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gif" ContentType="image/gif"/>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3.xml" ContentType="application/vnd.openxmlformats-officedocument.theme+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4.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5.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6.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7.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8.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9.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10.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11.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2.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theme/theme13.xml" ContentType="application/vnd.openxmlformats-officedocument.theme+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theme/theme14.xml" ContentType="application/vnd.openxmlformats-officedocument.theme+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5.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16.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theme/theme17.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theme/theme18.xml" ContentType="application/vnd.openxmlformats-officedocument.theme+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theme/theme19.xml" ContentType="application/vnd.openxmlformats-officedocument.theme+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theme/theme20.xml" ContentType="application/vnd.openxmlformats-officedocument.theme+xml"/>
  <Override PartName="/ppt/theme/theme21.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bookmarkIdSeed="2">
  <p:sldMasterIdLst>
    <p:sldMasterId id="2147483676" r:id="rId1"/>
    <p:sldMasterId id="2147483775" r:id="rId2"/>
    <p:sldMasterId id="2147483841" r:id="rId3"/>
    <p:sldMasterId id="2147483932" r:id="rId4"/>
    <p:sldMasterId id="2147483947" r:id="rId5"/>
    <p:sldMasterId id="2147484029" r:id="rId6"/>
    <p:sldMasterId id="2147484042" r:id="rId7"/>
    <p:sldMasterId id="2147484063" r:id="rId8"/>
    <p:sldMasterId id="2147484077" r:id="rId9"/>
    <p:sldMasterId id="2147484092" r:id="rId10"/>
    <p:sldMasterId id="2147484104" r:id="rId11"/>
    <p:sldMasterId id="2147484118" r:id="rId12"/>
    <p:sldMasterId id="2147484151" r:id="rId13"/>
    <p:sldMasterId id="2147484172" r:id="rId14"/>
    <p:sldMasterId id="2147484186" r:id="rId15"/>
    <p:sldMasterId id="2147484213" r:id="rId16"/>
    <p:sldMasterId id="2147484218" r:id="rId17"/>
    <p:sldMasterId id="2147484239" r:id="rId18"/>
    <p:sldMasterId id="2147484252" r:id="rId19"/>
    <p:sldMasterId id="2147484265" r:id="rId20"/>
  </p:sldMasterIdLst>
  <p:notesMasterIdLst>
    <p:notesMasterId r:id="rId246"/>
  </p:notesMasterIdLst>
  <p:sldIdLst>
    <p:sldId id="1133" r:id="rId21"/>
    <p:sldId id="1125" r:id="rId22"/>
    <p:sldId id="1126" r:id="rId23"/>
    <p:sldId id="1263" r:id="rId24"/>
    <p:sldId id="1204" r:id="rId25"/>
    <p:sldId id="1127" r:id="rId26"/>
    <p:sldId id="1128" r:id="rId27"/>
    <p:sldId id="1264" r:id="rId28"/>
    <p:sldId id="1129" r:id="rId29"/>
    <p:sldId id="1265" r:id="rId30"/>
    <p:sldId id="1266" r:id="rId31"/>
    <p:sldId id="1267" r:id="rId32"/>
    <p:sldId id="1268" r:id="rId33"/>
    <p:sldId id="1269" r:id="rId34"/>
    <p:sldId id="1270" r:id="rId35"/>
    <p:sldId id="1271" r:id="rId36"/>
    <p:sldId id="1330" r:id="rId37"/>
    <p:sldId id="1331" r:id="rId38"/>
    <p:sldId id="1382" r:id="rId39"/>
    <p:sldId id="1316" r:id="rId40"/>
    <p:sldId id="1317" r:id="rId41"/>
    <p:sldId id="1318" r:id="rId42"/>
    <p:sldId id="1295" r:id="rId43"/>
    <p:sldId id="1296" r:id="rId44"/>
    <p:sldId id="1332" r:id="rId45"/>
    <p:sldId id="1333" r:id="rId46"/>
    <p:sldId id="1335" r:id="rId47"/>
    <p:sldId id="1336" r:id="rId48"/>
    <p:sldId id="1299" r:id="rId49"/>
    <p:sldId id="1300" r:id="rId50"/>
    <p:sldId id="1301" r:id="rId51"/>
    <p:sldId id="1302" r:id="rId52"/>
    <p:sldId id="1303" r:id="rId53"/>
    <p:sldId id="1304" r:id="rId54"/>
    <p:sldId id="1305" r:id="rId55"/>
    <p:sldId id="1306" r:id="rId56"/>
    <p:sldId id="1619" r:id="rId57"/>
    <p:sldId id="1319" r:id="rId58"/>
    <p:sldId id="1320" r:id="rId59"/>
    <p:sldId id="1321" r:id="rId60"/>
    <p:sldId id="1322" r:id="rId61"/>
    <p:sldId id="1323" r:id="rId62"/>
    <p:sldId id="1324" r:id="rId63"/>
    <p:sldId id="1325" r:id="rId64"/>
    <p:sldId id="1326" r:id="rId65"/>
    <p:sldId id="1327" r:id="rId66"/>
    <p:sldId id="1328" r:id="rId67"/>
    <p:sldId id="1329" r:id="rId68"/>
    <p:sldId id="1178" r:id="rId69"/>
    <p:sldId id="1179" r:id="rId70"/>
    <p:sldId id="1383" r:id="rId71"/>
    <p:sldId id="1384" r:id="rId72"/>
    <p:sldId id="1391" r:id="rId73"/>
    <p:sldId id="1612" r:id="rId74"/>
    <p:sldId id="1613" r:id="rId75"/>
    <p:sldId id="1392" r:id="rId76"/>
    <p:sldId id="1393" r:id="rId77"/>
    <p:sldId id="1394" r:id="rId78"/>
    <p:sldId id="1395" r:id="rId79"/>
    <p:sldId id="1396" r:id="rId80"/>
    <p:sldId id="1397" r:id="rId81"/>
    <p:sldId id="1398" r:id="rId82"/>
    <p:sldId id="1403" r:id="rId83"/>
    <p:sldId id="1404" r:id="rId84"/>
    <p:sldId id="1405" r:id="rId85"/>
    <p:sldId id="1421" r:id="rId86"/>
    <p:sldId id="1422" r:id="rId87"/>
    <p:sldId id="1423" r:id="rId88"/>
    <p:sldId id="1424" r:id="rId89"/>
    <p:sldId id="1425" r:id="rId90"/>
    <p:sldId id="1426" r:id="rId91"/>
    <p:sldId id="1427" r:id="rId92"/>
    <p:sldId id="1435" r:id="rId93"/>
    <p:sldId id="1436" r:id="rId94"/>
    <p:sldId id="1447" r:id="rId95"/>
    <p:sldId id="1450" r:id="rId96"/>
    <p:sldId id="1451" r:id="rId97"/>
    <p:sldId id="1456" r:id="rId98"/>
    <p:sldId id="1467" r:id="rId99"/>
    <p:sldId id="1468" r:id="rId100"/>
    <p:sldId id="1469" r:id="rId101"/>
    <p:sldId id="1470" r:id="rId102"/>
    <p:sldId id="1471" r:id="rId103"/>
    <p:sldId id="1472" r:id="rId104"/>
    <p:sldId id="1473" r:id="rId105"/>
    <p:sldId id="1474" r:id="rId106"/>
    <p:sldId id="1475" r:id="rId107"/>
    <p:sldId id="1476" r:id="rId108"/>
    <p:sldId id="1477" r:id="rId109"/>
    <p:sldId id="1478" r:id="rId110"/>
    <p:sldId id="1479" r:id="rId111"/>
    <p:sldId id="1480" r:id="rId112"/>
    <p:sldId id="1481" r:id="rId113"/>
    <p:sldId id="1482" r:id="rId114"/>
    <p:sldId id="1483" r:id="rId115"/>
    <p:sldId id="1484" r:id="rId116"/>
    <p:sldId id="1485" r:id="rId117"/>
    <p:sldId id="1486" r:id="rId118"/>
    <p:sldId id="1487" r:id="rId119"/>
    <p:sldId id="1488" r:id="rId120"/>
    <p:sldId id="1489" r:id="rId121"/>
    <p:sldId id="1490" r:id="rId122"/>
    <p:sldId id="1491" r:id="rId123"/>
    <p:sldId id="1492" r:id="rId124"/>
    <p:sldId id="1493" r:id="rId125"/>
    <p:sldId id="1494" r:id="rId126"/>
    <p:sldId id="1495" r:id="rId127"/>
    <p:sldId id="1496" r:id="rId128"/>
    <p:sldId id="1497" r:id="rId129"/>
    <p:sldId id="1498" r:id="rId130"/>
    <p:sldId id="1499" r:id="rId131"/>
    <p:sldId id="1501" r:id="rId132"/>
    <p:sldId id="1502" r:id="rId133"/>
    <p:sldId id="1503" r:id="rId134"/>
    <p:sldId id="1504" r:id="rId135"/>
    <p:sldId id="1505" r:id="rId136"/>
    <p:sldId id="1507" r:id="rId137"/>
    <p:sldId id="1508" r:id="rId138"/>
    <p:sldId id="1509" r:id="rId139"/>
    <p:sldId id="1510" r:id="rId140"/>
    <p:sldId id="1511" r:id="rId141"/>
    <p:sldId id="1512" r:id="rId142"/>
    <p:sldId id="1513" r:id="rId143"/>
    <p:sldId id="1514" r:id="rId144"/>
    <p:sldId id="1515" r:id="rId145"/>
    <p:sldId id="1516" r:id="rId146"/>
    <p:sldId id="1517" r:id="rId147"/>
    <p:sldId id="1518" r:id="rId148"/>
    <p:sldId id="1519" r:id="rId149"/>
    <p:sldId id="1521" r:id="rId150"/>
    <p:sldId id="1522" r:id="rId151"/>
    <p:sldId id="1523" r:id="rId152"/>
    <p:sldId id="1524" r:id="rId153"/>
    <p:sldId id="1525" r:id="rId154"/>
    <p:sldId id="1526" r:id="rId155"/>
    <p:sldId id="1527" r:id="rId156"/>
    <p:sldId id="1528" r:id="rId157"/>
    <p:sldId id="1529" r:id="rId158"/>
    <p:sldId id="1530" r:id="rId159"/>
    <p:sldId id="1531" r:id="rId160"/>
    <p:sldId id="1532" r:id="rId161"/>
    <p:sldId id="1533" r:id="rId162"/>
    <p:sldId id="1534" r:id="rId163"/>
    <p:sldId id="1535" r:id="rId164"/>
    <p:sldId id="1536" r:id="rId165"/>
    <p:sldId id="1537" r:id="rId166"/>
    <p:sldId id="1538" r:id="rId167"/>
    <p:sldId id="1539" r:id="rId168"/>
    <p:sldId id="1540" r:id="rId169"/>
    <p:sldId id="1541" r:id="rId170"/>
    <p:sldId id="1542" r:id="rId171"/>
    <p:sldId id="1543" r:id="rId172"/>
    <p:sldId id="1544" r:id="rId173"/>
    <p:sldId id="1545" r:id="rId174"/>
    <p:sldId id="1546" r:id="rId175"/>
    <p:sldId id="1547" r:id="rId176"/>
    <p:sldId id="1548" r:id="rId177"/>
    <p:sldId id="1549" r:id="rId178"/>
    <p:sldId id="1550" r:id="rId179"/>
    <p:sldId id="1551" r:id="rId180"/>
    <p:sldId id="1552" r:id="rId181"/>
    <p:sldId id="1553" r:id="rId182"/>
    <p:sldId id="1554" r:id="rId183"/>
    <p:sldId id="1555" r:id="rId184"/>
    <p:sldId id="1556" r:id="rId185"/>
    <p:sldId id="1557" r:id="rId186"/>
    <p:sldId id="1558" r:id="rId187"/>
    <p:sldId id="1559" r:id="rId188"/>
    <p:sldId id="1560" r:id="rId189"/>
    <p:sldId id="1561" r:id="rId190"/>
    <p:sldId id="1562" r:id="rId191"/>
    <p:sldId id="1563" r:id="rId192"/>
    <p:sldId id="1564" r:id="rId193"/>
    <p:sldId id="1565" r:id="rId194"/>
    <p:sldId id="1566" r:id="rId195"/>
    <p:sldId id="1567" r:id="rId196"/>
    <p:sldId id="1568" r:id="rId197"/>
    <p:sldId id="1614" r:id="rId198"/>
    <p:sldId id="1615" r:id="rId199"/>
    <p:sldId id="1616" r:id="rId200"/>
    <p:sldId id="1617" r:id="rId201"/>
    <p:sldId id="1618" r:id="rId202"/>
    <p:sldId id="1569" r:id="rId203"/>
    <p:sldId id="1570" r:id="rId204"/>
    <p:sldId id="1571" r:id="rId205"/>
    <p:sldId id="1572" r:id="rId206"/>
    <p:sldId id="1573" r:id="rId207"/>
    <p:sldId id="1574" r:id="rId208"/>
    <p:sldId id="1575" r:id="rId209"/>
    <p:sldId id="1576" r:id="rId210"/>
    <p:sldId id="1577" r:id="rId211"/>
    <p:sldId id="1578" r:id="rId212"/>
    <p:sldId id="1579" r:id="rId213"/>
    <p:sldId id="1580" r:id="rId214"/>
    <p:sldId id="1581" r:id="rId215"/>
    <p:sldId id="1582" r:id="rId216"/>
    <p:sldId id="1583" r:id="rId217"/>
    <p:sldId id="1584" r:id="rId218"/>
    <p:sldId id="1585" r:id="rId219"/>
    <p:sldId id="1586" r:id="rId220"/>
    <p:sldId id="1587" r:id="rId221"/>
    <p:sldId id="1588" r:id="rId222"/>
    <p:sldId id="1589" r:id="rId223"/>
    <p:sldId id="1590" r:id="rId224"/>
    <p:sldId id="1591" r:id="rId225"/>
    <p:sldId id="1592" r:id="rId226"/>
    <p:sldId id="1593" r:id="rId227"/>
    <p:sldId id="1594" r:id="rId228"/>
    <p:sldId id="1595" r:id="rId229"/>
    <p:sldId id="1596" r:id="rId230"/>
    <p:sldId id="1597" r:id="rId231"/>
    <p:sldId id="1598" r:id="rId232"/>
    <p:sldId id="1599" r:id="rId233"/>
    <p:sldId id="1600" r:id="rId234"/>
    <p:sldId id="1601" r:id="rId235"/>
    <p:sldId id="1602" r:id="rId236"/>
    <p:sldId id="1603" r:id="rId237"/>
    <p:sldId id="1604" r:id="rId238"/>
    <p:sldId id="1605" r:id="rId239"/>
    <p:sldId id="1606" r:id="rId240"/>
    <p:sldId id="1607" r:id="rId241"/>
    <p:sldId id="1608" r:id="rId242"/>
    <p:sldId id="1609" r:id="rId243"/>
    <p:sldId id="1610" r:id="rId244"/>
    <p:sldId id="1611" r:id="rId245"/>
  </p:sldIdLst>
  <p:sldSz cx="9144000" cy="6858000" type="screen4x3"/>
  <p:notesSz cx="6808788" cy="9940925"/>
  <p:defaultTex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6F3FA"/>
    <a:srgbClr val="CCFF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Средний стиль 2 — акцент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3427" autoAdjust="0"/>
    <p:restoredTop sz="94660"/>
  </p:normalViewPr>
  <p:slideViewPr>
    <p:cSldViewPr>
      <p:cViewPr varScale="1">
        <p:scale>
          <a:sx n="109" d="100"/>
          <a:sy n="109" d="100"/>
        </p:scale>
        <p:origin x="1800" y="102"/>
      </p:cViewPr>
      <p:guideLst>
        <p:guide orient="horz" pos="216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97.xml"/><Relationship Id="rId21" Type="http://schemas.openxmlformats.org/officeDocument/2006/relationships/slide" Target="slides/slide1.xml"/><Relationship Id="rId42" Type="http://schemas.openxmlformats.org/officeDocument/2006/relationships/slide" Target="slides/slide22.xml"/><Relationship Id="rId63" Type="http://schemas.openxmlformats.org/officeDocument/2006/relationships/slide" Target="slides/slide43.xml"/><Relationship Id="rId84" Type="http://schemas.openxmlformats.org/officeDocument/2006/relationships/slide" Target="slides/slide64.xml"/><Relationship Id="rId138" Type="http://schemas.openxmlformats.org/officeDocument/2006/relationships/slide" Target="slides/slide118.xml"/><Relationship Id="rId159" Type="http://schemas.openxmlformats.org/officeDocument/2006/relationships/slide" Target="slides/slide139.xml"/><Relationship Id="rId170" Type="http://schemas.openxmlformats.org/officeDocument/2006/relationships/slide" Target="slides/slide150.xml"/><Relationship Id="rId191" Type="http://schemas.openxmlformats.org/officeDocument/2006/relationships/slide" Target="slides/slide171.xml"/><Relationship Id="rId205" Type="http://schemas.openxmlformats.org/officeDocument/2006/relationships/slide" Target="slides/slide185.xml"/><Relationship Id="rId226" Type="http://schemas.openxmlformats.org/officeDocument/2006/relationships/slide" Target="slides/slide206.xml"/><Relationship Id="rId247" Type="http://schemas.openxmlformats.org/officeDocument/2006/relationships/presProps" Target="presProps.xml"/><Relationship Id="rId107" Type="http://schemas.openxmlformats.org/officeDocument/2006/relationships/slide" Target="slides/slide87.xml"/><Relationship Id="rId11" Type="http://schemas.openxmlformats.org/officeDocument/2006/relationships/slideMaster" Target="slideMasters/slideMaster11.xml"/><Relationship Id="rId32" Type="http://schemas.openxmlformats.org/officeDocument/2006/relationships/slide" Target="slides/slide12.xml"/><Relationship Id="rId53" Type="http://schemas.openxmlformats.org/officeDocument/2006/relationships/slide" Target="slides/slide33.xml"/><Relationship Id="rId74" Type="http://schemas.openxmlformats.org/officeDocument/2006/relationships/slide" Target="slides/slide54.xml"/><Relationship Id="rId128" Type="http://schemas.openxmlformats.org/officeDocument/2006/relationships/slide" Target="slides/slide108.xml"/><Relationship Id="rId149" Type="http://schemas.openxmlformats.org/officeDocument/2006/relationships/slide" Target="slides/slide129.xml"/><Relationship Id="rId5" Type="http://schemas.openxmlformats.org/officeDocument/2006/relationships/slideMaster" Target="slideMasters/slideMaster5.xml"/><Relationship Id="rId95" Type="http://schemas.openxmlformats.org/officeDocument/2006/relationships/slide" Target="slides/slide75.xml"/><Relationship Id="rId160" Type="http://schemas.openxmlformats.org/officeDocument/2006/relationships/slide" Target="slides/slide140.xml"/><Relationship Id="rId181" Type="http://schemas.openxmlformats.org/officeDocument/2006/relationships/slide" Target="slides/slide161.xml"/><Relationship Id="rId216" Type="http://schemas.openxmlformats.org/officeDocument/2006/relationships/slide" Target="slides/slide196.xml"/><Relationship Id="rId237" Type="http://schemas.openxmlformats.org/officeDocument/2006/relationships/slide" Target="slides/slide217.xml"/><Relationship Id="rId22" Type="http://schemas.openxmlformats.org/officeDocument/2006/relationships/slide" Target="slides/slide2.xml"/><Relationship Id="rId43" Type="http://schemas.openxmlformats.org/officeDocument/2006/relationships/slide" Target="slides/slide23.xml"/><Relationship Id="rId64" Type="http://schemas.openxmlformats.org/officeDocument/2006/relationships/slide" Target="slides/slide44.xml"/><Relationship Id="rId118" Type="http://schemas.openxmlformats.org/officeDocument/2006/relationships/slide" Target="slides/slide98.xml"/><Relationship Id="rId139" Type="http://schemas.openxmlformats.org/officeDocument/2006/relationships/slide" Target="slides/slide119.xml"/><Relationship Id="rId85" Type="http://schemas.openxmlformats.org/officeDocument/2006/relationships/slide" Target="slides/slide65.xml"/><Relationship Id="rId150" Type="http://schemas.openxmlformats.org/officeDocument/2006/relationships/slide" Target="slides/slide130.xml"/><Relationship Id="rId171" Type="http://schemas.openxmlformats.org/officeDocument/2006/relationships/slide" Target="slides/slide151.xml"/><Relationship Id="rId192" Type="http://schemas.openxmlformats.org/officeDocument/2006/relationships/slide" Target="slides/slide172.xml"/><Relationship Id="rId206" Type="http://schemas.openxmlformats.org/officeDocument/2006/relationships/slide" Target="slides/slide186.xml"/><Relationship Id="rId227" Type="http://schemas.openxmlformats.org/officeDocument/2006/relationships/slide" Target="slides/slide207.xml"/><Relationship Id="rId248" Type="http://schemas.openxmlformats.org/officeDocument/2006/relationships/viewProps" Target="viewProps.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 Target="slides/slide13.xml"/><Relationship Id="rId38" Type="http://schemas.openxmlformats.org/officeDocument/2006/relationships/slide" Target="slides/slide18.xml"/><Relationship Id="rId59" Type="http://schemas.openxmlformats.org/officeDocument/2006/relationships/slide" Target="slides/slide39.xml"/><Relationship Id="rId103" Type="http://schemas.openxmlformats.org/officeDocument/2006/relationships/slide" Target="slides/slide83.xml"/><Relationship Id="rId108" Type="http://schemas.openxmlformats.org/officeDocument/2006/relationships/slide" Target="slides/slide88.xml"/><Relationship Id="rId124" Type="http://schemas.openxmlformats.org/officeDocument/2006/relationships/slide" Target="slides/slide104.xml"/><Relationship Id="rId129" Type="http://schemas.openxmlformats.org/officeDocument/2006/relationships/slide" Target="slides/slide109.xml"/><Relationship Id="rId54" Type="http://schemas.openxmlformats.org/officeDocument/2006/relationships/slide" Target="slides/slide34.xml"/><Relationship Id="rId70" Type="http://schemas.openxmlformats.org/officeDocument/2006/relationships/slide" Target="slides/slide50.xml"/><Relationship Id="rId75" Type="http://schemas.openxmlformats.org/officeDocument/2006/relationships/slide" Target="slides/slide55.xml"/><Relationship Id="rId91" Type="http://schemas.openxmlformats.org/officeDocument/2006/relationships/slide" Target="slides/slide71.xml"/><Relationship Id="rId96" Type="http://schemas.openxmlformats.org/officeDocument/2006/relationships/slide" Target="slides/slide76.xml"/><Relationship Id="rId140" Type="http://schemas.openxmlformats.org/officeDocument/2006/relationships/slide" Target="slides/slide120.xml"/><Relationship Id="rId145" Type="http://schemas.openxmlformats.org/officeDocument/2006/relationships/slide" Target="slides/slide125.xml"/><Relationship Id="rId161" Type="http://schemas.openxmlformats.org/officeDocument/2006/relationships/slide" Target="slides/slide141.xml"/><Relationship Id="rId166" Type="http://schemas.openxmlformats.org/officeDocument/2006/relationships/slide" Target="slides/slide146.xml"/><Relationship Id="rId182" Type="http://schemas.openxmlformats.org/officeDocument/2006/relationships/slide" Target="slides/slide162.xml"/><Relationship Id="rId187" Type="http://schemas.openxmlformats.org/officeDocument/2006/relationships/slide" Target="slides/slide167.xml"/><Relationship Id="rId217" Type="http://schemas.openxmlformats.org/officeDocument/2006/relationships/slide" Target="slides/slide197.xml"/><Relationship Id="rId1" Type="http://schemas.openxmlformats.org/officeDocument/2006/relationships/slideMaster" Target="slideMasters/slideMaster1.xml"/><Relationship Id="rId6" Type="http://schemas.openxmlformats.org/officeDocument/2006/relationships/slideMaster" Target="slideMasters/slideMaster6.xml"/><Relationship Id="rId212" Type="http://schemas.openxmlformats.org/officeDocument/2006/relationships/slide" Target="slides/slide192.xml"/><Relationship Id="rId233" Type="http://schemas.openxmlformats.org/officeDocument/2006/relationships/slide" Target="slides/slide213.xml"/><Relationship Id="rId238" Type="http://schemas.openxmlformats.org/officeDocument/2006/relationships/slide" Target="slides/slide218.xml"/><Relationship Id="rId23" Type="http://schemas.openxmlformats.org/officeDocument/2006/relationships/slide" Target="slides/slide3.xml"/><Relationship Id="rId28" Type="http://schemas.openxmlformats.org/officeDocument/2006/relationships/slide" Target="slides/slide8.xml"/><Relationship Id="rId49" Type="http://schemas.openxmlformats.org/officeDocument/2006/relationships/slide" Target="slides/slide29.xml"/><Relationship Id="rId114" Type="http://schemas.openxmlformats.org/officeDocument/2006/relationships/slide" Target="slides/slide94.xml"/><Relationship Id="rId119" Type="http://schemas.openxmlformats.org/officeDocument/2006/relationships/slide" Target="slides/slide99.xml"/><Relationship Id="rId44" Type="http://schemas.openxmlformats.org/officeDocument/2006/relationships/slide" Target="slides/slide24.xml"/><Relationship Id="rId60" Type="http://schemas.openxmlformats.org/officeDocument/2006/relationships/slide" Target="slides/slide40.xml"/><Relationship Id="rId65" Type="http://schemas.openxmlformats.org/officeDocument/2006/relationships/slide" Target="slides/slide45.xml"/><Relationship Id="rId81" Type="http://schemas.openxmlformats.org/officeDocument/2006/relationships/slide" Target="slides/slide61.xml"/><Relationship Id="rId86" Type="http://schemas.openxmlformats.org/officeDocument/2006/relationships/slide" Target="slides/slide66.xml"/><Relationship Id="rId130" Type="http://schemas.openxmlformats.org/officeDocument/2006/relationships/slide" Target="slides/slide110.xml"/><Relationship Id="rId135" Type="http://schemas.openxmlformats.org/officeDocument/2006/relationships/slide" Target="slides/slide115.xml"/><Relationship Id="rId151" Type="http://schemas.openxmlformats.org/officeDocument/2006/relationships/slide" Target="slides/slide131.xml"/><Relationship Id="rId156" Type="http://schemas.openxmlformats.org/officeDocument/2006/relationships/slide" Target="slides/slide136.xml"/><Relationship Id="rId177" Type="http://schemas.openxmlformats.org/officeDocument/2006/relationships/slide" Target="slides/slide157.xml"/><Relationship Id="rId198" Type="http://schemas.openxmlformats.org/officeDocument/2006/relationships/slide" Target="slides/slide178.xml"/><Relationship Id="rId172" Type="http://schemas.openxmlformats.org/officeDocument/2006/relationships/slide" Target="slides/slide152.xml"/><Relationship Id="rId193" Type="http://schemas.openxmlformats.org/officeDocument/2006/relationships/slide" Target="slides/slide173.xml"/><Relationship Id="rId202" Type="http://schemas.openxmlformats.org/officeDocument/2006/relationships/slide" Target="slides/slide182.xml"/><Relationship Id="rId207" Type="http://schemas.openxmlformats.org/officeDocument/2006/relationships/slide" Target="slides/slide187.xml"/><Relationship Id="rId223" Type="http://schemas.openxmlformats.org/officeDocument/2006/relationships/slide" Target="slides/slide203.xml"/><Relationship Id="rId228" Type="http://schemas.openxmlformats.org/officeDocument/2006/relationships/slide" Target="slides/slide208.xml"/><Relationship Id="rId244" Type="http://schemas.openxmlformats.org/officeDocument/2006/relationships/slide" Target="slides/slide224.xml"/><Relationship Id="rId249" Type="http://schemas.openxmlformats.org/officeDocument/2006/relationships/theme" Target="theme/theme1.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19.xml"/><Relationship Id="rId109" Type="http://schemas.openxmlformats.org/officeDocument/2006/relationships/slide" Target="slides/slide89.xml"/><Relationship Id="rId34" Type="http://schemas.openxmlformats.org/officeDocument/2006/relationships/slide" Target="slides/slide14.xml"/><Relationship Id="rId50" Type="http://schemas.openxmlformats.org/officeDocument/2006/relationships/slide" Target="slides/slide30.xml"/><Relationship Id="rId55" Type="http://schemas.openxmlformats.org/officeDocument/2006/relationships/slide" Target="slides/slide35.xml"/><Relationship Id="rId76" Type="http://schemas.openxmlformats.org/officeDocument/2006/relationships/slide" Target="slides/slide56.xml"/><Relationship Id="rId97" Type="http://schemas.openxmlformats.org/officeDocument/2006/relationships/slide" Target="slides/slide77.xml"/><Relationship Id="rId104" Type="http://schemas.openxmlformats.org/officeDocument/2006/relationships/slide" Target="slides/slide84.xml"/><Relationship Id="rId120" Type="http://schemas.openxmlformats.org/officeDocument/2006/relationships/slide" Target="slides/slide100.xml"/><Relationship Id="rId125" Type="http://schemas.openxmlformats.org/officeDocument/2006/relationships/slide" Target="slides/slide105.xml"/><Relationship Id="rId141" Type="http://schemas.openxmlformats.org/officeDocument/2006/relationships/slide" Target="slides/slide121.xml"/><Relationship Id="rId146" Type="http://schemas.openxmlformats.org/officeDocument/2006/relationships/slide" Target="slides/slide126.xml"/><Relationship Id="rId167" Type="http://schemas.openxmlformats.org/officeDocument/2006/relationships/slide" Target="slides/slide147.xml"/><Relationship Id="rId188" Type="http://schemas.openxmlformats.org/officeDocument/2006/relationships/slide" Target="slides/slide168.xml"/><Relationship Id="rId7" Type="http://schemas.openxmlformats.org/officeDocument/2006/relationships/slideMaster" Target="slideMasters/slideMaster7.xml"/><Relationship Id="rId71" Type="http://schemas.openxmlformats.org/officeDocument/2006/relationships/slide" Target="slides/slide51.xml"/><Relationship Id="rId92" Type="http://schemas.openxmlformats.org/officeDocument/2006/relationships/slide" Target="slides/slide72.xml"/><Relationship Id="rId162" Type="http://schemas.openxmlformats.org/officeDocument/2006/relationships/slide" Target="slides/slide142.xml"/><Relationship Id="rId183" Type="http://schemas.openxmlformats.org/officeDocument/2006/relationships/slide" Target="slides/slide163.xml"/><Relationship Id="rId213" Type="http://schemas.openxmlformats.org/officeDocument/2006/relationships/slide" Target="slides/slide193.xml"/><Relationship Id="rId218" Type="http://schemas.openxmlformats.org/officeDocument/2006/relationships/slide" Target="slides/slide198.xml"/><Relationship Id="rId234" Type="http://schemas.openxmlformats.org/officeDocument/2006/relationships/slide" Target="slides/slide214.xml"/><Relationship Id="rId239" Type="http://schemas.openxmlformats.org/officeDocument/2006/relationships/slide" Target="slides/slide219.xml"/><Relationship Id="rId2" Type="http://schemas.openxmlformats.org/officeDocument/2006/relationships/slideMaster" Target="slideMasters/slideMaster2.xml"/><Relationship Id="rId29" Type="http://schemas.openxmlformats.org/officeDocument/2006/relationships/slide" Target="slides/slide9.xml"/><Relationship Id="rId250" Type="http://schemas.openxmlformats.org/officeDocument/2006/relationships/tableStyles" Target="tableStyles.xml"/><Relationship Id="rId24" Type="http://schemas.openxmlformats.org/officeDocument/2006/relationships/slide" Target="slides/slide4.xml"/><Relationship Id="rId40" Type="http://schemas.openxmlformats.org/officeDocument/2006/relationships/slide" Target="slides/slide20.xml"/><Relationship Id="rId45" Type="http://schemas.openxmlformats.org/officeDocument/2006/relationships/slide" Target="slides/slide25.xml"/><Relationship Id="rId66" Type="http://schemas.openxmlformats.org/officeDocument/2006/relationships/slide" Target="slides/slide46.xml"/><Relationship Id="rId87" Type="http://schemas.openxmlformats.org/officeDocument/2006/relationships/slide" Target="slides/slide67.xml"/><Relationship Id="rId110" Type="http://schemas.openxmlformats.org/officeDocument/2006/relationships/slide" Target="slides/slide90.xml"/><Relationship Id="rId115" Type="http://schemas.openxmlformats.org/officeDocument/2006/relationships/slide" Target="slides/slide95.xml"/><Relationship Id="rId131" Type="http://schemas.openxmlformats.org/officeDocument/2006/relationships/slide" Target="slides/slide111.xml"/><Relationship Id="rId136" Type="http://schemas.openxmlformats.org/officeDocument/2006/relationships/slide" Target="slides/slide116.xml"/><Relationship Id="rId157" Type="http://schemas.openxmlformats.org/officeDocument/2006/relationships/slide" Target="slides/slide137.xml"/><Relationship Id="rId178" Type="http://schemas.openxmlformats.org/officeDocument/2006/relationships/slide" Target="slides/slide158.xml"/><Relationship Id="rId61" Type="http://schemas.openxmlformats.org/officeDocument/2006/relationships/slide" Target="slides/slide41.xml"/><Relationship Id="rId82" Type="http://schemas.openxmlformats.org/officeDocument/2006/relationships/slide" Target="slides/slide62.xml"/><Relationship Id="rId152" Type="http://schemas.openxmlformats.org/officeDocument/2006/relationships/slide" Target="slides/slide132.xml"/><Relationship Id="rId173" Type="http://schemas.openxmlformats.org/officeDocument/2006/relationships/slide" Target="slides/slide153.xml"/><Relationship Id="rId194" Type="http://schemas.openxmlformats.org/officeDocument/2006/relationships/slide" Target="slides/slide174.xml"/><Relationship Id="rId199" Type="http://schemas.openxmlformats.org/officeDocument/2006/relationships/slide" Target="slides/slide179.xml"/><Relationship Id="rId203" Type="http://schemas.openxmlformats.org/officeDocument/2006/relationships/slide" Target="slides/slide183.xml"/><Relationship Id="rId208" Type="http://schemas.openxmlformats.org/officeDocument/2006/relationships/slide" Target="slides/slide188.xml"/><Relationship Id="rId229" Type="http://schemas.openxmlformats.org/officeDocument/2006/relationships/slide" Target="slides/slide209.xml"/><Relationship Id="rId19" Type="http://schemas.openxmlformats.org/officeDocument/2006/relationships/slideMaster" Target="slideMasters/slideMaster19.xml"/><Relationship Id="rId224" Type="http://schemas.openxmlformats.org/officeDocument/2006/relationships/slide" Target="slides/slide204.xml"/><Relationship Id="rId240" Type="http://schemas.openxmlformats.org/officeDocument/2006/relationships/slide" Target="slides/slide220.xml"/><Relationship Id="rId245" Type="http://schemas.openxmlformats.org/officeDocument/2006/relationships/slide" Target="slides/slide225.xml"/><Relationship Id="rId14" Type="http://schemas.openxmlformats.org/officeDocument/2006/relationships/slideMaster" Target="slideMasters/slideMaster14.xml"/><Relationship Id="rId30" Type="http://schemas.openxmlformats.org/officeDocument/2006/relationships/slide" Target="slides/slide10.xml"/><Relationship Id="rId35" Type="http://schemas.openxmlformats.org/officeDocument/2006/relationships/slide" Target="slides/slide15.xml"/><Relationship Id="rId56" Type="http://schemas.openxmlformats.org/officeDocument/2006/relationships/slide" Target="slides/slide36.xml"/><Relationship Id="rId77" Type="http://schemas.openxmlformats.org/officeDocument/2006/relationships/slide" Target="slides/slide57.xml"/><Relationship Id="rId100" Type="http://schemas.openxmlformats.org/officeDocument/2006/relationships/slide" Target="slides/slide80.xml"/><Relationship Id="rId105" Type="http://schemas.openxmlformats.org/officeDocument/2006/relationships/slide" Target="slides/slide85.xml"/><Relationship Id="rId126" Type="http://schemas.openxmlformats.org/officeDocument/2006/relationships/slide" Target="slides/slide106.xml"/><Relationship Id="rId147" Type="http://schemas.openxmlformats.org/officeDocument/2006/relationships/slide" Target="slides/slide127.xml"/><Relationship Id="rId168" Type="http://schemas.openxmlformats.org/officeDocument/2006/relationships/slide" Target="slides/slide148.xml"/><Relationship Id="rId8" Type="http://schemas.openxmlformats.org/officeDocument/2006/relationships/slideMaster" Target="slideMasters/slideMaster8.xml"/><Relationship Id="rId51" Type="http://schemas.openxmlformats.org/officeDocument/2006/relationships/slide" Target="slides/slide31.xml"/><Relationship Id="rId72" Type="http://schemas.openxmlformats.org/officeDocument/2006/relationships/slide" Target="slides/slide52.xml"/><Relationship Id="rId93" Type="http://schemas.openxmlformats.org/officeDocument/2006/relationships/slide" Target="slides/slide73.xml"/><Relationship Id="rId98" Type="http://schemas.openxmlformats.org/officeDocument/2006/relationships/slide" Target="slides/slide78.xml"/><Relationship Id="rId121" Type="http://schemas.openxmlformats.org/officeDocument/2006/relationships/slide" Target="slides/slide101.xml"/><Relationship Id="rId142" Type="http://schemas.openxmlformats.org/officeDocument/2006/relationships/slide" Target="slides/slide122.xml"/><Relationship Id="rId163" Type="http://schemas.openxmlformats.org/officeDocument/2006/relationships/slide" Target="slides/slide143.xml"/><Relationship Id="rId184" Type="http://schemas.openxmlformats.org/officeDocument/2006/relationships/slide" Target="slides/slide164.xml"/><Relationship Id="rId189" Type="http://schemas.openxmlformats.org/officeDocument/2006/relationships/slide" Target="slides/slide169.xml"/><Relationship Id="rId219" Type="http://schemas.openxmlformats.org/officeDocument/2006/relationships/slide" Target="slides/slide199.xml"/><Relationship Id="rId3" Type="http://schemas.openxmlformats.org/officeDocument/2006/relationships/slideMaster" Target="slideMasters/slideMaster3.xml"/><Relationship Id="rId214" Type="http://schemas.openxmlformats.org/officeDocument/2006/relationships/slide" Target="slides/slide194.xml"/><Relationship Id="rId230" Type="http://schemas.openxmlformats.org/officeDocument/2006/relationships/slide" Target="slides/slide210.xml"/><Relationship Id="rId235" Type="http://schemas.openxmlformats.org/officeDocument/2006/relationships/slide" Target="slides/slide215.xml"/><Relationship Id="rId25" Type="http://schemas.openxmlformats.org/officeDocument/2006/relationships/slide" Target="slides/slide5.xml"/><Relationship Id="rId46" Type="http://schemas.openxmlformats.org/officeDocument/2006/relationships/slide" Target="slides/slide26.xml"/><Relationship Id="rId67" Type="http://schemas.openxmlformats.org/officeDocument/2006/relationships/slide" Target="slides/slide47.xml"/><Relationship Id="rId116" Type="http://schemas.openxmlformats.org/officeDocument/2006/relationships/slide" Target="slides/slide96.xml"/><Relationship Id="rId137" Type="http://schemas.openxmlformats.org/officeDocument/2006/relationships/slide" Target="slides/slide117.xml"/><Relationship Id="rId158" Type="http://schemas.openxmlformats.org/officeDocument/2006/relationships/slide" Target="slides/slide138.xml"/><Relationship Id="rId20" Type="http://schemas.openxmlformats.org/officeDocument/2006/relationships/slideMaster" Target="slideMasters/slideMaster20.xml"/><Relationship Id="rId41" Type="http://schemas.openxmlformats.org/officeDocument/2006/relationships/slide" Target="slides/slide21.xml"/><Relationship Id="rId62" Type="http://schemas.openxmlformats.org/officeDocument/2006/relationships/slide" Target="slides/slide42.xml"/><Relationship Id="rId83" Type="http://schemas.openxmlformats.org/officeDocument/2006/relationships/slide" Target="slides/slide63.xml"/><Relationship Id="rId88" Type="http://schemas.openxmlformats.org/officeDocument/2006/relationships/slide" Target="slides/slide68.xml"/><Relationship Id="rId111" Type="http://schemas.openxmlformats.org/officeDocument/2006/relationships/slide" Target="slides/slide91.xml"/><Relationship Id="rId132" Type="http://schemas.openxmlformats.org/officeDocument/2006/relationships/slide" Target="slides/slide112.xml"/><Relationship Id="rId153" Type="http://schemas.openxmlformats.org/officeDocument/2006/relationships/slide" Target="slides/slide133.xml"/><Relationship Id="rId174" Type="http://schemas.openxmlformats.org/officeDocument/2006/relationships/slide" Target="slides/slide154.xml"/><Relationship Id="rId179" Type="http://schemas.openxmlformats.org/officeDocument/2006/relationships/slide" Target="slides/slide159.xml"/><Relationship Id="rId195" Type="http://schemas.openxmlformats.org/officeDocument/2006/relationships/slide" Target="slides/slide175.xml"/><Relationship Id="rId209" Type="http://schemas.openxmlformats.org/officeDocument/2006/relationships/slide" Target="slides/slide189.xml"/><Relationship Id="rId190" Type="http://schemas.openxmlformats.org/officeDocument/2006/relationships/slide" Target="slides/slide170.xml"/><Relationship Id="rId204" Type="http://schemas.openxmlformats.org/officeDocument/2006/relationships/slide" Target="slides/slide184.xml"/><Relationship Id="rId220" Type="http://schemas.openxmlformats.org/officeDocument/2006/relationships/slide" Target="slides/slide200.xml"/><Relationship Id="rId225" Type="http://schemas.openxmlformats.org/officeDocument/2006/relationships/slide" Target="slides/slide205.xml"/><Relationship Id="rId241" Type="http://schemas.openxmlformats.org/officeDocument/2006/relationships/slide" Target="slides/slide221.xml"/><Relationship Id="rId246" Type="http://schemas.openxmlformats.org/officeDocument/2006/relationships/notesMaster" Target="notesMasters/notesMaster1.xml"/><Relationship Id="rId15" Type="http://schemas.openxmlformats.org/officeDocument/2006/relationships/slideMaster" Target="slideMasters/slideMaster15.xml"/><Relationship Id="rId36" Type="http://schemas.openxmlformats.org/officeDocument/2006/relationships/slide" Target="slides/slide16.xml"/><Relationship Id="rId57" Type="http://schemas.openxmlformats.org/officeDocument/2006/relationships/slide" Target="slides/slide37.xml"/><Relationship Id="rId106" Type="http://schemas.openxmlformats.org/officeDocument/2006/relationships/slide" Target="slides/slide86.xml"/><Relationship Id="rId127" Type="http://schemas.openxmlformats.org/officeDocument/2006/relationships/slide" Target="slides/slide107.xml"/><Relationship Id="rId10" Type="http://schemas.openxmlformats.org/officeDocument/2006/relationships/slideMaster" Target="slideMasters/slideMaster10.xml"/><Relationship Id="rId31" Type="http://schemas.openxmlformats.org/officeDocument/2006/relationships/slide" Target="slides/slide11.xml"/><Relationship Id="rId52" Type="http://schemas.openxmlformats.org/officeDocument/2006/relationships/slide" Target="slides/slide32.xml"/><Relationship Id="rId73" Type="http://schemas.openxmlformats.org/officeDocument/2006/relationships/slide" Target="slides/slide53.xml"/><Relationship Id="rId78" Type="http://schemas.openxmlformats.org/officeDocument/2006/relationships/slide" Target="slides/slide58.xml"/><Relationship Id="rId94" Type="http://schemas.openxmlformats.org/officeDocument/2006/relationships/slide" Target="slides/slide74.xml"/><Relationship Id="rId99" Type="http://schemas.openxmlformats.org/officeDocument/2006/relationships/slide" Target="slides/slide79.xml"/><Relationship Id="rId101" Type="http://schemas.openxmlformats.org/officeDocument/2006/relationships/slide" Target="slides/slide81.xml"/><Relationship Id="rId122" Type="http://schemas.openxmlformats.org/officeDocument/2006/relationships/slide" Target="slides/slide102.xml"/><Relationship Id="rId143" Type="http://schemas.openxmlformats.org/officeDocument/2006/relationships/slide" Target="slides/slide123.xml"/><Relationship Id="rId148" Type="http://schemas.openxmlformats.org/officeDocument/2006/relationships/slide" Target="slides/slide128.xml"/><Relationship Id="rId164" Type="http://schemas.openxmlformats.org/officeDocument/2006/relationships/slide" Target="slides/slide144.xml"/><Relationship Id="rId169" Type="http://schemas.openxmlformats.org/officeDocument/2006/relationships/slide" Target="slides/slide149.xml"/><Relationship Id="rId185" Type="http://schemas.openxmlformats.org/officeDocument/2006/relationships/slide" Target="slides/slide165.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60.xml"/><Relationship Id="rId210" Type="http://schemas.openxmlformats.org/officeDocument/2006/relationships/slide" Target="slides/slide190.xml"/><Relationship Id="rId215" Type="http://schemas.openxmlformats.org/officeDocument/2006/relationships/slide" Target="slides/slide195.xml"/><Relationship Id="rId236" Type="http://schemas.openxmlformats.org/officeDocument/2006/relationships/slide" Target="slides/slide216.xml"/><Relationship Id="rId26" Type="http://schemas.openxmlformats.org/officeDocument/2006/relationships/slide" Target="slides/slide6.xml"/><Relationship Id="rId231" Type="http://schemas.openxmlformats.org/officeDocument/2006/relationships/slide" Target="slides/slide211.xml"/><Relationship Id="rId47" Type="http://schemas.openxmlformats.org/officeDocument/2006/relationships/slide" Target="slides/slide27.xml"/><Relationship Id="rId68" Type="http://schemas.openxmlformats.org/officeDocument/2006/relationships/slide" Target="slides/slide48.xml"/><Relationship Id="rId89" Type="http://schemas.openxmlformats.org/officeDocument/2006/relationships/slide" Target="slides/slide69.xml"/><Relationship Id="rId112" Type="http://schemas.openxmlformats.org/officeDocument/2006/relationships/slide" Target="slides/slide92.xml"/><Relationship Id="rId133" Type="http://schemas.openxmlformats.org/officeDocument/2006/relationships/slide" Target="slides/slide113.xml"/><Relationship Id="rId154" Type="http://schemas.openxmlformats.org/officeDocument/2006/relationships/slide" Target="slides/slide134.xml"/><Relationship Id="rId175" Type="http://schemas.openxmlformats.org/officeDocument/2006/relationships/slide" Target="slides/slide155.xml"/><Relationship Id="rId196" Type="http://schemas.openxmlformats.org/officeDocument/2006/relationships/slide" Target="slides/slide176.xml"/><Relationship Id="rId200" Type="http://schemas.openxmlformats.org/officeDocument/2006/relationships/slide" Target="slides/slide180.xml"/><Relationship Id="rId16" Type="http://schemas.openxmlformats.org/officeDocument/2006/relationships/slideMaster" Target="slideMasters/slideMaster16.xml"/><Relationship Id="rId221" Type="http://schemas.openxmlformats.org/officeDocument/2006/relationships/slide" Target="slides/slide201.xml"/><Relationship Id="rId242" Type="http://schemas.openxmlformats.org/officeDocument/2006/relationships/slide" Target="slides/slide222.xml"/><Relationship Id="rId37" Type="http://schemas.openxmlformats.org/officeDocument/2006/relationships/slide" Target="slides/slide17.xml"/><Relationship Id="rId58" Type="http://schemas.openxmlformats.org/officeDocument/2006/relationships/slide" Target="slides/slide38.xml"/><Relationship Id="rId79" Type="http://schemas.openxmlformats.org/officeDocument/2006/relationships/slide" Target="slides/slide59.xml"/><Relationship Id="rId102" Type="http://schemas.openxmlformats.org/officeDocument/2006/relationships/slide" Target="slides/slide82.xml"/><Relationship Id="rId123" Type="http://schemas.openxmlformats.org/officeDocument/2006/relationships/slide" Target="slides/slide103.xml"/><Relationship Id="rId144" Type="http://schemas.openxmlformats.org/officeDocument/2006/relationships/slide" Target="slides/slide124.xml"/><Relationship Id="rId90" Type="http://schemas.openxmlformats.org/officeDocument/2006/relationships/slide" Target="slides/slide70.xml"/><Relationship Id="rId165" Type="http://schemas.openxmlformats.org/officeDocument/2006/relationships/slide" Target="slides/slide145.xml"/><Relationship Id="rId186" Type="http://schemas.openxmlformats.org/officeDocument/2006/relationships/slide" Target="slides/slide166.xml"/><Relationship Id="rId211" Type="http://schemas.openxmlformats.org/officeDocument/2006/relationships/slide" Target="slides/slide191.xml"/><Relationship Id="rId232" Type="http://schemas.openxmlformats.org/officeDocument/2006/relationships/slide" Target="slides/slide212.xml"/><Relationship Id="rId27" Type="http://schemas.openxmlformats.org/officeDocument/2006/relationships/slide" Target="slides/slide7.xml"/><Relationship Id="rId48" Type="http://schemas.openxmlformats.org/officeDocument/2006/relationships/slide" Target="slides/slide28.xml"/><Relationship Id="rId69" Type="http://schemas.openxmlformats.org/officeDocument/2006/relationships/slide" Target="slides/slide49.xml"/><Relationship Id="rId113" Type="http://schemas.openxmlformats.org/officeDocument/2006/relationships/slide" Target="slides/slide93.xml"/><Relationship Id="rId134" Type="http://schemas.openxmlformats.org/officeDocument/2006/relationships/slide" Target="slides/slide114.xml"/><Relationship Id="rId80" Type="http://schemas.openxmlformats.org/officeDocument/2006/relationships/slide" Target="slides/slide60.xml"/><Relationship Id="rId155" Type="http://schemas.openxmlformats.org/officeDocument/2006/relationships/slide" Target="slides/slide135.xml"/><Relationship Id="rId176" Type="http://schemas.openxmlformats.org/officeDocument/2006/relationships/slide" Target="slides/slide156.xml"/><Relationship Id="rId197" Type="http://schemas.openxmlformats.org/officeDocument/2006/relationships/slide" Target="slides/slide177.xml"/><Relationship Id="rId201" Type="http://schemas.openxmlformats.org/officeDocument/2006/relationships/slide" Target="slides/slide181.xml"/><Relationship Id="rId222" Type="http://schemas.openxmlformats.org/officeDocument/2006/relationships/slide" Target="slides/slide202.xml"/><Relationship Id="rId243" Type="http://schemas.openxmlformats.org/officeDocument/2006/relationships/slide" Target="slides/slide223.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9.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5.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50475" cy="497046"/>
          </a:xfrm>
          <a:prstGeom prst="rect">
            <a:avLst/>
          </a:prstGeom>
        </p:spPr>
        <p:txBody>
          <a:bodyPr vert="horz" lIns="91440" tIns="45720" rIns="91440" bIns="45720" rtlCol="0"/>
          <a:lstStyle>
            <a:lvl1pPr algn="l">
              <a:defRPr sz="1200"/>
            </a:lvl1pPr>
          </a:lstStyle>
          <a:p>
            <a:endParaRPr lang="ru-RU"/>
          </a:p>
        </p:txBody>
      </p:sp>
      <p:sp>
        <p:nvSpPr>
          <p:cNvPr id="3" name="Дата 2"/>
          <p:cNvSpPr>
            <a:spLocks noGrp="1"/>
          </p:cNvSpPr>
          <p:nvPr>
            <p:ph type="dt" idx="1"/>
          </p:nvPr>
        </p:nvSpPr>
        <p:spPr>
          <a:xfrm>
            <a:off x="3856737" y="0"/>
            <a:ext cx="2950475" cy="497046"/>
          </a:xfrm>
          <a:prstGeom prst="rect">
            <a:avLst/>
          </a:prstGeom>
        </p:spPr>
        <p:txBody>
          <a:bodyPr vert="horz" lIns="91440" tIns="45720" rIns="91440" bIns="45720" rtlCol="0"/>
          <a:lstStyle>
            <a:lvl1pPr algn="r">
              <a:defRPr sz="1200"/>
            </a:lvl1pPr>
          </a:lstStyle>
          <a:p>
            <a:fld id="{9322E074-4001-4567-89E2-9CF0BD3CF4A8}" type="datetimeFigureOut">
              <a:rPr lang="ru-RU" smtClean="0"/>
              <a:t>13.12.2022</a:t>
            </a:fld>
            <a:endParaRPr lang="ru-RU"/>
          </a:p>
        </p:txBody>
      </p:sp>
      <p:sp>
        <p:nvSpPr>
          <p:cNvPr id="4" name="Образ слайда 3"/>
          <p:cNvSpPr>
            <a:spLocks noGrp="1" noRot="1" noChangeAspect="1"/>
          </p:cNvSpPr>
          <p:nvPr>
            <p:ph type="sldImg" idx="2"/>
          </p:nvPr>
        </p:nvSpPr>
        <p:spPr>
          <a:xfrm>
            <a:off x="920750" y="746125"/>
            <a:ext cx="4967288" cy="3727450"/>
          </a:xfrm>
          <a:prstGeom prst="rect">
            <a:avLst/>
          </a:prstGeom>
          <a:noFill/>
          <a:ln w="12700">
            <a:solidFill>
              <a:prstClr val="black"/>
            </a:solidFill>
          </a:ln>
        </p:spPr>
        <p:txBody>
          <a:bodyPr vert="horz" lIns="91440" tIns="45720" rIns="91440" bIns="45720" rtlCol="0" anchor="ctr"/>
          <a:lstStyle/>
          <a:p>
            <a:endParaRPr lang="ru-RU"/>
          </a:p>
        </p:txBody>
      </p:sp>
      <p:sp>
        <p:nvSpPr>
          <p:cNvPr id="5" name="Заметки 4"/>
          <p:cNvSpPr>
            <a:spLocks noGrp="1"/>
          </p:cNvSpPr>
          <p:nvPr>
            <p:ph type="body" sz="quarter" idx="3"/>
          </p:nvPr>
        </p:nvSpPr>
        <p:spPr>
          <a:xfrm>
            <a:off x="680879" y="4721940"/>
            <a:ext cx="5447030" cy="4473416"/>
          </a:xfrm>
          <a:prstGeom prst="rect">
            <a:avLst/>
          </a:prstGeom>
        </p:spPr>
        <p:txBody>
          <a:bodyPr vert="horz" lIns="91440" tIns="45720" rIns="91440" bIns="45720" rtlCol="0"/>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6" name="Нижний колонтитул 5"/>
          <p:cNvSpPr>
            <a:spLocks noGrp="1"/>
          </p:cNvSpPr>
          <p:nvPr>
            <p:ph type="ftr" sz="quarter" idx="4"/>
          </p:nvPr>
        </p:nvSpPr>
        <p:spPr>
          <a:xfrm>
            <a:off x="0" y="9442154"/>
            <a:ext cx="2950475" cy="497046"/>
          </a:xfrm>
          <a:prstGeom prst="rect">
            <a:avLst/>
          </a:prstGeom>
        </p:spPr>
        <p:txBody>
          <a:bodyPr vert="horz" lIns="91440" tIns="45720" rIns="91440" bIns="45720" rtlCol="0" anchor="b"/>
          <a:lstStyle>
            <a:lvl1pPr algn="l">
              <a:defRPr sz="1200"/>
            </a:lvl1pPr>
          </a:lstStyle>
          <a:p>
            <a:endParaRPr lang="ru-RU"/>
          </a:p>
        </p:txBody>
      </p:sp>
      <p:sp>
        <p:nvSpPr>
          <p:cNvPr id="7" name="Номер слайда 6"/>
          <p:cNvSpPr>
            <a:spLocks noGrp="1"/>
          </p:cNvSpPr>
          <p:nvPr>
            <p:ph type="sldNum" sz="quarter" idx="5"/>
          </p:nvPr>
        </p:nvSpPr>
        <p:spPr>
          <a:xfrm>
            <a:off x="3856737" y="9442154"/>
            <a:ext cx="2950475" cy="497046"/>
          </a:xfrm>
          <a:prstGeom prst="rect">
            <a:avLst/>
          </a:prstGeom>
        </p:spPr>
        <p:txBody>
          <a:bodyPr vert="horz" lIns="91440" tIns="45720" rIns="91440" bIns="45720" rtlCol="0" anchor="b"/>
          <a:lstStyle>
            <a:lvl1pPr algn="r">
              <a:defRPr sz="1200"/>
            </a:lvl1pPr>
          </a:lstStyle>
          <a:p>
            <a:fld id="{FBB5EFFD-4ECC-4E8E-B63A-AE98932AB292}" type="slidenum">
              <a:rPr lang="ru-RU" smtClean="0"/>
              <a:t>‹#›</a:t>
            </a:fld>
            <a:endParaRPr lang="ru-RU"/>
          </a:p>
        </p:txBody>
      </p:sp>
    </p:spTree>
    <p:extLst>
      <p:ext uri="{BB962C8B-B14F-4D97-AF65-F5344CB8AC3E}">
        <p14:creationId xmlns:p14="http://schemas.microsoft.com/office/powerpoint/2010/main" val="335383031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ru-RU" dirty="0" smtClean="0"/>
              <a:t>Нет требования о равенстве с показателями на начало года с ф. 0503730, 0503769. Могут быть внесены изменения при необходимости, если осталась неоплаченная </a:t>
            </a:r>
            <a:r>
              <a:rPr lang="ru-RU" dirty="0" err="1" smtClean="0"/>
              <a:t>кредиторка</a:t>
            </a:r>
            <a:r>
              <a:rPr lang="ru-RU" dirty="0" smtClean="0"/>
              <a:t> на начало года</a:t>
            </a:r>
            <a:endParaRPr lang="ru-RU" dirty="0"/>
          </a:p>
        </p:txBody>
      </p:sp>
      <p:sp>
        <p:nvSpPr>
          <p:cNvPr id="4" name="Номер слайда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574C617-AA96-420C-8201-8B5C28078289}" type="slidenum">
              <a:rPr kumimoji="0" lang="ru-R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ru-R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8776513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5.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6.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7.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8.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1143000" y="1122363"/>
            <a:ext cx="6858000" cy="2387600"/>
          </a:xfrm>
        </p:spPr>
        <p:txBody>
          <a:bodyPr anchor="b"/>
          <a:lstStyle>
            <a:lvl1pPr algn="ctr">
              <a:defRPr sz="4500"/>
            </a:lvl1pPr>
          </a:lstStyle>
          <a:p>
            <a:r>
              <a:rPr lang="ru-RU" smtClean="0"/>
              <a:t>Образец заголовка</a:t>
            </a:r>
            <a:endParaRPr lang="ru-RU"/>
          </a:p>
        </p:txBody>
      </p:sp>
      <p:sp>
        <p:nvSpPr>
          <p:cNvPr id="3" name="Подзаголовок 2"/>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ru-RU" smtClean="0"/>
              <a:t>Образец подзаголовка</a:t>
            </a:r>
            <a:endParaRPr lang="ru-RU"/>
          </a:p>
        </p:txBody>
      </p:sp>
      <p:sp>
        <p:nvSpPr>
          <p:cNvPr id="4" name="Дата 3"/>
          <p:cNvSpPr>
            <a:spLocks noGrp="1"/>
          </p:cNvSpPr>
          <p:nvPr>
            <p:ph type="dt" sz="half" idx="10"/>
          </p:nvPr>
        </p:nvSpPr>
        <p:spPr/>
        <p:txBody>
          <a:bodyPr/>
          <a:lstStyle/>
          <a:p>
            <a:fld id="{18B0BA6E-60C8-400A-85EF-28F0FA47CD5A}" type="datetimeFigureOut">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114100829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18B0BA6E-60C8-400A-85EF-28F0FA47CD5A}" type="datetimeFigureOut">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103357783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userDrawn="1">
  <p:cSld name="3_Сравнение">
    <p:bg>
      <p:bgPr>
        <a:solidFill>
          <a:srgbClr val="EDEDE3"/>
        </a:solidFill>
        <a:effectLst/>
      </p:bgPr>
    </p:bg>
    <p:spTree>
      <p:nvGrpSpPr>
        <p:cNvPr id="1" name=""/>
        <p:cNvGrpSpPr/>
        <p:nvPr/>
      </p:nvGrpSpPr>
      <p:grpSpPr>
        <a:xfrm>
          <a:off x="0" y="0"/>
          <a:ext cx="0" cy="0"/>
          <a:chOff x="0" y="0"/>
          <a:chExt cx="0" cy="0"/>
        </a:xfrm>
      </p:grpSpPr>
      <p:sp>
        <p:nvSpPr>
          <p:cNvPr id="7" name="Прямоугольник 6"/>
          <p:cNvSpPr/>
          <p:nvPr userDrawn="1"/>
        </p:nvSpPr>
        <p:spPr>
          <a:xfrm>
            <a:off x="541342" y="20"/>
            <a:ext cx="463550" cy="379413"/>
          </a:xfrm>
          <a:prstGeom prst="rect">
            <a:avLst/>
          </a:prstGeom>
        </p:spPr>
        <p:txBody>
          <a:bodyPr wrap="none" lIns="91230" tIns="45617" rIns="91230" bIns="45617">
            <a:normAutofit lnSpcReduction="10000"/>
          </a:bodyPr>
          <a:lstStyle/>
          <a:p>
            <a:pPr>
              <a:defRPr/>
            </a:pPr>
            <a:r>
              <a:rPr lang="ru-RU" sz="2000" dirty="0">
                <a:solidFill>
                  <a:srgbClr val="53548A">
                    <a:lumMod val="20000"/>
                    <a:lumOff val="80000"/>
                  </a:srgbClr>
                </a:solidFill>
                <a:latin typeface="Arial" panose="020B0604020202020204" pitchFamily="34" charset="0"/>
                <a:cs typeface="Arial" panose="020B0604020202020204" pitchFamily="34" charset="0"/>
              </a:rPr>
              <a:t>М</a:t>
            </a:r>
            <a:endParaRPr lang="ru-RU" dirty="0">
              <a:solidFill>
                <a:prstClr val="black"/>
              </a:solidFill>
              <a:latin typeface="Arial" charset="0"/>
            </a:endParaRPr>
          </a:p>
        </p:txBody>
      </p:sp>
      <p:sp>
        <p:nvSpPr>
          <p:cNvPr id="8" name="Прямоугольник 11"/>
          <p:cNvSpPr>
            <a:spLocks noChangeArrowheads="1"/>
          </p:cNvSpPr>
          <p:nvPr userDrawn="1"/>
        </p:nvSpPr>
        <p:spPr bwMode="auto">
          <a:xfrm>
            <a:off x="963627" y="-20634"/>
            <a:ext cx="241950" cy="338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30" tIns="45617" rIns="91230" bIns="45617">
            <a:spAutoFit/>
          </a:bodyPr>
          <a:lstStyle/>
          <a:p>
            <a:r>
              <a:rPr lang="ru-RU" sz="1600" dirty="0">
                <a:solidFill>
                  <a:srgbClr val="DBDBE9"/>
                </a:solidFill>
                <a:latin typeface="Arial" panose="020B0604020202020204" pitchFamily="34" charset="0"/>
                <a:cs typeface="Arial" panose="020B0604020202020204" pitchFamily="34" charset="0"/>
              </a:rPr>
              <a:t>]</a:t>
            </a:r>
            <a:endParaRPr lang="ru-RU" dirty="0">
              <a:solidFill>
                <a:srgbClr val="DBDBE9"/>
              </a:solidFill>
              <a:latin typeface="Arial" panose="020B0604020202020204" pitchFamily="34" charset="0"/>
              <a:cs typeface="Arial" panose="020B0604020202020204" pitchFamily="34" charset="0"/>
            </a:endParaRPr>
          </a:p>
        </p:txBody>
      </p:sp>
      <p:sp>
        <p:nvSpPr>
          <p:cNvPr id="9" name="TextBox 13"/>
          <p:cNvSpPr txBox="1">
            <a:spLocks noChangeArrowheads="1"/>
          </p:cNvSpPr>
          <p:nvPr userDrawn="1"/>
        </p:nvSpPr>
        <p:spPr bwMode="auto">
          <a:xfrm>
            <a:off x="774714" y="-61909"/>
            <a:ext cx="419884" cy="430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30" tIns="45617" rIns="91230" bIns="45617">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hangingPunct="1">
              <a:defRPr/>
            </a:pPr>
            <a:r>
              <a:rPr lang="ru-RU" sz="2200" i="1" dirty="0">
                <a:solidFill>
                  <a:prstClr val="white"/>
                </a:solidFill>
                <a:latin typeface="Arial" panose="020B0604020202020204" pitchFamily="34" charset="0"/>
                <a:cs typeface="Arial" panose="020B0604020202020204" pitchFamily="34" charset="0"/>
              </a:rPr>
              <a:t>ф</a:t>
            </a:r>
            <a:endParaRPr lang="ru-RU" sz="2200" dirty="0">
              <a:solidFill>
                <a:srgbClr val="DBDBE9"/>
              </a:solidFill>
              <a:latin typeface="Arial" panose="020B0604020202020204" pitchFamily="34" charset="0"/>
              <a:cs typeface="Arial" panose="020B0604020202020204" pitchFamily="34" charset="0"/>
            </a:endParaRPr>
          </a:p>
        </p:txBody>
      </p:sp>
      <p:sp>
        <p:nvSpPr>
          <p:cNvPr id="10" name="Прямоугольник 9"/>
          <p:cNvSpPr/>
          <p:nvPr/>
        </p:nvSpPr>
        <p:spPr>
          <a:xfrm>
            <a:off x="0" y="0"/>
            <a:ext cx="9144000" cy="311150"/>
          </a:xfrm>
          <a:prstGeom prst="rect">
            <a:avLst/>
          </a:prstGeom>
          <a:solidFill>
            <a:srgbClr val="004821"/>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230" tIns="45617" rIns="91230" bIns="45617" anchor="ctr"/>
          <a:lstStyle/>
          <a:p>
            <a:pPr algn="ctr">
              <a:defRPr/>
            </a:pPr>
            <a:endParaRPr lang="en-US" dirty="0">
              <a:solidFill>
                <a:prstClr val="white"/>
              </a:solidFill>
              <a:latin typeface="Arial" panose="020B0604020202020204" pitchFamily="34" charset="0"/>
            </a:endParaRPr>
          </a:p>
        </p:txBody>
      </p:sp>
      <p:sp>
        <p:nvSpPr>
          <p:cNvPr id="11" name="Прямоугольник 10"/>
          <p:cNvSpPr/>
          <p:nvPr/>
        </p:nvSpPr>
        <p:spPr bwMode="invGray">
          <a:xfrm>
            <a:off x="9085263" y="-1585"/>
            <a:ext cx="57150"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230" tIns="45617" rIns="91230" bIns="45617" anchor="ctr"/>
          <a:lstStyle/>
          <a:p>
            <a:pPr algn="ctr">
              <a:defRPr/>
            </a:pPr>
            <a:endParaRPr lang="en-US" dirty="0">
              <a:solidFill>
                <a:prstClr val="white"/>
              </a:solidFill>
              <a:latin typeface="Arial" panose="020B0604020202020204" pitchFamily="34" charset="0"/>
            </a:endParaRPr>
          </a:p>
        </p:txBody>
      </p:sp>
      <p:sp>
        <p:nvSpPr>
          <p:cNvPr id="12" name="Прямоугольник 11"/>
          <p:cNvSpPr/>
          <p:nvPr/>
        </p:nvSpPr>
        <p:spPr bwMode="invGray">
          <a:xfrm>
            <a:off x="9044008" y="-1585"/>
            <a:ext cx="28575"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230" tIns="45617" rIns="91230" bIns="45617" anchor="ctr"/>
          <a:lstStyle/>
          <a:p>
            <a:pPr algn="ctr">
              <a:defRPr/>
            </a:pPr>
            <a:endParaRPr lang="en-US" dirty="0">
              <a:solidFill>
                <a:prstClr val="white"/>
              </a:solidFill>
              <a:latin typeface="Arial" panose="020B0604020202020204" pitchFamily="34" charset="0"/>
            </a:endParaRPr>
          </a:p>
        </p:txBody>
      </p:sp>
      <p:sp>
        <p:nvSpPr>
          <p:cNvPr id="13" name="Прямоугольник 12"/>
          <p:cNvSpPr/>
          <p:nvPr/>
        </p:nvSpPr>
        <p:spPr bwMode="invGray">
          <a:xfrm>
            <a:off x="9024942" y="-1585"/>
            <a:ext cx="9525" cy="312737"/>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230" tIns="45617" rIns="91230" bIns="45617" anchor="ctr"/>
          <a:lstStyle/>
          <a:p>
            <a:pPr algn="ctr">
              <a:defRPr/>
            </a:pPr>
            <a:endParaRPr lang="en-US" dirty="0">
              <a:solidFill>
                <a:prstClr val="white"/>
              </a:solidFill>
              <a:latin typeface="Arial" panose="020B0604020202020204" pitchFamily="34" charset="0"/>
            </a:endParaRPr>
          </a:p>
        </p:txBody>
      </p:sp>
      <p:sp>
        <p:nvSpPr>
          <p:cNvPr id="14" name="Прямоугольник 13"/>
          <p:cNvSpPr/>
          <p:nvPr/>
        </p:nvSpPr>
        <p:spPr bwMode="invGray">
          <a:xfrm>
            <a:off x="8977313" y="-1585"/>
            <a:ext cx="25400" cy="312737"/>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230" tIns="45617" rIns="91230" bIns="45617" anchor="ctr"/>
          <a:lstStyle/>
          <a:p>
            <a:pPr algn="ctr">
              <a:defRPr/>
            </a:pPr>
            <a:endParaRPr lang="en-US" dirty="0">
              <a:solidFill>
                <a:prstClr val="white"/>
              </a:solidFill>
              <a:latin typeface="Arial" panose="020B0604020202020204" pitchFamily="34" charset="0"/>
            </a:endParaRPr>
          </a:p>
        </p:txBody>
      </p:sp>
      <p:grpSp>
        <p:nvGrpSpPr>
          <p:cNvPr id="24" name="Group 23"/>
          <p:cNvGrpSpPr/>
          <p:nvPr userDrawn="1"/>
        </p:nvGrpSpPr>
        <p:grpSpPr>
          <a:xfrm>
            <a:off x="8875716" y="-765"/>
            <a:ext cx="95251" cy="333443"/>
            <a:chOff x="8875715" y="-787"/>
            <a:chExt cx="95251" cy="295141"/>
          </a:xfrm>
        </p:grpSpPr>
        <p:sp>
          <p:nvSpPr>
            <p:cNvPr id="15" name="Прямоугольник 14"/>
            <p:cNvSpPr/>
            <p:nvPr/>
          </p:nvSpPr>
          <p:spPr bwMode="invGray">
            <a:xfrm>
              <a:off x="8915403" y="-787"/>
              <a:ext cx="55563" cy="295141"/>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sp>
          <p:nvSpPr>
            <p:cNvPr id="16" name="Прямоугольник 15"/>
            <p:cNvSpPr/>
            <p:nvPr/>
          </p:nvSpPr>
          <p:spPr bwMode="invGray">
            <a:xfrm>
              <a:off x="8875715" y="-787"/>
              <a:ext cx="6350" cy="295141"/>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grpSp>
      <p:sp>
        <p:nvSpPr>
          <p:cNvPr id="17" name="Прямоугольник 16"/>
          <p:cNvSpPr/>
          <p:nvPr userDrawn="1"/>
        </p:nvSpPr>
        <p:spPr>
          <a:xfrm>
            <a:off x="541342" y="20"/>
            <a:ext cx="463550" cy="379413"/>
          </a:xfrm>
          <a:prstGeom prst="rect">
            <a:avLst/>
          </a:prstGeom>
        </p:spPr>
        <p:txBody>
          <a:bodyPr wrap="none" lIns="91230" tIns="45617" rIns="91230" bIns="45617">
            <a:normAutofit lnSpcReduction="10000"/>
          </a:bodyPr>
          <a:lstStyle/>
          <a:p>
            <a:pPr>
              <a:defRPr/>
            </a:pPr>
            <a:r>
              <a:rPr lang="ru-RU" sz="2000" dirty="0">
                <a:solidFill>
                  <a:srgbClr val="53548A">
                    <a:lumMod val="20000"/>
                    <a:lumOff val="80000"/>
                  </a:srgbClr>
                </a:solidFill>
                <a:latin typeface="Arial" panose="020B0604020202020204" pitchFamily="34" charset="0"/>
                <a:cs typeface="Arial" panose="020B0604020202020204" pitchFamily="34" charset="0"/>
              </a:rPr>
              <a:t>М</a:t>
            </a:r>
            <a:endParaRPr lang="ru-RU" dirty="0">
              <a:solidFill>
                <a:prstClr val="black"/>
              </a:solidFill>
              <a:latin typeface="Arial" charset="0"/>
            </a:endParaRPr>
          </a:p>
        </p:txBody>
      </p:sp>
      <p:sp>
        <p:nvSpPr>
          <p:cNvPr id="18" name="Прямоугольник 27"/>
          <p:cNvSpPr>
            <a:spLocks noChangeArrowheads="1"/>
          </p:cNvSpPr>
          <p:nvPr userDrawn="1"/>
        </p:nvSpPr>
        <p:spPr bwMode="auto">
          <a:xfrm>
            <a:off x="963627" y="-20634"/>
            <a:ext cx="241950" cy="338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30" tIns="45617" rIns="91230" bIns="45617">
            <a:spAutoFit/>
          </a:bodyPr>
          <a:lstStyle/>
          <a:p>
            <a:r>
              <a:rPr lang="ru-RU" sz="1600" dirty="0">
                <a:solidFill>
                  <a:srgbClr val="DBDBE9"/>
                </a:solidFill>
                <a:latin typeface="Arial" panose="020B0604020202020204" pitchFamily="34" charset="0"/>
                <a:cs typeface="Arial" panose="020B0604020202020204" pitchFamily="34" charset="0"/>
              </a:rPr>
              <a:t>]</a:t>
            </a:r>
            <a:endParaRPr lang="ru-RU" dirty="0">
              <a:solidFill>
                <a:srgbClr val="DBDBE9"/>
              </a:solidFill>
              <a:latin typeface="Arial" panose="020B0604020202020204" pitchFamily="34" charset="0"/>
              <a:cs typeface="Arial" panose="020B0604020202020204" pitchFamily="34" charset="0"/>
            </a:endParaRPr>
          </a:p>
        </p:txBody>
      </p:sp>
      <p:sp>
        <p:nvSpPr>
          <p:cNvPr id="19" name="TextBox 13"/>
          <p:cNvSpPr txBox="1">
            <a:spLocks noChangeArrowheads="1"/>
          </p:cNvSpPr>
          <p:nvPr userDrawn="1"/>
        </p:nvSpPr>
        <p:spPr bwMode="auto">
          <a:xfrm>
            <a:off x="774714" y="-61909"/>
            <a:ext cx="419884" cy="430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30" tIns="45617" rIns="91230" bIns="45617">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hangingPunct="1">
              <a:defRPr/>
            </a:pPr>
            <a:r>
              <a:rPr lang="ru-RU" sz="2200" i="1" dirty="0">
                <a:solidFill>
                  <a:prstClr val="white"/>
                </a:solidFill>
                <a:latin typeface="Arial" panose="020B0604020202020204" pitchFamily="34" charset="0"/>
                <a:cs typeface="Arial" panose="020B0604020202020204" pitchFamily="34" charset="0"/>
              </a:rPr>
              <a:t>ф</a:t>
            </a:r>
            <a:endParaRPr lang="ru-RU" sz="2200" dirty="0">
              <a:solidFill>
                <a:srgbClr val="DBDBE9"/>
              </a:solidFill>
              <a:latin typeface="Arial" panose="020B0604020202020204" pitchFamily="34" charset="0"/>
              <a:cs typeface="Arial" panose="020B0604020202020204" pitchFamily="34" charset="0"/>
            </a:endParaRPr>
          </a:p>
        </p:txBody>
      </p:sp>
      <p:sp>
        <p:nvSpPr>
          <p:cNvPr id="20" name="TextBox 19"/>
          <p:cNvSpPr txBox="1">
            <a:spLocks noChangeArrowheads="1"/>
          </p:cNvSpPr>
          <p:nvPr userDrawn="1"/>
        </p:nvSpPr>
        <p:spPr bwMode="auto">
          <a:xfrm>
            <a:off x="8483519" y="14293"/>
            <a:ext cx="40298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Times New Roman" pitchFamily="18" charset="0"/>
                <a:cs typeface="Arial" pitchFamily="34" charset="0"/>
              </a:defRPr>
            </a:lvl1pPr>
            <a:lvl2pPr marL="742950" indent="-285750" eaLnBrk="0" hangingPunct="0">
              <a:defRPr>
                <a:solidFill>
                  <a:schemeClr val="tx1"/>
                </a:solidFill>
                <a:latin typeface="Times New Roman" pitchFamily="18" charset="0"/>
                <a:cs typeface="Arial" pitchFamily="34" charset="0"/>
              </a:defRPr>
            </a:lvl2pPr>
            <a:lvl3pPr marL="1143000" indent="-228600" eaLnBrk="0" hangingPunct="0">
              <a:defRPr>
                <a:solidFill>
                  <a:schemeClr val="tx1"/>
                </a:solidFill>
                <a:latin typeface="Times New Roman" pitchFamily="18" charset="0"/>
                <a:cs typeface="Arial" pitchFamily="34" charset="0"/>
              </a:defRPr>
            </a:lvl3pPr>
            <a:lvl4pPr marL="1600200" indent="-228600" eaLnBrk="0" hangingPunct="0">
              <a:defRPr>
                <a:solidFill>
                  <a:schemeClr val="tx1"/>
                </a:solidFill>
                <a:latin typeface="Times New Roman" pitchFamily="18" charset="0"/>
                <a:cs typeface="Arial" pitchFamily="34" charset="0"/>
              </a:defRPr>
            </a:lvl4pPr>
            <a:lvl5pPr marL="2057400" indent="-228600" eaLnBrk="0" hangingPunct="0">
              <a:defRPr>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a:solidFill>
                  <a:schemeClr val="tx1"/>
                </a:solidFill>
                <a:latin typeface="Times New Roman" pitchFamily="18" charset="0"/>
                <a:cs typeface="Arial" pitchFamily="34" charset="0"/>
              </a:defRPr>
            </a:lvl9pPr>
          </a:lstStyle>
          <a:p>
            <a:pPr algn="ctr" eaLnBrk="1" hangingPunct="1">
              <a:defRPr/>
            </a:pPr>
            <a:fld id="{467B618A-12D4-467B-BFF8-02F1D7CD1DD7}" type="slidenum">
              <a:rPr lang="ru-RU" smtClean="0">
                <a:solidFill>
                  <a:srgbClr val="EDEDE3"/>
                </a:solidFill>
                <a:latin typeface="Trebuchet MS" panose="020B0603020202020204" pitchFamily="34" charset="0"/>
              </a:rPr>
              <a:pPr algn="ctr" eaLnBrk="1" hangingPunct="1">
                <a:defRPr/>
              </a:pPr>
              <a:t>‹#›</a:t>
            </a:fld>
            <a:endParaRPr lang="ru-RU" dirty="0">
              <a:solidFill>
                <a:srgbClr val="EDEDE3"/>
              </a:solidFill>
              <a:latin typeface="Trebuchet MS" panose="020B0603020202020204" pitchFamily="34" charset="0"/>
            </a:endParaRPr>
          </a:p>
        </p:txBody>
      </p:sp>
      <p:pic>
        <p:nvPicPr>
          <p:cNvPr id="23" name="Рисунок 2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216877" y="-1589"/>
            <a:ext cx="343275" cy="40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5228567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userDrawn="1">
  <p:cSld name="Обложка">
    <p:spTree>
      <p:nvGrpSpPr>
        <p:cNvPr id="1" name=""/>
        <p:cNvGrpSpPr/>
        <p:nvPr/>
      </p:nvGrpSpPr>
      <p:grpSpPr>
        <a:xfrm>
          <a:off x="0" y="0"/>
          <a:ext cx="0" cy="0"/>
          <a:chOff x="0" y="0"/>
          <a:chExt cx="0" cy="0"/>
        </a:xfrm>
      </p:grpSpPr>
      <p:sp>
        <p:nvSpPr>
          <p:cNvPr id="10" name="Прямоугольник 9"/>
          <p:cNvSpPr/>
          <p:nvPr/>
        </p:nvSpPr>
        <p:spPr>
          <a:xfrm>
            <a:off x="0" y="0"/>
            <a:ext cx="9144000" cy="311150"/>
          </a:xfrm>
          <a:prstGeom prst="rect">
            <a:avLst/>
          </a:prstGeom>
          <a:solidFill>
            <a:srgbClr val="004821"/>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230" tIns="45617" rIns="91230" bIns="45617" anchor="ctr"/>
          <a:lstStyle/>
          <a:p>
            <a:pPr algn="ctr">
              <a:defRPr/>
            </a:pPr>
            <a:endParaRPr lang="en-US" dirty="0">
              <a:solidFill>
                <a:prstClr val="white"/>
              </a:solidFill>
              <a:latin typeface="Arial" panose="020B0604020202020204" pitchFamily="34" charset="0"/>
            </a:endParaRPr>
          </a:p>
        </p:txBody>
      </p:sp>
      <p:sp>
        <p:nvSpPr>
          <p:cNvPr id="11" name="Прямоугольник 10"/>
          <p:cNvSpPr/>
          <p:nvPr/>
        </p:nvSpPr>
        <p:spPr bwMode="invGray">
          <a:xfrm>
            <a:off x="9085263" y="-1585"/>
            <a:ext cx="57150"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230" tIns="45617" rIns="91230" bIns="45617" anchor="ctr"/>
          <a:lstStyle/>
          <a:p>
            <a:pPr algn="ctr">
              <a:defRPr/>
            </a:pPr>
            <a:endParaRPr lang="en-US" dirty="0">
              <a:solidFill>
                <a:prstClr val="white"/>
              </a:solidFill>
              <a:latin typeface="Arial" panose="020B0604020202020204" pitchFamily="34" charset="0"/>
            </a:endParaRPr>
          </a:p>
        </p:txBody>
      </p:sp>
      <p:sp>
        <p:nvSpPr>
          <p:cNvPr id="12" name="Прямоугольник 11"/>
          <p:cNvSpPr/>
          <p:nvPr/>
        </p:nvSpPr>
        <p:spPr bwMode="invGray">
          <a:xfrm>
            <a:off x="9044008" y="-1585"/>
            <a:ext cx="28575"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230" tIns="45617" rIns="91230" bIns="45617" anchor="ctr"/>
          <a:lstStyle/>
          <a:p>
            <a:pPr algn="ctr">
              <a:defRPr/>
            </a:pPr>
            <a:endParaRPr lang="en-US" dirty="0">
              <a:solidFill>
                <a:prstClr val="white"/>
              </a:solidFill>
              <a:latin typeface="Arial" panose="020B0604020202020204" pitchFamily="34" charset="0"/>
            </a:endParaRPr>
          </a:p>
        </p:txBody>
      </p:sp>
      <p:sp>
        <p:nvSpPr>
          <p:cNvPr id="13" name="Прямоугольник 12"/>
          <p:cNvSpPr/>
          <p:nvPr/>
        </p:nvSpPr>
        <p:spPr bwMode="invGray">
          <a:xfrm>
            <a:off x="9024942" y="-1585"/>
            <a:ext cx="9525" cy="312737"/>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230" tIns="45617" rIns="91230" bIns="45617" anchor="ctr"/>
          <a:lstStyle/>
          <a:p>
            <a:pPr algn="ctr">
              <a:defRPr/>
            </a:pPr>
            <a:endParaRPr lang="en-US" dirty="0">
              <a:solidFill>
                <a:prstClr val="white"/>
              </a:solidFill>
              <a:latin typeface="Arial" panose="020B0604020202020204" pitchFamily="34" charset="0"/>
            </a:endParaRPr>
          </a:p>
        </p:txBody>
      </p:sp>
      <p:sp>
        <p:nvSpPr>
          <p:cNvPr id="14" name="Прямоугольник 13"/>
          <p:cNvSpPr/>
          <p:nvPr/>
        </p:nvSpPr>
        <p:spPr bwMode="invGray">
          <a:xfrm>
            <a:off x="8977313" y="-1585"/>
            <a:ext cx="25400" cy="312737"/>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230" tIns="45617" rIns="91230" bIns="45617" anchor="ctr"/>
          <a:lstStyle/>
          <a:p>
            <a:pPr algn="ctr">
              <a:defRPr/>
            </a:pPr>
            <a:endParaRPr lang="en-US" dirty="0">
              <a:solidFill>
                <a:prstClr val="white"/>
              </a:solidFill>
              <a:latin typeface="Arial" panose="020B0604020202020204" pitchFamily="34" charset="0"/>
            </a:endParaRPr>
          </a:p>
        </p:txBody>
      </p:sp>
      <p:grpSp>
        <p:nvGrpSpPr>
          <p:cNvPr id="24" name="Group 23"/>
          <p:cNvGrpSpPr/>
          <p:nvPr userDrawn="1"/>
        </p:nvGrpSpPr>
        <p:grpSpPr>
          <a:xfrm>
            <a:off x="8875716" y="-767"/>
            <a:ext cx="95251" cy="333443"/>
            <a:chOff x="8875715" y="-787"/>
            <a:chExt cx="95251" cy="295141"/>
          </a:xfrm>
        </p:grpSpPr>
        <p:sp>
          <p:nvSpPr>
            <p:cNvPr id="15" name="Прямоугольник 14"/>
            <p:cNvSpPr/>
            <p:nvPr/>
          </p:nvSpPr>
          <p:spPr bwMode="invGray">
            <a:xfrm>
              <a:off x="8915403" y="-787"/>
              <a:ext cx="55563" cy="295141"/>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sp>
          <p:nvSpPr>
            <p:cNvPr id="16" name="Прямоугольник 15"/>
            <p:cNvSpPr/>
            <p:nvPr/>
          </p:nvSpPr>
          <p:spPr bwMode="invGray">
            <a:xfrm>
              <a:off x="8875715" y="-787"/>
              <a:ext cx="6350" cy="295141"/>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grpSp>
      <p:sp>
        <p:nvSpPr>
          <p:cNvPr id="21" name="Номер слайда 26"/>
          <p:cNvSpPr>
            <a:spLocks noGrp="1"/>
          </p:cNvSpPr>
          <p:nvPr userDrawn="1">
            <p:ph type="sldNum" sz="quarter" idx="11"/>
          </p:nvPr>
        </p:nvSpPr>
        <p:spPr>
          <a:xfrm>
            <a:off x="8173915" y="1588"/>
            <a:ext cx="762000" cy="366712"/>
          </a:xfrm>
          <a:prstGeom prst="rect">
            <a:avLst/>
          </a:prstGeom>
        </p:spPr>
        <p:txBody>
          <a:bodyPr rtlCol="0"/>
          <a:lstStyle>
            <a:lvl1pPr>
              <a:defRPr>
                <a:latin typeface="Arial" panose="020B0604020202020204" pitchFamily="34" charset="0"/>
              </a:defRPr>
            </a:lvl1pPr>
          </a:lstStyle>
          <a:p>
            <a:pPr>
              <a:defRPr/>
            </a:pPr>
            <a:fld id="{7C948A7D-6C52-4157-BEA1-1B3B6891AEA4}" type="slidenum">
              <a:rPr lang="ru-RU" smtClean="0">
                <a:solidFill>
                  <a:prstClr val="black"/>
                </a:solidFill>
              </a:rPr>
              <a:pPr>
                <a:defRPr/>
              </a:pPr>
              <a:t>‹#›</a:t>
            </a:fld>
            <a:endParaRPr lang="ru-RU" dirty="0">
              <a:solidFill>
                <a:prstClr val="black"/>
              </a:solidFill>
            </a:endParaRPr>
          </a:p>
        </p:txBody>
      </p:sp>
    </p:spTree>
    <p:extLst>
      <p:ext uri="{BB962C8B-B14F-4D97-AF65-F5344CB8AC3E}">
        <p14:creationId xmlns:p14="http://schemas.microsoft.com/office/powerpoint/2010/main" val="24105924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1143000" y="1122363"/>
            <a:ext cx="6858000" cy="2387600"/>
          </a:xfrm>
        </p:spPr>
        <p:txBody>
          <a:bodyPr anchor="b"/>
          <a:lstStyle>
            <a:lvl1pPr algn="ctr">
              <a:defRPr sz="4500"/>
            </a:lvl1pPr>
          </a:lstStyle>
          <a:p>
            <a:r>
              <a:rPr lang="ru-RU" smtClean="0"/>
              <a:t>Образец заголовка</a:t>
            </a:r>
            <a:endParaRPr lang="ru-RU"/>
          </a:p>
        </p:txBody>
      </p:sp>
      <p:sp>
        <p:nvSpPr>
          <p:cNvPr id="3" name="Подзаголовок 2"/>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ru-RU" smtClean="0"/>
              <a:t>Образец подзаголовка</a:t>
            </a:r>
            <a:endParaRPr lang="ru-RU"/>
          </a:p>
        </p:txBody>
      </p:sp>
      <p:sp>
        <p:nvSpPr>
          <p:cNvPr id="4" name="Дата 3"/>
          <p:cNvSpPr>
            <a:spLocks noGrp="1"/>
          </p:cNvSpPr>
          <p:nvPr>
            <p:ph type="dt" sz="half" idx="10"/>
          </p:nvPr>
        </p:nvSpPr>
        <p:spPr/>
        <p:txBody>
          <a:bodyPr/>
          <a:lstStyle/>
          <a:p>
            <a:fld id="{18B0BA6E-60C8-400A-85EF-28F0FA47CD5A}" type="datetimeFigureOut">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8405311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18B0BA6E-60C8-400A-85EF-28F0FA47CD5A}" type="datetimeFigureOut">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240607943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3888" y="1709739"/>
            <a:ext cx="7886700" cy="2852737"/>
          </a:xfrm>
        </p:spPr>
        <p:txBody>
          <a:bodyPr anchor="b"/>
          <a:lstStyle>
            <a:lvl1pPr>
              <a:defRPr sz="4500"/>
            </a:lvl1pPr>
          </a:lstStyle>
          <a:p>
            <a:r>
              <a:rPr lang="ru-RU" smtClean="0"/>
              <a:t>Образец заголовка</a:t>
            </a:r>
            <a:endParaRPr lang="ru-RU"/>
          </a:p>
        </p:txBody>
      </p:sp>
      <p:sp>
        <p:nvSpPr>
          <p:cNvPr id="3" name="Текст 2"/>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p:txBody>
          <a:bodyPr/>
          <a:lstStyle/>
          <a:p>
            <a:fld id="{18B0BA6E-60C8-400A-85EF-28F0FA47CD5A}" type="datetimeFigureOut">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293272047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sz="half" idx="1"/>
          </p:nvPr>
        </p:nvSpPr>
        <p:spPr>
          <a:xfrm>
            <a:off x="628650" y="1825625"/>
            <a:ext cx="3886200" cy="435133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half" idx="2"/>
          </p:nvPr>
        </p:nvSpPr>
        <p:spPr>
          <a:xfrm>
            <a:off x="4629150" y="1825625"/>
            <a:ext cx="3886200" cy="435133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4"/>
          <p:cNvSpPr>
            <a:spLocks noGrp="1"/>
          </p:cNvSpPr>
          <p:nvPr>
            <p:ph type="dt" sz="half" idx="10"/>
          </p:nvPr>
        </p:nvSpPr>
        <p:spPr/>
        <p:txBody>
          <a:bodyPr/>
          <a:lstStyle/>
          <a:p>
            <a:fld id="{18B0BA6E-60C8-400A-85EF-28F0FA47CD5A}" type="datetimeFigureOut">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186611961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9841" y="365126"/>
            <a:ext cx="7886700" cy="1325563"/>
          </a:xfrm>
        </p:spPr>
        <p:txBody>
          <a:bodyPr/>
          <a:lstStyle/>
          <a:p>
            <a:r>
              <a:rPr lang="ru-RU" smtClean="0"/>
              <a:t>Образец заголовка</a:t>
            </a:r>
            <a:endParaRPr lang="ru-RU"/>
          </a:p>
        </p:txBody>
      </p:sp>
      <p:sp>
        <p:nvSpPr>
          <p:cNvPr id="3" name="Текст 2"/>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ru-RU" smtClean="0"/>
              <a:t>Образец текста</a:t>
            </a:r>
          </a:p>
        </p:txBody>
      </p:sp>
      <p:sp>
        <p:nvSpPr>
          <p:cNvPr id="4" name="Объект 3"/>
          <p:cNvSpPr>
            <a:spLocks noGrp="1"/>
          </p:cNvSpPr>
          <p:nvPr>
            <p:ph sz="half" idx="2"/>
          </p:nvPr>
        </p:nvSpPr>
        <p:spPr>
          <a:xfrm>
            <a:off x="629842" y="2505075"/>
            <a:ext cx="3868340" cy="368458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ru-RU" smtClean="0"/>
              <a:t>Образец текста</a:t>
            </a:r>
          </a:p>
        </p:txBody>
      </p:sp>
      <p:sp>
        <p:nvSpPr>
          <p:cNvPr id="6" name="Объект 5"/>
          <p:cNvSpPr>
            <a:spLocks noGrp="1"/>
          </p:cNvSpPr>
          <p:nvPr>
            <p:ph sz="quarter" idx="4"/>
          </p:nvPr>
        </p:nvSpPr>
        <p:spPr>
          <a:xfrm>
            <a:off x="4629150" y="2505075"/>
            <a:ext cx="3887391" cy="368458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6"/>
          <p:cNvSpPr>
            <a:spLocks noGrp="1"/>
          </p:cNvSpPr>
          <p:nvPr>
            <p:ph type="dt" sz="half" idx="10"/>
          </p:nvPr>
        </p:nvSpPr>
        <p:spPr/>
        <p:txBody>
          <a:bodyPr/>
          <a:lstStyle/>
          <a:p>
            <a:fld id="{18B0BA6E-60C8-400A-85EF-28F0FA47CD5A}" type="datetimeFigureOut">
              <a:rPr lang="ru-RU" smtClean="0"/>
              <a:t>13.12.2022</a:t>
            </a:fld>
            <a:endParaRPr lang="ru-RU"/>
          </a:p>
        </p:txBody>
      </p:sp>
      <p:sp>
        <p:nvSpPr>
          <p:cNvPr id="8" name="Нижний колонтитул 7"/>
          <p:cNvSpPr>
            <a:spLocks noGrp="1"/>
          </p:cNvSpPr>
          <p:nvPr>
            <p:ph type="ftr" sz="quarter" idx="11"/>
          </p:nvPr>
        </p:nvSpPr>
        <p:spPr/>
        <p:txBody>
          <a:bodyPr/>
          <a:lstStyle/>
          <a:p>
            <a:endParaRPr lang="ru-RU"/>
          </a:p>
        </p:txBody>
      </p:sp>
      <p:sp>
        <p:nvSpPr>
          <p:cNvPr id="9" name="Номер слайда 8"/>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259661598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2"/>
          <p:cNvSpPr>
            <a:spLocks noGrp="1"/>
          </p:cNvSpPr>
          <p:nvPr>
            <p:ph type="dt" sz="half" idx="10"/>
          </p:nvPr>
        </p:nvSpPr>
        <p:spPr/>
        <p:txBody>
          <a:bodyPr/>
          <a:lstStyle/>
          <a:p>
            <a:fld id="{18B0BA6E-60C8-400A-85EF-28F0FA47CD5A}" type="datetimeFigureOut">
              <a:rPr lang="ru-RU" smtClean="0"/>
              <a:t>13.12.2022</a:t>
            </a:fld>
            <a:endParaRPr lang="ru-RU"/>
          </a:p>
        </p:txBody>
      </p:sp>
      <p:sp>
        <p:nvSpPr>
          <p:cNvPr id="4" name="Нижний колонтитул 3"/>
          <p:cNvSpPr>
            <a:spLocks noGrp="1"/>
          </p:cNvSpPr>
          <p:nvPr>
            <p:ph type="ftr" sz="quarter" idx="11"/>
          </p:nvPr>
        </p:nvSpPr>
        <p:spPr/>
        <p:txBody>
          <a:bodyPr/>
          <a:lstStyle/>
          <a:p>
            <a:endParaRPr lang="ru-RU"/>
          </a:p>
        </p:txBody>
      </p:sp>
      <p:sp>
        <p:nvSpPr>
          <p:cNvPr id="5" name="Номер слайда 4"/>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167092366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fld id="{18B0BA6E-60C8-400A-85EF-28F0FA47CD5A}" type="datetimeFigureOut">
              <a:rPr lang="ru-RU" smtClean="0"/>
              <a:t>13.12.2022</a:t>
            </a:fld>
            <a:endParaRPr lang="ru-RU"/>
          </a:p>
        </p:txBody>
      </p:sp>
      <p:sp>
        <p:nvSpPr>
          <p:cNvPr id="3" name="Нижний колонтитул 2"/>
          <p:cNvSpPr>
            <a:spLocks noGrp="1"/>
          </p:cNvSpPr>
          <p:nvPr>
            <p:ph type="ftr" sz="quarter" idx="11"/>
          </p:nvPr>
        </p:nvSpPr>
        <p:spPr/>
        <p:txBody>
          <a:bodyPr/>
          <a:lstStyle/>
          <a:p>
            <a:endParaRPr lang="ru-RU"/>
          </a:p>
        </p:txBody>
      </p:sp>
      <p:sp>
        <p:nvSpPr>
          <p:cNvPr id="4" name="Номер слайда 3"/>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412525869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9841" y="457200"/>
            <a:ext cx="2949178" cy="1600200"/>
          </a:xfrm>
        </p:spPr>
        <p:txBody>
          <a:bodyPr anchor="b"/>
          <a:lstStyle>
            <a:lvl1pPr>
              <a:defRPr sz="2400"/>
            </a:lvl1pPr>
          </a:lstStyle>
          <a:p>
            <a:r>
              <a:rPr lang="ru-RU" smtClean="0"/>
              <a:t>Образец заголовка</a:t>
            </a:r>
            <a:endParaRPr lang="ru-RU"/>
          </a:p>
        </p:txBody>
      </p:sp>
      <p:sp>
        <p:nvSpPr>
          <p:cNvPr id="3" name="Объект 2"/>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ru-RU" smtClean="0"/>
              <a:t>Образец текста</a:t>
            </a:r>
          </a:p>
        </p:txBody>
      </p:sp>
      <p:sp>
        <p:nvSpPr>
          <p:cNvPr id="5" name="Дата 4"/>
          <p:cNvSpPr>
            <a:spLocks noGrp="1"/>
          </p:cNvSpPr>
          <p:nvPr>
            <p:ph type="dt" sz="half" idx="10"/>
          </p:nvPr>
        </p:nvSpPr>
        <p:spPr/>
        <p:txBody>
          <a:bodyPr/>
          <a:lstStyle/>
          <a:p>
            <a:fld id="{18B0BA6E-60C8-400A-85EF-28F0FA47CD5A}" type="datetimeFigureOut">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380610474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6543675" y="365125"/>
            <a:ext cx="1971675" cy="5811838"/>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628650" y="365125"/>
            <a:ext cx="5800725" cy="5811838"/>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18B0BA6E-60C8-400A-85EF-28F0FA47CD5A}" type="datetimeFigureOut">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7807258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9841" y="457200"/>
            <a:ext cx="2949178" cy="1600200"/>
          </a:xfrm>
        </p:spPr>
        <p:txBody>
          <a:bodyPr anchor="b"/>
          <a:lstStyle>
            <a:lvl1pPr>
              <a:defRPr sz="2400"/>
            </a:lvl1pPr>
          </a:lstStyle>
          <a:p>
            <a:r>
              <a:rPr lang="ru-RU" smtClean="0"/>
              <a:t>Образец заголовка</a:t>
            </a:r>
            <a:endParaRPr lang="ru-RU"/>
          </a:p>
        </p:txBody>
      </p:sp>
      <p:sp>
        <p:nvSpPr>
          <p:cNvPr id="3" name="Рисунок 2"/>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ru-RU"/>
          </a:p>
        </p:txBody>
      </p:sp>
      <p:sp>
        <p:nvSpPr>
          <p:cNvPr id="4" name="Текст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ru-RU" smtClean="0"/>
              <a:t>Образец текста</a:t>
            </a:r>
          </a:p>
        </p:txBody>
      </p:sp>
      <p:sp>
        <p:nvSpPr>
          <p:cNvPr id="5" name="Дата 4"/>
          <p:cNvSpPr>
            <a:spLocks noGrp="1"/>
          </p:cNvSpPr>
          <p:nvPr>
            <p:ph type="dt" sz="half" idx="10"/>
          </p:nvPr>
        </p:nvSpPr>
        <p:spPr/>
        <p:txBody>
          <a:bodyPr/>
          <a:lstStyle/>
          <a:p>
            <a:fld id="{18B0BA6E-60C8-400A-85EF-28F0FA47CD5A}" type="datetimeFigureOut">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296956192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18B0BA6E-60C8-400A-85EF-28F0FA47CD5A}" type="datetimeFigureOut">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238532089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6543675" y="365125"/>
            <a:ext cx="1971675" cy="5811838"/>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628650" y="365125"/>
            <a:ext cx="5800725" cy="5811838"/>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18B0BA6E-60C8-400A-85EF-28F0FA47CD5A}" type="datetimeFigureOut">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147254475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userDrawn="1">
  <p:cSld name="2_Сравнение">
    <p:spTree>
      <p:nvGrpSpPr>
        <p:cNvPr id="1" name=""/>
        <p:cNvGrpSpPr/>
        <p:nvPr/>
      </p:nvGrpSpPr>
      <p:grpSpPr>
        <a:xfrm>
          <a:off x="0" y="0"/>
          <a:ext cx="0" cy="0"/>
          <a:chOff x="0" y="0"/>
          <a:chExt cx="0" cy="0"/>
        </a:xfrm>
      </p:grpSpPr>
      <p:sp>
        <p:nvSpPr>
          <p:cNvPr id="10" name="Прямоугольник 9"/>
          <p:cNvSpPr/>
          <p:nvPr/>
        </p:nvSpPr>
        <p:spPr>
          <a:xfrm>
            <a:off x="0" y="0"/>
            <a:ext cx="9144000" cy="311150"/>
          </a:xfrm>
          <a:prstGeom prst="rect">
            <a:avLst/>
          </a:prstGeom>
          <a:solidFill>
            <a:srgbClr val="004821"/>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l">
              <a:defRPr/>
            </a:pPr>
            <a:endParaRPr lang="en-US" sz="1350" i="1" dirty="0">
              <a:solidFill>
                <a:prstClr val="white"/>
              </a:solidFill>
            </a:endParaRPr>
          </a:p>
        </p:txBody>
      </p:sp>
      <p:sp>
        <p:nvSpPr>
          <p:cNvPr id="11" name="Прямоугольник 10"/>
          <p:cNvSpPr/>
          <p:nvPr/>
        </p:nvSpPr>
        <p:spPr bwMode="invGray">
          <a:xfrm>
            <a:off x="9085263" y="-1586"/>
            <a:ext cx="57150"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350" dirty="0">
              <a:solidFill>
                <a:prstClr val="white"/>
              </a:solidFill>
            </a:endParaRPr>
          </a:p>
        </p:txBody>
      </p:sp>
      <p:sp>
        <p:nvSpPr>
          <p:cNvPr id="12" name="Прямоугольник 11"/>
          <p:cNvSpPr/>
          <p:nvPr/>
        </p:nvSpPr>
        <p:spPr bwMode="invGray">
          <a:xfrm>
            <a:off x="9043988" y="-1586"/>
            <a:ext cx="28575"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350" dirty="0">
              <a:solidFill>
                <a:prstClr val="white"/>
              </a:solidFill>
            </a:endParaRPr>
          </a:p>
        </p:txBody>
      </p:sp>
      <p:sp>
        <p:nvSpPr>
          <p:cNvPr id="13" name="Прямоугольник 12"/>
          <p:cNvSpPr/>
          <p:nvPr/>
        </p:nvSpPr>
        <p:spPr bwMode="invGray">
          <a:xfrm>
            <a:off x="9024943" y="-1586"/>
            <a:ext cx="9525" cy="312737"/>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350" dirty="0">
              <a:solidFill>
                <a:prstClr val="white"/>
              </a:solidFill>
            </a:endParaRPr>
          </a:p>
        </p:txBody>
      </p:sp>
      <p:sp>
        <p:nvSpPr>
          <p:cNvPr id="14" name="Прямоугольник 13"/>
          <p:cNvSpPr/>
          <p:nvPr/>
        </p:nvSpPr>
        <p:spPr bwMode="invGray">
          <a:xfrm>
            <a:off x="8977314" y="-1586"/>
            <a:ext cx="25400" cy="312737"/>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350" dirty="0">
              <a:solidFill>
                <a:prstClr val="white"/>
              </a:solidFill>
            </a:endParaRPr>
          </a:p>
        </p:txBody>
      </p:sp>
      <p:grpSp>
        <p:nvGrpSpPr>
          <p:cNvPr id="24" name="Group 23"/>
          <p:cNvGrpSpPr/>
          <p:nvPr userDrawn="1"/>
        </p:nvGrpSpPr>
        <p:grpSpPr>
          <a:xfrm>
            <a:off x="8875717" y="-786"/>
            <a:ext cx="95251" cy="333443"/>
            <a:chOff x="8875715" y="-787"/>
            <a:chExt cx="95251" cy="295141"/>
          </a:xfrm>
        </p:grpSpPr>
        <p:sp>
          <p:nvSpPr>
            <p:cNvPr id="15" name="Прямоугольник 14"/>
            <p:cNvSpPr/>
            <p:nvPr/>
          </p:nvSpPr>
          <p:spPr bwMode="invGray">
            <a:xfrm>
              <a:off x="8915403" y="-787"/>
              <a:ext cx="55563" cy="295141"/>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350" dirty="0">
                <a:solidFill>
                  <a:prstClr val="white"/>
                </a:solidFill>
              </a:endParaRPr>
            </a:p>
          </p:txBody>
        </p:sp>
        <p:sp>
          <p:nvSpPr>
            <p:cNvPr id="16" name="Прямоугольник 15"/>
            <p:cNvSpPr/>
            <p:nvPr/>
          </p:nvSpPr>
          <p:spPr bwMode="invGray">
            <a:xfrm>
              <a:off x="8875715" y="-787"/>
              <a:ext cx="6350" cy="295141"/>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350" dirty="0">
                <a:solidFill>
                  <a:prstClr val="white"/>
                </a:solidFill>
              </a:endParaRPr>
            </a:p>
          </p:txBody>
        </p:sp>
      </p:grpSp>
      <p:sp>
        <p:nvSpPr>
          <p:cNvPr id="17" name="Номер слайда 1"/>
          <p:cNvSpPr txBox="1">
            <a:spLocks/>
          </p:cNvSpPr>
          <p:nvPr userDrawn="1"/>
        </p:nvSpPr>
        <p:spPr>
          <a:xfrm>
            <a:off x="8138989" y="0"/>
            <a:ext cx="825500" cy="339328"/>
          </a:xfrm>
          <a:prstGeom prst="rect">
            <a:avLst/>
          </a:prstGeom>
        </p:spPr>
        <p:txBody>
          <a:bodyPr/>
          <a:ls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C948A7D-6C52-4157-BEA1-1B3B6891AEA4}" type="slidenum">
              <a:rPr lang="ru-RU" sz="1350" smtClean="0">
                <a:solidFill>
                  <a:schemeClr val="bg1"/>
                </a:solidFill>
                <a:latin typeface="Arial" panose="020B0604020202020204" pitchFamily="34" charset="0"/>
              </a:rPr>
              <a:pPr algn="r">
                <a:defRPr/>
              </a:pPr>
              <a:t>‹#›</a:t>
            </a:fld>
            <a:endParaRPr lang="ru-RU" sz="1350" dirty="0">
              <a:solidFill>
                <a:schemeClr val="bg1"/>
              </a:solidFill>
              <a:latin typeface="Arial" panose="020B0604020202020204" pitchFamily="34" charset="0"/>
            </a:endParaRPr>
          </a:p>
        </p:txBody>
      </p:sp>
    </p:spTree>
    <p:extLst>
      <p:ext uri="{BB962C8B-B14F-4D97-AF65-F5344CB8AC3E}">
        <p14:creationId xmlns:p14="http://schemas.microsoft.com/office/powerpoint/2010/main" val="38434752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Slide Number Placeholder 12"/>
          <p:cNvSpPr txBox="1">
            <a:spLocks/>
          </p:cNvSpPr>
          <p:nvPr userDrawn="1"/>
        </p:nvSpPr>
        <p:spPr>
          <a:xfrm>
            <a:off x="8516939" y="98431"/>
            <a:ext cx="847725" cy="536575"/>
          </a:xfrm>
          <a:prstGeom prst="rect">
            <a:avLst/>
          </a:prstGeom>
        </p:spPr>
        <p:txBody>
          <a:bodyPr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342900" rtl="0" eaLnBrk="1" fontAlgn="auto" latinLnBrk="0" hangingPunct="1">
              <a:lnSpc>
                <a:spcPct val="100000"/>
              </a:lnSpc>
              <a:spcBef>
                <a:spcPts val="0"/>
              </a:spcBef>
              <a:spcAft>
                <a:spcPts val="0"/>
              </a:spcAft>
              <a:buClrTx/>
              <a:buSzTx/>
              <a:buFontTx/>
              <a:buNone/>
              <a:tabLst/>
              <a:defRPr/>
            </a:pPr>
            <a:fld id="{A26035D9-5704-45EC-8461-38CD5E6688B7}" type="slidenum">
              <a:rPr kumimoji="0" lang="en-US" sz="1650" b="0" i="0" u="none" strike="noStrike" kern="1200" cap="none" spc="0" normalizeH="0" baseline="0" noProof="0" smtClean="0">
                <a:ln>
                  <a:noFill/>
                </a:ln>
                <a:solidFill>
                  <a:srgbClr val="DEAA46"/>
                </a:solidFill>
                <a:effectLst/>
                <a:uLnTx/>
                <a:uFillTx/>
                <a:latin typeface="DINPro-Light"/>
                <a:ea typeface="+mn-ea"/>
              </a:rPr>
              <a:pPr marL="0" marR="0" lvl="0" indent="0" algn="l" defTabSz="342900" rtl="0" eaLnBrk="1" fontAlgn="auto" latinLnBrk="0" hangingPunct="1">
                <a:lnSpc>
                  <a:spcPct val="100000"/>
                </a:lnSpc>
                <a:spcBef>
                  <a:spcPts val="0"/>
                </a:spcBef>
                <a:spcAft>
                  <a:spcPts val="0"/>
                </a:spcAft>
                <a:buClrTx/>
                <a:buSzTx/>
                <a:buFontTx/>
                <a:buNone/>
                <a:tabLst/>
                <a:defRPr/>
              </a:pPr>
              <a:t>‹#›</a:t>
            </a:fld>
            <a:endParaRPr kumimoji="0" lang="en-US" sz="1650" b="0" i="0" u="none" strike="noStrike" kern="1200" cap="none" spc="0" normalizeH="0" baseline="0" noProof="0" dirty="0">
              <a:ln>
                <a:noFill/>
              </a:ln>
              <a:solidFill>
                <a:srgbClr val="DEAA46"/>
              </a:solidFill>
              <a:effectLst/>
              <a:uLnTx/>
              <a:uFillTx/>
              <a:latin typeface="DINPro-Light"/>
              <a:ea typeface="+mn-ea"/>
            </a:endParaRPr>
          </a:p>
        </p:txBody>
      </p:sp>
    </p:spTree>
    <p:extLst>
      <p:ext uri="{BB962C8B-B14F-4D97-AF65-F5344CB8AC3E}">
        <p14:creationId xmlns:p14="http://schemas.microsoft.com/office/powerpoint/2010/main" val="367113352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endParaRPr lang="ru-RU" dirty="0"/>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ru-RU" dirty="0"/>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fld id="{5F91366C-C707-45FC-9663-1DE7BB98C4B2}" type="slidenum">
              <a:rPr lang="ru-RU" smtClean="0"/>
              <a:t>‹#›</a:t>
            </a:fld>
            <a:endParaRPr lang="ru-RU" dirty="0"/>
          </a:p>
        </p:txBody>
      </p:sp>
      <p:pic>
        <p:nvPicPr>
          <p:cNvPr id="7" name="Picture 6"/>
          <p:cNvPicPr>
            <a:picLocks noChangeAspect="1"/>
          </p:cNvPicPr>
          <p:nvPr/>
        </p:nvPicPr>
        <p:blipFill>
          <a:blip r:embed="rId2"/>
          <a:stretch>
            <a:fillRect/>
          </a:stretch>
        </p:blipFill>
        <p:spPr>
          <a:xfrm>
            <a:off x="3537914" y="273554"/>
            <a:ext cx="4981978" cy="234446"/>
          </a:xfrm>
          <a:prstGeom prst="rect">
            <a:avLst/>
          </a:prstGeom>
        </p:spPr>
      </p:pic>
      <p:sp>
        <p:nvSpPr>
          <p:cNvPr id="8" name="Slide Number Placeholder 12"/>
          <p:cNvSpPr txBox="1">
            <a:spLocks/>
          </p:cNvSpPr>
          <p:nvPr/>
        </p:nvSpPr>
        <p:spPr>
          <a:xfrm>
            <a:off x="8516509" y="97634"/>
            <a:ext cx="848799" cy="537466"/>
          </a:xfrm>
          <a:prstGeom prst="rect">
            <a:avLst/>
          </a:prstGeom>
        </p:spPr>
        <p:txBody>
          <a:bodyPr vert="horz" lIns="91440" tIns="45720" rIns="91440" bIns="45720" rtlCol="0"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B2D350B4-811D-9C49-8D4A-B431FFD45952}" type="slidenum">
              <a:rPr lang="en-US" smtClean="0"/>
              <a:pPr/>
              <a:t>‹#›</a:t>
            </a:fld>
            <a:endParaRPr lang="en-US" dirty="0"/>
          </a:p>
        </p:txBody>
      </p:sp>
    </p:spTree>
    <p:extLst>
      <p:ext uri="{BB962C8B-B14F-4D97-AF65-F5344CB8AC3E}">
        <p14:creationId xmlns:p14="http://schemas.microsoft.com/office/powerpoint/2010/main" val="4086655048"/>
      </p:ext>
    </p:extLst>
  </p:cSld>
  <p:clrMapOvr>
    <a:masterClrMapping/>
  </p:clrMapOvr>
  <p:hf hdr="0" ftr="0" dt="0"/>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8" name="Slide Number Placeholder 12"/>
          <p:cNvSpPr txBox="1">
            <a:spLocks/>
          </p:cNvSpPr>
          <p:nvPr/>
        </p:nvSpPr>
        <p:spPr>
          <a:xfrm>
            <a:off x="8516509" y="97634"/>
            <a:ext cx="848799" cy="537466"/>
          </a:xfrm>
          <a:prstGeom prst="rect">
            <a:avLst/>
          </a:prstGeom>
        </p:spPr>
        <p:txBody>
          <a:bodyPr vert="horz" lIns="91440" tIns="45720" rIns="91440" bIns="45720" rtlCol="0"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B2D350B4-811D-9C49-8D4A-B431FFD45952}" type="slidenum">
              <a:rPr lang="en-US" smtClean="0"/>
              <a:pPr/>
              <a:t>‹#›</a:t>
            </a:fld>
            <a:endParaRPr lang="en-US" dirty="0"/>
          </a:p>
        </p:txBody>
      </p:sp>
      <p:sp>
        <p:nvSpPr>
          <p:cNvPr id="3" name="Slide Number Placeholder 12"/>
          <p:cNvSpPr txBox="1">
            <a:spLocks/>
          </p:cNvSpPr>
          <p:nvPr userDrawn="1"/>
        </p:nvSpPr>
        <p:spPr>
          <a:xfrm>
            <a:off x="8516509" y="97634"/>
            <a:ext cx="848799" cy="537466"/>
          </a:xfrm>
          <a:prstGeom prst="rect">
            <a:avLst/>
          </a:prstGeom>
        </p:spPr>
        <p:txBody>
          <a:bodyPr vert="horz" lIns="91440" tIns="45720" rIns="91440" bIns="45720" rtlCol="0"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B2D350B4-811D-9C49-8D4A-B431FFD45952}" type="slidenum">
              <a:rPr lang="en-US" smtClean="0"/>
              <a:pPr/>
              <a:t>‹#›</a:t>
            </a:fld>
            <a:endParaRPr lang="en-US" dirty="0"/>
          </a:p>
        </p:txBody>
      </p:sp>
    </p:spTree>
    <p:extLst>
      <p:ext uri="{BB962C8B-B14F-4D97-AF65-F5344CB8AC3E}">
        <p14:creationId xmlns:p14="http://schemas.microsoft.com/office/powerpoint/2010/main" val="102260474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p:cSld name="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9218752"/>
      </p:ext>
    </p:extLst>
  </p:cSld>
  <p:clrMapOvr>
    <a:masterClrMapping/>
  </p:clrMapOvr>
  <p:hf hdr="0" ftr="0" dt="0"/>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endParaRPr lang="ru-RU" dirty="0"/>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ru-RU" dirty="0"/>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fld id="{5F91366C-C707-45FC-9663-1DE7BB98C4B2}" type="slidenum">
              <a:rPr lang="ru-RU" smtClean="0"/>
              <a:t>‹#›</a:t>
            </a:fld>
            <a:endParaRPr lang="ru-RU" dirty="0"/>
          </a:p>
        </p:txBody>
      </p:sp>
    </p:spTree>
    <p:extLst>
      <p:ext uri="{BB962C8B-B14F-4D97-AF65-F5344CB8AC3E}">
        <p14:creationId xmlns:p14="http://schemas.microsoft.com/office/powerpoint/2010/main" val="2370254564"/>
      </p:ext>
    </p:extLst>
  </p:cSld>
  <p:clrMapOvr>
    <a:masterClrMapping/>
  </p:clrMapOvr>
  <p:hf hdr="0" ftr="0" dt="0"/>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endParaRPr lang="ru-RU" dirty="0"/>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endParaRPr lang="ru-RU" dirty="0"/>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p>
            <a:fld id="{5F91366C-C707-45FC-9663-1DE7BB98C4B2}" type="slidenum">
              <a:rPr lang="ru-RU" smtClean="0"/>
              <a:t>‹#›</a:t>
            </a:fld>
            <a:endParaRPr lang="ru-RU" dirty="0"/>
          </a:p>
        </p:txBody>
      </p:sp>
    </p:spTree>
    <p:extLst>
      <p:ext uri="{BB962C8B-B14F-4D97-AF65-F5344CB8AC3E}">
        <p14:creationId xmlns:p14="http://schemas.microsoft.com/office/powerpoint/2010/main" val="3608641242"/>
      </p:ext>
    </p:extLst>
  </p:cSld>
  <p:clrMapOvr>
    <a:masterClrMapping/>
  </p:clrMapOvr>
  <p:hf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Slide Number Placeholder 12"/>
          <p:cNvSpPr txBox="1">
            <a:spLocks/>
          </p:cNvSpPr>
          <p:nvPr userDrawn="1"/>
        </p:nvSpPr>
        <p:spPr>
          <a:xfrm>
            <a:off x="8516939" y="98431"/>
            <a:ext cx="847725" cy="536575"/>
          </a:xfrm>
          <a:prstGeom prst="rect">
            <a:avLst/>
          </a:prstGeom>
        </p:spPr>
        <p:txBody>
          <a:bodyPr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342900" rtl="0" eaLnBrk="1" fontAlgn="auto" latinLnBrk="0" hangingPunct="1">
              <a:lnSpc>
                <a:spcPct val="100000"/>
              </a:lnSpc>
              <a:spcBef>
                <a:spcPts val="0"/>
              </a:spcBef>
              <a:spcAft>
                <a:spcPts val="0"/>
              </a:spcAft>
              <a:buClrTx/>
              <a:buSzTx/>
              <a:buFontTx/>
              <a:buNone/>
              <a:tabLst/>
              <a:defRPr/>
            </a:pPr>
            <a:fld id="{A26035D9-5704-45EC-8461-38CD5E6688B7}" type="slidenum">
              <a:rPr kumimoji="0" lang="en-US" sz="1650" b="0" i="0" u="none" strike="noStrike" kern="1200" cap="none" spc="0" normalizeH="0" baseline="0" noProof="0" smtClean="0">
                <a:ln>
                  <a:noFill/>
                </a:ln>
                <a:solidFill>
                  <a:srgbClr val="DEAA46"/>
                </a:solidFill>
                <a:effectLst/>
                <a:uLnTx/>
                <a:uFillTx/>
                <a:latin typeface="DINPro-Light"/>
                <a:ea typeface="+mn-ea"/>
              </a:rPr>
              <a:pPr marL="0" marR="0" lvl="0" indent="0" algn="l" defTabSz="342900" rtl="0" eaLnBrk="1" fontAlgn="auto" latinLnBrk="0" hangingPunct="1">
                <a:lnSpc>
                  <a:spcPct val="100000"/>
                </a:lnSpc>
                <a:spcBef>
                  <a:spcPts val="0"/>
                </a:spcBef>
                <a:spcAft>
                  <a:spcPts val="0"/>
                </a:spcAft>
                <a:buClrTx/>
                <a:buSzTx/>
                <a:buFontTx/>
                <a:buNone/>
                <a:tabLst/>
                <a:defRPr/>
              </a:pPr>
              <a:t>‹#›</a:t>
            </a:fld>
            <a:endParaRPr kumimoji="0" lang="en-US" sz="1650" b="0" i="0" u="none" strike="noStrike" kern="1200" cap="none" spc="0" normalizeH="0" baseline="0" noProof="0" dirty="0">
              <a:ln>
                <a:noFill/>
              </a:ln>
              <a:solidFill>
                <a:srgbClr val="DEAA46"/>
              </a:solidFill>
              <a:effectLst/>
              <a:uLnTx/>
              <a:uFillTx/>
              <a:latin typeface="DINPro-Light"/>
              <a:ea typeface="+mn-ea"/>
            </a:endParaRPr>
          </a:p>
        </p:txBody>
      </p:sp>
    </p:spTree>
    <p:extLst>
      <p:ext uri="{BB962C8B-B14F-4D97-AF65-F5344CB8AC3E}">
        <p14:creationId xmlns:p14="http://schemas.microsoft.com/office/powerpoint/2010/main" val="207231752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endParaRPr lang="ru-RU" dirty="0"/>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endParaRPr lang="ru-RU" dirty="0"/>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fld id="{5F91366C-C707-45FC-9663-1DE7BB98C4B2}" type="slidenum">
              <a:rPr lang="ru-RU" smtClean="0"/>
              <a:t>‹#›</a:t>
            </a:fld>
            <a:endParaRPr lang="ru-RU" dirty="0"/>
          </a:p>
        </p:txBody>
      </p:sp>
    </p:spTree>
    <p:extLst>
      <p:ext uri="{BB962C8B-B14F-4D97-AF65-F5344CB8AC3E}">
        <p14:creationId xmlns:p14="http://schemas.microsoft.com/office/powerpoint/2010/main" val="4082893362"/>
      </p:ext>
    </p:extLst>
  </p:cSld>
  <p:clrMapOvr>
    <a:masterClrMapping/>
  </p:clrMapOvr>
  <p:hf hdr="0" ftr="0" dt="0"/>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endParaRPr lang="ru-RU" dirty="0"/>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endParaRPr lang="ru-RU" dirty="0"/>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p>
            <a:fld id="{5F91366C-C707-45FC-9663-1DE7BB98C4B2}" type="slidenum">
              <a:rPr lang="ru-RU" smtClean="0"/>
              <a:t>‹#›</a:t>
            </a:fld>
            <a:endParaRPr lang="ru-RU" dirty="0"/>
          </a:p>
        </p:txBody>
      </p:sp>
    </p:spTree>
    <p:extLst>
      <p:ext uri="{BB962C8B-B14F-4D97-AF65-F5344CB8AC3E}">
        <p14:creationId xmlns:p14="http://schemas.microsoft.com/office/powerpoint/2010/main" val="1812723642"/>
      </p:ext>
    </p:extLst>
  </p:cSld>
  <p:clrMapOvr>
    <a:masterClrMapping/>
  </p:clrMapOvr>
  <p:hf hdr="0" ftr="0" dt="0"/>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endParaRPr lang="ru-RU" dirty="0"/>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ru-RU" dirty="0"/>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fld id="{5F91366C-C707-45FC-9663-1DE7BB98C4B2}" type="slidenum">
              <a:rPr lang="ru-RU" smtClean="0"/>
              <a:t>‹#›</a:t>
            </a:fld>
            <a:endParaRPr lang="ru-RU" dirty="0"/>
          </a:p>
        </p:txBody>
      </p:sp>
    </p:spTree>
    <p:extLst>
      <p:ext uri="{BB962C8B-B14F-4D97-AF65-F5344CB8AC3E}">
        <p14:creationId xmlns:p14="http://schemas.microsoft.com/office/powerpoint/2010/main" val="2214880136"/>
      </p:ext>
    </p:extLst>
  </p:cSld>
  <p:clrMapOvr>
    <a:masterClrMapping/>
  </p:clrMapOvr>
  <p:hf hdr="0" ftr="0" dt="0"/>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endParaRPr lang="ru-RU" dirty="0"/>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ru-RU" dirty="0"/>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fld id="{5F91366C-C707-45FC-9663-1DE7BB98C4B2}" type="slidenum">
              <a:rPr lang="ru-RU" smtClean="0"/>
              <a:t>‹#›</a:t>
            </a:fld>
            <a:endParaRPr lang="ru-RU" dirty="0"/>
          </a:p>
        </p:txBody>
      </p:sp>
    </p:spTree>
    <p:extLst>
      <p:ext uri="{BB962C8B-B14F-4D97-AF65-F5344CB8AC3E}">
        <p14:creationId xmlns:p14="http://schemas.microsoft.com/office/powerpoint/2010/main" val="305241806"/>
      </p:ext>
    </p:extLst>
  </p:cSld>
  <p:clrMapOvr>
    <a:masterClrMapping/>
  </p:clrMapOvr>
  <p:hf hdr="0" ftr="0" dt="0"/>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endParaRPr lang="ru-RU" dirty="0"/>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ru-RU" dirty="0"/>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fld id="{5F91366C-C707-45FC-9663-1DE7BB98C4B2}" type="slidenum">
              <a:rPr lang="ru-RU" smtClean="0"/>
              <a:t>‹#›</a:t>
            </a:fld>
            <a:endParaRPr lang="ru-RU" dirty="0"/>
          </a:p>
        </p:txBody>
      </p:sp>
    </p:spTree>
    <p:extLst>
      <p:ext uri="{BB962C8B-B14F-4D97-AF65-F5344CB8AC3E}">
        <p14:creationId xmlns:p14="http://schemas.microsoft.com/office/powerpoint/2010/main" val="3873187037"/>
      </p:ext>
    </p:extLst>
  </p:cSld>
  <p:clrMapOvr>
    <a:masterClrMapping/>
  </p:clrMapOvr>
  <p:hf hdr="0" ftr="0" dt="0"/>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endParaRPr lang="ru-RU" dirty="0"/>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ru-RU" dirty="0"/>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fld id="{5F91366C-C707-45FC-9663-1DE7BB98C4B2}" type="slidenum">
              <a:rPr lang="ru-RU" smtClean="0"/>
              <a:t>‹#›</a:t>
            </a:fld>
            <a:endParaRPr lang="ru-RU" dirty="0"/>
          </a:p>
        </p:txBody>
      </p:sp>
    </p:spTree>
    <p:extLst>
      <p:ext uri="{BB962C8B-B14F-4D97-AF65-F5344CB8AC3E}">
        <p14:creationId xmlns:p14="http://schemas.microsoft.com/office/powerpoint/2010/main" val="3853211650"/>
      </p:ext>
    </p:extLst>
  </p:cSld>
  <p:clrMapOvr>
    <a:masterClrMapping/>
  </p:clrMapOvr>
  <p:hf hdr="0" ftr="0" dt="0"/>
</p:sldLayout>
</file>

<file path=ppt/slideLayouts/slideLayout126.xml><?xml version="1.0" encoding="utf-8"?>
<p:sldLayout xmlns:a="http://schemas.openxmlformats.org/drawingml/2006/main" xmlns:r="http://schemas.openxmlformats.org/officeDocument/2006/relationships" xmlns:p="http://schemas.openxmlformats.org/presentationml/2006/main" userDrawn="1">
  <p:cSld name="1_Титульный слайд">
    <p:spTree>
      <p:nvGrpSpPr>
        <p:cNvPr id="1" name=""/>
        <p:cNvGrpSpPr/>
        <p:nvPr/>
      </p:nvGrpSpPr>
      <p:grpSpPr>
        <a:xfrm>
          <a:off x="0" y="0"/>
          <a:ext cx="0" cy="0"/>
          <a:chOff x="0" y="0"/>
          <a:chExt cx="0" cy="0"/>
        </a:xfrm>
      </p:grpSpPr>
      <p:sp>
        <p:nvSpPr>
          <p:cNvPr id="7" name="Прямоугольник 6"/>
          <p:cNvSpPr/>
          <p:nvPr userDrawn="1"/>
        </p:nvSpPr>
        <p:spPr>
          <a:xfrm>
            <a:off x="541342" y="0"/>
            <a:ext cx="463550" cy="379413"/>
          </a:xfrm>
          <a:prstGeom prst="rect">
            <a:avLst/>
          </a:prstGeom>
        </p:spPr>
        <p:txBody>
          <a:bodyPr wrap="none">
            <a:normAutofit lnSpcReduction="10000"/>
          </a:bodyPr>
          <a:lstStyle/>
          <a:p>
            <a:pPr>
              <a:defRPr/>
            </a:pPr>
            <a:r>
              <a:rPr lang="ru-RU" sz="2000" dirty="0">
                <a:solidFill>
                  <a:srgbClr val="53548A">
                    <a:lumMod val="20000"/>
                    <a:lumOff val="80000"/>
                  </a:srgbClr>
                </a:solidFill>
              </a:rPr>
              <a:t>М</a:t>
            </a:r>
            <a:endParaRPr lang="ru-RU" sz="1800" dirty="0">
              <a:solidFill>
                <a:prstClr val="black"/>
              </a:solidFill>
              <a:latin typeface="Arial" charset="0"/>
              <a:cs typeface="+mn-cs"/>
            </a:endParaRPr>
          </a:p>
        </p:txBody>
      </p:sp>
      <p:sp>
        <p:nvSpPr>
          <p:cNvPr id="8" name="Прямоугольник 11"/>
          <p:cNvSpPr>
            <a:spLocks noChangeArrowheads="1"/>
          </p:cNvSpPr>
          <p:nvPr userDrawn="1"/>
        </p:nvSpPr>
        <p:spPr bwMode="auto">
          <a:xfrm>
            <a:off x="963613" y="-20638"/>
            <a:ext cx="24718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ru-RU" sz="1600" dirty="0">
                <a:solidFill>
                  <a:srgbClr val="DBDBE9"/>
                </a:solidFill>
              </a:rPr>
              <a:t>]</a:t>
            </a:r>
            <a:endParaRPr lang="ru-RU" sz="1800" dirty="0">
              <a:solidFill>
                <a:srgbClr val="DBDBE9"/>
              </a:solidFill>
            </a:endParaRPr>
          </a:p>
        </p:txBody>
      </p:sp>
      <p:sp>
        <p:nvSpPr>
          <p:cNvPr id="9" name="TextBox 13"/>
          <p:cNvSpPr txBox="1">
            <a:spLocks noChangeArrowheads="1"/>
          </p:cNvSpPr>
          <p:nvPr userDrawn="1"/>
        </p:nvSpPr>
        <p:spPr bwMode="auto">
          <a:xfrm>
            <a:off x="774701" y="-61913"/>
            <a:ext cx="420308"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hangingPunct="1">
              <a:defRPr/>
            </a:pPr>
            <a:r>
              <a:rPr lang="ru-RU" sz="2200" i="1" dirty="0" smtClean="0">
                <a:solidFill>
                  <a:prstClr val="white"/>
                </a:solidFill>
                <a:latin typeface="Arial" panose="020B0604020202020204" pitchFamily="34" charset="0"/>
              </a:rPr>
              <a:t>ф</a:t>
            </a:r>
            <a:endParaRPr lang="ru-RU" sz="2200" dirty="0" smtClean="0">
              <a:solidFill>
                <a:srgbClr val="DBDBE9"/>
              </a:solidFill>
              <a:latin typeface="Arial" panose="020B0604020202020204" pitchFamily="34" charset="0"/>
            </a:endParaRPr>
          </a:p>
        </p:txBody>
      </p:sp>
      <p:sp>
        <p:nvSpPr>
          <p:cNvPr id="10" name="Прямоугольник 9"/>
          <p:cNvSpPr/>
          <p:nvPr/>
        </p:nvSpPr>
        <p:spPr>
          <a:xfrm>
            <a:off x="0" y="0"/>
            <a:ext cx="9144000" cy="311150"/>
          </a:xfrm>
          <a:prstGeom prst="rect">
            <a:avLst/>
          </a:prstGeom>
          <a:solidFill>
            <a:srgbClr val="004821"/>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11" name="Прямоугольник 10"/>
          <p:cNvSpPr/>
          <p:nvPr/>
        </p:nvSpPr>
        <p:spPr bwMode="invGray">
          <a:xfrm>
            <a:off x="9085263" y="-1585"/>
            <a:ext cx="57150"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12" name="Прямоугольник 11"/>
          <p:cNvSpPr/>
          <p:nvPr/>
        </p:nvSpPr>
        <p:spPr bwMode="invGray">
          <a:xfrm>
            <a:off x="9043988" y="-1585"/>
            <a:ext cx="28575"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13" name="Прямоугольник 12"/>
          <p:cNvSpPr/>
          <p:nvPr/>
        </p:nvSpPr>
        <p:spPr bwMode="invGray">
          <a:xfrm>
            <a:off x="9024942" y="-1585"/>
            <a:ext cx="9525" cy="312737"/>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14" name="Прямоугольник 13"/>
          <p:cNvSpPr/>
          <p:nvPr/>
        </p:nvSpPr>
        <p:spPr bwMode="invGray">
          <a:xfrm>
            <a:off x="8977313" y="-1585"/>
            <a:ext cx="25400" cy="312737"/>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grpSp>
        <p:nvGrpSpPr>
          <p:cNvPr id="24" name="Group 23"/>
          <p:cNvGrpSpPr/>
          <p:nvPr userDrawn="1"/>
        </p:nvGrpSpPr>
        <p:grpSpPr>
          <a:xfrm>
            <a:off x="8875716" y="-785"/>
            <a:ext cx="95251" cy="333443"/>
            <a:chOff x="8875715" y="-787"/>
            <a:chExt cx="95251" cy="295141"/>
          </a:xfrm>
        </p:grpSpPr>
        <p:sp>
          <p:nvSpPr>
            <p:cNvPr id="15" name="Прямоугольник 14"/>
            <p:cNvSpPr/>
            <p:nvPr/>
          </p:nvSpPr>
          <p:spPr bwMode="invGray">
            <a:xfrm>
              <a:off x="8915403" y="-787"/>
              <a:ext cx="55563" cy="295141"/>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16" name="Прямоугольник 15"/>
            <p:cNvSpPr/>
            <p:nvPr/>
          </p:nvSpPr>
          <p:spPr bwMode="invGray">
            <a:xfrm>
              <a:off x="8875715" y="-787"/>
              <a:ext cx="6350" cy="295141"/>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grpSp>
      <p:sp>
        <p:nvSpPr>
          <p:cNvPr id="17" name="Прямоугольник 16"/>
          <p:cNvSpPr/>
          <p:nvPr userDrawn="1"/>
        </p:nvSpPr>
        <p:spPr>
          <a:xfrm>
            <a:off x="541342" y="0"/>
            <a:ext cx="463550" cy="379413"/>
          </a:xfrm>
          <a:prstGeom prst="rect">
            <a:avLst/>
          </a:prstGeom>
        </p:spPr>
        <p:txBody>
          <a:bodyPr wrap="none">
            <a:normAutofit lnSpcReduction="10000"/>
          </a:bodyPr>
          <a:lstStyle/>
          <a:p>
            <a:pPr>
              <a:defRPr/>
            </a:pPr>
            <a:r>
              <a:rPr lang="ru-RU" sz="2000" dirty="0" smtClean="0">
                <a:solidFill>
                  <a:srgbClr val="53548A">
                    <a:lumMod val="20000"/>
                    <a:lumOff val="80000"/>
                  </a:srgbClr>
                </a:solidFill>
                <a:latin typeface="Arial" panose="020B0604020202020204" pitchFamily="34" charset="0"/>
                <a:cs typeface="Arial" panose="020B0604020202020204" pitchFamily="34" charset="0"/>
              </a:rPr>
              <a:t>М</a:t>
            </a:r>
            <a:endParaRPr lang="ru-RU" sz="2000" dirty="0">
              <a:solidFill>
                <a:prstClr val="black"/>
              </a:solidFill>
              <a:latin typeface="Arial" charset="0"/>
              <a:cs typeface="Arial" charset="0"/>
            </a:endParaRPr>
          </a:p>
        </p:txBody>
      </p:sp>
      <p:sp>
        <p:nvSpPr>
          <p:cNvPr id="18" name="Прямоугольник 27"/>
          <p:cNvSpPr>
            <a:spLocks noChangeArrowheads="1"/>
          </p:cNvSpPr>
          <p:nvPr userDrawn="1"/>
        </p:nvSpPr>
        <p:spPr bwMode="auto">
          <a:xfrm>
            <a:off x="963613" y="-20638"/>
            <a:ext cx="24718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ru-RU" sz="1600" dirty="0">
                <a:solidFill>
                  <a:srgbClr val="DBDBE9"/>
                </a:solidFill>
              </a:rPr>
              <a:t>]</a:t>
            </a:r>
            <a:endParaRPr lang="ru-RU" sz="1800" dirty="0">
              <a:solidFill>
                <a:srgbClr val="DBDBE9"/>
              </a:solidFill>
            </a:endParaRPr>
          </a:p>
        </p:txBody>
      </p:sp>
      <p:sp>
        <p:nvSpPr>
          <p:cNvPr id="19" name="TextBox 13"/>
          <p:cNvSpPr txBox="1">
            <a:spLocks noChangeArrowheads="1"/>
          </p:cNvSpPr>
          <p:nvPr userDrawn="1"/>
        </p:nvSpPr>
        <p:spPr bwMode="auto">
          <a:xfrm>
            <a:off x="774701" y="-61913"/>
            <a:ext cx="420308"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hangingPunct="1">
              <a:defRPr/>
            </a:pPr>
            <a:r>
              <a:rPr lang="ru-RU" sz="2200" i="1" dirty="0" smtClean="0">
                <a:solidFill>
                  <a:prstClr val="white"/>
                </a:solidFill>
                <a:latin typeface="Arial" panose="020B0604020202020204" pitchFamily="34" charset="0"/>
              </a:rPr>
              <a:t>ф</a:t>
            </a:r>
            <a:endParaRPr lang="ru-RU" sz="2200" dirty="0" smtClean="0">
              <a:solidFill>
                <a:srgbClr val="DBDBE9"/>
              </a:solidFill>
              <a:latin typeface="Arial" panose="020B0604020202020204" pitchFamily="34" charset="0"/>
            </a:endParaRPr>
          </a:p>
        </p:txBody>
      </p:sp>
    </p:spTree>
    <p:extLst>
      <p:ext uri="{BB962C8B-B14F-4D97-AF65-F5344CB8AC3E}">
        <p14:creationId xmlns:p14="http://schemas.microsoft.com/office/powerpoint/2010/main" val="594231086"/>
      </p:ext>
    </p:extLst>
  </p:cSld>
  <p:clrMapOvr>
    <a:masterClrMapping/>
  </p:clrMapOvr>
  <p:timing>
    <p:tnLst>
      <p:par>
        <p:cT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userDrawn="1">
  <p:cSld name="2_Сравнение">
    <p:spTree>
      <p:nvGrpSpPr>
        <p:cNvPr id="1" name=""/>
        <p:cNvGrpSpPr/>
        <p:nvPr/>
      </p:nvGrpSpPr>
      <p:grpSpPr>
        <a:xfrm>
          <a:off x="0" y="0"/>
          <a:ext cx="0" cy="0"/>
          <a:chOff x="0" y="0"/>
          <a:chExt cx="0" cy="0"/>
        </a:xfrm>
      </p:grpSpPr>
      <p:sp>
        <p:nvSpPr>
          <p:cNvPr id="10" name="Прямоугольник 9"/>
          <p:cNvSpPr/>
          <p:nvPr/>
        </p:nvSpPr>
        <p:spPr>
          <a:xfrm>
            <a:off x="0" y="0"/>
            <a:ext cx="9144000" cy="311150"/>
          </a:xfrm>
          <a:prstGeom prst="rect">
            <a:avLst/>
          </a:prstGeom>
          <a:solidFill>
            <a:srgbClr val="004821"/>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l">
              <a:defRPr/>
            </a:pPr>
            <a:endParaRPr lang="en-US" i="1" dirty="0">
              <a:solidFill>
                <a:prstClr val="white"/>
              </a:solidFill>
            </a:endParaRPr>
          </a:p>
        </p:txBody>
      </p:sp>
      <p:sp>
        <p:nvSpPr>
          <p:cNvPr id="11" name="Прямоугольник 10"/>
          <p:cNvSpPr/>
          <p:nvPr/>
        </p:nvSpPr>
        <p:spPr bwMode="invGray">
          <a:xfrm>
            <a:off x="9085263" y="-1586"/>
            <a:ext cx="57150"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sp>
        <p:nvSpPr>
          <p:cNvPr id="12" name="Прямоугольник 11"/>
          <p:cNvSpPr/>
          <p:nvPr/>
        </p:nvSpPr>
        <p:spPr bwMode="invGray">
          <a:xfrm>
            <a:off x="9043988" y="-1586"/>
            <a:ext cx="28575"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sp>
        <p:nvSpPr>
          <p:cNvPr id="13" name="Прямоугольник 12"/>
          <p:cNvSpPr/>
          <p:nvPr/>
        </p:nvSpPr>
        <p:spPr bwMode="invGray">
          <a:xfrm>
            <a:off x="9024942" y="-1586"/>
            <a:ext cx="9525" cy="312737"/>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sp>
        <p:nvSpPr>
          <p:cNvPr id="14" name="Прямоугольник 13"/>
          <p:cNvSpPr/>
          <p:nvPr/>
        </p:nvSpPr>
        <p:spPr bwMode="invGray">
          <a:xfrm>
            <a:off x="8977313" y="-1586"/>
            <a:ext cx="25400" cy="312737"/>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grpSp>
        <p:nvGrpSpPr>
          <p:cNvPr id="24" name="Group 23"/>
          <p:cNvGrpSpPr/>
          <p:nvPr userDrawn="1"/>
        </p:nvGrpSpPr>
        <p:grpSpPr>
          <a:xfrm>
            <a:off x="8875716" y="-786"/>
            <a:ext cx="95251" cy="333443"/>
            <a:chOff x="8875715" y="-787"/>
            <a:chExt cx="95251" cy="295141"/>
          </a:xfrm>
        </p:grpSpPr>
        <p:sp>
          <p:nvSpPr>
            <p:cNvPr id="15" name="Прямоугольник 14"/>
            <p:cNvSpPr/>
            <p:nvPr/>
          </p:nvSpPr>
          <p:spPr bwMode="invGray">
            <a:xfrm>
              <a:off x="8915403" y="-787"/>
              <a:ext cx="55563" cy="295141"/>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sp>
          <p:nvSpPr>
            <p:cNvPr id="16" name="Прямоугольник 15"/>
            <p:cNvSpPr/>
            <p:nvPr/>
          </p:nvSpPr>
          <p:spPr bwMode="invGray">
            <a:xfrm>
              <a:off x="8875715" y="-787"/>
              <a:ext cx="6350" cy="295141"/>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grpSp>
      <p:sp>
        <p:nvSpPr>
          <p:cNvPr id="17" name="Номер слайда 1"/>
          <p:cNvSpPr txBox="1">
            <a:spLocks/>
          </p:cNvSpPr>
          <p:nvPr userDrawn="1"/>
        </p:nvSpPr>
        <p:spPr>
          <a:xfrm>
            <a:off x="8138988" y="0"/>
            <a:ext cx="825500" cy="339328"/>
          </a:xfrm>
          <a:prstGeom prst="rect">
            <a:avLst/>
          </a:prstGeom>
        </p:spPr>
        <p:txBody>
          <a:bodyPr/>
          <a:ls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C948A7D-6C52-4157-BEA1-1B3B6891AEA4}" type="slidenum">
              <a:rPr lang="ru-RU" smtClean="0">
                <a:solidFill>
                  <a:schemeClr val="bg1"/>
                </a:solidFill>
                <a:latin typeface="Arial" panose="020B0604020202020204" pitchFamily="34" charset="0"/>
              </a:rPr>
              <a:pPr algn="r">
                <a:defRPr/>
              </a:pPr>
              <a:t>‹#›</a:t>
            </a:fld>
            <a:endParaRPr lang="ru-RU" dirty="0">
              <a:solidFill>
                <a:schemeClr val="bg1"/>
              </a:solidFill>
              <a:latin typeface="Arial" panose="020B0604020202020204" pitchFamily="34" charset="0"/>
            </a:endParaRPr>
          </a:p>
        </p:txBody>
      </p:sp>
    </p:spTree>
    <p:extLst>
      <p:ext uri="{BB962C8B-B14F-4D97-AF65-F5344CB8AC3E}">
        <p14:creationId xmlns:p14="http://schemas.microsoft.com/office/powerpoint/2010/main" val="3995124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userDrawn="1">
  <p:cSld name="Обложка">
    <p:spTree>
      <p:nvGrpSpPr>
        <p:cNvPr id="1" name=""/>
        <p:cNvGrpSpPr/>
        <p:nvPr/>
      </p:nvGrpSpPr>
      <p:grpSpPr>
        <a:xfrm>
          <a:off x="0" y="0"/>
          <a:ext cx="0" cy="0"/>
          <a:chOff x="0" y="0"/>
          <a:chExt cx="0" cy="0"/>
        </a:xfrm>
      </p:grpSpPr>
      <p:sp>
        <p:nvSpPr>
          <p:cNvPr id="10" name="Прямоугольник 9"/>
          <p:cNvSpPr/>
          <p:nvPr/>
        </p:nvSpPr>
        <p:spPr>
          <a:xfrm>
            <a:off x="0" y="0"/>
            <a:ext cx="9144000" cy="311150"/>
          </a:xfrm>
          <a:prstGeom prst="rect">
            <a:avLst/>
          </a:prstGeom>
          <a:solidFill>
            <a:srgbClr val="004821"/>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sp>
        <p:nvSpPr>
          <p:cNvPr id="11" name="Прямоугольник 10"/>
          <p:cNvSpPr/>
          <p:nvPr/>
        </p:nvSpPr>
        <p:spPr bwMode="invGray">
          <a:xfrm>
            <a:off x="9085263" y="-1587"/>
            <a:ext cx="57150"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sp>
        <p:nvSpPr>
          <p:cNvPr id="12" name="Прямоугольник 11"/>
          <p:cNvSpPr/>
          <p:nvPr/>
        </p:nvSpPr>
        <p:spPr bwMode="invGray">
          <a:xfrm>
            <a:off x="9043988" y="-1587"/>
            <a:ext cx="28575"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sp>
        <p:nvSpPr>
          <p:cNvPr id="13" name="Прямоугольник 12"/>
          <p:cNvSpPr/>
          <p:nvPr/>
        </p:nvSpPr>
        <p:spPr bwMode="invGray">
          <a:xfrm>
            <a:off x="9024942" y="-1587"/>
            <a:ext cx="9525" cy="312737"/>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sp>
        <p:nvSpPr>
          <p:cNvPr id="14" name="Прямоугольник 13"/>
          <p:cNvSpPr/>
          <p:nvPr/>
        </p:nvSpPr>
        <p:spPr bwMode="invGray">
          <a:xfrm>
            <a:off x="8977313" y="-1587"/>
            <a:ext cx="25400" cy="312737"/>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grpSp>
        <p:nvGrpSpPr>
          <p:cNvPr id="24" name="Group 23"/>
          <p:cNvGrpSpPr/>
          <p:nvPr userDrawn="1"/>
        </p:nvGrpSpPr>
        <p:grpSpPr>
          <a:xfrm>
            <a:off x="8875716" y="-787"/>
            <a:ext cx="95251" cy="333443"/>
            <a:chOff x="8875715" y="-787"/>
            <a:chExt cx="95251" cy="295141"/>
          </a:xfrm>
        </p:grpSpPr>
        <p:sp>
          <p:nvSpPr>
            <p:cNvPr id="15" name="Прямоугольник 14"/>
            <p:cNvSpPr/>
            <p:nvPr/>
          </p:nvSpPr>
          <p:spPr bwMode="invGray">
            <a:xfrm>
              <a:off x="8915403" y="-787"/>
              <a:ext cx="55563" cy="295141"/>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sp>
          <p:nvSpPr>
            <p:cNvPr id="16" name="Прямоугольник 15"/>
            <p:cNvSpPr/>
            <p:nvPr/>
          </p:nvSpPr>
          <p:spPr bwMode="invGray">
            <a:xfrm>
              <a:off x="8875715" y="-787"/>
              <a:ext cx="6350" cy="295141"/>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grpSp>
      <p:sp>
        <p:nvSpPr>
          <p:cNvPr id="21" name="Номер слайда 26"/>
          <p:cNvSpPr>
            <a:spLocks noGrp="1"/>
          </p:cNvSpPr>
          <p:nvPr userDrawn="1">
            <p:ph type="sldNum" sz="quarter" idx="11"/>
          </p:nvPr>
        </p:nvSpPr>
        <p:spPr>
          <a:xfrm>
            <a:off x="8173915" y="1588"/>
            <a:ext cx="762000" cy="366712"/>
          </a:xfrm>
          <a:prstGeom prst="rect">
            <a:avLst/>
          </a:prstGeom>
        </p:spPr>
        <p:txBody>
          <a:bodyPr rtlCol="0"/>
          <a:lstStyle>
            <a:lvl1pPr>
              <a:defRPr>
                <a:latin typeface="+mn-lt"/>
              </a:defRPr>
            </a:lvl1pPr>
          </a:lstStyle>
          <a:p>
            <a:pPr>
              <a:defRPr/>
            </a:pPr>
            <a:fld id="{7C948A7D-6C52-4157-BEA1-1B3B6891AEA4}" type="slidenum">
              <a:rPr lang="ru-RU"/>
              <a:pPr>
                <a:defRPr/>
              </a:pPr>
              <a:t>‹#›</a:t>
            </a:fld>
            <a:endParaRPr lang="ru-RU" dirty="0"/>
          </a:p>
        </p:txBody>
      </p:sp>
    </p:spTree>
    <p:extLst>
      <p:ext uri="{BB962C8B-B14F-4D97-AF65-F5344CB8AC3E}">
        <p14:creationId xmlns:p14="http://schemas.microsoft.com/office/powerpoint/2010/main" val="336918050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685800" y="2130425"/>
            <a:ext cx="7772400" cy="1470025"/>
          </a:xfrm>
        </p:spPr>
        <p:txBody>
          <a:bodyPr/>
          <a:lstStyle/>
          <a:p>
            <a:r>
              <a:rPr lang="ru-RU" smtClean="0"/>
              <a:t>Образец заголовка</a:t>
            </a:r>
            <a:endParaRPr lang="ru-RU"/>
          </a:p>
        </p:txBody>
      </p:sp>
      <p:sp>
        <p:nvSpPr>
          <p:cNvPr id="3" name="Подзаголовок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ru-RU" smtClean="0"/>
              <a:t>Образец подзаголовка</a:t>
            </a:r>
            <a:endParaRPr lang="ru-RU"/>
          </a:p>
        </p:txBody>
      </p:sp>
      <p:sp>
        <p:nvSpPr>
          <p:cNvPr id="4" name="Дата 3"/>
          <p:cNvSpPr>
            <a:spLocks noGrp="1"/>
          </p:cNvSpPr>
          <p:nvPr>
            <p:ph type="dt" sz="half" idx="10"/>
          </p:nvPr>
        </p:nvSpPr>
        <p:spPr/>
        <p:txBody>
          <a:bodyPr/>
          <a:lstStyle/>
          <a:p>
            <a:fld id="{79D820C2-284A-4FA9-9899-02B6FCAAA2BE}" type="datetime1">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20B5D963-1B0A-489A-A2F2-770BD17190DE}" type="slidenum">
              <a:rPr lang="ru-RU" smtClean="0"/>
              <a:t>‹#›</a:t>
            </a:fld>
            <a:endParaRPr lang="ru-RU"/>
          </a:p>
        </p:txBody>
      </p:sp>
    </p:spTree>
    <p:extLst>
      <p:ext uri="{BB962C8B-B14F-4D97-AF65-F5344CB8AC3E}">
        <p14:creationId xmlns:p14="http://schemas.microsoft.com/office/powerpoint/2010/main" val="100349209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9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D8BD707-D9CF-40AE-B4C6-C98DA3205C09}" type="datetimeFigureOut">
              <a:rPr kumimoji="0" lang="en-US" sz="9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12/13/2022</a:t>
            </a:fld>
            <a:endParaRPr kumimoji="0" lang="en-US" sz="9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Holder 4"/>
          <p:cNvSpPr>
            <a:spLocks noGrp="1"/>
          </p:cNvSpPr>
          <p:nvPr>
            <p:ph type="sldNum" sz="quarter" idx="7"/>
          </p:nvPr>
        </p:nvSpPr>
        <p:spPr/>
        <p:txBody>
          <a:bodyPr lIns="0" tIns="0" rIns="0" bIns="0"/>
          <a:lstStyle>
            <a:lvl1pPr>
              <a:defRPr sz="1750" b="1" i="0">
                <a:solidFill>
                  <a:srgbClr val="1F487C"/>
                </a:solidFill>
                <a:latin typeface="Arial"/>
                <a:cs typeface="Arial"/>
              </a:defRPr>
            </a:lvl1pPr>
          </a:lstStyle>
          <a:p>
            <a:pPr marL="69848" marR="0" lvl="0" indent="0" algn="r" defTabSz="914400" rtl="0" eaLnBrk="1" fontAlgn="auto" latinLnBrk="0" hangingPunct="1">
              <a:lnSpc>
                <a:spcPts val="2035"/>
              </a:lnSpc>
              <a:spcBef>
                <a:spcPts val="0"/>
              </a:spcBef>
              <a:spcAft>
                <a:spcPts val="0"/>
              </a:spcAft>
              <a:buClrTx/>
              <a:buSzTx/>
              <a:buFontTx/>
              <a:buNone/>
              <a:tabLst/>
              <a:defRPr/>
            </a:pPr>
            <a:fld id="{81D60167-4931-47E6-BA6A-407CBD079E47}" type="slidenum">
              <a:rPr kumimoji="0" lang="ru-RU" sz="1750" b="1" i="0" u="none" strike="noStrike" kern="1200" cap="none" spc="0" normalizeH="0" baseline="0" noProof="0" smtClean="0">
                <a:ln>
                  <a:noFill/>
                </a:ln>
                <a:solidFill>
                  <a:srgbClr val="1F487C"/>
                </a:solidFill>
                <a:effectLst/>
                <a:uLnTx/>
                <a:uFillTx/>
                <a:latin typeface="Arial"/>
                <a:ea typeface="+mn-ea"/>
                <a:cs typeface="Arial"/>
              </a:rPr>
              <a:pPr marL="69848" marR="0" lvl="0" indent="0" algn="r" defTabSz="914400" rtl="0" eaLnBrk="1" fontAlgn="auto" latinLnBrk="0" hangingPunct="1">
                <a:lnSpc>
                  <a:spcPts val="2035"/>
                </a:lnSpc>
                <a:spcBef>
                  <a:spcPts val="0"/>
                </a:spcBef>
                <a:spcAft>
                  <a:spcPts val="0"/>
                </a:spcAft>
                <a:buClrTx/>
                <a:buSzTx/>
                <a:buFontTx/>
                <a:buNone/>
                <a:tabLst/>
                <a:defRPr/>
              </a:pPr>
              <a:t>‹#›</a:t>
            </a:fld>
            <a:endParaRPr kumimoji="0" lang="ru-RU" sz="1750" b="1" i="0" u="none" strike="noStrike" kern="1200" cap="none" spc="0" normalizeH="0" baseline="0" noProof="0" dirty="0">
              <a:ln>
                <a:noFill/>
              </a:ln>
              <a:solidFill>
                <a:srgbClr val="1F487C"/>
              </a:solidFill>
              <a:effectLst/>
              <a:uLnTx/>
              <a:uFillTx/>
              <a:latin typeface="Arial"/>
              <a:ea typeface="+mn-ea"/>
              <a:cs typeface="Arial"/>
            </a:endParaRPr>
          </a:p>
        </p:txBody>
      </p:sp>
    </p:spTree>
    <p:extLst>
      <p:ext uri="{BB962C8B-B14F-4D97-AF65-F5344CB8AC3E}">
        <p14:creationId xmlns:p14="http://schemas.microsoft.com/office/powerpoint/2010/main" val="34875927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2F3EA4C5-9D05-4028-8FEB-314E9ABDB29B}" type="datetime1">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20B5D963-1B0A-489A-A2F2-770BD17190DE}" type="slidenum">
              <a:rPr lang="ru-RU" smtClean="0"/>
              <a:t>‹#›</a:t>
            </a:fld>
            <a:endParaRPr lang="ru-RU"/>
          </a:p>
        </p:txBody>
      </p:sp>
    </p:spTree>
    <p:extLst>
      <p:ext uri="{BB962C8B-B14F-4D97-AF65-F5344CB8AC3E}">
        <p14:creationId xmlns:p14="http://schemas.microsoft.com/office/powerpoint/2010/main" val="135073573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22313" y="4406900"/>
            <a:ext cx="7772400" cy="1362075"/>
          </a:xfrm>
        </p:spPr>
        <p:txBody>
          <a:bodyPr anchor="t"/>
          <a:lstStyle>
            <a:lvl1pPr algn="l">
              <a:defRPr sz="4000" b="1" cap="all"/>
            </a:lvl1pPr>
          </a:lstStyle>
          <a:p>
            <a:r>
              <a:rPr lang="ru-RU" smtClean="0"/>
              <a:t>Образец заголовка</a:t>
            </a:r>
            <a:endParaRPr lang="ru-RU"/>
          </a:p>
        </p:txBody>
      </p:sp>
      <p:sp>
        <p:nvSpPr>
          <p:cNvPr id="3" name="Текст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p:txBody>
          <a:bodyPr/>
          <a:lstStyle/>
          <a:p>
            <a:fld id="{ACA04612-FE3C-4A17-A45A-B8FE256F2319}" type="datetime1">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20B5D963-1B0A-489A-A2F2-770BD17190DE}" type="slidenum">
              <a:rPr lang="ru-RU" smtClean="0"/>
              <a:t>‹#›</a:t>
            </a:fld>
            <a:endParaRPr lang="ru-RU"/>
          </a:p>
        </p:txBody>
      </p:sp>
    </p:spTree>
    <p:extLst>
      <p:ext uri="{BB962C8B-B14F-4D97-AF65-F5344CB8AC3E}">
        <p14:creationId xmlns:p14="http://schemas.microsoft.com/office/powerpoint/2010/main" val="380235015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4"/>
          <p:cNvSpPr>
            <a:spLocks noGrp="1"/>
          </p:cNvSpPr>
          <p:nvPr>
            <p:ph type="dt" sz="half" idx="10"/>
          </p:nvPr>
        </p:nvSpPr>
        <p:spPr/>
        <p:txBody>
          <a:bodyPr/>
          <a:lstStyle/>
          <a:p>
            <a:fld id="{7D345C14-155A-4E65-B962-DDAB16DBA1EF}" type="datetime1">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20B5D963-1B0A-489A-A2F2-770BD17190DE}" type="slidenum">
              <a:rPr lang="ru-RU" smtClean="0"/>
              <a:t>‹#›</a:t>
            </a:fld>
            <a:endParaRPr lang="ru-RU"/>
          </a:p>
        </p:txBody>
      </p:sp>
    </p:spTree>
    <p:extLst>
      <p:ext uri="{BB962C8B-B14F-4D97-AF65-F5344CB8AC3E}">
        <p14:creationId xmlns:p14="http://schemas.microsoft.com/office/powerpoint/2010/main" val="342501100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lvl1pPr>
              <a:defRPr/>
            </a:lvl1pPr>
          </a:lstStyle>
          <a:p>
            <a:r>
              <a:rPr lang="ru-RU" smtClean="0"/>
              <a:t>Образец заголовка</a:t>
            </a:r>
            <a:endParaRPr lang="ru-RU"/>
          </a:p>
        </p:txBody>
      </p:sp>
      <p:sp>
        <p:nvSpPr>
          <p:cNvPr id="3" name="Текст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smtClean="0"/>
              <a:t>Образец текста</a:t>
            </a:r>
          </a:p>
        </p:txBody>
      </p:sp>
      <p:sp>
        <p:nvSpPr>
          <p:cNvPr id="4" name="Объект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smtClean="0"/>
              <a:t>Образец текста</a:t>
            </a:r>
          </a:p>
        </p:txBody>
      </p:sp>
      <p:sp>
        <p:nvSpPr>
          <p:cNvPr id="6" name="Объект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6"/>
          <p:cNvSpPr>
            <a:spLocks noGrp="1"/>
          </p:cNvSpPr>
          <p:nvPr>
            <p:ph type="dt" sz="half" idx="10"/>
          </p:nvPr>
        </p:nvSpPr>
        <p:spPr/>
        <p:txBody>
          <a:bodyPr/>
          <a:lstStyle/>
          <a:p>
            <a:fld id="{7232BF57-2A06-4A1B-92CC-080E52346E48}" type="datetime1">
              <a:rPr lang="ru-RU" smtClean="0"/>
              <a:t>13.12.2022</a:t>
            </a:fld>
            <a:endParaRPr lang="ru-RU"/>
          </a:p>
        </p:txBody>
      </p:sp>
      <p:sp>
        <p:nvSpPr>
          <p:cNvPr id="8" name="Нижний колонтитул 7"/>
          <p:cNvSpPr>
            <a:spLocks noGrp="1"/>
          </p:cNvSpPr>
          <p:nvPr>
            <p:ph type="ftr" sz="quarter" idx="11"/>
          </p:nvPr>
        </p:nvSpPr>
        <p:spPr/>
        <p:txBody>
          <a:bodyPr/>
          <a:lstStyle/>
          <a:p>
            <a:endParaRPr lang="ru-RU"/>
          </a:p>
        </p:txBody>
      </p:sp>
      <p:sp>
        <p:nvSpPr>
          <p:cNvPr id="9" name="Номер слайда 8"/>
          <p:cNvSpPr>
            <a:spLocks noGrp="1"/>
          </p:cNvSpPr>
          <p:nvPr>
            <p:ph type="sldNum" sz="quarter" idx="12"/>
          </p:nvPr>
        </p:nvSpPr>
        <p:spPr/>
        <p:txBody>
          <a:bodyPr/>
          <a:lstStyle/>
          <a:p>
            <a:fld id="{20B5D963-1B0A-489A-A2F2-770BD17190DE}" type="slidenum">
              <a:rPr lang="ru-RU" smtClean="0"/>
              <a:t>‹#›</a:t>
            </a:fld>
            <a:endParaRPr lang="ru-RU"/>
          </a:p>
        </p:txBody>
      </p:sp>
    </p:spTree>
    <p:extLst>
      <p:ext uri="{BB962C8B-B14F-4D97-AF65-F5344CB8AC3E}">
        <p14:creationId xmlns:p14="http://schemas.microsoft.com/office/powerpoint/2010/main" val="349984662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2"/>
          <p:cNvSpPr>
            <a:spLocks noGrp="1"/>
          </p:cNvSpPr>
          <p:nvPr>
            <p:ph type="dt" sz="half" idx="10"/>
          </p:nvPr>
        </p:nvSpPr>
        <p:spPr/>
        <p:txBody>
          <a:bodyPr/>
          <a:lstStyle/>
          <a:p>
            <a:fld id="{C5FDF7C0-3E0B-4F4F-A7A3-51DD2DF12946}" type="datetime1">
              <a:rPr lang="ru-RU" smtClean="0"/>
              <a:t>13.12.2022</a:t>
            </a:fld>
            <a:endParaRPr lang="ru-RU"/>
          </a:p>
        </p:txBody>
      </p:sp>
      <p:sp>
        <p:nvSpPr>
          <p:cNvPr id="4" name="Нижний колонтитул 3"/>
          <p:cNvSpPr>
            <a:spLocks noGrp="1"/>
          </p:cNvSpPr>
          <p:nvPr>
            <p:ph type="ftr" sz="quarter" idx="11"/>
          </p:nvPr>
        </p:nvSpPr>
        <p:spPr/>
        <p:txBody>
          <a:bodyPr/>
          <a:lstStyle/>
          <a:p>
            <a:endParaRPr lang="ru-RU"/>
          </a:p>
        </p:txBody>
      </p:sp>
      <p:sp>
        <p:nvSpPr>
          <p:cNvPr id="5" name="Номер слайда 4"/>
          <p:cNvSpPr>
            <a:spLocks noGrp="1"/>
          </p:cNvSpPr>
          <p:nvPr>
            <p:ph type="sldNum" sz="quarter" idx="12"/>
          </p:nvPr>
        </p:nvSpPr>
        <p:spPr/>
        <p:txBody>
          <a:bodyPr/>
          <a:lstStyle/>
          <a:p>
            <a:fld id="{20B5D963-1B0A-489A-A2F2-770BD17190DE}" type="slidenum">
              <a:rPr lang="ru-RU" smtClean="0"/>
              <a:t>‹#›</a:t>
            </a:fld>
            <a:endParaRPr lang="ru-RU"/>
          </a:p>
        </p:txBody>
      </p:sp>
    </p:spTree>
    <p:extLst>
      <p:ext uri="{BB962C8B-B14F-4D97-AF65-F5344CB8AC3E}">
        <p14:creationId xmlns:p14="http://schemas.microsoft.com/office/powerpoint/2010/main" val="98353454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fld id="{9612712D-F51E-46F9-8D53-6A81FC5DAF8C}" type="datetime1">
              <a:rPr lang="ru-RU" smtClean="0"/>
              <a:t>13.12.2022</a:t>
            </a:fld>
            <a:endParaRPr lang="ru-RU"/>
          </a:p>
        </p:txBody>
      </p:sp>
      <p:sp>
        <p:nvSpPr>
          <p:cNvPr id="3" name="Нижний колонтитул 2"/>
          <p:cNvSpPr>
            <a:spLocks noGrp="1"/>
          </p:cNvSpPr>
          <p:nvPr>
            <p:ph type="ftr" sz="quarter" idx="11"/>
          </p:nvPr>
        </p:nvSpPr>
        <p:spPr/>
        <p:txBody>
          <a:bodyPr/>
          <a:lstStyle/>
          <a:p>
            <a:endParaRPr lang="ru-RU"/>
          </a:p>
        </p:txBody>
      </p:sp>
      <p:sp>
        <p:nvSpPr>
          <p:cNvPr id="4" name="Номер слайда 3"/>
          <p:cNvSpPr>
            <a:spLocks noGrp="1"/>
          </p:cNvSpPr>
          <p:nvPr>
            <p:ph type="sldNum" sz="quarter" idx="12"/>
          </p:nvPr>
        </p:nvSpPr>
        <p:spPr/>
        <p:txBody>
          <a:bodyPr/>
          <a:lstStyle/>
          <a:p>
            <a:fld id="{20B5D963-1B0A-489A-A2F2-770BD17190DE}" type="slidenum">
              <a:rPr lang="ru-RU" smtClean="0"/>
              <a:t>‹#›</a:t>
            </a:fld>
            <a:endParaRPr lang="ru-RU"/>
          </a:p>
        </p:txBody>
      </p:sp>
    </p:spTree>
    <p:extLst>
      <p:ext uri="{BB962C8B-B14F-4D97-AF65-F5344CB8AC3E}">
        <p14:creationId xmlns:p14="http://schemas.microsoft.com/office/powerpoint/2010/main" val="153647968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3050"/>
            <a:ext cx="3008313" cy="1162050"/>
          </a:xfrm>
        </p:spPr>
        <p:txBody>
          <a:bodyPr anchor="b"/>
          <a:lstStyle>
            <a:lvl1pPr algn="l">
              <a:defRPr sz="2000" b="1"/>
            </a:lvl1pPr>
          </a:lstStyle>
          <a:p>
            <a:r>
              <a:rPr lang="ru-RU" smtClean="0"/>
              <a:t>Образец заголовка</a:t>
            </a:r>
            <a:endParaRPr lang="ru-RU"/>
          </a:p>
        </p:txBody>
      </p:sp>
      <p:sp>
        <p:nvSpPr>
          <p:cNvPr id="3" name="Объект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smtClean="0"/>
              <a:t>Образец текста</a:t>
            </a:r>
          </a:p>
        </p:txBody>
      </p:sp>
      <p:sp>
        <p:nvSpPr>
          <p:cNvPr id="5" name="Дата 4"/>
          <p:cNvSpPr>
            <a:spLocks noGrp="1"/>
          </p:cNvSpPr>
          <p:nvPr>
            <p:ph type="dt" sz="half" idx="10"/>
          </p:nvPr>
        </p:nvSpPr>
        <p:spPr/>
        <p:txBody>
          <a:bodyPr/>
          <a:lstStyle/>
          <a:p>
            <a:fld id="{29F465C5-271C-4C49-82CF-8263F7FF3A28}" type="datetime1">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20B5D963-1B0A-489A-A2F2-770BD17190DE}" type="slidenum">
              <a:rPr lang="ru-RU" smtClean="0"/>
              <a:t>‹#›</a:t>
            </a:fld>
            <a:endParaRPr lang="ru-RU"/>
          </a:p>
        </p:txBody>
      </p:sp>
    </p:spTree>
    <p:extLst>
      <p:ext uri="{BB962C8B-B14F-4D97-AF65-F5344CB8AC3E}">
        <p14:creationId xmlns:p14="http://schemas.microsoft.com/office/powerpoint/2010/main" val="46855656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792288" y="4800600"/>
            <a:ext cx="5486400" cy="566738"/>
          </a:xfrm>
        </p:spPr>
        <p:txBody>
          <a:bodyPr anchor="b"/>
          <a:lstStyle>
            <a:lvl1pPr algn="l">
              <a:defRPr sz="2000" b="1"/>
            </a:lvl1pPr>
          </a:lstStyle>
          <a:p>
            <a:r>
              <a:rPr lang="ru-RU" smtClean="0"/>
              <a:t>Образец заголовка</a:t>
            </a:r>
            <a:endParaRPr lang="ru-RU"/>
          </a:p>
        </p:txBody>
      </p:sp>
      <p:sp>
        <p:nvSpPr>
          <p:cNvPr id="3" name="Рисунок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ru-RU"/>
          </a:p>
        </p:txBody>
      </p:sp>
      <p:sp>
        <p:nvSpPr>
          <p:cNvPr id="4" name="Текст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smtClean="0"/>
              <a:t>Образец текста</a:t>
            </a:r>
          </a:p>
        </p:txBody>
      </p:sp>
      <p:sp>
        <p:nvSpPr>
          <p:cNvPr id="5" name="Дата 4"/>
          <p:cNvSpPr>
            <a:spLocks noGrp="1"/>
          </p:cNvSpPr>
          <p:nvPr>
            <p:ph type="dt" sz="half" idx="10"/>
          </p:nvPr>
        </p:nvSpPr>
        <p:spPr/>
        <p:txBody>
          <a:bodyPr/>
          <a:lstStyle/>
          <a:p>
            <a:fld id="{AB7AD7B3-4D1F-4E74-B86F-47E133092222}" type="datetime1">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20B5D963-1B0A-489A-A2F2-770BD17190DE}" type="slidenum">
              <a:rPr lang="ru-RU" smtClean="0"/>
              <a:t>‹#›</a:t>
            </a:fld>
            <a:endParaRPr lang="ru-RU"/>
          </a:p>
        </p:txBody>
      </p:sp>
    </p:spTree>
    <p:extLst>
      <p:ext uri="{BB962C8B-B14F-4D97-AF65-F5344CB8AC3E}">
        <p14:creationId xmlns:p14="http://schemas.microsoft.com/office/powerpoint/2010/main" val="217883796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E7536D56-D9AC-4BFF-B2AB-CA774E699D24}" type="datetime1">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20B5D963-1B0A-489A-A2F2-770BD17190DE}" type="slidenum">
              <a:rPr lang="ru-RU" smtClean="0"/>
              <a:t>‹#›</a:t>
            </a:fld>
            <a:endParaRPr lang="ru-RU"/>
          </a:p>
        </p:txBody>
      </p:sp>
    </p:spTree>
    <p:extLst>
      <p:ext uri="{BB962C8B-B14F-4D97-AF65-F5344CB8AC3E}">
        <p14:creationId xmlns:p14="http://schemas.microsoft.com/office/powerpoint/2010/main" val="76881661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6629400" y="274638"/>
            <a:ext cx="2057400" cy="5851525"/>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457200" y="274638"/>
            <a:ext cx="6019800" cy="5851525"/>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5820A54B-71AD-4BD2-B771-4CE5B59A36FB}" type="datetime1">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20B5D963-1B0A-489A-A2F2-770BD17190DE}" type="slidenum">
              <a:rPr lang="ru-RU" smtClean="0"/>
              <a:t>‹#›</a:t>
            </a:fld>
            <a:endParaRPr lang="ru-RU"/>
          </a:p>
        </p:txBody>
      </p:sp>
    </p:spTree>
    <p:extLst>
      <p:ext uri="{BB962C8B-B14F-4D97-AF65-F5344CB8AC3E}">
        <p14:creationId xmlns:p14="http://schemas.microsoft.com/office/powerpoint/2010/main" val="222192549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endParaRPr lang="ru-RU" dirty="0"/>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ru-RU" dirty="0"/>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fld id="{5F91366C-C707-45FC-9663-1DE7BB98C4B2}" type="slidenum">
              <a:rPr lang="ru-RU" smtClean="0"/>
              <a:t>‹#›</a:t>
            </a:fld>
            <a:endParaRPr lang="ru-RU" dirty="0"/>
          </a:p>
        </p:txBody>
      </p:sp>
      <p:pic>
        <p:nvPicPr>
          <p:cNvPr id="7" name="Picture 6"/>
          <p:cNvPicPr>
            <a:picLocks noChangeAspect="1"/>
          </p:cNvPicPr>
          <p:nvPr/>
        </p:nvPicPr>
        <p:blipFill>
          <a:blip r:embed="rId2"/>
          <a:stretch>
            <a:fillRect/>
          </a:stretch>
        </p:blipFill>
        <p:spPr>
          <a:xfrm>
            <a:off x="3537914" y="273554"/>
            <a:ext cx="4981978" cy="234446"/>
          </a:xfrm>
          <a:prstGeom prst="rect">
            <a:avLst/>
          </a:prstGeom>
        </p:spPr>
      </p:pic>
      <p:sp>
        <p:nvSpPr>
          <p:cNvPr id="8" name="Slide Number Placeholder 12"/>
          <p:cNvSpPr txBox="1">
            <a:spLocks/>
          </p:cNvSpPr>
          <p:nvPr/>
        </p:nvSpPr>
        <p:spPr>
          <a:xfrm>
            <a:off x="8516509" y="97634"/>
            <a:ext cx="848799" cy="537466"/>
          </a:xfrm>
          <a:prstGeom prst="rect">
            <a:avLst/>
          </a:prstGeom>
        </p:spPr>
        <p:txBody>
          <a:bodyPr vert="horz" lIns="91440" tIns="45720" rIns="91440" bIns="45720" rtlCol="0"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B2D350B4-811D-9C49-8D4A-B431FFD45952}" type="slidenum">
              <a:rPr lang="en-US" smtClean="0"/>
              <a:pPr/>
              <a:t>‹#›</a:t>
            </a:fld>
            <a:endParaRPr lang="en-US" dirty="0"/>
          </a:p>
        </p:txBody>
      </p:sp>
    </p:spTree>
    <p:extLst>
      <p:ext uri="{BB962C8B-B14F-4D97-AF65-F5344CB8AC3E}">
        <p14:creationId xmlns:p14="http://schemas.microsoft.com/office/powerpoint/2010/main" val="3953799590"/>
      </p:ext>
    </p:extLst>
  </p:cSld>
  <p:clrMapOvr>
    <a:masterClrMapping/>
  </p:clrMapOvr>
  <p:hf hdr="0" ftr="0" dt="0"/>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685800" y="2130435"/>
            <a:ext cx="7772400" cy="1470025"/>
          </a:xfrm>
        </p:spPr>
        <p:txBody>
          <a:bodyPr/>
          <a:lstStyle/>
          <a:p>
            <a:r>
              <a:rPr lang="ru-RU" smtClean="0"/>
              <a:t>Образец заголовка</a:t>
            </a:r>
            <a:endParaRPr lang="ru-RU"/>
          </a:p>
        </p:txBody>
      </p:sp>
      <p:sp>
        <p:nvSpPr>
          <p:cNvPr id="3" name="Подзаголовок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ru-RU" smtClean="0"/>
              <a:t>Образец подзаголовка</a:t>
            </a:r>
            <a:endParaRPr lang="ru-RU"/>
          </a:p>
        </p:txBody>
      </p:sp>
      <p:sp>
        <p:nvSpPr>
          <p:cNvPr id="4" name="Дата 3"/>
          <p:cNvSpPr>
            <a:spLocks noGrp="1"/>
          </p:cNvSpPr>
          <p:nvPr>
            <p:ph type="dt" sz="half" idx="10"/>
          </p:nvPr>
        </p:nvSpPr>
        <p:spPr/>
        <p:txBody>
          <a:bodyPr/>
          <a:lstStyle/>
          <a:p>
            <a:fld id="{C6563457-AA02-4037-AE16-70E67DAABCE1}" type="datetime1">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21421E56-1526-4232-83DC-EB4F8B5E654B}" type="slidenum">
              <a:rPr lang="ru-RU" smtClean="0"/>
              <a:t>‹#›</a:t>
            </a:fld>
            <a:endParaRPr lang="ru-RU"/>
          </a:p>
        </p:txBody>
      </p:sp>
    </p:spTree>
    <p:extLst>
      <p:ext uri="{BB962C8B-B14F-4D97-AF65-F5344CB8AC3E}">
        <p14:creationId xmlns:p14="http://schemas.microsoft.com/office/powerpoint/2010/main" val="69606369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C5986441-0ED9-4CBF-9103-18C283060C00}" type="datetime1">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21421E56-1526-4232-83DC-EB4F8B5E654B}" type="slidenum">
              <a:rPr lang="ru-RU" smtClean="0"/>
              <a:t>‹#›</a:t>
            </a:fld>
            <a:endParaRPr lang="ru-RU"/>
          </a:p>
        </p:txBody>
      </p:sp>
    </p:spTree>
    <p:extLst>
      <p:ext uri="{BB962C8B-B14F-4D97-AF65-F5344CB8AC3E}">
        <p14:creationId xmlns:p14="http://schemas.microsoft.com/office/powerpoint/2010/main" val="398178204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22313" y="4406910"/>
            <a:ext cx="7772400" cy="1362075"/>
          </a:xfrm>
        </p:spPr>
        <p:txBody>
          <a:bodyPr anchor="t"/>
          <a:lstStyle>
            <a:lvl1pPr algn="l">
              <a:defRPr sz="3000" b="1" cap="all"/>
            </a:lvl1pPr>
          </a:lstStyle>
          <a:p>
            <a:r>
              <a:rPr lang="ru-RU" smtClean="0"/>
              <a:t>Образец заголовка</a:t>
            </a:r>
            <a:endParaRPr lang="ru-RU"/>
          </a:p>
        </p:txBody>
      </p:sp>
      <p:sp>
        <p:nvSpPr>
          <p:cNvPr id="3" name="Текст 2"/>
          <p:cNvSpPr>
            <a:spLocks noGrp="1"/>
          </p:cNvSpPr>
          <p:nvPr>
            <p:ph type="body" idx="1"/>
          </p:nvPr>
        </p:nvSpPr>
        <p:spPr>
          <a:xfrm>
            <a:off x="722313" y="2906713"/>
            <a:ext cx="7772400" cy="1500187"/>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p:txBody>
          <a:bodyPr/>
          <a:lstStyle/>
          <a:p>
            <a:fld id="{367796C4-C982-44D2-BE9D-2B9BEACDC07B}" type="datetime1">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21421E56-1526-4232-83DC-EB4F8B5E654B}" type="slidenum">
              <a:rPr lang="ru-RU" smtClean="0"/>
              <a:t>‹#›</a:t>
            </a:fld>
            <a:endParaRPr lang="ru-RU"/>
          </a:p>
        </p:txBody>
      </p:sp>
    </p:spTree>
    <p:extLst>
      <p:ext uri="{BB962C8B-B14F-4D97-AF65-F5344CB8AC3E}">
        <p14:creationId xmlns:p14="http://schemas.microsoft.com/office/powerpoint/2010/main" val="333828682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sz="half" idx="1"/>
          </p:nvPr>
        </p:nvSpPr>
        <p:spPr>
          <a:xfrm>
            <a:off x="609600" y="1600206"/>
            <a:ext cx="5410200" cy="4525963"/>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half" idx="2"/>
          </p:nvPr>
        </p:nvSpPr>
        <p:spPr>
          <a:xfrm>
            <a:off x="6172200" y="1600206"/>
            <a:ext cx="5410200" cy="4525963"/>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4"/>
          <p:cNvSpPr>
            <a:spLocks noGrp="1"/>
          </p:cNvSpPr>
          <p:nvPr>
            <p:ph type="dt" sz="half" idx="10"/>
          </p:nvPr>
        </p:nvSpPr>
        <p:spPr/>
        <p:txBody>
          <a:bodyPr/>
          <a:lstStyle/>
          <a:p>
            <a:fld id="{0E63E661-3A14-4AEE-B2C4-2696AA743647}" type="datetime1">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21421E56-1526-4232-83DC-EB4F8B5E654B}" type="slidenum">
              <a:rPr lang="ru-RU" smtClean="0"/>
              <a:t>‹#›</a:t>
            </a:fld>
            <a:endParaRPr lang="ru-RU"/>
          </a:p>
        </p:txBody>
      </p:sp>
    </p:spTree>
    <p:extLst>
      <p:ext uri="{BB962C8B-B14F-4D97-AF65-F5344CB8AC3E}">
        <p14:creationId xmlns:p14="http://schemas.microsoft.com/office/powerpoint/2010/main" val="48855182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4638"/>
            <a:ext cx="8229600" cy="1143000"/>
          </a:xfrm>
        </p:spPr>
        <p:txBody>
          <a:bodyPr/>
          <a:lstStyle>
            <a:lvl1pPr>
              <a:defRPr/>
            </a:lvl1pPr>
          </a:lstStyle>
          <a:p>
            <a:r>
              <a:rPr lang="ru-RU" smtClean="0"/>
              <a:t>Образец заголовка</a:t>
            </a:r>
            <a:endParaRPr lang="ru-RU"/>
          </a:p>
        </p:txBody>
      </p:sp>
      <p:sp>
        <p:nvSpPr>
          <p:cNvPr id="3" name="Текст 2"/>
          <p:cNvSpPr>
            <a:spLocks noGrp="1"/>
          </p:cNvSpPr>
          <p:nvPr>
            <p:ph type="body" idx="1"/>
          </p:nvPr>
        </p:nvSpPr>
        <p:spPr>
          <a:xfrm>
            <a:off x="457200" y="1535113"/>
            <a:ext cx="4040188"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ru-RU" smtClean="0"/>
              <a:t>Образец текста</a:t>
            </a:r>
          </a:p>
        </p:txBody>
      </p:sp>
      <p:sp>
        <p:nvSpPr>
          <p:cNvPr id="4" name="Объект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4645030" y="1535113"/>
            <a:ext cx="4041775"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ru-RU" smtClean="0"/>
              <a:t>Образец текста</a:t>
            </a:r>
          </a:p>
        </p:txBody>
      </p:sp>
      <p:sp>
        <p:nvSpPr>
          <p:cNvPr id="6" name="Объект 5"/>
          <p:cNvSpPr>
            <a:spLocks noGrp="1"/>
          </p:cNvSpPr>
          <p:nvPr>
            <p:ph sz="quarter" idx="4"/>
          </p:nvPr>
        </p:nvSpPr>
        <p:spPr>
          <a:xfrm>
            <a:off x="4645030"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6"/>
          <p:cNvSpPr>
            <a:spLocks noGrp="1"/>
          </p:cNvSpPr>
          <p:nvPr>
            <p:ph type="dt" sz="half" idx="10"/>
          </p:nvPr>
        </p:nvSpPr>
        <p:spPr/>
        <p:txBody>
          <a:bodyPr/>
          <a:lstStyle/>
          <a:p>
            <a:fld id="{51BCE48D-02F6-4479-A0DD-0888AD398BC8}" type="datetime1">
              <a:rPr lang="ru-RU" smtClean="0"/>
              <a:t>13.12.2022</a:t>
            </a:fld>
            <a:endParaRPr lang="ru-RU"/>
          </a:p>
        </p:txBody>
      </p:sp>
      <p:sp>
        <p:nvSpPr>
          <p:cNvPr id="8" name="Нижний колонтитул 7"/>
          <p:cNvSpPr>
            <a:spLocks noGrp="1"/>
          </p:cNvSpPr>
          <p:nvPr>
            <p:ph type="ftr" sz="quarter" idx="11"/>
          </p:nvPr>
        </p:nvSpPr>
        <p:spPr/>
        <p:txBody>
          <a:bodyPr/>
          <a:lstStyle/>
          <a:p>
            <a:endParaRPr lang="ru-RU"/>
          </a:p>
        </p:txBody>
      </p:sp>
      <p:sp>
        <p:nvSpPr>
          <p:cNvPr id="9" name="Номер слайда 8"/>
          <p:cNvSpPr>
            <a:spLocks noGrp="1"/>
          </p:cNvSpPr>
          <p:nvPr>
            <p:ph type="sldNum" sz="quarter" idx="12"/>
          </p:nvPr>
        </p:nvSpPr>
        <p:spPr/>
        <p:txBody>
          <a:bodyPr/>
          <a:lstStyle/>
          <a:p>
            <a:fld id="{21421E56-1526-4232-83DC-EB4F8B5E654B}" type="slidenum">
              <a:rPr lang="ru-RU" smtClean="0"/>
              <a:t>‹#›</a:t>
            </a:fld>
            <a:endParaRPr lang="ru-RU"/>
          </a:p>
        </p:txBody>
      </p:sp>
    </p:spTree>
    <p:extLst>
      <p:ext uri="{BB962C8B-B14F-4D97-AF65-F5344CB8AC3E}">
        <p14:creationId xmlns:p14="http://schemas.microsoft.com/office/powerpoint/2010/main" val="254957081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2"/>
          <p:cNvSpPr>
            <a:spLocks noGrp="1"/>
          </p:cNvSpPr>
          <p:nvPr>
            <p:ph type="dt" sz="half" idx="10"/>
          </p:nvPr>
        </p:nvSpPr>
        <p:spPr/>
        <p:txBody>
          <a:bodyPr/>
          <a:lstStyle/>
          <a:p>
            <a:fld id="{04C96E25-0F59-4A2E-A555-C45BE67B7CE7}" type="datetime1">
              <a:rPr lang="ru-RU" smtClean="0"/>
              <a:t>13.12.2022</a:t>
            </a:fld>
            <a:endParaRPr lang="ru-RU"/>
          </a:p>
        </p:txBody>
      </p:sp>
      <p:sp>
        <p:nvSpPr>
          <p:cNvPr id="4" name="Нижний колонтитул 3"/>
          <p:cNvSpPr>
            <a:spLocks noGrp="1"/>
          </p:cNvSpPr>
          <p:nvPr>
            <p:ph type="ftr" sz="quarter" idx="11"/>
          </p:nvPr>
        </p:nvSpPr>
        <p:spPr/>
        <p:txBody>
          <a:bodyPr/>
          <a:lstStyle/>
          <a:p>
            <a:endParaRPr lang="ru-RU"/>
          </a:p>
        </p:txBody>
      </p:sp>
      <p:sp>
        <p:nvSpPr>
          <p:cNvPr id="5" name="Номер слайда 4"/>
          <p:cNvSpPr>
            <a:spLocks noGrp="1"/>
          </p:cNvSpPr>
          <p:nvPr>
            <p:ph type="sldNum" sz="quarter" idx="12"/>
          </p:nvPr>
        </p:nvSpPr>
        <p:spPr/>
        <p:txBody>
          <a:bodyPr/>
          <a:lstStyle/>
          <a:p>
            <a:fld id="{21421E56-1526-4232-83DC-EB4F8B5E654B}" type="slidenum">
              <a:rPr lang="ru-RU" smtClean="0"/>
              <a:t>‹#›</a:t>
            </a:fld>
            <a:endParaRPr lang="ru-RU"/>
          </a:p>
        </p:txBody>
      </p:sp>
    </p:spTree>
    <p:extLst>
      <p:ext uri="{BB962C8B-B14F-4D97-AF65-F5344CB8AC3E}">
        <p14:creationId xmlns:p14="http://schemas.microsoft.com/office/powerpoint/2010/main" val="164464836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fld id="{621DC38E-F255-4453-A17E-C2F1F61A9A83}" type="datetime1">
              <a:rPr lang="ru-RU" smtClean="0"/>
              <a:t>13.12.2022</a:t>
            </a:fld>
            <a:endParaRPr lang="ru-RU"/>
          </a:p>
        </p:txBody>
      </p:sp>
      <p:sp>
        <p:nvSpPr>
          <p:cNvPr id="3" name="Нижний колонтитул 2"/>
          <p:cNvSpPr>
            <a:spLocks noGrp="1"/>
          </p:cNvSpPr>
          <p:nvPr>
            <p:ph type="ftr" sz="quarter" idx="11"/>
          </p:nvPr>
        </p:nvSpPr>
        <p:spPr/>
        <p:txBody>
          <a:bodyPr/>
          <a:lstStyle/>
          <a:p>
            <a:endParaRPr lang="ru-RU"/>
          </a:p>
        </p:txBody>
      </p:sp>
      <p:sp>
        <p:nvSpPr>
          <p:cNvPr id="4" name="Номер слайда 3"/>
          <p:cNvSpPr>
            <a:spLocks noGrp="1"/>
          </p:cNvSpPr>
          <p:nvPr>
            <p:ph type="sldNum" sz="quarter" idx="12"/>
          </p:nvPr>
        </p:nvSpPr>
        <p:spPr/>
        <p:txBody>
          <a:bodyPr/>
          <a:lstStyle/>
          <a:p>
            <a:fld id="{21421E56-1526-4232-83DC-EB4F8B5E654B}" type="slidenum">
              <a:rPr lang="ru-RU" smtClean="0"/>
              <a:t>‹#›</a:t>
            </a:fld>
            <a:endParaRPr lang="ru-RU"/>
          </a:p>
        </p:txBody>
      </p:sp>
    </p:spTree>
    <p:extLst>
      <p:ext uri="{BB962C8B-B14F-4D97-AF65-F5344CB8AC3E}">
        <p14:creationId xmlns:p14="http://schemas.microsoft.com/office/powerpoint/2010/main" val="265136308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2" y="273050"/>
            <a:ext cx="3008313" cy="1162050"/>
          </a:xfrm>
        </p:spPr>
        <p:txBody>
          <a:bodyPr anchor="b"/>
          <a:lstStyle>
            <a:lvl1pPr algn="l">
              <a:defRPr sz="1500" b="1"/>
            </a:lvl1pPr>
          </a:lstStyle>
          <a:p>
            <a:r>
              <a:rPr lang="ru-RU" smtClean="0"/>
              <a:t>Образец заголовка</a:t>
            </a:r>
            <a:endParaRPr lang="ru-RU"/>
          </a:p>
        </p:txBody>
      </p:sp>
      <p:sp>
        <p:nvSpPr>
          <p:cNvPr id="3" name="Объект 2"/>
          <p:cNvSpPr>
            <a:spLocks noGrp="1"/>
          </p:cNvSpPr>
          <p:nvPr>
            <p:ph idx="1"/>
          </p:nvPr>
        </p:nvSpPr>
        <p:spPr>
          <a:xfrm>
            <a:off x="3575050" y="273060"/>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457202" y="1435103"/>
            <a:ext cx="3008313"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ru-RU" smtClean="0"/>
              <a:t>Образец текста</a:t>
            </a:r>
          </a:p>
        </p:txBody>
      </p:sp>
      <p:sp>
        <p:nvSpPr>
          <p:cNvPr id="5" name="Дата 4"/>
          <p:cNvSpPr>
            <a:spLocks noGrp="1"/>
          </p:cNvSpPr>
          <p:nvPr>
            <p:ph type="dt" sz="half" idx="10"/>
          </p:nvPr>
        </p:nvSpPr>
        <p:spPr/>
        <p:txBody>
          <a:bodyPr/>
          <a:lstStyle/>
          <a:p>
            <a:fld id="{7D61D261-2A87-4F9E-9545-BC52CE694BA3}" type="datetime1">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21421E56-1526-4232-83DC-EB4F8B5E654B}" type="slidenum">
              <a:rPr lang="ru-RU" smtClean="0"/>
              <a:t>‹#›</a:t>
            </a:fld>
            <a:endParaRPr lang="ru-RU"/>
          </a:p>
        </p:txBody>
      </p:sp>
    </p:spTree>
    <p:extLst>
      <p:ext uri="{BB962C8B-B14F-4D97-AF65-F5344CB8AC3E}">
        <p14:creationId xmlns:p14="http://schemas.microsoft.com/office/powerpoint/2010/main" val="105502597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792288" y="4800600"/>
            <a:ext cx="5486400" cy="566738"/>
          </a:xfrm>
        </p:spPr>
        <p:txBody>
          <a:bodyPr anchor="b"/>
          <a:lstStyle>
            <a:lvl1pPr algn="l">
              <a:defRPr sz="1500" b="1"/>
            </a:lvl1pPr>
          </a:lstStyle>
          <a:p>
            <a:r>
              <a:rPr lang="ru-RU" smtClean="0"/>
              <a:t>Образец заголовка</a:t>
            </a:r>
            <a:endParaRPr lang="ru-RU"/>
          </a:p>
        </p:txBody>
      </p:sp>
      <p:sp>
        <p:nvSpPr>
          <p:cNvPr id="3" name="Рисунок 2"/>
          <p:cNvSpPr>
            <a:spLocks noGrp="1"/>
          </p:cNvSpPr>
          <p:nvPr>
            <p:ph type="pic" idx="1"/>
          </p:nvPr>
        </p:nvSpPr>
        <p:spPr>
          <a:xfrm>
            <a:off x="1792288" y="612775"/>
            <a:ext cx="54864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ru-RU"/>
          </a:p>
        </p:txBody>
      </p:sp>
      <p:sp>
        <p:nvSpPr>
          <p:cNvPr id="4" name="Текст 3"/>
          <p:cNvSpPr>
            <a:spLocks noGrp="1"/>
          </p:cNvSpPr>
          <p:nvPr>
            <p:ph type="body" sz="half" idx="2"/>
          </p:nvPr>
        </p:nvSpPr>
        <p:spPr>
          <a:xfrm>
            <a:off x="1792288" y="5367338"/>
            <a:ext cx="54864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ru-RU" smtClean="0"/>
              <a:t>Образец текста</a:t>
            </a:r>
          </a:p>
        </p:txBody>
      </p:sp>
      <p:sp>
        <p:nvSpPr>
          <p:cNvPr id="5" name="Дата 4"/>
          <p:cNvSpPr>
            <a:spLocks noGrp="1"/>
          </p:cNvSpPr>
          <p:nvPr>
            <p:ph type="dt" sz="half" idx="10"/>
          </p:nvPr>
        </p:nvSpPr>
        <p:spPr/>
        <p:txBody>
          <a:bodyPr/>
          <a:lstStyle/>
          <a:p>
            <a:fld id="{F07A5F42-8E27-4539-B141-244386C02C20}" type="datetime1">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21421E56-1526-4232-83DC-EB4F8B5E654B}" type="slidenum">
              <a:rPr lang="ru-RU" smtClean="0"/>
              <a:t>‹#›</a:t>
            </a:fld>
            <a:endParaRPr lang="ru-RU"/>
          </a:p>
        </p:txBody>
      </p:sp>
    </p:spTree>
    <p:extLst>
      <p:ext uri="{BB962C8B-B14F-4D97-AF65-F5344CB8AC3E}">
        <p14:creationId xmlns:p14="http://schemas.microsoft.com/office/powerpoint/2010/main" val="227349737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B589E9C9-C0C9-48A1-9D19-D24CEBC926B9}" type="datetime1">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21421E56-1526-4232-83DC-EB4F8B5E654B}" type="slidenum">
              <a:rPr lang="ru-RU" smtClean="0"/>
              <a:t>‹#›</a:t>
            </a:fld>
            <a:endParaRPr lang="ru-RU"/>
          </a:p>
        </p:txBody>
      </p:sp>
    </p:spTree>
    <p:extLst>
      <p:ext uri="{BB962C8B-B14F-4D97-AF65-F5344CB8AC3E}">
        <p14:creationId xmlns:p14="http://schemas.microsoft.com/office/powerpoint/2010/main" val="30890578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8" name="Slide Number Placeholder 12"/>
          <p:cNvSpPr txBox="1">
            <a:spLocks/>
          </p:cNvSpPr>
          <p:nvPr/>
        </p:nvSpPr>
        <p:spPr>
          <a:xfrm>
            <a:off x="8516509" y="97634"/>
            <a:ext cx="848799" cy="537466"/>
          </a:xfrm>
          <a:prstGeom prst="rect">
            <a:avLst/>
          </a:prstGeom>
        </p:spPr>
        <p:txBody>
          <a:bodyPr vert="horz" lIns="91440" tIns="45720" rIns="91440" bIns="45720" rtlCol="0"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B2D350B4-811D-9C49-8D4A-B431FFD45952}" type="slidenum">
              <a:rPr lang="en-US" smtClean="0"/>
              <a:pPr/>
              <a:t>‹#›</a:t>
            </a:fld>
            <a:endParaRPr lang="en-US" dirty="0"/>
          </a:p>
        </p:txBody>
      </p:sp>
      <p:sp>
        <p:nvSpPr>
          <p:cNvPr id="3" name="Slide Number Placeholder 12"/>
          <p:cNvSpPr txBox="1">
            <a:spLocks/>
          </p:cNvSpPr>
          <p:nvPr userDrawn="1"/>
        </p:nvSpPr>
        <p:spPr>
          <a:xfrm>
            <a:off x="8516509" y="97634"/>
            <a:ext cx="848799" cy="537466"/>
          </a:xfrm>
          <a:prstGeom prst="rect">
            <a:avLst/>
          </a:prstGeom>
        </p:spPr>
        <p:txBody>
          <a:bodyPr vert="horz" lIns="91440" tIns="45720" rIns="91440" bIns="45720" rtlCol="0"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B2D350B4-811D-9C49-8D4A-B431FFD45952}" type="slidenum">
              <a:rPr lang="en-US" smtClean="0"/>
              <a:pPr/>
              <a:t>‹#›</a:t>
            </a:fld>
            <a:endParaRPr lang="en-US" dirty="0"/>
          </a:p>
        </p:txBody>
      </p:sp>
    </p:spTree>
    <p:extLst>
      <p:ext uri="{BB962C8B-B14F-4D97-AF65-F5344CB8AC3E}">
        <p14:creationId xmlns:p14="http://schemas.microsoft.com/office/powerpoint/2010/main" val="304630068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8839200" y="274648"/>
            <a:ext cx="2743200" cy="5851525"/>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609600" y="274648"/>
            <a:ext cx="8077200" cy="5851525"/>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2C3AE90A-A52A-49D0-9C21-0E4EA12EEE95}" type="datetime1">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21421E56-1526-4232-83DC-EB4F8B5E654B}" type="slidenum">
              <a:rPr lang="ru-RU" smtClean="0"/>
              <a:t>‹#›</a:t>
            </a:fld>
            <a:endParaRPr lang="ru-RU"/>
          </a:p>
        </p:txBody>
      </p:sp>
    </p:spTree>
    <p:extLst>
      <p:ext uri="{BB962C8B-B14F-4D97-AF65-F5344CB8AC3E}">
        <p14:creationId xmlns:p14="http://schemas.microsoft.com/office/powerpoint/2010/main" val="53435530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cSld name="Blank">
    <p:spTree>
      <p:nvGrpSpPr>
        <p:cNvPr id="1" name=""/>
        <p:cNvGrpSpPr/>
        <p:nvPr/>
      </p:nvGrpSpPr>
      <p:grpSpPr>
        <a:xfrm>
          <a:off x="0" y="0"/>
          <a:ext cx="0" cy="0"/>
          <a:chOff x="0" y="0"/>
          <a:chExt cx="0" cy="0"/>
        </a:xfrm>
      </p:grpSpPr>
      <p:sp>
        <p:nvSpPr>
          <p:cNvPr id="2" name="Holder 2"/>
          <p:cNvSpPr>
            <a:spLocks noGrp="1"/>
          </p:cNvSpPr>
          <p:nvPr>
            <p:ph type="ftr" sz="quarter" idx="10"/>
          </p:nvPr>
        </p:nvSpPr>
        <p:spPr/>
        <p:txBody>
          <a:bodyPr lIns="0" tIns="0" rIns="0" bIns="0"/>
          <a:lstStyle>
            <a:lvl1pPr algn="ctr">
              <a:defRPr>
                <a:solidFill>
                  <a:schemeClr val="tx1">
                    <a:tint val="75000"/>
                  </a:schemeClr>
                </a:solidFill>
              </a:defRPr>
            </a:lvl1pPr>
          </a:lstStyle>
          <a:p>
            <a:pPr>
              <a:defRPr/>
            </a:pPr>
            <a:endParaRPr>
              <a:solidFill>
                <a:prstClr val="black">
                  <a:tint val="75000"/>
                </a:prstClr>
              </a:solidFill>
            </a:endParaRPr>
          </a:p>
        </p:txBody>
      </p:sp>
      <p:sp>
        <p:nvSpPr>
          <p:cNvPr id="3" name="Holder 3"/>
          <p:cNvSpPr>
            <a:spLocks noGrp="1"/>
          </p:cNvSpPr>
          <p:nvPr>
            <p:ph type="dt" sz="half" idx="11"/>
          </p:nvPr>
        </p:nvSpPr>
        <p:spPr/>
        <p:txBody>
          <a:bodyPr lIns="0" tIns="0" rIns="0" bIns="0"/>
          <a:lstStyle>
            <a:lvl1pPr algn="l">
              <a:defRPr>
                <a:solidFill>
                  <a:schemeClr val="tx1">
                    <a:tint val="75000"/>
                  </a:schemeClr>
                </a:solidFill>
              </a:defRPr>
            </a:lvl1pPr>
          </a:lstStyle>
          <a:p>
            <a:pPr>
              <a:defRPr/>
            </a:pPr>
            <a:fld id="{4F2331D8-F262-4561-9D5B-D1665FF2F463}" type="datetime1">
              <a:rPr lang="ru-RU" smtClean="0">
                <a:solidFill>
                  <a:prstClr val="black">
                    <a:tint val="75000"/>
                  </a:prstClr>
                </a:solidFill>
              </a:rPr>
              <a:t>13.12.2022</a:t>
            </a:fld>
            <a:endParaRPr lang="en-US">
              <a:solidFill>
                <a:prstClr val="black">
                  <a:tint val="75000"/>
                </a:prstClr>
              </a:solidFill>
            </a:endParaRPr>
          </a:p>
        </p:txBody>
      </p:sp>
      <p:sp>
        <p:nvSpPr>
          <p:cNvPr id="4" name="Holder 4"/>
          <p:cNvSpPr>
            <a:spLocks noGrp="1"/>
          </p:cNvSpPr>
          <p:nvPr>
            <p:ph type="sldNum" sz="quarter" idx="12"/>
          </p:nvPr>
        </p:nvSpPr>
        <p:spPr/>
        <p:txBody>
          <a:bodyPr lIns="0" tIns="0" rIns="0" bIns="0"/>
          <a:lstStyle>
            <a:lvl1pPr algn="r">
              <a:defRPr>
                <a:solidFill>
                  <a:schemeClr val="tx1">
                    <a:tint val="75000"/>
                  </a:schemeClr>
                </a:solidFill>
              </a:defRPr>
            </a:lvl1pPr>
          </a:lstStyle>
          <a:p>
            <a:pPr>
              <a:defRPr/>
            </a:pPr>
            <a:fld id="{9543A8BF-7934-4626-98F3-BC000770D00C}" type="slidenum">
              <a:rPr>
                <a:solidFill>
                  <a:prstClr val="black">
                    <a:tint val="75000"/>
                  </a:prstClr>
                </a:solidFill>
              </a:rPr>
              <a:pPr>
                <a:defRPr/>
              </a:pPr>
              <a:t>‹#›</a:t>
            </a:fld>
            <a:endParaRPr>
              <a:solidFill>
                <a:prstClr val="black">
                  <a:tint val="75000"/>
                </a:prstClr>
              </a:solidFill>
            </a:endParaRPr>
          </a:p>
        </p:txBody>
      </p:sp>
    </p:spTree>
    <p:extLst>
      <p:ext uri="{BB962C8B-B14F-4D97-AF65-F5344CB8AC3E}">
        <p14:creationId xmlns:p14="http://schemas.microsoft.com/office/powerpoint/2010/main" val="816094068"/>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Slide Number Placeholder 12"/>
          <p:cNvSpPr txBox="1">
            <a:spLocks/>
          </p:cNvSpPr>
          <p:nvPr userDrawn="1"/>
        </p:nvSpPr>
        <p:spPr>
          <a:xfrm>
            <a:off x="8516939" y="98431"/>
            <a:ext cx="847725" cy="536575"/>
          </a:xfrm>
          <a:prstGeom prst="rect">
            <a:avLst/>
          </a:prstGeom>
        </p:spPr>
        <p:txBody>
          <a:bodyPr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342900" rtl="0" eaLnBrk="1" fontAlgn="auto" latinLnBrk="0" hangingPunct="1">
              <a:lnSpc>
                <a:spcPct val="100000"/>
              </a:lnSpc>
              <a:spcBef>
                <a:spcPts val="0"/>
              </a:spcBef>
              <a:spcAft>
                <a:spcPts val="0"/>
              </a:spcAft>
              <a:buClrTx/>
              <a:buSzTx/>
              <a:buFontTx/>
              <a:buNone/>
              <a:tabLst/>
              <a:defRPr/>
            </a:pPr>
            <a:fld id="{A26035D9-5704-45EC-8461-38CD5E6688B7}" type="slidenum">
              <a:rPr kumimoji="0" lang="en-US" sz="1650" b="0" i="0" u="none" strike="noStrike" kern="1200" cap="none" spc="0" normalizeH="0" baseline="0" noProof="0" smtClean="0">
                <a:ln>
                  <a:noFill/>
                </a:ln>
                <a:solidFill>
                  <a:srgbClr val="DEAA46"/>
                </a:solidFill>
                <a:effectLst/>
                <a:uLnTx/>
                <a:uFillTx/>
                <a:latin typeface="DINPro-Light"/>
                <a:ea typeface="+mn-ea"/>
              </a:rPr>
              <a:pPr marL="0" marR="0" lvl="0" indent="0" algn="l" defTabSz="342900" rtl="0" eaLnBrk="1" fontAlgn="auto" latinLnBrk="0" hangingPunct="1">
                <a:lnSpc>
                  <a:spcPct val="100000"/>
                </a:lnSpc>
                <a:spcBef>
                  <a:spcPts val="0"/>
                </a:spcBef>
                <a:spcAft>
                  <a:spcPts val="0"/>
                </a:spcAft>
                <a:buClrTx/>
                <a:buSzTx/>
                <a:buFontTx/>
                <a:buNone/>
                <a:tabLst/>
                <a:defRPr/>
              </a:pPr>
              <a:t>‹#›</a:t>
            </a:fld>
            <a:endParaRPr kumimoji="0" lang="en-US" sz="1650" b="0" i="0" u="none" strike="noStrike" kern="1200" cap="none" spc="0" normalizeH="0" baseline="0" noProof="0" dirty="0">
              <a:ln>
                <a:noFill/>
              </a:ln>
              <a:solidFill>
                <a:srgbClr val="DEAA46"/>
              </a:solidFill>
              <a:effectLst/>
              <a:uLnTx/>
              <a:uFillTx/>
              <a:latin typeface="DINPro-Light"/>
              <a:ea typeface="+mn-ea"/>
            </a:endParaRPr>
          </a:p>
        </p:txBody>
      </p:sp>
    </p:spTree>
    <p:extLst>
      <p:ext uri="{BB962C8B-B14F-4D97-AF65-F5344CB8AC3E}">
        <p14:creationId xmlns:p14="http://schemas.microsoft.com/office/powerpoint/2010/main" val="2290357113"/>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endParaRPr lang="en-US" dirty="0"/>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dirty="0"/>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fld id="{B2D350B4-811D-9C49-8D4A-B431FFD45952}" type="slidenum">
              <a:rPr lang="en-US" smtClean="0"/>
              <a:pPr/>
              <a:t>‹#›</a:t>
            </a:fld>
            <a:endParaRPr lang="en-US" dirty="0"/>
          </a:p>
        </p:txBody>
      </p:sp>
      <p:pic>
        <p:nvPicPr>
          <p:cNvPr id="7" name="Picture 6"/>
          <p:cNvPicPr>
            <a:picLocks noChangeAspect="1"/>
          </p:cNvPicPr>
          <p:nvPr userDrawn="1"/>
        </p:nvPicPr>
        <p:blipFill>
          <a:blip r:embed="rId2"/>
          <a:stretch>
            <a:fillRect/>
          </a:stretch>
        </p:blipFill>
        <p:spPr>
          <a:xfrm>
            <a:off x="3537914" y="273554"/>
            <a:ext cx="4981978" cy="234446"/>
          </a:xfrm>
          <a:prstGeom prst="rect">
            <a:avLst/>
          </a:prstGeom>
        </p:spPr>
      </p:pic>
      <p:sp>
        <p:nvSpPr>
          <p:cNvPr id="8" name="Slide Number Placeholder 12"/>
          <p:cNvSpPr txBox="1">
            <a:spLocks/>
          </p:cNvSpPr>
          <p:nvPr userDrawn="1"/>
        </p:nvSpPr>
        <p:spPr>
          <a:xfrm>
            <a:off x="8516509" y="97634"/>
            <a:ext cx="848799" cy="537466"/>
          </a:xfrm>
          <a:prstGeom prst="rect">
            <a:avLst/>
          </a:prstGeom>
        </p:spPr>
        <p:txBody>
          <a:bodyPr vert="horz" lIns="91440" tIns="45720" rIns="91440" bIns="45720" rtlCol="0"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B2D350B4-811D-9C49-8D4A-B431FFD45952}" type="slidenum">
              <a:rPr lang="en-US" smtClean="0"/>
              <a:pPr/>
              <a:t>‹#›</a:t>
            </a:fld>
            <a:endParaRPr lang="en-US" dirty="0"/>
          </a:p>
        </p:txBody>
      </p:sp>
    </p:spTree>
    <p:extLst>
      <p:ext uri="{BB962C8B-B14F-4D97-AF65-F5344CB8AC3E}">
        <p14:creationId xmlns:p14="http://schemas.microsoft.com/office/powerpoint/2010/main" val="275637977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8" name="Slide Number Placeholder 12"/>
          <p:cNvSpPr txBox="1">
            <a:spLocks/>
          </p:cNvSpPr>
          <p:nvPr userDrawn="1"/>
        </p:nvSpPr>
        <p:spPr>
          <a:xfrm>
            <a:off x="8516509" y="97634"/>
            <a:ext cx="848799" cy="537466"/>
          </a:xfrm>
          <a:prstGeom prst="rect">
            <a:avLst/>
          </a:prstGeom>
        </p:spPr>
        <p:txBody>
          <a:bodyPr vert="horz" lIns="91440" tIns="45720" rIns="91440" bIns="45720" rtlCol="0"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B2D350B4-811D-9C49-8D4A-B431FFD45952}" type="slidenum">
              <a:rPr lang="en-US" smtClean="0"/>
              <a:pPr/>
              <a:t>‹#›</a:t>
            </a:fld>
            <a:endParaRPr lang="en-US" dirty="0"/>
          </a:p>
        </p:txBody>
      </p:sp>
    </p:spTree>
    <p:extLst>
      <p:ext uri="{BB962C8B-B14F-4D97-AF65-F5344CB8AC3E}">
        <p14:creationId xmlns:p14="http://schemas.microsoft.com/office/powerpoint/2010/main" val="66504850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88284718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endParaRPr lang="en-US" dirty="0"/>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en-US" dirty="0"/>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fld id="{B2D350B4-811D-9C49-8D4A-B431FFD45952}" type="slidenum">
              <a:rPr lang="en-US" smtClean="0"/>
              <a:pPr/>
              <a:t>‹#›</a:t>
            </a:fld>
            <a:endParaRPr lang="en-US" dirty="0"/>
          </a:p>
        </p:txBody>
      </p:sp>
    </p:spTree>
    <p:extLst>
      <p:ext uri="{BB962C8B-B14F-4D97-AF65-F5344CB8AC3E}">
        <p14:creationId xmlns:p14="http://schemas.microsoft.com/office/powerpoint/2010/main" val="386357935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endParaRPr lang="en-US" dirty="0"/>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endParaRPr lang="en-US" dirty="0"/>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p>
            <a:fld id="{B2D350B4-811D-9C49-8D4A-B431FFD45952}" type="slidenum">
              <a:rPr lang="en-US" smtClean="0"/>
              <a:pPr/>
              <a:t>‹#›</a:t>
            </a:fld>
            <a:endParaRPr lang="en-US" dirty="0"/>
          </a:p>
        </p:txBody>
      </p:sp>
    </p:spTree>
    <p:extLst>
      <p:ext uri="{BB962C8B-B14F-4D97-AF65-F5344CB8AC3E}">
        <p14:creationId xmlns:p14="http://schemas.microsoft.com/office/powerpoint/2010/main" val="155017112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endParaRPr lang="en-US" dirty="0"/>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endParaRPr lang="en-US" dirty="0"/>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fld id="{B2D350B4-811D-9C49-8D4A-B431FFD45952}" type="slidenum">
              <a:rPr lang="en-US" smtClean="0"/>
              <a:pPr/>
              <a:t>‹#›</a:t>
            </a:fld>
            <a:endParaRPr lang="en-US" dirty="0"/>
          </a:p>
        </p:txBody>
      </p:sp>
    </p:spTree>
    <p:extLst>
      <p:ext uri="{BB962C8B-B14F-4D97-AF65-F5344CB8AC3E}">
        <p14:creationId xmlns:p14="http://schemas.microsoft.com/office/powerpoint/2010/main" val="559971359"/>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endParaRPr lang="en-US" dirty="0"/>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endParaRPr lang="en-US" dirty="0"/>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p>
            <a:fld id="{B2D350B4-811D-9C49-8D4A-B431FFD45952}" type="slidenum">
              <a:rPr lang="en-US" smtClean="0"/>
              <a:pPr/>
              <a:t>‹#›</a:t>
            </a:fld>
            <a:endParaRPr lang="en-US" dirty="0"/>
          </a:p>
        </p:txBody>
      </p:sp>
    </p:spTree>
    <p:extLst>
      <p:ext uri="{BB962C8B-B14F-4D97-AF65-F5344CB8AC3E}">
        <p14:creationId xmlns:p14="http://schemas.microsoft.com/office/powerpoint/2010/main" val="27972050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2754125"/>
      </p:ext>
    </p:extLst>
  </p:cSld>
  <p:clrMapOvr>
    <a:masterClrMapping/>
  </p:clrMapOvr>
  <p:hf hdr="0" ftr="0" dt="0"/>
</p:sldLayout>
</file>

<file path=ppt/slideLayouts/slideLayout1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endParaRPr lang="en-US" dirty="0"/>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en-US" dirty="0"/>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fld id="{B2D350B4-811D-9C49-8D4A-B431FFD45952}" type="slidenum">
              <a:rPr lang="en-US" smtClean="0"/>
              <a:pPr/>
              <a:t>‹#›</a:t>
            </a:fld>
            <a:endParaRPr lang="en-US" dirty="0"/>
          </a:p>
        </p:txBody>
      </p:sp>
    </p:spTree>
    <p:extLst>
      <p:ext uri="{BB962C8B-B14F-4D97-AF65-F5344CB8AC3E}">
        <p14:creationId xmlns:p14="http://schemas.microsoft.com/office/powerpoint/2010/main" val="280062351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endParaRPr lang="en-US" dirty="0"/>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en-US" dirty="0"/>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fld id="{B2D350B4-811D-9C49-8D4A-B431FFD45952}" type="slidenum">
              <a:rPr lang="en-US" smtClean="0"/>
              <a:pPr/>
              <a:t>‹#›</a:t>
            </a:fld>
            <a:endParaRPr lang="en-US" dirty="0"/>
          </a:p>
        </p:txBody>
      </p:sp>
    </p:spTree>
    <p:extLst>
      <p:ext uri="{BB962C8B-B14F-4D97-AF65-F5344CB8AC3E}">
        <p14:creationId xmlns:p14="http://schemas.microsoft.com/office/powerpoint/2010/main" val="16572053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endParaRPr lang="en-US" dirty="0"/>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dirty="0"/>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fld id="{B2D350B4-811D-9C49-8D4A-B431FFD45952}" type="slidenum">
              <a:rPr lang="en-US" smtClean="0"/>
              <a:pPr/>
              <a:t>‹#›</a:t>
            </a:fld>
            <a:endParaRPr lang="en-US" dirty="0"/>
          </a:p>
        </p:txBody>
      </p:sp>
    </p:spTree>
    <p:extLst>
      <p:ext uri="{BB962C8B-B14F-4D97-AF65-F5344CB8AC3E}">
        <p14:creationId xmlns:p14="http://schemas.microsoft.com/office/powerpoint/2010/main" val="200051581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endParaRPr lang="en-US" dirty="0"/>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dirty="0"/>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fld id="{B2D350B4-811D-9C49-8D4A-B431FFD45952}" type="slidenum">
              <a:rPr lang="en-US" smtClean="0"/>
              <a:pPr/>
              <a:t>‹#›</a:t>
            </a:fld>
            <a:endParaRPr lang="en-US" dirty="0"/>
          </a:p>
        </p:txBody>
      </p:sp>
    </p:spTree>
    <p:extLst>
      <p:ext uri="{BB962C8B-B14F-4D97-AF65-F5344CB8AC3E}">
        <p14:creationId xmlns:p14="http://schemas.microsoft.com/office/powerpoint/2010/main" val="16289602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685800" y="2130425"/>
            <a:ext cx="7772400" cy="1470025"/>
          </a:xfrm>
        </p:spPr>
        <p:txBody>
          <a:bodyPr/>
          <a:lstStyle/>
          <a:p>
            <a:r>
              <a:rPr lang="ru-RU" smtClean="0"/>
              <a:t>Образец заголовка</a:t>
            </a:r>
            <a:endParaRPr lang="ru-RU"/>
          </a:p>
        </p:txBody>
      </p:sp>
      <p:sp>
        <p:nvSpPr>
          <p:cNvPr id="3" name="Подзаголовок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ru-RU" smtClean="0"/>
              <a:t>Образец подзаголовка</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5C499A3E-123E-471D-854D-C542EF8F6369}"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13324207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6C695686-B8C4-40CA-B97C-ECA2E2155666}"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96078930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22313" y="4406900"/>
            <a:ext cx="7772400" cy="1362075"/>
          </a:xfrm>
        </p:spPr>
        <p:txBody>
          <a:bodyPr anchor="t"/>
          <a:lstStyle>
            <a:lvl1pPr algn="l">
              <a:defRPr sz="4000" b="1" cap="all"/>
            </a:lvl1pPr>
          </a:lstStyle>
          <a:p>
            <a:r>
              <a:rPr lang="ru-RU" smtClean="0"/>
              <a:t>Образец заголовка</a:t>
            </a:r>
            <a:endParaRPr lang="ru-RU"/>
          </a:p>
        </p:txBody>
      </p:sp>
      <p:sp>
        <p:nvSpPr>
          <p:cNvPr id="3" name="Текст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A06155C6-9E49-4D5F-9615-CE5657E49972}"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92368614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4"/>
          <p:cNvSpPr>
            <a:spLocks noGrp="1"/>
          </p:cNvSpPr>
          <p:nvPr>
            <p:ph type="dt" sz="half" idx="10"/>
          </p:nvPr>
        </p:nvSpPr>
        <p:spPr/>
        <p:txBody>
          <a:bodyPr/>
          <a:lstStyle/>
          <a:p>
            <a:pPr>
              <a:defRPr/>
            </a:pPr>
            <a:endParaRPr lang="ru-RU">
              <a:solidFill>
                <a:srgbClr val="000000"/>
              </a:solidFill>
            </a:endParaRPr>
          </a:p>
        </p:txBody>
      </p:sp>
      <p:sp>
        <p:nvSpPr>
          <p:cNvPr id="6" name="Нижний колонтитул 5"/>
          <p:cNvSpPr>
            <a:spLocks noGrp="1"/>
          </p:cNvSpPr>
          <p:nvPr>
            <p:ph type="ftr" sz="quarter" idx="11"/>
          </p:nvPr>
        </p:nvSpPr>
        <p:spPr/>
        <p:txBody>
          <a:bodyPr/>
          <a:lstStyle/>
          <a:p>
            <a:pPr>
              <a:defRPr/>
            </a:pPr>
            <a:endParaRPr lang="ru-RU">
              <a:solidFill>
                <a:srgbClr val="000000"/>
              </a:solidFill>
            </a:endParaRPr>
          </a:p>
        </p:txBody>
      </p:sp>
      <p:sp>
        <p:nvSpPr>
          <p:cNvPr id="7" name="Номер слайда 6"/>
          <p:cNvSpPr>
            <a:spLocks noGrp="1"/>
          </p:cNvSpPr>
          <p:nvPr>
            <p:ph type="sldNum" sz="quarter" idx="12"/>
          </p:nvPr>
        </p:nvSpPr>
        <p:spPr/>
        <p:txBody>
          <a:bodyPr/>
          <a:lstStyle/>
          <a:p>
            <a:pPr>
              <a:defRPr/>
            </a:pPr>
            <a:fld id="{A0BC76C6-9868-4404-B54D-A6E7556C5177}"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79803941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lvl1pPr>
              <a:defRPr/>
            </a:lvl1pPr>
          </a:lstStyle>
          <a:p>
            <a:r>
              <a:rPr lang="ru-RU" smtClean="0"/>
              <a:t>Образец заголовка</a:t>
            </a:r>
            <a:endParaRPr lang="ru-RU"/>
          </a:p>
        </p:txBody>
      </p:sp>
      <p:sp>
        <p:nvSpPr>
          <p:cNvPr id="3" name="Текст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smtClean="0"/>
              <a:t>Образец текста</a:t>
            </a:r>
          </a:p>
        </p:txBody>
      </p:sp>
      <p:sp>
        <p:nvSpPr>
          <p:cNvPr id="4" name="Объект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smtClean="0"/>
              <a:t>Образец текста</a:t>
            </a:r>
          </a:p>
        </p:txBody>
      </p:sp>
      <p:sp>
        <p:nvSpPr>
          <p:cNvPr id="6" name="Объект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6"/>
          <p:cNvSpPr>
            <a:spLocks noGrp="1"/>
          </p:cNvSpPr>
          <p:nvPr>
            <p:ph type="dt" sz="half" idx="10"/>
          </p:nvPr>
        </p:nvSpPr>
        <p:spPr/>
        <p:txBody>
          <a:bodyPr/>
          <a:lstStyle/>
          <a:p>
            <a:pPr>
              <a:defRPr/>
            </a:pPr>
            <a:endParaRPr lang="ru-RU">
              <a:solidFill>
                <a:srgbClr val="000000"/>
              </a:solidFill>
            </a:endParaRPr>
          </a:p>
        </p:txBody>
      </p:sp>
      <p:sp>
        <p:nvSpPr>
          <p:cNvPr id="8" name="Нижний колонтитул 7"/>
          <p:cNvSpPr>
            <a:spLocks noGrp="1"/>
          </p:cNvSpPr>
          <p:nvPr>
            <p:ph type="ftr" sz="quarter" idx="11"/>
          </p:nvPr>
        </p:nvSpPr>
        <p:spPr/>
        <p:txBody>
          <a:bodyPr/>
          <a:lstStyle/>
          <a:p>
            <a:pPr>
              <a:defRPr/>
            </a:pPr>
            <a:endParaRPr lang="ru-RU">
              <a:solidFill>
                <a:srgbClr val="000000"/>
              </a:solidFill>
            </a:endParaRPr>
          </a:p>
        </p:txBody>
      </p:sp>
      <p:sp>
        <p:nvSpPr>
          <p:cNvPr id="9" name="Номер слайда 8"/>
          <p:cNvSpPr>
            <a:spLocks noGrp="1"/>
          </p:cNvSpPr>
          <p:nvPr>
            <p:ph type="sldNum" sz="quarter" idx="12"/>
          </p:nvPr>
        </p:nvSpPr>
        <p:spPr/>
        <p:txBody>
          <a:bodyPr/>
          <a:lstStyle/>
          <a:p>
            <a:pPr>
              <a:defRPr/>
            </a:pPr>
            <a:fld id="{3A03DA35-2DD4-4B38-94F3-55666D6D8765}"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19016265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2"/>
          <p:cNvSpPr>
            <a:spLocks noGrp="1"/>
          </p:cNvSpPr>
          <p:nvPr>
            <p:ph type="dt" sz="half" idx="10"/>
          </p:nvPr>
        </p:nvSpPr>
        <p:spPr/>
        <p:txBody>
          <a:bodyPr/>
          <a:lstStyle/>
          <a:p>
            <a:pPr>
              <a:defRPr/>
            </a:pPr>
            <a:endParaRPr lang="ru-RU">
              <a:solidFill>
                <a:srgbClr val="000000"/>
              </a:solidFill>
            </a:endParaRPr>
          </a:p>
        </p:txBody>
      </p:sp>
      <p:sp>
        <p:nvSpPr>
          <p:cNvPr id="4" name="Нижний колонтитул 3"/>
          <p:cNvSpPr>
            <a:spLocks noGrp="1"/>
          </p:cNvSpPr>
          <p:nvPr>
            <p:ph type="ftr" sz="quarter" idx="11"/>
          </p:nvPr>
        </p:nvSpPr>
        <p:spPr/>
        <p:txBody>
          <a:bodyPr/>
          <a:lstStyle/>
          <a:p>
            <a:pPr>
              <a:defRPr/>
            </a:pPr>
            <a:endParaRPr lang="ru-RU">
              <a:solidFill>
                <a:srgbClr val="000000"/>
              </a:solidFill>
            </a:endParaRPr>
          </a:p>
        </p:txBody>
      </p:sp>
      <p:sp>
        <p:nvSpPr>
          <p:cNvPr id="5" name="Номер слайда 4"/>
          <p:cNvSpPr>
            <a:spLocks noGrp="1"/>
          </p:cNvSpPr>
          <p:nvPr>
            <p:ph type="sldNum" sz="quarter" idx="12"/>
          </p:nvPr>
        </p:nvSpPr>
        <p:spPr/>
        <p:txBody>
          <a:bodyPr/>
          <a:lstStyle/>
          <a:p>
            <a:pPr>
              <a:defRPr/>
            </a:pPr>
            <a:fld id="{0868DD58-D272-4FA0-9254-73141CC9176A}"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40466279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endParaRPr lang="ru-RU" dirty="0"/>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ru-RU" dirty="0"/>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fld id="{5F91366C-C707-45FC-9663-1DE7BB98C4B2}" type="slidenum">
              <a:rPr lang="ru-RU" smtClean="0"/>
              <a:t>‹#›</a:t>
            </a:fld>
            <a:endParaRPr lang="ru-RU" dirty="0"/>
          </a:p>
        </p:txBody>
      </p:sp>
    </p:spTree>
    <p:extLst>
      <p:ext uri="{BB962C8B-B14F-4D97-AF65-F5344CB8AC3E}">
        <p14:creationId xmlns:p14="http://schemas.microsoft.com/office/powerpoint/2010/main" val="2999568037"/>
      </p:ext>
    </p:extLst>
  </p:cSld>
  <p:clrMapOvr>
    <a:masterClrMapping/>
  </p:clrMapOvr>
  <p:hf hdr="0" ftr="0" dt="0"/>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pPr>
              <a:defRPr/>
            </a:pPr>
            <a:endParaRPr lang="ru-RU">
              <a:solidFill>
                <a:srgbClr val="000000"/>
              </a:solidFill>
            </a:endParaRPr>
          </a:p>
        </p:txBody>
      </p:sp>
      <p:sp>
        <p:nvSpPr>
          <p:cNvPr id="3" name="Нижний колонтитул 2"/>
          <p:cNvSpPr>
            <a:spLocks noGrp="1"/>
          </p:cNvSpPr>
          <p:nvPr>
            <p:ph type="ftr" sz="quarter" idx="11"/>
          </p:nvPr>
        </p:nvSpPr>
        <p:spPr/>
        <p:txBody>
          <a:bodyPr/>
          <a:lstStyle/>
          <a:p>
            <a:pPr>
              <a:defRPr/>
            </a:pPr>
            <a:endParaRPr lang="ru-RU">
              <a:solidFill>
                <a:srgbClr val="000000"/>
              </a:solidFill>
            </a:endParaRPr>
          </a:p>
        </p:txBody>
      </p:sp>
      <p:sp>
        <p:nvSpPr>
          <p:cNvPr id="4" name="Номер слайда 3"/>
          <p:cNvSpPr>
            <a:spLocks noGrp="1"/>
          </p:cNvSpPr>
          <p:nvPr>
            <p:ph type="sldNum" sz="quarter" idx="12"/>
          </p:nvPr>
        </p:nvSpPr>
        <p:spPr/>
        <p:txBody>
          <a:bodyPr/>
          <a:lstStyle/>
          <a:p>
            <a:pPr>
              <a:defRPr/>
            </a:pPr>
            <a:fld id="{4D036C70-9C60-43F5-BCB1-096A25A2FDEE}"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77913848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3050"/>
            <a:ext cx="3008313" cy="1162050"/>
          </a:xfrm>
        </p:spPr>
        <p:txBody>
          <a:bodyPr anchor="b"/>
          <a:lstStyle>
            <a:lvl1pPr algn="l">
              <a:defRPr sz="2000" b="1"/>
            </a:lvl1pPr>
          </a:lstStyle>
          <a:p>
            <a:r>
              <a:rPr lang="ru-RU" smtClean="0"/>
              <a:t>Образец заголовка</a:t>
            </a:r>
            <a:endParaRPr lang="ru-RU"/>
          </a:p>
        </p:txBody>
      </p:sp>
      <p:sp>
        <p:nvSpPr>
          <p:cNvPr id="3" name="Объект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smtClean="0"/>
              <a:t>Образец текста</a:t>
            </a:r>
          </a:p>
        </p:txBody>
      </p:sp>
      <p:sp>
        <p:nvSpPr>
          <p:cNvPr id="5" name="Дата 4"/>
          <p:cNvSpPr>
            <a:spLocks noGrp="1"/>
          </p:cNvSpPr>
          <p:nvPr>
            <p:ph type="dt" sz="half" idx="10"/>
          </p:nvPr>
        </p:nvSpPr>
        <p:spPr/>
        <p:txBody>
          <a:bodyPr/>
          <a:lstStyle/>
          <a:p>
            <a:pPr>
              <a:defRPr/>
            </a:pPr>
            <a:endParaRPr lang="ru-RU">
              <a:solidFill>
                <a:srgbClr val="000000"/>
              </a:solidFill>
            </a:endParaRPr>
          </a:p>
        </p:txBody>
      </p:sp>
      <p:sp>
        <p:nvSpPr>
          <p:cNvPr id="6" name="Нижний колонтитул 5"/>
          <p:cNvSpPr>
            <a:spLocks noGrp="1"/>
          </p:cNvSpPr>
          <p:nvPr>
            <p:ph type="ftr" sz="quarter" idx="11"/>
          </p:nvPr>
        </p:nvSpPr>
        <p:spPr/>
        <p:txBody>
          <a:bodyPr/>
          <a:lstStyle/>
          <a:p>
            <a:pPr>
              <a:defRPr/>
            </a:pPr>
            <a:endParaRPr lang="ru-RU">
              <a:solidFill>
                <a:srgbClr val="000000"/>
              </a:solidFill>
            </a:endParaRPr>
          </a:p>
        </p:txBody>
      </p:sp>
      <p:sp>
        <p:nvSpPr>
          <p:cNvPr id="7" name="Номер слайда 6"/>
          <p:cNvSpPr>
            <a:spLocks noGrp="1"/>
          </p:cNvSpPr>
          <p:nvPr>
            <p:ph type="sldNum" sz="quarter" idx="12"/>
          </p:nvPr>
        </p:nvSpPr>
        <p:spPr/>
        <p:txBody>
          <a:bodyPr/>
          <a:lstStyle/>
          <a:p>
            <a:pPr>
              <a:defRPr/>
            </a:pPr>
            <a:fld id="{0702812A-86C2-4DE3-A547-24BB72B30951}"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405315593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792288" y="4800600"/>
            <a:ext cx="5486400" cy="566738"/>
          </a:xfrm>
        </p:spPr>
        <p:txBody>
          <a:bodyPr anchor="b"/>
          <a:lstStyle>
            <a:lvl1pPr algn="l">
              <a:defRPr sz="2000" b="1"/>
            </a:lvl1pPr>
          </a:lstStyle>
          <a:p>
            <a:r>
              <a:rPr lang="ru-RU" smtClean="0"/>
              <a:t>Образец заголовка</a:t>
            </a:r>
            <a:endParaRPr lang="ru-RU"/>
          </a:p>
        </p:txBody>
      </p:sp>
      <p:sp>
        <p:nvSpPr>
          <p:cNvPr id="3" name="Рисунок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ru-RU"/>
          </a:p>
        </p:txBody>
      </p:sp>
      <p:sp>
        <p:nvSpPr>
          <p:cNvPr id="4" name="Текст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smtClean="0"/>
              <a:t>Образец текста</a:t>
            </a:r>
          </a:p>
        </p:txBody>
      </p:sp>
      <p:sp>
        <p:nvSpPr>
          <p:cNvPr id="5" name="Дата 4"/>
          <p:cNvSpPr>
            <a:spLocks noGrp="1"/>
          </p:cNvSpPr>
          <p:nvPr>
            <p:ph type="dt" sz="half" idx="10"/>
          </p:nvPr>
        </p:nvSpPr>
        <p:spPr/>
        <p:txBody>
          <a:bodyPr/>
          <a:lstStyle/>
          <a:p>
            <a:pPr>
              <a:defRPr/>
            </a:pPr>
            <a:endParaRPr lang="ru-RU">
              <a:solidFill>
                <a:srgbClr val="000000"/>
              </a:solidFill>
            </a:endParaRPr>
          </a:p>
        </p:txBody>
      </p:sp>
      <p:sp>
        <p:nvSpPr>
          <p:cNvPr id="6" name="Нижний колонтитул 5"/>
          <p:cNvSpPr>
            <a:spLocks noGrp="1"/>
          </p:cNvSpPr>
          <p:nvPr>
            <p:ph type="ftr" sz="quarter" idx="11"/>
          </p:nvPr>
        </p:nvSpPr>
        <p:spPr/>
        <p:txBody>
          <a:bodyPr/>
          <a:lstStyle/>
          <a:p>
            <a:pPr>
              <a:defRPr/>
            </a:pPr>
            <a:endParaRPr lang="ru-RU">
              <a:solidFill>
                <a:srgbClr val="000000"/>
              </a:solidFill>
            </a:endParaRPr>
          </a:p>
        </p:txBody>
      </p:sp>
      <p:sp>
        <p:nvSpPr>
          <p:cNvPr id="7" name="Номер слайда 6"/>
          <p:cNvSpPr>
            <a:spLocks noGrp="1"/>
          </p:cNvSpPr>
          <p:nvPr>
            <p:ph type="sldNum" sz="quarter" idx="12"/>
          </p:nvPr>
        </p:nvSpPr>
        <p:spPr/>
        <p:txBody>
          <a:bodyPr/>
          <a:lstStyle/>
          <a:p>
            <a:pPr>
              <a:defRPr/>
            </a:pPr>
            <a:fld id="{72E244BD-01C9-45B3-AD10-A72FFC56F590}"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62917398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C66CA674-EFD8-48AF-AD68-98E82A081F6E}"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184782492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6629400" y="274638"/>
            <a:ext cx="2057400" cy="5851525"/>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457200" y="274638"/>
            <a:ext cx="6019800" cy="5851525"/>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3103DC2B-DF94-4D34-85C8-CD14B3F7CCD7}"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1258388431"/>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8" name="Slide Number Placeholder 12"/>
          <p:cNvSpPr txBox="1">
            <a:spLocks/>
          </p:cNvSpPr>
          <p:nvPr userDrawn="1"/>
        </p:nvSpPr>
        <p:spPr>
          <a:xfrm>
            <a:off x="8516509" y="97634"/>
            <a:ext cx="848799" cy="537466"/>
          </a:xfrm>
          <a:prstGeom prst="rect">
            <a:avLst/>
          </a:prstGeom>
        </p:spPr>
        <p:txBody>
          <a:bodyPr vert="horz" lIns="91440" tIns="45720" rIns="91440" bIns="45720" rtlCol="0"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B2D350B4-811D-9C49-8D4A-B431FFD45952}" type="slidenum">
              <a:rPr lang="en-US" smtClean="0"/>
              <a:pPr/>
              <a:t>‹#›</a:t>
            </a:fld>
            <a:endParaRPr lang="en-US" dirty="0"/>
          </a:p>
        </p:txBody>
      </p:sp>
    </p:spTree>
    <p:extLst>
      <p:ext uri="{BB962C8B-B14F-4D97-AF65-F5344CB8AC3E}">
        <p14:creationId xmlns:p14="http://schemas.microsoft.com/office/powerpoint/2010/main" val="3224704730"/>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bl">
  <p:cSld name="Заголовок и таблиц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4638"/>
            <a:ext cx="8229600" cy="1143000"/>
          </a:xfrm>
        </p:spPr>
        <p:txBody>
          <a:bodyPr/>
          <a:lstStyle/>
          <a:p>
            <a:r>
              <a:rPr lang="ru-RU" smtClean="0"/>
              <a:t>Образец заголовка</a:t>
            </a:r>
            <a:endParaRPr lang="ru-RU"/>
          </a:p>
        </p:txBody>
      </p:sp>
      <p:sp>
        <p:nvSpPr>
          <p:cNvPr id="3" name="Таблица 2"/>
          <p:cNvSpPr>
            <a:spLocks noGrp="1"/>
          </p:cNvSpPr>
          <p:nvPr>
            <p:ph type="tbl" idx="1"/>
          </p:nvPr>
        </p:nvSpPr>
        <p:spPr>
          <a:xfrm>
            <a:off x="457200" y="1600200"/>
            <a:ext cx="8229600" cy="4525963"/>
          </a:xfrm>
        </p:spPr>
        <p:txBody>
          <a:bodyPr/>
          <a:lstStyle/>
          <a:p>
            <a:pPr lvl="0"/>
            <a:endParaRPr lang="ru-RU" noProof="0" smtClean="0"/>
          </a:p>
        </p:txBody>
      </p:sp>
      <p:sp>
        <p:nvSpPr>
          <p:cNvPr id="4" name="Rectangle 4"/>
          <p:cNvSpPr>
            <a:spLocks noGrp="1" noChangeArrowheads="1"/>
          </p:cNvSpPr>
          <p:nvPr>
            <p:ph type="dt" sz="half" idx="10"/>
          </p:nvPr>
        </p:nvSpPr>
        <p:spPr>
          <a:ln/>
        </p:spPr>
        <p:txBody>
          <a:bodyPr/>
          <a:lstStyle>
            <a:lvl1pPr>
              <a:defRPr/>
            </a:lvl1pPr>
          </a:lstStyle>
          <a:p>
            <a:pPr>
              <a:defRPr/>
            </a:pPr>
            <a:endParaRPr lang="ru-RU">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ru-RU">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2A71CF9-4801-4564-9BA9-333380FB2CC5}" type="slidenum">
              <a:rPr lang="ru-RU">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50763368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1_Титульный слайд">
    <p:spTree>
      <p:nvGrpSpPr>
        <p:cNvPr id="1" name=""/>
        <p:cNvGrpSpPr/>
        <p:nvPr/>
      </p:nvGrpSpPr>
      <p:grpSpPr>
        <a:xfrm>
          <a:off x="0" y="0"/>
          <a:ext cx="0" cy="0"/>
          <a:chOff x="0" y="0"/>
          <a:chExt cx="0" cy="0"/>
        </a:xfrm>
      </p:grpSpPr>
      <p:sp>
        <p:nvSpPr>
          <p:cNvPr id="2" name="Прямоугольник 1"/>
          <p:cNvSpPr/>
          <p:nvPr userDrawn="1"/>
        </p:nvSpPr>
        <p:spPr>
          <a:xfrm>
            <a:off x="541338" y="0"/>
            <a:ext cx="463550" cy="379413"/>
          </a:xfrm>
          <a:prstGeom prst="rect">
            <a:avLst/>
          </a:prstGeom>
        </p:spPr>
        <p:txBody>
          <a:bodyPr wrap="none" lIns="91373" tIns="45686" rIns="91373" bIns="45686">
            <a:normAutofit lnSpcReduction="10000"/>
          </a:bodyPr>
          <a:lstStyle/>
          <a:p>
            <a:pPr fontAlgn="base">
              <a:spcBef>
                <a:spcPct val="0"/>
              </a:spcBef>
              <a:spcAft>
                <a:spcPct val="0"/>
              </a:spcAft>
              <a:defRPr/>
            </a:pPr>
            <a:r>
              <a:rPr lang="ru-RU" sz="20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dirty="0">
              <a:solidFill>
                <a:srgbClr val="000000"/>
              </a:solidFill>
              <a:latin typeface="Arial" charset="0"/>
              <a:ea typeface="Arial Unicode MS" pitchFamily="34" charset="-128"/>
              <a:cs typeface="Arial Unicode MS"/>
            </a:endParaRPr>
          </a:p>
        </p:txBody>
      </p:sp>
      <p:sp>
        <p:nvSpPr>
          <p:cNvPr id="3" name="Прямоугольник 11"/>
          <p:cNvSpPr>
            <a:spLocks noChangeArrowheads="1"/>
          </p:cNvSpPr>
          <p:nvPr userDrawn="1"/>
        </p:nvSpPr>
        <p:spPr bwMode="auto">
          <a:xfrm>
            <a:off x="963613" y="-20638"/>
            <a:ext cx="242239" cy="338486"/>
          </a:xfrm>
          <a:prstGeom prst="rect">
            <a:avLst/>
          </a:prstGeom>
          <a:noFill/>
          <a:ln>
            <a:noFill/>
          </a:ln>
          <a:extLst/>
        </p:spPr>
        <p:txBody>
          <a:bodyPr wrap="none" lIns="91373" tIns="45686" rIns="91373" bIns="45686">
            <a:spAutoFit/>
          </a:bodyPr>
          <a:lstStyle>
            <a:lvl1pPr eaLnBrk="0" hangingPunct="0">
              <a:defRPr sz="2400">
                <a:solidFill>
                  <a:schemeClr val="tx1"/>
                </a:solidFill>
                <a:latin typeface="Times New Roman" pitchFamily="18" charset="0"/>
                <a:cs typeface="Arial" pitchFamily="34" charset="0"/>
              </a:defRPr>
            </a:lvl1pPr>
            <a:lvl2pPr marL="742950" indent="-285750" eaLnBrk="0" hangingPunct="0">
              <a:defRPr sz="2400">
                <a:solidFill>
                  <a:schemeClr val="tx1"/>
                </a:solidFill>
                <a:latin typeface="Times New Roman" pitchFamily="18" charset="0"/>
                <a:cs typeface="Arial" pitchFamily="34" charset="0"/>
              </a:defRPr>
            </a:lvl2pPr>
            <a:lvl3pPr marL="1143000" indent="-228600" eaLnBrk="0" hangingPunct="0">
              <a:defRPr sz="2400">
                <a:solidFill>
                  <a:schemeClr val="tx1"/>
                </a:solidFill>
                <a:latin typeface="Times New Roman" pitchFamily="18" charset="0"/>
                <a:cs typeface="Arial" pitchFamily="34" charset="0"/>
              </a:defRPr>
            </a:lvl3pPr>
            <a:lvl4pPr marL="1600200" indent="-228600" eaLnBrk="0" hangingPunct="0">
              <a:defRPr sz="2400">
                <a:solidFill>
                  <a:schemeClr val="tx1"/>
                </a:solidFill>
                <a:latin typeface="Times New Roman" pitchFamily="18" charset="0"/>
                <a:cs typeface="Arial" pitchFamily="34" charset="0"/>
              </a:defRPr>
            </a:lvl4pPr>
            <a:lvl5pPr marL="2057400" indent="-228600" eaLnBrk="0" hangingPunct="0">
              <a:defRPr sz="24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24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24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24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2400">
                <a:solidFill>
                  <a:schemeClr val="tx1"/>
                </a:solidFill>
                <a:latin typeface="Times New Roman" pitchFamily="18" charset="0"/>
                <a:cs typeface="Arial" pitchFamily="34" charset="0"/>
              </a:defRPr>
            </a:lvl9pPr>
          </a:lstStyle>
          <a:p>
            <a:pPr eaLnBrk="1" fontAlgn="base" hangingPunct="1">
              <a:spcBef>
                <a:spcPct val="0"/>
              </a:spcBef>
              <a:spcAft>
                <a:spcPct val="0"/>
              </a:spcAft>
              <a:defRPr/>
            </a:pPr>
            <a:r>
              <a:rPr lang="ru-RU" altLang="ru-RU" sz="1600" dirty="0" smtClean="0">
                <a:solidFill>
                  <a:srgbClr val="DBDBE9"/>
                </a:solidFill>
                <a:latin typeface="Arial" panose="020B0604020202020204" pitchFamily="34" charset="0"/>
                <a:ea typeface="Arial Unicode MS" pitchFamily="34" charset="-128"/>
              </a:rPr>
              <a:t>]</a:t>
            </a:r>
            <a:endParaRPr lang="ru-RU" altLang="ru-RU" sz="1800" dirty="0" smtClean="0">
              <a:solidFill>
                <a:srgbClr val="DBDBE9"/>
              </a:solidFill>
              <a:latin typeface="Arial" panose="020B0604020202020204" pitchFamily="34" charset="0"/>
              <a:ea typeface="Arial Unicode MS" pitchFamily="34" charset="-128"/>
            </a:endParaRPr>
          </a:p>
        </p:txBody>
      </p:sp>
      <p:sp>
        <p:nvSpPr>
          <p:cNvPr id="4" name="TextBox 13"/>
          <p:cNvSpPr txBox="1">
            <a:spLocks noChangeArrowheads="1"/>
          </p:cNvSpPr>
          <p:nvPr userDrawn="1"/>
        </p:nvSpPr>
        <p:spPr bwMode="auto">
          <a:xfrm>
            <a:off x="774700" y="-61913"/>
            <a:ext cx="420173" cy="430819"/>
          </a:xfrm>
          <a:prstGeom prst="rect">
            <a:avLst/>
          </a:prstGeom>
          <a:noFill/>
          <a:ln>
            <a:noFill/>
          </a:ln>
          <a:extLst/>
        </p:spPr>
        <p:txBody>
          <a:bodyPr wrap="none" lIns="91373" tIns="45686" rIns="91373" bIns="45686">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2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2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
        <p:nvSpPr>
          <p:cNvPr id="5" name="Прямоугольник 4"/>
          <p:cNvSpPr/>
          <p:nvPr/>
        </p:nvSpPr>
        <p:spPr>
          <a:xfrm>
            <a:off x="0" y="0"/>
            <a:ext cx="9144000" cy="311150"/>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6" name="Прямоугольник 5"/>
          <p:cNvSpPr/>
          <p:nvPr/>
        </p:nvSpPr>
        <p:spPr bwMode="invGray">
          <a:xfrm>
            <a:off x="9085263" y="-1588"/>
            <a:ext cx="57150"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7" name="Прямоугольник 6"/>
          <p:cNvSpPr/>
          <p:nvPr/>
        </p:nvSpPr>
        <p:spPr bwMode="invGray">
          <a:xfrm>
            <a:off x="9043988" y="-1588"/>
            <a:ext cx="28575"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8" name="Прямоугольник 7"/>
          <p:cNvSpPr/>
          <p:nvPr/>
        </p:nvSpPr>
        <p:spPr bwMode="invGray">
          <a:xfrm>
            <a:off x="9024938" y="-1588"/>
            <a:ext cx="9525" cy="620713"/>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9" name="Прямоугольник 8"/>
          <p:cNvSpPr/>
          <p:nvPr/>
        </p:nvSpPr>
        <p:spPr bwMode="invGray">
          <a:xfrm>
            <a:off x="8977313" y="-1588"/>
            <a:ext cx="25400" cy="620713"/>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10" name="Прямоугольник 9"/>
          <p:cNvSpPr/>
          <p:nvPr/>
        </p:nvSpPr>
        <p:spPr bwMode="invGray">
          <a:xfrm>
            <a:off x="8915400" y="0"/>
            <a:ext cx="55563" cy="585788"/>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11" name="Прямоугольник 10"/>
          <p:cNvSpPr/>
          <p:nvPr/>
        </p:nvSpPr>
        <p:spPr bwMode="invGray">
          <a:xfrm>
            <a:off x="8875713" y="0"/>
            <a:ext cx="6350" cy="585788"/>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12" name="Прямоугольник 11"/>
          <p:cNvSpPr/>
          <p:nvPr userDrawn="1"/>
        </p:nvSpPr>
        <p:spPr>
          <a:xfrm>
            <a:off x="541338" y="0"/>
            <a:ext cx="463550" cy="379413"/>
          </a:xfrm>
          <a:prstGeom prst="rect">
            <a:avLst/>
          </a:prstGeom>
        </p:spPr>
        <p:txBody>
          <a:bodyPr wrap="none" lIns="91373" tIns="45686" rIns="91373" bIns="45686">
            <a:normAutofit lnSpcReduction="10000"/>
          </a:bodyPr>
          <a:lstStyle/>
          <a:p>
            <a:pPr fontAlgn="base">
              <a:spcBef>
                <a:spcPct val="0"/>
              </a:spcBef>
              <a:spcAft>
                <a:spcPct val="0"/>
              </a:spcAft>
              <a:defRPr/>
            </a:pPr>
            <a:r>
              <a:rPr lang="ru-RU" sz="20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dirty="0">
              <a:solidFill>
                <a:srgbClr val="000000"/>
              </a:solidFill>
              <a:latin typeface="Arial" charset="0"/>
              <a:ea typeface="Arial Unicode MS" pitchFamily="34" charset="-128"/>
              <a:cs typeface="Arial Unicode MS"/>
            </a:endParaRPr>
          </a:p>
        </p:txBody>
      </p:sp>
      <p:sp>
        <p:nvSpPr>
          <p:cNvPr id="13" name="Прямоугольник 27"/>
          <p:cNvSpPr>
            <a:spLocks noChangeArrowheads="1"/>
          </p:cNvSpPr>
          <p:nvPr userDrawn="1"/>
        </p:nvSpPr>
        <p:spPr bwMode="auto">
          <a:xfrm>
            <a:off x="963613" y="-20638"/>
            <a:ext cx="242239" cy="338486"/>
          </a:xfrm>
          <a:prstGeom prst="rect">
            <a:avLst/>
          </a:prstGeom>
          <a:noFill/>
          <a:ln>
            <a:noFill/>
          </a:ln>
          <a:extLst/>
        </p:spPr>
        <p:txBody>
          <a:bodyPr wrap="none" lIns="91373" tIns="45686" rIns="91373" bIns="45686">
            <a:spAutoFit/>
          </a:bodyPr>
          <a:lstStyle>
            <a:lvl1pPr eaLnBrk="0" hangingPunct="0">
              <a:defRPr sz="2400">
                <a:solidFill>
                  <a:schemeClr val="tx1"/>
                </a:solidFill>
                <a:latin typeface="Times New Roman" pitchFamily="18" charset="0"/>
                <a:cs typeface="Arial" pitchFamily="34" charset="0"/>
              </a:defRPr>
            </a:lvl1pPr>
            <a:lvl2pPr marL="742950" indent="-285750" eaLnBrk="0" hangingPunct="0">
              <a:defRPr sz="2400">
                <a:solidFill>
                  <a:schemeClr val="tx1"/>
                </a:solidFill>
                <a:latin typeface="Times New Roman" pitchFamily="18" charset="0"/>
                <a:cs typeface="Arial" pitchFamily="34" charset="0"/>
              </a:defRPr>
            </a:lvl2pPr>
            <a:lvl3pPr marL="1143000" indent="-228600" eaLnBrk="0" hangingPunct="0">
              <a:defRPr sz="2400">
                <a:solidFill>
                  <a:schemeClr val="tx1"/>
                </a:solidFill>
                <a:latin typeface="Times New Roman" pitchFamily="18" charset="0"/>
                <a:cs typeface="Arial" pitchFamily="34" charset="0"/>
              </a:defRPr>
            </a:lvl3pPr>
            <a:lvl4pPr marL="1600200" indent="-228600" eaLnBrk="0" hangingPunct="0">
              <a:defRPr sz="2400">
                <a:solidFill>
                  <a:schemeClr val="tx1"/>
                </a:solidFill>
                <a:latin typeface="Times New Roman" pitchFamily="18" charset="0"/>
                <a:cs typeface="Arial" pitchFamily="34" charset="0"/>
              </a:defRPr>
            </a:lvl4pPr>
            <a:lvl5pPr marL="2057400" indent="-228600" eaLnBrk="0" hangingPunct="0">
              <a:defRPr sz="24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24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24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24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2400">
                <a:solidFill>
                  <a:schemeClr val="tx1"/>
                </a:solidFill>
                <a:latin typeface="Times New Roman" pitchFamily="18" charset="0"/>
                <a:cs typeface="Arial" pitchFamily="34" charset="0"/>
              </a:defRPr>
            </a:lvl9pPr>
          </a:lstStyle>
          <a:p>
            <a:pPr eaLnBrk="1" fontAlgn="base" hangingPunct="1">
              <a:spcBef>
                <a:spcPct val="0"/>
              </a:spcBef>
              <a:spcAft>
                <a:spcPct val="0"/>
              </a:spcAft>
              <a:defRPr/>
            </a:pPr>
            <a:r>
              <a:rPr lang="ru-RU" altLang="ru-RU" sz="1600" dirty="0" smtClean="0">
                <a:solidFill>
                  <a:srgbClr val="DBDBE9"/>
                </a:solidFill>
                <a:latin typeface="Arial" panose="020B0604020202020204" pitchFamily="34" charset="0"/>
                <a:ea typeface="Arial Unicode MS" pitchFamily="34" charset="-128"/>
              </a:rPr>
              <a:t>]</a:t>
            </a:r>
            <a:endParaRPr lang="ru-RU" altLang="ru-RU" sz="1800" dirty="0" smtClean="0">
              <a:solidFill>
                <a:srgbClr val="DBDBE9"/>
              </a:solidFill>
              <a:latin typeface="Arial" panose="020B0604020202020204" pitchFamily="34" charset="0"/>
              <a:ea typeface="Arial Unicode MS" pitchFamily="34" charset="-128"/>
            </a:endParaRPr>
          </a:p>
        </p:txBody>
      </p:sp>
      <p:sp>
        <p:nvSpPr>
          <p:cNvPr id="14" name="TextBox 13"/>
          <p:cNvSpPr txBox="1">
            <a:spLocks noChangeArrowheads="1"/>
          </p:cNvSpPr>
          <p:nvPr userDrawn="1"/>
        </p:nvSpPr>
        <p:spPr bwMode="auto">
          <a:xfrm>
            <a:off x="774700" y="-61913"/>
            <a:ext cx="420173" cy="430819"/>
          </a:xfrm>
          <a:prstGeom prst="rect">
            <a:avLst/>
          </a:prstGeom>
          <a:noFill/>
          <a:ln>
            <a:noFill/>
          </a:ln>
          <a:extLst/>
        </p:spPr>
        <p:txBody>
          <a:bodyPr wrap="none" lIns="91373" tIns="45686" rIns="91373" bIns="45686">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2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2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Tree>
    <p:extLst>
      <p:ext uri="{BB962C8B-B14F-4D97-AF65-F5344CB8AC3E}">
        <p14:creationId xmlns:p14="http://schemas.microsoft.com/office/powerpoint/2010/main" val="1325918631"/>
      </p:ext>
    </p:extLst>
  </p:cSld>
  <p:clrMapOvr>
    <a:masterClrMapping/>
  </p:clrMapOvr>
  <p:hf sldNum="0" hdr="0" ftr="0" dt="0"/>
</p:sldLayout>
</file>

<file path=ppt/slideLayouts/slideLayout178.xml><?xml version="1.0" encoding="utf-8"?>
<p:sldLayout xmlns:a="http://schemas.openxmlformats.org/drawingml/2006/main" xmlns:r="http://schemas.openxmlformats.org/officeDocument/2006/relationships" xmlns:p="http://schemas.openxmlformats.org/presentationml/2006/main" userDrawn="1">
  <p:cSld name="2_Титульный слайд">
    <p:spTree>
      <p:nvGrpSpPr>
        <p:cNvPr id="1" name=""/>
        <p:cNvGrpSpPr/>
        <p:nvPr/>
      </p:nvGrpSpPr>
      <p:grpSpPr>
        <a:xfrm>
          <a:off x="0" y="0"/>
          <a:ext cx="0" cy="0"/>
          <a:chOff x="0" y="0"/>
          <a:chExt cx="0" cy="0"/>
        </a:xfrm>
      </p:grpSpPr>
      <p:sp>
        <p:nvSpPr>
          <p:cNvPr id="2" name="Прямоугольник 1"/>
          <p:cNvSpPr/>
          <p:nvPr userDrawn="1"/>
        </p:nvSpPr>
        <p:spPr>
          <a:xfrm>
            <a:off x="541338" y="0"/>
            <a:ext cx="463550" cy="379413"/>
          </a:xfrm>
          <a:prstGeom prst="rect">
            <a:avLst/>
          </a:prstGeom>
        </p:spPr>
        <p:txBody>
          <a:bodyPr wrap="none" lIns="91373" tIns="45686" rIns="91373" bIns="45686">
            <a:normAutofit lnSpcReduction="10000"/>
          </a:bodyPr>
          <a:lstStyle/>
          <a:p>
            <a:pPr fontAlgn="base">
              <a:spcBef>
                <a:spcPct val="0"/>
              </a:spcBef>
              <a:spcAft>
                <a:spcPct val="0"/>
              </a:spcAft>
              <a:defRPr/>
            </a:pPr>
            <a:r>
              <a:rPr lang="ru-RU" sz="20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dirty="0">
              <a:solidFill>
                <a:srgbClr val="000000"/>
              </a:solidFill>
              <a:latin typeface="Arial" charset="0"/>
              <a:ea typeface="Arial Unicode MS" pitchFamily="34" charset="-128"/>
              <a:cs typeface="Arial Unicode MS"/>
            </a:endParaRPr>
          </a:p>
        </p:txBody>
      </p:sp>
      <p:sp>
        <p:nvSpPr>
          <p:cNvPr id="3" name="Прямоугольник 11"/>
          <p:cNvSpPr>
            <a:spLocks noChangeArrowheads="1"/>
          </p:cNvSpPr>
          <p:nvPr userDrawn="1"/>
        </p:nvSpPr>
        <p:spPr bwMode="auto">
          <a:xfrm>
            <a:off x="963613" y="-20638"/>
            <a:ext cx="242239" cy="338486"/>
          </a:xfrm>
          <a:prstGeom prst="rect">
            <a:avLst/>
          </a:prstGeom>
          <a:noFill/>
          <a:ln>
            <a:noFill/>
          </a:ln>
          <a:extLst/>
        </p:spPr>
        <p:txBody>
          <a:bodyPr wrap="none" lIns="91373" tIns="45686" rIns="91373" bIns="45686">
            <a:spAutoFit/>
          </a:bodyPr>
          <a:lstStyle>
            <a:lvl1pPr eaLnBrk="0" hangingPunct="0">
              <a:defRPr>
                <a:solidFill>
                  <a:schemeClr val="tx1"/>
                </a:solidFill>
                <a:latin typeface="Arial" pitchFamily="34" charset="0"/>
                <a:ea typeface="Arial Unicode MS" pitchFamily="34" charset="-128"/>
                <a:cs typeface="Arial Unicode MS" pitchFamily="34" charset="-128"/>
              </a:defRPr>
            </a:lvl1pPr>
            <a:lvl2pPr marL="742950" indent="-285750" eaLnBrk="0" hangingPunct="0">
              <a:defRPr>
                <a:solidFill>
                  <a:schemeClr val="tx1"/>
                </a:solidFill>
                <a:latin typeface="Arial" pitchFamily="34" charset="0"/>
                <a:ea typeface="Arial Unicode MS" pitchFamily="34" charset="-128"/>
                <a:cs typeface="Arial Unicode MS" pitchFamily="34" charset="-128"/>
              </a:defRPr>
            </a:lvl2pPr>
            <a:lvl3pPr marL="1143000" indent="-228600" eaLnBrk="0" hangingPunct="0">
              <a:defRPr>
                <a:solidFill>
                  <a:schemeClr val="tx1"/>
                </a:solidFill>
                <a:latin typeface="Arial" pitchFamily="34" charset="0"/>
                <a:ea typeface="Arial Unicode MS" pitchFamily="34" charset="-128"/>
                <a:cs typeface="Arial Unicode MS" pitchFamily="34" charset="-128"/>
              </a:defRPr>
            </a:lvl3pPr>
            <a:lvl4pPr marL="1600200" indent="-228600" eaLnBrk="0" hangingPunct="0">
              <a:defRPr>
                <a:solidFill>
                  <a:schemeClr val="tx1"/>
                </a:solidFill>
                <a:latin typeface="Arial" pitchFamily="34" charset="0"/>
                <a:ea typeface="Arial Unicode MS" pitchFamily="34" charset="-128"/>
                <a:cs typeface="Arial Unicode MS" pitchFamily="34" charset="-128"/>
              </a:defRPr>
            </a:lvl4pPr>
            <a:lvl5pPr marL="2057400" indent="-228600" eaLnBrk="0" hangingPunct="0">
              <a:defRPr>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9pPr>
          </a:lstStyle>
          <a:p>
            <a:pPr eaLnBrk="1" fontAlgn="base" hangingPunct="1">
              <a:spcBef>
                <a:spcPct val="0"/>
              </a:spcBef>
              <a:spcAft>
                <a:spcPct val="0"/>
              </a:spcAft>
              <a:defRPr/>
            </a:pPr>
            <a:r>
              <a:rPr lang="ru-RU" altLang="ru-RU" sz="1600" dirty="0" smtClean="0">
                <a:solidFill>
                  <a:srgbClr val="DBDBE9"/>
                </a:solidFill>
                <a:cs typeface="Arial" panose="020B0604020202020204" pitchFamily="34" charset="0"/>
              </a:rPr>
              <a:t>]</a:t>
            </a:r>
            <a:endParaRPr lang="ru-RU" altLang="ru-RU" dirty="0" smtClean="0">
              <a:solidFill>
                <a:srgbClr val="DBDBE9"/>
              </a:solidFill>
              <a:cs typeface="Arial" panose="020B0604020202020204" pitchFamily="34" charset="0"/>
            </a:endParaRPr>
          </a:p>
        </p:txBody>
      </p:sp>
      <p:sp>
        <p:nvSpPr>
          <p:cNvPr id="4" name="TextBox 13"/>
          <p:cNvSpPr txBox="1">
            <a:spLocks noChangeArrowheads="1"/>
          </p:cNvSpPr>
          <p:nvPr userDrawn="1"/>
        </p:nvSpPr>
        <p:spPr bwMode="auto">
          <a:xfrm>
            <a:off x="774700" y="-61913"/>
            <a:ext cx="420173" cy="430819"/>
          </a:xfrm>
          <a:prstGeom prst="rect">
            <a:avLst/>
          </a:prstGeom>
          <a:noFill/>
          <a:ln>
            <a:noFill/>
          </a:ln>
          <a:extLst/>
        </p:spPr>
        <p:txBody>
          <a:bodyPr wrap="none" lIns="91373" tIns="45686" rIns="91373" bIns="45686">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2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2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
        <p:nvSpPr>
          <p:cNvPr id="5" name="Прямоугольник 4"/>
          <p:cNvSpPr/>
          <p:nvPr/>
        </p:nvSpPr>
        <p:spPr>
          <a:xfrm>
            <a:off x="0" y="0"/>
            <a:ext cx="9144000" cy="311150"/>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6" name="Прямоугольник 5"/>
          <p:cNvSpPr/>
          <p:nvPr/>
        </p:nvSpPr>
        <p:spPr bwMode="invGray">
          <a:xfrm>
            <a:off x="9085263" y="-1588"/>
            <a:ext cx="57150"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7" name="Прямоугольник 6"/>
          <p:cNvSpPr/>
          <p:nvPr/>
        </p:nvSpPr>
        <p:spPr bwMode="invGray">
          <a:xfrm>
            <a:off x="9043988" y="-1588"/>
            <a:ext cx="28575"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8" name="Прямоугольник 7"/>
          <p:cNvSpPr/>
          <p:nvPr/>
        </p:nvSpPr>
        <p:spPr bwMode="invGray">
          <a:xfrm>
            <a:off x="9024938" y="-1588"/>
            <a:ext cx="9525" cy="620713"/>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9" name="Прямоугольник 8"/>
          <p:cNvSpPr/>
          <p:nvPr/>
        </p:nvSpPr>
        <p:spPr bwMode="invGray">
          <a:xfrm>
            <a:off x="8977313" y="-1588"/>
            <a:ext cx="25400" cy="620713"/>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10" name="Прямоугольник 9"/>
          <p:cNvSpPr/>
          <p:nvPr/>
        </p:nvSpPr>
        <p:spPr bwMode="invGray">
          <a:xfrm>
            <a:off x="8915400" y="0"/>
            <a:ext cx="55563" cy="585788"/>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11" name="Прямоугольник 10"/>
          <p:cNvSpPr/>
          <p:nvPr/>
        </p:nvSpPr>
        <p:spPr bwMode="invGray">
          <a:xfrm>
            <a:off x="8875713" y="0"/>
            <a:ext cx="6350" cy="585788"/>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12" name="Прямоугольник 11"/>
          <p:cNvSpPr/>
          <p:nvPr userDrawn="1"/>
        </p:nvSpPr>
        <p:spPr>
          <a:xfrm>
            <a:off x="541338" y="0"/>
            <a:ext cx="463550" cy="379413"/>
          </a:xfrm>
          <a:prstGeom prst="rect">
            <a:avLst/>
          </a:prstGeom>
        </p:spPr>
        <p:txBody>
          <a:bodyPr wrap="none" lIns="91373" tIns="45686" rIns="91373" bIns="45686">
            <a:normAutofit lnSpcReduction="10000"/>
          </a:bodyPr>
          <a:lstStyle/>
          <a:p>
            <a:pPr fontAlgn="base">
              <a:spcBef>
                <a:spcPct val="0"/>
              </a:spcBef>
              <a:spcAft>
                <a:spcPct val="0"/>
              </a:spcAft>
              <a:defRPr/>
            </a:pPr>
            <a:r>
              <a:rPr lang="ru-RU" sz="20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dirty="0">
              <a:solidFill>
                <a:srgbClr val="000000"/>
              </a:solidFill>
              <a:latin typeface="Arial" charset="0"/>
              <a:ea typeface="Arial Unicode MS" pitchFamily="34" charset="-128"/>
              <a:cs typeface="Arial Unicode MS"/>
            </a:endParaRPr>
          </a:p>
        </p:txBody>
      </p:sp>
      <p:sp>
        <p:nvSpPr>
          <p:cNvPr id="13" name="Прямоугольник 27"/>
          <p:cNvSpPr>
            <a:spLocks noChangeArrowheads="1"/>
          </p:cNvSpPr>
          <p:nvPr userDrawn="1"/>
        </p:nvSpPr>
        <p:spPr bwMode="auto">
          <a:xfrm>
            <a:off x="963613" y="-20638"/>
            <a:ext cx="242239" cy="338486"/>
          </a:xfrm>
          <a:prstGeom prst="rect">
            <a:avLst/>
          </a:prstGeom>
          <a:noFill/>
          <a:ln>
            <a:noFill/>
          </a:ln>
          <a:extLst/>
        </p:spPr>
        <p:txBody>
          <a:bodyPr wrap="none" lIns="91373" tIns="45686" rIns="91373" bIns="45686">
            <a:spAutoFit/>
          </a:bodyPr>
          <a:lstStyle>
            <a:lvl1pPr eaLnBrk="0" hangingPunct="0">
              <a:defRPr>
                <a:solidFill>
                  <a:schemeClr val="tx1"/>
                </a:solidFill>
                <a:latin typeface="Arial" pitchFamily="34" charset="0"/>
                <a:ea typeface="Arial Unicode MS" pitchFamily="34" charset="-128"/>
                <a:cs typeface="Arial Unicode MS" pitchFamily="34" charset="-128"/>
              </a:defRPr>
            </a:lvl1pPr>
            <a:lvl2pPr marL="742950" indent="-285750" eaLnBrk="0" hangingPunct="0">
              <a:defRPr>
                <a:solidFill>
                  <a:schemeClr val="tx1"/>
                </a:solidFill>
                <a:latin typeface="Arial" pitchFamily="34" charset="0"/>
                <a:ea typeface="Arial Unicode MS" pitchFamily="34" charset="-128"/>
                <a:cs typeface="Arial Unicode MS" pitchFamily="34" charset="-128"/>
              </a:defRPr>
            </a:lvl2pPr>
            <a:lvl3pPr marL="1143000" indent="-228600" eaLnBrk="0" hangingPunct="0">
              <a:defRPr>
                <a:solidFill>
                  <a:schemeClr val="tx1"/>
                </a:solidFill>
                <a:latin typeface="Arial" pitchFamily="34" charset="0"/>
                <a:ea typeface="Arial Unicode MS" pitchFamily="34" charset="-128"/>
                <a:cs typeface="Arial Unicode MS" pitchFamily="34" charset="-128"/>
              </a:defRPr>
            </a:lvl3pPr>
            <a:lvl4pPr marL="1600200" indent="-228600" eaLnBrk="0" hangingPunct="0">
              <a:defRPr>
                <a:solidFill>
                  <a:schemeClr val="tx1"/>
                </a:solidFill>
                <a:latin typeface="Arial" pitchFamily="34" charset="0"/>
                <a:ea typeface="Arial Unicode MS" pitchFamily="34" charset="-128"/>
                <a:cs typeface="Arial Unicode MS" pitchFamily="34" charset="-128"/>
              </a:defRPr>
            </a:lvl4pPr>
            <a:lvl5pPr marL="2057400" indent="-228600" eaLnBrk="0" hangingPunct="0">
              <a:defRPr>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9pPr>
          </a:lstStyle>
          <a:p>
            <a:pPr eaLnBrk="1" fontAlgn="base" hangingPunct="1">
              <a:spcBef>
                <a:spcPct val="0"/>
              </a:spcBef>
              <a:spcAft>
                <a:spcPct val="0"/>
              </a:spcAft>
              <a:defRPr/>
            </a:pPr>
            <a:r>
              <a:rPr lang="ru-RU" altLang="ru-RU" sz="1600" dirty="0" smtClean="0">
                <a:solidFill>
                  <a:srgbClr val="DBDBE9"/>
                </a:solidFill>
                <a:cs typeface="Arial" panose="020B0604020202020204" pitchFamily="34" charset="0"/>
              </a:rPr>
              <a:t>]</a:t>
            </a:r>
            <a:endParaRPr lang="ru-RU" altLang="ru-RU" dirty="0" smtClean="0">
              <a:solidFill>
                <a:srgbClr val="DBDBE9"/>
              </a:solidFill>
              <a:cs typeface="Arial" panose="020B0604020202020204" pitchFamily="34" charset="0"/>
            </a:endParaRPr>
          </a:p>
        </p:txBody>
      </p:sp>
      <p:sp>
        <p:nvSpPr>
          <p:cNvPr id="14" name="TextBox 13"/>
          <p:cNvSpPr txBox="1">
            <a:spLocks noChangeArrowheads="1"/>
          </p:cNvSpPr>
          <p:nvPr userDrawn="1"/>
        </p:nvSpPr>
        <p:spPr bwMode="auto">
          <a:xfrm>
            <a:off x="774700" y="-61913"/>
            <a:ext cx="420173" cy="430819"/>
          </a:xfrm>
          <a:prstGeom prst="rect">
            <a:avLst/>
          </a:prstGeom>
          <a:noFill/>
          <a:ln>
            <a:noFill/>
          </a:ln>
          <a:extLst/>
        </p:spPr>
        <p:txBody>
          <a:bodyPr wrap="none" lIns="91373" tIns="45686" rIns="91373" bIns="45686">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2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2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Tree>
    <p:extLst>
      <p:ext uri="{BB962C8B-B14F-4D97-AF65-F5344CB8AC3E}">
        <p14:creationId xmlns:p14="http://schemas.microsoft.com/office/powerpoint/2010/main" val="1500104590"/>
      </p:ext>
    </p:extLst>
  </p:cSld>
  <p:clrMapOvr>
    <a:masterClrMapping/>
  </p:clrMapOvr>
  <p:hf sldNum="0" hdr="0" ftr="0" dt="0"/>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363785859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endParaRPr lang="ru-RU" dirty="0"/>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endParaRPr lang="ru-RU" dirty="0"/>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p>
            <a:fld id="{5F91366C-C707-45FC-9663-1DE7BB98C4B2}" type="slidenum">
              <a:rPr lang="ru-RU" smtClean="0"/>
              <a:t>‹#›</a:t>
            </a:fld>
            <a:endParaRPr lang="ru-RU" dirty="0"/>
          </a:p>
        </p:txBody>
      </p:sp>
    </p:spTree>
    <p:extLst>
      <p:ext uri="{BB962C8B-B14F-4D97-AF65-F5344CB8AC3E}">
        <p14:creationId xmlns:p14="http://schemas.microsoft.com/office/powerpoint/2010/main" val="3377058517"/>
      </p:ext>
    </p:extLst>
  </p:cSld>
  <p:clrMapOvr>
    <a:masterClrMapping/>
  </p:clrMapOvr>
  <p:hf hdr="0" ftr="0" dt="0"/>
</p:sldLayout>
</file>

<file path=ppt/slideLayouts/slideLayout180.xml><?xml version="1.0" encoding="utf-8"?>
<p:sldLayout xmlns:a="http://schemas.openxmlformats.org/drawingml/2006/main" xmlns:r="http://schemas.openxmlformats.org/officeDocument/2006/relationships" xmlns:p="http://schemas.openxmlformats.org/presentationml/2006/main" userDrawn="1">
  <p:cSld name="3_Титульный слайд">
    <p:spTree>
      <p:nvGrpSpPr>
        <p:cNvPr id="1" name=""/>
        <p:cNvGrpSpPr/>
        <p:nvPr/>
      </p:nvGrpSpPr>
      <p:grpSpPr>
        <a:xfrm>
          <a:off x="0" y="0"/>
          <a:ext cx="0" cy="0"/>
          <a:chOff x="0" y="0"/>
          <a:chExt cx="0" cy="0"/>
        </a:xfrm>
      </p:grpSpPr>
      <p:sp>
        <p:nvSpPr>
          <p:cNvPr id="2" name="Прямоугольник 1"/>
          <p:cNvSpPr/>
          <p:nvPr userDrawn="1"/>
        </p:nvSpPr>
        <p:spPr>
          <a:xfrm>
            <a:off x="541338" y="0"/>
            <a:ext cx="463550" cy="379413"/>
          </a:xfrm>
          <a:prstGeom prst="rect">
            <a:avLst/>
          </a:prstGeom>
        </p:spPr>
        <p:txBody>
          <a:bodyPr wrap="none" lIns="91373" tIns="45686" rIns="91373" bIns="45686">
            <a:normAutofit lnSpcReduction="10000"/>
          </a:bodyPr>
          <a:lstStyle/>
          <a:p>
            <a:pPr fontAlgn="base">
              <a:spcBef>
                <a:spcPct val="0"/>
              </a:spcBef>
              <a:spcAft>
                <a:spcPct val="0"/>
              </a:spcAft>
              <a:defRPr/>
            </a:pPr>
            <a:r>
              <a:rPr lang="ru-RU" sz="20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dirty="0">
              <a:solidFill>
                <a:srgbClr val="000000"/>
              </a:solidFill>
              <a:latin typeface="Arial" charset="0"/>
              <a:ea typeface="Arial Unicode MS" pitchFamily="34" charset="-128"/>
              <a:cs typeface="Arial Unicode MS"/>
            </a:endParaRPr>
          </a:p>
        </p:txBody>
      </p:sp>
      <p:sp>
        <p:nvSpPr>
          <p:cNvPr id="3" name="Прямоугольник 11"/>
          <p:cNvSpPr>
            <a:spLocks noChangeArrowheads="1"/>
          </p:cNvSpPr>
          <p:nvPr userDrawn="1"/>
        </p:nvSpPr>
        <p:spPr bwMode="auto">
          <a:xfrm>
            <a:off x="963613" y="-20638"/>
            <a:ext cx="242239" cy="338486"/>
          </a:xfrm>
          <a:prstGeom prst="rect">
            <a:avLst/>
          </a:prstGeom>
          <a:noFill/>
          <a:ln>
            <a:noFill/>
          </a:ln>
          <a:extLst/>
        </p:spPr>
        <p:txBody>
          <a:bodyPr wrap="none" lIns="91373" tIns="45686" rIns="91373" bIns="45686">
            <a:spAutoFit/>
          </a:bodyPr>
          <a:lstStyle>
            <a:lvl1pPr eaLnBrk="0" hangingPunct="0">
              <a:defRPr sz="2400">
                <a:solidFill>
                  <a:schemeClr val="tx1"/>
                </a:solidFill>
                <a:latin typeface="Times New Roman" pitchFamily="18" charset="0"/>
                <a:cs typeface="Arial" pitchFamily="34" charset="0"/>
              </a:defRPr>
            </a:lvl1pPr>
            <a:lvl2pPr marL="742950" indent="-285750" eaLnBrk="0" hangingPunct="0">
              <a:defRPr sz="2400">
                <a:solidFill>
                  <a:schemeClr val="tx1"/>
                </a:solidFill>
                <a:latin typeface="Times New Roman" pitchFamily="18" charset="0"/>
                <a:cs typeface="Arial" pitchFamily="34" charset="0"/>
              </a:defRPr>
            </a:lvl2pPr>
            <a:lvl3pPr marL="1143000" indent="-228600" eaLnBrk="0" hangingPunct="0">
              <a:defRPr sz="2400">
                <a:solidFill>
                  <a:schemeClr val="tx1"/>
                </a:solidFill>
                <a:latin typeface="Times New Roman" pitchFamily="18" charset="0"/>
                <a:cs typeface="Arial" pitchFamily="34" charset="0"/>
              </a:defRPr>
            </a:lvl3pPr>
            <a:lvl4pPr marL="1600200" indent="-228600" eaLnBrk="0" hangingPunct="0">
              <a:defRPr sz="2400">
                <a:solidFill>
                  <a:schemeClr val="tx1"/>
                </a:solidFill>
                <a:latin typeface="Times New Roman" pitchFamily="18" charset="0"/>
                <a:cs typeface="Arial" pitchFamily="34" charset="0"/>
              </a:defRPr>
            </a:lvl4pPr>
            <a:lvl5pPr marL="2057400" indent="-228600" eaLnBrk="0" hangingPunct="0">
              <a:defRPr sz="24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24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24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24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2400">
                <a:solidFill>
                  <a:schemeClr val="tx1"/>
                </a:solidFill>
                <a:latin typeface="Times New Roman" pitchFamily="18" charset="0"/>
                <a:cs typeface="Arial" pitchFamily="34" charset="0"/>
              </a:defRPr>
            </a:lvl9pPr>
          </a:lstStyle>
          <a:p>
            <a:pPr eaLnBrk="1" fontAlgn="base" hangingPunct="1">
              <a:spcBef>
                <a:spcPct val="0"/>
              </a:spcBef>
              <a:spcAft>
                <a:spcPct val="0"/>
              </a:spcAft>
              <a:defRPr/>
            </a:pPr>
            <a:r>
              <a:rPr lang="ru-RU" altLang="ru-RU" sz="1600" dirty="0" smtClean="0">
                <a:solidFill>
                  <a:srgbClr val="DBDBE9"/>
                </a:solidFill>
                <a:latin typeface="Arial" panose="020B0604020202020204" pitchFamily="34" charset="0"/>
                <a:ea typeface="Arial Unicode MS" pitchFamily="34" charset="-128"/>
              </a:rPr>
              <a:t>]</a:t>
            </a:r>
            <a:endParaRPr lang="ru-RU" altLang="ru-RU" sz="1800" dirty="0" smtClean="0">
              <a:solidFill>
                <a:srgbClr val="DBDBE9"/>
              </a:solidFill>
              <a:latin typeface="Arial" panose="020B0604020202020204" pitchFamily="34" charset="0"/>
              <a:ea typeface="Arial Unicode MS" pitchFamily="34" charset="-128"/>
            </a:endParaRPr>
          </a:p>
        </p:txBody>
      </p:sp>
      <p:sp>
        <p:nvSpPr>
          <p:cNvPr id="4" name="TextBox 13"/>
          <p:cNvSpPr txBox="1">
            <a:spLocks noChangeArrowheads="1"/>
          </p:cNvSpPr>
          <p:nvPr userDrawn="1"/>
        </p:nvSpPr>
        <p:spPr bwMode="auto">
          <a:xfrm>
            <a:off x="774700" y="-61913"/>
            <a:ext cx="420173" cy="430819"/>
          </a:xfrm>
          <a:prstGeom prst="rect">
            <a:avLst/>
          </a:prstGeom>
          <a:noFill/>
          <a:ln>
            <a:noFill/>
          </a:ln>
          <a:extLst/>
        </p:spPr>
        <p:txBody>
          <a:bodyPr wrap="none" lIns="91373" tIns="45686" rIns="91373" bIns="45686">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2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2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
        <p:nvSpPr>
          <p:cNvPr id="5" name="Прямоугольник 4"/>
          <p:cNvSpPr/>
          <p:nvPr/>
        </p:nvSpPr>
        <p:spPr>
          <a:xfrm>
            <a:off x="0" y="0"/>
            <a:ext cx="9144000" cy="311150"/>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6" name="Прямоугольник 5"/>
          <p:cNvSpPr/>
          <p:nvPr/>
        </p:nvSpPr>
        <p:spPr bwMode="invGray">
          <a:xfrm>
            <a:off x="9085263" y="-1588"/>
            <a:ext cx="57150"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7" name="Прямоугольник 6"/>
          <p:cNvSpPr/>
          <p:nvPr/>
        </p:nvSpPr>
        <p:spPr bwMode="invGray">
          <a:xfrm>
            <a:off x="9043988" y="-1588"/>
            <a:ext cx="28575"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8" name="Прямоугольник 7"/>
          <p:cNvSpPr/>
          <p:nvPr/>
        </p:nvSpPr>
        <p:spPr bwMode="invGray">
          <a:xfrm>
            <a:off x="9024938" y="-1588"/>
            <a:ext cx="9525" cy="620713"/>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9" name="Прямоугольник 8"/>
          <p:cNvSpPr/>
          <p:nvPr/>
        </p:nvSpPr>
        <p:spPr bwMode="invGray">
          <a:xfrm>
            <a:off x="8977313" y="-1588"/>
            <a:ext cx="25400" cy="620713"/>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10" name="Прямоугольник 9"/>
          <p:cNvSpPr/>
          <p:nvPr/>
        </p:nvSpPr>
        <p:spPr bwMode="invGray">
          <a:xfrm>
            <a:off x="8915400" y="0"/>
            <a:ext cx="55563" cy="585788"/>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11" name="Прямоугольник 10"/>
          <p:cNvSpPr/>
          <p:nvPr/>
        </p:nvSpPr>
        <p:spPr bwMode="invGray">
          <a:xfrm>
            <a:off x="8875713" y="0"/>
            <a:ext cx="6350" cy="585788"/>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12" name="Прямоугольник 11"/>
          <p:cNvSpPr/>
          <p:nvPr userDrawn="1"/>
        </p:nvSpPr>
        <p:spPr>
          <a:xfrm>
            <a:off x="541338" y="0"/>
            <a:ext cx="463550" cy="379413"/>
          </a:xfrm>
          <a:prstGeom prst="rect">
            <a:avLst/>
          </a:prstGeom>
        </p:spPr>
        <p:txBody>
          <a:bodyPr wrap="none" lIns="91373" tIns="45686" rIns="91373" bIns="45686">
            <a:normAutofit lnSpcReduction="10000"/>
          </a:bodyPr>
          <a:lstStyle/>
          <a:p>
            <a:pPr fontAlgn="base">
              <a:spcBef>
                <a:spcPct val="0"/>
              </a:spcBef>
              <a:spcAft>
                <a:spcPct val="0"/>
              </a:spcAft>
              <a:defRPr/>
            </a:pPr>
            <a:r>
              <a:rPr lang="ru-RU" sz="20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dirty="0">
              <a:solidFill>
                <a:srgbClr val="000000"/>
              </a:solidFill>
              <a:latin typeface="Arial" charset="0"/>
              <a:ea typeface="Arial Unicode MS" pitchFamily="34" charset="-128"/>
              <a:cs typeface="Arial Unicode MS"/>
            </a:endParaRPr>
          </a:p>
        </p:txBody>
      </p:sp>
      <p:sp>
        <p:nvSpPr>
          <p:cNvPr id="13" name="Прямоугольник 27"/>
          <p:cNvSpPr>
            <a:spLocks noChangeArrowheads="1"/>
          </p:cNvSpPr>
          <p:nvPr userDrawn="1"/>
        </p:nvSpPr>
        <p:spPr bwMode="auto">
          <a:xfrm>
            <a:off x="963613" y="-20638"/>
            <a:ext cx="242239" cy="338486"/>
          </a:xfrm>
          <a:prstGeom prst="rect">
            <a:avLst/>
          </a:prstGeom>
          <a:noFill/>
          <a:ln>
            <a:noFill/>
          </a:ln>
          <a:extLst/>
        </p:spPr>
        <p:txBody>
          <a:bodyPr wrap="none" lIns="91373" tIns="45686" rIns="91373" bIns="45686">
            <a:spAutoFit/>
          </a:bodyPr>
          <a:lstStyle>
            <a:lvl1pPr eaLnBrk="0" hangingPunct="0">
              <a:defRPr sz="2400">
                <a:solidFill>
                  <a:schemeClr val="tx1"/>
                </a:solidFill>
                <a:latin typeface="Times New Roman" pitchFamily="18" charset="0"/>
                <a:cs typeface="Arial" pitchFamily="34" charset="0"/>
              </a:defRPr>
            </a:lvl1pPr>
            <a:lvl2pPr marL="742950" indent="-285750" eaLnBrk="0" hangingPunct="0">
              <a:defRPr sz="2400">
                <a:solidFill>
                  <a:schemeClr val="tx1"/>
                </a:solidFill>
                <a:latin typeface="Times New Roman" pitchFamily="18" charset="0"/>
                <a:cs typeface="Arial" pitchFamily="34" charset="0"/>
              </a:defRPr>
            </a:lvl2pPr>
            <a:lvl3pPr marL="1143000" indent="-228600" eaLnBrk="0" hangingPunct="0">
              <a:defRPr sz="2400">
                <a:solidFill>
                  <a:schemeClr val="tx1"/>
                </a:solidFill>
                <a:latin typeface="Times New Roman" pitchFamily="18" charset="0"/>
                <a:cs typeface="Arial" pitchFamily="34" charset="0"/>
              </a:defRPr>
            </a:lvl3pPr>
            <a:lvl4pPr marL="1600200" indent="-228600" eaLnBrk="0" hangingPunct="0">
              <a:defRPr sz="2400">
                <a:solidFill>
                  <a:schemeClr val="tx1"/>
                </a:solidFill>
                <a:latin typeface="Times New Roman" pitchFamily="18" charset="0"/>
                <a:cs typeface="Arial" pitchFamily="34" charset="0"/>
              </a:defRPr>
            </a:lvl4pPr>
            <a:lvl5pPr marL="2057400" indent="-228600" eaLnBrk="0" hangingPunct="0">
              <a:defRPr sz="24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24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24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24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2400">
                <a:solidFill>
                  <a:schemeClr val="tx1"/>
                </a:solidFill>
                <a:latin typeface="Times New Roman" pitchFamily="18" charset="0"/>
                <a:cs typeface="Arial" pitchFamily="34" charset="0"/>
              </a:defRPr>
            </a:lvl9pPr>
          </a:lstStyle>
          <a:p>
            <a:pPr eaLnBrk="1" fontAlgn="base" hangingPunct="1">
              <a:spcBef>
                <a:spcPct val="0"/>
              </a:spcBef>
              <a:spcAft>
                <a:spcPct val="0"/>
              </a:spcAft>
              <a:defRPr/>
            </a:pPr>
            <a:r>
              <a:rPr lang="ru-RU" altLang="ru-RU" sz="1600" dirty="0" smtClean="0">
                <a:solidFill>
                  <a:srgbClr val="DBDBE9"/>
                </a:solidFill>
                <a:latin typeface="Arial" panose="020B0604020202020204" pitchFamily="34" charset="0"/>
                <a:ea typeface="Arial Unicode MS" pitchFamily="34" charset="-128"/>
              </a:rPr>
              <a:t>]</a:t>
            </a:r>
            <a:endParaRPr lang="ru-RU" altLang="ru-RU" sz="1800" dirty="0" smtClean="0">
              <a:solidFill>
                <a:srgbClr val="DBDBE9"/>
              </a:solidFill>
              <a:latin typeface="Arial" panose="020B0604020202020204" pitchFamily="34" charset="0"/>
              <a:ea typeface="Arial Unicode MS" pitchFamily="34" charset="-128"/>
            </a:endParaRPr>
          </a:p>
        </p:txBody>
      </p:sp>
      <p:sp>
        <p:nvSpPr>
          <p:cNvPr id="14" name="TextBox 13"/>
          <p:cNvSpPr txBox="1">
            <a:spLocks noChangeArrowheads="1"/>
          </p:cNvSpPr>
          <p:nvPr userDrawn="1"/>
        </p:nvSpPr>
        <p:spPr bwMode="auto">
          <a:xfrm>
            <a:off x="774700" y="-61913"/>
            <a:ext cx="420173" cy="430819"/>
          </a:xfrm>
          <a:prstGeom prst="rect">
            <a:avLst/>
          </a:prstGeom>
          <a:noFill/>
          <a:ln>
            <a:noFill/>
          </a:ln>
          <a:extLst/>
        </p:spPr>
        <p:txBody>
          <a:bodyPr wrap="none" lIns="91373" tIns="45686" rIns="91373" bIns="45686">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2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2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Tree>
    <p:extLst>
      <p:ext uri="{BB962C8B-B14F-4D97-AF65-F5344CB8AC3E}">
        <p14:creationId xmlns:p14="http://schemas.microsoft.com/office/powerpoint/2010/main" val="293384448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userDrawn="1">
  <p:cSld name="4_Титульный слайд">
    <p:spTree>
      <p:nvGrpSpPr>
        <p:cNvPr id="1" name=""/>
        <p:cNvGrpSpPr/>
        <p:nvPr/>
      </p:nvGrpSpPr>
      <p:grpSpPr>
        <a:xfrm>
          <a:off x="0" y="0"/>
          <a:ext cx="0" cy="0"/>
          <a:chOff x="0" y="0"/>
          <a:chExt cx="0" cy="0"/>
        </a:xfrm>
      </p:grpSpPr>
      <p:sp>
        <p:nvSpPr>
          <p:cNvPr id="2" name="Прямоугольник 1"/>
          <p:cNvSpPr/>
          <p:nvPr userDrawn="1"/>
        </p:nvSpPr>
        <p:spPr>
          <a:xfrm>
            <a:off x="541338" y="0"/>
            <a:ext cx="463550" cy="379413"/>
          </a:xfrm>
          <a:prstGeom prst="rect">
            <a:avLst/>
          </a:prstGeom>
        </p:spPr>
        <p:txBody>
          <a:bodyPr wrap="none" lIns="91373" tIns="45686" rIns="91373" bIns="45686">
            <a:normAutofit lnSpcReduction="10000"/>
          </a:bodyPr>
          <a:lstStyle/>
          <a:p>
            <a:pPr fontAlgn="base">
              <a:spcBef>
                <a:spcPct val="0"/>
              </a:spcBef>
              <a:spcAft>
                <a:spcPct val="0"/>
              </a:spcAft>
              <a:defRPr/>
            </a:pPr>
            <a:r>
              <a:rPr lang="ru-RU" sz="20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dirty="0">
              <a:solidFill>
                <a:srgbClr val="000000"/>
              </a:solidFill>
              <a:latin typeface="Arial" charset="0"/>
              <a:ea typeface="Arial Unicode MS" pitchFamily="34" charset="-128"/>
              <a:cs typeface="Arial Unicode MS"/>
            </a:endParaRPr>
          </a:p>
        </p:txBody>
      </p:sp>
      <p:sp>
        <p:nvSpPr>
          <p:cNvPr id="3" name="Прямоугольник 11"/>
          <p:cNvSpPr>
            <a:spLocks noChangeArrowheads="1"/>
          </p:cNvSpPr>
          <p:nvPr userDrawn="1"/>
        </p:nvSpPr>
        <p:spPr bwMode="auto">
          <a:xfrm>
            <a:off x="963613" y="-20638"/>
            <a:ext cx="242239" cy="338486"/>
          </a:xfrm>
          <a:prstGeom prst="rect">
            <a:avLst/>
          </a:prstGeom>
          <a:noFill/>
          <a:ln>
            <a:noFill/>
          </a:ln>
          <a:extLst/>
        </p:spPr>
        <p:txBody>
          <a:bodyPr wrap="none" lIns="91373" tIns="45686" rIns="91373" bIns="45686">
            <a:spAutoFit/>
          </a:bodyPr>
          <a:lstStyle>
            <a:lvl1pPr eaLnBrk="0" hangingPunct="0">
              <a:defRPr>
                <a:solidFill>
                  <a:schemeClr val="tx1"/>
                </a:solidFill>
                <a:latin typeface="Arial" pitchFamily="34" charset="0"/>
                <a:ea typeface="Arial Unicode MS" pitchFamily="34" charset="-128"/>
                <a:cs typeface="Arial Unicode MS" pitchFamily="34" charset="-128"/>
              </a:defRPr>
            </a:lvl1pPr>
            <a:lvl2pPr marL="742950" indent="-285750" eaLnBrk="0" hangingPunct="0">
              <a:defRPr>
                <a:solidFill>
                  <a:schemeClr val="tx1"/>
                </a:solidFill>
                <a:latin typeface="Arial" pitchFamily="34" charset="0"/>
                <a:ea typeface="Arial Unicode MS" pitchFamily="34" charset="-128"/>
                <a:cs typeface="Arial Unicode MS" pitchFamily="34" charset="-128"/>
              </a:defRPr>
            </a:lvl2pPr>
            <a:lvl3pPr marL="1143000" indent="-228600" eaLnBrk="0" hangingPunct="0">
              <a:defRPr>
                <a:solidFill>
                  <a:schemeClr val="tx1"/>
                </a:solidFill>
                <a:latin typeface="Arial" pitchFamily="34" charset="0"/>
                <a:ea typeface="Arial Unicode MS" pitchFamily="34" charset="-128"/>
                <a:cs typeface="Arial Unicode MS" pitchFamily="34" charset="-128"/>
              </a:defRPr>
            </a:lvl3pPr>
            <a:lvl4pPr marL="1600200" indent="-228600" eaLnBrk="0" hangingPunct="0">
              <a:defRPr>
                <a:solidFill>
                  <a:schemeClr val="tx1"/>
                </a:solidFill>
                <a:latin typeface="Arial" pitchFamily="34" charset="0"/>
                <a:ea typeface="Arial Unicode MS" pitchFamily="34" charset="-128"/>
                <a:cs typeface="Arial Unicode MS" pitchFamily="34" charset="-128"/>
              </a:defRPr>
            </a:lvl4pPr>
            <a:lvl5pPr marL="2057400" indent="-228600" eaLnBrk="0" hangingPunct="0">
              <a:defRPr>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9pPr>
          </a:lstStyle>
          <a:p>
            <a:pPr eaLnBrk="1" fontAlgn="base" hangingPunct="1">
              <a:spcBef>
                <a:spcPct val="0"/>
              </a:spcBef>
              <a:spcAft>
                <a:spcPct val="0"/>
              </a:spcAft>
              <a:defRPr/>
            </a:pPr>
            <a:r>
              <a:rPr lang="ru-RU" altLang="ru-RU" sz="1600" dirty="0" smtClean="0">
                <a:solidFill>
                  <a:srgbClr val="DBDBE9"/>
                </a:solidFill>
                <a:cs typeface="Arial" panose="020B0604020202020204" pitchFamily="34" charset="0"/>
              </a:rPr>
              <a:t>]</a:t>
            </a:r>
            <a:endParaRPr lang="ru-RU" altLang="ru-RU" dirty="0" smtClean="0">
              <a:solidFill>
                <a:srgbClr val="DBDBE9"/>
              </a:solidFill>
              <a:cs typeface="Arial" panose="020B0604020202020204" pitchFamily="34" charset="0"/>
            </a:endParaRPr>
          </a:p>
        </p:txBody>
      </p:sp>
      <p:sp>
        <p:nvSpPr>
          <p:cNvPr id="4" name="TextBox 13"/>
          <p:cNvSpPr txBox="1">
            <a:spLocks noChangeArrowheads="1"/>
          </p:cNvSpPr>
          <p:nvPr userDrawn="1"/>
        </p:nvSpPr>
        <p:spPr bwMode="auto">
          <a:xfrm>
            <a:off x="774700" y="-61913"/>
            <a:ext cx="420173" cy="430819"/>
          </a:xfrm>
          <a:prstGeom prst="rect">
            <a:avLst/>
          </a:prstGeom>
          <a:noFill/>
          <a:ln>
            <a:noFill/>
          </a:ln>
          <a:extLst/>
        </p:spPr>
        <p:txBody>
          <a:bodyPr wrap="none" lIns="91373" tIns="45686" rIns="91373" bIns="45686">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2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2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
        <p:nvSpPr>
          <p:cNvPr id="5" name="Прямоугольник 4"/>
          <p:cNvSpPr/>
          <p:nvPr/>
        </p:nvSpPr>
        <p:spPr>
          <a:xfrm>
            <a:off x="0" y="0"/>
            <a:ext cx="9144000" cy="311150"/>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6" name="Прямоугольник 5"/>
          <p:cNvSpPr/>
          <p:nvPr/>
        </p:nvSpPr>
        <p:spPr bwMode="invGray">
          <a:xfrm>
            <a:off x="9085263" y="-1588"/>
            <a:ext cx="57150"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7" name="Прямоугольник 6"/>
          <p:cNvSpPr/>
          <p:nvPr/>
        </p:nvSpPr>
        <p:spPr bwMode="invGray">
          <a:xfrm>
            <a:off x="9043988" y="-1588"/>
            <a:ext cx="28575"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8" name="Прямоугольник 7"/>
          <p:cNvSpPr/>
          <p:nvPr/>
        </p:nvSpPr>
        <p:spPr bwMode="invGray">
          <a:xfrm>
            <a:off x="9024938" y="-1588"/>
            <a:ext cx="9525" cy="620713"/>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9" name="Прямоугольник 8"/>
          <p:cNvSpPr/>
          <p:nvPr/>
        </p:nvSpPr>
        <p:spPr bwMode="invGray">
          <a:xfrm>
            <a:off x="8977313" y="-1588"/>
            <a:ext cx="25400" cy="620713"/>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10" name="Прямоугольник 9"/>
          <p:cNvSpPr/>
          <p:nvPr/>
        </p:nvSpPr>
        <p:spPr bwMode="invGray">
          <a:xfrm>
            <a:off x="8915400" y="0"/>
            <a:ext cx="55563" cy="585788"/>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11" name="Прямоугольник 10"/>
          <p:cNvSpPr/>
          <p:nvPr/>
        </p:nvSpPr>
        <p:spPr bwMode="invGray">
          <a:xfrm>
            <a:off x="8875713" y="0"/>
            <a:ext cx="6350" cy="585788"/>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12" name="Прямоугольник 11"/>
          <p:cNvSpPr/>
          <p:nvPr userDrawn="1"/>
        </p:nvSpPr>
        <p:spPr>
          <a:xfrm>
            <a:off x="541338" y="0"/>
            <a:ext cx="463550" cy="379413"/>
          </a:xfrm>
          <a:prstGeom prst="rect">
            <a:avLst/>
          </a:prstGeom>
        </p:spPr>
        <p:txBody>
          <a:bodyPr wrap="none" lIns="91373" tIns="45686" rIns="91373" bIns="45686">
            <a:normAutofit lnSpcReduction="10000"/>
          </a:bodyPr>
          <a:lstStyle/>
          <a:p>
            <a:pPr fontAlgn="base">
              <a:spcBef>
                <a:spcPct val="0"/>
              </a:spcBef>
              <a:spcAft>
                <a:spcPct val="0"/>
              </a:spcAft>
              <a:defRPr/>
            </a:pPr>
            <a:r>
              <a:rPr lang="ru-RU" sz="20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dirty="0">
              <a:solidFill>
                <a:srgbClr val="000000"/>
              </a:solidFill>
              <a:latin typeface="Arial" charset="0"/>
              <a:ea typeface="Arial Unicode MS" pitchFamily="34" charset="-128"/>
              <a:cs typeface="Arial Unicode MS"/>
            </a:endParaRPr>
          </a:p>
        </p:txBody>
      </p:sp>
      <p:sp>
        <p:nvSpPr>
          <p:cNvPr id="13" name="Прямоугольник 27"/>
          <p:cNvSpPr>
            <a:spLocks noChangeArrowheads="1"/>
          </p:cNvSpPr>
          <p:nvPr userDrawn="1"/>
        </p:nvSpPr>
        <p:spPr bwMode="auto">
          <a:xfrm>
            <a:off x="963613" y="-20638"/>
            <a:ext cx="242239" cy="338486"/>
          </a:xfrm>
          <a:prstGeom prst="rect">
            <a:avLst/>
          </a:prstGeom>
          <a:noFill/>
          <a:ln>
            <a:noFill/>
          </a:ln>
          <a:extLst/>
        </p:spPr>
        <p:txBody>
          <a:bodyPr wrap="none" lIns="91373" tIns="45686" rIns="91373" bIns="45686">
            <a:spAutoFit/>
          </a:bodyPr>
          <a:lstStyle>
            <a:lvl1pPr eaLnBrk="0" hangingPunct="0">
              <a:defRPr>
                <a:solidFill>
                  <a:schemeClr val="tx1"/>
                </a:solidFill>
                <a:latin typeface="Arial" pitchFamily="34" charset="0"/>
                <a:ea typeface="Arial Unicode MS" pitchFamily="34" charset="-128"/>
                <a:cs typeface="Arial Unicode MS" pitchFamily="34" charset="-128"/>
              </a:defRPr>
            </a:lvl1pPr>
            <a:lvl2pPr marL="742950" indent="-285750" eaLnBrk="0" hangingPunct="0">
              <a:defRPr>
                <a:solidFill>
                  <a:schemeClr val="tx1"/>
                </a:solidFill>
                <a:latin typeface="Arial" pitchFamily="34" charset="0"/>
                <a:ea typeface="Arial Unicode MS" pitchFamily="34" charset="-128"/>
                <a:cs typeface="Arial Unicode MS" pitchFamily="34" charset="-128"/>
              </a:defRPr>
            </a:lvl2pPr>
            <a:lvl3pPr marL="1143000" indent="-228600" eaLnBrk="0" hangingPunct="0">
              <a:defRPr>
                <a:solidFill>
                  <a:schemeClr val="tx1"/>
                </a:solidFill>
                <a:latin typeface="Arial" pitchFamily="34" charset="0"/>
                <a:ea typeface="Arial Unicode MS" pitchFamily="34" charset="-128"/>
                <a:cs typeface="Arial Unicode MS" pitchFamily="34" charset="-128"/>
              </a:defRPr>
            </a:lvl3pPr>
            <a:lvl4pPr marL="1600200" indent="-228600" eaLnBrk="0" hangingPunct="0">
              <a:defRPr>
                <a:solidFill>
                  <a:schemeClr val="tx1"/>
                </a:solidFill>
                <a:latin typeface="Arial" pitchFamily="34" charset="0"/>
                <a:ea typeface="Arial Unicode MS" pitchFamily="34" charset="-128"/>
                <a:cs typeface="Arial Unicode MS" pitchFamily="34" charset="-128"/>
              </a:defRPr>
            </a:lvl4pPr>
            <a:lvl5pPr marL="2057400" indent="-228600" eaLnBrk="0" hangingPunct="0">
              <a:defRPr>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9pPr>
          </a:lstStyle>
          <a:p>
            <a:pPr eaLnBrk="1" fontAlgn="base" hangingPunct="1">
              <a:spcBef>
                <a:spcPct val="0"/>
              </a:spcBef>
              <a:spcAft>
                <a:spcPct val="0"/>
              </a:spcAft>
              <a:defRPr/>
            </a:pPr>
            <a:r>
              <a:rPr lang="ru-RU" altLang="ru-RU" sz="1600" dirty="0" smtClean="0">
                <a:solidFill>
                  <a:srgbClr val="DBDBE9"/>
                </a:solidFill>
                <a:cs typeface="Arial" panose="020B0604020202020204" pitchFamily="34" charset="0"/>
              </a:rPr>
              <a:t>]</a:t>
            </a:r>
            <a:endParaRPr lang="ru-RU" altLang="ru-RU" dirty="0" smtClean="0">
              <a:solidFill>
                <a:srgbClr val="DBDBE9"/>
              </a:solidFill>
              <a:cs typeface="Arial" panose="020B0604020202020204" pitchFamily="34" charset="0"/>
            </a:endParaRPr>
          </a:p>
        </p:txBody>
      </p:sp>
      <p:sp>
        <p:nvSpPr>
          <p:cNvPr id="14" name="TextBox 13"/>
          <p:cNvSpPr txBox="1">
            <a:spLocks noChangeArrowheads="1"/>
          </p:cNvSpPr>
          <p:nvPr userDrawn="1"/>
        </p:nvSpPr>
        <p:spPr bwMode="auto">
          <a:xfrm>
            <a:off x="774700" y="-61913"/>
            <a:ext cx="420173" cy="430819"/>
          </a:xfrm>
          <a:prstGeom prst="rect">
            <a:avLst/>
          </a:prstGeom>
          <a:noFill/>
          <a:ln>
            <a:noFill/>
          </a:ln>
          <a:extLst/>
        </p:spPr>
        <p:txBody>
          <a:bodyPr wrap="none" lIns="91373" tIns="45686" rIns="91373" bIns="45686">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2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2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Tree>
    <p:extLst>
      <p:ext uri="{BB962C8B-B14F-4D97-AF65-F5344CB8AC3E}">
        <p14:creationId xmlns:p14="http://schemas.microsoft.com/office/powerpoint/2010/main" val="421080885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userDrawn="1">
  <p:cSld name="3_Сравнение">
    <p:bg>
      <p:bgPr>
        <a:solidFill>
          <a:srgbClr val="EDEDE3"/>
        </a:solidFill>
        <a:effectLst/>
      </p:bgPr>
    </p:bg>
    <p:spTree>
      <p:nvGrpSpPr>
        <p:cNvPr id="1" name=""/>
        <p:cNvGrpSpPr/>
        <p:nvPr/>
      </p:nvGrpSpPr>
      <p:grpSpPr>
        <a:xfrm>
          <a:off x="0" y="0"/>
          <a:ext cx="0" cy="0"/>
          <a:chOff x="0" y="0"/>
          <a:chExt cx="0" cy="0"/>
        </a:xfrm>
      </p:grpSpPr>
      <p:sp>
        <p:nvSpPr>
          <p:cNvPr id="7" name="Прямоугольник 6"/>
          <p:cNvSpPr/>
          <p:nvPr userDrawn="1"/>
        </p:nvSpPr>
        <p:spPr>
          <a:xfrm>
            <a:off x="541342" y="0"/>
            <a:ext cx="463550" cy="379413"/>
          </a:xfrm>
          <a:prstGeom prst="rect">
            <a:avLst/>
          </a:prstGeom>
        </p:spPr>
        <p:txBody>
          <a:bodyPr wrap="none">
            <a:normAutofit lnSpcReduction="10000"/>
          </a:bodyPr>
          <a:lstStyle/>
          <a:p>
            <a:pPr>
              <a:defRPr/>
            </a:pPr>
            <a:r>
              <a:rPr lang="ru-RU" sz="2000" dirty="0">
                <a:solidFill>
                  <a:srgbClr val="53548A">
                    <a:lumMod val="20000"/>
                    <a:lumOff val="80000"/>
                  </a:srgbClr>
                </a:solidFill>
                <a:latin typeface="Arial" panose="020B0604020202020204" pitchFamily="34" charset="0"/>
                <a:cs typeface="Arial" panose="020B0604020202020204" pitchFamily="34" charset="0"/>
              </a:rPr>
              <a:t>М</a:t>
            </a:r>
            <a:endParaRPr lang="ru-RU" dirty="0">
              <a:solidFill>
                <a:prstClr val="black"/>
              </a:solidFill>
              <a:latin typeface="Arial" charset="0"/>
            </a:endParaRPr>
          </a:p>
        </p:txBody>
      </p:sp>
      <p:sp>
        <p:nvSpPr>
          <p:cNvPr id="8" name="Прямоугольник 11"/>
          <p:cNvSpPr>
            <a:spLocks noChangeArrowheads="1"/>
          </p:cNvSpPr>
          <p:nvPr userDrawn="1"/>
        </p:nvSpPr>
        <p:spPr bwMode="auto">
          <a:xfrm>
            <a:off x="963613" y="-20638"/>
            <a:ext cx="24237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ru-RU" sz="1600" dirty="0">
                <a:solidFill>
                  <a:srgbClr val="DBDBE9"/>
                </a:solidFill>
                <a:latin typeface="Arial" panose="020B0604020202020204" pitchFamily="34" charset="0"/>
                <a:cs typeface="Arial" panose="020B0604020202020204" pitchFamily="34" charset="0"/>
              </a:rPr>
              <a:t>]</a:t>
            </a:r>
            <a:endParaRPr lang="ru-RU" dirty="0">
              <a:solidFill>
                <a:srgbClr val="DBDBE9"/>
              </a:solidFill>
              <a:latin typeface="Arial" panose="020B0604020202020204" pitchFamily="34" charset="0"/>
              <a:cs typeface="Arial" panose="020B0604020202020204" pitchFamily="34" charset="0"/>
            </a:endParaRPr>
          </a:p>
        </p:txBody>
      </p:sp>
      <p:sp>
        <p:nvSpPr>
          <p:cNvPr id="9" name="TextBox 13"/>
          <p:cNvSpPr txBox="1">
            <a:spLocks noChangeArrowheads="1"/>
          </p:cNvSpPr>
          <p:nvPr userDrawn="1"/>
        </p:nvSpPr>
        <p:spPr bwMode="auto">
          <a:xfrm>
            <a:off x="774701" y="-61913"/>
            <a:ext cx="420308"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hangingPunct="1">
              <a:defRPr/>
            </a:pPr>
            <a:r>
              <a:rPr lang="ru-RU" sz="2200" i="1" dirty="0">
                <a:solidFill>
                  <a:prstClr val="white"/>
                </a:solidFill>
                <a:latin typeface="Arial" panose="020B0604020202020204" pitchFamily="34" charset="0"/>
                <a:cs typeface="Arial" panose="020B0604020202020204" pitchFamily="34" charset="0"/>
              </a:rPr>
              <a:t>ф</a:t>
            </a:r>
            <a:endParaRPr lang="ru-RU" sz="2200" dirty="0">
              <a:solidFill>
                <a:srgbClr val="DBDBE9"/>
              </a:solidFill>
              <a:latin typeface="Arial" panose="020B0604020202020204" pitchFamily="34" charset="0"/>
              <a:cs typeface="Arial" panose="020B0604020202020204" pitchFamily="34" charset="0"/>
            </a:endParaRPr>
          </a:p>
        </p:txBody>
      </p:sp>
      <p:sp>
        <p:nvSpPr>
          <p:cNvPr id="10" name="Прямоугольник 9"/>
          <p:cNvSpPr/>
          <p:nvPr/>
        </p:nvSpPr>
        <p:spPr>
          <a:xfrm>
            <a:off x="0" y="0"/>
            <a:ext cx="9144000" cy="311150"/>
          </a:xfrm>
          <a:prstGeom prst="rect">
            <a:avLst/>
          </a:prstGeom>
          <a:solidFill>
            <a:srgbClr val="004821"/>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sp>
        <p:nvSpPr>
          <p:cNvPr id="11" name="Прямоугольник 10"/>
          <p:cNvSpPr/>
          <p:nvPr/>
        </p:nvSpPr>
        <p:spPr bwMode="invGray">
          <a:xfrm>
            <a:off x="9085263" y="-1585"/>
            <a:ext cx="57150"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sp>
        <p:nvSpPr>
          <p:cNvPr id="12" name="Прямоугольник 11"/>
          <p:cNvSpPr/>
          <p:nvPr/>
        </p:nvSpPr>
        <p:spPr bwMode="invGray">
          <a:xfrm>
            <a:off x="9043988" y="-1585"/>
            <a:ext cx="28575"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sp>
        <p:nvSpPr>
          <p:cNvPr id="13" name="Прямоугольник 12"/>
          <p:cNvSpPr/>
          <p:nvPr/>
        </p:nvSpPr>
        <p:spPr bwMode="invGray">
          <a:xfrm>
            <a:off x="9024942" y="-1585"/>
            <a:ext cx="9525" cy="312737"/>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sp>
        <p:nvSpPr>
          <p:cNvPr id="14" name="Прямоугольник 13"/>
          <p:cNvSpPr/>
          <p:nvPr/>
        </p:nvSpPr>
        <p:spPr bwMode="invGray">
          <a:xfrm>
            <a:off x="8977313" y="-1585"/>
            <a:ext cx="25400" cy="312737"/>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grpSp>
        <p:nvGrpSpPr>
          <p:cNvPr id="24" name="Group 23"/>
          <p:cNvGrpSpPr/>
          <p:nvPr userDrawn="1"/>
        </p:nvGrpSpPr>
        <p:grpSpPr>
          <a:xfrm>
            <a:off x="8875716" y="-785"/>
            <a:ext cx="95251" cy="333443"/>
            <a:chOff x="8875715" y="-787"/>
            <a:chExt cx="95251" cy="295141"/>
          </a:xfrm>
        </p:grpSpPr>
        <p:sp>
          <p:nvSpPr>
            <p:cNvPr id="15" name="Прямоугольник 14"/>
            <p:cNvSpPr/>
            <p:nvPr/>
          </p:nvSpPr>
          <p:spPr bwMode="invGray">
            <a:xfrm>
              <a:off x="8915403" y="-787"/>
              <a:ext cx="55563" cy="295141"/>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sp>
          <p:nvSpPr>
            <p:cNvPr id="16" name="Прямоугольник 15"/>
            <p:cNvSpPr/>
            <p:nvPr/>
          </p:nvSpPr>
          <p:spPr bwMode="invGray">
            <a:xfrm>
              <a:off x="8875715" y="-787"/>
              <a:ext cx="6350" cy="295141"/>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grpSp>
      <p:sp>
        <p:nvSpPr>
          <p:cNvPr id="17" name="Прямоугольник 16"/>
          <p:cNvSpPr/>
          <p:nvPr userDrawn="1"/>
        </p:nvSpPr>
        <p:spPr>
          <a:xfrm>
            <a:off x="541342" y="0"/>
            <a:ext cx="463550" cy="379413"/>
          </a:xfrm>
          <a:prstGeom prst="rect">
            <a:avLst/>
          </a:prstGeom>
        </p:spPr>
        <p:txBody>
          <a:bodyPr wrap="none">
            <a:normAutofit lnSpcReduction="10000"/>
          </a:bodyPr>
          <a:lstStyle/>
          <a:p>
            <a:pPr>
              <a:defRPr/>
            </a:pPr>
            <a:r>
              <a:rPr lang="ru-RU" sz="2000" dirty="0">
                <a:solidFill>
                  <a:srgbClr val="53548A">
                    <a:lumMod val="20000"/>
                    <a:lumOff val="80000"/>
                  </a:srgbClr>
                </a:solidFill>
                <a:latin typeface="Arial" panose="020B0604020202020204" pitchFamily="34" charset="0"/>
                <a:cs typeface="Arial" panose="020B0604020202020204" pitchFamily="34" charset="0"/>
              </a:rPr>
              <a:t>М</a:t>
            </a:r>
            <a:endParaRPr lang="ru-RU" dirty="0">
              <a:solidFill>
                <a:prstClr val="black"/>
              </a:solidFill>
              <a:latin typeface="Arial" charset="0"/>
            </a:endParaRPr>
          </a:p>
        </p:txBody>
      </p:sp>
      <p:sp>
        <p:nvSpPr>
          <p:cNvPr id="18" name="Прямоугольник 27"/>
          <p:cNvSpPr>
            <a:spLocks noChangeArrowheads="1"/>
          </p:cNvSpPr>
          <p:nvPr userDrawn="1"/>
        </p:nvSpPr>
        <p:spPr bwMode="auto">
          <a:xfrm>
            <a:off x="963613" y="-20638"/>
            <a:ext cx="24237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ru-RU" sz="1600" dirty="0">
                <a:solidFill>
                  <a:srgbClr val="DBDBE9"/>
                </a:solidFill>
                <a:latin typeface="Arial" panose="020B0604020202020204" pitchFamily="34" charset="0"/>
                <a:cs typeface="Arial" panose="020B0604020202020204" pitchFamily="34" charset="0"/>
              </a:rPr>
              <a:t>]</a:t>
            </a:r>
            <a:endParaRPr lang="ru-RU" dirty="0">
              <a:solidFill>
                <a:srgbClr val="DBDBE9"/>
              </a:solidFill>
              <a:latin typeface="Arial" panose="020B0604020202020204" pitchFamily="34" charset="0"/>
              <a:cs typeface="Arial" panose="020B0604020202020204" pitchFamily="34" charset="0"/>
            </a:endParaRPr>
          </a:p>
        </p:txBody>
      </p:sp>
      <p:sp>
        <p:nvSpPr>
          <p:cNvPr id="19" name="TextBox 13"/>
          <p:cNvSpPr txBox="1">
            <a:spLocks noChangeArrowheads="1"/>
          </p:cNvSpPr>
          <p:nvPr userDrawn="1"/>
        </p:nvSpPr>
        <p:spPr bwMode="auto">
          <a:xfrm>
            <a:off x="774701" y="-61913"/>
            <a:ext cx="420308"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hangingPunct="1">
              <a:defRPr/>
            </a:pPr>
            <a:r>
              <a:rPr lang="ru-RU" sz="2200" i="1" dirty="0">
                <a:solidFill>
                  <a:prstClr val="white"/>
                </a:solidFill>
                <a:latin typeface="Arial" panose="020B0604020202020204" pitchFamily="34" charset="0"/>
                <a:cs typeface="Arial" panose="020B0604020202020204" pitchFamily="34" charset="0"/>
              </a:rPr>
              <a:t>ф</a:t>
            </a:r>
            <a:endParaRPr lang="ru-RU" sz="2200" dirty="0">
              <a:solidFill>
                <a:srgbClr val="DBDBE9"/>
              </a:solidFill>
              <a:latin typeface="Arial" panose="020B0604020202020204" pitchFamily="34" charset="0"/>
              <a:cs typeface="Arial" panose="020B0604020202020204" pitchFamily="34" charset="0"/>
            </a:endParaRPr>
          </a:p>
        </p:txBody>
      </p:sp>
      <p:sp>
        <p:nvSpPr>
          <p:cNvPr id="20" name="TextBox 19"/>
          <p:cNvSpPr txBox="1">
            <a:spLocks noChangeArrowheads="1"/>
          </p:cNvSpPr>
          <p:nvPr userDrawn="1"/>
        </p:nvSpPr>
        <p:spPr bwMode="auto">
          <a:xfrm>
            <a:off x="8483519" y="14288"/>
            <a:ext cx="402981"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Times New Roman" pitchFamily="18" charset="0"/>
                <a:cs typeface="Arial" pitchFamily="34" charset="0"/>
              </a:defRPr>
            </a:lvl1pPr>
            <a:lvl2pPr marL="742950" indent="-285750" eaLnBrk="0" hangingPunct="0">
              <a:defRPr>
                <a:solidFill>
                  <a:schemeClr val="tx1"/>
                </a:solidFill>
                <a:latin typeface="Times New Roman" pitchFamily="18" charset="0"/>
                <a:cs typeface="Arial" pitchFamily="34" charset="0"/>
              </a:defRPr>
            </a:lvl2pPr>
            <a:lvl3pPr marL="1143000" indent="-228600" eaLnBrk="0" hangingPunct="0">
              <a:defRPr>
                <a:solidFill>
                  <a:schemeClr val="tx1"/>
                </a:solidFill>
                <a:latin typeface="Times New Roman" pitchFamily="18" charset="0"/>
                <a:cs typeface="Arial" pitchFamily="34" charset="0"/>
              </a:defRPr>
            </a:lvl3pPr>
            <a:lvl4pPr marL="1600200" indent="-228600" eaLnBrk="0" hangingPunct="0">
              <a:defRPr>
                <a:solidFill>
                  <a:schemeClr val="tx1"/>
                </a:solidFill>
                <a:latin typeface="Times New Roman" pitchFamily="18" charset="0"/>
                <a:cs typeface="Arial" pitchFamily="34" charset="0"/>
              </a:defRPr>
            </a:lvl4pPr>
            <a:lvl5pPr marL="2057400" indent="-228600" eaLnBrk="0" hangingPunct="0">
              <a:defRPr>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a:solidFill>
                  <a:schemeClr val="tx1"/>
                </a:solidFill>
                <a:latin typeface="Times New Roman" pitchFamily="18" charset="0"/>
                <a:cs typeface="Arial" pitchFamily="34" charset="0"/>
              </a:defRPr>
            </a:lvl9pPr>
          </a:lstStyle>
          <a:p>
            <a:pPr algn="ctr" eaLnBrk="1" hangingPunct="1">
              <a:defRPr/>
            </a:pPr>
            <a:fld id="{467B618A-12D4-467B-BFF8-02F1D7CD1DD7}" type="slidenum">
              <a:rPr lang="ru-RU" smtClean="0">
                <a:solidFill>
                  <a:srgbClr val="EDEDE3"/>
                </a:solidFill>
                <a:latin typeface="Trebuchet MS" panose="020B0603020202020204" pitchFamily="34" charset="0"/>
              </a:rPr>
              <a:pPr algn="ctr" eaLnBrk="1" hangingPunct="1">
                <a:defRPr/>
              </a:pPr>
              <a:t>‹#›</a:t>
            </a:fld>
            <a:endParaRPr lang="ru-RU" dirty="0">
              <a:solidFill>
                <a:srgbClr val="EDEDE3"/>
              </a:solidFill>
              <a:latin typeface="Trebuchet MS" panose="020B0603020202020204" pitchFamily="34" charset="0"/>
            </a:endParaRPr>
          </a:p>
        </p:txBody>
      </p:sp>
      <p:pic>
        <p:nvPicPr>
          <p:cNvPr id="23" name="Рисунок 2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216877" y="-1589"/>
            <a:ext cx="343275" cy="40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7599649"/>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userDrawn="1">
  <p:cSld name="Обложка">
    <p:spTree>
      <p:nvGrpSpPr>
        <p:cNvPr id="1" name=""/>
        <p:cNvGrpSpPr/>
        <p:nvPr/>
      </p:nvGrpSpPr>
      <p:grpSpPr>
        <a:xfrm>
          <a:off x="0" y="0"/>
          <a:ext cx="0" cy="0"/>
          <a:chOff x="0" y="0"/>
          <a:chExt cx="0" cy="0"/>
        </a:xfrm>
      </p:grpSpPr>
      <p:sp>
        <p:nvSpPr>
          <p:cNvPr id="10" name="Прямоугольник 9"/>
          <p:cNvSpPr/>
          <p:nvPr/>
        </p:nvSpPr>
        <p:spPr>
          <a:xfrm>
            <a:off x="0" y="0"/>
            <a:ext cx="9144000" cy="311150"/>
          </a:xfrm>
          <a:prstGeom prst="rect">
            <a:avLst/>
          </a:prstGeom>
          <a:solidFill>
            <a:srgbClr val="004821"/>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sp>
        <p:nvSpPr>
          <p:cNvPr id="11" name="Прямоугольник 10"/>
          <p:cNvSpPr/>
          <p:nvPr/>
        </p:nvSpPr>
        <p:spPr bwMode="invGray">
          <a:xfrm>
            <a:off x="9085263" y="-1587"/>
            <a:ext cx="57150"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sp>
        <p:nvSpPr>
          <p:cNvPr id="12" name="Прямоугольник 11"/>
          <p:cNvSpPr/>
          <p:nvPr/>
        </p:nvSpPr>
        <p:spPr bwMode="invGray">
          <a:xfrm>
            <a:off x="9043988" y="-1587"/>
            <a:ext cx="28575"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sp>
        <p:nvSpPr>
          <p:cNvPr id="13" name="Прямоугольник 12"/>
          <p:cNvSpPr/>
          <p:nvPr/>
        </p:nvSpPr>
        <p:spPr bwMode="invGray">
          <a:xfrm>
            <a:off x="9024942" y="-1587"/>
            <a:ext cx="9525" cy="312737"/>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sp>
        <p:nvSpPr>
          <p:cNvPr id="14" name="Прямоугольник 13"/>
          <p:cNvSpPr/>
          <p:nvPr/>
        </p:nvSpPr>
        <p:spPr bwMode="invGray">
          <a:xfrm>
            <a:off x="8977313" y="-1587"/>
            <a:ext cx="25400" cy="312737"/>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grpSp>
        <p:nvGrpSpPr>
          <p:cNvPr id="24" name="Group 23"/>
          <p:cNvGrpSpPr/>
          <p:nvPr userDrawn="1"/>
        </p:nvGrpSpPr>
        <p:grpSpPr>
          <a:xfrm>
            <a:off x="8875716" y="-787"/>
            <a:ext cx="95251" cy="333443"/>
            <a:chOff x="8875715" y="-787"/>
            <a:chExt cx="95251" cy="295141"/>
          </a:xfrm>
        </p:grpSpPr>
        <p:sp>
          <p:nvSpPr>
            <p:cNvPr id="15" name="Прямоугольник 14"/>
            <p:cNvSpPr/>
            <p:nvPr/>
          </p:nvSpPr>
          <p:spPr bwMode="invGray">
            <a:xfrm>
              <a:off x="8915403" y="-787"/>
              <a:ext cx="55563" cy="295141"/>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sp>
          <p:nvSpPr>
            <p:cNvPr id="16" name="Прямоугольник 15"/>
            <p:cNvSpPr/>
            <p:nvPr/>
          </p:nvSpPr>
          <p:spPr bwMode="invGray">
            <a:xfrm>
              <a:off x="8875715" y="-787"/>
              <a:ext cx="6350" cy="295141"/>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grpSp>
      <p:sp>
        <p:nvSpPr>
          <p:cNvPr id="21" name="Номер слайда 26"/>
          <p:cNvSpPr>
            <a:spLocks noGrp="1"/>
          </p:cNvSpPr>
          <p:nvPr userDrawn="1">
            <p:ph type="sldNum" sz="quarter" idx="11"/>
          </p:nvPr>
        </p:nvSpPr>
        <p:spPr>
          <a:xfrm>
            <a:off x="8173915" y="1588"/>
            <a:ext cx="762000" cy="366712"/>
          </a:xfrm>
          <a:prstGeom prst="rect">
            <a:avLst/>
          </a:prstGeom>
        </p:spPr>
        <p:txBody>
          <a:bodyPr rtlCol="0"/>
          <a:lstStyle>
            <a:lvl1pPr>
              <a:defRPr>
                <a:latin typeface="Arial" panose="020B0604020202020204" pitchFamily="34" charset="0"/>
              </a:defRPr>
            </a:lvl1pPr>
          </a:lstStyle>
          <a:p>
            <a:pPr>
              <a:defRPr/>
            </a:pPr>
            <a:fld id="{7C948A7D-6C52-4157-BEA1-1B3B6891AEA4}" type="slidenum">
              <a:rPr lang="ru-RU" smtClean="0">
                <a:solidFill>
                  <a:prstClr val="black"/>
                </a:solidFill>
              </a:rPr>
              <a:pPr>
                <a:defRPr/>
              </a:pPr>
              <a:t>‹#›</a:t>
            </a:fld>
            <a:endParaRPr lang="ru-RU" dirty="0">
              <a:solidFill>
                <a:prstClr val="black"/>
              </a:solidFill>
            </a:endParaRPr>
          </a:p>
        </p:txBody>
      </p:sp>
    </p:spTree>
    <p:extLst>
      <p:ext uri="{BB962C8B-B14F-4D97-AF65-F5344CB8AC3E}">
        <p14:creationId xmlns:p14="http://schemas.microsoft.com/office/powerpoint/2010/main" val="361515767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1143000" y="1122363"/>
            <a:ext cx="6858000" cy="2387600"/>
          </a:xfrm>
        </p:spPr>
        <p:txBody>
          <a:bodyPr anchor="b"/>
          <a:lstStyle>
            <a:lvl1pPr algn="ctr">
              <a:defRPr sz="4500"/>
            </a:lvl1pPr>
          </a:lstStyle>
          <a:p>
            <a:r>
              <a:rPr lang="ru-RU" smtClean="0"/>
              <a:t>Образец заголовка</a:t>
            </a:r>
            <a:endParaRPr lang="ru-RU"/>
          </a:p>
        </p:txBody>
      </p:sp>
      <p:sp>
        <p:nvSpPr>
          <p:cNvPr id="3" name="Подзаголовок 2"/>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ru-RU" smtClean="0"/>
              <a:t>Образец подзаголовка</a:t>
            </a:r>
            <a:endParaRPr lang="ru-RU"/>
          </a:p>
        </p:txBody>
      </p:sp>
      <p:sp>
        <p:nvSpPr>
          <p:cNvPr id="4" name="Дата 3"/>
          <p:cNvSpPr>
            <a:spLocks noGrp="1"/>
          </p:cNvSpPr>
          <p:nvPr>
            <p:ph type="dt" sz="half" idx="10"/>
          </p:nvPr>
        </p:nvSpPr>
        <p:spPr/>
        <p:txBody>
          <a:bodyPr/>
          <a:lstStyle/>
          <a:p>
            <a:fld id="{78ED6601-5C36-4782-85F5-5EE578A2AE1E}" type="datetime1">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185274604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F7EAB82E-D32A-4731-A3C1-AE7E6F188966}" type="datetime1">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307179601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3888" y="1709739"/>
            <a:ext cx="7886700" cy="2852737"/>
          </a:xfrm>
        </p:spPr>
        <p:txBody>
          <a:bodyPr anchor="b"/>
          <a:lstStyle>
            <a:lvl1pPr>
              <a:defRPr sz="4500"/>
            </a:lvl1pPr>
          </a:lstStyle>
          <a:p>
            <a:r>
              <a:rPr lang="ru-RU" smtClean="0"/>
              <a:t>Образец заголовка</a:t>
            </a:r>
            <a:endParaRPr lang="ru-RU"/>
          </a:p>
        </p:txBody>
      </p:sp>
      <p:sp>
        <p:nvSpPr>
          <p:cNvPr id="3" name="Текст 2"/>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p:txBody>
          <a:bodyPr/>
          <a:lstStyle/>
          <a:p>
            <a:fld id="{E9AE08A7-7CCD-4623-96BC-1167AFCAFF52}" type="datetime1">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99485965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sz="half" idx="1"/>
          </p:nvPr>
        </p:nvSpPr>
        <p:spPr>
          <a:xfrm>
            <a:off x="628650" y="1825625"/>
            <a:ext cx="3886200" cy="435133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half" idx="2"/>
          </p:nvPr>
        </p:nvSpPr>
        <p:spPr>
          <a:xfrm>
            <a:off x="4629150" y="1825625"/>
            <a:ext cx="3886200" cy="435133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4"/>
          <p:cNvSpPr>
            <a:spLocks noGrp="1"/>
          </p:cNvSpPr>
          <p:nvPr>
            <p:ph type="dt" sz="half" idx="10"/>
          </p:nvPr>
        </p:nvSpPr>
        <p:spPr/>
        <p:txBody>
          <a:bodyPr/>
          <a:lstStyle/>
          <a:p>
            <a:fld id="{B0A80BBC-9EFD-482B-9A99-520A3E86863E}" type="datetime1">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248191043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9841" y="365126"/>
            <a:ext cx="7886700" cy="1325563"/>
          </a:xfrm>
        </p:spPr>
        <p:txBody>
          <a:bodyPr/>
          <a:lstStyle/>
          <a:p>
            <a:r>
              <a:rPr lang="ru-RU" smtClean="0"/>
              <a:t>Образец заголовка</a:t>
            </a:r>
            <a:endParaRPr lang="ru-RU"/>
          </a:p>
        </p:txBody>
      </p:sp>
      <p:sp>
        <p:nvSpPr>
          <p:cNvPr id="3" name="Текст 2"/>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ru-RU" smtClean="0"/>
              <a:t>Образец текста</a:t>
            </a:r>
          </a:p>
        </p:txBody>
      </p:sp>
      <p:sp>
        <p:nvSpPr>
          <p:cNvPr id="4" name="Объект 3"/>
          <p:cNvSpPr>
            <a:spLocks noGrp="1"/>
          </p:cNvSpPr>
          <p:nvPr>
            <p:ph sz="half" idx="2"/>
          </p:nvPr>
        </p:nvSpPr>
        <p:spPr>
          <a:xfrm>
            <a:off x="629842" y="2505075"/>
            <a:ext cx="3868340" cy="368458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ru-RU" smtClean="0"/>
              <a:t>Образец текста</a:t>
            </a:r>
          </a:p>
        </p:txBody>
      </p:sp>
      <p:sp>
        <p:nvSpPr>
          <p:cNvPr id="6" name="Объект 5"/>
          <p:cNvSpPr>
            <a:spLocks noGrp="1"/>
          </p:cNvSpPr>
          <p:nvPr>
            <p:ph sz="quarter" idx="4"/>
          </p:nvPr>
        </p:nvSpPr>
        <p:spPr>
          <a:xfrm>
            <a:off x="4629150" y="2505075"/>
            <a:ext cx="3887391" cy="368458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6"/>
          <p:cNvSpPr>
            <a:spLocks noGrp="1"/>
          </p:cNvSpPr>
          <p:nvPr>
            <p:ph type="dt" sz="half" idx="10"/>
          </p:nvPr>
        </p:nvSpPr>
        <p:spPr/>
        <p:txBody>
          <a:bodyPr/>
          <a:lstStyle/>
          <a:p>
            <a:fld id="{5DF38FBC-8412-4EEF-9942-00BFD728116E}" type="datetime1">
              <a:rPr lang="ru-RU" smtClean="0"/>
              <a:t>13.12.2022</a:t>
            </a:fld>
            <a:endParaRPr lang="ru-RU"/>
          </a:p>
        </p:txBody>
      </p:sp>
      <p:sp>
        <p:nvSpPr>
          <p:cNvPr id="8" name="Нижний колонтитул 7"/>
          <p:cNvSpPr>
            <a:spLocks noGrp="1"/>
          </p:cNvSpPr>
          <p:nvPr>
            <p:ph type="ftr" sz="quarter" idx="11"/>
          </p:nvPr>
        </p:nvSpPr>
        <p:spPr/>
        <p:txBody>
          <a:bodyPr/>
          <a:lstStyle/>
          <a:p>
            <a:endParaRPr lang="ru-RU"/>
          </a:p>
        </p:txBody>
      </p:sp>
      <p:sp>
        <p:nvSpPr>
          <p:cNvPr id="9" name="Номер слайда 8"/>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129662469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2"/>
          <p:cNvSpPr>
            <a:spLocks noGrp="1"/>
          </p:cNvSpPr>
          <p:nvPr>
            <p:ph type="dt" sz="half" idx="10"/>
          </p:nvPr>
        </p:nvSpPr>
        <p:spPr/>
        <p:txBody>
          <a:bodyPr/>
          <a:lstStyle/>
          <a:p>
            <a:fld id="{1B076711-263B-4143-A695-4650BF037580}" type="datetime1">
              <a:rPr lang="ru-RU" smtClean="0"/>
              <a:t>13.12.2022</a:t>
            </a:fld>
            <a:endParaRPr lang="ru-RU"/>
          </a:p>
        </p:txBody>
      </p:sp>
      <p:sp>
        <p:nvSpPr>
          <p:cNvPr id="4" name="Нижний колонтитул 3"/>
          <p:cNvSpPr>
            <a:spLocks noGrp="1"/>
          </p:cNvSpPr>
          <p:nvPr>
            <p:ph type="ftr" sz="quarter" idx="11"/>
          </p:nvPr>
        </p:nvSpPr>
        <p:spPr/>
        <p:txBody>
          <a:bodyPr/>
          <a:lstStyle/>
          <a:p>
            <a:endParaRPr lang="ru-RU"/>
          </a:p>
        </p:txBody>
      </p:sp>
      <p:sp>
        <p:nvSpPr>
          <p:cNvPr id="5" name="Номер слайда 4"/>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9916985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endParaRPr lang="ru-RU" dirty="0"/>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endParaRPr lang="ru-RU" dirty="0"/>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fld id="{5F91366C-C707-45FC-9663-1DE7BB98C4B2}" type="slidenum">
              <a:rPr lang="ru-RU" smtClean="0"/>
              <a:t>‹#›</a:t>
            </a:fld>
            <a:endParaRPr lang="ru-RU" dirty="0"/>
          </a:p>
        </p:txBody>
      </p:sp>
    </p:spTree>
    <p:extLst>
      <p:ext uri="{BB962C8B-B14F-4D97-AF65-F5344CB8AC3E}">
        <p14:creationId xmlns:p14="http://schemas.microsoft.com/office/powerpoint/2010/main" val="1196693060"/>
      </p:ext>
    </p:extLst>
  </p:cSld>
  <p:clrMapOvr>
    <a:masterClrMapping/>
  </p:clrMapOvr>
  <p:hf hdr="0" ftr="0" dt="0"/>
</p:sldLayout>
</file>

<file path=ppt/slideLayouts/slideLayout190.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fld id="{FA216341-4381-4CBF-9557-67361EEC022B}" type="datetime1">
              <a:rPr lang="ru-RU" smtClean="0"/>
              <a:t>13.12.2022</a:t>
            </a:fld>
            <a:endParaRPr lang="ru-RU"/>
          </a:p>
        </p:txBody>
      </p:sp>
      <p:sp>
        <p:nvSpPr>
          <p:cNvPr id="3" name="Нижний колонтитул 2"/>
          <p:cNvSpPr>
            <a:spLocks noGrp="1"/>
          </p:cNvSpPr>
          <p:nvPr>
            <p:ph type="ftr" sz="quarter" idx="11"/>
          </p:nvPr>
        </p:nvSpPr>
        <p:spPr/>
        <p:txBody>
          <a:bodyPr/>
          <a:lstStyle/>
          <a:p>
            <a:endParaRPr lang="ru-RU"/>
          </a:p>
        </p:txBody>
      </p:sp>
      <p:sp>
        <p:nvSpPr>
          <p:cNvPr id="4" name="Номер слайда 3"/>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334487556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9841" y="457200"/>
            <a:ext cx="2949178" cy="1600200"/>
          </a:xfrm>
        </p:spPr>
        <p:txBody>
          <a:bodyPr anchor="b"/>
          <a:lstStyle>
            <a:lvl1pPr>
              <a:defRPr sz="2400"/>
            </a:lvl1pPr>
          </a:lstStyle>
          <a:p>
            <a:r>
              <a:rPr lang="ru-RU" smtClean="0"/>
              <a:t>Образец заголовка</a:t>
            </a:r>
            <a:endParaRPr lang="ru-RU"/>
          </a:p>
        </p:txBody>
      </p:sp>
      <p:sp>
        <p:nvSpPr>
          <p:cNvPr id="3" name="Объект 2"/>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ru-RU" smtClean="0"/>
              <a:t>Образец текста</a:t>
            </a:r>
          </a:p>
        </p:txBody>
      </p:sp>
      <p:sp>
        <p:nvSpPr>
          <p:cNvPr id="5" name="Дата 4"/>
          <p:cNvSpPr>
            <a:spLocks noGrp="1"/>
          </p:cNvSpPr>
          <p:nvPr>
            <p:ph type="dt" sz="half" idx="10"/>
          </p:nvPr>
        </p:nvSpPr>
        <p:spPr/>
        <p:txBody>
          <a:bodyPr/>
          <a:lstStyle/>
          <a:p>
            <a:fld id="{7581E45D-8653-46F2-AF3A-A06692B36C84}" type="datetime1">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265464642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9841" y="457200"/>
            <a:ext cx="2949178" cy="1600200"/>
          </a:xfrm>
        </p:spPr>
        <p:txBody>
          <a:bodyPr anchor="b"/>
          <a:lstStyle>
            <a:lvl1pPr>
              <a:defRPr sz="2400"/>
            </a:lvl1pPr>
          </a:lstStyle>
          <a:p>
            <a:r>
              <a:rPr lang="ru-RU" smtClean="0"/>
              <a:t>Образец заголовка</a:t>
            </a:r>
            <a:endParaRPr lang="ru-RU"/>
          </a:p>
        </p:txBody>
      </p:sp>
      <p:sp>
        <p:nvSpPr>
          <p:cNvPr id="3" name="Рисунок 2"/>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ru-RU"/>
          </a:p>
        </p:txBody>
      </p:sp>
      <p:sp>
        <p:nvSpPr>
          <p:cNvPr id="4" name="Текст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ru-RU" smtClean="0"/>
              <a:t>Образец текста</a:t>
            </a:r>
          </a:p>
        </p:txBody>
      </p:sp>
      <p:sp>
        <p:nvSpPr>
          <p:cNvPr id="5" name="Дата 4"/>
          <p:cNvSpPr>
            <a:spLocks noGrp="1"/>
          </p:cNvSpPr>
          <p:nvPr>
            <p:ph type="dt" sz="half" idx="10"/>
          </p:nvPr>
        </p:nvSpPr>
        <p:spPr/>
        <p:txBody>
          <a:bodyPr/>
          <a:lstStyle/>
          <a:p>
            <a:fld id="{D4F7DA4D-7750-4D29-9D37-99CB712D8485}" type="datetime1">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325662528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EE4C19EC-3C6A-4266-A5A8-69721E4A41A6}" type="datetime1">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181368098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6543675" y="365125"/>
            <a:ext cx="1971675" cy="5811838"/>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628650" y="365125"/>
            <a:ext cx="5800725" cy="5811838"/>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5816BF5D-4E98-420D-A4B1-9CC7773F43BC}" type="datetime1">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268445821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userDrawn="1">
  <p:cSld name="2_Сравнение">
    <p:spTree>
      <p:nvGrpSpPr>
        <p:cNvPr id="1" name=""/>
        <p:cNvGrpSpPr/>
        <p:nvPr/>
      </p:nvGrpSpPr>
      <p:grpSpPr>
        <a:xfrm>
          <a:off x="0" y="0"/>
          <a:ext cx="0" cy="0"/>
          <a:chOff x="0" y="0"/>
          <a:chExt cx="0" cy="0"/>
        </a:xfrm>
      </p:grpSpPr>
      <p:sp>
        <p:nvSpPr>
          <p:cNvPr id="10" name="Прямоугольник 9"/>
          <p:cNvSpPr/>
          <p:nvPr/>
        </p:nvSpPr>
        <p:spPr>
          <a:xfrm>
            <a:off x="0" y="0"/>
            <a:ext cx="9144000" cy="311150"/>
          </a:xfrm>
          <a:prstGeom prst="rect">
            <a:avLst/>
          </a:prstGeom>
          <a:solidFill>
            <a:srgbClr val="004821"/>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l">
              <a:defRPr/>
            </a:pPr>
            <a:endParaRPr lang="en-US" sz="1350" i="1" dirty="0">
              <a:solidFill>
                <a:prstClr val="white"/>
              </a:solidFill>
            </a:endParaRPr>
          </a:p>
        </p:txBody>
      </p:sp>
      <p:sp>
        <p:nvSpPr>
          <p:cNvPr id="11" name="Прямоугольник 10"/>
          <p:cNvSpPr/>
          <p:nvPr/>
        </p:nvSpPr>
        <p:spPr bwMode="invGray">
          <a:xfrm>
            <a:off x="9085263" y="-1586"/>
            <a:ext cx="57150"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350" dirty="0">
              <a:solidFill>
                <a:prstClr val="white"/>
              </a:solidFill>
            </a:endParaRPr>
          </a:p>
        </p:txBody>
      </p:sp>
      <p:sp>
        <p:nvSpPr>
          <p:cNvPr id="12" name="Прямоугольник 11"/>
          <p:cNvSpPr/>
          <p:nvPr/>
        </p:nvSpPr>
        <p:spPr bwMode="invGray">
          <a:xfrm>
            <a:off x="9043988" y="-1586"/>
            <a:ext cx="28575"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350" dirty="0">
              <a:solidFill>
                <a:prstClr val="white"/>
              </a:solidFill>
            </a:endParaRPr>
          </a:p>
        </p:txBody>
      </p:sp>
      <p:sp>
        <p:nvSpPr>
          <p:cNvPr id="13" name="Прямоугольник 12"/>
          <p:cNvSpPr/>
          <p:nvPr/>
        </p:nvSpPr>
        <p:spPr bwMode="invGray">
          <a:xfrm>
            <a:off x="9024943" y="-1586"/>
            <a:ext cx="9525" cy="312737"/>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350" dirty="0">
              <a:solidFill>
                <a:prstClr val="white"/>
              </a:solidFill>
            </a:endParaRPr>
          </a:p>
        </p:txBody>
      </p:sp>
      <p:sp>
        <p:nvSpPr>
          <p:cNvPr id="14" name="Прямоугольник 13"/>
          <p:cNvSpPr/>
          <p:nvPr/>
        </p:nvSpPr>
        <p:spPr bwMode="invGray">
          <a:xfrm>
            <a:off x="8977314" y="-1586"/>
            <a:ext cx="25400" cy="312737"/>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350" dirty="0">
              <a:solidFill>
                <a:prstClr val="white"/>
              </a:solidFill>
            </a:endParaRPr>
          </a:p>
        </p:txBody>
      </p:sp>
      <p:grpSp>
        <p:nvGrpSpPr>
          <p:cNvPr id="24" name="Group 23"/>
          <p:cNvGrpSpPr/>
          <p:nvPr userDrawn="1"/>
        </p:nvGrpSpPr>
        <p:grpSpPr>
          <a:xfrm>
            <a:off x="8875717" y="-786"/>
            <a:ext cx="95251" cy="333443"/>
            <a:chOff x="8875715" y="-787"/>
            <a:chExt cx="95251" cy="295141"/>
          </a:xfrm>
        </p:grpSpPr>
        <p:sp>
          <p:nvSpPr>
            <p:cNvPr id="15" name="Прямоугольник 14"/>
            <p:cNvSpPr/>
            <p:nvPr/>
          </p:nvSpPr>
          <p:spPr bwMode="invGray">
            <a:xfrm>
              <a:off x="8915403" y="-787"/>
              <a:ext cx="55563" cy="295141"/>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350" dirty="0">
                <a:solidFill>
                  <a:prstClr val="white"/>
                </a:solidFill>
              </a:endParaRPr>
            </a:p>
          </p:txBody>
        </p:sp>
        <p:sp>
          <p:nvSpPr>
            <p:cNvPr id="16" name="Прямоугольник 15"/>
            <p:cNvSpPr/>
            <p:nvPr/>
          </p:nvSpPr>
          <p:spPr bwMode="invGray">
            <a:xfrm>
              <a:off x="8875715" y="-787"/>
              <a:ext cx="6350" cy="295141"/>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350" dirty="0">
                <a:solidFill>
                  <a:prstClr val="white"/>
                </a:solidFill>
              </a:endParaRPr>
            </a:p>
          </p:txBody>
        </p:sp>
      </p:grpSp>
      <p:sp>
        <p:nvSpPr>
          <p:cNvPr id="17" name="Номер слайда 1"/>
          <p:cNvSpPr txBox="1">
            <a:spLocks/>
          </p:cNvSpPr>
          <p:nvPr userDrawn="1"/>
        </p:nvSpPr>
        <p:spPr>
          <a:xfrm>
            <a:off x="8138989" y="0"/>
            <a:ext cx="825500" cy="339328"/>
          </a:xfrm>
          <a:prstGeom prst="rect">
            <a:avLst/>
          </a:prstGeom>
        </p:spPr>
        <p:txBody>
          <a:bodyPr/>
          <a:ls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C948A7D-6C52-4157-BEA1-1B3B6891AEA4}" type="slidenum">
              <a:rPr lang="ru-RU" sz="1350" smtClean="0">
                <a:solidFill>
                  <a:schemeClr val="bg1"/>
                </a:solidFill>
                <a:latin typeface="Trebuchet MS" panose="020B0603020202020204" pitchFamily="34" charset="0"/>
              </a:rPr>
              <a:pPr algn="r">
                <a:defRPr/>
              </a:pPr>
              <a:t>‹#›</a:t>
            </a:fld>
            <a:endParaRPr lang="ru-RU" sz="1350" dirty="0">
              <a:solidFill>
                <a:schemeClr val="bg1"/>
              </a:solidFill>
              <a:latin typeface="Trebuchet MS" panose="020B0603020202020204" pitchFamily="34" charset="0"/>
            </a:endParaRPr>
          </a:p>
        </p:txBody>
      </p:sp>
    </p:spTree>
    <p:extLst>
      <p:ext uri="{BB962C8B-B14F-4D97-AF65-F5344CB8AC3E}">
        <p14:creationId xmlns:p14="http://schemas.microsoft.com/office/powerpoint/2010/main" val="311609058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Slide Number Placeholder 12"/>
          <p:cNvSpPr txBox="1">
            <a:spLocks/>
          </p:cNvSpPr>
          <p:nvPr userDrawn="1"/>
        </p:nvSpPr>
        <p:spPr>
          <a:xfrm>
            <a:off x="8516939" y="98431"/>
            <a:ext cx="847725" cy="536575"/>
          </a:xfrm>
          <a:prstGeom prst="rect">
            <a:avLst/>
          </a:prstGeom>
        </p:spPr>
        <p:txBody>
          <a:bodyPr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342900" rtl="0" eaLnBrk="1" fontAlgn="auto" latinLnBrk="0" hangingPunct="1">
              <a:lnSpc>
                <a:spcPct val="100000"/>
              </a:lnSpc>
              <a:spcBef>
                <a:spcPts val="0"/>
              </a:spcBef>
              <a:spcAft>
                <a:spcPts val="0"/>
              </a:spcAft>
              <a:buClrTx/>
              <a:buSzTx/>
              <a:buFontTx/>
              <a:buNone/>
              <a:tabLst/>
              <a:defRPr/>
            </a:pPr>
            <a:fld id="{A26035D9-5704-45EC-8461-38CD5E6688B7}" type="slidenum">
              <a:rPr kumimoji="0" lang="en-US" sz="1650" b="0" i="0" u="none" strike="noStrike" kern="1200" cap="none" spc="0" normalizeH="0" baseline="0" noProof="0" smtClean="0">
                <a:ln>
                  <a:noFill/>
                </a:ln>
                <a:solidFill>
                  <a:srgbClr val="DEAA46"/>
                </a:solidFill>
                <a:effectLst/>
                <a:uLnTx/>
                <a:uFillTx/>
                <a:latin typeface="DINPro-Light"/>
                <a:ea typeface="+mn-ea"/>
              </a:rPr>
              <a:pPr marL="0" marR="0" lvl="0" indent="0" algn="l" defTabSz="342900" rtl="0" eaLnBrk="1" fontAlgn="auto" latinLnBrk="0" hangingPunct="1">
                <a:lnSpc>
                  <a:spcPct val="100000"/>
                </a:lnSpc>
                <a:spcBef>
                  <a:spcPts val="0"/>
                </a:spcBef>
                <a:spcAft>
                  <a:spcPts val="0"/>
                </a:spcAft>
                <a:buClrTx/>
                <a:buSzTx/>
                <a:buFontTx/>
                <a:buNone/>
                <a:tabLst/>
                <a:defRPr/>
              </a:pPr>
              <a:t>‹#›</a:t>
            </a:fld>
            <a:endParaRPr kumimoji="0" lang="en-US" sz="1650" b="0" i="0" u="none" strike="noStrike" kern="1200" cap="none" spc="0" normalizeH="0" baseline="0" noProof="0" dirty="0">
              <a:ln>
                <a:noFill/>
              </a:ln>
              <a:solidFill>
                <a:srgbClr val="DEAA46"/>
              </a:solidFill>
              <a:effectLst/>
              <a:uLnTx/>
              <a:uFillTx/>
              <a:latin typeface="DINPro-Light"/>
              <a:ea typeface="+mn-ea"/>
            </a:endParaRPr>
          </a:p>
        </p:txBody>
      </p:sp>
    </p:spTree>
    <p:extLst>
      <p:ext uri="{BB962C8B-B14F-4D97-AF65-F5344CB8AC3E}">
        <p14:creationId xmlns:p14="http://schemas.microsoft.com/office/powerpoint/2010/main" val="125867007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1143000" y="1122363"/>
            <a:ext cx="6858000" cy="2387600"/>
          </a:xfrm>
        </p:spPr>
        <p:txBody>
          <a:bodyPr anchor="b"/>
          <a:lstStyle>
            <a:lvl1pPr algn="ctr">
              <a:defRPr sz="4500"/>
            </a:lvl1pPr>
          </a:lstStyle>
          <a:p>
            <a:r>
              <a:rPr lang="ru-RU" smtClean="0"/>
              <a:t>Образец заголовка</a:t>
            </a:r>
            <a:endParaRPr lang="ru-RU"/>
          </a:p>
        </p:txBody>
      </p:sp>
      <p:sp>
        <p:nvSpPr>
          <p:cNvPr id="3" name="Подзаголовок 2"/>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ru-RU" smtClean="0"/>
              <a:t>Образец подзаголовка</a:t>
            </a:r>
            <a:endParaRPr lang="ru-RU"/>
          </a:p>
        </p:txBody>
      </p:sp>
      <p:sp>
        <p:nvSpPr>
          <p:cNvPr id="4" name="Дата 3"/>
          <p:cNvSpPr>
            <a:spLocks noGrp="1"/>
          </p:cNvSpPr>
          <p:nvPr>
            <p:ph type="dt" sz="half" idx="10"/>
          </p:nvPr>
        </p:nvSpPr>
        <p:spPr/>
        <p:txBody>
          <a:bodyPr/>
          <a:lstStyle/>
          <a:p>
            <a:fld id="{494F1429-5EC4-42B2-AB17-12D48DEF4B79}" type="datetimeFigureOut">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F4279AD2-DB55-4ECA-BB76-9EE5F806BA28}" type="slidenum">
              <a:rPr lang="ru-RU" smtClean="0"/>
              <a:t>‹#›</a:t>
            </a:fld>
            <a:endParaRPr lang="ru-RU"/>
          </a:p>
        </p:txBody>
      </p:sp>
    </p:spTree>
    <p:extLst>
      <p:ext uri="{BB962C8B-B14F-4D97-AF65-F5344CB8AC3E}">
        <p14:creationId xmlns:p14="http://schemas.microsoft.com/office/powerpoint/2010/main" val="144586446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494F1429-5EC4-42B2-AB17-12D48DEF4B79}" type="datetimeFigureOut">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F4279AD2-DB55-4ECA-BB76-9EE5F806BA28}" type="slidenum">
              <a:rPr lang="ru-RU" smtClean="0"/>
              <a:t>‹#›</a:t>
            </a:fld>
            <a:endParaRPr lang="ru-RU"/>
          </a:p>
        </p:txBody>
      </p:sp>
    </p:spTree>
    <p:extLst>
      <p:ext uri="{BB962C8B-B14F-4D97-AF65-F5344CB8AC3E}">
        <p14:creationId xmlns:p14="http://schemas.microsoft.com/office/powerpoint/2010/main" val="1279126494"/>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3888" y="1709739"/>
            <a:ext cx="7886700" cy="2852737"/>
          </a:xfrm>
        </p:spPr>
        <p:txBody>
          <a:bodyPr anchor="b"/>
          <a:lstStyle>
            <a:lvl1pPr>
              <a:defRPr sz="4500"/>
            </a:lvl1pPr>
          </a:lstStyle>
          <a:p>
            <a:r>
              <a:rPr lang="ru-RU" smtClean="0"/>
              <a:t>Образец заголовка</a:t>
            </a:r>
            <a:endParaRPr lang="ru-RU"/>
          </a:p>
        </p:txBody>
      </p:sp>
      <p:sp>
        <p:nvSpPr>
          <p:cNvPr id="3" name="Текст 2"/>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p:txBody>
          <a:bodyPr/>
          <a:lstStyle/>
          <a:p>
            <a:fld id="{494F1429-5EC4-42B2-AB17-12D48DEF4B79}" type="datetimeFigureOut">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F4279AD2-DB55-4ECA-BB76-9EE5F806BA28}" type="slidenum">
              <a:rPr lang="ru-RU" smtClean="0"/>
              <a:t>‹#›</a:t>
            </a:fld>
            <a:endParaRPr lang="ru-RU"/>
          </a:p>
        </p:txBody>
      </p:sp>
    </p:spTree>
    <p:extLst>
      <p:ext uri="{BB962C8B-B14F-4D97-AF65-F5344CB8AC3E}">
        <p14:creationId xmlns:p14="http://schemas.microsoft.com/office/powerpoint/2010/main" val="157367629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18B0BA6E-60C8-400A-85EF-28F0FA47CD5A}" type="datetimeFigureOut">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11567989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endParaRPr lang="ru-RU" dirty="0"/>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endParaRPr lang="ru-RU" dirty="0"/>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p>
            <a:fld id="{5F91366C-C707-45FC-9663-1DE7BB98C4B2}" type="slidenum">
              <a:rPr lang="ru-RU" smtClean="0"/>
              <a:t>‹#›</a:t>
            </a:fld>
            <a:endParaRPr lang="ru-RU" dirty="0"/>
          </a:p>
        </p:txBody>
      </p:sp>
    </p:spTree>
    <p:extLst>
      <p:ext uri="{BB962C8B-B14F-4D97-AF65-F5344CB8AC3E}">
        <p14:creationId xmlns:p14="http://schemas.microsoft.com/office/powerpoint/2010/main" val="2227462582"/>
      </p:ext>
    </p:extLst>
  </p:cSld>
  <p:clrMapOvr>
    <a:masterClrMapping/>
  </p:clrMapOvr>
  <p:hf hdr="0" ftr="0" dt="0"/>
</p:sldLayout>
</file>

<file path=ppt/slideLayouts/slideLayout200.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sz="half" idx="1"/>
          </p:nvPr>
        </p:nvSpPr>
        <p:spPr>
          <a:xfrm>
            <a:off x="628650" y="1825625"/>
            <a:ext cx="3886200" cy="435133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half" idx="2"/>
          </p:nvPr>
        </p:nvSpPr>
        <p:spPr>
          <a:xfrm>
            <a:off x="4629150" y="1825625"/>
            <a:ext cx="3886200" cy="435133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4"/>
          <p:cNvSpPr>
            <a:spLocks noGrp="1"/>
          </p:cNvSpPr>
          <p:nvPr>
            <p:ph type="dt" sz="half" idx="10"/>
          </p:nvPr>
        </p:nvSpPr>
        <p:spPr/>
        <p:txBody>
          <a:bodyPr/>
          <a:lstStyle/>
          <a:p>
            <a:fld id="{494F1429-5EC4-42B2-AB17-12D48DEF4B79}" type="datetimeFigureOut">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F4279AD2-DB55-4ECA-BB76-9EE5F806BA28}" type="slidenum">
              <a:rPr lang="ru-RU" smtClean="0"/>
              <a:t>‹#›</a:t>
            </a:fld>
            <a:endParaRPr lang="ru-RU"/>
          </a:p>
        </p:txBody>
      </p:sp>
    </p:spTree>
    <p:extLst>
      <p:ext uri="{BB962C8B-B14F-4D97-AF65-F5344CB8AC3E}">
        <p14:creationId xmlns:p14="http://schemas.microsoft.com/office/powerpoint/2010/main" val="392583371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9841" y="365126"/>
            <a:ext cx="7886700" cy="1325563"/>
          </a:xfrm>
        </p:spPr>
        <p:txBody>
          <a:bodyPr/>
          <a:lstStyle/>
          <a:p>
            <a:r>
              <a:rPr lang="ru-RU" smtClean="0"/>
              <a:t>Образец заголовка</a:t>
            </a:r>
            <a:endParaRPr lang="ru-RU"/>
          </a:p>
        </p:txBody>
      </p:sp>
      <p:sp>
        <p:nvSpPr>
          <p:cNvPr id="3" name="Текст 2"/>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ru-RU" smtClean="0"/>
              <a:t>Образец текста</a:t>
            </a:r>
          </a:p>
        </p:txBody>
      </p:sp>
      <p:sp>
        <p:nvSpPr>
          <p:cNvPr id="4" name="Объект 3"/>
          <p:cNvSpPr>
            <a:spLocks noGrp="1"/>
          </p:cNvSpPr>
          <p:nvPr>
            <p:ph sz="half" idx="2"/>
          </p:nvPr>
        </p:nvSpPr>
        <p:spPr>
          <a:xfrm>
            <a:off x="629842" y="2505075"/>
            <a:ext cx="3868340" cy="368458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ru-RU" smtClean="0"/>
              <a:t>Образец текста</a:t>
            </a:r>
          </a:p>
        </p:txBody>
      </p:sp>
      <p:sp>
        <p:nvSpPr>
          <p:cNvPr id="6" name="Объект 5"/>
          <p:cNvSpPr>
            <a:spLocks noGrp="1"/>
          </p:cNvSpPr>
          <p:nvPr>
            <p:ph sz="quarter" idx="4"/>
          </p:nvPr>
        </p:nvSpPr>
        <p:spPr>
          <a:xfrm>
            <a:off x="4629150" y="2505075"/>
            <a:ext cx="3887391" cy="368458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6"/>
          <p:cNvSpPr>
            <a:spLocks noGrp="1"/>
          </p:cNvSpPr>
          <p:nvPr>
            <p:ph type="dt" sz="half" idx="10"/>
          </p:nvPr>
        </p:nvSpPr>
        <p:spPr/>
        <p:txBody>
          <a:bodyPr/>
          <a:lstStyle/>
          <a:p>
            <a:fld id="{494F1429-5EC4-42B2-AB17-12D48DEF4B79}" type="datetimeFigureOut">
              <a:rPr lang="ru-RU" smtClean="0"/>
              <a:t>13.12.2022</a:t>
            </a:fld>
            <a:endParaRPr lang="ru-RU"/>
          </a:p>
        </p:txBody>
      </p:sp>
      <p:sp>
        <p:nvSpPr>
          <p:cNvPr id="8" name="Нижний колонтитул 7"/>
          <p:cNvSpPr>
            <a:spLocks noGrp="1"/>
          </p:cNvSpPr>
          <p:nvPr>
            <p:ph type="ftr" sz="quarter" idx="11"/>
          </p:nvPr>
        </p:nvSpPr>
        <p:spPr/>
        <p:txBody>
          <a:bodyPr/>
          <a:lstStyle/>
          <a:p>
            <a:endParaRPr lang="ru-RU"/>
          </a:p>
        </p:txBody>
      </p:sp>
      <p:sp>
        <p:nvSpPr>
          <p:cNvPr id="9" name="Номер слайда 8"/>
          <p:cNvSpPr>
            <a:spLocks noGrp="1"/>
          </p:cNvSpPr>
          <p:nvPr>
            <p:ph type="sldNum" sz="quarter" idx="12"/>
          </p:nvPr>
        </p:nvSpPr>
        <p:spPr/>
        <p:txBody>
          <a:bodyPr/>
          <a:lstStyle/>
          <a:p>
            <a:fld id="{F4279AD2-DB55-4ECA-BB76-9EE5F806BA28}" type="slidenum">
              <a:rPr lang="ru-RU" smtClean="0"/>
              <a:t>‹#›</a:t>
            </a:fld>
            <a:endParaRPr lang="ru-RU"/>
          </a:p>
        </p:txBody>
      </p:sp>
    </p:spTree>
    <p:extLst>
      <p:ext uri="{BB962C8B-B14F-4D97-AF65-F5344CB8AC3E}">
        <p14:creationId xmlns:p14="http://schemas.microsoft.com/office/powerpoint/2010/main" val="207445315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2"/>
          <p:cNvSpPr>
            <a:spLocks noGrp="1"/>
          </p:cNvSpPr>
          <p:nvPr>
            <p:ph type="dt" sz="half" idx="10"/>
          </p:nvPr>
        </p:nvSpPr>
        <p:spPr/>
        <p:txBody>
          <a:bodyPr/>
          <a:lstStyle/>
          <a:p>
            <a:fld id="{494F1429-5EC4-42B2-AB17-12D48DEF4B79}" type="datetimeFigureOut">
              <a:rPr lang="ru-RU" smtClean="0"/>
              <a:t>13.12.2022</a:t>
            </a:fld>
            <a:endParaRPr lang="ru-RU"/>
          </a:p>
        </p:txBody>
      </p:sp>
      <p:sp>
        <p:nvSpPr>
          <p:cNvPr id="4" name="Нижний колонтитул 3"/>
          <p:cNvSpPr>
            <a:spLocks noGrp="1"/>
          </p:cNvSpPr>
          <p:nvPr>
            <p:ph type="ftr" sz="quarter" idx="11"/>
          </p:nvPr>
        </p:nvSpPr>
        <p:spPr/>
        <p:txBody>
          <a:bodyPr/>
          <a:lstStyle/>
          <a:p>
            <a:endParaRPr lang="ru-RU"/>
          </a:p>
        </p:txBody>
      </p:sp>
      <p:sp>
        <p:nvSpPr>
          <p:cNvPr id="5" name="Номер слайда 4"/>
          <p:cNvSpPr>
            <a:spLocks noGrp="1"/>
          </p:cNvSpPr>
          <p:nvPr>
            <p:ph type="sldNum" sz="quarter" idx="12"/>
          </p:nvPr>
        </p:nvSpPr>
        <p:spPr/>
        <p:txBody>
          <a:bodyPr/>
          <a:lstStyle/>
          <a:p>
            <a:fld id="{F4279AD2-DB55-4ECA-BB76-9EE5F806BA28}" type="slidenum">
              <a:rPr lang="ru-RU" smtClean="0"/>
              <a:t>‹#›</a:t>
            </a:fld>
            <a:endParaRPr lang="ru-RU"/>
          </a:p>
        </p:txBody>
      </p:sp>
    </p:spTree>
    <p:extLst>
      <p:ext uri="{BB962C8B-B14F-4D97-AF65-F5344CB8AC3E}">
        <p14:creationId xmlns:p14="http://schemas.microsoft.com/office/powerpoint/2010/main" val="3957362130"/>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fld id="{494F1429-5EC4-42B2-AB17-12D48DEF4B79}" type="datetimeFigureOut">
              <a:rPr lang="ru-RU" smtClean="0"/>
              <a:t>13.12.2022</a:t>
            </a:fld>
            <a:endParaRPr lang="ru-RU"/>
          </a:p>
        </p:txBody>
      </p:sp>
      <p:sp>
        <p:nvSpPr>
          <p:cNvPr id="3" name="Нижний колонтитул 2"/>
          <p:cNvSpPr>
            <a:spLocks noGrp="1"/>
          </p:cNvSpPr>
          <p:nvPr>
            <p:ph type="ftr" sz="quarter" idx="11"/>
          </p:nvPr>
        </p:nvSpPr>
        <p:spPr/>
        <p:txBody>
          <a:bodyPr/>
          <a:lstStyle/>
          <a:p>
            <a:endParaRPr lang="ru-RU"/>
          </a:p>
        </p:txBody>
      </p:sp>
      <p:sp>
        <p:nvSpPr>
          <p:cNvPr id="4" name="Номер слайда 3"/>
          <p:cNvSpPr>
            <a:spLocks noGrp="1"/>
          </p:cNvSpPr>
          <p:nvPr>
            <p:ph type="sldNum" sz="quarter" idx="12"/>
          </p:nvPr>
        </p:nvSpPr>
        <p:spPr/>
        <p:txBody>
          <a:bodyPr/>
          <a:lstStyle/>
          <a:p>
            <a:fld id="{F4279AD2-DB55-4ECA-BB76-9EE5F806BA28}" type="slidenum">
              <a:rPr lang="ru-RU" smtClean="0"/>
              <a:t>‹#›</a:t>
            </a:fld>
            <a:endParaRPr lang="ru-RU"/>
          </a:p>
        </p:txBody>
      </p:sp>
    </p:spTree>
    <p:extLst>
      <p:ext uri="{BB962C8B-B14F-4D97-AF65-F5344CB8AC3E}">
        <p14:creationId xmlns:p14="http://schemas.microsoft.com/office/powerpoint/2010/main" val="1448532967"/>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9841" y="457200"/>
            <a:ext cx="2949178" cy="1600200"/>
          </a:xfrm>
        </p:spPr>
        <p:txBody>
          <a:bodyPr anchor="b"/>
          <a:lstStyle>
            <a:lvl1pPr>
              <a:defRPr sz="2400"/>
            </a:lvl1pPr>
          </a:lstStyle>
          <a:p>
            <a:r>
              <a:rPr lang="ru-RU" smtClean="0"/>
              <a:t>Образец заголовка</a:t>
            </a:r>
            <a:endParaRPr lang="ru-RU"/>
          </a:p>
        </p:txBody>
      </p:sp>
      <p:sp>
        <p:nvSpPr>
          <p:cNvPr id="3" name="Объект 2"/>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ru-RU" smtClean="0"/>
              <a:t>Образец текста</a:t>
            </a:r>
          </a:p>
        </p:txBody>
      </p:sp>
      <p:sp>
        <p:nvSpPr>
          <p:cNvPr id="5" name="Дата 4"/>
          <p:cNvSpPr>
            <a:spLocks noGrp="1"/>
          </p:cNvSpPr>
          <p:nvPr>
            <p:ph type="dt" sz="half" idx="10"/>
          </p:nvPr>
        </p:nvSpPr>
        <p:spPr/>
        <p:txBody>
          <a:bodyPr/>
          <a:lstStyle/>
          <a:p>
            <a:fld id="{494F1429-5EC4-42B2-AB17-12D48DEF4B79}" type="datetimeFigureOut">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F4279AD2-DB55-4ECA-BB76-9EE5F806BA28}" type="slidenum">
              <a:rPr lang="ru-RU" smtClean="0"/>
              <a:t>‹#›</a:t>
            </a:fld>
            <a:endParaRPr lang="ru-RU"/>
          </a:p>
        </p:txBody>
      </p:sp>
    </p:spTree>
    <p:extLst>
      <p:ext uri="{BB962C8B-B14F-4D97-AF65-F5344CB8AC3E}">
        <p14:creationId xmlns:p14="http://schemas.microsoft.com/office/powerpoint/2010/main" val="66971155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9841" y="457200"/>
            <a:ext cx="2949178" cy="1600200"/>
          </a:xfrm>
        </p:spPr>
        <p:txBody>
          <a:bodyPr anchor="b"/>
          <a:lstStyle>
            <a:lvl1pPr>
              <a:defRPr sz="2400"/>
            </a:lvl1pPr>
          </a:lstStyle>
          <a:p>
            <a:r>
              <a:rPr lang="ru-RU" smtClean="0"/>
              <a:t>Образец заголовка</a:t>
            </a:r>
            <a:endParaRPr lang="ru-RU"/>
          </a:p>
        </p:txBody>
      </p:sp>
      <p:sp>
        <p:nvSpPr>
          <p:cNvPr id="3" name="Рисунок 2"/>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ru-RU"/>
          </a:p>
        </p:txBody>
      </p:sp>
      <p:sp>
        <p:nvSpPr>
          <p:cNvPr id="4" name="Текст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ru-RU" smtClean="0"/>
              <a:t>Образец текста</a:t>
            </a:r>
          </a:p>
        </p:txBody>
      </p:sp>
      <p:sp>
        <p:nvSpPr>
          <p:cNvPr id="5" name="Дата 4"/>
          <p:cNvSpPr>
            <a:spLocks noGrp="1"/>
          </p:cNvSpPr>
          <p:nvPr>
            <p:ph type="dt" sz="half" idx="10"/>
          </p:nvPr>
        </p:nvSpPr>
        <p:spPr/>
        <p:txBody>
          <a:bodyPr/>
          <a:lstStyle/>
          <a:p>
            <a:fld id="{494F1429-5EC4-42B2-AB17-12D48DEF4B79}" type="datetimeFigureOut">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F4279AD2-DB55-4ECA-BB76-9EE5F806BA28}" type="slidenum">
              <a:rPr lang="ru-RU" smtClean="0"/>
              <a:t>‹#›</a:t>
            </a:fld>
            <a:endParaRPr lang="ru-RU"/>
          </a:p>
        </p:txBody>
      </p:sp>
    </p:spTree>
    <p:extLst>
      <p:ext uri="{BB962C8B-B14F-4D97-AF65-F5344CB8AC3E}">
        <p14:creationId xmlns:p14="http://schemas.microsoft.com/office/powerpoint/2010/main" val="3430786927"/>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494F1429-5EC4-42B2-AB17-12D48DEF4B79}" type="datetimeFigureOut">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F4279AD2-DB55-4ECA-BB76-9EE5F806BA28}" type="slidenum">
              <a:rPr lang="ru-RU" smtClean="0"/>
              <a:t>‹#›</a:t>
            </a:fld>
            <a:endParaRPr lang="ru-RU"/>
          </a:p>
        </p:txBody>
      </p:sp>
    </p:spTree>
    <p:extLst>
      <p:ext uri="{BB962C8B-B14F-4D97-AF65-F5344CB8AC3E}">
        <p14:creationId xmlns:p14="http://schemas.microsoft.com/office/powerpoint/2010/main" val="417359524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6543675" y="365125"/>
            <a:ext cx="1971675" cy="5811838"/>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628650" y="365125"/>
            <a:ext cx="5800725" cy="5811838"/>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494F1429-5EC4-42B2-AB17-12D48DEF4B79}" type="datetimeFigureOut">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F4279AD2-DB55-4ECA-BB76-9EE5F806BA28}" type="slidenum">
              <a:rPr lang="ru-RU" smtClean="0"/>
              <a:t>‹#›</a:t>
            </a:fld>
            <a:endParaRPr lang="ru-RU"/>
          </a:p>
        </p:txBody>
      </p:sp>
    </p:spTree>
    <p:extLst>
      <p:ext uri="{BB962C8B-B14F-4D97-AF65-F5344CB8AC3E}">
        <p14:creationId xmlns:p14="http://schemas.microsoft.com/office/powerpoint/2010/main" val="962529410"/>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userDrawn="1">
  <p:cSld name="2_Сравнение">
    <p:spTree>
      <p:nvGrpSpPr>
        <p:cNvPr id="1" name=""/>
        <p:cNvGrpSpPr/>
        <p:nvPr/>
      </p:nvGrpSpPr>
      <p:grpSpPr>
        <a:xfrm>
          <a:off x="0" y="0"/>
          <a:ext cx="0" cy="0"/>
          <a:chOff x="0" y="0"/>
          <a:chExt cx="0" cy="0"/>
        </a:xfrm>
      </p:grpSpPr>
      <p:sp>
        <p:nvSpPr>
          <p:cNvPr id="2" name="Прямоугольник 1"/>
          <p:cNvSpPr/>
          <p:nvPr userDrawn="1"/>
        </p:nvSpPr>
        <p:spPr>
          <a:xfrm>
            <a:off x="541339" y="6"/>
            <a:ext cx="463550" cy="379413"/>
          </a:xfrm>
          <a:prstGeom prst="rect">
            <a:avLst/>
          </a:prstGeom>
        </p:spPr>
        <p:txBody>
          <a:bodyPr wrap="none">
            <a:normAutofit/>
          </a:bodyPr>
          <a:lstStyle/>
          <a:p>
            <a:pPr eaLnBrk="0" fontAlgn="base" hangingPunct="0">
              <a:spcBef>
                <a:spcPct val="0"/>
              </a:spcBef>
              <a:spcAft>
                <a:spcPct val="0"/>
              </a:spcAft>
              <a:defRPr/>
            </a:pPr>
            <a:r>
              <a:rPr lang="ru-RU" sz="1385" dirty="0">
                <a:solidFill>
                  <a:srgbClr val="53548A">
                    <a:lumMod val="20000"/>
                    <a:lumOff val="80000"/>
                  </a:srgbClr>
                </a:solidFill>
                <a:latin typeface="Arial" pitchFamily="34" charset="0"/>
                <a:ea typeface="Arial Unicode MS" pitchFamily="34" charset="-128"/>
                <a:cs typeface="Arial" pitchFamily="34" charset="0"/>
              </a:rPr>
              <a:t>М</a:t>
            </a:r>
            <a:endParaRPr lang="ru-RU" sz="1800" dirty="0">
              <a:solidFill>
                <a:prstClr val="black"/>
              </a:solidFill>
              <a:latin typeface="Arial" charset="0"/>
              <a:ea typeface="Arial Unicode MS" pitchFamily="34" charset="-128"/>
              <a:cs typeface="Arial" charset="0"/>
            </a:endParaRPr>
          </a:p>
        </p:txBody>
      </p:sp>
      <p:sp>
        <p:nvSpPr>
          <p:cNvPr id="3" name="Прямоугольник 11"/>
          <p:cNvSpPr>
            <a:spLocks noChangeArrowheads="1"/>
          </p:cNvSpPr>
          <p:nvPr userDrawn="1"/>
        </p:nvSpPr>
        <p:spPr bwMode="auto">
          <a:xfrm>
            <a:off x="963613" y="-20638"/>
            <a:ext cx="224742" cy="262829"/>
          </a:xfrm>
          <a:prstGeom prst="rect">
            <a:avLst/>
          </a:prstGeom>
          <a:noFill/>
          <a:ln>
            <a:noFill/>
          </a:ln>
          <a:extLst/>
        </p:spPr>
        <p:txBody>
          <a:bodyPr wrap="none">
            <a:spAutoFit/>
          </a:bodyPr>
          <a:lstStyle/>
          <a:p>
            <a:pPr eaLnBrk="0" fontAlgn="base" hangingPunct="0">
              <a:spcBef>
                <a:spcPct val="0"/>
              </a:spcBef>
              <a:spcAft>
                <a:spcPct val="0"/>
              </a:spcAft>
              <a:defRPr/>
            </a:pPr>
            <a:r>
              <a:rPr lang="ru-RU" sz="1108" dirty="0">
                <a:solidFill>
                  <a:srgbClr val="DBDBE9"/>
                </a:solidFill>
                <a:latin typeface="Arial" pitchFamily="34" charset="0"/>
                <a:ea typeface="Arial Unicode MS" pitchFamily="34" charset="-128"/>
                <a:cs typeface="Arial" pitchFamily="34" charset="0"/>
              </a:rPr>
              <a:t>]</a:t>
            </a:r>
            <a:endParaRPr lang="ru-RU" sz="1800" dirty="0">
              <a:solidFill>
                <a:srgbClr val="DBDBE9"/>
              </a:solidFill>
              <a:latin typeface="Arial" pitchFamily="34" charset="0"/>
              <a:ea typeface="Arial Unicode MS" pitchFamily="34" charset="-128"/>
              <a:cs typeface="Arial" pitchFamily="34" charset="0"/>
            </a:endParaRPr>
          </a:p>
        </p:txBody>
      </p:sp>
      <p:sp>
        <p:nvSpPr>
          <p:cNvPr id="4" name="TextBox 13"/>
          <p:cNvSpPr txBox="1">
            <a:spLocks noChangeArrowheads="1"/>
          </p:cNvSpPr>
          <p:nvPr userDrawn="1"/>
        </p:nvSpPr>
        <p:spPr bwMode="auto">
          <a:xfrm>
            <a:off x="774700" y="-61913"/>
            <a:ext cx="348172" cy="326693"/>
          </a:xfrm>
          <a:prstGeom prst="rect">
            <a:avLst/>
          </a:prstGeom>
          <a:noFill/>
          <a:ln>
            <a:noFill/>
          </a:ln>
          <a:extLst/>
        </p:spPr>
        <p:txBody>
          <a:bodyPr wrap="none">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1523" i="1" dirty="0">
                <a:solidFill>
                  <a:prstClr val="white"/>
                </a:solidFill>
                <a:latin typeface="Arial" panose="020B0604020202020204" pitchFamily="34" charset="0"/>
                <a:ea typeface="Arial Unicode MS" pitchFamily="34" charset="-128"/>
                <a:cs typeface="Arial" pitchFamily="34" charset="0"/>
              </a:rPr>
              <a:t>ф</a:t>
            </a:r>
            <a:endParaRPr lang="ru-RU" sz="1523" dirty="0">
              <a:solidFill>
                <a:srgbClr val="DBDBE9"/>
              </a:solidFill>
              <a:latin typeface="Arial" panose="020B0604020202020204" pitchFamily="34" charset="0"/>
              <a:ea typeface="Arial Unicode MS" pitchFamily="34" charset="-128"/>
              <a:cs typeface="Arial" pitchFamily="34" charset="0"/>
            </a:endParaRPr>
          </a:p>
        </p:txBody>
      </p:sp>
      <p:sp>
        <p:nvSpPr>
          <p:cNvPr id="5" name="Прямоугольник 4"/>
          <p:cNvSpPr/>
          <p:nvPr/>
        </p:nvSpPr>
        <p:spPr>
          <a:xfrm>
            <a:off x="0" y="0"/>
            <a:ext cx="9144000" cy="311150"/>
          </a:xfrm>
          <a:prstGeom prst="rect">
            <a:avLst/>
          </a:prstGeom>
          <a:solidFill>
            <a:srgbClr val="004821"/>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0" fontAlgn="base" hangingPunct="0">
              <a:spcBef>
                <a:spcPct val="0"/>
              </a:spcBef>
              <a:spcAft>
                <a:spcPct val="0"/>
              </a:spcAft>
              <a:defRPr/>
            </a:pPr>
            <a:endParaRPr lang="en-US" sz="1800" dirty="0">
              <a:solidFill>
                <a:prstClr val="white"/>
              </a:solidFill>
            </a:endParaRPr>
          </a:p>
        </p:txBody>
      </p:sp>
      <p:sp>
        <p:nvSpPr>
          <p:cNvPr id="6" name="Прямоугольник 5"/>
          <p:cNvSpPr/>
          <p:nvPr/>
        </p:nvSpPr>
        <p:spPr bwMode="invGray">
          <a:xfrm>
            <a:off x="9085263" y="-1588"/>
            <a:ext cx="57150" cy="312738"/>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0" fontAlgn="base" hangingPunct="0">
              <a:spcBef>
                <a:spcPct val="0"/>
              </a:spcBef>
              <a:spcAft>
                <a:spcPct val="0"/>
              </a:spcAft>
              <a:defRPr/>
            </a:pPr>
            <a:endParaRPr lang="en-US" sz="1800" dirty="0">
              <a:solidFill>
                <a:prstClr val="white"/>
              </a:solidFill>
            </a:endParaRPr>
          </a:p>
        </p:txBody>
      </p:sp>
      <p:sp>
        <p:nvSpPr>
          <p:cNvPr id="7" name="Прямоугольник 6"/>
          <p:cNvSpPr/>
          <p:nvPr/>
        </p:nvSpPr>
        <p:spPr bwMode="invGray">
          <a:xfrm>
            <a:off x="9043988" y="-1588"/>
            <a:ext cx="28575" cy="312738"/>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0" fontAlgn="base" hangingPunct="0">
              <a:spcBef>
                <a:spcPct val="0"/>
              </a:spcBef>
              <a:spcAft>
                <a:spcPct val="0"/>
              </a:spcAft>
              <a:defRPr/>
            </a:pPr>
            <a:endParaRPr lang="en-US" sz="1800" dirty="0">
              <a:solidFill>
                <a:prstClr val="white"/>
              </a:solidFill>
            </a:endParaRPr>
          </a:p>
        </p:txBody>
      </p:sp>
      <p:sp>
        <p:nvSpPr>
          <p:cNvPr id="8" name="Прямоугольник 7"/>
          <p:cNvSpPr/>
          <p:nvPr/>
        </p:nvSpPr>
        <p:spPr bwMode="invGray">
          <a:xfrm>
            <a:off x="9024938" y="-1588"/>
            <a:ext cx="9525" cy="312738"/>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0" fontAlgn="base" hangingPunct="0">
              <a:spcBef>
                <a:spcPct val="0"/>
              </a:spcBef>
              <a:spcAft>
                <a:spcPct val="0"/>
              </a:spcAft>
              <a:defRPr/>
            </a:pPr>
            <a:endParaRPr lang="en-US" sz="1800" dirty="0">
              <a:solidFill>
                <a:prstClr val="white"/>
              </a:solidFill>
            </a:endParaRPr>
          </a:p>
        </p:txBody>
      </p:sp>
      <p:sp>
        <p:nvSpPr>
          <p:cNvPr id="9" name="Прямоугольник 8"/>
          <p:cNvSpPr/>
          <p:nvPr/>
        </p:nvSpPr>
        <p:spPr bwMode="invGray">
          <a:xfrm>
            <a:off x="8977315" y="-1588"/>
            <a:ext cx="25400" cy="312738"/>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0" fontAlgn="base" hangingPunct="0">
              <a:spcBef>
                <a:spcPct val="0"/>
              </a:spcBef>
              <a:spcAft>
                <a:spcPct val="0"/>
              </a:spcAft>
              <a:defRPr/>
            </a:pPr>
            <a:endParaRPr lang="en-US" sz="1800" dirty="0">
              <a:solidFill>
                <a:prstClr val="white"/>
              </a:solidFill>
            </a:endParaRPr>
          </a:p>
        </p:txBody>
      </p:sp>
      <p:grpSp>
        <p:nvGrpSpPr>
          <p:cNvPr id="10" name="Group 23"/>
          <p:cNvGrpSpPr>
            <a:grpSpLocks/>
          </p:cNvGrpSpPr>
          <p:nvPr userDrawn="1"/>
        </p:nvGrpSpPr>
        <p:grpSpPr bwMode="auto">
          <a:xfrm>
            <a:off x="8875713" y="6"/>
            <a:ext cx="95250" cy="333375"/>
            <a:chOff x="8875715" y="-787"/>
            <a:chExt cx="95251" cy="295141"/>
          </a:xfrm>
        </p:grpSpPr>
        <p:sp>
          <p:nvSpPr>
            <p:cNvPr id="11" name="Прямоугольник 14"/>
            <p:cNvSpPr/>
            <p:nvPr/>
          </p:nvSpPr>
          <p:spPr bwMode="invGray">
            <a:xfrm>
              <a:off x="8915402" y="-787"/>
              <a:ext cx="55564" cy="295141"/>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0" fontAlgn="base" hangingPunct="0">
                <a:spcBef>
                  <a:spcPct val="0"/>
                </a:spcBef>
                <a:spcAft>
                  <a:spcPct val="0"/>
                </a:spcAft>
                <a:defRPr/>
              </a:pPr>
              <a:endParaRPr lang="en-US" sz="1800" dirty="0">
                <a:solidFill>
                  <a:prstClr val="white"/>
                </a:solidFill>
              </a:endParaRPr>
            </a:p>
          </p:txBody>
        </p:sp>
        <p:sp>
          <p:nvSpPr>
            <p:cNvPr id="12" name="Прямоугольник 15"/>
            <p:cNvSpPr/>
            <p:nvPr/>
          </p:nvSpPr>
          <p:spPr bwMode="invGray">
            <a:xfrm>
              <a:off x="8875715" y="-787"/>
              <a:ext cx="6350" cy="295141"/>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0" fontAlgn="base" hangingPunct="0">
                <a:spcBef>
                  <a:spcPct val="0"/>
                </a:spcBef>
                <a:spcAft>
                  <a:spcPct val="0"/>
                </a:spcAft>
                <a:defRPr/>
              </a:pPr>
              <a:endParaRPr lang="en-US" sz="1800" dirty="0">
                <a:solidFill>
                  <a:prstClr val="white"/>
                </a:solidFill>
              </a:endParaRPr>
            </a:p>
          </p:txBody>
        </p:sp>
      </p:grpSp>
      <p:sp>
        <p:nvSpPr>
          <p:cNvPr id="13" name="Прямоугольник 16"/>
          <p:cNvSpPr/>
          <p:nvPr userDrawn="1"/>
        </p:nvSpPr>
        <p:spPr>
          <a:xfrm>
            <a:off x="541339" y="6"/>
            <a:ext cx="463550" cy="379413"/>
          </a:xfrm>
          <a:prstGeom prst="rect">
            <a:avLst/>
          </a:prstGeom>
        </p:spPr>
        <p:txBody>
          <a:bodyPr wrap="none">
            <a:normAutofit/>
          </a:bodyPr>
          <a:lstStyle/>
          <a:p>
            <a:pPr eaLnBrk="0" fontAlgn="base" hangingPunct="0">
              <a:spcBef>
                <a:spcPct val="0"/>
              </a:spcBef>
              <a:spcAft>
                <a:spcPct val="0"/>
              </a:spcAft>
              <a:defRPr/>
            </a:pPr>
            <a:r>
              <a:rPr lang="ru-RU" sz="1385" dirty="0">
                <a:solidFill>
                  <a:srgbClr val="53548A">
                    <a:lumMod val="20000"/>
                    <a:lumOff val="80000"/>
                  </a:srgbClr>
                </a:solidFill>
                <a:latin typeface="Arial" pitchFamily="34" charset="0"/>
                <a:ea typeface="Arial Unicode MS" pitchFamily="34" charset="-128"/>
                <a:cs typeface="Arial" pitchFamily="34" charset="0"/>
              </a:rPr>
              <a:t>М</a:t>
            </a:r>
            <a:endParaRPr lang="ru-RU" sz="1800" dirty="0">
              <a:solidFill>
                <a:prstClr val="black"/>
              </a:solidFill>
              <a:latin typeface="Arial" charset="0"/>
              <a:ea typeface="Arial Unicode MS" pitchFamily="34" charset="-128"/>
              <a:cs typeface="Arial" charset="0"/>
            </a:endParaRPr>
          </a:p>
        </p:txBody>
      </p:sp>
      <p:sp>
        <p:nvSpPr>
          <p:cNvPr id="14" name="Прямоугольник 27"/>
          <p:cNvSpPr>
            <a:spLocks noChangeArrowheads="1"/>
          </p:cNvSpPr>
          <p:nvPr userDrawn="1"/>
        </p:nvSpPr>
        <p:spPr bwMode="auto">
          <a:xfrm>
            <a:off x="963613" y="-20638"/>
            <a:ext cx="224742" cy="262829"/>
          </a:xfrm>
          <a:prstGeom prst="rect">
            <a:avLst/>
          </a:prstGeom>
          <a:noFill/>
          <a:ln>
            <a:noFill/>
          </a:ln>
          <a:extLst/>
        </p:spPr>
        <p:txBody>
          <a:bodyPr wrap="none">
            <a:spAutoFit/>
          </a:bodyPr>
          <a:lstStyle/>
          <a:p>
            <a:pPr eaLnBrk="0" fontAlgn="base" hangingPunct="0">
              <a:spcBef>
                <a:spcPct val="0"/>
              </a:spcBef>
              <a:spcAft>
                <a:spcPct val="0"/>
              </a:spcAft>
              <a:defRPr/>
            </a:pPr>
            <a:r>
              <a:rPr lang="ru-RU" sz="1108" dirty="0">
                <a:solidFill>
                  <a:srgbClr val="DBDBE9"/>
                </a:solidFill>
                <a:latin typeface="Arial" pitchFamily="34" charset="0"/>
                <a:ea typeface="Arial Unicode MS" pitchFamily="34" charset="-128"/>
                <a:cs typeface="Arial" pitchFamily="34" charset="0"/>
              </a:rPr>
              <a:t>]</a:t>
            </a:r>
            <a:endParaRPr lang="ru-RU" sz="1800" dirty="0">
              <a:solidFill>
                <a:srgbClr val="DBDBE9"/>
              </a:solidFill>
              <a:latin typeface="Arial" pitchFamily="34" charset="0"/>
              <a:ea typeface="Arial Unicode MS" pitchFamily="34" charset="-128"/>
              <a:cs typeface="Arial" pitchFamily="34" charset="0"/>
            </a:endParaRPr>
          </a:p>
        </p:txBody>
      </p:sp>
      <p:sp>
        <p:nvSpPr>
          <p:cNvPr id="15" name="TextBox 13"/>
          <p:cNvSpPr txBox="1">
            <a:spLocks noChangeArrowheads="1"/>
          </p:cNvSpPr>
          <p:nvPr userDrawn="1"/>
        </p:nvSpPr>
        <p:spPr bwMode="auto">
          <a:xfrm>
            <a:off x="774700" y="-61913"/>
            <a:ext cx="348172" cy="326693"/>
          </a:xfrm>
          <a:prstGeom prst="rect">
            <a:avLst/>
          </a:prstGeom>
          <a:noFill/>
          <a:ln>
            <a:noFill/>
          </a:ln>
          <a:extLst/>
        </p:spPr>
        <p:txBody>
          <a:bodyPr wrap="none">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1523" i="1" dirty="0">
                <a:solidFill>
                  <a:prstClr val="white"/>
                </a:solidFill>
                <a:latin typeface="Arial" panose="020B0604020202020204" pitchFamily="34" charset="0"/>
                <a:ea typeface="Arial Unicode MS" pitchFamily="34" charset="-128"/>
                <a:cs typeface="Arial" pitchFamily="34" charset="0"/>
              </a:rPr>
              <a:t>ф</a:t>
            </a:r>
            <a:endParaRPr lang="ru-RU" sz="1523" dirty="0">
              <a:solidFill>
                <a:srgbClr val="DBDBE9"/>
              </a:solidFill>
              <a:latin typeface="Arial" panose="020B0604020202020204" pitchFamily="34" charset="0"/>
              <a:ea typeface="Arial Unicode MS" pitchFamily="34" charset="-128"/>
              <a:cs typeface="Arial" pitchFamily="34" charset="0"/>
            </a:endParaRPr>
          </a:p>
        </p:txBody>
      </p:sp>
      <p:pic>
        <p:nvPicPr>
          <p:cNvPr id="16" name="Рисунок 2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217489" y="15875"/>
            <a:ext cx="3111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Номер слайда 26"/>
          <p:cNvSpPr>
            <a:spLocks noGrp="1"/>
          </p:cNvSpPr>
          <p:nvPr>
            <p:ph type="sldNum" sz="quarter" idx="10"/>
          </p:nvPr>
        </p:nvSpPr>
        <p:spPr/>
        <p:txBody>
          <a:bodyPr/>
          <a:lstStyle>
            <a:lvl1pPr>
              <a:defRPr/>
            </a:lvl1pPr>
          </a:lstStyle>
          <a:p>
            <a:pPr>
              <a:defRPr/>
            </a:pPr>
            <a:fld id="{775511AA-970C-4D24-87C0-819CD0553917}" type="slidenum">
              <a:rPr lang="ru-RU" altLang="ru-RU"/>
              <a:pPr>
                <a:defRPr/>
              </a:pPr>
              <a:t>‹#›</a:t>
            </a:fld>
            <a:endParaRPr lang="ru-RU" altLang="ru-RU"/>
          </a:p>
        </p:txBody>
      </p:sp>
    </p:spTree>
    <p:extLst>
      <p:ext uri="{BB962C8B-B14F-4D97-AF65-F5344CB8AC3E}">
        <p14:creationId xmlns:p14="http://schemas.microsoft.com/office/powerpoint/2010/main" val="3037851807"/>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Slide Number Placeholder 12"/>
          <p:cNvSpPr txBox="1">
            <a:spLocks/>
          </p:cNvSpPr>
          <p:nvPr userDrawn="1"/>
        </p:nvSpPr>
        <p:spPr>
          <a:xfrm>
            <a:off x="8516939" y="98431"/>
            <a:ext cx="847725" cy="536575"/>
          </a:xfrm>
          <a:prstGeom prst="rect">
            <a:avLst/>
          </a:prstGeom>
        </p:spPr>
        <p:txBody>
          <a:bodyPr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defRPr/>
            </a:pPr>
            <a:fld id="{A26035D9-5704-45EC-8461-38CD5E6688B7}" type="slidenum">
              <a:rPr lang="en-US" sz="1650" smtClean="0"/>
              <a:pPr>
                <a:defRPr/>
              </a:pPr>
              <a:t>‹#›</a:t>
            </a:fld>
            <a:endParaRPr lang="en-US" sz="1650" dirty="0"/>
          </a:p>
        </p:txBody>
      </p:sp>
    </p:spTree>
    <p:extLst>
      <p:ext uri="{BB962C8B-B14F-4D97-AF65-F5344CB8AC3E}">
        <p14:creationId xmlns:p14="http://schemas.microsoft.com/office/powerpoint/2010/main" val="28373406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endParaRPr lang="ru-RU" dirty="0"/>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ru-RU" dirty="0"/>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fld id="{5F91366C-C707-45FC-9663-1DE7BB98C4B2}" type="slidenum">
              <a:rPr lang="ru-RU" smtClean="0"/>
              <a:t>‹#›</a:t>
            </a:fld>
            <a:endParaRPr lang="ru-RU" dirty="0"/>
          </a:p>
        </p:txBody>
      </p:sp>
    </p:spTree>
    <p:extLst>
      <p:ext uri="{BB962C8B-B14F-4D97-AF65-F5344CB8AC3E}">
        <p14:creationId xmlns:p14="http://schemas.microsoft.com/office/powerpoint/2010/main" val="985073879"/>
      </p:ext>
    </p:extLst>
  </p:cSld>
  <p:clrMapOvr>
    <a:masterClrMapping/>
  </p:clrMapOvr>
  <p:hf hdr="0" ftr="0" dt="0"/>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2_Сравнение">
    <p:spTree>
      <p:nvGrpSpPr>
        <p:cNvPr id="1" name=""/>
        <p:cNvGrpSpPr/>
        <p:nvPr/>
      </p:nvGrpSpPr>
      <p:grpSpPr>
        <a:xfrm>
          <a:off x="0" y="0"/>
          <a:ext cx="0" cy="0"/>
          <a:chOff x="0" y="0"/>
          <a:chExt cx="0" cy="0"/>
        </a:xfrm>
      </p:grpSpPr>
      <p:sp>
        <p:nvSpPr>
          <p:cNvPr id="1048581" name="Прямоугольник 1"/>
          <p:cNvSpPr/>
          <p:nvPr userDrawn="1"/>
        </p:nvSpPr>
        <p:spPr>
          <a:xfrm>
            <a:off x="541339" y="11"/>
            <a:ext cx="463550" cy="379413"/>
          </a:xfrm>
          <a:prstGeom prst="rect">
            <a:avLst/>
          </a:prstGeom>
        </p:spPr>
        <p:txBody>
          <a:bodyPr wrap="none" lIns="80229" tIns="40115" rIns="80229" bIns="40115">
            <a:normAutofit/>
          </a:bodyPr>
          <a:lstStyle/>
          <a:p>
            <a:pPr defTabSz="802295" eaLnBrk="0" fontAlgn="base" hangingPunct="0">
              <a:spcBef>
                <a:spcPct val="0"/>
              </a:spcBef>
              <a:spcAft>
                <a:spcPct val="0"/>
              </a:spcAft>
            </a:pPr>
            <a:r>
              <a:rPr lang="ru-RU" sz="1300" dirty="0">
                <a:solidFill>
                  <a:srgbClr val="53548A">
                    <a:lumMod val="20000"/>
                    <a:lumOff val="80000"/>
                  </a:srgbClr>
                </a:solidFill>
                <a:latin typeface="Arial" pitchFamily="34" charset="0"/>
                <a:ea typeface="Arial Unicode MS" pitchFamily="34" charset="-128"/>
                <a:cs typeface="Arial" pitchFamily="34" charset="0"/>
              </a:rPr>
              <a:t>М</a:t>
            </a:r>
            <a:endParaRPr lang="ru-RU" sz="1700" dirty="0">
              <a:solidFill>
                <a:prstClr val="black"/>
              </a:solidFill>
              <a:latin typeface="Arial" charset="0"/>
              <a:ea typeface="Arial Unicode MS" pitchFamily="34" charset="-128"/>
              <a:cs typeface="Arial" charset="0"/>
            </a:endParaRPr>
          </a:p>
        </p:txBody>
      </p:sp>
      <p:sp>
        <p:nvSpPr>
          <p:cNvPr id="1048582" name="Прямоугольник 11"/>
          <p:cNvSpPr>
            <a:spLocks noChangeArrowheads="1"/>
          </p:cNvSpPr>
          <p:nvPr userDrawn="1"/>
        </p:nvSpPr>
        <p:spPr bwMode="auto">
          <a:xfrm>
            <a:off x="963612" y="-20637"/>
            <a:ext cx="200497" cy="250291"/>
          </a:xfrm>
          <a:prstGeom prst="rect">
            <a:avLst/>
          </a:prstGeom>
          <a:noFill/>
          <a:ln>
            <a:noFill/>
          </a:ln>
        </p:spPr>
        <p:txBody>
          <a:bodyPr wrap="none" lIns="80229" tIns="40115" rIns="80229" bIns="40115">
            <a:spAutoFit/>
          </a:bodyPr>
          <a:lstStyle/>
          <a:p>
            <a:pPr defTabSz="802295" eaLnBrk="0" fontAlgn="base" hangingPunct="0">
              <a:spcBef>
                <a:spcPct val="0"/>
              </a:spcBef>
              <a:spcAft>
                <a:spcPct val="0"/>
              </a:spcAft>
            </a:pPr>
            <a:r>
              <a:rPr lang="ru-RU" sz="1100" dirty="0">
                <a:solidFill>
                  <a:srgbClr val="DBDBE9"/>
                </a:solidFill>
                <a:latin typeface="Arial" pitchFamily="34" charset="0"/>
                <a:ea typeface="Arial Unicode MS" pitchFamily="34" charset="-128"/>
                <a:cs typeface="Arial" pitchFamily="34" charset="0"/>
              </a:rPr>
              <a:t>]</a:t>
            </a:r>
            <a:endParaRPr lang="ru-RU" sz="1700" dirty="0">
              <a:solidFill>
                <a:srgbClr val="DBDBE9"/>
              </a:solidFill>
              <a:latin typeface="Arial" pitchFamily="34" charset="0"/>
              <a:ea typeface="Arial Unicode MS" pitchFamily="34" charset="-128"/>
              <a:cs typeface="Arial" pitchFamily="34" charset="0"/>
            </a:endParaRPr>
          </a:p>
        </p:txBody>
      </p:sp>
      <p:sp>
        <p:nvSpPr>
          <p:cNvPr id="1048583" name="TextBox 13"/>
          <p:cNvSpPr txBox="1">
            <a:spLocks noChangeArrowheads="1"/>
          </p:cNvSpPr>
          <p:nvPr userDrawn="1"/>
        </p:nvSpPr>
        <p:spPr bwMode="auto">
          <a:xfrm>
            <a:off x="774701" y="-61913"/>
            <a:ext cx="322325" cy="311846"/>
          </a:xfrm>
          <a:prstGeom prst="rect">
            <a:avLst/>
          </a:prstGeom>
          <a:noFill/>
          <a:ln>
            <a:noFill/>
          </a:ln>
        </p:spPr>
        <p:txBody>
          <a:bodyPr wrap="none" lIns="80229" tIns="40115" rIns="80229" bIns="40115">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defTabSz="802295" eaLnBrk="1" fontAlgn="base" hangingPunct="1">
              <a:spcBef>
                <a:spcPct val="0"/>
              </a:spcBef>
              <a:spcAft>
                <a:spcPct val="0"/>
              </a:spcAft>
            </a:pPr>
            <a:r>
              <a:rPr lang="ru-RU" sz="1500" i="1" dirty="0">
                <a:solidFill>
                  <a:prstClr val="white"/>
                </a:solidFill>
                <a:latin typeface="Arial" panose="020B0604020202020204" pitchFamily="34" charset="0"/>
                <a:ea typeface="Arial Unicode MS" pitchFamily="34" charset="-128"/>
                <a:cs typeface="Arial" pitchFamily="34" charset="0"/>
              </a:rPr>
              <a:t>ф</a:t>
            </a:r>
            <a:endParaRPr lang="ru-RU" sz="1500" dirty="0">
              <a:solidFill>
                <a:srgbClr val="DBDBE9"/>
              </a:solidFill>
              <a:latin typeface="Arial" panose="020B0604020202020204" pitchFamily="34" charset="0"/>
              <a:ea typeface="Arial Unicode MS" pitchFamily="34" charset="-128"/>
              <a:cs typeface="Arial" pitchFamily="34" charset="0"/>
            </a:endParaRPr>
          </a:p>
        </p:txBody>
      </p:sp>
      <p:sp>
        <p:nvSpPr>
          <p:cNvPr id="1048584" name="Прямоугольник 4"/>
          <p:cNvSpPr/>
          <p:nvPr/>
        </p:nvSpPr>
        <p:spPr>
          <a:xfrm>
            <a:off x="0" y="0"/>
            <a:ext cx="9144000" cy="311150"/>
          </a:xfrm>
          <a:prstGeom prst="rect">
            <a:avLst/>
          </a:prstGeom>
          <a:solidFill>
            <a:srgbClr val="004821"/>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0229" tIns="40115" rIns="80229" bIns="40115" anchor="ctr"/>
          <a:lstStyle/>
          <a:p>
            <a:pPr algn="ctr" defTabSz="802295" eaLnBrk="0" fontAlgn="base" hangingPunct="0">
              <a:spcBef>
                <a:spcPct val="0"/>
              </a:spcBef>
              <a:spcAft>
                <a:spcPct val="0"/>
              </a:spcAft>
            </a:pPr>
            <a:endParaRPr lang="en-US" sz="1700" dirty="0">
              <a:solidFill>
                <a:prstClr val="white"/>
              </a:solidFill>
            </a:endParaRPr>
          </a:p>
        </p:txBody>
      </p:sp>
      <p:sp>
        <p:nvSpPr>
          <p:cNvPr id="1048585" name="Прямоугольник 5"/>
          <p:cNvSpPr/>
          <p:nvPr/>
        </p:nvSpPr>
        <p:spPr bwMode="invGray">
          <a:xfrm>
            <a:off x="9085263" y="-1588"/>
            <a:ext cx="57150" cy="312738"/>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0229" tIns="40115" rIns="80229" bIns="40115" anchor="ctr"/>
          <a:lstStyle/>
          <a:p>
            <a:pPr algn="ctr" defTabSz="802295" eaLnBrk="0" fontAlgn="base" hangingPunct="0">
              <a:spcBef>
                <a:spcPct val="0"/>
              </a:spcBef>
              <a:spcAft>
                <a:spcPct val="0"/>
              </a:spcAft>
            </a:pPr>
            <a:endParaRPr lang="en-US" sz="1700" dirty="0">
              <a:solidFill>
                <a:prstClr val="white"/>
              </a:solidFill>
            </a:endParaRPr>
          </a:p>
        </p:txBody>
      </p:sp>
      <p:sp>
        <p:nvSpPr>
          <p:cNvPr id="1048586" name="Прямоугольник 6"/>
          <p:cNvSpPr/>
          <p:nvPr/>
        </p:nvSpPr>
        <p:spPr bwMode="invGray">
          <a:xfrm>
            <a:off x="9043989" y="-1588"/>
            <a:ext cx="28575" cy="312738"/>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0229" tIns="40115" rIns="80229" bIns="40115" anchor="ctr"/>
          <a:lstStyle/>
          <a:p>
            <a:pPr algn="ctr" defTabSz="802295" eaLnBrk="0" fontAlgn="base" hangingPunct="0">
              <a:spcBef>
                <a:spcPct val="0"/>
              </a:spcBef>
              <a:spcAft>
                <a:spcPct val="0"/>
              </a:spcAft>
            </a:pPr>
            <a:endParaRPr lang="en-US" sz="1700" dirty="0">
              <a:solidFill>
                <a:prstClr val="white"/>
              </a:solidFill>
            </a:endParaRPr>
          </a:p>
        </p:txBody>
      </p:sp>
      <p:sp>
        <p:nvSpPr>
          <p:cNvPr id="1048587" name="Прямоугольник 7"/>
          <p:cNvSpPr/>
          <p:nvPr/>
        </p:nvSpPr>
        <p:spPr bwMode="invGray">
          <a:xfrm>
            <a:off x="9024938" y="-1588"/>
            <a:ext cx="9525" cy="312738"/>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0229" tIns="40115" rIns="80229" bIns="40115" anchor="ctr"/>
          <a:lstStyle/>
          <a:p>
            <a:pPr algn="ctr" defTabSz="802295" eaLnBrk="0" fontAlgn="base" hangingPunct="0">
              <a:spcBef>
                <a:spcPct val="0"/>
              </a:spcBef>
              <a:spcAft>
                <a:spcPct val="0"/>
              </a:spcAft>
            </a:pPr>
            <a:endParaRPr lang="en-US" sz="1700" dirty="0">
              <a:solidFill>
                <a:prstClr val="white"/>
              </a:solidFill>
            </a:endParaRPr>
          </a:p>
        </p:txBody>
      </p:sp>
      <p:sp>
        <p:nvSpPr>
          <p:cNvPr id="1048588" name="Прямоугольник 8"/>
          <p:cNvSpPr/>
          <p:nvPr/>
        </p:nvSpPr>
        <p:spPr bwMode="invGray">
          <a:xfrm>
            <a:off x="8977315" y="-1588"/>
            <a:ext cx="25400" cy="312738"/>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0229" tIns="40115" rIns="80229" bIns="40115" anchor="ctr"/>
          <a:lstStyle/>
          <a:p>
            <a:pPr algn="ctr" defTabSz="802295" eaLnBrk="0" fontAlgn="base" hangingPunct="0">
              <a:spcBef>
                <a:spcPct val="0"/>
              </a:spcBef>
              <a:spcAft>
                <a:spcPct val="0"/>
              </a:spcAft>
            </a:pPr>
            <a:endParaRPr lang="en-US" sz="1700" dirty="0">
              <a:solidFill>
                <a:prstClr val="white"/>
              </a:solidFill>
            </a:endParaRPr>
          </a:p>
        </p:txBody>
      </p:sp>
      <p:grpSp>
        <p:nvGrpSpPr>
          <p:cNvPr id="26" name="Group 23"/>
          <p:cNvGrpSpPr/>
          <p:nvPr userDrawn="1"/>
        </p:nvGrpSpPr>
        <p:grpSpPr bwMode="auto">
          <a:xfrm>
            <a:off x="8875713" y="11"/>
            <a:ext cx="95250" cy="333375"/>
            <a:chOff x="8875715" y="-787"/>
            <a:chExt cx="95251" cy="295141"/>
          </a:xfrm>
        </p:grpSpPr>
        <p:sp>
          <p:nvSpPr>
            <p:cNvPr id="1048589" name="Прямоугольник 14"/>
            <p:cNvSpPr/>
            <p:nvPr/>
          </p:nvSpPr>
          <p:spPr bwMode="invGray">
            <a:xfrm>
              <a:off x="8915402" y="-787"/>
              <a:ext cx="55564" cy="295141"/>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802295" eaLnBrk="0" fontAlgn="base" hangingPunct="0">
                <a:spcBef>
                  <a:spcPct val="0"/>
                </a:spcBef>
                <a:spcAft>
                  <a:spcPct val="0"/>
                </a:spcAft>
              </a:pPr>
              <a:endParaRPr lang="en-US" sz="1700" dirty="0">
                <a:solidFill>
                  <a:prstClr val="white"/>
                </a:solidFill>
              </a:endParaRPr>
            </a:p>
          </p:txBody>
        </p:sp>
        <p:sp>
          <p:nvSpPr>
            <p:cNvPr id="1048590" name="Прямоугольник 15"/>
            <p:cNvSpPr/>
            <p:nvPr/>
          </p:nvSpPr>
          <p:spPr bwMode="invGray">
            <a:xfrm>
              <a:off x="8875715" y="-787"/>
              <a:ext cx="6350" cy="295141"/>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802295" eaLnBrk="0" fontAlgn="base" hangingPunct="0">
                <a:spcBef>
                  <a:spcPct val="0"/>
                </a:spcBef>
                <a:spcAft>
                  <a:spcPct val="0"/>
                </a:spcAft>
              </a:pPr>
              <a:endParaRPr lang="en-US" sz="1700" dirty="0">
                <a:solidFill>
                  <a:prstClr val="white"/>
                </a:solidFill>
              </a:endParaRPr>
            </a:p>
          </p:txBody>
        </p:sp>
      </p:grpSp>
      <p:sp>
        <p:nvSpPr>
          <p:cNvPr id="1048591" name="Прямоугольник 16"/>
          <p:cNvSpPr/>
          <p:nvPr userDrawn="1"/>
        </p:nvSpPr>
        <p:spPr>
          <a:xfrm>
            <a:off x="541339" y="11"/>
            <a:ext cx="463550" cy="379413"/>
          </a:xfrm>
          <a:prstGeom prst="rect">
            <a:avLst/>
          </a:prstGeom>
        </p:spPr>
        <p:txBody>
          <a:bodyPr wrap="none" lIns="80229" tIns="40115" rIns="80229" bIns="40115">
            <a:normAutofit/>
          </a:bodyPr>
          <a:lstStyle/>
          <a:p>
            <a:pPr defTabSz="802295" eaLnBrk="0" fontAlgn="base" hangingPunct="0">
              <a:spcBef>
                <a:spcPct val="0"/>
              </a:spcBef>
              <a:spcAft>
                <a:spcPct val="0"/>
              </a:spcAft>
            </a:pPr>
            <a:r>
              <a:rPr lang="ru-RU" sz="1300" dirty="0">
                <a:solidFill>
                  <a:srgbClr val="53548A">
                    <a:lumMod val="20000"/>
                    <a:lumOff val="80000"/>
                  </a:srgbClr>
                </a:solidFill>
                <a:latin typeface="Arial" pitchFamily="34" charset="0"/>
                <a:ea typeface="Arial Unicode MS" pitchFamily="34" charset="-128"/>
                <a:cs typeface="Arial" pitchFamily="34" charset="0"/>
              </a:rPr>
              <a:t>М</a:t>
            </a:r>
            <a:endParaRPr lang="ru-RU" sz="1700" dirty="0">
              <a:solidFill>
                <a:prstClr val="black"/>
              </a:solidFill>
              <a:latin typeface="Arial" charset="0"/>
              <a:ea typeface="Arial Unicode MS" pitchFamily="34" charset="-128"/>
              <a:cs typeface="Arial" charset="0"/>
            </a:endParaRPr>
          </a:p>
        </p:txBody>
      </p:sp>
      <p:sp>
        <p:nvSpPr>
          <p:cNvPr id="1048592" name="Прямоугольник 27"/>
          <p:cNvSpPr>
            <a:spLocks noChangeArrowheads="1"/>
          </p:cNvSpPr>
          <p:nvPr userDrawn="1"/>
        </p:nvSpPr>
        <p:spPr bwMode="auto">
          <a:xfrm>
            <a:off x="963612" y="-20637"/>
            <a:ext cx="200497" cy="250291"/>
          </a:xfrm>
          <a:prstGeom prst="rect">
            <a:avLst/>
          </a:prstGeom>
          <a:noFill/>
          <a:ln>
            <a:noFill/>
          </a:ln>
        </p:spPr>
        <p:txBody>
          <a:bodyPr wrap="none" lIns="80229" tIns="40115" rIns="80229" bIns="40115">
            <a:spAutoFit/>
          </a:bodyPr>
          <a:lstStyle/>
          <a:p>
            <a:pPr defTabSz="802295" eaLnBrk="0" fontAlgn="base" hangingPunct="0">
              <a:spcBef>
                <a:spcPct val="0"/>
              </a:spcBef>
              <a:spcAft>
                <a:spcPct val="0"/>
              </a:spcAft>
            </a:pPr>
            <a:r>
              <a:rPr lang="ru-RU" sz="1100" dirty="0">
                <a:solidFill>
                  <a:srgbClr val="DBDBE9"/>
                </a:solidFill>
                <a:latin typeface="Arial" pitchFamily="34" charset="0"/>
                <a:ea typeface="Arial Unicode MS" pitchFamily="34" charset="-128"/>
                <a:cs typeface="Arial" pitchFamily="34" charset="0"/>
              </a:rPr>
              <a:t>]</a:t>
            </a:r>
            <a:endParaRPr lang="ru-RU" sz="1700" dirty="0">
              <a:solidFill>
                <a:srgbClr val="DBDBE9"/>
              </a:solidFill>
              <a:latin typeface="Arial" pitchFamily="34" charset="0"/>
              <a:ea typeface="Arial Unicode MS" pitchFamily="34" charset="-128"/>
              <a:cs typeface="Arial" pitchFamily="34" charset="0"/>
            </a:endParaRPr>
          </a:p>
        </p:txBody>
      </p:sp>
      <p:sp>
        <p:nvSpPr>
          <p:cNvPr id="1048593" name="TextBox 13"/>
          <p:cNvSpPr txBox="1">
            <a:spLocks noChangeArrowheads="1"/>
          </p:cNvSpPr>
          <p:nvPr userDrawn="1"/>
        </p:nvSpPr>
        <p:spPr bwMode="auto">
          <a:xfrm>
            <a:off x="774701" y="-61913"/>
            <a:ext cx="322325" cy="311846"/>
          </a:xfrm>
          <a:prstGeom prst="rect">
            <a:avLst/>
          </a:prstGeom>
          <a:noFill/>
          <a:ln>
            <a:noFill/>
          </a:ln>
        </p:spPr>
        <p:txBody>
          <a:bodyPr wrap="none" lIns="80229" tIns="40115" rIns="80229" bIns="40115">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defTabSz="802295" eaLnBrk="1" fontAlgn="base" hangingPunct="1">
              <a:spcBef>
                <a:spcPct val="0"/>
              </a:spcBef>
              <a:spcAft>
                <a:spcPct val="0"/>
              </a:spcAft>
            </a:pPr>
            <a:r>
              <a:rPr lang="ru-RU" sz="1500" i="1" dirty="0">
                <a:solidFill>
                  <a:prstClr val="white"/>
                </a:solidFill>
                <a:latin typeface="Arial" panose="020B0604020202020204" pitchFamily="34" charset="0"/>
                <a:ea typeface="Arial Unicode MS" pitchFamily="34" charset="-128"/>
                <a:cs typeface="Arial" pitchFamily="34" charset="0"/>
              </a:rPr>
              <a:t>ф</a:t>
            </a:r>
            <a:endParaRPr lang="ru-RU" sz="1500" dirty="0">
              <a:solidFill>
                <a:srgbClr val="DBDBE9"/>
              </a:solidFill>
              <a:latin typeface="Arial" panose="020B0604020202020204" pitchFamily="34" charset="0"/>
              <a:ea typeface="Arial Unicode MS" pitchFamily="34" charset="-128"/>
              <a:cs typeface="Arial" pitchFamily="34" charset="0"/>
            </a:endParaRPr>
          </a:p>
        </p:txBody>
      </p:sp>
      <p:pic>
        <p:nvPicPr>
          <p:cNvPr id="2097152" name="Рисунок 26"/>
          <p:cNvPicPr>
            <a:picLocks noChangeAspect="1"/>
          </p:cNvPicPr>
          <p:nvPr userDrawn="1"/>
        </p:nvPicPr>
        <p:blipFill>
          <a:blip r:embed="rId2" cstate="print"/>
          <a:srcRect/>
          <a:stretch>
            <a:fillRect/>
          </a:stretch>
        </p:blipFill>
        <p:spPr bwMode="auto">
          <a:xfrm>
            <a:off x="217489" y="15875"/>
            <a:ext cx="311150" cy="369888"/>
          </a:xfrm>
          <a:prstGeom prst="rect">
            <a:avLst/>
          </a:prstGeom>
          <a:noFill/>
          <a:ln>
            <a:noFill/>
          </a:ln>
        </p:spPr>
      </p:pic>
      <p:sp>
        <p:nvSpPr>
          <p:cNvPr id="1048594" name="Номер слайда 26"/>
          <p:cNvSpPr>
            <a:spLocks noGrp="1"/>
          </p:cNvSpPr>
          <p:nvPr>
            <p:ph type="sldNum" sz="quarter" idx="10"/>
          </p:nvPr>
        </p:nvSpPr>
        <p:spPr>
          <a:xfrm>
            <a:off x="4655938" y="9025590"/>
            <a:ext cx="1487313" cy="251394"/>
          </a:xfrm>
        </p:spPr>
        <p:txBody>
          <a:bodyPr/>
          <a:lstStyle/>
          <a:p>
            <a:fld id="{775511AA-970C-4D24-87C0-819CD0553917}" type="slidenum">
              <a:rPr lang="ru-RU" altLang="ru-RU">
                <a:solidFill>
                  <a:prstClr val="black">
                    <a:tint val="75000"/>
                  </a:prstClr>
                </a:solidFill>
              </a:rPr>
              <a:pPr/>
              <a:t>‹#›</a:t>
            </a:fld>
            <a:endParaRPr lang="ru-RU" altLang="ru-RU" dirty="0">
              <a:solidFill>
                <a:prstClr val="black">
                  <a:tint val="75000"/>
                </a:prstClr>
              </a:solidFill>
            </a:endParaRPr>
          </a:p>
        </p:txBody>
      </p:sp>
    </p:spTree>
    <p:extLst>
      <p:ext uri="{BB962C8B-B14F-4D97-AF65-F5344CB8AC3E}">
        <p14:creationId xmlns:p14="http://schemas.microsoft.com/office/powerpoint/2010/main" val="32366118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8" name="Slide Number Placeholder 12"/>
          <p:cNvSpPr txBox="1">
            <a:spLocks/>
          </p:cNvSpPr>
          <p:nvPr userDrawn="1"/>
        </p:nvSpPr>
        <p:spPr>
          <a:xfrm>
            <a:off x="8516509" y="97634"/>
            <a:ext cx="848799" cy="537466"/>
          </a:xfrm>
          <a:prstGeom prst="rect">
            <a:avLst/>
          </a:prstGeom>
        </p:spPr>
        <p:txBody>
          <a:bodyPr vert="horz" lIns="88401" tIns="44201" rIns="88401" bIns="44201" rtlCol="0"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B2D350B4-811D-9C49-8D4A-B431FFD45952}" type="slidenum">
              <a:rPr lang="en-US" sz="2100" smtClean="0"/>
              <a:pPr/>
              <a:t>‹#›</a:t>
            </a:fld>
            <a:endParaRPr lang="en-US" sz="2100" dirty="0"/>
          </a:p>
        </p:txBody>
      </p:sp>
    </p:spTree>
    <p:extLst>
      <p:ext uri="{BB962C8B-B14F-4D97-AF65-F5344CB8AC3E}">
        <p14:creationId xmlns:p14="http://schemas.microsoft.com/office/powerpoint/2010/main" val="313833803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a:xfrm>
            <a:off x="323329" y="388197"/>
            <a:ext cx="5819922" cy="276999"/>
          </a:xfrm>
        </p:spPr>
        <p:txBody>
          <a:bodyPr/>
          <a:lstStyle/>
          <a:p>
            <a:r>
              <a:rPr lang="ru-RU"/>
              <a:t>Образец заголовка</a:t>
            </a:r>
            <a:endParaRPr lang="en-US" dirty="0"/>
          </a:p>
        </p:txBody>
      </p:sp>
      <p:sp>
        <p:nvSpPr>
          <p:cNvPr id="3" name="Date Placeholder 2"/>
          <p:cNvSpPr>
            <a:spLocks noGrp="1"/>
          </p:cNvSpPr>
          <p:nvPr>
            <p:ph type="dt" sz="half" idx="10"/>
          </p:nvPr>
        </p:nvSpPr>
        <p:spPr>
          <a:xfrm>
            <a:off x="323329" y="9025590"/>
            <a:ext cx="1487313" cy="251394"/>
          </a:xfrm>
        </p:spPr>
        <p:txBody>
          <a:bodyPr/>
          <a:lstStyle/>
          <a:p>
            <a:pPr>
              <a:defRPr/>
            </a:pPr>
            <a:r>
              <a:rPr lang="ru-RU" smtClean="0">
                <a:solidFill>
                  <a:prstClr val="black">
                    <a:tint val="75000"/>
                  </a:prstClr>
                </a:solidFill>
              </a:rPr>
              <a:t>10.02.2016</a:t>
            </a:r>
            <a:endParaRPr lang="ru-RU">
              <a:solidFill>
                <a:prstClr val="black">
                  <a:tint val="75000"/>
                </a:prstClr>
              </a:solidFill>
            </a:endParaRPr>
          </a:p>
        </p:txBody>
      </p:sp>
      <p:sp>
        <p:nvSpPr>
          <p:cNvPr id="4" name="Footer Placeholder 3"/>
          <p:cNvSpPr>
            <a:spLocks noGrp="1"/>
          </p:cNvSpPr>
          <p:nvPr>
            <p:ph type="ftr" sz="quarter" idx="11"/>
          </p:nvPr>
        </p:nvSpPr>
        <p:spPr>
          <a:xfrm>
            <a:off x="2198637" y="9025590"/>
            <a:ext cx="2069305" cy="251394"/>
          </a:xfrm>
        </p:spPr>
        <p:txBody>
          <a:bodyPr/>
          <a:lstStyle/>
          <a:p>
            <a:pPr>
              <a:defRPr/>
            </a:pPr>
            <a:endParaRPr lang="ru-RU">
              <a:solidFill>
                <a:prstClr val="black">
                  <a:tint val="75000"/>
                </a:prstClr>
              </a:solidFill>
            </a:endParaRPr>
          </a:p>
        </p:txBody>
      </p:sp>
      <p:sp>
        <p:nvSpPr>
          <p:cNvPr id="5" name="Slide Number Placeholder 4"/>
          <p:cNvSpPr>
            <a:spLocks noGrp="1"/>
          </p:cNvSpPr>
          <p:nvPr>
            <p:ph type="sldNum" sz="quarter" idx="12"/>
          </p:nvPr>
        </p:nvSpPr>
        <p:spPr>
          <a:xfrm>
            <a:off x="4655938" y="9025590"/>
            <a:ext cx="1487313" cy="251394"/>
          </a:xfrm>
        </p:spPr>
        <p:txBody>
          <a:bodyPr/>
          <a:lstStyle/>
          <a:p>
            <a:pPr>
              <a:defRPr/>
            </a:pPr>
            <a:fld id="{7DDD3E9E-ECEF-4AC7-BCA9-85B732FA39F3}" type="slidenum">
              <a:rPr lang="ru-RU" smtClean="0">
                <a:solidFill>
                  <a:prstClr val="black">
                    <a:tint val="75000"/>
                  </a:prstClr>
                </a:solidFill>
              </a:rPr>
              <a:pPr>
                <a:defRPr/>
              </a:pPr>
              <a:t>‹#›</a:t>
            </a:fld>
            <a:endParaRPr lang="ru-RU">
              <a:solidFill>
                <a:prstClr val="black">
                  <a:tint val="75000"/>
                </a:prstClr>
              </a:solidFill>
            </a:endParaRPr>
          </a:p>
        </p:txBody>
      </p:sp>
    </p:spTree>
    <p:extLst>
      <p:ext uri="{BB962C8B-B14F-4D97-AF65-F5344CB8AC3E}">
        <p14:creationId xmlns:p14="http://schemas.microsoft.com/office/powerpoint/2010/main" val="380555824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18B0BA6E-60C8-400A-85EF-28F0FA47CD5A}" type="datetimeFigureOut">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328053446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685803" y="2130425"/>
            <a:ext cx="7772400" cy="1470025"/>
          </a:xfrm>
        </p:spPr>
        <p:txBody>
          <a:bodyPr/>
          <a:lstStyle/>
          <a:p>
            <a:r>
              <a:rPr lang="ru-RU" smtClean="0"/>
              <a:t>Образец заголовка</a:t>
            </a:r>
            <a:endParaRPr lang="ru-RU"/>
          </a:p>
        </p:txBody>
      </p:sp>
      <p:sp>
        <p:nvSpPr>
          <p:cNvPr id="3" name="Подзаголовок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30296" indent="0" algn="ctr">
              <a:buNone/>
              <a:defRPr>
                <a:solidFill>
                  <a:schemeClr val="tx1">
                    <a:tint val="75000"/>
                  </a:schemeClr>
                </a:solidFill>
              </a:defRPr>
            </a:lvl2pPr>
            <a:lvl3pPr marL="860607" indent="0" algn="ctr">
              <a:buNone/>
              <a:defRPr>
                <a:solidFill>
                  <a:schemeClr val="tx1">
                    <a:tint val="75000"/>
                  </a:schemeClr>
                </a:solidFill>
              </a:defRPr>
            </a:lvl3pPr>
            <a:lvl4pPr marL="1290909" indent="0" algn="ctr">
              <a:buNone/>
              <a:defRPr>
                <a:solidFill>
                  <a:schemeClr val="tx1">
                    <a:tint val="75000"/>
                  </a:schemeClr>
                </a:solidFill>
              </a:defRPr>
            </a:lvl4pPr>
            <a:lvl5pPr marL="1721213" indent="0" algn="ctr">
              <a:buNone/>
              <a:defRPr>
                <a:solidFill>
                  <a:schemeClr val="tx1">
                    <a:tint val="75000"/>
                  </a:schemeClr>
                </a:solidFill>
              </a:defRPr>
            </a:lvl5pPr>
            <a:lvl6pPr marL="2151513" indent="0" algn="ctr">
              <a:buNone/>
              <a:defRPr>
                <a:solidFill>
                  <a:schemeClr val="tx1">
                    <a:tint val="75000"/>
                  </a:schemeClr>
                </a:solidFill>
              </a:defRPr>
            </a:lvl6pPr>
            <a:lvl7pPr marL="2581817" indent="0" algn="ctr">
              <a:buNone/>
              <a:defRPr>
                <a:solidFill>
                  <a:schemeClr val="tx1">
                    <a:tint val="75000"/>
                  </a:schemeClr>
                </a:solidFill>
              </a:defRPr>
            </a:lvl7pPr>
            <a:lvl8pPr marL="3012119" indent="0" algn="ctr">
              <a:buNone/>
              <a:defRPr>
                <a:solidFill>
                  <a:schemeClr val="tx1">
                    <a:tint val="75000"/>
                  </a:schemeClr>
                </a:solidFill>
              </a:defRPr>
            </a:lvl8pPr>
            <a:lvl9pPr marL="3442425" indent="0" algn="ctr">
              <a:buNone/>
              <a:defRPr>
                <a:solidFill>
                  <a:schemeClr val="tx1">
                    <a:tint val="75000"/>
                  </a:schemeClr>
                </a:solidFill>
              </a:defRPr>
            </a:lvl9pPr>
          </a:lstStyle>
          <a:p>
            <a:r>
              <a:rPr lang="ru-RU" smtClean="0"/>
              <a:t>Образец подзаголовка</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5C499A3E-123E-471D-854D-C542EF8F6369}"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372403306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6C695686-B8C4-40CA-B97C-ECA2E2155666}"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380039802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22315" y="4406921"/>
            <a:ext cx="7772400" cy="1362075"/>
          </a:xfrm>
        </p:spPr>
        <p:txBody>
          <a:bodyPr anchor="t"/>
          <a:lstStyle>
            <a:lvl1pPr algn="l">
              <a:defRPr sz="3800" b="1" cap="all"/>
            </a:lvl1pPr>
          </a:lstStyle>
          <a:p>
            <a:r>
              <a:rPr lang="ru-RU" smtClean="0"/>
              <a:t>Образец заголовка</a:t>
            </a:r>
            <a:endParaRPr lang="ru-RU"/>
          </a:p>
        </p:txBody>
      </p:sp>
      <p:sp>
        <p:nvSpPr>
          <p:cNvPr id="3" name="Текст 2"/>
          <p:cNvSpPr>
            <a:spLocks noGrp="1"/>
          </p:cNvSpPr>
          <p:nvPr>
            <p:ph type="body" idx="1"/>
          </p:nvPr>
        </p:nvSpPr>
        <p:spPr>
          <a:xfrm>
            <a:off x="722315" y="2906718"/>
            <a:ext cx="7772400" cy="1500187"/>
          </a:xfrm>
        </p:spPr>
        <p:txBody>
          <a:bodyPr anchor="b"/>
          <a:lstStyle>
            <a:lvl1pPr marL="0" indent="0">
              <a:buNone/>
              <a:defRPr sz="1900">
                <a:solidFill>
                  <a:schemeClr val="tx1">
                    <a:tint val="75000"/>
                  </a:schemeClr>
                </a:solidFill>
              </a:defRPr>
            </a:lvl1pPr>
            <a:lvl2pPr marL="430296" indent="0">
              <a:buNone/>
              <a:defRPr sz="1700">
                <a:solidFill>
                  <a:schemeClr val="tx1">
                    <a:tint val="75000"/>
                  </a:schemeClr>
                </a:solidFill>
              </a:defRPr>
            </a:lvl2pPr>
            <a:lvl3pPr marL="860607" indent="0">
              <a:buNone/>
              <a:defRPr sz="1500">
                <a:solidFill>
                  <a:schemeClr val="tx1">
                    <a:tint val="75000"/>
                  </a:schemeClr>
                </a:solidFill>
              </a:defRPr>
            </a:lvl3pPr>
            <a:lvl4pPr marL="1290909" indent="0">
              <a:buNone/>
              <a:defRPr sz="1300">
                <a:solidFill>
                  <a:schemeClr val="tx1">
                    <a:tint val="75000"/>
                  </a:schemeClr>
                </a:solidFill>
              </a:defRPr>
            </a:lvl4pPr>
            <a:lvl5pPr marL="1721213" indent="0">
              <a:buNone/>
              <a:defRPr sz="1300">
                <a:solidFill>
                  <a:schemeClr val="tx1">
                    <a:tint val="75000"/>
                  </a:schemeClr>
                </a:solidFill>
              </a:defRPr>
            </a:lvl5pPr>
            <a:lvl6pPr marL="2151513" indent="0">
              <a:buNone/>
              <a:defRPr sz="1300">
                <a:solidFill>
                  <a:schemeClr val="tx1">
                    <a:tint val="75000"/>
                  </a:schemeClr>
                </a:solidFill>
              </a:defRPr>
            </a:lvl6pPr>
            <a:lvl7pPr marL="2581817" indent="0">
              <a:buNone/>
              <a:defRPr sz="1300">
                <a:solidFill>
                  <a:schemeClr val="tx1">
                    <a:tint val="75000"/>
                  </a:schemeClr>
                </a:solidFill>
              </a:defRPr>
            </a:lvl7pPr>
            <a:lvl8pPr marL="3012119" indent="0">
              <a:buNone/>
              <a:defRPr sz="1300">
                <a:solidFill>
                  <a:schemeClr val="tx1">
                    <a:tint val="75000"/>
                  </a:schemeClr>
                </a:solidFill>
              </a:defRPr>
            </a:lvl8pPr>
            <a:lvl9pPr marL="3442425" indent="0">
              <a:buNone/>
              <a:defRPr sz="1300">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A06155C6-9E49-4D5F-9615-CE5657E49972}"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68265351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sz="half" idx="1"/>
          </p:nvPr>
        </p:nvSpPr>
        <p:spPr>
          <a:xfrm>
            <a:off x="457200" y="1600221"/>
            <a:ext cx="4038600" cy="4525963"/>
          </a:xfrm>
        </p:spPr>
        <p:txBody>
          <a:bodyPr/>
          <a:lstStyle>
            <a:lvl1pPr>
              <a:defRPr sz="2600"/>
            </a:lvl1pPr>
            <a:lvl2pPr>
              <a:defRPr sz="2300"/>
            </a:lvl2pPr>
            <a:lvl3pPr>
              <a:defRPr sz="1900"/>
            </a:lvl3pPr>
            <a:lvl4pPr>
              <a:defRPr sz="1700"/>
            </a:lvl4pPr>
            <a:lvl5pPr>
              <a:defRPr sz="1700"/>
            </a:lvl5pPr>
            <a:lvl6pPr>
              <a:defRPr sz="1700"/>
            </a:lvl6pPr>
            <a:lvl7pPr>
              <a:defRPr sz="1700"/>
            </a:lvl7pPr>
            <a:lvl8pPr>
              <a:defRPr sz="1700"/>
            </a:lvl8pPr>
            <a:lvl9pPr>
              <a:defRPr sz="17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half" idx="2"/>
          </p:nvPr>
        </p:nvSpPr>
        <p:spPr>
          <a:xfrm>
            <a:off x="4648200" y="1600221"/>
            <a:ext cx="4038600" cy="4525963"/>
          </a:xfrm>
        </p:spPr>
        <p:txBody>
          <a:bodyPr/>
          <a:lstStyle>
            <a:lvl1pPr>
              <a:defRPr sz="2600"/>
            </a:lvl1pPr>
            <a:lvl2pPr>
              <a:defRPr sz="2300"/>
            </a:lvl2pPr>
            <a:lvl3pPr>
              <a:defRPr sz="1900"/>
            </a:lvl3pPr>
            <a:lvl4pPr>
              <a:defRPr sz="1700"/>
            </a:lvl4pPr>
            <a:lvl5pPr>
              <a:defRPr sz="1700"/>
            </a:lvl5pPr>
            <a:lvl6pPr>
              <a:defRPr sz="1700"/>
            </a:lvl6pPr>
            <a:lvl7pPr>
              <a:defRPr sz="1700"/>
            </a:lvl7pPr>
            <a:lvl8pPr>
              <a:defRPr sz="1700"/>
            </a:lvl8pPr>
            <a:lvl9pPr>
              <a:defRPr sz="17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4"/>
          <p:cNvSpPr>
            <a:spLocks noGrp="1"/>
          </p:cNvSpPr>
          <p:nvPr>
            <p:ph type="dt" sz="half" idx="10"/>
          </p:nvPr>
        </p:nvSpPr>
        <p:spPr/>
        <p:txBody>
          <a:bodyPr/>
          <a:lstStyle/>
          <a:p>
            <a:pPr>
              <a:defRPr/>
            </a:pPr>
            <a:endParaRPr lang="ru-RU">
              <a:solidFill>
                <a:srgbClr val="000000"/>
              </a:solidFill>
            </a:endParaRPr>
          </a:p>
        </p:txBody>
      </p:sp>
      <p:sp>
        <p:nvSpPr>
          <p:cNvPr id="6" name="Нижний колонтитул 5"/>
          <p:cNvSpPr>
            <a:spLocks noGrp="1"/>
          </p:cNvSpPr>
          <p:nvPr>
            <p:ph type="ftr" sz="quarter" idx="11"/>
          </p:nvPr>
        </p:nvSpPr>
        <p:spPr/>
        <p:txBody>
          <a:bodyPr/>
          <a:lstStyle/>
          <a:p>
            <a:pPr>
              <a:defRPr/>
            </a:pPr>
            <a:endParaRPr lang="ru-RU">
              <a:solidFill>
                <a:srgbClr val="000000"/>
              </a:solidFill>
            </a:endParaRPr>
          </a:p>
        </p:txBody>
      </p:sp>
      <p:sp>
        <p:nvSpPr>
          <p:cNvPr id="7" name="Номер слайда 6"/>
          <p:cNvSpPr>
            <a:spLocks noGrp="1"/>
          </p:cNvSpPr>
          <p:nvPr>
            <p:ph type="sldNum" sz="quarter" idx="12"/>
          </p:nvPr>
        </p:nvSpPr>
        <p:spPr/>
        <p:txBody>
          <a:bodyPr/>
          <a:lstStyle/>
          <a:p>
            <a:pPr>
              <a:defRPr/>
            </a:pPr>
            <a:fld id="{A0BC76C6-9868-4404-B54D-A6E7556C5177}"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589578456"/>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lvl1pPr>
              <a:defRPr/>
            </a:lvl1pPr>
          </a:lstStyle>
          <a:p>
            <a:r>
              <a:rPr lang="ru-RU" smtClean="0"/>
              <a:t>Образец заголовка</a:t>
            </a:r>
            <a:endParaRPr lang="ru-RU"/>
          </a:p>
        </p:txBody>
      </p:sp>
      <p:sp>
        <p:nvSpPr>
          <p:cNvPr id="3" name="Текст 2"/>
          <p:cNvSpPr>
            <a:spLocks noGrp="1"/>
          </p:cNvSpPr>
          <p:nvPr>
            <p:ph type="body" idx="1"/>
          </p:nvPr>
        </p:nvSpPr>
        <p:spPr>
          <a:xfrm>
            <a:off x="457200" y="1535113"/>
            <a:ext cx="4040188" cy="639762"/>
          </a:xfrm>
        </p:spPr>
        <p:txBody>
          <a:bodyPr anchor="b"/>
          <a:lstStyle>
            <a:lvl1pPr marL="0" indent="0">
              <a:buNone/>
              <a:defRPr sz="2300" b="1"/>
            </a:lvl1pPr>
            <a:lvl2pPr marL="430296" indent="0">
              <a:buNone/>
              <a:defRPr sz="1900" b="1"/>
            </a:lvl2pPr>
            <a:lvl3pPr marL="860607" indent="0">
              <a:buNone/>
              <a:defRPr sz="1700" b="1"/>
            </a:lvl3pPr>
            <a:lvl4pPr marL="1290909" indent="0">
              <a:buNone/>
              <a:defRPr sz="1500" b="1"/>
            </a:lvl4pPr>
            <a:lvl5pPr marL="1721213" indent="0">
              <a:buNone/>
              <a:defRPr sz="1500" b="1"/>
            </a:lvl5pPr>
            <a:lvl6pPr marL="2151513" indent="0">
              <a:buNone/>
              <a:defRPr sz="1500" b="1"/>
            </a:lvl6pPr>
            <a:lvl7pPr marL="2581817" indent="0">
              <a:buNone/>
              <a:defRPr sz="1500" b="1"/>
            </a:lvl7pPr>
            <a:lvl8pPr marL="3012119" indent="0">
              <a:buNone/>
              <a:defRPr sz="1500" b="1"/>
            </a:lvl8pPr>
            <a:lvl9pPr marL="3442425" indent="0">
              <a:buNone/>
              <a:defRPr sz="1500" b="1"/>
            </a:lvl9pPr>
          </a:lstStyle>
          <a:p>
            <a:pPr lvl="0"/>
            <a:r>
              <a:rPr lang="ru-RU" smtClean="0"/>
              <a:t>Образец текста</a:t>
            </a:r>
          </a:p>
        </p:txBody>
      </p:sp>
      <p:sp>
        <p:nvSpPr>
          <p:cNvPr id="4" name="Объект 3"/>
          <p:cNvSpPr>
            <a:spLocks noGrp="1"/>
          </p:cNvSpPr>
          <p:nvPr>
            <p:ph sz="half" idx="2"/>
          </p:nvPr>
        </p:nvSpPr>
        <p:spPr>
          <a:xfrm>
            <a:off x="457200" y="2174875"/>
            <a:ext cx="4040188" cy="3951288"/>
          </a:xfrm>
        </p:spPr>
        <p:txBody>
          <a:bodyPr/>
          <a:lstStyle>
            <a:lvl1pPr>
              <a:defRPr sz="2300"/>
            </a:lvl1pPr>
            <a:lvl2pPr>
              <a:defRPr sz="1900"/>
            </a:lvl2pPr>
            <a:lvl3pPr>
              <a:defRPr sz="1700"/>
            </a:lvl3pPr>
            <a:lvl4pPr>
              <a:defRPr sz="1500"/>
            </a:lvl4pPr>
            <a:lvl5pPr>
              <a:defRPr sz="1500"/>
            </a:lvl5pPr>
            <a:lvl6pPr>
              <a:defRPr sz="1500"/>
            </a:lvl6pPr>
            <a:lvl7pPr>
              <a:defRPr sz="1500"/>
            </a:lvl7pPr>
            <a:lvl8pPr>
              <a:defRPr sz="1500"/>
            </a:lvl8pPr>
            <a:lvl9pPr>
              <a:defRPr sz="15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4645027" y="1535113"/>
            <a:ext cx="4041775" cy="639762"/>
          </a:xfrm>
        </p:spPr>
        <p:txBody>
          <a:bodyPr anchor="b"/>
          <a:lstStyle>
            <a:lvl1pPr marL="0" indent="0">
              <a:buNone/>
              <a:defRPr sz="2300" b="1"/>
            </a:lvl1pPr>
            <a:lvl2pPr marL="430296" indent="0">
              <a:buNone/>
              <a:defRPr sz="1900" b="1"/>
            </a:lvl2pPr>
            <a:lvl3pPr marL="860607" indent="0">
              <a:buNone/>
              <a:defRPr sz="1700" b="1"/>
            </a:lvl3pPr>
            <a:lvl4pPr marL="1290909" indent="0">
              <a:buNone/>
              <a:defRPr sz="1500" b="1"/>
            </a:lvl4pPr>
            <a:lvl5pPr marL="1721213" indent="0">
              <a:buNone/>
              <a:defRPr sz="1500" b="1"/>
            </a:lvl5pPr>
            <a:lvl6pPr marL="2151513" indent="0">
              <a:buNone/>
              <a:defRPr sz="1500" b="1"/>
            </a:lvl6pPr>
            <a:lvl7pPr marL="2581817" indent="0">
              <a:buNone/>
              <a:defRPr sz="1500" b="1"/>
            </a:lvl7pPr>
            <a:lvl8pPr marL="3012119" indent="0">
              <a:buNone/>
              <a:defRPr sz="1500" b="1"/>
            </a:lvl8pPr>
            <a:lvl9pPr marL="3442425" indent="0">
              <a:buNone/>
              <a:defRPr sz="1500" b="1"/>
            </a:lvl9pPr>
          </a:lstStyle>
          <a:p>
            <a:pPr lvl="0"/>
            <a:r>
              <a:rPr lang="ru-RU" smtClean="0"/>
              <a:t>Образец текста</a:t>
            </a:r>
          </a:p>
        </p:txBody>
      </p:sp>
      <p:sp>
        <p:nvSpPr>
          <p:cNvPr id="6" name="Объект 5"/>
          <p:cNvSpPr>
            <a:spLocks noGrp="1"/>
          </p:cNvSpPr>
          <p:nvPr>
            <p:ph sz="quarter" idx="4"/>
          </p:nvPr>
        </p:nvSpPr>
        <p:spPr>
          <a:xfrm>
            <a:off x="4645027" y="2174875"/>
            <a:ext cx="4041775" cy="3951288"/>
          </a:xfrm>
        </p:spPr>
        <p:txBody>
          <a:bodyPr/>
          <a:lstStyle>
            <a:lvl1pPr>
              <a:defRPr sz="2300"/>
            </a:lvl1pPr>
            <a:lvl2pPr>
              <a:defRPr sz="1900"/>
            </a:lvl2pPr>
            <a:lvl3pPr>
              <a:defRPr sz="1700"/>
            </a:lvl3pPr>
            <a:lvl4pPr>
              <a:defRPr sz="1500"/>
            </a:lvl4pPr>
            <a:lvl5pPr>
              <a:defRPr sz="1500"/>
            </a:lvl5pPr>
            <a:lvl6pPr>
              <a:defRPr sz="1500"/>
            </a:lvl6pPr>
            <a:lvl7pPr>
              <a:defRPr sz="1500"/>
            </a:lvl7pPr>
            <a:lvl8pPr>
              <a:defRPr sz="1500"/>
            </a:lvl8pPr>
            <a:lvl9pPr>
              <a:defRPr sz="15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6"/>
          <p:cNvSpPr>
            <a:spLocks noGrp="1"/>
          </p:cNvSpPr>
          <p:nvPr>
            <p:ph type="dt" sz="half" idx="10"/>
          </p:nvPr>
        </p:nvSpPr>
        <p:spPr/>
        <p:txBody>
          <a:bodyPr/>
          <a:lstStyle/>
          <a:p>
            <a:pPr>
              <a:defRPr/>
            </a:pPr>
            <a:endParaRPr lang="ru-RU">
              <a:solidFill>
                <a:srgbClr val="000000"/>
              </a:solidFill>
            </a:endParaRPr>
          </a:p>
        </p:txBody>
      </p:sp>
      <p:sp>
        <p:nvSpPr>
          <p:cNvPr id="8" name="Нижний колонтитул 7"/>
          <p:cNvSpPr>
            <a:spLocks noGrp="1"/>
          </p:cNvSpPr>
          <p:nvPr>
            <p:ph type="ftr" sz="quarter" idx="11"/>
          </p:nvPr>
        </p:nvSpPr>
        <p:spPr/>
        <p:txBody>
          <a:bodyPr/>
          <a:lstStyle/>
          <a:p>
            <a:pPr>
              <a:defRPr/>
            </a:pPr>
            <a:endParaRPr lang="ru-RU">
              <a:solidFill>
                <a:srgbClr val="000000"/>
              </a:solidFill>
            </a:endParaRPr>
          </a:p>
        </p:txBody>
      </p:sp>
      <p:sp>
        <p:nvSpPr>
          <p:cNvPr id="9" name="Номер слайда 8"/>
          <p:cNvSpPr>
            <a:spLocks noGrp="1"/>
          </p:cNvSpPr>
          <p:nvPr>
            <p:ph type="sldNum" sz="quarter" idx="12"/>
          </p:nvPr>
        </p:nvSpPr>
        <p:spPr/>
        <p:txBody>
          <a:bodyPr/>
          <a:lstStyle/>
          <a:p>
            <a:pPr>
              <a:defRPr/>
            </a:pPr>
            <a:fld id="{3A03DA35-2DD4-4B38-94F3-55666D6D8765}"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318512110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2"/>
          <p:cNvSpPr>
            <a:spLocks noGrp="1"/>
          </p:cNvSpPr>
          <p:nvPr>
            <p:ph type="dt" sz="half" idx="10"/>
          </p:nvPr>
        </p:nvSpPr>
        <p:spPr/>
        <p:txBody>
          <a:bodyPr/>
          <a:lstStyle/>
          <a:p>
            <a:pPr>
              <a:defRPr/>
            </a:pPr>
            <a:endParaRPr lang="ru-RU">
              <a:solidFill>
                <a:srgbClr val="000000"/>
              </a:solidFill>
            </a:endParaRPr>
          </a:p>
        </p:txBody>
      </p:sp>
      <p:sp>
        <p:nvSpPr>
          <p:cNvPr id="4" name="Нижний колонтитул 3"/>
          <p:cNvSpPr>
            <a:spLocks noGrp="1"/>
          </p:cNvSpPr>
          <p:nvPr>
            <p:ph type="ftr" sz="quarter" idx="11"/>
          </p:nvPr>
        </p:nvSpPr>
        <p:spPr/>
        <p:txBody>
          <a:bodyPr/>
          <a:lstStyle/>
          <a:p>
            <a:pPr>
              <a:defRPr/>
            </a:pPr>
            <a:endParaRPr lang="ru-RU">
              <a:solidFill>
                <a:srgbClr val="000000"/>
              </a:solidFill>
            </a:endParaRPr>
          </a:p>
        </p:txBody>
      </p:sp>
      <p:sp>
        <p:nvSpPr>
          <p:cNvPr id="5" name="Номер слайда 4"/>
          <p:cNvSpPr>
            <a:spLocks noGrp="1"/>
          </p:cNvSpPr>
          <p:nvPr>
            <p:ph type="sldNum" sz="quarter" idx="12"/>
          </p:nvPr>
        </p:nvSpPr>
        <p:spPr/>
        <p:txBody>
          <a:bodyPr/>
          <a:lstStyle/>
          <a:p>
            <a:pPr>
              <a:defRPr/>
            </a:pPr>
            <a:fld id="{0868DD58-D272-4FA0-9254-73141CC9176A}"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158278624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endParaRPr lang="ru-RU" dirty="0"/>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ru-RU" dirty="0"/>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fld id="{5F91366C-C707-45FC-9663-1DE7BB98C4B2}" type="slidenum">
              <a:rPr lang="ru-RU" smtClean="0"/>
              <a:t>‹#›</a:t>
            </a:fld>
            <a:endParaRPr lang="ru-RU" dirty="0"/>
          </a:p>
        </p:txBody>
      </p:sp>
    </p:spTree>
    <p:extLst>
      <p:ext uri="{BB962C8B-B14F-4D97-AF65-F5344CB8AC3E}">
        <p14:creationId xmlns:p14="http://schemas.microsoft.com/office/powerpoint/2010/main" val="280015852"/>
      </p:ext>
    </p:extLst>
  </p:cSld>
  <p:clrMapOvr>
    <a:masterClrMapping/>
  </p:clrMapOvr>
  <p:hf hdr="0" ftr="0" dt="0"/>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pPr>
              <a:defRPr/>
            </a:pPr>
            <a:endParaRPr lang="ru-RU">
              <a:solidFill>
                <a:srgbClr val="000000"/>
              </a:solidFill>
            </a:endParaRPr>
          </a:p>
        </p:txBody>
      </p:sp>
      <p:sp>
        <p:nvSpPr>
          <p:cNvPr id="3" name="Нижний колонтитул 2"/>
          <p:cNvSpPr>
            <a:spLocks noGrp="1"/>
          </p:cNvSpPr>
          <p:nvPr>
            <p:ph type="ftr" sz="quarter" idx="11"/>
          </p:nvPr>
        </p:nvSpPr>
        <p:spPr/>
        <p:txBody>
          <a:bodyPr/>
          <a:lstStyle/>
          <a:p>
            <a:pPr>
              <a:defRPr/>
            </a:pPr>
            <a:endParaRPr lang="ru-RU">
              <a:solidFill>
                <a:srgbClr val="000000"/>
              </a:solidFill>
            </a:endParaRPr>
          </a:p>
        </p:txBody>
      </p:sp>
      <p:sp>
        <p:nvSpPr>
          <p:cNvPr id="4" name="Номер слайда 3"/>
          <p:cNvSpPr>
            <a:spLocks noGrp="1"/>
          </p:cNvSpPr>
          <p:nvPr>
            <p:ph type="sldNum" sz="quarter" idx="12"/>
          </p:nvPr>
        </p:nvSpPr>
        <p:spPr/>
        <p:txBody>
          <a:bodyPr/>
          <a:lstStyle/>
          <a:p>
            <a:pPr>
              <a:defRPr/>
            </a:pPr>
            <a:fld id="{4D036C70-9C60-43F5-BCB1-096A25A2FDEE}"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57377373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21" y="273054"/>
            <a:ext cx="3008313" cy="1162050"/>
          </a:xfrm>
        </p:spPr>
        <p:txBody>
          <a:bodyPr anchor="b"/>
          <a:lstStyle>
            <a:lvl1pPr algn="l">
              <a:defRPr sz="1900" b="1"/>
            </a:lvl1pPr>
          </a:lstStyle>
          <a:p>
            <a:r>
              <a:rPr lang="ru-RU" smtClean="0"/>
              <a:t>Образец заголовка</a:t>
            </a:r>
            <a:endParaRPr lang="ru-RU"/>
          </a:p>
        </p:txBody>
      </p:sp>
      <p:sp>
        <p:nvSpPr>
          <p:cNvPr id="3" name="Объект 2"/>
          <p:cNvSpPr>
            <a:spLocks noGrp="1"/>
          </p:cNvSpPr>
          <p:nvPr>
            <p:ph idx="1"/>
          </p:nvPr>
        </p:nvSpPr>
        <p:spPr>
          <a:xfrm>
            <a:off x="3575050" y="273071"/>
            <a:ext cx="5111750" cy="5853113"/>
          </a:xfrm>
        </p:spPr>
        <p:txBody>
          <a:bodyPr/>
          <a:lstStyle>
            <a:lvl1pPr>
              <a:defRPr sz="3000"/>
            </a:lvl1pPr>
            <a:lvl2pPr>
              <a:defRPr sz="2600"/>
            </a:lvl2pPr>
            <a:lvl3pPr>
              <a:defRPr sz="2300"/>
            </a:lvl3pPr>
            <a:lvl4pPr>
              <a:defRPr sz="1900"/>
            </a:lvl4pPr>
            <a:lvl5pPr>
              <a:defRPr sz="1900"/>
            </a:lvl5pPr>
            <a:lvl6pPr>
              <a:defRPr sz="1900"/>
            </a:lvl6pPr>
            <a:lvl7pPr>
              <a:defRPr sz="1900"/>
            </a:lvl7pPr>
            <a:lvl8pPr>
              <a:defRPr sz="1900"/>
            </a:lvl8pPr>
            <a:lvl9pPr>
              <a:defRPr sz="19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457221" y="1435100"/>
            <a:ext cx="3008313" cy="4691063"/>
          </a:xfrm>
        </p:spPr>
        <p:txBody>
          <a:bodyPr/>
          <a:lstStyle>
            <a:lvl1pPr marL="0" indent="0">
              <a:buNone/>
              <a:defRPr sz="1300"/>
            </a:lvl1pPr>
            <a:lvl2pPr marL="430296" indent="0">
              <a:buNone/>
              <a:defRPr sz="1100"/>
            </a:lvl2pPr>
            <a:lvl3pPr marL="860607" indent="0">
              <a:buNone/>
              <a:defRPr sz="1000"/>
            </a:lvl3pPr>
            <a:lvl4pPr marL="1290909" indent="0">
              <a:buNone/>
              <a:defRPr sz="900"/>
            </a:lvl4pPr>
            <a:lvl5pPr marL="1721213" indent="0">
              <a:buNone/>
              <a:defRPr sz="900"/>
            </a:lvl5pPr>
            <a:lvl6pPr marL="2151513" indent="0">
              <a:buNone/>
              <a:defRPr sz="900"/>
            </a:lvl6pPr>
            <a:lvl7pPr marL="2581817" indent="0">
              <a:buNone/>
              <a:defRPr sz="900"/>
            </a:lvl7pPr>
            <a:lvl8pPr marL="3012119" indent="0">
              <a:buNone/>
              <a:defRPr sz="900"/>
            </a:lvl8pPr>
            <a:lvl9pPr marL="3442425" indent="0">
              <a:buNone/>
              <a:defRPr sz="900"/>
            </a:lvl9pPr>
          </a:lstStyle>
          <a:p>
            <a:pPr lvl="0"/>
            <a:r>
              <a:rPr lang="ru-RU" smtClean="0"/>
              <a:t>Образец текста</a:t>
            </a:r>
          </a:p>
        </p:txBody>
      </p:sp>
      <p:sp>
        <p:nvSpPr>
          <p:cNvPr id="5" name="Дата 4"/>
          <p:cNvSpPr>
            <a:spLocks noGrp="1"/>
          </p:cNvSpPr>
          <p:nvPr>
            <p:ph type="dt" sz="half" idx="10"/>
          </p:nvPr>
        </p:nvSpPr>
        <p:spPr/>
        <p:txBody>
          <a:bodyPr/>
          <a:lstStyle/>
          <a:p>
            <a:pPr>
              <a:defRPr/>
            </a:pPr>
            <a:endParaRPr lang="ru-RU">
              <a:solidFill>
                <a:srgbClr val="000000"/>
              </a:solidFill>
            </a:endParaRPr>
          </a:p>
        </p:txBody>
      </p:sp>
      <p:sp>
        <p:nvSpPr>
          <p:cNvPr id="6" name="Нижний колонтитул 5"/>
          <p:cNvSpPr>
            <a:spLocks noGrp="1"/>
          </p:cNvSpPr>
          <p:nvPr>
            <p:ph type="ftr" sz="quarter" idx="11"/>
          </p:nvPr>
        </p:nvSpPr>
        <p:spPr/>
        <p:txBody>
          <a:bodyPr/>
          <a:lstStyle/>
          <a:p>
            <a:pPr>
              <a:defRPr/>
            </a:pPr>
            <a:endParaRPr lang="ru-RU">
              <a:solidFill>
                <a:srgbClr val="000000"/>
              </a:solidFill>
            </a:endParaRPr>
          </a:p>
        </p:txBody>
      </p:sp>
      <p:sp>
        <p:nvSpPr>
          <p:cNvPr id="7" name="Номер слайда 6"/>
          <p:cNvSpPr>
            <a:spLocks noGrp="1"/>
          </p:cNvSpPr>
          <p:nvPr>
            <p:ph type="sldNum" sz="quarter" idx="12"/>
          </p:nvPr>
        </p:nvSpPr>
        <p:spPr/>
        <p:txBody>
          <a:bodyPr/>
          <a:lstStyle/>
          <a:p>
            <a:pPr>
              <a:defRPr/>
            </a:pPr>
            <a:fld id="{0702812A-86C2-4DE3-A547-24BB72B30951}"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39264507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792288" y="4800600"/>
            <a:ext cx="5486400" cy="566738"/>
          </a:xfrm>
        </p:spPr>
        <p:txBody>
          <a:bodyPr anchor="b"/>
          <a:lstStyle>
            <a:lvl1pPr algn="l">
              <a:defRPr sz="1900" b="1"/>
            </a:lvl1pPr>
          </a:lstStyle>
          <a:p>
            <a:r>
              <a:rPr lang="ru-RU" smtClean="0"/>
              <a:t>Образец заголовка</a:t>
            </a:r>
            <a:endParaRPr lang="ru-RU"/>
          </a:p>
        </p:txBody>
      </p:sp>
      <p:sp>
        <p:nvSpPr>
          <p:cNvPr id="3" name="Рисунок 2"/>
          <p:cNvSpPr>
            <a:spLocks noGrp="1"/>
          </p:cNvSpPr>
          <p:nvPr>
            <p:ph type="pic" idx="1"/>
          </p:nvPr>
        </p:nvSpPr>
        <p:spPr>
          <a:xfrm>
            <a:off x="1792288" y="612775"/>
            <a:ext cx="5486400" cy="4114800"/>
          </a:xfrm>
        </p:spPr>
        <p:txBody>
          <a:bodyPr/>
          <a:lstStyle>
            <a:lvl1pPr marL="0" indent="0">
              <a:buNone/>
              <a:defRPr sz="3000"/>
            </a:lvl1pPr>
            <a:lvl2pPr marL="430296" indent="0">
              <a:buNone/>
              <a:defRPr sz="2600"/>
            </a:lvl2pPr>
            <a:lvl3pPr marL="860607" indent="0">
              <a:buNone/>
              <a:defRPr sz="2300"/>
            </a:lvl3pPr>
            <a:lvl4pPr marL="1290909" indent="0">
              <a:buNone/>
              <a:defRPr sz="1900"/>
            </a:lvl4pPr>
            <a:lvl5pPr marL="1721213" indent="0">
              <a:buNone/>
              <a:defRPr sz="1900"/>
            </a:lvl5pPr>
            <a:lvl6pPr marL="2151513" indent="0">
              <a:buNone/>
              <a:defRPr sz="1900"/>
            </a:lvl6pPr>
            <a:lvl7pPr marL="2581817" indent="0">
              <a:buNone/>
              <a:defRPr sz="1900"/>
            </a:lvl7pPr>
            <a:lvl8pPr marL="3012119" indent="0">
              <a:buNone/>
              <a:defRPr sz="1900"/>
            </a:lvl8pPr>
            <a:lvl9pPr marL="3442425" indent="0">
              <a:buNone/>
              <a:defRPr sz="1900"/>
            </a:lvl9pPr>
          </a:lstStyle>
          <a:p>
            <a:endParaRPr lang="ru-RU"/>
          </a:p>
        </p:txBody>
      </p:sp>
      <p:sp>
        <p:nvSpPr>
          <p:cNvPr id="4" name="Текст 3"/>
          <p:cNvSpPr>
            <a:spLocks noGrp="1"/>
          </p:cNvSpPr>
          <p:nvPr>
            <p:ph type="body" sz="half" idx="2"/>
          </p:nvPr>
        </p:nvSpPr>
        <p:spPr>
          <a:xfrm>
            <a:off x="1792288" y="5367338"/>
            <a:ext cx="5486400" cy="804862"/>
          </a:xfrm>
        </p:spPr>
        <p:txBody>
          <a:bodyPr/>
          <a:lstStyle>
            <a:lvl1pPr marL="0" indent="0">
              <a:buNone/>
              <a:defRPr sz="1300"/>
            </a:lvl1pPr>
            <a:lvl2pPr marL="430296" indent="0">
              <a:buNone/>
              <a:defRPr sz="1100"/>
            </a:lvl2pPr>
            <a:lvl3pPr marL="860607" indent="0">
              <a:buNone/>
              <a:defRPr sz="1000"/>
            </a:lvl3pPr>
            <a:lvl4pPr marL="1290909" indent="0">
              <a:buNone/>
              <a:defRPr sz="900"/>
            </a:lvl4pPr>
            <a:lvl5pPr marL="1721213" indent="0">
              <a:buNone/>
              <a:defRPr sz="900"/>
            </a:lvl5pPr>
            <a:lvl6pPr marL="2151513" indent="0">
              <a:buNone/>
              <a:defRPr sz="900"/>
            </a:lvl6pPr>
            <a:lvl7pPr marL="2581817" indent="0">
              <a:buNone/>
              <a:defRPr sz="900"/>
            </a:lvl7pPr>
            <a:lvl8pPr marL="3012119" indent="0">
              <a:buNone/>
              <a:defRPr sz="900"/>
            </a:lvl8pPr>
            <a:lvl9pPr marL="3442425" indent="0">
              <a:buNone/>
              <a:defRPr sz="900"/>
            </a:lvl9pPr>
          </a:lstStyle>
          <a:p>
            <a:pPr lvl="0"/>
            <a:r>
              <a:rPr lang="ru-RU" smtClean="0"/>
              <a:t>Образец текста</a:t>
            </a:r>
          </a:p>
        </p:txBody>
      </p:sp>
      <p:sp>
        <p:nvSpPr>
          <p:cNvPr id="5" name="Дата 4"/>
          <p:cNvSpPr>
            <a:spLocks noGrp="1"/>
          </p:cNvSpPr>
          <p:nvPr>
            <p:ph type="dt" sz="half" idx="10"/>
          </p:nvPr>
        </p:nvSpPr>
        <p:spPr/>
        <p:txBody>
          <a:bodyPr/>
          <a:lstStyle/>
          <a:p>
            <a:pPr>
              <a:defRPr/>
            </a:pPr>
            <a:endParaRPr lang="ru-RU">
              <a:solidFill>
                <a:srgbClr val="000000"/>
              </a:solidFill>
            </a:endParaRPr>
          </a:p>
        </p:txBody>
      </p:sp>
      <p:sp>
        <p:nvSpPr>
          <p:cNvPr id="6" name="Нижний колонтитул 5"/>
          <p:cNvSpPr>
            <a:spLocks noGrp="1"/>
          </p:cNvSpPr>
          <p:nvPr>
            <p:ph type="ftr" sz="quarter" idx="11"/>
          </p:nvPr>
        </p:nvSpPr>
        <p:spPr/>
        <p:txBody>
          <a:bodyPr/>
          <a:lstStyle/>
          <a:p>
            <a:pPr>
              <a:defRPr/>
            </a:pPr>
            <a:endParaRPr lang="ru-RU">
              <a:solidFill>
                <a:srgbClr val="000000"/>
              </a:solidFill>
            </a:endParaRPr>
          </a:p>
        </p:txBody>
      </p:sp>
      <p:sp>
        <p:nvSpPr>
          <p:cNvPr id="7" name="Номер слайда 6"/>
          <p:cNvSpPr>
            <a:spLocks noGrp="1"/>
          </p:cNvSpPr>
          <p:nvPr>
            <p:ph type="sldNum" sz="quarter" idx="12"/>
          </p:nvPr>
        </p:nvSpPr>
        <p:spPr/>
        <p:txBody>
          <a:bodyPr/>
          <a:lstStyle/>
          <a:p>
            <a:pPr>
              <a:defRPr/>
            </a:pPr>
            <a:fld id="{72E244BD-01C9-45B3-AD10-A72FFC56F590}"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641078981"/>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C66CA674-EFD8-48AF-AD68-98E82A081F6E}"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4233120513"/>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6629400" y="274641"/>
            <a:ext cx="2057400" cy="5851525"/>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457200" y="274641"/>
            <a:ext cx="6019800" cy="5851525"/>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3103DC2B-DF94-4D34-85C8-CD14B3F7CCD7}"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1934721527"/>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8" name="Slide Number Placeholder 12"/>
          <p:cNvSpPr txBox="1">
            <a:spLocks/>
          </p:cNvSpPr>
          <p:nvPr userDrawn="1"/>
        </p:nvSpPr>
        <p:spPr>
          <a:xfrm>
            <a:off x="8516509" y="97634"/>
            <a:ext cx="848799" cy="537466"/>
          </a:xfrm>
          <a:prstGeom prst="rect">
            <a:avLst/>
          </a:prstGeom>
        </p:spPr>
        <p:txBody>
          <a:bodyPr vert="horz" lIns="86058" tIns="43029" rIns="86058" bIns="43029" rtlCol="0"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B2D350B4-811D-9C49-8D4A-B431FFD45952}" type="slidenum">
              <a:rPr lang="en-US" sz="2100" smtClean="0"/>
              <a:pPr/>
              <a:t>‹#›</a:t>
            </a:fld>
            <a:endParaRPr lang="en-US" sz="2100" dirty="0"/>
          </a:p>
        </p:txBody>
      </p:sp>
    </p:spTree>
    <p:extLst>
      <p:ext uri="{BB962C8B-B14F-4D97-AF65-F5344CB8AC3E}">
        <p14:creationId xmlns:p14="http://schemas.microsoft.com/office/powerpoint/2010/main" val="625835775"/>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bl">
  <p:cSld name="Заголовок и таблиц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4638"/>
            <a:ext cx="8229600" cy="1143000"/>
          </a:xfrm>
        </p:spPr>
        <p:txBody>
          <a:bodyPr/>
          <a:lstStyle/>
          <a:p>
            <a:r>
              <a:rPr lang="ru-RU" smtClean="0"/>
              <a:t>Образец заголовка</a:t>
            </a:r>
            <a:endParaRPr lang="ru-RU"/>
          </a:p>
        </p:txBody>
      </p:sp>
      <p:sp>
        <p:nvSpPr>
          <p:cNvPr id="3" name="Таблица 2"/>
          <p:cNvSpPr>
            <a:spLocks noGrp="1"/>
          </p:cNvSpPr>
          <p:nvPr>
            <p:ph type="tbl" idx="1"/>
          </p:nvPr>
        </p:nvSpPr>
        <p:spPr>
          <a:xfrm>
            <a:off x="457200" y="1600221"/>
            <a:ext cx="8229600" cy="4525963"/>
          </a:xfrm>
        </p:spPr>
        <p:txBody>
          <a:bodyPr/>
          <a:lstStyle/>
          <a:p>
            <a:pPr lvl="0"/>
            <a:endParaRPr lang="ru-RU" noProof="0" smtClean="0"/>
          </a:p>
        </p:txBody>
      </p:sp>
      <p:sp>
        <p:nvSpPr>
          <p:cNvPr id="4" name="Rectangle 4"/>
          <p:cNvSpPr>
            <a:spLocks noGrp="1" noChangeArrowheads="1"/>
          </p:cNvSpPr>
          <p:nvPr>
            <p:ph type="dt" sz="half" idx="10"/>
          </p:nvPr>
        </p:nvSpPr>
        <p:spPr>
          <a:ln/>
        </p:spPr>
        <p:txBody>
          <a:bodyPr/>
          <a:lstStyle>
            <a:lvl1pPr>
              <a:defRPr/>
            </a:lvl1pPr>
          </a:lstStyle>
          <a:p>
            <a:pPr>
              <a:defRPr/>
            </a:pPr>
            <a:endParaRPr lang="ru-RU">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ru-RU">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2A71CF9-4801-4564-9BA9-333380FB2CC5}" type="slidenum">
              <a:rPr lang="ru-RU">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385363894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userDrawn="1">
  <p:cSld name="1_Титульный слайд">
    <p:spTree>
      <p:nvGrpSpPr>
        <p:cNvPr id="1" name=""/>
        <p:cNvGrpSpPr/>
        <p:nvPr/>
      </p:nvGrpSpPr>
      <p:grpSpPr>
        <a:xfrm>
          <a:off x="0" y="0"/>
          <a:ext cx="0" cy="0"/>
          <a:chOff x="0" y="0"/>
          <a:chExt cx="0" cy="0"/>
        </a:xfrm>
      </p:grpSpPr>
      <p:sp>
        <p:nvSpPr>
          <p:cNvPr id="2" name="Прямоугольник 1"/>
          <p:cNvSpPr/>
          <p:nvPr userDrawn="1"/>
        </p:nvSpPr>
        <p:spPr>
          <a:xfrm>
            <a:off x="541338" y="21"/>
            <a:ext cx="463550" cy="379413"/>
          </a:xfrm>
          <a:prstGeom prst="rect">
            <a:avLst/>
          </a:prstGeom>
        </p:spPr>
        <p:txBody>
          <a:bodyPr wrap="none" lIns="85995" tIns="42996" rIns="85995" bIns="42996">
            <a:normAutofit/>
          </a:bodyPr>
          <a:lstStyle/>
          <a:p>
            <a:pPr fontAlgn="base">
              <a:spcBef>
                <a:spcPct val="0"/>
              </a:spcBef>
              <a:spcAft>
                <a:spcPct val="0"/>
              </a:spcAft>
              <a:defRPr/>
            </a:pPr>
            <a:r>
              <a:rPr lang="ru-RU" sz="19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sz="1700" dirty="0">
              <a:solidFill>
                <a:srgbClr val="000000"/>
              </a:solidFill>
              <a:latin typeface="Arial" charset="0"/>
              <a:ea typeface="Arial Unicode MS" pitchFamily="34" charset="-128"/>
              <a:cs typeface="Arial Unicode MS"/>
            </a:endParaRPr>
          </a:p>
        </p:txBody>
      </p:sp>
      <p:sp>
        <p:nvSpPr>
          <p:cNvPr id="3" name="Прямоугольник 11"/>
          <p:cNvSpPr>
            <a:spLocks noChangeArrowheads="1"/>
          </p:cNvSpPr>
          <p:nvPr userDrawn="1"/>
        </p:nvSpPr>
        <p:spPr bwMode="auto">
          <a:xfrm>
            <a:off x="963622" y="-20630"/>
            <a:ext cx="226569" cy="317664"/>
          </a:xfrm>
          <a:prstGeom prst="rect">
            <a:avLst/>
          </a:prstGeom>
          <a:noFill/>
          <a:ln>
            <a:noFill/>
          </a:ln>
          <a:extLst/>
        </p:spPr>
        <p:txBody>
          <a:bodyPr wrap="none" lIns="85995" tIns="42996" rIns="85995" bIns="42996">
            <a:spAutoFit/>
          </a:bodyPr>
          <a:lstStyle>
            <a:lvl1pPr eaLnBrk="0" hangingPunct="0">
              <a:defRPr sz="2400">
                <a:solidFill>
                  <a:schemeClr val="tx1"/>
                </a:solidFill>
                <a:latin typeface="Times New Roman" pitchFamily="18" charset="0"/>
                <a:cs typeface="Arial" pitchFamily="34" charset="0"/>
              </a:defRPr>
            </a:lvl1pPr>
            <a:lvl2pPr marL="742950" indent="-285750" eaLnBrk="0" hangingPunct="0">
              <a:defRPr sz="2400">
                <a:solidFill>
                  <a:schemeClr val="tx1"/>
                </a:solidFill>
                <a:latin typeface="Times New Roman" pitchFamily="18" charset="0"/>
                <a:cs typeface="Arial" pitchFamily="34" charset="0"/>
              </a:defRPr>
            </a:lvl2pPr>
            <a:lvl3pPr marL="1143000" indent="-228600" eaLnBrk="0" hangingPunct="0">
              <a:defRPr sz="2400">
                <a:solidFill>
                  <a:schemeClr val="tx1"/>
                </a:solidFill>
                <a:latin typeface="Times New Roman" pitchFamily="18" charset="0"/>
                <a:cs typeface="Arial" pitchFamily="34" charset="0"/>
              </a:defRPr>
            </a:lvl3pPr>
            <a:lvl4pPr marL="1600200" indent="-228600" eaLnBrk="0" hangingPunct="0">
              <a:defRPr sz="2400">
                <a:solidFill>
                  <a:schemeClr val="tx1"/>
                </a:solidFill>
                <a:latin typeface="Times New Roman" pitchFamily="18" charset="0"/>
                <a:cs typeface="Arial" pitchFamily="34" charset="0"/>
              </a:defRPr>
            </a:lvl4pPr>
            <a:lvl5pPr marL="2057400" indent="-228600" eaLnBrk="0" hangingPunct="0">
              <a:defRPr sz="24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24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24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24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2400">
                <a:solidFill>
                  <a:schemeClr val="tx1"/>
                </a:solidFill>
                <a:latin typeface="Times New Roman" pitchFamily="18" charset="0"/>
                <a:cs typeface="Arial" pitchFamily="34" charset="0"/>
              </a:defRPr>
            </a:lvl9pPr>
          </a:lstStyle>
          <a:p>
            <a:pPr eaLnBrk="1" fontAlgn="base" hangingPunct="1">
              <a:spcBef>
                <a:spcPct val="0"/>
              </a:spcBef>
              <a:spcAft>
                <a:spcPct val="0"/>
              </a:spcAft>
              <a:defRPr/>
            </a:pPr>
            <a:r>
              <a:rPr lang="ru-RU" altLang="ru-RU" sz="1500" dirty="0" smtClean="0">
                <a:solidFill>
                  <a:srgbClr val="DBDBE9"/>
                </a:solidFill>
                <a:latin typeface="Arial" panose="020B0604020202020204" pitchFamily="34" charset="0"/>
                <a:ea typeface="Arial Unicode MS" pitchFamily="34" charset="-128"/>
              </a:rPr>
              <a:t>]</a:t>
            </a:r>
            <a:endParaRPr lang="ru-RU" altLang="ru-RU" sz="1700" dirty="0" smtClean="0">
              <a:solidFill>
                <a:srgbClr val="DBDBE9"/>
              </a:solidFill>
              <a:latin typeface="Arial" panose="020B0604020202020204" pitchFamily="34" charset="0"/>
              <a:ea typeface="Arial Unicode MS" pitchFamily="34" charset="-128"/>
            </a:endParaRPr>
          </a:p>
        </p:txBody>
      </p:sp>
      <p:sp>
        <p:nvSpPr>
          <p:cNvPr id="4" name="TextBox 13"/>
          <p:cNvSpPr txBox="1">
            <a:spLocks noChangeArrowheads="1"/>
          </p:cNvSpPr>
          <p:nvPr userDrawn="1"/>
        </p:nvSpPr>
        <p:spPr bwMode="auto">
          <a:xfrm>
            <a:off x="774708" y="-61901"/>
            <a:ext cx="398090" cy="409997"/>
          </a:xfrm>
          <a:prstGeom prst="rect">
            <a:avLst/>
          </a:prstGeom>
          <a:noFill/>
          <a:ln>
            <a:noFill/>
          </a:ln>
          <a:extLst/>
        </p:spPr>
        <p:txBody>
          <a:bodyPr wrap="none" lIns="85995" tIns="42996" rIns="85995" bIns="42996">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1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1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
        <p:nvSpPr>
          <p:cNvPr id="5" name="Прямоугольник 4"/>
          <p:cNvSpPr/>
          <p:nvPr/>
        </p:nvSpPr>
        <p:spPr>
          <a:xfrm>
            <a:off x="0" y="0"/>
            <a:ext cx="9144000" cy="311150"/>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6" name="Прямоугольник 5"/>
          <p:cNvSpPr/>
          <p:nvPr/>
        </p:nvSpPr>
        <p:spPr bwMode="invGray">
          <a:xfrm>
            <a:off x="9085263" y="-1585"/>
            <a:ext cx="57150"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7" name="Прямоугольник 6"/>
          <p:cNvSpPr/>
          <p:nvPr/>
        </p:nvSpPr>
        <p:spPr bwMode="invGray">
          <a:xfrm>
            <a:off x="9044009" y="-1585"/>
            <a:ext cx="28575"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8" name="Прямоугольник 7"/>
          <p:cNvSpPr/>
          <p:nvPr/>
        </p:nvSpPr>
        <p:spPr bwMode="invGray">
          <a:xfrm>
            <a:off x="9024938" y="-1585"/>
            <a:ext cx="9525" cy="620713"/>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9" name="Прямоугольник 8"/>
          <p:cNvSpPr/>
          <p:nvPr/>
        </p:nvSpPr>
        <p:spPr bwMode="invGray">
          <a:xfrm>
            <a:off x="8977313" y="-1585"/>
            <a:ext cx="25400" cy="620713"/>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10" name="Прямоугольник 9"/>
          <p:cNvSpPr/>
          <p:nvPr/>
        </p:nvSpPr>
        <p:spPr bwMode="invGray">
          <a:xfrm>
            <a:off x="8915421" y="0"/>
            <a:ext cx="55563" cy="585788"/>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11" name="Прямоугольник 10"/>
          <p:cNvSpPr/>
          <p:nvPr/>
        </p:nvSpPr>
        <p:spPr bwMode="invGray">
          <a:xfrm>
            <a:off x="8875713" y="0"/>
            <a:ext cx="6350" cy="585788"/>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12" name="Прямоугольник 11"/>
          <p:cNvSpPr/>
          <p:nvPr userDrawn="1"/>
        </p:nvSpPr>
        <p:spPr>
          <a:xfrm>
            <a:off x="541338" y="21"/>
            <a:ext cx="463550" cy="379413"/>
          </a:xfrm>
          <a:prstGeom prst="rect">
            <a:avLst/>
          </a:prstGeom>
        </p:spPr>
        <p:txBody>
          <a:bodyPr wrap="none" lIns="85995" tIns="42996" rIns="85995" bIns="42996">
            <a:normAutofit/>
          </a:bodyPr>
          <a:lstStyle/>
          <a:p>
            <a:pPr fontAlgn="base">
              <a:spcBef>
                <a:spcPct val="0"/>
              </a:spcBef>
              <a:spcAft>
                <a:spcPct val="0"/>
              </a:spcAft>
              <a:defRPr/>
            </a:pPr>
            <a:r>
              <a:rPr lang="ru-RU" sz="19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sz="1700" dirty="0">
              <a:solidFill>
                <a:srgbClr val="000000"/>
              </a:solidFill>
              <a:latin typeface="Arial" charset="0"/>
              <a:ea typeface="Arial Unicode MS" pitchFamily="34" charset="-128"/>
              <a:cs typeface="Arial Unicode MS"/>
            </a:endParaRPr>
          </a:p>
        </p:txBody>
      </p:sp>
      <p:sp>
        <p:nvSpPr>
          <p:cNvPr id="13" name="Прямоугольник 27"/>
          <p:cNvSpPr>
            <a:spLocks noChangeArrowheads="1"/>
          </p:cNvSpPr>
          <p:nvPr userDrawn="1"/>
        </p:nvSpPr>
        <p:spPr bwMode="auto">
          <a:xfrm>
            <a:off x="963622" y="-20630"/>
            <a:ext cx="226569" cy="317664"/>
          </a:xfrm>
          <a:prstGeom prst="rect">
            <a:avLst/>
          </a:prstGeom>
          <a:noFill/>
          <a:ln>
            <a:noFill/>
          </a:ln>
          <a:extLst/>
        </p:spPr>
        <p:txBody>
          <a:bodyPr wrap="none" lIns="85995" tIns="42996" rIns="85995" bIns="42996">
            <a:spAutoFit/>
          </a:bodyPr>
          <a:lstStyle>
            <a:lvl1pPr eaLnBrk="0" hangingPunct="0">
              <a:defRPr sz="2400">
                <a:solidFill>
                  <a:schemeClr val="tx1"/>
                </a:solidFill>
                <a:latin typeface="Times New Roman" pitchFamily="18" charset="0"/>
                <a:cs typeface="Arial" pitchFamily="34" charset="0"/>
              </a:defRPr>
            </a:lvl1pPr>
            <a:lvl2pPr marL="742950" indent="-285750" eaLnBrk="0" hangingPunct="0">
              <a:defRPr sz="2400">
                <a:solidFill>
                  <a:schemeClr val="tx1"/>
                </a:solidFill>
                <a:latin typeface="Times New Roman" pitchFamily="18" charset="0"/>
                <a:cs typeface="Arial" pitchFamily="34" charset="0"/>
              </a:defRPr>
            </a:lvl2pPr>
            <a:lvl3pPr marL="1143000" indent="-228600" eaLnBrk="0" hangingPunct="0">
              <a:defRPr sz="2400">
                <a:solidFill>
                  <a:schemeClr val="tx1"/>
                </a:solidFill>
                <a:latin typeface="Times New Roman" pitchFamily="18" charset="0"/>
                <a:cs typeface="Arial" pitchFamily="34" charset="0"/>
              </a:defRPr>
            </a:lvl3pPr>
            <a:lvl4pPr marL="1600200" indent="-228600" eaLnBrk="0" hangingPunct="0">
              <a:defRPr sz="2400">
                <a:solidFill>
                  <a:schemeClr val="tx1"/>
                </a:solidFill>
                <a:latin typeface="Times New Roman" pitchFamily="18" charset="0"/>
                <a:cs typeface="Arial" pitchFamily="34" charset="0"/>
              </a:defRPr>
            </a:lvl4pPr>
            <a:lvl5pPr marL="2057400" indent="-228600" eaLnBrk="0" hangingPunct="0">
              <a:defRPr sz="24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24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24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24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2400">
                <a:solidFill>
                  <a:schemeClr val="tx1"/>
                </a:solidFill>
                <a:latin typeface="Times New Roman" pitchFamily="18" charset="0"/>
                <a:cs typeface="Arial" pitchFamily="34" charset="0"/>
              </a:defRPr>
            </a:lvl9pPr>
          </a:lstStyle>
          <a:p>
            <a:pPr eaLnBrk="1" fontAlgn="base" hangingPunct="1">
              <a:spcBef>
                <a:spcPct val="0"/>
              </a:spcBef>
              <a:spcAft>
                <a:spcPct val="0"/>
              </a:spcAft>
              <a:defRPr/>
            </a:pPr>
            <a:r>
              <a:rPr lang="ru-RU" altLang="ru-RU" sz="1500" dirty="0" smtClean="0">
                <a:solidFill>
                  <a:srgbClr val="DBDBE9"/>
                </a:solidFill>
                <a:latin typeface="Arial" panose="020B0604020202020204" pitchFamily="34" charset="0"/>
                <a:ea typeface="Arial Unicode MS" pitchFamily="34" charset="-128"/>
              </a:rPr>
              <a:t>]</a:t>
            </a:r>
            <a:endParaRPr lang="ru-RU" altLang="ru-RU" sz="1700" dirty="0" smtClean="0">
              <a:solidFill>
                <a:srgbClr val="DBDBE9"/>
              </a:solidFill>
              <a:latin typeface="Arial" panose="020B0604020202020204" pitchFamily="34" charset="0"/>
              <a:ea typeface="Arial Unicode MS" pitchFamily="34" charset="-128"/>
            </a:endParaRPr>
          </a:p>
        </p:txBody>
      </p:sp>
      <p:sp>
        <p:nvSpPr>
          <p:cNvPr id="14" name="TextBox 13"/>
          <p:cNvSpPr txBox="1">
            <a:spLocks noChangeArrowheads="1"/>
          </p:cNvSpPr>
          <p:nvPr userDrawn="1"/>
        </p:nvSpPr>
        <p:spPr bwMode="auto">
          <a:xfrm>
            <a:off x="774708" y="-61901"/>
            <a:ext cx="398090" cy="409997"/>
          </a:xfrm>
          <a:prstGeom prst="rect">
            <a:avLst/>
          </a:prstGeom>
          <a:noFill/>
          <a:ln>
            <a:noFill/>
          </a:ln>
          <a:extLst/>
        </p:spPr>
        <p:txBody>
          <a:bodyPr wrap="none" lIns="85995" tIns="42996" rIns="85995" bIns="42996">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1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1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Tree>
    <p:extLst>
      <p:ext uri="{BB962C8B-B14F-4D97-AF65-F5344CB8AC3E}">
        <p14:creationId xmlns:p14="http://schemas.microsoft.com/office/powerpoint/2010/main" val="2594831781"/>
      </p:ext>
    </p:extLst>
  </p:cSld>
  <p:clrMapOvr>
    <a:masterClrMapping/>
  </p:clrMapOvr>
  <p:hf sldNum="0" hdr="0" ftr="0" dt="0"/>
</p:sldLayout>
</file>

<file path=ppt/slideLayouts/slideLayout228.xml><?xml version="1.0" encoding="utf-8"?>
<p:sldLayout xmlns:a="http://schemas.openxmlformats.org/drawingml/2006/main" xmlns:r="http://schemas.openxmlformats.org/officeDocument/2006/relationships" xmlns:p="http://schemas.openxmlformats.org/presentationml/2006/main" userDrawn="1">
  <p:cSld name="2_Титульный слайд">
    <p:spTree>
      <p:nvGrpSpPr>
        <p:cNvPr id="1" name=""/>
        <p:cNvGrpSpPr/>
        <p:nvPr/>
      </p:nvGrpSpPr>
      <p:grpSpPr>
        <a:xfrm>
          <a:off x="0" y="0"/>
          <a:ext cx="0" cy="0"/>
          <a:chOff x="0" y="0"/>
          <a:chExt cx="0" cy="0"/>
        </a:xfrm>
      </p:grpSpPr>
      <p:sp>
        <p:nvSpPr>
          <p:cNvPr id="2" name="Прямоугольник 1"/>
          <p:cNvSpPr/>
          <p:nvPr userDrawn="1"/>
        </p:nvSpPr>
        <p:spPr>
          <a:xfrm>
            <a:off x="541338" y="21"/>
            <a:ext cx="463550" cy="379413"/>
          </a:xfrm>
          <a:prstGeom prst="rect">
            <a:avLst/>
          </a:prstGeom>
        </p:spPr>
        <p:txBody>
          <a:bodyPr wrap="none" lIns="85995" tIns="42996" rIns="85995" bIns="42996">
            <a:normAutofit/>
          </a:bodyPr>
          <a:lstStyle/>
          <a:p>
            <a:pPr fontAlgn="base">
              <a:spcBef>
                <a:spcPct val="0"/>
              </a:spcBef>
              <a:spcAft>
                <a:spcPct val="0"/>
              </a:spcAft>
              <a:defRPr/>
            </a:pPr>
            <a:r>
              <a:rPr lang="ru-RU" sz="19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sz="1700" dirty="0">
              <a:solidFill>
                <a:srgbClr val="000000"/>
              </a:solidFill>
              <a:latin typeface="Arial" charset="0"/>
              <a:ea typeface="Arial Unicode MS" pitchFamily="34" charset="-128"/>
              <a:cs typeface="Arial Unicode MS"/>
            </a:endParaRPr>
          </a:p>
        </p:txBody>
      </p:sp>
      <p:sp>
        <p:nvSpPr>
          <p:cNvPr id="3" name="Прямоугольник 11"/>
          <p:cNvSpPr>
            <a:spLocks noChangeArrowheads="1"/>
          </p:cNvSpPr>
          <p:nvPr userDrawn="1"/>
        </p:nvSpPr>
        <p:spPr bwMode="auto">
          <a:xfrm>
            <a:off x="963622" y="-20630"/>
            <a:ext cx="226569" cy="317664"/>
          </a:xfrm>
          <a:prstGeom prst="rect">
            <a:avLst/>
          </a:prstGeom>
          <a:noFill/>
          <a:ln>
            <a:noFill/>
          </a:ln>
          <a:extLst/>
        </p:spPr>
        <p:txBody>
          <a:bodyPr wrap="none" lIns="85995" tIns="42996" rIns="85995" bIns="42996">
            <a:spAutoFit/>
          </a:bodyPr>
          <a:lstStyle>
            <a:lvl1pPr eaLnBrk="0" hangingPunct="0">
              <a:defRPr>
                <a:solidFill>
                  <a:schemeClr val="tx1"/>
                </a:solidFill>
                <a:latin typeface="Arial" pitchFamily="34" charset="0"/>
                <a:ea typeface="Arial Unicode MS" pitchFamily="34" charset="-128"/>
                <a:cs typeface="Arial Unicode MS" pitchFamily="34" charset="-128"/>
              </a:defRPr>
            </a:lvl1pPr>
            <a:lvl2pPr marL="742950" indent="-285750" eaLnBrk="0" hangingPunct="0">
              <a:defRPr>
                <a:solidFill>
                  <a:schemeClr val="tx1"/>
                </a:solidFill>
                <a:latin typeface="Arial" pitchFamily="34" charset="0"/>
                <a:ea typeface="Arial Unicode MS" pitchFamily="34" charset="-128"/>
                <a:cs typeface="Arial Unicode MS" pitchFamily="34" charset="-128"/>
              </a:defRPr>
            </a:lvl2pPr>
            <a:lvl3pPr marL="1143000" indent="-228600" eaLnBrk="0" hangingPunct="0">
              <a:defRPr>
                <a:solidFill>
                  <a:schemeClr val="tx1"/>
                </a:solidFill>
                <a:latin typeface="Arial" pitchFamily="34" charset="0"/>
                <a:ea typeface="Arial Unicode MS" pitchFamily="34" charset="-128"/>
                <a:cs typeface="Arial Unicode MS" pitchFamily="34" charset="-128"/>
              </a:defRPr>
            </a:lvl3pPr>
            <a:lvl4pPr marL="1600200" indent="-228600" eaLnBrk="0" hangingPunct="0">
              <a:defRPr>
                <a:solidFill>
                  <a:schemeClr val="tx1"/>
                </a:solidFill>
                <a:latin typeface="Arial" pitchFamily="34" charset="0"/>
                <a:ea typeface="Arial Unicode MS" pitchFamily="34" charset="-128"/>
                <a:cs typeface="Arial Unicode MS" pitchFamily="34" charset="-128"/>
              </a:defRPr>
            </a:lvl4pPr>
            <a:lvl5pPr marL="2057400" indent="-228600" eaLnBrk="0" hangingPunct="0">
              <a:defRPr>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9pPr>
          </a:lstStyle>
          <a:p>
            <a:pPr eaLnBrk="1" fontAlgn="base" hangingPunct="1">
              <a:spcBef>
                <a:spcPct val="0"/>
              </a:spcBef>
              <a:spcAft>
                <a:spcPct val="0"/>
              </a:spcAft>
              <a:defRPr/>
            </a:pPr>
            <a:r>
              <a:rPr lang="ru-RU" altLang="ru-RU" sz="1500" dirty="0" smtClean="0">
                <a:solidFill>
                  <a:srgbClr val="DBDBE9"/>
                </a:solidFill>
                <a:cs typeface="Arial" panose="020B0604020202020204" pitchFamily="34" charset="0"/>
              </a:rPr>
              <a:t>]</a:t>
            </a:r>
            <a:endParaRPr lang="ru-RU" altLang="ru-RU" sz="1700" dirty="0" smtClean="0">
              <a:solidFill>
                <a:srgbClr val="DBDBE9"/>
              </a:solidFill>
              <a:cs typeface="Arial" panose="020B0604020202020204" pitchFamily="34" charset="0"/>
            </a:endParaRPr>
          </a:p>
        </p:txBody>
      </p:sp>
      <p:sp>
        <p:nvSpPr>
          <p:cNvPr id="4" name="TextBox 13"/>
          <p:cNvSpPr txBox="1">
            <a:spLocks noChangeArrowheads="1"/>
          </p:cNvSpPr>
          <p:nvPr userDrawn="1"/>
        </p:nvSpPr>
        <p:spPr bwMode="auto">
          <a:xfrm>
            <a:off x="774708" y="-61901"/>
            <a:ext cx="398090" cy="409997"/>
          </a:xfrm>
          <a:prstGeom prst="rect">
            <a:avLst/>
          </a:prstGeom>
          <a:noFill/>
          <a:ln>
            <a:noFill/>
          </a:ln>
          <a:extLst/>
        </p:spPr>
        <p:txBody>
          <a:bodyPr wrap="none" lIns="85995" tIns="42996" rIns="85995" bIns="42996">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1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1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
        <p:nvSpPr>
          <p:cNvPr id="5" name="Прямоугольник 4"/>
          <p:cNvSpPr/>
          <p:nvPr/>
        </p:nvSpPr>
        <p:spPr>
          <a:xfrm>
            <a:off x="0" y="0"/>
            <a:ext cx="9144000" cy="311150"/>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6" name="Прямоугольник 5"/>
          <p:cNvSpPr/>
          <p:nvPr/>
        </p:nvSpPr>
        <p:spPr bwMode="invGray">
          <a:xfrm>
            <a:off x="9085263" y="-1585"/>
            <a:ext cx="57150"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7" name="Прямоугольник 6"/>
          <p:cNvSpPr/>
          <p:nvPr/>
        </p:nvSpPr>
        <p:spPr bwMode="invGray">
          <a:xfrm>
            <a:off x="9044009" y="-1585"/>
            <a:ext cx="28575"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8" name="Прямоугольник 7"/>
          <p:cNvSpPr/>
          <p:nvPr/>
        </p:nvSpPr>
        <p:spPr bwMode="invGray">
          <a:xfrm>
            <a:off x="9024938" y="-1585"/>
            <a:ext cx="9525" cy="620713"/>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9" name="Прямоугольник 8"/>
          <p:cNvSpPr/>
          <p:nvPr/>
        </p:nvSpPr>
        <p:spPr bwMode="invGray">
          <a:xfrm>
            <a:off x="8977313" y="-1585"/>
            <a:ext cx="25400" cy="620713"/>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10" name="Прямоугольник 9"/>
          <p:cNvSpPr/>
          <p:nvPr/>
        </p:nvSpPr>
        <p:spPr bwMode="invGray">
          <a:xfrm>
            <a:off x="8915421" y="0"/>
            <a:ext cx="55563" cy="585788"/>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11" name="Прямоугольник 10"/>
          <p:cNvSpPr/>
          <p:nvPr/>
        </p:nvSpPr>
        <p:spPr bwMode="invGray">
          <a:xfrm>
            <a:off x="8875713" y="0"/>
            <a:ext cx="6350" cy="585788"/>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12" name="Прямоугольник 11"/>
          <p:cNvSpPr/>
          <p:nvPr userDrawn="1"/>
        </p:nvSpPr>
        <p:spPr>
          <a:xfrm>
            <a:off x="541338" y="21"/>
            <a:ext cx="463550" cy="379413"/>
          </a:xfrm>
          <a:prstGeom prst="rect">
            <a:avLst/>
          </a:prstGeom>
        </p:spPr>
        <p:txBody>
          <a:bodyPr wrap="none" lIns="85995" tIns="42996" rIns="85995" bIns="42996">
            <a:normAutofit/>
          </a:bodyPr>
          <a:lstStyle/>
          <a:p>
            <a:pPr fontAlgn="base">
              <a:spcBef>
                <a:spcPct val="0"/>
              </a:spcBef>
              <a:spcAft>
                <a:spcPct val="0"/>
              </a:spcAft>
              <a:defRPr/>
            </a:pPr>
            <a:r>
              <a:rPr lang="ru-RU" sz="19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sz="1700" dirty="0">
              <a:solidFill>
                <a:srgbClr val="000000"/>
              </a:solidFill>
              <a:latin typeface="Arial" charset="0"/>
              <a:ea typeface="Arial Unicode MS" pitchFamily="34" charset="-128"/>
              <a:cs typeface="Arial Unicode MS"/>
            </a:endParaRPr>
          </a:p>
        </p:txBody>
      </p:sp>
      <p:sp>
        <p:nvSpPr>
          <p:cNvPr id="13" name="Прямоугольник 27"/>
          <p:cNvSpPr>
            <a:spLocks noChangeArrowheads="1"/>
          </p:cNvSpPr>
          <p:nvPr userDrawn="1"/>
        </p:nvSpPr>
        <p:spPr bwMode="auto">
          <a:xfrm>
            <a:off x="963622" y="-20630"/>
            <a:ext cx="226569" cy="317664"/>
          </a:xfrm>
          <a:prstGeom prst="rect">
            <a:avLst/>
          </a:prstGeom>
          <a:noFill/>
          <a:ln>
            <a:noFill/>
          </a:ln>
          <a:extLst/>
        </p:spPr>
        <p:txBody>
          <a:bodyPr wrap="none" lIns="85995" tIns="42996" rIns="85995" bIns="42996">
            <a:spAutoFit/>
          </a:bodyPr>
          <a:lstStyle>
            <a:lvl1pPr eaLnBrk="0" hangingPunct="0">
              <a:defRPr>
                <a:solidFill>
                  <a:schemeClr val="tx1"/>
                </a:solidFill>
                <a:latin typeface="Arial" pitchFamily="34" charset="0"/>
                <a:ea typeface="Arial Unicode MS" pitchFamily="34" charset="-128"/>
                <a:cs typeface="Arial Unicode MS" pitchFamily="34" charset="-128"/>
              </a:defRPr>
            </a:lvl1pPr>
            <a:lvl2pPr marL="742950" indent="-285750" eaLnBrk="0" hangingPunct="0">
              <a:defRPr>
                <a:solidFill>
                  <a:schemeClr val="tx1"/>
                </a:solidFill>
                <a:latin typeface="Arial" pitchFamily="34" charset="0"/>
                <a:ea typeface="Arial Unicode MS" pitchFamily="34" charset="-128"/>
                <a:cs typeface="Arial Unicode MS" pitchFamily="34" charset="-128"/>
              </a:defRPr>
            </a:lvl2pPr>
            <a:lvl3pPr marL="1143000" indent="-228600" eaLnBrk="0" hangingPunct="0">
              <a:defRPr>
                <a:solidFill>
                  <a:schemeClr val="tx1"/>
                </a:solidFill>
                <a:latin typeface="Arial" pitchFamily="34" charset="0"/>
                <a:ea typeface="Arial Unicode MS" pitchFamily="34" charset="-128"/>
                <a:cs typeface="Arial Unicode MS" pitchFamily="34" charset="-128"/>
              </a:defRPr>
            </a:lvl3pPr>
            <a:lvl4pPr marL="1600200" indent="-228600" eaLnBrk="0" hangingPunct="0">
              <a:defRPr>
                <a:solidFill>
                  <a:schemeClr val="tx1"/>
                </a:solidFill>
                <a:latin typeface="Arial" pitchFamily="34" charset="0"/>
                <a:ea typeface="Arial Unicode MS" pitchFamily="34" charset="-128"/>
                <a:cs typeface="Arial Unicode MS" pitchFamily="34" charset="-128"/>
              </a:defRPr>
            </a:lvl4pPr>
            <a:lvl5pPr marL="2057400" indent="-228600" eaLnBrk="0" hangingPunct="0">
              <a:defRPr>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9pPr>
          </a:lstStyle>
          <a:p>
            <a:pPr eaLnBrk="1" fontAlgn="base" hangingPunct="1">
              <a:spcBef>
                <a:spcPct val="0"/>
              </a:spcBef>
              <a:spcAft>
                <a:spcPct val="0"/>
              </a:spcAft>
              <a:defRPr/>
            </a:pPr>
            <a:r>
              <a:rPr lang="ru-RU" altLang="ru-RU" sz="1500" dirty="0" smtClean="0">
                <a:solidFill>
                  <a:srgbClr val="DBDBE9"/>
                </a:solidFill>
                <a:cs typeface="Arial" panose="020B0604020202020204" pitchFamily="34" charset="0"/>
              </a:rPr>
              <a:t>]</a:t>
            </a:r>
            <a:endParaRPr lang="ru-RU" altLang="ru-RU" sz="1700" dirty="0" smtClean="0">
              <a:solidFill>
                <a:srgbClr val="DBDBE9"/>
              </a:solidFill>
              <a:cs typeface="Arial" panose="020B0604020202020204" pitchFamily="34" charset="0"/>
            </a:endParaRPr>
          </a:p>
        </p:txBody>
      </p:sp>
      <p:sp>
        <p:nvSpPr>
          <p:cNvPr id="14" name="TextBox 13"/>
          <p:cNvSpPr txBox="1">
            <a:spLocks noChangeArrowheads="1"/>
          </p:cNvSpPr>
          <p:nvPr userDrawn="1"/>
        </p:nvSpPr>
        <p:spPr bwMode="auto">
          <a:xfrm>
            <a:off x="774708" y="-61901"/>
            <a:ext cx="398090" cy="409997"/>
          </a:xfrm>
          <a:prstGeom prst="rect">
            <a:avLst/>
          </a:prstGeom>
          <a:noFill/>
          <a:ln>
            <a:noFill/>
          </a:ln>
          <a:extLst/>
        </p:spPr>
        <p:txBody>
          <a:bodyPr wrap="none" lIns="85995" tIns="42996" rIns="85995" bIns="42996">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1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1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Tree>
    <p:extLst>
      <p:ext uri="{BB962C8B-B14F-4D97-AF65-F5344CB8AC3E}">
        <p14:creationId xmlns:p14="http://schemas.microsoft.com/office/powerpoint/2010/main" val="3273749112"/>
      </p:ext>
    </p:extLst>
  </p:cSld>
  <p:clrMapOvr>
    <a:masterClrMapping/>
  </p:clrMapOvr>
  <p:hf sldNum="0" hdr="0" ftr="0" dt="0"/>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240787128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endParaRPr lang="ru-RU" dirty="0"/>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ru-RU" dirty="0"/>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fld id="{5F91366C-C707-45FC-9663-1DE7BB98C4B2}" type="slidenum">
              <a:rPr lang="ru-RU" smtClean="0"/>
              <a:t>‹#›</a:t>
            </a:fld>
            <a:endParaRPr lang="ru-RU" dirty="0"/>
          </a:p>
        </p:txBody>
      </p:sp>
    </p:spTree>
    <p:extLst>
      <p:ext uri="{BB962C8B-B14F-4D97-AF65-F5344CB8AC3E}">
        <p14:creationId xmlns:p14="http://schemas.microsoft.com/office/powerpoint/2010/main" val="2156620462"/>
      </p:ext>
    </p:extLst>
  </p:cSld>
  <p:clrMapOvr>
    <a:masterClrMapping/>
  </p:clrMapOvr>
  <p:hf hdr="0" ftr="0" dt="0"/>
</p:sldLayout>
</file>

<file path=ppt/slideLayouts/slideLayout230.xml><?xml version="1.0" encoding="utf-8"?>
<p:sldLayout xmlns:a="http://schemas.openxmlformats.org/drawingml/2006/main" xmlns:r="http://schemas.openxmlformats.org/officeDocument/2006/relationships" xmlns:p="http://schemas.openxmlformats.org/presentationml/2006/main" userDrawn="1">
  <p:cSld name="3_Титульный слайд">
    <p:spTree>
      <p:nvGrpSpPr>
        <p:cNvPr id="1" name=""/>
        <p:cNvGrpSpPr/>
        <p:nvPr/>
      </p:nvGrpSpPr>
      <p:grpSpPr>
        <a:xfrm>
          <a:off x="0" y="0"/>
          <a:ext cx="0" cy="0"/>
          <a:chOff x="0" y="0"/>
          <a:chExt cx="0" cy="0"/>
        </a:xfrm>
      </p:grpSpPr>
      <p:sp>
        <p:nvSpPr>
          <p:cNvPr id="2" name="Прямоугольник 1"/>
          <p:cNvSpPr/>
          <p:nvPr userDrawn="1"/>
        </p:nvSpPr>
        <p:spPr>
          <a:xfrm>
            <a:off x="541338" y="21"/>
            <a:ext cx="463550" cy="379413"/>
          </a:xfrm>
          <a:prstGeom prst="rect">
            <a:avLst/>
          </a:prstGeom>
        </p:spPr>
        <p:txBody>
          <a:bodyPr wrap="none" lIns="85995" tIns="42996" rIns="85995" bIns="42996">
            <a:normAutofit/>
          </a:bodyPr>
          <a:lstStyle/>
          <a:p>
            <a:pPr fontAlgn="base">
              <a:spcBef>
                <a:spcPct val="0"/>
              </a:spcBef>
              <a:spcAft>
                <a:spcPct val="0"/>
              </a:spcAft>
              <a:defRPr/>
            </a:pPr>
            <a:r>
              <a:rPr lang="ru-RU" sz="19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sz="1700" dirty="0">
              <a:solidFill>
                <a:srgbClr val="000000"/>
              </a:solidFill>
              <a:latin typeface="Arial" charset="0"/>
              <a:ea typeface="Arial Unicode MS" pitchFamily="34" charset="-128"/>
              <a:cs typeface="Arial Unicode MS"/>
            </a:endParaRPr>
          </a:p>
        </p:txBody>
      </p:sp>
      <p:sp>
        <p:nvSpPr>
          <p:cNvPr id="3" name="Прямоугольник 11"/>
          <p:cNvSpPr>
            <a:spLocks noChangeArrowheads="1"/>
          </p:cNvSpPr>
          <p:nvPr userDrawn="1"/>
        </p:nvSpPr>
        <p:spPr bwMode="auto">
          <a:xfrm>
            <a:off x="963622" y="-20630"/>
            <a:ext cx="226569" cy="317664"/>
          </a:xfrm>
          <a:prstGeom prst="rect">
            <a:avLst/>
          </a:prstGeom>
          <a:noFill/>
          <a:ln>
            <a:noFill/>
          </a:ln>
          <a:extLst/>
        </p:spPr>
        <p:txBody>
          <a:bodyPr wrap="none" lIns="85995" tIns="42996" rIns="85995" bIns="42996">
            <a:spAutoFit/>
          </a:bodyPr>
          <a:lstStyle>
            <a:lvl1pPr eaLnBrk="0" hangingPunct="0">
              <a:defRPr sz="2400">
                <a:solidFill>
                  <a:schemeClr val="tx1"/>
                </a:solidFill>
                <a:latin typeface="Times New Roman" pitchFamily="18" charset="0"/>
                <a:cs typeface="Arial" pitchFamily="34" charset="0"/>
              </a:defRPr>
            </a:lvl1pPr>
            <a:lvl2pPr marL="742950" indent="-285750" eaLnBrk="0" hangingPunct="0">
              <a:defRPr sz="2400">
                <a:solidFill>
                  <a:schemeClr val="tx1"/>
                </a:solidFill>
                <a:latin typeface="Times New Roman" pitchFamily="18" charset="0"/>
                <a:cs typeface="Arial" pitchFamily="34" charset="0"/>
              </a:defRPr>
            </a:lvl2pPr>
            <a:lvl3pPr marL="1143000" indent="-228600" eaLnBrk="0" hangingPunct="0">
              <a:defRPr sz="2400">
                <a:solidFill>
                  <a:schemeClr val="tx1"/>
                </a:solidFill>
                <a:latin typeface="Times New Roman" pitchFamily="18" charset="0"/>
                <a:cs typeface="Arial" pitchFamily="34" charset="0"/>
              </a:defRPr>
            </a:lvl3pPr>
            <a:lvl4pPr marL="1600200" indent="-228600" eaLnBrk="0" hangingPunct="0">
              <a:defRPr sz="2400">
                <a:solidFill>
                  <a:schemeClr val="tx1"/>
                </a:solidFill>
                <a:latin typeface="Times New Roman" pitchFamily="18" charset="0"/>
                <a:cs typeface="Arial" pitchFamily="34" charset="0"/>
              </a:defRPr>
            </a:lvl4pPr>
            <a:lvl5pPr marL="2057400" indent="-228600" eaLnBrk="0" hangingPunct="0">
              <a:defRPr sz="24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24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24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24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2400">
                <a:solidFill>
                  <a:schemeClr val="tx1"/>
                </a:solidFill>
                <a:latin typeface="Times New Roman" pitchFamily="18" charset="0"/>
                <a:cs typeface="Arial" pitchFamily="34" charset="0"/>
              </a:defRPr>
            </a:lvl9pPr>
          </a:lstStyle>
          <a:p>
            <a:pPr eaLnBrk="1" fontAlgn="base" hangingPunct="1">
              <a:spcBef>
                <a:spcPct val="0"/>
              </a:spcBef>
              <a:spcAft>
                <a:spcPct val="0"/>
              </a:spcAft>
              <a:defRPr/>
            </a:pPr>
            <a:r>
              <a:rPr lang="ru-RU" altLang="ru-RU" sz="1500" dirty="0" smtClean="0">
                <a:solidFill>
                  <a:srgbClr val="DBDBE9"/>
                </a:solidFill>
                <a:latin typeface="Arial" panose="020B0604020202020204" pitchFamily="34" charset="0"/>
                <a:ea typeface="Arial Unicode MS" pitchFamily="34" charset="-128"/>
              </a:rPr>
              <a:t>]</a:t>
            </a:r>
            <a:endParaRPr lang="ru-RU" altLang="ru-RU" sz="1700" dirty="0" smtClean="0">
              <a:solidFill>
                <a:srgbClr val="DBDBE9"/>
              </a:solidFill>
              <a:latin typeface="Arial" panose="020B0604020202020204" pitchFamily="34" charset="0"/>
              <a:ea typeface="Arial Unicode MS" pitchFamily="34" charset="-128"/>
            </a:endParaRPr>
          </a:p>
        </p:txBody>
      </p:sp>
      <p:sp>
        <p:nvSpPr>
          <p:cNvPr id="4" name="TextBox 13"/>
          <p:cNvSpPr txBox="1">
            <a:spLocks noChangeArrowheads="1"/>
          </p:cNvSpPr>
          <p:nvPr userDrawn="1"/>
        </p:nvSpPr>
        <p:spPr bwMode="auto">
          <a:xfrm>
            <a:off x="774708" y="-61901"/>
            <a:ext cx="398090" cy="409997"/>
          </a:xfrm>
          <a:prstGeom prst="rect">
            <a:avLst/>
          </a:prstGeom>
          <a:noFill/>
          <a:ln>
            <a:noFill/>
          </a:ln>
          <a:extLst/>
        </p:spPr>
        <p:txBody>
          <a:bodyPr wrap="none" lIns="85995" tIns="42996" rIns="85995" bIns="42996">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1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1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
        <p:nvSpPr>
          <p:cNvPr id="5" name="Прямоугольник 4"/>
          <p:cNvSpPr/>
          <p:nvPr/>
        </p:nvSpPr>
        <p:spPr>
          <a:xfrm>
            <a:off x="0" y="0"/>
            <a:ext cx="9144000" cy="311150"/>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6" name="Прямоугольник 5"/>
          <p:cNvSpPr/>
          <p:nvPr/>
        </p:nvSpPr>
        <p:spPr bwMode="invGray">
          <a:xfrm>
            <a:off x="9085263" y="-1585"/>
            <a:ext cx="57150"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7" name="Прямоугольник 6"/>
          <p:cNvSpPr/>
          <p:nvPr/>
        </p:nvSpPr>
        <p:spPr bwMode="invGray">
          <a:xfrm>
            <a:off x="9044009" y="-1585"/>
            <a:ext cx="28575"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8" name="Прямоугольник 7"/>
          <p:cNvSpPr/>
          <p:nvPr/>
        </p:nvSpPr>
        <p:spPr bwMode="invGray">
          <a:xfrm>
            <a:off x="9024938" y="-1585"/>
            <a:ext cx="9525" cy="620713"/>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9" name="Прямоугольник 8"/>
          <p:cNvSpPr/>
          <p:nvPr/>
        </p:nvSpPr>
        <p:spPr bwMode="invGray">
          <a:xfrm>
            <a:off x="8977313" y="-1585"/>
            <a:ext cx="25400" cy="620713"/>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10" name="Прямоугольник 9"/>
          <p:cNvSpPr/>
          <p:nvPr/>
        </p:nvSpPr>
        <p:spPr bwMode="invGray">
          <a:xfrm>
            <a:off x="8915421" y="0"/>
            <a:ext cx="55563" cy="585788"/>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11" name="Прямоугольник 10"/>
          <p:cNvSpPr/>
          <p:nvPr/>
        </p:nvSpPr>
        <p:spPr bwMode="invGray">
          <a:xfrm>
            <a:off x="8875713" y="0"/>
            <a:ext cx="6350" cy="585788"/>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12" name="Прямоугольник 11"/>
          <p:cNvSpPr/>
          <p:nvPr userDrawn="1"/>
        </p:nvSpPr>
        <p:spPr>
          <a:xfrm>
            <a:off x="541338" y="21"/>
            <a:ext cx="463550" cy="379413"/>
          </a:xfrm>
          <a:prstGeom prst="rect">
            <a:avLst/>
          </a:prstGeom>
        </p:spPr>
        <p:txBody>
          <a:bodyPr wrap="none" lIns="85995" tIns="42996" rIns="85995" bIns="42996">
            <a:normAutofit/>
          </a:bodyPr>
          <a:lstStyle/>
          <a:p>
            <a:pPr fontAlgn="base">
              <a:spcBef>
                <a:spcPct val="0"/>
              </a:spcBef>
              <a:spcAft>
                <a:spcPct val="0"/>
              </a:spcAft>
              <a:defRPr/>
            </a:pPr>
            <a:r>
              <a:rPr lang="ru-RU" sz="19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sz="1700" dirty="0">
              <a:solidFill>
                <a:srgbClr val="000000"/>
              </a:solidFill>
              <a:latin typeface="Arial" charset="0"/>
              <a:ea typeface="Arial Unicode MS" pitchFamily="34" charset="-128"/>
              <a:cs typeface="Arial Unicode MS"/>
            </a:endParaRPr>
          </a:p>
        </p:txBody>
      </p:sp>
      <p:sp>
        <p:nvSpPr>
          <p:cNvPr id="13" name="Прямоугольник 27"/>
          <p:cNvSpPr>
            <a:spLocks noChangeArrowheads="1"/>
          </p:cNvSpPr>
          <p:nvPr userDrawn="1"/>
        </p:nvSpPr>
        <p:spPr bwMode="auto">
          <a:xfrm>
            <a:off x="963622" y="-20630"/>
            <a:ext cx="226569" cy="317664"/>
          </a:xfrm>
          <a:prstGeom prst="rect">
            <a:avLst/>
          </a:prstGeom>
          <a:noFill/>
          <a:ln>
            <a:noFill/>
          </a:ln>
          <a:extLst/>
        </p:spPr>
        <p:txBody>
          <a:bodyPr wrap="none" lIns="85995" tIns="42996" rIns="85995" bIns="42996">
            <a:spAutoFit/>
          </a:bodyPr>
          <a:lstStyle>
            <a:lvl1pPr eaLnBrk="0" hangingPunct="0">
              <a:defRPr sz="2400">
                <a:solidFill>
                  <a:schemeClr val="tx1"/>
                </a:solidFill>
                <a:latin typeface="Times New Roman" pitchFamily="18" charset="0"/>
                <a:cs typeface="Arial" pitchFamily="34" charset="0"/>
              </a:defRPr>
            </a:lvl1pPr>
            <a:lvl2pPr marL="742950" indent="-285750" eaLnBrk="0" hangingPunct="0">
              <a:defRPr sz="2400">
                <a:solidFill>
                  <a:schemeClr val="tx1"/>
                </a:solidFill>
                <a:latin typeface="Times New Roman" pitchFamily="18" charset="0"/>
                <a:cs typeface="Arial" pitchFamily="34" charset="0"/>
              </a:defRPr>
            </a:lvl2pPr>
            <a:lvl3pPr marL="1143000" indent="-228600" eaLnBrk="0" hangingPunct="0">
              <a:defRPr sz="2400">
                <a:solidFill>
                  <a:schemeClr val="tx1"/>
                </a:solidFill>
                <a:latin typeface="Times New Roman" pitchFamily="18" charset="0"/>
                <a:cs typeface="Arial" pitchFamily="34" charset="0"/>
              </a:defRPr>
            </a:lvl3pPr>
            <a:lvl4pPr marL="1600200" indent="-228600" eaLnBrk="0" hangingPunct="0">
              <a:defRPr sz="2400">
                <a:solidFill>
                  <a:schemeClr val="tx1"/>
                </a:solidFill>
                <a:latin typeface="Times New Roman" pitchFamily="18" charset="0"/>
                <a:cs typeface="Arial" pitchFamily="34" charset="0"/>
              </a:defRPr>
            </a:lvl4pPr>
            <a:lvl5pPr marL="2057400" indent="-228600" eaLnBrk="0" hangingPunct="0">
              <a:defRPr sz="24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24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24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24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2400">
                <a:solidFill>
                  <a:schemeClr val="tx1"/>
                </a:solidFill>
                <a:latin typeface="Times New Roman" pitchFamily="18" charset="0"/>
                <a:cs typeface="Arial" pitchFamily="34" charset="0"/>
              </a:defRPr>
            </a:lvl9pPr>
          </a:lstStyle>
          <a:p>
            <a:pPr eaLnBrk="1" fontAlgn="base" hangingPunct="1">
              <a:spcBef>
                <a:spcPct val="0"/>
              </a:spcBef>
              <a:spcAft>
                <a:spcPct val="0"/>
              </a:spcAft>
              <a:defRPr/>
            </a:pPr>
            <a:r>
              <a:rPr lang="ru-RU" altLang="ru-RU" sz="1500" dirty="0" smtClean="0">
                <a:solidFill>
                  <a:srgbClr val="DBDBE9"/>
                </a:solidFill>
                <a:latin typeface="Arial" panose="020B0604020202020204" pitchFamily="34" charset="0"/>
                <a:ea typeface="Arial Unicode MS" pitchFamily="34" charset="-128"/>
              </a:rPr>
              <a:t>]</a:t>
            </a:r>
            <a:endParaRPr lang="ru-RU" altLang="ru-RU" sz="1700" dirty="0" smtClean="0">
              <a:solidFill>
                <a:srgbClr val="DBDBE9"/>
              </a:solidFill>
              <a:latin typeface="Arial" panose="020B0604020202020204" pitchFamily="34" charset="0"/>
              <a:ea typeface="Arial Unicode MS" pitchFamily="34" charset="-128"/>
            </a:endParaRPr>
          </a:p>
        </p:txBody>
      </p:sp>
      <p:sp>
        <p:nvSpPr>
          <p:cNvPr id="14" name="TextBox 13"/>
          <p:cNvSpPr txBox="1">
            <a:spLocks noChangeArrowheads="1"/>
          </p:cNvSpPr>
          <p:nvPr userDrawn="1"/>
        </p:nvSpPr>
        <p:spPr bwMode="auto">
          <a:xfrm>
            <a:off x="774708" y="-61901"/>
            <a:ext cx="398090" cy="409997"/>
          </a:xfrm>
          <a:prstGeom prst="rect">
            <a:avLst/>
          </a:prstGeom>
          <a:noFill/>
          <a:ln>
            <a:noFill/>
          </a:ln>
          <a:extLst/>
        </p:spPr>
        <p:txBody>
          <a:bodyPr wrap="none" lIns="85995" tIns="42996" rIns="85995" bIns="42996">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1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1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Tree>
    <p:extLst>
      <p:ext uri="{BB962C8B-B14F-4D97-AF65-F5344CB8AC3E}">
        <p14:creationId xmlns:p14="http://schemas.microsoft.com/office/powerpoint/2010/main" val="174000991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userDrawn="1">
  <p:cSld name="4_Титульный слайд">
    <p:spTree>
      <p:nvGrpSpPr>
        <p:cNvPr id="1" name=""/>
        <p:cNvGrpSpPr/>
        <p:nvPr/>
      </p:nvGrpSpPr>
      <p:grpSpPr>
        <a:xfrm>
          <a:off x="0" y="0"/>
          <a:ext cx="0" cy="0"/>
          <a:chOff x="0" y="0"/>
          <a:chExt cx="0" cy="0"/>
        </a:xfrm>
      </p:grpSpPr>
      <p:sp>
        <p:nvSpPr>
          <p:cNvPr id="2" name="Прямоугольник 1"/>
          <p:cNvSpPr/>
          <p:nvPr userDrawn="1"/>
        </p:nvSpPr>
        <p:spPr>
          <a:xfrm>
            <a:off x="541338" y="21"/>
            <a:ext cx="463550" cy="379413"/>
          </a:xfrm>
          <a:prstGeom prst="rect">
            <a:avLst/>
          </a:prstGeom>
        </p:spPr>
        <p:txBody>
          <a:bodyPr wrap="none" lIns="85995" tIns="42996" rIns="85995" bIns="42996">
            <a:normAutofit/>
          </a:bodyPr>
          <a:lstStyle/>
          <a:p>
            <a:pPr fontAlgn="base">
              <a:spcBef>
                <a:spcPct val="0"/>
              </a:spcBef>
              <a:spcAft>
                <a:spcPct val="0"/>
              </a:spcAft>
              <a:defRPr/>
            </a:pPr>
            <a:r>
              <a:rPr lang="ru-RU" sz="19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sz="1700" dirty="0">
              <a:solidFill>
                <a:srgbClr val="000000"/>
              </a:solidFill>
              <a:latin typeface="Arial" charset="0"/>
              <a:ea typeface="Arial Unicode MS" pitchFamily="34" charset="-128"/>
              <a:cs typeface="Arial Unicode MS"/>
            </a:endParaRPr>
          </a:p>
        </p:txBody>
      </p:sp>
      <p:sp>
        <p:nvSpPr>
          <p:cNvPr id="3" name="Прямоугольник 11"/>
          <p:cNvSpPr>
            <a:spLocks noChangeArrowheads="1"/>
          </p:cNvSpPr>
          <p:nvPr userDrawn="1"/>
        </p:nvSpPr>
        <p:spPr bwMode="auto">
          <a:xfrm>
            <a:off x="963622" y="-20630"/>
            <a:ext cx="226569" cy="317664"/>
          </a:xfrm>
          <a:prstGeom prst="rect">
            <a:avLst/>
          </a:prstGeom>
          <a:noFill/>
          <a:ln>
            <a:noFill/>
          </a:ln>
          <a:extLst/>
        </p:spPr>
        <p:txBody>
          <a:bodyPr wrap="none" lIns="85995" tIns="42996" rIns="85995" bIns="42996">
            <a:spAutoFit/>
          </a:bodyPr>
          <a:lstStyle>
            <a:lvl1pPr eaLnBrk="0" hangingPunct="0">
              <a:defRPr>
                <a:solidFill>
                  <a:schemeClr val="tx1"/>
                </a:solidFill>
                <a:latin typeface="Arial" pitchFamily="34" charset="0"/>
                <a:ea typeface="Arial Unicode MS" pitchFamily="34" charset="-128"/>
                <a:cs typeface="Arial Unicode MS" pitchFamily="34" charset="-128"/>
              </a:defRPr>
            </a:lvl1pPr>
            <a:lvl2pPr marL="742950" indent="-285750" eaLnBrk="0" hangingPunct="0">
              <a:defRPr>
                <a:solidFill>
                  <a:schemeClr val="tx1"/>
                </a:solidFill>
                <a:latin typeface="Arial" pitchFamily="34" charset="0"/>
                <a:ea typeface="Arial Unicode MS" pitchFamily="34" charset="-128"/>
                <a:cs typeface="Arial Unicode MS" pitchFamily="34" charset="-128"/>
              </a:defRPr>
            </a:lvl2pPr>
            <a:lvl3pPr marL="1143000" indent="-228600" eaLnBrk="0" hangingPunct="0">
              <a:defRPr>
                <a:solidFill>
                  <a:schemeClr val="tx1"/>
                </a:solidFill>
                <a:latin typeface="Arial" pitchFamily="34" charset="0"/>
                <a:ea typeface="Arial Unicode MS" pitchFamily="34" charset="-128"/>
                <a:cs typeface="Arial Unicode MS" pitchFamily="34" charset="-128"/>
              </a:defRPr>
            </a:lvl3pPr>
            <a:lvl4pPr marL="1600200" indent="-228600" eaLnBrk="0" hangingPunct="0">
              <a:defRPr>
                <a:solidFill>
                  <a:schemeClr val="tx1"/>
                </a:solidFill>
                <a:latin typeface="Arial" pitchFamily="34" charset="0"/>
                <a:ea typeface="Arial Unicode MS" pitchFamily="34" charset="-128"/>
                <a:cs typeface="Arial Unicode MS" pitchFamily="34" charset="-128"/>
              </a:defRPr>
            </a:lvl4pPr>
            <a:lvl5pPr marL="2057400" indent="-228600" eaLnBrk="0" hangingPunct="0">
              <a:defRPr>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9pPr>
          </a:lstStyle>
          <a:p>
            <a:pPr eaLnBrk="1" fontAlgn="base" hangingPunct="1">
              <a:spcBef>
                <a:spcPct val="0"/>
              </a:spcBef>
              <a:spcAft>
                <a:spcPct val="0"/>
              </a:spcAft>
              <a:defRPr/>
            </a:pPr>
            <a:r>
              <a:rPr lang="ru-RU" altLang="ru-RU" sz="1500" dirty="0" smtClean="0">
                <a:solidFill>
                  <a:srgbClr val="DBDBE9"/>
                </a:solidFill>
                <a:cs typeface="Arial" panose="020B0604020202020204" pitchFamily="34" charset="0"/>
              </a:rPr>
              <a:t>]</a:t>
            </a:r>
            <a:endParaRPr lang="ru-RU" altLang="ru-RU" sz="1700" dirty="0" smtClean="0">
              <a:solidFill>
                <a:srgbClr val="DBDBE9"/>
              </a:solidFill>
              <a:cs typeface="Arial" panose="020B0604020202020204" pitchFamily="34" charset="0"/>
            </a:endParaRPr>
          </a:p>
        </p:txBody>
      </p:sp>
      <p:sp>
        <p:nvSpPr>
          <p:cNvPr id="4" name="TextBox 13"/>
          <p:cNvSpPr txBox="1">
            <a:spLocks noChangeArrowheads="1"/>
          </p:cNvSpPr>
          <p:nvPr userDrawn="1"/>
        </p:nvSpPr>
        <p:spPr bwMode="auto">
          <a:xfrm>
            <a:off x="774708" y="-61901"/>
            <a:ext cx="398090" cy="409997"/>
          </a:xfrm>
          <a:prstGeom prst="rect">
            <a:avLst/>
          </a:prstGeom>
          <a:noFill/>
          <a:ln>
            <a:noFill/>
          </a:ln>
          <a:extLst/>
        </p:spPr>
        <p:txBody>
          <a:bodyPr wrap="none" lIns="85995" tIns="42996" rIns="85995" bIns="42996">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1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1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
        <p:nvSpPr>
          <p:cNvPr id="5" name="Прямоугольник 4"/>
          <p:cNvSpPr/>
          <p:nvPr/>
        </p:nvSpPr>
        <p:spPr>
          <a:xfrm>
            <a:off x="0" y="0"/>
            <a:ext cx="9144000" cy="311150"/>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6" name="Прямоугольник 5"/>
          <p:cNvSpPr/>
          <p:nvPr/>
        </p:nvSpPr>
        <p:spPr bwMode="invGray">
          <a:xfrm>
            <a:off x="9085263" y="-1585"/>
            <a:ext cx="57150"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7" name="Прямоугольник 6"/>
          <p:cNvSpPr/>
          <p:nvPr/>
        </p:nvSpPr>
        <p:spPr bwMode="invGray">
          <a:xfrm>
            <a:off x="9044009" y="-1585"/>
            <a:ext cx="28575"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8" name="Прямоугольник 7"/>
          <p:cNvSpPr/>
          <p:nvPr/>
        </p:nvSpPr>
        <p:spPr bwMode="invGray">
          <a:xfrm>
            <a:off x="9024938" y="-1585"/>
            <a:ext cx="9525" cy="620713"/>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9" name="Прямоугольник 8"/>
          <p:cNvSpPr/>
          <p:nvPr/>
        </p:nvSpPr>
        <p:spPr bwMode="invGray">
          <a:xfrm>
            <a:off x="8977313" y="-1585"/>
            <a:ext cx="25400" cy="620713"/>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10" name="Прямоугольник 9"/>
          <p:cNvSpPr/>
          <p:nvPr/>
        </p:nvSpPr>
        <p:spPr bwMode="invGray">
          <a:xfrm>
            <a:off x="8915421" y="0"/>
            <a:ext cx="55563" cy="585788"/>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11" name="Прямоугольник 10"/>
          <p:cNvSpPr/>
          <p:nvPr/>
        </p:nvSpPr>
        <p:spPr bwMode="invGray">
          <a:xfrm>
            <a:off x="8875713" y="0"/>
            <a:ext cx="6350" cy="585788"/>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85995" tIns="42996" rIns="85995" bIns="42996" anchor="ctr"/>
          <a:lstStyle/>
          <a:p>
            <a:pPr algn="ctr" fontAlgn="base">
              <a:spcBef>
                <a:spcPct val="0"/>
              </a:spcBef>
              <a:spcAft>
                <a:spcPct val="0"/>
              </a:spcAft>
              <a:defRPr/>
            </a:pPr>
            <a:endParaRPr lang="en-US" sz="1700" dirty="0">
              <a:solidFill>
                <a:srgbClr val="FFFFFF"/>
              </a:solidFill>
            </a:endParaRPr>
          </a:p>
        </p:txBody>
      </p:sp>
      <p:sp>
        <p:nvSpPr>
          <p:cNvPr id="12" name="Прямоугольник 11"/>
          <p:cNvSpPr/>
          <p:nvPr userDrawn="1"/>
        </p:nvSpPr>
        <p:spPr>
          <a:xfrm>
            <a:off x="541338" y="21"/>
            <a:ext cx="463550" cy="379413"/>
          </a:xfrm>
          <a:prstGeom prst="rect">
            <a:avLst/>
          </a:prstGeom>
        </p:spPr>
        <p:txBody>
          <a:bodyPr wrap="none" lIns="85995" tIns="42996" rIns="85995" bIns="42996">
            <a:normAutofit/>
          </a:bodyPr>
          <a:lstStyle/>
          <a:p>
            <a:pPr fontAlgn="base">
              <a:spcBef>
                <a:spcPct val="0"/>
              </a:spcBef>
              <a:spcAft>
                <a:spcPct val="0"/>
              </a:spcAft>
              <a:defRPr/>
            </a:pPr>
            <a:r>
              <a:rPr lang="ru-RU" sz="19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sz="1700" dirty="0">
              <a:solidFill>
                <a:srgbClr val="000000"/>
              </a:solidFill>
              <a:latin typeface="Arial" charset="0"/>
              <a:ea typeface="Arial Unicode MS" pitchFamily="34" charset="-128"/>
              <a:cs typeface="Arial Unicode MS"/>
            </a:endParaRPr>
          </a:p>
        </p:txBody>
      </p:sp>
      <p:sp>
        <p:nvSpPr>
          <p:cNvPr id="13" name="Прямоугольник 27"/>
          <p:cNvSpPr>
            <a:spLocks noChangeArrowheads="1"/>
          </p:cNvSpPr>
          <p:nvPr userDrawn="1"/>
        </p:nvSpPr>
        <p:spPr bwMode="auto">
          <a:xfrm>
            <a:off x="963622" y="-20630"/>
            <a:ext cx="226569" cy="317664"/>
          </a:xfrm>
          <a:prstGeom prst="rect">
            <a:avLst/>
          </a:prstGeom>
          <a:noFill/>
          <a:ln>
            <a:noFill/>
          </a:ln>
          <a:extLst/>
        </p:spPr>
        <p:txBody>
          <a:bodyPr wrap="none" lIns="85995" tIns="42996" rIns="85995" bIns="42996">
            <a:spAutoFit/>
          </a:bodyPr>
          <a:lstStyle>
            <a:lvl1pPr eaLnBrk="0" hangingPunct="0">
              <a:defRPr>
                <a:solidFill>
                  <a:schemeClr val="tx1"/>
                </a:solidFill>
                <a:latin typeface="Arial" pitchFamily="34" charset="0"/>
                <a:ea typeface="Arial Unicode MS" pitchFamily="34" charset="-128"/>
                <a:cs typeface="Arial Unicode MS" pitchFamily="34" charset="-128"/>
              </a:defRPr>
            </a:lvl1pPr>
            <a:lvl2pPr marL="742950" indent="-285750" eaLnBrk="0" hangingPunct="0">
              <a:defRPr>
                <a:solidFill>
                  <a:schemeClr val="tx1"/>
                </a:solidFill>
                <a:latin typeface="Arial" pitchFamily="34" charset="0"/>
                <a:ea typeface="Arial Unicode MS" pitchFamily="34" charset="-128"/>
                <a:cs typeface="Arial Unicode MS" pitchFamily="34" charset="-128"/>
              </a:defRPr>
            </a:lvl2pPr>
            <a:lvl3pPr marL="1143000" indent="-228600" eaLnBrk="0" hangingPunct="0">
              <a:defRPr>
                <a:solidFill>
                  <a:schemeClr val="tx1"/>
                </a:solidFill>
                <a:latin typeface="Arial" pitchFamily="34" charset="0"/>
                <a:ea typeface="Arial Unicode MS" pitchFamily="34" charset="-128"/>
                <a:cs typeface="Arial Unicode MS" pitchFamily="34" charset="-128"/>
              </a:defRPr>
            </a:lvl3pPr>
            <a:lvl4pPr marL="1600200" indent="-228600" eaLnBrk="0" hangingPunct="0">
              <a:defRPr>
                <a:solidFill>
                  <a:schemeClr val="tx1"/>
                </a:solidFill>
                <a:latin typeface="Arial" pitchFamily="34" charset="0"/>
                <a:ea typeface="Arial Unicode MS" pitchFamily="34" charset="-128"/>
                <a:cs typeface="Arial Unicode MS" pitchFamily="34" charset="-128"/>
              </a:defRPr>
            </a:lvl4pPr>
            <a:lvl5pPr marL="2057400" indent="-228600" eaLnBrk="0" hangingPunct="0">
              <a:defRPr>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9pPr>
          </a:lstStyle>
          <a:p>
            <a:pPr eaLnBrk="1" fontAlgn="base" hangingPunct="1">
              <a:spcBef>
                <a:spcPct val="0"/>
              </a:spcBef>
              <a:spcAft>
                <a:spcPct val="0"/>
              </a:spcAft>
              <a:defRPr/>
            </a:pPr>
            <a:r>
              <a:rPr lang="ru-RU" altLang="ru-RU" sz="1500" dirty="0" smtClean="0">
                <a:solidFill>
                  <a:srgbClr val="DBDBE9"/>
                </a:solidFill>
                <a:cs typeface="Arial" panose="020B0604020202020204" pitchFamily="34" charset="0"/>
              </a:rPr>
              <a:t>]</a:t>
            </a:r>
            <a:endParaRPr lang="ru-RU" altLang="ru-RU" sz="1700" dirty="0" smtClean="0">
              <a:solidFill>
                <a:srgbClr val="DBDBE9"/>
              </a:solidFill>
              <a:cs typeface="Arial" panose="020B0604020202020204" pitchFamily="34" charset="0"/>
            </a:endParaRPr>
          </a:p>
        </p:txBody>
      </p:sp>
      <p:sp>
        <p:nvSpPr>
          <p:cNvPr id="14" name="TextBox 13"/>
          <p:cNvSpPr txBox="1">
            <a:spLocks noChangeArrowheads="1"/>
          </p:cNvSpPr>
          <p:nvPr userDrawn="1"/>
        </p:nvSpPr>
        <p:spPr bwMode="auto">
          <a:xfrm>
            <a:off x="774708" y="-61901"/>
            <a:ext cx="398090" cy="409997"/>
          </a:xfrm>
          <a:prstGeom prst="rect">
            <a:avLst/>
          </a:prstGeom>
          <a:noFill/>
          <a:ln>
            <a:noFill/>
          </a:ln>
          <a:extLst/>
        </p:spPr>
        <p:txBody>
          <a:bodyPr wrap="none" lIns="85995" tIns="42996" rIns="85995" bIns="42996">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1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1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Tree>
    <p:extLst>
      <p:ext uri="{BB962C8B-B14F-4D97-AF65-F5344CB8AC3E}">
        <p14:creationId xmlns:p14="http://schemas.microsoft.com/office/powerpoint/2010/main" val="200323171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userDrawn="1">
  <p:cSld name="3_Сравнение">
    <p:bg>
      <p:bgPr>
        <a:solidFill>
          <a:srgbClr val="EDEDE3"/>
        </a:solidFill>
        <a:effectLst/>
      </p:bgPr>
    </p:bg>
    <p:spTree>
      <p:nvGrpSpPr>
        <p:cNvPr id="1" name=""/>
        <p:cNvGrpSpPr/>
        <p:nvPr/>
      </p:nvGrpSpPr>
      <p:grpSpPr>
        <a:xfrm>
          <a:off x="0" y="0"/>
          <a:ext cx="0" cy="0"/>
          <a:chOff x="0" y="0"/>
          <a:chExt cx="0" cy="0"/>
        </a:xfrm>
      </p:grpSpPr>
      <p:sp>
        <p:nvSpPr>
          <p:cNvPr id="7" name="Прямоугольник 6"/>
          <p:cNvSpPr/>
          <p:nvPr userDrawn="1"/>
        </p:nvSpPr>
        <p:spPr>
          <a:xfrm>
            <a:off x="541342" y="21"/>
            <a:ext cx="463550" cy="379413"/>
          </a:xfrm>
          <a:prstGeom prst="rect">
            <a:avLst/>
          </a:prstGeom>
        </p:spPr>
        <p:txBody>
          <a:bodyPr wrap="none" lIns="91230" tIns="45617" rIns="91230" bIns="45617">
            <a:normAutofit lnSpcReduction="10000"/>
          </a:bodyPr>
          <a:lstStyle/>
          <a:p>
            <a:pPr>
              <a:defRPr/>
            </a:pPr>
            <a:r>
              <a:rPr lang="ru-RU" sz="1900" dirty="0">
                <a:solidFill>
                  <a:srgbClr val="53548A">
                    <a:lumMod val="20000"/>
                    <a:lumOff val="80000"/>
                  </a:srgbClr>
                </a:solidFill>
                <a:latin typeface="Arial" panose="020B0604020202020204" pitchFamily="34" charset="0"/>
                <a:cs typeface="Arial" panose="020B0604020202020204" pitchFamily="34" charset="0"/>
              </a:rPr>
              <a:t>М</a:t>
            </a:r>
            <a:endParaRPr lang="ru-RU" sz="1700" dirty="0">
              <a:solidFill>
                <a:prstClr val="black"/>
              </a:solidFill>
              <a:latin typeface="Arial" charset="0"/>
            </a:endParaRPr>
          </a:p>
        </p:txBody>
      </p:sp>
      <p:sp>
        <p:nvSpPr>
          <p:cNvPr id="8" name="Прямоугольник 11"/>
          <p:cNvSpPr>
            <a:spLocks noChangeArrowheads="1"/>
          </p:cNvSpPr>
          <p:nvPr userDrawn="1"/>
        </p:nvSpPr>
        <p:spPr bwMode="auto">
          <a:xfrm>
            <a:off x="963622" y="-20629"/>
            <a:ext cx="237141" cy="322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30" tIns="45617" rIns="91230" bIns="45617">
            <a:spAutoFit/>
          </a:bodyPr>
          <a:lstStyle/>
          <a:p>
            <a:r>
              <a:rPr lang="ru-RU" sz="1500" dirty="0">
                <a:solidFill>
                  <a:srgbClr val="DBDBE9"/>
                </a:solidFill>
                <a:latin typeface="Arial" panose="020B0604020202020204" pitchFamily="34" charset="0"/>
                <a:cs typeface="Arial" panose="020B0604020202020204" pitchFamily="34" charset="0"/>
              </a:rPr>
              <a:t>]</a:t>
            </a:r>
            <a:endParaRPr lang="ru-RU" sz="1700" dirty="0">
              <a:solidFill>
                <a:srgbClr val="DBDBE9"/>
              </a:solidFill>
              <a:latin typeface="Arial" panose="020B0604020202020204" pitchFamily="34" charset="0"/>
              <a:cs typeface="Arial" panose="020B0604020202020204" pitchFamily="34" charset="0"/>
            </a:endParaRPr>
          </a:p>
        </p:txBody>
      </p:sp>
      <p:sp>
        <p:nvSpPr>
          <p:cNvPr id="9" name="TextBox 13"/>
          <p:cNvSpPr txBox="1">
            <a:spLocks noChangeArrowheads="1"/>
          </p:cNvSpPr>
          <p:nvPr userDrawn="1"/>
        </p:nvSpPr>
        <p:spPr bwMode="auto">
          <a:xfrm>
            <a:off x="774712" y="-61905"/>
            <a:ext cx="408662" cy="415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30" tIns="45617" rIns="91230" bIns="45617">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hangingPunct="1">
              <a:defRPr/>
            </a:pPr>
            <a:r>
              <a:rPr lang="ru-RU" sz="2100" i="1" dirty="0">
                <a:solidFill>
                  <a:prstClr val="white"/>
                </a:solidFill>
                <a:latin typeface="Arial" panose="020B0604020202020204" pitchFamily="34" charset="0"/>
                <a:cs typeface="Arial" panose="020B0604020202020204" pitchFamily="34" charset="0"/>
              </a:rPr>
              <a:t>ф</a:t>
            </a:r>
            <a:endParaRPr lang="ru-RU" sz="2100" dirty="0">
              <a:solidFill>
                <a:srgbClr val="DBDBE9"/>
              </a:solidFill>
              <a:latin typeface="Arial" panose="020B0604020202020204" pitchFamily="34" charset="0"/>
              <a:cs typeface="Arial" panose="020B0604020202020204" pitchFamily="34" charset="0"/>
            </a:endParaRPr>
          </a:p>
        </p:txBody>
      </p:sp>
      <p:sp>
        <p:nvSpPr>
          <p:cNvPr id="10" name="Прямоугольник 9"/>
          <p:cNvSpPr/>
          <p:nvPr/>
        </p:nvSpPr>
        <p:spPr>
          <a:xfrm>
            <a:off x="0" y="0"/>
            <a:ext cx="9144000" cy="311150"/>
          </a:xfrm>
          <a:prstGeom prst="rect">
            <a:avLst/>
          </a:prstGeom>
          <a:solidFill>
            <a:srgbClr val="004821"/>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230" tIns="45617" rIns="91230" bIns="45617" anchor="ctr"/>
          <a:lstStyle/>
          <a:p>
            <a:pPr algn="ctr">
              <a:defRPr/>
            </a:pPr>
            <a:endParaRPr lang="en-US" sz="1700" dirty="0">
              <a:solidFill>
                <a:prstClr val="white"/>
              </a:solidFill>
              <a:latin typeface="Arial" panose="020B0604020202020204" pitchFamily="34" charset="0"/>
            </a:endParaRPr>
          </a:p>
        </p:txBody>
      </p:sp>
      <p:sp>
        <p:nvSpPr>
          <p:cNvPr id="11" name="Прямоугольник 10"/>
          <p:cNvSpPr/>
          <p:nvPr/>
        </p:nvSpPr>
        <p:spPr bwMode="invGray">
          <a:xfrm>
            <a:off x="9085263" y="-1585"/>
            <a:ext cx="57150"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230" tIns="45617" rIns="91230" bIns="45617" anchor="ctr"/>
          <a:lstStyle/>
          <a:p>
            <a:pPr algn="ctr">
              <a:defRPr/>
            </a:pPr>
            <a:endParaRPr lang="en-US" sz="1700" dirty="0">
              <a:solidFill>
                <a:prstClr val="white"/>
              </a:solidFill>
              <a:latin typeface="Arial" panose="020B0604020202020204" pitchFamily="34" charset="0"/>
            </a:endParaRPr>
          </a:p>
        </p:txBody>
      </p:sp>
      <p:sp>
        <p:nvSpPr>
          <p:cNvPr id="12" name="Прямоугольник 11"/>
          <p:cNvSpPr/>
          <p:nvPr/>
        </p:nvSpPr>
        <p:spPr bwMode="invGray">
          <a:xfrm>
            <a:off x="9044009" y="-1585"/>
            <a:ext cx="28575"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230" tIns="45617" rIns="91230" bIns="45617" anchor="ctr"/>
          <a:lstStyle/>
          <a:p>
            <a:pPr algn="ctr">
              <a:defRPr/>
            </a:pPr>
            <a:endParaRPr lang="en-US" sz="1700" dirty="0">
              <a:solidFill>
                <a:prstClr val="white"/>
              </a:solidFill>
              <a:latin typeface="Arial" panose="020B0604020202020204" pitchFamily="34" charset="0"/>
            </a:endParaRPr>
          </a:p>
        </p:txBody>
      </p:sp>
      <p:sp>
        <p:nvSpPr>
          <p:cNvPr id="13" name="Прямоугольник 12"/>
          <p:cNvSpPr/>
          <p:nvPr/>
        </p:nvSpPr>
        <p:spPr bwMode="invGray">
          <a:xfrm>
            <a:off x="9024942" y="-1585"/>
            <a:ext cx="9525" cy="312737"/>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230" tIns="45617" rIns="91230" bIns="45617" anchor="ctr"/>
          <a:lstStyle/>
          <a:p>
            <a:pPr algn="ctr">
              <a:defRPr/>
            </a:pPr>
            <a:endParaRPr lang="en-US" sz="1700" dirty="0">
              <a:solidFill>
                <a:prstClr val="white"/>
              </a:solidFill>
              <a:latin typeface="Arial" panose="020B0604020202020204" pitchFamily="34" charset="0"/>
            </a:endParaRPr>
          </a:p>
        </p:txBody>
      </p:sp>
      <p:sp>
        <p:nvSpPr>
          <p:cNvPr id="14" name="Прямоугольник 13"/>
          <p:cNvSpPr/>
          <p:nvPr/>
        </p:nvSpPr>
        <p:spPr bwMode="invGray">
          <a:xfrm>
            <a:off x="8977313" y="-1585"/>
            <a:ext cx="25400" cy="312737"/>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230" tIns="45617" rIns="91230" bIns="45617" anchor="ctr"/>
          <a:lstStyle/>
          <a:p>
            <a:pPr algn="ctr">
              <a:defRPr/>
            </a:pPr>
            <a:endParaRPr lang="en-US" sz="1700" dirty="0">
              <a:solidFill>
                <a:prstClr val="white"/>
              </a:solidFill>
              <a:latin typeface="Arial" panose="020B0604020202020204" pitchFamily="34" charset="0"/>
            </a:endParaRPr>
          </a:p>
        </p:txBody>
      </p:sp>
      <p:grpSp>
        <p:nvGrpSpPr>
          <p:cNvPr id="24" name="Group 23"/>
          <p:cNvGrpSpPr/>
          <p:nvPr userDrawn="1"/>
        </p:nvGrpSpPr>
        <p:grpSpPr>
          <a:xfrm>
            <a:off x="8875716" y="-764"/>
            <a:ext cx="95251" cy="333443"/>
            <a:chOff x="8875715" y="-787"/>
            <a:chExt cx="95251" cy="295141"/>
          </a:xfrm>
        </p:grpSpPr>
        <p:sp>
          <p:nvSpPr>
            <p:cNvPr id="15" name="Прямоугольник 14"/>
            <p:cNvSpPr/>
            <p:nvPr/>
          </p:nvSpPr>
          <p:spPr bwMode="invGray">
            <a:xfrm>
              <a:off x="8915403" y="-787"/>
              <a:ext cx="55563" cy="295141"/>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700" dirty="0">
                <a:solidFill>
                  <a:prstClr val="white"/>
                </a:solidFill>
                <a:latin typeface="Arial" panose="020B0604020202020204" pitchFamily="34" charset="0"/>
              </a:endParaRPr>
            </a:p>
          </p:txBody>
        </p:sp>
        <p:sp>
          <p:nvSpPr>
            <p:cNvPr id="16" name="Прямоугольник 15"/>
            <p:cNvSpPr/>
            <p:nvPr/>
          </p:nvSpPr>
          <p:spPr bwMode="invGray">
            <a:xfrm>
              <a:off x="8875715" y="-787"/>
              <a:ext cx="6350" cy="295141"/>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700" dirty="0">
                <a:solidFill>
                  <a:prstClr val="white"/>
                </a:solidFill>
                <a:latin typeface="Arial" panose="020B0604020202020204" pitchFamily="34" charset="0"/>
              </a:endParaRPr>
            </a:p>
          </p:txBody>
        </p:sp>
      </p:grpSp>
      <p:sp>
        <p:nvSpPr>
          <p:cNvPr id="17" name="Прямоугольник 16"/>
          <p:cNvSpPr/>
          <p:nvPr userDrawn="1"/>
        </p:nvSpPr>
        <p:spPr>
          <a:xfrm>
            <a:off x="541342" y="21"/>
            <a:ext cx="463550" cy="379413"/>
          </a:xfrm>
          <a:prstGeom prst="rect">
            <a:avLst/>
          </a:prstGeom>
        </p:spPr>
        <p:txBody>
          <a:bodyPr wrap="none" lIns="91230" tIns="45617" rIns="91230" bIns="45617">
            <a:normAutofit lnSpcReduction="10000"/>
          </a:bodyPr>
          <a:lstStyle/>
          <a:p>
            <a:pPr>
              <a:defRPr/>
            </a:pPr>
            <a:r>
              <a:rPr lang="ru-RU" sz="1900" dirty="0">
                <a:solidFill>
                  <a:srgbClr val="53548A">
                    <a:lumMod val="20000"/>
                    <a:lumOff val="80000"/>
                  </a:srgbClr>
                </a:solidFill>
                <a:latin typeface="Arial" panose="020B0604020202020204" pitchFamily="34" charset="0"/>
                <a:cs typeface="Arial" panose="020B0604020202020204" pitchFamily="34" charset="0"/>
              </a:rPr>
              <a:t>М</a:t>
            </a:r>
            <a:endParaRPr lang="ru-RU" sz="1700" dirty="0">
              <a:solidFill>
                <a:prstClr val="black"/>
              </a:solidFill>
              <a:latin typeface="Arial" charset="0"/>
            </a:endParaRPr>
          </a:p>
        </p:txBody>
      </p:sp>
      <p:sp>
        <p:nvSpPr>
          <p:cNvPr id="18" name="Прямоугольник 27"/>
          <p:cNvSpPr>
            <a:spLocks noChangeArrowheads="1"/>
          </p:cNvSpPr>
          <p:nvPr userDrawn="1"/>
        </p:nvSpPr>
        <p:spPr bwMode="auto">
          <a:xfrm>
            <a:off x="963622" y="-20629"/>
            <a:ext cx="237141" cy="322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30" tIns="45617" rIns="91230" bIns="45617">
            <a:spAutoFit/>
          </a:bodyPr>
          <a:lstStyle/>
          <a:p>
            <a:r>
              <a:rPr lang="ru-RU" sz="1500" dirty="0">
                <a:solidFill>
                  <a:srgbClr val="DBDBE9"/>
                </a:solidFill>
                <a:latin typeface="Arial" panose="020B0604020202020204" pitchFamily="34" charset="0"/>
                <a:cs typeface="Arial" panose="020B0604020202020204" pitchFamily="34" charset="0"/>
              </a:rPr>
              <a:t>]</a:t>
            </a:r>
            <a:endParaRPr lang="ru-RU" sz="1700" dirty="0">
              <a:solidFill>
                <a:srgbClr val="DBDBE9"/>
              </a:solidFill>
              <a:latin typeface="Arial" panose="020B0604020202020204" pitchFamily="34" charset="0"/>
              <a:cs typeface="Arial" panose="020B0604020202020204" pitchFamily="34" charset="0"/>
            </a:endParaRPr>
          </a:p>
        </p:txBody>
      </p:sp>
      <p:sp>
        <p:nvSpPr>
          <p:cNvPr id="19" name="TextBox 13"/>
          <p:cNvSpPr txBox="1">
            <a:spLocks noChangeArrowheads="1"/>
          </p:cNvSpPr>
          <p:nvPr userDrawn="1"/>
        </p:nvSpPr>
        <p:spPr bwMode="auto">
          <a:xfrm>
            <a:off x="774712" y="-61905"/>
            <a:ext cx="408662" cy="415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30" tIns="45617" rIns="91230" bIns="45617">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hangingPunct="1">
              <a:defRPr/>
            </a:pPr>
            <a:r>
              <a:rPr lang="ru-RU" sz="2100" i="1" dirty="0">
                <a:solidFill>
                  <a:prstClr val="white"/>
                </a:solidFill>
                <a:latin typeface="Arial" panose="020B0604020202020204" pitchFamily="34" charset="0"/>
                <a:cs typeface="Arial" panose="020B0604020202020204" pitchFamily="34" charset="0"/>
              </a:rPr>
              <a:t>ф</a:t>
            </a:r>
            <a:endParaRPr lang="ru-RU" sz="2100" dirty="0">
              <a:solidFill>
                <a:srgbClr val="DBDBE9"/>
              </a:solidFill>
              <a:latin typeface="Arial" panose="020B0604020202020204" pitchFamily="34" charset="0"/>
              <a:cs typeface="Arial" panose="020B0604020202020204" pitchFamily="34" charset="0"/>
            </a:endParaRPr>
          </a:p>
        </p:txBody>
      </p:sp>
      <p:sp>
        <p:nvSpPr>
          <p:cNvPr id="20" name="TextBox 19"/>
          <p:cNvSpPr txBox="1">
            <a:spLocks noChangeArrowheads="1"/>
          </p:cNvSpPr>
          <p:nvPr userDrawn="1"/>
        </p:nvSpPr>
        <p:spPr bwMode="auto">
          <a:xfrm>
            <a:off x="8483519" y="14307"/>
            <a:ext cx="402981" cy="265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Times New Roman" pitchFamily="18" charset="0"/>
                <a:cs typeface="Arial" pitchFamily="34" charset="0"/>
              </a:defRPr>
            </a:lvl1pPr>
            <a:lvl2pPr marL="742950" indent="-285750" eaLnBrk="0" hangingPunct="0">
              <a:defRPr>
                <a:solidFill>
                  <a:schemeClr val="tx1"/>
                </a:solidFill>
                <a:latin typeface="Times New Roman" pitchFamily="18" charset="0"/>
                <a:cs typeface="Arial" pitchFamily="34" charset="0"/>
              </a:defRPr>
            </a:lvl2pPr>
            <a:lvl3pPr marL="1143000" indent="-228600" eaLnBrk="0" hangingPunct="0">
              <a:defRPr>
                <a:solidFill>
                  <a:schemeClr val="tx1"/>
                </a:solidFill>
                <a:latin typeface="Times New Roman" pitchFamily="18" charset="0"/>
                <a:cs typeface="Arial" pitchFamily="34" charset="0"/>
              </a:defRPr>
            </a:lvl3pPr>
            <a:lvl4pPr marL="1600200" indent="-228600" eaLnBrk="0" hangingPunct="0">
              <a:defRPr>
                <a:solidFill>
                  <a:schemeClr val="tx1"/>
                </a:solidFill>
                <a:latin typeface="Times New Roman" pitchFamily="18" charset="0"/>
                <a:cs typeface="Arial" pitchFamily="34" charset="0"/>
              </a:defRPr>
            </a:lvl4pPr>
            <a:lvl5pPr marL="2057400" indent="-228600" eaLnBrk="0" hangingPunct="0">
              <a:defRPr>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a:solidFill>
                  <a:schemeClr val="tx1"/>
                </a:solidFill>
                <a:latin typeface="Times New Roman" pitchFamily="18" charset="0"/>
                <a:cs typeface="Arial" pitchFamily="34" charset="0"/>
              </a:defRPr>
            </a:lvl9pPr>
          </a:lstStyle>
          <a:p>
            <a:pPr algn="ctr" eaLnBrk="1" hangingPunct="1">
              <a:defRPr/>
            </a:pPr>
            <a:fld id="{467B618A-12D4-467B-BFF8-02F1D7CD1DD7}" type="slidenum">
              <a:rPr lang="ru-RU" sz="1700" smtClean="0">
                <a:solidFill>
                  <a:srgbClr val="EDEDE3"/>
                </a:solidFill>
                <a:latin typeface="Trebuchet MS" panose="020B0603020202020204" pitchFamily="34" charset="0"/>
              </a:rPr>
              <a:pPr algn="ctr" eaLnBrk="1" hangingPunct="1">
                <a:defRPr/>
              </a:pPr>
              <a:t>‹#›</a:t>
            </a:fld>
            <a:endParaRPr lang="ru-RU" sz="1700" dirty="0">
              <a:solidFill>
                <a:srgbClr val="EDEDE3"/>
              </a:solidFill>
              <a:latin typeface="Trebuchet MS" panose="020B0603020202020204" pitchFamily="34" charset="0"/>
            </a:endParaRPr>
          </a:p>
        </p:txBody>
      </p:sp>
      <p:pic>
        <p:nvPicPr>
          <p:cNvPr id="23" name="Рисунок 2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216877" y="-1589"/>
            <a:ext cx="343275" cy="40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6688668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userDrawn="1">
  <p:cSld name="Обложка">
    <p:spTree>
      <p:nvGrpSpPr>
        <p:cNvPr id="1" name=""/>
        <p:cNvGrpSpPr/>
        <p:nvPr/>
      </p:nvGrpSpPr>
      <p:grpSpPr>
        <a:xfrm>
          <a:off x="0" y="0"/>
          <a:ext cx="0" cy="0"/>
          <a:chOff x="0" y="0"/>
          <a:chExt cx="0" cy="0"/>
        </a:xfrm>
      </p:grpSpPr>
      <p:sp>
        <p:nvSpPr>
          <p:cNvPr id="10" name="Прямоугольник 9"/>
          <p:cNvSpPr/>
          <p:nvPr/>
        </p:nvSpPr>
        <p:spPr>
          <a:xfrm>
            <a:off x="0" y="0"/>
            <a:ext cx="9144000" cy="311150"/>
          </a:xfrm>
          <a:prstGeom prst="rect">
            <a:avLst/>
          </a:prstGeom>
          <a:solidFill>
            <a:srgbClr val="004821"/>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230" tIns="45617" rIns="91230" bIns="45617" anchor="ctr"/>
          <a:lstStyle/>
          <a:p>
            <a:pPr algn="ctr">
              <a:defRPr/>
            </a:pPr>
            <a:endParaRPr lang="en-US" sz="1700" dirty="0">
              <a:solidFill>
                <a:prstClr val="white"/>
              </a:solidFill>
              <a:latin typeface="Arial" panose="020B0604020202020204" pitchFamily="34" charset="0"/>
            </a:endParaRPr>
          </a:p>
        </p:txBody>
      </p:sp>
      <p:sp>
        <p:nvSpPr>
          <p:cNvPr id="11" name="Прямоугольник 10"/>
          <p:cNvSpPr/>
          <p:nvPr/>
        </p:nvSpPr>
        <p:spPr bwMode="invGray">
          <a:xfrm>
            <a:off x="9085263" y="-1585"/>
            <a:ext cx="57150"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230" tIns="45617" rIns="91230" bIns="45617" anchor="ctr"/>
          <a:lstStyle/>
          <a:p>
            <a:pPr algn="ctr">
              <a:defRPr/>
            </a:pPr>
            <a:endParaRPr lang="en-US" sz="1700" dirty="0">
              <a:solidFill>
                <a:prstClr val="white"/>
              </a:solidFill>
              <a:latin typeface="Arial" panose="020B0604020202020204" pitchFamily="34" charset="0"/>
            </a:endParaRPr>
          </a:p>
        </p:txBody>
      </p:sp>
      <p:sp>
        <p:nvSpPr>
          <p:cNvPr id="12" name="Прямоугольник 11"/>
          <p:cNvSpPr/>
          <p:nvPr/>
        </p:nvSpPr>
        <p:spPr bwMode="invGray">
          <a:xfrm>
            <a:off x="9044009" y="-1585"/>
            <a:ext cx="28575"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230" tIns="45617" rIns="91230" bIns="45617" anchor="ctr"/>
          <a:lstStyle/>
          <a:p>
            <a:pPr algn="ctr">
              <a:defRPr/>
            </a:pPr>
            <a:endParaRPr lang="en-US" sz="1700" dirty="0">
              <a:solidFill>
                <a:prstClr val="white"/>
              </a:solidFill>
              <a:latin typeface="Arial" panose="020B0604020202020204" pitchFamily="34" charset="0"/>
            </a:endParaRPr>
          </a:p>
        </p:txBody>
      </p:sp>
      <p:sp>
        <p:nvSpPr>
          <p:cNvPr id="13" name="Прямоугольник 12"/>
          <p:cNvSpPr/>
          <p:nvPr/>
        </p:nvSpPr>
        <p:spPr bwMode="invGray">
          <a:xfrm>
            <a:off x="9024942" y="-1585"/>
            <a:ext cx="9525" cy="312737"/>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230" tIns="45617" rIns="91230" bIns="45617" anchor="ctr"/>
          <a:lstStyle/>
          <a:p>
            <a:pPr algn="ctr">
              <a:defRPr/>
            </a:pPr>
            <a:endParaRPr lang="en-US" sz="1700" dirty="0">
              <a:solidFill>
                <a:prstClr val="white"/>
              </a:solidFill>
              <a:latin typeface="Arial" panose="020B0604020202020204" pitchFamily="34" charset="0"/>
            </a:endParaRPr>
          </a:p>
        </p:txBody>
      </p:sp>
      <p:sp>
        <p:nvSpPr>
          <p:cNvPr id="14" name="Прямоугольник 13"/>
          <p:cNvSpPr/>
          <p:nvPr/>
        </p:nvSpPr>
        <p:spPr bwMode="invGray">
          <a:xfrm>
            <a:off x="8977313" y="-1585"/>
            <a:ext cx="25400" cy="312737"/>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230" tIns="45617" rIns="91230" bIns="45617" anchor="ctr"/>
          <a:lstStyle/>
          <a:p>
            <a:pPr algn="ctr">
              <a:defRPr/>
            </a:pPr>
            <a:endParaRPr lang="en-US" sz="1700" dirty="0">
              <a:solidFill>
                <a:prstClr val="white"/>
              </a:solidFill>
              <a:latin typeface="Arial" panose="020B0604020202020204" pitchFamily="34" charset="0"/>
            </a:endParaRPr>
          </a:p>
        </p:txBody>
      </p:sp>
      <p:grpSp>
        <p:nvGrpSpPr>
          <p:cNvPr id="24" name="Group 23"/>
          <p:cNvGrpSpPr/>
          <p:nvPr userDrawn="1"/>
        </p:nvGrpSpPr>
        <p:grpSpPr>
          <a:xfrm>
            <a:off x="8875716" y="-766"/>
            <a:ext cx="95251" cy="333443"/>
            <a:chOff x="8875715" y="-787"/>
            <a:chExt cx="95251" cy="295141"/>
          </a:xfrm>
        </p:grpSpPr>
        <p:sp>
          <p:nvSpPr>
            <p:cNvPr id="15" name="Прямоугольник 14"/>
            <p:cNvSpPr/>
            <p:nvPr/>
          </p:nvSpPr>
          <p:spPr bwMode="invGray">
            <a:xfrm>
              <a:off x="8915403" y="-787"/>
              <a:ext cx="55563" cy="295141"/>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700" dirty="0">
                <a:solidFill>
                  <a:prstClr val="white"/>
                </a:solidFill>
                <a:latin typeface="Arial" panose="020B0604020202020204" pitchFamily="34" charset="0"/>
              </a:endParaRPr>
            </a:p>
          </p:txBody>
        </p:sp>
        <p:sp>
          <p:nvSpPr>
            <p:cNvPr id="16" name="Прямоугольник 15"/>
            <p:cNvSpPr/>
            <p:nvPr/>
          </p:nvSpPr>
          <p:spPr bwMode="invGray">
            <a:xfrm>
              <a:off x="8875715" y="-787"/>
              <a:ext cx="6350" cy="295141"/>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700" dirty="0">
                <a:solidFill>
                  <a:prstClr val="white"/>
                </a:solidFill>
                <a:latin typeface="Arial" panose="020B0604020202020204" pitchFamily="34" charset="0"/>
              </a:endParaRPr>
            </a:p>
          </p:txBody>
        </p:sp>
      </p:grpSp>
      <p:sp>
        <p:nvSpPr>
          <p:cNvPr id="21" name="Номер слайда 26"/>
          <p:cNvSpPr>
            <a:spLocks noGrp="1"/>
          </p:cNvSpPr>
          <p:nvPr userDrawn="1">
            <p:ph type="sldNum" sz="quarter" idx="11"/>
          </p:nvPr>
        </p:nvSpPr>
        <p:spPr>
          <a:xfrm>
            <a:off x="8173915" y="1588"/>
            <a:ext cx="762000" cy="366712"/>
          </a:xfrm>
          <a:prstGeom prst="rect">
            <a:avLst/>
          </a:prstGeom>
        </p:spPr>
        <p:txBody>
          <a:bodyPr rtlCol="0"/>
          <a:lstStyle>
            <a:lvl1pPr>
              <a:defRPr>
                <a:latin typeface="Arial" panose="020B0604020202020204" pitchFamily="34" charset="0"/>
              </a:defRPr>
            </a:lvl1pPr>
          </a:lstStyle>
          <a:p>
            <a:pPr>
              <a:defRPr/>
            </a:pPr>
            <a:fld id="{7C948A7D-6C52-4157-BEA1-1B3B6891AEA4}" type="slidenum">
              <a:rPr lang="ru-RU" smtClean="0">
                <a:solidFill>
                  <a:prstClr val="black"/>
                </a:solidFill>
              </a:rPr>
              <a:pPr>
                <a:defRPr/>
              </a:pPr>
              <a:t>‹#›</a:t>
            </a:fld>
            <a:endParaRPr lang="ru-RU" dirty="0">
              <a:solidFill>
                <a:prstClr val="black"/>
              </a:solidFill>
            </a:endParaRPr>
          </a:p>
        </p:txBody>
      </p:sp>
    </p:spTree>
    <p:extLst>
      <p:ext uri="{BB962C8B-B14F-4D97-AF65-F5344CB8AC3E}">
        <p14:creationId xmlns:p14="http://schemas.microsoft.com/office/powerpoint/2010/main" val="22800717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2" y="2130425"/>
            <a:ext cx="7772400" cy="1470025"/>
          </a:xfrm>
          <a:prstGeom prst="rect">
            <a:avLst/>
          </a:prstGeom>
        </p:spPr>
        <p:txBody>
          <a:bodyPr lIns="91418" tIns="45710" rIns="91418" bIns="45710"/>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lIns="91418" tIns="45710" rIns="91418" bIns="45710"/>
          <a:lstStyle>
            <a:lvl1pPr marL="0" indent="0" algn="ctr">
              <a:buNone/>
              <a:defRPr>
                <a:solidFill>
                  <a:schemeClr val="tx1">
                    <a:tint val="75000"/>
                  </a:schemeClr>
                </a:solidFill>
              </a:defRPr>
            </a:lvl1pPr>
            <a:lvl2pPr marL="457095" indent="0" algn="ctr">
              <a:buNone/>
              <a:defRPr>
                <a:solidFill>
                  <a:schemeClr val="tx1">
                    <a:tint val="75000"/>
                  </a:schemeClr>
                </a:solidFill>
              </a:defRPr>
            </a:lvl2pPr>
            <a:lvl3pPr marL="914190" indent="0" algn="ctr">
              <a:buNone/>
              <a:defRPr>
                <a:solidFill>
                  <a:schemeClr val="tx1">
                    <a:tint val="75000"/>
                  </a:schemeClr>
                </a:solidFill>
              </a:defRPr>
            </a:lvl3pPr>
            <a:lvl4pPr marL="1371284" indent="0" algn="ctr">
              <a:buNone/>
              <a:defRPr>
                <a:solidFill>
                  <a:schemeClr val="tx1">
                    <a:tint val="75000"/>
                  </a:schemeClr>
                </a:solidFill>
              </a:defRPr>
            </a:lvl4pPr>
            <a:lvl5pPr marL="1828379" indent="0" algn="ctr">
              <a:buNone/>
              <a:defRPr>
                <a:solidFill>
                  <a:schemeClr val="tx1">
                    <a:tint val="75000"/>
                  </a:schemeClr>
                </a:solidFill>
              </a:defRPr>
            </a:lvl5pPr>
            <a:lvl6pPr marL="2285475" indent="0" algn="ctr">
              <a:buNone/>
              <a:defRPr>
                <a:solidFill>
                  <a:schemeClr val="tx1">
                    <a:tint val="75000"/>
                  </a:schemeClr>
                </a:solidFill>
              </a:defRPr>
            </a:lvl6pPr>
            <a:lvl7pPr marL="2742570" indent="0" algn="ctr">
              <a:buNone/>
              <a:defRPr>
                <a:solidFill>
                  <a:schemeClr val="tx1">
                    <a:tint val="75000"/>
                  </a:schemeClr>
                </a:solidFill>
              </a:defRPr>
            </a:lvl7pPr>
            <a:lvl8pPr marL="3199664" indent="0" algn="ctr">
              <a:buNone/>
              <a:defRPr>
                <a:solidFill>
                  <a:schemeClr val="tx1">
                    <a:tint val="75000"/>
                  </a:schemeClr>
                </a:solidFill>
              </a:defRPr>
            </a:lvl8pPr>
            <a:lvl9pPr marL="3656759"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lIns="91418" tIns="45710" rIns="91418" bIns="45710"/>
          <a:lstStyle/>
          <a:p>
            <a:endParaRPr lang="en-US" dirty="0"/>
          </a:p>
        </p:txBody>
      </p:sp>
      <p:sp>
        <p:nvSpPr>
          <p:cNvPr id="5" name="Footer Placeholder 4"/>
          <p:cNvSpPr>
            <a:spLocks noGrp="1"/>
          </p:cNvSpPr>
          <p:nvPr>
            <p:ph type="ftr" sz="quarter" idx="11"/>
          </p:nvPr>
        </p:nvSpPr>
        <p:spPr>
          <a:xfrm>
            <a:off x="3124200" y="6356350"/>
            <a:ext cx="2895600" cy="365125"/>
          </a:xfrm>
          <a:prstGeom prst="rect">
            <a:avLst/>
          </a:prstGeom>
        </p:spPr>
        <p:txBody>
          <a:bodyPr lIns="91418" tIns="45710" rIns="91418" bIns="45710"/>
          <a:lstStyle/>
          <a:p>
            <a:endParaRPr lang="en-US" dirty="0"/>
          </a:p>
        </p:txBody>
      </p:sp>
      <p:sp>
        <p:nvSpPr>
          <p:cNvPr id="6" name="Slide Number Placeholder 5"/>
          <p:cNvSpPr>
            <a:spLocks noGrp="1"/>
          </p:cNvSpPr>
          <p:nvPr>
            <p:ph type="sldNum" sz="quarter" idx="12"/>
          </p:nvPr>
        </p:nvSpPr>
        <p:spPr>
          <a:xfrm>
            <a:off x="6553201" y="6356350"/>
            <a:ext cx="2133600" cy="365125"/>
          </a:xfrm>
          <a:prstGeom prst="rect">
            <a:avLst/>
          </a:prstGeom>
        </p:spPr>
        <p:txBody>
          <a:bodyPr lIns="91418" tIns="45710" rIns="91418" bIns="45710"/>
          <a:lstStyle/>
          <a:p>
            <a:fld id="{B2D350B4-811D-9C49-8D4A-B431FFD45952}" type="slidenum">
              <a:rPr lang="en-US" smtClean="0"/>
              <a:pPr/>
              <a:t>‹#›</a:t>
            </a:fld>
            <a:endParaRPr lang="en-US" dirty="0"/>
          </a:p>
        </p:txBody>
      </p:sp>
      <p:pic>
        <p:nvPicPr>
          <p:cNvPr id="7" name="Picture 6"/>
          <p:cNvPicPr>
            <a:picLocks noChangeAspect="1"/>
          </p:cNvPicPr>
          <p:nvPr userDrawn="1"/>
        </p:nvPicPr>
        <p:blipFill>
          <a:blip r:embed="rId2"/>
          <a:stretch>
            <a:fillRect/>
          </a:stretch>
        </p:blipFill>
        <p:spPr>
          <a:xfrm>
            <a:off x="3537914" y="273555"/>
            <a:ext cx="4981978" cy="234446"/>
          </a:xfrm>
          <a:prstGeom prst="rect">
            <a:avLst/>
          </a:prstGeom>
        </p:spPr>
      </p:pic>
      <p:sp>
        <p:nvSpPr>
          <p:cNvPr id="8" name="Slide Number Placeholder 12"/>
          <p:cNvSpPr txBox="1">
            <a:spLocks/>
          </p:cNvSpPr>
          <p:nvPr userDrawn="1"/>
        </p:nvSpPr>
        <p:spPr>
          <a:xfrm>
            <a:off x="8516509" y="97634"/>
            <a:ext cx="848799" cy="537466"/>
          </a:xfrm>
          <a:prstGeom prst="rect">
            <a:avLst/>
          </a:prstGeom>
        </p:spPr>
        <p:txBody>
          <a:bodyPr vert="horz" lIns="91418" tIns="45710" rIns="91418" bIns="45710" rtlCol="0"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B2D350B4-811D-9C49-8D4A-B431FFD45952}" type="slidenum">
              <a:rPr lang="en-US" smtClean="0"/>
              <a:pPr/>
              <a:t>‹#›</a:t>
            </a:fld>
            <a:endParaRPr lang="en-US" dirty="0"/>
          </a:p>
        </p:txBody>
      </p:sp>
    </p:spTree>
    <p:extLst>
      <p:ext uri="{BB962C8B-B14F-4D97-AF65-F5344CB8AC3E}">
        <p14:creationId xmlns:p14="http://schemas.microsoft.com/office/powerpoint/2010/main" val="1403324706"/>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8" name="Slide Number Placeholder 12"/>
          <p:cNvSpPr txBox="1">
            <a:spLocks/>
          </p:cNvSpPr>
          <p:nvPr userDrawn="1"/>
        </p:nvSpPr>
        <p:spPr>
          <a:xfrm>
            <a:off x="8516509" y="97634"/>
            <a:ext cx="848799" cy="537466"/>
          </a:xfrm>
          <a:prstGeom prst="rect">
            <a:avLst/>
          </a:prstGeom>
        </p:spPr>
        <p:txBody>
          <a:bodyPr vert="horz" lIns="91418" tIns="45710" rIns="91418" bIns="45710" rtlCol="0"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B2D350B4-811D-9C49-8D4A-B431FFD45952}" type="slidenum">
              <a:rPr lang="en-US" smtClean="0"/>
              <a:pPr/>
              <a:t>‹#›</a:t>
            </a:fld>
            <a:endParaRPr lang="en-US" dirty="0"/>
          </a:p>
        </p:txBody>
      </p:sp>
    </p:spTree>
    <p:extLst>
      <p:ext uri="{BB962C8B-B14F-4D97-AF65-F5344CB8AC3E}">
        <p14:creationId xmlns:p14="http://schemas.microsoft.com/office/powerpoint/2010/main" val="791080325"/>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1853123"/>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18" tIns="45710" rIns="91418" bIns="45710"/>
          <a:lstStyle/>
          <a:p>
            <a:r>
              <a:rPr lang="en-US"/>
              <a:t>Click to edit Master title style</a:t>
            </a:r>
          </a:p>
        </p:txBody>
      </p:sp>
      <p:sp>
        <p:nvSpPr>
          <p:cNvPr id="3" name="Content Placeholder 2"/>
          <p:cNvSpPr>
            <a:spLocks noGrp="1"/>
          </p:cNvSpPr>
          <p:nvPr>
            <p:ph sz="half" idx="1"/>
          </p:nvPr>
        </p:nvSpPr>
        <p:spPr>
          <a:xfrm>
            <a:off x="457200" y="1600202"/>
            <a:ext cx="4038600" cy="4525963"/>
          </a:xfrm>
          <a:prstGeom prst="rect">
            <a:avLst/>
          </a:prstGeom>
        </p:spPr>
        <p:txBody>
          <a:bodyPr lIns="91418" tIns="45710" rIns="91418" bIns="45710"/>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2"/>
            <a:ext cx="4038600" cy="4525963"/>
          </a:xfrm>
          <a:prstGeom prst="rect">
            <a:avLst/>
          </a:prstGeom>
        </p:spPr>
        <p:txBody>
          <a:bodyPr lIns="91418" tIns="45710" rIns="91418" bIns="45710"/>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lIns="91418" tIns="45710" rIns="91418" bIns="45710"/>
          <a:lstStyle/>
          <a:p>
            <a:endParaRPr lang="en-US" dirty="0"/>
          </a:p>
        </p:txBody>
      </p:sp>
      <p:sp>
        <p:nvSpPr>
          <p:cNvPr id="6" name="Footer Placeholder 5"/>
          <p:cNvSpPr>
            <a:spLocks noGrp="1"/>
          </p:cNvSpPr>
          <p:nvPr>
            <p:ph type="ftr" sz="quarter" idx="11"/>
          </p:nvPr>
        </p:nvSpPr>
        <p:spPr>
          <a:xfrm>
            <a:off x="3124200" y="6356350"/>
            <a:ext cx="2895600" cy="365125"/>
          </a:xfrm>
          <a:prstGeom prst="rect">
            <a:avLst/>
          </a:prstGeom>
        </p:spPr>
        <p:txBody>
          <a:bodyPr lIns="91418" tIns="45710" rIns="91418" bIns="45710"/>
          <a:lstStyle/>
          <a:p>
            <a:endParaRPr lang="en-US" dirty="0"/>
          </a:p>
        </p:txBody>
      </p:sp>
      <p:sp>
        <p:nvSpPr>
          <p:cNvPr id="7" name="Slide Number Placeholder 6"/>
          <p:cNvSpPr>
            <a:spLocks noGrp="1"/>
          </p:cNvSpPr>
          <p:nvPr>
            <p:ph type="sldNum" sz="quarter" idx="12"/>
          </p:nvPr>
        </p:nvSpPr>
        <p:spPr>
          <a:xfrm>
            <a:off x="6553201" y="6356350"/>
            <a:ext cx="2133600" cy="365125"/>
          </a:xfrm>
          <a:prstGeom prst="rect">
            <a:avLst/>
          </a:prstGeom>
        </p:spPr>
        <p:txBody>
          <a:bodyPr lIns="91418" tIns="45710" rIns="91418" bIns="45710"/>
          <a:lstStyle/>
          <a:p>
            <a:fld id="{B2D350B4-811D-9C49-8D4A-B431FFD45952}" type="slidenum">
              <a:rPr lang="en-US" smtClean="0"/>
              <a:pPr/>
              <a:t>‹#›</a:t>
            </a:fld>
            <a:endParaRPr lang="en-US" dirty="0"/>
          </a:p>
        </p:txBody>
      </p:sp>
    </p:spTree>
    <p:extLst>
      <p:ext uri="{BB962C8B-B14F-4D97-AF65-F5344CB8AC3E}">
        <p14:creationId xmlns:p14="http://schemas.microsoft.com/office/powerpoint/2010/main" val="26449347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18" tIns="45710" rIns="91418" bIns="45710"/>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lIns="91418" tIns="45710" rIns="91418" bIns="45710" anchor="b"/>
          <a:lstStyle>
            <a:lvl1pPr marL="0" indent="0">
              <a:buNone/>
              <a:defRPr sz="2400" b="1"/>
            </a:lvl1pPr>
            <a:lvl2pPr marL="457095" indent="0">
              <a:buNone/>
              <a:defRPr sz="2000" b="1"/>
            </a:lvl2pPr>
            <a:lvl3pPr marL="914190" indent="0">
              <a:buNone/>
              <a:defRPr sz="1800" b="1"/>
            </a:lvl3pPr>
            <a:lvl4pPr marL="1371284" indent="0">
              <a:buNone/>
              <a:defRPr sz="1600" b="1"/>
            </a:lvl4pPr>
            <a:lvl5pPr marL="1828379" indent="0">
              <a:buNone/>
              <a:defRPr sz="1600" b="1"/>
            </a:lvl5pPr>
            <a:lvl6pPr marL="2285475" indent="0">
              <a:buNone/>
              <a:defRPr sz="1600" b="1"/>
            </a:lvl6pPr>
            <a:lvl7pPr marL="2742570" indent="0">
              <a:buNone/>
              <a:defRPr sz="1600" b="1"/>
            </a:lvl7pPr>
            <a:lvl8pPr marL="3199664" indent="0">
              <a:buNone/>
              <a:defRPr sz="1600" b="1"/>
            </a:lvl8pPr>
            <a:lvl9pPr marL="365675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418" tIns="45710" rIns="91418" bIns="45710"/>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a:prstGeom prst="rect">
            <a:avLst/>
          </a:prstGeom>
        </p:spPr>
        <p:txBody>
          <a:bodyPr lIns="91418" tIns="45710" rIns="91418" bIns="45710" anchor="b"/>
          <a:lstStyle>
            <a:lvl1pPr marL="0" indent="0">
              <a:buNone/>
              <a:defRPr sz="2400" b="1"/>
            </a:lvl1pPr>
            <a:lvl2pPr marL="457095" indent="0">
              <a:buNone/>
              <a:defRPr sz="2000" b="1"/>
            </a:lvl2pPr>
            <a:lvl3pPr marL="914190" indent="0">
              <a:buNone/>
              <a:defRPr sz="1800" b="1"/>
            </a:lvl3pPr>
            <a:lvl4pPr marL="1371284" indent="0">
              <a:buNone/>
              <a:defRPr sz="1600" b="1"/>
            </a:lvl4pPr>
            <a:lvl5pPr marL="1828379" indent="0">
              <a:buNone/>
              <a:defRPr sz="1600" b="1"/>
            </a:lvl5pPr>
            <a:lvl6pPr marL="2285475" indent="0">
              <a:buNone/>
              <a:defRPr sz="1600" b="1"/>
            </a:lvl6pPr>
            <a:lvl7pPr marL="2742570" indent="0">
              <a:buNone/>
              <a:defRPr sz="1600" b="1"/>
            </a:lvl7pPr>
            <a:lvl8pPr marL="3199664" indent="0">
              <a:buNone/>
              <a:defRPr sz="1600" b="1"/>
            </a:lvl8pPr>
            <a:lvl9pPr marL="365675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a:prstGeom prst="rect">
            <a:avLst/>
          </a:prstGeom>
        </p:spPr>
        <p:txBody>
          <a:bodyPr lIns="91418" tIns="45710" rIns="91418" bIns="45710"/>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lIns="91418" tIns="45710" rIns="91418" bIns="45710"/>
          <a:lstStyle/>
          <a:p>
            <a:endParaRPr lang="en-US" dirty="0"/>
          </a:p>
        </p:txBody>
      </p:sp>
      <p:sp>
        <p:nvSpPr>
          <p:cNvPr id="8" name="Footer Placeholder 7"/>
          <p:cNvSpPr>
            <a:spLocks noGrp="1"/>
          </p:cNvSpPr>
          <p:nvPr>
            <p:ph type="ftr" sz="quarter" idx="11"/>
          </p:nvPr>
        </p:nvSpPr>
        <p:spPr>
          <a:xfrm>
            <a:off x="3124200" y="6356350"/>
            <a:ext cx="2895600" cy="365125"/>
          </a:xfrm>
          <a:prstGeom prst="rect">
            <a:avLst/>
          </a:prstGeom>
        </p:spPr>
        <p:txBody>
          <a:bodyPr lIns="91418" tIns="45710" rIns="91418" bIns="45710"/>
          <a:lstStyle/>
          <a:p>
            <a:endParaRPr lang="en-US" dirty="0"/>
          </a:p>
        </p:txBody>
      </p:sp>
      <p:sp>
        <p:nvSpPr>
          <p:cNvPr id="9" name="Slide Number Placeholder 8"/>
          <p:cNvSpPr>
            <a:spLocks noGrp="1"/>
          </p:cNvSpPr>
          <p:nvPr>
            <p:ph type="sldNum" sz="quarter" idx="12"/>
          </p:nvPr>
        </p:nvSpPr>
        <p:spPr>
          <a:xfrm>
            <a:off x="6553201" y="6356350"/>
            <a:ext cx="2133600" cy="365125"/>
          </a:xfrm>
          <a:prstGeom prst="rect">
            <a:avLst/>
          </a:prstGeom>
        </p:spPr>
        <p:txBody>
          <a:bodyPr lIns="91418" tIns="45710" rIns="91418" bIns="45710"/>
          <a:lstStyle/>
          <a:p>
            <a:fld id="{B2D350B4-811D-9C49-8D4A-B431FFD45952}" type="slidenum">
              <a:rPr lang="en-US" smtClean="0"/>
              <a:pPr/>
              <a:t>‹#›</a:t>
            </a:fld>
            <a:endParaRPr lang="en-US" dirty="0"/>
          </a:p>
        </p:txBody>
      </p:sp>
    </p:spTree>
    <p:extLst>
      <p:ext uri="{BB962C8B-B14F-4D97-AF65-F5344CB8AC3E}">
        <p14:creationId xmlns:p14="http://schemas.microsoft.com/office/powerpoint/2010/main" val="154333627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18" tIns="45710" rIns="91418" bIns="45710"/>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lIns="91418" tIns="45710" rIns="91418" bIns="45710"/>
          <a:lstStyle/>
          <a:p>
            <a:endParaRPr lang="en-US" dirty="0"/>
          </a:p>
        </p:txBody>
      </p:sp>
      <p:sp>
        <p:nvSpPr>
          <p:cNvPr id="4" name="Footer Placeholder 3"/>
          <p:cNvSpPr>
            <a:spLocks noGrp="1"/>
          </p:cNvSpPr>
          <p:nvPr>
            <p:ph type="ftr" sz="quarter" idx="11"/>
          </p:nvPr>
        </p:nvSpPr>
        <p:spPr>
          <a:xfrm>
            <a:off x="3124200" y="6356350"/>
            <a:ext cx="2895600" cy="365125"/>
          </a:xfrm>
          <a:prstGeom prst="rect">
            <a:avLst/>
          </a:prstGeom>
        </p:spPr>
        <p:txBody>
          <a:bodyPr lIns="91418" tIns="45710" rIns="91418" bIns="45710"/>
          <a:lstStyle/>
          <a:p>
            <a:endParaRPr lang="en-US" dirty="0"/>
          </a:p>
        </p:txBody>
      </p:sp>
      <p:sp>
        <p:nvSpPr>
          <p:cNvPr id="5" name="Slide Number Placeholder 4"/>
          <p:cNvSpPr>
            <a:spLocks noGrp="1"/>
          </p:cNvSpPr>
          <p:nvPr>
            <p:ph type="sldNum" sz="quarter" idx="12"/>
          </p:nvPr>
        </p:nvSpPr>
        <p:spPr>
          <a:xfrm>
            <a:off x="6553201" y="6356350"/>
            <a:ext cx="2133600" cy="365125"/>
          </a:xfrm>
          <a:prstGeom prst="rect">
            <a:avLst/>
          </a:prstGeom>
        </p:spPr>
        <p:txBody>
          <a:bodyPr lIns="91418" tIns="45710" rIns="91418" bIns="45710"/>
          <a:lstStyle/>
          <a:p>
            <a:fld id="{B2D350B4-811D-9C49-8D4A-B431FFD45952}" type="slidenum">
              <a:rPr lang="en-US" smtClean="0"/>
              <a:pPr/>
              <a:t>‹#›</a:t>
            </a:fld>
            <a:endParaRPr lang="en-US" dirty="0"/>
          </a:p>
        </p:txBody>
      </p:sp>
    </p:spTree>
    <p:extLst>
      <p:ext uri="{BB962C8B-B14F-4D97-AF65-F5344CB8AC3E}">
        <p14:creationId xmlns:p14="http://schemas.microsoft.com/office/powerpoint/2010/main" val="298120870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endParaRPr lang="ru-RU" dirty="0"/>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ru-RU" dirty="0"/>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fld id="{5F91366C-C707-45FC-9663-1DE7BB98C4B2}" type="slidenum">
              <a:rPr lang="ru-RU" smtClean="0"/>
              <a:t>‹#›</a:t>
            </a:fld>
            <a:endParaRPr lang="ru-RU" dirty="0"/>
          </a:p>
        </p:txBody>
      </p:sp>
    </p:spTree>
    <p:extLst>
      <p:ext uri="{BB962C8B-B14F-4D97-AF65-F5344CB8AC3E}">
        <p14:creationId xmlns:p14="http://schemas.microsoft.com/office/powerpoint/2010/main" val="2333811676"/>
      </p:ext>
    </p:extLst>
  </p:cSld>
  <p:clrMapOvr>
    <a:masterClrMapping/>
  </p:clrMapOvr>
  <p:hf hdr="0" ftr="0" dt="0"/>
</p:sldLayout>
</file>

<file path=ppt/slideLayouts/slideLayout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lIns="91418" tIns="45710" rIns="91418" bIns="45710"/>
          <a:lstStyle/>
          <a:p>
            <a:endParaRPr lang="en-US" dirty="0"/>
          </a:p>
        </p:txBody>
      </p:sp>
      <p:sp>
        <p:nvSpPr>
          <p:cNvPr id="3" name="Footer Placeholder 2"/>
          <p:cNvSpPr>
            <a:spLocks noGrp="1"/>
          </p:cNvSpPr>
          <p:nvPr>
            <p:ph type="ftr" sz="quarter" idx="11"/>
          </p:nvPr>
        </p:nvSpPr>
        <p:spPr>
          <a:xfrm>
            <a:off x="3124200" y="6356350"/>
            <a:ext cx="2895600" cy="365125"/>
          </a:xfrm>
          <a:prstGeom prst="rect">
            <a:avLst/>
          </a:prstGeom>
        </p:spPr>
        <p:txBody>
          <a:bodyPr lIns="91418" tIns="45710" rIns="91418" bIns="45710"/>
          <a:lstStyle/>
          <a:p>
            <a:endParaRPr lang="en-US" dirty="0"/>
          </a:p>
        </p:txBody>
      </p:sp>
      <p:sp>
        <p:nvSpPr>
          <p:cNvPr id="4" name="Slide Number Placeholder 3"/>
          <p:cNvSpPr>
            <a:spLocks noGrp="1"/>
          </p:cNvSpPr>
          <p:nvPr>
            <p:ph type="sldNum" sz="quarter" idx="12"/>
          </p:nvPr>
        </p:nvSpPr>
        <p:spPr>
          <a:xfrm>
            <a:off x="6553201" y="6356350"/>
            <a:ext cx="2133600" cy="365125"/>
          </a:xfrm>
          <a:prstGeom prst="rect">
            <a:avLst/>
          </a:prstGeom>
        </p:spPr>
        <p:txBody>
          <a:bodyPr lIns="91418" tIns="45710" rIns="91418" bIns="45710"/>
          <a:lstStyle/>
          <a:p>
            <a:fld id="{B2D350B4-811D-9C49-8D4A-B431FFD45952}" type="slidenum">
              <a:rPr lang="en-US" smtClean="0"/>
              <a:pPr/>
              <a:t>‹#›</a:t>
            </a:fld>
            <a:endParaRPr lang="en-US" dirty="0"/>
          </a:p>
        </p:txBody>
      </p:sp>
    </p:spTree>
    <p:extLst>
      <p:ext uri="{BB962C8B-B14F-4D97-AF65-F5344CB8AC3E}">
        <p14:creationId xmlns:p14="http://schemas.microsoft.com/office/powerpoint/2010/main" val="65279642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2"/>
            <a:ext cx="3008313" cy="1162050"/>
          </a:xfrm>
          <a:prstGeom prst="rect">
            <a:avLst/>
          </a:prstGeom>
        </p:spPr>
        <p:txBody>
          <a:bodyPr lIns="91418" tIns="45710" rIns="91418" bIns="45710"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a:prstGeom prst="rect">
            <a:avLst/>
          </a:prstGeom>
        </p:spPr>
        <p:txBody>
          <a:bodyPr lIns="91418" tIns="45710" rIns="91418" bIns="45710"/>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0"/>
            <a:ext cx="3008313" cy="4691063"/>
          </a:xfrm>
          <a:prstGeom prst="rect">
            <a:avLst/>
          </a:prstGeom>
        </p:spPr>
        <p:txBody>
          <a:bodyPr lIns="91418" tIns="45710" rIns="91418" bIns="45710"/>
          <a:lstStyle>
            <a:lvl1pPr marL="0" indent="0">
              <a:buNone/>
              <a:defRPr sz="1400"/>
            </a:lvl1pPr>
            <a:lvl2pPr marL="457095" indent="0">
              <a:buNone/>
              <a:defRPr sz="1200"/>
            </a:lvl2pPr>
            <a:lvl3pPr marL="914190" indent="0">
              <a:buNone/>
              <a:defRPr sz="1000"/>
            </a:lvl3pPr>
            <a:lvl4pPr marL="1371284" indent="0">
              <a:buNone/>
              <a:defRPr sz="900"/>
            </a:lvl4pPr>
            <a:lvl5pPr marL="1828379" indent="0">
              <a:buNone/>
              <a:defRPr sz="900"/>
            </a:lvl5pPr>
            <a:lvl6pPr marL="2285475" indent="0">
              <a:buNone/>
              <a:defRPr sz="900"/>
            </a:lvl6pPr>
            <a:lvl7pPr marL="2742570" indent="0">
              <a:buNone/>
              <a:defRPr sz="900"/>
            </a:lvl7pPr>
            <a:lvl8pPr marL="3199664" indent="0">
              <a:buNone/>
              <a:defRPr sz="900"/>
            </a:lvl8pPr>
            <a:lvl9pPr marL="3656759"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lIns="91418" tIns="45710" rIns="91418" bIns="45710"/>
          <a:lstStyle/>
          <a:p>
            <a:endParaRPr lang="en-US" dirty="0"/>
          </a:p>
        </p:txBody>
      </p:sp>
      <p:sp>
        <p:nvSpPr>
          <p:cNvPr id="6" name="Footer Placeholder 5"/>
          <p:cNvSpPr>
            <a:spLocks noGrp="1"/>
          </p:cNvSpPr>
          <p:nvPr>
            <p:ph type="ftr" sz="quarter" idx="11"/>
          </p:nvPr>
        </p:nvSpPr>
        <p:spPr>
          <a:xfrm>
            <a:off x="3124200" y="6356350"/>
            <a:ext cx="2895600" cy="365125"/>
          </a:xfrm>
          <a:prstGeom prst="rect">
            <a:avLst/>
          </a:prstGeom>
        </p:spPr>
        <p:txBody>
          <a:bodyPr lIns="91418" tIns="45710" rIns="91418" bIns="45710"/>
          <a:lstStyle/>
          <a:p>
            <a:endParaRPr lang="en-US" dirty="0"/>
          </a:p>
        </p:txBody>
      </p:sp>
      <p:sp>
        <p:nvSpPr>
          <p:cNvPr id="7" name="Slide Number Placeholder 6"/>
          <p:cNvSpPr>
            <a:spLocks noGrp="1"/>
          </p:cNvSpPr>
          <p:nvPr>
            <p:ph type="sldNum" sz="quarter" idx="12"/>
          </p:nvPr>
        </p:nvSpPr>
        <p:spPr>
          <a:xfrm>
            <a:off x="6553201" y="6356350"/>
            <a:ext cx="2133600" cy="365125"/>
          </a:xfrm>
          <a:prstGeom prst="rect">
            <a:avLst/>
          </a:prstGeom>
        </p:spPr>
        <p:txBody>
          <a:bodyPr lIns="91418" tIns="45710" rIns="91418" bIns="45710"/>
          <a:lstStyle/>
          <a:p>
            <a:fld id="{B2D350B4-811D-9C49-8D4A-B431FFD45952}" type="slidenum">
              <a:rPr lang="en-US" smtClean="0"/>
              <a:pPr/>
              <a:t>‹#›</a:t>
            </a:fld>
            <a:endParaRPr lang="en-US" dirty="0"/>
          </a:p>
        </p:txBody>
      </p:sp>
    </p:spTree>
    <p:extLst>
      <p:ext uri="{BB962C8B-B14F-4D97-AF65-F5344CB8AC3E}">
        <p14:creationId xmlns:p14="http://schemas.microsoft.com/office/powerpoint/2010/main" val="123317043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lIns="91418" tIns="45710" rIns="91418" bIns="45710"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lIns="91418" tIns="45710" rIns="91418" bIns="45710"/>
          <a:lstStyle>
            <a:lvl1pPr marL="0" indent="0">
              <a:buNone/>
              <a:defRPr sz="3200"/>
            </a:lvl1pPr>
            <a:lvl2pPr marL="457095" indent="0">
              <a:buNone/>
              <a:defRPr sz="2800"/>
            </a:lvl2pPr>
            <a:lvl3pPr marL="914190" indent="0">
              <a:buNone/>
              <a:defRPr sz="2400"/>
            </a:lvl3pPr>
            <a:lvl4pPr marL="1371284" indent="0">
              <a:buNone/>
              <a:defRPr sz="2000"/>
            </a:lvl4pPr>
            <a:lvl5pPr marL="1828379" indent="0">
              <a:buNone/>
              <a:defRPr sz="2000"/>
            </a:lvl5pPr>
            <a:lvl6pPr marL="2285475" indent="0">
              <a:buNone/>
              <a:defRPr sz="2000"/>
            </a:lvl6pPr>
            <a:lvl7pPr marL="2742570" indent="0">
              <a:buNone/>
              <a:defRPr sz="2000"/>
            </a:lvl7pPr>
            <a:lvl8pPr marL="3199664" indent="0">
              <a:buNone/>
              <a:defRPr sz="2000"/>
            </a:lvl8pPr>
            <a:lvl9pPr marL="3656759"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lIns="91418" tIns="45710" rIns="91418" bIns="45710"/>
          <a:lstStyle>
            <a:lvl1pPr marL="0" indent="0">
              <a:buNone/>
              <a:defRPr sz="1400"/>
            </a:lvl1pPr>
            <a:lvl2pPr marL="457095" indent="0">
              <a:buNone/>
              <a:defRPr sz="1200"/>
            </a:lvl2pPr>
            <a:lvl3pPr marL="914190" indent="0">
              <a:buNone/>
              <a:defRPr sz="1000"/>
            </a:lvl3pPr>
            <a:lvl4pPr marL="1371284" indent="0">
              <a:buNone/>
              <a:defRPr sz="900"/>
            </a:lvl4pPr>
            <a:lvl5pPr marL="1828379" indent="0">
              <a:buNone/>
              <a:defRPr sz="900"/>
            </a:lvl5pPr>
            <a:lvl6pPr marL="2285475" indent="0">
              <a:buNone/>
              <a:defRPr sz="900"/>
            </a:lvl6pPr>
            <a:lvl7pPr marL="2742570" indent="0">
              <a:buNone/>
              <a:defRPr sz="900"/>
            </a:lvl7pPr>
            <a:lvl8pPr marL="3199664" indent="0">
              <a:buNone/>
              <a:defRPr sz="900"/>
            </a:lvl8pPr>
            <a:lvl9pPr marL="3656759"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lIns="91418" tIns="45710" rIns="91418" bIns="45710"/>
          <a:lstStyle/>
          <a:p>
            <a:endParaRPr lang="en-US" dirty="0"/>
          </a:p>
        </p:txBody>
      </p:sp>
      <p:sp>
        <p:nvSpPr>
          <p:cNvPr id="6" name="Footer Placeholder 5"/>
          <p:cNvSpPr>
            <a:spLocks noGrp="1"/>
          </p:cNvSpPr>
          <p:nvPr>
            <p:ph type="ftr" sz="quarter" idx="11"/>
          </p:nvPr>
        </p:nvSpPr>
        <p:spPr>
          <a:xfrm>
            <a:off x="3124200" y="6356350"/>
            <a:ext cx="2895600" cy="365125"/>
          </a:xfrm>
          <a:prstGeom prst="rect">
            <a:avLst/>
          </a:prstGeom>
        </p:spPr>
        <p:txBody>
          <a:bodyPr lIns="91418" tIns="45710" rIns="91418" bIns="45710"/>
          <a:lstStyle/>
          <a:p>
            <a:endParaRPr lang="en-US" dirty="0"/>
          </a:p>
        </p:txBody>
      </p:sp>
      <p:sp>
        <p:nvSpPr>
          <p:cNvPr id="7" name="Slide Number Placeholder 6"/>
          <p:cNvSpPr>
            <a:spLocks noGrp="1"/>
          </p:cNvSpPr>
          <p:nvPr>
            <p:ph type="sldNum" sz="quarter" idx="12"/>
          </p:nvPr>
        </p:nvSpPr>
        <p:spPr>
          <a:xfrm>
            <a:off x="6553201" y="6356350"/>
            <a:ext cx="2133600" cy="365125"/>
          </a:xfrm>
          <a:prstGeom prst="rect">
            <a:avLst/>
          </a:prstGeom>
        </p:spPr>
        <p:txBody>
          <a:bodyPr lIns="91418" tIns="45710" rIns="91418" bIns="45710"/>
          <a:lstStyle/>
          <a:p>
            <a:fld id="{B2D350B4-811D-9C49-8D4A-B431FFD45952}" type="slidenum">
              <a:rPr lang="en-US" smtClean="0"/>
              <a:pPr/>
              <a:t>‹#›</a:t>
            </a:fld>
            <a:endParaRPr lang="en-US" dirty="0"/>
          </a:p>
        </p:txBody>
      </p:sp>
    </p:spTree>
    <p:extLst>
      <p:ext uri="{BB962C8B-B14F-4D97-AF65-F5344CB8AC3E}">
        <p14:creationId xmlns:p14="http://schemas.microsoft.com/office/powerpoint/2010/main" val="37878547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18" tIns="45710" rIns="91418" bIns="45710"/>
          <a:lstStyle/>
          <a:p>
            <a:r>
              <a:rPr lang="en-US"/>
              <a:t>Click to edit Master title style</a:t>
            </a:r>
          </a:p>
        </p:txBody>
      </p:sp>
      <p:sp>
        <p:nvSpPr>
          <p:cNvPr id="3" name="Vertical Text Placeholder 2"/>
          <p:cNvSpPr>
            <a:spLocks noGrp="1"/>
          </p:cNvSpPr>
          <p:nvPr>
            <p:ph type="body" orient="vert" idx="1"/>
          </p:nvPr>
        </p:nvSpPr>
        <p:spPr>
          <a:xfrm>
            <a:off x="457200" y="1600202"/>
            <a:ext cx="8229600" cy="4525963"/>
          </a:xfrm>
          <a:prstGeom prst="rect">
            <a:avLst/>
          </a:prstGeom>
        </p:spPr>
        <p:txBody>
          <a:bodyPr vert="eaVert" lIns="91418" tIns="45710" rIns="91418" bIns="4571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lIns="91418" tIns="45710" rIns="91418" bIns="45710"/>
          <a:lstStyle/>
          <a:p>
            <a:endParaRPr lang="en-US" dirty="0"/>
          </a:p>
        </p:txBody>
      </p:sp>
      <p:sp>
        <p:nvSpPr>
          <p:cNvPr id="5" name="Footer Placeholder 4"/>
          <p:cNvSpPr>
            <a:spLocks noGrp="1"/>
          </p:cNvSpPr>
          <p:nvPr>
            <p:ph type="ftr" sz="quarter" idx="11"/>
          </p:nvPr>
        </p:nvSpPr>
        <p:spPr>
          <a:xfrm>
            <a:off x="3124200" y="6356350"/>
            <a:ext cx="2895600" cy="365125"/>
          </a:xfrm>
          <a:prstGeom prst="rect">
            <a:avLst/>
          </a:prstGeom>
        </p:spPr>
        <p:txBody>
          <a:bodyPr lIns="91418" tIns="45710" rIns="91418" bIns="45710"/>
          <a:lstStyle/>
          <a:p>
            <a:endParaRPr lang="en-US" dirty="0"/>
          </a:p>
        </p:txBody>
      </p:sp>
      <p:sp>
        <p:nvSpPr>
          <p:cNvPr id="6" name="Slide Number Placeholder 5"/>
          <p:cNvSpPr>
            <a:spLocks noGrp="1"/>
          </p:cNvSpPr>
          <p:nvPr>
            <p:ph type="sldNum" sz="quarter" idx="12"/>
          </p:nvPr>
        </p:nvSpPr>
        <p:spPr>
          <a:xfrm>
            <a:off x="6553201" y="6356350"/>
            <a:ext cx="2133600" cy="365125"/>
          </a:xfrm>
          <a:prstGeom prst="rect">
            <a:avLst/>
          </a:prstGeom>
        </p:spPr>
        <p:txBody>
          <a:bodyPr lIns="91418" tIns="45710" rIns="91418" bIns="45710"/>
          <a:lstStyle/>
          <a:p>
            <a:fld id="{B2D350B4-811D-9C49-8D4A-B431FFD45952}" type="slidenum">
              <a:rPr lang="en-US" smtClean="0"/>
              <a:pPr/>
              <a:t>‹#›</a:t>
            </a:fld>
            <a:endParaRPr lang="en-US" dirty="0"/>
          </a:p>
        </p:txBody>
      </p:sp>
    </p:spTree>
    <p:extLst>
      <p:ext uri="{BB962C8B-B14F-4D97-AF65-F5344CB8AC3E}">
        <p14:creationId xmlns:p14="http://schemas.microsoft.com/office/powerpoint/2010/main" val="231114562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a:prstGeom prst="rect">
            <a:avLst/>
          </a:prstGeom>
        </p:spPr>
        <p:txBody>
          <a:bodyPr vert="eaVert" lIns="91418" tIns="45710" rIns="91418" bIns="45710"/>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a:prstGeom prst="rect">
            <a:avLst/>
          </a:prstGeom>
        </p:spPr>
        <p:txBody>
          <a:bodyPr vert="eaVert" lIns="91418" tIns="45710" rIns="91418" bIns="4571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lIns="91418" tIns="45710" rIns="91418" bIns="45710"/>
          <a:lstStyle/>
          <a:p>
            <a:endParaRPr lang="en-US" dirty="0"/>
          </a:p>
        </p:txBody>
      </p:sp>
      <p:sp>
        <p:nvSpPr>
          <p:cNvPr id="5" name="Footer Placeholder 4"/>
          <p:cNvSpPr>
            <a:spLocks noGrp="1"/>
          </p:cNvSpPr>
          <p:nvPr>
            <p:ph type="ftr" sz="quarter" idx="11"/>
          </p:nvPr>
        </p:nvSpPr>
        <p:spPr>
          <a:xfrm>
            <a:off x="3124200" y="6356350"/>
            <a:ext cx="2895600" cy="365125"/>
          </a:xfrm>
          <a:prstGeom prst="rect">
            <a:avLst/>
          </a:prstGeom>
        </p:spPr>
        <p:txBody>
          <a:bodyPr lIns="91418" tIns="45710" rIns="91418" bIns="45710"/>
          <a:lstStyle/>
          <a:p>
            <a:endParaRPr lang="en-US" dirty="0"/>
          </a:p>
        </p:txBody>
      </p:sp>
      <p:sp>
        <p:nvSpPr>
          <p:cNvPr id="6" name="Slide Number Placeholder 5"/>
          <p:cNvSpPr>
            <a:spLocks noGrp="1"/>
          </p:cNvSpPr>
          <p:nvPr>
            <p:ph type="sldNum" sz="quarter" idx="12"/>
          </p:nvPr>
        </p:nvSpPr>
        <p:spPr>
          <a:xfrm>
            <a:off x="6553201" y="6356350"/>
            <a:ext cx="2133600" cy="365125"/>
          </a:xfrm>
          <a:prstGeom prst="rect">
            <a:avLst/>
          </a:prstGeom>
        </p:spPr>
        <p:txBody>
          <a:bodyPr lIns="91418" tIns="45710" rIns="91418" bIns="45710"/>
          <a:lstStyle/>
          <a:p>
            <a:fld id="{B2D350B4-811D-9C49-8D4A-B431FFD45952}" type="slidenum">
              <a:rPr lang="en-US" smtClean="0"/>
              <a:pPr/>
              <a:t>‹#›</a:t>
            </a:fld>
            <a:endParaRPr lang="en-US" dirty="0"/>
          </a:p>
        </p:txBody>
      </p:sp>
    </p:spTree>
    <p:extLst>
      <p:ext uri="{BB962C8B-B14F-4D97-AF65-F5344CB8AC3E}">
        <p14:creationId xmlns:p14="http://schemas.microsoft.com/office/powerpoint/2010/main" val="3284190001"/>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685800" y="2130427"/>
            <a:ext cx="7772400" cy="1470025"/>
          </a:xfrm>
        </p:spPr>
        <p:txBody>
          <a:bodyPr/>
          <a:lstStyle/>
          <a:p>
            <a:r>
              <a:rPr lang="ru-RU" smtClean="0"/>
              <a:t>Образец заголовка</a:t>
            </a:r>
            <a:endParaRPr lang="ru-RU"/>
          </a:p>
        </p:txBody>
      </p:sp>
      <p:sp>
        <p:nvSpPr>
          <p:cNvPr id="3" name="Подзаголовок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ru-RU" smtClean="0"/>
              <a:t>Образец подзаголовка</a:t>
            </a:r>
            <a:endParaRPr lang="ru-RU"/>
          </a:p>
        </p:txBody>
      </p:sp>
      <p:sp>
        <p:nvSpPr>
          <p:cNvPr id="4" name="Дата 3"/>
          <p:cNvSpPr>
            <a:spLocks noGrp="1"/>
          </p:cNvSpPr>
          <p:nvPr>
            <p:ph type="dt" sz="half" idx="10"/>
          </p:nvPr>
        </p:nvSpPr>
        <p:spPr/>
        <p:txBody>
          <a:bodyPr/>
          <a:lstStyle/>
          <a:p>
            <a:fld id="{C80B562A-581B-4538-A5AA-6BF0B2FEB578}" type="datetimeFigureOut">
              <a:rPr lang="ru-RU" smtClean="0"/>
              <a:pPr/>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20B5D963-1B0A-489A-A2F2-770BD17190DE}" type="slidenum">
              <a:rPr lang="ru-RU" smtClean="0"/>
              <a:pPr/>
              <a:t>‹#›</a:t>
            </a:fld>
            <a:endParaRPr lang="ru-RU"/>
          </a:p>
        </p:txBody>
      </p:sp>
    </p:spTree>
    <p:extLst>
      <p:ext uri="{BB962C8B-B14F-4D97-AF65-F5344CB8AC3E}">
        <p14:creationId xmlns:p14="http://schemas.microsoft.com/office/powerpoint/2010/main" val="57065721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C80B562A-581B-4538-A5AA-6BF0B2FEB578}" type="datetimeFigureOut">
              <a:rPr lang="ru-RU" smtClean="0"/>
              <a:pPr/>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20B5D963-1B0A-489A-A2F2-770BD17190DE}" type="slidenum">
              <a:rPr lang="ru-RU" smtClean="0"/>
              <a:pPr/>
              <a:t>‹#›</a:t>
            </a:fld>
            <a:endParaRPr lang="ru-RU"/>
          </a:p>
        </p:txBody>
      </p:sp>
    </p:spTree>
    <p:extLst>
      <p:ext uri="{BB962C8B-B14F-4D97-AF65-F5344CB8AC3E}">
        <p14:creationId xmlns:p14="http://schemas.microsoft.com/office/powerpoint/2010/main" val="366470142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22313" y="4406902"/>
            <a:ext cx="7772400" cy="1362075"/>
          </a:xfrm>
        </p:spPr>
        <p:txBody>
          <a:bodyPr anchor="t"/>
          <a:lstStyle>
            <a:lvl1pPr algn="l">
              <a:defRPr sz="3000" b="1" cap="all"/>
            </a:lvl1pPr>
          </a:lstStyle>
          <a:p>
            <a:r>
              <a:rPr lang="ru-RU" smtClean="0"/>
              <a:t>Образец заголовка</a:t>
            </a:r>
            <a:endParaRPr lang="ru-RU"/>
          </a:p>
        </p:txBody>
      </p:sp>
      <p:sp>
        <p:nvSpPr>
          <p:cNvPr id="3" name="Текст 2"/>
          <p:cNvSpPr>
            <a:spLocks noGrp="1"/>
          </p:cNvSpPr>
          <p:nvPr>
            <p:ph type="body" idx="1"/>
          </p:nvPr>
        </p:nvSpPr>
        <p:spPr>
          <a:xfrm>
            <a:off x="722313" y="2906713"/>
            <a:ext cx="7772400" cy="1500187"/>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p:txBody>
          <a:bodyPr/>
          <a:lstStyle/>
          <a:p>
            <a:fld id="{C80B562A-581B-4538-A5AA-6BF0B2FEB578}" type="datetimeFigureOut">
              <a:rPr lang="ru-RU" smtClean="0"/>
              <a:pPr/>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20B5D963-1B0A-489A-A2F2-770BD17190DE}" type="slidenum">
              <a:rPr lang="ru-RU" smtClean="0"/>
              <a:pPr/>
              <a:t>‹#›</a:t>
            </a:fld>
            <a:endParaRPr lang="ru-RU"/>
          </a:p>
        </p:txBody>
      </p:sp>
    </p:spTree>
    <p:extLst>
      <p:ext uri="{BB962C8B-B14F-4D97-AF65-F5344CB8AC3E}">
        <p14:creationId xmlns:p14="http://schemas.microsoft.com/office/powerpoint/2010/main" val="407275097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sz="half" idx="1"/>
          </p:nvPr>
        </p:nvSpPr>
        <p:spPr>
          <a:xfrm>
            <a:off x="457200" y="1600202"/>
            <a:ext cx="4038600" cy="4525963"/>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half" idx="2"/>
          </p:nvPr>
        </p:nvSpPr>
        <p:spPr>
          <a:xfrm>
            <a:off x="4648200" y="1600202"/>
            <a:ext cx="4038600" cy="4525963"/>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4"/>
          <p:cNvSpPr>
            <a:spLocks noGrp="1"/>
          </p:cNvSpPr>
          <p:nvPr>
            <p:ph type="dt" sz="half" idx="10"/>
          </p:nvPr>
        </p:nvSpPr>
        <p:spPr/>
        <p:txBody>
          <a:bodyPr/>
          <a:lstStyle/>
          <a:p>
            <a:fld id="{C80B562A-581B-4538-A5AA-6BF0B2FEB578}" type="datetimeFigureOut">
              <a:rPr lang="ru-RU" smtClean="0"/>
              <a:pPr/>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20B5D963-1B0A-489A-A2F2-770BD17190DE}" type="slidenum">
              <a:rPr lang="ru-RU" smtClean="0"/>
              <a:pPr/>
              <a:t>‹#›</a:t>
            </a:fld>
            <a:endParaRPr lang="ru-RU"/>
          </a:p>
        </p:txBody>
      </p:sp>
    </p:spTree>
    <p:extLst>
      <p:ext uri="{BB962C8B-B14F-4D97-AF65-F5344CB8AC3E}">
        <p14:creationId xmlns:p14="http://schemas.microsoft.com/office/powerpoint/2010/main" val="159609505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lvl1pPr>
              <a:defRPr/>
            </a:lvl1pPr>
          </a:lstStyle>
          <a:p>
            <a:r>
              <a:rPr lang="ru-RU" smtClean="0"/>
              <a:t>Образец заголовка</a:t>
            </a:r>
            <a:endParaRPr lang="ru-RU"/>
          </a:p>
        </p:txBody>
      </p:sp>
      <p:sp>
        <p:nvSpPr>
          <p:cNvPr id="3" name="Текст 2"/>
          <p:cNvSpPr>
            <a:spLocks noGrp="1"/>
          </p:cNvSpPr>
          <p:nvPr>
            <p:ph type="body" idx="1"/>
          </p:nvPr>
        </p:nvSpPr>
        <p:spPr>
          <a:xfrm>
            <a:off x="457200" y="1535113"/>
            <a:ext cx="4040188"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ru-RU" smtClean="0"/>
              <a:t>Образец текста</a:t>
            </a:r>
          </a:p>
        </p:txBody>
      </p:sp>
      <p:sp>
        <p:nvSpPr>
          <p:cNvPr id="4" name="Объект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4645026" y="1535113"/>
            <a:ext cx="4041775"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ru-RU" smtClean="0"/>
              <a:t>Образец текста</a:t>
            </a:r>
          </a:p>
        </p:txBody>
      </p:sp>
      <p:sp>
        <p:nvSpPr>
          <p:cNvPr id="6" name="Объект 5"/>
          <p:cNvSpPr>
            <a:spLocks noGrp="1"/>
          </p:cNvSpPr>
          <p:nvPr>
            <p:ph sz="quarter" idx="4"/>
          </p:nvPr>
        </p:nvSpPr>
        <p:spPr>
          <a:xfrm>
            <a:off x="4645026"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6"/>
          <p:cNvSpPr>
            <a:spLocks noGrp="1"/>
          </p:cNvSpPr>
          <p:nvPr>
            <p:ph type="dt" sz="half" idx="10"/>
          </p:nvPr>
        </p:nvSpPr>
        <p:spPr/>
        <p:txBody>
          <a:bodyPr/>
          <a:lstStyle/>
          <a:p>
            <a:fld id="{C80B562A-581B-4538-A5AA-6BF0B2FEB578}" type="datetimeFigureOut">
              <a:rPr lang="ru-RU" smtClean="0"/>
              <a:pPr/>
              <a:t>13.12.2022</a:t>
            </a:fld>
            <a:endParaRPr lang="ru-RU"/>
          </a:p>
        </p:txBody>
      </p:sp>
      <p:sp>
        <p:nvSpPr>
          <p:cNvPr id="8" name="Нижний колонтитул 7"/>
          <p:cNvSpPr>
            <a:spLocks noGrp="1"/>
          </p:cNvSpPr>
          <p:nvPr>
            <p:ph type="ftr" sz="quarter" idx="11"/>
          </p:nvPr>
        </p:nvSpPr>
        <p:spPr/>
        <p:txBody>
          <a:bodyPr/>
          <a:lstStyle/>
          <a:p>
            <a:endParaRPr lang="ru-RU"/>
          </a:p>
        </p:txBody>
      </p:sp>
      <p:sp>
        <p:nvSpPr>
          <p:cNvPr id="9" name="Номер слайда 8"/>
          <p:cNvSpPr>
            <a:spLocks noGrp="1"/>
          </p:cNvSpPr>
          <p:nvPr>
            <p:ph type="sldNum" sz="quarter" idx="12"/>
          </p:nvPr>
        </p:nvSpPr>
        <p:spPr/>
        <p:txBody>
          <a:bodyPr/>
          <a:lstStyle/>
          <a:p>
            <a:fld id="{20B5D963-1B0A-489A-A2F2-770BD17190DE}" type="slidenum">
              <a:rPr lang="ru-RU" smtClean="0"/>
              <a:pPr/>
              <a:t>‹#›</a:t>
            </a:fld>
            <a:endParaRPr lang="ru-RU"/>
          </a:p>
        </p:txBody>
      </p:sp>
    </p:spTree>
    <p:extLst>
      <p:ext uri="{BB962C8B-B14F-4D97-AF65-F5344CB8AC3E}">
        <p14:creationId xmlns:p14="http://schemas.microsoft.com/office/powerpoint/2010/main" val="226517972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1_Титульный слайд">
    <p:spTree>
      <p:nvGrpSpPr>
        <p:cNvPr id="1" name=""/>
        <p:cNvGrpSpPr/>
        <p:nvPr/>
      </p:nvGrpSpPr>
      <p:grpSpPr>
        <a:xfrm>
          <a:off x="0" y="0"/>
          <a:ext cx="0" cy="0"/>
          <a:chOff x="0" y="0"/>
          <a:chExt cx="0" cy="0"/>
        </a:xfrm>
      </p:grpSpPr>
      <p:sp>
        <p:nvSpPr>
          <p:cNvPr id="7" name="Прямоугольник 6"/>
          <p:cNvSpPr/>
          <p:nvPr userDrawn="1"/>
        </p:nvSpPr>
        <p:spPr>
          <a:xfrm>
            <a:off x="541342" y="0"/>
            <a:ext cx="463550" cy="379413"/>
          </a:xfrm>
          <a:prstGeom prst="rect">
            <a:avLst/>
          </a:prstGeom>
        </p:spPr>
        <p:txBody>
          <a:bodyPr wrap="none">
            <a:normAutofit lnSpcReduction="10000"/>
          </a:bodyPr>
          <a:lstStyle/>
          <a:p>
            <a:pPr>
              <a:defRPr/>
            </a:pPr>
            <a:r>
              <a:rPr lang="ru-RU" sz="2000" dirty="0">
                <a:solidFill>
                  <a:srgbClr val="53548A">
                    <a:lumMod val="20000"/>
                    <a:lumOff val="80000"/>
                  </a:srgbClr>
                </a:solidFill>
              </a:rPr>
              <a:t>М</a:t>
            </a:r>
            <a:endParaRPr lang="ru-RU" sz="1800" dirty="0">
              <a:solidFill>
                <a:prstClr val="black"/>
              </a:solidFill>
              <a:latin typeface="Arial" charset="0"/>
              <a:cs typeface="+mn-cs"/>
            </a:endParaRPr>
          </a:p>
        </p:txBody>
      </p:sp>
      <p:sp>
        <p:nvSpPr>
          <p:cNvPr id="8" name="Прямоугольник 11"/>
          <p:cNvSpPr>
            <a:spLocks noChangeArrowheads="1"/>
          </p:cNvSpPr>
          <p:nvPr userDrawn="1"/>
        </p:nvSpPr>
        <p:spPr bwMode="auto">
          <a:xfrm>
            <a:off x="963613" y="-20638"/>
            <a:ext cx="24718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ru-RU" sz="1600" dirty="0">
                <a:solidFill>
                  <a:srgbClr val="DBDBE9"/>
                </a:solidFill>
              </a:rPr>
              <a:t>]</a:t>
            </a:r>
            <a:endParaRPr lang="ru-RU" sz="1800" dirty="0">
              <a:solidFill>
                <a:srgbClr val="DBDBE9"/>
              </a:solidFill>
            </a:endParaRPr>
          </a:p>
        </p:txBody>
      </p:sp>
      <p:sp>
        <p:nvSpPr>
          <p:cNvPr id="9" name="TextBox 13"/>
          <p:cNvSpPr txBox="1">
            <a:spLocks noChangeArrowheads="1"/>
          </p:cNvSpPr>
          <p:nvPr userDrawn="1"/>
        </p:nvSpPr>
        <p:spPr bwMode="auto">
          <a:xfrm>
            <a:off x="774701" y="-61913"/>
            <a:ext cx="420308"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hangingPunct="1">
              <a:defRPr/>
            </a:pPr>
            <a:r>
              <a:rPr lang="ru-RU" sz="2200" i="1" dirty="0" smtClean="0">
                <a:solidFill>
                  <a:prstClr val="white"/>
                </a:solidFill>
                <a:latin typeface="Arial" panose="020B0604020202020204" pitchFamily="34" charset="0"/>
              </a:rPr>
              <a:t>ф</a:t>
            </a:r>
            <a:endParaRPr lang="ru-RU" sz="2200" dirty="0" smtClean="0">
              <a:solidFill>
                <a:srgbClr val="DBDBE9"/>
              </a:solidFill>
              <a:latin typeface="Arial" panose="020B0604020202020204" pitchFamily="34" charset="0"/>
            </a:endParaRPr>
          </a:p>
        </p:txBody>
      </p:sp>
      <p:sp>
        <p:nvSpPr>
          <p:cNvPr id="10" name="Прямоугольник 9"/>
          <p:cNvSpPr/>
          <p:nvPr/>
        </p:nvSpPr>
        <p:spPr>
          <a:xfrm>
            <a:off x="0" y="0"/>
            <a:ext cx="9144000" cy="311150"/>
          </a:xfrm>
          <a:prstGeom prst="rect">
            <a:avLst/>
          </a:prstGeom>
          <a:solidFill>
            <a:srgbClr val="004821"/>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11" name="Прямоугольник 10"/>
          <p:cNvSpPr/>
          <p:nvPr/>
        </p:nvSpPr>
        <p:spPr bwMode="invGray">
          <a:xfrm>
            <a:off x="9085263" y="-1585"/>
            <a:ext cx="57150"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12" name="Прямоугольник 11"/>
          <p:cNvSpPr/>
          <p:nvPr/>
        </p:nvSpPr>
        <p:spPr bwMode="invGray">
          <a:xfrm>
            <a:off x="9043988" y="-1585"/>
            <a:ext cx="28575"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13" name="Прямоугольник 12"/>
          <p:cNvSpPr/>
          <p:nvPr/>
        </p:nvSpPr>
        <p:spPr bwMode="invGray">
          <a:xfrm>
            <a:off x="9024942" y="-1585"/>
            <a:ext cx="9525" cy="312737"/>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14" name="Прямоугольник 13"/>
          <p:cNvSpPr/>
          <p:nvPr/>
        </p:nvSpPr>
        <p:spPr bwMode="invGray">
          <a:xfrm>
            <a:off x="8977313" y="-1585"/>
            <a:ext cx="25400" cy="312737"/>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grpSp>
        <p:nvGrpSpPr>
          <p:cNvPr id="24" name="Group 23"/>
          <p:cNvGrpSpPr/>
          <p:nvPr userDrawn="1"/>
        </p:nvGrpSpPr>
        <p:grpSpPr>
          <a:xfrm>
            <a:off x="8875716" y="-785"/>
            <a:ext cx="95251" cy="333443"/>
            <a:chOff x="8875715" y="-787"/>
            <a:chExt cx="95251" cy="295141"/>
          </a:xfrm>
        </p:grpSpPr>
        <p:sp>
          <p:nvSpPr>
            <p:cNvPr id="15" name="Прямоугольник 14"/>
            <p:cNvSpPr/>
            <p:nvPr/>
          </p:nvSpPr>
          <p:spPr bwMode="invGray">
            <a:xfrm>
              <a:off x="8915403" y="-787"/>
              <a:ext cx="55563" cy="295141"/>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sp>
          <p:nvSpPr>
            <p:cNvPr id="16" name="Прямоугольник 15"/>
            <p:cNvSpPr/>
            <p:nvPr/>
          </p:nvSpPr>
          <p:spPr bwMode="invGray">
            <a:xfrm>
              <a:off x="8875715" y="-787"/>
              <a:ext cx="6350" cy="295141"/>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solidFill>
                  <a:prstClr val="white"/>
                </a:solidFill>
              </a:endParaRPr>
            </a:p>
          </p:txBody>
        </p:sp>
      </p:grpSp>
      <p:sp>
        <p:nvSpPr>
          <p:cNvPr id="17" name="Прямоугольник 16"/>
          <p:cNvSpPr/>
          <p:nvPr userDrawn="1"/>
        </p:nvSpPr>
        <p:spPr>
          <a:xfrm>
            <a:off x="541342" y="0"/>
            <a:ext cx="463550" cy="379413"/>
          </a:xfrm>
          <a:prstGeom prst="rect">
            <a:avLst/>
          </a:prstGeom>
        </p:spPr>
        <p:txBody>
          <a:bodyPr wrap="none">
            <a:normAutofit lnSpcReduction="10000"/>
          </a:bodyPr>
          <a:lstStyle/>
          <a:p>
            <a:pPr>
              <a:defRPr/>
            </a:pPr>
            <a:r>
              <a:rPr lang="ru-RU" sz="2000" dirty="0" smtClean="0">
                <a:solidFill>
                  <a:srgbClr val="53548A">
                    <a:lumMod val="20000"/>
                    <a:lumOff val="80000"/>
                  </a:srgbClr>
                </a:solidFill>
                <a:latin typeface="Arial" panose="020B0604020202020204" pitchFamily="34" charset="0"/>
                <a:cs typeface="Arial" panose="020B0604020202020204" pitchFamily="34" charset="0"/>
              </a:rPr>
              <a:t>М</a:t>
            </a:r>
            <a:endParaRPr lang="ru-RU" sz="2000" dirty="0">
              <a:solidFill>
                <a:prstClr val="black"/>
              </a:solidFill>
              <a:latin typeface="Arial" charset="0"/>
              <a:cs typeface="Arial" charset="0"/>
            </a:endParaRPr>
          </a:p>
        </p:txBody>
      </p:sp>
      <p:sp>
        <p:nvSpPr>
          <p:cNvPr id="18" name="Прямоугольник 27"/>
          <p:cNvSpPr>
            <a:spLocks noChangeArrowheads="1"/>
          </p:cNvSpPr>
          <p:nvPr userDrawn="1"/>
        </p:nvSpPr>
        <p:spPr bwMode="auto">
          <a:xfrm>
            <a:off x="963613" y="-20638"/>
            <a:ext cx="24718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ru-RU" sz="1600" dirty="0">
                <a:solidFill>
                  <a:srgbClr val="DBDBE9"/>
                </a:solidFill>
              </a:rPr>
              <a:t>]</a:t>
            </a:r>
            <a:endParaRPr lang="ru-RU" sz="1800" dirty="0">
              <a:solidFill>
                <a:srgbClr val="DBDBE9"/>
              </a:solidFill>
            </a:endParaRPr>
          </a:p>
        </p:txBody>
      </p:sp>
      <p:sp>
        <p:nvSpPr>
          <p:cNvPr id="19" name="TextBox 13"/>
          <p:cNvSpPr txBox="1">
            <a:spLocks noChangeArrowheads="1"/>
          </p:cNvSpPr>
          <p:nvPr userDrawn="1"/>
        </p:nvSpPr>
        <p:spPr bwMode="auto">
          <a:xfrm>
            <a:off x="774701" y="-61913"/>
            <a:ext cx="420308"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hangingPunct="1">
              <a:defRPr/>
            </a:pPr>
            <a:r>
              <a:rPr lang="ru-RU" sz="2200" i="1" dirty="0" smtClean="0">
                <a:solidFill>
                  <a:prstClr val="white"/>
                </a:solidFill>
                <a:latin typeface="Arial" panose="020B0604020202020204" pitchFamily="34" charset="0"/>
              </a:rPr>
              <a:t>ф</a:t>
            </a:r>
            <a:endParaRPr lang="ru-RU" sz="2200" dirty="0" smtClean="0">
              <a:solidFill>
                <a:srgbClr val="DBDBE9"/>
              </a:solidFill>
              <a:latin typeface="Arial" panose="020B0604020202020204" pitchFamily="34" charset="0"/>
            </a:endParaRPr>
          </a:p>
        </p:txBody>
      </p:sp>
    </p:spTree>
    <p:extLst>
      <p:ext uri="{BB962C8B-B14F-4D97-AF65-F5344CB8AC3E}">
        <p14:creationId xmlns:p14="http://schemas.microsoft.com/office/powerpoint/2010/main" val="1776248685"/>
      </p:ext>
    </p:extLst>
  </p:cSld>
  <p:clrMapOvr>
    <a:masterClrMapping/>
  </p:clrMapOvr>
  <p:timing>
    <p:tnLst>
      <p:par>
        <p:cTn id="1" dur="indefinite" restart="never" nodeType="tmRoot"/>
      </p:par>
    </p:tn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2"/>
          <p:cNvSpPr>
            <a:spLocks noGrp="1"/>
          </p:cNvSpPr>
          <p:nvPr>
            <p:ph type="dt" sz="half" idx="10"/>
          </p:nvPr>
        </p:nvSpPr>
        <p:spPr/>
        <p:txBody>
          <a:bodyPr/>
          <a:lstStyle/>
          <a:p>
            <a:fld id="{C80B562A-581B-4538-A5AA-6BF0B2FEB578}" type="datetimeFigureOut">
              <a:rPr lang="ru-RU" smtClean="0"/>
              <a:pPr/>
              <a:t>13.12.2022</a:t>
            </a:fld>
            <a:endParaRPr lang="ru-RU"/>
          </a:p>
        </p:txBody>
      </p:sp>
      <p:sp>
        <p:nvSpPr>
          <p:cNvPr id="4" name="Нижний колонтитул 3"/>
          <p:cNvSpPr>
            <a:spLocks noGrp="1"/>
          </p:cNvSpPr>
          <p:nvPr>
            <p:ph type="ftr" sz="quarter" idx="11"/>
          </p:nvPr>
        </p:nvSpPr>
        <p:spPr/>
        <p:txBody>
          <a:bodyPr/>
          <a:lstStyle/>
          <a:p>
            <a:endParaRPr lang="ru-RU"/>
          </a:p>
        </p:txBody>
      </p:sp>
      <p:sp>
        <p:nvSpPr>
          <p:cNvPr id="5" name="Номер слайда 4"/>
          <p:cNvSpPr>
            <a:spLocks noGrp="1"/>
          </p:cNvSpPr>
          <p:nvPr>
            <p:ph type="sldNum" sz="quarter" idx="12"/>
          </p:nvPr>
        </p:nvSpPr>
        <p:spPr/>
        <p:txBody>
          <a:bodyPr/>
          <a:lstStyle/>
          <a:p>
            <a:fld id="{20B5D963-1B0A-489A-A2F2-770BD17190DE}" type="slidenum">
              <a:rPr lang="ru-RU" smtClean="0"/>
              <a:pPr/>
              <a:t>‹#›</a:t>
            </a:fld>
            <a:endParaRPr lang="ru-RU"/>
          </a:p>
        </p:txBody>
      </p:sp>
    </p:spTree>
    <p:extLst>
      <p:ext uri="{BB962C8B-B14F-4D97-AF65-F5344CB8AC3E}">
        <p14:creationId xmlns:p14="http://schemas.microsoft.com/office/powerpoint/2010/main" val="136586785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fld id="{C80B562A-581B-4538-A5AA-6BF0B2FEB578}" type="datetimeFigureOut">
              <a:rPr lang="ru-RU" smtClean="0"/>
              <a:pPr/>
              <a:t>13.12.2022</a:t>
            </a:fld>
            <a:endParaRPr lang="ru-RU"/>
          </a:p>
        </p:txBody>
      </p:sp>
      <p:sp>
        <p:nvSpPr>
          <p:cNvPr id="3" name="Нижний колонтитул 2"/>
          <p:cNvSpPr>
            <a:spLocks noGrp="1"/>
          </p:cNvSpPr>
          <p:nvPr>
            <p:ph type="ftr" sz="quarter" idx="11"/>
          </p:nvPr>
        </p:nvSpPr>
        <p:spPr/>
        <p:txBody>
          <a:bodyPr/>
          <a:lstStyle/>
          <a:p>
            <a:endParaRPr lang="ru-RU"/>
          </a:p>
        </p:txBody>
      </p:sp>
      <p:sp>
        <p:nvSpPr>
          <p:cNvPr id="4" name="Номер слайда 3"/>
          <p:cNvSpPr>
            <a:spLocks noGrp="1"/>
          </p:cNvSpPr>
          <p:nvPr>
            <p:ph type="sldNum" sz="quarter" idx="12"/>
          </p:nvPr>
        </p:nvSpPr>
        <p:spPr/>
        <p:txBody>
          <a:bodyPr/>
          <a:lstStyle/>
          <a:p>
            <a:fld id="{20B5D963-1B0A-489A-A2F2-770BD17190DE}" type="slidenum">
              <a:rPr lang="ru-RU" smtClean="0"/>
              <a:pPr/>
              <a:t>‹#›</a:t>
            </a:fld>
            <a:endParaRPr lang="ru-RU"/>
          </a:p>
        </p:txBody>
      </p:sp>
    </p:spTree>
    <p:extLst>
      <p:ext uri="{BB962C8B-B14F-4D97-AF65-F5344CB8AC3E}">
        <p14:creationId xmlns:p14="http://schemas.microsoft.com/office/powerpoint/2010/main" val="23565144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1" y="273050"/>
            <a:ext cx="3008313" cy="1162050"/>
          </a:xfrm>
        </p:spPr>
        <p:txBody>
          <a:bodyPr anchor="b"/>
          <a:lstStyle>
            <a:lvl1pPr algn="l">
              <a:defRPr sz="1500" b="1"/>
            </a:lvl1pPr>
          </a:lstStyle>
          <a:p>
            <a:r>
              <a:rPr lang="ru-RU" smtClean="0"/>
              <a:t>Образец заголовка</a:t>
            </a:r>
            <a:endParaRPr lang="ru-RU"/>
          </a:p>
        </p:txBody>
      </p:sp>
      <p:sp>
        <p:nvSpPr>
          <p:cNvPr id="3" name="Объект 2"/>
          <p:cNvSpPr>
            <a:spLocks noGrp="1"/>
          </p:cNvSpPr>
          <p:nvPr>
            <p:ph idx="1"/>
          </p:nvPr>
        </p:nvSpPr>
        <p:spPr>
          <a:xfrm>
            <a:off x="3575050" y="273052"/>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457201" y="1435102"/>
            <a:ext cx="3008313"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ru-RU" smtClean="0"/>
              <a:t>Образец текста</a:t>
            </a:r>
          </a:p>
        </p:txBody>
      </p:sp>
      <p:sp>
        <p:nvSpPr>
          <p:cNvPr id="5" name="Дата 4"/>
          <p:cNvSpPr>
            <a:spLocks noGrp="1"/>
          </p:cNvSpPr>
          <p:nvPr>
            <p:ph type="dt" sz="half" idx="10"/>
          </p:nvPr>
        </p:nvSpPr>
        <p:spPr/>
        <p:txBody>
          <a:bodyPr/>
          <a:lstStyle/>
          <a:p>
            <a:fld id="{C80B562A-581B-4538-A5AA-6BF0B2FEB578}" type="datetimeFigureOut">
              <a:rPr lang="ru-RU" smtClean="0"/>
              <a:pPr/>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20B5D963-1B0A-489A-A2F2-770BD17190DE}" type="slidenum">
              <a:rPr lang="ru-RU" smtClean="0"/>
              <a:pPr/>
              <a:t>‹#›</a:t>
            </a:fld>
            <a:endParaRPr lang="ru-RU"/>
          </a:p>
        </p:txBody>
      </p:sp>
    </p:spTree>
    <p:extLst>
      <p:ext uri="{BB962C8B-B14F-4D97-AF65-F5344CB8AC3E}">
        <p14:creationId xmlns:p14="http://schemas.microsoft.com/office/powerpoint/2010/main" val="3495368499"/>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792288" y="4800600"/>
            <a:ext cx="5486400" cy="566738"/>
          </a:xfrm>
        </p:spPr>
        <p:txBody>
          <a:bodyPr anchor="b"/>
          <a:lstStyle>
            <a:lvl1pPr algn="l">
              <a:defRPr sz="1500" b="1"/>
            </a:lvl1pPr>
          </a:lstStyle>
          <a:p>
            <a:r>
              <a:rPr lang="ru-RU" smtClean="0"/>
              <a:t>Образец заголовка</a:t>
            </a:r>
            <a:endParaRPr lang="ru-RU"/>
          </a:p>
        </p:txBody>
      </p:sp>
      <p:sp>
        <p:nvSpPr>
          <p:cNvPr id="3" name="Рисунок 2"/>
          <p:cNvSpPr>
            <a:spLocks noGrp="1"/>
          </p:cNvSpPr>
          <p:nvPr>
            <p:ph type="pic" idx="1"/>
          </p:nvPr>
        </p:nvSpPr>
        <p:spPr>
          <a:xfrm>
            <a:off x="1792288" y="612775"/>
            <a:ext cx="54864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ru-RU"/>
          </a:p>
        </p:txBody>
      </p:sp>
      <p:sp>
        <p:nvSpPr>
          <p:cNvPr id="4" name="Текст 3"/>
          <p:cNvSpPr>
            <a:spLocks noGrp="1"/>
          </p:cNvSpPr>
          <p:nvPr>
            <p:ph type="body" sz="half" idx="2"/>
          </p:nvPr>
        </p:nvSpPr>
        <p:spPr>
          <a:xfrm>
            <a:off x="1792288" y="5367338"/>
            <a:ext cx="54864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ru-RU" smtClean="0"/>
              <a:t>Образец текста</a:t>
            </a:r>
          </a:p>
        </p:txBody>
      </p:sp>
      <p:sp>
        <p:nvSpPr>
          <p:cNvPr id="5" name="Дата 4"/>
          <p:cNvSpPr>
            <a:spLocks noGrp="1"/>
          </p:cNvSpPr>
          <p:nvPr>
            <p:ph type="dt" sz="half" idx="10"/>
          </p:nvPr>
        </p:nvSpPr>
        <p:spPr/>
        <p:txBody>
          <a:bodyPr/>
          <a:lstStyle/>
          <a:p>
            <a:fld id="{C80B562A-581B-4538-A5AA-6BF0B2FEB578}" type="datetimeFigureOut">
              <a:rPr lang="ru-RU" smtClean="0"/>
              <a:pPr/>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20B5D963-1B0A-489A-A2F2-770BD17190DE}" type="slidenum">
              <a:rPr lang="ru-RU" smtClean="0"/>
              <a:pPr/>
              <a:t>‹#›</a:t>
            </a:fld>
            <a:endParaRPr lang="ru-RU"/>
          </a:p>
        </p:txBody>
      </p:sp>
    </p:spTree>
    <p:extLst>
      <p:ext uri="{BB962C8B-B14F-4D97-AF65-F5344CB8AC3E}">
        <p14:creationId xmlns:p14="http://schemas.microsoft.com/office/powerpoint/2010/main" val="195863901"/>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C80B562A-581B-4538-A5AA-6BF0B2FEB578}" type="datetimeFigureOut">
              <a:rPr lang="ru-RU" smtClean="0"/>
              <a:pPr/>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20B5D963-1B0A-489A-A2F2-770BD17190DE}" type="slidenum">
              <a:rPr lang="ru-RU" smtClean="0"/>
              <a:pPr/>
              <a:t>‹#›</a:t>
            </a:fld>
            <a:endParaRPr lang="ru-RU"/>
          </a:p>
        </p:txBody>
      </p:sp>
    </p:spTree>
    <p:extLst>
      <p:ext uri="{BB962C8B-B14F-4D97-AF65-F5344CB8AC3E}">
        <p14:creationId xmlns:p14="http://schemas.microsoft.com/office/powerpoint/2010/main" val="1204970030"/>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6629400" y="274640"/>
            <a:ext cx="2057400" cy="5851525"/>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457200" y="274640"/>
            <a:ext cx="6019800" cy="5851525"/>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C80B562A-581B-4538-A5AA-6BF0B2FEB578}" type="datetimeFigureOut">
              <a:rPr lang="ru-RU" smtClean="0"/>
              <a:pPr/>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20B5D963-1B0A-489A-A2F2-770BD17190DE}" type="slidenum">
              <a:rPr lang="ru-RU" smtClean="0"/>
              <a:pPr/>
              <a:t>‹#›</a:t>
            </a:fld>
            <a:endParaRPr lang="ru-RU"/>
          </a:p>
        </p:txBody>
      </p:sp>
    </p:spTree>
    <p:extLst>
      <p:ext uri="{BB962C8B-B14F-4D97-AF65-F5344CB8AC3E}">
        <p14:creationId xmlns:p14="http://schemas.microsoft.com/office/powerpoint/2010/main" val="3971480597"/>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userDrawn="1">
  <p:cSld name="2_Сравнение">
    <p:spTree>
      <p:nvGrpSpPr>
        <p:cNvPr id="1" name=""/>
        <p:cNvGrpSpPr/>
        <p:nvPr/>
      </p:nvGrpSpPr>
      <p:grpSpPr>
        <a:xfrm>
          <a:off x="0" y="0"/>
          <a:ext cx="0" cy="0"/>
          <a:chOff x="0" y="0"/>
          <a:chExt cx="0" cy="0"/>
        </a:xfrm>
      </p:grpSpPr>
      <p:sp>
        <p:nvSpPr>
          <p:cNvPr id="10" name="Прямоугольник 9"/>
          <p:cNvSpPr/>
          <p:nvPr/>
        </p:nvSpPr>
        <p:spPr>
          <a:xfrm>
            <a:off x="0" y="0"/>
            <a:ext cx="9144000" cy="311150"/>
          </a:xfrm>
          <a:prstGeom prst="rect">
            <a:avLst/>
          </a:prstGeom>
          <a:solidFill>
            <a:srgbClr val="004821"/>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defRPr/>
            </a:pPr>
            <a:endParaRPr lang="en-US" sz="1350" i="1" dirty="0">
              <a:solidFill>
                <a:prstClr val="white"/>
              </a:solidFill>
              <a:latin typeface="Arial" panose="020B0604020202020204" pitchFamily="34" charset="0"/>
            </a:endParaRPr>
          </a:p>
        </p:txBody>
      </p:sp>
      <p:sp>
        <p:nvSpPr>
          <p:cNvPr id="11" name="Прямоугольник 10"/>
          <p:cNvSpPr/>
          <p:nvPr/>
        </p:nvSpPr>
        <p:spPr bwMode="invGray">
          <a:xfrm>
            <a:off x="9085263" y="-1586"/>
            <a:ext cx="57150"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350" dirty="0">
              <a:solidFill>
                <a:prstClr val="white"/>
              </a:solidFill>
              <a:latin typeface="Arial" panose="020B0604020202020204" pitchFamily="34" charset="0"/>
            </a:endParaRPr>
          </a:p>
        </p:txBody>
      </p:sp>
      <p:sp>
        <p:nvSpPr>
          <p:cNvPr id="12" name="Прямоугольник 11"/>
          <p:cNvSpPr/>
          <p:nvPr/>
        </p:nvSpPr>
        <p:spPr bwMode="invGray">
          <a:xfrm>
            <a:off x="9043988" y="-1586"/>
            <a:ext cx="28575"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350" dirty="0">
              <a:solidFill>
                <a:prstClr val="white"/>
              </a:solidFill>
              <a:latin typeface="Arial" panose="020B0604020202020204" pitchFamily="34" charset="0"/>
            </a:endParaRPr>
          </a:p>
        </p:txBody>
      </p:sp>
      <p:sp>
        <p:nvSpPr>
          <p:cNvPr id="13" name="Прямоугольник 12"/>
          <p:cNvSpPr/>
          <p:nvPr/>
        </p:nvSpPr>
        <p:spPr bwMode="invGray">
          <a:xfrm>
            <a:off x="9024943" y="-1586"/>
            <a:ext cx="9525" cy="312737"/>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350" dirty="0">
              <a:solidFill>
                <a:prstClr val="white"/>
              </a:solidFill>
              <a:latin typeface="Arial" panose="020B0604020202020204" pitchFamily="34" charset="0"/>
            </a:endParaRPr>
          </a:p>
        </p:txBody>
      </p:sp>
      <p:sp>
        <p:nvSpPr>
          <p:cNvPr id="14" name="Прямоугольник 13"/>
          <p:cNvSpPr/>
          <p:nvPr/>
        </p:nvSpPr>
        <p:spPr bwMode="invGray">
          <a:xfrm>
            <a:off x="8977314" y="-1586"/>
            <a:ext cx="25400" cy="312737"/>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350" dirty="0">
              <a:solidFill>
                <a:prstClr val="white"/>
              </a:solidFill>
              <a:latin typeface="Arial" panose="020B0604020202020204" pitchFamily="34" charset="0"/>
            </a:endParaRPr>
          </a:p>
        </p:txBody>
      </p:sp>
      <p:grpSp>
        <p:nvGrpSpPr>
          <p:cNvPr id="24" name="Group 23"/>
          <p:cNvGrpSpPr/>
          <p:nvPr userDrawn="1"/>
        </p:nvGrpSpPr>
        <p:grpSpPr>
          <a:xfrm>
            <a:off x="8875717" y="-786"/>
            <a:ext cx="95251" cy="333443"/>
            <a:chOff x="8875715" y="-787"/>
            <a:chExt cx="95251" cy="295141"/>
          </a:xfrm>
        </p:grpSpPr>
        <p:sp>
          <p:nvSpPr>
            <p:cNvPr id="15" name="Прямоугольник 14"/>
            <p:cNvSpPr/>
            <p:nvPr/>
          </p:nvSpPr>
          <p:spPr bwMode="invGray">
            <a:xfrm>
              <a:off x="8915403" y="-787"/>
              <a:ext cx="55563" cy="295141"/>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350" dirty="0">
                <a:solidFill>
                  <a:prstClr val="white"/>
                </a:solidFill>
                <a:latin typeface="Arial" panose="020B0604020202020204" pitchFamily="34" charset="0"/>
              </a:endParaRPr>
            </a:p>
          </p:txBody>
        </p:sp>
        <p:sp>
          <p:nvSpPr>
            <p:cNvPr id="16" name="Прямоугольник 15"/>
            <p:cNvSpPr/>
            <p:nvPr/>
          </p:nvSpPr>
          <p:spPr bwMode="invGray">
            <a:xfrm>
              <a:off x="8875715" y="-787"/>
              <a:ext cx="6350" cy="295141"/>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350" dirty="0">
                <a:solidFill>
                  <a:prstClr val="white"/>
                </a:solidFill>
                <a:latin typeface="Arial" panose="020B0604020202020204" pitchFamily="34" charset="0"/>
              </a:endParaRPr>
            </a:p>
          </p:txBody>
        </p:sp>
      </p:grpSp>
      <p:sp>
        <p:nvSpPr>
          <p:cNvPr id="17" name="Номер слайда 1"/>
          <p:cNvSpPr txBox="1">
            <a:spLocks/>
          </p:cNvSpPr>
          <p:nvPr userDrawn="1"/>
        </p:nvSpPr>
        <p:spPr>
          <a:xfrm>
            <a:off x="8138989" y="0"/>
            <a:ext cx="825500" cy="339328"/>
          </a:xfrm>
          <a:prstGeom prst="rect">
            <a:avLst/>
          </a:prstGeom>
        </p:spPr>
        <p:txBody>
          <a:bodyPr/>
          <a:ls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C948A7D-6C52-4157-BEA1-1B3B6891AEA4}" type="slidenum">
              <a:rPr lang="ru-RU" sz="1350" smtClean="0">
                <a:solidFill>
                  <a:prstClr val="white"/>
                </a:solidFill>
                <a:latin typeface="Trebuchet MS" panose="020B0603020202020204" pitchFamily="34" charset="0"/>
              </a:rPr>
              <a:pPr algn="r">
                <a:defRPr/>
              </a:pPr>
              <a:t>‹#›</a:t>
            </a:fld>
            <a:endParaRPr lang="ru-RU" sz="1350" dirty="0">
              <a:solidFill>
                <a:prstClr val="white"/>
              </a:solidFill>
              <a:latin typeface="Trebuchet MS" panose="020B0603020202020204" pitchFamily="34" charset="0"/>
            </a:endParaRPr>
          </a:p>
        </p:txBody>
      </p:sp>
    </p:spTree>
    <p:extLst>
      <p:ext uri="{BB962C8B-B14F-4D97-AF65-F5344CB8AC3E}">
        <p14:creationId xmlns:p14="http://schemas.microsoft.com/office/powerpoint/2010/main" val="2218199887"/>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116536" y="1055574"/>
            <a:ext cx="8927465" cy="323165"/>
          </a:xfrm>
          <a:prstGeom prst="rect">
            <a:avLst/>
          </a:prstGeom>
        </p:spPr>
        <p:txBody>
          <a:bodyPr wrap="square" lIns="0" tIns="0" rIns="0" bIns="0">
            <a:spAutoFit/>
          </a:bodyPr>
          <a:lstStyle>
            <a:lvl1pPr>
              <a:defRPr sz="2100" b="0" i="0">
                <a:solidFill>
                  <a:schemeClr val="tx1"/>
                </a:solidFill>
                <a:latin typeface="Arial"/>
                <a:cs typeface="Arial"/>
              </a:defRPr>
            </a:lvl1pPr>
          </a:lstStyle>
          <a:p>
            <a:endParaRPr/>
          </a:p>
        </p:txBody>
      </p:sp>
      <p:sp>
        <p:nvSpPr>
          <p:cNvPr id="3" name="Holder 3"/>
          <p:cNvSpPr>
            <a:spLocks noGrp="1"/>
          </p:cNvSpPr>
          <p:nvPr>
            <p:ph type="subTitle" idx="4"/>
          </p:nvPr>
        </p:nvSpPr>
        <p:spPr>
          <a:xfrm>
            <a:off x="1371600" y="3840481"/>
            <a:ext cx="6400800" cy="830997"/>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12/13/2022</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417779580"/>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a:xfrm>
            <a:off x="243941" y="126315"/>
            <a:ext cx="8656116" cy="323165"/>
          </a:xfrm>
        </p:spPr>
        <p:txBody>
          <a:bodyPr lIns="0" tIns="0" rIns="0" bIns="0"/>
          <a:lstStyle>
            <a:lvl1pPr>
              <a:defRPr sz="2100" b="1" i="0">
                <a:solidFill>
                  <a:srgbClr val="205868"/>
                </a:solidFill>
                <a:latin typeface="Calibri"/>
                <a:cs typeface="Calibri"/>
              </a:defRPr>
            </a:lvl1pPr>
          </a:lstStyle>
          <a:p>
            <a:endParaRPr/>
          </a:p>
        </p:txBody>
      </p:sp>
      <p:sp>
        <p:nvSpPr>
          <p:cNvPr id="3" name="Holder 3"/>
          <p:cNvSpPr>
            <a:spLocks noGrp="1"/>
          </p:cNvSpPr>
          <p:nvPr>
            <p:ph type="body" idx="1"/>
          </p:nvPr>
        </p:nvSpPr>
        <p:spPr>
          <a:xfrm>
            <a:off x="193471" y="1215011"/>
            <a:ext cx="8757056" cy="623248"/>
          </a:xfrm>
        </p:spPr>
        <p:txBody>
          <a:bodyPr lIns="0" tIns="0" rIns="0" bIns="0"/>
          <a:lstStyle>
            <a:lvl1pPr>
              <a:defRPr sz="4050" b="1" i="0">
                <a:solidFill>
                  <a:schemeClr val="tx1"/>
                </a:solidFill>
                <a:latin typeface="Calibri"/>
                <a:cs typeface="Calibri"/>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12/13/2022</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485333333"/>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a:xfrm>
            <a:off x="243941" y="126315"/>
            <a:ext cx="8656116" cy="323165"/>
          </a:xfrm>
        </p:spPr>
        <p:txBody>
          <a:bodyPr lIns="0" tIns="0" rIns="0" bIns="0"/>
          <a:lstStyle>
            <a:lvl1pPr>
              <a:defRPr sz="2100" b="1" i="0">
                <a:solidFill>
                  <a:srgbClr val="205868"/>
                </a:solidFill>
                <a:latin typeface="Calibri"/>
                <a:cs typeface="Calibri"/>
              </a:defRPr>
            </a:lvl1pPr>
          </a:lstStyle>
          <a:p>
            <a:endParaRPr/>
          </a:p>
        </p:txBody>
      </p:sp>
      <p:sp>
        <p:nvSpPr>
          <p:cNvPr id="3" name="Holder 3"/>
          <p:cNvSpPr>
            <a:spLocks noGrp="1"/>
          </p:cNvSpPr>
          <p:nvPr>
            <p:ph sz="half" idx="2"/>
          </p:nvPr>
        </p:nvSpPr>
        <p:spPr>
          <a:xfrm>
            <a:off x="457200" y="1577341"/>
            <a:ext cx="3977640" cy="830997"/>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4709160" y="1577341"/>
            <a:ext cx="3977640" cy="830997"/>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12/13/2022</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28473790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userDrawn="1">
  <p:cSld name="Обложка">
    <p:spTree>
      <p:nvGrpSpPr>
        <p:cNvPr id="1" name=""/>
        <p:cNvGrpSpPr/>
        <p:nvPr/>
      </p:nvGrpSpPr>
      <p:grpSpPr>
        <a:xfrm>
          <a:off x="0" y="0"/>
          <a:ext cx="0" cy="0"/>
          <a:chOff x="0" y="0"/>
          <a:chExt cx="0" cy="0"/>
        </a:xfrm>
      </p:grpSpPr>
      <p:sp>
        <p:nvSpPr>
          <p:cNvPr id="10" name="Прямоугольник 9"/>
          <p:cNvSpPr/>
          <p:nvPr/>
        </p:nvSpPr>
        <p:spPr>
          <a:xfrm>
            <a:off x="0" y="0"/>
            <a:ext cx="9144000" cy="311150"/>
          </a:xfrm>
          <a:prstGeom prst="rect">
            <a:avLst/>
          </a:prstGeom>
          <a:solidFill>
            <a:srgbClr val="004821"/>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sp>
        <p:nvSpPr>
          <p:cNvPr id="11" name="Прямоугольник 10"/>
          <p:cNvSpPr/>
          <p:nvPr/>
        </p:nvSpPr>
        <p:spPr bwMode="invGray">
          <a:xfrm>
            <a:off x="9085263" y="-1587"/>
            <a:ext cx="57150"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sp>
        <p:nvSpPr>
          <p:cNvPr id="12" name="Прямоугольник 11"/>
          <p:cNvSpPr/>
          <p:nvPr/>
        </p:nvSpPr>
        <p:spPr bwMode="invGray">
          <a:xfrm>
            <a:off x="9043988" y="-1587"/>
            <a:ext cx="28575"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sp>
        <p:nvSpPr>
          <p:cNvPr id="13" name="Прямоугольник 12"/>
          <p:cNvSpPr/>
          <p:nvPr/>
        </p:nvSpPr>
        <p:spPr bwMode="invGray">
          <a:xfrm>
            <a:off x="9024942" y="-1587"/>
            <a:ext cx="9525" cy="312737"/>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sp>
        <p:nvSpPr>
          <p:cNvPr id="14" name="Прямоугольник 13"/>
          <p:cNvSpPr/>
          <p:nvPr/>
        </p:nvSpPr>
        <p:spPr bwMode="invGray">
          <a:xfrm>
            <a:off x="8977313" y="-1587"/>
            <a:ext cx="25400" cy="312737"/>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grpSp>
        <p:nvGrpSpPr>
          <p:cNvPr id="24" name="Group 23"/>
          <p:cNvGrpSpPr/>
          <p:nvPr userDrawn="1"/>
        </p:nvGrpSpPr>
        <p:grpSpPr>
          <a:xfrm>
            <a:off x="8875716" y="-787"/>
            <a:ext cx="95251" cy="333443"/>
            <a:chOff x="8875715" y="-787"/>
            <a:chExt cx="95251" cy="295141"/>
          </a:xfrm>
        </p:grpSpPr>
        <p:sp>
          <p:nvSpPr>
            <p:cNvPr id="15" name="Прямоугольник 14"/>
            <p:cNvSpPr/>
            <p:nvPr/>
          </p:nvSpPr>
          <p:spPr bwMode="invGray">
            <a:xfrm>
              <a:off x="8915403" y="-787"/>
              <a:ext cx="55563" cy="295141"/>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sp>
          <p:nvSpPr>
            <p:cNvPr id="16" name="Прямоугольник 15"/>
            <p:cNvSpPr/>
            <p:nvPr/>
          </p:nvSpPr>
          <p:spPr bwMode="invGray">
            <a:xfrm>
              <a:off x="8875715" y="-787"/>
              <a:ext cx="6350" cy="295141"/>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endParaRPr>
            </a:p>
          </p:txBody>
        </p:sp>
      </p:grpSp>
      <p:sp>
        <p:nvSpPr>
          <p:cNvPr id="21" name="Номер слайда 26"/>
          <p:cNvSpPr>
            <a:spLocks noGrp="1"/>
          </p:cNvSpPr>
          <p:nvPr userDrawn="1">
            <p:ph type="sldNum" sz="quarter" idx="11"/>
          </p:nvPr>
        </p:nvSpPr>
        <p:spPr>
          <a:xfrm>
            <a:off x="8173915" y="1588"/>
            <a:ext cx="762000" cy="366712"/>
          </a:xfrm>
          <a:prstGeom prst="rect">
            <a:avLst/>
          </a:prstGeom>
        </p:spPr>
        <p:txBody>
          <a:bodyPr rtlCol="0"/>
          <a:lstStyle>
            <a:lvl1pPr>
              <a:defRPr>
                <a:latin typeface="+mn-lt"/>
              </a:defRPr>
            </a:lvl1pPr>
          </a:lstStyle>
          <a:p>
            <a:pPr>
              <a:defRPr/>
            </a:pPr>
            <a:fld id="{7C948A7D-6C52-4157-BEA1-1B3B6891AEA4}" type="slidenum">
              <a:rPr lang="ru-RU"/>
              <a:pPr>
                <a:defRPr/>
              </a:pPr>
              <a:t>‹#›</a:t>
            </a:fld>
            <a:endParaRPr lang="ru-RU" dirty="0"/>
          </a:p>
        </p:txBody>
      </p:sp>
    </p:spTree>
    <p:extLst>
      <p:ext uri="{BB962C8B-B14F-4D97-AF65-F5344CB8AC3E}">
        <p14:creationId xmlns:p14="http://schemas.microsoft.com/office/powerpoint/2010/main" val="329774927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a:xfrm>
            <a:off x="243941" y="126315"/>
            <a:ext cx="8656116" cy="323165"/>
          </a:xfrm>
        </p:spPr>
        <p:txBody>
          <a:bodyPr lIns="0" tIns="0" rIns="0" bIns="0"/>
          <a:lstStyle>
            <a:lvl1pPr>
              <a:defRPr sz="2100" b="1" i="0">
                <a:solidFill>
                  <a:srgbClr val="205868"/>
                </a:solidFill>
                <a:latin typeface="Calibri"/>
                <a:cs typeface="Calibri"/>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12/13/2022</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45483109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12/13/2022</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27621812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685800" y="2130427"/>
            <a:ext cx="7772400" cy="1470025"/>
          </a:xfrm>
        </p:spPr>
        <p:txBody>
          <a:bodyPr/>
          <a:lstStyle/>
          <a:p>
            <a:r>
              <a:rPr lang="ru-RU" smtClean="0"/>
              <a:t>Образец заголовка</a:t>
            </a:r>
            <a:endParaRPr lang="ru-RU"/>
          </a:p>
        </p:txBody>
      </p:sp>
      <p:sp>
        <p:nvSpPr>
          <p:cNvPr id="3" name="Подзаголовок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ru-RU" smtClean="0"/>
              <a:t>Образец подзаголовка</a:t>
            </a:r>
            <a:endParaRPr lang="ru-RU"/>
          </a:p>
        </p:txBody>
      </p:sp>
      <p:sp>
        <p:nvSpPr>
          <p:cNvPr id="4" name="Дата 3"/>
          <p:cNvSpPr>
            <a:spLocks noGrp="1"/>
          </p:cNvSpPr>
          <p:nvPr>
            <p:ph type="dt" sz="half" idx="10"/>
          </p:nvPr>
        </p:nvSpPr>
        <p:spPr/>
        <p:txBody>
          <a:bodyPr/>
          <a:lstStyle/>
          <a:p>
            <a:fld id="{680851A1-0A81-433D-9844-B1FF312274B6}" type="datetime1">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20B5D963-1B0A-489A-A2F2-770BD17190DE}" type="slidenum">
              <a:rPr lang="ru-RU" smtClean="0"/>
              <a:t>‹#›</a:t>
            </a:fld>
            <a:endParaRPr lang="ru-RU"/>
          </a:p>
        </p:txBody>
      </p:sp>
    </p:spTree>
    <p:extLst>
      <p:ext uri="{BB962C8B-B14F-4D97-AF65-F5344CB8AC3E}">
        <p14:creationId xmlns:p14="http://schemas.microsoft.com/office/powerpoint/2010/main" val="65943553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A1118590-BDEA-4DC1-B4FF-6A83E46AEC83}" type="datetime1">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20B5D963-1B0A-489A-A2F2-770BD17190DE}" type="slidenum">
              <a:rPr lang="ru-RU" smtClean="0"/>
              <a:t>‹#›</a:t>
            </a:fld>
            <a:endParaRPr lang="ru-RU"/>
          </a:p>
        </p:txBody>
      </p:sp>
    </p:spTree>
    <p:extLst>
      <p:ext uri="{BB962C8B-B14F-4D97-AF65-F5344CB8AC3E}">
        <p14:creationId xmlns:p14="http://schemas.microsoft.com/office/powerpoint/2010/main" val="133652171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22313" y="4406902"/>
            <a:ext cx="7772400" cy="1362075"/>
          </a:xfrm>
        </p:spPr>
        <p:txBody>
          <a:bodyPr anchor="t"/>
          <a:lstStyle>
            <a:lvl1pPr algn="l">
              <a:defRPr sz="3000" b="1" cap="all"/>
            </a:lvl1pPr>
          </a:lstStyle>
          <a:p>
            <a:r>
              <a:rPr lang="ru-RU" smtClean="0"/>
              <a:t>Образец заголовка</a:t>
            </a:r>
            <a:endParaRPr lang="ru-RU"/>
          </a:p>
        </p:txBody>
      </p:sp>
      <p:sp>
        <p:nvSpPr>
          <p:cNvPr id="3" name="Текст 2"/>
          <p:cNvSpPr>
            <a:spLocks noGrp="1"/>
          </p:cNvSpPr>
          <p:nvPr>
            <p:ph type="body" idx="1"/>
          </p:nvPr>
        </p:nvSpPr>
        <p:spPr>
          <a:xfrm>
            <a:off x="722313" y="2906713"/>
            <a:ext cx="7772400" cy="1500187"/>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p:txBody>
          <a:bodyPr/>
          <a:lstStyle/>
          <a:p>
            <a:fld id="{85657E96-3E11-4F97-9374-C5F7AA901F2F}" type="datetime1">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20B5D963-1B0A-489A-A2F2-770BD17190DE}" type="slidenum">
              <a:rPr lang="ru-RU" smtClean="0"/>
              <a:t>‹#›</a:t>
            </a:fld>
            <a:endParaRPr lang="ru-RU"/>
          </a:p>
        </p:txBody>
      </p:sp>
    </p:spTree>
    <p:extLst>
      <p:ext uri="{BB962C8B-B14F-4D97-AF65-F5344CB8AC3E}">
        <p14:creationId xmlns:p14="http://schemas.microsoft.com/office/powerpoint/2010/main" val="375591385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3888" y="1709739"/>
            <a:ext cx="7886700" cy="2852737"/>
          </a:xfrm>
        </p:spPr>
        <p:txBody>
          <a:bodyPr anchor="b"/>
          <a:lstStyle>
            <a:lvl1pPr>
              <a:defRPr sz="4500"/>
            </a:lvl1pPr>
          </a:lstStyle>
          <a:p>
            <a:r>
              <a:rPr lang="ru-RU" smtClean="0"/>
              <a:t>Образец заголовка</a:t>
            </a:r>
            <a:endParaRPr lang="ru-RU"/>
          </a:p>
        </p:txBody>
      </p:sp>
      <p:sp>
        <p:nvSpPr>
          <p:cNvPr id="3" name="Текст 2"/>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p:txBody>
          <a:bodyPr/>
          <a:lstStyle/>
          <a:p>
            <a:fld id="{18B0BA6E-60C8-400A-85EF-28F0FA47CD5A}" type="datetimeFigureOut">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66316983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sz="half" idx="1"/>
          </p:nvPr>
        </p:nvSpPr>
        <p:spPr>
          <a:xfrm>
            <a:off x="457200" y="1600202"/>
            <a:ext cx="4038600" cy="4525963"/>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half" idx="2"/>
          </p:nvPr>
        </p:nvSpPr>
        <p:spPr>
          <a:xfrm>
            <a:off x="4648200" y="1600202"/>
            <a:ext cx="4038600" cy="4525963"/>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4"/>
          <p:cNvSpPr>
            <a:spLocks noGrp="1"/>
          </p:cNvSpPr>
          <p:nvPr>
            <p:ph type="dt" sz="half" idx="10"/>
          </p:nvPr>
        </p:nvSpPr>
        <p:spPr/>
        <p:txBody>
          <a:bodyPr/>
          <a:lstStyle/>
          <a:p>
            <a:fld id="{D401D9EF-3237-4CCD-AD0A-E173EF362DD3}" type="datetime1">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20B5D963-1B0A-489A-A2F2-770BD17190DE}" type="slidenum">
              <a:rPr lang="ru-RU" smtClean="0"/>
              <a:t>‹#›</a:t>
            </a:fld>
            <a:endParaRPr lang="ru-RU"/>
          </a:p>
        </p:txBody>
      </p:sp>
    </p:spTree>
    <p:extLst>
      <p:ext uri="{BB962C8B-B14F-4D97-AF65-F5344CB8AC3E}">
        <p14:creationId xmlns:p14="http://schemas.microsoft.com/office/powerpoint/2010/main" val="348372921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lvl1pPr>
              <a:defRPr/>
            </a:lvl1pPr>
          </a:lstStyle>
          <a:p>
            <a:r>
              <a:rPr lang="ru-RU" smtClean="0"/>
              <a:t>Образец заголовка</a:t>
            </a:r>
            <a:endParaRPr lang="ru-RU"/>
          </a:p>
        </p:txBody>
      </p:sp>
      <p:sp>
        <p:nvSpPr>
          <p:cNvPr id="3" name="Текст 2"/>
          <p:cNvSpPr>
            <a:spLocks noGrp="1"/>
          </p:cNvSpPr>
          <p:nvPr>
            <p:ph type="body" idx="1"/>
          </p:nvPr>
        </p:nvSpPr>
        <p:spPr>
          <a:xfrm>
            <a:off x="457200" y="1535113"/>
            <a:ext cx="4040188"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ru-RU" smtClean="0"/>
              <a:t>Образец текста</a:t>
            </a:r>
          </a:p>
        </p:txBody>
      </p:sp>
      <p:sp>
        <p:nvSpPr>
          <p:cNvPr id="4" name="Объект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4645026" y="1535113"/>
            <a:ext cx="4041775"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ru-RU" smtClean="0"/>
              <a:t>Образец текста</a:t>
            </a:r>
          </a:p>
        </p:txBody>
      </p:sp>
      <p:sp>
        <p:nvSpPr>
          <p:cNvPr id="6" name="Объект 5"/>
          <p:cNvSpPr>
            <a:spLocks noGrp="1"/>
          </p:cNvSpPr>
          <p:nvPr>
            <p:ph sz="quarter" idx="4"/>
          </p:nvPr>
        </p:nvSpPr>
        <p:spPr>
          <a:xfrm>
            <a:off x="4645026"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6"/>
          <p:cNvSpPr>
            <a:spLocks noGrp="1"/>
          </p:cNvSpPr>
          <p:nvPr>
            <p:ph type="dt" sz="half" idx="10"/>
          </p:nvPr>
        </p:nvSpPr>
        <p:spPr/>
        <p:txBody>
          <a:bodyPr/>
          <a:lstStyle/>
          <a:p>
            <a:fld id="{C3670C7E-1BCD-4D6D-A236-6D6D2D77F78B}" type="datetime1">
              <a:rPr lang="ru-RU" smtClean="0"/>
              <a:t>13.12.2022</a:t>
            </a:fld>
            <a:endParaRPr lang="ru-RU"/>
          </a:p>
        </p:txBody>
      </p:sp>
      <p:sp>
        <p:nvSpPr>
          <p:cNvPr id="8" name="Нижний колонтитул 7"/>
          <p:cNvSpPr>
            <a:spLocks noGrp="1"/>
          </p:cNvSpPr>
          <p:nvPr>
            <p:ph type="ftr" sz="quarter" idx="11"/>
          </p:nvPr>
        </p:nvSpPr>
        <p:spPr/>
        <p:txBody>
          <a:bodyPr/>
          <a:lstStyle/>
          <a:p>
            <a:endParaRPr lang="ru-RU"/>
          </a:p>
        </p:txBody>
      </p:sp>
      <p:sp>
        <p:nvSpPr>
          <p:cNvPr id="9" name="Номер слайда 8"/>
          <p:cNvSpPr>
            <a:spLocks noGrp="1"/>
          </p:cNvSpPr>
          <p:nvPr>
            <p:ph type="sldNum" sz="quarter" idx="12"/>
          </p:nvPr>
        </p:nvSpPr>
        <p:spPr/>
        <p:txBody>
          <a:bodyPr/>
          <a:lstStyle/>
          <a:p>
            <a:fld id="{20B5D963-1B0A-489A-A2F2-770BD17190DE}" type="slidenum">
              <a:rPr lang="ru-RU" smtClean="0"/>
              <a:t>‹#›</a:t>
            </a:fld>
            <a:endParaRPr lang="ru-RU"/>
          </a:p>
        </p:txBody>
      </p:sp>
    </p:spTree>
    <p:extLst>
      <p:ext uri="{BB962C8B-B14F-4D97-AF65-F5344CB8AC3E}">
        <p14:creationId xmlns:p14="http://schemas.microsoft.com/office/powerpoint/2010/main" val="142616513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2"/>
          <p:cNvSpPr>
            <a:spLocks noGrp="1"/>
          </p:cNvSpPr>
          <p:nvPr>
            <p:ph type="dt" sz="half" idx="10"/>
          </p:nvPr>
        </p:nvSpPr>
        <p:spPr/>
        <p:txBody>
          <a:bodyPr/>
          <a:lstStyle/>
          <a:p>
            <a:fld id="{B12E25CB-C2B1-496C-8004-C459F59B424E}" type="datetime1">
              <a:rPr lang="ru-RU" smtClean="0"/>
              <a:t>13.12.2022</a:t>
            </a:fld>
            <a:endParaRPr lang="ru-RU"/>
          </a:p>
        </p:txBody>
      </p:sp>
      <p:sp>
        <p:nvSpPr>
          <p:cNvPr id="4" name="Нижний колонтитул 3"/>
          <p:cNvSpPr>
            <a:spLocks noGrp="1"/>
          </p:cNvSpPr>
          <p:nvPr>
            <p:ph type="ftr" sz="quarter" idx="11"/>
          </p:nvPr>
        </p:nvSpPr>
        <p:spPr/>
        <p:txBody>
          <a:bodyPr/>
          <a:lstStyle/>
          <a:p>
            <a:endParaRPr lang="ru-RU"/>
          </a:p>
        </p:txBody>
      </p:sp>
      <p:sp>
        <p:nvSpPr>
          <p:cNvPr id="5" name="Номер слайда 4"/>
          <p:cNvSpPr>
            <a:spLocks noGrp="1"/>
          </p:cNvSpPr>
          <p:nvPr>
            <p:ph type="sldNum" sz="quarter" idx="12"/>
          </p:nvPr>
        </p:nvSpPr>
        <p:spPr/>
        <p:txBody>
          <a:bodyPr/>
          <a:lstStyle/>
          <a:p>
            <a:fld id="{20B5D963-1B0A-489A-A2F2-770BD17190DE}" type="slidenum">
              <a:rPr lang="ru-RU" smtClean="0"/>
              <a:t>‹#›</a:t>
            </a:fld>
            <a:endParaRPr lang="ru-RU"/>
          </a:p>
        </p:txBody>
      </p:sp>
    </p:spTree>
    <p:extLst>
      <p:ext uri="{BB962C8B-B14F-4D97-AF65-F5344CB8AC3E}">
        <p14:creationId xmlns:p14="http://schemas.microsoft.com/office/powerpoint/2010/main" val="29632235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fld id="{90A920E4-4133-48C9-A7E9-841370FFD991}" type="datetime1">
              <a:rPr lang="ru-RU" smtClean="0"/>
              <a:t>13.12.2022</a:t>
            </a:fld>
            <a:endParaRPr lang="ru-RU"/>
          </a:p>
        </p:txBody>
      </p:sp>
      <p:sp>
        <p:nvSpPr>
          <p:cNvPr id="3" name="Нижний колонтитул 2"/>
          <p:cNvSpPr>
            <a:spLocks noGrp="1"/>
          </p:cNvSpPr>
          <p:nvPr>
            <p:ph type="ftr" sz="quarter" idx="11"/>
          </p:nvPr>
        </p:nvSpPr>
        <p:spPr/>
        <p:txBody>
          <a:bodyPr/>
          <a:lstStyle/>
          <a:p>
            <a:endParaRPr lang="ru-RU"/>
          </a:p>
        </p:txBody>
      </p:sp>
      <p:sp>
        <p:nvSpPr>
          <p:cNvPr id="4" name="Номер слайда 3"/>
          <p:cNvSpPr>
            <a:spLocks noGrp="1"/>
          </p:cNvSpPr>
          <p:nvPr>
            <p:ph type="sldNum" sz="quarter" idx="12"/>
          </p:nvPr>
        </p:nvSpPr>
        <p:spPr/>
        <p:txBody>
          <a:bodyPr/>
          <a:lstStyle/>
          <a:p>
            <a:fld id="{20B5D963-1B0A-489A-A2F2-770BD17190DE}" type="slidenum">
              <a:rPr lang="ru-RU" smtClean="0"/>
              <a:t>‹#›</a:t>
            </a:fld>
            <a:endParaRPr lang="ru-RU"/>
          </a:p>
        </p:txBody>
      </p:sp>
    </p:spTree>
    <p:extLst>
      <p:ext uri="{BB962C8B-B14F-4D97-AF65-F5344CB8AC3E}">
        <p14:creationId xmlns:p14="http://schemas.microsoft.com/office/powerpoint/2010/main" val="386478204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1" y="273050"/>
            <a:ext cx="3008313" cy="1162050"/>
          </a:xfrm>
        </p:spPr>
        <p:txBody>
          <a:bodyPr anchor="b"/>
          <a:lstStyle>
            <a:lvl1pPr algn="l">
              <a:defRPr sz="1500" b="1"/>
            </a:lvl1pPr>
          </a:lstStyle>
          <a:p>
            <a:r>
              <a:rPr lang="ru-RU" smtClean="0"/>
              <a:t>Образец заголовка</a:t>
            </a:r>
            <a:endParaRPr lang="ru-RU"/>
          </a:p>
        </p:txBody>
      </p:sp>
      <p:sp>
        <p:nvSpPr>
          <p:cNvPr id="3" name="Объект 2"/>
          <p:cNvSpPr>
            <a:spLocks noGrp="1"/>
          </p:cNvSpPr>
          <p:nvPr>
            <p:ph idx="1"/>
          </p:nvPr>
        </p:nvSpPr>
        <p:spPr>
          <a:xfrm>
            <a:off x="3575050" y="273052"/>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457201" y="1435102"/>
            <a:ext cx="3008313"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ru-RU" smtClean="0"/>
              <a:t>Образец текста</a:t>
            </a:r>
          </a:p>
        </p:txBody>
      </p:sp>
      <p:sp>
        <p:nvSpPr>
          <p:cNvPr id="5" name="Дата 4"/>
          <p:cNvSpPr>
            <a:spLocks noGrp="1"/>
          </p:cNvSpPr>
          <p:nvPr>
            <p:ph type="dt" sz="half" idx="10"/>
          </p:nvPr>
        </p:nvSpPr>
        <p:spPr/>
        <p:txBody>
          <a:bodyPr/>
          <a:lstStyle/>
          <a:p>
            <a:fld id="{2B7D65B3-F76D-4422-B8F9-2164AB8C71D9}" type="datetime1">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20B5D963-1B0A-489A-A2F2-770BD17190DE}" type="slidenum">
              <a:rPr lang="ru-RU" smtClean="0"/>
              <a:t>‹#›</a:t>
            </a:fld>
            <a:endParaRPr lang="ru-RU"/>
          </a:p>
        </p:txBody>
      </p:sp>
    </p:spTree>
    <p:extLst>
      <p:ext uri="{BB962C8B-B14F-4D97-AF65-F5344CB8AC3E}">
        <p14:creationId xmlns:p14="http://schemas.microsoft.com/office/powerpoint/2010/main" val="419951903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792288" y="4800600"/>
            <a:ext cx="5486400" cy="566738"/>
          </a:xfrm>
        </p:spPr>
        <p:txBody>
          <a:bodyPr anchor="b"/>
          <a:lstStyle>
            <a:lvl1pPr algn="l">
              <a:defRPr sz="1500" b="1"/>
            </a:lvl1pPr>
          </a:lstStyle>
          <a:p>
            <a:r>
              <a:rPr lang="ru-RU" smtClean="0"/>
              <a:t>Образец заголовка</a:t>
            </a:r>
            <a:endParaRPr lang="ru-RU"/>
          </a:p>
        </p:txBody>
      </p:sp>
      <p:sp>
        <p:nvSpPr>
          <p:cNvPr id="3" name="Рисунок 2"/>
          <p:cNvSpPr>
            <a:spLocks noGrp="1"/>
          </p:cNvSpPr>
          <p:nvPr>
            <p:ph type="pic" idx="1"/>
          </p:nvPr>
        </p:nvSpPr>
        <p:spPr>
          <a:xfrm>
            <a:off x="1792288" y="612775"/>
            <a:ext cx="54864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ru-RU"/>
          </a:p>
        </p:txBody>
      </p:sp>
      <p:sp>
        <p:nvSpPr>
          <p:cNvPr id="4" name="Текст 3"/>
          <p:cNvSpPr>
            <a:spLocks noGrp="1"/>
          </p:cNvSpPr>
          <p:nvPr>
            <p:ph type="body" sz="half" idx="2"/>
          </p:nvPr>
        </p:nvSpPr>
        <p:spPr>
          <a:xfrm>
            <a:off x="1792288" y="5367338"/>
            <a:ext cx="54864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ru-RU" smtClean="0"/>
              <a:t>Образец текста</a:t>
            </a:r>
          </a:p>
        </p:txBody>
      </p:sp>
      <p:sp>
        <p:nvSpPr>
          <p:cNvPr id="5" name="Дата 4"/>
          <p:cNvSpPr>
            <a:spLocks noGrp="1"/>
          </p:cNvSpPr>
          <p:nvPr>
            <p:ph type="dt" sz="half" idx="10"/>
          </p:nvPr>
        </p:nvSpPr>
        <p:spPr/>
        <p:txBody>
          <a:bodyPr/>
          <a:lstStyle/>
          <a:p>
            <a:fld id="{0856A0A0-B16C-4C96-B1E5-418171FB18C1}" type="datetime1">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20B5D963-1B0A-489A-A2F2-770BD17190DE}" type="slidenum">
              <a:rPr lang="ru-RU" smtClean="0"/>
              <a:t>‹#›</a:t>
            </a:fld>
            <a:endParaRPr lang="ru-RU"/>
          </a:p>
        </p:txBody>
      </p:sp>
    </p:spTree>
    <p:extLst>
      <p:ext uri="{BB962C8B-B14F-4D97-AF65-F5344CB8AC3E}">
        <p14:creationId xmlns:p14="http://schemas.microsoft.com/office/powerpoint/2010/main" val="224565230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12F95EC9-37D4-4526-AD21-9D484D6DBF3B}" type="datetime1">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20B5D963-1B0A-489A-A2F2-770BD17190DE}" type="slidenum">
              <a:rPr lang="ru-RU" smtClean="0"/>
              <a:t>‹#›</a:t>
            </a:fld>
            <a:endParaRPr lang="ru-RU"/>
          </a:p>
        </p:txBody>
      </p:sp>
    </p:spTree>
    <p:extLst>
      <p:ext uri="{BB962C8B-B14F-4D97-AF65-F5344CB8AC3E}">
        <p14:creationId xmlns:p14="http://schemas.microsoft.com/office/powerpoint/2010/main" val="316706043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6629400" y="274640"/>
            <a:ext cx="2057400" cy="5851525"/>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457200" y="274640"/>
            <a:ext cx="6019800" cy="5851525"/>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B126FFBE-BBE6-481F-988C-2DFC4FC7C41A}" type="datetime1">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20B5D963-1B0A-489A-A2F2-770BD17190DE}" type="slidenum">
              <a:rPr lang="ru-RU" smtClean="0"/>
              <a:t>‹#›</a:t>
            </a:fld>
            <a:endParaRPr lang="ru-RU"/>
          </a:p>
        </p:txBody>
      </p:sp>
    </p:spTree>
    <p:extLst>
      <p:ext uri="{BB962C8B-B14F-4D97-AF65-F5344CB8AC3E}">
        <p14:creationId xmlns:p14="http://schemas.microsoft.com/office/powerpoint/2010/main" val="30937848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1_Титульный слайд">
    <p:spTree>
      <p:nvGrpSpPr>
        <p:cNvPr id="1" name=""/>
        <p:cNvGrpSpPr/>
        <p:nvPr/>
      </p:nvGrpSpPr>
      <p:grpSpPr>
        <a:xfrm>
          <a:off x="0" y="0"/>
          <a:ext cx="0" cy="0"/>
          <a:chOff x="0" y="0"/>
          <a:chExt cx="0" cy="0"/>
        </a:xfrm>
      </p:grpSpPr>
      <p:sp>
        <p:nvSpPr>
          <p:cNvPr id="2" name="Прямоугольник 1"/>
          <p:cNvSpPr/>
          <p:nvPr userDrawn="1"/>
        </p:nvSpPr>
        <p:spPr>
          <a:xfrm>
            <a:off x="541338" y="0"/>
            <a:ext cx="463550" cy="379413"/>
          </a:xfrm>
          <a:prstGeom prst="rect">
            <a:avLst/>
          </a:prstGeom>
        </p:spPr>
        <p:txBody>
          <a:bodyPr wrap="none" lIns="91373" tIns="45686" rIns="91373" bIns="45686">
            <a:normAutofit lnSpcReduction="10000"/>
          </a:bodyPr>
          <a:lstStyle/>
          <a:p>
            <a:pPr fontAlgn="base">
              <a:spcBef>
                <a:spcPct val="0"/>
              </a:spcBef>
              <a:spcAft>
                <a:spcPct val="0"/>
              </a:spcAft>
              <a:defRPr/>
            </a:pPr>
            <a:r>
              <a:rPr lang="ru-RU" sz="20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dirty="0">
              <a:solidFill>
                <a:srgbClr val="000000"/>
              </a:solidFill>
              <a:latin typeface="Arial" charset="0"/>
              <a:ea typeface="Arial Unicode MS" pitchFamily="34" charset="-128"/>
              <a:cs typeface="Arial Unicode MS"/>
            </a:endParaRPr>
          </a:p>
        </p:txBody>
      </p:sp>
      <p:sp>
        <p:nvSpPr>
          <p:cNvPr id="3" name="Прямоугольник 11"/>
          <p:cNvSpPr>
            <a:spLocks noChangeArrowheads="1"/>
          </p:cNvSpPr>
          <p:nvPr userDrawn="1"/>
        </p:nvSpPr>
        <p:spPr bwMode="auto">
          <a:xfrm>
            <a:off x="963613" y="-20638"/>
            <a:ext cx="242239" cy="338486"/>
          </a:xfrm>
          <a:prstGeom prst="rect">
            <a:avLst/>
          </a:prstGeom>
          <a:noFill/>
          <a:ln>
            <a:noFill/>
          </a:ln>
          <a:extLst/>
        </p:spPr>
        <p:txBody>
          <a:bodyPr wrap="none" lIns="91373" tIns="45686" rIns="91373" bIns="45686">
            <a:spAutoFit/>
          </a:bodyPr>
          <a:lstStyle>
            <a:lvl1pPr eaLnBrk="0" hangingPunct="0">
              <a:defRPr sz="2400">
                <a:solidFill>
                  <a:schemeClr val="tx1"/>
                </a:solidFill>
                <a:latin typeface="Times New Roman" pitchFamily="18" charset="0"/>
                <a:cs typeface="Arial" pitchFamily="34" charset="0"/>
              </a:defRPr>
            </a:lvl1pPr>
            <a:lvl2pPr marL="742950" indent="-285750" eaLnBrk="0" hangingPunct="0">
              <a:defRPr sz="2400">
                <a:solidFill>
                  <a:schemeClr val="tx1"/>
                </a:solidFill>
                <a:latin typeface="Times New Roman" pitchFamily="18" charset="0"/>
                <a:cs typeface="Arial" pitchFamily="34" charset="0"/>
              </a:defRPr>
            </a:lvl2pPr>
            <a:lvl3pPr marL="1143000" indent="-228600" eaLnBrk="0" hangingPunct="0">
              <a:defRPr sz="2400">
                <a:solidFill>
                  <a:schemeClr val="tx1"/>
                </a:solidFill>
                <a:latin typeface="Times New Roman" pitchFamily="18" charset="0"/>
                <a:cs typeface="Arial" pitchFamily="34" charset="0"/>
              </a:defRPr>
            </a:lvl3pPr>
            <a:lvl4pPr marL="1600200" indent="-228600" eaLnBrk="0" hangingPunct="0">
              <a:defRPr sz="2400">
                <a:solidFill>
                  <a:schemeClr val="tx1"/>
                </a:solidFill>
                <a:latin typeface="Times New Roman" pitchFamily="18" charset="0"/>
                <a:cs typeface="Arial" pitchFamily="34" charset="0"/>
              </a:defRPr>
            </a:lvl4pPr>
            <a:lvl5pPr marL="2057400" indent="-228600" eaLnBrk="0" hangingPunct="0">
              <a:defRPr sz="24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24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24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24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2400">
                <a:solidFill>
                  <a:schemeClr val="tx1"/>
                </a:solidFill>
                <a:latin typeface="Times New Roman" pitchFamily="18" charset="0"/>
                <a:cs typeface="Arial" pitchFamily="34" charset="0"/>
              </a:defRPr>
            </a:lvl9pPr>
          </a:lstStyle>
          <a:p>
            <a:pPr eaLnBrk="1" fontAlgn="base" hangingPunct="1">
              <a:spcBef>
                <a:spcPct val="0"/>
              </a:spcBef>
              <a:spcAft>
                <a:spcPct val="0"/>
              </a:spcAft>
              <a:defRPr/>
            </a:pPr>
            <a:r>
              <a:rPr lang="ru-RU" altLang="ru-RU" sz="1600" dirty="0" smtClean="0">
                <a:solidFill>
                  <a:srgbClr val="DBDBE9"/>
                </a:solidFill>
                <a:latin typeface="Arial" panose="020B0604020202020204" pitchFamily="34" charset="0"/>
                <a:ea typeface="Arial Unicode MS" pitchFamily="34" charset="-128"/>
              </a:rPr>
              <a:t>]</a:t>
            </a:r>
            <a:endParaRPr lang="ru-RU" altLang="ru-RU" sz="1800" dirty="0" smtClean="0">
              <a:solidFill>
                <a:srgbClr val="DBDBE9"/>
              </a:solidFill>
              <a:latin typeface="Arial" panose="020B0604020202020204" pitchFamily="34" charset="0"/>
              <a:ea typeface="Arial Unicode MS" pitchFamily="34" charset="-128"/>
            </a:endParaRPr>
          </a:p>
        </p:txBody>
      </p:sp>
      <p:sp>
        <p:nvSpPr>
          <p:cNvPr id="4" name="TextBox 13"/>
          <p:cNvSpPr txBox="1">
            <a:spLocks noChangeArrowheads="1"/>
          </p:cNvSpPr>
          <p:nvPr userDrawn="1"/>
        </p:nvSpPr>
        <p:spPr bwMode="auto">
          <a:xfrm>
            <a:off x="774700" y="-61913"/>
            <a:ext cx="420173" cy="430819"/>
          </a:xfrm>
          <a:prstGeom prst="rect">
            <a:avLst/>
          </a:prstGeom>
          <a:noFill/>
          <a:ln>
            <a:noFill/>
          </a:ln>
          <a:extLst/>
        </p:spPr>
        <p:txBody>
          <a:bodyPr wrap="none" lIns="91373" tIns="45686" rIns="91373" bIns="45686">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2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2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
        <p:nvSpPr>
          <p:cNvPr id="5" name="Прямоугольник 4"/>
          <p:cNvSpPr/>
          <p:nvPr/>
        </p:nvSpPr>
        <p:spPr>
          <a:xfrm>
            <a:off x="0" y="0"/>
            <a:ext cx="9144000" cy="311150"/>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6" name="Прямоугольник 5"/>
          <p:cNvSpPr/>
          <p:nvPr/>
        </p:nvSpPr>
        <p:spPr bwMode="invGray">
          <a:xfrm>
            <a:off x="9085263" y="-1588"/>
            <a:ext cx="57150"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7" name="Прямоугольник 6"/>
          <p:cNvSpPr/>
          <p:nvPr/>
        </p:nvSpPr>
        <p:spPr bwMode="invGray">
          <a:xfrm>
            <a:off x="9043988" y="-1588"/>
            <a:ext cx="28575"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8" name="Прямоугольник 7"/>
          <p:cNvSpPr/>
          <p:nvPr/>
        </p:nvSpPr>
        <p:spPr bwMode="invGray">
          <a:xfrm>
            <a:off x="9024938" y="-1588"/>
            <a:ext cx="9525" cy="620713"/>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9" name="Прямоугольник 8"/>
          <p:cNvSpPr/>
          <p:nvPr/>
        </p:nvSpPr>
        <p:spPr bwMode="invGray">
          <a:xfrm>
            <a:off x="8977313" y="-1588"/>
            <a:ext cx="25400" cy="620713"/>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10" name="Прямоугольник 9"/>
          <p:cNvSpPr/>
          <p:nvPr/>
        </p:nvSpPr>
        <p:spPr bwMode="invGray">
          <a:xfrm>
            <a:off x="8915400" y="0"/>
            <a:ext cx="55563" cy="585788"/>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11" name="Прямоугольник 10"/>
          <p:cNvSpPr/>
          <p:nvPr/>
        </p:nvSpPr>
        <p:spPr bwMode="invGray">
          <a:xfrm>
            <a:off x="8875713" y="0"/>
            <a:ext cx="6350" cy="585788"/>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12" name="Прямоугольник 11"/>
          <p:cNvSpPr/>
          <p:nvPr userDrawn="1"/>
        </p:nvSpPr>
        <p:spPr>
          <a:xfrm>
            <a:off x="541338" y="0"/>
            <a:ext cx="463550" cy="379413"/>
          </a:xfrm>
          <a:prstGeom prst="rect">
            <a:avLst/>
          </a:prstGeom>
        </p:spPr>
        <p:txBody>
          <a:bodyPr wrap="none" lIns="91373" tIns="45686" rIns="91373" bIns="45686">
            <a:normAutofit lnSpcReduction="10000"/>
          </a:bodyPr>
          <a:lstStyle/>
          <a:p>
            <a:pPr fontAlgn="base">
              <a:spcBef>
                <a:spcPct val="0"/>
              </a:spcBef>
              <a:spcAft>
                <a:spcPct val="0"/>
              </a:spcAft>
              <a:defRPr/>
            </a:pPr>
            <a:r>
              <a:rPr lang="ru-RU" sz="20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dirty="0">
              <a:solidFill>
                <a:srgbClr val="000000"/>
              </a:solidFill>
              <a:latin typeface="Arial" charset="0"/>
              <a:ea typeface="Arial Unicode MS" pitchFamily="34" charset="-128"/>
              <a:cs typeface="Arial Unicode MS"/>
            </a:endParaRPr>
          </a:p>
        </p:txBody>
      </p:sp>
      <p:sp>
        <p:nvSpPr>
          <p:cNvPr id="13" name="Прямоугольник 27"/>
          <p:cNvSpPr>
            <a:spLocks noChangeArrowheads="1"/>
          </p:cNvSpPr>
          <p:nvPr userDrawn="1"/>
        </p:nvSpPr>
        <p:spPr bwMode="auto">
          <a:xfrm>
            <a:off x="963613" y="-20638"/>
            <a:ext cx="242239" cy="338486"/>
          </a:xfrm>
          <a:prstGeom prst="rect">
            <a:avLst/>
          </a:prstGeom>
          <a:noFill/>
          <a:ln>
            <a:noFill/>
          </a:ln>
          <a:extLst/>
        </p:spPr>
        <p:txBody>
          <a:bodyPr wrap="none" lIns="91373" tIns="45686" rIns="91373" bIns="45686">
            <a:spAutoFit/>
          </a:bodyPr>
          <a:lstStyle>
            <a:lvl1pPr eaLnBrk="0" hangingPunct="0">
              <a:defRPr sz="2400">
                <a:solidFill>
                  <a:schemeClr val="tx1"/>
                </a:solidFill>
                <a:latin typeface="Times New Roman" pitchFamily="18" charset="0"/>
                <a:cs typeface="Arial" pitchFamily="34" charset="0"/>
              </a:defRPr>
            </a:lvl1pPr>
            <a:lvl2pPr marL="742950" indent="-285750" eaLnBrk="0" hangingPunct="0">
              <a:defRPr sz="2400">
                <a:solidFill>
                  <a:schemeClr val="tx1"/>
                </a:solidFill>
                <a:latin typeface="Times New Roman" pitchFamily="18" charset="0"/>
                <a:cs typeface="Arial" pitchFamily="34" charset="0"/>
              </a:defRPr>
            </a:lvl2pPr>
            <a:lvl3pPr marL="1143000" indent="-228600" eaLnBrk="0" hangingPunct="0">
              <a:defRPr sz="2400">
                <a:solidFill>
                  <a:schemeClr val="tx1"/>
                </a:solidFill>
                <a:latin typeface="Times New Roman" pitchFamily="18" charset="0"/>
                <a:cs typeface="Arial" pitchFamily="34" charset="0"/>
              </a:defRPr>
            </a:lvl3pPr>
            <a:lvl4pPr marL="1600200" indent="-228600" eaLnBrk="0" hangingPunct="0">
              <a:defRPr sz="2400">
                <a:solidFill>
                  <a:schemeClr val="tx1"/>
                </a:solidFill>
                <a:latin typeface="Times New Roman" pitchFamily="18" charset="0"/>
                <a:cs typeface="Arial" pitchFamily="34" charset="0"/>
              </a:defRPr>
            </a:lvl4pPr>
            <a:lvl5pPr marL="2057400" indent="-228600" eaLnBrk="0" hangingPunct="0">
              <a:defRPr sz="24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24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24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24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2400">
                <a:solidFill>
                  <a:schemeClr val="tx1"/>
                </a:solidFill>
                <a:latin typeface="Times New Roman" pitchFamily="18" charset="0"/>
                <a:cs typeface="Arial" pitchFamily="34" charset="0"/>
              </a:defRPr>
            </a:lvl9pPr>
          </a:lstStyle>
          <a:p>
            <a:pPr eaLnBrk="1" fontAlgn="base" hangingPunct="1">
              <a:spcBef>
                <a:spcPct val="0"/>
              </a:spcBef>
              <a:spcAft>
                <a:spcPct val="0"/>
              </a:spcAft>
              <a:defRPr/>
            </a:pPr>
            <a:r>
              <a:rPr lang="ru-RU" altLang="ru-RU" sz="1600" dirty="0" smtClean="0">
                <a:solidFill>
                  <a:srgbClr val="DBDBE9"/>
                </a:solidFill>
                <a:latin typeface="Arial" panose="020B0604020202020204" pitchFamily="34" charset="0"/>
                <a:ea typeface="Arial Unicode MS" pitchFamily="34" charset="-128"/>
              </a:rPr>
              <a:t>]</a:t>
            </a:r>
            <a:endParaRPr lang="ru-RU" altLang="ru-RU" sz="1800" dirty="0" smtClean="0">
              <a:solidFill>
                <a:srgbClr val="DBDBE9"/>
              </a:solidFill>
              <a:latin typeface="Arial" panose="020B0604020202020204" pitchFamily="34" charset="0"/>
              <a:ea typeface="Arial Unicode MS" pitchFamily="34" charset="-128"/>
            </a:endParaRPr>
          </a:p>
        </p:txBody>
      </p:sp>
      <p:sp>
        <p:nvSpPr>
          <p:cNvPr id="14" name="TextBox 13"/>
          <p:cNvSpPr txBox="1">
            <a:spLocks noChangeArrowheads="1"/>
          </p:cNvSpPr>
          <p:nvPr userDrawn="1"/>
        </p:nvSpPr>
        <p:spPr bwMode="auto">
          <a:xfrm>
            <a:off x="774700" y="-61913"/>
            <a:ext cx="420173" cy="430819"/>
          </a:xfrm>
          <a:prstGeom prst="rect">
            <a:avLst/>
          </a:prstGeom>
          <a:noFill/>
          <a:ln>
            <a:noFill/>
          </a:ln>
          <a:extLst/>
        </p:spPr>
        <p:txBody>
          <a:bodyPr wrap="none" lIns="91373" tIns="45686" rIns="91373" bIns="45686">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2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2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Tree>
    <p:extLst>
      <p:ext uri="{BB962C8B-B14F-4D97-AF65-F5344CB8AC3E}">
        <p14:creationId xmlns:p14="http://schemas.microsoft.com/office/powerpoint/2010/main" val="398354360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2_Титульный слайд">
    <p:spTree>
      <p:nvGrpSpPr>
        <p:cNvPr id="1" name=""/>
        <p:cNvGrpSpPr/>
        <p:nvPr/>
      </p:nvGrpSpPr>
      <p:grpSpPr>
        <a:xfrm>
          <a:off x="0" y="0"/>
          <a:ext cx="0" cy="0"/>
          <a:chOff x="0" y="0"/>
          <a:chExt cx="0" cy="0"/>
        </a:xfrm>
      </p:grpSpPr>
      <p:sp>
        <p:nvSpPr>
          <p:cNvPr id="2" name="Прямоугольник 1"/>
          <p:cNvSpPr/>
          <p:nvPr userDrawn="1"/>
        </p:nvSpPr>
        <p:spPr>
          <a:xfrm>
            <a:off x="541338" y="0"/>
            <a:ext cx="463550" cy="379413"/>
          </a:xfrm>
          <a:prstGeom prst="rect">
            <a:avLst/>
          </a:prstGeom>
        </p:spPr>
        <p:txBody>
          <a:bodyPr wrap="none" lIns="91373" tIns="45686" rIns="91373" bIns="45686">
            <a:normAutofit lnSpcReduction="10000"/>
          </a:bodyPr>
          <a:lstStyle/>
          <a:p>
            <a:pPr fontAlgn="base">
              <a:spcBef>
                <a:spcPct val="0"/>
              </a:spcBef>
              <a:spcAft>
                <a:spcPct val="0"/>
              </a:spcAft>
              <a:defRPr/>
            </a:pPr>
            <a:r>
              <a:rPr lang="ru-RU" sz="20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dirty="0">
              <a:solidFill>
                <a:srgbClr val="000000"/>
              </a:solidFill>
              <a:latin typeface="Arial" charset="0"/>
              <a:ea typeface="Arial Unicode MS" pitchFamily="34" charset="-128"/>
              <a:cs typeface="Arial Unicode MS"/>
            </a:endParaRPr>
          </a:p>
        </p:txBody>
      </p:sp>
      <p:sp>
        <p:nvSpPr>
          <p:cNvPr id="3" name="Прямоугольник 11"/>
          <p:cNvSpPr>
            <a:spLocks noChangeArrowheads="1"/>
          </p:cNvSpPr>
          <p:nvPr userDrawn="1"/>
        </p:nvSpPr>
        <p:spPr bwMode="auto">
          <a:xfrm>
            <a:off x="963613" y="-20638"/>
            <a:ext cx="242239" cy="338486"/>
          </a:xfrm>
          <a:prstGeom prst="rect">
            <a:avLst/>
          </a:prstGeom>
          <a:noFill/>
          <a:ln>
            <a:noFill/>
          </a:ln>
          <a:extLst/>
        </p:spPr>
        <p:txBody>
          <a:bodyPr wrap="none" lIns="91373" tIns="45686" rIns="91373" bIns="45686">
            <a:spAutoFit/>
          </a:bodyPr>
          <a:lstStyle>
            <a:lvl1pPr eaLnBrk="0" hangingPunct="0">
              <a:defRPr>
                <a:solidFill>
                  <a:schemeClr val="tx1"/>
                </a:solidFill>
                <a:latin typeface="Arial" pitchFamily="34" charset="0"/>
                <a:ea typeface="Arial Unicode MS" pitchFamily="34" charset="-128"/>
                <a:cs typeface="Arial Unicode MS" pitchFamily="34" charset="-128"/>
              </a:defRPr>
            </a:lvl1pPr>
            <a:lvl2pPr marL="742950" indent="-285750" eaLnBrk="0" hangingPunct="0">
              <a:defRPr>
                <a:solidFill>
                  <a:schemeClr val="tx1"/>
                </a:solidFill>
                <a:latin typeface="Arial" pitchFamily="34" charset="0"/>
                <a:ea typeface="Arial Unicode MS" pitchFamily="34" charset="-128"/>
                <a:cs typeface="Arial Unicode MS" pitchFamily="34" charset="-128"/>
              </a:defRPr>
            </a:lvl2pPr>
            <a:lvl3pPr marL="1143000" indent="-228600" eaLnBrk="0" hangingPunct="0">
              <a:defRPr>
                <a:solidFill>
                  <a:schemeClr val="tx1"/>
                </a:solidFill>
                <a:latin typeface="Arial" pitchFamily="34" charset="0"/>
                <a:ea typeface="Arial Unicode MS" pitchFamily="34" charset="-128"/>
                <a:cs typeface="Arial Unicode MS" pitchFamily="34" charset="-128"/>
              </a:defRPr>
            </a:lvl3pPr>
            <a:lvl4pPr marL="1600200" indent="-228600" eaLnBrk="0" hangingPunct="0">
              <a:defRPr>
                <a:solidFill>
                  <a:schemeClr val="tx1"/>
                </a:solidFill>
                <a:latin typeface="Arial" pitchFamily="34" charset="0"/>
                <a:ea typeface="Arial Unicode MS" pitchFamily="34" charset="-128"/>
                <a:cs typeface="Arial Unicode MS" pitchFamily="34" charset="-128"/>
              </a:defRPr>
            </a:lvl4pPr>
            <a:lvl5pPr marL="2057400" indent="-228600" eaLnBrk="0" hangingPunct="0">
              <a:defRPr>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9pPr>
          </a:lstStyle>
          <a:p>
            <a:pPr eaLnBrk="1" fontAlgn="base" hangingPunct="1">
              <a:spcBef>
                <a:spcPct val="0"/>
              </a:spcBef>
              <a:spcAft>
                <a:spcPct val="0"/>
              </a:spcAft>
              <a:defRPr/>
            </a:pPr>
            <a:r>
              <a:rPr lang="ru-RU" altLang="ru-RU" sz="1600" dirty="0" smtClean="0">
                <a:solidFill>
                  <a:srgbClr val="DBDBE9"/>
                </a:solidFill>
                <a:cs typeface="Arial" panose="020B0604020202020204" pitchFamily="34" charset="0"/>
              </a:rPr>
              <a:t>]</a:t>
            </a:r>
            <a:endParaRPr lang="ru-RU" altLang="ru-RU" dirty="0" smtClean="0">
              <a:solidFill>
                <a:srgbClr val="DBDBE9"/>
              </a:solidFill>
              <a:cs typeface="Arial" panose="020B0604020202020204" pitchFamily="34" charset="0"/>
            </a:endParaRPr>
          </a:p>
        </p:txBody>
      </p:sp>
      <p:sp>
        <p:nvSpPr>
          <p:cNvPr id="4" name="TextBox 13"/>
          <p:cNvSpPr txBox="1">
            <a:spLocks noChangeArrowheads="1"/>
          </p:cNvSpPr>
          <p:nvPr userDrawn="1"/>
        </p:nvSpPr>
        <p:spPr bwMode="auto">
          <a:xfrm>
            <a:off x="774700" y="-61913"/>
            <a:ext cx="420173" cy="430819"/>
          </a:xfrm>
          <a:prstGeom prst="rect">
            <a:avLst/>
          </a:prstGeom>
          <a:noFill/>
          <a:ln>
            <a:noFill/>
          </a:ln>
          <a:extLst/>
        </p:spPr>
        <p:txBody>
          <a:bodyPr wrap="none" lIns="91373" tIns="45686" rIns="91373" bIns="45686">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2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2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
        <p:nvSpPr>
          <p:cNvPr id="5" name="Прямоугольник 4"/>
          <p:cNvSpPr/>
          <p:nvPr/>
        </p:nvSpPr>
        <p:spPr>
          <a:xfrm>
            <a:off x="0" y="0"/>
            <a:ext cx="9144000" cy="311150"/>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6" name="Прямоугольник 5"/>
          <p:cNvSpPr/>
          <p:nvPr/>
        </p:nvSpPr>
        <p:spPr bwMode="invGray">
          <a:xfrm>
            <a:off x="9085263" y="-1588"/>
            <a:ext cx="57150"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7" name="Прямоугольник 6"/>
          <p:cNvSpPr/>
          <p:nvPr/>
        </p:nvSpPr>
        <p:spPr bwMode="invGray">
          <a:xfrm>
            <a:off x="9043988" y="-1588"/>
            <a:ext cx="28575"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8" name="Прямоугольник 7"/>
          <p:cNvSpPr/>
          <p:nvPr/>
        </p:nvSpPr>
        <p:spPr bwMode="invGray">
          <a:xfrm>
            <a:off x="9024938" y="-1588"/>
            <a:ext cx="9525" cy="620713"/>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9" name="Прямоугольник 8"/>
          <p:cNvSpPr/>
          <p:nvPr/>
        </p:nvSpPr>
        <p:spPr bwMode="invGray">
          <a:xfrm>
            <a:off x="8977313" y="-1588"/>
            <a:ext cx="25400" cy="620713"/>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10" name="Прямоугольник 9"/>
          <p:cNvSpPr/>
          <p:nvPr/>
        </p:nvSpPr>
        <p:spPr bwMode="invGray">
          <a:xfrm>
            <a:off x="8915400" y="0"/>
            <a:ext cx="55563" cy="585788"/>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11" name="Прямоугольник 10"/>
          <p:cNvSpPr/>
          <p:nvPr/>
        </p:nvSpPr>
        <p:spPr bwMode="invGray">
          <a:xfrm>
            <a:off x="8875713" y="0"/>
            <a:ext cx="6350" cy="585788"/>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373" tIns="45686" rIns="91373" bIns="45686" anchor="ctr"/>
          <a:lstStyle/>
          <a:p>
            <a:pPr algn="ctr" fontAlgn="base">
              <a:spcBef>
                <a:spcPct val="0"/>
              </a:spcBef>
              <a:spcAft>
                <a:spcPct val="0"/>
              </a:spcAft>
              <a:defRPr/>
            </a:pPr>
            <a:endParaRPr lang="en-US" dirty="0">
              <a:solidFill>
                <a:srgbClr val="FFFFFF"/>
              </a:solidFill>
            </a:endParaRPr>
          </a:p>
        </p:txBody>
      </p:sp>
      <p:sp>
        <p:nvSpPr>
          <p:cNvPr id="12" name="Прямоугольник 11"/>
          <p:cNvSpPr/>
          <p:nvPr userDrawn="1"/>
        </p:nvSpPr>
        <p:spPr>
          <a:xfrm>
            <a:off x="541338" y="0"/>
            <a:ext cx="463550" cy="379413"/>
          </a:xfrm>
          <a:prstGeom prst="rect">
            <a:avLst/>
          </a:prstGeom>
        </p:spPr>
        <p:txBody>
          <a:bodyPr wrap="none" lIns="91373" tIns="45686" rIns="91373" bIns="45686">
            <a:normAutofit lnSpcReduction="10000"/>
          </a:bodyPr>
          <a:lstStyle/>
          <a:p>
            <a:pPr fontAlgn="base">
              <a:spcBef>
                <a:spcPct val="0"/>
              </a:spcBef>
              <a:spcAft>
                <a:spcPct val="0"/>
              </a:spcAft>
              <a:defRPr/>
            </a:pPr>
            <a:r>
              <a:rPr lang="ru-RU" sz="20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dirty="0">
              <a:solidFill>
                <a:srgbClr val="000000"/>
              </a:solidFill>
              <a:latin typeface="Arial" charset="0"/>
              <a:ea typeface="Arial Unicode MS" pitchFamily="34" charset="-128"/>
              <a:cs typeface="Arial Unicode MS"/>
            </a:endParaRPr>
          </a:p>
        </p:txBody>
      </p:sp>
      <p:sp>
        <p:nvSpPr>
          <p:cNvPr id="13" name="Прямоугольник 27"/>
          <p:cNvSpPr>
            <a:spLocks noChangeArrowheads="1"/>
          </p:cNvSpPr>
          <p:nvPr userDrawn="1"/>
        </p:nvSpPr>
        <p:spPr bwMode="auto">
          <a:xfrm>
            <a:off x="963613" y="-20638"/>
            <a:ext cx="242239" cy="338486"/>
          </a:xfrm>
          <a:prstGeom prst="rect">
            <a:avLst/>
          </a:prstGeom>
          <a:noFill/>
          <a:ln>
            <a:noFill/>
          </a:ln>
          <a:extLst/>
        </p:spPr>
        <p:txBody>
          <a:bodyPr wrap="none" lIns="91373" tIns="45686" rIns="91373" bIns="45686">
            <a:spAutoFit/>
          </a:bodyPr>
          <a:lstStyle>
            <a:lvl1pPr eaLnBrk="0" hangingPunct="0">
              <a:defRPr>
                <a:solidFill>
                  <a:schemeClr val="tx1"/>
                </a:solidFill>
                <a:latin typeface="Arial" pitchFamily="34" charset="0"/>
                <a:ea typeface="Arial Unicode MS" pitchFamily="34" charset="-128"/>
                <a:cs typeface="Arial Unicode MS" pitchFamily="34" charset="-128"/>
              </a:defRPr>
            </a:lvl1pPr>
            <a:lvl2pPr marL="742950" indent="-285750" eaLnBrk="0" hangingPunct="0">
              <a:defRPr>
                <a:solidFill>
                  <a:schemeClr val="tx1"/>
                </a:solidFill>
                <a:latin typeface="Arial" pitchFamily="34" charset="0"/>
                <a:ea typeface="Arial Unicode MS" pitchFamily="34" charset="-128"/>
                <a:cs typeface="Arial Unicode MS" pitchFamily="34" charset="-128"/>
              </a:defRPr>
            </a:lvl2pPr>
            <a:lvl3pPr marL="1143000" indent="-228600" eaLnBrk="0" hangingPunct="0">
              <a:defRPr>
                <a:solidFill>
                  <a:schemeClr val="tx1"/>
                </a:solidFill>
                <a:latin typeface="Arial" pitchFamily="34" charset="0"/>
                <a:ea typeface="Arial Unicode MS" pitchFamily="34" charset="-128"/>
                <a:cs typeface="Arial Unicode MS" pitchFamily="34" charset="-128"/>
              </a:defRPr>
            </a:lvl3pPr>
            <a:lvl4pPr marL="1600200" indent="-228600" eaLnBrk="0" hangingPunct="0">
              <a:defRPr>
                <a:solidFill>
                  <a:schemeClr val="tx1"/>
                </a:solidFill>
                <a:latin typeface="Arial" pitchFamily="34" charset="0"/>
                <a:ea typeface="Arial Unicode MS" pitchFamily="34" charset="-128"/>
                <a:cs typeface="Arial Unicode MS" pitchFamily="34" charset="-128"/>
              </a:defRPr>
            </a:lvl4pPr>
            <a:lvl5pPr marL="2057400" indent="-228600" eaLnBrk="0" hangingPunct="0">
              <a:defRPr>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9pPr>
          </a:lstStyle>
          <a:p>
            <a:pPr eaLnBrk="1" fontAlgn="base" hangingPunct="1">
              <a:spcBef>
                <a:spcPct val="0"/>
              </a:spcBef>
              <a:spcAft>
                <a:spcPct val="0"/>
              </a:spcAft>
              <a:defRPr/>
            </a:pPr>
            <a:r>
              <a:rPr lang="ru-RU" altLang="ru-RU" sz="1600" dirty="0" smtClean="0">
                <a:solidFill>
                  <a:srgbClr val="DBDBE9"/>
                </a:solidFill>
                <a:cs typeface="Arial" panose="020B0604020202020204" pitchFamily="34" charset="0"/>
              </a:rPr>
              <a:t>]</a:t>
            </a:r>
            <a:endParaRPr lang="ru-RU" altLang="ru-RU" dirty="0" smtClean="0">
              <a:solidFill>
                <a:srgbClr val="DBDBE9"/>
              </a:solidFill>
              <a:cs typeface="Arial" panose="020B0604020202020204" pitchFamily="34" charset="0"/>
            </a:endParaRPr>
          </a:p>
        </p:txBody>
      </p:sp>
      <p:sp>
        <p:nvSpPr>
          <p:cNvPr id="14" name="TextBox 13"/>
          <p:cNvSpPr txBox="1">
            <a:spLocks noChangeArrowheads="1"/>
          </p:cNvSpPr>
          <p:nvPr userDrawn="1"/>
        </p:nvSpPr>
        <p:spPr bwMode="auto">
          <a:xfrm>
            <a:off x="774700" y="-61913"/>
            <a:ext cx="420173" cy="430819"/>
          </a:xfrm>
          <a:prstGeom prst="rect">
            <a:avLst/>
          </a:prstGeom>
          <a:noFill/>
          <a:ln>
            <a:noFill/>
          </a:ln>
          <a:extLst/>
        </p:spPr>
        <p:txBody>
          <a:bodyPr wrap="none" lIns="91373" tIns="45686" rIns="91373" bIns="45686">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2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2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Tree>
    <p:extLst>
      <p:ext uri="{BB962C8B-B14F-4D97-AF65-F5344CB8AC3E}">
        <p14:creationId xmlns:p14="http://schemas.microsoft.com/office/powerpoint/2010/main" val="94359356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sz="half" idx="1"/>
          </p:nvPr>
        </p:nvSpPr>
        <p:spPr>
          <a:xfrm>
            <a:off x="628650" y="1825625"/>
            <a:ext cx="3886200" cy="435133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half" idx="2"/>
          </p:nvPr>
        </p:nvSpPr>
        <p:spPr>
          <a:xfrm>
            <a:off x="4629150" y="1825625"/>
            <a:ext cx="3886200" cy="435133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4"/>
          <p:cNvSpPr>
            <a:spLocks noGrp="1"/>
          </p:cNvSpPr>
          <p:nvPr>
            <p:ph type="dt" sz="half" idx="10"/>
          </p:nvPr>
        </p:nvSpPr>
        <p:spPr/>
        <p:txBody>
          <a:bodyPr/>
          <a:lstStyle/>
          <a:p>
            <a:fld id="{18B0BA6E-60C8-400A-85EF-28F0FA47CD5A}" type="datetimeFigureOut">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137226681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userDrawn="1">
  <p:cSld name="3_Сравнение">
    <p:spTree>
      <p:nvGrpSpPr>
        <p:cNvPr id="1" name=""/>
        <p:cNvGrpSpPr/>
        <p:nvPr/>
      </p:nvGrpSpPr>
      <p:grpSpPr>
        <a:xfrm>
          <a:off x="0" y="0"/>
          <a:ext cx="0" cy="0"/>
          <a:chOff x="0" y="0"/>
          <a:chExt cx="0" cy="0"/>
        </a:xfrm>
      </p:grpSpPr>
      <p:sp>
        <p:nvSpPr>
          <p:cNvPr id="10" name="Прямоугольник 9"/>
          <p:cNvSpPr/>
          <p:nvPr/>
        </p:nvSpPr>
        <p:spPr>
          <a:xfrm>
            <a:off x="0" y="0"/>
            <a:ext cx="9144000" cy="311150"/>
          </a:xfrm>
          <a:prstGeom prst="rect">
            <a:avLst/>
          </a:prstGeom>
          <a:solidFill>
            <a:srgbClr val="004821"/>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defRPr/>
            </a:pPr>
            <a:endParaRPr lang="en-US" i="1" dirty="0">
              <a:solidFill>
                <a:prstClr val="white"/>
              </a:solidFill>
              <a:latin typeface="Arial" panose="020B0604020202020204" pitchFamily="34" charset="0"/>
            </a:endParaRPr>
          </a:p>
        </p:txBody>
      </p:sp>
      <p:sp>
        <p:nvSpPr>
          <p:cNvPr id="11" name="Прямоугольник 10"/>
          <p:cNvSpPr/>
          <p:nvPr/>
        </p:nvSpPr>
        <p:spPr bwMode="invGray">
          <a:xfrm>
            <a:off x="9085263" y="-1586"/>
            <a:ext cx="57150"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sp>
        <p:nvSpPr>
          <p:cNvPr id="12" name="Прямоугольник 11"/>
          <p:cNvSpPr/>
          <p:nvPr/>
        </p:nvSpPr>
        <p:spPr bwMode="invGray">
          <a:xfrm>
            <a:off x="9043988" y="-1586"/>
            <a:ext cx="28575"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sp>
        <p:nvSpPr>
          <p:cNvPr id="13" name="Прямоугольник 12"/>
          <p:cNvSpPr/>
          <p:nvPr/>
        </p:nvSpPr>
        <p:spPr bwMode="invGray">
          <a:xfrm>
            <a:off x="9024942" y="-1586"/>
            <a:ext cx="9525" cy="312737"/>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sp>
        <p:nvSpPr>
          <p:cNvPr id="14" name="Прямоугольник 13"/>
          <p:cNvSpPr/>
          <p:nvPr/>
        </p:nvSpPr>
        <p:spPr bwMode="invGray">
          <a:xfrm>
            <a:off x="8977313" y="-1586"/>
            <a:ext cx="25400" cy="312737"/>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grpSp>
        <p:nvGrpSpPr>
          <p:cNvPr id="24" name="Group 23"/>
          <p:cNvGrpSpPr/>
          <p:nvPr userDrawn="1"/>
        </p:nvGrpSpPr>
        <p:grpSpPr>
          <a:xfrm>
            <a:off x="8875716" y="-786"/>
            <a:ext cx="95251" cy="333443"/>
            <a:chOff x="8875715" y="-787"/>
            <a:chExt cx="95251" cy="295141"/>
          </a:xfrm>
        </p:grpSpPr>
        <p:sp>
          <p:nvSpPr>
            <p:cNvPr id="15" name="Прямоугольник 14"/>
            <p:cNvSpPr/>
            <p:nvPr/>
          </p:nvSpPr>
          <p:spPr bwMode="invGray">
            <a:xfrm>
              <a:off x="8915403" y="-787"/>
              <a:ext cx="55563" cy="295141"/>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sp>
          <p:nvSpPr>
            <p:cNvPr id="16" name="Прямоугольник 15"/>
            <p:cNvSpPr/>
            <p:nvPr/>
          </p:nvSpPr>
          <p:spPr bwMode="invGray">
            <a:xfrm>
              <a:off x="8875715" y="-787"/>
              <a:ext cx="6350" cy="295141"/>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grpSp>
      <p:sp>
        <p:nvSpPr>
          <p:cNvPr id="17" name="Номер слайда 1"/>
          <p:cNvSpPr txBox="1">
            <a:spLocks/>
          </p:cNvSpPr>
          <p:nvPr userDrawn="1"/>
        </p:nvSpPr>
        <p:spPr>
          <a:xfrm>
            <a:off x="8138988" y="0"/>
            <a:ext cx="825500" cy="339328"/>
          </a:xfrm>
          <a:prstGeom prst="rect">
            <a:avLst/>
          </a:prstGeom>
        </p:spPr>
        <p:txBody>
          <a:bodyPr/>
          <a:ls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C948A7D-6C52-4157-BEA1-1B3B6891AEA4}" type="slidenum">
              <a:rPr lang="ru-RU" smtClean="0">
                <a:solidFill>
                  <a:prstClr val="white"/>
                </a:solidFill>
                <a:latin typeface="Arial" panose="020B0604020202020204" pitchFamily="34" charset="0"/>
              </a:rPr>
              <a:pPr algn="r">
                <a:defRPr/>
              </a:pPr>
              <a:t>‹#›</a:t>
            </a:fld>
            <a:endParaRPr lang="ru-RU" dirty="0">
              <a:solidFill>
                <a:prstClr val="white"/>
              </a:solidFill>
              <a:latin typeface="Arial" panose="020B0604020202020204" pitchFamily="34" charset="0"/>
            </a:endParaRPr>
          </a:p>
        </p:txBody>
      </p:sp>
    </p:spTree>
    <p:extLst>
      <p:ext uri="{BB962C8B-B14F-4D97-AF65-F5344CB8AC3E}">
        <p14:creationId xmlns:p14="http://schemas.microsoft.com/office/powerpoint/2010/main" val="150307903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userDrawn="1">
  <p:cSld name="4_Сравнение">
    <p:bg>
      <p:bgPr>
        <a:solidFill>
          <a:srgbClr val="EDEDE3"/>
        </a:solidFill>
        <a:effectLst/>
      </p:bgPr>
    </p:bg>
    <p:spTree>
      <p:nvGrpSpPr>
        <p:cNvPr id="1" name=""/>
        <p:cNvGrpSpPr/>
        <p:nvPr/>
      </p:nvGrpSpPr>
      <p:grpSpPr>
        <a:xfrm>
          <a:off x="0" y="0"/>
          <a:ext cx="0" cy="0"/>
          <a:chOff x="0" y="0"/>
          <a:chExt cx="0" cy="0"/>
        </a:xfrm>
      </p:grpSpPr>
      <p:sp>
        <p:nvSpPr>
          <p:cNvPr id="7" name="Прямоугольник 6"/>
          <p:cNvSpPr/>
          <p:nvPr userDrawn="1"/>
        </p:nvSpPr>
        <p:spPr>
          <a:xfrm>
            <a:off x="541342" y="0"/>
            <a:ext cx="463550" cy="379413"/>
          </a:xfrm>
          <a:prstGeom prst="rect">
            <a:avLst/>
          </a:prstGeom>
        </p:spPr>
        <p:txBody>
          <a:bodyPr wrap="none">
            <a:normAutofit lnSpcReduction="10000"/>
          </a:bodyPr>
          <a:lstStyle/>
          <a:p>
            <a:pPr>
              <a:defRPr/>
            </a:pPr>
            <a:r>
              <a:rPr lang="ru-RU" sz="2000" dirty="0">
                <a:solidFill>
                  <a:srgbClr val="53548A">
                    <a:lumMod val="20000"/>
                    <a:lumOff val="80000"/>
                  </a:srgbClr>
                </a:solidFill>
                <a:latin typeface="Arial" panose="020B0604020202020204" pitchFamily="34" charset="0"/>
                <a:cs typeface="Arial" panose="020B0604020202020204" pitchFamily="34" charset="0"/>
              </a:rPr>
              <a:t>М</a:t>
            </a:r>
            <a:endParaRPr lang="ru-RU" dirty="0">
              <a:solidFill>
                <a:prstClr val="black"/>
              </a:solidFill>
              <a:latin typeface="Arial" charset="0"/>
            </a:endParaRPr>
          </a:p>
        </p:txBody>
      </p:sp>
      <p:sp>
        <p:nvSpPr>
          <p:cNvPr id="8" name="Прямоугольник 11"/>
          <p:cNvSpPr>
            <a:spLocks noChangeArrowheads="1"/>
          </p:cNvSpPr>
          <p:nvPr userDrawn="1"/>
        </p:nvSpPr>
        <p:spPr bwMode="auto">
          <a:xfrm>
            <a:off x="963613" y="-20638"/>
            <a:ext cx="24237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ru-RU" sz="1600" dirty="0">
                <a:solidFill>
                  <a:srgbClr val="DBDBE9"/>
                </a:solidFill>
                <a:latin typeface="Arial" panose="020B0604020202020204" pitchFamily="34" charset="0"/>
                <a:cs typeface="Arial" panose="020B0604020202020204" pitchFamily="34" charset="0"/>
              </a:rPr>
              <a:t>]</a:t>
            </a:r>
            <a:endParaRPr lang="ru-RU" dirty="0">
              <a:solidFill>
                <a:srgbClr val="DBDBE9"/>
              </a:solidFill>
              <a:latin typeface="Arial" panose="020B0604020202020204" pitchFamily="34" charset="0"/>
              <a:cs typeface="Arial" panose="020B0604020202020204" pitchFamily="34" charset="0"/>
            </a:endParaRPr>
          </a:p>
        </p:txBody>
      </p:sp>
      <p:sp>
        <p:nvSpPr>
          <p:cNvPr id="9" name="TextBox 13"/>
          <p:cNvSpPr txBox="1">
            <a:spLocks noChangeArrowheads="1"/>
          </p:cNvSpPr>
          <p:nvPr userDrawn="1"/>
        </p:nvSpPr>
        <p:spPr bwMode="auto">
          <a:xfrm>
            <a:off x="774701" y="-61913"/>
            <a:ext cx="420308"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hangingPunct="1">
              <a:defRPr/>
            </a:pPr>
            <a:r>
              <a:rPr lang="ru-RU" sz="2200" i="1" dirty="0">
                <a:solidFill>
                  <a:prstClr val="white"/>
                </a:solidFill>
                <a:latin typeface="Arial" panose="020B0604020202020204" pitchFamily="34" charset="0"/>
                <a:cs typeface="Arial" panose="020B0604020202020204" pitchFamily="34" charset="0"/>
              </a:rPr>
              <a:t>ф</a:t>
            </a:r>
            <a:endParaRPr lang="ru-RU" sz="2200" dirty="0">
              <a:solidFill>
                <a:srgbClr val="DBDBE9"/>
              </a:solidFill>
              <a:latin typeface="Arial" panose="020B0604020202020204" pitchFamily="34" charset="0"/>
              <a:cs typeface="Arial" panose="020B0604020202020204" pitchFamily="34" charset="0"/>
            </a:endParaRPr>
          </a:p>
        </p:txBody>
      </p:sp>
      <p:sp>
        <p:nvSpPr>
          <p:cNvPr id="10" name="Прямоугольник 9"/>
          <p:cNvSpPr/>
          <p:nvPr/>
        </p:nvSpPr>
        <p:spPr>
          <a:xfrm>
            <a:off x="0" y="0"/>
            <a:ext cx="9144000" cy="311150"/>
          </a:xfrm>
          <a:prstGeom prst="rect">
            <a:avLst/>
          </a:prstGeom>
          <a:solidFill>
            <a:srgbClr val="004821"/>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sp>
        <p:nvSpPr>
          <p:cNvPr id="11" name="Прямоугольник 10"/>
          <p:cNvSpPr/>
          <p:nvPr/>
        </p:nvSpPr>
        <p:spPr bwMode="invGray">
          <a:xfrm>
            <a:off x="9085263" y="-1585"/>
            <a:ext cx="57150"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sp>
        <p:nvSpPr>
          <p:cNvPr id="12" name="Прямоугольник 11"/>
          <p:cNvSpPr/>
          <p:nvPr/>
        </p:nvSpPr>
        <p:spPr bwMode="invGray">
          <a:xfrm>
            <a:off x="9043988" y="-1585"/>
            <a:ext cx="28575"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sp>
        <p:nvSpPr>
          <p:cNvPr id="13" name="Прямоугольник 12"/>
          <p:cNvSpPr/>
          <p:nvPr/>
        </p:nvSpPr>
        <p:spPr bwMode="invGray">
          <a:xfrm>
            <a:off x="9024942" y="-1585"/>
            <a:ext cx="9525" cy="312737"/>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sp>
        <p:nvSpPr>
          <p:cNvPr id="14" name="Прямоугольник 13"/>
          <p:cNvSpPr/>
          <p:nvPr/>
        </p:nvSpPr>
        <p:spPr bwMode="invGray">
          <a:xfrm>
            <a:off x="8977313" y="-1585"/>
            <a:ext cx="25400" cy="312737"/>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grpSp>
        <p:nvGrpSpPr>
          <p:cNvPr id="24" name="Group 23"/>
          <p:cNvGrpSpPr/>
          <p:nvPr userDrawn="1"/>
        </p:nvGrpSpPr>
        <p:grpSpPr>
          <a:xfrm>
            <a:off x="8875716" y="-785"/>
            <a:ext cx="95251" cy="333443"/>
            <a:chOff x="8875715" y="-787"/>
            <a:chExt cx="95251" cy="295141"/>
          </a:xfrm>
        </p:grpSpPr>
        <p:sp>
          <p:nvSpPr>
            <p:cNvPr id="15" name="Прямоугольник 14"/>
            <p:cNvSpPr/>
            <p:nvPr/>
          </p:nvSpPr>
          <p:spPr bwMode="invGray">
            <a:xfrm>
              <a:off x="8915403" y="-787"/>
              <a:ext cx="55563" cy="295141"/>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sp>
          <p:nvSpPr>
            <p:cNvPr id="16" name="Прямоугольник 15"/>
            <p:cNvSpPr/>
            <p:nvPr/>
          </p:nvSpPr>
          <p:spPr bwMode="invGray">
            <a:xfrm>
              <a:off x="8875715" y="-787"/>
              <a:ext cx="6350" cy="295141"/>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dirty="0">
                <a:solidFill>
                  <a:prstClr val="white"/>
                </a:solidFill>
                <a:latin typeface="Arial" panose="020B0604020202020204" pitchFamily="34" charset="0"/>
              </a:endParaRPr>
            </a:p>
          </p:txBody>
        </p:sp>
      </p:grpSp>
      <p:sp>
        <p:nvSpPr>
          <p:cNvPr id="17" name="Прямоугольник 16"/>
          <p:cNvSpPr/>
          <p:nvPr userDrawn="1"/>
        </p:nvSpPr>
        <p:spPr>
          <a:xfrm>
            <a:off x="541342" y="0"/>
            <a:ext cx="463550" cy="379413"/>
          </a:xfrm>
          <a:prstGeom prst="rect">
            <a:avLst/>
          </a:prstGeom>
        </p:spPr>
        <p:txBody>
          <a:bodyPr wrap="none">
            <a:normAutofit lnSpcReduction="10000"/>
          </a:bodyPr>
          <a:lstStyle/>
          <a:p>
            <a:pPr>
              <a:defRPr/>
            </a:pPr>
            <a:r>
              <a:rPr lang="ru-RU" sz="2000" dirty="0">
                <a:solidFill>
                  <a:srgbClr val="53548A">
                    <a:lumMod val="20000"/>
                    <a:lumOff val="80000"/>
                  </a:srgbClr>
                </a:solidFill>
                <a:latin typeface="Arial" panose="020B0604020202020204" pitchFamily="34" charset="0"/>
                <a:cs typeface="Arial" panose="020B0604020202020204" pitchFamily="34" charset="0"/>
              </a:rPr>
              <a:t>М</a:t>
            </a:r>
            <a:endParaRPr lang="ru-RU" dirty="0">
              <a:solidFill>
                <a:prstClr val="black"/>
              </a:solidFill>
              <a:latin typeface="Arial" charset="0"/>
            </a:endParaRPr>
          </a:p>
        </p:txBody>
      </p:sp>
      <p:sp>
        <p:nvSpPr>
          <p:cNvPr id="18" name="Прямоугольник 27"/>
          <p:cNvSpPr>
            <a:spLocks noChangeArrowheads="1"/>
          </p:cNvSpPr>
          <p:nvPr userDrawn="1"/>
        </p:nvSpPr>
        <p:spPr bwMode="auto">
          <a:xfrm>
            <a:off x="963613" y="-20638"/>
            <a:ext cx="24237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ru-RU" sz="1600" dirty="0">
                <a:solidFill>
                  <a:srgbClr val="DBDBE9"/>
                </a:solidFill>
                <a:latin typeface="Arial" panose="020B0604020202020204" pitchFamily="34" charset="0"/>
                <a:cs typeface="Arial" panose="020B0604020202020204" pitchFamily="34" charset="0"/>
              </a:rPr>
              <a:t>]</a:t>
            </a:r>
            <a:endParaRPr lang="ru-RU" dirty="0">
              <a:solidFill>
                <a:srgbClr val="DBDBE9"/>
              </a:solidFill>
              <a:latin typeface="Arial" panose="020B0604020202020204" pitchFamily="34" charset="0"/>
              <a:cs typeface="Arial" panose="020B0604020202020204" pitchFamily="34" charset="0"/>
            </a:endParaRPr>
          </a:p>
        </p:txBody>
      </p:sp>
      <p:sp>
        <p:nvSpPr>
          <p:cNvPr id="19" name="TextBox 13"/>
          <p:cNvSpPr txBox="1">
            <a:spLocks noChangeArrowheads="1"/>
          </p:cNvSpPr>
          <p:nvPr userDrawn="1"/>
        </p:nvSpPr>
        <p:spPr bwMode="auto">
          <a:xfrm>
            <a:off x="774701" y="-61913"/>
            <a:ext cx="420308"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hangingPunct="1">
              <a:defRPr/>
            </a:pPr>
            <a:r>
              <a:rPr lang="ru-RU" sz="2200" i="1" dirty="0">
                <a:solidFill>
                  <a:prstClr val="white"/>
                </a:solidFill>
                <a:latin typeface="Arial" panose="020B0604020202020204" pitchFamily="34" charset="0"/>
                <a:cs typeface="Arial" panose="020B0604020202020204" pitchFamily="34" charset="0"/>
              </a:rPr>
              <a:t>ф</a:t>
            </a:r>
            <a:endParaRPr lang="ru-RU" sz="2200" dirty="0">
              <a:solidFill>
                <a:srgbClr val="DBDBE9"/>
              </a:solidFill>
              <a:latin typeface="Arial" panose="020B0604020202020204" pitchFamily="34" charset="0"/>
              <a:cs typeface="Arial" panose="020B0604020202020204" pitchFamily="34" charset="0"/>
            </a:endParaRPr>
          </a:p>
        </p:txBody>
      </p:sp>
      <p:sp>
        <p:nvSpPr>
          <p:cNvPr id="20" name="TextBox 19"/>
          <p:cNvSpPr txBox="1">
            <a:spLocks noChangeArrowheads="1"/>
          </p:cNvSpPr>
          <p:nvPr userDrawn="1"/>
        </p:nvSpPr>
        <p:spPr bwMode="auto">
          <a:xfrm>
            <a:off x="8483519" y="14288"/>
            <a:ext cx="402981"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Times New Roman" pitchFamily="18" charset="0"/>
                <a:cs typeface="Arial" pitchFamily="34" charset="0"/>
              </a:defRPr>
            </a:lvl1pPr>
            <a:lvl2pPr marL="742950" indent="-285750" eaLnBrk="0" hangingPunct="0">
              <a:defRPr>
                <a:solidFill>
                  <a:schemeClr val="tx1"/>
                </a:solidFill>
                <a:latin typeface="Times New Roman" pitchFamily="18" charset="0"/>
                <a:cs typeface="Arial" pitchFamily="34" charset="0"/>
              </a:defRPr>
            </a:lvl2pPr>
            <a:lvl3pPr marL="1143000" indent="-228600" eaLnBrk="0" hangingPunct="0">
              <a:defRPr>
                <a:solidFill>
                  <a:schemeClr val="tx1"/>
                </a:solidFill>
                <a:latin typeface="Times New Roman" pitchFamily="18" charset="0"/>
                <a:cs typeface="Arial" pitchFamily="34" charset="0"/>
              </a:defRPr>
            </a:lvl3pPr>
            <a:lvl4pPr marL="1600200" indent="-228600" eaLnBrk="0" hangingPunct="0">
              <a:defRPr>
                <a:solidFill>
                  <a:schemeClr val="tx1"/>
                </a:solidFill>
                <a:latin typeface="Times New Roman" pitchFamily="18" charset="0"/>
                <a:cs typeface="Arial" pitchFamily="34" charset="0"/>
              </a:defRPr>
            </a:lvl4pPr>
            <a:lvl5pPr marL="2057400" indent="-228600" eaLnBrk="0" hangingPunct="0">
              <a:defRPr>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a:solidFill>
                  <a:schemeClr val="tx1"/>
                </a:solidFill>
                <a:latin typeface="Times New Roman" pitchFamily="18" charset="0"/>
                <a:cs typeface="Arial" pitchFamily="34" charset="0"/>
              </a:defRPr>
            </a:lvl9pPr>
          </a:lstStyle>
          <a:p>
            <a:pPr algn="ctr" eaLnBrk="1" hangingPunct="1">
              <a:defRPr/>
            </a:pPr>
            <a:fld id="{467B618A-12D4-467B-BFF8-02F1D7CD1DD7}" type="slidenum">
              <a:rPr lang="ru-RU" smtClean="0">
                <a:solidFill>
                  <a:srgbClr val="EDEDE3"/>
                </a:solidFill>
                <a:latin typeface="Arial" panose="020B0604020202020204" pitchFamily="34" charset="0"/>
              </a:rPr>
              <a:pPr algn="ctr" eaLnBrk="1" hangingPunct="1">
                <a:defRPr/>
              </a:pPr>
              <a:t>‹#›</a:t>
            </a:fld>
            <a:endParaRPr lang="ru-RU" dirty="0">
              <a:solidFill>
                <a:srgbClr val="EDEDE3"/>
              </a:solidFill>
              <a:latin typeface="Arial" panose="020B0604020202020204" pitchFamily="34" charset="0"/>
            </a:endParaRPr>
          </a:p>
        </p:txBody>
      </p:sp>
      <p:pic>
        <p:nvPicPr>
          <p:cNvPr id="23" name="Рисунок 26"/>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216877" y="-1589"/>
            <a:ext cx="343275" cy="40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5181130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1143000" y="1122363"/>
            <a:ext cx="6858000" cy="2387600"/>
          </a:xfrm>
        </p:spPr>
        <p:txBody>
          <a:bodyPr anchor="b"/>
          <a:lstStyle>
            <a:lvl1pPr algn="ctr">
              <a:defRPr sz="3375"/>
            </a:lvl1pPr>
          </a:lstStyle>
          <a:p>
            <a:r>
              <a:rPr lang="ru-RU" smtClean="0"/>
              <a:t>Образец заголовка</a:t>
            </a:r>
            <a:endParaRPr lang="ru-RU"/>
          </a:p>
        </p:txBody>
      </p:sp>
      <p:sp>
        <p:nvSpPr>
          <p:cNvPr id="3" name="Подзаголовок 2"/>
          <p:cNvSpPr>
            <a:spLocks noGrp="1"/>
          </p:cNvSpPr>
          <p:nvPr>
            <p:ph type="subTitle" idx="1"/>
          </p:nvPr>
        </p:nvSpPr>
        <p:spPr>
          <a:xfrm>
            <a:off x="1143000" y="3602038"/>
            <a:ext cx="6858000" cy="1655762"/>
          </a:xfrm>
        </p:spPr>
        <p:txBody>
          <a:bodyPr/>
          <a:lstStyle>
            <a:lvl1pPr marL="0" indent="0" algn="ctr">
              <a:buNone/>
              <a:defRPr sz="1350"/>
            </a:lvl1pPr>
            <a:lvl2pPr marL="257175" indent="0" algn="ctr">
              <a:buNone/>
              <a:defRPr sz="1125"/>
            </a:lvl2pPr>
            <a:lvl3pPr marL="514350" indent="0" algn="ctr">
              <a:buNone/>
              <a:defRPr sz="1013"/>
            </a:lvl3pPr>
            <a:lvl4pPr marL="771525" indent="0" algn="ctr">
              <a:buNone/>
              <a:defRPr sz="900"/>
            </a:lvl4pPr>
            <a:lvl5pPr marL="1028700" indent="0" algn="ctr">
              <a:buNone/>
              <a:defRPr sz="900"/>
            </a:lvl5pPr>
            <a:lvl6pPr marL="1285875" indent="0" algn="ctr">
              <a:buNone/>
              <a:defRPr sz="900"/>
            </a:lvl6pPr>
            <a:lvl7pPr marL="1543050" indent="0" algn="ctr">
              <a:buNone/>
              <a:defRPr sz="900"/>
            </a:lvl7pPr>
            <a:lvl8pPr marL="1800225" indent="0" algn="ctr">
              <a:buNone/>
              <a:defRPr sz="900"/>
            </a:lvl8pPr>
            <a:lvl9pPr marL="2057400" indent="0" algn="ctr">
              <a:buNone/>
              <a:defRPr sz="900"/>
            </a:lvl9pPr>
          </a:lstStyle>
          <a:p>
            <a:r>
              <a:rPr lang="ru-RU" smtClean="0"/>
              <a:t>Образец подзаголовка</a:t>
            </a:r>
            <a:endParaRPr lang="ru-RU"/>
          </a:p>
        </p:txBody>
      </p:sp>
      <p:sp>
        <p:nvSpPr>
          <p:cNvPr id="4" name="Дата 3"/>
          <p:cNvSpPr>
            <a:spLocks noGrp="1"/>
          </p:cNvSpPr>
          <p:nvPr>
            <p:ph type="dt" sz="half" idx="10"/>
          </p:nvPr>
        </p:nvSpPr>
        <p:spPr/>
        <p:txBody>
          <a:bodyPr/>
          <a:lstStyle/>
          <a:p>
            <a:fld id="{18B0BA6E-60C8-400A-85EF-28F0FA47CD5A}" type="datetimeFigureOut">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140644257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18B0BA6E-60C8-400A-85EF-28F0FA47CD5A}" type="datetimeFigureOut">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361338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3888" y="1709741"/>
            <a:ext cx="7886700" cy="2852737"/>
          </a:xfrm>
        </p:spPr>
        <p:txBody>
          <a:bodyPr anchor="b"/>
          <a:lstStyle>
            <a:lvl1pPr>
              <a:defRPr sz="3375"/>
            </a:lvl1pPr>
          </a:lstStyle>
          <a:p>
            <a:r>
              <a:rPr lang="ru-RU" smtClean="0"/>
              <a:t>Образец заголовка</a:t>
            </a:r>
            <a:endParaRPr lang="ru-RU"/>
          </a:p>
        </p:txBody>
      </p:sp>
      <p:sp>
        <p:nvSpPr>
          <p:cNvPr id="3" name="Текст 2"/>
          <p:cNvSpPr>
            <a:spLocks noGrp="1"/>
          </p:cNvSpPr>
          <p:nvPr>
            <p:ph type="body" idx="1"/>
          </p:nvPr>
        </p:nvSpPr>
        <p:spPr>
          <a:xfrm>
            <a:off x="623888" y="4589466"/>
            <a:ext cx="7886700" cy="1500187"/>
          </a:xfrm>
        </p:spPr>
        <p:txBody>
          <a:bodyPr/>
          <a:lstStyle>
            <a:lvl1pPr marL="0" indent="0">
              <a:buNone/>
              <a:defRPr sz="1350">
                <a:solidFill>
                  <a:schemeClr val="tx1">
                    <a:tint val="75000"/>
                  </a:schemeClr>
                </a:solidFill>
              </a:defRPr>
            </a:lvl1pPr>
            <a:lvl2pPr marL="257175" indent="0">
              <a:buNone/>
              <a:defRPr sz="1125">
                <a:solidFill>
                  <a:schemeClr val="tx1">
                    <a:tint val="75000"/>
                  </a:schemeClr>
                </a:solidFill>
              </a:defRPr>
            </a:lvl2pPr>
            <a:lvl3pPr marL="514350" indent="0">
              <a:buNone/>
              <a:defRPr sz="1013">
                <a:solidFill>
                  <a:schemeClr val="tx1">
                    <a:tint val="75000"/>
                  </a:schemeClr>
                </a:solidFill>
              </a:defRPr>
            </a:lvl3pPr>
            <a:lvl4pPr marL="771525" indent="0">
              <a:buNone/>
              <a:defRPr sz="900">
                <a:solidFill>
                  <a:schemeClr val="tx1">
                    <a:tint val="75000"/>
                  </a:schemeClr>
                </a:solidFill>
              </a:defRPr>
            </a:lvl4pPr>
            <a:lvl5pPr marL="1028700" indent="0">
              <a:buNone/>
              <a:defRPr sz="900">
                <a:solidFill>
                  <a:schemeClr val="tx1">
                    <a:tint val="75000"/>
                  </a:schemeClr>
                </a:solidFill>
              </a:defRPr>
            </a:lvl5pPr>
            <a:lvl6pPr marL="1285875" indent="0">
              <a:buNone/>
              <a:defRPr sz="900">
                <a:solidFill>
                  <a:schemeClr val="tx1">
                    <a:tint val="75000"/>
                  </a:schemeClr>
                </a:solidFill>
              </a:defRPr>
            </a:lvl6pPr>
            <a:lvl7pPr marL="1543050" indent="0">
              <a:buNone/>
              <a:defRPr sz="900">
                <a:solidFill>
                  <a:schemeClr val="tx1">
                    <a:tint val="75000"/>
                  </a:schemeClr>
                </a:solidFill>
              </a:defRPr>
            </a:lvl7pPr>
            <a:lvl8pPr marL="1800225" indent="0">
              <a:buNone/>
              <a:defRPr sz="900">
                <a:solidFill>
                  <a:schemeClr val="tx1">
                    <a:tint val="75000"/>
                  </a:schemeClr>
                </a:solidFill>
              </a:defRPr>
            </a:lvl8pPr>
            <a:lvl9pPr marL="2057400" indent="0">
              <a:buNone/>
              <a:defRPr sz="900">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p:txBody>
          <a:bodyPr/>
          <a:lstStyle/>
          <a:p>
            <a:fld id="{18B0BA6E-60C8-400A-85EF-28F0FA47CD5A}" type="datetimeFigureOut">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316795563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sz="half" idx="1"/>
          </p:nvPr>
        </p:nvSpPr>
        <p:spPr>
          <a:xfrm>
            <a:off x="628650" y="1825625"/>
            <a:ext cx="3886200" cy="435133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half" idx="2"/>
          </p:nvPr>
        </p:nvSpPr>
        <p:spPr>
          <a:xfrm>
            <a:off x="4629150" y="1825625"/>
            <a:ext cx="3886200" cy="435133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4"/>
          <p:cNvSpPr>
            <a:spLocks noGrp="1"/>
          </p:cNvSpPr>
          <p:nvPr>
            <p:ph type="dt" sz="half" idx="10"/>
          </p:nvPr>
        </p:nvSpPr>
        <p:spPr/>
        <p:txBody>
          <a:bodyPr/>
          <a:lstStyle/>
          <a:p>
            <a:fld id="{18B0BA6E-60C8-400A-85EF-28F0FA47CD5A}" type="datetimeFigureOut">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245694314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9841" y="365128"/>
            <a:ext cx="7886700" cy="1325563"/>
          </a:xfrm>
        </p:spPr>
        <p:txBody>
          <a:bodyPr/>
          <a:lstStyle/>
          <a:p>
            <a:r>
              <a:rPr lang="ru-RU" smtClean="0"/>
              <a:t>Образец заголовка</a:t>
            </a:r>
            <a:endParaRPr lang="ru-RU"/>
          </a:p>
        </p:txBody>
      </p:sp>
      <p:sp>
        <p:nvSpPr>
          <p:cNvPr id="3" name="Текст 2"/>
          <p:cNvSpPr>
            <a:spLocks noGrp="1"/>
          </p:cNvSpPr>
          <p:nvPr>
            <p:ph type="body" idx="1"/>
          </p:nvPr>
        </p:nvSpPr>
        <p:spPr>
          <a:xfrm>
            <a:off x="629842" y="1681163"/>
            <a:ext cx="3868340" cy="823912"/>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lang="ru-RU" smtClean="0"/>
              <a:t>Образец текста</a:t>
            </a:r>
          </a:p>
        </p:txBody>
      </p:sp>
      <p:sp>
        <p:nvSpPr>
          <p:cNvPr id="4" name="Объект 3"/>
          <p:cNvSpPr>
            <a:spLocks noGrp="1"/>
          </p:cNvSpPr>
          <p:nvPr>
            <p:ph sz="half" idx="2"/>
          </p:nvPr>
        </p:nvSpPr>
        <p:spPr>
          <a:xfrm>
            <a:off x="629842" y="2505075"/>
            <a:ext cx="3868340" cy="368458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4629151" y="1681163"/>
            <a:ext cx="3887391" cy="823912"/>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lang="ru-RU" smtClean="0"/>
              <a:t>Образец текста</a:t>
            </a:r>
          </a:p>
        </p:txBody>
      </p:sp>
      <p:sp>
        <p:nvSpPr>
          <p:cNvPr id="6" name="Объект 5"/>
          <p:cNvSpPr>
            <a:spLocks noGrp="1"/>
          </p:cNvSpPr>
          <p:nvPr>
            <p:ph sz="quarter" idx="4"/>
          </p:nvPr>
        </p:nvSpPr>
        <p:spPr>
          <a:xfrm>
            <a:off x="4629151" y="2505075"/>
            <a:ext cx="3887391" cy="368458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6"/>
          <p:cNvSpPr>
            <a:spLocks noGrp="1"/>
          </p:cNvSpPr>
          <p:nvPr>
            <p:ph type="dt" sz="half" idx="10"/>
          </p:nvPr>
        </p:nvSpPr>
        <p:spPr/>
        <p:txBody>
          <a:bodyPr/>
          <a:lstStyle/>
          <a:p>
            <a:fld id="{18B0BA6E-60C8-400A-85EF-28F0FA47CD5A}" type="datetimeFigureOut">
              <a:rPr lang="ru-RU" smtClean="0"/>
              <a:t>13.12.2022</a:t>
            </a:fld>
            <a:endParaRPr lang="ru-RU"/>
          </a:p>
        </p:txBody>
      </p:sp>
      <p:sp>
        <p:nvSpPr>
          <p:cNvPr id="8" name="Нижний колонтитул 7"/>
          <p:cNvSpPr>
            <a:spLocks noGrp="1"/>
          </p:cNvSpPr>
          <p:nvPr>
            <p:ph type="ftr" sz="quarter" idx="11"/>
          </p:nvPr>
        </p:nvSpPr>
        <p:spPr/>
        <p:txBody>
          <a:bodyPr/>
          <a:lstStyle/>
          <a:p>
            <a:endParaRPr lang="ru-RU"/>
          </a:p>
        </p:txBody>
      </p:sp>
      <p:sp>
        <p:nvSpPr>
          <p:cNvPr id="9" name="Номер слайда 8"/>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1065818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2"/>
          <p:cNvSpPr>
            <a:spLocks noGrp="1"/>
          </p:cNvSpPr>
          <p:nvPr>
            <p:ph type="dt" sz="half" idx="10"/>
          </p:nvPr>
        </p:nvSpPr>
        <p:spPr/>
        <p:txBody>
          <a:bodyPr/>
          <a:lstStyle/>
          <a:p>
            <a:fld id="{18B0BA6E-60C8-400A-85EF-28F0FA47CD5A}" type="datetimeFigureOut">
              <a:rPr lang="ru-RU" smtClean="0"/>
              <a:t>13.12.2022</a:t>
            </a:fld>
            <a:endParaRPr lang="ru-RU"/>
          </a:p>
        </p:txBody>
      </p:sp>
      <p:sp>
        <p:nvSpPr>
          <p:cNvPr id="4" name="Нижний колонтитул 3"/>
          <p:cNvSpPr>
            <a:spLocks noGrp="1"/>
          </p:cNvSpPr>
          <p:nvPr>
            <p:ph type="ftr" sz="quarter" idx="11"/>
          </p:nvPr>
        </p:nvSpPr>
        <p:spPr/>
        <p:txBody>
          <a:bodyPr/>
          <a:lstStyle/>
          <a:p>
            <a:endParaRPr lang="ru-RU"/>
          </a:p>
        </p:txBody>
      </p:sp>
      <p:sp>
        <p:nvSpPr>
          <p:cNvPr id="5" name="Номер слайда 4"/>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93973111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fld id="{18B0BA6E-60C8-400A-85EF-28F0FA47CD5A}" type="datetimeFigureOut">
              <a:rPr lang="ru-RU" smtClean="0"/>
              <a:t>13.12.2022</a:t>
            </a:fld>
            <a:endParaRPr lang="ru-RU"/>
          </a:p>
        </p:txBody>
      </p:sp>
      <p:sp>
        <p:nvSpPr>
          <p:cNvPr id="3" name="Нижний колонтитул 2"/>
          <p:cNvSpPr>
            <a:spLocks noGrp="1"/>
          </p:cNvSpPr>
          <p:nvPr>
            <p:ph type="ftr" sz="quarter" idx="11"/>
          </p:nvPr>
        </p:nvSpPr>
        <p:spPr/>
        <p:txBody>
          <a:bodyPr/>
          <a:lstStyle/>
          <a:p>
            <a:endParaRPr lang="ru-RU"/>
          </a:p>
        </p:txBody>
      </p:sp>
      <p:sp>
        <p:nvSpPr>
          <p:cNvPr id="4" name="Номер слайда 3"/>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126707396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9841" y="457200"/>
            <a:ext cx="2949178" cy="1600200"/>
          </a:xfrm>
        </p:spPr>
        <p:txBody>
          <a:bodyPr anchor="b"/>
          <a:lstStyle>
            <a:lvl1pPr>
              <a:defRPr sz="1800"/>
            </a:lvl1pPr>
          </a:lstStyle>
          <a:p>
            <a:r>
              <a:rPr lang="ru-RU" smtClean="0"/>
              <a:t>Образец заголовка</a:t>
            </a:r>
            <a:endParaRPr lang="ru-RU"/>
          </a:p>
        </p:txBody>
      </p:sp>
      <p:sp>
        <p:nvSpPr>
          <p:cNvPr id="3" name="Объект 2"/>
          <p:cNvSpPr>
            <a:spLocks noGrp="1"/>
          </p:cNvSpPr>
          <p:nvPr>
            <p:ph idx="1"/>
          </p:nvPr>
        </p:nvSpPr>
        <p:spPr>
          <a:xfrm>
            <a:off x="3887391" y="987428"/>
            <a:ext cx="4629150" cy="4873625"/>
          </a:xfrm>
        </p:spPr>
        <p:txBody>
          <a:bodyPr/>
          <a:lstStyle>
            <a:lvl1pPr>
              <a:defRPr sz="1800"/>
            </a:lvl1pPr>
            <a:lvl2pPr>
              <a:defRPr sz="1575"/>
            </a:lvl2pPr>
            <a:lvl3pPr>
              <a:defRPr sz="1350"/>
            </a:lvl3pPr>
            <a:lvl4pPr>
              <a:defRPr sz="1125"/>
            </a:lvl4pPr>
            <a:lvl5pPr>
              <a:defRPr sz="1125"/>
            </a:lvl5pPr>
            <a:lvl6pPr>
              <a:defRPr sz="1125"/>
            </a:lvl6pPr>
            <a:lvl7pPr>
              <a:defRPr sz="1125"/>
            </a:lvl7pPr>
            <a:lvl8pPr>
              <a:defRPr sz="1125"/>
            </a:lvl8pPr>
            <a:lvl9pPr>
              <a:defRPr sz="1125"/>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629841" y="2057400"/>
            <a:ext cx="2949178" cy="3811588"/>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lang="ru-RU" smtClean="0"/>
              <a:t>Образец текста</a:t>
            </a:r>
          </a:p>
        </p:txBody>
      </p:sp>
      <p:sp>
        <p:nvSpPr>
          <p:cNvPr id="5" name="Дата 4"/>
          <p:cNvSpPr>
            <a:spLocks noGrp="1"/>
          </p:cNvSpPr>
          <p:nvPr>
            <p:ph type="dt" sz="half" idx="10"/>
          </p:nvPr>
        </p:nvSpPr>
        <p:spPr/>
        <p:txBody>
          <a:bodyPr/>
          <a:lstStyle/>
          <a:p>
            <a:fld id="{18B0BA6E-60C8-400A-85EF-28F0FA47CD5A}" type="datetimeFigureOut">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425083948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9841" y="365126"/>
            <a:ext cx="7886700" cy="1325563"/>
          </a:xfrm>
        </p:spPr>
        <p:txBody>
          <a:bodyPr/>
          <a:lstStyle/>
          <a:p>
            <a:r>
              <a:rPr lang="ru-RU" smtClean="0"/>
              <a:t>Образец заголовка</a:t>
            </a:r>
            <a:endParaRPr lang="ru-RU"/>
          </a:p>
        </p:txBody>
      </p:sp>
      <p:sp>
        <p:nvSpPr>
          <p:cNvPr id="3" name="Текст 2"/>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ru-RU" smtClean="0"/>
              <a:t>Образец текста</a:t>
            </a:r>
          </a:p>
        </p:txBody>
      </p:sp>
      <p:sp>
        <p:nvSpPr>
          <p:cNvPr id="4" name="Объект 3"/>
          <p:cNvSpPr>
            <a:spLocks noGrp="1"/>
          </p:cNvSpPr>
          <p:nvPr>
            <p:ph sz="half" idx="2"/>
          </p:nvPr>
        </p:nvSpPr>
        <p:spPr>
          <a:xfrm>
            <a:off x="629842" y="2505075"/>
            <a:ext cx="3868340" cy="368458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ru-RU" smtClean="0"/>
              <a:t>Образец текста</a:t>
            </a:r>
          </a:p>
        </p:txBody>
      </p:sp>
      <p:sp>
        <p:nvSpPr>
          <p:cNvPr id="6" name="Объект 5"/>
          <p:cNvSpPr>
            <a:spLocks noGrp="1"/>
          </p:cNvSpPr>
          <p:nvPr>
            <p:ph sz="quarter" idx="4"/>
          </p:nvPr>
        </p:nvSpPr>
        <p:spPr>
          <a:xfrm>
            <a:off x="4629150" y="2505075"/>
            <a:ext cx="3887391" cy="368458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6"/>
          <p:cNvSpPr>
            <a:spLocks noGrp="1"/>
          </p:cNvSpPr>
          <p:nvPr>
            <p:ph type="dt" sz="half" idx="10"/>
          </p:nvPr>
        </p:nvSpPr>
        <p:spPr/>
        <p:txBody>
          <a:bodyPr/>
          <a:lstStyle/>
          <a:p>
            <a:fld id="{18B0BA6E-60C8-400A-85EF-28F0FA47CD5A}" type="datetimeFigureOut">
              <a:rPr lang="ru-RU" smtClean="0"/>
              <a:t>13.12.2022</a:t>
            </a:fld>
            <a:endParaRPr lang="ru-RU"/>
          </a:p>
        </p:txBody>
      </p:sp>
      <p:sp>
        <p:nvSpPr>
          <p:cNvPr id="8" name="Нижний колонтитул 7"/>
          <p:cNvSpPr>
            <a:spLocks noGrp="1"/>
          </p:cNvSpPr>
          <p:nvPr>
            <p:ph type="ftr" sz="quarter" idx="11"/>
          </p:nvPr>
        </p:nvSpPr>
        <p:spPr/>
        <p:txBody>
          <a:bodyPr/>
          <a:lstStyle/>
          <a:p>
            <a:endParaRPr lang="ru-RU"/>
          </a:p>
        </p:txBody>
      </p:sp>
      <p:sp>
        <p:nvSpPr>
          <p:cNvPr id="9" name="Номер слайда 8"/>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60618453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9841" y="457200"/>
            <a:ext cx="2949178" cy="1600200"/>
          </a:xfrm>
        </p:spPr>
        <p:txBody>
          <a:bodyPr anchor="b"/>
          <a:lstStyle>
            <a:lvl1pPr>
              <a:defRPr sz="1800"/>
            </a:lvl1pPr>
          </a:lstStyle>
          <a:p>
            <a:r>
              <a:rPr lang="ru-RU" smtClean="0"/>
              <a:t>Образец заголовка</a:t>
            </a:r>
            <a:endParaRPr lang="ru-RU"/>
          </a:p>
        </p:txBody>
      </p:sp>
      <p:sp>
        <p:nvSpPr>
          <p:cNvPr id="3" name="Рисунок 2"/>
          <p:cNvSpPr>
            <a:spLocks noGrp="1"/>
          </p:cNvSpPr>
          <p:nvPr>
            <p:ph type="pic" idx="1"/>
          </p:nvPr>
        </p:nvSpPr>
        <p:spPr>
          <a:xfrm>
            <a:off x="3887391" y="987428"/>
            <a:ext cx="4629150" cy="4873625"/>
          </a:xfrm>
        </p:spPr>
        <p:txBody>
          <a:bodyPr/>
          <a:lstStyle>
            <a:lvl1pPr marL="0" indent="0">
              <a:buNone/>
              <a:defRPr sz="1800"/>
            </a:lvl1pPr>
            <a:lvl2pPr marL="257175" indent="0">
              <a:buNone/>
              <a:defRPr sz="1575"/>
            </a:lvl2pPr>
            <a:lvl3pPr marL="514350" indent="0">
              <a:buNone/>
              <a:defRPr sz="1350"/>
            </a:lvl3pPr>
            <a:lvl4pPr marL="771525" indent="0">
              <a:buNone/>
              <a:defRPr sz="1125"/>
            </a:lvl4pPr>
            <a:lvl5pPr marL="1028700" indent="0">
              <a:buNone/>
              <a:defRPr sz="1125"/>
            </a:lvl5pPr>
            <a:lvl6pPr marL="1285875" indent="0">
              <a:buNone/>
              <a:defRPr sz="1125"/>
            </a:lvl6pPr>
            <a:lvl7pPr marL="1543050" indent="0">
              <a:buNone/>
              <a:defRPr sz="1125"/>
            </a:lvl7pPr>
            <a:lvl8pPr marL="1800225" indent="0">
              <a:buNone/>
              <a:defRPr sz="1125"/>
            </a:lvl8pPr>
            <a:lvl9pPr marL="2057400" indent="0">
              <a:buNone/>
              <a:defRPr sz="1125"/>
            </a:lvl9pPr>
          </a:lstStyle>
          <a:p>
            <a:endParaRPr lang="ru-RU"/>
          </a:p>
        </p:txBody>
      </p:sp>
      <p:sp>
        <p:nvSpPr>
          <p:cNvPr id="4" name="Текст 3"/>
          <p:cNvSpPr>
            <a:spLocks noGrp="1"/>
          </p:cNvSpPr>
          <p:nvPr>
            <p:ph type="body" sz="half" idx="2"/>
          </p:nvPr>
        </p:nvSpPr>
        <p:spPr>
          <a:xfrm>
            <a:off x="629841" y="2057400"/>
            <a:ext cx="2949178" cy="3811588"/>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lang="ru-RU" smtClean="0"/>
              <a:t>Образец текста</a:t>
            </a:r>
          </a:p>
        </p:txBody>
      </p:sp>
      <p:sp>
        <p:nvSpPr>
          <p:cNvPr id="5" name="Дата 4"/>
          <p:cNvSpPr>
            <a:spLocks noGrp="1"/>
          </p:cNvSpPr>
          <p:nvPr>
            <p:ph type="dt" sz="half" idx="10"/>
          </p:nvPr>
        </p:nvSpPr>
        <p:spPr/>
        <p:txBody>
          <a:bodyPr/>
          <a:lstStyle/>
          <a:p>
            <a:fld id="{18B0BA6E-60C8-400A-85EF-28F0FA47CD5A}" type="datetimeFigureOut">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337015607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18B0BA6E-60C8-400A-85EF-28F0FA47CD5A}" type="datetimeFigureOut">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34304194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6543676" y="365125"/>
            <a:ext cx="1971675" cy="5811838"/>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628651" y="365125"/>
            <a:ext cx="5800725" cy="5811838"/>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18B0BA6E-60C8-400A-85EF-28F0FA47CD5A}" type="datetimeFigureOut">
              <a:rPr lang="ru-RU" smtClean="0"/>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418658676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12/13/2022</a:t>
            </a:fld>
            <a:endParaRPr lang="en-US"/>
          </a:p>
        </p:txBody>
      </p:sp>
      <p:sp>
        <p:nvSpPr>
          <p:cNvPr id="4" name="Holder 4"/>
          <p:cNvSpPr>
            <a:spLocks noGrp="1"/>
          </p:cNvSpPr>
          <p:nvPr>
            <p:ph type="sldNum" sz="quarter" idx="7"/>
          </p:nvPr>
        </p:nvSpPr>
        <p:spPr/>
        <p:txBody>
          <a:bodyPr lIns="0" tIns="0" rIns="0" bIns="0"/>
          <a:lstStyle>
            <a:lvl1pPr>
              <a:defRPr sz="1313" b="1" i="0">
                <a:solidFill>
                  <a:srgbClr val="1F487C"/>
                </a:solidFill>
                <a:latin typeface="Arial"/>
                <a:cs typeface="Arial"/>
              </a:defRPr>
            </a:lvl1pPr>
          </a:lstStyle>
          <a:p>
            <a:pPr marL="52386">
              <a:lnSpc>
                <a:spcPts val="1526"/>
              </a:lnSpc>
            </a:pPr>
            <a:fld id="{81D60167-4931-47E6-BA6A-407CBD079E47}" type="slidenum">
              <a:rPr lang="ru-RU" smtClean="0"/>
              <a:pPr marL="52386">
                <a:lnSpc>
                  <a:spcPts val="1526"/>
                </a:lnSpc>
              </a:pPr>
              <a:t>‹#›</a:t>
            </a:fld>
            <a:endParaRPr lang="ru-RU" dirty="0"/>
          </a:p>
        </p:txBody>
      </p:sp>
    </p:spTree>
    <p:extLst>
      <p:ext uri="{BB962C8B-B14F-4D97-AF65-F5344CB8AC3E}">
        <p14:creationId xmlns:p14="http://schemas.microsoft.com/office/powerpoint/2010/main" val="284676986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userDrawn="1">
  <p:cSld name="2_Сравнение">
    <p:spTree>
      <p:nvGrpSpPr>
        <p:cNvPr id="1" name=""/>
        <p:cNvGrpSpPr/>
        <p:nvPr/>
      </p:nvGrpSpPr>
      <p:grpSpPr>
        <a:xfrm>
          <a:off x="0" y="0"/>
          <a:ext cx="0" cy="0"/>
          <a:chOff x="0" y="0"/>
          <a:chExt cx="0" cy="0"/>
        </a:xfrm>
      </p:grpSpPr>
      <p:sp>
        <p:nvSpPr>
          <p:cNvPr id="10" name="Прямоугольник 9"/>
          <p:cNvSpPr/>
          <p:nvPr/>
        </p:nvSpPr>
        <p:spPr>
          <a:xfrm>
            <a:off x="0" y="0"/>
            <a:ext cx="9144000" cy="311150"/>
          </a:xfrm>
          <a:prstGeom prst="rect">
            <a:avLst/>
          </a:prstGeom>
          <a:solidFill>
            <a:srgbClr val="004821"/>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l">
              <a:defRPr/>
            </a:pPr>
            <a:endParaRPr lang="en-US" sz="1013" i="1" dirty="0">
              <a:solidFill>
                <a:prstClr val="white"/>
              </a:solidFill>
            </a:endParaRPr>
          </a:p>
        </p:txBody>
      </p:sp>
      <p:sp>
        <p:nvSpPr>
          <p:cNvPr id="11" name="Прямоугольник 10"/>
          <p:cNvSpPr/>
          <p:nvPr/>
        </p:nvSpPr>
        <p:spPr bwMode="invGray">
          <a:xfrm>
            <a:off x="9085263" y="-1586"/>
            <a:ext cx="57150"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013" dirty="0">
              <a:solidFill>
                <a:prstClr val="white"/>
              </a:solidFill>
            </a:endParaRPr>
          </a:p>
        </p:txBody>
      </p:sp>
      <p:sp>
        <p:nvSpPr>
          <p:cNvPr id="12" name="Прямоугольник 11"/>
          <p:cNvSpPr/>
          <p:nvPr/>
        </p:nvSpPr>
        <p:spPr bwMode="invGray">
          <a:xfrm>
            <a:off x="9043988" y="-1586"/>
            <a:ext cx="28575" cy="312737"/>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013" dirty="0">
              <a:solidFill>
                <a:prstClr val="white"/>
              </a:solidFill>
            </a:endParaRPr>
          </a:p>
        </p:txBody>
      </p:sp>
      <p:sp>
        <p:nvSpPr>
          <p:cNvPr id="13" name="Прямоугольник 12"/>
          <p:cNvSpPr/>
          <p:nvPr/>
        </p:nvSpPr>
        <p:spPr bwMode="invGray">
          <a:xfrm>
            <a:off x="9024944" y="-1586"/>
            <a:ext cx="9525" cy="312737"/>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013" dirty="0">
              <a:solidFill>
                <a:prstClr val="white"/>
              </a:solidFill>
            </a:endParaRPr>
          </a:p>
        </p:txBody>
      </p:sp>
      <p:sp>
        <p:nvSpPr>
          <p:cNvPr id="14" name="Прямоугольник 13"/>
          <p:cNvSpPr/>
          <p:nvPr/>
        </p:nvSpPr>
        <p:spPr bwMode="invGray">
          <a:xfrm>
            <a:off x="8977315" y="-1586"/>
            <a:ext cx="25400" cy="312737"/>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013" dirty="0">
              <a:solidFill>
                <a:prstClr val="white"/>
              </a:solidFill>
            </a:endParaRPr>
          </a:p>
        </p:txBody>
      </p:sp>
      <p:grpSp>
        <p:nvGrpSpPr>
          <p:cNvPr id="24" name="Group 23"/>
          <p:cNvGrpSpPr/>
          <p:nvPr userDrawn="1"/>
        </p:nvGrpSpPr>
        <p:grpSpPr>
          <a:xfrm>
            <a:off x="8875718" y="-786"/>
            <a:ext cx="95251" cy="333443"/>
            <a:chOff x="8875715" y="-787"/>
            <a:chExt cx="95251" cy="295141"/>
          </a:xfrm>
        </p:grpSpPr>
        <p:sp>
          <p:nvSpPr>
            <p:cNvPr id="15" name="Прямоугольник 14"/>
            <p:cNvSpPr/>
            <p:nvPr/>
          </p:nvSpPr>
          <p:spPr bwMode="invGray">
            <a:xfrm>
              <a:off x="8915403" y="-787"/>
              <a:ext cx="55563" cy="295141"/>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013" dirty="0">
                <a:solidFill>
                  <a:prstClr val="white"/>
                </a:solidFill>
              </a:endParaRPr>
            </a:p>
          </p:txBody>
        </p:sp>
        <p:sp>
          <p:nvSpPr>
            <p:cNvPr id="16" name="Прямоугольник 15"/>
            <p:cNvSpPr/>
            <p:nvPr/>
          </p:nvSpPr>
          <p:spPr bwMode="invGray">
            <a:xfrm>
              <a:off x="8875715" y="-787"/>
              <a:ext cx="6350" cy="295141"/>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013" dirty="0">
                <a:solidFill>
                  <a:prstClr val="white"/>
                </a:solidFill>
              </a:endParaRPr>
            </a:p>
          </p:txBody>
        </p:sp>
      </p:grpSp>
      <p:sp>
        <p:nvSpPr>
          <p:cNvPr id="17" name="Номер слайда 1"/>
          <p:cNvSpPr txBox="1">
            <a:spLocks/>
          </p:cNvSpPr>
          <p:nvPr userDrawn="1"/>
        </p:nvSpPr>
        <p:spPr>
          <a:xfrm>
            <a:off x="8138989" y="0"/>
            <a:ext cx="825500" cy="339328"/>
          </a:xfrm>
          <a:prstGeom prst="rect">
            <a:avLst/>
          </a:prstGeom>
        </p:spPr>
        <p:txBody>
          <a:bodyPr/>
          <a:ls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C948A7D-6C52-4157-BEA1-1B3B6891AEA4}" type="slidenum">
              <a:rPr lang="ru-RU" sz="1013" smtClean="0">
                <a:solidFill>
                  <a:schemeClr val="bg1"/>
                </a:solidFill>
                <a:latin typeface="Arial" panose="020B0604020202020204" pitchFamily="34" charset="0"/>
              </a:rPr>
              <a:pPr algn="r">
                <a:defRPr/>
              </a:pPr>
              <a:t>‹#›</a:t>
            </a:fld>
            <a:endParaRPr lang="ru-RU" sz="1013" dirty="0">
              <a:solidFill>
                <a:schemeClr val="bg1"/>
              </a:solidFill>
              <a:latin typeface="Arial" panose="020B0604020202020204" pitchFamily="34" charset="0"/>
            </a:endParaRPr>
          </a:p>
        </p:txBody>
      </p:sp>
    </p:spTree>
    <p:extLst>
      <p:ext uri="{BB962C8B-B14F-4D97-AF65-F5344CB8AC3E}">
        <p14:creationId xmlns:p14="http://schemas.microsoft.com/office/powerpoint/2010/main" val="140830369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Slide Number Placeholder 12"/>
          <p:cNvSpPr txBox="1">
            <a:spLocks/>
          </p:cNvSpPr>
          <p:nvPr userDrawn="1"/>
        </p:nvSpPr>
        <p:spPr>
          <a:xfrm>
            <a:off x="8516939" y="98433"/>
            <a:ext cx="847725" cy="536575"/>
          </a:xfrm>
          <a:prstGeom prst="rect">
            <a:avLst/>
          </a:prstGeom>
        </p:spPr>
        <p:txBody>
          <a:bodyPr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257175" rtl="0" eaLnBrk="1" fontAlgn="auto" latinLnBrk="0" hangingPunct="1">
              <a:lnSpc>
                <a:spcPct val="100000"/>
              </a:lnSpc>
              <a:spcBef>
                <a:spcPts val="0"/>
              </a:spcBef>
              <a:spcAft>
                <a:spcPts val="0"/>
              </a:spcAft>
              <a:buClrTx/>
              <a:buSzTx/>
              <a:buFontTx/>
              <a:buNone/>
              <a:tabLst/>
              <a:defRPr/>
            </a:pPr>
            <a:fld id="{A26035D9-5704-45EC-8461-38CD5E6688B7}" type="slidenum">
              <a:rPr kumimoji="0" lang="en-US" sz="1238" b="0" i="0" u="none" strike="noStrike" kern="1200" cap="none" spc="0" normalizeH="0" baseline="0" noProof="0" smtClean="0">
                <a:ln>
                  <a:noFill/>
                </a:ln>
                <a:solidFill>
                  <a:srgbClr val="DEAA46"/>
                </a:solidFill>
                <a:effectLst/>
                <a:uLnTx/>
                <a:uFillTx/>
                <a:latin typeface="DINPro-Light"/>
                <a:ea typeface="+mn-ea"/>
              </a:rPr>
              <a:pPr marL="0" marR="0" lvl="0" indent="0" algn="l" defTabSz="257175" rtl="0" eaLnBrk="1" fontAlgn="auto" latinLnBrk="0" hangingPunct="1">
                <a:lnSpc>
                  <a:spcPct val="100000"/>
                </a:lnSpc>
                <a:spcBef>
                  <a:spcPts val="0"/>
                </a:spcBef>
                <a:spcAft>
                  <a:spcPts val="0"/>
                </a:spcAft>
                <a:buClrTx/>
                <a:buSzTx/>
                <a:buFontTx/>
                <a:buNone/>
                <a:tabLst/>
                <a:defRPr/>
              </a:pPr>
              <a:t>‹#›</a:t>
            </a:fld>
            <a:endParaRPr kumimoji="0" lang="en-US" sz="1238" b="0" i="0" u="none" strike="noStrike" kern="1200" cap="none" spc="0" normalizeH="0" baseline="0" noProof="0" dirty="0">
              <a:ln>
                <a:noFill/>
              </a:ln>
              <a:solidFill>
                <a:srgbClr val="DEAA46"/>
              </a:solidFill>
              <a:effectLst/>
              <a:uLnTx/>
              <a:uFillTx/>
              <a:latin typeface="DINPro-Light"/>
              <a:ea typeface="+mn-ea"/>
            </a:endParaRPr>
          </a:p>
        </p:txBody>
      </p:sp>
    </p:spTree>
    <p:extLst>
      <p:ext uri="{BB962C8B-B14F-4D97-AF65-F5344CB8AC3E}">
        <p14:creationId xmlns:p14="http://schemas.microsoft.com/office/powerpoint/2010/main" val="51012417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1143000" y="1122363"/>
            <a:ext cx="6858000" cy="2387600"/>
          </a:xfrm>
        </p:spPr>
        <p:txBody>
          <a:bodyPr anchor="b"/>
          <a:lstStyle>
            <a:lvl1pPr algn="ctr">
              <a:defRPr sz="4500"/>
            </a:lvl1pPr>
          </a:lstStyle>
          <a:p>
            <a:r>
              <a:rPr lang="ru-RU" smtClean="0"/>
              <a:t>Образец заголовка</a:t>
            </a:r>
            <a:endParaRPr lang="ru-RU"/>
          </a:p>
        </p:txBody>
      </p:sp>
      <p:sp>
        <p:nvSpPr>
          <p:cNvPr id="3" name="Подзаголовок 2"/>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ru-RU" smtClean="0"/>
              <a:t>Образец подзаголовка</a:t>
            </a:r>
            <a:endParaRPr lang="ru-RU"/>
          </a:p>
        </p:txBody>
      </p:sp>
      <p:sp>
        <p:nvSpPr>
          <p:cNvPr id="4" name="Дата 3"/>
          <p:cNvSpPr>
            <a:spLocks noGrp="1"/>
          </p:cNvSpPr>
          <p:nvPr>
            <p:ph type="dt" sz="half" idx="10"/>
          </p:nvPr>
        </p:nvSpPr>
        <p:spPr/>
        <p:txBody>
          <a:bodyPr/>
          <a:lstStyle/>
          <a:p>
            <a:endParaRPr lang="en-US" dirty="0"/>
          </a:p>
        </p:txBody>
      </p:sp>
      <p:sp>
        <p:nvSpPr>
          <p:cNvPr id="5" name="Нижний колонтитул 4"/>
          <p:cNvSpPr>
            <a:spLocks noGrp="1"/>
          </p:cNvSpPr>
          <p:nvPr>
            <p:ph type="ftr" sz="quarter" idx="11"/>
          </p:nvPr>
        </p:nvSpPr>
        <p:spPr/>
        <p:txBody>
          <a:bodyPr/>
          <a:lstStyle/>
          <a:p>
            <a:endParaRPr lang="en-US" dirty="0"/>
          </a:p>
        </p:txBody>
      </p:sp>
      <p:sp>
        <p:nvSpPr>
          <p:cNvPr id="6" name="Номер слайда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400853930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endParaRPr lang="en-US" dirty="0"/>
          </a:p>
        </p:txBody>
      </p:sp>
      <p:sp>
        <p:nvSpPr>
          <p:cNvPr id="5" name="Нижний колонтитул 4"/>
          <p:cNvSpPr>
            <a:spLocks noGrp="1"/>
          </p:cNvSpPr>
          <p:nvPr>
            <p:ph type="ftr" sz="quarter" idx="11"/>
          </p:nvPr>
        </p:nvSpPr>
        <p:spPr/>
        <p:txBody>
          <a:bodyPr/>
          <a:lstStyle/>
          <a:p>
            <a:endParaRPr lang="en-US" dirty="0"/>
          </a:p>
        </p:txBody>
      </p:sp>
      <p:sp>
        <p:nvSpPr>
          <p:cNvPr id="6" name="Номер слайда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45319818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3888" y="1709739"/>
            <a:ext cx="7886700" cy="2852737"/>
          </a:xfrm>
        </p:spPr>
        <p:txBody>
          <a:bodyPr anchor="b"/>
          <a:lstStyle>
            <a:lvl1pPr>
              <a:defRPr sz="4500"/>
            </a:lvl1pPr>
          </a:lstStyle>
          <a:p>
            <a:r>
              <a:rPr lang="ru-RU" smtClean="0"/>
              <a:t>Образец заголовка</a:t>
            </a:r>
            <a:endParaRPr lang="ru-RU"/>
          </a:p>
        </p:txBody>
      </p:sp>
      <p:sp>
        <p:nvSpPr>
          <p:cNvPr id="3" name="Текст 2"/>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p:txBody>
          <a:bodyPr/>
          <a:lstStyle/>
          <a:p>
            <a:endParaRPr lang="en-US" dirty="0"/>
          </a:p>
        </p:txBody>
      </p:sp>
      <p:sp>
        <p:nvSpPr>
          <p:cNvPr id="5" name="Нижний колонтитул 4"/>
          <p:cNvSpPr>
            <a:spLocks noGrp="1"/>
          </p:cNvSpPr>
          <p:nvPr>
            <p:ph type="ftr" sz="quarter" idx="11"/>
          </p:nvPr>
        </p:nvSpPr>
        <p:spPr/>
        <p:txBody>
          <a:bodyPr/>
          <a:lstStyle/>
          <a:p>
            <a:endParaRPr lang="en-US" dirty="0"/>
          </a:p>
        </p:txBody>
      </p:sp>
      <p:sp>
        <p:nvSpPr>
          <p:cNvPr id="6" name="Номер слайда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26318234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sz="half" idx="1"/>
          </p:nvPr>
        </p:nvSpPr>
        <p:spPr>
          <a:xfrm>
            <a:off x="628650" y="1825625"/>
            <a:ext cx="3886200" cy="435133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half" idx="2"/>
          </p:nvPr>
        </p:nvSpPr>
        <p:spPr>
          <a:xfrm>
            <a:off x="4629150" y="1825625"/>
            <a:ext cx="3886200" cy="435133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4"/>
          <p:cNvSpPr>
            <a:spLocks noGrp="1"/>
          </p:cNvSpPr>
          <p:nvPr>
            <p:ph type="dt" sz="half" idx="10"/>
          </p:nvPr>
        </p:nvSpPr>
        <p:spPr/>
        <p:txBody>
          <a:bodyPr/>
          <a:lstStyle/>
          <a:p>
            <a:endParaRPr lang="en-US" dirty="0"/>
          </a:p>
        </p:txBody>
      </p:sp>
      <p:sp>
        <p:nvSpPr>
          <p:cNvPr id="6" name="Нижний колонтитул 5"/>
          <p:cNvSpPr>
            <a:spLocks noGrp="1"/>
          </p:cNvSpPr>
          <p:nvPr>
            <p:ph type="ftr" sz="quarter" idx="11"/>
          </p:nvPr>
        </p:nvSpPr>
        <p:spPr/>
        <p:txBody>
          <a:bodyPr/>
          <a:lstStyle/>
          <a:p>
            <a:endParaRPr lang="en-US" dirty="0"/>
          </a:p>
        </p:txBody>
      </p:sp>
      <p:sp>
        <p:nvSpPr>
          <p:cNvPr id="7" name="Номер слайда 6"/>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18011309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2"/>
          <p:cNvSpPr>
            <a:spLocks noGrp="1"/>
          </p:cNvSpPr>
          <p:nvPr>
            <p:ph type="dt" sz="half" idx="10"/>
          </p:nvPr>
        </p:nvSpPr>
        <p:spPr/>
        <p:txBody>
          <a:bodyPr/>
          <a:lstStyle/>
          <a:p>
            <a:fld id="{18B0BA6E-60C8-400A-85EF-28F0FA47CD5A}" type="datetimeFigureOut">
              <a:rPr lang="ru-RU" smtClean="0"/>
              <a:t>13.12.2022</a:t>
            </a:fld>
            <a:endParaRPr lang="ru-RU"/>
          </a:p>
        </p:txBody>
      </p:sp>
      <p:sp>
        <p:nvSpPr>
          <p:cNvPr id="4" name="Нижний колонтитул 3"/>
          <p:cNvSpPr>
            <a:spLocks noGrp="1"/>
          </p:cNvSpPr>
          <p:nvPr>
            <p:ph type="ftr" sz="quarter" idx="11"/>
          </p:nvPr>
        </p:nvSpPr>
        <p:spPr/>
        <p:txBody>
          <a:bodyPr/>
          <a:lstStyle/>
          <a:p>
            <a:endParaRPr lang="ru-RU"/>
          </a:p>
        </p:txBody>
      </p:sp>
      <p:sp>
        <p:nvSpPr>
          <p:cNvPr id="5" name="Номер слайда 4"/>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149236770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9841" y="365126"/>
            <a:ext cx="7886700" cy="1325563"/>
          </a:xfrm>
        </p:spPr>
        <p:txBody>
          <a:bodyPr/>
          <a:lstStyle/>
          <a:p>
            <a:r>
              <a:rPr lang="ru-RU" smtClean="0"/>
              <a:t>Образец заголовка</a:t>
            </a:r>
            <a:endParaRPr lang="ru-RU"/>
          </a:p>
        </p:txBody>
      </p:sp>
      <p:sp>
        <p:nvSpPr>
          <p:cNvPr id="3" name="Текст 2"/>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ru-RU" smtClean="0"/>
              <a:t>Образец текста</a:t>
            </a:r>
          </a:p>
        </p:txBody>
      </p:sp>
      <p:sp>
        <p:nvSpPr>
          <p:cNvPr id="4" name="Объект 3"/>
          <p:cNvSpPr>
            <a:spLocks noGrp="1"/>
          </p:cNvSpPr>
          <p:nvPr>
            <p:ph sz="half" idx="2"/>
          </p:nvPr>
        </p:nvSpPr>
        <p:spPr>
          <a:xfrm>
            <a:off x="629842" y="2505075"/>
            <a:ext cx="3868340" cy="368458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ru-RU" smtClean="0"/>
              <a:t>Образец текста</a:t>
            </a:r>
          </a:p>
        </p:txBody>
      </p:sp>
      <p:sp>
        <p:nvSpPr>
          <p:cNvPr id="6" name="Объект 5"/>
          <p:cNvSpPr>
            <a:spLocks noGrp="1"/>
          </p:cNvSpPr>
          <p:nvPr>
            <p:ph sz="quarter" idx="4"/>
          </p:nvPr>
        </p:nvSpPr>
        <p:spPr>
          <a:xfrm>
            <a:off x="4629150" y="2505075"/>
            <a:ext cx="3887391" cy="368458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6"/>
          <p:cNvSpPr>
            <a:spLocks noGrp="1"/>
          </p:cNvSpPr>
          <p:nvPr>
            <p:ph type="dt" sz="half" idx="10"/>
          </p:nvPr>
        </p:nvSpPr>
        <p:spPr/>
        <p:txBody>
          <a:bodyPr/>
          <a:lstStyle/>
          <a:p>
            <a:endParaRPr lang="en-US" dirty="0"/>
          </a:p>
        </p:txBody>
      </p:sp>
      <p:sp>
        <p:nvSpPr>
          <p:cNvPr id="8" name="Нижний колонтитул 7"/>
          <p:cNvSpPr>
            <a:spLocks noGrp="1"/>
          </p:cNvSpPr>
          <p:nvPr>
            <p:ph type="ftr" sz="quarter" idx="11"/>
          </p:nvPr>
        </p:nvSpPr>
        <p:spPr/>
        <p:txBody>
          <a:bodyPr/>
          <a:lstStyle/>
          <a:p>
            <a:endParaRPr lang="en-US" dirty="0"/>
          </a:p>
        </p:txBody>
      </p:sp>
      <p:sp>
        <p:nvSpPr>
          <p:cNvPr id="9" name="Номер слайда 8"/>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48850304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2"/>
          <p:cNvSpPr>
            <a:spLocks noGrp="1"/>
          </p:cNvSpPr>
          <p:nvPr>
            <p:ph type="dt" sz="half" idx="10"/>
          </p:nvPr>
        </p:nvSpPr>
        <p:spPr/>
        <p:txBody>
          <a:bodyPr/>
          <a:lstStyle/>
          <a:p>
            <a:endParaRPr lang="en-US" dirty="0"/>
          </a:p>
        </p:txBody>
      </p:sp>
      <p:sp>
        <p:nvSpPr>
          <p:cNvPr id="4" name="Нижний колонтитул 3"/>
          <p:cNvSpPr>
            <a:spLocks noGrp="1"/>
          </p:cNvSpPr>
          <p:nvPr>
            <p:ph type="ftr" sz="quarter" idx="11"/>
          </p:nvPr>
        </p:nvSpPr>
        <p:spPr/>
        <p:txBody>
          <a:bodyPr/>
          <a:lstStyle/>
          <a:p>
            <a:endParaRPr lang="en-US" dirty="0"/>
          </a:p>
        </p:txBody>
      </p:sp>
      <p:sp>
        <p:nvSpPr>
          <p:cNvPr id="5" name="Номер слайда 4"/>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370034666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endParaRPr lang="en-US" dirty="0"/>
          </a:p>
        </p:txBody>
      </p:sp>
      <p:sp>
        <p:nvSpPr>
          <p:cNvPr id="3" name="Нижний колонтитул 2"/>
          <p:cNvSpPr>
            <a:spLocks noGrp="1"/>
          </p:cNvSpPr>
          <p:nvPr>
            <p:ph type="ftr" sz="quarter" idx="11"/>
          </p:nvPr>
        </p:nvSpPr>
        <p:spPr/>
        <p:txBody>
          <a:bodyPr/>
          <a:lstStyle/>
          <a:p>
            <a:endParaRPr lang="en-US" dirty="0"/>
          </a:p>
        </p:txBody>
      </p:sp>
      <p:sp>
        <p:nvSpPr>
          <p:cNvPr id="4" name="Номер слайда 3"/>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80478949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9841" y="457200"/>
            <a:ext cx="2949178" cy="1600200"/>
          </a:xfrm>
        </p:spPr>
        <p:txBody>
          <a:bodyPr anchor="b"/>
          <a:lstStyle>
            <a:lvl1pPr>
              <a:defRPr sz="2400"/>
            </a:lvl1pPr>
          </a:lstStyle>
          <a:p>
            <a:r>
              <a:rPr lang="ru-RU" smtClean="0"/>
              <a:t>Образец заголовка</a:t>
            </a:r>
            <a:endParaRPr lang="ru-RU"/>
          </a:p>
        </p:txBody>
      </p:sp>
      <p:sp>
        <p:nvSpPr>
          <p:cNvPr id="3" name="Объект 2"/>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ru-RU" smtClean="0"/>
              <a:t>Образец текста</a:t>
            </a:r>
          </a:p>
        </p:txBody>
      </p:sp>
      <p:sp>
        <p:nvSpPr>
          <p:cNvPr id="5" name="Дата 4"/>
          <p:cNvSpPr>
            <a:spLocks noGrp="1"/>
          </p:cNvSpPr>
          <p:nvPr>
            <p:ph type="dt" sz="half" idx="10"/>
          </p:nvPr>
        </p:nvSpPr>
        <p:spPr/>
        <p:txBody>
          <a:bodyPr/>
          <a:lstStyle/>
          <a:p>
            <a:endParaRPr lang="en-US" dirty="0"/>
          </a:p>
        </p:txBody>
      </p:sp>
      <p:sp>
        <p:nvSpPr>
          <p:cNvPr id="6" name="Нижний колонтитул 5"/>
          <p:cNvSpPr>
            <a:spLocks noGrp="1"/>
          </p:cNvSpPr>
          <p:nvPr>
            <p:ph type="ftr" sz="quarter" idx="11"/>
          </p:nvPr>
        </p:nvSpPr>
        <p:spPr/>
        <p:txBody>
          <a:bodyPr/>
          <a:lstStyle/>
          <a:p>
            <a:endParaRPr lang="en-US" dirty="0"/>
          </a:p>
        </p:txBody>
      </p:sp>
      <p:sp>
        <p:nvSpPr>
          <p:cNvPr id="7" name="Номер слайда 6"/>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309986170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9841" y="457200"/>
            <a:ext cx="2949178" cy="1600200"/>
          </a:xfrm>
        </p:spPr>
        <p:txBody>
          <a:bodyPr anchor="b"/>
          <a:lstStyle>
            <a:lvl1pPr>
              <a:defRPr sz="2400"/>
            </a:lvl1pPr>
          </a:lstStyle>
          <a:p>
            <a:r>
              <a:rPr lang="ru-RU" smtClean="0"/>
              <a:t>Образец заголовка</a:t>
            </a:r>
            <a:endParaRPr lang="ru-RU"/>
          </a:p>
        </p:txBody>
      </p:sp>
      <p:sp>
        <p:nvSpPr>
          <p:cNvPr id="3" name="Рисунок 2"/>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ru-RU"/>
          </a:p>
        </p:txBody>
      </p:sp>
      <p:sp>
        <p:nvSpPr>
          <p:cNvPr id="4" name="Текст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ru-RU" smtClean="0"/>
              <a:t>Образец текста</a:t>
            </a:r>
          </a:p>
        </p:txBody>
      </p:sp>
      <p:sp>
        <p:nvSpPr>
          <p:cNvPr id="5" name="Дата 4"/>
          <p:cNvSpPr>
            <a:spLocks noGrp="1"/>
          </p:cNvSpPr>
          <p:nvPr>
            <p:ph type="dt" sz="half" idx="10"/>
          </p:nvPr>
        </p:nvSpPr>
        <p:spPr/>
        <p:txBody>
          <a:bodyPr/>
          <a:lstStyle/>
          <a:p>
            <a:endParaRPr lang="en-US" dirty="0"/>
          </a:p>
        </p:txBody>
      </p:sp>
      <p:sp>
        <p:nvSpPr>
          <p:cNvPr id="6" name="Нижний колонтитул 5"/>
          <p:cNvSpPr>
            <a:spLocks noGrp="1"/>
          </p:cNvSpPr>
          <p:nvPr>
            <p:ph type="ftr" sz="quarter" idx="11"/>
          </p:nvPr>
        </p:nvSpPr>
        <p:spPr/>
        <p:txBody>
          <a:bodyPr/>
          <a:lstStyle/>
          <a:p>
            <a:endParaRPr lang="en-US" dirty="0"/>
          </a:p>
        </p:txBody>
      </p:sp>
      <p:sp>
        <p:nvSpPr>
          <p:cNvPr id="7" name="Номер слайда 6"/>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30983615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endParaRPr lang="en-US" dirty="0"/>
          </a:p>
        </p:txBody>
      </p:sp>
      <p:sp>
        <p:nvSpPr>
          <p:cNvPr id="5" name="Нижний колонтитул 4"/>
          <p:cNvSpPr>
            <a:spLocks noGrp="1"/>
          </p:cNvSpPr>
          <p:nvPr>
            <p:ph type="ftr" sz="quarter" idx="11"/>
          </p:nvPr>
        </p:nvSpPr>
        <p:spPr/>
        <p:txBody>
          <a:bodyPr/>
          <a:lstStyle/>
          <a:p>
            <a:endParaRPr lang="en-US" dirty="0"/>
          </a:p>
        </p:txBody>
      </p:sp>
      <p:sp>
        <p:nvSpPr>
          <p:cNvPr id="6" name="Номер слайда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01052546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6543675" y="365125"/>
            <a:ext cx="1971675" cy="5811838"/>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628650" y="365125"/>
            <a:ext cx="5800725" cy="5811838"/>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endParaRPr lang="en-US" dirty="0"/>
          </a:p>
        </p:txBody>
      </p:sp>
      <p:sp>
        <p:nvSpPr>
          <p:cNvPr id="5" name="Нижний колонтитул 4"/>
          <p:cNvSpPr>
            <a:spLocks noGrp="1"/>
          </p:cNvSpPr>
          <p:nvPr>
            <p:ph type="ftr" sz="quarter" idx="11"/>
          </p:nvPr>
        </p:nvSpPr>
        <p:spPr/>
        <p:txBody>
          <a:bodyPr/>
          <a:lstStyle/>
          <a:p>
            <a:endParaRPr lang="en-US" dirty="0"/>
          </a:p>
        </p:txBody>
      </p:sp>
      <p:sp>
        <p:nvSpPr>
          <p:cNvPr id="6" name="Номер слайда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69369044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8" name="Slide Number Placeholder 12"/>
          <p:cNvSpPr txBox="1">
            <a:spLocks/>
          </p:cNvSpPr>
          <p:nvPr userDrawn="1"/>
        </p:nvSpPr>
        <p:spPr>
          <a:xfrm>
            <a:off x="8516510" y="97634"/>
            <a:ext cx="848799" cy="537466"/>
          </a:xfrm>
          <a:prstGeom prst="rect">
            <a:avLst/>
          </a:prstGeom>
        </p:spPr>
        <p:txBody>
          <a:bodyPr vert="horz" lIns="68580" tIns="34290" rIns="68580" bIns="34290" rtlCol="0"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B2D350B4-811D-9C49-8D4A-B431FFD45952}" type="slidenum">
              <a:rPr lang="en-US" sz="1650" smtClean="0"/>
              <a:pPr/>
              <a:t>‹#›</a:t>
            </a:fld>
            <a:endParaRPr lang="en-US" sz="1650" dirty="0"/>
          </a:p>
        </p:txBody>
      </p:sp>
    </p:spTree>
    <p:extLst>
      <p:ext uri="{BB962C8B-B14F-4D97-AF65-F5344CB8AC3E}">
        <p14:creationId xmlns:p14="http://schemas.microsoft.com/office/powerpoint/2010/main" val="157171237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2_Сравнение">
    <p:spTree>
      <p:nvGrpSpPr>
        <p:cNvPr id="1" name=""/>
        <p:cNvGrpSpPr/>
        <p:nvPr/>
      </p:nvGrpSpPr>
      <p:grpSpPr>
        <a:xfrm>
          <a:off x="0" y="0"/>
          <a:ext cx="0" cy="0"/>
          <a:chOff x="0" y="0"/>
          <a:chExt cx="0" cy="0"/>
        </a:xfrm>
      </p:grpSpPr>
      <p:sp>
        <p:nvSpPr>
          <p:cNvPr id="1048581" name="Прямоугольник 1"/>
          <p:cNvSpPr/>
          <p:nvPr userDrawn="1"/>
        </p:nvSpPr>
        <p:spPr>
          <a:xfrm>
            <a:off x="541339" y="10"/>
            <a:ext cx="463550" cy="379413"/>
          </a:xfrm>
          <a:prstGeom prst="rect">
            <a:avLst/>
          </a:prstGeom>
        </p:spPr>
        <p:txBody>
          <a:bodyPr wrap="none">
            <a:normAutofit/>
          </a:bodyPr>
          <a:lstStyle/>
          <a:p>
            <a:pPr eaLnBrk="0" fontAlgn="base" hangingPunct="0">
              <a:spcBef>
                <a:spcPct val="0"/>
              </a:spcBef>
              <a:spcAft>
                <a:spcPct val="0"/>
              </a:spcAft>
            </a:pPr>
            <a:r>
              <a:rPr lang="ru-RU" sz="1039" dirty="0">
                <a:solidFill>
                  <a:srgbClr val="53548A">
                    <a:lumMod val="20000"/>
                    <a:lumOff val="80000"/>
                  </a:srgbClr>
                </a:solidFill>
                <a:latin typeface="Arial" pitchFamily="34" charset="0"/>
                <a:ea typeface="Arial Unicode MS" pitchFamily="34" charset="-128"/>
                <a:cs typeface="Arial" pitchFamily="34" charset="0"/>
              </a:rPr>
              <a:t>М</a:t>
            </a:r>
            <a:endParaRPr lang="ru-RU" sz="1350" dirty="0">
              <a:solidFill>
                <a:prstClr val="black"/>
              </a:solidFill>
              <a:latin typeface="Arial" charset="0"/>
              <a:ea typeface="Arial Unicode MS" pitchFamily="34" charset="-128"/>
              <a:cs typeface="Arial" charset="0"/>
            </a:endParaRPr>
          </a:p>
        </p:txBody>
      </p:sp>
      <p:sp>
        <p:nvSpPr>
          <p:cNvPr id="1048582" name="Прямоугольник 11"/>
          <p:cNvSpPr>
            <a:spLocks noChangeArrowheads="1"/>
          </p:cNvSpPr>
          <p:nvPr userDrawn="1"/>
        </p:nvSpPr>
        <p:spPr bwMode="auto">
          <a:xfrm>
            <a:off x="963613" y="-20638"/>
            <a:ext cx="213520" cy="220188"/>
          </a:xfrm>
          <a:prstGeom prst="rect">
            <a:avLst/>
          </a:prstGeom>
          <a:noFill/>
          <a:ln>
            <a:noFill/>
          </a:ln>
        </p:spPr>
        <p:txBody>
          <a:bodyPr wrap="none">
            <a:spAutoFit/>
          </a:bodyPr>
          <a:lstStyle/>
          <a:p>
            <a:pPr eaLnBrk="0" fontAlgn="base" hangingPunct="0">
              <a:spcBef>
                <a:spcPct val="0"/>
              </a:spcBef>
              <a:spcAft>
                <a:spcPct val="0"/>
              </a:spcAft>
            </a:pPr>
            <a:r>
              <a:rPr lang="ru-RU" sz="831" dirty="0">
                <a:solidFill>
                  <a:srgbClr val="DBDBE9"/>
                </a:solidFill>
                <a:latin typeface="Arial" pitchFamily="34" charset="0"/>
                <a:ea typeface="Arial Unicode MS" pitchFamily="34" charset="-128"/>
                <a:cs typeface="Arial" pitchFamily="34" charset="0"/>
              </a:rPr>
              <a:t>]</a:t>
            </a:r>
            <a:endParaRPr lang="ru-RU" sz="1350" dirty="0">
              <a:solidFill>
                <a:srgbClr val="DBDBE9"/>
              </a:solidFill>
              <a:latin typeface="Arial" pitchFamily="34" charset="0"/>
              <a:ea typeface="Arial Unicode MS" pitchFamily="34" charset="-128"/>
              <a:cs typeface="Arial" pitchFamily="34" charset="0"/>
            </a:endParaRPr>
          </a:p>
        </p:txBody>
      </p:sp>
      <p:sp>
        <p:nvSpPr>
          <p:cNvPr id="1048583" name="TextBox 13"/>
          <p:cNvSpPr txBox="1">
            <a:spLocks noChangeArrowheads="1"/>
          </p:cNvSpPr>
          <p:nvPr userDrawn="1"/>
        </p:nvSpPr>
        <p:spPr bwMode="auto">
          <a:xfrm>
            <a:off x="774701" y="-61913"/>
            <a:ext cx="306494" cy="268087"/>
          </a:xfrm>
          <a:prstGeom prst="rect">
            <a:avLst/>
          </a:prstGeom>
          <a:noFill/>
          <a:ln>
            <a:noFill/>
          </a:ln>
        </p:spPr>
        <p:txBody>
          <a:bodyPr wrap="none">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pPr>
            <a:r>
              <a:rPr lang="ru-RU" sz="1142" i="1" dirty="0">
                <a:solidFill>
                  <a:prstClr val="white"/>
                </a:solidFill>
                <a:latin typeface="Arial" panose="020B0604020202020204" pitchFamily="34" charset="0"/>
                <a:ea typeface="Arial Unicode MS" pitchFamily="34" charset="-128"/>
                <a:cs typeface="Arial" pitchFamily="34" charset="0"/>
              </a:rPr>
              <a:t>ф</a:t>
            </a:r>
            <a:endParaRPr lang="ru-RU" sz="1142" dirty="0">
              <a:solidFill>
                <a:srgbClr val="DBDBE9"/>
              </a:solidFill>
              <a:latin typeface="Arial" panose="020B0604020202020204" pitchFamily="34" charset="0"/>
              <a:ea typeface="Arial Unicode MS" pitchFamily="34" charset="-128"/>
              <a:cs typeface="Arial" pitchFamily="34" charset="0"/>
            </a:endParaRPr>
          </a:p>
        </p:txBody>
      </p:sp>
      <p:sp>
        <p:nvSpPr>
          <p:cNvPr id="1048584" name="Прямоугольник 4"/>
          <p:cNvSpPr/>
          <p:nvPr/>
        </p:nvSpPr>
        <p:spPr>
          <a:xfrm>
            <a:off x="0" y="0"/>
            <a:ext cx="9144000" cy="311150"/>
          </a:xfrm>
          <a:prstGeom prst="rect">
            <a:avLst/>
          </a:prstGeom>
          <a:solidFill>
            <a:srgbClr val="004821"/>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0" fontAlgn="base" hangingPunct="0">
              <a:spcBef>
                <a:spcPct val="0"/>
              </a:spcBef>
              <a:spcAft>
                <a:spcPct val="0"/>
              </a:spcAft>
            </a:pPr>
            <a:endParaRPr lang="en-US" sz="1350" dirty="0">
              <a:solidFill>
                <a:prstClr val="white"/>
              </a:solidFill>
            </a:endParaRPr>
          </a:p>
        </p:txBody>
      </p:sp>
      <p:sp>
        <p:nvSpPr>
          <p:cNvPr id="1048585" name="Прямоугольник 5"/>
          <p:cNvSpPr/>
          <p:nvPr/>
        </p:nvSpPr>
        <p:spPr bwMode="invGray">
          <a:xfrm>
            <a:off x="9085263" y="-1588"/>
            <a:ext cx="57150" cy="312738"/>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0" fontAlgn="base" hangingPunct="0">
              <a:spcBef>
                <a:spcPct val="0"/>
              </a:spcBef>
              <a:spcAft>
                <a:spcPct val="0"/>
              </a:spcAft>
            </a:pPr>
            <a:endParaRPr lang="en-US" sz="1350" dirty="0">
              <a:solidFill>
                <a:prstClr val="white"/>
              </a:solidFill>
            </a:endParaRPr>
          </a:p>
        </p:txBody>
      </p:sp>
      <p:sp>
        <p:nvSpPr>
          <p:cNvPr id="1048586" name="Прямоугольник 6"/>
          <p:cNvSpPr/>
          <p:nvPr/>
        </p:nvSpPr>
        <p:spPr bwMode="invGray">
          <a:xfrm>
            <a:off x="9043988" y="-1588"/>
            <a:ext cx="28575" cy="312738"/>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0" fontAlgn="base" hangingPunct="0">
              <a:spcBef>
                <a:spcPct val="0"/>
              </a:spcBef>
              <a:spcAft>
                <a:spcPct val="0"/>
              </a:spcAft>
            </a:pPr>
            <a:endParaRPr lang="en-US" sz="1350" dirty="0">
              <a:solidFill>
                <a:prstClr val="white"/>
              </a:solidFill>
            </a:endParaRPr>
          </a:p>
        </p:txBody>
      </p:sp>
      <p:sp>
        <p:nvSpPr>
          <p:cNvPr id="1048587" name="Прямоугольник 7"/>
          <p:cNvSpPr/>
          <p:nvPr/>
        </p:nvSpPr>
        <p:spPr bwMode="invGray">
          <a:xfrm>
            <a:off x="9024938" y="-1588"/>
            <a:ext cx="9525" cy="312738"/>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0" fontAlgn="base" hangingPunct="0">
              <a:spcBef>
                <a:spcPct val="0"/>
              </a:spcBef>
              <a:spcAft>
                <a:spcPct val="0"/>
              </a:spcAft>
            </a:pPr>
            <a:endParaRPr lang="en-US" sz="1350" dirty="0">
              <a:solidFill>
                <a:prstClr val="white"/>
              </a:solidFill>
            </a:endParaRPr>
          </a:p>
        </p:txBody>
      </p:sp>
      <p:sp>
        <p:nvSpPr>
          <p:cNvPr id="1048588" name="Прямоугольник 8"/>
          <p:cNvSpPr/>
          <p:nvPr/>
        </p:nvSpPr>
        <p:spPr bwMode="invGray">
          <a:xfrm>
            <a:off x="8977315" y="-1588"/>
            <a:ext cx="25400" cy="312738"/>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0" fontAlgn="base" hangingPunct="0">
              <a:spcBef>
                <a:spcPct val="0"/>
              </a:spcBef>
              <a:spcAft>
                <a:spcPct val="0"/>
              </a:spcAft>
            </a:pPr>
            <a:endParaRPr lang="en-US" sz="1350" dirty="0">
              <a:solidFill>
                <a:prstClr val="white"/>
              </a:solidFill>
            </a:endParaRPr>
          </a:p>
        </p:txBody>
      </p:sp>
      <p:grpSp>
        <p:nvGrpSpPr>
          <p:cNvPr id="26" name="Group 23"/>
          <p:cNvGrpSpPr/>
          <p:nvPr userDrawn="1"/>
        </p:nvGrpSpPr>
        <p:grpSpPr bwMode="auto">
          <a:xfrm>
            <a:off x="8875713" y="10"/>
            <a:ext cx="95250" cy="333375"/>
            <a:chOff x="8875715" y="-787"/>
            <a:chExt cx="95251" cy="295141"/>
          </a:xfrm>
        </p:grpSpPr>
        <p:sp>
          <p:nvSpPr>
            <p:cNvPr id="1048589" name="Прямоугольник 14"/>
            <p:cNvSpPr/>
            <p:nvPr/>
          </p:nvSpPr>
          <p:spPr bwMode="invGray">
            <a:xfrm>
              <a:off x="8915402" y="-787"/>
              <a:ext cx="55564" cy="295141"/>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0" fontAlgn="base" hangingPunct="0">
                <a:spcBef>
                  <a:spcPct val="0"/>
                </a:spcBef>
                <a:spcAft>
                  <a:spcPct val="0"/>
                </a:spcAft>
              </a:pPr>
              <a:endParaRPr lang="en-US" sz="1350" dirty="0">
                <a:solidFill>
                  <a:prstClr val="white"/>
                </a:solidFill>
              </a:endParaRPr>
            </a:p>
          </p:txBody>
        </p:sp>
        <p:sp>
          <p:nvSpPr>
            <p:cNvPr id="1048590" name="Прямоугольник 15"/>
            <p:cNvSpPr/>
            <p:nvPr/>
          </p:nvSpPr>
          <p:spPr bwMode="invGray">
            <a:xfrm>
              <a:off x="8875715" y="-787"/>
              <a:ext cx="6350" cy="295141"/>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0" fontAlgn="base" hangingPunct="0">
                <a:spcBef>
                  <a:spcPct val="0"/>
                </a:spcBef>
                <a:spcAft>
                  <a:spcPct val="0"/>
                </a:spcAft>
              </a:pPr>
              <a:endParaRPr lang="en-US" sz="1350" dirty="0">
                <a:solidFill>
                  <a:prstClr val="white"/>
                </a:solidFill>
              </a:endParaRPr>
            </a:p>
          </p:txBody>
        </p:sp>
      </p:grpSp>
      <p:sp>
        <p:nvSpPr>
          <p:cNvPr id="1048591" name="Прямоугольник 16"/>
          <p:cNvSpPr/>
          <p:nvPr userDrawn="1"/>
        </p:nvSpPr>
        <p:spPr>
          <a:xfrm>
            <a:off x="541339" y="10"/>
            <a:ext cx="463550" cy="379413"/>
          </a:xfrm>
          <a:prstGeom prst="rect">
            <a:avLst/>
          </a:prstGeom>
        </p:spPr>
        <p:txBody>
          <a:bodyPr wrap="none">
            <a:normAutofit/>
          </a:bodyPr>
          <a:lstStyle/>
          <a:p>
            <a:pPr eaLnBrk="0" fontAlgn="base" hangingPunct="0">
              <a:spcBef>
                <a:spcPct val="0"/>
              </a:spcBef>
              <a:spcAft>
                <a:spcPct val="0"/>
              </a:spcAft>
            </a:pPr>
            <a:r>
              <a:rPr lang="ru-RU" sz="1039" dirty="0">
                <a:solidFill>
                  <a:srgbClr val="53548A">
                    <a:lumMod val="20000"/>
                    <a:lumOff val="80000"/>
                  </a:srgbClr>
                </a:solidFill>
                <a:latin typeface="Arial" pitchFamily="34" charset="0"/>
                <a:ea typeface="Arial Unicode MS" pitchFamily="34" charset="-128"/>
                <a:cs typeface="Arial" pitchFamily="34" charset="0"/>
              </a:rPr>
              <a:t>М</a:t>
            </a:r>
            <a:endParaRPr lang="ru-RU" sz="1350" dirty="0">
              <a:solidFill>
                <a:prstClr val="black"/>
              </a:solidFill>
              <a:latin typeface="Arial" charset="0"/>
              <a:ea typeface="Arial Unicode MS" pitchFamily="34" charset="-128"/>
              <a:cs typeface="Arial" charset="0"/>
            </a:endParaRPr>
          </a:p>
        </p:txBody>
      </p:sp>
      <p:sp>
        <p:nvSpPr>
          <p:cNvPr id="1048592" name="Прямоугольник 27"/>
          <p:cNvSpPr>
            <a:spLocks noChangeArrowheads="1"/>
          </p:cNvSpPr>
          <p:nvPr userDrawn="1"/>
        </p:nvSpPr>
        <p:spPr bwMode="auto">
          <a:xfrm>
            <a:off x="963613" y="-20638"/>
            <a:ext cx="213520" cy="220188"/>
          </a:xfrm>
          <a:prstGeom prst="rect">
            <a:avLst/>
          </a:prstGeom>
          <a:noFill/>
          <a:ln>
            <a:noFill/>
          </a:ln>
        </p:spPr>
        <p:txBody>
          <a:bodyPr wrap="none">
            <a:spAutoFit/>
          </a:bodyPr>
          <a:lstStyle/>
          <a:p>
            <a:pPr eaLnBrk="0" fontAlgn="base" hangingPunct="0">
              <a:spcBef>
                <a:spcPct val="0"/>
              </a:spcBef>
              <a:spcAft>
                <a:spcPct val="0"/>
              </a:spcAft>
            </a:pPr>
            <a:r>
              <a:rPr lang="ru-RU" sz="831" dirty="0">
                <a:solidFill>
                  <a:srgbClr val="DBDBE9"/>
                </a:solidFill>
                <a:latin typeface="Arial" pitchFamily="34" charset="0"/>
                <a:ea typeface="Arial Unicode MS" pitchFamily="34" charset="-128"/>
                <a:cs typeface="Arial" pitchFamily="34" charset="0"/>
              </a:rPr>
              <a:t>]</a:t>
            </a:r>
            <a:endParaRPr lang="ru-RU" sz="1350" dirty="0">
              <a:solidFill>
                <a:srgbClr val="DBDBE9"/>
              </a:solidFill>
              <a:latin typeface="Arial" pitchFamily="34" charset="0"/>
              <a:ea typeface="Arial Unicode MS" pitchFamily="34" charset="-128"/>
              <a:cs typeface="Arial" pitchFamily="34" charset="0"/>
            </a:endParaRPr>
          </a:p>
        </p:txBody>
      </p:sp>
      <p:sp>
        <p:nvSpPr>
          <p:cNvPr id="1048593" name="TextBox 13"/>
          <p:cNvSpPr txBox="1">
            <a:spLocks noChangeArrowheads="1"/>
          </p:cNvSpPr>
          <p:nvPr userDrawn="1"/>
        </p:nvSpPr>
        <p:spPr bwMode="auto">
          <a:xfrm>
            <a:off x="774701" y="-61913"/>
            <a:ext cx="306494" cy="268087"/>
          </a:xfrm>
          <a:prstGeom prst="rect">
            <a:avLst/>
          </a:prstGeom>
          <a:noFill/>
          <a:ln>
            <a:noFill/>
          </a:ln>
        </p:spPr>
        <p:txBody>
          <a:bodyPr wrap="none">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pPr>
            <a:r>
              <a:rPr lang="ru-RU" sz="1142" i="1" dirty="0">
                <a:solidFill>
                  <a:prstClr val="white"/>
                </a:solidFill>
                <a:latin typeface="Arial" panose="020B0604020202020204" pitchFamily="34" charset="0"/>
                <a:ea typeface="Arial Unicode MS" pitchFamily="34" charset="-128"/>
                <a:cs typeface="Arial" pitchFamily="34" charset="0"/>
              </a:rPr>
              <a:t>ф</a:t>
            </a:r>
            <a:endParaRPr lang="ru-RU" sz="1142" dirty="0">
              <a:solidFill>
                <a:srgbClr val="DBDBE9"/>
              </a:solidFill>
              <a:latin typeface="Arial" panose="020B0604020202020204" pitchFamily="34" charset="0"/>
              <a:ea typeface="Arial Unicode MS" pitchFamily="34" charset="-128"/>
              <a:cs typeface="Arial" pitchFamily="34" charset="0"/>
            </a:endParaRPr>
          </a:p>
        </p:txBody>
      </p:sp>
      <p:pic>
        <p:nvPicPr>
          <p:cNvPr id="2097152" name="Рисунок 26"/>
          <p:cNvPicPr>
            <a:picLocks noChangeAspect="1"/>
          </p:cNvPicPr>
          <p:nvPr userDrawn="1"/>
        </p:nvPicPr>
        <p:blipFill>
          <a:blip r:embed="rId2" cstate="print"/>
          <a:srcRect/>
          <a:stretch>
            <a:fillRect/>
          </a:stretch>
        </p:blipFill>
        <p:spPr bwMode="auto">
          <a:xfrm>
            <a:off x="217489" y="15875"/>
            <a:ext cx="311150" cy="369888"/>
          </a:xfrm>
          <a:prstGeom prst="rect">
            <a:avLst/>
          </a:prstGeom>
          <a:noFill/>
          <a:ln>
            <a:noFill/>
          </a:ln>
        </p:spPr>
      </p:pic>
      <p:sp>
        <p:nvSpPr>
          <p:cNvPr id="1048594" name="Номер слайда 26"/>
          <p:cNvSpPr>
            <a:spLocks noGrp="1"/>
          </p:cNvSpPr>
          <p:nvPr>
            <p:ph type="sldNum" sz="quarter" idx="10"/>
          </p:nvPr>
        </p:nvSpPr>
        <p:spPr/>
        <p:txBody>
          <a:bodyPr/>
          <a:lstStyle/>
          <a:p>
            <a:fld id="{775511AA-970C-4D24-87C0-819CD0553917}" type="slidenum">
              <a:rPr lang="ru-RU" altLang="ru-RU"/>
              <a:t>‹#›</a:t>
            </a:fld>
            <a:endParaRPr lang="ru-RU" altLang="ru-RU"/>
          </a:p>
        </p:txBody>
      </p:sp>
    </p:spTree>
    <p:extLst>
      <p:ext uri="{BB962C8B-B14F-4D97-AF65-F5344CB8AC3E}">
        <p14:creationId xmlns:p14="http://schemas.microsoft.com/office/powerpoint/2010/main" val="420805650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userDrawn="1">
  <p:cSld name="Обложка">
    <p:spTree>
      <p:nvGrpSpPr>
        <p:cNvPr id="1" name=""/>
        <p:cNvGrpSpPr/>
        <p:nvPr/>
      </p:nvGrpSpPr>
      <p:grpSpPr>
        <a:xfrm>
          <a:off x="0" y="0"/>
          <a:ext cx="0" cy="0"/>
          <a:chOff x="0" y="0"/>
          <a:chExt cx="0" cy="0"/>
        </a:xfrm>
      </p:grpSpPr>
      <p:sp>
        <p:nvSpPr>
          <p:cNvPr id="2" name="Прямоугольник 1"/>
          <p:cNvSpPr/>
          <p:nvPr/>
        </p:nvSpPr>
        <p:spPr>
          <a:xfrm>
            <a:off x="0" y="0"/>
            <a:ext cx="9144000" cy="311150"/>
          </a:xfrm>
          <a:prstGeom prst="rect">
            <a:avLst/>
          </a:prstGeom>
          <a:solidFill>
            <a:srgbClr val="004821"/>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defRPr/>
            </a:pPr>
            <a:endParaRPr lang="en-US" sz="1350" dirty="0">
              <a:solidFill>
                <a:prstClr val="white"/>
              </a:solidFill>
            </a:endParaRPr>
          </a:p>
        </p:txBody>
      </p:sp>
      <p:sp>
        <p:nvSpPr>
          <p:cNvPr id="3" name="Прямоугольник 2"/>
          <p:cNvSpPr/>
          <p:nvPr/>
        </p:nvSpPr>
        <p:spPr bwMode="invGray">
          <a:xfrm>
            <a:off x="9085263" y="-1588"/>
            <a:ext cx="57150" cy="312738"/>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defRPr/>
            </a:pPr>
            <a:endParaRPr lang="en-US" sz="1350" dirty="0">
              <a:solidFill>
                <a:prstClr val="white"/>
              </a:solidFill>
            </a:endParaRPr>
          </a:p>
        </p:txBody>
      </p:sp>
      <p:sp>
        <p:nvSpPr>
          <p:cNvPr id="4" name="Прямоугольник 3"/>
          <p:cNvSpPr/>
          <p:nvPr/>
        </p:nvSpPr>
        <p:spPr bwMode="invGray">
          <a:xfrm>
            <a:off x="9043988" y="-1588"/>
            <a:ext cx="28575" cy="312738"/>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defRPr/>
            </a:pPr>
            <a:endParaRPr lang="en-US" sz="1350" dirty="0">
              <a:solidFill>
                <a:prstClr val="white"/>
              </a:solidFill>
            </a:endParaRPr>
          </a:p>
        </p:txBody>
      </p:sp>
      <p:sp>
        <p:nvSpPr>
          <p:cNvPr id="5" name="Прямоугольник 4"/>
          <p:cNvSpPr/>
          <p:nvPr/>
        </p:nvSpPr>
        <p:spPr bwMode="invGray">
          <a:xfrm>
            <a:off x="9024938" y="-1588"/>
            <a:ext cx="9525" cy="312738"/>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defRPr/>
            </a:pPr>
            <a:endParaRPr lang="en-US" sz="1350" dirty="0">
              <a:solidFill>
                <a:prstClr val="white"/>
              </a:solidFill>
            </a:endParaRPr>
          </a:p>
        </p:txBody>
      </p:sp>
      <p:sp>
        <p:nvSpPr>
          <p:cNvPr id="6" name="Прямоугольник 5"/>
          <p:cNvSpPr/>
          <p:nvPr/>
        </p:nvSpPr>
        <p:spPr bwMode="invGray">
          <a:xfrm>
            <a:off x="8977314" y="-1588"/>
            <a:ext cx="25400" cy="312738"/>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defRPr/>
            </a:pPr>
            <a:endParaRPr lang="en-US" sz="1350" dirty="0">
              <a:solidFill>
                <a:prstClr val="white"/>
              </a:solidFill>
            </a:endParaRPr>
          </a:p>
        </p:txBody>
      </p:sp>
      <p:grpSp>
        <p:nvGrpSpPr>
          <p:cNvPr id="7" name="Group 23"/>
          <p:cNvGrpSpPr>
            <a:grpSpLocks/>
          </p:cNvGrpSpPr>
          <p:nvPr userDrawn="1"/>
        </p:nvGrpSpPr>
        <p:grpSpPr bwMode="auto">
          <a:xfrm>
            <a:off x="8875713" y="2"/>
            <a:ext cx="95250" cy="333375"/>
            <a:chOff x="8875715" y="-787"/>
            <a:chExt cx="95251" cy="295141"/>
          </a:xfrm>
        </p:grpSpPr>
        <p:sp>
          <p:nvSpPr>
            <p:cNvPr id="8" name="Прямоугольник 7"/>
            <p:cNvSpPr/>
            <p:nvPr/>
          </p:nvSpPr>
          <p:spPr bwMode="invGray">
            <a:xfrm>
              <a:off x="8915402" y="-787"/>
              <a:ext cx="55564" cy="295141"/>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defRPr/>
              </a:pPr>
              <a:endParaRPr lang="en-US" sz="1350" dirty="0">
                <a:solidFill>
                  <a:prstClr val="white"/>
                </a:solidFill>
              </a:endParaRPr>
            </a:p>
          </p:txBody>
        </p:sp>
        <p:sp>
          <p:nvSpPr>
            <p:cNvPr id="9" name="Прямоугольник 8"/>
            <p:cNvSpPr/>
            <p:nvPr/>
          </p:nvSpPr>
          <p:spPr bwMode="invGray">
            <a:xfrm>
              <a:off x="8875715" y="-787"/>
              <a:ext cx="6350" cy="295141"/>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defRPr/>
              </a:pPr>
              <a:endParaRPr lang="en-US" sz="1350" dirty="0">
                <a:solidFill>
                  <a:prstClr val="white"/>
                </a:solidFill>
              </a:endParaRPr>
            </a:p>
          </p:txBody>
        </p:sp>
      </p:grpSp>
      <p:sp>
        <p:nvSpPr>
          <p:cNvPr id="10" name="Номер слайда 26"/>
          <p:cNvSpPr>
            <a:spLocks noGrp="1"/>
          </p:cNvSpPr>
          <p:nvPr>
            <p:ph type="sldNum" sz="quarter" idx="10"/>
          </p:nvPr>
        </p:nvSpPr>
        <p:spPr>
          <a:xfrm>
            <a:off x="8174038" y="1588"/>
            <a:ext cx="762000" cy="366712"/>
          </a:xfrm>
        </p:spPr>
        <p:txBody>
          <a:bodyPr/>
          <a:lstStyle>
            <a:lvl1pPr>
              <a:defRPr>
                <a:latin typeface="Arial Narrow" panose="020B0606020202030204" pitchFamily="34" charset="0"/>
              </a:defRPr>
            </a:lvl1pPr>
          </a:lstStyle>
          <a:p>
            <a:fld id="{96D22AF8-9CE5-42C2-82AD-32016400C418}" type="slidenum">
              <a:rPr lang="ru-RU" altLang="ru-RU"/>
              <a:pPr/>
              <a:t>‹#›</a:t>
            </a:fld>
            <a:endParaRPr lang="ru-RU" altLang="ru-RU"/>
          </a:p>
        </p:txBody>
      </p:sp>
    </p:spTree>
    <p:extLst>
      <p:ext uri="{BB962C8B-B14F-4D97-AF65-F5344CB8AC3E}">
        <p14:creationId xmlns:p14="http://schemas.microsoft.com/office/powerpoint/2010/main" val="96802557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fld id="{18B0BA6E-60C8-400A-85EF-28F0FA47CD5A}" type="datetimeFigureOut">
              <a:rPr lang="ru-RU" smtClean="0"/>
              <a:t>13.12.2022</a:t>
            </a:fld>
            <a:endParaRPr lang="ru-RU"/>
          </a:p>
        </p:txBody>
      </p:sp>
      <p:sp>
        <p:nvSpPr>
          <p:cNvPr id="3" name="Нижний колонтитул 2"/>
          <p:cNvSpPr>
            <a:spLocks noGrp="1"/>
          </p:cNvSpPr>
          <p:nvPr>
            <p:ph type="ftr" sz="quarter" idx="11"/>
          </p:nvPr>
        </p:nvSpPr>
        <p:spPr/>
        <p:txBody>
          <a:bodyPr/>
          <a:lstStyle/>
          <a:p>
            <a:endParaRPr lang="ru-RU"/>
          </a:p>
        </p:txBody>
      </p:sp>
      <p:sp>
        <p:nvSpPr>
          <p:cNvPr id="4" name="Номер слайда 3"/>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274664321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3" y="2130425"/>
            <a:ext cx="7772400" cy="1470025"/>
          </a:xfrm>
          <a:prstGeom prst="rect">
            <a:avLst/>
          </a:prstGeom>
        </p:spPr>
        <p:txBody>
          <a:bodyPr lIns="91209" tIns="45606" rIns="91209" bIns="45606"/>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lIns="91209" tIns="45606" rIns="91209" bIns="45606"/>
          <a:lstStyle>
            <a:lvl1pPr marL="0" indent="0" algn="ctr">
              <a:buNone/>
              <a:defRPr>
                <a:solidFill>
                  <a:schemeClr val="tx1">
                    <a:tint val="75000"/>
                  </a:schemeClr>
                </a:solidFill>
              </a:defRPr>
            </a:lvl1pPr>
            <a:lvl2pPr marL="456044" indent="0" algn="ctr">
              <a:buNone/>
              <a:defRPr>
                <a:solidFill>
                  <a:schemeClr val="tx1">
                    <a:tint val="75000"/>
                  </a:schemeClr>
                </a:solidFill>
              </a:defRPr>
            </a:lvl2pPr>
            <a:lvl3pPr marL="912090" indent="0" algn="ctr">
              <a:buNone/>
              <a:defRPr>
                <a:solidFill>
                  <a:schemeClr val="tx1">
                    <a:tint val="75000"/>
                  </a:schemeClr>
                </a:solidFill>
              </a:defRPr>
            </a:lvl3pPr>
            <a:lvl4pPr marL="1368132" indent="0" algn="ctr">
              <a:buNone/>
              <a:defRPr>
                <a:solidFill>
                  <a:schemeClr val="tx1">
                    <a:tint val="75000"/>
                  </a:schemeClr>
                </a:solidFill>
              </a:defRPr>
            </a:lvl4pPr>
            <a:lvl5pPr marL="1824180" indent="0" algn="ctr">
              <a:buNone/>
              <a:defRPr>
                <a:solidFill>
                  <a:schemeClr val="tx1">
                    <a:tint val="75000"/>
                  </a:schemeClr>
                </a:solidFill>
              </a:defRPr>
            </a:lvl5pPr>
            <a:lvl6pPr marL="2280226" indent="0" algn="ctr">
              <a:buNone/>
              <a:defRPr>
                <a:solidFill>
                  <a:schemeClr val="tx1">
                    <a:tint val="75000"/>
                  </a:schemeClr>
                </a:solidFill>
              </a:defRPr>
            </a:lvl6pPr>
            <a:lvl7pPr marL="2736270" indent="0" algn="ctr">
              <a:buNone/>
              <a:defRPr>
                <a:solidFill>
                  <a:schemeClr val="tx1">
                    <a:tint val="75000"/>
                  </a:schemeClr>
                </a:solidFill>
              </a:defRPr>
            </a:lvl7pPr>
            <a:lvl8pPr marL="3192315" indent="0" algn="ctr">
              <a:buNone/>
              <a:defRPr>
                <a:solidFill>
                  <a:schemeClr val="tx1">
                    <a:tint val="75000"/>
                  </a:schemeClr>
                </a:solidFill>
              </a:defRPr>
            </a:lvl8pPr>
            <a:lvl9pPr marL="3648361"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lIns="91209" tIns="45606" rIns="91209" bIns="45606"/>
          <a:lstStyle/>
          <a:p>
            <a:endParaRPr lang="en-US" dirty="0"/>
          </a:p>
        </p:txBody>
      </p:sp>
      <p:sp>
        <p:nvSpPr>
          <p:cNvPr id="5" name="Footer Placeholder 4"/>
          <p:cNvSpPr>
            <a:spLocks noGrp="1"/>
          </p:cNvSpPr>
          <p:nvPr>
            <p:ph type="ftr" sz="quarter" idx="11"/>
          </p:nvPr>
        </p:nvSpPr>
        <p:spPr>
          <a:xfrm>
            <a:off x="3124200" y="6356350"/>
            <a:ext cx="2895600" cy="365125"/>
          </a:xfrm>
          <a:prstGeom prst="rect">
            <a:avLst/>
          </a:prstGeom>
        </p:spPr>
        <p:txBody>
          <a:bodyPr lIns="91209" tIns="45606" rIns="91209" bIns="45606"/>
          <a:lstStyle/>
          <a:p>
            <a:endParaRPr lang="en-US" dirty="0"/>
          </a:p>
        </p:txBody>
      </p:sp>
      <p:sp>
        <p:nvSpPr>
          <p:cNvPr id="6" name="Slide Number Placeholder 5"/>
          <p:cNvSpPr>
            <a:spLocks noGrp="1"/>
          </p:cNvSpPr>
          <p:nvPr>
            <p:ph type="sldNum" sz="quarter" idx="12"/>
          </p:nvPr>
        </p:nvSpPr>
        <p:spPr>
          <a:xfrm>
            <a:off x="6553201" y="6356350"/>
            <a:ext cx="2133600" cy="365125"/>
          </a:xfrm>
          <a:prstGeom prst="rect">
            <a:avLst/>
          </a:prstGeom>
        </p:spPr>
        <p:txBody>
          <a:bodyPr lIns="91209" tIns="45606" rIns="91209" bIns="45606"/>
          <a:lstStyle/>
          <a:p>
            <a:fld id="{B2D350B4-811D-9C49-8D4A-B431FFD45952}" type="slidenum">
              <a:rPr lang="en-US" smtClean="0"/>
              <a:pPr/>
              <a:t>‹#›</a:t>
            </a:fld>
            <a:endParaRPr lang="en-US" dirty="0"/>
          </a:p>
        </p:txBody>
      </p:sp>
      <p:pic>
        <p:nvPicPr>
          <p:cNvPr id="7" name="Picture 6"/>
          <p:cNvPicPr>
            <a:picLocks noChangeAspect="1"/>
          </p:cNvPicPr>
          <p:nvPr userDrawn="1"/>
        </p:nvPicPr>
        <p:blipFill>
          <a:blip r:embed="rId2"/>
          <a:stretch>
            <a:fillRect/>
          </a:stretch>
        </p:blipFill>
        <p:spPr>
          <a:xfrm>
            <a:off x="3537914" y="273555"/>
            <a:ext cx="4981978" cy="234446"/>
          </a:xfrm>
          <a:prstGeom prst="rect">
            <a:avLst/>
          </a:prstGeom>
        </p:spPr>
      </p:pic>
      <p:sp>
        <p:nvSpPr>
          <p:cNvPr id="8" name="Slide Number Placeholder 12"/>
          <p:cNvSpPr txBox="1">
            <a:spLocks/>
          </p:cNvSpPr>
          <p:nvPr userDrawn="1"/>
        </p:nvSpPr>
        <p:spPr>
          <a:xfrm>
            <a:off x="8516509" y="97634"/>
            <a:ext cx="848799" cy="537466"/>
          </a:xfrm>
          <a:prstGeom prst="rect">
            <a:avLst/>
          </a:prstGeom>
        </p:spPr>
        <p:txBody>
          <a:bodyPr vert="horz" lIns="91209" tIns="45606" rIns="91209" bIns="45606" rtlCol="0"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B2D350B4-811D-9C49-8D4A-B431FFD45952}" type="slidenum">
              <a:rPr lang="en-US" smtClean="0"/>
              <a:pPr/>
              <a:t>‹#›</a:t>
            </a:fld>
            <a:endParaRPr lang="en-US" dirty="0"/>
          </a:p>
        </p:txBody>
      </p:sp>
    </p:spTree>
    <p:extLst>
      <p:ext uri="{BB962C8B-B14F-4D97-AF65-F5344CB8AC3E}">
        <p14:creationId xmlns:p14="http://schemas.microsoft.com/office/powerpoint/2010/main" val="289115126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8" name="Slide Number Placeholder 12"/>
          <p:cNvSpPr txBox="1">
            <a:spLocks/>
          </p:cNvSpPr>
          <p:nvPr userDrawn="1"/>
        </p:nvSpPr>
        <p:spPr>
          <a:xfrm>
            <a:off x="8516509" y="97634"/>
            <a:ext cx="848799" cy="537466"/>
          </a:xfrm>
          <a:prstGeom prst="rect">
            <a:avLst/>
          </a:prstGeom>
        </p:spPr>
        <p:txBody>
          <a:bodyPr vert="horz" lIns="91209" tIns="45606" rIns="91209" bIns="45606" rtlCol="0"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B2D350B4-811D-9C49-8D4A-B431FFD45952}" type="slidenum">
              <a:rPr lang="en-US" smtClean="0"/>
              <a:pPr/>
              <a:t>‹#›</a:t>
            </a:fld>
            <a:endParaRPr lang="en-US" dirty="0"/>
          </a:p>
        </p:txBody>
      </p:sp>
    </p:spTree>
    <p:extLst>
      <p:ext uri="{BB962C8B-B14F-4D97-AF65-F5344CB8AC3E}">
        <p14:creationId xmlns:p14="http://schemas.microsoft.com/office/powerpoint/2010/main" val="165891413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321870236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209" tIns="45606" rIns="91209" bIns="45606"/>
          <a:lstStyle/>
          <a:p>
            <a:r>
              <a:rPr lang="en-US"/>
              <a:t>Click to edit Master title style</a:t>
            </a:r>
          </a:p>
        </p:txBody>
      </p:sp>
      <p:sp>
        <p:nvSpPr>
          <p:cNvPr id="3" name="Content Placeholder 2"/>
          <p:cNvSpPr>
            <a:spLocks noGrp="1"/>
          </p:cNvSpPr>
          <p:nvPr>
            <p:ph sz="half" idx="1"/>
          </p:nvPr>
        </p:nvSpPr>
        <p:spPr>
          <a:xfrm>
            <a:off x="457200" y="1600222"/>
            <a:ext cx="4038600" cy="4525963"/>
          </a:xfrm>
          <a:prstGeom prst="rect">
            <a:avLst/>
          </a:prstGeom>
        </p:spPr>
        <p:txBody>
          <a:bodyPr lIns="91209" tIns="45606" rIns="91209" bIns="45606"/>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2"/>
            <a:ext cx="4038600" cy="4525963"/>
          </a:xfrm>
          <a:prstGeom prst="rect">
            <a:avLst/>
          </a:prstGeom>
        </p:spPr>
        <p:txBody>
          <a:bodyPr lIns="91209" tIns="45606" rIns="91209" bIns="45606"/>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lIns="91209" tIns="45606" rIns="91209" bIns="45606"/>
          <a:lstStyle/>
          <a:p>
            <a:endParaRPr lang="en-US" dirty="0"/>
          </a:p>
        </p:txBody>
      </p:sp>
      <p:sp>
        <p:nvSpPr>
          <p:cNvPr id="6" name="Footer Placeholder 5"/>
          <p:cNvSpPr>
            <a:spLocks noGrp="1"/>
          </p:cNvSpPr>
          <p:nvPr>
            <p:ph type="ftr" sz="quarter" idx="11"/>
          </p:nvPr>
        </p:nvSpPr>
        <p:spPr>
          <a:xfrm>
            <a:off x="3124200" y="6356350"/>
            <a:ext cx="2895600" cy="365125"/>
          </a:xfrm>
          <a:prstGeom prst="rect">
            <a:avLst/>
          </a:prstGeom>
        </p:spPr>
        <p:txBody>
          <a:bodyPr lIns="91209" tIns="45606" rIns="91209" bIns="45606"/>
          <a:lstStyle/>
          <a:p>
            <a:endParaRPr lang="en-US" dirty="0"/>
          </a:p>
        </p:txBody>
      </p:sp>
      <p:sp>
        <p:nvSpPr>
          <p:cNvPr id="7" name="Slide Number Placeholder 6"/>
          <p:cNvSpPr>
            <a:spLocks noGrp="1"/>
          </p:cNvSpPr>
          <p:nvPr>
            <p:ph type="sldNum" sz="quarter" idx="12"/>
          </p:nvPr>
        </p:nvSpPr>
        <p:spPr>
          <a:xfrm>
            <a:off x="6553201" y="6356350"/>
            <a:ext cx="2133600" cy="365125"/>
          </a:xfrm>
          <a:prstGeom prst="rect">
            <a:avLst/>
          </a:prstGeom>
        </p:spPr>
        <p:txBody>
          <a:bodyPr lIns="91209" tIns="45606" rIns="91209" bIns="45606"/>
          <a:lstStyle/>
          <a:p>
            <a:fld id="{B2D350B4-811D-9C49-8D4A-B431FFD45952}" type="slidenum">
              <a:rPr lang="en-US" smtClean="0"/>
              <a:pPr/>
              <a:t>‹#›</a:t>
            </a:fld>
            <a:endParaRPr lang="en-US" dirty="0"/>
          </a:p>
        </p:txBody>
      </p:sp>
    </p:spTree>
    <p:extLst>
      <p:ext uri="{BB962C8B-B14F-4D97-AF65-F5344CB8AC3E}">
        <p14:creationId xmlns:p14="http://schemas.microsoft.com/office/powerpoint/2010/main" val="370190279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209" tIns="45606" rIns="91209" bIns="45606"/>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lIns="91209" tIns="45606" rIns="91209" bIns="45606" anchor="b"/>
          <a:lstStyle>
            <a:lvl1pPr marL="0" indent="0">
              <a:buNone/>
              <a:defRPr sz="2400" b="1"/>
            </a:lvl1pPr>
            <a:lvl2pPr marL="456044" indent="0">
              <a:buNone/>
              <a:defRPr sz="2000" b="1"/>
            </a:lvl2pPr>
            <a:lvl3pPr marL="912090" indent="0">
              <a:buNone/>
              <a:defRPr sz="1800" b="1"/>
            </a:lvl3pPr>
            <a:lvl4pPr marL="1368132" indent="0">
              <a:buNone/>
              <a:defRPr sz="1600" b="1"/>
            </a:lvl4pPr>
            <a:lvl5pPr marL="1824180" indent="0">
              <a:buNone/>
              <a:defRPr sz="1600" b="1"/>
            </a:lvl5pPr>
            <a:lvl6pPr marL="2280226" indent="0">
              <a:buNone/>
              <a:defRPr sz="1600" b="1"/>
            </a:lvl6pPr>
            <a:lvl7pPr marL="2736270" indent="0">
              <a:buNone/>
              <a:defRPr sz="1600" b="1"/>
            </a:lvl7pPr>
            <a:lvl8pPr marL="3192315" indent="0">
              <a:buNone/>
              <a:defRPr sz="1600" b="1"/>
            </a:lvl8pPr>
            <a:lvl9pPr marL="364836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209" tIns="45606" rIns="91209" bIns="45606"/>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a:prstGeom prst="rect">
            <a:avLst/>
          </a:prstGeom>
        </p:spPr>
        <p:txBody>
          <a:bodyPr lIns="91209" tIns="45606" rIns="91209" bIns="45606" anchor="b"/>
          <a:lstStyle>
            <a:lvl1pPr marL="0" indent="0">
              <a:buNone/>
              <a:defRPr sz="2400" b="1"/>
            </a:lvl1pPr>
            <a:lvl2pPr marL="456044" indent="0">
              <a:buNone/>
              <a:defRPr sz="2000" b="1"/>
            </a:lvl2pPr>
            <a:lvl3pPr marL="912090" indent="0">
              <a:buNone/>
              <a:defRPr sz="1800" b="1"/>
            </a:lvl3pPr>
            <a:lvl4pPr marL="1368132" indent="0">
              <a:buNone/>
              <a:defRPr sz="1600" b="1"/>
            </a:lvl4pPr>
            <a:lvl5pPr marL="1824180" indent="0">
              <a:buNone/>
              <a:defRPr sz="1600" b="1"/>
            </a:lvl5pPr>
            <a:lvl6pPr marL="2280226" indent="0">
              <a:buNone/>
              <a:defRPr sz="1600" b="1"/>
            </a:lvl6pPr>
            <a:lvl7pPr marL="2736270" indent="0">
              <a:buNone/>
              <a:defRPr sz="1600" b="1"/>
            </a:lvl7pPr>
            <a:lvl8pPr marL="3192315" indent="0">
              <a:buNone/>
              <a:defRPr sz="1600" b="1"/>
            </a:lvl8pPr>
            <a:lvl9pPr marL="364836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a:prstGeom prst="rect">
            <a:avLst/>
          </a:prstGeom>
        </p:spPr>
        <p:txBody>
          <a:bodyPr lIns="91209" tIns="45606" rIns="91209" bIns="45606"/>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lIns="91209" tIns="45606" rIns="91209" bIns="45606"/>
          <a:lstStyle/>
          <a:p>
            <a:endParaRPr lang="en-US" dirty="0"/>
          </a:p>
        </p:txBody>
      </p:sp>
      <p:sp>
        <p:nvSpPr>
          <p:cNvPr id="8" name="Footer Placeholder 7"/>
          <p:cNvSpPr>
            <a:spLocks noGrp="1"/>
          </p:cNvSpPr>
          <p:nvPr>
            <p:ph type="ftr" sz="quarter" idx="11"/>
          </p:nvPr>
        </p:nvSpPr>
        <p:spPr>
          <a:xfrm>
            <a:off x="3124200" y="6356350"/>
            <a:ext cx="2895600" cy="365125"/>
          </a:xfrm>
          <a:prstGeom prst="rect">
            <a:avLst/>
          </a:prstGeom>
        </p:spPr>
        <p:txBody>
          <a:bodyPr lIns="91209" tIns="45606" rIns="91209" bIns="45606"/>
          <a:lstStyle/>
          <a:p>
            <a:endParaRPr lang="en-US" dirty="0"/>
          </a:p>
        </p:txBody>
      </p:sp>
      <p:sp>
        <p:nvSpPr>
          <p:cNvPr id="9" name="Slide Number Placeholder 8"/>
          <p:cNvSpPr>
            <a:spLocks noGrp="1"/>
          </p:cNvSpPr>
          <p:nvPr>
            <p:ph type="sldNum" sz="quarter" idx="12"/>
          </p:nvPr>
        </p:nvSpPr>
        <p:spPr>
          <a:xfrm>
            <a:off x="6553201" y="6356350"/>
            <a:ext cx="2133600" cy="365125"/>
          </a:xfrm>
          <a:prstGeom prst="rect">
            <a:avLst/>
          </a:prstGeom>
        </p:spPr>
        <p:txBody>
          <a:bodyPr lIns="91209" tIns="45606" rIns="91209" bIns="45606"/>
          <a:lstStyle/>
          <a:p>
            <a:fld id="{B2D350B4-811D-9C49-8D4A-B431FFD45952}" type="slidenum">
              <a:rPr lang="en-US" smtClean="0"/>
              <a:pPr/>
              <a:t>‹#›</a:t>
            </a:fld>
            <a:endParaRPr lang="en-US" dirty="0"/>
          </a:p>
        </p:txBody>
      </p:sp>
    </p:spTree>
    <p:extLst>
      <p:ext uri="{BB962C8B-B14F-4D97-AF65-F5344CB8AC3E}">
        <p14:creationId xmlns:p14="http://schemas.microsoft.com/office/powerpoint/2010/main" val="368033824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209" tIns="45606" rIns="91209" bIns="45606"/>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lIns="91209" tIns="45606" rIns="91209" bIns="45606"/>
          <a:lstStyle/>
          <a:p>
            <a:endParaRPr lang="en-US" dirty="0"/>
          </a:p>
        </p:txBody>
      </p:sp>
      <p:sp>
        <p:nvSpPr>
          <p:cNvPr id="4" name="Footer Placeholder 3"/>
          <p:cNvSpPr>
            <a:spLocks noGrp="1"/>
          </p:cNvSpPr>
          <p:nvPr>
            <p:ph type="ftr" sz="quarter" idx="11"/>
          </p:nvPr>
        </p:nvSpPr>
        <p:spPr>
          <a:xfrm>
            <a:off x="3124200" y="6356350"/>
            <a:ext cx="2895600" cy="365125"/>
          </a:xfrm>
          <a:prstGeom prst="rect">
            <a:avLst/>
          </a:prstGeom>
        </p:spPr>
        <p:txBody>
          <a:bodyPr lIns="91209" tIns="45606" rIns="91209" bIns="45606"/>
          <a:lstStyle/>
          <a:p>
            <a:endParaRPr lang="en-US" dirty="0"/>
          </a:p>
        </p:txBody>
      </p:sp>
      <p:sp>
        <p:nvSpPr>
          <p:cNvPr id="5" name="Slide Number Placeholder 4"/>
          <p:cNvSpPr>
            <a:spLocks noGrp="1"/>
          </p:cNvSpPr>
          <p:nvPr>
            <p:ph type="sldNum" sz="quarter" idx="12"/>
          </p:nvPr>
        </p:nvSpPr>
        <p:spPr>
          <a:xfrm>
            <a:off x="6553201" y="6356350"/>
            <a:ext cx="2133600" cy="365125"/>
          </a:xfrm>
          <a:prstGeom prst="rect">
            <a:avLst/>
          </a:prstGeom>
        </p:spPr>
        <p:txBody>
          <a:bodyPr lIns="91209" tIns="45606" rIns="91209" bIns="45606"/>
          <a:lstStyle/>
          <a:p>
            <a:fld id="{B2D350B4-811D-9C49-8D4A-B431FFD45952}" type="slidenum">
              <a:rPr lang="en-US" smtClean="0"/>
              <a:pPr/>
              <a:t>‹#›</a:t>
            </a:fld>
            <a:endParaRPr lang="en-US" dirty="0"/>
          </a:p>
        </p:txBody>
      </p:sp>
    </p:spTree>
    <p:extLst>
      <p:ext uri="{BB962C8B-B14F-4D97-AF65-F5344CB8AC3E}">
        <p14:creationId xmlns:p14="http://schemas.microsoft.com/office/powerpoint/2010/main" val="96464076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lIns="91209" tIns="45606" rIns="91209" bIns="45606"/>
          <a:lstStyle/>
          <a:p>
            <a:endParaRPr lang="en-US" dirty="0"/>
          </a:p>
        </p:txBody>
      </p:sp>
      <p:sp>
        <p:nvSpPr>
          <p:cNvPr id="3" name="Footer Placeholder 2"/>
          <p:cNvSpPr>
            <a:spLocks noGrp="1"/>
          </p:cNvSpPr>
          <p:nvPr>
            <p:ph type="ftr" sz="quarter" idx="11"/>
          </p:nvPr>
        </p:nvSpPr>
        <p:spPr>
          <a:xfrm>
            <a:off x="3124200" y="6356350"/>
            <a:ext cx="2895600" cy="365125"/>
          </a:xfrm>
          <a:prstGeom prst="rect">
            <a:avLst/>
          </a:prstGeom>
        </p:spPr>
        <p:txBody>
          <a:bodyPr lIns="91209" tIns="45606" rIns="91209" bIns="45606"/>
          <a:lstStyle/>
          <a:p>
            <a:endParaRPr lang="en-US" dirty="0"/>
          </a:p>
        </p:txBody>
      </p:sp>
      <p:sp>
        <p:nvSpPr>
          <p:cNvPr id="4" name="Slide Number Placeholder 3"/>
          <p:cNvSpPr>
            <a:spLocks noGrp="1"/>
          </p:cNvSpPr>
          <p:nvPr>
            <p:ph type="sldNum" sz="quarter" idx="12"/>
          </p:nvPr>
        </p:nvSpPr>
        <p:spPr>
          <a:xfrm>
            <a:off x="6553201" y="6356350"/>
            <a:ext cx="2133600" cy="365125"/>
          </a:xfrm>
          <a:prstGeom prst="rect">
            <a:avLst/>
          </a:prstGeom>
        </p:spPr>
        <p:txBody>
          <a:bodyPr lIns="91209" tIns="45606" rIns="91209" bIns="45606"/>
          <a:lstStyle/>
          <a:p>
            <a:fld id="{B2D350B4-811D-9C49-8D4A-B431FFD45952}" type="slidenum">
              <a:rPr lang="en-US" smtClean="0"/>
              <a:pPr/>
              <a:t>‹#›</a:t>
            </a:fld>
            <a:endParaRPr lang="en-US" dirty="0"/>
          </a:p>
        </p:txBody>
      </p:sp>
    </p:spTree>
    <p:extLst>
      <p:ext uri="{BB962C8B-B14F-4D97-AF65-F5344CB8AC3E}">
        <p14:creationId xmlns:p14="http://schemas.microsoft.com/office/powerpoint/2010/main" val="249957737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2" y="273054"/>
            <a:ext cx="3008313" cy="1162050"/>
          </a:xfrm>
          <a:prstGeom prst="rect">
            <a:avLst/>
          </a:prstGeom>
        </p:spPr>
        <p:txBody>
          <a:bodyPr lIns="91209" tIns="45606" rIns="91209" bIns="45606"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2"/>
            <a:ext cx="5111750" cy="5853113"/>
          </a:xfrm>
          <a:prstGeom prst="rect">
            <a:avLst/>
          </a:prstGeom>
        </p:spPr>
        <p:txBody>
          <a:bodyPr lIns="91209" tIns="45606" rIns="91209" bIns="45606"/>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2" y="1435100"/>
            <a:ext cx="3008313" cy="4691063"/>
          </a:xfrm>
          <a:prstGeom prst="rect">
            <a:avLst/>
          </a:prstGeom>
        </p:spPr>
        <p:txBody>
          <a:bodyPr lIns="91209" tIns="45606" rIns="91209" bIns="45606"/>
          <a:lstStyle>
            <a:lvl1pPr marL="0" indent="0">
              <a:buNone/>
              <a:defRPr sz="1400"/>
            </a:lvl1pPr>
            <a:lvl2pPr marL="456044" indent="0">
              <a:buNone/>
              <a:defRPr sz="1200"/>
            </a:lvl2pPr>
            <a:lvl3pPr marL="912090" indent="0">
              <a:buNone/>
              <a:defRPr sz="1000"/>
            </a:lvl3pPr>
            <a:lvl4pPr marL="1368132" indent="0">
              <a:buNone/>
              <a:defRPr sz="900"/>
            </a:lvl4pPr>
            <a:lvl5pPr marL="1824180" indent="0">
              <a:buNone/>
              <a:defRPr sz="900"/>
            </a:lvl5pPr>
            <a:lvl6pPr marL="2280226" indent="0">
              <a:buNone/>
              <a:defRPr sz="900"/>
            </a:lvl6pPr>
            <a:lvl7pPr marL="2736270" indent="0">
              <a:buNone/>
              <a:defRPr sz="900"/>
            </a:lvl7pPr>
            <a:lvl8pPr marL="3192315" indent="0">
              <a:buNone/>
              <a:defRPr sz="900"/>
            </a:lvl8pPr>
            <a:lvl9pPr marL="3648361"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lIns="91209" tIns="45606" rIns="91209" bIns="45606"/>
          <a:lstStyle/>
          <a:p>
            <a:endParaRPr lang="en-US" dirty="0"/>
          </a:p>
        </p:txBody>
      </p:sp>
      <p:sp>
        <p:nvSpPr>
          <p:cNvPr id="6" name="Footer Placeholder 5"/>
          <p:cNvSpPr>
            <a:spLocks noGrp="1"/>
          </p:cNvSpPr>
          <p:nvPr>
            <p:ph type="ftr" sz="quarter" idx="11"/>
          </p:nvPr>
        </p:nvSpPr>
        <p:spPr>
          <a:xfrm>
            <a:off x="3124200" y="6356350"/>
            <a:ext cx="2895600" cy="365125"/>
          </a:xfrm>
          <a:prstGeom prst="rect">
            <a:avLst/>
          </a:prstGeom>
        </p:spPr>
        <p:txBody>
          <a:bodyPr lIns="91209" tIns="45606" rIns="91209" bIns="45606"/>
          <a:lstStyle/>
          <a:p>
            <a:endParaRPr lang="en-US" dirty="0"/>
          </a:p>
        </p:txBody>
      </p:sp>
      <p:sp>
        <p:nvSpPr>
          <p:cNvPr id="7" name="Slide Number Placeholder 6"/>
          <p:cNvSpPr>
            <a:spLocks noGrp="1"/>
          </p:cNvSpPr>
          <p:nvPr>
            <p:ph type="sldNum" sz="quarter" idx="12"/>
          </p:nvPr>
        </p:nvSpPr>
        <p:spPr>
          <a:xfrm>
            <a:off x="6553201" y="6356350"/>
            <a:ext cx="2133600" cy="365125"/>
          </a:xfrm>
          <a:prstGeom prst="rect">
            <a:avLst/>
          </a:prstGeom>
        </p:spPr>
        <p:txBody>
          <a:bodyPr lIns="91209" tIns="45606" rIns="91209" bIns="45606"/>
          <a:lstStyle/>
          <a:p>
            <a:fld id="{B2D350B4-811D-9C49-8D4A-B431FFD45952}" type="slidenum">
              <a:rPr lang="en-US" smtClean="0"/>
              <a:pPr/>
              <a:t>‹#›</a:t>
            </a:fld>
            <a:endParaRPr lang="en-US" dirty="0"/>
          </a:p>
        </p:txBody>
      </p:sp>
    </p:spTree>
    <p:extLst>
      <p:ext uri="{BB962C8B-B14F-4D97-AF65-F5344CB8AC3E}">
        <p14:creationId xmlns:p14="http://schemas.microsoft.com/office/powerpoint/2010/main" val="331457840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lIns="91209" tIns="45606" rIns="91209" bIns="45606"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lIns="91209" tIns="45606" rIns="91209" bIns="45606"/>
          <a:lstStyle>
            <a:lvl1pPr marL="0" indent="0">
              <a:buNone/>
              <a:defRPr sz="3200"/>
            </a:lvl1pPr>
            <a:lvl2pPr marL="456044" indent="0">
              <a:buNone/>
              <a:defRPr sz="2800"/>
            </a:lvl2pPr>
            <a:lvl3pPr marL="912090" indent="0">
              <a:buNone/>
              <a:defRPr sz="2400"/>
            </a:lvl3pPr>
            <a:lvl4pPr marL="1368132" indent="0">
              <a:buNone/>
              <a:defRPr sz="2000"/>
            </a:lvl4pPr>
            <a:lvl5pPr marL="1824180" indent="0">
              <a:buNone/>
              <a:defRPr sz="2000"/>
            </a:lvl5pPr>
            <a:lvl6pPr marL="2280226" indent="0">
              <a:buNone/>
              <a:defRPr sz="2000"/>
            </a:lvl6pPr>
            <a:lvl7pPr marL="2736270" indent="0">
              <a:buNone/>
              <a:defRPr sz="2000"/>
            </a:lvl7pPr>
            <a:lvl8pPr marL="3192315" indent="0">
              <a:buNone/>
              <a:defRPr sz="2000"/>
            </a:lvl8pPr>
            <a:lvl9pPr marL="3648361"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lIns="91209" tIns="45606" rIns="91209" bIns="45606"/>
          <a:lstStyle>
            <a:lvl1pPr marL="0" indent="0">
              <a:buNone/>
              <a:defRPr sz="1400"/>
            </a:lvl1pPr>
            <a:lvl2pPr marL="456044" indent="0">
              <a:buNone/>
              <a:defRPr sz="1200"/>
            </a:lvl2pPr>
            <a:lvl3pPr marL="912090" indent="0">
              <a:buNone/>
              <a:defRPr sz="1000"/>
            </a:lvl3pPr>
            <a:lvl4pPr marL="1368132" indent="0">
              <a:buNone/>
              <a:defRPr sz="900"/>
            </a:lvl4pPr>
            <a:lvl5pPr marL="1824180" indent="0">
              <a:buNone/>
              <a:defRPr sz="900"/>
            </a:lvl5pPr>
            <a:lvl6pPr marL="2280226" indent="0">
              <a:buNone/>
              <a:defRPr sz="900"/>
            </a:lvl6pPr>
            <a:lvl7pPr marL="2736270" indent="0">
              <a:buNone/>
              <a:defRPr sz="900"/>
            </a:lvl7pPr>
            <a:lvl8pPr marL="3192315" indent="0">
              <a:buNone/>
              <a:defRPr sz="900"/>
            </a:lvl8pPr>
            <a:lvl9pPr marL="3648361"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lIns="91209" tIns="45606" rIns="91209" bIns="45606"/>
          <a:lstStyle/>
          <a:p>
            <a:endParaRPr lang="en-US" dirty="0"/>
          </a:p>
        </p:txBody>
      </p:sp>
      <p:sp>
        <p:nvSpPr>
          <p:cNvPr id="6" name="Footer Placeholder 5"/>
          <p:cNvSpPr>
            <a:spLocks noGrp="1"/>
          </p:cNvSpPr>
          <p:nvPr>
            <p:ph type="ftr" sz="quarter" idx="11"/>
          </p:nvPr>
        </p:nvSpPr>
        <p:spPr>
          <a:xfrm>
            <a:off x="3124200" y="6356350"/>
            <a:ext cx="2895600" cy="365125"/>
          </a:xfrm>
          <a:prstGeom prst="rect">
            <a:avLst/>
          </a:prstGeom>
        </p:spPr>
        <p:txBody>
          <a:bodyPr lIns="91209" tIns="45606" rIns="91209" bIns="45606"/>
          <a:lstStyle/>
          <a:p>
            <a:endParaRPr lang="en-US" dirty="0"/>
          </a:p>
        </p:txBody>
      </p:sp>
      <p:sp>
        <p:nvSpPr>
          <p:cNvPr id="7" name="Slide Number Placeholder 6"/>
          <p:cNvSpPr>
            <a:spLocks noGrp="1"/>
          </p:cNvSpPr>
          <p:nvPr>
            <p:ph type="sldNum" sz="quarter" idx="12"/>
          </p:nvPr>
        </p:nvSpPr>
        <p:spPr>
          <a:xfrm>
            <a:off x="6553201" y="6356350"/>
            <a:ext cx="2133600" cy="365125"/>
          </a:xfrm>
          <a:prstGeom prst="rect">
            <a:avLst/>
          </a:prstGeom>
        </p:spPr>
        <p:txBody>
          <a:bodyPr lIns="91209" tIns="45606" rIns="91209" bIns="45606"/>
          <a:lstStyle/>
          <a:p>
            <a:fld id="{B2D350B4-811D-9C49-8D4A-B431FFD45952}" type="slidenum">
              <a:rPr lang="en-US" smtClean="0"/>
              <a:pPr/>
              <a:t>‹#›</a:t>
            </a:fld>
            <a:endParaRPr lang="en-US" dirty="0"/>
          </a:p>
        </p:txBody>
      </p:sp>
    </p:spTree>
    <p:extLst>
      <p:ext uri="{BB962C8B-B14F-4D97-AF65-F5344CB8AC3E}">
        <p14:creationId xmlns:p14="http://schemas.microsoft.com/office/powerpoint/2010/main" val="224251613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209" tIns="45606" rIns="91209" bIns="45606"/>
          <a:lstStyle/>
          <a:p>
            <a:r>
              <a:rPr lang="en-US"/>
              <a:t>Click to edit Master title style</a:t>
            </a:r>
          </a:p>
        </p:txBody>
      </p:sp>
      <p:sp>
        <p:nvSpPr>
          <p:cNvPr id="3" name="Vertical Text Placeholder 2"/>
          <p:cNvSpPr>
            <a:spLocks noGrp="1"/>
          </p:cNvSpPr>
          <p:nvPr>
            <p:ph type="body" orient="vert" idx="1"/>
          </p:nvPr>
        </p:nvSpPr>
        <p:spPr>
          <a:xfrm>
            <a:off x="457200" y="1600222"/>
            <a:ext cx="8229600" cy="4525963"/>
          </a:xfrm>
          <a:prstGeom prst="rect">
            <a:avLst/>
          </a:prstGeom>
        </p:spPr>
        <p:txBody>
          <a:bodyPr vert="eaVert" lIns="91209" tIns="45606" rIns="91209" bIns="4560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lIns="91209" tIns="45606" rIns="91209" bIns="45606"/>
          <a:lstStyle/>
          <a:p>
            <a:endParaRPr lang="en-US" dirty="0"/>
          </a:p>
        </p:txBody>
      </p:sp>
      <p:sp>
        <p:nvSpPr>
          <p:cNvPr id="5" name="Footer Placeholder 4"/>
          <p:cNvSpPr>
            <a:spLocks noGrp="1"/>
          </p:cNvSpPr>
          <p:nvPr>
            <p:ph type="ftr" sz="quarter" idx="11"/>
          </p:nvPr>
        </p:nvSpPr>
        <p:spPr>
          <a:xfrm>
            <a:off x="3124200" y="6356350"/>
            <a:ext cx="2895600" cy="365125"/>
          </a:xfrm>
          <a:prstGeom prst="rect">
            <a:avLst/>
          </a:prstGeom>
        </p:spPr>
        <p:txBody>
          <a:bodyPr lIns="91209" tIns="45606" rIns="91209" bIns="45606"/>
          <a:lstStyle/>
          <a:p>
            <a:endParaRPr lang="en-US" dirty="0"/>
          </a:p>
        </p:txBody>
      </p:sp>
      <p:sp>
        <p:nvSpPr>
          <p:cNvPr id="6" name="Slide Number Placeholder 5"/>
          <p:cNvSpPr>
            <a:spLocks noGrp="1"/>
          </p:cNvSpPr>
          <p:nvPr>
            <p:ph type="sldNum" sz="quarter" idx="12"/>
          </p:nvPr>
        </p:nvSpPr>
        <p:spPr>
          <a:xfrm>
            <a:off x="6553201" y="6356350"/>
            <a:ext cx="2133600" cy="365125"/>
          </a:xfrm>
          <a:prstGeom prst="rect">
            <a:avLst/>
          </a:prstGeom>
        </p:spPr>
        <p:txBody>
          <a:bodyPr lIns="91209" tIns="45606" rIns="91209" bIns="45606"/>
          <a:lstStyle/>
          <a:p>
            <a:fld id="{B2D350B4-811D-9C49-8D4A-B431FFD45952}" type="slidenum">
              <a:rPr lang="en-US" smtClean="0"/>
              <a:pPr/>
              <a:t>‹#›</a:t>
            </a:fld>
            <a:endParaRPr lang="en-US" dirty="0"/>
          </a:p>
        </p:txBody>
      </p:sp>
    </p:spTree>
    <p:extLst>
      <p:ext uri="{BB962C8B-B14F-4D97-AF65-F5344CB8AC3E}">
        <p14:creationId xmlns:p14="http://schemas.microsoft.com/office/powerpoint/2010/main" val="101423380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9841" y="457200"/>
            <a:ext cx="2949178" cy="1600200"/>
          </a:xfrm>
        </p:spPr>
        <p:txBody>
          <a:bodyPr anchor="b"/>
          <a:lstStyle>
            <a:lvl1pPr>
              <a:defRPr sz="2400"/>
            </a:lvl1pPr>
          </a:lstStyle>
          <a:p>
            <a:r>
              <a:rPr lang="ru-RU" smtClean="0"/>
              <a:t>Образец заголовка</a:t>
            </a:r>
            <a:endParaRPr lang="ru-RU"/>
          </a:p>
        </p:txBody>
      </p:sp>
      <p:sp>
        <p:nvSpPr>
          <p:cNvPr id="3" name="Объект 2"/>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ru-RU" smtClean="0"/>
              <a:t>Образец текста</a:t>
            </a:r>
          </a:p>
        </p:txBody>
      </p:sp>
      <p:sp>
        <p:nvSpPr>
          <p:cNvPr id="5" name="Дата 4"/>
          <p:cNvSpPr>
            <a:spLocks noGrp="1"/>
          </p:cNvSpPr>
          <p:nvPr>
            <p:ph type="dt" sz="half" idx="10"/>
          </p:nvPr>
        </p:nvSpPr>
        <p:spPr/>
        <p:txBody>
          <a:bodyPr/>
          <a:lstStyle/>
          <a:p>
            <a:fld id="{18B0BA6E-60C8-400A-85EF-28F0FA47CD5A}" type="datetimeFigureOut">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428767610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a:prstGeom prst="rect">
            <a:avLst/>
          </a:prstGeom>
        </p:spPr>
        <p:txBody>
          <a:bodyPr vert="eaVert" lIns="91209" tIns="45606" rIns="91209" bIns="45606"/>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a:prstGeom prst="rect">
            <a:avLst/>
          </a:prstGeom>
        </p:spPr>
        <p:txBody>
          <a:bodyPr vert="eaVert" lIns="91209" tIns="45606" rIns="91209" bIns="4560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lIns="91209" tIns="45606" rIns="91209" bIns="45606"/>
          <a:lstStyle/>
          <a:p>
            <a:endParaRPr lang="en-US" dirty="0"/>
          </a:p>
        </p:txBody>
      </p:sp>
      <p:sp>
        <p:nvSpPr>
          <p:cNvPr id="5" name="Footer Placeholder 4"/>
          <p:cNvSpPr>
            <a:spLocks noGrp="1"/>
          </p:cNvSpPr>
          <p:nvPr>
            <p:ph type="ftr" sz="quarter" idx="11"/>
          </p:nvPr>
        </p:nvSpPr>
        <p:spPr>
          <a:xfrm>
            <a:off x="3124200" y="6356350"/>
            <a:ext cx="2895600" cy="365125"/>
          </a:xfrm>
          <a:prstGeom prst="rect">
            <a:avLst/>
          </a:prstGeom>
        </p:spPr>
        <p:txBody>
          <a:bodyPr lIns="91209" tIns="45606" rIns="91209" bIns="45606"/>
          <a:lstStyle/>
          <a:p>
            <a:endParaRPr lang="en-US" dirty="0"/>
          </a:p>
        </p:txBody>
      </p:sp>
      <p:sp>
        <p:nvSpPr>
          <p:cNvPr id="6" name="Slide Number Placeholder 5"/>
          <p:cNvSpPr>
            <a:spLocks noGrp="1"/>
          </p:cNvSpPr>
          <p:nvPr>
            <p:ph type="sldNum" sz="quarter" idx="12"/>
          </p:nvPr>
        </p:nvSpPr>
        <p:spPr>
          <a:xfrm>
            <a:off x="6553201" y="6356350"/>
            <a:ext cx="2133600" cy="365125"/>
          </a:xfrm>
          <a:prstGeom prst="rect">
            <a:avLst/>
          </a:prstGeom>
        </p:spPr>
        <p:txBody>
          <a:bodyPr lIns="91209" tIns="45606" rIns="91209" bIns="45606"/>
          <a:lstStyle/>
          <a:p>
            <a:fld id="{B2D350B4-811D-9C49-8D4A-B431FFD45952}" type="slidenum">
              <a:rPr lang="en-US" smtClean="0"/>
              <a:pPr/>
              <a:t>‹#›</a:t>
            </a:fld>
            <a:endParaRPr lang="en-US" dirty="0"/>
          </a:p>
        </p:txBody>
      </p:sp>
    </p:spTree>
    <p:extLst>
      <p:ext uri="{BB962C8B-B14F-4D97-AF65-F5344CB8AC3E}">
        <p14:creationId xmlns:p14="http://schemas.microsoft.com/office/powerpoint/2010/main" val="86963838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C80B562A-581B-4538-A5AA-6BF0B2FEB578}" type="datetimeFigureOut">
              <a:rPr lang="ru-RU" smtClean="0"/>
              <a:pPr/>
              <a:t>13.12.2022</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20B5D963-1B0A-489A-A2F2-770BD17190DE}" type="slidenum">
              <a:rPr lang="ru-RU" smtClean="0"/>
              <a:pPr/>
              <a:t>‹#›</a:t>
            </a:fld>
            <a:endParaRPr lang="ru-RU"/>
          </a:p>
        </p:txBody>
      </p:sp>
    </p:spTree>
    <p:extLst>
      <p:ext uri="{BB962C8B-B14F-4D97-AF65-F5344CB8AC3E}">
        <p14:creationId xmlns:p14="http://schemas.microsoft.com/office/powerpoint/2010/main" val="416655544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685803" y="2130425"/>
            <a:ext cx="7772400" cy="1470025"/>
          </a:xfrm>
        </p:spPr>
        <p:txBody>
          <a:bodyPr/>
          <a:lstStyle/>
          <a:p>
            <a:r>
              <a:rPr lang="ru-RU" smtClean="0"/>
              <a:t>Образец заголовка</a:t>
            </a:r>
            <a:endParaRPr lang="ru-RU"/>
          </a:p>
        </p:txBody>
      </p:sp>
      <p:sp>
        <p:nvSpPr>
          <p:cNvPr id="3" name="Подзаголовок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6149" indent="0" algn="ctr">
              <a:buNone/>
              <a:defRPr>
                <a:solidFill>
                  <a:schemeClr val="tx1">
                    <a:tint val="75000"/>
                  </a:schemeClr>
                </a:solidFill>
              </a:defRPr>
            </a:lvl2pPr>
            <a:lvl3pPr marL="912300" indent="0" algn="ctr">
              <a:buNone/>
              <a:defRPr>
                <a:solidFill>
                  <a:schemeClr val="tx1">
                    <a:tint val="75000"/>
                  </a:schemeClr>
                </a:solidFill>
              </a:defRPr>
            </a:lvl3pPr>
            <a:lvl4pPr marL="1368447" indent="0" algn="ctr">
              <a:buNone/>
              <a:defRPr>
                <a:solidFill>
                  <a:schemeClr val="tx1">
                    <a:tint val="75000"/>
                  </a:schemeClr>
                </a:solidFill>
              </a:defRPr>
            </a:lvl4pPr>
            <a:lvl5pPr marL="1824599" indent="0" algn="ctr">
              <a:buNone/>
              <a:defRPr>
                <a:solidFill>
                  <a:schemeClr val="tx1">
                    <a:tint val="75000"/>
                  </a:schemeClr>
                </a:solidFill>
              </a:defRPr>
            </a:lvl5pPr>
            <a:lvl6pPr marL="2280750" indent="0" algn="ctr">
              <a:buNone/>
              <a:defRPr>
                <a:solidFill>
                  <a:schemeClr val="tx1">
                    <a:tint val="75000"/>
                  </a:schemeClr>
                </a:solidFill>
              </a:defRPr>
            </a:lvl6pPr>
            <a:lvl7pPr marL="2736900" indent="0" algn="ctr">
              <a:buNone/>
              <a:defRPr>
                <a:solidFill>
                  <a:schemeClr val="tx1">
                    <a:tint val="75000"/>
                  </a:schemeClr>
                </a:solidFill>
              </a:defRPr>
            </a:lvl7pPr>
            <a:lvl8pPr marL="3193049" indent="0" algn="ctr">
              <a:buNone/>
              <a:defRPr>
                <a:solidFill>
                  <a:schemeClr val="tx1">
                    <a:tint val="75000"/>
                  </a:schemeClr>
                </a:solidFill>
              </a:defRPr>
            </a:lvl8pPr>
            <a:lvl9pPr marL="3649200" indent="0" algn="ctr">
              <a:buNone/>
              <a:defRPr>
                <a:solidFill>
                  <a:schemeClr val="tx1">
                    <a:tint val="75000"/>
                  </a:schemeClr>
                </a:solidFill>
              </a:defRPr>
            </a:lvl9pPr>
          </a:lstStyle>
          <a:p>
            <a:r>
              <a:rPr lang="ru-RU" smtClean="0"/>
              <a:t>Образец подзаголовка</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5C499A3E-123E-471D-854D-C542EF8F6369}"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54456634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6C695686-B8C4-40CA-B97C-ECA2E2155666}"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17114382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22315" y="4406920"/>
            <a:ext cx="7772400" cy="1362075"/>
          </a:xfrm>
        </p:spPr>
        <p:txBody>
          <a:bodyPr anchor="t"/>
          <a:lstStyle>
            <a:lvl1pPr algn="l">
              <a:defRPr sz="4000" b="1" cap="all"/>
            </a:lvl1pPr>
          </a:lstStyle>
          <a:p>
            <a:r>
              <a:rPr lang="ru-RU" smtClean="0"/>
              <a:t>Образец заголовка</a:t>
            </a:r>
            <a:endParaRPr lang="ru-RU"/>
          </a:p>
        </p:txBody>
      </p:sp>
      <p:sp>
        <p:nvSpPr>
          <p:cNvPr id="3" name="Текст 2"/>
          <p:cNvSpPr>
            <a:spLocks noGrp="1"/>
          </p:cNvSpPr>
          <p:nvPr>
            <p:ph type="body" idx="1"/>
          </p:nvPr>
        </p:nvSpPr>
        <p:spPr>
          <a:xfrm>
            <a:off x="722315" y="2906718"/>
            <a:ext cx="7772400" cy="1500187"/>
          </a:xfrm>
        </p:spPr>
        <p:txBody>
          <a:bodyPr anchor="b"/>
          <a:lstStyle>
            <a:lvl1pPr marL="0" indent="0">
              <a:buNone/>
              <a:defRPr sz="2000">
                <a:solidFill>
                  <a:schemeClr val="tx1">
                    <a:tint val="75000"/>
                  </a:schemeClr>
                </a:solidFill>
              </a:defRPr>
            </a:lvl1pPr>
            <a:lvl2pPr marL="456149" indent="0">
              <a:buNone/>
              <a:defRPr sz="1800">
                <a:solidFill>
                  <a:schemeClr val="tx1">
                    <a:tint val="75000"/>
                  </a:schemeClr>
                </a:solidFill>
              </a:defRPr>
            </a:lvl2pPr>
            <a:lvl3pPr marL="912300" indent="0">
              <a:buNone/>
              <a:defRPr sz="1600">
                <a:solidFill>
                  <a:schemeClr val="tx1">
                    <a:tint val="75000"/>
                  </a:schemeClr>
                </a:solidFill>
              </a:defRPr>
            </a:lvl3pPr>
            <a:lvl4pPr marL="1368447" indent="0">
              <a:buNone/>
              <a:defRPr sz="1400">
                <a:solidFill>
                  <a:schemeClr val="tx1">
                    <a:tint val="75000"/>
                  </a:schemeClr>
                </a:solidFill>
              </a:defRPr>
            </a:lvl4pPr>
            <a:lvl5pPr marL="1824599" indent="0">
              <a:buNone/>
              <a:defRPr sz="1400">
                <a:solidFill>
                  <a:schemeClr val="tx1">
                    <a:tint val="75000"/>
                  </a:schemeClr>
                </a:solidFill>
              </a:defRPr>
            </a:lvl5pPr>
            <a:lvl6pPr marL="2280750" indent="0">
              <a:buNone/>
              <a:defRPr sz="1400">
                <a:solidFill>
                  <a:schemeClr val="tx1">
                    <a:tint val="75000"/>
                  </a:schemeClr>
                </a:solidFill>
              </a:defRPr>
            </a:lvl6pPr>
            <a:lvl7pPr marL="2736900" indent="0">
              <a:buNone/>
              <a:defRPr sz="1400">
                <a:solidFill>
                  <a:schemeClr val="tx1">
                    <a:tint val="75000"/>
                  </a:schemeClr>
                </a:solidFill>
              </a:defRPr>
            </a:lvl7pPr>
            <a:lvl8pPr marL="3193049" indent="0">
              <a:buNone/>
              <a:defRPr sz="1400">
                <a:solidFill>
                  <a:schemeClr val="tx1">
                    <a:tint val="75000"/>
                  </a:schemeClr>
                </a:solidFill>
              </a:defRPr>
            </a:lvl8pPr>
            <a:lvl9pPr marL="3649200" indent="0">
              <a:buNone/>
              <a:defRPr sz="1400">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A06155C6-9E49-4D5F-9615-CE5657E49972}"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197817065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sz="half" idx="1"/>
          </p:nvPr>
        </p:nvSpPr>
        <p:spPr>
          <a:xfrm>
            <a:off x="457200" y="160022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half" idx="2"/>
          </p:nvPr>
        </p:nvSpPr>
        <p:spPr>
          <a:xfrm>
            <a:off x="4648200" y="160022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4"/>
          <p:cNvSpPr>
            <a:spLocks noGrp="1"/>
          </p:cNvSpPr>
          <p:nvPr>
            <p:ph type="dt" sz="half" idx="10"/>
          </p:nvPr>
        </p:nvSpPr>
        <p:spPr/>
        <p:txBody>
          <a:bodyPr/>
          <a:lstStyle/>
          <a:p>
            <a:pPr>
              <a:defRPr/>
            </a:pPr>
            <a:endParaRPr lang="ru-RU">
              <a:solidFill>
                <a:srgbClr val="000000"/>
              </a:solidFill>
            </a:endParaRPr>
          </a:p>
        </p:txBody>
      </p:sp>
      <p:sp>
        <p:nvSpPr>
          <p:cNvPr id="6" name="Нижний колонтитул 5"/>
          <p:cNvSpPr>
            <a:spLocks noGrp="1"/>
          </p:cNvSpPr>
          <p:nvPr>
            <p:ph type="ftr" sz="quarter" idx="11"/>
          </p:nvPr>
        </p:nvSpPr>
        <p:spPr/>
        <p:txBody>
          <a:bodyPr/>
          <a:lstStyle/>
          <a:p>
            <a:pPr>
              <a:defRPr/>
            </a:pPr>
            <a:endParaRPr lang="ru-RU">
              <a:solidFill>
                <a:srgbClr val="000000"/>
              </a:solidFill>
            </a:endParaRPr>
          </a:p>
        </p:txBody>
      </p:sp>
      <p:sp>
        <p:nvSpPr>
          <p:cNvPr id="7" name="Номер слайда 6"/>
          <p:cNvSpPr>
            <a:spLocks noGrp="1"/>
          </p:cNvSpPr>
          <p:nvPr>
            <p:ph type="sldNum" sz="quarter" idx="12"/>
          </p:nvPr>
        </p:nvSpPr>
        <p:spPr/>
        <p:txBody>
          <a:bodyPr/>
          <a:lstStyle/>
          <a:p>
            <a:pPr>
              <a:defRPr/>
            </a:pPr>
            <a:fld id="{A0BC76C6-9868-4404-B54D-A6E7556C5177}"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00123371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lvl1pPr>
              <a:defRPr/>
            </a:lvl1pPr>
          </a:lstStyle>
          <a:p>
            <a:r>
              <a:rPr lang="ru-RU" smtClean="0"/>
              <a:t>Образец заголовка</a:t>
            </a:r>
            <a:endParaRPr lang="ru-RU"/>
          </a:p>
        </p:txBody>
      </p:sp>
      <p:sp>
        <p:nvSpPr>
          <p:cNvPr id="3" name="Текст 2"/>
          <p:cNvSpPr>
            <a:spLocks noGrp="1"/>
          </p:cNvSpPr>
          <p:nvPr>
            <p:ph type="body" idx="1"/>
          </p:nvPr>
        </p:nvSpPr>
        <p:spPr>
          <a:xfrm>
            <a:off x="457200" y="1535113"/>
            <a:ext cx="4040188" cy="639762"/>
          </a:xfrm>
        </p:spPr>
        <p:txBody>
          <a:bodyPr anchor="b"/>
          <a:lstStyle>
            <a:lvl1pPr marL="0" indent="0">
              <a:buNone/>
              <a:defRPr sz="2400" b="1"/>
            </a:lvl1pPr>
            <a:lvl2pPr marL="456149" indent="0">
              <a:buNone/>
              <a:defRPr sz="2000" b="1"/>
            </a:lvl2pPr>
            <a:lvl3pPr marL="912300" indent="0">
              <a:buNone/>
              <a:defRPr sz="1800" b="1"/>
            </a:lvl3pPr>
            <a:lvl4pPr marL="1368447" indent="0">
              <a:buNone/>
              <a:defRPr sz="1600" b="1"/>
            </a:lvl4pPr>
            <a:lvl5pPr marL="1824599" indent="0">
              <a:buNone/>
              <a:defRPr sz="1600" b="1"/>
            </a:lvl5pPr>
            <a:lvl6pPr marL="2280750" indent="0">
              <a:buNone/>
              <a:defRPr sz="1600" b="1"/>
            </a:lvl6pPr>
            <a:lvl7pPr marL="2736900" indent="0">
              <a:buNone/>
              <a:defRPr sz="1600" b="1"/>
            </a:lvl7pPr>
            <a:lvl8pPr marL="3193049" indent="0">
              <a:buNone/>
              <a:defRPr sz="1600" b="1"/>
            </a:lvl8pPr>
            <a:lvl9pPr marL="3649200" indent="0">
              <a:buNone/>
              <a:defRPr sz="1600" b="1"/>
            </a:lvl9pPr>
          </a:lstStyle>
          <a:p>
            <a:pPr lvl="0"/>
            <a:r>
              <a:rPr lang="ru-RU" smtClean="0"/>
              <a:t>Образец текста</a:t>
            </a:r>
          </a:p>
        </p:txBody>
      </p:sp>
      <p:sp>
        <p:nvSpPr>
          <p:cNvPr id="4" name="Объект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4645027" y="1535113"/>
            <a:ext cx="4041775" cy="639762"/>
          </a:xfrm>
        </p:spPr>
        <p:txBody>
          <a:bodyPr anchor="b"/>
          <a:lstStyle>
            <a:lvl1pPr marL="0" indent="0">
              <a:buNone/>
              <a:defRPr sz="2400" b="1"/>
            </a:lvl1pPr>
            <a:lvl2pPr marL="456149" indent="0">
              <a:buNone/>
              <a:defRPr sz="2000" b="1"/>
            </a:lvl2pPr>
            <a:lvl3pPr marL="912300" indent="0">
              <a:buNone/>
              <a:defRPr sz="1800" b="1"/>
            </a:lvl3pPr>
            <a:lvl4pPr marL="1368447" indent="0">
              <a:buNone/>
              <a:defRPr sz="1600" b="1"/>
            </a:lvl4pPr>
            <a:lvl5pPr marL="1824599" indent="0">
              <a:buNone/>
              <a:defRPr sz="1600" b="1"/>
            </a:lvl5pPr>
            <a:lvl6pPr marL="2280750" indent="0">
              <a:buNone/>
              <a:defRPr sz="1600" b="1"/>
            </a:lvl6pPr>
            <a:lvl7pPr marL="2736900" indent="0">
              <a:buNone/>
              <a:defRPr sz="1600" b="1"/>
            </a:lvl7pPr>
            <a:lvl8pPr marL="3193049" indent="0">
              <a:buNone/>
              <a:defRPr sz="1600" b="1"/>
            </a:lvl8pPr>
            <a:lvl9pPr marL="3649200" indent="0">
              <a:buNone/>
              <a:defRPr sz="1600" b="1"/>
            </a:lvl9pPr>
          </a:lstStyle>
          <a:p>
            <a:pPr lvl="0"/>
            <a:r>
              <a:rPr lang="ru-RU" smtClean="0"/>
              <a:t>Образец текста</a:t>
            </a:r>
          </a:p>
        </p:txBody>
      </p:sp>
      <p:sp>
        <p:nvSpPr>
          <p:cNvPr id="6" name="Объект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6"/>
          <p:cNvSpPr>
            <a:spLocks noGrp="1"/>
          </p:cNvSpPr>
          <p:nvPr>
            <p:ph type="dt" sz="half" idx="10"/>
          </p:nvPr>
        </p:nvSpPr>
        <p:spPr/>
        <p:txBody>
          <a:bodyPr/>
          <a:lstStyle/>
          <a:p>
            <a:pPr>
              <a:defRPr/>
            </a:pPr>
            <a:endParaRPr lang="ru-RU">
              <a:solidFill>
                <a:srgbClr val="000000"/>
              </a:solidFill>
            </a:endParaRPr>
          </a:p>
        </p:txBody>
      </p:sp>
      <p:sp>
        <p:nvSpPr>
          <p:cNvPr id="8" name="Нижний колонтитул 7"/>
          <p:cNvSpPr>
            <a:spLocks noGrp="1"/>
          </p:cNvSpPr>
          <p:nvPr>
            <p:ph type="ftr" sz="quarter" idx="11"/>
          </p:nvPr>
        </p:nvSpPr>
        <p:spPr/>
        <p:txBody>
          <a:bodyPr/>
          <a:lstStyle/>
          <a:p>
            <a:pPr>
              <a:defRPr/>
            </a:pPr>
            <a:endParaRPr lang="ru-RU">
              <a:solidFill>
                <a:srgbClr val="000000"/>
              </a:solidFill>
            </a:endParaRPr>
          </a:p>
        </p:txBody>
      </p:sp>
      <p:sp>
        <p:nvSpPr>
          <p:cNvPr id="9" name="Номер слайда 8"/>
          <p:cNvSpPr>
            <a:spLocks noGrp="1"/>
          </p:cNvSpPr>
          <p:nvPr>
            <p:ph type="sldNum" sz="quarter" idx="12"/>
          </p:nvPr>
        </p:nvSpPr>
        <p:spPr/>
        <p:txBody>
          <a:bodyPr/>
          <a:lstStyle/>
          <a:p>
            <a:pPr>
              <a:defRPr/>
            </a:pPr>
            <a:fld id="{3A03DA35-2DD4-4B38-94F3-55666D6D8765}"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0421311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2"/>
          <p:cNvSpPr>
            <a:spLocks noGrp="1"/>
          </p:cNvSpPr>
          <p:nvPr>
            <p:ph type="dt" sz="half" idx="10"/>
          </p:nvPr>
        </p:nvSpPr>
        <p:spPr/>
        <p:txBody>
          <a:bodyPr/>
          <a:lstStyle/>
          <a:p>
            <a:pPr>
              <a:defRPr/>
            </a:pPr>
            <a:endParaRPr lang="ru-RU">
              <a:solidFill>
                <a:srgbClr val="000000"/>
              </a:solidFill>
            </a:endParaRPr>
          </a:p>
        </p:txBody>
      </p:sp>
      <p:sp>
        <p:nvSpPr>
          <p:cNvPr id="4" name="Нижний колонтитул 3"/>
          <p:cNvSpPr>
            <a:spLocks noGrp="1"/>
          </p:cNvSpPr>
          <p:nvPr>
            <p:ph type="ftr" sz="quarter" idx="11"/>
          </p:nvPr>
        </p:nvSpPr>
        <p:spPr/>
        <p:txBody>
          <a:bodyPr/>
          <a:lstStyle/>
          <a:p>
            <a:pPr>
              <a:defRPr/>
            </a:pPr>
            <a:endParaRPr lang="ru-RU">
              <a:solidFill>
                <a:srgbClr val="000000"/>
              </a:solidFill>
            </a:endParaRPr>
          </a:p>
        </p:txBody>
      </p:sp>
      <p:sp>
        <p:nvSpPr>
          <p:cNvPr id="5" name="Номер слайда 4"/>
          <p:cNvSpPr>
            <a:spLocks noGrp="1"/>
          </p:cNvSpPr>
          <p:nvPr>
            <p:ph type="sldNum" sz="quarter" idx="12"/>
          </p:nvPr>
        </p:nvSpPr>
        <p:spPr/>
        <p:txBody>
          <a:bodyPr/>
          <a:lstStyle/>
          <a:p>
            <a:pPr>
              <a:defRPr/>
            </a:pPr>
            <a:fld id="{0868DD58-D272-4FA0-9254-73141CC9176A}"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44531008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pPr>
              <a:defRPr/>
            </a:pPr>
            <a:endParaRPr lang="ru-RU">
              <a:solidFill>
                <a:srgbClr val="000000"/>
              </a:solidFill>
            </a:endParaRPr>
          </a:p>
        </p:txBody>
      </p:sp>
      <p:sp>
        <p:nvSpPr>
          <p:cNvPr id="3" name="Нижний колонтитул 2"/>
          <p:cNvSpPr>
            <a:spLocks noGrp="1"/>
          </p:cNvSpPr>
          <p:nvPr>
            <p:ph type="ftr" sz="quarter" idx="11"/>
          </p:nvPr>
        </p:nvSpPr>
        <p:spPr/>
        <p:txBody>
          <a:bodyPr/>
          <a:lstStyle/>
          <a:p>
            <a:pPr>
              <a:defRPr/>
            </a:pPr>
            <a:endParaRPr lang="ru-RU">
              <a:solidFill>
                <a:srgbClr val="000000"/>
              </a:solidFill>
            </a:endParaRPr>
          </a:p>
        </p:txBody>
      </p:sp>
      <p:sp>
        <p:nvSpPr>
          <p:cNvPr id="4" name="Номер слайда 3"/>
          <p:cNvSpPr>
            <a:spLocks noGrp="1"/>
          </p:cNvSpPr>
          <p:nvPr>
            <p:ph type="sldNum" sz="quarter" idx="12"/>
          </p:nvPr>
        </p:nvSpPr>
        <p:spPr/>
        <p:txBody>
          <a:bodyPr/>
          <a:lstStyle/>
          <a:p>
            <a:pPr>
              <a:defRPr/>
            </a:pPr>
            <a:fld id="{4D036C70-9C60-43F5-BCB1-096A25A2FDEE}"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48993554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20" y="273054"/>
            <a:ext cx="3008313" cy="1162050"/>
          </a:xfrm>
        </p:spPr>
        <p:txBody>
          <a:bodyPr anchor="b"/>
          <a:lstStyle>
            <a:lvl1pPr algn="l">
              <a:defRPr sz="2000" b="1"/>
            </a:lvl1pPr>
          </a:lstStyle>
          <a:p>
            <a:r>
              <a:rPr lang="ru-RU" smtClean="0"/>
              <a:t>Образец заголовка</a:t>
            </a:r>
            <a:endParaRPr lang="ru-RU"/>
          </a:p>
        </p:txBody>
      </p:sp>
      <p:sp>
        <p:nvSpPr>
          <p:cNvPr id="3" name="Объект 2"/>
          <p:cNvSpPr>
            <a:spLocks noGrp="1"/>
          </p:cNvSpPr>
          <p:nvPr>
            <p:ph idx="1"/>
          </p:nvPr>
        </p:nvSpPr>
        <p:spPr>
          <a:xfrm>
            <a:off x="3575050" y="27307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457220" y="1435100"/>
            <a:ext cx="3008313" cy="4691063"/>
          </a:xfrm>
        </p:spPr>
        <p:txBody>
          <a:bodyPr/>
          <a:lstStyle>
            <a:lvl1pPr marL="0" indent="0">
              <a:buNone/>
              <a:defRPr sz="1400"/>
            </a:lvl1pPr>
            <a:lvl2pPr marL="456149" indent="0">
              <a:buNone/>
              <a:defRPr sz="1200"/>
            </a:lvl2pPr>
            <a:lvl3pPr marL="912300" indent="0">
              <a:buNone/>
              <a:defRPr sz="1000"/>
            </a:lvl3pPr>
            <a:lvl4pPr marL="1368447" indent="0">
              <a:buNone/>
              <a:defRPr sz="900"/>
            </a:lvl4pPr>
            <a:lvl5pPr marL="1824599" indent="0">
              <a:buNone/>
              <a:defRPr sz="900"/>
            </a:lvl5pPr>
            <a:lvl6pPr marL="2280750" indent="0">
              <a:buNone/>
              <a:defRPr sz="900"/>
            </a:lvl6pPr>
            <a:lvl7pPr marL="2736900" indent="0">
              <a:buNone/>
              <a:defRPr sz="900"/>
            </a:lvl7pPr>
            <a:lvl8pPr marL="3193049" indent="0">
              <a:buNone/>
              <a:defRPr sz="900"/>
            </a:lvl8pPr>
            <a:lvl9pPr marL="3649200" indent="0">
              <a:buNone/>
              <a:defRPr sz="900"/>
            </a:lvl9pPr>
          </a:lstStyle>
          <a:p>
            <a:pPr lvl="0"/>
            <a:r>
              <a:rPr lang="ru-RU" smtClean="0"/>
              <a:t>Образец текста</a:t>
            </a:r>
          </a:p>
        </p:txBody>
      </p:sp>
      <p:sp>
        <p:nvSpPr>
          <p:cNvPr id="5" name="Дата 4"/>
          <p:cNvSpPr>
            <a:spLocks noGrp="1"/>
          </p:cNvSpPr>
          <p:nvPr>
            <p:ph type="dt" sz="half" idx="10"/>
          </p:nvPr>
        </p:nvSpPr>
        <p:spPr/>
        <p:txBody>
          <a:bodyPr/>
          <a:lstStyle/>
          <a:p>
            <a:pPr>
              <a:defRPr/>
            </a:pPr>
            <a:endParaRPr lang="ru-RU">
              <a:solidFill>
                <a:srgbClr val="000000"/>
              </a:solidFill>
            </a:endParaRPr>
          </a:p>
        </p:txBody>
      </p:sp>
      <p:sp>
        <p:nvSpPr>
          <p:cNvPr id="6" name="Нижний колонтитул 5"/>
          <p:cNvSpPr>
            <a:spLocks noGrp="1"/>
          </p:cNvSpPr>
          <p:nvPr>
            <p:ph type="ftr" sz="quarter" idx="11"/>
          </p:nvPr>
        </p:nvSpPr>
        <p:spPr/>
        <p:txBody>
          <a:bodyPr/>
          <a:lstStyle/>
          <a:p>
            <a:pPr>
              <a:defRPr/>
            </a:pPr>
            <a:endParaRPr lang="ru-RU">
              <a:solidFill>
                <a:srgbClr val="000000"/>
              </a:solidFill>
            </a:endParaRPr>
          </a:p>
        </p:txBody>
      </p:sp>
      <p:sp>
        <p:nvSpPr>
          <p:cNvPr id="7" name="Номер слайда 6"/>
          <p:cNvSpPr>
            <a:spLocks noGrp="1"/>
          </p:cNvSpPr>
          <p:nvPr>
            <p:ph type="sldNum" sz="quarter" idx="12"/>
          </p:nvPr>
        </p:nvSpPr>
        <p:spPr/>
        <p:txBody>
          <a:bodyPr/>
          <a:lstStyle/>
          <a:p>
            <a:pPr>
              <a:defRPr/>
            </a:pPr>
            <a:fld id="{0702812A-86C2-4DE3-A547-24BB72B30951}"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391059087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9841" y="457200"/>
            <a:ext cx="2949178" cy="1600200"/>
          </a:xfrm>
        </p:spPr>
        <p:txBody>
          <a:bodyPr anchor="b"/>
          <a:lstStyle>
            <a:lvl1pPr>
              <a:defRPr sz="2400"/>
            </a:lvl1pPr>
          </a:lstStyle>
          <a:p>
            <a:r>
              <a:rPr lang="ru-RU" smtClean="0"/>
              <a:t>Образец заголовка</a:t>
            </a:r>
            <a:endParaRPr lang="ru-RU"/>
          </a:p>
        </p:txBody>
      </p:sp>
      <p:sp>
        <p:nvSpPr>
          <p:cNvPr id="3" name="Рисунок 2"/>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ru-RU"/>
          </a:p>
        </p:txBody>
      </p:sp>
      <p:sp>
        <p:nvSpPr>
          <p:cNvPr id="4" name="Текст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ru-RU" smtClean="0"/>
              <a:t>Образец текста</a:t>
            </a:r>
          </a:p>
        </p:txBody>
      </p:sp>
      <p:sp>
        <p:nvSpPr>
          <p:cNvPr id="5" name="Дата 4"/>
          <p:cNvSpPr>
            <a:spLocks noGrp="1"/>
          </p:cNvSpPr>
          <p:nvPr>
            <p:ph type="dt" sz="half" idx="10"/>
          </p:nvPr>
        </p:nvSpPr>
        <p:spPr/>
        <p:txBody>
          <a:bodyPr/>
          <a:lstStyle/>
          <a:p>
            <a:fld id="{18B0BA6E-60C8-400A-85EF-28F0FA47CD5A}" type="datetimeFigureOut">
              <a:rPr lang="ru-RU" smtClean="0"/>
              <a:t>13.12.2022</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EC6897B1-4DB0-41AA-A32B-08808A8D6824}" type="slidenum">
              <a:rPr lang="ru-RU" smtClean="0"/>
              <a:t>‹#›</a:t>
            </a:fld>
            <a:endParaRPr lang="ru-RU"/>
          </a:p>
        </p:txBody>
      </p:sp>
    </p:spTree>
    <p:extLst>
      <p:ext uri="{BB962C8B-B14F-4D97-AF65-F5344CB8AC3E}">
        <p14:creationId xmlns:p14="http://schemas.microsoft.com/office/powerpoint/2010/main" val="357306228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792288" y="4800600"/>
            <a:ext cx="5486400" cy="566738"/>
          </a:xfrm>
        </p:spPr>
        <p:txBody>
          <a:bodyPr anchor="b"/>
          <a:lstStyle>
            <a:lvl1pPr algn="l">
              <a:defRPr sz="2000" b="1"/>
            </a:lvl1pPr>
          </a:lstStyle>
          <a:p>
            <a:r>
              <a:rPr lang="ru-RU" smtClean="0"/>
              <a:t>Образец заголовка</a:t>
            </a:r>
            <a:endParaRPr lang="ru-RU"/>
          </a:p>
        </p:txBody>
      </p:sp>
      <p:sp>
        <p:nvSpPr>
          <p:cNvPr id="3" name="Рисунок 2"/>
          <p:cNvSpPr>
            <a:spLocks noGrp="1"/>
          </p:cNvSpPr>
          <p:nvPr>
            <p:ph type="pic" idx="1"/>
          </p:nvPr>
        </p:nvSpPr>
        <p:spPr>
          <a:xfrm>
            <a:off x="1792288" y="612775"/>
            <a:ext cx="5486400" cy="4114800"/>
          </a:xfrm>
        </p:spPr>
        <p:txBody>
          <a:bodyPr/>
          <a:lstStyle>
            <a:lvl1pPr marL="0" indent="0">
              <a:buNone/>
              <a:defRPr sz="3200"/>
            </a:lvl1pPr>
            <a:lvl2pPr marL="456149" indent="0">
              <a:buNone/>
              <a:defRPr sz="2800"/>
            </a:lvl2pPr>
            <a:lvl3pPr marL="912300" indent="0">
              <a:buNone/>
              <a:defRPr sz="2400"/>
            </a:lvl3pPr>
            <a:lvl4pPr marL="1368447" indent="0">
              <a:buNone/>
              <a:defRPr sz="2000"/>
            </a:lvl4pPr>
            <a:lvl5pPr marL="1824599" indent="0">
              <a:buNone/>
              <a:defRPr sz="2000"/>
            </a:lvl5pPr>
            <a:lvl6pPr marL="2280750" indent="0">
              <a:buNone/>
              <a:defRPr sz="2000"/>
            </a:lvl6pPr>
            <a:lvl7pPr marL="2736900" indent="0">
              <a:buNone/>
              <a:defRPr sz="2000"/>
            </a:lvl7pPr>
            <a:lvl8pPr marL="3193049" indent="0">
              <a:buNone/>
              <a:defRPr sz="2000"/>
            </a:lvl8pPr>
            <a:lvl9pPr marL="3649200" indent="0">
              <a:buNone/>
              <a:defRPr sz="2000"/>
            </a:lvl9pPr>
          </a:lstStyle>
          <a:p>
            <a:endParaRPr lang="ru-RU"/>
          </a:p>
        </p:txBody>
      </p:sp>
      <p:sp>
        <p:nvSpPr>
          <p:cNvPr id="4" name="Текст 3"/>
          <p:cNvSpPr>
            <a:spLocks noGrp="1"/>
          </p:cNvSpPr>
          <p:nvPr>
            <p:ph type="body" sz="half" idx="2"/>
          </p:nvPr>
        </p:nvSpPr>
        <p:spPr>
          <a:xfrm>
            <a:off x="1792288" y="5367338"/>
            <a:ext cx="5486400" cy="804862"/>
          </a:xfrm>
        </p:spPr>
        <p:txBody>
          <a:bodyPr/>
          <a:lstStyle>
            <a:lvl1pPr marL="0" indent="0">
              <a:buNone/>
              <a:defRPr sz="1400"/>
            </a:lvl1pPr>
            <a:lvl2pPr marL="456149" indent="0">
              <a:buNone/>
              <a:defRPr sz="1200"/>
            </a:lvl2pPr>
            <a:lvl3pPr marL="912300" indent="0">
              <a:buNone/>
              <a:defRPr sz="1000"/>
            </a:lvl3pPr>
            <a:lvl4pPr marL="1368447" indent="0">
              <a:buNone/>
              <a:defRPr sz="900"/>
            </a:lvl4pPr>
            <a:lvl5pPr marL="1824599" indent="0">
              <a:buNone/>
              <a:defRPr sz="900"/>
            </a:lvl5pPr>
            <a:lvl6pPr marL="2280750" indent="0">
              <a:buNone/>
              <a:defRPr sz="900"/>
            </a:lvl6pPr>
            <a:lvl7pPr marL="2736900" indent="0">
              <a:buNone/>
              <a:defRPr sz="900"/>
            </a:lvl7pPr>
            <a:lvl8pPr marL="3193049" indent="0">
              <a:buNone/>
              <a:defRPr sz="900"/>
            </a:lvl8pPr>
            <a:lvl9pPr marL="3649200" indent="0">
              <a:buNone/>
              <a:defRPr sz="900"/>
            </a:lvl9pPr>
          </a:lstStyle>
          <a:p>
            <a:pPr lvl="0"/>
            <a:r>
              <a:rPr lang="ru-RU" smtClean="0"/>
              <a:t>Образец текста</a:t>
            </a:r>
          </a:p>
        </p:txBody>
      </p:sp>
      <p:sp>
        <p:nvSpPr>
          <p:cNvPr id="5" name="Дата 4"/>
          <p:cNvSpPr>
            <a:spLocks noGrp="1"/>
          </p:cNvSpPr>
          <p:nvPr>
            <p:ph type="dt" sz="half" idx="10"/>
          </p:nvPr>
        </p:nvSpPr>
        <p:spPr/>
        <p:txBody>
          <a:bodyPr/>
          <a:lstStyle/>
          <a:p>
            <a:pPr>
              <a:defRPr/>
            </a:pPr>
            <a:endParaRPr lang="ru-RU">
              <a:solidFill>
                <a:srgbClr val="000000"/>
              </a:solidFill>
            </a:endParaRPr>
          </a:p>
        </p:txBody>
      </p:sp>
      <p:sp>
        <p:nvSpPr>
          <p:cNvPr id="6" name="Нижний колонтитул 5"/>
          <p:cNvSpPr>
            <a:spLocks noGrp="1"/>
          </p:cNvSpPr>
          <p:nvPr>
            <p:ph type="ftr" sz="quarter" idx="11"/>
          </p:nvPr>
        </p:nvSpPr>
        <p:spPr/>
        <p:txBody>
          <a:bodyPr/>
          <a:lstStyle/>
          <a:p>
            <a:pPr>
              <a:defRPr/>
            </a:pPr>
            <a:endParaRPr lang="ru-RU">
              <a:solidFill>
                <a:srgbClr val="000000"/>
              </a:solidFill>
            </a:endParaRPr>
          </a:p>
        </p:txBody>
      </p:sp>
      <p:sp>
        <p:nvSpPr>
          <p:cNvPr id="7" name="Номер слайда 6"/>
          <p:cNvSpPr>
            <a:spLocks noGrp="1"/>
          </p:cNvSpPr>
          <p:nvPr>
            <p:ph type="sldNum" sz="quarter" idx="12"/>
          </p:nvPr>
        </p:nvSpPr>
        <p:spPr/>
        <p:txBody>
          <a:bodyPr/>
          <a:lstStyle/>
          <a:p>
            <a:pPr>
              <a:defRPr/>
            </a:pPr>
            <a:fld id="{72E244BD-01C9-45B3-AD10-A72FFC56F590}"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132899157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C66CA674-EFD8-48AF-AD68-98E82A081F6E}"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58089352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6629400" y="274641"/>
            <a:ext cx="2057400" cy="5851525"/>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457200" y="274641"/>
            <a:ext cx="6019800" cy="5851525"/>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3103DC2B-DF94-4D34-85C8-CD14B3F7CCD7}"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4170418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8" name="Slide Number Placeholder 12"/>
          <p:cNvSpPr txBox="1">
            <a:spLocks/>
          </p:cNvSpPr>
          <p:nvPr userDrawn="1"/>
        </p:nvSpPr>
        <p:spPr>
          <a:xfrm>
            <a:off x="8516509" y="97634"/>
            <a:ext cx="848799" cy="537466"/>
          </a:xfrm>
          <a:prstGeom prst="rect">
            <a:avLst/>
          </a:prstGeom>
        </p:spPr>
        <p:txBody>
          <a:bodyPr vert="horz" lIns="91230" tIns="45617" rIns="91230" bIns="45617" rtlCol="0" anchor="ctr"/>
          <a:lstStyle>
            <a:defPPr>
              <a:defRPr lang="en-US"/>
            </a:defPPr>
            <a:lvl1pPr marL="0" algn="l" defTabSz="457200" rtl="0" eaLnBrk="1" latinLnBrk="0" hangingPunct="1">
              <a:defRPr sz="2200" kern="1200">
                <a:solidFill>
                  <a:srgbClr val="DEAA46"/>
                </a:solidFill>
                <a:latin typeface="DINPro-Light"/>
                <a:ea typeface="+mn-ea"/>
                <a:cs typeface="DINPro-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B2D350B4-811D-9C49-8D4A-B431FFD45952}" type="slidenum">
              <a:rPr lang="en-US" smtClean="0"/>
              <a:pPr/>
              <a:t>‹#›</a:t>
            </a:fld>
            <a:endParaRPr lang="en-US" dirty="0"/>
          </a:p>
        </p:txBody>
      </p:sp>
    </p:spTree>
    <p:extLst>
      <p:ext uri="{BB962C8B-B14F-4D97-AF65-F5344CB8AC3E}">
        <p14:creationId xmlns:p14="http://schemas.microsoft.com/office/powerpoint/2010/main" val="412192811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bl">
  <p:cSld name="Заголовок и таблиц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4638"/>
            <a:ext cx="8229600" cy="1143000"/>
          </a:xfrm>
        </p:spPr>
        <p:txBody>
          <a:bodyPr/>
          <a:lstStyle/>
          <a:p>
            <a:r>
              <a:rPr lang="ru-RU" smtClean="0"/>
              <a:t>Образец заголовка</a:t>
            </a:r>
            <a:endParaRPr lang="ru-RU"/>
          </a:p>
        </p:txBody>
      </p:sp>
      <p:sp>
        <p:nvSpPr>
          <p:cNvPr id="3" name="Таблица 2"/>
          <p:cNvSpPr>
            <a:spLocks noGrp="1"/>
          </p:cNvSpPr>
          <p:nvPr>
            <p:ph type="tbl" idx="1"/>
          </p:nvPr>
        </p:nvSpPr>
        <p:spPr>
          <a:xfrm>
            <a:off x="457200" y="1600220"/>
            <a:ext cx="8229600" cy="4525963"/>
          </a:xfrm>
        </p:spPr>
        <p:txBody>
          <a:bodyPr/>
          <a:lstStyle/>
          <a:p>
            <a:pPr lvl="0"/>
            <a:endParaRPr lang="ru-RU" noProof="0" smtClean="0"/>
          </a:p>
        </p:txBody>
      </p:sp>
      <p:sp>
        <p:nvSpPr>
          <p:cNvPr id="4" name="Rectangle 4"/>
          <p:cNvSpPr>
            <a:spLocks noGrp="1" noChangeArrowheads="1"/>
          </p:cNvSpPr>
          <p:nvPr>
            <p:ph type="dt" sz="half" idx="10"/>
          </p:nvPr>
        </p:nvSpPr>
        <p:spPr>
          <a:ln/>
        </p:spPr>
        <p:txBody>
          <a:bodyPr/>
          <a:lstStyle>
            <a:lvl1pPr>
              <a:defRPr/>
            </a:lvl1pPr>
          </a:lstStyle>
          <a:p>
            <a:pPr>
              <a:defRPr/>
            </a:pPr>
            <a:endParaRPr lang="ru-RU">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ru-RU">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2A71CF9-4801-4564-9BA9-333380FB2CC5}" type="slidenum">
              <a:rPr lang="ru-RU">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354498750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1_Титульный слайд">
    <p:spTree>
      <p:nvGrpSpPr>
        <p:cNvPr id="1" name=""/>
        <p:cNvGrpSpPr/>
        <p:nvPr/>
      </p:nvGrpSpPr>
      <p:grpSpPr>
        <a:xfrm>
          <a:off x="0" y="0"/>
          <a:ext cx="0" cy="0"/>
          <a:chOff x="0" y="0"/>
          <a:chExt cx="0" cy="0"/>
        </a:xfrm>
      </p:grpSpPr>
      <p:sp>
        <p:nvSpPr>
          <p:cNvPr id="2" name="Прямоугольник 1"/>
          <p:cNvSpPr/>
          <p:nvPr userDrawn="1"/>
        </p:nvSpPr>
        <p:spPr>
          <a:xfrm>
            <a:off x="541338" y="20"/>
            <a:ext cx="463550" cy="379413"/>
          </a:xfrm>
          <a:prstGeom prst="rect">
            <a:avLst/>
          </a:prstGeom>
        </p:spPr>
        <p:txBody>
          <a:bodyPr wrap="none" lIns="91164" tIns="45582" rIns="91164" bIns="45582">
            <a:normAutofit lnSpcReduction="10000"/>
          </a:bodyPr>
          <a:lstStyle/>
          <a:p>
            <a:pPr fontAlgn="base">
              <a:spcBef>
                <a:spcPct val="0"/>
              </a:spcBef>
              <a:spcAft>
                <a:spcPct val="0"/>
              </a:spcAft>
              <a:defRPr/>
            </a:pPr>
            <a:r>
              <a:rPr lang="ru-RU" sz="20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dirty="0">
              <a:solidFill>
                <a:srgbClr val="000000"/>
              </a:solidFill>
              <a:latin typeface="Arial" charset="0"/>
              <a:ea typeface="Arial Unicode MS" pitchFamily="34" charset="-128"/>
              <a:cs typeface="Arial Unicode MS"/>
            </a:endParaRPr>
          </a:p>
        </p:txBody>
      </p:sp>
      <p:sp>
        <p:nvSpPr>
          <p:cNvPr id="3" name="Прямоугольник 11"/>
          <p:cNvSpPr>
            <a:spLocks noChangeArrowheads="1"/>
          </p:cNvSpPr>
          <p:nvPr userDrawn="1"/>
        </p:nvSpPr>
        <p:spPr bwMode="auto">
          <a:xfrm>
            <a:off x="963625" y="-20629"/>
            <a:ext cx="241817" cy="338276"/>
          </a:xfrm>
          <a:prstGeom prst="rect">
            <a:avLst/>
          </a:prstGeom>
          <a:noFill/>
          <a:ln>
            <a:noFill/>
          </a:ln>
          <a:extLst/>
        </p:spPr>
        <p:txBody>
          <a:bodyPr wrap="none" lIns="91164" tIns="45582" rIns="91164" bIns="45582">
            <a:spAutoFit/>
          </a:bodyPr>
          <a:lstStyle>
            <a:lvl1pPr eaLnBrk="0" hangingPunct="0">
              <a:defRPr sz="2400">
                <a:solidFill>
                  <a:schemeClr val="tx1"/>
                </a:solidFill>
                <a:latin typeface="Times New Roman" pitchFamily="18" charset="0"/>
                <a:cs typeface="Arial" pitchFamily="34" charset="0"/>
              </a:defRPr>
            </a:lvl1pPr>
            <a:lvl2pPr marL="742950" indent="-285750" eaLnBrk="0" hangingPunct="0">
              <a:defRPr sz="2400">
                <a:solidFill>
                  <a:schemeClr val="tx1"/>
                </a:solidFill>
                <a:latin typeface="Times New Roman" pitchFamily="18" charset="0"/>
                <a:cs typeface="Arial" pitchFamily="34" charset="0"/>
              </a:defRPr>
            </a:lvl2pPr>
            <a:lvl3pPr marL="1143000" indent="-228600" eaLnBrk="0" hangingPunct="0">
              <a:defRPr sz="2400">
                <a:solidFill>
                  <a:schemeClr val="tx1"/>
                </a:solidFill>
                <a:latin typeface="Times New Roman" pitchFamily="18" charset="0"/>
                <a:cs typeface="Arial" pitchFamily="34" charset="0"/>
              </a:defRPr>
            </a:lvl3pPr>
            <a:lvl4pPr marL="1600200" indent="-228600" eaLnBrk="0" hangingPunct="0">
              <a:defRPr sz="2400">
                <a:solidFill>
                  <a:schemeClr val="tx1"/>
                </a:solidFill>
                <a:latin typeface="Times New Roman" pitchFamily="18" charset="0"/>
                <a:cs typeface="Arial" pitchFamily="34" charset="0"/>
              </a:defRPr>
            </a:lvl4pPr>
            <a:lvl5pPr marL="2057400" indent="-228600" eaLnBrk="0" hangingPunct="0">
              <a:defRPr sz="24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24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24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24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2400">
                <a:solidFill>
                  <a:schemeClr val="tx1"/>
                </a:solidFill>
                <a:latin typeface="Times New Roman" pitchFamily="18" charset="0"/>
                <a:cs typeface="Arial" pitchFamily="34" charset="0"/>
              </a:defRPr>
            </a:lvl9pPr>
          </a:lstStyle>
          <a:p>
            <a:pPr eaLnBrk="1" fontAlgn="base" hangingPunct="1">
              <a:spcBef>
                <a:spcPct val="0"/>
              </a:spcBef>
              <a:spcAft>
                <a:spcPct val="0"/>
              </a:spcAft>
              <a:defRPr/>
            </a:pPr>
            <a:r>
              <a:rPr lang="ru-RU" altLang="ru-RU" sz="1600" dirty="0" smtClean="0">
                <a:solidFill>
                  <a:srgbClr val="DBDBE9"/>
                </a:solidFill>
                <a:latin typeface="Arial" panose="020B0604020202020204" pitchFamily="34" charset="0"/>
                <a:ea typeface="Arial Unicode MS" pitchFamily="34" charset="-128"/>
              </a:rPr>
              <a:t>]</a:t>
            </a:r>
            <a:endParaRPr lang="ru-RU" altLang="ru-RU" sz="1800" dirty="0" smtClean="0">
              <a:solidFill>
                <a:srgbClr val="DBDBE9"/>
              </a:solidFill>
              <a:latin typeface="Arial" panose="020B0604020202020204" pitchFamily="34" charset="0"/>
              <a:ea typeface="Arial Unicode MS" pitchFamily="34" charset="-128"/>
            </a:endParaRPr>
          </a:p>
        </p:txBody>
      </p:sp>
      <p:sp>
        <p:nvSpPr>
          <p:cNvPr id="4" name="TextBox 13"/>
          <p:cNvSpPr txBox="1">
            <a:spLocks noChangeArrowheads="1"/>
          </p:cNvSpPr>
          <p:nvPr userDrawn="1"/>
        </p:nvSpPr>
        <p:spPr bwMode="auto">
          <a:xfrm>
            <a:off x="774713" y="-61906"/>
            <a:ext cx="419750" cy="430608"/>
          </a:xfrm>
          <a:prstGeom prst="rect">
            <a:avLst/>
          </a:prstGeom>
          <a:noFill/>
          <a:ln>
            <a:noFill/>
          </a:ln>
          <a:extLst/>
        </p:spPr>
        <p:txBody>
          <a:bodyPr wrap="none" lIns="91164" tIns="45582" rIns="91164" bIns="45582">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2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2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
        <p:nvSpPr>
          <p:cNvPr id="5" name="Прямоугольник 4"/>
          <p:cNvSpPr/>
          <p:nvPr/>
        </p:nvSpPr>
        <p:spPr>
          <a:xfrm>
            <a:off x="0" y="0"/>
            <a:ext cx="9144000" cy="311150"/>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6" name="Прямоугольник 5"/>
          <p:cNvSpPr/>
          <p:nvPr/>
        </p:nvSpPr>
        <p:spPr bwMode="invGray">
          <a:xfrm>
            <a:off x="9085263" y="-1585"/>
            <a:ext cx="57150"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7" name="Прямоугольник 6"/>
          <p:cNvSpPr/>
          <p:nvPr/>
        </p:nvSpPr>
        <p:spPr bwMode="invGray">
          <a:xfrm>
            <a:off x="9044008" y="-1585"/>
            <a:ext cx="28575"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8" name="Прямоугольник 7"/>
          <p:cNvSpPr/>
          <p:nvPr/>
        </p:nvSpPr>
        <p:spPr bwMode="invGray">
          <a:xfrm>
            <a:off x="9024938" y="-1585"/>
            <a:ext cx="9525" cy="620713"/>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9" name="Прямоугольник 8"/>
          <p:cNvSpPr/>
          <p:nvPr/>
        </p:nvSpPr>
        <p:spPr bwMode="invGray">
          <a:xfrm>
            <a:off x="8977313" y="-1585"/>
            <a:ext cx="25400" cy="620713"/>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10" name="Прямоугольник 9"/>
          <p:cNvSpPr/>
          <p:nvPr/>
        </p:nvSpPr>
        <p:spPr bwMode="invGray">
          <a:xfrm>
            <a:off x="8915420" y="0"/>
            <a:ext cx="55563" cy="585788"/>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11" name="Прямоугольник 10"/>
          <p:cNvSpPr/>
          <p:nvPr/>
        </p:nvSpPr>
        <p:spPr bwMode="invGray">
          <a:xfrm>
            <a:off x="8875713" y="0"/>
            <a:ext cx="6350" cy="585788"/>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12" name="Прямоугольник 11"/>
          <p:cNvSpPr/>
          <p:nvPr userDrawn="1"/>
        </p:nvSpPr>
        <p:spPr>
          <a:xfrm>
            <a:off x="541338" y="20"/>
            <a:ext cx="463550" cy="379413"/>
          </a:xfrm>
          <a:prstGeom prst="rect">
            <a:avLst/>
          </a:prstGeom>
        </p:spPr>
        <p:txBody>
          <a:bodyPr wrap="none" lIns="91164" tIns="45582" rIns="91164" bIns="45582">
            <a:normAutofit lnSpcReduction="10000"/>
          </a:bodyPr>
          <a:lstStyle/>
          <a:p>
            <a:pPr fontAlgn="base">
              <a:spcBef>
                <a:spcPct val="0"/>
              </a:spcBef>
              <a:spcAft>
                <a:spcPct val="0"/>
              </a:spcAft>
              <a:defRPr/>
            </a:pPr>
            <a:r>
              <a:rPr lang="ru-RU" sz="20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dirty="0">
              <a:solidFill>
                <a:srgbClr val="000000"/>
              </a:solidFill>
              <a:latin typeface="Arial" charset="0"/>
              <a:ea typeface="Arial Unicode MS" pitchFamily="34" charset="-128"/>
              <a:cs typeface="Arial Unicode MS"/>
            </a:endParaRPr>
          </a:p>
        </p:txBody>
      </p:sp>
      <p:sp>
        <p:nvSpPr>
          <p:cNvPr id="13" name="Прямоугольник 27"/>
          <p:cNvSpPr>
            <a:spLocks noChangeArrowheads="1"/>
          </p:cNvSpPr>
          <p:nvPr userDrawn="1"/>
        </p:nvSpPr>
        <p:spPr bwMode="auto">
          <a:xfrm>
            <a:off x="963625" y="-20629"/>
            <a:ext cx="241817" cy="338276"/>
          </a:xfrm>
          <a:prstGeom prst="rect">
            <a:avLst/>
          </a:prstGeom>
          <a:noFill/>
          <a:ln>
            <a:noFill/>
          </a:ln>
          <a:extLst/>
        </p:spPr>
        <p:txBody>
          <a:bodyPr wrap="none" lIns="91164" tIns="45582" rIns="91164" bIns="45582">
            <a:spAutoFit/>
          </a:bodyPr>
          <a:lstStyle>
            <a:lvl1pPr eaLnBrk="0" hangingPunct="0">
              <a:defRPr sz="2400">
                <a:solidFill>
                  <a:schemeClr val="tx1"/>
                </a:solidFill>
                <a:latin typeface="Times New Roman" pitchFamily="18" charset="0"/>
                <a:cs typeface="Arial" pitchFamily="34" charset="0"/>
              </a:defRPr>
            </a:lvl1pPr>
            <a:lvl2pPr marL="742950" indent="-285750" eaLnBrk="0" hangingPunct="0">
              <a:defRPr sz="2400">
                <a:solidFill>
                  <a:schemeClr val="tx1"/>
                </a:solidFill>
                <a:latin typeface="Times New Roman" pitchFamily="18" charset="0"/>
                <a:cs typeface="Arial" pitchFamily="34" charset="0"/>
              </a:defRPr>
            </a:lvl2pPr>
            <a:lvl3pPr marL="1143000" indent="-228600" eaLnBrk="0" hangingPunct="0">
              <a:defRPr sz="2400">
                <a:solidFill>
                  <a:schemeClr val="tx1"/>
                </a:solidFill>
                <a:latin typeface="Times New Roman" pitchFamily="18" charset="0"/>
                <a:cs typeface="Arial" pitchFamily="34" charset="0"/>
              </a:defRPr>
            </a:lvl3pPr>
            <a:lvl4pPr marL="1600200" indent="-228600" eaLnBrk="0" hangingPunct="0">
              <a:defRPr sz="2400">
                <a:solidFill>
                  <a:schemeClr val="tx1"/>
                </a:solidFill>
                <a:latin typeface="Times New Roman" pitchFamily="18" charset="0"/>
                <a:cs typeface="Arial" pitchFamily="34" charset="0"/>
              </a:defRPr>
            </a:lvl4pPr>
            <a:lvl5pPr marL="2057400" indent="-228600" eaLnBrk="0" hangingPunct="0">
              <a:defRPr sz="24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24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24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24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2400">
                <a:solidFill>
                  <a:schemeClr val="tx1"/>
                </a:solidFill>
                <a:latin typeface="Times New Roman" pitchFamily="18" charset="0"/>
                <a:cs typeface="Arial" pitchFamily="34" charset="0"/>
              </a:defRPr>
            </a:lvl9pPr>
          </a:lstStyle>
          <a:p>
            <a:pPr eaLnBrk="1" fontAlgn="base" hangingPunct="1">
              <a:spcBef>
                <a:spcPct val="0"/>
              </a:spcBef>
              <a:spcAft>
                <a:spcPct val="0"/>
              </a:spcAft>
              <a:defRPr/>
            </a:pPr>
            <a:r>
              <a:rPr lang="ru-RU" altLang="ru-RU" sz="1600" dirty="0" smtClean="0">
                <a:solidFill>
                  <a:srgbClr val="DBDBE9"/>
                </a:solidFill>
                <a:latin typeface="Arial" panose="020B0604020202020204" pitchFamily="34" charset="0"/>
                <a:ea typeface="Arial Unicode MS" pitchFamily="34" charset="-128"/>
              </a:rPr>
              <a:t>]</a:t>
            </a:r>
            <a:endParaRPr lang="ru-RU" altLang="ru-RU" sz="1800" dirty="0" smtClean="0">
              <a:solidFill>
                <a:srgbClr val="DBDBE9"/>
              </a:solidFill>
              <a:latin typeface="Arial" panose="020B0604020202020204" pitchFamily="34" charset="0"/>
              <a:ea typeface="Arial Unicode MS" pitchFamily="34" charset="-128"/>
            </a:endParaRPr>
          </a:p>
        </p:txBody>
      </p:sp>
      <p:sp>
        <p:nvSpPr>
          <p:cNvPr id="14" name="TextBox 13"/>
          <p:cNvSpPr txBox="1">
            <a:spLocks noChangeArrowheads="1"/>
          </p:cNvSpPr>
          <p:nvPr userDrawn="1"/>
        </p:nvSpPr>
        <p:spPr bwMode="auto">
          <a:xfrm>
            <a:off x="774713" y="-61906"/>
            <a:ext cx="419750" cy="430608"/>
          </a:xfrm>
          <a:prstGeom prst="rect">
            <a:avLst/>
          </a:prstGeom>
          <a:noFill/>
          <a:ln>
            <a:noFill/>
          </a:ln>
          <a:extLst/>
        </p:spPr>
        <p:txBody>
          <a:bodyPr wrap="none" lIns="91164" tIns="45582" rIns="91164" bIns="45582">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2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2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Tree>
    <p:extLst>
      <p:ext uri="{BB962C8B-B14F-4D97-AF65-F5344CB8AC3E}">
        <p14:creationId xmlns:p14="http://schemas.microsoft.com/office/powerpoint/2010/main" val="1666954092"/>
      </p:ext>
    </p:extLst>
  </p:cSld>
  <p:clrMapOvr>
    <a:masterClrMapping/>
  </p:clrMapOvr>
  <p:hf sldNum="0" hdr="0" ftr="0" dt="0"/>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2_Титульный слайд">
    <p:spTree>
      <p:nvGrpSpPr>
        <p:cNvPr id="1" name=""/>
        <p:cNvGrpSpPr/>
        <p:nvPr/>
      </p:nvGrpSpPr>
      <p:grpSpPr>
        <a:xfrm>
          <a:off x="0" y="0"/>
          <a:ext cx="0" cy="0"/>
          <a:chOff x="0" y="0"/>
          <a:chExt cx="0" cy="0"/>
        </a:xfrm>
      </p:grpSpPr>
      <p:sp>
        <p:nvSpPr>
          <p:cNvPr id="2" name="Прямоугольник 1"/>
          <p:cNvSpPr/>
          <p:nvPr userDrawn="1"/>
        </p:nvSpPr>
        <p:spPr>
          <a:xfrm>
            <a:off x="541338" y="20"/>
            <a:ext cx="463550" cy="379413"/>
          </a:xfrm>
          <a:prstGeom prst="rect">
            <a:avLst/>
          </a:prstGeom>
        </p:spPr>
        <p:txBody>
          <a:bodyPr wrap="none" lIns="91164" tIns="45582" rIns="91164" bIns="45582">
            <a:normAutofit lnSpcReduction="10000"/>
          </a:bodyPr>
          <a:lstStyle/>
          <a:p>
            <a:pPr fontAlgn="base">
              <a:spcBef>
                <a:spcPct val="0"/>
              </a:spcBef>
              <a:spcAft>
                <a:spcPct val="0"/>
              </a:spcAft>
              <a:defRPr/>
            </a:pPr>
            <a:r>
              <a:rPr lang="ru-RU" sz="20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dirty="0">
              <a:solidFill>
                <a:srgbClr val="000000"/>
              </a:solidFill>
              <a:latin typeface="Arial" charset="0"/>
              <a:ea typeface="Arial Unicode MS" pitchFamily="34" charset="-128"/>
              <a:cs typeface="Arial Unicode MS"/>
            </a:endParaRPr>
          </a:p>
        </p:txBody>
      </p:sp>
      <p:sp>
        <p:nvSpPr>
          <p:cNvPr id="3" name="Прямоугольник 11"/>
          <p:cNvSpPr>
            <a:spLocks noChangeArrowheads="1"/>
          </p:cNvSpPr>
          <p:nvPr userDrawn="1"/>
        </p:nvSpPr>
        <p:spPr bwMode="auto">
          <a:xfrm>
            <a:off x="963625" y="-20629"/>
            <a:ext cx="241817" cy="338276"/>
          </a:xfrm>
          <a:prstGeom prst="rect">
            <a:avLst/>
          </a:prstGeom>
          <a:noFill/>
          <a:ln>
            <a:noFill/>
          </a:ln>
          <a:extLst/>
        </p:spPr>
        <p:txBody>
          <a:bodyPr wrap="none" lIns="91164" tIns="45582" rIns="91164" bIns="45582">
            <a:spAutoFit/>
          </a:bodyPr>
          <a:lstStyle>
            <a:lvl1pPr eaLnBrk="0" hangingPunct="0">
              <a:defRPr>
                <a:solidFill>
                  <a:schemeClr val="tx1"/>
                </a:solidFill>
                <a:latin typeface="Arial" pitchFamily="34" charset="0"/>
                <a:ea typeface="Arial Unicode MS" pitchFamily="34" charset="-128"/>
                <a:cs typeface="Arial Unicode MS" pitchFamily="34" charset="-128"/>
              </a:defRPr>
            </a:lvl1pPr>
            <a:lvl2pPr marL="742950" indent="-285750" eaLnBrk="0" hangingPunct="0">
              <a:defRPr>
                <a:solidFill>
                  <a:schemeClr val="tx1"/>
                </a:solidFill>
                <a:latin typeface="Arial" pitchFamily="34" charset="0"/>
                <a:ea typeface="Arial Unicode MS" pitchFamily="34" charset="-128"/>
                <a:cs typeface="Arial Unicode MS" pitchFamily="34" charset="-128"/>
              </a:defRPr>
            </a:lvl2pPr>
            <a:lvl3pPr marL="1143000" indent="-228600" eaLnBrk="0" hangingPunct="0">
              <a:defRPr>
                <a:solidFill>
                  <a:schemeClr val="tx1"/>
                </a:solidFill>
                <a:latin typeface="Arial" pitchFamily="34" charset="0"/>
                <a:ea typeface="Arial Unicode MS" pitchFamily="34" charset="-128"/>
                <a:cs typeface="Arial Unicode MS" pitchFamily="34" charset="-128"/>
              </a:defRPr>
            </a:lvl3pPr>
            <a:lvl4pPr marL="1600200" indent="-228600" eaLnBrk="0" hangingPunct="0">
              <a:defRPr>
                <a:solidFill>
                  <a:schemeClr val="tx1"/>
                </a:solidFill>
                <a:latin typeface="Arial" pitchFamily="34" charset="0"/>
                <a:ea typeface="Arial Unicode MS" pitchFamily="34" charset="-128"/>
                <a:cs typeface="Arial Unicode MS" pitchFamily="34" charset="-128"/>
              </a:defRPr>
            </a:lvl4pPr>
            <a:lvl5pPr marL="2057400" indent="-228600" eaLnBrk="0" hangingPunct="0">
              <a:defRPr>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9pPr>
          </a:lstStyle>
          <a:p>
            <a:pPr eaLnBrk="1" fontAlgn="base" hangingPunct="1">
              <a:spcBef>
                <a:spcPct val="0"/>
              </a:spcBef>
              <a:spcAft>
                <a:spcPct val="0"/>
              </a:spcAft>
              <a:defRPr/>
            </a:pPr>
            <a:r>
              <a:rPr lang="ru-RU" altLang="ru-RU" sz="1600" dirty="0" smtClean="0">
                <a:solidFill>
                  <a:srgbClr val="DBDBE9"/>
                </a:solidFill>
                <a:cs typeface="Arial" panose="020B0604020202020204" pitchFamily="34" charset="0"/>
              </a:rPr>
              <a:t>]</a:t>
            </a:r>
            <a:endParaRPr lang="ru-RU" altLang="ru-RU" dirty="0" smtClean="0">
              <a:solidFill>
                <a:srgbClr val="DBDBE9"/>
              </a:solidFill>
              <a:cs typeface="Arial" panose="020B0604020202020204" pitchFamily="34" charset="0"/>
            </a:endParaRPr>
          </a:p>
        </p:txBody>
      </p:sp>
      <p:sp>
        <p:nvSpPr>
          <p:cNvPr id="4" name="TextBox 13"/>
          <p:cNvSpPr txBox="1">
            <a:spLocks noChangeArrowheads="1"/>
          </p:cNvSpPr>
          <p:nvPr userDrawn="1"/>
        </p:nvSpPr>
        <p:spPr bwMode="auto">
          <a:xfrm>
            <a:off x="774713" y="-61906"/>
            <a:ext cx="419750" cy="430608"/>
          </a:xfrm>
          <a:prstGeom prst="rect">
            <a:avLst/>
          </a:prstGeom>
          <a:noFill/>
          <a:ln>
            <a:noFill/>
          </a:ln>
          <a:extLst/>
        </p:spPr>
        <p:txBody>
          <a:bodyPr wrap="none" lIns="91164" tIns="45582" rIns="91164" bIns="45582">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2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2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
        <p:nvSpPr>
          <p:cNvPr id="5" name="Прямоугольник 4"/>
          <p:cNvSpPr/>
          <p:nvPr/>
        </p:nvSpPr>
        <p:spPr>
          <a:xfrm>
            <a:off x="0" y="0"/>
            <a:ext cx="9144000" cy="311150"/>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6" name="Прямоугольник 5"/>
          <p:cNvSpPr/>
          <p:nvPr/>
        </p:nvSpPr>
        <p:spPr bwMode="invGray">
          <a:xfrm>
            <a:off x="9085263" y="-1585"/>
            <a:ext cx="57150"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7" name="Прямоугольник 6"/>
          <p:cNvSpPr/>
          <p:nvPr/>
        </p:nvSpPr>
        <p:spPr bwMode="invGray">
          <a:xfrm>
            <a:off x="9044008" y="-1585"/>
            <a:ext cx="28575"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8" name="Прямоугольник 7"/>
          <p:cNvSpPr/>
          <p:nvPr/>
        </p:nvSpPr>
        <p:spPr bwMode="invGray">
          <a:xfrm>
            <a:off x="9024938" y="-1585"/>
            <a:ext cx="9525" cy="620713"/>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9" name="Прямоугольник 8"/>
          <p:cNvSpPr/>
          <p:nvPr/>
        </p:nvSpPr>
        <p:spPr bwMode="invGray">
          <a:xfrm>
            <a:off x="8977313" y="-1585"/>
            <a:ext cx="25400" cy="620713"/>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10" name="Прямоугольник 9"/>
          <p:cNvSpPr/>
          <p:nvPr/>
        </p:nvSpPr>
        <p:spPr bwMode="invGray">
          <a:xfrm>
            <a:off x="8915420" y="0"/>
            <a:ext cx="55563" cy="585788"/>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11" name="Прямоугольник 10"/>
          <p:cNvSpPr/>
          <p:nvPr/>
        </p:nvSpPr>
        <p:spPr bwMode="invGray">
          <a:xfrm>
            <a:off x="8875713" y="0"/>
            <a:ext cx="6350" cy="585788"/>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12" name="Прямоугольник 11"/>
          <p:cNvSpPr/>
          <p:nvPr userDrawn="1"/>
        </p:nvSpPr>
        <p:spPr>
          <a:xfrm>
            <a:off x="541338" y="20"/>
            <a:ext cx="463550" cy="379413"/>
          </a:xfrm>
          <a:prstGeom prst="rect">
            <a:avLst/>
          </a:prstGeom>
        </p:spPr>
        <p:txBody>
          <a:bodyPr wrap="none" lIns="91164" tIns="45582" rIns="91164" bIns="45582">
            <a:normAutofit lnSpcReduction="10000"/>
          </a:bodyPr>
          <a:lstStyle/>
          <a:p>
            <a:pPr fontAlgn="base">
              <a:spcBef>
                <a:spcPct val="0"/>
              </a:spcBef>
              <a:spcAft>
                <a:spcPct val="0"/>
              </a:spcAft>
              <a:defRPr/>
            </a:pPr>
            <a:r>
              <a:rPr lang="ru-RU" sz="20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dirty="0">
              <a:solidFill>
                <a:srgbClr val="000000"/>
              </a:solidFill>
              <a:latin typeface="Arial" charset="0"/>
              <a:ea typeface="Arial Unicode MS" pitchFamily="34" charset="-128"/>
              <a:cs typeface="Arial Unicode MS"/>
            </a:endParaRPr>
          </a:p>
        </p:txBody>
      </p:sp>
      <p:sp>
        <p:nvSpPr>
          <p:cNvPr id="13" name="Прямоугольник 27"/>
          <p:cNvSpPr>
            <a:spLocks noChangeArrowheads="1"/>
          </p:cNvSpPr>
          <p:nvPr userDrawn="1"/>
        </p:nvSpPr>
        <p:spPr bwMode="auto">
          <a:xfrm>
            <a:off x="963625" y="-20629"/>
            <a:ext cx="241817" cy="338276"/>
          </a:xfrm>
          <a:prstGeom prst="rect">
            <a:avLst/>
          </a:prstGeom>
          <a:noFill/>
          <a:ln>
            <a:noFill/>
          </a:ln>
          <a:extLst/>
        </p:spPr>
        <p:txBody>
          <a:bodyPr wrap="none" lIns="91164" tIns="45582" rIns="91164" bIns="45582">
            <a:spAutoFit/>
          </a:bodyPr>
          <a:lstStyle>
            <a:lvl1pPr eaLnBrk="0" hangingPunct="0">
              <a:defRPr>
                <a:solidFill>
                  <a:schemeClr val="tx1"/>
                </a:solidFill>
                <a:latin typeface="Arial" pitchFamily="34" charset="0"/>
                <a:ea typeface="Arial Unicode MS" pitchFamily="34" charset="-128"/>
                <a:cs typeface="Arial Unicode MS" pitchFamily="34" charset="-128"/>
              </a:defRPr>
            </a:lvl1pPr>
            <a:lvl2pPr marL="742950" indent="-285750" eaLnBrk="0" hangingPunct="0">
              <a:defRPr>
                <a:solidFill>
                  <a:schemeClr val="tx1"/>
                </a:solidFill>
                <a:latin typeface="Arial" pitchFamily="34" charset="0"/>
                <a:ea typeface="Arial Unicode MS" pitchFamily="34" charset="-128"/>
                <a:cs typeface="Arial Unicode MS" pitchFamily="34" charset="-128"/>
              </a:defRPr>
            </a:lvl2pPr>
            <a:lvl3pPr marL="1143000" indent="-228600" eaLnBrk="0" hangingPunct="0">
              <a:defRPr>
                <a:solidFill>
                  <a:schemeClr val="tx1"/>
                </a:solidFill>
                <a:latin typeface="Arial" pitchFamily="34" charset="0"/>
                <a:ea typeface="Arial Unicode MS" pitchFamily="34" charset="-128"/>
                <a:cs typeface="Arial Unicode MS" pitchFamily="34" charset="-128"/>
              </a:defRPr>
            </a:lvl3pPr>
            <a:lvl4pPr marL="1600200" indent="-228600" eaLnBrk="0" hangingPunct="0">
              <a:defRPr>
                <a:solidFill>
                  <a:schemeClr val="tx1"/>
                </a:solidFill>
                <a:latin typeface="Arial" pitchFamily="34" charset="0"/>
                <a:ea typeface="Arial Unicode MS" pitchFamily="34" charset="-128"/>
                <a:cs typeface="Arial Unicode MS" pitchFamily="34" charset="-128"/>
              </a:defRPr>
            </a:lvl4pPr>
            <a:lvl5pPr marL="2057400" indent="-228600" eaLnBrk="0" hangingPunct="0">
              <a:defRPr>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9pPr>
          </a:lstStyle>
          <a:p>
            <a:pPr eaLnBrk="1" fontAlgn="base" hangingPunct="1">
              <a:spcBef>
                <a:spcPct val="0"/>
              </a:spcBef>
              <a:spcAft>
                <a:spcPct val="0"/>
              </a:spcAft>
              <a:defRPr/>
            </a:pPr>
            <a:r>
              <a:rPr lang="ru-RU" altLang="ru-RU" sz="1600" dirty="0" smtClean="0">
                <a:solidFill>
                  <a:srgbClr val="DBDBE9"/>
                </a:solidFill>
                <a:cs typeface="Arial" panose="020B0604020202020204" pitchFamily="34" charset="0"/>
              </a:rPr>
              <a:t>]</a:t>
            </a:r>
            <a:endParaRPr lang="ru-RU" altLang="ru-RU" dirty="0" smtClean="0">
              <a:solidFill>
                <a:srgbClr val="DBDBE9"/>
              </a:solidFill>
              <a:cs typeface="Arial" panose="020B0604020202020204" pitchFamily="34" charset="0"/>
            </a:endParaRPr>
          </a:p>
        </p:txBody>
      </p:sp>
      <p:sp>
        <p:nvSpPr>
          <p:cNvPr id="14" name="TextBox 13"/>
          <p:cNvSpPr txBox="1">
            <a:spLocks noChangeArrowheads="1"/>
          </p:cNvSpPr>
          <p:nvPr userDrawn="1"/>
        </p:nvSpPr>
        <p:spPr bwMode="auto">
          <a:xfrm>
            <a:off x="774713" y="-61906"/>
            <a:ext cx="419750" cy="430608"/>
          </a:xfrm>
          <a:prstGeom prst="rect">
            <a:avLst/>
          </a:prstGeom>
          <a:noFill/>
          <a:ln>
            <a:noFill/>
          </a:ln>
          <a:extLst/>
        </p:spPr>
        <p:txBody>
          <a:bodyPr wrap="none" lIns="91164" tIns="45582" rIns="91164" bIns="45582">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2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2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Tree>
    <p:extLst>
      <p:ext uri="{BB962C8B-B14F-4D97-AF65-F5344CB8AC3E}">
        <p14:creationId xmlns:p14="http://schemas.microsoft.com/office/powerpoint/2010/main" val="2842809718"/>
      </p:ext>
    </p:extLst>
  </p:cSld>
  <p:clrMapOvr>
    <a:masterClrMapping/>
  </p:clrMapOvr>
  <p:hf sldNum="0" hdr="0" ftr="0" dt="0"/>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229727658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3_Титульный слайд">
    <p:spTree>
      <p:nvGrpSpPr>
        <p:cNvPr id="1" name=""/>
        <p:cNvGrpSpPr/>
        <p:nvPr/>
      </p:nvGrpSpPr>
      <p:grpSpPr>
        <a:xfrm>
          <a:off x="0" y="0"/>
          <a:ext cx="0" cy="0"/>
          <a:chOff x="0" y="0"/>
          <a:chExt cx="0" cy="0"/>
        </a:xfrm>
      </p:grpSpPr>
      <p:sp>
        <p:nvSpPr>
          <p:cNvPr id="2" name="Прямоугольник 1"/>
          <p:cNvSpPr/>
          <p:nvPr userDrawn="1"/>
        </p:nvSpPr>
        <p:spPr>
          <a:xfrm>
            <a:off x="541338" y="20"/>
            <a:ext cx="463550" cy="379413"/>
          </a:xfrm>
          <a:prstGeom prst="rect">
            <a:avLst/>
          </a:prstGeom>
        </p:spPr>
        <p:txBody>
          <a:bodyPr wrap="none" lIns="91164" tIns="45582" rIns="91164" bIns="45582">
            <a:normAutofit lnSpcReduction="10000"/>
          </a:bodyPr>
          <a:lstStyle/>
          <a:p>
            <a:pPr fontAlgn="base">
              <a:spcBef>
                <a:spcPct val="0"/>
              </a:spcBef>
              <a:spcAft>
                <a:spcPct val="0"/>
              </a:spcAft>
              <a:defRPr/>
            </a:pPr>
            <a:r>
              <a:rPr lang="ru-RU" sz="20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dirty="0">
              <a:solidFill>
                <a:srgbClr val="000000"/>
              </a:solidFill>
              <a:latin typeface="Arial" charset="0"/>
              <a:ea typeface="Arial Unicode MS" pitchFamily="34" charset="-128"/>
              <a:cs typeface="Arial Unicode MS"/>
            </a:endParaRPr>
          </a:p>
        </p:txBody>
      </p:sp>
      <p:sp>
        <p:nvSpPr>
          <p:cNvPr id="3" name="Прямоугольник 11"/>
          <p:cNvSpPr>
            <a:spLocks noChangeArrowheads="1"/>
          </p:cNvSpPr>
          <p:nvPr userDrawn="1"/>
        </p:nvSpPr>
        <p:spPr bwMode="auto">
          <a:xfrm>
            <a:off x="963625" y="-20629"/>
            <a:ext cx="241817" cy="338276"/>
          </a:xfrm>
          <a:prstGeom prst="rect">
            <a:avLst/>
          </a:prstGeom>
          <a:noFill/>
          <a:ln>
            <a:noFill/>
          </a:ln>
          <a:extLst/>
        </p:spPr>
        <p:txBody>
          <a:bodyPr wrap="none" lIns="91164" tIns="45582" rIns="91164" bIns="45582">
            <a:spAutoFit/>
          </a:bodyPr>
          <a:lstStyle>
            <a:lvl1pPr eaLnBrk="0" hangingPunct="0">
              <a:defRPr sz="2400">
                <a:solidFill>
                  <a:schemeClr val="tx1"/>
                </a:solidFill>
                <a:latin typeface="Times New Roman" pitchFamily="18" charset="0"/>
                <a:cs typeface="Arial" pitchFamily="34" charset="0"/>
              </a:defRPr>
            </a:lvl1pPr>
            <a:lvl2pPr marL="742950" indent="-285750" eaLnBrk="0" hangingPunct="0">
              <a:defRPr sz="2400">
                <a:solidFill>
                  <a:schemeClr val="tx1"/>
                </a:solidFill>
                <a:latin typeface="Times New Roman" pitchFamily="18" charset="0"/>
                <a:cs typeface="Arial" pitchFamily="34" charset="0"/>
              </a:defRPr>
            </a:lvl2pPr>
            <a:lvl3pPr marL="1143000" indent="-228600" eaLnBrk="0" hangingPunct="0">
              <a:defRPr sz="2400">
                <a:solidFill>
                  <a:schemeClr val="tx1"/>
                </a:solidFill>
                <a:latin typeface="Times New Roman" pitchFamily="18" charset="0"/>
                <a:cs typeface="Arial" pitchFamily="34" charset="0"/>
              </a:defRPr>
            </a:lvl3pPr>
            <a:lvl4pPr marL="1600200" indent="-228600" eaLnBrk="0" hangingPunct="0">
              <a:defRPr sz="2400">
                <a:solidFill>
                  <a:schemeClr val="tx1"/>
                </a:solidFill>
                <a:latin typeface="Times New Roman" pitchFamily="18" charset="0"/>
                <a:cs typeface="Arial" pitchFamily="34" charset="0"/>
              </a:defRPr>
            </a:lvl4pPr>
            <a:lvl5pPr marL="2057400" indent="-228600" eaLnBrk="0" hangingPunct="0">
              <a:defRPr sz="24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24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24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24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2400">
                <a:solidFill>
                  <a:schemeClr val="tx1"/>
                </a:solidFill>
                <a:latin typeface="Times New Roman" pitchFamily="18" charset="0"/>
                <a:cs typeface="Arial" pitchFamily="34" charset="0"/>
              </a:defRPr>
            </a:lvl9pPr>
          </a:lstStyle>
          <a:p>
            <a:pPr eaLnBrk="1" fontAlgn="base" hangingPunct="1">
              <a:spcBef>
                <a:spcPct val="0"/>
              </a:spcBef>
              <a:spcAft>
                <a:spcPct val="0"/>
              </a:spcAft>
              <a:defRPr/>
            </a:pPr>
            <a:r>
              <a:rPr lang="ru-RU" altLang="ru-RU" sz="1600" dirty="0" smtClean="0">
                <a:solidFill>
                  <a:srgbClr val="DBDBE9"/>
                </a:solidFill>
                <a:latin typeface="Arial" panose="020B0604020202020204" pitchFamily="34" charset="0"/>
                <a:ea typeface="Arial Unicode MS" pitchFamily="34" charset="-128"/>
              </a:rPr>
              <a:t>]</a:t>
            </a:r>
            <a:endParaRPr lang="ru-RU" altLang="ru-RU" sz="1800" dirty="0" smtClean="0">
              <a:solidFill>
                <a:srgbClr val="DBDBE9"/>
              </a:solidFill>
              <a:latin typeface="Arial" panose="020B0604020202020204" pitchFamily="34" charset="0"/>
              <a:ea typeface="Arial Unicode MS" pitchFamily="34" charset="-128"/>
            </a:endParaRPr>
          </a:p>
        </p:txBody>
      </p:sp>
      <p:sp>
        <p:nvSpPr>
          <p:cNvPr id="4" name="TextBox 13"/>
          <p:cNvSpPr txBox="1">
            <a:spLocks noChangeArrowheads="1"/>
          </p:cNvSpPr>
          <p:nvPr userDrawn="1"/>
        </p:nvSpPr>
        <p:spPr bwMode="auto">
          <a:xfrm>
            <a:off x="774713" y="-61906"/>
            <a:ext cx="419750" cy="430608"/>
          </a:xfrm>
          <a:prstGeom prst="rect">
            <a:avLst/>
          </a:prstGeom>
          <a:noFill/>
          <a:ln>
            <a:noFill/>
          </a:ln>
          <a:extLst/>
        </p:spPr>
        <p:txBody>
          <a:bodyPr wrap="none" lIns="91164" tIns="45582" rIns="91164" bIns="45582">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2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2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
        <p:nvSpPr>
          <p:cNvPr id="5" name="Прямоугольник 4"/>
          <p:cNvSpPr/>
          <p:nvPr/>
        </p:nvSpPr>
        <p:spPr>
          <a:xfrm>
            <a:off x="0" y="0"/>
            <a:ext cx="9144000" cy="311150"/>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6" name="Прямоугольник 5"/>
          <p:cNvSpPr/>
          <p:nvPr/>
        </p:nvSpPr>
        <p:spPr bwMode="invGray">
          <a:xfrm>
            <a:off x="9085263" y="-1585"/>
            <a:ext cx="57150"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7" name="Прямоугольник 6"/>
          <p:cNvSpPr/>
          <p:nvPr/>
        </p:nvSpPr>
        <p:spPr bwMode="invGray">
          <a:xfrm>
            <a:off x="9044008" y="-1585"/>
            <a:ext cx="28575"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8" name="Прямоугольник 7"/>
          <p:cNvSpPr/>
          <p:nvPr/>
        </p:nvSpPr>
        <p:spPr bwMode="invGray">
          <a:xfrm>
            <a:off x="9024938" y="-1585"/>
            <a:ext cx="9525" cy="620713"/>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9" name="Прямоугольник 8"/>
          <p:cNvSpPr/>
          <p:nvPr/>
        </p:nvSpPr>
        <p:spPr bwMode="invGray">
          <a:xfrm>
            <a:off x="8977313" y="-1585"/>
            <a:ext cx="25400" cy="620713"/>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10" name="Прямоугольник 9"/>
          <p:cNvSpPr/>
          <p:nvPr/>
        </p:nvSpPr>
        <p:spPr bwMode="invGray">
          <a:xfrm>
            <a:off x="8915420" y="0"/>
            <a:ext cx="55563" cy="585788"/>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11" name="Прямоугольник 10"/>
          <p:cNvSpPr/>
          <p:nvPr/>
        </p:nvSpPr>
        <p:spPr bwMode="invGray">
          <a:xfrm>
            <a:off x="8875713" y="0"/>
            <a:ext cx="6350" cy="585788"/>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12" name="Прямоугольник 11"/>
          <p:cNvSpPr/>
          <p:nvPr userDrawn="1"/>
        </p:nvSpPr>
        <p:spPr>
          <a:xfrm>
            <a:off x="541338" y="20"/>
            <a:ext cx="463550" cy="379413"/>
          </a:xfrm>
          <a:prstGeom prst="rect">
            <a:avLst/>
          </a:prstGeom>
        </p:spPr>
        <p:txBody>
          <a:bodyPr wrap="none" lIns="91164" tIns="45582" rIns="91164" bIns="45582">
            <a:normAutofit lnSpcReduction="10000"/>
          </a:bodyPr>
          <a:lstStyle/>
          <a:p>
            <a:pPr fontAlgn="base">
              <a:spcBef>
                <a:spcPct val="0"/>
              </a:spcBef>
              <a:spcAft>
                <a:spcPct val="0"/>
              </a:spcAft>
              <a:defRPr/>
            </a:pPr>
            <a:r>
              <a:rPr lang="ru-RU" sz="20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dirty="0">
              <a:solidFill>
                <a:srgbClr val="000000"/>
              </a:solidFill>
              <a:latin typeface="Arial" charset="0"/>
              <a:ea typeface="Arial Unicode MS" pitchFamily="34" charset="-128"/>
              <a:cs typeface="Arial Unicode MS"/>
            </a:endParaRPr>
          </a:p>
        </p:txBody>
      </p:sp>
      <p:sp>
        <p:nvSpPr>
          <p:cNvPr id="13" name="Прямоугольник 27"/>
          <p:cNvSpPr>
            <a:spLocks noChangeArrowheads="1"/>
          </p:cNvSpPr>
          <p:nvPr userDrawn="1"/>
        </p:nvSpPr>
        <p:spPr bwMode="auto">
          <a:xfrm>
            <a:off x="963625" y="-20629"/>
            <a:ext cx="241817" cy="338276"/>
          </a:xfrm>
          <a:prstGeom prst="rect">
            <a:avLst/>
          </a:prstGeom>
          <a:noFill/>
          <a:ln>
            <a:noFill/>
          </a:ln>
          <a:extLst/>
        </p:spPr>
        <p:txBody>
          <a:bodyPr wrap="none" lIns="91164" tIns="45582" rIns="91164" bIns="45582">
            <a:spAutoFit/>
          </a:bodyPr>
          <a:lstStyle>
            <a:lvl1pPr eaLnBrk="0" hangingPunct="0">
              <a:defRPr sz="2400">
                <a:solidFill>
                  <a:schemeClr val="tx1"/>
                </a:solidFill>
                <a:latin typeface="Times New Roman" pitchFamily="18" charset="0"/>
                <a:cs typeface="Arial" pitchFamily="34" charset="0"/>
              </a:defRPr>
            </a:lvl1pPr>
            <a:lvl2pPr marL="742950" indent="-285750" eaLnBrk="0" hangingPunct="0">
              <a:defRPr sz="2400">
                <a:solidFill>
                  <a:schemeClr val="tx1"/>
                </a:solidFill>
                <a:latin typeface="Times New Roman" pitchFamily="18" charset="0"/>
                <a:cs typeface="Arial" pitchFamily="34" charset="0"/>
              </a:defRPr>
            </a:lvl2pPr>
            <a:lvl3pPr marL="1143000" indent="-228600" eaLnBrk="0" hangingPunct="0">
              <a:defRPr sz="2400">
                <a:solidFill>
                  <a:schemeClr val="tx1"/>
                </a:solidFill>
                <a:latin typeface="Times New Roman" pitchFamily="18" charset="0"/>
                <a:cs typeface="Arial" pitchFamily="34" charset="0"/>
              </a:defRPr>
            </a:lvl3pPr>
            <a:lvl4pPr marL="1600200" indent="-228600" eaLnBrk="0" hangingPunct="0">
              <a:defRPr sz="2400">
                <a:solidFill>
                  <a:schemeClr val="tx1"/>
                </a:solidFill>
                <a:latin typeface="Times New Roman" pitchFamily="18" charset="0"/>
                <a:cs typeface="Arial" pitchFamily="34" charset="0"/>
              </a:defRPr>
            </a:lvl4pPr>
            <a:lvl5pPr marL="2057400" indent="-228600" eaLnBrk="0" hangingPunct="0">
              <a:defRPr sz="24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24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24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24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2400">
                <a:solidFill>
                  <a:schemeClr val="tx1"/>
                </a:solidFill>
                <a:latin typeface="Times New Roman" pitchFamily="18" charset="0"/>
                <a:cs typeface="Arial" pitchFamily="34" charset="0"/>
              </a:defRPr>
            </a:lvl9pPr>
          </a:lstStyle>
          <a:p>
            <a:pPr eaLnBrk="1" fontAlgn="base" hangingPunct="1">
              <a:spcBef>
                <a:spcPct val="0"/>
              </a:spcBef>
              <a:spcAft>
                <a:spcPct val="0"/>
              </a:spcAft>
              <a:defRPr/>
            </a:pPr>
            <a:r>
              <a:rPr lang="ru-RU" altLang="ru-RU" sz="1600" dirty="0" smtClean="0">
                <a:solidFill>
                  <a:srgbClr val="DBDBE9"/>
                </a:solidFill>
                <a:latin typeface="Arial" panose="020B0604020202020204" pitchFamily="34" charset="0"/>
                <a:ea typeface="Arial Unicode MS" pitchFamily="34" charset="-128"/>
              </a:rPr>
              <a:t>]</a:t>
            </a:r>
            <a:endParaRPr lang="ru-RU" altLang="ru-RU" sz="1800" dirty="0" smtClean="0">
              <a:solidFill>
                <a:srgbClr val="DBDBE9"/>
              </a:solidFill>
              <a:latin typeface="Arial" panose="020B0604020202020204" pitchFamily="34" charset="0"/>
              <a:ea typeface="Arial Unicode MS" pitchFamily="34" charset="-128"/>
            </a:endParaRPr>
          </a:p>
        </p:txBody>
      </p:sp>
      <p:sp>
        <p:nvSpPr>
          <p:cNvPr id="14" name="TextBox 13"/>
          <p:cNvSpPr txBox="1">
            <a:spLocks noChangeArrowheads="1"/>
          </p:cNvSpPr>
          <p:nvPr userDrawn="1"/>
        </p:nvSpPr>
        <p:spPr bwMode="auto">
          <a:xfrm>
            <a:off x="774713" y="-61906"/>
            <a:ext cx="419750" cy="430608"/>
          </a:xfrm>
          <a:prstGeom prst="rect">
            <a:avLst/>
          </a:prstGeom>
          <a:noFill/>
          <a:ln>
            <a:noFill/>
          </a:ln>
          <a:extLst/>
        </p:spPr>
        <p:txBody>
          <a:bodyPr wrap="none" lIns="91164" tIns="45582" rIns="91164" bIns="45582">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2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2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Tree>
    <p:extLst>
      <p:ext uri="{BB962C8B-B14F-4D97-AF65-F5344CB8AC3E}">
        <p14:creationId xmlns:p14="http://schemas.microsoft.com/office/powerpoint/2010/main" val="351522970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4_Титульный слайд">
    <p:spTree>
      <p:nvGrpSpPr>
        <p:cNvPr id="1" name=""/>
        <p:cNvGrpSpPr/>
        <p:nvPr/>
      </p:nvGrpSpPr>
      <p:grpSpPr>
        <a:xfrm>
          <a:off x="0" y="0"/>
          <a:ext cx="0" cy="0"/>
          <a:chOff x="0" y="0"/>
          <a:chExt cx="0" cy="0"/>
        </a:xfrm>
      </p:grpSpPr>
      <p:sp>
        <p:nvSpPr>
          <p:cNvPr id="2" name="Прямоугольник 1"/>
          <p:cNvSpPr/>
          <p:nvPr userDrawn="1"/>
        </p:nvSpPr>
        <p:spPr>
          <a:xfrm>
            <a:off x="541338" y="20"/>
            <a:ext cx="463550" cy="379413"/>
          </a:xfrm>
          <a:prstGeom prst="rect">
            <a:avLst/>
          </a:prstGeom>
        </p:spPr>
        <p:txBody>
          <a:bodyPr wrap="none" lIns="91164" tIns="45582" rIns="91164" bIns="45582">
            <a:normAutofit lnSpcReduction="10000"/>
          </a:bodyPr>
          <a:lstStyle/>
          <a:p>
            <a:pPr fontAlgn="base">
              <a:spcBef>
                <a:spcPct val="0"/>
              </a:spcBef>
              <a:spcAft>
                <a:spcPct val="0"/>
              </a:spcAft>
              <a:defRPr/>
            </a:pPr>
            <a:r>
              <a:rPr lang="ru-RU" sz="20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dirty="0">
              <a:solidFill>
                <a:srgbClr val="000000"/>
              </a:solidFill>
              <a:latin typeface="Arial" charset="0"/>
              <a:ea typeface="Arial Unicode MS" pitchFamily="34" charset="-128"/>
              <a:cs typeface="Arial Unicode MS"/>
            </a:endParaRPr>
          </a:p>
        </p:txBody>
      </p:sp>
      <p:sp>
        <p:nvSpPr>
          <p:cNvPr id="3" name="Прямоугольник 11"/>
          <p:cNvSpPr>
            <a:spLocks noChangeArrowheads="1"/>
          </p:cNvSpPr>
          <p:nvPr userDrawn="1"/>
        </p:nvSpPr>
        <p:spPr bwMode="auto">
          <a:xfrm>
            <a:off x="963625" y="-20629"/>
            <a:ext cx="241817" cy="338276"/>
          </a:xfrm>
          <a:prstGeom prst="rect">
            <a:avLst/>
          </a:prstGeom>
          <a:noFill/>
          <a:ln>
            <a:noFill/>
          </a:ln>
          <a:extLst/>
        </p:spPr>
        <p:txBody>
          <a:bodyPr wrap="none" lIns="91164" tIns="45582" rIns="91164" bIns="45582">
            <a:spAutoFit/>
          </a:bodyPr>
          <a:lstStyle>
            <a:lvl1pPr eaLnBrk="0" hangingPunct="0">
              <a:defRPr>
                <a:solidFill>
                  <a:schemeClr val="tx1"/>
                </a:solidFill>
                <a:latin typeface="Arial" pitchFamily="34" charset="0"/>
                <a:ea typeface="Arial Unicode MS" pitchFamily="34" charset="-128"/>
                <a:cs typeface="Arial Unicode MS" pitchFamily="34" charset="-128"/>
              </a:defRPr>
            </a:lvl1pPr>
            <a:lvl2pPr marL="742950" indent="-285750" eaLnBrk="0" hangingPunct="0">
              <a:defRPr>
                <a:solidFill>
                  <a:schemeClr val="tx1"/>
                </a:solidFill>
                <a:latin typeface="Arial" pitchFamily="34" charset="0"/>
                <a:ea typeface="Arial Unicode MS" pitchFamily="34" charset="-128"/>
                <a:cs typeface="Arial Unicode MS" pitchFamily="34" charset="-128"/>
              </a:defRPr>
            </a:lvl2pPr>
            <a:lvl3pPr marL="1143000" indent="-228600" eaLnBrk="0" hangingPunct="0">
              <a:defRPr>
                <a:solidFill>
                  <a:schemeClr val="tx1"/>
                </a:solidFill>
                <a:latin typeface="Arial" pitchFamily="34" charset="0"/>
                <a:ea typeface="Arial Unicode MS" pitchFamily="34" charset="-128"/>
                <a:cs typeface="Arial Unicode MS" pitchFamily="34" charset="-128"/>
              </a:defRPr>
            </a:lvl3pPr>
            <a:lvl4pPr marL="1600200" indent="-228600" eaLnBrk="0" hangingPunct="0">
              <a:defRPr>
                <a:solidFill>
                  <a:schemeClr val="tx1"/>
                </a:solidFill>
                <a:latin typeface="Arial" pitchFamily="34" charset="0"/>
                <a:ea typeface="Arial Unicode MS" pitchFamily="34" charset="-128"/>
                <a:cs typeface="Arial Unicode MS" pitchFamily="34" charset="-128"/>
              </a:defRPr>
            </a:lvl4pPr>
            <a:lvl5pPr marL="2057400" indent="-228600" eaLnBrk="0" hangingPunct="0">
              <a:defRPr>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9pPr>
          </a:lstStyle>
          <a:p>
            <a:pPr eaLnBrk="1" fontAlgn="base" hangingPunct="1">
              <a:spcBef>
                <a:spcPct val="0"/>
              </a:spcBef>
              <a:spcAft>
                <a:spcPct val="0"/>
              </a:spcAft>
              <a:defRPr/>
            </a:pPr>
            <a:r>
              <a:rPr lang="ru-RU" altLang="ru-RU" sz="1600" dirty="0" smtClean="0">
                <a:solidFill>
                  <a:srgbClr val="DBDBE9"/>
                </a:solidFill>
                <a:cs typeface="Arial" panose="020B0604020202020204" pitchFamily="34" charset="0"/>
              </a:rPr>
              <a:t>]</a:t>
            </a:r>
            <a:endParaRPr lang="ru-RU" altLang="ru-RU" dirty="0" smtClean="0">
              <a:solidFill>
                <a:srgbClr val="DBDBE9"/>
              </a:solidFill>
              <a:cs typeface="Arial" panose="020B0604020202020204" pitchFamily="34" charset="0"/>
            </a:endParaRPr>
          </a:p>
        </p:txBody>
      </p:sp>
      <p:sp>
        <p:nvSpPr>
          <p:cNvPr id="4" name="TextBox 13"/>
          <p:cNvSpPr txBox="1">
            <a:spLocks noChangeArrowheads="1"/>
          </p:cNvSpPr>
          <p:nvPr userDrawn="1"/>
        </p:nvSpPr>
        <p:spPr bwMode="auto">
          <a:xfrm>
            <a:off x="774713" y="-61906"/>
            <a:ext cx="419750" cy="430608"/>
          </a:xfrm>
          <a:prstGeom prst="rect">
            <a:avLst/>
          </a:prstGeom>
          <a:noFill/>
          <a:ln>
            <a:noFill/>
          </a:ln>
          <a:extLst/>
        </p:spPr>
        <p:txBody>
          <a:bodyPr wrap="none" lIns="91164" tIns="45582" rIns="91164" bIns="45582">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2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2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
        <p:nvSpPr>
          <p:cNvPr id="5" name="Прямоугольник 4"/>
          <p:cNvSpPr/>
          <p:nvPr/>
        </p:nvSpPr>
        <p:spPr>
          <a:xfrm>
            <a:off x="0" y="0"/>
            <a:ext cx="9144000" cy="311150"/>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6" name="Прямоугольник 5"/>
          <p:cNvSpPr/>
          <p:nvPr/>
        </p:nvSpPr>
        <p:spPr bwMode="invGray">
          <a:xfrm>
            <a:off x="9085263" y="-1585"/>
            <a:ext cx="57150"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7" name="Прямоугольник 6"/>
          <p:cNvSpPr/>
          <p:nvPr/>
        </p:nvSpPr>
        <p:spPr bwMode="invGray">
          <a:xfrm>
            <a:off x="9044008" y="-1585"/>
            <a:ext cx="28575"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8" name="Прямоугольник 7"/>
          <p:cNvSpPr/>
          <p:nvPr/>
        </p:nvSpPr>
        <p:spPr bwMode="invGray">
          <a:xfrm>
            <a:off x="9024938" y="-1585"/>
            <a:ext cx="9525" cy="620713"/>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9" name="Прямоугольник 8"/>
          <p:cNvSpPr/>
          <p:nvPr/>
        </p:nvSpPr>
        <p:spPr bwMode="invGray">
          <a:xfrm>
            <a:off x="8977313" y="-1585"/>
            <a:ext cx="25400" cy="620713"/>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10" name="Прямоугольник 9"/>
          <p:cNvSpPr/>
          <p:nvPr/>
        </p:nvSpPr>
        <p:spPr bwMode="invGray">
          <a:xfrm>
            <a:off x="8915420" y="0"/>
            <a:ext cx="55563" cy="585788"/>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11" name="Прямоугольник 10"/>
          <p:cNvSpPr/>
          <p:nvPr/>
        </p:nvSpPr>
        <p:spPr bwMode="invGray">
          <a:xfrm>
            <a:off x="8875713" y="0"/>
            <a:ext cx="6350" cy="585788"/>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lIns="91164" tIns="45582" rIns="91164" bIns="45582" anchor="ctr"/>
          <a:lstStyle/>
          <a:p>
            <a:pPr algn="ctr" fontAlgn="base">
              <a:spcBef>
                <a:spcPct val="0"/>
              </a:spcBef>
              <a:spcAft>
                <a:spcPct val="0"/>
              </a:spcAft>
              <a:defRPr/>
            </a:pPr>
            <a:endParaRPr lang="en-US" dirty="0">
              <a:solidFill>
                <a:srgbClr val="FFFFFF"/>
              </a:solidFill>
            </a:endParaRPr>
          </a:p>
        </p:txBody>
      </p:sp>
      <p:sp>
        <p:nvSpPr>
          <p:cNvPr id="12" name="Прямоугольник 11"/>
          <p:cNvSpPr/>
          <p:nvPr userDrawn="1"/>
        </p:nvSpPr>
        <p:spPr>
          <a:xfrm>
            <a:off x="541338" y="20"/>
            <a:ext cx="463550" cy="379413"/>
          </a:xfrm>
          <a:prstGeom prst="rect">
            <a:avLst/>
          </a:prstGeom>
        </p:spPr>
        <p:txBody>
          <a:bodyPr wrap="none" lIns="91164" tIns="45582" rIns="91164" bIns="45582">
            <a:normAutofit lnSpcReduction="10000"/>
          </a:bodyPr>
          <a:lstStyle/>
          <a:p>
            <a:pPr fontAlgn="base">
              <a:spcBef>
                <a:spcPct val="0"/>
              </a:spcBef>
              <a:spcAft>
                <a:spcPct val="0"/>
              </a:spcAft>
              <a:defRPr/>
            </a:pPr>
            <a:r>
              <a:rPr lang="ru-RU" sz="2000" dirty="0">
                <a:solidFill>
                  <a:srgbClr val="53548A">
                    <a:lumMod val="20000"/>
                    <a:lumOff val="80000"/>
                  </a:srgbClr>
                </a:solidFill>
                <a:latin typeface="Arial" panose="020B0604020202020204" pitchFamily="34" charset="0"/>
                <a:ea typeface="Arial Unicode MS" pitchFamily="34" charset="-128"/>
                <a:cs typeface="Arial" panose="020B0604020202020204" pitchFamily="34" charset="0"/>
              </a:rPr>
              <a:t>М</a:t>
            </a:r>
            <a:endParaRPr lang="ru-RU" dirty="0">
              <a:solidFill>
                <a:srgbClr val="000000"/>
              </a:solidFill>
              <a:latin typeface="Arial" charset="0"/>
              <a:ea typeface="Arial Unicode MS" pitchFamily="34" charset="-128"/>
              <a:cs typeface="Arial Unicode MS"/>
            </a:endParaRPr>
          </a:p>
        </p:txBody>
      </p:sp>
      <p:sp>
        <p:nvSpPr>
          <p:cNvPr id="13" name="Прямоугольник 27"/>
          <p:cNvSpPr>
            <a:spLocks noChangeArrowheads="1"/>
          </p:cNvSpPr>
          <p:nvPr userDrawn="1"/>
        </p:nvSpPr>
        <p:spPr bwMode="auto">
          <a:xfrm>
            <a:off x="963625" y="-20629"/>
            <a:ext cx="241817" cy="338276"/>
          </a:xfrm>
          <a:prstGeom prst="rect">
            <a:avLst/>
          </a:prstGeom>
          <a:noFill/>
          <a:ln>
            <a:noFill/>
          </a:ln>
          <a:extLst/>
        </p:spPr>
        <p:txBody>
          <a:bodyPr wrap="none" lIns="91164" tIns="45582" rIns="91164" bIns="45582">
            <a:spAutoFit/>
          </a:bodyPr>
          <a:lstStyle>
            <a:lvl1pPr eaLnBrk="0" hangingPunct="0">
              <a:defRPr>
                <a:solidFill>
                  <a:schemeClr val="tx1"/>
                </a:solidFill>
                <a:latin typeface="Arial" pitchFamily="34" charset="0"/>
                <a:ea typeface="Arial Unicode MS" pitchFamily="34" charset="-128"/>
                <a:cs typeface="Arial Unicode MS" pitchFamily="34" charset="-128"/>
              </a:defRPr>
            </a:lvl1pPr>
            <a:lvl2pPr marL="742950" indent="-285750" eaLnBrk="0" hangingPunct="0">
              <a:defRPr>
                <a:solidFill>
                  <a:schemeClr val="tx1"/>
                </a:solidFill>
                <a:latin typeface="Arial" pitchFamily="34" charset="0"/>
                <a:ea typeface="Arial Unicode MS" pitchFamily="34" charset="-128"/>
                <a:cs typeface="Arial Unicode MS" pitchFamily="34" charset="-128"/>
              </a:defRPr>
            </a:lvl2pPr>
            <a:lvl3pPr marL="1143000" indent="-228600" eaLnBrk="0" hangingPunct="0">
              <a:defRPr>
                <a:solidFill>
                  <a:schemeClr val="tx1"/>
                </a:solidFill>
                <a:latin typeface="Arial" pitchFamily="34" charset="0"/>
                <a:ea typeface="Arial Unicode MS" pitchFamily="34" charset="-128"/>
                <a:cs typeface="Arial Unicode MS" pitchFamily="34" charset="-128"/>
              </a:defRPr>
            </a:lvl3pPr>
            <a:lvl4pPr marL="1600200" indent="-228600" eaLnBrk="0" hangingPunct="0">
              <a:defRPr>
                <a:solidFill>
                  <a:schemeClr val="tx1"/>
                </a:solidFill>
                <a:latin typeface="Arial" pitchFamily="34" charset="0"/>
                <a:ea typeface="Arial Unicode MS" pitchFamily="34" charset="-128"/>
                <a:cs typeface="Arial Unicode MS" pitchFamily="34" charset="-128"/>
              </a:defRPr>
            </a:lvl4pPr>
            <a:lvl5pPr marL="2057400" indent="-228600" eaLnBrk="0" hangingPunct="0">
              <a:defRPr>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9pPr>
          </a:lstStyle>
          <a:p>
            <a:pPr eaLnBrk="1" fontAlgn="base" hangingPunct="1">
              <a:spcBef>
                <a:spcPct val="0"/>
              </a:spcBef>
              <a:spcAft>
                <a:spcPct val="0"/>
              </a:spcAft>
              <a:defRPr/>
            </a:pPr>
            <a:r>
              <a:rPr lang="ru-RU" altLang="ru-RU" sz="1600" dirty="0" smtClean="0">
                <a:solidFill>
                  <a:srgbClr val="DBDBE9"/>
                </a:solidFill>
                <a:cs typeface="Arial" panose="020B0604020202020204" pitchFamily="34" charset="0"/>
              </a:rPr>
              <a:t>]</a:t>
            </a:r>
            <a:endParaRPr lang="ru-RU" altLang="ru-RU" dirty="0" smtClean="0">
              <a:solidFill>
                <a:srgbClr val="DBDBE9"/>
              </a:solidFill>
              <a:cs typeface="Arial" panose="020B0604020202020204" pitchFamily="34" charset="0"/>
            </a:endParaRPr>
          </a:p>
        </p:txBody>
      </p:sp>
      <p:sp>
        <p:nvSpPr>
          <p:cNvPr id="14" name="TextBox 13"/>
          <p:cNvSpPr txBox="1">
            <a:spLocks noChangeArrowheads="1"/>
          </p:cNvSpPr>
          <p:nvPr userDrawn="1"/>
        </p:nvSpPr>
        <p:spPr bwMode="auto">
          <a:xfrm>
            <a:off x="774713" y="-61906"/>
            <a:ext cx="419750" cy="430608"/>
          </a:xfrm>
          <a:prstGeom prst="rect">
            <a:avLst/>
          </a:prstGeom>
          <a:noFill/>
          <a:ln>
            <a:noFill/>
          </a:ln>
          <a:extLst/>
        </p:spPr>
        <p:txBody>
          <a:bodyPr wrap="none" lIns="91164" tIns="45582" rIns="91164" bIns="45582">
            <a:spAutoFit/>
          </a:bodyPr>
          <a:lstStyle>
            <a:lvl1pPr eaLnBrk="0" hangingPunct="0">
              <a:defRPr>
                <a:solidFill>
                  <a:schemeClr val="tx1"/>
                </a:solidFill>
                <a:latin typeface="Georgia" pitchFamily="18" charset="0"/>
              </a:defRPr>
            </a:lvl1pPr>
            <a:lvl2pPr marL="742950" indent="-285750" eaLnBrk="0" hangingPunct="0">
              <a:defRPr>
                <a:solidFill>
                  <a:schemeClr val="tx1"/>
                </a:solidFill>
                <a:latin typeface="Georgia" pitchFamily="18" charset="0"/>
              </a:defRPr>
            </a:lvl2pPr>
            <a:lvl3pPr marL="1143000" indent="-228600" eaLnBrk="0" hangingPunct="0">
              <a:defRPr>
                <a:solidFill>
                  <a:schemeClr val="tx1"/>
                </a:solidFill>
                <a:latin typeface="Georgia" pitchFamily="18" charset="0"/>
              </a:defRPr>
            </a:lvl3pPr>
            <a:lvl4pPr marL="1600200" indent="-228600" eaLnBrk="0" hangingPunct="0">
              <a:defRPr>
                <a:solidFill>
                  <a:schemeClr val="tx1"/>
                </a:solidFill>
                <a:latin typeface="Georgia" pitchFamily="18" charset="0"/>
              </a:defRPr>
            </a:lvl4pPr>
            <a:lvl5pPr marL="2057400" indent="-228600" eaLnBrk="0" hangingPunct="0">
              <a:defRPr>
                <a:solidFill>
                  <a:schemeClr val="tx1"/>
                </a:solidFill>
                <a:latin typeface="Georgia" pitchFamily="18" charset="0"/>
              </a:defRPr>
            </a:lvl5pPr>
            <a:lvl6pPr marL="2514600" indent="-228600" eaLnBrk="0" fontAlgn="base" hangingPunct="0">
              <a:spcBef>
                <a:spcPct val="0"/>
              </a:spcBef>
              <a:spcAft>
                <a:spcPct val="0"/>
              </a:spcAft>
              <a:defRPr>
                <a:solidFill>
                  <a:schemeClr val="tx1"/>
                </a:solidFill>
                <a:latin typeface="Georgia" pitchFamily="18" charset="0"/>
              </a:defRPr>
            </a:lvl6pPr>
            <a:lvl7pPr marL="2971800" indent="-228600" eaLnBrk="0" fontAlgn="base" hangingPunct="0">
              <a:spcBef>
                <a:spcPct val="0"/>
              </a:spcBef>
              <a:spcAft>
                <a:spcPct val="0"/>
              </a:spcAft>
              <a:defRPr>
                <a:solidFill>
                  <a:schemeClr val="tx1"/>
                </a:solidFill>
                <a:latin typeface="Georgia" pitchFamily="18" charset="0"/>
              </a:defRPr>
            </a:lvl7pPr>
            <a:lvl8pPr marL="3429000" indent="-228600" eaLnBrk="0" fontAlgn="base" hangingPunct="0">
              <a:spcBef>
                <a:spcPct val="0"/>
              </a:spcBef>
              <a:spcAft>
                <a:spcPct val="0"/>
              </a:spcAft>
              <a:defRPr>
                <a:solidFill>
                  <a:schemeClr val="tx1"/>
                </a:solidFill>
                <a:latin typeface="Georgia" pitchFamily="18" charset="0"/>
              </a:defRPr>
            </a:lvl8pPr>
            <a:lvl9pPr marL="3886200" indent="-228600" eaLnBrk="0" fontAlgn="base" hangingPunct="0">
              <a:spcBef>
                <a:spcPct val="0"/>
              </a:spcBef>
              <a:spcAft>
                <a:spcPct val="0"/>
              </a:spcAft>
              <a:defRPr>
                <a:solidFill>
                  <a:schemeClr val="tx1"/>
                </a:solidFill>
                <a:latin typeface="Georgia" pitchFamily="18" charset="0"/>
              </a:defRPr>
            </a:lvl9pPr>
          </a:lstStyle>
          <a:p>
            <a:pPr eaLnBrk="1" fontAlgn="base" hangingPunct="1">
              <a:spcBef>
                <a:spcPct val="0"/>
              </a:spcBef>
              <a:spcAft>
                <a:spcPct val="0"/>
              </a:spcAft>
              <a:defRPr/>
            </a:pPr>
            <a:r>
              <a:rPr lang="ru-RU" sz="2200" i="1" dirty="0" smtClean="0">
                <a:solidFill>
                  <a:srgbClr val="FFFFFF"/>
                </a:solidFill>
                <a:latin typeface="Arial" panose="020B0604020202020204" pitchFamily="34" charset="0"/>
                <a:ea typeface="Arial Unicode MS" pitchFamily="34" charset="-128"/>
                <a:cs typeface="Arial" panose="020B0604020202020204" pitchFamily="34" charset="0"/>
              </a:rPr>
              <a:t>ф</a:t>
            </a:r>
            <a:endParaRPr lang="ru-RU" sz="2200" dirty="0" smtClean="0">
              <a:solidFill>
                <a:srgbClr val="DBDBE9"/>
              </a:solidFill>
              <a:latin typeface="Arial" panose="020B0604020202020204" pitchFamily="34" charset="0"/>
              <a:ea typeface="Arial Unicode MS" pitchFamily="34" charset="-128"/>
              <a:cs typeface="Arial" panose="020B0604020202020204" pitchFamily="34" charset="0"/>
            </a:endParaRPr>
          </a:p>
        </p:txBody>
      </p:sp>
    </p:spTree>
    <p:extLst>
      <p:ext uri="{BB962C8B-B14F-4D97-AF65-F5344CB8AC3E}">
        <p14:creationId xmlns:p14="http://schemas.microsoft.com/office/powerpoint/2010/main" val="139758466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36.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theme" Target="../theme/theme10.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47.xml"/><Relationship Id="rId13" Type="http://schemas.openxmlformats.org/officeDocument/2006/relationships/slideLayout" Target="../slideLayouts/slideLayout152.xml"/><Relationship Id="rId3" Type="http://schemas.openxmlformats.org/officeDocument/2006/relationships/slideLayout" Target="../slideLayouts/slideLayout142.xml"/><Relationship Id="rId7" Type="http://schemas.openxmlformats.org/officeDocument/2006/relationships/slideLayout" Target="../slideLayouts/slideLayout146.xml"/><Relationship Id="rId12" Type="http://schemas.openxmlformats.org/officeDocument/2006/relationships/slideLayout" Target="../slideLayouts/slideLayout151.xml"/><Relationship Id="rId2" Type="http://schemas.openxmlformats.org/officeDocument/2006/relationships/slideLayout" Target="../slideLayouts/slideLayout141.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11" Type="http://schemas.openxmlformats.org/officeDocument/2006/relationships/slideLayout" Target="../slideLayouts/slideLayout150.xml"/><Relationship Id="rId5" Type="http://schemas.openxmlformats.org/officeDocument/2006/relationships/slideLayout" Target="../slideLayouts/slideLayout144.xml"/><Relationship Id="rId10" Type="http://schemas.openxmlformats.org/officeDocument/2006/relationships/slideLayout" Target="../slideLayouts/slideLayout149.xml"/><Relationship Id="rId4" Type="http://schemas.openxmlformats.org/officeDocument/2006/relationships/slideLayout" Target="../slideLayouts/slideLayout143.xml"/><Relationship Id="rId9" Type="http://schemas.openxmlformats.org/officeDocument/2006/relationships/slideLayout" Target="../slideLayouts/slideLayout148.xml"/><Relationship Id="rId14"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60.xml"/><Relationship Id="rId13" Type="http://schemas.openxmlformats.org/officeDocument/2006/relationships/image" Target="../media/image1.emf"/><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theme" Target="../theme/theme12.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71.xml"/><Relationship Id="rId13" Type="http://schemas.openxmlformats.org/officeDocument/2006/relationships/slideLayout" Target="../slideLayouts/slideLayout176.xml"/><Relationship Id="rId18" Type="http://schemas.openxmlformats.org/officeDocument/2006/relationships/slideLayout" Target="../slideLayouts/slideLayout181.xml"/><Relationship Id="rId3" Type="http://schemas.openxmlformats.org/officeDocument/2006/relationships/slideLayout" Target="../slideLayouts/slideLayout166.xml"/><Relationship Id="rId21" Type="http://schemas.openxmlformats.org/officeDocument/2006/relationships/theme" Target="../theme/theme13.xml"/><Relationship Id="rId7" Type="http://schemas.openxmlformats.org/officeDocument/2006/relationships/slideLayout" Target="../slideLayouts/slideLayout170.xml"/><Relationship Id="rId12" Type="http://schemas.openxmlformats.org/officeDocument/2006/relationships/slideLayout" Target="../slideLayouts/slideLayout175.xml"/><Relationship Id="rId17" Type="http://schemas.openxmlformats.org/officeDocument/2006/relationships/slideLayout" Target="../slideLayouts/slideLayout180.xml"/><Relationship Id="rId2" Type="http://schemas.openxmlformats.org/officeDocument/2006/relationships/slideLayout" Target="../slideLayouts/slideLayout165.xml"/><Relationship Id="rId16" Type="http://schemas.openxmlformats.org/officeDocument/2006/relationships/slideLayout" Target="../slideLayouts/slideLayout179.xml"/><Relationship Id="rId20" Type="http://schemas.openxmlformats.org/officeDocument/2006/relationships/slideLayout" Target="../slideLayouts/slideLayout183.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5" Type="http://schemas.openxmlformats.org/officeDocument/2006/relationships/slideLayout" Target="../slideLayouts/slideLayout178.xml"/><Relationship Id="rId10" Type="http://schemas.openxmlformats.org/officeDocument/2006/relationships/slideLayout" Target="../slideLayouts/slideLayout173.xml"/><Relationship Id="rId19" Type="http://schemas.openxmlformats.org/officeDocument/2006/relationships/slideLayout" Target="../slideLayouts/slideLayout182.xml"/><Relationship Id="rId4" Type="http://schemas.openxmlformats.org/officeDocument/2006/relationships/slideLayout" Target="../slideLayouts/slideLayout167.xml"/><Relationship Id="rId9" Type="http://schemas.openxmlformats.org/officeDocument/2006/relationships/slideLayout" Target="../slideLayouts/slideLayout172.xml"/><Relationship Id="rId14" Type="http://schemas.openxmlformats.org/officeDocument/2006/relationships/slideLayout" Target="../slideLayouts/slideLayout177.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91.xml"/><Relationship Id="rId13" Type="http://schemas.openxmlformats.org/officeDocument/2006/relationships/slideLayout" Target="../slideLayouts/slideLayout196.xml"/><Relationship Id="rId3" Type="http://schemas.openxmlformats.org/officeDocument/2006/relationships/slideLayout" Target="../slideLayouts/slideLayout186.xml"/><Relationship Id="rId7" Type="http://schemas.openxmlformats.org/officeDocument/2006/relationships/slideLayout" Target="../slideLayouts/slideLayout190.xml"/><Relationship Id="rId12" Type="http://schemas.openxmlformats.org/officeDocument/2006/relationships/slideLayout" Target="../slideLayouts/slideLayout195.xml"/><Relationship Id="rId2" Type="http://schemas.openxmlformats.org/officeDocument/2006/relationships/slideLayout" Target="../slideLayouts/slideLayout185.xml"/><Relationship Id="rId1" Type="http://schemas.openxmlformats.org/officeDocument/2006/relationships/slideLayout" Target="../slideLayouts/slideLayout184.xml"/><Relationship Id="rId6" Type="http://schemas.openxmlformats.org/officeDocument/2006/relationships/slideLayout" Target="../slideLayouts/slideLayout189.xml"/><Relationship Id="rId11" Type="http://schemas.openxmlformats.org/officeDocument/2006/relationships/slideLayout" Target="../slideLayouts/slideLayout194.xml"/><Relationship Id="rId5" Type="http://schemas.openxmlformats.org/officeDocument/2006/relationships/slideLayout" Target="../slideLayouts/slideLayout188.xml"/><Relationship Id="rId10" Type="http://schemas.openxmlformats.org/officeDocument/2006/relationships/slideLayout" Target="../slideLayouts/slideLayout193.xml"/><Relationship Id="rId4" Type="http://schemas.openxmlformats.org/officeDocument/2006/relationships/slideLayout" Target="../slideLayouts/slideLayout187.xml"/><Relationship Id="rId9" Type="http://schemas.openxmlformats.org/officeDocument/2006/relationships/slideLayout" Target="../slideLayouts/slideLayout192.xml"/><Relationship Id="rId14"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04.xml"/><Relationship Id="rId13" Type="http://schemas.openxmlformats.org/officeDocument/2006/relationships/slideLayout" Target="../slideLayouts/slideLayout209.xml"/><Relationship Id="rId3" Type="http://schemas.openxmlformats.org/officeDocument/2006/relationships/slideLayout" Target="../slideLayouts/slideLayout199.xml"/><Relationship Id="rId7" Type="http://schemas.openxmlformats.org/officeDocument/2006/relationships/slideLayout" Target="../slideLayouts/slideLayout203.xml"/><Relationship Id="rId12" Type="http://schemas.openxmlformats.org/officeDocument/2006/relationships/slideLayout" Target="../slideLayouts/slideLayout208.xml"/><Relationship Id="rId2" Type="http://schemas.openxmlformats.org/officeDocument/2006/relationships/slideLayout" Target="../slideLayouts/slideLayout198.xml"/><Relationship Id="rId1" Type="http://schemas.openxmlformats.org/officeDocument/2006/relationships/slideLayout" Target="../slideLayouts/slideLayout197.xml"/><Relationship Id="rId6" Type="http://schemas.openxmlformats.org/officeDocument/2006/relationships/slideLayout" Target="../slideLayouts/slideLayout202.xml"/><Relationship Id="rId11" Type="http://schemas.openxmlformats.org/officeDocument/2006/relationships/slideLayout" Target="../slideLayouts/slideLayout207.xml"/><Relationship Id="rId5" Type="http://schemas.openxmlformats.org/officeDocument/2006/relationships/slideLayout" Target="../slideLayouts/slideLayout201.xml"/><Relationship Id="rId10" Type="http://schemas.openxmlformats.org/officeDocument/2006/relationships/slideLayout" Target="../slideLayouts/slideLayout206.xml"/><Relationship Id="rId4" Type="http://schemas.openxmlformats.org/officeDocument/2006/relationships/slideLayout" Target="../slideLayouts/slideLayout200.xml"/><Relationship Id="rId9" Type="http://schemas.openxmlformats.org/officeDocument/2006/relationships/slideLayout" Target="../slideLayouts/slideLayout205.xml"/><Relationship Id="rId14"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3" Type="http://schemas.openxmlformats.org/officeDocument/2006/relationships/slideLayout" Target="../slideLayouts/slideLayout212.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5" Type="http://schemas.openxmlformats.org/officeDocument/2006/relationships/theme" Target="../theme/theme16.xml"/><Relationship Id="rId4" Type="http://schemas.openxmlformats.org/officeDocument/2006/relationships/slideLayout" Target="../slideLayouts/slideLayout21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21.xml"/><Relationship Id="rId13" Type="http://schemas.openxmlformats.org/officeDocument/2006/relationships/slideLayout" Target="../slideLayouts/slideLayout226.xml"/><Relationship Id="rId18" Type="http://schemas.openxmlformats.org/officeDocument/2006/relationships/slideLayout" Target="../slideLayouts/slideLayout231.xml"/><Relationship Id="rId3" Type="http://schemas.openxmlformats.org/officeDocument/2006/relationships/slideLayout" Target="../slideLayouts/slideLayout216.xml"/><Relationship Id="rId21" Type="http://schemas.openxmlformats.org/officeDocument/2006/relationships/theme" Target="../theme/theme17.xml"/><Relationship Id="rId7" Type="http://schemas.openxmlformats.org/officeDocument/2006/relationships/slideLayout" Target="../slideLayouts/slideLayout220.xml"/><Relationship Id="rId12" Type="http://schemas.openxmlformats.org/officeDocument/2006/relationships/slideLayout" Target="../slideLayouts/slideLayout225.xml"/><Relationship Id="rId17" Type="http://schemas.openxmlformats.org/officeDocument/2006/relationships/slideLayout" Target="../slideLayouts/slideLayout230.xml"/><Relationship Id="rId2" Type="http://schemas.openxmlformats.org/officeDocument/2006/relationships/slideLayout" Target="../slideLayouts/slideLayout215.xml"/><Relationship Id="rId16" Type="http://schemas.openxmlformats.org/officeDocument/2006/relationships/slideLayout" Target="../slideLayouts/slideLayout229.xml"/><Relationship Id="rId20" Type="http://schemas.openxmlformats.org/officeDocument/2006/relationships/slideLayout" Target="../slideLayouts/slideLayout233.xml"/><Relationship Id="rId1" Type="http://schemas.openxmlformats.org/officeDocument/2006/relationships/slideLayout" Target="../slideLayouts/slideLayout214.xml"/><Relationship Id="rId6" Type="http://schemas.openxmlformats.org/officeDocument/2006/relationships/slideLayout" Target="../slideLayouts/slideLayout219.xml"/><Relationship Id="rId11" Type="http://schemas.openxmlformats.org/officeDocument/2006/relationships/slideLayout" Target="../slideLayouts/slideLayout224.xml"/><Relationship Id="rId5" Type="http://schemas.openxmlformats.org/officeDocument/2006/relationships/slideLayout" Target="../slideLayouts/slideLayout218.xml"/><Relationship Id="rId15" Type="http://schemas.openxmlformats.org/officeDocument/2006/relationships/slideLayout" Target="../slideLayouts/slideLayout228.xml"/><Relationship Id="rId10" Type="http://schemas.openxmlformats.org/officeDocument/2006/relationships/slideLayout" Target="../slideLayouts/slideLayout223.xml"/><Relationship Id="rId19" Type="http://schemas.openxmlformats.org/officeDocument/2006/relationships/slideLayout" Target="../slideLayouts/slideLayout232.xml"/><Relationship Id="rId4" Type="http://schemas.openxmlformats.org/officeDocument/2006/relationships/slideLayout" Target="../slideLayouts/slideLayout217.xml"/><Relationship Id="rId9" Type="http://schemas.openxmlformats.org/officeDocument/2006/relationships/slideLayout" Target="../slideLayouts/slideLayout222.xml"/><Relationship Id="rId14" Type="http://schemas.openxmlformats.org/officeDocument/2006/relationships/slideLayout" Target="../slideLayouts/slideLayout22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41.xml"/><Relationship Id="rId13" Type="http://schemas.openxmlformats.org/officeDocument/2006/relationships/image" Target="../media/image1.emf"/><Relationship Id="rId3" Type="http://schemas.openxmlformats.org/officeDocument/2006/relationships/slideLayout" Target="../slideLayouts/slideLayout236.xml"/><Relationship Id="rId7" Type="http://schemas.openxmlformats.org/officeDocument/2006/relationships/slideLayout" Target="../slideLayouts/slideLayout240.xml"/><Relationship Id="rId12" Type="http://schemas.openxmlformats.org/officeDocument/2006/relationships/theme" Target="../theme/theme18.xml"/><Relationship Id="rId2" Type="http://schemas.openxmlformats.org/officeDocument/2006/relationships/slideLayout" Target="../slideLayouts/slideLayout235.xml"/><Relationship Id="rId1" Type="http://schemas.openxmlformats.org/officeDocument/2006/relationships/slideLayout" Target="../slideLayouts/slideLayout234.xml"/><Relationship Id="rId6" Type="http://schemas.openxmlformats.org/officeDocument/2006/relationships/slideLayout" Target="../slideLayouts/slideLayout239.xml"/><Relationship Id="rId11" Type="http://schemas.openxmlformats.org/officeDocument/2006/relationships/slideLayout" Target="../slideLayouts/slideLayout244.xml"/><Relationship Id="rId5" Type="http://schemas.openxmlformats.org/officeDocument/2006/relationships/slideLayout" Target="../slideLayouts/slideLayout238.xml"/><Relationship Id="rId10" Type="http://schemas.openxmlformats.org/officeDocument/2006/relationships/slideLayout" Target="../slideLayouts/slideLayout243.xml"/><Relationship Id="rId4" Type="http://schemas.openxmlformats.org/officeDocument/2006/relationships/slideLayout" Target="../slideLayouts/slideLayout237.xml"/><Relationship Id="rId9" Type="http://schemas.openxmlformats.org/officeDocument/2006/relationships/slideLayout" Target="../slideLayouts/slideLayout242.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52.xml"/><Relationship Id="rId13" Type="http://schemas.openxmlformats.org/officeDocument/2006/relationships/theme" Target="../theme/theme19.xml"/><Relationship Id="rId3" Type="http://schemas.openxmlformats.org/officeDocument/2006/relationships/slideLayout" Target="../slideLayouts/slideLayout247.xml"/><Relationship Id="rId7" Type="http://schemas.openxmlformats.org/officeDocument/2006/relationships/slideLayout" Target="../slideLayouts/slideLayout251.xml"/><Relationship Id="rId12" Type="http://schemas.openxmlformats.org/officeDocument/2006/relationships/slideLayout" Target="../slideLayouts/slideLayout256.xml"/><Relationship Id="rId2" Type="http://schemas.openxmlformats.org/officeDocument/2006/relationships/slideLayout" Target="../slideLayouts/slideLayout246.xml"/><Relationship Id="rId1" Type="http://schemas.openxmlformats.org/officeDocument/2006/relationships/slideLayout" Target="../slideLayouts/slideLayout245.xml"/><Relationship Id="rId6" Type="http://schemas.openxmlformats.org/officeDocument/2006/relationships/slideLayout" Target="../slideLayouts/slideLayout250.xml"/><Relationship Id="rId11" Type="http://schemas.openxmlformats.org/officeDocument/2006/relationships/slideLayout" Target="../slideLayouts/slideLayout255.xml"/><Relationship Id="rId5" Type="http://schemas.openxmlformats.org/officeDocument/2006/relationships/slideLayout" Target="../slideLayouts/slideLayout249.xml"/><Relationship Id="rId10" Type="http://schemas.openxmlformats.org/officeDocument/2006/relationships/slideLayout" Target="../slideLayouts/slideLayout254.xml"/><Relationship Id="rId4" Type="http://schemas.openxmlformats.org/officeDocument/2006/relationships/slideLayout" Target="../slideLayouts/slideLayout248.xml"/><Relationship Id="rId9" Type="http://schemas.openxmlformats.org/officeDocument/2006/relationships/slideLayout" Target="../slideLayouts/slideLayout25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slideLayout" Target="../slideLayouts/slideLayout26.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5" Type="http://schemas.openxmlformats.org/officeDocument/2006/relationships/image" Target="../media/image1.emf"/><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theme" Target="../theme/theme2.xml"/></Relationships>
</file>

<file path=ppt/slideMasters/_rels/slideMaster20.xml.rels><?xml version="1.0" encoding="UTF-8" standalone="yes"?>
<Relationships xmlns="http://schemas.openxmlformats.org/package/2006/relationships"><Relationship Id="rId3" Type="http://schemas.openxmlformats.org/officeDocument/2006/relationships/slideLayout" Target="../slideLayouts/slideLayout259.xml"/><Relationship Id="rId2" Type="http://schemas.openxmlformats.org/officeDocument/2006/relationships/slideLayout" Target="../slideLayouts/slideLayout258.xml"/><Relationship Id="rId1" Type="http://schemas.openxmlformats.org/officeDocument/2006/relationships/slideLayout" Target="../slideLayouts/slideLayout257.xml"/><Relationship Id="rId6" Type="http://schemas.openxmlformats.org/officeDocument/2006/relationships/theme" Target="../theme/theme20.xml"/><Relationship Id="rId5" Type="http://schemas.openxmlformats.org/officeDocument/2006/relationships/slideLayout" Target="../slideLayouts/slideLayout261.xml"/><Relationship Id="rId4" Type="http://schemas.openxmlformats.org/officeDocument/2006/relationships/slideLayout" Target="../slideLayouts/slideLayout26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slideLayout" Target="../slideLayouts/slideLayout39.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2" Type="http://schemas.openxmlformats.org/officeDocument/2006/relationships/slideLayout" Target="../slideLayouts/slideLayout28.xml"/><Relationship Id="rId16" Type="http://schemas.openxmlformats.org/officeDocument/2006/relationships/theme" Target="../theme/theme3.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5" Type="http://schemas.openxmlformats.org/officeDocument/2006/relationships/slideLayout" Target="../slideLayouts/slideLayout4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 Id="rId14" Type="http://schemas.openxmlformats.org/officeDocument/2006/relationships/slideLayout" Target="../slideLayouts/slideLayout4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9.xml"/><Relationship Id="rId13" Type="http://schemas.openxmlformats.org/officeDocument/2006/relationships/slideLayout" Target="../slideLayouts/slideLayout54.xml"/><Relationship Id="rId3" Type="http://schemas.openxmlformats.org/officeDocument/2006/relationships/slideLayout" Target="../slideLayouts/slideLayout44.xml"/><Relationship Id="rId7" Type="http://schemas.openxmlformats.org/officeDocument/2006/relationships/slideLayout" Target="../slideLayouts/slideLayout48.xml"/><Relationship Id="rId12" Type="http://schemas.openxmlformats.org/officeDocument/2006/relationships/slideLayout" Target="../slideLayouts/slideLayout53.xml"/><Relationship Id="rId2" Type="http://schemas.openxmlformats.org/officeDocument/2006/relationships/slideLayout" Target="../slideLayouts/slideLayout43.xml"/><Relationship Id="rId1" Type="http://schemas.openxmlformats.org/officeDocument/2006/relationships/slideLayout" Target="../slideLayouts/slideLayout42.xml"/><Relationship Id="rId6" Type="http://schemas.openxmlformats.org/officeDocument/2006/relationships/slideLayout" Target="../slideLayouts/slideLayout47.xml"/><Relationship Id="rId11" Type="http://schemas.openxmlformats.org/officeDocument/2006/relationships/slideLayout" Target="../slideLayouts/slideLayout52.xml"/><Relationship Id="rId5" Type="http://schemas.openxmlformats.org/officeDocument/2006/relationships/slideLayout" Target="../slideLayouts/slideLayout46.xml"/><Relationship Id="rId15" Type="http://schemas.openxmlformats.org/officeDocument/2006/relationships/theme" Target="../theme/theme4.xml"/><Relationship Id="rId10" Type="http://schemas.openxmlformats.org/officeDocument/2006/relationships/slideLayout" Target="../slideLayouts/slideLayout51.xml"/><Relationship Id="rId4" Type="http://schemas.openxmlformats.org/officeDocument/2006/relationships/slideLayout" Target="../slideLayouts/slideLayout45.xml"/><Relationship Id="rId9" Type="http://schemas.openxmlformats.org/officeDocument/2006/relationships/slideLayout" Target="../slideLayouts/slideLayout50.xml"/><Relationship Id="rId14" Type="http://schemas.openxmlformats.org/officeDocument/2006/relationships/slideLayout" Target="../slideLayouts/slideLayout55.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slideLayout" Target="../slideLayouts/slideLayout68.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5" Type="http://schemas.openxmlformats.org/officeDocument/2006/relationships/theme" Target="../theme/theme5.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slideLayout" Target="../slideLayouts/slideLayout6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theme" Target="../theme/theme6.xml"/><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 Id="rId14" Type="http://schemas.openxmlformats.org/officeDocument/2006/relationships/image" Target="../media/image1.emf"/></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3" Type="http://schemas.openxmlformats.org/officeDocument/2006/relationships/slideLayout" Target="../slideLayouts/slideLayout84.xml"/><Relationship Id="rId21" Type="http://schemas.openxmlformats.org/officeDocument/2006/relationships/theme" Target="../theme/theme7.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10" Type="http://schemas.openxmlformats.org/officeDocument/2006/relationships/slideLayout" Target="../slideLayouts/slideLayout91.xml"/><Relationship Id="rId19" Type="http://schemas.openxmlformats.org/officeDocument/2006/relationships/slideLayout" Target="../slideLayouts/slideLayout100.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slideLayout" Target="../slideLayouts/slideLayout114.xml"/><Relationship Id="rId3" Type="http://schemas.openxmlformats.org/officeDocument/2006/relationships/slideLayout" Target="../slideLayouts/slideLayout104.xml"/><Relationship Id="rId7" Type="http://schemas.openxmlformats.org/officeDocument/2006/relationships/slideLayout" Target="../slideLayouts/slideLayout108.xml"/><Relationship Id="rId12" Type="http://schemas.openxmlformats.org/officeDocument/2006/relationships/slideLayout" Target="../slideLayouts/slideLayout113.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5" Type="http://schemas.openxmlformats.org/officeDocument/2006/relationships/slideLayout" Target="../slideLayouts/slideLayout106.xml"/><Relationship Id="rId10" Type="http://schemas.openxmlformats.org/officeDocument/2006/relationships/slideLayout" Target="../slideLayouts/slideLayout111.xml"/><Relationship Id="rId4" Type="http://schemas.openxmlformats.org/officeDocument/2006/relationships/slideLayout" Target="../slideLayouts/slideLayout105.xml"/><Relationship Id="rId9" Type="http://schemas.openxmlformats.org/officeDocument/2006/relationships/slideLayout" Target="../slideLayouts/slideLayout110.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22.xml"/><Relationship Id="rId13" Type="http://schemas.openxmlformats.org/officeDocument/2006/relationships/slideLayout" Target="../slideLayouts/slideLayout127.xml"/><Relationship Id="rId3" Type="http://schemas.openxmlformats.org/officeDocument/2006/relationships/slideLayout" Target="../slideLayouts/slideLayout117.xml"/><Relationship Id="rId7" Type="http://schemas.openxmlformats.org/officeDocument/2006/relationships/slideLayout" Target="../slideLayouts/slideLayout121.xml"/><Relationship Id="rId12" Type="http://schemas.openxmlformats.org/officeDocument/2006/relationships/slideLayout" Target="../slideLayouts/slideLayout126.xml"/><Relationship Id="rId2" Type="http://schemas.openxmlformats.org/officeDocument/2006/relationships/slideLayout" Target="../slideLayouts/slideLayout116.xml"/><Relationship Id="rId16" Type="http://schemas.openxmlformats.org/officeDocument/2006/relationships/image" Target="../media/image1.emf"/><Relationship Id="rId1" Type="http://schemas.openxmlformats.org/officeDocument/2006/relationships/slideLayout" Target="../slideLayouts/slideLayout115.xml"/><Relationship Id="rId6" Type="http://schemas.openxmlformats.org/officeDocument/2006/relationships/slideLayout" Target="../slideLayouts/slideLayout120.xml"/><Relationship Id="rId11" Type="http://schemas.openxmlformats.org/officeDocument/2006/relationships/slideLayout" Target="../slideLayouts/slideLayout125.xml"/><Relationship Id="rId5" Type="http://schemas.openxmlformats.org/officeDocument/2006/relationships/slideLayout" Target="../slideLayouts/slideLayout119.xml"/><Relationship Id="rId15" Type="http://schemas.openxmlformats.org/officeDocument/2006/relationships/theme" Target="../theme/theme9.xml"/><Relationship Id="rId10" Type="http://schemas.openxmlformats.org/officeDocument/2006/relationships/slideLayout" Target="../slideLayouts/slideLayout124.xml"/><Relationship Id="rId4" Type="http://schemas.openxmlformats.org/officeDocument/2006/relationships/slideLayout" Target="../slideLayouts/slideLayout118.xml"/><Relationship Id="rId9" Type="http://schemas.openxmlformats.org/officeDocument/2006/relationships/slideLayout" Target="../slideLayouts/slideLayout123.xml"/><Relationship Id="rId14" Type="http://schemas.openxmlformats.org/officeDocument/2006/relationships/slideLayout" Target="../slideLayouts/slideLayout12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ru-RU" smtClean="0"/>
              <a:t>Образец заголовка</a:t>
            </a:r>
            <a:endParaRPr lang="ru-RU"/>
          </a:p>
        </p:txBody>
      </p:sp>
      <p:sp>
        <p:nvSpPr>
          <p:cNvPr id="3" name="Текст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18B0BA6E-60C8-400A-85EF-28F0FA47CD5A}" type="datetimeFigureOut">
              <a:rPr lang="ru-RU" smtClean="0"/>
              <a:t>13.12.2022</a:t>
            </a:fld>
            <a:endParaRPr lang="ru-RU"/>
          </a:p>
        </p:txBody>
      </p:sp>
      <p:sp>
        <p:nvSpPr>
          <p:cNvPr id="5" name="Нижний колонтитул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ru-RU"/>
          </a:p>
        </p:txBody>
      </p:sp>
      <p:sp>
        <p:nvSpPr>
          <p:cNvPr id="6" name="Номер слайда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EC6897B1-4DB0-41AA-A32B-08808A8D6824}" type="slidenum">
              <a:rPr lang="ru-RU" smtClean="0"/>
              <a:t>‹#›</a:t>
            </a:fld>
            <a:endParaRPr lang="ru-RU"/>
          </a:p>
        </p:txBody>
      </p:sp>
    </p:spTree>
    <p:extLst>
      <p:ext uri="{BB962C8B-B14F-4D97-AF65-F5344CB8AC3E}">
        <p14:creationId xmlns:p14="http://schemas.microsoft.com/office/powerpoint/2010/main" val="3051218854"/>
      </p:ext>
    </p:extLst>
  </p:cSld>
  <p:clrMap bg1="lt1" tx1="dk1" bg2="lt2" tx2="dk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90" r:id="rId12"/>
    <p:sldLayoutId id="2147484251" r:id="rId13"/>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ru-RU"/>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ru-RU" smtClean="0"/>
              <a:t>Образец заголовка</a:t>
            </a:r>
            <a:endParaRPr lang="ru-RU"/>
          </a:p>
        </p:txBody>
      </p:sp>
      <p:sp>
        <p:nvSpPr>
          <p:cNvPr id="3" name="Текст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FB22D28-6209-43E1-B747-BC1F2DFB17CA}" type="datetime1">
              <a:rPr lang="ru-RU" smtClean="0"/>
              <a:t>13.12.2022</a:t>
            </a:fld>
            <a:endParaRPr lang="ru-RU"/>
          </a:p>
        </p:txBody>
      </p:sp>
      <p:sp>
        <p:nvSpPr>
          <p:cNvPr id="5" name="Нижний колонтитул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a:p>
        </p:txBody>
      </p:sp>
      <p:sp>
        <p:nvSpPr>
          <p:cNvPr id="6" name="Номер слайда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0B5D963-1B0A-489A-A2F2-770BD17190DE}" type="slidenum">
              <a:rPr lang="ru-RU" smtClean="0"/>
              <a:t>‹#›</a:t>
            </a:fld>
            <a:endParaRPr lang="ru-RU"/>
          </a:p>
        </p:txBody>
      </p:sp>
    </p:spTree>
    <p:extLst>
      <p:ext uri="{BB962C8B-B14F-4D97-AF65-F5344CB8AC3E}">
        <p14:creationId xmlns:p14="http://schemas.microsoft.com/office/powerpoint/2010/main" val="1960913770"/>
      </p:ext>
    </p:extLst>
  </p:cSld>
  <p:clrMap bg1="lt1" tx1="dk1" bg2="lt2" tx2="dk2" accent1="accent1" accent2="accent2" accent3="accent3" accent4="accent4" accent5="accent5" accent6="accent6" hlink="hlink" folHlink="folHlink"/>
  <p:sldLayoutIdLst>
    <p:sldLayoutId id="2147484093" r:id="rId1"/>
    <p:sldLayoutId id="2147484094" r:id="rId2"/>
    <p:sldLayoutId id="2147484095" r:id="rId3"/>
    <p:sldLayoutId id="2147484096" r:id="rId4"/>
    <p:sldLayoutId id="2147484097" r:id="rId5"/>
    <p:sldLayoutId id="2147484098" r:id="rId6"/>
    <p:sldLayoutId id="2147484099" r:id="rId7"/>
    <p:sldLayoutId id="2147484100" r:id="rId8"/>
    <p:sldLayoutId id="2147484101" r:id="rId9"/>
    <p:sldLayoutId id="2147484102" r:id="rId10"/>
    <p:sldLayoutId id="2147484103"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ru-RU" smtClean="0"/>
              <a:t>Образец заголовка</a:t>
            </a:r>
            <a:endParaRPr lang="ru-RU"/>
          </a:p>
        </p:txBody>
      </p:sp>
      <p:sp>
        <p:nvSpPr>
          <p:cNvPr id="3" name="Текст 2"/>
          <p:cNvSpPr>
            <a:spLocks noGrp="1"/>
          </p:cNvSpPr>
          <p:nvPr>
            <p:ph type="body" idx="1"/>
          </p:nvPr>
        </p:nvSpPr>
        <p:spPr>
          <a:xfrm>
            <a:off x="457200" y="1600206"/>
            <a:ext cx="8229600" cy="4525963"/>
          </a:xfrm>
          <a:prstGeom prst="rect">
            <a:avLst/>
          </a:prstGeom>
        </p:spPr>
        <p:txBody>
          <a:bodyPr vert="horz" lIns="91440" tIns="45720" rIns="91440" bIns="45720"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2"/>
          </p:nvPr>
        </p:nvSpPr>
        <p:spPr>
          <a:xfrm>
            <a:off x="457200" y="6356360"/>
            <a:ext cx="21336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6C473473-BA95-4009-9C78-A3EECE2D568A}" type="datetime1">
              <a:rPr lang="ru-RU" smtClean="0"/>
              <a:t>13.12.2022</a:t>
            </a:fld>
            <a:endParaRPr lang="ru-RU"/>
          </a:p>
        </p:txBody>
      </p:sp>
      <p:sp>
        <p:nvSpPr>
          <p:cNvPr id="5" name="Нижний колонтитул 4"/>
          <p:cNvSpPr>
            <a:spLocks noGrp="1"/>
          </p:cNvSpPr>
          <p:nvPr>
            <p:ph type="ftr" sz="quarter" idx="3"/>
          </p:nvPr>
        </p:nvSpPr>
        <p:spPr>
          <a:xfrm>
            <a:off x="3124200" y="6356360"/>
            <a:ext cx="28956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ru-RU"/>
          </a:p>
        </p:txBody>
      </p:sp>
      <p:sp>
        <p:nvSpPr>
          <p:cNvPr id="6" name="Номер слайда 5"/>
          <p:cNvSpPr>
            <a:spLocks noGrp="1"/>
          </p:cNvSpPr>
          <p:nvPr>
            <p:ph type="sldNum" sz="quarter" idx="4"/>
          </p:nvPr>
        </p:nvSpPr>
        <p:spPr>
          <a:xfrm>
            <a:off x="6553200" y="6356360"/>
            <a:ext cx="21336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21421E56-1526-4232-83DC-EB4F8B5E654B}" type="slidenum">
              <a:rPr lang="ru-RU" smtClean="0"/>
              <a:t>‹#›</a:t>
            </a:fld>
            <a:endParaRPr lang="ru-RU"/>
          </a:p>
        </p:txBody>
      </p:sp>
    </p:spTree>
    <p:extLst>
      <p:ext uri="{BB962C8B-B14F-4D97-AF65-F5344CB8AC3E}">
        <p14:creationId xmlns:p14="http://schemas.microsoft.com/office/powerpoint/2010/main" val="2184920956"/>
      </p:ext>
    </p:extLst>
  </p:cSld>
  <p:clrMap bg1="lt1" tx1="dk1" bg2="lt2" tx2="dk2" accent1="accent1" accent2="accent2" accent3="accent3" accent4="accent4" accent5="accent5" accent6="accent6" hlink="hlink" folHlink="folHlink"/>
  <p:sldLayoutIdLst>
    <p:sldLayoutId id="2147484105" r:id="rId1"/>
    <p:sldLayoutId id="2147484106" r:id="rId2"/>
    <p:sldLayoutId id="2147484107" r:id="rId3"/>
    <p:sldLayoutId id="2147484108" r:id="rId4"/>
    <p:sldLayoutId id="2147484109" r:id="rId5"/>
    <p:sldLayoutId id="2147484110" r:id="rId6"/>
    <p:sldLayoutId id="2147484111" r:id="rId7"/>
    <p:sldLayoutId id="2147484112" r:id="rId8"/>
    <p:sldLayoutId id="2147484113" r:id="rId9"/>
    <p:sldLayoutId id="2147484114" r:id="rId10"/>
    <p:sldLayoutId id="2147484115" r:id="rId11"/>
    <p:sldLayoutId id="2147484116" r:id="rId12"/>
    <p:sldLayoutId id="2147484117" r:id="rId13"/>
  </p:sldLayoutIdLst>
  <p:hf hdr="0" ftr="0" dt="0"/>
  <p:txStyles>
    <p:titleStyle>
      <a:lvl1pPr algn="ctr" defTabSz="685800" rtl="0" eaLnBrk="1" latinLnBrk="0" hangingPunct="1">
        <a:spcBef>
          <a:spcPct val="0"/>
        </a:spcBef>
        <a:buNone/>
        <a:defRPr sz="3300" kern="1200">
          <a:solidFill>
            <a:schemeClr val="tx1"/>
          </a:solidFill>
          <a:latin typeface="+mj-lt"/>
          <a:ea typeface="+mj-ea"/>
          <a:cs typeface="+mj-cs"/>
        </a:defRPr>
      </a:lvl1pPr>
    </p:titleStyle>
    <p:bodyStyle>
      <a:lvl1pPr marL="257175" indent="-257175" algn="l" defTabSz="6858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1pPr>
      <a:lvl2pPr marL="557213" indent="-214313" algn="l" defTabSz="685800"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2pPr>
      <a:lvl3pPr marL="857250" indent="-171450" algn="l" defTabSz="685800"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3pPr>
      <a:lvl4pPr marL="12001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4pPr>
      <a:lvl5pPr marL="15430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p:bodyStyle>
    <p:otherStyle>
      <a:defPPr>
        <a:defRPr lang="ru-RU"/>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13">
            <a:alphaModFix amt="33000"/>
            <a:lum bright="20000"/>
          </a:blip>
          <a:stretch>
            <a:fillRect/>
          </a:stretch>
        </p:blipFill>
        <p:spPr>
          <a:xfrm>
            <a:off x="5334759" y="-451827"/>
            <a:ext cx="4584602" cy="5030792"/>
          </a:xfrm>
          <a:prstGeom prst="rect">
            <a:avLst/>
          </a:prstGeom>
        </p:spPr>
      </p:pic>
      <p:sp>
        <p:nvSpPr>
          <p:cNvPr id="982" name="AutoShape 981"/>
          <p:cNvSpPr>
            <a:spLocks noChangeAspect="1" noChangeArrowheads="1" noTextEdit="1"/>
          </p:cNvSpPr>
          <p:nvPr userDrawn="1"/>
        </p:nvSpPr>
        <p:spPr bwMode="auto">
          <a:xfrm>
            <a:off x="309563" y="247650"/>
            <a:ext cx="1787525" cy="4699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dirty="0"/>
          </a:p>
        </p:txBody>
      </p:sp>
      <p:grpSp>
        <p:nvGrpSpPr>
          <p:cNvPr id="983" name="Group 1183"/>
          <p:cNvGrpSpPr>
            <a:grpSpLocks/>
          </p:cNvGrpSpPr>
          <p:nvPr userDrawn="1"/>
        </p:nvGrpSpPr>
        <p:grpSpPr bwMode="auto">
          <a:xfrm>
            <a:off x="309563" y="244475"/>
            <a:ext cx="250825" cy="481013"/>
            <a:chOff x="195" y="154"/>
            <a:chExt cx="158" cy="303"/>
          </a:xfrm>
        </p:grpSpPr>
        <p:sp>
          <p:nvSpPr>
            <p:cNvPr id="1758" name="Freeform 983"/>
            <p:cNvSpPr>
              <a:spLocks noEditPoints="1"/>
            </p:cNvSpPr>
            <p:nvPr userDrawn="1"/>
          </p:nvSpPr>
          <p:spPr bwMode="auto">
            <a:xfrm>
              <a:off x="195" y="196"/>
              <a:ext cx="136" cy="261"/>
            </a:xfrm>
            <a:custGeom>
              <a:avLst/>
              <a:gdLst>
                <a:gd name="T0" fmla="*/ 284 w 304"/>
                <a:gd name="T1" fmla="*/ 540 h 573"/>
                <a:gd name="T2" fmla="*/ 283 w 304"/>
                <a:gd name="T3" fmla="*/ 491 h 573"/>
                <a:gd name="T4" fmla="*/ 252 w 304"/>
                <a:gd name="T5" fmla="*/ 499 h 573"/>
                <a:gd name="T6" fmla="*/ 248 w 304"/>
                <a:gd name="T7" fmla="*/ 484 h 573"/>
                <a:gd name="T8" fmla="*/ 244 w 304"/>
                <a:gd name="T9" fmla="*/ 514 h 573"/>
                <a:gd name="T10" fmla="*/ 304 w 304"/>
                <a:gd name="T11" fmla="*/ 573 h 573"/>
                <a:gd name="T12" fmla="*/ 272 w 304"/>
                <a:gd name="T13" fmla="*/ 559 h 573"/>
                <a:gd name="T14" fmla="*/ 206 w 304"/>
                <a:gd name="T15" fmla="*/ 522 h 573"/>
                <a:gd name="T16" fmla="*/ 184 w 304"/>
                <a:gd name="T17" fmla="*/ 521 h 573"/>
                <a:gd name="T18" fmla="*/ 207 w 304"/>
                <a:gd name="T19" fmla="*/ 466 h 573"/>
                <a:gd name="T20" fmla="*/ 273 w 304"/>
                <a:gd name="T21" fmla="*/ 446 h 573"/>
                <a:gd name="T22" fmla="*/ 258 w 304"/>
                <a:gd name="T23" fmla="*/ 395 h 573"/>
                <a:gd name="T24" fmla="*/ 244 w 304"/>
                <a:gd name="T25" fmla="*/ 433 h 573"/>
                <a:gd name="T26" fmla="*/ 214 w 304"/>
                <a:gd name="T27" fmla="*/ 427 h 573"/>
                <a:gd name="T28" fmla="*/ 193 w 304"/>
                <a:gd name="T29" fmla="*/ 433 h 573"/>
                <a:gd name="T30" fmla="*/ 181 w 304"/>
                <a:gd name="T31" fmla="*/ 416 h 573"/>
                <a:gd name="T32" fmla="*/ 168 w 304"/>
                <a:gd name="T33" fmla="*/ 375 h 573"/>
                <a:gd name="T34" fmla="*/ 218 w 304"/>
                <a:gd name="T35" fmla="*/ 344 h 573"/>
                <a:gd name="T36" fmla="*/ 209 w 304"/>
                <a:gd name="T37" fmla="*/ 297 h 573"/>
                <a:gd name="T38" fmla="*/ 190 w 304"/>
                <a:gd name="T39" fmla="*/ 332 h 573"/>
                <a:gd name="T40" fmla="*/ 164 w 304"/>
                <a:gd name="T41" fmla="*/ 301 h 573"/>
                <a:gd name="T42" fmla="*/ 124 w 304"/>
                <a:gd name="T43" fmla="*/ 330 h 573"/>
                <a:gd name="T44" fmla="*/ 97 w 304"/>
                <a:gd name="T45" fmla="*/ 339 h 573"/>
                <a:gd name="T46" fmla="*/ 86 w 304"/>
                <a:gd name="T47" fmla="*/ 318 h 573"/>
                <a:gd name="T48" fmla="*/ 92 w 304"/>
                <a:gd name="T49" fmla="*/ 275 h 573"/>
                <a:gd name="T50" fmla="*/ 64 w 304"/>
                <a:gd name="T51" fmla="*/ 262 h 573"/>
                <a:gd name="T52" fmla="*/ 7 w 304"/>
                <a:gd name="T53" fmla="*/ 225 h 573"/>
                <a:gd name="T54" fmla="*/ 33 w 304"/>
                <a:gd name="T55" fmla="*/ 178 h 573"/>
                <a:gd name="T56" fmla="*/ 6 w 304"/>
                <a:gd name="T57" fmla="*/ 105 h 573"/>
                <a:gd name="T58" fmla="*/ 66 w 304"/>
                <a:gd name="T59" fmla="*/ 93 h 573"/>
                <a:gd name="T60" fmla="*/ 102 w 304"/>
                <a:gd name="T61" fmla="*/ 87 h 573"/>
                <a:gd name="T62" fmla="*/ 136 w 304"/>
                <a:gd name="T63" fmla="*/ 113 h 573"/>
                <a:gd name="T64" fmla="*/ 177 w 304"/>
                <a:gd name="T65" fmla="*/ 216 h 573"/>
                <a:gd name="T66" fmla="*/ 229 w 304"/>
                <a:gd name="T67" fmla="*/ 193 h 573"/>
                <a:gd name="T68" fmla="*/ 242 w 304"/>
                <a:gd name="T69" fmla="*/ 167 h 573"/>
                <a:gd name="T70" fmla="*/ 220 w 304"/>
                <a:gd name="T71" fmla="*/ 108 h 573"/>
                <a:gd name="T72" fmla="*/ 185 w 304"/>
                <a:gd name="T73" fmla="*/ 122 h 573"/>
                <a:gd name="T74" fmla="*/ 149 w 304"/>
                <a:gd name="T75" fmla="*/ 111 h 573"/>
                <a:gd name="T76" fmla="*/ 174 w 304"/>
                <a:gd name="T77" fmla="*/ 95 h 573"/>
                <a:gd name="T78" fmla="*/ 151 w 304"/>
                <a:gd name="T79" fmla="*/ 83 h 573"/>
                <a:gd name="T80" fmla="*/ 186 w 304"/>
                <a:gd name="T81" fmla="*/ 47 h 573"/>
                <a:gd name="T82" fmla="*/ 251 w 304"/>
                <a:gd name="T83" fmla="*/ 61 h 573"/>
                <a:gd name="T84" fmla="*/ 295 w 304"/>
                <a:gd name="T85" fmla="*/ 82 h 573"/>
                <a:gd name="T86" fmla="*/ 304 w 304"/>
                <a:gd name="T87"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4" h="573">
                  <a:moveTo>
                    <a:pt x="283" y="491"/>
                  </a:moveTo>
                  <a:lnTo>
                    <a:pt x="283" y="491"/>
                  </a:lnTo>
                  <a:cubicBezTo>
                    <a:pt x="278" y="504"/>
                    <a:pt x="269" y="533"/>
                    <a:pt x="284" y="540"/>
                  </a:cubicBezTo>
                  <a:cubicBezTo>
                    <a:pt x="283" y="530"/>
                    <a:pt x="285" y="505"/>
                    <a:pt x="290" y="489"/>
                  </a:cubicBezTo>
                  <a:cubicBezTo>
                    <a:pt x="292" y="480"/>
                    <a:pt x="301" y="445"/>
                    <a:pt x="298" y="439"/>
                  </a:cubicBezTo>
                  <a:cubicBezTo>
                    <a:pt x="297" y="452"/>
                    <a:pt x="291" y="474"/>
                    <a:pt x="283" y="491"/>
                  </a:cubicBezTo>
                  <a:close/>
                  <a:moveTo>
                    <a:pt x="248" y="484"/>
                  </a:moveTo>
                  <a:lnTo>
                    <a:pt x="248" y="484"/>
                  </a:lnTo>
                  <a:cubicBezTo>
                    <a:pt x="246" y="489"/>
                    <a:pt x="244" y="498"/>
                    <a:pt x="252" y="499"/>
                  </a:cubicBezTo>
                  <a:cubicBezTo>
                    <a:pt x="256" y="488"/>
                    <a:pt x="261" y="481"/>
                    <a:pt x="267" y="473"/>
                  </a:cubicBezTo>
                  <a:cubicBezTo>
                    <a:pt x="272" y="467"/>
                    <a:pt x="280" y="457"/>
                    <a:pt x="284" y="451"/>
                  </a:cubicBezTo>
                  <a:cubicBezTo>
                    <a:pt x="274" y="463"/>
                    <a:pt x="253" y="475"/>
                    <a:pt x="248" y="484"/>
                  </a:cubicBezTo>
                  <a:close/>
                  <a:moveTo>
                    <a:pt x="244" y="522"/>
                  </a:moveTo>
                  <a:lnTo>
                    <a:pt x="244" y="522"/>
                  </a:lnTo>
                  <a:cubicBezTo>
                    <a:pt x="244" y="519"/>
                    <a:pt x="244" y="518"/>
                    <a:pt x="244" y="514"/>
                  </a:cubicBezTo>
                  <a:cubicBezTo>
                    <a:pt x="241" y="514"/>
                    <a:pt x="236" y="513"/>
                    <a:pt x="233" y="509"/>
                  </a:cubicBezTo>
                  <a:cubicBezTo>
                    <a:pt x="229" y="517"/>
                    <a:pt x="235" y="522"/>
                    <a:pt x="244" y="522"/>
                  </a:cubicBezTo>
                  <a:close/>
                  <a:moveTo>
                    <a:pt x="304" y="573"/>
                  </a:moveTo>
                  <a:lnTo>
                    <a:pt x="304" y="573"/>
                  </a:lnTo>
                  <a:cubicBezTo>
                    <a:pt x="296" y="569"/>
                    <a:pt x="289" y="562"/>
                    <a:pt x="286" y="555"/>
                  </a:cubicBezTo>
                  <a:cubicBezTo>
                    <a:pt x="282" y="557"/>
                    <a:pt x="277" y="559"/>
                    <a:pt x="272" y="559"/>
                  </a:cubicBezTo>
                  <a:cubicBezTo>
                    <a:pt x="260" y="560"/>
                    <a:pt x="249" y="551"/>
                    <a:pt x="246" y="542"/>
                  </a:cubicBezTo>
                  <a:cubicBezTo>
                    <a:pt x="237" y="550"/>
                    <a:pt x="227" y="549"/>
                    <a:pt x="220" y="546"/>
                  </a:cubicBezTo>
                  <a:cubicBezTo>
                    <a:pt x="210" y="541"/>
                    <a:pt x="206" y="530"/>
                    <a:pt x="206" y="522"/>
                  </a:cubicBezTo>
                  <a:cubicBezTo>
                    <a:pt x="204" y="524"/>
                    <a:pt x="204" y="528"/>
                    <a:pt x="203" y="532"/>
                  </a:cubicBezTo>
                  <a:cubicBezTo>
                    <a:pt x="202" y="537"/>
                    <a:pt x="198" y="541"/>
                    <a:pt x="193" y="542"/>
                  </a:cubicBezTo>
                  <a:cubicBezTo>
                    <a:pt x="197" y="530"/>
                    <a:pt x="187" y="530"/>
                    <a:pt x="184" y="521"/>
                  </a:cubicBezTo>
                  <a:cubicBezTo>
                    <a:pt x="181" y="509"/>
                    <a:pt x="187" y="500"/>
                    <a:pt x="195" y="496"/>
                  </a:cubicBezTo>
                  <a:cubicBezTo>
                    <a:pt x="189" y="493"/>
                    <a:pt x="187" y="486"/>
                    <a:pt x="190" y="477"/>
                  </a:cubicBezTo>
                  <a:cubicBezTo>
                    <a:pt x="192" y="470"/>
                    <a:pt x="201" y="465"/>
                    <a:pt x="207" y="466"/>
                  </a:cubicBezTo>
                  <a:cubicBezTo>
                    <a:pt x="201" y="472"/>
                    <a:pt x="205" y="480"/>
                    <a:pt x="212" y="480"/>
                  </a:cubicBezTo>
                  <a:cubicBezTo>
                    <a:pt x="220" y="480"/>
                    <a:pt x="228" y="469"/>
                    <a:pt x="239" y="463"/>
                  </a:cubicBezTo>
                  <a:cubicBezTo>
                    <a:pt x="251" y="456"/>
                    <a:pt x="261" y="455"/>
                    <a:pt x="273" y="446"/>
                  </a:cubicBezTo>
                  <a:cubicBezTo>
                    <a:pt x="265" y="445"/>
                    <a:pt x="258" y="448"/>
                    <a:pt x="254" y="454"/>
                  </a:cubicBezTo>
                  <a:cubicBezTo>
                    <a:pt x="252" y="441"/>
                    <a:pt x="263" y="436"/>
                    <a:pt x="270" y="431"/>
                  </a:cubicBezTo>
                  <a:cubicBezTo>
                    <a:pt x="285" y="421"/>
                    <a:pt x="269" y="398"/>
                    <a:pt x="258" y="395"/>
                  </a:cubicBezTo>
                  <a:cubicBezTo>
                    <a:pt x="242" y="391"/>
                    <a:pt x="232" y="400"/>
                    <a:pt x="233" y="412"/>
                  </a:cubicBezTo>
                  <a:cubicBezTo>
                    <a:pt x="235" y="426"/>
                    <a:pt x="248" y="422"/>
                    <a:pt x="253" y="419"/>
                  </a:cubicBezTo>
                  <a:cubicBezTo>
                    <a:pt x="253" y="427"/>
                    <a:pt x="247" y="432"/>
                    <a:pt x="244" y="433"/>
                  </a:cubicBezTo>
                  <a:cubicBezTo>
                    <a:pt x="240" y="435"/>
                    <a:pt x="230" y="436"/>
                    <a:pt x="224" y="430"/>
                  </a:cubicBezTo>
                  <a:cubicBezTo>
                    <a:pt x="223" y="434"/>
                    <a:pt x="222" y="436"/>
                    <a:pt x="219" y="438"/>
                  </a:cubicBezTo>
                  <a:cubicBezTo>
                    <a:pt x="217" y="432"/>
                    <a:pt x="217" y="431"/>
                    <a:pt x="214" y="427"/>
                  </a:cubicBezTo>
                  <a:cubicBezTo>
                    <a:pt x="212" y="436"/>
                    <a:pt x="206" y="440"/>
                    <a:pt x="199" y="439"/>
                  </a:cubicBezTo>
                  <a:cubicBezTo>
                    <a:pt x="201" y="435"/>
                    <a:pt x="200" y="430"/>
                    <a:pt x="199" y="427"/>
                  </a:cubicBezTo>
                  <a:cubicBezTo>
                    <a:pt x="198" y="429"/>
                    <a:pt x="196" y="431"/>
                    <a:pt x="193" y="433"/>
                  </a:cubicBezTo>
                  <a:cubicBezTo>
                    <a:pt x="192" y="431"/>
                    <a:pt x="192" y="429"/>
                    <a:pt x="191" y="428"/>
                  </a:cubicBezTo>
                  <a:cubicBezTo>
                    <a:pt x="188" y="432"/>
                    <a:pt x="183" y="435"/>
                    <a:pt x="177" y="435"/>
                  </a:cubicBezTo>
                  <a:cubicBezTo>
                    <a:pt x="181" y="431"/>
                    <a:pt x="183" y="423"/>
                    <a:pt x="181" y="416"/>
                  </a:cubicBezTo>
                  <a:cubicBezTo>
                    <a:pt x="176" y="425"/>
                    <a:pt x="156" y="427"/>
                    <a:pt x="153" y="411"/>
                  </a:cubicBezTo>
                  <a:cubicBezTo>
                    <a:pt x="160" y="414"/>
                    <a:pt x="165" y="411"/>
                    <a:pt x="166" y="407"/>
                  </a:cubicBezTo>
                  <a:cubicBezTo>
                    <a:pt x="168" y="401"/>
                    <a:pt x="161" y="386"/>
                    <a:pt x="168" y="375"/>
                  </a:cubicBezTo>
                  <a:cubicBezTo>
                    <a:pt x="173" y="366"/>
                    <a:pt x="178" y="361"/>
                    <a:pt x="192" y="359"/>
                  </a:cubicBezTo>
                  <a:cubicBezTo>
                    <a:pt x="191" y="357"/>
                    <a:pt x="190" y="356"/>
                    <a:pt x="190" y="353"/>
                  </a:cubicBezTo>
                  <a:cubicBezTo>
                    <a:pt x="202" y="358"/>
                    <a:pt x="213" y="354"/>
                    <a:pt x="218" y="344"/>
                  </a:cubicBezTo>
                  <a:cubicBezTo>
                    <a:pt x="216" y="345"/>
                    <a:pt x="212" y="346"/>
                    <a:pt x="209" y="346"/>
                  </a:cubicBezTo>
                  <a:cubicBezTo>
                    <a:pt x="220" y="337"/>
                    <a:pt x="219" y="312"/>
                    <a:pt x="211" y="298"/>
                  </a:cubicBezTo>
                  <a:cubicBezTo>
                    <a:pt x="210" y="298"/>
                    <a:pt x="210" y="297"/>
                    <a:pt x="209" y="297"/>
                  </a:cubicBezTo>
                  <a:cubicBezTo>
                    <a:pt x="206" y="302"/>
                    <a:pt x="199" y="302"/>
                    <a:pt x="195" y="306"/>
                  </a:cubicBezTo>
                  <a:cubicBezTo>
                    <a:pt x="194" y="304"/>
                    <a:pt x="193" y="304"/>
                    <a:pt x="192" y="303"/>
                  </a:cubicBezTo>
                  <a:cubicBezTo>
                    <a:pt x="192" y="303"/>
                    <a:pt x="191" y="323"/>
                    <a:pt x="190" y="332"/>
                  </a:cubicBezTo>
                  <a:cubicBezTo>
                    <a:pt x="188" y="341"/>
                    <a:pt x="179" y="340"/>
                    <a:pt x="175" y="345"/>
                  </a:cubicBezTo>
                  <a:cubicBezTo>
                    <a:pt x="169" y="339"/>
                    <a:pt x="159" y="339"/>
                    <a:pt x="160" y="328"/>
                  </a:cubicBezTo>
                  <a:cubicBezTo>
                    <a:pt x="162" y="317"/>
                    <a:pt x="164" y="308"/>
                    <a:pt x="164" y="301"/>
                  </a:cubicBezTo>
                  <a:cubicBezTo>
                    <a:pt x="161" y="307"/>
                    <a:pt x="155" y="331"/>
                    <a:pt x="153" y="339"/>
                  </a:cubicBezTo>
                  <a:cubicBezTo>
                    <a:pt x="149" y="349"/>
                    <a:pt x="139" y="346"/>
                    <a:pt x="133" y="349"/>
                  </a:cubicBezTo>
                  <a:cubicBezTo>
                    <a:pt x="129" y="342"/>
                    <a:pt x="120" y="340"/>
                    <a:pt x="124" y="330"/>
                  </a:cubicBezTo>
                  <a:cubicBezTo>
                    <a:pt x="125" y="327"/>
                    <a:pt x="140" y="295"/>
                    <a:pt x="142" y="289"/>
                  </a:cubicBezTo>
                  <a:cubicBezTo>
                    <a:pt x="137" y="297"/>
                    <a:pt x="123" y="325"/>
                    <a:pt x="118" y="332"/>
                  </a:cubicBezTo>
                  <a:cubicBezTo>
                    <a:pt x="113" y="341"/>
                    <a:pt x="104" y="337"/>
                    <a:pt x="97" y="339"/>
                  </a:cubicBezTo>
                  <a:cubicBezTo>
                    <a:pt x="96" y="333"/>
                    <a:pt x="87" y="326"/>
                    <a:pt x="93" y="316"/>
                  </a:cubicBezTo>
                  <a:cubicBezTo>
                    <a:pt x="102" y="302"/>
                    <a:pt x="120" y="278"/>
                    <a:pt x="122" y="275"/>
                  </a:cubicBezTo>
                  <a:cubicBezTo>
                    <a:pt x="118" y="279"/>
                    <a:pt x="88" y="316"/>
                    <a:pt x="86" y="318"/>
                  </a:cubicBezTo>
                  <a:cubicBezTo>
                    <a:pt x="79" y="324"/>
                    <a:pt x="69" y="319"/>
                    <a:pt x="63" y="319"/>
                  </a:cubicBezTo>
                  <a:cubicBezTo>
                    <a:pt x="63" y="312"/>
                    <a:pt x="57" y="305"/>
                    <a:pt x="65" y="297"/>
                  </a:cubicBezTo>
                  <a:cubicBezTo>
                    <a:pt x="72" y="290"/>
                    <a:pt x="88" y="278"/>
                    <a:pt x="92" y="275"/>
                  </a:cubicBezTo>
                  <a:cubicBezTo>
                    <a:pt x="81" y="282"/>
                    <a:pt x="68" y="294"/>
                    <a:pt x="60" y="296"/>
                  </a:cubicBezTo>
                  <a:cubicBezTo>
                    <a:pt x="47" y="299"/>
                    <a:pt x="42" y="294"/>
                    <a:pt x="37" y="292"/>
                  </a:cubicBezTo>
                  <a:cubicBezTo>
                    <a:pt x="41" y="280"/>
                    <a:pt x="36" y="274"/>
                    <a:pt x="64" y="262"/>
                  </a:cubicBezTo>
                  <a:cubicBezTo>
                    <a:pt x="39" y="271"/>
                    <a:pt x="28" y="266"/>
                    <a:pt x="20" y="259"/>
                  </a:cubicBezTo>
                  <a:cubicBezTo>
                    <a:pt x="23" y="250"/>
                    <a:pt x="32" y="243"/>
                    <a:pt x="39" y="240"/>
                  </a:cubicBezTo>
                  <a:cubicBezTo>
                    <a:pt x="24" y="241"/>
                    <a:pt x="14" y="234"/>
                    <a:pt x="7" y="225"/>
                  </a:cubicBezTo>
                  <a:cubicBezTo>
                    <a:pt x="13" y="218"/>
                    <a:pt x="24" y="212"/>
                    <a:pt x="36" y="211"/>
                  </a:cubicBezTo>
                  <a:cubicBezTo>
                    <a:pt x="18" y="208"/>
                    <a:pt x="3" y="196"/>
                    <a:pt x="1" y="183"/>
                  </a:cubicBezTo>
                  <a:cubicBezTo>
                    <a:pt x="9" y="178"/>
                    <a:pt x="21" y="177"/>
                    <a:pt x="33" y="178"/>
                  </a:cubicBezTo>
                  <a:cubicBezTo>
                    <a:pt x="14" y="171"/>
                    <a:pt x="0" y="156"/>
                    <a:pt x="0" y="143"/>
                  </a:cubicBezTo>
                  <a:cubicBezTo>
                    <a:pt x="10" y="140"/>
                    <a:pt x="21" y="142"/>
                    <a:pt x="30" y="144"/>
                  </a:cubicBezTo>
                  <a:cubicBezTo>
                    <a:pt x="20" y="137"/>
                    <a:pt x="5" y="124"/>
                    <a:pt x="6" y="105"/>
                  </a:cubicBezTo>
                  <a:cubicBezTo>
                    <a:pt x="16" y="102"/>
                    <a:pt x="33" y="109"/>
                    <a:pt x="40" y="112"/>
                  </a:cubicBezTo>
                  <a:cubicBezTo>
                    <a:pt x="17" y="99"/>
                    <a:pt x="9" y="69"/>
                    <a:pt x="21" y="52"/>
                  </a:cubicBezTo>
                  <a:cubicBezTo>
                    <a:pt x="28" y="56"/>
                    <a:pt x="60" y="89"/>
                    <a:pt x="66" y="93"/>
                  </a:cubicBezTo>
                  <a:cubicBezTo>
                    <a:pt x="49" y="74"/>
                    <a:pt x="41" y="60"/>
                    <a:pt x="37" y="47"/>
                  </a:cubicBezTo>
                  <a:cubicBezTo>
                    <a:pt x="31" y="33"/>
                    <a:pt x="31" y="8"/>
                    <a:pt x="48" y="0"/>
                  </a:cubicBezTo>
                  <a:cubicBezTo>
                    <a:pt x="56" y="19"/>
                    <a:pt x="85" y="67"/>
                    <a:pt x="102" y="87"/>
                  </a:cubicBezTo>
                  <a:cubicBezTo>
                    <a:pt x="103" y="86"/>
                    <a:pt x="105" y="84"/>
                    <a:pt x="107" y="83"/>
                  </a:cubicBezTo>
                  <a:cubicBezTo>
                    <a:pt x="111" y="96"/>
                    <a:pt x="122" y="112"/>
                    <a:pt x="132" y="120"/>
                  </a:cubicBezTo>
                  <a:cubicBezTo>
                    <a:pt x="133" y="119"/>
                    <a:pt x="134" y="116"/>
                    <a:pt x="136" y="113"/>
                  </a:cubicBezTo>
                  <a:cubicBezTo>
                    <a:pt x="147" y="129"/>
                    <a:pt x="175" y="152"/>
                    <a:pt x="184" y="165"/>
                  </a:cubicBezTo>
                  <a:cubicBezTo>
                    <a:pt x="191" y="176"/>
                    <a:pt x="192" y="185"/>
                    <a:pt x="182" y="195"/>
                  </a:cubicBezTo>
                  <a:cubicBezTo>
                    <a:pt x="178" y="199"/>
                    <a:pt x="170" y="206"/>
                    <a:pt x="177" y="216"/>
                  </a:cubicBezTo>
                  <a:cubicBezTo>
                    <a:pt x="187" y="231"/>
                    <a:pt x="211" y="231"/>
                    <a:pt x="218" y="217"/>
                  </a:cubicBezTo>
                  <a:cubicBezTo>
                    <a:pt x="203" y="216"/>
                    <a:pt x="198" y="197"/>
                    <a:pt x="208" y="186"/>
                  </a:cubicBezTo>
                  <a:cubicBezTo>
                    <a:pt x="212" y="193"/>
                    <a:pt x="220" y="197"/>
                    <a:pt x="229" y="193"/>
                  </a:cubicBezTo>
                  <a:cubicBezTo>
                    <a:pt x="235" y="191"/>
                    <a:pt x="239" y="188"/>
                    <a:pt x="241" y="185"/>
                  </a:cubicBezTo>
                  <a:cubicBezTo>
                    <a:pt x="229" y="189"/>
                    <a:pt x="219" y="182"/>
                    <a:pt x="220" y="169"/>
                  </a:cubicBezTo>
                  <a:cubicBezTo>
                    <a:pt x="230" y="178"/>
                    <a:pt x="240" y="169"/>
                    <a:pt x="242" y="167"/>
                  </a:cubicBezTo>
                  <a:cubicBezTo>
                    <a:pt x="248" y="160"/>
                    <a:pt x="250" y="152"/>
                    <a:pt x="248" y="139"/>
                  </a:cubicBezTo>
                  <a:cubicBezTo>
                    <a:pt x="245" y="128"/>
                    <a:pt x="234" y="111"/>
                    <a:pt x="227" y="105"/>
                  </a:cubicBezTo>
                  <a:cubicBezTo>
                    <a:pt x="226" y="106"/>
                    <a:pt x="224" y="108"/>
                    <a:pt x="220" y="108"/>
                  </a:cubicBezTo>
                  <a:cubicBezTo>
                    <a:pt x="218" y="107"/>
                    <a:pt x="214" y="105"/>
                    <a:pt x="212" y="105"/>
                  </a:cubicBezTo>
                  <a:cubicBezTo>
                    <a:pt x="205" y="102"/>
                    <a:pt x="197" y="104"/>
                    <a:pt x="193" y="107"/>
                  </a:cubicBezTo>
                  <a:cubicBezTo>
                    <a:pt x="184" y="112"/>
                    <a:pt x="185" y="118"/>
                    <a:pt x="185" y="122"/>
                  </a:cubicBezTo>
                  <a:cubicBezTo>
                    <a:pt x="172" y="115"/>
                    <a:pt x="177" y="103"/>
                    <a:pt x="193" y="98"/>
                  </a:cubicBezTo>
                  <a:cubicBezTo>
                    <a:pt x="182" y="98"/>
                    <a:pt x="172" y="109"/>
                    <a:pt x="170" y="110"/>
                  </a:cubicBezTo>
                  <a:cubicBezTo>
                    <a:pt x="163" y="115"/>
                    <a:pt x="154" y="114"/>
                    <a:pt x="149" y="111"/>
                  </a:cubicBezTo>
                  <a:cubicBezTo>
                    <a:pt x="139" y="106"/>
                    <a:pt x="136" y="94"/>
                    <a:pt x="139" y="91"/>
                  </a:cubicBezTo>
                  <a:cubicBezTo>
                    <a:pt x="140" y="96"/>
                    <a:pt x="144" y="100"/>
                    <a:pt x="149" y="100"/>
                  </a:cubicBezTo>
                  <a:cubicBezTo>
                    <a:pt x="158" y="101"/>
                    <a:pt x="167" y="98"/>
                    <a:pt x="174" y="95"/>
                  </a:cubicBezTo>
                  <a:cubicBezTo>
                    <a:pt x="179" y="92"/>
                    <a:pt x="189" y="91"/>
                    <a:pt x="195" y="91"/>
                  </a:cubicBezTo>
                  <a:cubicBezTo>
                    <a:pt x="183" y="84"/>
                    <a:pt x="165" y="85"/>
                    <a:pt x="159" y="95"/>
                  </a:cubicBezTo>
                  <a:cubicBezTo>
                    <a:pt x="155" y="92"/>
                    <a:pt x="152" y="89"/>
                    <a:pt x="151" y="83"/>
                  </a:cubicBezTo>
                  <a:cubicBezTo>
                    <a:pt x="148" y="65"/>
                    <a:pt x="161" y="56"/>
                    <a:pt x="176" y="56"/>
                  </a:cubicBezTo>
                  <a:cubicBezTo>
                    <a:pt x="176" y="52"/>
                    <a:pt x="179" y="50"/>
                    <a:pt x="183" y="51"/>
                  </a:cubicBezTo>
                  <a:cubicBezTo>
                    <a:pt x="182" y="49"/>
                    <a:pt x="184" y="47"/>
                    <a:pt x="186" y="47"/>
                  </a:cubicBezTo>
                  <a:lnTo>
                    <a:pt x="243" y="47"/>
                  </a:lnTo>
                  <a:cubicBezTo>
                    <a:pt x="255" y="47"/>
                    <a:pt x="275" y="46"/>
                    <a:pt x="277" y="43"/>
                  </a:cubicBezTo>
                  <a:cubicBezTo>
                    <a:pt x="277" y="50"/>
                    <a:pt x="261" y="59"/>
                    <a:pt x="251" y="61"/>
                  </a:cubicBezTo>
                  <a:cubicBezTo>
                    <a:pt x="259" y="62"/>
                    <a:pt x="267" y="61"/>
                    <a:pt x="274" y="58"/>
                  </a:cubicBezTo>
                  <a:cubicBezTo>
                    <a:pt x="270" y="63"/>
                    <a:pt x="266" y="67"/>
                    <a:pt x="259" y="69"/>
                  </a:cubicBezTo>
                  <a:cubicBezTo>
                    <a:pt x="266" y="78"/>
                    <a:pt x="281" y="83"/>
                    <a:pt x="295" y="82"/>
                  </a:cubicBezTo>
                  <a:cubicBezTo>
                    <a:pt x="291" y="86"/>
                    <a:pt x="285" y="89"/>
                    <a:pt x="279" y="88"/>
                  </a:cubicBezTo>
                  <a:cubicBezTo>
                    <a:pt x="291" y="106"/>
                    <a:pt x="301" y="126"/>
                    <a:pt x="304" y="153"/>
                  </a:cubicBezTo>
                  <a:lnTo>
                    <a:pt x="304" y="573"/>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9" name="Freeform 984"/>
            <p:cNvSpPr>
              <a:spLocks/>
            </p:cNvSpPr>
            <p:nvPr userDrawn="1"/>
          </p:nvSpPr>
          <p:spPr bwMode="auto">
            <a:xfrm>
              <a:off x="324" y="447"/>
              <a:ext cx="7" cy="7"/>
            </a:xfrm>
            <a:custGeom>
              <a:avLst/>
              <a:gdLst>
                <a:gd name="T0" fmla="*/ 15 w 15"/>
                <a:gd name="T1" fmla="*/ 13 h 17"/>
                <a:gd name="T2" fmla="*/ 15 w 15"/>
                <a:gd name="T3" fmla="*/ 13 h 17"/>
                <a:gd name="T4" fmla="*/ 15 w 15"/>
                <a:gd name="T5" fmla="*/ 17 h 17"/>
                <a:gd name="T6" fmla="*/ 0 w 15"/>
                <a:gd name="T7" fmla="*/ 2 h 17"/>
                <a:gd name="T8" fmla="*/ 1 w 15"/>
                <a:gd name="T9" fmla="*/ 0 h 17"/>
                <a:gd name="T10" fmla="*/ 15 w 15"/>
                <a:gd name="T11" fmla="*/ 13 h 17"/>
              </a:gdLst>
              <a:ahLst/>
              <a:cxnLst>
                <a:cxn ang="0">
                  <a:pos x="T0" y="T1"/>
                </a:cxn>
                <a:cxn ang="0">
                  <a:pos x="T2" y="T3"/>
                </a:cxn>
                <a:cxn ang="0">
                  <a:pos x="T4" y="T5"/>
                </a:cxn>
                <a:cxn ang="0">
                  <a:pos x="T6" y="T7"/>
                </a:cxn>
                <a:cxn ang="0">
                  <a:pos x="T8" y="T9"/>
                </a:cxn>
                <a:cxn ang="0">
                  <a:pos x="T10" y="T11"/>
                </a:cxn>
              </a:cxnLst>
              <a:rect l="0" t="0" r="r" b="b"/>
              <a:pathLst>
                <a:path w="15" h="17">
                  <a:moveTo>
                    <a:pt x="15" y="13"/>
                  </a:moveTo>
                  <a:lnTo>
                    <a:pt x="15" y="13"/>
                  </a:lnTo>
                  <a:lnTo>
                    <a:pt x="15" y="17"/>
                  </a:lnTo>
                  <a:cubicBezTo>
                    <a:pt x="10" y="16"/>
                    <a:pt x="1" y="8"/>
                    <a:pt x="0" y="2"/>
                  </a:cubicBezTo>
                  <a:cubicBezTo>
                    <a:pt x="1" y="1"/>
                    <a:pt x="1" y="0"/>
                    <a:pt x="1" y="0"/>
                  </a:cubicBezTo>
                  <a:cubicBezTo>
                    <a:pt x="3" y="5"/>
                    <a:pt x="9" y="13"/>
                    <a:pt x="15" y="1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0" name="Freeform 985"/>
            <p:cNvSpPr>
              <a:spLocks/>
            </p:cNvSpPr>
            <p:nvPr userDrawn="1"/>
          </p:nvSpPr>
          <p:spPr bwMode="auto">
            <a:xfrm>
              <a:off x="323" y="398"/>
              <a:ext cx="8" cy="53"/>
            </a:xfrm>
            <a:custGeom>
              <a:avLst/>
              <a:gdLst>
                <a:gd name="T0" fmla="*/ 19 w 19"/>
                <a:gd name="T1" fmla="*/ 108 h 116"/>
                <a:gd name="T2" fmla="*/ 19 w 19"/>
                <a:gd name="T3" fmla="*/ 108 h 116"/>
                <a:gd name="T4" fmla="*/ 19 w 19"/>
                <a:gd name="T5" fmla="*/ 116 h 116"/>
                <a:gd name="T6" fmla="*/ 7 w 19"/>
                <a:gd name="T7" fmla="*/ 104 h 116"/>
                <a:gd name="T8" fmla="*/ 12 w 19"/>
                <a:gd name="T9" fmla="*/ 94 h 116"/>
                <a:gd name="T10" fmla="*/ 6 w 19"/>
                <a:gd name="T11" fmla="*/ 96 h 116"/>
                <a:gd name="T12" fmla="*/ 7 w 19"/>
                <a:gd name="T13" fmla="*/ 71 h 116"/>
                <a:gd name="T14" fmla="*/ 4 w 19"/>
                <a:gd name="T15" fmla="*/ 96 h 116"/>
                <a:gd name="T16" fmla="*/ 2 w 19"/>
                <a:gd name="T17" fmla="*/ 96 h 116"/>
                <a:gd name="T18" fmla="*/ 7 w 19"/>
                <a:gd name="T19" fmla="*/ 45 h 116"/>
                <a:gd name="T20" fmla="*/ 16 w 19"/>
                <a:gd name="T21" fmla="*/ 0 h 116"/>
                <a:gd name="T22" fmla="*/ 18 w 19"/>
                <a:gd name="T23" fmla="*/ 54 h 116"/>
                <a:gd name="T24" fmla="*/ 19 w 19"/>
                <a:gd name="T25" fmla="*/ 10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16">
                  <a:moveTo>
                    <a:pt x="19" y="108"/>
                  </a:moveTo>
                  <a:lnTo>
                    <a:pt x="19" y="108"/>
                  </a:lnTo>
                  <a:lnTo>
                    <a:pt x="19" y="116"/>
                  </a:lnTo>
                  <a:cubicBezTo>
                    <a:pt x="13" y="114"/>
                    <a:pt x="8" y="107"/>
                    <a:pt x="7" y="104"/>
                  </a:cubicBezTo>
                  <a:cubicBezTo>
                    <a:pt x="10" y="101"/>
                    <a:pt x="11" y="97"/>
                    <a:pt x="12" y="94"/>
                  </a:cubicBezTo>
                  <a:cubicBezTo>
                    <a:pt x="9" y="96"/>
                    <a:pt x="8" y="96"/>
                    <a:pt x="6" y="96"/>
                  </a:cubicBezTo>
                  <a:cubicBezTo>
                    <a:pt x="5" y="90"/>
                    <a:pt x="6" y="79"/>
                    <a:pt x="7" y="71"/>
                  </a:cubicBezTo>
                  <a:cubicBezTo>
                    <a:pt x="5" y="76"/>
                    <a:pt x="3" y="89"/>
                    <a:pt x="4" y="96"/>
                  </a:cubicBezTo>
                  <a:cubicBezTo>
                    <a:pt x="4" y="96"/>
                    <a:pt x="2" y="96"/>
                    <a:pt x="2" y="96"/>
                  </a:cubicBezTo>
                  <a:cubicBezTo>
                    <a:pt x="0" y="82"/>
                    <a:pt x="3" y="61"/>
                    <a:pt x="7" y="45"/>
                  </a:cubicBezTo>
                  <a:cubicBezTo>
                    <a:pt x="11" y="28"/>
                    <a:pt x="14" y="17"/>
                    <a:pt x="16" y="0"/>
                  </a:cubicBezTo>
                  <a:cubicBezTo>
                    <a:pt x="18" y="14"/>
                    <a:pt x="18" y="36"/>
                    <a:pt x="18" y="54"/>
                  </a:cubicBezTo>
                  <a:cubicBezTo>
                    <a:pt x="17" y="60"/>
                    <a:pt x="18" y="99"/>
                    <a:pt x="19" y="10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1" name="Freeform 986"/>
            <p:cNvSpPr>
              <a:spLocks/>
            </p:cNvSpPr>
            <p:nvPr userDrawn="1"/>
          </p:nvSpPr>
          <p:spPr bwMode="auto">
            <a:xfrm>
              <a:off x="306" y="393"/>
              <a:ext cx="22" cy="57"/>
            </a:xfrm>
            <a:custGeom>
              <a:avLst/>
              <a:gdLst>
                <a:gd name="T0" fmla="*/ 48 w 50"/>
                <a:gd name="T1" fmla="*/ 0 h 125"/>
                <a:gd name="T2" fmla="*/ 48 w 50"/>
                <a:gd name="T3" fmla="*/ 0 h 125"/>
                <a:gd name="T4" fmla="*/ 38 w 50"/>
                <a:gd name="T5" fmla="*/ 47 h 125"/>
                <a:gd name="T6" fmla="*/ 25 w 50"/>
                <a:gd name="T7" fmla="*/ 84 h 125"/>
                <a:gd name="T8" fmla="*/ 45 w 50"/>
                <a:gd name="T9" fmla="*/ 111 h 125"/>
                <a:gd name="T10" fmla="*/ 31 w 50"/>
                <a:gd name="T11" fmla="*/ 122 h 125"/>
                <a:gd name="T12" fmla="*/ 4 w 50"/>
                <a:gd name="T13" fmla="*/ 112 h 125"/>
                <a:gd name="T14" fmla="*/ 2 w 50"/>
                <a:gd name="T15" fmla="*/ 107 h 125"/>
                <a:gd name="T16" fmla="*/ 11 w 50"/>
                <a:gd name="T17" fmla="*/ 108 h 125"/>
                <a:gd name="T18" fmla="*/ 0 w 50"/>
                <a:gd name="T19" fmla="*/ 89 h 125"/>
                <a:gd name="T20" fmla="*/ 1 w 50"/>
                <a:gd name="T21" fmla="*/ 81 h 125"/>
                <a:gd name="T22" fmla="*/ 13 w 50"/>
                <a:gd name="T23" fmla="*/ 65 h 125"/>
                <a:gd name="T24" fmla="*/ 8 w 50"/>
                <a:gd name="T25" fmla="*/ 66 h 125"/>
                <a:gd name="T26" fmla="*/ 29 w 50"/>
                <a:gd name="T27" fmla="*/ 33 h 125"/>
                <a:gd name="T28" fmla="*/ 48 w 5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25">
                  <a:moveTo>
                    <a:pt x="48" y="0"/>
                  </a:moveTo>
                  <a:lnTo>
                    <a:pt x="48" y="0"/>
                  </a:lnTo>
                  <a:cubicBezTo>
                    <a:pt x="50" y="12"/>
                    <a:pt x="42" y="34"/>
                    <a:pt x="38" y="47"/>
                  </a:cubicBezTo>
                  <a:cubicBezTo>
                    <a:pt x="33" y="59"/>
                    <a:pt x="26" y="69"/>
                    <a:pt x="25" y="84"/>
                  </a:cubicBezTo>
                  <a:cubicBezTo>
                    <a:pt x="24" y="101"/>
                    <a:pt x="30" y="113"/>
                    <a:pt x="45" y="111"/>
                  </a:cubicBezTo>
                  <a:cubicBezTo>
                    <a:pt x="43" y="117"/>
                    <a:pt x="38" y="120"/>
                    <a:pt x="31" y="122"/>
                  </a:cubicBezTo>
                  <a:cubicBezTo>
                    <a:pt x="19" y="125"/>
                    <a:pt x="9" y="119"/>
                    <a:pt x="4" y="112"/>
                  </a:cubicBezTo>
                  <a:cubicBezTo>
                    <a:pt x="3" y="110"/>
                    <a:pt x="3" y="109"/>
                    <a:pt x="2" y="107"/>
                  </a:cubicBezTo>
                  <a:cubicBezTo>
                    <a:pt x="5" y="104"/>
                    <a:pt x="10" y="106"/>
                    <a:pt x="11" y="108"/>
                  </a:cubicBezTo>
                  <a:cubicBezTo>
                    <a:pt x="16" y="97"/>
                    <a:pt x="10" y="91"/>
                    <a:pt x="0" y="89"/>
                  </a:cubicBezTo>
                  <a:cubicBezTo>
                    <a:pt x="0" y="86"/>
                    <a:pt x="0" y="83"/>
                    <a:pt x="1" y="81"/>
                  </a:cubicBezTo>
                  <a:cubicBezTo>
                    <a:pt x="10" y="80"/>
                    <a:pt x="13" y="70"/>
                    <a:pt x="13" y="65"/>
                  </a:cubicBezTo>
                  <a:cubicBezTo>
                    <a:pt x="11" y="66"/>
                    <a:pt x="9" y="66"/>
                    <a:pt x="8" y="66"/>
                  </a:cubicBezTo>
                  <a:cubicBezTo>
                    <a:pt x="11" y="56"/>
                    <a:pt x="21" y="43"/>
                    <a:pt x="29" y="33"/>
                  </a:cubicBezTo>
                  <a:cubicBezTo>
                    <a:pt x="36" y="25"/>
                    <a:pt x="45" y="13"/>
                    <a:pt x="4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2" name="Freeform 987"/>
            <p:cNvSpPr>
              <a:spLocks/>
            </p:cNvSpPr>
            <p:nvPr userDrawn="1"/>
          </p:nvSpPr>
          <p:spPr bwMode="auto">
            <a:xfrm>
              <a:off x="278" y="388"/>
              <a:ext cx="49" cy="58"/>
            </a:xfrm>
            <a:custGeom>
              <a:avLst/>
              <a:gdLst>
                <a:gd name="T0" fmla="*/ 105 w 110"/>
                <a:gd name="T1" fmla="*/ 0 h 127"/>
                <a:gd name="T2" fmla="*/ 105 w 110"/>
                <a:gd name="T3" fmla="*/ 0 h 127"/>
                <a:gd name="T4" fmla="*/ 102 w 110"/>
                <a:gd name="T5" fmla="*/ 20 h 127"/>
                <a:gd name="T6" fmla="*/ 73 w 110"/>
                <a:gd name="T7" fmla="*/ 48 h 127"/>
                <a:gd name="T8" fmla="*/ 60 w 110"/>
                <a:gd name="T9" fmla="*/ 61 h 127"/>
                <a:gd name="T10" fmla="*/ 66 w 110"/>
                <a:gd name="T11" fmla="*/ 81 h 127"/>
                <a:gd name="T12" fmla="*/ 71 w 110"/>
                <a:gd name="T13" fmla="*/ 80 h 127"/>
                <a:gd name="T14" fmla="*/ 66 w 110"/>
                <a:gd name="T15" fmla="*/ 87 h 127"/>
                <a:gd name="T16" fmla="*/ 48 w 110"/>
                <a:gd name="T17" fmla="*/ 82 h 127"/>
                <a:gd name="T18" fmla="*/ 52 w 110"/>
                <a:gd name="T19" fmla="*/ 103 h 127"/>
                <a:gd name="T20" fmla="*/ 72 w 110"/>
                <a:gd name="T21" fmla="*/ 114 h 127"/>
                <a:gd name="T22" fmla="*/ 57 w 110"/>
                <a:gd name="T23" fmla="*/ 118 h 127"/>
                <a:gd name="T24" fmla="*/ 27 w 110"/>
                <a:gd name="T25" fmla="*/ 110 h 127"/>
                <a:gd name="T26" fmla="*/ 25 w 110"/>
                <a:gd name="T27" fmla="*/ 93 h 127"/>
                <a:gd name="T28" fmla="*/ 12 w 110"/>
                <a:gd name="T29" fmla="*/ 114 h 127"/>
                <a:gd name="T30" fmla="*/ 3 w 110"/>
                <a:gd name="T31" fmla="*/ 97 h 127"/>
                <a:gd name="T32" fmla="*/ 22 w 110"/>
                <a:gd name="T33" fmla="*/ 74 h 127"/>
                <a:gd name="T34" fmla="*/ 8 w 110"/>
                <a:gd name="T35" fmla="*/ 65 h 127"/>
                <a:gd name="T36" fmla="*/ 16 w 110"/>
                <a:gd name="T37" fmla="*/ 48 h 127"/>
                <a:gd name="T38" fmla="*/ 34 w 110"/>
                <a:gd name="T39" fmla="*/ 60 h 127"/>
                <a:gd name="T40" fmla="*/ 56 w 110"/>
                <a:gd name="T41" fmla="*/ 43 h 127"/>
                <a:gd name="T42" fmla="*/ 90 w 110"/>
                <a:gd name="T43" fmla="*/ 26 h 127"/>
                <a:gd name="T44" fmla="*/ 105 w 110"/>
                <a:gd name="T4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27">
                  <a:moveTo>
                    <a:pt x="105" y="0"/>
                  </a:moveTo>
                  <a:lnTo>
                    <a:pt x="105" y="0"/>
                  </a:lnTo>
                  <a:cubicBezTo>
                    <a:pt x="110" y="8"/>
                    <a:pt x="106" y="15"/>
                    <a:pt x="102" y="20"/>
                  </a:cubicBezTo>
                  <a:cubicBezTo>
                    <a:pt x="94" y="31"/>
                    <a:pt x="84" y="40"/>
                    <a:pt x="73" y="48"/>
                  </a:cubicBezTo>
                  <a:cubicBezTo>
                    <a:pt x="69" y="52"/>
                    <a:pt x="63" y="55"/>
                    <a:pt x="60" y="61"/>
                  </a:cubicBezTo>
                  <a:cubicBezTo>
                    <a:pt x="56" y="68"/>
                    <a:pt x="57" y="80"/>
                    <a:pt x="66" y="81"/>
                  </a:cubicBezTo>
                  <a:cubicBezTo>
                    <a:pt x="68" y="81"/>
                    <a:pt x="70" y="80"/>
                    <a:pt x="71" y="80"/>
                  </a:cubicBezTo>
                  <a:cubicBezTo>
                    <a:pt x="71" y="82"/>
                    <a:pt x="69" y="86"/>
                    <a:pt x="66" y="87"/>
                  </a:cubicBezTo>
                  <a:cubicBezTo>
                    <a:pt x="59" y="92"/>
                    <a:pt x="51" y="86"/>
                    <a:pt x="48" y="82"/>
                  </a:cubicBezTo>
                  <a:cubicBezTo>
                    <a:pt x="39" y="90"/>
                    <a:pt x="44" y="101"/>
                    <a:pt x="52" y="103"/>
                  </a:cubicBezTo>
                  <a:cubicBezTo>
                    <a:pt x="61" y="104"/>
                    <a:pt x="73" y="104"/>
                    <a:pt x="72" y="114"/>
                  </a:cubicBezTo>
                  <a:cubicBezTo>
                    <a:pt x="65" y="111"/>
                    <a:pt x="61" y="115"/>
                    <a:pt x="57" y="118"/>
                  </a:cubicBezTo>
                  <a:cubicBezTo>
                    <a:pt x="45" y="127"/>
                    <a:pt x="32" y="121"/>
                    <a:pt x="27" y="110"/>
                  </a:cubicBezTo>
                  <a:cubicBezTo>
                    <a:pt x="26" y="107"/>
                    <a:pt x="24" y="97"/>
                    <a:pt x="25" y="93"/>
                  </a:cubicBezTo>
                  <a:cubicBezTo>
                    <a:pt x="13" y="98"/>
                    <a:pt x="17" y="109"/>
                    <a:pt x="12" y="114"/>
                  </a:cubicBezTo>
                  <a:cubicBezTo>
                    <a:pt x="12" y="106"/>
                    <a:pt x="4" y="103"/>
                    <a:pt x="3" y="97"/>
                  </a:cubicBezTo>
                  <a:cubicBezTo>
                    <a:pt x="0" y="87"/>
                    <a:pt x="8" y="74"/>
                    <a:pt x="22" y="74"/>
                  </a:cubicBezTo>
                  <a:cubicBezTo>
                    <a:pt x="14" y="74"/>
                    <a:pt x="9" y="71"/>
                    <a:pt x="8" y="65"/>
                  </a:cubicBezTo>
                  <a:cubicBezTo>
                    <a:pt x="6" y="55"/>
                    <a:pt x="11" y="50"/>
                    <a:pt x="16" y="48"/>
                  </a:cubicBezTo>
                  <a:cubicBezTo>
                    <a:pt x="12" y="56"/>
                    <a:pt x="21" y="67"/>
                    <a:pt x="34" y="60"/>
                  </a:cubicBezTo>
                  <a:cubicBezTo>
                    <a:pt x="40" y="57"/>
                    <a:pt x="48" y="47"/>
                    <a:pt x="56" y="43"/>
                  </a:cubicBezTo>
                  <a:cubicBezTo>
                    <a:pt x="68" y="37"/>
                    <a:pt x="77" y="35"/>
                    <a:pt x="90" y="26"/>
                  </a:cubicBezTo>
                  <a:cubicBezTo>
                    <a:pt x="98" y="21"/>
                    <a:pt x="105" y="12"/>
                    <a:pt x="10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3" name="Freeform 988"/>
            <p:cNvSpPr>
              <a:spLocks/>
            </p:cNvSpPr>
            <p:nvPr userDrawn="1"/>
          </p:nvSpPr>
          <p:spPr bwMode="auto">
            <a:xfrm>
              <a:off x="311" y="383"/>
              <a:ext cx="13" cy="16"/>
            </a:xfrm>
            <a:custGeom>
              <a:avLst/>
              <a:gdLst>
                <a:gd name="T0" fmla="*/ 20 w 30"/>
                <a:gd name="T1" fmla="*/ 0 h 34"/>
                <a:gd name="T2" fmla="*/ 20 w 30"/>
                <a:gd name="T3" fmla="*/ 0 h 34"/>
                <a:gd name="T4" fmla="*/ 15 w 30"/>
                <a:gd name="T5" fmla="*/ 30 h 34"/>
                <a:gd name="T6" fmla="*/ 0 w 30"/>
                <a:gd name="T7" fmla="*/ 34 h 34"/>
                <a:gd name="T8" fmla="*/ 14 w 30"/>
                <a:gd name="T9" fmla="*/ 22 h 34"/>
                <a:gd name="T10" fmla="*/ 20 w 30"/>
                <a:gd name="T11" fmla="*/ 0 h 34"/>
              </a:gdLst>
              <a:ahLst/>
              <a:cxnLst>
                <a:cxn ang="0">
                  <a:pos x="T0" y="T1"/>
                </a:cxn>
                <a:cxn ang="0">
                  <a:pos x="T2" y="T3"/>
                </a:cxn>
                <a:cxn ang="0">
                  <a:pos x="T4" y="T5"/>
                </a:cxn>
                <a:cxn ang="0">
                  <a:pos x="T6" y="T7"/>
                </a:cxn>
                <a:cxn ang="0">
                  <a:pos x="T8" y="T9"/>
                </a:cxn>
                <a:cxn ang="0">
                  <a:pos x="T10" y="T11"/>
                </a:cxn>
              </a:cxnLst>
              <a:rect l="0" t="0" r="r" b="b"/>
              <a:pathLst>
                <a:path w="30" h="34">
                  <a:moveTo>
                    <a:pt x="20" y="0"/>
                  </a:moveTo>
                  <a:lnTo>
                    <a:pt x="20" y="0"/>
                  </a:lnTo>
                  <a:cubicBezTo>
                    <a:pt x="30" y="15"/>
                    <a:pt x="24" y="31"/>
                    <a:pt x="15" y="30"/>
                  </a:cubicBezTo>
                  <a:cubicBezTo>
                    <a:pt x="8" y="30"/>
                    <a:pt x="5" y="30"/>
                    <a:pt x="0" y="34"/>
                  </a:cubicBezTo>
                  <a:cubicBezTo>
                    <a:pt x="2" y="27"/>
                    <a:pt x="11" y="24"/>
                    <a:pt x="14" y="22"/>
                  </a:cubicBezTo>
                  <a:cubicBezTo>
                    <a:pt x="19" y="18"/>
                    <a:pt x="22" y="14"/>
                    <a:pt x="2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4" name="Freeform 989"/>
            <p:cNvSpPr>
              <a:spLocks/>
            </p:cNvSpPr>
            <p:nvPr userDrawn="1"/>
          </p:nvSpPr>
          <p:spPr bwMode="auto">
            <a:xfrm>
              <a:off x="281" y="377"/>
              <a:ext cx="4" cy="14"/>
            </a:xfrm>
            <a:custGeom>
              <a:avLst/>
              <a:gdLst>
                <a:gd name="T0" fmla="*/ 4 w 9"/>
                <a:gd name="T1" fmla="*/ 0 h 31"/>
                <a:gd name="T2" fmla="*/ 4 w 9"/>
                <a:gd name="T3" fmla="*/ 0 h 31"/>
                <a:gd name="T4" fmla="*/ 4 w 9"/>
                <a:gd name="T5" fmla="*/ 12 h 31"/>
                <a:gd name="T6" fmla="*/ 9 w 9"/>
                <a:gd name="T7" fmla="*/ 8 h 31"/>
                <a:gd name="T8" fmla="*/ 8 w 9"/>
                <a:gd name="T9" fmla="*/ 25 h 31"/>
                <a:gd name="T10" fmla="*/ 3 w 9"/>
                <a:gd name="T11" fmla="*/ 31 h 31"/>
                <a:gd name="T12" fmla="*/ 2 w 9"/>
                <a:gd name="T13" fmla="*/ 26 h 31"/>
                <a:gd name="T14" fmla="*/ 0 w 9"/>
                <a:gd name="T15" fmla="*/ 9 h 31"/>
                <a:gd name="T16" fmla="*/ 4 w 9"/>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1">
                  <a:moveTo>
                    <a:pt x="4" y="0"/>
                  </a:moveTo>
                  <a:lnTo>
                    <a:pt x="4" y="0"/>
                  </a:lnTo>
                  <a:cubicBezTo>
                    <a:pt x="3" y="5"/>
                    <a:pt x="3" y="8"/>
                    <a:pt x="4" y="12"/>
                  </a:cubicBezTo>
                  <a:cubicBezTo>
                    <a:pt x="6" y="11"/>
                    <a:pt x="8" y="9"/>
                    <a:pt x="9" y="8"/>
                  </a:cubicBezTo>
                  <a:cubicBezTo>
                    <a:pt x="8" y="12"/>
                    <a:pt x="8" y="20"/>
                    <a:pt x="8" y="25"/>
                  </a:cubicBezTo>
                  <a:cubicBezTo>
                    <a:pt x="7" y="26"/>
                    <a:pt x="5" y="29"/>
                    <a:pt x="3" y="31"/>
                  </a:cubicBezTo>
                  <a:cubicBezTo>
                    <a:pt x="3" y="31"/>
                    <a:pt x="2" y="28"/>
                    <a:pt x="2" y="26"/>
                  </a:cubicBezTo>
                  <a:cubicBezTo>
                    <a:pt x="4" y="20"/>
                    <a:pt x="3" y="14"/>
                    <a:pt x="0" y="9"/>
                  </a:cubicBezTo>
                  <a:cubicBezTo>
                    <a:pt x="0" y="8"/>
                    <a:pt x="3" y="2"/>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5" name="Freeform 990"/>
            <p:cNvSpPr>
              <a:spLocks/>
            </p:cNvSpPr>
            <p:nvPr userDrawn="1"/>
          </p:nvSpPr>
          <p:spPr bwMode="auto">
            <a:xfrm>
              <a:off x="285" y="377"/>
              <a:ext cx="7" cy="17"/>
            </a:xfrm>
            <a:custGeom>
              <a:avLst/>
              <a:gdLst>
                <a:gd name="T0" fmla="*/ 10 w 15"/>
                <a:gd name="T1" fmla="*/ 1 h 37"/>
                <a:gd name="T2" fmla="*/ 10 w 15"/>
                <a:gd name="T3" fmla="*/ 1 h 37"/>
                <a:gd name="T4" fmla="*/ 15 w 15"/>
                <a:gd name="T5" fmla="*/ 0 h 37"/>
                <a:gd name="T6" fmla="*/ 10 w 15"/>
                <a:gd name="T7" fmla="*/ 12 h 37"/>
                <a:gd name="T8" fmla="*/ 2 w 15"/>
                <a:gd name="T9" fmla="*/ 37 h 37"/>
                <a:gd name="T10" fmla="*/ 2 w 15"/>
                <a:gd name="T11" fmla="*/ 31 h 37"/>
                <a:gd name="T12" fmla="*/ 2 w 15"/>
                <a:gd name="T13" fmla="*/ 6 h 37"/>
                <a:gd name="T14" fmla="*/ 7 w 15"/>
                <a:gd name="T15" fmla="*/ 2 h 37"/>
                <a:gd name="T16" fmla="*/ 5 w 15"/>
                <a:gd name="T17" fmla="*/ 19 h 37"/>
                <a:gd name="T18" fmla="*/ 10 w 15"/>
                <a:gd name="T1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7">
                  <a:moveTo>
                    <a:pt x="10" y="1"/>
                  </a:moveTo>
                  <a:lnTo>
                    <a:pt x="10" y="1"/>
                  </a:lnTo>
                  <a:cubicBezTo>
                    <a:pt x="11" y="0"/>
                    <a:pt x="13" y="0"/>
                    <a:pt x="15" y="0"/>
                  </a:cubicBezTo>
                  <a:cubicBezTo>
                    <a:pt x="12" y="4"/>
                    <a:pt x="11" y="8"/>
                    <a:pt x="10" y="12"/>
                  </a:cubicBezTo>
                  <a:cubicBezTo>
                    <a:pt x="9" y="23"/>
                    <a:pt x="12" y="33"/>
                    <a:pt x="2" y="37"/>
                  </a:cubicBezTo>
                  <a:cubicBezTo>
                    <a:pt x="2" y="37"/>
                    <a:pt x="2" y="32"/>
                    <a:pt x="2" y="31"/>
                  </a:cubicBezTo>
                  <a:cubicBezTo>
                    <a:pt x="0" y="21"/>
                    <a:pt x="1" y="12"/>
                    <a:pt x="2" y="6"/>
                  </a:cubicBezTo>
                  <a:cubicBezTo>
                    <a:pt x="3" y="5"/>
                    <a:pt x="5" y="3"/>
                    <a:pt x="7" y="2"/>
                  </a:cubicBezTo>
                  <a:cubicBezTo>
                    <a:pt x="5" y="7"/>
                    <a:pt x="4" y="14"/>
                    <a:pt x="5" y="19"/>
                  </a:cubicBezTo>
                  <a:cubicBezTo>
                    <a:pt x="6" y="12"/>
                    <a:pt x="6" y="7"/>
                    <a:pt x="1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6" name="Freeform 991"/>
            <p:cNvSpPr>
              <a:spLocks/>
            </p:cNvSpPr>
            <p:nvPr userDrawn="1"/>
          </p:nvSpPr>
          <p:spPr bwMode="auto">
            <a:xfrm>
              <a:off x="290" y="374"/>
              <a:ext cx="7" cy="19"/>
            </a:xfrm>
            <a:custGeom>
              <a:avLst/>
              <a:gdLst>
                <a:gd name="T0" fmla="*/ 16 w 16"/>
                <a:gd name="T1" fmla="*/ 0 h 42"/>
                <a:gd name="T2" fmla="*/ 16 w 16"/>
                <a:gd name="T3" fmla="*/ 0 h 42"/>
                <a:gd name="T4" fmla="*/ 8 w 16"/>
                <a:gd name="T5" fmla="*/ 24 h 42"/>
                <a:gd name="T6" fmla="*/ 9 w 16"/>
                <a:gd name="T7" fmla="*/ 42 h 42"/>
                <a:gd name="T8" fmla="*/ 2 w 16"/>
                <a:gd name="T9" fmla="*/ 27 h 42"/>
                <a:gd name="T10" fmla="*/ 16 w 16"/>
                <a:gd name="T11" fmla="*/ 0 h 42"/>
              </a:gdLst>
              <a:ahLst/>
              <a:cxnLst>
                <a:cxn ang="0">
                  <a:pos x="T0" y="T1"/>
                </a:cxn>
                <a:cxn ang="0">
                  <a:pos x="T2" y="T3"/>
                </a:cxn>
                <a:cxn ang="0">
                  <a:pos x="T4" y="T5"/>
                </a:cxn>
                <a:cxn ang="0">
                  <a:pos x="T6" y="T7"/>
                </a:cxn>
                <a:cxn ang="0">
                  <a:pos x="T8" y="T9"/>
                </a:cxn>
                <a:cxn ang="0">
                  <a:pos x="T10" y="T11"/>
                </a:cxn>
              </a:cxnLst>
              <a:rect l="0" t="0" r="r" b="b"/>
              <a:pathLst>
                <a:path w="16" h="42">
                  <a:moveTo>
                    <a:pt x="16" y="0"/>
                  </a:moveTo>
                  <a:lnTo>
                    <a:pt x="16" y="0"/>
                  </a:lnTo>
                  <a:cubicBezTo>
                    <a:pt x="9" y="7"/>
                    <a:pt x="6" y="15"/>
                    <a:pt x="8" y="24"/>
                  </a:cubicBezTo>
                  <a:cubicBezTo>
                    <a:pt x="8" y="31"/>
                    <a:pt x="12" y="33"/>
                    <a:pt x="9" y="42"/>
                  </a:cubicBezTo>
                  <a:cubicBezTo>
                    <a:pt x="9" y="37"/>
                    <a:pt x="3" y="34"/>
                    <a:pt x="2" y="27"/>
                  </a:cubicBezTo>
                  <a:cubicBezTo>
                    <a:pt x="0" y="14"/>
                    <a:pt x="8" y="4"/>
                    <a:pt x="1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7" name="Freeform 992"/>
            <p:cNvSpPr>
              <a:spLocks/>
            </p:cNvSpPr>
            <p:nvPr userDrawn="1"/>
          </p:nvSpPr>
          <p:spPr bwMode="auto">
            <a:xfrm>
              <a:off x="316" y="372"/>
              <a:ext cx="9" cy="21"/>
            </a:xfrm>
            <a:custGeom>
              <a:avLst/>
              <a:gdLst>
                <a:gd name="T0" fmla="*/ 0 w 21"/>
                <a:gd name="T1" fmla="*/ 0 h 46"/>
                <a:gd name="T2" fmla="*/ 0 w 21"/>
                <a:gd name="T3" fmla="*/ 0 h 46"/>
                <a:gd name="T4" fmla="*/ 13 w 21"/>
                <a:gd name="T5" fmla="*/ 16 h 46"/>
                <a:gd name="T6" fmla="*/ 16 w 21"/>
                <a:gd name="T7" fmla="*/ 46 h 46"/>
                <a:gd name="T8" fmla="*/ 6 w 21"/>
                <a:gd name="T9" fmla="*/ 21 h 46"/>
                <a:gd name="T10" fmla="*/ 0 w 21"/>
                <a:gd name="T11" fmla="*/ 0 h 46"/>
              </a:gdLst>
              <a:ahLst/>
              <a:cxnLst>
                <a:cxn ang="0">
                  <a:pos x="T0" y="T1"/>
                </a:cxn>
                <a:cxn ang="0">
                  <a:pos x="T2" y="T3"/>
                </a:cxn>
                <a:cxn ang="0">
                  <a:pos x="T4" y="T5"/>
                </a:cxn>
                <a:cxn ang="0">
                  <a:pos x="T6" y="T7"/>
                </a:cxn>
                <a:cxn ang="0">
                  <a:pos x="T8" y="T9"/>
                </a:cxn>
                <a:cxn ang="0">
                  <a:pos x="T10" y="T11"/>
                </a:cxn>
              </a:cxnLst>
              <a:rect l="0" t="0" r="r" b="b"/>
              <a:pathLst>
                <a:path w="21" h="46">
                  <a:moveTo>
                    <a:pt x="0" y="0"/>
                  </a:moveTo>
                  <a:lnTo>
                    <a:pt x="0" y="0"/>
                  </a:lnTo>
                  <a:cubicBezTo>
                    <a:pt x="4" y="9"/>
                    <a:pt x="11" y="15"/>
                    <a:pt x="13" y="16"/>
                  </a:cubicBezTo>
                  <a:cubicBezTo>
                    <a:pt x="18" y="30"/>
                    <a:pt x="21" y="37"/>
                    <a:pt x="16" y="46"/>
                  </a:cubicBezTo>
                  <a:cubicBezTo>
                    <a:pt x="16" y="33"/>
                    <a:pt x="12" y="27"/>
                    <a:pt x="6" y="21"/>
                  </a:cubicBezTo>
                  <a:cubicBezTo>
                    <a:pt x="5" y="18"/>
                    <a:pt x="1" y="5"/>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8" name="Freeform 993"/>
            <p:cNvSpPr>
              <a:spLocks/>
            </p:cNvSpPr>
            <p:nvPr userDrawn="1"/>
          </p:nvSpPr>
          <p:spPr bwMode="auto">
            <a:xfrm>
              <a:off x="291" y="372"/>
              <a:ext cx="19" cy="21"/>
            </a:xfrm>
            <a:custGeom>
              <a:avLst/>
              <a:gdLst>
                <a:gd name="T0" fmla="*/ 26 w 43"/>
                <a:gd name="T1" fmla="*/ 0 h 47"/>
                <a:gd name="T2" fmla="*/ 26 w 43"/>
                <a:gd name="T3" fmla="*/ 0 h 47"/>
                <a:gd name="T4" fmla="*/ 43 w 43"/>
                <a:gd name="T5" fmla="*/ 4 h 47"/>
                <a:gd name="T6" fmla="*/ 16 w 43"/>
                <a:gd name="T7" fmla="*/ 21 h 47"/>
                <a:gd name="T8" fmla="*/ 31 w 43"/>
                <a:gd name="T9" fmla="*/ 38 h 47"/>
                <a:gd name="T10" fmla="*/ 21 w 43"/>
                <a:gd name="T11" fmla="*/ 40 h 47"/>
                <a:gd name="T12" fmla="*/ 35 w 43"/>
                <a:gd name="T13" fmla="*/ 37 h 47"/>
                <a:gd name="T14" fmla="*/ 11 w 43"/>
                <a:gd name="T15" fmla="*/ 38 h 47"/>
                <a:gd name="T16" fmla="*/ 26 w 43"/>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7">
                  <a:moveTo>
                    <a:pt x="26" y="0"/>
                  </a:moveTo>
                  <a:lnTo>
                    <a:pt x="26" y="0"/>
                  </a:lnTo>
                  <a:cubicBezTo>
                    <a:pt x="31" y="0"/>
                    <a:pt x="38" y="1"/>
                    <a:pt x="43" y="4"/>
                  </a:cubicBezTo>
                  <a:cubicBezTo>
                    <a:pt x="27" y="2"/>
                    <a:pt x="17" y="9"/>
                    <a:pt x="16" y="21"/>
                  </a:cubicBezTo>
                  <a:cubicBezTo>
                    <a:pt x="14" y="29"/>
                    <a:pt x="19" y="39"/>
                    <a:pt x="31" y="38"/>
                  </a:cubicBezTo>
                  <a:cubicBezTo>
                    <a:pt x="30" y="39"/>
                    <a:pt x="26" y="41"/>
                    <a:pt x="21" y="40"/>
                  </a:cubicBezTo>
                  <a:cubicBezTo>
                    <a:pt x="27" y="43"/>
                    <a:pt x="31" y="40"/>
                    <a:pt x="35" y="37"/>
                  </a:cubicBezTo>
                  <a:cubicBezTo>
                    <a:pt x="31" y="45"/>
                    <a:pt x="17" y="47"/>
                    <a:pt x="11" y="38"/>
                  </a:cubicBezTo>
                  <a:cubicBezTo>
                    <a:pt x="0" y="24"/>
                    <a:pt x="10" y="2"/>
                    <a:pt x="2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9" name="Freeform 994"/>
            <p:cNvSpPr>
              <a:spLocks/>
            </p:cNvSpPr>
            <p:nvPr userDrawn="1"/>
          </p:nvSpPr>
          <p:spPr bwMode="auto">
            <a:xfrm>
              <a:off x="321" y="370"/>
              <a:ext cx="10" cy="27"/>
            </a:xfrm>
            <a:custGeom>
              <a:avLst/>
              <a:gdLst>
                <a:gd name="T0" fmla="*/ 22 w 22"/>
                <a:gd name="T1" fmla="*/ 50 h 60"/>
                <a:gd name="T2" fmla="*/ 22 w 22"/>
                <a:gd name="T3" fmla="*/ 50 h 60"/>
                <a:gd name="T4" fmla="*/ 22 w 22"/>
                <a:gd name="T5" fmla="*/ 60 h 60"/>
                <a:gd name="T6" fmla="*/ 0 w 22"/>
                <a:gd name="T7" fmla="*/ 0 h 60"/>
                <a:gd name="T8" fmla="*/ 11 w 22"/>
                <a:gd name="T9" fmla="*/ 26 h 60"/>
                <a:gd name="T10" fmla="*/ 21 w 22"/>
                <a:gd name="T11" fmla="*/ 41 h 60"/>
                <a:gd name="T12" fmla="*/ 22 w 22"/>
                <a:gd name="T13" fmla="*/ 50 h 60"/>
              </a:gdLst>
              <a:ahLst/>
              <a:cxnLst>
                <a:cxn ang="0">
                  <a:pos x="T0" y="T1"/>
                </a:cxn>
                <a:cxn ang="0">
                  <a:pos x="T2" y="T3"/>
                </a:cxn>
                <a:cxn ang="0">
                  <a:pos x="T4" y="T5"/>
                </a:cxn>
                <a:cxn ang="0">
                  <a:pos x="T6" y="T7"/>
                </a:cxn>
                <a:cxn ang="0">
                  <a:pos x="T8" y="T9"/>
                </a:cxn>
                <a:cxn ang="0">
                  <a:pos x="T10" y="T11"/>
                </a:cxn>
                <a:cxn ang="0">
                  <a:pos x="T12" y="T13"/>
                </a:cxn>
              </a:cxnLst>
              <a:rect l="0" t="0" r="r" b="b"/>
              <a:pathLst>
                <a:path w="22" h="60">
                  <a:moveTo>
                    <a:pt x="22" y="50"/>
                  </a:moveTo>
                  <a:lnTo>
                    <a:pt x="22" y="50"/>
                  </a:lnTo>
                  <a:lnTo>
                    <a:pt x="22" y="60"/>
                  </a:lnTo>
                  <a:cubicBezTo>
                    <a:pt x="13" y="44"/>
                    <a:pt x="1" y="27"/>
                    <a:pt x="0" y="0"/>
                  </a:cubicBezTo>
                  <a:cubicBezTo>
                    <a:pt x="2" y="10"/>
                    <a:pt x="6" y="18"/>
                    <a:pt x="11" y="26"/>
                  </a:cubicBezTo>
                  <a:cubicBezTo>
                    <a:pt x="14" y="30"/>
                    <a:pt x="20" y="35"/>
                    <a:pt x="21" y="41"/>
                  </a:cubicBezTo>
                  <a:cubicBezTo>
                    <a:pt x="21" y="44"/>
                    <a:pt x="20" y="47"/>
                    <a:pt x="22" y="5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0" name="Freeform 995"/>
            <p:cNvSpPr>
              <a:spLocks/>
            </p:cNvSpPr>
            <p:nvPr userDrawn="1"/>
          </p:nvSpPr>
          <p:spPr bwMode="auto">
            <a:xfrm>
              <a:off x="283" y="369"/>
              <a:ext cx="11" cy="11"/>
            </a:xfrm>
            <a:custGeom>
              <a:avLst/>
              <a:gdLst>
                <a:gd name="T0" fmla="*/ 20 w 25"/>
                <a:gd name="T1" fmla="*/ 0 h 24"/>
                <a:gd name="T2" fmla="*/ 20 w 25"/>
                <a:gd name="T3" fmla="*/ 0 h 24"/>
                <a:gd name="T4" fmla="*/ 8 w 25"/>
                <a:gd name="T5" fmla="*/ 12 h 24"/>
                <a:gd name="T6" fmla="*/ 25 w 25"/>
                <a:gd name="T7" fmla="*/ 3 h 24"/>
                <a:gd name="T8" fmla="*/ 17 w 25"/>
                <a:gd name="T9" fmla="*/ 15 h 24"/>
                <a:gd name="T10" fmla="*/ 0 w 25"/>
                <a:gd name="T11" fmla="*/ 24 h 24"/>
                <a:gd name="T12" fmla="*/ 20 w 2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20" y="0"/>
                  </a:moveTo>
                  <a:lnTo>
                    <a:pt x="20" y="0"/>
                  </a:lnTo>
                  <a:cubicBezTo>
                    <a:pt x="19" y="2"/>
                    <a:pt x="12" y="8"/>
                    <a:pt x="8" y="12"/>
                  </a:cubicBezTo>
                  <a:cubicBezTo>
                    <a:pt x="13" y="10"/>
                    <a:pt x="19" y="5"/>
                    <a:pt x="25" y="3"/>
                  </a:cubicBezTo>
                  <a:cubicBezTo>
                    <a:pt x="24" y="4"/>
                    <a:pt x="18" y="14"/>
                    <a:pt x="17" y="15"/>
                  </a:cubicBezTo>
                  <a:cubicBezTo>
                    <a:pt x="10" y="17"/>
                    <a:pt x="5" y="20"/>
                    <a:pt x="0" y="24"/>
                  </a:cubicBezTo>
                  <a:cubicBezTo>
                    <a:pt x="0" y="7"/>
                    <a:pt x="8" y="2"/>
                    <a:pt x="2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1" name="Freeform 996"/>
            <p:cNvSpPr>
              <a:spLocks/>
            </p:cNvSpPr>
            <p:nvPr userDrawn="1"/>
          </p:nvSpPr>
          <p:spPr bwMode="auto">
            <a:xfrm>
              <a:off x="282" y="369"/>
              <a:ext cx="4" cy="3"/>
            </a:xfrm>
            <a:custGeom>
              <a:avLst/>
              <a:gdLst>
                <a:gd name="T0" fmla="*/ 4 w 9"/>
                <a:gd name="T1" fmla="*/ 1 h 6"/>
                <a:gd name="T2" fmla="*/ 4 w 9"/>
                <a:gd name="T3" fmla="*/ 1 h 6"/>
                <a:gd name="T4" fmla="*/ 9 w 9"/>
                <a:gd name="T5" fmla="*/ 0 h 6"/>
                <a:gd name="T6" fmla="*/ 0 w 9"/>
                <a:gd name="T7" fmla="*/ 6 h 6"/>
                <a:gd name="T8" fmla="*/ 4 w 9"/>
                <a:gd name="T9" fmla="*/ 1 h 6"/>
              </a:gdLst>
              <a:ahLst/>
              <a:cxnLst>
                <a:cxn ang="0">
                  <a:pos x="T0" y="T1"/>
                </a:cxn>
                <a:cxn ang="0">
                  <a:pos x="T2" y="T3"/>
                </a:cxn>
                <a:cxn ang="0">
                  <a:pos x="T4" y="T5"/>
                </a:cxn>
                <a:cxn ang="0">
                  <a:pos x="T6" y="T7"/>
                </a:cxn>
                <a:cxn ang="0">
                  <a:pos x="T8" y="T9"/>
                </a:cxn>
              </a:cxnLst>
              <a:rect l="0" t="0" r="r" b="b"/>
              <a:pathLst>
                <a:path w="9" h="6">
                  <a:moveTo>
                    <a:pt x="4" y="1"/>
                  </a:moveTo>
                  <a:lnTo>
                    <a:pt x="4" y="1"/>
                  </a:lnTo>
                  <a:lnTo>
                    <a:pt x="9" y="0"/>
                  </a:lnTo>
                  <a:lnTo>
                    <a:pt x="0" y="6"/>
                  </a:lnTo>
                  <a:lnTo>
                    <a:pt x="4"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2" name="Freeform 997"/>
            <p:cNvSpPr>
              <a:spLocks/>
            </p:cNvSpPr>
            <p:nvPr userDrawn="1"/>
          </p:nvSpPr>
          <p:spPr bwMode="auto">
            <a:xfrm>
              <a:off x="277" y="370"/>
              <a:ext cx="10" cy="12"/>
            </a:xfrm>
            <a:custGeom>
              <a:avLst/>
              <a:gdLst>
                <a:gd name="T0" fmla="*/ 4 w 24"/>
                <a:gd name="T1" fmla="*/ 3 h 27"/>
                <a:gd name="T2" fmla="*/ 4 w 24"/>
                <a:gd name="T3" fmla="*/ 3 h 27"/>
                <a:gd name="T4" fmla="*/ 13 w 24"/>
                <a:gd name="T5" fmla="*/ 0 h 27"/>
                <a:gd name="T6" fmla="*/ 8 w 24"/>
                <a:gd name="T7" fmla="*/ 10 h 27"/>
                <a:gd name="T8" fmla="*/ 19 w 24"/>
                <a:gd name="T9" fmla="*/ 0 h 27"/>
                <a:gd name="T10" fmla="*/ 24 w 24"/>
                <a:gd name="T11" fmla="*/ 1 h 27"/>
                <a:gd name="T12" fmla="*/ 7 w 24"/>
                <a:gd name="T13" fmla="*/ 27 h 27"/>
                <a:gd name="T14" fmla="*/ 4 w 24"/>
                <a:gd name="T15" fmla="*/ 3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7">
                  <a:moveTo>
                    <a:pt x="4" y="3"/>
                  </a:moveTo>
                  <a:lnTo>
                    <a:pt x="4" y="3"/>
                  </a:lnTo>
                  <a:cubicBezTo>
                    <a:pt x="7" y="2"/>
                    <a:pt x="14" y="0"/>
                    <a:pt x="13" y="0"/>
                  </a:cubicBezTo>
                  <a:cubicBezTo>
                    <a:pt x="12" y="1"/>
                    <a:pt x="9" y="5"/>
                    <a:pt x="8" y="10"/>
                  </a:cubicBezTo>
                  <a:cubicBezTo>
                    <a:pt x="10" y="6"/>
                    <a:pt x="16" y="2"/>
                    <a:pt x="19" y="0"/>
                  </a:cubicBezTo>
                  <a:cubicBezTo>
                    <a:pt x="20" y="1"/>
                    <a:pt x="23" y="0"/>
                    <a:pt x="24" y="1"/>
                  </a:cubicBezTo>
                  <a:cubicBezTo>
                    <a:pt x="14" y="9"/>
                    <a:pt x="10" y="18"/>
                    <a:pt x="7" y="27"/>
                  </a:cubicBezTo>
                  <a:cubicBezTo>
                    <a:pt x="0" y="19"/>
                    <a:pt x="1" y="11"/>
                    <a:pt x="4"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3" name="Freeform 998"/>
            <p:cNvSpPr>
              <a:spLocks/>
            </p:cNvSpPr>
            <p:nvPr userDrawn="1"/>
          </p:nvSpPr>
          <p:spPr bwMode="auto">
            <a:xfrm>
              <a:off x="272" y="368"/>
              <a:ext cx="10" cy="24"/>
            </a:xfrm>
            <a:custGeom>
              <a:avLst/>
              <a:gdLst>
                <a:gd name="T0" fmla="*/ 12 w 22"/>
                <a:gd name="T1" fmla="*/ 0 h 53"/>
                <a:gd name="T2" fmla="*/ 12 w 22"/>
                <a:gd name="T3" fmla="*/ 0 h 53"/>
                <a:gd name="T4" fmla="*/ 12 w 22"/>
                <a:gd name="T5" fmla="*/ 7 h 53"/>
                <a:gd name="T6" fmla="*/ 18 w 22"/>
                <a:gd name="T7" fmla="*/ 34 h 53"/>
                <a:gd name="T8" fmla="*/ 19 w 22"/>
                <a:gd name="T9" fmla="*/ 30 h 53"/>
                <a:gd name="T10" fmla="*/ 21 w 22"/>
                <a:gd name="T11" fmla="*/ 41 h 53"/>
                <a:gd name="T12" fmla="*/ 11 w 22"/>
                <a:gd name="T13" fmla="*/ 53 h 53"/>
                <a:gd name="T14" fmla="*/ 10 w 22"/>
                <a:gd name="T15" fmla="*/ 32 h 53"/>
                <a:gd name="T16" fmla="*/ 12 w 22"/>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3">
                  <a:moveTo>
                    <a:pt x="12" y="0"/>
                  </a:moveTo>
                  <a:lnTo>
                    <a:pt x="12" y="0"/>
                  </a:lnTo>
                  <a:cubicBezTo>
                    <a:pt x="12" y="0"/>
                    <a:pt x="11" y="4"/>
                    <a:pt x="12" y="7"/>
                  </a:cubicBezTo>
                  <a:cubicBezTo>
                    <a:pt x="9" y="15"/>
                    <a:pt x="8" y="26"/>
                    <a:pt x="18" y="34"/>
                  </a:cubicBezTo>
                  <a:cubicBezTo>
                    <a:pt x="18" y="32"/>
                    <a:pt x="18" y="31"/>
                    <a:pt x="19" y="30"/>
                  </a:cubicBezTo>
                  <a:cubicBezTo>
                    <a:pt x="21" y="32"/>
                    <a:pt x="22" y="38"/>
                    <a:pt x="21" y="41"/>
                  </a:cubicBezTo>
                  <a:cubicBezTo>
                    <a:pt x="20" y="47"/>
                    <a:pt x="16" y="51"/>
                    <a:pt x="11" y="53"/>
                  </a:cubicBezTo>
                  <a:cubicBezTo>
                    <a:pt x="15" y="45"/>
                    <a:pt x="10" y="33"/>
                    <a:pt x="10" y="32"/>
                  </a:cubicBezTo>
                  <a:cubicBezTo>
                    <a:pt x="5" y="21"/>
                    <a:pt x="0" y="9"/>
                    <a:pt x="1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4" name="Freeform 999"/>
            <p:cNvSpPr>
              <a:spLocks/>
            </p:cNvSpPr>
            <p:nvPr userDrawn="1"/>
          </p:nvSpPr>
          <p:spPr bwMode="auto">
            <a:xfrm>
              <a:off x="322" y="368"/>
              <a:ext cx="9" cy="19"/>
            </a:xfrm>
            <a:custGeom>
              <a:avLst/>
              <a:gdLst>
                <a:gd name="T0" fmla="*/ 20 w 20"/>
                <a:gd name="T1" fmla="*/ 32 h 42"/>
                <a:gd name="T2" fmla="*/ 20 w 20"/>
                <a:gd name="T3" fmla="*/ 32 h 42"/>
                <a:gd name="T4" fmla="*/ 20 w 20"/>
                <a:gd name="T5" fmla="*/ 42 h 42"/>
                <a:gd name="T6" fmla="*/ 0 w 20"/>
                <a:gd name="T7" fmla="*/ 0 h 42"/>
                <a:gd name="T8" fmla="*/ 20 w 20"/>
                <a:gd name="T9" fmla="*/ 32 h 42"/>
              </a:gdLst>
              <a:ahLst/>
              <a:cxnLst>
                <a:cxn ang="0">
                  <a:pos x="T0" y="T1"/>
                </a:cxn>
                <a:cxn ang="0">
                  <a:pos x="T2" y="T3"/>
                </a:cxn>
                <a:cxn ang="0">
                  <a:pos x="T4" y="T5"/>
                </a:cxn>
                <a:cxn ang="0">
                  <a:pos x="T6" y="T7"/>
                </a:cxn>
                <a:cxn ang="0">
                  <a:pos x="T8" y="T9"/>
                </a:cxn>
              </a:cxnLst>
              <a:rect l="0" t="0" r="r" b="b"/>
              <a:pathLst>
                <a:path w="20" h="42">
                  <a:moveTo>
                    <a:pt x="20" y="32"/>
                  </a:moveTo>
                  <a:lnTo>
                    <a:pt x="20" y="32"/>
                  </a:lnTo>
                  <a:lnTo>
                    <a:pt x="20" y="42"/>
                  </a:lnTo>
                  <a:cubicBezTo>
                    <a:pt x="11" y="31"/>
                    <a:pt x="2" y="17"/>
                    <a:pt x="0" y="0"/>
                  </a:cubicBezTo>
                  <a:cubicBezTo>
                    <a:pt x="13" y="3"/>
                    <a:pt x="18" y="14"/>
                    <a:pt x="20" y="3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5" name="Freeform 1000"/>
            <p:cNvSpPr>
              <a:spLocks/>
            </p:cNvSpPr>
            <p:nvPr userDrawn="1"/>
          </p:nvSpPr>
          <p:spPr bwMode="auto">
            <a:xfrm>
              <a:off x="290" y="368"/>
              <a:ext cx="8" cy="5"/>
            </a:xfrm>
            <a:custGeom>
              <a:avLst/>
              <a:gdLst>
                <a:gd name="T0" fmla="*/ 8 w 17"/>
                <a:gd name="T1" fmla="*/ 4 h 11"/>
                <a:gd name="T2" fmla="*/ 8 w 17"/>
                <a:gd name="T3" fmla="*/ 4 h 11"/>
                <a:gd name="T4" fmla="*/ 17 w 17"/>
                <a:gd name="T5" fmla="*/ 0 h 11"/>
                <a:gd name="T6" fmla="*/ 12 w 17"/>
                <a:gd name="T7" fmla="*/ 5 h 11"/>
                <a:gd name="T8" fmla="*/ 0 w 17"/>
                <a:gd name="T9" fmla="*/ 11 h 11"/>
                <a:gd name="T10" fmla="*/ 8 w 17"/>
                <a:gd name="T11" fmla="*/ 4 h 11"/>
              </a:gdLst>
              <a:ahLst/>
              <a:cxnLst>
                <a:cxn ang="0">
                  <a:pos x="T0" y="T1"/>
                </a:cxn>
                <a:cxn ang="0">
                  <a:pos x="T2" y="T3"/>
                </a:cxn>
                <a:cxn ang="0">
                  <a:pos x="T4" y="T5"/>
                </a:cxn>
                <a:cxn ang="0">
                  <a:pos x="T6" y="T7"/>
                </a:cxn>
                <a:cxn ang="0">
                  <a:pos x="T8" y="T9"/>
                </a:cxn>
                <a:cxn ang="0">
                  <a:pos x="T10" y="T11"/>
                </a:cxn>
              </a:cxnLst>
              <a:rect l="0" t="0" r="r" b="b"/>
              <a:pathLst>
                <a:path w="17" h="11">
                  <a:moveTo>
                    <a:pt x="8" y="4"/>
                  </a:moveTo>
                  <a:lnTo>
                    <a:pt x="8" y="4"/>
                  </a:lnTo>
                  <a:cubicBezTo>
                    <a:pt x="10" y="3"/>
                    <a:pt x="13" y="2"/>
                    <a:pt x="17" y="0"/>
                  </a:cubicBezTo>
                  <a:cubicBezTo>
                    <a:pt x="15" y="2"/>
                    <a:pt x="13" y="4"/>
                    <a:pt x="12" y="5"/>
                  </a:cubicBezTo>
                  <a:cubicBezTo>
                    <a:pt x="8" y="6"/>
                    <a:pt x="3" y="9"/>
                    <a:pt x="0" y="11"/>
                  </a:cubicBezTo>
                  <a:cubicBezTo>
                    <a:pt x="0" y="10"/>
                    <a:pt x="6" y="5"/>
                    <a:pt x="8"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6" name="Freeform 1001"/>
            <p:cNvSpPr>
              <a:spLocks/>
            </p:cNvSpPr>
            <p:nvPr userDrawn="1"/>
          </p:nvSpPr>
          <p:spPr bwMode="auto">
            <a:xfrm>
              <a:off x="317" y="368"/>
              <a:ext cx="1" cy="2"/>
            </a:xfrm>
            <a:custGeom>
              <a:avLst/>
              <a:gdLst>
                <a:gd name="T0" fmla="*/ 0 w 2"/>
                <a:gd name="T1" fmla="*/ 0 h 5"/>
                <a:gd name="T2" fmla="*/ 0 w 2"/>
                <a:gd name="T3" fmla="*/ 0 h 5"/>
                <a:gd name="T4" fmla="*/ 1 w 2"/>
                <a:gd name="T5" fmla="*/ 0 h 5"/>
                <a:gd name="T6" fmla="*/ 2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1" y="0"/>
                  </a:lnTo>
                  <a:lnTo>
                    <a:pt x="2" y="5"/>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7" name="Freeform 1002"/>
            <p:cNvSpPr>
              <a:spLocks/>
            </p:cNvSpPr>
            <p:nvPr userDrawn="1"/>
          </p:nvSpPr>
          <p:spPr bwMode="auto">
            <a:xfrm>
              <a:off x="315" y="367"/>
              <a:ext cx="7" cy="11"/>
            </a:xfrm>
            <a:custGeom>
              <a:avLst/>
              <a:gdLst>
                <a:gd name="T0" fmla="*/ 0 w 16"/>
                <a:gd name="T1" fmla="*/ 1 h 23"/>
                <a:gd name="T2" fmla="*/ 0 w 16"/>
                <a:gd name="T3" fmla="*/ 1 h 23"/>
                <a:gd name="T4" fmla="*/ 4 w 16"/>
                <a:gd name="T5" fmla="*/ 1 h 23"/>
                <a:gd name="T6" fmla="*/ 10 w 16"/>
                <a:gd name="T7" fmla="*/ 12 h 23"/>
                <a:gd name="T8" fmla="*/ 9 w 16"/>
                <a:gd name="T9" fmla="*/ 1 h 23"/>
                <a:gd name="T10" fmla="*/ 14 w 16"/>
                <a:gd name="T11" fmla="*/ 1 h 23"/>
                <a:gd name="T12" fmla="*/ 16 w 16"/>
                <a:gd name="T13" fmla="*/ 23 h 23"/>
                <a:gd name="T14" fmla="*/ 8 w 16"/>
                <a:gd name="T15" fmla="*/ 15 h 23"/>
                <a:gd name="T16" fmla="*/ 0 w 16"/>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3">
                  <a:moveTo>
                    <a:pt x="0" y="1"/>
                  </a:moveTo>
                  <a:lnTo>
                    <a:pt x="0" y="1"/>
                  </a:lnTo>
                  <a:lnTo>
                    <a:pt x="4" y="1"/>
                  </a:lnTo>
                  <a:cubicBezTo>
                    <a:pt x="5" y="3"/>
                    <a:pt x="6" y="6"/>
                    <a:pt x="10" y="12"/>
                  </a:cubicBezTo>
                  <a:cubicBezTo>
                    <a:pt x="10" y="6"/>
                    <a:pt x="9" y="1"/>
                    <a:pt x="9" y="1"/>
                  </a:cubicBezTo>
                  <a:cubicBezTo>
                    <a:pt x="9" y="1"/>
                    <a:pt x="13" y="0"/>
                    <a:pt x="14" y="1"/>
                  </a:cubicBezTo>
                  <a:cubicBezTo>
                    <a:pt x="13" y="10"/>
                    <a:pt x="15" y="16"/>
                    <a:pt x="16" y="23"/>
                  </a:cubicBezTo>
                  <a:cubicBezTo>
                    <a:pt x="13" y="22"/>
                    <a:pt x="8" y="16"/>
                    <a:pt x="8" y="15"/>
                  </a:cubicBezTo>
                  <a:cubicBezTo>
                    <a:pt x="5" y="11"/>
                    <a:pt x="2" y="5"/>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8" name="Freeform 1003"/>
            <p:cNvSpPr>
              <a:spLocks/>
            </p:cNvSpPr>
            <p:nvPr userDrawn="1"/>
          </p:nvSpPr>
          <p:spPr bwMode="auto">
            <a:xfrm>
              <a:off x="308" y="367"/>
              <a:ext cx="9" cy="12"/>
            </a:xfrm>
            <a:custGeom>
              <a:avLst/>
              <a:gdLst>
                <a:gd name="T0" fmla="*/ 0 w 21"/>
                <a:gd name="T1" fmla="*/ 0 h 27"/>
                <a:gd name="T2" fmla="*/ 0 w 21"/>
                <a:gd name="T3" fmla="*/ 0 h 27"/>
                <a:gd name="T4" fmla="*/ 4 w 21"/>
                <a:gd name="T5" fmla="*/ 1 h 27"/>
                <a:gd name="T6" fmla="*/ 12 w 21"/>
                <a:gd name="T7" fmla="*/ 12 h 27"/>
                <a:gd name="T8" fmla="*/ 8 w 21"/>
                <a:gd name="T9" fmla="*/ 1 h 27"/>
                <a:gd name="T10" fmla="*/ 12 w 21"/>
                <a:gd name="T11" fmla="*/ 1 h 27"/>
                <a:gd name="T12" fmla="*/ 21 w 21"/>
                <a:gd name="T13" fmla="*/ 27 h 27"/>
                <a:gd name="T14" fmla="*/ 0 w 2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
                  <a:moveTo>
                    <a:pt x="0" y="0"/>
                  </a:moveTo>
                  <a:lnTo>
                    <a:pt x="0" y="0"/>
                  </a:lnTo>
                  <a:cubicBezTo>
                    <a:pt x="1" y="1"/>
                    <a:pt x="4" y="1"/>
                    <a:pt x="4" y="1"/>
                  </a:cubicBezTo>
                  <a:cubicBezTo>
                    <a:pt x="5" y="2"/>
                    <a:pt x="11" y="11"/>
                    <a:pt x="12" y="12"/>
                  </a:cubicBezTo>
                  <a:cubicBezTo>
                    <a:pt x="11" y="7"/>
                    <a:pt x="9" y="3"/>
                    <a:pt x="8" y="1"/>
                  </a:cubicBezTo>
                  <a:lnTo>
                    <a:pt x="12" y="1"/>
                  </a:lnTo>
                  <a:cubicBezTo>
                    <a:pt x="13" y="2"/>
                    <a:pt x="21" y="27"/>
                    <a:pt x="21" y="27"/>
                  </a:cubicBezTo>
                  <a:cubicBezTo>
                    <a:pt x="18" y="24"/>
                    <a:pt x="2" y="7"/>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9" name="Freeform 1004"/>
            <p:cNvSpPr>
              <a:spLocks/>
            </p:cNvSpPr>
            <p:nvPr userDrawn="1"/>
          </p:nvSpPr>
          <p:spPr bwMode="auto">
            <a:xfrm>
              <a:off x="303" y="367"/>
              <a:ext cx="4" cy="1"/>
            </a:xfrm>
            <a:custGeom>
              <a:avLst/>
              <a:gdLst>
                <a:gd name="T0" fmla="*/ 7 w 10"/>
                <a:gd name="T1" fmla="*/ 0 h 3"/>
                <a:gd name="T2" fmla="*/ 7 w 10"/>
                <a:gd name="T3" fmla="*/ 0 h 3"/>
                <a:gd name="T4" fmla="*/ 9 w 10"/>
                <a:gd name="T5" fmla="*/ 0 h 3"/>
                <a:gd name="T6" fmla="*/ 10 w 10"/>
                <a:gd name="T7" fmla="*/ 1 h 3"/>
                <a:gd name="T8" fmla="*/ 0 w 10"/>
                <a:gd name="T9" fmla="*/ 3 h 3"/>
                <a:gd name="T10" fmla="*/ 7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7" y="0"/>
                  </a:moveTo>
                  <a:lnTo>
                    <a:pt x="7" y="0"/>
                  </a:lnTo>
                  <a:lnTo>
                    <a:pt x="9" y="0"/>
                  </a:lnTo>
                  <a:lnTo>
                    <a:pt x="10" y="1"/>
                  </a:lnTo>
                  <a:lnTo>
                    <a:pt x="0" y="3"/>
                  </a:lnTo>
                  <a:lnTo>
                    <a:pt x="7"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0" name="Freeform 1005"/>
            <p:cNvSpPr>
              <a:spLocks/>
            </p:cNvSpPr>
            <p:nvPr userDrawn="1"/>
          </p:nvSpPr>
          <p:spPr bwMode="auto">
            <a:xfrm>
              <a:off x="292" y="365"/>
              <a:ext cx="18" cy="11"/>
            </a:xfrm>
            <a:custGeom>
              <a:avLst/>
              <a:gdLst>
                <a:gd name="T0" fmla="*/ 22 w 41"/>
                <a:gd name="T1" fmla="*/ 0 h 24"/>
                <a:gd name="T2" fmla="*/ 22 w 41"/>
                <a:gd name="T3" fmla="*/ 0 h 24"/>
                <a:gd name="T4" fmla="*/ 30 w 41"/>
                <a:gd name="T5" fmla="*/ 4 h 24"/>
                <a:gd name="T6" fmla="*/ 17 w 41"/>
                <a:gd name="T7" fmla="*/ 10 h 24"/>
                <a:gd name="T8" fmla="*/ 35 w 41"/>
                <a:gd name="T9" fmla="*/ 7 h 24"/>
                <a:gd name="T10" fmla="*/ 41 w 41"/>
                <a:gd name="T11" fmla="*/ 17 h 24"/>
                <a:gd name="T12" fmla="*/ 0 w 41"/>
                <a:gd name="T13" fmla="*/ 24 h 24"/>
                <a:gd name="T14" fmla="*/ 22 w 41"/>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4">
                  <a:moveTo>
                    <a:pt x="22" y="0"/>
                  </a:moveTo>
                  <a:lnTo>
                    <a:pt x="22" y="0"/>
                  </a:lnTo>
                  <a:cubicBezTo>
                    <a:pt x="24" y="1"/>
                    <a:pt x="27" y="3"/>
                    <a:pt x="30" y="4"/>
                  </a:cubicBezTo>
                  <a:cubicBezTo>
                    <a:pt x="27" y="5"/>
                    <a:pt x="20" y="7"/>
                    <a:pt x="17" y="10"/>
                  </a:cubicBezTo>
                  <a:cubicBezTo>
                    <a:pt x="19" y="10"/>
                    <a:pt x="30" y="7"/>
                    <a:pt x="35" y="7"/>
                  </a:cubicBezTo>
                  <a:cubicBezTo>
                    <a:pt x="37" y="10"/>
                    <a:pt x="41" y="16"/>
                    <a:pt x="41" y="17"/>
                  </a:cubicBezTo>
                  <a:cubicBezTo>
                    <a:pt x="30" y="10"/>
                    <a:pt x="13" y="12"/>
                    <a:pt x="0" y="24"/>
                  </a:cubicBezTo>
                  <a:cubicBezTo>
                    <a:pt x="4" y="15"/>
                    <a:pt x="19" y="1"/>
                    <a:pt x="2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1" name="Freeform 1006"/>
            <p:cNvSpPr>
              <a:spLocks/>
            </p:cNvSpPr>
            <p:nvPr userDrawn="1"/>
          </p:nvSpPr>
          <p:spPr bwMode="auto">
            <a:xfrm>
              <a:off x="287" y="362"/>
              <a:ext cx="7" cy="2"/>
            </a:xfrm>
            <a:custGeom>
              <a:avLst/>
              <a:gdLst>
                <a:gd name="T0" fmla="*/ 15 w 15"/>
                <a:gd name="T1" fmla="*/ 0 h 5"/>
                <a:gd name="T2" fmla="*/ 15 w 15"/>
                <a:gd name="T3" fmla="*/ 0 h 5"/>
                <a:gd name="T4" fmla="*/ 9 w 15"/>
                <a:gd name="T5" fmla="*/ 4 h 5"/>
                <a:gd name="T6" fmla="*/ 0 w 15"/>
                <a:gd name="T7" fmla="*/ 5 h 5"/>
                <a:gd name="T8" fmla="*/ 7 w 15"/>
                <a:gd name="T9" fmla="*/ 2 h 5"/>
                <a:gd name="T10" fmla="*/ 15 w 15"/>
                <a:gd name="T11" fmla="*/ 0 h 5"/>
              </a:gdLst>
              <a:ahLst/>
              <a:cxnLst>
                <a:cxn ang="0">
                  <a:pos x="T0" y="T1"/>
                </a:cxn>
                <a:cxn ang="0">
                  <a:pos x="T2" y="T3"/>
                </a:cxn>
                <a:cxn ang="0">
                  <a:pos x="T4" y="T5"/>
                </a:cxn>
                <a:cxn ang="0">
                  <a:pos x="T6" y="T7"/>
                </a:cxn>
                <a:cxn ang="0">
                  <a:pos x="T8" y="T9"/>
                </a:cxn>
                <a:cxn ang="0">
                  <a:pos x="T10" y="T11"/>
                </a:cxn>
              </a:cxnLst>
              <a:rect l="0" t="0" r="r" b="b"/>
              <a:pathLst>
                <a:path w="15" h="5">
                  <a:moveTo>
                    <a:pt x="15" y="0"/>
                  </a:moveTo>
                  <a:lnTo>
                    <a:pt x="15" y="0"/>
                  </a:lnTo>
                  <a:cubicBezTo>
                    <a:pt x="13" y="1"/>
                    <a:pt x="11" y="3"/>
                    <a:pt x="9" y="4"/>
                  </a:cubicBezTo>
                  <a:cubicBezTo>
                    <a:pt x="7" y="4"/>
                    <a:pt x="5" y="5"/>
                    <a:pt x="0" y="5"/>
                  </a:cubicBezTo>
                  <a:cubicBezTo>
                    <a:pt x="1" y="5"/>
                    <a:pt x="6" y="2"/>
                    <a:pt x="7" y="2"/>
                  </a:cubicBezTo>
                  <a:cubicBezTo>
                    <a:pt x="10" y="2"/>
                    <a:pt x="12" y="1"/>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2" name="Freeform 1007"/>
            <p:cNvSpPr>
              <a:spLocks/>
            </p:cNvSpPr>
            <p:nvPr userDrawn="1"/>
          </p:nvSpPr>
          <p:spPr bwMode="auto">
            <a:xfrm>
              <a:off x="278" y="362"/>
              <a:ext cx="12" cy="8"/>
            </a:xfrm>
            <a:custGeom>
              <a:avLst/>
              <a:gdLst>
                <a:gd name="T0" fmla="*/ 13 w 28"/>
                <a:gd name="T1" fmla="*/ 0 h 18"/>
                <a:gd name="T2" fmla="*/ 13 w 28"/>
                <a:gd name="T3" fmla="*/ 0 h 18"/>
                <a:gd name="T4" fmla="*/ 24 w 28"/>
                <a:gd name="T5" fmla="*/ 2 h 18"/>
                <a:gd name="T6" fmla="*/ 10 w 28"/>
                <a:gd name="T7" fmla="*/ 9 h 18"/>
                <a:gd name="T8" fmla="*/ 28 w 28"/>
                <a:gd name="T9" fmla="*/ 5 h 18"/>
                <a:gd name="T10" fmla="*/ 21 w 28"/>
                <a:gd name="T11" fmla="*/ 11 h 18"/>
                <a:gd name="T12" fmla="*/ 0 w 28"/>
                <a:gd name="T13" fmla="*/ 18 h 18"/>
                <a:gd name="T14" fmla="*/ 13 w 28"/>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3" y="0"/>
                  </a:moveTo>
                  <a:lnTo>
                    <a:pt x="13" y="0"/>
                  </a:lnTo>
                  <a:cubicBezTo>
                    <a:pt x="17" y="1"/>
                    <a:pt x="20" y="2"/>
                    <a:pt x="24" y="2"/>
                  </a:cubicBezTo>
                  <a:cubicBezTo>
                    <a:pt x="19" y="4"/>
                    <a:pt x="15" y="5"/>
                    <a:pt x="10" y="9"/>
                  </a:cubicBezTo>
                  <a:cubicBezTo>
                    <a:pt x="17" y="6"/>
                    <a:pt x="23" y="6"/>
                    <a:pt x="28" y="5"/>
                  </a:cubicBezTo>
                  <a:cubicBezTo>
                    <a:pt x="26" y="7"/>
                    <a:pt x="22" y="10"/>
                    <a:pt x="21" y="11"/>
                  </a:cubicBezTo>
                  <a:cubicBezTo>
                    <a:pt x="14" y="15"/>
                    <a:pt x="6" y="17"/>
                    <a:pt x="0" y="18"/>
                  </a:cubicBezTo>
                  <a:cubicBezTo>
                    <a:pt x="0" y="10"/>
                    <a:pt x="4" y="3"/>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3" name="Freeform 1008"/>
            <p:cNvSpPr>
              <a:spLocks/>
            </p:cNvSpPr>
            <p:nvPr userDrawn="1"/>
          </p:nvSpPr>
          <p:spPr bwMode="auto">
            <a:xfrm>
              <a:off x="267" y="360"/>
              <a:ext cx="16" cy="27"/>
            </a:xfrm>
            <a:custGeom>
              <a:avLst/>
              <a:gdLst>
                <a:gd name="T0" fmla="*/ 33 w 36"/>
                <a:gd name="T1" fmla="*/ 0 h 59"/>
                <a:gd name="T2" fmla="*/ 33 w 36"/>
                <a:gd name="T3" fmla="*/ 0 h 59"/>
                <a:gd name="T4" fmla="*/ 36 w 36"/>
                <a:gd name="T5" fmla="*/ 3 h 59"/>
                <a:gd name="T6" fmla="*/ 24 w 36"/>
                <a:gd name="T7" fmla="*/ 14 h 59"/>
                <a:gd name="T8" fmla="*/ 16 w 36"/>
                <a:gd name="T9" fmla="*/ 25 h 59"/>
                <a:gd name="T10" fmla="*/ 18 w 36"/>
                <a:gd name="T11" fmla="*/ 43 h 59"/>
                <a:gd name="T12" fmla="*/ 7 w 36"/>
                <a:gd name="T13" fmla="*/ 55 h 59"/>
                <a:gd name="T14" fmla="*/ 19 w 36"/>
                <a:gd name="T15" fmla="*/ 46 h 59"/>
                <a:gd name="T16" fmla="*/ 13 w 36"/>
                <a:gd name="T17" fmla="*/ 58 h 59"/>
                <a:gd name="T18" fmla="*/ 0 w 36"/>
                <a:gd name="T19" fmla="*/ 55 h 59"/>
                <a:gd name="T20" fmla="*/ 10 w 36"/>
                <a:gd name="T21" fmla="*/ 15 h 59"/>
                <a:gd name="T22" fmla="*/ 33 w 36"/>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59">
                  <a:moveTo>
                    <a:pt x="33" y="0"/>
                  </a:moveTo>
                  <a:lnTo>
                    <a:pt x="33" y="0"/>
                  </a:lnTo>
                  <a:cubicBezTo>
                    <a:pt x="34" y="1"/>
                    <a:pt x="35" y="2"/>
                    <a:pt x="36" y="3"/>
                  </a:cubicBezTo>
                  <a:cubicBezTo>
                    <a:pt x="30" y="5"/>
                    <a:pt x="25" y="12"/>
                    <a:pt x="24" y="14"/>
                  </a:cubicBezTo>
                  <a:cubicBezTo>
                    <a:pt x="22" y="15"/>
                    <a:pt x="17" y="19"/>
                    <a:pt x="16" y="25"/>
                  </a:cubicBezTo>
                  <a:cubicBezTo>
                    <a:pt x="14" y="31"/>
                    <a:pt x="15" y="36"/>
                    <a:pt x="18" y="43"/>
                  </a:cubicBezTo>
                  <a:cubicBezTo>
                    <a:pt x="17" y="49"/>
                    <a:pt x="14" y="55"/>
                    <a:pt x="7" y="55"/>
                  </a:cubicBezTo>
                  <a:cubicBezTo>
                    <a:pt x="14" y="56"/>
                    <a:pt x="17" y="52"/>
                    <a:pt x="19" y="46"/>
                  </a:cubicBezTo>
                  <a:cubicBezTo>
                    <a:pt x="21" y="51"/>
                    <a:pt x="18" y="56"/>
                    <a:pt x="13" y="58"/>
                  </a:cubicBezTo>
                  <a:cubicBezTo>
                    <a:pt x="9" y="59"/>
                    <a:pt x="3" y="59"/>
                    <a:pt x="0" y="55"/>
                  </a:cubicBezTo>
                  <a:cubicBezTo>
                    <a:pt x="19" y="52"/>
                    <a:pt x="2" y="29"/>
                    <a:pt x="10" y="15"/>
                  </a:cubicBezTo>
                  <a:cubicBezTo>
                    <a:pt x="13" y="9"/>
                    <a:pt x="20" y="2"/>
                    <a:pt x="3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4" name="Freeform 1009"/>
            <p:cNvSpPr>
              <a:spLocks/>
            </p:cNvSpPr>
            <p:nvPr userDrawn="1"/>
          </p:nvSpPr>
          <p:spPr bwMode="auto">
            <a:xfrm>
              <a:off x="286" y="360"/>
              <a:ext cx="15" cy="9"/>
            </a:xfrm>
            <a:custGeom>
              <a:avLst/>
              <a:gdLst>
                <a:gd name="T0" fmla="*/ 26 w 33"/>
                <a:gd name="T1" fmla="*/ 0 h 20"/>
                <a:gd name="T2" fmla="*/ 26 w 33"/>
                <a:gd name="T3" fmla="*/ 0 h 20"/>
                <a:gd name="T4" fmla="*/ 28 w 33"/>
                <a:gd name="T5" fmla="*/ 4 h 20"/>
                <a:gd name="T6" fmla="*/ 15 w 33"/>
                <a:gd name="T7" fmla="*/ 13 h 20"/>
                <a:gd name="T8" fmla="*/ 30 w 33"/>
                <a:gd name="T9" fmla="*/ 7 h 20"/>
                <a:gd name="T10" fmla="*/ 33 w 33"/>
                <a:gd name="T11" fmla="*/ 10 h 20"/>
                <a:gd name="T12" fmla="*/ 0 w 33"/>
                <a:gd name="T13" fmla="*/ 20 h 20"/>
                <a:gd name="T14" fmla="*/ 26 w 33"/>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0">
                  <a:moveTo>
                    <a:pt x="26" y="0"/>
                  </a:moveTo>
                  <a:lnTo>
                    <a:pt x="26" y="0"/>
                  </a:lnTo>
                  <a:cubicBezTo>
                    <a:pt x="27" y="1"/>
                    <a:pt x="27" y="2"/>
                    <a:pt x="28" y="4"/>
                  </a:cubicBezTo>
                  <a:cubicBezTo>
                    <a:pt x="24" y="6"/>
                    <a:pt x="19" y="10"/>
                    <a:pt x="15" y="13"/>
                  </a:cubicBezTo>
                  <a:cubicBezTo>
                    <a:pt x="20" y="11"/>
                    <a:pt x="26" y="8"/>
                    <a:pt x="30" y="7"/>
                  </a:cubicBezTo>
                  <a:cubicBezTo>
                    <a:pt x="31" y="8"/>
                    <a:pt x="32" y="9"/>
                    <a:pt x="33" y="10"/>
                  </a:cubicBezTo>
                  <a:cubicBezTo>
                    <a:pt x="20" y="19"/>
                    <a:pt x="6" y="20"/>
                    <a:pt x="0" y="20"/>
                  </a:cubicBezTo>
                  <a:cubicBezTo>
                    <a:pt x="5" y="11"/>
                    <a:pt x="20" y="3"/>
                    <a:pt x="2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5" name="Freeform 1010"/>
            <p:cNvSpPr>
              <a:spLocks/>
            </p:cNvSpPr>
            <p:nvPr userDrawn="1"/>
          </p:nvSpPr>
          <p:spPr bwMode="auto">
            <a:xfrm>
              <a:off x="282" y="348"/>
              <a:ext cx="16" cy="16"/>
            </a:xfrm>
            <a:custGeom>
              <a:avLst/>
              <a:gdLst>
                <a:gd name="T0" fmla="*/ 33 w 35"/>
                <a:gd name="T1" fmla="*/ 0 h 35"/>
                <a:gd name="T2" fmla="*/ 33 w 35"/>
                <a:gd name="T3" fmla="*/ 0 h 35"/>
                <a:gd name="T4" fmla="*/ 33 w 35"/>
                <a:gd name="T5" fmla="*/ 7 h 35"/>
                <a:gd name="T6" fmla="*/ 25 w 35"/>
                <a:gd name="T7" fmla="*/ 19 h 35"/>
                <a:gd name="T8" fmla="*/ 33 w 35"/>
                <a:gd name="T9" fmla="*/ 11 h 35"/>
                <a:gd name="T10" fmla="*/ 35 w 35"/>
                <a:gd name="T11" fmla="*/ 25 h 35"/>
                <a:gd name="T12" fmla="*/ 27 w 35"/>
                <a:gd name="T13" fmla="*/ 29 h 35"/>
                <a:gd name="T14" fmla="*/ 0 w 35"/>
                <a:gd name="T15" fmla="*/ 23 h 35"/>
                <a:gd name="T16" fmla="*/ 26 w 35"/>
                <a:gd name="T17" fmla="*/ 26 h 35"/>
                <a:gd name="T18" fmla="*/ 4 w 35"/>
                <a:gd name="T19" fmla="*/ 24 h 35"/>
                <a:gd name="T20" fmla="*/ 26 w 35"/>
                <a:gd name="T21" fmla="*/ 8 h 35"/>
                <a:gd name="T22" fmla="*/ 33 w 35"/>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5">
                  <a:moveTo>
                    <a:pt x="33" y="0"/>
                  </a:moveTo>
                  <a:lnTo>
                    <a:pt x="33" y="0"/>
                  </a:lnTo>
                  <a:lnTo>
                    <a:pt x="33" y="7"/>
                  </a:lnTo>
                  <a:cubicBezTo>
                    <a:pt x="32" y="12"/>
                    <a:pt x="27" y="17"/>
                    <a:pt x="25" y="19"/>
                  </a:cubicBezTo>
                  <a:cubicBezTo>
                    <a:pt x="28" y="18"/>
                    <a:pt x="32" y="13"/>
                    <a:pt x="33" y="11"/>
                  </a:cubicBezTo>
                  <a:cubicBezTo>
                    <a:pt x="33" y="18"/>
                    <a:pt x="34" y="21"/>
                    <a:pt x="35" y="25"/>
                  </a:cubicBezTo>
                  <a:cubicBezTo>
                    <a:pt x="34" y="26"/>
                    <a:pt x="30" y="28"/>
                    <a:pt x="27" y="29"/>
                  </a:cubicBezTo>
                  <a:cubicBezTo>
                    <a:pt x="15" y="35"/>
                    <a:pt x="3" y="30"/>
                    <a:pt x="0" y="23"/>
                  </a:cubicBezTo>
                  <a:cubicBezTo>
                    <a:pt x="4" y="27"/>
                    <a:pt x="16" y="32"/>
                    <a:pt x="26" y="26"/>
                  </a:cubicBezTo>
                  <a:cubicBezTo>
                    <a:pt x="18" y="29"/>
                    <a:pt x="9" y="28"/>
                    <a:pt x="4" y="24"/>
                  </a:cubicBezTo>
                  <a:cubicBezTo>
                    <a:pt x="11" y="24"/>
                    <a:pt x="23" y="21"/>
                    <a:pt x="26" y="8"/>
                  </a:cubicBezTo>
                  <a:cubicBezTo>
                    <a:pt x="29" y="6"/>
                    <a:pt x="32" y="3"/>
                    <a:pt x="3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6" name="Freeform 1011"/>
            <p:cNvSpPr>
              <a:spLocks/>
            </p:cNvSpPr>
            <p:nvPr userDrawn="1"/>
          </p:nvSpPr>
          <p:spPr bwMode="auto">
            <a:xfrm>
              <a:off x="291" y="332"/>
              <a:ext cx="6" cy="19"/>
            </a:xfrm>
            <a:custGeom>
              <a:avLst/>
              <a:gdLst>
                <a:gd name="T0" fmla="*/ 13 w 13"/>
                <a:gd name="T1" fmla="*/ 0 h 41"/>
                <a:gd name="T2" fmla="*/ 13 w 13"/>
                <a:gd name="T3" fmla="*/ 0 h 41"/>
                <a:gd name="T4" fmla="*/ 13 w 13"/>
                <a:gd name="T5" fmla="*/ 30 h 41"/>
                <a:gd name="T6" fmla="*/ 2 w 13"/>
                <a:gd name="T7" fmla="*/ 41 h 41"/>
                <a:gd name="T8" fmla="*/ 0 w 13"/>
                <a:gd name="T9" fmla="*/ 1 h 41"/>
                <a:gd name="T10" fmla="*/ 7 w 13"/>
                <a:gd name="T11" fmla="*/ 5 h 41"/>
                <a:gd name="T12" fmla="*/ 9 w 13"/>
                <a:gd name="T13" fmla="*/ 25 h 41"/>
                <a:gd name="T14" fmla="*/ 10 w 13"/>
                <a:gd name="T15" fmla="*/ 5 h 41"/>
                <a:gd name="T16" fmla="*/ 13 w 13"/>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13" y="0"/>
                  </a:moveTo>
                  <a:lnTo>
                    <a:pt x="13" y="0"/>
                  </a:lnTo>
                  <a:lnTo>
                    <a:pt x="13" y="30"/>
                  </a:lnTo>
                  <a:cubicBezTo>
                    <a:pt x="12" y="34"/>
                    <a:pt x="7" y="40"/>
                    <a:pt x="2" y="41"/>
                  </a:cubicBezTo>
                  <a:cubicBezTo>
                    <a:pt x="7" y="30"/>
                    <a:pt x="8" y="15"/>
                    <a:pt x="0" y="1"/>
                  </a:cubicBezTo>
                  <a:cubicBezTo>
                    <a:pt x="2" y="2"/>
                    <a:pt x="6" y="4"/>
                    <a:pt x="7" y="5"/>
                  </a:cubicBezTo>
                  <a:cubicBezTo>
                    <a:pt x="8" y="8"/>
                    <a:pt x="9" y="18"/>
                    <a:pt x="9" y="25"/>
                  </a:cubicBezTo>
                  <a:cubicBezTo>
                    <a:pt x="11" y="18"/>
                    <a:pt x="10" y="7"/>
                    <a:pt x="10" y="5"/>
                  </a:cubicBezTo>
                  <a:cubicBezTo>
                    <a:pt x="10" y="3"/>
                    <a:pt x="11" y="2"/>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7" name="Freeform 1012"/>
            <p:cNvSpPr>
              <a:spLocks/>
            </p:cNvSpPr>
            <p:nvPr userDrawn="1"/>
          </p:nvSpPr>
          <p:spPr bwMode="auto">
            <a:xfrm>
              <a:off x="268" y="331"/>
              <a:ext cx="12" cy="20"/>
            </a:xfrm>
            <a:custGeom>
              <a:avLst/>
              <a:gdLst>
                <a:gd name="T0" fmla="*/ 15 w 27"/>
                <a:gd name="T1" fmla="*/ 1 h 44"/>
                <a:gd name="T2" fmla="*/ 15 w 27"/>
                <a:gd name="T3" fmla="*/ 1 h 44"/>
                <a:gd name="T4" fmla="*/ 14 w 27"/>
                <a:gd name="T5" fmla="*/ 28 h 44"/>
                <a:gd name="T6" fmla="*/ 21 w 27"/>
                <a:gd name="T7" fmla="*/ 0 h 44"/>
                <a:gd name="T8" fmla="*/ 27 w 27"/>
                <a:gd name="T9" fmla="*/ 5 h 44"/>
                <a:gd name="T10" fmla="*/ 26 w 27"/>
                <a:gd name="T11" fmla="*/ 32 h 44"/>
                <a:gd name="T12" fmla="*/ 13 w 27"/>
                <a:gd name="T13" fmla="*/ 44 h 44"/>
                <a:gd name="T14" fmla="*/ 1 w 27"/>
                <a:gd name="T15" fmla="*/ 33 h 44"/>
                <a:gd name="T16" fmla="*/ 6 w 27"/>
                <a:gd name="T17" fmla="*/ 4 h 44"/>
                <a:gd name="T18" fmla="*/ 15 w 27"/>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44">
                  <a:moveTo>
                    <a:pt x="15" y="1"/>
                  </a:moveTo>
                  <a:lnTo>
                    <a:pt x="15" y="1"/>
                  </a:lnTo>
                  <a:cubicBezTo>
                    <a:pt x="15" y="6"/>
                    <a:pt x="14" y="20"/>
                    <a:pt x="14" y="28"/>
                  </a:cubicBezTo>
                  <a:cubicBezTo>
                    <a:pt x="16" y="23"/>
                    <a:pt x="20" y="2"/>
                    <a:pt x="21" y="0"/>
                  </a:cubicBezTo>
                  <a:cubicBezTo>
                    <a:pt x="21" y="3"/>
                    <a:pt x="25" y="3"/>
                    <a:pt x="27" y="5"/>
                  </a:cubicBezTo>
                  <a:cubicBezTo>
                    <a:pt x="26" y="9"/>
                    <a:pt x="26" y="30"/>
                    <a:pt x="26" y="32"/>
                  </a:cubicBezTo>
                  <a:cubicBezTo>
                    <a:pt x="25" y="43"/>
                    <a:pt x="17" y="41"/>
                    <a:pt x="13" y="44"/>
                  </a:cubicBezTo>
                  <a:cubicBezTo>
                    <a:pt x="9" y="41"/>
                    <a:pt x="0" y="39"/>
                    <a:pt x="1" y="33"/>
                  </a:cubicBezTo>
                  <a:cubicBezTo>
                    <a:pt x="3" y="22"/>
                    <a:pt x="5" y="13"/>
                    <a:pt x="6" y="4"/>
                  </a:cubicBezTo>
                  <a:cubicBezTo>
                    <a:pt x="9" y="2"/>
                    <a:pt x="12" y="3"/>
                    <a:pt x="1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8" name="Freeform 1013"/>
            <p:cNvSpPr>
              <a:spLocks/>
            </p:cNvSpPr>
            <p:nvPr userDrawn="1"/>
          </p:nvSpPr>
          <p:spPr bwMode="auto">
            <a:xfrm>
              <a:off x="251" y="327"/>
              <a:ext cx="17" cy="26"/>
            </a:xfrm>
            <a:custGeom>
              <a:avLst/>
              <a:gdLst>
                <a:gd name="T0" fmla="*/ 28 w 38"/>
                <a:gd name="T1" fmla="*/ 0 h 57"/>
                <a:gd name="T2" fmla="*/ 28 w 38"/>
                <a:gd name="T3" fmla="*/ 0 h 57"/>
                <a:gd name="T4" fmla="*/ 18 w 38"/>
                <a:gd name="T5" fmla="*/ 36 h 57"/>
                <a:gd name="T6" fmla="*/ 34 w 38"/>
                <a:gd name="T7" fmla="*/ 1 h 57"/>
                <a:gd name="T8" fmla="*/ 38 w 38"/>
                <a:gd name="T9" fmla="*/ 8 h 57"/>
                <a:gd name="T10" fmla="*/ 25 w 38"/>
                <a:gd name="T11" fmla="*/ 50 h 57"/>
                <a:gd name="T12" fmla="*/ 11 w 38"/>
                <a:gd name="T13" fmla="*/ 57 h 57"/>
                <a:gd name="T14" fmla="*/ 2 w 38"/>
                <a:gd name="T15" fmla="*/ 43 h 57"/>
                <a:gd name="T16" fmla="*/ 21 w 38"/>
                <a:gd name="T17" fmla="*/ 1 h 57"/>
                <a:gd name="T18" fmla="*/ 28 w 38"/>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7">
                  <a:moveTo>
                    <a:pt x="28" y="0"/>
                  </a:moveTo>
                  <a:lnTo>
                    <a:pt x="28" y="0"/>
                  </a:lnTo>
                  <a:cubicBezTo>
                    <a:pt x="26" y="8"/>
                    <a:pt x="19" y="32"/>
                    <a:pt x="18" y="36"/>
                  </a:cubicBezTo>
                  <a:cubicBezTo>
                    <a:pt x="23" y="29"/>
                    <a:pt x="31" y="8"/>
                    <a:pt x="34" y="1"/>
                  </a:cubicBezTo>
                  <a:cubicBezTo>
                    <a:pt x="35" y="4"/>
                    <a:pt x="37" y="6"/>
                    <a:pt x="38" y="8"/>
                  </a:cubicBezTo>
                  <a:cubicBezTo>
                    <a:pt x="35" y="19"/>
                    <a:pt x="27" y="46"/>
                    <a:pt x="25" y="50"/>
                  </a:cubicBezTo>
                  <a:cubicBezTo>
                    <a:pt x="23" y="56"/>
                    <a:pt x="14" y="54"/>
                    <a:pt x="11" y="57"/>
                  </a:cubicBezTo>
                  <a:cubicBezTo>
                    <a:pt x="8" y="54"/>
                    <a:pt x="0" y="50"/>
                    <a:pt x="2" y="43"/>
                  </a:cubicBezTo>
                  <a:cubicBezTo>
                    <a:pt x="5" y="34"/>
                    <a:pt x="17" y="9"/>
                    <a:pt x="21" y="1"/>
                  </a:cubicBezTo>
                  <a:cubicBezTo>
                    <a:pt x="23" y="1"/>
                    <a:pt x="26" y="1"/>
                    <a:pt x="2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9" name="Freeform 1014"/>
            <p:cNvSpPr>
              <a:spLocks/>
            </p:cNvSpPr>
            <p:nvPr userDrawn="1"/>
          </p:nvSpPr>
          <p:spPr bwMode="auto">
            <a:xfrm>
              <a:off x="237" y="320"/>
              <a:ext cx="20" cy="29"/>
            </a:xfrm>
            <a:custGeom>
              <a:avLst/>
              <a:gdLst>
                <a:gd name="T0" fmla="*/ 32 w 46"/>
                <a:gd name="T1" fmla="*/ 2 h 63"/>
                <a:gd name="T2" fmla="*/ 32 w 46"/>
                <a:gd name="T3" fmla="*/ 2 h 63"/>
                <a:gd name="T4" fmla="*/ 44 w 46"/>
                <a:gd name="T5" fmla="*/ 0 h 63"/>
                <a:gd name="T6" fmla="*/ 19 w 46"/>
                <a:gd name="T7" fmla="*/ 40 h 63"/>
                <a:gd name="T8" fmla="*/ 44 w 46"/>
                <a:gd name="T9" fmla="*/ 8 h 63"/>
                <a:gd name="T10" fmla="*/ 46 w 46"/>
                <a:gd name="T11" fmla="*/ 15 h 63"/>
                <a:gd name="T12" fmla="*/ 21 w 46"/>
                <a:gd name="T13" fmla="*/ 59 h 63"/>
                <a:gd name="T14" fmla="*/ 6 w 46"/>
                <a:gd name="T15" fmla="*/ 62 h 63"/>
                <a:gd name="T16" fmla="*/ 1 w 46"/>
                <a:gd name="T17" fmla="*/ 48 h 63"/>
                <a:gd name="T18" fmla="*/ 32 w 46"/>
                <a:gd name="T19"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63">
                  <a:moveTo>
                    <a:pt x="32" y="2"/>
                  </a:moveTo>
                  <a:lnTo>
                    <a:pt x="32" y="2"/>
                  </a:lnTo>
                  <a:cubicBezTo>
                    <a:pt x="35" y="2"/>
                    <a:pt x="40" y="2"/>
                    <a:pt x="44" y="0"/>
                  </a:cubicBezTo>
                  <a:cubicBezTo>
                    <a:pt x="43" y="1"/>
                    <a:pt x="23" y="31"/>
                    <a:pt x="19" y="40"/>
                  </a:cubicBezTo>
                  <a:cubicBezTo>
                    <a:pt x="24" y="36"/>
                    <a:pt x="39" y="14"/>
                    <a:pt x="44" y="8"/>
                  </a:cubicBezTo>
                  <a:cubicBezTo>
                    <a:pt x="45" y="10"/>
                    <a:pt x="46" y="12"/>
                    <a:pt x="46" y="15"/>
                  </a:cubicBezTo>
                  <a:cubicBezTo>
                    <a:pt x="43" y="21"/>
                    <a:pt x="24" y="57"/>
                    <a:pt x="21" y="59"/>
                  </a:cubicBezTo>
                  <a:cubicBezTo>
                    <a:pt x="17" y="63"/>
                    <a:pt x="11" y="60"/>
                    <a:pt x="6" y="62"/>
                  </a:cubicBezTo>
                  <a:cubicBezTo>
                    <a:pt x="4" y="58"/>
                    <a:pt x="0" y="55"/>
                    <a:pt x="1" y="48"/>
                  </a:cubicBezTo>
                  <a:cubicBezTo>
                    <a:pt x="2" y="42"/>
                    <a:pt x="29" y="7"/>
                    <a:pt x="32"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0" name="Freeform 1015"/>
            <p:cNvSpPr>
              <a:spLocks/>
            </p:cNvSpPr>
            <p:nvPr userDrawn="1"/>
          </p:nvSpPr>
          <p:spPr bwMode="auto">
            <a:xfrm>
              <a:off x="288" y="314"/>
              <a:ext cx="10" cy="19"/>
            </a:xfrm>
            <a:custGeom>
              <a:avLst/>
              <a:gdLst>
                <a:gd name="T0" fmla="*/ 23 w 24"/>
                <a:gd name="T1" fmla="*/ 30 h 43"/>
                <a:gd name="T2" fmla="*/ 23 w 24"/>
                <a:gd name="T3" fmla="*/ 30 h 43"/>
                <a:gd name="T4" fmla="*/ 16 w 24"/>
                <a:gd name="T5" fmla="*/ 43 h 43"/>
                <a:gd name="T6" fmla="*/ 3 w 24"/>
                <a:gd name="T7" fmla="*/ 35 h 43"/>
                <a:gd name="T8" fmla="*/ 0 w 24"/>
                <a:gd name="T9" fmla="*/ 4 h 43"/>
                <a:gd name="T10" fmla="*/ 6 w 24"/>
                <a:gd name="T11" fmla="*/ 6 h 43"/>
                <a:gd name="T12" fmla="*/ 13 w 24"/>
                <a:gd name="T13" fmla="*/ 27 h 43"/>
                <a:gd name="T14" fmla="*/ 11 w 24"/>
                <a:gd name="T15" fmla="*/ 4 h 43"/>
                <a:gd name="T16" fmla="*/ 15 w 24"/>
                <a:gd name="T17" fmla="*/ 0 h 43"/>
                <a:gd name="T18" fmla="*/ 23 w 24"/>
                <a:gd name="T19"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3">
                  <a:moveTo>
                    <a:pt x="23" y="30"/>
                  </a:moveTo>
                  <a:lnTo>
                    <a:pt x="23" y="30"/>
                  </a:lnTo>
                  <a:cubicBezTo>
                    <a:pt x="24" y="37"/>
                    <a:pt x="19" y="38"/>
                    <a:pt x="16" y="43"/>
                  </a:cubicBezTo>
                  <a:cubicBezTo>
                    <a:pt x="12" y="40"/>
                    <a:pt x="4" y="39"/>
                    <a:pt x="3" y="35"/>
                  </a:cubicBezTo>
                  <a:cubicBezTo>
                    <a:pt x="2" y="29"/>
                    <a:pt x="1" y="11"/>
                    <a:pt x="0" y="4"/>
                  </a:cubicBezTo>
                  <a:cubicBezTo>
                    <a:pt x="2" y="5"/>
                    <a:pt x="4" y="5"/>
                    <a:pt x="6" y="6"/>
                  </a:cubicBezTo>
                  <a:cubicBezTo>
                    <a:pt x="7" y="11"/>
                    <a:pt x="12" y="23"/>
                    <a:pt x="13" y="27"/>
                  </a:cubicBezTo>
                  <a:cubicBezTo>
                    <a:pt x="13" y="21"/>
                    <a:pt x="11" y="4"/>
                    <a:pt x="11" y="4"/>
                  </a:cubicBezTo>
                  <a:cubicBezTo>
                    <a:pt x="11" y="4"/>
                    <a:pt x="14" y="1"/>
                    <a:pt x="15" y="0"/>
                  </a:cubicBezTo>
                  <a:cubicBezTo>
                    <a:pt x="17" y="8"/>
                    <a:pt x="21" y="19"/>
                    <a:pt x="23" y="3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1" name="Freeform 1016"/>
            <p:cNvSpPr>
              <a:spLocks/>
            </p:cNvSpPr>
            <p:nvPr userDrawn="1"/>
          </p:nvSpPr>
          <p:spPr bwMode="auto">
            <a:xfrm>
              <a:off x="277" y="313"/>
              <a:ext cx="11" cy="20"/>
            </a:xfrm>
            <a:custGeom>
              <a:avLst/>
              <a:gdLst>
                <a:gd name="T0" fmla="*/ 14 w 23"/>
                <a:gd name="T1" fmla="*/ 3 h 46"/>
                <a:gd name="T2" fmla="*/ 14 w 23"/>
                <a:gd name="T3" fmla="*/ 3 h 46"/>
                <a:gd name="T4" fmla="*/ 16 w 23"/>
                <a:gd name="T5" fmla="*/ 0 h 46"/>
                <a:gd name="T6" fmla="*/ 21 w 23"/>
                <a:gd name="T7" fmla="*/ 6 h 46"/>
                <a:gd name="T8" fmla="*/ 22 w 23"/>
                <a:gd name="T9" fmla="*/ 36 h 46"/>
                <a:gd name="T10" fmla="*/ 12 w 23"/>
                <a:gd name="T11" fmla="*/ 46 h 46"/>
                <a:gd name="T12" fmla="*/ 0 w 23"/>
                <a:gd name="T13" fmla="*/ 35 h 46"/>
                <a:gd name="T14" fmla="*/ 3 w 23"/>
                <a:gd name="T15" fmla="*/ 8 h 46"/>
                <a:gd name="T16" fmla="*/ 5 w 23"/>
                <a:gd name="T17" fmla="*/ 10 h 46"/>
                <a:gd name="T18" fmla="*/ 10 w 23"/>
                <a:gd name="T19" fmla="*/ 6 h 46"/>
                <a:gd name="T20" fmla="*/ 12 w 23"/>
                <a:gd name="T21" fmla="*/ 29 h 46"/>
                <a:gd name="T22" fmla="*/ 14 w 23"/>
                <a:gd name="T23"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46">
                  <a:moveTo>
                    <a:pt x="14" y="3"/>
                  </a:moveTo>
                  <a:lnTo>
                    <a:pt x="14" y="3"/>
                  </a:lnTo>
                  <a:cubicBezTo>
                    <a:pt x="15" y="2"/>
                    <a:pt x="16" y="2"/>
                    <a:pt x="16" y="0"/>
                  </a:cubicBezTo>
                  <a:cubicBezTo>
                    <a:pt x="17" y="3"/>
                    <a:pt x="19" y="5"/>
                    <a:pt x="21" y="6"/>
                  </a:cubicBezTo>
                  <a:cubicBezTo>
                    <a:pt x="21" y="11"/>
                    <a:pt x="22" y="33"/>
                    <a:pt x="22" y="36"/>
                  </a:cubicBezTo>
                  <a:cubicBezTo>
                    <a:pt x="23" y="42"/>
                    <a:pt x="16" y="43"/>
                    <a:pt x="12" y="46"/>
                  </a:cubicBezTo>
                  <a:cubicBezTo>
                    <a:pt x="7" y="42"/>
                    <a:pt x="0" y="41"/>
                    <a:pt x="0" y="35"/>
                  </a:cubicBezTo>
                  <a:cubicBezTo>
                    <a:pt x="0" y="27"/>
                    <a:pt x="3" y="14"/>
                    <a:pt x="3" y="8"/>
                  </a:cubicBezTo>
                  <a:cubicBezTo>
                    <a:pt x="4" y="8"/>
                    <a:pt x="5" y="9"/>
                    <a:pt x="5" y="10"/>
                  </a:cubicBezTo>
                  <a:cubicBezTo>
                    <a:pt x="7" y="7"/>
                    <a:pt x="9" y="7"/>
                    <a:pt x="10" y="6"/>
                  </a:cubicBezTo>
                  <a:cubicBezTo>
                    <a:pt x="10" y="9"/>
                    <a:pt x="10" y="21"/>
                    <a:pt x="12" y="29"/>
                  </a:cubicBezTo>
                  <a:cubicBezTo>
                    <a:pt x="13" y="21"/>
                    <a:pt x="13" y="11"/>
                    <a:pt x="14"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2" name="Freeform 1017"/>
            <p:cNvSpPr>
              <a:spLocks/>
            </p:cNvSpPr>
            <p:nvPr userDrawn="1"/>
          </p:nvSpPr>
          <p:spPr bwMode="auto">
            <a:xfrm>
              <a:off x="273" y="313"/>
              <a:ext cx="3" cy="6"/>
            </a:xfrm>
            <a:custGeom>
              <a:avLst/>
              <a:gdLst>
                <a:gd name="T0" fmla="*/ 3 w 5"/>
                <a:gd name="T1" fmla="*/ 0 h 12"/>
                <a:gd name="T2" fmla="*/ 3 w 5"/>
                <a:gd name="T3" fmla="*/ 0 h 12"/>
                <a:gd name="T4" fmla="*/ 5 w 5"/>
                <a:gd name="T5" fmla="*/ 1 h 12"/>
                <a:gd name="T6" fmla="*/ 0 w 5"/>
                <a:gd name="T7" fmla="*/ 12 h 12"/>
                <a:gd name="T8" fmla="*/ 3 w 5"/>
                <a:gd name="T9" fmla="*/ 0 h 12"/>
              </a:gdLst>
              <a:ahLst/>
              <a:cxnLst>
                <a:cxn ang="0">
                  <a:pos x="T0" y="T1"/>
                </a:cxn>
                <a:cxn ang="0">
                  <a:pos x="T2" y="T3"/>
                </a:cxn>
                <a:cxn ang="0">
                  <a:pos x="T4" y="T5"/>
                </a:cxn>
                <a:cxn ang="0">
                  <a:pos x="T6" y="T7"/>
                </a:cxn>
                <a:cxn ang="0">
                  <a:pos x="T8" y="T9"/>
                </a:cxn>
              </a:cxnLst>
              <a:rect l="0" t="0" r="r" b="b"/>
              <a:pathLst>
                <a:path w="5" h="12">
                  <a:moveTo>
                    <a:pt x="3" y="0"/>
                  </a:moveTo>
                  <a:lnTo>
                    <a:pt x="3" y="0"/>
                  </a:lnTo>
                  <a:lnTo>
                    <a:pt x="5" y="1"/>
                  </a:lnTo>
                  <a:lnTo>
                    <a:pt x="0" y="12"/>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3" name="Freeform 1018"/>
            <p:cNvSpPr>
              <a:spLocks/>
            </p:cNvSpPr>
            <p:nvPr userDrawn="1"/>
          </p:nvSpPr>
          <p:spPr bwMode="auto">
            <a:xfrm>
              <a:off x="265" y="312"/>
              <a:ext cx="13" cy="19"/>
            </a:xfrm>
            <a:custGeom>
              <a:avLst/>
              <a:gdLst>
                <a:gd name="T0" fmla="*/ 20 w 28"/>
                <a:gd name="T1" fmla="*/ 0 h 42"/>
                <a:gd name="T2" fmla="*/ 20 w 28"/>
                <a:gd name="T3" fmla="*/ 0 h 42"/>
                <a:gd name="T4" fmla="*/ 15 w 28"/>
                <a:gd name="T5" fmla="*/ 24 h 42"/>
                <a:gd name="T6" fmla="*/ 24 w 28"/>
                <a:gd name="T7" fmla="*/ 4 h 42"/>
                <a:gd name="T8" fmla="*/ 28 w 28"/>
                <a:gd name="T9" fmla="*/ 7 h 42"/>
                <a:gd name="T10" fmla="*/ 23 w 28"/>
                <a:gd name="T11" fmla="*/ 35 h 42"/>
                <a:gd name="T12" fmla="*/ 9 w 28"/>
                <a:gd name="T13" fmla="*/ 42 h 42"/>
                <a:gd name="T14" fmla="*/ 4 w 28"/>
                <a:gd name="T15" fmla="*/ 25 h 42"/>
                <a:gd name="T16" fmla="*/ 14 w 28"/>
                <a:gd name="T17" fmla="*/ 3 h 42"/>
                <a:gd name="T18" fmla="*/ 20 w 28"/>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2">
                  <a:moveTo>
                    <a:pt x="20" y="0"/>
                  </a:moveTo>
                  <a:lnTo>
                    <a:pt x="20" y="0"/>
                  </a:lnTo>
                  <a:cubicBezTo>
                    <a:pt x="19" y="7"/>
                    <a:pt x="16" y="19"/>
                    <a:pt x="15" y="24"/>
                  </a:cubicBezTo>
                  <a:cubicBezTo>
                    <a:pt x="19" y="18"/>
                    <a:pt x="22" y="9"/>
                    <a:pt x="24" y="4"/>
                  </a:cubicBezTo>
                  <a:lnTo>
                    <a:pt x="28" y="7"/>
                  </a:lnTo>
                  <a:cubicBezTo>
                    <a:pt x="27" y="14"/>
                    <a:pt x="24" y="31"/>
                    <a:pt x="23" y="35"/>
                  </a:cubicBezTo>
                  <a:cubicBezTo>
                    <a:pt x="21" y="41"/>
                    <a:pt x="15" y="40"/>
                    <a:pt x="9" y="42"/>
                  </a:cubicBezTo>
                  <a:cubicBezTo>
                    <a:pt x="6" y="37"/>
                    <a:pt x="0" y="34"/>
                    <a:pt x="4" y="25"/>
                  </a:cubicBezTo>
                  <a:cubicBezTo>
                    <a:pt x="6" y="20"/>
                    <a:pt x="12" y="6"/>
                    <a:pt x="14" y="3"/>
                  </a:cubicBezTo>
                  <a:cubicBezTo>
                    <a:pt x="16" y="2"/>
                    <a:pt x="18" y="3"/>
                    <a:pt x="2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4" name="Freeform 1019"/>
            <p:cNvSpPr>
              <a:spLocks/>
            </p:cNvSpPr>
            <p:nvPr userDrawn="1"/>
          </p:nvSpPr>
          <p:spPr bwMode="auto">
            <a:xfrm>
              <a:off x="295" y="311"/>
              <a:ext cx="2" cy="9"/>
            </a:xfrm>
            <a:custGeom>
              <a:avLst/>
              <a:gdLst>
                <a:gd name="T0" fmla="*/ 0 w 5"/>
                <a:gd name="T1" fmla="*/ 3 h 20"/>
                <a:gd name="T2" fmla="*/ 0 w 5"/>
                <a:gd name="T3" fmla="*/ 3 h 20"/>
                <a:gd name="T4" fmla="*/ 1 w 5"/>
                <a:gd name="T5" fmla="*/ 0 h 20"/>
                <a:gd name="T6" fmla="*/ 5 w 5"/>
                <a:gd name="T7" fmla="*/ 2 h 20"/>
                <a:gd name="T8" fmla="*/ 5 w 5"/>
                <a:gd name="T9" fmla="*/ 20 h 20"/>
                <a:gd name="T10" fmla="*/ 0 w 5"/>
                <a:gd name="T11" fmla="*/ 3 h 20"/>
              </a:gdLst>
              <a:ahLst/>
              <a:cxnLst>
                <a:cxn ang="0">
                  <a:pos x="T0" y="T1"/>
                </a:cxn>
                <a:cxn ang="0">
                  <a:pos x="T2" y="T3"/>
                </a:cxn>
                <a:cxn ang="0">
                  <a:pos x="T4" y="T5"/>
                </a:cxn>
                <a:cxn ang="0">
                  <a:pos x="T6" y="T7"/>
                </a:cxn>
                <a:cxn ang="0">
                  <a:pos x="T8" y="T9"/>
                </a:cxn>
                <a:cxn ang="0">
                  <a:pos x="T10" y="T11"/>
                </a:cxn>
              </a:cxnLst>
              <a:rect l="0" t="0" r="r" b="b"/>
              <a:pathLst>
                <a:path w="5" h="20">
                  <a:moveTo>
                    <a:pt x="0" y="3"/>
                  </a:moveTo>
                  <a:lnTo>
                    <a:pt x="0" y="3"/>
                  </a:lnTo>
                  <a:cubicBezTo>
                    <a:pt x="1" y="2"/>
                    <a:pt x="1" y="1"/>
                    <a:pt x="1" y="0"/>
                  </a:cubicBezTo>
                  <a:cubicBezTo>
                    <a:pt x="2" y="1"/>
                    <a:pt x="4" y="2"/>
                    <a:pt x="5" y="2"/>
                  </a:cubicBezTo>
                  <a:lnTo>
                    <a:pt x="5" y="20"/>
                  </a:ln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5" name="Freeform 1020"/>
            <p:cNvSpPr>
              <a:spLocks/>
            </p:cNvSpPr>
            <p:nvPr userDrawn="1"/>
          </p:nvSpPr>
          <p:spPr bwMode="auto">
            <a:xfrm>
              <a:off x="256" y="309"/>
              <a:ext cx="15" cy="18"/>
            </a:xfrm>
            <a:custGeom>
              <a:avLst/>
              <a:gdLst>
                <a:gd name="T0" fmla="*/ 19 w 32"/>
                <a:gd name="T1" fmla="*/ 0 h 39"/>
                <a:gd name="T2" fmla="*/ 19 w 32"/>
                <a:gd name="T3" fmla="*/ 0 h 39"/>
                <a:gd name="T4" fmla="*/ 22 w 32"/>
                <a:gd name="T5" fmla="*/ 5 h 39"/>
                <a:gd name="T6" fmla="*/ 14 w 32"/>
                <a:gd name="T7" fmla="*/ 25 h 39"/>
                <a:gd name="T8" fmla="*/ 26 w 32"/>
                <a:gd name="T9" fmla="*/ 8 h 39"/>
                <a:gd name="T10" fmla="*/ 32 w 32"/>
                <a:gd name="T11" fmla="*/ 9 h 39"/>
                <a:gd name="T12" fmla="*/ 20 w 32"/>
                <a:gd name="T13" fmla="*/ 34 h 39"/>
                <a:gd name="T14" fmla="*/ 5 w 32"/>
                <a:gd name="T15" fmla="*/ 39 h 39"/>
                <a:gd name="T16" fmla="*/ 2 w 32"/>
                <a:gd name="T17" fmla="*/ 25 h 39"/>
                <a:gd name="T18" fmla="*/ 19 w 32"/>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9">
                  <a:moveTo>
                    <a:pt x="19" y="0"/>
                  </a:moveTo>
                  <a:lnTo>
                    <a:pt x="19" y="0"/>
                  </a:lnTo>
                  <a:cubicBezTo>
                    <a:pt x="20" y="2"/>
                    <a:pt x="21" y="3"/>
                    <a:pt x="22" y="5"/>
                  </a:cubicBezTo>
                  <a:cubicBezTo>
                    <a:pt x="20" y="11"/>
                    <a:pt x="15" y="20"/>
                    <a:pt x="14" y="25"/>
                  </a:cubicBezTo>
                  <a:cubicBezTo>
                    <a:pt x="17" y="23"/>
                    <a:pt x="24" y="11"/>
                    <a:pt x="26" y="8"/>
                  </a:cubicBezTo>
                  <a:cubicBezTo>
                    <a:pt x="28" y="8"/>
                    <a:pt x="30" y="9"/>
                    <a:pt x="32" y="9"/>
                  </a:cubicBezTo>
                  <a:cubicBezTo>
                    <a:pt x="29" y="15"/>
                    <a:pt x="25" y="24"/>
                    <a:pt x="20" y="34"/>
                  </a:cubicBezTo>
                  <a:cubicBezTo>
                    <a:pt x="18" y="39"/>
                    <a:pt x="10" y="38"/>
                    <a:pt x="5" y="39"/>
                  </a:cubicBezTo>
                  <a:cubicBezTo>
                    <a:pt x="3" y="33"/>
                    <a:pt x="0" y="30"/>
                    <a:pt x="2" y="25"/>
                  </a:cubicBezTo>
                  <a:cubicBezTo>
                    <a:pt x="5" y="18"/>
                    <a:pt x="15" y="6"/>
                    <a:pt x="1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6" name="Freeform 1021"/>
            <p:cNvSpPr>
              <a:spLocks/>
            </p:cNvSpPr>
            <p:nvPr userDrawn="1"/>
          </p:nvSpPr>
          <p:spPr bwMode="auto">
            <a:xfrm>
              <a:off x="247" y="305"/>
              <a:ext cx="17" cy="15"/>
            </a:xfrm>
            <a:custGeom>
              <a:avLst/>
              <a:gdLst>
                <a:gd name="T0" fmla="*/ 26 w 40"/>
                <a:gd name="T1" fmla="*/ 0 h 33"/>
                <a:gd name="T2" fmla="*/ 26 w 40"/>
                <a:gd name="T3" fmla="*/ 0 h 33"/>
                <a:gd name="T4" fmla="*/ 30 w 40"/>
                <a:gd name="T5" fmla="*/ 2 h 33"/>
                <a:gd name="T6" fmla="*/ 17 w 40"/>
                <a:gd name="T7" fmla="*/ 19 h 33"/>
                <a:gd name="T8" fmla="*/ 36 w 40"/>
                <a:gd name="T9" fmla="*/ 3 h 33"/>
                <a:gd name="T10" fmla="*/ 40 w 40"/>
                <a:gd name="T11" fmla="*/ 1 h 33"/>
                <a:gd name="T12" fmla="*/ 40 w 40"/>
                <a:gd name="T13" fmla="*/ 6 h 33"/>
                <a:gd name="T14" fmla="*/ 23 w 40"/>
                <a:gd name="T15" fmla="*/ 28 h 33"/>
                <a:gd name="T16" fmla="*/ 5 w 40"/>
                <a:gd name="T17" fmla="*/ 33 h 33"/>
                <a:gd name="T18" fmla="*/ 6 w 40"/>
                <a:gd name="T19" fmla="*/ 15 h 33"/>
                <a:gd name="T20" fmla="*/ 26 w 40"/>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3">
                  <a:moveTo>
                    <a:pt x="26" y="0"/>
                  </a:moveTo>
                  <a:lnTo>
                    <a:pt x="26" y="0"/>
                  </a:lnTo>
                  <a:cubicBezTo>
                    <a:pt x="28" y="1"/>
                    <a:pt x="29" y="1"/>
                    <a:pt x="30" y="2"/>
                  </a:cubicBezTo>
                  <a:cubicBezTo>
                    <a:pt x="26" y="6"/>
                    <a:pt x="21" y="13"/>
                    <a:pt x="17" y="19"/>
                  </a:cubicBezTo>
                  <a:cubicBezTo>
                    <a:pt x="22" y="15"/>
                    <a:pt x="34" y="4"/>
                    <a:pt x="36" y="3"/>
                  </a:cubicBezTo>
                  <a:cubicBezTo>
                    <a:pt x="38" y="3"/>
                    <a:pt x="39" y="2"/>
                    <a:pt x="40" y="1"/>
                  </a:cubicBezTo>
                  <a:cubicBezTo>
                    <a:pt x="40" y="3"/>
                    <a:pt x="40" y="5"/>
                    <a:pt x="40" y="6"/>
                  </a:cubicBezTo>
                  <a:cubicBezTo>
                    <a:pt x="37" y="11"/>
                    <a:pt x="26" y="24"/>
                    <a:pt x="23" y="28"/>
                  </a:cubicBezTo>
                  <a:cubicBezTo>
                    <a:pt x="18" y="32"/>
                    <a:pt x="12" y="32"/>
                    <a:pt x="5" y="33"/>
                  </a:cubicBezTo>
                  <a:cubicBezTo>
                    <a:pt x="4" y="26"/>
                    <a:pt x="0" y="20"/>
                    <a:pt x="6" y="15"/>
                  </a:cubicBezTo>
                  <a:cubicBezTo>
                    <a:pt x="9" y="11"/>
                    <a:pt x="24" y="1"/>
                    <a:pt x="2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7" name="Freeform 1022"/>
            <p:cNvSpPr>
              <a:spLocks/>
            </p:cNvSpPr>
            <p:nvPr userDrawn="1"/>
          </p:nvSpPr>
          <p:spPr bwMode="auto">
            <a:xfrm>
              <a:off x="239" y="299"/>
              <a:ext cx="18" cy="13"/>
            </a:xfrm>
            <a:custGeom>
              <a:avLst/>
              <a:gdLst>
                <a:gd name="T0" fmla="*/ 9 w 40"/>
                <a:gd name="T1" fmla="*/ 6 h 27"/>
                <a:gd name="T2" fmla="*/ 9 w 40"/>
                <a:gd name="T3" fmla="*/ 6 h 27"/>
                <a:gd name="T4" fmla="*/ 36 w 40"/>
                <a:gd name="T5" fmla="*/ 0 h 27"/>
                <a:gd name="T6" fmla="*/ 36 w 40"/>
                <a:gd name="T7" fmla="*/ 5 h 27"/>
                <a:gd name="T8" fmla="*/ 15 w 40"/>
                <a:gd name="T9" fmla="*/ 14 h 27"/>
                <a:gd name="T10" fmla="*/ 36 w 40"/>
                <a:gd name="T11" fmla="*/ 10 h 27"/>
                <a:gd name="T12" fmla="*/ 40 w 40"/>
                <a:gd name="T13" fmla="*/ 12 h 27"/>
                <a:gd name="T14" fmla="*/ 20 w 40"/>
                <a:gd name="T15" fmla="*/ 23 h 27"/>
                <a:gd name="T16" fmla="*/ 0 w 40"/>
                <a:gd name="T17" fmla="*/ 21 h 27"/>
                <a:gd name="T18" fmla="*/ 9 w 40"/>
                <a:gd name="T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27">
                  <a:moveTo>
                    <a:pt x="9" y="6"/>
                  </a:moveTo>
                  <a:lnTo>
                    <a:pt x="9" y="6"/>
                  </a:lnTo>
                  <a:cubicBezTo>
                    <a:pt x="12" y="5"/>
                    <a:pt x="36" y="0"/>
                    <a:pt x="36" y="0"/>
                  </a:cubicBezTo>
                  <a:cubicBezTo>
                    <a:pt x="36" y="2"/>
                    <a:pt x="36" y="3"/>
                    <a:pt x="36" y="5"/>
                  </a:cubicBezTo>
                  <a:cubicBezTo>
                    <a:pt x="29" y="8"/>
                    <a:pt x="21" y="12"/>
                    <a:pt x="15" y="14"/>
                  </a:cubicBezTo>
                  <a:cubicBezTo>
                    <a:pt x="23" y="14"/>
                    <a:pt x="34" y="10"/>
                    <a:pt x="36" y="10"/>
                  </a:cubicBezTo>
                  <a:cubicBezTo>
                    <a:pt x="37" y="10"/>
                    <a:pt x="40" y="12"/>
                    <a:pt x="40" y="12"/>
                  </a:cubicBezTo>
                  <a:cubicBezTo>
                    <a:pt x="36" y="14"/>
                    <a:pt x="28" y="20"/>
                    <a:pt x="20" y="23"/>
                  </a:cubicBezTo>
                  <a:cubicBezTo>
                    <a:pt x="12" y="27"/>
                    <a:pt x="3" y="23"/>
                    <a:pt x="0" y="21"/>
                  </a:cubicBezTo>
                  <a:cubicBezTo>
                    <a:pt x="1" y="15"/>
                    <a:pt x="3" y="8"/>
                    <a:pt x="9"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8" name="Freeform 1023"/>
            <p:cNvSpPr>
              <a:spLocks/>
            </p:cNvSpPr>
            <p:nvPr userDrawn="1"/>
          </p:nvSpPr>
          <p:spPr bwMode="auto">
            <a:xfrm>
              <a:off x="223" y="298"/>
              <a:ext cx="10" cy="1"/>
            </a:xfrm>
            <a:custGeom>
              <a:avLst/>
              <a:gdLst>
                <a:gd name="T0" fmla="*/ 0 w 23"/>
                <a:gd name="T1" fmla="*/ 2 h 3"/>
                <a:gd name="T2" fmla="*/ 0 w 23"/>
                <a:gd name="T3" fmla="*/ 2 h 3"/>
                <a:gd name="T4" fmla="*/ 23 w 23"/>
                <a:gd name="T5" fmla="*/ 0 h 3"/>
                <a:gd name="T6" fmla="*/ 23 w 23"/>
                <a:gd name="T7" fmla="*/ 2 h 3"/>
                <a:gd name="T8" fmla="*/ 0 w 23"/>
                <a:gd name="T9" fmla="*/ 2 h 3"/>
              </a:gdLst>
              <a:ahLst/>
              <a:cxnLst>
                <a:cxn ang="0">
                  <a:pos x="T0" y="T1"/>
                </a:cxn>
                <a:cxn ang="0">
                  <a:pos x="T2" y="T3"/>
                </a:cxn>
                <a:cxn ang="0">
                  <a:pos x="T4" y="T5"/>
                </a:cxn>
                <a:cxn ang="0">
                  <a:pos x="T6" y="T7"/>
                </a:cxn>
                <a:cxn ang="0">
                  <a:pos x="T8" y="T9"/>
                </a:cxn>
              </a:cxnLst>
              <a:rect l="0" t="0" r="r" b="b"/>
              <a:pathLst>
                <a:path w="23" h="3">
                  <a:moveTo>
                    <a:pt x="0" y="2"/>
                  </a:moveTo>
                  <a:lnTo>
                    <a:pt x="0" y="2"/>
                  </a:lnTo>
                  <a:cubicBezTo>
                    <a:pt x="11" y="0"/>
                    <a:pt x="20" y="0"/>
                    <a:pt x="23" y="0"/>
                  </a:cubicBezTo>
                  <a:cubicBezTo>
                    <a:pt x="23" y="1"/>
                    <a:pt x="23" y="2"/>
                    <a:pt x="23" y="2"/>
                  </a:cubicBezTo>
                  <a:cubicBezTo>
                    <a:pt x="16" y="3"/>
                    <a:pt x="11" y="2"/>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9" name="Freeform 1024"/>
            <p:cNvSpPr>
              <a:spLocks/>
            </p:cNvSpPr>
            <p:nvPr userDrawn="1"/>
          </p:nvSpPr>
          <p:spPr bwMode="auto">
            <a:xfrm>
              <a:off x="200" y="293"/>
              <a:ext cx="38" cy="12"/>
            </a:xfrm>
            <a:custGeom>
              <a:avLst/>
              <a:gdLst>
                <a:gd name="T0" fmla="*/ 0 w 84"/>
                <a:gd name="T1" fmla="*/ 12 h 27"/>
                <a:gd name="T2" fmla="*/ 0 w 84"/>
                <a:gd name="T3" fmla="*/ 12 h 27"/>
                <a:gd name="T4" fmla="*/ 36 w 84"/>
                <a:gd name="T5" fmla="*/ 0 h 27"/>
                <a:gd name="T6" fmla="*/ 80 w 84"/>
                <a:gd name="T7" fmla="*/ 2 h 27"/>
                <a:gd name="T8" fmla="*/ 74 w 84"/>
                <a:gd name="T9" fmla="*/ 9 h 27"/>
                <a:gd name="T10" fmla="*/ 34 w 84"/>
                <a:gd name="T11" fmla="*/ 13 h 27"/>
                <a:gd name="T12" fmla="*/ 76 w 84"/>
                <a:gd name="T13" fmla="*/ 14 h 27"/>
                <a:gd name="T14" fmla="*/ 84 w 84"/>
                <a:gd name="T15" fmla="*/ 20 h 27"/>
                <a:gd name="T16" fmla="*/ 35 w 84"/>
                <a:gd name="T17" fmla="*/ 26 h 27"/>
                <a:gd name="T18" fmla="*/ 0 w 84"/>
                <a:gd name="T1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7">
                  <a:moveTo>
                    <a:pt x="0" y="12"/>
                  </a:moveTo>
                  <a:lnTo>
                    <a:pt x="0" y="12"/>
                  </a:lnTo>
                  <a:cubicBezTo>
                    <a:pt x="8" y="5"/>
                    <a:pt x="21" y="0"/>
                    <a:pt x="36" y="0"/>
                  </a:cubicBezTo>
                  <a:cubicBezTo>
                    <a:pt x="50" y="1"/>
                    <a:pt x="64" y="1"/>
                    <a:pt x="80" y="2"/>
                  </a:cubicBezTo>
                  <a:cubicBezTo>
                    <a:pt x="77" y="4"/>
                    <a:pt x="75" y="7"/>
                    <a:pt x="74" y="9"/>
                  </a:cubicBezTo>
                  <a:cubicBezTo>
                    <a:pt x="60" y="10"/>
                    <a:pt x="50" y="10"/>
                    <a:pt x="34" y="13"/>
                  </a:cubicBezTo>
                  <a:cubicBezTo>
                    <a:pt x="49" y="15"/>
                    <a:pt x="71" y="15"/>
                    <a:pt x="76" y="14"/>
                  </a:cubicBezTo>
                  <a:cubicBezTo>
                    <a:pt x="77" y="17"/>
                    <a:pt x="80" y="19"/>
                    <a:pt x="84" y="20"/>
                  </a:cubicBezTo>
                  <a:cubicBezTo>
                    <a:pt x="63" y="23"/>
                    <a:pt x="48" y="25"/>
                    <a:pt x="35" y="26"/>
                  </a:cubicBezTo>
                  <a:cubicBezTo>
                    <a:pt x="18" y="27"/>
                    <a:pt x="7" y="23"/>
                    <a:pt x="0" y="1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0" name="Freeform 1025"/>
            <p:cNvSpPr>
              <a:spLocks/>
            </p:cNvSpPr>
            <p:nvPr userDrawn="1"/>
          </p:nvSpPr>
          <p:spPr bwMode="auto">
            <a:xfrm>
              <a:off x="234" y="292"/>
              <a:ext cx="24" cy="10"/>
            </a:xfrm>
            <a:custGeom>
              <a:avLst/>
              <a:gdLst>
                <a:gd name="T0" fmla="*/ 13 w 52"/>
                <a:gd name="T1" fmla="*/ 2 h 22"/>
                <a:gd name="T2" fmla="*/ 13 w 52"/>
                <a:gd name="T3" fmla="*/ 2 h 22"/>
                <a:gd name="T4" fmla="*/ 42 w 52"/>
                <a:gd name="T5" fmla="*/ 1 h 22"/>
                <a:gd name="T6" fmla="*/ 46 w 52"/>
                <a:gd name="T7" fmla="*/ 5 h 22"/>
                <a:gd name="T8" fmla="*/ 23 w 52"/>
                <a:gd name="T9" fmla="*/ 10 h 22"/>
                <a:gd name="T10" fmla="*/ 52 w 52"/>
                <a:gd name="T11" fmla="*/ 9 h 22"/>
                <a:gd name="T12" fmla="*/ 48 w 52"/>
                <a:gd name="T13" fmla="*/ 15 h 22"/>
                <a:gd name="T14" fmla="*/ 18 w 52"/>
                <a:gd name="T15" fmla="*/ 20 h 22"/>
                <a:gd name="T16" fmla="*/ 0 w 52"/>
                <a:gd name="T17" fmla="*/ 13 h 22"/>
                <a:gd name="T18" fmla="*/ 13 w 52"/>
                <a:gd name="T1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22">
                  <a:moveTo>
                    <a:pt x="13" y="2"/>
                  </a:moveTo>
                  <a:lnTo>
                    <a:pt x="13" y="2"/>
                  </a:lnTo>
                  <a:cubicBezTo>
                    <a:pt x="21" y="1"/>
                    <a:pt x="37" y="0"/>
                    <a:pt x="42" y="1"/>
                  </a:cubicBezTo>
                  <a:cubicBezTo>
                    <a:pt x="43" y="2"/>
                    <a:pt x="45" y="4"/>
                    <a:pt x="46" y="5"/>
                  </a:cubicBezTo>
                  <a:cubicBezTo>
                    <a:pt x="41" y="7"/>
                    <a:pt x="30" y="8"/>
                    <a:pt x="23" y="10"/>
                  </a:cubicBezTo>
                  <a:cubicBezTo>
                    <a:pt x="30" y="11"/>
                    <a:pt x="45" y="9"/>
                    <a:pt x="52" y="9"/>
                  </a:cubicBezTo>
                  <a:cubicBezTo>
                    <a:pt x="49" y="11"/>
                    <a:pt x="48" y="13"/>
                    <a:pt x="48" y="15"/>
                  </a:cubicBezTo>
                  <a:cubicBezTo>
                    <a:pt x="42" y="17"/>
                    <a:pt x="18" y="20"/>
                    <a:pt x="18" y="20"/>
                  </a:cubicBezTo>
                  <a:cubicBezTo>
                    <a:pt x="7" y="22"/>
                    <a:pt x="4" y="18"/>
                    <a:pt x="0" y="13"/>
                  </a:cubicBezTo>
                  <a:cubicBezTo>
                    <a:pt x="2" y="7"/>
                    <a:pt x="7" y="2"/>
                    <a:pt x="1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1" name="Freeform 1026"/>
            <p:cNvSpPr>
              <a:spLocks/>
            </p:cNvSpPr>
            <p:nvPr userDrawn="1"/>
          </p:nvSpPr>
          <p:spPr bwMode="auto">
            <a:xfrm>
              <a:off x="245" y="286"/>
              <a:ext cx="7" cy="2"/>
            </a:xfrm>
            <a:custGeom>
              <a:avLst/>
              <a:gdLst>
                <a:gd name="T0" fmla="*/ 0 w 15"/>
                <a:gd name="T1" fmla="*/ 0 h 3"/>
                <a:gd name="T2" fmla="*/ 0 w 15"/>
                <a:gd name="T3" fmla="*/ 0 h 3"/>
                <a:gd name="T4" fmla="*/ 15 w 15"/>
                <a:gd name="T5" fmla="*/ 1 h 3"/>
                <a:gd name="T6" fmla="*/ 13 w 15"/>
                <a:gd name="T7" fmla="*/ 3 h 3"/>
                <a:gd name="T8" fmla="*/ 0 w 15"/>
                <a:gd name="T9" fmla="*/ 0 h 3"/>
              </a:gdLst>
              <a:ahLst/>
              <a:cxnLst>
                <a:cxn ang="0">
                  <a:pos x="T0" y="T1"/>
                </a:cxn>
                <a:cxn ang="0">
                  <a:pos x="T2" y="T3"/>
                </a:cxn>
                <a:cxn ang="0">
                  <a:pos x="T4" y="T5"/>
                </a:cxn>
                <a:cxn ang="0">
                  <a:pos x="T6" y="T7"/>
                </a:cxn>
                <a:cxn ang="0">
                  <a:pos x="T8" y="T9"/>
                </a:cxn>
              </a:cxnLst>
              <a:rect l="0" t="0" r="r" b="b"/>
              <a:pathLst>
                <a:path w="15" h="3">
                  <a:moveTo>
                    <a:pt x="0" y="0"/>
                  </a:moveTo>
                  <a:lnTo>
                    <a:pt x="0" y="0"/>
                  </a:lnTo>
                  <a:cubicBezTo>
                    <a:pt x="5" y="0"/>
                    <a:pt x="11" y="1"/>
                    <a:pt x="15" y="1"/>
                  </a:cubicBezTo>
                  <a:cubicBezTo>
                    <a:pt x="15" y="1"/>
                    <a:pt x="14" y="2"/>
                    <a:pt x="13" y="3"/>
                  </a:cubicBezTo>
                  <a:cubicBezTo>
                    <a:pt x="9" y="2"/>
                    <a:pt x="3"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2" name="Freeform 1027"/>
            <p:cNvSpPr>
              <a:spLocks/>
            </p:cNvSpPr>
            <p:nvPr userDrawn="1"/>
          </p:nvSpPr>
          <p:spPr bwMode="auto">
            <a:xfrm>
              <a:off x="222" y="286"/>
              <a:ext cx="9" cy="2"/>
            </a:xfrm>
            <a:custGeom>
              <a:avLst/>
              <a:gdLst>
                <a:gd name="T0" fmla="*/ 0 w 21"/>
                <a:gd name="T1" fmla="*/ 0 h 4"/>
                <a:gd name="T2" fmla="*/ 0 w 21"/>
                <a:gd name="T3" fmla="*/ 0 h 4"/>
                <a:gd name="T4" fmla="*/ 19 w 21"/>
                <a:gd name="T5" fmla="*/ 2 h 4"/>
                <a:gd name="T6" fmla="*/ 21 w 21"/>
                <a:gd name="T7" fmla="*/ 4 h 4"/>
                <a:gd name="T8" fmla="*/ 0 w 21"/>
                <a:gd name="T9" fmla="*/ 0 h 4"/>
              </a:gdLst>
              <a:ahLst/>
              <a:cxnLst>
                <a:cxn ang="0">
                  <a:pos x="T0" y="T1"/>
                </a:cxn>
                <a:cxn ang="0">
                  <a:pos x="T2" y="T3"/>
                </a:cxn>
                <a:cxn ang="0">
                  <a:pos x="T4" y="T5"/>
                </a:cxn>
                <a:cxn ang="0">
                  <a:pos x="T6" y="T7"/>
                </a:cxn>
                <a:cxn ang="0">
                  <a:pos x="T8" y="T9"/>
                </a:cxn>
              </a:cxnLst>
              <a:rect l="0" t="0" r="r" b="b"/>
              <a:pathLst>
                <a:path w="21" h="4">
                  <a:moveTo>
                    <a:pt x="0" y="0"/>
                  </a:moveTo>
                  <a:lnTo>
                    <a:pt x="0" y="0"/>
                  </a:lnTo>
                  <a:cubicBezTo>
                    <a:pt x="4" y="0"/>
                    <a:pt x="19" y="2"/>
                    <a:pt x="19" y="2"/>
                  </a:cubicBezTo>
                  <a:cubicBezTo>
                    <a:pt x="20" y="3"/>
                    <a:pt x="20" y="4"/>
                    <a:pt x="21" y="4"/>
                  </a:cubicBezTo>
                  <a:cubicBezTo>
                    <a:pt x="21" y="4"/>
                    <a:pt x="4"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3" name="Freeform 1028"/>
            <p:cNvSpPr>
              <a:spLocks/>
            </p:cNvSpPr>
            <p:nvPr userDrawn="1"/>
          </p:nvSpPr>
          <p:spPr bwMode="auto">
            <a:xfrm>
              <a:off x="285" y="284"/>
              <a:ext cx="12" cy="11"/>
            </a:xfrm>
            <a:custGeom>
              <a:avLst/>
              <a:gdLst>
                <a:gd name="T0" fmla="*/ 6 w 26"/>
                <a:gd name="T1" fmla="*/ 0 h 24"/>
                <a:gd name="T2" fmla="*/ 6 w 26"/>
                <a:gd name="T3" fmla="*/ 0 h 24"/>
                <a:gd name="T4" fmla="*/ 26 w 26"/>
                <a:gd name="T5" fmla="*/ 3 h 24"/>
                <a:gd name="T6" fmla="*/ 26 w 26"/>
                <a:gd name="T7" fmla="*/ 22 h 24"/>
                <a:gd name="T8" fmla="*/ 6 w 26"/>
                <a:gd name="T9" fmla="*/ 0 h 24"/>
              </a:gdLst>
              <a:ahLst/>
              <a:cxnLst>
                <a:cxn ang="0">
                  <a:pos x="T0" y="T1"/>
                </a:cxn>
                <a:cxn ang="0">
                  <a:pos x="T2" y="T3"/>
                </a:cxn>
                <a:cxn ang="0">
                  <a:pos x="T4" y="T5"/>
                </a:cxn>
                <a:cxn ang="0">
                  <a:pos x="T6" y="T7"/>
                </a:cxn>
                <a:cxn ang="0">
                  <a:pos x="T8" y="T9"/>
                </a:cxn>
              </a:cxnLst>
              <a:rect l="0" t="0" r="r" b="b"/>
              <a:pathLst>
                <a:path w="26" h="24">
                  <a:moveTo>
                    <a:pt x="6" y="0"/>
                  </a:moveTo>
                  <a:lnTo>
                    <a:pt x="6" y="0"/>
                  </a:lnTo>
                  <a:cubicBezTo>
                    <a:pt x="13" y="5"/>
                    <a:pt x="18" y="5"/>
                    <a:pt x="26" y="3"/>
                  </a:cubicBezTo>
                  <a:lnTo>
                    <a:pt x="26" y="22"/>
                  </a:lnTo>
                  <a:cubicBezTo>
                    <a:pt x="13" y="24"/>
                    <a:pt x="0" y="14"/>
                    <a:pt x="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4" name="Freeform 1029"/>
            <p:cNvSpPr>
              <a:spLocks/>
            </p:cNvSpPr>
            <p:nvPr userDrawn="1"/>
          </p:nvSpPr>
          <p:spPr bwMode="auto">
            <a:xfrm>
              <a:off x="324" y="280"/>
              <a:ext cx="2" cy="5"/>
            </a:xfrm>
            <a:custGeom>
              <a:avLst/>
              <a:gdLst>
                <a:gd name="T0" fmla="*/ 3 w 4"/>
                <a:gd name="T1" fmla="*/ 0 h 11"/>
                <a:gd name="T2" fmla="*/ 3 w 4"/>
                <a:gd name="T3" fmla="*/ 0 h 11"/>
                <a:gd name="T4" fmla="*/ 4 w 4"/>
                <a:gd name="T5" fmla="*/ 11 h 11"/>
                <a:gd name="T6" fmla="*/ 0 w 4"/>
                <a:gd name="T7" fmla="*/ 11 h 11"/>
                <a:gd name="T8" fmla="*/ 3 w 4"/>
                <a:gd name="T9" fmla="*/ 0 h 11"/>
              </a:gdLst>
              <a:ahLst/>
              <a:cxnLst>
                <a:cxn ang="0">
                  <a:pos x="T0" y="T1"/>
                </a:cxn>
                <a:cxn ang="0">
                  <a:pos x="T2" y="T3"/>
                </a:cxn>
                <a:cxn ang="0">
                  <a:pos x="T4" y="T5"/>
                </a:cxn>
                <a:cxn ang="0">
                  <a:pos x="T6" y="T7"/>
                </a:cxn>
                <a:cxn ang="0">
                  <a:pos x="T8" y="T9"/>
                </a:cxn>
              </a:cxnLst>
              <a:rect l="0" t="0" r="r" b="b"/>
              <a:pathLst>
                <a:path w="4" h="11">
                  <a:moveTo>
                    <a:pt x="3" y="0"/>
                  </a:moveTo>
                  <a:lnTo>
                    <a:pt x="3" y="0"/>
                  </a:lnTo>
                  <a:cubicBezTo>
                    <a:pt x="4" y="3"/>
                    <a:pt x="4" y="7"/>
                    <a:pt x="4" y="11"/>
                  </a:cubicBezTo>
                  <a:lnTo>
                    <a:pt x="0" y="11"/>
                  </a:lnTo>
                  <a:cubicBezTo>
                    <a:pt x="0" y="8"/>
                    <a:pt x="2" y="4"/>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5" name="Freeform 1030"/>
            <p:cNvSpPr>
              <a:spLocks/>
            </p:cNvSpPr>
            <p:nvPr userDrawn="1"/>
          </p:nvSpPr>
          <p:spPr bwMode="auto">
            <a:xfrm>
              <a:off x="232" y="280"/>
              <a:ext cx="23" cy="11"/>
            </a:xfrm>
            <a:custGeom>
              <a:avLst/>
              <a:gdLst>
                <a:gd name="T0" fmla="*/ 0 w 53"/>
                <a:gd name="T1" fmla="*/ 11 h 24"/>
                <a:gd name="T2" fmla="*/ 0 w 53"/>
                <a:gd name="T3" fmla="*/ 11 h 24"/>
                <a:gd name="T4" fmla="*/ 24 w 53"/>
                <a:gd name="T5" fmla="*/ 2 h 24"/>
                <a:gd name="T6" fmla="*/ 53 w 53"/>
                <a:gd name="T7" fmla="*/ 8 h 24"/>
                <a:gd name="T8" fmla="*/ 47 w 53"/>
                <a:gd name="T9" fmla="*/ 13 h 24"/>
                <a:gd name="T10" fmla="*/ 21 w 53"/>
                <a:gd name="T11" fmla="*/ 13 h 24"/>
                <a:gd name="T12" fmla="*/ 43 w 53"/>
                <a:gd name="T13" fmla="*/ 17 h 24"/>
                <a:gd name="T14" fmla="*/ 46 w 53"/>
                <a:gd name="T15" fmla="*/ 23 h 24"/>
                <a:gd name="T16" fmla="*/ 17 w 53"/>
                <a:gd name="T17" fmla="*/ 23 h 24"/>
                <a:gd name="T18" fmla="*/ 0 w 53"/>
                <a:gd name="T1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24">
                  <a:moveTo>
                    <a:pt x="0" y="11"/>
                  </a:moveTo>
                  <a:lnTo>
                    <a:pt x="0" y="11"/>
                  </a:lnTo>
                  <a:cubicBezTo>
                    <a:pt x="4" y="2"/>
                    <a:pt x="14" y="0"/>
                    <a:pt x="24" y="2"/>
                  </a:cubicBezTo>
                  <a:cubicBezTo>
                    <a:pt x="34" y="5"/>
                    <a:pt x="42" y="6"/>
                    <a:pt x="53" y="8"/>
                  </a:cubicBezTo>
                  <a:cubicBezTo>
                    <a:pt x="50" y="9"/>
                    <a:pt x="49" y="10"/>
                    <a:pt x="47" y="13"/>
                  </a:cubicBezTo>
                  <a:cubicBezTo>
                    <a:pt x="40" y="13"/>
                    <a:pt x="30" y="11"/>
                    <a:pt x="21" y="13"/>
                  </a:cubicBezTo>
                  <a:cubicBezTo>
                    <a:pt x="28" y="15"/>
                    <a:pt x="37" y="17"/>
                    <a:pt x="43" y="17"/>
                  </a:cubicBezTo>
                  <a:cubicBezTo>
                    <a:pt x="44" y="19"/>
                    <a:pt x="46" y="23"/>
                    <a:pt x="46" y="23"/>
                  </a:cubicBezTo>
                  <a:cubicBezTo>
                    <a:pt x="40" y="23"/>
                    <a:pt x="26" y="24"/>
                    <a:pt x="17" y="23"/>
                  </a:cubicBezTo>
                  <a:cubicBezTo>
                    <a:pt x="9" y="22"/>
                    <a:pt x="3" y="16"/>
                    <a:pt x="0"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6" name="Freeform 1031"/>
            <p:cNvSpPr>
              <a:spLocks/>
            </p:cNvSpPr>
            <p:nvPr userDrawn="1"/>
          </p:nvSpPr>
          <p:spPr bwMode="auto">
            <a:xfrm>
              <a:off x="314" y="278"/>
              <a:ext cx="2" cy="7"/>
            </a:xfrm>
            <a:custGeom>
              <a:avLst/>
              <a:gdLst>
                <a:gd name="T0" fmla="*/ 6 w 6"/>
                <a:gd name="T1" fmla="*/ 0 h 16"/>
                <a:gd name="T2" fmla="*/ 6 w 6"/>
                <a:gd name="T3" fmla="*/ 0 h 16"/>
                <a:gd name="T4" fmla="*/ 5 w 6"/>
                <a:gd name="T5" fmla="*/ 16 h 16"/>
                <a:gd name="T6" fmla="*/ 0 w 6"/>
                <a:gd name="T7" fmla="*/ 16 h 16"/>
                <a:gd name="T8" fmla="*/ 6 w 6"/>
                <a:gd name="T9" fmla="*/ 0 h 16"/>
              </a:gdLst>
              <a:ahLst/>
              <a:cxnLst>
                <a:cxn ang="0">
                  <a:pos x="T0" y="T1"/>
                </a:cxn>
                <a:cxn ang="0">
                  <a:pos x="T2" y="T3"/>
                </a:cxn>
                <a:cxn ang="0">
                  <a:pos x="T4" y="T5"/>
                </a:cxn>
                <a:cxn ang="0">
                  <a:pos x="T6" y="T7"/>
                </a:cxn>
                <a:cxn ang="0">
                  <a:pos x="T8" y="T9"/>
                </a:cxn>
              </a:cxnLst>
              <a:rect l="0" t="0" r="r" b="b"/>
              <a:pathLst>
                <a:path w="6" h="16">
                  <a:moveTo>
                    <a:pt x="6" y="0"/>
                  </a:moveTo>
                  <a:lnTo>
                    <a:pt x="6" y="0"/>
                  </a:lnTo>
                  <a:cubicBezTo>
                    <a:pt x="6" y="6"/>
                    <a:pt x="5" y="12"/>
                    <a:pt x="5" y="16"/>
                  </a:cubicBezTo>
                  <a:lnTo>
                    <a:pt x="0" y="16"/>
                  </a:lnTo>
                  <a:cubicBezTo>
                    <a:pt x="2" y="11"/>
                    <a:pt x="5" y="7"/>
                    <a:pt x="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7" name="Freeform 1032"/>
            <p:cNvSpPr>
              <a:spLocks/>
            </p:cNvSpPr>
            <p:nvPr userDrawn="1"/>
          </p:nvSpPr>
          <p:spPr bwMode="auto">
            <a:xfrm>
              <a:off x="307" y="276"/>
              <a:ext cx="5" cy="9"/>
            </a:xfrm>
            <a:custGeom>
              <a:avLst/>
              <a:gdLst>
                <a:gd name="T0" fmla="*/ 12 w 12"/>
                <a:gd name="T1" fmla="*/ 0 h 20"/>
                <a:gd name="T2" fmla="*/ 12 w 12"/>
                <a:gd name="T3" fmla="*/ 0 h 20"/>
                <a:gd name="T4" fmla="*/ 6 w 12"/>
                <a:gd name="T5" fmla="*/ 20 h 20"/>
                <a:gd name="T6" fmla="*/ 0 w 12"/>
                <a:gd name="T7" fmla="*/ 20 h 20"/>
                <a:gd name="T8" fmla="*/ 12 w 12"/>
                <a:gd name="T9" fmla="*/ 0 h 20"/>
              </a:gdLst>
              <a:ahLst/>
              <a:cxnLst>
                <a:cxn ang="0">
                  <a:pos x="T0" y="T1"/>
                </a:cxn>
                <a:cxn ang="0">
                  <a:pos x="T2" y="T3"/>
                </a:cxn>
                <a:cxn ang="0">
                  <a:pos x="T4" y="T5"/>
                </a:cxn>
                <a:cxn ang="0">
                  <a:pos x="T6" y="T7"/>
                </a:cxn>
                <a:cxn ang="0">
                  <a:pos x="T8" y="T9"/>
                </a:cxn>
              </a:cxnLst>
              <a:rect l="0" t="0" r="r" b="b"/>
              <a:pathLst>
                <a:path w="12" h="20">
                  <a:moveTo>
                    <a:pt x="12" y="0"/>
                  </a:moveTo>
                  <a:lnTo>
                    <a:pt x="12" y="0"/>
                  </a:lnTo>
                  <a:cubicBezTo>
                    <a:pt x="11" y="7"/>
                    <a:pt x="7" y="16"/>
                    <a:pt x="6" y="20"/>
                  </a:cubicBezTo>
                  <a:lnTo>
                    <a:pt x="0" y="20"/>
                  </a:lnTo>
                  <a:cubicBezTo>
                    <a:pt x="2" y="16"/>
                    <a:pt x="10" y="7"/>
                    <a:pt x="1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8" name="Freeform 1033"/>
            <p:cNvSpPr>
              <a:spLocks/>
            </p:cNvSpPr>
            <p:nvPr userDrawn="1"/>
          </p:nvSpPr>
          <p:spPr bwMode="auto">
            <a:xfrm>
              <a:off x="197" y="278"/>
              <a:ext cx="41" cy="14"/>
            </a:xfrm>
            <a:custGeom>
              <a:avLst/>
              <a:gdLst>
                <a:gd name="T0" fmla="*/ 0 w 90"/>
                <a:gd name="T1" fmla="*/ 6 h 32"/>
                <a:gd name="T2" fmla="*/ 0 w 90"/>
                <a:gd name="T3" fmla="*/ 6 h 32"/>
                <a:gd name="T4" fmla="*/ 42 w 90"/>
                <a:gd name="T5" fmla="*/ 4 h 32"/>
                <a:gd name="T6" fmla="*/ 76 w 90"/>
                <a:gd name="T7" fmla="*/ 12 h 32"/>
                <a:gd name="T8" fmla="*/ 73 w 90"/>
                <a:gd name="T9" fmla="*/ 17 h 32"/>
                <a:gd name="T10" fmla="*/ 74 w 90"/>
                <a:gd name="T11" fmla="*/ 19 h 32"/>
                <a:gd name="T12" fmla="*/ 34 w 90"/>
                <a:gd name="T13" fmla="*/ 15 h 32"/>
                <a:gd name="T14" fmla="*/ 78 w 90"/>
                <a:gd name="T15" fmla="*/ 24 h 32"/>
                <a:gd name="T16" fmla="*/ 90 w 90"/>
                <a:gd name="T17" fmla="*/ 31 h 32"/>
                <a:gd name="T18" fmla="*/ 37 w 90"/>
                <a:gd name="T19" fmla="*/ 30 h 32"/>
                <a:gd name="T20" fmla="*/ 0 w 90"/>
                <a:gd name="T21"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32">
                  <a:moveTo>
                    <a:pt x="0" y="6"/>
                  </a:moveTo>
                  <a:lnTo>
                    <a:pt x="0" y="6"/>
                  </a:lnTo>
                  <a:cubicBezTo>
                    <a:pt x="11" y="0"/>
                    <a:pt x="30" y="1"/>
                    <a:pt x="42" y="4"/>
                  </a:cubicBezTo>
                  <a:cubicBezTo>
                    <a:pt x="52" y="6"/>
                    <a:pt x="70" y="10"/>
                    <a:pt x="76" y="12"/>
                  </a:cubicBezTo>
                  <a:cubicBezTo>
                    <a:pt x="75" y="13"/>
                    <a:pt x="74" y="15"/>
                    <a:pt x="73" y="17"/>
                  </a:cubicBezTo>
                  <a:cubicBezTo>
                    <a:pt x="73" y="18"/>
                    <a:pt x="73" y="18"/>
                    <a:pt x="74" y="19"/>
                  </a:cubicBezTo>
                  <a:cubicBezTo>
                    <a:pt x="73" y="19"/>
                    <a:pt x="48" y="14"/>
                    <a:pt x="34" y="15"/>
                  </a:cubicBezTo>
                  <a:cubicBezTo>
                    <a:pt x="47" y="20"/>
                    <a:pt x="77" y="24"/>
                    <a:pt x="78" y="24"/>
                  </a:cubicBezTo>
                  <a:cubicBezTo>
                    <a:pt x="81" y="28"/>
                    <a:pt x="86" y="30"/>
                    <a:pt x="90" y="31"/>
                  </a:cubicBezTo>
                  <a:cubicBezTo>
                    <a:pt x="86" y="32"/>
                    <a:pt x="46" y="31"/>
                    <a:pt x="37" y="30"/>
                  </a:cubicBezTo>
                  <a:cubicBezTo>
                    <a:pt x="24" y="28"/>
                    <a:pt x="4" y="20"/>
                    <a:pt x="0"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9" name="Freeform 1034"/>
            <p:cNvSpPr>
              <a:spLocks/>
            </p:cNvSpPr>
            <p:nvPr userDrawn="1"/>
          </p:nvSpPr>
          <p:spPr bwMode="auto">
            <a:xfrm>
              <a:off x="317" y="277"/>
              <a:ext cx="4" cy="8"/>
            </a:xfrm>
            <a:custGeom>
              <a:avLst/>
              <a:gdLst>
                <a:gd name="T0" fmla="*/ 7 w 9"/>
                <a:gd name="T1" fmla="*/ 0 h 19"/>
                <a:gd name="T2" fmla="*/ 7 w 9"/>
                <a:gd name="T3" fmla="*/ 0 h 19"/>
                <a:gd name="T4" fmla="*/ 8 w 9"/>
                <a:gd name="T5" fmla="*/ 19 h 19"/>
                <a:gd name="T6" fmla="*/ 0 w 9"/>
                <a:gd name="T7" fmla="*/ 19 h 19"/>
                <a:gd name="T8" fmla="*/ 7 w 9"/>
                <a:gd name="T9" fmla="*/ 0 h 19"/>
              </a:gdLst>
              <a:ahLst/>
              <a:cxnLst>
                <a:cxn ang="0">
                  <a:pos x="T0" y="T1"/>
                </a:cxn>
                <a:cxn ang="0">
                  <a:pos x="T2" y="T3"/>
                </a:cxn>
                <a:cxn ang="0">
                  <a:pos x="T4" y="T5"/>
                </a:cxn>
                <a:cxn ang="0">
                  <a:pos x="T6" y="T7"/>
                </a:cxn>
                <a:cxn ang="0">
                  <a:pos x="T8" y="T9"/>
                </a:cxn>
              </a:cxnLst>
              <a:rect l="0" t="0" r="r" b="b"/>
              <a:pathLst>
                <a:path w="9" h="19">
                  <a:moveTo>
                    <a:pt x="7" y="0"/>
                  </a:moveTo>
                  <a:lnTo>
                    <a:pt x="7" y="0"/>
                  </a:lnTo>
                  <a:cubicBezTo>
                    <a:pt x="8" y="5"/>
                    <a:pt x="9" y="13"/>
                    <a:pt x="8" y="19"/>
                  </a:cubicBezTo>
                  <a:lnTo>
                    <a:pt x="0" y="19"/>
                  </a:lnTo>
                  <a:cubicBezTo>
                    <a:pt x="1" y="12"/>
                    <a:pt x="5" y="6"/>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0" name="Freeform 1035"/>
            <p:cNvSpPr>
              <a:spLocks/>
            </p:cNvSpPr>
            <p:nvPr userDrawn="1"/>
          </p:nvSpPr>
          <p:spPr bwMode="auto">
            <a:xfrm>
              <a:off x="327" y="276"/>
              <a:ext cx="4" cy="9"/>
            </a:xfrm>
            <a:custGeom>
              <a:avLst/>
              <a:gdLst>
                <a:gd name="T0" fmla="*/ 8 w 9"/>
                <a:gd name="T1" fmla="*/ 0 h 20"/>
                <a:gd name="T2" fmla="*/ 8 w 9"/>
                <a:gd name="T3" fmla="*/ 0 h 20"/>
                <a:gd name="T4" fmla="*/ 9 w 9"/>
                <a:gd name="T5" fmla="*/ 20 h 20"/>
                <a:gd name="T6" fmla="*/ 0 w 9"/>
                <a:gd name="T7" fmla="*/ 20 h 20"/>
                <a:gd name="T8" fmla="*/ 8 w 9"/>
                <a:gd name="T9" fmla="*/ 0 h 20"/>
              </a:gdLst>
              <a:ahLst/>
              <a:cxnLst>
                <a:cxn ang="0">
                  <a:pos x="T0" y="T1"/>
                </a:cxn>
                <a:cxn ang="0">
                  <a:pos x="T2" y="T3"/>
                </a:cxn>
                <a:cxn ang="0">
                  <a:pos x="T4" y="T5"/>
                </a:cxn>
                <a:cxn ang="0">
                  <a:pos x="T6" y="T7"/>
                </a:cxn>
                <a:cxn ang="0">
                  <a:pos x="T8" y="T9"/>
                </a:cxn>
              </a:cxnLst>
              <a:rect l="0" t="0" r="r" b="b"/>
              <a:pathLst>
                <a:path w="9" h="20">
                  <a:moveTo>
                    <a:pt x="8" y="0"/>
                  </a:moveTo>
                  <a:lnTo>
                    <a:pt x="8" y="0"/>
                  </a:lnTo>
                  <a:cubicBezTo>
                    <a:pt x="9" y="6"/>
                    <a:pt x="8" y="15"/>
                    <a:pt x="9" y="20"/>
                  </a:cubicBezTo>
                  <a:lnTo>
                    <a:pt x="0" y="20"/>
                  </a:lnTo>
                  <a:cubicBezTo>
                    <a:pt x="2" y="13"/>
                    <a:pt x="6" y="8"/>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1" name="Freeform 1036"/>
            <p:cNvSpPr>
              <a:spLocks/>
            </p:cNvSpPr>
            <p:nvPr userDrawn="1"/>
          </p:nvSpPr>
          <p:spPr bwMode="auto">
            <a:xfrm>
              <a:off x="222" y="274"/>
              <a:ext cx="11" cy="4"/>
            </a:xfrm>
            <a:custGeom>
              <a:avLst/>
              <a:gdLst>
                <a:gd name="T0" fmla="*/ 0 w 24"/>
                <a:gd name="T1" fmla="*/ 0 h 9"/>
                <a:gd name="T2" fmla="*/ 0 w 24"/>
                <a:gd name="T3" fmla="*/ 0 h 9"/>
                <a:gd name="T4" fmla="*/ 22 w 24"/>
                <a:gd name="T5" fmla="*/ 6 h 9"/>
                <a:gd name="T6" fmla="*/ 24 w 24"/>
                <a:gd name="T7" fmla="*/ 9 h 9"/>
                <a:gd name="T8" fmla="*/ 0 w 24"/>
                <a:gd name="T9" fmla="*/ 0 h 9"/>
              </a:gdLst>
              <a:ahLst/>
              <a:cxnLst>
                <a:cxn ang="0">
                  <a:pos x="T0" y="T1"/>
                </a:cxn>
                <a:cxn ang="0">
                  <a:pos x="T2" y="T3"/>
                </a:cxn>
                <a:cxn ang="0">
                  <a:pos x="T4" y="T5"/>
                </a:cxn>
                <a:cxn ang="0">
                  <a:pos x="T6" y="T7"/>
                </a:cxn>
                <a:cxn ang="0">
                  <a:pos x="T8" y="T9"/>
                </a:cxn>
              </a:cxnLst>
              <a:rect l="0" t="0" r="r" b="b"/>
              <a:pathLst>
                <a:path w="24" h="9">
                  <a:moveTo>
                    <a:pt x="0" y="0"/>
                  </a:moveTo>
                  <a:lnTo>
                    <a:pt x="0" y="0"/>
                  </a:lnTo>
                  <a:cubicBezTo>
                    <a:pt x="7" y="2"/>
                    <a:pt x="19" y="5"/>
                    <a:pt x="22" y="6"/>
                  </a:cubicBezTo>
                  <a:cubicBezTo>
                    <a:pt x="23" y="7"/>
                    <a:pt x="23" y="8"/>
                    <a:pt x="24" y="9"/>
                  </a:cubicBezTo>
                  <a:cubicBezTo>
                    <a:pt x="23" y="8"/>
                    <a:pt x="6" y="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2" name="Freeform 1037"/>
            <p:cNvSpPr>
              <a:spLocks/>
            </p:cNvSpPr>
            <p:nvPr userDrawn="1"/>
          </p:nvSpPr>
          <p:spPr bwMode="auto">
            <a:xfrm>
              <a:off x="320" y="268"/>
              <a:ext cx="5" cy="17"/>
            </a:xfrm>
            <a:custGeom>
              <a:avLst/>
              <a:gdLst>
                <a:gd name="T0" fmla="*/ 7 w 11"/>
                <a:gd name="T1" fmla="*/ 0 h 38"/>
                <a:gd name="T2" fmla="*/ 7 w 11"/>
                <a:gd name="T3" fmla="*/ 0 h 38"/>
                <a:gd name="T4" fmla="*/ 11 w 11"/>
                <a:gd name="T5" fmla="*/ 24 h 38"/>
                <a:gd name="T6" fmla="*/ 5 w 11"/>
                <a:gd name="T7" fmla="*/ 38 h 38"/>
                <a:gd name="T8" fmla="*/ 2 w 11"/>
                <a:gd name="T9" fmla="*/ 38 h 38"/>
                <a:gd name="T10" fmla="*/ 0 w 11"/>
                <a:gd name="T11" fmla="*/ 17 h 38"/>
                <a:gd name="T12" fmla="*/ 2 w 11"/>
                <a:gd name="T13" fmla="*/ 6 h 38"/>
                <a:gd name="T14" fmla="*/ 5 w 11"/>
                <a:gd name="T15" fmla="*/ 25 h 38"/>
                <a:gd name="T16" fmla="*/ 7 w 11"/>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8">
                  <a:moveTo>
                    <a:pt x="7" y="0"/>
                  </a:moveTo>
                  <a:lnTo>
                    <a:pt x="7" y="0"/>
                  </a:lnTo>
                  <a:cubicBezTo>
                    <a:pt x="7" y="0"/>
                    <a:pt x="11" y="18"/>
                    <a:pt x="11" y="24"/>
                  </a:cubicBezTo>
                  <a:cubicBezTo>
                    <a:pt x="9" y="29"/>
                    <a:pt x="7" y="34"/>
                    <a:pt x="5" y="38"/>
                  </a:cubicBezTo>
                  <a:lnTo>
                    <a:pt x="2" y="38"/>
                  </a:lnTo>
                  <a:cubicBezTo>
                    <a:pt x="2" y="33"/>
                    <a:pt x="2" y="24"/>
                    <a:pt x="0" y="17"/>
                  </a:cubicBezTo>
                  <a:cubicBezTo>
                    <a:pt x="1" y="13"/>
                    <a:pt x="2" y="9"/>
                    <a:pt x="2" y="6"/>
                  </a:cubicBezTo>
                  <a:cubicBezTo>
                    <a:pt x="4" y="13"/>
                    <a:pt x="4" y="16"/>
                    <a:pt x="5" y="25"/>
                  </a:cubicBezTo>
                  <a:cubicBezTo>
                    <a:pt x="6" y="16"/>
                    <a:pt x="7" y="7"/>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3" name="Freeform 1038"/>
            <p:cNvSpPr>
              <a:spLocks/>
            </p:cNvSpPr>
            <p:nvPr userDrawn="1"/>
          </p:nvSpPr>
          <p:spPr bwMode="auto">
            <a:xfrm>
              <a:off x="311" y="269"/>
              <a:ext cx="6" cy="16"/>
            </a:xfrm>
            <a:custGeom>
              <a:avLst/>
              <a:gdLst>
                <a:gd name="T0" fmla="*/ 11 w 15"/>
                <a:gd name="T1" fmla="*/ 0 h 36"/>
                <a:gd name="T2" fmla="*/ 11 w 15"/>
                <a:gd name="T3" fmla="*/ 0 h 36"/>
                <a:gd name="T4" fmla="*/ 5 w 15"/>
                <a:gd name="T5" fmla="*/ 36 h 36"/>
                <a:gd name="T6" fmla="*/ 0 w 15"/>
                <a:gd name="T7" fmla="*/ 36 h 36"/>
                <a:gd name="T8" fmla="*/ 6 w 15"/>
                <a:gd name="T9" fmla="*/ 1 h 36"/>
                <a:gd name="T10" fmla="*/ 7 w 15"/>
                <a:gd name="T11" fmla="*/ 21 h 36"/>
                <a:gd name="T12" fmla="*/ 11 w 15"/>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15" h="36">
                  <a:moveTo>
                    <a:pt x="11" y="0"/>
                  </a:moveTo>
                  <a:lnTo>
                    <a:pt x="11" y="0"/>
                  </a:lnTo>
                  <a:cubicBezTo>
                    <a:pt x="15" y="20"/>
                    <a:pt x="11" y="27"/>
                    <a:pt x="5" y="36"/>
                  </a:cubicBezTo>
                  <a:lnTo>
                    <a:pt x="0" y="36"/>
                  </a:lnTo>
                  <a:cubicBezTo>
                    <a:pt x="3" y="30"/>
                    <a:pt x="6" y="12"/>
                    <a:pt x="6" y="1"/>
                  </a:cubicBezTo>
                  <a:cubicBezTo>
                    <a:pt x="6" y="2"/>
                    <a:pt x="8" y="13"/>
                    <a:pt x="7" y="21"/>
                  </a:cubicBezTo>
                  <a:cubicBezTo>
                    <a:pt x="9" y="13"/>
                    <a:pt x="10" y="8"/>
                    <a:pt x="1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4" name="Freeform 1039"/>
            <p:cNvSpPr>
              <a:spLocks/>
            </p:cNvSpPr>
            <p:nvPr userDrawn="1"/>
          </p:nvSpPr>
          <p:spPr bwMode="auto">
            <a:xfrm>
              <a:off x="295" y="267"/>
              <a:ext cx="13" cy="14"/>
            </a:xfrm>
            <a:custGeom>
              <a:avLst/>
              <a:gdLst>
                <a:gd name="T0" fmla="*/ 28 w 28"/>
                <a:gd name="T1" fmla="*/ 0 h 31"/>
                <a:gd name="T2" fmla="*/ 28 w 28"/>
                <a:gd name="T3" fmla="*/ 0 h 31"/>
                <a:gd name="T4" fmla="*/ 16 w 28"/>
                <a:gd name="T5" fmla="*/ 23 h 31"/>
                <a:gd name="T6" fmla="*/ 27 w 28"/>
                <a:gd name="T7" fmla="*/ 13 h 31"/>
                <a:gd name="T8" fmla="*/ 24 w 28"/>
                <a:gd name="T9" fmla="*/ 24 h 31"/>
                <a:gd name="T10" fmla="*/ 0 w 28"/>
                <a:gd name="T11" fmla="*/ 20 h 31"/>
                <a:gd name="T12" fmla="*/ 28 w 28"/>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28" h="31">
                  <a:moveTo>
                    <a:pt x="28" y="0"/>
                  </a:moveTo>
                  <a:lnTo>
                    <a:pt x="28" y="0"/>
                  </a:lnTo>
                  <a:cubicBezTo>
                    <a:pt x="28" y="10"/>
                    <a:pt x="23" y="20"/>
                    <a:pt x="16" y="23"/>
                  </a:cubicBezTo>
                  <a:cubicBezTo>
                    <a:pt x="24" y="21"/>
                    <a:pt x="27" y="13"/>
                    <a:pt x="27" y="13"/>
                  </a:cubicBezTo>
                  <a:cubicBezTo>
                    <a:pt x="27" y="15"/>
                    <a:pt x="26" y="21"/>
                    <a:pt x="24" y="24"/>
                  </a:cubicBezTo>
                  <a:cubicBezTo>
                    <a:pt x="16" y="31"/>
                    <a:pt x="3" y="29"/>
                    <a:pt x="0" y="20"/>
                  </a:cubicBezTo>
                  <a:cubicBezTo>
                    <a:pt x="14" y="26"/>
                    <a:pt x="24" y="15"/>
                    <a:pt x="2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5" name="Freeform 1040"/>
            <p:cNvSpPr>
              <a:spLocks/>
            </p:cNvSpPr>
            <p:nvPr userDrawn="1"/>
          </p:nvSpPr>
          <p:spPr bwMode="auto">
            <a:xfrm>
              <a:off x="231" y="268"/>
              <a:ext cx="26" cy="15"/>
            </a:xfrm>
            <a:custGeom>
              <a:avLst/>
              <a:gdLst>
                <a:gd name="T0" fmla="*/ 0 w 59"/>
                <a:gd name="T1" fmla="*/ 7 h 34"/>
                <a:gd name="T2" fmla="*/ 0 w 59"/>
                <a:gd name="T3" fmla="*/ 7 h 34"/>
                <a:gd name="T4" fmla="*/ 24 w 59"/>
                <a:gd name="T5" fmla="*/ 4 h 34"/>
                <a:gd name="T6" fmla="*/ 47 w 59"/>
                <a:gd name="T7" fmla="*/ 15 h 34"/>
                <a:gd name="T8" fmla="*/ 48 w 59"/>
                <a:gd name="T9" fmla="*/ 21 h 34"/>
                <a:gd name="T10" fmla="*/ 24 w 59"/>
                <a:gd name="T11" fmla="*/ 15 h 34"/>
                <a:gd name="T12" fmla="*/ 50 w 59"/>
                <a:gd name="T13" fmla="*/ 25 h 34"/>
                <a:gd name="T14" fmla="*/ 59 w 59"/>
                <a:gd name="T15" fmla="*/ 34 h 34"/>
                <a:gd name="T16" fmla="*/ 13 w 59"/>
                <a:gd name="T17" fmla="*/ 24 h 34"/>
                <a:gd name="T18" fmla="*/ 0 w 59"/>
                <a:gd name="T19"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34">
                  <a:moveTo>
                    <a:pt x="0" y="7"/>
                  </a:moveTo>
                  <a:lnTo>
                    <a:pt x="0" y="7"/>
                  </a:lnTo>
                  <a:cubicBezTo>
                    <a:pt x="6" y="2"/>
                    <a:pt x="15" y="0"/>
                    <a:pt x="24" y="4"/>
                  </a:cubicBezTo>
                  <a:cubicBezTo>
                    <a:pt x="26" y="5"/>
                    <a:pt x="41" y="12"/>
                    <a:pt x="47" y="15"/>
                  </a:cubicBezTo>
                  <a:cubicBezTo>
                    <a:pt x="47" y="17"/>
                    <a:pt x="48" y="20"/>
                    <a:pt x="48" y="21"/>
                  </a:cubicBezTo>
                  <a:cubicBezTo>
                    <a:pt x="43" y="19"/>
                    <a:pt x="33" y="16"/>
                    <a:pt x="24" y="15"/>
                  </a:cubicBezTo>
                  <a:cubicBezTo>
                    <a:pt x="34" y="21"/>
                    <a:pt x="46" y="24"/>
                    <a:pt x="50" y="25"/>
                  </a:cubicBezTo>
                  <a:cubicBezTo>
                    <a:pt x="52" y="28"/>
                    <a:pt x="54" y="31"/>
                    <a:pt x="59" y="34"/>
                  </a:cubicBezTo>
                  <a:cubicBezTo>
                    <a:pt x="44" y="31"/>
                    <a:pt x="25" y="29"/>
                    <a:pt x="13" y="24"/>
                  </a:cubicBezTo>
                  <a:cubicBezTo>
                    <a:pt x="9" y="22"/>
                    <a:pt x="1" y="15"/>
                    <a:pt x="0"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6" name="Freeform 1041"/>
            <p:cNvSpPr>
              <a:spLocks/>
            </p:cNvSpPr>
            <p:nvPr userDrawn="1"/>
          </p:nvSpPr>
          <p:spPr bwMode="auto">
            <a:xfrm>
              <a:off x="250" y="268"/>
              <a:ext cx="6" cy="3"/>
            </a:xfrm>
            <a:custGeom>
              <a:avLst/>
              <a:gdLst>
                <a:gd name="T0" fmla="*/ 0 w 14"/>
                <a:gd name="T1" fmla="*/ 0 h 8"/>
                <a:gd name="T2" fmla="*/ 0 w 14"/>
                <a:gd name="T3" fmla="*/ 0 h 8"/>
                <a:gd name="T4" fmla="*/ 14 w 14"/>
                <a:gd name="T5" fmla="*/ 8 h 8"/>
                <a:gd name="T6" fmla="*/ 12 w 14"/>
                <a:gd name="T7" fmla="*/ 8 h 8"/>
                <a:gd name="T8" fmla="*/ 0 w 14"/>
                <a:gd name="T9" fmla="*/ 0 h 8"/>
              </a:gdLst>
              <a:ahLst/>
              <a:cxnLst>
                <a:cxn ang="0">
                  <a:pos x="T0" y="T1"/>
                </a:cxn>
                <a:cxn ang="0">
                  <a:pos x="T2" y="T3"/>
                </a:cxn>
                <a:cxn ang="0">
                  <a:pos x="T4" y="T5"/>
                </a:cxn>
                <a:cxn ang="0">
                  <a:pos x="T6" y="T7"/>
                </a:cxn>
                <a:cxn ang="0">
                  <a:pos x="T8" y="T9"/>
                </a:cxn>
              </a:cxnLst>
              <a:rect l="0" t="0" r="r" b="b"/>
              <a:pathLst>
                <a:path w="14" h="8">
                  <a:moveTo>
                    <a:pt x="0" y="0"/>
                  </a:moveTo>
                  <a:lnTo>
                    <a:pt x="0" y="0"/>
                  </a:lnTo>
                  <a:cubicBezTo>
                    <a:pt x="5" y="2"/>
                    <a:pt x="10" y="6"/>
                    <a:pt x="14" y="8"/>
                  </a:cubicBezTo>
                  <a:lnTo>
                    <a:pt x="12" y="8"/>
                  </a:lnTo>
                  <a:cubicBezTo>
                    <a:pt x="8" y="6"/>
                    <a:pt x="5" y="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7" name="Freeform 1042"/>
            <p:cNvSpPr>
              <a:spLocks/>
            </p:cNvSpPr>
            <p:nvPr userDrawn="1"/>
          </p:nvSpPr>
          <p:spPr bwMode="auto">
            <a:xfrm>
              <a:off x="298" y="263"/>
              <a:ext cx="16" cy="22"/>
            </a:xfrm>
            <a:custGeom>
              <a:avLst/>
              <a:gdLst>
                <a:gd name="T0" fmla="*/ 34 w 37"/>
                <a:gd name="T1" fmla="*/ 0 h 50"/>
                <a:gd name="T2" fmla="*/ 34 w 37"/>
                <a:gd name="T3" fmla="*/ 0 h 50"/>
                <a:gd name="T4" fmla="*/ 18 w 37"/>
                <a:gd name="T5" fmla="*/ 50 h 50"/>
                <a:gd name="T6" fmla="*/ 0 w 37"/>
                <a:gd name="T7" fmla="*/ 50 h 50"/>
                <a:gd name="T8" fmla="*/ 2 w 37"/>
                <a:gd name="T9" fmla="*/ 49 h 50"/>
                <a:gd name="T10" fmla="*/ 32 w 37"/>
                <a:gd name="T11" fmla="*/ 0 h 50"/>
                <a:gd name="T12" fmla="*/ 31 w 37"/>
                <a:gd name="T13" fmla="*/ 19 h 50"/>
                <a:gd name="T14" fmla="*/ 34 w 37"/>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50">
                  <a:moveTo>
                    <a:pt x="34" y="0"/>
                  </a:moveTo>
                  <a:lnTo>
                    <a:pt x="34" y="0"/>
                  </a:lnTo>
                  <a:cubicBezTo>
                    <a:pt x="37" y="21"/>
                    <a:pt x="31" y="38"/>
                    <a:pt x="18" y="50"/>
                  </a:cubicBezTo>
                  <a:lnTo>
                    <a:pt x="0" y="50"/>
                  </a:lnTo>
                  <a:lnTo>
                    <a:pt x="2" y="49"/>
                  </a:lnTo>
                  <a:cubicBezTo>
                    <a:pt x="21" y="42"/>
                    <a:pt x="29" y="25"/>
                    <a:pt x="32" y="0"/>
                  </a:cubicBezTo>
                  <a:cubicBezTo>
                    <a:pt x="32" y="5"/>
                    <a:pt x="32" y="14"/>
                    <a:pt x="31" y="19"/>
                  </a:cubicBezTo>
                  <a:cubicBezTo>
                    <a:pt x="33" y="13"/>
                    <a:pt x="33" y="6"/>
                    <a:pt x="3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8" name="Freeform 1043"/>
            <p:cNvSpPr>
              <a:spLocks/>
            </p:cNvSpPr>
            <p:nvPr userDrawn="1"/>
          </p:nvSpPr>
          <p:spPr bwMode="auto">
            <a:xfrm>
              <a:off x="197" y="261"/>
              <a:ext cx="39" cy="21"/>
            </a:xfrm>
            <a:custGeom>
              <a:avLst/>
              <a:gdLst>
                <a:gd name="T0" fmla="*/ 0 w 87"/>
                <a:gd name="T1" fmla="*/ 3 h 45"/>
                <a:gd name="T2" fmla="*/ 0 w 87"/>
                <a:gd name="T3" fmla="*/ 3 h 45"/>
                <a:gd name="T4" fmla="*/ 40 w 87"/>
                <a:gd name="T5" fmla="*/ 8 h 45"/>
                <a:gd name="T6" fmla="*/ 72 w 87"/>
                <a:gd name="T7" fmla="*/ 23 h 45"/>
                <a:gd name="T8" fmla="*/ 76 w 87"/>
                <a:gd name="T9" fmla="*/ 31 h 45"/>
                <a:gd name="T10" fmla="*/ 28 w 87"/>
                <a:gd name="T11" fmla="*/ 17 h 45"/>
                <a:gd name="T12" fmla="*/ 83 w 87"/>
                <a:gd name="T13" fmla="*/ 38 h 45"/>
                <a:gd name="T14" fmla="*/ 87 w 87"/>
                <a:gd name="T15" fmla="*/ 42 h 45"/>
                <a:gd name="T16" fmla="*/ 80 w 87"/>
                <a:gd name="T17" fmla="*/ 45 h 45"/>
                <a:gd name="T18" fmla="*/ 43 w 87"/>
                <a:gd name="T19" fmla="*/ 37 h 45"/>
                <a:gd name="T20" fmla="*/ 0 w 87"/>
                <a:gd name="T2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45">
                  <a:moveTo>
                    <a:pt x="0" y="3"/>
                  </a:moveTo>
                  <a:lnTo>
                    <a:pt x="0" y="3"/>
                  </a:lnTo>
                  <a:cubicBezTo>
                    <a:pt x="10" y="0"/>
                    <a:pt x="30" y="4"/>
                    <a:pt x="40" y="8"/>
                  </a:cubicBezTo>
                  <a:cubicBezTo>
                    <a:pt x="46" y="11"/>
                    <a:pt x="67" y="19"/>
                    <a:pt x="72" y="23"/>
                  </a:cubicBezTo>
                  <a:cubicBezTo>
                    <a:pt x="74" y="26"/>
                    <a:pt x="74" y="28"/>
                    <a:pt x="76" y="31"/>
                  </a:cubicBezTo>
                  <a:cubicBezTo>
                    <a:pt x="68" y="28"/>
                    <a:pt x="49" y="21"/>
                    <a:pt x="28" y="17"/>
                  </a:cubicBezTo>
                  <a:cubicBezTo>
                    <a:pt x="43" y="24"/>
                    <a:pt x="68" y="33"/>
                    <a:pt x="83" y="38"/>
                  </a:cubicBezTo>
                  <a:cubicBezTo>
                    <a:pt x="84" y="39"/>
                    <a:pt x="86" y="41"/>
                    <a:pt x="87" y="42"/>
                  </a:cubicBezTo>
                  <a:cubicBezTo>
                    <a:pt x="84" y="42"/>
                    <a:pt x="82" y="44"/>
                    <a:pt x="80" y="45"/>
                  </a:cubicBezTo>
                  <a:cubicBezTo>
                    <a:pt x="75" y="45"/>
                    <a:pt x="49" y="39"/>
                    <a:pt x="43" y="37"/>
                  </a:cubicBezTo>
                  <a:cubicBezTo>
                    <a:pt x="24" y="31"/>
                    <a:pt x="2" y="18"/>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9" name="Freeform 1044"/>
            <p:cNvSpPr>
              <a:spLocks/>
            </p:cNvSpPr>
            <p:nvPr userDrawn="1"/>
          </p:nvSpPr>
          <p:spPr bwMode="auto">
            <a:xfrm>
              <a:off x="222" y="260"/>
              <a:ext cx="13" cy="8"/>
            </a:xfrm>
            <a:custGeom>
              <a:avLst/>
              <a:gdLst>
                <a:gd name="T0" fmla="*/ 0 w 29"/>
                <a:gd name="T1" fmla="*/ 0 h 16"/>
                <a:gd name="T2" fmla="*/ 0 w 29"/>
                <a:gd name="T3" fmla="*/ 0 h 16"/>
                <a:gd name="T4" fmla="*/ 29 w 29"/>
                <a:gd name="T5" fmla="*/ 15 h 16"/>
                <a:gd name="T6" fmla="*/ 25 w 29"/>
                <a:gd name="T7" fmla="*/ 16 h 16"/>
                <a:gd name="T8" fmla="*/ 0 w 29"/>
                <a:gd name="T9" fmla="*/ 0 h 16"/>
              </a:gdLst>
              <a:ahLst/>
              <a:cxnLst>
                <a:cxn ang="0">
                  <a:pos x="T0" y="T1"/>
                </a:cxn>
                <a:cxn ang="0">
                  <a:pos x="T2" y="T3"/>
                </a:cxn>
                <a:cxn ang="0">
                  <a:pos x="T4" y="T5"/>
                </a:cxn>
                <a:cxn ang="0">
                  <a:pos x="T6" y="T7"/>
                </a:cxn>
                <a:cxn ang="0">
                  <a:pos x="T8" y="T9"/>
                </a:cxn>
              </a:cxnLst>
              <a:rect l="0" t="0" r="r" b="b"/>
              <a:pathLst>
                <a:path w="29" h="16">
                  <a:moveTo>
                    <a:pt x="0" y="0"/>
                  </a:moveTo>
                  <a:lnTo>
                    <a:pt x="0" y="0"/>
                  </a:lnTo>
                  <a:cubicBezTo>
                    <a:pt x="10" y="5"/>
                    <a:pt x="27" y="14"/>
                    <a:pt x="29" y="15"/>
                  </a:cubicBezTo>
                  <a:cubicBezTo>
                    <a:pt x="28" y="15"/>
                    <a:pt x="27" y="15"/>
                    <a:pt x="25" y="16"/>
                  </a:cubicBezTo>
                  <a:cubicBezTo>
                    <a:pt x="25" y="16"/>
                    <a:pt x="7" y="6"/>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0" name="Freeform 1045"/>
            <p:cNvSpPr>
              <a:spLocks/>
            </p:cNvSpPr>
            <p:nvPr userDrawn="1"/>
          </p:nvSpPr>
          <p:spPr bwMode="auto">
            <a:xfrm>
              <a:off x="315" y="257"/>
              <a:ext cx="6" cy="25"/>
            </a:xfrm>
            <a:custGeom>
              <a:avLst/>
              <a:gdLst>
                <a:gd name="T0" fmla="*/ 3 w 12"/>
                <a:gd name="T1" fmla="*/ 0 h 55"/>
                <a:gd name="T2" fmla="*/ 3 w 12"/>
                <a:gd name="T3" fmla="*/ 0 h 55"/>
                <a:gd name="T4" fmla="*/ 12 w 12"/>
                <a:gd name="T5" fmla="*/ 27 h 55"/>
                <a:gd name="T6" fmla="*/ 3 w 12"/>
                <a:gd name="T7" fmla="*/ 55 h 55"/>
                <a:gd name="T8" fmla="*/ 0 w 12"/>
                <a:gd name="T9" fmla="*/ 24 h 55"/>
                <a:gd name="T10" fmla="*/ 1 w 12"/>
                <a:gd name="T11" fmla="*/ 1 h 55"/>
                <a:gd name="T12" fmla="*/ 7 w 12"/>
                <a:gd name="T13" fmla="*/ 28 h 55"/>
                <a:gd name="T14" fmla="*/ 3 w 12"/>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5">
                  <a:moveTo>
                    <a:pt x="3" y="0"/>
                  </a:moveTo>
                  <a:lnTo>
                    <a:pt x="3" y="0"/>
                  </a:lnTo>
                  <a:cubicBezTo>
                    <a:pt x="6" y="6"/>
                    <a:pt x="12" y="22"/>
                    <a:pt x="12" y="27"/>
                  </a:cubicBezTo>
                  <a:cubicBezTo>
                    <a:pt x="12" y="39"/>
                    <a:pt x="6" y="48"/>
                    <a:pt x="3" y="55"/>
                  </a:cubicBezTo>
                  <a:cubicBezTo>
                    <a:pt x="4" y="45"/>
                    <a:pt x="3" y="33"/>
                    <a:pt x="0" y="24"/>
                  </a:cubicBezTo>
                  <a:cubicBezTo>
                    <a:pt x="1" y="17"/>
                    <a:pt x="1" y="8"/>
                    <a:pt x="1" y="1"/>
                  </a:cubicBezTo>
                  <a:cubicBezTo>
                    <a:pt x="2" y="4"/>
                    <a:pt x="6" y="19"/>
                    <a:pt x="7" y="28"/>
                  </a:cubicBezTo>
                  <a:cubicBezTo>
                    <a:pt x="7" y="20"/>
                    <a:pt x="4" y="6"/>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1" name="Freeform 1046"/>
            <p:cNvSpPr>
              <a:spLocks/>
            </p:cNvSpPr>
            <p:nvPr userDrawn="1"/>
          </p:nvSpPr>
          <p:spPr bwMode="auto">
            <a:xfrm>
              <a:off x="323" y="257"/>
              <a:ext cx="7" cy="27"/>
            </a:xfrm>
            <a:custGeom>
              <a:avLst/>
              <a:gdLst>
                <a:gd name="T0" fmla="*/ 0 w 15"/>
                <a:gd name="T1" fmla="*/ 0 h 60"/>
                <a:gd name="T2" fmla="*/ 0 w 15"/>
                <a:gd name="T3" fmla="*/ 0 h 60"/>
                <a:gd name="T4" fmla="*/ 7 w 15"/>
                <a:gd name="T5" fmla="*/ 29 h 60"/>
                <a:gd name="T6" fmla="*/ 2 w 15"/>
                <a:gd name="T7" fmla="*/ 1 h 60"/>
                <a:gd name="T8" fmla="*/ 7 w 15"/>
                <a:gd name="T9" fmla="*/ 15 h 60"/>
                <a:gd name="T10" fmla="*/ 15 w 15"/>
                <a:gd name="T11" fmla="*/ 42 h 60"/>
                <a:gd name="T12" fmla="*/ 7 w 15"/>
                <a:gd name="T13" fmla="*/ 60 h 60"/>
                <a:gd name="T14" fmla="*/ 4 w 15"/>
                <a:gd name="T15" fmla="*/ 31 h 60"/>
                <a:gd name="T16" fmla="*/ 1 w 15"/>
                <a:gd name="T17" fmla="*/ 20 h 60"/>
                <a:gd name="T18" fmla="*/ 0 w 15"/>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60">
                  <a:moveTo>
                    <a:pt x="0" y="0"/>
                  </a:moveTo>
                  <a:lnTo>
                    <a:pt x="0" y="0"/>
                  </a:lnTo>
                  <a:cubicBezTo>
                    <a:pt x="1" y="6"/>
                    <a:pt x="7" y="26"/>
                    <a:pt x="7" y="29"/>
                  </a:cubicBezTo>
                  <a:cubicBezTo>
                    <a:pt x="6" y="19"/>
                    <a:pt x="4" y="10"/>
                    <a:pt x="2" y="1"/>
                  </a:cubicBezTo>
                  <a:cubicBezTo>
                    <a:pt x="2" y="1"/>
                    <a:pt x="6" y="12"/>
                    <a:pt x="7" y="15"/>
                  </a:cubicBezTo>
                  <a:cubicBezTo>
                    <a:pt x="9" y="22"/>
                    <a:pt x="14" y="35"/>
                    <a:pt x="15" y="42"/>
                  </a:cubicBezTo>
                  <a:cubicBezTo>
                    <a:pt x="13" y="49"/>
                    <a:pt x="10" y="54"/>
                    <a:pt x="7" y="60"/>
                  </a:cubicBezTo>
                  <a:cubicBezTo>
                    <a:pt x="7" y="50"/>
                    <a:pt x="6" y="41"/>
                    <a:pt x="4" y="31"/>
                  </a:cubicBezTo>
                  <a:cubicBezTo>
                    <a:pt x="3" y="28"/>
                    <a:pt x="1" y="24"/>
                    <a:pt x="1" y="20"/>
                  </a:cubicBezTo>
                  <a:cubicBezTo>
                    <a:pt x="0" y="14"/>
                    <a:pt x="0"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2" name="Freeform 1047"/>
            <p:cNvSpPr>
              <a:spLocks/>
            </p:cNvSpPr>
            <p:nvPr userDrawn="1"/>
          </p:nvSpPr>
          <p:spPr bwMode="auto">
            <a:xfrm>
              <a:off x="235" y="256"/>
              <a:ext cx="26" cy="18"/>
            </a:xfrm>
            <a:custGeom>
              <a:avLst/>
              <a:gdLst>
                <a:gd name="T0" fmla="*/ 0 w 58"/>
                <a:gd name="T1" fmla="*/ 0 h 39"/>
                <a:gd name="T2" fmla="*/ 0 w 58"/>
                <a:gd name="T3" fmla="*/ 0 h 39"/>
                <a:gd name="T4" fmla="*/ 58 w 58"/>
                <a:gd name="T5" fmla="*/ 34 h 39"/>
                <a:gd name="T6" fmla="*/ 51 w 58"/>
                <a:gd name="T7" fmla="*/ 34 h 39"/>
                <a:gd name="T8" fmla="*/ 23 w 58"/>
                <a:gd name="T9" fmla="*/ 18 h 39"/>
                <a:gd name="T10" fmla="*/ 45 w 58"/>
                <a:gd name="T11" fmla="*/ 35 h 39"/>
                <a:gd name="T12" fmla="*/ 38 w 58"/>
                <a:gd name="T13" fmla="*/ 39 h 39"/>
                <a:gd name="T14" fmla="*/ 12 w 58"/>
                <a:gd name="T15" fmla="*/ 26 h 39"/>
                <a:gd name="T16" fmla="*/ 0 w 58"/>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9">
                  <a:moveTo>
                    <a:pt x="0" y="0"/>
                  </a:moveTo>
                  <a:lnTo>
                    <a:pt x="0" y="0"/>
                  </a:lnTo>
                  <a:cubicBezTo>
                    <a:pt x="27" y="2"/>
                    <a:pt x="41" y="22"/>
                    <a:pt x="58" y="34"/>
                  </a:cubicBezTo>
                  <a:cubicBezTo>
                    <a:pt x="56" y="34"/>
                    <a:pt x="54" y="34"/>
                    <a:pt x="51" y="34"/>
                  </a:cubicBezTo>
                  <a:cubicBezTo>
                    <a:pt x="48" y="33"/>
                    <a:pt x="33" y="22"/>
                    <a:pt x="23" y="18"/>
                  </a:cubicBezTo>
                  <a:cubicBezTo>
                    <a:pt x="28" y="25"/>
                    <a:pt x="38" y="29"/>
                    <a:pt x="45" y="35"/>
                  </a:cubicBezTo>
                  <a:cubicBezTo>
                    <a:pt x="43" y="36"/>
                    <a:pt x="41" y="37"/>
                    <a:pt x="38" y="39"/>
                  </a:cubicBezTo>
                  <a:cubicBezTo>
                    <a:pt x="34" y="37"/>
                    <a:pt x="18" y="28"/>
                    <a:pt x="12" y="26"/>
                  </a:cubicBezTo>
                  <a:cubicBezTo>
                    <a:pt x="5" y="18"/>
                    <a:pt x="0" y="8"/>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3" name="Freeform 1048"/>
            <p:cNvSpPr>
              <a:spLocks/>
            </p:cNvSpPr>
            <p:nvPr userDrawn="1"/>
          </p:nvSpPr>
          <p:spPr bwMode="auto">
            <a:xfrm>
              <a:off x="251" y="255"/>
              <a:ext cx="3" cy="4"/>
            </a:xfrm>
            <a:custGeom>
              <a:avLst/>
              <a:gdLst>
                <a:gd name="T0" fmla="*/ 0 w 7"/>
                <a:gd name="T1" fmla="*/ 0 h 10"/>
                <a:gd name="T2" fmla="*/ 0 w 7"/>
                <a:gd name="T3" fmla="*/ 0 h 10"/>
                <a:gd name="T4" fmla="*/ 7 w 7"/>
                <a:gd name="T5" fmla="*/ 7 h 10"/>
                <a:gd name="T6" fmla="*/ 7 w 7"/>
                <a:gd name="T7" fmla="*/ 10 h 10"/>
                <a:gd name="T8" fmla="*/ 0 w 7"/>
                <a:gd name="T9" fmla="*/ 0 h 10"/>
              </a:gdLst>
              <a:ahLst/>
              <a:cxnLst>
                <a:cxn ang="0">
                  <a:pos x="T0" y="T1"/>
                </a:cxn>
                <a:cxn ang="0">
                  <a:pos x="T2" y="T3"/>
                </a:cxn>
                <a:cxn ang="0">
                  <a:pos x="T4" y="T5"/>
                </a:cxn>
                <a:cxn ang="0">
                  <a:pos x="T6" y="T7"/>
                </a:cxn>
                <a:cxn ang="0">
                  <a:pos x="T8" y="T9"/>
                </a:cxn>
              </a:cxnLst>
              <a:rect l="0" t="0" r="r" b="b"/>
              <a:pathLst>
                <a:path w="7" h="10">
                  <a:moveTo>
                    <a:pt x="0" y="0"/>
                  </a:moveTo>
                  <a:lnTo>
                    <a:pt x="0" y="0"/>
                  </a:lnTo>
                  <a:cubicBezTo>
                    <a:pt x="2" y="2"/>
                    <a:pt x="5" y="5"/>
                    <a:pt x="7" y="7"/>
                  </a:cubicBezTo>
                  <a:cubicBezTo>
                    <a:pt x="7" y="8"/>
                    <a:pt x="7" y="9"/>
                    <a:pt x="7" y="10"/>
                  </a:cubicBezTo>
                  <a:cubicBezTo>
                    <a:pt x="5" y="7"/>
                    <a:pt x="1" y="2"/>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4" name="Freeform 1049"/>
            <p:cNvSpPr>
              <a:spLocks/>
            </p:cNvSpPr>
            <p:nvPr userDrawn="1"/>
          </p:nvSpPr>
          <p:spPr bwMode="auto">
            <a:xfrm>
              <a:off x="252" y="251"/>
              <a:ext cx="45" cy="64"/>
            </a:xfrm>
            <a:custGeom>
              <a:avLst/>
              <a:gdLst>
                <a:gd name="T0" fmla="*/ 13 w 100"/>
                <a:gd name="T1" fmla="*/ 95 h 142"/>
                <a:gd name="T2" fmla="*/ 13 w 100"/>
                <a:gd name="T3" fmla="*/ 95 h 142"/>
                <a:gd name="T4" fmla="*/ 0 w 100"/>
                <a:gd name="T5" fmla="*/ 82 h 142"/>
                <a:gd name="T6" fmla="*/ 16 w 100"/>
                <a:gd name="T7" fmla="*/ 74 h 142"/>
                <a:gd name="T8" fmla="*/ 30 w 100"/>
                <a:gd name="T9" fmla="*/ 78 h 142"/>
                <a:gd name="T10" fmla="*/ 31 w 100"/>
                <a:gd name="T11" fmla="*/ 76 h 142"/>
                <a:gd name="T12" fmla="*/ 2 w 100"/>
                <a:gd name="T13" fmla="*/ 51 h 142"/>
                <a:gd name="T14" fmla="*/ 37 w 100"/>
                <a:gd name="T15" fmla="*/ 61 h 142"/>
                <a:gd name="T16" fmla="*/ 38 w 100"/>
                <a:gd name="T17" fmla="*/ 60 h 142"/>
                <a:gd name="T18" fmla="*/ 14 w 100"/>
                <a:gd name="T19" fmla="*/ 36 h 142"/>
                <a:gd name="T20" fmla="*/ 8 w 100"/>
                <a:gd name="T21" fmla="*/ 0 h 142"/>
                <a:gd name="T22" fmla="*/ 55 w 100"/>
                <a:gd name="T23" fmla="*/ 52 h 142"/>
                <a:gd name="T24" fmla="*/ 42 w 100"/>
                <a:gd name="T25" fmla="*/ 83 h 142"/>
                <a:gd name="T26" fmla="*/ 62 w 100"/>
                <a:gd name="T27" fmla="*/ 110 h 142"/>
                <a:gd name="T28" fmla="*/ 93 w 100"/>
                <a:gd name="T29" fmla="*/ 98 h 142"/>
                <a:gd name="T30" fmla="*/ 100 w 100"/>
                <a:gd name="T31" fmla="*/ 98 h 142"/>
                <a:gd name="T32" fmla="*/ 100 w 100"/>
                <a:gd name="T33" fmla="*/ 110 h 142"/>
                <a:gd name="T34" fmla="*/ 98 w 100"/>
                <a:gd name="T35" fmla="*/ 112 h 142"/>
                <a:gd name="T36" fmla="*/ 100 w 100"/>
                <a:gd name="T37" fmla="*/ 120 h 142"/>
                <a:gd name="T38" fmla="*/ 100 w 100"/>
                <a:gd name="T39" fmla="*/ 129 h 142"/>
                <a:gd name="T40" fmla="*/ 96 w 100"/>
                <a:gd name="T41" fmla="*/ 126 h 142"/>
                <a:gd name="T42" fmla="*/ 100 w 100"/>
                <a:gd name="T43" fmla="*/ 131 h 142"/>
                <a:gd name="T44" fmla="*/ 100 w 100"/>
                <a:gd name="T45" fmla="*/ 133 h 142"/>
                <a:gd name="T46" fmla="*/ 96 w 100"/>
                <a:gd name="T47" fmla="*/ 131 h 142"/>
                <a:gd name="T48" fmla="*/ 91 w 100"/>
                <a:gd name="T49" fmla="*/ 115 h 142"/>
                <a:gd name="T50" fmla="*/ 89 w 100"/>
                <a:gd name="T51" fmla="*/ 116 h 142"/>
                <a:gd name="T52" fmla="*/ 94 w 100"/>
                <a:gd name="T53" fmla="*/ 130 h 142"/>
                <a:gd name="T54" fmla="*/ 87 w 100"/>
                <a:gd name="T55" fmla="*/ 142 h 142"/>
                <a:gd name="T56" fmla="*/ 74 w 100"/>
                <a:gd name="T57" fmla="*/ 134 h 142"/>
                <a:gd name="T58" fmla="*/ 72 w 100"/>
                <a:gd name="T59" fmla="*/ 120 h 142"/>
                <a:gd name="T60" fmla="*/ 70 w 100"/>
                <a:gd name="T61" fmla="*/ 120 h 142"/>
                <a:gd name="T62" fmla="*/ 71 w 100"/>
                <a:gd name="T63" fmla="*/ 133 h 142"/>
                <a:gd name="T64" fmla="*/ 61 w 100"/>
                <a:gd name="T65" fmla="*/ 142 h 142"/>
                <a:gd name="T66" fmla="*/ 52 w 100"/>
                <a:gd name="T67" fmla="*/ 132 h 142"/>
                <a:gd name="T68" fmla="*/ 55 w 100"/>
                <a:gd name="T69" fmla="*/ 119 h 142"/>
                <a:gd name="T70" fmla="*/ 54 w 100"/>
                <a:gd name="T71" fmla="*/ 118 h 142"/>
                <a:gd name="T72" fmla="*/ 48 w 100"/>
                <a:gd name="T73" fmla="*/ 133 h 142"/>
                <a:gd name="T74" fmla="*/ 34 w 100"/>
                <a:gd name="T75" fmla="*/ 134 h 142"/>
                <a:gd name="T76" fmla="*/ 30 w 100"/>
                <a:gd name="T77" fmla="*/ 121 h 142"/>
                <a:gd name="T78" fmla="*/ 38 w 100"/>
                <a:gd name="T79" fmla="*/ 111 h 142"/>
                <a:gd name="T80" fmla="*/ 36 w 100"/>
                <a:gd name="T81" fmla="*/ 110 h 142"/>
                <a:gd name="T82" fmla="*/ 26 w 100"/>
                <a:gd name="T83" fmla="*/ 120 h 142"/>
                <a:gd name="T84" fmla="*/ 8 w 100"/>
                <a:gd name="T85" fmla="*/ 116 h 142"/>
                <a:gd name="T86" fmla="*/ 14 w 100"/>
                <a:gd name="T87" fmla="*/ 100 h 142"/>
                <a:gd name="T88" fmla="*/ 28 w 100"/>
                <a:gd name="T89" fmla="*/ 97 h 142"/>
                <a:gd name="T90" fmla="*/ 27 w 100"/>
                <a:gd name="T91" fmla="*/ 95 h 142"/>
                <a:gd name="T92" fmla="*/ 13 w 100"/>
                <a:gd name="T93" fmla="*/ 9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142">
                  <a:moveTo>
                    <a:pt x="13" y="95"/>
                  </a:moveTo>
                  <a:lnTo>
                    <a:pt x="13" y="95"/>
                  </a:lnTo>
                  <a:cubicBezTo>
                    <a:pt x="5" y="94"/>
                    <a:pt x="2" y="86"/>
                    <a:pt x="0" y="82"/>
                  </a:cubicBezTo>
                  <a:cubicBezTo>
                    <a:pt x="3" y="80"/>
                    <a:pt x="8" y="72"/>
                    <a:pt x="16" y="74"/>
                  </a:cubicBezTo>
                  <a:cubicBezTo>
                    <a:pt x="21" y="75"/>
                    <a:pt x="26" y="76"/>
                    <a:pt x="30" y="78"/>
                  </a:cubicBezTo>
                  <a:cubicBezTo>
                    <a:pt x="31" y="77"/>
                    <a:pt x="31" y="77"/>
                    <a:pt x="31" y="76"/>
                  </a:cubicBezTo>
                  <a:cubicBezTo>
                    <a:pt x="14" y="72"/>
                    <a:pt x="2" y="65"/>
                    <a:pt x="2" y="51"/>
                  </a:cubicBezTo>
                  <a:cubicBezTo>
                    <a:pt x="15" y="42"/>
                    <a:pt x="28" y="50"/>
                    <a:pt x="37" y="61"/>
                  </a:cubicBezTo>
                  <a:lnTo>
                    <a:pt x="38" y="60"/>
                  </a:lnTo>
                  <a:cubicBezTo>
                    <a:pt x="31" y="49"/>
                    <a:pt x="22" y="44"/>
                    <a:pt x="14" y="36"/>
                  </a:cubicBezTo>
                  <a:cubicBezTo>
                    <a:pt x="7" y="28"/>
                    <a:pt x="4" y="12"/>
                    <a:pt x="8" y="0"/>
                  </a:cubicBezTo>
                  <a:cubicBezTo>
                    <a:pt x="23" y="19"/>
                    <a:pt x="49" y="37"/>
                    <a:pt x="55" y="52"/>
                  </a:cubicBezTo>
                  <a:cubicBezTo>
                    <a:pt x="62" y="68"/>
                    <a:pt x="45" y="72"/>
                    <a:pt x="42" y="83"/>
                  </a:cubicBezTo>
                  <a:cubicBezTo>
                    <a:pt x="39" y="96"/>
                    <a:pt x="47" y="105"/>
                    <a:pt x="62" y="110"/>
                  </a:cubicBezTo>
                  <a:cubicBezTo>
                    <a:pt x="74" y="114"/>
                    <a:pt x="88" y="110"/>
                    <a:pt x="93" y="98"/>
                  </a:cubicBezTo>
                  <a:cubicBezTo>
                    <a:pt x="96" y="98"/>
                    <a:pt x="97" y="99"/>
                    <a:pt x="100" y="98"/>
                  </a:cubicBezTo>
                  <a:lnTo>
                    <a:pt x="100" y="110"/>
                  </a:lnTo>
                  <a:cubicBezTo>
                    <a:pt x="98" y="111"/>
                    <a:pt x="100" y="110"/>
                    <a:pt x="98" y="112"/>
                  </a:cubicBezTo>
                  <a:cubicBezTo>
                    <a:pt x="99" y="115"/>
                    <a:pt x="100" y="118"/>
                    <a:pt x="100" y="120"/>
                  </a:cubicBezTo>
                  <a:lnTo>
                    <a:pt x="100" y="129"/>
                  </a:lnTo>
                  <a:cubicBezTo>
                    <a:pt x="99" y="129"/>
                    <a:pt x="98" y="129"/>
                    <a:pt x="96" y="126"/>
                  </a:cubicBezTo>
                  <a:cubicBezTo>
                    <a:pt x="97" y="129"/>
                    <a:pt x="98" y="130"/>
                    <a:pt x="100" y="131"/>
                  </a:cubicBezTo>
                  <a:lnTo>
                    <a:pt x="100" y="133"/>
                  </a:lnTo>
                  <a:cubicBezTo>
                    <a:pt x="99" y="133"/>
                    <a:pt x="97" y="132"/>
                    <a:pt x="96" y="131"/>
                  </a:cubicBezTo>
                  <a:cubicBezTo>
                    <a:pt x="94" y="127"/>
                    <a:pt x="93" y="119"/>
                    <a:pt x="91" y="115"/>
                  </a:cubicBezTo>
                  <a:cubicBezTo>
                    <a:pt x="91" y="114"/>
                    <a:pt x="89" y="114"/>
                    <a:pt x="89" y="116"/>
                  </a:cubicBezTo>
                  <a:cubicBezTo>
                    <a:pt x="90" y="118"/>
                    <a:pt x="93" y="128"/>
                    <a:pt x="94" y="130"/>
                  </a:cubicBezTo>
                  <a:cubicBezTo>
                    <a:pt x="95" y="137"/>
                    <a:pt x="90" y="138"/>
                    <a:pt x="87" y="142"/>
                  </a:cubicBezTo>
                  <a:cubicBezTo>
                    <a:pt x="81" y="139"/>
                    <a:pt x="75" y="141"/>
                    <a:pt x="74" y="134"/>
                  </a:cubicBezTo>
                  <a:cubicBezTo>
                    <a:pt x="73" y="129"/>
                    <a:pt x="73" y="125"/>
                    <a:pt x="72" y="120"/>
                  </a:cubicBezTo>
                  <a:cubicBezTo>
                    <a:pt x="72" y="119"/>
                    <a:pt x="70" y="119"/>
                    <a:pt x="70" y="120"/>
                  </a:cubicBezTo>
                  <a:cubicBezTo>
                    <a:pt x="71" y="125"/>
                    <a:pt x="71" y="132"/>
                    <a:pt x="71" y="133"/>
                  </a:cubicBezTo>
                  <a:cubicBezTo>
                    <a:pt x="71" y="139"/>
                    <a:pt x="65" y="139"/>
                    <a:pt x="61" y="142"/>
                  </a:cubicBezTo>
                  <a:cubicBezTo>
                    <a:pt x="57" y="139"/>
                    <a:pt x="51" y="138"/>
                    <a:pt x="52" y="132"/>
                  </a:cubicBezTo>
                  <a:cubicBezTo>
                    <a:pt x="52" y="130"/>
                    <a:pt x="55" y="122"/>
                    <a:pt x="55" y="119"/>
                  </a:cubicBezTo>
                  <a:cubicBezTo>
                    <a:pt x="56" y="118"/>
                    <a:pt x="54" y="118"/>
                    <a:pt x="54" y="118"/>
                  </a:cubicBezTo>
                  <a:cubicBezTo>
                    <a:pt x="53" y="122"/>
                    <a:pt x="50" y="129"/>
                    <a:pt x="48" y="133"/>
                  </a:cubicBezTo>
                  <a:cubicBezTo>
                    <a:pt x="45" y="138"/>
                    <a:pt x="40" y="134"/>
                    <a:pt x="34" y="134"/>
                  </a:cubicBezTo>
                  <a:cubicBezTo>
                    <a:pt x="32" y="130"/>
                    <a:pt x="26" y="126"/>
                    <a:pt x="30" y="121"/>
                  </a:cubicBezTo>
                  <a:cubicBezTo>
                    <a:pt x="31" y="119"/>
                    <a:pt x="38" y="111"/>
                    <a:pt x="38" y="111"/>
                  </a:cubicBezTo>
                  <a:cubicBezTo>
                    <a:pt x="38" y="110"/>
                    <a:pt x="37" y="109"/>
                    <a:pt x="36" y="110"/>
                  </a:cubicBezTo>
                  <a:cubicBezTo>
                    <a:pt x="34" y="111"/>
                    <a:pt x="31" y="115"/>
                    <a:pt x="26" y="120"/>
                  </a:cubicBezTo>
                  <a:cubicBezTo>
                    <a:pt x="21" y="124"/>
                    <a:pt x="11" y="116"/>
                    <a:pt x="8" y="116"/>
                  </a:cubicBezTo>
                  <a:cubicBezTo>
                    <a:pt x="9" y="111"/>
                    <a:pt x="8" y="103"/>
                    <a:pt x="14" y="100"/>
                  </a:cubicBezTo>
                  <a:cubicBezTo>
                    <a:pt x="19" y="98"/>
                    <a:pt x="26" y="97"/>
                    <a:pt x="28" y="97"/>
                  </a:cubicBezTo>
                  <a:cubicBezTo>
                    <a:pt x="28" y="96"/>
                    <a:pt x="27" y="95"/>
                    <a:pt x="27" y="95"/>
                  </a:cubicBezTo>
                  <a:cubicBezTo>
                    <a:pt x="23" y="96"/>
                    <a:pt x="17" y="96"/>
                    <a:pt x="13" y="9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5" name="Freeform 1050"/>
            <p:cNvSpPr>
              <a:spLocks/>
            </p:cNvSpPr>
            <p:nvPr userDrawn="1"/>
          </p:nvSpPr>
          <p:spPr bwMode="auto">
            <a:xfrm>
              <a:off x="224" y="248"/>
              <a:ext cx="10" cy="7"/>
            </a:xfrm>
            <a:custGeom>
              <a:avLst/>
              <a:gdLst>
                <a:gd name="T0" fmla="*/ 0 w 22"/>
                <a:gd name="T1" fmla="*/ 0 h 16"/>
                <a:gd name="T2" fmla="*/ 0 w 22"/>
                <a:gd name="T3" fmla="*/ 0 h 16"/>
                <a:gd name="T4" fmla="*/ 22 w 22"/>
                <a:gd name="T5" fmla="*/ 14 h 16"/>
                <a:gd name="T6" fmla="*/ 20 w 22"/>
                <a:gd name="T7" fmla="*/ 14 h 16"/>
                <a:gd name="T8" fmla="*/ 20 w 22"/>
                <a:gd name="T9" fmla="*/ 16 h 16"/>
                <a:gd name="T10" fmla="*/ 0 w 22"/>
                <a:gd name="T11" fmla="*/ 0 h 16"/>
              </a:gdLst>
              <a:ahLst/>
              <a:cxnLst>
                <a:cxn ang="0">
                  <a:pos x="T0" y="T1"/>
                </a:cxn>
                <a:cxn ang="0">
                  <a:pos x="T2" y="T3"/>
                </a:cxn>
                <a:cxn ang="0">
                  <a:pos x="T4" y="T5"/>
                </a:cxn>
                <a:cxn ang="0">
                  <a:pos x="T6" y="T7"/>
                </a:cxn>
                <a:cxn ang="0">
                  <a:pos x="T8" y="T9"/>
                </a:cxn>
                <a:cxn ang="0">
                  <a:pos x="T10" y="T11"/>
                </a:cxn>
              </a:cxnLst>
              <a:rect l="0" t="0" r="r" b="b"/>
              <a:pathLst>
                <a:path w="22" h="16">
                  <a:moveTo>
                    <a:pt x="0" y="0"/>
                  </a:moveTo>
                  <a:lnTo>
                    <a:pt x="0" y="0"/>
                  </a:lnTo>
                  <a:cubicBezTo>
                    <a:pt x="6" y="3"/>
                    <a:pt x="19" y="11"/>
                    <a:pt x="22" y="14"/>
                  </a:cubicBezTo>
                  <a:cubicBezTo>
                    <a:pt x="21" y="14"/>
                    <a:pt x="21" y="14"/>
                    <a:pt x="20" y="14"/>
                  </a:cubicBezTo>
                  <a:cubicBezTo>
                    <a:pt x="20" y="15"/>
                    <a:pt x="20" y="16"/>
                    <a:pt x="20" y="16"/>
                  </a:cubicBezTo>
                  <a:cubicBezTo>
                    <a:pt x="16" y="12"/>
                    <a:pt x="5"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6" name="Freeform 1051"/>
            <p:cNvSpPr>
              <a:spLocks/>
            </p:cNvSpPr>
            <p:nvPr userDrawn="1"/>
          </p:nvSpPr>
          <p:spPr bwMode="auto">
            <a:xfrm>
              <a:off x="315" y="243"/>
              <a:ext cx="8" cy="31"/>
            </a:xfrm>
            <a:custGeom>
              <a:avLst/>
              <a:gdLst>
                <a:gd name="T0" fmla="*/ 2 w 17"/>
                <a:gd name="T1" fmla="*/ 0 h 68"/>
                <a:gd name="T2" fmla="*/ 2 w 17"/>
                <a:gd name="T3" fmla="*/ 0 h 68"/>
                <a:gd name="T4" fmla="*/ 9 w 17"/>
                <a:gd name="T5" fmla="*/ 14 h 68"/>
                <a:gd name="T6" fmla="*/ 16 w 17"/>
                <a:gd name="T7" fmla="*/ 68 h 68"/>
                <a:gd name="T8" fmla="*/ 0 w 17"/>
                <a:gd name="T9" fmla="*/ 16 h 68"/>
                <a:gd name="T10" fmla="*/ 14 w 17"/>
                <a:gd name="T11" fmla="*/ 42 h 68"/>
                <a:gd name="T12" fmla="*/ 2 w 17"/>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17" h="68">
                  <a:moveTo>
                    <a:pt x="2" y="0"/>
                  </a:moveTo>
                  <a:lnTo>
                    <a:pt x="2" y="0"/>
                  </a:lnTo>
                  <a:cubicBezTo>
                    <a:pt x="2" y="0"/>
                    <a:pt x="8" y="12"/>
                    <a:pt x="9" y="14"/>
                  </a:cubicBezTo>
                  <a:cubicBezTo>
                    <a:pt x="16" y="25"/>
                    <a:pt x="17" y="44"/>
                    <a:pt x="16" y="68"/>
                  </a:cubicBezTo>
                  <a:cubicBezTo>
                    <a:pt x="12" y="44"/>
                    <a:pt x="1" y="26"/>
                    <a:pt x="0" y="16"/>
                  </a:cubicBezTo>
                  <a:cubicBezTo>
                    <a:pt x="5" y="22"/>
                    <a:pt x="10" y="31"/>
                    <a:pt x="14" y="42"/>
                  </a:cubicBezTo>
                  <a:cubicBezTo>
                    <a:pt x="13" y="36"/>
                    <a:pt x="5" y="7"/>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7" name="Freeform 1052"/>
            <p:cNvSpPr>
              <a:spLocks/>
            </p:cNvSpPr>
            <p:nvPr userDrawn="1"/>
          </p:nvSpPr>
          <p:spPr bwMode="auto">
            <a:xfrm>
              <a:off x="199" y="245"/>
              <a:ext cx="40" cy="25"/>
            </a:xfrm>
            <a:custGeom>
              <a:avLst/>
              <a:gdLst>
                <a:gd name="T0" fmla="*/ 1 w 88"/>
                <a:gd name="T1" fmla="*/ 1 h 55"/>
                <a:gd name="T2" fmla="*/ 1 w 88"/>
                <a:gd name="T3" fmla="*/ 1 h 55"/>
                <a:gd name="T4" fmla="*/ 45 w 88"/>
                <a:gd name="T5" fmla="*/ 15 h 55"/>
                <a:gd name="T6" fmla="*/ 79 w 88"/>
                <a:gd name="T7" fmla="*/ 37 h 55"/>
                <a:gd name="T8" fmla="*/ 88 w 88"/>
                <a:gd name="T9" fmla="*/ 49 h 55"/>
                <a:gd name="T10" fmla="*/ 81 w 88"/>
                <a:gd name="T11" fmla="*/ 49 h 55"/>
                <a:gd name="T12" fmla="*/ 31 w 88"/>
                <a:gd name="T13" fmla="*/ 23 h 55"/>
                <a:gd name="T14" fmla="*/ 73 w 88"/>
                <a:gd name="T15" fmla="*/ 51 h 55"/>
                <a:gd name="T16" fmla="*/ 67 w 88"/>
                <a:gd name="T17" fmla="*/ 55 h 55"/>
                <a:gd name="T18" fmla="*/ 27 w 88"/>
                <a:gd name="T19" fmla="*/ 37 h 55"/>
                <a:gd name="T20" fmla="*/ 1 w 88"/>
                <a:gd name="T21"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55">
                  <a:moveTo>
                    <a:pt x="1" y="1"/>
                  </a:moveTo>
                  <a:lnTo>
                    <a:pt x="1" y="1"/>
                  </a:lnTo>
                  <a:cubicBezTo>
                    <a:pt x="16" y="0"/>
                    <a:pt x="33" y="8"/>
                    <a:pt x="45" y="15"/>
                  </a:cubicBezTo>
                  <a:cubicBezTo>
                    <a:pt x="53" y="20"/>
                    <a:pt x="68" y="29"/>
                    <a:pt x="79" y="37"/>
                  </a:cubicBezTo>
                  <a:cubicBezTo>
                    <a:pt x="81" y="42"/>
                    <a:pt x="82" y="41"/>
                    <a:pt x="88" y="49"/>
                  </a:cubicBezTo>
                  <a:cubicBezTo>
                    <a:pt x="83" y="48"/>
                    <a:pt x="83" y="49"/>
                    <a:pt x="81" y="49"/>
                  </a:cubicBezTo>
                  <a:cubicBezTo>
                    <a:pt x="75" y="45"/>
                    <a:pt x="47" y="29"/>
                    <a:pt x="31" y="23"/>
                  </a:cubicBezTo>
                  <a:cubicBezTo>
                    <a:pt x="44" y="34"/>
                    <a:pt x="68" y="48"/>
                    <a:pt x="73" y="51"/>
                  </a:cubicBezTo>
                  <a:cubicBezTo>
                    <a:pt x="70" y="52"/>
                    <a:pt x="68" y="54"/>
                    <a:pt x="67" y="55"/>
                  </a:cubicBezTo>
                  <a:cubicBezTo>
                    <a:pt x="58" y="52"/>
                    <a:pt x="35" y="43"/>
                    <a:pt x="27" y="37"/>
                  </a:cubicBezTo>
                  <a:cubicBezTo>
                    <a:pt x="15" y="29"/>
                    <a:pt x="0" y="18"/>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8" name="Freeform 1053"/>
            <p:cNvSpPr>
              <a:spLocks/>
            </p:cNvSpPr>
            <p:nvPr userDrawn="1"/>
          </p:nvSpPr>
          <p:spPr bwMode="auto">
            <a:xfrm>
              <a:off x="317" y="243"/>
              <a:ext cx="14" cy="32"/>
            </a:xfrm>
            <a:custGeom>
              <a:avLst/>
              <a:gdLst>
                <a:gd name="T0" fmla="*/ 0 w 31"/>
                <a:gd name="T1" fmla="*/ 0 h 72"/>
                <a:gd name="T2" fmla="*/ 0 w 31"/>
                <a:gd name="T3" fmla="*/ 0 h 72"/>
                <a:gd name="T4" fmla="*/ 27 w 31"/>
                <a:gd name="T5" fmla="*/ 38 h 72"/>
                <a:gd name="T6" fmla="*/ 30 w 31"/>
                <a:gd name="T7" fmla="*/ 72 h 72"/>
                <a:gd name="T8" fmla="*/ 0 w 31"/>
                <a:gd name="T9" fmla="*/ 0 h 72"/>
              </a:gdLst>
              <a:ahLst/>
              <a:cxnLst>
                <a:cxn ang="0">
                  <a:pos x="T0" y="T1"/>
                </a:cxn>
                <a:cxn ang="0">
                  <a:pos x="T2" y="T3"/>
                </a:cxn>
                <a:cxn ang="0">
                  <a:pos x="T4" y="T5"/>
                </a:cxn>
                <a:cxn ang="0">
                  <a:pos x="T6" y="T7"/>
                </a:cxn>
                <a:cxn ang="0">
                  <a:pos x="T8" y="T9"/>
                </a:cxn>
              </a:cxnLst>
              <a:rect l="0" t="0" r="r" b="b"/>
              <a:pathLst>
                <a:path w="31" h="72">
                  <a:moveTo>
                    <a:pt x="0" y="0"/>
                  </a:moveTo>
                  <a:lnTo>
                    <a:pt x="0" y="0"/>
                  </a:lnTo>
                  <a:cubicBezTo>
                    <a:pt x="10" y="12"/>
                    <a:pt x="23" y="29"/>
                    <a:pt x="27" y="38"/>
                  </a:cubicBezTo>
                  <a:cubicBezTo>
                    <a:pt x="31" y="52"/>
                    <a:pt x="30" y="64"/>
                    <a:pt x="30" y="72"/>
                  </a:cubicBezTo>
                  <a:cubicBezTo>
                    <a:pt x="25" y="46"/>
                    <a:pt x="15" y="2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9" name="Freeform 1054"/>
            <p:cNvSpPr>
              <a:spLocks/>
            </p:cNvSpPr>
            <p:nvPr userDrawn="1"/>
          </p:nvSpPr>
          <p:spPr bwMode="auto">
            <a:xfrm>
              <a:off x="305" y="243"/>
              <a:ext cx="11" cy="33"/>
            </a:xfrm>
            <a:custGeom>
              <a:avLst/>
              <a:gdLst>
                <a:gd name="T0" fmla="*/ 10 w 25"/>
                <a:gd name="T1" fmla="*/ 0 h 74"/>
                <a:gd name="T2" fmla="*/ 10 w 25"/>
                <a:gd name="T3" fmla="*/ 0 h 74"/>
                <a:gd name="T4" fmla="*/ 23 w 25"/>
                <a:gd name="T5" fmla="*/ 16 h 74"/>
                <a:gd name="T6" fmla="*/ 21 w 25"/>
                <a:gd name="T7" fmla="*/ 69 h 74"/>
                <a:gd name="T8" fmla="*/ 13 w 25"/>
                <a:gd name="T9" fmla="*/ 29 h 74"/>
                <a:gd name="T10" fmla="*/ 6 w 25"/>
                <a:gd name="T11" fmla="*/ 74 h 74"/>
                <a:gd name="T12" fmla="*/ 6 w 25"/>
                <a:gd name="T13" fmla="*/ 20 h 74"/>
                <a:gd name="T14" fmla="*/ 0 w 25"/>
                <a:gd name="T15" fmla="*/ 8 h 74"/>
                <a:gd name="T16" fmla="*/ 20 w 25"/>
                <a:gd name="T17" fmla="*/ 30 h 74"/>
                <a:gd name="T18" fmla="*/ 10 w 25"/>
                <a:gd name="T1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74">
                  <a:moveTo>
                    <a:pt x="10" y="0"/>
                  </a:moveTo>
                  <a:lnTo>
                    <a:pt x="10" y="0"/>
                  </a:lnTo>
                  <a:cubicBezTo>
                    <a:pt x="14" y="4"/>
                    <a:pt x="21" y="11"/>
                    <a:pt x="23" y="16"/>
                  </a:cubicBezTo>
                  <a:cubicBezTo>
                    <a:pt x="25" y="30"/>
                    <a:pt x="24" y="56"/>
                    <a:pt x="21" y="69"/>
                  </a:cubicBezTo>
                  <a:cubicBezTo>
                    <a:pt x="21" y="56"/>
                    <a:pt x="19" y="37"/>
                    <a:pt x="13" y="29"/>
                  </a:cubicBezTo>
                  <a:cubicBezTo>
                    <a:pt x="17" y="43"/>
                    <a:pt x="14" y="58"/>
                    <a:pt x="6" y="74"/>
                  </a:cubicBezTo>
                  <a:cubicBezTo>
                    <a:pt x="10" y="60"/>
                    <a:pt x="11" y="34"/>
                    <a:pt x="6" y="20"/>
                  </a:cubicBezTo>
                  <a:cubicBezTo>
                    <a:pt x="5" y="16"/>
                    <a:pt x="2" y="11"/>
                    <a:pt x="0" y="8"/>
                  </a:cubicBezTo>
                  <a:cubicBezTo>
                    <a:pt x="6" y="11"/>
                    <a:pt x="17" y="23"/>
                    <a:pt x="20" y="30"/>
                  </a:cubicBezTo>
                  <a:cubicBezTo>
                    <a:pt x="17" y="18"/>
                    <a:pt x="14" y="10"/>
                    <a:pt x="1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0" name="Freeform 1055"/>
            <p:cNvSpPr>
              <a:spLocks/>
            </p:cNvSpPr>
            <p:nvPr userDrawn="1"/>
          </p:nvSpPr>
          <p:spPr bwMode="auto">
            <a:xfrm>
              <a:off x="276" y="241"/>
              <a:ext cx="14" cy="8"/>
            </a:xfrm>
            <a:custGeom>
              <a:avLst/>
              <a:gdLst>
                <a:gd name="T0" fmla="*/ 5 w 32"/>
                <a:gd name="T1" fmla="*/ 6 h 16"/>
                <a:gd name="T2" fmla="*/ 5 w 32"/>
                <a:gd name="T3" fmla="*/ 6 h 16"/>
                <a:gd name="T4" fmla="*/ 32 w 32"/>
                <a:gd name="T5" fmla="*/ 2 h 16"/>
                <a:gd name="T6" fmla="*/ 2 w 32"/>
                <a:gd name="T7" fmla="*/ 16 h 16"/>
                <a:gd name="T8" fmla="*/ 5 w 32"/>
                <a:gd name="T9" fmla="*/ 6 h 16"/>
              </a:gdLst>
              <a:ahLst/>
              <a:cxnLst>
                <a:cxn ang="0">
                  <a:pos x="T0" y="T1"/>
                </a:cxn>
                <a:cxn ang="0">
                  <a:pos x="T2" y="T3"/>
                </a:cxn>
                <a:cxn ang="0">
                  <a:pos x="T4" y="T5"/>
                </a:cxn>
                <a:cxn ang="0">
                  <a:pos x="T6" y="T7"/>
                </a:cxn>
                <a:cxn ang="0">
                  <a:pos x="T8" y="T9"/>
                </a:cxn>
              </a:cxnLst>
              <a:rect l="0" t="0" r="r" b="b"/>
              <a:pathLst>
                <a:path w="32" h="16">
                  <a:moveTo>
                    <a:pt x="5" y="6"/>
                  </a:moveTo>
                  <a:lnTo>
                    <a:pt x="5" y="6"/>
                  </a:lnTo>
                  <a:cubicBezTo>
                    <a:pt x="12" y="1"/>
                    <a:pt x="20" y="0"/>
                    <a:pt x="32" y="2"/>
                  </a:cubicBezTo>
                  <a:cubicBezTo>
                    <a:pt x="23" y="2"/>
                    <a:pt x="6" y="0"/>
                    <a:pt x="2" y="16"/>
                  </a:cubicBezTo>
                  <a:cubicBezTo>
                    <a:pt x="0" y="13"/>
                    <a:pt x="1" y="8"/>
                    <a:pt x="5"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1" name="Freeform 1056"/>
            <p:cNvSpPr>
              <a:spLocks/>
            </p:cNvSpPr>
            <p:nvPr userDrawn="1"/>
          </p:nvSpPr>
          <p:spPr bwMode="auto">
            <a:xfrm>
              <a:off x="259" y="238"/>
              <a:ext cx="26" cy="9"/>
            </a:xfrm>
            <a:custGeom>
              <a:avLst/>
              <a:gdLst>
                <a:gd name="T0" fmla="*/ 44 w 59"/>
                <a:gd name="T1" fmla="*/ 2 h 20"/>
                <a:gd name="T2" fmla="*/ 44 w 59"/>
                <a:gd name="T3" fmla="*/ 2 h 20"/>
                <a:gd name="T4" fmla="*/ 59 w 59"/>
                <a:gd name="T5" fmla="*/ 3 h 20"/>
                <a:gd name="T6" fmla="*/ 22 w 59"/>
                <a:gd name="T7" fmla="*/ 18 h 20"/>
                <a:gd name="T8" fmla="*/ 0 w 59"/>
                <a:gd name="T9" fmla="*/ 9 h 20"/>
                <a:gd name="T10" fmla="*/ 19 w 59"/>
                <a:gd name="T11" fmla="*/ 10 h 20"/>
                <a:gd name="T12" fmla="*/ 44 w 59"/>
                <a:gd name="T13" fmla="*/ 2 h 20"/>
              </a:gdLst>
              <a:ahLst/>
              <a:cxnLst>
                <a:cxn ang="0">
                  <a:pos x="T0" y="T1"/>
                </a:cxn>
                <a:cxn ang="0">
                  <a:pos x="T2" y="T3"/>
                </a:cxn>
                <a:cxn ang="0">
                  <a:pos x="T4" y="T5"/>
                </a:cxn>
                <a:cxn ang="0">
                  <a:pos x="T6" y="T7"/>
                </a:cxn>
                <a:cxn ang="0">
                  <a:pos x="T8" y="T9"/>
                </a:cxn>
                <a:cxn ang="0">
                  <a:pos x="T10" y="T11"/>
                </a:cxn>
                <a:cxn ang="0">
                  <a:pos x="T12" y="T13"/>
                </a:cxn>
              </a:cxnLst>
              <a:rect l="0" t="0" r="r" b="b"/>
              <a:pathLst>
                <a:path w="59" h="20">
                  <a:moveTo>
                    <a:pt x="44" y="2"/>
                  </a:moveTo>
                  <a:lnTo>
                    <a:pt x="44" y="2"/>
                  </a:lnTo>
                  <a:cubicBezTo>
                    <a:pt x="47" y="1"/>
                    <a:pt x="54" y="0"/>
                    <a:pt x="59" y="3"/>
                  </a:cubicBezTo>
                  <a:cubicBezTo>
                    <a:pt x="33" y="3"/>
                    <a:pt x="32" y="15"/>
                    <a:pt x="22" y="18"/>
                  </a:cubicBezTo>
                  <a:cubicBezTo>
                    <a:pt x="14" y="20"/>
                    <a:pt x="4" y="17"/>
                    <a:pt x="0" y="9"/>
                  </a:cubicBezTo>
                  <a:cubicBezTo>
                    <a:pt x="6" y="12"/>
                    <a:pt x="12" y="12"/>
                    <a:pt x="19" y="10"/>
                  </a:cubicBezTo>
                  <a:cubicBezTo>
                    <a:pt x="27" y="8"/>
                    <a:pt x="34" y="3"/>
                    <a:pt x="4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2" name="Freeform 1057"/>
            <p:cNvSpPr>
              <a:spLocks/>
            </p:cNvSpPr>
            <p:nvPr userDrawn="1"/>
          </p:nvSpPr>
          <p:spPr bwMode="auto">
            <a:xfrm>
              <a:off x="308" y="236"/>
              <a:ext cx="12" cy="19"/>
            </a:xfrm>
            <a:custGeom>
              <a:avLst/>
              <a:gdLst>
                <a:gd name="T0" fmla="*/ 0 w 26"/>
                <a:gd name="T1" fmla="*/ 0 h 42"/>
                <a:gd name="T2" fmla="*/ 0 w 26"/>
                <a:gd name="T3" fmla="*/ 0 h 42"/>
                <a:gd name="T4" fmla="*/ 15 w 26"/>
                <a:gd name="T5" fmla="*/ 20 h 42"/>
                <a:gd name="T6" fmla="*/ 2 w 26"/>
                <a:gd name="T7" fmla="*/ 0 h 42"/>
                <a:gd name="T8" fmla="*/ 14 w 26"/>
                <a:gd name="T9" fmla="*/ 9 h 42"/>
                <a:gd name="T10" fmla="*/ 26 w 26"/>
                <a:gd name="T11" fmla="*/ 42 h 42"/>
                <a:gd name="T12" fmla="*/ 3 w 26"/>
                <a:gd name="T13" fmla="*/ 13 h 42"/>
                <a:gd name="T14" fmla="*/ 0 w 26"/>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42">
                  <a:moveTo>
                    <a:pt x="0" y="0"/>
                  </a:moveTo>
                  <a:lnTo>
                    <a:pt x="0" y="0"/>
                  </a:lnTo>
                  <a:cubicBezTo>
                    <a:pt x="3" y="4"/>
                    <a:pt x="11" y="16"/>
                    <a:pt x="15" y="20"/>
                  </a:cubicBezTo>
                  <a:cubicBezTo>
                    <a:pt x="12" y="13"/>
                    <a:pt x="6" y="6"/>
                    <a:pt x="2" y="0"/>
                  </a:cubicBezTo>
                  <a:cubicBezTo>
                    <a:pt x="4" y="3"/>
                    <a:pt x="11" y="7"/>
                    <a:pt x="14" y="9"/>
                  </a:cubicBezTo>
                  <a:cubicBezTo>
                    <a:pt x="18" y="16"/>
                    <a:pt x="24" y="33"/>
                    <a:pt x="26" y="42"/>
                  </a:cubicBezTo>
                  <a:cubicBezTo>
                    <a:pt x="18" y="30"/>
                    <a:pt x="8" y="18"/>
                    <a:pt x="3" y="13"/>
                  </a:cubicBezTo>
                  <a:cubicBezTo>
                    <a:pt x="3" y="9"/>
                    <a:pt x="1"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3" name="Freeform 1058"/>
            <p:cNvSpPr>
              <a:spLocks/>
            </p:cNvSpPr>
            <p:nvPr userDrawn="1"/>
          </p:nvSpPr>
          <p:spPr bwMode="auto">
            <a:xfrm>
              <a:off x="238" y="237"/>
              <a:ext cx="17" cy="28"/>
            </a:xfrm>
            <a:custGeom>
              <a:avLst/>
              <a:gdLst>
                <a:gd name="T0" fmla="*/ 8 w 38"/>
                <a:gd name="T1" fmla="*/ 0 h 62"/>
                <a:gd name="T2" fmla="*/ 8 w 38"/>
                <a:gd name="T3" fmla="*/ 0 h 62"/>
                <a:gd name="T4" fmla="*/ 35 w 38"/>
                <a:gd name="T5" fmla="*/ 34 h 62"/>
                <a:gd name="T6" fmla="*/ 34 w 38"/>
                <a:gd name="T7" fmla="*/ 44 h 62"/>
                <a:gd name="T8" fmla="*/ 19 w 38"/>
                <a:gd name="T9" fmla="*/ 28 h 62"/>
                <a:gd name="T10" fmla="*/ 35 w 38"/>
                <a:gd name="T11" fmla="*/ 51 h 62"/>
                <a:gd name="T12" fmla="*/ 38 w 38"/>
                <a:gd name="T13" fmla="*/ 62 h 62"/>
                <a:gd name="T14" fmla="*/ 15 w 38"/>
                <a:gd name="T15" fmla="*/ 42 h 62"/>
                <a:gd name="T16" fmla="*/ 8 w 38"/>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2">
                  <a:moveTo>
                    <a:pt x="8" y="0"/>
                  </a:moveTo>
                  <a:lnTo>
                    <a:pt x="8" y="0"/>
                  </a:lnTo>
                  <a:cubicBezTo>
                    <a:pt x="13" y="14"/>
                    <a:pt x="27" y="28"/>
                    <a:pt x="35" y="34"/>
                  </a:cubicBezTo>
                  <a:cubicBezTo>
                    <a:pt x="34" y="38"/>
                    <a:pt x="34" y="41"/>
                    <a:pt x="34" y="44"/>
                  </a:cubicBezTo>
                  <a:cubicBezTo>
                    <a:pt x="32" y="42"/>
                    <a:pt x="25" y="34"/>
                    <a:pt x="19" y="28"/>
                  </a:cubicBezTo>
                  <a:cubicBezTo>
                    <a:pt x="23" y="38"/>
                    <a:pt x="31" y="47"/>
                    <a:pt x="35" y="51"/>
                  </a:cubicBezTo>
                  <a:cubicBezTo>
                    <a:pt x="35" y="54"/>
                    <a:pt x="36" y="58"/>
                    <a:pt x="38" y="62"/>
                  </a:cubicBezTo>
                  <a:cubicBezTo>
                    <a:pt x="32" y="57"/>
                    <a:pt x="20" y="47"/>
                    <a:pt x="15" y="42"/>
                  </a:cubicBezTo>
                  <a:cubicBezTo>
                    <a:pt x="5" y="31"/>
                    <a:pt x="0" y="14"/>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4" name="Freeform 1059"/>
            <p:cNvSpPr>
              <a:spLocks/>
            </p:cNvSpPr>
            <p:nvPr userDrawn="1"/>
          </p:nvSpPr>
          <p:spPr bwMode="auto">
            <a:xfrm>
              <a:off x="228" y="231"/>
              <a:ext cx="10" cy="14"/>
            </a:xfrm>
            <a:custGeom>
              <a:avLst/>
              <a:gdLst>
                <a:gd name="T0" fmla="*/ 0 w 23"/>
                <a:gd name="T1" fmla="*/ 0 h 30"/>
                <a:gd name="T2" fmla="*/ 0 w 23"/>
                <a:gd name="T3" fmla="*/ 0 h 30"/>
                <a:gd name="T4" fmla="*/ 23 w 23"/>
                <a:gd name="T5" fmla="*/ 26 h 30"/>
                <a:gd name="T6" fmla="*/ 23 w 23"/>
                <a:gd name="T7" fmla="*/ 30 h 30"/>
                <a:gd name="T8" fmla="*/ 0 w 23"/>
                <a:gd name="T9" fmla="*/ 0 h 30"/>
              </a:gdLst>
              <a:ahLst/>
              <a:cxnLst>
                <a:cxn ang="0">
                  <a:pos x="T0" y="T1"/>
                </a:cxn>
                <a:cxn ang="0">
                  <a:pos x="T2" y="T3"/>
                </a:cxn>
                <a:cxn ang="0">
                  <a:pos x="T4" y="T5"/>
                </a:cxn>
                <a:cxn ang="0">
                  <a:pos x="T6" y="T7"/>
                </a:cxn>
                <a:cxn ang="0">
                  <a:pos x="T8" y="T9"/>
                </a:cxn>
              </a:cxnLst>
              <a:rect l="0" t="0" r="r" b="b"/>
              <a:pathLst>
                <a:path w="23" h="30">
                  <a:moveTo>
                    <a:pt x="0" y="0"/>
                  </a:moveTo>
                  <a:lnTo>
                    <a:pt x="0" y="0"/>
                  </a:lnTo>
                  <a:cubicBezTo>
                    <a:pt x="7" y="10"/>
                    <a:pt x="21" y="25"/>
                    <a:pt x="23" y="26"/>
                  </a:cubicBezTo>
                  <a:cubicBezTo>
                    <a:pt x="23" y="27"/>
                    <a:pt x="23" y="28"/>
                    <a:pt x="23" y="30"/>
                  </a:cubicBezTo>
                  <a:cubicBezTo>
                    <a:pt x="16" y="23"/>
                    <a:pt x="5" y="9"/>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5" name="Freeform 1060"/>
            <p:cNvSpPr>
              <a:spLocks/>
            </p:cNvSpPr>
            <p:nvPr userDrawn="1"/>
          </p:nvSpPr>
          <p:spPr bwMode="auto">
            <a:xfrm>
              <a:off x="311" y="233"/>
              <a:ext cx="17" cy="24"/>
            </a:xfrm>
            <a:custGeom>
              <a:avLst/>
              <a:gdLst>
                <a:gd name="T0" fmla="*/ 0 w 38"/>
                <a:gd name="T1" fmla="*/ 0 h 52"/>
                <a:gd name="T2" fmla="*/ 0 w 38"/>
                <a:gd name="T3" fmla="*/ 0 h 52"/>
                <a:gd name="T4" fmla="*/ 18 w 38"/>
                <a:gd name="T5" fmla="*/ 19 h 52"/>
                <a:gd name="T6" fmla="*/ 1 w 38"/>
                <a:gd name="T7" fmla="*/ 0 h 52"/>
                <a:gd name="T8" fmla="*/ 16 w 38"/>
                <a:gd name="T9" fmla="*/ 6 h 52"/>
                <a:gd name="T10" fmla="*/ 38 w 38"/>
                <a:gd name="T11" fmla="*/ 52 h 52"/>
                <a:gd name="T12" fmla="*/ 0 w 38"/>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38" h="52">
                  <a:moveTo>
                    <a:pt x="0" y="0"/>
                  </a:moveTo>
                  <a:lnTo>
                    <a:pt x="0" y="0"/>
                  </a:lnTo>
                  <a:cubicBezTo>
                    <a:pt x="4" y="3"/>
                    <a:pt x="15" y="17"/>
                    <a:pt x="18" y="19"/>
                  </a:cubicBezTo>
                  <a:cubicBezTo>
                    <a:pt x="16" y="13"/>
                    <a:pt x="5" y="4"/>
                    <a:pt x="1" y="0"/>
                  </a:cubicBezTo>
                  <a:cubicBezTo>
                    <a:pt x="5" y="2"/>
                    <a:pt x="11" y="5"/>
                    <a:pt x="16" y="6"/>
                  </a:cubicBezTo>
                  <a:cubicBezTo>
                    <a:pt x="19" y="10"/>
                    <a:pt x="34" y="34"/>
                    <a:pt x="38" y="52"/>
                  </a:cubicBezTo>
                  <a:cubicBezTo>
                    <a:pt x="24" y="29"/>
                    <a:pt x="10" y="2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6" name="Freeform 1061"/>
            <p:cNvSpPr>
              <a:spLocks/>
            </p:cNvSpPr>
            <p:nvPr userDrawn="1"/>
          </p:nvSpPr>
          <p:spPr bwMode="auto">
            <a:xfrm>
              <a:off x="292" y="231"/>
              <a:ext cx="20" cy="21"/>
            </a:xfrm>
            <a:custGeom>
              <a:avLst/>
              <a:gdLst>
                <a:gd name="T0" fmla="*/ 11 w 44"/>
                <a:gd name="T1" fmla="*/ 0 h 47"/>
                <a:gd name="T2" fmla="*/ 11 w 44"/>
                <a:gd name="T3" fmla="*/ 0 h 47"/>
                <a:gd name="T4" fmla="*/ 35 w 44"/>
                <a:gd name="T5" fmla="*/ 22 h 47"/>
                <a:gd name="T6" fmla="*/ 44 w 44"/>
                <a:gd name="T7" fmla="*/ 47 h 47"/>
                <a:gd name="T8" fmla="*/ 26 w 44"/>
                <a:gd name="T9" fmla="*/ 32 h 47"/>
                <a:gd name="T10" fmla="*/ 9 w 44"/>
                <a:gd name="T11" fmla="*/ 18 h 47"/>
                <a:gd name="T12" fmla="*/ 0 w 44"/>
                <a:gd name="T13" fmla="*/ 6 h 47"/>
                <a:gd name="T14" fmla="*/ 32 w 44"/>
                <a:gd name="T15" fmla="*/ 29 h 47"/>
                <a:gd name="T16" fmla="*/ 11 w 44"/>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7">
                  <a:moveTo>
                    <a:pt x="11" y="0"/>
                  </a:moveTo>
                  <a:lnTo>
                    <a:pt x="11" y="0"/>
                  </a:lnTo>
                  <a:cubicBezTo>
                    <a:pt x="19" y="4"/>
                    <a:pt x="32" y="15"/>
                    <a:pt x="35" y="22"/>
                  </a:cubicBezTo>
                  <a:cubicBezTo>
                    <a:pt x="38" y="28"/>
                    <a:pt x="44" y="45"/>
                    <a:pt x="44" y="47"/>
                  </a:cubicBezTo>
                  <a:cubicBezTo>
                    <a:pt x="39" y="41"/>
                    <a:pt x="34" y="35"/>
                    <a:pt x="26" y="32"/>
                  </a:cubicBezTo>
                  <a:cubicBezTo>
                    <a:pt x="22" y="27"/>
                    <a:pt x="15" y="21"/>
                    <a:pt x="9" y="18"/>
                  </a:cubicBezTo>
                  <a:cubicBezTo>
                    <a:pt x="7" y="15"/>
                    <a:pt x="2" y="9"/>
                    <a:pt x="0" y="6"/>
                  </a:cubicBezTo>
                  <a:cubicBezTo>
                    <a:pt x="6" y="11"/>
                    <a:pt x="23" y="24"/>
                    <a:pt x="32" y="29"/>
                  </a:cubicBezTo>
                  <a:cubicBezTo>
                    <a:pt x="26" y="18"/>
                    <a:pt x="18" y="7"/>
                    <a:pt x="1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7" name="Freeform 1062"/>
            <p:cNvSpPr>
              <a:spLocks/>
            </p:cNvSpPr>
            <p:nvPr userDrawn="1"/>
          </p:nvSpPr>
          <p:spPr bwMode="auto">
            <a:xfrm>
              <a:off x="301" y="227"/>
              <a:ext cx="13" cy="12"/>
            </a:xfrm>
            <a:custGeom>
              <a:avLst/>
              <a:gdLst>
                <a:gd name="T0" fmla="*/ 0 w 29"/>
                <a:gd name="T1" fmla="*/ 0 h 26"/>
                <a:gd name="T2" fmla="*/ 0 w 29"/>
                <a:gd name="T3" fmla="*/ 0 h 26"/>
                <a:gd name="T4" fmla="*/ 12 w 29"/>
                <a:gd name="T5" fmla="*/ 2 h 26"/>
                <a:gd name="T6" fmla="*/ 29 w 29"/>
                <a:gd name="T7" fmla="*/ 26 h 26"/>
                <a:gd name="T8" fmla="*/ 0 w 29"/>
                <a:gd name="T9" fmla="*/ 0 h 26"/>
              </a:gdLst>
              <a:ahLst/>
              <a:cxnLst>
                <a:cxn ang="0">
                  <a:pos x="T0" y="T1"/>
                </a:cxn>
                <a:cxn ang="0">
                  <a:pos x="T2" y="T3"/>
                </a:cxn>
                <a:cxn ang="0">
                  <a:pos x="T4" y="T5"/>
                </a:cxn>
                <a:cxn ang="0">
                  <a:pos x="T6" y="T7"/>
                </a:cxn>
                <a:cxn ang="0">
                  <a:pos x="T8" y="T9"/>
                </a:cxn>
              </a:cxnLst>
              <a:rect l="0" t="0" r="r" b="b"/>
              <a:pathLst>
                <a:path w="29" h="26">
                  <a:moveTo>
                    <a:pt x="0" y="0"/>
                  </a:moveTo>
                  <a:lnTo>
                    <a:pt x="0" y="0"/>
                  </a:lnTo>
                  <a:cubicBezTo>
                    <a:pt x="4" y="1"/>
                    <a:pt x="9" y="2"/>
                    <a:pt x="12" y="2"/>
                  </a:cubicBezTo>
                  <a:cubicBezTo>
                    <a:pt x="17" y="6"/>
                    <a:pt x="23" y="15"/>
                    <a:pt x="29" y="26"/>
                  </a:cubicBezTo>
                  <a:cubicBezTo>
                    <a:pt x="17" y="19"/>
                    <a:pt x="6" y="6"/>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8" name="Freeform 1063"/>
            <p:cNvSpPr>
              <a:spLocks/>
            </p:cNvSpPr>
            <p:nvPr userDrawn="1"/>
          </p:nvSpPr>
          <p:spPr bwMode="auto">
            <a:xfrm>
              <a:off x="307" y="228"/>
              <a:ext cx="16" cy="8"/>
            </a:xfrm>
            <a:custGeom>
              <a:avLst/>
              <a:gdLst>
                <a:gd name="T0" fmla="*/ 5 w 34"/>
                <a:gd name="T1" fmla="*/ 0 h 18"/>
                <a:gd name="T2" fmla="*/ 5 w 34"/>
                <a:gd name="T3" fmla="*/ 0 h 18"/>
                <a:gd name="T4" fmla="*/ 34 w 34"/>
                <a:gd name="T5" fmla="*/ 15 h 18"/>
                <a:gd name="T6" fmla="*/ 0 w 34"/>
                <a:gd name="T7" fmla="*/ 0 h 18"/>
                <a:gd name="T8" fmla="*/ 5 w 34"/>
                <a:gd name="T9" fmla="*/ 0 h 18"/>
              </a:gdLst>
              <a:ahLst/>
              <a:cxnLst>
                <a:cxn ang="0">
                  <a:pos x="T0" y="T1"/>
                </a:cxn>
                <a:cxn ang="0">
                  <a:pos x="T2" y="T3"/>
                </a:cxn>
                <a:cxn ang="0">
                  <a:pos x="T4" y="T5"/>
                </a:cxn>
                <a:cxn ang="0">
                  <a:pos x="T6" y="T7"/>
                </a:cxn>
                <a:cxn ang="0">
                  <a:pos x="T8" y="T9"/>
                </a:cxn>
              </a:cxnLst>
              <a:rect l="0" t="0" r="r" b="b"/>
              <a:pathLst>
                <a:path w="34" h="18">
                  <a:moveTo>
                    <a:pt x="5" y="0"/>
                  </a:moveTo>
                  <a:lnTo>
                    <a:pt x="5" y="0"/>
                  </a:lnTo>
                  <a:cubicBezTo>
                    <a:pt x="8" y="6"/>
                    <a:pt x="21" y="14"/>
                    <a:pt x="34" y="15"/>
                  </a:cubicBezTo>
                  <a:cubicBezTo>
                    <a:pt x="20" y="18"/>
                    <a:pt x="4" y="8"/>
                    <a:pt x="0" y="0"/>
                  </a:cubicBezTo>
                  <a:cubicBezTo>
                    <a:pt x="1" y="0"/>
                    <a:pt x="5" y="0"/>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9" name="Freeform 1064"/>
            <p:cNvSpPr>
              <a:spLocks/>
            </p:cNvSpPr>
            <p:nvPr userDrawn="1"/>
          </p:nvSpPr>
          <p:spPr bwMode="auto">
            <a:xfrm>
              <a:off x="289" y="224"/>
              <a:ext cx="2" cy="1"/>
            </a:xfrm>
            <a:custGeom>
              <a:avLst/>
              <a:gdLst>
                <a:gd name="T0" fmla="*/ 5 w 5"/>
                <a:gd name="T1" fmla="*/ 0 h 3"/>
                <a:gd name="T2" fmla="*/ 5 w 5"/>
                <a:gd name="T3" fmla="*/ 0 h 3"/>
                <a:gd name="T4" fmla="*/ 0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5" y="0"/>
                  </a:lnTo>
                  <a:cubicBezTo>
                    <a:pt x="4" y="1"/>
                    <a:pt x="1" y="3"/>
                    <a:pt x="0" y="3"/>
                  </a:cubicBezTo>
                  <a:cubicBezTo>
                    <a:pt x="2" y="1"/>
                    <a:pt x="4" y="0"/>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0" name="Freeform 1065"/>
            <p:cNvSpPr>
              <a:spLocks/>
            </p:cNvSpPr>
            <p:nvPr userDrawn="1"/>
          </p:nvSpPr>
          <p:spPr bwMode="auto">
            <a:xfrm>
              <a:off x="286" y="223"/>
              <a:ext cx="4" cy="2"/>
            </a:xfrm>
            <a:custGeom>
              <a:avLst/>
              <a:gdLst>
                <a:gd name="T0" fmla="*/ 0 w 9"/>
                <a:gd name="T1" fmla="*/ 0 h 5"/>
                <a:gd name="T2" fmla="*/ 0 w 9"/>
                <a:gd name="T3" fmla="*/ 0 h 5"/>
                <a:gd name="T4" fmla="*/ 9 w 9"/>
                <a:gd name="T5" fmla="*/ 1 h 5"/>
                <a:gd name="T6" fmla="*/ 1 w 9"/>
                <a:gd name="T7" fmla="*/ 5 h 5"/>
                <a:gd name="T8" fmla="*/ 0 w 9"/>
                <a:gd name="T9" fmla="*/ 0 h 5"/>
              </a:gdLst>
              <a:ahLst/>
              <a:cxnLst>
                <a:cxn ang="0">
                  <a:pos x="T0" y="T1"/>
                </a:cxn>
                <a:cxn ang="0">
                  <a:pos x="T2" y="T3"/>
                </a:cxn>
                <a:cxn ang="0">
                  <a:pos x="T4" y="T5"/>
                </a:cxn>
                <a:cxn ang="0">
                  <a:pos x="T6" y="T7"/>
                </a:cxn>
                <a:cxn ang="0">
                  <a:pos x="T8" y="T9"/>
                </a:cxn>
              </a:cxnLst>
              <a:rect l="0" t="0" r="r" b="b"/>
              <a:pathLst>
                <a:path w="9" h="5">
                  <a:moveTo>
                    <a:pt x="0" y="0"/>
                  </a:moveTo>
                  <a:lnTo>
                    <a:pt x="0" y="0"/>
                  </a:lnTo>
                  <a:cubicBezTo>
                    <a:pt x="3" y="0"/>
                    <a:pt x="8" y="1"/>
                    <a:pt x="9" y="1"/>
                  </a:cubicBezTo>
                  <a:cubicBezTo>
                    <a:pt x="7" y="2"/>
                    <a:pt x="3" y="4"/>
                    <a:pt x="1" y="5"/>
                  </a:cubicBezTo>
                  <a:cubicBezTo>
                    <a:pt x="2" y="3"/>
                    <a:pt x="2" y="1"/>
                    <a:pt x="0"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1" name="Freeform 1066"/>
            <p:cNvSpPr>
              <a:spLocks/>
            </p:cNvSpPr>
            <p:nvPr userDrawn="1"/>
          </p:nvSpPr>
          <p:spPr bwMode="auto">
            <a:xfrm>
              <a:off x="283" y="223"/>
              <a:ext cx="2" cy="3"/>
            </a:xfrm>
            <a:custGeom>
              <a:avLst/>
              <a:gdLst>
                <a:gd name="T0" fmla="*/ 1 w 4"/>
                <a:gd name="T1" fmla="*/ 0 h 6"/>
                <a:gd name="T2" fmla="*/ 1 w 4"/>
                <a:gd name="T3" fmla="*/ 0 h 6"/>
                <a:gd name="T4" fmla="*/ 3 w 4"/>
                <a:gd name="T5" fmla="*/ 3 h 6"/>
                <a:gd name="T6" fmla="*/ 4 w 4"/>
                <a:gd name="T7" fmla="*/ 6 h 6"/>
                <a:gd name="T8" fmla="*/ 1 w 4"/>
                <a:gd name="T9" fmla="*/ 3 h 6"/>
                <a:gd name="T10" fmla="*/ 1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1" y="0"/>
                  </a:moveTo>
                  <a:lnTo>
                    <a:pt x="1" y="0"/>
                  </a:lnTo>
                  <a:cubicBezTo>
                    <a:pt x="1" y="0"/>
                    <a:pt x="2" y="1"/>
                    <a:pt x="3" y="3"/>
                  </a:cubicBezTo>
                  <a:cubicBezTo>
                    <a:pt x="3" y="3"/>
                    <a:pt x="4" y="6"/>
                    <a:pt x="4" y="6"/>
                  </a:cubicBezTo>
                  <a:cubicBezTo>
                    <a:pt x="4" y="6"/>
                    <a:pt x="1" y="5"/>
                    <a:pt x="1" y="3"/>
                  </a:cubicBezTo>
                  <a:cubicBezTo>
                    <a:pt x="0" y="1"/>
                    <a:pt x="1" y="0"/>
                    <a:pt x="1"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2" name="Freeform 1067"/>
            <p:cNvSpPr>
              <a:spLocks/>
            </p:cNvSpPr>
            <p:nvPr userDrawn="1"/>
          </p:nvSpPr>
          <p:spPr bwMode="auto">
            <a:xfrm>
              <a:off x="282" y="223"/>
              <a:ext cx="3" cy="5"/>
            </a:xfrm>
            <a:custGeom>
              <a:avLst/>
              <a:gdLst>
                <a:gd name="T0" fmla="*/ 0 w 8"/>
                <a:gd name="T1" fmla="*/ 0 h 10"/>
                <a:gd name="T2" fmla="*/ 0 w 8"/>
                <a:gd name="T3" fmla="*/ 0 h 10"/>
                <a:gd name="T4" fmla="*/ 2 w 8"/>
                <a:gd name="T5" fmla="*/ 0 h 10"/>
                <a:gd name="T6" fmla="*/ 8 w 8"/>
                <a:gd name="T7" fmla="*/ 7 h 10"/>
                <a:gd name="T8" fmla="*/ 5 w 8"/>
                <a:gd name="T9" fmla="*/ 1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lnTo>
                    <a:pt x="0" y="0"/>
                  </a:lnTo>
                  <a:cubicBezTo>
                    <a:pt x="0" y="0"/>
                    <a:pt x="2" y="0"/>
                    <a:pt x="2" y="0"/>
                  </a:cubicBezTo>
                  <a:cubicBezTo>
                    <a:pt x="2" y="4"/>
                    <a:pt x="3" y="6"/>
                    <a:pt x="8" y="7"/>
                  </a:cubicBezTo>
                  <a:cubicBezTo>
                    <a:pt x="7" y="8"/>
                    <a:pt x="6" y="9"/>
                    <a:pt x="5" y="10"/>
                  </a:cubicBezTo>
                  <a:cubicBezTo>
                    <a:pt x="2" y="8"/>
                    <a:pt x="0" y="2"/>
                    <a:pt x="0"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3" name="Freeform 1068"/>
            <p:cNvSpPr>
              <a:spLocks/>
            </p:cNvSpPr>
            <p:nvPr userDrawn="1"/>
          </p:nvSpPr>
          <p:spPr bwMode="auto">
            <a:xfrm>
              <a:off x="264" y="223"/>
              <a:ext cx="31" cy="22"/>
            </a:xfrm>
            <a:custGeom>
              <a:avLst/>
              <a:gdLst>
                <a:gd name="T0" fmla="*/ 2 w 71"/>
                <a:gd name="T1" fmla="*/ 12 h 47"/>
                <a:gd name="T2" fmla="*/ 2 w 71"/>
                <a:gd name="T3" fmla="*/ 12 h 47"/>
                <a:gd name="T4" fmla="*/ 24 w 71"/>
                <a:gd name="T5" fmla="*/ 0 h 47"/>
                <a:gd name="T6" fmla="*/ 71 w 71"/>
                <a:gd name="T7" fmla="*/ 44 h 47"/>
                <a:gd name="T8" fmla="*/ 59 w 71"/>
                <a:gd name="T9" fmla="*/ 39 h 47"/>
                <a:gd name="T10" fmla="*/ 26 w 71"/>
                <a:gd name="T11" fmla="*/ 25 h 47"/>
                <a:gd name="T12" fmla="*/ 5 w 71"/>
                <a:gd name="T13" fmla="*/ 32 h 47"/>
                <a:gd name="T14" fmla="*/ 2 w 71"/>
                <a:gd name="T15" fmla="*/ 12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47">
                  <a:moveTo>
                    <a:pt x="2" y="12"/>
                  </a:moveTo>
                  <a:lnTo>
                    <a:pt x="2" y="12"/>
                  </a:lnTo>
                  <a:cubicBezTo>
                    <a:pt x="4" y="6"/>
                    <a:pt x="13" y="0"/>
                    <a:pt x="24" y="0"/>
                  </a:cubicBezTo>
                  <a:cubicBezTo>
                    <a:pt x="37" y="19"/>
                    <a:pt x="51" y="32"/>
                    <a:pt x="71" y="44"/>
                  </a:cubicBezTo>
                  <a:cubicBezTo>
                    <a:pt x="69" y="47"/>
                    <a:pt x="63" y="41"/>
                    <a:pt x="59" y="39"/>
                  </a:cubicBezTo>
                  <a:cubicBezTo>
                    <a:pt x="50" y="33"/>
                    <a:pt x="38" y="25"/>
                    <a:pt x="26" y="25"/>
                  </a:cubicBezTo>
                  <a:cubicBezTo>
                    <a:pt x="17" y="24"/>
                    <a:pt x="10" y="27"/>
                    <a:pt x="5" y="32"/>
                  </a:cubicBezTo>
                  <a:cubicBezTo>
                    <a:pt x="1" y="28"/>
                    <a:pt x="0" y="18"/>
                    <a:pt x="2" y="1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4" name="Freeform 1069"/>
            <p:cNvSpPr>
              <a:spLocks/>
            </p:cNvSpPr>
            <p:nvPr userDrawn="1"/>
          </p:nvSpPr>
          <p:spPr bwMode="auto">
            <a:xfrm>
              <a:off x="202" y="222"/>
              <a:ext cx="41" cy="38"/>
            </a:xfrm>
            <a:custGeom>
              <a:avLst/>
              <a:gdLst>
                <a:gd name="T0" fmla="*/ 7 w 93"/>
                <a:gd name="T1" fmla="*/ 0 h 83"/>
                <a:gd name="T2" fmla="*/ 7 w 93"/>
                <a:gd name="T3" fmla="*/ 0 h 83"/>
                <a:gd name="T4" fmla="*/ 93 w 93"/>
                <a:gd name="T5" fmla="*/ 75 h 83"/>
                <a:gd name="T6" fmla="*/ 75 w 93"/>
                <a:gd name="T7" fmla="*/ 71 h 83"/>
                <a:gd name="T8" fmla="*/ 32 w 93"/>
                <a:gd name="T9" fmla="*/ 41 h 83"/>
                <a:gd name="T10" fmla="*/ 71 w 93"/>
                <a:gd name="T11" fmla="*/ 76 h 83"/>
                <a:gd name="T12" fmla="*/ 73 w 93"/>
                <a:gd name="T13" fmla="*/ 83 h 83"/>
                <a:gd name="T14" fmla="*/ 19 w 93"/>
                <a:gd name="T15" fmla="*/ 46 h 83"/>
                <a:gd name="T16" fmla="*/ 7 w 93"/>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3">
                  <a:moveTo>
                    <a:pt x="7" y="0"/>
                  </a:moveTo>
                  <a:lnTo>
                    <a:pt x="7" y="0"/>
                  </a:lnTo>
                  <a:cubicBezTo>
                    <a:pt x="16" y="6"/>
                    <a:pt x="56" y="50"/>
                    <a:pt x="93" y="75"/>
                  </a:cubicBezTo>
                  <a:cubicBezTo>
                    <a:pt x="88" y="73"/>
                    <a:pt x="80" y="71"/>
                    <a:pt x="75" y="71"/>
                  </a:cubicBezTo>
                  <a:cubicBezTo>
                    <a:pt x="72" y="69"/>
                    <a:pt x="45" y="49"/>
                    <a:pt x="32" y="41"/>
                  </a:cubicBezTo>
                  <a:cubicBezTo>
                    <a:pt x="43" y="54"/>
                    <a:pt x="65" y="71"/>
                    <a:pt x="71" y="76"/>
                  </a:cubicBezTo>
                  <a:cubicBezTo>
                    <a:pt x="71" y="77"/>
                    <a:pt x="71" y="80"/>
                    <a:pt x="73" y="83"/>
                  </a:cubicBezTo>
                  <a:cubicBezTo>
                    <a:pt x="59" y="74"/>
                    <a:pt x="35" y="62"/>
                    <a:pt x="19" y="46"/>
                  </a:cubicBezTo>
                  <a:cubicBezTo>
                    <a:pt x="7" y="35"/>
                    <a:pt x="0" y="17"/>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5" name="Freeform 1070"/>
            <p:cNvSpPr>
              <a:spLocks/>
            </p:cNvSpPr>
            <p:nvPr userDrawn="1"/>
          </p:nvSpPr>
          <p:spPr bwMode="auto">
            <a:xfrm>
              <a:off x="274" y="220"/>
              <a:ext cx="34" cy="40"/>
            </a:xfrm>
            <a:custGeom>
              <a:avLst/>
              <a:gdLst>
                <a:gd name="T0" fmla="*/ 2 w 76"/>
                <a:gd name="T1" fmla="*/ 6 h 89"/>
                <a:gd name="T2" fmla="*/ 2 w 76"/>
                <a:gd name="T3" fmla="*/ 6 h 89"/>
                <a:gd name="T4" fmla="*/ 7 w 76"/>
                <a:gd name="T5" fmla="*/ 3 h 89"/>
                <a:gd name="T6" fmla="*/ 23 w 76"/>
                <a:gd name="T7" fmla="*/ 28 h 89"/>
                <a:gd name="T8" fmla="*/ 45 w 76"/>
                <a:gd name="T9" fmla="*/ 42 h 89"/>
                <a:gd name="T10" fmla="*/ 68 w 76"/>
                <a:gd name="T11" fmla="*/ 62 h 89"/>
                <a:gd name="T12" fmla="*/ 75 w 76"/>
                <a:gd name="T13" fmla="*/ 89 h 89"/>
                <a:gd name="T14" fmla="*/ 46 w 76"/>
                <a:gd name="T15" fmla="*/ 48 h 89"/>
                <a:gd name="T16" fmla="*/ 17 w 76"/>
                <a:gd name="T17" fmla="*/ 25 h 89"/>
                <a:gd name="T18" fmla="*/ 2 w 76"/>
                <a:gd name="T19" fmla="*/ 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89">
                  <a:moveTo>
                    <a:pt x="2" y="6"/>
                  </a:moveTo>
                  <a:lnTo>
                    <a:pt x="2" y="6"/>
                  </a:lnTo>
                  <a:cubicBezTo>
                    <a:pt x="0" y="2"/>
                    <a:pt x="6" y="0"/>
                    <a:pt x="7" y="3"/>
                  </a:cubicBezTo>
                  <a:cubicBezTo>
                    <a:pt x="11" y="13"/>
                    <a:pt x="17" y="22"/>
                    <a:pt x="23" y="28"/>
                  </a:cubicBezTo>
                  <a:cubicBezTo>
                    <a:pt x="28" y="33"/>
                    <a:pt x="38" y="39"/>
                    <a:pt x="45" y="42"/>
                  </a:cubicBezTo>
                  <a:cubicBezTo>
                    <a:pt x="52" y="46"/>
                    <a:pt x="64" y="55"/>
                    <a:pt x="68" y="62"/>
                  </a:cubicBezTo>
                  <a:cubicBezTo>
                    <a:pt x="72" y="69"/>
                    <a:pt x="76" y="79"/>
                    <a:pt x="75" y="89"/>
                  </a:cubicBezTo>
                  <a:cubicBezTo>
                    <a:pt x="71" y="75"/>
                    <a:pt x="59" y="56"/>
                    <a:pt x="46" y="48"/>
                  </a:cubicBezTo>
                  <a:cubicBezTo>
                    <a:pt x="35" y="41"/>
                    <a:pt x="24" y="34"/>
                    <a:pt x="17" y="25"/>
                  </a:cubicBezTo>
                  <a:cubicBezTo>
                    <a:pt x="12" y="19"/>
                    <a:pt x="6" y="13"/>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6" name="Freeform 1071"/>
            <p:cNvSpPr>
              <a:spLocks/>
            </p:cNvSpPr>
            <p:nvPr userDrawn="1"/>
          </p:nvSpPr>
          <p:spPr bwMode="auto">
            <a:xfrm>
              <a:off x="278" y="218"/>
              <a:ext cx="38" cy="24"/>
            </a:xfrm>
            <a:custGeom>
              <a:avLst/>
              <a:gdLst>
                <a:gd name="T0" fmla="*/ 2 w 85"/>
                <a:gd name="T1" fmla="*/ 1 h 53"/>
                <a:gd name="T2" fmla="*/ 2 w 85"/>
                <a:gd name="T3" fmla="*/ 1 h 53"/>
                <a:gd name="T4" fmla="*/ 78 w 85"/>
                <a:gd name="T5" fmla="*/ 2 h 53"/>
                <a:gd name="T6" fmla="*/ 85 w 85"/>
                <a:gd name="T7" fmla="*/ 0 h 53"/>
                <a:gd name="T8" fmla="*/ 77 w 85"/>
                <a:gd name="T9" fmla="*/ 6 h 53"/>
                <a:gd name="T10" fmla="*/ 30 w 85"/>
                <a:gd name="T11" fmla="*/ 12 h 53"/>
                <a:gd name="T12" fmla="*/ 7 w 85"/>
                <a:gd name="T13" fmla="*/ 10 h 53"/>
                <a:gd name="T14" fmla="*/ 13 w 85"/>
                <a:gd name="T15" fmla="*/ 23 h 53"/>
                <a:gd name="T16" fmla="*/ 30 w 85"/>
                <a:gd name="T17" fmla="*/ 16 h 53"/>
                <a:gd name="T18" fmla="*/ 59 w 85"/>
                <a:gd name="T19" fmla="*/ 14 h 53"/>
                <a:gd name="T20" fmla="*/ 81 w 85"/>
                <a:gd name="T21" fmla="*/ 15 h 53"/>
                <a:gd name="T22" fmla="*/ 46 w 85"/>
                <a:gd name="T23" fmla="*/ 18 h 53"/>
                <a:gd name="T24" fmla="*/ 69 w 85"/>
                <a:gd name="T25" fmla="*/ 50 h 53"/>
                <a:gd name="T26" fmla="*/ 35 w 85"/>
                <a:gd name="T27" fmla="*/ 21 h 53"/>
                <a:gd name="T28" fmla="*/ 60 w 85"/>
                <a:gd name="T29" fmla="*/ 53 h 53"/>
                <a:gd name="T30" fmla="*/ 27 w 85"/>
                <a:gd name="T31" fmla="*/ 27 h 53"/>
                <a:gd name="T32" fmla="*/ 39 w 85"/>
                <a:gd name="T33" fmla="*/ 45 h 53"/>
                <a:gd name="T34" fmla="*/ 19 w 85"/>
                <a:gd name="T35" fmla="*/ 32 h 53"/>
                <a:gd name="T36" fmla="*/ 0 w 85"/>
                <a:gd name="T37" fmla="*/ 4 h 53"/>
                <a:gd name="T38" fmla="*/ 2 w 85"/>
                <a:gd name="T39"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53">
                  <a:moveTo>
                    <a:pt x="2" y="1"/>
                  </a:moveTo>
                  <a:lnTo>
                    <a:pt x="2" y="1"/>
                  </a:lnTo>
                  <a:cubicBezTo>
                    <a:pt x="16" y="1"/>
                    <a:pt x="61" y="2"/>
                    <a:pt x="78" y="2"/>
                  </a:cubicBezTo>
                  <a:cubicBezTo>
                    <a:pt x="80" y="2"/>
                    <a:pt x="83" y="1"/>
                    <a:pt x="85" y="0"/>
                  </a:cubicBezTo>
                  <a:cubicBezTo>
                    <a:pt x="84" y="2"/>
                    <a:pt x="79" y="4"/>
                    <a:pt x="77" y="6"/>
                  </a:cubicBezTo>
                  <a:cubicBezTo>
                    <a:pt x="64" y="12"/>
                    <a:pt x="47" y="14"/>
                    <a:pt x="30" y="12"/>
                  </a:cubicBezTo>
                  <a:cubicBezTo>
                    <a:pt x="26" y="11"/>
                    <a:pt x="15" y="7"/>
                    <a:pt x="7" y="10"/>
                  </a:cubicBezTo>
                  <a:cubicBezTo>
                    <a:pt x="7" y="14"/>
                    <a:pt x="12" y="21"/>
                    <a:pt x="13" y="23"/>
                  </a:cubicBezTo>
                  <a:cubicBezTo>
                    <a:pt x="18" y="19"/>
                    <a:pt x="23" y="18"/>
                    <a:pt x="30" y="16"/>
                  </a:cubicBezTo>
                  <a:cubicBezTo>
                    <a:pt x="39" y="13"/>
                    <a:pt x="49" y="13"/>
                    <a:pt x="59" y="14"/>
                  </a:cubicBezTo>
                  <a:cubicBezTo>
                    <a:pt x="65" y="15"/>
                    <a:pt x="74" y="16"/>
                    <a:pt x="81" y="15"/>
                  </a:cubicBezTo>
                  <a:cubicBezTo>
                    <a:pt x="73" y="21"/>
                    <a:pt x="60" y="22"/>
                    <a:pt x="46" y="18"/>
                  </a:cubicBezTo>
                  <a:cubicBezTo>
                    <a:pt x="56" y="25"/>
                    <a:pt x="67" y="37"/>
                    <a:pt x="69" y="50"/>
                  </a:cubicBezTo>
                  <a:cubicBezTo>
                    <a:pt x="61" y="38"/>
                    <a:pt x="48" y="28"/>
                    <a:pt x="35" y="21"/>
                  </a:cubicBezTo>
                  <a:cubicBezTo>
                    <a:pt x="45" y="30"/>
                    <a:pt x="56" y="45"/>
                    <a:pt x="60" y="53"/>
                  </a:cubicBezTo>
                  <a:cubicBezTo>
                    <a:pt x="49" y="47"/>
                    <a:pt x="35" y="36"/>
                    <a:pt x="27" y="27"/>
                  </a:cubicBezTo>
                  <a:cubicBezTo>
                    <a:pt x="29" y="32"/>
                    <a:pt x="34" y="40"/>
                    <a:pt x="39" y="45"/>
                  </a:cubicBezTo>
                  <a:cubicBezTo>
                    <a:pt x="37" y="44"/>
                    <a:pt x="26" y="39"/>
                    <a:pt x="19" y="32"/>
                  </a:cubicBezTo>
                  <a:cubicBezTo>
                    <a:pt x="12" y="26"/>
                    <a:pt x="4" y="13"/>
                    <a:pt x="0" y="4"/>
                  </a:cubicBezTo>
                  <a:cubicBezTo>
                    <a:pt x="0" y="2"/>
                    <a:pt x="1"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7" name="Freeform 1072"/>
            <p:cNvSpPr>
              <a:spLocks/>
            </p:cNvSpPr>
            <p:nvPr userDrawn="1"/>
          </p:nvSpPr>
          <p:spPr bwMode="auto">
            <a:xfrm>
              <a:off x="210" y="199"/>
              <a:ext cx="32" cy="55"/>
            </a:xfrm>
            <a:custGeom>
              <a:avLst/>
              <a:gdLst>
                <a:gd name="T0" fmla="*/ 13 w 70"/>
                <a:gd name="T1" fmla="*/ 0 h 121"/>
                <a:gd name="T2" fmla="*/ 13 w 70"/>
                <a:gd name="T3" fmla="*/ 0 h 121"/>
                <a:gd name="T4" fmla="*/ 66 w 70"/>
                <a:gd name="T5" fmla="*/ 84 h 121"/>
                <a:gd name="T6" fmla="*/ 63 w 70"/>
                <a:gd name="T7" fmla="*/ 95 h 121"/>
                <a:gd name="T8" fmla="*/ 24 w 70"/>
                <a:gd name="T9" fmla="*/ 47 h 121"/>
                <a:gd name="T10" fmla="*/ 63 w 70"/>
                <a:gd name="T11" fmla="*/ 104 h 121"/>
                <a:gd name="T12" fmla="*/ 70 w 70"/>
                <a:gd name="T13" fmla="*/ 121 h 121"/>
                <a:gd name="T14" fmla="*/ 7 w 70"/>
                <a:gd name="T15" fmla="*/ 40 h 121"/>
                <a:gd name="T16" fmla="*/ 13 w 70"/>
                <a:gd name="T1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121">
                  <a:moveTo>
                    <a:pt x="13" y="0"/>
                  </a:moveTo>
                  <a:lnTo>
                    <a:pt x="13" y="0"/>
                  </a:lnTo>
                  <a:cubicBezTo>
                    <a:pt x="19" y="12"/>
                    <a:pt x="47" y="63"/>
                    <a:pt x="66" y="84"/>
                  </a:cubicBezTo>
                  <a:cubicBezTo>
                    <a:pt x="65" y="87"/>
                    <a:pt x="63" y="91"/>
                    <a:pt x="63" y="95"/>
                  </a:cubicBezTo>
                  <a:cubicBezTo>
                    <a:pt x="52" y="83"/>
                    <a:pt x="38" y="62"/>
                    <a:pt x="24" y="47"/>
                  </a:cubicBezTo>
                  <a:cubicBezTo>
                    <a:pt x="32" y="67"/>
                    <a:pt x="52" y="94"/>
                    <a:pt x="63" y="104"/>
                  </a:cubicBezTo>
                  <a:cubicBezTo>
                    <a:pt x="64" y="108"/>
                    <a:pt x="66" y="116"/>
                    <a:pt x="70" y="121"/>
                  </a:cubicBezTo>
                  <a:cubicBezTo>
                    <a:pt x="44" y="101"/>
                    <a:pt x="14" y="64"/>
                    <a:pt x="7" y="40"/>
                  </a:cubicBezTo>
                  <a:cubicBezTo>
                    <a:pt x="0" y="17"/>
                    <a:pt x="6" y="6"/>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8" name="Freeform 1073"/>
            <p:cNvSpPr>
              <a:spLocks/>
            </p:cNvSpPr>
            <p:nvPr userDrawn="1"/>
          </p:nvSpPr>
          <p:spPr bwMode="auto">
            <a:xfrm>
              <a:off x="305" y="278"/>
              <a:ext cx="4" cy="5"/>
            </a:xfrm>
            <a:custGeom>
              <a:avLst/>
              <a:gdLst>
                <a:gd name="T0" fmla="*/ 9 w 9"/>
                <a:gd name="T1" fmla="*/ 0 h 11"/>
                <a:gd name="T2" fmla="*/ 9 w 9"/>
                <a:gd name="T3" fmla="*/ 0 h 11"/>
                <a:gd name="T4" fmla="*/ 0 w 9"/>
                <a:gd name="T5" fmla="*/ 11 h 11"/>
                <a:gd name="T6" fmla="*/ 9 w 9"/>
                <a:gd name="T7" fmla="*/ 0 h 11"/>
              </a:gdLst>
              <a:ahLst/>
              <a:cxnLst>
                <a:cxn ang="0">
                  <a:pos x="T0" y="T1"/>
                </a:cxn>
                <a:cxn ang="0">
                  <a:pos x="T2" y="T3"/>
                </a:cxn>
                <a:cxn ang="0">
                  <a:pos x="T4" y="T5"/>
                </a:cxn>
                <a:cxn ang="0">
                  <a:pos x="T6" y="T7"/>
                </a:cxn>
              </a:cxnLst>
              <a:rect l="0" t="0" r="r" b="b"/>
              <a:pathLst>
                <a:path w="9" h="11">
                  <a:moveTo>
                    <a:pt x="9" y="0"/>
                  </a:moveTo>
                  <a:lnTo>
                    <a:pt x="9" y="0"/>
                  </a:lnTo>
                  <a:cubicBezTo>
                    <a:pt x="8" y="4"/>
                    <a:pt x="5" y="8"/>
                    <a:pt x="0" y="11"/>
                  </a:cubicBezTo>
                  <a:cubicBezTo>
                    <a:pt x="4" y="7"/>
                    <a:pt x="5" y="5"/>
                    <a:pt x="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9" name="Freeform 1074"/>
            <p:cNvSpPr>
              <a:spLocks/>
            </p:cNvSpPr>
            <p:nvPr userDrawn="1"/>
          </p:nvSpPr>
          <p:spPr bwMode="auto">
            <a:xfrm>
              <a:off x="288" y="285"/>
              <a:ext cx="6" cy="7"/>
            </a:xfrm>
            <a:custGeom>
              <a:avLst/>
              <a:gdLst>
                <a:gd name="T0" fmla="*/ 3 w 13"/>
                <a:gd name="T1" fmla="*/ 0 h 15"/>
                <a:gd name="T2" fmla="*/ 3 w 13"/>
                <a:gd name="T3" fmla="*/ 0 h 15"/>
                <a:gd name="T4" fmla="*/ 13 w 13"/>
                <a:gd name="T5" fmla="*/ 4 h 15"/>
                <a:gd name="T6" fmla="*/ 4 w 13"/>
                <a:gd name="T7" fmla="*/ 4 h 15"/>
                <a:gd name="T8" fmla="*/ 10 w 13"/>
                <a:gd name="T9" fmla="*/ 15 h 15"/>
                <a:gd name="T10" fmla="*/ 3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3" y="0"/>
                  </a:moveTo>
                  <a:lnTo>
                    <a:pt x="3" y="0"/>
                  </a:lnTo>
                  <a:cubicBezTo>
                    <a:pt x="5" y="2"/>
                    <a:pt x="9" y="4"/>
                    <a:pt x="13" y="4"/>
                  </a:cubicBezTo>
                  <a:cubicBezTo>
                    <a:pt x="10" y="5"/>
                    <a:pt x="7" y="5"/>
                    <a:pt x="4" y="4"/>
                  </a:cubicBezTo>
                  <a:cubicBezTo>
                    <a:pt x="4" y="6"/>
                    <a:pt x="6" y="12"/>
                    <a:pt x="10" y="15"/>
                  </a:cubicBezTo>
                  <a:cubicBezTo>
                    <a:pt x="4" y="13"/>
                    <a:pt x="0" y="4"/>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0" name="Freeform 1075"/>
            <p:cNvSpPr>
              <a:spLocks/>
            </p:cNvSpPr>
            <p:nvPr userDrawn="1"/>
          </p:nvSpPr>
          <p:spPr bwMode="auto">
            <a:xfrm>
              <a:off x="268" y="230"/>
              <a:ext cx="4" cy="4"/>
            </a:xfrm>
            <a:custGeom>
              <a:avLst/>
              <a:gdLst>
                <a:gd name="T0" fmla="*/ 5 w 8"/>
                <a:gd name="T1" fmla="*/ 1 h 7"/>
                <a:gd name="T2" fmla="*/ 5 w 8"/>
                <a:gd name="T3" fmla="*/ 1 h 7"/>
                <a:gd name="T4" fmla="*/ 6 w 8"/>
                <a:gd name="T5" fmla="*/ 4 h 7"/>
                <a:gd name="T6" fmla="*/ 8 w 8"/>
                <a:gd name="T7" fmla="*/ 5 h 7"/>
                <a:gd name="T8" fmla="*/ 0 w 8"/>
                <a:gd name="T9" fmla="*/ 7 h 7"/>
                <a:gd name="T10" fmla="*/ 5 w 8"/>
                <a:gd name="T11" fmla="*/ 1 h 7"/>
              </a:gdLst>
              <a:ahLst/>
              <a:cxnLst>
                <a:cxn ang="0">
                  <a:pos x="T0" y="T1"/>
                </a:cxn>
                <a:cxn ang="0">
                  <a:pos x="T2" y="T3"/>
                </a:cxn>
                <a:cxn ang="0">
                  <a:pos x="T4" y="T5"/>
                </a:cxn>
                <a:cxn ang="0">
                  <a:pos x="T6" y="T7"/>
                </a:cxn>
                <a:cxn ang="0">
                  <a:pos x="T8" y="T9"/>
                </a:cxn>
                <a:cxn ang="0">
                  <a:pos x="T10" y="T11"/>
                </a:cxn>
              </a:cxnLst>
              <a:rect l="0" t="0" r="r" b="b"/>
              <a:pathLst>
                <a:path w="8" h="7">
                  <a:moveTo>
                    <a:pt x="5" y="1"/>
                  </a:moveTo>
                  <a:lnTo>
                    <a:pt x="5" y="1"/>
                  </a:lnTo>
                  <a:cubicBezTo>
                    <a:pt x="8" y="0"/>
                    <a:pt x="6" y="3"/>
                    <a:pt x="6" y="4"/>
                  </a:cubicBezTo>
                  <a:cubicBezTo>
                    <a:pt x="8" y="3"/>
                    <a:pt x="8" y="4"/>
                    <a:pt x="8" y="5"/>
                  </a:cubicBezTo>
                  <a:cubicBezTo>
                    <a:pt x="5" y="5"/>
                    <a:pt x="3" y="6"/>
                    <a:pt x="0" y="7"/>
                  </a:cubicBezTo>
                  <a:cubicBezTo>
                    <a:pt x="1" y="5"/>
                    <a:pt x="2" y="2"/>
                    <a:pt x="5"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1" name="Freeform 1076"/>
            <p:cNvSpPr>
              <a:spLocks/>
            </p:cNvSpPr>
            <p:nvPr userDrawn="1"/>
          </p:nvSpPr>
          <p:spPr bwMode="auto">
            <a:xfrm>
              <a:off x="246" y="221"/>
              <a:ext cx="2" cy="3"/>
            </a:xfrm>
            <a:custGeom>
              <a:avLst/>
              <a:gdLst>
                <a:gd name="T0" fmla="*/ 5 w 5"/>
                <a:gd name="T1" fmla="*/ 0 h 6"/>
                <a:gd name="T2" fmla="*/ 5 w 5"/>
                <a:gd name="T3" fmla="*/ 0 h 6"/>
                <a:gd name="T4" fmla="*/ 3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5" y="0"/>
                  </a:lnTo>
                  <a:cubicBezTo>
                    <a:pt x="3" y="2"/>
                    <a:pt x="3" y="3"/>
                    <a:pt x="3" y="6"/>
                  </a:cubicBezTo>
                  <a:cubicBezTo>
                    <a:pt x="0" y="4"/>
                    <a:pt x="2" y="0"/>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2" name="Freeform 1077"/>
            <p:cNvSpPr>
              <a:spLocks/>
            </p:cNvSpPr>
            <p:nvPr userDrawn="1"/>
          </p:nvSpPr>
          <p:spPr bwMode="auto">
            <a:xfrm>
              <a:off x="209" y="201"/>
              <a:ext cx="16" cy="29"/>
            </a:xfrm>
            <a:custGeom>
              <a:avLst/>
              <a:gdLst>
                <a:gd name="T0" fmla="*/ 16 w 36"/>
                <a:gd name="T1" fmla="*/ 0 h 63"/>
                <a:gd name="T2" fmla="*/ 16 w 36"/>
                <a:gd name="T3" fmla="*/ 0 h 63"/>
                <a:gd name="T4" fmla="*/ 36 w 36"/>
                <a:gd name="T5" fmla="*/ 36 h 63"/>
                <a:gd name="T6" fmla="*/ 15 w 36"/>
                <a:gd name="T7" fmla="*/ 5 h 63"/>
                <a:gd name="T8" fmla="*/ 26 w 36"/>
                <a:gd name="T9" fmla="*/ 63 h 63"/>
                <a:gd name="T10" fmla="*/ 16 w 36"/>
                <a:gd name="T11" fmla="*/ 0 h 63"/>
              </a:gdLst>
              <a:ahLst/>
              <a:cxnLst>
                <a:cxn ang="0">
                  <a:pos x="T0" y="T1"/>
                </a:cxn>
                <a:cxn ang="0">
                  <a:pos x="T2" y="T3"/>
                </a:cxn>
                <a:cxn ang="0">
                  <a:pos x="T4" y="T5"/>
                </a:cxn>
                <a:cxn ang="0">
                  <a:pos x="T6" y="T7"/>
                </a:cxn>
                <a:cxn ang="0">
                  <a:pos x="T8" y="T9"/>
                </a:cxn>
                <a:cxn ang="0">
                  <a:pos x="T10" y="T11"/>
                </a:cxn>
              </a:cxnLst>
              <a:rect l="0" t="0" r="r" b="b"/>
              <a:pathLst>
                <a:path w="36" h="63">
                  <a:moveTo>
                    <a:pt x="16" y="0"/>
                  </a:moveTo>
                  <a:lnTo>
                    <a:pt x="16" y="0"/>
                  </a:lnTo>
                  <a:cubicBezTo>
                    <a:pt x="18" y="5"/>
                    <a:pt x="29" y="25"/>
                    <a:pt x="36" y="36"/>
                  </a:cubicBezTo>
                  <a:cubicBezTo>
                    <a:pt x="29" y="26"/>
                    <a:pt x="19" y="12"/>
                    <a:pt x="15" y="5"/>
                  </a:cubicBezTo>
                  <a:cubicBezTo>
                    <a:pt x="5" y="20"/>
                    <a:pt x="20" y="48"/>
                    <a:pt x="26" y="63"/>
                  </a:cubicBezTo>
                  <a:cubicBezTo>
                    <a:pt x="17" y="49"/>
                    <a:pt x="0" y="15"/>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3" name="Freeform 1078"/>
            <p:cNvSpPr>
              <a:spLocks/>
            </p:cNvSpPr>
            <p:nvPr userDrawn="1"/>
          </p:nvSpPr>
          <p:spPr bwMode="auto">
            <a:xfrm>
              <a:off x="201" y="247"/>
              <a:ext cx="17" cy="15"/>
            </a:xfrm>
            <a:custGeom>
              <a:avLst/>
              <a:gdLst>
                <a:gd name="T0" fmla="*/ 0 w 38"/>
                <a:gd name="T1" fmla="*/ 0 h 34"/>
                <a:gd name="T2" fmla="*/ 0 w 38"/>
                <a:gd name="T3" fmla="*/ 0 h 34"/>
                <a:gd name="T4" fmla="*/ 38 w 38"/>
                <a:gd name="T5" fmla="*/ 14 h 34"/>
                <a:gd name="T6" fmla="*/ 3 w 38"/>
                <a:gd name="T7" fmla="*/ 3 h 34"/>
                <a:gd name="T8" fmla="*/ 29 w 38"/>
                <a:gd name="T9" fmla="*/ 34 h 34"/>
                <a:gd name="T10" fmla="*/ 0 w 38"/>
                <a:gd name="T11" fmla="*/ 0 h 34"/>
              </a:gdLst>
              <a:ahLst/>
              <a:cxnLst>
                <a:cxn ang="0">
                  <a:pos x="T0" y="T1"/>
                </a:cxn>
                <a:cxn ang="0">
                  <a:pos x="T2" y="T3"/>
                </a:cxn>
                <a:cxn ang="0">
                  <a:pos x="T4" y="T5"/>
                </a:cxn>
                <a:cxn ang="0">
                  <a:pos x="T6" y="T7"/>
                </a:cxn>
                <a:cxn ang="0">
                  <a:pos x="T8" y="T9"/>
                </a:cxn>
                <a:cxn ang="0">
                  <a:pos x="T10" y="T11"/>
                </a:cxn>
              </a:cxnLst>
              <a:rect l="0" t="0" r="r" b="b"/>
              <a:pathLst>
                <a:path w="38" h="34">
                  <a:moveTo>
                    <a:pt x="0" y="0"/>
                  </a:moveTo>
                  <a:lnTo>
                    <a:pt x="0" y="0"/>
                  </a:lnTo>
                  <a:cubicBezTo>
                    <a:pt x="12" y="1"/>
                    <a:pt x="29" y="7"/>
                    <a:pt x="38" y="14"/>
                  </a:cubicBezTo>
                  <a:cubicBezTo>
                    <a:pt x="32" y="10"/>
                    <a:pt x="13" y="4"/>
                    <a:pt x="3" y="3"/>
                  </a:cubicBezTo>
                  <a:cubicBezTo>
                    <a:pt x="8" y="21"/>
                    <a:pt x="19" y="27"/>
                    <a:pt x="29" y="34"/>
                  </a:cubicBezTo>
                  <a:cubicBezTo>
                    <a:pt x="18" y="28"/>
                    <a:pt x="0" y="14"/>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4" name="Freeform 1079"/>
            <p:cNvSpPr>
              <a:spLocks/>
            </p:cNvSpPr>
            <p:nvPr userDrawn="1"/>
          </p:nvSpPr>
          <p:spPr bwMode="auto">
            <a:xfrm>
              <a:off x="203" y="225"/>
              <a:ext cx="17" cy="21"/>
            </a:xfrm>
            <a:custGeom>
              <a:avLst/>
              <a:gdLst>
                <a:gd name="T0" fmla="*/ 6 w 39"/>
                <a:gd name="T1" fmla="*/ 0 h 48"/>
                <a:gd name="T2" fmla="*/ 6 w 39"/>
                <a:gd name="T3" fmla="*/ 0 h 48"/>
                <a:gd name="T4" fmla="*/ 39 w 39"/>
                <a:gd name="T5" fmla="*/ 31 h 48"/>
                <a:gd name="T6" fmla="*/ 8 w 39"/>
                <a:gd name="T7" fmla="*/ 5 h 48"/>
                <a:gd name="T8" fmla="*/ 27 w 39"/>
                <a:gd name="T9" fmla="*/ 48 h 48"/>
                <a:gd name="T10" fmla="*/ 6 w 39"/>
                <a:gd name="T11" fmla="*/ 0 h 48"/>
              </a:gdLst>
              <a:ahLst/>
              <a:cxnLst>
                <a:cxn ang="0">
                  <a:pos x="T0" y="T1"/>
                </a:cxn>
                <a:cxn ang="0">
                  <a:pos x="T2" y="T3"/>
                </a:cxn>
                <a:cxn ang="0">
                  <a:pos x="T4" y="T5"/>
                </a:cxn>
                <a:cxn ang="0">
                  <a:pos x="T6" y="T7"/>
                </a:cxn>
                <a:cxn ang="0">
                  <a:pos x="T8" y="T9"/>
                </a:cxn>
                <a:cxn ang="0">
                  <a:pos x="T10" y="T11"/>
                </a:cxn>
              </a:cxnLst>
              <a:rect l="0" t="0" r="r" b="b"/>
              <a:pathLst>
                <a:path w="39" h="48">
                  <a:moveTo>
                    <a:pt x="6" y="0"/>
                  </a:moveTo>
                  <a:lnTo>
                    <a:pt x="6" y="0"/>
                  </a:lnTo>
                  <a:cubicBezTo>
                    <a:pt x="11" y="3"/>
                    <a:pt x="33" y="24"/>
                    <a:pt x="39" y="31"/>
                  </a:cubicBezTo>
                  <a:cubicBezTo>
                    <a:pt x="31" y="24"/>
                    <a:pt x="17" y="10"/>
                    <a:pt x="8" y="5"/>
                  </a:cubicBezTo>
                  <a:cubicBezTo>
                    <a:pt x="6" y="24"/>
                    <a:pt x="22" y="42"/>
                    <a:pt x="27" y="48"/>
                  </a:cubicBezTo>
                  <a:cubicBezTo>
                    <a:pt x="17" y="40"/>
                    <a:pt x="0" y="20"/>
                    <a:pt x="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5" name="Freeform 1080"/>
            <p:cNvSpPr>
              <a:spLocks/>
            </p:cNvSpPr>
            <p:nvPr userDrawn="1"/>
          </p:nvSpPr>
          <p:spPr bwMode="auto">
            <a:xfrm>
              <a:off x="240" y="239"/>
              <a:ext cx="9" cy="19"/>
            </a:xfrm>
            <a:custGeom>
              <a:avLst/>
              <a:gdLst>
                <a:gd name="T0" fmla="*/ 5 w 20"/>
                <a:gd name="T1" fmla="*/ 0 h 41"/>
                <a:gd name="T2" fmla="*/ 5 w 20"/>
                <a:gd name="T3" fmla="*/ 0 h 41"/>
                <a:gd name="T4" fmla="*/ 15 w 20"/>
                <a:gd name="T5" fmla="*/ 16 h 41"/>
                <a:gd name="T6" fmla="*/ 6 w 20"/>
                <a:gd name="T7" fmla="*/ 8 h 41"/>
                <a:gd name="T8" fmla="*/ 20 w 20"/>
                <a:gd name="T9" fmla="*/ 41 h 41"/>
                <a:gd name="T10" fmla="*/ 5 w 20"/>
                <a:gd name="T11" fmla="*/ 0 h 41"/>
              </a:gdLst>
              <a:ahLst/>
              <a:cxnLst>
                <a:cxn ang="0">
                  <a:pos x="T0" y="T1"/>
                </a:cxn>
                <a:cxn ang="0">
                  <a:pos x="T2" y="T3"/>
                </a:cxn>
                <a:cxn ang="0">
                  <a:pos x="T4" y="T5"/>
                </a:cxn>
                <a:cxn ang="0">
                  <a:pos x="T6" y="T7"/>
                </a:cxn>
                <a:cxn ang="0">
                  <a:pos x="T8" y="T9"/>
                </a:cxn>
                <a:cxn ang="0">
                  <a:pos x="T10" y="T11"/>
                </a:cxn>
              </a:cxnLst>
              <a:rect l="0" t="0" r="r" b="b"/>
              <a:pathLst>
                <a:path w="20" h="41">
                  <a:moveTo>
                    <a:pt x="5" y="0"/>
                  </a:moveTo>
                  <a:lnTo>
                    <a:pt x="5" y="0"/>
                  </a:lnTo>
                  <a:cubicBezTo>
                    <a:pt x="8" y="6"/>
                    <a:pt x="10" y="11"/>
                    <a:pt x="15" y="16"/>
                  </a:cubicBezTo>
                  <a:cubicBezTo>
                    <a:pt x="11" y="14"/>
                    <a:pt x="6" y="9"/>
                    <a:pt x="6" y="8"/>
                  </a:cubicBezTo>
                  <a:cubicBezTo>
                    <a:pt x="4" y="17"/>
                    <a:pt x="13" y="34"/>
                    <a:pt x="20" y="41"/>
                  </a:cubicBezTo>
                  <a:cubicBezTo>
                    <a:pt x="4" y="29"/>
                    <a:pt x="0" y="11"/>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6" name="Freeform 1081"/>
            <p:cNvSpPr>
              <a:spLocks/>
            </p:cNvSpPr>
            <p:nvPr userDrawn="1"/>
          </p:nvSpPr>
          <p:spPr bwMode="auto">
            <a:xfrm>
              <a:off x="237" y="257"/>
              <a:ext cx="10" cy="11"/>
            </a:xfrm>
            <a:custGeom>
              <a:avLst/>
              <a:gdLst>
                <a:gd name="T0" fmla="*/ 0 w 23"/>
                <a:gd name="T1" fmla="*/ 0 h 23"/>
                <a:gd name="T2" fmla="*/ 0 w 23"/>
                <a:gd name="T3" fmla="*/ 0 h 23"/>
                <a:gd name="T4" fmla="*/ 23 w 23"/>
                <a:gd name="T5" fmla="*/ 10 h 23"/>
                <a:gd name="T6" fmla="*/ 3 w 23"/>
                <a:gd name="T7" fmla="*/ 3 h 23"/>
                <a:gd name="T8" fmla="*/ 15 w 23"/>
                <a:gd name="T9" fmla="*/ 23 h 23"/>
                <a:gd name="T10" fmla="*/ 0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0" y="0"/>
                  </a:moveTo>
                  <a:lnTo>
                    <a:pt x="0" y="0"/>
                  </a:lnTo>
                  <a:cubicBezTo>
                    <a:pt x="7" y="0"/>
                    <a:pt x="20" y="7"/>
                    <a:pt x="23" y="10"/>
                  </a:cubicBezTo>
                  <a:cubicBezTo>
                    <a:pt x="17" y="7"/>
                    <a:pt x="11" y="4"/>
                    <a:pt x="3" y="3"/>
                  </a:cubicBezTo>
                  <a:cubicBezTo>
                    <a:pt x="4" y="8"/>
                    <a:pt x="10" y="17"/>
                    <a:pt x="15" y="23"/>
                  </a:cubicBezTo>
                  <a:cubicBezTo>
                    <a:pt x="6" y="17"/>
                    <a:pt x="0" y="6"/>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7" name="Freeform 1082"/>
            <p:cNvSpPr>
              <a:spLocks/>
            </p:cNvSpPr>
            <p:nvPr userDrawn="1"/>
          </p:nvSpPr>
          <p:spPr bwMode="auto">
            <a:xfrm>
              <a:off x="199" y="263"/>
              <a:ext cx="16" cy="13"/>
            </a:xfrm>
            <a:custGeom>
              <a:avLst/>
              <a:gdLst>
                <a:gd name="T0" fmla="*/ 0 w 35"/>
                <a:gd name="T1" fmla="*/ 1 h 28"/>
                <a:gd name="T2" fmla="*/ 0 w 35"/>
                <a:gd name="T3" fmla="*/ 1 h 28"/>
                <a:gd name="T4" fmla="*/ 35 w 35"/>
                <a:gd name="T5" fmla="*/ 8 h 28"/>
                <a:gd name="T6" fmla="*/ 4 w 35"/>
                <a:gd name="T7" fmla="*/ 4 h 28"/>
                <a:gd name="T8" fmla="*/ 33 w 35"/>
                <a:gd name="T9" fmla="*/ 28 h 28"/>
                <a:gd name="T10" fmla="*/ 0 w 35"/>
                <a:gd name="T11" fmla="*/ 1 h 28"/>
              </a:gdLst>
              <a:ahLst/>
              <a:cxnLst>
                <a:cxn ang="0">
                  <a:pos x="T0" y="T1"/>
                </a:cxn>
                <a:cxn ang="0">
                  <a:pos x="T2" y="T3"/>
                </a:cxn>
                <a:cxn ang="0">
                  <a:pos x="T4" y="T5"/>
                </a:cxn>
                <a:cxn ang="0">
                  <a:pos x="T6" y="T7"/>
                </a:cxn>
                <a:cxn ang="0">
                  <a:pos x="T8" y="T9"/>
                </a:cxn>
                <a:cxn ang="0">
                  <a:pos x="T10" y="T11"/>
                </a:cxn>
              </a:cxnLst>
              <a:rect l="0" t="0" r="r" b="b"/>
              <a:pathLst>
                <a:path w="35" h="28">
                  <a:moveTo>
                    <a:pt x="0" y="1"/>
                  </a:moveTo>
                  <a:lnTo>
                    <a:pt x="0" y="1"/>
                  </a:lnTo>
                  <a:cubicBezTo>
                    <a:pt x="11" y="0"/>
                    <a:pt x="27" y="4"/>
                    <a:pt x="35" y="8"/>
                  </a:cubicBezTo>
                  <a:cubicBezTo>
                    <a:pt x="24" y="6"/>
                    <a:pt x="19" y="3"/>
                    <a:pt x="4" y="4"/>
                  </a:cubicBezTo>
                  <a:cubicBezTo>
                    <a:pt x="8" y="11"/>
                    <a:pt x="22" y="23"/>
                    <a:pt x="33" y="28"/>
                  </a:cubicBezTo>
                  <a:cubicBezTo>
                    <a:pt x="15" y="22"/>
                    <a:pt x="2" y="9"/>
                    <a:pt x="0"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8" name="Freeform 1083"/>
            <p:cNvSpPr>
              <a:spLocks/>
            </p:cNvSpPr>
            <p:nvPr userDrawn="1"/>
          </p:nvSpPr>
          <p:spPr bwMode="auto">
            <a:xfrm>
              <a:off x="233" y="269"/>
              <a:ext cx="9" cy="9"/>
            </a:xfrm>
            <a:custGeom>
              <a:avLst/>
              <a:gdLst>
                <a:gd name="T0" fmla="*/ 22 w 22"/>
                <a:gd name="T1" fmla="*/ 5 h 20"/>
                <a:gd name="T2" fmla="*/ 22 w 22"/>
                <a:gd name="T3" fmla="*/ 5 h 20"/>
                <a:gd name="T4" fmla="*/ 3 w 22"/>
                <a:gd name="T5" fmla="*/ 6 h 20"/>
                <a:gd name="T6" fmla="*/ 16 w 22"/>
                <a:gd name="T7" fmla="*/ 20 h 20"/>
                <a:gd name="T8" fmla="*/ 0 w 22"/>
                <a:gd name="T9" fmla="*/ 5 h 20"/>
                <a:gd name="T10" fmla="*/ 22 w 22"/>
                <a:gd name="T11" fmla="*/ 5 h 20"/>
              </a:gdLst>
              <a:ahLst/>
              <a:cxnLst>
                <a:cxn ang="0">
                  <a:pos x="T0" y="T1"/>
                </a:cxn>
                <a:cxn ang="0">
                  <a:pos x="T2" y="T3"/>
                </a:cxn>
                <a:cxn ang="0">
                  <a:pos x="T4" y="T5"/>
                </a:cxn>
                <a:cxn ang="0">
                  <a:pos x="T6" y="T7"/>
                </a:cxn>
                <a:cxn ang="0">
                  <a:pos x="T8" y="T9"/>
                </a:cxn>
                <a:cxn ang="0">
                  <a:pos x="T10" y="T11"/>
                </a:cxn>
              </a:cxnLst>
              <a:rect l="0" t="0" r="r" b="b"/>
              <a:pathLst>
                <a:path w="22" h="20">
                  <a:moveTo>
                    <a:pt x="22" y="5"/>
                  </a:moveTo>
                  <a:lnTo>
                    <a:pt x="22" y="5"/>
                  </a:lnTo>
                  <a:cubicBezTo>
                    <a:pt x="15" y="3"/>
                    <a:pt x="10" y="2"/>
                    <a:pt x="3" y="6"/>
                  </a:cubicBezTo>
                  <a:cubicBezTo>
                    <a:pt x="4" y="12"/>
                    <a:pt x="11" y="18"/>
                    <a:pt x="16" y="20"/>
                  </a:cubicBezTo>
                  <a:cubicBezTo>
                    <a:pt x="9" y="19"/>
                    <a:pt x="1" y="13"/>
                    <a:pt x="0" y="5"/>
                  </a:cubicBezTo>
                  <a:cubicBezTo>
                    <a:pt x="7" y="0"/>
                    <a:pt x="16" y="2"/>
                    <a:pt x="22" y="5"/>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9" name="Freeform 1084"/>
            <p:cNvSpPr>
              <a:spLocks/>
            </p:cNvSpPr>
            <p:nvPr userDrawn="1"/>
          </p:nvSpPr>
          <p:spPr bwMode="auto">
            <a:xfrm>
              <a:off x="246" y="276"/>
              <a:ext cx="7" cy="3"/>
            </a:xfrm>
            <a:custGeom>
              <a:avLst/>
              <a:gdLst>
                <a:gd name="T0" fmla="*/ 0 w 15"/>
                <a:gd name="T1" fmla="*/ 0 h 6"/>
                <a:gd name="T2" fmla="*/ 0 w 15"/>
                <a:gd name="T3" fmla="*/ 0 h 6"/>
                <a:gd name="T4" fmla="*/ 15 w 15"/>
                <a:gd name="T5" fmla="*/ 4 h 6"/>
                <a:gd name="T6" fmla="*/ 15 w 15"/>
                <a:gd name="T7" fmla="*/ 6 h 6"/>
                <a:gd name="T8" fmla="*/ 0 w 15"/>
                <a:gd name="T9" fmla="*/ 0 h 6"/>
              </a:gdLst>
              <a:ahLst/>
              <a:cxnLst>
                <a:cxn ang="0">
                  <a:pos x="T0" y="T1"/>
                </a:cxn>
                <a:cxn ang="0">
                  <a:pos x="T2" y="T3"/>
                </a:cxn>
                <a:cxn ang="0">
                  <a:pos x="T4" y="T5"/>
                </a:cxn>
                <a:cxn ang="0">
                  <a:pos x="T6" y="T7"/>
                </a:cxn>
                <a:cxn ang="0">
                  <a:pos x="T8" y="T9"/>
                </a:cxn>
              </a:cxnLst>
              <a:rect l="0" t="0" r="r" b="b"/>
              <a:pathLst>
                <a:path w="15" h="6">
                  <a:moveTo>
                    <a:pt x="0" y="0"/>
                  </a:moveTo>
                  <a:lnTo>
                    <a:pt x="0" y="0"/>
                  </a:lnTo>
                  <a:cubicBezTo>
                    <a:pt x="5" y="1"/>
                    <a:pt x="10" y="2"/>
                    <a:pt x="15" y="4"/>
                  </a:cubicBezTo>
                  <a:lnTo>
                    <a:pt x="15" y="6"/>
                  </a:lnTo>
                  <a:cubicBezTo>
                    <a:pt x="11" y="4"/>
                    <a:pt x="5" y="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0" name="Freeform 1085"/>
            <p:cNvSpPr>
              <a:spLocks/>
            </p:cNvSpPr>
            <p:nvPr userDrawn="1"/>
          </p:nvSpPr>
          <p:spPr bwMode="auto">
            <a:xfrm>
              <a:off x="255" y="273"/>
              <a:ext cx="8" cy="8"/>
            </a:xfrm>
            <a:custGeom>
              <a:avLst/>
              <a:gdLst>
                <a:gd name="T0" fmla="*/ 19 w 19"/>
                <a:gd name="T1" fmla="*/ 4 h 19"/>
                <a:gd name="T2" fmla="*/ 19 w 19"/>
                <a:gd name="T3" fmla="*/ 4 h 19"/>
                <a:gd name="T4" fmla="*/ 3 w 19"/>
                <a:gd name="T5" fmla="*/ 5 h 19"/>
                <a:gd name="T6" fmla="*/ 10 w 19"/>
                <a:gd name="T7" fmla="*/ 19 h 19"/>
                <a:gd name="T8" fmla="*/ 0 w 19"/>
                <a:gd name="T9" fmla="*/ 4 h 19"/>
                <a:gd name="T10" fmla="*/ 19 w 19"/>
                <a:gd name="T11" fmla="*/ 4 h 19"/>
              </a:gdLst>
              <a:ahLst/>
              <a:cxnLst>
                <a:cxn ang="0">
                  <a:pos x="T0" y="T1"/>
                </a:cxn>
                <a:cxn ang="0">
                  <a:pos x="T2" y="T3"/>
                </a:cxn>
                <a:cxn ang="0">
                  <a:pos x="T4" y="T5"/>
                </a:cxn>
                <a:cxn ang="0">
                  <a:pos x="T6" y="T7"/>
                </a:cxn>
                <a:cxn ang="0">
                  <a:pos x="T8" y="T9"/>
                </a:cxn>
                <a:cxn ang="0">
                  <a:pos x="T10" y="T11"/>
                </a:cxn>
              </a:cxnLst>
              <a:rect l="0" t="0" r="r" b="b"/>
              <a:pathLst>
                <a:path w="19" h="19">
                  <a:moveTo>
                    <a:pt x="19" y="4"/>
                  </a:moveTo>
                  <a:lnTo>
                    <a:pt x="19" y="4"/>
                  </a:lnTo>
                  <a:cubicBezTo>
                    <a:pt x="13" y="3"/>
                    <a:pt x="7" y="3"/>
                    <a:pt x="3" y="5"/>
                  </a:cubicBezTo>
                  <a:cubicBezTo>
                    <a:pt x="3" y="10"/>
                    <a:pt x="6" y="16"/>
                    <a:pt x="10" y="19"/>
                  </a:cubicBezTo>
                  <a:cubicBezTo>
                    <a:pt x="4" y="17"/>
                    <a:pt x="0" y="9"/>
                    <a:pt x="0" y="4"/>
                  </a:cubicBezTo>
                  <a:cubicBezTo>
                    <a:pt x="4" y="2"/>
                    <a:pt x="11" y="0"/>
                    <a:pt x="19" y="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1" name="Freeform 1086"/>
            <p:cNvSpPr>
              <a:spLocks/>
            </p:cNvSpPr>
            <p:nvPr userDrawn="1"/>
          </p:nvSpPr>
          <p:spPr bwMode="auto">
            <a:xfrm>
              <a:off x="255" y="253"/>
              <a:ext cx="8" cy="16"/>
            </a:xfrm>
            <a:custGeom>
              <a:avLst/>
              <a:gdLst>
                <a:gd name="T0" fmla="*/ 3 w 17"/>
                <a:gd name="T1" fmla="*/ 0 h 34"/>
                <a:gd name="T2" fmla="*/ 3 w 17"/>
                <a:gd name="T3" fmla="*/ 0 h 34"/>
                <a:gd name="T4" fmla="*/ 17 w 17"/>
                <a:gd name="T5" fmla="*/ 15 h 34"/>
                <a:gd name="T6" fmla="*/ 5 w 17"/>
                <a:gd name="T7" fmla="*/ 6 h 34"/>
                <a:gd name="T8" fmla="*/ 14 w 17"/>
                <a:gd name="T9" fmla="*/ 34 h 34"/>
                <a:gd name="T10" fmla="*/ 3 w 17"/>
                <a:gd name="T11" fmla="*/ 0 h 34"/>
              </a:gdLst>
              <a:ahLst/>
              <a:cxnLst>
                <a:cxn ang="0">
                  <a:pos x="T0" y="T1"/>
                </a:cxn>
                <a:cxn ang="0">
                  <a:pos x="T2" y="T3"/>
                </a:cxn>
                <a:cxn ang="0">
                  <a:pos x="T4" y="T5"/>
                </a:cxn>
                <a:cxn ang="0">
                  <a:pos x="T6" y="T7"/>
                </a:cxn>
                <a:cxn ang="0">
                  <a:pos x="T8" y="T9"/>
                </a:cxn>
                <a:cxn ang="0">
                  <a:pos x="T10" y="T11"/>
                </a:cxn>
              </a:cxnLst>
              <a:rect l="0" t="0" r="r" b="b"/>
              <a:pathLst>
                <a:path w="17" h="34">
                  <a:moveTo>
                    <a:pt x="3" y="0"/>
                  </a:moveTo>
                  <a:lnTo>
                    <a:pt x="3" y="0"/>
                  </a:lnTo>
                  <a:cubicBezTo>
                    <a:pt x="6" y="4"/>
                    <a:pt x="14" y="12"/>
                    <a:pt x="17" y="15"/>
                  </a:cubicBezTo>
                  <a:cubicBezTo>
                    <a:pt x="12" y="12"/>
                    <a:pt x="8" y="10"/>
                    <a:pt x="5" y="6"/>
                  </a:cubicBezTo>
                  <a:cubicBezTo>
                    <a:pt x="3" y="16"/>
                    <a:pt x="11" y="31"/>
                    <a:pt x="14" y="34"/>
                  </a:cubicBezTo>
                  <a:cubicBezTo>
                    <a:pt x="4" y="26"/>
                    <a:pt x="0" y="13"/>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2" name="Freeform 1087"/>
            <p:cNvSpPr>
              <a:spLocks/>
            </p:cNvSpPr>
            <p:nvPr userDrawn="1"/>
          </p:nvSpPr>
          <p:spPr bwMode="auto">
            <a:xfrm>
              <a:off x="263" y="264"/>
              <a:ext cx="9" cy="9"/>
            </a:xfrm>
            <a:custGeom>
              <a:avLst/>
              <a:gdLst>
                <a:gd name="T0" fmla="*/ 0 w 20"/>
                <a:gd name="T1" fmla="*/ 0 h 21"/>
                <a:gd name="T2" fmla="*/ 0 w 20"/>
                <a:gd name="T3" fmla="*/ 0 h 21"/>
                <a:gd name="T4" fmla="*/ 20 w 20"/>
                <a:gd name="T5" fmla="*/ 18 h 21"/>
                <a:gd name="T6" fmla="*/ 20 w 20"/>
                <a:gd name="T7" fmla="*/ 20 h 21"/>
                <a:gd name="T8" fmla="*/ 18 w 20"/>
                <a:gd name="T9" fmla="*/ 21 h 21"/>
                <a:gd name="T10" fmla="*/ 0 w 20"/>
                <a:gd name="T11" fmla="*/ 0 h 21"/>
              </a:gdLst>
              <a:ahLst/>
              <a:cxnLst>
                <a:cxn ang="0">
                  <a:pos x="T0" y="T1"/>
                </a:cxn>
                <a:cxn ang="0">
                  <a:pos x="T2" y="T3"/>
                </a:cxn>
                <a:cxn ang="0">
                  <a:pos x="T4" y="T5"/>
                </a:cxn>
                <a:cxn ang="0">
                  <a:pos x="T6" y="T7"/>
                </a:cxn>
                <a:cxn ang="0">
                  <a:pos x="T8" y="T9"/>
                </a:cxn>
                <a:cxn ang="0">
                  <a:pos x="T10" y="T11"/>
                </a:cxn>
              </a:cxnLst>
              <a:rect l="0" t="0" r="r" b="b"/>
              <a:pathLst>
                <a:path w="20" h="21">
                  <a:moveTo>
                    <a:pt x="0" y="0"/>
                  </a:moveTo>
                  <a:lnTo>
                    <a:pt x="0" y="0"/>
                  </a:lnTo>
                  <a:cubicBezTo>
                    <a:pt x="8" y="5"/>
                    <a:pt x="20" y="18"/>
                    <a:pt x="20" y="18"/>
                  </a:cubicBezTo>
                  <a:lnTo>
                    <a:pt x="20" y="20"/>
                  </a:lnTo>
                  <a:lnTo>
                    <a:pt x="18" y="21"/>
                  </a:lnTo>
                  <a:cubicBezTo>
                    <a:pt x="18" y="21"/>
                    <a:pt x="4" y="7"/>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3" name="Freeform 1088"/>
            <p:cNvSpPr>
              <a:spLocks/>
            </p:cNvSpPr>
            <p:nvPr userDrawn="1"/>
          </p:nvSpPr>
          <p:spPr bwMode="auto">
            <a:xfrm>
              <a:off x="267" y="268"/>
              <a:ext cx="4" cy="5"/>
            </a:xfrm>
            <a:custGeom>
              <a:avLst/>
              <a:gdLst>
                <a:gd name="T0" fmla="*/ 0 w 10"/>
                <a:gd name="T1" fmla="*/ 0 h 11"/>
                <a:gd name="T2" fmla="*/ 0 w 10"/>
                <a:gd name="T3" fmla="*/ 0 h 11"/>
                <a:gd name="T4" fmla="*/ 10 w 10"/>
                <a:gd name="T5" fmla="*/ 10 h 11"/>
                <a:gd name="T6" fmla="*/ 9 w 10"/>
                <a:gd name="T7" fmla="*/ 11 h 11"/>
                <a:gd name="T8" fmla="*/ 0 w 10"/>
                <a:gd name="T9" fmla="*/ 0 h 11"/>
              </a:gdLst>
              <a:ahLst/>
              <a:cxnLst>
                <a:cxn ang="0">
                  <a:pos x="T0" y="T1"/>
                </a:cxn>
                <a:cxn ang="0">
                  <a:pos x="T2" y="T3"/>
                </a:cxn>
                <a:cxn ang="0">
                  <a:pos x="T4" y="T5"/>
                </a:cxn>
                <a:cxn ang="0">
                  <a:pos x="T6" y="T7"/>
                </a:cxn>
                <a:cxn ang="0">
                  <a:pos x="T8" y="T9"/>
                </a:cxn>
              </a:cxnLst>
              <a:rect l="0" t="0" r="r" b="b"/>
              <a:pathLst>
                <a:path w="10" h="11">
                  <a:moveTo>
                    <a:pt x="0" y="0"/>
                  </a:moveTo>
                  <a:lnTo>
                    <a:pt x="0" y="0"/>
                  </a:lnTo>
                  <a:cubicBezTo>
                    <a:pt x="1" y="0"/>
                    <a:pt x="10" y="10"/>
                    <a:pt x="10" y="10"/>
                  </a:cubicBezTo>
                  <a:lnTo>
                    <a:pt x="9" y="11"/>
                  </a:lnTo>
                  <a:cubicBezTo>
                    <a:pt x="9" y="11"/>
                    <a:pt x="1"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4" name="Freeform 1089"/>
            <p:cNvSpPr>
              <a:spLocks/>
            </p:cNvSpPr>
            <p:nvPr userDrawn="1"/>
          </p:nvSpPr>
          <p:spPr bwMode="auto">
            <a:xfrm>
              <a:off x="261" y="278"/>
              <a:ext cx="7" cy="5"/>
            </a:xfrm>
            <a:custGeom>
              <a:avLst/>
              <a:gdLst>
                <a:gd name="T0" fmla="*/ 0 w 15"/>
                <a:gd name="T1" fmla="*/ 0 h 11"/>
                <a:gd name="T2" fmla="*/ 0 w 15"/>
                <a:gd name="T3" fmla="*/ 0 h 11"/>
                <a:gd name="T4" fmla="*/ 15 w 15"/>
                <a:gd name="T5" fmla="*/ 8 h 11"/>
                <a:gd name="T6" fmla="*/ 15 w 15"/>
                <a:gd name="T7" fmla="*/ 10 h 11"/>
                <a:gd name="T8" fmla="*/ 13 w 15"/>
                <a:gd name="T9" fmla="*/ 11 h 11"/>
                <a:gd name="T10" fmla="*/ 0 w 15"/>
                <a:gd name="T11" fmla="*/ 0 h 11"/>
              </a:gdLst>
              <a:ahLst/>
              <a:cxnLst>
                <a:cxn ang="0">
                  <a:pos x="T0" y="T1"/>
                </a:cxn>
                <a:cxn ang="0">
                  <a:pos x="T2" y="T3"/>
                </a:cxn>
                <a:cxn ang="0">
                  <a:pos x="T4" y="T5"/>
                </a:cxn>
                <a:cxn ang="0">
                  <a:pos x="T6" y="T7"/>
                </a:cxn>
                <a:cxn ang="0">
                  <a:pos x="T8" y="T9"/>
                </a:cxn>
                <a:cxn ang="0">
                  <a:pos x="T10" y="T11"/>
                </a:cxn>
              </a:cxnLst>
              <a:rect l="0" t="0" r="r" b="b"/>
              <a:pathLst>
                <a:path w="15" h="11">
                  <a:moveTo>
                    <a:pt x="0" y="0"/>
                  </a:moveTo>
                  <a:lnTo>
                    <a:pt x="0" y="0"/>
                  </a:lnTo>
                  <a:cubicBezTo>
                    <a:pt x="8" y="3"/>
                    <a:pt x="13" y="6"/>
                    <a:pt x="15" y="8"/>
                  </a:cubicBezTo>
                  <a:cubicBezTo>
                    <a:pt x="15" y="8"/>
                    <a:pt x="15" y="10"/>
                    <a:pt x="15" y="10"/>
                  </a:cubicBezTo>
                  <a:lnTo>
                    <a:pt x="13" y="11"/>
                  </a:lnTo>
                  <a:cubicBezTo>
                    <a:pt x="10" y="9"/>
                    <a:pt x="6" y="5"/>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5" name="Freeform 1090"/>
            <p:cNvSpPr>
              <a:spLocks/>
            </p:cNvSpPr>
            <p:nvPr userDrawn="1"/>
          </p:nvSpPr>
          <p:spPr bwMode="auto">
            <a:xfrm>
              <a:off x="264" y="280"/>
              <a:ext cx="3" cy="2"/>
            </a:xfrm>
            <a:custGeom>
              <a:avLst/>
              <a:gdLst>
                <a:gd name="T0" fmla="*/ 0 w 6"/>
                <a:gd name="T1" fmla="*/ 0 h 4"/>
                <a:gd name="T2" fmla="*/ 0 w 6"/>
                <a:gd name="T3" fmla="*/ 0 h 4"/>
                <a:gd name="T4" fmla="*/ 6 w 6"/>
                <a:gd name="T5" fmla="*/ 3 h 4"/>
                <a:gd name="T6" fmla="*/ 5 w 6"/>
                <a:gd name="T7" fmla="*/ 4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lnTo>
                    <a:pt x="0" y="0"/>
                  </a:lnTo>
                  <a:cubicBezTo>
                    <a:pt x="1" y="0"/>
                    <a:pt x="6" y="3"/>
                    <a:pt x="6" y="3"/>
                  </a:cubicBezTo>
                  <a:lnTo>
                    <a:pt x="5" y="4"/>
                  </a:lnTo>
                  <a:cubicBezTo>
                    <a:pt x="5" y="4"/>
                    <a:pt x="1"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6" name="Freeform 1091"/>
            <p:cNvSpPr>
              <a:spLocks/>
            </p:cNvSpPr>
            <p:nvPr userDrawn="1"/>
          </p:nvSpPr>
          <p:spPr bwMode="auto">
            <a:xfrm>
              <a:off x="223" y="314"/>
              <a:ext cx="25" cy="28"/>
            </a:xfrm>
            <a:custGeom>
              <a:avLst/>
              <a:gdLst>
                <a:gd name="T0" fmla="*/ 53 w 56"/>
                <a:gd name="T1" fmla="*/ 0 h 63"/>
                <a:gd name="T2" fmla="*/ 53 w 56"/>
                <a:gd name="T3" fmla="*/ 0 h 63"/>
                <a:gd name="T4" fmla="*/ 53 w 56"/>
                <a:gd name="T5" fmla="*/ 5 h 63"/>
                <a:gd name="T6" fmla="*/ 24 w 56"/>
                <a:gd name="T7" fmla="*/ 40 h 63"/>
                <a:gd name="T8" fmla="*/ 54 w 56"/>
                <a:gd name="T9" fmla="*/ 11 h 63"/>
                <a:gd name="T10" fmla="*/ 56 w 56"/>
                <a:gd name="T11" fmla="*/ 17 h 63"/>
                <a:gd name="T12" fmla="*/ 23 w 56"/>
                <a:gd name="T13" fmla="*/ 56 h 63"/>
                <a:gd name="T14" fmla="*/ 3 w 56"/>
                <a:gd name="T15" fmla="*/ 58 h 63"/>
                <a:gd name="T16" fmla="*/ 6 w 56"/>
                <a:gd name="T17" fmla="*/ 40 h 63"/>
                <a:gd name="T18" fmla="*/ 53 w 56"/>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3">
                  <a:moveTo>
                    <a:pt x="53" y="0"/>
                  </a:moveTo>
                  <a:lnTo>
                    <a:pt x="53" y="0"/>
                  </a:lnTo>
                  <a:cubicBezTo>
                    <a:pt x="53" y="2"/>
                    <a:pt x="53" y="4"/>
                    <a:pt x="53" y="5"/>
                  </a:cubicBezTo>
                  <a:cubicBezTo>
                    <a:pt x="50" y="9"/>
                    <a:pt x="31" y="30"/>
                    <a:pt x="24" y="40"/>
                  </a:cubicBezTo>
                  <a:cubicBezTo>
                    <a:pt x="31" y="33"/>
                    <a:pt x="49" y="17"/>
                    <a:pt x="54" y="11"/>
                  </a:cubicBezTo>
                  <a:cubicBezTo>
                    <a:pt x="54" y="11"/>
                    <a:pt x="56" y="14"/>
                    <a:pt x="56" y="17"/>
                  </a:cubicBezTo>
                  <a:cubicBezTo>
                    <a:pt x="55" y="17"/>
                    <a:pt x="28" y="50"/>
                    <a:pt x="23" y="56"/>
                  </a:cubicBezTo>
                  <a:cubicBezTo>
                    <a:pt x="17" y="63"/>
                    <a:pt x="9" y="58"/>
                    <a:pt x="3" y="58"/>
                  </a:cubicBezTo>
                  <a:cubicBezTo>
                    <a:pt x="3" y="52"/>
                    <a:pt x="0" y="47"/>
                    <a:pt x="6" y="40"/>
                  </a:cubicBezTo>
                  <a:cubicBezTo>
                    <a:pt x="9" y="37"/>
                    <a:pt x="48" y="4"/>
                    <a:pt x="5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7" name="Freeform 1092"/>
            <p:cNvSpPr>
              <a:spLocks/>
            </p:cNvSpPr>
            <p:nvPr userDrawn="1"/>
          </p:nvSpPr>
          <p:spPr bwMode="auto">
            <a:xfrm>
              <a:off x="213" y="310"/>
              <a:ext cx="34" cy="22"/>
            </a:xfrm>
            <a:custGeom>
              <a:avLst/>
              <a:gdLst>
                <a:gd name="T0" fmla="*/ 0 w 76"/>
                <a:gd name="T1" fmla="*/ 39 h 47"/>
                <a:gd name="T2" fmla="*/ 0 w 76"/>
                <a:gd name="T3" fmla="*/ 39 h 47"/>
                <a:gd name="T4" fmla="*/ 19 w 76"/>
                <a:gd name="T5" fmla="*/ 15 h 47"/>
                <a:gd name="T6" fmla="*/ 57 w 76"/>
                <a:gd name="T7" fmla="*/ 0 h 47"/>
                <a:gd name="T8" fmla="*/ 61 w 76"/>
                <a:gd name="T9" fmla="*/ 1 h 47"/>
                <a:gd name="T10" fmla="*/ 28 w 76"/>
                <a:gd name="T11" fmla="*/ 23 h 47"/>
                <a:gd name="T12" fmla="*/ 67 w 76"/>
                <a:gd name="T13" fmla="*/ 3 h 47"/>
                <a:gd name="T14" fmla="*/ 76 w 76"/>
                <a:gd name="T15" fmla="*/ 2 h 47"/>
                <a:gd name="T16" fmla="*/ 24 w 76"/>
                <a:gd name="T17" fmla="*/ 39 h 47"/>
                <a:gd name="T18" fmla="*/ 0 w 76"/>
                <a:gd name="T19" fmla="*/ 3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47">
                  <a:moveTo>
                    <a:pt x="0" y="39"/>
                  </a:moveTo>
                  <a:lnTo>
                    <a:pt x="0" y="39"/>
                  </a:lnTo>
                  <a:cubicBezTo>
                    <a:pt x="1" y="33"/>
                    <a:pt x="1" y="22"/>
                    <a:pt x="19" y="15"/>
                  </a:cubicBezTo>
                  <a:cubicBezTo>
                    <a:pt x="24" y="13"/>
                    <a:pt x="52" y="1"/>
                    <a:pt x="57" y="0"/>
                  </a:cubicBezTo>
                  <a:cubicBezTo>
                    <a:pt x="59" y="0"/>
                    <a:pt x="61" y="1"/>
                    <a:pt x="61" y="1"/>
                  </a:cubicBezTo>
                  <a:cubicBezTo>
                    <a:pt x="57" y="3"/>
                    <a:pt x="39" y="15"/>
                    <a:pt x="28" y="23"/>
                  </a:cubicBezTo>
                  <a:cubicBezTo>
                    <a:pt x="41" y="19"/>
                    <a:pt x="65" y="4"/>
                    <a:pt x="67" y="3"/>
                  </a:cubicBezTo>
                  <a:cubicBezTo>
                    <a:pt x="69" y="3"/>
                    <a:pt x="72" y="4"/>
                    <a:pt x="76" y="2"/>
                  </a:cubicBezTo>
                  <a:cubicBezTo>
                    <a:pt x="69" y="7"/>
                    <a:pt x="34" y="34"/>
                    <a:pt x="24" y="39"/>
                  </a:cubicBezTo>
                  <a:cubicBezTo>
                    <a:pt x="9" y="47"/>
                    <a:pt x="5" y="41"/>
                    <a:pt x="0" y="3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8" name="Freeform 1093"/>
            <p:cNvSpPr>
              <a:spLocks/>
            </p:cNvSpPr>
            <p:nvPr userDrawn="1"/>
          </p:nvSpPr>
          <p:spPr bwMode="auto">
            <a:xfrm>
              <a:off x="205" y="302"/>
              <a:ext cx="36" cy="15"/>
            </a:xfrm>
            <a:custGeom>
              <a:avLst/>
              <a:gdLst>
                <a:gd name="T0" fmla="*/ 79 w 79"/>
                <a:gd name="T1" fmla="*/ 0 h 33"/>
                <a:gd name="T2" fmla="*/ 79 w 79"/>
                <a:gd name="T3" fmla="*/ 0 h 33"/>
                <a:gd name="T4" fmla="*/ 75 w 79"/>
                <a:gd name="T5" fmla="*/ 6 h 33"/>
                <a:gd name="T6" fmla="*/ 35 w 79"/>
                <a:gd name="T7" fmla="*/ 17 h 33"/>
                <a:gd name="T8" fmla="*/ 74 w 79"/>
                <a:gd name="T9" fmla="*/ 11 h 33"/>
                <a:gd name="T10" fmla="*/ 74 w 79"/>
                <a:gd name="T11" fmla="*/ 15 h 33"/>
                <a:gd name="T12" fmla="*/ 33 w 79"/>
                <a:gd name="T13" fmla="*/ 29 h 33"/>
                <a:gd name="T14" fmla="*/ 0 w 79"/>
                <a:gd name="T15" fmla="*/ 25 h 33"/>
                <a:gd name="T16" fmla="*/ 24 w 79"/>
                <a:gd name="T17" fmla="*/ 8 h 33"/>
                <a:gd name="T18" fmla="*/ 79 w 79"/>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33">
                  <a:moveTo>
                    <a:pt x="79" y="0"/>
                  </a:moveTo>
                  <a:lnTo>
                    <a:pt x="79" y="0"/>
                  </a:lnTo>
                  <a:cubicBezTo>
                    <a:pt x="77" y="2"/>
                    <a:pt x="76" y="4"/>
                    <a:pt x="75" y="6"/>
                  </a:cubicBezTo>
                  <a:cubicBezTo>
                    <a:pt x="73" y="7"/>
                    <a:pt x="48" y="12"/>
                    <a:pt x="35" y="17"/>
                  </a:cubicBezTo>
                  <a:cubicBezTo>
                    <a:pt x="49" y="17"/>
                    <a:pt x="74" y="11"/>
                    <a:pt x="74" y="11"/>
                  </a:cubicBezTo>
                  <a:cubicBezTo>
                    <a:pt x="74" y="12"/>
                    <a:pt x="74" y="14"/>
                    <a:pt x="74" y="15"/>
                  </a:cubicBezTo>
                  <a:cubicBezTo>
                    <a:pt x="65" y="20"/>
                    <a:pt x="38" y="27"/>
                    <a:pt x="33" y="29"/>
                  </a:cubicBezTo>
                  <a:cubicBezTo>
                    <a:pt x="23" y="33"/>
                    <a:pt x="5" y="31"/>
                    <a:pt x="0" y="25"/>
                  </a:cubicBezTo>
                  <a:cubicBezTo>
                    <a:pt x="5" y="15"/>
                    <a:pt x="15" y="9"/>
                    <a:pt x="24" y="8"/>
                  </a:cubicBezTo>
                  <a:cubicBezTo>
                    <a:pt x="36" y="6"/>
                    <a:pt x="65" y="2"/>
                    <a:pt x="7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9" name="Freeform 1094"/>
            <p:cNvSpPr>
              <a:spLocks/>
            </p:cNvSpPr>
            <p:nvPr userDrawn="1"/>
          </p:nvSpPr>
          <p:spPr bwMode="auto">
            <a:xfrm>
              <a:off x="202" y="294"/>
              <a:ext cx="16" cy="10"/>
            </a:xfrm>
            <a:custGeom>
              <a:avLst/>
              <a:gdLst>
                <a:gd name="T0" fmla="*/ 29 w 35"/>
                <a:gd name="T1" fmla="*/ 0 h 22"/>
                <a:gd name="T2" fmla="*/ 29 w 35"/>
                <a:gd name="T3" fmla="*/ 0 h 22"/>
                <a:gd name="T4" fmla="*/ 4 w 35"/>
                <a:gd name="T5" fmla="*/ 10 h 22"/>
                <a:gd name="T6" fmla="*/ 35 w 35"/>
                <a:gd name="T7" fmla="*/ 20 h 22"/>
                <a:gd name="T8" fmla="*/ 0 w 35"/>
                <a:gd name="T9" fmla="*/ 10 h 22"/>
                <a:gd name="T10" fmla="*/ 29 w 35"/>
                <a:gd name="T11" fmla="*/ 0 h 22"/>
              </a:gdLst>
              <a:ahLst/>
              <a:cxnLst>
                <a:cxn ang="0">
                  <a:pos x="T0" y="T1"/>
                </a:cxn>
                <a:cxn ang="0">
                  <a:pos x="T2" y="T3"/>
                </a:cxn>
                <a:cxn ang="0">
                  <a:pos x="T4" y="T5"/>
                </a:cxn>
                <a:cxn ang="0">
                  <a:pos x="T6" y="T7"/>
                </a:cxn>
                <a:cxn ang="0">
                  <a:pos x="T8" y="T9"/>
                </a:cxn>
                <a:cxn ang="0">
                  <a:pos x="T10" y="T11"/>
                </a:cxn>
              </a:cxnLst>
              <a:rect l="0" t="0" r="r" b="b"/>
              <a:pathLst>
                <a:path w="35" h="22">
                  <a:moveTo>
                    <a:pt x="29" y="0"/>
                  </a:moveTo>
                  <a:lnTo>
                    <a:pt x="29" y="0"/>
                  </a:lnTo>
                  <a:cubicBezTo>
                    <a:pt x="20" y="1"/>
                    <a:pt x="9" y="5"/>
                    <a:pt x="4" y="10"/>
                  </a:cubicBezTo>
                  <a:cubicBezTo>
                    <a:pt x="8" y="17"/>
                    <a:pt x="26" y="20"/>
                    <a:pt x="35" y="20"/>
                  </a:cubicBezTo>
                  <a:cubicBezTo>
                    <a:pt x="19" y="22"/>
                    <a:pt x="4" y="18"/>
                    <a:pt x="0" y="10"/>
                  </a:cubicBezTo>
                  <a:cubicBezTo>
                    <a:pt x="6" y="3"/>
                    <a:pt x="20" y="0"/>
                    <a:pt x="2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0" name="Freeform 1095"/>
            <p:cNvSpPr>
              <a:spLocks/>
            </p:cNvSpPr>
            <p:nvPr userDrawn="1"/>
          </p:nvSpPr>
          <p:spPr bwMode="auto">
            <a:xfrm>
              <a:off x="199" y="279"/>
              <a:ext cx="17" cy="11"/>
            </a:xfrm>
            <a:custGeom>
              <a:avLst/>
              <a:gdLst>
                <a:gd name="T0" fmla="*/ 36 w 36"/>
                <a:gd name="T1" fmla="*/ 3 h 23"/>
                <a:gd name="T2" fmla="*/ 36 w 36"/>
                <a:gd name="T3" fmla="*/ 3 h 23"/>
                <a:gd name="T4" fmla="*/ 6 w 36"/>
                <a:gd name="T5" fmla="*/ 6 h 23"/>
                <a:gd name="T6" fmla="*/ 35 w 36"/>
                <a:gd name="T7" fmla="*/ 23 h 23"/>
                <a:gd name="T8" fmla="*/ 0 w 36"/>
                <a:gd name="T9" fmla="*/ 4 h 23"/>
                <a:gd name="T10" fmla="*/ 36 w 36"/>
                <a:gd name="T11" fmla="*/ 3 h 23"/>
              </a:gdLst>
              <a:ahLst/>
              <a:cxnLst>
                <a:cxn ang="0">
                  <a:pos x="T0" y="T1"/>
                </a:cxn>
                <a:cxn ang="0">
                  <a:pos x="T2" y="T3"/>
                </a:cxn>
                <a:cxn ang="0">
                  <a:pos x="T4" y="T5"/>
                </a:cxn>
                <a:cxn ang="0">
                  <a:pos x="T6" y="T7"/>
                </a:cxn>
                <a:cxn ang="0">
                  <a:pos x="T8" y="T9"/>
                </a:cxn>
                <a:cxn ang="0">
                  <a:pos x="T10" y="T11"/>
                </a:cxn>
              </a:cxnLst>
              <a:rect l="0" t="0" r="r" b="b"/>
              <a:pathLst>
                <a:path w="36" h="23">
                  <a:moveTo>
                    <a:pt x="36" y="3"/>
                  </a:moveTo>
                  <a:lnTo>
                    <a:pt x="36" y="3"/>
                  </a:lnTo>
                  <a:cubicBezTo>
                    <a:pt x="26" y="2"/>
                    <a:pt x="14" y="2"/>
                    <a:pt x="6" y="6"/>
                  </a:cubicBezTo>
                  <a:cubicBezTo>
                    <a:pt x="9" y="11"/>
                    <a:pt x="21" y="20"/>
                    <a:pt x="35" y="23"/>
                  </a:cubicBezTo>
                  <a:cubicBezTo>
                    <a:pt x="24" y="22"/>
                    <a:pt x="4" y="14"/>
                    <a:pt x="0" y="4"/>
                  </a:cubicBezTo>
                  <a:cubicBezTo>
                    <a:pt x="9" y="0"/>
                    <a:pt x="29" y="0"/>
                    <a:pt x="36" y="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1" name="Freeform 1096"/>
            <p:cNvSpPr>
              <a:spLocks/>
            </p:cNvSpPr>
            <p:nvPr userDrawn="1"/>
          </p:nvSpPr>
          <p:spPr bwMode="auto">
            <a:xfrm>
              <a:off x="233" y="281"/>
              <a:ext cx="9" cy="9"/>
            </a:xfrm>
            <a:custGeom>
              <a:avLst/>
              <a:gdLst>
                <a:gd name="T0" fmla="*/ 21 w 21"/>
                <a:gd name="T1" fmla="*/ 3 h 19"/>
                <a:gd name="T2" fmla="*/ 21 w 21"/>
                <a:gd name="T3" fmla="*/ 3 h 19"/>
                <a:gd name="T4" fmla="*/ 3 w 21"/>
                <a:gd name="T5" fmla="*/ 9 h 19"/>
                <a:gd name="T6" fmla="*/ 16 w 21"/>
                <a:gd name="T7" fmla="*/ 19 h 19"/>
                <a:gd name="T8" fmla="*/ 0 w 21"/>
                <a:gd name="T9" fmla="*/ 8 h 19"/>
                <a:gd name="T10" fmla="*/ 21 w 21"/>
                <a:gd name="T11" fmla="*/ 3 h 19"/>
              </a:gdLst>
              <a:ahLst/>
              <a:cxnLst>
                <a:cxn ang="0">
                  <a:pos x="T0" y="T1"/>
                </a:cxn>
                <a:cxn ang="0">
                  <a:pos x="T2" y="T3"/>
                </a:cxn>
                <a:cxn ang="0">
                  <a:pos x="T4" y="T5"/>
                </a:cxn>
                <a:cxn ang="0">
                  <a:pos x="T6" y="T7"/>
                </a:cxn>
                <a:cxn ang="0">
                  <a:pos x="T8" y="T9"/>
                </a:cxn>
                <a:cxn ang="0">
                  <a:pos x="T10" y="T11"/>
                </a:cxn>
              </a:cxnLst>
              <a:rect l="0" t="0" r="r" b="b"/>
              <a:pathLst>
                <a:path w="21" h="19">
                  <a:moveTo>
                    <a:pt x="21" y="3"/>
                  </a:moveTo>
                  <a:lnTo>
                    <a:pt x="21" y="3"/>
                  </a:lnTo>
                  <a:cubicBezTo>
                    <a:pt x="12" y="2"/>
                    <a:pt x="6" y="5"/>
                    <a:pt x="3" y="9"/>
                  </a:cubicBezTo>
                  <a:cubicBezTo>
                    <a:pt x="5" y="14"/>
                    <a:pt x="11" y="18"/>
                    <a:pt x="16" y="19"/>
                  </a:cubicBezTo>
                  <a:cubicBezTo>
                    <a:pt x="9" y="19"/>
                    <a:pt x="2" y="14"/>
                    <a:pt x="0" y="8"/>
                  </a:cubicBezTo>
                  <a:cubicBezTo>
                    <a:pt x="4" y="3"/>
                    <a:pt x="14" y="0"/>
                    <a:pt x="21" y="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2" name="Freeform 1097"/>
            <p:cNvSpPr>
              <a:spLocks/>
            </p:cNvSpPr>
            <p:nvPr userDrawn="1"/>
          </p:nvSpPr>
          <p:spPr bwMode="auto">
            <a:xfrm>
              <a:off x="254" y="284"/>
              <a:ext cx="7" cy="9"/>
            </a:xfrm>
            <a:custGeom>
              <a:avLst/>
              <a:gdLst>
                <a:gd name="T0" fmla="*/ 16 w 16"/>
                <a:gd name="T1" fmla="*/ 2 h 19"/>
                <a:gd name="T2" fmla="*/ 16 w 16"/>
                <a:gd name="T3" fmla="*/ 2 h 19"/>
                <a:gd name="T4" fmla="*/ 3 w 16"/>
                <a:gd name="T5" fmla="*/ 8 h 19"/>
                <a:gd name="T6" fmla="*/ 11 w 16"/>
                <a:gd name="T7" fmla="*/ 19 h 19"/>
                <a:gd name="T8" fmla="*/ 0 w 16"/>
                <a:gd name="T9" fmla="*/ 8 h 19"/>
                <a:gd name="T10" fmla="*/ 16 w 16"/>
                <a:gd name="T11" fmla="*/ 2 h 19"/>
              </a:gdLst>
              <a:ahLst/>
              <a:cxnLst>
                <a:cxn ang="0">
                  <a:pos x="T0" y="T1"/>
                </a:cxn>
                <a:cxn ang="0">
                  <a:pos x="T2" y="T3"/>
                </a:cxn>
                <a:cxn ang="0">
                  <a:pos x="T4" y="T5"/>
                </a:cxn>
                <a:cxn ang="0">
                  <a:pos x="T6" y="T7"/>
                </a:cxn>
                <a:cxn ang="0">
                  <a:pos x="T8" y="T9"/>
                </a:cxn>
                <a:cxn ang="0">
                  <a:pos x="T10" y="T11"/>
                </a:cxn>
              </a:cxnLst>
              <a:rect l="0" t="0" r="r" b="b"/>
              <a:pathLst>
                <a:path w="16" h="19">
                  <a:moveTo>
                    <a:pt x="16" y="2"/>
                  </a:moveTo>
                  <a:lnTo>
                    <a:pt x="16" y="2"/>
                  </a:lnTo>
                  <a:cubicBezTo>
                    <a:pt x="10" y="2"/>
                    <a:pt x="6" y="5"/>
                    <a:pt x="3" y="8"/>
                  </a:cubicBezTo>
                  <a:cubicBezTo>
                    <a:pt x="5" y="12"/>
                    <a:pt x="7" y="17"/>
                    <a:pt x="11" y="19"/>
                  </a:cubicBezTo>
                  <a:cubicBezTo>
                    <a:pt x="5" y="18"/>
                    <a:pt x="2" y="13"/>
                    <a:pt x="0" y="8"/>
                  </a:cubicBezTo>
                  <a:cubicBezTo>
                    <a:pt x="3" y="5"/>
                    <a:pt x="8" y="0"/>
                    <a:pt x="16" y="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3" name="Freeform 1098"/>
            <p:cNvSpPr>
              <a:spLocks/>
            </p:cNvSpPr>
            <p:nvPr userDrawn="1"/>
          </p:nvSpPr>
          <p:spPr bwMode="auto">
            <a:xfrm>
              <a:off x="229" y="305"/>
              <a:ext cx="10" cy="3"/>
            </a:xfrm>
            <a:custGeom>
              <a:avLst/>
              <a:gdLst>
                <a:gd name="T0" fmla="*/ 0 w 22"/>
                <a:gd name="T1" fmla="*/ 6 h 6"/>
                <a:gd name="T2" fmla="*/ 0 w 22"/>
                <a:gd name="T3" fmla="*/ 6 h 6"/>
                <a:gd name="T4" fmla="*/ 22 w 22"/>
                <a:gd name="T5" fmla="*/ 0 h 6"/>
                <a:gd name="T6" fmla="*/ 21 w 22"/>
                <a:gd name="T7" fmla="*/ 2 h 6"/>
                <a:gd name="T8" fmla="*/ 0 w 22"/>
                <a:gd name="T9" fmla="*/ 6 h 6"/>
              </a:gdLst>
              <a:ahLst/>
              <a:cxnLst>
                <a:cxn ang="0">
                  <a:pos x="T0" y="T1"/>
                </a:cxn>
                <a:cxn ang="0">
                  <a:pos x="T2" y="T3"/>
                </a:cxn>
                <a:cxn ang="0">
                  <a:pos x="T4" y="T5"/>
                </a:cxn>
                <a:cxn ang="0">
                  <a:pos x="T6" y="T7"/>
                </a:cxn>
                <a:cxn ang="0">
                  <a:pos x="T8" y="T9"/>
                </a:cxn>
              </a:cxnLst>
              <a:rect l="0" t="0" r="r" b="b"/>
              <a:pathLst>
                <a:path w="22" h="6">
                  <a:moveTo>
                    <a:pt x="0" y="6"/>
                  </a:moveTo>
                  <a:lnTo>
                    <a:pt x="0" y="6"/>
                  </a:lnTo>
                  <a:cubicBezTo>
                    <a:pt x="11" y="3"/>
                    <a:pt x="17" y="1"/>
                    <a:pt x="22" y="0"/>
                  </a:cubicBezTo>
                  <a:lnTo>
                    <a:pt x="21" y="2"/>
                  </a:lnTo>
                  <a:cubicBezTo>
                    <a:pt x="15" y="4"/>
                    <a:pt x="9" y="4"/>
                    <a:pt x="0"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4" name="Freeform 1099"/>
            <p:cNvSpPr>
              <a:spLocks/>
            </p:cNvSpPr>
            <p:nvPr userDrawn="1"/>
          </p:nvSpPr>
          <p:spPr bwMode="auto">
            <a:xfrm>
              <a:off x="207" y="307"/>
              <a:ext cx="13" cy="9"/>
            </a:xfrm>
            <a:custGeom>
              <a:avLst/>
              <a:gdLst>
                <a:gd name="T0" fmla="*/ 23 w 30"/>
                <a:gd name="T1" fmla="*/ 0 h 21"/>
                <a:gd name="T2" fmla="*/ 23 w 30"/>
                <a:gd name="T3" fmla="*/ 0 h 21"/>
                <a:gd name="T4" fmla="*/ 4 w 30"/>
                <a:gd name="T5" fmla="*/ 13 h 21"/>
                <a:gd name="T6" fmla="*/ 30 w 30"/>
                <a:gd name="T7" fmla="*/ 17 h 21"/>
                <a:gd name="T8" fmla="*/ 0 w 30"/>
                <a:gd name="T9" fmla="*/ 14 h 21"/>
                <a:gd name="T10" fmla="*/ 23 w 30"/>
                <a:gd name="T11" fmla="*/ 0 h 21"/>
              </a:gdLst>
              <a:ahLst/>
              <a:cxnLst>
                <a:cxn ang="0">
                  <a:pos x="T0" y="T1"/>
                </a:cxn>
                <a:cxn ang="0">
                  <a:pos x="T2" y="T3"/>
                </a:cxn>
                <a:cxn ang="0">
                  <a:pos x="T4" y="T5"/>
                </a:cxn>
                <a:cxn ang="0">
                  <a:pos x="T6" y="T7"/>
                </a:cxn>
                <a:cxn ang="0">
                  <a:pos x="T8" y="T9"/>
                </a:cxn>
                <a:cxn ang="0">
                  <a:pos x="T10" y="T11"/>
                </a:cxn>
              </a:cxnLst>
              <a:rect l="0" t="0" r="r" b="b"/>
              <a:pathLst>
                <a:path w="30" h="21">
                  <a:moveTo>
                    <a:pt x="23" y="0"/>
                  </a:moveTo>
                  <a:lnTo>
                    <a:pt x="23" y="0"/>
                  </a:lnTo>
                  <a:cubicBezTo>
                    <a:pt x="16" y="1"/>
                    <a:pt x="8" y="7"/>
                    <a:pt x="4" y="13"/>
                  </a:cubicBezTo>
                  <a:cubicBezTo>
                    <a:pt x="13" y="20"/>
                    <a:pt x="23" y="18"/>
                    <a:pt x="30" y="17"/>
                  </a:cubicBezTo>
                  <a:cubicBezTo>
                    <a:pt x="22" y="20"/>
                    <a:pt x="9" y="21"/>
                    <a:pt x="0" y="14"/>
                  </a:cubicBezTo>
                  <a:cubicBezTo>
                    <a:pt x="5" y="5"/>
                    <a:pt x="15" y="0"/>
                    <a:pt x="2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5" name="Freeform 1100"/>
            <p:cNvSpPr>
              <a:spLocks/>
            </p:cNvSpPr>
            <p:nvPr userDrawn="1"/>
          </p:nvSpPr>
          <p:spPr bwMode="auto">
            <a:xfrm>
              <a:off x="286" y="428"/>
              <a:ext cx="10" cy="14"/>
            </a:xfrm>
            <a:custGeom>
              <a:avLst/>
              <a:gdLst>
                <a:gd name="T0" fmla="*/ 12 w 23"/>
                <a:gd name="T1" fmla="*/ 2 h 31"/>
                <a:gd name="T2" fmla="*/ 12 w 23"/>
                <a:gd name="T3" fmla="*/ 2 h 31"/>
                <a:gd name="T4" fmla="*/ 23 w 23"/>
                <a:gd name="T5" fmla="*/ 31 h 31"/>
                <a:gd name="T6" fmla="*/ 9 w 23"/>
                <a:gd name="T7" fmla="*/ 3 h 31"/>
                <a:gd name="T8" fmla="*/ 0 w 23"/>
                <a:gd name="T9" fmla="*/ 8 h 31"/>
                <a:gd name="T10" fmla="*/ 12 w 23"/>
                <a:gd name="T11" fmla="*/ 2 h 31"/>
              </a:gdLst>
              <a:ahLst/>
              <a:cxnLst>
                <a:cxn ang="0">
                  <a:pos x="T0" y="T1"/>
                </a:cxn>
                <a:cxn ang="0">
                  <a:pos x="T2" y="T3"/>
                </a:cxn>
                <a:cxn ang="0">
                  <a:pos x="T4" y="T5"/>
                </a:cxn>
                <a:cxn ang="0">
                  <a:pos x="T6" y="T7"/>
                </a:cxn>
                <a:cxn ang="0">
                  <a:pos x="T8" y="T9"/>
                </a:cxn>
                <a:cxn ang="0">
                  <a:pos x="T10" y="T11"/>
                </a:cxn>
              </a:cxnLst>
              <a:rect l="0" t="0" r="r" b="b"/>
              <a:pathLst>
                <a:path w="23" h="31">
                  <a:moveTo>
                    <a:pt x="12" y="2"/>
                  </a:moveTo>
                  <a:lnTo>
                    <a:pt x="12" y="2"/>
                  </a:lnTo>
                  <a:cubicBezTo>
                    <a:pt x="11" y="8"/>
                    <a:pt x="10" y="26"/>
                    <a:pt x="23" y="31"/>
                  </a:cubicBezTo>
                  <a:cubicBezTo>
                    <a:pt x="10" y="28"/>
                    <a:pt x="7" y="13"/>
                    <a:pt x="9" y="3"/>
                  </a:cubicBezTo>
                  <a:cubicBezTo>
                    <a:pt x="7" y="3"/>
                    <a:pt x="3" y="5"/>
                    <a:pt x="0" y="8"/>
                  </a:cubicBezTo>
                  <a:cubicBezTo>
                    <a:pt x="2" y="3"/>
                    <a:pt x="6" y="0"/>
                    <a:pt x="12" y="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6" name="Freeform 1101"/>
            <p:cNvSpPr>
              <a:spLocks/>
            </p:cNvSpPr>
            <p:nvPr userDrawn="1"/>
          </p:nvSpPr>
          <p:spPr bwMode="auto">
            <a:xfrm>
              <a:off x="281" y="424"/>
              <a:ext cx="9" cy="9"/>
            </a:xfrm>
            <a:custGeom>
              <a:avLst/>
              <a:gdLst>
                <a:gd name="T0" fmla="*/ 19 w 19"/>
                <a:gd name="T1" fmla="*/ 0 h 21"/>
                <a:gd name="T2" fmla="*/ 19 w 19"/>
                <a:gd name="T3" fmla="*/ 0 h 21"/>
                <a:gd name="T4" fmla="*/ 4 w 19"/>
                <a:gd name="T5" fmla="*/ 21 h 21"/>
                <a:gd name="T6" fmla="*/ 19 w 19"/>
                <a:gd name="T7" fmla="*/ 0 h 21"/>
              </a:gdLst>
              <a:ahLst/>
              <a:cxnLst>
                <a:cxn ang="0">
                  <a:pos x="T0" y="T1"/>
                </a:cxn>
                <a:cxn ang="0">
                  <a:pos x="T2" y="T3"/>
                </a:cxn>
                <a:cxn ang="0">
                  <a:pos x="T4" y="T5"/>
                </a:cxn>
                <a:cxn ang="0">
                  <a:pos x="T6" y="T7"/>
                </a:cxn>
              </a:cxnLst>
              <a:rect l="0" t="0" r="r" b="b"/>
              <a:pathLst>
                <a:path w="19" h="21">
                  <a:moveTo>
                    <a:pt x="19" y="0"/>
                  </a:moveTo>
                  <a:lnTo>
                    <a:pt x="19" y="0"/>
                  </a:lnTo>
                  <a:cubicBezTo>
                    <a:pt x="5" y="4"/>
                    <a:pt x="4" y="15"/>
                    <a:pt x="4" y="21"/>
                  </a:cubicBezTo>
                  <a:cubicBezTo>
                    <a:pt x="0" y="9"/>
                    <a:pt x="7" y="2"/>
                    <a:pt x="1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7" name="Freeform 1102"/>
            <p:cNvSpPr>
              <a:spLocks/>
            </p:cNvSpPr>
            <p:nvPr userDrawn="1"/>
          </p:nvSpPr>
          <p:spPr bwMode="auto">
            <a:xfrm>
              <a:off x="288" y="418"/>
              <a:ext cx="5" cy="1"/>
            </a:xfrm>
            <a:custGeom>
              <a:avLst/>
              <a:gdLst>
                <a:gd name="T0" fmla="*/ 6 w 11"/>
                <a:gd name="T1" fmla="*/ 0 h 2"/>
                <a:gd name="T2" fmla="*/ 6 w 11"/>
                <a:gd name="T3" fmla="*/ 0 h 2"/>
                <a:gd name="T4" fmla="*/ 4 w 11"/>
                <a:gd name="T5" fmla="*/ 2 h 2"/>
                <a:gd name="T6" fmla="*/ 0 w 11"/>
                <a:gd name="T7" fmla="*/ 1 h 2"/>
                <a:gd name="T8" fmla="*/ 6 w 11"/>
                <a:gd name="T9" fmla="*/ 0 h 2"/>
              </a:gdLst>
              <a:ahLst/>
              <a:cxnLst>
                <a:cxn ang="0">
                  <a:pos x="T0" y="T1"/>
                </a:cxn>
                <a:cxn ang="0">
                  <a:pos x="T2" y="T3"/>
                </a:cxn>
                <a:cxn ang="0">
                  <a:pos x="T4" y="T5"/>
                </a:cxn>
                <a:cxn ang="0">
                  <a:pos x="T6" y="T7"/>
                </a:cxn>
                <a:cxn ang="0">
                  <a:pos x="T8" y="T9"/>
                </a:cxn>
              </a:cxnLst>
              <a:rect l="0" t="0" r="r" b="b"/>
              <a:pathLst>
                <a:path w="11" h="2">
                  <a:moveTo>
                    <a:pt x="6" y="0"/>
                  </a:moveTo>
                  <a:lnTo>
                    <a:pt x="6" y="0"/>
                  </a:lnTo>
                  <a:cubicBezTo>
                    <a:pt x="11" y="0"/>
                    <a:pt x="5" y="2"/>
                    <a:pt x="4" y="2"/>
                  </a:cubicBezTo>
                  <a:cubicBezTo>
                    <a:pt x="1" y="2"/>
                    <a:pt x="1" y="1"/>
                    <a:pt x="0" y="1"/>
                  </a:cubicBezTo>
                  <a:cubicBezTo>
                    <a:pt x="2" y="1"/>
                    <a:pt x="5" y="0"/>
                    <a:pt x="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8" name="Freeform 1103"/>
            <p:cNvSpPr>
              <a:spLocks/>
            </p:cNvSpPr>
            <p:nvPr userDrawn="1"/>
          </p:nvSpPr>
          <p:spPr bwMode="auto">
            <a:xfrm>
              <a:off x="281" y="413"/>
              <a:ext cx="6" cy="8"/>
            </a:xfrm>
            <a:custGeom>
              <a:avLst/>
              <a:gdLst>
                <a:gd name="T0" fmla="*/ 5 w 14"/>
                <a:gd name="T1" fmla="*/ 0 h 16"/>
                <a:gd name="T2" fmla="*/ 5 w 14"/>
                <a:gd name="T3" fmla="*/ 0 h 16"/>
                <a:gd name="T4" fmla="*/ 14 w 14"/>
                <a:gd name="T5" fmla="*/ 15 h 16"/>
                <a:gd name="T6" fmla="*/ 5 w 14"/>
                <a:gd name="T7" fmla="*/ 0 h 16"/>
              </a:gdLst>
              <a:ahLst/>
              <a:cxnLst>
                <a:cxn ang="0">
                  <a:pos x="T0" y="T1"/>
                </a:cxn>
                <a:cxn ang="0">
                  <a:pos x="T2" y="T3"/>
                </a:cxn>
                <a:cxn ang="0">
                  <a:pos x="T4" y="T5"/>
                </a:cxn>
                <a:cxn ang="0">
                  <a:pos x="T6" y="T7"/>
                </a:cxn>
              </a:cxnLst>
              <a:rect l="0" t="0" r="r" b="b"/>
              <a:pathLst>
                <a:path w="14" h="16">
                  <a:moveTo>
                    <a:pt x="5" y="0"/>
                  </a:moveTo>
                  <a:lnTo>
                    <a:pt x="5" y="0"/>
                  </a:lnTo>
                  <a:cubicBezTo>
                    <a:pt x="5" y="5"/>
                    <a:pt x="6" y="12"/>
                    <a:pt x="14" y="15"/>
                  </a:cubicBezTo>
                  <a:cubicBezTo>
                    <a:pt x="7" y="16"/>
                    <a:pt x="0" y="8"/>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9" name="Freeform 1104"/>
            <p:cNvSpPr>
              <a:spLocks/>
            </p:cNvSpPr>
            <p:nvPr userDrawn="1"/>
          </p:nvSpPr>
          <p:spPr bwMode="auto">
            <a:xfrm>
              <a:off x="310" y="407"/>
              <a:ext cx="13" cy="37"/>
            </a:xfrm>
            <a:custGeom>
              <a:avLst/>
              <a:gdLst>
                <a:gd name="T0" fmla="*/ 28 w 28"/>
                <a:gd name="T1" fmla="*/ 0 h 83"/>
                <a:gd name="T2" fmla="*/ 28 w 28"/>
                <a:gd name="T3" fmla="*/ 0 h 83"/>
                <a:gd name="T4" fmla="*/ 6 w 28"/>
                <a:gd name="T5" fmla="*/ 45 h 83"/>
                <a:gd name="T6" fmla="*/ 16 w 28"/>
                <a:gd name="T7" fmla="*/ 83 h 83"/>
                <a:gd name="T8" fmla="*/ 4 w 28"/>
                <a:gd name="T9" fmla="*/ 45 h 83"/>
                <a:gd name="T10" fmla="*/ 28 w 28"/>
                <a:gd name="T11" fmla="*/ 0 h 83"/>
              </a:gdLst>
              <a:ahLst/>
              <a:cxnLst>
                <a:cxn ang="0">
                  <a:pos x="T0" y="T1"/>
                </a:cxn>
                <a:cxn ang="0">
                  <a:pos x="T2" y="T3"/>
                </a:cxn>
                <a:cxn ang="0">
                  <a:pos x="T4" y="T5"/>
                </a:cxn>
                <a:cxn ang="0">
                  <a:pos x="T6" y="T7"/>
                </a:cxn>
                <a:cxn ang="0">
                  <a:pos x="T8" y="T9"/>
                </a:cxn>
                <a:cxn ang="0">
                  <a:pos x="T10" y="T11"/>
                </a:cxn>
              </a:cxnLst>
              <a:rect l="0" t="0" r="r" b="b"/>
              <a:pathLst>
                <a:path w="28" h="83">
                  <a:moveTo>
                    <a:pt x="28" y="0"/>
                  </a:moveTo>
                  <a:lnTo>
                    <a:pt x="28" y="0"/>
                  </a:lnTo>
                  <a:cubicBezTo>
                    <a:pt x="23" y="12"/>
                    <a:pt x="10" y="28"/>
                    <a:pt x="6" y="45"/>
                  </a:cubicBezTo>
                  <a:cubicBezTo>
                    <a:pt x="3" y="61"/>
                    <a:pt x="8" y="77"/>
                    <a:pt x="16" y="83"/>
                  </a:cubicBezTo>
                  <a:cubicBezTo>
                    <a:pt x="7" y="78"/>
                    <a:pt x="0" y="64"/>
                    <a:pt x="4" y="45"/>
                  </a:cubicBezTo>
                  <a:cubicBezTo>
                    <a:pt x="8" y="28"/>
                    <a:pt x="19" y="14"/>
                    <a:pt x="2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0" name="Freeform 1105"/>
            <p:cNvSpPr>
              <a:spLocks/>
            </p:cNvSpPr>
            <p:nvPr userDrawn="1"/>
          </p:nvSpPr>
          <p:spPr bwMode="auto">
            <a:xfrm>
              <a:off x="290" y="403"/>
              <a:ext cx="26" cy="36"/>
            </a:xfrm>
            <a:custGeom>
              <a:avLst/>
              <a:gdLst>
                <a:gd name="T0" fmla="*/ 58 w 58"/>
                <a:gd name="T1" fmla="*/ 0 h 80"/>
                <a:gd name="T2" fmla="*/ 58 w 58"/>
                <a:gd name="T3" fmla="*/ 0 h 80"/>
                <a:gd name="T4" fmla="*/ 34 w 58"/>
                <a:gd name="T5" fmla="*/ 16 h 80"/>
                <a:gd name="T6" fmla="*/ 8 w 58"/>
                <a:gd name="T7" fmla="*/ 59 h 80"/>
                <a:gd name="T8" fmla="*/ 24 w 58"/>
                <a:gd name="T9" fmla="*/ 78 h 80"/>
                <a:gd name="T10" fmla="*/ 8 w 58"/>
                <a:gd name="T11" fmla="*/ 71 h 80"/>
                <a:gd name="T12" fmla="*/ 26 w 58"/>
                <a:gd name="T13" fmla="*/ 18 h 80"/>
                <a:gd name="T14" fmla="*/ 58 w 58"/>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0">
                  <a:moveTo>
                    <a:pt x="58" y="0"/>
                  </a:moveTo>
                  <a:lnTo>
                    <a:pt x="58" y="0"/>
                  </a:lnTo>
                  <a:cubicBezTo>
                    <a:pt x="51" y="6"/>
                    <a:pt x="38" y="13"/>
                    <a:pt x="34" y="16"/>
                  </a:cubicBezTo>
                  <a:cubicBezTo>
                    <a:pt x="23" y="23"/>
                    <a:pt x="6" y="36"/>
                    <a:pt x="8" y="59"/>
                  </a:cubicBezTo>
                  <a:cubicBezTo>
                    <a:pt x="10" y="78"/>
                    <a:pt x="19" y="78"/>
                    <a:pt x="24" y="78"/>
                  </a:cubicBezTo>
                  <a:cubicBezTo>
                    <a:pt x="17" y="80"/>
                    <a:pt x="11" y="77"/>
                    <a:pt x="8" y="71"/>
                  </a:cubicBezTo>
                  <a:cubicBezTo>
                    <a:pt x="0" y="54"/>
                    <a:pt x="8" y="31"/>
                    <a:pt x="26" y="18"/>
                  </a:cubicBezTo>
                  <a:cubicBezTo>
                    <a:pt x="36" y="12"/>
                    <a:pt x="46" y="7"/>
                    <a:pt x="5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1" name="Freeform 1106"/>
            <p:cNvSpPr>
              <a:spLocks/>
            </p:cNvSpPr>
            <p:nvPr userDrawn="1"/>
          </p:nvSpPr>
          <p:spPr bwMode="auto">
            <a:xfrm>
              <a:off x="300" y="424"/>
              <a:ext cx="8" cy="4"/>
            </a:xfrm>
            <a:custGeom>
              <a:avLst/>
              <a:gdLst>
                <a:gd name="T0" fmla="*/ 0 w 18"/>
                <a:gd name="T1" fmla="*/ 0 h 9"/>
                <a:gd name="T2" fmla="*/ 0 w 18"/>
                <a:gd name="T3" fmla="*/ 0 h 9"/>
                <a:gd name="T4" fmla="*/ 18 w 18"/>
                <a:gd name="T5" fmla="*/ 4 h 9"/>
                <a:gd name="T6" fmla="*/ 0 w 18"/>
                <a:gd name="T7" fmla="*/ 0 h 9"/>
              </a:gdLst>
              <a:ahLst/>
              <a:cxnLst>
                <a:cxn ang="0">
                  <a:pos x="T0" y="T1"/>
                </a:cxn>
                <a:cxn ang="0">
                  <a:pos x="T2" y="T3"/>
                </a:cxn>
                <a:cxn ang="0">
                  <a:pos x="T4" y="T5"/>
                </a:cxn>
                <a:cxn ang="0">
                  <a:pos x="T6" y="T7"/>
                </a:cxn>
              </a:cxnLst>
              <a:rect l="0" t="0" r="r" b="b"/>
              <a:pathLst>
                <a:path w="18" h="9">
                  <a:moveTo>
                    <a:pt x="0" y="0"/>
                  </a:moveTo>
                  <a:lnTo>
                    <a:pt x="0" y="0"/>
                  </a:lnTo>
                  <a:cubicBezTo>
                    <a:pt x="3" y="4"/>
                    <a:pt x="12" y="6"/>
                    <a:pt x="18" y="4"/>
                  </a:cubicBezTo>
                  <a:cubicBezTo>
                    <a:pt x="13" y="9"/>
                    <a:pt x="3" y="7"/>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2" name="Freeform 1107"/>
            <p:cNvSpPr>
              <a:spLocks/>
            </p:cNvSpPr>
            <p:nvPr userDrawn="1"/>
          </p:nvSpPr>
          <p:spPr bwMode="auto">
            <a:xfrm>
              <a:off x="311" y="368"/>
              <a:ext cx="1" cy="2"/>
            </a:xfrm>
            <a:custGeom>
              <a:avLst/>
              <a:gdLst>
                <a:gd name="T0" fmla="*/ 0 w 3"/>
                <a:gd name="T1" fmla="*/ 0 h 5"/>
                <a:gd name="T2" fmla="*/ 0 w 3"/>
                <a:gd name="T3" fmla="*/ 0 h 5"/>
                <a:gd name="T4" fmla="*/ 1 w 3"/>
                <a:gd name="T5" fmla="*/ 0 h 5"/>
                <a:gd name="T6" fmla="*/ 3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lnTo>
                    <a:pt x="0" y="0"/>
                  </a:lnTo>
                  <a:lnTo>
                    <a:pt x="1" y="0"/>
                  </a:lnTo>
                  <a:lnTo>
                    <a:pt x="3" y="5"/>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3" name="Freeform 1108"/>
            <p:cNvSpPr>
              <a:spLocks/>
            </p:cNvSpPr>
            <p:nvPr userDrawn="1"/>
          </p:nvSpPr>
          <p:spPr bwMode="auto">
            <a:xfrm>
              <a:off x="296" y="363"/>
              <a:ext cx="3" cy="1"/>
            </a:xfrm>
            <a:custGeom>
              <a:avLst/>
              <a:gdLst>
                <a:gd name="T0" fmla="*/ 7 w 7"/>
                <a:gd name="T1" fmla="*/ 1 h 4"/>
                <a:gd name="T2" fmla="*/ 7 w 7"/>
                <a:gd name="T3" fmla="*/ 1 h 4"/>
                <a:gd name="T4" fmla="*/ 0 w 7"/>
                <a:gd name="T5" fmla="*/ 4 h 4"/>
                <a:gd name="T6" fmla="*/ 7 w 7"/>
                <a:gd name="T7" fmla="*/ 0 h 4"/>
                <a:gd name="T8" fmla="*/ 7 w 7"/>
                <a:gd name="T9" fmla="*/ 1 h 4"/>
              </a:gdLst>
              <a:ahLst/>
              <a:cxnLst>
                <a:cxn ang="0">
                  <a:pos x="T0" y="T1"/>
                </a:cxn>
                <a:cxn ang="0">
                  <a:pos x="T2" y="T3"/>
                </a:cxn>
                <a:cxn ang="0">
                  <a:pos x="T4" y="T5"/>
                </a:cxn>
                <a:cxn ang="0">
                  <a:pos x="T6" y="T7"/>
                </a:cxn>
                <a:cxn ang="0">
                  <a:pos x="T8" y="T9"/>
                </a:cxn>
              </a:cxnLst>
              <a:rect l="0" t="0" r="r" b="b"/>
              <a:pathLst>
                <a:path w="7" h="4">
                  <a:moveTo>
                    <a:pt x="7" y="1"/>
                  </a:moveTo>
                  <a:lnTo>
                    <a:pt x="7" y="1"/>
                  </a:lnTo>
                  <a:lnTo>
                    <a:pt x="0" y="4"/>
                  </a:lnTo>
                  <a:lnTo>
                    <a:pt x="7" y="0"/>
                  </a:lnTo>
                  <a:lnTo>
                    <a:pt x="7"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4" name="Freeform 1109"/>
            <p:cNvSpPr>
              <a:spLocks/>
            </p:cNvSpPr>
            <p:nvPr userDrawn="1"/>
          </p:nvSpPr>
          <p:spPr bwMode="auto">
            <a:xfrm>
              <a:off x="215" y="319"/>
              <a:ext cx="8" cy="10"/>
            </a:xfrm>
            <a:custGeom>
              <a:avLst/>
              <a:gdLst>
                <a:gd name="T0" fmla="*/ 12 w 18"/>
                <a:gd name="T1" fmla="*/ 0 h 22"/>
                <a:gd name="T2" fmla="*/ 12 w 18"/>
                <a:gd name="T3" fmla="*/ 0 h 22"/>
                <a:gd name="T4" fmla="*/ 2 w 18"/>
                <a:gd name="T5" fmla="*/ 16 h 22"/>
                <a:gd name="T6" fmla="*/ 18 w 18"/>
                <a:gd name="T7" fmla="*/ 18 h 22"/>
                <a:gd name="T8" fmla="*/ 0 w 18"/>
                <a:gd name="T9" fmla="*/ 18 h 22"/>
                <a:gd name="T10" fmla="*/ 12 w 18"/>
                <a:gd name="T11" fmla="*/ 0 h 22"/>
              </a:gdLst>
              <a:ahLst/>
              <a:cxnLst>
                <a:cxn ang="0">
                  <a:pos x="T0" y="T1"/>
                </a:cxn>
                <a:cxn ang="0">
                  <a:pos x="T2" y="T3"/>
                </a:cxn>
                <a:cxn ang="0">
                  <a:pos x="T4" y="T5"/>
                </a:cxn>
                <a:cxn ang="0">
                  <a:pos x="T6" y="T7"/>
                </a:cxn>
                <a:cxn ang="0">
                  <a:pos x="T8" y="T9"/>
                </a:cxn>
                <a:cxn ang="0">
                  <a:pos x="T10" y="T11"/>
                </a:cxn>
              </a:cxnLst>
              <a:rect l="0" t="0" r="r" b="b"/>
              <a:pathLst>
                <a:path w="18" h="22">
                  <a:moveTo>
                    <a:pt x="12" y="0"/>
                  </a:moveTo>
                  <a:lnTo>
                    <a:pt x="12" y="0"/>
                  </a:lnTo>
                  <a:cubicBezTo>
                    <a:pt x="4" y="4"/>
                    <a:pt x="4" y="11"/>
                    <a:pt x="2" y="16"/>
                  </a:cubicBezTo>
                  <a:cubicBezTo>
                    <a:pt x="8" y="16"/>
                    <a:pt x="11" y="20"/>
                    <a:pt x="18" y="18"/>
                  </a:cubicBezTo>
                  <a:cubicBezTo>
                    <a:pt x="9" y="22"/>
                    <a:pt x="7" y="19"/>
                    <a:pt x="0" y="18"/>
                  </a:cubicBezTo>
                  <a:cubicBezTo>
                    <a:pt x="1" y="10"/>
                    <a:pt x="2" y="5"/>
                    <a:pt x="1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5" name="Freeform 1110"/>
            <p:cNvSpPr>
              <a:spLocks/>
            </p:cNvSpPr>
            <p:nvPr userDrawn="1"/>
          </p:nvSpPr>
          <p:spPr bwMode="auto">
            <a:xfrm>
              <a:off x="234" y="311"/>
              <a:ext cx="8" cy="5"/>
            </a:xfrm>
            <a:custGeom>
              <a:avLst/>
              <a:gdLst>
                <a:gd name="T0" fmla="*/ 0 w 20"/>
                <a:gd name="T1" fmla="*/ 11 h 11"/>
                <a:gd name="T2" fmla="*/ 0 w 20"/>
                <a:gd name="T3" fmla="*/ 11 h 11"/>
                <a:gd name="T4" fmla="*/ 18 w 20"/>
                <a:gd name="T5" fmla="*/ 0 h 11"/>
                <a:gd name="T6" fmla="*/ 20 w 20"/>
                <a:gd name="T7" fmla="*/ 0 h 11"/>
                <a:gd name="T8" fmla="*/ 0 w 20"/>
                <a:gd name="T9" fmla="*/ 11 h 11"/>
              </a:gdLst>
              <a:ahLst/>
              <a:cxnLst>
                <a:cxn ang="0">
                  <a:pos x="T0" y="T1"/>
                </a:cxn>
                <a:cxn ang="0">
                  <a:pos x="T2" y="T3"/>
                </a:cxn>
                <a:cxn ang="0">
                  <a:pos x="T4" y="T5"/>
                </a:cxn>
                <a:cxn ang="0">
                  <a:pos x="T6" y="T7"/>
                </a:cxn>
                <a:cxn ang="0">
                  <a:pos x="T8" y="T9"/>
                </a:cxn>
              </a:cxnLst>
              <a:rect l="0" t="0" r="r" b="b"/>
              <a:pathLst>
                <a:path w="20" h="11">
                  <a:moveTo>
                    <a:pt x="0" y="11"/>
                  </a:moveTo>
                  <a:lnTo>
                    <a:pt x="0" y="11"/>
                  </a:lnTo>
                  <a:lnTo>
                    <a:pt x="18" y="0"/>
                  </a:lnTo>
                  <a:lnTo>
                    <a:pt x="20" y="0"/>
                  </a:lnTo>
                  <a:lnTo>
                    <a:pt x="0" y="1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6" name="Freeform 1111"/>
            <p:cNvSpPr>
              <a:spLocks/>
            </p:cNvSpPr>
            <p:nvPr userDrawn="1"/>
          </p:nvSpPr>
          <p:spPr bwMode="auto">
            <a:xfrm>
              <a:off x="240" y="317"/>
              <a:ext cx="7" cy="8"/>
            </a:xfrm>
            <a:custGeom>
              <a:avLst/>
              <a:gdLst>
                <a:gd name="T0" fmla="*/ 0 w 16"/>
                <a:gd name="T1" fmla="*/ 18 h 18"/>
                <a:gd name="T2" fmla="*/ 0 w 16"/>
                <a:gd name="T3" fmla="*/ 18 h 18"/>
                <a:gd name="T4" fmla="*/ 16 w 16"/>
                <a:gd name="T5" fmla="*/ 0 h 18"/>
                <a:gd name="T6" fmla="*/ 16 w 16"/>
                <a:gd name="T7" fmla="*/ 2 h 18"/>
                <a:gd name="T8" fmla="*/ 0 w 16"/>
                <a:gd name="T9" fmla="*/ 18 h 18"/>
              </a:gdLst>
              <a:ahLst/>
              <a:cxnLst>
                <a:cxn ang="0">
                  <a:pos x="T0" y="T1"/>
                </a:cxn>
                <a:cxn ang="0">
                  <a:pos x="T2" y="T3"/>
                </a:cxn>
                <a:cxn ang="0">
                  <a:pos x="T4" y="T5"/>
                </a:cxn>
                <a:cxn ang="0">
                  <a:pos x="T6" y="T7"/>
                </a:cxn>
                <a:cxn ang="0">
                  <a:pos x="T8" y="T9"/>
                </a:cxn>
              </a:cxnLst>
              <a:rect l="0" t="0" r="r" b="b"/>
              <a:pathLst>
                <a:path w="16" h="18">
                  <a:moveTo>
                    <a:pt x="0" y="18"/>
                  </a:moveTo>
                  <a:lnTo>
                    <a:pt x="0" y="18"/>
                  </a:lnTo>
                  <a:lnTo>
                    <a:pt x="16" y="0"/>
                  </a:lnTo>
                  <a:lnTo>
                    <a:pt x="16" y="2"/>
                  </a:lnTo>
                  <a:lnTo>
                    <a:pt x="0" y="1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7" name="Freeform 1112"/>
            <p:cNvSpPr>
              <a:spLocks/>
            </p:cNvSpPr>
            <p:nvPr userDrawn="1"/>
          </p:nvSpPr>
          <p:spPr bwMode="auto">
            <a:xfrm>
              <a:off x="225" y="331"/>
              <a:ext cx="9" cy="10"/>
            </a:xfrm>
            <a:custGeom>
              <a:avLst/>
              <a:gdLst>
                <a:gd name="T0" fmla="*/ 8 w 20"/>
                <a:gd name="T1" fmla="*/ 0 h 21"/>
                <a:gd name="T2" fmla="*/ 8 w 20"/>
                <a:gd name="T3" fmla="*/ 0 h 21"/>
                <a:gd name="T4" fmla="*/ 3 w 20"/>
                <a:gd name="T5" fmla="*/ 16 h 21"/>
                <a:gd name="T6" fmla="*/ 20 w 20"/>
                <a:gd name="T7" fmla="*/ 12 h 21"/>
                <a:gd name="T8" fmla="*/ 2 w 20"/>
                <a:gd name="T9" fmla="*/ 18 h 21"/>
                <a:gd name="T10" fmla="*/ 8 w 20"/>
                <a:gd name="T11" fmla="*/ 0 h 21"/>
              </a:gdLst>
              <a:ahLst/>
              <a:cxnLst>
                <a:cxn ang="0">
                  <a:pos x="T0" y="T1"/>
                </a:cxn>
                <a:cxn ang="0">
                  <a:pos x="T2" y="T3"/>
                </a:cxn>
                <a:cxn ang="0">
                  <a:pos x="T4" y="T5"/>
                </a:cxn>
                <a:cxn ang="0">
                  <a:pos x="T6" y="T7"/>
                </a:cxn>
                <a:cxn ang="0">
                  <a:pos x="T8" y="T9"/>
                </a:cxn>
                <a:cxn ang="0">
                  <a:pos x="T10" y="T11"/>
                </a:cxn>
              </a:cxnLst>
              <a:rect l="0" t="0" r="r" b="b"/>
              <a:pathLst>
                <a:path w="20" h="21">
                  <a:moveTo>
                    <a:pt x="8" y="0"/>
                  </a:moveTo>
                  <a:lnTo>
                    <a:pt x="8" y="0"/>
                  </a:lnTo>
                  <a:cubicBezTo>
                    <a:pt x="2" y="6"/>
                    <a:pt x="3" y="11"/>
                    <a:pt x="3" y="16"/>
                  </a:cubicBezTo>
                  <a:cubicBezTo>
                    <a:pt x="10" y="16"/>
                    <a:pt x="14" y="18"/>
                    <a:pt x="20" y="12"/>
                  </a:cubicBezTo>
                  <a:cubicBezTo>
                    <a:pt x="14" y="21"/>
                    <a:pt x="8" y="17"/>
                    <a:pt x="2" y="18"/>
                  </a:cubicBezTo>
                  <a:cubicBezTo>
                    <a:pt x="1" y="9"/>
                    <a:pt x="0" y="7"/>
                    <a:pt x="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8" name="Freeform 1113"/>
            <p:cNvSpPr>
              <a:spLocks/>
            </p:cNvSpPr>
            <p:nvPr userDrawn="1"/>
          </p:nvSpPr>
          <p:spPr bwMode="auto">
            <a:xfrm>
              <a:off x="250" y="322"/>
              <a:ext cx="6" cy="9"/>
            </a:xfrm>
            <a:custGeom>
              <a:avLst/>
              <a:gdLst>
                <a:gd name="T0" fmla="*/ 0 w 13"/>
                <a:gd name="T1" fmla="*/ 19 h 19"/>
                <a:gd name="T2" fmla="*/ 0 w 13"/>
                <a:gd name="T3" fmla="*/ 19 h 19"/>
                <a:gd name="T4" fmla="*/ 13 w 13"/>
                <a:gd name="T5" fmla="*/ 0 h 19"/>
                <a:gd name="T6" fmla="*/ 13 w 13"/>
                <a:gd name="T7" fmla="*/ 2 h 19"/>
                <a:gd name="T8" fmla="*/ 0 w 13"/>
                <a:gd name="T9" fmla="*/ 19 h 19"/>
              </a:gdLst>
              <a:ahLst/>
              <a:cxnLst>
                <a:cxn ang="0">
                  <a:pos x="T0" y="T1"/>
                </a:cxn>
                <a:cxn ang="0">
                  <a:pos x="T2" y="T3"/>
                </a:cxn>
                <a:cxn ang="0">
                  <a:pos x="T4" y="T5"/>
                </a:cxn>
                <a:cxn ang="0">
                  <a:pos x="T6" y="T7"/>
                </a:cxn>
                <a:cxn ang="0">
                  <a:pos x="T8" y="T9"/>
                </a:cxn>
              </a:cxnLst>
              <a:rect l="0" t="0" r="r" b="b"/>
              <a:pathLst>
                <a:path w="13" h="19">
                  <a:moveTo>
                    <a:pt x="0" y="19"/>
                  </a:moveTo>
                  <a:lnTo>
                    <a:pt x="0" y="19"/>
                  </a:lnTo>
                  <a:lnTo>
                    <a:pt x="13" y="0"/>
                  </a:lnTo>
                  <a:lnTo>
                    <a:pt x="13" y="2"/>
                  </a:lnTo>
                  <a:lnTo>
                    <a:pt x="0" y="1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9" name="Freeform 1114"/>
            <p:cNvSpPr>
              <a:spLocks/>
            </p:cNvSpPr>
            <p:nvPr userDrawn="1"/>
          </p:nvSpPr>
          <p:spPr bwMode="auto">
            <a:xfrm>
              <a:off x="237" y="339"/>
              <a:ext cx="10" cy="9"/>
            </a:xfrm>
            <a:custGeom>
              <a:avLst/>
              <a:gdLst>
                <a:gd name="T0" fmla="*/ 8 w 24"/>
                <a:gd name="T1" fmla="*/ 0 h 20"/>
                <a:gd name="T2" fmla="*/ 8 w 24"/>
                <a:gd name="T3" fmla="*/ 0 h 20"/>
                <a:gd name="T4" fmla="*/ 9 w 24"/>
                <a:gd name="T5" fmla="*/ 16 h 20"/>
                <a:gd name="T6" fmla="*/ 24 w 24"/>
                <a:gd name="T7" fmla="*/ 7 h 20"/>
                <a:gd name="T8" fmla="*/ 8 w 24"/>
                <a:gd name="T9" fmla="*/ 18 h 20"/>
                <a:gd name="T10" fmla="*/ 8 w 24"/>
                <a:gd name="T11" fmla="*/ 0 h 20"/>
              </a:gdLst>
              <a:ahLst/>
              <a:cxnLst>
                <a:cxn ang="0">
                  <a:pos x="T0" y="T1"/>
                </a:cxn>
                <a:cxn ang="0">
                  <a:pos x="T2" y="T3"/>
                </a:cxn>
                <a:cxn ang="0">
                  <a:pos x="T4" y="T5"/>
                </a:cxn>
                <a:cxn ang="0">
                  <a:pos x="T6" y="T7"/>
                </a:cxn>
                <a:cxn ang="0">
                  <a:pos x="T8" y="T9"/>
                </a:cxn>
                <a:cxn ang="0">
                  <a:pos x="T10" y="T11"/>
                </a:cxn>
              </a:cxnLst>
              <a:rect l="0" t="0" r="r" b="b"/>
              <a:pathLst>
                <a:path w="24" h="20">
                  <a:moveTo>
                    <a:pt x="8" y="0"/>
                  </a:moveTo>
                  <a:lnTo>
                    <a:pt x="8" y="0"/>
                  </a:lnTo>
                  <a:cubicBezTo>
                    <a:pt x="4" y="9"/>
                    <a:pt x="7" y="11"/>
                    <a:pt x="9" y="16"/>
                  </a:cubicBezTo>
                  <a:cubicBezTo>
                    <a:pt x="15" y="14"/>
                    <a:pt x="20" y="17"/>
                    <a:pt x="24" y="7"/>
                  </a:cubicBezTo>
                  <a:cubicBezTo>
                    <a:pt x="20" y="20"/>
                    <a:pt x="14" y="16"/>
                    <a:pt x="8" y="18"/>
                  </a:cubicBezTo>
                  <a:cubicBezTo>
                    <a:pt x="4" y="10"/>
                    <a:pt x="0" y="10"/>
                    <a:pt x="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0" name="Freeform 1115"/>
            <p:cNvSpPr>
              <a:spLocks/>
            </p:cNvSpPr>
            <p:nvPr userDrawn="1"/>
          </p:nvSpPr>
          <p:spPr bwMode="auto">
            <a:xfrm>
              <a:off x="261" y="326"/>
              <a:ext cx="4" cy="11"/>
            </a:xfrm>
            <a:custGeom>
              <a:avLst/>
              <a:gdLst>
                <a:gd name="T0" fmla="*/ 0 w 10"/>
                <a:gd name="T1" fmla="*/ 24 h 24"/>
                <a:gd name="T2" fmla="*/ 0 w 10"/>
                <a:gd name="T3" fmla="*/ 24 h 24"/>
                <a:gd name="T4" fmla="*/ 7 w 10"/>
                <a:gd name="T5" fmla="*/ 2 h 24"/>
                <a:gd name="T6" fmla="*/ 10 w 10"/>
                <a:gd name="T7" fmla="*/ 0 h 24"/>
                <a:gd name="T8" fmla="*/ 10 w 10"/>
                <a:gd name="T9" fmla="*/ 2 h 24"/>
                <a:gd name="T10" fmla="*/ 0 w 10"/>
                <a:gd name="T11" fmla="*/ 24 h 24"/>
              </a:gdLst>
              <a:ahLst/>
              <a:cxnLst>
                <a:cxn ang="0">
                  <a:pos x="T0" y="T1"/>
                </a:cxn>
                <a:cxn ang="0">
                  <a:pos x="T2" y="T3"/>
                </a:cxn>
                <a:cxn ang="0">
                  <a:pos x="T4" y="T5"/>
                </a:cxn>
                <a:cxn ang="0">
                  <a:pos x="T6" y="T7"/>
                </a:cxn>
                <a:cxn ang="0">
                  <a:pos x="T8" y="T9"/>
                </a:cxn>
                <a:cxn ang="0">
                  <a:pos x="T10" y="T11"/>
                </a:cxn>
              </a:cxnLst>
              <a:rect l="0" t="0" r="r" b="b"/>
              <a:pathLst>
                <a:path w="10" h="24">
                  <a:moveTo>
                    <a:pt x="0" y="24"/>
                  </a:moveTo>
                  <a:lnTo>
                    <a:pt x="0" y="24"/>
                  </a:lnTo>
                  <a:lnTo>
                    <a:pt x="7" y="2"/>
                  </a:lnTo>
                  <a:cubicBezTo>
                    <a:pt x="8" y="2"/>
                    <a:pt x="9" y="1"/>
                    <a:pt x="10" y="0"/>
                  </a:cubicBezTo>
                  <a:lnTo>
                    <a:pt x="10" y="2"/>
                  </a:lnTo>
                  <a:lnTo>
                    <a:pt x="0" y="2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1" name="Freeform 1116"/>
            <p:cNvSpPr>
              <a:spLocks/>
            </p:cNvSpPr>
            <p:nvPr userDrawn="1"/>
          </p:nvSpPr>
          <p:spPr bwMode="auto">
            <a:xfrm>
              <a:off x="251" y="344"/>
              <a:ext cx="11" cy="8"/>
            </a:xfrm>
            <a:custGeom>
              <a:avLst/>
              <a:gdLst>
                <a:gd name="T0" fmla="*/ 5 w 24"/>
                <a:gd name="T1" fmla="*/ 0 h 17"/>
                <a:gd name="T2" fmla="*/ 5 w 24"/>
                <a:gd name="T3" fmla="*/ 0 h 17"/>
                <a:gd name="T4" fmla="*/ 10 w 24"/>
                <a:gd name="T5" fmla="*/ 15 h 17"/>
                <a:gd name="T6" fmla="*/ 24 w 24"/>
                <a:gd name="T7" fmla="*/ 4 h 17"/>
                <a:gd name="T8" fmla="*/ 9 w 24"/>
                <a:gd name="T9" fmla="*/ 17 h 17"/>
                <a:gd name="T10" fmla="*/ 5 w 24"/>
                <a:gd name="T11" fmla="*/ 0 h 17"/>
              </a:gdLst>
              <a:ahLst/>
              <a:cxnLst>
                <a:cxn ang="0">
                  <a:pos x="T0" y="T1"/>
                </a:cxn>
                <a:cxn ang="0">
                  <a:pos x="T2" y="T3"/>
                </a:cxn>
                <a:cxn ang="0">
                  <a:pos x="T4" y="T5"/>
                </a:cxn>
                <a:cxn ang="0">
                  <a:pos x="T6" y="T7"/>
                </a:cxn>
                <a:cxn ang="0">
                  <a:pos x="T8" y="T9"/>
                </a:cxn>
                <a:cxn ang="0">
                  <a:pos x="T10" y="T11"/>
                </a:cxn>
              </a:cxnLst>
              <a:rect l="0" t="0" r="r" b="b"/>
              <a:pathLst>
                <a:path w="24" h="17">
                  <a:moveTo>
                    <a:pt x="5" y="0"/>
                  </a:moveTo>
                  <a:lnTo>
                    <a:pt x="5" y="0"/>
                  </a:lnTo>
                  <a:cubicBezTo>
                    <a:pt x="3" y="10"/>
                    <a:pt x="7" y="10"/>
                    <a:pt x="10" y="15"/>
                  </a:cubicBezTo>
                  <a:cubicBezTo>
                    <a:pt x="16" y="12"/>
                    <a:pt x="21" y="14"/>
                    <a:pt x="24" y="4"/>
                  </a:cubicBezTo>
                  <a:cubicBezTo>
                    <a:pt x="22" y="17"/>
                    <a:pt x="15" y="14"/>
                    <a:pt x="9" y="17"/>
                  </a:cubicBezTo>
                  <a:cubicBezTo>
                    <a:pt x="4" y="10"/>
                    <a:pt x="0" y="12"/>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2" name="Freeform 1117"/>
            <p:cNvSpPr>
              <a:spLocks/>
            </p:cNvSpPr>
            <p:nvPr userDrawn="1"/>
          </p:nvSpPr>
          <p:spPr bwMode="auto">
            <a:xfrm>
              <a:off x="275" y="329"/>
              <a:ext cx="2" cy="9"/>
            </a:xfrm>
            <a:custGeom>
              <a:avLst/>
              <a:gdLst>
                <a:gd name="T0" fmla="*/ 0 w 4"/>
                <a:gd name="T1" fmla="*/ 19 h 19"/>
                <a:gd name="T2" fmla="*/ 0 w 4"/>
                <a:gd name="T3" fmla="*/ 19 h 19"/>
                <a:gd name="T4" fmla="*/ 1 w 4"/>
                <a:gd name="T5" fmla="*/ 3 h 19"/>
                <a:gd name="T6" fmla="*/ 4 w 4"/>
                <a:gd name="T7" fmla="*/ 0 h 19"/>
                <a:gd name="T8" fmla="*/ 0 w 4"/>
                <a:gd name="T9" fmla="*/ 19 h 19"/>
              </a:gdLst>
              <a:ahLst/>
              <a:cxnLst>
                <a:cxn ang="0">
                  <a:pos x="T0" y="T1"/>
                </a:cxn>
                <a:cxn ang="0">
                  <a:pos x="T2" y="T3"/>
                </a:cxn>
                <a:cxn ang="0">
                  <a:pos x="T4" y="T5"/>
                </a:cxn>
                <a:cxn ang="0">
                  <a:pos x="T6" y="T7"/>
                </a:cxn>
                <a:cxn ang="0">
                  <a:pos x="T8" y="T9"/>
                </a:cxn>
              </a:cxnLst>
              <a:rect l="0" t="0" r="r" b="b"/>
              <a:pathLst>
                <a:path w="4" h="19">
                  <a:moveTo>
                    <a:pt x="0" y="19"/>
                  </a:moveTo>
                  <a:lnTo>
                    <a:pt x="0" y="19"/>
                  </a:lnTo>
                  <a:lnTo>
                    <a:pt x="1" y="3"/>
                  </a:lnTo>
                  <a:cubicBezTo>
                    <a:pt x="2" y="2"/>
                    <a:pt x="3" y="1"/>
                    <a:pt x="4" y="0"/>
                  </a:cubicBezTo>
                  <a:lnTo>
                    <a:pt x="0" y="1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3" name="Freeform 1118"/>
            <p:cNvSpPr>
              <a:spLocks/>
            </p:cNvSpPr>
            <p:nvPr userDrawn="1"/>
          </p:nvSpPr>
          <p:spPr bwMode="auto">
            <a:xfrm>
              <a:off x="268" y="343"/>
              <a:ext cx="11" cy="6"/>
            </a:xfrm>
            <a:custGeom>
              <a:avLst/>
              <a:gdLst>
                <a:gd name="T0" fmla="*/ 2 w 24"/>
                <a:gd name="T1" fmla="*/ 0 h 14"/>
                <a:gd name="T2" fmla="*/ 2 w 24"/>
                <a:gd name="T3" fmla="*/ 0 h 14"/>
                <a:gd name="T4" fmla="*/ 11 w 24"/>
                <a:gd name="T5" fmla="*/ 12 h 14"/>
                <a:gd name="T6" fmla="*/ 22 w 24"/>
                <a:gd name="T7" fmla="*/ 0 h 14"/>
                <a:gd name="T8" fmla="*/ 11 w 24"/>
                <a:gd name="T9" fmla="*/ 14 h 14"/>
                <a:gd name="T10" fmla="*/ 2 w 24"/>
                <a:gd name="T11" fmla="*/ 0 h 14"/>
              </a:gdLst>
              <a:ahLst/>
              <a:cxnLst>
                <a:cxn ang="0">
                  <a:pos x="T0" y="T1"/>
                </a:cxn>
                <a:cxn ang="0">
                  <a:pos x="T2" y="T3"/>
                </a:cxn>
                <a:cxn ang="0">
                  <a:pos x="T4" y="T5"/>
                </a:cxn>
                <a:cxn ang="0">
                  <a:pos x="T6" y="T7"/>
                </a:cxn>
                <a:cxn ang="0">
                  <a:pos x="T8" y="T9"/>
                </a:cxn>
                <a:cxn ang="0">
                  <a:pos x="T10" y="T11"/>
                </a:cxn>
              </a:cxnLst>
              <a:rect l="0" t="0" r="r" b="b"/>
              <a:pathLst>
                <a:path w="24" h="14">
                  <a:moveTo>
                    <a:pt x="2" y="0"/>
                  </a:moveTo>
                  <a:lnTo>
                    <a:pt x="2" y="0"/>
                  </a:lnTo>
                  <a:cubicBezTo>
                    <a:pt x="2" y="10"/>
                    <a:pt x="8" y="8"/>
                    <a:pt x="11" y="12"/>
                  </a:cubicBezTo>
                  <a:cubicBezTo>
                    <a:pt x="16" y="8"/>
                    <a:pt x="22" y="11"/>
                    <a:pt x="22" y="0"/>
                  </a:cubicBezTo>
                  <a:cubicBezTo>
                    <a:pt x="24" y="14"/>
                    <a:pt x="16" y="10"/>
                    <a:pt x="11" y="14"/>
                  </a:cubicBezTo>
                  <a:cubicBezTo>
                    <a:pt x="5" y="8"/>
                    <a:pt x="0" y="12"/>
                    <a:pt x="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4" name="Freeform 1119"/>
            <p:cNvSpPr>
              <a:spLocks/>
            </p:cNvSpPr>
            <p:nvPr userDrawn="1"/>
          </p:nvSpPr>
          <p:spPr bwMode="auto">
            <a:xfrm>
              <a:off x="249" y="294"/>
              <a:ext cx="9" cy="2"/>
            </a:xfrm>
            <a:custGeom>
              <a:avLst/>
              <a:gdLst>
                <a:gd name="T0" fmla="*/ 0 w 20"/>
                <a:gd name="T1" fmla="*/ 3 h 3"/>
                <a:gd name="T2" fmla="*/ 0 w 20"/>
                <a:gd name="T3" fmla="*/ 3 h 3"/>
                <a:gd name="T4" fmla="*/ 16 w 20"/>
                <a:gd name="T5" fmla="*/ 0 h 3"/>
                <a:gd name="T6" fmla="*/ 20 w 20"/>
                <a:gd name="T7" fmla="*/ 2 h 3"/>
                <a:gd name="T8" fmla="*/ 0 w 20"/>
                <a:gd name="T9" fmla="*/ 3 h 3"/>
              </a:gdLst>
              <a:ahLst/>
              <a:cxnLst>
                <a:cxn ang="0">
                  <a:pos x="T0" y="T1"/>
                </a:cxn>
                <a:cxn ang="0">
                  <a:pos x="T2" y="T3"/>
                </a:cxn>
                <a:cxn ang="0">
                  <a:pos x="T4" y="T5"/>
                </a:cxn>
                <a:cxn ang="0">
                  <a:pos x="T6" y="T7"/>
                </a:cxn>
                <a:cxn ang="0">
                  <a:pos x="T8" y="T9"/>
                </a:cxn>
              </a:cxnLst>
              <a:rect l="0" t="0" r="r" b="b"/>
              <a:pathLst>
                <a:path w="20" h="3">
                  <a:moveTo>
                    <a:pt x="0" y="3"/>
                  </a:moveTo>
                  <a:lnTo>
                    <a:pt x="0" y="3"/>
                  </a:lnTo>
                  <a:cubicBezTo>
                    <a:pt x="0" y="3"/>
                    <a:pt x="13" y="1"/>
                    <a:pt x="16" y="0"/>
                  </a:cubicBezTo>
                  <a:cubicBezTo>
                    <a:pt x="17" y="1"/>
                    <a:pt x="20" y="2"/>
                    <a:pt x="20" y="2"/>
                  </a:cubicBez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5" name="Freeform 1120"/>
            <p:cNvSpPr>
              <a:spLocks/>
            </p:cNvSpPr>
            <p:nvPr userDrawn="1"/>
          </p:nvSpPr>
          <p:spPr bwMode="auto">
            <a:xfrm>
              <a:off x="236" y="293"/>
              <a:ext cx="8" cy="7"/>
            </a:xfrm>
            <a:custGeom>
              <a:avLst/>
              <a:gdLst>
                <a:gd name="T0" fmla="*/ 17 w 18"/>
                <a:gd name="T1" fmla="*/ 0 h 16"/>
                <a:gd name="T2" fmla="*/ 17 w 18"/>
                <a:gd name="T3" fmla="*/ 0 h 16"/>
                <a:gd name="T4" fmla="*/ 3 w 18"/>
                <a:gd name="T5" fmla="*/ 9 h 16"/>
                <a:gd name="T6" fmla="*/ 18 w 18"/>
                <a:gd name="T7" fmla="*/ 15 h 16"/>
                <a:gd name="T8" fmla="*/ 0 w 18"/>
                <a:gd name="T9" fmla="*/ 10 h 16"/>
                <a:gd name="T10" fmla="*/ 17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7" y="0"/>
                  </a:moveTo>
                  <a:lnTo>
                    <a:pt x="17" y="0"/>
                  </a:lnTo>
                  <a:cubicBezTo>
                    <a:pt x="8" y="2"/>
                    <a:pt x="5" y="4"/>
                    <a:pt x="3" y="9"/>
                  </a:cubicBezTo>
                  <a:cubicBezTo>
                    <a:pt x="6" y="13"/>
                    <a:pt x="13" y="15"/>
                    <a:pt x="18" y="15"/>
                  </a:cubicBezTo>
                  <a:cubicBezTo>
                    <a:pt x="10" y="16"/>
                    <a:pt x="3" y="14"/>
                    <a:pt x="0" y="10"/>
                  </a:cubicBezTo>
                  <a:cubicBezTo>
                    <a:pt x="3" y="3"/>
                    <a:pt x="8" y="0"/>
                    <a:pt x="1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6" name="Freeform 1121"/>
            <p:cNvSpPr>
              <a:spLocks/>
            </p:cNvSpPr>
            <p:nvPr userDrawn="1"/>
          </p:nvSpPr>
          <p:spPr bwMode="auto">
            <a:xfrm>
              <a:off x="251" y="303"/>
              <a:ext cx="4" cy="1"/>
            </a:xfrm>
            <a:custGeom>
              <a:avLst/>
              <a:gdLst>
                <a:gd name="T0" fmla="*/ 0 w 9"/>
                <a:gd name="T1" fmla="*/ 4 h 4"/>
                <a:gd name="T2" fmla="*/ 0 w 9"/>
                <a:gd name="T3" fmla="*/ 4 h 4"/>
                <a:gd name="T4" fmla="*/ 9 w 9"/>
                <a:gd name="T5" fmla="*/ 0 h 4"/>
                <a:gd name="T6" fmla="*/ 9 w 9"/>
                <a:gd name="T7" fmla="*/ 1 h 4"/>
                <a:gd name="T8" fmla="*/ 0 w 9"/>
                <a:gd name="T9" fmla="*/ 4 h 4"/>
              </a:gdLst>
              <a:ahLst/>
              <a:cxnLst>
                <a:cxn ang="0">
                  <a:pos x="T0" y="T1"/>
                </a:cxn>
                <a:cxn ang="0">
                  <a:pos x="T2" y="T3"/>
                </a:cxn>
                <a:cxn ang="0">
                  <a:pos x="T4" y="T5"/>
                </a:cxn>
                <a:cxn ang="0">
                  <a:pos x="T6" y="T7"/>
                </a:cxn>
                <a:cxn ang="0">
                  <a:pos x="T8" y="T9"/>
                </a:cxn>
              </a:cxnLst>
              <a:rect l="0" t="0" r="r" b="b"/>
              <a:pathLst>
                <a:path w="9" h="4">
                  <a:moveTo>
                    <a:pt x="0" y="4"/>
                  </a:moveTo>
                  <a:lnTo>
                    <a:pt x="0" y="4"/>
                  </a:lnTo>
                  <a:lnTo>
                    <a:pt x="9" y="0"/>
                  </a:lnTo>
                  <a:lnTo>
                    <a:pt x="9" y="1"/>
                  </a:lnTo>
                  <a:lnTo>
                    <a:pt x="0"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7" name="Freeform 1122"/>
            <p:cNvSpPr>
              <a:spLocks/>
            </p:cNvSpPr>
            <p:nvPr userDrawn="1"/>
          </p:nvSpPr>
          <p:spPr bwMode="auto">
            <a:xfrm>
              <a:off x="241" y="303"/>
              <a:ext cx="7" cy="8"/>
            </a:xfrm>
            <a:custGeom>
              <a:avLst/>
              <a:gdLst>
                <a:gd name="T0" fmla="*/ 11 w 16"/>
                <a:gd name="T1" fmla="*/ 0 h 18"/>
                <a:gd name="T2" fmla="*/ 11 w 16"/>
                <a:gd name="T3" fmla="*/ 0 h 18"/>
                <a:gd name="T4" fmla="*/ 3 w 16"/>
                <a:gd name="T5" fmla="*/ 11 h 18"/>
                <a:gd name="T6" fmla="*/ 16 w 16"/>
                <a:gd name="T7" fmla="*/ 14 h 18"/>
                <a:gd name="T8" fmla="*/ 0 w 16"/>
                <a:gd name="T9" fmla="*/ 12 h 18"/>
                <a:gd name="T10" fmla="*/ 11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11" y="0"/>
                  </a:moveTo>
                  <a:lnTo>
                    <a:pt x="11" y="0"/>
                  </a:lnTo>
                  <a:cubicBezTo>
                    <a:pt x="4" y="2"/>
                    <a:pt x="4" y="6"/>
                    <a:pt x="3" y="11"/>
                  </a:cubicBezTo>
                  <a:cubicBezTo>
                    <a:pt x="6" y="14"/>
                    <a:pt x="12" y="16"/>
                    <a:pt x="16" y="14"/>
                  </a:cubicBezTo>
                  <a:cubicBezTo>
                    <a:pt x="9" y="18"/>
                    <a:pt x="4" y="14"/>
                    <a:pt x="0" y="12"/>
                  </a:cubicBezTo>
                  <a:cubicBezTo>
                    <a:pt x="2" y="5"/>
                    <a:pt x="3" y="1"/>
                    <a:pt x="1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8" name="Freeform 1123"/>
            <p:cNvSpPr>
              <a:spLocks/>
            </p:cNvSpPr>
            <p:nvPr userDrawn="1"/>
          </p:nvSpPr>
          <p:spPr bwMode="auto">
            <a:xfrm>
              <a:off x="248" y="311"/>
              <a:ext cx="9" cy="8"/>
            </a:xfrm>
            <a:custGeom>
              <a:avLst/>
              <a:gdLst>
                <a:gd name="T0" fmla="*/ 7 w 19"/>
                <a:gd name="T1" fmla="*/ 0 h 18"/>
                <a:gd name="T2" fmla="*/ 7 w 19"/>
                <a:gd name="T3" fmla="*/ 0 h 18"/>
                <a:gd name="T4" fmla="*/ 5 w 19"/>
                <a:gd name="T5" fmla="*/ 14 h 18"/>
                <a:gd name="T6" fmla="*/ 19 w 19"/>
                <a:gd name="T7" fmla="*/ 11 h 18"/>
                <a:gd name="T8" fmla="*/ 3 w 19"/>
                <a:gd name="T9" fmla="*/ 17 h 18"/>
                <a:gd name="T10" fmla="*/ 7 w 19"/>
                <a:gd name="T11" fmla="*/ 0 h 18"/>
              </a:gdLst>
              <a:ahLst/>
              <a:cxnLst>
                <a:cxn ang="0">
                  <a:pos x="T0" y="T1"/>
                </a:cxn>
                <a:cxn ang="0">
                  <a:pos x="T2" y="T3"/>
                </a:cxn>
                <a:cxn ang="0">
                  <a:pos x="T4" y="T5"/>
                </a:cxn>
                <a:cxn ang="0">
                  <a:pos x="T6" y="T7"/>
                </a:cxn>
                <a:cxn ang="0">
                  <a:pos x="T8" y="T9"/>
                </a:cxn>
                <a:cxn ang="0">
                  <a:pos x="T10" y="T11"/>
                </a:cxn>
              </a:cxnLst>
              <a:rect l="0" t="0" r="r" b="b"/>
              <a:pathLst>
                <a:path w="19" h="18">
                  <a:moveTo>
                    <a:pt x="7" y="0"/>
                  </a:moveTo>
                  <a:lnTo>
                    <a:pt x="7" y="0"/>
                  </a:lnTo>
                  <a:cubicBezTo>
                    <a:pt x="2" y="5"/>
                    <a:pt x="4" y="9"/>
                    <a:pt x="5" y="14"/>
                  </a:cubicBezTo>
                  <a:cubicBezTo>
                    <a:pt x="10" y="14"/>
                    <a:pt x="15" y="15"/>
                    <a:pt x="19" y="11"/>
                  </a:cubicBezTo>
                  <a:cubicBezTo>
                    <a:pt x="14" y="18"/>
                    <a:pt x="9" y="16"/>
                    <a:pt x="3" y="17"/>
                  </a:cubicBezTo>
                  <a:cubicBezTo>
                    <a:pt x="1" y="8"/>
                    <a:pt x="0" y="5"/>
                    <a:pt x="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9" name="Freeform 1124"/>
            <p:cNvSpPr>
              <a:spLocks/>
            </p:cNvSpPr>
            <p:nvPr userDrawn="1"/>
          </p:nvSpPr>
          <p:spPr bwMode="auto">
            <a:xfrm>
              <a:off x="258" y="306"/>
              <a:ext cx="4" cy="4"/>
            </a:xfrm>
            <a:custGeom>
              <a:avLst/>
              <a:gdLst>
                <a:gd name="T0" fmla="*/ 0 w 9"/>
                <a:gd name="T1" fmla="*/ 8 h 8"/>
                <a:gd name="T2" fmla="*/ 0 w 9"/>
                <a:gd name="T3" fmla="*/ 8 h 8"/>
                <a:gd name="T4" fmla="*/ 7 w 9"/>
                <a:gd name="T5" fmla="*/ 0 h 8"/>
                <a:gd name="T6" fmla="*/ 9 w 9"/>
                <a:gd name="T7" fmla="*/ 1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0" y="8"/>
                  </a:lnTo>
                  <a:lnTo>
                    <a:pt x="7" y="0"/>
                  </a:lnTo>
                  <a:lnTo>
                    <a:pt x="9" y="1"/>
                  </a:lnTo>
                  <a:lnTo>
                    <a:pt x="0"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0" name="Freeform 1125"/>
            <p:cNvSpPr>
              <a:spLocks/>
            </p:cNvSpPr>
            <p:nvPr userDrawn="1"/>
          </p:nvSpPr>
          <p:spPr bwMode="auto">
            <a:xfrm>
              <a:off x="265" y="312"/>
              <a:ext cx="2" cy="4"/>
            </a:xfrm>
            <a:custGeom>
              <a:avLst/>
              <a:gdLst>
                <a:gd name="T0" fmla="*/ 0 w 5"/>
                <a:gd name="T1" fmla="*/ 10 h 10"/>
                <a:gd name="T2" fmla="*/ 0 w 5"/>
                <a:gd name="T3" fmla="*/ 10 h 10"/>
                <a:gd name="T4" fmla="*/ 4 w 5"/>
                <a:gd name="T5" fmla="*/ 0 h 10"/>
                <a:gd name="T6" fmla="*/ 5 w 5"/>
                <a:gd name="T7" fmla="*/ 2 h 10"/>
                <a:gd name="T8" fmla="*/ 0 w 5"/>
                <a:gd name="T9" fmla="*/ 10 h 10"/>
              </a:gdLst>
              <a:ahLst/>
              <a:cxnLst>
                <a:cxn ang="0">
                  <a:pos x="T0" y="T1"/>
                </a:cxn>
                <a:cxn ang="0">
                  <a:pos x="T2" y="T3"/>
                </a:cxn>
                <a:cxn ang="0">
                  <a:pos x="T4" y="T5"/>
                </a:cxn>
                <a:cxn ang="0">
                  <a:pos x="T6" y="T7"/>
                </a:cxn>
                <a:cxn ang="0">
                  <a:pos x="T8" y="T9"/>
                </a:cxn>
              </a:cxnLst>
              <a:rect l="0" t="0" r="r" b="b"/>
              <a:pathLst>
                <a:path w="5" h="10">
                  <a:moveTo>
                    <a:pt x="0" y="10"/>
                  </a:moveTo>
                  <a:lnTo>
                    <a:pt x="0" y="10"/>
                  </a:lnTo>
                  <a:lnTo>
                    <a:pt x="4" y="0"/>
                  </a:lnTo>
                  <a:lnTo>
                    <a:pt x="5" y="2"/>
                  </a:lnTo>
                  <a:lnTo>
                    <a:pt x="0" y="1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1" name="Freeform 1126"/>
            <p:cNvSpPr>
              <a:spLocks/>
            </p:cNvSpPr>
            <p:nvPr userDrawn="1"/>
          </p:nvSpPr>
          <p:spPr bwMode="auto">
            <a:xfrm>
              <a:off x="257" y="319"/>
              <a:ext cx="8" cy="7"/>
            </a:xfrm>
            <a:custGeom>
              <a:avLst/>
              <a:gdLst>
                <a:gd name="T0" fmla="*/ 5 w 19"/>
                <a:gd name="T1" fmla="*/ 0 h 16"/>
                <a:gd name="T2" fmla="*/ 5 w 19"/>
                <a:gd name="T3" fmla="*/ 0 h 16"/>
                <a:gd name="T4" fmla="*/ 7 w 19"/>
                <a:gd name="T5" fmla="*/ 12 h 16"/>
                <a:gd name="T6" fmla="*/ 19 w 19"/>
                <a:gd name="T7" fmla="*/ 8 h 16"/>
                <a:gd name="T8" fmla="*/ 6 w 19"/>
                <a:gd name="T9" fmla="*/ 14 h 16"/>
                <a:gd name="T10" fmla="*/ 5 w 19"/>
                <a:gd name="T11" fmla="*/ 0 h 16"/>
              </a:gdLst>
              <a:ahLst/>
              <a:cxnLst>
                <a:cxn ang="0">
                  <a:pos x="T0" y="T1"/>
                </a:cxn>
                <a:cxn ang="0">
                  <a:pos x="T2" y="T3"/>
                </a:cxn>
                <a:cxn ang="0">
                  <a:pos x="T4" y="T5"/>
                </a:cxn>
                <a:cxn ang="0">
                  <a:pos x="T6" y="T7"/>
                </a:cxn>
                <a:cxn ang="0">
                  <a:pos x="T8" y="T9"/>
                </a:cxn>
                <a:cxn ang="0">
                  <a:pos x="T10" y="T11"/>
                </a:cxn>
              </a:cxnLst>
              <a:rect l="0" t="0" r="r" b="b"/>
              <a:pathLst>
                <a:path w="19" h="16">
                  <a:moveTo>
                    <a:pt x="5" y="0"/>
                  </a:moveTo>
                  <a:lnTo>
                    <a:pt x="5" y="0"/>
                  </a:lnTo>
                  <a:cubicBezTo>
                    <a:pt x="2" y="5"/>
                    <a:pt x="6" y="8"/>
                    <a:pt x="7" y="12"/>
                  </a:cubicBezTo>
                  <a:cubicBezTo>
                    <a:pt x="12" y="12"/>
                    <a:pt x="16" y="12"/>
                    <a:pt x="19" y="8"/>
                  </a:cubicBezTo>
                  <a:cubicBezTo>
                    <a:pt x="16" y="16"/>
                    <a:pt x="11" y="13"/>
                    <a:pt x="6" y="14"/>
                  </a:cubicBezTo>
                  <a:cubicBezTo>
                    <a:pt x="4" y="9"/>
                    <a:pt x="0" y="7"/>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2" name="Freeform 1127"/>
            <p:cNvSpPr>
              <a:spLocks/>
            </p:cNvSpPr>
            <p:nvPr userDrawn="1"/>
          </p:nvSpPr>
          <p:spPr bwMode="auto">
            <a:xfrm>
              <a:off x="266" y="324"/>
              <a:ext cx="9" cy="6"/>
            </a:xfrm>
            <a:custGeom>
              <a:avLst/>
              <a:gdLst>
                <a:gd name="T0" fmla="*/ 4 w 20"/>
                <a:gd name="T1" fmla="*/ 0 h 14"/>
                <a:gd name="T2" fmla="*/ 4 w 20"/>
                <a:gd name="T3" fmla="*/ 0 h 14"/>
                <a:gd name="T4" fmla="*/ 8 w 20"/>
                <a:gd name="T5" fmla="*/ 11 h 14"/>
                <a:gd name="T6" fmla="*/ 20 w 20"/>
                <a:gd name="T7" fmla="*/ 4 h 14"/>
                <a:gd name="T8" fmla="*/ 8 w 20"/>
                <a:gd name="T9" fmla="*/ 14 h 14"/>
                <a:gd name="T10" fmla="*/ 4 w 20"/>
                <a:gd name="T11" fmla="*/ 0 h 14"/>
              </a:gdLst>
              <a:ahLst/>
              <a:cxnLst>
                <a:cxn ang="0">
                  <a:pos x="T0" y="T1"/>
                </a:cxn>
                <a:cxn ang="0">
                  <a:pos x="T2" y="T3"/>
                </a:cxn>
                <a:cxn ang="0">
                  <a:pos x="T4" y="T5"/>
                </a:cxn>
                <a:cxn ang="0">
                  <a:pos x="T6" y="T7"/>
                </a:cxn>
                <a:cxn ang="0">
                  <a:pos x="T8" y="T9"/>
                </a:cxn>
                <a:cxn ang="0">
                  <a:pos x="T10" y="T11"/>
                </a:cxn>
              </a:cxnLst>
              <a:rect l="0" t="0" r="r" b="b"/>
              <a:pathLst>
                <a:path w="20" h="14">
                  <a:moveTo>
                    <a:pt x="4" y="0"/>
                  </a:moveTo>
                  <a:lnTo>
                    <a:pt x="4" y="0"/>
                  </a:lnTo>
                  <a:cubicBezTo>
                    <a:pt x="2" y="6"/>
                    <a:pt x="6" y="7"/>
                    <a:pt x="8" y="11"/>
                  </a:cubicBezTo>
                  <a:cubicBezTo>
                    <a:pt x="14" y="9"/>
                    <a:pt x="18" y="9"/>
                    <a:pt x="20" y="4"/>
                  </a:cubicBezTo>
                  <a:cubicBezTo>
                    <a:pt x="19" y="12"/>
                    <a:pt x="13" y="11"/>
                    <a:pt x="8" y="14"/>
                  </a:cubicBezTo>
                  <a:cubicBezTo>
                    <a:pt x="6" y="9"/>
                    <a:pt x="0" y="7"/>
                    <a:pt x="4"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3" name="Freeform 1128"/>
            <p:cNvSpPr>
              <a:spLocks/>
            </p:cNvSpPr>
            <p:nvPr userDrawn="1"/>
          </p:nvSpPr>
          <p:spPr bwMode="auto">
            <a:xfrm>
              <a:off x="278" y="327"/>
              <a:ext cx="9" cy="5"/>
            </a:xfrm>
            <a:custGeom>
              <a:avLst/>
              <a:gdLst>
                <a:gd name="T0" fmla="*/ 1 w 21"/>
                <a:gd name="T1" fmla="*/ 0 h 12"/>
                <a:gd name="T2" fmla="*/ 1 w 21"/>
                <a:gd name="T3" fmla="*/ 0 h 12"/>
                <a:gd name="T4" fmla="*/ 11 w 21"/>
                <a:gd name="T5" fmla="*/ 9 h 12"/>
                <a:gd name="T6" fmla="*/ 19 w 21"/>
                <a:gd name="T7" fmla="*/ 1 h 12"/>
                <a:gd name="T8" fmla="*/ 11 w 21"/>
                <a:gd name="T9" fmla="*/ 12 h 12"/>
                <a:gd name="T10" fmla="*/ 1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1" y="0"/>
                  </a:moveTo>
                  <a:lnTo>
                    <a:pt x="1" y="0"/>
                  </a:lnTo>
                  <a:cubicBezTo>
                    <a:pt x="1" y="6"/>
                    <a:pt x="8" y="6"/>
                    <a:pt x="11" y="9"/>
                  </a:cubicBezTo>
                  <a:cubicBezTo>
                    <a:pt x="15" y="7"/>
                    <a:pt x="19" y="7"/>
                    <a:pt x="19" y="1"/>
                  </a:cubicBezTo>
                  <a:cubicBezTo>
                    <a:pt x="21" y="10"/>
                    <a:pt x="15" y="8"/>
                    <a:pt x="11" y="12"/>
                  </a:cubicBezTo>
                  <a:cubicBezTo>
                    <a:pt x="7" y="8"/>
                    <a:pt x="0" y="9"/>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4" name="Freeform 1129"/>
            <p:cNvSpPr>
              <a:spLocks/>
            </p:cNvSpPr>
            <p:nvPr userDrawn="1"/>
          </p:nvSpPr>
          <p:spPr bwMode="auto">
            <a:xfrm>
              <a:off x="282" y="314"/>
              <a:ext cx="1" cy="7"/>
            </a:xfrm>
            <a:custGeom>
              <a:avLst/>
              <a:gdLst>
                <a:gd name="T0" fmla="*/ 0 w 2"/>
                <a:gd name="T1" fmla="*/ 1 h 15"/>
                <a:gd name="T2" fmla="*/ 0 w 2"/>
                <a:gd name="T3" fmla="*/ 1 h 15"/>
                <a:gd name="T4" fmla="*/ 2 w 2"/>
                <a:gd name="T5" fmla="*/ 0 h 15"/>
                <a:gd name="T6" fmla="*/ 1 w 2"/>
                <a:gd name="T7" fmla="*/ 15 h 15"/>
                <a:gd name="T8" fmla="*/ 0 w 2"/>
                <a:gd name="T9" fmla="*/ 1 h 15"/>
              </a:gdLst>
              <a:ahLst/>
              <a:cxnLst>
                <a:cxn ang="0">
                  <a:pos x="T0" y="T1"/>
                </a:cxn>
                <a:cxn ang="0">
                  <a:pos x="T2" y="T3"/>
                </a:cxn>
                <a:cxn ang="0">
                  <a:pos x="T4" y="T5"/>
                </a:cxn>
                <a:cxn ang="0">
                  <a:pos x="T6" y="T7"/>
                </a:cxn>
                <a:cxn ang="0">
                  <a:pos x="T8" y="T9"/>
                </a:cxn>
              </a:cxnLst>
              <a:rect l="0" t="0" r="r" b="b"/>
              <a:pathLst>
                <a:path w="2" h="15">
                  <a:moveTo>
                    <a:pt x="0" y="1"/>
                  </a:moveTo>
                  <a:lnTo>
                    <a:pt x="0" y="1"/>
                  </a:lnTo>
                  <a:lnTo>
                    <a:pt x="2" y="0"/>
                  </a:lnTo>
                  <a:lnTo>
                    <a:pt x="1" y="15"/>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5" name="Freeform 1130"/>
            <p:cNvSpPr>
              <a:spLocks/>
            </p:cNvSpPr>
            <p:nvPr userDrawn="1"/>
          </p:nvSpPr>
          <p:spPr bwMode="auto">
            <a:xfrm>
              <a:off x="290" y="326"/>
              <a:ext cx="8" cy="6"/>
            </a:xfrm>
            <a:custGeom>
              <a:avLst/>
              <a:gdLst>
                <a:gd name="T0" fmla="*/ 16 w 20"/>
                <a:gd name="T1" fmla="*/ 0 h 12"/>
                <a:gd name="T2" fmla="*/ 16 w 20"/>
                <a:gd name="T3" fmla="*/ 0 h 12"/>
                <a:gd name="T4" fmla="*/ 11 w 20"/>
                <a:gd name="T5" fmla="*/ 12 h 12"/>
                <a:gd name="T6" fmla="*/ 0 w 20"/>
                <a:gd name="T7" fmla="*/ 2 h 12"/>
                <a:gd name="T8" fmla="*/ 11 w 20"/>
                <a:gd name="T9" fmla="*/ 10 h 12"/>
                <a:gd name="T10" fmla="*/ 16 w 20"/>
                <a:gd name="T11" fmla="*/ 0 h 12"/>
              </a:gdLst>
              <a:ahLst/>
              <a:cxnLst>
                <a:cxn ang="0">
                  <a:pos x="T0" y="T1"/>
                </a:cxn>
                <a:cxn ang="0">
                  <a:pos x="T2" y="T3"/>
                </a:cxn>
                <a:cxn ang="0">
                  <a:pos x="T4" y="T5"/>
                </a:cxn>
                <a:cxn ang="0">
                  <a:pos x="T6" y="T7"/>
                </a:cxn>
                <a:cxn ang="0">
                  <a:pos x="T8" y="T9"/>
                </a:cxn>
                <a:cxn ang="0">
                  <a:pos x="T10" y="T11"/>
                </a:cxn>
              </a:cxnLst>
              <a:rect l="0" t="0" r="r" b="b"/>
              <a:pathLst>
                <a:path w="20" h="12">
                  <a:moveTo>
                    <a:pt x="16" y="0"/>
                  </a:moveTo>
                  <a:lnTo>
                    <a:pt x="16" y="0"/>
                  </a:lnTo>
                  <a:cubicBezTo>
                    <a:pt x="20" y="7"/>
                    <a:pt x="14" y="8"/>
                    <a:pt x="11" y="12"/>
                  </a:cubicBezTo>
                  <a:cubicBezTo>
                    <a:pt x="7" y="9"/>
                    <a:pt x="0" y="10"/>
                    <a:pt x="0" y="2"/>
                  </a:cubicBezTo>
                  <a:cubicBezTo>
                    <a:pt x="1" y="7"/>
                    <a:pt x="6" y="7"/>
                    <a:pt x="11" y="10"/>
                  </a:cubicBezTo>
                  <a:cubicBezTo>
                    <a:pt x="14" y="6"/>
                    <a:pt x="17" y="6"/>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6" name="Freeform 1131"/>
            <p:cNvSpPr>
              <a:spLocks/>
            </p:cNvSpPr>
            <p:nvPr userDrawn="1"/>
          </p:nvSpPr>
          <p:spPr bwMode="auto">
            <a:xfrm>
              <a:off x="291" y="316"/>
              <a:ext cx="2" cy="6"/>
            </a:xfrm>
            <a:custGeom>
              <a:avLst/>
              <a:gdLst>
                <a:gd name="T0" fmla="*/ 0 w 4"/>
                <a:gd name="T1" fmla="*/ 1 h 14"/>
                <a:gd name="T2" fmla="*/ 0 w 4"/>
                <a:gd name="T3" fmla="*/ 1 h 14"/>
                <a:gd name="T4" fmla="*/ 1 w 4"/>
                <a:gd name="T5" fmla="*/ 2 h 14"/>
                <a:gd name="T6" fmla="*/ 2 w 4"/>
                <a:gd name="T7" fmla="*/ 0 h 14"/>
                <a:gd name="T8" fmla="*/ 4 w 4"/>
                <a:gd name="T9" fmla="*/ 14 h 14"/>
                <a:gd name="T10" fmla="*/ 0 w 4"/>
                <a:gd name="T11" fmla="*/ 1 h 14"/>
              </a:gdLst>
              <a:ahLst/>
              <a:cxnLst>
                <a:cxn ang="0">
                  <a:pos x="T0" y="T1"/>
                </a:cxn>
                <a:cxn ang="0">
                  <a:pos x="T2" y="T3"/>
                </a:cxn>
                <a:cxn ang="0">
                  <a:pos x="T4" y="T5"/>
                </a:cxn>
                <a:cxn ang="0">
                  <a:pos x="T6" y="T7"/>
                </a:cxn>
                <a:cxn ang="0">
                  <a:pos x="T8" y="T9"/>
                </a:cxn>
                <a:cxn ang="0">
                  <a:pos x="T10" y="T11"/>
                </a:cxn>
              </a:cxnLst>
              <a:rect l="0" t="0" r="r" b="b"/>
              <a:pathLst>
                <a:path w="4" h="14">
                  <a:moveTo>
                    <a:pt x="0" y="1"/>
                  </a:moveTo>
                  <a:lnTo>
                    <a:pt x="0" y="1"/>
                  </a:lnTo>
                  <a:lnTo>
                    <a:pt x="1" y="2"/>
                  </a:lnTo>
                  <a:lnTo>
                    <a:pt x="2" y="0"/>
                  </a:lnTo>
                  <a:lnTo>
                    <a:pt x="4" y="14"/>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7" name="Freeform 1132"/>
            <p:cNvSpPr>
              <a:spLocks/>
            </p:cNvSpPr>
            <p:nvPr userDrawn="1"/>
          </p:nvSpPr>
          <p:spPr bwMode="auto">
            <a:xfrm>
              <a:off x="256" y="297"/>
              <a:ext cx="8" cy="9"/>
            </a:xfrm>
            <a:custGeom>
              <a:avLst/>
              <a:gdLst>
                <a:gd name="T0" fmla="*/ 9 w 18"/>
                <a:gd name="T1" fmla="*/ 0 h 21"/>
                <a:gd name="T2" fmla="*/ 9 w 18"/>
                <a:gd name="T3" fmla="*/ 0 h 21"/>
                <a:gd name="T4" fmla="*/ 4 w 18"/>
                <a:gd name="T5" fmla="*/ 12 h 21"/>
                <a:gd name="T6" fmla="*/ 18 w 18"/>
                <a:gd name="T7" fmla="*/ 15 h 21"/>
                <a:gd name="T8" fmla="*/ 1 w 18"/>
                <a:gd name="T9" fmla="*/ 13 h 21"/>
                <a:gd name="T10" fmla="*/ 9 w 18"/>
                <a:gd name="T11" fmla="*/ 0 h 21"/>
              </a:gdLst>
              <a:ahLst/>
              <a:cxnLst>
                <a:cxn ang="0">
                  <a:pos x="T0" y="T1"/>
                </a:cxn>
                <a:cxn ang="0">
                  <a:pos x="T2" y="T3"/>
                </a:cxn>
                <a:cxn ang="0">
                  <a:pos x="T4" y="T5"/>
                </a:cxn>
                <a:cxn ang="0">
                  <a:pos x="T6" y="T7"/>
                </a:cxn>
                <a:cxn ang="0">
                  <a:pos x="T8" y="T9"/>
                </a:cxn>
                <a:cxn ang="0">
                  <a:pos x="T10" y="T11"/>
                </a:cxn>
              </a:cxnLst>
              <a:rect l="0" t="0" r="r" b="b"/>
              <a:pathLst>
                <a:path w="18" h="21">
                  <a:moveTo>
                    <a:pt x="9" y="0"/>
                  </a:moveTo>
                  <a:lnTo>
                    <a:pt x="9" y="0"/>
                  </a:lnTo>
                  <a:cubicBezTo>
                    <a:pt x="3" y="2"/>
                    <a:pt x="5" y="6"/>
                    <a:pt x="4" y="12"/>
                  </a:cubicBezTo>
                  <a:cubicBezTo>
                    <a:pt x="9" y="14"/>
                    <a:pt x="13" y="18"/>
                    <a:pt x="18" y="15"/>
                  </a:cubicBezTo>
                  <a:cubicBezTo>
                    <a:pt x="12" y="21"/>
                    <a:pt x="7" y="15"/>
                    <a:pt x="1" y="13"/>
                  </a:cubicBezTo>
                  <a:cubicBezTo>
                    <a:pt x="4" y="5"/>
                    <a:pt x="0" y="3"/>
                    <a:pt x="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8" name="Freeform 1133"/>
            <p:cNvSpPr>
              <a:spLocks noEditPoints="1"/>
            </p:cNvSpPr>
            <p:nvPr userDrawn="1"/>
          </p:nvSpPr>
          <p:spPr bwMode="auto">
            <a:xfrm>
              <a:off x="259" y="289"/>
              <a:ext cx="8" cy="2"/>
            </a:xfrm>
            <a:custGeom>
              <a:avLst/>
              <a:gdLst>
                <a:gd name="T0" fmla="*/ 9 w 18"/>
                <a:gd name="T1" fmla="*/ 2 h 5"/>
                <a:gd name="T2" fmla="*/ 9 w 18"/>
                <a:gd name="T3" fmla="*/ 2 h 5"/>
                <a:gd name="T4" fmla="*/ 16 w 18"/>
                <a:gd name="T5" fmla="*/ 4 h 5"/>
                <a:gd name="T6" fmla="*/ 16 w 18"/>
                <a:gd name="T7" fmla="*/ 3 h 5"/>
                <a:gd name="T8" fmla="*/ 9 w 18"/>
                <a:gd name="T9" fmla="*/ 2 h 5"/>
                <a:gd name="T10" fmla="*/ 0 w 18"/>
                <a:gd name="T11" fmla="*/ 1 h 5"/>
                <a:gd name="T12" fmla="*/ 0 w 18"/>
                <a:gd name="T13" fmla="*/ 1 h 5"/>
                <a:gd name="T14" fmla="*/ 17 w 18"/>
                <a:gd name="T15" fmla="*/ 2 h 5"/>
                <a:gd name="T16" fmla="*/ 18 w 18"/>
                <a:gd name="T17" fmla="*/ 4 h 5"/>
                <a:gd name="T18" fmla="*/ 16 w 18"/>
                <a:gd name="T19" fmla="*/ 5 h 5"/>
                <a:gd name="T20" fmla="*/ 0 w 18"/>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9" y="2"/>
                  </a:moveTo>
                  <a:lnTo>
                    <a:pt x="9" y="2"/>
                  </a:lnTo>
                  <a:cubicBezTo>
                    <a:pt x="10" y="3"/>
                    <a:pt x="16" y="4"/>
                    <a:pt x="16" y="4"/>
                  </a:cubicBezTo>
                  <a:lnTo>
                    <a:pt x="16" y="3"/>
                  </a:lnTo>
                  <a:cubicBezTo>
                    <a:pt x="16" y="3"/>
                    <a:pt x="10" y="2"/>
                    <a:pt x="9" y="2"/>
                  </a:cubicBezTo>
                  <a:close/>
                  <a:moveTo>
                    <a:pt x="0" y="1"/>
                  </a:moveTo>
                  <a:lnTo>
                    <a:pt x="0" y="1"/>
                  </a:lnTo>
                  <a:cubicBezTo>
                    <a:pt x="8" y="0"/>
                    <a:pt x="17" y="2"/>
                    <a:pt x="17" y="2"/>
                  </a:cubicBezTo>
                  <a:lnTo>
                    <a:pt x="18" y="4"/>
                  </a:lnTo>
                  <a:lnTo>
                    <a:pt x="16" y="5"/>
                  </a:lnTo>
                  <a:cubicBezTo>
                    <a:pt x="12" y="5"/>
                    <a:pt x="8" y="3"/>
                    <a:pt x="0"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9" name="Freeform 1134"/>
            <p:cNvSpPr>
              <a:spLocks noEditPoints="1"/>
            </p:cNvSpPr>
            <p:nvPr userDrawn="1"/>
          </p:nvSpPr>
          <p:spPr bwMode="auto">
            <a:xfrm>
              <a:off x="261" y="297"/>
              <a:ext cx="7" cy="4"/>
            </a:xfrm>
            <a:custGeom>
              <a:avLst/>
              <a:gdLst>
                <a:gd name="T0" fmla="*/ 9 w 15"/>
                <a:gd name="T1" fmla="*/ 5 h 10"/>
                <a:gd name="T2" fmla="*/ 9 w 15"/>
                <a:gd name="T3" fmla="*/ 5 h 10"/>
                <a:gd name="T4" fmla="*/ 14 w 15"/>
                <a:gd name="T5" fmla="*/ 2 h 10"/>
                <a:gd name="T6" fmla="*/ 14 w 15"/>
                <a:gd name="T7" fmla="*/ 1 h 10"/>
                <a:gd name="T8" fmla="*/ 9 w 15"/>
                <a:gd name="T9" fmla="*/ 5 h 10"/>
                <a:gd name="T10" fmla="*/ 0 w 15"/>
                <a:gd name="T11" fmla="*/ 10 h 10"/>
                <a:gd name="T12" fmla="*/ 0 w 15"/>
                <a:gd name="T13" fmla="*/ 10 h 10"/>
                <a:gd name="T14" fmla="*/ 13 w 15"/>
                <a:gd name="T15" fmla="*/ 0 h 10"/>
                <a:gd name="T16" fmla="*/ 15 w 15"/>
                <a:gd name="T17" fmla="*/ 1 h 10"/>
                <a:gd name="T18" fmla="*/ 15 w 15"/>
                <a:gd name="T19" fmla="*/ 3 h 10"/>
                <a:gd name="T20" fmla="*/ 0 w 15"/>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0">
                  <a:moveTo>
                    <a:pt x="9" y="5"/>
                  </a:moveTo>
                  <a:lnTo>
                    <a:pt x="9" y="5"/>
                  </a:lnTo>
                  <a:cubicBezTo>
                    <a:pt x="10" y="5"/>
                    <a:pt x="14" y="2"/>
                    <a:pt x="14" y="2"/>
                  </a:cubicBezTo>
                  <a:lnTo>
                    <a:pt x="14" y="1"/>
                  </a:lnTo>
                  <a:cubicBezTo>
                    <a:pt x="14" y="1"/>
                    <a:pt x="10" y="4"/>
                    <a:pt x="9" y="5"/>
                  </a:cubicBezTo>
                  <a:close/>
                  <a:moveTo>
                    <a:pt x="0" y="10"/>
                  </a:moveTo>
                  <a:lnTo>
                    <a:pt x="0" y="10"/>
                  </a:lnTo>
                  <a:cubicBezTo>
                    <a:pt x="7" y="4"/>
                    <a:pt x="13" y="0"/>
                    <a:pt x="13" y="0"/>
                  </a:cubicBezTo>
                  <a:lnTo>
                    <a:pt x="15" y="1"/>
                  </a:lnTo>
                  <a:lnTo>
                    <a:pt x="15" y="3"/>
                  </a:lnTo>
                  <a:cubicBezTo>
                    <a:pt x="15" y="3"/>
                    <a:pt x="8" y="8"/>
                    <a:pt x="0" y="1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0" name="Freeform 1135"/>
            <p:cNvSpPr>
              <a:spLocks/>
            </p:cNvSpPr>
            <p:nvPr userDrawn="1"/>
          </p:nvSpPr>
          <p:spPr bwMode="auto">
            <a:xfrm>
              <a:off x="265" y="305"/>
              <a:ext cx="9" cy="8"/>
            </a:xfrm>
            <a:custGeom>
              <a:avLst/>
              <a:gdLst>
                <a:gd name="T0" fmla="*/ 5 w 20"/>
                <a:gd name="T1" fmla="*/ 0 h 16"/>
                <a:gd name="T2" fmla="*/ 5 w 20"/>
                <a:gd name="T3" fmla="*/ 0 h 16"/>
                <a:gd name="T4" fmla="*/ 8 w 20"/>
                <a:gd name="T5" fmla="*/ 10 h 16"/>
                <a:gd name="T6" fmla="*/ 20 w 20"/>
                <a:gd name="T7" fmla="*/ 10 h 16"/>
                <a:gd name="T8" fmla="*/ 7 w 20"/>
                <a:gd name="T9" fmla="*/ 12 h 16"/>
                <a:gd name="T10" fmla="*/ 5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5" y="0"/>
                  </a:moveTo>
                  <a:lnTo>
                    <a:pt x="5" y="0"/>
                  </a:lnTo>
                  <a:cubicBezTo>
                    <a:pt x="2" y="5"/>
                    <a:pt x="7" y="6"/>
                    <a:pt x="8" y="10"/>
                  </a:cubicBezTo>
                  <a:cubicBezTo>
                    <a:pt x="14" y="9"/>
                    <a:pt x="17" y="14"/>
                    <a:pt x="20" y="10"/>
                  </a:cubicBezTo>
                  <a:cubicBezTo>
                    <a:pt x="16" y="16"/>
                    <a:pt x="12" y="11"/>
                    <a:pt x="7" y="12"/>
                  </a:cubicBezTo>
                  <a:cubicBezTo>
                    <a:pt x="6" y="8"/>
                    <a:pt x="0" y="6"/>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1" name="Freeform 1136"/>
            <p:cNvSpPr>
              <a:spLocks noEditPoints="1"/>
            </p:cNvSpPr>
            <p:nvPr userDrawn="1"/>
          </p:nvSpPr>
          <p:spPr bwMode="auto">
            <a:xfrm>
              <a:off x="270" y="302"/>
              <a:ext cx="4" cy="5"/>
            </a:xfrm>
            <a:custGeom>
              <a:avLst/>
              <a:gdLst>
                <a:gd name="T0" fmla="*/ 4 w 8"/>
                <a:gd name="T1" fmla="*/ 5 h 12"/>
                <a:gd name="T2" fmla="*/ 4 w 8"/>
                <a:gd name="T3" fmla="*/ 5 h 12"/>
                <a:gd name="T4" fmla="*/ 7 w 8"/>
                <a:gd name="T5" fmla="*/ 1 h 12"/>
                <a:gd name="T6" fmla="*/ 6 w 8"/>
                <a:gd name="T7" fmla="*/ 1 h 12"/>
                <a:gd name="T8" fmla="*/ 4 w 8"/>
                <a:gd name="T9" fmla="*/ 5 h 12"/>
                <a:gd name="T10" fmla="*/ 0 w 8"/>
                <a:gd name="T11" fmla="*/ 12 h 12"/>
                <a:gd name="T12" fmla="*/ 0 w 8"/>
                <a:gd name="T13" fmla="*/ 12 h 12"/>
                <a:gd name="T14" fmla="*/ 5 w 8"/>
                <a:gd name="T15" fmla="*/ 0 h 12"/>
                <a:gd name="T16" fmla="*/ 7 w 8"/>
                <a:gd name="T17" fmla="*/ 0 h 12"/>
                <a:gd name="T18" fmla="*/ 8 w 8"/>
                <a:gd name="T19" fmla="*/ 1 h 12"/>
                <a:gd name="T20" fmla="*/ 0 w 8"/>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2">
                  <a:moveTo>
                    <a:pt x="4" y="5"/>
                  </a:moveTo>
                  <a:lnTo>
                    <a:pt x="4" y="5"/>
                  </a:lnTo>
                  <a:cubicBezTo>
                    <a:pt x="5" y="4"/>
                    <a:pt x="7" y="1"/>
                    <a:pt x="7" y="1"/>
                  </a:cubicBezTo>
                  <a:lnTo>
                    <a:pt x="6" y="1"/>
                  </a:lnTo>
                  <a:cubicBezTo>
                    <a:pt x="6" y="1"/>
                    <a:pt x="4" y="4"/>
                    <a:pt x="4" y="5"/>
                  </a:cubicBezTo>
                  <a:close/>
                  <a:moveTo>
                    <a:pt x="0" y="12"/>
                  </a:moveTo>
                  <a:lnTo>
                    <a:pt x="0" y="12"/>
                  </a:lnTo>
                  <a:cubicBezTo>
                    <a:pt x="3" y="4"/>
                    <a:pt x="5" y="0"/>
                    <a:pt x="5" y="0"/>
                  </a:cubicBezTo>
                  <a:lnTo>
                    <a:pt x="7" y="0"/>
                  </a:lnTo>
                  <a:lnTo>
                    <a:pt x="8" y="1"/>
                  </a:lnTo>
                  <a:cubicBezTo>
                    <a:pt x="8" y="1"/>
                    <a:pt x="6" y="7"/>
                    <a:pt x="0" y="1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2" name="Freeform 1137"/>
            <p:cNvSpPr>
              <a:spLocks noEditPoints="1"/>
            </p:cNvSpPr>
            <p:nvPr userDrawn="1"/>
          </p:nvSpPr>
          <p:spPr bwMode="auto">
            <a:xfrm>
              <a:off x="280" y="304"/>
              <a:ext cx="1" cy="6"/>
            </a:xfrm>
            <a:custGeom>
              <a:avLst/>
              <a:gdLst>
                <a:gd name="T0" fmla="*/ 1 w 4"/>
                <a:gd name="T1" fmla="*/ 6 h 12"/>
                <a:gd name="T2" fmla="*/ 1 w 4"/>
                <a:gd name="T3" fmla="*/ 6 h 12"/>
                <a:gd name="T4" fmla="*/ 3 w 4"/>
                <a:gd name="T5" fmla="*/ 1 h 12"/>
                <a:gd name="T6" fmla="*/ 2 w 4"/>
                <a:gd name="T7" fmla="*/ 1 h 12"/>
                <a:gd name="T8" fmla="*/ 1 w 4"/>
                <a:gd name="T9" fmla="*/ 6 h 12"/>
                <a:gd name="T10" fmla="*/ 1 w 4"/>
                <a:gd name="T11" fmla="*/ 12 h 12"/>
                <a:gd name="T12" fmla="*/ 1 w 4"/>
                <a:gd name="T13" fmla="*/ 12 h 12"/>
                <a:gd name="T14" fmla="*/ 0 w 4"/>
                <a:gd name="T15" fmla="*/ 1 h 12"/>
                <a:gd name="T16" fmla="*/ 2 w 4"/>
                <a:gd name="T17" fmla="*/ 0 h 12"/>
                <a:gd name="T18" fmla="*/ 4 w 4"/>
                <a:gd name="T19" fmla="*/ 1 h 12"/>
                <a:gd name="T20" fmla="*/ 1 w 4"/>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1" y="6"/>
                  </a:moveTo>
                  <a:lnTo>
                    <a:pt x="1" y="6"/>
                  </a:lnTo>
                  <a:cubicBezTo>
                    <a:pt x="2" y="5"/>
                    <a:pt x="3" y="1"/>
                    <a:pt x="3" y="1"/>
                  </a:cubicBezTo>
                  <a:lnTo>
                    <a:pt x="2" y="1"/>
                  </a:lnTo>
                  <a:cubicBezTo>
                    <a:pt x="2" y="1"/>
                    <a:pt x="1" y="5"/>
                    <a:pt x="1" y="6"/>
                  </a:cubicBezTo>
                  <a:close/>
                  <a:moveTo>
                    <a:pt x="1" y="12"/>
                  </a:moveTo>
                  <a:lnTo>
                    <a:pt x="1" y="12"/>
                  </a:lnTo>
                  <a:cubicBezTo>
                    <a:pt x="0" y="7"/>
                    <a:pt x="0" y="1"/>
                    <a:pt x="0" y="1"/>
                  </a:cubicBezTo>
                  <a:lnTo>
                    <a:pt x="2" y="0"/>
                  </a:lnTo>
                  <a:lnTo>
                    <a:pt x="4" y="1"/>
                  </a:lnTo>
                  <a:cubicBezTo>
                    <a:pt x="4" y="1"/>
                    <a:pt x="3" y="7"/>
                    <a:pt x="1" y="1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3" name="Freeform 1138"/>
            <p:cNvSpPr>
              <a:spLocks/>
            </p:cNvSpPr>
            <p:nvPr userDrawn="1"/>
          </p:nvSpPr>
          <p:spPr bwMode="auto">
            <a:xfrm>
              <a:off x="276" y="310"/>
              <a:ext cx="8" cy="4"/>
            </a:xfrm>
            <a:custGeom>
              <a:avLst/>
              <a:gdLst>
                <a:gd name="T0" fmla="*/ 1 w 17"/>
                <a:gd name="T1" fmla="*/ 0 h 10"/>
                <a:gd name="T2" fmla="*/ 1 w 17"/>
                <a:gd name="T3" fmla="*/ 0 h 10"/>
                <a:gd name="T4" fmla="*/ 8 w 17"/>
                <a:gd name="T5" fmla="*/ 8 h 10"/>
                <a:gd name="T6" fmla="*/ 17 w 17"/>
                <a:gd name="T7" fmla="*/ 1 h 10"/>
                <a:gd name="T8" fmla="*/ 8 w 17"/>
                <a:gd name="T9" fmla="*/ 10 h 10"/>
                <a:gd name="T10" fmla="*/ 1 w 17"/>
                <a:gd name="T11" fmla="*/ 0 h 10"/>
              </a:gdLst>
              <a:ahLst/>
              <a:cxnLst>
                <a:cxn ang="0">
                  <a:pos x="T0" y="T1"/>
                </a:cxn>
                <a:cxn ang="0">
                  <a:pos x="T2" y="T3"/>
                </a:cxn>
                <a:cxn ang="0">
                  <a:pos x="T4" y="T5"/>
                </a:cxn>
                <a:cxn ang="0">
                  <a:pos x="T6" y="T7"/>
                </a:cxn>
                <a:cxn ang="0">
                  <a:pos x="T8" y="T9"/>
                </a:cxn>
                <a:cxn ang="0">
                  <a:pos x="T10" y="T11"/>
                </a:cxn>
              </a:cxnLst>
              <a:rect l="0" t="0" r="r" b="b"/>
              <a:pathLst>
                <a:path w="17" h="10">
                  <a:moveTo>
                    <a:pt x="1" y="0"/>
                  </a:moveTo>
                  <a:lnTo>
                    <a:pt x="1" y="0"/>
                  </a:lnTo>
                  <a:cubicBezTo>
                    <a:pt x="1" y="6"/>
                    <a:pt x="6" y="5"/>
                    <a:pt x="8" y="8"/>
                  </a:cubicBezTo>
                  <a:cubicBezTo>
                    <a:pt x="12" y="4"/>
                    <a:pt x="16" y="6"/>
                    <a:pt x="17" y="1"/>
                  </a:cubicBezTo>
                  <a:cubicBezTo>
                    <a:pt x="17" y="9"/>
                    <a:pt x="11" y="6"/>
                    <a:pt x="8" y="10"/>
                  </a:cubicBezTo>
                  <a:cubicBezTo>
                    <a:pt x="6" y="6"/>
                    <a:pt x="0" y="8"/>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4" name="Freeform 1139"/>
            <p:cNvSpPr>
              <a:spLocks noEditPoints="1"/>
            </p:cNvSpPr>
            <p:nvPr userDrawn="1"/>
          </p:nvSpPr>
          <p:spPr bwMode="auto">
            <a:xfrm>
              <a:off x="288" y="304"/>
              <a:ext cx="2" cy="6"/>
            </a:xfrm>
            <a:custGeom>
              <a:avLst/>
              <a:gdLst>
                <a:gd name="T0" fmla="*/ 3 w 5"/>
                <a:gd name="T1" fmla="*/ 8 h 14"/>
                <a:gd name="T2" fmla="*/ 3 w 5"/>
                <a:gd name="T3" fmla="*/ 8 h 14"/>
                <a:gd name="T4" fmla="*/ 2 w 5"/>
                <a:gd name="T5" fmla="*/ 1 h 14"/>
                <a:gd name="T6" fmla="*/ 1 w 5"/>
                <a:gd name="T7" fmla="*/ 2 h 14"/>
                <a:gd name="T8" fmla="*/ 3 w 5"/>
                <a:gd name="T9" fmla="*/ 8 h 14"/>
                <a:gd name="T10" fmla="*/ 4 w 5"/>
                <a:gd name="T11" fmla="*/ 14 h 14"/>
                <a:gd name="T12" fmla="*/ 4 w 5"/>
                <a:gd name="T13" fmla="*/ 14 h 14"/>
                <a:gd name="T14" fmla="*/ 0 w 5"/>
                <a:gd name="T15" fmla="*/ 2 h 14"/>
                <a:gd name="T16" fmla="*/ 2 w 5"/>
                <a:gd name="T17" fmla="*/ 0 h 14"/>
                <a:gd name="T18" fmla="*/ 3 w 5"/>
                <a:gd name="T19" fmla="*/ 1 h 14"/>
                <a:gd name="T20" fmla="*/ 4 w 5"/>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4">
                  <a:moveTo>
                    <a:pt x="3" y="8"/>
                  </a:moveTo>
                  <a:lnTo>
                    <a:pt x="3" y="8"/>
                  </a:lnTo>
                  <a:cubicBezTo>
                    <a:pt x="3" y="7"/>
                    <a:pt x="2" y="1"/>
                    <a:pt x="2" y="1"/>
                  </a:cubicBezTo>
                  <a:lnTo>
                    <a:pt x="1" y="2"/>
                  </a:lnTo>
                  <a:cubicBezTo>
                    <a:pt x="1" y="2"/>
                    <a:pt x="3" y="7"/>
                    <a:pt x="3" y="8"/>
                  </a:cubicBezTo>
                  <a:close/>
                  <a:moveTo>
                    <a:pt x="4" y="14"/>
                  </a:moveTo>
                  <a:lnTo>
                    <a:pt x="4" y="14"/>
                  </a:lnTo>
                  <a:cubicBezTo>
                    <a:pt x="1" y="6"/>
                    <a:pt x="0" y="2"/>
                    <a:pt x="0" y="2"/>
                  </a:cubicBezTo>
                  <a:lnTo>
                    <a:pt x="2" y="0"/>
                  </a:lnTo>
                  <a:lnTo>
                    <a:pt x="3" y="1"/>
                  </a:lnTo>
                  <a:cubicBezTo>
                    <a:pt x="3" y="1"/>
                    <a:pt x="5" y="6"/>
                    <a:pt x="4" y="1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5" name="Freeform 1140"/>
            <p:cNvSpPr>
              <a:spLocks/>
            </p:cNvSpPr>
            <p:nvPr userDrawn="1"/>
          </p:nvSpPr>
          <p:spPr bwMode="auto">
            <a:xfrm>
              <a:off x="286" y="309"/>
              <a:ext cx="8" cy="5"/>
            </a:xfrm>
            <a:custGeom>
              <a:avLst/>
              <a:gdLst>
                <a:gd name="T0" fmla="*/ 0 w 19"/>
                <a:gd name="T1" fmla="*/ 4 h 12"/>
                <a:gd name="T2" fmla="*/ 0 w 19"/>
                <a:gd name="T3" fmla="*/ 4 h 12"/>
                <a:gd name="T4" fmla="*/ 10 w 19"/>
                <a:gd name="T5" fmla="*/ 9 h 12"/>
                <a:gd name="T6" fmla="*/ 17 w 19"/>
                <a:gd name="T7" fmla="*/ 0 h 12"/>
                <a:gd name="T8" fmla="*/ 11 w 19"/>
                <a:gd name="T9" fmla="*/ 11 h 12"/>
                <a:gd name="T10" fmla="*/ 0 w 19"/>
                <a:gd name="T11" fmla="*/ 4 h 12"/>
              </a:gdLst>
              <a:ahLst/>
              <a:cxnLst>
                <a:cxn ang="0">
                  <a:pos x="T0" y="T1"/>
                </a:cxn>
                <a:cxn ang="0">
                  <a:pos x="T2" y="T3"/>
                </a:cxn>
                <a:cxn ang="0">
                  <a:pos x="T4" y="T5"/>
                </a:cxn>
                <a:cxn ang="0">
                  <a:pos x="T6" y="T7"/>
                </a:cxn>
                <a:cxn ang="0">
                  <a:pos x="T8" y="T9"/>
                </a:cxn>
                <a:cxn ang="0">
                  <a:pos x="T10" y="T11"/>
                </a:cxn>
              </a:cxnLst>
              <a:rect l="0" t="0" r="r" b="b"/>
              <a:pathLst>
                <a:path w="19" h="12">
                  <a:moveTo>
                    <a:pt x="0" y="4"/>
                  </a:moveTo>
                  <a:lnTo>
                    <a:pt x="0" y="4"/>
                  </a:lnTo>
                  <a:cubicBezTo>
                    <a:pt x="2" y="10"/>
                    <a:pt x="7" y="7"/>
                    <a:pt x="10" y="9"/>
                  </a:cubicBezTo>
                  <a:cubicBezTo>
                    <a:pt x="13" y="5"/>
                    <a:pt x="18" y="5"/>
                    <a:pt x="17" y="0"/>
                  </a:cubicBezTo>
                  <a:cubicBezTo>
                    <a:pt x="19" y="8"/>
                    <a:pt x="13" y="7"/>
                    <a:pt x="11" y="11"/>
                  </a:cubicBezTo>
                  <a:cubicBezTo>
                    <a:pt x="6" y="9"/>
                    <a:pt x="1" y="12"/>
                    <a:pt x="0" y="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6" name="Freeform 1141"/>
            <p:cNvSpPr>
              <a:spLocks/>
            </p:cNvSpPr>
            <p:nvPr userDrawn="1"/>
          </p:nvSpPr>
          <p:spPr bwMode="auto">
            <a:xfrm>
              <a:off x="297" y="302"/>
              <a:ext cx="0" cy="2"/>
            </a:xfrm>
            <a:custGeom>
              <a:avLst/>
              <a:gdLst>
                <a:gd name="T0" fmla="*/ 1 w 1"/>
                <a:gd name="T1" fmla="*/ 4 h 4"/>
                <a:gd name="T2" fmla="*/ 1 w 1"/>
                <a:gd name="T3" fmla="*/ 4 h 4"/>
                <a:gd name="T4" fmla="*/ 0 w 1"/>
                <a:gd name="T5" fmla="*/ 0 h 4"/>
                <a:gd name="T6" fmla="*/ 1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lnTo>
                    <a:pt x="1" y="4"/>
                  </a:lnTo>
                  <a:cubicBezTo>
                    <a:pt x="1" y="3"/>
                    <a:pt x="0" y="0"/>
                    <a:pt x="0" y="0"/>
                  </a:cubicBezTo>
                  <a:lnTo>
                    <a:pt x="1" y="0"/>
                  </a:lnTo>
                  <a:lnTo>
                    <a:pt x="1"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7" name="Freeform 1142"/>
            <p:cNvSpPr>
              <a:spLocks/>
            </p:cNvSpPr>
            <p:nvPr userDrawn="1"/>
          </p:nvSpPr>
          <p:spPr bwMode="auto">
            <a:xfrm>
              <a:off x="309" y="154"/>
              <a:ext cx="44" cy="53"/>
            </a:xfrm>
            <a:custGeom>
              <a:avLst/>
              <a:gdLst>
                <a:gd name="T0" fmla="*/ 79 w 99"/>
                <a:gd name="T1" fmla="*/ 113 h 116"/>
                <a:gd name="T2" fmla="*/ 79 w 99"/>
                <a:gd name="T3" fmla="*/ 113 h 116"/>
                <a:gd name="T4" fmla="*/ 50 w 99"/>
                <a:gd name="T5" fmla="*/ 116 h 116"/>
                <a:gd name="T6" fmla="*/ 20 w 99"/>
                <a:gd name="T7" fmla="*/ 113 h 116"/>
                <a:gd name="T8" fmla="*/ 20 w 99"/>
                <a:gd name="T9" fmla="*/ 99 h 116"/>
                <a:gd name="T10" fmla="*/ 8 w 99"/>
                <a:gd name="T11" fmla="*/ 74 h 116"/>
                <a:gd name="T12" fmla="*/ 31 w 99"/>
                <a:gd name="T13" fmla="*/ 38 h 116"/>
                <a:gd name="T14" fmla="*/ 39 w 99"/>
                <a:gd name="T15" fmla="*/ 37 h 116"/>
                <a:gd name="T16" fmla="*/ 39 w 99"/>
                <a:gd name="T17" fmla="*/ 41 h 116"/>
                <a:gd name="T18" fmla="*/ 43 w 99"/>
                <a:gd name="T19" fmla="*/ 40 h 116"/>
                <a:gd name="T20" fmla="*/ 43 w 99"/>
                <a:gd name="T21" fmla="*/ 36 h 116"/>
                <a:gd name="T22" fmla="*/ 45 w 99"/>
                <a:gd name="T23" fmla="*/ 36 h 116"/>
                <a:gd name="T24" fmla="*/ 41 w 99"/>
                <a:gd name="T25" fmla="*/ 28 h 116"/>
                <a:gd name="T26" fmla="*/ 44 w 99"/>
                <a:gd name="T27" fmla="*/ 21 h 116"/>
                <a:gd name="T28" fmla="*/ 41 w 99"/>
                <a:gd name="T29" fmla="*/ 21 h 116"/>
                <a:gd name="T30" fmla="*/ 46 w 99"/>
                <a:gd name="T31" fmla="*/ 14 h 116"/>
                <a:gd name="T32" fmla="*/ 39 w 99"/>
                <a:gd name="T33" fmla="*/ 19 h 116"/>
                <a:gd name="T34" fmla="*/ 39 w 99"/>
                <a:gd name="T35" fmla="*/ 2 h 116"/>
                <a:gd name="T36" fmla="*/ 46 w 99"/>
                <a:gd name="T37" fmla="*/ 6 h 116"/>
                <a:gd name="T38" fmla="*/ 41 w 99"/>
                <a:gd name="T39" fmla="*/ 0 h 116"/>
                <a:gd name="T40" fmla="*/ 59 w 99"/>
                <a:gd name="T41" fmla="*/ 0 h 116"/>
                <a:gd name="T42" fmla="*/ 53 w 99"/>
                <a:gd name="T43" fmla="*/ 6 h 116"/>
                <a:gd name="T44" fmla="*/ 61 w 99"/>
                <a:gd name="T45" fmla="*/ 2 h 116"/>
                <a:gd name="T46" fmla="*/ 61 w 99"/>
                <a:gd name="T47" fmla="*/ 19 h 116"/>
                <a:gd name="T48" fmla="*/ 53 w 99"/>
                <a:gd name="T49" fmla="*/ 14 h 116"/>
                <a:gd name="T50" fmla="*/ 59 w 99"/>
                <a:gd name="T51" fmla="*/ 21 h 116"/>
                <a:gd name="T52" fmla="*/ 56 w 99"/>
                <a:gd name="T53" fmla="*/ 21 h 116"/>
                <a:gd name="T54" fmla="*/ 59 w 99"/>
                <a:gd name="T55" fmla="*/ 28 h 116"/>
                <a:gd name="T56" fmla="*/ 54 w 99"/>
                <a:gd name="T57" fmla="*/ 36 h 116"/>
                <a:gd name="T58" fmla="*/ 56 w 99"/>
                <a:gd name="T59" fmla="*/ 36 h 116"/>
                <a:gd name="T60" fmla="*/ 56 w 99"/>
                <a:gd name="T61" fmla="*/ 40 h 116"/>
                <a:gd name="T62" fmla="*/ 60 w 99"/>
                <a:gd name="T63" fmla="*/ 41 h 116"/>
                <a:gd name="T64" fmla="*/ 61 w 99"/>
                <a:gd name="T65" fmla="*/ 37 h 116"/>
                <a:gd name="T66" fmla="*/ 68 w 99"/>
                <a:gd name="T67" fmla="*/ 38 h 116"/>
                <a:gd name="T68" fmla="*/ 91 w 99"/>
                <a:gd name="T69" fmla="*/ 74 h 116"/>
                <a:gd name="T70" fmla="*/ 79 w 99"/>
                <a:gd name="T71" fmla="*/ 99 h 116"/>
                <a:gd name="T72" fmla="*/ 79 w 99"/>
                <a:gd name="T73"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116">
                  <a:moveTo>
                    <a:pt x="79" y="113"/>
                  </a:moveTo>
                  <a:lnTo>
                    <a:pt x="79" y="113"/>
                  </a:lnTo>
                  <a:cubicBezTo>
                    <a:pt x="74" y="115"/>
                    <a:pt x="63" y="116"/>
                    <a:pt x="50" y="116"/>
                  </a:cubicBezTo>
                  <a:cubicBezTo>
                    <a:pt x="36" y="116"/>
                    <a:pt x="25" y="115"/>
                    <a:pt x="20" y="113"/>
                  </a:cubicBezTo>
                  <a:lnTo>
                    <a:pt x="20" y="99"/>
                  </a:lnTo>
                  <a:cubicBezTo>
                    <a:pt x="15" y="91"/>
                    <a:pt x="11" y="82"/>
                    <a:pt x="8" y="74"/>
                  </a:cubicBezTo>
                  <a:cubicBezTo>
                    <a:pt x="0" y="52"/>
                    <a:pt x="12" y="42"/>
                    <a:pt x="31" y="38"/>
                  </a:cubicBezTo>
                  <a:cubicBezTo>
                    <a:pt x="33" y="37"/>
                    <a:pt x="36" y="36"/>
                    <a:pt x="39" y="37"/>
                  </a:cubicBezTo>
                  <a:lnTo>
                    <a:pt x="39" y="41"/>
                  </a:lnTo>
                  <a:lnTo>
                    <a:pt x="43" y="40"/>
                  </a:lnTo>
                  <a:lnTo>
                    <a:pt x="43" y="36"/>
                  </a:lnTo>
                  <a:cubicBezTo>
                    <a:pt x="44" y="36"/>
                    <a:pt x="45" y="36"/>
                    <a:pt x="45" y="36"/>
                  </a:cubicBezTo>
                  <a:cubicBezTo>
                    <a:pt x="42" y="35"/>
                    <a:pt x="41" y="32"/>
                    <a:pt x="41" y="28"/>
                  </a:cubicBezTo>
                  <a:cubicBezTo>
                    <a:pt x="41" y="25"/>
                    <a:pt x="42" y="23"/>
                    <a:pt x="44" y="21"/>
                  </a:cubicBezTo>
                  <a:lnTo>
                    <a:pt x="41" y="21"/>
                  </a:lnTo>
                  <a:cubicBezTo>
                    <a:pt x="42" y="19"/>
                    <a:pt x="46" y="16"/>
                    <a:pt x="46" y="14"/>
                  </a:cubicBezTo>
                  <a:cubicBezTo>
                    <a:pt x="44" y="14"/>
                    <a:pt x="40" y="17"/>
                    <a:pt x="39" y="19"/>
                  </a:cubicBezTo>
                  <a:lnTo>
                    <a:pt x="39" y="2"/>
                  </a:lnTo>
                  <a:cubicBezTo>
                    <a:pt x="40" y="4"/>
                    <a:pt x="44" y="6"/>
                    <a:pt x="46" y="6"/>
                  </a:cubicBezTo>
                  <a:cubicBezTo>
                    <a:pt x="46" y="4"/>
                    <a:pt x="42" y="2"/>
                    <a:pt x="41" y="0"/>
                  </a:cubicBezTo>
                  <a:lnTo>
                    <a:pt x="59" y="0"/>
                  </a:lnTo>
                  <a:cubicBezTo>
                    <a:pt x="57" y="2"/>
                    <a:pt x="54" y="4"/>
                    <a:pt x="53" y="6"/>
                  </a:cubicBezTo>
                  <a:cubicBezTo>
                    <a:pt x="55" y="6"/>
                    <a:pt x="59" y="4"/>
                    <a:pt x="61" y="2"/>
                  </a:cubicBezTo>
                  <a:lnTo>
                    <a:pt x="61" y="19"/>
                  </a:lnTo>
                  <a:cubicBezTo>
                    <a:pt x="59" y="17"/>
                    <a:pt x="55" y="14"/>
                    <a:pt x="53" y="14"/>
                  </a:cubicBezTo>
                  <a:cubicBezTo>
                    <a:pt x="54" y="16"/>
                    <a:pt x="57" y="19"/>
                    <a:pt x="59" y="21"/>
                  </a:cubicBezTo>
                  <a:lnTo>
                    <a:pt x="56" y="21"/>
                  </a:lnTo>
                  <a:cubicBezTo>
                    <a:pt x="58" y="23"/>
                    <a:pt x="59" y="25"/>
                    <a:pt x="59" y="28"/>
                  </a:cubicBezTo>
                  <a:cubicBezTo>
                    <a:pt x="59" y="32"/>
                    <a:pt x="57" y="35"/>
                    <a:pt x="54" y="36"/>
                  </a:cubicBezTo>
                  <a:cubicBezTo>
                    <a:pt x="55" y="36"/>
                    <a:pt x="56" y="36"/>
                    <a:pt x="56" y="36"/>
                  </a:cubicBezTo>
                  <a:lnTo>
                    <a:pt x="56" y="40"/>
                  </a:lnTo>
                  <a:lnTo>
                    <a:pt x="60" y="41"/>
                  </a:lnTo>
                  <a:lnTo>
                    <a:pt x="61" y="37"/>
                  </a:lnTo>
                  <a:cubicBezTo>
                    <a:pt x="64" y="36"/>
                    <a:pt x="66" y="37"/>
                    <a:pt x="68" y="38"/>
                  </a:cubicBezTo>
                  <a:cubicBezTo>
                    <a:pt x="87" y="42"/>
                    <a:pt x="99" y="52"/>
                    <a:pt x="91" y="74"/>
                  </a:cubicBezTo>
                  <a:cubicBezTo>
                    <a:pt x="88" y="82"/>
                    <a:pt x="84" y="91"/>
                    <a:pt x="79" y="99"/>
                  </a:cubicBezTo>
                  <a:lnTo>
                    <a:pt x="79" y="113"/>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8" name="Freeform 1143"/>
            <p:cNvSpPr>
              <a:spLocks/>
            </p:cNvSpPr>
            <p:nvPr userDrawn="1"/>
          </p:nvSpPr>
          <p:spPr bwMode="auto">
            <a:xfrm>
              <a:off x="320" y="202"/>
              <a:ext cx="21" cy="2"/>
            </a:xfrm>
            <a:custGeom>
              <a:avLst/>
              <a:gdLst>
                <a:gd name="T0" fmla="*/ 24 w 47"/>
                <a:gd name="T1" fmla="*/ 4 h 4"/>
                <a:gd name="T2" fmla="*/ 24 w 47"/>
                <a:gd name="T3" fmla="*/ 4 h 4"/>
                <a:gd name="T4" fmla="*/ 0 w 47"/>
                <a:gd name="T5" fmla="*/ 2 h 4"/>
                <a:gd name="T6" fmla="*/ 24 w 47"/>
                <a:gd name="T7" fmla="*/ 0 h 4"/>
                <a:gd name="T8" fmla="*/ 47 w 47"/>
                <a:gd name="T9" fmla="*/ 2 h 4"/>
                <a:gd name="T10" fmla="*/ 24 w 47"/>
                <a:gd name="T11" fmla="*/ 4 h 4"/>
              </a:gdLst>
              <a:ahLst/>
              <a:cxnLst>
                <a:cxn ang="0">
                  <a:pos x="T0" y="T1"/>
                </a:cxn>
                <a:cxn ang="0">
                  <a:pos x="T2" y="T3"/>
                </a:cxn>
                <a:cxn ang="0">
                  <a:pos x="T4" y="T5"/>
                </a:cxn>
                <a:cxn ang="0">
                  <a:pos x="T6" y="T7"/>
                </a:cxn>
                <a:cxn ang="0">
                  <a:pos x="T8" y="T9"/>
                </a:cxn>
                <a:cxn ang="0">
                  <a:pos x="T10" y="T11"/>
                </a:cxn>
              </a:cxnLst>
              <a:rect l="0" t="0" r="r" b="b"/>
              <a:pathLst>
                <a:path w="47" h="4">
                  <a:moveTo>
                    <a:pt x="24" y="4"/>
                  </a:moveTo>
                  <a:lnTo>
                    <a:pt x="24" y="4"/>
                  </a:lnTo>
                  <a:cubicBezTo>
                    <a:pt x="15" y="4"/>
                    <a:pt x="6" y="3"/>
                    <a:pt x="0" y="2"/>
                  </a:cubicBezTo>
                  <a:cubicBezTo>
                    <a:pt x="6" y="0"/>
                    <a:pt x="15" y="0"/>
                    <a:pt x="24" y="0"/>
                  </a:cubicBezTo>
                  <a:cubicBezTo>
                    <a:pt x="33" y="0"/>
                    <a:pt x="42" y="0"/>
                    <a:pt x="47" y="2"/>
                  </a:cubicBezTo>
                  <a:cubicBezTo>
                    <a:pt x="41" y="3"/>
                    <a:pt x="32" y="4"/>
                    <a:pt x="24"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9" name="Freeform 1144"/>
            <p:cNvSpPr>
              <a:spLocks/>
            </p:cNvSpPr>
            <p:nvPr userDrawn="1"/>
          </p:nvSpPr>
          <p:spPr bwMode="auto">
            <a:xfrm>
              <a:off x="319" y="204"/>
              <a:ext cx="24" cy="2"/>
            </a:xfrm>
            <a:custGeom>
              <a:avLst/>
              <a:gdLst>
                <a:gd name="T0" fmla="*/ 0 w 53"/>
                <a:gd name="T1" fmla="*/ 2 h 5"/>
                <a:gd name="T2" fmla="*/ 0 w 53"/>
                <a:gd name="T3" fmla="*/ 2 h 5"/>
                <a:gd name="T4" fmla="*/ 0 w 53"/>
                <a:gd name="T5" fmla="*/ 0 h 5"/>
                <a:gd name="T6" fmla="*/ 27 w 53"/>
                <a:gd name="T7" fmla="*/ 3 h 5"/>
                <a:gd name="T8" fmla="*/ 53 w 53"/>
                <a:gd name="T9" fmla="*/ 0 h 5"/>
                <a:gd name="T10" fmla="*/ 53 w 53"/>
                <a:gd name="T11" fmla="*/ 2 h 5"/>
                <a:gd name="T12" fmla="*/ 27 w 53"/>
                <a:gd name="T13" fmla="*/ 5 h 5"/>
                <a:gd name="T14" fmla="*/ 0 w 5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
                  <a:moveTo>
                    <a:pt x="0" y="2"/>
                  </a:moveTo>
                  <a:lnTo>
                    <a:pt x="0" y="2"/>
                  </a:lnTo>
                  <a:lnTo>
                    <a:pt x="0" y="0"/>
                  </a:lnTo>
                  <a:cubicBezTo>
                    <a:pt x="5" y="2"/>
                    <a:pt x="16" y="3"/>
                    <a:pt x="27" y="3"/>
                  </a:cubicBezTo>
                  <a:cubicBezTo>
                    <a:pt x="37" y="3"/>
                    <a:pt x="48" y="2"/>
                    <a:pt x="53" y="0"/>
                  </a:cubicBezTo>
                  <a:lnTo>
                    <a:pt x="53" y="2"/>
                  </a:lnTo>
                  <a:cubicBezTo>
                    <a:pt x="48" y="4"/>
                    <a:pt x="40" y="5"/>
                    <a:pt x="27" y="5"/>
                  </a:cubicBezTo>
                  <a:cubicBezTo>
                    <a:pt x="14" y="5"/>
                    <a:pt x="5" y="4"/>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0" name="Freeform 1145"/>
            <p:cNvSpPr>
              <a:spLocks/>
            </p:cNvSpPr>
            <p:nvPr userDrawn="1"/>
          </p:nvSpPr>
          <p:spPr bwMode="auto">
            <a:xfrm>
              <a:off x="343" y="200"/>
              <a:ext cx="0" cy="1"/>
            </a:xfrm>
            <a:custGeom>
              <a:avLst/>
              <a:gdLst>
                <a:gd name="T0" fmla="*/ 1 w 1"/>
                <a:gd name="T1" fmla="*/ 0 h 2"/>
                <a:gd name="T2" fmla="*/ 1 w 1"/>
                <a:gd name="T3" fmla="*/ 0 h 2"/>
                <a:gd name="T4" fmla="*/ 1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lnTo>
                    <a:pt x="1" y="2"/>
                  </a:lnTo>
                  <a:cubicBezTo>
                    <a:pt x="1" y="2"/>
                    <a:pt x="0" y="2"/>
                    <a:pt x="0" y="1"/>
                  </a:cubicBezTo>
                  <a:cubicBezTo>
                    <a:pt x="0" y="1"/>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1" name="Freeform 1146"/>
            <p:cNvSpPr>
              <a:spLocks/>
            </p:cNvSpPr>
            <p:nvPr userDrawn="1"/>
          </p:nvSpPr>
          <p:spPr bwMode="auto">
            <a:xfrm>
              <a:off x="333" y="186"/>
              <a:ext cx="1" cy="1"/>
            </a:xfrm>
            <a:custGeom>
              <a:avLst/>
              <a:gdLst>
                <a:gd name="T0" fmla="*/ 1 w 1"/>
                <a:gd name="T1" fmla="*/ 2 h 2"/>
                <a:gd name="T2" fmla="*/ 1 w 1"/>
                <a:gd name="T3" fmla="*/ 2 h 2"/>
                <a:gd name="T4" fmla="*/ 0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2"/>
                  </a:lnTo>
                  <a:cubicBezTo>
                    <a:pt x="1" y="1"/>
                    <a:pt x="0" y="0"/>
                    <a:pt x="0" y="0"/>
                  </a:cubicBezTo>
                  <a:lnTo>
                    <a:pt x="1" y="0"/>
                  </a:lnTo>
                  <a:lnTo>
                    <a:pt x="1"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2" name="Freeform 1147"/>
            <p:cNvSpPr>
              <a:spLocks/>
            </p:cNvSpPr>
            <p:nvPr userDrawn="1"/>
          </p:nvSpPr>
          <p:spPr bwMode="auto">
            <a:xfrm>
              <a:off x="347" y="186"/>
              <a:ext cx="2" cy="4"/>
            </a:xfrm>
            <a:custGeom>
              <a:avLst/>
              <a:gdLst>
                <a:gd name="T0" fmla="*/ 3 w 4"/>
                <a:gd name="T1" fmla="*/ 2 h 7"/>
                <a:gd name="T2" fmla="*/ 3 w 4"/>
                <a:gd name="T3" fmla="*/ 2 h 7"/>
                <a:gd name="T4" fmla="*/ 1 w 4"/>
                <a:gd name="T5" fmla="*/ 7 h 7"/>
                <a:gd name="T6" fmla="*/ 0 w 4"/>
                <a:gd name="T7" fmla="*/ 4 h 7"/>
                <a:gd name="T8" fmla="*/ 3 w 4"/>
                <a:gd name="T9" fmla="*/ 0 h 7"/>
                <a:gd name="T10" fmla="*/ 4 w 4"/>
                <a:gd name="T11" fmla="*/ 0 h 7"/>
                <a:gd name="T12" fmla="*/ 3 w 4"/>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2"/>
                  </a:moveTo>
                  <a:lnTo>
                    <a:pt x="3" y="2"/>
                  </a:lnTo>
                  <a:cubicBezTo>
                    <a:pt x="3" y="3"/>
                    <a:pt x="2" y="5"/>
                    <a:pt x="1" y="7"/>
                  </a:cubicBezTo>
                  <a:cubicBezTo>
                    <a:pt x="1" y="6"/>
                    <a:pt x="0" y="5"/>
                    <a:pt x="0" y="4"/>
                  </a:cubicBezTo>
                  <a:cubicBezTo>
                    <a:pt x="1" y="3"/>
                    <a:pt x="2" y="2"/>
                    <a:pt x="3" y="0"/>
                  </a:cubicBezTo>
                  <a:lnTo>
                    <a:pt x="4" y="0"/>
                  </a:lnTo>
                  <a:cubicBezTo>
                    <a:pt x="3" y="1"/>
                    <a:pt x="3" y="1"/>
                    <a:pt x="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3" name="Freeform 1148"/>
            <p:cNvSpPr>
              <a:spLocks/>
            </p:cNvSpPr>
            <p:nvPr userDrawn="1"/>
          </p:nvSpPr>
          <p:spPr bwMode="auto">
            <a:xfrm>
              <a:off x="348" y="181"/>
              <a:ext cx="2" cy="5"/>
            </a:xfrm>
            <a:custGeom>
              <a:avLst/>
              <a:gdLst>
                <a:gd name="T0" fmla="*/ 3 w 4"/>
                <a:gd name="T1" fmla="*/ 9 h 10"/>
                <a:gd name="T2" fmla="*/ 3 w 4"/>
                <a:gd name="T3" fmla="*/ 9 h 10"/>
                <a:gd name="T4" fmla="*/ 3 w 4"/>
                <a:gd name="T5" fmla="*/ 10 h 10"/>
                <a:gd name="T6" fmla="*/ 0 w 4"/>
                <a:gd name="T7" fmla="*/ 5 h 10"/>
                <a:gd name="T8" fmla="*/ 3 w 4"/>
                <a:gd name="T9" fmla="*/ 0 h 10"/>
                <a:gd name="T10" fmla="*/ 4 w 4"/>
                <a:gd name="T11" fmla="*/ 3 h 10"/>
                <a:gd name="T12" fmla="*/ 3 w 4"/>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3" y="9"/>
                  </a:moveTo>
                  <a:lnTo>
                    <a:pt x="3" y="9"/>
                  </a:lnTo>
                  <a:lnTo>
                    <a:pt x="3" y="10"/>
                  </a:lnTo>
                  <a:cubicBezTo>
                    <a:pt x="2" y="8"/>
                    <a:pt x="1" y="6"/>
                    <a:pt x="0" y="5"/>
                  </a:cubicBezTo>
                  <a:cubicBezTo>
                    <a:pt x="1" y="3"/>
                    <a:pt x="2" y="2"/>
                    <a:pt x="3" y="0"/>
                  </a:cubicBezTo>
                  <a:lnTo>
                    <a:pt x="4" y="3"/>
                  </a:lnTo>
                  <a:cubicBezTo>
                    <a:pt x="4" y="5"/>
                    <a:pt x="4" y="7"/>
                    <a:pt x="3"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4" name="Freeform 1149"/>
            <p:cNvSpPr>
              <a:spLocks/>
            </p:cNvSpPr>
            <p:nvPr userDrawn="1"/>
          </p:nvSpPr>
          <p:spPr bwMode="auto">
            <a:xfrm>
              <a:off x="350" y="181"/>
              <a:ext cx="0" cy="1"/>
            </a:xfrm>
            <a:custGeom>
              <a:avLst/>
              <a:gdLst>
                <a:gd name="T0" fmla="*/ 3 h 3"/>
                <a:gd name="T1" fmla="*/ 3 h 3"/>
                <a:gd name="T2" fmla="*/ 1 h 3"/>
                <a:gd name="T3" fmla="*/ 0 h 3"/>
                <a:gd name="T4" fmla="*/ 3 h 3"/>
              </a:gdLst>
              <a:ahLst/>
              <a:cxnLst>
                <a:cxn ang="0">
                  <a:pos x="0" y="T0"/>
                </a:cxn>
                <a:cxn ang="0">
                  <a:pos x="0" y="T1"/>
                </a:cxn>
                <a:cxn ang="0">
                  <a:pos x="0" y="T2"/>
                </a:cxn>
                <a:cxn ang="0">
                  <a:pos x="0" y="T3"/>
                </a:cxn>
                <a:cxn ang="0">
                  <a:pos x="0" y="T4"/>
                </a:cxn>
              </a:cxnLst>
              <a:rect l="0" t="0" r="r" b="b"/>
              <a:pathLst>
                <a:path h="3">
                  <a:moveTo>
                    <a:pt x="0" y="3"/>
                  </a:moveTo>
                  <a:lnTo>
                    <a:pt x="0" y="3"/>
                  </a:lnTo>
                  <a:lnTo>
                    <a:pt x="0" y="1"/>
                  </a:lnTo>
                  <a:lnTo>
                    <a:pt x="0" y="0"/>
                  </a:lnTo>
                  <a:cubicBezTo>
                    <a:pt x="0" y="1"/>
                    <a:pt x="0" y="2"/>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5" name="Freeform 1150"/>
            <p:cNvSpPr>
              <a:spLocks/>
            </p:cNvSpPr>
            <p:nvPr userDrawn="1"/>
          </p:nvSpPr>
          <p:spPr bwMode="auto">
            <a:xfrm>
              <a:off x="347" y="177"/>
              <a:ext cx="3" cy="4"/>
            </a:xfrm>
            <a:custGeom>
              <a:avLst/>
              <a:gdLst>
                <a:gd name="T0" fmla="*/ 5 w 5"/>
                <a:gd name="T1" fmla="*/ 7 h 8"/>
                <a:gd name="T2" fmla="*/ 5 w 5"/>
                <a:gd name="T3" fmla="*/ 7 h 8"/>
                <a:gd name="T4" fmla="*/ 4 w 5"/>
                <a:gd name="T5" fmla="*/ 8 h 8"/>
                <a:gd name="T6" fmla="*/ 0 w 5"/>
                <a:gd name="T7" fmla="*/ 2 h 8"/>
                <a:gd name="T8" fmla="*/ 2 w 5"/>
                <a:gd name="T9" fmla="*/ 0 h 8"/>
                <a:gd name="T10" fmla="*/ 5 w 5"/>
                <a:gd name="T11" fmla="*/ 7 h 8"/>
              </a:gdLst>
              <a:ahLst/>
              <a:cxnLst>
                <a:cxn ang="0">
                  <a:pos x="T0" y="T1"/>
                </a:cxn>
                <a:cxn ang="0">
                  <a:pos x="T2" y="T3"/>
                </a:cxn>
                <a:cxn ang="0">
                  <a:pos x="T4" y="T5"/>
                </a:cxn>
                <a:cxn ang="0">
                  <a:pos x="T6" y="T7"/>
                </a:cxn>
                <a:cxn ang="0">
                  <a:pos x="T8" y="T9"/>
                </a:cxn>
                <a:cxn ang="0">
                  <a:pos x="T10" y="T11"/>
                </a:cxn>
              </a:cxnLst>
              <a:rect l="0" t="0" r="r" b="b"/>
              <a:pathLst>
                <a:path w="5" h="8">
                  <a:moveTo>
                    <a:pt x="5" y="7"/>
                  </a:moveTo>
                  <a:lnTo>
                    <a:pt x="5" y="7"/>
                  </a:lnTo>
                  <a:lnTo>
                    <a:pt x="4" y="8"/>
                  </a:lnTo>
                  <a:cubicBezTo>
                    <a:pt x="3" y="6"/>
                    <a:pt x="2" y="4"/>
                    <a:pt x="0" y="2"/>
                  </a:cubicBezTo>
                  <a:cubicBezTo>
                    <a:pt x="1" y="2"/>
                    <a:pt x="1" y="1"/>
                    <a:pt x="2" y="0"/>
                  </a:cubicBezTo>
                  <a:cubicBezTo>
                    <a:pt x="4" y="2"/>
                    <a:pt x="5" y="4"/>
                    <a:pt x="5"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6" name="Freeform 1151"/>
            <p:cNvSpPr>
              <a:spLocks/>
            </p:cNvSpPr>
            <p:nvPr userDrawn="1"/>
          </p:nvSpPr>
          <p:spPr bwMode="auto">
            <a:xfrm>
              <a:off x="345" y="175"/>
              <a:ext cx="3" cy="2"/>
            </a:xfrm>
            <a:custGeom>
              <a:avLst/>
              <a:gdLst>
                <a:gd name="T0" fmla="*/ 5 w 5"/>
                <a:gd name="T1" fmla="*/ 3 h 5"/>
                <a:gd name="T2" fmla="*/ 5 w 5"/>
                <a:gd name="T3" fmla="*/ 3 h 5"/>
                <a:gd name="T4" fmla="*/ 4 w 5"/>
                <a:gd name="T5" fmla="*/ 5 h 5"/>
                <a:gd name="T6" fmla="*/ 0 w 5"/>
                <a:gd name="T7" fmla="*/ 0 h 5"/>
                <a:gd name="T8" fmla="*/ 0 w 5"/>
                <a:gd name="T9" fmla="*/ 0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lnTo>
                    <a:pt x="5" y="3"/>
                  </a:lnTo>
                  <a:cubicBezTo>
                    <a:pt x="5" y="4"/>
                    <a:pt x="4" y="5"/>
                    <a:pt x="4" y="5"/>
                  </a:cubicBezTo>
                  <a:cubicBezTo>
                    <a:pt x="3" y="4"/>
                    <a:pt x="1" y="2"/>
                    <a:pt x="0" y="0"/>
                  </a:cubicBezTo>
                  <a:lnTo>
                    <a:pt x="0" y="0"/>
                  </a:lnTo>
                  <a:cubicBezTo>
                    <a:pt x="1" y="1"/>
                    <a:pt x="3" y="2"/>
                    <a:pt x="5" y="3"/>
                  </a:cubicBezTo>
                  <a:cubicBezTo>
                    <a:pt x="5" y="3"/>
                    <a:pt x="5" y="3"/>
                    <a:pt x="5"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7" name="Freeform 1152"/>
            <p:cNvSpPr>
              <a:spLocks/>
            </p:cNvSpPr>
            <p:nvPr userDrawn="1"/>
          </p:nvSpPr>
          <p:spPr bwMode="auto">
            <a:xfrm>
              <a:off x="345" y="175"/>
              <a:ext cx="0" cy="0"/>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1"/>
                  </a:lnTo>
                  <a:lnTo>
                    <a:pt x="0" y="0"/>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8" name="Freeform 1153"/>
            <p:cNvSpPr>
              <a:spLocks/>
            </p:cNvSpPr>
            <p:nvPr userDrawn="1"/>
          </p:nvSpPr>
          <p:spPr bwMode="auto">
            <a:xfrm>
              <a:off x="341" y="174"/>
              <a:ext cx="4" cy="4"/>
            </a:xfrm>
            <a:custGeom>
              <a:avLst/>
              <a:gdLst>
                <a:gd name="T0" fmla="*/ 5 w 7"/>
                <a:gd name="T1" fmla="*/ 1 h 9"/>
                <a:gd name="T2" fmla="*/ 5 w 7"/>
                <a:gd name="T3" fmla="*/ 1 h 9"/>
                <a:gd name="T4" fmla="*/ 7 w 7"/>
                <a:gd name="T5" fmla="*/ 3 h 9"/>
                <a:gd name="T6" fmla="*/ 4 w 7"/>
                <a:gd name="T7" fmla="*/ 9 h 9"/>
                <a:gd name="T8" fmla="*/ 0 w 7"/>
                <a:gd name="T9" fmla="*/ 4 h 9"/>
                <a:gd name="T10" fmla="*/ 3 w 7"/>
                <a:gd name="T11" fmla="*/ 0 h 9"/>
                <a:gd name="T12" fmla="*/ 5 w 7"/>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5" y="1"/>
                  </a:moveTo>
                  <a:lnTo>
                    <a:pt x="5" y="1"/>
                  </a:lnTo>
                  <a:cubicBezTo>
                    <a:pt x="6" y="2"/>
                    <a:pt x="7" y="3"/>
                    <a:pt x="7" y="3"/>
                  </a:cubicBezTo>
                  <a:cubicBezTo>
                    <a:pt x="6" y="5"/>
                    <a:pt x="5" y="7"/>
                    <a:pt x="4" y="9"/>
                  </a:cubicBezTo>
                  <a:cubicBezTo>
                    <a:pt x="3" y="7"/>
                    <a:pt x="1" y="6"/>
                    <a:pt x="0" y="4"/>
                  </a:cubicBezTo>
                  <a:cubicBezTo>
                    <a:pt x="1" y="2"/>
                    <a:pt x="2" y="1"/>
                    <a:pt x="3" y="0"/>
                  </a:cubicBezTo>
                  <a:cubicBezTo>
                    <a:pt x="4" y="0"/>
                    <a:pt x="4" y="1"/>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9" name="Freeform 1154"/>
            <p:cNvSpPr>
              <a:spLocks/>
            </p:cNvSpPr>
            <p:nvPr userDrawn="1"/>
          </p:nvSpPr>
          <p:spPr bwMode="auto">
            <a:xfrm>
              <a:off x="339" y="173"/>
              <a:ext cx="3" cy="2"/>
            </a:xfrm>
            <a:custGeom>
              <a:avLst/>
              <a:gdLst>
                <a:gd name="T0" fmla="*/ 7 w 7"/>
                <a:gd name="T1" fmla="*/ 2 h 5"/>
                <a:gd name="T2" fmla="*/ 7 w 7"/>
                <a:gd name="T3" fmla="*/ 2 h 5"/>
                <a:gd name="T4" fmla="*/ 4 w 7"/>
                <a:gd name="T5" fmla="*/ 5 h 5"/>
                <a:gd name="T6" fmla="*/ 0 w 7"/>
                <a:gd name="T7" fmla="*/ 2 h 5"/>
                <a:gd name="T8" fmla="*/ 1 w 7"/>
                <a:gd name="T9" fmla="*/ 0 h 5"/>
                <a:gd name="T10" fmla="*/ 7 w 7"/>
                <a:gd name="T11" fmla="*/ 2 h 5"/>
              </a:gdLst>
              <a:ahLst/>
              <a:cxnLst>
                <a:cxn ang="0">
                  <a:pos x="T0" y="T1"/>
                </a:cxn>
                <a:cxn ang="0">
                  <a:pos x="T2" y="T3"/>
                </a:cxn>
                <a:cxn ang="0">
                  <a:pos x="T4" y="T5"/>
                </a:cxn>
                <a:cxn ang="0">
                  <a:pos x="T6" y="T7"/>
                </a:cxn>
                <a:cxn ang="0">
                  <a:pos x="T8" y="T9"/>
                </a:cxn>
                <a:cxn ang="0">
                  <a:pos x="T10" y="T11"/>
                </a:cxn>
              </a:cxnLst>
              <a:rect l="0" t="0" r="r" b="b"/>
              <a:pathLst>
                <a:path w="7" h="5">
                  <a:moveTo>
                    <a:pt x="7" y="2"/>
                  </a:moveTo>
                  <a:lnTo>
                    <a:pt x="7" y="2"/>
                  </a:lnTo>
                  <a:cubicBezTo>
                    <a:pt x="6" y="3"/>
                    <a:pt x="5" y="4"/>
                    <a:pt x="4" y="5"/>
                  </a:cubicBezTo>
                  <a:cubicBezTo>
                    <a:pt x="3" y="4"/>
                    <a:pt x="2" y="3"/>
                    <a:pt x="0" y="2"/>
                  </a:cubicBezTo>
                  <a:lnTo>
                    <a:pt x="1" y="0"/>
                  </a:lnTo>
                  <a:cubicBezTo>
                    <a:pt x="3" y="0"/>
                    <a:pt x="5" y="1"/>
                    <a:pt x="7"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0" name="Freeform 1155"/>
            <p:cNvSpPr>
              <a:spLocks/>
            </p:cNvSpPr>
            <p:nvPr userDrawn="1"/>
          </p:nvSpPr>
          <p:spPr bwMode="auto">
            <a:xfrm>
              <a:off x="339" y="174"/>
              <a:ext cx="2" cy="4"/>
            </a:xfrm>
            <a:custGeom>
              <a:avLst/>
              <a:gdLst>
                <a:gd name="T0" fmla="*/ 1 w 5"/>
                <a:gd name="T1" fmla="*/ 0 h 8"/>
                <a:gd name="T2" fmla="*/ 1 w 5"/>
                <a:gd name="T3" fmla="*/ 0 h 8"/>
                <a:gd name="T4" fmla="*/ 5 w 5"/>
                <a:gd name="T5" fmla="*/ 3 h 8"/>
                <a:gd name="T6" fmla="*/ 1 w 5"/>
                <a:gd name="T7" fmla="*/ 8 h 8"/>
                <a:gd name="T8" fmla="*/ 0 w 5"/>
                <a:gd name="T9" fmla="*/ 7 h 8"/>
                <a:gd name="T10" fmla="*/ 1 w 5"/>
                <a:gd name="T11" fmla="*/ 0 h 8"/>
              </a:gdLst>
              <a:ahLst/>
              <a:cxnLst>
                <a:cxn ang="0">
                  <a:pos x="T0" y="T1"/>
                </a:cxn>
                <a:cxn ang="0">
                  <a:pos x="T2" y="T3"/>
                </a:cxn>
                <a:cxn ang="0">
                  <a:pos x="T4" y="T5"/>
                </a:cxn>
                <a:cxn ang="0">
                  <a:pos x="T6" y="T7"/>
                </a:cxn>
                <a:cxn ang="0">
                  <a:pos x="T8" y="T9"/>
                </a:cxn>
                <a:cxn ang="0">
                  <a:pos x="T10" y="T11"/>
                </a:cxn>
              </a:cxnLst>
              <a:rect l="0" t="0" r="r" b="b"/>
              <a:pathLst>
                <a:path w="5" h="8">
                  <a:moveTo>
                    <a:pt x="1" y="0"/>
                  </a:moveTo>
                  <a:lnTo>
                    <a:pt x="1" y="0"/>
                  </a:lnTo>
                  <a:cubicBezTo>
                    <a:pt x="2" y="1"/>
                    <a:pt x="4" y="2"/>
                    <a:pt x="5" y="3"/>
                  </a:cubicBezTo>
                  <a:cubicBezTo>
                    <a:pt x="3" y="5"/>
                    <a:pt x="2" y="7"/>
                    <a:pt x="1" y="8"/>
                  </a:cubicBezTo>
                  <a:lnTo>
                    <a:pt x="0" y="7"/>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1" name="Freeform 1156"/>
            <p:cNvSpPr>
              <a:spLocks/>
            </p:cNvSpPr>
            <p:nvPr userDrawn="1"/>
          </p:nvSpPr>
          <p:spPr bwMode="auto">
            <a:xfrm>
              <a:off x="338" y="178"/>
              <a:ext cx="1" cy="1"/>
            </a:xfrm>
            <a:custGeom>
              <a:avLst/>
              <a:gdLst>
                <a:gd name="T0" fmla="*/ 1 w 1"/>
                <a:gd name="T1" fmla="*/ 0 h 2"/>
                <a:gd name="T2" fmla="*/ 1 w 1"/>
                <a:gd name="T3" fmla="*/ 0 h 2"/>
                <a:gd name="T4" fmla="*/ 1 w 1"/>
                <a:gd name="T5" fmla="*/ 1 h 2"/>
                <a:gd name="T6" fmla="*/ 0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lnTo>
                    <a:pt x="1" y="1"/>
                  </a:lnTo>
                  <a:lnTo>
                    <a:pt x="0" y="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2" name="Freeform 1157"/>
            <p:cNvSpPr>
              <a:spLocks/>
            </p:cNvSpPr>
            <p:nvPr userDrawn="1"/>
          </p:nvSpPr>
          <p:spPr bwMode="auto">
            <a:xfrm>
              <a:off x="338" y="178"/>
              <a:ext cx="3" cy="4"/>
            </a:xfrm>
            <a:custGeom>
              <a:avLst/>
              <a:gdLst>
                <a:gd name="T0" fmla="*/ 1 w 7"/>
                <a:gd name="T1" fmla="*/ 3 h 9"/>
                <a:gd name="T2" fmla="*/ 1 w 7"/>
                <a:gd name="T3" fmla="*/ 3 h 9"/>
                <a:gd name="T4" fmla="*/ 3 w 7"/>
                <a:gd name="T5" fmla="*/ 0 h 9"/>
                <a:gd name="T6" fmla="*/ 7 w 7"/>
                <a:gd name="T7" fmla="*/ 5 h 9"/>
                <a:gd name="T8" fmla="*/ 3 w 7"/>
                <a:gd name="T9" fmla="*/ 9 h 9"/>
                <a:gd name="T10" fmla="*/ 0 w 7"/>
                <a:gd name="T11" fmla="*/ 6 h 9"/>
                <a:gd name="T12" fmla="*/ 1 w 7"/>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1" y="3"/>
                  </a:moveTo>
                  <a:lnTo>
                    <a:pt x="1" y="3"/>
                  </a:lnTo>
                  <a:cubicBezTo>
                    <a:pt x="1" y="2"/>
                    <a:pt x="2" y="1"/>
                    <a:pt x="3" y="0"/>
                  </a:cubicBezTo>
                  <a:cubicBezTo>
                    <a:pt x="4" y="2"/>
                    <a:pt x="6" y="4"/>
                    <a:pt x="7" y="5"/>
                  </a:cubicBezTo>
                  <a:cubicBezTo>
                    <a:pt x="6" y="7"/>
                    <a:pt x="5" y="8"/>
                    <a:pt x="3" y="9"/>
                  </a:cubicBezTo>
                  <a:cubicBezTo>
                    <a:pt x="2" y="8"/>
                    <a:pt x="1" y="7"/>
                    <a:pt x="0" y="6"/>
                  </a:cubicBezTo>
                  <a:lnTo>
                    <a:pt x="1"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3" name="Freeform 1158"/>
            <p:cNvSpPr>
              <a:spLocks/>
            </p:cNvSpPr>
            <p:nvPr userDrawn="1"/>
          </p:nvSpPr>
          <p:spPr bwMode="auto">
            <a:xfrm>
              <a:off x="337" y="181"/>
              <a:ext cx="2" cy="4"/>
            </a:xfrm>
            <a:custGeom>
              <a:avLst/>
              <a:gdLst>
                <a:gd name="T0" fmla="*/ 1 w 4"/>
                <a:gd name="T1" fmla="*/ 0 h 7"/>
                <a:gd name="T2" fmla="*/ 1 w 4"/>
                <a:gd name="T3" fmla="*/ 0 h 7"/>
                <a:gd name="T4" fmla="*/ 4 w 4"/>
                <a:gd name="T5" fmla="*/ 3 h 7"/>
                <a:gd name="T6" fmla="*/ 0 w 4"/>
                <a:gd name="T7" fmla="*/ 7 h 7"/>
                <a:gd name="T8" fmla="*/ 1 w 4"/>
                <a:gd name="T9" fmla="*/ 0 h 7"/>
              </a:gdLst>
              <a:ahLst/>
              <a:cxnLst>
                <a:cxn ang="0">
                  <a:pos x="T0" y="T1"/>
                </a:cxn>
                <a:cxn ang="0">
                  <a:pos x="T2" y="T3"/>
                </a:cxn>
                <a:cxn ang="0">
                  <a:pos x="T4" y="T5"/>
                </a:cxn>
                <a:cxn ang="0">
                  <a:pos x="T6" y="T7"/>
                </a:cxn>
                <a:cxn ang="0">
                  <a:pos x="T8" y="T9"/>
                </a:cxn>
              </a:cxnLst>
              <a:rect l="0" t="0" r="r" b="b"/>
              <a:pathLst>
                <a:path w="4" h="7">
                  <a:moveTo>
                    <a:pt x="1" y="0"/>
                  </a:moveTo>
                  <a:lnTo>
                    <a:pt x="1" y="0"/>
                  </a:lnTo>
                  <a:cubicBezTo>
                    <a:pt x="2" y="1"/>
                    <a:pt x="3" y="2"/>
                    <a:pt x="4" y="3"/>
                  </a:cubicBezTo>
                  <a:cubicBezTo>
                    <a:pt x="2" y="4"/>
                    <a:pt x="1" y="6"/>
                    <a:pt x="0" y="7"/>
                  </a:cubicBez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4" name="Freeform 1159"/>
            <p:cNvSpPr>
              <a:spLocks/>
            </p:cNvSpPr>
            <p:nvPr userDrawn="1"/>
          </p:nvSpPr>
          <p:spPr bwMode="auto">
            <a:xfrm>
              <a:off x="337" y="185"/>
              <a:ext cx="2" cy="4"/>
            </a:xfrm>
            <a:custGeom>
              <a:avLst/>
              <a:gdLst>
                <a:gd name="T0" fmla="*/ 1 w 5"/>
                <a:gd name="T1" fmla="*/ 1 h 8"/>
                <a:gd name="T2" fmla="*/ 1 w 5"/>
                <a:gd name="T3" fmla="*/ 1 h 8"/>
                <a:gd name="T4" fmla="*/ 2 w 5"/>
                <a:gd name="T5" fmla="*/ 0 h 8"/>
                <a:gd name="T6" fmla="*/ 5 w 5"/>
                <a:gd name="T7" fmla="*/ 5 h 8"/>
                <a:gd name="T8" fmla="*/ 1 w 5"/>
                <a:gd name="T9" fmla="*/ 8 h 8"/>
                <a:gd name="T10" fmla="*/ 1 w 5"/>
                <a:gd name="T11" fmla="*/ 7 h 8"/>
                <a:gd name="T12" fmla="*/ 1 w 5"/>
                <a:gd name="T13" fmla="*/ 7 h 8"/>
                <a:gd name="T14" fmla="*/ 0 w 5"/>
                <a:gd name="T15" fmla="*/ 6 h 8"/>
                <a:gd name="T16" fmla="*/ 1 w 5"/>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1" y="1"/>
                  </a:moveTo>
                  <a:lnTo>
                    <a:pt x="1" y="1"/>
                  </a:lnTo>
                  <a:lnTo>
                    <a:pt x="2" y="0"/>
                  </a:lnTo>
                  <a:cubicBezTo>
                    <a:pt x="3" y="2"/>
                    <a:pt x="4" y="3"/>
                    <a:pt x="5" y="5"/>
                  </a:cubicBezTo>
                  <a:cubicBezTo>
                    <a:pt x="4" y="6"/>
                    <a:pt x="3" y="7"/>
                    <a:pt x="1" y="8"/>
                  </a:cubicBezTo>
                  <a:lnTo>
                    <a:pt x="1" y="7"/>
                  </a:lnTo>
                  <a:lnTo>
                    <a:pt x="1" y="7"/>
                  </a:lnTo>
                  <a:cubicBezTo>
                    <a:pt x="1" y="7"/>
                    <a:pt x="0" y="7"/>
                    <a:pt x="0" y="6"/>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5" name="Freeform 1160"/>
            <p:cNvSpPr>
              <a:spLocks/>
            </p:cNvSpPr>
            <p:nvPr userDrawn="1"/>
          </p:nvSpPr>
          <p:spPr bwMode="auto">
            <a:xfrm>
              <a:off x="337" y="189"/>
              <a:ext cx="0" cy="1"/>
            </a:xfrm>
            <a:custGeom>
              <a:avLst/>
              <a:gdLst>
                <a:gd name="T0" fmla="*/ 1 w 1"/>
                <a:gd name="T1" fmla="*/ 1 h 2"/>
                <a:gd name="T2" fmla="*/ 1 w 1"/>
                <a:gd name="T3" fmla="*/ 1 h 2"/>
                <a:gd name="T4" fmla="*/ 0 w 1"/>
                <a:gd name="T5" fmla="*/ 2 h 2"/>
                <a:gd name="T6" fmla="*/ 0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1"/>
                  </a:lnTo>
                  <a:cubicBezTo>
                    <a:pt x="0" y="1"/>
                    <a:pt x="0" y="2"/>
                    <a:pt x="0" y="2"/>
                  </a:cubicBezTo>
                  <a:cubicBezTo>
                    <a:pt x="0" y="1"/>
                    <a:pt x="0" y="1"/>
                    <a:pt x="0" y="0"/>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6" name="Freeform 1161"/>
            <p:cNvSpPr>
              <a:spLocks/>
            </p:cNvSpPr>
            <p:nvPr userDrawn="1"/>
          </p:nvSpPr>
          <p:spPr bwMode="auto">
            <a:xfrm>
              <a:off x="342" y="196"/>
              <a:ext cx="3" cy="2"/>
            </a:xfrm>
            <a:custGeom>
              <a:avLst/>
              <a:gdLst>
                <a:gd name="T0" fmla="*/ 0 w 5"/>
                <a:gd name="T1" fmla="*/ 2 h 4"/>
                <a:gd name="T2" fmla="*/ 0 w 5"/>
                <a:gd name="T3" fmla="*/ 2 h 4"/>
                <a:gd name="T4" fmla="*/ 4 w 5"/>
                <a:gd name="T5" fmla="*/ 0 h 4"/>
                <a:gd name="T6" fmla="*/ 5 w 5"/>
                <a:gd name="T7" fmla="*/ 2 h 4"/>
                <a:gd name="T8" fmla="*/ 4 w 5"/>
                <a:gd name="T9" fmla="*/ 4 h 4"/>
                <a:gd name="T10" fmla="*/ 0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0" y="2"/>
                  </a:moveTo>
                  <a:lnTo>
                    <a:pt x="0" y="2"/>
                  </a:lnTo>
                  <a:cubicBezTo>
                    <a:pt x="2" y="2"/>
                    <a:pt x="3" y="1"/>
                    <a:pt x="4" y="0"/>
                  </a:cubicBezTo>
                  <a:lnTo>
                    <a:pt x="5" y="2"/>
                  </a:lnTo>
                  <a:cubicBezTo>
                    <a:pt x="4" y="3"/>
                    <a:pt x="4" y="3"/>
                    <a:pt x="4" y="4"/>
                  </a:cubicBezTo>
                  <a:cubicBezTo>
                    <a:pt x="3" y="3"/>
                    <a:pt x="2"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7" name="Freeform 1162"/>
            <p:cNvSpPr>
              <a:spLocks/>
            </p:cNvSpPr>
            <p:nvPr userDrawn="1"/>
          </p:nvSpPr>
          <p:spPr bwMode="auto">
            <a:xfrm>
              <a:off x="343" y="195"/>
              <a:ext cx="1" cy="0"/>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0"/>
                    <a:pt x="0" y="0"/>
                  </a:cubicBezTo>
                  <a:lnTo>
                    <a:pt x="1"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8" name="Freeform 1163"/>
            <p:cNvSpPr>
              <a:spLocks/>
            </p:cNvSpPr>
            <p:nvPr userDrawn="1"/>
          </p:nvSpPr>
          <p:spPr bwMode="auto">
            <a:xfrm>
              <a:off x="344" y="193"/>
              <a:ext cx="2" cy="3"/>
            </a:xfrm>
            <a:custGeom>
              <a:avLst/>
              <a:gdLst>
                <a:gd name="T0" fmla="*/ 0 w 6"/>
                <a:gd name="T1" fmla="*/ 3 h 7"/>
                <a:gd name="T2" fmla="*/ 0 w 6"/>
                <a:gd name="T3" fmla="*/ 3 h 7"/>
                <a:gd name="T4" fmla="*/ 6 w 6"/>
                <a:gd name="T5" fmla="*/ 0 h 7"/>
                <a:gd name="T6" fmla="*/ 2 w 6"/>
                <a:gd name="T7" fmla="*/ 7 h 7"/>
                <a:gd name="T8" fmla="*/ 2 w 6"/>
                <a:gd name="T9" fmla="*/ 6 h 7"/>
                <a:gd name="T10" fmla="*/ 2 w 6"/>
                <a:gd name="T11" fmla="*/ 6 h 7"/>
                <a:gd name="T12" fmla="*/ 1 w 6"/>
                <a:gd name="T13" fmla="*/ 5 h 7"/>
                <a:gd name="T14" fmla="*/ 0 w 6"/>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0" y="3"/>
                  </a:moveTo>
                  <a:lnTo>
                    <a:pt x="0" y="3"/>
                  </a:lnTo>
                  <a:cubicBezTo>
                    <a:pt x="3" y="2"/>
                    <a:pt x="4" y="1"/>
                    <a:pt x="6" y="0"/>
                  </a:cubicBezTo>
                  <a:cubicBezTo>
                    <a:pt x="4" y="2"/>
                    <a:pt x="3" y="5"/>
                    <a:pt x="2" y="7"/>
                  </a:cubicBezTo>
                  <a:lnTo>
                    <a:pt x="2" y="6"/>
                  </a:lnTo>
                  <a:lnTo>
                    <a:pt x="2" y="6"/>
                  </a:lnTo>
                  <a:lnTo>
                    <a:pt x="1" y="5"/>
                  </a:lnTo>
                  <a:cubicBezTo>
                    <a:pt x="1" y="5"/>
                    <a:pt x="1" y="4"/>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9" name="Freeform 1164"/>
            <p:cNvSpPr>
              <a:spLocks/>
            </p:cNvSpPr>
            <p:nvPr userDrawn="1"/>
          </p:nvSpPr>
          <p:spPr bwMode="auto">
            <a:xfrm>
              <a:off x="345" y="189"/>
              <a:ext cx="3" cy="4"/>
            </a:xfrm>
            <a:custGeom>
              <a:avLst/>
              <a:gdLst>
                <a:gd name="T0" fmla="*/ 3 w 6"/>
                <a:gd name="T1" fmla="*/ 8 h 9"/>
                <a:gd name="T2" fmla="*/ 3 w 6"/>
                <a:gd name="T3" fmla="*/ 8 h 9"/>
                <a:gd name="T4" fmla="*/ 3 w 6"/>
                <a:gd name="T5" fmla="*/ 9 h 9"/>
                <a:gd name="T6" fmla="*/ 0 w 6"/>
                <a:gd name="T7" fmla="*/ 4 h 9"/>
                <a:gd name="T8" fmla="*/ 4 w 6"/>
                <a:gd name="T9" fmla="*/ 0 h 9"/>
                <a:gd name="T10" fmla="*/ 6 w 6"/>
                <a:gd name="T11" fmla="*/ 3 h 9"/>
                <a:gd name="T12" fmla="*/ 3 w 6"/>
                <a:gd name="T13" fmla="*/ 8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3" y="8"/>
                  </a:moveTo>
                  <a:lnTo>
                    <a:pt x="3" y="8"/>
                  </a:lnTo>
                  <a:lnTo>
                    <a:pt x="3" y="9"/>
                  </a:lnTo>
                  <a:cubicBezTo>
                    <a:pt x="2" y="7"/>
                    <a:pt x="1" y="5"/>
                    <a:pt x="0" y="4"/>
                  </a:cubicBezTo>
                  <a:cubicBezTo>
                    <a:pt x="1" y="2"/>
                    <a:pt x="3" y="1"/>
                    <a:pt x="4" y="0"/>
                  </a:cubicBezTo>
                  <a:cubicBezTo>
                    <a:pt x="5" y="1"/>
                    <a:pt x="5" y="2"/>
                    <a:pt x="6" y="3"/>
                  </a:cubicBezTo>
                  <a:cubicBezTo>
                    <a:pt x="5" y="5"/>
                    <a:pt x="4" y="6"/>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0" name="Freeform 1165"/>
            <p:cNvSpPr>
              <a:spLocks/>
            </p:cNvSpPr>
            <p:nvPr userDrawn="1"/>
          </p:nvSpPr>
          <p:spPr bwMode="auto">
            <a:xfrm>
              <a:off x="335" y="172"/>
              <a:ext cx="4" cy="14"/>
            </a:xfrm>
            <a:custGeom>
              <a:avLst/>
              <a:gdLst>
                <a:gd name="T0" fmla="*/ 5 w 9"/>
                <a:gd name="T1" fmla="*/ 0 h 32"/>
                <a:gd name="T2" fmla="*/ 5 w 9"/>
                <a:gd name="T3" fmla="*/ 0 h 32"/>
                <a:gd name="T4" fmla="*/ 9 w 9"/>
                <a:gd name="T5" fmla="*/ 1 h 32"/>
                <a:gd name="T6" fmla="*/ 2 w 9"/>
                <a:gd name="T7" fmla="*/ 32 h 32"/>
                <a:gd name="T8" fmla="*/ 2 w 9"/>
                <a:gd name="T9" fmla="*/ 31 h 32"/>
                <a:gd name="T10" fmla="*/ 1 w 9"/>
                <a:gd name="T11" fmla="*/ 32 h 32"/>
                <a:gd name="T12" fmla="*/ 0 w 9"/>
                <a:gd name="T13" fmla="*/ 32 h 32"/>
                <a:gd name="T14" fmla="*/ 5 w 9"/>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32">
                  <a:moveTo>
                    <a:pt x="5" y="0"/>
                  </a:moveTo>
                  <a:lnTo>
                    <a:pt x="5" y="0"/>
                  </a:lnTo>
                  <a:cubicBezTo>
                    <a:pt x="6" y="0"/>
                    <a:pt x="8" y="0"/>
                    <a:pt x="9" y="1"/>
                  </a:cubicBezTo>
                  <a:lnTo>
                    <a:pt x="2" y="32"/>
                  </a:lnTo>
                  <a:cubicBezTo>
                    <a:pt x="2" y="32"/>
                    <a:pt x="2" y="32"/>
                    <a:pt x="2" y="31"/>
                  </a:cubicBezTo>
                  <a:lnTo>
                    <a:pt x="1" y="32"/>
                  </a:lnTo>
                  <a:cubicBezTo>
                    <a:pt x="1" y="32"/>
                    <a:pt x="1" y="32"/>
                    <a:pt x="0" y="32"/>
                  </a:cubicBezTo>
                  <a:lnTo>
                    <a:pt x="5"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1" name="Freeform 1166"/>
            <p:cNvSpPr>
              <a:spLocks/>
            </p:cNvSpPr>
            <p:nvPr userDrawn="1"/>
          </p:nvSpPr>
          <p:spPr bwMode="auto">
            <a:xfrm>
              <a:off x="339" y="176"/>
              <a:ext cx="4" cy="4"/>
            </a:xfrm>
            <a:custGeom>
              <a:avLst/>
              <a:gdLst>
                <a:gd name="T0" fmla="*/ 4 w 8"/>
                <a:gd name="T1" fmla="*/ 0 h 9"/>
                <a:gd name="T2" fmla="*/ 4 w 8"/>
                <a:gd name="T3" fmla="*/ 0 h 9"/>
                <a:gd name="T4" fmla="*/ 8 w 8"/>
                <a:gd name="T5" fmla="*/ 5 h 9"/>
                <a:gd name="T6" fmla="*/ 5 w 8"/>
                <a:gd name="T7" fmla="*/ 9 h 9"/>
                <a:gd name="T8" fmla="*/ 0 w 8"/>
                <a:gd name="T9" fmla="*/ 5 h 9"/>
                <a:gd name="T10" fmla="*/ 4 w 8"/>
                <a:gd name="T11" fmla="*/ 0 h 9"/>
              </a:gdLst>
              <a:ahLst/>
              <a:cxnLst>
                <a:cxn ang="0">
                  <a:pos x="T0" y="T1"/>
                </a:cxn>
                <a:cxn ang="0">
                  <a:pos x="T2" y="T3"/>
                </a:cxn>
                <a:cxn ang="0">
                  <a:pos x="T4" y="T5"/>
                </a:cxn>
                <a:cxn ang="0">
                  <a:pos x="T6" y="T7"/>
                </a:cxn>
                <a:cxn ang="0">
                  <a:pos x="T8" y="T9"/>
                </a:cxn>
                <a:cxn ang="0">
                  <a:pos x="T10" y="T11"/>
                </a:cxn>
              </a:cxnLst>
              <a:rect l="0" t="0" r="r" b="b"/>
              <a:pathLst>
                <a:path w="8" h="9">
                  <a:moveTo>
                    <a:pt x="4" y="0"/>
                  </a:moveTo>
                  <a:lnTo>
                    <a:pt x="4" y="0"/>
                  </a:lnTo>
                  <a:cubicBezTo>
                    <a:pt x="6" y="1"/>
                    <a:pt x="7" y="3"/>
                    <a:pt x="8" y="5"/>
                  </a:cubicBezTo>
                  <a:cubicBezTo>
                    <a:pt x="7" y="6"/>
                    <a:pt x="6" y="8"/>
                    <a:pt x="5" y="9"/>
                  </a:cubicBezTo>
                  <a:cubicBezTo>
                    <a:pt x="3" y="8"/>
                    <a:pt x="2" y="6"/>
                    <a:pt x="0" y="5"/>
                  </a:cubicBezTo>
                  <a:cubicBezTo>
                    <a:pt x="2" y="3"/>
                    <a:pt x="3" y="1"/>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2" name="Freeform 1167"/>
            <p:cNvSpPr>
              <a:spLocks/>
            </p:cNvSpPr>
            <p:nvPr userDrawn="1"/>
          </p:nvSpPr>
          <p:spPr bwMode="auto">
            <a:xfrm>
              <a:off x="343" y="176"/>
              <a:ext cx="4" cy="5"/>
            </a:xfrm>
            <a:custGeom>
              <a:avLst/>
              <a:gdLst>
                <a:gd name="T0" fmla="*/ 4 w 8"/>
                <a:gd name="T1" fmla="*/ 11 h 11"/>
                <a:gd name="T2" fmla="*/ 4 w 8"/>
                <a:gd name="T3" fmla="*/ 11 h 11"/>
                <a:gd name="T4" fmla="*/ 0 w 8"/>
                <a:gd name="T5" fmla="*/ 6 h 11"/>
                <a:gd name="T6" fmla="*/ 4 w 8"/>
                <a:gd name="T7" fmla="*/ 0 h 11"/>
                <a:gd name="T8" fmla="*/ 8 w 8"/>
                <a:gd name="T9" fmla="*/ 5 h 11"/>
                <a:gd name="T10" fmla="*/ 4 w 8"/>
                <a:gd name="T11" fmla="*/ 11 h 11"/>
              </a:gdLst>
              <a:ahLst/>
              <a:cxnLst>
                <a:cxn ang="0">
                  <a:pos x="T0" y="T1"/>
                </a:cxn>
                <a:cxn ang="0">
                  <a:pos x="T2" y="T3"/>
                </a:cxn>
                <a:cxn ang="0">
                  <a:pos x="T4" y="T5"/>
                </a:cxn>
                <a:cxn ang="0">
                  <a:pos x="T6" y="T7"/>
                </a:cxn>
                <a:cxn ang="0">
                  <a:pos x="T8" y="T9"/>
                </a:cxn>
                <a:cxn ang="0">
                  <a:pos x="T10" y="T11"/>
                </a:cxn>
              </a:cxnLst>
              <a:rect l="0" t="0" r="r" b="b"/>
              <a:pathLst>
                <a:path w="8" h="11">
                  <a:moveTo>
                    <a:pt x="4" y="11"/>
                  </a:moveTo>
                  <a:lnTo>
                    <a:pt x="4" y="11"/>
                  </a:lnTo>
                  <a:cubicBezTo>
                    <a:pt x="3" y="9"/>
                    <a:pt x="2" y="7"/>
                    <a:pt x="0" y="6"/>
                  </a:cubicBezTo>
                  <a:cubicBezTo>
                    <a:pt x="2" y="4"/>
                    <a:pt x="3" y="2"/>
                    <a:pt x="4" y="0"/>
                  </a:cubicBezTo>
                  <a:cubicBezTo>
                    <a:pt x="6" y="2"/>
                    <a:pt x="7" y="4"/>
                    <a:pt x="8" y="5"/>
                  </a:cubicBezTo>
                  <a:cubicBezTo>
                    <a:pt x="7" y="7"/>
                    <a:pt x="6" y="9"/>
                    <a:pt x="4"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3" name="Freeform 1168"/>
            <p:cNvSpPr>
              <a:spLocks/>
            </p:cNvSpPr>
            <p:nvPr userDrawn="1"/>
          </p:nvSpPr>
          <p:spPr bwMode="auto">
            <a:xfrm>
              <a:off x="341" y="178"/>
              <a:ext cx="4" cy="5"/>
            </a:xfrm>
            <a:custGeom>
              <a:avLst/>
              <a:gdLst>
                <a:gd name="T0" fmla="*/ 4 w 8"/>
                <a:gd name="T1" fmla="*/ 10 h 10"/>
                <a:gd name="T2" fmla="*/ 4 w 8"/>
                <a:gd name="T3" fmla="*/ 10 h 10"/>
                <a:gd name="T4" fmla="*/ 0 w 8"/>
                <a:gd name="T5" fmla="*/ 5 h 10"/>
                <a:gd name="T6" fmla="*/ 4 w 8"/>
                <a:gd name="T7" fmla="*/ 0 h 10"/>
                <a:gd name="T8" fmla="*/ 8 w 8"/>
                <a:gd name="T9" fmla="*/ 5 h 10"/>
                <a:gd name="T10" fmla="*/ 4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4" y="10"/>
                  </a:moveTo>
                  <a:lnTo>
                    <a:pt x="4" y="10"/>
                  </a:lnTo>
                  <a:cubicBezTo>
                    <a:pt x="3" y="8"/>
                    <a:pt x="2" y="7"/>
                    <a:pt x="0" y="5"/>
                  </a:cubicBezTo>
                  <a:cubicBezTo>
                    <a:pt x="2" y="3"/>
                    <a:pt x="3" y="2"/>
                    <a:pt x="4" y="0"/>
                  </a:cubicBezTo>
                  <a:cubicBezTo>
                    <a:pt x="5" y="2"/>
                    <a:pt x="7" y="4"/>
                    <a:pt x="8" y="5"/>
                  </a:cubicBezTo>
                  <a:cubicBezTo>
                    <a:pt x="7" y="7"/>
                    <a:pt x="5" y="8"/>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4" name="Freeform 1169"/>
            <p:cNvSpPr>
              <a:spLocks/>
            </p:cNvSpPr>
            <p:nvPr userDrawn="1"/>
          </p:nvSpPr>
          <p:spPr bwMode="auto">
            <a:xfrm>
              <a:off x="340" y="181"/>
              <a:ext cx="3" cy="4"/>
            </a:xfrm>
            <a:custGeom>
              <a:avLst/>
              <a:gdLst>
                <a:gd name="T0" fmla="*/ 4 w 8"/>
                <a:gd name="T1" fmla="*/ 9 h 9"/>
                <a:gd name="T2" fmla="*/ 4 w 8"/>
                <a:gd name="T3" fmla="*/ 9 h 9"/>
                <a:gd name="T4" fmla="*/ 0 w 8"/>
                <a:gd name="T5" fmla="*/ 4 h 9"/>
                <a:gd name="T6" fmla="*/ 4 w 8"/>
                <a:gd name="T7" fmla="*/ 0 h 9"/>
                <a:gd name="T8" fmla="*/ 8 w 8"/>
                <a:gd name="T9" fmla="*/ 4 h 9"/>
                <a:gd name="T10" fmla="*/ 4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4" y="9"/>
                  </a:moveTo>
                  <a:lnTo>
                    <a:pt x="4" y="9"/>
                  </a:lnTo>
                  <a:cubicBezTo>
                    <a:pt x="2" y="7"/>
                    <a:pt x="1" y="6"/>
                    <a:pt x="0" y="4"/>
                  </a:cubicBezTo>
                  <a:cubicBezTo>
                    <a:pt x="1" y="3"/>
                    <a:pt x="2" y="1"/>
                    <a:pt x="4" y="0"/>
                  </a:cubicBezTo>
                  <a:cubicBezTo>
                    <a:pt x="5" y="1"/>
                    <a:pt x="6" y="3"/>
                    <a:pt x="8" y="4"/>
                  </a:cubicBezTo>
                  <a:cubicBezTo>
                    <a:pt x="6" y="6"/>
                    <a:pt x="5" y="7"/>
                    <a:pt x="4"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5" name="Freeform 1170"/>
            <p:cNvSpPr>
              <a:spLocks/>
            </p:cNvSpPr>
            <p:nvPr userDrawn="1"/>
          </p:nvSpPr>
          <p:spPr bwMode="auto">
            <a:xfrm>
              <a:off x="337" y="183"/>
              <a:ext cx="4" cy="4"/>
            </a:xfrm>
            <a:custGeom>
              <a:avLst/>
              <a:gdLst>
                <a:gd name="T0" fmla="*/ 4 w 8"/>
                <a:gd name="T1" fmla="*/ 8 h 8"/>
                <a:gd name="T2" fmla="*/ 4 w 8"/>
                <a:gd name="T3" fmla="*/ 8 h 8"/>
                <a:gd name="T4" fmla="*/ 0 w 8"/>
                <a:gd name="T5" fmla="*/ 4 h 8"/>
                <a:gd name="T6" fmla="*/ 4 w 8"/>
                <a:gd name="T7" fmla="*/ 0 h 8"/>
                <a:gd name="T8" fmla="*/ 8 w 8"/>
                <a:gd name="T9" fmla="*/ 4 h 8"/>
                <a:gd name="T10" fmla="*/ 4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4" y="8"/>
                  </a:moveTo>
                  <a:lnTo>
                    <a:pt x="4" y="8"/>
                  </a:lnTo>
                  <a:cubicBezTo>
                    <a:pt x="3" y="7"/>
                    <a:pt x="2" y="5"/>
                    <a:pt x="0" y="4"/>
                  </a:cubicBezTo>
                  <a:cubicBezTo>
                    <a:pt x="2" y="2"/>
                    <a:pt x="3" y="1"/>
                    <a:pt x="4" y="0"/>
                  </a:cubicBezTo>
                  <a:cubicBezTo>
                    <a:pt x="6" y="1"/>
                    <a:pt x="7" y="3"/>
                    <a:pt x="8" y="4"/>
                  </a:cubicBezTo>
                  <a:cubicBezTo>
                    <a:pt x="7" y="6"/>
                    <a:pt x="5" y="7"/>
                    <a:pt x="4"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6" name="Freeform 1171"/>
            <p:cNvSpPr>
              <a:spLocks/>
            </p:cNvSpPr>
            <p:nvPr userDrawn="1"/>
          </p:nvSpPr>
          <p:spPr bwMode="auto">
            <a:xfrm>
              <a:off x="345" y="178"/>
              <a:ext cx="4" cy="5"/>
            </a:xfrm>
            <a:custGeom>
              <a:avLst/>
              <a:gdLst>
                <a:gd name="T0" fmla="*/ 4 w 8"/>
                <a:gd name="T1" fmla="*/ 11 h 11"/>
                <a:gd name="T2" fmla="*/ 4 w 8"/>
                <a:gd name="T3" fmla="*/ 11 h 11"/>
                <a:gd name="T4" fmla="*/ 0 w 8"/>
                <a:gd name="T5" fmla="*/ 5 h 11"/>
                <a:gd name="T6" fmla="*/ 4 w 8"/>
                <a:gd name="T7" fmla="*/ 0 h 11"/>
                <a:gd name="T8" fmla="*/ 8 w 8"/>
                <a:gd name="T9" fmla="*/ 6 h 11"/>
                <a:gd name="T10" fmla="*/ 4 w 8"/>
                <a:gd name="T11" fmla="*/ 11 h 11"/>
              </a:gdLst>
              <a:ahLst/>
              <a:cxnLst>
                <a:cxn ang="0">
                  <a:pos x="T0" y="T1"/>
                </a:cxn>
                <a:cxn ang="0">
                  <a:pos x="T2" y="T3"/>
                </a:cxn>
                <a:cxn ang="0">
                  <a:pos x="T4" y="T5"/>
                </a:cxn>
                <a:cxn ang="0">
                  <a:pos x="T6" y="T7"/>
                </a:cxn>
                <a:cxn ang="0">
                  <a:pos x="T8" y="T9"/>
                </a:cxn>
                <a:cxn ang="0">
                  <a:pos x="T10" y="T11"/>
                </a:cxn>
              </a:cxnLst>
              <a:rect l="0" t="0" r="r" b="b"/>
              <a:pathLst>
                <a:path w="8" h="11">
                  <a:moveTo>
                    <a:pt x="4" y="11"/>
                  </a:moveTo>
                  <a:lnTo>
                    <a:pt x="4" y="11"/>
                  </a:lnTo>
                  <a:cubicBezTo>
                    <a:pt x="3" y="9"/>
                    <a:pt x="1" y="7"/>
                    <a:pt x="0" y="5"/>
                  </a:cubicBezTo>
                  <a:cubicBezTo>
                    <a:pt x="1" y="4"/>
                    <a:pt x="3" y="2"/>
                    <a:pt x="4" y="0"/>
                  </a:cubicBezTo>
                  <a:cubicBezTo>
                    <a:pt x="5" y="2"/>
                    <a:pt x="6" y="4"/>
                    <a:pt x="8" y="6"/>
                  </a:cubicBezTo>
                  <a:cubicBezTo>
                    <a:pt x="6" y="8"/>
                    <a:pt x="5" y="10"/>
                    <a:pt x="4"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7" name="Freeform 1172"/>
            <p:cNvSpPr>
              <a:spLocks/>
            </p:cNvSpPr>
            <p:nvPr userDrawn="1"/>
          </p:nvSpPr>
          <p:spPr bwMode="auto">
            <a:xfrm>
              <a:off x="344" y="181"/>
              <a:ext cx="3" cy="5"/>
            </a:xfrm>
            <a:custGeom>
              <a:avLst/>
              <a:gdLst>
                <a:gd name="T0" fmla="*/ 4 w 7"/>
                <a:gd name="T1" fmla="*/ 10 h 10"/>
                <a:gd name="T2" fmla="*/ 4 w 7"/>
                <a:gd name="T3" fmla="*/ 10 h 10"/>
                <a:gd name="T4" fmla="*/ 0 w 7"/>
                <a:gd name="T5" fmla="*/ 5 h 10"/>
                <a:gd name="T6" fmla="*/ 3 w 7"/>
                <a:gd name="T7" fmla="*/ 0 h 10"/>
                <a:gd name="T8" fmla="*/ 7 w 7"/>
                <a:gd name="T9" fmla="*/ 6 h 10"/>
                <a:gd name="T10" fmla="*/ 4 w 7"/>
                <a:gd name="T11" fmla="*/ 10 h 10"/>
              </a:gdLst>
              <a:ahLst/>
              <a:cxnLst>
                <a:cxn ang="0">
                  <a:pos x="T0" y="T1"/>
                </a:cxn>
                <a:cxn ang="0">
                  <a:pos x="T2" y="T3"/>
                </a:cxn>
                <a:cxn ang="0">
                  <a:pos x="T4" y="T5"/>
                </a:cxn>
                <a:cxn ang="0">
                  <a:pos x="T6" y="T7"/>
                </a:cxn>
                <a:cxn ang="0">
                  <a:pos x="T8" y="T9"/>
                </a:cxn>
                <a:cxn ang="0">
                  <a:pos x="T10" y="T11"/>
                </a:cxn>
              </a:cxnLst>
              <a:rect l="0" t="0" r="r" b="b"/>
              <a:pathLst>
                <a:path w="7" h="10">
                  <a:moveTo>
                    <a:pt x="4" y="10"/>
                  </a:moveTo>
                  <a:lnTo>
                    <a:pt x="4" y="10"/>
                  </a:lnTo>
                  <a:cubicBezTo>
                    <a:pt x="3" y="8"/>
                    <a:pt x="1" y="6"/>
                    <a:pt x="0" y="5"/>
                  </a:cubicBezTo>
                  <a:cubicBezTo>
                    <a:pt x="1" y="3"/>
                    <a:pt x="2" y="2"/>
                    <a:pt x="3" y="0"/>
                  </a:cubicBezTo>
                  <a:cubicBezTo>
                    <a:pt x="5" y="2"/>
                    <a:pt x="6" y="4"/>
                    <a:pt x="7" y="6"/>
                  </a:cubicBezTo>
                  <a:cubicBezTo>
                    <a:pt x="6" y="7"/>
                    <a:pt x="5" y="9"/>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8" name="Freeform 1173"/>
            <p:cNvSpPr>
              <a:spLocks/>
            </p:cNvSpPr>
            <p:nvPr userDrawn="1"/>
          </p:nvSpPr>
          <p:spPr bwMode="auto">
            <a:xfrm>
              <a:off x="341" y="183"/>
              <a:ext cx="4" cy="5"/>
            </a:xfrm>
            <a:custGeom>
              <a:avLst/>
              <a:gdLst>
                <a:gd name="T0" fmla="*/ 4 w 8"/>
                <a:gd name="T1" fmla="*/ 10 h 10"/>
                <a:gd name="T2" fmla="*/ 4 w 8"/>
                <a:gd name="T3" fmla="*/ 10 h 10"/>
                <a:gd name="T4" fmla="*/ 4 w 8"/>
                <a:gd name="T5" fmla="*/ 10 h 10"/>
                <a:gd name="T6" fmla="*/ 4 w 8"/>
                <a:gd name="T7" fmla="*/ 9 h 10"/>
                <a:gd name="T8" fmla="*/ 4 w 8"/>
                <a:gd name="T9" fmla="*/ 9 h 10"/>
                <a:gd name="T10" fmla="*/ 3 w 8"/>
                <a:gd name="T11" fmla="*/ 9 h 10"/>
                <a:gd name="T12" fmla="*/ 0 w 8"/>
                <a:gd name="T13" fmla="*/ 4 h 10"/>
                <a:gd name="T14" fmla="*/ 4 w 8"/>
                <a:gd name="T15" fmla="*/ 0 h 10"/>
                <a:gd name="T16" fmla="*/ 8 w 8"/>
                <a:gd name="T17" fmla="*/ 6 h 10"/>
                <a:gd name="T18" fmla="*/ 4 w 8"/>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4" y="10"/>
                  </a:moveTo>
                  <a:lnTo>
                    <a:pt x="4" y="10"/>
                  </a:lnTo>
                  <a:lnTo>
                    <a:pt x="4" y="10"/>
                  </a:lnTo>
                  <a:cubicBezTo>
                    <a:pt x="4" y="9"/>
                    <a:pt x="4" y="9"/>
                    <a:pt x="4" y="9"/>
                  </a:cubicBezTo>
                  <a:lnTo>
                    <a:pt x="4" y="9"/>
                  </a:lnTo>
                  <a:cubicBezTo>
                    <a:pt x="4" y="9"/>
                    <a:pt x="4" y="9"/>
                    <a:pt x="3" y="9"/>
                  </a:cubicBezTo>
                  <a:cubicBezTo>
                    <a:pt x="2" y="7"/>
                    <a:pt x="1" y="6"/>
                    <a:pt x="0" y="4"/>
                  </a:cubicBezTo>
                  <a:cubicBezTo>
                    <a:pt x="1" y="3"/>
                    <a:pt x="3" y="2"/>
                    <a:pt x="4" y="0"/>
                  </a:cubicBezTo>
                  <a:cubicBezTo>
                    <a:pt x="6" y="2"/>
                    <a:pt x="7" y="4"/>
                    <a:pt x="8" y="6"/>
                  </a:cubicBezTo>
                  <a:cubicBezTo>
                    <a:pt x="7" y="7"/>
                    <a:pt x="6" y="9"/>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9" name="Freeform 1174"/>
            <p:cNvSpPr>
              <a:spLocks/>
            </p:cNvSpPr>
            <p:nvPr userDrawn="1"/>
          </p:nvSpPr>
          <p:spPr bwMode="auto">
            <a:xfrm>
              <a:off x="340" y="186"/>
              <a:ext cx="2" cy="2"/>
            </a:xfrm>
            <a:custGeom>
              <a:avLst/>
              <a:gdLst>
                <a:gd name="T0" fmla="*/ 6 w 6"/>
                <a:gd name="T1" fmla="*/ 4 h 5"/>
                <a:gd name="T2" fmla="*/ 6 w 6"/>
                <a:gd name="T3" fmla="*/ 4 h 5"/>
                <a:gd name="T4" fmla="*/ 1 w 6"/>
                <a:gd name="T5" fmla="*/ 5 h 5"/>
                <a:gd name="T6" fmla="*/ 0 w 6"/>
                <a:gd name="T7" fmla="*/ 4 h 5"/>
                <a:gd name="T8" fmla="*/ 4 w 6"/>
                <a:gd name="T9" fmla="*/ 0 h 5"/>
                <a:gd name="T10" fmla="*/ 6 w 6"/>
                <a:gd name="T11" fmla="*/ 4 h 5"/>
              </a:gdLst>
              <a:ahLst/>
              <a:cxnLst>
                <a:cxn ang="0">
                  <a:pos x="T0" y="T1"/>
                </a:cxn>
                <a:cxn ang="0">
                  <a:pos x="T2" y="T3"/>
                </a:cxn>
                <a:cxn ang="0">
                  <a:pos x="T4" y="T5"/>
                </a:cxn>
                <a:cxn ang="0">
                  <a:pos x="T6" y="T7"/>
                </a:cxn>
                <a:cxn ang="0">
                  <a:pos x="T8" y="T9"/>
                </a:cxn>
                <a:cxn ang="0">
                  <a:pos x="T10" y="T11"/>
                </a:cxn>
              </a:cxnLst>
              <a:rect l="0" t="0" r="r" b="b"/>
              <a:pathLst>
                <a:path w="6" h="5">
                  <a:moveTo>
                    <a:pt x="6" y="4"/>
                  </a:moveTo>
                  <a:lnTo>
                    <a:pt x="6" y="4"/>
                  </a:lnTo>
                  <a:cubicBezTo>
                    <a:pt x="5" y="4"/>
                    <a:pt x="3" y="4"/>
                    <a:pt x="1" y="5"/>
                  </a:cubicBezTo>
                  <a:cubicBezTo>
                    <a:pt x="0" y="5"/>
                    <a:pt x="0" y="4"/>
                    <a:pt x="0" y="4"/>
                  </a:cubicBezTo>
                  <a:cubicBezTo>
                    <a:pt x="1" y="2"/>
                    <a:pt x="2" y="1"/>
                    <a:pt x="4" y="0"/>
                  </a:cubicBezTo>
                  <a:cubicBezTo>
                    <a:pt x="4" y="1"/>
                    <a:pt x="5" y="2"/>
                    <a:pt x="6"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0" name="Freeform 1175"/>
            <p:cNvSpPr>
              <a:spLocks/>
            </p:cNvSpPr>
            <p:nvPr userDrawn="1"/>
          </p:nvSpPr>
          <p:spPr bwMode="auto">
            <a:xfrm>
              <a:off x="343" y="188"/>
              <a:ext cx="0"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cubicBezTo>
                    <a:pt x="0" y="0"/>
                    <a:pt x="0" y="0"/>
                    <a:pt x="1" y="0"/>
                  </a:cubicBezTo>
                  <a:lnTo>
                    <a:pt x="1"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1" name="Freeform 1176"/>
            <p:cNvSpPr>
              <a:spLocks/>
            </p:cNvSpPr>
            <p:nvPr userDrawn="1"/>
          </p:nvSpPr>
          <p:spPr bwMode="auto">
            <a:xfrm>
              <a:off x="337" y="187"/>
              <a:ext cx="3" cy="2"/>
            </a:xfrm>
            <a:custGeom>
              <a:avLst/>
              <a:gdLst>
                <a:gd name="T0" fmla="*/ 5 w 5"/>
                <a:gd name="T1" fmla="*/ 2 h 4"/>
                <a:gd name="T2" fmla="*/ 5 w 5"/>
                <a:gd name="T3" fmla="*/ 2 h 4"/>
                <a:gd name="T4" fmla="*/ 1 w 5"/>
                <a:gd name="T5" fmla="*/ 4 h 4"/>
                <a:gd name="T6" fmla="*/ 0 w 5"/>
                <a:gd name="T7" fmla="*/ 4 h 4"/>
                <a:gd name="T8" fmla="*/ 0 w 5"/>
                <a:gd name="T9" fmla="*/ 4 h 4"/>
                <a:gd name="T10" fmla="*/ 4 w 5"/>
                <a:gd name="T11" fmla="*/ 0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lnTo>
                    <a:pt x="5" y="2"/>
                  </a:lnTo>
                  <a:cubicBezTo>
                    <a:pt x="4" y="2"/>
                    <a:pt x="3" y="3"/>
                    <a:pt x="1" y="4"/>
                  </a:cubicBezTo>
                  <a:cubicBezTo>
                    <a:pt x="1" y="4"/>
                    <a:pt x="1" y="4"/>
                    <a:pt x="0" y="4"/>
                  </a:cubicBezTo>
                  <a:lnTo>
                    <a:pt x="0" y="4"/>
                  </a:lnTo>
                  <a:cubicBezTo>
                    <a:pt x="1" y="2"/>
                    <a:pt x="3" y="1"/>
                    <a:pt x="4" y="0"/>
                  </a:cubicBezTo>
                  <a:cubicBezTo>
                    <a:pt x="4" y="1"/>
                    <a:pt x="5" y="1"/>
                    <a:pt x="5"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2" name="Freeform 1177"/>
            <p:cNvSpPr>
              <a:spLocks/>
            </p:cNvSpPr>
            <p:nvPr userDrawn="1"/>
          </p:nvSpPr>
          <p:spPr bwMode="auto">
            <a:xfrm>
              <a:off x="341" y="191"/>
              <a:ext cx="0"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lnTo>
                    <a:pt x="1" y="0"/>
                  </a:lnTo>
                  <a:lnTo>
                    <a:pt x="0" y="0"/>
                  </a:lnTo>
                  <a:lnTo>
                    <a:pt x="1" y="0"/>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3" name="Freeform 1178"/>
            <p:cNvSpPr>
              <a:spLocks/>
            </p:cNvSpPr>
            <p:nvPr userDrawn="1"/>
          </p:nvSpPr>
          <p:spPr bwMode="auto">
            <a:xfrm>
              <a:off x="340" y="192"/>
              <a:ext cx="2" cy="2"/>
            </a:xfrm>
            <a:custGeom>
              <a:avLst/>
              <a:gdLst>
                <a:gd name="T0" fmla="*/ 2 w 5"/>
                <a:gd name="T1" fmla="*/ 3 h 3"/>
                <a:gd name="T2" fmla="*/ 2 w 5"/>
                <a:gd name="T3" fmla="*/ 3 h 3"/>
                <a:gd name="T4" fmla="*/ 0 w 5"/>
                <a:gd name="T5" fmla="*/ 3 h 3"/>
                <a:gd name="T6" fmla="*/ 5 w 5"/>
                <a:gd name="T7" fmla="*/ 0 h 3"/>
                <a:gd name="T8" fmla="*/ 5 w 5"/>
                <a:gd name="T9" fmla="*/ 0 h 3"/>
                <a:gd name="T10" fmla="*/ 2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2" y="3"/>
                  </a:moveTo>
                  <a:lnTo>
                    <a:pt x="2" y="3"/>
                  </a:lnTo>
                  <a:cubicBezTo>
                    <a:pt x="1" y="3"/>
                    <a:pt x="1" y="3"/>
                    <a:pt x="0" y="3"/>
                  </a:cubicBezTo>
                  <a:cubicBezTo>
                    <a:pt x="2" y="2"/>
                    <a:pt x="3" y="1"/>
                    <a:pt x="5" y="0"/>
                  </a:cubicBezTo>
                  <a:lnTo>
                    <a:pt x="5" y="0"/>
                  </a:lnTo>
                  <a:cubicBezTo>
                    <a:pt x="4" y="1"/>
                    <a:pt x="3" y="2"/>
                    <a:pt x="2"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4" name="Freeform 1179"/>
            <p:cNvSpPr>
              <a:spLocks/>
            </p:cNvSpPr>
            <p:nvPr userDrawn="1"/>
          </p:nvSpPr>
          <p:spPr bwMode="auto">
            <a:xfrm>
              <a:off x="345" y="184"/>
              <a:ext cx="4" cy="4"/>
            </a:xfrm>
            <a:custGeom>
              <a:avLst/>
              <a:gdLst>
                <a:gd name="T0" fmla="*/ 3 w 7"/>
                <a:gd name="T1" fmla="*/ 9 h 9"/>
                <a:gd name="T2" fmla="*/ 3 w 7"/>
                <a:gd name="T3" fmla="*/ 9 h 9"/>
                <a:gd name="T4" fmla="*/ 0 w 7"/>
                <a:gd name="T5" fmla="*/ 4 h 9"/>
                <a:gd name="T6" fmla="*/ 4 w 7"/>
                <a:gd name="T7" fmla="*/ 0 h 9"/>
                <a:gd name="T8" fmla="*/ 7 w 7"/>
                <a:gd name="T9" fmla="*/ 4 h 9"/>
                <a:gd name="T10" fmla="*/ 3 w 7"/>
                <a:gd name="T11" fmla="*/ 9 h 9"/>
              </a:gdLst>
              <a:ahLst/>
              <a:cxnLst>
                <a:cxn ang="0">
                  <a:pos x="T0" y="T1"/>
                </a:cxn>
                <a:cxn ang="0">
                  <a:pos x="T2" y="T3"/>
                </a:cxn>
                <a:cxn ang="0">
                  <a:pos x="T4" y="T5"/>
                </a:cxn>
                <a:cxn ang="0">
                  <a:pos x="T6" y="T7"/>
                </a:cxn>
                <a:cxn ang="0">
                  <a:pos x="T8" y="T9"/>
                </a:cxn>
                <a:cxn ang="0">
                  <a:pos x="T10" y="T11"/>
                </a:cxn>
              </a:cxnLst>
              <a:rect l="0" t="0" r="r" b="b"/>
              <a:pathLst>
                <a:path w="7" h="9">
                  <a:moveTo>
                    <a:pt x="3" y="9"/>
                  </a:moveTo>
                  <a:lnTo>
                    <a:pt x="3" y="9"/>
                  </a:lnTo>
                  <a:cubicBezTo>
                    <a:pt x="2" y="7"/>
                    <a:pt x="1" y="6"/>
                    <a:pt x="0" y="4"/>
                  </a:cubicBezTo>
                  <a:cubicBezTo>
                    <a:pt x="2" y="3"/>
                    <a:pt x="3" y="1"/>
                    <a:pt x="4" y="0"/>
                  </a:cubicBezTo>
                  <a:cubicBezTo>
                    <a:pt x="5" y="1"/>
                    <a:pt x="6" y="3"/>
                    <a:pt x="7" y="4"/>
                  </a:cubicBezTo>
                  <a:cubicBezTo>
                    <a:pt x="6" y="6"/>
                    <a:pt x="4" y="7"/>
                    <a:pt x="3"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5" name="Freeform 1180"/>
            <p:cNvSpPr>
              <a:spLocks/>
            </p:cNvSpPr>
            <p:nvPr userDrawn="1"/>
          </p:nvSpPr>
          <p:spPr bwMode="auto">
            <a:xfrm>
              <a:off x="344" y="186"/>
              <a:ext cx="3" cy="4"/>
            </a:xfrm>
            <a:custGeom>
              <a:avLst/>
              <a:gdLst>
                <a:gd name="T0" fmla="*/ 3 w 7"/>
                <a:gd name="T1" fmla="*/ 8 h 8"/>
                <a:gd name="T2" fmla="*/ 3 w 7"/>
                <a:gd name="T3" fmla="*/ 8 h 8"/>
                <a:gd name="T4" fmla="*/ 0 w 7"/>
                <a:gd name="T5" fmla="*/ 4 h 8"/>
                <a:gd name="T6" fmla="*/ 4 w 7"/>
                <a:gd name="T7" fmla="*/ 0 h 8"/>
                <a:gd name="T8" fmla="*/ 7 w 7"/>
                <a:gd name="T9" fmla="*/ 4 h 8"/>
                <a:gd name="T10" fmla="*/ 3 w 7"/>
                <a:gd name="T11" fmla="*/ 8 h 8"/>
              </a:gdLst>
              <a:ahLst/>
              <a:cxnLst>
                <a:cxn ang="0">
                  <a:pos x="T0" y="T1"/>
                </a:cxn>
                <a:cxn ang="0">
                  <a:pos x="T2" y="T3"/>
                </a:cxn>
                <a:cxn ang="0">
                  <a:pos x="T4" y="T5"/>
                </a:cxn>
                <a:cxn ang="0">
                  <a:pos x="T6" y="T7"/>
                </a:cxn>
                <a:cxn ang="0">
                  <a:pos x="T8" y="T9"/>
                </a:cxn>
                <a:cxn ang="0">
                  <a:pos x="T10" y="T11"/>
                </a:cxn>
              </a:cxnLst>
              <a:rect l="0" t="0" r="r" b="b"/>
              <a:pathLst>
                <a:path w="7" h="8">
                  <a:moveTo>
                    <a:pt x="3" y="8"/>
                  </a:moveTo>
                  <a:lnTo>
                    <a:pt x="3" y="8"/>
                  </a:lnTo>
                  <a:cubicBezTo>
                    <a:pt x="2" y="7"/>
                    <a:pt x="1" y="5"/>
                    <a:pt x="0" y="4"/>
                  </a:cubicBezTo>
                  <a:cubicBezTo>
                    <a:pt x="1" y="3"/>
                    <a:pt x="2" y="1"/>
                    <a:pt x="4" y="0"/>
                  </a:cubicBezTo>
                  <a:cubicBezTo>
                    <a:pt x="5" y="1"/>
                    <a:pt x="6" y="3"/>
                    <a:pt x="7" y="4"/>
                  </a:cubicBezTo>
                  <a:cubicBezTo>
                    <a:pt x="5" y="6"/>
                    <a:pt x="4" y="7"/>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6" name="Freeform 1181"/>
            <p:cNvSpPr>
              <a:spLocks/>
            </p:cNvSpPr>
            <p:nvPr userDrawn="1"/>
          </p:nvSpPr>
          <p:spPr bwMode="auto">
            <a:xfrm>
              <a:off x="341" y="189"/>
              <a:ext cx="4" cy="3"/>
            </a:xfrm>
            <a:custGeom>
              <a:avLst/>
              <a:gdLst>
                <a:gd name="T0" fmla="*/ 3 w 7"/>
                <a:gd name="T1" fmla="*/ 8 h 8"/>
                <a:gd name="T2" fmla="*/ 3 w 7"/>
                <a:gd name="T3" fmla="*/ 8 h 8"/>
                <a:gd name="T4" fmla="*/ 2 w 7"/>
                <a:gd name="T5" fmla="*/ 7 h 8"/>
                <a:gd name="T6" fmla="*/ 4 w 7"/>
                <a:gd name="T7" fmla="*/ 5 h 8"/>
                <a:gd name="T8" fmla="*/ 3 w 7"/>
                <a:gd name="T9" fmla="*/ 5 h 8"/>
                <a:gd name="T10" fmla="*/ 1 w 7"/>
                <a:gd name="T11" fmla="*/ 4 h 8"/>
                <a:gd name="T12" fmla="*/ 0 w 7"/>
                <a:gd name="T13" fmla="*/ 3 h 8"/>
                <a:gd name="T14" fmla="*/ 4 w 7"/>
                <a:gd name="T15" fmla="*/ 0 h 8"/>
                <a:gd name="T16" fmla="*/ 7 w 7"/>
                <a:gd name="T17" fmla="*/ 4 h 8"/>
                <a:gd name="T18" fmla="*/ 3 w 7"/>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3" y="8"/>
                  </a:moveTo>
                  <a:lnTo>
                    <a:pt x="3" y="8"/>
                  </a:lnTo>
                  <a:lnTo>
                    <a:pt x="2" y="7"/>
                  </a:lnTo>
                  <a:cubicBezTo>
                    <a:pt x="3" y="6"/>
                    <a:pt x="4" y="6"/>
                    <a:pt x="4" y="5"/>
                  </a:cubicBezTo>
                  <a:lnTo>
                    <a:pt x="3" y="5"/>
                  </a:lnTo>
                  <a:cubicBezTo>
                    <a:pt x="3" y="5"/>
                    <a:pt x="2" y="4"/>
                    <a:pt x="1" y="4"/>
                  </a:cubicBezTo>
                  <a:lnTo>
                    <a:pt x="0" y="3"/>
                  </a:lnTo>
                  <a:cubicBezTo>
                    <a:pt x="2" y="2"/>
                    <a:pt x="3" y="1"/>
                    <a:pt x="4" y="0"/>
                  </a:cubicBezTo>
                  <a:cubicBezTo>
                    <a:pt x="5" y="1"/>
                    <a:pt x="6" y="2"/>
                    <a:pt x="7" y="4"/>
                  </a:cubicBezTo>
                  <a:cubicBezTo>
                    <a:pt x="5" y="5"/>
                    <a:pt x="4" y="6"/>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7" name="Freeform 1182"/>
            <p:cNvSpPr>
              <a:spLocks/>
            </p:cNvSpPr>
            <p:nvPr userDrawn="1"/>
          </p:nvSpPr>
          <p:spPr bwMode="auto">
            <a:xfrm>
              <a:off x="341" y="193"/>
              <a:ext cx="2" cy="2"/>
            </a:xfrm>
            <a:custGeom>
              <a:avLst/>
              <a:gdLst>
                <a:gd name="T0" fmla="*/ 3 w 5"/>
                <a:gd name="T1" fmla="*/ 0 h 5"/>
                <a:gd name="T2" fmla="*/ 3 w 5"/>
                <a:gd name="T3" fmla="*/ 0 h 5"/>
                <a:gd name="T4" fmla="*/ 5 w 5"/>
                <a:gd name="T5" fmla="*/ 4 h 5"/>
                <a:gd name="T6" fmla="*/ 4 w 5"/>
                <a:gd name="T7" fmla="*/ 5 h 5"/>
                <a:gd name="T8" fmla="*/ 0 w 5"/>
                <a:gd name="T9" fmla="*/ 4 h 5"/>
                <a:gd name="T10" fmla="*/ 0 w 5"/>
                <a:gd name="T11" fmla="*/ 4 h 5"/>
                <a:gd name="T12" fmla="*/ 1 w 5"/>
                <a:gd name="T13" fmla="*/ 2 h 5"/>
                <a:gd name="T14" fmla="*/ 1 w 5"/>
                <a:gd name="T15" fmla="*/ 2 h 5"/>
                <a:gd name="T16" fmla="*/ 3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3" y="0"/>
                  </a:moveTo>
                  <a:lnTo>
                    <a:pt x="3" y="0"/>
                  </a:lnTo>
                  <a:cubicBezTo>
                    <a:pt x="4" y="1"/>
                    <a:pt x="5" y="3"/>
                    <a:pt x="5" y="4"/>
                  </a:cubicBezTo>
                  <a:lnTo>
                    <a:pt x="4" y="5"/>
                  </a:lnTo>
                  <a:cubicBezTo>
                    <a:pt x="3" y="5"/>
                    <a:pt x="1" y="4"/>
                    <a:pt x="0" y="4"/>
                  </a:cubicBezTo>
                  <a:lnTo>
                    <a:pt x="0" y="4"/>
                  </a:lnTo>
                  <a:cubicBezTo>
                    <a:pt x="0" y="4"/>
                    <a:pt x="1" y="3"/>
                    <a:pt x="1" y="2"/>
                  </a:cubicBezTo>
                  <a:lnTo>
                    <a:pt x="1" y="2"/>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grpSp>
      <p:grpSp>
        <p:nvGrpSpPr>
          <p:cNvPr id="984" name="Group 1384"/>
          <p:cNvGrpSpPr>
            <a:grpSpLocks/>
          </p:cNvGrpSpPr>
          <p:nvPr userDrawn="1"/>
        </p:nvGrpSpPr>
        <p:grpSpPr bwMode="auto">
          <a:xfrm>
            <a:off x="369888" y="246063"/>
            <a:ext cx="184150" cy="117475"/>
            <a:chOff x="233" y="155"/>
            <a:chExt cx="116" cy="74"/>
          </a:xfrm>
        </p:grpSpPr>
        <p:sp>
          <p:nvSpPr>
            <p:cNvPr id="1558" name="Freeform 1184"/>
            <p:cNvSpPr>
              <a:spLocks/>
            </p:cNvSpPr>
            <p:nvPr userDrawn="1"/>
          </p:nvSpPr>
          <p:spPr bwMode="auto">
            <a:xfrm>
              <a:off x="343" y="191"/>
              <a:ext cx="3" cy="3"/>
            </a:xfrm>
            <a:custGeom>
              <a:avLst/>
              <a:gdLst>
                <a:gd name="T0" fmla="*/ 4 w 7"/>
                <a:gd name="T1" fmla="*/ 0 h 8"/>
                <a:gd name="T2" fmla="*/ 4 w 7"/>
                <a:gd name="T3" fmla="*/ 0 h 8"/>
                <a:gd name="T4" fmla="*/ 7 w 7"/>
                <a:gd name="T5" fmla="*/ 5 h 8"/>
                <a:gd name="T6" fmla="*/ 2 w 7"/>
                <a:gd name="T7" fmla="*/ 8 h 8"/>
                <a:gd name="T8" fmla="*/ 0 w 7"/>
                <a:gd name="T9" fmla="*/ 4 h 8"/>
                <a:gd name="T10" fmla="*/ 4 w 7"/>
                <a:gd name="T11" fmla="*/ 0 h 8"/>
              </a:gdLst>
              <a:ahLst/>
              <a:cxnLst>
                <a:cxn ang="0">
                  <a:pos x="T0" y="T1"/>
                </a:cxn>
                <a:cxn ang="0">
                  <a:pos x="T2" y="T3"/>
                </a:cxn>
                <a:cxn ang="0">
                  <a:pos x="T4" y="T5"/>
                </a:cxn>
                <a:cxn ang="0">
                  <a:pos x="T6" y="T7"/>
                </a:cxn>
                <a:cxn ang="0">
                  <a:pos x="T8" y="T9"/>
                </a:cxn>
                <a:cxn ang="0">
                  <a:pos x="T10" y="T11"/>
                </a:cxn>
              </a:cxnLst>
              <a:rect l="0" t="0" r="r" b="b"/>
              <a:pathLst>
                <a:path w="7" h="8">
                  <a:moveTo>
                    <a:pt x="4" y="0"/>
                  </a:moveTo>
                  <a:lnTo>
                    <a:pt x="4" y="0"/>
                  </a:lnTo>
                  <a:cubicBezTo>
                    <a:pt x="5" y="2"/>
                    <a:pt x="6" y="4"/>
                    <a:pt x="7" y="5"/>
                  </a:cubicBezTo>
                  <a:cubicBezTo>
                    <a:pt x="6" y="6"/>
                    <a:pt x="4" y="7"/>
                    <a:pt x="2" y="8"/>
                  </a:cubicBezTo>
                  <a:cubicBezTo>
                    <a:pt x="1" y="7"/>
                    <a:pt x="1" y="6"/>
                    <a:pt x="0" y="4"/>
                  </a:cubicBezTo>
                  <a:cubicBezTo>
                    <a:pt x="2" y="3"/>
                    <a:pt x="3" y="2"/>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9" name="Freeform 1185"/>
            <p:cNvSpPr>
              <a:spLocks/>
            </p:cNvSpPr>
            <p:nvPr userDrawn="1"/>
          </p:nvSpPr>
          <p:spPr bwMode="auto">
            <a:xfrm>
              <a:off x="333" y="184"/>
              <a:ext cx="1" cy="2"/>
            </a:xfrm>
            <a:custGeom>
              <a:avLst/>
              <a:gdLst>
                <a:gd name="T0" fmla="*/ 0 w 2"/>
                <a:gd name="T1" fmla="*/ 0 h 3"/>
                <a:gd name="T2" fmla="*/ 0 w 2"/>
                <a:gd name="T3" fmla="*/ 0 h 3"/>
                <a:gd name="T4" fmla="*/ 2 w 2"/>
                <a:gd name="T5" fmla="*/ 1 h 3"/>
                <a:gd name="T6" fmla="*/ 1 w 2"/>
                <a:gd name="T7" fmla="*/ 3 h 3"/>
                <a:gd name="T8" fmla="*/ 0 w 2"/>
                <a:gd name="T9" fmla="*/ 3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lnTo>
                    <a:pt x="0" y="0"/>
                  </a:lnTo>
                  <a:lnTo>
                    <a:pt x="2" y="1"/>
                  </a:lnTo>
                  <a:lnTo>
                    <a:pt x="1" y="3"/>
                  </a:lnTo>
                  <a:lnTo>
                    <a:pt x="0" y="3"/>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0" name="Freeform 1186"/>
            <p:cNvSpPr>
              <a:spLocks/>
            </p:cNvSpPr>
            <p:nvPr userDrawn="1"/>
          </p:nvSpPr>
          <p:spPr bwMode="auto">
            <a:xfrm>
              <a:off x="333" y="182"/>
              <a:ext cx="1" cy="2"/>
            </a:xfrm>
            <a:custGeom>
              <a:avLst/>
              <a:gdLst>
                <a:gd name="T0" fmla="*/ 0 w 2"/>
                <a:gd name="T1" fmla="*/ 0 h 3"/>
                <a:gd name="T2" fmla="*/ 0 w 2"/>
                <a:gd name="T3" fmla="*/ 0 h 3"/>
                <a:gd name="T4" fmla="*/ 2 w 2"/>
                <a:gd name="T5" fmla="*/ 1 h 3"/>
                <a:gd name="T6" fmla="*/ 2 w 2"/>
                <a:gd name="T7" fmla="*/ 3 h 3"/>
                <a:gd name="T8" fmla="*/ 0 w 2"/>
                <a:gd name="T9" fmla="*/ 3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lnTo>
                    <a:pt x="0" y="0"/>
                  </a:lnTo>
                  <a:lnTo>
                    <a:pt x="2" y="1"/>
                  </a:lnTo>
                  <a:lnTo>
                    <a:pt x="2" y="3"/>
                  </a:lnTo>
                  <a:lnTo>
                    <a:pt x="0" y="3"/>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1" name="Freeform 1187"/>
            <p:cNvSpPr>
              <a:spLocks/>
            </p:cNvSpPr>
            <p:nvPr userDrawn="1"/>
          </p:nvSpPr>
          <p:spPr bwMode="auto">
            <a:xfrm>
              <a:off x="333" y="181"/>
              <a:ext cx="2" cy="1"/>
            </a:xfrm>
            <a:custGeom>
              <a:avLst/>
              <a:gdLst>
                <a:gd name="T0" fmla="*/ 0 w 3"/>
                <a:gd name="T1" fmla="*/ 0 h 3"/>
                <a:gd name="T2" fmla="*/ 0 w 3"/>
                <a:gd name="T3" fmla="*/ 0 h 3"/>
                <a:gd name="T4" fmla="*/ 3 w 3"/>
                <a:gd name="T5" fmla="*/ 1 h 3"/>
                <a:gd name="T6" fmla="*/ 2 w 3"/>
                <a:gd name="T7" fmla="*/ 3 h 3"/>
                <a:gd name="T8" fmla="*/ 0 w 3"/>
                <a:gd name="T9" fmla="*/ 3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0"/>
                  </a:lnTo>
                  <a:lnTo>
                    <a:pt x="3" y="1"/>
                  </a:lnTo>
                  <a:lnTo>
                    <a:pt x="2" y="3"/>
                  </a:lnTo>
                  <a:lnTo>
                    <a:pt x="0" y="3"/>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2" name="Freeform 1188"/>
            <p:cNvSpPr>
              <a:spLocks/>
            </p:cNvSpPr>
            <p:nvPr userDrawn="1"/>
          </p:nvSpPr>
          <p:spPr bwMode="auto">
            <a:xfrm>
              <a:off x="333" y="179"/>
              <a:ext cx="2" cy="1"/>
            </a:xfrm>
            <a:custGeom>
              <a:avLst/>
              <a:gdLst>
                <a:gd name="T0" fmla="*/ 1 w 3"/>
                <a:gd name="T1" fmla="*/ 0 h 3"/>
                <a:gd name="T2" fmla="*/ 1 w 3"/>
                <a:gd name="T3" fmla="*/ 0 h 3"/>
                <a:gd name="T4" fmla="*/ 3 w 3"/>
                <a:gd name="T5" fmla="*/ 1 h 3"/>
                <a:gd name="T6" fmla="*/ 3 w 3"/>
                <a:gd name="T7" fmla="*/ 3 h 3"/>
                <a:gd name="T8" fmla="*/ 0 w 3"/>
                <a:gd name="T9" fmla="*/ 2 h 3"/>
                <a:gd name="T10" fmla="*/ 1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1" y="0"/>
                  </a:moveTo>
                  <a:lnTo>
                    <a:pt x="1" y="0"/>
                  </a:lnTo>
                  <a:lnTo>
                    <a:pt x="3" y="1"/>
                  </a:lnTo>
                  <a:lnTo>
                    <a:pt x="3" y="3"/>
                  </a:lnTo>
                  <a:lnTo>
                    <a:pt x="0" y="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3" name="Freeform 1189"/>
            <p:cNvSpPr>
              <a:spLocks/>
            </p:cNvSpPr>
            <p:nvPr userDrawn="1"/>
          </p:nvSpPr>
          <p:spPr bwMode="auto">
            <a:xfrm>
              <a:off x="334" y="177"/>
              <a:ext cx="1" cy="1"/>
            </a:xfrm>
            <a:custGeom>
              <a:avLst/>
              <a:gdLst>
                <a:gd name="T0" fmla="*/ 0 w 3"/>
                <a:gd name="T1" fmla="*/ 0 h 3"/>
                <a:gd name="T2" fmla="*/ 0 w 3"/>
                <a:gd name="T3" fmla="*/ 0 h 3"/>
                <a:gd name="T4" fmla="*/ 3 w 3"/>
                <a:gd name="T5" fmla="*/ 1 h 3"/>
                <a:gd name="T6" fmla="*/ 2 w 3"/>
                <a:gd name="T7" fmla="*/ 3 h 3"/>
                <a:gd name="T8" fmla="*/ 0 w 3"/>
                <a:gd name="T9" fmla="*/ 2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0"/>
                  </a:lnTo>
                  <a:lnTo>
                    <a:pt x="3" y="1"/>
                  </a:lnTo>
                  <a:lnTo>
                    <a:pt x="2" y="3"/>
                  </a:lnTo>
                  <a:lnTo>
                    <a:pt x="0" y="2"/>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4" name="Freeform 1190"/>
            <p:cNvSpPr>
              <a:spLocks/>
            </p:cNvSpPr>
            <p:nvPr userDrawn="1"/>
          </p:nvSpPr>
          <p:spPr bwMode="auto">
            <a:xfrm>
              <a:off x="334" y="176"/>
              <a:ext cx="1" cy="0"/>
            </a:xfrm>
            <a:custGeom>
              <a:avLst/>
              <a:gdLst>
                <a:gd name="T0" fmla="*/ 0 w 3"/>
                <a:gd name="T1" fmla="*/ 0 h 2"/>
                <a:gd name="T2" fmla="*/ 0 w 3"/>
                <a:gd name="T3" fmla="*/ 0 h 2"/>
                <a:gd name="T4" fmla="*/ 3 w 3"/>
                <a:gd name="T5" fmla="*/ 0 h 2"/>
                <a:gd name="T6" fmla="*/ 3 w 3"/>
                <a:gd name="T7" fmla="*/ 2 h 2"/>
                <a:gd name="T8" fmla="*/ 0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0"/>
                  </a:lnTo>
                  <a:lnTo>
                    <a:pt x="3" y="0"/>
                  </a:lnTo>
                  <a:lnTo>
                    <a:pt x="3"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5" name="Freeform 1191"/>
            <p:cNvSpPr>
              <a:spLocks/>
            </p:cNvSpPr>
            <p:nvPr userDrawn="1"/>
          </p:nvSpPr>
          <p:spPr bwMode="auto">
            <a:xfrm>
              <a:off x="334" y="174"/>
              <a:ext cx="2" cy="1"/>
            </a:xfrm>
            <a:custGeom>
              <a:avLst/>
              <a:gdLst>
                <a:gd name="T0" fmla="*/ 0 w 4"/>
                <a:gd name="T1" fmla="*/ 0 h 2"/>
                <a:gd name="T2" fmla="*/ 0 w 4"/>
                <a:gd name="T3" fmla="*/ 0 h 2"/>
                <a:gd name="T4" fmla="*/ 4 w 4"/>
                <a:gd name="T5" fmla="*/ 0 h 2"/>
                <a:gd name="T6" fmla="*/ 4 w 4"/>
                <a:gd name="T7" fmla="*/ 2 h 2"/>
                <a:gd name="T8" fmla="*/ 0 w 4"/>
                <a:gd name="T9" fmla="*/ 1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lnTo>
                    <a:pt x="0" y="0"/>
                  </a:lnTo>
                  <a:lnTo>
                    <a:pt x="4" y="0"/>
                  </a:lnTo>
                  <a:lnTo>
                    <a:pt x="4"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6" name="Freeform 1192"/>
            <p:cNvSpPr>
              <a:spLocks/>
            </p:cNvSpPr>
            <p:nvPr userDrawn="1"/>
          </p:nvSpPr>
          <p:spPr bwMode="auto">
            <a:xfrm>
              <a:off x="332" y="198"/>
              <a:ext cx="1" cy="1"/>
            </a:xfrm>
            <a:custGeom>
              <a:avLst/>
              <a:gdLst>
                <a:gd name="T0" fmla="*/ 1 w 2"/>
                <a:gd name="T1" fmla="*/ 1 h 1"/>
                <a:gd name="T2" fmla="*/ 1 w 2"/>
                <a:gd name="T3" fmla="*/ 1 h 1"/>
                <a:gd name="T4" fmla="*/ 0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lnTo>
                    <a:pt x="1" y="1"/>
                  </a:lnTo>
                  <a:cubicBezTo>
                    <a:pt x="1" y="0"/>
                    <a:pt x="0" y="0"/>
                    <a:pt x="0" y="0"/>
                  </a:cubicBezTo>
                  <a:lnTo>
                    <a:pt x="2" y="0"/>
                  </a:lnTo>
                  <a:cubicBezTo>
                    <a:pt x="1" y="0"/>
                    <a:pt x="1" y="0"/>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7" name="Freeform 1193"/>
            <p:cNvSpPr>
              <a:spLocks/>
            </p:cNvSpPr>
            <p:nvPr userDrawn="1"/>
          </p:nvSpPr>
          <p:spPr bwMode="auto">
            <a:xfrm>
              <a:off x="332" y="199"/>
              <a:ext cx="1" cy="1"/>
            </a:xfrm>
            <a:custGeom>
              <a:avLst/>
              <a:gdLst>
                <a:gd name="T0" fmla="*/ 2 w 2"/>
                <a:gd name="T1" fmla="*/ 2 h 2"/>
                <a:gd name="T2" fmla="*/ 2 w 2"/>
                <a:gd name="T3" fmla="*/ 2 h 2"/>
                <a:gd name="T4" fmla="*/ 0 w 2"/>
                <a:gd name="T5" fmla="*/ 2 h 2"/>
                <a:gd name="T6" fmla="*/ 1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2"/>
                  </a:lnTo>
                  <a:lnTo>
                    <a:pt x="0" y="2"/>
                  </a:lnTo>
                  <a:cubicBezTo>
                    <a:pt x="0" y="1"/>
                    <a:pt x="1" y="1"/>
                    <a:pt x="1" y="0"/>
                  </a:cubicBezTo>
                  <a:cubicBezTo>
                    <a:pt x="1" y="1"/>
                    <a:pt x="1" y="1"/>
                    <a:pt x="2"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8" name="Freeform 1194"/>
            <p:cNvSpPr>
              <a:spLocks/>
            </p:cNvSpPr>
            <p:nvPr userDrawn="1"/>
          </p:nvSpPr>
          <p:spPr bwMode="auto">
            <a:xfrm>
              <a:off x="335" y="198"/>
              <a:ext cx="0"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0" y="0"/>
                  </a:cubicBezTo>
                  <a:lnTo>
                    <a:pt x="1" y="0"/>
                  </a:lnTo>
                  <a:cubicBezTo>
                    <a:pt x="1" y="0"/>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9" name="Freeform 1195"/>
            <p:cNvSpPr>
              <a:spLocks/>
            </p:cNvSpPr>
            <p:nvPr userDrawn="1"/>
          </p:nvSpPr>
          <p:spPr bwMode="auto">
            <a:xfrm>
              <a:off x="334" y="200"/>
              <a:ext cx="1" cy="0"/>
            </a:xfrm>
            <a:custGeom>
              <a:avLst/>
              <a:gdLst>
                <a:gd name="T0" fmla="*/ 2 w 2"/>
                <a:gd name="T1" fmla="*/ 1 h 1"/>
                <a:gd name="T2" fmla="*/ 2 w 2"/>
                <a:gd name="T3" fmla="*/ 1 h 1"/>
                <a:gd name="T4" fmla="*/ 0 w 2"/>
                <a:gd name="T5" fmla="*/ 1 h 1"/>
                <a:gd name="T6" fmla="*/ 1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2" y="1"/>
                  </a:lnTo>
                  <a:lnTo>
                    <a:pt x="0" y="1"/>
                  </a:lnTo>
                  <a:cubicBezTo>
                    <a:pt x="1" y="1"/>
                    <a:pt x="1" y="0"/>
                    <a:pt x="1" y="0"/>
                  </a:cubicBezTo>
                  <a:cubicBezTo>
                    <a:pt x="1" y="0"/>
                    <a:pt x="2"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0" name="Freeform 1196"/>
            <p:cNvSpPr>
              <a:spLocks/>
            </p:cNvSpPr>
            <p:nvPr userDrawn="1"/>
          </p:nvSpPr>
          <p:spPr bwMode="auto">
            <a:xfrm>
              <a:off x="337" y="198"/>
              <a:ext cx="0"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lnTo>
                    <a:pt x="1" y="0"/>
                  </a:lnTo>
                  <a:cubicBezTo>
                    <a:pt x="1" y="1"/>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1" name="Freeform 1197"/>
            <p:cNvSpPr>
              <a:spLocks/>
            </p:cNvSpPr>
            <p:nvPr userDrawn="1"/>
          </p:nvSpPr>
          <p:spPr bwMode="auto">
            <a:xfrm>
              <a:off x="337" y="200"/>
              <a:ext cx="0" cy="0"/>
            </a:xfrm>
            <a:custGeom>
              <a:avLst/>
              <a:gdLst>
                <a:gd name="T0" fmla="*/ 1 w 1"/>
                <a:gd name="T1" fmla="*/ 1 h 1"/>
                <a:gd name="T2" fmla="*/ 1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cubicBezTo>
                    <a:pt x="0" y="1"/>
                    <a:pt x="0" y="1"/>
                    <a:pt x="0" y="0"/>
                  </a:cubicBezTo>
                  <a:cubicBezTo>
                    <a:pt x="0"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2" name="Freeform 1198"/>
            <p:cNvSpPr>
              <a:spLocks/>
            </p:cNvSpPr>
            <p:nvPr userDrawn="1"/>
          </p:nvSpPr>
          <p:spPr bwMode="auto">
            <a:xfrm>
              <a:off x="339" y="199"/>
              <a:ext cx="1" cy="0"/>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0" y="0"/>
                  </a:cubicBezTo>
                  <a:lnTo>
                    <a:pt x="1" y="0"/>
                  </a:lnTo>
                  <a:cubicBezTo>
                    <a:pt x="1" y="0"/>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3" name="Freeform 1199"/>
            <p:cNvSpPr>
              <a:spLocks/>
            </p:cNvSpPr>
            <p:nvPr userDrawn="1"/>
          </p:nvSpPr>
          <p:spPr bwMode="auto">
            <a:xfrm>
              <a:off x="339" y="200"/>
              <a:ext cx="0" cy="0"/>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cubicBezTo>
                    <a:pt x="0" y="0"/>
                    <a:pt x="1" y="0"/>
                    <a:pt x="1" y="0"/>
                  </a:cubicBez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4" name="Freeform 1200"/>
            <p:cNvSpPr>
              <a:spLocks/>
            </p:cNvSpPr>
            <p:nvPr userDrawn="1"/>
          </p:nvSpPr>
          <p:spPr bwMode="auto">
            <a:xfrm>
              <a:off x="341" y="199"/>
              <a:ext cx="0"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1" y="0"/>
                    <a:pt x="0" y="0"/>
                  </a:cubicBezTo>
                  <a:lnTo>
                    <a:pt x="1" y="0"/>
                  </a:ln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5" name="Freeform 1201"/>
            <p:cNvSpPr>
              <a:spLocks/>
            </p:cNvSpPr>
            <p:nvPr userDrawn="1"/>
          </p:nvSpPr>
          <p:spPr bwMode="auto">
            <a:xfrm>
              <a:off x="341" y="200"/>
              <a:ext cx="0" cy="0"/>
            </a:xfrm>
            <a:custGeom>
              <a:avLst/>
              <a:gdLst/>
              <a:ahLst/>
              <a:cxnLst>
                <a:cxn ang="0">
                  <a:pos x="0" y="0"/>
                </a:cxn>
                <a:cxn ang="0">
                  <a:pos x="0" y="0"/>
                </a:cxn>
                <a:cxn ang="0">
                  <a:pos x="0" y="0"/>
                </a:cxn>
                <a:cxn ang="0">
                  <a:pos x="0" y="0"/>
                </a:cxn>
                <a:cxn ang="0">
                  <a:pos x="0" y="0"/>
                </a:cxn>
              </a:cxnLst>
              <a:rect l="0" t="0" r="r" b="b"/>
              <a:pathLst>
                <a:path>
                  <a:moveTo>
                    <a:pt x="0" y="0"/>
                  </a:moveTo>
                  <a:lnTo>
                    <a:pt x="0" y="0"/>
                  </a:lnTo>
                  <a:lnTo>
                    <a:pt x="0" y="0"/>
                  </a:lnTo>
                  <a:cubicBezTo>
                    <a:pt x="0" y="0"/>
                    <a:pt x="0" y="0"/>
                    <a:pt x="0" y="0"/>
                  </a:cubicBezTo>
                  <a:cubicBezTo>
                    <a:pt x="0" y="0"/>
                    <a:pt x="0"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6" name="Freeform 1202"/>
            <p:cNvSpPr>
              <a:spLocks/>
            </p:cNvSpPr>
            <p:nvPr userDrawn="1"/>
          </p:nvSpPr>
          <p:spPr bwMode="auto">
            <a:xfrm>
              <a:off x="333" y="198"/>
              <a:ext cx="1" cy="2"/>
            </a:xfrm>
            <a:custGeom>
              <a:avLst/>
              <a:gdLst>
                <a:gd name="T0" fmla="*/ 2 w 3"/>
                <a:gd name="T1" fmla="*/ 0 h 3"/>
                <a:gd name="T2" fmla="*/ 2 w 3"/>
                <a:gd name="T3" fmla="*/ 0 h 3"/>
                <a:gd name="T4" fmla="*/ 3 w 3"/>
                <a:gd name="T5" fmla="*/ 2 h 3"/>
                <a:gd name="T6" fmla="*/ 2 w 3"/>
                <a:gd name="T7" fmla="*/ 3 h 3"/>
                <a:gd name="T8" fmla="*/ 0 w 3"/>
                <a:gd name="T9" fmla="*/ 2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2" y="0"/>
                    <a:pt x="3" y="1"/>
                    <a:pt x="3" y="2"/>
                  </a:cubicBezTo>
                  <a:cubicBezTo>
                    <a:pt x="3" y="3"/>
                    <a:pt x="2" y="3"/>
                    <a:pt x="2" y="3"/>
                  </a:cubicBezTo>
                  <a:cubicBezTo>
                    <a:pt x="1" y="3"/>
                    <a:pt x="0" y="3"/>
                    <a:pt x="0" y="2"/>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7" name="Freeform 1203"/>
            <p:cNvSpPr>
              <a:spLocks/>
            </p:cNvSpPr>
            <p:nvPr userDrawn="1"/>
          </p:nvSpPr>
          <p:spPr bwMode="auto">
            <a:xfrm>
              <a:off x="335" y="199"/>
              <a:ext cx="2" cy="1"/>
            </a:xfrm>
            <a:custGeom>
              <a:avLst/>
              <a:gdLst>
                <a:gd name="T0" fmla="*/ 2 w 3"/>
                <a:gd name="T1" fmla="*/ 0 h 3"/>
                <a:gd name="T2" fmla="*/ 2 w 3"/>
                <a:gd name="T3" fmla="*/ 0 h 3"/>
                <a:gd name="T4" fmla="*/ 3 w 3"/>
                <a:gd name="T5" fmla="*/ 1 h 3"/>
                <a:gd name="T6" fmla="*/ 2 w 3"/>
                <a:gd name="T7" fmla="*/ 3 h 3"/>
                <a:gd name="T8" fmla="*/ 0 w 3"/>
                <a:gd name="T9" fmla="*/ 1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3" y="0"/>
                    <a:pt x="3" y="0"/>
                    <a:pt x="3" y="1"/>
                  </a:cubicBezTo>
                  <a:cubicBezTo>
                    <a:pt x="3" y="2"/>
                    <a:pt x="3" y="3"/>
                    <a:pt x="2" y="3"/>
                  </a:cubicBezTo>
                  <a:cubicBezTo>
                    <a:pt x="1" y="3"/>
                    <a:pt x="0" y="2"/>
                    <a:pt x="0" y="1"/>
                  </a:cubicBezTo>
                  <a:cubicBezTo>
                    <a:pt x="0" y="0"/>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8" name="Freeform 1204"/>
            <p:cNvSpPr>
              <a:spLocks/>
            </p:cNvSpPr>
            <p:nvPr userDrawn="1"/>
          </p:nvSpPr>
          <p:spPr bwMode="auto">
            <a:xfrm>
              <a:off x="337" y="199"/>
              <a:ext cx="2" cy="1"/>
            </a:xfrm>
            <a:custGeom>
              <a:avLst/>
              <a:gdLst>
                <a:gd name="T0" fmla="*/ 2 w 3"/>
                <a:gd name="T1" fmla="*/ 0 h 3"/>
                <a:gd name="T2" fmla="*/ 2 w 3"/>
                <a:gd name="T3" fmla="*/ 0 h 3"/>
                <a:gd name="T4" fmla="*/ 3 w 3"/>
                <a:gd name="T5" fmla="*/ 1 h 3"/>
                <a:gd name="T6" fmla="*/ 2 w 3"/>
                <a:gd name="T7" fmla="*/ 3 h 3"/>
                <a:gd name="T8" fmla="*/ 0 w 3"/>
                <a:gd name="T9" fmla="*/ 1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2" y="0"/>
                    <a:pt x="3" y="1"/>
                    <a:pt x="3" y="1"/>
                  </a:cubicBezTo>
                  <a:cubicBezTo>
                    <a:pt x="3" y="2"/>
                    <a:pt x="2" y="3"/>
                    <a:pt x="2" y="3"/>
                  </a:cubicBezTo>
                  <a:cubicBezTo>
                    <a:pt x="1" y="3"/>
                    <a:pt x="0" y="2"/>
                    <a:pt x="0" y="1"/>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9" name="Freeform 1205"/>
            <p:cNvSpPr>
              <a:spLocks/>
            </p:cNvSpPr>
            <p:nvPr userDrawn="1"/>
          </p:nvSpPr>
          <p:spPr bwMode="auto">
            <a:xfrm>
              <a:off x="340" y="199"/>
              <a:ext cx="1" cy="1"/>
            </a:xfrm>
            <a:custGeom>
              <a:avLst/>
              <a:gdLst>
                <a:gd name="T0" fmla="*/ 1 w 3"/>
                <a:gd name="T1" fmla="*/ 0 h 3"/>
                <a:gd name="T2" fmla="*/ 1 w 3"/>
                <a:gd name="T3" fmla="*/ 0 h 3"/>
                <a:gd name="T4" fmla="*/ 3 w 3"/>
                <a:gd name="T5" fmla="*/ 1 h 3"/>
                <a:gd name="T6" fmla="*/ 1 w 3"/>
                <a:gd name="T7" fmla="*/ 3 h 3"/>
                <a:gd name="T8" fmla="*/ 0 w 3"/>
                <a:gd name="T9" fmla="*/ 1 h 3"/>
                <a:gd name="T10" fmla="*/ 1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1" y="0"/>
                  </a:moveTo>
                  <a:lnTo>
                    <a:pt x="1" y="0"/>
                  </a:lnTo>
                  <a:cubicBezTo>
                    <a:pt x="2" y="0"/>
                    <a:pt x="3" y="1"/>
                    <a:pt x="3" y="1"/>
                  </a:cubicBezTo>
                  <a:cubicBezTo>
                    <a:pt x="3" y="2"/>
                    <a:pt x="2" y="3"/>
                    <a:pt x="1" y="3"/>
                  </a:cubicBezTo>
                  <a:cubicBezTo>
                    <a:pt x="1" y="3"/>
                    <a:pt x="0" y="2"/>
                    <a:pt x="0" y="1"/>
                  </a:cubicBezTo>
                  <a:cubicBezTo>
                    <a:pt x="0" y="1"/>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0" name="Freeform 1206"/>
            <p:cNvSpPr>
              <a:spLocks/>
            </p:cNvSpPr>
            <p:nvPr userDrawn="1"/>
          </p:nvSpPr>
          <p:spPr bwMode="auto">
            <a:xfrm>
              <a:off x="341" y="200"/>
              <a:ext cx="2" cy="1"/>
            </a:xfrm>
            <a:custGeom>
              <a:avLst/>
              <a:gdLst>
                <a:gd name="T0" fmla="*/ 2 w 3"/>
                <a:gd name="T1" fmla="*/ 0 h 3"/>
                <a:gd name="T2" fmla="*/ 2 w 3"/>
                <a:gd name="T3" fmla="*/ 0 h 3"/>
                <a:gd name="T4" fmla="*/ 3 w 3"/>
                <a:gd name="T5" fmla="*/ 2 h 3"/>
                <a:gd name="T6" fmla="*/ 2 w 3"/>
                <a:gd name="T7" fmla="*/ 3 h 3"/>
                <a:gd name="T8" fmla="*/ 0 w 3"/>
                <a:gd name="T9" fmla="*/ 2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2" y="0"/>
                    <a:pt x="3" y="1"/>
                    <a:pt x="3" y="2"/>
                  </a:cubicBezTo>
                  <a:cubicBezTo>
                    <a:pt x="3" y="2"/>
                    <a:pt x="2" y="3"/>
                    <a:pt x="2" y="3"/>
                  </a:cubicBezTo>
                  <a:cubicBezTo>
                    <a:pt x="1" y="3"/>
                    <a:pt x="0" y="2"/>
                    <a:pt x="0" y="2"/>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1" name="Freeform 1207"/>
            <p:cNvSpPr>
              <a:spLocks/>
            </p:cNvSpPr>
            <p:nvPr userDrawn="1"/>
          </p:nvSpPr>
          <p:spPr bwMode="auto">
            <a:xfrm>
              <a:off x="341" y="177"/>
              <a:ext cx="1" cy="2"/>
            </a:xfrm>
            <a:custGeom>
              <a:avLst/>
              <a:gdLst>
                <a:gd name="T0" fmla="*/ 0 w 2"/>
                <a:gd name="T1" fmla="*/ 0 h 5"/>
                <a:gd name="T2" fmla="*/ 0 w 2"/>
                <a:gd name="T3" fmla="*/ 0 h 5"/>
                <a:gd name="T4" fmla="*/ 2 w 2"/>
                <a:gd name="T5" fmla="*/ 3 h 5"/>
                <a:gd name="T6" fmla="*/ 1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3"/>
                  </a:lnTo>
                  <a:lnTo>
                    <a:pt x="1" y="5"/>
                  </a:lnTo>
                  <a:cubicBezTo>
                    <a:pt x="1" y="3"/>
                    <a:pt x="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2" name="Freeform 1208"/>
            <p:cNvSpPr>
              <a:spLocks/>
            </p:cNvSpPr>
            <p:nvPr userDrawn="1"/>
          </p:nvSpPr>
          <p:spPr bwMode="auto">
            <a:xfrm>
              <a:off x="344" y="180"/>
              <a:ext cx="1" cy="1"/>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3" name="Freeform 1209"/>
            <p:cNvSpPr>
              <a:spLocks/>
            </p:cNvSpPr>
            <p:nvPr userDrawn="1"/>
          </p:nvSpPr>
          <p:spPr bwMode="auto">
            <a:xfrm>
              <a:off x="346" y="182"/>
              <a:ext cx="1" cy="3"/>
            </a:xfrm>
            <a:custGeom>
              <a:avLst/>
              <a:gdLst>
                <a:gd name="T0" fmla="*/ 0 w 2"/>
                <a:gd name="T1" fmla="*/ 0 h 5"/>
                <a:gd name="T2" fmla="*/ 0 w 2"/>
                <a:gd name="T3" fmla="*/ 0 h 5"/>
                <a:gd name="T4" fmla="*/ 2 w 2"/>
                <a:gd name="T5" fmla="*/ 3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3"/>
                  </a:lnTo>
                  <a:lnTo>
                    <a:pt x="0" y="5"/>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4" name="Freeform 1210"/>
            <p:cNvSpPr>
              <a:spLocks/>
            </p:cNvSpPr>
            <p:nvPr userDrawn="1"/>
          </p:nvSpPr>
          <p:spPr bwMode="auto">
            <a:xfrm>
              <a:off x="347" y="185"/>
              <a:ext cx="1" cy="2"/>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5" name="Freeform 1211"/>
            <p:cNvSpPr>
              <a:spLocks/>
            </p:cNvSpPr>
            <p:nvPr userDrawn="1"/>
          </p:nvSpPr>
          <p:spPr bwMode="auto">
            <a:xfrm>
              <a:off x="344" y="185"/>
              <a:ext cx="1" cy="2"/>
            </a:xfrm>
            <a:custGeom>
              <a:avLst/>
              <a:gdLst>
                <a:gd name="T0" fmla="*/ 1 w 2"/>
                <a:gd name="T1" fmla="*/ 0 h 5"/>
                <a:gd name="T2" fmla="*/ 1 w 2"/>
                <a:gd name="T3" fmla="*/ 0 h 5"/>
                <a:gd name="T4" fmla="*/ 2 w 2"/>
                <a:gd name="T5" fmla="*/ 3 h 5"/>
                <a:gd name="T6" fmla="*/ 0 w 2"/>
                <a:gd name="T7" fmla="*/ 5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lnTo>
                    <a:pt x="1" y="0"/>
                  </a:lnTo>
                  <a:lnTo>
                    <a:pt x="2" y="3"/>
                  </a:lnTo>
                  <a:lnTo>
                    <a:pt x="0" y="5"/>
                  </a:lnTo>
                  <a:cubicBezTo>
                    <a:pt x="1" y="3"/>
                    <a:pt x="1" y="2"/>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6" name="Freeform 1212"/>
            <p:cNvSpPr>
              <a:spLocks/>
            </p:cNvSpPr>
            <p:nvPr userDrawn="1"/>
          </p:nvSpPr>
          <p:spPr bwMode="auto">
            <a:xfrm>
              <a:off x="340" y="184"/>
              <a:ext cx="1" cy="2"/>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7" name="Freeform 1213"/>
            <p:cNvSpPr>
              <a:spLocks/>
            </p:cNvSpPr>
            <p:nvPr userDrawn="1"/>
          </p:nvSpPr>
          <p:spPr bwMode="auto">
            <a:xfrm>
              <a:off x="342" y="182"/>
              <a:ext cx="1" cy="2"/>
            </a:xfrm>
            <a:custGeom>
              <a:avLst/>
              <a:gdLst>
                <a:gd name="T0" fmla="*/ 0 w 2"/>
                <a:gd name="T1" fmla="*/ 0 h 5"/>
                <a:gd name="T2" fmla="*/ 0 w 2"/>
                <a:gd name="T3" fmla="*/ 0 h 5"/>
                <a:gd name="T4" fmla="*/ 2 w 2"/>
                <a:gd name="T5" fmla="*/ 3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3"/>
                  </a:lnTo>
                  <a:lnTo>
                    <a:pt x="0" y="5"/>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8" name="Freeform 1214"/>
            <p:cNvSpPr>
              <a:spLocks/>
            </p:cNvSpPr>
            <p:nvPr userDrawn="1"/>
          </p:nvSpPr>
          <p:spPr bwMode="auto">
            <a:xfrm>
              <a:off x="340" y="180"/>
              <a:ext cx="1" cy="1"/>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9" name="Freeform 1215"/>
            <p:cNvSpPr>
              <a:spLocks/>
            </p:cNvSpPr>
            <p:nvPr userDrawn="1"/>
          </p:nvSpPr>
          <p:spPr bwMode="auto">
            <a:xfrm>
              <a:off x="344" y="174"/>
              <a:ext cx="1" cy="2"/>
            </a:xfrm>
            <a:custGeom>
              <a:avLst/>
              <a:gdLst>
                <a:gd name="T0" fmla="*/ 0 w 2"/>
                <a:gd name="T1" fmla="*/ 0 h 5"/>
                <a:gd name="T2" fmla="*/ 0 w 2"/>
                <a:gd name="T3" fmla="*/ 0 h 5"/>
                <a:gd name="T4" fmla="*/ 2 w 2"/>
                <a:gd name="T5" fmla="*/ 2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2"/>
                  </a:lnTo>
                  <a:lnTo>
                    <a:pt x="0" y="5"/>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0" name="Freeform 1216"/>
            <p:cNvSpPr>
              <a:spLocks/>
            </p:cNvSpPr>
            <p:nvPr userDrawn="1"/>
          </p:nvSpPr>
          <p:spPr bwMode="auto">
            <a:xfrm>
              <a:off x="346" y="177"/>
              <a:ext cx="1" cy="2"/>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1" name="Freeform 1217"/>
            <p:cNvSpPr>
              <a:spLocks/>
            </p:cNvSpPr>
            <p:nvPr userDrawn="1"/>
          </p:nvSpPr>
          <p:spPr bwMode="auto">
            <a:xfrm>
              <a:off x="348" y="180"/>
              <a:ext cx="1" cy="2"/>
            </a:xfrm>
            <a:custGeom>
              <a:avLst/>
              <a:gdLst>
                <a:gd name="T0" fmla="*/ 0 w 2"/>
                <a:gd name="T1" fmla="*/ 0 h 5"/>
                <a:gd name="T2" fmla="*/ 0 w 2"/>
                <a:gd name="T3" fmla="*/ 0 h 5"/>
                <a:gd name="T4" fmla="*/ 2 w 2"/>
                <a:gd name="T5" fmla="*/ 2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2"/>
                  </a:lnTo>
                  <a:lnTo>
                    <a:pt x="0" y="5"/>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2" name="Freeform 1218"/>
            <p:cNvSpPr>
              <a:spLocks/>
            </p:cNvSpPr>
            <p:nvPr userDrawn="1"/>
          </p:nvSpPr>
          <p:spPr bwMode="auto">
            <a:xfrm>
              <a:off x="345" y="187"/>
              <a:ext cx="1" cy="2"/>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3" name="Freeform 1219"/>
            <p:cNvSpPr>
              <a:spLocks/>
            </p:cNvSpPr>
            <p:nvPr userDrawn="1"/>
          </p:nvSpPr>
          <p:spPr bwMode="auto">
            <a:xfrm>
              <a:off x="345" y="191"/>
              <a:ext cx="0" cy="3"/>
            </a:xfrm>
            <a:custGeom>
              <a:avLst/>
              <a:gdLst>
                <a:gd name="T0" fmla="*/ 1 w 2"/>
                <a:gd name="T1" fmla="*/ 0 h 5"/>
                <a:gd name="T2" fmla="*/ 1 w 2"/>
                <a:gd name="T3" fmla="*/ 0 h 5"/>
                <a:gd name="T4" fmla="*/ 2 w 2"/>
                <a:gd name="T5" fmla="*/ 3 h 5"/>
                <a:gd name="T6" fmla="*/ 0 w 2"/>
                <a:gd name="T7" fmla="*/ 5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lnTo>
                    <a:pt x="1" y="0"/>
                  </a:lnTo>
                  <a:lnTo>
                    <a:pt x="2" y="3"/>
                  </a:lnTo>
                  <a:lnTo>
                    <a:pt x="0" y="5"/>
                  </a:lnTo>
                  <a:cubicBezTo>
                    <a:pt x="1" y="3"/>
                    <a:pt x="1" y="2"/>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4" name="Freeform 1220"/>
            <p:cNvSpPr>
              <a:spLocks/>
            </p:cNvSpPr>
            <p:nvPr userDrawn="1"/>
          </p:nvSpPr>
          <p:spPr bwMode="auto">
            <a:xfrm>
              <a:off x="338" y="186"/>
              <a:ext cx="0"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5" name="Freeform 1221"/>
            <p:cNvSpPr>
              <a:spLocks/>
            </p:cNvSpPr>
            <p:nvPr userDrawn="1"/>
          </p:nvSpPr>
          <p:spPr bwMode="auto">
            <a:xfrm>
              <a:off x="343" y="189"/>
              <a:ext cx="1" cy="2"/>
            </a:xfrm>
            <a:custGeom>
              <a:avLst/>
              <a:gdLst>
                <a:gd name="T0" fmla="*/ 0 w 2"/>
                <a:gd name="T1" fmla="*/ 0 h 5"/>
                <a:gd name="T2" fmla="*/ 0 w 2"/>
                <a:gd name="T3" fmla="*/ 0 h 5"/>
                <a:gd name="T4" fmla="*/ 2 w 2"/>
                <a:gd name="T5" fmla="*/ 3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3"/>
                  </a:lnTo>
                  <a:lnTo>
                    <a:pt x="0" y="5"/>
                  </a:lnTo>
                  <a:cubicBezTo>
                    <a:pt x="1" y="3"/>
                    <a:pt x="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6" name="Freeform 1222"/>
            <p:cNvSpPr>
              <a:spLocks/>
            </p:cNvSpPr>
            <p:nvPr userDrawn="1"/>
          </p:nvSpPr>
          <p:spPr bwMode="auto">
            <a:xfrm>
              <a:off x="339" y="195"/>
              <a:ext cx="5" cy="2"/>
            </a:xfrm>
            <a:custGeom>
              <a:avLst/>
              <a:gdLst>
                <a:gd name="T0" fmla="*/ 11 w 11"/>
                <a:gd name="T1" fmla="*/ 2 h 4"/>
                <a:gd name="T2" fmla="*/ 11 w 11"/>
                <a:gd name="T3" fmla="*/ 2 h 4"/>
                <a:gd name="T4" fmla="*/ 6 w 11"/>
                <a:gd name="T5" fmla="*/ 4 h 4"/>
                <a:gd name="T6" fmla="*/ 0 w 11"/>
                <a:gd name="T7" fmla="*/ 2 h 4"/>
                <a:gd name="T8" fmla="*/ 3 w 11"/>
                <a:gd name="T9" fmla="*/ 0 h 4"/>
                <a:gd name="T10" fmla="*/ 11 w 11"/>
                <a:gd name="T11" fmla="*/ 2 h 4"/>
              </a:gdLst>
              <a:ahLst/>
              <a:cxnLst>
                <a:cxn ang="0">
                  <a:pos x="T0" y="T1"/>
                </a:cxn>
                <a:cxn ang="0">
                  <a:pos x="T2" y="T3"/>
                </a:cxn>
                <a:cxn ang="0">
                  <a:pos x="T4" y="T5"/>
                </a:cxn>
                <a:cxn ang="0">
                  <a:pos x="T6" y="T7"/>
                </a:cxn>
                <a:cxn ang="0">
                  <a:pos x="T8" y="T9"/>
                </a:cxn>
                <a:cxn ang="0">
                  <a:pos x="T10" y="T11"/>
                </a:cxn>
              </a:cxnLst>
              <a:rect l="0" t="0" r="r" b="b"/>
              <a:pathLst>
                <a:path w="11" h="4">
                  <a:moveTo>
                    <a:pt x="11" y="2"/>
                  </a:moveTo>
                  <a:lnTo>
                    <a:pt x="11" y="2"/>
                  </a:lnTo>
                  <a:cubicBezTo>
                    <a:pt x="10" y="3"/>
                    <a:pt x="8" y="3"/>
                    <a:pt x="6" y="4"/>
                  </a:cubicBezTo>
                  <a:cubicBezTo>
                    <a:pt x="4" y="3"/>
                    <a:pt x="2" y="3"/>
                    <a:pt x="0" y="2"/>
                  </a:cubicBezTo>
                  <a:cubicBezTo>
                    <a:pt x="1" y="2"/>
                    <a:pt x="2" y="1"/>
                    <a:pt x="3" y="0"/>
                  </a:cubicBezTo>
                  <a:cubicBezTo>
                    <a:pt x="6" y="0"/>
                    <a:pt x="9" y="1"/>
                    <a:pt x="1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7" name="Freeform 1223"/>
            <p:cNvSpPr>
              <a:spLocks/>
            </p:cNvSpPr>
            <p:nvPr userDrawn="1"/>
          </p:nvSpPr>
          <p:spPr bwMode="auto">
            <a:xfrm>
              <a:off x="337" y="188"/>
              <a:ext cx="6" cy="3"/>
            </a:xfrm>
            <a:custGeom>
              <a:avLst/>
              <a:gdLst>
                <a:gd name="T0" fmla="*/ 0 w 13"/>
                <a:gd name="T1" fmla="*/ 6 h 7"/>
                <a:gd name="T2" fmla="*/ 0 w 13"/>
                <a:gd name="T3" fmla="*/ 6 h 7"/>
                <a:gd name="T4" fmla="*/ 13 w 13"/>
                <a:gd name="T5" fmla="*/ 0 h 7"/>
                <a:gd name="T6" fmla="*/ 7 w 13"/>
                <a:gd name="T7" fmla="*/ 7 h 7"/>
                <a:gd name="T8" fmla="*/ 4 w 13"/>
                <a:gd name="T9" fmla="*/ 7 h 7"/>
                <a:gd name="T10" fmla="*/ 5 w 13"/>
                <a:gd name="T11" fmla="*/ 5 h 7"/>
                <a:gd name="T12" fmla="*/ 4 w 13"/>
                <a:gd name="T13" fmla="*/ 5 h 7"/>
                <a:gd name="T14" fmla="*/ 0 w 13"/>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0" y="6"/>
                  </a:moveTo>
                  <a:lnTo>
                    <a:pt x="0" y="6"/>
                  </a:lnTo>
                  <a:cubicBezTo>
                    <a:pt x="4" y="3"/>
                    <a:pt x="8" y="0"/>
                    <a:pt x="13" y="0"/>
                  </a:cubicBezTo>
                  <a:cubicBezTo>
                    <a:pt x="12" y="2"/>
                    <a:pt x="10" y="5"/>
                    <a:pt x="7" y="7"/>
                  </a:cubicBezTo>
                  <a:cubicBezTo>
                    <a:pt x="6" y="7"/>
                    <a:pt x="5" y="7"/>
                    <a:pt x="4" y="7"/>
                  </a:cubicBezTo>
                  <a:cubicBezTo>
                    <a:pt x="4" y="7"/>
                    <a:pt x="4" y="6"/>
                    <a:pt x="5" y="5"/>
                  </a:cubicBezTo>
                  <a:lnTo>
                    <a:pt x="4" y="5"/>
                  </a:lnTo>
                  <a:cubicBezTo>
                    <a:pt x="4" y="5"/>
                    <a:pt x="2" y="5"/>
                    <a:pt x="0"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8" name="Freeform 1224"/>
            <p:cNvSpPr>
              <a:spLocks/>
            </p:cNvSpPr>
            <p:nvPr userDrawn="1"/>
          </p:nvSpPr>
          <p:spPr bwMode="auto">
            <a:xfrm>
              <a:off x="333" y="187"/>
              <a:ext cx="0" cy="2"/>
            </a:xfrm>
            <a:custGeom>
              <a:avLst/>
              <a:gdLst>
                <a:gd name="T0" fmla="*/ 1 w 2"/>
                <a:gd name="T1" fmla="*/ 0 h 5"/>
                <a:gd name="T2" fmla="*/ 1 w 2"/>
                <a:gd name="T3" fmla="*/ 0 h 5"/>
                <a:gd name="T4" fmla="*/ 2 w 2"/>
                <a:gd name="T5" fmla="*/ 3 h 5"/>
                <a:gd name="T6" fmla="*/ 0 w 2"/>
                <a:gd name="T7" fmla="*/ 5 h 5"/>
                <a:gd name="T8" fmla="*/ 0 w 2"/>
                <a:gd name="T9" fmla="*/ 2 h 5"/>
                <a:gd name="T10" fmla="*/ 1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1" y="0"/>
                  </a:moveTo>
                  <a:lnTo>
                    <a:pt x="1" y="0"/>
                  </a:lnTo>
                  <a:cubicBezTo>
                    <a:pt x="2" y="1"/>
                    <a:pt x="2" y="2"/>
                    <a:pt x="2" y="3"/>
                  </a:cubicBezTo>
                  <a:cubicBezTo>
                    <a:pt x="1" y="3"/>
                    <a:pt x="1" y="4"/>
                    <a:pt x="0" y="5"/>
                  </a:cubicBezTo>
                  <a:cubicBezTo>
                    <a:pt x="0" y="4"/>
                    <a:pt x="0" y="3"/>
                    <a:pt x="0" y="2"/>
                  </a:cubicBezTo>
                  <a:cubicBezTo>
                    <a:pt x="0" y="2"/>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9" name="Freeform 1225"/>
            <p:cNvSpPr>
              <a:spLocks/>
            </p:cNvSpPr>
            <p:nvPr userDrawn="1"/>
          </p:nvSpPr>
          <p:spPr bwMode="auto">
            <a:xfrm>
              <a:off x="335" y="189"/>
              <a:ext cx="2" cy="2"/>
            </a:xfrm>
            <a:custGeom>
              <a:avLst/>
              <a:gdLst>
                <a:gd name="T0" fmla="*/ 4 w 4"/>
                <a:gd name="T1" fmla="*/ 0 h 5"/>
                <a:gd name="T2" fmla="*/ 4 w 4"/>
                <a:gd name="T3" fmla="*/ 0 h 5"/>
                <a:gd name="T4" fmla="*/ 2 w 4"/>
                <a:gd name="T5" fmla="*/ 4 h 5"/>
                <a:gd name="T6" fmla="*/ 0 w 4"/>
                <a:gd name="T7" fmla="*/ 5 h 5"/>
                <a:gd name="T8" fmla="*/ 2 w 4"/>
                <a:gd name="T9" fmla="*/ 1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lnTo>
                    <a:pt x="4" y="0"/>
                  </a:lnTo>
                  <a:cubicBezTo>
                    <a:pt x="4" y="1"/>
                    <a:pt x="3" y="3"/>
                    <a:pt x="2" y="4"/>
                  </a:cubicBezTo>
                  <a:cubicBezTo>
                    <a:pt x="2" y="4"/>
                    <a:pt x="1" y="5"/>
                    <a:pt x="0" y="5"/>
                  </a:cubicBezTo>
                  <a:cubicBezTo>
                    <a:pt x="1" y="4"/>
                    <a:pt x="2" y="2"/>
                    <a:pt x="2" y="1"/>
                  </a:cubicBezTo>
                  <a:cubicBezTo>
                    <a:pt x="3" y="0"/>
                    <a:pt x="4" y="0"/>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0" name="Freeform 1226"/>
            <p:cNvSpPr>
              <a:spLocks/>
            </p:cNvSpPr>
            <p:nvPr userDrawn="1"/>
          </p:nvSpPr>
          <p:spPr bwMode="auto">
            <a:xfrm>
              <a:off x="337" y="191"/>
              <a:ext cx="5" cy="3"/>
            </a:xfrm>
            <a:custGeom>
              <a:avLst/>
              <a:gdLst>
                <a:gd name="T0" fmla="*/ 4 w 13"/>
                <a:gd name="T1" fmla="*/ 2 h 6"/>
                <a:gd name="T2" fmla="*/ 4 w 13"/>
                <a:gd name="T3" fmla="*/ 2 h 6"/>
                <a:gd name="T4" fmla="*/ 13 w 13"/>
                <a:gd name="T5" fmla="*/ 1 h 6"/>
                <a:gd name="T6" fmla="*/ 6 w 13"/>
                <a:gd name="T7" fmla="*/ 5 h 6"/>
                <a:gd name="T8" fmla="*/ 0 w 13"/>
                <a:gd name="T9" fmla="*/ 6 h 6"/>
                <a:gd name="T10" fmla="*/ 4 w 13"/>
                <a:gd name="T11" fmla="*/ 2 h 6"/>
              </a:gdLst>
              <a:ahLst/>
              <a:cxnLst>
                <a:cxn ang="0">
                  <a:pos x="T0" y="T1"/>
                </a:cxn>
                <a:cxn ang="0">
                  <a:pos x="T2" y="T3"/>
                </a:cxn>
                <a:cxn ang="0">
                  <a:pos x="T4" y="T5"/>
                </a:cxn>
                <a:cxn ang="0">
                  <a:pos x="T6" y="T7"/>
                </a:cxn>
                <a:cxn ang="0">
                  <a:pos x="T8" y="T9"/>
                </a:cxn>
                <a:cxn ang="0">
                  <a:pos x="T10" y="T11"/>
                </a:cxn>
              </a:cxnLst>
              <a:rect l="0" t="0" r="r" b="b"/>
              <a:pathLst>
                <a:path w="13" h="6">
                  <a:moveTo>
                    <a:pt x="4" y="2"/>
                  </a:moveTo>
                  <a:lnTo>
                    <a:pt x="4" y="2"/>
                  </a:lnTo>
                  <a:cubicBezTo>
                    <a:pt x="7" y="1"/>
                    <a:pt x="10" y="0"/>
                    <a:pt x="13" y="1"/>
                  </a:cubicBezTo>
                  <a:cubicBezTo>
                    <a:pt x="11" y="3"/>
                    <a:pt x="9" y="4"/>
                    <a:pt x="6" y="5"/>
                  </a:cubicBezTo>
                  <a:cubicBezTo>
                    <a:pt x="5" y="5"/>
                    <a:pt x="3" y="6"/>
                    <a:pt x="0" y="6"/>
                  </a:cubicBezTo>
                  <a:cubicBezTo>
                    <a:pt x="2" y="5"/>
                    <a:pt x="3" y="3"/>
                    <a:pt x="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1" name="Freeform 1227"/>
            <p:cNvSpPr>
              <a:spLocks/>
            </p:cNvSpPr>
            <p:nvPr userDrawn="1"/>
          </p:nvSpPr>
          <p:spPr bwMode="auto">
            <a:xfrm>
              <a:off x="332" y="187"/>
              <a:ext cx="3" cy="7"/>
            </a:xfrm>
            <a:custGeom>
              <a:avLst/>
              <a:gdLst>
                <a:gd name="T0" fmla="*/ 1 w 7"/>
                <a:gd name="T1" fmla="*/ 7 h 16"/>
                <a:gd name="T2" fmla="*/ 1 w 7"/>
                <a:gd name="T3" fmla="*/ 7 h 16"/>
                <a:gd name="T4" fmla="*/ 7 w 7"/>
                <a:gd name="T5" fmla="*/ 0 h 16"/>
                <a:gd name="T6" fmla="*/ 4 w 7"/>
                <a:gd name="T7" fmla="*/ 11 h 16"/>
                <a:gd name="T8" fmla="*/ 0 w 7"/>
                <a:gd name="T9" fmla="*/ 16 h 16"/>
                <a:gd name="T10" fmla="*/ 1 w 7"/>
                <a:gd name="T11" fmla="*/ 8 h 16"/>
                <a:gd name="T12" fmla="*/ 1 w 7"/>
                <a:gd name="T13" fmla="*/ 7 h 16"/>
              </a:gdLst>
              <a:ahLst/>
              <a:cxnLst>
                <a:cxn ang="0">
                  <a:pos x="T0" y="T1"/>
                </a:cxn>
                <a:cxn ang="0">
                  <a:pos x="T2" y="T3"/>
                </a:cxn>
                <a:cxn ang="0">
                  <a:pos x="T4" y="T5"/>
                </a:cxn>
                <a:cxn ang="0">
                  <a:pos x="T6" y="T7"/>
                </a:cxn>
                <a:cxn ang="0">
                  <a:pos x="T8" y="T9"/>
                </a:cxn>
                <a:cxn ang="0">
                  <a:pos x="T10" y="T11"/>
                </a:cxn>
                <a:cxn ang="0">
                  <a:pos x="T12" y="T13"/>
                </a:cxn>
              </a:cxnLst>
              <a:rect l="0" t="0" r="r" b="b"/>
              <a:pathLst>
                <a:path w="7" h="16">
                  <a:moveTo>
                    <a:pt x="1" y="7"/>
                  </a:moveTo>
                  <a:lnTo>
                    <a:pt x="1" y="7"/>
                  </a:lnTo>
                  <a:cubicBezTo>
                    <a:pt x="3" y="4"/>
                    <a:pt x="5" y="2"/>
                    <a:pt x="7" y="0"/>
                  </a:cubicBezTo>
                  <a:cubicBezTo>
                    <a:pt x="7" y="4"/>
                    <a:pt x="6" y="8"/>
                    <a:pt x="4" y="11"/>
                  </a:cubicBezTo>
                  <a:cubicBezTo>
                    <a:pt x="3" y="13"/>
                    <a:pt x="1" y="14"/>
                    <a:pt x="0" y="16"/>
                  </a:cubicBezTo>
                  <a:cubicBezTo>
                    <a:pt x="1" y="14"/>
                    <a:pt x="1" y="11"/>
                    <a:pt x="1" y="8"/>
                  </a:cubicBezTo>
                  <a:cubicBezTo>
                    <a:pt x="1" y="8"/>
                    <a:pt x="1" y="7"/>
                    <a:pt x="1"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2" name="Freeform 1228"/>
            <p:cNvSpPr>
              <a:spLocks/>
            </p:cNvSpPr>
            <p:nvPr userDrawn="1"/>
          </p:nvSpPr>
          <p:spPr bwMode="auto">
            <a:xfrm>
              <a:off x="333" y="194"/>
              <a:ext cx="8" cy="2"/>
            </a:xfrm>
            <a:custGeom>
              <a:avLst/>
              <a:gdLst>
                <a:gd name="T0" fmla="*/ 16 w 16"/>
                <a:gd name="T1" fmla="*/ 1 h 5"/>
                <a:gd name="T2" fmla="*/ 16 w 16"/>
                <a:gd name="T3" fmla="*/ 1 h 5"/>
                <a:gd name="T4" fmla="*/ 9 w 16"/>
                <a:gd name="T5" fmla="*/ 5 h 5"/>
                <a:gd name="T6" fmla="*/ 0 w 16"/>
                <a:gd name="T7" fmla="*/ 5 h 5"/>
                <a:gd name="T8" fmla="*/ 16 w 16"/>
                <a:gd name="T9" fmla="*/ 1 h 5"/>
              </a:gdLst>
              <a:ahLst/>
              <a:cxnLst>
                <a:cxn ang="0">
                  <a:pos x="T0" y="T1"/>
                </a:cxn>
                <a:cxn ang="0">
                  <a:pos x="T2" y="T3"/>
                </a:cxn>
                <a:cxn ang="0">
                  <a:pos x="T4" y="T5"/>
                </a:cxn>
                <a:cxn ang="0">
                  <a:pos x="T6" y="T7"/>
                </a:cxn>
                <a:cxn ang="0">
                  <a:pos x="T8" y="T9"/>
                </a:cxn>
              </a:cxnLst>
              <a:rect l="0" t="0" r="r" b="b"/>
              <a:pathLst>
                <a:path w="16" h="5">
                  <a:moveTo>
                    <a:pt x="16" y="1"/>
                  </a:moveTo>
                  <a:lnTo>
                    <a:pt x="16" y="1"/>
                  </a:lnTo>
                  <a:cubicBezTo>
                    <a:pt x="14" y="3"/>
                    <a:pt x="12" y="4"/>
                    <a:pt x="9" y="5"/>
                  </a:cubicBezTo>
                  <a:cubicBezTo>
                    <a:pt x="6" y="5"/>
                    <a:pt x="3" y="5"/>
                    <a:pt x="0" y="5"/>
                  </a:cubicBezTo>
                  <a:cubicBezTo>
                    <a:pt x="5" y="1"/>
                    <a:pt x="11" y="0"/>
                    <a:pt x="1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3" name="Freeform 1229"/>
            <p:cNvSpPr>
              <a:spLocks/>
            </p:cNvSpPr>
            <p:nvPr userDrawn="1"/>
          </p:nvSpPr>
          <p:spPr bwMode="auto">
            <a:xfrm>
              <a:off x="332" y="191"/>
              <a:ext cx="6" cy="4"/>
            </a:xfrm>
            <a:custGeom>
              <a:avLst/>
              <a:gdLst>
                <a:gd name="T0" fmla="*/ 14 w 14"/>
                <a:gd name="T1" fmla="*/ 0 h 11"/>
                <a:gd name="T2" fmla="*/ 14 w 14"/>
                <a:gd name="T3" fmla="*/ 0 h 11"/>
                <a:gd name="T4" fmla="*/ 0 w 14"/>
                <a:gd name="T5" fmla="*/ 11 h 11"/>
                <a:gd name="T6" fmla="*/ 14 w 14"/>
                <a:gd name="T7" fmla="*/ 0 h 11"/>
              </a:gdLst>
              <a:ahLst/>
              <a:cxnLst>
                <a:cxn ang="0">
                  <a:pos x="T0" y="T1"/>
                </a:cxn>
                <a:cxn ang="0">
                  <a:pos x="T2" y="T3"/>
                </a:cxn>
                <a:cxn ang="0">
                  <a:pos x="T4" y="T5"/>
                </a:cxn>
                <a:cxn ang="0">
                  <a:pos x="T6" y="T7"/>
                </a:cxn>
              </a:cxnLst>
              <a:rect l="0" t="0" r="r" b="b"/>
              <a:pathLst>
                <a:path w="14" h="11">
                  <a:moveTo>
                    <a:pt x="14" y="0"/>
                  </a:moveTo>
                  <a:lnTo>
                    <a:pt x="14" y="0"/>
                  </a:lnTo>
                  <a:cubicBezTo>
                    <a:pt x="12" y="6"/>
                    <a:pt x="5" y="10"/>
                    <a:pt x="0" y="11"/>
                  </a:cubicBezTo>
                  <a:cubicBezTo>
                    <a:pt x="2" y="6"/>
                    <a:pt x="8" y="1"/>
                    <a:pt x="1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4" name="Freeform 1230"/>
            <p:cNvSpPr>
              <a:spLocks/>
            </p:cNvSpPr>
            <p:nvPr userDrawn="1"/>
          </p:nvSpPr>
          <p:spPr bwMode="auto">
            <a:xfrm>
              <a:off x="319" y="200"/>
              <a:ext cx="0" cy="1"/>
            </a:xfrm>
            <a:custGeom>
              <a:avLst/>
              <a:gdLst>
                <a:gd name="T0" fmla="*/ 0 h 2"/>
                <a:gd name="T1" fmla="*/ 0 h 2"/>
                <a:gd name="T2" fmla="*/ 1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0"/>
                  </a:lnTo>
                  <a:cubicBezTo>
                    <a:pt x="0" y="1"/>
                    <a:pt x="0" y="1"/>
                    <a:pt x="0" y="1"/>
                  </a:cubicBezTo>
                  <a:cubicBezTo>
                    <a:pt x="0" y="2"/>
                    <a:pt x="0" y="2"/>
                    <a:pt x="0" y="2"/>
                  </a:cubicBez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5" name="Freeform 1231"/>
            <p:cNvSpPr>
              <a:spLocks/>
            </p:cNvSpPr>
            <p:nvPr userDrawn="1"/>
          </p:nvSpPr>
          <p:spPr bwMode="auto">
            <a:xfrm>
              <a:off x="328" y="186"/>
              <a:ext cx="0" cy="1"/>
            </a:xfrm>
            <a:custGeom>
              <a:avLst/>
              <a:gdLst>
                <a:gd name="T0" fmla="*/ 1 w 1"/>
                <a:gd name="T1" fmla="*/ 2 h 2"/>
                <a:gd name="T2" fmla="*/ 1 w 1"/>
                <a:gd name="T3" fmla="*/ 2 h 2"/>
                <a:gd name="T4" fmla="*/ 0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2"/>
                  </a:lnTo>
                  <a:lnTo>
                    <a:pt x="0" y="0"/>
                  </a:lnTo>
                  <a:lnTo>
                    <a:pt x="1" y="0"/>
                  </a:lnTo>
                  <a:cubicBezTo>
                    <a:pt x="1" y="0"/>
                    <a:pt x="1" y="1"/>
                    <a:pt x="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6" name="Freeform 1232"/>
            <p:cNvSpPr>
              <a:spLocks/>
            </p:cNvSpPr>
            <p:nvPr userDrawn="1"/>
          </p:nvSpPr>
          <p:spPr bwMode="auto">
            <a:xfrm>
              <a:off x="313" y="186"/>
              <a:ext cx="2" cy="4"/>
            </a:xfrm>
            <a:custGeom>
              <a:avLst/>
              <a:gdLst>
                <a:gd name="T0" fmla="*/ 0 w 4"/>
                <a:gd name="T1" fmla="*/ 2 h 7"/>
                <a:gd name="T2" fmla="*/ 0 w 4"/>
                <a:gd name="T3" fmla="*/ 2 h 7"/>
                <a:gd name="T4" fmla="*/ 0 w 4"/>
                <a:gd name="T5" fmla="*/ 0 h 7"/>
                <a:gd name="T6" fmla="*/ 0 w 4"/>
                <a:gd name="T7" fmla="*/ 0 h 7"/>
                <a:gd name="T8" fmla="*/ 4 w 4"/>
                <a:gd name="T9" fmla="*/ 4 h 7"/>
                <a:gd name="T10" fmla="*/ 2 w 4"/>
                <a:gd name="T11" fmla="*/ 7 h 7"/>
                <a:gd name="T12" fmla="*/ 0 w 4"/>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2"/>
                  </a:moveTo>
                  <a:lnTo>
                    <a:pt x="0" y="2"/>
                  </a:lnTo>
                  <a:cubicBezTo>
                    <a:pt x="0" y="1"/>
                    <a:pt x="0" y="1"/>
                    <a:pt x="0" y="0"/>
                  </a:cubicBezTo>
                  <a:lnTo>
                    <a:pt x="0" y="0"/>
                  </a:lnTo>
                  <a:cubicBezTo>
                    <a:pt x="1" y="2"/>
                    <a:pt x="3" y="3"/>
                    <a:pt x="4" y="4"/>
                  </a:cubicBezTo>
                  <a:cubicBezTo>
                    <a:pt x="3" y="5"/>
                    <a:pt x="3" y="6"/>
                    <a:pt x="2" y="7"/>
                  </a:cubicBezTo>
                  <a:cubicBezTo>
                    <a:pt x="2" y="5"/>
                    <a:pt x="1"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7" name="Freeform 1233"/>
            <p:cNvSpPr>
              <a:spLocks/>
            </p:cNvSpPr>
            <p:nvPr userDrawn="1"/>
          </p:nvSpPr>
          <p:spPr bwMode="auto">
            <a:xfrm>
              <a:off x="312" y="181"/>
              <a:ext cx="3" cy="5"/>
            </a:xfrm>
            <a:custGeom>
              <a:avLst/>
              <a:gdLst>
                <a:gd name="T0" fmla="*/ 1 w 5"/>
                <a:gd name="T1" fmla="*/ 9 h 10"/>
                <a:gd name="T2" fmla="*/ 1 w 5"/>
                <a:gd name="T3" fmla="*/ 9 h 10"/>
                <a:gd name="T4" fmla="*/ 0 w 5"/>
                <a:gd name="T5" fmla="*/ 3 h 10"/>
                <a:gd name="T6" fmla="*/ 1 w 5"/>
                <a:gd name="T7" fmla="*/ 0 h 10"/>
                <a:gd name="T8" fmla="*/ 5 w 5"/>
                <a:gd name="T9" fmla="*/ 5 h 10"/>
                <a:gd name="T10" fmla="*/ 2 w 5"/>
                <a:gd name="T11" fmla="*/ 10 h 10"/>
                <a:gd name="T12" fmla="*/ 1 w 5"/>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1" y="9"/>
                  </a:moveTo>
                  <a:lnTo>
                    <a:pt x="1" y="9"/>
                  </a:lnTo>
                  <a:cubicBezTo>
                    <a:pt x="1" y="7"/>
                    <a:pt x="0" y="5"/>
                    <a:pt x="0" y="3"/>
                  </a:cubicBezTo>
                  <a:lnTo>
                    <a:pt x="1" y="0"/>
                  </a:lnTo>
                  <a:cubicBezTo>
                    <a:pt x="3" y="2"/>
                    <a:pt x="4" y="3"/>
                    <a:pt x="5" y="5"/>
                  </a:cubicBezTo>
                  <a:cubicBezTo>
                    <a:pt x="4" y="6"/>
                    <a:pt x="3" y="8"/>
                    <a:pt x="2" y="10"/>
                  </a:cubicBezTo>
                  <a:lnTo>
                    <a:pt x="1" y="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8" name="Freeform 1234"/>
            <p:cNvSpPr>
              <a:spLocks/>
            </p:cNvSpPr>
            <p:nvPr userDrawn="1"/>
          </p:nvSpPr>
          <p:spPr bwMode="auto">
            <a:xfrm>
              <a:off x="312" y="181"/>
              <a:ext cx="1" cy="1"/>
            </a:xfrm>
            <a:custGeom>
              <a:avLst/>
              <a:gdLst>
                <a:gd name="T0" fmla="*/ 0 w 1"/>
                <a:gd name="T1" fmla="*/ 3 h 3"/>
                <a:gd name="T2" fmla="*/ 0 w 1"/>
                <a:gd name="T3" fmla="*/ 3 h 3"/>
                <a:gd name="T4" fmla="*/ 0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0" y="3"/>
                  </a:lnTo>
                  <a:cubicBezTo>
                    <a:pt x="0" y="2"/>
                    <a:pt x="0" y="1"/>
                    <a:pt x="0" y="0"/>
                  </a:cubicBezTo>
                  <a:lnTo>
                    <a:pt x="1" y="1"/>
                  </a:ln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9" name="Freeform 1235"/>
            <p:cNvSpPr>
              <a:spLocks/>
            </p:cNvSpPr>
            <p:nvPr userDrawn="1"/>
          </p:nvSpPr>
          <p:spPr bwMode="auto">
            <a:xfrm>
              <a:off x="312" y="177"/>
              <a:ext cx="3" cy="4"/>
            </a:xfrm>
            <a:custGeom>
              <a:avLst/>
              <a:gdLst>
                <a:gd name="T0" fmla="*/ 0 w 5"/>
                <a:gd name="T1" fmla="*/ 7 h 8"/>
                <a:gd name="T2" fmla="*/ 0 w 5"/>
                <a:gd name="T3" fmla="*/ 7 h 8"/>
                <a:gd name="T4" fmla="*/ 4 w 5"/>
                <a:gd name="T5" fmla="*/ 0 h 8"/>
                <a:gd name="T6" fmla="*/ 5 w 5"/>
                <a:gd name="T7" fmla="*/ 2 h 8"/>
                <a:gd name="T8" fmla="*/ 1 w 5"/>
                <a:gd name="T9" fmla="*/ 8 h 8"/>
                <a:gd name="T10" fmla="*/ 0 w 5"/>
                <a:gd name="T11" fmla="*/ 7 h 8"/>
              </a:gdLst>
              <a:ahLst/>
              <a:cxnLst>
                <a:cxn ang="0">
                  <a:pos x="T0" y="T1"/>
                </a:cxn>
                <a:cxn ang="0">
                  <a:pos x="T2" y="T3"/>
                </a:cxn>
                <a:cxn ang="0">
                  <a:pos x="T4" y="T5"/>
                </a:cxn>
                <a:cxn ang="0">
                  <a:pos x="T6" y="T7"/>
                </a:cxn>
                <a:cxn ang="0">
                  <a:pos x="T8" y="T9"/>
                </a:cxn>
                <a:cxn ang="0">
                  <a:pos x="T10" y="T11"/>
                </a:cxn>
              </a:cxnLst>
              <a:rect l="0" t="0" r="r" b="b"/>
              <a:pathLst>
                <a:path w="5" h="8">
                  <a:moveTo>
                    <a:pt x="0" y="7"/>
                  </a:moveTo>
                  <a:lnTo>
                    <a:pt x="0" y="7"/>
                  </a:lnTo>
                  <a:cubicBezTo>
                    <a:pt x="1" y="4"/>
                    <a:pt x="2" y="2"/>
                    <a:pt x="4" y="0"/>
                  </a:cubicBezTo>
                  <a:cubicBezTo>
                    <a:pt x="4" y="1"/>
                    <a:pt x="5" y="2"/>
                    <a:pt x="5" y="2"/>
                  </a:cubicBezTo>
                  <a:cubicBezTo>
                    <a:pt x="4" y="4"/>
                    <a:pt x="3" y="6"/>
                    <a:pt x="1" y="8"/>
                  </a:cubicBezTo>
                  <a:lnTo>
                    <a:pt x="0" y="7"/>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0" name="Freeform 1236"/>
            <p:cNvSpPr>
              <a:spLocks/>
            </p:cNvSpPr>
            <p:nvPr userDrawn="1"/>
          </p:nvSpPr>
          <p:spPr bwMode="auto">
            <a:xfrm>
              <a:off x="314" y="175"/>
              <a:ext cx="3" cy="2"/>
            </a:xfrm>
            <a:custGeom>
              <a:avLst/>
              <a:gdLst>
                <a:gd name="T0" fmla="*/ 0 w 6"/>
                <a:gd name="T1" fmla="*/ 3 h 5"/>
                <a:gd name="T2" fmla="*/ 0 w 6"/>
                <a:gd name="T3" fmla="*/ 3 h 5"/>
                <a:gd name="T4" fmla="*/ 1 w 6"/>
                <a:gd name="T5" fmla="*/ 3 h 5"/>
                <a:gd name="T6" fmla="*/ 6 w 6"/>
                <a:gd name="T7" fmla="*/ 0 h 5"/>
                <a:gd name="T8" fmla="*/ 6 w 6"/>
                <a:gd name="T9" fmla="*/ 0 h 5"/>
                <a:gd name="T10" fmla="*/ 2 w 6"/>
                <a:gd name="T11" fmla="*/ 5 h 5"/>
                <a:gd name="T12" fmla="*/ 0 w 6"/>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3"/>
                  </a:moveTo>
                  <a:lnTo>
                    <a:pt x="0" y="3"/>
                  </a:lnTo>
                  <a:cubicBezTo>
                    <a:pt x="0" y="3"/>
                    <a:pt x="1" y="3"/>
                    <a:pt x="1" y="3"/>
                  </a:cubicBezTo>
                  <a:cubicBezTo>
                    <a:pt x="2" y="2"/>
                    <a:pt x="4" y="1"/>
                    <a:pt x="6" y="0"/>
                  </a:cubicBezTo>
                  <a:lnTo>
                    <a:pt x="6" y="0"/>
                  </a:lnTo>
                  <a:cubicBezTo>
                    <a:pt x="4" y="2"/>
                    <a:pt x="3" y="4"/>
                    <a:pt x="2" y="5"/>
                  </a:cubicBezTo>
                  <a:cubicBezTo>
                    <a:pt x="1" y="5"/>
                    <a:pt x="1" y="4"/>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1" name="Freeform 1237"/>
            <p:cNvSpPr>
              <a:spLocks/>
            </p:cNvSpPr>
            <p:nvPr userDrawn="1"/>
          </p:nvSpPr>
          <p:spPr bwMode="auto">
            <a:xfrm>
              <a:off x="317" y="175"/>
              <a:ext cx="0" cy="0"/>
            </a:xfrm>
            <a:custGeom>
              <a:avLst/>
              <a:gdLst>
                <a:gd name="T0" fmla="*/ 0 w 1"/>
                <a:gd name="T1" fmla="*/ 0 h 1"/>
                <a:gd name="T2" fmla="*/ 0 w 1"/>
                <a:gd name="T3" fmla="*/ 0 h 1"/>
                <a:gd name="T4" fmla="*/ 1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0"/>
                  </a:lnTo>
                  <a:lnTo>
                    <a:pt x="1" y="0"/>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2" name="Freeform 1238"/>
            <p:cNvSpPr>
              <a:spLocks/>
            </p:cNvSpPr>
            <p:nvPr userDrawn="1"/>
          </p:nvSpPr>
          <p:spPr bwMode="auto">
            <a:xfrm>
              <a:off x="317" y="174"/>
              <a:ext cx="4" cy="4"/>
            </a:xfrm>
            <a:custGeom>
              <a:avLst/>
              <a:gdLst>
                <a:gd name="T0" fmla="*/ 2 w 8"/>
                <a:gd name="T1" fmla="*/ 1 h 9"/>
                <a:gd name="T2" fmla="*/ 2 w 8"/>
                <a:gd name="T3" fmla="*/ 1 h 9"/>
                <a:gd name="T4" fmla="*/ 5 w 8"/>
                <a:gd name="T5" fmla="*/ 0 h 9"/>
                <a:gd name="T6" fmla="*/ 8 w 8"/>
                <a:gd name="T7" fmla="*/ 4 h 9"/>
                <a:gd name="T8" fmla="*/ 4 w 8"/>
                <a:gd name="T9" fmla="*/ 9 h 9"/>
                <a:gd name="T10" fmla="*/ 0 w 8"/>
                <a:gd name="T11" fmla="*/ 3 h 9"/>
                <a:gd name="T12" fmla="*/ 2 w 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2" y="1"/>
                  </a:moveTo>
                  <a:lnTo>
                    <a:pt x="2" y="1"/>
                  </a:lnTo>
                  <a:cubicBezTo>
                    <a:pt x="3" y="1"/>
                    <a:pt x="4" y="0"/>
                    <a:pt x="5" y="0"/>
                  </a:cubicBezTo>
                  <a:cubicBezTo>
                    <a:pt x="5" y="1"/>
                    <a:pt x="6" y="2"/>
                    <a:pt x="8" y="4"/>
                  </a:cubicBezTo>
                  <a:cubicBezTo>
                    <a:pt x="6" y="6"/>
                    <a:pt x="5" y="7"/>
                    <a:pt x="4" y="9"/>
                  </a:cubicBezTo>
                  <a:cubicBezTo>
                    <a:pt x="2" y="7"/>
                    <a:pt x="1" y="5"/>
                    <a:pt x="0" y="3"/>
                  </a:cubicBezTo>
                  <a:cubicBezTo>
                    <a:pt x="1" y="3"/>
                    <a:pt x="1" y="2"/>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3" name="Freeform 1239"/>
            <p:cNvSpPr>
              <a:spLocks/>
            </p:cNvSpPr>
            <p:nvPr userDrawn="1"/>
          </p:nvSpPr>
          <p:spPr bwMode="auto">
            <a:xfrm>
              <a:off x="320" y="173"/>
              <a:ext cx="3" cy="2"/>
            </a:xfrm>
            <a:custGeom>
              <a:avLst/>
              <a:gdLst>
                <a:gd name="T0" fmla="*/ 0 w 7"/>
                <a:gd name="T1" fmla="*/ 2 h 5"/>
                <a:gd name="T2" fmla="*/ 0 w 7"/>
                <a:gd name="T3" fmla="*/ 2 h 5"/>
                <a:gd name="T4" fmla="*/ 7 w 7"/>
                <a:gd name="T5" fmla="*/ 0 h 5"/>
                <a:gd name="T6" fmla="*/ 7 w 7"/>
                <a:gd name="T7" fmla="*/ 2 h 5"/>
                <a:gd name="T8" fmla="*/ 3 w 7"/>
                <a:gd name="T9" fmla="*/ 5 h 5"/>
                <a:gd name="T10" fmla="*/ 0 w 7"/>
                <a:gd name="T11" fmla="*/ 2 h 5"/>
              </a:gdLst>
              <a:ahLst/>
              <a:cxnLst>
                <a:cxn ang="0">
                  <a:pos x="T0" y="T1"/>
                </a:cxn>
                <a:cxn ang="0">
                  <a:pos x="T2" y="T3"/>
                </a:cxn>
                <a:cxn ang="0">
                  <a:pos x="T4" y="T5"/>
                </a:cxn>
                <a:cxn ang="0">
                  <a:pos x="T6" y="T7"/>
                </a:cxn>
                <a:cxn ang="0">
                  <a:pos x="T8" y="T9"/>
                </a:cxn>
                <a:cxn ang="0">
                  <a:pos x="T10" y="T11"/>
                </a:cxn>
              </a:cxnLst>
              <a:rect l="0" t="0" r="r" b="b"/>
              <a:pathLst>
                <a:path w="7" h="5">
                  <a:moveTo>
                    <a:pt x="0" y="2"/>
                  </a:moveTo>
                  <a:lnTo>
                    <a:pt x="0" y="2"/>
                  </a:lnTo>
                  <a:cubicBezTo>
                    <a:pt x="3" y="1"/>
                    <a:pt x="5" y="0"/>
                    <a:pt x="7" y="0"/>
                  </a:cubicBezTo>
                  <a:lnTo>
                    <a:pt x="7" y="2"/>
                  </a:lnTo>
                  <a:cubicBezTo>
                    <a:pt x="6" y="3"/>
                    <a:pt x="4" y="4"/>
                    <a:pt x="3" y="5"/>
                  </a:cubicBezTo>
                  <a:cubicBezTo>
                    <a:pt x="2" y="4"/>
                    <a:pt x="1"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4" name="Freeform 1240"/>
            <p:cNvSpPr>
              <a:spLocks/>
            </p:cNvSpPr>
            <p:nvPr userDrawn="1"/>
          </p:nvSpPr>
          <p:spPr bwMode="auto">
            <a:xfrm>
              <a:off x="321" y="174"/>
              <a:ext cx="3" cy="4"/>
            </a:xfrm>
            <a:custGeom>
              <a:avLst/>
              <a:gdLst>
                <a:gd name="T0" fmla="*/ 3 w 5"/>
                <a:gd name="T1" fmla="*/ 0 h 8"/>
                <a:gd name="T2" fmla="*/ 3 w 5"/>
                <a:gd name="T3" fmla="*/ 0 h 8"/>
                <a:gd name="T4" fmla="*/ 5 w 5"/>
                <a:gd name="T5" fmla="*/ 7 h 8"/>
                <a:gd name="T6" fmla="*/ 4 w 5"/>
                <a:gd name="T7" fmla="*/ 8 h 8"/>
                <a:gd name="T8" fmla="*/ 0 w 5"/>
                <a:gd name="T9" fmla="*/ 3 h 8"/>
                <a:gd name="T10" fmla="*/ 3 w 5"/>
                <a:gd name="T11" fmla="*/ 0 h 8"/>
              </a:gdLst>
              <a:ahLst/>
              <a:cxnLst>
                <a:cxn ang="0">
                  <a:pos x="T0" y="T1"/>
                </a:cxn>
                <a:cxn ang="0">
                  <a:pos x="T2" y="T3"/>
                </a:cxn>
                <a:cxn ang="0">
                  <a:pos x="T4" y="T5"/>
                </a:cxn>
                <a:cxn ang="0">
                  <a:pos x="T6" y="T7"/>
                </a:cxn>
                <a:cxn ang="0">
                  <a:pos x="T8" y="T9"/>
                </a:cxn>
                <a:cxn ang="0">
                  <a:pos x="T10" y="T11"/>
                </a:cxn>
              </a:cxnLst>
              <a:rect l="0" t="0" r="r" b="b"/>
              <a:pathLst>
                <a:path w="5" h="8">
                  <a:moveTo>
                    <a:pt x="3" y="0"/>
                  </a:moveTo>
                  <a:lnTo>
                    <a:pt x="3" y="0"/>
                  </a:lnTo>
                  <a:lnTo>
                    <a:pt x="5" y="7"/>
                  </a:lnTo>
                  <a:lnTo>
                    <a:pt x="4" y="8"/>
                  </a:lnTo>
                  <a:cubicBezTo>
                    <a:pt x="2" y="7"/>
                    <a:pt x="1" y="5"/>
                    <a:pt x="0" y="3"/>
                  </a:cubicBezTo>
                  <a:cubicBezTo>
                    <a:pt x="1" y="2"/>
                    <a:pt x="2"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5" name="Freeform 1241"/>
            <p:cNvSpPr>
              <a:spLocks/>
            </p:cNvSpPr>
            <p:nvPr userDrawn="1"/>
          </p:nvSpPr>
          <p:spPr bwMode="auto">
            <a:xfrm>
              <a:off x="323" y="178"/>
              <a:ext cx="1" cy="1"/>
            </a:xfrm>
            <a:custGeom>
              <a:avLst/>
              <a:gdLst>
                <a:gd name="T0" fmla="*/ 1 w 1"/>
                <a:gd name="T1" fmla="*/ 0 h 2"/>
                <a:gd name="T2" fmla="*/ 1 w 1"/>
                <a:gd name="T3" fmla="*/ 0 h 2"/>
                <a:gd name="T4" fmla="*/ 1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lnTo>
                    <a:pt x="1" y="2"/>
                  </a:lnTo>
                  <a:lnTo>
                    <a:pt x="0"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6" name="Freeform 1242"/>
            <p:cNvSpPr>
              <a:spLocks/>
            </p:cNvSpPr>
            <p:nvPr userDrawn="1"/>
          </p:nvSpPr>
          <p:spPr bwMode="auto">
            <a:xfrm>
              <a:off x="321" y="178"/>
              <a:ext cx="3" cy="4"/>
            </a:xfrm>
            <a:custGeom>
              <a:avLst/>
              <a:gdLst>
                <a:gd name="T0" fmla="*/ 7 w 7"/>
                <a:gd name="T1" fmla="*/ 3 h 9"/>
                <a:gd name="T2" fmla="*/ 7 w 7"/>
                <a:gd name="T3" fmla="*/ 3 h 9"/>
                <a:gd name="T4" fmla="*/ 7 w 7"/>
                <a:gd name="T5" fmla="*/ 6 h 9"/>
                <a:gd name="T6" fmla="*/ 4 w 7"/>
                <a:gd name="T7" fmla="*/ 9 h 9"/>
                <a:gd name="T8" fmla="*/ 0 w 7"/>
                <a:gd name="T9" fmla="*/ 5 h 9"/>
                <a:gd name="T10" fmla="*/ 5 w 7"/>
                <a:gd name="T11" fmla="*/ 0 h 9"/>
                <a:gd name="T12" fmla="*/ 7 w 7"/>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7" y="3"/>
                  </a:moveTo>
                  <a:lnTo>
                    <a:pt x="7" y="3"/>
                  </a:lnTo>
                  <a:lnTo>
                    <a:pt x="7" y="6"/>
                  </a:lnTo>
                  <a:cubicBezTo>
                    <a:pt x="6" y="7"/>
                    <a:pt x="5" y="8"/>
                    <a:pt x="4" y="9"/>
                  </a:cubicBezTo>
                  <a:cubicBezTo>
                    <a:pt x="3" y="8"/>
                    <a:pt x="2" y="7"/>
                    <a:pt x="0" y="5"/>
                  </a:cubicBezTo>
                  <a:cubicBezTo>
                    <a:pt x="2" y="4"/>
                    <a:pt x="3" y="2"/>
                    <a:pt x="5" y="0"/>
                  </a:cubicBezTo>
                  <a:cubicBezTo>
                    <a:pt x="5" y="1"/>
                    <a:pt x="6" y="2"/>
                    <a:pt x="7"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7" name="Freeform 1243"/>
            <p:cNvSpPr>
              <a:spLocks/>
            </p:cNvSpPr>
            <p:nvPr userDrawn="1"/>
          </p:nvSpPr>
          <p:spPr bwMode="auto">
            <a:xfrm>
              <a:off x="323" y="181"/>
              <a:ext cx="2" cy="4"/>
            </a:xfrm>
            <a:custGeom>
              <a:avLst/>
              <a:gdLst>
                <a:gd name="T0" fmla="*/ 2 w 4"/>
                <a:gd name="T1" fmla="*/ 0 h 7"/>
                <a:gd name="T2" fmla="*/ 2 w 4"/>
                <a:gd name="T3" fmla="*/ 0 h 7"/>
                <a:gd name="T4" fmla="*/ 4 w 4"/>
                <a:gd name="T5" fmla="*/ 7 h 7"/>
                <a:gd name="T6" fmla="*/ 0 w 4"/>
                <a:gd name="T7" fmla="*/ 3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lnTo>
                    <a:pt x="2" y="0"/>
                  </a:lnTo>
                  <a:lnTo>
                    <a:pt x="4" y="7"/>
                  </a:lnTo>
                  <a:cubicBezTo>
                    <a:pt x="2" y="6"/>
                    <a:pt x="1" y="4"/>
                    <a:pt x="0" y="3"/>
                  </a:cubicBezTo>
                  <a:cubicBezTo>
                    <a:pt x="1" y="2"/>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8" name="Freeform 1244"/>
            <p:cNvSpPr>
              <a:spLocks/>
            </p:cNvSpPr>
            <p:nvPr userDrawn="1"/>
          </p:nvSpPr>
          <p:spPr bwMode="auto">
            <a:xfrm>
              <a:off x="323" y="185"/>
              <a:ext cx="2" cy="4"/>
            </a:xfrm>
            <a:custGeom>
              <a:avLst/>
              <a:gdLst>
                <a:gd name="T0" fmla="*/ 4 w 5"/>
                <a:gd name="T1" fmla="*/ 1 h 8"/>
                <a:gd name="T2" fmla="*/ 4 w 5"/>
                <a:gd name="T3" fmla="*/ 1 h 8"/>
                <a:gd name="T4" fmla="*/ 5 w 5"/>
                <a:gd name="T5" fmla="*/ 6 h 8"/>
                <a:gd name="T6" fmla="*/ 4 w 5"/>
                <a:gd name="T7" fmla="*/ 7 h 8"/>
                <a:gd name="T8" fmla="*/ 4 w 5"/>
                <a:gd name="T9" fmla="*/ 7 h 8"/>
                <a:gd name="T10" fmla="*/ 4 w 5"/>
                <a:gd name="T11" fmla="*/ 8 h 8"/>
                <a:gd name="T12" fmla="*/ 0 w 5"/>
                <a:gd name="T13" fmla="*/ 5 h 8"/>
                <a:gd name="T14" fmla="*/ 4 w 5"/>
                <a:gd name="T15" fmla="*/ 0 h 8"/>
                <a:gd name="T16" fmla="*/ 4 w 5"/>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4" y="1"/>
                  </a:moveTo>
                  <a:lnTo>
                    <a:pt x="4" y="1"/>
                  </a:lnTo>
                  <a:lnTo>
                    <a:pt x="5" y="6"/>
                  </a:lnTo>
                  <a:cubicBezTo>
                    <a:pt x="5" y="7"/>
                    <a:pt x="5" y="7"/>
                    <a:pt x="4" y="7"/>
                  </a:cubicBezTo>
                  <a:lnTo>
                    <a:pt x="4" y="7"/>
                  </a:lnTo>
                  <a:lnTo>
                    <a:pt x="4" y="8"/>
                  </a:lnTo>
                  <a:cubicBezTo>
                    <a:pt x="3" y="7"/>
                    <a:pt x="1" y="6"/>
                    <a:pt x="0" y="5"/>
                  </a:cubicBezTo>
                  <a:cubicBezTo>
                    <a:pt x="1" y="3"/>
                    <a:pt x="2" y="2"/>
                    <a:pt x="4" y="0"/>
                  </a:cubicBezTo>
                  <a:lnTo>
                    <a:pt x="4"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9" name="Freeform 1245"/>
            <p:cNvSpPr>
              <a:spLocks/>
            </p:cNvSpPr>
            <p:nvPr userDrawn="1"/>
          </p:nvSpPr>
          <p:spPr bwMode="auto">
            <a:xfrm>
              <a:off x="325" y="189"/>
              <a:ext cx="0" cy="1"/>
            </a:xfrm>
            <a:custGeom>
              <a:avLst/>
              <a:gdLst>
                <a:gd name="T0" fmla="*/ 0 w 1"/>
                <a:gd name="T1" fmla="*/ 1 h 2"/>
                <a:gd name="T2" fmla="*/ 0 w 1"/>
                <a:gd name="T3" fmla="*/ 1 h 2"/>
                <a:gd name="T4" fmla="*/ 0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lnTo>
                    <a:pt x="0" y="1"/>
                  </a:lnTo>
                  <a:lnTo>
                    <a:pt x="0" y="0"/>
                  </a:lnTo>
                  <a:cubicBezTo>
                    <a:pt x="0" y="1"/>
                    <a:pt x="1" y="1"/>
                    <a:pt x="1" y="2"/>
                  </a:cubicBezTo>
                  <a:cubicBezTo>
                    <a:pt x="0" y="2"/>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0" name="Freeform 1246"/>
            <p:cNvSpPr>
              <a:spLocks/>
            </p:cNvSpPr>
            <p:nvPr userDrawn="1"/>
          </p:nvSpPr>
          <p:spPr bwMode="auto">
            <a:xfrm>
              <a:off x="318" y="196"/>
              <a:ext cx="2" cy="2"/>
            </a:xfrm>
            <a:custGeom>
              <a:avLst/>
              <a:gdLst>
                <a:gd name="T0" fmla="*/ 4 w 4"/>
                <a:gd name="T1" fmla="*/ 2 h 4"/>
                <a:gd name="T2" fmla="*/ 4 w 4"/>
                <a:gd name="T3" fmla="*/ 2 h 4"/>
                <a:gd name="T4" fmla="*/ 1 w 4"/>
                <a:gd name="T5" fmla="*/ 4 h 4"/>
                <a:gd name="T6" fmla="*/ 0 w 4"/>
                <a:gd name="T7" fmla="*/ 2 h 4"/>
                <a:gd name="T8" fmla="*/ 0 w 4"/>
                <a:gd name="T9" fmla="*/ 0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lnTo>
                    <a:pt x="4" y="2"/>
                  </a:lnTo>
                  <a:cubicBezTo>
                    <a:pt x="3" y="3"/>
                    <a:pt x="2" y="3"/>
                    <a:pt x="1" y="4"/>
                  </a:cubicBezTo>
                  <a:cubicBezTo>
                    <a:pt x="0" y="3"/>
                    <a:pt x="0" y="3"/>
                    <a:pt x="0" y="2"/>
                  </a:cubicBezTo>
                  <a:lnTo>
                    <a:pt x="0" y="0"/>
                  </a:lnTo>
                  <a:cubicBezTo>
                    <a:pt x="2" y="1"/>
                    <a:pt x="3" y="2"/>
                    <a:pt x="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1" name="Freeform 1247"/>
            <p:cNvSpPr>
              <a:spLocks/>
            </p:cNvSpPr>
            <p:nvPr userDrawn="1"/>
          </p:nvSpPr>
          <p:spPr bwMode="auto">
            <a:xfrm>
              <a:off x="318" y="195"/>
              <a:ext cx="1" cy="0"/>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0"/>
                  </a:lnTo>
                  <a:cubicBezTo>
                    <a:pt x="1" y="0"/>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2" name="Freeform 1248"/>
            <p:cNvSpPr>
              <a:spLocks/>
            </p:cNvSpPr>
            <p:nvPr userDrawn="1"/>
          </p:nvSpPr>
          <p:spPr bwMode="auto">
            <a:xfrm>
              <a:off x="316" y="193"/>
              <a:ext cx="2" cy="3"/>
            </a:xfrm>
            <a:custGeom>
              <a:avLst/>
              <a:gdLst>
                <a:gd name="T0" fmla="*/ 5 w 5"/>
                <a:gd name="T1" fmla="*/ 3 h 7"/>
                <a:gd name="T2" fmla="*/ 5 w 5"/>
                <a:gd name="T3" fmla="*/ 3 h 7"/>
                <a:gd name="T4" fmla="*/ 4 w 5"/>
                <a:gd name="T5" fmla="*/ 5 h 7"/>
                <a:gd name="T6" fmla="*/ 3 w 5"/>
                <a:gd name="T7" fmla="*/ 6 h 7"/>
                <a:gd name="T8" fmla="*/ 4 w 5"/>
                <a:gd name="T9" fmla="*/ 6 h 7"/>
                <a:gd name="T10" fmla="*/ 3 w 5"/>
                <a:gd name="T11" fmla="*/ 7 h 7"/>
                <a:gd name="T12" fmla="*/ 0 w 5"/>
                <a:gd name="T13" fmla="*/ 0 h 7"/>
                <a:gd name="T14" fmla="*/ 5 w 5"/>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3"/>
                  </a:moveTo>
                  <a:lnTo>
                    <a:pt x="5" y="3"/>
                  </a:lnTo>
                  <a:cubicBezTo>
                    <a:pt x="5" y="4"/>
                    <a:pt x="4" y="5"/>
                    <a:pt x="4" y="5"/>
                  </a:cubicBezTo>
                  <a:lnTo>
                    <a:pt x="3" y="6"/>
                  </a:lnTo>
                  <a:lnTo>
                    <a:pt x="4" y="6"/>
                  </a:lnTo>
                  <a:lnTo>
                    <a:pt x="3" y="7"/>
                  </a:lnTo>
                  <a:cubicBezTo>
                    <a:pt x="2" y="5"/>
                    <a:pt x="1" y="2"/>
                    <a:pt x="0" y="0"/>
                  </a:cubicBezTo>
                  <a:cubicBezTo>
                    <a:pt x="1" y="1"/>
                    <a:pt x="3" y="2"/>
                    <a:pt x="5"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3" name="Freeform 1249"/>
            <p:cNvSpPr>
              <a:spLocks/>
            </p:cNvSpPr>
            <p:nvPr userDrawn="1"/>
          </p:nvSpPr>
          <p:spPr bwMode="auto">
            <a:xfrm>
              <a:off x="315" y="189"/>
              <a:ext cx="2" cy="4"/>
            </a:xfrm>
            <a:custGeom>
              <a:avLst/>
              <a:gdLst>
                <a:gd name="T0" fmla="*/ 2 w 5"/>
                <a:gd name="T1" fmla="*/ 8 h 9"/>
                <a:gd name="T2" fmla="*/ 2 w 5"/>
                <a:gd name="T3" fmla="*/ 8 h 9"/>
                <a:gd name="T4" fmla="*/ 0 w 5"/>
                <a:gd name="T5" fmla="*/ 3 h 9"/>
                <a:gd name="T6" fmla="*/ 1 w 5"/>
                <a:gd name="T7" fmla="*/ 0 h 9"/>
                <a:gd name="T8" fmla="*/ 5 w 5"/>
                <a:gd name="T9" fmla="*/ 4 h 9"/>
                <a:gd name="T10" fmla="*/ 3 w 5"/>
                <a:gd name="T11" fmla="*/ 9 h 9"/>
                <a:gd name="T12" fmla="*/ 2 w 5"/>
                <a:gd name="T13" fmla="*/ 8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2" y="8"/>
                  </a:moveTo>
                  <a:lnTo>
                    <a:pt x="2" y="8"/>
                  </a:lnTo>
                  <a:cubicBezTo>
                    <a:pt x="1" y="6"/>
                    <a:pt x="0" y="5"/>
                    <a:pt x="0" y="3"/>
                  </a:cubicBezTo>
                  <a:cubicBezTo>
                    <a:pt x="0" y="2"/>
                    <a:pt x="1" y="1"/>
                    <a:pt x="1" y="0"/>
                  </a:cubicBezTo>
                  <a:cubicBezTo>
                    <a:pt x="3" y="1"/>
                    <a:pt x="4" y="2"/>
                    <a:pt x="5" y="4"/>
                  </a:cubicBezTo>
                  <a:cubicBezTo>
                    <a:pt x="4" y="5"/>
                    <a:pt x="4" y="7"/>
                    <a:pt x="3" y="9"/>
                  </a:cubicBezTo>
                  <a:lnTo>
                    <a:pt x="2"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4" name="Freeform 1250"/>
            <p:cNvSpPr>
              <a:spLocks/>
            </p:cNvSpPr>
            <p:nvPr userDrawn="1"/>
          </p:nvSpPr>
          <p:spPr bwMode="auto">
            <a:xfrm>
              <a:off x="324" y="172"/>
              <a:ext cx="3" cy="14"/>
            </a:xfrm>
            <a:custGeom>
              <a:avLst/>
              <a:gdLst>
                <a:gd name="T0" fmla="*/ 4 w 8"/>
                <a:gd name="T1" fmla="*/ 0 h 32"/>
                <a:gd name="T2" fmla="*/ 4 w 8"/>
                <a:gd name="T3" fmla="*/ 0 h 32"/>
                <a:gd name="T4" fmla="*/ 8 w 8"/>
                <a:gd name="T5" fmla="*/ 32 h 32"/>
                <a:gd name="T6" fmla="*/ 7 w 8"/>
                <a:gd name="T7" fmla="*/ 32 h 32"/>
                <a:gd name="T8" fmla="*/ 6 w 8"/>
                <a:gd name="T9" fmla="*/ 31 h 32"/>
                <a:gd name="T10" fmla="*/ 6 w 8"/>
                <a:gd name="T11" fmla="*/ 32 h 32"/>
                <a:gd name="T12" fmla="*/ 0 w 8"/>
                <a:gd name="T13" fmla="*/ 1 h 32"/>
                <a:gd name="T14" fmla="*/ 4 w 8"/>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2">
                  <a:moveTo>
                    <a:pt x="4" y="0"/>
                  </a:moveTo>
                  <a:lnTo>
                    <a:pt x="4" y="0"/>
                  </a:lnTo>
                  <a:lnTo>
                    <a:pt x="8" y="32"/>
                  </a:lnTo>
                  <a:cubicBezTo>
                    <a:pt x="7" y="32"/>
                    <a:pt x="7" y="32"/>
                    <a:pt x="7" y="32"/>
                  </a:cubicBezTo>
                  <a:lnTo>
                    <a:pt x="6" y="31"/>
                  </a:lnTo>
                  <a:cubicBezTo>
                    <a:pt x="6" y="32"/>
                    <a:pt x="6" y="32"/>
                    <a:pt x="6" y="32"/>
                  </a:cubicBezTo>
                  <a:lnTo>
                    <a:pt x="0" y="1"/>
                  </a:lnTo>
                  <a:cubicBezTo>
                    <a:pt x="1" y="0"/>
                    <a:pt x="2" y="0"/>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5" name="Freeform 1251"/>
            <p:cNvSpPr>
              <a:spLocks/>
            </p:cNvSpPr>
            <p:nvPr userDrawn="1"/>
          </p:nvSpPr>
          <p:spPr bwMode="auto">
            <a:xfrm>
              <a:off x="319" y="176"/>
              <a:ext cx="4" cy="4"/>
            </a:xfrm>
            <a:custGeom>
              <a:avLst/>
              <a:gdLst>
                <a:gd name="T0" fmla="*/ 4 w 8"/>
                <a:gd name="T1" fmla="*/ 0 h 9"/>
                <a:gd name="T2" fmla="*/ 4 w 8"/>
                <a:gd name="T3" fmla="*/ 0 h 9"/>
                <a:gd name="T4" fmla="*/ 8 w 8"/>
                <a:gd name="T5" fmla="*/ 5 h 9"/>
                <a:gd name="T6" fmla="*/ 4 w 8"/>
                <a:gd name="T7" fmla="*/ 9 h 9"/>
                <a:gd name="T8" fmla="*/ 0 w 8"/>
                <a:gd name="T9" fmla="*/ 5 h 9"/>
                <a:gd name="T10" fmla="*/ 4 w 8"/>
                <a:gd name="T11" fmla="*/ 0 h 9"/>
              </a:gdLst>
              <a:ahLst/>
              <a:cxnLst>
                <a:cxn ang="0">
                  <a:pos x="T0" y="T1"/>
                </a:cxn>
                <a:cxn ang="0">
                  <a:pos x="T2" y="T3"/>
                </a:cxn>
                <a:cxn ang="0">
                  <a:pos x="T4" y="T5"/>
                </a:cxn>
                <a:cxn ang="0">
                  <a:pos x="T6" y="T7"/>
                </a:cxn>
                <a:cxn ang="0">
                  <a:pos x="T8" y="T9"/>
                </a:cxn>
                <a:cxn ang="0">
                  <a:pos x="T10" y="T11"/>
                </a:cxn>
              </a:cxnLst>
              <a:rect l="0" t="0" r="r" b="b"/>
              <a:pathLst>
                <a:path w="8" h="9">
                  <a:moveTo>
                    <a:pt x="4" y="0"/>
                  </a:moveTo>
                  <a:lnTo>
                    <a:pt x="4" y="0"/>
                  </a:lnTo>
                  <a:cubicBezTo>
                    <a:pt x="5" y="1"/>
                    <a:pt x="7" y="3"/>
                    <a:pt x="8" y="5"/>
                  </a:cubicBezTo>
                  <a:cubicBezTo>
                    <a:pt x="7" y="6"/>
                    <a:pt x="5" y="8"/>
                    <a:pt x="4" y="9"/>
                  </a:cubicBezTo>
                  <a:cubicBezTo>
                    <a:pt x="2" y="8"/>
                    <a:pt x="1" y="6"/>
                    <a:pt x="0" y="5"/>
                  </a:cubicBezTo>
                  <a:cubicBezTo>
                    <a:pt x="1" y="3"/>
                    <a:pt x="3" y="1"/>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6" name="Freeform 1252"/>
            <p:cNvSpPr>
              <a:spLocks/>
            </p:cNvSpPr>
            <p:nvPr userDrawn="1"/>
          </p:nvSpPr>
          <p:spPr bwMode="auto">
            <a:xfrm>
              <a:off x="315" y="176"/>
              <a:ext cx="4" cy="5"/>
            </a:xfrm>
            <a:custGeom>
              <a:avLst/>
              <a:gdLst>
                <a:gd name="T0" fmla="*/ 4 w 8"/>
                <a:gd name="T1" fmla="*/ 11 h 11"/>
                <a:gd name="T2" fmla="*/ 4 w 8"/>
                <a:gd name="T3" fmla="*/ 11 h 11"/>
                <a:gd name="T4" fmla="*/ 0 w 8"/>
                <a:gd name="T5" fmla="*/ 5 h 11"/>
                <a:gd name="T6" fmla="*/ 4 w 8"/>
                <a:gd name="T7" fmla="*/ 0 h 11"/>
                <a:gd name="T8" fmla="*/ 8 w 8"/>
                <a:gd name="T9" fmla="*/ 6 h 11"/>
                <a:gd name="T10" fmla="*/ 4 w 8"/>
                <a:gd name="T11" fmla="*/ 11 h 11"/>
              </a:gdLst>
              <a:ahLst/>
              <a:cxnLst>
                <a:cxn ang="0">
                  <a:pos x="T0" y="T1"/>
                </a:cxn>
                <a:cxn ang="0">
                  <a:pos x="T2" y="T3"/>
                </a:cxn>
                <a:cxn ang="0">
                  <a:pos x="T4" y="T5"/>
                </a:cxn>
                <a:cxn ang="0">
                  <a:pos x="T6" y="T7"/>
                </a:cxn>
                <a:cxn ang="0">
                  <a:pos x="T8" y="T9"/>
                </a:cxn>
                <a:cxn ang="0">
                  <a:pos x="T10" y="T11"/>
                </a:cxn>
              </a:cxnLst>
              <a:rect l="0" t="0" r="r" b="b"/>
              <a:pathLst>
                <a:path w="8" h="11">
                  <a:moveTo>
                    <a:pt x="4" y="11"/>
                  </a:moveTo>
                  <a:lnTo>
                    <a:pt x="4" y="11"/>
                  </a:lnTo>
                  <a:cubicBezTo>
                    <a:pt x="3" y="9"/>
                    <a:pt x="1" y="7"/>
                    <a:pt x="0" y="5"/>
                  </a:cubicBezTo>
                  <a:cubicBezTo>
                    <a:pt x="1" y="4"/>
                    <a:pt x="3" y="2"/>
                    <a:pt x="4" y="0"/>
                  </a:cubicBezTo>
                  <a:cubicBezTo>
                    <a:pt x="5" y="2"/>
                    <a:pt x="7" y="4"/>
                    <a:pt x="8" y="6"/>
                  </a:cubicBezTo>
                  <a:cubicBezTo>
                    <a:pt x="7" y="7"/>
                    <a:pt x="5" y="9"/>
                    <a:pt x="4"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7" name="Freeform 1253"/>
            <p:cNvSpPr>
              <a:spLocks/>
            </p:cNvSpPr>
            <p:nvPr userDrawn="1"/>
          </p:nvSpPr>
          <p:spPr bwMode="auto">
            <a:xfrm>
              <a:off x="317" y="178"/>
              <a:ext cx="3" cy="5"/>
            </a:xfrm>
            <a:custGeom>
              <a:avLst/>
              <a:gdLst>
                <a:gd name="T0" fmla="*/ 4 w 8"/>
                <a:gd name="T1" fmla="*/ 10 h 10"/>
                <a:gd name="T2" fmla="*/ 4 w 8"/>
                <a:gd name="T3" fmla="*/ 10 h 10"/>
                <a:gd name="T4" fmla="*/ 0 w 8"/>
                <a:gd name="T5" fmla="*/ 5 h 10"/>
                <a:gd name="T6" fmla="*/ 4 w 8"/>
                <a:gd name="T7" fmla="*/ 0 h 10"/>
                <a:gd name="T8" fmla="*/ 8 w 8"/>
                <a:gd name="T9" fmla="*/ 5 h 10"/>
                <a:gd name="T10" fmla="*/ 4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4" y="10"/>
                  </a:moveTo>
                  <a:lnTo>
                    <a:pt x="4" y="10"/>
                  </a:lnTo>
                  <a:cubicBezTo>
                    <a:pt x="3" y="8"/>
                    <a:pt x="2" y="7"/>
                    <a:pt x="0" y="5"/>
                  </a:cubicBezTo>
                  <a:cubicBezTo>
                    <a:pt x="2" y="4"/>
                    <a:pt x="3" y="2"/>
                    <a:pt x="4" y="0"/>
                  </a:cubicBezTo>
                  <a:cubicBezTo>
                    <a:pt x="6" y="2"/>
                    <a:pt x="7" y="3"/>
                    <a:pt x="8" y="5"/>
                  </a:cubicBezTo>
                  <a:cubicBezTo>
                    <a:pt x="7" y="7"/>
                    <a:pt x="6" y="8"/>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8" name="Freeform 1254"/>
            <p:cNvSpPr>
              <a:spLocks/>
            </p:cNvSpPr>
            <p:nvPr userDrawn="1"/>
          </p:nvSpPr>
          <p:spPr bwMode="auto">
            <a:xfrm>
              <a:off x="319" y="181"/>
              <a:ext cx="4" cy="4"/>
            </a:xfrm>
            <a:custGeom>
              <a:avLst/>
              <a:gdLst>
                <a:gd name="T0" fmla="*/ 4 w 8"/>
                <a:gd name="T1" fmla="*/ 9 h 9"/>
                <a:gd name="T2" fmla="*/ 4 w 8"/>
                <a:gd name="T3" fmla="*/ 9 h 9"/>
                <a:gd name="T4" fmla="*/ 0 w 8"/>
                <a:gd name="T5" fmla="*/ 4 h 9"/>
                <a:gd name="T6" fmla="*/ 4 w 8"/>
                <a:gd name="T7" fmla="*/ 0 h 9"/>
                <a:gd name="T8" fmla="*/ 8 w 8"/>
                <a:gd name="T9" fmla="*/ 4 h 9"/>
                <a:gd name="T10" fmla="*/ 4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4" y="9"/>
                  </a:moveTo>
                  <a:lnTo>
                    <a:pt x="4" y="9"/>
                  </a:lnTo>
                  <a:cubicBezTo>
                    <a:pt x="2" y="7"/>
                    <a:pt x="1" y="6"/>
                    <a:pt x="0" y="4"/>
                  </a:cubicBezTo>
                  <a:cubicBezTo>
                    <a:pt x="1" y="3"/>
                    <a:pt x="2" y="1"/>
                    <a:pt x="4" y="0"/>
                  </a:cubicBezTo>
                  <a:cubicBezTo>
                    <a:pt x="5" y="1"/>
                    <a:pt x="6" y="3"/>
                    <a:pt x="8" y="4"/>
                  </a:cubicBezTo>
                  <a:cubicBezTo>
                    <a:pt x="6" y="6"/>
                    <a:pt x="5" y="7"/>
                    <a:pt x="4"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9" name="Freeform 1255"/>
            <p:cNvSpPr>
              <a:spLocks/>
            </p:cNvSpPr>
            <p:nvPr userDrawn="1"/>
          </p:nvSpPr>
          <p:spPr bwMode="auto">
            <a:xfrm>
              <a:off x="321" y="183"/>
              <a:ext cx="3" cy="4"/>
            </a:xfrm>
            <a:custGeom>
              <a:avLst/>
              <a:gdLst>
                <a:gd name="T0" fmla="*/ 4 w 8"/>
                <a:gd name="T1" fmla="*/ 8 h 8"/>
                <a:gd name="T2" fmla="*/ 4 w 8"/>
                <a:gd name="T3" fmla="*/ 8 h 8"/>
                <a:gd name="T4" fmla="*/ 0 w 8"/>
                <a:gd name="T5" fmla="*/ 4 h 8"/>
                <a:gd name="T6" fmla="*/ 4 w 8"/>
                <a:gd name="T7" fmla="*/ 0 h 8"/>
                <a:gd name="T8" fmla="*/ 8 w 8"/>
                <a:gd name="T9" fmla="*/ 4 h 8"/>
                <a:gd name="T10" fmla="*/ 4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4" y="8"/>
                  </a:moveTo>
                  <a:lnTo>
                    <a:pt x="4" y="8"/>
                  </a:lnTo>
                  <a:cubicBezTo>
                    <a:pt x="3" y="7"/>
                    <a:pt x="2" y="6"/>
                    <a:pt x="0" y="4"/>
                  </a:cubicBezTo>
                  <a:cubicBezTo>
                    <a:pt x="2" y="3"/>
                    <a:pt x="3" y="1"/>
                    <a:pt x="4" y="0"/>
                  </a:cubicBezTo>
                  <a:cubicBezTo>
                    <a:pt x="5" y="1"/>
                    <a:pt x="7" y="2"/>
                    <a:pt x="8" y="4"/>
                  </a:cubicBezTo>
                  <a:cubicBezTo>
                    <a:pt x="7" y="5"/>
                    <a:pt x="6" y="7"/>
                    <a:pt x="4"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0" name="Freeform 1256"/>
            <p:cNvSpPr>
              <a:spLocks/>
            </p:cNvSpPr>
            <p:nvPr userDrawn="1"/>
          </p:nvSpPr>
          <p:spPr bwMode="auto">
            <a:xfrm>
              <a:off x="313" y="178"/>
              <a:ext cx="3" cy="5"/>
            </a:xfrm>
            <a:custGeom>
              <a:avLst/>
              <a:gdLst>
                <a:gd name="T0" fmla="*/ 3 w 7"/>
                <a:gd name="T1" fmla="*/ 11 h 11"/>
                <a:gd name="T2" fmla="*/ 3 w 7"/>
                <a:gd name="T3" fmla="*/ 11 h 11"/>
                <a:gd name="T4" fmla="*/ 0 w 7"/>
                <a:gd name="T5" fmla="*/ 6 h 11"/>
                <a:gd name="T6" fmla="*/ 4 w 7"/>
                <a:gd name="T7" fmla="*/ 0 h 11"/>
                <a:gd name="T8" fmla="*/ 7 w 7"/>
                <a:gd name="T9" fmla="*/ 5 h 11"/>
                <a:gd name="T10" fmla="*/ 3 w 7"/>
                <a:gd name="T11" fmla="*/ 11 h 11"/>
              </a:gdLst>
              <a:ahLst/>
              <a:cxnLst>
                <a:cxn ang="0">
                  <a:pos x="T0" y="T1"/>
                </a:cxn>
                <a:cxn ang="0">
                  <a:pos x="T2" y="T3"/>
                </a:cxn>
                <a:cxn ang="0">
                  <a:pos x="T4" y="T5"/>
                </a:cxn>
                <a:cxn ang="0">
                  <a:pos x="T6" y="T7"/>
                </a:cxn>
                <a:cxn ang="0">
                  <a:pos x="T8" y="T9"/>
                </a:cxn>
                <a:cxn ang="0">
                  <a:pos x="T10" y="T11"/>
                </a:cxn>
              </a:cxnLst>
              <a:rect l="0" t="0" r="r" b="b"/>
              <a:pathLst>
                <a:path w="7" h="11">
                  <a:moveTo>
                    <a:pt x="3" y="11"/>
                  </a:moveTo>
                  <a:lnTo>
                    <a:pt x="3" y="11"/>
                  </a:lnTo>
                  <a:cubicBezTo>
                    <a:pt x="2" y="10"/>
                    <a:pt x="1" y="8"/>
                    <a:pt x="0" y="6"/>
                  </a:cubicBezTo>
                  <a:cubicBezTo>
                    <a:pt x="1" y="4"/>
                    <a:pt x="2" y="2"/>
                    <a:pt x="4" y="0"/>
                  </a:cubicBezTo>
                  <a:cubicBezTo>
                    <a:pt x="5" y="2"/>
                    <a:pt x="6" y="4"/>
                    <a:pt x="7" y="5"/>
                  </a:cubicBezTo>
                  <a:cubicBezTo>
                    <a:pt x="6" y="7"/>
                    <a:pt x="5" y="9"/>
                    <a:pt x="3"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1" name="Freeform 1257"/>
            <p:cNvSpPr>
              <a:spLocks/>
            </p:cNvSpPr>
            <p:nvPr userDrawn="1"/>
          </p:nvSpPr>
          <p:spPr bwMode="auto">
            <a:xfrm>
              <a:off x="315" y="181"/>
              <a:ext cx="4" cy="5"/>
            </a:xfrm>
            <a:custGeom>
              <a:avLst/>
              <a:gdLst>
                <a:gd name="T0" fmla="*/ 4 w 8"/>
                <a:gd name="T1" fmla="*/ 10 h 10"/>
                <a:gd name="T2" fmla="*/ 4 w 8"/>
                <a:gd name="T3" fmla="*/ 10 h 10"/>
                <a:gd name="T4" fmla="*/ 0 w 8"/>
                <a:gd name="T5" fmla="*/ 6 h 10"/>
                <a:gd name="T6" fmla="*/ 4 w 8"/>
                <a:gd name="T7" fmla="*/ 0 h 10"/>
                <a:gd name="T8" fmla="*/ 8 w 8"/>
                <a:gd name="T9" fmla="*/ 5 h 10"/>
                <a:gd name="T10" fmla="*/ 4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4" y="10"/>
                  </a:moveTo>
                  <a:lnTo>
                    <a:pt x="4" y="10"/>
                  </a:lnTo>
                  <a:cubicBezTo>
                    <a:pt x="2" y="9"/>
                    <a:pt x="1" y="7"/>
                    <a:pt x="0" y="6"/>
                  </a:cubicBezTo>
                  <a:cubicBezTo>
                    <a:pt x="1" y="4"/>
                    <a:pt x="3" y="2"/>
                    <a:pt x="4" y="0"/>
                  </a:cubicBezTo>
                  <a:cubicBezTo>
                    <a:pt x="5" y="2"/>
                    <a:pt x="6" y="3"/>
                    <a:pt x="8" y="5"/>
                  </a:cubicBezTo>
                  <a:cubicBezTo>
                    <a:pt x="6" y="6"/>
                    <a:pt x="5" y="8"/>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2" name="Freeform 1258"/>
            <p:cNvSpPr>
              <a:spLocks/>
            </p:cNvSpPr>
            <p:nvPr userDrawn="1"/>
          </p:nvSpPr>
          <p:spPr bwMode="auto">
            <a:xfrm>
              <a:off x="317" y="183"/>
              <a:ext cx="3" cy="5"/>
            </a:xfrm>
            <a:custGeom>
              <a:avLst/>
              <a:gdLst>
                <a:gd name="T0" fmla="*/ 4 w 8"/>
                <a:gd name="T1" fmla="*/ 10 h 10"/>
                <a:gd name="T2" fmla="*/ 4 w 8"/>
                <a:gd name="T3" fmla="*/ 10 h 10"/>
                <a:gd name="T4" fmla="*/ 0 w 8"/>
                <a:gd name="T5" fmla="*/ 6 h 10"/>
                <a:gd name="T6" fmla="*/ 4 w 8"/>
                <a:gd name="T7" fmla="*/ 0 h 10"/>
                <a:gd name="T8" fmla="*/ 8 w 8"/>
                <a:gd name="T9" fmla="*/ 4 h 10"/>
                <a:gd name="T10" fmla="*/ 5 w 8"/>
                <a:gd name="T11" fmla="*/ 9 h 10"/>
                <a:gd name="T12" fmla="*/ 5 w 8"/>
                <a:gd name="T13" fmla="*/ 9 h 10"/>
                <a:gd name="T14" fmla="*/ 4 w 8"/>
                <a:gd name="T15" fmla="*/ 9 h 10"/>
                <a:gd name="T16" fmla="*/ 4 w 8"/>
                <a:gd name="T17" fmla="*/ 10 h 10"/>
                <a:gd name="T18" fmla="*/ 4 w 8"/>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4" y="10"/>
                  </a:moveTo>
                  <a:lnTo>
                    <a:pt x="4" y="10"/>
                  </a:lnTo>
                  <a:cubicBezTo>
                    <a:pt x="3" y="9"/>
                    <a:pt x="1" y="7"/>
                    <a:pt x="0" y="6"/>
                  </a:cubicBezTo>
                  <a:cubicBezTo>
                    <a:pt x="1" y="4"/>
                    <a:pt x="3" y="2"/>
                    <a:pt x="4" y="0"/>
                  </a:cubicBezTo>
                  <a:cubicBezTo>
                    <a:pt x="6" y="2"/>
                    <a:pt x="7" y="3"/>
                    <a:pt x="8" y="4"/>
                  </a:cubicBezTo>
                  <a:cubicBezTo>
                    <a:pt x="7" y="6"/>
                    <a:pt x="6" y="7"/>
                    <a:pt x="5" y="9"/>
                  </a:cubicBezTo>
                  <a:cubicBezTo>
                    <a:pt x="5" y="9"/>
                    <a:pt x="5" y="9"/>
                    <a:pt x="5" y="9"/>
                  </a:cubicBezTo>
                  <a:lnTo>
                    <a:pt x="4" y="9"/>
                  </a:lnTo>
                  <a:cubicBezTo>
                    <a:pt x="4" y="9"/>
                    <a:pt x="4" y="9"/>
                    <a:pt x="4" y="10"/>
                  </a:cubicBezTo>
                  <a:lnTo>
                    <a:pt x="4" y="1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3" name="Freeform 1259"/>
            <p:cNvSpPr>
              <a:spLocks/>
            </p:cNvSpPr>
            <p:nvPr userDrawn="1"/>
          </p:nvSpPr>
          <p:spPr bwMode="auto">
            <a:xfrm>
              <a:off x="320" y="186"/>
              <a:ext cx="3" cy="2"/>
            </a:xfrm>
            <a:custGeom>
              <a:avLst/>
              <a:gdLst>
                <a:gd name="T0" fmla="*/ 0 w 7"/>
                <a:gd name="T1" fmla="*/ 4 h 5"/>
                <a:gd name="T2" fmla="*/ 0 w 7"/>
                <a:gd name="T3" fmla="*/ 4 h 5"/>
                <a:gd name="T4" fmla="*/ 3 w 7"/>
                <a:gd name="T5" fmla="*/ 0 h 5"/>
                <a:gd name="T6" fmla="*/ 7 w 7"/>
                <a:gd name="T7" fmla="*/ 4 h 5"/>
                <a:gd name="T8" fmla="*/ 6 w 7"/>
                <a:gd name="T9" fmla="*/ 5 h 5"/>
                <a:gd name="T10" fmla="*/ 0 w 7"/>
                <a:gd name="T11" fmla="*/ 4 h 5"/>
              </a:gdLst>
              <a:ahLst/>
              <a:cxnLst>
                <a:cxn ang="0">
                  <a:pos x="T0" y="T1"/>
                </a:cxn>
                <a:cxn ang="0">
                  <a:pos x="T2" y="T3"/>
                </a:cxn>
                <a:cxn ang="0">
                  <a:pos x="T4" y="T5"/>
                </a:cxn>
                <a:cxn ang="0">
                  <a:pos x="T6" y="T7"/>
                </a:cxn>
                <a:cxn ang="0">
                  <a:pos x="T8" y="T9"/>
                </a:cxn>
                <a:cxn ang="0">
                  <a:pos x="T10" y="T11"/>
                </a:cxn>
              </a:cxnLst>
              <a:rect l="0" t="0" r="r" b="b"/>
              <a:pathLst>
                <a:path w="7" h="5">
                  <a:moveTo>
                    <a:pt x="0" y="4"/>
                  </a:moveTo>
                  <a:lnTo>
                    <a:pt x="0" y="4"/>
                  </a:lnTo>
                  <a:cubicBezTo>
                    <a:pt x="1" y="2"/>
                    <a:pt x="2" y="1"/>
                    <a:pt x="3" y="0"/>
                  </a:cubicBezTo>
                  <a:cubicBezTo>
                    <a:pt x="4" y="1"/>
                    <a:pt x="6" y="2"/>
                    <a:pt x="7" y="4"/>
                  </a:cubicBezTo>
                  <a:cubicBezTo>
                    <a:pt x="6" y="4"/>
                    <a:pt x="6" y="5"/>
                    <a:pt x="6" y="5"/>
                  </a:cubicBezTo>
                  <a:cubicBezTo>
                    <a:pt x="3" y="4"/>
                    <a:pt x="1" y="4"/>
                    <a:pt x="0"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4" name="Freeform 1260"/>
            <p:cNvSpPr>
              <a:spLocks/>
            </p:cNvSpPr>
            <p:nvPr userDrawn="1"/>
          </p:nvSpPr>
          <p:spPr bwMode="auto">
            <a:xfrm>
              <a:off x="319" y="188"/>
              <a:ext cx="0" cy="0"/>
            </a:xfrm>
            <a:custGeom>
              <a:avLst/>
              <a:gdLst/>
              <a:ahLst/>
              <a:cxnLst>
                <a:cxn ang="0">
                  <a:pos x="0" y="0"/>
                </a:cxn>
                <a:cxn ang="0">
                  <a:pos x="0" y="0"/>
                </a:cxn>
                <a:cxn ang="0">
                  <a:pos x="0" y="0"/>
                </a:cxn>
                <a:cxn ang="0">
                  <a:pos x="0" y="0"/>
                </a:cxn>
                <a:cxn ang="0">
                  <a:pos x="0" y="0"/>
                </a:cxn>
              </a:cxnLst>
              <a:rect l="0" t="0" r="r" b="b"/>
              <a:pathLst>
                <a:path>
                  <a:moveTo>
                    <a:pt x="0" y="0"/>
                  </a:moveTo>
                  <a:lnTo>
                    <a:pt x="0" y="0"/>
                  </a:lnTo>
                  <a:lnTo>
                    <a:pt x="0" y="0"/>
                  </a:lnTo>
                  <a:lnTo>
                    <a:pt x="0" y="0"/>
                  </a:lnTo>
                  <a:cubicBezTo>
                    <a:pt x="0" y="0"/>
                    <a:pt x="0"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5" name="Freeform 1261"/>
            <p:cNvSpPr>
              <a:spLocks/>
            </p:cNvSpPr>
            <p:nvPr userDrawn="1"/>
          </p:nvSpPr>
          <p:spPr bwMode="auto">
            <a:xfrm>
              <a:off x="323" y="187"/>
              <a:ext cx="2" cy="2"/>
            </a:xfrm>
            <a:custGeom>
              <a:avLst/>
              <a:gdLst>
                <a:gd name="T0" fmla="*/ 0 w 5"/>
                <a:gd name="T1" fmla="*/ 2 h 4"/>
                <a:gd name="T2" fmla="*/ 0 w 5"/>
                <a:gd name="T3" fmla="*/ 2 h 4"/>
                <a:gd name="T4" fmla="*/ 1 w 5"/>
                <a:gd name="T5" fmla="*/ 0 h 4"/>
                <a:gd name="T6" fmla="*/ 5 w 5"/>
                <a:gd name="T7" fmla="*/ 4 h 4"/>
                <a:gd name="T8" fmla="*/ 4 w 5"/>
                <a:gd name="T9" fmla="*/ 4 h 4"/>
                <a:gd name="T10" fmla="*/ 3 w 5"/>
                <a:gd name="T11" fmla="*/ 4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0" y="2"/>
                  </a:lnTo>
                  <a:cubicBezTo>
                    <a:pt x="0" y="1"/>
                    <a:pt x="0" y="1"/>
                    <a:pt x="1" y="0"/>
                  </a:cubicBezTo>
                  <a:cubicBezTo>
                    <a:pt x="2" y="1"/>
                    <a:pt x="3" y="2"/>
                    <a:pt x="5" y="4"/>
                  </a:cubicBezTo>
                  <a:lnTo>
                    <a:pt x="4" y="4"/>
                  </a:lnTo>
                  <a:cubicBezTo>
                    <a:pt x="4" y="4"/>
                    <a:pt x="3" y="4"/>
                    <a:pt x="3" y="4"/>
                  </a:cubicBezTo>
                  <a:cubicBezTo>
                    <a:pt x="2" y="3"/>
                    <a:pt x="1" y="2"/>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6" name="Rectangle 1262"/>
            <p:cNvSpPr>
              <a:spLocks noChangeArrowheads="1"/>
            </p:cNvSpPr>
            <p:nvPr userDrawn="1"/>
          </p:nvSpPr>
          <p:spPr bwMode="auto">
            <a:xfrm>
              <a:off x="321" y="191"/>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7" name="Freeform 1263"/>
            <p:cNvSpPr>
              <a:spLocks/>
            </p:cNvSpPr>
            <p:nvPr userDrawn="1"/>
          </p:nvSpPr>
          <p:spPr bwMode="auto">
            <a:xfrm>
              <a:off x="320" y="192"/>
              <a:ext cx="2" cy="2"/>
            </a:xfrm>
            <a:custGeom>
              <a:avLst/>
              <a:gdLst>
                <a:gd name="T0" fmla="*/ 3 w 4"/>
                <a:gd name="T1" fmla="*/ 3 h 3"/>
                <a:gd name="T2" fmla="*/ 3 w 4"/>
                <a:gd name="T3" fmla="*/ 3 h 3"/>
                <a:gd name="T4" fmla="*/ 0 w 4"/>
                <a:gd name="T5" fmla="*/ 0 h 3"/>
                <a:gd name="T6" fmla="*/ 0 w 4"/>
                <a:gd name="T7" fmla="*/ 0 h 3"/>
                <a:gd name="T8" fmla="*/ 4 w 4"/>
                <a:gd name="T9" fmla="*/ 3 h 3"/>
                <a:gd name="T10" fmla="*/ 3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3" y="3"/>
                  </a:moveTo>
                  <a:lnTo>
                    <a:pt x="3" y="3"/>
                  </a:lnTo>
                  <a:cubicBezTo>
                    <a:pt x="2" y="2"/>
                    <a:pt x="1" y="1"/>
                    <a:pt x="0" y="0"/>
                  </a:cubicBezTo>
                  <a:lnTo>
                    <a:pt x="0" y="0"/>
                  </a:lnTo>
                  <a:cubicBezTo>
                    <a:pt x="1" y="1"/>
                    <a:pt x="2" y="2"/>
                    <a:pt x="4" y="3"/>
                  </a:cubicBezTo>
                  <a:cubicBezTo>
                    <a:pt x="3" y="3"/>
                    <a:pt x="3" y="3"/>
                    <a:pt x="3"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8" name="Freeform 1264"/>
            <p:cNvSpPr>
              <a:spLocks/>
            </p:cNvSpPr>
            <p:nvPr userDrawn="1"/>
          </p:nvSpPr>
          <p:spPr bwMode="auto">
            <a:xfrm>
              <a:off x="314" y="184"/>
              <a:ext cx="2" cy="4"/>
            </a:xfrm>
            <a:custGeom>
              <a:avLst/>
              <a:gdLst>
                <a:gd name="T0" fmla="*/ 3 w 6"/>
                <a:gd name="T1" fmla="*/ 9 h 9"/>
                <a:gd name="T2" fmla="*/ 3 w 6"/>
                <a:gd name="T3" fmla="*/ 9 h 9"/>
                <a:gd name="T4" fmla="*/ 0 w 6"/>
                <a:gd name="T5" fmla="*/ 4 h 9"/>
                <a:gd name="T6" fmla="*/ 2 w 6"/>
                <a:gd name="T7" fmla="*/ 0 h 9"/>
                <a:gd name="T8" fmla="*/ 6 w 6"/>
                <a:gd name="T9" fmla="*/ 4 h 9"/>
                <a:gd name="T10" fmla="*/ 3 w 6"/>
                <a:gd name="T11" fmla="*/ 9 h 9"/>
              </a:gdLst>
              <a:ahLst/>
              <a:cxnLst>
                <a:cxn ang="0">
                  <a:pos x="T0" y="T1"/>
                </a:cxn>
                <a:cxn ang="0">
                  <a:pos x="T2" y="T3"/>
                </a:cxn>
                <a:cxn ang="0">
                  <a:pos x="T4" y="T5"/>
                </a:cxn>
                <a:cxn ang="0">
                  <a:pos x="T6" y="T7"/>
                </a:cxn>
                <a:cxn ang="0">
                  <a:pos x="T8" y="T9"/>
                </a:cxn>
                <a:cxn ang="0">
                  <a:pos x="T10" y="T11"/>
                </a:cxn>
              </a:cxnLst>
              <a:rect l="0" t="0" r="r" b="b"/>
              <a:pathLst>
                <a:path w="6" h="9">
                  <a:moveTo>
                    <a:pt x="3" y="9"/>
                  </a:moveTo>
                  <a:lnTo>
                    <a:pt x="3" y="9"/>
                  </a:lnTo>
                  <a:cubicBezTo>
                    <a:pt x="2" y="7"/>
                    <a:pt x="1" y="6"/>
                    <a:pt x="0" y="4"/>
                  </a:cubicBezTo>
                  <a:cubicBezTo>
                    <a:pt x="0" y="3"/>
                    <a:pt x="1" y="1"/>
                    <a:pt x="2" y="0"/>
                  </a:cubicBezTo>
                  <a:cubicBezTo>
                    <a:pt x="4" y="1"/>
                    <a:pt x="5" y="3"/>
                    <a:pt x="6" y="4"/>
                  </a:cubicBezTo>
                  <a:cubicBezTo>
                    <a:pt x="5" y="6"/>
                    <a:pt x="4" y="7"/>
                    <a:pt x="3"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9" name="Freeform 1265"/>
            <p:cNvSpPr>
              <a:spLocks/>
            </p:cNvSpPr>
            <p:nvPr userDrawn="1"/>
          </p:nvSpPr>
          <p:spPr bwMode="auto">
            <a:xfrm>
              <a:off x="315" y="186"/>
              <a:ext cx="4" cy="4"/>
            </a:xfrm>
            <a:custGeom>
              <a:avLst/>
              <a:gdLst>
                <a:gd name="T0" fmla="*/ 4 w 7"/>
                <a:gd name="T1" fmla="*/ 8 h 8"/>
                <a:gd name="T2" fmla="*/ 4 w 7"/>
                <a:gd name="T3" fmla="*/ 8 h 8"/>
                <a:gd name="T4" fmla="*/ 0 w 7"/>
                <a:gd name="T5" fmla="*/ 4 h 8"/>
                <a:gd name="T6" fmla="*/ 3 w 7"/>
                <a:gd name="T7" fmla="*/ 0 h 8"/>
                <a:gd name="T8" fmla="*/ 7 w 7"/>
                <a:gd name="T9" fmla="*/ 4 h 8"/>
                <a:gd name="T10" fmla="*/ 4 w 7"/>
                <a:gd name="T11" fmla="*/ 8 h 8"/>
              </a:gdLst>
              <a:ahLst/>
              <a:cxnLst>
                <a:cxn ang="0">
                  <a:pos x="T0" y="T1"/>
                </a:cxn>
                <a:cxn ang="0">
                  <a:pos x="T2" y="T3"/>
                </a:cxn>
                <a:cxn ang="0">
                  <a:pos x="T4" y="T5"/>
                </a:cxn>
                <a:cxn ang="0">
                  <a:pos x="T6" y="T7"/>
                </a:cxn>
                <a:cxn ang="0">
                  <a:pos x="T8" y="T9"/>
                </a:cxn>
                <a:cxn ang="0">
                  <a:pos x="T10" y="T11"/>
                </a:cxn>
              </a:cxnLst>
              <a:rect l="0" t="0" r="r" b="b"/>
              <a:pathLst>
                <a:path w="7" h="8">
                  <a:moveTo>
                    <a:pt x="4" y="8"/>
                  </a:moveTo>
                  <a:lnTo>
                    <a:pt x="4" y="8"/>
                  </a:lnTo>
                  <a:cubicBezTo>
                    <a:pt x="3" y="7"/>
                    <a:pt x="1" y="6"/>
                    <a:pt x="0" y="4"/>
                  </a:cubicBezTo>
                  <a:cubicBezTo>
                    <a:pt x="1" y="3"/>
                    <a:pt x="2" y="1"/>
                    <a:pt x="3" y="0"/>
                  </a:cubicBezTo>
                  <a:cubicBezTo>
                    <a:pt x="4" y="1"/>
                    <a:pt x="5" y="3"/>
                    <a:pt x="7" y="4"/>
                  </a:cubicBezTo>
                  <a:cubicBezTo>
                    <a:pt x="6" y="5"/>
                    <a:pt x="5" y="7"/>
                    <a:pt x="4"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0" name="Freeform 1266"/>
            <p:cNvSpPr>
              <a:spLocks/>
            </p:cNvSpPr>
            <p:nvPr userDrawn="1"/>
          </p:nvSpPr>
          <p:spPr bwMode="auto">
            <a:xfrm>
              <a:off x="318" y="189"/>
              <a:ext cx="2" cy="3"/>
            </a:xfrm>
            <a:custGeom>
              <a:avLst/>
              <a:gdLst>
                <a:gd name="T0" fmla="*/ 4 w 6"/>
                <a:gd name="T1" fmla="*/ 8 h 8"/>
                <a:gd name="T2" fmla="*/ 4 w 6"/>
                <a:gd name="T3" fmla="*/ 8 h 8"/>
                <a:gd name="T4" fmla="*/ 0 w 6"/>
                <a:gd name="T5" fmla="*/ 4 h 8"/>
                <a:gd name="T6" fmla="*/ 2 w 6"/>
                <a:gd name="T7" fmla="*/ 0 h 8"/>
                <a:gd name="T8" fmla="*/ 6 w 6"/>
                <a:gd name="T9" fmla="*/ 3 h 8"/>
                <a:gd name="T10" fmla="*/ 6 w 6"/>
                <a:gd name="T11" fmla="*/ 4 h 8"/>
                <a:gd name="T12" fmla="*/ 3 w 6"/>
                <a:gd name="T13" fmla="*/ 5 h 8"/>
                <a:gd name="T14" fmla="*/ 2 w 6"/>
                <a:gd name="T15" fmla="*/ 5 h 8"/>
                <a:gd name="T16" fmla="*/ 4 w 6"/>
                <a:gd name="T17" fmla="*/ 7 h 8"/>
                <a:gd name="T18" fmla="*/ 4 w 6"/>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8"/>
                  </a:moveTo>
                  <a:lnTo>
                    <a:pt x="4" y="8"/>
                  </a:lnTo>
                  <a:cubicBezTo>
                    <a:pt x="2" y="6"/>
                    <a:pt x="1" y="5"/>
                    <a:pt x="0" y="4"/>
                  </a:cubicBezTo>
                  <a:cubicBezTo>
                    <a:pt x="0" y="2"/>
                    <a:pt x="1" y="1"/>
                    <a:pt x="2" y="0"/>
                  </a:cubicBezTo>
                  <a:cubicBezTo>
                    <a:pt x="3" y="1"/>
                    <a:pt x="5" y="2"/>
                    <a:pt x="6" y="3"/>
                  </a:cubicBezTo>
                  <a:lnTo>
                    <a:pt x="6" y="4"/>
                  </a:lnTo>
                  <a:cubicBezTo>
                    <a:pt x="4" y="4"/>
                    <a:pt x="3" y="5"/>
                    <a:pt x="3" y="5"/>
                  </a:cubicBezTo>
                  <a:lnTo>
                    <a:pt x="2" y="5"/>
                  </a:lnTo>
                  <a:cubicBezTo>
                    <a:pt x="3" y="6"/>
                    <a:pt x="3" y="6"/>
                    <a:pt x="4" y="7"/>
                  </a:cubicBezTo>
                  <a:lnTo>
                    <a:pt x="4"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1" name="Freeform 1267"/>
            <p:cNvSpPr>
              <a:spLocks/>
            </p:cNvSpPr>
            <p:nvPr userDrawn="1"/>
          </p:nvSpPr>
          <p:spPr bwMode="auto">
            <a:xfrm>
              <a:off x="319" y="193"/>
              <a:ext cx="2" cy="2"/>
            </a:xfrm>
            <a:custGeom>
              <a:avLst/>
              <a:gdLst>
                <a:gd name="T0" fmla="*/ 2 w 6"/>
                <a:gd name="T1" fmla="*/ 0 h 5"/>
                <a:gd name="T2" fmla="*/ 2 w 6"/>
                <a:gd name="T3" fmla="*/ 0 h 5"/>
                <a:gd name="T4" fmla="*/ 5 w 6"/>
                <a:gd name="T5" fmla="*/ 2 h 5"/>
                <a:gd name="T6" fmla="*/ 4 w 6"/>
                <a:gd name="T7" fmla="*/ 2 h 5"/>
                <a:gd name="T8" fmla="*/ 6 w 6"/>
                <a:gd name="T9" fmla="*/ 4 h 5"/>
                <a:gd name="T10" fmla="*/ 6 w 6"/>
                <a:gd name="T11" fmla="*/ 4 h 5"/>
                <a:gd name="T12" fmla="*/ 2 w 6"/>
                <a:gd name="T13" fmla="*/ 5 h 5"/>
                <a:gd name="T14" fmla="*/ 0 w 6"/>
                <a:gd name="T15" fmla="*/ 4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2" y="0"/>
                  </a:lnTo>
                  <a:lnTo>
                    <a:pt x="5" y="2"/>
                  </a:lnTo>
                  <a:lnTo>
                    <a:pt x="4" y="2"/>
                  </a:lnTo>
                  <a:cubicBezTo>
                    <a:pt x="5" y="3"/>
                    <a:pt x="5" y="4"/>
                    <a:pt x="6" y="4"/>
                  </a:cubicBezTo>
                  <a:lnTo>
                    <a:pt x="6" y="4"/>
                  </a:lnTo>
                  <a:cubicBezTo>
                    <a:pt x="4" y="4"/>
                    <a:pt x="3" y="5"/>
                    <a:pt x="2" y="5"/>
                  </a:cubicBezTo>
                  <a:lnTo>
                    <a:pt x="0" y="4"/>
                  </a:lnTo>
                  <a:cubicBezTo>
                    <a:pt x="1" y="3"/>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2" name="Freeform 1268"/>
            <p:cNvSpPr>
              <a:spLocks/>
            </p:cNvSpPr>
            <p:nvPr userDrawn="1"/>
          </p:nvSpPr>
          <p:spPr bwMode="auto">
            <a:xfrm>
              <a:off x="316" y="191"/>
              <a:ext cx="3" cy="3"/>
            </a:xfrm>
            <a:custGeom>
              <a:avLst/>
              <a:gdLst>
                <a:gd name="T0" fmla="*/ 3 w 7"/>
                <a:gd name="T1" fmla="*/ 0 h 8"/>
                <a:gd name="T2" fmla="*/ 3 w 7"/>
                <a:gd name="T3" fmla="*/ 0 h 8"/>
                <a:gd name="T4" fmla="*/ 7 w 7"/>
                <a:gd name="T5" fmla="*/ 4 h 8"/>
                <a:gd name="T6" fmla="*/ 5 w 7"/>
                <a:gd name="T7" fmla="*/ 8 h 8"/>
                <a:gd name="T8" fmla="*/ 0 w 7"/>
                <a:gd name="T9" fmla="*/ 5 h 8"/>
                <a:gd name="T10" fmla="*/ 3 w 7"/>
                <a:gd name="T11" fmla="*/ 0 h 8"/>
              </a:gdLst>
              <a:ahLst/>
              <a:cxnLst>
                <a:cxn ang="0">
                  <a:pos x="T0" y="T1"/>
                </a:cxn>
                <a:cxn ang="0">
                  <a:pos x="T2" y="T3"/>
                </a:cxn>
                <a:cxn ang="0">
                  <a:pos x="T4" y="T5"/>
                </a:cxn>
                <a:cxn ang="0">
                  <a:pos x="T6" y="T7"/>
                </a:cxn>
                <a:cxn ang="0">
                  <a:pos x="T8" y="T9"/>
                </a:cxn>
                <a:cxn ang="0">
                  <a:pos x="T10" y="T11"/>
                </a:cxn>
              </a:cxnLst>
              <a:rect l="0" t="0" r="r" b="b"/>
              <a:pathLst>
                <a:path w="7" h="8">
                  <a:moveTo>
                    <a:pt x="3" y="0"/>
                  </a:moveTo>
                  <a:lnTo>
                    <a:pt x="3" y="0"/>
                  </a:lnTo>
                  <a:cubicBezTo>
                    <a:pt x="4" y="2"/>
                    <a:pt x="6" y="3"/>
                    <a:pt x="7" y="4"/>
                  </a:cubicBezTo>
                  <a:cubicBezTo>
                    <a:pt x="7" y="6"/>
                    <a:pt x="6" y="7"/>
                    <a:pt x="5" y="8"/>
                  </a:cubicBezTo>
                  <a:cubicBezTo>
                    <a:pt x="3" y="7"/>
                    <a:pt x="2" y="6"/>
                    <a:pt x="0" y="5"/>
                  </a:cubicBezTo>
                  <a:cubicBezTo>
                    <a:pt x="1" y="4"/>
                    <a:pt x="2" y="2"/>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3" name="Freeform 1269"/>
            <p:cNvSpPr>
              <a:spLocks/>
            </p:cNvSpPr>
            <p:nvPr userDrawn="1"/>
          </p:nvSpPr>
          <p:spPr bwMode="auto">
            <a:xfrm>
              <a:off x="328" y="184"/>
              <a:ext cx="1" cy="2"/>
            </a:xfrm>
            <a:custGeom>
              <a:avLst/>
              <a:gdLst>
                <a:gd name="T0" fmla="*/ 1 w 2"/>
                <a:gd name="T1" fmla="*/ 0 h 3"/>
                <a:gd name="T2" fmla="*/ 1 w 2"/>
                <a:gd name="T3" fmla="*/ 0 h 3"/>
                <a:gd name="T4" fmla="*/ 2 w 2"/>
                <a:gd name="T5" fmla="*/ 3 h 3"/>
                <a:gd name="T6" fmla="*/ 0 w 2"/>
                <a:gd name="T7" fmla="*/ 3 h 3"/>
                <a:gd name="T8" fmla="*/ 0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lnTo>
                    <a:pt x="1" y="0"/>
                  </a:lnTo>
                  <a:lnTo>
                    <a:pt x="2" y="3"/>
                  </a:lnTo>
                  <a:lnTo>
                    <a:pt x="0" y="3"/>
                  </a:lnTo>
                  <a:lnTo>
                    <a:pt x="0"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4" name="Freeform 1270"/>
            <p:cNvSpPr>
              <a:spLocks/>
            </p:cNvSpPr>
            <p:nvPr userDrawn="1"/>
          </p:nvSpPr>
          <p:spPr bwMode="auto">
            <a:xfrm>
              <a:off x="328" y="182"/>
              <a:ext cx="0" cy="2"/>
            </a:xfrm>
            <a:custGeom>
              <a:avLst/>
              <a:gdLst>
                <a:gd name="T0" fmla="*/ 2 w 2"/>
                <a:gd name="T1" fmla="*/ 0 h 3"/>
                <a:gd name="T2" fmla="*/ 2 w 2"/>
                <a:gd name="T3" fmla="*/ 0 h 3"/>
                <a:gd name="T4" fmla="*/ 2 w 2"/>
                <a:gd name="T5" fmla="*/ 3 h 3"/>
                <a:gd name="T6" fmla="*/ 1 w 2"/>
                <a:gd name="T7" fmla="*/ 3 h 3"/>
                <a:gd name="T8" fmla="*/ 0 w 2"/>
                <a:gd name="T9" fmla="*/ 1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2" y="3"/>
                  </a:lnTo>
                  <a:lnTo>
                    <a:pt x="1" y="3"/>
                  </a:lnTo>
                  <a:lnTo>
                    <a:pt x="0"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5" name="Freeform 1271"/>
            <p:cNvSpPr>
              <a:spLocks/>
            </p:cNvSpPr>
            <p:nvPr userDrawn="1"/>
          </p:nvSpPr>
          <p:spPr bwMode="auto">
            <a:xfrm>
              <a:off x="328" y="181"/>
              <a:ext cx="0" cy="1"/>
            </a:xfrm>
            <a:custGeom>
              <a:avLst/>
              <a:gdLst>
                <a:gd name="T0" fmla="*/ 2 w 2"/>
                <a:gd name="T1" fmla="*/ 0 h 3"/>
                <a:gd name="T2" fmla="*/ 2 w 2"/>
                <a:gd name="T3" fmla="*/ 0 h 3"/>
                <a:gd name="T4" fmla="*/ 2 w 2"/>
                <a:gd name="T5" fmla="*/ 3 h 3"/>
                <a:gd name="T6" fmla="*/ 0 w 2"/>
                <a:gd name="T7" fmla="*/ 3 h 3"/>
                <a:gd name="T8" fmla="*/ 0 w 2"/>
                <a:gd name="T9" fmla="*/ 1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2" y="3"/>
                  </a:lnTo>
                  <a:lnTo>
                    <a:pt x="0" y="3"/>
                  </a:lnTo>
                  <a:lnTo>
                    <a:pt x="0"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6" name="Freeform 1272"/>
            <p:cNvSpPr>
              <a:spLocks/>
            </p:cNvSpPr>
            <p:nvPr userDrawn="1"/>
          </p:nvSpPr>
          <p:spPr bwMode="auto">
            <a:xfrm>
              <a:off x="327" y="179"/>
              <a:ext cx="1" cy="1"/>
            </a:xfrm>
            <a:custGeom>
              <a:avLst/>
              <a:gdLst>
                <a:gd name="T0" fmla="*/ 3 w 3"/>
                <a:gd name="T1" fmla="*/ 0 h 3"/>
                <a:gd name="T2" fmla="*/ 3 w 3"/>
                <a:gd name="T3" fmla="*/ 0 h 3"/>
                <a:gd name="T4" fmla="*/ 3 w 3"/>
                <a:gd name="T5" fmla="*/ 2 h 3"/>
                <a:gd name="T6" fmla="*/ 0 w 3"/>
                <a:gd name="T7" fmla="*/ 3 h 3"/>
                <a:gd name="T8" fmla="*/ 0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3" y="0"/>
                  </a:lnTo>
                  <a:lnTo>
                    <a:pt x="3" y="2"/>
                  </a:lnTo>
                  <a:lnTo>
                    <a:pt x="0" y="3"/>
                  </a:lnTo>
                  <a:lnTo>
                    <a:pt x="0" y="1"/>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7" name="Freeform 1273"/>
            <p:cNvSpPr>
              <a:spLocks/>
            </p:cNvSpPr>
            <p:nvPr userDrawn="1"/>
          </p:nvSpPr>
          <p:spPr bwMode="auto">
            <a:xfrm>
              <a:off x="327" y="177"/>
              <a:ext cx="1" cy="1"/>
            </a:xfrm>
            <a:custGeom>
              <a:avLst/>
              <a:gdLst>
                <a:gd name="T0" fmla="*/ 3 w 3"/>
                <a:gd name="T1" fmla="*/ 0 h 3"/>
                <a:gd name="T2" fmla="*/ 3 w 3"/>
                <a:gd name="T3" fmla="*/ 0 h 3"/>
                <a:gd name="T4" fmla="*/ 3 w 3"/>
                <a:gd name="T5" fmla="*/ 2 h 3"/>
                <a:gd name="T6" fmla="*/ 0 w 3"/>
                <a:gd name="T7" fmla="*/ 3 h 3"/>
                <a:gd name="T8" fmla="*/ 0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3" y="0"/>
                  </a:lnTo>
                  <a:lnTo>
                    <a:pt x="3" y="2"/>
                  </a:lnTo>
                  <a:lnTo>
                    <a:pt x="0" y="3"/>
                  </a:lnTo>
                  <a:lnTo>
                    <a:pt x="0" y="1"/>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8" name="Freeform 1274"/>
            <p:cNvSpPr>
              <a:spLocks/>
            </p:cNvSpPr>
            <p:nvPr userDrawn="1"/>
          </p:nvSpPr>
          <p:spPr bwMode="auto">
            <a:xfrm>
              <a:off x="327" y="176"/>
              <a:ext cx="1" cy="0"/>
            </a:xfrm>
            <a:custGeom>
              <a:avLst/>
              <a:gdLst>
                <a:gd name="T0" fmla="*/ 3 w 4"/>
                <a:gd name="T1" fmla="*/ 0 h 2"/>
                <a:gd name="T2" fmla="*/ 3 w 4"/>
                <a:gd name="T3" fmla="*/ 0 h 2"/>
                <a:gd name="T4" fmla="*/ 4 w 4"/>
                <a:gd name="T5" fmla="*/ 1 h 2"/>
                <a:gd name="T6" fmla="*/ 0 w 4"/>
                <a:gd name="T7" fmla="*/ 2 h 2"/>
                <a:gd name="T8" fmla="*/ 0 w 4"/>
                <a:gd name="T9" fmla="*/ 0 h 2"/>
                <a:gd name="T10" fmla="*/ 3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3" y="0"/>
                  </a:moveTo>
                  <a:lnTo>
                    <a:pt x="3" y="0"/>
                  </a:lnTo>
                  <a:lnTo>
                    <a:pt x="4" y="1"/>
                  </a:lnTo>
                  <a:lnTo>
                    <a:pt x="0" y="2"/>
                  </a:lnTo>
                  <a:lnTo>
                    <a:pt x="0" y="0"/>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9" name="Freeform 1275"/>
            <p:cNvSpPr>
              <a:spLocks/>
            </p:cNvSpPr>
            <p:nvPr userDrawn="1"/>
          </p:nvSpPr>
          <p:spPr bwMode="auto">
            <a:xfrm>
              <a:off x="327" y="174"/>
              <a:ext cx="1" cy="1"/>
            </a:xfrm>
            <a:custGeom>
              <a:avLst/>
              <a:gdLst>
                <a:gd name="T0" fmla="*/ 3 w 3"/>
                <a:gd name="T1" fmla="*/ 0 h 2"/>
                <a:gd name="T2" fmla="*/ 3 w 3"/>
                <a:gd name="T3" fmla="*/ 0 h 2"/>
                <a:gd name="T4" fmla="*/ 3 w 3"/>
                <a:gd name="T5" fmla="*/ 1 h 2"/>
                <a:gd name="T6" fmla="*/ 0 w 3"/>
                <a:gd name="T7" fmla="*/ 2 h 2"/>
                <a:gd name="T8" fmla="*/ 0 w 3"/>
                <a:gd name="T9" fmla="*/ 0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0"/>
                  </a:lnTo>
                  <a:lnTo>
                    <a:pt x="3" y="1"/>
                  </a:lnTo>
                  <a:lnTo>
                    <a:pt x="0" y="2"/>
                  </a:lnTo>
                  <a:lnTo>
                    <a:pt x="0" y="0"/>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0" name="Freeform 1276"/>
            <p:cNvSpPr>
              <a:spLocks/>
            </p:cNvSpPr>
            <p:nvPr userDrawn="1"/>
          </p:nvSpPr>
          <p:spPr bwMode="auto">
            <a:xfrm>
              <a:off x="329" y="198"/>
              <a:ext cx="1"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0"/>
                    <a:pt x="0" y="0"/>
                    <a:pt x="0" y="0"/>
                  </a:cubicBezTo>
                  <a:lnTo>
                    <a:pt x="1" y="0"/>
                  </a:lnTo>
                  <a:cubicBezTo>
                    <a:pt x="1" y="0"/>
                    <a:pt x="1" y="0"/>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1" name="Freeform 1277"/>
            <p:cNvSpPr>
              <a:spLocks/>
            </p:cNvSpPr>
            <p:nvPr userDrawn="1"/>
          </p:nvSpPr>
          <p:spPr bwMode="auto">
            <a:xfrm>
              <a:off x="329" y="199"/>
              <a:ext cx="1" cy="1"/>
            </a:xfrm>
            <a:custGeom>
              <a:avLst/>
              <a:gdLst>
                <a:gd name="T0" fmla="*/ 0 w 2"/>
                <a:gd name="T1" fmla="*/ 2 h 2"/>
                <a:gd name="T2" fmla="*/ 0 w 2"/>
                <a:gd name="T3" fmla="*/ 2 h 2"/>
                <a:gd name="T4" fmla="*/ 1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2"/>
                  </a:lnTo>
                  <a:cubicBezTo>
                    <a:pt x="0" y="1"/>
                    <a:pt x="1" y="1"/>
                    <a:pt x="1" y="0"/>
                  </a:cubicBezTo>
                  <a:cubicBezTo>
                    <a:pt x="1" y="1"/>
                    <a:pt x="1" y="1"/>
                    <a:pt x="2" y="2"/>
                  </a:cubicBezTo>
                  <a:lnTo>
                    <a:pt x="0"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2" name="Freeform 1278"/>
            <p:cNvSpPr>
              <a:spLocks/>
            </p:cNvSpPr>
            <p:nvPr userDrawn="1"/>
          </p:nvSpPr>
          <p:spPr bwMode="auto">
            <a:xfrm>
              <a:off x="327" y="198"/>
              <a:ext cx="1" cy="1"/>
            </a:xfrm>
            <a:custGeom>
              <a:avLst/>
              <a:gdLst>
                <a:gd name="T0" fmla="*/ 1 w 2"/>
                <a:gd name="T1" fmla="*/ 1 h 1"/>
                <a:gd name="T2" fmla="*/ 1 w 2"/>
                <a:gd name="T3" fmla="*/ 1 h 1"/>
                <a:gd name="T4" fmla="*/ 0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lnTo>
                    <a:pt x="1" y="1"/>
                  </a:lnTo>
                  <a:cubicBezTo>
                    <a:pt x="1" y="1"/>
                    <a:pt x="1" y="0"/>
                    <a:pt x="0" y="0"/>
                  </a:cubicBezTo>
                  <a:lnTo>
                    <a:pt x="2" y="0"/>
                  </a:ln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3" name="Freeform 1279"/>
            <p:cNvSpPr>
              <a:spLocks/>
            </p:cNvSpPr>
            <p:nvPr userDrawn="1"/>
          </p:nvSpPr>
          <p:spPr bwMode="auto">
            <a:xfrm>
              <a:off x="327" y="200"/>
              <a:ext cx="1" cy="0"/>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0" y="0"/>
                  </a:cubicBezTo>
                  <a:cubicBezTo>
                    <a:pt x="0" y="0"/>
                    <a:pt x="1" y="1"/>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4" name="Freeform 1280"/>
            <p:cNvSpPr>
              <a:spLocks/>
            </p:cNvSpPr>
            <p:nvPr userDrawn="1"/>
          </p:nvSpPr>
          <p:spPr bwMode="auto">
            <a:xfrm>
              <a:off x="324" y="198"/>
              <a:ext cx="1"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1" y="1"/>
                    <a:pt x="0" y="0"/>
                  </a:cubicBezTo>
                  <a:lnTo>
                    <a:pt x="1" y="0"/>
                  </a:ln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5" name="Freeform 1281"/>
            <p:cNvSpPr>
              <a:spLocks/>
            </p:cNvSpPr>
            <p:nvPr userDrawn="1"/>
          </p:nvSpPr>
          <p:spPr bwMode="auto">
            <a:xfrm>
              <a:off x="325" y="200"/>
              <a:ext cx="0" cy="0"/>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1"/>
                    <a:pt x="1" y="1"/>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6" name="Freeform 1282"/>
            <p:cNvSpPr>
              <a:spLocks/>
            </p:cNvSpPr>
            <p:nvPr userDrawn="1"/>
          </p:nvSpPr>
          <p:spPr bwMode="auto">
            <a:xfrm>
              <a:off x="322" y="199"/>
              <a:ext cx="1" cy="0"/>
            </a:xfrm>
            <a:custGeom>
              <a:avLst/>
              <a:gdLst>
                <a:gd name="T0" fmla="*/ 1 w 2"/>
                <a:gd name="T1" fmla="*/ 1 h 1"/>
                <a:gd name="T2" fmla="*/ 1 w 2"/>
                <a:gd name="T3" fmla="*/ 1 h 1"/>
                <a:gd name="T4" fmla="*/ 0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lnTo>
                    <a:pt x="1" y="1"/>
                  </a:lnTo>
                  <a:cubicBezTo>
                    <a:pt x="1" y="1"/>
                    <a:pt x="1" y="0"/>
                    <a:pt x="0" y="0"/>
                  </a:cubicBezTo>
                  <a:lnTo>
                    <a:pt x="2" y="0"/>
                  </a:ln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7" name="Freeform 1283"/>
            <p:cNvSpPr>
              <a:spLocks/>
            </p:cNvSpPr>
            <p:nvPr userDrawn="1"/>
          </p:nvSpPr>
          <p:spPr bwMode="auto">
            <a:xfrm>
              <a:off x="323" y="200"/>
              <a:ext cx="0" cy="0"/>
            </a:xfrm>
            <a:custGeom>
              <a:avLst/>
              <a:gdLst>
                <a:gd name="T0" fmla="*/ 0 w 1"/>
                <a:gd name="T1" fmla="*/ 1 h 1"/>
                <a:gd name="T2" fmla="*/ 0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1" y="0"/>
                  </a:cubicBezTo>
                  <a:cubicBezTo>
                    <a:pt x="1" y="0"/>
                    <a:pt x="1" y="0"/>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8" name="Freeform 1284"/>
            <p:cNvSpPr>
              <a:spLocks/>
            </p:cNvSpPr>
            <p:nvPr userDrawn="1"/>
          </p:nvSpPr>
          <p:spPr bwMode="auto">
            <a:xfrm>
              <a:off x="320" y="199"/>
              <a:ext cx="1"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0" y="1"/>
                    <a:pt x="0" y="1"/>
                    <a:pt x="0" y="0"/>
                  </a:cubicBezTo>
                  <a:lnTo>
                    <a:pt x="1" y="0"/>
                  </a:ln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9" name="Freeform 1285"/>
            <p:cNvSpPr>
              <a:spLocks/>
            </p:cNvSpPr>
            <p:nvPr userDrawn="1"/>
          </p:nvSpPr>
          <p:spPr bwMode="auto">
            <a:xfrm>
              <a:off x="321" y="200"/>
              <a:ext cx="0"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cubicBezTo>
                    <a:pt x="0" y="0"/>
                    <a:pt x="0" y="0"/>
                    <a:pt x="0" y="0"/>
                  </a:cubicBezTo>
                  <a:cubicBezTo>
                    <a:pt x="0" y="0"/>
                    <a:pt x="0" y="0"/>
                    <a:pt x="1" y="0"/>
                  </a:cubicBez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0" name="Freeform 1286"/>
            <p:cNvSpPr>
              <a:spLocks/>
            </p:cNvSpPr>
            <p:nvPr userDrawn="1"/>
          </p:nvSpPr>
          <p:spPr bwMode="auto">
            <a:xfrm>
              <a:off x="328" y="198"/>
              <a:ext cx="1" cy="2"/>
            </a:xfrm>
            <a:custGeom>
              <a:avLst/>
              <a:gdLst>
                <a:gd name="T0" fmla="*/ 2 w 4"/>
                <a:gd name="T1" fmla="*/ 0 h 3"/>
                <a:gd name="T2" fmla="*/ 2 w 4"/>
                <a:gd name="T3" fmla="*/ 0 h 3"/>
                <a:gd name="T4" fmla="*/ 4 w 4"/>
                <a:gd name="T5" fmla="*/ 2 h 3"/>
                <a:gd name="T6" fmla="*/ 2 w 4"/>
                <a:gd name="T7" fmla="*/ 3 h 3"/>
                <a:gd name="T8" fmla="*/ 0 w 4"/>
                <a:gd name="T9" fmla="*/ 2 h 3"/>
                <a:gd name="T10" fmla="*/ 2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2" y="0"/>
                  </a:moveTo>
                  <a:lnTo>
                    <a:pt x="2" y="0"/>
                  </a:lnTo>
                  <a:cubicBezTo>
                    <a:pt x="3" y="0"/>
                    <a:pt x="4" y="1"/>
                    <a:pt x="4" y="2"/>
                  </a:cubicBezTo>
                  <a:cubicBezTo>
                    <a:pt x="4" y="3"/>
                    <a:pt x="3" y="3"/>
                    <a:pt x="2" y="3"/>
                  </a:cubicBezTo>
                  <a:cubicBezTo>
                    <a:pt x="1" y="3"/>
                    <a:pt x="0" y="3"/>
                    <a:pt x="0" y="2"/>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1" name="Freeform 1287"/>
            <p:cNvSpPr>
              <a:spLocks/>
            </p:cNvSpPr>
            <p:nvPr userDrawn="1"/>
          </p:nvSpPr>
          <p:spPr bwMode="auto">
            <a:xfrm>
              <a:off x="325" y="199"/>
              <a:ext cx="2" cy="1"/>
            </a:xfrm>
            <a:custGeom>
              <a:avLst/>
              <a:gdLst>
                <a:gd name="T0" fmla="*/ 2 w 3"/>
                <a:gd name="T1" fmla="*/ 0 h 3"/>
                <a:gd name="T2" fmla="*/ 2 w 3"/>
                <a:gd name="T3" fmla="*/ 0 h 3"/>
                <a:gd name="T4" fmla="*/ 3 w 3"/>
                <a:gd name="T5" fmla="*/ 1 h 3"/>
                <a:gd name="T6" fmla="*/ 2 w 3"/>
                <a:gd name="T7" fmla="*/ 3 h 3"/>
                <a:gd name="T8" fmla="*/ 0 w 3"/>
                <a:gd name="T9" fmla="*/ 1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2" y="0"/>
                    <a:pt x="3" y="0"/>
                    <a:pt x="3" y="1"/>
                  </a:cubicBezTo>
                  <a:cubicBezTo>
                    <a:pt x="3" y="2"/>
                    <a:pt x="2" y="3"/>
                    <a:pt x="2" y="3"/>
                  </a:cubicBezTo>
                  <a:cubicBezTo>
                    <a:pt x="1" y="3"/>
                    <a:pt x="0" y="2"/>
                    <a:pt x="0" y="1"/>
                  </a:cubicBezTo>
                  <a:cubicBezTo>
                    <a:pt x="0" y="0"/>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2" name="Freeform 1288"/>
            <p:cNvSpPr>
              <a:spLocks/>
            </p:cNvSpPr>
            <p:nvPr userDrawn="1"/>
          </p:nvSpPr>
          <p:spPr bwMode="auto">
            <a:xfrm>
              <a:off x="323" y="199"/>
              <a:ext cx="1" cy="1"/>
            </a:xfrm>
            <a:custGeom>
              <a:avLst/>
              <a:gdLst>
                <a:gd name="T0" fmla="*/ 2 w 3"/>
                <a:gd name="T1" fmla="*/ 0 h 3"/>
                <a:gd name="T2" fmla="*/ 2 w 3"/>
                <a:gd name="T3" fmla="*/ 0 h 3"/>
                <a:gd name="T4" fmla="*/ 3 w 3"/>
                <a:gd name="T5" fmla="*/ 1 h 3"/>
                <a:gd name="T6" fmla="*/ 2 w 3"/>
                <a:gd name="T7" fmla="*/ 3 h 3"/>
                <a:gd name="T8" fmla="*/ 0 w 3"/>
                <a:gd name="T9" fmla="*/ 1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3" y="0"/>
                    <a:pt x="3" y="1"/>
                    <a:pt x="3" y="1"/>
                  </a:cubicBezTo>
                  <a:cubicBezTo>
                    <a:pt x="3" y="2"/>
                    <a:pt x="3" y="3"/>
                    <a:pt x="2" y="3"/>
                  </a:cubicBezTo>
                  <a:cubicBezTo>
                    <a:pt x="1" y="3"/>
                    <a:pt x="0" y="2"/>
                    <a:pt x="0" y="1"/>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3" name="Freeform 1289"/>
            <p:cNvSpPr>
              <a:spLocks/>
            </p:cNvSpPr>
            <p:nvPr userDrawn="1"/>
          </p:nvSpPr>
          <p:spPr bwMode="auto">
            <a:xfrm>
              <a:off x="321" y="199"/>
              <a:ext cx="1" cy="1"/>
            </a:xfrm>
            <a:custGeom>
              <a:avLst/>
              <a:gdLst>
                <a:gd name="T0" fmla="*/ 1 w 2"/>
                <a:gd name="T1" fmla="*/ 0 h 3"/>
                <a:gd name="T2" fmla="*/ 1 w 2"/>
                <a:gd name="T3" fmla="*/ 0 h 3"/>
                <a:gd name="T4" fmla="*/ 2 w 2"/>
                <a:gd name="T5" fmla="*/ 1 h 3"/>
                <a:gd name="T6" fmla="*/ 1 w 2"/>
                <a:gd name="T7" fmla="*/ 3 h 3"/>
                <a:gd name="T8" fmla="*/ 0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lnTo>
                    <a:pt x="1" y="0"/>
                  </a:lnTo>
                  <a:cubicBezTo>
                    <a:pt x="2" y="0"/>
                    <a:pt x="2" y="1"/>
                    <a:pt x="2" y="1"/>
                  </a:cubicBezTo>
                  <a:cubicBezTo>
                    <a:pt x="2" y="2"/>
                    <a:pt x="2" y="3"/>
                    <a:pt x="1" y="3"/>
                  </a:cubicBezTo>
                  <a:cubicBezTo>
                    <a:pt x="0" y="3"/>
                    <a:pt x="0" y="2"/>
                    <a:pt x="0" y="1"/>
                  </a:cubicBezTo>
                  <a:cubicBezTo>
                    <a:pt x="0" y="1"/>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4" name="Freeform 1290"/>
            <p:cNvSpPr>
              <a:spLocks/>
            </p:cNvSpPr>
            <p:nvPr userDrawn="1"/>
          </p:nvSpPr>
          <p:spPr bwMode="auto">
            <a:xfrm>
              <a:off x="320" y="200"/>
              <a:ext cx="0" cy="1"/>
            </a:xfrm>
            <a:custGeom>
              <a:avLst/>
              <a:gdLst>
                <a:gd name="T0" fmla="*/ 1 w 2"/>
                <a:gd name="T1" fmla="*/ 0 h 3"/>
                <a:gd name="T2" fmla="*/ 1 w 2"/>
                <a:gd name="T3" fmla="*/ 0 h 3"/>
                <a:gd name="T4" fmla="*/ 2 w 2"/>
                <a:gd name="T5" fmla="*/ 2 h 3"/>
                <a:gd name="T6" fmla="*/ 1 w 2"/>
                <a:gd name="T7" fmla="*/ 3 h 3"/>
                <a:gd name="T8" fmla="*/ 0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lnTo>
                    <a:pt x="1" y="0"/>
                  </a:lnTo>
                  <a:cubicBezTo>
                    <a:pt x="1" y="0"/>
                    <a:pt x="2" y="1"/>
                    <a:pt x="2" y="2"/>
                  </a:cubicBezTo>
                  <a:cubicBezTo>
                    <a:pt x="2" y="2"/>
                    <a:pt x="1" y="3"/>
                    <a:pt x="1" y="3"/>
                  </a:cubicBezTo>
                  <a:cubicBezTo>
                    <a:pt x="0" y="3"/>
                    <a:pt x="0" y="2"/>
                    <a:pt x="0" y="2"/>
                  </a:cubicBezTo>
                  <a:cubicBezTo>
                    <a:pt x="0" y="1"/>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5" name="Freeform 1291"/>
            <p:cNvSpPr>
              <a:spLocks/>
            </p:cNvSpPr>
            <p:nvPr userDrawn="1"/>
          </p:nvSpPr>
          <p:spPr bwMode="auto">
            <a:xfrm>
              <a:off x="320" y="177"/>
              <a:ext cx="0" cy="2"/>
            </a:xfrm>
            <a:custGeom>
              <a:avLst/>
              <a:gdLst>
                <a:gd name="T0" fmla="*/ 2 w 2"/>
                <a:gd name="T1" fmla="*/ 0 h 5"/>
                <a:gd name="T2" fmla="*/ 2 w 2"/>
                <a:gd name="T3" fmla="*/ 0 h 5"/>
                <a:gd name="T4" fmla="*/ 2 w 2"/>
                <a:gd name="T5" fmla="*/ 5 h 5"/>
                <a:gd name="T6" fmla="*/ 0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2"/>
                    <a:pt x="1" y="3"/>
                    <a:pt x="2"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6" name="Freeform 1292"/>
            <p:cNvSpPr>
              <a:spLocks/>
            </p:cNvSpPr>
            <p:nvPr userDrawn="1"/>
          </p:nvSpPr>
          <p:spPr bwMode="auto">
            <a:xfrm>
              <a:off x="317" y="180"/>
              <a:ext cx="2" cy="1"/>
            </a:xfrm>
            <a:custGeom>
              <a:avLst/>
              <a:gdLst>
                <a:gd name="T0" fmla="*/ 3 w 3"/>
                <a:gd name="T1" fmla="*/ 0 h 4"/>
                <a:gd name="T2" fmla="*/ 3 w 3"/>
                <a:gd name="T3" fmla="*/ 0 h 4"/>
                <a:gd name="T4" fmla="*/ 2 w 3"/>
                <a:gd name="T5" fmla="*/ 4 h 4"/>
                <a:gd name="T6" fmla="*/ 0 w 3"/>
                <a:gd name="T7" fmla="*/ 2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3" y="0"/>
                  </a:lnTo>
                  <a:cubicBezTo>
                    <a:pt x="1" y="1"/>
                    <a:pt x="1" y="2"/>
                    <a:pt x="2" y="4"/>
                  </a:cubicBezTo>
                  <a:lnTo>
                    <a:pt x="0" y="2"/>
                  </a:lnTo>
                  <a:lnTo>
                    <a:pt x="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7" name="Freeform 1293"/>
            <p:cNvSpPr>
              <a:spLocks/>
            </p:cNvSpPr>
            <p:nvPr userDrawn="1"/>
          </p:nvSpPr>
          <p:spPr bwMode="auto">
            <a:xfrm>
              <a:off x="315" y="182"/>
              <a:ext cx="1" cy="3"/>
            </a:xfrm>
            <a:custGeom>
              <a:avLst/>
              <a:gdLst>
                <a:gd name="T0" fmla="*/ 2 w 2"/>
                <a:gd name="T1" fmla="*/ 0 h 5"/>
                <a:gd name="T2" fmla="*/ 2 w 2"/>
                <a:gd name="T3" fmla="*/ 0 h 5"/>
                <a:gd name="T4" fmla="*/ 2 w 2"/>
                <a:gd name="T5" fmla="*/ 5 h 5"/>
                <a:gd name="T6" fmla="*/ 0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1"/>
                    <a:pt x="1" y="3"/>
                    <a:pt x="2"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8" name="Freeform 1294"/>
            <p:cNvSpPr>
              <a:spLocks/>
            </p:cNvSpPr>
            <p:nvPr userDrawn="1"/>
          </p:nvSpPr>
          <p:spPr bwMode="auto">
            <a:xfrm>
              <a:off x="314" y="185"/>
              <a:ext cx="1" cy="2"/>
            </a:xfrm>
            <a:custGeom>
              <a:avLst/>
              <a:gdLst>
                <a:gd name="T0" fmla="*/ 2 w 2"/>
                <a:gd name="T1" fmla="*/ 0 h 4"/>
                <a:gd name="T2" fmla="*/ 2 w 2"/>
                <a:gd name="T3" fmla="*/ 0 h 4"/>
                <a:gd name="T4" fmla="*/ 2 w 2"/>
                <a:gd name="T5" fmla="*/ 4 h 4"/>
                <a:gd name="T6" fmla="*/ 0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0"/>
                  </a:lnTo>
                  <a:cubicBezTo>
                    <a:pt x="1" y="1"/>
                    <a:pt x="1" y="2"/>
                    <a:pt x="2" y="4"/>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9" name="Freeform 1295"/>
            <p:cNvSpPr>
              <a:spLocks/>
            </p:cNvSpPr>
            <p:nvPr userDrawn="1"/>
          </p:nvSpPr>
          <p:spPr bwMode="auto">
            <a:xfrm>
              <a:off x="317" y="185"/>
              <a:ext cx="1" cy="2"/>
            </a:xfrm>
            <a:custGeom>
              <a:avLst/>
              <a:gdLst>
                <a:gd name="T0" fmla="*/ 2 w 2"/>
                <a:gd name="T1" fmla="*/ 0 h 5"/>
                <a:gd name="T2" fmla="*/ 2 w 2"/>
                <a:gd name="T3" fmla="*/ 0 h 5"/>
                <a:gd name="T4" fmla="*/ 2 w 2"/>
                <a:gd name="T5" fmla="*/ 5 h 5"/>
                <a:gd name="T6" fmla="*/ 0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2"/>
                    <a:pt x="1" y="3"/>
                    <a:pt x="2"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0" name="Freeform 1296"/>
            <p:cNvSpPr>
              <a:spLocks/>
            </p:cNvSpPr>
            <p:nvPr userDrawn="1"/>
          </p:nvSpPr>
          <p:spPr bwMode="auto">
            <a:xfrm>
              <a:off x="321" y="184"/>
              <a:ext cx="2" cy="2"/>
            </a:xfrm>
            <a:custGeom>
              <a:avLst/>
              <a:gdLst>
                <a:gd name="T0" fmla="*/ 2 w 3"/>
                <a:gd name="T1" fmla="*/ 0 h 4"/>
                <a:gd name="T2" fmla="*/ 2 w 3"/>
                <a:gd name="T3" fmla="*/ 0 h 4"/>
                <a:gd name="T4" fmla="*/ 3 w 3"/>
                <a:gd name="T5" fmla="*/ 4 h 4"/>
                <a:gd name="T6" fmla="*/ 0 w 3"/>
                <a:gd name="T7" fmla="*/ 2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lnTo>
                    <a:pt x="2" y="0"/>
                  </a:lnTo>
                  <a:cubicBezTo>
                    <a:pt x="1" y="1"/>
                    <a:pt x="1" y="3"/>
                    <a:pt x="3" y="4"/>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1" name="Freeform 1297"/>
            <p:cNvSpPr>
              <a:spLocks/>
            </p:cNvSpPr>
            <p:nvPr userDrawn="1"/>
          </p:nvSpPr>
          <p:spPr bwMode="auto">
            <a:xfrm>
              <a:off x="320" y="182"/>
              <a:ext cx="0" cy="2"/>
            </a:xfrm>
            <a:custGeom>
              <a:avLst/>
              <a:gdLst>
                <a:gd name="T0" fmla="*/ 2 w 2"/>
                <a:gd name="T1" fmla="*/ 0 h 5"/>
                <a:gd name="T2" fmla="*/ 2 w 2"/>
                <a:gd name="T3" fmla="*/ 0 h 5"/>
                <a:gd name="T4" fmla="*/ 2 w 2"/>
                <a:gd name="T5" fmla="*/ 5 h 5"/>
                <a:gd name="T6" fmla="*/ 0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1"/>
                    <a:pt x="1" y="3"/>
                    <a:pt x="2"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2" name="Freeform 1298"/>
            <p:cNvSpPr>
              <a:spLocks/>
            </p:cNvSpPr>
            <p:nvPr userDrawn="1"/>
          </p:nvSpPr>
          <p:spPr bwMode="auto">
            <a:xfrm>
              <a:off x="321" y="180"/>
              <a:ext cx="1" cy="1"/>
            </a:xfrm>
            <a:custGeom>
              <a:avLst/>
              <a:gdLst>
                <a:gd name="T0" fmla="*/ 2 w 2"/>
                <a:gd name="T1" fmla="*/ 0 h 4"/>
                <a:gd name="T2" fmla="*/ 2 w 2"/>
                <a:gd name="T3" fmla="*/ 0 h 4"/>
                <a:gd name="T4" fmla="*/ 2 w 2"/>
                <a:gd name="T5" fmla="*/ 4 h 4"/>
                <a:gd name="T6" fmla="*/ 0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0"/>
                  </a:lnTo>
                  <a:cubicBezTo>
                    <a:pt x="1" y="1"/>
                    <a:pt x="1" y="2"/>
                    <a:pt x="2" y="4"/>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3" name="Freeform 1299"/>
            <p:cNvSpPr>
              <a:spLocks/>
            </p:cNvSpPr>
            <p:nvPr userDrawn="1"/>
          </p:nvSpPr>
          <p:spPr bwMode="auto">
            <a:xfrm>
              <a:off x="318" y="174"/>
              <a:ext cx="1" cy="2"/>
            </a:xfrm>
            <a:custGeom>
              <a:avLst/>
              <a:gdLst>
                <a:gd name="T0" fmla="*/ 2 w 2"/>
                <a:gd name="T1" fmla="*/ 0 h 5"/>
                <a:gd name="T2" fmla="*/ 2 w 2"/>
                <a:gd name="T3" fmla="*/ 0 h 5"/>
                <a:gd name="T4" fmla="*/ 1 w 2"/>
                <a:gd name="T5" fmla="*/ 5 h 5"/>
                <a:gd name="T6" fmla="*/ 0 w 2"/>
                <a:gd name="T7" fmla="*/ 2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1"/>
                    <a:pt x="1" y="3"/>
                    <a:pt x="1" y="5"/>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4" name="Freeform 1300"/>
            <p:cNvSpPr>
              <a:spLocks/>
            </p:cNvSpPr>
            <p:nvPr userDrawn="1"/>
          </p:nvSpPr>
          <p:spPr bwMode="auto">
            <a:xfrm>
              <a:off x="315" y="177"/>
              <a:ext cx="1" cy="2"/>
            </a:xfrm>
            <a:custGeom>
              <a:avLst/>
              <a:gdLst>
                <a:gd name="T0" fmla="*/ 2 w 2"/>
                <a:gd name="T1" fmla="*/ 0 h 4"/>
                <a:gd name="T2" fmla="*/ 2 w 2"/>
                <a:gd name="T3" fmla="*/ 0 h 4"/>
                <a:gd name="T4" fmla="*/ 2 w 2"/>
                <a:gd name="T5" fmla="*/ 4 h 4"/>
                <a:gd name="T6" fmla="*/ 0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0"/>
                  </a:lnTo>
                  <a:cubicBezTo>
                    <a:pt x="1" y="1"/>
                    <a:pt x="1" y="3"/>
                    <a:pt x="2" y="4"/>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5" name="Freeform 1301"/>
            <p:cNvSpPr>
              <a:spLocks/>
            </p:cNvSpPr>
            <p:nvPr userDrawn="1"/>
          </p:nvSpPr>
          <p:spPr bwMode="auto">
            <a:xfrm>
              <a:off x="314" y="180"/>
              <a:ext cx="0" cy="2"/>
            </a:xfrm>
            <a:custGeom>
              <a:avLst/>
              <a:gdLst>
                <a:gd name="T0" fmla="*/ 1 w 1"/>
                <a:gd name="T1" fmla="*/ 0 h 5"/>
                <a:gd name="T2" fmla="*/ 1 w 1"/>
                <a:gd name="T3" fmla="*/ 0 h 5"/>
                <a:gd name="T4" fmla="*/ 1 w 1"/>
                <a:gd name="T5" fmla="*/ 5 h 5"/>
                <a:gd name="T6" fmla="*/ 0 w 1"/>
                <a:gd name="T7" fmla="*/ 2 h 5"/>
                <a:gd name="T8" fmla="*/ 1 w 1"/>
                <a:gd name="T9" fmla="*/ 0 h 5"/>
              </a:gdLst>
              <a:ahLst/>
              <a:cxnLst>
                <a:cxn ang="0">
                  <a:pos x="T0" y="T1"/>
                </a:cxn>
                <a:cxn ang="0">
                  <a:pos x="T2" y="T3"/>
                </a:cxn>
                <a:cxn ang="0">
                  <a:pos x="T4" y="T5"/>
                </a:cxn>
                <a:cxn ang="0">
                  <a:pos x="T6" y="T7"/>
                </a:cxn>
                <a:cxn ang="0">
                  <a:pos x="T8" y="T9"/>
                </a:cxn>
              </a:cxnLst>
              <a:rect l="0" t="0" r="r" b="b"/>
              <a:pathLst>
                <a:path w="1" h="5">
                  <a:moveTo>
                    <a:pt x="1" y="0"/>
                  </a:moveTo>
                  <a:lnTo>
                    <a:pt x="1" y="0"/>
                  </a:lnTo>
                  <a:cubicBezTo>
                    <a:pt x="0" y="1"/>
                    <a:pt x="0" y="3"/>
                    <a:pt x="1" y="5"/>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6" name="Freeform 1302"/>
            <p:cNvSpPr>
              <a:spLocks/>
            </p:cNvSpPr>
            <p:nvPr userDrawn="1"/>
          </p:nvSpPr>
          <p:spPr bwMode="auto">
            <a:xfrm>
              <a:off x="316" y="187"/>
              <a:ext cx="1" cy="2"/>
            </a:xfrm>
            <a:custGeom>
              <a:avLst/>
              <a:gdLst>
                <a:gd name="T0" fmla="*/ 1 w 2"/>
                <a:gd name="T1" fmla="*/ 0 h 4"/>
                <a:gd name="T2" fmla="*/ 1 w 2"/>
                <a:gd name="T3" fmla="*/ 0 h 4"/>
                <a:gd name="T4" fmla="*/ 2 w 2"/>
                <a:gd name="T5" fmla="*/ 4 h 4"/>
                <a:gd name="T6" fmla="*/ 0 w 2"/>
                <a:gd name="T7" fmla="*/ 2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lnTo>
                    <a:pt x="1" y="0"/>
                  </a:lnTo>
                  <a:cubicBezTo>
                    <a:pt x="1" y="1"/>
                    <a:pt x="1" y="2"/>
                    <a:pt x="2" y="4"/>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7" name="Freeform 1303"/>
            <p:cNvSpPr>
              <a:spLocks/>
            </p:cNvSpPr>
            <p:nvPr userDrawn="1"/>
          </p:nvSpPr>
          <p:spPr bwMode="auto">
            <a:xfrm>
              <a:off x="316" y="191"/>
              <a:ext cx="2" cy="3"/>
            </a:xfrm>
            <a:custGeom>
              <a:avLst/>
              <a:gdLst>
                <a:gd name="T0" fmla="*/ 2 w 3"/>
                <a:gd name="T1" fmla="*/ 0 h 5"/>
                <a:gd name="T2" fmla="*/ 2 w 3"/>
                <a:gd name="T3" fmla="*/ 0 h 5"/>
                <a:gd name="T4" fmla="*/ 3 w 3"/>
                <a:gd name="T5" fmla="*/ 5 h 5"/>
                <a:gd name="T6" fmla="*/ 0 w 3"/>
                <a:gd name="T7" fmla="*/ 3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2" y="0"/>
                  </a:lnTo>
                  <a:cubicBezTo>
                    <a:pt x="1" y="2"/>
                    <a:pt x="1" y="3"/>
                    <a:pt x="3"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8" name="Freeform 1304"/>
            <p:cNvSpPr>
              <a:spLocks/>
            </p:cNvSpPr>
            <p:nvPr userDrawn="1"/>
          </p:nvSpPr>
          <p:spPr bwMode="auto">
            <a:xfrm>
              <a:off x="324" y="186"/>
              <a:ext cx="0" cy="2"/>
            </a:xfrm>
            <a:custGeom>
              <a:avLst/>
              <a:gdLst>
                <a:gd name="T0" fmla="*/ 1 w 2"/>
                <a:gd name="T1" fmla="*/ 0 h 3"/>
                <a:gd name="T2" fmla="*/ 1 w 2"/>
                <a:gd name="T3" fmla="*/ 0 h 3"/>
                <a:gd name="T4" fmla="*/ 2 w 2"/>
                <a:gd name="T5" fmla="*/ 3 h 3"/>
                <a:gd name="T6" fmla="*/ 0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1"/>
                    <a:pt x="1" y="2"/>
                    <a:pt x="2"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9" name="Freeform 1305"/>
            <p:cNvSpPr>
              <a:spLocks/>
            </p:cNvSpPr>
            <p:nvPr userDrawn="1"/>
          </p:nvSpPr>
          <p:spPr bwMode="auto">
            <a:xfrm>
              <a:off x="318" y="189"/>
              <a:ext cx="1" cy="2"/>
            </a:xfrm>
            <a:custGeom>
              <a:avLst/>
              <a:gdLst>
                <a:gd name="T0" fmla="*/ 2 w 3"/>
                <a:gd name="T1" fmla="*/ 0 h 5"/>
                <a:gd name="T2" fmla="*/ 2 w 3"/>
                <a:gd name="T3" fmla="*/ 0 h 5"/>
                <a:gd name="T4" fmla="*/ 3 w 3"/>
                <a:gd name="T5" fmla="*/ 5 h 5"/>
                <a:gd name="T6" fmla="*/ 0 w 3"/>
                <a:gd name="T7" fmla="*/ 3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2" y="0"/>
                  </a:lnTo>
                  <a:cubicBezTo>
                    <a:pt x="1" y="2"/>
                    <a:pt x="2" y="3"/>
                    <a:pt x="3"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0" name="Freeform 1306"/>
            <p:cNvSpPr>
              <a:spLocks/>
            </p:cNvSpPr>
            <p:nvPr userDrawn="1"/>
          </p:nvSpPr>
          <p:spPr bwMode="auto">
            <a:xfrm>
              <a:off x="318" y="195"/>
              <a:ext cx="6" cy="2"/>
            </a:xfrm>
            <a:custGeom>
              <a:avLst/>
              <a:gdLst>
                <a:gd name="T0" fmla="*/ 0 w 12"/>
                <a:gd name="T1" fmla="*/ 2 h 4"/>
                <a:gd name="T2" fmla="*/ 0 w 12"/>
                <a:gd name="T3" fmla="*/ 2 h 4"/>
                <a:gd name="T4" fmla="*/ 8 w 12"/>
                <a:gd name="T5" fmla="*/ 0 h 4"/>
                <a:gd name="T6" fmla="*/ 12 w 12"/>
                <a:gd name="T7" fmla="*/ 2 h 4"/>
                <a:gd name="T8" fmla="*/ 5 w 12"/>
                <a:gd name="T9" fmla="*/ 4 h 4"/>
                <a:gd name="T10" fmla="*/ 0 w 12"/>
                <a:gd name="T11" fmla="*/ 2 h 4"/>
              </a:gdLst>
              <a:ahLst/>
              <a:cxnLst>
                <a:cxn ang="0">
                  <a:pos x="T0" y="T1"/>
                </a:cxn>
                <a:cxn ang="0">
                  <a:pos x="T2" y="T3"/>
                </a:cxn>
                <a:cxn ang="0">
                  <a:pos x="T4" y="T5"/>
                </a:cxn>
                <a:cxn ang="0">
                  <a:pos x="T6" y="T7"/>
                </a:cxn>
                <a:cxn ang="0">
                  <a:pos x="T8" y="T9"/>
                </a:cxn>
                <a:cxn ang="0">
                  <a:pos x="T10" y="T11"/>
                </a:cxn>
              </a:cxnLst>
              <a:rect l="0" t="0" r="r" b="b"/>
              <a:pathLst>
                <a:path w="12" h="4">
                  <a:moveTo>
                    <a:pt x="0" y="2"/>
                  </a:moveTo>
                  <a:lnTo>
                    <a:pt x="0" y="2"/>
                  </a:lnTo>
                  <a:cubicBezTo>
                    <a:pt x="3" y="1"/>
                    <a:pt x="6" y="0"/>
                    <a:pt x="8" y="0"/>
                  </a:cubicBezTo>
                  <a:cubicBezTo>
                    <a:pt x="9" y="1"/>
                    <a:pt x="11" y="2"/>
                    <a:pt x="12" y="2"/>
                  </a:cubicBezTo>
                  <a:cubicBezTo>
                    <a:pt x="9" y="3"/>
                    <a:pt x="7" y="3"/>
                    <a:pt x="5" y="4"/>
                  </a:cubicBezTo>
                  <a:cubicBezTo>
                    <a:pt x="3" y="3"/>
                    <a:pt x="2"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1" name="Freeform 1307"/>
            <p:cNvSpPr>
              <a:spLocks/>
            </p:cNvSpPr>
            <p:nvPr userDrawn="1"/>
          </p:nvSpPr>
          <p:spPr bwMode="auto">
            <a:xfrm>
              <a:off x="320" y="188"/>
              <a:ext cx="5" cy="3"/>
            </a:xfrm>
            <a:custGeom>
              <a:avLst/>
              <a:gdLst>
                <a:gd name="T0" fmla="*/ 12 w 12"/>
                <a:gd name="T1" fmla="*/ 6 h 7"/>
                <a:gd name="T2" fmla="*/ 12 w 12"/>
                <a:gd name="T3" fmla="*/ 6 h 7"/>
                <a:gd name="T4" fmla="*/ 8 w 12"/>
                <a:gd name="T5" fmla="*/ 5 h 7"/>
                <a:gd name="T6" fmla="*/ 8 w 12"/>
                <a:gd name="T7" fmla="*/ 5 h 7"/>
                <a:gd name="T8" fmla="*/ 9 w 12"/>
                <a:gd name="T9" fmla="*/ 7 h 7"/>
                <a:gd name="T10" fmla="*/ 5 w 12"/>
                <a:gd name="T11" fmla="*/ 7 h 7"/>
                <a:gd name="T12" fmla="*/ 0 w 12"/>
                <a:gd name="T13" fmla="*/ 0 h 7"/>
                <a:gd name="T14" fmla="*/ 12 w 12"/>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
                  <a:moveTo>
                    <a:pt x="12" y="6"/>
                  </a:moveTo>
                  <a:lnTo>
                    <a:pt x="12" y="6"/>
                  </a:lnTo>
                  <a:cubicBezTo>
                    <a:pt x="10" y="5"/>
                    <a:pt x="9" y="5"/>
                    <a:pt x="8" y="5"/>
                  </a:cubicBezTo>
                  <a:lnTo>
                    <a:pt x="8" y="5"/>
                  </a:lnTo>
                  <a:cubicBezTo>
                    <a:pt x="8" y="6"/>
                    <a:pt x="8" y="7"/>
                    <a:pt x="9" y="7"/>
                  </a:cubicBezTo>
                  <a:cubicBezTo>
                    <a:pt x="7" y="7"/>
                    <a:pt x="6" y="7"/>
                    <a:pt x="5" y="7"/>
                  </a:cubicBezTo>
                  <a:cubicBezTo>
                    <a:pt x="3" y="5"/>
                    <a:pt x="1" y="2"/>
                    <a:pt x="0" y="0"/>
                  </a:cubicBezTo>
                  <a:cubicBezTo>
                    <a:pt x="4" y="0"/>
                    <a:pt x="9" y="3"/>
                    <a:pt x="1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2" name="Freeform 1308"/>
            <p:cNvSpPr>
              <a:spLocks/>
            </p:cNvSpPr>
            <p:nvPr userDrawn="1"/>
          </p:nvSpPr>
          <p:spPr bwMode="auto">
            <a:xfrm>
              <a:off x="329" y="187"/>
              <a:ext cx="1" cy="2"/>
            </a:xfrm>
            <a:custGeom>
              <a:avLst/>
              <a:gdLst>
                <a:gd name="T0" fmla="*/ 0 w 2"/>
                <a:gd name="T1" fmla="*/ 0 h 5"/>
                <a:gd name="T2" fmla="*/ 0 w 2"/>
                <a:gd name="T3" fmla="*/ 0 h 5"/>
                <a:gd name="T4" fmla="*/ 2 w 2"/>
                <a:gd name="T5" fmla="*/ 2 h 5"/>
                <a:gd name="T6" fmla="*/ 1 w 2"/>
                <a:gd name="T7" fmla="*/ 5 h 5"/>
                <a:gd name="T8" fmla="*/ 0 w 2"/>
                <a:gd name="T9" fmla="*/ 3 h 5"/>
                <a:gd name="T10" fmla="*/ 0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0" y="0"/>
                  </a:moveTo>
                  <a:lnTo>
                    <a:pt x="0" y="0"/>
                  </a:lnTo>
                  <a:cubicBezTo>
                    <a:pt x="1" y="1"/>
                    <a:pt x="1" y="2"/>
                    <a:pt x="2" y="2"/>
                  </a:cubicBezTo>
                  <a:cubicBezTo>
                    <a:pt x="2" y="3"/>
                    <a:pt x="1" y="4"/>
                    <a:pt x="1" y="5"/>
                  </a:cubicBezTo>
                  <a:cubicBezTo>
                    <a:pt x="1" y="4"/>
                    <a:pt x="0" y="3"/>
                    <a:pt x="0" y="3"/>
                  </a:cubicBezTo>
                  <a:cubicBezTo>
                    <a:pt x="0" y="2"/>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3" name="Freeform 1309"/>
            <p:cNvSpPr>
              <a:spLocks/>
            </p:cNvSpPr>
            <p:nvPr userDrawn="1"/>
          </p:nvSpPr>
          <p:spPr bwMode="auto">
            <a:xfrm>
              <a:off x="325" y="189"/>
              <a:ext cx="2" cy="2"/>
            </a:xfrm>
            <a:custGeom>
              <a:avLst/>
              <a:gdLst>
                <a:gd name="T0" fmla="*/ 0 w 4"/>
                <a:gd name="T1" fmla="*/ 0 h 5"/>
                <a:gd name="T2" fmla="*/ 0 w 4"/>
                <a:gd name="T3" fmla="*/ 0 h 5"/>
                <a:gd name="T4" fmla="*/ 3 w 4"/>
                <a:gd name="T5" fmla="*/ 1 h 5"/>
                <a:gd name="T6" fmla="*/ 4 w 4"/>
                <a:gd name="T7" fmla="*/ 5 h 5"/>
                <a:gd name="T8" fmla="*/ 2 w 4"/>
                <a:gd name="T9" fmla="*/ 4 h 5"/>
                <a:gd name="T10" fmla="*/ 0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0" y="0"/>
                  </a:moveTo>
                  <a:lnTo>
                    <a:pt x="0" y="0"/>
                  </a:lnTo>
                  <a:cubicBezTo>
                    <a:pt x="1" y="0"/>
                    <a:pt x="2" y="0"/>
                    <a:pt x="3" y="1"/>
                  </a:cubicBezTo>
                  <a:cubicBezTo>
                    <a:pt x="3" y="2"/>
                    <a:pt x="3" y="4"/>
                    <a:pt x="4" y="5"/>
                  </a:cubicBezTo>
                  <a:cubicBezTo>
                    <a:pt x="3" y="5"/>
                    <a:pt x="3" y="4"/>
                    <a:pt x="2" y="4"/>
                  </a:cubicBezTo>
                  <a:cubicBezTo>
                    <a:pt x="1" y="3"/>
                    <a:pt x="1"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4" name="Freeform 1310"/>
            <p:cNvSpPr>
              <a:spLocks/>
            </p:cNvSpPr>
            <p:nvPr userDrawn="1"/>
          </p:nvSpPr>
          <p:spPr bwMode="auto">
            <a:xfrm>
              <a:off x="320" y="191"/>
              <a:ext cx="5" cy="3"/>
            </a:xfrm>
            <a:custGeom>
              <a:avLst/>
              <a:gdLst>
                <a:gd name="T0" fmla="*/ 9 w 13"/>
                <a:gd name="T1" fmla="*/ 2 h 6"/>
                <a:gd name="T2" fmla="*/ 9 w 13"/>
                <a:gd name="T3" fmla="*/ 2 h 6"/>
                <a:gd name="T4" fmla="*/ 13 w 13"/>
                <a:gd name="T5" fmla="*/ 6 h 6"/>
                <a:gd name="T6" fmla="*/ 7 w 13"/>
                <a:gd name="T7" fmla="*/ 5 h 6"/>
                <a:gd name="T8" fmla="*/ 0 w 13"/>
                <a:gd name="T9" fmla="*/ 1 h 6"/>
                <a:gd name="T10" fmla="*/ 9 w 13"/>
                <a:gd name="T11" fmla="*/ 2 h 6"/>
              </a:gdLst>
              <a:ahLst/>
              <a:cxnLst>
                <a:cxn ang="0">
                  <a:pos x="T0" y="T1"/>
                </a:cxn>
                <a:cxn ang="0">
                  <a:pos x="T2" y="T3"/>
                </a:cxn>
                <a:cxn ang="0">
                  <a:pos x="T4" y="T5"/>
                </a:cxn>
                <a:cxn ang="0">
                  <a:pos x="T6" y="T7"/>
                </a:cxn>
                <a:cxn ang="0">
                  <a:pos x="T8" y="T9"/>
                </a:cxn>
                <a:cxn ang="0">
                  <a:pos x="T10" y="T11"/>
                </a:cxn>
              </a:cxnLst>
              <a:rect l="0" t="0" r="r" b="b"/>
              <a:pathLst>
                <a:path w="13" h="6">
                  <a:moveTo>
                    <a:pt x="9" y="2"/>
                  </a:moveTo>
                  <a:lnTo>
                    <a:pt x="9" y="2"/>
                  </a:lnTo>
                  <a:cubicBezTo>
                    <a:pt x="10" y="3"/>
                    <a:pt x="12" y="5"/>
                    <a:pt x="13" y="6"/>
                  </a:cubicBezTo>
                  <a:cubicBezTo>
                    <a:pt x="11" y="6"/>
                    <a:pt x="9" y="5"/>
                    <a:pt x="7" y="5"/>
                  </a:cubicBezTo>
                  <a:cubicBezTo>
                    <a:pt x="4" y="4"/>
                    <a:pt x="2" y="3"/>
                    <a:pt x="0" y="1"/>
                  </a:cubicBezTo>
                  <a:cubicBezTo>
                    <a:pt x="3" y="0"/>
                    <a:pt x="6" y="1"/>
                    <a:pt x="9"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5" name="Freeform 1311"/>
            <p:cNvSpPr>
              <a:spLocks/>
            </p:cNvSpPr>
            <p:nvPr userDrawn="1"/>
          </p:nvSpPr>
          <p:spPr bwMode="auto">
            <a:xfrm>
              <a:off x="327" y="187"/>
              <a:ext cx="3" cy="7"/>
            </a:xfrm>
            <a:custGeom>
              <a:avLst/>
              <a:gdLst>
                <a:gd name="T0" fmla="*/ 6 w 7"/>
                <a:gd name="T1" fmla="*/ 7 h 16"/>
                <a:gd name="T2" fmla="*/ 6 w 7"/>
                <a:gd name="T3" fmla="*/ 7 h 16"/>
                <a:gd name="T4" fmla="*/ 6 w 7"/>
                <a:gd name="T5" fmla="*/ 8 h 16"/>
                <a:gd name="T6" fmla="*/ 7 w 7"/>
                <a:gd name="T7" fmla="*/ 16 h 16"/>
                <a:gd name="T8" fmla="*/ 3 w 7"/>
                <a:gd name="T9" fmla="*/ 11 h 16"/>
                <a:gd name="T10" fmla="*/ 0 w 7"/>
                <a:gd name="T11" fmla="*/ 0 h 16"/>
                <a:gd name="T12" fmla="*/ 6 w 7"/>
                <a:gd name="T13" fmla="*/ 7 h 16"/>
              </a:gdLst>
              <a:ahLst/>
              <a:cxnLst>
                <a:cxn ang="0">
                  <a:pos x="T0" y="T1"/>
                </a:cxn>
                <a:cxn ang="0">
                  <a:pos x="T2" y="T3"/>
                </a:cxn>
                <a:cxn ang="0">
                  <a:pos x="T4" y="T5"/>
                </a:cxn>
                <a:cxn ang="0">
                  <a:pos x="T6" y="T7"/>
                </a:cxn>
                <a:cxn ang="0">
                  <a:pos x="T8" y="T9"/>
                </a:cxn>
                <a:cxn ang="0">
                  <a:pos x="T10" y="T11"/>
                </a:cxn>
                <a:cxn ang="0">
                  <a:pos x="T12" y="T13"/>
                </a:cxn>
              </a:cxnLst>
              <a:rect l="0" t="0" r="r" b="b"/>
              <a:pathLst>
                <a:path w="7" h="16">
                  <a:moveTo>
                    <a:pt x="6" y="7"/>
                  </a:moveTo>
                  <a:lnTo>
                    <a:pt x="6" y="7"/>
                  </a:lnTo>
                  <a:cubicBezTo>
                    <a:pt x="6" y="7"/>
                    <a:pt x="6" y="8"/>
                    <a:pt x="6" y="8"/>
                  </a:cubicBezTo>
                  <a:cubicBezTo>
                    <a:pt x="6" y="11"/>
                    <a:pt x="7" y="14"/>
                    <a:pt x="7" y="16"/>
                  </a:cubicBezTo>
                  <a:cubicBezTo>
                    <a:pt x="6" y="14"/>
                    <a:pt x="5" y="13"/>
                    <a:pt x="3" y="11"/>
                  </a:cubicBezTo>
                  <a:cubicBezTo>
                    <a:pt x="1" y="8"/>
                    <a:pt x="0" y="4"/>
                    <a:pt x="0" y="0"/>
                  </a:cubicBezTo>
                  <a:cubicBezTo>
                    <a:pt x="3" y="2"/>
                    <a:pt x="5" y="4"/>
                    <a:pt x="6"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6" name="Freeform 1312"/>
            <p:cNvSpPr>
              <a:spLocks/>
            </p:cNvSpPr>
            <p:nvPr userDrawn="1"/>
          </p:nvSpPr>
          <p:spPr bwMode="auto">
            <a:xfrm>
              <a:off x="321" y="194"/>
              <a:ext cx="7" cy="2"/>
            </a:xfrm>
            <a:custGeom>
              <a:avLst/>
              <a:gdLst>
                <a:gd name="T0" fmla="*/ 0 w 16"/>
                <a:gd name="T1" fmla="*/ 1 h 5"/>
                <a:gd name="T2" fmla="*/ 0 w 16"/>
                <a:gd name="T3" fmla="*/ 1 h 5"/>
                <a:gd name="T4" fmla="*/ 16 w 16"/>
                <a:gd name="T5" fmla="*/ 5 h 5"/>
                <a:gd name="T6" fmla="*/ 7 w 16"/>
                <a:gd name="T7" fmla="*/ 5 h 5"/>
                <a:gd name="T8" fmla="*/ 0 w 16"/>
                <a:gd name="T9" fmla="*/ 1 h 5"/>
              </a:gdLst>
              <a:ahLst/>
              <a:cxnLst>
                <a:cxn ang="0">
                  <a:pos x="T0" y="T1"/>
                </a:cxn>
                <a:cxn ang="0">
                  <a:pos x="T2" y="T3"/>
                </a:cxn>
                <a:cxn ang="0">
                  <a:pos x="T4" y="T5"/>
                </a:cxn>
                <a:cxn ang="0">
                  <a:pos x="T6" y="T7"/>
                </a:cxn>
                <a:cxn ang="0">
                  <a:pos x="T8" y="T9"/>
                </a:cxn>
              </a:cxnLst>
              <a:rect l="0" t="0" r="r" b="b"/>
              <a:pathLst>
                <a:path w="16" h="5">
                  <a:moveTo>
                    <a:pt x="0" y="1"/>
                  </a:moveTo>
                  <a:lnTo>
                    <a:pt x="0" y="1"/>
                  </a:lnTo>
                  <a:cubicBezTo>
                    <a:pt x="5" y="0"/>
                    <a:pt x="12" y="1"/>
                    <a:pt x="16" y="5"/>
                  </a:cubicBezTo>
                  <a:cubicBezTo>
                    <a:pt x="13" y="5"/>
                    <a:pt x="10" y="5"/>
                    <a:pt x="7" y="5"/>
                  </a:cubicBezTo>
                  <a:cubicBezTo>
                    <a:pt x="5" y="4"/>
                    <a:pt x="2" y="3"/>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7" name="Freeform 1313"/>
            <p:cNvSpPr>
              <a:spLocks/>
            </p:cNvSpPr>
            <p:nvPr userDrawn="1"/>
          </p:nvSpPr>
          <p:spPr bwMode="auto">
            <a:xfrm>
              <a:off x="324" y="191"/>
              <a:ext cx="6" cy="4"/>
            </a:xfrm>
            <a:custGeom>
              <a:avLst/>
              <a:gdLst>
                <a:gd name="T0" fmla="*/ 0 w 15"/>
                <a:gd name="T1" fmla="*/ 0 h 11"/>
                <a:gd name="T2" fmla="*/ 0 w 15"/>
                <a:gd name="T3" fmla="*/ 0 h 11"/>
                <a:gd name="T4" fmla="*/ 15 w 15"/>
                <a:gd name="T5" fmla="*/ 11 h 11"/>
                <a:gd name="T6" fmla="*/ 0 w 15"/>
                <a:gd name="T7" fmla="*/ 0 h 11"/>
              </a:gdLst>
              <a:ahLst/>
              <a:cxnLst>
                <a:cxn ang="0">
                  <a:pos x="T0" y="T1"/>
                </a:cxn>
                <a:cxn ang="0">
                  <a:pos x="T2" y="T3"/>
                </a:cxn>
                <a:cxn ang="0">
                  <a:pos x="T4" y="T5"/>
                </a:cxn>
                <a:cxn ang="0">
                  <a:pos x="T6" y="T7"/>
                </a:cxn>
              </a:cxnLst>
              <a:rect l="0" t="0" r="r" b="b"/>
              <a:pathLst>
                <a:path w="15" h="11">
                  <a:moveTo>
                    <a:pt x="0" y="0"/>
                  </a:moveTo>
                  <a:lnTo>
                    <a:pt x="0" y="0"/>
                  </a:lnTo>
                  <a:cubicBezTo>
                    <a:pt x="6" y="1"/>
                    <a:pt x="12" y="6"/>
                    <a:pt x="15" y="11"/>
                  </a:cubicBezTo>
                  <a:cubicBezTo>
                    <a:pt x="9" y="10"/>
                    <a:pt x="3" y="6"/>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8" name="Freeform 1314"/>
            <p:cNvSpPr>
              <a:spLocks/>
            </p:cNvSpPr>
            <p:nvPr userDrawn="1"/>
          </p:nvSpPr>
          <p:spPr bwMode="auto">
            <a:xfrm>
              <a:off x="330" y="198"/>
              <a:ext cx="2" cy="2"/>
            </a:xfrm>
            <a:custGeom>
              <a:avLst/>
              <a:gdLst>
                <a:gd name="T0" fmla="*/ 3 w 3"/>
                <a:gd name="T1" fmla="*/ 2 h 3"/>
                <a:gd name="T2" fmla="*/ 3 w 3"/>
                <a:gd name="T3" fmla="*/ 2 h 3"/>
                <a:gd name="T4" fmla="*/ 2 w 3"/>
                <a:gd name="T5" fmla="*/ 3 h 3"/>
                <a:gd name="T6" fmla="*/ 0 w 3"/>
                <a:gd name="T7" fmla="*/ 2 h 3"/>
                <a:gd name="T8" fmla="*/ 2 w 3"/>
                <a:gd name="T9" fmla="*/ 0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lnTo>
                    <a:pt x="3" y="2"/>
                  </a:lnTo>
                  <a:cubicBezTo>
                    <a:pt x="3" y="3"/>
                    <a:pt x="3" y="3"/>
                    <a:pt x="2" y="3"/>
                  </a:cubicBezTo>
                  <a:cubicBezTo>
                    <a:pt x="1" y="3"/>
                    <a:pt x="0" y="3"/>
                    <a:pt x="0" y="2"/>
                  </a:cubicBezTo>
                  <a:cubicBezTo>
                    <a:pt x="0" y="1"/>
                    <a:pt x="1" y="0"/>
                    <a:pt x="2" y="0"/>
                  </a:cubicBezTo>
                  <a:cubicBezTo>
                    <a:pt x="3" y="0"/>
                    <a:pt x="3" y="1"/>
                    <a:pt x="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9" name="Freeform 1315"/>
            <p:cNvSpPr>
              <a:spLocks/>
            </p:cNvSpPr>
            <p:nvPr userDrawn="1"/>
          </p:nvSpPr>
          <p:spPr bwMode="auto">
            <a:xfrm>
              <a:off x="319" y="197"/>
              <a:ext cx="24" cy="3"/>
            </a:xfrm>
            <a:custGeom>
              <a:avLst/>
              <a:gdLst>
                <a:gd name="T0" fmla="*/ 27 w 54"/>
                <a:gd name="T1" fmla="*/ 1 h 6"/>
                <a:gd name="T2" fmla="*/ 27 w 54"/>
                <a:gd name="T3" fmla="*/ 1 h 6"/>
                <a:gd name="T4" fmla="*/ 0 w 54"/>
                <a:gd name="T5" fmla="*/ 6 h 6"/>
                <a:gd name="T6" fmla="*/ 0 w 54"/>
                <a:gd name="T7" fmla="*/ 4 h 6"/>
                <a:gd name="T8" fmla="*/ 27 w 54"/>
                <a:gd name="T9" fmla="*/ 0 h 6"/>
                <a:gd name="T10" fmla="*/ 54 w 54"/>
                <a:gd name="T11" fmla="*/ 4 h 6"/>
                <a:gd name="T12" fmla="*/ 54 w 54"/>
                <a:gd name="T13" fmla="*/ 6 h 6"/>
                <a:gd name="T14" fmla="*/ 27 w 54"/>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6">
                  <a:moveTo>
                    <a:pt x="27" y="1"/>
                  </a:moveTo>
                  <a:lnTo>
                    <a:pt x="27" y="1"/>
                  </a:lnTo>
                  <a:cubicBezTo>
                    <a:pt x="15" y="1"/>
                    <a:pt x="4" y="3"/>
                    <a:pt x="0" y="6"/>
                  </a:cubicBezTo>
                  <a:lnTo>
                    <a:pt x="0" y="4"/>
                  </a:lnTo>
                  <a:cubicBezTo>
                    <a:pt x="4" y="1"/>
                    <a:pt x="15" y="0"/>
                    <a:pt x="27" y="0"/>
                  </a:cubicBezTo>
                  <a:cubicBezTo>
                    <a:pt x="39" y="0"/>
                    <a:pt x="49" y="1"/>
                    <a:pt x="54" y="4"/>
                  </a:cubicBezTo>
                  <a:lnTo>
                    <a:pt x="54" y="6"/>
                  </a:lnTo>
                  <a:cubicBezTo>
                    <a:pt x="49" y="3"/>
                    <a:pt x="39" y="1"/>
                    <a:pt x="27"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0" name="Freeform 1316"/>
            <p:cNvSpPr>
              <a:spLocks/>
            </p:cNvSpPr>
            <p:nvPr userDrawn="1"/>
          </p:nvSpPr>
          <p:spPr bwMode="auto">
            <a:xfrm>
              <a:off x="329" y="171"/>
              <a:ext cx="2" cy="16"/>
            </a:xfrm>
            <a:custGeom>
              <a:avLst/>
              <a:gdLst>
                <a:gd name="T0" fmla="*/ 4 w 4"/>
                <a:gd name="T1" fmla="*/ 31 h 35"/>
                <a:gd name="T2" fmla="*/ 4 w 4"/>
                <a:gd name="T3" fmla="*/ 31 h 35"/>
                <a:gd name="T4" fmla="*/ 2 w 4"/>
                <a:gd name="T5" fmla="*/ 35 h 35"/>
                <a:gd name="T6" fmla="*/ 0 w 4"/>
                <a:gd name="T7" fmla="*/ 0 h 35"/>
                <a:gd name="T8" fmla="*/ 2 w 4"/>
                <a:gd name="T9" fmla="*/ 1 h 35"/>
                <a:gd name="T10" fmla="*/ 1 w 4"/>
                <a:gd name="T11" fmla="*/ 3 h 35"/>
                <a:gd name="T12" fmla="*/ 2 w 4"/>
                <a:gd name="T13" fmla="*/ 6 h 35"/>
                <a:gd name="T14" fmla="*/ 1 w 4"/>
                <a:gd name="T15" fmla="*/ 9 h 35"/>
                <a:gd name="T16" fmla="*/ 3 w 4"/>
                <a:gd name="T17" fmla="*/ 12 h 35"/>
                <a:gd name="T18" fmla="*/ 1 w 4"/>
                <a:gd name="T19" fmla="*/ 14 h 35"/>
                <a:gd name="T20" fmla="*/ 3 w 4"/>
                <a:gd name="T21" fmla="*/ 17 h 35"/>
                <a:gd name="T22" fmla="*/ 2 w 4"/>
                <a:gd name="T23" fmla="*/ 19 h 35"/>
                <a:gd name="T24" fmla="*/ 3 w 4"/>
                <a:gd name="T25" fmla="*/ 22 h 35"/>
                <a:gd name="T26" fmla="*/ 2 w 4"/>
                <a:gd name="T27" fmla="*/ 24 h 35"/>
                <a:gd name="T28" fmla="*/ 3 w 4"/>
                <a:gd name="T29" fmla="*/ 26 h 35"/>
                <a:gd name="T30" fmla="*/ 2 w 4"/>
                <a:gd name="T31" fmla="*/ 28 h 35"/>
                <a:gd name="T32" fmla="*/ 4 w 4"/>
                <a:gd name="T33"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5">
                  <a:moveTo>
                    <a:pt x="4" y="31"/>
                  </a:moveTo>
                  <a:lnTo>
                    <a:pt x="4" y="31"/>
                  </a:lnTo>
                  <a:cubicBezTo>
                    <a:pt x="3" y="32"/>
                    <a:pt x="3" y="33"/>
                    <a:pt x="2" y="35"/>
                  </a:cubicBezTo>
                  <a:lnTo>
                    <a:pt x="0" y="0"/>
                  </a:lnTo>
                  <a:cubicBezTo>
                    <a:pt x="1" y="1"/>
                    <a:pt x="1" y="1"/>
                    <a:pt x="2" y="1"/>
                  </a:cubicBezTo>
                  <a:cubicBezTo>
                    <a:pt x="1" y="1"/>
                    <a:pt x="1" y="2"/>
                    <a:pt x="1" y="3"/>
                  </a:cubicBezTo>
                  <a:cubicBezTo>
                    <a:pt x="1" y="4"/>
                    <a:pt x="2" y="5"/>
                    <a:pt x="2" y="6"/>
                  </a:cubicBezTo>
                  <a:cubicBezTo>
                    <a:pt x="2" y="7"/>
                    <a:pt x="1" y="8"/>
                    <a:pt x="1" y="9"/>
                  </a:cubicBezTo>
                  <a:cubicBezTo>
                    <a:pt x="1" y="10"/>
                    <a:pt x="2" y="11"/>
                    <a:pt x="3" y="12"/>
                  </a:cubicBezTo>
                  <a:cubicBezTo>
                    <a:pt x="2" y="12"/>
                    <a:pt x="1" y="13"/>
                    <a:pt x="1" y="14"/>
                  </a:cubicBezTo>
                  <a:cubicBezTo>
                    <a:pt x="1" y="15"/>
                    <a:pt x="2" y="16"/>
                    <a:pt x="3" y="17"/>
                  </a:cubicBezTo>
                  <a:cubicBezTo>
                    <a:pt x="2" y="17"/>
                    <a:pt x="2" y="18"/>
                    <a:pt x="2" y="19"/>
                  </a:cubicBezTo>
                  <a:cubicBezTo>
                    <a:pt x="2" y="20"/>
                    <a:pt x="2" y="21"/>
                    <a:pt x="3" y="22"/>
                  </a:cubicBezTo>
                  <a:cubicBezTo>
                    <a:pt x="2" y="22"/>
                    <a:pt x="2" y="23"/>
                    <a:pt x="2" y="24"/>
                  </a:cubicBezTo>
                  <a:cubicBezTo>
                    <a:pt x="2" y="25"/>
                    <a:pt x="2" y="25"/>
                    <a:pt x="3" y="26"/>
                  </a:cubicBezTo>
                  <a:cubicBezTo>
                    <a:pt x="2" y="26"/>
                    <a:pt x="2" y="27"/>
                    <a:pt x="2" y="28"/>
                  </a:cubicBezTo>
                  <a:cubicBezTo>
                    <a:pt x="2" y="29"/>
                    <a:pt x="3" y="30"/>
                    <a:pt x="4" y="3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1" name="Freeform 1317"/>
            <p:cNvSpPr>
              <a:spLocks/>
            </p:cNvSpPr>
            <p:nvPr userDrawn="1"/>
          </p:nvSpPr>
          <p:spPr bwMode="auto">
            <a:xfrm>
              <a:off x="331" y="171"/>
              <a:ext cx="2" cy="16"/>
            </a:xfrm>
            <a:custGeom>
              <a:avLst/>
              <a:gdLst>
                <a:gd name="T0" fmla="*/ 2 w 4"/>
                <a:gd name="T1" fmla="*/ 1 h 35"/>
                <a:gd name="T2" fmla="*/ 2 w 4"/>
                <a:gd name="T3" fmla="*/ 1 h 35"/>
                <a:gd name="T4" fmla="*/ 4 w 4"/>
                <a:gd name="T5" fmla="*/ 0 h 35"/>
                <a:gd name="T6" fmla="*/ 2 w 4"/>
                <a:gd name="T7" fmla="*/ 35 h 35"/>
                <a:gd name="T8" fmla="*/ 0 w 4"/>
                <a:gd name="T9" fmla="*/ 31 h 35"/>
                <a:gd name="T10" fmla="*/ 2 w 4"/>
                <a:gd name="T11" fmla="*/ 28 h 35"/>
                <a:gd name="T12" fmla="*/ 1 w 4"/>
                <a:gd name="T13" fmla="*/ 26 h 35"/>
                <a:gd name="T14" fmla="*/ 2 w 4"/>
                <a:gd name="T15" fmla="*/ 24 h 35"/>
                <a:gd name="T16" fmla="*/ 1 w 4"/>
                <a:gd name="T17" fmla="*/ 22 h 35"/>
                <a:gd name="T18" fmla="*/ 3 w 4"/>
                <a:gd name="T19" fmla="*/ 19 h 35"/>
                <a:gd name="T20" fmla="*/ 2 w 4"/>
                <a:gd name="T21" fmla="*/ 17 h 35"/>
                <a:gd name="T22" fmla="*/ 3 w 4"/>
                <a:gd name="T23" fmla="*/ 14 h 35"/>
                <a:gd name="T24" fmla="*/ 2 w 4"/>
                <a:gd name="T25" fmla="*/ 12 h 35"/>
                <a:gd name="T26" fmla="*/ 3 w 4"/>
                <a:gd name="T27" fmla="*/ 9 h 35"/>
                <a:gd name="T28" fmla="*/ 2 w 4"/>
                <a:gd name="T29" fmla="*/ 6 h 35"/>
                <a:gd name="T30" fmla="*/ 3 w 4"/>
                <a:gd name="T31" fmla="*/ 3 h 35"/>
                <a:gd name="T32" fmla="*/ 2 w 4"/>
                <a:gd name="T3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5">
                  <a:moveTo>
                    <a:pt x="2" y="1"/>
                  </a:moveTo>
                  <a:lnTo>
                    <a:pt x="2" y="1"/>
                  </a:lnTo>
                  <a:cubicBezTo>
                    <a:pt x="3" y="1"/>
                    <a:pt x="3" y="1"/>
                    <a:pt x="4" y="0"/>
                  </a:cubicBezTo>
                  <a:lnTo>
                    <a:pt x="2" y="35"/>
                  </a:lnTo>
                  <a:cubicBezTo>
                    <a:pt x="2" y="33"/>
                    <a:pt x="1" y="32"/>
                    <a:pt x="0" y="31"/>
                  </a:cubicBezTo>
                  <a:cubicBezTo>
                    <a:pt x="1" y="30"/>
                    <a:pt x="2" y="29"/>
                    <a:pt x="2" y="28"/>
                  </a:cubicBezTo>
                  <a:cubicBezTo>
                    <a:pt x="2" y="27"/>
                    <a:pt x="2" y="26"/>
                    <a:pt x="1" y="26"/>
                  </a:cubicBezTo>
                  <a:cubicBezTo>
                    <a:pt x="2" y="25"/>
                    <a:pt x="2" y="25"/>
                    <a:pt x="2" y="24"/>
                  </a:cubicBezTo>
                  <a:cubicBezTo>
                    <a:pt x="2" y="23"/>
                    <a:pt x="2" y="22"/>
                    <a:pt x="1" y="22"/>
                  </a:cubicBezTo>
                  <a:cubicBezTo>
                    <a:pt x="2" y="21"/>
                    <a:pt x="3" y="20"/>
                    <a:pt x="3" y="19"/>
                  </a:cubicBezTo>
                  <a:cubicBezTo>
                    <a:pt x="3" y="18"/>
                    <a:pt x="2" y="17"/>
                    <a:pt x="2" y="17"/>
                  </a:cubicBezTo>
                  <a:cubicBezTo>
                    <a:pt x="2" y="16"/>
                    <a:pt x="3" y="15"/>
                    <a:pt x="3" y="14"/>
                  </a:cubicBezTo>
                  <a:cubicBezTo>
                    <a:pt x="3" y="13"/>
                    <a:pt x="2" y="12"/>
                    <a:pt x="2" y="12"/>
                  </a:cubicBezTo>
                  <a:cubicBezTo>
                    <a:pt x="3" y="11"/>
                    <a:pt x="3" y="10"/>
                    <a:pt x="3" y="9"/>
                  </a:cubicBezTo>
                  <a:cubicBezTo>
                    <a:pt x="3" y="8"/>
                    <a:pt x="3" y="7"/>
                    <a:pt x="2" y="6"/>
                  </a:cubicBezTo>
                  <a:cubicBezTo>
                    <a:pt x="3" y="5"/>
                    <a:pt x="3" y="4"/>
                    <a:pt x="3" y="3"/>
                  </a:cubicBezTo>
                  <a:cubicBezTo>
                    <a:pt x="3" y="2"/>
                    <a:pt x="3"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2" name="Freeform 1318"/>
            <p:cNvSpPr>
              <a:spLocks/>
            </p:cNvSpPr>
            <p:nvPr userDrawn="1"/>
          </p:nvSpPr>
          <p:spPr bwMode="auto">
            <a:xfrm>
              <a:off x="319" y="200"/>
              <a:ext cx="24" cy="2"/>
            </a:xfrm>
            <a:custGeom>
              <a:avLst/>
              <a:gdLst>
                <a:gd name="T0" fmla="*/ 27 w 54"/>
                <a:gd name="T1" fmla="*/ 1 h 4"/>
                <a:gd name="T2" fmla="*/ 27 w 54"/>
                <a:gd name="T3" fmla="*/ 1 h 4"/>
                <a:gd name="T4" fmla="*/ 0 w 54"/>
                <a:gd name="T5" fmla="*/ 4 h 4"/>
                <a:gd name="T6" fmla="*/ 0 w 54"/>
                <a:gd name="T7" fmla="*/ 3 h 4"/>
                <a:gd name="T8" fmla="*/ 27 w 54"/>
                <a:gd name="T9" fmla="*/ 0 h 4"/>
                <a:gd name="T10" fmla="*/ 54 w 54"/>
                <a:gd name="T11" fmla="*/ 3 h 4"/>
                <a:gd name="T12" fmla="*/ 54 w 54"/>
                <a:gd name="T13" fmla="*/ 4 h 4"/>
                <a:gd name="T14" fmla="*/ 27 w 5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4">
                  <a:moveTo>
                    <a:pt x="27" y="1"/>
                  </a:moveTo>
                  <a:lnTo>
                    <a:pt x="27" y="1"/>
                  </a:lnTo>
                  <a:cubicBezTo>
                    <a:pt x="15" y="1"/>
                    <a:pt x="4" y="3"/>
                    <a:pt x="0" y="4"/>
                  </a:cubicBezTo>
                  <a:lnTo>
                    <a:pt x="0" y="3"/>
                  </a:lnTo>
                  <a:cubicBezTo>
                    <a:pt x="4" y="1"/>
                    <a:pt x="15" y="0"/>
                    <a:pt x="27" y="0"/>
                  </a:cubicBezTo>
                  <a:cubicBezTo>
                    <a:pt x="39" y="0"/>
                    <a:pt x="49" y="1"/>
                    <a:pt x="54" y="3"/>
                  </a:cubicBezTo>
                  <a:lnTo>
                    <a:pt x="54" y="4"/>
                  </a:lnTo>
                  <a:cubicBezTo>
                    <a:pt x="49" y="3"/>
                    <a:pt x="39" y="1"/>
                    <a:pt x="27"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3" name="Freeform 1319"/>
            <p:cNvSpPr>
              <a:spLocks/>
            </p:cNvSpPr>
            <p:nvPr userDrawn="1"/>
          </p:nvSpPr>
          <p:spPr bwMode="auto">
            <a:xfrm>
              <a:off x="330" y="186"/>
              <a:ext cx="2" cy="9"/>
            </a:xfrm>
            <a:custGeom>
              <a:avLst/>
              <a:gdLst>
                <a:gd name="T0" fmla="*/ 5 w 5"/>
                <a:gd name="T1" fmla="*/ 10 h 20"/>
                <a:gd name="T2" fmla="*/ 5 w 5"/>
                <a:gd name="T3" fmla="*/ 10 h 20"/>
                <a:gd name="T4" fmla="*/ 3 w 5"/>
                <a:gd name="T5" fmla="*/ 20 h 20"/>
                <a:gd name="T6" fmla="*/ 0 w 5"/>
                <a:gd name="T7" fmla="*/ 10 h 20"/>
                <a:gd name="T8" fmla="*/ 3 w 5"/>
                <a:gd name="T9" fmla="*/ 0 h 20"/>
                <a:gd name="T10" fmla="*/ 5 w 5"/>
                <a:gd name="T11" fmla="*/ 10 h 20"/>
              </a:gdLst>
              <a:ahLst/>
              <a:cxnLst>
                <a:cxn ang="0">
                  <a:pos x="T0" y="T1"/>
                </a:cxn>
                <a:cxn ang="0">
                  <a:pos x="T2" y="T3"/>
                </a:cxn>
                <a:cxn ang="0">
                  <a:pos x="T4" y="T5"/>
                </a:cxn>
                <a:cxn ang="0">
                  <a:pos x="T6" y="T7"/>
                </a:cxn>
                <a:cxn ang="0">
                  <a:pos x="T8" y="T9"/>
                </a:cxn>
                <a:cxn ang="0">
                  <a:pos x="T10" y="T11"/>
                </a:cxn>
              </a:cxnLst>
              <a:rect l="0" t="0" r="r" b="b"/>
              <a:pathLst>
                <a:path w="5" h="20">
                  <a:moveTo>
                    <a:pt x="5" y="10"/>
                  </a:moveTo>
                  <a:lnTo>
                    <a:pt x="5" y="10"/>
                  </a:lnTo>
                  <a:cubicBezTo>
                    <a:pt x="5" y="14"/>
                    <a:pt x="4" y="17"/>
                    <a:pt x="3" y="20"/>
                  </a:cubicBezTo>
                  <a:cubicBezTo>
                    <a:pt x="1" y="17"/>
                    <a:pt x="0" y="14"/>
                    <a:pt x="0" y="10"/>
                  </a:cubicBezTo>
                  <a:cubicBezTo>
                    <a:pt x="0" y="7"/>
                    <a:pt x="1" y="3"/>
                    <a:pt x="3" y="0"/>
                  </a:cubicBezTo>
                  <a:cubicBezTo>
                    <a:pt x="4" y="3"/>
                    <a:pt x="5" y="7"/>
                    <a:pt x="5"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4" name="Freeform 1320"/>
            <p:cNvSpPr>
              <a:spLocks/>
            </p:cNvSpPr>
            <p:nvPr userDrawn="1"/>
          </p:nvSpPr>
          <p:spPr bwMode="auto">
            <a:xfrm>
              <a:off x="327" y="155"/>
              <a:ext cx="8" cy="8"/>
            </a:xfrm>
            <a:custGeom>
              <a:avLst/>
              <a:gdLst>
                <a:gd name="T0" fmla="*/ 11 w 18"/>
                <a:gd name="T1" fmla="*/ 2 h 17"/>
                <a:gd name="T2" fmla="*/ 11 w 18"/>
                <a:gd name="T3" fmla="*/ 2 h 17"/>
                <a:gd name="T4" fmla="*/ 10 w 18"/>
                <a:gd name="T5" fmla="*/ 5 h 17"/>
                <a:gd name="T6" fmla="*/ 18 w 18"/>
                <a:gd name="T7" fmla="*/ 4 h 17"/>
                <a:gd name="T8" fmla="*/ 18 w 18"/>
                <a:gd name="T9" fmla="*/ 12 h 17"/>
                <a:gd name="T10" fmla="*/ 12 w 18"/>
                <a:gd name="T11" fmla="*/ 10 h 17"/>
                <a:gd name="T12" fmla="*/ 13 w 18"/>
                <a:gd name="T13" fmla="*/ 17 h 17"/>
                <a:gd name="T14" fmla="*/ 4 w 18"/>
                <a:gd name="T15" fmla="*/ 17 h 17"/>
                <a:gd name="T16" fmla="*/ 7 w 18"/>
                <a:gd name="T17" fmla="*/ 11 h 17"/>
                <a:gd name="T18" fmla="*/ 0 w 18"/>
                <a:gd name="T19" fmla="*/ 12 h 17"/>
                <a:gd name="T20" fmla="*/ 0 w 18"/>
                <a:gd name="T21" fmla="*/ 4 h 17"/>
                <a:gd name="T22" fmla="*/ 6 w 18"/>
                <a:gd name="T23" fmla="*/ 6 h 17"/>
                <a:gd name="T24" fmla="*/ 4 w 18"/>
                <a:gd name="T25" fmla="*/ 0 h 17"/>
                <a:gd name="T26" fmla="*/ 13 w 18"/>
                <a:gd name="T27" fmla="*/ 0 h 17"/>
                <a:gd name="T28" fmla="*/ 11 w 18"/>
                <a:gd name="T2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7">
                  <a:moveTo>
                    <a:pt x="11" y="2"/>
                  </a:moveTo>
                  <a:lnTo>
                    <a:pt x="11" y="2"/>
                  </a:lnTo>
                  <a:cubicBezTo>
                    <a:pt x="11" y="3"/>
                    <a:pt x="10" y="4"/>
                    <a:pt x="10" y="5"/>
                  </a:cubicBezTo>
                  <a:cubicBezTo>
                    <a:pt x="11" y="9"/>
                    <a:pt x="17" y="4"/>
                    <a:pt x="18" y="4"/>
                  </a:cubicBezTo>
                  <a:lnTo>
                    <a:pt x="18" y="12"/>
                  </a:lnTo>
                  <a:cubicBezTo>
                    <a:pt x="16" y="11"/>
                    <a:pt x="14" y="9"/>
                    <a:pt x="12" y="10"/>
                  </a:cubicBezTo>
                  <a:cubicBezTo>
                    <a:pt x="8" y="10"/>
                    <a:pt x="12" y="16"/>
                    <a:pt x="13" y="17"/>
                  </a:cubicBezTo>
                  <a:lnTo>
                    <a:pt x="4" y="17"/>
                  </a:lnTo>
                  <a:cubicBezTo>
                    <a:pt x="5" y="16"/>
                    <a:pt x="7" y="13"/>
                    <a:pt x="7" y="11"/>
                  </a:cubicBezTo>
                  <a:cubicBezTo>
                    <a:pt x="7" y="7"/>
                    <a:pt x="1" y="12"/>
                    <a:pt x="0" y="12"/>
                  </a:cubicBezTo>
                  <a:lnTo>
                    <a:pt x="0" y="4"/>
                  </a:lnTo>
                  <a:cubicBezTo>
                    <a:pt x="1" y="5"/>
                    <a:pt x="4" y="7"/>
                    <a:pt x="6" y="6"/>
                  </a:cubicBezTo>
                  <a:cubicBezTo>
                    <a:pt x="10" y="6"/>
                    <a:pt x="5" y="1"/>
                    <a:pt x="4" y="0"/>
                  </a:cubicBezTo>
                  <a:lnTo>
                    <a:pt x="13" y="0"/>
                  </a:lnTo>
                  <a:cubicBezTo>
                    <a:pt x="12" y="1"/>
                    <a:pt x="12" y="2"/>
                    <a:pt x="1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5" name="Freeform 1321"/>
            <p:cNvSpPr>
              <a:spLocks/>
            </p:cNvSpPr>
            <p:nvPr userDrawn="1"/>
          </p:nvSpPr>
          <p:spPr bwMode="auto">
            <a:xfrm>
              <a:off x="328" y="164"/>
              <a:ext cx="6" cy="6"/>
            </a:xfrm>
            <a:custGeom>
              <a:avLst/>
              <a:gdLst>
                <a:gd name="T0" fmla="*/ 7 w 13"/>
                <a:gd name="T1" fmla="*/ 0 h 14"/>
                <a:gd name="T2" fmla="*/ 7 w 13"/>
                <a:gd name="T3" fmla="*/ 0 h 14"/>
                <a:gd name="T4" fmla="*/ 13 w 13"/>
                <a:gd name="T5" fmla="*/ 7 h 14"/>
                <a:gd name="T6" fmla="*/ 7 w 13"/>
                <a:gd name="T7" fmla="*/ 14 h 14"/>
                <a:gd name="T8" fmla="*/ 0 w 13"/>
                <a:gd name="T9" fmla="*/ 7 h 14"/>
                <a:gd name="T10" fmla="*/ 7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7" y="0"/>
                  </a:moveTo>
                  <a:lnTo>
                    <a:pt x="7" y="0"/>
                  </a:lnTo>
                  <a:cubicBezTo>
                    <a:pt x="10" y="0"/>
                    <a:pt x="13" y="3"/>
                    <a:pt x="13" y="7"/>
                  </a:cubicBezTo>
                  <a:cubicBezTo>
                    <a:pt x="13" y="11"/>
                    <a:pt x="10" y="14"/>
                    <a:pt x="7" y="14"/>
                  </a:cubicBezTo>
                  <a:cubicBezTo>
                    <a:pt x="3" y="14"/>
                    <a:pt x="0" y="11"/>
                    <a:pt x="0" y="7"/>
                  </a:cubicBezTo>
                  <a:cubicBezTo>
                    <a:pt x="0" y="3"/>
                    <a:pt x="3" y="0"/>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6" name="Freeform 1322"/>
            <p:cNvSpPr>
              <a:spLocks/>
            </p:cNvSpPr>
            <p:nvPr userDrawn="1"/>
          </p:nvSpPr>
          <p:spPr bwMode="auto">
            <a:xfrm>
              <a:off x="330" y="181"/>
              <a:ext cx="2" cy="2"/>
            </a:xfrm>
            <a:custGeom>
              <a:avLst/>
              <a:gdLst>
                <a:gd name="T0" fmla="*/ 1 w 3"/>
                <a:gd name="T1" fmla="*/ 0 h 3"/>
                <a:gd name="T2" fmla="*/ 1 w 3"/>
                <a:gd name="T3" fmla="*/ 0 h 3"/>
                <a:gd name="T4" fmla="*/ 2 w 3"/>
                <a:gd name="T5" fmla="*/ 0 h 3"/>
                <a:gd name="T6" fmla="*/ 2 w 3"/>
                <a:gd name="T7" fmla="*/ 0 h 3"/>
                <a:gd name="T8" fmla="*/ 3 w 3"/>
                <a:gd name="T9" fmla="*/ 2 h 3"/>
                <a:gd name="T10" fmla="*/ 2 w 3"/>
                <a:gd name="T11" fmla="*/ 3 h 3"/>
                <a:gd name="T12" fmla="*/ 0 w 3"/>
                <a:gd name="T13" fmla="*/ 2 h 3"/>
                <a:gd name="T14" fmla="*/ 1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0"/>
                  </a:moveTo>
                  <a:lnTo>
                    <a:pt x="1" y="0"/>
                  </a:lnTo>
                  <a:lnTo>
                    <a:pt x="2" y="0"/>
                  </a:lnTo>
                  <a:lnTo>
                    <a:pt x="2" y="0"/>
                  </a:lnTo>
                  <a:cubicBezTo>
                    <a:pt x="3" y="0"/>
                    <a:pt x="3" y="1"/>
                    <a:pt x="3" y="2"/>
                  </a:cubicBezTo>
                  <a:cubicBezTo>
                    <a:pt x="3" y="3"/>
                    <a:pt x="3" y="3"/>
                    <a:pt x="2" y="3"/>
                  </a:cubicBezTo>
                  <a:cubicBezTo>
                    <a:pt x="1" y="3"/>
                    <a:pt x="0" y="3"/>
                    <a:pt x="0" y="2"/>
                  </a:cubicBezTo>
                  <a:cubicBezTo>
                    <a:pt x="0" y="1"/>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7" name="Freeform 1323"/>
            <p:cNvSpPr>
              <a:spLocks/>
            </p:cNvSpPr>
            <p:nvPr userDrawn="1"/>
          </p:nvSpPr>
          <p:spPr bwMode="auto">
            <a:xfrm>
              <a:off x="330" y="183"/>
              <a:ext cx="2" cy="2"/>
            </a:xfrm>
            <a:custGeom>
              <a:avLst/>
              <a:gdLst>
                <a:gd name="T0" fmla="*/ 2 w 3"/>
                <a:gd name="T1" fmla="*/ 0 h 4"/>
                <a:gd name="T2" fmla="*/ 2 w 3"/>
                <a:gd name="T3" fmla="*/ 0 h 4"/>
                <a:gd name="T4" fmla="*/ 3 w 3"/>
                <a:gd name="T5" fmla="*/ 2 h 4"/>
                <a:gd name="T6" fmla="*/ 2 w 3"/>
                <a:gd name="T7" fmla="*/ 4 h 4"/>
                <a:gd name="T8" fmla="*/ 0 w 3"/>
                <a:gd name="T9" fmla="*/ 2 h 4"/>
                <a:gd name="T10" fmla="*/ 1 w 3"/>
                <a:gd name="T11" fmla="*/ 0 h 4"/>
                <a:gd name="T12" fmla="*/ 2 w 3"/>
                <a:gd name="T13" fmla="*/ 1 h 4"/>
                <a:gd name="T14" fmla="*/ 2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2" y="0"/>
                  </a:moveTo>
                  <a:lnTo>
                    <a:pt x="2" y="0"/>
                  </a:lnTo>
                  <a:cubicBezTo>
                    <a:pt x="3" y="1"/>
                    <a:pt x="3" y="1"/>
                    <a:pt x="3" y="2"/>
                  </a:cubicBezTo>
                  <a:cubicBezTo>
                    <a:pt x="3" y="3"/>
                    <a:pt x="2" y="4"/>
                    <a:pt x="2" y="4"/>
                  </a:cubicBezTo>
                  <a:cubicBezTo>
                    <a:pt x="1" y="4"/>
                    <a:pt x="0" y="3"/>
                    <a:pt x="0" y="2"/>
                  </a:cubicBezTo>
                  <a:cubicBezTo>
                    <a:pt x="0" y="1"/>
                    <a:pt x="1" y="1"/>
                    <a:pt x="1" y="0"/>
                  </a:cubicBezTo>
                  <a:cubicBezTo>
                    <a:pt x="1" y="1"/>
                    <a:pt x="1" y="1"/>
                    <a:pt x="2" y="1"/>
                  </a:cubicBezTo>
                  <a:cubicBezTo>
                    <a:pt x="2" y="1"/>
                    <a:pt x="2"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8" name="Freeform 1324"/>
            <p:cNvSpPr>
              <a:spLocks/>
            </p:cNvSpPr>
            <p:nvPr userDrawn="1"/>
          </p:nvSpPr>
          <p:spPr bwMode="auto">
            <a:xfrm>
              <a:off x="330" y="179"/>
              <a:ext cx="2" cy="2"/>
            </a:xfrm>
            <a:custGeom>
              <a:avLst/>
              <a:gdLst>
                <a:gd name="T0" fmla="*/ 1 w 3"/>
                <a:gd name="T1" fmla="*/ 0 h 4"/>
                <a:gd name="T2" fmla="*/ 1 w 3"/>
                <a:gd name="T3" fmla="*/ 0 h 4"/>
                <a:gd name="T4" fmla="*/ 2 w 3"/>
                <a:gd name="T5" fmla="*/ 0 h 4"/>
                <a:gd name="T6" fmla="*/ 2 w 3"/>
                <a:gd name="T7" fmla="*/ 0 h 4"/>
                <a:gd name="T8" fmla="*/ 3 w 3"/>
                <a:gd name="T9" fmla="*/ 2 h 4"/>
                <a:gd name="T10" fmla="*/ 2 w 3"/>
                <a:gd name="T11" fmla="*/ 4 h 4"/>
                <a:gd name="T12" fmla="*/ 0 w 3"/>
                <a:gd name="T13" fmla="*/ 2 h 4"/>
                <a:gd name="T14" fmla="*/ 1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0"/>
                  </a:moveTo>
                  <a:lnTo>
                    <a:pt x="1" y="0"/>
                  </a:lnTo>
                  <a:cubicBezTo>
                    <a:pt x="1" y="0"/>
                    <a:pt x="1" y="0"/>
                    <a:pt x="2" y="0"/>
                  </a:cubicBezTo>
                  <a:cubicBezTo>
                    <a:pt x="2" y="0"/>
                    <a:pt x="2" y="0"/>
                    <a:pt x="2" y="0"/>
                  </a:cubicBezTo>
                  <a:cubicBezTo>
                    <a:pt x="3" y="0"/>
                    <a:pt x="3" y="1"/>
                    <a:pt x="3" y="2"/>
                  </a:cubicBezTo>
                  <a:cubicBezTo>
                    <a:pt x="3" y="3"/>
                    <a:pt x="3" y="4"/>
                    <a:pt x="2" y="4"/>
                  </a:cubicBezTo>
                  <a:cubicBezTo>
                    <a:pt x="1" y="4"/>
                    <a:pt x="0" y="3"/>
                    <a:pt x="0" y="2"/>
                  </a:cubicBezTo>
                  <a:cubicBezTo>
                    <a:pt x="0" y="1"/>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9" name="Freeform 1325"/>
            <p:cNvSpPr>
              <a:spLocks/>
            </p:cNvSpPr>
            <p:nvPr userDrawn="1"/>
          </p:nvSpPr>
          <p:spPr bwMode="auto">
            <a:xfrm>
              <a:off x="330" y="177"/>
              <a:ext cx="2" cy="2"/>
            </a:xfrm>
            <a:custGeom>
              <a:avLst/>
              <a:gdLst>
                <a:gd name="T0" fmla="*/ 1 w 4"/>
                <a:gd name="T1" fmla="*/ 0 h 4"/>
                <a:gd name="T2" fmla="*/ 1 w 4"/>
                <a:gd name="T3" fmla="*/ 0 h 4"/>
                <a:gd name="T4" fmla="*/ 2 w 4"/>
                <a:gd name="T5" fmla="*/ 0 h 4"/>
                <a:gd name="T6" fmla="*/ 2 w 4"/>
                <a:gd name="T7" fmla="*/ 0 h 4"/>
                <a:gd name="T8" fmla="*/ 4 w 4"/>
                <a:gd name="T9" fmla="*/ 2 h 4"/>
                <a:gd name="T10" fmla="*/ 2 w 4"/>
                <a:gd name="T11" fmla="*/ 4 h 4"/>
                <a:gd name="T12" fmla="*/ 0 w 4"/>
                <a:gd name="T13" fmla="*/ 2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lnTo>
                    <a:pt x="1" y="0"/>
                  </a:lnTo>
                  <a:cubicBezTo>
                    <a:pt x="1" y="0"/>
                    <a:pt x="1" y="0"/>
                    <a:pt x="2" y="0"/>
                  </a:cubicBezTo>
                  <a:cubicBezTo>
                    <a:pt x="2" y="0"/>
                    <a:pt x="2" y="0"/>
                    <a:pt x="2" y="0"/>
                  </a:cubicBezTo>
                  <a:cubicBezTo>
                    <a:pt x="3" y="0"/>
                    <a:pt x="4" y="1"/>
                    <a:pt x="4" y="2"/>
                  </a:cubicBezTo>
                  <a:cubicBezTo>
                    <a:pt x="4" y="3"/>
                    <a:pt x="3" y="4"/>
                    <a:pt x="2" y="4"/>
                  </a:cubicBezTo>
                  <a:cubicBezTo>
                    <a:pt x="1" y="4"/>
                    <a:pt x="0" y="3"/>
                    <a:pt x="0" y="2"/>
                  </a:cubicBezTo>
                  <a:cubicBezTo>
                    <a:pt x="0" y="1"/>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0" name="Freeform 1326"/>
            <p:cNvSpPr>
              <a:spLocks/>
            </p:cNvSpPr>
            <p:nvPr userDrawn="1"/>
          </p:nvSpPr>
          <p:spPr bwMode="auto">
            <a:xfrm>
              <a:off x="330" y="175"/>
              <a:ext cx="2" cy="1"/>
            </a:xfrm>
            <a:custGeom>
              <a:avLst/>
              <a:gdLst>
                <a:gd name="T0" fmla="*/ 2 w 4"/>
                <a:gd name="T1" fmla="*/ 4 h 4"/>
                <a:gd name="T2" fmla="*/ 2 w 4"/>
                <a:gd name="T3" fmla="*/ 4 h 4"/>
                <a:gd name="T4" fmla="*/ 0 w 4"/>
                <a:gd name="T5" fmla="*/ 2 h 4"/>
                <a:gd name="T6" fmla="*/ 1 w 4"/>
                <a:gd name="T7" fmla="*/ 0 h 4"/>
                <a:gd name="T8" fmla="*/ 2 w 4"/>
                <a:gd name="T9" fmla="*/ 0 h 4"/>
                <a:gd name="T10" fmla="*/ 2 w 4"/>
                <a:gd name="T11" fmla="*/ 0 h 4"/>
                <a:gd name="T12" fmla="*/ 4 w 4"/>
                <a:gd name="T13" fmla="*/ 2 h 4"/>
                <a:gd name="T14" fmla="*/ 2 w 4"/>
                <a:gd name="T15" fmla="*/ 4 h 4"/>
                <a:gd name="T16" fmla="*/ 2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4"/>
                  </a:moveTo>
                  <a:lnTo>
                    <a:pt x="2" y="4"/>
                  </a:lnTo>
                  <a:cubicBezTo>
                    <a:pt x="1" y="4"/>
                    <a:pt x="0" y="3"/>
                    <a:pt x="0" y="2"/>
                  </a:cubicBezTo>
                  <a:cubicBezTo>
                    <a:pt x="0" y="1"/>
                    <a:pt x="0" y="0"/>
                    <a:pt x="1" y="0"/>
                  </a:cubicBezTo>
                  <a:cubicBezTo>
                    <a:pt x="1" y="0"/>
                    <a:pt x="1" y="0"/>
                    <a:pt x="2" y="0"/>
                  </a:cubicBezTo>
                  <a:cubicBezTo>
                    <a:pt x="2" y="0"/>
                    <a:pt x="2" y="0"/>
                    <a:pt x="2" y="0"/>
                  </a:cubicBezTo>
                  <a:cubicBezTo>
                    <a:pt x="3" y="0"/>
                    <a:pt x="4" y="1"/>
                    <a:pt x="4" y="2"/>
                  </a:cubicBezTo>
                  <a:cubicBezTo>
                    <a:pt x="4" y="3"/>
                    <a:pt x="3" y="4"/>
                    <a:pt x="2" y="4"/>
                  </a:cubicBezTo>
                  <a:lnTo>
                    <a:pt x="2"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1" name="Freeform 1327"/>
            <p:cNvSpPr>
              <a:spLocks/>
            </p:cNvSpPr>
            <p:nvPr userDrawn="1"/>
          </p:nvSpPr>
          <p:spPr bwMode="auto">
            <a:xfrm>
              <a:off x="330" y="172"/>
              <a:ext cx="2" cy="2"/>
            </a:xfrm>
            <a:custGeom>
              <a:avLst/>
              <a:gdLst>
                <a:gd name="T0" fmla="*/ 3 w 5"/>
                <a:gd name="T1" fmla="*/ 0 h 4"/>
                <a:gd name="T2" fmla="*/ 3 w 5"/>
                <a:gd name="T3" fmla="*/ 0 h 4"/>
                <a:gd name="T4" fmla="*/ 5 w 5"/>
                <a:gd name="T5" fmla="*/ 2 h 4"/>
                <a:gd name="T6" fmla="*/ 3 w 5"/>
                <a:gd name="T7" fmla="*/ 4 h 4"/>
                <a:gd name="T8" fmla="*/ 0 w 5"/>
                <a:gd name="T9" fmla="*/ 2 h 4"/>
                <a:gd name="T10" fmla="*/ 3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3" y="0"/>
                  </a:moveTo>
                  <a:lnTo>
                    <a:pt x="3" y="0"/>
                  </a:lnTo>
                  <a:cubicBezTo>
                    <a:pt x="4" y="0"/>
                    <a:pt x="5" y="1"/>
                    <a:pt x="5" y="2"/>
                  </a:cubicBezTo>
                  <a:cubicBezTo>
                    <a:pt x="5" y="3"/>
                    <a:pt x="4" y="4"/>
                    <a:pt x="3" y="4"/>
                  </a:cubicBezTo>
                  <a:cubicBezTo>
                    <a:pt x="1" y="4"/>
                    <a:pt x="0" y="3"/>
                    <a:pt x="0" y="2"/>
                  </a:cubicBezTo>
                  <a:cubicBezTo>
                    <a:pt x="0" y="1"/>
                    <a:pt x="1" y="0"/>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2" name="Freeform 1328"/>
            <p:cNvSpPr>
              <a:spLocks/>
            </p:cNvSpPr>
            <p:nvPr userDrawn="1"/>
          </p:nvSpPr>
          <p:spPr bwMode="auto">
            <a:xfrm>
              <a:off x="233" y="181"/>
              <a:ext cx="98" cy="48"/>
            </a:xfrm>
            <a:custGeom>
              <a:avLst/>
              <a:gdLst>
                <a:gd name="T0" fmla="*/ 208 w 220"/>
                <a:gd name="T1" fmla="*/ 57 h 105"/>
                <a:gd name="T2" fmla="*/ 208 w 220"/>
                <a:gd name="T3" fmla="*/ 57 h 105"/>
                <a:gd name="T4" fmla="*/ 159 w 220"/>
                <a:gd name="T5" fmla="*/ 81 h 105"/>
                <a:gd name="T6" fmla="*/ 99 w 220"/>
                <a:gd name="T7" fmla="*/ 81 h 105"/>
                <a:gd name="T8" fmla="*/ 63 w 220"/>
                <a:gd name="T9" fmla="*/ 68 h 105"/>
                <a:gd name="T10" fmla="*/ 63 w 220"/>
                <a:gd name="T11" fmla="*/ 22 h 105"/>
                <a:gd name="T12" fmla="*/ 41 w 220"/>
                <a:gd name="T13" fmla="*/ 31 h 105"/>
                <a:gd name="T14" fmla="*/ 39 w 220"/>
                <a:gd name="T15" fmla="*/ 39 h 105"/>
                <a:gd name="T16" fmla="*/ 47 w 220"/>
                <a:gd name="T17" fmla="*/ 74 h 105"/>
                <a:gd name="T18" fmla="*/ 38 w 220"/>
                <a:gd name="T19" fmla="*/ 93 h 105"/>
                <a:gd name="T20" fmla="*/ 42 w 220"/>
                <a:gd name="T21" fmla="*/ 105 h 105"/>
                <a:gd name="T22" fmla="*/ 27 w 220"/>
                <a:gd name="T23" fmla="*/ 85 h 105"/>
                <a:gd name="T24" fmla="*/ 33 w 220"/>
                <a:gd name="T25" fmla="*/ 72 h 105"/>
                <a:gd name="T26" fmla="*/ 11 w 220"/>
                <a:gd name="T27" fmla="*/ 77 h 105"/>
                <a:gd name="T28" fmla="*/ 9 w 220"/>
                <a:gd name="T29" fmla="*/ 87 h 105"/>
                <a:gd name="T30" fmla="*/ 0 w 220"/>
                <a:gd name="T31" fmla="*/ 74 h 105"/>
                <a:gd name="T32" fmla="*/ 11 w 220"/>
                <a:gd name="T33" fmla="*/ 65 h 105"/>
                <a:gd name="T34" fmla="*/ 20 w 220"/>
                <a:gd name="T35" fmla="*/ 63 h 105"/>
                <a:gd name="T36" fmla="*/ 9 w 220"/>
                <a:gd name="T37" fmla="*/ 38 h 105"/>
                <a:gd name="T38" fmla="*/ 33 w 220"/>
                <a:gd name="T39" fmla="*/ 23 h 105"/>
                <a:gd name="T40" fmla="*/ 40 w 220"/>
                <a:gd name="T41" fmla="*/ 16 h 105"/>
                <a:gd name="T42" fmla="*/ 61 w 220"/>
                <a:gd name="T43" fmla="*/ 2 h 105"/>
                <a:gd name="T44" fmla="*/ 74 w 220"/>
                <a:gd name="T45" fmla="*/ 10 h 105"/>
                <a:gd name="T46" fmla="*/ 84 w 220"/>
                <a:gd name="T47" fmla="*/ 16 h 105"/>
                <a:gd name="T48" fmla="*/ 81 w 220"/>
                <a:gd name="T49" fmla="*/ 42 h 105"/>
                <a:gd name="T50" fmla="*/ 76 w 220"/>
                <a:gd name="T51" fmla="*/ 63 h 105"/>
                <a:gd name="T52" fmla="*/ 101 w 220"/>
                <a:gd name="T53" fmla="*/ 79 h 105"/>
                <a:gd name="T54" fmla="*/ 143 w 220"/>
                <a:gd name="T55" fmla="*/ 79 h 105"/>
                <a:gd name="T56" fmla="*/ 188 w 220"/>
                <a:gd name="T57" fmla="*/ 51 h 105"/>
                <a:gd name="T58" fmla="*/ 191 w 220"/>
                <a:gd name="T59" fmla="*/ 48 h 105"/>
                <a:gd name="T60" fmla="*/ 220 w 220"/>
                <a:gd name="T61" fmla="*/ 45 h 105"/>
                <a:gd name="T62" fmla="*/ 208 w 220"/>
                <a:gd name="T63" fmla="*/ 5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0" h="105">
                  <a:moveTo>
                    <a:pt x="208" y="57"/>
                  </a:moveTo>
                  <a:lnTo>
                    <a:pt x="208" y="57"/>
                  </a:lnTo>
                  <a:cubicBezTo>
                    <a:pt x="199" y="66"/>
                    <a:pt x="179" y="77"/>
                    <a:pt x="159" y="81"/>
                  </a:cubicBezTo>
                  <a:cubicBezTo>
                    <a:pt x="143" y="84"/>
                    <a:pt x="111" y="82"/>
                    <a:pt x="99" y="81"/>
                  </a:cubicBezTo>
                  <a:cubicBezTo>
                    <a:pt x="84" y="80"/>
                    <a:pt x="70" y="76"/>
                    <a:pt x="63" y="68"/>
                  </a:cubicBezTo>
                  <a:cubicBezTo>
                    <a:pt x="50" y="54"/>
                    <a:pt x="71" y="36"/>
                    <a:pt x="63" y="22"/>
                  </a:cubicBezTo>
                  <a:cubicBezTo>
                    <a:pt x="56" y="26"/>
                    <a:pt x="51" y="30"/>
                    <a:pt x="41" y="31"/>
                  </a:cubicBezTo>
                  <a:cubicBezTo>
                    <a:pt x="40" y="33"/>
                    <a:pt x="39" y="37"/>
                    <a:pt x="39" y="39"/>
                  </a:cubicBezTo>
                  <a:cubicBezTo>
                    <a:pt x="35" y="55"/>
                    <a:pt x="51" y="58"/>
                    <a:pt x="47" y="74"/>
                  </a:cubicBezTo>
                  <a:cubicBezTo>
                    <a:pt x="45" y="82"/>
                    <a:pt x="40" y="84"/>
                    <a:pt x="38" y="93"/>
                  </a:cubicBezTo>
                  <a:cubicBezTo>
                    <a:pt x="38" y="93"/>
                    <a:pt x="37" y="100"/>
                    <a:pt x="42" y="105"/>
                  </a:cubicBezTo>
                  <a:cubicBezTo>
                    <a:pt x="30" y="105"/>
                    <a:pt x="23" y="95"/>
                    <a:pt x="27" y="85"/>
                  </a:cubicBezTo>
                  <a:cubicBezTo>
                    <a:pt x="29" y="81"/>
                    <a:pt x="33" y="77"/>
                    <a:pt x="33" y="72"/>
                  </a:cubicBezTo>
                  <a:cubicBezTo>
                    <a:pt x="27" y="81"/>
                    <a:pt x="21" y="80"/>
                    <a:pt x="11" y="77"/>
                  </a:cubicBezTo>
                  <a:cubicBezTo>
                    <a:pt x="7" y="76"/>
                    <a:pt x="6" y="82"/>
                    <a:pt x="9" y="87"/>
                  </a:cubicBezTo>
                  <a:cubicBezTo>
                    <a:pt x="2" y="83"/>
                    <a:pt x="0" y="77"/>
                    <a:pt x="0" y="74"/>
                  </a:cubicBezTo>
                  <a:cubicBezTo>
                    <a:pt x="0" y="67"/>
                    <a:pt x="6" y="63"/>
                    <a:pt x="11" y="65"/>
                  </a:cubicBezTo>
                  <a:cubicBezTo>
                    <a:pt x="14" y="65"/>
                    <a:pt x="20" y="69"/>
                    <a:pt x="20" y="63"/>
                  </a:cubicBezTo>
                  <a:cubicBezTo>
                    <a:pt x="21" y="53"/>
                    <a:pt x="6" y="54"/>
                    <a:pt x="9" y="38"/>
                  </a:cubicBezTo>
                  <a:cubicBezTo>
                    <a:pt x="11" y="29"/>
                    <a:pt x="20" y="25"/>
                    <a:pt x="33" y="23"/>
                  </a:cubicBezTo>
                  <a:cubicBezTo>
                    <a:pt x="35" y="22"/>
                    <a:pt x="38" y="19"/>
                    <a:pt x="40" y="16"/>
                  </a:cubicBezTo>
                  <a:cubicBezTo>
                    <a:pt x="48" y="3"/>
                    <a:pt x="56" y="0"/>
                    <a:pt x="61" y="2"/>
                  </a:cubicBezTo>
                  <a:cubicBezTo>
                    <a:pt x="66" y="5"/>
                    <a:pt x="69" y="8"/>
                    <a:pt x="74" y="10"/>
                  </a:cubicBezTo>
                  <a:cubicBezTo>
                    <a:pt x="77" y="12"/>
                    <a:pt x="81" y="13"/>
                    <a:pt x="84" y="16"/>
                  </a:cubicBezTo>
                  <a:cubicBezTo>
                    <a:pt x="89" y="24"/>
                    <a:pt x="84" y="35"/>
                    <a:pt x="81" y="42"/>
                  </a:cubicBezTo>
                  <a:cubicBezTo>
                    <a:pt x="79" y="47"/>
                    <a:pt x="74" y="56"/>
                    <a:pt x="76" y="63"/>
                  </a:cubicBezTo>
                  <a:cubicBezTo>
                    <a:pt x="78" y="72"/>
                    <a:pt x="92" y="77"/>
                    <a:pt x="101" y="79"/>
                  </a:cubicBezTo>
                  <a:cubicBezTo>
                    <a:pt x="108" y="81"/>
                    <a:pt x="130" y="82"/>
                    <a:pt x="143" y="79"/>
                  </a:cubicBezTo>
                  <a:cubicBezTo>
                    <a:pt x="155" y="76"/>
                    <a:pt x="182" y="61"/>
                    <a:pt x="188" y="51"/>
                  </a:cubicBezTo>
                  <a:cubicBezTo>
                    <a:pt x="191" y="48"/>
                    <a:pt x="191" y="48"/>
                    <a:pt x="191" y="48"/>
                  </a:cubicBezTo>
                  <a:cubicBezTo>
                    <a:pt x="200" y="44"/>
                    <a:pt x="220" y="45"/>
                    <a:pt x="220" y="45"/>
                  </a:cubicBezTo>
                  <a:cubicBezTo>
                    <a:pt x="220" y="45"/>
                    <a:pt x="216" y="49"/>
                    <a:pt x="208" y="57"/>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3" name="Freeform 1329"/>
            <p:cNvSpPr>
              <a:spLocks/>
            </p:cNvSpPr>
            <p:nvPr userDrawn="1"/>
          </p:nvSpPr>
          <p:spPr bwMode="auto">
            <a:xfrm>
              <a:off x="298" y="203"/>
              <a:ext cx="25" cy="14"/>
            </a:xfrm>
            <a:custGeom>
              <a:avLst/>
              <a:gdLst>
                <a:gd name="T0" fmla="*/ 45 w 55"/>
                <a:gd name="T1" fmla="*/ 3 h 32"/>
                <a:gd name="T2" fmla="*/ 45 w 55"/>
                <a:gd name="T3" fmla="*/ 3 h 32"/>
                <a:gd name="T4" fmla="*/ 55 w 55"/>
                <a:gd name="T5" fmla="*/ 0 h 32"/>
                <a:gd name="T6" fmla="*/ 0 w 55"/>
                <a:gd name="T7" fmla="*/ 32 h 32"/>
                <a:gd name="T8" fmla="*/ 45 w 55"/>
                <a:gd name="T9" fmla="*/ 3 h 32"/>
              </a:gdLst>
              <a:ahLst/>
              <a:cxnLst>
                <a:cxn ang="0">
                  <a:pos x="T0" y="T1"/>
                </a:cxn>
                <a:cxn ang="0">
                  <a:pos x="T2" y="T3"/>
                </a:cxn>
                <a:cxn ang="0">
                  <a:pos x="T4" y="T5"/>
                </a:cxn>
                <a:cxn ang="0">
                  <a:pos x="T6" y="T7"/>
                </a:cxn>
                <a:cxn ang="0">
                  <a:pos x="T8" y="T9"/>
                </a:cxn>
              </a:cxnLst>
              <a:rect l="0" t="0" r="r" b="b"/>
              <a:pathLst>
                <a:path w="55" h="32">
                  <a:moveTo>
                    <a:pt x="45" y="3"/>
                  </a:moveTo>
                  <a:lnTo>
                    <a:pt x="45" y="3"/>
                  </a:lnTo>
                  <a:cubicBezTo>
                    <a:pt x="48" y="1"/>
                    <a:pt x="55" y="0"/>
                    <a:pt x="55" y="0"/>
                  </a:cubicBezTo>
                  <a:cubicBezTo>
                    <a:pt x="49" y="10"/>
                    <a:pt x="21" y="28"/>
                    <a:pt x="0" y="32"/>
                  </a:cubicBezTo>
                  <a:cubicBezTo>
                    <a:pt x="11" y="29"/>
                    <a:pt x="38" y="15"/>
                    <a:pt x="45"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4" name="Freeform 1330"/>
            <p:cNvSpPr>
              <a:spLocks/>
            </p:cNvSpPr>
            <p:nvPr userDrawn="1"/>
          </p:nvSpPr>
          <p:spPr bwMode="auto">
            <a:xfrm>
              <a:off x="302" y="202"/>
              <a:ext cx="26" cy="15"/>
            </a:xfrm>
            <a:custGeom>
              <a:avLst/>
              <a:gdLst>
                <a:gd name="T0" fmla="*/ 59 w 59"/>
                <a:gd name="T1" fmla="*/ 0 h 33"/>
                <a:gd name="T2" fmla="*/ 59 w 59"/>
                <a:gd name="T3" fmla="*/ 0 h 33"/>
                <a:gd name="T4" fmla="*/ 0 w 59"/>
                <a:gd name="T5" fmla="*/ 33 h 33"/>
                <a:gd name="T6" fmla="*/ 50 w 59"/>
                <a:gd name="T7" fmla="*/ 1 h 33"/>
                <a:gd name="T8" fmla="*/ 59 w 59"/>
                <a:gd name="T9" fmla="*/ 0 h 33"/>
              </a:gdLst>
              <a:ahLst/>
              <a:cxnLst>
                <a:cxn ang="0">
                  <a:pos x="T0" y="T1"/>
                </a:cxn>
                <a:cxn ang="0">
                  <a:pos x="T2" y="T3"/>
                </a:cxn>
                <a:cxn ang="0">
                  <a:pos x="T4" y="T5"/>
                </a:cxn>
                <a:cxn ang="0">
                  <a:pos x="T6" y="T7"/>
                </a:cxn>
                <a:cxn ang="0">
                  <a:pos x="T8" y="T9"/>
                </a:cxn>
              </a:cxnLst>
              <a:rect l="0" t="0" r="r" b="b"/>
              <a:pathLst>
                <a:path w="59" h="33">
                  <a:moveTo>
                    <a:pt x="59" y="0"/>
                  </a:moveTo>
                  <a:lnTo>
                    <a:pt x="59" y="0"/>
                  </a:lnTo>
                  <a:cubicBezTo>
                    <a:pt x="52" y="13"/>
                    <a:pt x="25" y="29"/>
                    <a:pt x="0" y="33"/>
                  </a:cubicBezTo>
                  <a:cubicBezTo>
                    <a:pt x="24" y="25"/>
                    <a:pt x="45" y="11"/>
                    <a:pt x="50" y="1"/>
                  </a:cubicBezTo>
                  <a:cubicBezTo>
                    <a:pt x="54" y="0"/>
                    <a:pt x="56" y="0"/>
                    <a:pt x="5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5" name="Freeform 1331"/>
            <p:cNvSpPr>
              <a:spLocks/>
            </p:cNvSpPr>
            <p:nvPr userDrawn="1"/>
          </p:nvSpPr>
          <p:spPr bwMode="auto">
            <a:xfrm>
              <a:off x="235" y="195"/>
              <a:ext cx="18" cy="32"/>
            </a:xfrm>
            <a:custGeom>
              <a:avLst/>
              <a:gdLst>
                <a:gd name="T0" fmla="*/ 26 w 41"/>
                <a:gd name="T1" fmla="*/ 1 h 70"/>
                <a:gd name="T2" fmla="*/ 26 w 41"/>
                <a:gd name="T3" fmla="*/ 1 h 70"/>
                <a:gd name="T4" fmla="*/ 28 w 41"/>
                <a:gd name="T5" fmla="*/ 0 h 70"/>
                <a:gd name="T6" fmla="*/ 27 w 41"/>
                <a:gd name="T7" fmla="*/ 13 h 70"/>
                <a:gd name="T8" fmla="*/ 30 w 41"/>
                <a:gd name="T9" fmla="*/ 0 h 70"/>
                <a:gd name="T10" fmla="*/ 33 w 41"/>
                <a:gd name="T11" fmla="*/ 0 h 70"/>
                <a:gd name="T12" fmla="*/ 34 w 41"/>
                <a:gd name="T13" fmla="*/ 24 h 70"/>
                <a:gd name="T14" fmla="*/ 36 w 41"/>
                <a:gd name="T15" fmla="*/ 49 h 70"/>
                <a:gd name="T16" fmla="*/ 32 w 41"/>
                <a:gd name="T17" fmla="*/ 70 h 70"/>
                <a:gd name="T18" fmla="*/ 28 w 41"/>
                <a:gd name="T19" fmla="*/ 47 h 70"/>
                <a:gd name="T20" fmla="*/ 28 w 41"/>
                <a:gd name="T21" fmla="*/ 33 h 70"/>
                <a:gd name="T22" fmla="*/ 17 w 41"/>
                <a:gd name="T23" fmla="*/ 45 h 70"/>
                <a:gd name="T24" fmla="*/ 0 w 41"/>
                <a:gd name="T25" fmla="*/ 46 h 70"/>
                <a:gd name="T26" fmla="*/ 11 w 41"/>
                <a:gd name="T27" fmla="*/ 41 h 70"/>
                <a:gd name="T28" fmla="*/ 20 w 41"/>
                <a:gd name="T29" fmla="*/ 21 h 70"/>
                <a:gd name="T30" fmla="*/ 15 w 41"/>
                <a:gd name="T31" fmla="*/ 3 h 70"/>
                <a:gd name="T32" fmla="*/ 16 w 41"/>
                <a:gd name="T33" fmla="*/ 13 h 70"/>
                <a:gd name="T34" fmla="*/ 18 w 41"/>
                <a:gd name="T35" fmla="*/ 2 h 70"/>
                <a:gd name="T36" fmla="*/ 20 w 41"/>
                <a:gd name="T37" fmla="*/ 2 h 70"/>
                <a:gd name="T38" fmla="*/ 20 w 41"/>
                <a:gd name="T39" fmla="*/ 13 h 70"/>
                <a:gd name="T40" fmla="*/ 21 w 41"/>
                <a:gd name="T41" fmla="*/ 1 h 70"/>
                <a:gd name="T42" fmla="*/ 23 w 41"/>
                <a:gd name="T43" fmla="*/ 1 h 70"/>
                <a:gd name="T44" fmla="*/ 24 w 41"/>
                <a:gd name="T45" fmla="*/ 13 h 70"/>
                <a:gd name="T46" fmla="*/ 26 w 41"/>
                <a:gd name="T47"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70">
                  <a:moveTo>
                    <a:pt x="26" y="1"/>
                  </a:moveTo>
                  <a:lnTo>
                    <a:pt x="26" y="1"/>
                  </a:lnTo>
                  <a:lnTo>
                    <a:pt x="28" y="0"/>
                  </a:lnTo>
                  <a:cubicBezTo>
                    <a:pt x="26" y="4"/>
                    <a:pt x="26" y="8"/>
                    <a:pt x="27" y="13"/>
                  </a:cubicBezTo>
                  <a:cubicBezTo>
                    <a:pt x="27" y="7"/>
                    <a:pt x="29" y="2"/>
                    <a:pt x="30" y="0"/>
                  </a:cubicBezTo>
                  <a:cubicBezTo>
                    <a:pt x="31" y="0"/>
                    <a:pt x="33" y="0"/>
                    <a:pt x="33" y="0"/>
                  </a:cubicBezTo>
                  <a:cubicBezTo>
                    <a:pt x="28" y="11"/>
                    <a:pt x="30" y="19"/>
                    <a:pt x="34" y="24"/>
                  </a:cubicBezTo>
                  <a:cubicBezTo>
                    <a:pt x="41" y="32"/>
                    <a:pt x="41" y="40"/>
                    <a:pt x="36" y="49"/>
                  </a:cubicBezTo>
                  <a:cubicBezTo>
                    <a:pt x="34" y="53"/>
                    <a:pt x="26" y="63"/>
                    <a:pt x="32" y="70"/>
                  </a:cubicBezTo>
                  <a:cubicBezTo>
                    <a:pt x="18" y="63"/>
                    <a:pt x="24" y="51"/>
                    <a:pt x="28" y="47"/>
                  </a:cubicBezTo>
                  <a:cubicBezTo>
                    <a:pt x="31" y="43"/>
                    <a:pt x="31" y="36"/>
                    <a:pt x="28" y="33"/>
                  </a:cubicBezTo>
                  <a:cubicBezTo>
                    <a:pt x="28" y="40"/>
                    <a:pt x="22" y="45"/>
                    <a:pt x="17" y="45"/>
                  </a:cubicBezTo>
                  <a:cubicBezTo>
                    <a:pt x="12" y="45"/>
                    <a:pt x="3" y="38"/>
                    <a:pt x="0" y="46"/>
                  </a:cubicBezTo>
                  <a:cubicBezTo>
                    <a:pt x="0" y="38"/>
                    <a:pt x="6" y="40"/>
                    <a:pt x="11" y="41"/>
                  </a:cubicBezTo>
                  <a:cubicBezTo>
                    <a:pt x="26" y="44"/>
                    <a:pt x="26" y="26"/>
                    <a:pt x="20" y="21"/>
                  </a:cubicBezTo>
                  <a:cubicBezTo>
                    <a:pt x="14" y="16"/>
                    <a:pt x="6" y="9"/>
                    <a:pt x="15" y="3"/>
                  </a:cubicBezTo>
                  <a:cubicBezTo>
                    <a:pt x="14" y="6"/>
                    <a:pt x="14" y="10"/>
                    <a:pt x="16" y="13"/>
                  </a:cubicBezTo>
                  <a:cubicBezTo>
                    <a:pt x="15" y="9"/>
                    <a:pt x="17" y="3"/>
                    <a:pt x="18" y="2"/>
                  </a:cubicBezTo>
                  <a:lnTo>
                    <a:pt x="20" y="2"/>
                  </a:lnTo>
                  <a:cubicBezTo>
                    <a:pt x="18" y="5"/>
                    <a:pt x="18" y="9"/>
                    <a:pt x="20" y="13"/>
                  </a:cubicBezTo>
                  <a:cubicBezTo>
                    <a:pt x="19" y="10"/>
                    <a:pt x="20" y="4"/>
                    <a:pt x="21" y="1"/>
                  </a:cubicBezTo>
                  <a:lnTo>
                    <a:pt x="23" y="1"/>
                  </a:lnTo>
                  <a:cubicBezTo>
                    <a:pt x="22" y="4"/>
                    <a:pt x="22" y="8"/>
                    <a:pt x="24" y="13"/>
                  </a:cubicBezTo>
                  <a:cubicBezTo>
                    <a:pt x="23" y="7"/>
                    <a:pt x="25" y="3"/>
                    <a:pt x="2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6" name="Freeform 1332"/>
            <p:cNvSpPr>
              <a:spLocks/>
            </p:cNvSpPr>
            <p:nvPr userDrawn="1"/>
          </p:nvSpPr>
          <p:spPr bwMode="auto">
            <a:xfrm>
              <a:off x="260" y="190"/>
              <a:ext cx="9" cy="23"/>
            </a:xfrm>
            <a:custGeom>
              <a:avLst/>
              <a:gdLst>
                <a:gd name="T0" fmla="*/ 8 w 21"/>
                <a:gd name="T1" fmla="*/ 0 h 51"/>
                <a:gd name="T2" fmla="*/ 8 w 21"/>
                <a:gd name="T3" fmla="*/ 0 h 51"/>
                <a:gd name="T4" fmla="*/ 10 w 21"/>
                <a:gd name="T5" fmla="*/ 0 h 51"/>
                <a:gd name="T6" fmla="*/ 12 w 21"/>
                <a:gd name="T7" fmla="*/ 11 h 51"/>
                <a:gd name="T8" fmla="*/ 13 w 21"/>
                <a:gd name="T9" fmla="*/ 0 h 51"/>
                <a:gd name="T10" fmla="*/ 8 w 21"/>
                <a:gd name="T11" fmla="*/ 27 h 51"/>
                <a:gd name="T12" fmla="*/ 10 w 21"/>
                <a:gd name="T13" fmla="*/ 51 h 51"/>
                <a:gd name="T14" fmla="*/ 0 w 21"/>
                <a:gd name="T15" fmla="*/ 38 h 51"/>
                <a:gd name="T16" fmla="*/ 3 w 21"/>
                <a:gd name="T17" fmla="*/ 22 h 51"/>
                <a:gd name="T18" fmla="*/ 4 w 21"/>
                <a:gd name="T19" fmla="*/ 1 h 51"/>
                <a:gd name="T20" fmla="*/ 7 w 21"/>
                <a:gd name="T21" fmla="*/ 1 h 51"/>
                <a:gd name="T22" fmla="*/ 9 w 21"/>
                <a:gd name="T23" fmla="*/ 12 h 51"/>
                <a:gd name="T24" fmla="*/ 8 w 21"/>
                <a:gd name="T2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51">
                  <a:moveTo>
                    <a:pt x="8" y="0"/>
                  </a:moveTo>
                  <a:lnTo>
                    <a:pt x="8" y="0"/>
                  </a:lnTo>
                  <a:cubicBezTo>
                    <a:pt x="9" y="0"/>
                    <a:pt x="10" y="0"/>
                    <a:pt x="10" y="0"/>
                  </a:cubicBezTo>
                  <a:cubicBezTo>
                    <a:pt x="12" y="3"/>
                    <a:pt x="12" y="7"/>
                    <a:pt x="12" y="11"/>
                  </a:cubicBezTo>
                  <a:cubicBezTo>
                    <a:pt x="13" y="7"/>
                    <a:pt x="14" y="4"/>
                    <a:pt x="13" y="0"/>
                  </a:cubicBezTo>
                  <a:cubicBezTo>
                    <a:pt x="21" y="0"/>
                    <a:pt x="12" y="19"/>
                    <a:pt x="8" y="27"/>
                  </a:cubicBezTo>
                  <a:cubicBezTo>
                    <a:pt x="6" y="31"/>
                    <a:pt x="3" y="42"/>
                    <a:pt x="10" y="51"/>
                  </a:cubicBezTo>
                  <a:cubicBezTo>
                    <a:pt x="7" y="49"/>
                    <a:pt x="0" y="42"/>
                    <a:pt x="0" y="38"/>
                  </a:cubicBezTo>
                  <a:cubicBezTo>
                    <a:pt x="0" y="29"/>
                    <a:pt x="2" y="25"/>
                    <a:pt x="3" y="22"/>
                  </a:cubicBezTo>
                  <a:cubicBezTo>
                    <a:pt x="6" y="15"/>
                    <a:pt x="7" y="7"/>
                    <a:pt x="4" y="1"/>
                  </a:cubicBezTo>
                  <a:cubicBezTo>
                    <a:pt x="5" y="1"/>
                    <a:pt x="6" y="1"/>
                    <a:pt x="7" y="1"/>
                  </a:cubicBezTo>
                  <a:cubicBezTo>
                    <a:pt x="8" y="2"/>
                    <a:pt x="9" y="7"/>
                    <a:pt x="9" y="12"/>
                  </a:cubicBezTo>
                  <a:cubicBezTo>
                    <a:pt x="11" y="7"/>
                    <a:pt x="10" y="2"/>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7" name="Freeform 1333"/>
            <p:cNvSpPr>
              <a:spLocks/>
            </p:cNvSpPr>
            <p:nvPr userDrawn="1"/>
          </p:nvSpPr>
          <p:spPr bwMode="auto">
            <a:xfrm>
              <a:off x="234" y="187"/>
              <a:ext cx="40" cy="30"/>
            </a:xfrm>
            <a:custGeom>
              <a:avLst/>
              <a:gdLst>
                <a:gd name="T0" fmla="*/ 66 w 90"/>
                <a:gd name="T1" fmla="*/ 1 h 65"/>
                <a:gd name="T2" fmla="*/ 66 w 90"/>
                <a:gd name="T3" fmla="*/ 1 h 65"/>
                <a:gd name="T4" fmla="*/ 75 w 90"/>
                <a:gd name="T5" fmla="*/ 1 h 65"/>
                <a:gd name="T6" fmla="*/ 69 w 90"/>
                <a:gd name="T7" fmla="*/ 48 h 65"/>
                <a:gd name="T8" fmla="*/ 89 w 90"/>
                <a:gd name="T9" fmla="*/ 65 h 65"/>
                <a:gd name="T10" fmla="*/ 67 w 90"/>
                <a:gd name="T11" fmla="*/ 41 h 65"/>
                <a:gd name="T12" fmla="*/ 72 w 90"/>
                <a:gd name="T13" fmla="*/ 4 h 65"/>
                <a:gd name="T14" fmla="*/ 40 w 90"/>
                <a:gd name="T15" fmla="*/ 14 h 65"/>
                <a:gd name="T16" fmla="*/ 11 w 90"/>
                <a:gd name="T17" fmla="*/ 31 h 65"/>
                <a:gd name="T18" fmla="*/ 21 w 90"/>
                <a:gd name="T19" fmla="*/ 42 h 65"/>
                <a:gd name="T20" fmla="*/ 14 w 90"/>
                <a:gd name="T21" fmla="*/ 57 h 65"/>
                <a:gd name="T22" fmla="*/ 0 w 90"/>
                <a:gd name="T23" fmla="*/ 60 h 65"/>
                <a:gd name="T24" fmla="*/ 19 w 90"/>
                <a:gd name="T25" fmla="*/ 52 h 65"/>
                <a:gd name="T26" fmla="*/ 13 w 90"/>
                <a:gd name="T27" fmla="*/ 38 h 65"/>
                <a:gd name="T28" fmla="*/ 8 w 90"/>
                <a:gd name="T29" fmla="*/ 27 h 65"/>
                <a:gd name="T30" fmla="*/ 42 w 90"/>
                <a:gd name="T31" fmla="*/ 10 h 65"/>
                <a:gd name="T32" fmla="*/ 66 w 90"/>
                <a:gd name="T33"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65">
                  <a:moveTo>
                    <a:pt x="66" y="1"/>
                  </a:moveTo>
                  <a:lnTo>
                    <a:pt x="66" y="1"/>
                  </a:lnTo>
                  <a:cubicBezTo>
                    <a:pt x="70" y="0"/>
                    <a:pt x="73" y="0"/>
                    <a:pt x="75" y="1"/>
                  </a:cubicBezTo>
                  <a:cubicBezTo>
                    <a:pt x="90" y="10"/>
                    <a:pt x="68" y="32"/>
                    <a:pt x="69" y="48"/>
                  </a:cubicBezTo>
                  <a:cubicBezTo>
                    <a:pt x="70" y="58"/>
                    <a:pt x="83" y="62"/>
                    <a:pt x="89" y="65"/>
                  </a:cubicBezTo>
                  <a:cubicBezTo>
                    <a:pt x="74" y="63"/>
                    <a:pt x="64" y="55"/>
                    <a:pt x="67" y="41"/>
                  </a:cubicBezTo>
                  <a:cubicBezTo>
                    <a:pt x="68" y="30"/>
                    <a:pt x="85" y="8"/>
                    <a:pt x="72" y="4"/>
                  </a:cubicBezTo>
                  <a:cubicBezTo>
                    <a:pt x="63" y="1"/>
                    <a:pt x="53" y="12"/>
                    <a:pt x="40" y="14"/>
                  </a:cubicBezTo>
                  <a:cubicBezTo>
                    <a:pt x="29" y="16"/>
                    <a:pt x="8" y="16"/>
                    <a:pt x="11" y="31"/>
                  </a:cubicBezTo>
                  <a:cubicBezTo>
                    <a:pt x="12" y="35"/>
                    <a:pt x="18" y="38"/>
                    <a:pt x="21" y="42"/>
                  </a:cubicBezTo>
                  <a:cubicBezTo>
                    <a:pt x="26" y="49"/>
                    <a:pt x="22" y="59"/>
                    <a:pt x="14" y="57"/>
                  </a:cubicBezTo>
                  <a:cubicBezTo>
                    <a:pt x="4" y="54"/>
                    <a:pt x="2" y="55"/>
                    <a:pt x="0" y="60"/>
                  </a:cubicBezTo>
                  <a:cubicBezTo>
                    <a:pt x="1" y="44"/>
                    <a:pt x="16" y="61"/>
                    <a:pt x="19" y="52"/>
                  </a:cubicBezTo>
                  <a:cubicBezTo>
                    <a:pt x="22" y="45"/>
                    <a:pt x="17" y="42"/>
                    <a:pt x="13" y="38"/>
                  </a:cubicBezTo>
                  <a:cubicBezTo>
                    <a:pt x="11" y="36"/>
                    <a:pt x="7" y="32"/>
                    <a:pt x="8" y="27"/>
                  </a:cubicBezTo>
                  <a:cubicBezTo>
                    <a:pt x="10" y="12"/>
                    <a:pt x="30" y="13"/>
                    <a:pt x="42" y="10"/>
                  </a:cubicBezTo>
                  <a:cubicBezTo>
                    <a:pt x="49" y="9"/>
                    <a:pt x="59" y="2"/>
                    <a:pt x="6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8" name="Freeform 1334"/>
            <p:cNvSpPr>
              <a:spLocks/>
            </p:cNvSpPr>
            <p:nvPr userDrawn="1"/>
          </p:nvSpPr>
          <p:spPr bwMode="auto">
            <a:xfrm>
              <a:off x="249" y="182"/>
              <a:ext cx="16" cy="9"/>
            </a:xfrm>
            <a:custGeom>
              <a:avLst/>
              <a:gdLst>
                <a:gd name="T0" fmla="*/ 21 w 36"/>
                <a:gd name="T1" fmla="*/ 1 h 20"/>
                <a:gd name="T2" fmla="*/ 21 w 36"/>
                <a:gd name="T3" fmla="*/ 1 h 20"/>
                <a:gd name="T4" fmla="*/ 25 w 36"/>
                <a:gd name="T5" fmla="*/ 3 h 20"/>
                <a:gd name="T6" fmla="*/ 15 w 36"/>
                <a:gd name="T7" fmla="*/ 8 h 20"/>
                <a:gd name="T8" fmla="*/ 27 w 36"/>
                <a:gd name="T9" fmla="*/ 4 h 20"/>
                <a:gd name="T10" fmla="*/ 29 w 36"/>
                <a:gd name="T11" fmla="*/ 5 h 20"/>
                <a:gd name="T12" fmla="*/ 19 w 36"/>
                <a:gd name="T13" fmla="*/ 10 h 20"/>
                <a:gd name="T14" fmla="*/ 32 w 36"/>
                <a:gd name="T15" fmla="*/ 7 h 20"/>
                <a:gd name="T16" fmla="*/ 36 w 36"/>
                <a:gd name="T17" fmla="*/ 9 h 20"/>
                <a:gd name="T18" fmla="*/ 17 w 36"/>
                <a:gd name="T19" fmla="*/ 16 h 20"/>
                <a:gd name="T20" fmla="*/ 0 w 36"/>
                <a:gd name="T21" fmla="*/ 20 h 20"/>
                <a:gd name="T22" fmla="*/ 7 w 36"/>
                <a:gd name="T23" fmla="*/ 12 h 20"/>
                <a:gd name="T24" fmla="*/ 21 w 36"/>
                <a:gd name="T2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0">
                  <a:moveTo>
                    <a:pt x="21" y="1"/>
                  </a:moveTo>
                  <a:lnTo>
                    <a:pt x="21" y="1"/>
                  </a:lnTo>
                  <a:cubicBezTo>
                    <a:pt x="23" y="1"/>
                    <a:pt x="24" y="2"/>
                    <a:pt x="25" y="3"/>
                  </a:cubicBezTo>
                  <a:cubicBezTo>
                    <a:pt x="21" y="3"/>
                    <a:pt x="18" y="5"/>
                    <a:pt x="15" y="8"/>
                  </a:cubicBezTo>
                  <a:cubicBezTo>
                    <a:pt x="17" y="7"/>
                    <a:pt x="24" y="4"/>
                    <a:pt x="27" y="4"/>
                  </a:cubicBezTo>
                  <a:cubicBezTo>
                    <a:pt x="28" y="5"/>
                    <a:pt x="29" y="5"/>
                    <a:pt x="29" y="5"/>
                  </a:cubicBezTo>
                  <a:cubicBezTo>
                    <a:pt x="28" y="6"/>
                    <a:pt x="22" y="6"/>
                    <a:pt x="19" y="10"/>
                  </a:cubicBezTo>
                  <a:cubicBezTo>
                    <a:pt x="24" y="7"/>
                    <a:pt x="29" y="7"/>
                    <a:pt x="32" y="7"/>
                  </a:cubicBezTo>
                  <a:cubicBezTo>
                    <a:pt x="33" y="8"/>
                    <a:pt x="34" y="9"/>
                    <a:pt x="36" y="9"/>
                  </a:cubicBezTo>
                  <a:cubicBezTo>
                    <a:pt x="30" y="9"/>
                    <a:pt x="26" y="10"/>
                    <a:pt x="17" y="16"/>
                  </a:cubicBezTo>
                  <a:cubicBezTo>
                    <a:pt x="11" y="19"/>
                    <a:pt x="0" y="20"/>
                    <a:pt x="0" y="20"/>
                  </a:cubicBezTo>
                  <a:cubicBezTo>
                    <a:pt x="3" y="18"/>
                    <a:pt x="6" y="13"/>
                    <a:pt x="7" y="12"/>
                  </a:cubicBezTo>
                  <a:cubicBezTo>
                    <a:pt x="10" y="7"/>
                    <a:pt x="16" y="0"/>
                    <a:pt x="2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9" name="Freeform 1335"/>
            <p:cNvSpPr>
              <a:spLocks/>
            </p:cNvSpPr>
            <p:nvPr userDrawn="1"/>
          </p:nvSpPr>
          <p:spPr bwMode="auto">
            <a:xfrm>
              <a:off x="247" y="208"/>
              <a:ext cx="5" cy="8"/>
            </a:xfrm>
            <a:custGeom>
              <a:avLst/>
              <a:gdLst>
                <a:gd name="T0" fmla="*/ 1 w 12"/>
                <a:gd name="T1" fmla="*/ 0 h 19"/>
                <a:gd name="T2" fmla="*/ 1 w 12"/>
                <a:gd name="T3" fmla="*/ 0 h 19"/>
                <a:gd name="T4" fmla="*/ 5 w 12"/>
                <a:gd name="T5" fmla="*/ 19 h 19"/>
                <a:gd name="T6" fmla="*/ 1 w 12"/>
                <a:gd name="T7" fmla="*/ 0 h 19"/>
              </a:gdLst>
              <a:ahLst/>
              <a:cxnLst>
                <a:cxn ang="0">
                  <a:pos x="T0" y="T1"/>
                </a:cxn>
                <a:cxn ang="0">
                  <a:pos x="T2" y="T3"/>
                </a:cxn>
                <a:cxn ang="0">
                  <a:pos x="T4" y="T5"/>
                </a:cxn>
                <a:cxn ang="0">
                  <a:pos x="T6" y="T7"/>
                </a:cxn>
              </a:cxnLst>
              <a:rect l="0" t="0" r="r" b="b"/>
              <a:pathLst>
                <a:path w="12" h="19">
                  <a:moveTo>
                    <a:pt x="1" y="0"/>
                  </a:moveTo>
                  <a:lnTo>
                    <a:pt x="1" y="0"/>
                  </a:lnTo>
                  <a:cubicBezTo>
                    <a:pt x="2" y="4"/>
                    <a:pt x="12" y="8"/>
                    <a:pt x="5" y="19"/>
                  </a:cubicBezTo>
                  <a:cubicBezTo>
                    <a:pt x="9" y="9"/>
                    <a:pt x="0" y="5"/>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0" name="Freeform 1336"/>
            <p:cNvSpPr>
              <a:spLocks/>
            </p:cNvSpPr>
            <p:nvPr userDrawn="1"/>
          </p:nvSpPr>
          <p:spPr bwMode="auto">
            <a:xfrm>
              <a:off x="273" y="186"/>
              <a:ext cx="30" cy="33"/>
            </a:xfrm>
            <a:custGeom>
              <a:avLst/>
              <a:gdLst>
                <a:gd name="T0" fmla="*/ 30 w 68"/>
                <a:gd name="T1" fmla="*/ 25 h 73"/>
                <a:gd name="T2" fmla="*/ 30 w 68"/>
                <a:gd name="T3" fmla="*/ 25 h 73"/>
                <a:gd name="T4" fmla="*/ 28 w 68"/>
                <a:gd name="T5" fmla="*/ 21 h 73"/>
                <a:gd name="T6" fmla="*/ 29 w 68"/>
                <a:gd name="T7" fmla="*/ 16 h 73"/>
                <a:gd name="T8" fmla="*/ 27 w 68"/>
                <a:gd name="T9" fmla="*/ 16 h 73"/>
                <a:gd name="T10" fmla="*/ 28 w 68"/>
                <a:gd name="T11" fmla="*/ 16 h 73"/>
                <a:gd name="T12" fmla="*/ 30 w 68"/>
                <a:gd name="T13" fmla="*/ 13 h 73"/>
                <a:gd name="T14" fmla="*/ 31 w 68"/>
                <a:gd name="T15" fmla="*/ 12 h 73"/>
                <a:gd name="T16" fmla="*/ 30 w 68"/>
                <a:gd name="T17" fmla="*/ 13 h 73"/>
                <a:gd name="T18" fmla="*/ 27 w 68"/>
                <a:gd name="T19" fmla="*/ 15 h 73"/>
                <a:gd name="T20" fmla="*/ 26 w 68"/>
                <a:gd name="T21" fmla="*/ 15 h 73"/>
                <a:gd name="T22" fmla="*/ 26 w 68"/>
                <a:gd name="T23" fmla="*/ 1 h 73"/>
                <a:gd name="T24" fmla="*/ 27 w 68"/>
                <a:gd name="T25" fmla="*/ 2 h 73"/>
                <a:gd name="T26" fmla="*/ 30 w 68"/>
                <a:gd name="T27" fmla="*/ 4 h 73"/>
                <a:gd name="T28" fmla="*/ 31 w 68"/>
                <a:gd name="T29" fmla="*/ 5 h 73"/>
                <a:gd name="T30" fmla="*/ 30 w 68"/>
                <a:gd name="T31" fmla="*/ 4 h 73"/>
                <a:gd name="T32" fmla="*/ 28 w 68"/>
                <a:gd name="T33" fmla="*/ 1 h 73"/>
                <a:gd name="T34" fmla="*/ 27 w 68"/>
                <a:gd name="T35" fmla="*/ 0 h 73"/>
                <a:gd name="T36" fmla="*/ 42 w 68"/>
                <a:gd name="T37" fmla="*/ 0 h 73"/>
                <a:gd name="T38" fmla="*/ 41 w 68"/>
                <a:gd name="T39" fmla="*/ 1 h 73"/>
                <a:gd name="T40" fmla="*/ 39 w 68"/>
                <a:gd name="T41" fmla="*/ 4 h 73"/>
                <a:gd name="T42" fmla="*/ 38 w 68"/>
                <a:gd name="T43" fmla="*/ 5 h 73"/>
                <a:gd name="T44" fmla="*/ 39 w 68"/>
                <a:gd name="T45" fmla="*/ 4 h 73"/>
                <a:gd name="T46" fmla="*/ 42 w 68"/>
                <a:gd name="T47" fmla="*/ 2 h 73"/>
                <a:gd name="T48" fmla="*/ 42 w 68"/>
                <a:gd name="T49" fmla="*/ 1 h 73"/>
                <a:gd name="T50" fmla="*/ 42 w 68"/>
                <a:gd name="T51" fmla="*/ 15 h 73"/>
                <a:gd name="T52" fmla="*/ 42 w 68"/>
                <a:gd name="T53" fmla="*/ 15 h 73"/>
                <a:gd name="T54" fmla="*/ 39 w 68"/>
                <a:gd name="T55" fmla="*/ 13 h 73"/>
                <a:gd name="T56" fmla="*/ 38 w 68"/>
                <a:gd name="T57" fmla="*/ 12 h 73"/>
                <a:gd name="T58" fmla="*/ 39 w 68"/>
                <a:gd name="T59" fmla="*/ 13 h 73"/>
                <a:gd name="T60" fmla="*/ 41 w 68"/>
                <a:gd name="T61" fmla="*/ 16 h 73"/>
                <a:gd name="T62" fmla="*/ 42 w 68"/>
                <a:gd name="T63" fmla="*/ 16 h 73"/>
                <a:gd name="T64" fmla="*/ 40 w 68"/>
                <a:gd name="T65" fmla="*/ 16 h 73"/>
                <a:gd name="T66" fmla="*/ 41 w 68"/>
                <a:gd name="T67" fmla="*/ 21 h 73"/>
                <a:gd name="T68" fmla="*/ 39 w 68"/>
                <a:gd name="T69" fmla="*/ 25 h 73"/>
                <a:gd name="T70" fmla="*/ 39 w 68"/>
                <a:gd name="T71" fmla="*/ 25 h 73"/>
                <a:gd name="T72" fmla="*/ 39 w 68"/>
                <a:gd name="T73" fmla="*/ 28 h 73"/>
                <a:gd name="T74" fmla="*/ 41 w 68"/>
                <a:gd name="T75" fmla="*/ 29 h 73"/>
                <a:gd name="T76" fmla="*/ 41 w 68"/>
                <a:gd name="T77" fmla="*/ 26 h 73"/>
                <a:gd name="T78" fmla="*/ 42 w 68"/>
                <a:gd name="T79" fmla="*/ 26 h 73"/>
                <a:gd name="T80" fmla="*/ 47 w 68"/>
                <a:gd name="T81" fmla="*/ 27 h 73"/>
                <a:gd name="T82" fmla="*/ 63 w 68"/>
                <a:gd name="T83" fmla="*/ 51 h 73"/>
                <a:gd name="T84" fmla="*/ 56 w 68"/>
                <a:gd name="T85" fmla="*/ 66 h 73"/>
                <a:gd name="T86" fmla="*/ 56 w 68"/>
                <a:gd name="T87" fmla="*/ 73 h 73"/>
                <a:gd name="T88" fmla="*/ 34 w 68"/>
                <a:gd name="T89" fmla="*/ 73 h 73"/>
                <a:gd name="T90" fmla="*/ 12 w 68"/>
                <a:gd name="T91" fmla="*/ 73 h 73"/>
                <a:gd name="T92" fmla="*/ 13 w 68"/>
                <a:gd name="T93" fmla="*/ 66 h 73"/>
                <a:gd name="T94" fmla="*/ 6 w 68"/>
                <a:gd name="T95" fmla="*/ 51 h 73"/>
                <a:gd name="T96" fmla="*/ 22 w 68"/>
                <a:gd name="T97" fmla="*/ 27 h 73"/>
                <a:gd name="T98" fmla="*/ 27 w 68"/>
                <a:gd name="T99" fmla="*/ 26 h 73"/>
                <a:gd name="T100" fmla="*/ 27 w 68"/>
                <a:gd name="T101" fmla="*/ 26 h 73"/>
                <a:gd name="T102" fmla="*/ 28 w 68"/>
                <a:gd name="T103" fmla="*/ 29 h 73"/>
                <a:gd name="T104" fmla="*/ 30 w 68"/>
                <a:gd name="T105" fmla="*/ 28 h 73"/>
                <a:gd name="T106" fmla="*/ 29 w 68"/>
                <a:gd name="T107" fmla="*/ 25 h 73"/>
                <a:gd name="T108" fmla="*/ 30 w 68"/>
                <a:gd name="T109"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 h="73">
                  <a:moveTo>
                    <a:pt x="30" y="25"/>
                  </a:moveTo>
                  <a:lnTo>
                    <a:pt x="30" y="25"/>
                  </a:lnTo>
                  <a:cubicBezTo>
                    <a:pt x="29" y="24"/>
                    <a:pt x="28" y="22"/>
                    <a:pt x="28" y="21"/>
                  </a:cubicBezTo>
                  <a:cubicBezTo>
                    <a:pt x="28" y="19"/>
                    <a:pt x="28" y="17"/>
                    <a:pt x="29" y="16"/>
                  </a:cubicBezTo>
                  <a:lnTo>
                    <a:pt x="27" y="16"/>
                  </a:lnTo>
                  <a:lnTo>
                    <a:pt x="28" y="16"/>
                  </a:lnTo>
                  <a:cubicBezTo>
                    <a:pt x="29" y="15"/>
                    <a:pt x="29" y="14"/>
                    <a:pt x="30" y="13"/>
                  </a:cubicBezTo>
                  <a:cubicBezTo>
                    <a:pt x="30" y="13"/>
                    <a:pt x="31" y="12"/>
                    <a:pt x="31" y="12"/>
                  </a:cubicBezTo>
                  <a:cubicBezTo>
                    <a:pt x="31" y="12"/>
                    <a:pt x="30" y="12"/>
                    <a:pt x="30" y="13"/>
                  </a:cubicBezTo>
                  <a:cubicBezTo>
                    <a:pt x="29" y="13"/>
                    <a:pt x="28" y="14"/>
                    <a:pt x="27" y="15"/>
                  </a:cubicBezTo>
                  <a:lnTo>
                    <a:pt x="26" y="15"/>
                  </a:lnTo>
                  <a:lnTo>
                    <a:pt x="26" y="1"/>
                  </a:lnTo>
                  <a:lnTo>
                    <a:pt x="27" y="2"/>
                  </a:lnTo>
                  <a:cubicBezTo>
                    <a:pt x="28" y="2"/>
                    <a:pt x="29" y="3"/>
                    <a:pt x="30" y="4"/>
                  </a:cubicBezTo>
                  <a:cubicBezTo>
                    <a:pt x="30" y="4"/>
                    <a:pt x="31" y="5"/>
                    <a:pt x="31" y="5"/>
                  </a:cubicBezTo>
                  <a:cubicBezTo>
                    <a:pt x="31" y="5"/>
                    <a:pt x="30" y="4"/>
                    <a:pt x="30" y="4"/>
                  </a:cubicBezTo>
                  <a:cubicBezTo>
                    <a:pt x="29" y="3"/>
                    <a:pt x="29" y="2"/>
                    <a:pt x="28" y="1"/>
                  </a:cubicBezTo>
                  <a:lnTo>
                    <a:pt x="27" y="0"/>
                  </a:lnTo>
                  <a:lnTo>
                    <a:pt x="42" y="0"/>
                  </a:lnTo>
                  <a:lnTo>
                    <a:pt x="41" y="1"/>
                  </a:lnTo>
                  <a:cubicBezTo>
                    <a:pt x="40" y="2"/>
                    <a:pt x="40" y="3"/>
                    <a:pt x="39" y="4"/>
                  </a:cubicBezTo>
                  <a:cubicBezTo>
                    <a:pt x="38" y="4"/>
                    <a:pt x="38" y="5"/>
                    <a:pt x="38" y="5"/>
                  </a:cubicBezTo>
                  <a:cubicBezTo>
                    <a:pt x="38" y="5"/>
                    <a:pt x="39" y="4"/>
                    <a:pt x="39" y="4"/>
                  </a:cubicBezTo>
                  <a:cubicBezTo>
                    <a:pt x="40" y="3"/>
                    <a:pt x="41" y="2"/>
                    <a:pt x="42" y="2"/>
                  </a:cubicBezTo>
                  <a:lnTo>
                    <a:pt x="42" y="1"/>
                  </a:lnTo>
                  <a:lnTo>
                    <a:pt x="42" y="15"/>
                  </a:lnTo>
                  <a:lnTo>
                    <a:pt x="42" y="15"/>
                  </a:lnTo>
                  <a:cubicBezTo>
                    <a:pt x="41" y="14"/>
                    <a:pt x="40" y="13"/>
                    <a:pt x="39" y="13"/>
                  </a:cubicBezTo>
                  <a:cubicBezTo>
                    <a:pt x="39" y="12"/>
                    <a:pt x="38" y="12"/>
                    <a:pt x="38" y="12"/>
                  </a:cubicBezTo>
                  <a:cubicBezTo>
                    <a:pt x="38" y="12"/>
                    <a:pt x="38" y="13"/>
                    <a:pt x="39" y="13"/>
                  </a:cubicBezTo>
                  <a:cubicBezTo>
                    <a:pt x="40" y="14"/>
                    <a:pt x="40" y="15"/>
                    <a:pt x="41" y="16"/>
                  </a:cubicBezTo>
                  <a:lnTo>
                    <a:pt x="42" y="16"/>
                  </a:lnTo>
                  <a:lnTo>
                    <a:pt x="40" y="16"/>
                  </a:lnTo>
                  <a:cubicBezTo>
                    <a:pt x="41" y="17"/>
                    <a:pt x="41" y="19"/>
                    <a:pt x="41" y="21"/>
                  </a:cubicBezTo>
                  <a:cubicBezTo>
                    <a:pt x="41" y="22"/>
                    <a:pt x="40" y="24"/>
                    <a:pt x="39" y="25"/>
                  </a:cubicBezTo>
                  <a:lnTo>
                    <a:pt x="39" y="25"/>
                  </a:lnTo>
                  <a:lnTo>
                    <a:pt x="39" y="28"/>
                  </a:lnTo>
                  <a:lnTo>
                    <a:pt x="41" y="29"/>
                  </a:lnTo>
                  <a:lnTo>
                    <a:pt x="41" y="26"/>
                  </a:lnTo>
                  <a:lnTo>
                    <a:pt x="42" y="26"/>
                  </a:lnTo>
                  <a:cubicBezTo>
                    <a:pt x="44" y="26"/>
                    <a:pt x="46" y="26"/>
                    <a:pt x="47" y="27"/>
                  </a:cubicBezTo>
                  <a:cubicBezTo>
                    <a:pt x="60" y="30"/>
                    <a:pt x="68" y="36"/>
                    <a:pt x="63" y="51"/>
                  </a:cubicBezTo>
                  <a:cubicBezTo>
                    <a:pt x="61" y="56"/>
                    <a:pt x="59" y="61"/>
                    <a:pt x="56" y="66"/>
                  </a:cubicBezTo>
                  <a:lnTo>
                    <a:pt x="56" y="73"/>
                  </a:lnTo>
                  <a:cubicBezTo>
                    <a:pt x="56" y="73"/>
                    <a:pt x="40" y="73"/>
                    <a:pt x="34" y="73"/>
                  </a:cubicBezTo>
                  <a:cubicBezTo>
                    <a:pt x="28" y="73"/>
                    <a:pt x="12" y="73"/>
                    <a:pt x="12" y="73"/>
                  </a:cubicBezTo>
                  <a:lnTo>
                    <a:pt x="13" y="66"/>
                  </a:lnTo>
                  <a:cubicBezTo>
                    <a:pt x="10" y="61"/>
                    <a:pt x="8" y="56"/>
                    <a:pt x="6" y="51"/>
                  </a:cubicBezTo>
                  <a:cubicBezTo>
                    <a:pt x="0" y="36"/>
                    <a:pt x="9" y="30"/>
                    <a:pt x="22" y="27"/>
                  </a:cubicBezTo>
                  <a:cubicBezTo>
                    <a:pt x="23" y="26"/>
                    <a:pt x="25" y="26"/>
                    <a:pt x="27" y="26"/>
                  </a:cubicBezTo>
                  <a:lnTo>
                    <a:pt x="27" y="26"/>
                  </a:lnTo>
                  <a:lnTo>
                    <a:pt x="28" y="29"/>
                  </a:lnTo>
                  <a:lnTo>
                    <a:pt x="30" y="28"/>
                  </a:lnTo>
                  <a:lnTo>
                    <a:pt x="29" y="25"/>
                  </a:lnTo>
                  <a:lnTo>
                    <a:pt x="30" y="2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1" name="Freeform 1337"/>
            <p:cNvSpPr>
              <a:spLocks/>
            </p:cNvSpPr>
            <p:nvPr userDrawn="1"/>
          </p:nvSpPr>
          <p:spPr bwMode="auto">
            <a:xfrm>
              <a:off x="290" y="208"/>
              <a:ext cx="0" cy="1"/>
            </a:xfrm>
            <a:custGeom>
              <a:avLst/>
              <a:gdLst>
                <a:gd name="T0" fmla="*/ 0 w 1"/>
                <a:gd name="T1" fmla="*/ 2 h 2"/>
                <a:gd name="T2" fmla="*/ 0 w 1"/>
                <a:gd name="T3" fmla="*/ 2 h 2"/>
                <a:gd name="T4" fmla="*/ 0 w 1"/>
                <a:gd name="T5" fmla="*/ 0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cubicBezTo>
                    <a:pt x="0" y="1"/>
                    <a:pt x="0" y="1"/>
                    <a:pt x="0" y="0"/>
                  </a:cubicBezTo>
                  <a:lnTo>
                    <a:pt x="1" y="0"/>
                  </a:lnTo>
                  <a:lnTo>
                    <a:pt x="0"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2" name="Freeform 1338"/>
            <p:cNvSpPr>
              <a:spLocks/>
            </p:cNvSpPr>
            <p:nvPr userDrawn="1"/>
          </p:nvSpPr>
          <p:spPr bwMode="auto">
            <a:xfrm>
              <a:off x="299" y="208"/>
              <a:ext cx="1" cy="2"/>
            </a:xfrm>
            <a:custGeom>
              <a:avLst/>
              <a:gdLst>
                <a:gd name="T0" fmla="*/ 2 w 2"/>
                <a:gd name="T1" fmla="*/ 2 h 5"/>
                <a:gd name="T2" fmla="*/ 2 w 2"/>
                <a:gd name="T3" fmla="*/ 2 h 5"/>
                <a:gd name="T4" fmla="*/ 1 w 2"/>
                <a:gd name="T5" fmla="*/ 5 h 5"/>
                <a:gd name="T6" fmla="*/ 0 w 2"/>
                <a:gd name="T7" fmla="*/ 3 h 5"/>
                <a:gd name="T8" fmla="*/ 2 w 2"/>
                <a:gd name="T9" fmla="*/ 0 h 5"/>
                <a:gd name="T10" fmla="*/ 2 w 2"/>
                <a:gd name="T11" fmla="*/ 1 h 5"/>
                <a:gd name="T12" fmla="*/ 2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2"/>
                  </a:moveTo>
                  <a:lnTo>
                    <a:pt x="2" y="2"/>
                  </a:lnTo>
                  <a:cubicBezTo>
                    <a:pt x="2" y="3"/>
                    <a:pt x="1" y="4"/>
                    <a:pt x="1" y="5"/>
                  </a:cubicBezTo>
                  <a:cubicBezTo>
                    <a:pt x="0" y="4"/>
                    <a:pt x="0" y="4"/>
                    <a:pt x="0" y="3"/>
                  </a:cubicBezTo>
                  <a:cubicBezTo>
                    <a:pt x="0" y="2"/>
                    <a:pt x="1" y="1"/>
                    <a:pt x="2" y="0"/>
                  </a:cubicBezTo>
                  <a:lnTo>
                    <a:pt x="2" y="1"/>
                  </a:lnTo>
                  <a:cubicBezTo>
                    <a:pt x="2" y="1"/>
                    <a:pt x="2" y="1"/>
                    <a:pt x="2"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3" name="Freeform 1339"/>
            <p:cNvSpPr>
              <a:spLocks/>
            </p:cNvSpPr>
            <p:nvPr userDrawn="1"/>
          </p:nvSpPr>
          <p:spPr bwMode="auto">
            <a:xfrm>
              <a:off x="299" y="205"/>
              <a:ext cx="2" cy="2"/>
            </a:xfrm>
            <a:custGeom>
              <a:avLst/>
              <a:gdLst>
                <a:gd name="T0" fmla="*/ 3 w 3"/>
                <a:gd name="T1" fmla="*/ 6 h 6"/>
                <a:gd name="T2" fmla="*/ 3 w 3"/>
                <a:gd name="T3" fmla="*/ 6 h 6"/>
                <a:gd name="T4" fmla="*/ 2 w 3"/>
                <a:gd name="T5" fmla="*/ 6 h 6"/>
                <a:gd name="T6" fmla="*/ 0 w 3"/>
                <a:gd name="T7" fmla="*/ 3 h 6"/>
                <a:gd name="T8" fmla="*/ 3 w 3"/>
                <a:gd name="T9" fmla="*/ 0 h 6"/>
                <a:gd name="T10" fmla="*/ 3 w 3"/>
                <a:gd name="T11" fmla="*/ 2 h 6"/>
                <a:gd name="T12" fmla="*/ 3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6"/>
                  </a:moveTo>
                  <a:lnTo>
                    <a:pt x="3" y="6"/>
                  </a:lnTo>
                  <a:lnTo>
                    <a:pt x="2" y="6"/>
                  </a:lnTo>
                  <a:cubicBezTo>
                    <a:pt x="2" y="5"/>
                    <a:pt x="1" y="4"/>
                    <a:pt x="0" y="3"/>
                  </a:cubicBezTo>
                  <a:cubicBezTo>
                    <a:pt x="1" y="2"/>
                    <a:pt x="2" y="1"/>
                    <a:pt x="3" y="0"/>
                  </a:cubicBezTo>
                  <a:lnTo>
                    <a:pt x="3" y="2"/>
                  </a:lnTo>
                  <a:cubicBezTo>
                    <a:pt x="3" y="3"/>
                    <a:pt x="3"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4" name="Freeform 1340"/>
            <p:cNvSpPr>
              <a:spLocks/>
            </p:cNvSpPr>
            <p:nvPr userDrawn="1"/>
          </p:nvSpPr>
          <p:spPr bwMode="auto">
            <a:xfrm>
              <a:off x="301" y="204"/>
              <a:ext cx="0" cy="1"/>
            </a:xfrm>
            <a:custGeom>
              <a:avLst/>
              <a:gdLst>
                <a:gd name="T0" fmla="*/ 1 w 1"/>
                <a:gd name="T1" fmla="*/ 2 h 2"/>
                <a:gd name="T2" fmla="*/ 1 w 1"/>
                <a:gd name="T3" fmla="*/ 2 h 2"/>
                <a:gd name="T4" fmla="*/ 0 w 1"/>
                <a:gd name="T5" fmla="*/ 1 h 2"/>
                <a:gd name="T6" fmla="*/ 0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2"/>
                  </a:lnTo>
                  <a:lnTo>
                    <a:pt x="0" y="1"/>
                  </a:lnTo>
                  <a:lnTo>
                    <a:pt x="0" y="0"/>
                  </a:lnTo>
                  <a:cubicBezTo>
                    <a:pt x="0" y="0"/>
                    <a:pt x="1" y="1"/>
                    <a:pt x="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5" name="Freeform 1341"/>
            <p:cNvSpPr>
              <a:spLocks/>
            </p:cNvSpPr>
            <p:nvPr userDrawn="1"/>
          </p:nvSpPr>
          <p:spPr bwMode="auto">
            <a:xfrm>
              <a:off x="299" y="201"/>
              <a:ext cx="2" cy="3"/>
            </a:xfrm>
            <a:custGeom>
              <a:avLst/>
              <a:gdLst>
                <a:gd name="T0" fmla="*/ 3 w 3"/>
                <a:gd name="T1" fmla="*/ 5 h 6"/>
                <a:gd name="T2" fmla="*/ 3 w 3"/>
                <a:gd name="T3" fmla="*/ 5 h 6"/>
                <a:gd name="T4" fmla="*/ 3 w 3"/>
                <a:gd name="T5" fmla="*/ 6 h 6"/>
                <a:gd name="T6" fmla="*/ 0 w 3"/>
                <a:gd name="T7" fmla="*/ 2 h 6"/>
                <a:gd name="T8" fmla="*/ 1 w 3"/>
                <a:gd name="T9" fmla="*/ 0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lnTo>
                    <a:pt x="3" y="5"/>
                  </a:lnTo>
                  <a:lnTo>
                    <a:pt x="3" y="6"/>
                  </a:lnTo>
                  <a:cubicBezTo>
                    <a:pt x="2" y="4"/>
                    <a:pt x="1" y="3"/>
                    <a:pt x="0" y="2"/>
                  </a:cubicBezTo>
                  <a:cubicBezTo>
                    <a:pt x="0" y="1"/>
                    <a:pt x="1" y="1"/>
                    <a:pt x="1" y="0"/>
                  </a:cubicBezTo>
                  <a:cubicBezTo>
                    <a:pt x="2" y="2"/>
                    <a:pt x="3" y="3"/>
                    <a:pt x="3"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6" name="Freeform 1342"/>
            <p:cNvSpPr>
              <a:spLocks/>
            </p:cNvSpPr>
            <p:nvPr userDrawn="1"/>
          </p:nvSpPr>
          <p:spPr bwMode="auto">
            <a:xfrm>
              <a:off x="298" y="200"/>
              <a:ext cx="2" cy="2"/>
            </a:xfrm>
            <a:custGeom>
              <a:avLst/>
              <a:gdLst>
                <a:gd name="T0" fmla="*/ 4 w 4"/>
                <a:gd name="T1" fmla="*/ 3 h 4"/>
                <a:gd name="T2" fmla="*/ 4 w 4"/>
                <a:gd name="T3" fmla="*/ 3 h 4"/>
                <a:gd name="T4" fmla="*/ 3 w 4"/>
                <a:gd name="T5" fmla="*/ 4 h 4"/>
                <a:gd name="T6" fmla="*/ 0 w 4"/>
                <a:gd name="T7" fmla="*/ 1 h 4"/>
                <a:gd name="T8" fmla="*/ 0 w 4"/>
                <a:gd name="T9" fmla="*/ 0 h 4"/>
                <a:gd name="T10" fmla="*/ 3 w 4"/>
                <a:gd name="T11" fmla="*/ 3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lnTo>
                    <a:pt x="4" y="3"/>
                  </a:lnTo>
                  <a:lnTo>
                    <a:pt x="3" y="4"/>
                  </a:lnTo>
                  <a:cubicBezTo>
                    <a:pt x="2" y="3"/>
                    <a:pt x="1" y="2"/>
                    <a:pt x="0" y="1"/>
                  </a:cubicBezTo>
                  <a:lnTo>
                    <a:pt x="0" y="0"/>
                  </a:lnTo>
                  <a:cubicBezTo>
                    <a:pt x="1" y="1"/>
                    <a:pt x="2" y="2"/>
                    <a:pt x="3" y="3"/>
                  </a:cubicBezTo>
                  <a:lnTo>
                    <a:pt x="4"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7" name="Rectangle 1343"/>
            <p:cNvSpPr>
              <a:spLocks noChangeArrowheads="1"/>
            </p:cNvSpPr>
            <p:nvPr userDrawn="1"/>
          </p:nvSpPr>
          <p:spPr bwMode="auto">
            <a:xfrm>
              <a:off x="298" y="200"/>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8" name="Freeform 1344"/>
            <p:cNvSpPr>
              <a:spLocks/>
            </p:cNvSpPr>
            <p:nvPr userDrawn="1"/>
          </p:nvSpPr>
          <p:spPr bwMode="auto">
            <a:xfrm>
              <a:off x="295" y="199"/>
              <a:ext cx="3" cy="3"/>
            </a:xfrm>
            <a:custGeom>
              <a:avLst/>
              <a:gdLst>
                <a:gd name="T0" fmla="*/ 4 w 5"/>
                <a:gd name="T1" fmla="*/ 1 h 6"/>
                <a:gd name="T2" fmla="*/ 4 w 5"/>
                <a:gd name="T3" fmla="*/ 1 h 6"/>
                <a:gd name="T4" fmla="*/ 5 w 5"/>
                <a:gd name="T5" fmla="*/ 3 h 6"/>
                <a:gd name="T6" fmla="*/ 3 w 5"/>
                <a:gd name="T7" fmla="*/ 6 h 6"/>
                <a:gd name="T8" fmla="*/ 0 w 5"/>
                <a:gd name="T9" fmla="*/ 3 h 6"/>
                <a:gd name="T10" fmla="*/ 2 w 5"/>
                <a:gd name="T11" fmla="*/ 0 h 6"/>
                <a:gd name="T12" fmla="*/ 4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1"/>
                  </a:moveTo>
                  <a:lnTo>
                    <a:pt x="4" y="1"/>
                  </a:lnTo>
                  <a:cubicBezTo>
                    <a:pt x="4" y="2"/>
                    <a:pt x="5" y="2"/>
                    <a:pt x="5" y="3"/>
                  </a:cubicBezTo>
                  <a:cubicBezTo>
                    <a:pt x="4" y="4"/>
                    <a:pt x="4" y="5"/>
                    <a:pt x="3" y="6"/>
                  </a:cubicBezTo>
                  <a:cubicBezTo>
                    <a:pt x="2" y="5"/>
                    <a:pt x="1" y="4"/>
                    <a:pt x="0" y="3"/>
                  </a:cubicBezTo>
                  <a:cubicBezTo>
                    <a:pt x="1" y="2"/>
                    <a:pt x="1" y="1"/>
                    <a:pt x="2" y="0"/>
                  </a:cubicBezTo>
                  <a:cubicBezTo>
                    <a:pt x="3" y="1"/>
                    <a:pt x="3" y="1"/>
                    <a:pt x="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9" name="Freeform 1345"/>
            <p:cNvSpPr>
              <a:spLocks/>
            </p:cNvSpPr>
            <p:nvPr userDrawn="1"/>
          </p:nvSpPr>
          <p:spPr bwMode="auto">
            <a:xfrm>
              <a:off x="294" y="199"/>
              <a:ext cx="2" cy="1"/>
            </a:xfrm>
            <a:custGeom>
              <a:avLst/>
              <a:gdLst>
                <a:gd name="T0" fmla="*/ 4 w 4"/>
                <a:gd name="T1" fmla="*/ 1 h 4"/>
                <a:gd name="T2" fmla="*/ 4 w 4"/>
                <a:gd name="T3" fmla="*/ 1 h 4"/>
                <a:gd name="T4" fmla="*/ 3 w 4"/>
                <a:gd name="T5" fmla="*/ 4 h 4"/>
                <a:gd name="T6" fmla="*/ 0 w 4"/>
                <a:gd name="T7" fmla="*/ 1 h 4"/>
                <a:gd name="T8" fmla="*/ 0 w 4"/>
                <a:gd name="T9" fmla="*/ 0 h 4"/>
                <a:gd name="T10" fmla="*/ 4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4" y="1"/>
                  </a:moveTo>
                  <a:lnTo>
                    <a:pt x="4" y="1"/>
                  </a:lnTo>
                  <a:cubicBezTo>
                    <a:pt x="4" y="2"/>
                    <a:pt x="3" y="3"/>
                    <a:pt x="3" y="4"/>
                  </a:cubicBezTo>
                  <a:cubicBezTo>
                    <a:pt x="2" y="3"/>
                    <a:pt x="1" y="2"/>
                    <a:pt x="0" y="1"/>
                  </a:cubicBezTo>
                  <a:lnTo>
                    <a:pt x="0" y="0"/>
                  </a:lnTo>
                  <a:cubicBezTo>
                    <a:pt x="2" y="0"/>
                    <a:pt x="3" y="1"/>
                    <a:pt x="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0" name="Freeform 1346"/>
            <p:cNvSpPr>
              <a:spLocks/>
            </p:cNvSpPr>
            <p:nvPr userDrawn="1"/>
          </p:nvSpPr>
          <p:spPr bwMode="auto">
            <a:xfrm>
              <a:off x="294" y="200"/>
              <a:ext cx="1" cy="2"/>
            </a:xfrm>
            <a:custGeom>
              <a:avLst/>
              <a:gdLst>
                <a:gd name="T0" fmla="*/ 1 w 3"/>
                <a:gd name="T1" fmla="*/ 0 h 6"/>
                <a:gd name="T2" fmla="*/ 1 w 3"/>
                <a:gd name="T3" fmla="*/ 0 h 6"/>
                <a:gd name="T4" fmla="*/ 3 w 3"/>
                <a:gd name="T5" fmla="*/ 2 h 6"/>
                <a:gd name="T6" fmla="*/ 1 w 3"/>
                <a:gd name="T7" fmla="*/ 6 h 6"/>
                <a:gd name="T8" fmla="*/ 0 w 3"/>
                <a:gd name="T9" fmla="*/ 5 h 6"/>
                <a:gd name="T10" fmla="*/ 1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1" y="0"/>
                  </a:moveTo>
                  <a:lnTo>
                    <a:pt x="1" y="0"/>
                  </a:lnTo>
                  <a:cubicBezTo>
                    <a:pt x="2" y="1"/>
                    <a:pt x="2" y="2"/>
                    <a:pt x="3" y="2"/>
                  </a:cubicBezTo>
                  <a:cubicBezTo>
                    <a:pt x="2" y="3"/>
                    <a:pt x="1" y="5"/>
                    <a:pt x="1" y="6"/>
                  </a:cubicBezTo>
                  <a:lnTo>
                    <a:pt x="0" y="5"/>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1" name="Freeform 1347"/>
            <p:cNvSpPr>
              <a:spLocks/>
            </p:cNvSpPr>
            <p:nvPr userDrawn="1"/>
          </p:nvSpPr>
          <p:spPr bwMode="auto">
            <a:xfrm>
              <a:off x="294" y="202"/>
              <a:ext cx="0" cy="1"/>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0"/>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2" name="Freeform 1348"/>
            <p:cNvSpPr>
              <a:spLocks/>
            </p:cNvSpPr>
            <p:nvPr userDrawn="1"/>
          </p:nvSpPr>
          <p:spPr bwMode="auto">
            <a:xfrm>
              <a:off x="293" y="203"/>
              <a:ext cx="2" cy="2"/>
            </a:xfrm>
            <a:custGeom>
              <a:avLst/>
              <a:gdLst>
                <a:gd name="T0" fmla="*/ 0 w 4"/>
                <a:gd name="T1" fmla="*/ 1 h 6"/>
                <a:gd name="T2" fmla="*/ 0 w 4"/>
                <a:gd name="T3" fmla="*/ 1 h 6"/>
                <a:gd name="T4" fmla="*/ 2 w 4"/>
                <a:gd name="T5" fmla="*/ 0 h 6"/>
                <a:gd name="T6" fmla="*/ 4 w 4"/>
                <a:gd name="T7" fmla="*/ 3 h 6"/>
                <a:gd name="T8" fmla="*/ 2 w 4"/>
                <a:gd name="T9" fmla="*/ 6 h 6"/>
                <a:gd name="T10" fmla="*/ 0 w 4"/>
                <a:gd name="T11" fmla="*/ 3 h 6"/>
                <a:gd name="T12" fmla="*/ 0 w 4"/>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1"/>
                  </a:moveTo>
                  <a:lnTo>
                    <a:pt x="0" y="1"/>
                  </a:lnTo>
                  <a:cubicBezTo>
                    <a:pt x="1" y="1"/>
                    <a:pt x="1" y="0"/>
                    <a:pt x="2" y="0"/>
                  </a:cubicBezTo>
                  <a:cubicBezTo>
                    <a:pt x="3" y="1"/>
                    <a:pt x="4" y="2"/>
                    <a:pt x="4" y="3"/>
                  </a:cubicBezTo>
                  <a:cubicBezTo>
                    <a:pt x="4" y="4"/>
                    <a:pt x="3" y="5"/>
                    <a:pt x="2" y="6"/>
                  </a:cubicBezTo>
                  <a:cubicBezTo>
                    <a:pt x="1" y="5"/>
                    <a:pt x="1" y="4"/>
                    <a:pt x="0" y="3"/>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3" name="Freeform 1349"/>
            <p:cNvSpPr>
              <a:spLocks/>
            </p:cNvSpPr>
            <p:nvPr userDrawn="1"/>
          </p:nvSpPr>
          <p:spPr bwMode="auto">
            <a:xfrm>
              <a:off x="293" y="205"/>
              <a:ext cx="1" cy="2"/>
            </a:xfrm>
            <a:custGeom>
              <a:avLst/>
              <a:gdLst>
                <a:gd name="T0" fmla="*/ 1 w 3"/>
                <a:gd name="T1" fmla="*/ 0 h 5"/>
                <a:gd name="T2" fmla="*/ 1 w 3"/>
                <a:gd name="T3" fmla="*/ 0 h 5"/>
                <a:gd name="T4" fmla="*/ 3 w 3"/>
                <a:gd name="T5" fmla="*/ 2 h 5"/>
                <a:gd name="T6" fmla="*/ 0 w 3"/>
                <a:gd name="T7" fmla="*/ 5 h 5"/>
                <a:gd name="T8" fmla="*/ 1 w 3"/>
                <a:gd name="T9" fmla="*/ 0 h 5"/>
              </a:gdLst>
              <a:ahLst/>
              <a:cxnLst>
                <a:cxn ang="0">
                  <a:pos x="T0" y="T1"/>
                </a:cxn>
                <a:cxn ang="0">
                  <a:pos x="T2" y="T3"/>
                </a:cxn>
                <a:cxn ang="0">
                  <a:pos x="T4" y="T5"/>
                </a:cxn>
                <a:cxn ang="0">
                  <a:pos x="T6" y="T7"/>
                </a:cxn>
                <a:cxn ang="0">
                  <a:pos x="T8" y="T9"/>
                </a:cxn>
              </a:cxnLst>
              <a:rect l="0" t="0" r="r" b="b"/>
              <a:pathLst>
                <a:path w="3" h="5">
                  <a:moveTo>
                    <a:pt x="1" y="0"/>
                  </a:moveTo>
                  <a:lnTo>
                    <a:pt x="1" y="0"/>
                  </a:lnTo>
                  <a:cubicBezTo>
                    <a:pt x="1" y="1"/>
                    <a:pt x="2" y="1"/>
                    <a:pt x="3" y="2"/>
                  </a:cubicBezTo>
                  <a:cubicBezTo>
                    <a:pt x="2" y="3"/>
                    <a:pt x="1" y="4"/>
                    <a:pt x="0" y="5"/>
                  </a:cubicBez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4" name="Freeform 1350"/>
            <p:cNvSpPr>
              <a:spLocks/>
            </p:cNvSpPr>
            <p:nvPr userDrawn="1"/>
          </p:nvSpPr>
          <p:spPr bwMode="auto">
            <a:xfrm>
              <a:off x="292" y="207"/>
              <a:ext cx="2" cy="3"/>
            </a:xfrm>
            <a:custGeom>
              <a:avLst/>
              <a:gdLst>
                <a:gd name="T0" fmla="*/ 1 w 3"/>
                <a:gd name="T1" fmla="*/ 0 h 5"/>
                <a:gd name="T2" fmla="*/ 1 w 3"/>
                <a:gd name="T3" fmla="*/ 0 h 5"/>
                <a:gd name="T4" fmla="*/ 1 w 3"/>
                <a:gd name="T5" fmla="*/ 0 h 5"/>
                <a:gd name="T6" fmla="*/ 3 w 3"/>
                <a:gd name="T7" fmla="*/ 2 h 5"/>
                <a:gd name="T8" fmla="*/ 1 w 3"/>
                <a:gd name="T9" fmla="*/ 5 h 5"/>
                <a:gd name="T10" fmla="*/ 1 w 3"/>
                <a:gd name="T11" fmla="*/ 4 h 5"/>
                <a:gd name="T12" fmla="*/ 0 w 3"/>
                <a:gd name="T13" fmla="*/ 4 h 5"/>
                <a:gd name="T14" fmla="*/ 0 w 3"/>
                <a:gd name="T15" fmla="*/ 4 h 5"/>
                <a:gd name="T16" fmla="*/ 1 w 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1" y="0"/>
                  </a:moveTo>
                  <a:lnTo>
                    <a:pt x="1" y="0"/>
                  </a:lnTo>
                  <a:lnTo>
                    <a:pt x="1" y="0"/>
                  </a:lnTo>
                  <a:cubicBezTo>
                    <a:pt x="2" y="0"/>
                    <a:pt x="3" y="1"/>
                    <a:pt x="3" y="2"/>
                  </a:cubicBezTo>
                  <a:cubicBezTo>
                    <a:pt x="2" y="3"/>
                    <a:pt x="2" y="4"/>
                    <a:pt x="1" y="5"/>
                  </a:cubicBezTo>
                  <a:lnTo>
                    <a:pt x="1" y="4"/>
                  </a:lnTo>
                  <a:lnTo>
                    <a:pt x="0" y="4"/>
                  </a:lnTo>
                  <a:lnTo>
                    <a:pt x="0" y="4"/>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5" name="Freeform 1351"/>
            <p:cNvSpPr>
              <a:spLocks/>
            </p:cNvSpPr>
            <p:nvPr userDrawn="1"/>
          </p:nvSpPr>
          <p:spPr bwMode="auto">
            <a:xfrm>
              <a:off x="292" y="210"/>
              <a:ext cx="1" cy="0"/>
            </a:xfrm>
            <a:custGeom>
              <a:avLst/>
              <a:gdLst>
                <a:gd name="T0" fmla="*/ 1 w 1"/>
                <a:gd name="T1" fmla="*/ 1 h 2"/>
                <a:gd name="T2" fmla="*/ 1 w 1"/>
                <a:gd name="T3" fmla="*/ 1 h 2"/>
                <a:gd name="T4" fmla="*/ 0 w 1"/>
                <a:gd name="T5" fmla="*/ 2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1"/>
                  </a:lnTo>
                  <a:cubicBezTo>
                    <a:pt x="1" y="1"/>
                    <a:pt x="0" y="1"/>
                    <a:pt x="0" y="2"/>
                  </a:cubicBezTo>
                  <a:cubicBezTo>
                    <a:pt x="0" y="1"/>
                    <a:pt x="0" y="1"/>
                    <a:pt x="1" y="0"/>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6" name="Freeform 1352"/>
            <p:cNvSpPr>
              <a:spLocks/>
            </p:cNvSpPr>
            <p:nvPr userDrawn="1"/>
          </p:nvSpPr>
          <p:spPr bwMode="auto">
            <a:xfrm>
              <a:off x="297" y="214"/>
              <a:ext cx="0" cy="0"/>
            </a:xfrm>
            <a:custGeom>
              <a:avLst/>
              <a:gdLst>
                <a:gd name="T0" fmla="*/ 1 w 1"/>
                <a:gd name="T1" fmla="*/ 1 h 1"/>
                <a:gd name="T2" fmla="*/ 1 w 1"/>
                <a:gd name="T3" fmla="*/ 1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0" y="1"/>
                    <a:pt x="0" y="0"/>
                    <a:pt x="0" y="0"/>
                  </a:cubicBezTo>
                  <a:lnTo>
                    <a:pt x="0"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7" name="Freeform 1353"/>
            <p:cNvSpPr>
              <a:spLocks/>
            </p:cNvSpPr>
            <p:nvPr userDrawn="1"/>
          </p:nvSpPr>
          <p:spPr bwMode="auto">
            <a:xfrm>
              <a:off x="297" y="213"/>
              <a:ext cx="1" cy="1"/>
            </a:xfrm>
            <a:custGeom>
              <a:avLst/>
              <a:gdLst>
                <a:gd name="T0" fmla="*/ 0 w 3"/>
                <a:gd name="T1" fmla="*/ 2 h 3"/>
                <a:gd name="T2" fmla="*/ 0 w 3"/>
                <a:gd name="T3" fmla="*/ 2 h 3"/>
                <a:gd name="T4" fmla="*/ 3 w 3"/>
                <a:gd name="T5" fmla="*/ 0 h 3"/>
                <a:gd name="T6" fmla="*/ 1 w 3"/>
                <a:gd name="T7" fmla="*/ 3 h 3"/>
                <a:gd name="T8" fmla="*/ 1 w 3"/>
                <a:gd name="T9" fmla="*/ 3 h 3"/>
                <a:gd name="T10" fmla="*/ 0 w 3"/>
                <a:gd name="T11" fmla="*/ 3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lnTo>
                    <a:pt x="0" y="2"/>
                  </a:lnTo>
                  <a:cubicBezTo>
                    <a:pt x="1" y="1"/>
                    <a:pt x="2" y="0"/>
                    <a:pt x="3" y="0"/>
                  </a:cubicBezTo>
                  <a:cubicBezTo>
                    <a:pt x="3" y="1"/>
                    <a:pt x="2" y="2"/>
                    <a:pt x="1" y="3"/>
                  </a:cubicBezTo>
                  <a:lnTo>
                    <a:pt x="1" y="3"/>
                  </a:lnTo>
                  <a:lnTo>
                    <a:pt x="0" y="3"/>
                  </a:lnTo>
                  <a:cubicBezTo>
                    <a:pt x="0" y="3"/>
                    <a:pt x="0" y="2"/>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8" name="Freeform 1354"/>
            <p:cNvSpPr>
              <a:spLocks/>
            </p:cNvSpPr>
            <p:nvPr userDrawn="1"/>
          </p:nvSpPr>
          <p:spPr bwMode="auto">
            <a:xfrm>
              <a:off x="298" y="210"/>
              <a:ext cx="1" cy="2"/>
            </a:xfrm>
            <a:custGeom>
              <a:avLst/>
              <a:gdLst>
                <a:gd name="T0" fmla="*/ 2 w 3"/>
                <a:gd name="T1" fmla="*/ 5 h 6"/>
                <a:gd name="T2" fmla="*/ 2 w 3"/>
                <a:gd name="T3" fmla="*/ 5 h 6"/>
                <a:gd name="T4" fmla="*/ 1 w 3"/>
                <a:gd name="T5" fmla="*/ 6 h 6"/>
                <a:gd name="T6" fmla="*/ 0 w 3"/>
                <a:gd name="T7" fmla="*/ 2 h 6"/>
                <a:gd name="T8" fmla="*/ 2 w 3"/>
                <a:gd name="T9" fmla="*/ 0 h 6"/>
                <a:gd name="T10" fmla="*/ 3 w 3"/>
                <a:gd name="T11" fmla="*/ 2 h 6"/>
                <a:gd name="T12" fmla="*/ 2 w 3"/>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5"/>
                  </a:moveTo>
                  <a:lnTo>
                    <a:pt x="2" y="5"/>
                  </a:lnTo>
                  <a:lnTo>
                    <a:pt x="1" y="6"/>
                  </a:lnTo>
                  <a:cubicBezTo>
                    <a:pt x="1" y="4"/>
                    <a:pt x="0" y="3"/>
                    <a:pt x="0" y="2"/>
                  </a:cubicBezTo>
                  <a:cubicBezTo>
                    <a:pt x="0" y="1"/>
                    <a:pt x="1" y="1"/>
                    <a:pt x="2" y="0"/>
                  </a:cubicBezTo>
                  <a:cubicBezTo>
                    <a:pt x="3" y="0"/>
                    <a:pt x="3" y="1"/>
                    <a:pt x="3" y="2"/>
                  </a:cubicBezTo>
                  <a:cubicBezTo>
                    <a:pt x="3" y="3"/>
                    <a:pt x="2" y="4"/>
                    <a:pt x="2"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9" name="Freeform 1355"/>
            <p:cNvSpPr>
              <a:spLocks/>
            </p:cNvSpPr>
            <p:nvPr userDrawn="1"/>
          </p:nvSpPr>
          <p:spPr bwMode="auto">
            <a:xfrm>
              <a:off x="291" y="198"/>
              <a:ext cx="3" cy="10"/>
            </a:xfrm>
            <a:custGeom>
              <a:avLst/>
              <a:gdLst>
                <a:gd name="T0" fmla="*/ 3 w 6"/>
                <a:gd name="T1" fmla="*/ 0 h 22"/>
                <a:gd name="T2" fmla="*/ 3 w 6"/>
                <a:gd name="T3" fmla="*/ 0 h 22"/>
                <a:gd name="T4" fmla="*/ 6 w 6"/>
                <a:gd name="T5" fmla="*/ 1 h 22"/>
                <a:gd name="T6" fmla="*/ 2 w 6"/>
                <a:gd name="T7" fmla="*/ 22 h 22"/>
                <a:gd name="T8" fmla="*/ 1 w 6"/>
                <a:gd name="T9" fmla="*/ 21 h 22"/>
                <a:gd name="T10" fmla="*/ 1 w 6"/>
                <a:gd name="T11" fmla="*/ 21 h 22"/>
                <a:gd name="T12" fmla="*/ 0 w 6"/>
                <a:gd name="T13" fmla="*/ 22 h 22"/>
                <a:gd name="T14" fmla="*/ 3 w 6"/>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2">
                  <a:moveTo>
                    <a:pt x="3" y="0"/>
                  </a:moveTo>
                  <a:lnTo>
                    <a:pt x="3" y="0"/>
                  </a:lnTo>
                  <a:cubicBezTo>
                    <a:pt x="4" y="0"/>
                    <a:pt x="5" y="0"/>
                    <a:pt x="6" y="1"/>
                  </a:cubicBezTo>
                  <a:lnTo>
                    <a:pt x="2" y="22"/>
                  </a:lnTo>
                  <a:cubicBezTo>
                    <a:pt x="2" y="21"/>
                    <a:pt x="1" y="21"/>
                    <a:pt x="1" y="21"/>
                  </a:cubicBezTo>
                  <a:lnTo>
                    <a:pt x="1" y="21"/>
                  </a:lnTo>
                  <a:cubicBezTo>
                    <a:pt x="1" y="21"/>
                    <a:pt x="1" y="21"/>
                    <a:pt x="0" y="22"/>
                  </a:cubicBez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0" name="Freeform 1356"/>
            <p:cNvSpPr>
              <a:spLocks/>
            </p:cNvSpPr>
            <p:nvPr userDrawn="1"/>
          </p:nvSpPr>
          <p:spPr bwMode="auto">
            <a:xfrm>
              <a:off x="294" y="201"/>
              <a:ext cx="2" cy="3"/>
            </a:xfrm>
            <a:custGeom>
              <a:avLst/>
              <a:gdLst>
                <a:gd name="T0" fmla="*/ 3 w 5"/>
                <a:gd name="T1" fmla="*/ 0 h 6"/>
                <a:gd name="T2" fmla="*/ 3 w 5"/>
                <a:gd name="T3" fmla="*/ 0 h 6"/>
                <a:gd name="T4" fmla="*/ 5 w 5"/>
                <a:gd name="T5" fmla="*/ 3 h 6"/>
                <a:gd name="T6" fmla="*/ 3 w 5"/>
                <a:gd name="T7" fmla="*/ 6 h 6"/>
                <a:gd name="T8" fmla="*/ 0 w 5"/>
                <a:gd name="T9" fmla="*/ 3 h 6"/>
                <a:gd name="T10" fmla="*/ 3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3" y="0"/>
                  </a:moveTo>
                  <a:lnTo>
                    <a:pt x="3" y="0"/>
                  </a:lnTo>
                  <a:cubicBezTo>
                    <a:pt x="4" y="1"/>
                    <a:pt x="4" y="2"/>
                    <a:pt x="5" y="3"/>
                  </a:cubicBezTo>
                  <a:cubicBezTo>
                    <a:pt x="5" y="4"/>
                    <a:pt x="4" y="5"/>
                    <a:pt x="3" y="6"/>
                  </a:cubicBezTo>
                  <a:cubicBezTo>
                    <a:pt x="2" y="5"/>
                    <a:pt x="1" y="4"/>
                    <a:pt x="0" y="3"/>
                  </a:cubicBezTo>
                  <a:cubicBezTo>
                    <a:pt x="1" y="2"/>
                    <a:pt x="2"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1" name="Freeform 1357"/>
            <p:cNvSpPr>
              <a:spLocks/>
            </p:cNvSpPr>
            <p:nvPr userDrawn="1"/>
          </p:nvSpPr>
          <p:spPr bwMode="auto">
            <a:xfrm>
              <a:off x="297" y="200"/>
              <a:ext cx="2" cy="4"/>
            </a:xfrm>
            <a:custGeom>
              <a:avLst/>
              <a:gdLst>
                <a:gd name="T0" fmla="*/ 3 w 5"/>
                <a:gd name="T1" fmla="*/ 7 h 7"/>
                <a:gd name="T2" fmla="*/ 3 w 5"/>
                <a:gd name="T3" fmla="*/ 7 h 7"/>
                <a:gd name="T4" fmla="*/ 0 w 5"/>
                <a:gd name="T5" fmla="*/ 4 h 7"/>
                <a:gd name="T6" fmla="*/ 3 w 5"/>
                <a:gd name="T7" fmla="*/ 0 h 7"/>
                <a:gd name="T8" fmla="*/ 5 w 5"/>
                <a:gd name="T9" fmla="*/ 4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2" y="6"/>
                    <a:pt x="1" y="5"/>
                    <a:pt x="0" y="4"/>
                  </a:cubicBezTo>
                  <a:cubicBezTo>
                    <a:pt x="1" y="3"/>
                    <a:pt x="2" y="1"/>
                    <a:pt x="3" y="0"/>
                  </a:cubicBezTo>
                  <a:cubicBezTo>
                    <a:pt x="4" y="2"/>
                    <a:pt x="5" y="3"/>
                    <a:pt x="5"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2" name="Freeform 1358"/>
            <p:cNvSpPr>
              <a:spLocks/>
            </p:cNvSpPr>
            <p:nvPr userDrawn="1"/>
          </p:nvSpPr>
          <p:spPr bwMode="auto">
            <a:xfrm>
              <a:off x="295" y="202"/>
              <a:ext cx="3" cy="3"/>
            </a:xfrm>
            <a:custGeom>
              <a:avLst/>
              <a:gdLst>
                <a:gd name="T0" fmla="*/ 3 w 5"/>
                <a:gd name="T1" fmla="*/ 7 h 7"/>
                <a:gd name="T2" fmla="*/ 3 w 5"/>
                <a:gd name="T3" fmla="*/ 7 h 7"/>
                <a:gd name="T4" fmla="*/ 0 w 5"/>
                <a:gd name="T5" fmla="*/ 4 h 7"/>
                <a:gd name="T6" fmla="*/ 3 w 5"/>
                <a:gd name="T7" fmla="*/ 0 h 7"/>
                <a:gd name="T8" fmla="*/ 5 w 5"/>
                <a:gd name="T9" fmla="*/ 4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2" y="6"/>
                    <a:pt x="1" y="5"/>
                    <a:pt x="0" y="4"/>
                  </a:cubicBezTo>
                  <a:cubicBezTo>
                    <a:pt x="1" y="3"/>
                    <a:pt x="2" y="1"/>
                    <a:pt x="3" y="0"/>
                  </a:cubicBezTo>
                  <a:cubicBezTo>
                    <a:pt x="4" y="2"/>
                    <a:pt x="5" y="3"/>
                    <a:pt x="5"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3" name="Freeform 1359"/>
            <p:cNvSpPr>
              <a:spLocks/>
            </p:cNvSpPr>
            <p:nvPr userDrawn="1"/>
          </p:nvSpPr>
          <p:spPr bwMode="auto">
            <a:xfrm>
              <a:off x="294" y="204"/>
              <a:ext cx="2" cy="3"/>
            </a:xfrm>
            <a:custGeom>
              <a:avLst/>
              <a:gdLst>
                <a:gd name="T0" fmla="*/ 3 w 5"/>
                <a:gd name="T1" fmla="*/ 6 h 6"/>
                <a:gd name="T2" fmla="*/ 3 w 5"/>
                <a:gd name="T3" fmla="*/ 6 h 6"/>
                <a:gd name="T4" fmla="*/ 0 w 5"/>
                <a:gd name="T5" fmla="*/ 3 h 6"/>
                <a:gd name="T6" fmla="*/ 3 w 5"/>
                <a:gd name="T7" fmla="*/ 0 h 6"/>
                <a:gd name="T8" fmla="*/ 5 w 5"/>
                <a:gd name="T9" fmla="*/ 3 h 6"/>
                <a:gd name="T10" fmla="*/ 3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3" y="6"/>
                  </a:moveTo>
                  <a:lnTo>
                    <a:pt x="3" y="6"/>
                  </a:lnTo>
                  <a:cubicBezTo>
                    <a:pt x="2" y="5"/>
                    <a:pt x="1" y="4"/>
                    <a:pt x="0" y="3"/>
                  </a:cubicBezTo>
                  <a:cubicBezTo>
                    <a:pt x="1" y="2"/>
                    <a:pt x="2" y="1"/>
                    <a:pt x="3" y="0"/>
                  </a:cubicBezTo>
                  <a:cubicBezTo>
                    <a:pt x="4" y="1"/>
                    <a:pt x="5" y="2"/>
                    <a:pt x="5" y="3"/>
                  </a:cubicBezTo>
                  <a:cubicBezTo>
                    <a:pt x="5" y="4"/>
                    <a:pt x="4"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4" name="Freeform 1360"/>
            <p:cNvSpPr>
              <a:spLocks/>
            </p:cNvSpPr>
            <p:nvPr userDrawn="1"/>
          </p:nvSpPr>
          <p:spPr bwMode="auto">
            <a:xfrm>
              <a:off x="293" y="206"/>
              <a:ext cx="2" cy="2"/>
            </a:xfrm>
            <a:custGeom>
              <a:avLst/>
              <a:gdLst>
                <a:gd name="T0" fmla="*/ 3 w 5"/>
                <a:gd name="T1" fmla="*/ 5 h 5"/>
                <a:gd name="T2" fmla="*/ 3 w 5"/>
                <a:gd name="T3" fmla="*/ 5 h 5"/>
                <a:gd name="T4" fmla="*/ 0 w 5"/>
                <a:gd name="T5" fmla="*/ 2 h 5"/>
                <a:gd name="T6" fmla="*/ 3 w 5"/>
                <a:gd name="T7" fmla="*/ 0 h 5"/>
                <a:gd name="T8" fmla="*/ 5 w 5"/>
                <a:gd name="T9" fmla="*/ 3 h 5"/>
                <a:gd name="T10" fmla="*/ 3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3" y="5"/>
                  </a:moveTo>
                  <a:lnTo>
                    <a:pt x="3" y="5"/>
                  </a:lnTo>
                  <a:cubicBezTo>
                    <a:pt x="2" y="4"/>
                    <a:pt x="1" y="3"/>
                    <a:pt x="0" y="2"/>
                  </a:cubicBezTo>
                  <a:cubicBezTo>
                    <a:pt x="1" y="1"/>
                    <a:pt x="2" y="0"/>
                    <a:pt x="3" y="0"/>
                  </a:cubicBezTo>
                  <a:cubicBezTo>
                    <a:pt x="4" y="1"/>
                    <a:pt x="5" y="2"/>
                    <a:pt x="5" y="3"/>
                  </a:cubicBezTo>
                  <a:cubicBezTo>
                    <a:pt x="5" y="3"/>
                    <a:pt x="4" y="4"/>
                    <a:pt x="3"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5" name="Freeform 1361"/>
            <p:cNvSpPr>
              <a:spLocks/>
            </p:cNvSpPr>
            <p:nvPr userDrawn="1"/>
          </p:nvSpPr>
          <p:spPr bwMode="auto">
            <a:xfrm>
              <a:off x="298" y="202"/>
              <a:ext cx="2" cy="4"/>
            </a:xfrm>
            <a:custGeom>
              <a:avLst/>
              <a:gdLst>
                <a:gd name="T0" fmla="*/ 3 w 5"/>
                <a:gd name="T1" fmla="*/ 8 h 8"/>
                <a:gd name="T2" fmla="*/ 3 w 5"/>
                <a:gd name="T3" fmla="*/ 8 h 8"/>
                <a:gd name="T4" fmla="*/ 0 w 5"/>
                <a:gd name="T5" fmla="*/ 4 h 8"/>
                <a:gd name="T6" fmla="*/ 3 w 5"/>
                <a:gd name="T7" fmla="*/ 0 h 8"/>
                <a:gd name="T8" fmla="*/ 5 w 5"/>
                <a:gd name="T9" fmla="*/ 4 h 8"/>
                <a:gd name="T10" fmla="*/ 3 w 5"/>
                <a:gd name="T11" fmla="*/ 8 h 8"/>
              </a:gdLst>
              <a:ahLst/>
              <a:cxnLst>
                <a:cxn ang="0">
                  <a:pos x="T0" y="T1"/>
                </a:cxn>
                <a:cxn ang="0">
                  <a:pos x="T2" y="T3"/>
                </a:cxn>
                <a:cxn ang="0">
                  <a:pos x="T4" y="T5"/>
                </a:cxn>
                <a:cxn ang="0">
                  <a:pos x="T6" y="T7"/>
                </a:cxn>
                <a:cxn ang="0">
                  <a:pos x="T8" y="T9"/>
                </a:cxn>
                <a:cxn ang="0">
                  <a:pos x="T10" y="T11"/>
                </a:cxn>
              </a:cxnLst>
              <a:rect l="0" t="0" r="r" b="b"/>
              <a:pathLst>
                <a:path w="5" h="8">
                  <a:moveTo>
                    <a:pt x="3" y="8"/>
                  </a:moveTo>
                  <a:lnTo>
                    <a:pt x="3" y="8"/>
                  </a:lnTo>
                  <a:cubicBezTo>
                    <a:pt x="2" y="6"/>
                    <a:pt x="1" y="5"/>
                    <a:pt x="0" y="4"/>
                  </a:cubicBezTo>
                  <a:cubicBezTo>
                    <a:pt x="1" y="3"/>
                    <a:pt x="2" y="2"/>
                    <a:pt x="3" y="0"/>
                  </a:cubicBezTo>
                  <a:cubicBezTo>
                    <a:pt x="4" y="2"/>
                    <a:pt x="4" y="3"/>
                    <a:pt x="5" y="4"/>
                  </a:cubicBezTo>
                  <a:cubicBezTo>
                    <a:pt x="4" y="6"/>
                    <a:pt x="4" y="7"/>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6" name="Freeform 1362"/>
            <p:cNvSpPr>
              <a:spLocks/>
            </p:cNvSpPr>
            <p:nvPr userDrawn="1"/>
          </p:nvSpPr>
          <p:spPr bwMode="auto">
            <a:xfrm>
              <a:off x="297" y="204"/>
              <a:ext cx="2" cy="3"/>
            </a:xfrm>
            <a:custGeom>
              <a:avLst/>
              <a:gdLst>
                <a:gd name="T0" fmla="*/ 3 w 6"/>
                <a:gd name="T1" fmla="*/ 7 h 7"/>
                <a:gd name="T2" fmla="*/ 3 w 6"/>
                <a:gd name="T3" fmla="*/ 7 h 7"/>
                <a:gd name="T4" fmla="*/ 0 w 6"/>
                <a:gd name="T5" fmla="*/ 3 h 7"/>
                <a:gd name="T6" fmla="*/ 3 w 6"/>
                <a:gd name="T7" fmla="*/ 0 h 7"/>
                <a:gd name="T8" fmla="*/ 6 w 6"/>
                <a:gd name="T9" fmla="*/ 4 h 7"/>
                <a:gd name="T10" fmla="*/ 3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3" y="7"/>
                  </a:moveTo>
                  <a:lnTo>
                    <a:pt x="3" y="7"/>
                  </a:lnTo>
                  <a:cubicBezTo>
                    <a:pt x="2" y="6"/>
                    <a:pt x="1" y="5"/>
                    <a:pt x="0" y="3"/>
                  </a:cubicBezTo>
                  <a:cubicBezTo>
                    <a:pt x="1" y="2"/>
                    <a:pt x="2" y="1"/>
                    <a:pt x="3" y="0"/>
                  </a:cubicBezTo>
                  <a:cubicBezTo>
                    <a:pt x="4" y="2"/>
                    <a:pt x="5" y="3"/>
                    <a:pt x="6"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7" name="Freeform 1363"/>
            <p:cNvSpPr>
              <a:spLocks/>
            </p:cNvSpPr>
            <p:nvPr userDrawn="1"/>
          </p:nvSpPr>
          <p:spPr bwMode="auto">
            <a:xfrm>
              <a:off x="295" y="206"/>
              <a:ext cx="3" cy="3"/>
            </a:xfrm>
            <a:custGeom>
              <a:avLst/>
              <a:gdLst>
                <a:gd name="T0" fmla="*/ 3 w 6"/>
                <a:gd name="T1" fmla="*/ 7 h 7"/>
                <a:gd name="T2" fmla="*/ 3 w 6"/>
                <a:gd name="T3" fmla="*/ 7 h 7"/>
                <a:gd name="T4" fmla="*/ 3 w 6"/>
                <a:gd name="T5" fmla="*/ 6 h 7"/>
                <a:gd name="T6" fmla="*/ 3 w 6"/>
                <a:gd name="T7" fmla="*/ 5 h 7"/>
                <a:gd name="T8" fmla="*/ 3 w 6"/>
                <a:gd name="T9" fmla="*/ 5 h 7"/>
                <a:gd name="T10" fmla="*/ 2 w 6"/>
                <a:gd name="T11" fmla="*/ 5 h 7"/>
                <a:gd name="T12" fmla="*/ 0 w 6"/>
                <a:gd name="T13" fmla="*/ 3 h 7"/>
                <a:gd name="T14" fmla="*/ 3 w 6"/>
                <a:gd name="T15" fmla="*/ 0 h 7"/>
                <a:gd name="T16" fmla="*/ 6 w 6"/>
                <a:gd name="T17" fmla="*/ 4 h 7"/>
                <a:gd name="T18" fmla="*/ 3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3" y="7"/>
                  </a:moveTo>
                  <a:lnTo>
                    <a:pt x="3" y="7"/>
                  </a:lnTo>
                  <a:lnTo>
                    <a:pt x="3" y="6"/>
                  </a:lnTo>
                  <a:cubicBezTo>
                    <a:pt x="3" y="6"/>
                    <a:pt x="3" y="6"/>
                    <a:pt x="3" y="5"/>
                  </a:cubicBezTo>
                  <a:lnTo>
                    <a:pt x="3" y="5"/>
                  </a:lnTo>
                  <a:lnTo>
                    <a:pt x="2" y="5"/>
                  </a:lnTo>
                  <a:cubicBezTo>
                    <a:pt x="2" y="4"/>
                    <a:pt x="1" y="4"/>
                    <a:pt x="0" y="3"/>
                  </a:cubicBezTo>
                  <a:cubicBezTo>
                    <a:pt x="1" y="2"/>
                    <a:pt x="2" y="1"/>
                    <a:pt x="3" y="0"/>
                  </a:cubicBezTo>
                  <a:cubicBezTo>
                    <a:pt x="4" y="1"/>
                    <a:pt x="5" y="2"/>
                    <a:pt x="6"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8" name="Freeform 1364"/>
            <p:cNvSpPr>
              <a:spLocks/>
            </p:cNvSpPr>
            <p:nvPr userDrawn="1"/>
          </p:nvSpPr>
          <p:spPr bwMode="auto">
            <a:xfrm>
              <a:off x="294" y="207"/>
              <a:ext cx="2" cy="2"/>
            </a:xfrm>
            <a:custGeom>
              <a:avLst/>
              <a:gdLst>
                <a:gd name="T0" fmla="*/ 5 w 5"/>
                <a:gd name="T1" fmla="*/ 3 h 4"/>
                <a:gd name="T2" fmla="*/ 5 w 5"/>
                <a:gd name="T3" fmla="*/ 3 h 4"/>
                <a:gd name="T4" fmla="*/ 1 w 5"/>
                <a:gd name="T5" fmla="*/ 4 h 4"/>
                <a:gd name="T6" fmla="*/ 0 w 5"/>
                <a:gd name="T7" fmla="*/ 2 h 4"/>
                <a:gd name="T8" fmla="*/ 3 w 5"/>
                <a:gd name="T9" fmla="*/ 0 h 4"/>
                <a:gd name="T10" fmla="*/ 5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5" y="3"/>
                  </a:moveTo>
                  <a:lnTo>
                    <a:pt x="5" y="3"/>
                  </a:lnTo>
                  <a:cubicBezTo>
                    <a:pt x="4" y="3"/>
                    <a:pt x="2" y="3"/>
                    <a:pt x="1" y="4"/>
                  </a:cubicBezTo>
                  <a:lnTo>
                    <a:pt x="0" y="2"/>
                  </a:lnTo>
                  <a:cubicBezTo>
                    <a:pt x="1" y="2"/>
                    <a:pt x="2" y="1"/>
                    <a:pt x="3" y="0"/>
                  </a:cubicBezTo>
                  <a:cubicBezTo>
                    <a:pt x="3" y="1"/>
                    <a:pt x="4" y="2"/>
                    <a:pt x="5"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9" name="Rectangle 1365"/>
            <p:cNvSpPr>
              <a:spLocks noChangeArrowheads="1"/>
            </p:cNvSpPr>
            <p:nvPr userDrawn="1"/>
          </p:nvSpPr>
          <p:spPr bwMode="auto">
            <a:xfrm>
              <a:off x="296" y="209"/>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0" name="Freeform 1366"/>
            <p:cNvSpPr>
              <a:spLocks/>
            </p:cNvSpPr>
            <p:nvPr userDrawn="1"/>
          </p:nvSpPr>
          <p:spPr bwMode="auto">
            <a:xfrm>
              <a:off x="293" y="209"/>
              <a:ext cx="1" cy="1"/>
            </a:xfrm>
            <a:custGeom>
              <a:avLst/>
              <a:gdLst>
                <a:gd name="T0" fmla="*/ 3 w 3"/>
                <a:gd name="T1" fmla="*/ 1 h 3"/>
                <a:gd name="T2" fmla="*/ 3 w 3"/>
                <a:gd name="T3" fmla="*/ 1 h 3"/>
                <a:gd name="T4" fmla="*/ 1 w 3"/>
                <a:gd name="T5" fmla="*/ 2 h 3"/>
                <a:gd name="T6" fmla="*/ 0 w 3"/>
                <a:gd name="T7" fmla="*/ 3 h 3"/>
                <a:gd name="T8" fmla="*/ 0 w 3"/>
                <a:gd name="T9" fmla="*/ 2 h 3"/>
                <a:gd name="T10" fmla="*/ 3 w 3"/>
                <a:gd name="T11" fmla="*/ 0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lnTo>
                    <a:pt x="3" y="1"/>
                  </a:lnTo>
                  <a:cubicBezTo>
                    <a:pt x="3" y="1"/>
                    <a:pt x="2" y="2"/>
                    <a:pt x="1" y="2"/>
                  </a:cubicBezTo>
                  <a:lnTo>
                    <a:pt x="0" y="3"/>
                  </a:lnTo>
                  <a:lnTo>
                    <a:pt x="0" y="2"/>
                  </a:lnTo>
                  <a:cubicBezTo>
                    <a:pt x="1" y="1"/>
                    <a:pt x="2" y="1"/>
                    <a:pt x="3" y="0"/>
                  </a:cubicBezTo>
                  <a:lnTo>
                    <a:pt x="3"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1" name="Freeform 1367"/>
            <p:cNvSpPr>
              <a:spLocks/>
            </p:cNvSpPr>
            <p:nvPr userDrawn="1"/>
          </p:nvSpPr>
          <p:spPr bwMode="auto">
            <a:xfrm>
              <a:off x="295" y="210"/>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1"/>
                  </a:ln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2" name="Freeform 1368"/>
            <p:cNvSpPr>
              <a:spLocks/>
            </p:cNvSpPr>
            <p:nvPr userDrawn="1"/>
          </p:nvSpPr>
          <p:spPr bwMode="auto">
            <a:xfrm>
              <a:off x="294" y="212"/>
              <a:ext cx="2" cy="1"/>
            </a:xfrm>
            <a:custGeom>
              <a:avLst/>
              <a:gdLst>
                <a:gd name="T0" fmla="*/ 1 w 3"/>
                <a:gd name="T1" fmla="*/ 2 h 2"/>
                <a:gd name="T2" fmla="*/ 1 w 3"/>
                <a:gd name="T3" fmla="*/ 2 h 2"/>
                <a:gd name="T4" fmla="*/ 0 w 3"/>
                <a:gd name="T5" fmla="*/ 2 h 2"/>
                <a:gd name="T6" fmla="*/ 3 w 3"/>
                <a:gd name="T7" fmla="*/ 0 h 2"/>
                <a:gd name="T8" fmla="*/ 3 w 3"/>
                <a:gd name="T9" fmla="*/ 0 h 2"/>
                <a:gd name="T10" fmla="*/ 1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1" y="2"/>
                  </a:moveTo>
                  <a:lnTo>
                    <a:pt x="1" y="2"/>
                  </a:lnTo>
                  <a:cubicBezTo>
                    <a:pt x="1" y="2"/>
                    <a:pt x="1" y="2"/>
                    <a:pt x="0" y="2"/>
                  </a:cubicBezTo>
                  <a:cubicBezTo>
                    <a:pt x="1" y="1"/>
                    <a:pt x="2" y="1"/>
                    <a:pt x="3" y="0"/>
                  </a:cubicBezTo>
                  <a:lnTo>
                    <a:pt x="3" y="0"/>
                  </a:lnTo>
                  <a:lnTo>
                    <a:pt x="1"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3" name="Freeform 1369"/>
            <p:cNvSpPr>
              <a:spLocks/>
            </p:cNvSpPr>
            <p:nvPr userDrawn="1"/>
          </p:nvSpPr>
          <p:spPr bwMode="auto">
            <a:xfrm>
              <a:off x="298" y="206"/>
              <a:ext cx="2" cy="3"/>
            </a:xfrm>
            <a:custGeom>
              <a:avLst/>
              <a:gdLst>
                <a:gd name="T0" fmla="*/ 2 w 5"/>
                <a:gd name="T1" fmla="*/ 6 h 6"/>
                <a:gd name="T2" fmla="*/ 2 w 5"/>
                <a:gd name="T3" fmla="*/ 6 h 6"/>
                <a:gd name="T4" fmla="*/ 0 w 5"/>
                <a:gd name="T5" fmla="*/ 3 h 6"/>
                <a:gd name="T6" fmla="*/ 3 w 5"/>
                <a:gd name="T7" fmla="*/ 0 h 6"/>
                <a:gd name="T8" fmla="*/ 5 w 5"/>
                <a:gd name="T9" fmla="*/ 3 h 6"/>
                <a:gd name="T10" fmla="*/ 2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2" y="6"/>
                  </a:moveTo>
                  <a:lnTo>
                    <a:pt x="2" y="6"/>
                  </a:lnTo>
                  <a:cubicBezTo>
                    <a:pt x="2" y="5"/>
                    <a:pt x="1" y="4"/>
                    <a:pt x="0" y="3"/>
                  </a:cubicBezTo>
                  <a:cubicBezTo>
                    <a:pt x="1" y="2"/>
                    <a:pt x="2" y="1"/>
                    <a:pt x="3" y="0"/>
                  </a:cubicBezTo>
                  <a:cubicBezTo>
                    <a:pt x="4" y="1"/>
                    <a:pt x="4" y="2"/>
                    <a:pt x="5" y="3"/>
                  </a:cubicBezTo>
                  <a:cubicBezTo>
                    <a:pt x="4" y="4"/>
                    <a:pt x="3"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4" name="Freeform 1370"/>
            <p:cNvSpPr>
              <a:spLocks/>
            </p:cNvSpPr>
            <p:nvPr userDrawn="1"/>
          </p:nvSpPr>
          <p:spPr bwMode="auto">
            <a:xfrm>
              <a:off x="297" y="208"/>
              <a:ext cx="2" cy="2"/>
            </a:xfrm>
            <a:custGeom>
              <a:avLst/>
              <a:gdLst>
                <a:gd name="T0" fmla="*/ 2 w 5"/>
                <a:gd name="T1" fmla="*/ 6 h 6"/>
                <a:gd name="T2" fmla="*/ 2 w 5"/>
                <a:gd name="T3" fmla="*/ 6 h 6"/>
                <a:gd name="T4" fmla="*/ 0 w 5"/>
                <a:gd name="T5" fmla="*/ 3 h 6"/>
                <a:gd name="T6" fmla="*/ 3 w 5"/>
                <a:gd name="T7" fmla="*/ 0 h 6"/>
                <a:gd name="T8" fmla="*/ 5 w 5"/>
                <a:gd name="T9" fmla="*/ 3 h 6"/>
                <a:gd name="T10" fmla="*/ 2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2" y="6"/>
                  </a:moveTo>
                  <a:lnTo>
                    <a:pt x="2" y="6"/>
                  </a:lnTo>
                  <a:cubicBezTo>
                    <a:pt x="2" y="5"/>
                    <a:pt x="1" y="4"/>
                    <a:pt x="0" y="3"/>
                  </a:cubicBezTo>
                  <a:cubicBezTo>
                    <a:pt x="1" y="2"/>
                    <a:pt x="2" y="1"/>
                    <a:pt x="3" y="0"/>
                  </a:cubicBezTo>
                  <a:cubicBezTo>
                    <a:pt x="4" y="1"/>
                    <a:pt x="4" y="2"/>
                    <a:pt x="5" y="3"/>
                  </a:cubicBezTo>
                  <a:cubicBezTo>
                    <a:pt x="4" y="4"/>
                    <a:pt x="3"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5" name="Freeform 1371"/>
            <p:cNvSpPr>
              <a:spLocks/>
            </p:cNvSpPr>
            <p:nvPr userDrawn="1"/>
          </p:nvSpPr>
          <p:spPr bwMode="auto">
            <a:xfrm>
              <a:off x="295" y="209"/>
              <a:ext cx="3" cy="3"/>
            </a:xfrm>
            <a:custGeom>
              <a:avLst/>
              <a:gdLst>
                <a:gd name="T0" fmla="*/ 2 w 5"/>
                <a:gd name="T1" fmla="*/ 6 h 6"/>
                <a:gd name="T2" fmla="*/ 2 w 5"/>
                <a:gd name="T3" fmla="*/ 6 h 6"/>
                <a:gd name="T4" fmla="*/ 2 w 5"/>
                <a:gd name="T5" fmla="*/ 6 h 6"/>
                <a:gd name="T6" fmla="*/ 3 w 5"/>
                <a:gd name="T7" fmla="*/ 4 h 6"/>
                <a:gd name="T8" fmla="*/ 2 w 5"/>
                <a:gd name="T9" fmla="*/ 4 h 6"/>
                <a:gd name="T10" fmla="*/ 1 w 5"/>
                <a:gd name="T11" fmla="*/ 4 h 6"/>
                <a:gd name="T12" fmla="*/ 0 w 5"/>
                <a:gd name="T13" fmla="*/ 3 h 6"/>
                <a:gd name="T14" fmla="*/ 3 w 5"/>
                <a:gd name="T15" fmla="*/ 0 h 6"/>
                <a:gd name="T16" fmla="*/ 5 w 5"/>
                <a:gd name="T17" fmla="*/ 3 h 6"/>
                <a:gd name="T18" fmla="*/ 2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2" y="6"/>
                  </a:moveTo>
                  <a:lnTo>
                    <a:pt x="2" y="6"/>
                  </a:lnTo>
                  <a:lnTo>
                    <a:pt x="2" y="6"/>
                  </a:lnTo>
                  <a:cubicBezTo>
                    <a:pt x="2" y="5"/>
                    <a:pt x="2" y="5"/>
                    <a:pt x="3" y="4"/>
                  </a:cubicBezTo>
                  <a:lnTo>
                    <a:pt x="2" y="4"/>
                  </a:lnTo>
                  <a:cubicBezTo>
                    <a:pt x="2" y="4"/>
                    <a:pt x="2" y="4"/>
                    <a:pt x="1" y="4"/>
                  </a:cubicBezTo>
                  <a:lnTo>
                    <a:pt x="0" y="3"/>
                  </a:lnTo>
                  <a:cubicBezTo>
                    <a:pt x="1" y="2"/>
                    <a:pt x="2" y="1"/>
                    <a:pt x="3" y="0"/>
                  </a:cubicBezTo>
                  <a:cubicBezTo>
                    <a:pt x="4" y="1"/>
                    <a:pt x="4" y="2"/>
                    <a:pt x="5" y="3"/>
                  </a:cubicBezTo>
                  <a:cubicBezTo>
                    <a:pt x="4" y="4"/>
                    <a:pt x="3"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6" name="Freeform 1372"/>
            <p:cNvSpPr>
              <a:spLocks/>
            </p:cNvSpPr>
            <p:nvPr userDrawn="1"/>
          </p:nvSpPr>
          <p:spPr bwMode="auto">
            <a:xfrm>
              <a:off x="295" y="212"/>
              <a:ext cx="2" cy="2"/>
            </a:xfrm>
            <a:custGeom>
              <a:avLst/>
              <a:gdLst>
                <a:gd name="T0" fmla="*/ 3 w 4"/>
                <a:gd name="T1" fmla="*/ 0 h 3"/>
                <a:gd name="T2" fmla="*/ 3 w 4"/>
                <a:gd name="T3" fmla="*/ 0 h 3"/>
                <a:gd name="T4" fmla="*/ 4 w 4"/>
                <a:gd name="T5" fmla="*/ 2 h 3"/>
                <a:gd name="T6" fmla="*/ 3 w 4"/>
                <a:gd name="T7" fmla="*/ 3 h 3"/>
                <a:gd name="T8" fmla="*/ 0 w 4"/>
                <a:gd name="T9" fmla="*/ 3 h 3"/>
                <a:gd name="T10" fmla="*/ 0 w 4"/>
                <a:gd name="T11" fmla="*/ 3 h 3"/>
                <a:gd name="T12" fmla="*/ 1 w 4"/>
                <a:gd name="T13" fmla="*/ 1 h 3"/>
                <a:gd name="T14" fmla="*/ 1 w 4"/>
                <a:gd name="T15" fmla="*/ 1 h 3"/>
                <a:gd name="T16" fmla="*/ 3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3" y="0"/>
                  </a:moveTo>
                  <a:lnTo>
                    <a:pt x="3" y="0"/>
                  </a:lnTo>
                  <a:cubicBezTo>
                    <a:pt x="3" y="1"/>
                    <a:pt x="4" y="2"/>
                    <a:pt x="4" y="2"/>
                  </a:cubicBezTo>
                  <a:lnTo>
                    <a:pt x="3" y="3"/>
                  </a:lnTo>
                  <a:cubicBezTo>
                    <a:pt x="2" y="3"/>
                    <a:pt x="1" y="3"/>
                    <a:pt x="0" y="3"/>
                  </a:cubicBezTo>
                  <a:lnTo>
                    <a:pt x="0" y="3"/>
                  </a:lnTo>
                  <a:cubicBezTo>
                    <a:pt x="1" y="2"/>
                    <a:pt x="1" y="2"/>
                    <a:pt x="1" y="1"/>
                  </a:cubicBezTo>
                  <a:lnTo>
                    <a:pt x="1" y="1"/>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7" name="Freeform 1373"/>
            <p:cNvSpPr>
              <a:spLocks/>
            </p:cNvSpPr>
            <p:nvPr userDrawn="1"/>
          </p:nvSpPr>
          <p:spPr bwMode="auto">
            <a:xfrm>
              <a:off x="296" y="211"/>
              <a:ext cx="2" cy="2"/>
            </a:xfrm>
            <a:custGeom>
              <a:avLst/>
              <a:gdLst>
                <a:gd name="T0" fmla="*/ 3 w 5"/>
                <a:gd name="T1" fmla="*/ 0 h 5"/>
                <a:gd name="T2" fmla="*/ 3 w 5"/>
                <a:gd name="T3" fmla="*/ 0 h 5"/>
                <a:gd name="T4" fmla="*/ 5 w 5"/>
                <a:gd name="T5" fmla="*/ 3 h 5"/>
                <a:gd name="T6" fmla="*/ 2 w 5"/>
                <a:gd name="T7" fmla="*/ 5 h 5"/>
                <a:gd name="T8" fmla="*/ 0 w 5"/>
                <a:gd name="T9" fmla="*/ 2 h 5"/>
                <a:gd name="T10" fmla="*/ 3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3" y="0"/>
                  </a:moveTo>
                  <a:lnTo>
                    <a:pt x="3" y="0"/>
                  </a:lnTo>
                  <a:cubicBezTo>
                    <a:pt x="4" y="1"/>
                    <a:pt x="4" y="2"/>
                    <a:pt x="5" y="3"/>
                  </a:cubicBezTo>
                  <a:cubicBezTo>
                    <a:pt x="4" y="4"/>
                    <a:pt x="3" y="4"/>
                    <a:pt x="2" y="5"/>
                  </a:cubicBezTo>
                  <a:cubicBezTo>
                    <a:pt x="1" y="4"/>
                    <a:pt x="1" y="3"/>
                    <a:pt x="0" y="2"/>
                  </a:cubicBezTo>
                  <a:cubicBezTo>
                    <a:pt x="1" y="1"/>
                    <a:pt x="2"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8" name="Freeform 1374"/>
            <p:cNvSpPr>
              <a:spLocks/>
            </p:cNvSpPr>
            <p:nvPr userDrawn="1"/>
          </p:nvSpPr>
          <p:spPr bwMode="auto">
            <a:xfrm>
              <a:off x="290" y="206"/>
              <a:ext cx="0" cy="1"/>
            </a:xfrm>
            <a:custGeom>
              <a:avLst/>
              <a:gdLst>
                <a:gd name="T0" fmla="*/ 0 w 1"/>
                <a:gd name="T1" fmla="*/ 0 h 2"/>
                <a:gd name="T2" fmla="*/ 0 w 1"/>
                <a:gd name="T3" fmla="*/ 0 h 2"/>
                <a:gd name="T4" fmla="*/ 1 w 1"/>
                <a:gd name="T5" fmla="*/ 0 h 2"/>
                <a:gd name="T6" fmla="*/ 1 w 1"/>
                <a:gd name="T7" fmla="*/ 2 h 2"/>
                <a:gd name="T8" fmla="*/ 0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1" y="0"/>
                  </a:lnTo>
                  <a:lnTo>
                    <a:pt x="1" y="2"/>
                  </a:lnTo>
                  <a:lnTo>
                    <a:pt x="0" y="2"/>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9" name="Freeform 1375"/>
            <p:cNvSpPr>
              <a:spLocks/>
            </p:cNvSpPr>
            <p:nvPr userDrawn="1"/>
          </p:nvSpPr>
          <p:spPr bwMode="auto">
            <a:xfrm>
              <a:off x="290" y="205"/>
              <a:ext cx="0" cy="1"/>
            </a:xfrm>
            <a:custGeom>
              <a:avLst/>
              <a:gdLst>
                <a:gd name="T0" fmla="*/ 0 w 1"/>
                <a:gd name="T1" fmla="*/ 0 h 2"/>
                <a:gd name="T2" fmla="*/ 0 w 1"/>
                <a:gd name="T3" fmla="*/ 0 h 2"/>
                <a:gd name="T4" fmla="*/ 1 w 1"/>
                <a:gd name="T5" fmla="*/ 1 h 2"/>
                <a:gd name="T6" fmla="*/ 1 w 1"/>
                <a:gd name="T7" fmla="*/ 2 h 2"/>
                <a:gd name="T8" fmla="*/ 0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1" y="1"/>
                  </a:lnTo>
                  <a:lnTo>
                    <a:pt x="1" y="2"/>
                  </a:lnTo>
                  <a:lnTo>
                    <a:pt x="0" y="2"/>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0" name="Freeform 1376"/>
            <p:cNvSpPr>
              <a:spLocks/>
            </p:cNvSpPr>
            <p:nvPr userDrawn="1"/>
          </p:nvSpPr>
          <p:spPr bwMode="auto">
            <a:xfrm>
              <a:off x="290" y="204"/>
              <a:ext cx="1" cy="1"/>
            </a:xfrm>
            <a:custGeom>
              <a:avLst/>
              <a:gdLst>
                <a:gd name="T0" fmla="*/ 0 w 2"/>
                <a:gd name="T1" fmla="*/ 0 h 2"/>
                <a:gd name="T2" fmla="*/ 0 w 2"/>
                <a:gd name="T3" fmla="*/ 0 h 2"/>
                <a:gd name="T4" fmla="*/ 2 w 2"/>
                <a:gd name="T5" fmla="*/ 0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0"/>
                  </a:lnTo>
                  <a:lnTo>
                    <a:pt x="2"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1" name="Freeform 1377"/>
            <p:cNvSpPr>
              <a:spLocks/>
            </p:cNvSpPr>
            <p:nvPr userDrawn="1"/>
          </p:nvSpPr>
          <p:spPr bwMode="auto">
            <a:xfrm>
              <a:off x="290" y="203"/>
              <a:ext cx="1" cy="1"/>
            </a:xfrm>
            <a:custGeom>
              <a:avLst/>
              <a:gdLst>
                <a:gd name="T0" fmla="*/ 0 w 2"/>
                <a:gd name="T1" fmla="*/ 0 h 2"/>
                <a:gd name="T2" fmla="*/ 0 w 2"/>
                <a:gd name="T3" fmla="*/ 0 h 2"/>
                <a:gd name="T4" fmla="*/ 2 w 2"/>
                <a:gd name="T5" fmla="*/ 1 h 2"/>
                <a:gd name="T6" fmla="*/ 2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1"/>
                  </a:lnTo>
                  <a:lnTo>
                    <a:pt x="2" y="2"/>
                  </a:lnTo>
                  <a:lnTo>
                    <a:pt x="0" y="2"/>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2" name="Freeform 1378"/>
            <p:cNvSpPr>
              <a:spLocks/>
            </p:cNvSpPr>
            <p:nvPr userDrawn="1"/>
          </p:nvSpPr>
          <p:spPr bwMode="auto">
            <a:xfrm>
              <a:off x="290" y="202"/>
              <a:ext cx="1" cy="0"/>
            </a:xfrm>
            <a:custGeom>
              <a:avLst/>
              <a:gdLst>
                <a:gd name="T0" fmla="*/ 0 w 3"/>
                <a:gd name="T1" fmla="*/ 0 h 1"/>
                <a:gd name="T2" fmla="*/ 0 w 3"/>
                <a:gd name="T3" fmla="*/ 0 h 1"/>
                <a:gd name="T4" fmla="*/ 3 w 3"/>
                <a:gd name="T5" fmla="*/ 0 h 1"/>
                <a:gd name="T6" fmla="*/ 2 w 3"/>
                <a:gd name="T7" fmla="*/ 1 h 1"/>
                <a:gd name="T8" fmla="*/ 0 w 3"/>
                <a:gd name="T9" fmla="*/ 1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lnTo>
                    <a:pt x="0" y="0"/>
                  </a:lnTo>
                  <a:lnTo>
                    <a:pt x="3" y="0"/>
                  </a:lnTo>
                  <a:lnTo>
                    <a:pt x="2" y="1"/>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3" name="Freeform 1379"/>
            <p:cNvSpPr>
              <a:spLocks/>
            </p:cNvSpPr>
            <p:nvPr userDrawn="1"/>
          </p:nvSpPr>
          <p:spPr bwMode="auto">
            <a:xfrm>
              <a:off x="290" y="200"/>
              <a:ext cx="1" cy="1"/>
            </a:xfrm>
            <a:custGeom>
              <a:avLst/>
              <a:gdLst>
                <a:gd name="T0" fmla="*/ 0 w 2"/>
                <a:gd name="T1" fmla="*/ 0 h 2"/>
                <a:gd name="T2" fmla="*/ 0 w 2"/>
                <a:gd name="T3" fmla="*/ 0 h 2"/>
                <a:gd name="T4" fmla="*/ 2 w 2"/>
                <a:gd name="T5" fmla="*/ 0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0"/>
                  </a:lnTo>
                  <a:lnTo>
                    <a:pt x="2"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4" name="Freeform 1380"/>
            <p:cNvSpPr>
              <a:spLocks/>
            </p:cNvSpPr>
            <p:nvPr userDrawn="1"/>
          </p:nvSpPr>
          <p:spPr bwMode="auto">
            <a:xfrm>
              <a:off x="290" y="199"/>
              <a:ext cx="1" cy="1"/>
            </a:xfrm>
            <a:custGeom>
              <a:avLst/>
              <a:gdLst>
                <a:gd name="T0" fmla="*/ 0 w 2"/>
                <a:gd name="T1" fmla="*/ 0 h 2"/>
                <a:gd name="T2" fmla="*/ 0 w 2"/>
                <a:gd name="T3" fmla="*/ 0 h 2"/>
                <a:gd name="T4" fmla="*/ 2 w 2"/>
                <a:gd name="T5" fmla="*/ 1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1"/>
                  </a:lnTo>
                  <a:lnTo>
                    <a:pt x="2"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5" name="Freeform 1381"/>
            <p:cNvSpPr>
              <a:spLocks/>
            </p:cNvSpPr>
            <p:nvPr userDrawn="1"/>
          </p:nvSpPr>
          <p:spPr bwMode="auto">
            <a:xfrm>
              <a:off x="295" y="201"/>
              <a:ext cx="1" cy="2"/>
            </a:xfrm>
            <a:custGeom>
              <a:avLst/>
              <a:gdLst>
                <a:gd name="T0" fmla="*/ 0 w 2"/>
                <a:gd name="T1" fmla="*/ 0 h 3"/>
                <a:gd name="T2" fmla="*/ 0 w 2"/>
                <a:gd name="T3" fmla="*/ 0 h 3"/>
                <a:gd name="T4" fmla="*/ 2 w 2"/>
                <a:gd name="T5" fmla="*/ 2 h 3"/>
                <a:gd name="T6" fmla="*/ 1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lnTo>
                    <a:pt x="2" y="2"/>
                  </a:lnTo>
                  <a:lnTo>
                    <a:pt x="1"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6" name="Freeform 1382"/>
            <p:cNvSpPr>
              <a:spLocks/>
            </p:cNvSpPr>
            <p:nvPr userDrawn="1"/>
          </p:nvSpPr>
          <p:spPr bwMode="auto">
            <a:xfrm>
              <a:off x="297" y="203"/>
              <a:ext cx="1" cy="2"/>
            </a:xfrm>
            <a:custGeom>
              <a:avLst/>
              <a:gdLst>
                <a:gd name="T0" fmla="*/ 0 w 2"/>
                <a:gd name="T1" fmla="*/ 0 h 3"/>
                <a:gd name="T2" fmla="*/ 0 w 2"/>
                <a:gd name="T3" fmla="*/ 0 h 3"/>
                <a:gd name="T4" fmla="*/ 2 w 2"/>
                <a:gd name="T5" fmla="*/ 2 h 3"/>
                <a:gd name="T6" fmla="*/ 1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lnTo>
                    <a:pt x="2" y="2"/>
                  </a:lnTo>
                  <a:lnTo>
                    <a:pt x="1"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7" name="Freeform 1383"/>
            <p:cNvSpPr>
              <a:spLocks/>
            </p:cNvSpPr>
            <p:nvPr userDrawn="1"/>
          </p:nvSpPr>
          <p:spPr bwMode="auto">
            <a:xfrm>
              <a:off x="298" y="205"/>
              <a:ext cx="1" cy="2"/>
            </a:xfrm>
            <a:custGeom>
              <a:avLst/>
              <a:gdLst>
                <a:gd name="T0" fmla="*/ 0 w 1"/>
                <a:gd name="T1" fmla="*/ 0 h 3"/>
                <a:gd name="T2" fmla="*/ 0 w 1"/>
                <a:gd name="T3" fmla="*/ 0 h 3"/>
                <a:gd name="T4" fmla="*/ 1 w 1"/>
                <a:gd name="T5" fmla="*/ 1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1"/>
                  </a:lnTo>
                  <a:lnTo>
                    <a:pt x="0" y="3"/>
                  </a:lnTo>
                  <a:cubicBezTo>
                    <a:pt x="0" y="1"/>
                    <a:pt x="0" y="0"/>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grpSp>
      <p:grpSp>
        <p:nvGrpSpPr>
          <p:cNvPr id="985" name="Group 1585"/>
          <p:cNvGrpSpPr>
            <a:grpSpLocks/>
          </p:cNvGrpSpPr>
          <p:nvPr userDrawn="1"/>
        </p:nvGrpSpPr>
        <p:grpSpPr bwMode="auto">
          <a:xfrm>
            <a:off x="438151" y="295275"/>
            <a:ext cx="303213" cy="430213"/>
            <a:chOff x="276" y="186"/>
            <a:chExt cx="191" cy="271"/>
          </a:xfrm>
        </p:grpSpPr>
        <p:sp>
          <p:nvSpPr>
            <p:cNvPr id="1358" name="Freeform 1385"/>
            <p:cNvSpPr>
              <a:spLocks/>
            </p:cNvSpPr>
            <p:nvPr userDrawn="1"/>
          </p:nvSpPr>
          <p:spPr bwMode="auto">
            <a:xfrm>
              <a:off x="299" y="207"/>
              <a:ext cx="1" cy="1"/>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9" name="Freeform 1386"/>
            <p:cNvSpPr>
              <a:spLocks/>
            </p:cNvSpPr>
            <p:nvPr userDrawn="1"/>
          </p:nvSpPr>
          <p:spPr bwMode="auto">
            <a:xfrm>
              <a:off x="297" y="207"/>
              <a:ext cx="1" cy="1"/>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0" name="Freeform 1387"/>
            <p:cNvSpPr>
              <a:spLocks/>
            </p:cNvSpPr>
            <p:nvPr userDrawn="1"/>
          </p:nvSpPr>
          <p:spPr bwMode="auto">
            <a:xfrm>
              <a:off x="294" y="206"/>
              <a:ext cx="1" cy="2"/>
            </a:xfrm>
            <a:custGeom>
              <a:avLst/>
              <a:gdLst>
                <a:gd name="T0" fmla="*/ 1 w 2"/>
                <a:gd name="T1" fmla="*/ 0 h 3"/>
                <a:gd name="T2" fmla="*/ 1 w 2"/>
                <a:gd name="T3" fmla="*/ 0 h 3"/>
                <a:gd name="T4" fmla="*/ 2 w 2"/>
                <a:gd name="T5" fmla="*/ 2 h 3"/>
                <a:gd name="T6" fmla="*/ 0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2" y="2"/>
                  </a:lnTo>
                  <a:lnTo>
                    <a:pt x="0" y="3"/>
                  </a:lnTo>
                  <a:cubicBezTo>
                    <a:pt x="1" y="2"/>
                    <a:pt x="1"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1" name="Freeform 1388"/>
            <p:cNvSpPr>
              <a:spLocks/>
            </p:cNvSpPr>
            <p:nvPr userDrawn="1"/>
          </p:nvSpPr>
          <p:spPr bwMode="auto">
            <a:xfrm>
              <a:off x="296" y="205"/>
              <a:ext cx="0" cy="1"/>
            </a:xfrm>
            <a:custGeom>
              <a:avLst/>
              <a:gdLst>
                <a:gd name="T0" fmla="*/ 0 w 1"/>
                <a:gd name="T1" fmla="*/ 0 h 3"/>
                <a:gd name="T2" fmla="*/ 0 w 1"/>
                <a:gd name="T3" fmla="*/ 0 h 3"/>
                <a:gd name="T4" fmla="*/ 1 w 1"/>
                <a:gd name="T5" fmla="*/ 1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1"/>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2" name="Freeform 1389"/>
            <p:cNvSpPr>
              <a:spLocks/>
            </p:cNvSpPr>
            <p:nvPr userDrawn="1"/>
          </p:nvSpPr>
          <p:spPr bwMode="auto">
            <a:xfrm>
              <a:off x="294" y="203"/>
              <a:ext cx="1"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3" name="Freeform 1390"/>
            <p:cNvSpPr>
              <a:spLocks/>
            </p:cNvSpPr>
            <p:nvPr userDrawn="1"/>
          </p:nvSpPr>
          <p:spPr bwMode="auto">
            <a:xfrm>
              <a:off x="297" y="200"/>
              <a:ext cx="1" cy="1"/>
            </a:xfrm>
            <a:custGeom>
              <a:avLst/>
              <a:gdLst>
                <a:gd name="T0" fmla="*/ 0 w 2"/>
                <a:gd name="T1" fmla="*/ 0 h 3"/>
                <a:gd name="T2" fmla="*/ 0 w 2"/>
                <a:gd name="T3" fmla="*/ 0 h 3"/>
                <a:gd name="T4" fmla="*/ 2 w 2"/>
                <a:gd name="T5" fmla="*/ 2 h 3"/>
                <a:gd name="T6" fmla="*/ 0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lnTo>
                    <a:pt x="2" y="2"/>
                  </a:lnTo>
                  <a:lnTo>
                    <a:pt x="0"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4" name="Freeform 1391"/>
            <p:cNvSpPr>
              <a:spLocks/>
            </p:cNvSpPr>
            <p:nvPr userDrawn="1"/>
          </p:nvSpPr>
          <p:spPr bwMode="auto">
            <a:xfrm>
              <a:off x="298" y="201"/>
              <a:ext cx="1"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5" name="Freeform 1392"/>
            <p:cNvSpPr>
              <a:spLocks/>
            </p:cNvSpPr>
            <p:nvPr userDrawn="1"/>
          </p:nvSpPr>
          <p:spPr bwMode="auto">
            <a:xfrm>
              <a:off x="300" y="204"/>
              <a:ext cx="0" cy="1"/>
            </a:xfrm>
            <a:custGeom>
              <a:avLst/>
              <a:gdLst>
                <a:gd name="T0" fmla="*/ 0 w 1"/>
                <a:gd name="T1" fmla="*/ 0 h 3"/>
                <a:gd name="T2" fmla="*/ 0 w 1"/>
                <a:gd name="T3" fmla="*/ 0 h 3"/>
                <a:gd name="T4" fmla="*/ 1 w 1"/>
                <a:gd name="T5" fmla="*/ 1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1"/>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6" name="Freeform 1393"/>
            <p:cNvSpPr>
              <a:spLocks/>
            </p:cNvSpPr>
            <p:nvPr userDrawn="1"/>
          </p:nvSpPr>
          <p:spPr bwMode="auto">
            <a:xfrm>
              <a:off x="298" y="208"/>
              <a:ext cx="0"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1" y="2"/>
                    <a:pt x="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7" name="Freeform 1394"/>
            <p:cNvSpPr>
              <a:spLocks/>
            </p:cNvSpPr>
            <p:nvPr userDrawn="1"/>
          </p:nvSpPr>
          <p:spPr bwMode="auto">
            <a:xfrm>
              <a:off x="298" y="211"/>
              <a:ext cx="0"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8" name="Freeform 1395"/>
            <p:cNvSpPr>
              <a:spLocks/>
            </p:cNvSpPr>
            <p:nvPr userDrawn="1"/>
          </p:nvSpPr>
          <p:spPr bwMode="auto">
            <a:xfrm>
              <a:off x="293" y="208"/>
              <a:ext cx="1" cy="1"/>
            </a:xfrm>
            <a:custGeom>
              <a:avLst/>
              <a:gdLst>
                <a:gd name="T0" fmla="*/ 0 w 1"/>
                <a:gd name="T1" fmla="*/ 0 h 2"/>
                <a:gd name="T2" fmla="*/ 0 w 1"/>
                <a:gd name="T3" fmla="*/ 0 h 2"/>
                <a:gd name="T4" fmla="*/ 1 w 1"/>
                <a:gd name="T5" fmla="*/ 1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1"/>
                  </a:lnTo>
                  <a:lnTo>
                    <a:pt x="0" y="2"/>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9" name="Freeform 1396"/>
            <p:cNvSpPr>
              <a:spLocks/>
            </p:cNvSpPr>
            <p:nvPr userDrawn="1"/>
          </p:nvSpPr>
          <p:spPr bwMode="auto">
            <a:xfrm>
              <a:off x="297" y="210"/>
              <a:ext cx="0" cy="1"/>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0" y="2"/>
                    <a:pt x="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0" name="Freeform 1397"/>
            <p:cNvSpPr>
              <a:spLocks/>
            </p:cNvSpPr>
            <p:nvPr userDrawn="1"/>
          </p:nvSpPr>
          <p:spPr bwMode="auto">
            <a:xfrm>
              <a:off x="294" y="214"/>
              <a:ext cx="3" cy="0"/>
            </a:xfrm>
            <a:custGeom>
              <a:avLst/>
              <a:gdLst>
                <a:gd name="T0" fmla="*/ 0 w 6"/>
                <a:gd name="T1" fmla="*/ 1 h 1"/>
                <a:gd name="T2" fmla="*/ 0 w 6"/>
                <a:gd name="T3" fmla="*/ 1 h 1"/>
                <a:gd name="T4" fmla="*/ 1 w 6"/>
                <a:gd name="T5" fmla="*/ 0 h 1"/>
                <a:gd name="T6" fmla="*/ 6 w 6"/>
                <a:gd name="T7" fmla="*/ 1 h 1"/>
                <a:gd name="T8" fmla="*/ 0 w 6"/>
                <a:gd name="T9" fmla="*/ 1 h 1"/>
              </a:gdLst>
              <a:ahLst/>
              <a:cxnLst>
                <a:cxn ang="0">
                  <a:pos x="T0" y="T1"/>
                </a:cxn>
                <a:cxn ang="0">
                  <a:pos x="T2" y="T3"/>
                </a:cxn>
                <a:cxn ang="0">
                  <a:pos x="T4" y="T5"/>
                </a:cxn>
                <a:cxn ang="0">
                  <a:pos x="T6" y="T7"/>
                </a:cxn>
                <a:cxn ang="0">
                  <a:pos x="T8" y="T9"/>
                </a:cxn>
              </a:cxnLst>
              <a:rect l="0" t="0" r="r" b="b"/>
              <a:pathLst>
                <a:path w="6" h="1">
                  <a:moveTo>
                    <a:pt x="0" y="1"/>
                  </a:moveTo>
                  <a:lnTo>
                    <a:pt x="0" y="1"/>
                  </a:lnTo>
                  <a:cubicBezTo>
                    <a:pt x="1" y="1"/>
                    <a:pt x="1" y="1"/>
                    <a:pt x="1" y="0"/>
                  </a:cubicBezTo>
                  <a:cubicBezTo>
                    <a:pt x="3" y="0"/>
                    <a:pt x="4" y="1"/>
                    <a:pt x="6" y="1"/>
                  </a:cubicBezTo>
                  <a:cubicBezTo>
                    <a:pt x="4" y="1"/>
                    <a:pt x="2"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1" name="Freeform 1398"/>
            <p:cNvSpPr>
              <a:spLocks/>
            </p:cNvSpPr>
            <p:nvPr userDrawn="1"/>
          </p:nvSpPr>
          <p:spPr bwMode="auto">
            <a:xfrm>
              <a:off x="293" y="209"/>
              <a:ext cx="3" cy="2"/>
            </a:xfrm>
            <a:custGeom>
              <a:avLst/>
              <a:gdLst>
                <a:gd name="T0" fmla="*/ 0 w 8"/>
                <a:gd name="T1" fmla="*/ 4 h 5"/>
                <a:gd name="T2" fmla="*/ 0 w 8"/>
                <a:gd name="T3" fmla="*/ 4 h 5"/>
                <a:gd name="T4" fmla="*/ 8 w 8"/>
                <a:gd name="T5" fmla="*/ 0 h 5"/>
                <a:gd name="T6" fmla="*/ 4 w 8"/>
                <a:gd name="T7" fmla="*/ 5 h 5"/>
                <a:gd name="T8" fmla="*/ 2 w 8"/>
                <a:gd name="T9" fmla="*/ 5 h 5"/>
                <a:gd name="T10" fmla="*/ 3 w 8"/>
                <a:gd name="T11" fmla="*/ 4 h 5"/>
                <a:gd name="T12" fmla="*/ 2 w 8"/>
                <a:gd name="T13" fmla="*/ 4 h 5"/>
                <a:gd name="T14" fmla="*/ 0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4"/>
                  </a:moveTo>
                  <a:lnTo>
                    <a:pt x="0" y="4"/>
                  </a:lnTo>
                  <a:cubicBezTo>
                    <a:pt x="2" y="2"/>
                    <a:pt x="5" y="1"/>
                    <a:pt x="8" y="0"/>
                  </a:cubicBezTo>
                  <a:cubicBezTo>
                    <a:pt x="7" y="2"/>
                    <a:pt x="6" y="4"/>
                    <a:pt x="4" y="5"/>
                  </a:cubicBezTo>
                  <a:cubicBezTo>
                    <a:pt x="4" y="5"/>
                    <a:pt x="3" y="5"/>
                    <a:pt x="2" y="5"/>
                  </a:cubicBezTo>
                  <a:cubicBezTo>
                    <a:pt x="2" y="5"/>
                    <a:pt x="2" y="4"/>
                    <a:pt x="3" y="4"/>
                  </a:cubicBezTo>
                  <a:lnTo>
                    <a:pt x="2" y="4"/>
                  </a:lnTo>
                  <a:cubicBezTo>
                    <a:pt x="2" y="4"/>
                    <a:pt x="1" y="4"/>
                    <a:pt x="0"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2" name="Freeform 1399"/>
            <p:cNvSpPr>
              <a:spLocks/>
            </p:cNvSpPr>
            <p:nvPr userDrawn="1"/>
          </p:nvSpPr>
          <p:spPr bwMode="auto">
            <a:xfrm>
              <a:off x="289" y="208"/>
              <a:ext cx="1" cy="2"/>
            </a:xfrm>
            <a:custGeom>
              <a:avLst/>
              <a:gdLst>
                <a:gd name="T0" fmla="*/ 2 w 2"/>
                <a:gd name="T1" fmla="*/ 0 h 3"/>
                <a:gd name="T2" fmla="*/ 2 w 2"/>
                <a:gd name="T3" fmla="*/ 0 h 3"/>
                <a:gd name="T4" fmla="*/ 2 w 2"/>
                <a:gd name="T5" fmla="*/ 2 h 3"/>
                <a:gd name="T6" fmla="*/ 1 w 2"/>
                <a:gd name="T7" fmla="*/ 3 h 3"/>
                <a:gd name="T8" fmla="*/ 0 w 2"/>
                <a:gd name="T9" fmla="*/ 2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cubicBezTo>
                    <a:pt x="2" y="1"/>
                    <a:pt x="2" y="1"/>
                    <a:pt x="2" y="2"/>
                  </a:cubicBezTo>
                  <a:cubicBezTo>
                    <a:pt x="1" y="2"/>
                    <a:pt x="1" y="3"/>
                    <a:pt x="1" y="3"/>
                  </a:cubicBezTo>
                  <a:cubicBezTo>
                    <a:pt x="1" y="3"/>
                    <a:pt x="1" y="2"/>
                    <a:pt x="0" y="2"/>
                  </a:cubicBezTo>
                  <a:cubicBezTo>
                    <a:pt x="1" y="1"/>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3" name="Freeform 1400"/>
            <p:cNvSpPr>
              <a:spLocks/>
            </p:cNvSpPr>
            <p:nvPr userDrawn="1"/>
          </p:nvSpPr>
          <p:spPr bwMode="auto">
            <a:xfrm>
              <a:off x="291" y="210"/>
              <a:ext cx="1" cy="1"/>
            </a:xfrm>
            <a:custGeom>
              <a:avLst/>
              <a:gdLst>
                <a:gd name="T0" fmla="*/ 3 w 3"/>
                <a:gd name="T1" fmla="*/ 0 h 4"/>
                <a:gd name="T2" fmla="*/ 3 w 3"/>
                <a:gd name="T3" fmla="*/ 0 h 4"/>
                <a:gd name="T4" fmla="*/ 2 w 3"/>
                <a:gd name="T5" fmla="*/ 3 h 4"/>
                <a:gd name="T6" fmla="*/ 0 w 3"/>
                <a:gd name="T7" fmla="*/ 4 h 4"/>
                <a:gd name="T8" fmla="*/ 1 w 3"/>
                <a:gd name="T9" fmla="*/ 1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lnTo>
                    <a:pt x="3" y="0"/>
                  </a:lnTo>
                  <a:cubicBezTo>
                    <a:pt x="2" y="1"/>
                    <a:pt x="2" y="2"/>
                    <a:pt x="2" y="3"/>
                  </a:cubicBezTo>
                  <a:cubicBezTo>
                    <a:pt x="1" y="3"/>
                    <a:pt x="1" y="4"/>
                    <a:pt x="0" y="4"/>
                  </a:cubicBezTo>
                  <a:cubicBezTo>
                    <a:pt x="1" y="3"/>
                    <a:pt x="1" y="2"/>
                    <a:pt x="1" y="1"/>
                  </a:cubicBezTo>
                  <a:cubicBezTo>
                    <a:pt x="2" y="1"/>
                    <a:pt x="2" y="0"/>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4" name="Freeform 1401"/>
            <p:cNvSpPr>
              <a:spLocks/>
            </p:cNvSpPr>
            <p:nvPr userDrawn="1"/>
          </p:nvSpPr>
          <p:spPr bwMode="auto">
            <a:xfrm>
              <a:off x="292" y="211"/>
              <a:ext cx="4" cy="2"/>
            </a:xfrm>
            <a:custGeom>
              <a:avLst/>
              <a:gdLst>
                <a:gd name="T0" fmla="*/ 2 w 8"/>
                <a:gd name="T1" fmla="*/ 1 h 4"/>
                <a:gd name="T2" fmla="*/ 2 w 8"/>
                <a:gd name="T3" fmla="*/ 1 h 4"/>
                <a:gd name="T4" fmla="*/ 8 w 8"/>
                <a:gd name="T5" fmla="*/ 1 h 4"/>
                <a:gd name="T6" fmla="*/ 4 w 8"/>
                <a:gd name="T7" fmla="*/ 4 h 4"/>
                <a:gd name="T8" fmla="*/ 0 w 8"/>
                <a:gd name="T9" fmla="*/ 4 h 4"/>
                <a:gd name="T10" fmla="*/ 2 w 8"/>
                <a:gd name="T11" fmla="*/ 1 h 4"/>
              </a:gdLst>
              <a:ahLst/>
              <a:cxnLst>
                <a:cxn ang="0">
                  <a:pos x="T0" y="T1"/>
                </a:cxn>
                <a:cxn ang="0">
                  <a:pos x="T2" y="T3"/>
                </a:cxn>
                <a:cxn ang="0">
                  <a:pos x="T4" y="T5"/>
                </a:cxn>
                <a:cxn ang="0">
                  <a:pos x="T6" y="T7"/>
                </a:cxn>
                <a:cxn ang="0">
                  <a:pos x="T8" y="T9"/>
                </a:cxn>
                <a:cxn ang="0">
                  <a:pos x="T10" y="T11"/>
                </a:cxn>
              </a:cxnLst>
              <a:rect l="0" t="0" r="r" b="b"/>
              <a:pathLst>
                <a:path w="8" h="4">
                  <a:moveTo>
                    <a:pt x="2" y="1"/>
                  </a:moveTo>
                  <a:lnTo>
                    <a:pt x="2" y="1"/>
                  </a:lnTo>
                  <a:cubicBezTo>
                    <a:pt x="4" y="1"/>
                    <a:pt x="7" y="0"/>
                    <a:pt x="8" y="1"/>
                  </a:cubicBezTo>
                  <a:cubicBezTo>
                    <a:pt x="7" y="2"/>
                    <a:pt x="6" y="3"/>
                    <a:pt x="4" y="4"/>
                  </a:cubicBezTo>
                  <a:cubicBezTo>
                    <a:pt x="3" y="4"/>
                    <a:pt x="1" y="4"/>
                    <a:pt x="0" y="4"/>
                  </a:cubicBezTo>
                  <a:cubicBezTo>
                    <a:pt x="1" y="3"/>
                    <a:pt x="2" y="2"/>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5" name="Freeform 1402"/>
            <p:cNvSpPr>
              <a:spLocks/>
            </p:cNvSpPr>
            <p:nvPr userDrawn="1"/>
          </p:nvSpPr>
          <p:spPr bwMode="auto">
            <a:xfrm>
              <a:off x="289" y="208"/>
              <a:ext cx="2" cy="5"/>
            </a:xfrm>
            <a:custGeom>
              <a:avLst/>
              <a:gdLst>
                <a:gd name="T0" fmla="*/ 1 w 5"/>
                <a:gd name="T1" fmla="*/ 5 h 11"/>
                <a:gd name="T2" fmla="*/ 1 w 5"/>
                <a:gd name="T3" fmla="*/ 5 h 11"/>
                <a:gd name="T4" fmla="*/ 5 w 5"/>
                <a:gd name="T5" fmla="*/ 0 h 11"/>
                <a:gd name="T6" fmla="*/ 3 w 5"/>
                <a:gd name="T7" fmla="*/ 8 h 11"/>
                <a:gd name="T8" fmla="*/ 0 w 5"/>
                <a:gd name="T9" fmla="*/ 11 h 11"/>
                <a:gd name="T10" fmla="*/ 1 w 5"/>
                <a:gd name="T11" fmla="*/ 6 h 11"/>
                <a:gd name="T12" fmla="*/ 1 w 5"/>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5"/>
                  </a:moveTo>
                  <a:lnTo>
                    <a:pt x="1" y="5"/>
                  </a:lnTo>
                  <a:cubicBezTo>
                    <a:pt x="2" y="3"/>
                    <a:pt x="3" y="1"/>
                    <a:pt x="5" y="0"/>
                  </a:cubicBezTo>
                  <a:cubicBezTo>
                    <a:pt x="5" y="3"/>
                    <a:pt x="4" y="5"/>
                    <a:pt x="3" y="8"/>
                  </a:cubicBezTo>
                  <a:cubicBezTo>
                    <a:pt x="2" y="9"/>
                    <a:pt x="1" y="10"/>
                    <a:pt x="0" y="11"/>
                  </a:cubicBezTo>
                  <a:cubicBezTo>
                    <a:pt x="1" y="9"/>
                    <a:pt x="1" y="7"/>
                    <a:pt x="1" y="6"/>
                  </a:cubicBezTo>
                  <a:lnTo>
                    <a:pt x="1"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6" name="Freeform 1403"/>
            <p:cNvSpPr>
              <a:spLocks/>
            </p:cNvSpPr>
            <p:nvPr userDrawn="1"/>
          </p:nvSpPr>
          <p:spPr bwMode="auto">
            <a:xfrm>
              <a:off x="290" y="213"/>
              <a:ext cx="5" cy="1"/>
            </a:xfrm>
            <a:custGeom>
              <a:avLst/>
              <a:gdLst>
                <a:gd name="T0" fmla="*/ 11 w 11"/>
                <a:gd name="T1" fmla="*/ 1 h 3"/>
                <a:gd name="T2" fmla="*/ 11 w 11"/>
                <a:gd name="T3" fmla="*/ 1 h 3"/>
                <a:gd name="T4" fmla="*/ 7 w 11"/>
                <a:gd name="T5" fmla="*/ 3 h 3"/>
                <a:gd name="T6" fmla="*/ 1 w 11"/>
                <a:gd name="T7" fmla="*/ 3 h 3"/>
                <a:gd name="T8" fmla="*/ 0 w 11"/>
                <a:gd name="T9" fmla="*/ 3 h 3"/>
                <a:gd name="T10" fmla="*/ 11 w 11"/>
                <a:gd name="T11" fmla="*/ 1 h 3"/>
              </a:gdLst>
              <a:ahLst/>
              <a:cxnLst>
                <a:cxn ang="0">
                  <a:pos x="T0" y="T1"/>
                </a:cxn>
                <a:cxn ang="0">
                  <a:pos x="T2" y="T3"/>
                </a:cxn>
                <a:cxn ang="0">
                  <a:pos x="T4" y="T5"/>
                </a:cxn>
                <a:cxn ang="0">
                  <a:pos x="T6" y="T7"/>
                </a:cxn>
                <a:cxn ang="0">
                  <a:pos x="T8" y="T9"/>
                </a:cxn>
                <a:cxn ang="0">
                  <a:pos x="T10" y="T11"/>
                </a:cxn>
              </a:cxnLst>
              <a:rect l="0" t="0" r="r" b="b"/>
              <a:pathLst>
                <a:path w="11" h="3">
                  <a:moveTo>
                    <a:pt x="11" y="1"/>
                  </a:moveTo>
                  <a:lnTo>
                    <a:pt x="11" y="1"/>
                  </a:lnTo>
                  <a:cubicBezTo>
                    <a:pt x="10" y="2"/>
                    <a:pt x="9" y="3"/>
                    <a:pt x="7" y="3"/>
                  </a:cubicBezTo>
                  <a:cubicBezTo>
                    <a:pt x="5" y="3"/>
                    <a:pt x="3" y="3"/>
                    <a:pt x="1" y="3"/>
                  </a:cubicBezTo>
                  <a:lnTo>
                    <a:pt x="0" y="3"/>
                  </a:lnTo>
                  <a:cubicBezTo>
                    <a:pt x="3" y="1"/>
                    <a:pt x="7" y="0"/>
                    <a:pt x="1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7" name="Freeform 1404"/>
            <p:cNvSpPr>
              <a:spLocks/>
            </p:cNvSpPr>
            <p:nvPr userDrawn="1"/>
          </p:nvSpPr>
          <p:spPr bwMode="auto">
            <a:xfrm>
              <a:off x="289" y="211"/>
              <a:ext cx="4" cy="3"/>
            </a:xfrm>
            <a:custGeom>
              <a:avLst/>
              <a:gdLst>
                <a:gd name="T0" fmla="*/ 9 w 9"/>
                <a:gd name="T1" fmla="*/ 0 h 7"/>
                <a:gd name="T2" fmla="*/ 9 w 9"/>
                <a:gd name="T3" fmla="*/ 0 h 7"/>
                <a:gd name="T4" fmla="*/ 0 w 9"/>
                <a:gd name="T5" fmla="*/ 7 h 7"/>
                <a:gd name="T6" fmla="*/ 9 w 9"/>
                <a:gd name="T7" fmla="*/ 0 h 7"/>
              </a:gdLst>
              <a:ahLst/>
              <a:cxnLst>
                <a:cxn ang="0">
                  <a:pos x="T0" y="T1"/>
                </a:cxn>
                <a:cxn ang="0">
                  <a:pos x="T2" y="T3"/>
                </a:cxn>
                <a:cxn ang="0">
                  <a:pos x="T4" y="T5"/>
                </a:cxn>
                <a:cxn ang="0">
                  <a:pos x="T6" y="T7"/>
                </a:cxn>
              </a:cxnLst>
              <a:rect l="0" t="0" r="r" b="b"/>
              <a:pathLst>
                <a:path w="9" h="7">
                  <a:moveTo>
                    <a:pt x="9" y="0"/>
                  </a:moveTo>
                  <a:lnTo>
                    <a:pt x="9" y="0"/>
                  </a:lnTo>
                  <a:cubicBezTo>
                    <a:pt x="8" y="3"/>
                    <a:pt x="4" y="6"/>
                    <a:pt x="0" y="7"/>
                  </a:cubicBezTo>
                  <a:cubicBezTo>
                    <a:pt x="1" y="3"/>
                    <a:pt x="5" y="0"/>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8" name="Freeform 1405"/>
            <p:cNvSpPr>
              <a:spLocks/>
            </p:cNvSpPr>
            <p:nvPr userDrawn="1"/>
          </p:nvSpPr>
          <p:spPr bwMode="auto">
            <a:xfrm>
              <a:off x="286" y="208"/>
              <a:ext cx="1" cy="1"/>
            </a:xfrm>
            <a:custGeom>
              <a:avLst/>
              <a:gdLst>
                <a:gd name="T0" fmla="*/ 0 w 1"/>
                <a:gd name="T1" fmla="*/ 2 h 2"/>
                <a:gd name="T2" fmla="*/ 0 w 1"/>
                <a:gd name="T3" fmla="*/ 2 h 2"/>
                <a:gd name="T4" fmla="*/ 0 w 1"/>
                <a:gd name="T5" fmla="*/ 0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lnTo>
                    <a:pt x="0" y="0"/>
                  </a:lnTo>
                  <a:lnTo>
                    <a:pt x="1" y="0"/>
                  </a:lnTo>
                  <a:cubicBezTo>
                    <a:pt x="1" y="1"/>
                    <a:pt x="0" y="1"/>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9" name="Freeform 1406"/>
            <p:cNvSpPr>
              <a:spLocks/>
            </p:cNvSpPr>
            <p:nvPr userDrawn="1"/>
          </p:nvSpPr>
          <p:spPr bwMode="auto">
            <a:xfrm>
              <a:off x="277" y="208"/>
              <a:ext cx="0" cy="2"/>
            </a:xfrm>
            <a:custGeom>
              <a:avLst/>
              <a:gdLst>
                <a:gd name="T0" fmla="*/ 0 w 2"/>
                <a:gd name="T1" fmla="*/ 2 h 5"/>
                <a:gd name="T2" fmla="*/ 0 w 2"/>
                <a:gd name="T3" fmla="*/ 2 h 5"/>
                <a:gd name="T4" fmla="*/ 0 w 2"/>
                <a:gd name="T5" fmla="*/ 1 h 5"/>
                <a:gd name="T6" fmla="*/ 0 w 2"/>
                <a:gd name="T7" fmla="*/ 0 h 5"/>
                <a:gd name="T8" fmla="*/ 2 w 2"/>
                <a:gd name="T9" fmla="*/ 3 h 5"/>
                <a:gd name="T10" fmla="*/ 1 w 2"/>
                <a:gd name="T11" fmla="*/ 5 h 5"/>
                <a:gd name="T12" fmla="*/ 0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2"/>
                  </a:moveTo>
                  <a:lnTo>
                    <a:pt x="0" y="2"/>
                  </a:lnTo>
                  <a:cubicBezTo>
                    <a:pt x="0" y="1"/>
                    <a:pt x="0" y="1"/>
                    <a:pt x="0" y="1"/>
                  </a:cubicBezTo>
                  <a:lnTo>
                    <a:pt x="0" y="0"/>
                  </a:lnTo>
                  <a:cubicBezTo>
                    <a:pt x="1" y="1"/>
                    <a:pt x="1" y="2"/>
                    <a:pt x="2" y="3"/>
                  </a:cubicBezTo>
                  <a:cubicBezTo>
                    <a:pt x="2" y="4"/>
                    <a:pt x="2" y="4"/>
                    <a:pt x="1" y="5"/>
                  </a:cubicBezTo>
                  <a:cubicBezTo>
                    <a:pt x="1" y="4"/>
                    <a:pt x="0"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0" name="Freeform 1407"/>
            <p:cNvSpPr>
              <a:spLocks/>
            </p:cNvSpPr>
            <p:nvPr userDrawn="1"/>
          </p:nvSpPr>
          <p:spPr bwMode="auto">
            <a:xfrm>
              <a:off x="276" y="205"/>
              <a:ext cx="1" cy="2"/>
            </a:xfrm>
            <a:custGeom>
              <a:avLst/>
              <a:gdLst>
                <a:gd name="T0" fmla="*/ 1 w 4"/>
                <a:gd name="T1" fmla="*/ 6 h 6"/>
                <a:gd name="T2" fmla="*/ 1 w 4"/>
                <a:gd name="T3" fmla="*/ 6 h 6"/>
                <a:gd name="T4" fmla="*/ 0 w 4"/>
                <a:gd name="T5" fmla="*/ 2 h 6"/>
                <a:gd name="T6" fmla="*/ 1 w 4"/>
                <a:gd name="T7" fmla="*/ 0 h 6"/>
                <a:gd name="T8" fmla="*/ 4 w 4"/>
                <a:gd name="T9" fmla="*/ 3 h 6"/>
                <a:gd name="T10" fmla="*/ 2 w 4"/>
                <a:gd name="T11" fmla="*/ 6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1" y="6"/>
                  </a:lnTo>
                  <a:cubicBezTo>
                    <a:pt x="1" y="5"/>
                    <a:pt x="0" y="3"/>
                    <a:pt x="0" y="2"/>
                  </a:cubicBezTo>
                  <a:lnTo>
                    <a:pt x="1" y="0"/>
                  </a:lnTo>
                  <a:cubicBezTo>
                    <a:pt x="2" y="1"/>
                    <a:pt x="3" y="2"/>
                    <a:pt x="4" y="3"/>
                  </a:cubicBezTo>
                  <a:cubicBezTo>
                    <a:pt x="3" y="4"/>
                    <a:pt x="2" y="5"/>
                    <a:pt x="2" y="6"/>
                  </a:cubicBezTo>
                  <a:lnTo>
                    <a:pt x="1" y="6"/>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1" name="Freeform 1408"/>
            <p:cNvSpPr>
              <a:spLocks/>
            </p:cNvSpPr>
            <p:nvPr userDrawn="1"/>
          </p:nvSpPr>
          <p:spPr bwMode="auto">
            <a:xfrm>
              <a:off x="276" y="204"/>
              <a:ext cx="0" cy="1"/>
            </a:xfrm>
            <a:custGeom>
              <a:avLst/>
              <a:gdLst>
                <a:gd name="T0" fmla="*/ 0 w 1"/>
                <a:gd name="T1" fmla="*/ 2 h 2"/>
                <a:gd name="T2" fmla="*/ 0 w 1"/>
                <a:gd name="T3" fmla="*/ 2 h 2"/>
                <a:gd name="T4" fmla="*/ 0 w 1"/>
                <a:gd name="T5" fmla="*/ 0 h 2"/>
                <a:gd name="T6" fmla="*/ 1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cubicBezTo>
                    <a:pt x="0" y="1"/>
                    <a:pt x="0" y="0"/>
                    <a:pt x="0" y="0"/>
                  </a:cubicBezTo>
                  <a:lnTo>
                    <a:pt x="1" y="1"/>
                  </a:lnTo>
                  <a:lnTo>
                    <a:pt x="0"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2" name="Freeform 1409"/>
            <p:cNvSpPr>
              <a:spLocks/>
            </p:cNvSpPr>
            <p:nvPr userDrawn="1"/>
          </p:nvSpPr>
          <p:spPr bwMode="auto">
            <a:xfrm>
              <a:off x="276" y="201"/>
              <a:ext cx="1" cy="3"/>
            </a:xfrm>
            <a:custGeom>
              <a:avLst/>
              <a:gdLst>
                <a:gd name="T0" fmla="*/ 0 w 3"/>
                <a:gd name="T1" fmla="*/ 5 h 6"/>
                <a:gd name="T2" fmla="*/ 0 w 3"/>
                <a:gd name="T3" fmla="*/ 5 h 6"/>
                <a:gd name="T4" fmla="*/ 2 w 3"/>
                <a:gd name="T5" fmla="*/ 0 h 6"/>
                <a:gd name="T6" fmla="*/ 3 w 3"/>
                <a:gd name="T7" fmla="*/ 2 h 6"/>
                <a:gd name="T8" fmla="*/ 0 w 3"/>
                <a:gd name="T9" fmla="*/ 6 h 6"/>
                <a:gd name="T10" fmla="*/ 0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0" y="5"/>
                  </a:moveTo>
                  <a:lnTo>
                    <a:pt x="0" y="5"/>
                  </a:lnTo>
                  <a:cubicBezTo>
                    <a:pt x="0" y="3"/>
                    <a:pt x="1" y="2"/>
                    <a:pt x="2" y="0"/>
                  </a:cubicBezTo>
                  <a:cubicBezTo>
                    <a:pt x="2" y="1"/>
                    <a:pt x="2" y="1"/>
                    <a:pt x="3" y="2"/>
                  </a:cubicBezTo>
                  <a:cubicBezTo>
                    <a:pt x="2" y="3"/>
                    <a:pt x="1" y="4"/>
                    <a:pt x="0" y="6"/>
                  </a:cubicBezTo>
                  <a:lnTo>
                    <a:pt x="0"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3" name="Freeform 1410"/>
            <p:cNvSpPr>
              <a:spLocks/>
            </p:cNvSpPr>
            <p:nvPr userDrawn="1"/>
          </p:nvSpPr>
          <p:spPr bwMode="auto">
            <a:xfrm>
              <a:off x="277" y="200"/>
              <a:ext cx="2" cy="2"/>
            </a:xfrm>
            <a:custGeom>
              <a:avLst/>
              <a:gdLst>
                <a:gd name="T0" fmla="*/ 0 w 4"/>
                <a:gd name="T1" fmla="*/ 3 h 4"/>
                <a:gd name="T2" fmla="*/ 0 w 4"/>
                <a:gd name="T3" fmla="*/ 3 h 4"/>
                <a:gd name="T4" fmla="*/ 1 w 4"/>
                <a:gd name="T5" fmla="*/ 3 h 4"/>
                <a:gd name="T6" fmla="*/ 4 w 4"/>
                <a:gd name="T7" fmla="*/ 0 h 4"/>
                <a:gd name="T8" fmla="*/ 4 w 4"/>
                <a:gd name="T9" fmla="*/ 1 h 4"/>
                <a:gd name="T10" fmla="*/ 1 w 4"/>
                <a:gd name="T11" fmla="*/ 4 h 4"/>
                <a:gd name="T12" fmla="*/ 0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3"/>
                  </a:moveTo>
                  <a:lnTo>
                    <a:pt x="0" y="3"/>
                  </a:lnTo>
                  <a:lnTo>
                    <a:pt x="1" y="3"/>
                  </a:lnTo>
                  <a:cubicBezTo>
                    <a:pt x="2" y="2"/>
                    <a:pt x="3" y="1"/>
                    <a:pt x="4" y="0"/>
                  </a:cubicBezTo>
                  <a:lnTo>
                    <a:pt x="4" y="1"/>
                  </a:lnTo>
                  <a:cubicBezTo>
                    <a:pt x="3" y="2"/>
                    <a:pt x="2" y="3"/>
                    <a:pt x="1" y="4"/>
                  </a:cubicBez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4" name="Freeform 1411"/>
            <p:cNvSpPr>
              <a:spLocks/>
            </p:cNvSpPr>
            <p:nvPr userDrawn="1"/>
          </p:nvSpPr>
          <p:spPr bwMode="auto">
            <a:xfrm>
              <a:off x="279" y="200"/>
              <a:ext cx="0"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lnTo>
                    <a:pt x="0" y="0"/>
                  </a:lnTo>
                  <a:lnTo>
                    <a:pt x="1" y="0"/>
                  </a:lnTo>
                  <a:lnTo>
                    <a:pt x="0"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5" name="Freeform 1412"/>
            <p:cNvSpPr>
              <a:spLocks/>
            </p:cNvSpPr>
            <p:nvPr userDrawn="1"/>
          </p:nvSpPr>
          <p:spPr bwMode="auto">
            <a:xfrm>
              <a:off x="279" y="199"/>
              <a:ext cx="2" cy="3"/>
            </a:xfrm>
            <a:custGeom>
              <a:avLst/>
              <a:gdLst>
                <a:gd name="T0" fmla="*/ 1 w 5"/>
                <a:gd name="T1" fmla="*/ 1 h 6"/>
                <a:gd name="T2" fmla="*/ 1 w 5"/>
                <a:gd name="T3" fmla="*/ 1 h 6"/>
                <a:gd name="T4" fmla="*/ 3 w 5"/>
                <a:gd name="T5" fmla="*/ 0 h 6"/>
                <a:gd name="T6" fmla="*/ 5 w 5"/>
                <a:gd name="T7" fmla="*/ 3 h 6"/>
                <a:gd name="T8" fmla="*/ 2 w 5"/>
                <a:gd name="T9" fmla="*/ 6 h 6"/>
                <a:gd name="T10" fmla="*/ 0 w 5"/>
                <a:gd name="T11" fmla="*/ 3 h 6"/>
                <a:gd name="T12" fmla="*/ 1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1" y="1"/>
                  </a:moveTo>
                  <a:lnTo>
                    <a:pt x="1" y="1"/>
                  </a:lnTo>
                  <a:cubicBezTo>
                    <a:pt x="2" y="1"/>
                    <a:pt x="2" y="1"/>
                    <a:pt x="3" y="0"/>
                  </a:cubicBezTo>
                  <a:cubicBezTo>
                    <a:pt x="3" y="1"/>
                    <a:pt x="4" y="2"/>
                    <a:pt x="5" y="3"/>
                  </a:cubicBezTo>
                  <a:cubicBezTo>
                    <a:pt x="4" y="4"/>
                    <a:pt x="3" y="5"/>
                    <a:pt x="2" y="6"/>
                  </a:cubicBezTo>
                  <a:cubicBezTo>
                    <a:pt x="1" y="5"/>
                    <a:pt x="0" y="4"/>
                    <a:pt x="0" y="3"/>
                  </a:cubicBezTo>
                  <a:cubicBezTo>
                    <a:pt x="0" y="2"/>
                    <a:pt x="1" y="2"/>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6" name="Freeform 1413"/>
            <p:cNvSpPr>
              <a:spLocks/>
            </p:cNvSpPr>
            <p:nvPr userDrawn="1"/>
          </p:nvSpPr>
          <p:spPr bwMode="auto">
            <a:xfrm>
              <a:off x="281" y="199"/>
              <a:ext cx="2" cy="1"/>
            </a:xfrm>
            <a:custGeom>
              <a:avLst/>
              <a:gdLst>
                <a:gd name="T0" fmla="*/ 0 w 5"/>
                <a:gd name="T1" fmla="*/ 1 h 4"/>
                <a:gd name="T2" fmla="*/ 0 w 5"/>
                <a:gd name="T3" fmla="*/ 1 h 4"/>
                <a:gd name="T4" fmla="*/ 5 w 5"/>
                <a:gd name="T5" fmla="*/ 0 h 4"/>
                <a:gd name="T6" fmla="*/ 5 w 5"/>
                <a:gd name="T7" fmla="*/ 1 h 4"/>
                <a:gd name="T8" fmla="*/ 2 w 5"/>
                <a:gd name="T9" fmla="*/ 4 h 4"/>
                <a:gd name="T10" fmla="*/ 0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0" y="1"/>
                  </a:moveTo>
                  <a:lnTo>
                    <a:pt x="0" y="1"/>
                  </a:lnTo>
                  <a:cubicBezTo>
                    <a:pt x="2" y="1"/>
                    <a:pt x="3" y="0"/>
                    <a:pt x="5" y="0"/>
                  </a:cubicBezTo>
                  <a:lnTo>
                    <a:pt x="5" y="1"/>
                  </a:lnTo>
                  <a:cubicBezTo>
                    <a:pt x="4" y="2"/>
                    <a:pt x="3" y="3"/>
                    <a:pt x="2" y="4"/>
                  </a:cubicBezTo>
                  <a:cubicBezTo>
                    <a:pt x="2" y="3"/>
                    <a:pt x="1" y="2"/>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7" name="Freeform 1414"/>
            <p:cNvSpPr>
              <a:spLocks/>
            </p:cNvSpPr>
            <p:nvPr userDrawn="1"/>
          </p:nvSpPr>
          <p:spPr bwMode="auto">
            <a:xfrm>
              <a:off x="282" y="200"/>
              <a:ext cx="1" cy="2"/>
            </a:xfrm>
            <a:custGeom>
              <a:avLst/>
              <a:gdLst>
                <a:gd name="T0" fmla="*/ 2 w 3"/>
                <a:gd name="T1" fmla="*/ 0 h 6"/>
                <a:gd name="T2" fmla="*/ 2 w 3"/>
                <a:gd name="T3" fmla="*/ 0 h 6"/>
                <a:gd name="T4" fmla="*/ 3 w 3"/>
                <a:gd name="T5" fmla="*/ 5 h 6"/>
                <a:gd name="T6" fmla="*/ 2 w 3"/>
                <a:gd name="T7" fmla="*/ 6 h 6"/>
                <a:gd name="T8" fmla="*/ 0 w 3"/>
                <a:gd name="T9" fmla="*/ 2 h 6"/>
                <a:gd name="T10" fmla="*/ 2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2" y="0"/>
                  </a:moveTo>
                  <a:lnTo>
                    <a:pt x="2" y="0"/>
                  </a:lnTo>
                  <a:lnTo>
                    <a:pt x="3" y="5"/>
                  </a:lnTo>
                  <a:lnTo>
                    <a:pt x="2" y="6"/>
                  </a:lnTo>
                  <a:cubicBezTo>
                    <a:pt x="1" y="5"/>
                    <a:pt x="0" y="3"/>
                    <a:pt x="0" y="2"/>
                  </a:cubicBezTo>
                  <a:cubicBezTo>
                    <a:pt x="0" y="2"/>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8" name="Freeform 1415"/>
            <p:cNvSpPr>
              <a:spLocks/>
            </p:cNvSpPr>
            <p:nvPr userDrawn="1"/>
          </p:nvSpPr>
          <p:spPr bwMode="auto">
            <a:xfrm>
              <a:off x="283" y="202"/>
              <a:ext cx="0" cy="1"/>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lnTo>
                    <a:pt x="0"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9" name="Freeform 1416"/>
            <p:cNvSpPr>
              <a:spLocks/>
            </p:cNvSpPr>
            <p:nvPr userDrawn="1"/>
          </p:nvSpPr>
          <p:spPr bwMode="auto">
            <a:xfrm>
              <a:off x="281" y="203"/>
              <a:ext cx="3" cy="2"/>
            </a:xfrm>
            <a:custGeom>
              <a:avLst/>
              <a:gdLst>
                <a:gd name="T0" fmla="*/ 5 w 5"/>
                <a:gd name="T1" fmla="*/ 1 h 6"/>
                <a:gd name="T2" fmla="*/ 5 w 5"/>
                <a:gd name="T3" fmla="*/ 1 h 6"/>
                <a:gd name="T4" fmla="*/ 5 w 5"/>
                <a:gd name="T5" fmla="*/ 3 h 6"/>
                <a:gd name="T6" fmla="*/ 3 w 5"/>
                <a:gd name="T7" fmla="*/ 6 h 6"/>
                <a:gd name="T8" fmla="*/ 0 w 5"/>
                <a:gd name="T9" fmla="*/ 3 h 6"/>
                <a:gd name="T10" fmla="*/ 3 w 5"/>
                <a:gd name="T11" fmla="*/ 0 h 6"/>
                <a:gd name="T12" fmla="*/ 5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1"/>
                  </a:moveTo>
                  <a:lnTo>
                    <a:pt x="5" y="1"/>
                  </a:lnTo>
                  <a:lnTo>
                    <a:pt x="5" y="3"/>
                  </a:lnTo>
                  <a:cubicBezTo>
                    <a:pt x="4" y="4"/>
                    <a:pt x="4" y="5"/>
                    <a:pt x="3" y="6"/>
                  </a:cubicBezTo>
                  <a:cubicBezTo>
                    <a:pt x="2" y="5"/>
                    <a:pt x="1" y="4"/>
                    <a:pt x="0" y="3"/>
                  </a:cubicBezTo>
                  <a:cubicBezTo>
                    <a:pt x="1" y="2"/>
                    <a:pt x="2" y="1"/>
                    <a:pt x="3" y="0"/>
                  </a:cubicBezTo>
                  <a:cubicBezTo>
                    <a:pt x="4" y="0"/>
                    <a:pt x="4" y="1"/>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0" name="Freeform 1417"/>
            <p:cNvSpPr>
              <a:spLocks/>
            </p:cNvSpPr>
            <p:nvPr userDrawn="1"/>
          </p:nvSpPr>
          <p:spPr bwMode="auto">
            <a:xfrm>
              <a:off x="283" y="205"/>
              <a:ext cx="1" cy="2"/>
            </a:xfrm>
            <a:custGeom>
              <a:avLst/>
              <a:gdLst>
                <a:gd name="T0" fmla="*/ 2 w 3"/>
                <a:gd name="T1" fmla="*/ 0 h 5"/>
                <a:gd name="T2" fmla="*/ 2 w 3"/>
                <a:gd name="T3" fmla="*/ 0 h 5"/>
                <a:gd name="T4" fmla="*/ 3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2" y="0"/>
                  </a:lnTo>
                  <a:lnTo>
                    <a:pt x="3" y="5"/>
                  </a:lnTo>
                  <a:cubicBezTo>
                    <a:pt x="2" y="4"/>
                    <a:pt x="1" y="3"/>
                    <a:pt x="0" y="2"/>
                  </a:cubicBezTo>
                  <a:cubicBezTo>
                    <a:pt x="1" y="1"/>
                    <a:pt x="2"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1" name="Freeform 1418"/>
            <p:cNvSpPr>
              <a:spLocks/>
            </p:cNvSpPr>
            <p:nvPr userDrawn="1"/>
          </p:nvSpPr>
          <p:spPr bwMode="auto">
            <a:xfrm>
              <a:off x="283" y="207"/>
              <a:ext cx="2" cy="3"/>
            </a:xfrm>
            <a:custGeom>
              <a:avLst/>
              <a:gdLst>
                <a:gd name="T0" fmla="*/ 2 w 3"/>
                <a:gd name="T1" fmla="*/ 0 h 5"/>
                <a:gd name="T2" fmla="*/ 2 w 3"/>
                <a:gd name="T3" fmla="*/ 0 h 5"/>
                <a:gd name="T4" fmla="*/ 3 w 3"/>
                <a:gd name="T5" fmla="*/ 4 h 5"/>
                <a:gd name="T6" fmla="*/ 3 w 3"/>
                <a:gd name="T7" fmla="*/ 4 h 5"/>
                <a:gd name="T8" fmla="*/ 2 w 3"/>
                <a:gd name="T9" fmla="*/ 4 h 5"/>
                <a:gd name="T10" fmla="*/ 2 w 3"/>
                <a:gd name="T11" fmla="*/ 5 h 5"/>
                <a:gd name="T12" fmla="*/ 0 w 3"/>
                <a:gd name="T13" fmla="*/ 2 h 5"/>
                <a:gd name="T14" fmla="*/ 2 w 3"/>
                <a:gd name="T15" fmla="*/ 0 h 5"/>
                <a:gd name="T16" fmla="*/ 2 w 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0"/>
                  </a:moveTo>
                  <a:lnTo>
                    <a:pt x="2" y="0"/>
                  </a:lnTo>
                  <a:lnTo>
                    <a:pt x="3" y="4"/>
                  </a:lnTo>
                  <a:lnTo>
                    <a:pt x="3" y="4"/>
                  </a:lnTo>
                  <a:lnTo>
                    <a:pt x="2" y="4"/>
                  </a:lnTo>
                  <a:lnTo>
                    <a:pt x="2" y="5"/>
                  </a:lnTo>
                  <a:cubicBezTo>
                    <a:pt x="1" y="4"/>
                    <a:pt x="0" y="3"/>
                    <a:pt x="0" y="2"/>
                  </a:cubicBezTo>
                  <a:cubicBezTo>
                    <a:pt x="0" y="1"/>
                    <a:pt x="1" y="0"/>
                    <a:pt x="2" y="0"/>
                  </a:cubicBez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2" name="Freeform 1419"/>
            <p:cNvSpPr>
              <a:spLocks/>
            </p:cNvSpPr>
            <p:nvPr userDrawn="1"/>
          </p:nvSpPr>
          <p:spPr bwMode="auto">
            <a:xfrm>
              <a:off x="284" y="210"/>
              <a:ext cx="1" cy="0"/>
            </a:xfrm>
            <a:custGeom>
              <a:avLst/>
              <a:gdLst>
                <a:gd name="T0" fmla="*/ 0 w 1"/>
                <a:gd name="T1" fmla="*/ 1 h 2"/>
                <a:gd name="T2" fmla="*/ 0 w 1"/>
                <a:gd name="T3" fmla="*/ 1 h 2"/>
                <a:gd name="T4" fmla="*/ 0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lnTo>
                    <a:pt x="0" y="1"/>
                  </a:lnTo>
                  <a:lnTo>
                    <a:pt x="0" y="0"/>
                  </a:lnTo>
                  <a:cubicBezTo>
                    <a:pt x="0" y="1"/>
                    <a:pt x="1" y="1"/>
                    <a:pt x="1" y="2"/>
                  </a:cubicBezTo>
                  <a:cubicBezTo>
                    <a:pt x="1"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3" name="Freeform 1420"/>
            <p:cNvSpPr>
              <a:spLocks/>
            </p:cNvSpPr>
            <p:nvPr userDrawn="1"/>
          </p:nvSpPr>
          <p:spPr bwMode="auto">
            <a:xfrm>
              <a:off x="280" y="214"/>
              <a:ext cx="0" cy="0"/>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0"/>
                  </a:lnTo>
                  <a:cubicBezTo>
                    <a:pt x="1" y="0"/>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4" name="Freeform 1421"/>
            <p:cNvSpPr>
              <a:spLocks/>
            </p:cNvSpPr>
            <p:nvPr userDrawn="1"/>
          </p:nvSpPr>
          <p:spPr bwMode="auto">
            <a:xfrm>
              <a:off x="278" y="213"/>
              <a:ext cx="2" cy="1"/>
            </a:xfrm>
            <a:custGeom>
              <a:avLst/>
              <a:gdLst>
                <a:gd name="T0" fmla="*/ 3 w 3"/>
                <a:gd name="T1" fmla="*/ 2 h 3"/>
                <a:gd name="T2" fmla="*/ 3 w 3"/>
                <a:gd name="T3" fmla="*/ 2 h 3"/>
                <a:gd name="T4" fmla="*/ 2 w 3"/>
                <a:gd name="T5" fmla="*/ 3 h 3"/>
                <a:gd name="T6" fmla="*/ 2 w 3"/>
                <a:gd name="T7" fmla="*/ 3 h 3"/>
                <a:gd name="T8" fmla="*/ 1 w 3"/>
                <a:gd name="T9" fmla="*/ 3 h 3"/>
                <a:gd name="T10" fmla="*/ 0 w 3"/>
                <a:gd name="T11" fmla="*/ 0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lnTo>
                    <a:pt x="3" y="2"/>
                  </a:lnTo>
                  <a:cubicBezTo>
                    <a:pt x="3" y="2"/>
                    <a:pt x="3" y="3"/>
                    <a:pt x="2" y="3"/>
                  </a:cubicBezTo>
                  <a:lnTo>
                    <a:pt x="2" y="3"/>
                  </a:lnTo>
                  <a:lnTo>
                    <a:pt x="1" y="3"/>
                  </a:lnTo>
                  <a:cubicBezTo>
                    <a:pt x="1" y="2"/>
                    <a:pt x="0" y="1"/>
                    <a:pt x="0" y="0"/>
                  </a:cubicBezTo>
                  <a:cubicBezTo>
                    <a:pt x="1" y="0"/>
                    <a:pt x="2" y="1"/>
                    <a:pt x="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5" name="Freeform 1422"/>
            <p:cNvSpPr>
              <a:spLocks/>
            </p:cNvSpPr>
            <p:nvPr userDrawn="1"/>
          </p:nvSpPr>
          <p:spPr bwMode="auto">
            <a:xfrm>
              <a:off x="277" y="210"/>
              <a:ext cx="2" cy="2"/>
            </a:xfrm>
            <a:custGeom>
              <a:avLst/>
              <a:gdLst>
                <a:gd name="T0" fmla="*/ 1 w 3"/>
                <a:gd name="T1" fmla="*/ 5 h 6"/>
                <a:gd name="T2" fmla="*/ 1 w 3"/>
                <a:gd name="T3" fmla="*/ 5 h 6"/>
                <a:gd name="T4" fmla="*/ 0 w 3"/>
                <a:gd name="T5" fmla="*/ 2 h 6"/>
                <a:gd name="T6" fmla="*/ 1 w 3"/>
                <a:gd name="T7" fmla="*/ 0 h 6"/>
                <a:gd name="T8" fmla="*/ 3 w 3"/>
                <a:gd name="T9" fmla="*/ 2 h 6"/>
                <a:gd name="T10" fmla="*/ 2 w 3"/>
                <a:gd name="T11" fmla="*/ 6 h 6"/>
                <a:gd name="T12" fmla="*/ 1 w 3"/>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5"/>
                  </a:moveTo>
                  <a:lnTo>
                    <a:pt x="1" y="5"/>
                  </a:lnTo>
                  <a:cubicBezTo>
                    <a:pt x="1" y="4"/>
                    <a:pt x="0" y="3"/>
                    <a:pt x="0" y="2"/>
                  </a:cubicBezTo>
                  <a:cubicBezTo>
                    <a:pt x="0" y="1"/>
                    <a:pt x="0" y="0"/>
                    <a:pt x="1" y="0"/>
                  </a:cubicBezTo>
                  <a:cubicBezTo>
                    <a:pt x="2" y="1"/>
                    <a:pt x="2" y="1"/>
                    <a:pt x="3" y="2"/>
                  </a:cubicBezTo>
                  <a:cubicBezTo>
                    <a:pt x="3" y="3"/>
                    <a:pt x="2" y="4"/>
                    <a:pt x="2" y="6"/>
                  </a:cubicBezTo>
                  <a:lnTo>
                    <a:pt x="1"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6" name="Freeform 1423"/>
            <p:cNvSpPr>
              <a:spLocks/>
            </p:cNvSpPr>
            <p:nvPr userDrawn="1"/>
          </p:nvSpPr>
          <p:spPr bwMode="auto">
            <a:xfrm>
              <a:off x="283" y="198"/>
              <a:ext cx="3" cy="10"/>
            </a:xfrm>
            <a:custGeom>
              <a:avLst/>
              <a:gdLst>
                <a:gd name="T0" fmla="*/ 3 w 6"/>
                <a:gd name="T1" fmla="*/ 0 h 22"/>
                <a:gd name="T2" fmla="*/ 3 w 6"/>
                <a:gd name="T3" fmla="*/ 0 h 22"/>
                <a:gd name="T4" fmla="*/ 6 w 6"/>
                <a:gd name="T5" fmla="*/ 22 h 22"/>
                <a:gd name="T6" fmla="*/ 5 w 6"/>
                <a:gd name="T7" fmla="*/ 21 h 22"/>
                <a:gd name="T8" fmla="*/ 4 w 6"/>
                <a:gd name="T9" fmla="*/ 21 h 22"/>
                <a:gd name="T10" fmla="*/ 4 w 6"/>
                <a:gd name="T11" fmla="*/ 22 h 22"/>
                <a:gd name="T12" fmla="*/ 0 w 6"/>
                <a:gd name="T13" fmla="*/ 1 h 22"/>
                <a:gd name="T14" fmla="*/ 3 w 6"/>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2">
                  <a:moveTo>
                    <a:pt x="3" y="0"/>
                  </a:moveTo>
                  <a:lnTo>
                    <a:pt x="3" y="0"/>
                  </a:lnTo>
                  <a:lnTo>
                    <a:pt x="6" y="22"/>
                  </a:lnTo>
                  <a:cubicBezTo>
                    <a:pt x="5" y="21"/>
                    <a:pt x="5" y="21"/>
                    <a:pt x="5" y="21"/>
                  </a:cubicBezTo>
                  <a:lnTo>
                    <a:pt x="4" y="21"/>
                  </a:lnTo>
                  <a:cubicBezTo>
                    <a:pt x="4" y="21"/>
                    <a:pt x="4" y="21"/>
                    <a:pt x="4" y="22"/>
                  </a:cubicBezTo>
                  <a:lnTo>
                    <a:pt x="0" y="1"/>
                  </a:lnTo>
                  <a:cubicBezTo>
                    <a:pt x="1" y="0"/>
                    <a:pt x="2" y="0"/>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7" name="Freeform 1424"/>
            <p:cNvSpPr>
              <a:spLocks/>
            </p:cNvSpPr>
            <p:nvPr userDrawn="1"/>
          </p:nvSpPr>
          <p:spPr bwMode="auto">
            <a:xfrm>
              <a:off x="281" y="201"/>
              <a:ext cx="2" cy="3"/>
            </a:xfrm>
            <a:custGeom>
              <a:avLst/>
              <a:gdLst>
                <a:gd name="T0" fmla="*/ 2 w 5"/>
                <a:gd name="T1" fmla="*/ 0 h 6"/>
                <a:gd name="T2" fmla="*/ 2 w 5"/>
                <a:gd name="T3" fmla="*/ 0 h 6"/>
                <a:gd name="T4" fmla="*/ 5 w 5"/>
                <a:gd name="T5" fmla="*/ 3 h 6"/>
                <a:gd name="T6" fmla="*/ 2 w 5"/>
                <a:gd name="T7" fmla="*/ 6 h 6"/>
                <a:gd name="T8" fmla="*/ 0 w 5"/>
                <a:gd name="T9" fmla="*/ 3 h 6"/>
                <a:gd name="T10" fmla="*/ 2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2" y="0"/>
                  </a:moveTo>
                  <a:lnTo>
                    <a:pt x="2" y="0"/>
                  </a:lnTo>
                  <a:cubicBezTo>
                    <a:pt x="3" y="1"/>
                    <a:pt x="4" y="2"/>
                    <a:pt x="5" y="3"/>
                  </a:cubicBezTo>
                  <a:cubicBezTo>
                    <a:pt x="4" y="4"/>
                    <a:pt x="3" y="5"/>
                    <a:pt x="2" y="6"/>
                  </a:cubicBezTo>
                  <a:cubicBezTo>
                    <a:pt x="1" y="5"/>
                    <a:pt x="0" y="4"/>
                    <a:pt x="0" y="3"/>
                  </a:cubicBezTo>
                  <a:cubicBezTo>
                    <a:pt x="0" y="2"/>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8" name="Freeform 1425"/>
            <p:cNvSpPr>
              <a:spLocks/>
            </p:cNvSpPr>
            <p:nvPr userDrawn="1"/>
          </p:nvSpPr>
          <p:spPr bwMode="auto">
            <a:xfrm>
              <a:off x="277" y="200"/>
              <a:ext cx="3" cy="4"/>
            </a:xfrm>
            <a:custGeom>
              <a:avLst/>
              <a:gdLst>
                <a:gd name="T0" fmla="*/ 3 w 6"/>
                <a:gd name="T1" fmla="*/ 7 h 7"/>
                <a:gd name="T2" fmla="*/ 3 w 6"/>
                <a:gd name="T3" fmla="*/ 7 h 7"/>
                <a:gd name="T4" fmla="*/ 0 w 6"/>
                <a:gd name="T5" fmla="*/ 4 h 7"/>
                <a:gd name="T6" fmla="*/ 3 w 6"/>
                <a:gd name="T7" fmla="*/ 0 h 7"/>
                <a:gd name="T8" fmla="*/ 6 w 6"/>
                <a:gd name="T9" fmla="*/ 4 h 7"/>
                <a:gd name="T10" fmla="*/ 3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3" y="7"/>
                  </a:moveTo>
                  <a:lnTo>
                    <a:pt x="3" y="7"/>
                  </a:lnTo>
                  <a:cubicBezTo>
                    <a:pt x="2" y="6"/>
                    <a:pt x="1" y="5"/>
                    <a:pt x="0" y="4"/>
                  </a:cubicBezTo>
                  <a:cubicBezTo>
                    <a:pt x="1" y="3"/>
                    <a:pt x="2" y="2"/>
                    <a:pt x="3" y="0"/>
                  </a:cubicBezTo>
                  <a:cubicBezTo>
                    <a:pt x="4" y="1"/>
                    <a:pt x="5" y="3"/>
                    <a:pt x="6"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9" name="Freeform 1426"/>
            <p:cNvSpPr>
              <a:spLocks/>
            </p:cNvSpPr>
            <p:nvPr userDrawn="1"/>
          </p:nvSpPr>
          <p:spPr bwMode="auto">
            <a:xfrm>
              <a:off x="279" y="202"/>
              <a:ext cx="2" cy="3"/>
            </a:xfrm>
            <a:custGeom>
              <a:avLst/>
              <a:gdLst>
                <a:gd name="T0" fmla="*/ 3 w 6"/>
                <a:gd name="T1" fmla="*/ 7 h 7"/>
                <a:gd name="T2" fmla="*/ 3 w 6"/>
                <a:gd name="T3" fmla="*/ 7 h 7"/>
                <a:gd name="T4" fmla="*/ 0 w 6"/>
                <a:gd name="T5" fmla="*/ 4 h 7"/>
                <a:gd name="T6" fmla="*/ 3 w 6"/>
                <a:gd name="T7" fmla="*/ 0 h 7"/>
                <a:gd name="T8" fmla="*/ 6 w 6"/>
                <a:gd name="T9" fmla="*/ 4 h 7"/>
                <a:gd name="T10" fmla="*/ 3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3" y="7"/>
                  </a:moveTo>
                  <a:lnTo>
                    <a:pt x="3" y="7"/>
                  </a:lnTo>
                  <a:cubicBezTo>
                    <a:pt x="2" y="6"/>
                    <a:pt x="1" y="5"/>
                    <a:pt x="0" y="4"/>
                  </a:cubicBezTo>
                  <a:cubicBezTo>
                    <a:pt x="1" y="3"/>
                    <a:pt x="2" y="2"/>
                    <a:pt x="3" y="0"/>
                  </a:cubicBezTo>
                  <a:cubicBezTo>
                    <a:pt x="4" y="1"/>
                    <a:pt x="5" y="3"/>
                    <a:pt x="6"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0" name="Freeform 1427"/>
            <p:cNvSpPr>
              <a:spLocks/>
            </p:cNvSpPr>
            <p:nvPr userDrawn="1"/>
          </p:nvSpPr>
          <p:spPr bwMode="auto">
            <a:xfrm>
              <a:off x="280" y="204"/>
              <a:ext cx="3" cy="3"/>
            </a:xfrm>
            <a:custGeom>
              <a:avLst/>
              <a:gdLst>
                <a:gd name="T0" fmla="*/ 3 w 6"/>
                <a:gd name="T1" fmla="*/ 6 h 6"/>
                <a:gd name="T2" fmla="*/ 3 w 6"/>
                <a:gd name="T3" fmla="*/ 6 h 6"/>
                <a:gd name="T4" fmla="*/ 0 w 6"/>
                <a:gd name="T5" fmla="*/ 3 h 6"/>
                <a:gd name="T6" fmla="*/ 3 w 6"/>
                <a:gd name="T7" fmla="*/ 0 h 6"/>
                <a:gd name="T8" fmla="*/ 6 w 6"/>
                <a:gd name="T9" fmla="*/ 3 h 6"/>
                <a:gd name="T10" fmla="*/ 3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3" y="6"/>
                  </a:moveTo>
                  <a:lnTo>
                    <a:pt x="3" y="6"/>
                  </a:lnTo>
                  <a:cubicBezTo>
                    <a:pt x="2" y="5"/>
                    <a:pt x="1" y="4"/>
                    <a:pt x="0" y="3"/>
                  </a:cubicBezTo>
                  <a:cubicBezTo>
                    <a:pt x="1" y="2"/>
                    <a:pt x="2" y="1"/>
                    <a:pt x="3" y="0"/>
                  </a:cubicBezTo>
                  <a:cubicBezTo>
                    <a:pt x="4" y="1"/>
                    <a:pt x="5" y="2"/>
                    <a:pt x="6" y="3"/>
                  </a:cubicBezTo>
                  <a:cubicBezTo>
                    <a:pt x="5" y="4"/>
                    <a:pt x="4"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1" name="Freeform 1428"/>
            <p:cNvSpPr>
              <a:spLocks/>
            </p:cNvSpPr>
            <p:nvPr userDrawn="1"/>
          </p:nvSpPr>
          <p:spPr bwMode="auto">
            <a:xfrm>
              <a:off x="281" y="206"/>
              <a:ext cx="3" cy="2"/>
            </a:xfrm>
            <a:custGeom>
              <a:avLst/>
              <a:gdLst>
                <a:gd name="T0" fmla="*/ 3 w 6"/>
                <a:gd name="T1" fmla="*/ 5 h 5"/>
                <a:gd name="T2" fmla="*/ 3 w 6"/>
                <a:gd name="T3" fmla="*/ 5 h 5"/>
                <a:gd name="T4" fmla="*/ 0 w 6"/>
                <a:gd name="T5" fmla="*/ 3 h 5"/>
                <a:gd name="T6" fmla="*/ 3 w 6"/>
                <a:gd name="T7" fmla="*/ 0 h 5"/>
                <a:gd name="T8" fmla="*/ 6 w 6"/>
                <a:gd name="T9" fmla="*/ 2 h 5"/>
                <a:gd name="T10" fmla="*/ 3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3" y="5"/>
                  </a:moveTo>
                  <a:lnTo>
                    <a:pt x="3" y="5"/>
                  </a:lnTo>
                  <a:cubicBezTo>
                    <a:pt x="2" y="4"/>
                    <a:pt x="1" y="3"/>
                    <a:pt x="0" y="3"/>
                  </a:cubicBezTo>
                  <a:cubicBezTo>
                    <a:pt x="1" y="2"/>
                    <a:pt x="2" y="1"/>
                    <a:pt x="3" y="0"/>
                  </a:cubicBezTo>
                  <a:cubicBezTo>
                    <a:pt x="4" y="0"/>
                    <a:pt x="5" y="1"/>
                    <a:pt x="6" y="2"/>
                  </a:cubicBezTo>
                  <a:cubicBezTo>
                    <a:pt x="5" y="3"/>
                    <a:pt x="4" y="4"/>
                    <a:pt x="3"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2" name="Freeform 1429"/>
            <p:cNvSpPr>
              <a:spLocks/>
            </p:cNvSpPr>
            <p:nvPr userDrawn="1"/>
          </p:nvSpPr>
          <p:spPr bwMode="auto">
            <a:xfrm>
              <a:off x="277" y="202"/>
              <a:ext cx="2" cy="4"/>
            </a:xfrm>
            <a:custGeom>
              <a:avLst/>
              <a:gdLst>
                <a:gd name="T0" fmla="*/ 2 w 5"/>
                <a:gd name="T1" fmla="*/ 8 h 8"/>
                <a:gd name="T2" fmla="*/ 2 w 5"/>
                <a:gd name="T3" fmla="*/ 8 h 8"/>
                <a:gd name="T4" fmla="*/ 0 w 5"/>
                <a:gd name="T5" fmla="*/ 4 h 8"/>
                <a:gd name="T6" fmla="*/ 2 w 5"/>
                <a:gd name="T7" fmla="*/ 0 h 8"/>
                <a:gd name="T8" fmla="*/ 5 w 5"/>
                <a:gd name="T9" fmla="*/ 4 h 8"/>
                <a:gd name="T10" fmla="*/ 2 w 5"/>
                <a:gd name="T11" fmla="*/ 8 h 8"/>
              </a:gdLst>
              <a:ahLst/>
              <a:cxnLst>
                <a:cxn ang="0">
                  <a:pos x="T0" y="T1"/>
                </a:cxn>
                <a:cxn ang="0">
                  <a:pos x="T2" y="T3"/>
                </a:cxn>
                <a:cxn ang="0">
                  <a:pos x="T4" y="T5"/>
                </a:cxn>
                <a:cxn ang="0">
                  <a:pos x="T6" y="T7"/>
                </a:cxn>
                <a:cxn ang="0">
                  <a:pos x="T8" y="T9"/>
                </a:cxn>
                <a:cxn ang="0">
                  <a:pos x="T10" y="T11"/>
                </a:cxn>
              </a:cxnLst>
              <a:rect l="0" t="0" r="r" b="b"/>
              <a:pathLst>
                <a:path w="5" h="8">
                  <a:moveTo>
                    <a:pt x="2" y="8"/>
                  </a:moveTo>
                  <a:lnTo>
                    <a:pt x="2" y="8"/>
                  </a:lnTo>
                  <a:cubicBezTo>
                    <a:pt x="1" y="7"/>
                    <a:pt x="0" y="6"/>
                    <a:pt x="0" y="4"/>
                  </a:cubicBezTo>
                  <a:cubicBezTo>
                    <a:pt x="1" y="3"/>
                    <a:pt x="1" y="2"/>
                    <a:pt x="2" y="0"/>
                  </a:cubicBezTo>
                  <a:cubicBezTo>
                    <a:pt x="3" y="2"/>
                    <a:pt x="4" y="3"/>
                    <a:pt x="5" y="4"/>
                  </a:cubicBezTo>
                  <a:cubicBezTo>
                    <a:pt x="4" y="5"/>
                    <a:pt x="3" y="6"/>
                    <a:pt x="2"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3" name="Freeform 1430"/>
            <p:cNvSpPr>
              <a:spLocks/>
            </p:cNvSpPr>
            <p:nvPr userDrawn="1"/>
          </p:nvSpPr>
          <p:spPr bwMode="auto">
            <a:xfrm>
              <a:off x="277" y="204"/>
              <a:ext cx="3" cy="3"/>
            </a:xfrm>
            <a:custGeom>
              <a:avLst/>
              <a:gdLst>
                <a:gd name="T0" fmla="*/ 3 w 6"/>
                <a:gd name="T1" fmla="*/ 7 h 7"/>
                <a:gd name="T2" fmla="*/ 3 w 6"/>
                <a:gd name="T3" fmla="*/ 7 h 7"/>
                <a:gd name="T4" fmla="*/ 0 w 6"/>
                <a:gd name="T5" fmla="*/ 4 h 7"/>
                <a:gd name="T6" fmla="*/ 3 w 6"/>
                <a:gd name="T7" fmla="*/ 0 h 7"/>
                <a:gd name="T8" fmla="*/ 6 w 6"/>
                <a:gd name="T9" fmla="*/ 3 h 7"/>
                <a:gd name="T10" fmla="*/ 3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3" y="7"/>
                  </a:moveTo>
                  <a:lnTo>
                    <a:pt x="3" y="7"/>
                  </a:lnTo>
                  <a:cubicBezTo>
                    <a:pt x="2" y="6"/>
                    <a:pt x="1" y="5"/>
                    <a:pt x="0" y="4"/>
                  </a:cubicBezTo>
                  <a:cubicBezTo>
                    <a:pt x="1" y="3"/>
                    <a:pt x="2" y="2"/>
                    <a:pt x="3" y="0"/>
                  </a:cubicBezTo>
                  <a:cubicBezTo>
                    <a:pt x="4" y="1"/>
                    <a:pt x="5" y="2"/>
                    <a:pt x="6" y="3"/>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4" name="Freeform 1431"/>
            <p:cNvSpPr>
              <a:spLocks/>
            </p:cNvSpPr>
            <p:nvPr userDrawn="1"/>
          </p:nvSpPr>
          <p:spPr bwMode="auto">
            <a:xfrm>
              <a:off x="279" y="206"/>
              <a:ext cx="2" cy="3"/>
            </a:xfrm>
            <a:custGeom>
              <a:avLst/>
              <a:gdLst>
                <a:gd name="T0" fmla="*/ 3 w 6"/>
                <a:gd name="T1" fmla="*/ 7 h 7"/>
                <a:gd name="T2" fmla="*/ 3 w 6"/>
                <a:gd name="T3" fmla="*/ 7 h 7"/>
                <a:gd name="T4" fmla="*/ 0 w 6"/>
                <a:gd name="T5" fmla="*/ 4 h 7"/>
                <a:gd name="T6" fmla="*/ 3 w 6"/>
                <a:gd name="T7" fmla="*/ 0 h 7"/>
                <a:gd name="T8" fmla="*/ 6 w 6"/>
                <a:gd name="T9" fmla="*/ 3 h 7"/>
                <a:gd name="T10" fmla="*/ 4 w 6"/>
                <a:gd name="T11" fmla="*/ 5 h 7"/>
                <a:gd name="T12" fmla="*/ 3 w 6"/>
                <a:gd name="T13" fmla="*/ 5 h 7"/>
                <a:gd name="T14" fmla="*/ 3 w 6"/>
                <a:gd name="T15" fmla="*/ 5 h 7"/>
                <a:gd name="T16" fmla="*/ 3 w 6"/>
                <a:gd name="T17" fmla="*/ 6 h 7"/>
                <a:gd name="T18" fmla="*/ 3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3" y="7"/>
                  </a:moveTo>
                  <a:lnTo>
                    <a:pt x="3" y="7"/>
                  </a:lnTo>
                  <a:cubicBezTo>
                    <a:pt x="2" y="6"/>
                    <a:pt x="1" y="5"/>
                    <a:pt x="0" y="4"/>
                  </a:cubicBezTo>
                  <a:cubicBezTo>
                    <a:pt x="1" y="2"/>
                    <a:pt x="2" y="1"/>
                    <a:pt x="3" y="0"/>
                  </a:cubicBezTo>
                  <a:cubicBezTo>
                    <a:pt x="4" y="1"/>
                    <a:pt x="5" y="2"/>
                    <a:pt x="6" y="3"/>
                  </a:cubicBezTo>
                  <a:cubicBezTo>
                    <a:pt x="5" y="4"/>
                    <a:pt x="4" y="4"/>
                    <a:pt x="4" y="5"/>
                  </a:cubicBezTo>
                  <a:lnTo>
                    <a:pt x="3" y="5"/>
                  </a:lnTo>
                  <a:lnTo>
                    <a:pt x="3" y="5"/>
                  </a:lnTo>
                  <a:cubicBezTo>
                    <a:pt x="3" y="6"/>
                    <a:pt x="3" y="6"/>
                    <a:pt x="3" y="6"/>
                  </a:cubicBezTo>
                  <a:lnTo>
                    <a:pt x="3" y="7"/>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5" name="Freeform 1432"/>
            <p:cNvSpPr>
              <a:spLocks/>
            </p:cNvSpPr>
            <p:nvPr userDrawn="1"/>
          </p:nvSpPr>
          <p:spPr bwMode="auto">
            <a:xfrm>
              <a:off x="281" y="207"/>
              <a:ext cx="2" cy="2"/>
            </a:xfrm>
            <a:custGeom>
              <a:avLst/>
              <a:gdLst>
                <a:gd name="T0" fmla="*/ 0 w 5"/>
                <a:gd name="T1" fmla="*/ 3 h 4"/>
                <a:gd name="T2" fmla="*/ 0 w 5"/>
                <a:gd name="T3" fmla="*/ 3 h 4"/>
                <a:gd name="T4" fmla="*/ 2 w 5"/>
                <a:gd name="T5" fmla="*/ 0 h 4"/>
                <a:gd name="T6" fmla="*/ 5 w 5"/>
                <a:gd name="T7" fmla="*/ 2 h 4"/>
                <a:gd name="T8" fmla="*/ 4 w 5"/>
                <a:gd name="T9" fmla="*/ 4 h 4"/>
                <a:gd name="T10" fmla="*/ 0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0" y="3"/>
                  </a:moveTo>
                  <a:lnTo>
                    <a:pt x="0" y="3"/>
                  </a:lnTo>
                  <a:cubicBezTo>
                    <a:pt x="1" y="2"/>
                    <a:pt x="1" y="1"/>
                    <a:pt x="2" y="0"/>
                  </a:cubicBezTo>
                  <a:cubicBezTo>
                    <a:pt x="3" y="1"/>
                    <a:pt x="4" y="2"/>
                    <a:pt x="5" y="2"/>
                  </a:cubicBezTo>
                  <a:lnTo>
                    <a:pt x="4" y="4"/>
                  </a:lnTo>
                  <a:cubicBezTo>
                    <a:pt x="2" y="3"/>
                    <a:pt x="1" y="3"/>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6" name="Rectangle 1433"/>
            <p:cNvSpPr>
              <a:spLocks noChangeArrowheads="1"/>
            </p:cNvSpPr>
            <p:nvPr userDrawn="1"/>
          </p:nvSpPr>
          <p:spPr bwMode="auto">
            <a:xfrm>
              <a:off x="280" y="209"/>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7" name="Freeform 1434"/>
            <p:cNvSpPr>
              <a:spLocks/>
            </p:cNvSpPr>
            <p:nvPr userDrawn="1"/>
          </p:nvSpPr>
          <p:spPr bwMode="auto">
            <a:xfrm>
              <a:off x="283" y="209"/>
              <a:ext cx="1" cy="1"/>
            </a:xfrm>
            <a:custGeom>
              <a:avLst/>
              <a:gdLst>
                <a:gd name="T0" fmla="*/ 0 w 3"/>
                <a:gd name="T1" fmla="*/ 1 h 3"/>
                <a:gd name="T2" fmla="*/ 0 w 3"/>
                <a:gd name="T3" fmla="*/ 1 h 3"/>
                <a:gd name="T4" fmla="*/ 0 w 3"/>
                <a:gd name="T5" fmla="*/ 0 h 3"/>
                <a:gd name="T6" fmla="*/ 3 w 3"/>
                <a:gd name="T7" fmla="*/ 2 h 3"/>
                <a:gd name="T8" fmla="*/ 2 w 3"/>
                <a:gd name="T9" fmla="*/ 3 h 3"/>
                <a:gd name="T10" fmla="*/ 2 w 3"/>
                <a:gd name="T11" fmla="*/ 2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lnTo>
                    <a:pt x="0" y="1"/>
                  </a:lnTo>
                  <a:lnTo>
                    <a:pt x="0" y="0"/>
                  </a:lnTo>
                  <a:cubicBezTo>
                    <a:pt x="1" y="1"/>
                    <a:pt x="2" y="1"/>
                    <a:pt x="3" y="2"/>
                  </a:cubicBezTo>
                  <a:lnTo>
                    <a:pt x="2" y="3"/>
                  </a:lnTo>
                  <a:lnTo>
                    <a:pt x="2" y="2"/>
                  </a:lnTo>
                  <a:cubicBezTo>
                    <a:pt x="1" y="2"/>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8" name="Freeform 1435"/>
            <p:cNvSpPr>
              <a:spLocks/>
            </p:cNvSpPr>
            <p:nvPr userDrawn="1"/>
          </p:nvSpPr>
          <p:spPr bwMode="auto">
            <a:xfrm>
              <a:off x="281" y="21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0"/>
                  </a:lnTo>
                  <a:lnTo>
                    <a:pt x="0" y="1"/>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9" name="Freeform 1436"/>
            <p:cNvSpPr>
              <a:spLocks/>
            </p:cNvSpPr>
            <p:nvPr userDrawn="1"/>
          </p:nvSpPr>
          <p:spPr bwMode="auto">
            <a:xfrm>
              <a:off x="281" y="212"/>
              <a:ext cx="1" cy="1"/>
            </a:xfrm>
            <a:custGeom>
              <a:avLst/>
              <a:gdLst>
                <a:gd name="T0" fmla="*/ 3 w 3"/>
                <a:gd name="T1" fmla="*/ 2 h 2"/>
                <a:gd name="T2" fmla="*/ 3 w 3"/>
                <a:gd name="T3" fmla="*/ 2 h 2"/>
                <a:gd name="T4" fmla="*/ 0 w 3"/>
                <a:gd name="T5" fmla="*/ 0 h 2"/>
                <a:gd name="T6" fmla="*/ 1 w 3"/>
                <a:gd name="T7" fmla="*/ 0 h 2"/>
                <a:gd name="T8" fmla="*/ 3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3" y="2"/>
                  </a:lnTo>
                  <a:lnTo>
                    <a:pt x="0" y="0"/>
                  </a:lnTo>
                  <a:lnTo>
                    <a:pt x="1" y="0"/>
                  </a:lnTo>
                  <a:cubicBezTo>
                    <a:pt x="1" y="1"/>
                    <a:pt x="2" y="1"/>
                    <a:pt x="3" y="2"/>
                  </a:cubicBezTo>
                  <a:cubicBezTo>
                    <a:pt x="3" y="2"/>
                    <a:pt x="3" y="2"/>
                    <a:pt x="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0" name="Freeform 1437"/>
            <p:cNvSpPr>
              <a:spLocks/>
            </p:cNvSpPr>
            <p:nvPr userDrawn="1"/>
          </p:nvSpPr>
          <p:spPr bwMode="auto">
            <a:xfrm>
              <a:off x="277" y="206"/>
              <a:ext cx="1" cy="3"/>
            </a:xfrm>
            <a:custGeom>
              <a:avLst/>
              <a:gdLst>
                <a:gd name="T0" fmla="*/ 3 w 4"/>
                <a:gd name="T1" fmla="*/ 6 h 6"/>
                <a:gd name="T2" fmla="*/ 3 w 4"/>
                <a:gd name="T3" fmla="*/ 6 h 6"/>
                <a:gd name="T4" fmla="*/ 0 w 4"/>
                <a:gd name="T5" fmla="*/ 3 h 6"/>
                <a:gd name="T6" fmla="*/ 2 w 4"/>
                <a:gd name="T7" fmla="*/ 0 h 6"/>
                <a:gd name="T8" fmla="*/ 4 w 4"/>
                <a:gd name="T9" fmla="*/ 3 h 6"/>
                <a:gd name="T10" fmla="*/ 3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3" y="6"/>
                  </a:moveTo>
                  <a:lnTo>
                    <a:pt x="3" y="6"/>
                  </a:lnTo>
                  <a:cubicBezTo>
                    <a:pt x="2" y="5"/>
                    <a:pt x="1" y="4"/>
                    <a:pt x="0" y="3"/>
                  </a:cubicBezTo>
                  <a:cubicBezTo>
                    <a:pt x="1" y="2"/>
                    <a:pt x="1" y="1"/>
                    <a:pt x="2" y="0"/>
                  </a:cubicBezTo>
                  <a:cubicBezTo>
                    <a:pt x="3" y="1"/>
                    <a:pt x="4" y="2"/>
                    <a:pt x="4" y="3"/>
                  </a:cubicBezTo>
                  <a:cubicBezTo>
                    <a:pt x="4" y="4"/>
                    <a:pt x="3"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1" name="Freeform 1438"/>
            <p:cNvSpPr>
              <a:spLocks/>
            </p:cNvSpPr>
            <p:nvPr userDrawn="1"/>
          </p:nvSpPr>
          <p:spPr bwMode="auto">
            <a:xfrm>
              <a:off x="278" y="208"/>
              <a:ext cx="2" cy="2"/>
            </a:xfrm>
            <a:custGeom>
              <a:avLst/>
              <a:gdLst>
                <a:gd name="T0" fmla="*/ 3 w 4"/>
                <a:gd name="T1" fmla="*/ 6 h 6"/>
                <a:gd name="T2" fmla="*/ 3 w 4"/>
                <a:gd name="T3" fmla="*/ 6 h 6"/>
                <a:gd name="T4" fmla="*/ 0 w 4"/>
                <a:gd name="T5" fmla="*/ 3 h 6"/>
                <a:gd name="T6" fmla="*/ 2 w 4"/>
                <a:gd name="T7" fmla="*/ 0 h 6"/>
                <a:gd name="T8" fmla="*/ 4 w 4"/>
                <a:gd name="T9" fmla="*/ 3 h 6"/>
                <a:gd name="T10" fmla="*/ 3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3" y="6"/>
                  </a:moveTo>
                  <a:lnTo>
                    <a:pt x="3" y="6"/>
                  </a:lnTo>
                  <a:cubicBezTo>
                    <a:pt x="2" y="5"/>
                    <a:pt x="1" y="4"/>
                    <a:pt x="0" y="3"/>
                  </a:cubicBezTo>
                  <a:cubicBezTo>
                    <a:pt x="1" y="2"/>
                    <a:pt x="1" y="1"/>
                    <a:pt x="2" y="0"/>
                  </a:cubicBezTo>
                  <a:cubicBezTo>
                    <a:pt x="3" y="1"/>
                    <a:pt x="4" y="2"/>
                    <a:pt x="4" y="3"/>
                  </a:cubicBezTo>
                  <a:cubicBezTo>
                    <a:pt x="4" y="4"/>
                    <a:pt x="3"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2" name="Freeform 1439"/>
            <p:cNvSpPr>
              <a:spLocks/>
            </p:cNvSpPr>
            <p:nvPr userDrawn="1"/>
          </p:nvSpPr>
          <p:spPr bwMode="auto">
            <a:xfrm>
              <a:off x="279" y="209"/>
              <a:ext cx="2" cy="3"/>
            </a:xfrm>
            <a:custGeom>
              <a:avLst/>
              <a:gdLst>
                <a:gd name="T0" fmla="*/ 3 w 5"/>
                <a:gd name="T1" fmla="*/ 6 h 6"/>
                <a:gd name="T2" fmla="*/ 3 w 5"/>
                <a:gd name="T3" fmla="*/ 6 h 6"/>
                <a:gd name="T4" fmla="*/ 0 w 5"/>
                <a:gd name="T5" fmla="*/ 3 h 6"/>
                <a:gd name="T6" fmla="*/ 2 w 5"/>
                <a:gd name="T7" fmla="*/ 0 h 6"/>
                <a:gd name="T8" fmla="*/ 5 w 5"/>
                <a:gd name="T9" fmla="*/ 3 h 6"/>
                <a:gd name="T10" fmla="*/ 4 w 5"/>
                <a:gd name="T11" fmla="*/ 4 h 6"/>
                <a:gd name="T12" fmla="*/ 3 w 5"/>
                <a:gd name="T13" fmla="*/ 4 h 6"/>
                <a:gd name="T14" fmla="*/ 2 w 5"/>
                <a:gd name="T15" fmla="*/ 4 h 6"/>
                <a:gd name="T16" fmla="*/ 3 w 5"/>
                <a:gd name="T17" fmla="*/ 6 h 6"/>
                <a:gd name="T18" fmla="*/ 3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6"/>
                  </a:moveTo>
                  <a:lnTo>
                    <a:pt x="3" y="6"/>
                  </a:lnTo>
                  <a:cubicBezTo>
                    <a:pt x="2" y="5"/>
                    <a:pt x="1" y="4"/>
                    <a:pt x="0" y="3"/>
                  </a:cubicBezTo>
                  <a:cubicBezTo>
                    <a:pt x="1" y="2"/>
                    <a:pt x="1" y="1"/>
                    <a:pt x="2" y="0"/>
                  </a:cubicBezTo>
                  <a:cubicBezTo>
                    <a:pt x="3" y="1"/>
                    <a:pt x="4" y="2"/>
                    <a:pt x="5" y="3"/>
                  </a:cubicBezTo>
                  <a:lnTo>
                    <a:pt x="4" y="4"/>
                  </a:lnTo>
                  <a:cubicBezTo>
                    <a:pt x="3" y="4"/>
                    <a:pt x="3" y="4"/>
                    <a:pt x="3" y="4"/>
                  </a:cubicBezTo>
                  <a:lnTo>
                    <a:pt x="2" y="4"/>
                  </a:lnTo>
                  <a:cubicBezTo>
                    <a:pt x="2" y="5"/>
                    <a:pt x="3" y="5"/>
                    <a:pt x="3" y="6"/>
                  </a:cubicBezTo>
                  <a:lnTo>
                    <a:pt x="3" y="6"/>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3" name="Freeform 1440"/>
            <p:cNvSpPr>
              <a:spLocks/>
            </p:cNvSpPr>
            <p:nvPr userDrawn="1"/>
          </p:nvSpPr>
          <p:spPr bwMode="auto">
            <a:xfrm>
              <a:off x="280" y="212"/>
              <a:ext cx="2" cy="2"/>
            </a:xfrm>
            <a:custGeom>
              <a:avLst/>
              <a:gdLst>
                <a:gd name="T0" fmla="*/ 1 w 4"/>
                <a:gd name="T1" fmla="*/ 0 h 3"/>
                <a:gd name="T2" fmla="*/ 1 w 4"/>
                <a:gd name="T3" fmla="*/ 0 h 3"/>
                <a:gd name="T4" fmla="*/ 3 w 4"/>
                <a:gd name="T5" fmla="*/ 1 h 3"/>
                <a:gd name="T6" fmla="*/ 3 w 4"/>
                <a:gd name="T7" fmla="*/ 1 h 3"/>
                <a:gd name="T8" fmla="*/ 4 w 4"/>
                <a:gd name="T9" fmla="*/ 3 h 3"/>
                <a:gd name="T10" fmla="*/ 4 w 4"/>
                <a:gd name="T11" fmla="*/ 3 h 3"/>
                <a:gd name="T12" fmla="*/ 1 w 4"/>
                <a:gd name="T13" fmla="*/ 3 h 3"/>
                <a:gd name="T14" fmla="*/ 0 w 4"/>
                <a:gd name="T15" fmla="*/ 2 h 3"/>
                <a:gd name="T16" fmla="*/ 1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1" y="0"/>
                  </a:moveTo>
                  <a:lnTo>
                    <a:pt x="1" y="0"/>
                  </a:lnTo>
                  <a:lnTo>
                    <a:pt x="3" y="1"/>
                  </a:lnTo>
                  <a:lnTo>
                    <a:pt x="3" y="1"/>
                  </a:lnTo>
                  <a:cubicBezTo>
                    <a:pt x="3" y="2"/>
                    <a:pt x="3" y="2"/>
                    <a:pt x="4" y="3"/>
                  </a:cubicBezTo>
                  <a:lnTo>
                    <a:pt x="4" y="3"/>
                  </a:lnTo>
                  <a:cubicBezTo>
                    <a:pt x="2" y="3"/>
                    <a:pt x="2" y="3"/>
                    <a:pt x="1" y="3"/>
                  </a:cubicBezTo>
                  <a:lnTo>
                    <a:pt x="0" y="2"/>
                  </a:lnTo>
                  <a:cubicBezTo>
                    <a:pt x="0" y="2"/>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4" name="Freeform 1441"/>
            <p:cNvSpPr>
              <a:spLocks/>
            </p:cNvSpPr>
            <p:nvPr userDrawn="1"/>
          </p:nvSpPr>
          <p:spPr bwMode="auto">
            <a:xfrm>
              <a:off x="278" y="211"/>
              <a:ext cx="3" cy="2"/>
            </a:xfrm>
            <a:custGeom>
              <a:avLst/>
              <a:gdLst>
                <a:gd name="T0" fmla="*/ 2 w 5"/>
                <a:gd name="T1" fmla="*/ 0 h 5"/>
                <a:gd name="T2" fmla="*/ 2 w 5"/>
                <a:gd name="T3" fmla="*/ 0 h 5"/>
                <a:gd name="T4" fmla="*/ 5 w 5"/>
                <a:gd name="T5" fmla="*/ 2 h 5"/>
                <a:gd name="T6" fmla="*/ 3 w 5"/>
                <a:gd name="T7" fmla="*/ 5 h 5"/>
                <a:gd name="T8" fmla="*/ 0 w 5"/>
                <a:gd name="T9" fmla="*/ 3 h 5"/>
                <a:gd name="T10" fmla="*/ 2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2" y="0"/>
                  </a:moveTo>
                  <a:lnTo>
                    <a:pt x="2" y="0"/>
                  </a:lnTo>
                  <a:cubicBezTo>
                    <a:pt x="3" y="1"/>
                    <a:pt x="4" y="1"/>
                    <a:pt x="5" y="2"/>
                  </a:cubicBezTo>
                  <a:cubicBezTo>
                    <a:pt x="4" y="3"/>
                    <a:pt x="4" y="4"/>
                    <a:pt x="3" y="5"/>
                  </a:cubicBezTo>
                  <a:cubicBezTo>
                    <a:pt x="2" y="4"/>
                    <a:pt x="1" y="4"/>
                    <a:pt x="0" y="3"/>
                  </a:cubicBezTo>
                  <a:cubicBezTo>
                    <a:pt x="1" y="2"/>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5" name="Freeform 1442"/>
            <p:cNvSpPr>
              <a:spLocks/>
            </p:cNvSpPr>
            <p:nvPr userDrawn="1"/>
          </p:nvSpPr>
          <p:spPr bwMode="auto">
            <a:xfrm>
              <a:off x="286" y="206"/>
              <a:ext cx="1" cy="1"/>
            </a:xfrm>
            <a:custGeom>
              <a:avLst/>
              <a:gdLst>
                <a:gd name="T0" fmla="*/ 1 w 1"/>
                <a:gd name="T1" fmla="*/ 0 h 2"/>
                <a:gd name="T2" fmla="*/ 1 w 1"/>
                <a:gd name="T3" fmla="*/ 0 h 2"/>
                <a:gd name="T4" fmla="*/ 1 w 1"/>
                <a:gd name="T5" fmla="*/ 2 h 2"/>
                <a:gd name="T6" fmla="*/ 0 w 1"/>
                <a:gd name="T7" fmla="*/ 2 h 2"/>
                <a:gd name="T8" fmla="*/ 0 w 1"/>
                <a:gd name="T9" fmla="*/ 0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1" y="0"/>
                  </a:lnTo>
                  <a:lnTo>
                    <a:pt x="1" y="2"/>
                  </a:lnTo>
                  <a:lnTo>
                    <a:pt x="0" y="2"/>
                  </a:lnTo>
                  <a:lnTo>
                    <a:pt x="0" y="0"/>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6" name="Freeform 1443"/>
            <p:cNvSpPr>
              <a:spLocks/>
            </p:cNvSpPr>
            <p:nvPr userDrawn="1"/>
          </p:nvSpPr>
          <p:spPr bwMode="auto">
            <a:xfrm>
              <a:off x="286" y="205"/>
              <a:ext cx="1" cy="1"/>
            </a:xfrm>
            <a:custGeom>
              <a:avLst/>
              <a:gdLst>
                <a:gd name="T0" fmla="*/ 2 w 2"/>
                <a:gd name="T1" fmla="*/ 0 h 2"/>
                <a:gd name="T2" fmla="*/ 2 w 2"/>
                <a:gd name="T3" fmla="*/ 0 h 2"/>
                <a:gd name="T4" fmla="*/ 2 w 2"/>
                <a:gd name="T5" fmla="*/ 2 h 2"/>
                <a:gd name="T6" fmla="*/ 1 w 2"/>
                <a:gd name="T7" fmla="*/ 2 h 2"/>
                <a:gd name="T8" fmla="*/ 0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2"/>
                  </a:lnTo>
                  <a:lnTo>
                    <a:pt x="1" y="2"/>
                  </a:lnTo>
                  <a:lnTo>
                    <a:pt x="0"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7" name="Freeform 1444"/>
            <p:cNvSpPr>
              <a:spLocks/>
            </p:cNvSpPr>
            <p:nvPr userDrawn="1"/>
          </p:nvSpPr>
          <p:spPr bwMode="auto">
            <a:xfrm>
              <a:off x="286" y="204"/>
              <a:ext cx="1" cy="1"/>
            </a:xfrm>
            <a:custGeom>
              <a:avLst/>
              <a:gdLst>
                <a:gd name="T0" fmla="*/ 2 w 2"/>
                <a:gd name="T1" fmla="*/ 0 h 2"/>
                <a:gd name="T2" fmla="*/ 2 w 2"/>
                <a:gd name="T3" fmla="*/ 0 h 2"/>
                <a:gd name="T4" fmla="*/ 2 w 2"/>
                <a:gd name="T5" fmla="*/ 1 h 2"/>
                <a:gd name="T6" fmla="*/ 0 w 2"/>
                <a:gd name="T7" fmla="*/ 2 h 2"/>
                <a:gd name="T8" fmla="*/ 0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1"/>
                  </a:lnTo>
                  <a:lnTo>
                    <a:pt x="0" y="2"/>
                  </a:lnTo>
                  <a:lnTo>
                    <a:pt x="0" y="0"/>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8" name="Freeform 1445"/>
            <p:cNvSpPr>
              <a:spLocks/>
            </p:cNvSpPr>
            <p:nvPr userDrawn="1"/>
          </p:nvSpPr>
          <p:spPr bwMode="auto">
            <a:xfrm>
              <a:off x="286" y="203"/>
              <a:ext cx="1" cy="1"/>
            </a:xfrm>
            <a:custGeom>
              <a:avLst/>
              <a:gdLst>
                <a:gd name="T0" fmla="*/ 1 w 2"/>
                <a:gd name="T1" fmla="*/ 0 h 2"/>
                <a:gd name="T2" fmla="*/ 1 w 2"/>
                <a:gd name="T3" fmla="*/ 0 h 2"/>
                <a:gd name="T4" fmla="*/ 2 w 2"/>
                <a:gd name="T5" fmla="*/ 2 h 2"/>
                <a:gd name="T6" fmla="*/ 0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lnTo>
                    <a:pt x="2" y="2"/>
                  </a:lnTo>
                  <a:lnTo>
                    <a:pt x="0" y="2"/>
                  </a:lnTo>
                  <a:lnTo>
                    <a:pt x="0"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9" name="Freeform 1446"/>
            <p:cNvSpPr>
              <a:spLocks/>
            </p:cNvSpPr>
            <p:nvPr userDrawn="1"/>
          </p:nvSpPr>
          <p:spPr bwMode="auto">
            <a:xfrm>
              <a:off x="285" y="202"/>
              <a:ext cx="1" cy="0"/>
            </a:xfrm>
            <a:custGeom>
              <a:avLst/>
              <a:gdLst>
                <a:gd name="T0" fmla="*/ 2 w 2"/>
                <a:gd name="T1" fmla="*/ 0 h 1"/>
                <a:gd name="T2" fmla="*/ 2 w 2"/>
                <a:gd name="T3" fmla="*/ 0 h 1"/>
                <a:gd name="T4" fmla="*/ 2 w 2"/>
                <a:gd name="T5" fmla="*/ 1 h 1"/>
                <a:gd name="T6" fmla="*/ 1 w 2"/>
                <a:gd name="T7" fmla="*/ 1 h 1"/>
                <a:gd name="T8" fmla="*/ 0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lnTo>
                    <a:pt x="2" y="0"/>
                  </a:lnTo>
                  <a:lnTo>
                    <a:pt x="2" y="1"/>
                  </a:lnTo>
                  <a:lnTo>
                    <a:pt x="1" y="1"/>
                  </a:lnTo>
                  <a:lnTo>
                    <a:pt x="0" y="0"/>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0" name="Freeform 1447"/>
            <p:cNvSpPr>
              <a:spLocks/>
            </p:cNvSpPr>
            <p:nvPr userDrawn="1"/>
          </p:nvSpPr>
          <p:spPr bwMode="auto">
            <a:xfrm>
              <a:off x="285" y="200"/>
              <a:ext cx="1" cy="1"/>
            </a:xfrm>
            <a:custGeom>
              <a:avLst/>
              <a:gdLst>
                <a:gd name="T0" fmla="*/ 2 w 2"/>
                <a:gd name="T1" fmla="*/ 0 h 2"/>
                <a:gd name="T2" fmla="*/ 2 w 2"/>
                <a:gd name="T3" fmla="*/ 0 h 2"/>
                <a:gd name="T4" fmla="*/ 2 w 2"/>
                <a:gd name="T5" fmla="*/ 1 h 2"/>
                <a:gd name="T6" fmla="*/ 0 w 2"/>
                <a:gd name="T7" fmla="*/ 2 h 2"/>
                <a:gd name="T8" fmla="*/ 0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1"/>
                  </a:lnTo>
                  <a:lnTo>
                    <a:pt x="0" y="2"/>
                  </a:lnTo>
                  <a:lnTo>
                    <a:pt x="0" y="0"/>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1" name="Freeform 1448"/>
            <p:cNvSpPr>
              <a:spLocks/>
            </p:cNvSpPr>
            <p:nvPr userDrawn="1"/>
          </p:nvSpPr>
          <p:spPr bwMode="auto">
            <a:xfrm>
              <a:off x="285" y="199"/>
              <a:ext cx="1" cy="1"/>
            </a:xfrm>
            <a:custGeom>
              <a:avLst/>
              <a:gdLst>
                <a:gd name="T0" fmla="*/ 2 w 2"/>
                <a:gd name="T1" fmla="*/ 0 h 2"/>
                <a:gd name="T2" fmla="*/ 2 w 2"/>
                <a:gd name="T3" fmla="*/ 0 h 2"/>
                <a:gd name="T4" fmla="*/ 2 w 2"/>
                <a:gd name="T5" fmla="*/ 1 h 2"/>
                <a:gd name="T6" fmla="*/ 0 w 2"/>
                <a:gd name="T7" fmla="*/ 2 h 2"/>
                <a:gd name="T8" fmla="*/ 0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1"/>
                  </a:lnTo>
                  <a:lnTo>
                    <a:pt x="0" y="2"/>
                  </a:lnTo>
                  <a:lnTo>
                    <a:pt x="0"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2" name="Freeform 1449"/>
            <p:cNvSpPr>
              <a:spLocks/>
            </p:cNvSpPr>
            <p:nvPr userDrawn="1"/>
          </p:nvSpPr>
          <p:spPr bwMode="auto">
            <a:xfrm>
              <a:off x="281" y="201"/>
              <a:ext cx="0" cy="2"/>
            </a:xfrm>
            <a:custGeom>
              <a:avLst/>
              <a:gdLst>
                <a:gd name="T0" fmla="*/ 2 w 2"/>
                <a:gd name="T1" fmla="*/ 0 h 3"/>
                <a:gd name="T2" fmla="*/ 2 w 2"/>
                <a:gd name="T3" fmla="*/ 0 h 3"/>
                <a:gd name="T4" fmla="*/ 1 w 2"/>
                <a:gd name="T5" fmla="*/ 3 h 3"/>
                <a:gd name="T6" fmla="*/ 0 w 2"/>
                <a:gd name="T7" fmla="*/ 2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cubicBezTo>
                    <a:pt x="1" y="1"/>
                    <a:pt x="1" y="2"/>
                    <a:pt x="1" y="3"/>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3" name="Freeform 1450"/>
            <p:cNvSpPr>
              <a:spLocks/>
            </p:cNvSpPr>
            <p:nvPr userDrawn="1"/>
          </p:nvSpPr>
          <p:spPr bwMode="auto">
            <a:xfrm>
              <a:off x="279" y="203"/>
              <a:ext cx="1"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4" name="Freeform 1451"/>
            <p:cNvSpPr>
              <a:spLocks/>
            </p:cNvSpPr>
            <p:nvPr userDrawn="1"/>
          </p:nvSpPr>
          <p:spPr bwMode="auto">
            <a:xfrm>
              <a:off x="278" y="205"/>
              <a:ext cx="0" cy="2"/>
            </a:xfrm>
            <a:custGeom>
              <a:avLst/>
              <a:gdLst>
                <a:gd name="T0" fmla="*/ 1 w 1"/>
                <a:gd name="T1" fmla="*/ 0 h 3"/>
                <a:gd name="T2" fmla="*/ 1 w 1"/>
                <a:gd name="T3" fmla="*/ 0 h 3"/>
                <a:gd name="T4" fmla="*/ 1 w 1"/>
                <a:gd name="T5" fmla="*/ 3 h 3"/>
                <a:gd name="T6" fmla="*/ 0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0"/>
                    <a:pt x="1" y="1"/>
                    <a:pt x="1" y="3"/>
                  </a:cubicBezTo>
                  <a:lnTo>
                    <a:pt x="0" y="1"/>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5" name="Freeform 1452"/>
            <p:cNvSpPr>
              <a:spLocks/>
            </p:cNvSpPr>
            <p:nvPr userDrawn="1"/>
          </p:nvSpPr>
          <p:spPr bwMode="auto">
            <a:xfrm>
              <a:off x="277" y="207"/>
              <a:ext cx="0" cy="1"/>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1"/>
                    <a:pt x="0"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6" name="Freeform 1453"/>
            <p:cNvSpPr>
              <a:spLocks/>
            </p:cNvSpPr>
            <p:nvPr userDrawn="1"/>
          </p:nvSpPr>
          <p:spPr bwMode="auto">
            <a:xfrm>
              <a:off x="279" y="207"/>
              <a:ext cx="1" cy="1"/>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1"/>
                    <a:pt x="1"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7" name="Freeform 1454"/>
            <p:cNvSpPr>
              <a:spLocks/>
            </p:cNvSpPr>
            <p:nvPr userDrawn="1"/>
          </p:nvSpPr>
          <p:spPr bwMode="auto">
            <a:xfrm>
              <a:off x="282" y="206"/>
              <a:ext cx="1" cy="2"/>
            </a:xfrm>
            <a:custGeom>
              <a:avLst/>
              <a:gdLst>
                <a:gd name="T0" fmla="*/ 1 w 2"/>
                <a:gd name="T1" fmla="*/ 0 h 3"/>
                <a:gd name="T2" fmla="*/ 1 w 2"/>
                <a:gd name="T3" fmla="*/ 0 h 3"/>
                <a:gd name="T4" fmla="*/ 2 w 2"/>
                <a:gd name="T5" fmla="*/ 3 h 3"/>
                <a:gd name="T6" fmla="*/ 0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1"/>
                    <a:pt x="1" y="2"/>
                    <a:pt x="2"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8" name="Freeform 1455"/>
            <p:cNvSpPr>
              <a:spLocks/>
            </p:cNvSpPr>
            <p:nvPr userDrawn="1"/>
          </p:nvSpPr>
          <p:spPr bwMode="auto">
            <a:xfrm>
              <a:off x="281" y="205"/>
              <a:ext cx="0" cy="1"/>
            </a:xfrm>
            <a:custGeom>
              <a:avLst/>
              <a:gdLst>
                <a:gd name="T0" fmla="*/ 1 w 1"/>
                <a:gd name="T1" fmla="*/ 0 h 3"/>
                <a:gd name="T2" fmla="*/ 1 w 1"/>
                <a:gd name="T3" fmla="*/ 0 h 3"/>
                <a:gd name="T4" fmla="*/ 1 w 1"/>
                <a:gd name="T5" fmla="*/ 3 h 3"/>
                <a:gd name="T6" fmla="*/ 0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1"/>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9" name="Freeform 1456"/>
            <p:cNvSpPr>
              <a:spLocks/>
            </p:cNvSpPr>
            <p:nvPr userDrawn="1"/>
          </p:nvSpPr>
          <p:spPr bwMode="auto">
            <a:xfrm>
              <a:off x="282" y="203"/>
              <a:ext cx="0"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0" name="Freeform 1457"/>
            <p:cNvSpPr>
              <a:spLocks/>
            </p:cNvSpPr>
            <p:nvPr userDrawn="1"/>
          </p:nvSpPr>
          <p:spPr bwMode="auto">
            <a:xfrm>
              <a:off x="279" y="200"/>
              <a:ext cx="1" cy="1"/>
            </a:xfrm>
            <a:custGeom>
              <a:avLst/>
              <a:gdLst>
                <a:gd name="T0" fmla="*/ 2 w 2"/>
                <a:gd name="T1" fmla="*/ 0 h 3"/>
                <a:gd name="T2" fmla="*/ 2 w 2"/>
                <a:gd name="T3" fmla="*/ 0 h 3"/>
                <a:gd name="T4" fmla="*/ 1 w 2"/>
                <a:gd name="T5" fmla="*/ 3 h 3"/>
                <a:gd name="T6" fmla="*/ 0 w 2"/>
                <a:gd name="T7" fmla="*/ 2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cubicBezTo>
                    <a:pt x="1" y="1"/>
                    <a:pt x="1" y="2"/>
                    <a:pt x="1" y="3"/>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1" name="Freeform 1458"/>
            <p:cNvSpPr>
              <a:spLocks/>
            </p:cNvSpPr>
            <p:nvPr userDrawn="1"/>
          </p:nvSpPr>
          <p:spPr bwMode="auto">
            <a:xfrm>
              <a:off x="278" y="201"/>
              <a:ext cx="0"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2" name="Freeform 1459"/>
            <p:cNvSpPr>
              <a:spLocks/>
            </p:cNvSpPr>
            <p:nvPr userDrawn="1"/>
          </p:nvSpPr>
          <p:spPr bwMode="auto">
            <a:xfrm>
              <a:off x="277" y="204"/>
              <a:ext cx="0" cy="1"/>
            </a:xfrm>
            <a:custGeom>
              <a:avLst/>
              <a:gdLst>
                <a:gd name="T0" fmla="*/ 1 w 1"/>
                <a:gd name="T1" fmla="*/ 0 h 3"/>
                <a:gd name="T2" fmla="*/ 1 w 1"/>
                <a:gd name="T3" fmla="*/ 0 h 3"/>
                <a:gd name="T4" fmla="*/ 1 w 1"/>
                <a:gd name="T5" fmla="*/ 3 h 3"/>
                <a:gd name="T6" fmla="*/ 0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1"/>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3" name="Freeform 1460"/>
            <p:cNvSpPr>
              <a:spLocks/>
            </p:cNvSpPr>
            <p:nvPr userDrawn="1"/>
          </p:nvSpPr>
          <p:spPr bwMode="auto">
            <a:xfrm>
              <a:off x="278" y="208"/>
              <a:ext cx="1"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2"/>
                    <a:pt x="0"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4" name="Freeform 1461"/>
            <p:cNvSpPr>
              <a:spLocks/>
            </p:cNvSpPr>
            <p:nvPr userDrawn="1"/>
          </p:nvSpPr>
          <p:spPr bwMode="auto">
            <a:xfrm>
              <a:off x="279" y="211"/>
              <a:ext cx="0"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1"/>
                    <a:pt x="0"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5" name="Freeform 1462"/>
            <p:cNvSpPr>
              <a:spLocks/>
            </p:cNvSpPr>
            <p:nvPr userDrawn="1"/>
          </p:nvSpPr>
          <p:spPr bwMode="auto">
            <a:xfrm>
              <a:off x="283" y="208"/>
              <a:ext cx="1" cy="1"/>
            </a:xfrm>
            <a:custGeom>
              <a:avLst/>
              <a:gdLst>
                <a:gd name="T0" fmla="*/ 1 w 1"/>
                <a:gd name="T1" fmla="*/ 0 h 2"/>
                <a:gd name="T2" fmla="*/ 1 w 1"/>
                <a:gd name="T3" fmla="*/ 0 h 2"/>
                <a:gd name="T4" fmla="*/ 1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cubicBezTo>
                    <a:pt x="1" y="1"/>
                    <a:pt x="1" y="2"/>
                    <a:pt x="1" y="2"/>
                  </a:cubicBezTo>
                  <a:lnTo>
                    <a:pt x="0" y="1"/>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6" name="Freeform 1463"/>
            <p:cNvSpPr>
              <a:spLocks/>
            </p:cNvSpPr>
            <p:nvPr userDrawn="1"/>
          </p:nvSpPr>
          <p:spPr bwMode="auto">
            <a:xfrm>
              <a:off x="280" y="210"/>
              <a:ext cx="0" cy="1"/>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2"/>
                    <a:pt x="0"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7" name="Freeform 1464"/>
            <p:cNvSpPr>
              <a:spLocks/>
            </p:cNvSpPr>
            <p:nvPr userDrawn="1"/>
          </p:nvSpPr>
          <p:spPr bwMode="auto">
            <a:xfrm>
              <a:off x="280" y="214"/>
              <a:ext cx="3" cy="0"/>
            </a:xfrm>
            <a:custGeom>
              <a:avLst/>
              <a:gdLst>
                <a:gd name="T0" fmla="*/ 0 w 6"/>
                <a:gd name="T1" fmla="*/ 1 h 1"/>
                <a:gd name="T2" fmla="*/ 0 w 6"/>
                <a:gd name="T3" fmla="*/ 1 h 1"/>
                <a:gd name="T4" fmla="*/ 5 w 6"/>
                <a:gd name="T5" fmla="*/ 0 h 1"/>
                <a:gd name="T6" fmla="*/ 6 w 6"/>
                <a:gd name="T7" fmla="*/ 1 h 1"/>
                <a:gd name="T8" fmla="*/ 0 w 6"/>
                <a:gd name="T9" fmla="*/ 1 h 1"/>
              </a:gdLst>
              <a:ahLst/>
              <a:cxnLst>
                <a:cxn ang="0">
                  <a:pos x="T0" y="T1"/>
                </a:cxn>
                <a:cxn ang="0">
                  <a:pos x="T2" y="T3"/>
                </a:cxn>
                <a:cxn ang="0">
                  <a:pos x="T4" y="T5"/>
                </a:cxn>
                <a:cxn ang="0">
                  <a:pos x="T6" y="T7"/>
                </a:cxn>
                <a:cxn ang="0">
                  <a:pos x="T8" y="T9"/>
                </a:cxn>
              </a:cxnLst>
              <a:rect l="0" t="0" r="r" b="b"/>
              <a:pathLst>
                <a:path w="6" h="1">
                  <a:moveTo>
                    <a:pt x="0" y="1"/>
                  </a:moveTo>
                  <a:lnTo>
                    <a:pt x="0" y="1"/>
                  </a:lnTo>
                  <a:cubicBezTo>
                    <a:pt x="2" y="1"/>
                    <a:pt x="3" y="0"/>
                    <a:pt x="5" y="0"/>
                  </a:cubicBezTo>
                  <a:cubicBezTo>
                    <a:pt x="5" y="1"/>
                    <a:pt x="5" y="1"/>
                    <a:pt x="6" y="1"/>
                  </a:cubicBezTo>
                  <a:cubicBezTo>
                    <a:pt x="4" y="1"/>
                    <a:pt x="2"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8" name="Freeform 1465"/>
            <p:cNvSpPr>
              <a:spLocks/>
            </p:cNvSpPr>
            <p:nvPr userDrawn="1"/>
          </p:nvSpPr>
          <p:spPr bwMode="auto">
            <a:xfrm>
              <a:off x="281" y="209"/>
              <a:ext cx="3" cy="2"/>
            </a:xfrm>
            <a:custGeom>
              <a:avLst/>
              <a:gdLst>
                <a:gd name="T0" fmla="*/ 8 w 8"/>
                <a:gd name="T1" fmla="*/ 4 h 5"/>
                <a:gd name="T2" fmla="*/ 8 w 8"/>
                <a:gd name="T3" fmla="*/ 4 h 5"/>
                <a:gd name="T4" fmla="*/ 6 w 8"/>
                <a:gd name="T5" fmla="*/ 4 h 5"/>
                <a:gd name="T6" fmla="*/ 5 w 8"/>
                <a:gd name="T7" fmla="*/ 4 h 5"/>
                <a:gd name="T8" fmla="*/ 6 w 8"/>
                <a:gd name="T9" fmla="*/ 5 h 5"/>
                <a:gd name="T10" fmla="*/ 4 w 8"/>
                <a:gd name="T11" fmla="*/ 5 h 5"/>
                <a:gd name="T12" fmla="*/ 0 w 8"/>
                <a:gd name="T13" fmla="*/ 0 h 5"/>
                <a:gd name="T14" fmla="*/ 8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4"/>
                  </a:moveTo>
                  <a:lnTo>
                    <a:pt x="8" y="4"/>
                  </a:lnTo>
                  <a:cubicBezTo>
                    <a:pt x="7" y="4"/>
                    <a:pt x="6" y="4"/>
                    <a:pt x="6" y="4"/>
                  </a:cubicBezTo>
                  <a:lnTo>
                    <a:pt x="5" y="4"/>
                  </a:lnTo>
                  <a:cubicBezTo>
                    <a:pt x="5" y="4"/>
                    <a:pt x="6" y="5"/>
                    <a:pt x="6" y="5"/>
                  </a:cubicBezTo>
                  <a:cubicBezTo>
                    <a:pt x="5" y="5"/>
                    <a:pt x="4" y="5"/>
                    <a:pt x="4" y="5"/>
                  </a:cubicBezTo>
                  <a:cubicBezTo>
                    <a:pt x="2" y="4"/>
                    <a:pt x="1" y="2"/>
                    <a:pt x="0" y="0"/>
                  </a:cubicBezTo>
                  <a:cubicBezTo>
                    <a:pt x="3" y="1"/>
                    <a:pt x="6" y="2"/>
                    <a:pt x="8"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9" name="Freeform 1466"/>
            <p:cNvSpPr>
              <a:spLocks/>
            </p:cNvSpPr>
            <p:nvPr userDrawn="1"/>
          </p:nvSpPr>
          <p:spPr bwMode="auto">
            <a:xfrm>
              <a:off x="287" y="208"/>
              <a:ext cx="0" cy="2"/>
            </a:xfrm>
            <a:custGeom>
              <a:avLst/>
              <a:gdLst>
                <a:gd name="T0" fmla="*/ 0 w 1"/>
                <a:gd name="T1" fmla="*/ 0 h 3"/>
                <a:gd name="T2" fmla="*/ 0 w 1"/>
                <a:gd name="T3" fmla="*/ 0 h 3"/>
                <a:gd name="T4" fmla="*/ 1 w 1"/>
                <a:gd name="T5" fmla="*/ 2 h 3"/>
                <a:gd name="T6" fmla="*/ 1 w 1"/>
                <a:gd name="T7" fmla="*/ 3 h 3"/>
                <a:gd name="T8" fmla="*/ 0 w 1"/>
                <a:gd name="T9" fmla="*/ 2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lnTo>
                    <a:pt x="0" y="0"/>
                  </a:lnTo>
                  <a:cubicBezTo>
                    <a:pt x="1" y="1"/>
                    <a:pt x="1" y="1"/>
                    <a:pt x="1" y="2"/>
                  </a:cubicBezTo>
                  <a:cubicBezTo>
                    <a:pt x="1" y="2"/>
                    <a:pt x="1" y="3"/>
                    <a:pt x="1" y="3"/>
                  </a:cubicBezTo>
                  <a:cubicBezTo>
                    <a:pt x="1" y="3"/>
                    <a:pt x="0" y="2"/>
                    <a:pt x="0" y="2"/>
                  </a:cubicBezTo>
                  <a:cubicBezTo>
                    <a:pt x="0" y="1"/>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0" name="Freeform 1467"/>
            <p:cNvSpPr>
              <a:spLocks/>
            </p:cNvSpPr>
            <p:nvPr userDrawn="1"/>
          </p:nvSpPr>
          <p:spPr bwMode="auto">
            <a:xfrm>
              <a:off x="285" y="210"/>
              <a:ext cx="1" cy="1"/>
            </a:xfrm>
            <a:custGeom>
              <a:avLst/>
              <a:gdLst>
                <a:gd name="T0" fmla="*/ 0 w 3"/>
                <a:gd name="T1" fmla="*/ 0 h 4"/>
                <a:gd name="T2" fmla="*/ 0 w 3"/>
                <a:gd name="T3" fmla="*/ 0 h 4"/>
                <a:gd name="T4" fmla="*/ 2 w 3"/>
                <a:gd name="T5" fmla="*/ 1 h 4"/>
                <a:gd name="T6" fmla="*/ 3 w 3"/>
                <a:gd name="T7" fmla="*/ 4 h 4"/>
                <a:gd name="T8" fmla="*/ 1 w 3"/>
                <a:gd name="T9" fmla="*/ 3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lnTo>
                    <a:pt x="0" y="0"/>
                  </a:lnTo>
                  <a:cubicBezTo>
                    <a:pt x="0" y="0"/>
                    <a:pt x="1" y="1"/>
                    <a:pt x="2" y="1"/>
                  </a:cubicBezTo>
                  <a:cubicBezTo>
                    <a:pt x="2" y="2"/>
                    <a:pt x="2" y="3"/>
                    <a:pt x="3" y="4"/>
                  </a:cubicBezTo>
                  <a:cubicBezTo>
                    <a:pt x="2" y="4"/>
                    <a:pt x="2" y="3"/>
                    <a:pt x="1" y="3"/>
                  </a:cubicBezTo>
                  <a:cubicBezTo>
                    <a:pt x="1" y="2"/>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1" name="Freeform 1468"/>
            <p:cNvSpPr>
              <a:spLocks/>
            </p:cNvSpPr>
            <p:nvPr userDrawn="1"/>
          </p:nvSpPr>
          <p:spPr bwMode="auto">
            <a:xfrm>
              <a:off x="281" y="211"/>
              <a:ext cx="4" cy="2"/>
            </a:xfrm>
            <a:custGeom>
              <a:avLst/>
              <a:gdLst>
                <a:gd name="T0" fmla="*/ 6 w 9"/>
                <a:gd name="T1" fmla="*/ 1 h 4"/>
                <a:gd name="T2" fmla="*/ 6 w 9"/>
                <a:gd name="T3" fmla="*/ 1 h 4"/>
                <a:gd name="T4" fmla="*/ 9 w 9"/>
                <a:gd name="T5" fmla="*/ 4 h 4"/>
                <a:gd name="T6" fmla="*/ 5 w 9"/>
                <a:gd name="T7" fmla="*/ 4 h 4"/>
                <a:gd name="T8" fmla="*/ 0 w 9"/>
                <a:gd name="T9" fmla="*/ 1 h 4"/>
                <a:gd name="T10" fmla="*/ 6 w 9"/>
                <a:gd name="T11" fmla="*/ 1 h 4"/>
              </a:gdLst>
              <a:ahLst/>
              <a:cxnLst>
                <a:cxn ang="0">
                  <a:pos x="T0" y="T1"/>
                </a:cxn>
                <a:cxn ang="0">
                  <a:pos x="T2" y="T3"/>
                </a:cxn>
                <a:cxn ang="0">
                  <a:pos x="T4" y="T5"/>
                </a:cxn>
                <a:cxn ang="0">
                  <a:pos x="T6" y="T7"/>
                </a:cxn>
                <a:cxn ang="0">
                  <a:pos x="T8" y="T9"/>
                </a:cxn>
                <a:cxn ang="0">
                  <a:pos x="T10" y="T11"/>
                </a:cxn>
              </a:cxnLst>
              <a:rect l="0" t="0" r="r" b="b"/>
              <a:pathLst>
                <a:path w="9" h="4">
                  <a:moveTo>
                    <a:pt x="6" y="1"/>
                  </a:moveTo>
                  <a:lnTo>
                    <a:pt x="6" y="1"/>
                  </a:lnTo>
                  <a:cubicBezTo>
                    <a:pt x="7" y="2"/>
                    <a:pt x="8" y="3"/>
                    <a:pt x="9" y="4"/>
                  </a:cubicBezTo>
                  <a:cubicBezTo>
                    <a:pt x="7" y="4"/>
                    <a:pt x="6" y="4"/>
                    <a:pt x="5" y="4"/>
                  </a:cubicBezTo>
                  <a:cubicBezTo>
                    <a:pt x="3" y="3"/>
                    <a:pt x="2" y="2"/>
                    <a:pt x="0" y="1"/>
                  </a:cubicBezTo>
                  <a:cubicBezTo>
                    <a:pt x="2" y="0"/>
                    <a:pt x="4" y="1"/>
                    <a:pt x="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2" name="Freeform 1469"/>
            <p:cNvSpPr>
              <a:spLocks/>
            </p:cNvSpPr>
            <p:nvPr userDrawn="1"/>
          </p:nvSpPr>
          <p:spPr bwMode="auto">
            <a:xfrm>
              <a:off x="285" y="208"/>
              <a:ext cx="3" cy="5"/>
            </a:xfrm>
            <a:custGeom>
              <a:avLst/>
              <a:gdLst>
                <a:gd name="T0" fmla="*/ 4 w 5"/>
                <a:gd name="T1" fmla="*/ 5 h 11"/>
                <a:gd name="T2" fmla="*/ 4 w 5"/>
                <a:gd name="T3" fmla="*/ 5 h 11"/>
                <a:gd name="T4" fmla="*/ 4 w 5"/>
                <a:gd name="T5" fmla="*/ 6 h 11"/>
                <a:gd name="T6" fmla="*/ 5 w 5"/>
                <a:gd name="T7" fmla="*/ 11 h 11"/>
                <a:gd name="T8" fmla="*/ 2 w 5"/>
                <a:gd name="T9" fmla="*/ 8 h 11"/>
                <a:gd name="T10" fmla="*/ 0 w 5"/>
                <a:gd name="T11" fmla="*/ 0 h 11"/>
                <a:gd name="T12" fmla="*/ 4 w 5"/>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4" y="5"/>
                  </a:moveTo>
                  <a:lnTo>
                    <a:pt x="4" y="5"/>
                  </a:lnTo>
                  <a:lnTo>
                    <a:pt x="4" y="6"/>
                  </a:lnTo>
                  <a:cubicBezTo>
                    <a:pt x="4" y="7"/>
                    <a:pt x="4" y="9"/>
                    <a:pt x="5" y="11"/>
                  </a:cubicBezTo>
                  <a:cubicBezTo>
                    <a:pt x="4" y="10"/>
                    <a:pt x="3" y="9"/>
                    <a:pt x="2" y="8"/>
                  </a:cubicBezTo>
                  <a:cubicBezTo>
                    <a:pt x="1" y="5"/>
                    <a:pt x="0" y="3"/>
                    <a:pt x="0" y="0"/>
                  </a:cubicBezTo>
                  <a:cubicBezTo>
                    <a:pt x="2" y="1"/>
                    <a:pt x="3" y="3"/>
                    <a:pt x="4"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3" name="Freeform 1470"/>
            <p:cNvSpPr>
              <a:spLocks/>
            </p:cNvSpPr>
            <p:nvPr userDrawn="1"/>
          </p:nvSpPr>
          <p:spPr bwMode="auto">
            <a:xfrm>
              <a:off x="282" y="213"/>
              <a:ext cx="5" cy="1"/>
            </a:xfrm>
            <a:custGeom>
              <a:avLst/>
              <a:gdLst>
                <a:gd name="T0" fmla="*/ 0 w 11"/>
                <a:gd name="T1" fmla="*/ 1 h 3"/>
                <a:gd name="T2" fmla="*/ 0 w 11"/>
                <a:gd name="T3" fmla="*/ 1 h 3"/>
                <a:gd name="T4" fmla="*/ 11 w 11"/>
                <a:gd name="T5" fmla="*/ 3 h 3"/>
                <a:gd name="T6" fmla="*/ 10 w 11"/>
                <a:gd name="T7" fmla="*/ 3 h 3"/>
                <a:gd name="T8" fmla="*/ 3 w 11"/>
                <a:gd name="T9" fmla="*/ 3 h 3"/>
                <a:gd name="T10" fmla="*/ 0 w 11"/>
                <a:gd name="T11" fmla="*/ 1 h 3"/>
              </a:gdLst>
              <a:ahLst/>
              <a:cxnLst>
                <a:cxn ang="0">
                  <a:pos x="T0" y="T1"/>
                </a:cxn>
                <a:cxn ang="0">
                  <a:pos x="T2" y="T3"/>
                </a:cxn>
                <a:cxn ang="0">
                  <a:pos x="T4" y="T5"/>
                </a:cxn>
                <a:cxn ang="0">
                  <a:pos x="T6" y="T7"/>
                </a:cxn>
                <a:cxn ang="0">
                  <a:pos x="T8" y="T9"/>
                </a:cxn>
                <a:cxn ang="0">
                  <a:pos x="T10" y="T11"/>
                </a:cxn>
              </a:cxnLst>
              <a:rect l="0" t="0" r="r" b="b"/>
              <a:pathLst>
                <a:path w="11" h="3">
                  <a:moveTo>
                    <a:pt x="0" y="1"/>
                  </a:moveTo>
                  <a:lnTo>
                    <a:pt x="0" y="1"/>
                  </a:lnTo>
                  <a:cubicBezTo>
                    <a:pt x="3" y="0"/>
                    <a:pt x="8" y="1"/>
                    <a:pt x="11" y="3"/>
                  </a:cubicBezTo>
                  <a:lnTo>
                    <a:pt x="10" y="3"/>
                  </a:lnTo>
                  <a:cubicBezTo>
                    <a:pt x="8" y="3"/>
                    <a:pt x="5" y="3"/>
                    <a:pt x="3" y="3"/>
                  </a:cubicBezTo>
                  <a:cubicBezTo>
                    <a:pt x="2" y="3"/>
                    <a:pt x="1" y="2"/>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4" name="Freeform 1471"/>
            <p:cNvSpPr>
              <a:spLocks/>
            </p:cNvSpPr>
            <p:nvPr userDrawn="1"/>
          </p:nvSpPr>
          <p:spPr bwMode="auto">
            <a:xfrm>
              <a:off x="283" y="211"/>
              <a:ext cx="5" cy="3"/>
            </a:xfrm>
            <a:custGeom>
              <a:avLst/>
              <a:gdLst>
                <a:gd name="T0" fmla="*/ 0 w 10"/>
                <a:gd name="T1" fmla="*/ 0 h 7"/>
                <a:gd name="T2" fmla="*/ 0 w 10"/>
                <a:gd name="T3" fmla="*/ 0 h 7"/>
                <a:gd name="T4" fmla="*/ 10 w 10"/>
                <a:gd name="T5" fmla="*/ 7 h 7"/>
                <a:gd name="T6" fmla="*/ 0 w 10"/>
                <a:gd name="T7" fmla="*/ 0 h 7"/>
              </a:gdLst>
              <a:ahLst/>
              <a:cxnLst>
                <a:cxn ang="0">
                  <a:pos x="T0" y="T1"/>
                </a:cxn>
                <a:cxn ang="0">
                  <a:pos x="T2" y="T3"/>
                </a:cxn>
                <a:cxn ang="0">
                  <a:pos x="T4" y="T5"/>
                </a:cxn>
                <a:cxn ang="0">
                  <a:pos x="T6" y="T7"/>
                </a:cxn>
              </a:cxnLst>
              <a:rect l="0" t="0" r="r" b="b"/>
              <a:pathLst>
                <a:path w="10" h="7">
                  <a:moveTo>
                    <a:pt x="0" y="0"/>
                  </a:moveTo>
                  <a:lnTo>
                    <a:pt x="0" y="0"/>
                  </a:lnTo>
                  <a:cubicBezTo>
                    <a:pt x="4" y="0"/>
                    <a:pt x="8" y="3"/>
                    <a:pt x="10" y="7"/>
                  </a:cubicBezTo>
                  <a:cubicBezTo>
                    <a:pt x="6" y="6"/>
                    <a:pt x="2" y="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5" name="Freeform 1472"/>
            <p:cNvSpPr>
              <a:spLocks/>
            </p:cNvSpPr>
            <p:nvPr userDrawn="1"/>
          </p:nvSpPr>
          <p:spPr bwMode="auto">
            <a:xfrm>
              <a:off x="287" y="198"/>
              <a:ext cx="3" cy="11"/>
            </a:xfrm>
            <a:custGeom>
              <a:avLst/>
              <a:gdLst>
                <a:gd name="T0" fmla="*/ 2 w 5"/>
                <a:gd name="T1" fmla="*/ 20 h 24"/>
                <a:gd name="T2" fmla="*/ 2 w 5"/>
                <a:gd name="T3" fmla="*/ 20 h 24"/>
                <a:gd name="T4" fmla="*/ 1 w 5"/>
                <a:gd name="T5" fmla="*/ 24 h 24"/>
                <a:gd name="T6" fmla="*/ 0 w 5"/>
                <a:gd name="T7" fmla="*/ 0 h 24"/>
                <a:gd name="T8" fmla="*/ 2 w 5"/>
                <a:gd name="T9" fmla="*/ 1 h 24"/>
                <a:gd name="T10" fmla="*/ 5 w 5"/>
                <a:gd name="T11" fmla="*/ 0 h 24"/>
                <a:gd name="T12" fmla="*/ 4 w 5"/>
                <a:gd name="T13" fmla="*/ 24 h 24"/>
                <a:gd name="T14" fmla="*/ 2 w 5"/>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4">
                  <a:moveTo>
                    <a:pt x="2" y="20"/>
                  </a:moveTo>
                  <a:lnTo>
                    <a:pt x="2" y="20"/>
                  </a:lnTo>
                  <a:cubicBezTo>
                    <a:pt x="2" y="21"/>
                    <a:pt x="1" y="22"/>
                    <a:pt x="1" y="24"/>
                  </a:cubicBezTo>
                  <a:lnTo>
                    <a:pt x="0" y="0"/>
                  </a:lnTo>
                  <a:cubicBezTo>
                    <a:pt x="0" y="1"/>
                    <a:pt x="1" y="1"/>
                    <a:pt x="2" y="1"/>
                  </a:cubicBezTo>
                  <a:cubicBezTo>
                    <a:pt x="4" y="1"/>
                    <a:pt x="4" y="1"/>
                    <a:pt x="5" y="0"/>
                  </a:cubicBezTo>
                  <a:lnTo>
                    <a:pt x="4" y="24"/>
                  </a:lnTo>
                  <a:cubicBezTo>
                    <a:pt x="4" y="22"/>
                    <a:pt x="3" y="21"/>
                    <a:pt x="2" y="2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6" name="Freeform 1473"/>
            <p:cNvSpPr>
              <a:spLocks/>
            </p:cNvSpPr>
            <p:nvPr userDrawn="1"/>
          </p:nvSpPr>
          <p:spPr bwMode="auto">
            <a:xfrm>
              <a:off x="288" y="208"/>
              <a:ext cx="1" cy="6"/>
            </a:xfrm>
            <a:custGeom>
              <a:avLst/>
              <a:gdLst>
                <a:gd name="T0" fmla="*/ 3 w 3"/>
                <a:gd name="T1" fmla="*/ 7 h 13"/>
                <a:gd name="T2" fmla="*/ 3 w 3"/>
                <a:gd name="T3" fmla="*/ 7 h 13"/>
                <a:gd name="T4" fmla="*/ 1 w 3"/>
                <a:gd name="T5" fmla="*/ 13 h 13"/>
                <a:gd name="T6" fmla="*/ 0 w 3"/>
                <a:gd name="T7" fmla="*/ 7 h 13"/>
                <a:gd name="T8" fmla="*/ 1 w 3"/>
                <a:gd name="T9" fmla="*/ 0 h 13"/>
                <a:gd name="T10" fmla="*/ 3 w 3"/>
                <a:gd name="T11" fmla="*/ 7 h 13"/>
              </a:gdLst>
              <a:ahLst/>
              <a:cxnLst>
                <a:cxn ang="0">
                  <a:pos x="T0" y="T1"/>
                </a:cxn>
                <a:cxn ang="0">
                  <a:pos x="T2" y="T3"/>
                </a:cxn>
                <a:cxn ang="0">
                  <a:pos x="T4" y="T5"/>
                </a:cxn>
                <a:cxn ang="0">
                  <a:pos x="T6" y="T7"/>
                </a:cxn>
                <a:cxn ang="0">
                  <a:pos x="T8" y="T9"/>
                </a:cxn>
                <a:cxn ang="0">
                  <a:pos x="T10" y="T11"/>
                </a:cxn>
              </a:cxnLst>
              <a:rect l="0" t="0" r="r" b="b"/>
              <a:pathLst>
                <a:path w="3" h="13">
                  <a:moveTo>
                    <a:pt x="3" y="7"/>
                  </a:moveTo>
                  <a:lnTo>
                    <a:pt x="3" y="7"/>
                  </a:lnTo>
                  <a:cubicBezTo>
                    <a:pt x="3" y="9"/>
                    <a:pt x="3" y="11"/>
                    <a:pt x="1" y="13"/>
                  </a:cubicBezTo>
                  <a:cubicBezTo>
                    <a:pt x="0" y="11"/>
                    <a:pt x="0" y="9"/>
                    <a:pt x="0" y="7"/>
                  </a:cubicBezTo>
                  <a:cubicBezTo>
                    <a:pt x="0" y="4"/>
                    <a:pt x="0" y="2"/>
                    <a:pt x="1" y="0"/>
                  </a:cubicBezTo>
                  <a:cubicBezTo>
                    <a:pt x="3" y="2"/>
                    <a:pt x="3" y="4"/>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7" name="Freeform 1474"/>
            <p:cNvSpPr>
              <a:spLocks/>
            </p:cNvSpPr>
            <p:nvPr userDrawn="1"/>
          </p:nvSpPr>
          <p:spPr bwMode="auto">
            <a:xfrm>
              <a:off x="285" y="186"/>
              <a:ext cx="6" cy="6"/>
            </a:xfrm>
            <a:custGeom>
              <a:avLst/>
              <a:gdLst>
                <a:gd name="T0" fmla="*/ 8 w 13"/>
                <a:gd name="T1" fmla="*/ 2 h 12"/>
                <a:gd name="T2" fmla="*/ 8 w 13"/>
                <a:gd name="T3" fmla="*/ 2 h 12"/>
                <a:gd name="T4" fmla="*/ 7 w 13"/>
                <a:gd name="T5" fmla="*/ 4 h 12"/>
                <a:gd name="T6" fmla="*/ 13 w 13"/>
                <a:gd name="T7" fmla="*/ 3 h 12"/>
                <a:gd name="T8" fmla="*/ 13 w 13"/>
                <a:gd name="T9" fmla="*/ 9 h 12"/>
                <a:gd name="T10" fmla="*/ 8 w 13"/>
                <a:gd name="T11" fmla="*/ 7 h 12"/>
                <a:gd name="T12" fmla="*/ 9 w 13"/>
                <a:gd name="T13" fmla="*/ 12 h 12"/>
                <a:gd name="T14" fmla="*/ 3 w 13"/>
                <a:gd name="T15" fmla="*/ 12 h 12"/>
                <a:gd name="T16" fmla="*/ 5 w 13"/>
                <a:gd name="T17" fmla="*/ 8 h 12"/>
                <a:gd name="T18" fmla="*/ 0 w 13"/>
                <a:gd name="T19" fmla="*/ 9 h 12"/>
                <a:gd name="T20" fmla="*/ 0 w 13"/>
                <a:gd name="T21" fmla="*/ 3 h 12"/>
                <a:gd name="T22" fmla="*/ 4 w 13"/>
                <a:gd name="T23" fmla="*/ 5 h 12"/>
                <a:gd name="T24" fmla="*/ 3 w 13"/>
                <a:gd name="T25" fmla="*/ 0 h 12"/>
                <a:gd name="T26" fmla="*/ 9 w 13"/>
                <a:gd name="T27" fmla="*/ 0 h 12"/>
                <a:gd name="T28" fmla="*/ 8 w 13"/>
                <a:gd name="T2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2">
                  <a:moveTo>
                    <a:pt x="8" y="2"/>
                  </a:moveTo>
                  <a:lnTo>
                    <a:pt x="8" y="2"/>
                  </a:lnTo>
                  <a:cubicBezTo>
                    <a:pt x="8" y="3"/>
                    <a:pt x="7" y="4"/>
                    <a:pt x="7" y="4"/>
                  </a:cubicBezTo>
                  <a:cubicBezTo>
                    <a:pt x="8" y="7"/>
                    <a:pt x="12" y="4"/>
                    <a:pt x="13" y="3"/>
                  </a:cubicBezTo>
                  <a:lnTo>
                    <a:pt x="13" y="9"/>
                  </a:lnTo>
                  <a:cubicBezTo>
                    <a:pt x="12" y="9"/>
                    <a:pt x="10" y="7"/>
                    <a:pt x="8" y="7"/>
                  </a:cubicBezTo>
                  <a:cubicBezTo>
                    <a:pt x="6" y="8"/>
                    <a:pt x="9" y="12"/>
                    <a:pt x="9" y="12"/>
                  </a:cubicBezTo>
                  <a:lnTo>
                    <a:pt x="3" y="12"/>
                  </a:lnTo>
                  <a:cubicBezTo>
                    <a:pt x="4" y="12"/>
                    <a:pt x="6" y="10"/>
                    <a:pt x="5" y="8"/>
                  </a:cubicBezTo>
                  <a:cubicBezTo>
                    <a:pt x="5" y="6"/>
                    <a:pt x="1" y="9"/>
                    <a:pt x="0" y="9"/>
                  </a:cubicBezTo>
                  <a:lnTo>
                    <a:pt x="0" y="3"/>
                  </a:lnTo>
                  <a:cubicBezTo>
                    <a:pt x="1" y="4"/>
                    <a:pt x="3" y="6"/>
                    <a:pt x="4" y="5"/>
                  </a:cubicBezTo>
                  <a:cubicBezTo>
                    <a:pt x="7" y="5"/>
                    <a:pt x="4" y="1"/>
                    <a:pt x="3" y="0"/>
                  </a:cubicBezTo>
                  <a:lnTo>
                    <a:pt x="9" y="0"/>
                  </a:lnTo>
                  <a:cubicBezTo>
                    <a:pt x="9" y="1"/>
                    <a:pt x="8" y="2"/>
                    <a:pt x="8"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8" name="Freeform 1475"/>
            <p:cNvSpPr>
              <a:spLocks/>
            </p:cNvSpPr>
            <p:nvPr userDrawn="1"/>
          </p:nvSpPr>
          <p:spPr bwMode="auto">
            <a:xfrm>
              <a:off x="286" y="193"/>
              <a:ext cx="4" cy="4"/>
            </a:xfrm>
            <a:custGeom>
              <a:avLst/>
              <a:gdLst>
                <a:gd name="T0" fmla="*/ 4 w 9"/>
                <a:gd name="T1" fmla="*/ 0 h 9"/>
                <a:gd name="T2" fmla="*/ 4 w 9"/>
                <a:gd name="T3" fmla="*/ 0 h 9"/>
                <a:gd name="T4" fmla="*/ 9 w 9"/>
                <a:gd name="T5" fmla="*/ 5 h 9"/>
                <a:gd name="T6" fmla="*/ 4 w 9"/>
                <a:gd name="T7" fmla="*/ 9 h 9"/>
                <a:gd name="T8" fmla="*/ 0 w 9"/>
                <a:gd name="T9" fmla="*/ 5 h 9"/>
                <a:gd name="T10" fmla="*/ 4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4" y="0"/>
                  </a:moveTo>
                  <a:lnTo>
                    <a:pt x="4" y="0"/>
                  </a:lnTo>
                  <a:cubicBezTo>
                    <a:pt x="7" y="0"/>
                    <a:pt x="9" y="2"/>
                    <a:pt x="9" y="5"/>
                  </a:cubicBezTo>
                  <a:cubicBezTo>
                    <a:pt x="9" y="7"/>
                    <a:pt x="7" y="9"/>
                    <a:pt x="4" y="9"/>
                  </a:cubicBezTo>
                  <a:cubicBezTo>
                    <a:pt x="2" y="9"/>
                    <a:pt x="0" y="7"/>
                    <a:pt x="0" y="5"/>
                  </a:cubicBezTo>
                  <a:cubicBezTo>
                    <a:pt x="0" y="2"/>
                    <a:pt x="2" y="0"/>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9" name="Freeform 1476"/>
            <p:cNvSpPr>
              <a:spLocks/>
            </p:cNvSpPr>
            <p:nvPr userDrawn="1"/>
          </p:nvSpPr>
          <p:spPr bwMode="auto">
            <a:xfrm>
              <a:off x="297" y="216"/>
              <a:ext cx="0" cy="1"/>
            </a:xfrm>
            <a:custGeom>
              <a:avLst/>
              <a:gdLst>
                <a:gd name="T0" fmla="*/ 1 w 1"/>
                <a:gd name="T1" fmla="*/ 0 h 1"/>
                <a:gd name="T2" fmla="*/ 1 w 1"/>
                <a:gd name="T3" fmla="*/ 0 h 1"/>
                <a:gd name="T4" fmla="*/ 1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1"/>
                  </a:lnTo>
                  <a:cubicBezTo>
                    <a:pt x="1" y="1"/>
                    <a:pt x="1" y="1"/>
                    <a:pt x="0" y="1"/>
                  </a:cubicBezTo>
                  <a:cubicBezTo>
                    <a:pt x="1" y="1"/>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0" name="Freeform 1477"/>
            <p:cNvSpPr>
              <a:spLocks/>
            </p:cNvSpPr>
            <p:nvPr userDrawn="1"/>
          </p:nvSpPr>
          <p:spPr bwMode="auto">
            <a:xfrm>
              <a:off x="289" y="215"/>
              <a:ext cx="1"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1"/>
                    <a:pt x="0" y="0"/>
                  </a:cubicBezTo>
                  <a:cubicBezTo>
                    <a:pt x="0" y="0"/>
                    <a:pt x="1" y="0"/>
                    <a:pt x="1"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1" name="Freeform 1478"/>
            <p:cNvSpPr>
              <a:spLocks/>
            </p:cNvSpPr>
            <p:nvPr userDrawn="1"/>
          </p:nvSpPr>
          <p:spPr bwMode="auto">
            <a:xfrm>
              <a:off x="289" y="216"/>
              <a:ext cx="1" cy="1"/>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cubicBezTo>
                    <a:pt x="0" y="1"/>
                    <a:pt x="0" y="1"/>
                    <a:pt x="1"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2" name="Freeform 1479"/>
            <p:cNvSpPr>
              <a:spLocks/>
            </p:cNvSpPr>
            <p:nvPr userDrawn="1"/>
          </p:nvSpPr>
          <p:spPr bwMode="auto">
            <a:xfrm>
              <a:off x="291" y="215"/>
              <a:ext cx="0"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1"/>
                    <a:pt x="0" y="0"/>
                  </a:cubicBezTo>
                  <a:cubicBezTo>
                    <a:pt x="1" y="0"/>
                    <a:pt x="1" y="0"/>
                    <a:pt x="1"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3" name="Freeform 1480"/>
            <p:cNvSpPr>
              <a:spLocks/>
            </p:cNvSpPr>
            <p:nvPr userDrawn="1"/>
          </p:nvSpPr>
          <p:spPr bwMode="auto">
            <a:xfrm>
              <a:off x="291" y="216"/>
              <a:ext cx="0" cy="1"/>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1"/>
                    <a:pt x="0" y="1"/>
                  </a:cubicBezTo>
                  <a:cubicBezTo>
                    <a:pt x="0" y="1"/>
                    <a:pt x="0" y="1"/>
                    <a:pt x="1"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4" name="Freeform 1481"/>
            <p:cNvSpPr>
              <a:spLocks/>
            </p:cNvSpPr>
            <p:nvPr userDrawn="1"/>
          </p:nvSpPr>
          <p:spPr bwMode="auto">
            <a:xfrm>
              <a:off x="293" y="215"/>
              <a:ext cx="0"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0" y="0"/>
                  </a:lnTo>
                  <a:lnTo>
                    <a:pt x="1"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5" name="Freeform 1482"/>
            <p:cNvSpPr>
              <a:spLocks/>
            </p:cNvSpPr>
            <p:nvPr userDrawn="1"/>
          </p:nvSpPr>
          <p:spPr bwMode="auto">
            <a:xfrm>
              <a:off x="293" y="216"/>
              <a:ext cx="0" cy="1"/>
            </a:xfrm>
            <a:custGeom>
              <a:avLst/>
              <a:gdLst>
                <a:gd name="T0" fmla="*/ 1 w 1"/>
                <a:gd name="T1" fmla="*/ 1 h 1"/>
                <a:gd name="T2" fmla="*/ 1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0"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6" name="Rectangle 1483"/>
            <p:cNvSpPr>
              <a:spLocks noChangeArrowheads="1"/>
            </p:cNvSpPr>
            <p:nvPr userDrawn="1"/>
          </p:nvSpPr>
          <p:spPr bwMode="auto">
            <a:xfrm>
              <a:off x="294" y="215"/>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7" name="Freeform 1484"/>
            <p:cNvSpPr>
              <a:spLocks/>
            </p:cNvSpPr>
            <p:nvPr userDrawn="1"/>
          </p:nvSpPr>
          <p:spPr bwMode="auto">
            <a:xfrm>
              <a:off x="294" y="216"/>
              <a:ext cx="0" cy="1"/>
            </a:xfrm>
            <a:custGeom>
              <a:avLst/>
              <a:gdLst>
                <a:gd name="T0" fmla="*/ 1 w 1"/>
                <a:gd name="T1" fmla="*/ 1 h 1"/>
                <a:gd name="T2" fmla="*/ 1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cubicBezTo>
                    <a:pt x="0" y="1"/>
                    <a:pt x="0" y="0"/>
                    <a:pt x="0" y="0"/>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8" name="Freeform 1485"/>
            <p:cNvSpPr>
              <a:spLocks/>
            </p:cNvSpPr>
            <p:nvPr userDrawn="1"/>
          </p:nvSpPr>
          <p:spPr bwMode="auto">
            <a:xfrm>
              <a:off x="296" y="215"/>
              <a:ext cx="0"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0"/>
                    <a:pt x="0" y="0"/>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9" name="Freeform 1486"/>
            <p:cNvSpPr>
              <a:spLocks/>
            </p:cNvSpPr>
            <p:nvPr userDrawn="1"/>
          </p:nvSpPr>
          <p:spPr bwMode="auto">
            <a:xfrm>
              <a:off x="295" y="216"/>
              <a:ext cx="1" cy="1"/>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1"/>
                    <a:pt x="0" y="1"/>
                  </a:cubicBezTo>
                  <a:lnTo>
                    <a:pt x="1"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0" name="Freeform 1487"/>
            <p:cNvSpPr>
              <a:spLocks/>
            </p:cNvSpPr>
            <p:nvPr userDrawn="1"/>
          </p:nvSpPr>
          <p:spPr bwMode="auto">
            <a:xfrm>
              <a:off x="290" y="216"/>
              <a:ext cx="1" cy="1"/>
            </a:xfrm>
            <a:custGeom>
              <a:avLst/>
              <a:gdLst>
                <a:gd name="T0" fmla="*/ 2 w 3"/>
                <a:gd name="T1" fmla="*/ 0 h 2"/>
                <a:gd name="T2" fmla="*/ 2 w 3"/>
                <a:gd name="T3" fmla="*/ 0 h 2"/>
                <a:gd name="T4" fmla="*/ 3 w 3"/>
                <a:gd name="T5" fmla="*/ 1 h 2"/>
                <a:gd name="T6" fmla="*/ 2 w 3"/>
                <a:gd name="T7" fmla="*/ 2 h 2"/>
                <a:gd name="T8" fmla="*/ 0 w 3"/>
                <a:gd name="T9" fmla="*/ 1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lnTo>
                    <a:pt x="2" y="0"/>
                  </a:lnTo>
                  <a:cubicBezTo>
                    <a:pt x="2" y="0"/>
                    <a:pt x="3" y="0"/>
                    <a:pt x="3" y="1"/>
                  </a:cubicBezTo>
                  <a:cubicBezTo>
                    <a:pt x="3" y="1"/>
                    <a:pt x="2" y="2"/>
                    <a:pt x="2" y="2"/>
                  </a:cubicBezTo>
                  <a:cubicBezTo>
                    <a:pt x="1" y="2"/>
                    <a:pt x="0" y="1"/>
                    <a:pt x="0" y="1"/>
                  </a:cubicBezTo>
                  <a:cubicBezTo>
                    <a:pt x="0" y="0"/>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1" name="Freeform 1488"/>
            <p:cNvSpPr>
              <a:spLocks/>
            </p:cNvSpPr>
            <p:nvPr userDrawn="1"/>
          </p:nvSpPr>
          <p:spPr bwMode="auto">
            <a:xfrm>
              <a:off x="291" y="216"/>
              <a:ext cx="2" cy="1"/>
            </a:xfrm>
            <a:custGeom>
              <a:avLst/>
              <a:gdLst>
                <a:gd name="T0" fmla="*/ 1 w 3"/>
                <a:gd name="T1" fmla="*/ 0 h 2"/>
                <a:gd name="T2" fmla="*/ 1 w 3"/>
                <a:gd name="T3" fmla="*/ 0 h 2"/>
                <a:gd name="T4" fmla="*/ 3 w 3"/>
                <a:gd name="T5" fmla="*/ 1 h 2"/>
                <a:gd name="T6" fmla="*/ 1 w 3"/>
                <a:gd name="T7" fmla="*/ 2 h 2"/>
                <a:gd name="T8" fmla="*/ 0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lnTo>
                    <a:pt x="1" y="0"/>
                  </a:lnTo>
                  <a:cubicBezTo>
                    <a:pt x="2" y="0"/>
                    <a:pt x="3" y="0"/>
                    <a:pt x="3" y="1"/>
                  </a:cubicBezTo>
                  <a:cubicBezTo>
                    <a:pt x="3" y="1"/>
                    <a:pt x="2" y="2"/>
                    <a:pt x="1" y="2"/>
                  </a:cubicBezTo>
                  <a:cubicBezTo>
                    <a:pt x="1" y="2"/>
                    <a:pt x="0" y="1"/>
                    <a:pt x="0" y="1"/>
                  </a:cubicBezTo>
                  <a:cubicBezTo>
                    <a:pt x="0"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2" name="Freeform 1489"/>
            <p:cNvSpPr>
              <a:spLocks/>
            </p:cNvSpPr>
            <p:nvPr userDrawn="1"/>
          </p:nvSpPr>
          <p:spPr bwMode="auto">
            <a:xfrm>
              <a:off x="293" y="216"/>
              <a:ext cx="1" cy="1"/>
            </a:xfrm>
            <a:custGeom>
              <a:avLst/>
              <a:gdLst>
                <a:gd name="T0" fmla="*/ 1 w 2"/>
                <a:gd name="T1" fmla="*/ 0 h 2"/>
                <a:gd name="T2" fmla="*/ 1 w 2"/>
                <a:gd name="T3" fmla="*/ 0 h 2"/>
                <a:gd name="T4" fmla="*/ 2 w 2"/>
                <a:gd name="T5" fmla="*/ 0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0"/>
                  </a:cubicBezTo>
                  <a:cubicBezTo>
                    <a:pt x="2" y="1"/>
                    <a:pt x="1" y="1"/>
                    <a:pt x="1" y="2"/>
                  </a:cubicBezTo>
                  <a:cubicBezTo>
                    <a:pt x="0" y="2"/>
                    <a:pt x="0" y="1"/>
                    <a:pt x="0" y="1"/>
                  </a:cubicBezTo>
                  <a:cubicBezTo>
                    <a:pt x="0" y="0"/>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3" name="Freeform 1490"/>
            <p:cNvSpPr>
              <a:spLocks/>
            </p:cNvSpPr>
            <p:nvPr userDrawn="1"/>
          </p:nvSpPr>
          <p:spPr bwMode="auto">
            <a:xfrm>
              <a:off x="294" y="216"/>
              <a:ext cx="1" cy="1"/>
            </a:xfrm>
            <a:custGeom>
              <a:avLst/>
              <a:gdLst>
                <a:gd name="T0" fmla="*/ 1 w 2"/>
                <a:gd name="T1" fmla="*/ 0 h 2"/>
                <a:gd name="T2" fmla="*/ 1 w 2"/>
                <a:gd name="T3" fmla="*/ 0 h 2"/>
                <a:gd name="T4" fmla="*/ 2 w 2"/>
                <a:gd name="T5" fmla="*/ 0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0"/>
                  </a:cubicBezTo>
                  <a:cubicBezTo>
                    <a:pt x="2" y="1"/>
                    <a:pt x="2" y="1"/>
                    <a:pt x="1" y="2"/>
                  </a:cubicBezTo>
                  <a:cubicBezTo>
                    <a:pt x="1" y="2"/>
                    <a:pt x="0" y="1"/>
                    <a:pt x="0" y="1"/>
                  </a:cubicBezTo>
                  <a:cubicBezTo>
                    <a:pt x="0"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4" name="Freeform 1491"/>
            <p:cNvSpPr>
              <a:spLocks/>
            </p:cNvSpPr>
            <p:nvPr userDrawn="1"/>
          </p:nvSpPr>
          <p:spPr bwMode="auto">
            <a:xfrm>
              <a:off x="296" y="216"/>
              <a:ext cx="1" cy="1"/>
            </a:xfrm>
            <a:custGeom>
              <a:avLst/>
              <a:gdLst>
                <a:gd name="T0" fmla="*/ 1 w 2"/>
                <a:gd name="T1" fmla="*/ 0 h 2"/>
                <a:gd name="T2" fmla="*/ 1 w 2"/>
                <a:gd name="T3" fmla="*/ 0 h 2"/>
                <a:gd name="T4" fmla="*/ 2 w 2"/>
                <a:gd name="T5" fmla="*/ 1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1"/>
                  </a:cubicBezTo>
                  <a:cubicBezTo>
                    <a:pt x="2" y="1"/>
                    <a:pt x="2" y="1"/>
                    <a:pt x="1" y="2"/>
                  </a:cubicBezTo>
                  <a:cubicBezTo>
                    <a:pt x="1" y="2"/>
                    <a:pt x="0" y="1"/>
                    <a:pt x="0" y="1"/>
                  </a:cubicBezTo>
                  <a:cubicBezTo>
                    <a:pt x="1" y="1"/>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5" name="Freeform 1492"/>
            <p:cNvSpPr>
              <a:spLocks/>
            </p:cNvSpPr>
            <p:nvPr userDrawn="1"/>
          </p:nvSpPr>
          <p:spPr bwMode="auto">
            <a:xfrm>
              <a:off x="280" y="216"/>
              <a:ext cx="0" cy="1"/>
            </a:xfrm>
            <a:custGeom>
              <a:avLst/>
              <a:gdLst>
                <a:gd name="T0" fmla="*/ 0 w 1"/>
                <a:gd name="T1" fmla="*/ 0 h 1"/>
                <a:gd name="T2" fmla="*/ 0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0"/>
                  </a:lnTo>
                  <a:cubicBezTo>
                    <a:pt x="0" y="0"/>
                    <a:pt x="0" y="1"/>
                    <a:pt x="1" y="1"/>
                  </a:cubicBezTo>
                  <a:cubicBezTo>
                    <a:pt x="0" y="1"/>
                    <a:pt x="0" y="1"/>
                    <a:pt x="0" y="1"/>
                  </a:cubicBez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6" name="Freeform 1493"/>
            <p:cNvSpPr>
              <a:spLocks/>
            </p:cNvSpPr>
            <p:nvPr userDrawn="1"/>
          </p:nvSpPr>
          <p:spPr bwMode="auto">
            <a:xfrm>
              <a:off x="287" y="215"/>
              <a:ext cx="1"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0"/>
                    <a:pt x="0" y="0"/>
                    <a:pt x="1" y="0"/>
                  </a:cubicBezTo>
                  <a:cubicBezTo>
                    <a:pt x="1"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7" name="Freeform 1494"/>
            <p:cNvSpPr>
              <a:spLocks/>
            </p:cNvSpPr>
            <p:nvPr userDrawn="1"/>
          </p:nvSpPr>
          <p:spPr bwMode="auto">
            <a:xfrm>
              <a:off x="287" y="216"/>
              <a:ext cx="1"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1"/>
                    <a:pt x="1" y="1"/>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8" name="Freeform 1495"/>
            <p:cNvSpPr>
              <a:spLocks/>
            </p:cNvSpPr>
            <p:nvPr userDrawn="1"/>
          </p:nvSpPr>
          <p:spPr bwMode="auto">
            <a:xfrm>
              <a:off x="285" y="215"/>
              <a:ext cx="1"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0"/>
                    <a:pt x="0" y="0"/>
                    <a:pt x="1" y="0"/>
                  </a:cubicBezTo>
                  <a:cubicBezTo>
                    <a:pt x="0"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9" name="Freeform 1496"/>
            <p:cNvSpPr>
              <a:spLocks/>
            </p:cNvSpPr>
            <p:nvPr userDrawn="1"/>
          </p:nvSpPr>
          <p:spPr bwMode="auto">
            <a:xfrm>
              <a:off x="285" y="216"/>
              <a:ext cx="1"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1"/>
                    <a:pt x="1" y="1"/>
                    <a:pt x="1" y="1"/>
                  </a:cubicBezTo>
                  <a:cubicBezTo>
                    <a:pt x="1"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0" name="Freeform 1497"/>
            <p:cNvSpPr>
              <a:spLocks/>
            </p:cNvSpPr>
            <p:nvPr userDrawn="1"/>
          </p:nvSpPr>
          <p:spPr bwMode="auto">
            <a:xfrm>
              <a:off x="284" y="215"/>
              <a:ext cx="0"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0"/>
                  </a:lnTo>
                  <a:lnTo>
                    <a:pt x="1"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1" name="Freeform 1498"/>
            <p:cNvSpPr>
              <a:spLocks/>
            </p:cNvSpPr>
            <p:nvPr userDrawn="1"/>
          </p:nvSpPr>
          <p:spPr bwMode="auto">
            <a:xfrm>
              <a:off x="284" y="216"/>
              <a:ext cx="0" cy="1"/>
            </a:xfrm>
            <a:custGeom>
              <a:avLst/>
              <a:gdLst>
                <a:gd name="T0" fmla="*/ 0 w 1"/>
                <a:gd name="T1" fmla="*/ 1 h 1"/>
                <a:gd name="T2" fmla="*/ 0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1"/>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2" name="Rectangle 1499"/>
            <p:cNvSpPr>
              <a:spLocks noChangeArrowheads="1"/>
            </p:cNvSpPr>
            <p:nvPr userDrawn="1"/>
          </p:nvSpPr>
          <p:spPr bwMode="auto">
            <a:xfrm>
              <a:off x="282" y="215"/>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3" name="Freeform 1500"/>
            <p:cNvSpPr>
              <a:spLocks/>
            </p:cNvSpPr>
            <p:nvPr userDrawn="1"/>
          </p:nvSpPr>
          <p:spPr bwMode="auto">
            <a:xfrm>
              <a:off x="282" y="216"/>
              <a:ext cx="1"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0" y="0"/>
                  </a:lnTo>
                  <a:lnTo>
                    <a:pt x="1" y="1"/>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4" name="Freeform 1501"/>
            <p:cNvSpPr>
              <a:spLocks/>
            </p:cNvSpPr>
            <p:nvPr userDrawn="1"/>
          </p:nvSpPr>
          <p:spPr bwMode="auto">
            <a:xfrm>
              <a:off x="281" y="215"/>
              <a:ext cx="0" cy="1"/>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5" name="Freeform 1502"/>
            <p:cNvSpPr>
              <a:spLocks/>
            </p:cNvSpPr>
            <p:nvPr userDrawn="1"/>
          </p:nvSpPr>
          <p:spPr bwMode="auto">
            <a:xfrm>
              <a:off x="281" y="216"/>
              <a:ext cx="0"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0" y="0"/>
                  </a:lnTo>
                  <a:cubicBezTo>
                    <a:pt x="0" y="1"/>
                    <a:pt x="0" y="1"/>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6" name="Freeform 1503"/>
            <p:cNvSpPr>
              <a:spLocks/>
            </p:cNvSpPr>
            <p:nvPr userDrawn="1"/>
          </p:nvSpPr>
          <p:spPr bwMode="auto">
            <a:xfrm>
              <a:off x="286" y="216"/>
              <a:ext cx="1" cy="1"/>
            </a:xfrm>
            <a:custGeom>
              <a:avLst/>
              <a:gdLst>
                <a:gd name="T0" fmla="*/ 1 w 2"/>
                <a:gd name="T1" fmla="*/ 0 h 2"/>
                <a:gd name="T2" fmla="*/ 1 w 2"/>
                <a:gd name="T3" fmla="*/ 0 h 2"/>
                <a:gd name="T4" fmla="*/ 2 w 2"/>
                <a:gd name="T5" fmla="*/ 1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1"/>
                  </a:cubicBezTo>
                  <a:cubicBezTo>
                    <a:pt x="2" y="1"/>
                    <a:pt x="2" y="2"/>
                    <a:pt x="1" y="2"/>
                  </a:cubicBezTo>
                  <a:cubicBezTo>
                    <a:pt x="1" y="2"/>
                    <a:pt x="0" y="1"/>
                    <a:pt x="0" y="1"/>
                  </a:cubicBezTo>
                  <a:cubicBezTo>
                    <a:pt x="0"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7" name="Freeform 1504"/>
            <p:cNvSpPr>
              <a:spLocks/>
            </p:cNvSpPr>
            <p:nvPr userDrawn="1"/>
          </p:nvSpPr>
          <p:spPr bwMode="auto">
            <a:xfrm>
              <a:off x="284" y="216"/>
              <a:ext cx="1" cy="1"/>
            </a:xfrm>
            <a:custGeom>
              <a:avLst/>
              <a:gdLst>
                <a:gd name="T0" fmla="*/ 1 w 2"/>
                <a:gd name="T1" fmla="*/ 0 h 2"/>
                <a:gd name="T2" fmla="*/ 1 w 2"/>
                <a:gd name="T3" fmla="*/ 0 h 2"/>
                <a:gd name="T4" fmla="*/ 2 w 2"/>
                <a:gd name="T5" fmla="*/ 1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1"/>
                  </a:cubicBezTo>
                  <a:cubicBezTo>
                    <a:pt x="2" y="1"/>
                    <a:pt x="2" y="2"/>
                    <a:pt x="1" y="2"/>
                  </a:cubicBezTo>
                  <a:cubicBezTo>
                    <a:pt x="1" y="2"/>
                    <a:pt x="0" y="1"/>
                    <a:pt x="0" y="1"/>
                  </a:cubicBezTo>
                  <a:cubicBezTo>
                    <a:pt x="0"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8" name="Freeform 1505"/>
            <p:cNvSpPr>
              <a:spLocks/>
            </p:cNvSpPr>
            <p:nvPr userDrawn="1"/>
          </p:nvSpPr>
          <p:spPr bwMode="auto">
            <a:xfrm>
              <a:off x="283" y="216"/>
              <a:ext cx="1" cy="1"/>
            </a:xfrm>
            <a:custGeom>
              <a:avLst/>
              <a:gdLst>
                <a:gd name="T0" fmla="*/ 1 w 2"/>
                <a:gd name="T1" fmla="*/ 0 h 2"/>
                <a:gd name="T2" fmla="*/ 1 w 2"/>
                <a:gd name="T3" fmla="*/ 0 h 2"/>
                <a:gd name="T4" fmla="*/ 2 w 2"/>
                <a:gd name="T5" fmla="*/ 1 h 2"/>
                <a:gd name="T6" fmla="*/ 1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2" y="0"/>
                    <a:pt x="2" y="1"/>
                  </a:cubicBezTo>
                  <a:cubicBezTo>
                    <a:pt x="2" y="1"/>
                    <a:pt x="1" y="2"/>
                    <a:pt x="1" y="2"/>
                  </a:cubicBezTo>
                  <a:cubicBezTo>
                    <a:pt x="0" y="1"/>
                    <a:pt x="0" y="1"/>
                    <a:pt x="0" y="0"/>
                  </a:cubicBezTo>
                  <a:cubicBezTo>
                    <a:pt x="0" y="0"/>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9" name="Freeform 1506"/>
            <p:cNvSpPr>
              <a:spLocks/>
            </p:cNvSpPr>
            <p:nvPr userDrawn="1"/>
          </p:nvSpPr>
          <p:spPr bwMode="auto">
            <a:xfrm>
              <a:off x="281" y="216"/>
              <a:ext cx="1" cy="1"/>
            </a:xfrm>
            <a:custGeom>
              <a:avLst/>
              <a:gdLst>
                <a:gd name="T0" fmla="*/ 1 w 2"/>
                <a:gd name="T1" fmla="*/ 0 h 2"/>
                <a:gd name="T2" fmla="*/ 1 w 2"/>
                <a:gd name="T3" fmla="*/ 0 h 2"/>
                <a:gd name="T4" fmla="*/ 2 w 2"/>
                <a:gd name="T5" fmla="*/ 1 h 2"/>
                <a:gd name="T6" fmla="*/ 1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2" y="0"/>
                    <a:pt x="2" y="1"/>
                  </a:cubicBezTo>
                  <a:cubicBezTo>
                    <a:pt x="2" y="1"/>
                    <a:pt x="1" y="2"/>
                    <a:pt x="1" y="2"/>
                  </a:cubicBezTo>
                  <a:cubicBezTo>
                    <a:pt x="0" y="1"/>
                    <a:pt x="0" y="1"/>
                    <a:pt x="0" y="0"/>
                  </a:cubicBezTo>
                  <a:cubicBezTo>
                    <a:pt x="0" y="0"/>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0" name="Freeform 1507"/>
            <p:cNvSpPr>
              <a:spLocks/>
            </p:cNvSpPr>
            <p:nvPr userDrawn="1"/>
          </p:nvSpPr>
          <p:spPr bwMode="auto">
            <a:xfrm>
              <a:off x="280" y="216"/>
              <a:ext cx="1" cy="1"/>
            </a:xfrm>
            <a:custGeom>
              <a:avLst/>
              <a:gdLst>
                <a:gd name="T0" fmla="*/ 1 w 1"/>
                <a:gd name="T1" fmla="*/ 0 h 2"/>
                <a:gd name="T2" fmla="*/ 1 w 1"/>
                <a:gd name="T3" fmla="*/ 0 h 2"/>
                <a:gd name="T4" fmla="*/ 1 w 1"/>
                <a:gd name="T5" fmla="*/ 1 h 2"/>
                <a:gd name="T6" fmla="*/ 1 w 1"/>
                <a:gd name="T7" fmla="*/ 2 h 2"/>
                <a:gd name="T8" fmla="*/ 0 w 1"/>
                <a:gd name="T9" fmla="*/ 1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1" y="0"/>
                  </a:lnTo>
                  <a:cubicBezTo>
                    <a:pt x="1" y="0"/>
                    <a:pt x="1" y="1"/>
                    <a:pt x="1" y="1"/>
                  </a:cubicBezTo>
                  <a:cubicBezTo>
                    <a:pt x="1" y="1"/>
                    <a:pt x="1" y="2"/>
                    <a:pt x="1" y="2"/>
                  </a:cubicBezTo>
                  <a:cubicBezTo>
                    <a:pt x="0" y="1"/>
                    <a:pt x="0" y="1"/>
                    <a:pt x="0" y="1"/>
                  </a:cubicBezTo>
                  <a:cubicBezTo>
                    <a:pt x="0" y="0"/>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1" name="Freeform 1508"/>
            <p:cNvSpPr>
              <a:spLocks/>
            </p:cNvSpPr>
            <p:nvPr userDrawn="1"/>
          </p:nvSpPr>
          <p:spPr bwMode="auto">
            <a:xfrm>
              <a:off x="288" y="216"/>
              <a:ext cx="1" cy="1"/>
            </a:xfrm>
            <a:custGeom>
              <a:avLst/>
              <a:gdLst>
                <a:gd name="T0" fmla="*/ 3 w 3"/>
                <a:gd name="T1" fmla="*/ 1 h 2"/>
                <a:gd name="T2" fmla="*/ 3 w 3"/>
                <a:gd name="T3" fmla="*/ 1 h 2"/>
                <a:gd name="T4" fmla="*/ 1 w 3"/>
                <a:gd name="T5" fmla="*/ 2 h 2"/>
                <a:gd name="T6" fmla="*/ 0 w 3"/>
                <a:gd name="T7" fmla="*/ 1 h 2"/>
                <a:gd name="T8" fmla="*/ 1 w 3"/>
                <a:gd name="T9" fmla="*/ 0 h 2"/>
                <a:gd name="T10" fmla="*/ 3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3" y="1"/>
                  </a:moveTo>
                  <a:lnTo>
                    <a:pt x="3" y="1"/>
                  </a:lnTo>
                  <a:cubicBezTo>
                    <a:pt x="3" y="1"/>
                    <a:pt x="2" y="2"/>
                    <a:pt x="1" y="2"/>
                  </a:cubicBezTo>
                  <a:cubicBezTo>
                    <a:pt x="1" y="2"/>
                    <a:pt x="0" y="1"/>
                    <a:pt x="0" y="1"/>
                  </a:cubicBezTo>
                  <a:cubicBezTo>
                    <a:pt x="0" y="0"/>
                    <a:pt x="1" y="0"/>
                    <a:pt x="1" y="0"/>
                  </a:cubicBezTo>
                  <a:cubicBezTo>
                    <a:pt x="2" y="0"/>
                    <a:pt x="3" y="0"/>
                    <a:pt x="3"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2" name="Freeform 1509"/>
            <p:cNvSpPr>
              <a:spLocks/>
            </p:cNvSpPr>
            <p:nvPr userDrawn="1"/>
          </p:nvSpPr>
          <p:spPr bwMode="auto">
            <a:xfrm>
              <a:off x="280" y="215"/>
              <a:ext cx="17" cy="0"/>
            </a:xfrm>
            <a:custGeom>
              <a:avLst/>
              <a:gdLst>
                <a:gd name="T0" fmla="*/ 19 w 39"/>
                <a:gd name="T1" fmla="*/ 2 h 2"/>
                <a:gd name="T2" fmla="*/ 19 w 39"/>
                <a:gd name="T3" fmla="*/ 2 h 2"/>
                <a:gd name="T4" fmla="*/ 0 w 39"/>
                <a:gd name="T5" fmla="*/ 2 h 2"/>
                <a:gd name="T6" fmla="*/ 0 w 39"/>
                <a:gd name="T7" fmla="*/ 1 h 2"/>
                <a:gd name="T8" fmla="*/ 19 w 39"/>
                <a:gd name="T9" fmla="*/ 1 h 2"/>
                <a:gd name="T10" fmla="*/ 39 w 39"/>
                <a:gd name="T11" fmla="*/ 1 h 2"/>
                <a:gd name="T12" fmla="*/ 39 w 39"/>
                <a:gd name="T13" fmla="*/ 2 h 2"/>
                <a:gd name="T14" fmla="*/ 19 w 39"/>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
                  <a:moveTo>
                    <a:pt x="19" y="2"/>
                  </a:moveTo>
                  <a:lnTo>
                    <a:pt x="19" y="2"/>
                  </a:lnTo>
                  <a:cubicBezTo>
                    <a:pt x="11" y="2"/>
                    <a:pt x="3" y="1"/>
                    <a:pt x="0" y="2"/>
                  </a:cubicBezTo>
                  <a:lnTo>
                    <a:pt x="0" y="1"/>
                  </a:lnTo>
                  <a:cubicBezTo>
                    <a:pt x="3" y="0"/>
                    <a:pt x="11" y="1"/>
                    <a:pt x="19" y="1"/>
                  </a:cubicBezTo>
                  <a:cubicBezTo>
                    <a:pt x="28" y="1"/>
                    <a:pt x="35" y="0"/>
                    <a:pt x="39" y="1"/>
                  </a:cubicBezTo>
                  <a:lnTo>
                    <a:pt x="39" y="2"/>
                  </a:lnTo>
                  <a:cubicBezTo>
                    <a:pt x="35" y="1"/>
                    <a:pt x="28" y="2"/>
                    <a:pt x="19"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3" name="Freeform 1510"/>
            <p:cNvSpPr>
              <a:spLocks/>
            </p:cNvSpPr>
            <p:nvPr userDrawn="1"/>
          </p:nvSpPr>
          <p:spPr bwMode="auto">
            <a:xfrm>
              <a:off x="280" y="217"/>
              <a:ext cx="17" cy="1"/>
            </a:xfrm>
            <a:custGeom>
              <a:avLst/>
              <a:gdLst>
                <a:gd name="T0" fmla="*/ 19 w 39"/>
                <a:gd name="T1" fmla="*/ 2 h 2"/>
                <a:gd name="T2" fmla="*/ 19 w 39"/>
                <a:gd name="T3" fmla="*/ 2 h 2"/>
                <a:gd name="T4" fmla="*/ 0 w 39"/>
                <a:gd name="T5" fmla="*/ 2 h 2"/>
                <a:gd name="T6" fmla="*/ 0 w 39"/>
                <a:gd name="T7" fmla="*/ 1 h 2"/>
                <a:gd name="T8" fmla="*/ 19 w 39"/>
                <a:gd name="T9" fmla="*/ 1 h 2"/>
                <a:gd name="T10" fmla="*/ 39 w 39"/>
                <a:gd name="T11" fmla="*/ 1 h 2"/>
                <a:gd name="T12" fmla="*/ 39 w 39"/>
                <a:gd name="T13" fmla="*/ 2 h 2"/>
                <a:gd name="T14" fmla="*/ 19 w 39"/>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
                  <a:moveTo>
                    <a:pt x="19" y="2"/>
                  </a:moveTo>
                  <a:lnTo>
                    <a:pt x="19" y="2"/>
                  </a:lnTo>
                  <a:cubicBezTo>
                    <a:pt x="11" y="2"/>
                    <a:pt x="3" y="1"/>
                    <a:pt x="0" y="2"/>
                  </a:cubicBezTo>
                  <a:lnTo>
                    <a:pt x="0" y="1"/>
                  </a:lnTo>
                  <a:cubicBezTo>
                    <a:pt x="3" y="0"/>
                    <a:pt x="11" y="1"/>
                    <a:pt x="19" y="1"/>
                  </a:cubicBezTo>
                  <a:cubicBezTo>
                    <a:pt x="28" y="1"/>
                    <a:pt x="35" y="0"/>
                    <a:pt x="39" y="1"/>
                  </a:cubicBezTo>
                  <a:lnTo>
                    <a:pt x="39" y="2"/>
                  </a:lnTo>
                  <a:cubicBezTo>
                    <a:pt x="35" y="1"/>
                    <a:pt x="28" y="2"/>
                    <a:pt x="19"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4" name="Freeform 1511"/>
            <p:cNvSpPr>
              <a:spLocks noEditPoints="1"/>
            </p:cNvSpPr>
            <p:nvPr userDrawn="1"/>
          </p:nvSpPr>
          <p:spPr bwMode="auto">
            <a:xfrm>
              <a:off x="287" y="198"/>
              <a:ext cx="3" cy="9"/>
            </a:xfrm>
            <a:custGeom>
              <a:avLst/>
              <a:gdLst>
                <a:gd name="T0" fmla="*/ 2 w 5"/>
                <a:gd name="T1" fmla="*/ 1 h 21"/>
                <a:gd name="T2" fmla="*/ 2 w 5"/>
                <a:gd name="T3" fmla="*/ 4 h 21"/>
                <a:gd name="T4" fmla="*/ 2 w 5"/>
                <a:gd name="T5" fmla="*/ 1 h 21"/>
                <a:gd name="T6" fmla="*/ 2 w 5"/>
                <a:gd name="T7" fmla="*/ 8 h 21"/>
                <a:gd name="T8" fmla="*/ 4 w 5"/>
                <a:gd name="T9" fmla="*/ 7 h 21"/>
                <a:gd name="T10" fmla="*/ 2 w 5"/>
                <a:gd name="T11" fmla="*/ 5 h 21"/>
                <a:gd name="T12" fmla="*/ 1 w 5"/>
                <a:gd name="T13" fmla="*/ 7 h 21"/>
                <a:gd name="T14" fmla="*/ 2 w 5"/>
                <a:gd name="T15" fmla="*/ 9 h 21"/>
                <a:gd name="T16" fmla="*/ 1 w 5"/>
                <a:gd name="T17" fmla="*/ 10 h 21"/>
                <a:gd name="T18" fmla="*/ 4 w 5"/>
                <a:gd name="T19" fmla="*/ 10 h 21"/>
                <a:gd name="T20" fmla="*/ 2 w 5"/>
                <a:gd name="T21" fmla="*/ 9 h 21"/>
                <a:gd name="T22" fmla="*/ 2 w 5"/>
                <a:gd name="T23" fmla="*/ 12 h 21"/>
                <a:gd name="T24" fmla="*/ 1 w 5"/>
                <a:gd name="T25" fmla="*/ 13 h 21"/>
                <a:gd name="T26" fmla="*/ 3 w 5"/>
                <a:gd name="T27" fmla="*/ 13 h 21"/>
                <a:gd name="T28" fmla="*/ 2 w 5"/>
                <a:gd name="T29" fmla="*/ 12 h 21"/>
                <a:gd name="T30" fmla="*/ 3 w 5"/>
                <a:gd name="T31" fmla="*/ 18 h 21"/>
                <a:gd name="T32" fmla="*/ 2 w 5"/>
                <a:gd name="T33" fmla="*/ 18 h 21"/>
                <a:gd name="T34" fmla="*/ 1 w 5"/>
                <a:gd name="T35" fmla="*/ 19 h 21"/>
                <a:gd name="T36" fmla="*/ 3 w 5"/>
                <a:gd name="T37" fmla="*/ 19 h 21"/>
                <a:gd name="T38" fmla="*/ 3 w 5"/>
                <a:gd name="T39" fmla="*/ 15 h 21"/>
                <a:gd name="T40" fmla="*/ 4 w 5"/>
                <a:gd name="T41" fmla="*/ 16 h 21"/>
                <a:gd name="T42" fmla="*/ 4 w 5"/>
                <a:gd name="T43" fmla="*/ 19 h 21"/>
                <a:gd name="T44" fmla="*/ 1 w 5"/>
                <a:gd name="T45" fmla="*/ 19 h 21"/>
                <a:gd name="T46" fmla="*/ 0 w 5"/>
                <a:gd name="T47" fmla="*/ 16 h 21"/>
                <a:gd name="T48" fmla="*/ 0 w 5"/>
                <a:gd name="T49" fmla="*/ 13 h 21"/>
                <a:gd name="T50" fmla="*/ 0 w 5"/>
                <a:gd name="T51" fmla="*/ 10 h 21"/>
                <a:gd name="T52" fmla="*/ 0 w 5"/>
                <a:gd name="T53" fmla="*/ 7 h 21"/>
                <a:gd name="T54" fmla="*/ 0 w 5"/>
                <a:gd name="T55" fmla="*/ 3 h 21"/>
                <a:gd name="T56" fmla="*/ 5 w 5"/>
                <a:gd name="T57" fmla="*/ 3 h 21"/>
                <a:gd name="T58" fmla="*/ 5 w 5"/>
                <a:gd name="T59" fmla="*/ 7 h 21"/>
                <a:gd name="T60" fmla="*/ 4 w 5"/>
                <a:gd name="T61" fmla="*/ 10 h 21"/>
                <a:gd name="T62" fmla="*/ 4 w 5"/>
                <a:gd name="T63" fmla="*/ 13 h 21"/>
                <a:gd name="T64" fmla="*/ 2 w 5"/>
                <a:gd name="T65" fmla="*/ 15 h 21"/>
                <a:gd name="T66" fmla="*/ 1 w 5"/>
                <a:gd name="T67" fmla="*/ 16 h 21"/>
                <a:gd name="T68" fmla="*/ 3 w 5"/>
                <a:gd name="T69" fmla="*/ 16 h 21"/>
                <a:gd name="T70" fmla="*/ 2 w 5"/>
                <a:gd name="T71"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21">
                  <a:moveTo>
                    <a:pt x="2" y="1"/>
                  </a:moveTo>
                  <a:lnTo>
                    <a:pt x="2" y="1"/>
                  </a:lnTo>
                  <a:cubicBezTo>
                    <a:pt x="2" y="1"/>
                    <a:pt x="1" y="2"/>
                    <a:pt x="1" y="3"/>
                  </a:cubicBezTo>
                  <a:cubicBezTo>
                    <a:pt x="1" y="4"/>
                    <a:pt x="2" y="4"/>
                    <a:pt x="2" y="4"/>
                  </a:cubicBezTo>
                  <a:cubicBezTo>
                    <a:pt x="3" y="4"/>
                    <a:pt x="4" y="4"/>
                    <a:pt x="4" y="3"/>
                  </a:cubicBezTo>
                  <a:cubicBezTo>
                    <a:pt x="4" y="2"/>
                    <a:pt x="3" y="1"/>
                    <a:pt x="2" y="1"/>
                  </a:cubicBezTo>
                  <a:close/>
                  <a:moveTo>
                    <a:pt x="2" y="8"/>
                  </a:moveTo>
                  <a:lnTo>
                    <a:pt x="2" y="8"/>
                  </a:lnTo>
                  <a:lnTo>
                    <a:pt x="2" y="8"/>
                  </a:lnTo>
                  <a:cubicBezTo>
                    <a:pt x="3" y="8"/>
                    <a:pt x="4" y="7"/>
                    <a:pt x="4" y="7"/>
                  </a:cubicBezTo>
                  <a:cubicBezTo>
                    <a:pt x="4" y="6"/>
                    <a:pt x="3" y="5"/>
                    <a:pt x="3" y="5"/>
                  </a:cubicBezTo>
                  <a:cubicBezTo>
                    <a:pt x="3" y="5"/>
                    <a:pt x="2" y="5"/>
                    <a:pt x="2" y="5"/>
                  </a:cubicBezTo>
                  <a:cubicBezTo>
                    <a:pt x="2" y="5"/>
                    <a:pt x="2" y="5"/>
                    <a:pt x="2" y="5"/>
                  </a:cubicBezTo>
                  <a:cubicBezTo>
                    <a:pt x="1" y="5"/>
                    <a:pt x="1" y="6"/>
                    <a:pt x="1" y="7"/>
                  </a:cubicBezTo>
                  <a:cubicBezTo>
                    <a:pt x="1" y="7"/>
                    <a:pt x="2" y="8"/>
                    <a:pt x="2" y="8"/>
                  </a:cubicBezTo>
                  <a:close/>
                  <a:moveTo>
                    <a:pt x="2" y="9"/>
                  </a:moveTo>
                  <a:lnTo>
                    <a:pt x="2" y="9"/>
                  </a:lnTo>
                  <a:cubicBezTo>
                    <a:pt x="1" y="9"/>
                    <a:pt x="1" y="9"/>
                    <a:pt x="1" y="10"/>
                  </a:cubicBezTo>
                  <a:cubicBezTo>
                    <a:pt x="1" y="11"/>
                    <a:pt x="2" y="11"/>
                    <a:pt x="2" y="11"/>
                  </a:cubicBezTo>
                  <a:cubicBezTo>
                    <a:pt x="3" y="11"/>
                    <a:pt x="4" y="11"/>
                    <a:pt x="4" y="10"/>
                  </a:cubicBezTo>
                  <a:cubicBezTo>
                    <a:pt x="4" y="9"/>
                    <a:pt x="3" y="9"/>
                    <a:pt x="3" y="9"/>
                  </a:cubicBezTo>
                  <a:cubicBezTo>
                    <a:pt x="3" y="9"/>
                    <a:pt x="2" y="9"/>
                    <a:pt x="2" y="9"/>
                  </a:cubicBezTo>
                  <a:cubicBezTo>
                    <a:pt x="2" y="9"/>
                    <a:pt x="2" y="9"/>
                    <a:pt x="2" y="9"/>
                  </a:cubicBezTo>
                  <a:close/>
                  <a:moveTo>
                    <a:pt x="2" y="12"/>
                  </a:moveTo>
                  <a:lnTo>
                    <a:pt x="2" y="12"/>
                  </a:lnTo>
                  <a:cubicBezTo>
                    <a:pt x="2" y="12"/>
                    <a:pt x="1" y="13"/>
                    <a:pt x="1" y="13"/>
                  </a:cubicBezTo>
                  <a:cubicBezTo>
                    <a:pt x="1" y="14"/>
                    <a:pt x="2" y="14"/>
                    <a:pt x="2" y="14"/>
                  </a:cubicBezTo>
                  <a:cubicBezTo>
                    <a:pt x="3" y="14"/>
                    <a:pt x="3" y="14"/>
                    <a:pt x="3" y="13"/>
                  </a:cubicBezTo>
                  <a:cubicBezTo>
                    <a:pt x="3" y="13"/>
                    <a:pt x="3" y="12"/>
                    <a:pt x="3" y="12"/>
                  </a:cubicBezTo>
                  <a:lnTo>
                    <a:pt x="2" y="12"/>
                  </a:lnTo>
                  <a:lnTo>
                    <a:pt x="2" y="12"/>
                  </a:lnTo>
                  <a:close/>
                  <a:moveTo>
                    <a:pt x="3" y="18"/>
                  </a:moveTo>
                  <a:lnTo>
                    <a:pt x="3" y="18"/>
                  </a:lnTo>
                  <a:lnTo>
                    <a:pt x="2" y="18"/>
                  </a:lnTo>
                  <a:lnTo>
                    <a:pt x="2" y="18"/>
                  </a:lnTo>
                  <a:cubicBezTo>
                    <a:pt x="2" y="18"/>
                    <a:pt x="1" y="19"/>
                    <a:pt x="1" y="19"/>
                  </a:cubicBezTo>
                  <a:cubicBezTo>
                    <a:pt x="1" y="20"/>
                    <a:pt x="2" y="20"/>
                    <a:pt x="2" y="20"/>
                  </a:cubicBezTo>
                  <a:cubicBezTo>
                    <a:pt x="3" y="20"/>
                    <a:pt x="3" y="20"/>
                    <a:pt x="3" y="19"/>
                  </a:cubicBezTo>
                  <a:cubicBezTo>
                    <a:pt x="3" y="19"/>
                    <a:pt x="3" y="18"/>
                    <a:pt x="3" y="18"/>
                  </a:cubicBezTo>
                  <a:close/>
                  <a:moveTo>
                    <a:pt x="3" y="15"/>
                  </a:moveTo>
                  <a:lnTo>
                    <a:pt x="3" y="15"/>
                  </a:lnTo>
                  <a:cubicBezTo>
                    <a:pt x="4" y="15"/>
                    <a:pt x="4" y="16"/>
                    <a:pt x="4" y="16"/>
                  </a:cubicBezTo>
                  <a:cubicBezTo>
                    <a:pt x="4" y="17"/>
                    <a:pt x="4" y="17"/>
                    <a:pt x="3" y="18"/>
                  </a:cubicBezTo>
                  <a:cubicBezTo>
                    <a:pt x="4" y="18"/>
                    <a:pt x="4" y="19"/>
                    <a:pt x="4" y="19"/>
                  </a:cubicBezTo>
                  <a:cubicBezTo>
                    <a:pt x="4" y="20"/>
                    <a:pt x="3" y="21"/>
                    <a:pt x="2" y="21"/>
                  </a:cubicBezTo>
                  <a:cubicBezTo>
                    <a:pt x="1" y="21"/>
                    <a:pt x="1" y="20"/>
                    <a:pt x="1" y="19"/>
                  </a:cubicBezTo>
                  <a:cubicBezTo>
                    <a:pt x="1" y="19"/>
                    <a:pt x="1" y="18"/>
                    <a:pt x="1" y="18"/>
                  </a:cubicBezTo>
                  <a:cubicBezTo>
                    <a:pt x="1" y="17"/>
                    <a:pt x="0" y="17"/>
                    <a:pt x="0" y="16"/>
                  </a:cubicBezTo>
                  <a:cubicBezTo>
                    <a:pt x="0" y="16"/>
                    <a:pt x="1" y="15"/>
                    <a:pt x="1" y="15"/>
                  </a:cubicBezTo>
                  <a:cubicBezTo>
                    <a:pt x="1" y="14"/>
                    <a:pt x="0" y="14"/>
                    <a:pt x="0" y="13"/>
                  </a:cubicBezTo>
                  <a:cubicBezTo>
                    <a:pt x="0" y="13"/>
                    <a:pt x="1" y="12"/>
                    <a:pt x="1" y="12"/>
                  </a:cubicBezTo>
                  <a:cubicBezTo>
                    <a:pt x="1" y="11"/>
                    <a:pt x="0" y="11"/>
                    <a:pt x="0" y="10"/>
                  </a:cubicBezTo>
                  <a:cubicBezTo>
                    <a:pt x="0" y="9"/>
                    <a:pt x="0" y="9"/>
                    <a:pt x="1" y="8"/>
                  </a:cubicBezTo>
                  <a:cubicBezTo>
                    <a:pt x="0" y="8"/>
                    <a:pt x="0" y="7"/>
                    <a:pt x="0" y="7"/>
                  </a:cubicBezTo>
                  <a:cubicBezTo>
                    <a:pt x="0" y="6"/>
                    <a:pt x="0" y="5"/>
                    <a:pt x="1" y="5"/>
                  </a:cubicBezTo>
                  <a:cubicBezTo>
                    <a:pt x="0" y="4"/>
                    <a:pt x="0" y="4"/>
                    <a:pt x="0" y="3"/>
                  </a:cubicBezTo>
                  <a:cubicBezTo>
                    <a:pt x="0" y="2"/>
                    <a:pt x="1" y="0"/>
                    <a:pt x="2" y="0"/>
                  </a:cubicBezTo>
                  <a:cubicBezTo>
                    <a:pt x="4" y="0"/>
                    <a:pt x="5" y="2"/>
                    <a:pt x="5" y="3"/>
                  </a:cubicBezTo>
                  <a:cubicBezTo>
                    <a:pt x="5" y="4"/>
                    <a:pt x="4" y="4"/>
                    <a:pt x="4" y="5"/>
                  </a:cubicBezTo>
                  <a:cubicBezTo>
                    <a:pt x="4" y="5"/>
                    <a:pt x="5" y="6"/>
                    <a:pt x="5" y="7"/>
                  </a:cubicBezTo>
                  <a:cubicBezTo>
                    <a:pt x="5" y="7"/>
                    <a:pt x="4" y="8"/>
                    <a:pt x="4" y="8"/>
                  </a:cubicBezTo>
                  <a:cubicBezTo>
                    <a:pt x="4" y="9"/>
                    <a:pt x="4" y="9"/>
                    <a:pt x="4" y="10"/>
                  </a:cubicBezTo>
                  <a:cubicBezTo>
                    <a:pt x="4" y="11"/>
                    <a:pt x="4" y="11"/>
                    <a:pt x="4" y="12"/>
                  </a:cubicBezTo>
                  <a:cubicBezTo>
                    <a:pt x="4" y="12"/>
                    <a:pt x="4" y="13"/>
                    <a:pt x="4" y="13"/>
                  </a:cubicBezTo>
                  <a:cubicBezTo>
                    <a:pt x="4" y="14"/>
                    <a:pt x="4" y="14"/>
                    <a:pt x="3" y="15"/>
                  </a:cubicBezTo>
                  <a:close/>
                  <a:moveTo>
                    <a:pt x="2" y="15"/>
                  </a:moveTo>
                  <a:lnTo>
                    <a:pt x="2" y="15"/>
                  </a:lnTo>
                  <a:cubicBezTo>
                    <a:pt x="2" y="15"/>
                    <a:pt x="1" y="16"/>
                    <a:pt x="1" y="16"/>
                  </a:cubicBezTo>
                  <a:cubicBezTo>
                    <a:pt x="1" y="17"/>
                    <a:pt x="2" y="17"/>
                    <a:pt x="2" y="17"/>
                  </a:cubicBezTo>
                  <a:cubicBezTo>
                    <a:pt x="3" y="17"/>
                    <a:pt x="3" y="17"/>
                    <a:pt x="3" y="16"/>
                  </a:cubicBezTo>
                  <a:cubicBezTo>
                    <a:pt x="3" y="16"/>
                    <a:pt x="3" y="15"/>
                    <a:pt x="2" y="15"/>
                  </a:cubicBezTo>
                  <a:lnTo>
                    <a:pt x="2" y="15"/>
                  </a:lnTo>
                  <a:lnTo>
                    <a:pt x="2" y="1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5" name="Freeform 1512"/>
            <p:cNvSpPr>
              <a:spLocks/>
            </p:cNvSpPr>
            <p:nvPr userDrawn="1"/>
          </p:nvSpPr>
          <p:spPr bwMode="auto">
            <a:xfrm>
              <a:off x="404" y="362"/>
              <a:ext cx="40" cy="47"/>
            </a:xfrm>
            <a:custGeom>
              <a:avLst/>
              <a:gdLst>
                <a:gd name="T0" fmla="*/ 3 w 88"/>
                <a:gd name="T1" fmla="*/ 61 h 104"/>
                <a:gd name="T2" fmla="*/ 3 w 88"/>
                <a:gd name="T3" fmla="*/ 61 h 104"/>
                <a:gd name="T4" fmla="*/ 3 w 88"/>
                <a:gd name="T5" fmla="*/ 60 h 104"/>
                <a:gd name="T6" fmla="*/ 5 w 88"/>
                <a:gd name="T7" fmla="*/ 57 h 104"/>
                <a:gd name="T8" fmla="*/ 35 w 88"/>
                <a:gd name="T9" fmla="*/ 25 h 104"/>
                <a:gd name="T10" fmla="*/ 34 w 88"/>
                <a:gd name="T11" fmla="*/ 25 h 104"/>
                <a:gd name="T12" fmla="*/ 40 w 88"/>
                <a:gd name="T13" fmla="*/ 16 h 104"/>
                <a:gd name="T14" fmla="*/ 32 w 88"/>
                <a:gd name="T15" fmla="*/ 22 h 104"/>
                <a:gd name="T16" fmla="*/ 32 w 88"/>
                <a:gd name="T17" fmla="*/ 2 h 104"/>
                <a:gd name="T18" fmla="*/ 40 w 88"/>
                <a:gd name="T19" fmla="*/ 8 h 104"/>
                <a:gd name="T20" fmla="*/ 34 w 88"/>
                <a:gd name="T21" fmla="*/ 0 h 104"/>
                <a:gd name="T22" fmla="*/ 54 w 88"/>
                <a:gd name="T23" fmla="*/ 0 h 104"/>
                <a:gd name="T24" fmla="*/ 48 w 88"/>
                <a:gd name="T25" fmla="*/ 8 h 104"/>
                <a:gd name="T26" fmla="*/ 57 w 88"/>
                <a:gd name="T27" fmla="*/ 2 h 104"/>
                <a:gd name="T28" fmla="*/ 57 w 88"/>
                <a:gd name="T29" fmla="*/ 22 h 104"/>
                <a:gd name="T30" fmla="*/ 48 w 88"/>
                <a:gd name="T31" fmla="*/ 16 h 104"/>
                <a:gd name="T32" fmla="*/ 53 w 88"/>
                <a:gd name="T33" fmla="*/ 24 h 104"/>
                <a:gd name="T34" fmla="*/ 54 w 88"/>
                <a:gd name="T35" fmla="*/ 25 h 104"/>
                <a:gd name="T36" fmla="*/ 54 w 88"/>
                <a:gd name="T37" fmla="*/ 25 h 104"/>
                <a:gd name="T38" fmla="*/ 54 w 88"/>
                <a:gd name="T39" fmla="*/ 25 h 104"/>
                <a:gd name="T40" fmla="*/ 83 w 88"/>
                <a:gd name="T41" fmla="*/ 57 h 104"/>
                <a:gd name="T42" fmla="*/ 85 w 88"/>
                <a:gd name="T43" fmla="*/ 60 h 104"/>
                <a:gd name="T44" fmla="*/ 85 w 88"/>
                <a:gd name="T45" fmla="*/ 61 h 104"/>
                <a:gd name="T46" fmla="*/ 88 w 88"/>
                <a:gd name="T47" fmla="*/ 67 h 104"/>
                <a:gd name="T48" fmla="*/ 85 w 88"/>
                <a:gd name="T49" fmla="*/ 73 h 104"/>
                <a:gd name="T50" fmla="*/ 85 w 88"/>
                <a:gd name="T51" fmla="*/ 73 h 104"/>
                <a:gd name="T52" fmla="*/ 82 w 88"/>
                <a:gd name="T53" fmla="*/ 77 h 104"/>
                <a:gd name="T54" fmla="*/ 44 w 88"/>
                <a:gd name="T55" fmla="*/ 104 h 104"/>
                <a:gd name="T56" fmla="*/ 6 w 88"/>
                <a:gd name="T57" fmla="*/ 77 h 104"/>
                <a:gd name="T58" fmla="*/ 3 w 88"/>
                <a:gd name="T59" fmla="*/ 73 h 104"/>
                <a:gd name="T60" fmla="*/ 3 w 88"/>
                <a:gd name="T61" fmla="*/ 73 h 104"/>
                <a:gd name="T62" fmla="*/ 0 w 88"/>
                <a:gd name="T63" fmla="*/ 67 h 104"/>
                <a:gd name="T64" fmla="*/ 3 w 88"/>
                <a:gd name="T65" fmla="*/ 6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04">
                  <a:moveTo>
                    <a:pt x="3" y="61"/>
                  </a:moveTo>
                  <a:lnTo>
                    <a:pt x="3" y="61"/>
                  </a:lnTo>
                  <a:cubicBezTo>
                    <a:pt x="3" y="61"/>
                    <a:pt x="3" y="60"/>
                    <a:pt x="3" y="60"/>
                  </a:cubicBezTo>
                  <a:cubicBezTo>
                    <a:pt x="3" y="59"/>
                    <a:pt x="3" y="57"/>
                    <a:pt x="5" y="57"/>
                  </a:cubicBezTo>
                  <a:cubicBezTo>
                    <a:pt x="7" y="41"/>
                    <a:pt x="19" y="29"/>
                    <a:pt x="35" y="25"/>
                  </a:cubicBezTo>
                  <a:lnTo>
                    <a:pt x="34" y="25"/>
                  </a:lnTo>
                  <a:cubicBezTo>
                    <a:pt x="36" y="23"/>
                    <a:pt x="40" y="19"/>
                    <a:pt x="40" y="16"/>
                  </a:cubicBezTo>
                  <a:cubicBezTo>
                    <a:pt x="38" y="17"/>
                    <a:pt x="34" y="21"/>
                    <a:pt x="32" y="22"/>
                  </a:cubicBezTo>
                  <a:lnTo>
                    <a:pt x="32" y="2"/>
                  </a:lnTo>
                  <a:cubicBezTo>
                    <a:pt x="34" y="4"/>
                    <a:pt x="38" y="8"/>
                    <a:pt x="40" y="8"/>
                  </a:cubicBezTo>
                  <a:cubicBezTo>
                    <a:pt x="40" y="6"/>
                    <a:pt x="36" y="2"/>
                    <a:pt x="34" y="0"/>
                  </a:cubicBezTo>
                  <a:lnTo>
                    <a:pt x="54" y="0"/>
                  </a:lnTo>
                  <a:cubicBezTo>
                    <a:pt x="53" y="2"/>
                    <a:pt x="49" y="6"/>
                    <a:pt x="48" y="8"/>
                  </a:cubicBezTo>
                  <a:cubicBezTo>
                    <a:pt x="51" y="8"/>
                    <a:pt x="55" y="4"/>
                    <a:pt x="57" y="2"/>
                  </a:cubicBezTo>
                  <a:lnTo>
                    <a:pt x="57" y="22"/>
                  </a:lnTo>
                  <a:cubicBezTo>
                    <a:pt x="55" y="21"/>
                    <a:pt x="51" y="17"/>
                    <a:pt x="48" y="16"/>
                  </a:cubicBezTo>
                  <a:cubicBezTo>
                    <a:pt x="49" y="18"/>
                    <a:pt x="51" y="21"/>
                    <a:pt x="53" y="24"/>
                  </a:cubicBezTo>
                  <a:cubicBezTo>
                    <a:pt x="54" y="24"/>
                    <a:pt x="54" y="24"/>
                    <a:pt x="54" y="25"/>
                  </a:cubicBezTo>
                  <a:lnTo>
                    <a:pt x="54" y="25"/>
                  </a:lnTo>
                  <a:cubicBezTo>
                    <a:pt x="54" y="25"/>
                    <a:pt x="54" y="25"/>
                    <a:pt x="54" y="25"/>
                  </a:cubicBezTo>
                  <a:cubicBezTo>
                    <a:pt x="69" y="29"/>
                    <a:pt x="81" y="42"/>
                    <a:pt x="83" y="57"/>
                  </a:cubicBezTo>
                  <a:cubicBezTo>
                    <a:pt x="84" y="58"/>
                    <a:pt x="85" y="59"/>
                    <a:pt x="85" y="60"/>
                  </a:cubicBezTo>
                  <a:cubicBezTo>
                    <a:pt x="85" y="60"/>
                    <a:pt x="85" y="61"/>
                    <a:pt x="85" y="61"/>
                  </a:cubicBezTo>
                  <a:cubicBezTo>
                    <a:pt x="87" y="62"/>
                    <a:pt x="88" y="65"/>
                    <a:pt x="88" y="67"/>
                  </a:cubicBezTo>
                  <a:cubicBezTo>
                    <a:pt x="88" y="69"/>
                    <a:pt x="87" y="71"/>
                    <a:pt x="85" y="73"/>
                  </a:cubicBezTo>
                  <a:cubicBezTo>
                    <a:pt x="85" y="73"/>
                    <a:pt x="85" y="73"/>
                    <a:pt x="85" y="73"/>
                  </a:cubicBezTo>
                  <a:cubicBezTo>
                    <a:pt x="85" y="75"/>
                    <a:pt x="83" y="77"/>
                    <a:pt x="82" y="77"/>
                  </a:cubicBezTo>
                  <a:cubicBezTo>
                    <a:pt x="76" y="93"/>
                    <a:pt x="62" y="104"/>
                    <a:pt x="44" y="104"/>
                  </a:cubicBezTo>
                  <a:cubicBezTo>
                    <a:pt x="26" y="104"/>
                    <a:pt x="11" y="93"/>
                    <a:pt x="6" y="77"/>
                  </a:cubicBezTo>
                  <a:cubicBezTo>
                    <a:pt x="4" y="77"/>
                    <a:pt x="3" y="76"/>
                    <a:pt x="3" y="73"/>
                  </a:cubicBezTo>
                  <a:cubicBezTo>
                    <a:pt x="3" y="73"/>
                    <a:pt x="3" y="73"/>
                    <a:pt x="3" y="73"/>
                  </a:cubicBezTo>
                  <a:cubicBezTo>
                    <a:pt x="1" y="71"/>
                    <a:pt x="0" y="69"/>
                    <a:pt x="0" y="67"/>
                  </a:cubicBezTo>
                  <a:cubicBezTo>
                    <a:pt x="0" y="65"/>
                    <a:pt x="1" y="62"/>
                    <a:pt x="3" y="6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6" name="Freeform 1513"/>
            <p:cNvSpPr>
              <a:spLocks/>
            </p:cNvSpPr>
            <p:nvPr userDrawn="1"/>
          </p:nvSpPr>
          <p:spPr bwMode="auto">
            <a:xfrm>
              <a:off x="408" y="396"/>
              <a:ext cx="32" cy="11"/>
            </a:xfrm>
            <a:custGeom>
              <a:avLst/>
              <a:gdLst>
                <a:gd name="T0" fmla="*/ 70 w 70"/>
                <a:gd name="T1" fmla="*/ 2 h 26"/>
                <a:gd name="T2" fmla="*/ 70 w 70"/>
                <a:gd name="T3" fmla="*/ 2 h 26"/>
                <a:gd name="T4" fmla="*/ 35 w 70"/>
                <a:gd name="T5" fmla="*/ 26 h 26"/>
                <a:gd name="T6" fmla="*/ 0 w 70"/>
                <a:gd name="T7" fmla="*/ 2 h 26"/>
                <a:gd name="T8" fmla="*/ 70 w 70"/>
                <a:gd name="T9" fmla="*/ 2 h 26"/>
              </a:gdLst>
              <a:ahLst/>
              <a:cxnLst>
                <a:cxn ang="0">
                  <a:pos x="T0" y="T1"/>
                </a:cxn>
                <a:cxn ang="0">
                  <a:pos x="T2" y="T3"/>
                </a:cxn>
                <a:cxn ang="0">
                  <a:pos x="T4" y="T5"/>
                </a:cxn>
                <a:cxn ang="0">
                  <a:pos x="T6" y="T7"/>
                </a:cxn>
                <a:cxn ang="0">
                  <a:pos x="T8" y="T9"/>
                </a:cxn>
              </a:cxnLst>
              <a:rect l="0" t="0" r="r" b="b"/>
              <a:pathLst>
                <a:path w="70" h="26">
                  <a:moveTo>
                    <a:pt x="70" y="2"/>
                  </a:moveTo>
                  <a:lnTo>
                    <a:pt x="70" y="2"/>
                  </a:lnTo>
                  <a:cubicBezTo>
                    <a:pt x="64" y="16"/>
                    <a:pt x="51" y="26"/>
                    <a:pt x="35" y="26"/>
                  </a:cubicBezTo>
                  <a:cubicBezTo>
                    <a:pt x="19" y="26"/>
                    <a:pt x="6" y="16"/>
                    <a:pt x="0" y="2"/>
                  </a:cubicBezTo>
                  <a:cubicBezTo>
                    <a:pt x="24" y="0"/>
                    <a:pt x="46" y="0"/>
                    <a:pt x="7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7" name="Freeform 1514"/>
            <p:cNvSpPr>
              <a:spLocks/>
            </p:cNvSpPr>
            <p:nvPr userDrawn="1"/>
          </p:nvSpPr>
          <p:spPr bwMode="auto">
            <a:xfrm>
              <a:off x="429" y="375"/>
              <a:ext cx="11" cy="12"/>
            </a:xfrm>
            <a:custGeom>
              <a:avLst/>
              <a:gdLst>
                <a:gd name="T0" fmla="*/ 0 w 25"/>
                <a:gd name="T1" fmla="*/ 0 h 27"/>
                <a:gd name="T2" fmla="*/ 0 w 25"/>
                <a:gd name="T3" fmla="*/ 0 h 27"/>
                <a:gd name="T4" fmla="*/ 25 w 25"/>
                <a:gd name="T5" fmla="*/ 27 h 27"/>
                <a:gd name="T6" fmla="*/ 0 w 25"/>
                <a:gd name="T7" fmla="*/ 25 h 27"/>
                <a:gd name="T8" fmla="*/ 0 w 25"/>
                <a:gd name="T9" fmla="*/ 0 h 27"/>
              </a:gdLst>
              <a:ahLst/>
              <a:cxnLst>
                <a:cxn ang="0">
                  <a:pos x="T0" y="T1"/>
                </a:cxn>
                <a:cxn ang="0">
                  <a:pos x="T2" y="T3"/>
                </a:cxn>
                <a:cxn ang="0">
                  <a:pos x="T4" y="T5"/>
                </a:cxn>
                <a:cxn ang="0">
                  <a:pos x="T6" y="T7"/>
                </a:cxn>
                <a:cxn ang="0">
                  <a:pos x="T8" y="T9"/>
                </a:cxn>
              </a:cxnLst>
              <a:rect l="0" t="0" r="r" b="b"/>
              <a:pathLst>
                <a:path w="25" h="27">
                  <a:moveTo>
                    <a:pt x="0" y="0"/>
                  </a:moveTo>
                  <a:lnTo>
                    <a:pt x="0" y="0"/>
                  </a:lnTo>
                  <a:cubicBezTo>
                    <a:pt x="12" y="4"/>
                    <a:pt x="22" y="14"/>
                    <a:pt x="25" y="27"/>
                  </a:cubicBezTo>
                  <a:cubicBezTo>
                    <a:pt x="17" y="26"/>
                    <a:pt x="8" y="26"/>
                    <a:pt x="0" y="25"/>
                  </a:cubicBezTo>
                  <a:cubicBezTo>
                    <a:pt x="0" y="17"/>
                    <a:pt x="0" y="9"/>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8" name="Freeform 1515"/>
            <p:cNvSpPr>
              <a:spLocks/>
            </p:cNvSpPr>
            <p:nvPr userDrawn="1"/>
          </p:nvSpPr>
          <p:spPr bwMode="auto">
            <a:xfrm>
              <a:off x="408" y="374"/>
              <a:ext cx="11" cy="13"/>
            </a:xfrm>
            <a:custGeom>
              <a:avLst/>
              <a:gdLst>
                <a:gd name="T0" fmla="*/ 0 w 26"/>
                <a:gd name="T1" fmla="*/ 28 h 28"/>
                <a:gd name="T2" fmla="*/ 0 w 26"/>
                <a:gd name="T3" fmla="*/ 28 h 28"/>
                <a:gd name="T4" fmla="*/ 26 w 26"/>
                <a:gd name="T5" fmla="*/ 0 h 28"/>
                <a:gd name="T6" fmla="*/ 26 w 26"/>
                <a:gd name="T7" fmla="*/ 26 h 28"/>
                <a:gd name="T8" fmla="*/ 0 w 26"/>
                <a:gd name="T9" fmla="*/ 28 h 28"/>
              </a:gdLst>
              <a:ahLst/>
              <a:cxnLst>
                <a:cxn ang="0">
                  <a:pos x="T0" y="T1"/>
                </a:cxn>
                <a:cxn ang="0">
                  <a:pos x="T2" y="T3"/>
                </a:cxn>
                <a:cxn ang="0">
                  <a:pos x="T4" y="T5"/>
                </a:cxn>
                <a:cxn ang="0">
                  <a:pos x="T6" y="T7"/>
                </a:cxn>
                <a:cxn ang="0">
                  <a:pos x="T8" y="T9"/>
                </a:cxn>
              </a:cxnLst>
              <a:rect l="0" t="0" r="r" b="b"/>
              <a:pathLst>
                <a:path w="26" h="28">
                  <a:moveTo>
                    <a:pt x="0" y="28"/>
                  </a:moveTo>
                  <a:lnTo>
                    <a:pt x="0" y="28"/>
                  </a:lnTo>
                  <a:cubicBezTo>
                    <a:pt x="3" y="15"/>
                    <a:pt x="13" y="4"/>
                    <a:pt x="26" y="0"/>
                  </a:cubicBezTo>
                  <a:cubicBezTo>
                    <a:pt x="26" y="9"/>
                    <a:pt x="26" y="18"/>
                    <a:pt x="26" y="26"/>
                  </a:cubicBezTo>
                  <a:cubicBezTo>
                    <a:pt x="17" y="27"/>
                    <a:pt x="9" y="27"/>
                    <a:pt x="0" y="2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9" name="Freeform 1516"/>
            <p:cNvSpPr>
              <a:spLocks/>
            </p:cNvSpPr>
            <p:nvPr userDrawn="1"/>
          </p:nvSpPr>
          <p:spPr bwMode="auto">
            <a:xfrm>
              <a:off x="406" y="393"/>
              <a:ext cx="35" cy="3"/>
            </a:xfrm>
            <a:custGeom>
              <a:avLst/>
              <a:gdLst>
                <a:gd name="T0" fmla="*/ 77 w 77"/>
                <a:gd name="T1" fmla="*/ 2 h 5"/>
                <a:gd name="T2" fmla="*/ 77 w 77"/>
                <a:gd name="T3" fmla="*/ 2 h 5"/>
                <a:gd name="T4" fmla="*/ 77 w 77"/>
                <a:gd name="T5" fmla="*/ 3 h 5"/>
                <a:gd name="T6" fmla="*/ 76 w 77"/>
                <a:gd name="T7" fmla="*/ 5 h 5"/>
                <a:gd name="T8" fmla="*/ 2 w 77"/>
                <a:gd name="T9" fmla="*/ 5 h 5"/>
                <a:gd name="T10" fmla="*/ 0 w 77"/>
                <a:gd name="T11" fmla="*/ 3 h 5"/>
                <a:gd name="T12" fmla="*/ 1 w 77"/>
                <a:gd name="T13" fmla="*/ 2 h 5"/>
                <a:gd name="T14" fmla="*/ 3 w 77"/>
                <a:gd name="T15" fmla="*/ 2 h 5"/>
                <a:gd name="T16" fmla="*/ 74 w 77"/>
                <a:gd name="T17" fmla="*/ 2 h 5"/>
                <a:gd name="T18" fmla="*/ 77 w 77"/>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5">
                  <a:moveTo>
                    <a:pt x="77" y="2"/>
                  </a:moveTo>
                  <a:lnTo>
                    <a:pt x="77" y="2"/>
                  </a:lnTo>
                  <a:cubicBezTo>
                    <a:pt x="77" y="3"/>
                    <a:pt x="77" y="3"/>
                    <a:pt x="77" y="3"/>
                  </a:cubicBezTo>
                  <a:cubicBezTo>
                    <a:pt x="77" y="4"/>
                    <a:pt x="77" y="5"/>
                    <a:pt x="76" y="5"/>
                  </a:cubicBezTo>
                  <a:cubicBezTo>
                    <a:pt x="51" y="2"/>
                    <a:pt x="27" y="2"/>
                    <a:pt x="2" y="5"/>
                  </a:cubicBezTo>
                  <a:cubicBezTo>
                    <a:pt x="1" y="5"/>
                    <a:pt x="0" y="4"/>
                    <a:pt x="0" y="3"/>
                  </a:cubicBezTo>
                  <a:cubicBezTo>
                    <a:pt x="0" y="3"/>
                    <a:pt x="0" y="3"/>
                    <a:pt x="1" y="2"/>
                  </a:cubicBezTo>
                  <a:cubicBezTo>
                    <a:pt x="1" y="2"/>
                    <a:pt x="2" y="2"/>
                    <a:pt x="3" y="2"/>
                  </a:cubicBezTo>
                  <a:cubicBezTo>
                    <a:pt x="27" y="0"/>
                    <a:pt x="50" y="0"/>
                    <a:pt x="74" y="2"/>
                  </a:cubicBezTo>
                  <a:cubicBezTo>
                    <a:pt x="75" y="2"/>
                    <a:pt x="76" y="2"/>
                    <a:pt x="77"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0" name="Freeform 1517"/>
            <p:cNvSpPr>
              <a:spLocks/>
            </p:cNvSpPr>
            <p:nvPr userDrawn="1"/>
          </p:nvSpPr>
          <p:spPr bwMode="auto">
            <a:xfrm>
              <a:off x="427" y="373"/>
              <a:ext cx="14" cy="16"/>
            </a:xfrm>
            <a:custGeom>
              <a:avLst/>
              <a:gdLst>
                <a:gd name="T0" fmla="*/ 0 w 32"/>
                <a:gd name="T1" fmla="*/ 1 h 36"/>
                <a:gd name="T2" fmla="*/ 0 w 32"/>
                <a:gd name="T3" fmla="*/ 1 h 36"/>
                <a:gd name="T4" fmla="*/ 1 w 32"/>
                <a:gd name="T5" fmla="*/ 0 h 36"/>
                <a:gd name="T6" fmla="*/ 2 w 32"/>
                <a:gd name="T7" fmla="*/ 2 h 36"/>
                <a:gd name="T8" fmla="*/ 3 w 32"/>
                <a:gd name="T9" fmla="*/ 32 h 36"/>
                <a:gd name="T10" fmla="*/ 31 w 32"/>
                <a:gd name="T11" fmla="*/ 33 h 36"/>
                <a:gd name="T12" fmla="*/ 32 w 32"/>
                <a:gd name="T13" fmla="*/ 35 h 36"/>
                <a:gd name="T14" fmla="*/ 32 w 32"/>
                <a:gd name="T15" fmla="*/ 36 h 36"/>
                <a:gd name="T16" fmla="*/ 30 w 32"/>
                <a:gd name="T17" fmla="*/ 35 h 36"/>
                <a:gd name="T18" fmla="*/ 1 w 32"/>
                <a:gd name="T19" fmla="*/ 34 h 36"/>
                <a:gd name="T20" fmla="*/ 0 w 32"/>
                <a:gd name="T21" fmla="*/ 3 h 36"/>
                <a:gd name="T22" fmla="*/ 0 w 32"/>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6">
                  <a:moveTo>
                    <a:pt x="0" y="1"/>
                  </a:moveTo>
                  <a:lnTo>
                    <a:pt x="0" y="1"/>
                  </a:lnTo>
                  <a:cubicBezTo>
                    <a:pt x="0" y="0"/>
                    <a:pt x="1" y="0"/>
                    <a:pt x="1" y="0"/>
                  </a:cubicBezTo>
                  <a:cubicBezTo>
                    <a:pt x="2" y="0"/>
                    <a:pt x="2" y="1"/>
                    <a:pt x="2" y="2"/>
                  </a:cubicBezTo>
                  <a:cubicBezTo>
                    <a:pt x="2" y="12"/>
                    <a:pt x="3" y="22"/>
                    <a:pt x="3" y="32"/>
                  </a:cubicBezTo>
                  <a:cubicBezTo>
                    <a:pt x="12" y="32"/>
                    <a:pt x="21" y="33"/>
                    <a:pt x="31" y="33"/>
                  </a:cubicBezTo>
                  <a:cubicBezTo>
                    <a:pt x="32" y="34"/>
                    <a:pt x="32" y="34"/>
                    <a:pt x="32" y="35"/>
                  </a:cubicBezTo>
                  <a:cubicBezTo>
                    <a:pt x="32" y="35"/>
                    <a:pt x="32" y="36"/>
                    <a:pt x="32" y="36"/>
                  </a:cubicBezTo>
                  <a:cubicBezTo>
                    <a:pt x="31" y="36"/>
                    <a:pt x="30" y="35"/>
                    <a:pt x="30" y="35"/>
                  </a:cubicBezTo>
                  <a:cubicBezTo>
                    <a:pt x="20" y="35"/>
                    <a:pt x="10" y="34"/>
                    <a:pt x="1" y="34"/>
                  </a:cubicBezTo>
                  <a:cubicBezTo>
                    <a:pt x="1" y="24"/>
                    <a:pt x="1" y="14"/>
                    <a:pt x="0" y="3"/>
                  </a:cubicBezTo>
                  <a:cubicBezTo>
                    <a:pt x="0" y="2"/>
                    <a:pt x="0" y="2"/>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1" name="Freeform 1518"/>
            <p:cNvSpPr>
              <a:spLocks/>
            </p:cNvSpPr>
            <p:nvPr userDrawn="1"/>
          </p:nvSpPr>
          <p:spPr bwMode="auto">
            <a:xfrm>
              <a:off x="406" y="373"/>
              <a:ext cx="16" cy="16"/>
            </a:xfrm>
            <a:custGeom>
              <a:avLst/>
              <a:gdLst>
                <a:gd name="T0" fmla="*/ 1 w 34"/>
                <a:gd name="T1" fmla="*/ 36 h 36"/>
                <a:gd name="T2" fmla="*/ 1 w 34"/>
                <a:gd name="T3" fmla="*/ 36 h 36"/>
                <a:gd name="T4" fmla="*/ 0 w 34"/>
                <a:gd name="T5" fmla="*/ 35 h 36"/>
                <a:gd name="T6" fmla="*/ 2 w 34"/>
                <a:gd name="T7" fmla="*/ 33 h 36"/>
                <a:gd name="T8" fmla="*/ 32 w 34"/>
                <a:gd name="T9" fmla="*/ 32 h 36"/>
                <a:gd name="T10" fmla="*/ 32 w 34"/>
                <a:gd name="T11" fmla="*/ 2 h 36"/>
                <a:gd name="T12" fmla="*/ 33 w 34"/>
                <a:gd name="T13" fmla="*/ 0 h 36"/>
                <a:gd name="T14" fmla="*/ 34 w 34"/>
                <a:gd name="T15" fmla="*/ 1 h 36"/>
                <a:gd name="T16" fmla="*/ 34 w 34"/>
                <a:gd name="T17" fmla="*/ 3 h 36"/>
                <a:gd name="T18" fmla="*/ 34 w 34"/>
                <a:gd name="T19" fmla="*/ 34 h 36"/>
                <a:gd name="T20" fmla="*/ 3 w 34"/>
                <a:gd name="T21" fmla="*/ 35 h 36"/>
                <a:gd name="T22" fmla="*/ 1 w 34"/>
                <a:gd name="T2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6">
                  <a:moveTo>
                    <a:pt x="1" y="36"/>
                  </a:moveTo>
                  <a:lnTo>
                    <a:pt x="1" y="36"/>
                  </a:lnTo>
                  <a:cubicBezTo>
                    <a:pt x="0" y="36"/>
                    <a:pt x="0" y="35"/>
                    <a:pt x="0" y="35"/>
                  </a:cubicBezTo>
                  <a:cubicBezTo>
                    <a:pt x="0" y="34"/>
                    <a:pt x="1" y="34"/>
                    <a:pt x="2" y="33"/>
                  </a:cubicBezTo>
                  <a:cubicBezTo>
                    <a:pt x="12" y="33"/>
                    <a:pt x="21" y="32"/>
                    <a:pt x="32" y="32"/>
                  </a:cubicBezTo>
                  <a:cubicBezTo>
                    <a:pt x="32" y="22"/>
                    <a:pt x="32" y="12"/>
                    <a:pt x="32" y="2"/>
                  </a:cubicBezTo>
                  <a:cubicBezTo>
                    <a:pt x="32" y="1"/>
                    <a:pt x="32" y="0"/>
                    <a:pt x="33" y="0"/>
                  </a:cubicBezTo>
                  <a:cubicBezTo>
                    <a:pt x="34" y="0"/>
                    <a:pt x="34" y="0"/>
                    <a:pt x="34" y="1"/>
                  </a:cubicBezTo>
                  <a:cubicBezTo>
                    <a:pt x="34" y="2"/>
                    <a:pt x="34" y="2"/>
                    <a:pt x="34" y="3"/>
                  </a:cubicBezTo>
                  <a:cubicBezTo>
                    <a:pt x="34" y="14"/>
                    <a:pt x="34" y="24"/>
                    <a:pt x="34" y="34"/>
                  </a:cubicBezTo>
                  <a:cubicBezTo>
                    <a:pt x="23" y="34"/>
                    <a:pt x="13" y="34"/>
                    <a:pt x="3" y="35"/>
                  </a:cubicBezTo>
                  <a:cubicBezTo>
                    <a:pt x="2" y="35"/>
                    <a:pt x="1" y="36"/>
                    <a:pt x="1" y="3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2" name="Freeform 1519"/>
            <p:cNvSpPr>
              <a:spLocks noEditPoints="1"/>
            </p:cNvSpPr>
            <p:nvPr userDrawn="1"/>
          </p:nvSpPr>
          <p:spPr bwMode="auto">
            <a:xfrm>
              <a:off x="406" y="373"/>
              <a:ext cx="36" cy="21"/>
            </a:xfrm>
            <a:custGeom>
              <a:avLst/>
              <a:gdLst>
                <a:gd name="T0" fmla="*/ 47 w 81"/>
                <a:gd name="T1" fmla="*/ 36 h 47"/>
                <a:gd name="T2" fmla="*/ 46 w 81"/>
                <a:gd name="T3" fmla="*/ 36 h 47"/>
                <a:gd name="T4" fmla="*/ 55 w 81"/>
                <a:gd name="T5" fmla="*/ 39 h 47"/>
                <a:gd name="T6" fmla="*/ 66 w 81"/>
                <a:gd name="T7" fmla="*/ 37 h 47"/>
                <a:gd name="T8" fmla="*/ 71 w 81"/>
                <a:gd name="T9" fmla="*/ 38 h 47"/>
                <a:gd name="T10" fmla="*/ 75 w 81"/>
                <a:gd name="T11" fmla="*/ 47 h 47"/>
                <a:gd name="T12" fmla="*/ 75 w 81"/>
                <a:gd name="T13" fmla="*/ 47 h 47"/>
                <a:gd name="T14" fmla="*/ 64 w 81"/>
                <a:gd name="T15" fmla="*/ 43 h 47"/>
                <a:gd name="T16" fmla="*/ 52 w 81"/>
                <a:gd name="T17" fmla="*/ 45 h 47"/>
                <a:gd name="T18" fmla="*/ 48 w 81"/>
                <a:gd name="T19" fmla="*/ 45 h 47"/>
                <a:gd name="T20" fmla="*/ 40 w 81"/>
                <a:gd name="T21" fmla="*/ 45 h 47"/>
                <a:gd name="T22" fmla="*/ 40 w 81"/>
                <a:gd name="T23" fmla="*/ 45 h 47"/>
                <a:gd name="T24" fmla="*/ 27 w 81"/>
                <a:gd name="T25" fmla="*/ 43 h 47"/>
                <a:gd name="T26" fmla="*/ 16 w 81"/>
                <a:gd name="T27" fmla="*/ 46 h 47"/>
                <a:gd name="T28" fmla="*/ 11 w 81"/>
                <a:gd name="T29" fmla="*/ 46 h 47"/>
                <a:gd name="T30" fmla="*/ 6 w 81"/>
                <a:gd name="T31" fmla="*/ 38 h 47"/>
                <a:gd name="T32" fmla="*/ 6 w 81"/>
                <a:gd name="T33" fmla="*/ 38 h 47"/>
                <a:gd name="T34" fmla="*/ 18 w 81"/>
                <a:gd name="T35" fmla="*/ 39 h 47"/>
                <a:gd name="T36" fmla="*/ 29 w 81"/>
                <a:gd name="T37" fmla="*/ 37 h 47"/>
                <a:gd name="T38" fmla="*/ 34 w 81"/>
                <a:gd name="T39" fmla="*/ 37 h 47"/>
                <a:gd name="T40" fmla="*/ 39 w 81"/>
                <a:gd name="T41" fmla="*/ 35 h 47"/>
                <a:gd name="T42" fmla="*/ 37 w 81"/>
                <a:gd name="T43" fmla="*/ 28 h 47"/>
                <a:gd name="T44" fmla="*/ 37 w 81"/>
                <a:gd name="T45" fmla="*/ 19 h 47"/>
                <a:gd name="T46" fmla="*/ 37 w 81"/>
                <a:gd name="T47" fmla="*/ 19 h 47"/>
                <a:gd name="T48" fmla="*/ 39 w 81"/>
                <a:gd name="T49" fmla="*/ 8 h 47"/>
                <a:gd name="T50" fmla="*/ 46 w 81"/>
                <a:gd name="T51" fmla="*/ 10 h 47"/>
                <a:gd name="T52" fmla="*/ 46 w 81"/>
                <a:gd name="T53" fmla="*/ 15 h 47"/>
                <a:gd name="T54" fmla="*/ 46 w 81"/>
                <a:gd name="T55" fmla="*/ 24 h 47"/>
                <a:gd name="T56" fmla="*/ 46 w 81"/>
                <a:gd name="T57" fmla="*/ 24 h 47"/>
                <a:gd name="T58" fmla="*/ 4 w 81"/>
                <a:gd name="T59" fmla="*/ 39 h 47"/>
                <a:gd name="T60" fmla="*/ 0 w 81"/>
                <a:gd name="T61" fmla="*/ 42 h 47"/>
                <a:gd name="T62" fmla="*/ 6 w 81"/>
                <a:gd name="T63" fmla="*/ 42 h 47"/>
                <a:gd name="T64" fmla="*/ 81 w 81"/>
                <a:gd name="T65" fmla="*/ 44 h 47"/>
                <a:gd name="T66" fmla="*/ 80 w 81"/>
                <a:gd name="T67" fmla="*/ 39 h 47"/>
                <a:gd name="T68" fmla="*/ 80 w 81"/>
                <a:gd name="T69" fmla="*/ 42 h 47"/>
                <a:gd name="T70" fmla="*/ 44 w 81"/>
                <a:gd name="T71" fmla="*/ 31 h 47"/>
                <a:gd name="T72" fmla="*/ 41 w 81"/>
                <a:gd name="T73" fmla="*/ 35 h 47"/>
                <a:gd name="T74" fmla="*/ 44 w 81"/>
                <a:gd name="T75" fmla="*/ 22 h 47"/>
                <a:gd name="T76" fmla="*/ 41 w 81"/>
                <a:gd name="T77" fmla="*/ 18 h 47"/>
                <a:gd name="T78" fmla="*/ 41 w 81"/>
                <a:gd name="T79" fmla="*/ 18 h 47"/>
                <a:gd name="T80" fmla="*/ 44 w 81"/>
                <a:gd name="T81" fmla="*/ 13 h 47"/>
                <a:gd name="T82" fmla="*/ 41 w 81"/>
                <a:gd name="T83" fmla="*/ 17 h 47"/>
                <a:gd name="T84" fmla="*/ 44 w 81"/>
                <a:gd name="T85" fmla="*/ 3 h 47"/>
                <a:gd name="T86" fmla="*/ 41 w 81"/>
                <a:gd name="T87" fmla="*/ 0 h 47"/>
                <a:gd name="T88" fmla="*/ 41 w 81"/>
                <a:gd name="T89" fmla="*/ 0 h 47"/>
                <a:gd name="T90" fmla="*/ 34 w 81"/>
                <a:gd name="T91" fmla="*/ 41 h 47"/>
                <a:gd name="T92" fmla="*/ 32 w 81"/>
                <a:gd name="T93" fmla="*/ 44 h 47"/>
                <a:gd name="T94" fmla="*/ 25 w 81"/>
                <a:gd name="T95" fmla="*/ 41 h 47"/>
                <a:gd name="T96" fmla="*/ 22 w 81"/>
                <a:gd name="T97" fmla="*/ 37 h 47"/>
                <a:gd name="T98" fmla="*/ 22 w 81"/>
                <a:gd name="T99" fmla="*/ 37 h 47"/>
                <a:gd name="T100" fmla="*/ 16 w 81"/>
                <a:gd name="T101" fmla="*/ 42 h 47"/>
                <a:gd name="T102" fmla="*/ 13 w 81"/>
                <a:gd name="T103" fmla="*/ 45 h 47"/>
                <a:gd name="T104" fmla="*/ 71 w 81"/>
                <a:gd name="T105" fmla="*/ 42 h 47"/>
                <a:gd name="T106" fmla="*/ 69 w 81"/>
                <a:gd name="T107" fmla="*/ 38 h 47"/>
                <a:gd name="T108" fmla="*/ 69 w 81"/>
                <a:gd name="T109" fmla="*/ 38 h 47"/>
                <a:gd name="T110" fmla="*/ 62 w 81"/>
                <a:gd name="T111" fmla="*/ 41 h 47"/>
                <a:gd name="T112" fmla="*/ 59 w 81"/>
                <a:gd name="T113" fmla="*/ 45 h 47"/>
                <a:gd name="T114" fmla="*/ 53 w 81"/>
                <a:gd name="T115" fmla="*/ 40 h 47"/>
                <a:gd name="T116" fmla="*/ 50 w 81"/>
                <a:gd name="T117" fmla="*/ 37 h 47"/>
                <a:gd name="T118" fmla="*/ 50 w 81"/>
                <a:gd name="T119" fmla="*/ 37 h 47"/>
                <a:gd name="T120" fmla="*/ 43 w 81"/>
                <a:gd name="T121" fmla="*/ 40 h 47"/>
                <a:gd name="T122" fmla="*/ 41 w 81"/>
                <a:gd name="T123"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47">
                  <a:moveTo>
                    <a:pt x="46" y="36"/>
                  </a:moveTo>
                  <a:lnTo>
                    <a:pt x="46" y="36"/>
                  </a:lnTo>
                  <a:cubicBezTo>
                    <a:pt x="46" y="36"/>
                    <a:pt x="46" y="36"/>
                    <a:pt x="47" y="36"/>
                  </a:cubicBezTo>
                  <a:lnTo>
                    <a:pt x="47" y="36"/>
                  </a:lnTo>
                  <a:cubicBezTo>
                    <a:pt x="46" y="37"/>
                    <a:pt x="46" y="38"/>
                    <a:pt x="46" y="38"/>
                  </a:cubicBezTo>
                  <a:cubicBezTo>
                    <a:pt x="45" y="37"/>
                    <a:pt x="44" y="36"/>
                    <a:pt x="43" y="36"/>
                  </a:cubicBezTo>
                  <a:cubicBezTo>
                    <a:pt x="45" y="35"/>
                    <a:pt x="46" y="34"/>
                    <a:pt x="46" y="33"/>
                  </a:cubicBezTo>
                  <a:lnTo>
                    <a:pt x="46" y="36"/>
                  </a:lnTo>
                  <a:close/>
                  <a:moveTo>
                    <a:pt x="53" y="37"/>
                  </a:moveTo>
                  <a:lnTo>
                    <a:pt x="53" y="37"/>
                  </a:lnTo>
                  <a:lnTo>
                    <a:pt x="57" y="37"/>
                  </a:lnTo>
                  <a:cubicBezTo>
                    <a:pt x="56" y="37"/>
                    <a:pt x="55" y="38"/>
                    <a:pt x="55" y="39"/>
                  </a:cubicBezTo>
                  <a:cubicBezTo>
                    <a:pt x="55" y="38"/>
                    <a:pt x="54" y="37"/>
                    <a:pt x="53" y="37"/>
                  </a:cubicBezTo>
                  <a:close/>
                  <a:moveTo>
                    <a:pt x="62" y="37"/>
                  </a:moveTo>
                  <a:lnTo>
                    <a:pt x="62" y="37"/>
                  </a:lnTo>
                  <a:cubicBezTo>
                    <a:pt x="64" y="37"/>
                    <a:pt x="65" y="37"/>
                    <a:pt x="66" y="37"/>
                  </a:cubicBezTo>
                  <a:cubicBezTo>
                    <a:pt x="65" y="38"/>
                    <a:pt x="65" y="38"/>
                    <a:pt x="64" y="39"/>
                  </a:cubicBezTo>
                  <a:cubicBezTo>
                    <a:pt x="64" y="38"/>
                    <a:pt x="63" y="38"/>
                    <a:pt x="62" y="37"/>
                  </a:cubicBezTo>
                  <a:close/>
                  <a:moveTo>
                    <a:pt x="71" y="38"/>
                  </a:moveTo>
                  <a:lnTo>
                    <a:pt x="71" y="38"/>
                  </a:lnTo>
                  <a:cubicBezTo>
                    <a:pt x="73" y="38"/>
                    <a:pt x="74" y="38"/>
                    <a:pt x="76" y="38"/>
                  </a:cubicBezTo>
                  <a:cubicBezTo>
                    <a:pt x="75" y="38"/>
                    <a:pt x="74" y="39"/>
                    <a:pt x="73" y="40"/>
                  </a:cubicBezTo>
                  <a:cubicBezTo>
                    <a:pt x="73" y="39"/>
                    <a:pt x="72" y="38"/>
                    <a:pt x="71" y="38"/>
                  </a:cubicBezTo>
                  <a:close/>
                  <a:moveTo>
                    <a:pt x="75" y="47"/>
                  </a:moveTo>
                  <a:lnTo>
                    <a:pt x="75" y="47"/>
                  </a:lnTo>
                  <a:cubicBezTo>
                    <a:pt x="73" y="46"/>
                    <a:pt x="72" y="46"/>
                    <a:pt x="71" y="46"/>
                  </a:cubicBezTo>
                  <a:cubicBezTo>
                    <a:pt x="72" y="46"/>
                    <a:pt x="72" y="45"/>
                    <a:pt x="73" y="44"/>
                  </a:cubicBezTo>
                  <a:cubicBezTo>
                    <a:pt x="73" y="45"/>
                    <a:pt x="74" y="46"/>
                    <a:pt x="75" y="47"/>
                  </a:cubicBezTo>
                  <a:close/>
                  <a:moveTo>
                    <a:pt x="65" y="46"/>
                  </a:moveTo>
                  <a:lnTo>
                    <a:pt x="65" y="46"/>
                  </a:lnTo>
                  <a:cubicBezTo>
                    <a:pt x="64" y="46"/>
                    <a:pt x="63" y="46"/>
                    <a:pt x="62" y="46"/>
                  </a:cubicBezTo>
                  <a:cubicBezTo>
                    <a:pt x="63" y="45"/>
                    <a:pt x="63" y="44"/>
                    <a:pt x="64" y="43"/>
                  </a:cubicBezTo>
                  <a:cubicBezTo>
                    <a:pt x="64" y="44"/>
                    <a:pt x="65" y="45"/>
                    <a:pt x="65" y="46"/>
                  </a:cubicBezTo>
                  <a:close/>
                  <a:moveTo>
                    <a:pt x="56" y="45"/>
                  </a:moveTo>
                  <a:lnTo>
                    <a:pt x="56" y="45"/>
                  </a:lnTo>
                  <a:cubicBezTo>
                    <a:pt x="55" y="45"/>
                    <a:pt x="54" y="45"/>
                    <a:pt x="52" y="45"/>
                  </a:cubicBezTo>
                  <a:cubicBezTo>
                    <a:pt x="53" y="45"/>
                    <a:pt x="54" y="44"/>
                    <a:pt x="55" y="43"/>
                  </a:cubicBezTo>
                  <a:cubicBezTo>
                    <a:pt x="55" y="44"/>
                    <a:pt x="56" y="45"/>
                    <a:pt x="56" y="45"/>
                  </a:cubicBezTo>
                  <a:close/>
                  <a:moveTo>
                    <a:pt x="48" y="45"/>
                  </a:moveTo>
                  <a:lnTo>
                    <a:pt x="48" y="45"/>
                  </a:lnTo>
                  <a:cubicBezTo>
                    <a:pt x="46" y="45"/>
                    <a:pt x="44" y="45"/>
                    <a:pt x="42" y="45"/>
                  </a:cubicBezTo>
                  <a:cubicBezTo>
                    <a:pt x="43" y="45"/>
                    <a:pt x="45" y="44"/>
                    <a:pt x="45" y="42"/>
                  </a:cubicBezTo>
                  <a:cubicBezTo>
                    <a:pt x="46" y="43"/>
                    <a:pt x="47" y="44"/>
                    <a:pt x="48" y="45"/>
                  </a:cubicBezTo>
                  <a:close/>
                  <a:moveTo>
                    <a:pt x="40" y="45"/>
                  </a:moveTo>
                  <a:lnTo>
                    <a:pt x="40" y="45"/>
                  </a:lnTo>
                  <a:cubicBezTo>
                    <a:pt x="38" y="45"/>
                    <a:pt x="36" y="45"/>
                    <a:pt x="34" y="45"/>
                  </a:cubicBezTo>
                  <a:cubicBezTo>
                    <a:pt x="35" y="44"/>
                    <a:pt x="36" y="43"/>
                    <a:pt x="36" y="42"/>
                  </a:cubicBezTo>
                  <a:cubicBezTo>
                    <a:pt x="37" y="44"/>
                    <a:pt x="38" y="45"/>
                    <a:pt x="40" y="45"/>
                  </a:cubicBezTo>
                  <a:close/>
                  <a:moveTo>
                    <a:pt x="29" y="45"/>
                  </a:moveTo>
                  <a:lnTo>
                    <a:pt x="29" y="45"/>
                  </a:lnTo>
                  <a:cubicBezTo>
                    <a:pt x="28" y="45"/>
                    <a:pt x="27" y="45"/>
                    <a:pt x="25" y="45"/>
                  </a:cubicBezTo>
                  <a:cubicBezTo>
                    <a:pt x="26" y="45"/>
                    <a:pt x="27" y="44"/>
                    <a:pt x="27" y="43"/>
                  </a:cubicBezTo>
                  <a:cubicBezTo>
                    <a:pt x="28" y="44"/>
                    <a:pt x="28" y="45"/>
                    <a:pt x="29" y="45"/>
                  </a:cubicBezTo>
                  <a:close/>
                  <a:moveTo>
                    <a:pt x="20" y="46"/>
                  </a:moveTo>
                  <a:lnTo>
                    <a:pt x="20" y="46"/>
                  </a:lnTo>
                  <a:cubicBezTo>
                    <a:pt x="19" y="46"/>
                    <a:pt x="17" y="46"/>
                    <a:pt x="16" y="46"/>
                  </a:cubicBezTo>
                  <a:cubicBezTo>
                    <a:pt x="17" y="45"/>
                    <a:pt x="17" y="44"/>
                    <a:pt x="18" y="43"/>
                  </a:cubicBezTo>
                  <a:cubicBezTo>
                    <a:pt x="18" y="44"/>
                    <a:pt x="19" y="45"/>
                    <a:pt x="20" y="46"/>
                  </a:cubicBezTo>
                  <a:close/>
                  <a:moveTo>
                    <a:pt x="11" y="46"/>
                  </a:moveTo>
                  <a:lnTo>
                    <a:pt x="11" y="46"/>
                  </a:lnTo>
                  <a:cubicBezTo>
                    <a:pt x="10" y="46"/>
                    <a:pt x="8" y="46"/>
                    <a:pt x="7" y="47"/>
                  </a:cubicBezTo>
                  <a:cubicBezTo>
                    <a:pt x="8" y="46"/>
                    <a:pt x="8" y="45"/>
                    <a:pt x="9" y="44"/>
                  </a:cubicBezTo>
                  <a:cubicBezTo>
                    <a:pt x="9" y="45"/>
                    <a:pt x="10" y="46"/>
                    <a:pt x="11" y="46"/>
                  </a:cubicBezTo>
                  <a:close/>
                  <a:moveTo>
                    <a:pt x="6" y="38"/>
                  </a:moveTo>
                  <a:lnTo>
                    <a:pt x="6" y="38"/>
                  </a:lnTo>
                  <a:cubicBezTo>
                    <a:pt x="7" y="38"/>
                    <a:pt x="9" y="38"/>
                    <a:pt x="10" y="38"/>
                  </a:cubicBezTo>
                  <a:cubicBezTo>
                    <a:pt x="9" y="38"/>
                    <a:pt x="9" y="39"/>
                    <a:pt x="8" y="40"/>
                  </a:cubicBezTo>
                  <a:cubicBezTo>
                    <a:pt x="8" y="39"/>
                    <a:pt x="7" y="38"/>
                    <a:pt x="6" y="38"/>
                  </a:cubicBezTo>
                  <a:close/>
                  <a:moveTo>
                    <a:pt x="16" y="37"/>
                  </a:moveTo>
                  <a:lnTo>
                    <a:pt x="16" y="37"/>
                  </a:lnTo>
                  <a:cubicBezTo>
                    <a:pt x="17" y="37"/>
                    <a:pt x="18" y="37"/>
                    <a:pt x="20" y="37"/>
                  </a:cubicBezTo>
                  <a:cubicBezTo>
                    <a:pt x="19" y="38"/>
                    <a:pt x="18" y="38"/>
                    <a:pt x="18" y="39"/>
                  </a:cubicBezTo>
                  <a:cubicBezTo>
                    <a:pt x="17" y="38"/>
                    <a:pt x="16" y="38"/>
                    <a:pt x="16" y="37"/>
                  </a:cubicBezTo>
                  <a:close/>
                  <a:moveTo>
                    <a:pt x="25" y="37"/>
                  </a:moveTo>
                  <a:lnTo>
                    <a:pt x="25" y="37"/>
                  </a:lnTo>
                  <a:lnTo>
                    <a:pt x="29" y="37"/>
                  </a:lnTo>
                  <a:cubicBezTo>
                    <a:pt x="28" y="37"/>
                    <a:pt x="27" y="38"/>
                    <a:pt x="27" y="39"/>
                  </a:cubicBezTo>
                  <a:cubicBezTo>
                    <a:pt x="26" y="38"/>
                    <a:pt x="26" y="37"/>
                    <a:pt x="25" y="37"/>
                  </a:cubicBezTo>
                  <a:close/>
                  <a:moveTo>
                    <a:pt x="34" y="37"/>
                  </a:moveTo>
                  <a:lnTo>
                    <a:pt x="34" y="37"/>
                  </a:lnTo>
                  <a:lnTo>
                    <a:pt x="36" y="36"/>
                  </a:lnTo>
                  <a:cubicBezTo>
                    <a:pt x="37" y="36"/>
                    <a:pt x="37" y="36"/>
                    <a:pt x="37" y="36"/>
                  </a:cubicBezTo>
                  <a:lnTo>
                    <a:pt x="37" y="34"/>
                  </a:lnTo>
                  <a:cubicBezTo>
                    <a:pt x="38" y="34"/>
                    <a:pt x="38" y="35"/>
                    <a:pt x="39" y="35"/>
                  </a:cubicBezTo>
                  <a:cubicBezTo>
                    <a:pt x="38" y="36"/>
                    <a:pt x="37" y="37"/>
                    <a:pt x="36" y="38"/>
                  </a:cubicBezTo>
                  <a:cubicBezTo>
                    <a:pt x="36" y="38"/>
                    <a:pt x="35" y="37"/>
                    <a:pt x="34" y="37"/>
                  </a:cubicBezTo>
                  <a:close/>
                  <a:moveTo>
                    <a:pt x="37" y="28"/>
                  </a:moveTo>
                  <a:lnTo>
                    <a:pt x="37" y="28"/>
                  </a:lnTo>
                  <a:lnTo>
                    <a:pt x="37" y="24"/>
                  </a:lnTo>
                  <a:cubicBezTo>
                    <a:pt x="38" y="25"/>
                    <a:pt x="38" y="26"/>
                    <a:pt x="39" y="26"/>
                  </a:cubicBezTo>
                  <a:cubicBezTo>
                    <a:pt x="38" y="27"/>
                    <a:pt x="38" y="27"/>
                    <a:pt x="37" y="28"/>
                  </a:cubicBezTo>
                  <a:close/>
                  <a:moveTo>
                    <a:pt x="37" y="19"/>
                  </a:moveTo>
                  <a:lnTo>
                    <a:pt x="37" y="19"/>
                  </a:lnTo>
                  <a:lnTo>
                    <a:pt x="37" y="15"/>
                  </a:lnTo>
                  <a:cubicBezTo>
                    <a:pt x="38" y="16"/>
                    <a:pt x="38" y="17"/>
                    <a:pt x="39" y="17"/>
                  </a:cubicBezTo>
                  <a:cubicBezTo>
                    <a:pt x="38" y="18"/>
                    <a:pt x="38" y="18"/>
                    <a:pt x="37" y="19"/>
                  </a:cubicBezTo>
                  <a:close/>
                  <a:moveTo>
                    <a:pt x="37" y="10"/>
                  </a:moveTo>
                  <a:lnTo>
                    <a:pt x="37" y="10"/>
                  </a:lnTo>
                  <a:lnTo>
                    <a:pt x="37" y="6"/>
                  </a:lnTo>
                  <a:cubicBezTo>
                    <a:pt x="38" y="7"/>
                    <a:pt x="38" y="8"/>
                    <a:pt x="39" y="8"/>
                  </a:cubicBezTo>
                  <a:cubicBezTo>
                    <a:pt x="38" y="9"/>
                    <a:pt x="38" y="9"/>
                    <a:pt x="37" y="10"/>
                  </a:cubicBezTo>
                  <a:close/>
                  <a:moveTo>
                    <a:pt x="46" y="6"/>
                  </a:moveTo>
                  <a:lnTo>
                    <a:pt x="46" y="6"/>
                  </a:lnTo>
                  <a:lnTo>
                    <a:pt x="46" y="10"/>
                  </a:lnTo>
                  <a:cubicBezTo>
                    <a:pt x="45" y="9"/>
                    <a:pt x="45" y="9"/>
                    <a:pt x="44" y="8"/>
                  </a:cubicBezTo>
                  <a:cubicBezTo>
                    <a:pt x="45" y="8"/>
                    <a:pt x="45" y="7"/>
                    <a:pt x="46" y="6"/>
                  </a:cubicBezTo>
                  <a:close/>
                  <a:moveTo>
                    <a:pt x="46" y="15"/>
                  </a:moveTo>
                  <a:lnTo>
                    <a:pt x="46" y="15"/>
                  </a:lnTo>
                  <a:lnTo>
                    <a:pt x="46" y="20"/>
                  </a:lnTo>
                  <a:cubicBezTo>
                    <a:pt x="45" y="19"/>
                    <a:pt x="45" y="18"/>
                    <a:pt x="44" y="17"/>
                  </a:cubicBezTo>
                  <a:cubicBezTo>
                    <a:pt x="45" y="17"/>
                    <a:pt x="45" y="16"/>
                    <a:pt x="46" y="15"/>
                  </a:cubicBezTo>
                  <a:close/>
                  <a:moveTo>
                    <a:pt x="46" y="24"/>
                  </a:moveTo>
                  <a:lnTo>
                    <a:pt x="46" y="24"/>
                  </a:lnTo>
                  <a:lnTo>
                    <a:pt x="46" y="29"/>
                  </a:lnTo>
                  <a:cubicBezTo>
                    <a:pt x="46" y="28"/>
                    <a:pt x="45" y="27"/>
                    <a:pt x="44" y="26"/>
                  </a:cubicBezTo>
                  <a:cubicBezTo>
                    <a:pt x="45" y="26"/>
                    <a:pt x="46" y="25"/>
                    <a:pt x="46" y="24"/>
                  </a:cubicBezTo>
                  <a:close/>
                  <a:moveTo>
                    <a:pt x="0" y="42"/>
                  </a:moveTo>
                  <a:lnTo>
                    <a:pt x="0" y="42"/>
                  </a:lnTo>
                  <a:cubicBezTo>
                    <a:pt x="0" y="41"/>
                    <a:pt x="1" y="41"/>
                    <a:pt x="1" y="40"/>
                  </a:cubicBezTo>
                  <a:cubicBezTo>
                    <a:pt x="2" y="39"/>
                    <a:pt x="3" y="39"/>
                    <a:pt x="4" y="39"/>
                  </a:cubicBezTo>
                  <a:cubicBezTo>
                    <a:pt x="6" y="39"/>
                    <a:pt x="8" y="41"/>
                    <a:pt x="8" y="43"/>
                  </a:cubicBezTo>
                  <a:cubicBezTo>
                    <a:pt x="8" y="45"/>
                    <a:pt x="6" y="46"/>
                    <a:pt x="4" y="46"/>
                  </a:cubicBezTo>
                  <a:cubicBezTo>
                    <a:pt x="2" y="46"/>
                    <a:pt x="0" y="45"/>
                    <a:pt x="0" y="43"/>
                  </a:cubicBezTo>
                  <a:cubicBezTo>
                    <a:pt x="0" y="43"/>
                    <a:pt x="0" y="42"/>
                    <a:pt x="0" y="42"/>
                  </a:cubicBezTo>
                  <a:close/>
                  <a:moveTo>
                    <a:pt x="6" y="42"/>
                  </a:moveTo>
                  <a:lnTo>
                    <a:pt x="6" y="42"/>
                  </a:lnTo>
                  <a:cubicBezTo>
                    <a:pt x="6" y="44"/>
                    <a:pt x="5" y="45"/>
                    <a:pt x="4" y="45"/>
                  </a:cubicBezTo>
                  <a:cubicBezTo>
                    <a:pt x="6" y="45"/>
                    <a:pt x="7" y="44"/>
                    <a:pt x="6" y="42"/>
                  </a:cubicBezTo>
                  <a:close/>
                  <a:moveTo>
                    <a:pt x="80" y="39"/>
                  </a:moveTo>
                  <a:lnTo>
                    <a:pt x="80" y="39"/>
                  </a:lnTo>
                  <a:cubicBezTo>
                    <a:pt x="81" y="40"/>
                    <a:pt x="81" y="42"/>
                    <a:pt x="81" y="43"/>
                  </a:cubicBezTo>
                  <a:cubicBezTo>
                    <a:pt x="81" y="43"/>
                    <a:pt x="81" y="44"/>
                    <a:pt x="81" y="44"/>
                  </a:cubicBezTo>
                  <a:cubicBezTo>
                    <a:pt x="81" y="45"/>
                    <a:pt x="79" y="46"/>
                    <a:pt x="78" y="46"/>
                  </a:cubicBezTo>
                  <a:cubicBezTo>
                    <a:pt x="76" y="46"/>
                    <a:pt x="74" y="45"/>
                    <a:pt x="74" y="43"/>
                  </a:cubicBezTo>
                  <a:cubicBezTo>
                    <a:pt x="74" y="41"/>
                    <a:pt x="76" y="39"/>
                    <a:pt x="78" y="39"/>
                  </a:cubicBezTo>
                  <a:cubicBezTo>
                    <a:pt x="79" y="39"/>
                    <a:pt x="79" y="39"/>
                    <a:pt x="80" y="39"/>
                  </a:cubicBezTo>
                  <a:close/>
                  <a:moveTo>
                    <a:pt x="80" y="42"/>
                  </a:moveTo>
                  <a:lnTo>
                    <a:pt x="80" y="42"/>
                  </a:lnTo>
                  <a:cubicBezTo>
                    <a:pt x="80" y="44"/>
                    <a:pt x="79" y="45"/>
                    <a:pt x="78" y="45"/>
                  </a:cubicBezTo>
                  <a:cubicBezTo>
                    <a:pt x="80" y="45"/>
                    <a:pt x="81" y="44"/>
                    <a:pt x="80" y="42"/>
                  </a:cubicBezTo>
                  <a:close/>
                  <a:moveTo>
                    <a:pt x="44" y="31"/>
                  </a:moveTo>
                  <a:lnTo>
                    <a:pt x="44" y="31"/>
                  </a:lnTo>
                  <a:cubicBezTo>
                    <a:pt x="43" y="32"/>
                    <a:pt x="43" y="33"/>
                    <a:pt x="42" y="34"/>
                  </a:cubicBezTo>
                  <a:cubicBezTo>
                    <a:pt x="44" y="34"/>
                    <a:pt x="44" y="32"/>
                    <a:pt x="44" y="31"/>
                  </a:cubicBezTo>
                  <a:close/>
                  <a:moveTo>
                    <a:pt x="41" y="27"/>
                  </a:moveTo>
                  <a:lnTo>
                    <a:pt x="41" y="27"/>
                  </a:lnTo>
                  <a:cubicBezTo>
                    <a:pt x="44" y="27"/>
                    <a:pt x="45" y="29"/>
                    <a:pt x="45" y="31"/>
                  </a:cubicBezTo>
                  <a:cubicBezTo>
                    <a:pt x="45" y="33"/>
                    <a:pt x="44" y="35"/>
                    <a:pt x="41" y="35"/>
                  </a:cubicBezTo>
                  <a:cubicBezTo>
                    <a:pt x="39" y="35"/>
                    <a:pt x="38" y="33"/>
                    <a:pt x="38" y="31"/>
                  </a:cubicBezTo>
                  <a:cubicBezTo>
                    <a:pt x="38" y="29"/>
                    <a:pt x="39" y="27"/>
                    <a:pt x="41" y="27"/>
                  </a:cubicBezTo>
                  <a:close/>
                  <a:moveTo>
                    <a:pt x="44" y="22"/>
                  </a:moveTo>
                  <a:lnTo>
                    <a:pt x="44" y="22"/>
                  </a:lnTo>
                  <a:cubicBezTo>
                    <a:pt x="43" y="23"/>
                    <a:pt x="43" y="24"/>
                    <a:pt x="42" y="24"/>
                  </a:cubicBezTo>
                  <a:cubicBezTo>
                    <a:pt x="44" y="25"/>
                    <a:pt x="44" y="23"/>
                    <a:pt x="44" y="22"/>
                  </a:cubicBezTo>
                  <a:close/>
                  <a:moveTo>
                    <a:pt x="41" y="18"/>
                  </a:moveTo>
                  <a:lnTo>
                    <a:pt x="41" y="18"/>
                  </a:lnTo>
                  <a:cubicBezTo>
                    <a:pt x="44" y="18"/>
                    <a:pt x="45" y="20"/>
                    <a:pt x="45" y="22"/>
                  </a:cubicBezTo>
                  <a:cubicBezTo>
                    <a:pt x="45" y="24"/>
                    <a:pt x="44" y="26"/>
                    <a:pt x="41" y="26"/>
                  </a:cubicBezTo>
                  <a:cubicBezTo>
                    <a:pt x="39" y="26"/>
                    <a:pt x="38" y="24"/>
                    <a:pt x="38" y="22"/>
                  </a:cubicBezTo>
                  <a:cubicBezTo>
                    <a:pt x="38" y="20"/>
                    <a:pt x="39" y="18"/>
                    <a:pt x="41" y="18"/>
                  </a:cubicBezTo>
                  <a:close/>
                  <a:moveTo>
                    <a:pt x="44" y="13"/>
                  </a:moveTo>
                  <a:lnTo>
                    <a:pt x="44" y="13"/>
                  </a:lnTo>
                  <a:cubicBezTo>
                    <a:pt x="43" y="14"/>
                    <a:pt x="43" y="15"/>
                    <a:pt x="42" y="15"/>
                  </a:cubicBezTo>
                  <a:cubicBezTo>
                    <a:pt x="44" y="15"/>
                    <a:pt x="44" y="14"/>
                    <a:pt x="44" y="13"/>
                  </a:cubicBezTo>
                  <a:close/>
                  <a:moveTo>
                    <a:pt x="41" y="9"/>
                  </a:moveTo>
                  <a:lnTo>
                    <a:pt x="41" y="9"/>
                  </a:lnTo>
                  <a:cubicBezTo>
                    <a:pt x="44" y="9"/>
                    <a:pt x="45" y="11"/>
                    <a:pt x="45" y="13"/>
                  </a:cubicBezTo>
                  <a:cubicBezTo>
                    <a:pt x="45" y="15"/>
                    <a:pt x="44" y="17"/>
                    <a:pt x="41" y="17"/>
                  </a:cubicBezTo>
                  <a:cubicBezTo>
                    <a:pt x="39" y="17"/>
                    <a:pt x="38" y="15"/>
                    <a:pt x="38" y="13"/>
                  </a:cubicBezTo>
                  <a:cubicBezTo>
                    <a:pt x="38" y="11"/>
                    <a:pt x="39" y="9"/>
                    <a:pt x="41" y="9"/>
                  </a:cubicBezTo>
                  <a:close/>
                  <a:moveTo>
                    <a:pt x="44" y="3"/>
                  </a:moveTo>
                  <a:lnTo>
                    <a:pt x="44" y="3"/>
                  </a:lnTo>
                  <a:cubicBezTo>
                    <a:pt x="43" y="5"/>
                    <a:pt x="43" y="6"/>
                    <a:pt x="42" y="6"/>
                  </a:cubicBezTo>
                  <a:cubicBezTo>
                    <a:pt x="44" y="6"/>
                    <a:pt x="44" y="5"/>
                    <a:pt x="44" y="3"/>
                  </a:cubicBezTo>
                  <a:close/>
                  <a:moveTo>
                    <a:pt x="41" y="0"/>
                  </a:moveTo>
                  <a:lnTo>
                    <a:pt x="41" y="0"/>
                  </a:lnTo>
                  <a:cubicBezTo>
                    <a:pt x="44" y="0"/>
                    <a:pt x="45" y="2"/>
                    <a:pt x="45" y="4"/>
                  </a:cubicBezTo>
                  <a:cubicBezTo>
                    <a:pt x="45" y="6"/>
                    <a:pt x="44" y="7"/>
                    <a:pt x="41" y="7"/>
                  </a:cubicBezTo>
                  <a:cubicBezTo>
                    <a:pt x="39" y="7"/>
                    <a:pt x="38" y="6"/>
                    <a:pt x="38" y="4"/>
                  </a:cubicBezTo>
                  <a:cubicBezTo>
                    <a:pt x="38" y="2"/>
                    <a:pt x="39" y="0"/>
                    <a:pt x="41" y="0"/>
                  </a:cubicBezTo>
                  <a:close/>
                  <a:moveTo>
                    <a:pt x="34" y="41"/>
                  </a:moveTo>
                  <a:lnTo>
                    <a:pt x="34" y="41"/>
                  </a:lnTo>
                  <a:cubicBezTo>
                    <a:pt x="34" y="42"/>
                    <a:pt x="33" y="43"/>
                    <a:pt x="32" y="43"/>
                  </a:cubicBezTo>
                  <a:cubicBezTo>
                    <a:pt x="34" y="43"/>
                    <a:pt x="34" y="42"/>
                    <a:pt x="34" y="41"/>
                  </a:cubicBezTo>
                  <a:close/>
                  <a:moveTo>
                    <a:pt x="32" y="37"/>
                  </a:moveTo>
                  <a:lnTo>
                    <a:pt x="32" y="37"/>
                  </a:lnTo>
                  <a:cubicBezTo>
                    <a:pt x="34" y="37"/>
                    <a:pt x="35" y="39"/>
                    <a:pt x="35" y="41"/>
                  </a:cubicBezTo>
                  <a:cubicBezTo>
                    <a:pt x="35" y="43"/>
                    <a:pt x="34" y="44"/>
                    <a:pt x="32" y="44"/>
                  </a:cubicBezTo>
                  <a:cubicBezTo>
                    <a:pt x="30" y="44"/>
                    <a:pt x="28" y="43"/>
                    <a:pt x="28" y="41"/>
                  </a:cubicBezTo>
                  <a:cubicBezTo>
                    <a:pt x="28" y="39"/>
                    <a:pt x="30" y="37"/>
                    <a:pt x="32" y="37"/>
                  </a:cubicBezTo>
                  <a:close/>
                  <a:moveTo>
                    <a:pt x="25" y="41"/>
                  </a:moveTo>
                  <a:lnTo>
                    <a:pt x="25" y="41"/>
                  </a:lnTo>
                  <a:cubicBezTo>
                    <a:pt x="24" y="42"/>
                    <a:pt x="24" y="43"/>
                    <a:pt x="23" y="44"/>
                  </a:cubicBezTo>
                  <a:cubicBezTo>
                    <a:pt x="24" y="44"/>
                    <a:pt x="25" y="42"/>
                    <a:pt x="25" y="41"/>
                  </a:cubicBezTo>
                  <a:close/>
                  <a:moveTo>
                    <a:pt x="22" y="37"/>
                  </a:moveTo>
                  <a:lnTo>
                    <a:pt x="22" y="37"/>
                  </a:lnTo>
                  <a:cubicBezTo>
                    <a:pt x="24" y="37"/>
                    <a:pt x="26" y="39"/>
                    <a:pt x="26" y="41"/>
                  </a:cubicBezTo>
                  <a:cubicBezTo>
                    <a:pt x="26" y="43"/>
                    <a:pt x="24" y="45"/>
                    <a:pt x="22" y="45"/>
                  </a:cubicBezTo>
                  <a:cubicBezTo>
                    <a:pt x="20" y="45"/>
                    <a:pt x="19" y="43"/>
                    <a:pt x="19" y="41"/>
                  </a:cubicBezTo>
                  <a:cubicBezTo>
                    <a:pt x="19" y="39"/>
                    <a:pt x="20" y="37"/>
                    <a:pt x="22" y="37"/>
                  </a:cubicBezTo>
                  <a:close/>
                  <a:moveTo>
                    <a:pt x="16" y="42"/>
                  </a:moveTo>
                  <a:lnTo>
                    <a:pt x="16" y="42"/>
                  </a:lnTo>
                  <a:cubicBezTo>
                    <a:pt x="15" y="43"/>
                    <a:pt x="14" y="44"/>
                    <a:pt x="13" y="44"/>
                  </a:cubicBezTo>
                  <a:cubicBezTo>
                    <a:pt x="15" y="44"/>
                    <a:pt x="16" y="43"/>
                    <a:pt x="16" y="42"/>
                  </a:cubicBezTo>
                  <a:close/>
                  <a:moveTo>
                    <a:pt x="13" y="38"/>
                  </a:moveTo>
                  <a:lnTo>
                    <a:pt x="13" y="38"/>
                  </a:lnTo>
                  <a:cubicBezTo>
                    <a:pt x="15" y="38"/>
                    <a:pt x="17" y="40"/>
                    <a:pt x="17" y="42"/>
                  </a:cubicBezTo>
                  <a:cubicBezTo>
                    <a:pt x="17" y="44"/>
                    <a:pt x="15" y="45"/>
                    <a:pt x="13" y="45"/>
                  </a:cubicBezTo>
                  <a:cubicBezTo>
                    <a:pt x="11" y="45"/>
                    <a:pt x="9" y="44"/>
                    <a:pt x="9" y="42"/>
                  </a:cubicBezTo>
                  <a:cubicBezTo>
                    <a:pt x="9" y="40"/>
                    <a:pt x="11" y="38"/>
                    <a:pt x="13" y="38"/>
                  </a:cubicBezTo>
                  <a:close/>
                  <a:moveTo>
                    <a:pt x="71" y="42"/>
                  </a:moveTo>
                  <a:lnTo>
                    <a:pt x="71" y="42"/>
                  </a:lnTo>
                  <a:cubicBezTo>
                    <a:pt x="70" y="43"/>
                    <a:pt x="70" y="44"/>
                    <a:pt x="69" y="44"/>
                  </a:cubicBezTo>
                  <a:cubicBezTo>
                    <a:pt x="71" y="45"/>
                    <a:pt x="71" y="43"/>
                    <a:pt x="71" y="42"/>
                  </a:cubicBezTo>
                  <a:close/>
                  <a:moveTo>
                    <a:pt x="69" y="38"/>
                  </a:moveTo>
                  <a:lnTo>
                    <a:pt x="69" y="38"/>
                  </a:lnTo>
                  <a:cubicBezTo>
                    <a:pt x="71" y="38"/>
                    <a:pt x="72" y="40"/>
                    <a:pt x="72" y="42"/>
                  </a:cubicBezTo>
                  <a:cubicBezTo>
                    <a:pt x="72" y="44"/>
                    <a:pt x="71" y="46"/>
                    <a:pt x="69" y="46"/>
                  </a:cubicBezTo>
                  <a:cubicBezTo>
                    <a:pt x="66" y="46"/>
                    <a:pt x="65" y="44"/>
                    <a:pt x="65" y="42"/>
                  </a:cubicBezTo>
                  <a:cubicBezTo>
                    <a:pt x="65" y="40"/>
                    <a:pt x="66" y="38"/>
                    <a:pt x="69" y="38"/>
                  </a:cubicBezTo>
                  <a:close/>
                  <a:moveTo>
                    <a:pt x="62" y="41"/>
                  </a:moveTo>
                  <a:lnTo>
                    <a:pt x="62" y="41"/>
                  </a:lnTo>
                  <a:cubicBezTo>
                    <a:pt x="61" y="42"/>
                    <a:pt x="61" y="43"/>
                    <a:pt x="59" y="44"/>
                  </a:cubicBezTo>
                  <a:cubicBezTo>
                    <a:pt x="61" y="44"/>
                    <a:pt x="62" y="42"/>
                    <a:pt x="62" y="41"/>
                  </a:cubicBezTo>
                  <a:close/>
                  <a:moveTo>
                    <a:pt x="59" y="37"/>
                  </a:moveTo>
                  <a:lnTo>
                    <a:pt x="59" y="37"/>
                  </a:lnTo>
                  <a:cubicBezTo>
                    <a:pt x="61" y="37"/>
                    <a:pt x="63" y="39"/>
                    <a:pt x="63" y="41"/>
                  </a:cubicBezTo>
                  <a:cubicBezTo>
                    <a:pt x="63" y="43"/>
                    <a:pt x="61" y="45"/>
                    <a:pt x="59" y="45"/>
                  </a:cubicBezTo>
                  <a:cubicBezTo>
                    <a:pt x="57" y="45"/>
                    <a:pt x="56" y="43"/>
                    <a:pt x="56" y="41"/>
                  </a:cubicBezTo>
                  <a:cubicBezTo>
                    <a:pt x="56" y="39"/>
                    <a:pt x="57" y="37"/>
                    <a:pt x="59" y="37"/>
                  </a:cubicBezTo>
                  <a:close/>
                  <a:moveTo>
                    <a:pt x="53" y="40"/>
                  </a:moveTo>
                  <a:lnTo>
                    <a:pt x="53" y="40"/>
                  </a:lnTo>
                  <a:cubicBezTo>
                    <a:pt x="52" y="42"/>
                    <a:pt x="51" y="42"/>
                    <a:pt x="50" y="43"/>
                  </a:cubicBezTo>
                  <a:cubicBezTo>
                    <a:pt x="52" y="43"/>
                    <a:pt x="53" y="42"/>
                    <a:pt x="53" y="40"/>
                  </a:cubicBezTo>
                  <a:close/>
                  <a:moveTo>
                    <a:pt x="50" y="37"/>
                  </a:moveTo>
                  <a:lnTo>
                    <a:pt x="50" y="37"/>
                  </a:lnTo>
                  <a:cubicBezTo>
                    <a:pt x="52" y="37"/>
                    <a:pt x="54" y="38"/>
                    <a:pt x="54" y="41"/>
                  </a:cubicBezTo>
                  <a:cubicBezTo>
                    <a:pt x="54" y="43"/>
                    <a:pt x="52" y="44"/>
                    <a:pt x="50" y="44"/>
                  </a:cubicBezTo>
                  <a:cubicBezTo>
                    <a:pt x="48" y="44"/>
                    <a:pt x="46" y="43"/>
                    <a:pt x="46" y="41"/>
                  </a:cubicBezTo>
                  <a:cubicBezTo>
                    <a:pt x="46" y="38"/>
                    <a:pt x="48" y="37"/>
                    <a:pt x="50" y="37"/>
                  </a:cubicBezTo>
                  <a:close/>
                  <a:moveTo>
                    <a:pt x="43" y="40"/>
                  </a:moveTo>
                  <a:lnTo>
                    <a:pt x="43" y="40"/>
                  </a:lnTo>
                  <a:cubicBezTo>
                    <a:pt x="43" y="41"/>
                    <a:pt x="42" y="42"/>
                    <a:pt x="41" y="43"/>
                  </a:cubicBezTo>
                  <a:cubicBezTo>
                    <a:pt x="43" y="43"/>
                    <a:pt x="44" y="41"/>
                    <a:pt x="43" y="40"/>
                  </a:cubicBezTo>
                  <a:close/>
                  <a:moveTo>
                    <a:pt x="41" y="36"/>
                  </a:moveTo>
                  <a:lnTo>
                    <a:pt x="41" y="36"/>
                  </a:lnTo>
                  <a:cubicBezTo>
                    <a:pt x="43" y="36"/>
                    <a:pt x="45" y="38"/>
                    <a:pt x="45" y="40"/>
                  </a:cubicBezTo>
                  <a:cubicBezTo>
                    <a:pt x="45" y="42"/>
                    <a:pt x="43" y="44"/>
                    <a:pt x="41" y="44"/>
                  </a:cubicBezTo>
                  <a:cubicBezTo>
                    <a:pt x="39" y="44"/>
                    <a:pt x="37" y="42"/>
                    <a:pt x="37" y="40"/>
                  </a:cubicBezTo>
                  <a:cubicBezTo>
                    <a:pt x="37" y="38"/>
                    <a:pt x="39" y="36"/>
                    <a:pt x="41" y="3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3" name="Freeform 1520"/>
            <p:cNvSpPr>
              <a:spLocks/>
            </p:cNvSpPr>
            <p:nvPr userDrawn="1"/>
          </p:nvSpPr>
          <p:spPr bwMode="auto">
            <a:xfrm>
              <a:off x="419" y="363"/>
              <a:ext cx="9" cy="9"/>
            </a:xfrm>
            <a:custGeom>
              <a:avLst/>
              <a:gdLst>
                <a:gd name="T0" fmla="*/ 13 w 20"/>
                <a:gd name="T1" fmla="*/ 4 h 21"/>
                <a:gd name="T2" fmla="*/ 13 w 20"/>
                <a:gd name="T3" fmla="*/ 4 h 21"/>
                <a:gd name="T4" fmla="*/ 12 w 20"/>
                <a:gd name="T5" fmla="*/ 7 h 21"/>
                <a:gd name="T6" fmla="*/ 20 w 20"/>
                <a:gd name="T7" fmla="*/ 5 h 21"/>
                <a:gd name="T8" fmla="*/ 20 w 20"/>
                <a:gd name="T9" fmla="*/ 15 h 21"/>
                <a:gd name="T10" fmla="*/ 14 w 20"/>
                <a:gd name="T11" fmla="*/ 12 h 21"/>
                <a:gd name="T12" fmla="*/ 15 w 20"/>
                <a:gd name="T13" fmla="*/ 21 h 21"/>
                <a:gd name="T14" fmla="*/ 5 w 20"/>
                <a:gd name="T15" fmla="*/ 21 h 21"/>
                <a:gd name="T16" fmla="*/ 9 w 20"/>
                <a:gd name="T17" fmla="*/ 14 h 21"/>
                <a:gd name="T18" fmla="*/ 0 w 20"/>
                <a:gd name="T19" fmla="*/ 15 h 21"/>
                <a:gd name="T20" fmla="*/ 0 w 20"/>
                <a:gd name="T21" fmla="*/ 5 h 21"/>
                <a:gd name="T22" fmla="*/ 7 w 20"/>
                <a:gd name="T23" fmla="*/ 9 h 21"/>
                <a:gd name="T24" fmla="*/ 5 w 20"/>
                <a:gd name="T25" fmla="*/ 0 h 21"/>
                <a:gd name="T26" fmla="*/ 15 w 20"/>
                <a:gd name="T27" fmla="*/ 0 h 21"/>
                <a:gd name="T28" fmla="*/ 13 w 20"/>
                <a:gd name="T29"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13" y="4"/>
                  </a:moveTo>
                  <a:lnTo>
                    <a:pt x="13" y="4"/>
                  </a:lnTo>
                  <a:cubicBezTo>
                    <a:pt x="12" y="5"/>
                    <a:pt x="12" y="6"/>
                    <a:pt x="12" y="7"/>
                  </a:cubicBezTo>
                  <a:cubicBezTo>
                    <a:pt x="13" y="11"/>
                    <a:pt x="19" y="6"/>
                    <a:pt x="20" y="5"/>
                  </a:cubicBezTo>
                  <a:lnTo>
                    <a:pt x="20" y="15"/>
                  </a:lnTo>
                  <a:cubicBezTo>
                    <a:pt x="19" y="14"/>
                    <a:pt x="16" y="12"/>
                    <a:pt x="14" y="12"/>
                  </a:cubicBezTo>
                  <a:cubicBezTo>
                    <a:pt x="9" y="13"/>
                    <a:pt x="14" y="19"/>
                    <a:pt x="15" y="21"/>
                  </a:cubicBezTo>
                  <a:lnTo>
                    <a:pt x="5" y="21"/>
                  </a:lnTo>
                  <a:cubicBezTo>
                    <a:pt x="6" y="19"/>
                    <a:pt x="9" y="16"/>
                    <a:pt x="9" y="14"/>
                  </a:cubicBezTo>
                  <a:cubicBezTo>
                    <a:pt x="8" y="9"/>
                    <a:pt x="1" y="14"/>
                    <a:pt x="0" y="15"/>
                  </a:cubicBezTo>
                  <a:lnTo>
                    <a:pt x="0" y="5"/>
                  </a:lnTo>
                  <a:cubicBezTo>
                    <a:pt x="1" y="6"/>
                    <a:pt x="5" y="9"/>
                    <a:pt x="7" y="9"/>
                  </a:cubicBezTo>
                  <a:cubicBezTo>
                    <a:pt x="11" y="8"/>
                    <a:pt x="6" y="1"/>
                    <a:pt x="5" y="0"/>
                  </a:cubicBezTo>
                  <a:lnTo>
                    <a:pt x="15" y="0"/>
                  </a:lnTo>
                  <a:cubicBezTo>
                    <a:pt x="14" y="1"/>
                    <a:pt x="13" y="3"/>
                    <a:pt x="13"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4" name="Freeform 1521"/>
            <p:cNvSpPr>
              <a:spLocks/>
            </p:cNvSpPr>
            <p:nvPr userDrawn="1"/>
          </p:nvSpPr>
          <p:spPr bwMode="auto">
            <a:xfrm>
              <a:off x="361" y="388"/>
              <a:ext cx="74" cy="28"/>
            </a:xfrm>
            <a:custGeom>
              <a:avLst/>
              <a:gdLst>
                <a:gd name="T0" fmla="*/ 109 w 164"/>
                <a:gd name="T1" fmla="*/ 25 h 62"/>
                <a:gd name="T2" fmla="*/ 109 w 164"/>
                <a:gd name="T3" fmla="*/ 25 h 62"/>
                <a:gd name="T4" fmla="*/ 127 w 164"/>
                <a:gd name="T5" fmla="*/ 40 h 62"/>
                <a:gd name="T6" fmla="*/ 133 w 164"/>
                <a:gd name="T7" fmla="*/ 29 h 62"/>
                <a:gd name="T8" fmla="*/ 131 w 164"/>
                <a:gd name="T9" fmla="*/ 24 h 62"/>
                <a:gd name="T10" fmla="*/ 139 w 164"/>
                <a:gd name="T11" fmla="*/ 30 h 62"/>
                <a:gd name="T12" fmla="*/ 144 w 164"/>
                <a:gd name="T13" fmla="*/ 41 h 62"/>
                <a:gd name="T14" fmla="*/ 149 w 164"/>
                <a:gd name="T15" fmla="*/ 41 h 62"/>
                <a:gd name="T16" fmla="*/ 152 w 164"/>
                <a:gd name="T17" fmla="*/ 33 h 62"/>
                <a:gd name="T18" fmla="*/ 151 w 164"/>
                <a:gd name="T19" fmla="*/ 26 h 62"/>
                <a:gd name="T20" fmla="*/ 157 w 164"/>
                <a:gd name="T21" fmla="*/ 32 h 62"/>
                <a:gd name="T22" fmla="*/ 163 w 164"/>
                <a:gd name="T23" fmla="*/ 36 h 62"/>
                <a:gd name="T24" fmla="*/ 161 w 164"/>
                <a:gd name="T25" fmla="*/ 45 h 62"/>
                <a:gd name="T26" fmla="*/ 149 w 164"/>
                <a:gd name="T27" fmla="*/ 50 h 62"/>
                <a:gd name="T28" fmla="*/ 142 w 164"/>
                <a:gd name="T29" fmla="*/ 56 h 62"/>
                <a:gd name="T30" fmla="*/ 128 w 164"/>
                <a:gd name="T31" fmla="*/ 56 h 62"/>
                <a:gd name="T32" fmla="*/ 115 w 164"/>
                <a:gd name="T33" fmla="*/ 62 h 62"/>
                <a:gd name="T34" fmla="*/ 103 w 164"/>
                <a:gd name="T35" fmla="*/ 57 h 62"/>
                <a:gd name="T36" fmla="*/ 85 w 164"/>
                <a:gd name="T37" fmla="*/ 47 h 62"/>
                <a:gd name="T38" fmla="*/ 56 w 164"/>
                <a:gd name="T39" fmla="*/ 41 h 62"/>
                <a:gd name="T40" fmla="*/ 30 w 164"/>
                <a:gd name="T41" fmla="*/ 35 h 62"/>
                <a:gd name="T42" fmla="*/ 2 w 164"/>
                <a:gd name="T43" fmla="*/ 31 h 62"/>
                <a:gd name="T44" fmla="*/ 7 w 164"/>
                <a:gd name="T45" fmla="*/ 14 h 62"/>
                <a:gd name="T46" fmla="*/ 8 w 164"/>
                <a:gd name="T47" fmla="*/ 3 h 62"/>
                <a:gd name="T48" fmla="*/ 36 w 164"/>
                <a:gd name="T49" fmla="*/ 0 h 62"/>
                <a:gd name="T50" fmla="*/ 39 w 164"/>
                <a:gd name="T51" fmla="*/ 15 h 62"/>
                <a:gd name="T52" fmla="*/ 56 w 164"/>
                <a:gd name="T53" fmla="*/ 26 h 62"/>
                <a:gd name="T54" fmla="*/ 95 w 164"/>
                <a:gd name="T55" fmla="*/ 34 h 62"/>
                <a:gd name="T56" fmla="*/ 104 w 164"/>
                <a:gd name="T57" fmla="*/ 25 h 62"/>
                <a:gd name="T58" fmla="*/ 109 w 164"/>
                <a:gd name="T59" fmla="*/ 2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4" h="62">
                  <a:moveTo>
                    <a:pt x="109" y="25"/>
                  </a:moveTo>
                  <a:lnTo>
                    <a:pt x="109" y="25"/>
                  </a:lnTo>
                  <a:cubicBezTo>
                    <a:pt x="112" y="31"/>
                    <a:pt x="118" y="40"/>
                    <a:pt x="127" y="40"/>
                  </a:cubicBezTo>
                  <a:cubicBezTo>
                    <a:pt x="126" y="35"/>
                    <a:pt x="128" y="31"/>
                    <a:pt x="133" y="29"/>
                  </a:cubicBezTo>
                  <a:cubicBezTo>
                    <a:pt x="133" y="28"/>
                    <a:pt x="133" y="25"/>
                    <a:pt x="131" y="24"/>
                  </a:cubicBezTo>
                  <a:cubicBezTo>
                    <a:pt x="136" y="23"/>
                    <a:pt x="138" y="26"/>
                    <a:pt x="139" y="30"/>
                  </a:cubicBezTo>
                  <a:cubicBezTo>
                    <a:pt x="145" y="31"/>
                    <a:pt x="146" y="37"/>
                    <a:pt x="144" y="41"/>
                  </a:cubicBezTo>
                  <a:cubicBezTo>
                    <a:pt x="146" y="42"/>
                    <a:pt x="149" y="41"/>
                    <a:pt x="149" y="41"/>
                  </a:cubicBezTo>
                  <a:cubicBezTo>
                    <a:pt x="147" y="36"/>
                    <a:pt x="150" y="34"/>
                    <a:pt x="152" y="33"/>
                  </a:cubicBezTo>
                  <a:cubicBezTo>
                    <a:pt x="153" y="30"/>
                    <a:pt x="152" y="28"/>
                    <a:pt x="151" y="26"/>
                  </a:cubicBezTo>
                  <a:cubicBezTo>
                    <a:pt x="156" y="26"/>
                    <a:pt x="157" y="31"/>
                    <a:pt x="157" y="32"/>
                  </a:cubicBezTo>
                  <a:cubicBezTo>
                    <a:pt x="160" y="33"/>
                    <a:pt x="161" y="33"/>
                    <a:pt x="163" y="36"/>
                  </a:cubicBezTo>
                  <a:cubicBezTo>
                    <a:pt x="164" y="37"/>
                    <a:pt x="164" y="43"/>
                    <a:pt x="161" y="45"/>
                  </a:cubicBezTo>
                  <a:cubicBezTo>
                    <a:pt x="158" y="47"/>
                    <a:pt x="153" y="47"/>
                    <a:pt x="149" y="50"/>
                  </a:cubicBezTo>
                  <a:cubicBezTo>
                    <a:pt x="147" y="51"/>
                    <a:pt x="146" y="55"/>
                    <a:pt x="142" y="56"/>
                  </a:cubicBezTo>
                  <a:cubicBezTo>
                    <a:pt x="138" y="57"/>
                    <a:pt x="133" y="55"/>
                    <a:pt x="128" y="56"/>
                  </a:cubicBezTo>
                  <a:cubicBezTo>
                    <a:pt x="122" y="58"/>
                    <a:pt x="120" y="62"/>
                    <a:pt x="115" y="62"/>
                  </a:cubicBezTo>
                  <a:cubicBezTo>
                    <a:pt x="110" y="62"/>
                    <a:pt x="111" y="58"/>
                    <a:pt x="103" y="57"/>
                  </a:cubicBezTo>
                  <a:cubicBezTo>
                    <a:pt x="97" y="54"/>
                    <a:pt x="91" y="49"/>
                    <a:pt x="85" y="47"/>
                  </a:cubicBezTo>
                  <a:cubicBezTo>
                    <a:pt x="76" y="44"/>
                    <a:pt x="66" y="43"/>
                    <a:pt x="56" y="41"/>
                  </a:cubicBezTo>
                  <a:cubicBezTo>
                    <a:pt x="47" y="40"/>
                    <a:pt x="39" y="36"/>
                    <a:pt x="30" y="35"/>
                  </a:cubicBezTo>
                  <a:cubicBezTo>
                    <a:pt x="24" y="34"/>
                    <a:pt x="5" y="35"/>
                    <a:pt x="2" y="31"/>
                  </a:cubicBezTo>
                  <a:cubicBezTo>
                    <a:pt x="0" y="27"/>
                    <a:pt x="6" y="25"/>
                    <a:pt x="7" y="14"/>
                  </a:cubicBezTo>
                  <a:cubicBezTo>
                    <a:pt x="7" y="12"/>
                    <a:pt x="8" y="4"/>
                    <a:pt x="8" y="3"/>
                  </a:cubicBezTo>
                  <a:cubicBezTo>
                    <a:pt x="8" y="3"/>
                    <a:pt x="34" y="0"/>
                    <a:pt x="36" y="0"/>
                  </a:cubicBezTo>
                  <a:cubicBezTo>
                    <a:pt x="36" y="7"/>
                    <a:pt x="38" y="13"/>
                    <a:pt x="39" y="15"/>
                  </a:cubicBezTo>
                  <a:cubicBezTo>
                    <a:pt x="43" y="21"/>
                    <a:pt x="50" y="23"/>
                    <a:pt x="56" y="26"/>
                  </a:cubicBezTo>
                  <a:cubicBezTo>
                    <a:pt x="69" y="30"/>
                    <a:pt x="82" y="35"/>
                    <a:pt x="95" y="34"/>
                  </a:cubicBezTo>
                  <a:cubicBezTo>
                    <a:pt x="96" y="34"/>
                    <a:pt x="103" y="30"/>
                    <a:pt x="104" y="25"/>
                  </a:cubicBezTo>
                  <a:cubicBezTo>
                    <a:pt x="105" y="23"/>
                    <a:pt x="108" y="23"/>
                    <a:pt x="109" y="25"/>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5" name="Freeform 1522"/>
            <p:cNvSpPr>
              <a:spLocks/>
            </p:cNvSpPr>
            <p:nvPr userDrawn="1"/>
          </p:nvSpPr>
          <p:spPr bwMode="auto">
            <a:xfrm>
              <a:off x="363" y="388"/>
              <a:ext cx="62" cy="27"/>
            </a:xfrm>
            <a:custGeom>
              <a:avLst/>
              <a:gdLst>
                <a:gd name="T0" fmla="*/ 29 w 138"/>
                <a:gd name="T1" fmla="*/ 0 h 59"/>
                <a:gd name="T2" fmla="*/ 29 w 138"/>
                <a:gd name="T3" fmla="*/ 0 h 59"/>
                <a:gd name="T4" fmla="*/ 32 w 138"/>
                <a:gd name="T5" fmla="*/ 16 h 59"/>
                <a:gd name="T6" fmla="*/ 35 w 138"/>
                <a:gd name="T7" fmla="*/ 20 h 59"/>
                <a:gd name="T8" fmla="*/ 35 w 138"/>
                <a:gd name="T9" fmla="*/ 24 h 59"/>
                <a:gd name="T10" fmla="*/ 40 w 138"/>
                <a:gd name="T11" fmla="*/ 22 h 59"/>
                <a:gd name="T12" fmla="*/ 39 w 138"/>
                <a:gd name="T13" fmla="*/ 26 h 59"/>
                <a:gd name="T14" fmla="*/ 46 w 138"/>
                <a:gd name="T15" fmla="*/ 25 h 59"/>
                <a:gd name="T16" fmla="*/ 45 w 138"/>
                <a:gd name="T17" fmla="*/ 28 h 59"/>
                <a:gd name="T18" fmla="*/ 50 w 138"/>
                <a:gd name="T19" fmla="*/ 28 h 59"/>
                <a:gd name="T20" fmla="*/ 53 w 138"/>
                <a:gd name="T21" fmla="*/ 28 h 59"/>
                <a:gd name="T22" fmla="*/ 73 w 138"/>
                <a:gd name="T23" fmla="*/ 34 h 59"/>
                <a:gd name="T24" fmla="*/ 102 w 138"/>
                <a:gd name="T25" fmla="*/ 27 h 59"/>
                <a:gd name="T26" fmla="*/ 106 w 138"/>
                <a:gd name="T27" fmla="*/ 31 h 59"/>
                <a:gd name="T28" fmla="*/ 102 w 138"/>
                <a:gd name="T29" fmla="*/ 32 h 59"/>
                <a:gd name="T30" fmla="*/ 108 w 138"/>
                <a:gd name="T31" fmla="*/ 38 h 59"/>
                <a:gd name="T32" fmla="*/ 103 w 138"/>
                <a:gd name="T33" fmla="*/ 37 h 59"/>
                <a:gd name="T34" fmla="*/ 107 w 138"/>
                <a:gd name="T35" fmla="*/ 39 h 59"/>
                <a:gd name="T36" fmla="*/ 103 w 138"/>
                <a:gd name="T37" fmla="*/ 39 h 59"/>
                <a:gd name="T38" fmla="*/ 104 w 138"/>
                <a:gd name="T39" fmla="*/ 42 h 59"/>
                <a:gd name="T40" fmla="*/ 120 w 138"/>
                <a:gd name="T41" fmla="*/ 43 h 59"/>
                <a:gd name="T42" fmla="*/ 108 w 138"/>
                <a:gd name="T43" fmla="*/ 47 h 59"/>
                <a:gd name="T44" fmla="*/ 110 w 138"/>
                <a:gd name="T45" fmla="*/ 50 h 59"/>
                <a:gd name="T46" fmla="*/ 112 w 138"/>
                <a:gd name="T47" fmla="*/ 50 h 59"/>
                <a:gd name="T48" fmla="*/ 115 w 138"/>
                <a:gd name="T49" fmla="*/ 53 h 59"/>
                <a:gd name="T50" fmla="*/ 116 w 138"/>
                <a:gd name="T51" fmla="*/ 49 h 59"/>
                <a:gd name="T52" fmla="*/ 119 w 138"/>
                <a:gd name="T53" fmla="*/ 52 h 59"/>
                <a:gd name="T54" fmla="*/ 120 w 138"/>
                <a:gd name="T55" fmla="*/ 47 h 59"/>
                <a:gd name="T56" fmla="*/ 122 w 138"/>
                <a:gd name="T57" fmla="*/ 50 h 59"/>
                <a:gd name="T58" fmla="*/ 123 w 138"/>
                <a:gd name="T59" fmla="*/ 44 h 59"/>
                <a:gd name="T60" fmla="*/ 125 w 138"/>
                <a:gd name="T61" fmla="*/ 46 h 59"/>
                <a:gd name="T62" fmla="*/ 124 w 138"/>
                <a:gd name="T63" fmla="*/ 42 h 59"/>
                <a:gd name="T64" fmla="*/ 127 w 138"/>
                <a:gd name="T65" fmla="*/ 43 h 59"/>
                <a:gd name="T66" fmla="*/ 128 w 138"/>
                <a:gd name="T67" fmla="*/ 32 h 59"/>
                <a:gd name="T68" fmla="*/ 138 w 138"/>
                <a:gd name="T69" fmla="*/ 35 h 59"/>
                <a:gd name="T70" fmla="*/ 136 w 138"/>
                <a:gd name="T71" fmla="*/ 41 h 59"/>
                <a:gd name="T72" fmla="*/ 131 w 138"/>
                <a:gd name="T73" fmla="*/ 45 h 59"/>
                <a:gd name="T74" fmla="*/ 114 w 138"/>
                <a:gd name="T75" fmla="*/ 58 h 59"/>
                <a:gd name="T76" fmla="*/ 102 w 138"/>
                <a:gd name="T77" fmla="*/ 54 h 59"/>
                <a:gd name="T78" fmla="*/ 84 w 138"/>
                <a:gd name="T79" fmla="*/ 44 h 59"/>
                <a:gd name="T80" fmla="*/ 67 w 138"/>
                <a:gd name="T81" fmla="*/ 39 h 59"/>
                <a:gd name="T82" fmla="*/ 64 w 138"/>
                <a:gd name="T83" fmla="*/ 37 h 59"/>
                <a:gd name="T84" fmla="*/ 63 w 138"/>
                <a:gd name="T85" fmla="*/ 39 h 59"/>
                <a:gd name="T86" fmla="*/ 59 w 138"/>
                <a:gd name="T87" fmla="*/ 36 h 59"/>
                <a:gd name="T88" fmla="*/ 58 w 138"/>
                <a:gd name="T89" fmla="*/ 38 h 59"/>
                <a:gd name="T90" fmla="*/ 54 w 138"/>
                <a:gd name="T91" fmla="*/ 34 h 59"/>
                <a:gd name="T92" fmla="*/ 53 w 138"/>
                <a:gd name="T93" fmla="*/ 37 h 59"/>
                <a:gd name="T94" fmla="*/ 49 w 138"/>
                <a:gd name="T95" fmla="*/ 33 h 59"/>
                <a:gd name="T96" fmla="*/ 48 w 138"/>
                <a:gd name="T97" fmla="*/ 36 h 59"/>
                <a:gd name="T98" fmla="*/ 44 w 138"/>
                <a:gd name="T99" fmla="*/ 31 h 59"/>
                <a:gd name="T100" fmla="*/ 43 w 138"/>
                <a:gd name="T101" fmla="*/ 35 h 59"/>
                <a:gd name="T102" fmla="*/ 38 w 138"/>
                <a:gd name="T103" fmla="*/ 29 h 59"/>
                <a:gd name="T104" fmla="*/ 37 w 138"/>
                <a:gd name="T105" fmla="*/ 33 h 59"/>
                <a:gd name="T106" fmla="*/ 33 w 138"/>
                <a:gd name="T107" fmla="*/ 27 h 59"/>
                <a:gd name="T108" fmla="*/ 32 w 138"/>
                <a:gd name="T109" fmla="*/ 32 h 59"/>
                <a:gd name="T110" fmla="*/ 29 w 138"/>
                <a:gd name="T111" fmla="*/ 25 h 59"/>
                <a:gd name="T112" fmla="*/ 27 w 138"/>
                <a:gd name="T113" fmla="*/ 31 h 59"/>
                <a:gd name="T114" fmla="*/ 2 w 138"/>
                <a:gd name="T115" fmla="*/ 28 h 59"/>
                <a:gd name="T116" fmla="*/ 7 w 138"/>
                <a:gd name="T117" fmla="*/ 3 h 59"/>
                <a:gd name="T118" fmla="*/ 29 w 138"/>
                <a:gd name="T1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59">
                  <a:moveTo>
                    <a:pt x="29" y="0"/>
                  </a:moveTo>
                  <a:lnTo>
                    <a:pt x="29" y="0"/>
                  </a:lnTo>
                  <a:cubicBezTo>
                    <a:pt x="30" y="5"/>
                    <a:pt x="28" y="6"/>
                    <a:pt x="32" y="16"/>
                  </a:cubicBezTo>
                  <a:cubicBezTo>
                    <a:pt x="33" y="17"/>
                    <a:pt x="34" y="19"/>
                    <a:pt x="35" y="20"/>
                  </a:cubicBezTo>
                  <a:cubicBezTo>
                    <a:pt x="35" y="20"/>
                    <a:pt x="34" y="23"/>
                    <a:pt x="35" y="24"/>
                  </a:cubicBezTo>
                  <a:cubicBezTo>
                    <a:pt x="35" y="22"/>
                    <a:pt x="37" y="20"/>
                    <a:pt x="40" y="22"/>
                  </a:cubicBezTo>
                  <a:cubicBezTo>
                    <a:pt x="40" y="23"/>
                    <a:pt x="38" y="24"/>
                    <a:pt x="39" y="26"/>
                  </a:cubicBezTo>
                  <a:cubicBezTo>
                    <a:pt x="40" y="25"/>
                    <a:pt x="43" y="22"/>
                    <a:pt x="46" y="25"/>
                  </a:cubicBezTo>
                  <a:cubicBezTo>
                    <a:pt x="45" y="26"/>
                    <a:pt x="45" y="27"/>
                    <a:pt x="45" y="28"/>
                  </a:cubicBezTo>
                  <a:cubicBezTo>
                    <a:pt x="45" y="27"/>
                    <a:pt x="48" y="25"/>
                    <a:pt x="50" y="28"/>
                  </a:cubicBezTo>
                  <a:cubicBezTo>
                    <a:pt x="51" y="28"/>
                    <a:pt x="50" y="27"/>
                    <a:pt x="53" y="28"/>
                  </a:cubicBezTo>
                  <a:cubicBezTo>
                    <a:pt x="55" y="29"/>
                    <a:pt x="70" y="34"/>
                    <a:pt x="73" y="34"/>
                  </a:cubicBezTo>
                  <a:cubicBezTo>
                    <a:pt x="84" y="37"/>
                    <a:pt x="96" y="38"/>
                    <a:pt x="102" y="27"/>
                  </a:cubicBezTo>
                  <a:cubicBezTo>
                    <a:pt x="104" y="28"/>
                    <a:pt x="104" y="29"/>
                    <a:pt x="106" y="31"/>
                  </a:cubicBezTo>
                  <a:cubicBezTo>
                    <a:pt x="107" y="33"/>
                    <a:pt x="103" y="31"/>
                    <a:pt x="102" y="32"/>
                  </a:cubicBezTo>
                  <a:cubicBezTo>
                    <a:pt x="104" y="33"/>
                    <a:pt x="111" y="34"/>
                    <a:pt x="108" y="38"/>
                  </a:cubicBezTo>
                  <a:cubicBezTo>
                    <a:pt x="107" y="37"/>
                    <a:pt x="106" y="35"/>
                    <a:pt x="103" y="37"/>
                  </a:cubicBezTo>
                  <a:cubicBezTo>
                    <a:pt x="105" y="37"/>
                    <a:pt x="107" y="39"/>
                    <a:pt x="107" y="39"/>
                  </a:cubicBezTo>
                  <a:cubicBezTo>
                    <a:pt x="106" y="39"/>
                    <a:pt x="104" y="39"/>
                    <a:pt x="103" y="39"/>
                  </a:cubicBezTo>
                  <a:cubicBezTo>
                    <a:pt x="102" y="39"/>
                    <a:pt x="102" y="42"/>
                    <a:pt x="104" y="42"/>
                  </a:cubicBezTo>
                  <a:cubicBezTo>
                    <a:pt x="108" y="42"/>
                    <a:pt x="116" y="41"/>
                    <a:pt x="120" y="43"/>
                  </a:cubicBezTo>
                  <a:cubicBezTo>
                    <a:pt x="118" y="46"/>
                    <a:pt x="116" y="47"/>
                    <a:pt x="108" y="47"/>
                  </a:cubicBezTo>
                  <a:cubicBezTo>
                    <a:pt x="106" y="47"/>
                    <a:pt x="109" y="49"/>
                    <a:pt x="110" y="50"/>
                  </a:cubicBezTo>
                  <a:cubicBezTo>
                    <a:pt x="111" y="50"/>
                    <a:pt x="111" y="50"/>
                    <a:pt x="112" y="50"/>
                  </a:cubicBezTo>
                  <a:cubicBezTo>
                    <a:pt x="113" y="50"/>
                    <a:pt x="113" y="52"/>
                    <a:pt x="115" y="53"/>
                  </a:cubicBezTo>
                  <a:cubicBezTo>
                    <a:pt x="114" y="51"/>
                    <a:pt x="114" y="50"/>
                    <a:pt x="116" y="49"/>
                  </a:cubicBezTo>
                  <a:cubicBezTo>
                    <a:pt x="117" y="50"/>
                    <a:pt x="117" y="52"/>
                    <a:pt x="119" y="52"/>
                  </a:cubicBezTo>
                  <a:cubicBezTo>
                    <a:pt x="118" y="50"/>
                    <a:pt x="117" y="48"/>
                    <a:pt x="120" y="47"/>
                  </a:cubicBezTo>
                  <a:cubicBezTo>
                    <a:pt x="121" y="47"/>
                    <a:pt x="121" y="49"/>
                    <a:pt x="122" y="50"/>
                  </a:cubicBezTo>
                  <a:cubicBezTo>
                    <a:pt x="122" y="48"/>
                    <a:pt x="121" y="46"/>
                    <a:pt x="123" y="44"/>
                  </a:cubicBezTo>
                  <a:cubicBezTo>
                    <a:pt x="123" y="46"/>
                    <a:pt x="124" y="46"/>
                    <a:pt x="125" y="46"/>
                  </a:cubicBezTo>
                  <a:cubicBezTo>
                    <a:pt x="124" y="44"/>
                    <a:pt x="124" y="43"/>
                    <a:pt x="124" y="42"/>
                  </a:cubicBezTo>
                  <a:cubicBezTo>
                    <a:pt x="125" y="42"/>
                    <a:pt x="127" y="43"/>
                    <a:pt x="127" y="43"/>
                  </a:cubicBezTo>
                  <a:cubicBezTo>
                    <a:pt x="125" y="38"/>
                    <a:pt x="126" y="35"/>
                    <a:pt x="128" y="32"/>
                  </a:cubicBezTo>
                  <a:cubicBezTo>
                    <a:pt x="131" y="30"/>
                    <a:pt x="137" y="31"/>
                    <a:pt x="138" y="35"/>
                  </a:cubicBezTo>
                  <a:cubicBezTo>
                    <a:pt x="138" y="37"/>
                    <a:pt x="138" y="39"/>
                    <a:pt x="136" y="41"/>
                  </a:cubicBezTo>
                  <a:cubicBezTo>
                    <a:pt x="135" y="43"/>
                    <a:pt x="133" y="43"/>
                    <a:pt x="131" y="45"/>
                  </a:cubicBezTo>
                  <a:cubicBezTo>
                    <a:pt x="125" y="49"/>
                    <a:pt x="121" y="54"/>
                    <a:pt x="114" y="58"/>
                  </a:cubicBezTo>
                  <a:cubicBezTo>
                    <a:pt x="109" y="59"/>
                    <a:pt x="108" y="55"/>
                    <a:pt x="102" y="54"/>
                  </a:cubicBezTo>
                  <a:cubicBezTo>
                    <a:pt x="96" y="51"/>
                    <a:pt x="90" y="47"/>
                    <a:pt x="84" y="44"/>
                  </a:cubicBezTo>
                  <a:cubicBezTo>
                    <a:pt x="75" y="40"/>
                    <a:pt x="69" y="41"/>
                    <a:pt x="67" y="39"/>
                  </a:cubicBezTo>
                  <a:cubicBezTo>
                    <a:pt x="65" y="41"/>
                    <a:pt x="64" y="38"/>
                    <a:pt x="64" y="37"/>
                  </a:cubicBezTo>
                  <a:cubicBezTo>
                    <a:pt x="63" y="38"/>
                    <a:pt x="63" y="39"/>
                    <a:pt x="63" y="39"/>
                  </a:cubicBezTo>
                  <a:cubicBezTo>
                    <a:pt x="59" y="40"/>
                    <a:pt x="58" y="37"/>
                    <a:pt x="59" y="36"/>
                  </a:cubicBezTo>
                  <a:cubicBezTo>
                    <a:pt x="58" y="36"/>
                    <a:pt x="58" y="38"/>
                    <a:pt x="58" y="38"/>
                  </a:cubicBezTo>
                  <a:cubicBezTo>
                    <a:pt x="54" y="39"/>
                    <a:pt x="53" y="35"/>
                    <a:pt x="54" y="34"/>
                  </a:cubicBezTo>
                  <a:cubicBezTo>
                    <a:pt x="52" y="35"/>
                    <a:pt x="52" y="37"/>
                    <a:pt x="53" y="37"/>
                  </a:cubicBezTo>
                  <a:cubicBezTo>
                    <a:pt x="49" y="38"/>
                    <a:pt x="48" y="34"/>
                    <a:pt x="49" y="33"/>
                  </a:cubicBezTo>
                  <a:cubicBezTo>
                    <a:pt x="48" y="34"/>
                    <a:pt x="48" y="36"/>
                    <a:pt x="48" y="36"/>
                  </a:cubicBezTo>
                  <a:cubicBezTo>
                    <a:pt x="44" y="36"/>
                    <a:pt x="44" y="32"/>
                    <a:pt x="44" y="31"/>
                  </a:cubicBezTo>
                  <a:cubicBezTo>
                    <a:pt x="43" y="32"/>
                    <a:pt x="43" y="34"/>
                    <a:pt x="43" y="35"/>
                  </a:cubicBezTo>
                  <a:cubicBezTo>
                    <a:pt x="39" y="35"/>
                    <a:pt x="38" y="31"/>
                    <a:pt x="38" y="29"/>
                  </a:cubicBezTo>
                  <a:cubicBezTo>
                    <a:pt x="37" y="30"/>
                    <a:pt x="37" y="33"/>
                    <a:pt x="37" y="33"/>
                  </a:cubicBezTo>
                  <a:cubicBezTo>
                    <a:pt x="32" y="33"/>
                    <a:pt x="33" y="29"/>
                    <a:pt x="33" y="27"/>
                  </a:cubicBezTo>
                  <a:cubicBezTo>
                    <a:pt x="31" y="29"/>
                    <a:pt x="32" y="32"/>
                    <a:pt x="32" y="32"/>
                  </a:cubicBezTo>
                  <a:cubicBezTo>
                    <a:pt x="28" y="32"/>
                    <a:pt x="27" y="28"/>
                    <a:pt x="29" y="25"/>
                  </a:cubicBezTo>
                  <a:cubicBezTo>
                    <a:pt x="27" y="27"/>
                    <a:pt x="27" y="31"/>
                    <a:pt x="27" y="31"/>
                  </a:cubicBezTo>
                  <a:cubicBezTo>
                    <a:pt x="18" y="31"/>
                    <a:pt x="3" y="30"/>
                    <a:pt x="2" y="28"/>
                  </a:cubicBezTo>
                  <a:cubicBezTo>
                    <a:pt x="0" y="27"/>
                    <a:pt x="7" y="21"/>
                    <a:pt x="7" y="3"/>
                  </a:cubicBezTo>
                  <a:cubicBezTo>
                    <a:pt x="8" y="2"/>
                    <a:pt x="28" y="2"/>
                    <a:pt x="2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6" name="Freeform 1523"/>
            <p:cNvSpPr>
              <a:spLocks/>
            </p:cNvSpPr>
            <p:nvPr userDrawn="1"/>
          </p:nvSpPr>
          <p:spPr bwMode="auto">
            <a:xfrm>
              <a:off x="365" y="396"/>
              <a:ext cx="6" cy="6"/>
            </a:xfrm>
            <a:custGeom>
              <a:avLst/>
              <a:gdLst>
                <a:gd name="T0" fmla="*/ 5 w 15"/>
                <a:gd name="T1" fmla="*/ 0 h 13"/>
                <a:gd name="T2" fmla="*/ 5 w 15"/>
                <a:gd name="T3" fmla="*/ 0 h 13"/>
                <a:gd name="T4" fmla="*/ 3 w 15"/>
                <a:gd name="T5" fmla="*/ 8 h 13"/>
                <a:gd name="T6" fmla="*/ 15 w 15"/>
                <a:gd name="T7" fmla="*/ 12 h 13"/>
                <a:gd name="T8" fmla="*/ 0 w 15"/>
                <a:gd name="T9" fmla="*/ 10 h 13"/>
                <a:gd name="T10" fmla="*/ 5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5" y="0"/>
                  </a:moveTo>
                  <a:lnTo>
                    <a:pt x="5" y="0"/>
                  </a:lnTo>
                  <a:cubicBezTo>
                    <a:pt x="5" y="2"/>
                    <a:pt x="3" y="7"/>
                    <a:pt x="3" y="8"/>
                  </a:cubicBezTo>
                  <a:cubicBezTo>
                    <a:pt x="4" y="11"/>
                    <a:pt x="12" y="11"/>
                    <a:pt x="15" y="12"/>
                  </a:cubicBezTo>
                  <a:cubicBezTo>
                    <a:pt x="11" y="13"/>
                    <a:pt x="1" y="11"/>
                    <a:pt x="0" y="10"/>
                  </a:cubicBezTo>
                  <a:cubicBezTo>
                    <a:pt x="0" y="9"/>
                    <a:pt x="3" y="5"/>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7" name="Freeform 1524"/>
            <p:cNvSpPr>
              <a:spLocks/>
            </p:cNvSpPr>
            <p:nvPr userDrawn="1"/>
          </p:nvSpPr>
          <p:spPr bwMode="auto">
            <a:xfrm>
              <a:off x="367" y="397"/>
              <a:ext cx="3" cy="2"/>
            </a:xfrm>
            <a:custGeom>
              <a:avLst/>
              <a:gdLst>
                <a:gd name="T0" fmla="*/ 4 w 6"/>
                <a:gd name="T1" fmla="*/ 0 h 6"/>
                <a:gd name="T2" fmla="*/ 4 w 6"/>
                <a:gd name="T3" fmla="*/ 0 h 6"/>
                <a:gd name="T4" fmla="*/ 3 w 6"/>
                <a:gd name="T5" fmla="*/ 4 h 6"/>
                <a:gd name="T6" fmla="*/ 6 w 6"/>
                <a:gd name="T7" fmla="*/ 6 h 6"/>
                <a:gd name="T8" fmla="*/ 1 w 6"/>
                <a:gd name="T9" fmla="*/ 5 h 6"/>
                <a:gd name="T10" fmla="*/ 4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4" y="0"/>
                  </a:moveTo>
                  <a:lnTo>
                    <a:pt x="4" y="0"/>
                  </a:lnTo>
                  <a:cubicBezTo>
                    <a:pt x="4" y="1"/>
                    <a:pt x="2" y="3"/>
                    <a:pt x="3" y="4"/>
                  </a:cubicBezTo>
                  <a:cubicBezTo>
                    <a:pt x="3" y="5"/>
                    <a:pt x="6" y="6"/>
                    <a:pt x="6" y="6"/>
                  </a:cubicBezTo>
                  <a:cubicBezTo>
                    <a:pt x="5" y="6"/>
                    <a:pt x="2" y="5"/>
                    <a:pt x="1" y="5"/>
                  </a:cubicBezTo>
                  <a:cubicBezTo>
                    <a:pt x="0" y="2"/>
                    <a:pt x="3" y="1"/>
                    <a:pt x="4"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8" name="Freeform 1525"/>
            <p:cNvSpPr>
              <a:spLocks/>
            </p:cNvSpPr>
            <p:nvPr userDrawn="1"/>
          </p:nvSpPr>
          <p:spPr bwMode="auto">
            <a:xfrm>
              <a:off x="430" y="401"/>
              <a:ext cx="1" cy="2"/>
            </a:xfrm>
            <a:custGeom>
              <a:avLst/>
              <a:gdLst>
                <a:gd name="T0" fmla="*/ 0 w 1"/>
                <a:gd name="T1" fmla="*/ 0 h 3"/>
                <a:gd name="T2" fmla="*/ 0 w 1"/>
                <a:gd name="T3" fmla="*/ 0 h 3"/>
                <a:gd name="T4" fmla="*/ 1 w 1"/>
                <a:gd name="T5" fmla="*/ 3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3"/>
                    <a:pt x="1" y="3"/>
                  </a:cubicBezTo>
                  <a:cubicBezTo>
                    <a:pt x="1" y="3"/>
                    <a:pt x="0" y="3"/>
                    <a:pt x="0" y="3"/>
                  </a:cubicBezTo>
                  <a:cubicBezTo>
                    <a:pt x="0" y="3"/>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9" name="Freeform 1526"/>
            <p:cNvSpPr>
              <a:spLocks/>
            </p:cNvSpPr>
            <p:nvPr userDrawn="1"/>
          </p:nvSpPr>
          <p:spPr bwMode="auto">
            <a:xfrm>
              <a:off x="428" y="404"/>
              <a:ext cx="6" cy="5"/>
            </a:xfrm>
            <a:custGeom>
              <a:avLst/>
              <a:gdLst>
                <a:gd name="T0" fmla="*/ 7 w 13"/>
                <a:gd name="T1" fmla="*/ 0 h 12"/>
                <a:gd name="T2" fmla="*/ 7 w 13"/>
                <a:gd name="T3" fmla="*/ 0 h 12"/>
                <a:gd name="T4" fmla="*/ 9 w 13"/>
                <a:gd name="T5" fmla="*/ 9 h 12"/>
                <a:gd name="T6" fmla="*/ 0 w 13"/>
                <a:gd name="T7" fmla="*/ 12 h 12"/>
                <a:gd name="T8" fmla="*/ 0 w 13"/>
                <a:gd name="T9" fmla="*/ 9 h 12"/>
                <a:gd name="T10" fmla="*/ 5 w 13"/>
                <a:gd name="T11" fmla="*/ 9 h 12"/>
                <a:gd name="T12" fmla="*/ 7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7" y="0"/>
                  </a:moveTo>
                  <a:lnTo>
                    <a:pt x="7" y="0"/>
                  </a:lnTo>
                  <a:cubicBezTo>
                    <a:pt x="11" y="0"/>
                    <a:pt x="13" y="7"/>
                    <a:pt x="9" y="9"/>
                  </a:cubicBezTo>
                  <a:cubicBezTo>
                    <a:pt x="7" y="10"/>
                    <a:pt x="2" y="11"/>
                    <a:pt x="0" y="12"/>
                  </a:cubicBezTo>
                  <a:cubicBezTo>
                    <a:pt x="0" y="11"/>
                    <a:pt x="0" y="9"/>
                    <a:pt x="0" y="9"/>
                  </a:cubicBezTo>
                  <a:cubicBezTo>
                    <a:pt x="1" y="9"/>
                    <a:pt x="4" y="9"/>
                    <a:pt x="5" y="9"/>
                  </a:cubicBezTo>
                  <a:cubicBezTo>
                    <a:pt x="2" y="7"/>
                    <a:pt x="1" y="0"/>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0" name="Freeform 1527"/>
            <p:cNvSpPr>
              <a:spLocks/>
            </p:cNvSpPr>
            <p:nvPr userDrawn="1"/>
          </p:nvSpPr>
          <p:spPr bwMode="auto">
            <a:xfrm>
              <a:off x="419" y="408"/>
              <a:ext cx="9" cy="5"/>
            </a:xfrm>
            <a:custGeom>
              <a:avLst/>
              <a:gdLst>
                <a:gd name="T0" fmla="*/ 15 w 19"/>
                <a:gd name="T1" fmla="*/ 1 h 11"/>
                <a:gd name="T2" fmla="*/ 15 w 19"/>
                <a:gd name="T3" fmla="*/ 1 h 11"/>
                <a:gd name="T4" fmla="*/ 18 w 19"/>
                <a:gd name="T5" fmla="*/ 3 h 11"/>
                <a:gd name="T6" fmla="*/ 14 w 19"/>
                <a:gd name="T7" fmla="*/ 8 h 11"/>
                <a:gd name="T8" fmla="*/ 0 w 19"/>
                <a:gd name="T9" fmla="*/ 9 h 11"/>
                <a:gd name="T10" fmla="*/ 11 w 19"/>
                <a:gd name="T11" fmla="*/ 5 h 11"/>
                <a:gd name="T12" fmla="*/ 13 w 19"/>
                <a:gd name="T13" fmla="*/ 2 h 11"/>
                <a:gd name="T14" fmla="*/ 15 w 19"/>
                <a:gd name="T15" fmla="*/ 4 h 11"/>
                <a:gd name="T16" fmla="*/ 15 w 19"/>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15" y="1"/>
                  </a:moveTo>
                  <a:lnTo>
                    <a:pt x="15" y="1"/>
                  </a:lnTo>
                  <a:cubicBezTo>
                    <a:pt x="17" y="0"/>
                    <a:pt x="19" y="2"/>
                    <a:pt x="18" y="3"/>
                  </a:cubicBezTo>
                  <a:cubicBezTo>
                    <a:pt x="17" y="4"/>
                    <a:pt x="15" y="6"/>
                    <a:pt x="14" y="8"/>
                  </a:cubicBezTo>
                  <a:cubicBezTo>
                    <a:pt x="11" y="11"/>
                    <a:pt x="6" y="9"/>
                    <a:pt x="0" y="9"/>
                  </a:cubicBezTo>
                  <a:cubicBezTo>
                    <a:pt x="5" y="5"/>
                    <a:pt x="6" y="4"/>
                    <a:pt x="11" y="5"/>
                  </a:cubicBezTo>
                  <a:cubicBezTo>
                    <a:pt x="12" y="4"/>
                    <a:pt x="12" y="3"/>
                    <a:pt x="13" y="2"/>
                  </a:cubicBezTo>
                  <a:cubicBezTo>
                    <a:pt x="14" y="1"/>
                    <a:pt x="15" y="4"/>
                    <a:pt x="15" y="4"/>
                  </a:cubicBezTo>
                  <a:cubicBezTo>
                    <a:pt x="16" y="3"/>
                    <a:pt x="16" y="2"/>
                    <a:pt x="1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1" name="Freeform 1528"/>
            <p:cNvSpPr>
              <a:spLocks/>
            </p:cNvSpPr>
            <p:nvPr userDrawn="1"/>
          </p:nvSpPr>
          <p:spPr bwMode="auto">
            <a:xfrm>
              <a:off x="422" y="400"/>
              <a:ext cx="0" cy="1"/>
            </a:xfrm>
            <a:custGeom>
              <a:avLst/>
              <a:gdLst>
                <a:gd name="T0" fmla="*/ 0 w 1"/>
                <a:gd name="T1" fmla="*/ 0 h 3"/>
                <a:gd name="T2" fmla="*/ 0 w 1"/>
                <a:gd name="T3" fmla="*/ 0 h 3"/>
                <a:gd name="T4" fmla="*/ 1 w 1"/>
                <a:gd name="T5" fmla="*/ 3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3"/>
                    <a:pt x="1" y="3"/>
                  </a:cubicBezTo>
                  <a:cubicBezTo>
                    <a:pt x="1" y="3"/>
                    <a:pt x="0" y="3"/>
                    <a:pt x="0" y="3"/>
                  </a:cubicBezTo>
                  <a:cubicBezTo>
                    <a:pt x="0" y="3"/>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2" name="Freeform 1529"/>
            <p:cNvSpPr>
              <a:spLocks/>
            </p:cNvSpPr>
            <p:nvPr userDrawn="1"/>
          </p:nvSpPr>
          <p:spPr bwMode="auto">
            <a:xfrm>
              <a:off x="434" y="398"/>
              <a:ext cx="3" cy="4"/>
            </a:xfrm>
            <a:custGeom>
              <a:avLst/>
              <a:gdLst>
                <a:gd name="T0" fmla="*/ 7 w 7"/>
                <a:gd name="T1" fmla="*/ 0 h 9"/>
                <a:gd name="T2" fmla="*/ 7 w 7"/>
                <a:gd name="T3" fmla="*/ 0 h 9"/>
                <a:gd name="T4" fmla="*/ 0 w 7"/>
                <a:gd name="T5" fmla="*/ 9 h 9"/>
                <a:gd name="T6" fmla="*/ 7 w 7"/>
                <a:gd name="T7" fmla="*/ 0 h 9"/>
              </a:gdLst>
              <a:ahLst/>
              <a:cxnLst>
                <a:cxn ang="0">
                  <a:pos x="T0" y="T1"/>
                </a:cxn>
                <a:cxn ang="0">
                  <a:pos x="T2" y="T3"/>
                </a:cxn>
                <a:cxn ang="0">
                  <a:pos x="T4" y="T5"/>
                </a:cxn>
                <a:cxn ang="0">
                  <a:pos x="T6" y="T7"/>
                </a:cxn>
              </a:cxnLst>
              <a:rect l="0" t="0" r="r" b="b"/>
              <a:pathLst>
                <a:path w="7" h="9">
                  <a:moveTo>
                    <a:pt x="7" y="0"/>
                  </a:moveTo>
                  <a:lnTo>
                    <a:pt x="7" y="0"/>
                  </a:lnTo>
                  <a:cubicBezTo>
                    <a:pt x="7" y="4"/>
                    <a:pt x="4" y="9"/>
                    <a:pt x="0" y="9"/>
                  </a:cubicBezTo>
                  <a:cubicBezTo>
                    <a:pt x="3" y="7"/>
                    <a:pt x="6" y="4"/>
                    <a:pt x="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3" name="Freeform 1530"/>
            <p:cNvSpPr>
              <a:spLocks/>
            </p:cNvSpPr>
            <p:nvPr userDrawn="1"/>
          </p:nvSpPr>
          <p:spPr bwMode="auto">
            <a:xfrm>
              <a:off x="433" y="398"/>
              <a:ext cx="3" cy="3"/>
            </a:xfrm>
            <a:custGeom>
              <a:avLst/>
              <a:gdLst>
                <a:gd name="T0" fmla="*/ 6 w 6"/>
                <a:gd name="T1" fmla="*/ 0 h 7"/>
                <a:gd name="T2" fmla="*/ 6 w 6"/>
                <a:gd name="T3" fmla="*/ 0 h 7"/>
                <a:gd name="T4" fmla="*/ 0 w 6"/>
                <a:gd name="T5" fmla="*/ 7 h 7"/>
                <a:gd name="T6" fmla="*/ 6 w 6"/>
                <a:gd name="T7" fmla="*/ 0 h 7"/>
              </a:gdLst>
              <a:ahLst/>
              <a:cxnLst>
                <a:cxn ang="0">
                  <a:pos x="T0" y="T1"/>
                </a:cxn>
                <a:cxn ang="0">
                  <a:pos x="T2" y="T3"/>
                </a:cxn>
                <a:cxn ang="0">
                  <a:pos x="T4" y="T5"/>
                </a:cxn>
                <a:cxn ang="0">
                  <a:pos x="T6" y="T7"/>
                </a:cxn>
              </a:cxnLst>
              <a:rect l="0" t="0" r="r" b="b"/>
              <a:pathLst>
                <a:path w="6" h="7">
                  <a:moveTo>
                    <a:pt x="6" y="0"/>
                  </a:moveTo>
                  <a:lnTo>
                    <a:pt x="6" y="0"/>
                  </a:lnTo>
                  <a:cubicBezTo>
                    <a:pt x="6" y="3"/>
                    <a:pt x="3" y="6"/>
                    <a:pt x="0" y="7"/>
                  </a:cubicBezTo>
                  <a:cubicBezTo>
                    <a:pt x="2" y="6"/>
                    <a:pt x="5" y="3"/>
                    <a:pt x="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4" name="Freeform 1531"/>
            <p:cNvSpPr>
              <a:spLocks/>
            </p:cNvSpPr>
            <p:nvPr userDrawn="1"/>
          </p:nvSpPr>
          <p:spPr bwMode="auto">
            <a:xfrm>
              <a:off x="432" y="398"/>
              <a:ext cx="2" cy="1"/>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cubicBezTo>
                    <a:pt x="3" y="1"/>
                    <a:pt x="2" y="3"/>
                    <a:pt x="0" y="3"/>
                  </a:cubicBezTo>
                  <a:cubicBezTo>
                    <a:pt x="1" y="3"/>
                    <a:pt x="3" y="1"/>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5" name="Freeform 1532"/>
            <p:cNvSpPr>
              <a:spLocks noEditPoints="1"/>
            </p:cNvSpPr>
            <p:nvPr userDrawn="1"/>
          </p:nvSpPr>
          <p:spPr bwMode="auto">
            <a:xfrm>
              <a:off x="331" y="196"/>
              <a:ext cx="136" cy="261"/>
            </a:xfrm>
            <a:custGeom>
              <a:avLst/>
              <a:gdLst>
                <a:gd name="T0" fmla="*/ 14 w 304"/>
                <a:gd name="T1" fmla="*/ 489 h 573"/>
                <a:gd name="T2" fmla="*/ 5 w 304"/>
                <a:gd name="T3" fmla="*/ 439 h 573"/>
                <a:gd name="T4" fmla="*/ 36 w 304"/>
                <a:gd name="T5" fmla="*/ 473 h 573"/>
                <a:gd name="T6" fmla="*/ 19 w 304"/>
                <a:gd name="T7" fmla="*/ 451 h 573"/>
                <a:gd name="T8" fmla="*/ 59 w 304"/>
                <a:gd name="T9" fmla="*/ 514 h 573"/>
                <a:gd name="T10" fmla="*/ 0 w 304"/>
                <a:gd name="T11" fmla="*/ 153 h 573"/>
                <a:gd name="T12" fmla="*/ 9 w 304"/>
                <a:gd name="T13" fmla="*/ 82 h 573"/>
                <a:gd name="T14" fmla="*/ 52 w 304"/>
                <a:gd name="T15" fmla="*/ 61 h 573"/>
                <a:gd name="T16" fmla="*/ 118 w 304"/>
                <a:gd name="T17" fmla="*/ 47 h 573"/>
                <a:gd name="T18" fmla="*/ 152 w 304"/>
                <a:gd name="T19" fmla="*/ 83 h 573"/>
                <a:gd name="T20" fmla="*/ 130 w 304"/>
                <a:gd name="T21" fmla="*/ 95 h 573"/>
                <a:gd name="T22" fmla="*/ 155 w 304"/>
                <a:gd name="T23" fmla="*/ 111 h 573"/>
                <a:gd name="T24" fmla="*/ 119 w 304"/>
                <a:gd name="T25" fmla="*/ 122 h 573"/>
                <a:gd name="T26" fmla="*/ 83 w 304"/>
                <a:gd name="T27" fmla="*/ 108 h 573"/>
                <a:gd name="T28" fmla="*/ 61 w 304"/>
                <a:gd name="T29" fmla="*/ 167 h 573"/>
                <a:gd name="T30" fmla="*/ 74 w 304"/>
                <a:gd name="T31" fmla="*/ 193 h 573"/>
                <a:gd name="T32" fmla="*/ 127 w 304"/>
                <a:gd name="T33" fmla="*/ 216 h 573"/>
                <a:gd name="T34" fmla="*/ 168 w 304"/>
                <a:gd name="T35" fmla="*/ 113 h 573"/>
                <a:gd name="T36" fmla="*/ 202 w 304"/>
                <a:gd name="T37" fmla="*/ 87 h 573"/>
                <a:gd name="T38" fmla="*/ 238 w 304"/>
                <a:gd name="T39" fmla="*/ 93 h 573"/>
                <a:gd name="T40" fmla="*/ 297 w 304"/>
                <a:gd name="T41" fmla="*/ 105 h 573"/>
                <a:gd name="T42" fmla="*/ 270 w 304"/>
                <a:gd name="T43" fmla="*/ 178 h 573"/>
                <a:gd name="T44" fmla="*/ 296 w 304"/>
                <a:gd name="T45" fmla="*/ 225 h 573"/>
                <a:gd name="T46" fmla="*/ 239 w 304"/>
                <a:gd name="T47" fmla="*/ 262 h 573"/>
                <a:gd name="T48" fmla="*/ 211 w 304"/>
                <a:gd name="T49" fmla="*/ 275 h 573"/>
                <a:gd name="T50" fmla="*/ 218 w 304"/>
                <a:gd name="T51" fmla="*/ 318 h 573"/>
                <a:gd name="T52" fmla="*/ 207 w 304"/>
                <a:gd name="T53" fmla="*/ 339 h 573"/>
                <a:gd name="T54" fmla="*/ 179 w 304"/>
                <a:gd name="T55" fmla="*/ 330 h 573"/>
                <a:gd name="T56" fmla="*/ 139 w 304"/>
                <a:gd name="T57" fmla="*/ 301 h 573"/>
                <a:gd name="T58" fmla="*/ 113 w 304"/>
                <a:gd name="T59" fmla="*/ 332 h 573"/>
                <a:gd name="T60" fmla="*/ 95 w 304"/>
                <a:gd name="T61" fmla="*/ 297 h 573"/>
                <a:gd name="T62" fmla="*/ 85 w 304"/>
                <a:gd name="T63" fmla="*/ 344 h 573"/>
                <a:gd name="T64" fmla="*/ 136 w 304"/>
                <a:gd name="T65" fmla="*/ 375 h 573"/>
                <a:gd name="T66" fmla="*/ 123 w 304"/>
                <a:gd name="T67" fmla="*/ 416 h 573"/>
                <a:gd name="T68" fmla="*/ 111 w 304"/>
                <a:gd name="T69" fmla="*/ 433 h 573"/>
                <a:gd name="T70" fmla="*/ 90 w 304"/>
                <a:gd name="T71" fmla="*/ 427 h 573"/>
                <a:gd name="T72" fmla="*/ 60 w 304"/>
                <a:gd name="T73" fmla="*/ 433 h 573"/>
                <a:gd name="T74" fmla="*/ 46 w 304"/>
                <a:gd name="T75" fmla="*/ 395 h 573"/>
                <a:gd name="T76" fmla="*/ 30 w 304"/>
                <a:gd name="T77" fmla="*/ 446 h 573"/>
                <a:gd name="T78" fmla="*/ 96 w 304"/>
                <a:gd name="T79" fmla="*/ 466 h 573"/>
                <a:gd name="T80" fmla="*/ 119 w 304"/>
                <a:gd name="T81" fmla="*/ 521 h 573"/>
                <a:gd name="T82" fmla="*/ 97 w 304"/>
                <a:gd name="T83" fmla="*/ 522 h 573"/>
                <a:gd name="T84" fmla="*/ 32 w 304"/>
                <a:gd name="T85" fmla="*/ 559 h 573"/>
                <a:gd name="T86" fmla="*/ 0 w 304"/>
                <a:gd name="T87" fmla="*/ 15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4" h="573">
                  <a:moveTo>
                    <a:pt x="5" y="439"/>
                  </a:moveTo>
                  <a:lnTo>
                    <a:pt x="5" y="439"/>
                  </a:lnTo>
                  <a:cubicBezTo>
                    <a:pt x="3" y="445"/>
                    <a:pt x="11" y="480"/>
                    <a:pt x="14" y="489"/>
                  </a:cubicBezTo>
                  <a:cubicBezTo>
                    <a:pt x="18" y="505"/>
                    <a:pt x="21" y="530"/>
                    <a:pt x="19" y="540"/>
                  </a:cubicBezTo>
                  <a:cubicBezTo>
                    <a:pt x="34" y="533"/>
                    <a:pt x="26" y="504"/>
                    <a:pt x="20" y="491"/>
                  </a:cubicBezTo>
                  <a:cubicBezTo>
                    <a:pt x="13" y="474"/>
                    <a:pt x="7" y="452"/>
                    <a:pt x="5" y="439"/>
                  </a:cubicBezTo>
                  <a:close/>
                  <a:moveTo>
                    <a:pt x="19" y="451"/>
                  </a:moveTo>
                  <a:lnTo>
                    <a:pt x="19" y="451"/>
                  </a:lnTo>
                  <a:cubicBezTo>
                    <a:pt x="23" y="457"/>
                    <a:pt x="32" y="467"/>
                    <a:pt x="36" y="473"/>
                  </a:cubicBezTo>
                  <a:cubicBezTo>
                    <a:pt x="43" y="481"/>
                    <a:pt x="48" y="488"/>
                    <a:pt x="52" y="499"/>
                  </a:cubicBezTo>
                  <a:cubicBezTo>
                    <a:pt x="59" y="498"/>
                    <a:pt x="58" y="489"/>
                    <a:pt x="55" y="484"/>
                  </a:cubicBezTo>
                  <a:cubicBezTo>
                    <a:pt x="50" y="475"/>
                    <a:pt x="30" y="463"/>
                    <a:pt x="19" y="451"/>
                  </a:cubicBezTo>
                  <a:close/>
                  <a:moveTo>
                    <a:pt x="70" y="509"/>
                  </a:moveTo>
                  <a:lnTo>
                    <a:pt x="70" y="509"/>
                  </a:lnTo>
                  <a:cubicBezTo>
                    <a:pt x="67" y="513"/>
                    <a:pt x="63" y="514"/>
                    <a:pt x="59" y="514"/>
                  </a:cubicBezTo>
                  <a:cubicBezTo>
                    <a:pt x="60" y="518"/>
                    <a:pt x="60" y="519"/>
                    <a:pt x="60" y="522"/>
                  </a:cubicBezTo>
                  <a:cubicBezTo>
                    <a:pt x="68" y="522"/>
                    <a:pt x="74" y="517"/>
                    <a:pt x="70" y="509"/>
                  </a:cubicBezTo>
                  <a:close/>
                  <a:moveTo>
                    <a:pt x="0" y="153"/>
                  </a:moveTo>
                  <a:lnTo>
                    <a:pt x="0" y="153"/>
                  </a:lnTo>
                  <a:cubicBezTo>
                    <a:pt x="2" y="126"/>
                    <a:pt x="13" y="106"/>
                    <a:pt x="24" y="88"/>
                  </a:cubicBezTo>
                  <a:cubicBezTo>
                    <a:pt x="18" y="89"/>
                    <a:pt x="12" y="86"/>
                    <a:pt x="9" y="82"/>
                  </a:cubicBezTo>
                  <a:cubicBezTo>
                    <a:pt x="23" y="83"/>
                    <a:pt x="37" y="78"/>
                    <a:pt x="44" y="69"/>
                  </a:cubicBezTo>
                  <a:cubicBezTo>
                    <a:pt x="37" y="67"/>
                    <a:pt x="33" y="63"/>
                    <a:pt x="30" y="58"/>
                  </a:cubicBezTo>
                  <a:cubicBezTo>
                    <a:pt x="36" y="61"/>
                    <a:pt x="44" y="62"/>
                    <a:pt x="52" y="61"/>
                  </a:cubicBezTo>
                  <a:cubicBezTo>
                    <a:pt x="42" y="59"/>
                    <a:pt x="27" y="50"/>
                    <a:pt x="26" y="43"/>
                  </a:cubicBezTo>
                  <a:cubicBezTo>
                    <a:pt x="29" y="46"/>
                    <a:pt x="49" y="47"/>
                    <a:pt x="60" y="47"/>
                  </a:cubicBezTo>
                  <a:lnTo>
                    <a:pt x="118" y="47"/>
                  </a:lnTo>
                  <a:cubicBezTo>
                    <a:pt x="120" y="47"/>
                    <a:pt x="121" y="49"/>
                    <a:pt x="121" y="51"/>
                  </a:cubicBezTo>
                  <a:cubicBezTo>
                    <a:pt x="125" y="50"/>
                    <a:pt x="128" y="52"/>
                    <a:pt x="127" y="56"/>
                  </a:cubicBezTo>
                  <a:cubicBezTo>
                    <a:pt x="142" y="56"/>
                    <a:pt x="155" y="65"/>
                    <a:pt x="152" y="83"/>
                  </a:cubicBezTo>
                  <a:cubicBezTo>
                    <a:pt x="151" y="89"/>
                    <a:pt x="149" y="92"/>
                    <a:pt x="145" y="95"/>
                  </a:cubicBezTo>
                  <a:cubicBezTo>
                    <a:pt x="138" y="85"/>
                    <a:pt x="120" y="84"/>
                    <a:pt x="108" y="91"/>
                  </a:cubicBezTo>
                  <a:cubicBezTo>
                    <a:pt x="115" y="91"/>
                    <a:pt x="124" y="92"/>
                    <a:pt x="130" y="95"/>
                  </a:cubicBezTo>
                  <a:cubicBezTo>
                    <a:pt x="137" y="98"/>
                    <a:pt x="145" y="101"/>
                    <a:pt x="154" y="100"/>
                  </a:cubicBezTo>
                  <a:cubicBezTo>
                    <a:pt x="160" y="100"/>
                    <a:pt x="163" y="96"/>
                    <a:pt x="164" y="91"/>
                  </a:cubicBezTo>
                  <a:cubicBezTo>
                    <a:pt x="167" y="94"/>
                    <a:pt x="165" y="106"/>
                    <a:pt x="155" y="111"/>
                  </a:cubicBezTo>
                  <a:cubicBezTo>
                    <a:pt x="149" y="114"/>
                    <a:pt x="140" y="115"/>
                    <a:pt x="134" y="110"/>
                  </a:cubicBezTo>
                  <a:cubicBezTo>
                    <a:pt x="131" y="109"/>
                    <a:pt x="122" y="98"/>
                    <a:pt x="110" y="98"/>
                  </a:cubicBezTo>
                  <a:cubicBezTo>
                    <a:pt x="127" y="103"/>
                    <a:pt x="132" y="115"/>
                    <a:pt x="119" y="122"/>
                  </a:cubicBezTo>
                  <a:cubicBezTo>
                    <a:pt x="119" y="118"/>
                    <a:pt x="119" y="112"/>
                    <a:pt x="111" y="107"/>
                  </a:cubicBezTo>
                  <a:cubicBezTo>
                    <a:pt x="106" y="104"/>
                    <a:pt x="99" y="102"/>
                    <a:pt x="91" y="105"/>
                  </a:cubicBezTo>
                  <a:cubicBezTo>
                    <a:pt x="89" y="105"/>
                    <a:pt x="85" y="107"/>
                    <a:pt x="83" y="108"/>
                  </a:cubicBezTo>
                  <a:cubicBezTo>
                    <a:pt x="79" y="108"/>
                    <a:pt x="78" y="106"/>
                    <a:pt x="77" y="105"/>
                  </a:cubicBezTo>
                  <a:cubicBezTo>
                    <a:pt x="69" y="111"/>
                    <a:pt x="58" y="128"/>
                    <a:pt x="56" y="139"/>
                  </a:cubicBezTo>
                  <a:cubicBezTo>
                    <a:pt x="53" y="152"/>
                    <a:pt x="55" y="160"/>
                    <a:pt x="61" y="167"/>
                  </a:cubicBezTo>
                  <a:cubicBezTo>
                    <a:pt x="63" y="169"/>
                    <a:pt x="74" y="178"/>
                    <a:pt x="83" y="169"/>
                  </a:cubicBezTo>
                  <a:cubicBezTo>
                    <a:pt x="85" y="182"/>
                    <a:pt x="74" y="189"/>
                    <a:pt x="62" y="185"/>
                  </a:cubicBezTo>
                  <a:cubicBezTo>
                    <a:pt x="64" y="188"/>
                    <a:pt x="69" y="191"/>
                    <a:pt x="74" y="193"/>
                  </a:cubicBezTo>
                  <a:cubicBezTo>
                    <a:pt x="83" y="197"/>
                    <a:pt x="92" y="193"/>
                    <a:pt x="96" y="186"/>
                  </a:cubicBezTo>
                  <a:cubicBezTo>
                    <a:pt x="105" y="197"/>
                    <a:pt x="101" y="216"/>
                    <a:pt x="85" y="217"/>
                  </a:cubicBezTo>
                  <a:cubicBezTo>
                    <a:pt x="92" y="231"/>
                    <a:pt x="116" y="231"/>
                    <a:pt x="127" y="216"/>
                  </a:cubicBezTo>
                  <a:cubicBezTo>
                    <a:pt x="134" y="206"/>
                    <a:pt x="126" y="199"/>
                    <a:pt x="122" y="195"/>
                  </a:cubicBezTo>
                  <a:cubicBezTo>
                    <a:pt x="112" y="185"/>
                    <a:pt x="112" y="176"/>
                    <a:pt x="119" y="165"/>
                  </a:cubicBezTo>
                  <a:cubicBezTo>
                    <a:pt x="128" y="152"/>
                    <a:pt x="157" y="129"/>
                    <a:pt x="168" y="113"/>
                  </a:cubicBezTo>
                  <a:cubicBezTo>
                    <a:pt x="170" y="116"/>
                    <a:pt x="171" y="119"/>
                    <a:pt x="171" y="120"/>
                  </a:cubicBezTo>
                  <a:cubicBezTo>
                    <a:pt x="181" y="112"/>
                    <a:pt x="193" y="96"/>
                    <a:pt x="197" y="83"/>
                  </a:cubicBezTo>
                  <a:cubicBezTo>
                    <a:pt x="199" y="84"/>
                    <a:pt x="200" y="86"/>
                    <a:pt x="202" y="87"/>
                  </a:cubicBezTo>
                  <a:cubicBezTo>
                    <a:pt x="218" y="67"/>
                    <a:pt x="247" y="19"/>
                    <a:pt x="255" y="0"/>
                  </a:cubicBezTo>
                  <a:cubicBezTo>
                    <a:pt x="273" y="8"/>
                    <a:pt x="272" y="33"/>
                    <a:pt x="267" y="47"/>
                  </a:cubicBezTo>
                  <a:cubicBezTo>
                    <a:pt x="262" y="60"/>
                    <a:pt x="254" y="74"/>
                    <a:pt x="238" y="93"/>
                  </a:cubicBezTo>
                  <a:cubicBezTo>
                    <a:pt x="243" y="89"/>
                    <a:pt x="275" y="56"/>
                    <a:pt x="283" y="52"/>
                  </a:cubicBezTo>
                  <a:cubicBezTo>
                    <a:pt x="295" y="69"/>
                    <a:pt x="286" y="99"/>
                    <a:pt x="263" y="112"/>
                  </a:cubicBezTo>
                  <a:cubicBezTo>
                    <a:pt x="271" y="109"/>
                    <a:pt x="288" y="102"/>
                    <a:pt x="297" y="105"/>
                  </a:cubicBezTo>
                  <a:cubicBezTo>
                    <a:pt x="299" y="124"/>
                    <a:pt x="283" y="137"/>
                    <a:pt x="273" y="144"/>
                  </a:cubicBezTo>
                  <a:cubicBezTo>
                    <a:pt x="283" y="142"/>
                    <a:pt x="293" y="140"/>
                    <a:pt x="304" y="143"/>
                  </a:cubicBezTo>
                  <a:cubicBezTo>
                    <a:pt x="303" y="156"/>
                    <a:pt x="290" y="171"/>
                    <a:pt x="270" y="178"/>
                  </a:cubicBezTo>
                  <a:cubicBezTo>
                    <a:pt x="282" y="177"/>
                    <a:pt x="295" y="178"/>
                    <a:pt x="303" y="183"/>
                  </a:cubicBezTo>
                  <a:cubicBezTo>
                    <a:pt x="301" y="196"/>
                    <a:pt x="286" y="208"/>
                    <a:pt x="267" y="211"/>
                  </a:cubicBezTo>
                  <a:cubicBezTo>
                    <a:pt x="279" y="212"/>
                    <a:pt x="291" y="218"/>
                    <a:pt x="296" y="225"/>
                  </a:cubicBezTo>
                  <a:cubicBezTo>
                    <a:pt x="290" y="234"/>
                    <a:pt x="280" y="241"/>
                    <a:pt x="264" y="240"/>
                  </a:cubicBezTo>
                  <a:cubicBezTo>
                    <a:pt x="272" y="243"/>
                    <a:pt x="280" y="250"/>
                    <a:pt x="284" y="259"/>
                  </a:cubicBezTo>
                  <a:cubicBezTo>
                    <a:pt x="275" y="266"/>
                    <a:pt x="264" y="271"/>
                    <a:pt x="239" y="262"/>
                  </a:cubicBezTo>
                  <a:cubicBezTo>
                    <a:pt x="268" y="274"/>
                    <a:pt x="262" y="280"/>
                    <a:pt x="267" y="292"/>
                  </a:cubicBezTo>
                  <a:cubicBezTo>
                    <a:pt x="261" y="294"/>
                    <a:pt x="257" y="299"/>
                    <a:pt x="243" y="296"/>
                  </a:cubicBezTo>
                  <a:cubicBezTo>
                    <a:pt x="235" y="294"/>
                    <a:pt x="222" y="282"/>
                    <a:pt x="211" y="275"/>
                  </a:cubicBezTo>
                  <a:cubicBezTo>
                    <a:pt x="215" y="278"/>
                    <a:pt x="231" y="290"/>
                    <a:pt x="238" y="297"/>
                  </a:cubicBezTo>
                  <a:cubicBezTo>
                    <a:pt x="246" y="305"/>
                    <a:pt x="241" y="312"/>
                    <a:pt x="241" y="319"/>
                  </a:cubicBezTo>
                  <a:cubicBezTo>
                    <a:pt x="235" y="319"/>
                    <a:pt x="225" y="324"/>
                    <a:pt x="218" y="318"/>
                  </a:cubicBezTo>
                  <a:cubicBezTo>
                    <a:pt x="215" y="316"/>
                    <a:pt x="186" y="279"/>
                    <a:pt x="182" y="275"/>
                  </a:cubicBezTo>
                  <a:cubicBezTo>
                    <a:pt x="183" y="278"/>
                    <a:pt x="202" y="302"/>
                    <a:pt x="210" y="316"/>
                  </a:cubicBezTo>
                  <a:cubicBezTo>
                    <a:pt x="217" y="326"/>
                    <a:pt x="208" y="333"/>
                    <a:pt x="207" y="339"/>
                  </a:cubicBezTo>
                  <a:cubicBezTo>
                    <a:pt x="200" y="337"/>
                    <a:pt x="191" y="341"/>
                    <a:pt x="186" y="332"/>
                  </a:cubicBezTo>
                  <a:cubicBezTo>
                    <a:pt x="181" y="325"/>
                    <a:pt x="167" y="297"/>
                    <a:pt x="161" y="289"/>
                  </a:cubicBezTo>
                  <a:cubicBezTo>
                    <a:pt x="163" y="295"/>
                    <a:pt x="178" y="327"/>
                    <a:pt x="179" y="330"/>
                  </a:cubicBezTo>
                  <a:cubicBezTo>
                    <a:pt x="183" y="340"/>
                    <a:pt x="174" y="342"/>
                    <a:pt x="170" y="349"/>
                  </a:cubicBezTo>
                  <a:cubicBezTo>
                    <a:pt x="165" y="346"/>
                    <a:pt x="155" y="349"/>
                    <a:pt x="151" y="339"/>
                  </a:cubicBezTo>
                  <a:cubicBezTo>
                    <a:pt x="148" y="331"/>
                    <a:pt x="142" y="307"/>
                    <a:pt x="139" y="301"/>
                  </a:cubicBezTo>
                  <a:cubicBezTo>
                    <a:pt x="139" y="308"/>
                    <a:pt x="142" y="317"/>
                    <a:pt x="143" y="328"/>
                  </a:cubicBezTo>
                  <a:cubicBezTo>
                    <a:pt x="145" y="339"/>
                    <a:pt x="135" y="339"/>
                    <a:pt x="129" y="345"/>
                  </a:cubicBezTo>
                  <a:cubicBezTo>
                    <a:pt x="124" y="340"/>
                    <a:pt x="115" y="341"/>
                    <a:pt x="113" y="332"/>
                  </a:cubicBezTo>
                  <a:cubicBezTo>
                    <a:pt x="112" y="323"/>
                    <a:pt x="112" y="303"/>
                    <a:pt x="112" y="303"/>
                  </a:cubicBezTo>
                  <a:cubicBezTo>
                    <a:pt x="110" y="304"/>
                    <a:pt x="109" y="304"/>
                    <a:pt x="108" y="306"/>
                  </a:cubicBezTo>
                  <a:cubicBezTo>
                    <a:pt x="104" y="302"/>
                    <a:pt x="97" y="302"/>
                    <a:pt x="95" y="297"/>
                  </a:cubicBezTo>
                  <a:cubicBezTo>
                    <a:pt x="94" y="297"/>
                    <a:pt x="93" y="298"/>
                    <a:pt x="92" y="298"/>
                  </a:cubicBezTo>
                  <a:cubicBezTo>
                    <a:pt x="84" y="312"/>
                    <a:pt x="84" y="337"/>
                    <a:pt x="95" y="346"/>
                  </a:cubicBezTo>
                  <a:cubicBezTo>
                    <a:pt x="92" y="346"/>
                    <a:pt x="88" y="345"/>
                    <a:pt x="85" y="344"/>
                  </a:cubicBezTo>
                  <a:cubicBezTo>
                    <a:pt x="90" y="354"/>
                    <a:pt x="101" y="358"/>
                    <a:pt x="113" y="353"/>
                  </a:cubicBezTo>
                  <a:cubicBezTo>
                    <a:pt x="113" y="356"/>
                    <a:pt x="113" y="357"/>
                    <a:pt x="112" y="359"/>
                  </a:cubicBezTo>
                  <a:cubicBezTo>
                    <a:pt x="125" y="361"/>
                    <a:pt x="131" y="366"/>
                    <a:pt x="136" y="375"/>
                  </a:cubicBezTo>
                  <a:cubicBezTo>
                    <a:pt x="142" y="386"/>
                    <a:pt x="135" y="401"/>
                    <a:pt x="137" y="407"/>
                  </a:cubicBezTo>
                  <a:cubicBezTo>
                    <a:pt x="139" y="411"/>
                    <a:pt x="143" y="414"/>
                    <a:pt x="151" y="411"/>
                  </a:cubicBezTo>
                  <a:cubicBezTo>
                    <a:pt x="147" y="427"/>
                    <a:pt x="128" y="425"/>
                    <a:pt x="123" y="416"/>
                  </a:cubicBezTo>
                  <a:cubicBezTo>
                    <a:pt x="121" y="423"/>
                    <a:pt x="123" y="431"/>
                    <a:pt x="126" y="435"/>
                  </a:cubicBezTo>
                  <a:cubicBezTo>
                    <a:pt x="120" y="435"/>
                    <a:pt x="115" y="432"/>
                    <a:pt x="112" y="428"/>
                  </a:cubicBezTo>
                  <a:cubicBezTo>
                    <a:pt x="111" y="429"/>
                    <a:pt x="111" y="431"/>
                    <a:pt x="111" y="433"/>
                  </a:cubicBezTo>
                  <a:cubicBezTo>
                    <a:pt x="108" y="431"/>
                    <a:pt x="106" y="429"/>
                    <a:pt x="104" y="427"/>
                  </a:cubicBezTo>
                  <a:cubicBezTo>
                    <a:pt x="104" y="430"/>
                    <a:pt x="103" y="435"/>
                    <a:pt x="104" y="439"/>
                  </a:cubicBezTo>
                  <a:cubicBezTo>
                    <a:pt x="98" y="440"/>
                    <a:pt x="92" y="436"/>
                    <a:pt x="90" y="427"/>
                  </a:cubicBezTo>
                  <a:cubicBezTo>
                    <a:pt x="87" y="431"/>
                    <a:pt x="86" y="432"/>
                    <a:pt x="84" y="438"/>
                  </a:cubicBezTo>
                  <a:cubicBezTo>
                    <a:pt x="81" y="436"/>
                    <a:pt x="80" y="434"/>
                    <a:pt x="80" y="430"/>
                  </a:cubicBezTo>
                  <a:cubicBezTo>
                    <a:pt x="73" y="436"/>
                    <a:pt x="64" y="435"/>
                    <a:pt x="60" y="433"/>
                  </a:cubicBezTo>
                  <a:cubicBezTo>
                    <a:pt x="57" y="432"/>
                    <a:pt x="50" y="427"/>
                    <a:pt x="50" y="419"/>
                  </a:cubicBezTo>
                  <a:cubicBezTo>
                    <a:pt x="56" y="422"/>
                    <a:pt x="69" y="426"/>
                    <a:pt x="70" y="412"/>
                  </a:cubicBezTo>
                  <a:cubicBezTo>
                    <a:pt x="72" y="400"/>
                    <a:pt x="61" y="391"/>
                    <a:pt x="46" y="395"/>
                  </a:cubicBezTo>
                  <a:cubicBezTo>
                    <a:pt x="34" y="398"/>
                    <a:pt x="18" y="421"/>
                    <a:pt x="33" y="431"/>
                  </a:cubicBezTo>
                  <a:cubicBezTo>
                    <a:pt x="40" y="436"/>
                    <a:pt x="51" y="441"/>
                    <a:pt x="50" y="454"/>
                  </a:cubicBezTo>
                  <a:cubicBezTo>
                    <a:pt x="45" y="448"/>
                    <a:pt x="39" y="445"/>
                    <a:pt x="30" y="446"/>
                  </a:cubicBezTo>
                  <a:cubicBezTo>
                    <a:pt x="42" y="455"/>
                    <a:pt x="52" y="456"/>
                    <a:pt x="64" y="463"/>
                  </a:cubicBezTo>
                  <a:cubicBezTo>
                    <a:pt x="75" y="469"/>
                    <a:pt x="84" y="480"/>
                    <a:pt x="92" y="480"/>
                  </a:cubicBezTo>
                  <a:cubicBezTo>
                    <a:pt x="99" y="480"/>
                    <a:pt x="102" y="472"/>
                    <a:pt x="96" y="466"/>
                  </a:cubicBezTo>
                  <a:cubicBezTo>
                    <a:pt x="103" y="465"/>
                    <a:pt x="111" y="470"/>
                    <a:pt x="113" y="477"/>
                  </a:cubicBezTo>
                  <a:cubicBezTo>
                    <a:pt x="117" y="486"/>
                    <a:pt x="114" y="493"/>
                    <a:pt x="108" y="496"/>
                  </a:cubicBezTo>
                  <a:cubicBezTo>
                    <a:pt x="116" y="500"/>
                    <a:pt x="122" y="509"/>
                    <a:pt x="119" y="521"/>
                  </a:cubicBezTo>
                  <a:cubicBezTo>
                    <a:pt x="117" y="530"/>
                    <a:pt x="107" y="530"/>
                    <a:pt x="111" y="542"/>
                  </a:cubicBezTo>
                  <a:cubicBezTo>
                    <a:pt x="105" y="541"/>
                    <a:pt x="102" y="537"/>
                    <a:pt x="100" y="532"/>
                  </a:cubicBezTo>
                  <a:cubicBezTo>
                    <a:pt x="99" y="528"/>
                    <a:pt x="99" y="524"/>
                    <a:pt x="97" y="522"/>
                  </a:cubicBezTo>
                  <a:cubicBezTo>
                    <a:pt x="98" y="530"/>
                    <a:pt x="94" y="541"/>
                    <a:pt x="83" y="546"/>
                  </a:cubicBezTo>
                  <a:cubicBezTo>
                    <a:pt x="77" y="549"/>
                    <a:pt x="66" y="550"/>
                    <a:pt x="58" y="542"/>
                  </a:cubicBezTo>
                  <a:cubicBezTo>
                    <a:pt x="55" y="551"/>
                    <a:pt x="43" y="560"/>
                    <a:pt x="32" y="559"/>
                  </a:cubicBezTo>
                  <a:cubicBezTo>
                    <a:pt x="26" y="559"/>
                    <a:pt x="21" y="557"/>
                    <a:pt x="17" y="555"/>
                  </a:cubicBezTo>
                  <a:cubicBezTo>
                    <a:pt x="14" y="562"/>
                    <a:pt x="7" y="569"/>
                    <a:pt x="0" y="573"/>
                  </a:cubicBezTo>
                  <a:lnTo>
                    <a:pt x="0" y="153"/>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6" name="Freeform 1533"/>
            <p:cNvSpPr>
              <a:spLocks/>
            </p:cNvSpPr>
            <p:nvPr userDrawn="1"/>
          </p:nvSpPr>
          <p:spPr bwMode="auto">
            <a:xfrm>
              <a:off x="331" y="447"/>
              <a:ext cx="7" cy="7"/>
            </a:xfrm>
            <a:custGeom>
              <a:avLst/>
              <a:gdLst>
                <a:gd name="T0" fmla="*/ 0 w 15"/>
                <a:gd name="T1" fmla="*/ 13 h 17"/>
                <a:gd name="T2" fmla="*/ 0 w 15"/>
                <a:gd name="T3" fmla="*/ 13 h 17"/>
                <a:gd name="T4" fmla="*/ 0 w 15"/>
                <a:gd name="T5" fmla="*/ 17 h 17"/>
                <a:gd name="T6" fmla="*/ 15 w 15"/>
                <a:gd name="T7" fmla="*/ 2 h 17"/>
                <a:gd name="T8" fmla="*/ 13 w 15"/>
                <a:gd name="T9" fmla="*/ 0 h 17"/>
                <a:gd name="T10" fmla="*/ 0 w 15"/>
                <a:gd name="T11" fmla="*/ 13 h 17"/>
              </a:gdLst>
              <a:ahLst/>
              <a:cxnLst>
                <a:cxn ang="0">
                  <a:pos x="T0" y="T1"/>
                </a:cxn>
                <a:cxn ang="0">
                  <a:pos x="T2" y="T3"/>
                </a:cxn>
                <a:cxn ang="0">
                  <a:pos x="T4" y="T5"/>
                </a:cxn>
                <a:cxn ang="0">
                  <a:pos x="T6" y="T7"/>
                </a:cxn>
                <a:cxn ang="0">
                  <a:pos x="T8" y="T9"/>
                </a:cxn>
                <a:cxn ang="0">
                  <a:pos x="T10" y="T11"/>
                </a:cxn>
              </a:cxnLst>
              <a:rect l="0" t="0" r="r" b="b"/>
              <a:pathLst>
                <a:path w="15" h="17">
                  <a:moveTo>
                    <a:pt x="0" y="13"/>
                  </a:moveTo>
                  <a:lnTo>
                    <a:pt x="0" y="13"/>
                  </a:lnTo>
                  <a:lnTo>
                    <a:pt x="0" y="17"/>
                  </a:lnTo>
                  <a:cubicBezTo>
                    <a:pt x="4" y="16"/>
                    <a:pt x="13" y="8"/>
                    <a:pt x="15" y="2"/>
                  </a:cubicBezTo>
                  <a:cubicBezTo>
                    <a:pt x="14" y="1"/>
                    <a:pt x="13" y="0"/>
                    <a:pt x="13" y="0"/>
                  </a:cubicBezTo>
                  <a:cubicBezTo>
                    <a:pt x="11" y="5"/>
                    <a:pt x="5" y="13"/>
                    <a:pt x="0" y="1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7" name="Freeform 1534"/>
            <p:cNvSpPr>
              <a:spLocks/>
            </p:cNvSpPr>
            <p:nvPr userDrawn="1"/>
          </p:nvSpPr>
          <p:spPr bwMode="auto">
            <a:xfrm>
              <a:off x="331" y="398"/>
              <a:ext cx="8" cy="53"/>
            </a:xfrm>
            <a:custGeom>
              <a:avLst/>
              <a:gdLst>
                <a:gd name="T0" fmla="*/ 0 w 18"/>
                <a:gd name="T1" fmla="*/ 108 h 116"/>
                <a:gd name="T2" fmla="*/ 0 w 18"/>
                <a:gd name="T3" fmla="*/ 108 h 116"/>
                <a:gd name="T4" fmla="*/ 0 w 18"/>
                <a:gd name="T5" fmla="*/ 116 h 116"/>
                <a:gd name="T6" fmla="*/ 11 w 18"/>
                <a:gd name="T7" fmla="*/ 104 h 116"/>
                <a:gd name="T8" fmla="*/ 6 w 18"/>
                <a:gd name="T9" fmla="*/ 94 h 116"/>
                <a:gd name="T10" fmla="*/ 12 w 18"/>
                <a:gd name="T11" fmla="*/ 96 h 116"/>
                <a:gd name="T12" fmla="*/ 12 w 18"/>
                <a:gd name="T13" fmla="*/ 71 h 116"/>
                <a:gd name="T14" fmla="*/ 15 w 18"/>
                <a:gd name="T15" fmla="*/ 96 h 116"/>
                <a:gd name="T16" fmla="*/ 16 w 18"/>
                <a:gd name="T17" fmla="*/ 96 h 116"/>
                <a:gd name="T18" fmla="*/ 12 w 18"/>
                <a:gd name="T19" fmla="*/ 45 h 116"/>
                <a:gd name="T20" fmla="*/ 3 w 18"/>
                <a:gd name="T21" fmla="*/ 0 h 116"/>
                <a:gd name="T22" fmla="*/ 1 w 18"/>
                <a:gd name="T23" fmla="*/ 54 h 116"/>
                <a:gd name="T24" fmla="*/ 0 w 18"/>
                <a:gd name="T25" fmla="*/ 10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6">
                  <a:moveTo>
                    <a:pt x="0" y="108"/>
                  </a:moveTo>
                  <a:lnTo>
                    <a:pt x="0" y="108"/>
                  </a:lnTo>
                  <a:lnTo>
                    <a:pt x="0" y="116"/>
                  </a:lnTo>
                  <a:cubicBezTo>
                    <a:pt x="5" y="114"/>
                    <a:pt x="10" y="107"/>
                    <a:pt x="11" y="104"/>
                  </a:cubicBezTo>
                  <a:cubicBezTo>
                    <a:pt x="9" y="101"/>
                    <a:pt x="7" y="97"/>
                    <a:pt x="6" y="94"/>
                  </a:cubicBezTo>
                  <a:cubicBezTo>
                    <a:pt x="9" y="96"/>
                    <a:pt x="10" y="96"/>
                    <a:pt x="12" y="96"/>
                  </a:cubicBezTo>
                  <a:cubicBezTo>
                    <a:pt x="13" y="90"/>
                    <a:pt x="13" y="79"/>
                    <a:pt x="12" y="71"/>
                  </a:cubicBezTo>
                  <a:cubicBezTo>
                    <a:pt x="14" y="76"/>
                    <a:pt x="16" y="89"/>
                    <a:pt x="15" y="96"/>
                  </a:cubicBezTo>
                  <a:cubicBezTo>
                    <a:pt x="15" y="96"/>
                    <a:pt x="16" y="96"/>
                    <a:pt x="16" y="96"/>
                  </a:cubicBezTo>
                  <a:cubicBezTo>
                    <a:pt x="18" y="82"/>
                    <a:pt x="15" y="61"/>
                    <a:pt x="12" y="45"/>
                  </a:cubicBezTo>
                  <a:cubicBezTo>
                    <a:pt x="8" y="28"/>
                    <a:pt x="4" y="17"/>
                    <a:pt x="3" y="0"/>
                  </a:cubicBezTo>
                  <a:cubicBezTo>
                    <a:pt x="0" y="14"/>
                    <a:pt x="0" y="36"/>
                    <a:pt x="1" y="54"/>
                  </a:cubicBezTo>
                  <a:cubicBezTo>
                    <a:pt x="1" y="60"/>
                    <a:pt x="1" y="99"/>
                    <a:pt x="0" y="10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8" name="Freeform 1535"/>
            <p:cNvSpPr>
              <a:spLocks/>
            </p:cNvSpPr>
            <p:nvPr userDrawn="1"/>
          </p:nvSpPr>
          <p:spPr bwMode="auto">
            <a:xfrm>
              <a:off x="334" y="393"/>
              <a:ext cx="22" cy="57"/>
            </a:xfrm>
            <a:custGeom>
              <a:avLst/>
              <a:gdLst>
                <a:gd name="T0" fmla="*/ 2 w 50"/>
                <a:gd name="T1" fmla="*/ 0 h 125"/>
                <a:gd name="T2" fmla="*/ 2 w 50"/>
                <a:gd name="T3" fmla="*/ 0 h 125"/>
                <a:gd name="T4" fmla="*/ 13 w 50"/>
                <a:gd name="T5" fmla="*/ 47 h 125"/>
                <a:gd name="T6" fmla="*/ 25 w 50"/>
                <a:gd name="T7" fmla="*/ 84 h 125"/>
                <a:gd name="T8" fmla="*/ 5 w 50"/>
                <a:gd name="T9" fmla="*/ 111 h 125"/>
                <a:gd name="T10" fmla="*/ 19 w 50"/>
                <a:gd name="T11" fmla="*/ 122 h 125"/>
                <a:gd name="T12" fmla="*/ 46 w 50"/>
                <a:gd name="T13" fmla="*/ 112 h 125"/>
                <a:gd name="T14" fmla="*/ 48 w 50"/>
                <a:gd name="T15" fmla="*/ 107 h 125"/>
                <a:gd name="T16" fmla="*/ 39 w 50"/>
                <a:gd name="T17" fmla="*/ 108 h 125"/>
                <a:gd name="T18" fmla="*/ 50 w 50"/>
                <a:gd name="T19" fmla="*/ 89 h 125"/>
                <a:gd name="T20" fmla="*/ 49 w 50"/>
                <a:gd name="T21" fmla="*/ 81 h 125"/>
                <a:gd name="T22" fmla="*/ 38 w 50"/>
                <a:gd name="T23" fmla="*/ 65 h 125"/>
                <a:gd name="T24" fmla="*/ 42 w 50"/>
                <a:gd name="T25" fmla="*/ 66 h 125"/>
                <a:gd name="T26" fmla="*/ 21 w 50"/>
                <a:gd name="T27" fmla="*/ 33 h 125"/>
                <a:gd name="T28" fmla="*/ 2 w 5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25">
                  <a:moveTo>
                    <a:pt x="2" y="0"/>
                  </a:moveTo>
                  <a:lnTo>
                    <a:pt x="2" y="0"/>
                  </a:lnTo>
                  <a:cubicBezTo>
                    <a:pt x="0" y="12"/>
                    <a:pt x="8" y="34"/>
                    <a:pt x="13" y="47"/>
                  </a:cubicBezTo>
                  <a:cubicBezTo>
                    <a:pt x="17" y="59"/>
                    <a:pt x="24" y="69"/>
                    <a:pt x="25" y="84"/>
                  </a:cubicBezTo>
                  <a:cubicBezTo>
                    <a:pt x="26" y="101"/>
                    <a:pt x="20" y="113"/>
                    <a:pt x="5" y="111"/>
                  </a:cubicBezTo>
                  <a:cubicBezTo>
                    <a:pt x="8" y="117"/>
                    <a:pt x="13" y="120"/>
                    <a:pt x="19" y="122"/>
                  </a:cubicBezTo>
                  <a:cubicBezTo>
                    <a:pt x="31" y="125"/>
                    <a:pt x="41" y="119"/>
                    <a:pt x="46" y="112"/>
                  </a:cubicBezTo>
                  <a:cubicBezTo>
                    <a:pt x="47" y="110"/>
                    <a:pt x="48" y="109"/>
                    <a:pt x="48" y="107"/>
                  </a:cubicBezTo>
                  <a:cubicBezTo>
                    <a:pt x="45" y="104"/>
                    <a:pt x="41" y="106"/>
                    <a:pt x="39" y="108"/>
                  </a:cubicBezTo>
                  <a:cubicBezTo>
                    <a:pt x="34" y="97"/>
                    <a:pt x="40" y="91"/>
                    <a:pt x="50" y="89"/>
                  </a:cubicBezTo>
                  <a:cubicBezTo>
                    <a:pt x="50" y="86"/>
                    <a:pt x="50" y="83"/>
                    <a:pt x="49" y="81"/>
                  </a:cubicBezTo>
                  <a:cubicBezTo>
                    <a:pt x="40" y="80"/>
                    <a:pt x="37" y="70"/>
                    <a:pt x="38" y="65"/>
                  </a:cubicBezTo>
                  <a:cubicBezTo>
                    <a:pt x="39" y="66"/>
                    <a:pt x="41" y="66"/>
                    <a:pt x="42" y="66"/>
                  </a:cubicBezTo>
                  <a:cubicBezTo>
                    <a:pt x="39" y="56"/>
                    <a:pt x="29" y="43"/>
                    <a:pt x="21" y="33"/>
                  </a:cubicBezTo>
                  <a:cubicBezTo>
                    <a:pt x="15" y="25"/>
                    <a:pt x="5" y="13"/>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9" name="Freeform 1536"/>
            <p:cNvSpPr>
              <a:spLocks/>
            </p:cNvSpPr>
            <p:nvPr userDrawn="1"/>
          </p:nvSpPr>
          <p:spPr bwMode="auto">
            <a:xfrm>
              <a:off x="335" y="388"/>
              <a:ext cx="49" cy="58"/>
            </a:xfrm>
            <a:custGeom>
              <a:avLst/>
              <a:gdLst>
                <a:gd name="T0" fmla="*/ 4 w 109"/>
                <a:gd name="T1" fmla="*/ 0 h 127"/>
                <a:gd name="T2" fmla="*/ 4 w 109"/>
                <a:gd name="T3" fmla="*/ 0 h 127"/>
                <a:gd name="T4" fmla="*/ 8 w 109"/>
                <a:gd name="T5" fmla="*/ 20 h 127"/>
                <a:gd name="T6" fmla="*/ 36 w 109"/>
                <a:gd name="T7" fmla="*/ 48 h 127"/>
                <a:gd name="T8" fmla="*/ 50 w 109"/>
                <a:gd name="T9" fmla="*/ 61 h 127"/>
                <a:gd name="T10" fmla="*/ 44 w 109"/>
                <a:gd name="T11" fmla="*/ 81 h 127"/>
                <a:gd name="T12" fmla="*/ 38 w 109"/>
                <a:gd name="T13" fmla="*/ 80 h 127"/>
                <a:gd name="T14" fmla="*/ 43 w 109"/>
                <a:gd name="T15" fmla="*/ 87 h 127"/>
                <a:gd name="T16" fmla="*/ 62 w 109"/>
                <a:gd name="T17" fmla="*/ 82 h 127"/>
                <a:gd name="T18" fmla="*/ 57 w 109"/>
                <a:gd name="T19" fmla="*/ 103 h 127"/>
                <a:gd name="T20" fmla="*/ 38 w 109"/>
                <a:gd name="T21" fmla="*/ 114 h 127"/>
                <a:gd name="T22" fmla="*/ 52 w 109"/>
                <a:gd name="T23" fmla="*/ 118 h 127"/>
                <a:gd name="T24" fmla="*/ 82 w 109"/>
                <a:gd name="T25" fmla="*/ 110 h 127"/>
                <a:gd name="T26" fmla="*/ 84 w 109"/>
                <a:gd name="T27" fmla="*/ 93 h 127"/>
                <a:gd name="T28" fmla="*/ 97 w 109"/>
                <a:gd name="T29" fmla="*/ 114 h 127"/>
                <a:gd name="T30" fmla="*/ 107 w 109"/>
                <a:gd name="T31" fmla="*/ 97 h 127"/>
                <a:gd name="T32" fmla="*/ 87 w 109"/>
                <a:gd name="T33" fmla="*/ 74 h 127"/>
                <a:gd name="T34" fmla="*/ 102 w 109"/>
                <a:gd name="T35" fmla="*/ 65 h 127"/>
                <a:gd name="T36" fmla="*/ 94 w 109"/>
                <a:gd name="T37" fmla="*/ 48 h 127"/>
                <a:gd name="T38" fmla="*/ 75 w 109"/>
                <a:gd name="T39" fmla="*/ 60 h 127"/>
                <a:gd name="T40" fmla="*/ 54 w 109"/>
                <a:gd name="T41" fmla="*/ 43 h 127"/>
                <a:gd name="T42" fmla="*/ 20 w 109"/>
                <a:gd name="T43" fmla="*/ 26 h 127"/>
                <a:gd name="T44" fmla="*/ 4 w 109"/>
                <a:gd name="T4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9" h="127">
                  <a:moveTo>
                    <a:pt x="4" y="0"/>
                  </a:moveTo>
                  <a:lnTo>
                    <a:pt x="4" y="0"/>
                  </a:lnTo>
                  <a:cubicBezTo>
                    <a:pt x="0" y="8"/>
                    <a:pt x="4" y="15"/>
                    <a:pt x="8" y="20"/>
                  </a:cubicBezTo>
                  <a:cubicBezTo>
                    <a:pt x="15" y="31"/>
                    <a:pt x="26" y="40"/>
                    <a:pt x="36" y="48"/>
                  </a:cubicBezTo>
                  <a:cubicBezTo>
                    <a:pt x="41" y="52"/>
                    <a:pt x="47" y="55"/>
                    <a:pt x="50" y="61"/>
                  </a:cubicBezTo>
                  <a:cubicBezTo>
                    <a:pt x="54" y="68"/>
                    <a:pt x="52" y="80"/>
                    <a:pt x="44" y="81"/>
                  </a:cubicBezTo>
                  <a:cubicBezTo>
                    <a:pt x="41" y="81"/>
                    <a:pt x="40" y="80"/>
                    <a:pt x="38" y="80"/>
                  </a:cubicBezTo>
                  <a:cubicBezTo>
                    <a:pt x="38" y="82"/>
                    <a:pt x="41" y="86"/>
                    <a:pt x="43" y="87"/>
                  </a:cubicBezTo>
                  <a:cubicBezTo>
                    <a:pt x="50" y="92"/>
                    <a:pt x="59" y="86"/>
                    <a:pt x="62" y="82"/>
                  </a:cubicBezTo>
                  <a:cubicBezTo>
                    <a:pt x="70" y="90"/>
                    <a:pt x="66" y="101"/>
                    <a:pt x="57" y="103"/>
                  </a:cubicBezTo>
                  <a:cubicBezTo>
                    <a:pt x="48" y="104"/>
                    <a:pt x="37" y="104"/>
                    <a:pt x="38" y="114"/>
                  </a:cubicBezTo>
                  <a:cubicBezTo>
                    <a:pt x="44" y="111"/>
                    <a:pt x="48" y="115"/>
                    <a:pt x="52" y="118"/>
                  </a:cubicBezTo>
                  <a:cubicBezTo>
                    <a:pt x="64" y="127"/>
                    <a:pt x="77" y="121"/>
                    <a:pt x="82" y="110"/>
                  </a:cubicBezTo>
                  <a:cubicBezTo>
                    <a:pt x="84" y="107"/>
                    <a:pt x="85" y="97"/>
                    <a:pt x="84" y="93"/>
                  </a:cubicBezTo>
                  <a:cubicBezTo>
                    <a:pt x="96" y="98"/>
                    <a:pt x="92" y="109"/>
                    <a:pt x="97" y="114"/>
                  </a:cubicBezTo>
                  <a:cubicBezTo>
                    <a:pt x="98" y="106"/>
                    <a:pt x="106" y="103"/>
                    <a:pt x="107" y="97"/>
                  </a:cubicBezTo>
                  <a:cubicBezTo>
                    <a:pt x="109" y="87"/>
                    <a:pt x="101" y="74"/>
                    <a:pt x="87" y="74"/>
                  </a:cubicBezTo>
                  <a:cubicBezTo>
                    <a:pt x="95" y="74"/>
                    <a:pt x="101" y="71"/>
                    <a:pt x="102" y="65"/>
                  </a:cubicBezTo>
                  <a:cubicBezTo>
                    <a:pt x="103" y="55"/>
                    <a:pt x="98" y="50"/>
                    <a:pt x="94" y="48"/>
                  </a:cubicBezTo>
                  <a:cubicBezTo>
                    <a:pt x="97" y="56"/>
                    <a:pt x="88" y="67"/>
                    <a:pt x="75" y="60"/>
                  </a:cubicBezTo>
                  <a:cubicBezTo>
                    <a:pt x="70" y="57"/>
                    <a:pt x="61" y="47"/>
                    <a:pt x="54" y="43"/>
                  </a:cubicBezTo>
                  <a:cubicBezTo>
                    <a:pt x="41" y="37"/>
                    <a:pt x="33" y="35"/>
                    <a:pt x="20" y="26"/>
                  </a:cubicBezTo>
                  <a:cubicBezTo>
                    <a:pt x="12" y="21"/>
                    <a:pt x="4" y="12"/>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0" name="Freeform 1537"/>
            <p:cNvSpPr>
              <a:spLocks/>
            </p:cNvSpPr>
            <p:nvPr userDrawn="1"/>
          </p:nvSpPr>
          <p:spPr bwMode="auto">
            <a:xfrm>
              <a:off x="338" y="383"/>
              <a:ext cx="14" cy="16"/>
            </a:xfrm>
            <a:custGeom>
              <a:avLst/>
              <a:gdLst>
                <a:gd name="T0" fmla="*/ 9 w 30"/>
                <a:gd name="T1" fmla="*/ 0 h 34"/>
                <a:gd name="T2" fmla="*/ 9 w 30"/>
                <a:gd name="T3" fmla="*/ 0 h 34"/>
                <a:gd name="T4" fmla="*/ 14 w 30"/>
                <a:gd name="T5" fmla="*/ 30 h 34"/>
                <a:gd name="T6" fmla="*/ 30 w 30"/>
                <a:gd name="T7" fmla="*/ 34 h 34"/>
                <a:gd name="T8" fmla="*/ 16 w 30"/>
                <a:gd name="T9" fmla="*/ 22 h 34"/>
                <a:gd name="T10" fmla="*/ 9 w 30"/>
                <a:gd name="T11" fmla="*/ 0 h 34"/>
              </a:gdLst>
              <a:ahLst/>
              <a:cxnLst>
                <a:cxn ang="0">
                  <a:pos x="T0" y="T1"/>
                </a:cxn>
                <a:cxn ang="0">
                  <a:pos x="T2" y="T3"/>
                </a:cxn>
                <a:cxn ang="0">
                  <a:pos x="T4" y="T5"/>
                </a:cxn>
                <a:cxn ang="0">
                  <a:pos x="T6" y="T7"/>
                </a:cxn>
                <a:cxn ang="0">
                  <a:pos x="T8" y="T9"/>
                </a:cxn>
                <a:cxn ang="0">
                  <a:pos x="T10" y="T11"/>
                </a:cxn>
              </a:cxnLst>
              <a:rect l="0" t="0" r="r" b="b"/>
              <a:pathLst>
                <a:path w="30" h="34">
                  <a:moveTo>
                    <a:pt x="9" y="0"/>
                  </a:moveTo>
                  <a:lnTo>
                    <a:pt x="9" y="0"/>
                  </a:lnTo>
                  <a:cubicBezTo>
                    <a:pt x="0" y="15"/>
                    <a:pt x="5" y="31"/>
                    <a:pt x="14" y="30"/>
                  </a:cubicBezTo>
                  <a:cubicBezTo>
                    <a:pt x="22" y="30"/>
                    <a:pt x="24" y="30"/>
                    <a:pt x="30" y="34"/>
                  </a:cubicBezTo>
                  <a:cubicBezTo>
                    <a:pt x="27" y="27"/>
                    <a:pt x="18" y="24"/>
                    <a:pt x="16" y="22"/>
                  </a:cubicBezTo>
                  <a:cubicBezTo>
                    <a:pt x="10" y="18"/>
                    <a:pt x="7" y="14"/>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1" name="Freeform 1538"/>
            <p:cNvSpPr>
              <a:spLocks/>
            </p:cNvSpPr>
            <p:nvPr userDrawn="1"/>
          </p:nvSpPr>
          <p:spPr bwMode="auto">
            <a:xfrm>
              <a:off x="377" y="377"/>
              <a:ext cx="4" cy="14"/>
            </a:xfrm>
            <a:custGeom>
              <a:avLst/>
              <a:gdLst>
                <a:gd name="T0" fmla="*/ 5 w 10"/>
                <a:gd name="T1" fmla="*/ 0 h 31"/>
                <a:gd name="T2" fmla="*/ 5 w 10"/>
                <a:gd name="T3" fmla="*/ 0 h 31"/>
                <a:gd name="T4" fmla="*/ 5 w 10"/>
                <a:gd name="T5" fmla="*/ 12 h 31"/>
                <a:gd name="T6" fmla="*/ 0 w 10"/>
                <a:gd name="T7" fmla="*/ 8 h 31"/>
                <a:gd name="T8" fmla="*/ 1 w 10"/>
                <a:gd name="T9" fmla="*/ 25 h 31"/>
                <a:gd name="T10" fmla="*/ 7 w 10"/>
                <a:gd name="T11" fmla="*/ 31 h 31"/>
                <a:gd name="T12" fmla="*/ 8 w 10"/>
                <a:gd name="T13" fmla="*/ 26 h 31"/>
                <a:gd name="T14" fmla="*/ 10 w 10"/>
                <a:gd name="T15" fmla="*/ 9 h 31"/>
                <a:gd name="T16" fmla="*/ 5 w 10"/>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1">
                  <a:moveTo>
                    <a:pt x="5" y="0"/>
                  </a:moveTo>
                  <a:lnTo>
                    <a:pt x="5" y="0"/>
                  </a:lnTo>
                  <a:cubicBezTo>
                    <a:pt x="6" y="5"/>
                    <a:pt x="6" y="8"/>
                    <a:pt x="5" y="12"/>
                  </a:cubicBezTo>
                  <a:cubicBezTo>
                    <a:pt x="4" y="11"/>
                    <a:pt x="2" y="9"/>
                    <a:pt x="0" y="8"/>
                  </a:cubicBezTo>
                  <a:cubicBezTo>
                    <a:pt x="1" y="12"/>
                    <a:pt x="1" y="20"/>
                    <a:pt x="1" y="25"/>
                  </a:cubicBezTo>
                  <a:cubicBezTo>
                    <a:pt x="2" y="26"/>
                    <a:pt x="4" y="29"/>
                    <a:pt x="7" y="31"/>
                  </a:cubicBezTo>
                  <a:cubicBezTo>
                    <a:pt x="7" y="31"/>
                    <a:pt x="7" y="28"/>
                    <a:pt x="8" y="26"/>
                  </a:cubicBezTo>
                  <a:cubicBezTo>
                    <a:pt x="5" y="20"/>
                    <a:pt x="6" y="14"/>
                    <a:pt x="10" y="9"/>
                  </a:cubicBezTo>
                  <a:cubicBezTo>
                    <a:pt x="9" y="8"/>
                    <a:pt x="6" y="2"/>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2" name="Freeform 1539"/>
            <p:cNvSpPr>
              <a:spLocks/>
            </p:cNvSpPr>
            <p:nvPr userDrawn="1"/>
          </p:nvSpPr>
          <p:spPr bwMode="auto">
            <a:xfrm>
              <a:off x="371" y="377"/>
              <a:ext cx="6" cy="17"/>
            </a:xfrm>
            <a:custGeom>
              <a:avLst/>
              <a:gdLst>
                <a:gd name="T0" fmla="*/ 5 w 15"/>
                <a:gd name="T1" fmla="*/ 1 h 37"/>
                <a:gd name="T2" fmla="*/ 5 w 15"/>
                <a:gd name="T3" fmla="*/ 1 h 37"/>
                <a:gd name="T4" fmla="*/ 0 w 15"/>
                <a:gd name="T5" fmla="*/ 0 h 37"/>
                <a:gd name="T6" fmla="*/ 4 w 15"/>
                <a:gd name="T7" fmla="*/ 12 h 37"/>
                <a:gd name="T8" fmla="*/ 13 w 15"/>
                <a:gd name="T9" fmla="*/ 37 h 37"/>
                <a:gd name="T10" fmla="*/ 13 w 15"/>
                <a:gd name="T11" fmla="*/ 31 h 37"/>
                <a:gd name="T12" fmla="*/ 13 w 15"/>
                <a:gd name="T13" fmla="*/ 6 h 37"/>
                <a:gd name="T14" fmla="*/ 8 w 15"/>
                <a:gd name="T15" fmla="*/ 2 h 37"/>
                <a:gd name="T16" fmla="*/ 9 w 15"/>
                <a:gd name="T17" fmla="*/ 19 h 37"/>
                <a:gd name="T18" fmla="*/ 5 w 15"/>
                <a:gd name="T1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7">
                  <a:moveTo>
                    <a:pt x="5" y="1"/>
                  </a:moveTo>
                  <a:lnTo>
                    <a:pt x="5" y="1"/>
                  </a:lnTo>
                  <a:cubicBezTo>
                    <a:pt x="3" y="0"/>
                    <a:pt x="1" y="0"/>
                    <a:pt x="0" y="0"/>
                  </a:cubicBezTo>
                  <a:cubicBezTo>
                    <a:pt x="2" y="4"/>
                    <a:pt x="4" y="8"/>
                    <a:pt x="4" y="12"/>
                  </a:cubicBezTo>
                  <a:cubicBezTo>
                    <a:pt x="6" y="23"/>
                    <a:pt x="2" y="33"/>
                    <a:pt x="13" y="37"/>
                  </a:cubicBezTo>
                  <a:cubicBezTo>
                    <a:pt x="13" y="37"/>
                    <a:pt x="13" y="32"/>
                    <a:pt x="13" y="31"/>
                  </a:cubicBezTo>
                  <a:cubicBezTo>
                    <a:pt x="15" y="21"/>
                    <a:pt x="14" y="12"/>
                    <a:pt x="13" y="6"/>
                  </a:cubicBezTo>
                  <a:cubicBezTo>
                    <a:pt x="11" y="5"/>
                    <a:pt x="9" y="3"/>
                    <a:pt x="8" y="2"/>
                  </a:cubicBezTo>
                  <a:cubicBezTo>
                    <a:pt x="10" y="7"/>
                    <a:pt x="11" y="14"/>
                    <a:pt x="9" y="19"/>
                  </a:cubicBezTo>
                  <a:cubicBezTo>
                    <a:pt x="8" y="12"/>
                    <a:pt x="8" y="7"/>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3" name="Freeform 1540"/>
            <p:cNvSpPr>
              <a:spLocks/>
            </p:cNvSpPr>
            <p:nvPr userDrawn="1"/>
          </p:nvSpPr>
          <p:spPr bwMode="auto">
            <a:xfrm>
              <a:off x="365" y="374"/>
              <a:ext cx="7" cy="19"/>
            </a:xfrm>
            <a:custGeom>
              <a:avLst/>
              <a:gdLst>
                <a:gd name="T0" fmla="*/ 0 w 16"/>
                <a:gd name="T1" fmla="*/ 0 h 42"/>
                <a:gd name="T2" fmla="*/ 0 w 16"/>
                <a:gd name="T3" fmla="*/ 0 h 42"/>
                <a:gd name="T4" fmla="*/ 9 w 16"/>
                <a:gd name="T5" fmla="*/ 24 h 42"/>
                <a:gd name="T6" fmla="*/ 7 w 16"/>
                <a:gd name="T7" fmla="*/ 42 h 42"/>
                <a:gd name="T8" fmla="*/ 15 w 16"/>
                <a:gd name="T9" fmla="*/ 27 h 42"/>
                <a:gd name="T10" fmla="*/ 0 w 16"/>
                <a:gd name="T11" fmla="*/ 0 h 42"/>
              </a:gdLst>
              <a:ahLst/>
              <a:cxnLst>
                <a:cxn ang="0">
                  <a:pos x="T0" y="T1"/>
                </a:cxn>
                <a:cxn ang="0">
                  <a:pos x="T2" y="T3"/>
                </a:cxn>
                <a:cxn ang="0">
                  <a:pos x="T4" y="T5"/>
                </a:cxn>
                <a:cxn ang="0">
                  <a:pos x="T6" y="T7"/>
                </a:cxn>
                <a:cxn ang="0">
                  <a:pos x="T8" y="T9"/>
                </a:cxn>
                <a:cxn ang="0">
                  <a:pos x="T10" y="T11"/>
                </a:cxn>
              </a:cxnLst>
              <a:rect l="0" t="0" r="r" b="b"/>
              <a:pathLst>
                <a:path w="16" h="42">
                  <a:moveTo>
                    <a:pt x="0" y="0"/>
                  </a:moveTo>
                  <a:lnTo>
                    <a:pt x="0" y="0"/>
                  </a:lnTo>
                  <a:cubicBezTo>
                    <a:pt x="7" y="7"/>
                    <a:pt x="10" y="15"/>
                    <a:pt x="9" y="24"/>
                  </a:cubicBezTo>
                  <a:cubicBezTo>
                    <a:pt x="8" y="31"/>
                    <a:pt x="4" y="33"/>
                    <a:pt x="7" y="42"/>
                  </a:cubicBezTo>
                  <a:cubicBezTo>
                    <a:pt x="8" y="37"/>
                    <a:pt x="14" y="34"/>
                    <a:pt x="15" y="27"/>
                  </a:cubicBezTo>
                  <a:cubicBezTo>
                    <a:pt x="16" y="14"/>
                    <a:pt x="9"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4" name="Freeform 1541"/>
            <p:cNvSpPr>
              <a:spLocks/>
            </p:cNvSpPr>
            <p:nvPr userDrawn="1"/>
          </p:nvSpPr>
          <p:spPr bwMode="auto">
            <a:xfrm>
              <a:off x="337" y="372"/>
              <a:ext cx="9" cy="21"/>
            </a:xfrm>
            <a:custGeom>
              <a:avLst/>
              <a:gdLst>
                <a:gd name="T0" fmla="*/ 21 w 21"/>
                <a:gd name="T1" fmla="*/ 0 h 46"/>
                <a:gd name="T2" fmla="*/ 21 w 21"/>
                <a:gd name="T3" fmla="*/ 0 h 46"/>
                <a:gd name="T4" fmla="*/ 7 w 21"/>
                <a:gd name="T5" fmla="*/ 16 h 46"/>
                <a:gd name="T6" fmla="*/ 5 w 21"/>
                <a:gd name="T7" fmla="*/ 46 h 46"/>
                <a:gd name="T8" fmla="*/ 15 w 21"/>
                <a:gd name="T9" fmla="*/ 21 h 46"/>
                <a:gd name="T10" fmla="*/ 21 w 21"/>
                <a:gd name="T11" fmla="*/ 0 h 46"/>
              </a:gdLst>
              <a:ahLst/>
              <a:cxnLst>
                <a:cxn ang="0">
                  <a:pos x="T0" y="T1"/>
                </a:cxn>
                <a:cxn ang="0">
                  <a:pos x="T2" y="T3"/>
                </a:cxn>
                <a:cxn ang="0">
                  <a:pos x="T4" y="T5"/>
                </a:cxn>
                <a:cxn ang="0">
                  <a:pos x="T6" y="T7"/>
                </a:cxn>
                <a:cxn ang="0">
                  <a:pos x="T8" y="T9"/>
                </a:cxn>
                <a:cxn ang="0">
                  <a:pos x="T10" y="T11"/>
                </a:cxn>
              </a:cxnLst>
              <a:rect l="0" t="0" r="r" b="b"/>
              <a:pathLst>
                <a:path w="21" h="46">
                  <a:moveTo>
                    <a:pt x="21" y="0"/>
                  </a:moveTo>
                  <a:lnTo>
                    <a:pt x="21" y="0"/>
                  </a:lnTo>
                  <a:cubicBezTo>
                    <a:pt x="16" y="9"/>
                    <a:pt x="9" y="15"/>
                    <a:pt x="7" y="16"/>
                  </a:cubicBezTo>
                  <a:cubicBezTo>
                    <a:pt x="2" y="30"/>
                    <a:pt x="0" y="37"/>
                    <a:pt x="5" y="46"/>
                  </a:cubicBezTo>
                  <a:cubicBezTo>
                    <a:pt x="5" y="33"/>
                    <a:pt x="9" y="27"/>
                    <a:pt x="15" y="21"/>
                  </a:cubicBezTo>
                  <a:cubicBezTo>
                    <a:pt x="16" y="18"/>
                    <a:pt x="20" y="5"/>
                    <a:pt x="2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5" name="Freeform 1542"/>
            <p:cNvSpPr>
              <a:spLocks/>
            </p:cNvSpPr>
            <p:nvPr userDrawn="1"/>
          </p:nvSpPr>
          <p:spPr bwMode="auto">
            <a:xfrm>
              <a:off x="352" y="372"/>
              <a:ext cx="19" cy="21"/>
            </a:xfrm>
            <a:custGeom>
              <a:avLst/>
              <a:gdLst>
                <a:gd name="T0" fmla="*/ 18 w 44"/>
                <a:gd name="T1" fmla="*/ 0 h 47"/>
                <a:gd name="T2" fmla="*/ 18 w 44"/>
                <a:gd name="T3" fmla="*/ 0 h 47"/>
                <a:gd name="T4" fmla="*/ 0 w 44"/>
                <a:gd name="T5" fmla="*/ 4 h 47"/>
                <a:gd name="T6" fmla="*/ 28 w 44"/>
                <a:gd name="T7" fmla="*/ 21 h 47"/>
                <a:gd name="T8" fmla="*/ 12 w 44"/>
                <a:gd name="T9" fmla="*/ 38 h 47"/>
                <a:gd name="T10" fmla="*/ 23 w 44"/>
                <a:gd name="T11" fmla="*/ 40 h 47"/>
                <a:gd name="T12" fmla="*/ 9 w 44"/>
                <a:gd name="T13" fmla="*/ 37 h 47"/>
                <a:gd name="T14" fmla="*/ 33 w 44"/>
                <a:gd name="T15" fmla="*/ 38 h 47"/>
                <a:gd name="T16" fmla="*/ 18 w 44"/>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7">
                  <a:moveTo>
                    <a:pt x="18" y="0"/>
                  </a:moveTo>
                  <a:lnTo>
                    <a:pt x="18" y="0"/>
                  </a:lnTo>
                  <a:cubicBezTo>
                    <a:pt x="13" y="0"/>
                    <a:pt x="5" y="1"/>
                    <a:pt x="0" y="4"/>
                  </a:cubicBezTo>
                  <a:cubicBezTo>
                    <a:pt x="17" y="2"/>
                    <a:pt x="26" y="9"/>
                    <a:pt x="28" y="21"/>
                  </a:cubicBezTo>
                  <a:cubicBezTo>
                    <a:pt x="29" y="29"/>
                    <a:pt x="24" y="39"/>
                    <a:pt x="12" y="38"/>
                  </a:cubicBezTo>
                  <a:cubicBezTo>
                    <a:pt x="13" y="39"/>
                    <a:pt x="17" y="41"/>
                    <a:pt x="23" y="40"/>
                  </a:cubicBezTo>
                  <a:cubicBezTo>
                    <a:pt x="17" y="43"/>
                    <a:pt x="12" y="40"/>
                    <a:pt x="9" y="37"/>
                  </a:cubicBezTo>
                  <a:cubicBezTo>
                    <a:pt x="12" y="45"/>
                    <a:pt x="26" y="47"/>
                    <a:pt x="33" y="38"/>
                  </a:cubicBezTo>
                  <a:cubicBezTo>
                    <a:pt x="44" y="24"/>
                    <a:pt x="33" y="2"/>
                    <a:pt x="1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6" name="Freeform 1543"/>
            <p:cNvSpPr>
              <a:spLocks/>
            </p:cNvSpPr>
            <p:nvPr userDrawn="1"/>
          </p:nvSpPr>
          <p:spPr bwMode="auto">
            <a:xfrm>
              <a:off x="331" y="370"/>
              <a:ext cx="10" cy="27"/>
            </a:xfrm>
            <a:custGeom>
              <a:avLst/>
              <a:gdLst>
                <a:gd name="T0" fmla="*/ 0 w 21"/>
                <a:gd name="T1" fmla="*/ 50 h 60"/>
                <a:gd name="T2" fmla="*/ 0 w 21"/>
                <a:gd name="T3" fmla="*/ 50 h 60"/>
                <a:gd name="T4" fmla="*/ 0 w 21"/>
                <a:gd name="T5" fmla="*/ 60 h 60"/>
                <a:gd name="T6" fmla="*/ 21 w 21"/>
                <a:gd name="T7" fmla="*/ 0 h 60"/>
                <a:gd name="T8" fmla="*/ 10 w 21"/>
                <a:gd name="T9" fmla="*/ 26 h 60"/>
                <a:gd name="T10" fmla="*/ 1 w 21"/>
                <a:gd name="T11" fmla="*/ 41 h 60"/>
                <a:gd name="T12" fmla="*/ 0 w 21"/>
                <a:gd name="T13" fmla="*/ 50 h 60"/>
              </a:gdLst>
              <a:ahLst/>
              <a:cxnLst>
                <a:cxn ang="0">
                  <a:pos x="T0" y="T1"/>
                </a:cxn>
                <a:cxn ang="0">
                  <a:pos x="T2" y="T3"/>
                </a:cxn>
                <a:cxn ang="0">
                  <a:pos x="T4" y="T5"/>
                </a:cxn>
                <a:cxn ang="0">
                  <a:pos x="T6" y="T7"/>
                </a:cxn>
                <a:cxn ang="0">
                  <a:pos x="T8" y="T9"/>
                </a:cxn>
                <a:cxn ang="0">
                  <a:pos x="T10" y="T11"/>
                </a:cxn>
                <a:cxn ang="0">
                  <a:pos x="T12" y="T13"/>
                </a:cxn>
              </a:cxnLst>
              <a:rect l="0" t="0" r="r" b="b"/>
              <a:pathLst>
                <a:path w="21" h="60">
                  <a:moveTo>
                    <a:pt x="0" y="50"/>
                  </a:moveTo>
                  <a:lnTo>
                    <a:pt x="0" y="50"/>
                  </a:lnTo>
                  <a:lnTo>
                    <a:pt x="0" y="60"/>
                  </a:lnTo>
                  <a:cubicBezTo>
                    <a:pt x="8" y="44"/>
                    <a:pt x="21" y="27"/>
                    <a:pt x="21" y="0"/>
                  </a:cubicBezTo>
                  <a:cubicBezTo>
                    <a:pt x="19" y="10"/>
                    <a:pt x="15" y="18"/>
                    <a:pt x="10" y="26"/>
                  </a:cubicBezTo>
                  <a:cubicBezTo>
                    <a:pt x="8" y="30"/>
                    <a:pt x="2" y="35"/>
                    <a:pt x="1" y="41"/>
                  </a:cubicBezTo>
                  <a:cubicBezTo>
                    <a:pt x="0" y="44"/>
                    <a:pt x="1" y="47"/>
                    <a:pt x="0" y="5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7" name="Freeform 1544"/>
            <p:cNvSpPr>
              <a:spLocks/>
            </p:cNvSpPr>
            <p:nvPr userDrawn="1"/>
          </p:nvSpPr>
          <p:spPr bwMode="auto">
            <a:xfrm>
              <a:off x="367" y="369"/>
              <a:ext cx="12" cy="11"/>
            </a:xfrm>
            <a:custGeom>
              <a:avLst/>
              <a:gdLst>
                <a:gd name="T0" fmla="*/ 5 w 25"/>
                <a:gd name="T1" fmla="*/ 0 h 24"/>
                <a:gd name="T2" fmla="*/ 5 w 25"/>
                <a:gd name="T3" fmla="*/ 0 h 24"/>
                <a:gd name="T4" fmla="*/ 17 w 25"/>
                <a:gd name="T5" fmla="*/ 12 h 24"/>
                <a:gd name="T6" fmla="*/ 0 w 25"/>
                <a:gd name="T7" fmla="*/ 3 h 24"/>
                <a:gd name="T8" fmla="*/ 9 w 25"/>
                <a:gd name="T9" fmla="*/ 15 h 24"/>
                <a:gd name="T10" fmla="*/ 25 w 25"/>
                <a:gd name="T11" fmla="*/ 24 h 24"/>
                <a:gd name="T12" fmla="*/ 5 w 2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5" y="0"/>
                  </a:moveTo>
                  <a:lnTo>
                    <a:pt x="5" y="0"/>
                  </a:lnTo>
                  <a:cubicBezTo>
                    <a:pt x="7" y="2"/>
                    <a:pt x="14" y="8"/>
                    <a:pt x="17" y="12"/>
                  </a:cubicBezTo>
                  <a:cubicBezTo>
                    <a:pt x="12" y="10"/>
                    <a:pt x="6" y="5"/>
                    <a:pt x="0" y="3"/>
                  </a:cubicBezTo>
                  <a:cubicBezTo>
                    <a:pt x="1" y="4"/>
                    <a:pt x="8" y="14"/>
                    <a:pt x="9" y="15"/>
                  </a:cubicBezTo>
                  <a:cubicBezTo>
                    <a:pt x="15" y="17"/>
                    <a:pt x="21" y="20"/>
                    <a:pt x="25" y="24"/>
                  </a:cubicBezTo>
                  <a:cubicBezTo>
                    <a:pt x="25" y="7"/>
                    <a:pt x="18" y="2"/>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8" name="Freeform 1545"/>
            <p:cNvSpPr>
              <a:spLocks/>
            </p:cNvSpPr>
            <p:nvPr userDrawn="1"/>
          </p:nvSpPr>
          <p:spPr bwMode="auto">
            <a:xfrm>
              <a:off x="376" y="369"/>
              <a:ext cx="4" cy="3"/>
            </a:xfrm>
            <a:custGeom>
              <a:avLst/>
              <a:gdLst>
                <a:gd name="T0" fmla="*/ 5 w 8"/>
                <a:gd name="T1" fmla="*/ 1 h 6"/>
                <a:gd name="T2" fmla="*/ 5 w 8"/>
                <a:gd name="T3" fmla="*/ 1 h 6"/>
                <a:gd name="T4" fmla="*/ 0 w 8"/>
                <a:gd name="T5" fmla="*/ 0 h 6"/>
                <a:gd name="T6" fmla="*/ 8 w 8"/>
                <a:gd name="T7" fmla="*/ 6 h 6"/>
                <a:gd name="T8" fmla="*/ 5 w 8"/>
                <a:gd name="T9" fmla="*/ 1 h 6"/>
              </a:gdLst>
              <a:ahLst/>
              <a:cxnLst>
                <a:cxn ang="0">
                  <a:pos x="T0" y="T1"/>
                </a:cxn>
                <a:cxn ang="0">
                  <a:pos x="T2" y="T3"/>
                </a:cxn>
                <a:cxn ang="0">
                  <a:pos x="T4" y="T5"/>
                </a:cxn>
                <a:cxn ang="0">
                  <a:pos x="T6" y="T7"/>
                </a:cxn>
                <a:cxn ang="0">
                  <a:pos x="T8" y="T9"/>
                </a:cxn>
              </a:cxnLst>
              <a:rect l="0" t="0" r="r" b="b"/>
              <a:pathLst>
                <a:path w="8" h="6">
                  <a:moveTo>
                    <a:pt x="5" y="1"/>
                  </a:moveTo>
                  <a:lnTo>
                    <a:pt x="5" y="1"/>
                  </a:lnTo>
                  <a:lnTo>
                    <a:pt x="0" y="0"/>
                  </a:lnTo>
                  <a:lnTo>
                    <a:pt x="8" y="6"/>
                  </a:lnTo>
                  <a:lnTo>
                    <a:pt x="5"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9" name="Freeform 1546"/>
            <p:cNvSpPr>
              <a:spLocks/>
            </p:cNvSpPr>
            <p:nvPr userDrawn="1"/>
          </p:nvSpPr>
          <p:spPr bwMode="auto">
            <a:xfrm>
              <a:off x="375" y="370"/>
              <a:ext cx="11" cy="12"/>
            </a:xfrm>
            <a:custGeom>
              <a:avLst/>
              <a:gdLst>
                <a:gd name="T0" fmla="*/ 20 w 24"/>
                <a:gd name="T1" fmla="*/ 3 h 27"/>
                <a:gd name="T2" fmla="*/ 20 w 24"/>
                <a:gd name="T3" fmla="*/ 3 h 27"/>
                <a:gd name="T4" fmla="*/ 10 w 24"/>
                <a:gd name="T5" fmla="*/ 0 h 27"/>
                <a:gd name="T6" fmla="*/ 16 w 24"/>
                <a:gd name="T7" fmla="*/ 10 h 27"/>
                <a:gd name="T8" fmla="*/ 5 w 24"/>
                <a:gd name="T9" fmla="*/ 0 h 27"/>
                <a:gd name="T10" fmla="*/ 0 w 24"/>
                <a:gd name="T11" fmla="*/ 1 h 27"/>
                <a:gd name="T12" fmla="*/ 16 w 24"/>
                <a:gd name="T13" fmla="*/ 27 h 27"/>
                <a:gd name="T14" fmla="*/ 20 w 24"/>
                <a:gd name="T15" fmla="*/ 3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7">
                  <a:moveTo>
                    <a:pt x="20" y="3"/>
                  </a:moveTo>
                  <a:lnTo>
                    <a:pt x="20" y="3"/>
                  </a:lnTo>
                  <a:cubicBezTo>
                    <a:pt x="17" y="2"/>
                    <a:pt x="10" y="0"/>
                    <a:pt x="10" y="0"/>
                  </a:cubicBezTo>
                  <a:cubicBezTo>
                    <a:pt x="12" y="1"/>
                    <a:pt x="14" y="5"/>
                    <a:pt x="16" y="10"/>
                  </a:cubicBezTo>
                  <a:cubicBezTo>
                    <a:pt x="13" y="6"/>
                    <a:pt x="7" y="2"/>
                    <a:pt x="5" y="0"/>
                  </a:cubicBezTo>
                  <a:cubicBezTo>
                    <a:pt x="3" y="1"/>
                    <a:pt x="1" y="0"/>
                    <a:pt x="0" y="1"/>
                  </a:cubicBezTo>
                  <a:cubicBezTo>
                    <a:pt x="10" y="9"/>
                    <a:pt x="14" y="18"/>
                    <a:pt x="16" y="27"/>
                  </a:cubicBezTo>
                  <a:cubicBezTo>
                    <a:pt x="24" y="19"/>
                    <a:pt x="23" y="11"/>
                    <a:pt x="2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0" name="Freeform 1547"/>
            <p:cNvSpPr>
              <a:spLocks/>
            </p:cNvSpPr>
            <p:nvPr userDrawn="1"/>
          </p:nvSpPr>
          <p:spPr bwMode="auto">
            <a:xfrm>
              <a:off x="380" y="368"/>
              <a:ext cx="10" cy="24"/>
            </a:xfrm>
            <a:custGeom>
              <a:avLst/>
              <a:gdLst>
                <a:gd name="T0" fmla="*/ 11 w 22"/>
                <a:gd name="T1" fmla="*/ 0 h 53"/>
                <a:gd name="T2" fmla="*/ 11 w 22"/>
                <a:gd name="T3" fmla="*/ 0 h 53"/>
                <a:gd name="T4" fmla="*/ 11 w 22"/>
                <a:gd name="T5" fmla="*/ 7 h 53"/>
                <a:gd name="T6" fmla="*/ 5 w 22"/>
                <a:gd name="T7" fmla="*/ 34 h 53"/>
                <a:gd name="T8" fmla="*/ 3 w 22"/>
                <a:gd name="T9" fmla="*/ 30 h 53"/>
                <a:gd name="T10" fmla="*/ 1 w 22"/>
                <a:gd name="T11" fmla="*/ 41 h 53"/>
                <a:gd name="T12" fmla="*/ 11 w 22"/>
                <a:gd name="T13" fmla="*/ 53 h 53"/>
                <a:gd name="T14" fmla="*/ 13 w 22"/>
                <a:gd name="T15" fmla="*/ 32 h 53"/>
                <a:gd name="T16" fmla="*/ 11 w 22"/>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3">
                  <a:moveTo>
                    <a:pt x="11" y="0"/>
                  </a:moveTo>
                  <a:lnTo>
                    <a:pt x="11" y="0"/>
                  </a:lnTo>
                  <a:cubicBezTo>
                    <a:pt x="11" y="0"/>
                    <a:pt x="11" y="4"/>
                    <a:pt x="11" y="7"/>
                  </a:cubicBezTo>
                  <a:cubicBezTo>
                    <a:pt x="13" y="15"/>
                    <a:pt x="15" y="26"/>
                    <a:pt x="5" y="34"/>
                  </a:cubicBezTo>
                  <a:cubicBezTo>
                    <a:pt x="4" y="32"/>
                    <a:pt x="4" y="31"/>
                    <a:pt x="3" y="30"/>
                  </a:cubicBezTo>
                  <a:cubicBezTo>
                    <a:pt x="1" y="32"/>
                    <a:pt x="0" y="38"/>
                    <a:pt x="1" y="41"/>
                  </a:cubicBezTo>
                  <a:cubicBezTo>
                    <a:pt x="3" y="47"/>
                    <a:pt x="6" y="51"/>
                    <a:pt x="11" y="53"/>
                  </a:cubicBezTo>
                  <a:cubicBezTo>
                    <a:pt x="7" y="45"/>
                    <a:pt x="12" y="33"/>
                    <a:pt x="13" y="32"/>
                  </a:cubicBezTo>
                  <a:cubicBezTo>
                    <a:pt x="17" y="21"/>
                    <a:pt x="22" y="9"/>
                    <a:pt x="1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1" name="Freeform 1548"/>
            <p:cNvSpPr>
              <a:spLocks/>
            </p:cNvSpPr>
            <p:nvPr userDrawn="1"/>
          </p:nvSpPr>
          <p:spPr bwMode="auto">
            <a:xfrm>
              <a:off x="331" y="368"/>
              <a:ext cx="9" cy="19"/>
            </a:xfrm>
            <a:custGeom>
              <a:avLst/>
              <a:gdLst>
                <a:gd name="T0" fmla="*/ 0 w 20"/>
                <a:gd name="T1" fmla="*/ 32 h 42"/>
                <a:gd name="T2" fmla="*/ 0 w 20"/>
                <a:gd name="T3" fmla="*/ 32 h 42"/>
                <a:gd name="T4" fmla="*/ 0 w 20"/>
                <a:gd name="T5" fmla="*/ 42 h 42"/>
                <a:gd name="T6" fmla="*/ 20 w 20"/>
                <a:gd name="T7" fmla="*/ 0 h 42"/>
                <a:gd name="T8" fmla="*/ 0 w 20"/>
                <a:gd name="T9" fmla="*/ 32 h 42"/>
              </a:gdLst>
              <a:ahLst/>
              <a:cxnLst>
                <a:cxn ang="0">
                  <a:pos x="T0" y="T1"/>
                </a:cxn>
                <a:cxn ang="0">
                  <a:pos x="T2" y="T3"/>
                </a:cxn>
                <a:cxn ang="0">
                  <a:pos x="T4" y="T5"/>
                </a:cxn>
                <a:cxn ang="0">
                  <a:pos x="T6" y="T7"/>
                </a:cxn>
                <a:cxn ang="0">
                  <a:pos x="T8" y="T9"/>
                </a:cxn>
              </a:cxnLst>
              <a:rect l="0" t="0" r="r" b="b"/>
              <a:pathLst>
                <a:path w="20" h="42">
                  <a:moveTo>
                    <a:pt x="0" y="32"/>
                  </a:moveTo>
                  <a:lnTo>
                    <a:pt x="0" y="32"/>
                  </a:lnTo>
                  <a:lnTo>
                    <a:pt x="0" y="42"/>
                  </a:lnTo>
                  <a:cubicBezTo>
                    <a:pt x="8" y="31"/>
                    <a:pt x="18" y="17"/>
                    <a:pt x="20" y="0"/>
                  </a:cubicBezTo>
                  <a:cubicBezTo>
                    <a:pt x="6" y="3"/>
                    <a:pt x="1" y="14"/>
                    <a:pt x="0" y="3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2" name="Freeform 1549"/>
            <p:cNvSpPr>
              <a:spLocks/>
            </p:cNvSpPr>
            <p:nvPr userDrawn="1"/>
          </p:nvSpPr>
          <p:spPr bwMode="auto">
            <a:xfrm>
              <a:off x="365" y="368"/>
              <a:ext cx="7" cy="5"/>
            </a:xfrm>
            <a:custGeom>
              <a:avLst/>
              <a:gdLst>
                <a:gd name="T0" fmla="*/ 9 w 16"/>
                <a:gd name="T1" fmla="*/ 4 h 11"/>
                <a:gd name="T2" fmla="*/ 9 w 16"/>
                <a:gd name="T3" fmla="*/ 4 h 11"/>
                <a:gd name="T4" fmla="*/ 0 w 16"/>
                <a:gd name="T5" fmla="*/ 0 h 11"/>
                <a:gd name="T6" fmla="*/ 5 w 16"/>
                <a:gd name="T7" fmla="*/ 5 h 11"/>
                <a:gd name="T8" fmla="*/ 16 w 16"/>
                <a:gd name="T9" fmla="*/ 11 h 11"/>
                <a:gd name="T10" fmla="*/ 9 w 16"/>
                <a:gd name="T11" fmla="*/ 4 h 11"/>
              </a:gdLst>
              <a:ahLst/>
              <a:cxnLst>
                <a:cxn ang="0">
                  <a:pos x="T0" y="T1"/>
                </a:cxn>
                <a:cxn ang="0">
                  <a:pos x="T2" y="T3"/>
                </a:cxn>
                <a:cxn ang="0">
                  <a:pos x="T4" y="T5"/>
                </a:cxn>
                <a:cxn ang="0">
                  <a:pos x="T6" y="T7"/>
                </a:cxn>
                <a:cxn ang="0">
                  <a:pos x="T8" y="T9"/>
                </a:cxn>
                <a:cxn ang="0">
                  <a:pos x="T10" y="T11"/>
                </a:cxn>
              </a:cxnLst>
              <a:rect l="0" t="0" r="r" b="b"/>
              <a:pathLst>
                <a:path w="16" h="11">
                  <a:moveTo>
                    <a:pt x="9" y="4"/>
                  </a:moveTo>
                  <a:lnTo>
                    <a:pt x="9" y="4"/>
                  </a:lnTo>
                  <a:cubicBezTo>
                    <a:pt x="6" y="3"/>
                    <a:pt x="3" y="2"/>
                    <a:pt x="0" y="0"/>
                  </a:cubicBezTo>
                  <a:cubicBezTo>
                    <a:pt x="2" y="2"/>
                    <a:pt x="4" y="4"/>
                    <a:pt x="5" y="5"/>
                  </a:cubicBezTo>
                  <a:cubicBezTo>
                    <a:pt x="8" y="6"/>
                    <a:pt x="14" y="9"/>
                    <a:pt x="16" y="11"/>
                  </a:cubicBezTo>
                  <a:cubicBezTo>
                    <a:pt x="16" y="10"/>
                    <a:pt x="10" y="5"/>
                    <a:pt x="9"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3" name="Freeform 1550"/>
            <p:cNvSpPr>
              <a:spLocks/>
            </p:cNvSpPr>
            <p:nvPr userDrawn="1"/>
          </p:nvSpPr>
          <p:spPr bwMode="auto">
            <a:xfrm>
              <a:off x="344" y="368"/>
              <a:ext cx="1" cy="2"/>
            </a:xfrm>
            <a:custGeom>
              <a:avLst/>
              <a:gdLst>
                <a:gd name="T0" fmla="*/ 3 w 3"/>
                <a:gd name="T1" fmla="*/ 0 h 5"/>
                <a:gd name="T2" fmla="*/ 3 w 3"/>
                <a:gd name="T3" fmla="*/ 0 h 5"/>
                <a:gd name="T4" fmla="*/ 1 w 3"/>
                <a:gd name="T5" fmla="*/ 0 h 5"/>
                <a:gd name="T6" fmla="*/ 0 w 3"/>
                <a:gd name="T7" fmla="*/ 5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0"/>
                  </a:lnTo>
                  <a:lnTo>
                    <a:pt x="1" y="0"/>
                  </a:lnTo>
                  <a:lnTo>
                    <a:pt x="0" y="5"/>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4" name="Freeform 1551"/>
            <p:cNvSpPr>
              <a:spLocks/>
            </p:cNvSpPr>
            <p:nvPr userDrawn="1"/>
          </p:nvSpPr>
          <p:spPr bwMode="auto">
            <a:xfrm>
              <a:off x="341" y="367"/>
              <a:ext cx="6" cy="11"/>
            </a:xfrm>
            <a:custGeom>
              <a:avLst/>
              <a:gdLst>
                <a:gd name="T0" fmla="*/ 15 w 15"/>
                <a:gd name="T1" fmla="*/ 1 h 23"/>
                <a:gd name="T2" fmla="*/ 15 w 15"/>
                <a:gd name="T3" fmla="*/ 1 h 23"/>
                <a:gd name="T4" fmla="*/ 11 w 15"/>
                <a:gd name="T5" fmla="*/ 1 h 23"/>
                <a:gd name="T6" fmla="*/ 5 w 15"/>
                <a:gd name="T7" fmla="*/ 12 h 23"/>
                <a:gd name="T8" fmla="*/ 7 w 15"/>
                <a:gd name="T9" fmla="*/ 1 h 23"/>
                <a:gd name="T10" fmla="*/ 1 w 15"/>
                <a:gd name="T11" fmla="*/ 1 h 23"/>
                <a:gd name="T12" fmla="*/ 0 w 15"/>
                <a:gd name="T13" fmla="*/ 23 h 23"/>
                <a:gd name="T14" fmla="*/ 8 w 15"/>
                <a:gd name="T15" fmla="*/ 15 h 23"/>
                <a:gd name="T16" fmla="*/ 15 w 15"/>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3">
                  <a:moveTo>
                    <a:pt x="15" y="1"/>
                  </a:moveTo>
                  <a:lnTo>
                    <a:pt x="15" y="1"/>
                  </a:lnTo>
                  <a:lnTo>
                    <a:pt x="11" y="1"/>
                  </a:lnTo>
                  <a:cubicBezTo>
                    <a:pt x="10" y="3"/>
                    <a:pt x="9" y="6"/>
                    <a:pt x="5" y="12"/>
                  </a:cubicBezTo>
                  <a:cubicBezTo>
                    <a:pt x="6" y="6"/>
                    <a:pt x="7" y="1"/>
                    <a:pt x="7" y="1"/>
                  </a:cubicBezTo>
                  <a:cubicBezTo>
                    <a:pt x="7" y="1"/>
                    <a:pt x="3" y="0"/>
                    <a:pt x="1" y="1"/>
                  </a:cubicBezTo>
                  <a:cubicBezTo>
                    <a:pt x="2" y="10"/>
                    <a:pt x="1" y="16"/>
                    <a:pt x="0" y="23"/>
                  </a:cubicBezTo>
                  <a:cubicBezTo>
                    <a:pt x="3" y="22"/>
                    <a:pt x="7" y="16"/>
                    <a:pt x="8" y="15"/>
                  </a:cubicBezTo>
                  <a:cubicBezTo>
                    <a:pt x="11" y="11"/>
                    <a:pt x="14" y="5"/>
                    <a:pt x="1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5" name="Freeform 1552"/>
            <p:cNvSpPr>
              <a:spLocks/>
            </p:cNvSpPr>
            <p:nvPr userDrawn="1"/>
          </p:nvSpPr>
          <p:spPr bwMode="auto">
            <a:xfrm>
              <a:off x="345" y="367"/>
              <a:ext cx="9" cy="12"/>
            </a:xfrm>
            <a:custGeom>
              <a:avLst/>
              <a:gdLst>
                <a:gd name="T0" fmla="*/ 22 w 22"/>
                <a:gd name="T1" fmla="*/ 0 h 27"/>
                <a:gd name="T2" fmla="*/ 22 w 22"/>
                <a:gd name="T3" fmla="*/ 0 h 27"/>
                <a:gd name="T4" fmla="*/ 17 w 22"/>
                <a:gd name="T5" fmla="*/ 1 h 27"/>
                <a:gd name="T6" fmla="*/ 9 w 22"/>
                <a:gd name="T7" fmla="*/ 12 h 27"/>
                <a:gd name="T8" fmla="*/ 13 w 22"/>
                <a:gd name="T9" fmla="*/ 1 h 27"/>
                <a:gd name="T10" fmla="*/ 9 w 22"/>
                <a:gd name="T11" fmla="*/ 1 h 27"/>
                <a:gd name="T12" fmla="*/ 0 w 22"/>
                <a:gd name="T13" fmla="*/ 27 h 27"/>
                <a:gd name="T14" fmla="*/ 22 w 22"/>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7">
                  <a:moveTo>
                    <a:pt x="22" y="0"/>
                  </a:moveTo>
                  <a:lnTo>
                    <a:pt x="22" y="0"/>
                  </a:lnTo>
                  <a:cubicBezTo>
                    <a:pt x="20" y="1"/>
                    <a:pt x="17" y="1"/>
                    <a:pt x="17" y="1"/>
                  </a:cubicBezTo>
                  <a:cubicBezTo>
                    <a:pt x="17" y="2"/>
                    <a:pt x="11" y="11"/>
                    <a:pt x="9" y="12"/>
                  </a:cubicBezTo>
                  <a:cubicBezTo>
                    <a:pt x="11" y="7"/>
                    <a:pt x="12" y="3"/>
                    <a:pt x="13" y="1"/>
                  </a:cubicBezTo>
                  <a:lnTo>
                    <a:pt x="9" y="1"/>
                  </a:lnTo>
                  <a:cubicBezTo>
                    <a:pt x="8" y="2"/>
                    <a:pt x="1" y="27"/>
                    <a:pt x="0" y="27"/>
                  </a:cubicBezTo>
                  <a:cubicBezTo>
                    <a:pt x="4" y="24"/>
                    <a:pt x="19" y="7"/>
                    <a:pt x="2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6" name="Freeform 1553"/>
            <p:cNvSpPr>
              <a:spLocks/>
            </p:cNvSpPr>
            <p:nvPr userDrawn="1"/>
          </p:nvSpPr>
          <p:spPr bwMode="auto">
            <a:xfrm>
              <a:off x="355" y="367"/>
              <a:ext cx="4" cy="1"/>
            </a:xfrm>
            <a:custGeom>
              <a:avLst/>
              <a:gdLst>
                <a:gd name="T0" fmla="*/ 2 w 10"/>
                <a:gd name="T1" fmla="*/ 0 h 3"/>
                <a:gd name="T2" fmla="*/ 2 w 10"/>
                <a:gd name="T3" fmla="*/ 0 h 3"/>
                <a:gd name="T4" fmla="*/ 0 w 10"/>
                <a:gd name="T5" fmla="*/ 0 h 3"/>
                <a:gd name="T6" fmla="*/ 0 w 10"/>
                <a:gd name="T7" fmla="*/ 1 h 3"/>
                <a:gd name="T8" fmla="*/ 10 w 10"/>
                <a:gd name="T9" fmla="*/ 3 h 3"/>
                <a:gd name="T10" fmla="*/ 2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2" y="0"/>
                  </a:moveTo>
                  <a:lnTo>
                    <a:pt x="2" y="0"/>
                  </a:lnTo>
                  <a:lnTo>
                    <a:pt x="0" y="0"/>
                  </a:lnTo>
                  <a:lnTo>
                    <a:pt x="0" y="1"/>
                  </a:lnTo>
                  <a:lnTo>
                    <a:pt x="10" y="3"/>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7" name="Freeform 1554"/>
            <p:cNvSpPr>
              <a:spLocks/>
            </p:cNvSpPr>
            <p:nvPr userDrawn="1"/>
          </p:nvSpPr>
          <p:spPr bwMode="auto">
            <a:xfrm>
              <a:off x="352" y="365"/>
              <a:ext cx="18" cy="11"/>
            </a:xfrm>
            <a:custGeom>
              <a:avLst/>
              <a:gdLst>
                <a:gd name="T0" fmla="*/ 19 w 41"/>
                <a:gd name="T1" fmla="*/ 0 h 24"/>
                <a:gd name="T2" fmla="*/ 19 w 41"/>
                <a:gd name="T3" fmla="*/ 0 h 24"/>
                <a:gd name="T4" fmla="*/ 11 w 41"/>
                <a:gd name="T5" fmla="*/ 4 h 24"/>
                <a:gd name="T6" fmla="*/ 25 w 41"/>
                <a:gd name="T7" fmla="*/ 10 h 24"/>
                <a:gd name="T8" fmla="*/ 6 w 41"/>
                <a:gd name="T9" fmla="*/ 7 h 24"/>
                <a:gd name="T10" fmla="*/ 0 w 41"/>
                <a:gd name="T11" fmla="*/ 17 h 24"/>
                <a:gd name="T12" fmla="*/ 41 w 41"/>
                <a:gd name="T13" fmla="*/ 24 h 24"/>
                <a:gd name="T14" fmla="*/ 19 w 41"/>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4">
                  <a:moveTo>
                    <a:pt x="19" y="0"/>
                  </a:moveTo>
                  <a:lnTo>
                    <a:pt x="19" y="0"/>
                  </a:lnTo>
                  <a:cubicBezTo>
                    <a:pt x="18" y="1"/>
                    <a:pt x="14" y="3"/>
                    <a:pt x="11" y="4"/>
                  </a:cubicBezTo>
                  <a:cubicBezTo>
                    <a:pt x="15" y="5"/>
                    <a:pt x="21" y="7"/>
                    <a:pt x="25" y="10"/>
                  </a:cubicBezTo>
                  <a:cubicBezTo>
                    <a:pt x="22" y="10"/>
                    <a:pt x="11" y="7"/>
                    <a:pt x="6" y="7"/>
                  </a:cubicBezTo>
                  <a:cubicBezTo>
                    <a:pt x="5" y="10"/>
                    <a:pt x="1" y="16"/>
                    <a:pt x="0" y="17"/>
                  </a:cubicBezTo>
                  <a:cubicBezTo>
                    <a:pt x="12" y="10"/>
                    <a:pt x="28" y="12"/>
                    <a:pt x="41" y="24"/>
                  </a:cubicBezTo>
                  <a:cubicBezTo>
                    <a:pt x="37" y="15"/>
                    <a:pt x="22" y="1"/>
                    <a:pt x="1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8" name="Freeform 1555"/>
            <p:cNvSpPr>
              <a:spLocks/>
            </p:cNvSpPr>
            <p:nvPr userDrawn="1"/>
          </p:nvSpPr>
          <p:spPr bwMode="auto">
            <a:xfrm>
              <a:off x="369" y="362"/>
              <a:ext cx="6" cy="2"/>
            </a:xfrm>
            <a:custGeom>
              <a:avLst/>
              <a:gdLst>
                <a:gd name="T0" fmla="*/ 0 w 14"/>
                <a:gd name="T1" fmla="*/ 0 h 5"/>
                <a:gd name="T2" fmla="*/ 0 w 14"/>
                <a:gd name="T3" fmla="*/ 0 h 5"/>
                <a:gd name="T4" fmla="*/ 5 w 14"/>
                <a:gd name="T5" fmla="*/ 4 h 5"/>
                <a:gd name="T6" fmla="*/ 14 w 14"/>
                <a:gd name="T7" fmla="*/ 5 h 5"/>
                <a:gd name="T8" fmla="*/ 8 w 14"/>
                <a:gd name="T9" fmla="*/ 2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lnTo>
                    <a:pt x="0" y="0"/>
                  </a:lnTo>
                  <a:cubicBezTo>
                    <a:pt x="1" y="1"/>
                    <a:pt x="3" y="3"/>
                    <a:pt x="5" y="4"/>
                  </a:cubicBezTo>
                  <a:cubicBezTo>
                    <a:pt x="7" y="4"/>
                    <a:pt x="10" y="5"/>
                    <a:pt x="14" y="5"/>
                  </a:cubicBezTo>
                  <a:cubicBezTo>
                    <a:pt x="13" y="5"/>
                    <a:pt x="8" y="2"/>
                    <a:pt x="8" y="2"/>
                  </a:cubicBezTo>
                  <a:cubicBezTo>
                    <a:pt x="5" y="2"/>
                    <a:pt x="2"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9" name="Freeform 1556"/>
            <p:cNvSpPr>
              <a:spLocks/>
            </p:cNvSpPr>
            <p:nvPr userDrawn="1"/>
          </p:nvSpPr>
          <p:spPr bwMode="auto">
            <a:xfrm>
              <a:off x="371" y="362"/>
              <a:ext cx="13" cy="8"/>
            </a:xfrm>
            <a:custGeom>
              <a:avLst/>
              <a:gdLst>
                <a:gd name="T0" fmla="*/ 15 w 29"/>
                <a:gd name="T1" fmla="*/ 0 h 18"/>
                <a:gd name="T2" fmla="*/ 15 w 29"/>
                <a:gd name="T3" fmla="*/ 0 h 18"/>
                <a:gd name="T4" fmla="*/ 4 w 29"/>
                <a:gd name="T5" fmla="*/ 2 h 18"/>
                <a:gd name="T6" fmla="*/ 19 w 29"/>
                <a:gd name="T7" fmla="*/ 9 h 18"/>
                <a:gd name="T8" fmla="*/ 0 w 29"/>
                <a:gd name="T9" fmla="*/ 5 h 18"/>
                <a:gd name="T10" fmla="*/ 8 w 29"/>
                <a:gd name="T11" fmla="*/ 11 h 18"/>
                <a:gd name="T12" fmla="*/ 29 w 29"/>
                <a:gd name="T13" fmla="*/ 18 h 18"/>
                <a:gd name="T14" fmla="*/ 15 w 29"/>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8">
                  <a:moveTo>
                    <a:pt x="15" y="0"/>
                  </a:moveTo>
                  <a:lnTo>
                    <a:pt x="15" y="0"/>
                  </a:lnTo>
                  <a:cubicBezTo>
                    <a:pt x="12" y="1"/>
                    <a:pt x="9" y="2"/>
                    <a:pt x="4" y="2"/>
                  </a:cubicBezTo>
                  <a:cubicBezTo>
                    <a:pt x="10" y="4"/>
                    <a:pt x="14" y="5"/>
                    <a:pt x="19" y="9"/>
                  </a:cubicBezTo>
                  <a:cubicBezTo>
                    <a:pt x="12" y="6"/>
                    <a:pt x="6" y="6"/>
                    <a:pt x="0" y="5"/>
                  </a:cubicBezTo>
                  <a:cubicBezTo>
                    <a:pt x="3" y="7"/>
                    <a:pt x="6" y="10"/>
                    <a:pt x="8" y="11"/>
                  </a:cubicBezTo>
                  <a:cubicBezTo>
                    <a:pt x="15" y="15"/>
                    <a:pt x="22" y="17"/>
                    <a:pt x="29" y="18"/>
                  </a:cubicBezTo>
                  <a:cubicBezTo>
                    <a:pt x="28" y="10"/>
                    <a:pt x="24" y="3"/>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0" name="Freeform 1557"/>
            <p:cNvSpPr>
              <a:spLocks/>
            </p:cNvSpPr>
            <p:nvPr userDrawn="1"/>
          </p:nvSpPr>
          <p:spPr bwMode="auto">
            <a:xfrm>
              <a:off x="379" y="360"/>
              <a:ext cx="16" cy="27"/>
            </a:xfrm>
            <a:custGeom>
              <a:avLst/>
              <a:gdLst>
                <a:gd name="T0" fmla="*/ 3 w 36"/>
                <a:gd name="T1" fmla="*/ 0 h 59"/>
                <a:gd name="T2" fmla="*/ 3 w 36"/>
                <a:gd name="T3" fmla="*/ 0 h 59"/>
                <a:gd name="T4" fmla="*/ 0 w 36"/>
                <a:gd name="T5" fmla="*/ 3 h 59"/>
                <a:gd name="T6" fmla="*/ 12 w 36"/>
                <a:gd name="T7" fmla="*/ 14 h 59"/>
                <a:gd name="T8" fmla="*/ 21 w 36"/>
                <a:gd name="T9" fmla="*/ 25 h 59"/>
                <a:gd name="T10" fmla="*/ 19 w 36"/>
                <a:gd name="T11" fmla="*/ 43 h 59"/>
                <a:gd name="T12" fmla="*/ 30 w 36"/>
                <a:gd name="T13" fmla="*/ 55 h 59"/>
                <a:gd name="T14" fmla="*/ 18 w 36"/>
                <a:gd name="T15" fmla="*/ 46 h 59"/>
                <a:gd name="T16" fmla="*/ 23 w 36"/>
                <a:gd name="T17" fmla="*/ 58 h 59"/>
                <a:gd name="T18" fmla="*/ 36 w 36"/>
                <a:gd name="T19" fmla="*/ 55 h 59"/>
                <a:gd name="T20" fmla="*/ 27 w 36"/>
                <a:gd name="T21" fmla="*/ 15 h 59"/>
                <a:gd name="T22" fmla="*/ 3 w 36"/>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59">
                  <a:moveTo>
                    <a:pt x="3" y="0"/>
                  </a:moveTo>
                  <a:lnTo>
                    <a:pt x="3" y="0"/>
                  </a:lnTo>
                  <a:cubicBezTo>
                    <a:pt x="2" y="1"/>
                    <a:pt x="2" y="2"/>
                    <a:pt x="0" y="3"/>
                  </a:cubicBezTo>
                  <a:cubicBezTo>
                    <a:pt x="7" y="5"/>
                    <a:pt x="11" y="12"/>
                    <a:pt x="12" y="14"/>
                  </a:cubicBezTo>
                  <a:cubicBezTo>
                    <a:pt x="15" y="15"/>
                    <a:pt x="19" y="19"/>
                    <a:pt x="21" y="25"/>
                  </a:cubicBezTo>
                  <a:cubicBezTo>
                    <a:pt x="23" y="31"/>
                    <a:pt x="22" y="36"/>
                    <a:pt x="19" y="43"/>
                  </a:cubicBezTo>
                  <a:cubicBezTo>
                    <a:pt x="19" y="49"/>
                    <a:pt x="23" y="55"/>
                    <a:pt x="30" y="55"/>
                  </a:cubicBezTo>
                  <a:cubicBezTo>
                    <a:pt x="23" y="56"/>
                    <a:pt x="19" y="52"/>
                    <a:pt x="18" y="46"/>
                  </a:cubicBezTo>
                  <a:cubicBezTo>
                    <a:pt x="16" y="51"/>
                    <a:pt x="19" y="56"/>
                    <a:pt x="23" y="58"/>
                  </a:cubicBezTo>
                  <a:cubicBezTo>
                    <a:pt x="28" y="59"/>
                    <a:pt x="33" y="59"/>
                    <a:pt x="36" y="55"/>
                  </a:cubicBezTo>
                  <a:cubicBezTo>
                    <a:pt x="18" y="52"/>
                    <a:pt x="34" y="29"/>
                    <a:pt x="27" y="15"/>
                  </a:cubicBezTo>
                  <a:cubicBezTo>
                    <a:pt x="23" y="9"/>
                    <a:pt x="16" y="2"/>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1" name="Freeform 1558"/>
            <p:cNvSpPr>
              <a:spLocks/>
            </p:cNvSpPr>
            <p:nvPr userDrawn="1"/>
          </p:nvSpPr>
          <p:spPr bwMode="auto">
            <a:xfrm>
              <a:off x="361" y="360"/>
              <a:ext cx="15" cy="9"/>
            </a:xfrm>
            <a:custGeom>
              <a:avLst/>
              <a:gdLst>
                <a:gd name="T0" fmla="*/ 7 w 34"/>
                <a:gd name="T1" fmla="*/ 0 h 20"/>
                <a:gd name="T2" fmla="*/ 7 w 34"/>
                <a:gd name="T3" fmla="*/ 0 h 20"/>
                <a:gd name="T4" fmla="*/ 6 w 34"/>
                <a:gd name="T5" fmla="*/ 4 h 20"/>
                <a:gd name="T6" fmla="*/ 18 w 34"/>
                <a:gd name="T7" fmla="*/ 13 h 20"/>
                <a:gd name="T8" fmla="*/ 3 w 34"/>
                <a:gd name="T9" fmla="*/ 7 h 20"/>
                <a:gd name="T10" fmla="*/ 0 w 34"/>
                <a:gd name="T11" fmla="*/ 10 h 20"/>
                <a:gd name="T12" fmla="*/ 34 w 34"/>
                <a:gd name="T13" fmla="*/ 20 h 20"/>
                <a:gd name="T14" fmla="*/ 7 w 34"/>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20">
                  <a:moveTo>
                    <a:pt x="7" y="0"/>
                  </a:moveTo>
                  <a:lnTo>
                    <a:pt x="7" y="0"/>
                  </a:lnTo>
                  <a:cubicBezTo>
                    <a:pt x="7" y="1"/>
                    <a:pt x="6" y="2"/>
                    <a:pt x="6" y="4"/>
                  </a:cubicBezTo>
                  <a:cubicBezTo>
                    <a:pt x="9" y="6"/>
                    <a:pt x="14" y="10"/>
                    <a:pt x="18" y="13"/>
                  </a:cubicBezTo>
                  <a:cubicBezTo>
                    <a:pt x="13" y="11"/>
                    <a:pt x="8" y="8"/>
                    <a:pt x="3" y="7"/>
                  </a:cubicBezTo>
                  <a:cubicBezTo>
                    <a:pt x="3" y="8"/>
                    <a:pt x="2" y="9"/>
                    <a:pt x="0" y="10"/>
                  </a:cubicBezTo>
                  <a:cubicBezTo>
                    <a:pt x="14" y="19"/>
                    <a:pt x="27" y="20"/>
                    <a:pt x="34" y="20"/>
                  </a:cubicBezTo>
                  <a:cubicBezTo>
                    <a:pt x="28" y="11"/>
                    <a:pt x="14" y="3"/>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2" name="Freeform 1559"/>
            <p:cNvSpPr>
              <a:spLocks/>
            </p:cNvSpPr>
            <p:nvPr userDrawn="1"/>
          </p:nvSpPr>
          <p:spPr bwMode="auto">
            <a:xfrm>
              <a:off x="364" y="348"/>
              <a:ext cx="16" cy="16"/>
            </a:xfrm>
            <a:custGeom>
              <a:avLst/>
              <a:gdLst>
                <a:gd name="T0" fmla="*/ 1 w 35"/>
                <a:gd name="T1" fmla="*/ 0 h 35"/>
                <a:gd name="T2" fmla="*/ 1 w 35"/>
                <a:gd name="T3" fmla="*/ 0 h 35"/>
                <a:gd name="T4" fmla="*/ 1 w 35"/>
                <a:gd name="T5" fmla="*/ 7 h 35"/>
                <a:gd name="T6" fmla="*/ 9 w 35"/>
                <a:gd name="T7" fmla="*/ 19 h 35"/>
                <a:gd name="T8" fmla="*/ 1 w 35"/>
                <a:gd name="T9" fmla="*/ 11 h 35"/>
                <a:gd name="T10" fmla="*/ 0 w 35"/>
                <a:gd name="T11" fmla="*/ 25 h 35"/>
                <a:gd name="T12" fmla="*/ 7 w 35"/>
                <a:gd name="T13" fmla="*/ 29 h 35"/>
                <a:gd name="T14" fmla="*/ 35 w 35"/>
                <a:gd name="T15" fmla="*/ 23 h 35"/>
                <a:gd name="T16" fmla="*/ 9 w 35"/>
                <a:gd name="T17" fmla="*/ 26 h 35"/>
                <a:gd name="T18" fmla="*/ 30 w 35"/>
                <a:gd name="T19" fmla="*/ 24 h 35"/>
                <a:gd name="T20" fmla="*/ 8 w 35"/>
                <a:gd name="T21" fmla="*/ 8 h 35"/>
                <a:gd name="T22" fmla="*/ 1 w 35"/>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5">
                  <a:moveTo>
                    <a:pt x="1" y="0"/>
                  </a:moveTo>
                  <a:lnTo>
                    <a:pt x="1" y="0"/>
                  </a:lnTo>
                  <a:lnTo>
                    <a:pt x="1" y="7"/>
                  </a:lnTo>
                  <a:cubicBezTo>
                    <a:pt x="2" y="12"/>
                    <a:pt x="7" y="17"/>
                    <a:pt x="9" y="19"/>
                  </a:cubicBezTo>
                  <a:cubicBezTo>
                    <a:pt x="6" y="18"/>
                    <a:pt x="2" y="13"/>
                    <a:pt x="1" y="11"/>
                  </a:cubicBezTo>
                  <a:cubicBezTo>
                    <a:pt x="1" y="18"/>
                    <a:pt x="1" y="21"/>
                    <a:pt x="0" y="25"/>
                  </a:cubicBezTo>
                  <a:cubicBezTo>
                    <a:pt x="1" y="26"/>
                    <a:pt x="5" y="28"/>
                    <a:pt x="7" y="29"/>
                  </a:cubicBezTo>
                  <a:cubicBezTo>
                    <a:pt x="20" y="35"/>
                    <a:pt x="32" y="30"/>
                    <a:pt x="35" y="23"/>
                  </a:cubicBezTo>
                  <a:cubicBezTo>
                    <a:pt x="30" y="27"/>
                    <a:pt x="19" y="32"/>
                    <a:pt x="9" y="26"/>
                  </a:cubicBezTo>
                  <a:cubicBezTo>
                    <a:pt x="17" y="29"/>
                    <a:pt x="25" y="28"/>
                    <a:pt x="30" y="24"/>
                  </a:cubicBezTo>
                  <a:cubicBezTo>
                    <a:pt x="23" y="24"/>
                    <a:pt x="11" y="21"/>
                    <a:pt x="8" y="8"/>
                  </a:cubicBezTo>
                  <a:cubicBezTo>
                    <a:pt x="6" y="6"/>
                    <a:pt x="2" y="3"/>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3" name="Freeform 1560"/>
            <p:cNvSpPr>
              <a:spLocks/>
            </p:cNvSpPr>
            <p:nvPr userDrawn="1"/>
          </p:nvSpPr>
          <p:spPr bwMode="auto">
            <a:xfrm>
              <a:off x="365" y="332"/>
              <a:ext cx="6" cy="19"/>
            </a:xfrm>
            <a:custGeom>
              <a:avLst/>
              <a:gdLst>
                <a:gd name="T0" fmla="*/ 0 w 13"/>
                <a:gd name="T1" fmla="*/ 0 h 41"/>
                <a:gd name="T2" fmla="*/ 0 w 13"/>
                <a:gd name="T3" fmla="*/ 0 h 41"/>
                <a:gd name="T4" fmla="*/ 0 w 13"/>
                <a:gd name="T5" fmla="*/ 30 h 41"/>
                <a:gd name="T6" fmla="*/ 11 w 13"/>
                <a:gd name="T7" fmla="*/ 41 h 41"/>
                <a:gd name="T8" fmla="*/ 13 w 13"/>
                <a:gd name="T9" fmla="*/ 1 h 41"/>
                <a:gd name="T10" fmla="*/ 6 w 13"/>
                <a:gd name="T11" fmla="*/ 5 h 41"/>
                <a:gd name="T12" fmla="*/ 4 w 13"/>
                <a:gd name="T13" fmla="*/ 25 h 41"/>
                <a:gd name="T14" fmla="*/ 4 w 13"/>
                <a:gd name="T15" fmla="*/ 5 h 41"/>
                <a:gd name="T16" fmla="*/ 0 w 13"/>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0" y="0"/>
                  </a:moveTo>
                  <a:lnTo>
                    <a:pt x="0" y="0"/>
                  </a:lnTo>
                  <a:lnTo>
                    <a:pt x="0" y="30"/>
                  </a:lnTo>
                  <a:cubicBezTo>
                    <a:pt x="2" y="34"/>
                    <a:pt x="6" y="40"/>
                    <a:pt x="11" y="41"/>
                  </a:cubicBezTo>
                  <a:cubicBezTo>
                    <a:pt x="7" y="30"/>
                    <a:pt x="6" y="15"/>
                    <a:pt x="13" y="1"/>
                  </a:cubicBezTo>
                  <a:cubicBezTo>
                    <a:pt x="12" y="2"/>
                    <a:pt x="7" y="4"/>
                    <a:pt x="6" y="5"/>
                  </a:cubicBezTo>
                  <a:cubicBezTo>
                    <a:pt x="6" y="8"/>
                    <a:pt x="4" y="18"/>
                    <a:pt x="4" y="25"/>
                  </a:cubicBezTo>
                  <a:cubicBezTo>
                    <a:pt x="2" y="18"/>
                    <a:pt x="3" y="7"/>
                    <a:pt x="4" y="5"/>
                  </a:cubicBezTo>
                  <a:cubicBezTo>
                    <a:pt x="3" y="3"/>
                    <a:pt x="3" y="2"/>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4" name="Freeform 1561"/>
            <p:cNvSpPr>
              <a:spLocks/>
            </p:cNvSpPr>
            <p:nvPr userDrawn="1"/>
          </p:nvSpPr>
          <p:spPr bwMode="auto">
            <a:xfrm>
              <a:off x="383" y="331"/>
              <a:ext cx="11" cy="20"/>
            </a:xfrm>
            <a:custGeom>
              <a:avLst/>
              <a:gdLst>
                <a:gd name="T0" fmla="*/ 11 w 26"/>
                <a:gd name="T1" fmla="*/ 1 h 44"/>
                <a:gd name="T2" fmla="*/ 11 w 26"/>
                <a:gd name="T3" fmla="*/ 1 h 44"/>
                <a:gd name="T4" fmla="*/ 12 w 26"/>
                <a:gd name="T5" fmla="*/ 28 h 44"/>
                <a:gd name="T6" fmla="*/ 6 w 26"/>
                <a:gd name="T7" fmla="*/ 0 h 44"/>
                <a:gd name="T8" fmla="*/ 0 w 26"/>
                <a:gd name="T9" fmla="*/ 5 h 44"/>
                <a:gd name="T10" fmla="*/ 0 w 26"/>
                <a:gd name="T11" fmla="*/ 32 h 44"/>
                <a:gd name="T12" fmla="*/ 13 w 26"/>
                <a:gd name="T13" fmla="*/ 44 h 44"/>
                <a:gd name="T14" fmla="*/ 25 w 26"/>
                <a:gd name="T15" fmla="*/ 33 h 44"/>
                <a:gd name="T16" fmla="*/ 21 w 26"/>
                <a:gd name="T17" fmla="*/ 4 h 44"/>
                <a:gd name="T18" fmla="*/ 11 w 26"/>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44">
                  <a:moveTo>
                    <a:pt x="11" y="1"/>
                  </a:moveTo>
                  <a:lnTo>
                    <a:pt x="11" y="1"/>
                  </a:lnTo>
                  <a:cubicBezTo>
                    <a:pt x="11" y="6"/>
                    <a:pt x="13" y="20"/>
                    <a:pt x="12" y="28"/>
                  </a:cubicBezTo>
                  <a:cubicBezTo>
                    <a:pt x="10" y="23"/>
                    <a:pt x="6" y="2"/>
                    <a:pt x="6" y="0"/>
                  </a:cubicBezTo>
                  <a:cubicBezTo>
                    <a:pt x="5" y="3"/>
                    <a:pt x="2" y="3"/>
                    <a:pt x="0" y="5"/>
                  </a:cubicBezTo>
                  <a:cubicBezTo>
                    <a:pt x="0" y="9"/>
                    <a:pt x="0" y="30"/>
                    <a:pt x="0" y="32"/>
                  </a:cubicBezTo>
                  <a:cubicBezTo>
                    <a:pt x="2" y="43"/>
                    <a:pt x="10" y="41"/>
                    <a:pt x="13" y="44"/>
                  </a:cubicBezTo>
                  <a:cubicBezTo>
                    <a:pt x="18" y="41"/>
                    <a:pt x="26" y="39"/>
                    <a:pt x="25" y="33"/>
                  </a:cubicBezTo>
                  <a:cubicBezTo>
                    <a:pt x="24" y="22"/>
                    <a:pt x="22" y="13"/>
                    <a:pt x="21" y="4"/>
                  </a:cubicBezTo>
                  <a:cubicBezTo>
                    <a:pt x="17" y="2"/>
                    <a:pt x="14" y="3"/>
                    <a:pt x="1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5" name="Freeform 1562"/>
            <p:cNvSpPr>
              <a:spLocks/>
            </p:cNvSpPr>
            <p:nvPr userDrawn="1"/>
          </p:nvSpPr>
          <p:spPr bwMode="auto">
            <a:xfrm>
              <a:off x="395" y="327"/>
              <a:ext cx="16" cy="26"/>
            </a:xfrm>
            <a:custGeom>
              <a:avLst/>
              <a:gdLst>
                <a:gd name="T0" fmla="*/ 9 w 37"/>
                <a:gd name="T1" fmla="*/ 0 h 57"/>
                <a:gd name="T2" fmla="*/ 9 w 37"/>
                <a:gd name="T3" fmla="*/ 0 h 57"/>
                <a:gd name="T4" fmla="*/ 19 w 37"/>
                <a:gd name="T5" fmla="*/ 36 h 57"/>
                <a:gd name="T6" fmla="*/ 4 w 37"/>
                <a:gd name="T7" fmla="*/ 1 h 57"/>
                <a:gd name="T8" fmla="*/ 0 w 37"/>
                <a:gd name="T9" fmla="*/ 8 h 57"/>
                <a:gd name="T10" fmla="*/ 12 w 37"/>
                <a:gd name="T11" fmla="*/ 50 h 57"/>
                <a:gd name="T12" fmla="*/ 27 w 37"/>
                <a:gd name="T13" fmla="*/ 57 h 57"/>
                <a:gd name="T14" fmla="*/ 35 w 37"/>
                <a:gd name="T15" fmla="*/ 43 h 57"/>
                <a:gd name="T16" fmla="*/ 16 w 37"/>
                <a:gd name="T17" fmla="*/ 1 h 57"/>
                <a:gd name="T18" fmla="*/ 9 w 37"/>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57">
                  <a:moveTo>
                    <a:pt x="9" y="0"/>
                  </a:moveTo>
                  <a:lnTo>
                    <a:pt x="9" y="0"/>
                  </a:lnTo>
                  <a:cubicBezTo>
                    <a:pt x="11" y="8"/>
                    <a:pt x="18" y="32"/>
                    <a:pt x="19" y="36"/>
                  </a:cubicBezTo>
                  <a:cubicBezTo>
                    <a:pt x="15" y="29"/>
                    <a:pt x="7" y="8"/>
                    <a:pt x="4" y="1"/>
                  </a:cubicBezTo>
                  <a:cubicBezTo>
                    <a:pt x="3" y="4"/>
                    <a:pt x="1" y="6"/>
                    <a:pt x="0" y="8"/>
                  </a:cubicBezTo>
                  <a:cubicBezTo>
                    <a:pt x="2" y="19"/>
                    <a:pt x="11" y="46"/>
                    <a:pt x="12" y="50"/>
                  </a:cubicBezTo>
                  <a:cubicBezTo>
                    <a:pt x="14" y="56"/>
                    <a:pt x="23" y="54"/>
                    <a:pt x="27" y="57"/>
                  </a:cubicBezTo>
                  <a:cubicBezTo>
                    <a:pt x="29" y="54"/>
                    <a:pt x="37" y="50"/>
                    <a:pt x="35" y="43"/>
                  </a:cubicBezTo>
                  <a:cubicBezTo>
                    <a:pt x="32" y="34"/>
                    <a:pt x="21" y="9"/>
                    <a:pt x="16" y="1"/>
                  </a:cubicBezTo>
                  <a:cubicBezTo>
                    <a:pt x="15" y="1"/>
                    <a:pt x="11" y="1"/>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6" name="Freeform 1563"/>
            <p:cNvSpPr>
              <a:spLocks/>
            </p:cNvSpPr>
            <p:nvPr userDrawn="1"/>
          </p:nvSpPr>
          <p:spPr bwMode="auto">
            <a:xfrm>
              <a:off x="405" y="320"/>
              <a:ext cx="21" cy="29"/>
            </a:xfrm>
            <a:custGeom>
              <a:avLst/>
              <a:gdLst>
                <a:gd name="T0" fmla="*/ 14 w 47"/>
                <a:gd name="T1" fmla="*/ 2 h 63"/>
                <a:gd name="T2" fmla="*/ 14 w 47"/>
                <a:gd name="T3" fmla="*/ 2 h 63"/>
                <a:gd name="T4" fmla="*/ 3 w 47"/>
                <a:gd name="T5" fmla="*/ 0 h 63"/>
                <a:gd name="T6" fmla="*/ 28 w 47"/>
                <a:gd name="T7" fmla="*/ 40 h 63"/>
                <a:gd name="T8" fmla="*/ 2 w 47"/>
                <a:gd name="T9" fmla="*/ 8 h 63"/>
                <a:gd name="T10" fmla="*/ 0 w 47"/>
                <a:gd name="T11" fmla="*/ 15 h 63"/>
                <a:gd name="T12" fmla="*/ 25 w 47"/>
                <a:gd name="T13" fmla="*/ 59 h 63"/>
                <a:gd name="T14" fmla="*/ 40 w 47"/>
                <a:gd name="T15" fmla="*/ 62 h 63"/>
                <a:gd name="T16" fmla="*/ 45 w 47"/>
                <a:gd name="T17" fmla="*/ 48 h 63"/>
                <a:gd name="T18" fmla="*/ 14 w 47"/>
                <a:gd name="T19"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3">
                  <a:moveTo>
                    <a:pt x="14" y="2"/>
                  </a:moveTo>
                  <a:lnTo>
                    <a:pt x="14" y="2"/>
                  </a:lnTo>
                  <a:cubicBezTo>
                    <a:pt x="11" y="2"/>
                    <a:pt x="7" y="2"/>
                    <a:pt x="3" y="0"/>
                  </a:cubicBezTo>
                  <a:cubicBezTo>
                    <a:pt x="4" y="1"/>
                    <a:pt x="24" y="31"/>
                    <a:pt x="28" y="40"/>
                  </a:cubicBezTo>
                  <a:cubicBezTo>
                    <a:pt x="23" y="36"/>
                    <a:pt x="7" y="14"/>
                    <a:pt x="2" y="8"/>
                  </a:cubicBezTo>
                  <a:cubicBezTo>
                    <a:pt x="2" y="10"/>
                    <a:pt x="0" y="12"/>
                    <a:pt x="0" y="15"/>
                  </a:cubicBezTo>
                  <a:cubicBezTo>
                    <a:pt x="3" y="21"/>
                    <a:pt x="23" y="57"/>
                    <a:pt x="25" y="59"/>
                  </a:cubicBezTo>
                  <a:cubicBezTo>
                    <a:pt x="30" y="63"/>
                    <a:pt x="35" y="60"/>
                    <a:pt x="40" y="62"/>
                  </a:cubicBezTo>
                  <a:cubicBezTo>
                    <a:pt x="42" y="58"/>
                    <a:pt x="47" y="55"/>
                    <a:pt x="45" y="48"/>
                  </a:cubicBezTo>
                  <a:cubicBezTo>
                    <a:pt x="44" y="42"/>
                    <a:pt x="18" y="7"/>
                    <a:pt x="1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7" name="Freeform 1564"/>
            <p:cNvSpPr>
              <a:spLocks/>
            </p:cNvSpPr>
            <p:nvPr userDrawn="1"/>
          </p:nvSpPr>
          <p:spPr bwMode="auto">
            <a:xfrm>
              <a:off x="363" y="314"/>
              <a:ext cx="11" cy="19"/>
            </a:xfrm>
            <a:custGeom>
              <a:avLst/>
              <a:gdLst>
                <a:gd name="T0" fmla="*/ 1 w 24"/>
                <a:gd name="T1" fmla="*/ 30 h 43"/>
                <a:gd name="T2" fmla="*/ 1 w 24"/>
                <a:gd name="T3" fmla="*/ 30 h 43"/>
                <a:gd name="T4" fmla="*/ 9 w 24"/>
                <a:gd name="T5" fmla="*/ 43 h 43"/>
                <a:gd name="T6" fmla="*/ 21 w 24"/>
                <a:gd name="T7" fmla="*/ 35 h 43"/>
                <a:gd name="T8" fmla="*/ 24 w 24"/>
                <a:gd name="T9" fmla="*/ 4 h 43"/>
                <a:gd name="T10" fmla="*/ 19 w 24"/>
                <a:gd name="T11" fmla="*/ 6 h 43"/>
                <a:gd name="T12" fmla="*/ 11 w 24"/>
                <a:gd name="T13" fmla="*/ 27 h 43"/>
                <a:gd name="T14" fmla="*/ 14 w 24"/>
                <a:gd name="T15" fmla="*/ 4 h 43"/>
                <a:gd name="T16" fmla="*/ 10 w 24"/>
                <a:gd name="T17" fmla="*/ 0 h 43"/>
                <a:gd name="T18" fmla="*/ 1 w 24"/>
                <a:gd name="T19"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3">
                  <a:moveTo>
                    <a:pt x="1" y="30"/>
                  </a:moveTo>
                  <a:lnTo>
                    <a:pt x="1" y="30"/>
                  </a:lnTo>
                  <a:cubicBezTo>
                    <a:pt x="0" y="37"/>
                    <a:pt x="6" y="38"/>
                    <a:pt x="9" y="43"/>
                  </a:cubicBezTo>
                  <a:cubicBezTo>
                    <a:pt x="13" y="40"/>
                    <a:pt x="21" y="39"/>
                    <a:pt x="21" y="35"/>
                  </a:cubicBezTo>
                  <a:cubicBezTo>
                    <a:pt x="22" y="29"/>
                    <a:pt x="24" y="11"/>
                    <a:pt x="24" y="4"/>
                  </a:cubicBezTo>
                  <a:cubicBezTo>
                    <a:pt x="22" y="5"/>
                    <a:pt x="20" y="5"/>
                    <a:pt x="19" y="6"/>
                  </a:cubicBezTo>
                  <a:cubicBezTo>
                    <a:pt x="17" y="11"/>
                    <a:pt x="13" y="23"/>
                    <a:pt x="11" y="27"/>
                  </a:cubicBezTo>
                  <a:cubicBezTo>
                    <a:pt x="12" y="21"/>
                    <a:pt x="14" y="4"/>
                    <a:pt x="14" y="4"/>
                  </a:cubicBezTo>
                  <a:cubicBezTo>
                    <a:pt x="14" y="4"/>
                    <a:pt x="11" y="1"/>
                    <a:pt x="10" y="0"/>
                  </a:cubicBezTo>
                  <a:cubicBezTo>
                    <a:pt x="7" y="8"/>
                    <a:pt x="4" y="19"/>
                    <a:pt x="1" y="3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8" name="Freeform 1565"/>
            <p:cNvSpPr>
              <a:spLocks/>
            </p:cNvSpPr>
            <p:nvPr userDrawn="1"/>
          </p:nvSpPr>
          <p:spPr bwMode="auto">
            <a:xfrm>
              <a:off x="375" y="313"/>
              <a:ext cx="10" cy="20"/>
            </a:xfrm>
            <a:custGeom>
              <a:avLst/>
              <a:gdLst>
                <a:gd name="T0" fmla="*/ 8 w 23"/>
                <a:gd name="T1" fmla="*/ 3 h 46"/>
                <a:gd name="T2" fmla="*/ 8 w 23"/>
                <a:gd name="T3" fmla="*/ 3 h 46"/>
                <a:gd name="T4" fmla="*/ 6 w 23"/>
                <a:gd name="T5" fmla="*/ 0 h 46"/>
                <a:gd name="T6" fmla="*/ 2 w 23"/>
                <a:gd name="T7" fmla="*/ 6 h 46"/>
                <a:gd name="T8" fmla="*/ 0 w 23"/>
                <a:gd name="T9" fmla="*/ 36 h 46"/>
                <a:gd name="T10" fmla="*/ 11 w 23"/>
                <a:gd name="T11" fmla="*/ 46 h 46"/>
                <a:gd name="T12" fmla="*/ 23 w 23"/>
                <a:gd name="T13" fmla="*/ 35 h 46"/>
                <a:gd name="T14" fmla="*/ 19 w 23"/>
                <a:gd name="T15" fmla="*/ 8 h 46"/>
                <a:gd name="T16" fmla="*/ 17 w 23"/>
                <a:gd name="T17" fmla="*/ 10 h 46"/>
                <a:gd name="T18" fmla="*/ 13 w 23"/>
                <a:gd name="T19" fmla="*/ 6 h 46"/>
                <a:gd name="T20" fmla="*/ 11 w 23"/>
                <a:gd name="T21" fmla="*/ 29 h 46"/>
                <a:gd name="T22" fmla="*/ 8 w 23"/>
                <a:gd name="T23"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46">
                  <a:moveTo>
                    <a:pt x="8" y="3"/>
                  </a:moveTo>
                  <a:lnTo>
                    <a:pt x="8" y="3"/>
                  </a:lnTo>
                  <a:cubicBezTo>
                    <a:pt x="7" y="2"/>
                    <a:pt x="6" y="2"/>
                    <a:pt x="6" y="0"/>
                  </a:cubicBezTo>
                  <a:cubicBezTo>
                    <a:pt x="5" y="3"/>
                    <a:pt x="3" y="5"/>
                    <a:pt x="2" y="6"/>
                  </a:cubicBezTo>
                  <a:cubicBezTo>
                    <a:pt x="2" y="11"/>
                    <a:pt x="0" y="33"/>
                    <a:pt x="0" y="36"/>
                  </a:cubicBezTo>
                  <a:cubicBezTo>
                    <a:pt x="0" y="42"/>
                    <a:pt x="6" y="43"/>
                    <a:pt x="11" y="46"/>
                  </a:cubicBezTo>
                  <a:cubicBezTo>
                    <a:pt x="16" y="42"/>
                    <a:pt x="23" y="41"/>
                    <a:pt x="23" y="35"/>
                  </a:cubicBezTo>
                  <a:cubicBezTo>
                    <a:pt x="22" y="27"/>
                    <a:pt x="20" y="14"/>
                    <a:pt x="19" y="8"/>
                  </a:cubicBezTo>
                  <a:cubicBezTo>
                    <a:pt x="19" y="8"/>
                    <a:pt x="18" y="9"/>
                    <a:pt x="17" y="10"/>
                  </a:cubicBezTo>
                  <a:cubicBezTo>
                    <a:pt x="15" y="7"/>
                    <a:pt x="14" y="7"/>
                    <a:pt x="13" y="6"/>
                  </a:cubicBezTo>
                  <a:cubicBezTo>
                    <a:pt x="12" y="9"/>
                    <a:pt x="12" y="21"/>
                    <a:pt x="11" y="29"/>
                  </a:cubicBezTo>
                  <a:cubicBezTo>
                    <a:pt x="9" y="21"/>
                    <a:pt x="9" y="11"/>
                    <a:pt x="8"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9" name="Freeform 1566"/>
            <p:cNvSpPr>
              <a:spLocks/>
            </p:cNvSpPr>
            <p:nvPr userDrawn="1"/>
          </p:nvSpPr>
          <p:spPr bwMode="auto">
            <a:xfrm>
              <a:off x="387" y="313"/>
              <a:ext cx="1" cy="6"/>
            </a:xfrm>
            <a:custGeom>
              <a:avLst/>
              <a:gdLst>
                <a:gd name="T0" fmla="*/ 1 w 4"/>
                <a:gd name="T1" fmla="*/ 0 h 12"/>
                <a:gd name="T2" fmla="*/ 1 w 4"/>
                <a:gd name="T3" fmla="*/ 0 h 12"/>
                <a:gd name="T4" fmla="*/ 0 w 4"/>
                <a:gd name="T5" fmla="*/ 1 h 12"/>
                <a:gd name="T6" fmla="*/ 4 w 4"/>
                <a:gd name="T7" fmla="*/ 12 h 12"/>
                <a:gd name="T8" fmla="*/ 1 w 4"/>
                <a:gd name="T9" fmla="*/ 0 h 12"/>
              </a:gdLst>
              <a:ahLst/>
              <a:cxnLst>
                <a:cxn ang="0">
                  <a:pos x="T0" y="T1"/>
                </a:cxn>
                <a:cxn ang="0">
                  <a:pos x="T2" y="T3"/>
                </a:cxn>
                <a:cxn ang="0">
                  <a:pos x="T4" y="T5"/>
                </a:cxn>
                <a:cxn ang="0">
                  <a:pos x="T6" y="T7"/>
                </a:cxn>
                <a:cxn ang="0">
                  <a:pos x="T8" y="T9"/>
                </a:cxn>
              </a:cxnLst>
              <a:rect l="0" t="0" r="r" b="b"/>
              <a:pathLst>
                <a:path w="4" h="12">
                  <a:moveTo>
                    <a:pt x="1" y="0"/>
                  </a:moveTo>
                  <a:lnTo>
                    <a:pt x="1" y="0"/>
                  </a:lnTo>
                  <a:lnTo>
                    <a:pt x="0" y="1"/>
                  </a:lnTo>
                  <a:lnTo>
                    <a:pt x="4" y="1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0" name="Freeform 1567"/>
            <p:cNvSpPr>
              <a:spLocks/>
            </p:cNvSpPr>
            <p:nvPr userDrawn="1"/>
          </p:nvSpPr>
          <p:spPr bwMode="auto">
            <a:xfrm>
              <a:off x="384" y="312"/>
              <a:ext cx="13" cy="19"/>
            </a:xfrm>
            <a:custGeom>
              <a:avLst/>
              <a:gdLst>
                <a:gd name="T0" fmla="*/ 8 w 29"/>
                <a:gd name="T1" fmla="*/ 0 h 42"/>
                <a:gd name="T2" fmla="*/ 8 w 29"/>
                <a:gd name="T3" fmla="*/ 0 h 42"/>
                <a:gd name="T4" fmla="*/ 13 w 29"/>
                <a:gd name="T5" fmla="*/ 24 h 42"/>
                <a:gd name="T6" fmla="*/ 4 w 29"/>
                <a:gd name="T7" fmla="*/ 4 h 42"/>
                <a:gd name="T8" fmla="*/ 0 w 29"/>
                <a:gd name="T9" fmla="*/ 7 h 42"/>
                <a:gd name="T10" fmla="*/ 5 w 29"/>
                <a:gd name="T11" fmla="*/ 35 h 42"/>
                <a:gd name="T12" fmla="*/ 19 w 29"/>
                <a:gd name="T13" fmla="*/ 42 h 42"/>
                <a:gd name="T14" fmla="*/ 25 w 29"/>
                <a:gd name="T15" fmla="*/ 25 h 42"/>
                <a:gd name="T16" fmla="*/ 15 w 29"/>
                <a:gd name="T17" fmla="*/ 3 h 42"/>
                <a:gd name="T18" fmla="*/ 8 w 29"/>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2">
                  <a:moveTo>
                    <a:pt x="8" y="0"/>
                  </a:moveTo>
                  <a:lnTo>
                    <a:pt x="8" y="0"/>
                  </a:lnTo>
                  <a:cubicBezTo>
                    <a:pt x="10" y="7"/>
                    <a:pt x="13" y="19"/>
                    <a:pt x="13" y="24"/>
                  </a:cubicBezTo>
                  <a:cubicBezTo>
                    <a:pt x="10" y="18"/>
                    <a:pt x="6" y="9"/>
                    <a:pt x="4" y="4"/>
                  </a:cubicBezTo>
                  <a:lnTo>
                    <a:pt x="0" y="7"/>
                  </a:lnTo>
                  <a:cubicBezTo>
                    <a:pt x="1" y="14"/>
                    <a:pt x="4" y="31"/>
                    <a:pt x="5" y="35"/>
                  </a:cubicBezTo>
                  <a:cubicBezTo>
                    <a:pt x="7" y="41"/>
                    <a:pt x="14" y="40"/>
                    <a:pt x="19" y="42"/>
                  </a:cubicBezTo>
                  <a:cubicBezTo>
                    <a:pt x="22" y="37"/>
                    <a:pt x="29" y="34"/>
                    <a:pt x="25" y="25"/>
                  </a:cubicBezTo>
                  <a:cubicBezTo>
                    <a:pt x="23" y="20"/>
                    <a:pt x="16" y="6"/>
                    <a:pt x="15" y="3"/>
                  </a:cubicBezTo>
                  <a:cubicBezTo>
                    <a:pt x="13" y="2"/>
                    <a:pt x="11" y="3"/>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1" name="Freeform 1568"/>
            <p:cNvSpPr>
              <a:spLocks/>
            </p:cNvSpPr>
            <p:nvPr userDrawn="1"/>
          </p:nvSpPr>
          <p:spPr bwMode="auto">
            <a:xfrm>
              <a:off x="365" y="311"/>
              <a:ext cx="2" cy="9"/>
            </a:xfrm>
            <a:custGeom>
              <a:avLst/>
              <a:gdLst>
                <a:gd name="T0" fmla="*/ 5 w 5"/>
                <a:gd name="T1" fmla="*/ 3 h 20"/>
                <a:gd name="T2" fmla="*/ 5 w 5"/>
                <a:gd name="T3" fmla="*/ 3 h 20"/>
                <a:gd name="T4" fmla="*/ 5 w 5"/>
                <a:gd name="T5" fmla="*/ 0 h 20"/>
                <a:gd name="T6" fmla="*/ 0 w 5"/>
                <a:gd name="T7" fmla="*/ 2 h 20"/>
                <a:gd name="T8" fmla="*/ 0 w 5"/>
                <a:gd name="T9" fmla="*/ 20 h 20"/>
                <a:gd name="T10" fmla="*/ 5 w 5"/>
                <a:gd name="T11" fmla="*/ 3 h 20"/>
              </a:gdLst>
              <a:ahLst/>
              <a:cxnLst>
                <a:cxn ang="0">
                  <a:pos x="T0" y="T1"/>
                </a:cxn>
                <a:cxn ang="0">
                  <a:pos x="T2" y="T3"/>
                </a:cxn>
                <a:cxn ang="0">
                  <a:pos x="T4" y="T5"/>
                </a:cxn>
                <a:cxn ang="0">
                  <a:pos x="T6" y="T7"/>
                </a:cxn>
                <a:cxn ang="0">
                  <a:pos x="T8" y="T9"/>
                </a:cxn>
                <a:cxn ang="0">
                  <a:pos x="T10" y="T11"/>
                </a:cxn>
              </a:cxnLst>
              <a:rect l="0" t="0" r="r" b="b"/>
              <a:pathLst>
                <a:path w="5" h="20">
                  <a:moveTo>
                    <a:pt x="5" y="3"/>
                  </a:moveTo>
                  <a:lnTo>
                    <a:pt x="5" y="3"/>
                  </a:lnTo>
                  <a:cubicBezTo>
                    <a:pt x="5" y="2"/>
                    <a:pt x="4" y="1"/>
                    <a:pt x="5" y="0"/>
                  </a:cubicBezTo>
                  <a:cubicBezTo>
                    <a:pt x="4" y="1"/>
                    <a:pt x="2" y="2"/>
                    <a:pt x="0" y="2"/>
                  </a:cubicBezTo>
                  <a:lnTo>
                    <a:pt x="0" y="20"/>
                  </a:lnTo>
                  <a:lnTo>
                    <a:pt x="5"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2" name="Freeform 1569"/>
            <p:cNvSpPr>
              <a:spLocks/>
            </p:cNvSpPr>
            <p:nvPr userDrawn="1"/>
          </p:nvSpPr>
          <p:spPr bwMode="auto">
            <a:xfrm>
              <a:off x="392" y="309"/>
              <a:ext cx="14" cy="18"/>
            </a:xfrm>
            <a:custGeom>
              <a:avLst/>
              <a:gdLst>
                <a:gd name="T0" fmla="*/ 13 w 32"/>
                <a:gd name="T1" fmla="*/ 0 h 39"/>
                <a:gd name="T2" fmla="*/ 13 w 32"/>
                <a:gd name="T3" fmla="*/ 0 h 39"/>
                <a:gd name="T4" fmla="*/ 9 w 32"/>
                <a:gd name="T5" fmla="*/ 5 h 39"/>
                <a:gd name="T6" fmla="*/ 18 w 32"/>
                <a:gd name="T7" fmla="*/ 25 h 39"/>
                <a:gd name="T8" fmla="*/ 6 w 32"/>
                <a:gd name="T9" fmla="*/ 8 h 39"/>
                <a:gd name="T10" fmla="*/ 0 w 32"/>
                <a:gd name="T11" fmla="*/ 9 h 39"/>
                <a:gd name="T12" fmla="*/ 11 w 32"/>
                <a:gd name="T13" fmla="*/ 34 h 39"/>
                <a:gd name="T14" fmla="*/ 26 w 32"/>
                <a:gd name="T15" fmla="*/ 39 h 39"/>
                <a:gd name="T16" fmla="*/ 29 w 32"/>
                <a:gd name="T17" fmla="*/ 25 h 39"/>
                <a:gd name="T18" fmla="*/ 13 w 32"/>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9">
                  <a:moveTo>
                    <a:pt x="13" y="0"/>
                  </a:moveTo>
                  <a:lnTo>
                    <a:pt x="13" y="0"/>
                  </a:lnTo>
                  <a:cubicBezTo>
                    <a:pt x="12" y="2"/>
                    <a:pt x="10" y="3"/>
                    <a:pt x="9" y="5"/>
                  </a:cubicBezTo>
                  <a:cubicBezTo>
                    <a:pt x="12" y="11"/>
                    <a:pt x="16" y="20"/>
                    <a:pt x="18" y="25"/>
                  </a:cubicBezTo>
                  <a:cubicBezTo>
                    <a:pt x="15" y="23"/>
                    <a:pt x="8" y="11"/>
                    <a:pt x="6" y="8"/>
                  </a:cubicBezTo>
                  <a:cubicBezTo>
                    <a:pt x="4" y="8"/>
                    <a:pt x="2" y="9"/>
                    <a:pt x="0" y="9"/>
                  </a:cubicBezTo>
                  <a:cubicBezTo>
                    <a:pt x="2" y="15"/>
                    <a:pt x="6" y="24"/>
                    <a:pt x="11" y="34"/>
                  </a:cubicBezTo>
                  <a:cubicBezTo>
                    <a:pt x="14" y="39"/>
                    <a:pt x="21" y="38"/>
                    <a:pt x="26" y="39"/>
                  </a:cubicBezTo>
                  <a:cubicBezTo>
                    <a:pt x="28" y="33"/>
                    <a:pt x="32" y="30"/>
                    <a:pt x="29" y="25"/>
                  </a:cubicBezTo>
                  <a:cubicBezTo>
                    <a:pt x="26" y="18"/>
                    <a:pt x="17" y="6"/>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3" name="Freeform 1570"/>
            <p:cNvSpPr>
              <a:spLocks/>
            </p:cNvSpPr>
            <p:nvPr userDrawn="1"/>
          </p:nvSpPr>
          <p:spPr bwMode="auto">
            <a:xfrm>
              <a:off x="397" y="305"/>
              <a:ext cx="18" cy="15"/>
            </a:xfrm>
            <a:custGeom>
              <a:avLst/>
              <a:gdLst>
                <a:gd name="T0" fmla="*/ 14 w 40"/>
                <a:gd name="T1" fmla="*/ 0 h 33"/>
                <a:gd name="T2" fmla="*/ 14 w 40"/>
                <a:gd name="T3" fmla="*/ 0 h 33"/>
                <a:gd name="T4" fmla="*/ 10 w 40"/>
                <a:gd name="T5" fmla="*/ 2 h 33"/>
                <a:gd name="T6" fmla="*/ 24 w 40"/>
                <a:gd name="T7" fmla="*/ 19 h 33"/>
                <a:gd name="T8" fmla="*/ 5 w 40"/>
                <a:gd name="T9" fmla="*/ 3 h 33"/>
                <a:gd name="T10" fmla="*/ 0 w 40"/>
                <a:gd name="T11" fmla="*/ 1 h 33"/>
                <a:gd name="T12" fmla="*/ 1 w 40"/>
                <a:gd name="T13" fmla="*/ 6 h 33"/>
                <a:gd name="T14" fmla="*/ 18 w 40"/>
                <a:gd name="T15" fmla="*/ 28 h 33"/>
                <a:gd name="T16" fmla="*/ 35 w 40"/>
                <a:gd name="T17" fmla="*/ 33 h 33"/>
                <a:gd name="T18" fmla="*/ 35 w 40"/>
                <a:gd name="T19" fmla="*/ 15 h 33"/>
                <a:gd name="T20" fmla="*/ 14 w 40"/>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3">
                  <a:moveTo>
                    <a:pt x="14" y="0"/>
                  </a:moveTo>
                  <a:lnTo>
                    <a:pt x="14" y="0"/>
                  </a:lnTo>
                  <a:cubicBezTo>
                    <a:pt x="12" y="1"/>
                    <a:pt x="11" y="1"/>
                    <a:pt x="10" y="2"/>
                  </a:cubicBezTo>
                  <a:cubicBezTo>
                    <a:pt x="15" y="6"/>
                    <a:pt x="19" y="13"/>
                    <a:pt x="24" y="19"/>
                  </a:cubicBezTo>
                  <a:cubicBezTo>
                    <a:pt x="19" y="15"/>
                    <a:pt x="6" y="4"/>
                    <a:pt x="5" y="3"/>
                  </a:cubicBezTo>
                  <a:cubicBezTo>
                    <a:pt x="3" y="3"/>
                    <a:pt x="2" y="2"/>
                    <a:pt x="0" y="1"/>
                  </a:cubicBezTo>
                  <a:cubicBezTo>
                    <a:pt x="1" y="3"/>
                    <a:pt x="1" y="5"/>
                    <a:pt x="1" y="6"/>
                  </a:cubicBezTo>
                  <a:cubicBezTo>
                    <a:pt x="4" y="11"/>
                    <a:pt x="14" y="24"/>
                    <a:pt x="18" y="28"/>
                  </a:cubicBezTo>
                  <a:cubicBezTo>
                    <a:pt x="22" y="32"/>
                    <a:pt x="28" y="32"/>
                    <a:pt x="35" y="33"/>
                  </a:cubicBezTo>
                  <a:cubicBezTo>
                    <a:pt x="37" y="26"/>
                    <a:pt x="40" y="20"/>
                    <a:pt x="35" y="15"/>
                  </a:cubicBezTo>
                  <a:cubicBezTo>
                    <a:pt x="32" y="11"/>
                    <a:pt x="16" y="1"/>
                    <a:pt x="1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4" name="Freeform 1571"/>
            <p:cNvSpPr>
              <a:spLocks/>
            </p:cNvSpPr>
            <p:nvPr userDrawn="1"/>
          </p:nvSpPr>
          <p:spPr bwMode="auto">
            <a:xfrm>
              <a:off x="405" y="299"/>
              <a:ext cx="18" cy="13"/>
            </a:xfrm>
            <a:custGeom>
              <a:avLst/>
              <a:gdLst>
                <a:gd name="T0" fmla="*/ 31 w 40"/>
                <a:gd name="T1" fmla="*/ 6 h 27"/>
                <a:gd name="T2" fmla="*/ 31 w 40"/>
                <a:gd name="T3" fmla="*/ 6 h 27"/>
                <a:gd name="T4" fmla="*/ 4 w 40"/>
                <a:gd name="T5" fmla="*/ 0 h 27"/>
                <a:gd name="T6" fmla="*/ 5 w 40"/>
                <a:gd name="T7" fmla="*/ 5 h 27"/>
                <a:gd name="T8" fmla="*/ 25 w 40"/>
                <a:gd name="T9" fmla="*/ 14 h 27"/>
                <a:gd name="T10" fmla="*/ 5 w 40"/>
                <a:gd name="T11" fmla="*/ 10 h 27"/>
                <a:gd name="T12" fmla="*/ 0 w 40"/>
                <a:gd name="T13" fmla="*/ 12 h 27"/>
                <a:gd name="T14" fmla="*/ 21 w 40"/>
                <a:gd name="T15" fmla="*/ 23 h 27"/>
                <a:gd name="T16" fmla="*/ 40 w 40"/>
                <a:gd name="T17" fmla="*/ 21 h 27"/>
                <a:gd name="T18" fmla="*/ 31 w 40"/>
                <a:gd name="T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27">
                  <a:moveTo>
                    <a:pt x="31" y="6"/>
                  </a:moveTo>
                  <a:lnTo>
                    <a:pt x="31" y="6"/>
                  </a:lnTo>
                  <a:cubicBezTo>
                    <a:pt x="28" y="5"/>
                    <a:pt x="4" y="0"/>
                    <a:pt x="4" y="0"/>
                  </a:cubicBezTo>
                  <a:cubicBezTo>
                    <a:pt x="4" y="2"/>
                    <a:pt x="4" y="3"/>
                    <a:pt x="5" y="5"/>
                  </a:cubicBezTo>
                  <a:cubicBezTo>
                    <a:pt x="12" y="8"/>
                    <a:pt x="19" y="12"/>
                    <a:pt x="25" y="14"/>
                  </a:cubicBezTo>
                  <a:cubicBezTo>
                    <a:pt x="17" y="14"/>
                    <a:pt x="6" y="10"/>
                    <a:pt x="5" y="10"/>
                  </a:cubicBezTo>
                  <a:cubicBezTo>
                    <a:pt x="3" y="10"/>
                    <a:pt x="0" y="12"/>
                    <a:pt x="0" y="12"/>
                  </a:cubicBezTo>
                  <a:cubicBezTo>
                    <a:pt x="5" y="14"/>
                    <a:pt x="13" y="20"/>
                    <a:pt x="21" y="23"/>
                  </a:cubicBezTo>
                  <a:cubicBezTo>
                    <a:pt x="28" y="27"/>
                    <a:pt x="37" y="23"/>
                    <a:pt x="40" y="21"/>
                  </a:cubicBezTo>
                  <a:cubicBezTo>
                    <a:pt x="40" y="15"/>
                    <a:pt x="38" y="8"/>
                    <a:pt x="31"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5" name="Freeform 1572"/>
            <p:cNvSpPr>
              <a:spLocks/>
            </p:cNvSpPr>
            <p:nvPr userDrawn="1"/>
          </p:nvSpPr>
          <p:spPr bwMode="auto">
            <a:xfrm>
              <a:off x="429" y="298"/>
              <a:ext cx="10" cy="1"/>
            </a:xfrm>
            <a:custGeom>
              <a:avLst/>
              <a:gdLst>
                <a:gd name="T0" fmla="*/ 23 w 23"/>
                <a:gd name="T1" fmla="*/ 2 h 3"/>
                <a:gd name="T2" fmla="*/ 23 w 23"/>
                <a:gd name="T3" fmla="*/ 2 h 3"/>
                <a:gd name="T4" fmla="*/ 0 w 23"/>
                <a:gd name="T5" fmla="*/ 0 h 3"/>
                <a:gd name="T6" fmla="*/ 0 w 23"/>
                <a:gd name="T7" fmla="*/ 2 h 3"/>
                <a:gd name="T8" fmla="*/ 23 w 23"/>
                <a:gd name="T9" fmla="*/ 2 h 3"/>
              </a:gdLst>
              <a:ahLst/>
              <a:cxnLst>
                <a:cxn ang="0">
                  <a:pos x="T0" y="T1"/>
                </a:cxn>
                <a:cxn ang="0">
                  <a:pos x="T2" y="T3"/>
                </a:cxn>
                <a:cxn ang="0">
                  <a:pos x="T4" y="T5"/>
                </a:cxn>
                <a:cxn ang="0">
                  <a:pos x="T6" y="T7"/>
                </a:cxn>
                <a:cxn ang="0">
                  <a:pos x="T8" y="T9"/>
                </a:cxn>
              </a:cxnLst>
              <a:rect l="0" t="0" r="r" b="b"/>
              <a:pathLst>
                <a:path w="23" h="3">
                  <a:moveTo>
                    <a:pt x="23" y="2"/>
                  </a:moveTo>
                  <a:lnTo>
                    <a:pt x="23" y="2"/>
                  </a:lnTo>
                  <a:cubicBezTo>
                    <a:pt x="12" y="0"/>
                    <a:pt x="4" y="0"/>
                    <a:pt x="0" y="0"/>
                  </a:cubicBezTo>
                  <a:cubicBezTo>
                    <a:pt x="1" y="1"/>
                    <a:pt x="0" y="2"/>
                    <a:pt x="0" y="2"/>
                  </a:cubicBezTo>
                  <a:cubicBezTo>
                    <a:pt x="7" y="3"/>
                    <a:pt x="12" y="2"/>
                    <a:pt x="2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6" name="Freeform 1573"/>
            <p:cNvSpPr>
              <a:spLocks/>
            </p:cNvSpPr>
            <p:nvPr userDrawn="1"/>
          </p:nvSpPr>
          <p:spPr bwMode="auto">
            <a:xfrm>
              <a:off x="424" y="293"/>
              <a:ext cx="38" cy="12"/>
            </a:xfrm>
            <a:custGeom>
              <a:avLst/>
              <a:gdLst>
                <a:gd name="T0" fmla="*/ 84 w 84"/>
                <a:gd name="T1" fmla="*/ 12 h 27"/>
                <a:gd name="T2" fmla="*/ 84 w 84"/>
                <a:gd name="T3" fmla="*/ 12 h 27"/>
                <a:gd name="T4" fmla="*/ 49 w 84"/>
                <a:gd name="T5" fmla="*/ 0 h 27"/>
                <a:gd name="T6" fmla="*/ 5 w 84"/>
                <a:gd name="T7" fmla="*/ 2 h 27"/>
                <a:gd name="T8" fmla="*/ 10 w 84"/>
                <a:gd name="T9" fmla="*/ 9 h 27"/>
                <a:gd name="T10" fmla="*/ 50 w 84"/>
                <a:gd name="T11" fmla="*/ 13 h 27"/>
                <a:gd name="T12" fmla="*/ 9 w 84"/>
                <a:gd name="T13" fmla="*/ 14 h 27"/>
                <a:gd name="T14" fmla="*/ 0 w 84"/>
                <a:gd name="T15" fmla="*/ 20 h 27"/>
                <a:gd name="T16" fmla="*/ 50 w 84"/>
                <a:gd name="T17" fmla="*/ 26 h 27"/>
                <a:gd name="T18" fmla="*/ 84 w 84"/>
                <a:gd name="T1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7">
                  <a:moveTo>
                    <a:pt x="84" y="12"/>
                  </a:moveTo>
                  <a:lnTo>
                    <a:pt x="84" y="12"/>
                  </a:lnTo>
                  <a:cubicBezTo>
                    <a:pt x="77" y="5"/>
                    <a:pt x="64" y="0"/>
                    <a:pt x="49" y="0"/>
                  </a:cubicBezTo>
                  <a:cubicBezTo>
                    <a:pt x="34" y="1"/>
                    <a:pt x="20" y="1"/>
                    <a:pt x="5" y="2"/>
                  </a:cubicBezTo>
                  <a:cubicBezTo>
                    <a:pt x="7" y="4"/>
                    <a:pt x="9" y="7"/>
                    <a:pt x="10" y="9"/>
                  </a:cubicBezTo>
                  <a:cubicBezTo>
                    <a:pt x="24" y="10"/>
                    <a:pt x="34" y="10"/>
                    <a:pt x="50" y="13"/>
                  </a:cubicBezTo>
                  <a:cubicBezTo>
                    <a:pt x="36" y="15"/>
                    <a:pt x="13" y="15"/>
                    <a:pt x="9" y="14"/>
                  </a:cubicBezTo>
                  <a:cubicBezTo>
                    <a:pt x="7" y="17"/>
                    <a:pt x="4" y="19"/>
                    <a:pt x="0" y="20"/>
                  </a:cubicBezTo>
                  <a:cubicBezTo>
                    <a:pt x="21" y="23"/>
                    <a:pt x="36" y="25"/>
                    <a:pt x="50" y="26"/>
                  </a:cubicBezTo>
                  <a:cubicBezTo>
                    <a:pt x="66" y="27"/>
                    <a:pt x="77" y="23"/>
                    <a:pt x="84" y="1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7" name="Freeform 1574"/>
            <p:cNvSpPr>
              <a:spLocks/>
            </p:cNvSpPr>
            <p:nvPr userDrawn="1"/>
          </p:nvSpPr>
          <p:spPr bwMode="auto">
            <a:xfrm>
              <a:off x="405" y="292"/>
              <a:ext cx="22" cy="10"/>
            </a:xfrm>
            <a:custGeom>
              <a:avLst/>
              <a:gdLst>
                <a:gd name="T0" fmla="*/ 38 w 51"/>
                <a:gd name="T1" fmla="*/ 2 h 22"/>
                <a:gd name="T2" fmla="*/ 38 w 51"/>
                <a:gd name="T3" fmla="*/ 2 h 22"/>
                <a:gd name="T4" fmla="*/ 9 w 51"/>
                <a:gd name="T5" fmla="*/ 1 h 22"/>
                <a:gd name="T6" fmla="*/ 5 w 51"/>
                <a:gd name="T7" fmla="*/ 5 h 22"/>
                <a:gd name="T8" fmla="*/ 28 w 51"/>
                <a:gd name="T9" fmla="*/ 10 h 22"/>
                <a:gd name="T10" fmla="*/ 0 w 51"/>
                <a:gd name="T11" fmla="*/ 9 h 22"/>
                <a:gd name="T12" fmla="*/ 4 w 51"/>
                <a:gd name="T13" fmla="*/ 15 h 22"/>
                <a:gd name="T14" fmla="*/ 33 w 51"/>
                <a:gd name="T15" fmla="*/ 20 h 22"/>
                <a:gd name="T16" fmla="*/ 51 w 51"/>
                <a:gd name="T17" fmla="*/ 13 h 22"/>
                <a:gd name="T18" fmla="*/ 38 w 51"/>
                <a:gd name="T1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22">
                  <a:moveTo>
                    <a:pt x="38" y="2"/>
                  </a:moveTo>
                  <a:lnTo>
                    <a:pt x="38" y="2"/>
                  </a:lnTo>
                  <a:cubicBezTo>
                    <a:pt x="31" y="1"/>
                    <a:pt x="15" y="0"/>
                    <a:pt x="9" y="1"/>
                  </a:cubicBezTo>
                  <a:cubicBezTo>
                    <a:pt x="8" y="2"/>
                    <a:pt x="6" y="4"/>
                    <a:pt x="5" y="5"/>
                  </a:cubicBezTo>
                  <a:cubicBezTo>
                    <a:pt x="10" y="7"/>
                    <a:pt x="21" y="8"/>
                    <a:pt x="28" y="10"/>
                  </a:cubicBezTo>
                  <a:cubicBezTo>
                    <a:pt x="21" y="11"/>
                    <a:pt x="7" y="9"/>
                    <a:pt x="0" y="9"/>
                  </a:cubicBezTo>
                  <a:cubicBezTo>
                    <a:pt x="2" y="11"/>
                    <a:pt x="3" y="13"/>
                    <a:pt x="4" y="15"/>
                  </a:cubicBezTo>
                  <a:cubicBezTo>
                    <a:pt x="10" y="17"/>
                    <a:pt x="33" y="20"/>
                    <a:pt x="33" y="20"/>
                  </a:cubicBezTo>
                  <a:cubicBezTo>
                    <a:pt x="44" y="22"/>
                    <a:pt x="48" y="18"/>
                    <a:pt x="51" y="13"/>
                  </a:cubicBezTo>
                  <a:cubicBezTo>
                    <a:pt x="49" y="7"/>
                    <a:pt x="44" y="2"/>
                    <a:pt x="38"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8" name="Freeform 1575"/>
            <p:cNvSpPr>
              <a:spLocks/>
            </p:cNvSpPr>
            <p:nvPr userDrawn="1"/>
          </p:nvSpPr>
          <p:spPr bwMode="auto">
            <a:xfrm>
              <a:off x="298" y="287"/>
              <a:ext cx="66" cy="89"/>
            </a:xfrm>
            <a:custGeom>
              <a:avLst/>
              <a:gdLst>
                <a:gd name="T0" fmla="*/ 73 w 146"/>
                <a:gd name="T1" fmla="*/ 0 h 196"/>
                <a:gd name="T2" fmla="*/ 73 w 146"/>
                <a:gd name="T3" fmla="*/ 0 h 196"/>
                <a:gd name="T4" fmla="*/ 0 w 146"/>
                <a:gd name="T5" fmla="*/ 0 h 196"/>
                <a:gd name="T6" fmla="*/ 0 w 146"/>
                <a:gd name="T7" fmla="*/ 148 h 196"/>
                <a:gd name="T8" fmla="*/ 24 w 146"/>
                <a:gd name="T9" fmla="*/ 175 h 196"/>
                <a:gd name="T10" fmla="*/ 48 w 146"/>
                <a:gd name="T11" fmla="*/ 175 h 196"/>
                <a:gd name="T12" fmla="*/ 73 w 146"/>
                <a:gd name="T13" fmla="*/ 196 h 196"/>
                <a:gd name="T14" fmla="*/ 98 w 146"/>
                <a:gd name="T15" fmla="*/ 175 h 196"/>
                <a:gd name="T16" fmla="*/ 122 w 146"/>
                <a:gd name="T17" fmla="*/ 175 h 196"/>
                <a:gd name="T18" fmla="*/ 146 w 146"/>
                <a:gd name="T19" fmla="*/ 148 h 196"/>
                <a:gd name="T20" fmla="*/ 146 w 146"/>
                <a:gd name="T21" fmla="*/ 0 h 196"/>
                <a:gd name="T22" fmla="*/ 73 w 146"/>
                <a:gd name="T23"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96">
                  <a:moveTo>
                    <a:pt x="73" y="0"/>
                  </a:moveTo>
                  <a:lnTo>
                    <a:pt x="73" y="0"/>
                  </a:lnTo>
                  <a:lnTo>
                    <a:pt x="0" y="0"/>
                  </a:lnTo>
                  <a:lnTo>
                    <a:pt x="0" y="148"/>
                  </a:lnTo>
                  <a:cubicBezTo>
                    <a:pt x="0" y="166"/>
                    <a:pt x="8" y="175"/>
                    <a:pt x="24" y="175"/>
                  </a:cubicBezTo>
                  <a:lnTo>
                    <a:pt x="48" y="175"/>
                  </a:lnTo>
                  <a:cubicBezTo>
                    <a:pt x="61" y="175"/>
                    <a:pt x="69" y="184"/>
                    <a:pt x="73" y="196"/>
                  </a:cubicBezTo>
                  <a:cubicBezTo>
                    <a:pt x="76" y="184"/>
                    <a:pt x="85" y="175"/>
                    <a:pt x="98" y="175"/>
                  </a:cubicBezTo>
                  <a:lnTo>
                    <a:pt x="122" y="175"/>
                  </a:lnTo>
                  <a:cubicBezTo>
                    <a:pt x="138" y="175"/>
                    <a:pt x="146" y="166"/>
                    <a:pt x="146" y="148"/>
                  </a:cubicBezTo>
                  <a:lnTo>
                    <a:pt x="146" y="0"/>
                  </a:lnTo>
                  <a:lnTo>
                    <a:pt x="73" y="0"/>
                  </a:lnTo>
                  <a:close/>
                </a:path>
              </a:pathLst>
            </a:custGeom>
            <a:solidFill>
              <a:srgbClr val="00793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9" name="Freeform 1576"/>
            <p:cNvSpPr>
              <a:spLocks/>
            </p:cNvSpPr>
            <p:nvPr userDrawn="1"/>
          </p:nvSpPr>
          <p:spPr bwMode="auto">
            <a:xfrm>
              <a:off x="410" y="286"/>
              <a:ext cx="7" cy="2"/>
            </a:xfrm>
            <a:custGeom>
              <a:avLst/>
              <a:gdLst>
                <a:gd name="T0" fmla="*/ 15 w 15"/>
                <a:gd name="T1" fmla="*/ 0 h 3"/>
                <a:gd name="T2" fmla="*/ 15 w 15"/>
                <a:gd name="T3" fmla="*/ 0 h 3"/>
                <a:gd name="T4" fmla="*/ 0 w 15"/>
                <a:gd name="T5" fmla="*/ 1 h 3"/>
                <a:gd name="T6" fmla="*/ 2 w 15"/>
                <a:gd name="T7" fmla="*/ 3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lnTo>
                    <a:pt x="15" y="0"/>
                  </a:lnTo>
                  <a:cubicBezTo>
                    <a:pt x="10" y="0"/>
                    <a:pt x="5" y="1"/>
                    <a:pt x="0" y="1"/>
                  </a:cubicBezTo>
                  <a:cubicBezTo>
                    <a:pt x="0" y="1"/>
                    <a:pt x="1" y="2"/>
                    <a:pt x="2" y="3"/>
                  </a:cubicBezTo>
                  <a:cubicBezTo>
                    <a:pt x="7" y="2"/>
                    <a:pt x="12" y="1"/>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0" name="Freeform 1577"/>
            <p:cNvSpPr>
              <a:spLocks/>
            </p:cNvSpPr>
            <p:nvPr userDrawn="1"/>
          </p:nvSpPr>
          <p:spPr bwMode="auto">
            <a:xfrm>
              <a:off x="431" y="286"/>
              <a:ext cx="9" cy="2"/>
            </a:xfrm>
            <a:custGeom>
              <a:avLst/>
              <a:gdLst>
                <a:gd name="T0" fmla="*/ 21 w 21"/>
                <a:gd name="T1" fmla="*/ 0 h 4"/>
                <a:gd name="T2" fmla="*/ 21 w 21"/>
                <a:gd name="T3" fmla="*/ 0 h 4"/>
                <a:gd name="T4" fmla="*/ 2 w 21"/>
                <a:gd name="T5" fmla="*/ 2 h 4"/>
                <a:gd name="T6" fmla="*/ 0 w 21"/>
                <a:gd name="T7" fmla="*/ 4 h 4"/>
                <a:gd name="T8" fmla="*/ 21 w 21"/>
                <a:gd name="T9" fmla="*/ 0 h 4"/>
              </a:gdLst>
              <a:ahLst/>
              <a:cxnLst>
                <a:cxn ang="0">
                  <a:pos x="T0" y="T1"/>
                </a:cxn>
                <a:cxn ang="0">
                  <a:pos x="T2" y="T3"/>
                </a:cxn>
                <a:cxn ang="0">
                  <a:pos x="T4" y="T5"/>
                </a:cxn>
                <a:cxn ang="0">
                  <a:pos x="T6" y="T7"/>
                </a:cxn>
                <a:cxn ang="0">
                  <a:pos x="T8" y="T9"/>
                </a:cxn>
              </a:cxnLst>
              <a:rect l="0" t="0" r="r" b="b"/>
              <a:pathLst>
                <a:path w="21" h="4">
                  <a:moveTo>
                    <a:pt x="21" y="0"/>
                  </a:moveTo>
                  <a:lnTo>
                    <a:pt x="21" y="0"/>
                  </a:lnTo>
                  <a:cubicBezTo>
                    <a:pt x="17" y="0"/>
                    <a:pt x="2" y="2"/>
                    <a:pt x="2" y="2"/>
                  </a:cubicBezTo>
                  <a:cubicBezTo>
                    <a:pt x="1" y="3"/>
                    <a:pt x="1" y="4"/>
                    <a:pt x="0" y="4"/>
                  </a:cubicBezTo>
                  <a:cubicBezTo>
                    <a:pt x="0" y="4"/>
                    <a:pt x="18" y="1"/>
                    <a:pt x="2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1" name="Freeform 1578"/>
            <p:cNvSpPr>
              <a:spLocks/>
            </p:cNvSpPr>
            <p:nvPr userDrawn="1"/>
          </p:nvSpPr>
          <p:spPr bwMode="auto">
            <a:xfrm>
              <a:off x="365" y="284"/>
              <a:ext cx="12" cy="11"/>
            </a:xfrm>
            <a:custGeom>
              <a:avLst/>
              <a:gdLst>
                <a:gd name="T0" fmla="*/ 20 w 27"/>
                <a:gd name="T1" fmla="*/ 0 h 24"/>
                <a:gd name="T2" fmla="*/ 20 w 27"/>
                <a:gd name="T3" fmla="*/ 0 h 24"/>
                <a:gd name="T4" fmla="*/ 0 w 27"/>
                <a:gd name="T5" fmla="*/ 3 h 24"/>
                <a:gd name="T6" fmla="*/ 0 w 27"/>
                <a:gd name="T7" fmla="*/ 22 h 24"/>
                <a:gd name="T8" fmla="*/ 20 w 27"/>
                <a:gd name="T9" fmla="*/ 0 h 24"/>
              </a:gdLst>
              <a:ahLst/>
              <a:cxnLst>
                <a:cxn ang="0">
                  <a:pos x="T0" y="T1"/>
                </a:cxn>
                <a:cxn ang="0">
                  <a:pos x="T2" y="T3"/>
                </a:cxn>
                <a:cxn ang="0">
                  <a:pos x="T4" y="T5"/>
                </a:cxn>
                <a:cxn ang="0">
                  <a:pos x="T6" y="T7"/>
                </a:cxn>
                <a:cxn ang="0">
                  <a:pos x="T8" y="T9"/>
                </a:cxn>
              </a:cxnLst>
              <a:rect l="0" t="0" r="r" b="b"/>
              <a:pathLst>
                <a:path w="27" h="24">
                  <a:moveTo>
                    <a:pt x="20" y="0"/>
                  </a:moveTo>
                  <a:lnTo>
                    <a:pt x="20" y="0"/>
                  </a:lnTo>
                  <a:cubicBezTo>
                    <a:pt x="14" y="5"/>
                    <a:pt x="8" y="5"/>
                    <a:pt x="0" y="3"/>
                  </a:cubicBezTo>
                  <a:lnTo>
                    <a:pt x="0" y="22"/>
                  </a:lnTo>
                  <a:cubicBezTo>
                    <a:pt x="14" y="24"/>
                    <a:pt x="27" y="14"/>
                    <a:pt x="2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2" name="Freeform 1579"/>
            <p:cNvSpPr>
              <a:spLocks/>
            </p:cNvSpPr>
            <p:nvPr userDrawn="1"/>
          </p:nvSpPr>
          <p:spPr bwMode="auto">
            <a:xfrm>
              <a:off x="337" y="280"/>
              <a:ext cx="1" cy="5"/>
            </a:xfrm>
            <a:custGeom>
              <a:avLst/>
              <a:gdLst>
                <a:gd name="T0" fmla="*/ 0 w 4"/>
                <a:gd name="T1" fmla="*/ 0 h 11"/>
                <a:gd name="T2" fmla="*/ 0 w 4"/>
                <a:gd name="T3" fmla="*/ 0 h 11"/>
                <a:gd name="T4" fmla="*/ 0 w 4"/>
                <a:gd name="T5" fmla="*/ 11 h 11"/>
                <a:gd name="T6" fmla="*/ 4 w 4"/>
                <a:gd name="T7" fmla="*/ 11 h 11"/>
                <a:gd name="T8" fmla="*/ 0 w 4"/>
                <a:gd name="T9" fmla="*/ 0 h 11"/>
              </a:gdLst>
              <a:ahLst/>
              <a:cxnLst>
                <a:cxn ang="0">
                  <a:pos x="T0" y="T1"/>
                </a:cxn>
                <a:cxn ang="0">
                  <a:pos x="T2" y="T3"/>
                </a:cxn>
                <a:cxn ang="0">
                  <a:pos x="T4" y="T5"/>
                </a:cxn>
                <a:cxn ang="0">
                  <a:pos x="T6" y="T7"/>
                </a:cxn>
                <a:cxn ang="0">
                  <a:pos x="T8" y="T9"/>
                </a:cxn>
              </a:cxnLst>
              <a:rect l="0" t="0" r="r" b="b"/>
              <a:pathLst>
                <a:path w="4" h="11">
                  <a:moveTo>
                    <a:pt x="0" y="0"/>
                  </a:moveTo>
                  <a:lnTo>
                    <a:pt x="0" y="0"/>
                  </a:lnTo>
                  <a:cubicBezTo>
                    <a:pt x="0" y="3"/>
                    <a:pt x="0" y="7"/>
                    <a:pt x="0" y="11"/>
                  </a:cubicBezTo>
                  <a:lnTo>
                    <a:pt x="4" y="11"/>
                  </a:lnTo>
                  <a:cubicBezTo>
                    <a:pt x="3" y="8"/>
                    <a:pt x="1"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3" name="Freeform 1580"/>
            <p:cNvSpPr>
              <a:spLocks/>
            </p:cNvSpPr>
            <p:nvPr userDrawn="1"/>
          </p:nvSpPr>
          <p:spPr bwMode="auto">
            <a:xfrm>
              <a:off x="407" y="280"/>
              <a:ext cx="23" cy="11"/>
            </a:xfrm>
            <a:custGeom>
              <a:avLst/>
              <a:gdLst>
                <a:gd name="T0" fmla="*/ 52 w 52"/>
                <a:gd name="T1" fmla="*/ 11 h 24"/>
                <a:gd name="T2" fmla="*/ 52 w 52"/>
                <a:gd name="T3" fmla="*/ 11 h 24"/>
                <a:gd name="T4" fmla="*/ 28 w 52"/>
                <a:gd name="T5" fmla="*/ 2 h 24"/>
                <a:gd name="T6" fmla="*/ 0 w 52"/>
                <a:gd name="T7" fmla="*/ 8 h 24"/>
                <a:gd name="T8" fmla="*/ 6 w 52"/>
                <a:gd name="T9" fmla="*/ 13 h 24"/>
                <a:gd name="T10" fmla="*/ 31 w 52"/>
                <a:gd name="T11" fmla="*/ 13 h 24"/>
                <a:gd name="T12" fmla="*/ 9 w 52"/>
                <a:gd name="T13" fmla="*/ 17 h 24"/>
                <a:gd name="T14" fmla="*/ 6 w 52"/>
                <a:gd name="T15" fmla="*/ 23 h 24"/>
                <a:gd name="T16" fmla="*/ 35 w 52"/>
                <a:gd name="T17" fmla="*/ 23 h 24"/>
                <a:gd name="T18" fmla="*/ 52 w 52"/>
                <a:gd name="T1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24">
                  <a:moveTo>
                    <a:pt x="52" y="11"/>
                  </a:moveTo>
                  <a:lnTo>
                    <a:pt x="52" y="11"/>
                  </a:lnTo>
                  <a:cubicBezTo>
                    <a:pt x="48" y="2"/>
                    <a:pt x="39" y="0"/>
                    <a:pt x="28" y="2"/>
                  </a:cubicBezTo>
                  <a:cubicBezTo>
                    <a:pt x="18" y="5"/>
                    <a:pt x="10" y="6"/>
                    <a:pt x="0" y="8"/>
                  </a:cubicBezTo>
                  <a:cubicBezTo>
                    <a:pt x="2" y="9"/>
                    <a:pt x="3" y="10"/>
                    <a:pt x="6" y="13"/>
                  </a:cubicBezTo>
                  <a:cubicBezTo>
                    <a:pt x="12" y="13"/>
                    <a:pt x="22" y="11"/>
                    <a:pt x="31" y="13"/>
                  </a:cubicBezTo>
                  <a:cubicBezTo>
                    <a:pt x="25" y="15"/>
                    <a:pt x="15" y="17"/>
                    <a:pt x="9" y="17"/>
                  </a:cubicBezTo>
                  <a:cubicBezTo>
                    <a:pt x="8" y="19"/>
                    <a:pt x="6" y="23"/>
                    <a:pt x="6" y="23"/>
                  </a:cubicBezTo>
                  <a:cubicBezTo>
                    <a:pt x="12" y="23"/>
                    <a:pt x="27" y="24"/>
                    <a:pt x="35" y="23"/>
                  </a:cubicBezTo>
                  <a:cubicBezTo>
                    <a:pt x="44" y="22"/>
                    <a:pt x="50" y="16"/>
                    <a:pt x="52"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4" name="Freeform 1581"/>
            <p:cNvSpPr>
              <a:spLocks/>
            </p:cNvSpPr>
            <p:nvPr userDrawn="1"/>
          </p:nvSpPr>
          <p:spPr bwMode="auto">
            <a:xfrm>
              <a:off x="345" y="278"/>
              <a:ext cx="3" cy="7"/>
            </a:xfrm>
            <a:custGeom>
              <a:avLst/>
              <a:gdLst>
                <a:gd name="T0" fmla="*/ 0 w 6"/>
                <a:gd name="T1" fmla="*/ 0 h 16"/>
                <a:gd name="T2" fmla="*/ 0 w 6"/>
                <a:gd name="T3" fmla="*/ 0 h 16"/>
                <a:gd name="T4" fmla="*/ 1 w 6"/>
                <a:gd name="T5" fmla="*/ 16 h 16"/>
                <a:gd name="T6" fmla="*/ 6 w 6"/>
                <a:gd name="T7" fmla="*/ 16 h 16"/>
                <a:gd name="T8" fmla="*/ 0 w 6"/>
                <a:gd name="T9" fmla="*/ 0 h 16"/>
              </a:gdLst>
              <a:ahLst/>
              <a:cxnLst>
                <a:cxn ang="0">
                  <a:pos x="T0" y="T1"/>
                </a:cxn>
                <a:cxn ang="0">
                  <a:pos x="T2" y="T3"/>
                </a:cxn>
                <a:cxn ang="0">
                  <a:pos x="T4" y="T5"/>
                </a:cxn>
                <a:cxn ang="0">
                  <a:pos x="T6" y="T7"/>
                </a:cxn>
                <a:cxn ang="0">
                  <a:pos x="T8" y="T9"/>
                </a:cxn>
              </a:cxnLst>
              <a:rect l="0" t="0" r="r" b="b"/>
              <a:pathLst>
                <a:path w="6" h="16">
                  <a:moveTo>
                    <a:pt x="0" y="0"/>
                  </a:moveTo>
                  <a:lnTo>
                    <a:pt x="0" y="0"/>
                  </a:lnTo>
                  <a:cubicBezTo>
                    <a:pt x="0" y="6"/>
                    <a:pt x="1" y="12"/>
                    <a:pt x="1" y="16"/>
                  </a:cubicBezTo>
                  <a:lnTo>
                    <a:pt x="6" y="16"/>
                  </a:lnTo>
                  <a:cubicBezTo>
                    <a:pt x="4" y="11"/>
                    <a:pt x="2" y="7"/>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5" name="Freeform 1582"/>
            <p:cNvSpPr>
              <a:spLocks/>
            </p:cNvSpPr>
            <p:nvPr userDrawn="1"/>
          </p:nvSpPr>
          <p:spPr bwMode="auto">
            <a:xfrm>
              <a:off x="350" y="276"/>
              <a:ext cx="5" cy="9"/>
            </a:xfrm>
            <a:custGeom>
              <a:avLst/>
              <a:gdLst>
                <a:gd name="T0" fmla="*/ 0 w 11"/>
                <a:gd name="T1" fmla="*/ 0 h 20"/>
                <a:gd name="T2" fmla="*/ 0 w 11"/>
                <a:gd name="T3" fmla="*/ 0 h 20"/>
                <a:gd name="T4" fmla="*/ 5 w 11"/>
                <a:gd name="T5" fmla="*/ 20 h 20"/>
                <a:gd name="T6" fmla="*/ 11 w 11"/>
                <a:gd name="T7" fmla="*/ 20 h 20"/>
                <a:gd name="T8" fmla="*/ 0 w 11"/>
                <a:gd name="T9" fmla="*/ 0 h 20"/>
              </a:gdLst>
              <a:ahLst/>
              <a:cxnLst>
                <a:cxn ang="0">
                  <a:pos x="T0" y="T1"/>
                </a:cxn>
                <a:cxn ang="0">
                  <a:pos x="T2" y="T3"/>
                </a:cxn>
                <a:cxn ang="0">
                  <a:pos x="T4" y="T5"/>
                </a:cxn>
                <a:cxn ang="0">
                  <a:pos x="T6" y="T7"/>
                </a:cxn>
                <a:cxn ang="0">
                  <a:pos x="T8" y="T9"/>
                </a:cxn>
              </a:cxnLst>
              <a:rect l="0" t="0" r="r" b="b"/>
              <a:pathLst>
                <a:path w="11" h="20">
                  <a:moveTo>
                    <a:pt x="0" y="0"/>
                  </a:moveTo>
                  <a:lnTo>
                    <a:pt x="0" y="0"/>
                  </a:lnTo>
                  <a:cubicBezTo>
                    <a:pt x="1" y="7"/>
                    <a:pt x="4" y="16"/>
                    <a:pt x="5" y="20"/>
                  </a:cubicBezTo>
                  <a:lnTo>
                    <a:pt x="11" y="20"/>
                  </a:lnTo>
                  <a:cubicBezTo>
                    <a:pt x="9" y="16"/>
                    <a:pt x="1" y="7"/>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6" name="Freeform 1583"/>
            <p:cNvSpPr>
              <a:spLocks/>
            </p:cNvSpPr>
            <p:nvPr userDrawn="1"/>
          </p:nvSpPr>
          <p:spPr bwMode="auto">
            <a:xfrm>
              <a:off x="425" y="278"/>
              <a:ext cx="40" cy="14"/>
            </a:xfrm>
            <a:custGeom>
              <a:avLst/>
              <a:gdLst>
                <a:gd name="T0" fmla="*/ 89 w 89"/>
                <a:gd name="T1" fmla="*/ 6 h 32"/>
                <a:gd name="T2" fmla="*/ 89 w 89"/>
                <a:gd name="T3" fmla="*/ 6 h 32"/>
                <a:gd name="T4" fmla="*/ 47 w 89"/>
                <a:gd name="T5" fmla="*/ 4 h 32"/>
                <a:gd name="T6" fmla="*/ 13 w 89"/>
                <a:gd name="T7" fmla="*/ 12 h 32"/>
                <a:gd name="T8" fmla="*/ 16 w 89"/>
                <a:gd name="T9" fmla="*/ 17 h 32"/>
                <a:gd name="T10" fmla="*/ 16 w 89"/>
                <a:gd name="T11" fmla="*/ 19 h 32"/>
                <a:gd name="T12" fmla="*/ 56 w 89"/>
                <a:gd name="T13" fmla="*/ 15 h 32"/>
                <a:gd name="T14" fmla="*/ 12 w 89"/>
                <a:gd name="T15" fmla="*/ 24 h 32"/>
                <a:gd name="T16" fmla="*/ 0 w 89"/>
                <a:gd name="T17" fmla="*/ 31 h 32"/>
                <a:gd name="T18" fmla="*/ 52 w 89"/>
                <a:gd name="T19" fmla="*/ 30 h 32"/>
                <a:gd name="T20" fmla="*/ 89 w 89"/>
                <a:gd name="T21"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32">
                  <a:moveTo>
                    <a:pt x="89" y="6"/>
                  </a:moveTo>
                  <a:lnTo>
                    <a:pt x="89" y="6"/>
                  </a:lnTo>
                  <a:cubicBezTo>
                    <a:pt x="78" y="0"/>
                    <a:pt x="59" y="1"/>
                    <a:pt x="47" y="4"/>
                  </a:cubicBezTo>
                  <a:cubicBezTo>
                    <a:pt x="38" y="6"/>
                    <a:pt x="20" y="10"/>
                    <a:pt x="13" y="12"/>
                  </a:cubicBezTo>
                  <a:cubicBezTo>
                    <a:pt x="15" y="13"/>
                    <a:pt x="16" y="15"/>
                    <a:pt x="16" y="17"/>
                  </a:cubicBezTo>
                  <a:cubicBezTo>
                    <a:pt x="16" y="18"/>
                    <a:pt x="16" y="18"/>
                    <a:pt x="16" y="19"/>
                  </a:cubicBezTo>
                  <a:cubicBezTo>
                    <a:pt x="17" y="19"/>
                    <a:pt x="42" y="14"/>
                    <a:pt x="56" y="15"/>
                  </a:cubicBezTo>
                  <a:cubicBezTo>
                    <a:pt x="42" y="20"/>
                    <a:pt x="13" y="24"/>
                    <a:pt x="12" y="24"/>
                  </a:cubicBezTo>
                  <a:cubicBezTo>
                    <a:pt x="8" y="28"/>
                    <a:pt x="4" y="30"/>
                    <a:pt x="0" y="31"/>
                  </a:cubicBezTo>
                  <a:cubicBezTo>
                    <a:pt x="3" y="32"/>
                    <a:pt x="43" y="31"/>
                    <a:pt x="52" y="30"/>
                  </a:cubicBezTo>
                  <a:cubicBezTo>
                    <a:pt x="65" y="28"/>
                    <a:pt x="85" y="20"/>
                    <a:pt x="89"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7" name="Freeform 1584"/>
            <p:cNvSpPr>
              <a:spLocks/>
            </p:cNvSpPr>
            <p:nvPr userDrawn="1"/>
          </p:nvSpPr>
          <p:spPr bwMode="auto">
            <a:xfrm>
              <a:off x="341" y="277"/>
              <a:ext cx="4" cy="8"/>
            </a:xfrm>
            <a:custGeom>
              <a:avLst/>
              <a:gdLst>
                <a:gd name="T0" fmla="*/ 1 w 8"/>
                <a:gd name="T1" fmla="*/ 0 h 19"/>
                <a:gd name="T2" fmla="*/ 1 w 8"/>
                <a:gd name="T3" fmla="*/ 0 h 19"/>
                <a:gd name="T4" fmla="*/ 1 w 8"/>
                <a:gd name="T5" fmla="*/ 19 h 19"/>
                <a:gd name="T6" fmla="*/ 8 w 8"/>
                <a:gd name="T7" fmla="*/ 19 h 19"/>
                <a:gd name="T8" fmla="*/ 1 w 8"/>
                <a:gd name="T9" fmla="*/ 0 h 19"/>
              </a:gdLst>
              <a:ahLst/>
              <a:cxnLst>
                <a:cxn ang="0">
                  <a:pos x="T0" y="T1"/>
                </a:cxn>
                <a:cxn ang="0">
                  <a:pos x="T2" y="T3"/>
                </a:cxn>
                <a:cxn ang="0">
                  <a:pos x="T4" y="T5"/>
                </a:cxn>
                <a:cxn ang="0">
                  <a:pos x="T6" y="T7"/>
                </a:cxn>
                <a:cxn ang="0">
                  <a:pos x="T8" y="T9"/>
                </a:cxn>
              </a:cxnLst>
              <a:rect l="0" t="0" r="r" b="b"/>
              <a:pathLst>
                <a:path w="8" h="19">
                  <a:moveTo>
                    <a:pt x="1" y="0"/>
                  </a:moveTo>
                  <a:lnTo>
                    <a:pt x="1" y="0"/>
                  </a:lnTo>
                  <a:cubicBezTo>
                    <a:pt x="0" y="5"/>
                    <a:pt x="0" y="13"/>
                    <a:pt x="1" y="19"/>
                  </a:cubicBezTo>
                  <a:lnTo>
                    <a:pt x="8" y="19"/>
                  </a:lnTo>
                  <a:cubicBezTo>
                    <a:pt x="8" y="12"/>
                    <a:pt x="4" y="6"/>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grpSp>
      <p:grpSp>
        <p:nvGrpSpPr>
          <p:cNvPr id="986" name="Group 1786"/>
          <p:cNvGrpSpPr>
            <a:grpSpLocks/>
          </p:cNvGrpSpPr>
          <p:nvPr userDrawn="1"/>
        </p:nvGrpSpPr>
        <p:grpSpPr bwMode="auto">
          <a:xfrm>
            <a:off x="525463" y="287338"/>
            <a:ext cx="212725" cy="417513"/>
            <a:chOff x="331" y="181"/>
            <a:chExt cx="134" cy="263"/>
          </a:xfrm>
        </p:grpSpPr>
        <p:sp>
          <p:nvSpPr>
            <p:cNvPr id="1158" name="Freeform 1586"/>
            <p:cNvSpPr>
              <a:spLocks/>
            </p:cNvSpPr>
            <p:nvPr userDrawn="1"/>
          </p:nvSpPr>
          <p:spPr bwMode="auto">
            <a:xfrm>
              <a:off x="331" y="276"/>
              <a:ext cx="4" cy="9"/>
            </a:xfrm>
            <a:custGeom>
              <a:avLst/>
              <a:gdLst>
                <a:gd name="T0" fmla="*/ 1 w 9"/>
                <a:gd name="T1" fmla="*/ 0 h 20"/>
                <a:gd name="T2" fmla="*/ 1 w 9"/>
                <a:gd name="T3" fmla="*/ 0 h 20"/>
                <a:gd name="T4" fmla="*/ 1 w 9"/>
                <a:gd name="T5" fmla="*/ 20 h 20"/>
                <a:gd name="T6" fmla="*/ 9 w 9"/>
                <a:gd name="T7" fmla="*/ 20 h 20"/>
                <a:gd name="T8" fmla="*/ 1 w 9"/>
                <a:gd name="T9" fmla="*/ 0 h 20"/>
              </a:gdLst>
              <a:ahLst/>
              <a:cxnLst>
                <a:cxn ang="0">
                  <a:pos x="T0" y="T1"/>
                </a:cxn>
                <a:cxn ang="0">
                  <a:pos x="T2" y="T3"/>
                </a:cxn>
                <a:cxn ang="0">
                  <a:pos x="T4" y="T5"/>
                </a:cxn>
                <a:cxn ang="0">
                  <a:pos x="T6" y="T7"/>
                </a:cxn>
                <a:cxn ang="0">
                  <a:pos x="T8" y="T9"/>
                </a:cxn>
              </a:cxnLst>
              <a:rect l="0" t="0" r="r" b="b"/>
              <a:pathLst>
                <a:path w="9" h="20">
                  <a:moveTo>
                    <a:pt x="1" y="0"/>
                  </a:moveTo>
                  <a:lnTo>
                    <a:pt x="1" y="0"/>
                  </a:lnTo>
                  <a:cubicBezTo>
                    <a:pt x="0" y="6"/>
                    <a:pt x="2" y="15"/>
                    <a:pt x="1" y="20"/>
                  </a:cubicBezTo>
                  <a:lnTo>
                    <a:pt x="9" y="20"/>
                  </a:lnTo>
                  <a:cubicBezTo>
                    <a:pt x="7" y="13"/>
                    <a:pt x="3" y="8"/>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9" name="Freeform 1587"/>
            <p:cNvSpPr>
              <a:spLocks/>
            </p:cNvSpPr>
            <p:nvPr userDrawn="1"/>
          </p:nvSpPr>
          <p:spPr bwMode="auto">
            <a:xfrm>
              <a:off x="430" y="274"/>
              <a:ext cx="10" cy="4"/>
            </a:xfrm>
            <a:custGeom>
              <a:avLst/>
              <a:gdLst>
                <a:gd name="T0" fmla="*/ 23 w 23"/>
                <a:gd name="T1" fmla="*/ 0 h 9"/>
                <a:gd name="T2" fmla="*/ 23 w 23"/>
                <a:gd name="T3" fmla="*/ 0 h 9"/>
                <a:gd name="T4" fmla="*/ 1 w 23"/>
                <a:gd name="T5" fmla="*/ 6 h 9"/>
                <a:gd name="T6" fmla="*/ 0 w 23"/>
                <a:gd name="T7" fmla="*/ 9 h 9"/>
                <a:gd name="T8" fmla="*/ 23 w 23"/>
                <a:gd name="T9" fmla="*/ 0 h 9"/>
              </a:gdLst>
              <a:ahLst/>
              <a:cxnLst>
                <a:cxn ang="0">
                  <a:pos x="T0" y="T1"/>
                </a:cxn>
                <a:cxn ang="0">
                  <a:pos x="T2" y="T3"/>
                </a:cxn>
                <a:cxn ang="0">
                  <a:pos x="T4" y="T5"/>
                </a:cxn>
                <a:cxn ang="0">
                  <a:pos x="T6" y="T7"/>
                </a:cxn>
                <a:cxn ang="0">
                  <a:pos x="T8" y="T9"/>
                </a:cxn>
              </a:cxnLst>
              <a:rect l="0" t="0" r="r" b="b"/>
              <a:pathLst>
                <a:path w="23" h="9">
                  <a:moveTo>
                    <a:pt x="23" y="0"/>
                  </a:moveTo>
                  <a:lnTo>
                    <a:pt x="23" y="0"/>
                  </a:lnTo>
                  <a:cubicBezTo>
                    <a:pt x="16" y="2"/>
                    <a:pt x="4" y="5"/>
                    <a:pt x="1" y="6"/>
                  </a:cubicBezTo>
                  <a:cubicBezTo>
                    <a:pt x="1" y="7"/>
                    <a:pt x="0" y="8"/>
                    <a:pt x="0" y="9"/>
                  </a:cubicBezTo>
                  <a:cubicBezTo>
                    <a:pt x="1" y="8"/>
                    <a:pt x="17" y="3"/>
                    <a:pt x="2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0" name="Freeform 1588"/>
            <p:cNvSpPr>
              <a:spLocks/>
            </p:cNvSpPr>
            <p:nvPr userDrawn="1"/>
          </p:nvSpPr>
          <p:spPr bwMode="auto">
            <a:xfrm>
              <a:off x="337" y="268"/>
              <a:ext cx="4" cy="17"/>
            </a:xfrm>
            <a:custGeom>
              <a:avLst/>
              <a:gdLst>
                <a:gd name="T0" fmla="*/ 5 w 11"/>
                <a:gd name="T1" fmla="*/ 0 h 38"/>
                <a:gd name="T2" fmla="*/ 5 w 11"/>
                <a:gd name="T3" fmla="*/ 0 h 38"/>
                <a:gd name="T4" fmla="*/ 1 w 11"/>
                <a:gd name="T5" fmla="*/ 24 h 38"/>
                <a:gd name="T6" fmla="*/ 6 w 11"/>
                <a:gd name="T7" fmla="*/ 38 h 38"/>
                <a:gd name="T8" fmla="*/ 10 w 11"/>
                <a:gd name="T9" fmla="*/ 38 h 38"/>
                <a:gd name="T10" fmla="*/ 11 w 11"/>
                <a:gd name="T11" fmla="*/ 17 h 38"/>
                <a:gd name="T12" fmla="*/ 9 w 11"/>
                <a:gd name="T13" fmla="*/ 6 h 38"/>
                <a:gd name="T14" fmla="*/ 7 w 11"/>
                <a:gd name="T15" fmla="*/ 25 h 38"/>
                <a:gd name="T16" fmla="*/ 5 w 11"/>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8">
                  <a:moveTo>
                    <a:pt x="5" y="0"/>
                  </a:moveTo>
                  <a:lnTo>
                    <a:pt x="5" y="0"/>
                  </a:lnTo>
                  <a:cubicBezTo>
                    <a:pt x="5" y="0"/>
                    <a:pt x="0" y="18"/>
                    <a:pt x="1" y="24"/>
                  </a:cubicBezTo>
                  <a:cubicBezTo>
                    <a:pt x="3" y="29"/>
                    <a:pt x="4" y="34"/>
                    <a:pt x="6" y="38"/>
                  </a:cubicBezTo>
                  <a:lnTo>
                    <a:pt x="10" y="38"/>
                  </a:lnTo>
                  <a:cubicBezTo>
                    <a:pt x="10" y="33"/>
                    <a:pt x="10" y="24"/>
                    <a:pt x="11" y="17"/>
                  </a:cubicBezTo>
                  <a:cubicBezTo>
                    <a:pt x="10" y="13"/>
                    <a:pt x="10" y="9"/>
                    <a:pt x="9" y="6"/>
                  </a:cubicBezTo>
                  <a:cubicBezTo>
                    <a:pt x="7" y="13"/>
                    <a:pt x="7" y="16"/>
                    <a:pt x="7" y="25"/>
                  </a:cubicBezTo>
                  <a:cubicBezTo>
                    <a:pt x="6" y="16"/>
                    <a:pt x="5" y="7"/>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1" name="Freeform 1589"/>
            <p:cNvSpPr>
              <a:spLocks/>
            </p:cNvSpPr>
            <p:nvPr userDrawn="1"/>
          </p:nvSpPr>
          <p:spPr bwMode="auto">
            <a:xfrm>
              <a:off x="345" y="269"/>
              <a:ext cx="6" cy="16"/>
            </a:xfrm>
            <a:custGeom>
              <a:avLst/>
              <a:gdLst>
                <a:gd name="T0" fmla="*/ 5 w 15"/>
                <a:gd name="T1" fmla="*/ 0 h 36"/>
                <a:gd name="T2" fmla="*/ 5 w 15"/>
                <a:gd name="T3" fmla="*/ 0 h 36"/>
                <a:gd name="T4" fmla="*/ 10 w 15"/>
                <a:gd name="T5" fmla="*/ 36 h 36"/>
                <a:gd name="T6" fmla="*/ 15 w 15"/>
                <a:gd name="T7" fmla="*/ 36 h 36"/>
                <a:gd name="T8" fmla="*/ 9 w 15"/>
                <a:gd name="T9" fmla="*/ 1 h 36"/>
                <a:gd name="T10" fmla="*/ 8 w 15"/>
                <a:gd name="T11" fmla="*/ 21 h 36"/>
                <a:gd name="T12" fmla="*/ 5 w 15"/>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15" h="36">
                  <a:moveTo>
                    <a:pt x="5" y="0"/>
                  </a:moveTo>
                  <a:lnTo>
                    <a:pt x="5" y="0"/>
                  </a:lnTo>
                  <a:cubicBezTo>
                    <a:pt x="0" y="20"/>
                    <a:pt x="4" y="27"/>
                    <a:pt x="10" y="36"/>
                  </a:cubicBezTo>
                  <a:lnTo>
                    <a:pt x="15" y="36"/>
                  </a:lnTo>
                  <a:cubicBezTo>
                    <a:pt x="12" y="30"/>
                    <a:pt x="9" y="12"/>
                    <a:pt x="9" y="1"/>
                  </a:cubicBezTo>
                  <a:cubicBezTo>
                    <a:pt x="9" y="2"/>
                    <a:pt x="8" y="13"/>
                    <a:pt x="8" y="21"/>
                  </a:cubicBezTo>
                  <a:cubicBezTo>
                    <a:pt x="6" y="13"/>
                    <a:pt x="5" y="8"/>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2" name="Freeform 1590"/>
            <p:cNvSpPr>
              <a:spLocks/>
            </p:cNvSpPr>
            <p:nvPr userDrawn="1"/>
          </p:nvSpPr>
          <p:spPr bwMode="auto">
            <a:xfrm>
              <a:off x="354" y="267"/>
              <a:ext cx="13" cy="14"/>
            </a:xfrm>
            <a:custGeom>
              <a:avLst/>
              <a:gdLst>
                <a:gd name="T0" fmla="*/ 0 w 29"/>
                <a:gd name="T1" fmla="*/ 0 h 31"/>
                <a:gd name="T2" fmla="*/ 0 w 29"/>
                <a:gd name="T3" fmla="*/ 0 h 31"/>
                <a:gd name="T4" fmla="*/ 12 w 29"/>
                <a:gd name="T5" fmla="*/ 23 h 31"/>
                <a:gd name="T6" fmla="*/ 1 w 29"/>
                <a:gd name="T7" fmla="*/ 13 h 31"/>
                <a:gd name="T8" fmla="*/ 4 w 29"/>
                <a:gd name="T9" fmla="*/ 24 h 31"/>
                <a:gd name="T10" fmla="*/ 29 w 29"/>
                <a:gd name="T11" fmla="*/ 20 h 31"/>
                <a:gd name="T12" fmla="*/ 0 w 29"/>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29" h="31">
                  <a:moveTo>
                    <a:pt x="0" y="0"/>
                  </a:moveTo>
                  <a:lnTo>
                    <a:pt x="0" y="0"/>
                  </a:lnTo>
                  <a:cubicBezTo>
                    <a:pt x="0" y="10"/>
                    <a:pt x="5" y="20"/>
                    <a:pt x="12" y="23"/>
                  </a:cubicBezTo>
                  <a:cubicBezTo>
                    <a:pt x="5" y="21"/>
                    <a:pt x="1" y="13"/>
                    <a:pt x="1" y="13"/>
                  </a:cubicBezTo>
                  <a:cubicBezTo>
                    <a:pt x="2" y="15"/>
                    <a:pt x="3" y="21"/>
                    <a:pt x="4" y="24"/>
                  </a:cubicBezTo>
                  <a:cubicBezTo>
                    <a:pt x="12" y="31"/>
                    <a:pt x="26" y="29"/>
                    <a:pt x="29" y="20"/>
                  </a:cubicBezTo>
                  <a:cubicBezTo>
                    <a:pt x="14" y="26"/>
                    <a:pt x="4" y="15"/>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3" name="Freeform 1591"/>
            <p:cNvSpPr>
              <a:spLocks/>
            </p:cNvSpPr>
            <p:nvPr userDrawn="1"/>
          </p:nvSpPr>
          <p:spPr bwMode="auto">
            <a:xfrm>
              <a:off x="405" y="268"/>
              <a:ext cx="26" cy="15"/>
            </a:xfrm>
            <a:custGeom>
              <a:avLst/>
              <a:gdLst>
                <a:gd name="T0" fmla="*/ 59 w 59"/>
                <a:gd name="T1" fmla="*/ 7 h 34"/>
                <a:gd name="T2" fmla="*/ 59 w 59"/>
                <a:gd name="T3" fmla="*/ 7 h 34"/>
                <a:gd name="T4" fmla="*/ 34 w 59"/>
                <a:gd name="T5" fmla="*/ 4 h 34"/>
                <a:gd name="T6" fmla="*/ 12 w 59"/>
                <a:gd name="T7" fmla="*/ 15 h 34"/>
                <a:gd name="T8" fmla="*/ 10 w 59"/>
                <a:gd name="T9" fmla="*/ 21 h 34"/>
                <a:gd name="T10" fmla="*/ 34 w 59"/>
                <a:gd name="T11" fmla="*/ 15 h 34"/>
                <a:gd name="T12" fmla="*/ 8 w 59"/>
                <a:gd name="T13" fmla="*/ 25 h 34"/>
                <a:gd name="T14" fmla="*/ 0 w 59"/>
                <a:gd name="T15" fmla="*/ 34 h 34"/>
                <a:gd name="T16" fmla="*/ 45 w 59"/>
                <a:gd name="T17" fmla="*/ 24 h 34"/>
                <a:gd name="T18" fmla="*/ 59 w 59"/>
                <a:gd name="T19"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34">
                  <a:moveTo>
                    <a:pt x="59" y="7"/>
                  </a:moveTo>
                  <a:lnTo>
                    <a:pt x="59" y="7"/>
                  </a:lnTo>
                  <a:cubicBezTo>
                    <a:pt x="52" y="2"/>
                    <a:pt x="43" y="0"/>
                    <a:pt x="34" y="4"/>
                  </a:cubicBezTo>
                  <a:cubicBezTo>
                    <a:pt x="32" y="5"/>
                    <a:pt x="18" y="12"/>
                    <a:pt x="12" y="15"/>
                  </a:cubicBezTo>
                  <a:cubicBezTo>
                    <a:pt x="11" y="17"/>
                    <a:pt x="11" y="20"/>
                    <a:pt x="10" y="21"/>
                  </a:cubicBezTo>
                  <a:cubicBezTo>
                    <a:pt x="16" y="19"/>
                    <a:pt x="25" y="16"/>
                    <a:pt x="34" y="15"/>
                  </a:cubicBezTo>
                  <a:cubicBezTo>
                    <a:pt x="25" y="21"/>
                    <a:pt x="13" y="24"/>
                    <a:pt x="8" y="25"/>
                  </a:cubicBezTo>
                  <a:cubicBezTo>
                    <a:pt x="7" y="28"/>
                    <a:pt x="4" y="31"/>
                    <a:pt x="0" y="34"/>
                  </a:cubicBezTo>
                  <a:cubicBezTo>
                    <a:pt x="14" y="31"/>
                    <a:pt x="33" y="29"/>
                    <a:pt x="45" y="24"/>
                  </a:cubicBezTo>
                  <a:cubicBezTo>
                    <a:pt x="49" y="22"/>
                    <a:pt x="58" y="15"/>
                    <a:pt x="59"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4" name="Freeform 1592"/>
            <p:cNvSpPr>
              <a:spLocks/>
            </p:cNvSpPr>
            <p:nvPr userDrawn="1"/>
          </p:nvSpPr>
          <p:spPr bwMode="auto">
            <a:xfrm>
              <a:off x="406" y="268"/>
              <a:ext cx="6" cy="3"/>
            </a:xfrm>
            <a:custGeom>
              <a:avLst/>
              <a:gdLst>
                <a:gd name="T0" fmla="*/ 14 w 14"/>
                <a:gd name="T1" fmla="*/ 0 h 8"/>
                <a:gd name="T2" fmla="*/ 14 w 14"/>
                <a:gd name="T3" fmla="*/ 0 h 8"/>
                <a:gd name="T4" fmla="*/ 0 w 14"/>
                <a:gd name="T5" fmla="*/ 8 h 8"/>
                <a:gd name="T6" fmla="*/ 2 w 14"/>
                <a:gd name="T7" fmla="*/ 8 h 8"/>
                <a:gd name="T8" fmla="*/ 14 w 14"/>
                <a:gd name="T9" fmla="*/ 0 h 8"/>
              </a:gdLst>
              <a:ahLst/>
              <a:cxnLst>
                <a:cxn ang="0">
                  <a:pos x="T0" y="T1"/>
                </a:cxn>
                <a:cxn ang="0">
                  <a:pos x="T2" y="T3"/>
                </a:cxn>
                <a:cxn ang="0">
                  <a:pos x="T4" y="T5"/>
                </a:cxn>
                <a:cxn ang="0">
                  <a:pos x="T6" y="T7"/>
                </a:cxn>
                <a:cxn ang="0">
                  <a:pos x="T8" y="T9"/>
                </a:cxn>
              </a:cxnLst>
              <a:rect l="0" t="0" r="r" b="b"/>
              <a:pathLst>
                <a:path w="14" h="8">
                  <a:moveTo>
                    <a:pt x="14" y="0"/>
                  </a:moveTo>
                  <a:lnTo>
                    <a:pt x="14" y="0"/>
                  </a:lnTo>
                  <a:cubicBezTo>
                    <a:pt x="9" y="2"/>
                    <a:pt x="4" y="6"/>
                    <a:pt x="0" y="8"/>
                  </a:cubicBezTo>
                  <a:lnTo>
                    <a:pt x="2" y="8"/>
                  </a:lnTo>
                  <a:cubicBezTo>
                    <a:pt x="6" y="6"/>
                    <a:pt x="9" y="3"/>
                    <a:pt x="1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5" name="Freeform 1593"/>
            <p:cNvSpPr>
              <a:spLocks/>
            </p:cNvSpPr>
            <p:nvPr userDrawn="1"/>
          </p:nvSpPr>
          <p:spPr bwMode="auto">
            <a:xfrm>
              <a:off x="348" y="263"/>
              <a:ext cx="17" cy="22"/>
            </a:xfrm>
            <a:custGeom>
              <a:avLst/>
              <a:gdLst>
                <a:gd name="T0" fmla="*/ 3 w 37"/>
                <a:gd name="T1" fmla="*/ 0 h 50"/>
                <a:gd name="T2" fmla="*/ 3 w 37"/>
                <a:gd name="T3" fmla="*/ 0 h 50"/>
                <a:gd name="T4" fmla="*/ 18 w 37"/>
                <a:gd name="T5" fmla="*/ 50 h 50"/>
                <a:gd name="T6" fmla="*/ 37 w 37"/>
                <a:gd name="T7" fmla="*/ 50 h 50"/>
                <a:gd name="T8" fmla="*/ 34 w 37"/>
                <a:gd name="T9" fmla="*/ 49 h 50"/>
                <a:gd name="T10" fmla="*/ 5 w 37"/>
                <a:gd name="T11" fmla="*/ 0 h 50"/>
                <a:gd name="T12" fmla="*/ 6 w 37"/>
                <a:gd name="T13" fmla="*/ 19 h 50"/>
                <a:gd name="T14" fmla="*/ 3 w 37"/>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50">
                  <a:moveTo>
                    <a:pt x="3" y="0"/>
                  </a:moveTo>
                  <a:lnTo>
                    <a:pt x="3" y="0"/>
                  </a:lnTo>
                  <a:cubicBezTo>
                    <a:pt x="0" y="21"/>
                    <a:pt x="5" y="38"/>
                    <a:pt x="18" y="50"/>
                  </a:cubicBezTo>
                  <a:lnTo>
                    <a:pt x="37" y="50"/>
                  </a:lnTo>
                  <a:lnTo>
                    <a:pt x="34" y="49"/>
                  </a:lnTo>
                  <a:cubicBezTo>
                    <a:pt x="15" y="42"/>
                    <a:pt x="8" y="25"/>
                    <a:pt x="5" y="0"/>
                  </a:cubicBezTo>
                  <a:cubicBezTo>
                    <a:pt x="4" y="5"/>
                    <a:pt x="4" y="14"/>
                    <a:pt x="6" y="19"/>
                  </a:cubicBezTo>
                  <a:cubicBezTo>
                    <a:pt x="3" y="13"/>
                    <a:pt x="3" y="6"/>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6" name="Freeform 1594"/>
            <p:cNvSpPr>
              <a:spLocks/>
            </p:cNvSpPr>
            <p:nvPr userDrawn="1"/>
          </p:nvSpPr>
          <p:spPr bwMode="auto">
            <a:xfrm>
              <a:off x="426" y="261"/>
              <a:ext cx="39" cy="21"/>
            </a:xfrm>
            <a:custGeom>
              <a:avLst/>
              <a:gdLst>
                <a:gd name="T0" fmla="*/ 87 w 87"/>
                <a:gd name="T1" fmla="*/ 3 h 45"/>
                <a:gd name="T2" fmla="*/ 87 w 87"/>
                <a:gd name="T3" fmla="*/ 3 h 45"/>
                <a:gd name="T4" fmla="*/ 47 w 87"/>
                <a:gd name="T5" fmla="*/ 8 h 45"/>
                <a:gd name="T6" fmla="*/ 15 w 87"/>
                <a:gd name="T7" fmla="*/ 23 h 45"/>
                <a:gd name="T8" fmla="*/ 11 w 87"/>
                <a:gd name="T9" fmla="*/ 31 h 45"/>
                <a:gd name="T10" fmla="*/ 59 w 87"/>
                <a:gd name="T11" fmla="*/ 17 h 45"/>
                <a:gd name="T12" fmla="*/ 4 w 87"/>
                <a:gd name="T13" fmla="*/ 38 h 45"/>
                <a:gd name="T14" fmla="*/ 0 w 87"/>
                <a:gd name="T15" fmla="*/ 42 h 45"/>
                <a:gd name="T16" fmla="*/ 8 w 87"/>
                <a:gd name="T17" fmla="*/ 45 h 45"/>
                <a:gd name="T18" fmla="*/ 44 w 87"/>
                <a:gd name="T19" fmla="*/ 37 h 45"/>
                <a:gd name="T20" fmla="*/ 87 w 87"/>
                <a:gd name="T2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45">
                  <a:moveTo>
                    <a:pt x="87" y="3"/>
                  </a:moveTo>
                  <a:lnTo>
                    <a:pt x="87" y="3"/>
                  </a:lnTo>
                  <a:cubicBezTo>
                    <a:pt x="77" y="0"/>
                    <a:pt x="58" y="4"/>
                    <a:pt x="47" y="8"/>
                  </a:cubicBezTo>
                  <a:cubicBezTo>
                    <a:pt x="41" y="11"/>
                    <a:pt x="21" y="19"/>
                    <a:pt x="15" y="23"/>
                  </a:cubicBezTo>
                  <a:cubicBezTo>
                    <a:pt x="14" y="26"/>
                    <a:pt x="13" y="28"/>
                    <a:pt x="11" y="31"/>
                  </a:cubicBezTo>
                  <a:cubicBezTo>
                    <a:pt x="20" y="28"/>
                    <a:pt x="38" y="21"/>
                    <a:pt x="59" y="17"/>
                  </a:cubicBezTo>
                  <a:cubicBezTo>
                    <a:pt x="44" y="24"/>
                    <a:pt x="19" y="33"/>
                    <a:pt x="4" y="38"/>
                  </a:cubicBezTo>
                  <a:cubicBezTo>
                    <a:pt x="4" y="39"/>
                    <a:pt x="2" y="41"/>
                    <a:pt x="0" y="42"/>
                  </a:cubicBezTo>
                  <a:cubicBezTo>
                    <a:pt x="3" y="42"/>
                    <a:pt x="5" y="44"/>
                    <a:pt x="8" y="45"/>
                  </a:cubicBezTo>
                  <a:cubicBezTo>
                    <a:pt x="12" y="45"/>
                    <a:pt x="38" y="39"/>
                    <a:pt x="44" y="37"/>
                  </a:cubicBezTo>
                  <a:cubicBezTo>
                    <a:pt x="64" y="31"/>
                    <a:pt x="85" y="18"/>
                    <a:pt x="87"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7" name="Freeform 1595"/>
            <p:cNvSpPr>
              <a:spLocks/>
            </p:cNvSpPr>
            <p:nvPr userDrawn="1"/>
          </p:nvSpPr>
          <p:spPr bwMode="auto">
            <a:xfrm>
              <a:off x="427" y="260"/>
              <a:ext cx="13" cy="8"/>
            </a:xfrm>
            <a:custGeom>
              <a:avLst/>
              <a:gdLst>
                <a:gd name="T0" fmla="*/ 29 w 29"/>
                <a:gd name="T1" fmla="*/ 0 h 16"/>
                <a:gd name="T2" fmla="*/ 29 w 29"/>
                <a:gd name="T3" fmla="*/ 0 h 16"/>
                <a:gd name="T4" fmla="*/ 0 w 29"/>
                <a:gd name="T5" fmla="*/ 15 h 16"/>
                <a:gd name="T6" fmla="*/ 4 w 29"/>
                <a:gd name="T7" fmla="*/ 16 h 16"/>
                <a:gd name="T8" fmla="*/ 29 w 29"/>
                <a:gd name="T9" fmla="*/ 0 h 16"/>
              </a:gdLst>
              <a:ahLst/>
              <a:cxnLst>
                <a:cxn ang="0">
                  <a:pos x="T0" y="T1"/>
                </a:cxn>
                <a:cxn ang="0">
                  <a:pos x="T2" y="T3"/>
                </a:cxn>
                <a:cxn ang="0">
                  <a:pos x="T4" y="T5"/>
                </a:cxn>
                <a:cxn ang="0">
                  <a:pos x="T6" y="T7"/>
                </a:cxn>
                <a:cxn ang="0">
                  <a:pos x="T8" y="T9"/>
                </a:cxn>
              </a:cxnLst>
              <a:rect l="0" t="0" r="r" b="b"/>
              <a:pathLst>
                <a:path w="29" h="16">
                  <a:moveTo>
                    <a:pt x="29" y="0"/>
                  </a:moveTo>
                  <a:lnTo>
                    <a:pt x="29" y="0"/>
                  </a:lnTo>
                  <a:cubicBezTo>
                    <a:pt x="20" y="5"/>
                    <a:pt x="3" y="14"/>
                    <a:pt x="0" y="15"/>
                  </a:cubicBezTo>
                  <a:cubicBezTo>
                    <a:pt x="2" y="15"/>
                    <a:pt x="2" y="15"/>
                    <a:pt x="4" y="16"/>
                  </a:cubicBezTo>
                  <a:cubicBezTo>
                    <a:pt x="5" y="16"/>
                    <a:pt x="22" y="6"/>
                    <a:pt x="2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8" name="Freeform 1596"/>
            <p:cNvSpPr>
              <a:spLocks/>
            </p:cNvSpPr>
            <p:nvPr userDrawn="1"/>
          </p:nvSpPr>
          <p:spPr bwMode="auto">
            <a:xfrm>
              <a:off x="341" y="257"/>
              <a:ext cx="5" cy="25"/>
            </a:xfrm>
            <a:custGeom>
              <a:avLst/>
              <a:gdLst>
                <a:gd name="T0" fmla="*/ 9 w 12"/>
                <a:gd name="T1" fmla="*/ 0 h 55"/>
                <a:gd name="T2" fmla="*/ 9 w 12"/>
                <a:gd name="T3" fmla="*/ 0 h 55"/>
                <a:gd name="T4" fmla="*/ 0 w 12"/>
                <a:gd name="T5" fmla="*/ 27 h 55"/>
                <a:gd name="T6" fmla="*/ 9 w 12"/>
                <a:gd name="T7" fmla="*/ 55 h 55"/>
                <a:gd name="T8" fmla="*/ 12 w 12"/>
                <a:gd name="T9" fmla="*/ 24 h 55"/>
                <a:gd name="T10" fmla="*/ 11 w 12"/>
                <a:gd name="T11" fmla="*/ 1 h 55"/>
                <a:gd name="T12" fmla="*/ 6 w 12"/>
                <a:gd name="T13" fmla="*/ 28 h 55"/>
                <a:gd name="T14" fmla="*/ 9 w 12"/>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5">
                  <a:moveTo>
                    <a:pt x="9" y="0"/>
                  </a:moveTo>
                  <a:lnTo>
                    <a:pt x="9" y="0"/>
                  </a:lnTo>
                  <a:cubicBezTo>
                    <a:pt x="6" y="6"/>
                    <a:pt x="1" y="22"/>
                    <a:pt x="0" y="27"/>
                  </a:cubicBezTo>
                  <a:cubicBezTo>
                    <a:pt x="1" y="39"/>
                    <a:pt x="6" y="48"/>
                    <a:pt x="9" y="55"/>
                  </a:cubicBezTo>
                  <a:cubicBezTo>
                    <a:pt x="9" y="45"/>
                    <a:pt x="10" y="33"/>
                    <a:pt x="12" y="24"/>
                  </a:cubicBezTo>
                  <a:cubicBezTo>
                    <a:pt x="11" y="17"/>
                    <a:pt x="11" y="8"/>
                    <a:pt x="11" y="1"/>
                  </a:cubicBezTo>
                  <a:cubicBezTo>
                    <a:pt x="10" y="4"/>
                    <a:pt x="6" y="19"/>
                    <a:pt x="6" y="28"/>
                  </a:cubicBezTo>
                  <a:cubicBezTo>
                    <a:pt x="6" y="20"/>
                    <a:pt x="8" y="6"/>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9" name="Freeform 1597"/>
            <p:cNvSpPr>
              <a:spLocks/>
            </p:cNvSpPr>
            <p:nvPr userDrawn="1"/>
          </p:nvSpPr>
          <p:spPr bwMode="auto">
            <a:xfrm>
              <a:off x="333" y="257"/>
              <a:ext cx="6" cy="27"/>
            </a:xfrm>
            <a:custGeom>
              <a:avLst/>
              <a:gdLst>
                <a:gd name="T0" fmla="*/ 15 w 15"/>
                <a:gd name="T1" fmla="*/ 0 h 60"/>
                <a:gd name="T2" fmla="*/ 15 w 15"/>
                <a:gd name="T3" fmla="*/ 0 h 60"/>
                <a:gd name="T4" fmla="*/ 7 w 15"/>
                <a:gd name="T5" fmla="*/ 29 h 60"/>
                <a:gd name="T6" fmla="*/ 13 w 15"/>
                <a:gd name="T7" fmla="*/ 1 h 60"/>
                <a:gd name="T8" fmla="*/ 7 w 15"/>
                <a:gd name="T9" fmla="*/ 15 h 60"/>
                <a:gd name="T10" fmla="*/ 0 w 15"/>
                <a:gd name="T11" fmla="*/ 42 h 60"/>
                <a:gd name="T12" fmla="*/ 7 w 15"/>
                <a:gd name="T13" fmla="*/ 60 h 60"/>
                <a:gd name="T14" fmla="*/ 11 w 15"/>
                <a:gd name="T15" fmla="*/ 31 h 60"/>
                <a:gd name="T16" fmla="*/ 14 w 15"/>
                <a:gd name="T17" fmla="*/ 20 h 60"/>
                <a:gd name="T18" fmla="*/ 15 w 15"/>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60">
                  <a:moveTo>
                    <a:pt x="15" y="0"/>
                  </a:moveTo>
                  <a:lnTo>
                    <a:pt x="15" y="0"/>
                  </a:lnTo>
                  <a:cubicBezTo>
                    <a:pt x="13" y="6"/>
                    <a:pt x="8" y="26"/>
                    <a:pt x="7" y="29"/>
                  </a:cubicBezTo>
                  <a:cubicBezTo>
                    <a:pt x="9" y="19"/>
                    <a:pt x="10" y="10"/>
                    <a:pt x="13" y="1"/>
                  </a:cubicBezTo>
                  <a:cubicBezTo>
                    <a:pt x="13" y="1"/>
                    <a:pt x="8" y="12"/>
                    <a:pt x="7" y="15"/>
                  </a:cubicBezTo>
                  <a:cubicBezTo>
                    <a:pt x="6" y="22"/>
                    <a:pt x="1" y="35"/>
                    <a:pt x="0" y="42"/>
                  </a:cubicBezTo>
                  <a:cubicBezTo>
                    <a:pt x="1" y="49"/>
                    <a:pt x="5" y="54"/>
                    <a:pt x="7" y="60"/>
                  </a:cubicBezTo>
                  <a:cubicBezTo>
                    <a:pt x="7" y="50"/>
                    <a:pt x="9" y="41"/>
                    <a:pt x="11" y="31"/>
                  </a:cubicBezTo>
                  <a:cubicBezTo>
                    <a:pt x="11" y="28"/>
                    <a:pt x="13" y="24"/>
                    <a:pt x="14" y="20"/>
                  </a:cubicBezTo>
                  <a:cubicBezTo>
                    <a:pt x="14" y="14"/>
                    <a:pt x="15" y="4"/>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0" name="Freeform 1598"/>
            <p:cNvSpPr>
              <a:spLocks/>
            </p:cNvSpPr>
            <p:nvPr userDrawn="1"/>
          </p:nvSpPr>
          <p:spPr bwMode="auto">
            <a:xfrm>
              <a:off x="401" y="256"/>
              <a:ext cx="26" cy="18"/>
            </a:xfrm>
            <a:custGeom>
              <a:avLst/>
              <a:gdLst>
                <a:gd name="T0" fmla="*/ 58 w 59"/>
                <a:gd name="T1" fmla="*/ 0 h 39"/>
                <a:gd name="T2" fmla="*/ 58 w 59"/>
                <a:gd name="T3" fmla="*/ 0 h 39"/>
                <a:gd name="T4" fmla="*/ 0 w 59"/>
                <a:gd name="T5" fmla="*/ 34 h 39"/>
                <a:gd name="T6" fmla="*/ 7 w 59"/>
                <a:gd name="T7" fmla="*/ 34 h 39"/>
                <a:gd name="T8" fmla="*/ 36 w 59"/>
                <a:gd name="T9" fmla="*/ 18 h 39"/>
                <a:gd name="T10" fmla="*/ 14 w 59"/>
                <a:gd name="T11" fmla="*/ 35 h 39"/>
                <a:gd name="T12" fmla="*/ 20 w 59"/>
                <a:gd name="T13" fmla="*/ 39 h 39"/>
                <a:gd name="T14" fmla="*/ 46 w 59"/>
                <a:gd name="T15" fmla="*/ 26 h 39"/>
                <a:gd name="T16" fmla="*/ 58 w 59"/>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9">
                  <a:moveTo>
                    <a:pt x="58" y="0"/>
                  </a:moveTo>
                  <a:lnTo>
                    <a:pt x="58" y="0"/>
                  </a:lnTo>
                  <a:cubicBezTo>
                    <a:pt x="31" y="2"/>
                    <a:pt x="18" y="22"/>
                    <a:pt x="0" y="34"/>
                  </a:cubicBezTo>
                  <a:cubicBezTo>
                    <a:pt x="2" y="34"/>
                    <a:pt x="5" y="34"/>
                    <a:pt x="7" y="34"/>
                  </a:cubicBezTo>
                  <a:cubicBezTo>
                    <a:pt x="10" y="33"/>
                    <a:pt x="25" y="22"/>
                    <a:pt x="36" y="18"/>
                  </a:cubicBezTo>
                  <a:cubicBezTo>
                    <a:pt x="31" y="25"/>
                    <a:pt x="21" y="29"/>
                    <a:pt x="14" y="35"/>
                  </a:cubicBezTo>
                  <a:cubicBezTo>
                    <a:pt x="16" y="36"/>
                    <a:pt x="18" y="37"/>
                    <a:pt x="20" y="39"/>
                  </a:cubicBezTo>
                  <a:cubicBezTo>
                    <a:pt x="24" y="37"/>
                    <a:pt x="40" y="28"/>
                    <a:pt x="46" y="26"/>
                  </a:cubicBezTo>
                  <a:cubicBezTo>
                    <a:pt x="53" y="18"/>
                    <a:pt x="59" y="8"/>
                    <a:pt x="5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1" name="Freeform 1599"/>
            <p:cNvSpPr>
              <a:spLocks/>
            </p:cNvSpPr>
            <p:nvPr userDrawn="1"/>
          </p:nvSpPr>
          <p:spPr bwMode="auto">
            <a:xfrm>
              <a:off x="408" y="255"/>
              <a:ext cx="4" cy="4"/>
            </a:xfrm>
            <a:custGeom>
              <a:avLst/>
              <a:gdLst>
                <a:gd name="T0" fmla="*/ 8 w 8"/>
                <a:gd name="T1" fmla="*/ 0 h 10"/>
                <a:gd name="T2" fmla="*/ 8 w 8"/>
                <a:gd name="T3" fmla="*/ 0 h 10"/>
                <a:gd name="T4" fmla="*/ 0 w 8"/>
                <a:gd name="T5" fmla="*/ 7 h 10"/>
                <a:gd name="T6" fmla="*/ 0 w 8"/>
                <a:gd name="T7" fmla="*/ 10 h 10"/>
                <a:gd name="T8" fmla="*/ 8 w 8"/>
                <a:gd name="T9" fmla="*/ 0 h 10"/>
              </a:gdLst>
              <a:ahLst/>
              <a:cxnLst>
                <a:cxn ang="0">
                  <a:pos x="T0" y="T1"/>
                </a:cxn>
                <a:cxn ang="0">
                  <a:pos x="T2" y="T3"/>
                </a:cxn>
                <a:cxn ang="0">
                  <a:pos x="T4" y="T5"/>
                </a:cxn>
                <a:cxn ang="0">
                  <a:pos x="T6" y="T7"/>
                </a:cxn>
                <a:cxn ang="0">
                  <a:pos x="T8" y="T9"/>
                </a:cxn>
              </a:cxnLst>
              <a:rect l="0" t="0" r="r" b="b"/>
              <a:pathLst>
                <a:path w="8" h="10">
                  <a:moveTo>
                    <a:pt x="8" y="0"/>
                  </a:moveTo>
                  <a:lnTo>
                    <a:pt x="8" y="0"/>
                  </a:lnTo>
                  <a:cubicBezTo>
                    <a:pt x="5" y="2"/>
                    <a:pt x="3" y="5"/>
                    <a:pt x="0" y="7"/>
                  </a:cubicBezTo>
                  <a:cubicBezTo>
                    <a:pt x="1" y="8"/>
                    <a:pt x="1" y="9"/>
                    <a:pt x="0" y="10"/>
                  </a:cubicBezTo>
                  <a:cubicBezTo>
                    <a:pt x="2" y="7"/>
                    <a:pt x="6" y="2"/>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2" name="Freeform 1600"/>
            <p:cNvSpPr>
              <a:spLocks/>
            </p:cNvSpPr>
            <p:nvPr userDrawn="1"/>
          </p:nvSpPr>
          <p:spPr bwMode="auto">
            <a:xfrm>
              <a:off x="365" y="251"/>
              <a:ext cx="45" cy="64"/>
            </a:xfrm>
            <a:custGeom>
              <a:avLst/>
              <a:gdLst>
                <a:gd name="T0" fmla="*/ 88 w 100"/>
                <a:gd name="T1" fmla="*/ 95 h 142"/>
                <a:gd name="T2" fmla="*/ 88 w 100"/>
                <a:gd name="T3" fmla="*/ 95 h 142"/>
                <a:gd name="T4" fmla="*/ 100 w 100"/>
                <a:gd name="T5" fmla="*/ 82 h 142"/>
                <a:gd name="T6" fmla="*/ 85 w 100"/>
                <a:gd name="T7" fmla="*/ 74 h 142"/>
                <a:gd name="T8" fmla="*/ 70 w 100"/>
                <a:gd name="T9" fmla="*/ 78 h 142"/>
                <a:gd name="T10" fmla="*/ 69 w 100"/>
                <a:gd name="T11" fmla="*/ 76 h 142"/>
                <a:gd name="T12" fmla="*/ 98 w 100"/>
                <a:gd name="T13" fmla="*/ 51 h 142"/>
                <a:gd name="T14" fmla="*/ 64 w 100"/>
                <a:gd name="T15" fmla="*/ 61 h 142"/>
                <a:gd name="T16" fmla="*/ 63 w 100"/>
                <a:gd name="T17" fmla="*/ 60 h 142"/>
                <a:gd name="T18" fmla="*/ 87 w 100"/>
                <a:gd name="T19" fmla="*/ 36 h 142"/>
                <a:gd name="T20" fmla="*/ 92 w 100"/>
                <a:gd name="T21" fmla="*/ 0 h 142"/>
                <a:gd name="T22" fmla="*/ 45 w 100"/>
                <a:gd name="T23" fmla="*/ 52 h 142"/>
                <a:gd name="T24" fmla="*/ 58 w 100"/>
                <a:gd name="T25" fmla="*/ 83 h 142"/>
                <a:gd name="T26" fmla="*/ 38 w 100"/>
                <a:gd name="T27" fmla="*/ 110 h 142"/>
                <a:gd name="T28" fmla="*/ 7 w 100"/>
                <a:gd name="T29" fmla="*/ 98 h 142"/>
                <a:gd name="T30" fmla="*/ 0 w 100"/>
                <a:gd name="T31" fmla="*/ 98 h 142"/>
                <a:gd name="T32" fmla="*/ 0 w 100"/>
                <a:gd name="T33" fmla="*/ 110 h 142"/>
                <a:gd name="T34" fmla="*/ 2 w 100"/>
                <a:gd name="T35" fmla="*/ 112 h 142"/>
                <a:gd name="T36" fmla="*/ 0 w 100"/>
                <a:gd name="T37" fmla="*/ 120 h 142"/>
                <a:gd name="T38" fmla="*/ 0 w 100"/>
                <a:gd name="T39" fmla="*/ 129 h 142"/>
                <a:gd name="T40" fmla="*/ 4 w 100"/>
                <a:gd name="T41" fmla="*/ 126 h 142"/>
                <a:gd name="T42" fmla="*/ 0 w 100"/>
                <a:gd name="T43" fmla="*/ 131 h 142"/>
                <a:gd name="T44" fmla="*/ 0 w 100"/>
                <a:gd name="T45" fmla="*/ 133 h 142"/>
                <a:gd name="T46" fmla="*/ 4 w 100"/>
                <a:gd name="T47" fmla="*/ 131 h 142"/>
                <a:gd name="T48" fmla="*/ 9 w 100"/>
                <a:gd name="T49" fmla="*/ 115 h 142"/>
                <a:gd name="T50" fmla="*/ 11 w 100"/>
                <a:gd name="T51" fmla="*/ 116 h 142"/>
                <a:gd name="T52" fmla="*/ 7 w 100"/>
                <a:gd name="T53" fmla="*/ 130 h 142"/>
                <a:gd name="T54" fmla="*/ 14 w 100"/>
                <a:gd name="T55" fmla="*/ 142 h 142"/>
                <a:gd name="T56" fmla="*/ 27 w 100"/>
                <a:gd name="T57" fmla="*/ 134 h 142"/>
                <a:gd name="T58" fmla="*/ 29 w 100"/>
                <a:gd name="T59" fmla="*/ 120 h 142"/>
                <a:gd name="T60" fmla="*/ 30 w 100"/>
                <a:gd name="T61" fmla="*/ 120 h 142"/>
                <a:gd name="T62" fmla="*/ 29 w 100"/>
                <a:gd name="T63" fmla="*/ 133 h 142"/>
                <a:gd name="T64" fmla="*/ 39 w 100"/>
                <a:gd name="T65" fmla="*/ 142 h 142"/>
                <a:gd name="T66" fmla="*/ 49 w 100"/>
                <a:gd name="T67" fmla="*/ 132 h 142"/>
                <a:gd name="T68" fmla="*/ 45 w 100"/>
                <a:gd name="T69" fmla="*/ 119 h 142"/>
                <a:gd name="T70" fmla="*/ 46 w 100"/>
                <a:gd name="T71" fmla="*/ 118 h 142"/>
                <a:gd name="T72" fmla="*/ 52 w 100"/>
                <a:gd name="T73" fmla="*/ 133 h 142"/>
                <a:gd name="T74" fmla="*/ 67 w 100"/>
                <a:gd name="T75" fmla="*/ 134 h 142"/>
                <a:gd name="T76" fmla="*/ 71 w 100"/>
                <a:gd name="T77" fmla="*/ 121 h 142"/>
                <a:gd name="T78" fmla="*/ 62 w 100"/>
                <a:gd name="T79" fmla="*/ 111 h 142"/>
                <a:gd name="T80" fmla="*/ 64 w 100"/>
                <a:gd name="T81" fmla="*/ 110 h 142"/>
                <a:gd name="T82" fmla="*/ 75 w 100"/>
                <a:gd name="T83" fmla="*/ 120 h 142"/>
                <a:gd name="T84" fmla="*/ 92 w 100"/>
                <a:gd name="T85" fmla="*/ 116 h 142"/>
                <a:gd name="T86" fmla="*/ 86 w 100"/>
                <a:gd name="T87" fmla="*/ 100 h 142"/>
                <a:gd name="T88" fmla="*/ 73 w 100"/>
                <a:gd name="T89" fmla="*/ 97 h 142"/>
                <a:gd name="T90" fmla="*/ 73 w 100"/>
                <a:gd name="T91" fmla="*/ 95 h 142"/>
                <a:gd name="T92" fmla="*/ 88 w 100"/>
                <a:gd name="T93" fmla="*/ 9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142">
                  <a:moveTo>
                    <a:pt x="88" y="95"/>
                  </a:moveTo>
                  <a:lnTo>
                    <a:pt x="88" y="95"/>
                  </a:lnTo>
                  <a:cubicBezTo>
                    <a:pt x="96" y="94"/>
                    <a:pt x="98" y="86"/>
                    <a:pt x="100" y="82"/>
                  </a:cubicBezTo>
                  <a:cubicBezTo>
                    <a:pt x="98" y="80"/>
                    <a:pt x="92" y="72"/>
                    <a:pt x="85" y="74"/>
                  </a:cubicBezTo>
                  <a:cubicBezTo>
                    <a:pt x="80" y="75"/>
                    <a:pt x="75" y="76"/>
                    <a:pt x="70" y="78"/>
                  </a:cubicBezTo>
                  <a:cubicBezTo>
                    <a:pt x="70" y="77"/>
                    <a:pt x="69" y="77"/>
                    <a:pt x="69" y="76"/>
                  </a:cubicBezTo>
                  <a:cubicBezTo>
                    <a:pt x="86" y="72"/>
                    <a:pt x="98" y="65"/>
                    <a:pt x="98" y="51"/>
                  </a:cubicBezTo>
                  <a:cubicBezTo>
                    <a:pt x="86" y="42"/>
                    <a:pt x="73" y="50"/>
                    <a:pt x="64" y="61"/>
                  </a:cubicBezTo>
                  <a:lnTo>
                    <a:pt x="63" y="60"/>
                  </a:lnTo>
                  <a:cubicBezTo>
                    <a:pt x="69" y="49"/>
                    <a:pt x="79" y="44"/>
                    <a:pt x="87" y="36"/>
                  </a:cubicBezTo>
                  <a:cubicBezTo>
                    <a:pt x="94" y="28"/>
                    <a:pt x="96" y="12"/>
                    <a:pt x="92" y="0"/>
                  </a:cubicBezTo>
                  <a:cubicBezTo>
                    <a:pt x="77" y="19"/>
                    <a:pt x="52" y="37"/>
                    <a:pt x="45" y="52"/>
                  </a:cubicBezTo>
                  <a:cubicBezTo>
                    <a:pt x="38" y="68"/>
                    <a:pt x="55" y="72"/>
                    <a:pt x="58" y="83"/>
                  </a:cubicBezTo>
                  <a:cubicBezTo>
                    <a:pt x="62" y="96"/>
                    <a:pt x="53" y="105"/>
                    <a:pt x="38" y="110"/>
                  </a:cubicBezTo>
                  <a:cubicBezTo>
                    <a:pt x="26" y="114"/>
                    <a:pt x="12" y="110"/>
                    <a:pt x="7" y="98"/>
                  </a:cubicBezTo>
                  <a:cubicBezTo>
                    <a:pt x="4" y="98"/>
                    <a:pt x="3" y="99"/>
                    <a:pt x="0" y="98"/>
                  </a:cubicBezTo>
                  <a:lnTo>
                    <a:pt x="0" y="110"/>
                  </a:lnTo>
                  <a:cubicBezTo>
                    <a:pt x="3" y="111"/>
                    <a:pt x="1" y="110"/>
                    <a:pt x="2" y="112"/>
                  </a:cubicBezTo>
                  <a:cubicBezTo>
                    <a:pt x="1" y="115"/>
                    <a:pt x="0" y="118"/>
                    <a:pt x="0" y="120"/>
                  </a:cubicBezTo>
                  <a:lnTo>
                    <a:pt x="0" y="129"/>
                  </a:lnTo>
                  <a:cubicBezTo>
                    <a:pt x="2" y="129"/>
                    <a:pt x="3" y="129"/>
                    <a:pt x="4" y="126"/>
                  </a:cubicBezTo>
                  <a:cubicBezTo>
                    <a:pt x="4" y="129"/>
                    <a:pt x="2" y="130"/>
                    <a:pt x="0" y="131"/>
                  </a:cubicBezTo>
                  <a:lnTo>
                    <a:pt x="0" y="133"/>
                  </a:lnTo>
                  <a:cubicBezTo>
                    <a:pt x="1" y="133"/>
                    <a:pt x="4" y="132"/>
                    <a:pt x="4" y="131"/>
                  </a:cubicBezTo>
                  <a:cubicBezTo>
                    <a:pt x="6" y="127"/>
                    <a:pt x="8" y="119"/>
                    <a:pt x="9" y="115"/>
                  </a:cubicBezTo>
                  <a:cubicBezTo>
                    <a:pt x="10" y="114"/>
                    <a:pt x="12" y="114"/>
                    <a:pt x="11" y="116"/>
                  </a:cubicBezTo>
                  <a:cubicBezTo>
                    <a:pt x="10" y="118"/>
                    <a:pt x="7" y="128"/>
                    <a:pt x="7" y="130"/>
                  </a:cubicBezTo>
                  <a:cubicBezTo>
                    <a:pt x="5" y="137"/>
                    <a:pt x="11" y="138"/>
                    <a:pt x="14" y="142"/>
                  </a:cubicBezTo>
                  <a:cubicBezTo>
                    <a:pt x="19" y="139"/>
                    <a:pt x="25" y="141"/>
                    <a:pt x="27" y="134"/>
                  </a:cubicBezTo>
                  <a:cubicBezTo>
                    <a:pt x="28" y="129"/>
                    <a:pt x="28" y="125"/>
                    <a:pt x="29" y="120"/>
                  </a:cubicBezTo>
                  <a:cubicBezTo>
                    <a:pt x="29" y="119"/>
                    <a:pt x="31" y="119"/>
                    <a:pt x="30" y="120"/>
                  </a:cubicBezTo>
                  <a:cubicBezTo>
                    <a:pt x="30" y="125"/>
                    <a:pt x="29" y="132"/>
                    <a:pt x="29" y="133"/>
                  </a:cubicBezTo>
                  <a:cubicBezTo>
                    <a:pt x="29" y="139"/>
                    <a:pt x="36" y="139"/>
                    <a:pt x="39" y="142"/>
                  </a:cubicBezTo>
                  <a:cubicBezTo>
                    <a:pt x="43" y="139"/>
                    <a:pt x="50" y="138"/>
                    <a:pt x="49" y="132"/>
                  </a:cubicBezTo>
                  <a:cubicBezTo>
                    <a:pt x="48" y="130"/>
                    <a:pt x="46" y="122"/>
                    <a:pt x="45" y="119"/>
                  </a:cubicBezTo>
                  <a:cubicBezTo>
                    <a:pt x="45" y="118"/>
                    <a:pt x="46" y="118"/>
                    <a:pt x="46" y="118"/>
                  </a:cubicBezTo>
                  <a:cubicBezTo>
                    <a:pt x="48" y="122"/>
                    <a:pt x="50" y="129"/>
                    <a:pt x="52" y="133"/>
                  </a:cubicBezTo>
                  <a:cubicBezTo>
                    <a:pt x="55" y="138"/>
                    <a:pt x="61" y="134"/>
                    <a:pt x="67" y="134"/>
                  </a:cubicBezTo>
                  <a:cubicBezTo>
                    <a:pt x="68" y="130"/>
                    <a:pt x="74" y="126"/>
                    <a:pt x="71" y="121"/>
                  </a:cubicBezTo>
                  <a:cubicBezTo>
                    <a:pt x="70" y="119"/>
                    <a:pt x="63" y="111"/>
                    <a:pt x="62" y="111"/>
                  </a:cubicBezTo>
                  <a:cubicBezTo>
                    <a:pt x="62" y="110"/>
                    <a:pt x="63" y="109"/>
                    <a:pt x="64" y="110"/>
                  </a:cubicBezTo>
                  <a:cubicBezTo>
                    <a:pt x="66" y="111"/>
                    <a:pt x="69" y="115"/>
                    <a:pt x="75" y="120"/>
                  </a:cubicBezTo>
                  <a:cubicBezTo>
                    <a:pt x="79" y="124"/>
                    <a:pt x="90" y="116"/>
                    <a:pt x="92" y="116"/>
                  </a:cubicBezTo>
                  <a:cubicBezTo>
                    <a:pt x="91" y="111"/>
                    <a:pt x="92" y="103"/>
                    <a:pt x="86" y="100"/>
                  </a:cubicBezTo>
                  <a:cubicBezTo>
                    <a:pt x="82" y="98"/>
                    <a:pt x="75" y="97"/>
                    <a:pt x="73" y="97"/>
                  </a:cubicBezTo>
                  <a:cubicBezTo>
                    <a:pt x="72" y="96"/>
                    <a:pt x="73" y="95"/>
                    <a:pt x="73" y="95"/>
                  </a:cubicBezTo>
                  <a:cubicBezTo>
                    <a:pt x="78" y="96"/>
                    <a:pt x="83" y="96"/>
                    <a:pt x="88" y="9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3" name="Freeform 1601"/>
            <p:cNvSpPr>
              <a:spLocks/>
            </p:cNvSpPr>
            <p:nvPr userDrawn="1"/>
          </p:nvSpPr>
          <p:spPr bwMode="auto">
            <a:xfrm>
              <a:off x="428" y="248"/>
              <a:ext cx="10" cy="7"/>
            </a:xfrm>
            <a:custGeom>
              <a:avLst/>
              <a:gdLst>
                <a:gd name="T0" fmla="*/ 21 w 21"/>
                <a:gd name="T1" fmla="*/ 0 h 16"/>
                <a:gd name="T2" fmla="*/ 21 w 21"/>
                <a:gd name="T3" fmla="*/ 0 h 16"/>
                <a:gd name="T4" fmla="*/ 0 w 21"/>
                <a:gd name="T5" fmla="*/ 14 h 16"/>
                <a:gd name="T6" fmla="*/ 1 w 21"/>
                <a:gd name="T7" fmla="*/ 14 h 16"/>
                <a:gd name="T8" fmla="*/ 1 w 21"/>
                <a:gd name="T9" fmla="*/ 16 h 16"/>
                <a:gd name="T10" fmla="*/ 21 w 21"/>
                <a:gd name="T11" fmla="*/ 0 h 16"/>
              </a:gdLst>
              <a:ahLst/>
              <a:cxnLst>
                <a:cxn ang="0">
                  <a:pos x="T0" y="T1"/>
                </a:cxn>
                <a:cxn ang="0">
                  <a:pos x="T2" y="T3"/>
                </a:cxn>
                <a:cxn ang="0">
                  <a:pos x="T4" y="T5"/>
                </a:cxn>
                <a:cxn ang="0">
                  <a:pos x="T6" y="T7"/>
                </a:cxn>
                <a:cxn ang="0">
                  <a:pos x="T8" y="T9"/>
                </a:cxn>
                <a:cxn ang="0">
                  <a:pos x="T10" y="T11"/>
                </a:cxn>
              </a:cxnLst>
              <a:rect l="0" t="0" r="r" b="b"/>
              <a:pathLst>
                <a:path w="21" h="16">
                  <a:moveTo>
                    <a:pt x="21" y="0"/>
                  </a:moveTo>
                  <a:lnTo>
                    <a:pt x="21" y="0"/>
                  </a:lnTo>
                  <a:cubicBezTo>
                    <a:pt x="16" y="3"/>
                    <a:pt x="3" y="11"/>
                    <a:pt x="0" y="14"/>
                  </a:cubicBezTo>
                  <a:cubicBezTo>
                    <a:pt x="0" y="14"/>
                    <a:pt x="1" y="14"/>
                    <a:pt x="1" y="14"/>
                  </a:cubicBezTo>
                  <a:cubicBezTo>
                    <a:pt x="1" y="15"/>
                    <a:pt x="1" y="16"/>
                    <a:pt x="1" y="16"/>
                  </a:cubicBezTo>
                  <a:cubicBezTo>
                    <a:pt x="6" y="12"/>
                    <a:pt x="17" y="4"/>
                    <a:pt x="2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4" name="Freeform 1602"/>
            <p:cNvSpPr>
              <a:spLocks/>
            </p:cNvSpPr>
            <p:nvPr userDrawn="1"/>
          </p:nvSpPr>
          <p:spPr bwMode="auto">
            <a:xfrm>
              <a:off x="339" y="243"/>
              <a:ext cx="8" cy="31"/>
            </a:xfrm>
            <a:custGeom>
              <a:avLst/>
              <a:gdLst>
                <a:gd name="T0" fmla="*/ 15 w 18"/>
                <a:gd name="T1" fmla="*/ 0 h 68"/>
                <a:gd name="T2" fmla="*/ 15 w 18"/>
                <a:gd name="T3" fmla="*/ 0 h 68"/>
                <a:gd name="T4" fmla="*/ 8 w 18"/>
                <a:gd name="T5" fmla="*/ 14 h 68"/>
                <a:gd name="T6" fmla="*/ 1 w 18"/>
                <a:gd name="T7" fmla="*/ 68 h 68"/>
                <a:gd name="T8" fmla="*/ 18 w 18"/>
                <a:gd name="T9" fmla="*/ 16 h 68"/>
                <a:gd name="T10" fmla="*/ 4 w 18"/>
                <a:gd name="T11" fmla="*/ 42 h 68"/>
                <a:gd name="T12" fmla="*/ 15 w 18"/>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18" h="68">
                  <a:moveTo>
                    <a:pt x="15" y="0"/>
                  </a:moveTo>
                  <a:lnTo>
                    <a:pt x="15" y="0"/>
                  </a:lnTo>
                  <a:cubicBezTo>
                    <a:pt x="15" y="0"/>
                    <a:pt x="9" y="12"/>
                    <a:pt x="8" y="14"/>
                  </a:cubicBezTo>
                  <a:cubicBezTo>
                    <a:pt x="2" y="25"/>
                    <a:pt x="0" y="44"/>
                    <a:pt x="1" y="68"/>
                  </a:cubicBezTo>
                  <a:cubicBezTo>
                    <a:pt x="5" y="44"/>
                    <a:pt x="16" y="26"/>
                    <a:pt x="18" y="16"/>
                  </a:cubicBezTo>
                  <a:cubicBezTo>
                    <a:pt x="12" y="22"/>
                    <a:pt x="7" y="31"/>
                    <a:pt x="4" y="42"/>
                  </a:cubicBezTo>
                  <a:cubicBezTo>
                    <a:pt x="4" y="36"/>
                    <a:pt x="13" y="7"/>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5" name="Freeform 1603"/>
            <p:cNvSpPr>
              <a:spLocks/>
            </p:cNvSpPr>
            <p:nvPr userDrawn="1"/>
          </p:nvSpPr>
          <p:spPr bwMode="auto">
            <a:xfrm>
              <a:off x="423" y="245"/>
              <a:ext cx="40" cy="25"/>
            </a:xfrm>
            <a:custGeom>
              <a:avLst/>
              <a:gdLst>
                <a:gd name="T0" fmla="*/ 87 w 88"/>
                <a:gd name="T1" fmla="*/ 1 h 55"/>
                <a:gd name="T2" fmla="*/ 87 w 88"/>
                <a:gd name="T3" fmla="*/ 1 h 55"/>
                <a:gd name="T4" fmla="*/ 43 w 88"/>
                <a:gd name="T5" fmla="*/ 15 h 55"/>
                <a:gd name="T6" fmla="*/ 9 w 88"/>
                <a:gd name="T7" fmla="*/ 37 h 55"/>
                <a:gd name="T8" fmla="*/ 0 w 88"/>
                <a:gd name="T9" fmla="*/ 49 h 55"/>
                <a:gd name="T10" fmla="*/ 6 w 88"/>
                <a:gd name="T11" fmla="*/ 49 h 55"/>
                <a:gd name="T12" fmla="*/ 56 w 88"/>
                <a:gd name="T13" fmla="*/ 23 h 55"/>
                <a:gd name="T14" fmla="*/ 14 w 88"/>
                <a:gd name="T15" fmla="*/ 51 h 55"/>
                <a:gd name="T16" fmla="*/ 20 w 88"/>
                <a:gd name="T17" fmla="*/ 55 h 55"/>
                <a:gd name="T18" fmla="*/ 61 w 88"/>
                <a:gd name="T19" fmla="*/ 37 h 55"/>
                <a:gd name="T20" fmla="*/ 87 w 88"/>
                <a:gd name="T21"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55">
                  <a:moveTo>
                    <a:pt x="87" y="1"/>
                  </a:moveTo>
                  <a:lnTo>
                    <a:pt x="87" y="1"/>
                  </a:lnTo>
                  <a:cubicBezTo>
                    <a:pt x="72" y="0"/>
                    <a:pt x="55" y="8"/>
                    <a:pt x="43" y="15"/>
                  </a:cubicBezTo>
                  <a:cubicBezTo>
                    <a:pt x="35" y="20"/>
                    <a:pt x="20" y="29"/>
                    <a:pt x="9" y="37"/>
                  </a:cubicBezTo>
                  <a:cubicBezTo>
                    <a:pt x="6" y="42"/>
                    <a:pt x="5" y="41"/>
                    <a:pt x="0" y="49"/>
                  </a:cubicBezTo>
                  <a:cubicBezTo>
                    <a:pt x="4" y="48"/>
                    <a:pt x="4" y="49"/>
                    <a:pt x="6" y="49"/>
                  </a:cubicBezTo>
                  <a:cubicBezTo>
                    <a:pt x="12" y="45"/>
                    <a:pt x="41" y="29"/>
                    <a:pt x="56" y="23"/>
                  </a:cubicBezTo>
                  <a:cubicBezTo>
                    <a:pt x="43" y="34"/>
                    <a:pt x="20" y="48"/>
                    <a:pt x="14" y="51"/>
                  </a:cubicBezTo>
                  <a:cubicBezTo>
                    <a:pt x="18" y="52"/>
                    <a:pt x="19" y="54"/>
                    <a:pt x="20" y="55"/>
                  </a:cubicBezTo>
                  <a:cubicBezTo>
                    <a:pt x="30" y="52"/>
                    <a:pt x="53" y="43"/>
                    <a:pt x="61" y="37"/>
                  </a:cubicBezTo>
                  <a:cubicBezTo>
                    <a:pt x="73" y="29"/>
                    <a:pt x="88" y="18"/>
                    <a:pt x="87"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6" name="Freeform 1604"/>
            <p:cNvSpPr>
              <a:spLocks/>
            </p:cNvSpPr>
            <p:nvPr userDrawn="1"/>
          </p:nvSpPr>
          <p:spPr bwMode="auto">
            <a:xfrm>
              <a:off x="331" y="243"/>
              <a:ext cx="14" cy="32"/>
            </a:xfrm>
            <a:custGeom>
              <a:avLst/>
              <a:gdLst>
                <a:gd name="T0" fmla="*/ 32 w 32"/>
                <a:gd name="T1" fmla="*/ 0 h 72"/>
                <a:gd name="T2" fmla="*/ 32 w 32"/>
                <a:gd name="T3" fmla="*/ 0 h 72"/>
                <a:gd name="T4" fmla="*/ 4 w 32"/>
                <a:gd name="T5" fmla="*/ 38 h 72"/>
                <a:gd name="T6" fmla="*/ 2 w 32"/>
                <a:gd name="T7" fmla="*/ 72 h 72"/>
                <a:gd name="T8" fmla="*/ 32 w 32"/>
                <a:gd name="T9" fmla="*/ 0 h 72"/>
              </a:gdLst>
              <a:ahLst/>
              <a:cxnLst>
                <a:cxn ang="0">
                  <a:pos x="T0" y="T1"/>
                </a:cxn>
                <a:cxn ang="0">
                  <a:pos x="T2" y="T3"/>
                </a:cxn>
                <a:cxn ang="0">
                  <a:pos x="T4" y="T5"/>
                </a:cxn>
                <a:cxn ang="0">
                  <a:pos x="T6" y="T7"/>
                </a:cxn>
                <a:cxn ang="0">
                  <a:pos x="T8" y="T9"/>
                </a:cxn>
              </a:cxnLst>
              <a:rect l="0" t="0" r="r" b="b"/>
              <a:pathLst>
                <a:path w="32" h="72">
                  <a:moveTo>
                    <a:pt x="32" y="0"/>
                  </a:moveTo>
                  <a:lnTo>
                    <a:pt x="32" y="0"/>
                  </a:lnTo>
                  <a:cubicBezTo>
                    <a:pt x="21" y="12"/>
                    <a:pt x="8" y="29"/>
                    <a:pt x="4" y="38"/>
                  </a:cubicBezTo>
                  <a:cubicBezTo>
                    <a:pt x="0" y="52"/>
                    <a:pt x="1" y="64"/>
                    <a:pt x="2" y="72"/>
                  </a:cubicBezTo>
                  <a:cubicBezTo>
                    <a:pt x="6" y="46"/>
                    <a:pt x="16" y="23"/>
                    <a:pt x="3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7" name="Freeform 1605"/>
            <p:cNvSpPr>
              <a:spLocks/>
            </p:cNvSpPr>
            <p:nvPr userDrawn="1"/>
          </p:nvSpPr>
          <p:spPr bwMode="auto">
            <a:xfrm>
              <a:off x="346" y="243"/>
              <a:ext cx="11" cy="33"/>
            </a:xfrm>
            <a:custGeom>
              <a:avLst/>
              <a:gdLst>
                <a:gd name="T0" fmla="*/ 14 w 24"/>
                <a:gd name="T1" fmla="*/ 0 h 74"/>
                <a:gd name="T2" fmla="*/ 14 w 24"/>
                <a:gd name="T3" fmla="*/ 0 h 74"/>
                <a:gd name="T4" fmla="*/ 2 w 24"/>
                <a:gd name="T5" fmla="*/ 16 h 74"/>
                <a:gd name="T6" fmla="*/ 3 w 24"/>
                <a:gd name="T7" fmla="*/ 69 h 74"/>
                <a:gd name="T8" fmla="*/ 11 w 24"/>
                <a:gd name="T9" fmla="*/ 29 h 74"/>
                <a:gd name="T10" fmla="*/ 19 w 24"/>
                <a:gd name="T11" fmla="*/ 74 h 74"/>
                <a:gd name="T12" fmla="*/ 18 w 24"/>
                <a:gd name="T13" fmla="*/ 20 h 74"/>
                <a:gd name="T14" fmla="*/ 24 w 24"/>
                <a:gd name="T15" fmla="*/ 8 h 74"/>
                <a:gd name="T16" fmla="*/ 5 w 24"/>
                <a:gd name="T17" fmla="*/ 30 h 74"/>
                <a:gd name="T18" fmla="*/ 14 w 24"/>
                <a:gd name="T1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74">
                  <a:moveTo>
                    <a:pt x="14" y="0"/>
                  </a:moveTo>
                  <a:lnTo>
                    <a:pt x="14" y="0"/>
                  </a:lnTo>
                  <a:cubicBezTo>
                    <a:pt x="11" y="4"/>
                    <a:pt x="3" y="11"/>
                    <a:pt x="2" y="16"/>
                  </a:cubicBezTo>
                  <a:cubicBezTo>
                    <a:pt x="0" y="30"/>
                    <a:pt x="0" y="56"/>
                    <a:pt x="3" y="69"/>
                  </a:cubicBezTo>
                  <a:cubicBezTo>
                    <a:pt x="4" y="56"/>
                    <a:pt x="5" y="37"/>
                    <a:pt x="11" y="29"/>
                  </a:cubicBezTo>
                  <a:cubicBezTo>
                    <a:pt x="8" y="43"/>
                    <a:pt x="11" y="58"/>
                    <a:pt x="19" y="74"/>
                  </a:cubicBezTo>
                  <a:cubicBezTo>
                    <a:pt x="14" y="60"/>
                    <a:pt x="13" y="34"/>
                    <a:pt x="18" y="20"/>
                  </a:cubicBezTo>
                  <a:cubicBezTo>
                    <a:pt x="19" y="16"/>
                    <a:pt x="22" y="11"/>
                    <a:pt x="24" y="8"/>
                  </a:cubicBezTo>
                  <a:cubicBezTo>
                    <a:pt x="18" y="11"/>
                    <a:pt x="7" y="23"/>
                    <a:pt x="5" y="30"/>
                  </a:cubicBezTo>
                  <a:cubicBezTo>
                    <a:pt x="7" y="18"/>
                    <a:pt x="10" y="10"/>
                    <a:pt x="1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8" name="Freeform 1606"/>
            <p:cNvSpPr>
              <a:spLocks/>
            </p:cNvSpPr>
            <p:nvPr userDrawn="1"/>
          </p:nvSpPr>
          <p:spPr bwMode="auto">
            <a:xfrm>
              <a:off x="372" y="241"/>
              <a:ext cx="15" cy="8"/>
            </a:xfrm>
            <a:custGeom>
              <a:avLst/>
              <a:gdLst>
                <a:gd name="T0" fmla="*/ 26 w 32"/>
                <a:gd name="T1" fmla="*/ 6 h 16"/>
                <a:gd name="T2" fmla="*/ 26 w 32"/>
                <a:gd name="T3" fmla="*/ 6 h 16"/>
                <a:gd name="T4" fmla="*/ 0 w 32"/>
                <a:gd name="T5" fmla="*/ 2 h 16"/>
                <a:gd name="T6" fmla="*/ 29 w 32"/>
                <a:gd name="T7" fmla="*/ 16 h 16"/>
                <a:gd name="T8" fmla="*/ 26 w 32"/>
                <a:gd name="T9" fmla="*/ 6 h 16"/>
              </a:gdLst>
              <a:ahLst/>
              <a:cxnLst>
                <a:cxn ang="0">
                  <a:pos x="T0" y="T1"/>
                </a:cxn>
                <a:cxn ang="0">
                  <a:pos x="T2" y="T3"/>
                </a:cxn>
                <a:cxn ang="0">
                  <a:pos x="T4" y="T5"/>
                </a:cxn>
                <a:cxn ang="0">
                  <a:pos x="T6" y="T7"/>
                </a:cxn>
                <a:cxn ang="0">
                  <a:pos x="T8" y="T9"/>
                </a:cxn>
              </a:cxnLst>
              <a:rect l="0" t="0" r="r" b="b"/>
              <a:pathLst>
                <a:path w="32" h="16">
                  <a:moveTo>
                    <a:pt x="26" y="6"/>
                  </a:moveTo>
                  <a:lnTo>
                    <a:pt x="26" y="6"/>
                  </a:lnTo>
                  <a:cubicBezTo>
                    <a:pt x="19" y="1"/>
                    <a:pt x="12" y="0"/>
                    <a:pt x="0" y="2"/>
                  </a:cubicBezTo>
                  <a:cubicBezTo>
                    <a:pt x="9" y="2"/>
                    <a:pt x="25" y="0"/>
                    <a:pt x="29" y="16"/>
                  </a:cubicBezTo>
                  <a:cubicBezTo>
                    <a:pt x="32" y="13"/>
                    <a:pt x="30" y="8"/>
                    <a:pt x="26"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9" name="Freeform 1607"/>
            <p:cNvSpPr>
              <a:spLocks/>
            </p:cNvSpPr>
            <p:nvPr userDrawn="1"/>
          </p:nvSpPr>
          <p:spPr bwMode="auto">
            <a:xfrm>
              <a:off x="377" y="238"/>
              <a:ext cx="26" cy="9"/>
            </a:xfrm>
            <a:custGeom>
              <a:avLst/>
              <a:gdLst>
                <a:gd name="T0" fmla="*/ 14 w 58"/>
                <a:gd name="T1" fmla="*/ 2 h 20"/>
                <a:gd name="T2" fmla="*/ 14 w 58"/>
                <a:gd name="T3" fmla="*/ 2 h 20"/>
                <a:gd name="T4" fmla="*/ 0 w 58"/>
                <a:gd name="T5" fmla="*/ 3 h 20"/>
                <a:gd name="T6" fmla="*/ 37 w 58"/>
                <a:gd name="T7" fmla="*/ 18 h 20"/>
                <a:gd name="T8" fmla="*/ 58 w 58"/>
                <a:gd name="T9" fmla="*/ 9 h 20"/>
                <a:gd name="T10" fmla="*/ 39 w 58"/>
                <a:gd name="T11" fmla="*/ 10 h 20"/>
                <a:gd name="T12" fmla="*/ 14 w 58"/>
                <a:gd name="T13" fmla="*/ 2 h 20"/>
              </a:gdLst>
              <a:ahLst/>
              <a:cxnLst>
                <a:cxn ang="0">
                  <a:pos x="T0" y="T1"/>
                </a:cxn>
                <a:cxn ang="0">
                  <a:pos x="T2" y="T3"/>
                </a:cxn>
                <a:cxn ang="0">
                  <a:pos x="T4" y="T5"/>
                </a:cxn>
                <a:cxn ang="0">
                  <a:pos x="T6" y="T7"/>
                </a:cxn>
                <a:cxn ang="0">
                  <a:pos x="T8" y="T9"/>
                </a:cxn>
                <a:cxn ang="0">
                  <a:pos x="T10" y="T11"/>
                </a:cxn>
                <a:cxn ang="0">
                  <a:pos x="T12" y="T13"/>
                </a:cxn>
              </a:cxnLst>
              <a:rect l="0" t="0" r="r" b="b"/>
              <a:pathLst>
                <a:path w="58" h="20">
                  <a:moveTo>
                    <a:pt x="14" y="2"/>
                  </a:moveTo>
                  <a:lnTo>
                    <a:pt x="14" y="2"/>
                  </a:lnTo>
                  <a:cubicBezTo>
                    <a:pt x="11" y="1"/>
                    <a:pt x="5" y="0"/>
                    <a:pt x="0" y="3"/>
                  </a:cubicBezTo>
                  <a:cubicBezTo>
                    <a:pt x="25" y="3"/>
                    <a:pt x="26" y="15"/>
                    <a:pt x="37" y="18"/>
                  </a:cubicBezTo>
                  <a:cubicBezTo>
                    <a:pt x="44" y="20"/>
                    <a:pt x="55" y="17"/>
                    <a:pt x="58" y="9"/>
                  </a:cubicBezTo>
                  <a:cubicBezTo>
                    <a:pt x="53" y="12"/>
                    <a:pt x="46" y="12"/>
                    <a:pt x="39" y="10"/>
                  </a:cubicBezTo>
                  <a:cubicBezTo>
                    <a:pt x="31" y="8"/>
                    <a:pt x="24" y="3"/>
                    <a:pt x="1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0" name="Freeform 1608"/>
            <p:cNvSpPr>
              <a:spLocks/>
            </p:cNvSpPr>
            <p:nvPr userDrawn="1"/>
          </p:nvSpPr>
          <p:spPr bwMode="auto">
            <a:xfrm>
              <a:off x="343" y="236"/>
              <a:ext cx="11" cy="19"/>
            </a:xfrm>
            <a:custGeom>
              <a:avLst/>
              <a:gdLst>
                <a:gd name="T0" fmla="*/ 25 w 25"/>
                <a:gd name="T1" fmla="*/ 0 h 42"/>
                <a:gd name="T2" fmla="*/ 25 w 25"/>
                <a:gd name="T3" fmla="*/ 0 h 42"/>
                <a:gd name="T4" fmla="*/ 11 w 25"/>
                <a:gd name="T5" fmla="*/ 20 h 42"/>
                <a:gd name="T6" fmla="*/ 24 w 25"/>
                <a:gd name="T7" fmla="*/ 0 h 42"/>
                <a:gd name="T8" fmla="*/ 11 w 25"/>
                <a:gd name="T9" fmla="*/ 9 h 42"/>
                <a:gd name="T10" fmla="*/ 0 w 25"/>
                <a:gd name="T11" fmla="*/ 42 h 42"/>
                <a:gd name="T12" fmla="*/ 22 w 25"/>
                <a:gd name="T13" fmla="*/ 13 h 42"/>
                <a:gd name="T14" fmla="*/ 25 w 25"/>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42">
                  <a:moveTo>
                    <a:pt x="25" y="0"/>
                  </a:moveTo>
                  <a:lnTo>
                    <a:pt x="25" y="0"/>
                  </a:lnTo>
                  <a:cubicBezTo>
                    <a:pt x="22" y="4"/>
                    <a:pt x="14" y="16"/>
                    <a:pt x="11" y="20"/>
                  </a:cubicBezTo>
                  <a:cubicBezTo>
                    <a:pt x="14" y="13"/>
                    <a:pt x="20" y="6"/>
                    <a:pt x="24" y="0"/>
                  </a:cubicBezTo>
                  <a:cubicBezTo>
                    <a:pt x="21" y="3"/>
                    <a:pt x="14" y="7"/>
                    <a:pt x="11" y="9"/>
                  </a:cubicBezTo>
                  <a:cubicBezTo>
                    <a:pt x="7" y="16"/>
                    <a:pt x="2" y="33"/>
                    <a:pt x="0" y="42"/>
                  </a:cubicBezTo>
                  <a:cubicBezTo>
                    <a:pt x="7" y="30"/>
                    <a:pt x="17" y="18"/>
                    <a:pt x="22" y="13"/>
                  </a:cubicBezTo>
                  <a:cubicBezTo>
                    <a:pt x="22" y="9"/>
                    <a:pt x="24" y="4"/>
                    <a:pt x="2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1" name="Freeform 1609"/>
            <p:cNvSpPr>
              <a:spLocks/>
            </p:cNvSpPr>
            <p:nvPr userDrawn="1"/>
          </p:nvSpPr>
          <p:spPr bwMode="auto">
            <a:xfrm>
              <a:off x="407" y="237"/>
              <a:ext cx="17" cy="28"/>
            </a:xfrm>
            <a:custGeom>
              <a:avLst/>
              <a:gdLst>
                <a:gd name="T0" fmla="*/ 30 w 38"/>
                <a:gd name="T1" fmla="*/ 0 h 62"/>
                <a:gd name="T2" fmla="*/ 30 w 38"/>
                <a:gd name="T3" fmla="*/ 0 h 62"/>
                <a:gd name="T4" fmla="*/ 3 w 38"/>
                <a:gd name="T5" fmla="*/ 34 h 62"/>
                <a:gd name="T6" fmla="*/ 4 w 38"/>
                <a:gd name="T7" fmla="*/ 44 h 62"/>
                <a:gd name="T8" fmla="*/ 19 w 38"/>
                <a:gd name="T9" fmla="*/ 28 h 62"/>
                <a:gd name="T10" fmla="*/ 3 w 38"/>
                <a:gd name="T11" fmla="*/ 51 h 62"/>
                <a:gd name="T12" fmla="*/ 0 w 38"/>
                <a:gd name="T13" fmla="*/ 62 h 62"/>
                <a:gd name="T14" fmla="*/ 23 w 38"/>
                <a:gd name="T15" fmla="*/ 42 h 62"/>
                <a:gd name="T16" fmla="*/ 30 w 38"/>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2">
                  <a:moveTo>
                    <a:pt x="30" y="0"/>
                  </a:moveTo>
                  <a:lnTo>
                    <a:pt x="30" y="0"/>
                  </a:lnTo>
                  <a:cubicBezTo>
                    <a:pt x="24" y="14"/>
                    <a:pt x="10" y="28"/>
                    <a:pt x="3" y="34"/>
                  </a:cubicBezTo>
                  <a:cubicBezTo>
                    <a:pt x="3" y="38"/>
                    <a:pt x="4" y="41"/>
                    <a:pt x="4" y="44"/>
                  </a:cubicBezTo>
                  <a:cubicBezTo>
                    <a:pt x="5" y="42"/>
                    <a:pt x="12" y="34"/>
                    <a:pt x="19" y="28"/>
                  </a:cubicBezTo>
                  <a:cubicBezTo>
                    <a:pt x="15" y="38"/>
                    <a:pt x="7" y="47"/>
                    <a:pt x="3" y="51"/>
                  </a:cubicBezTo>
                  <a:cubicBezTo>
                    <a:pt x="2" y="54"/>
                    <a:pt x="1" y="58"/>
                    <a:pt x="0" y="62"/>
                  </a:cubicBezTo>
                  <a:cubicBezTo>
                    <a:pt x="5" y="57"/>
                    <a:pt x="18" y="47"/>
                    <a:pt x="23" y="42"/>
                  </a:cubicBezTo>
                  <a:cubicBezTo>
                    <a:pt x="33" y="31"/>
                    <a:pt x="38" y="14"/>
                    <a:pt x="3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2" name="Freeform 1610"/>
            <p:cNvSpPr>
              <a:spLocks/>
            </p:cNvSpPr>
            <p:nvPr userDrawn="1"/>
          </p:nvSpPr>
          <p:spPr bwMode="auto">
            <a:xfrm>
              <a:off x="424" y="231"/>
              <a:ext cx="10" cy="14"/>
            </a:xfrm>
            <a:custGeom>
              <a:avLst/>
              <a:gdLst>
                <a:gd name="T0" fmla="*/ 22 w 22"/>
                <a:gd name="T1" fmla="*/ 0 h 30"/>
                <a:gd name="T2" fmla="*/ 22 w 22"/>
                <a:gd name="T3" fmla="*/ 0 h 30"/>
                <a:gd name="T4" fmla="*/ 0 w 22"/>
                <a:gd name="T5" fmla="*/ 26 h 30"/>
                <a:gd name="T6" fmla="*/ 0 w 22"/>
                <a:gd name="T7" fmla="*/ 30 h 30"/>
                <a:gd name="T8" fmla="*/ 22 w 22"/>
                <a:gd name="T9" fmla="*/ 0 h 30"/>
              </a:gdLst>
              <a:ahLst/>
              <a:cxnLst>
                <a:cxn ang="0">
                  <a:pos x="T0" y="T1"/>
                </a:cxn>
                <a:cxn ang="0">
                  <a:pos x="T2" y="T3"/>
                </a:cxn>
                <a:cxn ang="0">
                  <a:pos x="T4" y="T5"/>
                </a:cxn>
                <a:cxn ang="0">
                  <a:pos x="T6" y="T7"/>
                </a:cxn>
                <a:cxn ang="0">
                  <a:pos x="T8" y="T9"/>
                </a:cxn>
              </a:cxnLst>
              <a:rect l="0" t="0" r="r" b="b"/>
              <a:pathLst>
                <a:path w="22" h="30">
                  <a:moveTo>
                    <a:pt x="22" y="0"/>
                  </a:moveTo>
                  <a:lnTo>
                    <a:pt x="22" y="0"/>
                  </a:lnTo>
                  <a:cubicBezTo>
                    <a:pt x="15" y="10"/>
                    <a:pt x="2" y="25"/>
                    <a:pt x="0" y="26"/>
                  </a:cubicBezTo>
                  <a:cubicBezTo>
                    <a:pt x="0" y="27"/>
                    <a:pt x="0" y="28"/>
                    <a:pt x="0" y="30"/>
                  </a:cubicBezTo>
                  <a:cubicBezTo>
                    <a:pt x="6" y="23"/>
                    <a:pt x="18" y="9"/>
                    <a:pt x="2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3" name="Freeform 1611"/>
            <p:cNvSpPr>
              <a:spLocks/>
            </p:cNvSpPr>
            <p:nvPr userDrawn="1"/>
          </p:nvSpPr>
          <p:spPr bwMode="auto">
            <a:xfrm>
              <a:off x="334" y="233"/>
              <a:ext cx="17" cy="24"/>
            </a:xfrm>
            <a:custGeom>
              <a:avLst/>
              <a:gdLst>
                <a:gd name="T0" fmla="*/ 39 w 39"/>
                <a:gd name="T1" fmla="*/ 0 h 52"/>
                <a:gd name="T2" fmla="*/ 39 w 39"/>
                <a:gd name="T3" fmla="*/ 0 h 52"/>
                <a:gd name="T4" fmla="*/ 20 w 39"/>
                <a:gd name="T5" fmla="*/ 19 h 52"/>
                <a:gd name="T6" fmla="*/ 37 w 39"/>
                <a:gd name="T7" fmla="*/ 0 h 52"/>
                <a:gd name="T8" fmla="*/ 23 w 39"/>
                <a:gd name="T9" fmla="*/ 6 h 52"/>
                <a:gd name="T10" fmla="*/ 0 w 39"/>
                <a:gd name="T11" fmla="*/ 52 h 52"/>
                <a:gd name="T12" fmla="*/ 39 w 3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39" h="52">
                  <a:moveTo>
                    <a:pt x="39" y="0"/>
                  </a:moveTo>
                  <a:lnTo>
                    <a:pt x="39" y="0"/>
                  </a:lnTo>
                  <a:cubicBezTo>
                    <a:pt x="35" y="3"/>
                    <a:pt x="23" y="17"/>
                    <a:pt x="20" y="19"/>
                  </a:cubicBezTo>
                  <a:cubicBezTo>
                    <a:pt x="22" y="13"/>
                    <a:pt x="34" y="4"/>
                    <a:pt x="37" y="0"/>
                  </a:cubicBezTo>
                  <a:cubicBezTo>
                    <a:pt x="33" y="2"/>
                    <a:pt x="27" y="5"/>
                    <a:pt x="23" y="6"/>
                  </a:cubicBezTo>
                  <a:cubicBezTo>
                    <a:pt x="20" y="10"/>
                    <a:pt x="4" y="34"/>
                    <a:pt x="0" y="52"/>
                  </a:cubicBezTo>
                  <a:cubicBezTo>
                    <a:pt x="14" y="29"/>
                    <a:pt x="29" y="21"/>
                    <a:pt x="3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4" name="Freeform 1612"/>
            <p:cNvSpPr>
              <a:spLocks/>
            </p:cNvSpPr>
            <p:nvPr userDrawn="1"/>
          </p:nvSpPr>
          <p:spPr bwMode="auto">
            <a:xfrm>
              <a:off x="350" y="231"/>
              <a:ext cx="20" cy="21"/>
            </a:xfrm>
            <a:custGeom>
              <a:avLst/>
              <a:gdLst>
                <a:gd name="T0" fmla="*/ 33 w 45"/>
                <a:gd name="T1" fmla="*/ 0 h 47"/>
                <a:gd name="T2" fmla="*/ 33 w 45"/>
                <a:gd name="T3" fmla="*/ 0 h 47"/>
                <a:gd name="T4" fmla="*/ 9 w 45"/>
                <a:gd name="T5" fmla="*/ 22 h 47"/>
                <a:gd name="T6" fmla="*/ 0 w 45"/>
                <a:gd name="T7" fmla="*/ 47 h 47"/>
                <a:gd name="T8" fmla="*/ 18 w 45"/>
                <a:gd name="T9" fmla="*/ 32 h 47"/>
                <a:gd name="T10" fmla="*/ 35 w 45"/>
                <a:gd name="T11" fmla="*/ 18 h 47"/>
                <a:gd name="T12" fmla="*/ 45 w 45"/>
                <a:gd name="T13" fmla="*/ 6 h 47"/>
                <a:gd name="T14" fmla="*/ 12 w 45"/>
                <a:gd name="T15" fmla="*/ 29 h 47"/>
                <a:gd name="T16" fmla="*/ 33 w 45"/>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7">
                  <a:moveTo>
                    <a:pt x="33" y="0"/>
                  </a:moveTo>
                  <a:lnTo>
                    <a:pt x="33" y="0"/>
                  </a:lnTo>
                  <a:cubicBezTo>
                    <a:pt x="26" y="4"/>
                    <a:pt x="13" y="15"/>
                    <a:pt x="9" y="22"/>
                  </a:cubicBezTo>
                  <a:cubicBezTo>
                    <a:pt x="6" y="28"/>
                    <a:pt x="1" y="45"/>
                    <a:pt x="0" y="47"/>
                  </a:cubicBezTo>
                  <a:cubicBezTo>
                    <a:pt x="5" y="41"/>
                    <a:pt x="11" y="35"/>
                    <a:pt x="18" y="32"/>
                  </a:cubicBezTo>
                  <a:cubicBezTo>
                    <a:pt x="22" y="27"/>
                    <a:pt x="30" y="21"/>
                    <a:pt x="35" y="18"/>
                  </a:cubicBezTo>
                  <a:cubicBezTo>
                    <a:pt x="38" y="15"/>
                    <a:pt x="43" y="9"/>
                    <a:pt x="45" y="6"/>
                  </a:cubicBezTo>
                  <a:cubicBezTo>
                    <a:pt x="39" y="11"/>
                    <a:pt x="22" y="24"/>
                    <a:pt x="12" y="29"/>
                  </a:cubicBezTo>
                  <a:cubicBezTo>
                    <a:pt x="18" y="18"/>
                    <a:pt x="27" y="7"/>
                    <a:pt x="3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5" name="Freeform 1613"/>
            <p:cNvSpPr>
              <a:spLocks/>
            </p:cNvSpPr>
            <p:nvPr userDrawn="1"/>
          </p:nvSpPr>
          <p:spPr bwMode="auto">
            <a:xfrm>
              <a:off x="348" y="227"/>
              <a:ext cx="13" cy="12"/>
            </a:xfrm>
            <a:custGeom>
              <a:avLst/>
              <a:gdLst>
                <a:gd name="T0" fmla="*/ 29 w 29"/>
                <a:gd name="T1" fmla="*/ 0 h 26"/>
                <a:gd name="T2" fmla="*/ 29 w 29"/>
                <a:gd name="T3" fmla="*/ 0 h 26"/>
                <a:gd name="T4" fmla="*/ 17 w 29"/>
                <a:gd name="T5" fmla="*/ 2 h 26"/>
                <a:gd name="T6" fmla="*/ 0 w 29"/>
                <a:gd name="T7" fmla="*/ 26 h 26"/>
                <a:gd name="T8" fmla="*/ 29 w 29"/>
                <a:gd name="T9" fmla="*/ 0 h 26"/>
              </a:gdLst>
              <a:ahLst/>
              <a:cxnLst>
                <a:cxn ang="0">
                  <a:pos x="T0" y="T1"/>
                </a:cxn>
                <a:cxn ang="0">
                  <a:pos x="T2" y="T3"/>
                </a:cxn>
                <a:cxn ang="0">
                  <a:pos x="T4" y="T5"/>
                </a:cxn>
                <a:cxn ang="0">
                  <a:pos x="T6" y="T7"/>
                </a:cxn>
                <a:cxn ang="0">
                  <a:pos x="T8" y="T9"/>
                </a:cxn>
              </a:cxnLst>
              <a:rect l="0" t="0" r="r" b="b"/>
              <a:pathLst>
                <a:path w="29" h="26">
                  <a:moveTo>
                    <a:pt x="29" y="0"/>
                  </a:moveTo>
                  <a:lnTo>
                    <a:pt x="29" y="0"/>
                  </a:lnTo>
                  <a:cubicBezTo>
                    <a:pt x="26" y="1"/>
                    <a:pt x="20" y="2"/>
                    <a:pt x="17" y="2"/>
                  </a:cubicBezTo>
                  <a:cubicBezTo>
                    <a:pt x="13" y="6"/>
                    <a:pt x="7" y="15"/>
                    <a:pt x="0" y="26"/>
                  </a:cubicBezTo>
                  <a:cubicBezTo>
                    <a:pt x="12" y="19"/>
                    <a:pt x="23" y="6"/>
                    <a:pt x="2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6" name="Freeform 1614"/>
            <p:cNvSpPr>
              <a:spLocks/>
            </p:cNvSpPr>
            <p:nvPr userDrawn="1"/>
          </p:nvSpPr>
          <p:spPr bwMode="auto">
            <a:xfrm>
              <a:off x="339" y="228"/>
              <a:ext cx="16" cy="8"/>
            </a:xfrm>
            <a:custGeom>
              <a:avLst/>
              <a:gdLst>
                <a:gd name="T0" fmla="*/ 29 w 35"/>
                <a:gd name="T1" fmla="*/ 0 h 18"/>
                <a:gd name="T2" fmla="*/ 29 w 35"/>
                <a:gd name="T3" fmla="*/ 0 h 18"/>
                <a:gd name="T4" fmla="*/ 0 w 35"/>
                <a:gd name="T5" fmla="*/ 15 h 18"/>
                <a:gd name="T6" fmla="*/ 35 w 35"/>
                <a:gd name="T7" fmla="*/ 0 h 18"/>
                <a:gd name="T8" fmla="*/ 29 w 35"/>
                <a:gd name="T9" fmla="*/ 0 h 18"/>
              </a:gdLst>
              <a:ahLst/>
              <a:cxnLst>
                <a:cxn ang="0">
                  <a:pos x="T0" y="T1"/>
                </a:cxn>
                <a:cxn ang="0">
                  <a:pos x="T2" y="T3"/>
                </a:cxn>
                <a:cxn ang="0">
                  <a:pos x="T4" y="T5"/>
                </a:cxn>
                <a:cxn ang="0">
                  <a:pos x="T6" y="T7"/>
                </a:cxn>
                <a:cxn ang="0">
                  <a:pos x="T8" y="T9"/>
                </a:cxn>
              </a:cxnLst>
              <a:rect l="0" t="0" r="r" b="b"/>
              <a:pathLst>
                <a:path w="35" h="18">
                  <a:moveTo>
                    <a:pt x="29" y="0"/>
                  </a:moveTo>
                  <a:lnTo>
                    <a:pt x="29" y="0"/>
                  </a:lnTo>
                  <a:cubicBezTo>
                    <a:pt x="26" y="6"/>
                    <a:pt x="13" y="14"/>
                    <a:pt x="0" y="15"/>
                  </a:cubicBezTo>
                  <a:cubicBezTo>
                    <a:pt x="15" y="18"/>
                    <a:pt x="30" y="8"/>
                    <a:pt x="35" y="0"/>
                  </a:cubicBezTo>
                  <a:cubicBezTo>
                    <a:pt x="33" y="0"/>
                    <a:pt x="29" y="0"/>
                    <a:pt x="2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7" name="Freeform 1615"/>
            <p:cNvSpPr>
              <a:spLocks/>
            </p:cNvSpPr>
            <p:nvPr userDrawn="1"/>
          </p:nvSpPr>
          <p:spPr bwMode="auto">
            <a:xfrm>
              <a:off x="371" y="224"/>
              <a:ext cx="2" cy="1"/>
            </a:xfrm>
            <a:custGeom>
              <a:avLst/>
              <a:gdLst>
                <a:gd name="T0" fmla="*/ 0 w 6"/>
                <a:gd name="T1" fmla="*/ 0 h 3"/>
                <a:gd name="T2" fmla="*/ 0 w 6"/>
                <a:gd name="T3" fmla="*/ 0 h 3"/>
                <a:gd name="T4" fmla="*/ 6 w 6"/>
                <a:gd name="T5" fmla="*/ 3 h 3"/>
                <a:gd name="T6" fmla="*/ 0 w 6"/>
                <a:gd name="T7" fmla="*/ 0 h 3"/>
              </a:gdLst>
              <a:ahLst/>
              <a:cxnLst>
                <a:cxn ang="0">
                  <a:pos x="T0" y="T1"/>
                </a:cxn>
                <a:cxn ang="0">
                  <a:pos x="T2" y="T3"/>
                </a:cxn>
                <a:cxn ang="0">
                  <a:pos x="T4" y="T5"/>
                </a:cxn>
                <a:cxn ang="0">
                  <a:pos x="T6" y="T7"/>
                </a:cxn>
              </a:cxnLst>
              <a:rect l="0" t="0" r="r" b="b"/>
              <a:pathLst>
                <a:path w="6" h="3">
                  <a:moveTo>
                    <a:pt x="0" y="0"/>
                  </a:moveTo>
                  <a:lnTo>
                    <a:pt x="0" y="0"/>
                  </a:lnTo>
                  <a:cubicBezTo>
                    <a:pt x="1" y="1"/>
                    <a:pt x="4" y="3"/>
                    <a:pt x="6" y="3"/>
                  </a:cubicBezTo>
                  <a:cubicBezTo>
                    <a:pt x="3" y="1"/>
                    <a:pt x="1"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8" name="Freeform 1616"/>
            <p:cNvSpPr>
              <a:spLocks/>
            </p:cNvSpPr>
            <p:nvPr userDrawn="1"/>
          </p:nvSpPr>
          <p:spPr bwMode="auto">
            <a:xfrm>
              <a:off x="372" y="223"/>
              <a:ext cx="3" cy="2"/>
            </a:xfrm>
            <a:custGeom>
              <a:avLst/>
              <a:gdLst>
                <a:gd name="T0" fmla="*/ 8 w 8"/>
                <a:gd name="T1" fmla="*/ 0 h 5"/>
                <a:gd name="T2" fmla="*/ 8 w 8"/>
                <a:gd name="T3" fmla="*/ 0 h 5"/>
                <a:gd name="T4" fmla="*/ 0 w 8"/>
                <a:gd name="T5" fmla="*/ 1 h 5"/>
                <a:gd name="T6" fmla="*/ 8 w 8"/>
                <a:gd name="T7" fmla="*/ 5 h 5"/>
                <a:gd name="T8" fmla="*/ 8 w 8"/>
                <a:gd name="T9" fmla="*/ 0 h 5"/>
              </a:gdLst>
              <a:ahLst/>
              <a:cxnLst>
                <a:cxn ang="0">
                  <a:pos x="T0" y="T1"/>
                </a:cxn>
                <a:cxn ang="0">
                  <a:pos x="T2" y="T3"/>
                </a:cxn>
                <a:cxn ang="0">
                  <a:pos x="T4" y="T5"/>
                </a:cxn>
                <a:cxn ang="0">
                  <a:pos x="T6" y="T7"/>
                </a:cxn>
                <a:cxn ang="0">
                  <a:pos x="T8" y="T9"/>
                </a:cxn>
              </a:cxnLst>
              <a:rect l="0" t="0" r="r" b="b"/>
              <a:pathLst>
                <a:path w="8" h="5">
                  <a:moveTo>
                    <a:pt x="8" y="0"/>
                  </a:moveTo>
                  <a:lnTo>
                    <a:pt x="8" y="0"/>
                  </a:lnTo>
                  <a:cubicBezTo>
                    <a:pt x="6" y="0"/>
                    <a:pt x="0" y="1"/>
                    <a:pt x="0" y="1"/>
                  </a:cubicBezTo>
                  <a:cubicBezTo>
                    <a:pt x="2" y="2"/>
                    <a:pt x="6" y="4"/>
                    <a:pt x="8" y="5"/>
                  </a:cubicBezTo>
                  <a:cubicBezTo>
                    <a:pt x="6" y="3"/>
                    <a:pt x="7" y="1"/>
                    <a:pt x="8"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9" name="Freeform 1617"/>
            <p:cNvSpPr>
              <a:spLocks/>
            </p:cNvSpPr>
            <p:nvPr userDrawn="1"/>
          </p:nvSpPr>
          <p:spPr bwMode="auto">
            <a:xfrm>
              <a:off x="377" y="223"/>
              <a:ext cx="2" cy="3"/>
            </a:xfrm>
            <a:custGeom>
              <a:avLst/>
              <a:gdLst>
                <a:gd name="T0" fmla="*/ 3 w 3"/>
                <a:gd name="T1" fmla="*/ 0 h 6"/>
                <a:gd name="T2" fmla="*/ 3 w 3"/>
                <a:gd name="T3" fmla="*/ 0 h 6"/>
                <a:gd name="T4" fmla="*/ 1 w 3"/>
                <a:gd name="T5" fmla="*/ 3 h 6"/>
                <a:gd name="T6" fmla="*/ 0 w 3"/>
                <a:gd name="T7" fmla="*/ 6 h 6"/>
                <a:gd name="T8" fmla="*/ 3 w 3"/>
                <a:gd name="T9" fmla="*/ 3 h 6"/>
                <a:gd name="T10" fmla="*/ 3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3" y="0"/>
                  </a:moveTo>
                  <a:lnTo>
                    <a:pt x="3" y="0"/>
                  </a:lnTo>
                  <a:cubicBezTo>
                    <a:pt x="3" y="0"/>
                    <a:pt x="2" y="1"/>
                    <a:pt x="1" y="3"/>
                  </a:cubicBezTo>
                  <a:cubicBezTo>
                    <a:pt x="0" y="3"/>
                    <a:pt x="0" y="6"/>
                    <a:pt x="0" y="6"/>
                  </a:cubicBezTo>
                  <a:cubicBezTo>
                    <a:pt x="0" y="6"/>
                    <a:pt x="2" y="5"/>
                    <a:pt x="3" y="3"/>
                  </a:cubicBezTo>
                  <a:cubicBezTo>
                    <a:pt x="3" y="1"/>
                    <a:pt x="3" y="0"/>
                    <a:pt x="3"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0" name="Freeform 1618"/>
            <p:cNvSpPr>
              <a:spLocks/>
            </p:cNvSpPr>
            <p:nvPr userDrawn="1"/>
          </p:nvSpPr>
          <p:spPr bwMode="auto">
            <a:xfrm>
              <a:off x="377" y="223"/>
              <a:ext cx="3" cy="5"/>
            </a:xfrm>
            <a:custGeom>
              <a:avLst/>
              <a:gdLst>
                <a:gd name="T0" fmla="*/ 8 w 8"/>
                <a:gd name="T1" fmla="*/ 0 h 10"/>
                <a:gd name="T2" fmla="*/ 8 w 8"/>
                <a:gd name="T3" fmla="*/ 0 h 10"/>
                <a:gd name="T4" fmla="*/ 5 w 8"/>
                <a:gd name="T5" fmla="*/ 0 h 10"/>
                <a:gd name="T6" fmla="*/ 0 w 8"/>
                <a:gd name="T7" fmla="*/ 7 h 10"/>
                <a:gd name="T8" fmla="*/ 3 w 8"/>
                <a:gd name="T9" fmla="*/ 10 h 10"/>
                <a:gd name="T10" fmla="*/ 8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8" y="0"/>
                  </a:moveTo>
                  <a:lnTo>
                    <a:pt x="8" y="0"/>
                  </a:lnTo>
                  <a:cubicBezTo>
                    <a:pt x="7" y="0"/>
                    <a:pt x="6" y="0"/>
                    <a:pt x="5" y="0"/>
                  </a:cubicBezTo>
                  <a:cubicBezTo>
                    <a:pt x="6" y="4"/>
                    <a:pt x="4" y="6"/>
                    <a:pt x="0" y="7"/>
                  </a:cubicBezTo>
                  <a:cubicBezTo>
                    <a:pt x="1" y="8"/>
                    <a:pt x="2" y="9"/>
                    <a:pt x="3" y="10"/>
                  </a:cubicBezTo>
                  <a:cubicBezTo>
                    <a:pt x="5" y="8"/>
                    <a:pt x="8" y="2"/>
                    <a:pt x="8"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1" name="Freeform 1619"/>
            <p:cNvSpPr>
              <a:spLocks/>
            </p:cNvSpPr>
            <p:nvPr userDrawn="1"/>
          </p:nvSpPr>
          <p:spPr bwMode="auto">
            <a:xfrm>
              <a:off x="367" y="223"/>
              <a:ext cx="32" cy="22"/>
            </a:xfrm>
            <a:custGeom>
              <a:avLst/>
              <a:gdLst>
                <a:gd name="T0" fmla="*/ 69 w 71"/>
                <a:gd name="T1" fmla="*/ 12 h 47"/>
                <a:gd name="T2" fmla="*/ 69 w 71"/>
                <a:gd name="T3" fmla="*/ 12 h 47"/>
                <a:gd name="T4" fmla="*/ 47 w 71"/>
                <a:gd name="T5" fmla="*/ 0 h 47"/>
                <a:gd name="T6" fmla="*/ 0 w 71"/>
                <a:gd name="T7" fmla="*/ 44 h 47"/>
                <a:gd name="T8" fmla="*/ 12 w 71"/>
                <a:gd name="T9" fmla="*/ 39 h 47"/>
                <a:gd name="T10" fmla="*/ 45 w 71"/>
                <a:gd name="T11" fmla="*/ 25 h 47"/>
                <a:gd name="T12" fmla="*/ 65 w 71"/>
                <a:gd name="T13" fmla="*/ 32 h 47"/>
                <a:gd name="T14" fmla="*/ 69 w 71"/>
                <a:gd name="T15" fmla="*/ 12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47">
                  <a:moveTo>
                    <a:pt x="69" y="12"/>
                  </a:moveTo>
                  <a:lnTo>
                    <a:pt x="69" y="12"/>
                  </a:lnTo>
                  <a:cubicBezTo>
                    <a:pt x="66" y="6"/>
                    <a:pt x="57" y="0"/>
                    <a:pt x="47" y="0"/>
                  </a:cubicBezTo>
                  <a:cubicBezTo>
                    <a:pt x="33" y="19"/>
                    <a:pt x="20" y="32"/>
                    <a:pt x="0" y="44"/>
                  </a:cubicBezTo>
                  <a:cubicBezTo>
                    <a:pt x="1" y="47"/>
                    <a:pt x="8" y="41"/>
                    <a:pt x="12" y="39"/>
                  </a:cubicBezTo>
                  <a:cubicBezTo>
                    <a:pt x="21" y="33"/>
                    <a:pt x="33" y="25"/>
                    <a:pt x="45" y="25"/>
                  </a:cubicBezTo>
                  <a:cubicBezTo>
                    <a:pt x="53" y="24"/>
                    <a:pt x="61" y="27"/>
                    <a:pt x="65" y="32"/>
                  </a:cubicBezTo>
                  <a:cubicBezTo>
                    <a:pt x="70" y="28"/>
                    <a:pt x="71" y="18"/>
                    <a:pt x="69" y="1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2" name="Freeform 1620"/>
            <p:cNvSpPr>
              <a:spLocks/>
            </p:cNvSpPr>
            <p:nvPr userDrawn="1"/>
          </p:nvSpPr>
          <p:spPr bwMode="auto">
            <a:xfrm>
              <a:off x="418" y="222"/>
              <a:ext cx="43" cy="38"/>
            </a:xfrm>
            <a:custGeom>
              <a:avLst/>
              <a:gdLst>
                <a:gd name="T0" fmla="*/ 87 w 94"/>
                <a:gd name="T1" fmla="*/ 0 h 83"/>
                <a:gd name="T2" fmla="*/ 87 w 94"/>
                <a:gd name="T3" fmla="*/ 0 h 83"/>
                <a:gd name="T4" fmla="*/ 0 w 94"/>
                <a:gd name="T5" fmla="*/ 75 h 83"/>
                <a:gd name="T6" fmla="*/ 19 w 94"/>
                <a:gd name="T7" fmla="*/ 71 h 83"/>
                <a:gd name="T8" fmla="*/ 61 w 94"/>
                <a:gd name="T9" fmla="*/ 41 h 83"/>
                <a:gd name="T10" fmla="*/ 23 w 94"/>
                <a:gd name="T11" fmla="*/ 76 h 83"/>
                <a:gd name="T12" fmla="*/ 21 w 94"/>
                <a:gd name="T13" fmla="*/ 83 h 83"/>
                <a:gd name="T14" fmla="*/ 75 w 94"/>
                <a:gd name="T15" fmla="*/ 46 h 83"/>
                <a:gd name="T16" fmla="*/ 87 w 94"/>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83">
                  <a:moveTo>
                    <a:pt x="87" y="0"/>
                  </a:moveTo>
                  <a:lnTo>
                    <a:pt x="87" y="0"/>
                  </a:lnTo>
                  <a:cubicBezTo>
                    <a:pt x="77" y="6"/>
                    <a:pt x="37" y="50"/>
                    <a:pt x="0" y="75"/>
                  </a:cubicBezTo>
                  <a:cubicBezTo>
                    <a:pt x="6" y="73"/>
                    <a:pt x="13" y="71"/>
                    <a:pt x="19" y="71"/>
                  </a:cubicBezTo>
                  <a:cubicBezTo>
                    <a:pt x="21" y="69"/>
                    <a:pt x="48" y="49"/>
                    <a:pt x="61" y="41"/>
                  </a:cubicBezTo>
                  <a:cubicBezTo>
                    <a:pt x="51" y="54"/>
                    <a:pt x="28" y="71"/>
                    <a:pt x="23" y="76"/>
                  </a:cubicBezTo>
                  <a:cubicBezTo>
                    <a:pt x="22" y="77"/>
                    <a:pt x="22" y="80"/>
                    <a:pt x="21" y="83"/>
                  </a:cubicBezTo>
                  <a:cubicBezTo>
                    <a:pt x="34" y="74"/>
                    <a:pt x="58" y="62"/>
                    <a:pt x="75" y="46"/>
                  </a:cubicBezTo>
                  <a:cubicBezTo>
                    <a:pt x="86" y="35"/>
                    <a:pt x="94" y="17"/>
                    <a:pt x="8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3" name="Freeform 1621"/>
            <p:cNvSpPr>
              <a:spLocks/>
            </p:cNvSpPr>
            <p:nvPr userDrawn="1"/>
          </p:nvSpPr>
          <p:spPr bwMode="auto">
            <a:xfrm>
              <a:off x="354" y="220"/>
              <a:ext cx="34" cy="40"/>
            </a:xfrm>
            <a:custGeom>
              <a:avLst/>
              <a:gdLst>
                <a:gd name="T0" fmla="*/ 73 w 75"/>
                <a:gd name="T1" fmla="*/ 6 h 89"/>
                <a:gd name="T2" fmla="*/ 73 w 75"/>
                <a:gd name="T3" fmla="*/ 6 h 89"/>
                <a:gd name="T4" fmla="*/ 69 w 75"/>
                <a:gd name="T5" fmla="*/ 3 h 89"/>
                <a:gd name="T6" fmla="*/ 53 w 75"/>
                <a:gd name="T7" fmla="*/ 28 h 89"/>
                <a:gd name="T8" fmla="*/ 31 w 75"/>
                <a:gd name="T9" fmla="*/ 42 h 89"/>
                <a:gd name="T10" fmla="*/ 7 w 75"/>
                <a:gd name="T11" fmla="*/ 62 h 89"/>
                <a:gd name="T12" fmla="*/ 1 w 75"/>
                <a:gd name="T13" fmla="*/ 89 h 89"/>
                <a:gd name="T14" fmla="*/ 29 w 75"/>
                <a:gd name="T15" fmla="*/ 48 h 89"/>
                <a:gd name="T16" fmla="*/ 58 w 75"/>
                <a:gd name="T17" fmla="*/ 25 h 89"/>
                <a:gd name="T18" fmla="*/ 73 w 75"/>
                <a:gd name="T19" fmla="*/ 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89">
                  <a:moveTo>
                    <a:pt x="73" y="6"/>
                  </a:moveTo>
                  <a:lnTo>
                    <a:pt x="73" y="6"/>
                  </a:lnTo>
                  <a:cubicBezTo>
                    <a:pt x="75" y="2"/>
                    <a:pt x="70" y="0"/>
                    <a:pt x="69" y="3"/>
                  </a:cubicBezTo>
                  <a:cubicBezTo>
                    <a:pt x="64" y="13"/>
                    <a:pt x="59" y="22"/>
                    <a:pt x="53" y="28"/>
                  </a:cubicBezTo>
                  <a:cubicBezTo>
                    <a:pt x="47" y="33"/>
                    <a:pt x="38" y="39"/>
                    <a:pt x="31" y="42"/>
                  </a:cubicBezTo>
                  <a:cubicBezTo>
                    <a:pt x="23" y="46"/>
                    <a:pt x="11" y="55"/>
                    <a:pt x="7" y="62"/>
                  </a:cubicBezTo>
                  <a:cubicBezTo>
                    <a:pt x="3" y="69"/>
                    <a:pt x="0" y="79"/>
                    <a:pt x="1" y="89"/>
                  </a:cubicBezTo>
                  <a:cubicBezTo>
                    <a:pt x="4" y="75"/>
                    <a:pt x="16" y="56"/>
                    <a:pt x="29" y="48"/>
                  </a:cubicBezTo>
                  <a:cubicBezTo>
                    <a:pt x="41" y="41"/>
                    <a:pt x="51" y="34"/>
                    <a:pt x="58" y="25"/>
                  </a:cubicBezTo>
                  <a:cubicBezTo>
                    <a:pt x="63" y="19"/>
                    <a:pt x="69" y="13"/>
                    <a:pt x="7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4" name="Freeform 1622"/>
            <p:cNvSpPr>
              <a:spLocks/>
            </p:cNvSpPr>
            <p:nvPr userDrawn="1"/>
          </p:nvSpPr>
          <p:spPr bwMode="auto">
            <a:xfrm>
              <a:off x="346" y="218"/>
              <a:ext cx="38" cy="24"/>
            </a:xfrm>
            <a:custGeom>
              <a:avLst/>
              <a:gdLst>
                <a:gd name="T0" fmla="*/ 84 w 86"/>
                <a:gd name="T1" fmla="*/ 1 h 53"/>
                <a:gd name="T2" fmla="*/ 84 w 86"/>
                <a:gd name="T3" fmla="*/ 1 h 53"/>
                <a:gd name="T4" fmla="*/ 7 w 86"/>
                <a:gd name="T5" fmla="*/ 2 h 53"/>
                <a:gd name="T6" fmla="*/ 0 w 86"/>
                <a:gd name="T7" fmla="*/ 0 h 53"/>
                <a:gd name="T8" fmla="*/ 8 w 86"/>
                <a:gd name="T9" fmla="*/ 6 h 53"/>
                <a:gd name="T10" fmla="*/ 55 w 86"/>
                <a:gd name="T11" fmla="*/ 12 h 53"/>
                <a:gd name="T12" fmla="*/ 79 w 86"/>
                <a:gd name="T13" fmla="*/ 10 h 53"/>
                <a:gd name="T14" fmla="*/ 72 w 86"/>
                <a:gd name="T15" fmla="*/ 23 h 53"/>
                <a:gd name="T16" fmla="*/ 55 w 86"/>
                <a:gd name="T17" fmla="*/ 16 h 53"/>
                <a:gd name="T18" fmla="*/ 27 w 86"/>
                <a:gd name="T19" fmla="*/ 14 h 53"/>
                <a:gd name="T20" fmla="*/ 4 w 86"/>
                <a:gd name="T21" fmla="*/ 15 h 53"/>
                <a:gd name="T22" fmla="*/ 39 w 86"/>
                <a:gd name="T23" fmla="*/ 18 h 53"/>
                <a:gd name="T24" fmla="*/ 16 w 86"/>
                <a:gd name="T25" fmla="*/ 50 h 53"/>
                <a:gd name="T26" fmla="*/ 50 w 86"/>
                <a:gd name="T27" fmla="*/ 21 h 53"/>
                <a:gd name="T28" fmla="*/ 26 w 86"/>
                <a:gd name="T29" fmla="*/ 53 h 53"/>
                <a:gd name="T30" fmla="*/ 59 w 86"/>
                <a:gd name="T31" fmla="*/ 27 h 53"/>
                <a:gd name="T32" fmla="*/ 46 w 86"/>
                <a:gd name="T33" fmla="*/ 45 h 53"/>
                <a:gd name="T34" fmla="*/ 67 w 86"/>
                <a:gd name="T35" fmla="*/ 32 h 53"/>
                <a:gd name="T36" fmla="*/ 85 w 86"/>
                <a:gd name="T37" fmla="*/ 4 h 53"/>
                <a:gd name="T38" fmla="*/ 84 w 86"/>
                <a:gd name="T39"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53">
                  <a:moveTo>
                    <a:pt x="84" y="1"/>
                  </a:moveTo>
                  <a:lnTo>
                    <a:pt x="84" y="1"/>
                  </a:lnTo>
                  <a:cubicBezTo>
                    <a:pt x="70" y="1"/>
                    <a:pt x="25" y="2"/>
                    <a:pt x="7" y="2"/>
                  </a:cubicBezTo>
                  <a:cubicBezTo>
                    <a:pt x="5" y="2"/>
                    <a:pt x="2" y="1"/>
                    <a:pt x="0" y="0"/>
                  </a:cubicBezTo>
                  <a:cubicBezTo>
                    <a:pt x="2" y="2"/>
                    <a:pt x="6" y="4"/>
                    <a:pt x="8" y="6"/>
                  </a:cubicBezTo>
                  <a:cubicBezTo>
                    <a:pt x="22" y="12"/>
                    <a:pt x="38" y="14"/>
                    <a:pt x="55" y="12"/>
                  </a:cubicBezTo>
                  <a:cubicBezTo>
                    <a:pt x="59" y="11"/>
                    <a:pt x="70" y="7"/>
                    <a:pt x="79" y="10"/>
                  </a:cubicBezTo>
                  <a:cubicBezTo>
                    <a:pt x="79" y="14"/>
                    <a:pt x="74" y="21"/>
                    <a:pt x="72" y="23"/>
                  </a:cubicBezTo>
                  <a:cubicBezTo>
                    <a:pt x="67" y="19"/>
                    <a:pt x="62" y="18"/>
                    <a:pt x="55" y="16"/>
                  </a:cubicBezTo>
                  <a:cubicBezTo>
                    <a:pt x="47" y="13"/>
                    <a:pt x="37" y="13"/>
                    <a:pt x="27" y="14"/>
                  </a:cubicBezTo>
                  <a:cubicBezTo>
                    <a:pt x="20" y="15"/>
                    <a:pt x="11" y="16"/>
                    <a:pt x="4" y="15"/>
                  </a:cubicBezTo>
                  <a:cubicBezTo>
                    <a:pt x="12" y="21"/>
                    <a:pt x="26" y="22"/>
                    <a:pt x="39" y="18"/>
                  </a:cubicBezTo>
                  <a:cubicBezTo>
                    <a:pt x="29" y="25"/>
                    <a:pt x="18" y="37"/>
                    <a:pt x="16" y="50"/>
                  </a:cubicBezTo>
                  <a:cubicBezTo>
                    <a:pt x="25" y="38"/>
                    <a:pt x="37" y="28"/>
                    <a:pt x="50" y="21"/>
                  </a:cubicBezTo>
                  <a:cubicBezTo>
                    <a:pt x="40" y="30"/>
                    <a:pt x="30" y="45"/>
                    <a:pt x="26" y="53"/>
                  </a:cubicBezTo>
                  <a:cubicBezTo>
                    <a:pt x="36" y="47"/>
                    <a:pt x="51" y="36"/>
                    <a:pt x="59" y="27"/>
                  </a:cubicBezTo>
                  <a:cubicBezTo>
                    <a:pt x="57" y="32"/>
                    <a:pt x="51" y="40"/>
                    <a:pt x="46" y="45"/>
                  </a:cubicBezTo>
                  <a:cubicBezTo>
                    <a:pt x="49" y="44"/>
                    <a:pt x="59" y="39"/>
                    <a:pt x="67" y="32"/>
                  </a:cubicBezTo>
                  <a:cubicBezTo>
                    <a:pt x="73" y="26"/>
                    <a:pt x="82" y="13"/>
                    <a:pt x="85" y="4"/>
                  </a:cubicBezTo>
                  <a:cubicBezTo>
                    <a:pt x="86" y="2"/>
                    <a:pt x="85" y="1"/>
                    <a:pt x="8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5" name="Freeform 1623"/>
            <p:cNvSpPr>
              <a:spLocks/>
            </p:cNvSpPr>
            <p:nvPr userDrawn="1"/>
          </p:nvSpPr>
          <p:spPr bwMode="auto">
            <a:xfrm>
              <a:off x="420" y="199"/>
              <a:ext cx="32" cy="55"/>
            </a:xfrm>
            <a:custGeom>
              <a:avLst/>
              <a:gdLst>
                <a:gd name="T0" fmla="*/ 57 w 71"/>
                <a:gd name="T1" fmla="*/ 0 h 121"/>
                <a:gd name="T2" fmla="*/ 57 w 71"/>
                <a:gd name="T3" fmla="*/ 0 h 121"/>
                <a:gd name="T4" fmla="*/ 4 w 71"/>
                <a:gd name="T5" fmla="*/ 84 h 121"/>
                <a:gd name="T6" fmla="*/ 7 w 71"/>
                <a:gd name="T7" fmla="*/ 95 h 121"/>
                <a:gd name="T8" fmla="*/ 46 w 71"/>
                <a:gd name="T9" fmla="*/ 47 h 121"/>
                <a:gd name="T10" fmla="*/ 8 w 71"/>
                <a:gd name="T11" fmla="*/ 104 h 121"/>
                <a:gd name="T12" fmla="*/ 0 w 71"/>
                <a:gd name="T13" fmla="*/ 121 h 121"/>
                <a:gd name="T14" fmla="*/ 64 w 71"/>
                <a:gd name="T15" fmla="*/ 40 h 121"/>
                <a:gd name="T16" fmla="*/ 57 w 71"/>
                <a:gd name="T1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121">
                  <a:moveTo>
                    <a:pt x="57" y="0"/>
                  </a:moveTo>
                  <a:lnTo>
                    <a:pt x="57" y="0"/>
                  </a:lnTo>
                  <a:cubicBezTo>
                    <a:pt x="52" y="12"/>
                    <a:pt x="23" y="63"/>
                    <a:pt x="4" y="84"/>
                  </a:cubicBezTo>
                  <a:cubicBezTo>
                    <a:pt x="6" y="87"/>
                    <a:pt x="7" y="91"/>
                    <a:pt x="7" y="95"/>
                  </a:cubicBezTo>
                  <a:cubicBezTo>
                    <a:pt x="19" y="83"/>
                    <a:pt x="33" y="62"/>
                    <a:pt x="46" y="47"/>
                  </a:cubicBezTo>
                  <a:cubicBezTo>
                    <a:pt x="38" y="67"/>
                    <a:pt x="18" y="94"/>
                    <a:pt x="8" y="104"/>
                  </a:cubicBezTo>
                  <a:cubicBezTo>
                    <a:pt x="7" y="108"/>
                    <a:pt x="4" y="116"/>
                    <a:pt x="0" y="121"/>
                  </a:cubicBezTo>
                  <a:cubicBezTo>
                    <a:pt x="26" y="101"/>
                    <a:pt x="56" y="64"/>
                    <a:pt x="64" y="40"/>
                  </a:cubicBezTo>
                  <a:cubicBezTo>
                    <a:pt x="71" y="17"/>
                    <a:pt x="65" y="6"/>
                    <a:pt x="5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6" name="Freeform 1624"/>
            <p:cNvSpPr>
              <a:spLocks/>
            </p:cNvSpPr>
            <p:nvPr userDrawn="1"/>
          </p:nvSpPr>
          <p:spPr bwMode="auto">
            <a:xfrm>
              <a:off x="353" y="278"/>
              <a:ext cx="4" cy="5"/>
            </a:xfrm>
            <a:custGeom>
              <a:avLst/>
              <a:gdLst>
                <a:gd name="T0" fmla="*/ 0 w 9"/>
                <a:gd name="T1" fmla="*/ 0 h 11"/>
                <a:gd name="T2" fmla="*/ 0 w 9"/>
                <a:gd name="T3" fmla="*/ 0 h 11"/>
                <a:gd name="T4" fmla="*/ 9 w 9"/>
                <a:gd name="T5" fmla="*/ 11 h 11"/>
                <a:gd name="T6" fmla="*/ 0 w 9"/>
                <a:gd name="T7" fmla="*/ 0 h 11"/>
              </a:gdLst>
              <a:ahLst/>
              <a:cxnLst>
                <a:cxn ang="0">
                  <a:pos x="T0" y="T1"/>
                </a:cxn>
                <a:cxn ang="0">
                  <a:pos x="T2" y="T3"/>
                </a:cxn>
                <a:cxn ang="0">
                  <a:pos x="T4" y="T5"/>
                </a:cxn>
                <a:cxn ang="0">
                  <a:pos x="T6" y="T7"/>
                </a:cxn>
              </a:cxnLst>
              <a:rect l="0" t="0" r="r" b="b"/>
              <a:pathLst>
                <a:path w="9" h="11">
                  <a:moveTo>
                    <a:pt x="0" y="0"/>
                  </a:moveTo>
                  <a:lnTo>
                    <a:pt x="0" y="0"/>
                  </a:lnTo>
                  <a:cubicBezTo>
                    <a:pt x="2" y="4"/>
                    <a:pt x="4" y="8"/>
                    <a:pt x="9" y="11"/>
                  </a:cubicBezTo>
                  <a:cubicBezTo>
                    <a:pt x="5" y="7"/>
                    <a:pt x="4" y="5"/>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7" name="Freeform 1625"/>
            <p:cNvSpPr>
              <a:spLocks/>
            </p:cNvSpPr>
            <p:nvPr userDrawn="1"/>
          </p:nvSpPr>
          <p:spPr bwMode="auto">
            <a:xfrm>
              <a:off x="368" y="285"/>
              <a:ext cx="6" cy="7"/>
            </a:xfrm>
            <a:custGeom>
              <a:avLst/>
              <a:gdLst>
                <a:gd name="T0" fmla="*/ 11 w 13"/>
                <a:gd name="T1" fmla="*/ 0 h 15"/>
                <a:gd name="T2" fmla="*/ 11 w 13"/>
                <a:gd name="T3" fmla="*/ 0 h 15"/>
                <a:gd name="T4" fmla="*/ 0 w 13"/>
                <a:gd name="T5" fmla="*/ 4 h 15"/>
                <a:gd name="T6" fmla="*/ 9 w 13"/>
                <a:gd name="T7" fmla="*/ 4 h 15"/>
                <a:gd name="T8" fmla="*/ 3 w 13"/>
                <a:gd name="T9" fmla="*/ 15 h 15"/>
                <a:gd name="T10" fmla="*/ 1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1" y="0"/>
                  </a:moveTo>
                  <a:lnTo>
                    <a:pt x="11" y="0"/>
                  </a:lnTo>
                  <a:cubicBezTo>
                    <a:pt x="9" y="2"/>
                    <a:pt x="4" y="4"/>
                    <a:pt x="0" y="4"/>
                  </a:cubicBezTo>
                  <a:cubicBezTo>
                    <a:pt x="4" y="5"/>
                    <a:pt x="6" y="5"/>
                    <a:pt x="9" y="4"/>
                  </a:cubicBezTo>
                  <a:cubicBezTo>
                    <a:pt x="9" y="6"/>
                    <a:pt x="8" y="12"/>
                    <a:pt x="3" y="15"/>
                  </a:cubicBezTo>
                  <a:cubicBezTo>
                    <a:pt x="9" y="13"/>
                    <a:pt x="13" y="4"/>
                    <a:pt x="1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8" name="Freeform 1626"/>
            <p:cNvSpPr>
              <a:spLocks/>
            </p:cNvSpPr>
            <p:nvPr userDrawn="1"/>
          </p:nvSpPr>
          <p:spPr bwMode="auto">
            <a:xfrm>
              <a:off x="390" y="230"/>
              <a:ext cx="3" cy="4"/>
            </a:xfrm>
            <a:custGeom>
              <a:avLst/>
              <a:gdLst>
                <a:gd name="T0" fmla="*/ 3 w 8"/>
                <a:gd name="T1" fmla="*/ 1 h 7"/>
                <a:gd name="T2" fmla="*/ 3 w 8"/>
                <a:gd name="T3" fmla="*/ 1 h 7"/>
                <a:gd name="T4" fmla="*/ 3 w 8"/>
                <a:gd name="T5" fmla="*/ 4 h 7"/>
                <a:gd name="T6" fmla="*/ 1 w 8"/>
                <a:gd name="T7" fmla="*/ 5 h 7"/>
                <a:gd name="T8" fmla="*/ 8 w 8"/>
                <a:gd name="T9" fmla="*/ 7 h 7"/>
                <a:gd name="T10" fmla="*/ 3 w 8"/>
                <a:gd name="T11" fmla="*/ 1 h 7"/>
              </a:gdLst>
              <a:ahLst/>
              <a:cxnLst>
                <a:cxn ang="0">
                  <a:pos x="T0" y="T1"/>
                </a:cxn>
                <a:cxn ang="0">
                  <a:pos x="T2" y="T3"/>
                </a:cxn>
                <a:cxn ang="0">
                  <a:pos x="T4" y="T5"/>
                </a:cxn>
                <a:cxn ang="0">
                  <a:pos x="T6" y="T7"/>
                </a:cxn>
                <a:cxn ang="0">
                  <a:pos x="T8" y="T9"/>
                </a:cxn>
                <a:cxn ang="0">
                  <a:pos x="T10" y="T11"/>
                </a:cxn>
              </a:cxnLst>
              <a:rect l="0" t="0" r="r" b="b"/>
              <a:pathLst>
                <a:path w="8" h="7">
                  <a:moveTo>
                    <a:pt x="3" y="1"/>
                  </a:moveTo>
                  <a:lnTo>
                    <a:pt x="3" y="1"/>
                  </a:lnTo>
                  <a:cubicBezTo>
                    <a:pt x="1" y="0"/>
                    <a:pt x="3" y="3"/>
                    <a:pt x="3" y="4"/>
                  </a:cubicBezTo>
                  <a:cubicBezTo>
                    <a:pt x="0" y="3"/>
                    <a:pt x="1" y="4"/>
                    <a:pt x="1" y="5"/>
                  </a:cubicBezTo>
                  <a:cubicBezTo>
                    <a:pt x="4" y="5"/>
                    <a:pt x="6" y="6"/>
                    <a:pt x="8" y="7"/>
                  </a:cubicBezTo>
                  <a:cubicBezTo>
                    <a:pt x="7" y="5"/>
                    <a:pt x="7" y="2"/>
                    <a:pt x="3"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9" name="Freeform 1627"/>
            <p:cNvSpPr>
              <a:spLocks/>
            </p:cNvSpPr>
            <p:nvPr userDrawn="1"/>
          </p:nvSpPr>
          <p:spPr bwMode="auto">
            <a:xfrm>
              <a:off x="414" y="221"/>
              <a:ext cx="2" cy="3"/>
            </a:xfrm>
            <a:custGeom>
              <a:avLst/>
              <a:gdLst>
                <a:gd name="T0" fmla="*/ 0 w 4"/>
                <a:gd name="T1" fmla="*/ 0 h 6"/>
                <a:gd name="T2" fmla="*/ 0 w 4"/>
                <a:gd name="T3" fmla="*/ 0 h 6"/>
                <a:gd name="T4" fmla="*/ 2 w 4"/>
                <a:gd name="T5" fmla="*/ 6 h 6"/>
                <a:gd name="T6" fmla="*/ 0 w 4"/>
                <a:gd name="T7" fmla="*/ 0 h 6"/>
              </a:gdLst>
              <a:ahLst/>
              <a:cxnLst>
                <a:cxn ang="0">
                  <a:pos x="T0" y="T1"/>
                </a:cxn>
                <a:cxn ang="0">
                  <a:pos x="T2" y="T3"/>
                </a:cxn>
                <a:cxn ang="0">
                  <a:pos x="T4" y="T5"/>
                </a:cxn>
                <a:cxn ang="0">
                  <a:pos x="T6" y="T7"/>
                </a:cxn>
              </a:cxnLst>
              <a:rect l="0" t="0" r="r" b="b"/>
              <a:pathLst>
                <a:path w="4" h="6">
                  <a:moveTo>
                    <a:pt x="0" y="0"/>
                  </a:moveTo>
                  <a:lnTo>
                    <a:pt x="0" y="0"/>
                  </a:lnTo>
                  <a:cubicBezTo>
                    <a:pt x="2" y="2"/>
                    <a:pt x="2" y="3"/>
                    <a:pt x="2" y="6"/>
                  </a:cubicBezTo>
                  <a:cubicBezTo>
                    <a:pt x="4" y="4"/>
                    <a:pt x="2" y="0"/>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0" name="Freeform 1628"/>
            <p:cNvSpPr>
              <a:spLocks/>
            </p:cNvSpPr>
            <p:nvPr userDrawn="1"/>
          </p:nvSpPr>
          <p:spPr bwMode="auto">
            <a:xfrm>
              <a:off x="437" y="201"/>
              <a:ext cx="16" cy="29"/>
            </a:xfrm>
            <a:custGeom>
              <a:avLst/>
              <a:gdLst>
                <a:gd name="T0" fmla="*/ 20 w 36"/>
                <a:gd name="T1" fmla="*/ 0 h 63"/>
                <a:gd name="T2" fmla="*/ 20 w 36"/>
                <a:gd name="T3" fmla="*/ 0 h 63"/>
                <a:gd name="T4" fmla="*/ 0 w 36"/>
                <a:gd name="T5" fmla="*/ 36 h 63"/>
                <a:gd name="T6" fmla="*/ 20 w 36"/>
                <a:gd name="T7" fmla="*/ 5 h 63"/>
                <a:gd name="T8" fmla="*/ 9 w 36"/>
                <a:gd name="T9" fmla="*/ 63 h 63"/>
                <a:gd name="T10" fmla="*/ 20 w 36"/>
                <a:gd name="T11" fmla="*/ 0 h 63"/>
              </a:gdLst>
              <a:ahLst/>
              <a:cxnLst>
                <a:cxn ang="0">
                  <a:pos x="T0" y="T1"/>
                </a:cxn>
                <a:cxn ang="0">
                  <a:pos x="T2" y="T3"/>
                </a:cxn>
                <a:cxn ang="0">
                  <a:pos x="T4" y="T5"/>
                </a:cxn>
                <a:cxn ang="0">
                  <a:pos x="T6" y="T7"/>
                </a:cxn>
                <a:cxn ang="0">
                  <a:pos x="T8" y="T9"/>
                </a:cxn>
                <a:cxn ang="0">
                  <a:pos x="T10" y="T11"/>
                </a:cxn>
              </a:cxnLst>
              <a:rect l="0" t="0" r="r" b="b"/>
              <a:pathLst>
                <a:path w="36" h="63">
                  <a:moveTo>
                    <a:pt x="20" y="0"/>
                  </a:moveTo>
                  <a:lnTo>
                    <a:pt x="20" y="0"/>
                  </a:lnTo>
                  <a:cubicBezTo>
                    <a:pt x="17" y="5"/>
                    <a:pt x="6" y="25"/>
                    <a:pt x="0" y="36"/>
                  </a:cubicBezTo>
                  <a:cubicBezTo>
                    <a:pt x="7" y="26"/>
                    <a:pt x="17" y="12"/>
                    <a:pt x="20" y="5"/>
                  </a:cubicBezTo>
                  <a:cubicBezTo>
                    <a:pt x="30" y="20"/>
                    <a:pt x="15" y="48"/>
                    <a:pt x="9" y="63"/>
                  </a:cubicBezTo>
                  <a:cubicBezTo>
                    <a:pt x="18" y="49"/>
                    <a:pt x="36" y="15"/>
                    <a:pt x="2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1" name="Freeform 1629"/>
            <p:cNvSpPr>
              <a:spLocks/>
            </p:cNvSpPr>
            <p:nvPr userDrawn="1"/>
          </p:nvSpPr>
          <p:spPr bwMode="auto">
            <a:xfrm>
              <a:off x="444" y="247"/>
              <a:ext cx="17" cy="15"/>
            </a:xfrm>
            <a:custGeom>
              <a:avLst/>
              <a:gdLst>
                <a:gd name="T0" fmla="*/ 38 w 39"/>
                <a:gd name="T1" fmla="*/ 0 h 34"/>
                <a:gd name="T2" fmla="*/ 38 w 39"/>
                <a:gd name="T3" fmla="*/ 0 h 34"/>
                <a:gd name="T4" fmla="*/ 0 w 39"/>
                <a:gd name="T5" fmla="*/ 14 h 34"/>
                <a:gd name="T6" fmla="*/ 35 w 39"/>
                <a:gd name="T7" fmla="*/ 3 h 34"/>
                <a:gd name="T8" fmla="*/ 9 w 39"/>
                <a:gd name="T9" fmla="*/ 34 h 34"/>
                <a:gd name="T10" fmla="*/ 38 w 39"/>
                <a:gd name="T11" fmla="*/ 0 h 34"/>
              </a:gdLst>
              <a:ahLst/>
              <a:cxnLst>
                <a:cxn ang="0">
                  <a:pos x="T0" y="T1"/>
                </a:cxn>
                <a:cxn ang="0">
                  <a:pos x="T2" y="T3"/>
                </a:cxn>
                <a:cxn ang="0">
                  <a:pos x="T4" y="T5"/>
                </a:cxn>
                <a:cxn ang="0">
                  <a:pos x="T6" y="T7"/>
                </a:cxn>
                <a:cxn ang="0">
                  <a:pos x="T8" y="T9"/>
                </a:cxn>
                <a:cxn ang="0">
                  <a:pos x="T10" y="T11"/>
                </a:cxn>
              </a:cxnLst>
              <a:rect l="0" t="0" r="r" b="b"/>
              <a:pathLst>
                <a:path w="39" h="34">
                  <a:moveTo>
                    <a:pt x="38" y="0"/>
                  </a:moveTo>
                  <a:lnTo>
                    <a:pt x="38" y="0"/>
                  </a:lnTo>
                  <a:cubicBezTo>
                    <a:pt x="26" y="1"/>
                    <a:pt x="10" y="7"/>
                    <a:pt x="0" y="14"/>
                  </a:cubicBezTo>
                  <a:cubicBezTo>
                    <a:pt x="7" y="10"/>
                    <a:pt x="25" y="4"/>
                    <a:pt x="35" y="3"/>
                  </a:cubicBezTo>
                  <a:cubicBezTo>
                    <a:pt x="31" y="21"/>
                    <a:pt x="19" y="27"/>
                    <a:pt x="9" y="34"/>
                  </a:cubicBezTo>
                  <a:cubicBezTo>
                    <a:pt x="20" y="28"/>
                    <a:pt x="39" y="14"/>
                    <a:pt x="3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2" name="Freeform 1630"/>
            <p:cNvSpPr>
              <a:spLocks/>
            </p:cNvSpPr>
            <p:nvPr userDrawn="1"/>
          </p:nvSpPr>
          <p:spPr bwMode="auto">
            <a:xfrm>
              <a:off x="442" y="225"/>
              <a:ext cx="17" cy="21"/>
            </a:xfrm>
            <a:custGeom>
              <a:avLst/>
              <a:gdLst>
                <a:gd name="T0" fmla="*/ 33 w 39"/>
                <a:gd name="T1" fmla="*/ 0 h 48"/>
                <a:gd name="T2" fmla="*/ 33 w 39"/>
                <a:gd name="T3" fmla="*/ 0 h 48"/>
                <a:gd name="T4" fmla="*/ 0 w 39"/>
                <a:gd name="T5" fmla="*/ 31 h 48"/>
                <a:gd name="T6" fmla="*/ 31 w 39"/>
                <a:gd name="T7" fmla="*/ 5 h 48"/>
                <a:gd name="T8" fmla="*/ 12 w 39"/>
                <a:gd name="T9" fmla="*/ 48 h 48"/>
                <a:gd name="T10" fmla="*/ 33 w 39"/>
                <a:gd name="T11" fmla="*/ 0 h 48"/>
              </a:gdLst>
              <a:ahLst/>
              <a:cxnLst>
                <a:cxn ang="0">
                  <a:pos x="T0" y="T1"/>
                </a:cxn>
                <a:cxn ang="0">
                  <a:pos x="T2" y="T3"/>
                </a:cxn>
                <a:cxn ang="0">
                  <a:pos x="T4" y="T5"/>
                </a:cxn>
                <a:cxn ang="0">
                  <a:pos x="T6" y="T7"/>
                </a:cxn>
                <a:cxn ang="0">
                  <a:pos x="T8" y="T9"/>
                </a:cxn>
                <a:cxn ang="0">
                  <a:pos x="T10" y="T11"/>
                </a:cxn>
              </a:cxnLst>
              <a:rect l="0" t="0" r="r" b="b"/>
              <a:pathLst>
                <a:path w="39" h="48">
                  <a:moveTo>
                    <a:pt x="33" y="0"/>
                  </a:moveTo>
                  <a:lnTo>
                    <a:pt x="33" y="0"/>
                  </a:lnTo>
                  <a:cubicBezTo>
                    <a:pt x="28" y="3"/>
                    <a:pt x="7" y="24"/>
                    <a:pt x="0" y="31"/>
                  </a:cubicBezTo>
                  <a:cubicBezTo>
                    <a:pt x="9" y="24"/>
                    <a:pt x="23" y="10"/>
                    <a:pt x="31" y="5"/>
                  </a:cubicBezTo>
                  <a:cubicBezTo>
                    <a:pt x="34" y="24"/>
                    <a:pt x="17" y="42"/>
                    <a:pt x="12" y="48"/>
                  </a:cubicBezTo>
                  <a:cubicBezTo>
                    <a:pt x="22" y="40"/>
                    <a:pt x="39" y="20"/>
                    <a:pt x="3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3" name="Freeform 1631"/>
            <p:cNvSpPr>
              <a:spLocks/>
            </p:cNvSpPr>
            <p:nvPr userDrawn="1"/>
          </p:nvSpPr>
          <p:spPr bwMode="auto">
            <a:xfrm>
              <a:off x="414" y="239"/>
              <a:ext cx="9" cy="19"/>
            </a:xfrm>
            <a:custGeom>
              <a:avLst/>
              <a:gdLst>
                <a:gd name="T0" fmla="*/ 15 w 20"/>
                <a:gd name="T1" fmla="*/ 0 h 41"/>
                <a:gd name="T2" fmla="*/ 15 w 20"/>
                <a:gd name="T3" fmla="*/ 0 h 41"/>
                <a:gd name="T4" fmla="*/ 5 w 20"/>
                <a:gd name="T5" fmla="*/ 16 h 41"/>
                <a:gd name="T6" fmla="*/ 14 w 20"/>
                <a:gd name="T7" fmla="*/ 8 h 41"/>
                <a:gd name="T8" fmla="*/ 0 w 20"/>
                <a:gd name="T9" fmla="*/ 41 h 41"/>
                <a:gd name="T10" fmla="*/ 15 w 20"/>
                <a:gd name="T11" fmla="*/ 0 h 41"/>
              </a:gdLst>
              <a:ahLst/>
              <a:cxnLst>
                <a:cxn ang="0">
                  <a:pos x="T0" y="T1"/>
                </a:cxn>
                <a:cxn ang="0">
                  <a:pos x="T2" y="T3"/>
                </a:cxn>
                <a:cxn ang="0">
                  <a:pos x="T4" y="T5"/>
                </a:cxn>
                <a:cxn ang="0">
                  <a:pos x="T6" y="T7"/>
                </a:cxn>
                <a:cxn ang="0">
                  <a:pos x="T8" y="T9"/>
                </a:cxn>
                <a:cxn ang="0">
                  <a:pos x="T10" y="T11"/>
                </a:cxn>
              </a:cxnLst>
              <a:rect l="0" t="0" r="r" b="b"/>
              <a:pathLst>
                <a:path w="20" h="41">
                  <a:moveTo>
                    <a:pt x="15" y="0"/>
                  </a:moveTo>
                  <a:lnTo>
                    <a:pt x="15" y="0"/>
                  </a:lnTo>
                  <a:cubicBezTo>
                    <a:pt x="12" y="6"/>
                    <a:pt x="9" y="11"/>
                    <a:pt x="5" y="16"/>
                  </a:cubicBezTo>
                  <a:cubicBezTo>
                    <a:pt x="8" y="14"/>
                    <a:pt x="13" y="9"/>
                    <a:pt x="14" y="8"/>
                  </a:cubicBezTo>
                  <a:cubicBezTo>
                    <a:pt x="16" y="17"/>
                    <a:pt x="7" y="34"/>
                    <a:pt x="0" y="41"/>
                  </a:cubicBezTo>
                  <a:cubicBezTo>
                    <a:pt x="15" y="29"/>
                    <a:pt x="20" y="11"/>
                    <a:pt x="1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4" name="Freeform 1632"/>
            <p:cNvSpPr>
              <a:spLocks/>
            </p:cNvSpPr>
            <p:nvPr userDrawn="1"/>
          </p:nvSpPr>
          <p:spPr bwMode="auto">
            <a:xfrm>
              <a:off x="415" y="257"/>
              <a:ext cx="11" cy="11"/>
            </a:xfrm>
            <a:custGeom>
              <a:avLst/>
              <a:gdLst>
                <a:gd name="T0" fmla="*/ 22 w 23"/>
                <a:gd name="T1" fmla="*/ 0 h 23"/>
                <a:gd name="T2" fmla="*/ 22 w 23"/>
                <a:gd name="T3" fmla="*/ 0 h 23"/>
                <a:gd name="T4" fmla="*/ 0 w 23"/>
                <a:gd name="T5" fmla="*/ 10 h 23"/>
                <a:gd name="T6" fmla="*/ 19 w 23"/>
                <a:gd name="T7" fmla="*/ 3 h 23"/>
                <a:gd name="T8" fmla="*/ 8 w 23"/>
                <a:gd name="T9" fmla="*/ 23 h 23"/>
                <a:gd name="T10" fmla="*/ 22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22" y="0"/>
                  </a:moveTo>
                  <a:lnTo>
                    <a:pt x="22" y="0"/>
                  </a:lnTo>
                  <a:cubicBezTo>
                    <a:pt x="16" y="0"/>
                    <a:pt x="2" y="7"/>
                    <a:pt x="0" y="10"/>
                  </a:cubicBezTo>
                  <a:cubicBezTo>
                    <a:pt x="6" y="7"/>
                    <a:pt x="12" y="4"/>
                    <a:pt x="19" y="3"/>
                  </a:cubicBezTo>
                  <a:cubicBezTo>
                    <a:pt x="19" y="8"/>
                    <a:pt x="13" y="17"/>
                    <a:pt x="8" y="23"/>
                  </a:cubicBezTo>
                  <a:cubicBezTo>
                    <a:pt x="17" y="17"/>
                    <a:pt x="23" y="6"/>
                    <a:pt x="2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5" name="Freeform 1633"/>
            <p:cNvSpPr>
              <a:spLocks/>
            </p:cNvSpPr>
            <p:nvPr userDrawn="1"/>
          </p:nvSpPr>
          <p:spPr bwMode="auto">
            <a:xfrm>
              <a:off x="448" y="263"/>
              <a:ext cx="15" cy="13"/>
            </a:xfrm>
            <a:custGeom>
              <a:avLst/>
              <a:gdLst>
                <a:gd name="T0" fmla="*/ 35 w 35"/>
                <a:gd name="T1" fmla="*/ 1 h 28"/>
                <a:gd name="T2" fmla="*/ 35 w 35"/>
                <a:gd name="T3" fmla="*/ 1 h 28"/>
                <a:gd name="T4" fmla="*/ 0 w 35"/>
                <a:gd name="T5" fmla="*/ 8 h 28"/>
                <a:gd name="T6" fmla="*/ 30 w 35"/>
                <a:gd name="T7" fmla="*/ 4 h 28"/>
                <a:gd name="T8" fmla="*/ 1 w 35"/>
                <a:gd name="T9" fmla="*/ 28 h 28"/>
                <a:gd name="T10" fmla="*/ 35 w 35"/>
                <a:gd name="T11" fmla="*/ 1 h 28"/>
              </a:gdLst>
              <a:ahLst/>
              <a:cxnLst>
                <a:cxn ang="0">
                  <a:pos x="T0" y="T1"/>
                </a:cxn>
                <a:cxn ang="0">
                  <a:pos x="T2" y="T3"/>
                </a:cxn>
                <a:cxn ang="0">
                  <a:pos x="T4" y="T5"/>
                </a:cxn>
                <a:cxn ang="0">
                  <a:pos x="T6" y="T7"/>
                </a:cxn>
                <a:cxn ang="0">
                  <a:pos x="T8" y="T9"/>
                </a:cxn>
                <a:cxn ang="0">
                  <a:pos x="T10" y="T11"/>
                </a:cxn>
              </a:cxnLst>
              <a:rect l="0" t="0" r="r" b="b"/>
              <a:pathLst>
                <a:path w="35" h="28">
                  <a:moveTo>
                    <a:pt x="35" y="1"/>
                  </a:moveTo>
                  <a:lnTo>
                    <a:pt x="35" y="1"/>
                  </a:lnTo>
                  <a:cubicBezTo>
                    <a:pt x="23" y="0"/>
                    <a:pt x="7" y="4"/>
                    <a:pt x="0" y="8"/>
                  </a:cubicBezTo>
                  <a:cubicBezTo>
                    <a:pt x="11" y="6"/>
                    <a:pt x="16" y="3"/>
                    <a:pt x="30" y="4"/>
                  </a:cubicBezTo>
                  <a:cubicBezTo>
                    <a:pt x="27" y="11"/>
                    <a:pt x="13" y="23"/>
                    <a:pt x="1" y="28"/>
                  </a:cubicBezTo>
                  <a:cubicBezTo>
                    <a:pt x="20" y="22"/>
                    <a:pt x="33" y="9"/>
                    <a:pt x="35"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6" name="Freeform 1634"/>
            <p:cNvSpPr>
              <a:spLocks/>
            </p:cNvSpPr>
            <p:nvPr userDrawn="1"/>
          </p:nvSpPr>
          <p:spPr bwMode="auto">
            <a:xfrm>
              <a:off x="420" y="269"/>
              <a:ext cx="10" cy="9"/>
            </a:xfrm>
            <a:custGeom>
              <a:avLst/>
              <a:gdLst>
                <a:gd name="T0" fmla="*/ 0 w 22"/>
                <a:gd name="T1" fmla="*/ 5 h 20"/>
                <a:gd name="T2" fmla="*/ 0 w 22"/>
                <a:gd name="T3" fmla="*/ 5 h 20"/>
                <a:gd name="T4" fmla="*/ 19 w 22"/>
                <a:gd name="T5" fmla="*/ 6 h 20"/>
                <a:gd name="T6" fmla="*/ 5 w 22"/>
                <a:gd name="T7" fmla="*/ 20 h 20"/>
                <a:gd name="T8" fmla="*/ 22 w 22"/>
                <a:gd name="T9" fmla="*/ 5 h 20"/>
                <a:gd name="T10" fmla="*/ 0 w 22"/>
                <a:gd name="T11" fmla="*/ 5 h 20"/>
              </a:gdLst>
              <a:ahLst/>
              <a:cxnLst>
                <a:cxn ang="0">
                  <a:pos x="T0" y="T1"/>
                </a:cxn>
                <a:cxn ang="0">
                  <a:pos x="T2" y="T3"/>
                </a:cxn>
                <a:cxn ang="0">
                  <a:pos x="T4" y="T5"/>
                </a:cxn>
                <a:cxn ang="0">
                  <a:pos x="T6" y="T7"/>
                </a:cxn>
                <a:cxn ang="0">
                  <a:pos x="T8" y="T9"/>
                </a:cxn>
                <a:cxn ang="0">
                  <a:pos x="T10" y="T11"/>
                </a:cxn>
              </a:cxnLst>
              <a:rect l="0" t="0" r="r" b="b"/>
              <a:pathLst>
                <a:path w="22" h="20">
                  <a:moveTo>
                    <a:pt x="0" y="5"/>
                  </a:moveTo>
                  <a:lnTo>
                    <a:pt x="0" y="5"/>
                  </a:lnTo>
                  <a:cubicBezTo>
                    <a:pt x="6" y="3"/>
                    <a:pt x="11" y="2"/>
                    <a:pt x="19" y="6"/>
                  </a:cubicBezTo>
                  <a:cubicBezTo>
                    <a:pt x="17" y="12"/>
                    <a:pt x="10" y="18"/>
                    <a:pt x="5" y="20"/>
                  </a:cubicBezTo>
                  <a:cubicBezTo>
                    <a:pt x="12" y="19"/>
                    <a:pt x="20" y="13"/>
                    <a:pt x="22" y="5"/>
                  </a:cubicBezTo>
                  <a:cubicBezTo>
                    <a:pt x="14" y="0"/>
                    <a:pt x="5" y="2"/>
                    <a:pt x="0" y="5"/>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7" name="Freeform 1635"/>
            <p:cNvSpPr>
              <a:spLocks/>
            </p:cNvSpPr>
            <p:nvPr userDrawn="1"/>
          </p:nvSpPr>
          <p:spPr bwMode="auto">
            <a:xfrm>
              <a:off x="409" y="276"/>
              <a:ext cx="7" cy="3"/>
            </a:xfrm>
            <a:custGeom>
              <a:avLst/>
              <a:gdLst>
                <a:gd name="T0" fmla="*/ 15 w 15"/>
                <a:gd name="T1" fmla="*/ 0 h 6"/>
                <a:gd name="T2" fmla="*/ 15 w 15"/>
                <a:gd name="T3" fmla="*/ 0 h 6"/>
                <a:gd name="T4" fmla="*/ 1 w 15"/>
                <a:gd name="T5" fmla="*/ 4 h 6"/>
                <a:gd name="T6" fmla="*/ 0 w 15"/>
                <a:gd name="T7" fmla="*/ 6 h 6"/>
                <a:gd name="T8" fmla="*/ 15 w 15"/>
                <a:gd name="T9" fmla="*/ 0 h 6"/>
              </a:gdLst>
              <a:ahLst/>
              <a:cxnLst>
                <a:cxn ang="0">
                  <a:pos x="T0" y="T1"/>
                </a:cxn>
                <a:cxn ang="0">
                  <a:pos x="T2" y="T3"/>
                </a:cxn>
                <a:cxn ang="0">
                  <a:pos x="T4" y="T5"/>
                </a:cxn>
                <a:cxn ang="0">
                  <a:pos x="T6" y="T7"/>
                </a:cxn>
                <a:cxn ang="0">
                  <a:pos x="T8" y="T9"/>
                </a:cxn>
              </a:cxnLst>
              <a:rect l="0" t="0" r="r" b="b"/>
              <a:pathLst>
                <a:path w="15" h="6">
                  <a:moveTo>
                    <a:pt x="15" y="0"/>
                  </a:moveTo>
                  <a:lnTo>
                    <a:pt x="15" y="0"/>
                  </a:lnTo>
                  <a:cubicBezTo>
                    <a:pt x="10" y="1"/>
                    <a:pt x="5" y="2"/>
                    <a:pt x="1" y="4"/>
                  </a:cubicBezTo>
                  <a:lnTo>
                    <a:pt x="0" y="6"/>
                  </a:lnTo>
                  <a:cubicBezTo>
                    <a:pt x="4" y="4"/>
                    <a:pt x="10" y="3"/>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8" name="Freeform 1636"/>
            <p:cNvSpPr>
              <a:spLocks/>
            </p:cNvSpPr>
            <p:nvPr userDrawn="1"/>
          </p:nvSpPr>
          <p:spPr bwMode="auto">
            <a:xfrm>
              <a:off x="399" y="273"/>
              <a:ext cx="9" cy="8"/>
            </a:xfrm>
            <a:custGeom>
              <a:avLst/>
              <a:gdLst>
                <a:gd name="T0" fmla="*/ 0 w 19"/>
                <a:gd name="T1" fmla="*/ 4 h 19"/>
                <a:gd name="T2" fmla="*/ 0 w 19"/>
                <a:gd name="T3" fmla="*/ 4 h 19"/>
                <a:gd name="T4" fmla="*/ 15 w 19"/>
                <a:gd name="T5" fmla="*/ 5 h 19"/>
                <a:gd name="T6" fmla="*/ 9 w 19"/>
                <a:gd name="T7" fmla="*/ 19 h 19"/>
                <a:gd name="T8" fmla="*/ 18 w 19"/>
                <a:gd name="T9" fmla="*/ 4 h 19"/>
                <a:gd name="T10" fmla="*/ 0 w 19"/>
                <a:gd name="T11" fmla="*/ 4 h 19"/>
              </a:gdLst>
              <a:ahLst/>
              <a:cxnLst>
                <a:cxn ang="0">
                  <a:pos x="T0" y="T1"/>
                </a:cxn>
                <a:cxn ang="0">
                  <a:pos x="T2" y="T3"/>
                </a:cxn>
                <a:cxn ang="0">
                  <a:pos x="T4" y="T5"/>
                </a:cxn>
                <a:cxn ang="0">
                  <a:pos x="T6" y="T7"/>
                </a:cxn>
                <a:cxn ang="0">
                  <a:pos x="T8" y="T9"/>
                </a:cxn>
                <a:cxn ang="0">
                  <a:pos x="T10" y="T11"/>
                </a:cxn>
              </a:cxnLst>
              <a:rect l="0" t="0" r="r" b="b"/>
              <a:pathLst>
                <a:path w="19" h="19">
                  <a:moveTo>
                    <a:pt x="0" y="4"/>
                  </a:moveTo>
                  <a:lnTo>
                    <a:pt x="0" y="4"/>
                  </a:lnTo>
                  <a:cubicBezTo>
                    <a:pt x="6" y="3"/>
                    <a:pt x="12" y="3"/>
                    <a:pt x="15" y="5"/>
                  </a:cubicBezTo>
                  <a:cubicBezTo>
                    <a:pt x="15" y="10"/>
                    <a:pt x="12" y="16"/>
                    <a:pt x="9" y="19"/>
                  </a:cubicBezTo>
                  <a:cubicBezTo>
                    <a:pt x="14" y="17"/>
                    <a:pt x="19" y="9"/>
                    <a:pt x="18" y="4"/>
                  </a:cubicBezTo>
                  <a:cubicBezTo>
                    <a:pt x="14" y="2"/>
                    <a:pt x="7" y="0"/>
                    <a:pt x="0" y="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9" name="Freeform 1637"/>
            <p:cNvSpPr>
              <a:spLocks/>
            </p:cNvSpPr>
            <p:nvPr userDrawn="1"/>
          </p:nvSpPr>
          <p:spPr bwMode="auto">
            <a:xfrm>
              <a:off x="399" y="253"/>
              <a:ext cx="8" cy="16"/>
            </a:xfrm>
            <a:custGeom>
              <a:avLst/>
              <a:gdLst>
                <a:gd name="T0" fmla="*/ 15 w 18"/>
                <a:gd name="T1" fmla="*/ 0 h 34"/>
                <a:gd name="T2" fmla="*/ 15 w 18"/>
                <a:gd name="T3" fmla="*/ 0 h 34"/>
                <a:gd name="T4" fmla="*/ 0 w 18"/>
                <a:gd name="T5" fmla="*/ 15 h 34"/>
                <a:gd name="T6" fmla="*/ 13 w 18"/>
                <a:gd name="T7" fmla="*/ 6 h 34"/>
                <a:gd name="T8" fmla="*/ 4 w 18"/>
                <a:gd name="T9" fmla="*/ 34 h 34"/>
                <a:gd name="T10" fmla="*/ 15 w 18"/>
                <a:gd name="T11" fmla="*/ 0 h 34"/>
              </a:gdLst>
              <a:ahLst/>
              <a:cxnLst>
                <a:cxn ang="0">
                  <a:pos x="T0" y="T1"/>
                </a:cxn>
                <a:cxn ang="0">
                  <a:pos x="T2" y="T3"/>
                </a:cxn>
                <a:cxn ang="0">
                  <a:pos x="T4" y="T5"/>
                </a:cxn>
                <a:cxn ang="0">
                  <a:pos x="T6" y="T7"/>
                </a:cxn>
                <a:cxn ang="0">
                  <a:pos x="T8" y="T9"/>
                </a:cxn>
                <a:cxn ang="0">
                  <a:pos x="T10" y="T11"/>
                </a:cxn>
              </a:cxnLst>
              <a:rect l="0" t="0" r="r" b="b"/>
              <a:pathLst>
                <a:path w="18" h="34">
                  <a:moveTo>
                    <a:pt x="15" y="0"/>
                  </a:moveTo>
                  <a:lnTo>
                    <a:pt x="15" y="0"/>
                  </a:lnTo>
                  <a:cubicBezTo>
                    <a:pt x="12" y="4"/>
                    <a:pt x="4" y="12"/>
                    <a:pt x="0" y="15"/>
                  </a:cubicBezTo>
                  <a:cubicBezTo>
                    <a:pt x="5" y="12"/>
                    <a:pt x="9" y="10"/>
                    <a:pt x="13" y="6"/>
                  </a:cubicBezTo>
                  <a:cubicBezTo>
                    <a:pt x="14" y="16"/>
                    <a:pt x="7" y="31"/>
                    <a:pt x="4" y="34"/>
                  </a:cubicBezTo>
                  <a:cubicBezTo>
                    <a:pt x="13" y="26"/>
                    <a:pt x="18" y="13"/>
                    <a:pt x="1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0" name="Freeform 1638"/>
            <p:cNvSpPr>
              <a:spLocks/>
            </p:cNvSpPr>
            <p:nvPr userDrawn="1"/>
          </p:nvSpPr>
          <p:spPr bwMode="auto">
            <a:xfrm>
              <a:off x="390" y="264"/>
              <a:ext cx="10" cy="9"/>
            </a:xfrm>
            <a:custGeom>
              <a:avLst/>
              <a:gdLst>
                <a:gd name="T0" fmla="*/ 21 w 21"/>
                <a:gd name="T1" fmla="*/ 0 h 21"/>
                <a:gd name="T2" fmla="*/ 21 w 21"/>
                <a:gd name="T3" fmla="*/ 0 h 21"/>
                <a:gd name="T4" fmla="*/ 0 w 21"/>
                <a:gd name="T5" fmla="*/ 18 h 21"/>
                <a:gd name="T6" fmla="*/ 0 w 21"/>
                <a:gd name="T7" fmla="*/ 20 h 21"/>
                <a:gd name="T8" fmla="*/ 2 w 21"/>
                <a:gd name="T9" fmla="*/ 21 h 21"/>
                <a:gd name="T10" fmla="*/ 2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1" y="0"/>
                  </a:moveTo>
                  <a:lnTo>
                    <a:pt x="21" y="0"/>
                  </a:lnTo>
                  <a:cubicBezTo>
                    <a:pt x="12" y="5"/>
                    <a:pt x="0" y="18"/>
                    <a:pt x="0" y="18"/>
                  </a:cubicBezTo>
                  <a:lnTo>
                    <a:pt x="0" y="20"/>
                  </a:lnTo>
                  <a:lnTo>
                    <a:pt x="2" y="21"/>
                  </a:lnTo>
                  <a:cubicBezTo>
                    <a:pt x="2" y="21"/>
                    <a:pt x="17" y="7"/>
                    <a:pt x="2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1" name="Freeform 1639"/>
            <p:cNvSpPr>
              <a:spLocks/>
            </p:cNvSpPr>
            <p:nvPr userDrawn="1"/>
          </p:nvSpPr>
          <p:spPr bwMode="auto">
            <a:xfrm>
              <a:off x="391" y="268"/>
              <a:ext cx="4" cy="5"/>
            </a:xfrm>
            <a:custGeom>
              <a:avLst/>
              <a:gdLst>
                <a:gd name="T0" fmla="*/ 10 w 10"/>
                <a:gd name="T1" fmla="*/ 0 h 11"/>
                <a:gd name="T2" fmla="*/ 10 w 10"/>
                <a:gd name="T3" fmla="*/ 0 h 11"/>
                <a:gd name="T4" fmla="*/ 0 w 10"/>
                <a:gd name="T5" fmla="*/ 10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lnTo>
                    <a:pt x="10" y="0"/>
                  </a:lnTo>
                  <a:cubicBezTo>
                    <a:pt x="9" y="0"/>
                    <a:pt x="0" y="10"/>
                    <a:pt x="0" y="10"/>
                  </a:cubicBezTo>
                  <a:lnTo>
                    <a:pt x="1" y="11"/>
                  </a:lnTo>
                  <a:cubicBezTo>
                    <a:pt x="1" y="11"/>
                    <a:pt x="10" y="1"/>
                    <a:pt x="1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2" name="Freeform 1640"/>
            <p:cNvSpPr>
              <a:spLocks/>
            </p:cNvSpPr>
            <p:nvPr userDrawn="1"/>
          </p:nvSpPr>
          <p:spPr bwMode="auto">
            <a:xfrm>
              <a:off x="394" y="278"/>
              <a:ext cx="7" cy="5"/>
            </a:xfrm>
            <a:custGeom>
              <a:avLst/>
              <a:gdLst>
                <a:gd name="T0" fmla="*/ 15 w 15"/>
                <a:gd name="T1" fmla="*/ 0 h 11"/>
                <a:gd name="T2" fmla="*/ 15 w 15"/>
                <a:gd name="T3" fmla="*/ 0 h 11"/>
                <a:gd name="T4" fmla="*/ 1 w 15"/>
                <a:gd name="T5" fmla="*/ 8 h 11"/>
                <a:gd name="T6" fmla="*/ 0 w 15"/>
                <a:gd name="T7" fmla="*/ 10 h 11"/>
                <a:gd name="T8" fmla="*/ 2 w 15"/>
                <a:gd name="T9" fmla="*/ 11 h 11"/>
                <a:gd name="T10" fmla="*/ 15 w 15"/>
                <a:gd name="T11" fmla="*/ 0 h 11"/>
              </a:gdLst>
              <a:ahLst/>
              <a:cxnLst>
                <a:cxn ang="0">
                  <a:pos x="T0" y="T1"/>
                </a:cxn>
                <a:cxn ang="0">
                  <a:pos x="T2" y="T3"/>
                </a:cxn>
                <a:cxn ang="0">
                  <a:pos x="T4" y="T5"/>
                </a:cxn>
                <a:cxn ang="0">
                  <a:pos x="T6" y="T7"/>
                </a:cxn>
                <a:cxn ang="0">
                  <a:pos x="T8" y="T9"/>
                </a:cxn>
                <a:cxn ang="0">
                  <a:pos x="T10" y="T11"/>
                </a:cxn>
              </a:cxnLst>
              <a:rect l="0" t="0" r="r" b="b"/>
              <a:pathLst>
                <a:path w="15" h="11">
                  <a:moveTo>
                    <a:pt x="15" y="0"/>
                  </a:moveTo>
                  <a:lnTo>
                    <a:pt x="15" y="0"/>
                  </a:lnTo>
                  <a:cubicBezTo>
                    <a:pt x="8" y="3"/>
                    <a:pt x="3" y="6"/>
                    <a:pt x="1" y="8"/>
                  </a:cubicBezTo>
                  <a:cubicBezTo>
                    <a:pt x="0" y="8"/>
                    <a:pt x="0" y="10"/>
                    <a:pt x="0" y="10"/>
                  </a:cubicBezTo>
                  <a:lnTo>
                    <a:pt x="2" y="11"/>
                  </a:lnTo>
                  <a:cubicBezTo>
                    <a:pt x="5" y="9"/>
                    <a:pt x="10" y="5"/>
                    <a:pt x="1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3" name="Freeform 1641"/>
            <p:cNvSpPr>
              <a:spLocks/>
            </p:cNvSpPr>
            <p:nvPr userDrawn="1"/>
          </p:nvSpPr>
          <p:spPr bwMode="auto">
            <a:xfrm>
              <a:off x="395" y="280"/>
              <a:ext cx="3" cy="2"/>
            </a:xfrm>
            <a:custGeom>
              <a:avLst/>
              <a:gdLst>
                <a:gd name="T0" fmla="*/ 6 w 6"/>
                <a:gd name="T1" fmla="*/ 0 h 4"/>
                <a:gd name="T2" fmla="*/ 6 w 6"/>
                <a:gd name="T3" fmla="*/ 0 h 4"/>
                <a:gd name="T4" fmla="*/ 0 w 6"/>
                <a:gd name="T5" fmla="*/ 3 h 4"/>
                <a:gd name="T6" fmla="*/ 0 w 6"/>
                <a:gd name="T7" fmla="*/ 4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lnTo>
                    <a:pt x="6" y="0"/>
                  </a:lnTo>
                  <a:cubicBezTo>
                    <a:pt x="4" y="0"/>
                    <a:pt x="0" y="3"/>
                    <a:pt x="0" y="3"/>
                  </a:cubicBezTo>
                  <a:lnTo>
                    <a:pt x="0" y="4"/>
                  </a:lnTo>
                  <a:cubicBezTo>
                    <a:pt x="0" y="4"/>
                    <a:pt x="5" y="1"/>
                    <a:pt x="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4" name="Freeform 1642"/>
            <p:cNvSpPr>
              <a:spLocks/>
            </p:cNvSpPr>
            <p:nvPr userDrawn="1"/>
          </p:nvSpPr>
          <p:spPr bwMode="auto">
            <a:xfrm>
              <a:off x="414" y="314"/>
              <a:ext cx="25" cy="28"/>
            </a:xfrm>
            <a:custGeom>
              <a:avLst/>
              <a:gdLst>
                <a:gd name="T0" fmla="*/ 2 w 55"/>
                <a:gd name="T1" fmla="*/ 0 h 63"/>
                <a:gd name="T2" fmla="*/ 2 w 55"/>
                <a:gd name="T3" fmla="*/ 0 h 63"/>
                <a:gd name="T4" fmla="*/ 2 w 55"/>
                <a:gd name="T5" fmla="*/ 5 h 63"/>
                <a:gd name="T6" fmla="*/ 32 w 55"/>
                <a:gd name="T7" fmla="*/ 40 h 63"/>
                <a:gd name="T8" fmla="*/ 1 w 55"/>
                <a:gd name="T9" fmla="*/ 11 h 63"/>
                <a:gd name="T10" fmla="*/ 0 w 55"/>
                <a:gd name="T11" fmla="*/ 17 h 63"/>
                <a:gd name="T12" fmla="*/ 32 w 55"/>
                <a:gd name="T13" fmla="*/ 56 h 63"/>
                <a:gd name="T14" fmla="*/ 52 w 55"/>
                <a:gd name="T15" fmla="*/ 58 h 63"/>
                <a:gd name="T16" fmla="*/ 49 w 55"/>
                <a:gd name="T17" fmla="*/ 40 h 63"/>
                <a:gd name="T18" fmla="*/ 2 w 55"/>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63">
                  <a:moveTo>
                    <a:pt x="2" y="0"/>
                  </a:moveTo>
                  <a:lnTo>
                    <a:pt x="2" y="0"/>
                  </a:lnTo>
                  <a:cubicBezTo>
                    <a:pt x="2" y="2"/>
                    <a:pt x="2" y="4"/>
                    <a:pt x="2" y="5"/>
                  </a:cubicBezTo>
                  <a:cubicBezTo>
                    <a:pt x="5" y="9"/>
                    <a:pt x="25" y="30"/>
                    <a:pt x="32" y="40"/>
                  </a:cubicBezTo>
                  <a:cubicBezTo>
                    <a:pt x="24" y="33"/>
                    <a:pt x="7" y="17"/>
                    <a:pt x="1" y="11"/>
                  </a:cubicBezTo>
                  <a:cubicBezTo>
                    <a:pt x="1" y="11"/>
                    <a:pt x="0" y="14"/>
                    <a:pt x="0" y="17"/>
                  </a:cubicBezTo>
                  <a:cubicBezTo>
                    <a:pt x="0" y="17"/>
                    <a:pt x="28" y="50"/>
                    <a:pt x="32" y="56"/>
                  </a:cubicBezTo>
                  <a:cubicBezTo>
                    <a:pt x="38" y="63"/>
                    <a:pt x="46" y="58"/>
                    <a:pt x="52" y="58"/>
                  </a:cubicBezTo>
                  <a:cubicBezTo>
                    <a:pt x="53" y="52"/>
                    <a:pt x="55" y="47"/>
                    <a:pt x="49" y="40"/>
                  </a:cubicBezTo>
                  <a:cubicBezTo>
                    <a:pt x="46" y="37"/>
                    <a:pt x="7" y="4"/>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5" name="Freeform 1643"/>
            <p:cNvSpPr>
              <a:spLocks/>
            </p:cNvSpPr>
            <p:nvPr userDrawn="1"/>
          </p:nvSpPr>
          <p:spPr bwMode="auto">
            <a:xfrm>
              <a:off x="415" y="310"/>
              <a:ext cx="34" cy="22"/>
            </a:xfrm>
            <a:custGeom>
              <a:avLst/>
              <a:gdLst>
                <a:gd name="T0" fmla="*/ 76 w 76"/>
                <a:gd name="T1" fmla="*/ 39 h 47"/>
                <a:gd name="T2" fmla="*/ 76 w 76"/>
                <a:gd name="T3" fmla="*/ 39 h 47"/>
                <a:gd name="T4" fmla="*/ 57 w 76"/>
                <a:gd name="T5" fmla="*/ 15 h 47"/>
                <a:gd name="T6" fmla="*/ 19 w 76"/>
                <a:gd name="T7" fmla="*/ 0 h 47"/>
                <a:gd name="T8" fmla="*/ 14 w 76"/>
                <a:gd name="T9" fmla="*/ 1 h 47"/>
                <a:gd name="T10" fmla="*/ 48 w 76"/>
                <a:gd name="T11" fmla="*/ 23 h 47"/>
                <a:gd name="T12" fmla="*/ 8 w 76"/>
                <a:gd name="T13" fmla="*/ 3 h 47"/>
                <a:gd name="T14" fmla="*/ 0 w 76"/>
                <a:gd name="T15" fmla="*/ 2 h 47"/>
                <a:gd name="T16" fmla="*/ 51 w 76"/>
                <a:gd name="T17" fmla="*/ 39 h 47"/>
                <a:gd name="T18" fmla="*/ 76 w 76"/>
                <a:gd name="T19" fmla="*/ 3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47">
                  <a:moveTo>
                    <a:pt x="76" y="39"/>
                  </a:moveTo>
                  <a:lnTo>
                    <a:pt x="76" y="39"/>
                  </a:lnTo>
                  <a:cubicBezTo>
                    <a:pt x="74" y="33"/>
                    <a:pt x="74" y="22"/>
                    <a:pt x="57" y="15"/>
                  </a:cubicBezTo>
                  <a:cubicBezTo>
                    <a:pt x="51" y="13"/>
                    <a:pt x="24" y="1"/>
                    <a:pt x="19" y="0"/>
                  </a:cubicBezTo>
                  <a:cubicBezTo>
                    <a:pt x="17" y="0"/>
                    <a:pt x="14" y="1"/>
                    <a:pt x="14" y="1"/>
                  </a:cubicBezTo>
                  <a:cubicBezTo>
                    <a:pt x="18" y="3"/>
                    <a:pt x="37" y="15"/>
                    <a:pt x="48" y="23"/>
                  </a:cubicBezTo>
                  <a:cubicBezTo>
                    <a:pt x="34" y="19"/>
                    <a:pt x="10" y="4"/>
                    <a:pt x="8" y="3"/>
                  </a:cubicBezTo>
                  <a:cubicBezTo>
                    <a:pt x="7" y="3"/>
                    <a:pt x="4" y="4"/>
                    <a:pt x="0" y="2"/>
                  </a:cubicBezTo>
                  <a:cubicBezTo>
                    <a:pt x="7" y="7"/>
                    <a:pt x="41" y="34"/>
                    <a:pt x="51" y="39"/>
                  </a:cubicBezTo>
                  <a:cubicBezTo>
                    <a:pt x="66" y="47"/>
                    <a:pt x="70" y="41"/>
                    <a:pt x="76" y="3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6" name="Freeform 1644"/>
            <p:cNvSpPr>
              <a:spLocks/>
            </p:cNvSpPr>
            <p:nvPr userDrawn="1"/>
          </p:nvSpPr>
          <p:spPr bwMode="auto">
            <a:xfrm>
              <a:off x="422" y="302"/>
              <a:ext cx="35" cy="15"/>
            </a:xfrm>
            <a:custGeom>
              <a:avLst/>
              <a:gdLst>
                <a:gd name="T0" fmla="*/ 0 w 78"/>
                <a:gd name="T1" fmla="*/ 0 h 33"/>
                <a:gd name="T2" fmla="*/ 0 w 78"/>
                <a:gd name="T3" fmla="*/ 0 h 33"/>
                <a:gd name="T4" fmla="*/ 3 w 78"/>
                <a:gd name="T5" fmla="*/ 6 h 33"/>
                <a:gd name="T6" fmla="*/ 43 w 78"/>
                <a:gd name="T7" fmla="*/ 17 h 33"/>
                <a:gd name="T8" fmla="*/ 4 w 78"/>
                <a:gd name="T9" fmla="*/ 11 h 33"/>
                <a:gd name="T10" fmla="*/ 5 w 78"/>
                <a:gd name="T11" fmla="*/ 15 h 33"/>
                <a:gd name="T12" fmla="*/ 46 w 78"/>
                <a:gd name="T13" fmla="*/ 29 h 33"/>
                <a:gd name="T14" fmla="*/ 78 w 78"/>
                <a:gd name="T15" fmla="*/ 25 h 33"/>
                <a:gd name="T16" fmla="*/ 54 w 78"/>
                <a:gd name="T17" fmla="*/ 8 h 33"/>
                <a:gd name="T18" fmla="*/ 0 w 78"/>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33">
                  <a:moveTo>
                    <a:pt x="0" y="0"/>
                  </a:moveTo>
                  <a:lnTo>
                    <a:pt x="0" y="0"/>
                  </a:lnTo>
                  <a:cubicBezTo>
                    <a:pt x="1" y="2"/>
                    <a:pt x="2" y="4"/>
                    <a:pt x="3" y="6"/>
                  </a:cubicBezTo>
                  <a:cubicBezTo>
                    <a:pt x="5" y="7"/>
                    <a:pt x="30" y="12"/>
                    <a:pt x="43" y="17"/>
                  </a:cubicBezTo>
                  <a:cubicBezTo>
                    <a:pt x="30" y="17"/>
                    <a:pt x="4" y="11"/>
                    <a:pt x="4" y="11"/>
                  </a:cubicBezTo>
                  <a:cubicBezTo>
                    <a:pt x="4" y="12"/>
                    <a:pt x="5" y="14"/>
                    <a:pt x="5" y="15"/>
                  </a:cubicBezTo>
                  <a:cubicBezTo>
                    <a:pt x="14" y="20"/>
                    <a:pt x="40" y="27"/>
                    <a:pt x="46" y="29"/>
                  </a:cubicBezTo>
                  <a:cubicBezTo>
                    <a:pt x="55" y="33"/>
                    <a:pt x="73" y="31"/>
                    <a:pt x="78" y="25"/>
                  </a:cubicBezTo>
                  <a:cubicBezTo>
                    <a:pt x="74" y="15"/>
                    <a:pt x="63" y="9"/>
                    <a:pt x="54" y="8"/>
                  </a:cubicBezTo>
                  <a:cubicBezTo>
                    <a:pt x="42" y="6"/>
                    <a:pt x="13" y="2"/>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7" name="Freeform 1645"/>
            <p:cNvSpPr>
              <a:spLocks/>
            </p:cNvSpPr>
            <p:nvPr userDrawn="1"/>
          </p:nvSpPr>
          <p:spPr bwMode="auto">
            <a:xfrm>
              <a:off x="444" y="294"/>
              <a:ext cx="16" cy="10"/>
            </a:xfrm>
            <a:custGeom>
              <a:avLst/>
              <a:gdLst>
                <a:gd name="T0" fmla="*/ 7 w 36"/>
                <a:gd name="T1" fmla="*/ 0 h 22"/>
                <a:gd name="T2" fmla="*/ 7 w 36"/>
                <a:gd name="T3" fmla="*/ 0 h 22"/>
                <a:gd name="T4" fmla="*/ 31 w 36"/>
                <a:gd name="T5" fmla="*/ 10 h 22"/>
                <a:gd name="T6" fmla="*/ 0 w 36"/>
                <a:gd name="T7" fmla="*/ 20 h 22"/>
                <a:gd name="T8" fmla="*/ 36 w 36"/>
                <a:gd name="T9" fmla="*/ 10 h 22"/>
                <a:gd name="T10" fmla="*/ 7 w 36"/>
                <a:gd name="T11" fmla="*/ 0 h 22"/>
              </a:gdLst>
              <a:ahLst/>
              <a:cxnLst>
                <a:cxn ang="0">
                  <a:pos x="T0" y="T1"/>
                </a:cxn>
                <a:cxn ang="0">
                  <a:pos x="T2" y="T3"/>
                </a:cxn>
                <a:cxn ang="0">
                  <a:pos x="T4" y="T5"/>
                </a:cxn>
                <a:cxn ang="0">
                  <a:pos x="T6" y="T7"/>
                </a:cxn>
                <a:cxn ang="0">
                  <a:pos x="T8" y="T9"/>
                </a:cxn>
                <a:cxn ang="0">
                  <a:pos x="T10" y="T11"/>
                </a:cxn>
              </a:cxnLst>
              <a:rect l="0" t="0" r="r" b="b"/>
              <a:pathLst>
                <a:path w="36" h="22">
                  <a:moveTo>
                    <a:pt x="7" y="0"/>
                  </a:moveTo>
                  <a:lnTo>
                    <a:pt x="7" y="0"/>
                  </a:lnTo>
                  <a:cubicBezTo>
                    <a:pt x="15" y="1"/>
                    <a:pt x="27" y="5"/>
                    <a:pt x="31" y="10"/>
                  </a:cubicBezTo>
                  <a:cubicBezTo>
                    <a:pt x="28" y="17"/>
                    <a:pt x="10" y="20"/>
                    <a:pt x="0" y="20"/>
                  </a:cubicBezTo>
                  <a:cubicBezTo>
                    <a:pt x="17" y="22"/>
                    <a:pt x="31" y="18"/>
                    <a:pt x="36" y="10"/>
                  </a:cubicBezTo>
                  <a:cubicBezTo>
                    <a:pt x="29" y="3"/>
                    <a:pt x="15" y="0"/>
                    <a:pt x="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8" name="Freeform 1646"/>
            <p:cNvSpPr>
              <a:spLocks/>
            </p:cNvSpPr>
            <p:nvPr userDrawn="1"/>
          </p:nvSpPr>
          <p:spPr bwMode="auto">
            <a:xfrm>
              <a:off x="447" y="279"/>
              <a:ext cx="15" cy="11"/>
            </a:xfrm>
            <a:custGeom>
              <a:avLst/>
              <a:gdLst>
                <a:gd name="T0" fmla="*/ 0 w 35"/>
                <a:gd name="T1" fmla="*/ 3 h 23"/>
                <a:gd name="T2" fmla="*/ 0 w 35"/>
                <a:gd name="T3" fmla="*/ 3 h 23"/>
                <a:gd name="T4" fmla="*/ 30 w 35"/>
                <a:gd name="T5" fmla="*/ 6 h 23"/>
                <a:gd name="T6" fmla="*/ 1 w 35"/>
                <a:gd name="T7" fmla="*/ 23 h 23"/>
                <a:gd name="T8" fmla="*/ 35 w 35"/>
                <a:gd name="T9" fmla="*/ 4 h 23"/>
                <a:gd name="T10" fmla="*/ 0 w 35"/>
                <a:gd name="T11" fmla="*/ 3 h 23"/>
              </a:gdLst>
              <a:ahLst/>
              <a:cxnLst>
                <a:cxn ang="0">
                  <a:pos x="T0" y="T1"/>
                </a:cxn>
                <a:cxn ang="0">
                  <a:pos x="T2" y="T3"/>
                </a:cxn>
                <a:cxn ang="0">
                  <a:pos x="T4" y="T5"/>
                </a:cxn>
                <a:cxn ang="0">
                  <a:pos x="T6" y="T7"/>
                </a:cxn>
                <a:cxn ang="0">
                  <a:pos x="T8" y="T9"/>
                </a:cxn>
                <a:cxn ang="0">
                  <a:pos x="T10" y="T11"/>
                </a:cxn>
              </a:cxnLst>
              <a:rect l="0" t="0" r="r" b="b"/>
              <a:pathLst>
                <a:path w="35" h="23">
                  <a:moveTo>
                    <a:pt x="0" y="3"/>
                  </a:moveTo>
                  <a:lnTo>
                    <a:pt x="0" y="3"/>
                  </a:lnTo>
                  <a:cubicBezTo>
                    <a:pt x="9" y="2"/>
                    <a:pt x="21" y="2"/>
                    <a:pt x="30" y="6"/>
                  </a:cubicBezTo>
                  <a:cubicBezTo>
                    <a:pt x="27" y="11"/>
                    <a:pt x="15" y="20"/>
                    <a:pt x="1" y="23"/>
                  </a:cubicBezTo>
                  <a:cubicBezTo>
                    <a:pt x="12" y="22"/>
                    <a:pt x="32" y="14"/>
                    <a:pt x="35" y="4"/>
                  </a:cubicBezTo>
                  <a:cubicBezTo>
                    <a:pt x="26" y="0"/>
                    <a:pt x="6" y="0"/>
                    <a:pt x="0" y="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9" name="Freeform 1647"/>
            <p:cNvSpPr>
              <a:spLocks/>
            </p:cNvSpPr>
            <p:nvPr userDrawn="1"/>
          </p:nvSpPr>
          <p:spPr bwMode="auto">
            <a:xfrm>
              <a:off x="420" y="281"/>
              <a:ext cx="9" cy="9"/>
            </a:xfrm>
            <a:custGeom>
              <a:avLst/>
              <a:gdLst>
                <a:gd name="T0" fmla="*/ 0 w 20"/>
                <a:gd name="T1" fmla="*/ 3 h 19"/>
                <a:gd name="T2" fmla="*/ 0 w 20"/>
                <a:gd name="T3" fmla="*/ 3 h 19"/>
                <a:gd name="T4" fmla="*/ 17 w 20"/>
                <a:gd name="T5" fmla="*/ 9 h 19"/>
                <a:gd name="T6" fmla="*/ 4 w 20"/>
                <a:gd name="T7" fmla="*/ 19 h 19"/>
                <a:gd name="T8" fmla="*/ 20 w 20"/>
                <a:gd name="T9" fmla="*/ 8 h 19"/>
                <a:gd name="T10" fmla="*/ 0 w 20"/>
                <a:gd name="T11" fmla="*/ 3 h 19"/>
              </a:gdLst>
              <a:ahLst/>
              <a:cxnLst>
                <a:cxn ang="0">
                  <a:pos x="T0" y="T1"/>
                </a:cxn>
                <a:cxn ang="0">
                  <a:pos x="T2" y="T3"/>
                </a:cxn>
                <a:cxn ang="0">
                  <a:pos x="T4" y="T5"/>
                </a:cxn>
                <a:cxn ang="0">
                  <a:pos x="T6" y="T7"/>
                </a:cxn>
                <a:cxn ang="0">
                  <a:pos x="T8" y="T9"/>
                </a:cxn>
                <a:cxn ang="0">
                  <a:pos x="T10" y="T11"/>
                </a:cxn>
              </a:cxnLst>
              <a:rect l="0" t="0" r="r" b="b"/>
              <a:pathLst>
                <a:path w="20" h="19">
                  <a:moveTo>
                    <a:pt x="0" y="3"/>
                  </a:moveTo>
                  <a:lnTo>
                    <a:pt x="0" y="3"/>
                  </a:lnTo>
                  <a:cubicBezTo>
                    <a:pt x="9" y="2"/>
                    <a:pt x="15" y="5"/>
                    <a:pt x="17" y="9"/>
                  </a:cubicBezTo>
                  <a:cubicBezTo>
                    <a:pt x="15" y="14"/>
                    <a:pt x="9" y="18"/>
                    <a:pt x="4" y="19"/>
                  </a:cubicBezTo>
                  <a:cubicBezTo>
                    <a:pt x="11" y="19"/>
                    <a:pt x="18" y="14"/>
                    <a:pt x="20" y="8"/>
                  </a:cubicBezTo>
                  <a:cubicBezTo>
                    <a:pt x="17" y="3"/>
                    <a:pt x="7" y="0"/>
                    <a:pt x="0" y="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0" name="Freeform 1648"/>
            <p:cNvSpPr>
              <a:spLocks/>
            </p:cNvSpPr>
            <p:nvPr userDrawn="1"/>
          </p:nvSpPr>
          <p:spPr bwMode="auto">
            <a:xfrm>
              <a:off x="401" y="284"/>
              <a:ext cx="7" cy="9"/>
            </a:xfrm>
            <a:custGeom>
              <a:avLst/>
              <a:gdLst>
                <a:gd name="T0" fmla="*/ 0 w 15"/>
                <a:gd name="T1" fmla="*/ 2 h 19"/>
                <a:gd name="T2" fmla="*/ 0 w 15"/>
                <a:gd name="T3" fmla="*/ 2 h 19"/>
                <a:gd name="T4" fmla="*/ 12 w 15"/>
                <a:gd name="T5" fmla="*/ 8 h 19"/>
                <a:gd name="T6" fmla="*/ 4 w 15"/>
                <a:gd name="T7" fmla="*/ 19 h 19"/>
                <a:gd name="T8" fmla="*/ 15 w 15"/>
                <a:gd name="T9" fmla="*/ 8 h 19"/>
                <a:gd name="T10" fmla="*/ 0 w 15"/>
                <a:gd name="T11" fmla="*/ 2 h 19"/>
              </a:gdLst>
              <a:ahLst/>
              <a:cxnLst>
                <a:cxn ang="0">
                  <a:pos x="T0" y="T1"/>
                </a:cxn>
                <a:cxn ang="0">
                  <a:pos x="T2" y="T3"/>
                </a:cxn>
                <a:cxn ang="0">
                  <a:pos x="T4" y="T5"/>
                </a:cxn>
                <a:cxn ang="0">
                  <a:pos x="T6" y="T7"/>
                </a:cxn>
                <a:cxn ang="0">
                  <a:pos x="T8" y="T9"/>
                </a:cxn>
                <a:cxn ang="0">
                  <a:pos x="T10" y="T11"/>
                </a:cxn>
              </a:cxnLst>
              <a:rect l="0" t="0" r="r" b="b"/>
              <a:pathLst>
                <a:path w="15" h="19">
                  <a:moveTo>
                    <a:pt x="0" y="2"/>
                  </a:moveTo>
                  <a:lnTo>
                    <a:pt x="0" y="2"/>
                  </a:lnTo>
                  <a:cubicBezTo>
                    <a:pt x="5" y="2"/>
                    <a:pt x="9" y="5"/>
                    <a:pt x="12" y="8"/>
                  </a:cubicBezTo>
                  <a:cubicBezTo>
                    <a:pt x="11" y="12"/>
                    <a:pt x="9" y="17"/>
                    <a:pt x="4" y="19"/>
                  </a:cubicBezTo>
                  <a:cubicBezTo>
                    <a:pt x="10" y="18"/>
                    <a:pt x="13" y="13"/>
                    <a:pt x="15" y="8"/>
                  </a:cubicBezTo>
                  <a:cubicBezTo>
                    <a:pt x="12" y="5"/>
                    <a:pt x="7" y="0"/>
                    <a:pt x="0" y="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1" name="Freeform 1649"/>
            <p:cNvSpPr>
              <a:spLocks/>
            </p:cNvSpPr>
            <p:nvPr userDrawn="1"/>
          </p:nvSpPr>
          <p:spPr bwMode="auto">
            <a:xfrm>
              <a:off x="423" y="305"/>
              <a:ext cx="10" cy="3"/>
            </a:xfrm>
            <a:custGeom>
              <a:avLst/>
              <a:gdLst>
                <a:gd name="T0" fmla="*/ 21 w 21"/>
                <a:gd name="T1" fmla="*/ 6 h 6"/>
                <a:gd name="T2" fmla="*/ 21 w 21"/>
                <a:gd name="T3" fmla="*/ 6 h 6"/>
                <a:gd name="T4" fmla="*/ 0 w 21"/>
                <a:gd name="T5" fmla="*/ 0 h 6"/>
                <a:gd name="T6" fmla="*/ 0 w 21"/>
                <a:gd name="T7" fmla="*/ 2 h 6"/>
                <a:gd name="T8" fmla="*/ 21 w 21"/>
                <a:gd name="T9" fmla="*/ 6 h 6"/>
              </a:gdLst>
              <a:ahLst/>
              <a:cxnLst>
                <a:cxn ang="0">
                  <a:pos x="T0" y="T1"/>
                </a:cxn>
                <a:cxn ang="0">
                  <a:pos x="T2" y="T3"/>
                </a:cxn>
                <a:cxn ang="0">
                  <a:pos x="T4" y="T5"/>
                </a:cxn>
                <a:cxn ang="0">
                  <a:pos x="T6" y="T7"/>
                </a:cxn>
                <a:cxn ang="0">
                  <a:pos x="T8" y="T9"/>
                </a:cxn>
              </a:cxnLst>
              <a:rect l="0" t="0" r="r" b="b"/>
              <a:pathLst>
                <a:path w="21" h="6">
                  <a:moveTo>
                    <a:pt x="21" y="6"/>
                  </a:moveTo>
                  <a:lnTo>
                    <a:pt x="21" y="6"/>
                  </a:lnTo>
                  <a:cubicBezTo>
                    <a:pt x="11" y="3"/>
                    <a:pt x="5" y="1"/>
                    <a:pt x="0" y="0"/>
                  </a:cubicBezTo>
                  <a:lnTo>
                    <a:pt x="0" y="2"/>
                  </a:lnTo>
                  <a:cubicBezTo>
                    <a:pt x="6" y="4"/>
                    <a:pt x="12" y="4"/>
                    <a:pt x="21"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2" name="Freeform 1650"/>
            <p:cNvSpPr>
              <a:spLocks/>
            </p:cNvSpPr>
            <p:nvPr userDrawn="1"/>
          </p:nvSpPr>
          <p:spPr bwMode="auto">
            <a:xfrm>
              <a:off x="442" y="307"/>
              <a:ext cx="13" cy="9"/>
            </a:xfrm>
            <a:custGeom>
              <a:avLst/>
              <a:gdLst>
                <a:gd name="T0" fmla="*/ 6 w 29"/>
                <a:gd name="T1" fmla="*/ 0 h 21"/>
                <a:gd name="T2" fmla="*/ 6 w 29"/>
                <a:gd name="T3" fmla="*/ 0 h 21"/>
                <a:gd name="T4" fmla="*/ 25 w 29"/>
                <a:gd name="T5" fmla="*/ 13 h 21"/>
                <a:gd name="T6" fmla="*/ 0 w 29"/>
                <a:gd name="T7" fmla="*/ 17 h 21"/>
                <a:gd name="T8" fmla="*/ 29 w 29"/>
                <a:gd name="T9" fmla="*/ 14 h 21"/>
                <a:gd name="T10" fmla="*/ 6 w 29"/>
                <a:gd name="T11" fmla="*/ 0 h 21"/>
              </a:gdLst>
              <a:ahLst/>
              <a:cxnLst>
                <a:cxn ang="0">
                  <a:pos x="T0" y="T1"/>
                </a:cxn>
                <a:cxn ang="0">
                  <a:pos x="T2" y="T3"/>
                </a:cxn>
                <a:cxn ang="0">
                  <a:pos x="T4" y="T5"/>
                </a:cxn>
                <a:cxn ang="0">
                  <a:pos x="T6" y="T7"/>
                </a:cxn>
                <a:cxn ang="0">
                  <a:pos x="T8" y="T9"/>
                </a:cxn>
                <a:cxn ang="0">
                  <a:pos x="T10" y="T11"/>
                </a:cxn>
              </a:cxnLst>
              <a:rect l="0" t="0" r="r" b="b"/>
              <a:pathLst>
                <a:path w="29" h="21">
                  <a:moveTo>
                    <a:pt x="6" y="0"/>
                  </a:moveTo>
                  <a:lnTo>
                    <a:pt x="6" y="0"/>
                  </a:lnTo>
                  <a:cubicBezTo>
                    <a:pt x="14" y="1"/>
                    <a:pt x="21" y="7"/>
                    <a:pt x="25" y="13"/>
                  </a:cubicBezTo>
                  <a:cubicBezTo>
                    <a:pt x="17" y="20"/>
                    <a:pt x="6" y="18"/>
                    <a:pt x="0" y="17"/>
                  </a:cubicBezTo>
                  <a:cubicBezTo>
                    <a:pt x="8" y="20"/>
                    <a:pt x="20" y="21"/>
                    <a:pt x="29" y="14"/>
                  </a:cubicBezTo>
                  <a:cubicBezTo>
                    <a:pt x="24" y="5"/>
                    <a:pt x="14" y="0"/>
                    <a:pt x="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3" name="Freeform 1651"/>
            <p:cNvSpPr>
              <a:spLocks/>
            </p:cNvSpPr>
            <p:nvPr userDrawn="1"/>
          </p:nvSpPr>
          <p:spPr bwMode="auto">
            <a:xfrm>
              <a:off x="366" y="428"/>
              <a:ext cx="10" cy="14"/>
            </a:xfrm>
            <a:custGeom>
              <a:avLst/>
              <a:gdLst>
                <a:gd name="T0" fmla="*/ 12 w 24"/>
                <a:gd name="T1" fmla="*/ 2 h 31"/>
                <a:gd name="T2" fmla="*/ 12 w 24"/>
                <a:gd name="T3" fmla="*/ 2 h 31"/>
                <a:gd name="T4" fmla="*/ 0 w 24"/>
                <a:gd name="T5" fmla="*/ 31 h 31"/>
                <a:gd name="T6" fmla="*/ 14 w 24"/>
                <a:gd name="T7" fmla="*/ 3 h 31"/>
                <a:gd name="T8" fmla="*/ 24 w 24"/>
                <a:gd name="T9" fmla="*/ 8 h 31"/>
                <a:gd name="T10" fmla="*/ 12 w 24"/>
                <a:gd name="T11" fmla="*/ 2 h 31"/>
              </a:gdLst>
              <a:ahLst/>
              <a:cxnLst>
                <a:cxn ang="0">
                  <a:pos x="T0" y="T1"/>
                </a:cxn>
                <a:cxn ang="0">
                  <a:pos x="T2" y="T3"/>
                </a:cxn>
                <a:cxn ang="0">
                  <a:pos x="T4" y="T5"/>
                </a:cxn>
                <a:cxn ang="0">
                  <a:pos x="T6" y="T7"/>
                </a:cxn>
                <a:cxn ang="0">
                  <a:pos x="T8" y="T9"/>
                </a:cxn>
                <a:cxn ang="0">
                  <a:pos x="T10" y="T11"/>
                </a:cxn>
              </a:cxnLst>
              <a:rect l="0" t="0" r="r" b="b"/>
              <a:pathLst>
                <a:path w="24" h="31">
                  <a:moveTo>
                    <a:pt x="12" y="2"/>
                  </a:moveTo>
                  <a:lnTo>
                    <a:pt x="12" y="2"/>
                  </a:lnTo>
                  <a:cubicBezTo>
                    <a:pt x="13" y="8"/>
                    <a:pt x="13" y="26"/>
                    <a:pt x="0" y="31"/>
                  </a:cubicBezTo>
                  <a:cubicBezTo>
                    <a:pt x="13" y="28"/>
                    <a:pt x="16" y="13"/>
                    <a:pt x="14" y="3"/>
                  </a:cubicBezTo>
                  <a:cubicBezTo>
                    <a:pt x="16" y="3"/>
                    <a:pt x="20" y="5"/>
                    <a:pt x="24" y="8"/>
                  </a:cubicBezTo>
                  <a:cubicBezTo>
                    <a:pt x="22" y="3"/>
                    <a:pt x="18" y="0"/>
                    <a:pt x="12" y="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4" name="Freeform 1652"/>
            <p:cNvSpPr>
              <a:spLocks/>
            </p:cNvSpPr>
            <p:nvPr userDrawn="1"/>
          </p:nvSpPr>
          <p:spPr bwMode="auto">
            <a:xfrm>
              <a:off x="373" y="424"/>
              <a:ext cx="8" cy="9"/>
            </a:xfrm>
            <a:custGeom>
              <a:avLst/>
              <a:gdLst>
                <a:gd name="T0" fmla="*/ 0 w 18"/>
                <a:gd name="T1" fmla="*/ 0 h 21"/>
                <a:gd name="T2" fmla="*/ 0 w 18"/>
                <a:gd name="T3" fmla="*/ 0 h 21"/>
                <a:gd name="T4" fmla="*/ 14 w 18"/>
                <a:gd name="T5" fmla="*/ 21 h 21"/>
                <a:gd name="T6" fmla="*/ 0 w 18"/>
                <a:gd name="T7" fmla="*/ 0 h 21"/>
              </a:gdLst>
              <a:ahLst/>
              <a:cxnLst>
                <a:cxn ang="0">
                  <a:pos x="T0" y="T1"/>
                </a:cxn>
                <a:cxn ang="0">
                  <a:pos x="T2" y="T3"/>
                </a:cxn>
                <a:cxn ang="0">
                  <a:pos x="T4" y="T5"/>
                </a:cxn>
                <a:cxn ang="0">
                  <a:pos x="T6" y="T7"/>
                </a:cxn>
              </a:cxnLst>
              <a:rect l="0" t="0" r="r" b="b"/>
              <a:pathLst>
                <a:path w="18" h="21">
                  <a:moveTo>
                    <a:pt x="0" y="0"/>
                  </a:moveTo>
                  <a:lnTo>
                    <a:pt x="0" y="0"/>
                  </a:lnTo>
                  <a:cubicBezTo>
                    <a:pt x="14" y="4"/>
                    <a:pt x="14" y="15"/>
                    <a:pt x="14" y="21"/>
                  </a:cubicBezTo>
                  <a:cubicBezTo>
                    <a:pt x="18" y="9"/>
                    <a:pt x="1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5" name="Freeform 1653"/>
            <p:cNvSpPr>
              <a:spLocks/>
            </p:cNvSpPr>
            <p:nvPr userDrawn="1"/>
          </p:nvSpPr>
          <p:spPr bwMode="auto">
            <a:xfrm>
              <a:off x="370" y="418"/>
              <a:ext cx="4" cy="1"/>
            </a:xfrm>
            <a:custGeom>
              <a:avLst/>
              <a:gdLst>
                <a:gd name="T0" fmla="*/ 5 w 10"/>
                <a:gd name="T1" fmla="*/ 0 h 2"/>
                <a:gd name="T2" fmla="*/ 5 w 10"/>
                <a:gd name="T3" fmla="*/ 0 h 2"/>
                <a:gd name="T4" fmla="*/ 6 w 10"/>
                <a:gd name="T5" fmla="*/ 2 h 2"/>
                <a:gd name="T6" fmla="*/ 10 w 10"/>
                <a:gd name="T7" fmla="*/ 1 h 2"/>
                <a:gd name="T8" fmla="*/ 5 w 10"/>
                <a:gd name="T9" fmla="*/ 0 h 2"/>
              </a:gdLst>
              <a:ahLst/>
              <a:cxnLst>
                <a:cxn ang="0">
                  <a:pos x="T0" y="T1"/>
                </a:cxn>
                <a:cxn ang="0">
                  <a:pos x="T2" y="T3"/>
                </a:cxn>
                <a:cxn ang="0">
                  <a:pos x="T4" y="T5"/>
                </a:cxn>
                <a:cxn ang="0">
                  <a:pos x="T6" y="T7"/>
                </a:cxn>
                <a:cxn ang="0">
                  <a:pos x="T8" y="T9"/>
                </a:cxn>
              </a:cxnLst>
              <a:rect l="0" t="0" r="r" b="b"/>
              <a:pathLst>
                <a:path w="10" h="2">
                  <a:moveTo>
                    <a:pt x="5" y="0"/>
                  </a:moveTo>
                  <a:lnTo>
                    <a:pt x="5" y="0"/>
                  </a:lnTo>
                  <a:cubicBezTo>
                    <a:pt x="0" y="0"/>
                    <a:pt x="5" y="2"/>
                    <a:pt x="6" y="2"/>
                  </a:cubicBezTo>
                  <a:cubicBezTo>
                    <a:pt x="9" y="2"/>
                    <a:pt x="10" y="1"/>
                    <a:pt x="10" y="1"/>
                  </a:cubicBezTo>
                  <a:cubicBezTo>
                    <a:pt x="8" y="1"/>
                    <a:pt x="6" y="0"/>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6" name="Freeform 1654"/>
            <p:cNvSpPr>
              <a:spLocks/>
            </p:cNvSpPr>
            <p:nvPr userDrawn="1"/>
          </p:nvSpPr>
          <p:spPr bwMode="auto">
            <a:xfrm>
              <a:off x="375" y="413"/>
              <a:ext cx="6" cy="8"/>
            </a:xfrm>
            <a:custGeom>
              <a:avLst/>
              <a:gdLst>
                <a:gd name="T0" fmla="*/ 10 w 14"/>
                <a:gd name="T1" fmla="*/ 0 h 16"/>
                <a:gd name="T2" fmla="*/ 10 w 14"/>
                <a:gd name="T3" fmla="*/ 0 h 16"/>
                <a:gd name="T4" fmla="*/ 0 w 14"/>
                <a:gd name="T5" fmla="*/ 15 h 16"/>
                <a:gd name="T6" fmla="*/ 10 w 14"/>
                <a:gd name="T7" fmla="*/ 0 h 16"/>
              </a:gdLst>
              <a:ahLst/>
              <a:cxnLst>
                <a:cxn ang="0">
                  <a:pos x="T0" y="T1"/>
                </a:cxn>
                <a:cxn ang="0">
                  <a:pos x="T2" y="T3"/>
                </a:cxn>
                <a:cxn ang="0">
                  <a:pos x="T4" y="T5"/>
                </a:cxn>
                <a:cxn ang="0">
                  <a:pos x="T6" y="T7"/>
                </a:cxn>
              </a:cxnLst>
              <a:rect l="0" t="0" r="r" b="b"/>
              <a:pathLst>
                <a:path w="14" h="16">
                  <a:moveTo>
                    <a:pt x="10" y="0"/>
                  </a:moveTo>
                  <a:lnTo>
                    <a:pt x="10" y="0"/>
                  </a:lnTo>
                  <a:cubicBezTo>
                    <a:pt x="10" y="5"/>
                    <a:pt x="8" y="12"/>
                    <a:pt x="0" y="15"/>
                  </a:cubicBezTo>
                  <a:cubicBezTo>
                    <a:pt x="7" y="16"/>
                    <a:pt x="14" y="8"/>
                    <a:pt x="1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7" name="Freeform 1655"/>
            <p:cNvSpPr>
              <a:spLocks/>
            </p:cNvSpPr>
            <p:nvPr userDrawn="1"/>
          </p:nvSpPr>
          <p:spPr bwMode="auto">
            <a:xfrm>
              <a:off x="339" y="407"/>
              <a:ext cx="13" cy="37"/>
            </a:xfrm>
            <a:custGeom>
              <a:avLst/>
              <a:gdLst>
                <a:gd name="T0" fmla="*/ 0 w 29"/>
                <a:gd name="T1" fmla="*/ 0 h 83"/>
                <a:gd name="T2" fmla="*/ 0 w 29"/>
                <a:gd name="T3" fmla="*/ 0 h 83"/>
                <a:gd name="T4" fmla="*/ 22 w 29"/>
                <a:gd name="T5" fmla="*/ 45 h 83"/>
                <a:gd name="T6" fmla="*/ 12 w 29"/>
                <a:gd name="T7" fmla="*/ 83 h 83"/>
                <a:gd name="T8" fmla="*/ 24 w 29"/>
                <a:gd name="T9" fmla="*/ 45 h 83"/>
                <a:gd name="T10" fmla="*/ 0 w 29"/>
                <a:gd name="T11" fmla="*/ 0 h 83"/>
              </a:gdLst>
              <a:ahLst/>
              <a:cxnLst>
                <a:cxn ang="0">
                  <a:pos x="T0" y="T1"/>
                </a:cxn>
                <a:cxn ang="0">
                  <a:pos x="T2" y="T3"/>
                </a:cxn>
                <a:cxn ang="0">
                  <a:pos x="T4" y="T5"/>
                </a:cxn>
                <a:cxn ang="0">
                  <a:pos x="T6" y="T7"/>
                </a:cxn>
                <a:cxn ang="0">
                  <a:pos x="T8" y="T9"/>
                </a:cxn>
                <a:cxn ang="0">
                  <a:pos x="T10" y="T11"/>
                </a:cxn>
              </a:cxnLst>
              <a:rect l="0" t="0" r="r" b="b"/>
              <a:pathLst>
                <a:path w="29" h="83">
                  <a:moveTo>
                    <a:pt x="0" y="0"/>
                  </a:moveTo>
                  <a:lnTo>
                    <a:pt x="0" y="0"/>
                  </a:lnTo>
                  <a:cubicBezTo>
                    <a:pt x="6" y="12"/>
                    <a:pt x="19" y="28"/>
                    <a:pt x="22" y="45"/>
                  </a:cubicBezTo>
                  <a:cubicBezTo>
                    <a:pt x="26" y="61"/>
                    <a:pt x="21" y="77"/>
                    <a:pt x="12" y="83"/>
                  </a:cubicBezTo>
                  <a:cubicBezTo>
                    <a:pt x="21" y="78"/>
                    <a:pt x="29" y="64"/>
                    <a:pt x="24" y="45"/>
                  </a:cubicBezTo>
                  <a:cubicBezTo>
                    <a:pt x="20" y="28"/>
                    <a:pt x="9" y="14"/>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8" name="Freeform 1656"/>
            <p:cNvSpPr>
              <a:spLocks/>
            </p:cNvSpPr>
            <p:nvPr userDrawn="1"/>
          </p:nvSpPr>
          <p:spPr bwMode="auto">
            <a:xfrm>
              <a:off x="345" y="403"/>
              <a:ext cx="27" cy="36"/>
            </a:xfrm>
            <a:custGeom>
              <a:avLst/>
              <a:gdLst>
                <a:gd name="T0" fmla="*/ 0 w 59"/>
                <a:gd name="T1" fmla="*/ 0 h 80"/>
                <a:gd name="T2" fmla="*/ 0 w 59"/>
                <a:gd name="T3" fmla="*/ 0 h 80"/>
                <a:gd name="T4" fmla="*/ 25 w 59"/>
                <a:gd name="T5" fmla="*/ 16 h 80"/>
                <a:gd name="T6" fmla="*/ 51 w 59"/>
                <a:gd name="T7" fmla="*/ 59 h 80"/>
                <a:gd name="T8" fmla="*/ 34 w 59"/>
                <a:gd name="T9" fmla="*/ 78 h 80"/>
                <a:gd name="T10" fmla="*/ 50 w 59"/>
                <a:gd name="T11" fmla="*/ 71 h 80"/>
                <a:gd name="T12" fmla="*/ 32 w 59"/>
                <a:gd name="T13" fmla="*/ 18 h 80"/>
                <a:gd name="T14" fmla="*/ 0 w 59"/>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0">
                  <a:moveTo>
                    <a:pt x="0" y="0"/>
                  </a:moveTo>
                  <a:lnTo>
                    <a:pt x="0" y="0"/>
                  </a:lnTo>
                  <a:cubicBezTo>
                    <a:pt x="7" y="6"/>
                    <a:pt x="20" y="13"/>
                    <a:pt x="25" y="16"/>
                  </a:cubicBezTo>
                  <a:cubicBezTo>
                    <a:pt x="35" y="23"/>
                    <a:pt x="53" y="36"/>
                    <a:pt x="51" y="59"/>
                  </a:cubicBezTo>
                  <a:cubicBezTo>
                    <a:pt x="49" y="78"/>
                    <a:pt x="39" y="78"/>
                    <a:pt x="34" y="78"/>
                  </a:cubicBezTo>
                  <a:cubicBezTo>
                    <a:pt x="41" y="80"/>
                    <a:pt x="47" y="77"/>
                    <a:pt x="50" y="71"/>
                  </a:cubicBezTo>
                  <a:cubicBezTo>
                    <a:pt x="59" y="54"/>
                    <a:pt x="51" y="31"/>
                    <a:pt x="32" y="18"/>
                  </a:cubicBezTo>
                  <a:cubicBezTo>
                    <a:pt x="23" y="12"/>
                    <a:pt x="12" y="7"/>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9" name="Freeform 1657"/>
            <p:cNvSpPr>
              <a:spLocks/>
            </p:cNvSpPr>
            <p:nvPr userDrawn="1"/>
          </p:nvSpPr>
          <p:spPr bwMode="auto">
            <a:xfrm>
              <a:off x="354" y="424"/>
              <a:ext cx="8" cy="4"/>
            </a:xfrm>
            <a:custGeom>
              <a:avLst/>
              <a:gdLst>
                <a:gd name="T0" fmla="*/ 18 w 18"/>
                <a:gd name="T1" fmla="*/ 0 h 9"/>
                <a:gd name="T2" fmla="*/ 18 w 18"/>
                <a:gd name="T3" fmla="*/ 0 h 9"/>
                <a:gd name="T4" fmla="*/ 0 w 18"/>
                <a:gd name="T5" fmla="*/ 4 h 9"/>
                <a:gd name="T6" fmla="*/ 18 w 18"/>
                <a:gd name="T7" fmla="*/ 0 h 9"/>
              </a:gdLst>
              <a:ahLst/>
              <a:cxnLst>
                <a:cxn ang="0">
                  <a:pos x="T0" y="T1"/>
                </a:cxn>
                <a:cxn ang="0">
                  <a:pos x="T2" y="T3"/>
                </a:cxn>
                <a:cxn ang="0">
                  <a:pos x="T4" y="T5"/>
                </a:cxn>
                <a:cxn ang="0">
                  <a:pos x="T6" y="T7"/>
                </a:cxn>
              </a:cxnLst>
              <a:rect l="0" t="0" r="r" b="b"/>
              <a:pathLst>
                <a:path w="18" h="9">
                  <a:moveTo>
                    <a:pt x="18" y="0"/>
                  </a:moveTo>
                  <a:lnTo>
                    <a:pt x="18" y="0"/>
                  </a:lnTo>
                  <a:cubicBezTo>
                    <a:pt x="15" y="4"/>
                    <a:pt x="6" y="6"/>
                    <a:pt x="0" y="4"/>
                  </a:cubicBezTo>
                  <a:cubicBezTo>
                    <a:pt x="5" y="9"/>
                    <a:pt x="15" y="7"/>
                    <a:pt x="1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0" name="Freeform 1658"/>
            <p:cNvSpPr>
              <a:spLocks/>
            </p:cNvSpPr>
            <p:nvPr userDrawn="1"/>
          </p:nvSpPr>
          <p:spPr bwMode="auto">
            <a:xfrm>
              <a:off x="350" y="368"/>
              <a:ext cx="2" cy="2"/>
            </a:xfrm>
            <a:custGeom>
              <a:avLst/>
              <a:gdLst>
                <a:gd name="T0" fmla="*/ 4 w 4"/>
                <a:gd name="T1" fmla="*/ 0 h 5"/>
                <a:gd name="T2" fmla="*/ 4 w 4"/>
                <a:gd name="T3" fmla="*/ 0 h 5"/>
                <a:gd name="T4" fmla="*/ 2 w 4"/>
                <a:gd name="T5" fmla="*/ 0 h 5"/>
                <a:gd name="T6" fmla="*/ 0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0"/>
                  </a:lnTo>
                  <a:lnTo>
                    <a:pt x="2" y="0"/>
                  </a:lnTo>
                  <a:lnTo>
                    <a:pt x="0" y="5"/>
                  </a:lnTo>
                  <a:lnTo>
                    <a:pt x="4"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1" name="Freeform 1659"/>
            <p:cNvSpPr>
              <a:spLocks/>
            </p:cNvSpPr>
            <p:nvPr userDrawn="1"/>
          </p:nvSpPr>
          <p:spPr bwMode="auto">
            <a:xfrm>
              <a:off x="363" y="363"/>
              <a:ext cx="3" cy="1"/>
            </a:xfrm>
            <a:custGeom>
              <a:avLst/>
              <a:gdLst>
                <a:gd name="T0" fmla="*/ 0 w 8"/>
                <a:gd name="T1" fmla="*/ 1 h 4"/>
                <a:gd name="T2" fmla="*/ 0 w 8"/>
                <a:gd name="T3" fmla="*/ 1 h 4"/>
                <a:gd name="T4" fmla="*/ 8 w 8"/>
                <a:gd name="T5" fmla="*/ 4 h 4"/>
                <a:gd name="T6" fmla="*/ 1 w 8"/>
                <a:gd name="T7" fmla="*/ 0 h 4"/>
                <a:gd name="T8" fmla="*/ 0 w 8"/>
                <a:gd name="T9" fmla="*/ 1 h 4"/>
              </a:gdLst>
              <a:ahLst/>
              <a:cxnLst>
                <a:cxn ang="0">
                  <a:pos x="T0" y="T1"/>
                </a:cxn>
                <a:cxn ang="0">
                  <a:pos x="T2" y="T3"/>
                </a:cxn>
                <a:cxn ang="0">
                  <a:pos x="T4" y="T5"/>
                </a:cxn>
                <a:cxn ang="0">
                  <a:pos x="T6" y="T7"/>
                </a:cxn>
                <a:cxn ang="0">
                  <a:pos x="T8" y="T9"/>
                </a:cxn>
              </a:cxnLst>
              <a:rect l="0" t="0" r="r" b="b"/>
              <a:pathLst>
                <a:path w="8" h="4">
                  <a:moveTo>
                    <a:pt x="0" y="1"/>
                  </a:moveTo>
                  <a:lnTo>
                    <a:pt x="0" y="1"/>
                  </a:lnTo>
                  <a:lnTo>
                    <a:pt x="8" y="4"/>
                  </a:lnTo>
                  <a:lnTo>
                    <a:pt x="1"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2" name="Freeform 1660"/>
            <p:cNvSpPr>
              <a:spLocks/>
            </p:cNvSpPr>
            <p:nvPr userDrawn="1"/>
          </p:nvSpPr>
          <p:spPr bwMode="auto">
            <a:xfrm>
              <a:off x="439" y="319"/>
              <a:ext cx="9" cy="10"/>
            </a:xfrm>
            <a:custGeom>
              <a:avLst/>
              <a:gdLst>
                <a:gd name="T0" fmla="*/ 7 w 19"/>
                <a:gd name="T1" fmla="*/ 0 h 22"/>
                <a:gd name="T2" fmla="*/ 7 w 19"/>
                <a:gd name="T3" fmla="*/ 0 h 22"/>
                <a:gd name="T4" fmla="*/ 16 w 19"/>
                <a:gd name="T5" fmla="*/ 16 h 22"/>
                <a:gd name="T6" fmla="*/ 0 w 19"/>
                <a:gd name="T7" fmla="*/ 18 h 22"/>
                <a:gd name="T8" fmla="*/ 19 w 19"/>
                <a:gd name="T9" fmla="*/ 18 h 22"/>
                <a:gd name="T10" fmla="*/ 7 w 19"/>
                <a:gd name="T11" fmla="*/ 0 h 22"/>
              </a:gdLst>
              <a:ahLst/>
              <a:cxnLst>
                <a:cxn ang="0">
                  <a:pos x="T0" y="T1"/>
                </a:cxn>
                <a:cxn ang="0">
                  <a:pos x="T2" y="T3"/>
                </a:cxn>
                <a:cxn ang="0">
                  <a:pos x="T4" y="T5"/>
                </a:cxn>
                <a:cxn ang="0">
                  <a:pos x="T6" y="T7"/>
                </a:cxn>
                <a:cxn ang="0">
                  <a:pos x="T8" y="T9"/>
                </a:cxn>
                <a:cxn ang="0">
                  <a:pos x="T10" y="T11"/>
                </a:cxn>
              </a:cxnLst>
              <a:rect l="0" t="0" r="r" b="b"/>
              <a:pathLst>
                <a:path w="19" h="22">
                  <a:moveTo>
                    <a:pt x="7" y="0"/>
                  </a:moveTo>
                  <a:lnTo>
                    <a:pt x="7" y="0"/>
                  </a:lnTo>
                  <a:cubicBezTo>
                    <a:pt x="15" y="4"/>
                    <a:pt x="15" y="11"/>
                    <a:pt x="16" y="16"/>
                  </a:cubicBezTo>
                  <a:cubicBezTo>
                    <a:pt x="10" y="16"/>
                    <a:pt x="7" y="20"/>
                    <a:pt x="0" y="18"/>
                  </a:cubicBezTo>
                  <a:cubicBezTo>
                    <a:pt x="9" y="22"/>
                    <a:pt x="11" y="19"/>
                    <a:pt x="19" y="18"/>
                  </a:cubicBezTo>
                  <a:cubicBezTo>
                    <a:pt x="17" y="10"/>
                    <a:pt x="17" y="5"/>
                    <a:pt x="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3" name="Freeform 1661"/>
            <p:cNvSpPr>
              <a:spLocks/>
            </p:cNvSpPr>
            <p:nvPr userDrawn="1"/>
          </p:nvSpPr>
          <p:spPr bwMode="auto">
            <a:xfrm>
              <a:off x="419" y="311"/>
              <a:ext cx="9" cy="5"/>
            </a:xfrm>
            <a:custGeom>
              <a:avLst/>
              <a:gdLst>
                <a:gd name="T0" fmla="*/ 20 w 20"/>
                <a:gd name="T1" fmla="*/ 11 h 11"/>
                <a:gd name="T2" fmla="*/ 20 w 20"/>
                <a:gd name="T3" fmla="*/ 11 h 11"/>
                <a:gd name="T4" fmla="*/ 3 w 20"/>
                <a:gd name="T5" fmla="*/ 0 h 11"/>
                <a:gd name="T6" fmla="*/ 0 w 20"/>
                <a:gd name="T7" fmla="*/ 0 h 11"/>
                <a:gd name="T8" fmla="*/ 20 w 20"/>
                <a:gd name="T9" fmla="*/ 11 h 11"/>
              </a:gdLst>
              <a:ahLst/>
              <a:cxnLst>
                <a:cxn ang="0">
                  <a:pos x="T0" y="T1"/>
                </a:cxn>
                <a:cxn ang="0">
                  <a:pos x="T2" y="T3"/>
                </a:cxn>
                <a:cxn ang="0">
                  <a:pos x="T4" y="T5"/>
                </a:cxn>
                <a:cxn ang="0">
                  <a:pos x="T6" y="T7"/>
                </a:cxn>
                <a:cxn ang="0">
                  <a:pos x="T8" y="T9"/>
                </a:cxn>
              </a:cxnLst>
              <a:rect l="0" t="0" r="r" b="b"/>
              <a:pathLst>
                <a:path w="20" h="11">
                  <a:moveTo>
                    <a:pt x="20" y="11"/>
                  </a:moveTo>
                  <a:lnTo>
                    <a:pt x="20" y="11"/>
                  </a:lnTo>
                  <a:lnTo>
                    <a:pt x="3" y="0"/>
                  </a:lnTo>
                  <a:lnTo>
                    <a:pt x="0" y="0"/>
                  </a:lnTo>
                  <a:lnTo>
                    <a:pt x="20" y="1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4" name="Freeform 1662"/>
            <p:cNvSpPr>
              <a:spLocks/>
            </p:cNvSpPr>
            <p:nvPr userDrawn="1"/>
          </p:nvSpPr>
          <p:spPr bwMode="auto">
            <a:xfrm>
              <a:off x="415" y="317"/>
              <a:ext cx="7" cy="8"/>
            </a:xfrm>
            <a:custGeom>
              <a:avLst/>
              <a:gdLst>
                <a:gd name="T0" fmla="*/ 16 w 16"/>
                <a:gd name="T1" fmla="*/ 18 h 18"/>
                <a:gd name="T2" fmla="*/ 16 w 16"/>
                <a:gd name="T3" fmla="*/ 18 h 18"/>
                <a:gd name="T4" fmla="*/ 1 w 16"/>
                <a:gd name="T5" fmla="*/ 0 h 18"/>
                <a:gd name="T6" fmla="*/ 0 w 16"/>
                <a:gd name="T7" fmla="*/ 2 h 18"/>
                <a:gd name="T8" fmla="*/ 16 w 16"/>
                <a:gd name="T9" fmla="*/ 18 h 18"/>
              </a:gdLst>
              <a:ahLst/>
              <a:cxnLst>
                <a:cxn ang="0">
                  <a:pos x="T0" y="T1"/>
                </a:cxn>
                <a:cxn ang="0">
                  <a:pos x="T2" y="T3"/>
                </a:cxn>
                <a:cxn ang="0">
                  <a:pos x="T4" y="T5"/>
                </a:cxn>
                <a:cxn ang="0">
                  <a:pos x="T6" y="T7"/>
                </a:cxn>
                <a:cxn ang="0">
                  <a:pos x="T8" y="T9"/>
                </a:cxn>
              </a:cxnLst>
              <a:rect l="0" t="0" r="r" b="b"/>
              <a:pathLst>
                <a:path w="16" h="18">
                  <a:moveTo>
                    <a:pt x="16" y="18"/>
                  </a:moveTo>
                  <a:lnTo>
                    <a:pt x="16" y="18"/>
                  </a:lnTo>
                  <a:lnTo>
                    <a:pt x="1" y="0"/>
                  </a:lnTo>
                  <a:lnTo>
                    <a:pt x="0" y="2"/>
                  </a:lnTo>
                  <a:lnTo>
                    <a:pt x="16" y="1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5" name="Freeform 1663"/>
            <p:cNvSpPr>
              <a:spLocks/>
            </p:cNvSpPr>
            <p:nvPr userDrawn="1"/>
          </p:nvSpPr>
          <p:spPr bwMode="auto">
            <a:xfrm>
              <a:off x="428" y="331"/>
              <a:ext cx="10" cy="10"/>
            </a:xfrm>
            <a:custGeom>
              <a:avLst/>
              <a:gdLst>
                <a:gd name="T0" fmla="*/ 12 w 21"/>
                <a:gd name="T1" fmla="*/ 0 h 21"/>
                <a:gd name="T2" fmla="*/ 12 w 21"/>
                <a:gd name="T3" fmla="*/ 0 h 21"/>
                <a:gd name="T4" fmla="*/ 17 w 21"/>
                <a:gd name="T5" fmla="*/ 16 h 21"/>
                <a:gd name="T6" fmla="*/ 0 w 21"/>
                <a:gd name="T7" fmla="*/ 12 h 21"/>
                <a:gd name="T8" fmla="*/ 19 w 21"/>
                <a:gd name="T9" fmla="*/ 18 h 21"/>
                <a:gd name="T10" fmla="*/ 12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2" y="0"/>
                  </a:moveTo>
                  <a:lnTo>
                    <a:pt x="12" y="0"/>
                  </a:lnTo>
                  <a:cubicBezTo>
                    <a:pt x="19" y="6"/>
                    <a:pt x="17" y="11"/>
                    <a:pt x="17" y="16"/>
                  </a:cubicBezTo>
                  <a:cubicBezTo>
                    <a:pt x="11" y="16"/>
                    <a:pt x="6" y="18"/>
                    <a:pt x="0" y="12"/>
                  </a:cubicBezTo>
                  <a:cubicBezTo>
                    <a:pt x="7" y="21"/>
                    <a:pt x="12" y="17"/>
                    <a:pt x="19" y="18"/>
                  </a:cubicBezTo>
                  <a:cubicBezTo>
                    <a:pt x="20" y="9"/>
                    <a:pt x="21" y="7"/>
                    <a:pt x="1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6" name="Freeform 1664"/>
            <p:cNvSpPr>
              <a:spLocks/>
            </p:cNvSpPr>
            <p:nvPr userDrawn="1"/>
          </p:nvSpPr>
          <p:spPr bwMode="auto">
            <a:xfrm>
              <a:off x="406" y="322"/>
              <a:ext cx="6" cy="9"/>
            </a:xfrm>
            <a:custGeom>
              <a:avLst/>
              <a:gdLst>
                <a:gd name="T0" fmla="*/ 13 w 13"/>
                <a:gd name="T1" fmla="*/ 19 h 19"/>
                <a:gd name="T2" fmla="*/ 13 w 13"/>
                <a:gd name="T3" fmla="*/ 19 h 19"/>
                <a:gd name="T4" fmla="*/ 0 w 13"/>
                <a:gd name="T5" fmla="*/ 0 h 19"/>
                <a:gd name="T6" fmla="*/ 0 w 13"/>
                <a:gd name="T7" fmla="*/ 2 h 19"/>
                <a:gd name="T8" fmla="*/ 13 w 13"/>
                <a:gd name="T9" fmla="*/ 19 h 19"/>
              </a:gdLst>
              <a:ahLst/>
              <a:cxnLst>
                <a:cxn ang="0">
                  <a:pos x="T0" y="T1"/>
                </a:cxn>
                <a:cxn ang="0">
                  <a:pos x="T2" y="T3"/>
                </a:cxn>
                <a:cxn ang="0">
                  <a:pos x="T4" y="T5"/>
                </a:cxn>
                <a:cxn ang="0">
                  <a:pos x="T6" y="T7"/>
                </a:cxn>
                <a:cxn ang="0">
                  <a:pos x="T8" y="T9"/>
                </a:cxn>
              </a:cxnLst>
              <a:rect l="0" t="0" r="r" b="b"/>
              <a:pathLst>
                <a:path w="13" h="19">
                  <a:moveTo>
                    <a:pt x="13" y="19"/>
                  </a:moveTo>
                  <a:lnTo>
                    <a:pt x="13" y="19"/>
                  </a:lnTo>
                  <a:lnTo>
                    <a:pt x="0" y="0"/>
                  </a:lnTo>
                  <a:lnTo>
                    <a:pt x="0" y="2"/>
                  </a:lnTo>
                  <a:lnTo>
                    <a:pt x="13" y="1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7" name="Freeform 1665"/>
            <p:cNvSpPr>
              <a:spLocks/>
            </p:cNvSpPr>
            <p:nvPr userDrawn="1"/>
          </p:nvSpPr>
          <p:spPr bwMode="auto">
            <a:xfrm>
              <a:off x="414" y="339"/>
              <a:ext cx="11" cy="9"/>
            </a:xfrm>
            <a:custGeom>
              <a:avLst/>
              <a:gdLst>
                <a:gd name="T0" fmla="*/ 16 w 24"/>
                <a:gd name="T1" fmla="*/ 0 h 20"/>
                <a:gd name="T2" fmla="*/ 16 w 24"/>
                <a:gd name="T3" fmla="*/ 0 h 20"/>
                <a:gd name="T4" fmla="*/ 15 w 24"/>
                <a:gd name="T5" fmla="*/ 16 h 20"/>
                <a:gd name="T6" fmla="*/ 0 w 24"/>
                <a:gd name="T7" fmla="*/ 7 h 20"/>
                <a:gd name="T8" fmla="*/ 17 w 24"/>
                <a:gd name="T9" fmla="*/ 18 h 20"/>
                <a:gd name="T10" fmla="*/ 16 w 24"/>
                <a:gd name="T11" fmla="*/ 0 h 20"/>
              </a:gdLst>
              <a:ahLst/>
              <a:cxnLst>
                <a:cxn ang="0">
                  <a:pos x="T0" y="T1"/>
                </a:cxn>
                <a:cxn ang="0">
                  <a:pos x="T2" y="T3"/>
                </a:cxn>
                <a:cxn ang="0">
                  <a:pos x="T4" y="T5"/>
                </a:cxn>
                <a:cxn ang="0">
                  <a:pos x="T6" y="T7"/>
                </a:cxn>
                <a:cxn ang="0">
                  <a:pos x="T8" y="T9"/>
                </a:cxn>
                <a:cxn ang="0">
                  <a:pos x="T10" y="T11"/>
                </a:cxn>
              </a:cxnLst>
              <a:rect l="0" t="0" r="r" b="b"/>
              <a:pathLst>
                <a:path w="24" h="20">
                  <a:moveTo>
                    <a:pt x="16" y="0"/>
                  </a:moveTo>
                  <a:lnTo>
                    <a:pt x="16" y="0"/>
                  </a:lnTo>
                  <a:cubicBezTo>
                    <a:pt x="21" y="9"/>
                    <a:pt x="17" y="11"/>
                    <a:pt x="15" y="16"/>
                  </a:cubicBezTo>
                  <a:cubicBezTo>
                    <a:pt x="9" y="14"/>
                    <a:pt x="4" y="17"/>
                    <a:pt x="0" y="7"/>
                  </a:cubicBezTo>
                  <a:cubicBezTo>
                    <a:pt x="4" y="20"/>
                    <a:pt x="10" y="16"/>
                    <a:pt x="17" y="18"/>
                  </a:cubicBezTo>
                  <a:cubicBezTo>
                    <a:pt x="20" y="10"/>
                    <a:pt x="24" y="10"/>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8" name="Freeform 1666"/>
            <p:cNvSpPr>
              <a:spLocks/>
            </p:cNvSpPr>
            <p:nvPr userDrawn="1"/>
          </p:nvSpPr>
          <p:spPr bwMode="auto">
            <a:xfrm>
              <a:off x="397" y="326"/>
              <a:ext cx="4" cy="11"/>
            </a:xfrm>
            <a:custGeom>
              <a:avLst/>
              <a:gdLst>
                <a:gd name="T0" fmla="*/ 10 w 10"/>
                <a:gd name="T1" fmla="*/ 24 h 24"/>
                <a:gd name="T2" fmla="*/ 10 w 10"/>
                <a:gd name="T3" fmla="*/ 24 h 24"/>
                <a:gd name="T4" fmla="*/ 3 w 10"/>
                <a:gd name="T5" fmla="*/ 2 h 24"/>
                <a:gd name="T6" fmla="*/ 0 w 10"/>
                <a:gd name="T7" fmla="*/ 0 h 24"/>
                <a:gd name="T8" fmla="*/ 0 w 10"/>
                <a:gd name="T9" fmla="*/ 2 h 24"/>
                <a:gd name="T10" fmla="*/ 10 w 10"/>
                <a:gd name="T11" fmla="*/ 24 h 24"/>
              </a:gdLst>
              <a:ahLst/>
              <a:cxnLst>
                <a:cxn ang="0">
                  <a:pos x="T0" y="T1"/>
                </a:cxn>
                <a:cxn ang="0">
                  <a:pos x="T2" y="T3"/>
                </a:cxn>
                <a:cxn ang="0">
                  <a:pos x="T4" y="T5"/>
                </a:cxn>
                <a:cxn ang="0">
                  <a:pos x="T6" y="T7"/>
                </a:cxn>
                <a:cxn ang="0">
                  <a:pos x="T8" y="T9"/>
                </a:cxn>
                <a:cxn ang="0">
                  <a:pos x="T10" y="T11"/>
                </a:cxn>
              </a:cxnLst>
              <a:rect l="0" t="0" r="r" b="b"/>
              <a:pathLst>
                <a:path w="10" h="24">
                  <a:moveTo>
                    <a:pt x="10" y="24"/>
                  </a:moveTo>
                  <a:lnTo>
                    <a:pt x="10" y="24"/>
                  </a:lnTo>
                  <a:lnTo>
                    <a:pt x="3" y="2"/>
                  </a:lnTo>
                  <a:cubicBezTo>
                    <a:pt x="2" y="2"/>
                    <a:pt x="1" y="1"/>
                    <a:pt x="0" y="0"/>
                  </a:cubicBezTo>
                  <a:lnTo>
                    <a:pt x="0" y="2"/>
                  </a:lnTo>
                  <a:lnTo>
                    <a:pt x="10" y="2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9" name="Freeform 1667"/>
            <p:cNvSpPr>
              <a:spLocks/>
            </p:cNvSpPr>
            <p:nvPr userDrawn="1"/>
          </p:nvSpPr>
          <p:spPr bwMode="auto">
            <a:xfrm>
              <a:off x="400" y="344"/>
              <a:ext cx="11" cy="8"/>
            </a:xfrm>
            <a:custGeom>
              <a:avLst/>
              <a:gdLst>
                <a:gd name="T0" fmla="*/ 19 w 25"/>
                <a:gd name="T1" fmla="*/ 0 h 17"/>
                <a:gd name="T2" fmla="*/ 19 w 25"/>
                <a:gd name="T3" fmla="*/ 0 h 17"/>
                <a:gd name="T4" fmla="*/ 15 w 25"/>
                <a:gd name="T5" fmla="*/ 15 h 17"/>
                <a:gd name="T6" fmla="*/ 0 w 25"/>
                <a:gd name="T7" fmla="*/ 4 h 17"/>
                <a:gd name="T8" fmla="*/ 15 w 25"/>
                <a:gd name="T9" fmla="*/ 17 h 17"/>
                <a:gd name="T10" fmla="*/ 19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19" y="0"/>
                  </a:moveTo>
                  <a:lnTo>
                    <a:pt x="19" y="0"/>
                  </a:lnTo>
                  <a:cubicBezTo>
                    <a:pt x="22" y="10"/>
                    <a:pt x="17" y="10"/>
                    <a:pt x="15" y="15"/>
                  </a:cubicBezTo>
                  <a:cubicBezTo>
                    <a:pt x="9" y="12"/>
                    <a:pt x="3" y="14"/>
                    <a:pt x="0" y="4"/>
                  </a:cubicBezTo>
                  <a:cubicBezTo>
                    <a:pt x="2" y="17"/>
                    <a:pt x="9" y="14"/>
                    <a:pt x="15" y="17"/>
                  </a:cubicBezTo>
                  <a:cubicBezTo>
                    <a:pt x="20" y="10"/>
                    <a:pt x="25" y="12"/>
                    <a:pt x="1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0" name="Freeform 1668"/>
            <p:cNvSpPr>
              <a:spLocks/>
            </p:cNvSpPr>
            <p:nvPr userDrawn="1"/>
          </p:nvSpPr>
          <p:spPr bwMode="auto">
            <a:xfrm>
              <a:off x="386" y="329"/>
              <a:ext cx="2" cy="9"/>
            </a:xfrm>
            <a:custGeom>
              <a:avLst/>
              <a:gdLst>
                <a:gd name="T0" fmla="*/ 4 w 4"/>
                <a:gd name="T1" fmla="*/ 19 h 19"/>
                <a:gd name="T2" fmla="*/ 4 w 4"/>
                <a:gd name="T3" fmla="*/ 19 h 19"/>
                <a:gd name="T4" fmla="*/ 3 w 4"/>
                <a:gd name="T5" fmla="*/ 3 h 19"/>
                <a:gd name="T6" fmla="*/ 0 w 4"/>
                <a:gd name="T7" fmla="*/ 0 h 19"/>
                <a:gd name="T8" fmla="*/ 4 w 4"/>
                <a:gd name="T9" fmla="*/ 19 h 19"/>
              </a:gdLst>
              <a:ahLst/>
              <a:cxnLst>
                <a:cxn ang="0">
                  <a:pos x="T0" y="T1"/>
                </a:cxn>
                <a:cxn ang="0">
                  <a:pos x="T2" y="T3"/>
                </a:cxn>
                <a:cxn ang="0">
                  <a:pos x="T4" y="T5"/>
                </a:cxn>
                <a:cxn ang="0">
                  <a:pos x="T6" y="T7"/>
                </a:cxn>
                <a:cxn ang="0">
                  <a:pos x="T8" y="T9"/>
                </a:cxn>
              </a:cxnLst>
              <a:rect l="0" t="0" r="r" b="b"/>
              <a:pathLst>
                <a:path w="4" h="19">
                  <a:moveTo>
                    <a:pt x="4" y="19"/>
                  </a:moveTo>
                  <a:lnTo>
                    <a:pt x="4" y="19"/>
                  </a:lnTo>
                  <a:lnTo>
                    <a:pt x="3" y="3"/>
                  </a:lnTo>
                  <a:cubicBezTo>
                    <a:pt x="2" y="2"/>
                    <a:pt x="1" y="1"/>
                    <a:pt x="0" y="0"/>
                  </a:cubicBezTo>
                  <a:lnTo>
                    <a:pt x="4" y="1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1" name="Freeform 1669"/>
            <p:cNvSpPr>
              <a:spLocks/>
            </p:cNvSpPr>
            <p:nvPr userDrawn="1"/>
          </p:nvSpPr>
          <p:spPr bwMode="auto">
            <a:xfrm>
              <a:off x="383" y="343"/>
              <a:ext cx="10" cy="6"/>
            </a:xfrm>
            <a:custGeom>
              <a:avLst/>
              <a:gdLst>
                <a:gd name="T0" fmla="*/ 21 w 23"/>
                <a:gd name="T1" fmla="*/ 0 h 14"/>
                <a:gd name="T2" fmla="*/ 21 w 23"/>
                <a:gd name="T3" fmla="*/ 0 h 14"/>
                <a:gd name="T4" fmla="*/ 12 w 23"/>
                <a:gd name="T5" fmla="*/ 12 h 14"/>
                <a:gd name="T6" fmla="*/ 1 w 23"/>
                <a:gd name="T7" fmla="*/ 0 h 14"/>
                <a:gd name="T8" fmla="*/ 12 w 23"/>
                <a:gd name="T9" fmla="*/ 14 h 14"/>
                <a:gd name="T10" fmla="*/ 21 w 23"/>
                <a:gd name="T11" fmla="*/ 0 h 14"/>
              </a:gdLst>
              <a:ahLst/>
              <a:cxnLst>
                <a:cxn ang="0">
                  <a:pos x="T0" y="T1"/>
                </a:cxn>
                <a:cxn ang="0">
                  <a:pos x="T2" y="T3"/>
                </a:cxn>
                <a:cxn ang="0">
                  <a:pos x="T4" y="T5"/>
                </a:cxn>
                <a:cxn ang="0">
                  <a:pos x="T6" y="T7"/>
                </a:cxn>
                <a:cxn ang="0">
                  <a:pos x="T8" y="T9"/>
                </a:cxn>
                <a:cxn ang="0">
                  <a:pos x="T10" y="T11"/>
                </a:cxn>
              </a:cxnLst>
              <a:rect l="0" t="0" r="r" b="b"/>
              <a:pathLst>
                <a:path w="23" h="14">
                  <a:moveTo>
                    <a:pt x="21" y="0"/>
                  </a:moveTo>
                  <a:lnTo>
                    <a:pt x="21" y="0"/>
                  </a:lnTo>
                  <a:cubicBezTo>
                    <a:pt x="21" y="10"/>
                    <a:pt x="16" y="8"/>
                    <a:pt x="12" y="12"/>
                  </a:cubicBezTo>
                  <a:cubicBezTo>
                    <a:pt x="7" y="8"/>
                    <a:pt x="1" y="11"/>
                    <a:pt x="1" y="0"/>
                  </a:cubicBezTo>
                  <a:cubicBezTo>
                    <a:pt x="0" y="14"/>
                    <a:pt x="7" y="10"/>
                    <a:pt x="12" y="14"/>
                  </a:cubicBezTo>
                  <a:cubicBezTo>
                    <a:pt x="19" y="8"/>
                    <a:pt x="23" y="12"/>
                    <a:pt x="2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2" name="Freeform 1670"/>
            <p:cNvSpPr>
              <a:spLocks/>
            </p:cNvSpPr>
            <p:nvPr userDrawn="1"/>
          </p:nvSpPr>
          <p:spPr bwMode="auto">
            <a:xfrm>
              <a:off x="404" y="294"/>
              <a:ext cx="9" cy="2"/>
            </a:xfrm>
            <a:custGeom>
              <a:avLst/>
              <a:gdLst>
                <a:gd name="T0" fmla="*/ 20 w 20"/>
                <a:gd name="T1" fmla="*/ 3 h 3"/>
                <a:gd name="T2" fmla="*/ 20 w 20"/>
                <a:gd name="T3" fmla="*/ 3 h 3"/>
                <a:gd name="T4" fmla="*/ 5 w 20"/>
                <a:gd name="T5" fmla="*/ 0 h 3"/>
                <a:gd name="T6" fmla="*/ 0 w 20"/>
                <a:gd name="T7" fmla="*/ 2 h 3"/>
                <a:gd name="T8" fmla="*/ 20 w 20"/>
                <a:gd name="T9" fmla="*/ 3 h 3"/>
              </a:gdLst>
              <a:ahLst/>
              <a:cxnLst>
                <a:cxn ang="0">
                  <a:pos x="T0" y="T1"/>
                </a:cxn>
                <a:cxn ang="0">
                  <a:pos x="T2" y="T3"/>
                </a:cxn>
                <a:cxn ang="0">
                  <a:pos x="T4" y="T5"/>
                </a:cxn>
                <a:cxn ang="0">
                  <a:pos x="T6" y="T7"/>
                </a:cxn>
                <a:cxn ang="0">
                  <a:pos x="T8" y="T9"/>
                </a:cxn>
              </a:cxnLst>
              <a:rect l="0" t="0" r="r" b="b"/>
              <a:pathLst>
                <a:path w="20" h="3">
                  <a:moveTo>
                    <a:pt x="20" y="3"/>
                  </a:moveTo>
                  <a:lnTo>
                    <a:pt x="20" y="3"/>
                  </a:lnTo>
                  <a:cubicBezTo>
                    <a:pt x="20" y="3"/>
                    <a:pt x="7" y="1"/>
                    <a:pt x="5" y="0"/>
                  </a:cubicBezTo>
                  <a:cubicBezTo>
                    <a:pt x="4" y="1"/>
                    <a:pt x="0" y="2"/>
                    <a:pt x="0" y="2"/>
                  </a:cubicBezTo>
                  <a:lnTo>
                    <a:pt x="2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3" name="Freeform 1671"/>
            <p:cNvSpPr>
              <a:spLocks/>
            </p:cNvSpPr>
            <p:nvPr userDrawn="1"/>
          </p:nvSpPr>
          <p:spPr bwMode="auto">
            <a:xfrm>
              <a:off x="418" y="293"/>
              <a:ext cx="9" cy="7"/>
            </a:xfrm>
            <a:custGeom>
              <a:avLst/>
              <a:gdLst>
                <a:gd name="T0" fmla="*/ 1 w 18"/>
                <a:gd name="T1" fmla="*/ 0 h 16"/>
                <a:gd name="T2" fmla="*/ 1 w 18"/>
                <a:gd name="T3" fmla="*/ 0 h 16"/>
                <a:gd name="T4" fmla="*/ 15 w 18"/>
                <a:gd name="T5" fmla="*/ 9 h 16"/>
                <a:gd name="T6" fmla="*/ 0 w 18"/>
                <a:gd name="T7" fmla="*/ 15 h 16"/>
                <a:gd name="T8" fmla="*/ 18 w 18"/>
                <a:gd name="T9" fmla="*/ 10 h 16"/>
                <a:gd name="T10" fmla="*/ 1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 y="0"/>
                  </a:moveTo>
                  <a:lnTo>
                    <a:pt x="1" y="0"/>
                  </a:lnTo>
                  <a:cubicBezTo>
                    <a:pt x="9" y="2"/>
                    <a:pt x="12" y="4"/>
                    <a:pt x="15" y="9"/>
                  </a:cubicBezTo>
                  <a:cubicBezTo>
                    <a:pt x="12" y="13"/>
                    <a:pt x="5" y="15"/>
                    <a:pt x="0" y="15"/>
                  </a:cubicBezTo>
                  <a:cubicBezTo>
                    <a:pt x="8" y="16"/>
                    <a:pt x="14" y="14"/>
                    <a:pt x="18" y="10"/>
                  </a:cubicBezTo>
                  <a:cubicBezTo>
                    <a:pt x="14" y="3"/>
                    <a:pt x="9" y="0"/>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4" name="Freeform 1672"/>
            <p:cNvSpPr>
              <a:spLocks/>
            </p:cNvSpPr>
            <p:nvPr userDrawn="1"/>
          </p:nvSpPr>
          <p:spPr bwMode="auto">
            <a:xfrm>
              <a:off x="407" y="303"/>
              <a:ext cx="4" cy="1"/>
            </a:xfrm>
            <a:custGeom>
              <a:avLst/>
              <a:gdLst>
                <a:gd name="T0" fmla="*/ 9 w 9"/>
                <a:gd name="T1" fmla="*/ 4 h 4"/>
                <a:gd name="T2" fmla="*/ 9 w 9"/>
                <a:gd name="T3" fmla="*/ 4 h 4"/>
                <a:gd name="T4" fmla="*/ 0 w 9"/>
                <a:gd name="T5" fmla="*/ 0 h 4"/>
                <a:gd name="T6" fmla="*/ 0 w 9"/>
                <a:gd name="T7" fmla="*/ 1 h 4"/>
                <a:gd name="T8" fmla="*/ 9 w 9"/>
                <a:gd name="T9" fmla="*/ 4 h 4"/>
              </a:gdLst>
              <a:ahLst/>
              <a:cxnLst>
                <a:cxn ang="0">
                  <a:pos x="T0" y="T1"/>
                </a:cxn>
                <a:cxn ang="0">
                  <a:pos x="T2" y="T3"/>
                </a:cxn>
                <a:cxn ang="0">
                  <a:pos x="T4" y="T5"/>
                </a:cxn>
                <a:cxn ang="0">
                  <a:pos x="T6" y="T7"/>
                </a:cxn>
                <a:cxn ang="0">
                  <a:pos x="T8" y="T9"/>
                </a:cxn>
              </a:cxnLst>
              <a:rect l="0" t="0" r="r" b="b"/>
              <a:pathLst>
                <a:path w="9" h="4">
                  <a:moveTo>
                    <a:pt x="9" y="4"/>
                  </a:moveTo>
                  <a:lnTo>
                    <a:pt x="9" y="4"/>
                  </a:lnTo>
                  <a:lnTo>
                    <a:pt x="0" y="0"/>
                  </a:lnTo>
                  <a:lnTo>
                    <a:pt x="0" y="1"/>
                  </a:lnTo>
                  <a:lnTo>
                    <a:pt x="9"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5" name="Freeform 1673"/>
            <p:cNvSpPr>
              <a:spLocks/>
            </p:cNvSpPr>
            <p:nvPr userDrawn="1"/>
          </p:nvSpPr>
          <p:spPr bwMode="auto">
            <a:xfrm>
              <a:off x="414" y="303"/>
              <a:ext cx="8" cy="8"/>
            </a:xfrm>
            <a:custGeom>
              <a:avLst/>
              <a:gdLst>
                <a:gd name="T0" fmla="*/ 4 w 16"/>
                <a:gd name="T1" fmla="*/ 0 h 18"/>
                <a:gd name="T2" fmla="*/ 4 w 16"/>
                <a:gd name="T3" fmla="*/ 0 h 18"/>
                <a:gd name="T4" fmla="*/ 13 w 16"/>
                <a:gd name="T5" fmla="*/ 11 h 18"/>
                <a:gd name="T6" fmla="*/ 0 w 16"/>
                <a:gd name="T7" fmla="*/ 14 h 18"/>
                <a:gd name="T8" fmla="*/ 16 w 16"/>
                <a:gd name="T9" fmla="*/ 12 h 18"/>
                <a:gd name="T10" fmla="*/ 4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4" y="0"/>
                  </a:moveTo>
                  <a:lnTo>
                    <a:pt x="4" y="0"/>
                  </a:lnTo>
                  <a:cubicBezTo>
                    <a:pt x="11" y="2"/>
                    <a:pt x="12" y="6"/>
                    <a:pt x="13" y="11"/>
                  </a:cubicBezTo>
                  <a:cubicBezTo>
                    <a:pt x="9" y="14"/>
                    <a:pt x="4" y="16"/>
                    <a:pt x="0" y="14"/>
                  </a:cubicBezTo>
                  <a:cubicBezTo>
                    <a:pt x="6" y="18"/>
                    <a:pt x="11" y="14"/>
                    <a:pt x="16" y="12"/>
                  </a:cubicBezTo>
                  <a:cubicBezTo>
                    <a:pt x="14" y="5"/>
                    <a:pt x="12" y="1"/>
                    <a:pt x="4"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6" name="Freeform 1674"/>
            <p:cNvSpPr>
              <a:spLocks/>
            </p:cNvSpPr>
            <p:nvPr userDrawn="1"/>
          </p:nvSpPr>
          <p:spPr bwMode="auto">
            <a:xfrm>
              <a:off x="406" y="311"/>
              <a:ext cx="8" cy="8"/>
            </a:xfrm>
            <a:custGeom>
              <a:avLst/>
              <a:gdLst>
                <a:gd name="T0" fmla="*/ 11 w 19"/>
                <a:gd name="T1" fmla="*/ 0 h 18"/>
                <a:gd name="T2" fmla="*/ 11 w 19"/>
                <a:gd name="T3" fmla="*/ 0 h 18"/>
                <a:gd name="T4" fmla="*/ 13 w 19"/>
                <a:gd name="T5" fmla="*/ 14 h 18"/>
                <a:gd name="T6" fmla="*/ 0 w 19"/>
                <a:gd name="T7" fmla="*/ 11 h 18"/>
                <a:gd name="T8" fmla="*/ 15 w 19"/>
                <a:gd name="T9" fmla="*/ 17 h 18"/>
                <a:gd name="T10" fmla="*/ 11 w 19"/>
                <a:gd name="T11" fmla="*/ 0 h 18"/>
              </a:gdLst>
              <a:ahLst/>
              <a:cxnLst>
                <a:cxn ang="0">
                  <a:pos x="T0" y="T1"/>
                </a:cxn>
                <a:cxn ang="0">
                  <a:pos x="T2" y="T3"/>
                </a:cxn>
                <a:cxn ang="0">
                  <a:pos x="T4" y="T5"/>
                </a:cxn>
                <a:cxn ang="0">
                  <a:pos x="T6" y="T7"/>
                </a:cxn>
                <a:cxn ang="0">
                  <a:pos x="T8" y="T9"/>
                </a:cxn>
                <a:cxn ang="0">
                  <a:pos x="T10" y="T11"/>
                </a:cxn>
              </a:cxnLst>
              <a:rect l="0" t="0" r="r" b="b"/>
              <a:pathLst>
                <a:path w="19" h="18">
                  <a:moveTo>
                    <a:pt x="11" y="0"/>
                  </a:moveTo>
                  <a:lnTo>
                    <a:pt x="11" y="0"/>
                  </a:lnTo>
                  <a:cubicBezTo>
                    <a:pt x="16" y="5"/>
                    <a:pt x="15" y="9"/>
                    <a:pt x="13" y="14"/>
                  </a:cubicBezTo>
                  <a:cubicBezTo>
                    <a:pt x="8" y="14"/>
                    <a:pt x="3" y="15"/>
                    <a:pt x="0" y="11"/>
                  </a:cubicBezTo>
                  <a:cubicBezTo>
                    <a:pt x="4" y="18"/>
                    <a:pt x="10" y="16"/>
                    <a:pt x="15" y="17"/>
                  </a:cubicBezTo>
                  <a:cubicBezTo>
                    <a:pt x="17" y="8"/>
                    <a:pt x="19" y="5"/>
                    <a:pt x="1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7" name="Freeform 1675"/>
            <p:cNvSpPr>
              <a:spLocks/>
            </p:cNvSpPr>
            <p:nvPr userDrawn="1"/>
          </p:nvSpPr>
          <p:spPr bwMode="auto">
            <a:xfrm>
              <a:off x="401" y="306"/>
              <a:ext cx="4" cy="4"/>
            </a:xfrm>
            <a:custGeom>
              <a:avLst/>
              <a:gdLst>
                <a:gd name="T0" fmla="*/ 9 w 9"/>
                <a:gd name="T1" fmla="*/ 8 h 8"/>
                <a:gd name="T2" fmla="*/ 9 w 9"/>
                <a:gd name="T3" fmla="*/ 8 h 8"/>
                <a:gd name="T4" fmla="*/ 2 w 9"/>
                <a:gd name="T5" fmla="*/ 0 h 8"/>
                <a:gd name="T6" fmla="*/ 0 w 9"/>
                <a:gd name="T7" fmla="*/ 1 h 8"/>
                <a:gd name="T8" fmla="*/ 9 w 9"/>
                <a:gd name="T9" fmla="*/ 8 h 8"/>
              </a:gdLst>
              <a:ahLst/>
              <a:cxnLst>
                <a:cxn ang="0">
                  <a:pos x="T0" y="T1"/>
                </a:cxn>
                <a:cxn ang="0">
                  <a:pos x="T2" y="T3"/>
                </a:cxn>
                <a:cxn ang="0">
                  <a:pos x="T4" y="T5"/>
                </a:cxn>
                <a:cxn ang="0">
                  <a:pos x="T6" y="T7"/>
                </a:cxn>
                <a:cxn ang="0">
                  <a:pos x="T8" y="T9"/>
                </a:cxn>
              </a:cxnLst>
              <a:rect l="0" t="0" r="r" b="b"/>
              <a:pathLst>
                <a:path w="9" h="8">
                  <a:moveTo>
                    <a:pt x="9" y="8"/>
                  </a:moveTo>
                  <a:lnTo>
                    <a:pt x="9" y="8"/>
                  </a:lnTo>
                  <a:lnTo>
                    <a:pt x="2" y="0"/>
                  </a:lnTo>
                  <a:lnTo>
                    <a:pt x="0" y="1"/>
                  </a:lnTo>
                  <a:lnTo>
                    <a:pt x="9"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8" name="Freeform 1676"/>
            <p:cNvSpPr>
              <a:spLocks/>
            </p:cNvSpPr>
            <p:nvPr userDrawn="1"/>
          </p:nvSpPr>
          <p:spPr bwMode="auto">
            <a:xfrm>
              <a:off x="395" y="312"/>
              <a:ext cx="2" cy="4"/>
            </a:xfrm>
            <a:custGeom>
              <a:avLst/>
              <a:gdLst>
                <a:gd name="T0" fmla="*/ 5 w 5"/>
                <a:gd name="T1" fmla="*/ 10 h 10"/>
                <a:gd name="T2" fmla="*/ 5 w 5"/>
                <a:gd name="T3" fmla="*/ 10 h 10"/>
                <a:gd name="T4" fmla="*/ 0 w 5"/>
                <a:gd name="T5" fmla="*/ 0 h 10"/>
                <a:gd name="T6" fmla="*/ 0 w 5"/>
                <a:gd name="T7" fmla="*/ 2 h 10"/>
                <a:gd name="T8" fmla="*/ 5 w 5"/>
                <a:gd name="T9" fmla="*/ 10 h 10"/>
              </a:gdLst>
              <a:ahLst/>
              <a:cxnLst>
                <a:cxn ang="0">
                  <a:pos x="T0" y="T1"/>
                </a:cxn>
                <a:cxn ang="0">
                  <a:pos x="T2" y="T3"/>
                </a:cxn>
                <a:cxn ang="0">
                  <a:pos x="T4" y="T5"/>
                </a:cxn>
                <a:cxn ang="0">
                  <a:pos x="T6" y="T7"/>
                </a:cxn>
                <a:cxn ang="0">
                  <a:pos x="T8" y="T9"/>
                </a:cxn>
              </a:cxnLst>
              <a:rect l="0" t="0" r="r" b="b"/>
              <a:pathLst>
                <a:path w="5" h="10">
                  <a:moveTo>
                    <a:pt x="5" y="10"/>
                  </a:moveTo>
                  <a:lnTo>
                    <a:pt x="5" y="10"/>
                  </a:lnTo>
                  <a:lnTo>
                    <a:pt x="0" y="0"/>
                  </a:lnTo>
                  <a:lnTo>
                    <a:pt x="0" y="2"/>
                  </a:lnTo>
                  <a:lnTo>
                    <a:pt x="5" y="1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9" name="Freeform 1677"/>
            <p:cNvSpPr>
              <a:spLocks/>
            </p:cNvSpPr>
            <p:nvPr userDrawn="1"/>
          </p:nvSpPr>
          <p:spPr bwMode="auto">
            <a:xfrm>
              <a:off x="397" y="319"/>
              <a:ext cx="9" cy="7"/>
            </a:xfrm>
            <a:custGeom>
              <a:avLst/>
              <a:gdLst>
                <a:gd name="T0" fmla="*/ 14 w 20"/>
                <a:gd name="T1" fmla="*/ 0 h 16"/>
                <a:gd name="T2" fmla="*/ 14 w 20"/>
                <a:gd name="T3" fmla="*/ 0 h 16"/>
                <a:gd name="T4" fmla="*/ 12 w 20"/>
                <a:gd name="T5" fmla="*/ 12 h 16"/>
                <a:gd name="T6" fmla="*/ 0 w 20"/>
                <a:gd name="T7" fmla="*/ 8 h 16"/>
                <a:gd name="T8" fmla="*/ 14 w 20"/>
                <a:gd name="T9" fmla="*/ 14 h 16"/>
                <a:gd name="T10" fmla="*/ 14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14" y="0"/>
                  </a:moveTo>
                  <a:lnTo>
                    <a:pt x="14" y="0"/>
                  </a:lnTo>
                  <a:cubicBezTo>
                    <a:pt x="17" y="5"/>
                    <a:pt x="14" y="8"/>
                    <a:pt x="12" y="12"/>
                  </a:cubicBezTo>
                  <a:cubicBezTo>
                    <a:pt x="7" y="12"/>
                    <a:pt x="4" y="12"/>
                    <a:pt x="0" y="8"/>
                  </a:cubicBezTo>
                  <a:cubicBezTo>
                    <a:pt x="4" y="16"/>
                    <a:pt x="8" y="13"/>
                    <a:pt x="14" y="14"/>
                  </a:cubicBezTo>
                  <a:cubicBezTo>
                    <a:pt x="15" y="9"/>
                    <a:pt x="20" y="7"/>
                    <a:pt x="14"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0" name="Freeform 1678"/>
            <p:cNvSpPr>
              <a:spLocks/>
            </p:cNvSpPr>
            <p:nvPr userDrawn="1"/>
          </p:nvSpPr>
          <p:spPr bwMode="auto">
            <a:xfrm>
              <a:off x="387" y="324"/>
              <a:ext cx="9" cy="6"/>
            </a:xfrm>
            <a:custGeom>
              <a:avLst/>
              <a:gdLst>
                <a:gd name="T0" fmla="*/ 16 w 21"/>
                <a:gd name="T1" fmla="*/ 0 h 14"/>
                <a:gd name="T2" fmla="*/ 16 w 21"/>
                <a:gd name="T3" fmla="*/ 0 h 14"/>
                <a:gd name="T4" fmla="*/ 12 w 21"/>
                <a:gd name="T5" fmla="*/ 11 h 14"/>
                <a:gd name="T6" fmla="*/ 0 w 21"/>
                <a:gd name="T7" fmla="*/ 4 h 14"/>
                <a:gd name="T8" fmla="*/ 13 w 21"/>
                <a:gd name="T9" fmla="*/ 14 h 14"/>
                <a:gd name="T10" fmla="*/ 16 w 21"/>
                <a:gd name="T11" fmla="*/ 0 h 14"/>
              </a:gdLst>
              <a:ahLst/>
              <a:cxnLst>
                <a:cxn ang="0">
                  <a:pos x="T0" y="T1"/>
                </a:cxn>
                <a:cxn ang="0">
                  <a:pos x="T2" y="T3"/>
                </a:cxn>
                <a:cxn ang="0">
                  <a:pos x="T4" y="T5"/>
                </a:cxn>
                <a:cxn ang="0">
                  <a:pos x="T6" y="T7"/>
                </a:cxn>
                <a:cxn ang="0">
                  <a:pos x="T8" y="T9"/>
                </a:cxn>
                <a:cxn ang="0">
                  <a:pos x="T10" y="T11"/>
                </a:cxn>
              </a:cxnLst>
              <a:rect l="0" t="0" r="r" b="b"/>
              <a:pathLst>
                <a:path w="21" h="14">
                  <a:moveTo>
                    <a:pt x="16" y="0"/>
                  </a:moveTo>
                  <a:lnTo>
                    <a:pt x="16" y="0"/>
                  </a:lnTo>
                  <a:cubicBezTo>
                    <a:pt x="18" y="6"/>
                    <a:pt x="14" y="7"/>
                    <a:pt x="12" y="11"/>
                  </a:cubicBezTo>
                  <a:cubicBezTo>
                    <a:pt x="7" y="9"/>
                    <a:pt x="2" y="9"/>
                    <a:pt x="0" y="4"/>
                  </a:cubicBezTo>
                  <a:cubicBezTo>
                    <a:pt x="1" y="12"/>
                    <a:pt x="8" y="11"/>
                    <a:pt x="13" y="14"/>
                  </a:cubicBezTo>
                  <a:cubicBezTo>
                    <a:pt x="15" y="9"/>
                    <a:pt x="21" y="7"/>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1" name="Freeform 1679"/>
            <p:cNvSpPr>
              <a:spLocks/>
            </p:cNvSpPr>
            <p:nvPr userDrawn="1"/>
          </p:nvSpPr>
          <p:spPr bwMode="auto">
            <a:xfrm>
              <a:off x="375" y="327"/>
              <a:ext cx="9" cy="5"/>
            </a:xfrm>
            <a:custGeom>
              <a:avLst/>
              <a:gdLst>
                <a:gd name="T0" fmla="*/ 19 w 21"/>
                <a:gd name="T1" fmla="*/ 0 h 12"/>
                <a:gd name="T2" fmla="*/ 19 w 21"/>
                <a:gd name="T3" fmla="*/ 0 h 12"/>
                <a:gd name="T4" fmla="*/ 10 w 21"/>
                <a:gd name="T5" fmla="*/ 9 h 12"/>
                <a:gd name="T6" fmla="*/ 1 w 21"/>
                <a:gd name="T7" fmla="*/ 1 h 12"/>
                <a:gd name="T8" fmla="*/ 10 w 21"/>
                <a:gd name="T9" fmla="*/ 12 h 12"/>
                <a:gd name="T10" fmla="*/ 19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19" y="0"/>
                  </a:moveTo>
                  <a:lnTo>
                    <a:pt x="19" y="0"/>
                  </a:lnTo>
                  <a:cubicBezTo>
                    <a:pt x="19" y="6"/>
                    <a:pt x="13" y="6"/>
                    <a:pt x="10" y="9"/>
                  </a:cubicBezTo>
                  <a:cubicBezTo>
                    <a:pt x="5" y="7"/>
                    <a:pt x="1" y="7"/>
                    <a:pt x="1" y="1"/>
                  </a:cubicBezTo>
                  <a:cubicBezTo>
                    <a:pt x="0" y="10"/>
                    <a:pt x="6" y="8"/>
                    <a:pt x="10" y="12"/>
                  </a:cubicBezTo>
                  <a:cubicBezTo>
                    <a:pt x="14" y="8"/>
                    <a:pt x="21" y="9"/>
                    <a:pt x="1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2" name="Freeform 1680"/>
            <p:cNvSpPr>
              <a:spLocks/>
            </p:cNvSpPr>
            <p:nvPr userDrawn="1"/>
          </p:nvSpPr>
          <p:spPr bwMode="auto">
            <a:xfrm>
              <a:off x="379" y="314"/>
              <a:ext cx="1" cy="7"/>
            </a:xfrm>
            <a:custGeom>
              <a:avLst/>
              <a:gdLst>
                <a:gd name="T0" fmla="*/ 2 w 2"/>
                <a:gd name="T1" fmla="*/ 1 h 15"/>
                <a:gd name="T2" fmla="*/ 2 w 2"/>
                <a:gd name="T3" fmla="*/ 1 h 15"/>
                <a:gd name="T4" fmla="*/ 0 w 2"/>
                <a:gd name="T5" fmla="*/ 0 h 15"/>
                <a:gd name="T6" fmla="*/ 2 w 2"/>
                <a:gd name="T7" fmla="*/ 15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lnTo>
                    <a:pt x="2" y="1"/>
                  </a:lnTo>
                  <a:lnTo>
                    <a:pt x="0" y="0"/>
                  </a:lnTo>
                  <a:lnTo>
                    <a:pt x="2" y="15"/>
                  </a:lnTo>
                  <a:lnTo>
                    <a:pt x="2"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3" name="Freeform 1681"/>
            <p:cNvSpPr>
              <a:spLocks/>
            </p:cNvSpPr>
            <p:nvPr userDrawn="1"/>
          </p:nvSpPr>
          <p:spPr bwMode="auto">
            <a:xfrm>
              <a:off x="364" y="326"/>
              <a:ext cx="8" cy="6"/>
            </a:xfrm>
            <a:custGeom>
              <a:avLst/>
              <a:gdLst>
                <a:gd name="T0" fmla="*/ 3 w 19"/>
                <a:gd name="T1" fmla="*/ 0 h 12"/>
                <a:gd name="T2" fmla="*/ 3 w 19"/>
                <a:gd name="T3" fmla="*/ 0 h 12"/>
                <a:gd name="T4" fmla="*/ 8 w 19"/>
                <a:gd name="T5" fmla="*/ 12 h 12"/>
                <a:gd name="T6" fmla="*/ 19 w 19"/>
                <a:gd name="T7" fmla="*/ 2 h 12"/>
                <a:gd name="T8" fmla="*/ 8 w 19"/>
                <a:gd name="T9" fmla="*/ 10 h 12"/>
                <a:gd name="T10" fmla="*/ 3 w 19"/>
                <a:gd name="T11" fmla="*/ 0 h 12"/>
              </a:gdLst>
              <a:ahLst/>
              <a:cxnLst>
                <a:cxn ang="0">
                  <a:pos x="T0" y="T1"/>
                </a:cxn>
                <a:cxn ang="0">
                  <a:pos x="T2" y="T3"/>
                </a:cxn>
                <a:cxn ang="0">
                  <a:pos x="T4" y="T5"/>
                </a:cxn>
                <a:cxn ang="0">
                  <a:pos x="T6" y="T7"/>
                </a:cxn>
                <a:cxn ang="0">
                  <a:pos x="T8" y="T9"/>
                </a:cxn>
                <a:cxn ang="0">
                  <a:pos x="T10" y="T11"/>
                </a:cxn>
              </a:cxnLst>
              <a:rect l="0" t="0" r="r" b="b"/>
              <a:pathLst>
                <a:path w="19" h="12">
                  <a:moveTo>
                    <a:pt x="3" y="0"/>
                  </a:moveTo>
                  <a:lnTo>
                    <a:pt x="3" y="0"/>
                  </a:lnTo>
                  <a:cubicBezTo>
                    <a:pt x="0" y="7"/>
                    <a:pt x="5" y="8"/>
                    <a:pt x="8" y="12"/>
                  </a:cubicBezTo>
                  <a:cubicBezTo>
                    <a:pt x="13" y="9"/>
                    <a:pt x="19" y="10"/>
                    <a:pt x="19" y="2"/>
                  </a:cubicBezTo>
                  <a:cubicBezTo>
                    <a:pt x="18" y="7"/>
                    <a:pt x="13" y="7"/>
                    <a:pt x="8" y="10"/>
                  </a:cubicBezTo>
                  <a:cubicBezTo>
                    <a:pt x="6" y="6"/>
                    <a:pt x="2" y="6"/>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4" name="Freeform 1682"/>
            <p:cNvSpPr>
              <a:spLocks/>
            </p:cNvSpPr>
            <p:nvPr userDrawn="1"/>
          </p:nvSpPr>
          <p:spPr bwMode="auto">
            <a:xfrm>
              <a:off x="369" y="316"/>
              <a:ext cx="2" cy="6"/>
            </a:xfrm>
            <a:custGeom>
              <a:avLst/>
              <a:gdLst>
                <a:gd name="T0" fmla="*/ 4 w 4"/>
                <a:gd name="T1" fmla="*/ 1 h 14"/>
                <a:gd name="T2" fmla="*/ 4 w 4"/>
                <a:gd name="T3" fmla="*/ 1 h 14"/>
                <a:gd name="T4" fmla="*/ 3 w 4"/>
                <a:gd name="T5" fmla="*/ 2 h 14"/>
                <a:gd name="T6" fmla="*/ 2 w 4"/>
                <a:gd name="T7" fmla="*/ 0 h 14"/>
                <a:gd name="T8" fmla="*/ 0 w 4"/>
                <a:gd name="T9" fmla="*/ 14 h 14"/>
                <a:gd name="T10" fmla="*/ 4 w 4"/>
                <a:gd name="T11" fmla="*/ 1 h 14"/>
              </a:gdLst>
              <a:ahLst/>
              <a:cxnLst>
                <a:cxn ang="0">
                  <a:pos x="T0" y="T1"/>
                </a:cxn>
                <a:cxn ang="0">
                  <a:pos x="T2" y="T3"/>
                </a:cxn>
                <a:cxn ang="0">
                  <a:pos x="T4" y="T5"/>
                </a:cxn>
                <a:cxn ang="0">
                  <a:pos x="T6" y="T7"/>
                </a:cxn>
                <a:cxn ang="0">
                  <a:pos x="T8" y="T9"/>
                </a:cxn>
                <a:cxn ang="0">
                  <a:pos x="T10" y="T11"/>
                </a:cxn>
              </a:cxnLst>
              <a:rect l="0" t="0" r="r" b="b"/>
              <a:pathLst>
                <a:path w="4" h="14">
                  <a:moveTo>
                    <a:pt x="4" y="1"/>
                  </a:moveTo>
                  <a:lnTo>
                    <a:pt x="4" y="1"/>
                  </a:lnTo>
                  <a:lnTo>
                    <a:pt x="3" y="2"/>
                  </a:lnTo>
                  <a:lnTo>
                    <a:pt x="2" y="0"/>
                  </a:lnTo>
                  <a:lnTo>
                    <a:pt x="0" y="14"/>
                  </a:lnTo>
                  <a:lnTo>
                    <a:pt x="4"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5" name="Freeform 1683"/>
            <p:cNvSpPr>
              <a:spLocks/>
            </p:cNvSpPr>
            <p:nvPr userDrawn="1"/>
          </p:nvSpPr>
          <p:spPr bwMode="auto">
            <a:xfrm>
              <a:off x="398" y="297"/>
              <a:ext cx="8" cy="9"/>
            </a:xfrm>
            <a:custGeom>
              <a:avLst/>
              <a:gdLst>
                <a:gd name="T0" fmla="*/ 8 w 17"/>
                <a:gd name="T1" fmla="*/ 0 h 21"/>
                <a:gd name="T2" fmla="*/ 8 w 17"/>
                <a:gd name="T3" fmla="*/ 0 h 21"/>
                <a:gd name="T4" fmla="*/ 14 w 17"/>
                <a:gd name="T5" fmla="*/ 12 h 21"/>
                <a:gd name="T6" fmla="*/ 0 w 17"/>
                <a:gd name="T7" fmla="*/ 15 h 21"/>
                <a:gd name="T8" fmla="*/ 16 w 17"/>
                <a:gd name="T9" fmla="*/ 13 h 21"/>
                <a:gd name="T10" fmla="*/ 8 w 17"/>
                <a:gd name="T11" fmla="*/ 0 h 21"/>
              </a:gdLst>
              <a:ahLst/>
              <a:cxnLst>
                <a:cxn ang="0">
                  <a:pos x="T0" y="T1"/>
                </a:cxn>
                <a:cxn ang="0">
                  <a:pos x="T2" y="T3"/>
                </a:cxn>
                <a:cxn ang="0">
                  <a:pos x="T4" y="T5"/>
                </a:cxn>
                <a:cxn ang="0">
                  <a:pos x="T6" y="T7"/>
                </a:cxn>
                <a:cxn ang="0">
                  <a:pos x="T8" y="T9"/>
                </a:cxn>
                <a:cxn ang="0">
                  <a:pos x="T10" y="T11"/>
                </a:cxn>
              </a:cxnLst>
              <a:rect l="0" t="0" r="r" b="b"/>
              <a:pathLst>
                <a:path w="17" h="21">
                  <a:moveTo>
                    <a:pt x="8" y="0"/>
                  </a:moveTo>
                  <a:lnTo>
                    <a:pt x="8" y="0"/>
                  </a:lnTo>
                  <a:cubicBezTo>
                    <a:pt x="14" y="2"/>
                    <a:pt x="12" y="6"/>
                    <a:pt x="14" y="12"/>
                  </a:cubicBezTo>
                  <a:cubicBezTo>
                    <a:pt x="9" y="14"/>
                    <a:pt x="5" y="18"/>
                    <a:pt x="0" y="15"/>
                  </a:cubicBezTo>
                  <a:cubicBezTo>
                    <a:pt x="5" y="21"/>
                    <a:pt x="11" y="15"/>
                    <a:pt x="16" y="13"/>
                  </a:cubicBezTo>
                  <a:cubicBezTo>
                    <a:pt x="14" y="5"/>
                    <a:pt x="17" y="3"/>
                    <a:pt x="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6" name="Freeform 1684"/>
            <p:cNvSpPr>
              <a:spLocks noEditPoints="1"/>
            </p:cNvSpPr>
            <p:nvPr userDrawn="1"/>
          </p:nvSpPr>
          <p:spPr bwMode="auto">
            <a:xfrm>
              <a:off x="396" y="289"/>
              <a:ext cx="7" cy="2"/>
            </a:xfrm>
            <a:custGeom>
              <a:avLst/>
              <a:gdLst>
                <a:gd name="T0" fmla="*/ 8 w 17"/>
                <a:gd name="T1" fmla="*/ 2 h 5"/>
                <a:gd name="T2" fmla="*/ 8 w 17"/>
                <a:gd name="T3" fmla="*/ 2 h 5"/>
                <a:gd name="T4" fmla="*/ 1 w 17"/>
                <a:gd name="T5" fmla="*/ 4 h 5"/>
                <a:gd name="T6" fmla="*/ 1 w 17"/>
                <a:gd name="T7" fmla="*/ 3 h 5"/>
                <a:gd name="T8" fmla="*/ 8 w 17"/>
                <a:gd name="T9" fmla="*/ 2 h 5"/>
                <a:gd name="T10" fmla="*/ 17 w 17"/>
                <a:gd name="T11" fmla="*/ 1 h 5"/>
                <a:gd name="T12" fmla="*/ 17 w 17"/>
                <a:gd name="T13" fmla="*/ 1 h 5"/>
                <a:gd name="T14" fmla="*/ 1 w 17"/>
                <a:gd name="T15" fmla="*/ 2 h 5"/>
                <a:gd name="T16" fmla="*/ 0 w 17"/>
                <a:gd name="T17" fmla="*/ 4 h 5"/>
                <a:gd name="T18" fmla="*/ 1 w 17"/>
                <a:gd name="T19" fmla="*/ 5 h 5"/>
                <a:gd name="T20" fmla="*/ 17 w 17"/>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
                  <a:moveTo>
                    <a:pt x="8" y="2"/>
                  </a:moveTo>
                  <a:lnTo>
                    <a:pt x="8" y="2"/>
                  </a:lnTo>
                  <a:cubicBezTo>
                    <a:pt x="7" y="3"/>
                    <a:pt x="1" y="4"/>
                    <a:pt x="1" y="4"/>
                  </a:cubicBezTo>
                  <a:lnTo>
                    <a:pt x="1" y="3"/>
                  </a:lnTo>
                  <a:cubicBezTo>
                    <a:pt x="1" y="3"/>
                    <a:pt x="7" y="2"/>
                    <a:pt x="8" y="2"/>
                  </a:cubicBezTo>
                  <a:close/>
                  <a:moveTo>
                    <a:pt x="17" y="1"/>
                  </a:moveTo>
                  <a:lnTo>
                    <a:pt x="17" y="1"/>
                  </a:lnTo>
                  <a:cubicBezTo>
                    <a:pt x="9" y="0"/>
                    <a:pt x="1" y="2"/>
                    <a:pt x="1" y="2"/>
                  </a:cubicBezTo>
                  <a:lnTo>
                    <a:pt x="0" y="4"/>
                  </a:lnTo>
                  <a:lnTo>
                    <a:pt x="1" y="5"/>
                  </a:lnTo>
                  <a:cubicBezTo>
                    <a:pt x="5" y="5"/>
                    <a:pt x="10" y="3"/>
                    <a:pt x="17"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7" name="Freeform 1685"/>
            <p:cNvSpPr>
              <a:spLocks noEditPoints="1"/>
            </p:cNvSpPr>
            <p:nvPr userDrawn="1"/>
          </p:nvSpPr>
          <p:spPr bwMode="auto">
            <a:xfrm>
              <a:off x="394" y="297"/>
              <a:ext cx="7" cy="4"/>
            </a:xfrm>
            <a:custGeom>
              <a:avLst/>
              <a:gdLst>
                <a:gd name="T0" fmla="*/ 7 w 15"/>
                <a:gd name="T1" fmla="*/ 5 h 10"/>
                <a:gd name="T2" fmla="*/ 7 w 15"/>
                <a:gd name="T3" fmla="*/ 5 h 10"/>
                <a:gd name="T4" fmla="*/ 1 w 15"/>
                <a:gd name="T5" fmla="*/ 2 h 10"/>
                <a:gd name="T6" fmla="*/ 2 w 15"/>
                <a:gd name="T7" fmla="*/ 1 h 10"/>
                <a:gd name="T8" fmla="*/ 7 w 15"/>
                <a:gd name="T9" fmla="*/ 5 h 10"/>
                <a:gd name="T10" fmla="*/ 15 w 15"/>
                <a:gd name="T11" fmla="*/ 10 h 10"/>
                <a:gd name="T12" fmla="*/ 15 w 15"/>
                <a:gd name="T13" fmla="*/ 10 h 10"/>
                <a:gd name="T14" fmla="*/ 2 w 15"/>
                <a:gd name="T15" fmla="*/ 0 h 10"/>
                <a:gd name="T16" fmla="*/ 0 w 15"/>
                <a:gd name="T17" fmla="*/ 1 h 10"/>
                <a:gd name="T18" fmla="*/ 0 w 15"/>
                <a:gd name="T19" fmla="*/ 3 h 10"/>
                <a:gd name="T20" fmla="*/ 15 w 15"/>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0">
                  <a:moveTo>
                    <a:pt x="7" y="5"/>
                  </a:moveTo>
                  <a:lnTo>
                    <a:pt x="7" y="5"/>
                  </a:lnTo>
                  <a:cubicBezTo>
                    <a:pt x="6" y="5"/>
                    <a:pt x="1" y="2"/>
                    <a:pt x="1" y="2"/>
                  </a:cubicBezTo>
                  <a:lnTo>
                    <a:pt x="2" y="1"/>
                  </a:lnTo>
                  <a:cubicBezTo>
                    <a:pt x="2" y="1"/>
                    <a:pt x="6" y="4"/>
                    <a:pt x="7" y="5"/>
                  </a:cubicBezTo>
                  <a:close/>
                  <a:moveTo>
                    <a:pt x="15" y="10"/>
                  </a:moveTo>
                  <a:lnTo>
                    <a:pt x="15" y="10"/>
                  </a:lnTo>
                  <a:cubicBezTo>
                    <a:pt x="9" y="4"/>
                    <a:pt x="2" y="0"/>
                    <a:pt x="2" y="0"/>
                  </a:cubicBezTo>
                  <a:lnTo>
                    <a:pt x="0" y="1"/>
                  </a:lnTo>
                  <a:lnTo>
                    <a:pt x="0" y="3"/>
                  </a:lnTo>
                  <a:cubicBezTo>
                    <a:pt x="0" y="3"/>
                    <a:pt x="8" y="8"/>
                    <a:pt x="15" y="1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8" name="Freeform 1686"/>
            <p:cNvSpPr>
              <a:spLocks/>
            </p:cNvSpPr>
            <p:nvPr userDrawn="1"/>
          </p:nvSpPr>
          <p:spPr bwMode="auto">
            <a:xfrm>
              <a:off x="388" y="305"/>
              <a:ext cx="9" cy="8"/>
            </a:xfrm>
            <a:custGeom>
              <a:avLst/>
              <a:gdLst>
                <a:gd name="T0" fmla="*/ 16 w 21"/>
                <a:gd name="T1" fmla="*/ 0 h 16"/>
                <a:gd name="T2" fmla="*/ 16 w 21"/>
                <a:gd name="T3" fmla="*/ 0 h 16"/>
                <a:gd name="T4" fmla="*/ 12 w 21"/>
                <a:gd name="T5" fmla="*/ 10 h 16"/>
                <a:gd name="T6" fmla="*/ 0 w 21"/>
                <a:gd name="T7" fmla="*/ 10 h 16"/>
                <a:gd name="T8" fmla="*/ 13 w 21"/>
                <a:gd name="T9" fmla="*/ 12 h 16"/>
                <a:gd name="T10" fmla="*/ 16 w 21"/>
                <a:gd name="T11" fmla="*/ 0 h 16"/>
              </a:gdLst>
              <a:ahLst/>
              <a:cxnLst>
                <a:cxn ang="0">
                  <a:pos x="T0" y="T1"/>
                </a:cxn>
                <a:cxn ang="0">
                  <a:pos x="T2" y="T3"/>
                </a:cxn>
                <a:cxn ang="0">
                  <a:pos x="T4" y="T5"/>
                </a:cxn>
                <a:cxn ang="0">
                  <a:pos x="T6" y="T7"/>
                </a:cxn>
                <a:cxn ang="0">
                  <a:pos x="T8" y="T9"/>
                </a:cxn>
                <a:cxn ang="0">
                  <a:pos x="T10" y="T11"/>
                </a:cxn>
              </a:cxnLst>
              <a:rect l="0" t="0" r="r" b="b"/>
              <a:pathLst>
                <a:path w="21" h="16">
                  <a:moveTo>
                    <a:pt x="16" y="0"/>
                  </a:moveTo>
                  <a:lnTo>
                    <a:pt x="16" y="0"/>
                  </a:lnTo>
                  <a:cubicBezTo>
                    <a:pt x="19" y="5"/>
                    <a:pt x="13" y="6"/>
                    <a:pt x="12" y="10"/>
                  </a:cubicBezTo>
                  <a:cubicBezTo>
                    <a:pt x="7" y="9"/>
                    <a:pt x="3" y="14"/>
                    <a:pt x="0" y="10"/>
                  </a:cubicBezTo>
                  <a:cubicBezTo>
                    <a:pt x="4" y="16"/>
                    <a:pt x="8" y="11"/>
                    <a:pt x="13" y="12"/>
                  </a:cubicBezTo>
                  <a:cubicBezTo>
                    <a:pt x="14" y="8"/>
                    <a:pt x="21" y="6"/>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9" name="Freeform 1687"/>
            <p:cNvSpPr>
              <a:spLocks noEditPoints="1"/>
            </p:cNvSpPr>
            <p:nvPr userDrawn="1"/>
          </p:nvSpPr>
          <p:spPr bwMode="auto">
            <a:xfrm>
              <a:off x="388" y="302"/>
              <a:ext cx="4" cy="5"/>
            </a:xfrm>
            <a:custGeom>
              <a:avLst/>
              <a:gdLst>
                <a:gd name="T0" fmla="*/ 4 w 7"/>
                <a:gd name="T1" fmla="*/ 5 h 12"/>
                <a:gd name="T2" fmla="*/ 4 w 7"/>
                <a:gd name="T3" fmla="*/ 5 h 12"/>
                <a:gd name="T4" fmla="*/ 1 w 7"/>
                <a:gd name="T5" fmla="*/ 1 h 12"/>
                <a:gd name="T6" fmla="*/ 2 w 7"/>
                <a:gd name="T7" fmla="*/ 1 h 12"/>
                <a:gd name="T8" fmla="*/ 4 w 7"/>
                <a:gd name="T9" fmla="*/ 5 h 12"/>
                <a:gd name="T10" fmla="*/ 7 w 7"/>
                <a:gd name="T11" fmla="*/ 12 h 12"/>
                <a:gd name="T12" fmla="*/ 7 w 7"/>
                <a:gd name="T13" fmla="*/ 12 h 12"/>
                <a:gd name="T14" fmla="*/ 2 w 7"/>
                <a:gd name="T15" fmla="*/ 0 h 12"/>
                <a:gd name="T16" fmla="*/ 0 w 7"/>
                <a:gd name="T17" fmla="*/ 0 h 12"/>
                <a:gd name="T18" fmla="*/ 0 w 7"/>
                <a:gd name="T19" fmla="*/ 1 h 12"/>
                <a:gd name="T20" fmla="*/ 7 w 7"/>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4" y="5"/>
                  </a:moveTo>
                  <a:lnTo>
                    <a:pt x="4" y="5"/>
                  </a:lnTo>
                  <a:cubicBezTo>
                    <a:pt x="3" y="4"/>
                    <a:pt x="1" y="1"/>
                    <a:pt x="1" y="1"/>
                  </a:cubicBezTo>
                  <a:lnTo>
                    <a:pt x="2" y="1"/>
                  </a:lnTo>
                  <a:cubicBezTo>
                    <a:pt x="2" y="1"/>
                    <a:pt x="3" y="4"/>
                    <a:pt x="4" y="5"/>
                  </a:cubicBezTo>
                  <a:close/>
                  <a:moveTo>
                    <a:pt x="7" y="12"/>
                  </a:moveTo>
                  <a:lnTo>
                    <a:pt x="7" y="12"/>
                  </a:lnTo>
                  <a:cubicBezTo>
                    <a:pt x="5" y="4"/>
                    <a:pt x="2" y="0"/>
                    <a:pt x="2" y="0"/>
                  </a:cubicBezTo>
                  <a:lnTo>
                    <a:pt x="0" y="0"/>
                  </a:lnTo>
                  <a:lnTo>
                    <a:pt x="0" y="1"/>
                  </a:lnTo>
                  <a:cubicBezTo>
                    <a:pt x="0" y="1"/>
                    <a:pt x="2" y="7"/>
                    <a:pt x="7" y="1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0" name="Freeform 1688"/>
            <p:cNvSpPr>
              <a:spLocks noEditPoints="1"/>
            </p:cNvSpPr>
            <p:nvPr userDrawn="1"/>
          </p:nvSpPr>
          <p:spPr bwMode="auto">
            <a:xfrm>
              <a:off x="381" y="304"/>
              <a:ext cx="1" cy="6"/>
            </a:xfrm>
            <a:custGeom>
              <a:avLst/>
              <a:gdLst>
                <a:gd name="T0" fmla="*/ 2 w 3"/>
                <a:gd name="T1" fmla="*/ 6 h 12"/>
                <a:gd name="T2" fmla="*/ 2 w 3"/>
                <a:gd name="T3" fmla="*/ 6 h 12"/>
                <a:gd name="T4" fmla="*/ 1 w 3"/>
                <a:gd name="T5" fmla="*/ 1 h 12"/>
                <a:gd name="T6" fmla="*/ 2 w 3"/>
                <a:gd name="T7" fmla="*/ 1 h 12"/>
                <a:gd name="T8" fmla="*/ 2 w 3"/>
                <a:gd name="T9" fmla="*/ 6 h 12"/>
                <a:gd name="T10" fmla="*/ 3 w 3"/>
                <a:gd name="T11" fmla="*/ 12 h 12"/>
                <a:gd name="T12" fmla="*/ 3 w 3"/>
                <a:gd name="T13" fmla="*/ 12 h 12"/>
                <a:gd name="T14" fmla="*/ 3 w 3"/>
                <a:gd name="T15" fmla="*/ 1 h 12"/>
                <a:gd name="T16" fmla="*/ 1 w 3"/>
                <a:gd name="T17" fmla="*/ 0 h 12"/>
                <a:gd name="T18" fmla="*/ 0 w 3"/>
                <a:gd name="T19" fmla="*/ 1 h 12"/>
                <a:gd name="T20" fmla="*/ 3 w 3"/>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2">
                  <a:moveTo>
                    <a:pt x="2" y="6"/>
                  </a:moveTo>
                  <a:lnTo>
                    <a:pt x="2" y="6"/>
                  </a:lnTo>
                  <a:cubicBezTo>
                    <a:pt x="2" y="5"/>
                    <a:pt x="1" y="1"/>
                    <a:pt x="1" y="1"/>
                  </a:cubicBezTo>
                  <a:lnTo>
                    <a:pt x="2" y="1"/>
                  </a:lnTo>
                  <a:cubicBezTo>
                    <a:pt x="2" y="1"/>
                    <a:pt x="2" y="5"/>
                    <a:pt x="2" y="6"/>
                  </a:cubicBezTo>
                  <a:close/>
                  <a:moveTo>
                    <a:pt x="3" y="12"/>
                  </a:moveTo>
                  <a:lnTo>
                    <a:pt x="3" y="12"/>
                  </a:lnTo>
                  <a:cubicBezTo>
                    <a:pt x="3" y="7"/>
                    <a:pt x="3" y="1"/>
                    <a:pt x="3" y="1"/>
                  </a:cubicBezTo>
                  <a:lnTo>
                    <a:pt x="1" y="0"/>
                  </a:lnTo>
                  <a:lnTo>
                    <a:pt x="0" y="1"/>
                  </a:lnTo>
                  <a:cubicBezTo>
                    <a:pt x="0" y="1"/>
                    <a:pt x="1" y="7"/>
                    <a:pt x="3" y="1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1" name="Freeform 1689"/>
            <p:cNvSpPr>
              <a:spLocks/>
            </p:cNvSpPr>
            <p:nvPr userDrawn="1"/>
          </p:nvSpPr>
          <p:spPr bwMode="auto">
            <a:xfrm>
              <a:off x="379" y="310"/>
              <a:ext cx="7" cy="4"/>
            </a:xfrm>
            <a:custGeom>
              <a:avLst/>
              <a:gdLst>
                <a:gd name="T0" fmla="*/ 16 w 17"/>
                <a:gd name="T1" fmla="*/ 0 h 10"/>
                <a:gd name="T2" fmla="*/ 16 w 17"/>
                <a:gd name="T3" fmla="*/ 0 h 10"/>
                <a:gd name="T4" fmla="*/ 8 w 17"/>
                <a:gd name="T5" fmla="*/ 8 h 10"/>
                <a:gd name="T6" fmla="*/ 0 w 17"/>
                <a:gd name="T7" fmla="*/ 1 h 10"/>
                <a:gd name="T8" fmla="*/ 8 w 17"/>
                <a:gd name="T9" fmla="*/ 10 h 10"/>
                <a:gd name="T10" fmla="*/ 16 w 17"/>
                <a:gd name="T11" fmla="*/ 0 h 10"/>
              </a:gdLst>
              <a:ahLst/>
              <a:cxnLst>
                <a:cxn ang="0">
                  <a:pos x="T0" y="T1"/>
                </a:cxn>
                <a:cxn ang="0">
                  <a:pos x="T2" y="T3"/>
                </a:cxn>
                <a:cxn ang="0">
                  <a:pos x="T4" y="T5"/>
                </a:cxn>
                <a:cxn ang="0">
                  <a:pos x="T6" y="T7"/>
                </a:cxn>
                <a:cxn ang="0">
                  <a:pos x="T8" y="T9"/>
                </a:cxn>
                <a:cxn ang="0">
                  <a:pos x="T10" y="T11"/>
                </a:cxn>
              </a:cxnLst>
              <a:rect l="0" t="0" r="r" b="b"/>
              <a:pathLst>
                <a:path w="17" h="10">
                  <a:moveTo>
                    <a:pt x="16" y="0"/>
                  </a:moveTo>
                  <a:lnTo>
                    <a:pt x="16" y="0"/>
                  </a:lnTo>
                  <a:cubicBezTo>
                    <a:pt x="16" y="6"/>
                    <a:pt x="11" y="5"/>
                    <a:pt x="8" y="8"/>
                  </a:cubicBezTo>
                  <a:cubicBezTo>
                    <a:pt x="5" y="4"/>
                    <a:pt x="0" y="6"/>
                    <a:pt x="0" y="1"/>
                  </a:cubicBezTo>
                  <a:cubicBezTo>
                    <a:pt x="0" y="9"/>
                    <a:pt x="5" y="6"/>
                    <a:pt x="8" y="10"/>
                  </a:cubicBezTo>
                  <a:cubicBezTo>
                    <a:pt x="11" y="6"/>
                    <a:pt x="17" y="8"/>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2" name="Freeform 1690"/>
            <p:cNvSpPr>
              <a:spLocks noEditPoints="1"/>
            </p:cNvSpPr>
            <p:nvPr userDrawn="1"/>
          </p:nvSpPr>
          <p:spPr bwMode="auto">
            <a:xfrm>
              <a:off x="372" y="304"/>
              <a:ext cx="2" cy="6"/>
            </a:xfrm>
            <a:custGeom>
              <a:avLst/>
              <a:gdLst>
                <a:gd name="T0" fmla="*/ 1 w 4"/>
                <a:gd name="T1" fmla="*/ 8 h 14"/>
                <a:gd name="T2" fmla="*/ 1 w 4"/>
                <a:gd name="T3" fmla="*/ 8 h 14"/>
                <a:gd name="T4" fmla="*/ 2 w 4"/>
                <a:gd name="T5" fmla="*/ 1 h 14"/>
                <a:gd name="T6" fmla="*/ 3 w 4"/>
                <a:gd name="T7" fmla="*/ 2 h 14"/>
                <a:gd name="T8" fmla="*/ 1 w 4"/>
                <a:gd name="T9" fmla="*/ 8 h 14"/>
                <a:gd name="T10" fmla="*/ 0 w 4"/>
                <a:gd name="T11" fmla="*/ 14 h 14"/>
                <a:gd name="T12" fmla="*/ 0 w 4"/>
                <a:gd name="T13" fmla="*/ 14 h 14"/>
                <a:gd name="T14" fmla="*/ 4 w 4"/>
                <a:gd name="T15" fmla="*/ 2 h 14"/>
                <a:gd name="T16" fmla="*/ 3 w 4"/>
                <a:gd name="T17" fmla="*/ 0 h 14"/>
                <a:gd name="T18" fmla="*/ 1 w 4"/>
                <a:gd name="T19" fmla="*/ 1 h 14"/>
                <a:gd name="T20" fmla="*/ 0 w 4"/>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4">
                  <a:moveTo>
                    <a:pt x="1" y="8"/>
                  </a:moveTo>
                  <a:lnTo>
                    <a:pt x="1" y="8"/>
                  </a:lnTo>
                  <a:cubicBezTo>
                    <a:pt x="1" y="7"/>
                    <a:pt x="2" y="1"/>
                    <a:pt x="2" y="1"/>
                  </a:cubicBezTo>
                  <a:lnTo>
                    <a:pt x="3" y="2"/>
                  </a:lnTo>
                  <a:cubicBezTo>
                    <a:pt x="3" y="2"/>
                    <a:pt x="2" y="7"/>
                    <a:pt x="1" y="8"/>
                  </a:cubicBezTo>
                  <a:close/>
                  <a:moveTo>
                    <a:pt x="0" y="14"/>
                  </a:moveTo>
                  <a:lnTo>
                    <a:pt x="0" y="14"/>
                  </a:lnTo>
                  <a:cubicBezTo>
                    <a:pt x="4" y="6"/>
                    <a:pt x="4" y="2"/>
                    <a:pt x="4" y="2"/>
                  </a:cubicBezTo>
                  <a:lnTo>
                    <a:pt x="3" y="0"/>
                  </a:lnTo>
                  <a:lnTo>
                    <a:pt x="1" y="1"/>
                  </a:lnTo>
                  <a:cubicBezTo>
                    <a:pt x="1" y="1"/>
                    <a:pt x="0" y="6"/>
                    <a:pt x="0" y="1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3" name="Freeform 1691"/>
            <p:cNvSpPr>
              <a:spLocks/>
            </p:cNvSpPr>
            <p:nvPr userDrawn="1"/>
          </p:nvSpPr>
          <p:spPr bwMode="auto">
            <a:xfrm>
              <a:off x="367" y="309"/>
              <a:ext cx="9" cy="5"/>
            </a:xfrm>
            <a:custGeom>
              <a:avLst/>
              <a:gdLst>
                <a:gd name="T0" fmla="*/ 20 w 20"/>
                <a:gd name="T1" fmla="*/ 4 h 12"/>
                <a:gd name="T2" fmla="*/ 20 w 20"/>
                <a:gd name="T3" fmla="*/ 4 h 12"/>
                <a:gd name="T4" fmla="*/ 9 w 20"/>
                <a:gd name="T5" fmla="*/ 9 h 12"/>
                <a:gd name="T6" fmla="*/ 3 w 20"/>
                <a:gd name="T7" fmla="*/ 0 h 12"/>
                <a:gd name="T8" fmla="*/ 8 w 20"/>
                <a:gd name="T9" fmla="*/ 11 h 12"/>
                <a:gd name="T10" fmla="*/ 20 w 20"/>
                <a:gd name="T11" fmla="*/ 4 h 12"/>
              </a:gdLst>
              <a:ahLst/>
              <a:cxnLst>
                <a:cxn ang="0">
                  <a:pos x="T0" y="T1"/>
                </a:cxn>
                <a:cxn ang="0">
                  <a:pos x="T2" y="T3"/>
                </a:cxn>
                <a:cxn ang="0">
                  <a:pos x="T4" y="T5"/>
                </a:cxn>
                <a:cxn ang="0">
                  <a:pos x="T6" y="T7"/>
                </a:cxn>
                <a:cxn ang="0">
                  <a:pos x="T8" y="T9"/>
                </a:cxn>
                <a:cxn ang="0">
                  <a:pos x="T10" y="T11"/>
                </a:cxn>
              </a:cxnLst>
              <a:rect l="0" t="0" r="r" b="b"/>
              <a:pathLst>
                <a:path w="20" h="12">
                  <a:moveTo>
                    <a:pt x="20" y="4"/>
                  </a:moveTo>
                  <a:lnTo>
                    <a:pt x="20" y="4"/>
                  </a:lnTo>
                  <a:cubicBezTo>
                    <a:pt x="18" y="10"/>
                    <a:pt x="13" y="7"/>
                    <a:pt x="9" y="9"/>
                  </a:cubicBezTo>
                  <a:cubicBezTo>
                    <a:pt x="6" y="5"/>
                    <a:pt x="2" y="5"/>
                    <a:pt x="3" y="0"/>
                  </a:cubicBezTo>
                  <a:cubicBezTo>
                    <a:pt x="0" y="8"/>
                    <a:pt x="6" y="7"/>
                    <a:pt x="8" y="11"/>
                  </a:cubicBezTo>
                  <a:cubicBezTo>
                    <a:pt x="13" y="9"/>
                    <a:pt x="18" y="12"/>
                    <a:pt x="20" y="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4" name="Freeform 1692"/>
            <p:cNvSpPr>
              <a:spLocks/>
            </p:cNvSpPr>
            <p:nvPr userDrawn="1"/>
          </p:nvSpPr>
          <p:spPr bwMode="auto">
            <a:xfrm>
              <a:off x="365" y="302"/>
              <a:ext cx="0" cy="2"/>
            </a:xfrm>
            <a:custGeom>
              <a:avLst/>
              <a:gdLst>
                <a:gd name="T0" fmla="*/ 0 w 1"/>
                <a:gd name="T1" fmla="*/ 4 h 4"/>
                <a:gd name="T2" fmla="*/ 0 w 1"/>
                <a:gd name="T3" fmla="*/ 4 h 4"/>
                <a:gd name="T4" fmla="*/ 1 w 1"/>
                <a:gd name="T5" fmla="*/ 0 h 4"/>
                <a:gd name="T6" fmla="*/ 0 w 1"/>
                <a:gd name="T7" fmla="*/ 0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lnTo>
                    <a:pt x="0" y="4"/>
                  </a:lnTo>
                  <a:cubicBezTo>
                    <a:pt x="1" y="3"/>
                    <a:pt x="1" y="0"/>
                    <a:pt x="1" y="0"/>
                  </a:cubicBezTo>
                  <a:lnTo>
                    <a:pt x="0" y="0"/>
                  </a:lnTo>
                  <a:lnTo>
                    <a:pt x="0"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5" name="Freeform 1693"/>
            <p:cNvSpPr>
              <a:spLocks/>
            </p:cNvSpPr>
            <p:nvPr userDrawn="1"/>
          </p:nvSpPr>
          <p:spPr bwMode="auto">
            <a:xfrm>
              <a:off x="331" y="181"/>
              <a:ext cx="98" cy="48"/>
            </a:xfrm>
            <a:custGeom>
              <a:avLst/>
              <a:gdLst>
                <a:gd name="T0" fmla="*/ 12 w 219"/>
                <a:gd name="T1" fmla="*/ 57 h 105"/>
                <a:gd name="T2" fmla="*/ 12 w 219"/>
                <a:gd name="T3" fmla="*/ 57 h 105"/>
                <a:gd name="T4" fmla="*/ 60 w 219"/>
                <a:gd name="T5" fmla="*/ 81 h 105"/>
                <a:gd name="T6" fmla="*/ 120 w 219"/>
                <a:gd name="T7" fmla="*/ 81 h 105"/>
                <a:gd name="T8" fmla="*/ 156 w 219"/>
                <a:gd name="T9" fmla="*/ 68 h 105"/>
                <a:gd name="T10" fmla="*/ 156 w 219"/>
                <a:gd name="T11" fmla="*/ 22 h 105"/>
                <a:gd name="T12" fmla="*/ 179 w 219"/>
                <a:gd name="T13" fmla="*/ 31 h 105"/>
                <a:gd name="T14" fmla="*/ 181 w 219"/>
                <a:gd name="T15" fmla="*/ 39 h 105"/>
                <a:gd name="T16" fmla="*/ 172 w 219"/>
                <a:gd name="T17" fmla="*/ 74 h 105"/>
                <a:gd name="T18" fmla="*/ 182 w 219"/>
                <a:gd name="T19" fmla="*/ 93 h 105"/>
                <a:gd name="T20" fmla="*/ 177 w 219"/>
                <a:gd name="T21" fmla="*/ 105 h 105"/>
                <a:gd name="T22" fmla="*/ 192 w 219"/>
                <a:gd name="T23" fmla="*/ 85 h 105"/>
                <a:gd name="T24" fmla="*/ 186 w 219"/>
                <a:gd name="T25" fmla="*/ 72 h 105"/>
                <a:gd name="T26" fmla="*/ 208 w 219"/>
                <a:gd name="T27" fmla="*/ 77 h 105"/>
                <a:gd name="T28" fmla="*/ 211 w 219"/>
                <a:gd name="T29" fmla="*/ 87 h 105"/>
                <a:gd name="T30" fmla="*/ 219 w 219"/>
                <a:gd name="T31" fmla="*/ 74 h 105"/>
                <a:gd name="T32" fmla="*/ 209 w 219"/>
                <a:gd name="T33" fmla="*/ 65 h 105"/>
                <a:gd name="T34" fmla="*/ 199 w 219"/>
                <a:gd name="T35" fmla="*/ 63 h 105"/>
                <a:gd name="T36" fmla="*/ 210 w 219"/>
                <a:gd name="T37" fmla="*/ 38 h 105"/>
                <a:gd name="T38" fmla="*/ 186 w 219"/>
                <a:gd name="T39" fmla="*/ 23 h 105"/>
                <a:gd name="T40" fmla="*/ 179 w 219"/>
                <a:gd name="T41" fmla="*/ 16 h 105"/>
                <a:gd name="T42" fmla="*/ 159 w 219"/>
                <a:gd name="T43" fmla="*/ 2 h 105"/>
                <a:gd name="T44" fmla="*/ 146 w 219"/>
                <a:gd name="T45" fmla="*/ 10 h 105"/>
                <a:gd name="T46" fmla="*/ 136 w 219"/>
                <a:gd name="T47" fmla="*/ 16 h 105"/>
                <a:gd name="T48" fmla="*/ 139 w 219"/>
                <a:gd name="T49" fmla="*/ 42 h 105"/>
                <a:gd name="T50" fmla="*/ 144 w 219"/>
                <a:gd name="T51" fmla="*/ 63 h 105"/>
                <a:gd name="T52" fmla="*/ 118 w 219"/>
                <a:gd name="T53" fmla="*/ 79 h 105"/>
                <a:gd name="T54" fmla="*/ 76 w 219"/>
                <a:gd name="T55" fmla="*/ 79 h 105"/>
                <a:gd name="T56" fmla="*/ 31 w 219"/>
                <a:gd name="T57" fmla="*/ 51 h 105"/>
                <a:gd name="T58" fmla="*/ 28 w 219"/>
                <a:gd name="T59" fmla="*/ 48 h 105"/>
                <a:gd name="T60" fmla="*/ 0 w 219"/>
                <a:gd name="T61" fmla="*/ 45 h 105"/>
                <a:gd name="T62" fmla="*/ 12 w 219"/>
                <a:gd name="T63" fmla="*/ 5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9" h="105">
                  <a:moveTo>
                    <a:pt x="12" y="57"/>
                  </a:moveTo>
                  <a:lnTo>
                    <a:pt x="12" y="57"/>
                  </a:lnTo>
                  <a:cubicBezTo>
                    <a:pt x="20" y="66"/>
                    <a:pt x="40" y="77"/>
                    <a:pt x="60" y="81"/>
                  </a:cubicBezTo>
                  <a:cubicBezTo>
                    <a:pt x="76" y="84"/>
                    <a:pt x="108" y="82"/>
                    <a:pt x="120" y="81"/>
                  </a:cubicBezTo>
                  <a:cubicBezTo>
                    <a:pt x="135" y="80"/>
                    <a:pt x="149" y="76"/>
                    <a:pt x="156" y="68"/>
                  </a:cubicBezTo>
                  <a:cubicBezTo>
                    <a:pt x="170" y="54"/>
                    <a:pt x="149" y="36"/>
                    <a:pt x="156" y="22"/>
                  </a:cubicBezTo>
                  <a:cubicBezTo>
                    <a:pt x="163" y="26"/>
                    <a:pt x="169" y="30"/>
                    <a:pt x="179" y="31"/>
                  </a:cubicBezTo>
                  <a:cubicBezTo>
                    <a:pt x="180" y="33"/>
                    <a:pt x="180" y="37"/>
                    <a:pt x="181" y="39"/>
                  </a:cubicBezTo>
                  <a:cubicBezTo>
                    <a:pt x="184" y="55"/>
                    <a:pt x="169" y="58"/>
                    <a:pt x="172" y="74"/>
                  </a:cubicBezTo>
                  <a:cubicBezTo>
                    <a:pt x="174" y="82"/>
                    <a:pt x="180" y="84"/>
                    <a:pt x="182" y="93"/>
                  </a:cubicBezTo>
                  <a:cubicBezTo>
                    <a:pt x="182" y="93"/>
                    <a:pt x="183" y="100"/>
                    <a:pt x="177" y="105"/>
                  </a:cubicBezTo>
                  <a:cubicBezTo>
                    <a:pt x="190" y="105"/>
                    <a:pt x="196" y="95"/>
                    <a:pt x="192" y="85"/>
                  </a:cubicBezTo>
                  <a:cubicBezTo>
                    <a:pt x="191" y="81"/>
                    <a:pt x="186" y="77"/>
                    <a:pt x="186" y="72"/>
                  </a:cubicBezTo>
                  <a:cubicBezTo>
                    <a:pt x="193" y="81"/>
                    <a:pt x="198" y="80"/>
                    <a:pt x="208" y="77"/>
                  </a:cubicBezTo>
                  <a:cubicBezTo>
                    <a:pt x="213" y="76"/>
                    <a:pt x="213" y="82"/>
                    <a:pt x="211" y="87"/>
                  </a:cubicBezTo>
                  <a:cubicBezTo>
                    <a:pt x="217" y="83"/>
                    <a:pt x="219" y="77"/>
                    <a:pt x="219" y="74"/>
                  </a:cubicBezTo>
                  <a:cubicBezTo>
                    <a:pt x="219" y="67"/>
                    <a:pt x="214" y="63"/>
                    <a:pt x="209" y="65"/>
                  </a:cubicBezTo>
                  <a:cubicBezTo>
                    <a:pt x="206" y="65"/>
                    <a:pt x="200" y="69"/>
                    <a:pt x="199" y="63"/>
                  </a:cubicBezTo>
                  <a:cubicBezTo>
                    <a:pt x="198" y="53"/>
                    <a:pt x="214" y="54"/>
                    <a:pt x="210" y="38"/>
                  </a:cubicBezTo>
                  <a:cubicBezTo>
                    <a:pt x="209" y="29"/>
                    <a:pt x="200" y="25"/>
                    <a:pt x="186" y="23"/>
                  </a:cubicBezTo>
                  <a:cubicBezTo>
                    <a:pt x="184" y="22"/>
                    <a:pt x="181" y="19"/>
                    <a:pt x="179" y="16"/>
                  </a:cubicBezTo>
                  <a:cubicBezTo>
                    <a:pt x="171" y="3"/>
                    <a:pt x="163" y="0"/>
                    <a:pt x="159" y="2"/>
                  </a:cubicBezTo>
                  <a:cubicBezTo>
                    <a:pt x="153" y="5"/>
                    <a:pt x="151" y="8"/>
                    <a:pt x="146" y="10"/>
                  </a:cubicBezTo>
                  <a:cubicBezTo>
                    <a:pt x="142" y="12"/>
                    <a:pt x="138" y="13"/>
                    <a:pt x="136" y="16"/>
                  </a:cubicBezTo>
                  <a:cubicBezTo>
                    <a:pt x="130" y="24"/>
                    <a:pt x="135" y="35"/>
                    <a:pt x="139" y="42"/>
                  </a:cubicBezTo>
                  <a:cubicBezTo>
                    <a:pt x="141" y="47"/>
                    <a:pt x="146" y="56"/>
                    <a:pt x="144" y="63"/>
                  </a:cubicBezTo>
                  <a:cubicBezTo>
                    <a:pt x="141" y="72"/>
                    <a:pt x="127" y="77"/>
                    <a:pt x="118" y="79"/>
                  </a:cubicBezTo>
                  <a:cubicBezTo>
                    <a:pt x="111" y="81"/>
                    <a:pt x="89" y="82"/>
                    <a:pt x="76" y="79"/>
                  </a:cubicBezTo>
                  <a:cubicBezTo>
                    <a:pt x="65" y="76"/>
                    <a:pt x="38" y="61"/>
                    <a:pt x="31" y="51"/>
                  </a:cubicBezTo>
                  <a:cubicBezTo>
                    <a:pt x="28" y="48"/>
                    <a:pt x="28" y="48"/>
                    <a:pt x="28" y="48"/>
                  </a:cubicBezTo>
                  <a:cubicBezTo>
                    <a:pt x="19" y="44"/>
                    <a:pt x="0" y="45"/>
                    <a:pt x="0" y="45"/>
                  </a:cubicBezTo>
                  <a:cubicBezTo>
                    <a:pt x="0" y="45"/>
                    <a:pt x="4" y="49"/>
                    <a:pt x="12" y="57"/>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6" name="Freeform 1694"/>
            <p:cNvSpPr>
              <a:spLocks/>
            </p:cNvSpPr>
            <p:nvPr userDrawn="1"/>
          </p:nvSpPr>
          <p:spPr bwMode="auto">
            <a:xfrm>
              <a:off x="339" y="203"/>
              <a:ext cx="25" cy="14"/>
            </a:xfrm>
            <a:custGeom>
              <a:avLst/>
              <a:gdLst>
                <a:gd name="T0" fmla="*/ 9 w 55"/>
                <a:gd name="T1" fmla="*/ 3 h 32"/>
                <a:gd name="T2" fmla="*/ 9 w 55"/>
                <a:gd name="T3" fmla="*/ 3 h 32"/>
                <a:gd name="T4" fmla="*/ 0 w 55"/>
                <a:gd name="T5" fmla="*/ 0 h 32"/>
                <a:gd name="T6" fmla="*/ 55 w 55"/>
                <a:gd name="T7" fmla="*/ 32 h 32"/>
                <a:gd name="T8" fmla="*/ 9 w 55"/>
                <a:gd name="T9" fmla="*/ 3 h 32"/>
              </a:gdLst>
              <a:ahLst/>
              <a:cxnLst>
                <a:cxn ang="0">
                  <a:pos x="T0" y="T1"/>
                </a:cxn>
                <a:cxn ang="0">
                  <a:pos x="T2" y="T3"/>
                </a:cxn>
                <a:cxn ang="0">
                  <a:pos x="T4" y="T5"/>
                </a:cxn>
                <a:cxn ang="0">
                  <a:pos x="T6" y="T7"/>
                </a:cxn>
                <a:cxn ang="0">
                  <a:pos x="T8" y="T9"/>
                </a:cxn>
              </a:cxnLst>
              <a:rect l="0" t="0" r="r" b="b"/>
              <a:pathLst>
                <a:path w="55" h="32">
                  <a:moveTo>
                    <a:pt x="9" y="3"/>
                  </a:moveTo>
                  <a:lnTo>
                    <a:pt x="9" y="3"/>
                  </a:lnTo>
                  <a:cubicBezTo>
                    <a:pt x="6" y="1"/>
                    <a:pt x="0" y="0"/>
                    <a:pt x="0" y="0"/>
                  </a:cubicBezTo>
                  <a:cubicBezTo>
                    <a:pt x="5" y="10"/>
                    <a:pt x="33" y="28"/>
                    <a:pt x="55" y="32"/>
                  </a:cubicBezTo>
                  <a:cubicBezTo>
                    <a:pt x="44" y="29"/>
                    <a:pt x="17" y="15"/>
                    <a:pt x="9"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7" name="Freeform 1695"/>
            <p:cNvSpPr>
              <a:spLocks/>
            </p:cNvSpPr>
            <p:nvPr userDrawn="1"/>
          </p:nvSpPr>
          <p:spPr bwMode="auto">
            <a:xfrm>
              <a:off x="334" y="202"/>
              <a:ext cx="27" cy="15"/>
            </a:xfrm>
            <a:custGeom>
              <a:avLst/>
              <a:gdLst>
                <a:gd name="T0" fmla="*/ 0 w 59"/>
                <a:gd name="T1" fmla="*/ 0 h 33"/>
                <a:gd name="T2" fmla="*/ 0 w 59"/>
                <a:gd name="T3" fmla="*/ 0 h 33"/>
                <a:gd name="T4" fmla="*/ 59 w 59"/>
                <a:gd name="T5" fmla="*/ 33 h 33"/>
                <a:gd name="T6" fmla="*/ 8 w 59"/>
                <a:gd name="T7" fmla="*/ 1 h 33"/>
                <a:gd name="T8" fmla="*/ 0 w 59"/>
                <a:gd name="T9" fmla="*/ 0 h 33"/>
              </a:gdLst>
              <a:ahLst/>
              <a:cxnLst>
                <a:cxn ang="0">
                  <a:pos x="T0" y="T1"/>
                </a:cxn>
                <a:cxn ang="0">
                  <a:pos x="T2" y="T3"/>
                </a:cxn>
                <a:cxn ang="0">
                  <a:pos x="T4" y="T5"/>
                </a:cxn>
                <a:cxn ang="0">
                  <a:pos x="T6" y="T7"/>
                </a:cxn>
                <a:cxn ang="0">
                  <a:pos x="T8" y="T9"/>
                </a:cxn>
              </a:cxnLst>
              <a:rect l="0" t="0" r="r" b="b"/>
              <a:pathLst>
                <a:path w="59" h="33">
                  <a:moveTo>
                    <a:pt x="0" y="0"/>
                  </a:moveTo>
                  <a:lnTo>
                    <a:pt x="0" y="0"/>
                  </a:lnTo>
                  <a:cubicBezTo>
                    <a:pt x="7" y="13"/>
                    <a:pt x="33" y="29"/>
                    <a:pt x="59" y="33"/>
                  </a:cubicBezTo>
                  <a:cubicBezTo>
                    <a:pt x="34" y="25"/>
                    <a:pt x="14" y="11"/>
                    <a:pt x="8" y="1"/>
                  </a:cubicBezTo>
                  <a:cubicBezTo>
                    <a:pt x="5" y="0"/>
                    <a:pt x="2"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8" name="Freeform 1696"/>
            <p:cNvSpPr>
              <a:spLocks/>
            </p:cNvSpPr>
            <p:nvPr userDrawn="1"/>
          </p:nvSpPr>
          <p:spPr bwMode="auto">
            <a:xfrm>
              <a:off x="409" y="195"/>
              <a:ext cx="18" cy="32"/>
            </a:xfrm>
            <a:custGeom>
              <a:avLst/>
              <a:gdLst>
                <a:gd name="T0" fmla="*/ 16 w 41"/>
                <a:gd name="T1" fmla="*/ 1 h 70"/>
                <a:gd name="T2" fmla="*/ 16 w 41"/>
                <a:gd name="T3" fmla="*/ 1 h 70"/>
                <a:gd name="T4" fmla="*/ 13 w 41"/>
                <a:gd name="T5" fmla="*/ 0 h 70"/>
                <a:gd name="T6" fmla="*/ 14 w 41"/>
                <a:gd name="T7" fmla="*/ 13 h 70"/>
                <a:gd name="T8" fmla="*/ 11 w 41"/>
                <a:gd name="T9" fmla="*/ 0 h 70"/>
                <a:gd name="T10" fmla="*/ 9 w 41"/>
                <a:gd name="T11" fmla="*/ 0 h 70"/>
                <a:gd name="T12" fmla="*/ 7 w 41"/>
                <a:gd name="T13" fmla="*/ 24 h 70"/>
                <a:gd name="T14" fmla="*/ 5 w 41"/>
                <a:gd name="T15" fmla="*/ 49 h 70"/>
                <a:gd name="T16" fmla="*/ 10 w 41"/>
                <a:gd name="T17" fmla="*/ 70 h 70"/>
                <a:gd name="T18" fmla="*/ 13 w 41"/>
                <a:gd name="T19" fmla="*/ 47 h 70"/>
                <a:gd name="T20" fmla="*/ 14 w 41"/>
                <a:gd name="T21" fmla="*/ 33 h 70"/>
                <a:gd name="T22" fmla="*/ 25 w 41"/>
                <a:gd name="T23" fmla="*/ 45 h 70"/>
                <a:gd name="T24" fmla="*/ 41 w 41"/>
                <a:gd name="T25" fmla="*/ 46 h 70"/>
                <a:gd name="T26" fmla="*/ 31 w 41"/>
                <a:gd name="T27" fmla="*/ 41 h 70"/>
                <a:gd name="T28" fmla="*/ 22 w 41"/>
                <a:gd name="T29" fmla="*/ 21 h 70"/>
                <a:gd name="T30" fmla="*/ 26 w 41"/>
                <a:gd name="T31" fmla="*/ 3 h 70"/>
                <a:gd name="T32" fmla="*/ 26 w 41"/>
                <a:gd name="T33" fmla="*/ 13 h 70"/>
                <a:gd name="T34" fmla="*/ 24 w 41"/>
                <a:gd name="T35" fmla="*/ 2 h 70"/>
                <a:gd name="T36" fmla="*/ 22 w 41"/>
                <a:gd name="T37" fmla="*/ 2 h 70"/>
                <a:gd name="T38" fmla="*/ 22 w 41"/>
                <a:gd name="T39" fmla="*/ 13 h 70"/>
                <a:gd name="T40" fmla="*/ 20 w 41"/>
                <a:gd name="T41" fmla="*/ 1 h 70"/>
                <a:gd name="T42" fmla="*/ 18 w 41"/>
                <a:gd name="T43" fmla="*/ 1 h 70"/>
                <a:gd name="T44" fmla="*/ 18 w 41"/>
                <a:gd name="T45" fmla="*/ 13 h 70"/>
                <a:gd name="T46" fmla="*/ 16 w 41"/>
                <a:gd name="T47"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70">
                  <a:moveTo>
                    <a:pt x="16" y="1"/>
                  </a:moveTo>
                  <a:lnTo>
                    <a:pt x="16" y="1"/>
                  </a:lnTo>
                  <a:lnTo>
                    <a:pt x="13" y="0"/>
                  </a:lnTo>
                  <a:cubicBezTo>
                    <a:pt x="15" y="4"/>
                    <a:pt x="16" y="8"/>
                    <a:pt x="14" y="13"/>
                  </a:cubicBezTo>
                  <a:cubicBezTo>
                    <a:pt x="14" y="7"/>
                    <a:pt x="12" y="2"/>
                    <a:pt x="11" y="0"/>
                  </a:cubicBezTo>
                  <a:cubicBezTo>
                    <a:pt x="11" y="0"/>
                    <a:pt x="9" y="0"/>
                    <a:pt x="9" y="0"/>
                  </a:cubicBezTo>
                  <a:cubicBezTo>
                    <a:pt x="13" y="11"/>
                    <a:pt x="11" y="19"/>
                    <a:pt x="7" y="24"/>
                  </a:cubicBezTo>
                  <a:cubicBezTo>
                    <a:pt x="0" y="32"/>
                    <a:pt x="1" y="40"/>
                    <a:pt x="5" y="49"/>
                  </a:cubicBezTo>
                  <a:cubicBezTo>
                    <a:pt x="7" y="53"/>
                    <a:pt x="16" y="63"/>
                    <a:pt x="10" y="70"/>
                  </a:cubicBezTo>
                  <a:cubicBezTo>
                    <a:pt x="23" y="63"/>
                    <a:pt x="17" y="51"/>
                    <a:pt x="13" y="47"/>
                  </a:cubicBezTo>
                  <a:cubicBezTo>
                    <a:pt x="10" y="43"/>
                    <a:pt x="10" y="36"/>
                    <a:pt x="14" y="33"/>
                  </a:cubicBezTo>
                  <a:cubicBezTo>
                    <a:pt x="14" y="40"/>
                    <a:pt x="19" y="45"/>
                    <a:pt x="25" y="45"/>
                  </a:cubicBezTo>
                  <a:cubicBezTo>
                    <a:pt x="30" y="45"/>
                    <a:pt x="39" y="38"/>
                    <a:pt x="41" y="46"/>
                  </a:cubicBezTo>
                  <a:cubicBezTo>
                    <a:pt x="41" y="38"/>
                    <a:pt x="36" y="40"/>
                    <a:pt x="31" y="41"/>
                  </a:cubicBezTo>
                  <a:cubicBezTo>
                    <a:pt x="15" y="44"/>
                    <a:pt x="16" y="26"/>
                    <a:pt x="22" y="21"/>
                  </a:cubicBezTo>
                  <a:cubicBezTo>
                    <a:pt x="28" y="16"/>
                    <a:pt x="36" y="9"/>
                    <a:pt x="26" y="3"/>
                  </a:cubicBezTo>
                  <a:cubicBezTo>
                    <a:pt x="27" y="6"/>
                    <a:pt x="27" y="10"/>
                    <a:pt x="26" y="13"/>
                  </a:cubicBezTo>
                  <a:cubicBezTo>
                    <a:pt x="26" y="9"/>
                    <a:pt x="25" y="3"/>
                    <a:pt x="24" y="2"/>
                  </a:cubicBezTo>
                  <a:lnTo>
                    <a:pt x="22" y="2"/>
                  </a:lnTo>
                  <a:cubicBezTo>
                    <a:pt x="23" y="5"/>
                    <a:pt x="24" y="9"/>
                    <a:pt x="22" y="13"/>
                  </a:cubicBezTo>
                  <a:cubicBezTo>
                    <a:pt x="22" y="10"/>
                    <a:pt x="22" y="4"/>
                    <a:pt x="20" y="1"/>
                  </a:cubicBezTo>
                  <a:lnTo>
                    <a:pt x="18" y="1"/>
                  </a:lnTo>
                  <a:cubicBezTo>
                    <a:pt x="19" y="4"/>
                    <a:pt x="19" y="8"/>
                    <a:pt x="18" y="13"/>
                  </a:cubicBezTo>
                  <a:cubicBezTo>
                    <a:pt x="18" y="7"/>
                    <a:pt x="17" y="3"/>
                    <a:pt x="1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9" name="Freeform 1697"/>
            <p:cNvSpPr>
              <a:spLocks/>
            </p:cNvSpPr>
            <p:nvPr userDrawn="1"/>
          </p:nvSpPr>
          <p:spPr bwMode="auto">
            <a:xfrm>
              <a:off x="393" y="190"/>
              <a:ext cx="9" cy="23"/>
            </a:xfrm>
            <a:custGeom>
              <a:avLst/>
              <a:gdLst>
                <a:gd name="T0" fmla="*/ 13 w 22"/>
                <a:gd name="T1" fmla="*/ 0 h 51"/>
                <a:gd name="T2" fmla="*/ 13 w 22"/>
                <a:gd name="T3" fmla="*/ 0 h 51"/>
                <a:gd name="T4" fmla="*/ 11 w 22"/>
                <a:gd name="T5" fmla="*/ 0 h 51"/>
                <a:gd name="T6" fmla="*/ 10 w 22"/>
                <a:gd name="T7" fmla="*/ 11 h 51"/>
                <a:gd name="T8" fmla="*/ 9 w 22"/>
                <a:gd name="T9" fmla="*/ 0 h 51"/>
                <a:gd name="T10" fmla="*/ 13 w 22"/>
                <a:gd name="T11" fmla="*/ 27 h 51"/>
                <a:gd name="T12" fmla="*/ 12 w 22"/>
                <a:gd name="T13" fmla="*/ 51 h 51"/>
                <a:gd name="T14" fmla="*/ 21 w 22"/>
                <a:gd name="T15" fmla="*/ 38 h 51"/>
                <a:gd name="T16" fmla="*/ 18 w 22"/>
                <a:gd name="T17" fmla="*/ 22 h 51"/>
                <a:gd name="T18" fmla="*/ 17 w 22"/>
                <a:gd name="T19" fmla="*/ 1 h 51"/>
                <a:gd name="T20" fmla="*/ 15 w 22"/>
                <a:gd name="T21" fmla="*/ 1 h 51"/>
                <a:gd name="T22" fmla="*/ 13 w 22"/>
                <a:gd name="T23" fmla="*/ 12 h 51"/>
                <a:gd name="T24" fmla="*/ 13 w 22"/>
                <a:gd name="T2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51">
                  <a:moveTo>
                    <a:pt x="13" y="0"/>
                  </a:moveTo>
                  <a:lnTo>
                    <a:pt x="13" y="0"/>
                  </a:lnTo>
                  <a:cubicBezTo>
                    <a:pt x="12" y="0"/>
                    <a:pt x="11" y="0"/>
                    <a:pt x="11" y="0"/>
                  </a:cubicBezTo>
                  <a:cubicBezTo>
                    <a:pt x="9" y="3"/>
                    <a:pt x="9" y="7"/>
                    <a:pt x="10" y="11"/>
                  </a:cubicBezTo>
                  <a:cubicBezTo>
                    <a:pt x="8" y="7"/>
                    <a:pt x="8" y="4"/>
                    <a:pt x="9" y="0"/>
                  </a:cubicBezTo>
                  <a:cubicBezTo>
                    <a:pt x="0" y="0"/>
                    <a:pt x="10" y="19"/>
                    <a:pt x="13" y="27"/>
                  </a:cubicBezTo>
                  <a:cubicBezTo>
                    <a:pt x="15" y="31"/>
                    <a:pt x="19" y="42"/>
                    <a:pt x="12" y="51"/>
                  </a:cubicBezTo>
                  <a:cubicBezTo>
                    <a:pt x="15" y="49"/>
                    <a:pt x="22" y="42"/>
                    <a:pt x="21" y="38"/>
                  </a:cubicBezTo>
                  <a:cubicBezTo>
                    <a:pt x="21" y="29"/>
                    <a:pt x="19" y="25"/>
                    <a:pt x="18" y="22"/>
                  </a:cubicBezTo>
                  <a:cubicBezTo>
                    <a:pt x="15" y="15"/>
                    <a:pt x="14" y="7"/>
                    <a:pt x="17" y="1"/>
                  </a:cubicBezTo>
                  <a:cubicBezTo>
                    <a:pt x="16" y="1"/>
                    <a:pt x="16" y="1"/>
                    <a:pt x="15" y="1"/>
                  </a:cubicBezTo>
                  <a:cubicBezTo>
                    <a:pt x="14" y="2"/>
                    <a:pt x="12" y="7"/>
                    <a:pt x="13" y="12"/>
                  </a:cubicBezTo>
                  <a:cubicBezTo>
                    <a:pt x="10" y="7"/>
                    <a:pt x="12" y="2"/>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0" name="Freeform 1698"/>
            <p:cNvSpPr>
              <a:spLocks/>
            </p:cNvSpPr>
            <p:nvPr userDrawn="1"/>
          </p:nvSpPr>
          <p:spPr bwMode="auto">
            <a:xfrm>
              <a:off x="388" y="187"/>
              <a:ext cx="40" cy="30"/>
            </a:xfrm>
            <a:custGeom>
              <a:avLst/>
              <a:gdLst>
                <a:gd name="T0" fmla="*/ 24 w 90"/>
                <a:gd name="T1" fmla="*/ 1 h 65"/>
                <a:gd name="T2" fmla="*/ 24 w 90"/>
                <a:gd name="T3" fmla="*/ 1 h 65"/>
                <a:gd name="T4" fmla="*/ 15 w 90"/>
                <a:gd name="T5" fmla="*/ 1 h 65"/>
                <a:gd name="T6" fmla="*/ 21 w 90"/>
                <a:gd name="T7" fmla="*/ 48 h 65"/>
                <a:gd name="T8" fmla="*/ 1 w 90"/>
                <a:gd name="T9" fmla="*/ 65 h 65"/>
                <a:gd name="T10" fmla="*/ 24 w 90"/>
                <a:gd name="T11" fmla="*/ 41 h 65"/>
                <a:gd name="T12" fmla="*/ 18 w 90"/>
                <a:gd name="T13" fmla="*/ 4 h 65"/>
                <a:gd name="T14" fmla="*/ 50 w 90"/>
                <a:gd name="T15" fmla="*/ 14 h 65"/>
                <a:gd name="T16" fmla="*/ 80 w 90"/>
                <a:gd name="T17" fmla="*/ 31 h 65"/>
                <a:gd name="T18" fmla="*/ 70 w 90"/>
                <a:gd name="T19" fmla="*/ 42 h 65"/>
                <a:gd name="T20" fmla="*/ 76 w 90"/>
                <a:gd name="T21" fmla="*/ 57 h 65"/>
                <a:gd name="T22" fmla="*/ 90 w 90"/>
                <a:gd name="T23" fmla="*/ 60 h 65"/>
                <a:gd name="T24" fmla="*/ 71 w 90"/>
                <a:gd name="T25" fmla="*/ 52 h 65"/>
                <a:gd name="T26" fmla="*/ 77 w 90"/>
                <a:gd name="T27" fmla="*/ 38 h 65"/>
                <a:gd name="T28" fmla="*/ 82 w 90"/>
                <a:gd name="T29" fmla="*/ 27 h 65"/>
                <a:gd name="T30" fmla="*/ 48 w 90"/>
                <a:gd name="T31" fmla="*/ 10 h 65"/>
                <a:gd name="T32" fmla="*/ 24 w 90"/>
                <a:gd name="T33"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65">
                  <a:moveTo>
                    <a:pt x="24" y="1"/>
                  </a:moveTo>
                  <a:lnTo>
                    <a:pt x="24" y="1"/>
                  </a:lnTo>
                  <a:cubicBezTo>
                    <a:pt x="21" y="0"/>
                    <a:pt x="17" y="0"/>
                    <a:pt x="15" y="1"/>
                  </a:cubicBezTo>
                  <a:cubicBezTo>
                    <a:pt x="0" y="10"/>
                    <a:pt x="23" y="32"/>
                    <a:pt x="21" y="48"/>
                  </a:cubicBezTo>
                  <a:cubicBezTo>
                    <a:pt x="20" y="58"/>
                    <a:pt x="8" y="62"/>
                    <a:pt x="1" y="65"/>
                  </a:cubicBezTo>
                  <a:cubicBezTo>
                    <a:pt x="17" y="63"/>
                    <a:pt x="27" y="55"/>
                    <a:pt x="24" y="41"/>
                  </a:cubicBezTo>
                  <a:cubicBezTo>
                    <a:pt x="22" y="30"/>
                    <a:pt x="6" y="8"/>
                    <a:pt x="18" y="4"/>
                  </a:cubicBezTo>
                  <a:cubicBezTo>
                    <a:pt x="27" y="1"/>
                    <a:pt x="38" y="12"/>
                    <a:pt x="50" y="14"/>
                  </a:cubicBezTo>
                  <a:cubicBezTo>
                    <a:pt x="62" y="16"/>
                    <a:pt x="83" y="16"/>
                    <a:pt x="80" y="31"/>
                  </a:cubicBezTo>
                  <a:cubicBezTo>
                    <a:pt x="79" y="35"/>
                    <a:pt x="72" y="38"/>
                    <a:pt x="70" y="42"/>
                  </a:cubicBezTo>
                  <a:cubicBezTo>
                    <a:pt x="65" y="49"/>
                    <a:pt x="68" y="59"/>
                    <a:pt x="76" y="57"/>
                  </a:cubicBezTo>
                  <a:cubicBezTo>
                    <a:pt x="86" y="54"/>
                    <a:pt x="88" y="55"/>
                    <a:pt x="90" y="60"/>
                  </a:cubicBezTo>
                  <a:cubicBezTo>
                    <a:pt x="89" y="44"/>
                    <a:pt x="74" y="61"/>
                    <a:pt x="71" y="52"/>
                  </a:cubicBezTo>
                  <a:cubicBezTo>
                    <a:pt x="68" y="45"/>
                    <a:pt x="73" y="42"/>
                    <a:pt x="77" y="38"/>
                  </a:cubicBezTo>
                  <a:cubicBezTo>
                    <a:pt x="80" y="36"/>
                    <a:pt x="83" y="32"/>
                    <a:pt x="82" y="27"/>
                  </a:cubicBezTo>
                  <a:cubicBezTo>
                    <a:pt x="81" y="12"/>
                    <a:pt x="61" y="13"/>
                    <a:pt x="48" y="10"/>
                  </a:cubicBezTo>
                  <a:cubicBezTo>
                    <a:pt x="41" y="9"/>
                    <a:pt x="32" y="2"/>
                    <a:pt x="2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1" name="Freeform 1699"/>
            <p:cNvSpPr>
              <a:spLocks/>
            </p:cNvSpPr>
            <p:nvPr userDrawn="1"/>
          </p:nvSpPr>
          <p:spPr bwMode="auto">
            <a:xfrm>
              <a:off x="397" y="182"/>
              <a:ext cx="16" cy="9"/>
            </a:xfrm>
            <a:custGeom>
              <a:avLst/>
              <a:gdLst>
                <a:gd name="T0" fmla="*/ 15 w 37"/>
                <a:gd name="T1" fmla="*/ 1 h 20"/>
                <a:gd name="T2" fmla="*/ 15 w 37"/>
                <a:gd name="T3" fmla="*/ 1 h 20"/>
                <a:gd name="T4" fmla="*/ 12 w 37"/>
                <a:gd name="T5" fmla="*/ 3 h 20"/>
                <a:gd name="T6" fmla="*/ 21 w 37"/>
                <a:gd name="T7" fmla="*/ 8 h 20"/>
                <a:gd name="T8" fmla="*/ 9 w 37"/>
                <a:gd name="T9" fmla="*/ 4 h 20"/>
                <a:gd name="T10" fmla="*/ 8 w 37"/>
                <a:gd name="T11" fmla="*/ 5 h 20"/>
                <a:gd name="T12" fmla="*/ 18 w 37"/>
                <a:gd name="T13" fmla="*/ 10 h 20"/>
                <a:gd name="T14" fmla="*/ 5 w 37"/>
                <a:gd name="T15" fmla="*/ 7 h 20"/>
                <a:gd name="T16" fmla="*/ 0 w 37"/>
                <a:gd name="T17" fmla="*/ 9 h 20"/>
                <a:gd name="T18" fmla="*/ 20 w 37"/>
                <a:gd name="T19" fmla="*/ 16 h 20"/>
                <a:gd name="T20" fmla="*/ 37 w 37"/>
                <a:gd name="T21" fmla="*/ 20 h 20"/>
                <a:gd name="T22" fmla="*/ 29 w 37"/>
                <a:gd name="T23" fmla="*/ 12 h 20"/>
                <a:gd name="T24" fmla="*/ 15 w 37"/>
                <a:gd name="T2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0">
                  <a:moveTo>
                    <a:pt x="15" y="1"/>
                  </a:moveTo>
                  <a:lnTo>
                    <a:pt x="15" y="1"/>
                  </a:lnTo>
                  <a:cubicBezTo>
                    <a:pt x="14" y="1"/>
                    <a:pt x="12" y="2"/>
                    <a:pt x="12" y="3"/>
                  </a:cubicBezTo>
                  <a:cubicBezTo>
                    <a:pt x="16" y="3"/>
                    <a:pt x="19" y="5"/>
                    <a:pt x="21" y="8"/>
                  </a:cubicBezTo>
                  <a:cubicBezTo>
                    <a:pt x="19" y="7"/>
                    <a:pt x="13" y="4"/>
                    <a:pt x="9" y="4"/>
                  </a:cubicBezTo>
                  <a:cubicBezTo>
                    <a:pt x="8" y="5"/>
                    <a:pt x="8" y="5"/>
                    <a:pt x="8" y="5"/>
                  </a:cubicBezTo>
                  <a:cubicBezTo>
                    <a:pt x="9" y="6"/>
                    <a:pt x="14" y="6"/>
                    <a:pt x="18" y="10"/>
                  </a:cubicBezTo>
                  <a:cubicBezTo>
                    <a:pt x="13" y="7"/>
                    <a:pt x="7" y="7"/>
                    <a:pt x="5" y="7"/>
                  </a:cubicBezTo>
                  <a:cubicBezTo>
                    <a:pt x="3" y="8"/>
                    <a:pt x="3" y="9"/>
                    <a:pt x="0" y="9"/>
                  </a:cubicBezTo>
                  <a:cubicBezTo>
                    <a:pt x="7" y="9"/>
                    <a:pt x="11" y="10"/>
                    <a:pt x="20" y="16"/>
                  </a:cubicBezTo>
                  <a:cubicBezTo>
                    <a:pt x="26" y="19"/>
                    <a:pt x="37" y="20"/>
                    <a:pt x="37" y="20"/>
                  </a:cubicBezTo>
                  <a:cubicBezTo>
                    <a:pt x="34" y="18"/>
                    <a:pt x="31" y="13"/>
                    <a:pt x="29" y="12"/>
                  </a:cubicBezTo>
                  <a:cubicBezTo>
                    <a:pt x="26" y="7"/>
                    <a:pt x="21" y="0"/>
                    <a:pt x="1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2" name="Freeform 1700"/>
            <p:cNvSpPr>
              <a:spLocks/>
            </p:cNvSpPr>
            <p:nvPr userDrawn="1"/>
          </p:nvSpPr>
          <p:spPr bwMode="auto">
            <a:xfrm>
              <a:off x="410" y="208"/>
              <a:ext cx="5" cy="8"/>
            </a:xfrm>
            <a:custGeom>
              <a:avLst/>
              <a:gdLst>
                <a:gd name="T0" fmla="*/ 10 w 12"/>
                <a:gd name="T1" fmla="*/ 0 h 19"/>
                <a:gd name="T2" fmla="*/ 10 w 12"/>
                <a:gd name="T3" fmla="*/ 0 h 19"/>
                <a:gd name="T4" fmla="*/ 6 w 12"/>
                <a:gd name="T5" fmla="*/ 19 h 19"/>
                <a:gd name="T6" fmla="*/ 10 w 12"/>
                <a:gd name="T7" fmla="*/ 0 h 19"/>
              </a:gdLst>
              <a:ahLst/>
              <a:cxnLst>
                <a:cxn ang="0">
                  <a:pos x="T0" y="T1"/>
                </a:cxn>
                <a:cxn ang="0">
                  <a:pos x="T2" y="T3"/>
                </a:cxn>
                <a:cxn ang="0">
                  <a:pos x="T4" y="T5"/>
                </a:cxn>
                <a:cxn ang="0">
                  <a:pos x="T6" y="T7"/>
                </a:cxn>
              </a:cxnLst>
              <a:rect l="0" t="0" r="r" b="b"/>
              <a:pathLst>
                <a:path w="12" h="19">
                  <a:moveTo>
                    <a:pt x="10" y="0"/>
                  </a:moveTo>
                  <a:lnTo>
                    <a:pt x="10" y="0"/>
                  </a:lnTo>
                  <a:cubicBezTo>
                    <a:pt x="9" y="4"/>
                    <a:pt x="0" y="8"/>
                    <a:pt x="6" y="19"/>
                  </a:cubicBezTo>
                  <a:cubicBezTo>
                    <a:pt x="3" y="9"/>
                    <a:pt x="12" y="5"/>
                    <a:pt x="1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3" name="Freeform 1701"/>
            <p:cNvSpPr>
              <a:spLocks/>
            </p:cNvSpPr>
            <p:nvPr userDrawn="1"/>
          </p:nvSpPr>
          <p:spPr bwMode="auto">
            <a:xfrm>
              <a:off x="358" y="186"/>
              <a:ext cx="31" cy="33"/>
            </a:xfrm>
            <a:custGeom>
              <a:avLst/>
              <a:gdLst>
                <a:gd name="T0" fmla="*/ 39 w 68"/>
                <a:gd name="T1" fmla="*/ 25 h 73"/>
                <a:gd name="T2" fmla="*/ 39 w 68"/>
                <a:gd name="T3" fmla="*/ 25 h 73"/>
                <a:gd name="T4" fmla="*/ 41 w 68"/>
                <a:gd name="T5" fmla="*/ 21 h 73"/>
                <a:gd name="T6" fmla="*/ 39 w 68"/>
                <a:gd name="T7" fmla="*/ 16 h 73"/>
                <a:gd name="T8" fmla="*/ 41 w 68"/>
                <a:gd name="T9" fmla="*/ 16 h 73"/>
                <a:gd name="T10" fmla="*/ 40 w 68"/>
                <a:gd name="T11" fmla="*/ 16 h 73"/>
                <a:gd name="T12" fmla="*/ 38 w 68"/>
                <a:gd name="T13" fmla="*/ 13 h 73"/>
                <a:gd name="T14" fmla="*/ 37 w 68"/>
                <a:gd name="T15" fmla="*/ 12 h 73"/>
                <a:gd name="T16" fmla="*/ 39 w 68"/>
                <a:gd name="T17" fmla="*/ 13 h 73"/>
                <a:gd name="T18" fmla="*/ 41 w 68"/>
                <a:gd name="T19" fmla="*/ 15 h 73"/>
                <a:gd name="T20" fmla="*/ 42 w 68"/>
                <a:gd name="T21" fmla="*/ 15 h 73"/>
                <a:gd name="T22" fmla="*/ 42 w 68"/>
                <a:gd name="T23" fmla="*/ 1 h 73"/>
                <a:gd name="T24" fmla="*/ 41 w 68"/>
                <a:gd name="T25" fmla="*/ 2 h 73"/>
                <a:gd name="T26" fmla="*/ 39 w 68"/>
                <a:gd name="T27" fmla="*/ 4 h 73"/>
                <a:gd name="T28" fmla="*/ 37 w 68"/>
                <a:gd name="T29" fmla="*/ 5 h 73"/>
                <a:gd name="T30" fmla="*/ 38 w 68"/>
                <a:gd name="T31" fmla="*/ 4 h 73"/>
                <a:gd name="T32" fmla="*/ 40 w 68"/>
                <a:gd name="T33" fmla="*/ 1 h 73"/>
                <a:gd name="T34" fmla="*/ 41 w 68"/>
                <a:gd name="T35" fmla="*/ 0 h 73"/>
                <a:gd name="T36" fmla="*/ 27 w 68"/>
                <a:gd name="T37" fmla="*/ 0 h 73"/>
                <a:gd name="T38" fmla="*/ 28 w 68"/>
                <a:gd name="T39" fmla="*/ 1 h 73"/>
                <a:gd name="T40" fmla="*/ 30 w 68"/>
                <a:gd name="T41" fmla="*/ 4 h 73"/>
                <a:gd name="T42" fmla="*/ 31 w 68"/>
                <a:gd name="T43" fmla="*/ 5 h 73"/>
                <a:gd name="T44" fmla="*/ 29 w 68"/>
                <a:gd name="T45" fmla="*/ 4 h 73"/>
                <a:gd name="T46" fmla="*/ 27 w 68"/>
                <a:gd name="T47" fmla="*/ 2 h 73"/>
                <a:gd name="T48" fmla="*/ 26 w 68"/>
                <a:gd name="T49" fmla="*/ 1 h 73"/>
                <a:gd name="T50" fmla="*/ 26 w 68"/>
                <a:gd name="T51" fmla="*/ 15 h 73"/>
                <a:gd name="T52" fmla="*/ 27 w 68"/>
                <a:gd name="T53" fmla="*/ 15 h 73"/>
                <a:gd name="T54" fmla="*/ 29 w 68"/>
                <a:gd name="T55" fmla="*/ 13 h 73"/>
                <a:gd name="T56" fmla="*/ 31 w 68"/>
                <a:gd name="T57" fmla="*/ 12 h 73"/>
                <a:gd name="T58" fmla="*/ 30 w 68"/>
                <a:gd name="T59" fmla="*/ 13 h 73"/>
                <a:gd name="T60" fmla="*/ 28 w 68"/>
                <a:gd name="T61" fmla="*/ 16 h 73"/>
                <a:gd name="T62" fmla="*/ 27 w 68"/>
                <a:gd name="T63" fmla="*/ 16 h 73"/>
                <a:gd name="T64" fmla="*/ 29 w 68"/>
                <a:gd name="T65" fmla="*/ 16 h 73"/>
                <a:gd name="T66" fmla="*/ 27 w 68"/>
                <a:gd name="T67" fmla="*/ 21 h 73"/>
                <a:gd name="T68" fmla="*/ 29 w 68"/>
                <a:gd name="T69" fmla="*/ 25 h 73"/>
                <a:gd name="T70" fmla="*/ 29 w 68"/>
                <a:gd name="T71" fmla="*/ 25 h 73"/>
                <a:gd name="T72" fmla="*/ 29 w 68"/>
                <a:gd name="T73" fmla="*/ 28 h 73"/>
                <a:gd name="T74" fmla="*/ 27 w 68"/>
                <a:gd name="T75" fmla="*/ 29 h 73"/>
                <a:gd name="T76" fmla="*/ 27 w 68"/>
                <a:gd name="T77" fmla="*/ 26 h 73"/>
                <a:gd name="T78" fmla="*/ 27 w 68"/>
                <a:gd name="T79" fmla="*/ 26 h 73"/>
                <a:gd name="T80" fmla="*/ 21 w 68"/>
                <a:gd name="T81" fmla="*/ 27 h 73"/>
                <a:gd name="T82" fmla="*/ 6 w 68"/>
                <a:gd name="T83" fmla="*/ 51 h 73"/>
                <a:gd name="T84" fmla="*/ 12 w 68"/>
                <a:gd name="T85" fmla="*/ 66 h 73"/>
                <a:gd name="T86" fmla="*/ 12 w 68"/>
                <a:gd name="T87" fmla="*/ 73 h 73"/>
                <a:gd name="T88" fmla="*/ 34 w 68"/>
                <a:gd name="T89" fmla="*/ 73 h 73"/>
                <a:gd name="T90" fmla="*/ 56 w 68"/>
                <a:gd name="T91" fmla="*/ 73 h 73"/>
                <a:gd name="T92" fmla="*/ 56 w 68"/>
                <a:gd name="T93" fmla="*/ 66 h 73"/>
                <a:gd name="T94" fmla="*/ 62 w 68"/>
                <a:gd name="T95" fmla="*/ 51 h 73"/>
                <a:gd name="T96" fmla="*/ 47 w 68"/>
                <a:gd name="T97" fmla="*/ 27 h 73"/>
                <a:gd name="T98" fmla="*/ 41 w 68"/>
                <a:gd name="T99" fmla="*/ 26 h 73"/>
                <a:gd name="T100" fmla="*/ 41 w 68"/>
                <a:gd name="T101" fmla="*/ 26 h 73"/>
                <a:gd name="T102" fmla="*/ 41 w 68"/>
                <a:gd name="T103" fmla="*/ 29 h 73"/>
                <a:gd name="T104" fmla="*/ 39 w 68"/>
                <a:gd name="T105" fmla="*/ 28 h 73"/>
                <a:gd name="T106" fmla="*/ 39 w 68"/>
                <a:gd name="T107" fmla="*/ 25 h 73"/>
                <a:gd name="T108" fmla="*/ 39 w 68"/>
                <a:gd name="T109"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 h="73">
                  <a:moveTo>
                    <a:pt x="39" y="25"/>
                  </a:moveTo>
                  <a:lnTo>
                    <a:pt x="39" y="25"/>
                  </a:lnTo>
                  <a:cubicBezTo>
                    <a:pt x="40" y="24"/>
                    <a:pt x="41" y="22"/>
                    <a:pt x="41" y="21"/>
                  </a:cubicBezTo>
                  <a:cubicBezTo>
                    <a:pt x="41" y="19"/>
                    <a:pt x="40" y="17"/>
                    <a:pt x="39" y="16"/>
                  </a:cubicBezTo>
                  <a:lnTo>
                    <a:pt x="41" y="16"/>
                  </a:lnTo>
                  <a:lnTo>
                    <a:pt x="40" y="16"/>
                  </a:lnTo>
                  <a:cubicBezTo>
                    <a:pt x="40" y="15"/>
                    <a:pt x="39" y="14"/>
                    <a:pt x="38" y="13"/>
                  </a:cubicBezTo>
                  <a:cubicBezTo>
                    <a:pt x="38" y="13"/>
                    <a:pt x="38" y="12"/>
                    <a:pt x="37" y="12"/>
                  </a:cubicBezTo>
                  <a:cubicBezTo>
                    <a:pt x="38" y="12"/>
                    <a:pt x="38" y="12"/>
                    <a:pt x="39" y="13"/>
                  </a:cubicBezTo>
                  <a:cubicBezTo>
                    <a:pt x="40" y="13"/>
                    <a:pt x="41" y="14"/>
                    <a:pt x="41" y="15"/>
                  </a:cubicBezTo>
                  <a:lnTo>
                    <a:pt x="42" y="15"/>
                  </a:lnTo>
                  <a:lnTo>
                    <a:pt x="42" y="1"/>
                  </a:lnTo>
                  <a:lnTo>
                    <a:pt x="41" y="2"/>
                  </a:lnTo>
                  <a:cubicBezTo>
                    <a:pt x="41" y="2"/>
                    <a:pt x="40" y="3"/>
                    <a:pt x="39" y="4"/>
                  </a:cubicBezTo>
                  <a:cubicBezTo>
                    <a:pt x="38" y="4"/>
                    <a:pt x="38" y="5"/>
                    <a:pt x="37" y="5"/>
                  </a:cubicBezTo>
                  <a:cubicBezTo>
                    <a:pt x="38" y="5"/>
                    <a:pt x="38" y="4"/>
                    <a:pt x="38" y="4"/>
                  </a:cubicBezTo>
                  <a:cubicBezTo>
                    <a:pt x="39" y="3"/>
                    <a:pt x="40" y="2"/>
                    <a:pt x="40" y="1"/>
                  </a:cubicBezTo>
                  <a:lnTo>
                    <a:pt x="41" y="0"/>
                  </a:lnTo>
                  <a:lnTo>
                    <a:pt x="27" y="0"/>
                  </a:lnTo>
                  <a:lnTo>
                    <a:pt x="28" y="1"/>
                  </a:lnTo>
                  <a:cubicBezTo>
                    <a:pt x="28" y="2"/>
                    <a:pt x="29" y="3"/>
                    <a:pt x="30" y="4"/>
                  </a:cubicBezTo>
                  <a:cubicBezTo>
                    <a:pt x="30" y="4"/>
                    <a:pt x="30" y="5"/>
                    <a:pt x="31" y="5"/>
                  </a:cubicBezTo>
                  <a:cubicBezTo>
                    <a:pt x="30" y="5"/>
                    <a:pt x="30" y="4"/>
                    <a:pt x="29" y="4"/>
                  </a:cubicBezTo>
                  <a:cubicBezTo>
                    <a:pt x="28" y="3"/>
                    <a:pt x="27" y="2"/>
                    <a:pt x="27" y="2"/>
                  </a:cubicBezTo>
                  <a:lnTo>
                    <a:pt x="26" y="1"/>
                  </a:lnTo>
                  <a:lnTo>
                    <a:pt x="26" y="15"/>
                  </a:lnTo>
                  <a:lnTo>
                    <a:pt x="27" y="15"/>
                  </a:lnTo>
                  <a:cubicBezTo>
                    <a:pt x="27" y="14"/>
                    <a:pt x="28" y="13"/>
                    <a:pt x="29" y="13"/>
                  </a:cubicBezTo>
                  <a:cubicBezTo>
                    <a:pt x="30" y="12"/>
                    <a:pt x="30" y="12"/>
                    <a:pt x="31" y="12"/>
                  </a:cubicBezTo>
                  <a:cubicBezTo>
                    <a:pt x="30" y="12"/>
                    <a:pt x="30" y="13"/>
                    <a:pt x="30" y="13"/>
                  </a:cubicBezTo>
                  <a:cubicBezTo>
                    <a:pt x="29" y="14"/>
                    <a:pt x="28" y="15"/>
                    <a:pt x="28" y="16"/>
                  </a:cubicBezTo>
                  <a:lnTo>
                    <a:pt x="27" y="16"/>
                  </a:lnTo>
                  <a:lnTo>
                    <a:pt x="29" y="16"/>
                  </a:lnTo>
                  <a:cubicBezTo>
                    <a:pt x="28" y="17"/>
                    <a:pt x="27" y="19"/>
                    <a:pt x="27" y="21"/>
                  </a:cubicBezTo>
                  <a:cubicBezTo>
                    <a:pt x="27" y="22"/>
                    <a:pt x="28" y="24"/>
                    <a:pt x="29" y="25"/>
                  </a:cubicBezTo>
                  <a:lnTo>
                    <a:pt x="29" y="25"/>
                  </a:lnTo>
                  <a:lnTo>
                    <a:pt x="29" y="28"/>
                  </a:lnTo>
                  <a:lnTo>
                    <a:pt x="27" y="29"/>
                  </a:lnTo>
                  <a:lnTo>
                    <a:pt x="27" y="26"/>
                  </a:lnTo>
                  <a:lnTo>
                    <a:pt x="27" y="26"/>
                  </a:lnTo>
                  <a:cubicBezTo>
                    <a:pt x="25" y="26"/>
                    <a:pt x="23" y="26"/>
                    <a:pt x="21" y="27"/>
                  </a:cubicBezTo>
                  <a:cubicBezTo>
                    <a:pt x="9" y="30"/>
                    <a:pt x="0" y="36"/>
                    <a:pt x="6" y="51"/>
                  </a:cubicBezTo>
                  <a:cubicBezTo>
                    <a:pt x="7" y="56"/>
                    <a:pt x="10" y="61"/>
                    <a:pt x="12" y="66"/>
                  </a:cubicBezTo>
                  <a:lnTo>
                    <a:pt x="12" y="73"/>
                  </a:lnTo>
                  <a:cubicBezTo>
                    <a:pt x="12" y="73"/>
                    <a:pt x="28" y="73"/>
                    <a:pt x="34" y="73"/>
                  </a:cubicBezTo>
                  <a:cubicBezTo>
                    <a:pt x="40" y="73"/>
                    <a:pt x="56" y="73"/>
                    <a:pt x="56" y="73"/>
                  </a:cubicBezTo>
                  <a:lnTo>
                    <a:pt x="56" y="66"/>
                  </a:lnTo>
                  <a:cubicBezTo>
                    <a:pt x="58" y="61"/>
                    <a:pt x="61" y="56"/>
                    <a:pt x="62" y="51"/>
                  </a:cubicBezTo>
                  <a:cubicBezTo>
                    <a:pt x="68" y="36"/>
                    <a:pt x="60" y="30"/>
                    <a:pt x="47" y="27"/>
                  </a:cubicBezTo>
                  <a:cubicBezTo>
                    <a:pt x="45" y="26"/>
                    <a:pt x="43" y="26"/>
                    <a:pt x="41" y="26"/>
                  </a:cubicBezTo>
                  <a:lnTo>
                    <a:pt x="41" y="26"/>
                  </a:lnTo>
                  <a:lnTo>
                    <a:pt x="41" y="29"/>
                  </a:lnTo>
                  <a:lnTo>
                    <a:pt x="39" y="28"/>
                  </a:lnTo>
                  <a:lnTo>
                    <a:pt x="39" y="25"/>
                  </a:lnTo>
                  <a:lnTo>
                    <a:pt x="39" y="2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4" name="Freeform 1702"/>
            <p:cNvSpPr>
              <a:spLocks/>
            </p:cNvSpPr>
            <p:nvPr userDrawn="1"/>
          </p:nvSpPr>
          <p:spPr bwMode="auto">
            <a:xfrm>
              <a:off x="372" y="208"/>
              <a:ext cx="0" cy="1"/>
            </a:xfrm>
            <a:custGeom>
              <a:avLst/>
              <a:gdLst>
                <a:gd name="T0" fmla="*/ 2 h 2"/>
                <a:gd name="T1" fmla="*/ 2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lnTo>
                    <a:pt x="0" y="2"/>
                  </a:lnTo>
                  <a:cubicBezTo>
                    <a:pt x="0" y="1"/>
                    <a:pt x="0" y="1"/>
                    <a:pt x="0" y="0"/>
                  </a:cubicBezTo>
                  <a:lnTo>
                    <a:pt x="0" y="0"/>
                  </a:lnTo>
                  <a:lnTo>
                    <a:pt x="0"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5" name="Freeform 1703"/>
            <p:cNvSpPr>
              <a:spLocks/>
            </p:cNvSpPr>
            <p:nvPr userDrawn="1"/>
          </p:nvSpPr>
          <p:spPr bwMode="auto">
            <a:xfrm>
              <a:off x="362" y="208"/>
              <a:ext cx="1" cy="2"/>
            </a:xfrm>
            <a:custGeom>
              <a:avLst/>
              <a:gdLst>
                <a:gd name="T0" fmla="*/ 1 w 3"/>
                <a:gd name="T1" fmla="*/ 2 h 5"/>
                <a:gd name="T2" fmla="*/ 1 w 3"/>
                <a:gd name="T3" fmla="*/ 2 h 5"/>
                <a:gd name="T4" fmla="*/ 2 w 3"/>
                <a:gd name="T5" fmla="*/ 5 h 5"/>
                <a:gd name="T6" fmla="*/ 3 w 3"/>
                <a:gd name="T7" fmla="*/ 3 h 5"/>
                <a:gd name="T8" fmla="*/ 0 w 3"/>
                <a:gd name="T9" fmla="*/ 0 h 5"/>
                <a:gd name="T10" fmla="*/ 0 w 3"/>
                <a:gd name="T11" fmla="*/ 1 h 5"/>
                <a:gd name="T12" fmla="*/ 1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2"/>
                  </a:moveTo>
                  <a:lnTo>
                    <a:pt x="1" y="2"/>
                  </a:lnTo>
                  <a:cubicBezTo>
                    <a:pt x="1" y="3"/>
                    <a:pt x="1" y="4"/>
                    <a:pt x="2" y="5"/>
                  </a:cubicBezTo>
                  <a:cubicBezTo>
                    <a:pt x="2" y="4"/>
                    <a:pt x="3" y="4"/>
                    <a:pt x="3" y="3"/>
                  </a:cubicBezTo>
                  <a:cubicBezTo>
                    <a:pt x="2" y="2"/>
                    <a:pt x="1" y="1"/>
                    <a:pt x="0" y="0"/>
                  </a:cubicBezTo>
                  <a:lnTo>
                    <a:pt x="0" y="1"/>
                  </a:lnTo>
                  <a:cubicBezTo>
                    <a:pt x="0" y="1"/>
                    <a:pt x="0" y="1"/>
                    <a:pt x="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6" name="Freeform 1704"/>
            <p:cNvSpPr>
              <a:spLocks/>
            </p:cNvSpPr>
            <p:nvPr userDrawn="1"/>
          </p:nvSpPr>
          <p:spPr bwMode="auto">
            <a:xfrm>
              <a:off x="361" y="205"/>
              <a:ext cx="2" cy="2"/>
            </a:xfrm>
            <a:custGeom>
              <a:avLst/>
              <a:gdLst>
                <a:gd name="T0" fmla="*/ 1 w 3"/>
                <a:gd name="T1" fmla="*/ 6 h 6"/>
                <a:gd name="T2" fmla="*/ 1 w 3"/>
                <a:gd name="T3" fmla="*/ 6 h 6"/>
                <a:gd name="T4" fmla="*/ 1 w 3"/>
                <a:gd name="T5" fmla="*/ 6 h 6"/>
                <a:gd name="T6" fmla="*/ 3 w 3"/>
                <a:gd name="T7" fmla="*/ 3 h 6"/>
                <a:gd name="T8" fmla="*/ 1 w 3"/>
                <a:gd name="T9" fmla="*/ 0 h 6"/>
                <a:gd name="T10" fmla="*/ 0 w 3"/>
                <a:gd name="T11" fmla="*/ 2 h 6"/>
                <a:gd name="T12" fmla="*/ 1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6"/>
                  </a:moveTo>
                  <a:lnTo>
                    <a:pt x="1" y="6"/>
                  </a:lnTo>
                  <a:lnTo>
                    <a:pt x="1" y="6"/>
                  </a:lnTo>
                  <a:cubicBezTo>
                    <a:pt x="2" y="5"/>
                    <a:pt x="3" y="4"/>
                    <a:pt x="3" y="3"/>
                  </a:cubicBezTo>
                  <a:cubicBezTo>
                    <a:pt x="2" y="2"/>
                    <a:pt x="2" y="1"/>
                    <a:pt x="1" y="0"/>
                  </a:cubicBezTo>
                  <a:lnTo>
                    <a:pt x="0" y="2"/>
                  </a:lnTo>
                  <a:cubicBezTo>
                    <a:pt x="0" y="3"/>
                    <a:pt x="0" y="5"/>
                    <a:pt x="1"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7" name="Freeform 1705"/>
            <p:cNvSpPr>
              <a:spLocks/>
            </p:cNvSpPr>
            <p:nvPr userDrawn="1"/>
          </p:nvSpPr>
          <p:spPr bwMode="auto">
            <a:xfrm>
              <a:off x="361" y="204"/>
              <a:ext cx="1" cy="1"/>
            </a:xfrm>
            <a:custGeom>
              <a:avLst/>
              <a:gdLst>
                <a:gd name="T0" fmla="*/ 0 w 1"/>
                <a:gd name="T1" fmla="*/ 2 h 2"/>
                <a:gd name="T2" fmla="*/ 0 w 1"/>
                <a:gd name="T3" fmla="*/ 2 h 2"/>
                <a:gd name="T4" fmla="*/ 1 w 1"/>
                <a:gd name="T5" fmla="*/ 1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lnTo>
                    <a:pt x="1" y="1"/>
                  </a:lnTo>
                  <a:lnTo>
                    <a:pt x="0" y="0"/>
                  </a:lnTo>
                  <a:cubicBezTo>
                    <a:pt x="0" y="0"/>
                    <a:pt x="0" y="1"/>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8" name="Freeform 1706"/>
            <p:cNvSpPr>
              <a:spLocks/>
            </p:cNvSpPr>
            <p:nvPr userDrawn="1"/>
          </p:nvSpPr>
          <p:spPr bwMode="auto">
            <a:xfrm>
              <a:off x="361" y="201"/>
              <a:ext cx="2" cy="3"/>
            </a:xfrm>
            <a:custGeom>
              <a:avLst/>
              <a:gdLst>
                <a:gd name="T0" fmla="*/ 0 w 3"/>
                <a:gd name="T1" fmla="*/ 5 h 6"/>
                <a:gd name="T2" fmla="*/ 0 w 3"/>
                <a:gd name="T3" fmla="*/ 5 h 6"/>
                <a:gd name="T4" fmla="*/ 1 w 3"/>
                <a:gd name="T5" fmla="*/ 6 h 6"/>
                <a:gd name="T6" fmla="*/ 3 w 3"/>
                <a:gd name="T7" fmla="*/ 2 h 6"/>
                <a:gd name="T8" fmla="*/ 2 w 3"/>
                <a:gd name="T9" fmla="*/ 0 h 6"/>
                <a:gd name="T10" fmla="*/ 0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0" y="5"/>
                  </a:moveTo>
                  <a:lnTo>
                    <a:pt x="0" y="5"/>
                  </a:lnTo>
                  <a:lnTo>
                    <a:pt x="1" y="6"/>
                  </a:lnTo>
                  <a:cubicBezTo>
                    <a:pt x="2" y="4"/>
                    <a:pt x="2" y="3"/>
                    <a:pt x="3" y="2"/>
                  </a:cubicBezTo>
                  <a:cubicBezTo>
                    <a:pt x="3" y="1"/>
                    <a:pt x="3" y="1"/>
                    <a:pt x="2" y="0"/>
                  </a:cubicBezTo>
                  <a:cubicBezTo>
                    <a:pt x="1" y="2"/>
                    <a:pt x="0" y="3"/>
                    <a:pt x="0"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9" name="Freeform 1707"/>
            <p:cNvSpPr>
              <a:spLocks/>
            </p:cNvSpPr>
            <p:nvPr userDrawn="1"/>
          </p:nvSpPr>
          <p:spPr bwMode="auto">
            <a:xfrm>
              <a:off x="363" y="200"/>
              <a:ext cx="1" cy="2"/>
            </a:xfrm>
            <a:custGeom>
              <a:avLst/>
              <a:gdLst>
                <a:gd name="T0" fmla="*/ 0 w 4"/>
                <a:gd name="T1" fmla="*/ 3 h 4"/>
                <a:gd name="T2" fmla="*/ 0 w 4"/>
                <a:gd name="T3" fmla="*/ 3 h 4"/>
                <a:gd name="T4" fmla="*/ 1 w 4"/>
                <a:gd name="T5" fmla="*/ 4 h 4"/>
                <a:gd name="T6" fmla="*/ 4 w 4"/>
                <a:gd name="T7" fmla="*/ 1 h 4"/>
                <a:gd name="T8" fmla="*/ 3 w 4"/>
                <a:gd name="T9" fmla="*/ 0 h 4"/>
                <a:gd name="T10" fmla="*/ 0 w 4"/>
                <a:gd name="T11" fmla="*/ 3 h 4"/>
                <a:gd name="T12" fmla="*/ 0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3"/>
                  </a:moveTo>
                  <a:lnTo>
                    <a:pt x="0" y="3"/>
                  </a:lnTo>
                  <a:lnTo>
                    <a:pt x="1" y="4"/>
                  </a:lnTo>
                  <a:cubicBezTo>
                    <a:pt x="1" y="3"/>
                    <a:pt x="2" y="2"/>
                    <a:pt x="4" y="1"/>
                  </a:cubicBezTo>
                  <a:lnTo>
                    <a:pt x="3" y="0"/>
                  </a:lnTo>
                  <a:cubicBezTo>
                    <a:pt x="2" y="1"/>
                    <a:pt x="1" y="2"/>
                    <a:pt x="0" y="3"/>
                  </a:cubicBez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0" name="Rectangle 1708"/>
            <p:cNvSpPr>
              <a:spLocks noChangeArrowheads="1"/>
            </p:cNvSpPr>
            <p:nvPr userDrawn="1"/>
          </p:nvSpPr>
          <p:spPr bwMode="auto">
            <a:xfrm>
              <a:off x="364" y="200"/>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1" name="Freeform 1709"/>
            <p:cNvSpPr>
              <a:spLocks/>
            </p:cNvSpPr>
            <p:nvPr userDrawn="1"/>
          </p:nvSpPr>
          <p:spPr bwMode="auto">
            <a:xfrm>
              <a:off x="364" y="199"/>
              <a:ext cx="3" cy="3"/>
            </a:xfrm>
            <a:custGeom>
              <a:avLst/>
              <a:gdLst>
                <a:gd name="T0" fmla="*/ 2 w 6"/>
                <a:gd name="T1" fmla="*/ 1 h 6"/>
                <a:gd name="T2" fmla="*/ 2 w 6"/>
                <a:gd name="T3" fmla="*/ 1 h 6"/>
                <a:gd name="T4" fmla="*/ 0 w 6"/>
                <a:gd name="T5" fmla="*/ 3 h 6"/>
                <a:gd name="T6" fmla="*/ 3 w 6"/>
                <a:gd name="T7" fmla="*/ 6 h 6"/>
                <a:gd name="T8" fmla="*/ 6 w 6"/>
                <a:gd name="T9" fmla="*/ 3 h 6"/>
                <a:gd name="T10" fmla="*/ 4 w 6"/>
                <a:gd name="T11" fmla="*/ 0 h 6"/>
                <a:gd name="T12" fmla="*/ 2 w 6"/>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2" y="1"/>
                  </a:moveTo>
                  <a:lnTo>
                    <a:pt x="2" y="1"/>
                  </a:lnTo>
                  <a:cubicBezTo>
                    <a:pt x="1" y="2"/>
                    <a:pt x="1" y="2"/>
                    <a:pt x="0" y="3"/>
                  </a:cubicBezTo>
                  <a:cubicBezTo>
                    <a:pt x="1" y="4"/>
                    <a:pt x="2" y="5"/>
                    <a:pt x="3" y="6"/>
                  </a:cubicBezTo>
                  <a:cubicBezTo>
                    <a:pt x="4" y="5"/>
                    <a:pt x="5" y="4"/>
                    <a:pt x="6" y="3"/>
                  </a:cubicBezTo>
                  <a:cubicBezTo>
                    <a:pt x="5" y="2"/>
                    <a:pt x="4" y="1"/>
                    <a:pt x="4" y="0"/>
                  </a:cubicBezTo>
                  <a:cubicBezTo>
                    <a:pt x="3" y="1"/>
                    <a:pt x="2"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2" name="Freeform 1710"/>
            <p:cNvSpPr>
              <a:spLocks/>
            </p:cNvSpPr>
            <p:nvPr userDrawn="1"/>
          </p:nvSpPr>
          <p:spPr bwMode="auto">
            <a:xfrm>
              <a:off x="366" y="199"/>
              <a:ext cx="2" cy="1"/>
            </a:xfrm>
            <a:custGeom>
              <a:avLst/>
              <a:gdLst>
                <a:gd name="T0" fmla="*/ 0 w 4"/>
                <a:gd name="T1" fmla="*/ 1 h 4"/>
                <a:gd name="T2" fmla="*/ 0 w 4"/>
                <a:gd name="T3" fmla="*/ 1 h 4"/>
                <a:gd name="T4" fmla="*/ 2 w 4"/>
                <a:gd name="T5" fmla="*/ 4 h 4"/>
                <a:gd name="T6" fmla="*/ 4 w 4"/>
                <a:gd name="T7" fmla="*/ 1 h 4"/>
                <a:gd name="T8" fmla="*/ 4 w 4"/>
                <a:gd name="T9" fmla="*/ 0 h 4"/>
                <a:gd name="T10" fmla="*/ 0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0" y="1"/>
                  </a:moveTo>
                  <a:lnTo>
                    <a:pt x="0" y="1"/>
                  </a:lnTo>
                  <a:cubicBezTo>
                    <a:pt x="1" y="2"/>
                    <a:pt x="1" y="3"/>
                    <a:pt x="2" y="4"/>
                  </a:cubicBezTo>
                  <a:cubicBezTo>
                    <a:pt x="3" y="3"/>
                    <a:pt x="4" y="2"/>
                    <a:pt x="4" y="1"/>
                  </a:cubicBezTo>
                  <a:lnTo>
                    <a:pt x="4" y="0"/>
                  </a:lnTo>
                  <a:cubicBezTo>
                    <a:pt x="3" y="0"/>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3" name="Freeform 1711"/>
            <p:cNvSpPr>
              <a:spLocks/>
            </p:cNvSpPr>
            <p:nvPr userDrawn="1"/>
          </p:nvSpPr>
          <p:spPr bwMode="auto">
            <a:xfrm>
              <a:off x="367" y="200"/>
              <a:ext cx="2" cy="2"/>
            </a:xfrm>
            <a:custGeom>
              <a:avLst/>
              <a:gdLst>
                <a:gd name="T0" fmla="*/ 3 w 4"/>
                <a:gd name="T1" fmla="*/ 0 h 6"/>
                <a:gd name="T2" fmla="*/ 3 w 4"/>
                <a:gd name="T3" fmla="*/ 0 h 6"/>
                <a:gd name="T4" fmla="*/ 0 w 4"/>
                <a:gd name="T5" fmla="*/ 2 h 6"/>
                <a:gd name="T6" fmla="*/ 3 w 4"/>
                <a:gd name="T7" fmla="*/ 6 h 6"/>
                <a:gd name="T8" fmla="*/ 4 w 4"/>
                <a:gd name="T9" fmla="*/ 5 h 6"/>
                <a:gd name="T10" fmla="*/ 3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3" y="0"/>
                  </a:moveTo>
                  <a:lnTo>
                    <a:pt x="3" y="0"/>
                  </a:lnTo>
                  <a:cubicBezTo>
                    <a:pt x="2" y="1"/>
                    <a:pt x="1" y="2"/>
                    <a:pt x="0" y="2"/>
                  </a:cubicBezTo>
                  <a:cubicBezTo>
                    <a:pt x="1" y="3"/>
                    <a:pt x="2" y="5"/>
                    <a:pt x="3" y="6"/>
                  </a:cubicBezTo>
                  <a:lnTo>
                    <a:pt x="4" y="5"/>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4" name="Freeform 1712"/>
            <p:cNvSpPr>
              <a:spLocks/>
            </p:cNvSpPr>
            <p:nvPr userDrawn="1"/>
          </p:nvSpPr>
          <p:spPr bwMode="auto">
            <a:xfrm>
              <a:off x="368" y="202"/>
              <a:ext cx="1" cy="1"/>
            </a:xfrm>
            <a:custGeom>
              <a:avLst/>
              <a:gdLst>
                <a:gd name="T0" fmla="*/ 1 w 1"/>
                <a:gd name="T1" fmla="*/ 0 h 1"/>
                <a:gd name="T2" fmla="*/ 1 w 1"/>
                <a:gd name="T3" fmla="*/ 0 h 1"/>
                <a:gd name="T4" fmla="*/ 0 w 1"/>
                <a:gd name="T5" fmla="*/ 0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0"/>
                  </a:lnTo>
                  <a:lnTo>
                    <a:pt x="1"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5" name="Freeform 1713"/>
            <p:cNvSpPr>
              <a:spLocks/>
            </p:cNvSpPr>
            <p:nvPr userDrawn="1"/>
          </p:nvSpPr>
          <p:spPr bwMode="auto">
            <a:xfrm>
              <a:off x="367" y="203"/>
              <a:ext cx="2" cy="2"/>
            </a:xfrm>
            <a:custGeom>
              <a:avLst/>
              <a:gdLst>
                <a:gd name="T0" fmla="*/ 4 w 5"/>
                <a:gd name="T1" fmla="*/ 1 h 6"/>
                <a:gd name="T2" fmla="*/ 4 w 5"/>
                <a:gd name="T3" fmla="*/ 1 h 6"/>
                <a:gd name="T4" fmla="*/ 3 w 5"/>
                <a:gd name="T5" fmla="*/ 0 h 6"/>
                <a:gd name="T6" fmla="*/ 0 w 5"/>
                <a:gd name="T7" fmla="*/ 3 h 6"/>
                <a:gd name="T8" fmla="*/ 3 w 5"/>
                <a:gd name="T9" fmla="*/ 6 h 6"/>
                <a:gd name="T10" fmla="*/ 5 w 5"/>
                <a:gd name="T11" fmla="*/ 3 h 6"/>
                <a:gd name="T12" fmla="*/ 4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1"/>
                  </a:moveTo>
                  <a:lnTo>
                    <a:pt x="4" y="1"/>
                  </a:lnTo>
                  <a:cubicBezTo>
                    <a:pt x="4" y="1"/>
                    <a:pt x="3" y="0"/>
                    <a:pt x="3" y="0"/>
                  </a:cubicBezTo>
                  <a:cubicBezTo>
                    <a:pt x="2" y="1"/>
                    <a:pt x="1" y="2"/>
                    <a:pt x="0" y="3"/>
                  </a:cubicBezTo>
                  <a:cubicBezTo>
                    <a:pt x="1" y="4"/>
                    <a:pt x="2" y="5"/>
                    <a:pt x="3" y="6"/>
                  </a:cubicBezTo>
                  <a:cubicBezTo>
                    <a:pt x="3" y="5"/>
                    <a:pt x="4" y="4"/>
                    <a:pt x="5" y="3"/>
                  </a:cubicBezTo>
                  <a:lnTo>
                    <a:pt x="4"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6" name="Freeform 1714"/>
            <p:cNvSpPr>
              <a:spLocks/>
            </p:cNvSpPr>
            <p:nvPr userDrawn="1"/>
          </p:nvSpPr>
          <p:spPr bwMode="auto">
            <a:xfrm>
              <a:off x="368" y="205"/>
              <a:ext cx="2" cy="2"/>
            </a:xfrm>
            <a:custGeom>
              <a:avLst/>
              <a:gdLst>
                <a:gd name="T0" fmla="*/ 2 w 3"/>
                <a:gd name="T1" fmla="*/ 0 h 5"/>
                <a:gd name="T2" fmla="*/ 2 w 3"/>
                <a:gd name="T3" fmla="*/ 0 h 5"/>
                <a:gd name="T4" fmla="*/ 0 w 3"/>
                <a:gd name="T5" fmla="*/ 2 h 5"/>
                <a:gd name="T6" fmla="*/ 3 w 3"/>
                <a:gd name="T7" fmla="*/ 5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2" y="0"/>
                  </a:lnTo>
                  <a:cubicBezTo>
                    <a:pt x="1" y="1"/>
                    <a:pt x="1" y="1"/>
                    <a:pt x="0" y="2"/>
                  </a:cubicBezTo>
                  <a:cubicBezTo>
                    <a:pt x="1" y="3"/>
                    <a:pt x="2" y="4"/>
                    <a:pt x="3" y="5"/>
                  </a:cubicBez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7" name="Freeform 1715"/>
            <p:cNvSpPr>
              <a:spLocks/>
            </p:cNvSpPr>
            <p:nvPr userDrawn="1"/>
          </p:nvSpPr>
          <p:spPr bwMode="auto">
            <a:xfrm>
              <a:off x="368" y="207"/>
              <a:ext cx="2" cy="3"/>
            </a:xfrm>
            <a:custGeom>
              <a:avLst/>
              <a:gdLst>
                <a:gd name="T0" fmla="*/ 3 w 4"/>
                <a:gd name="T1" fmla="*/ 0 h 5"/>
                <a:gd name="T2" fmla="*/ 3 w 4"/>
                <a:gd name="T3" fmla="*/ 0 h 5"/>
                <a:gd name="T4" fmla="*/ 3 w 4"/>
                <a:gd name="T5" fmla="*/ 0 h 5"/>
                <a:gd name="T6" fmla="*/ 0 w 4"/>
                <a:gd name="T7" fmla="*/ 2 h 5"/>
                <a:gd name="T8" fmla="*/ 3 w 4"/>
                <a:gd name="T9" fmla="*/ 5 h 5"/>
                <a:gd name="T10" fmla="*/ 3 w 4"/>
                <a:gd name="T11" fmla="*/ 4 h 5"/>
                <a:gd name="T12" fmla="*/ 3 w 4"/>
                <a:gd name="T13" fmla="*/ 4 h 5"/>
                <a:gd name="T14" fmla="*/ 4 w 4"/>
                <a:gd name="T15" fmla="*/ 4 h 5"/>
                <a:gd name="T16" fmla="*/ 3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0"/>
                  </a:moveTo>
                  <a:lnTo>
                    <a:pt x="3" y="0"/>
                  </a:lnTo>
                  <a:lnTo>
                    <a:pt x="3" y="0"/>
                  </a:lnTo>
                  <a:cubicBezTo>
                    <a:pt x="2" y="0"/>
                    <a:pt x="1" y="1"/>
                    <a:pt x="0" y="2"/>
                  </a:cubicBezTo>
                  <a:cubicBezTo>
                    <a:pt x="1" y="3"/>
                    <a:pt x="2" y="4"/>
                    <a:pt x="3" y="5"/>
                  </a:cubicBezTo>
                  <a:lnTo>
                    <a:pt x="3" y="4"/>
                  </a:lnTo>
                  <a:lnTo>
                    <a:pt x="3" y="4"/>
                  </a:lnTo>
                  <a:lnTo>
                    <a:pt x="4" y="4"/>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8" name="Freeform 1716"/>
            <p:cNvSpPr>
              <a:spLocks/>
            </p:cNvSpPr>
            <p:nvPr userDrawn="1"/>
          </p:nvSpPr>
          <p:spPr bwMode="auto">
            <a:xfrm>
              <a:off x="370" y="210"/>
              <a:ext cx="0" cy="0"/>
            </a:xfrm>
            <a:custGeom>
              <a:avLst/>
              <a:gdLst>
                <a:gd name="T0" fmla="*/ 1 h 2"/>
                <a:gd name="T1" fmla="*/ 1 h 2"/>
                <a:gd name="T2" fmla="*/ 2 h 2"/>
                <a:gd name="T3" fmla="*/ 0 h 2"/>
                <a:gd name="T4" fmla="*/ 1 h 2"/>
              </a:gdLst>
              <a:ahLst/>
              <a:cxnLst>
                <a:cxn ang="0">
                  <a:pos x="0" y="T0"/>
                </a:cxn>
                <a:cxn ang="0">
                  <a:pos x="0" y="T1"/>
                </a:cxn>
                <a:cxn ang="0">
                  <a:pos x="0" y="T2"/>
                </a:cxn>
                <a:cxn ang="0">
                  <a:pos x="0" y="T3"/>
                </a:cxn>
                <a:cxn ang="0">
                  <a:pos x="0" y="T4"/>
                </a:cxn>
              </a:cxnLst>
              <a:rect l="0" t="0" r="r" b="b"/>
              <a:pathLst>
                <a:path h="2">
                  <a:moveTo>
                    <a:pt x="0" y="1"/>
                  </a:moveTo>
                  <a:lnTo>
                    <a:pt x="0" y="1"/>
                  </a:lnTo>
                  <a:cubicBezTo>
                    <a:pt x="0" y="1"/>
                    <a:pt x="0" y="1"/>
                    <a:pt x="0" y="2"/>
                  </a:cubicBezTo>
                  <a:cubicBezTo>
                    <a:pt x="0" y="1"/>
                    <a:pt x="0" y="1"/>
                    <a:pt x="0" y="0"/>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9" name="Freeform 1717"/>
            <p:cNvSpPr>
              <a:spLocks/>
            </p:cNvSpPr>
            <p:nvPr userDrawn="1"/>
          </p:nvSpPr>
          <p:spPr bwMode="auto">
            <a:xfrm>
              <a:off x="365" y="214"/>
              <a:ext cx="1" cy="0"/>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1" y="0"/>
                  </a:cubicBez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0" name="Freeform 1718"/>
            <p:cNvSpPr>
              <a:spLocks/>
            </p:cNvSpPr>
            <p:nvPr userDrawn="1"/>
          </p:nvSpPr>
          <p:spPr bwMode="auto">
            <a:xfrm>
              <a:off x="363" y="213"/>
              <a:ext cx="2" cy="1"/>
            </a:xfrm>
            <a:custGeom>
              <a:avLst/>
              <a:gdLst>
                <a:gd name="T0" fmla="*/ 4 w 4"/>
                <a:gd name="T1" fmla="*/ 2 h 3"/>
                <a:gd name="T2" fmla="*/ 4 w 4"/>
                <a:gd name="T3" fmla="*/ 2 h 3"/>
                <a:gd name="T4" fmla="*/ 0 w 4"/>
                <a:gd name="T5" fmla="*/ 0 h 3"/>
                <a:gd name="T6" fmla="*/ 2 w 4"/>
                <a:gd name="T7" fmla="*/ 3 h 3"/>
                <a:gd name="T8" fmla="*/ 3 w 4"/>
                <a:gd name="T9" fmla="*/ 3 h 3"/>
                <a:gd name="T10" fmla="*/ 3 w 4"/>
                <a:gd name="T11" fmla="*/ 3 h 3"/>
                <a:gd name="T12" fmla="*/ 4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2"/>
                  </a:moveTo>
                  <a:lnTo>
                    <a:pt x="4" y="2"/>
                  </a:lnTo>
                  <a:cubicBezTo>
                    <a:pt x="2" y="1"/>
                    <a:pt x="1" y="0"/>
                    <a:pt x="0" y="0"/>
                  </a:cubicBezTo>
                  <a:cubicBezTo>
                    <a:pt x="1" y="1"/>
                    <a:pt x="1" y="2"/>
                    <a:pt x="2" y="3"/>
                  </a:cubicBezTo>
                  <a:lnTo>
                    <a:pt x="3" y="3"/>
                  </a:lnTo>
                  <a:lnTo>
                    <a:pt x="3" y="3"/>
                  </a:lnTo>
                  <a:cubicBezTo>
                    <a:pt x="3" y="3"/>
                    <a:pt x="3" y="2"/>
                    <a:pt x="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1" name="Freeform 1719"/>
            <p:cNvSpPr>
              <a:spLocks/>
            </p:cNvSpPr>
            <p:nvPr userDrawn="1"/>
          </p:nvSpPr>
          <p:spPr bwMode="auto">
            <a:xfrm>
              <a:off x="363" y="210"/>
              <a:ext cx="1" cy="2"/>
            </a:xfrm>
            <a:custGeom>
              <a:avLst/>
              <a:gdLst>
                <a:gd name="T0" fmla="*/ 2 w 4"/>
                <a:gd name="T1" fmla="*/ 5 h 6"/>
                <a:gd name="T2" fmla="*/ 2 w 4"/>
                <a:gd name="T3" fmla="*/ 5 h 6"/>
                <a:gd name="T4" fmla="*/ 2 w 4"/>
                <a:gd name="T5" fmla="*/ 6 h 6"/>
                <a:gd name="T6" fmla="*/ 4 w 4"/>
                <a:gd name="T7" fmla="*/ 2 h 6"/>
                <a:gd name="T8" fmla="*/ 1 w 4"/>
                <a:gd name="T9" fmla="*/ 0 h 6"/>
                <a:gd name="T10" fmla="*/ 0 w 4"/>
                <a:gd name="T11" fmla="*/ 2 h 6"/>
                <a:gd name="T12" fmla="*/ 2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5"/>
                  </a:moveTo>
                  <a:lnTo>
                    <a:pt x="2" y="5"/>
                  </a:lnTo>
                  <a:lnTo>
                    <a:pt x="2" y="6"/>
                  </a:lnTo>
                  <a:cubicBezTo>
                    <a:pt x="3" y="4"/>
                    <a:pt x="3" y="3"/>
                    <a:pt x="4" y="2"/>
                  </a:cubicBezTo>
                  <a:cubicBezTo>
                    <a:pt x="3" y="1"/>
                    <a:pt x="2" y="1"/>
                    <a:pt x="1" y="0"/>
                  </a:cubicBezTo>
                  <a:cubicBezTo>
                    <a:pt x="1" y="0"/>
                    <a:pt x="1" y="1"/>
                    <a:pt x="0" y="2"/>
                  </a:cubicBezTo>
                  <a:cubicBezTo>
                    <a:pt x="1" y="3"/>
                    <a:pt x="1" y="4"/>
                    <a:pt x="2"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2" name="Freeform 1720"/>
            <p:cNvSpPr>
              <a:spLocks/>
            </p:cNvSpPr>
            <p:nvPr userDrawn="1"/>
          </p:nvSpPr>
          <p:spPr bwMode="auto">
            <a:xfrm>
              <a:off x="369" y="198"/>
              <a:ext cx="2" cy="10"/>
            </a:xfrm>
            <a:custGeom>
              <a:avLst/>
              <a:gdLst>
                <a:gd name="T0" fmla="*/ 2 w 5"/>
                <a:gd name="T1" fmla="*/ 0 h 22"/>
                <a:gd name="T2" fmla="*/ 2 w 5"/>
                <a:gd name="T3" fmla="*/ 0 h 22"/>
                <a:gd name="T4" fmla="*/ 0 w 5"/>
                <a:gd name="T5" fmla="*/ 1 h 22"/>
                <a:gd name="T6" fmla="*/ 4 w 5"/>
                <a:gd name="T7" fmla="*/ 22 h 22"/>
                <a:gd name="T8" fmla="*/ 4 w 5"/>
                <a:gd name="T9" fmla="*/ 21 h 22"/>
                <a:gd name="T10" fmla="*/ 4 w 5"/>
                <a:gd name="T11" fmla="*/ 21 h 22"/>
                <a:gd name="T12" fmla="*/ 5 w 5"/>
                <a:gd name="T13" fmla="*/ 22 h 22"/>
                <a:gd name="T14" fmla="*/ 2 w 5"/>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2">
                  <a:moveTo>
                    <a:pt x="2" y="0"/>
                  </a:moveTo>
                  <a:lnTo>
                    <a:pt x="2" y="0"/>
                  </a:lnTo>
                  <a:cubicBezTo>
                    <a:pt x="1" y="0"/>
                    <a:pt x="0" y="0"/>
                    <a:pt x="0" y="1"/>
                  </a:cubicBezTo>
                  <a:lnTo>
                    <a:pt x="4" y="22"/>
                  </a:lnTo>
                  <a:cubicBezTo>
                    <a:pt x="4" y="21"/>
                    <a:pt x="4" y="21"/>
                    <a:pt x="4" y="21"/>
                  </a:cubicBezTo>
                  <a:lnTo>
                    <a:pt x="4" y="21"/>
                  </a:lnTo>
                  <a:cubicBezTo>
                    <a:pt x="4" y="21"/>
                    <a:pt x="5" y="21"/>
                    <a:pt x="5" y="22"/>
                  </a:cubicBez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3" name="Freeform 1721"/>
            <p:cNvSpPr>
              <a:spLocks/>
            </p:cNvSpPr>
            <p:nvPr userDrawn="1"/>
          </p:nvSpPr>
          <p:spPr bwMode="auto">
            <a:xfrm>
              <a:off x="366" y="201"/>
              <a:ext cx="2" cy="3"/>
            </a:xfrm>
            <a:custGeom>
              <a:avLst/>
              <a:gdLst>
                <a:gd name="T0" fmla="*/ 3 w 5"/>
                <a:gd name="T1" fmla="*/ 0 h 6"/>
                <a:gd name="T2" fmla="*/ 3 w 5"/>
                <a:gd name="T3" fmla="*/ 0 h 6"/>
                <a:gd name="T4" fmla="*/ 0 w 5"/>
                <a:gd name="T5" fmla="*/ 3 h 6"/>
                <a:gd name="T6" fmla="*/ 3 w 5"/>
                <a:gd name="T7" fmla="*/ 6 h 6"/>
                <a:gd name="T8" fmla="*/ 5 w 5"/>
                <a:gd name="T9" fmla="*/ 3 h 6"/>
                <a:gd name="T10" fmla="*/ 3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3" y="0"/>
                  </a:moveTo>
                  <a:lnTo>
                    <a:pt x="3" y="0"/>
                  </a:lnTo>
                  <a:cubicBezTo>
                    <a:pt x="2" y="1"/>
                    <a:pt x="1" y="2"/>
                    <a:pt x="0" y="3"/>
                  </a:cubicBezTo>
                  <a:cubicBezTo>
                    <a:pt x="1" y="4"/>
                    <a:pt x="2" y="5"/>
                    <a:pt x="3" y="6"/>
                  </a:cubicBezTo>
                  <a:cubicBezTo>
                    <a:pt x="3" y="5"/>
                    <a:pt x="4" y="4"/>
                    <a:pt x="5" y="3"/>
                  </a:cubicBezTo>
                  <a:cubicBezTo>
                    <a:pt x="5" y="2"/>
                    <a:pt x="4"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4" name="Freeform 1722"/>
            <p:cNvSpPr>
              <a:spLocks/>
            </p:cNvSpPr>
            <p:nvPr userDrawn="1"/>
          </p:nvSpPr>
          <p:spPr bwMode="auto">
            <a:xfrm>
              <a:off x="363" y="200"/>
              <a:ext cx="2" cy="4"/>
            </a:xfrm>
            <a:custGeom>
              <a:avLst/>
              <a:gdLst>
                <a:gd name="T0" fmla="*/ 3 w 5"/>
                <a:gd name="T1" fmla="*/ 7 h 7"/>
                <a:gd name="T2" fmla="*/ 3 w 5"/>
                <a:gd name="T3" fmla="*/ 7 h 7"/>
                <a:gd name="T4" fmla="*/ 5 w 5"/>
                <a:gd name="T5" fmla="*/ 4 h 7"/>
                <a:gd name="T6" fmla="*/ 3 w 5"/>
                <a:gd name="T7" fmla="*/ 0 h 7"/>
                <a:gd name="T8" fmla="*/ 0 w 5"/>
                <a:gd name="T9" fmla="*/ 4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4" y="6"/>
                    <a:pt x="4" y="5"/>
                    <a:pt x="5" y="4"/>
                  </a:cubicBezTo>
                  <a:cubicBezTo>
                    <a:pt x="4" y="3"/>
                    <a:pt x="4" y="1"/>
                    <a:pt x="3" y="0"/>
                  </a:cubicBezTo>
                  <a:cubicBezTo>
                    <a:pt x="2" y="2"/>
                    <a:pt x="1" y="3"/>
                    <a:pt x="0" y="4"/>
                  </a:cubicBezTo>
                  <a:cubicBezTo>
                    <a:pt x="1" y="5"/>
                    <a:pt x="2"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5" name="Freeform 1723"/>
            <p:cNvSpPr>
              <a:spLocks/>
            </p:cNvSpPr>
            <p:nvPr userDrawn="1"/>
          </p:nvSpPr>
          <p:spPr bwMode="auto">
            <a:xfrm>
              <a:off x="364" y="202"/>
              <a:ext cx="3" cy="3"/>
            </a:xfrm>
            <a:custGeom>
              <a:avLst/>
              <a:gdLst>
                <a:gd name="T0" fmla="*/ 3 w 5"/>
                <a:gd name="T1" fmla="*/ 7 h 7"/>
                <a:gd name="T2" fmla="*/ 3 w 5"/>
                <a:gd name="T3" fmla="*/ 7 h 7"/>
                <a:gd name="T4" fmla="*/ 5 w 5"/>
                <a:gd name="T5" fmla="*/ 4 h 7"/>
                <a:gd name="T6" fmla="*/ 3 w 5"/>
                <a:gd name="T7" fmla="*/ 0 h 7"/>
                <a:gd name="T8" fmla="*/ 0 w 5"/>
                <a:gd name="T9" fmla="*/ 4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3" y="6"/>
                    <a:pt x="4" y="5"/>
                    <a:pt x="5" y="4"/>
                  </a:cubicBezTo>
                  <a:cubicBezTo>
                    <a:pt x="4" y="3"/>
                    <a:pt x="3" y="1"/>
                    <a:pt x="3" y="0"/>
                  </a:cubicBezTo>
                  <a:cubicBezTo>
                    <a:pt x="2" y="2"/>
                    <a:pt x="1" y="3"/>
                    <a:pt x="0" y="4"/>
                  </a:cubicBezTo>
                  <a:cubicBezTo>
                    <a:pt x="1" y="5"/>
                    <a:pt x="2"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6" name="Freeform 1724"/>
            <p:cNvSpPr>
              <a:spLocks/>
            </p:cNvSpPr>
            <p:nvPr userDrawn="1"/>
          </p:nvSpPr>
          <p:spPr bwMode="auto">
            <a:xfrm>
              <a:off x="366" y="204"/>
              <a:ext cx="2" cy="3"/>
            </a:xfrm>
            <a:custGeom>
              <a:avLst/>
              <a:gdLst>
                <a:gd name="T0" fmla="*/ 3 w 5"/>
                <a:gd name="T1" fmla="*/ 6 h 6"/>
                <a:gd name="T2" fmla="*/ 3 w 5"/>
                <a:gd name="T3" fmla="*/ 6 h 6"/>
                <a:gd name="T4" fmla="*/ 5 w 5"/>
                <a:gd name="T5" fmla="*/ 3 h 6"/>
                <a:gd name="T6" fmla="*/ 3 w 5"/>
                <a:gd name="T7" fmla="*/ 0 h 6"/>
                <a:gd name="T8" fmla="*/ 0 w 5"/>
                <a:gd name="T9" fmla="*/ 3 h 6"/>
                <a:gd name="T10" fmla="*/ 3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3" y="6"/>
                  </a:moveTo>
                  <a:lnTo>
                    <a:pt x="3" y="6"/>
                  </a:lnTo>
                  <a:cubicBezTo>
                    <a:pt x="3" y="5"/>
                    <a:pt x="4" y="4"/>
                    <a:pt x="5" y="3"/>
                  </a:cubicBezTo>
                  <a:cubicBezTo>
                    <a:pt x="4" y="2"/>
                    <a:pt x="3" y="1"/>
                    <a:pt x="3" y="0"/>
                  </a:cubicBezTo>
                  <a:cubicBezTo>
                    <a:pt x="2" y="1"/>
                    <a:pt x="1" y="2"/>
                    <a:pt x="0" y="3"/>
                  </a:cubicBezTo>
                  <a:cubicBezTo>
                    <a:pt x="1" y="4"/>
                    <a:pt x="2"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7" name="Freeform 1725"/>
            <p:cNvSpPr>
              <a:spLocks/>
            </p:cNvSpPr>
            <p:nvPr userDrawn="1"/>
          </p:nvSpPr>
          <p:spPr bwMode="auto">
            <a:xfrm>
              <a:off x="367" y="206"/>
              <a:ext cx="2" cy="2"/>
            </a:xfrm>
            <a:custGeom>
              <a:avLst/>
              <a:gdLst>
                <a:gd name="T0" fmla="*/ 3 w 5"/>
                <a:gd name="T1" fmla="*/ 5 h 5"/>
                <a:gd name="T2" fmla="*/ 3 w 5"/>
                <a:gd name="T3" fmla="*/ 5 h 5"/>
                <a:gd name="T4" fmla="*/ 5 w 5"/>
                <a:gd name="T5" fmla="*/ 2 h 5"/>
                <a:gd name="T6" fmla="*/ 3 w 5"/>
                <a:gd name="T7" fmla="*/ 0 h 5"/>
                <a:gd name="T8" fmla="*/ 0 w 5"/>
                <a:gd name="T9" fmla="*/ 3 h 5"/>
                <a:gd name="T10" fmla="*/ 3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3" y="5"/>
                  </a:moveTo>
                  <a:lnTo>
                    <a:pt x="3" y="5"/>
                  </a:lnTo>
                  <a:cubicBezTo>
                    <a:pt x="3" y="4"/>
                    <a:pt x="4" y="3"/>
                    <a:pt x="5" y="2"/>
                  </a:cubicBezTo>
                  <a:cubicBezTo>
                    <a:pt x="4" y="1"/>
                    <a:pt x="3" y="0"/>
                    <a:pt x="3" y="0"/>
                  </a:cubicBezTo>
                  <a:cubicBezTo>
                    <a:pt x="2" y="1"/>
                    <a:pt x="1" y="2"/>
                    <a:pt x="0" y="3"/>
                  </a:cubicBezTo>
                  <a:cubicBezTo>
                    <a:pt x="1" y="3"/>
                    <a:pt x="2" y="4"/>
                    <a:pt x="3"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8" name="Freeform 1726"/>
            <p:cNvSpPr>
              <a:spLocks/>
            </p:cNvSpPr>
            <p:nvPr userDrawn="1"/>
          </p:nvSpPr>
          <p:spPr bwMode="auto">
            <a:xfrm>
              <a:off x="362" y="202"/>
              <a:ext cx="2" cy="4"/>
            </a:xfrm>
            <a:custGeom>
              <a:avLst/>
              <a:gdLst>
                <a:gd name="T0" fmla="*/ 3 w 5"/>
                <a:gd name="T1" fmla="*/ 8 h 8"/>
                <a:gd name="T2" fmla="*/ 3 w 5"/>
                <a:gd name="T3" fmla="*/ 8 h 8"/>
                <a:gd name="T4" fmla="*/ 5 w 5"/>
                <a:gd name="T5" fmla="*/ 4 h 8"/>
                <a:gd name="T6" fmla="*/ 3 w 5"/>
                <a:gd name="T7" fmla="*/ 0 h 8"/>
                <a:gd name="T8" fmla="*/ 0 w 5"/>
                <a:gd name="T9" fmla="*/ 4 h 8"/>
                <a:gd name="T10" fmla="*/ 3 w 5"/>
                <a:gd name="T11" fmla="*/ 8 h 8"/>
              </a:gdLst>
              <a:ahLst/>
              <a:cxnLst>
                <a:cxn ang="0">
                  <a:pos x="T0" y="T1"/>
                </a:cxn>
                <a:cxn ang="0">
                  <a:pos x="T2" y="T3"/>
                </a:cxn>
                <a:cxn ang="0">
                  <a:pos x="T4" y="T5"/>
                </a:cxn>
                <a:cxn ang="0">
                  <a:pos x="T6" y="T7"/>
                </a:cxn>
                <a:cxn ang="0">
                  <a:pos x="T8" y="T9"/>
                </a:cxn>
                <a:cxn ang="0">
                  <a:pos x="T10" y="T11"/>
                </a:cxn>
              </a:cxnLst>
              <a:rect l="0" t="0" r="r" b="b"/>
              <a:pathLst>
                <a:path w="5" h="8">
                  <a:moveTo>
                    <a:pt x="3" y="8"/>
                  </a:moveTo>
                  <a:lnTo>
                    <a:pt x="3" y="8"/>
                  </a:lnTo>
                  <a:cubicBezTo>
                    <a:pt x="3" y="6"/>
                    <a:pt x="4" y="5"/>
                    <a:pt x="5" y="4"/>
                  </a:cubicBezTo>
                  <a:cubicBezTo>
                    <a:pt x="4" y="3"/>
                    <a:pt x="4" y="2"/>
                    <a:pt x="3" y="0"/>
                  </a:cubicBezTo>
                  <a:cubicBezTo>
                    <a:pt x="2" y="2"/>
                    <a:pt x="1" y="3"/>
                    <a:pt x="0" y="4"/>
                  </a:cubicBezTo>
                  <a:cubicBezTo>
                    <a:pt x="1" y="6"/>
                    <a:pt x="2" y="7"/>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9" name="Freeform 1727"/>
            <p:cNvSpPr>
              <a:spLocks/>
            </p:cNvSpPr>
            <p:nvPr userDrawn="1"/>
          </p:nvSpPr>
          <p:spPr bwMode="auto">
            <a:xfrm>
              <a:off x="363" y="204"/>
              <a:ext cx="2" cy="3"/>
            </a:xfrm>
            <a:custGeom>
              <a:avLst/>
              <a:gdLst>
                <a:gd name="T0" fmla="*/ 2 w 5"/>
                <a:gd name="T1" fmla="*/ 7 h 7"/>
                <a:gd name="T2" fmla="*/ 2 w 5"/>
                <a:gd name="T3" fmla="*/ 7 h 7"/>
                <a:gd name="T4" fmla="*/ 5 w 5"/>
                <a:gd name="T5" fmla="*/ 3 h 7"/>
                <a:gd name="T6" fmla="*/ 3 w 5"/>
                <a:gd name="T7" fmla="*/ 0 h 7"/>
                <a:gd name="T8" fmla="*/ 0 w 5"/>
                <a:gd name="T9" fmla="*/ 4 h 7"/>
                <a:gd name="T10" fmla="*/ 2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2" y="7"/>
                  </a:moveTo>
                  <a:lnTo>
                    <a:pt x="2" y="7"/>
                  </a:lnTo>
                  <a:cubicBezTo>
                    <a:pt x="3" y="6"/>
                    <a:pt x="4" y="5"/>
                    <a:pt x="5" y="3"/>
                  </a:cubicBezTo>
                  <a:cubicBezTo>
                    <a:pt x="4" y="2"/>
                    <a:pt x="3" y="1"/>
                    <a:pt x="3" y="0"/>
                  </a:cubicBezTo>
                  <a:cubicBezTo>
                    <a:pt x="2" y="2"/>
                    <a:pt x="1" y="3"/>
                    <a:pt x="0" y="4"/>
                  </a:cubicBezTo>
                  <a:cubicBezTo>
                    <a:pt x="1" y="5"/>
                    <a:pt x="2" y="6"/>
                    <a:pt x="2"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0" name="Freeform 1728"/>
            <p:cNvSpPr>
              <a:spLocks/>
            </p:cNvSpPr>
            <p:nvPr userDrawn="1"/>
          </p:nvSpPr>
          <p:spPr bwMode="auto">
            <a:xfrm>
              <a:off x="364" y="206"/>
              <a:ext cx="3" cy="3"/>
            </a:xfrm>
            <a:custGeom>
              <a:avLst/>
              <a:gdLst>
                <a:gd name="T0" fmla="*/ 2 w 5"/>
                <a:gd name="T1" fmla="*/ 7 h 7"/>
                <a:gd name="T2" fmla="*/ 2 w 5"/>
                <a:gd name="T3" fmla="*/ 7 h 7"/>
                <a:gd name="T4" fmla="*/ 3 w 5"/>
                <a:gd name="T5" fmla="*/ 6 h 7"/>
                <a:gd name="T6" fmla="*/ 2 w 5"/>
                <a:gd name="T7" fmla="*/ 5 h 7"/>
                <a:gd name="T8" fmla="*/ 3 w 5"/>
                <a:gd name="T9" fmla="*/ 5 h 7"/>
                <a:gd name="T10" fmla="*/ 3 w 5"/>
                <a:gd name="T11" fmla="*/ 5 h 7"/>
                <a:gd name="T12" fmla="*/ 5 w 5"/>
                <a:gd name="T13" fmla="*/ 3 h 7"/>
                <a:gd name="T14" fmla="*/ 3 w 5"/>
                <a:gd name="T15" fmla="*/ 0 h 7"/>
                <a:gd name="T16" fmla="*/ 0 w 5"/>
                <a:gd name="T17" fmla="*/ 4 h 7"/>
                <a:gd name="T18" fmla="*/ 2 w 5"/>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2" y="7"/>
                  </a:moveTo>
                  <a:lnTo>
                    <a:pt x="2" y="7"/>
                  </a:lnTo>
                  <a:lnTo>
                    <a:pt x="3" y="6"/>
                  </a:lnTo>
                  <a:cubicBezTo>
                    <a:pt x="3" y="6"/>
                    <a:pt x="2" y="6"/>
                    <a:pt x="2" y="5"/>
                  </a:cubicBezTo>
                  <a:lnTo>
                    <a:pt x="3" y="5"/>
                  </a:lnTo>
                  <a:lnTo>
                    <a:pt x="3" y="5"/>
                  </a:lnTo>
                  <a:cubicBezTo>
                    <a:pt x="4" y="4"/>
                    <a:pt x="5" y="4"/>
                    <a:pt x="5" y="3"/>
                  </a:cubicBezTo>
                  <a:cubicBezTo>
                    <a:pt x="4" y="2"/>
                    <a:pt x="3" y="1"/>
                    <a:pt x="3" y="0"/>
                  </a:cubicBezTo>
                  <a:cubicBezTo>
                    <a:pt x="2" y="1"/>
                    <a:pt x="1" y="2"/>
                    <a:pt x="0" y="4"/>
                  </a:cubicBezTo>
                  <a:cubicBezTo>
                    <a:pt x="1" y="5"/>
                    <a:pt x="2" y="6"/>
                    <a:pt x="2"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1" name="Freeform 1729"/>
            <p:cNvSpPr>
              <a:spLocks/>
            </p:cNvSpPr>
            <p:nvPr userDrawn="1"/>
          </p:nvSpPr>
          <p:spPr bwMode="auto">
            <a:xfrm>
              <a:off x="366" y="207"/>
              <a:ext cx="2" cy="2"/>
            </a:xfrm>
            <a:custGeom>
              <a:avLst/>
              <a:gdLst>
                <a:gd name="T0" fmla="*/ 0 w 4"/>
                <a:gd name="T1" fmla="*/ 3 h 4"/>
                <a:gd name="T2" fmla="*/ 0 w 4"/>
                <a:gd name="T3" fmla="*/ 3 h 4"/>
                <a:gd name="T4" fmla="*/ 4 w 4"/>
                <a:gd name="T5" fmla="*/ 4 h 4"/>
                <a:gd name="T6" fmla="*/ 4 w 4"/>
                <a:gd name="T7" fmla="*/ 2 h 4"/>
                <a:gd name="T8" fmla="*/ 2 w 4"/>
                <a:gd name="T9" fmla="*/ 0 h 4"/>
                <a:gd name="T10" fmla="*/ 0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0" y="3"/>
                  </a:moveTo>
                  <a:lnTo>
                    <a:pt x="0" y="3"/>
                  </a:lnTo>
                  <a:cubicBezTo>
                    <a:pt x="1" y="3"/>
                    <a:pt x="2" y="3"/>
                    <a:pt x="4" y="4"/>
                  </a:cubicBezTo>
                  <a:lnTo>
                    <a:pt x="4" y="2"/>
                  </a:lnTo>
                  <a:cubicBezTo>
                    <a:pt x="3" y="2"/>
                    <a:pt x="3" y="1"/>
                    <a:pt x="2" y="0"/>
                  </a:cubicBezTo>
                  <a:cubicBezTo>
                    <a:pt x="1" y="1"/>
                    <a:pt x="0" y="2"/>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2" name="Rectangle 1730"/>
            <p:cNvSpPr>
              <a:spLocks noChangeArrowheads="1"/>
            </p:cNvSpPr>
            <p:nvPr userDrawn="1"/>
          </p:nvSpPr>
          <p:spPr bwMode="auto">
            <a:xfrm>
              <a:off x="366" y="209"/>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3" name="Freeform 1731"/>
            <p:cNvSpPr>
              <a:spLocks/>
            </p:cNvSpPr>
            <p:nvPr userDrawn="1"/>
          </p:nvSpPr>
          <p:spPr bwMode="auto">
            <a:xfrm>
              <a:off x="368" y="209"/>
              <a:ext cx="1" cy="1"/>
            </a:xfrm>
            <a:custGeom>
              <a:avLst/>
              <a:gdLst>
                <a:gd name="T0" fmla="*/ 0 w 3"/>
                <a:gd name="T1" fmla="*/ 1 h 3"/>
                <a:gd name="T2" fmla="*/ 0 w 3"/>
                <a:gd name="T3" fmla="*/ 1 h 3"/>
                <a:gd name="T4" fmla="*/ 2 w 3"/>
                <a:gd name="T5" fmla="*/ 2 h 3"/>
                <a:gd name="T6" fmla="*/ 3 w 3"/>
                <a:gd name="T7" fmla="*/ 3 h 3"/>
                <a:gd name="T8" fmla="*/ 3 w 3"/>
                <a:gd name="T9" fmla="*/ 2 h 3"/>
                <a:gd name="T10" fmla="*/ 1 w 3"/>
                <a:gd name="T11" fmla="*/ 0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lnTo>
                    <a:pt x="0" y="1"/>
                  </a:lnTo>
                  <a:cubicBezTo>
                    <a:pt x="1" y="1"/>
                    <a:pt x="2" y="2"/>
                    <a:pt x="2" y="2"/>
                  </a:cubicBezTo>
                  <a:lnTo>
                    <a:pt x="3" y="3"/>
                  </a:lnTo>
                  <a:lnTo>
                    <a:pt x="3" y="2"/>
                  </a:lnTo>
                  <a:cubicBezTo>
                    <a:pt x="3" y="1"/>
                    <a:pt x="2" y="1"/>
                    <a:pt x="1" y="0"/>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4" name="Freeform 1732"/>
            <p:cNvSpPr>
              <a:spLocks/>
            </p:cNvSpPr>
            <p:nvPr userDrawn="1"/>
          </p:nvSpPr>
          <p:spPr bwMode="auto">
            <a:xfrm>
              <a:off x="367" y="210"/>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1"/>
                  </a:ln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5" name="Freeform 1733"/>
            <p:cNvSpPr>
              <a:spLocks/>
            </p:cNvSpPr>
            <p:nvPr userDrawn="1"/>
          </p:nvSpPr>
          <p:spPr bwMode="auto">
            <a:xfrm>
              <a:off x="366" y="212"/>
              <a:ext cx="1" cy="1"/>
            </a:xfrm>
            <a:custGeom>
              <a:avLst/>
              <a:gdLst>
                <a:gd name="T0" fmla="*/ 2 w 3"/>
                <a:gd name="T1" fmla="*/ 2 h 2"/>
                <a:gd name="T2" fmla="*/ 2 w 3"/>
                <a:gd name="T3" fmla="*/ 2 h 2"/>
                <a:gd name="T4" fmla="*/ 3 w 3"/>
                <a:gd name="T5" fmla="*/ 2 h 2"/>
                <a:gd name="T6" fmla="*/ 0 w 3"/>
                <a:gd name="T7" fmla="*/ 0 h 2"/>
                <a:gd name="T8" fmla="*/ 0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2" y="2"/>
                  </a:lnTo>
                  <a:cubicBezTo>
                    <a:pt x="2" y="2"/>
                    <a:pt x="3" y="2"/>
                    <a:pt x="3" y="2"/>
                  </a:cubicBezTo>
                  <a:cubicBezTo>
                    <a:pt x="2" y="1"/>
                    <a:pt x="1" y="1"/>
                    <a:pt x="0" y="0"/>
                  </a:cubicBezTo>
                  <a:lnTo>
                    <a:pt x="0" y="0"/>
                  </a:lnTo>
                  <a:lnTo>
                    <a:pt x="2"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6" name="Freeform 1734"/>
            <p:cNvSpPr>
              <a:spLocks/>
            </p:cNvSpPr>
            <p:nvPr userDrawn="1"/>
          </p:nvSpPr>
          <p:spPr bwMode="auto">
            <a:xfrm>
              <a:off x="362" y="206"/>
              <a:ext cx="2" cy="3"/>
            </a:xfrm>
            <a:custGeom>
              <a:avLst/>
              <a:gdLst>
                <a:gd name="T0" fmla="*/ 2 w 4"/>
                <a:gd name="T1" fmla="*/ 6 h 6"/>
                <a:gd name="T2" fmla="*/ 2 w 4"/>
                <a:gd name="T3" fmla="*/ 6 h 6"/>
                <a:gd name="T4" fmla="*/ 4 w 4"/>
                <a:gd name="T5" fmla="*/ 3 h 6"/>
                <a:gd name="T6" fmla="*/ 2 w 4"/>
                <a:gd name="T7" fmla="*/ 0 h 6"/>
                <a:gd name="T8" fmla="*/ 0 w 4"/>
                <a:gd name="T9" fmla="*/ 3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2" y="6"/>
                  </a:lnTo>
                  <a:cubicBezTo>
                    <a:pt x="3" y="5"/>
                    <a:pt x="3" y="4"/>
                    <a:pt x="4" y="3"/>
                  </a:cubicBezTo>
                  <a:cubicBezTo>
                    <a:pt x="3" y="2"/>
                    <a:pt x="2" y="1"/>
                    <a:pt x="2" y="0"/>
                  </a:cubicBezTo>
                  <a:cubicBezTo>
                    <a:pt x="1" y="1"/>
                    <a:pt x="0" y="2"/>
                    <a:pt x="0" y="3"/>
                  </a:cubicBezTo>
                  <a:cubicBezTo>
                    <a:pt x="1" y="4"/>
                    <a:pt x="1"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7" name="Freeform 1735"/>
            <p:cNvSpPr>
              <a:spLocks/>
            </p:cNvSpPr>
            <p:nvPr userDrawn="1"/>
          </p:nvSpPr>
          <p:spPr bwMode="auto">
            <a:xfrm>
              <a:off x="363" y="208"/>
              <a:ext cx="2" cy="2"/>
            </a:xfrm>
            <a:custGeom>
              <a:avLst/>
              <a:gdLst>
                <a:gd name="T0" fmla="*/ 2 w 4"/>
                <a:gd name="T1" fmla="*/ 6 h 6"/>
                <a:gd name="T2" fmla="*/ 2 w 4"/>
                <a:gd name="T3" fmla="*/ 6 h 6"/>
                <a:gd name="T4" fmla="*/ 4 w 4"/>
                <a:gd name="T5" fmla="*/ 3 h 6"/>
                <a:gd name="T6" fmla="*/ 1 w 4"/>
                <a:gd name="T7" fmla="*/ 0 h 6"/>
                <a:gd name="T8" fmla="*/ 0 w 4"/>
                <a:gd name="T9" fmla="*/ 3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2" y="6"/>
                  </a:lnTo>
                  <a:cubicBezTo>
                    <a:pt x="3" y="5"/>
                    <a:pt x="3" y="4"/>
                    <a:pt x="4" y="3"/>
                  </a:cubicBezTo>
                  <a:cubicBezTo>
                    <a:pt x="3" y="2"/>
                    <a:pt x="2" y="1"/>
                    <a:pt x="1" y="0"/>
                  </a:cubicBezTo>
                  <a:cubicBezTo>
                    <a:pt x="1" y="1"/>
                    <a:pt x="0" y="2"/>
                    <a:pt x="0" y="3"/>
                  </a:cubicBezTo>
                  <a:cubicBezTo>
                    <a:pt x="0" y="4"/>
                    <a:pt x="1"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8" name="Freeform 1736"/>
            <p:cNvSpPr>
              <a:spLocks/>
            </p:cNvSpPr>
            <p:nvPr userDrawn="1"/>
          </p:nvSpPr>
          <p:spPr bwMode="auto">
            <a:xfrm>
              <a:off x="365" y="209"/>
              <a:ext cx="2" cy="3"/>
            </a:xfrm>
            <a:custGeom>
              <a:avLst/>
              <a:gdLst>
                <a:gd name="T0" fmla="*/ 3 w 4"/>
                <a:gd name="T1" fmla="*/ 6 h 6"/>
                <a:gd name="T2" fmla="*/ 3 w 4"/>
                <a:gd name="T3" fmla="*/ 6 h 6"/>
                <a:gd name="T4" fmla="*/ 3 w 4"/>
                <a:gd name="T5" fmla="*/ 6 h 6"/>
                <a:gd name="T6" fmla="*/ 2 w 4"/>
                <a:gd name="T7" fmla="*/ 4 h 6"/>
                <a:gd name="T8" fmla="*/ 2 w 4"/>
                <a:gd name="T9" fmla="*/ 4 h 6"/>
                <a:gd name="T10" fmla="*/ 4 w 4"/>
                <a:gd name="T11" fmla="*/ 4 h 6"/>
                <a:gd name="T12" fmla="*/ 4 w 4"/>
                <a:gd name="T13" fmla="*/ 3 h 6"/>
                <a:gd name="T14" fmla="*/ 1 w 4"/>
                <a:gd name="T15" fmla="*/ 0 h 6"/>
                <a:gd name="T16" fmla="*/ 0 w 4"/>
                <a:gd name="T17" fmla="*/ 3 h 6"/>
                <a:gd name="T18" fmla="*/ 3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3" y="6"/>
                  </a:moveTo>
                  <a:lnTo>
                    <a:pt x="3" y="6"/>
                  </a:lnTo>
                  <a:lnTo>
                    <a:pt x="3" y="6"/>
                  </a:lnTo>
                  <a:cubicBezTo>
                    <a:pt x="2" y="5"/>
                    <a:pt x="2" y="5"/>
                    <a:pt x="2" y="4"/>
                  </a:cubicBezTo>
                  <a:lnTo>
                    <a:pt x="2" y="4"/>
                  </a:lnTo>
                  <a:cubicBezTo>
                    <a:pt x="2" y="4"/>
                    <a:pt x="3" y="4"/>
                    <a:pt x="4" y="4"/>
                  </a:cubicBezTo>
                  <a:lnTo>
                    <a:pt x="4" y="3"/>
                  </a:lnTo>
                  <a:cubicBezTo>
                    <a:pt x="3" y="2"/>
                    <a:pt x="2" y="1"/>
                    <a:pt x="1" y="0"/>
                  </a:cubicBezTo>
                  <a:cubicBezTo>
                    <a:pt x="1" y="1"/>
                    <a:pt x="0" y="2"/>
                    <a:pt x="0" y="3"/>
                  </a:cubicBezTo>
                  <a:cubicBezTo>
                    <a:pt x="1" y="4"/>
                    <a:pt x="2"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9" name="Freeform 1737"/>
            <p:cNvSpPr>
              <a:spLocks/>
            </p:cNvSpPr>
            <p:nvPr userDrawn="1"/>
          </p:nvSpPr>
          <p:spPr bwMode="auto">
            <a:xfrm>
              <a:off x="365" y="212"/>
              <a:ext cx="2" cy="2"/>
            </a:xfrm>
            <a:custGeom>
              <a:avLst/>
              <a:gdLst>
                <a:gd name="T0" fmla="*/ 2 w 4"/>
                <a:gd name="T1" fmla="*/ 0 h 3"/>
                <a:gd name="T2" fmla="*/ 2 w 4"/>
                <a:gd name="T3" fmla="*/ 0 h 3"/>
                <a:gd name="T4" fmla="*/ 0 w 4"/>
                <a:gd name="T5" fmla="*/ 2 h 3"/>
                <a:gd name="T6" fmla="*/ 1 w 4"/>
                <a:gd name="T7" fmla="*/ 3 h 3"/>
                <a:gd name="T8" fmla="*/ 4 w 4"/>
                <a:gd name="T9" fmla="*/ 3 h 3"/>
                <a:gd name="T10" fmla="*/ 4 w 4"/>
                <a:gd name="T11" fmla="*/ 3 h 3"/>
                <a:gd name="T12" fmla="*/ 3 w 4"/>
                <a:gd name="T13" fmla="*/ 1 h 3"/>
                <a:gd name="T14" fmla="*/ 4 w 4"/>
                <a:gd name="T15" fmla="*/ 1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lnTo>
                    <a:pt x="2" y="0"/>
                  </a:lnTo>
                  <a:cubicBezTo>
                    <a:pt x="1" y="1"/>
                    <a:pt x="1" y="2"/>
                    <a:pt x="0" y="2"/>
                  </a:cubicBezTo>
                  <a:lnTo>
                    <a:pt x="1" y="3"/>
                  </a:lnTo>
                  <a:cubicBezTo>
                    <a:pt x="2" y="3"/>
                    <a:pt x="3" y="3"/>
                    <a:pt x="4" y="3"/>
                  </a:cubicBezTo>
                  <a:lnTo>
                    <a:pt x="4" y="3"/>
                  </a:lnTo>
                  <a:cubicBezTo>
                    <a:pt x="4" y="2"/>
                    <a:pt x="3" y="2"/>
                    <a:pt x="3" y="1"/>
                  </a:cubicBezTo>
                  <a:lnTo>
                    <a:pt x="4"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0" name="Freeform 1738"/>
            <p:cNvSpPr>
              <a:spLocks/>
            </p:cNvSpPr>
            <p:nvPr userDrawn="1"/>
          </p:nvSpPr>
          <p:spPr bwMode="auto">
            <a:xfrm>
              <a:off x="364" y="211"/>
              <a:ext cx="2" cy="2"/>
            </a:xfrm>
            <a:custGeom>
              <a:avLst/>
              <a:gdLst>
                <a:gd name="T0" fmla="*/ 1 w 4"/>
                <a:gd name="T1" fmla="*/ 0 h 5"/>
                <a:gd name="T2" fmla="*/ 1 w 4"/>
                <a:gd name="T3" fmla="*/ 0 h 5"/>
                <a:gd name="T4" fmla="*/ 0 w 4"/>
                <a:gd name="T5" fmla="*/ 3 h 5"/>
                <a:gd name="T6" fmla="*/ 3 w 4"/>
                <a:gd name="T7" fmla="*/ 5 h 5"/>
                <a:gd name="T8" fmla="*/ 4 w 4"/>
                <a:gd name="T9" fmla="*/ 2 h 5"/>
                <a:gd name="T10" fmla="*/ 1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1" y="0"/>
                  </a:moveTo>
                  <a:lnTo>
                    <a:pt x="1" y="0"/>
                  </a:lnTo>
                  <a:cubicBezTo>
                    <a:pt x="1" y="1"/>
                    <a:pt x="0" y="2"/>
                    <a:pt x="0" y="3"/>
                  </a:cubicBezTo>
                  <a:cubicBezTo>
                    <a:pt x="0" y="4"/>
                    <a:pt x="2" y="4"/>
                    <a:pt x="3" y="5"/>
                  </a:cubicBezTo>
                  <a:cubicBezTo>
                    <a:pt x="3" y="4"/>
                    <a:pt x="4" y="3"/>
                    <a:pt x="4" y="2"/>
                  </a:cubicBezTo>
                  <a:cubicBezTo>
                    <a:pt x="3" y="1"/>
                    <a:pt x="2"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1" name="Freeform 1739"/>
            <p:cNvSpPr>
              <a:spLocks/>
            </p:cNvSpPr>
            <p:nvPr userDrawn="1"/>
          </p:nvSpPr>
          <p:spPr bwMode="auto">
            <a:xfrm>
              <a:off x="371" y="206"/>
              <a:ext cx="1" cy="1"/>
            </a:xfrm>
            <a:custGeom>
              <a:avLst/>
              <a:gdLst>
                <a:gd name="T0" fmla="*/ 1 w 2"/>
                <a:gd name="T1" fmla="*/ 0 h 2"/>
                <a:gd name="T2" fmla="*/ 1 w 2"/>
                <a:gd name="T3" fmla="*/ 0 h 2"/>
                <a:gd name="T4" fmla="*/ 0 w 2"/>
                <a:gd name="T5" fmla="*/ 0 h 2"/>
                <a:gd name="T6" fmla="*/ 1 w 2"/>
                <a:gd name="T7" fmla="*/ 2 h 2"/>
                <a:gd name="T8" fmla="*/ 2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lnTo>
                    <a:pt x="0" y="0"/>
                  </a:lnTo>
                  <a:lnTo>
                    <a:pt x="1" y="2"/>
                  </a:lnTo>
                  <a:lnTo>
                    <a:pt x="2" y="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2" name="Freeform 1740"/>
            <p:cNvSpPr>
              <a:spLocks/>
            </p:cNvSpPr>
            <p:nvPr userDrawn="1"/>
          </p:nvSpPr>
          <p:spPr bwMode="auto">
            <a:xfrm>
              <a:off x="371" y="205"/>
              <a:ext cx="1" cy="1"/>
            </a:xfrm>
            <a:custGeom>
              <a:avLst/>
              <a:gdLst>
                <a:gd name="T0" fmla="*/ 1 w 1"/>
                <a:gd name="T1" fmla="*/ 0 h 2"/>
                <a:gd name="T2" fmla="*/ 1 w 1"/>
                <a:gd name="T3" fmla="*/ 0 h 2"/>
                <a:gd name="T4" fmla="*/ 0 w 1"/>
                <a:gd name="T5" fmla="*/ 1 h 2"/>
                <a:gd name="T6" fmla="*/ 0 w 1"/>
                <a:gd name="T7" fmla="*/ 2 h 2"/>
                <a:gd name="T8" fmla="*/ 1 w 1"/>
                <a:gd name="T9" fmla="*/ 2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1" y="0"/>
                  </a:lnTo>
                  <a:lnTo>
                    <a:pt x="0" y="1"/>
                  </a:lnTo>
                  <a:lnTo>
                    <a:pt x="0" y="2"/>
                  </a:lnTo>
                  <a:lnTo>
                    <a:pt x="1" y="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3" name="Freeform 1741"/>
            <p:cNvSpPr>
              <a:spLocks/>
            </p:cNvSpPr>
            <p:nvPr userDrawn="1"/>
          </p:nvSpPr>
          <p:spPr bwMode="auto">
            <a:xfrm>
              <a:off x="371" y="204"/>
              <a:ext cx="1" cy="1"/>
            </a:xfrm>
            <a:custGeom>
              <a:avLst/>
              <a:gdLst>
                <a:gd name="T0" fmla="*/ 1 w 1"/>
                <a:gd name="T1" fmla="*/ 0 h 2"/>
                <a:gd name="T2" fmla="*/ 1 w 1"/>
                <a:gd name="T3" fmla="*/ 0 h 2"/>
                <a:gd name="T4" fmla="*/ 0 w 1"/>
                <a:gd name="T5" fmla="*/ 0 h 2"/>
                <a:gd name="T6" fmla="*/ 0 w 1"/>
                <a:gd name="T7" fmla="*/ 2 h 2"/>
                <a:gd name="T8" fmla="*/ 1 w 1"/>
                <a:gd name="T9" fmla="*/ 1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1" y="0"/>
                  </a:lnTo>
                  <a:lnTo>
                    <a:pt x="0" y="0"/>
                  </a:lnTo>
                  <a:lnTo>
                    <a:pt x="0" y="2"/>
                  </a:lnTo>
                  <a:lnTo>
                    <a:pt x="1"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4" name="Freeform 1742"/>
            <p:cNvSpPr>
              <a:spLocks/>
            </p:cNvSpPr>
            <p:nvPr userDrawn="1"/>
          </p:nvSpPr>
          <p:spPr bwMode="auto">
            <a:xfrm>
              <a:off x="371" y="203"/>
              <a:ext cx="1" cy="1"/>
            </a:xfrm>
            <a:custGeom>
              <a:avLst/>
              <a:gdLst>
                <a:gd name="T0" fmla="*/ 2 w 2"/>
                <a:gd name="T1" fmla="*/ 0 h 2"/>
                <a:gd name="T2" fmla="*/ 2 w 2"/>
                <a:gd name="T3" fmla="*/ 0 h 2"/>
                <a:gd name="T4" fmla="*/ 0 w 2"/>
                <a:gd name="T5" fmla="*/ 1 h 2"/>
                <a:gd name="T6" fmla="*/ 0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1"/>
                  </a:lnTo>
                  <a:lnTo>
                    <a:pt x="0" y="2"/>
                  </a:lnTo>
                  <a:lnTo>
                    <a:pt x="2" y="2"/>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5" name="Freeform 1743"/>
            <p:cNvSpPr>
              <a:spLocks/>
            </p:cNvSpPr>
            <p:nvPr userDrawn="1"/>
          </p:nvSpPr>
          <p:spPr bwMode="auto">
            <a:xfrm>
              <a:off x="371" y="202"/>
              <a:ext cx="1" cy="0"/>
            </a:xfrm>
            <a:custGeom>
              <a:avLst/>
              <a:gdLst>
                <a:gd name="T0" fmla="*/ 2 w 2"/>
                <a:gd name="T1" fmla="*/ 0 h 1"/>
                <a:gd name="T2" fmla="*/ 2 w 2"/>
                <a:gd name="T3" fmla="*/ 0 h 1"/>
                <a:gd name="T4" fmla="*/ 0 w 2"/>
                <a:gd name="T5" fmla="*/ 0 h 1"/>
                <a:gd name="T6" fmla="*/ 0 w 2"/>
                <a:gd name="T7" fmla="*/ 1 h 1"/>
                <a:gd name="T8" fmla="*/ 2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lnTo>
                    <a:pt x="2" y="0"/>
                  </a:lnTo>
                  <a:lnTo>
                    <a:pt x="0" y="0"/>
                  </a:lnTo>
                  <a:lnTo>
                    <a:pt x="0" y="1"/>
                  </a:lnTo>
                  <a:lnTo>
                    <a:pt x="2"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6" name="Freeform 1744"/>
            <p:cNvSpPr>
              <a:spLocks/>
            </p:cNvSpPr>
            <p:nvPr userDrawn="1"/>
          </p:nvSpPr>
          <p:spPr bwMode="auto">
            <a:xfrm>
              <a:off x="371" y="200"/>
              <a:ext cx="1" cy="1"/>
            </a:xfrm>
            <a:custGeom>
              <a:avLst/>
              <a:gdLst>
                <a:gd name="T0" fmla="*/ 2 w 2"/>
                <a:gd name="T1" fmla="*/ 0 h 2"/>
                <a:gd name="T2" fmla="*/ 2 w 2"/>
                <a:gd name="T3" fmla="*/ 0 h 2"/>
                <a:gd name="T4" fmla="*/ 0 w 2"/>
                <a:gd name="T5" fmla="*/ 0 h 2"/>
                <a:gd name="T6" fmla="*/ 0 w 2"/>
                <a:gd name="T7" fmla="*/ 2 h 2"/>
                <a:gd name="T8" fmla="*/ 2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0"/>
                  </a:lnTo>
                  <a:lnTo>
                    <a:pt x="0" y="2"/>
                  </a:lnTo>
                  <a:lnTo>
                    <a:pt x="2"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7" name="Freeform 1745"/>
            <p:cNvSpPr>
              <a:spLocks/>
            </p:cNvSpPr>
            <p:nvPr userDrawn="1"/>
          </p:nvSpPr>
          <p:spPr bwMode="auto">
            <a:xfrm>
              <a:off x="371" y="199"/>
              <a:ext cx="1" cy="1"/>
            </a:xfrm>
            <a:custGeom>
              <a:avLst/>
              <a:gdLst>
                <a:gd name="T0" fmla="*/ 3 w 3"/>
                <a:gd name="T1" fmla="*/ 0 h 2"/>
                <a:gd name="T2" fmla="*/ 3 w 3"/>
                <a:gd name="T3" fmla="*/ 0 h 2"/>
                <a:gd name="T4" fmla="*/ 0 w 3"/>
                <a:gd name="T5" fmla="*/ 1 h 2"/>
                <a:gd name="T6" fmla="*/ 0 w 3"/>
                <a:gd name="T7" fmla="*/ 2 h 2"/>
                <a:gd name="T8" fmla="*/ 3 w 3"/>
                <a:gd name="T9" fmla="*/ 1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0"/>
                  </a:lnTo>
                  <a:lnTo>
                    <a:pt x="0" y="1"/>
                  </a:lnTo>
                  <a:lnTo>
                    <a:pt x="0" y="2"/>
                  </a:lnTo>
                  <a:lnTo>
                    <a:pt x="3" y="1"/>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8" name="Freeform 1746"/>
            <p:cNvSpPr>
              <a:spLocks/>
            </p:cNvSpPr>
            <p:nvPr userDrawn="1"/>
          </p:nvSpPr>
          <p:spPr bwMode="auto">
            <a:xfrm>
              <a:off x="366" y="201"/>
              <a:ext cx="1"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9" name="Freeform 1747"/>
            <p:cNvSpPr>
              <a:spLocks/>
            </p:cNvSpPr>
            <p:nvPr userDrawn="1"/>
          </p:nvSpPr>
          <p:spPr bwMode="auto">
            <a:xfrm>
              <a:off x="365" y="203"/>
              <a:ext cx="0"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0" name="Freeform 1748"/>
            <p:cNvSpPr>
              <a:spLocks/>
            </p:cNvSpPr>
            <p:nvPr userDrawn="1"/>
          </p:nvSpPr>
          <p:spPr bwMode="auto">
            <a:xfrm>
              <a:off x="363" y="205"/>
              <a:ext cx="1" cy="2"/>
            </a:xfrm>
            <a:custGeom>
              <a:avLst/>
              <a:gdLst>
                <a:gd name="T0" fmla="*/ 2 w 2"/>
                <a:gd name="T1" fmla="*/ 0 h 3"/>
                <a:gd name="T2" fmla="*/ 2 w 2"/>
                <a:gd name="T3" fmla="*/ 0 h 3"/>
                <a:gd name="T4" fmla="*/ 0 w 2"/>
                <a:gd name="T5" fmla="*/ 1 h 3"/>
                <a:gd name="T6" fmla="*/ 2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lnTo>
                    <a:pt x="0" y="1"/>
                  </a:lnTo>
                  <a:lnTo>
                    <a:pt x="2" y="3"/>
                  </a:lnTo>
                  <a:cubicBezTo>
                    <a:pt x="1" y="1"/>
                    <a:pt x="1" y="0"/>
                    <a:pt x="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1" name="Freeform 1749"/>
            <p:cNvSpPr>
              <a:spLocks/>
            </p:cNvSpPr>
            <p:nvPr userDrawn="1"/>
          </p:nvSpPr>
          <p:spPr bwMode="auto">
            <a:xfrm>
              <a:off x="362" y="207"/>
              <a:ext cx="1" cy="1"/>
            </a:xfrm>
            <a:custGeom>
              <a:avLst/>
              <a:gdLst>
                <a:gd name="T0" fmla="*/ 1 w 2"/>
                <a:gd name="T1" fmla="*/ 0 h 3"/>
                <a:gd name="T2" fmla="*/ 1 w 2"/>
                <a:gd name="T3" fmla="*/ 0 h 3"/>
                <a:gd name="T4" fmla="*/ 0 w 2"/>
                <a:gd name="T5" fmla="*/ 2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0" y="2"/>
                  </a:lnTo>
                  <a:lnTo>
                    <a:pt x="2" y="3"/>
                  </a:lnTo>
                  <a:cubicBezTo>
                    <a:pt x="1" y="2"/>
                    <a:pt x="1"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2" name="Freeform 1750"/>
            <p:cNvSpPr>
              <a:spLocks/>
            </p:cNvSpPr>
            <p:nvPr userDrawn="1"/>
          </p:nvSpPr>
          <p:spPr bwMode="auto">
            <a:xfrm>
              <a:off x="364" y="207"/>
              <a:ext cx="1" cy="1"/>
            </a:xfrm>
            <a:custGeom>
              <a:avLst/>
              <a:gdLst>
                <a:gd name="T0" fmla="*/ 2 w 2"/>
                <a:gd name="T1" fmla="*/ 0 h 3"/>
                <a:gd name="T2" fmla="*/ 2 w 2"/>
                <a:gd name="T3" fmla="*/ 0 h 3"/>
                <a:gd name="T4" fmla="*/ 0 w 2"/>
                <a:gd name="T5" fmla="*/ 2 h 3"/>
                <a:gd name="T6" fmla="*/ 2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lnTo>
                    <a:pt x="0" y="2"/>
                  </a:lnTo>
                  <a:lnTo>
                    <a:pt x="2" y="3"/>
                  </a:lnTo>
                  <a:cubicBezTo>
                    <a:pt x="1" y="2"/>
                    <a:pt x="1" y="1"/>
                    <a:pt x="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3" name="Freeform 1751"/>
            <p:cNvSpPr>
              <a:spLocks/>
            </p:cNvSpPr>
            <p:nvPr userDrawn="1"/>
          </p:nvSpPr>
          <p:spPr bwMode="auto">
            <a:xfrm>
              <a:off x="367" y="206"/>
              <a:ext cx="1"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4" name="Freeform 1752"/>
            <p:cNvSpPr>
              <a:spLocks/>
            </p:cNvSpPr>
            <p:nvPr userDrawn="1"/>
          </p:nvSpPr>
          <p:spPr bwMode="auto">
            <a:xfrm>
              <a:off x="366" y="205"/>
              <a:ext cx="1" cy="1"/>
            </a:xfrm>
            <a:custGeom>
              <a:avLst/>
              <a:gdLst>
                <a:gd name="T0" fmla="*/ 1 w 1"/>
                <a:gd name="T1" fmla="*/ 0 h 3"/>
                <a:gd name="T2" fmla="*/ 1 w 1"/>
                <a:gd name="T3" fmla="*/ 0 h 3"/>
                <a:gd name="T4" fmla="*/ 0 w 1"/>
                <a:gd name="T5" fmla="*/ 1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1"/>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5" name="Freeform 1753"/>
            <p:cNvSpPr>
              <a:spLocks/>
            </p:cNvSpPr>
            <p:nvPr userDrawn="1"/>
          </p:nvSpPr>
          <p:spPr bwMode="auto">
            <a:xfrm>
              <a:off x="367" y="203"/>
              <a:ext cx="1"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6" name="Freeform 1754"/>
            <p:cNvSpPr>
              <a:spLocks/>
            </p:cNvSpPr>
            <p:nvPr userDrawn="1"/>
          </p:nvSpPr>
          <p:spPr bwMode="auto">
            <a:xfrm>
              <a:off x="365" y="200"/>
              <a:ext cx="0" cy="1"/>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1"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7" name="Freeform 1755"/>
            <p:cNvSpPr>
              <a:spLocks/>
            </p:cNvSpPr>
            <p:nvPr userDrawn="1"/>
          </p:nvSpPr>
          <p:spPr bwMode="auto">
            <a:xfrm>
              <a:off x="363" y="201"/>
              <a:ext cx="1"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8" name="Freeform 1756"/>
            <p:cNvSpPr>
              <a:spLocks/>
            </p:cNvSpPr>
            <p:nvPr userDrawn="1"/>
          </p:nvSpPr>
          <p:spPr bwMode="auto">
            <a:xfrm>
              <a:off x="362" y="204"/>
              <a:ext cx="1" cy="1"/>
            </a:xfrm>
            <a:custGeom>
              <a:avLst/>
              <a:gdLst>
                <a:gd name="T0" fmla="*/ 1 w 1"/>
                <a:gd name="T1" fmla="*/ 0 h 3"/>
                <a:gd name="T2" fmla="*/ 1 w 1"/>
                <a:gd name="T3" fmla="*/ 0 h 3"/>
                <a:gd name="T4" fmla="*/ 0 w 1"/>
                <a:gd name="T5" fmla="*/ 1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1"/>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9" name="Freeform 1757"/>
            <p:cNvSpPr>
              <a:spLocks/>
            </p:cNvSpPr>
            <p:nvPr userDrawn="1"/>
          </p:nvSpPr>
          <p:spPr bwMode="auto">
            <a:xfrm>
              <a:off x="363" y="208"/>
              <a:ext cx="1" cy="2"/>
            </a:xfrm>
            <a:custGeom>
              <a:avLst/>
              <a:gdLst>
                <a:gd name="T0" fmla="*/ 1 w 2"/>
                <a:gd name="T1" fmla="*/ 0 h 3"/>
                <a:gd name="T2" fmla="*/ 1 w 2"/>
                <a:gd name="T3" fmla="*/ 0 h 3"/>
                <a:gd name="T4" fmla="*/ 0 w 2"/>
                <a:gd name="T5" fmla="*/ 2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0" y="2"/>
                  </a:lnTo>
                  <a:lnTo>
                    <a:pt x="2" y="3"/>
                  </a:lnTo>
                  <a:cubicBezTo>
                    <a:pt x="1" y="2"/>
                    <a:pt x="1" y="2"/>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0" name="Freeform 1758"/>
            <p:cNvSpPr>
              <a:spLocks/>
            </p:cNvSpPr>
            <p:nvPr userDrawn="1"/>
          </p:nvSpPr>
          <p:spPr bwMode="auto">
            <a:xfrm>
              <a:off x="364" y="211"/>
              <a:ext cx="1" cy="2"/>
            </a:xfrm>
            <a:custGeom>
              <a:avLst/>
              <a:gdLst>
                <a:gd name="T0" fmla="*/ 1 w 2"/>
                <a:gd name="T1" fmla="*/ 0 h 3"/>
                <a:gd name="T2" fmla="*/ 1 w 2"/>
                <a:gd name="T3" fmla="*/ 0 h 3"/>
                <a:gd name="T4" fmla="*/ 0 w 2"/>
                <a:gd name="T5" fmla="*/ 2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0" y="2"/>
                  </a:lnTo>
                  <a:lnTo>
                    <a:pt x="2" y="3"/>
                  </a:lnTo>
                  <a:cubicBezTo>
                    <a:pt x="1" y="2"/>
                    <a:pt x="1"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1" name="Freeform 1759"/>
            <p:cNvSpPr>
              <a:spLocks/>
            </p:cNvSpPr>
            <p:nvPr userDrawn="1"/>
          </p:nvSpPr>
          <p:spPr bwMode="auto">
            <a:xfrm>
              <a:off x="369" y="208"/>
              <a:ext cx="0" cy="1"/>
            </a:xfrm>
            <a:custGeom>
              <a:avLst/>
              <a:gdLst>
                <a:gd name="T0" fmla="*/ 1 w 1"/>
                <a:gd name="T1" fmla="*/ 0 h 2"/>
                <a:gd name="T2" fmla="*/ 1 w 1"/>
                <a:gd name="T3" fmla="*/ 0 h 2"/>
                <a:gd name="T4" fmla="*/ 0 w 1"/>
                <a:gd name="T5" fmla="*/ 1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lnTo>
                    <a:pt x="0" y="1"/>
                  </a:lnTo>
                  <a:lnTo>
                    <a:pt x="1" y="2"/>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2" name="Freeform 1760"/>
            <p:cNvSpPr>
              <a:spLocks/>
            </p:cNvSpPr>
            <p:nvPr userDrawn="1"/>
          </p:nvSpPr>
          <p:spPr bwMode="auto">
            <a:xfrm>
              <a:off x="365" y="210"/>
              <a:ext cx="1" cy="1"/>
            </a:xfrm>
            <a:custGeom>
              <a:avLst/>
              <a:gdLst>
                <a:gd name="T0" fmla="*/ 1 w 2"/>
                <a:gd name="T1" fmla="*/ 0 h 3"/>
                <a:gd name="T2" fmla="*/ 1 w 2"/>
                <a:gd name="T3" fmla="*/ 0 h 3"/>
                <a:gd name="T4" fmla="*/ 0 w 2"/>
                <a:gd name="T5" fmla="*/ 2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0" y="2"/>
                  </a:lnTo>
                  <a:lnTo>
                    <a:pt x="2" y="3"/>
                  </a:lnTo>
                  <a:cubicBezTo>
                    <a:pt x="1" y="2"/>
                    <a:pt x="1" y="2"/>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3" name="Freeform 1761"/>
            <p:cNvSpPr>
              <a:spLocks/>
            </p:cNvSpPr>
            <p:nvPr userDrawn="1"/>
          </p:nvSpPr>
          <p:spPr bwMode="auto">
            <a:xfrm>
              <a:off x="366" y="214"/>
              <a:ext cx="2" cy="0"/>
            </a:xfrm>
            <a:custGeom>
              <a:avLst/>
              <a:gdLst>
                <a:gd name="T0" fmla="*/ 5 w 5"/>
                <a:gd name="T1" fmla="*/ 1 h 1"/>
                <a:gd name="T2" fmla="*/ 5 w 5"/>
                <a:gd name="T3" fmla="*/ 1 h 1"/>
                <a:gd name="T4" fmla="*/ 4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cubicBezTo>
                    <a:pt x="5" y="1"/>
                    <a:pt x="5" y="1"/>
                    <a:pt x="4" y="0"/>
                  </a:cubicBezTo>
                  <a:cubicBezTo>
                    <a:pt x="3" y="0"/>
                    <a:pt x="1" y="1"/>
                    <a:pt x="0" y="1"/>
                  </a:cubicBezTo>
                  <a:cubicBezTo>
                    <a:pt x="2" y="1"/>
                    <a:pt x="3" y="1"/>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4" name="Freeform 1762"/>
            <p:cNvSpPr>
              <a:spLocks/>
            </p:cNvSpPr>
            <p:nvPr userDrawn="1"/>
          </p:nvSpPr>
          <p:spPr bwMode="auto">
            <a:xfrm>
              <a:off x="366" y="209"/>
              <a:ext cx="4" cy="2"/>
            </a:xfrm>
            <a:custGeom>
              <a:avLst/>
              <a:gdLst>
                <a:gd name="T0" fmla="*/ 9 w 9"/>
                <a:gd name="T1" fmla="*/ 4 h 5"/>
                <a:gd name="T2" fmla="*/ 9 w 9"/>
                <a:gd name="T3" fmla="*/ 4 h 5"/>
                <a:gd name="T4" fmla="*/ 0 w 9"/>
                <a:gd name="T5" fmla="*/ 0 h 5"/>
                <a:gd name="T6" fmla="*/ 4 w 9"/>
                <a:gd name="T7" fmla="*/ 5 h 5"/>
                <a:gd name="T8" fmla="*/ 6 w 9"/>
                <a:gd name="T9" fmla="*/ 5 h 5"/>
                <a:gd name="T10" fmla="*/ 6 w 9"/>
                <a:gd name="T11" fmla="*/ 4 h 5"/>
                <a:gd name="T12" fmla="*/ 6 w 9"/>
                <a:gd name="T13" fmla="*/ 4 h 5"/>
                <a:gd name="T14" fmla="*/ 9 w 9"/>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9" y="4"/>
                  </a:moveTo>
                  <a:lnTo>
                    <a:pt x="9" y="4"/>
                  </a:lnTo>
                  <a:cubicBezTo>
                    <a:pt x="6" y="2"/>
                    <a:pt x="3" y="1"/>
                    <a:pt x="0" y="0"/>
                  </a:cubicBezTo>
                  <a:cubicBezTo>
                    <a:pt x="1" y="2"/>
                    <a:pt x="3" y="4"/>
                    <a:pt x="4" y="5"/>
                  </a:cubicBezTo>
                  <a:cubicBezTo>
                    <a:pt x="5" y="5"/>
                    <a:pt x="6" y="5"/>
                    <a:pt x="6" y="5"/>
                  </a:cubicBezTo>
                  <a:cubicBezTo>
                    <a:pt x="6" y="5"/>
                    <a:pt x="6" y="4"/>
                    <a:pt x="6" y="4"/>
                  </a:cubicBezTo>
                  <a:lnTo>
                    <a:pt x="6" y="4"/>
                  </a:lnTo>
                  <a:cubicBezTo>
                    <a:pt x="6" y="4"/>
                    <a:pt x="7" y="4"/>
                    <a:pt x="9"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5" name="Freeform 1763"/>
            <p:cNvSpPr>
              <a:spLocks/>
            </p:cNvSpPr>
            <p:nvPr userDrawn="1"/>
          </p:nvSpPr>
          <p:spPr bwMode="auto">
            <a:xfrm>
              <a:off x="372" y="208"/>
              <a:ext cx="1" cy="2"/>
            </a:xfrm>
            <a:custGeom>
              <a:avLst/>
              <a:gdLst>
                <a:gd name="T0" fmla="*/ 0 w 1"/>
                <a:gd name="T1" fmla="*/ 0 h 3"/>
                <a:gd name="T2" fmla="*/ 0 w 1"/>
                <a:gd name="T3" fmla="*/ 0 h 3"/>
                <a:gd name="T4" fmla="*/ 0 w 1"/>
                <a:gd name="T5" fmla="*/ 2 h 3"/>
                <a:gd name="T6" fmla="*/ 1 w 1"/>
                <a:gd name="T7" fmla="*/ 3 h 3"/>
                <a:gd name="T8" fmla="*/ 1 w 1"/>
                <a:gd name="T9" fmla="*/ 2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lnTo>
                    <a:pt x="0" y="0"/>
                  </a:lnTo>
                  <a:cubicBezTo>
                    <a:pt x="0" y="1"/>
                    <a:pt x="0" y="1"/>
                    <a:pt x="0" y="2"/>
                  </a:cubicBezTo>
                  <a:cubicBezTo>
                    <a:pt x="0" y="2"/>
                    <a:pt x="0" y="3"/>
                    <a:pt x="1" y="3"/>
                  </a:cubicBezTo>
                  <a:cubicBezTo>
                    <a:pt x="1" y="3"/>
                    <a:pt x="1" y="2"/>
                    <a:pt x="1" y="2"/>
                  </a:cubicBezTo>
                  <a:cubicBezTo>
                    <a:pt x="1" y="1"/>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6" name="Freeform 1764"/>
            <p:cNvSpPr>
              <a:spLocks/>
            </p:cNvSpPr>
            <p:nvPr userDrawn="1"/>
          </p:nvSpPr>
          <p:spPr bwMode="auto">
            <a:xfrm>
              <a:off x="370" y="210"/>
              <a:ext cx="1" cy="1"/>
            </a:xfrm>
            <a:custGeom>
              <a:avLst/>
              <a:gdLst>
                <a:gd name="T0" fmla="*/ 0 w 2"/>
                <a:gd name="T1" fmla="*/ 0 h 4"/>
                <a:gd name="T2" fmla="*/ 0 w 2"/>
                <a:gd name="T3" fmla="*/ 0 h 4"/>
                <a:gd name="T4" fmla="*/ 1 w 2"/>
                <a:gd name="T5" fmla="*/ 3 h 4"/>
                <a:gd name="T6" fmla="*/ 2 w 2"/>
                <a:gd name="T7" fmla="*/ 4 h 4"/>
                <a:gd name="T8" fmla="*/ 1 w 2"/>
                <a:gd name="T9" fmla="*/ 1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0"/>
                  </a:lnTo>
                  <a:cubicBezTo>
                    <a:pt x="0" y="1"/>
                    <a:pt x="0" y="2"/>
                    <a:pt x="1" y="3"/>
                  </a:cubicBezTo>
                  <a:cubicBezTo>
                    <a:pt x="1" y="3"/>
                    <a:pt x="2" y="4"/>
                    <a:pt x="2" y="4"/>
                  </a:cubicBezTo>
                  <a:cubicBezTo>
                    <a:pt x="2" y="3"/>
                    <a:pt x="1" y="2"/>
                    <a:pt x="1" y="1"/>
                  </a:cubicBezTo>
                  <a:cubicBezTo>
                    <a:pt x="1" y="1"/>
                    <a:pt x="0"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7" name="Freeform 1765"/>
            <p:cNvSpPr>
              <a:spLocks/>
            </p:cNvSpPr>
            <p:nvPr userDrawn="1"/>
          </p:nvSpPr>
          <p:spPr bwMode="auto">
            <a:xfrm>
              <a:off x="366" y="211"/>
              <a:ext cx="4" cy="2"/>
            </a:xfrm>
            <a:custGeom>
              <a:avLst/>
              <a:gdLst>
                <a:gd name="T0" fmla="*/ 6 w 9"/>
                <a:gd name="T1" fmla="*/ 1 h 4"/>
                <a:gd name="T2" fmla="*/ 6 w 9"/>
                <a:gd name="T3" fmla="*/ 1 h 4"/>
                <a:gd name="T4" fmla="*/ 0 w 9"/>
                <a:gd name="T5" fmla="*/ 1 h 4"/>
                <a:gd name="T6" fmla="*/ 5 w 9"/>
                <a:gd name="T7" fmla="*/ 4 h 4"/>
                <a:gd name="T8" fmla="*/ 9 w 9"/>
                <a:gd name="T9" fmla="*/ 4 h 4"/>
                <a:gd name="T10" fmla="*/ 6 w 9"/>
                <a:gd name="T11" fmla="*/ 1 h 4"/>
              </a:gdLst>
              <a:ahLst/>
              <a:cxnLst>
                <a:cxn ang="0">
                  <a:pos x="T0" y="T1"/>
                </a:cxn>
                <a:cxn ang="0">
                  <a:pos x="T2" y="T3"/>
                </a:cxn>
                <a:cxn ang="0">
                  <a:pos x="T4" y="T5"/>
                </a:cxn>
                <a:cxn ang="0">
                  <a:pos x="T6" y="T7"/>
                </a:cxn>
                <a:cxn ang="0">
                  <a:pos x="T8" y="T9"/>
                </a:cxn>
                <a:cxn ang="0">
                  <a:pos x="T10" y="T11"/>
                </a:cxn>
              </a:cxnLst>
              <a:rect l="0" t="0" r="r" b="b"/>
              <a:pathLst>
                <a:path w="9" h="4">
                  <a:moveTo>
                    <a:pt x="6" y="1"/>
                  </a:moveTo>
                  <a:lnTo>
                    <a:pt x="6" y="1"/>
                  </a:lnTo>
                  <a:cubicBezTo>
                    <a:pt x="4" y="1"/>
                    <a:pt x="2" y="0"/>
                    <a:pt x="0" y="1"/>
                  </a:cubicBezTo>
                  <a:cubicBezTo>
                    <a:pt x="1" y="2"/>
                    <a:pt x="3" y="3"/>
                    <a:pt x="5" y="4"/>
                  </a:cubicBezTo>
                  <a:cubicBezTo>
                    <a:pt x="6" y="4"/>
                    <a:pt x="7" y="4"/>
                    <a:pt x="9" y="4"/>
                  </a:cubicBezTo>
                  <a:cubicBezTo>
                    <a:pt x="8" y="3"/>
                    <a:pt x="7" y="2"/>
                    <a:pt x="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8" name="Freeform 1766"/>
            <p:cNvSpPr>
              <a:spLocks/>
            </p:cNvSpPr>
            <p:nvPr userDrawn="1"/>
          </p:nvSpPr>
          <p:spPr bwMode="auto">
            <a:xfrm>
              <a:off x="371" y="208"/>
              <a:ext cx="2" cy="5"/>
            </a:xfrm>
            <a:custGeom>
              <a:avLst/>
              <a:gdLst>
                <a:gd name="T0" fmla="*/ 5 w 5"/>
                <a:gd name="T1" fmla="*/ 5 h 11"/>
                <a:gd name="T2" fmla="*/ 5 w 5"/>
                <a:gd name="T3" fmla="*/ 5 h 11"/>
                <a:gd name="T4" fmla="*/ 1 w 5"/>
                <a:gd name="T5" fmla="*/ 0 h 11"/>
                <a:gd name="T6" fmla="*/ 2 w 5"/>
                <a:gd name="T7" fmla="*/ 8 h 11"/>
                <a:gd name="T8" fmla="*/ 5 w 5"/>
                <a:gd name="T9" fmla="*/ 11 h 11"/>
                <a:gd name="T10" fmla="*/ 5 w 5"/>
                <a:gd name="T11" fmla="*/ 6 h 11"/>
                <a:gd name="T12" fmla="*/ 5 w 5"/>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5"/>
                  </a:moveTo>
                  <a:lnTo>
                    <a:pt x="5" y="5"/>
                  </a:lnTo>
                  <a:cubicBezTo>
                    <a:pt x="4" y="3"/>
                    <a:pt x="2" y="1"/>
                    <a:pt x="1" y="0"/>
                  </a:cubicBezTo>
                  <a:cubicBezTo>
                    <a:pt x="0" y="3"/>
                    <a:pt x="1" y="5"/>
                    <a:pt x="2" y="8"/>
                  </a:cubicBezTo>
                  <a:cubicBezTo>
                    <a:pt x="4" y="9"/>
                    <a:pt x="5" y="10"/>
                    <a:pt x="5" y="11"/>
                  </a:cubicBezTo>
                  <a:cubicBezTo>
                    <a:pt x="5" y="9"/>
                    <a:pt x="5" y="7"/>
                    <a:pt x="5" y="6"/>
                  </a:cubicBezTo>
                  <a:lnTo>
                    <a:pt x="5"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9" name="Freeform 1767"/>
            <p:cNvSpPr>
              <a:spLocks/>
            </p:cNvSpPr>
            <p:nvPr userDrawn="1"/>
          </p:nvSpPr>
          <p:spPr bwMode="auto">
            <a:xfrm>
              <a:off x="367" y="213"/>
              <a:ext cx="5" cy="1"/>
            </a:xfrm>
            <a:custGeom>
              <a:avLst/>
              <a:gdLst>
                <a:gd name="T0" fmla="*/ 0 w 10"/>
                <a:gd name="T1" fmla="*/ 1 h 3"/>
                <a:gd name="T2" fmla="*/ 0 w 10"/>
                <a:gd name="T3" fmla="*/ 1 h 3"/>
                <a:gd name="T4" fmla="*/ 3 w 10"/>
                <a:gd name="T5" fmla="*/ 3 h 3"/>
                <a:gd name="T6" fmla="*/ 10 w 10"/>
                <a:gd name="T7" fmla="*/ 3 h 3"/>
                <a:gd name="T8" fmla="*/ 10 w 10"/>
                <a:gd name="T9" fmla="*/ 3 h 3"/>
                <a:gd name="T10" fmla="*/ 0 w 10"/>
                <a:gd name="T11" fmla="*/ 1 h 3"/>
              </a:gdLst>
              <a:ahLst/>
              <a:cxnLst>
                <a:cxn ang="0">
                  <a:pos x="T0" y="T1"/>
                </a:cxn>
                <a:cxn ang="0">
                  <a:pos x="T2" y="T3"/>
                </a:cxn>
                <a:cxn ang="0">
                  <a:pos x="T4" y="T5"/>
                </a:cxn>
                <a:cxn ang="0">
                  <a:pos x="T6" y="T7"/>
                </a:cxn>
                <a:cxn ang="0">
                  <a:pos x="T8" y="T9"/>
                </a:cxn>
                <a:cxn ang="0">
                  <a:pos x="T10" y="T11"/>
                </a:cxn>
              </a:cxnLst>
              <a:rect l="0" t="0" r="r" b="b"/>
              <a:pathLst>
                <a:path w="10" h="3">
                  <a:moveTo>
                    <a:pt x="0" y="1"/>
                  </a:moveTo>
                  <a:lnTo>
                    <a:pt x="0" y="1"/>
                  </a:lnTo>
                  <a:cubicBezTo>
                    <a:pt x="1" y="2"/>
                    <a:pt x="2" y="3"/>
                    <a:pt x="3" y="3"/>
                  </a:cubicBezTo>
                  <a:cubicBezTo>
                    <a:pt x="5" y="3"/>
                    <a:pt x="7" y="3"/>
                    <a:pt x="10" y="3"/>
                  </a:cubicBezTo>
                  <a:lnTo>
                    <a:pt x="10" y="3"/>
                  </a:lnTo>
                  <a:cubicBezTo>
                    <a:pt x="7" y="1"/>
                    <a:pt x="3" y="0"/>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0" name="Freeform 1768"/>
            <p:cNvSpPr>
              <a:spLocks/>
            </p:cNvSpPr>
            <p:nvPr userDrawn="1"/>
          </p:nvSpPr>
          <p:spPr bwMode="auto">
            <a:xfrm>
              <a:off x="369" y="211"/>
              <a:ext cx="4" cy="3"/>
            </a:xfrm>
            <a:custGeom>
              <a:avLst/>
              <a:gdLst>
                <a:gd name="T0" fmla="*/ 0 w 10"/>
                <a:gd name="T1" fmla="*/ 0 h 7"/>
                <a:gd name="T2" fmla="*/ 0 w 10"/>
                <a:gd name="T3" fmla="*/ 0 h 7"/>
                <a:gd name="T4" fmla="*/ 10 w 10"/>
                <a:gd name="T5" fmla="*/ 7 h 7"/>
                <a:gd name="T6" fmla="*/ 0 w 10"/>
                <a:gd name="T7" fmla="*/ 0 h 7"/>
              </a:gdLst>
              <a:ahLst/>
              <a:cxnLst>
                <a:cxn ang="0">
                  <a:pos x="T0" y="T1"/>
                </a:cxn>
                <a:cxn ang="0">
                  <a:pos x="T2" y="T3"/>
                </a:cxn>
                <a:cxn ang="0">
                  <a:pos x="T4" y="T5"/>
                </a:cxn>
                <a:cxn ang="0">
                  <a:pos x="T6" y="T7"/>
                </a:cxn>
              </a:cxnLst>
              <a:rect l="0" t="0" r="r" b="b"/>
              <a:pathLst>
                <a:path w="10" h="7">
                  <a:moveTo>
                    <a:pt x="0" y="0"/>
                  </a:moveTo>
                  <a:lnTo>
                    <a:pt x="0" y="0"/>
                  </a:lnTo>
                  <a:cubicBezTo>
                    <a:pt x="2" y="3"/>
                    <a:pt x="6" y="6"/>
                    <a:pt x="10" y="7"/>
                  </a:cubicBezTo>
                  <a:cubicBezTo>
                    <a:pt x="8" y="3"/>
                    <a:pt x="4"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1" name="Freeform 1769"/>
            <p:cNvSpPr>
              <a:spLocks/>
            </p:cNvSpPr>
            <p:nvPr userDrawn="1"/>
          </p:nvSpPr>
          <p:spPr bwMode="auto">
            <a:xfrm>
              <a:off x="375" y="208"/>
              <a:ext cx="0" cy="1"/>
            </a:xfrm>
            <a:custGeom>
              <a:avLst/>
              <a:gdLst>
                <a:gd name="T0" fmla="*/ 2 h 2"/>
                <a:gd name="T1" fmla="*/ 2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lnTo>
                    <a:pt x="0" y="2"/>
                  </a:lnTo>
                  <a:lnTo>
                    <a:pt x="0" y="0"/>
                  </a:lnTo>
                  <a:lnTo>
                    <a:pt x="0" y="0"/>
                  </a:lnTo>
                  <a:cubicBezTo>
                    <a:pt x="0" y="1"/>
                    <a:pt x="0" y="1"/>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2" name="Freeform 1770"/>
            <p:cNvSpPr>
              <a:spLocks/>
            </p:cNvSpPr>
            <p:nvPr userDrawn="1"/>
          </p:nvSpPr>
          <p:spPr bwMode="auto">
            <a:xfrm>
              <a:off x="384" y="208"/>
              <a:ext cx="2" cy="2"/>
            </a:xfrm>
            <a:custGeom>
              <a:avLst/>
              <a:gdLst>
                <a:gd name="T0" fmla="*/ 2 w 3"/>
                <a:gd name="T1" fmla="*/ 2 h 5"/>
                <a:gd name="T2" fmla="*/ 2 w 3"/>
                <a:gd name="T3" fmla="*/ 2 h 5"/>
                <a:gd name="T4" fmla="*/ 3 w 3"/>
                <a:gd name="T5" fmla="*/ 1 h 5"/>
                <a:gd name="T6" fmla="*/ 3 w 3"/>
                <a:gd name="T7" fmla="*/ 0 h 5"/>
                <a:gd name="T8" fmla="*/ 0 w 3"/>
                <a:gd name="T9" fmla="*/ 3 h 5"/>
                <a:gd name="T10" fmla="*/ 1 w 3"/>
                <a:gd name="T11" fmla="*/ 5 h 5"/>
                <a:gd name="T12" fmla="*/ 2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2"/>
                  </a:moveTo>
                  <a:lnTo>
                    <a:pt x="2" y="2"/>
                  </a:lnTo>
                  <a:cubicBezTo>
                    <a:pt x="3" y="1"/>
                    <a:pt x="3" y="1"/>
                    <a:pt x="3" y="1"/>
                  </a:cubicBezTo>
                  <a:lnTo>
                    <a:pt x="3" y="0"/>
                  </a:lnTo>
                  <a:cubicBezTo>
                    <a:pt x="2" y="1"/>
                    <a:pt x="1" y="2"/>
                    <a:pt x="0" y="3"/>
                  </a:cubicBezTo>
                  <a:cubicBezTo>
                    <a:pt x="1" y="4"/>
                    <a:pt x="1" y="4"/>
                    <a:pt x="1" y="5"/>
                  </a:cubicBezTo>
                  <a:cubicBezTo>
                    <a:pt x="2" y="4"/>
                    <a:pt x="2" y="3"/>
                    <a:pt x="2"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3" name="Freeform 1771"/>
            <p:cNvSpPr>
              <a:spLocks/>
            </p:cNvSpPr>
            <p:nvPr userDrawn="1"/>
          </p:nvSpPr>
          <p:spPr bwMode="auto">
            <a:xfrm>
              <a:off x="385" y="205"/>
              <a:ext cx="1" cy="2"/>
            </a:xfrm>
            <a:custGeom>
              <a:avLst/>
              <a:gdLst>
                <a:gd name="T0" fmla="*/ 2 w 3"/>
                <a:gd name="T1" fmla="*/ 6 h 6"/>
                <a:gd name="T2" fmla="*/ 2 w 3"/>
                <a:gd name="T3" fmla="*/ 6 h 6"/>
                <a:gd name="T4" fmla="*/ 3 w 3"/>
                <a:gd name="T5" fmla="*/ 2 h 6"/>
                <a:gd name="T6" fmla="*/ 2 w 3"/>
                <a:gd name="T7" fmla="*/ 0 h 6"/>
                <a:gd name="T8" fmla="*/ 0 w 3"/>
                <a:gd name="T9" fmla="*/ 3 h 6"/>
                <a:gd name="T10" fmla="*/ 2 w 3"/>
                <a:gd name="T11" fmla="*/ 6 h 6"/>
                <a:gd name="T12" fmla="*/ 2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6"/>
                  </a:moveTo>
                  <a:lnTo>
                    <a:pt x="2" y="6"/>
                  </a:lnTo>
                  <a:cubicBezTo>
                    <a:pt x="3" y="5"/>
                    <a:pt x="3" y="3"/>
                    <a:pt x="3" y="2"/>
                  </a:cubicBezTo>
                  <a:lnTo>
                    <a:pt x="2" y="0"/>
                  </a:lnTo>
                  <a:cubicBezTo>
                    <a:pt x="1" y="1"/>
                    <a:pt x="1" y="2"/>
                    <a:pt x="0" y="3"/>
                  </a:cubicBezTo>
                  <a:cubicBezTo>
                    <a:pt x="0" y="4"/>
                    <a:pt x="1" y="5"/>
                    <a:pt x="2" y="6"/>
                  </a:cubicBezTo>
                  <a:lnTo>
                    <a:pt x="2" y="6"/>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4" name="Freeform 1772"/>
            <p:cNvSpPr>
              <a:spLocks/>
            </p:cNvSpPr>
            <p:nvPr userDrawn="1"/>
          </p:nvSpPr>
          <p:spPr bwMode="auto">
            <a:xfrm>
              <a:off x="386" y="204"/>
              <a:ext cx="0" cy="1"/>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2"/>
                  </a:lnTo>
                  <a:cubicBezTo>
                    <a:pt x="1" y="1"/>
                    <a:pt x="1" y="0"/>
                    <a:pt x="1" y="0"/>
                  </a:cubicBezTo>
                  <a:lnTo>
                    <a:pt x="0" y="1"/>
                  </a:lnTo>
                  <a:lnTo>
                    <a:pt x="1"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5" name="Freeform 1773"/>
            <p:cNvSpPr>
              <a:spLocks/>
            </p:cNvSpPr>
            <p:nvPr userDrawn="1"/>
          </p:nvSpPr>
          <p:spPr bwMode="auto">
            <a:xfrm>
              <a:off x="385" y="201"/>
              <a:ext cx="1" cy="3"/>
            </a:xfrm>
            <a:custGeom>
              <a:avLst/>
              <a:gdLst>
                <a:gd name="T0" fmla="*/ 3 w 3"/>
                <a:gd name="T1" fmla="*/ 5 h 6"/>
                <a:gd name="T2" fmla="*/ 3 w 3"/>
                <a:gd name="T3" fmla="*/ 5 h 6"/>
                <a:gd name="T4" fmla="*/ 1 w 3"/>
                <a:gd name="T5" fmla="*/ 0 h 6"/>
                <a:gd name="T6" fmla="*/ 0 w 3"/>
                <a:gd name="T7" fmla="*/ 2 h 6"/>
                <a:gd name="T8" fmla="*/ 2 w 3"/>
                <a:gd name="T9" fmla="*/ 6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lnTo>
                    <a:pt x="3" y="5"/>
                  </a:lnTo>
                  <a:cubicBezTo>
                    <a:pt x="3" y="3"/>
                    <a:pt x="2" y="2"/>
                    <a:pt x="1" y="0"/>
                  </a:cubicBezTo>
                  <a:cubicBezTo>
                    <a:pt x="0" y="1"/>
                    <a:pt x="0" y="1"/>
                    <a:pt x="0" y="2"/>
                  </a:cubicBezTo>
                  <a:cubicBezTo>
                    <a:pt x="1" y="3"/>
                    <a:pt x="1" y="4"/>
                    <a:pt x="2" y="6"/>
                  </a:cubicBezTo>
                  <a:lnTo>
                    <a:pt x="3"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6" name="Freeform 1774"/>
            <p:cNvSpPr>
              <a:spLocks/>
            </p:cNvSpPr>
            <p:nvPr userDrawn="1"/>
          </p:nvSpPr>
          <p:spPr bwMode="auto">
            <a:xfrm>
              <a:off x="383" y="200"/>
              <a:ext cx="2" cy="2"/>
            </a:xfrm>
            <a:custGeom>
              <a:avLst/>
              <a:gdLst>
                <a:gd name="T0" fmla="*/ 4 w 4"/>
                <a:gd name="T1" fmla="*/ 3 h 4"/>
                <a:gd name="T2" fmla="*/ 4 w 4"/>
                <a:gd name="T3" fmla="*/ 3 h 4"/>
                <a:gd name="T4" fmla="*/ 4 w 4"/>
                <a:gd name="T5" fmla="*/ 3 h 4"/>
                <a:gd name="T6" fmla="*/ 1 w 4"/>
                <a:gd name="T7" fmla="*/ 0 h 4"/>
                <a:gd name="T8" fmla="*/ 0 w 4"/>
                <a:gd name="T9" fmla="*/ 1 h 4"/>
                <a:gd name="T10" fmla="*/ 3 w 4"/>
                <a:gd name="T11" fmla="*/ 4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lnTo>
                    <a:pt x="4" y="3"/>
                  </a:lnTo>
                  <a:lnTo>
                    <a:pt x="4" y="3"/>
                  </a:lnTo>
                  <a:cubicBezTo>
                    <a:pt x="3" y="2"/>
                    <a:pt x="2" y="1"/>
                    <a:pt x="1" y="0"/>
                  </a:cubicBezTo>
                  <a:lnTo>
                    <a:pt x="0" y="1"/>
                  </a:lnTo>
                  <a:cubicBezTo>
                    <a:pt x="2" y="2"/>
                    <a:pt x="3" y="3"/>
                    <a:pt x="3" y="4"/>
                  </a:cubicBezTo>
                  <a:lnTo>
                    <a:pt x="4"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7" name="Rectangle 1775"/>
            <p:cNvSpPr>
              <a:spLocks noChangeArrowheads="1"/>
            </p:cNvSpPr>
            <p:nvPr userDrawn="1"/>
          </p:nvSpPr>
          <p:spPr bwMode="auto">
            <a:xfrm>
              <a:off x="383" y="200"/>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8" name="Freeform 1776"/>
            <p:cNvSpPr>
              <a:spLocks/>
            </p:cNvSpPr>
            <p:nvPr userDrawn="1"/>
          </p:nvSpPr>
          <p:spPr bwMode="auto">
            <a:xfrm>
              <a:off x="381" y="199"/>
              <a:ext cx="2" cy="3"/>
            </a:xfrm>
            <a:custGeom>
              <a:avLst/>
              <a:gdLst>
                <a:gd name="T0" fmla="*/ 3 w 5"/>
                <a:gd name="T1" fmla="*/ 1 h 6"/>
                <a:gd name="T2" fmla="*/ 3 w 5"/>
                <a:gd name="T3" fmla="*/ 1 h 6"/>
                <a:gd name="T4" fmla="*/ 2 w 5"/>
                <a:gd name="T5" fmla="*/ 0 h 6"/>
                <a:gd name="T6" fmla="*/ 0 w 5"/>
                <a:gd name="T7" fmla="*/ 3 h 6"/>
                <a:gd name="T8" fmla="*/ 2 w 5"/>
                <a:gd name="T9" fmla="*/ 6 h 6"/>
                <a:gd name="T10" fmla="*/ 5 w 5"/>
                <a:gd name="T11" fmla="*/ 3 h 6"/>
                <a:gd name="T12" fmla="*/ 3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3" y="1"/>
                  </a:moveTo>
                  <a:lnTo>
                    <a:pt x="3" y="1"/>
                  </a:lnTo>
                  <a:cubicBezTo>
                    <a:pt x="3" y="1"/>
                    <a:pt x="2" y="1"/>
                    <a:pt x="2" y="0"/>
                  </a:cubicBezTo>
                  <a:cubicBezTo>
                    <a:pt x="1" y="1"/>
                    <a:pt x="0" y="2"/>
                    <a:pt x="0" y="3"/>
                  </a:cubicBezTo>
                  <a:cubicBezTo>
                    <a:pt x="0" y="4"/>
                    <a:pt x="1" y="5"/>
                    <a:pt x="2" y="6"/>
                  </a:cubicBezTo>
                  <a:cubicBezTo>
                    <a:pt x="3" y="5"/>
                    <a:pt x="4" y="4"/>
                    <a:pt x="5" y="3"/>
                  </a:cubicBezTo>
                  <a:cubicBezTo>
                    <a:pt x="4" y="2"/>
                    <a:pt x="4" y="2"/>
                    <a:pt x="3"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9" name="Freeform 1777"/>
            <p:cNvSpPr>
              <a:spLocks/>
            </p:cNvSpPr>
            <p:nvPr userDrawn="1"/>
          </p:nvSpPr>
          <p:spPr bwMode="auto">
            <a:xfrm>
              <a:off x="380" y="199"/>
              <a:ext cx="1" cy="1"/>
            </a:xfrm>
            <a:custGeom>
              <a:avLst/>
              <a:gdLst>
                <a:gd name="T0" fmla="*/ 4 w 4"/>
                <a:gd name="T1" fmla="*/ 1 h 4"/>
                <a:gd name="T2" fmla="*/ 4 w 4"/>
                <a:gd name="T3" fmla="*/ 1 h 4"/>
                <a:gd name="T4" fmla="*/ 0 w 4"/>
                <a:gd name="T5" fmla="*/ 0 h 4"/>
                <a:gd name="T6" fmla="*/ 0 w 4"/>
                <a:gd name="T7" fmla="*/ 1 h 4"/>
                <a:gd name="T8" fmla="*/ 2 w 4"/>
                <a:gd name="T9" fmla="*/ 4 h 4"/>
                <a:gd name="T10" fmla="*/ 4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4" y="1"/>
                  </a:moveTo>
                  <a:lnTo>
                    <a:pt x="4" y="1"/>
                  </a:lnTo>
                  <a:cubicBezTo>
                    <a:pt x="3" y="1"/>
                    <a:pt x="1" y="0"/>
                    <a:pt x="0" y="0"/>
                  </a:cubicBezTo>
                  <a:lnTo>
                    <a:pt x="0" y="1"/>
                  </a:lnTo>
                  <a:cubicBezTo>
                    <a:pt x="1" y="2"/>
                    <a:pt x="1" y="3"/>
                    <a:pt x="2" y="4"/>
                  </a:cubicBezTo>
                  <a:cubicBezTo>
                    <a:pt x="3" y="3"/>
                    <a:pt x="4" y="2"/>
                    <a:pt x="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0" name="Freeform 1778"/>
            <p:cNvSpPr>
              <a:spLocks/>
            </p:cNvSpPr>
            <p:nvPr userDrawn="1"/>
          </p:nvSpPr>
          <p:spPr bwMode="auto">
            <a:xfrm>
              <a:off x="379" y="200"/>
              <a:ext cx="1" cy="2"/>
            </a:xfrm>
            <a:custGeom>
              <a:avLst/>
              <a:gdLst>
                <a:gd name="T0" fmla="*/ 1 w 3"/>
                <a:gd name="T1" fmla="*/ 0 h 6"/>
                <a:gd name="T2" fmla="*/ 1 w 3"/>
                <a:gd name="T3" fmla="*/ 0 h 6"/>
                <a:gd name="T4" fmla="*/ 0 w 3"/>
                <a:gd name="T5" fmla="*/ 5 h 6"/>
                <a:gd name="T6" fmla="*/ 0 w 3"/>
                <a:gd name="T7" fmla="*/ 6 h 6"/>
                <a:gd name="T8" fmla="*/ 3 w 3"/>
                <a:gd name="T9" fmla="*/ 2 h 6"/>
                <a:gd name="T10" fmla="*/ 1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1" y="0"/>
                  </a:moveTo>
                  <a:lnTo>
                    <a:pt x="1" y="0"/>
                  </a:lnTo>
                  <a:lnTo>
                    <a:pt x="0" y="5"/>
                  </a:lnTo>
                  <a:lnTo>
                    <a:pt x="0" y="6"/>
                  </a:lnTo>
                  <a:cubicBezTo>
                    <a:pt x="1" y="5"/>
                    <a:pt x="2" y="3"/>
                    <a:pt x="3" y="2"/>
                  </a:cubicBezTo>
                  <a:cubicBezTo>
                    <a:pt x="2" y="2"/>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1" name="Freeform 1779"/>
            <p:cNvSpPr>
              <a:spLocks/>
            </p:cNvSpPr>
            <p:nvPr userDrawn="1"/>
          </p:nvSpPr>
          <p:spPr bwMode="auto">
            <a:xfrm>
              <a:off x="379" y="202"/>
              <a:ext cx="0" cy="1"/>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0"/>
                  </a:lnTo>
                  <a:lnTo>
                    <a:pt x="0" y="1"/>
                  </a:lnTo>
                  <a:lnTo>
                    <a:pt x="1"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2" name="Freeform 1780"/>
            <p:cNvSpPr>
              <a:spLocks/>
            </p:cNvSpPr>
            <p:nvPr userDrawn="1"/>
          </p:nvSpPr>
          <p:spPr bwMode="auto">
            <a:xfrm>
              <a:off x="378" y="203"/>
              <a:ext cx="2" cy="2"/>
            </a:xfrm>
            <a:custGeom>
              <a:avLst/>
              <a:gdLst>
                <a:gd name="T0" fmla="*/ 1 w 5"/>
                <a:gd name="T1" fmla="*/ 1 h 6"/>
                <a:gd name="T2" fmla="*/ 1 w 5"/>
                <a:gd name="T3" fmla="*/ 1 h 6"/>
                <a:gd name="T4" fmla="*/ 0 w 5"/>
                <a:gd name="T5" fmla="*/ 3 h 6"/>
                <a:gd name="T6" fmla="*/ 3 w 5"/>
                <a:gd name="T7" fmla="*/ 6 h 6"/>
                <a:gd name="T8" fmla="*/ 5 w 5"/>
                <a:gd name="T9" fmla="*/ 3 h 6"/>
                <a:gd name="T10" fmla="*/ 2 w 5"/>
                <a:gd name="T11" fmla="*/ 0 h 6"/>
                <a:gd name="T12" fmla="*/ 1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1" y="1"/>
                  </a:moveTo>
                  <a:lnTo>
                    <a:pt x="1" y="1"/>
                  </a:lnTo>
                  <a:lnTo>
                    <a:pt x="0" y="3"/>
                  </a:lnTo>
                  <a:cubicBezTo>
                    <a:pt x="1" y="4"/>
                    <a:pt x="2" y="5"/>
                    <a:pt x="3" y="6"/>
                  </a:cubicBezTo>
                  <a:cubicBezTo>
                    <a:pt x="3" y="5"/>
                    <a:pt x="4" y="4"/>
                    <a:pt x="5" y="3"/>
                  </a:cubicBezTo>
                  <a:cubicBezTo>
                    <a:pt x="4" y="2"/>
                    <a:pt x="3" y="1"/>
                    <a:pt x="2" y="0"/>
                  </a:cubicBezTo>
                  <a:cubicBezTo>
                    <a:pt x="2"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3" name="Freeform 1781"/>
            <p:cNvSpPr>
              <a:spLocks/>
            </p:cNvSpPr>
            <p:nvPr userDrawn="1"/>
          </p:nvSpPr>
          <p:spPr bwMode="auto">
            <a:xfrm>
              <a:off x="378" y="205"/>
              <a:ext cx="1" cy="2"/>
            </a:xfrm>
            <a:custGeom>
              <a:avLst/>
              <a:gdLst>
                <a:gd name="T0" fmla="*/ 1 w 3"/>
                <a:gd name="T1" fmla="*/ 0 h 5"/>
                <a:gd name="T2" fmla="*/ 1 w 3"/>
                <a:gd name="T3" fmla="*/ 0 h 5"/>
                <a:gd name="T4" fmla="*/ 0 w 3"/>
                <a:gd name="T5" fmla="*/ 5 h 5"/>
                <a:gd name="T6" fmla="*/ 3 w 3"/>
                <a:gd name="T7" fmla="*/ 2 h 5"/>
                <a:gd name="T8" fmla="*/ 1 w 3"/>
                <a:gd name="T9" fmla="*/ 0 h 5"/>
              </a:gdLst>
              <a:ahLst/>
              <a:cxnLst>
                <a:cxn ang="0">
                  <a:pos x="T0" y="T1"/>
                </a:cxn>
                <a:cxn ang="0">
                  <a:pos x="T2" y="T3"/>
                </a:cxn>
                <a:cxn ang="0">
                  <a:pos x="T4" y="T5"/>
                </a:cxn>
                <a:cxn ang="0">
                  <a:pos x="T6" y="T7"/>
                </a:cxn>
                <a:cxn ang="0">
                  <a:pos x="T8" y="T9"/>
                </a:cxn>
              </a:cxnLst>
              <a:rect l="0" t="0" r="r" b="b"/>
              <a:pathLst>
                <a:path w="3" h="5">
                  <a:moveTo>
                    <a:pt x="1" y="0"/>
                  </a:moveTo>
                  <a:lnTo>
                    <a:pt x="1" y="0"/>
                  </a:lnTo>
                  <a:lnTo>
                    <a:pt x="0" y="5"/>
                  </a:lnTo>
                  <a:cubicBezTo>
                    <a:pt x="1" y="4"/>
                    <a:pt x="2" y="3"/>
                    <a:pt x="3" y="2"/>
                  </a:cubicBezTo>
                  <a:cubicBezTo>
                    <a:pt x="3" y="1"/>
                    <a:pt x="2"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4" name="Freeform 1782"/>
            <p:cNvSpPr>
              <a:spLocks/>
            </p:cNvSpPr>
            <p:nvPr userDrawn="1"/>
          </p:nvSpPr>
          <p:spPr bwMode="auto">
            <a:xfrm>
              <a:off x="377" y="207"/>
              <a:ext cx="2" cy="3"/>
            </a:xfrm>
            <a:custGeom>
              <a:avLst/>
              <a:gdLst>
                <a:gd name="T0" fmla="*/ 1 w 4"/>
                <a:gd name="T1" fmla="*/ 0 h 5"/>
                <a:gd name="T2" fmla="*/ 1 w 4"/>
                <a:gd name="T3" fmla="*/ 0 h 5"/>
                <a:gd name="T4" fmla="*/ 0 w 4"/>
                <a:gd name="T5" fmla="*/ 4 h 5"/>
                <a:gd name="T6" fmla="*/ 1 w 4"/>
                <a:gd name="T7" fmla="*/ 4 h 5"/>
                <a:gd name="T8" fmla="*/ 1 w 4"/>
                <a:gd name="T9" fmla="*/ 4 h 5"/>
                <a:gd name="T10" fmla="*/ 1 w 4"/>
                <a:gd name="T11" fmla="*/ 5 h 5"/>
                <a:gd name="T12" fmla="*/ 4 w 4"/>
                <a:gd name="T13" fmla="*/ 2 h 5"/>
                <a:gd name="T14" fmla="*/ 1 w 4"/>
                <a:gd name="T15" fmla="*/ 0 h 5"/>
                <a:gd name="T16" fmla="*/ 1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1" y="0"/>
                  </a:moveTo>
                  <a:lnTo>
                    <a:pt x="1" y="0"/>
                  </a:lnTo>
                  <a:lnTo>
                    <a:pt x="0" y="4"/>
                  </a:lnTo>
                  <a:lnTo>
                    <a:pt x="1" y="4"/>
                  </a:lnTo>
                  <a:lnTo>
                    <a:pt x="1" y="4"/>
                  </a:lnTo>
                  <a:lnTo>
                    <a:pt x="1" y="5"/>
                  </a:lnTo>
                  <a:cubicBezTo>
                    <a:pt x="2" y="4"/>
                    <a:pt x="3" y="3"/>
                    <a:pt x="4" y="2"/>
                  </a:cubicBezTo>
                  <a:cubicBezTo>
                    <a:pt x="3" y="1"/>
                    <a:pt x="2" y="0"/>
                    <a:pt x="1" y="0"/>
                  </a:cubicBez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5" name="Freeform 1783"/>
            <p:cNvSpPr>
              <a:spLocks/>
            </p:cNvSpPr>
            <p:nvPr userDrawn="1"/>
          </p:nvSpPr>
          <p:spPr bwMode="auto">
            <a:xfrm>
              <a:off x="378" y="210"/>
              <a:ext cx="0" cy="0"/>
            </a:xfrm>
            <a:custGeom>
              <a:avLst/>
              <a:gdLst>
                <a:gd name="T0" fmla="*/ 1 w 1"/>
                <a:gd name="T1" fmla="*/ 1 h 2"/>
                <a:gd name="T2" fmla="*/ 1 w 1"/>
                <a:gd name="T3" fmla="*/ 1 h 2"/>
                <a:gd name="T4" fmla="*/ 0 w 1"/>
                <a:gd name="T5" fmla="*/ 0 h 2"/>
                <a:gd name="T6" fmla="*/ 0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1"/>
                  </a:lnTo>
                  <a:lnTo>
                    <a:pt x="0" y="0"/>
                  </a:lnTo>
                  <a:cubicBezTo>
                    <a:pt x="0" y="1"/>
                    <a:pt x="0" y="1"/>
                    <a:pt x="0" y="2"/>
                  </a:cubicBezTo>
                  <a:cubicBezTo>
                    <a:pt x="0" y="1"/>
                    <a:pt x="0"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6" name="Freeform 1784"/>
            <p:cNvSpPr>
              <a:spLocks/>
            </p:cNvSpPr>
            <p:nvPr userDrawn="1"/>
          </p:nvSpPr>
          <p:spPr bwMode="auto">
            <a:xfrm>
              <a:off x="382" y="214"/>
              <a:ext cx="0" cy="0"/>
            </a:xfrm>
            <a:custGeom>
              <a:avLst/>
              <a:gdLst>
                <a:gd name="T0" fmla="*/ 1 w 1"/>
                <a:gd name="T1" fmla="*/ 1 h 1"/>
                <a:gd name="T2" fmla="*/ 1 w 1"/>
                <a:gd name="T3" fmla="*/ 1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0"/>
                  </a:lnTo>
                  <a:lnTo>
                    <a:pt x="0" y="0"/>
                  </a:ln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7" name="Freeform 1785"/>
            <p:cNvSpPr>
              <a:spLocks/>
            </p:cNvSpPr>
            <p:nvPr userDrawn="1"/>
          </p:nvSpPr>
          <p:spPr bwMode="auto">
            <a:xfrm>
              <a:off x="382" y="213"/>
              <a:ext cx="2" cy="1"/>
            </a:xfrm>
            <a:custGeom>
              <a:avLst/>
              <a:gdLst>
                <a:gd name="T0" fmla="*/ 0 w 4"/>
                <a:gd name="T1" fmla="*/ 2 h 3"/>
                <a:gd name="T2" fmla="*/ 0 w 4"/>
                <a:gd name="T3" fmla="*/ 2 h 3"/>
                <a:gd name="T4" fmla="*/ 1 w 4"/>
                <a:gd name="T5" fmla="*/ 3 h 3"/>
                <a:gd name="T6" fmla="*/ 1 w 4"/>
                <a:gd name="T7" fmla="*/ 3 h 3"/>
                <a:gd name="T8" fmla="*/ 2 w 4"/>
                <a:gd name="T9" fmla="*/ 3 h 3"/>
                <a:gd name="T10" fmla="*/ 4 w 4"/>
                <a:gd name="T11" fmla="*/ 0 h 3"/>
                <a:gd name="T12" fmla="*/ 0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2"/>
                  </a:moveTo>
                  <a:lnTo>
                    <a:pt x="0" y="2"/>
                  </a:lnTo>
                  <a:cubicBezTo>
                    <a:pt x="1" y="2"/>
                    <a:pt x="1" y="3"/>
                    <a:pt x="1" y="3"/>
                  </a:cubicBezTo>
                  <a:lnTo>
                    <a:pt x="1" y="3"/>
                  </a:lnTo>
                  <a:lnTo>
                    <a:pt x="2" y="3"/>
                  </a:lnTo>
                  <a:cubicBezTo>
                    <a:pt x="3" y="2"/>
                    <a:pt x="3" y="1"/>
                    <a:pt x="4" y="0"/>
                  </a:cubicBezTo>
                  <a:cubicBezTo>
                    <a:pt x="3" y="0"/>
                    <a:pt x="2" y="1"/>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grpSp>
      <p:sp>
        <p:nvSpPr>
          <p:cNvPr id="987" name="Freeform 1787"/>
          <p:cNvSpPr>
            <a:spLocks/>
          </p:cNvSpPr>
          <p:nvPr userDrawn="1"/>
        </p:nvSpPr>
        <p:spPr bwMode="auto">
          <a:xfrm>
            <a:off x="608013" y="333375"/>
            <a:ext cx="3175" cy="3175"/>
          </a:xfrm>
          <a:custGeom>
            <a:avLst/>
            <a:gdLst>
              <a:gd name="T0" fmla="*/ 2 w 4"/>
              <a:gd name="T1" fmla="*/ 5 h 6"/>
              <a:gd name="T2" fmla="*/ 2 w 4"/>
              <a:gd name="T3" fmla="*/ 5 h 6"/>
              <a:gd name="T4" fmla="*/ 4 w 4"/>
              <a:gd name="T5" fmla="*/ 2 h 6"/>
              <a:gd name="T6" fmla="*/ 3 w 4"/>
              <a:gd name="T7" fmla="*/ 0 h 6"/>
              <a:gd name="T8" fmla="*/ 0 w 4"/>
              <a:gd name="T9" fmla="*/ 2 h 6"/>
              <a:gd name="T10" fmla="*/ 2 w 4"/>
              <a:gd name="T11" fmla="*/ 6 h 6"/>
              <a:gd name="T12" fmla="*/ 2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5"/>
                </a:moveTo>
                <a:lnTo>
                  <a:pt x="2" y="5"/>
                </a:lnTo>
                <a:cubicBezTo>
                  <a:pt x="3" y="4"/>
                  <a:pt x="3" y="3"/>
                  <a:pt x="4" y="2"/>
                </a:cubicBezTo>
                <a:cubicBezTo>
                  <a:pt x="4" y="1"/>
                  <a:pt x="3" y="0"/>
                  <a:pt x="3" y="0"/>
                </a:cubicBezTo>
                <a:cubicBezTo>
                  <a:pt x="2" y="1"/>
                  <a:pt x="1" y="1"/>
                  <a:pt x="0" y="2"/>
                </a:cubicBezTo>
                <a:cubicBezTo>
                  <a:pt x="1" y="3"/>
                  <a:pt x="1" y="4"/>
                  <a:pt x="2" y="6"/>
                </a:cubicBezTo>
                <a:lnTo>
                  <a:pt x="2"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88" name="Freeform 1788"/>
          <p:cNvSpPr>
            <a:spLocks/>
          </p:cNvSpPr>
          <p:nvPr userDrawn="1"/>
        </p:nvSpPr>
        <p:spPr bwMode="auto">
          <a:xfrm>
            <a:off x="596901" y="314325"/>
            <a:ext cx="4763" cy="15875"/>
          </a:xfrm>
          <a:custGeom>
            <a:avLst/>
            <a:gdLst>
              <a:gd name="T0" fmla="*/ 3 w 5"/>
              <a:gd name="T1" fmla="*/ 0 h 22"/>
              <a:gd name="T2" fmla="*/ 3 w 5"/>
              <a:gd name="T3" fmla="*/ 0 h 22"/>
              <a:gd name="T4" fmla="*/ 0 w 5"/>
              <a:gd name="T5" fmla="*/ 22 h 22"/>
              <a:gd name="T6" fmla="*/ 1 w 5"/>
              <a:gd name="T7" fmla="*/ 21 h 22"/>
              <a:gd name="T8" fmla="*/ 1 w 5"/>
              <a:gd name="T9" fmla="*/ 21 h 22"/>
              <a:gd name="T10" fmla="*/ 1 w 5"/>
              <a:gd name="T11" fmla="*/ 22 h 22"/>
              <a:gd name="T12" fmla="*/ 5 w 5"/>
              <a:gd name="T13" fmla="*/ 1 h 22"/>
              <a:gd name="T14" fmla="*/ 3 w 5"/>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2">
                <a:moveTo>
                  <a:pt x="3" y="0"/>
                </a:moveTo>
                <a:lnTo>
                  <a:pt x="3" y="0"/>
                </a:lnTo>
                <a:lnTo>
                  <a:pt x="0" y="22"/>
                </a:lnTo>
                <a:cubicBezTo>
                  <a:pt x="0" y="21"/>
                  <a:pt x="1" y="21"/>
                  <a:pt x="1" y="21"/>
                </a:cubicBezTo>
                <a:lnTo>
                  <a:pt x="1" y="21"/>
                </a:lnTo>
                <a:cubicBezTo>
                  <a:pt x="1" y="21"/>
                  <a:pt x="1" y="21"/>
                  <a:pt x="1" y="22"/>
                </a:cubicBezTo>
                <a:lnTo>
                  <a:pt x="5" y="1"/>
                </a:lnTo>
                <a:cubicBezTo>
                  <a:pt x="5" y="0"/>
                  <a:pt x="4" y="0"/>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89" name="Freeform 1789"/>
          <p:cNvSpPr>
            <a:spLocks/>
          </p:cNvSpPr>
          <p:nvPr userDrawn="1"/>
        </p:nvSpPr>
        <p:spPr bwMode="auto">
          <a:xfrm>
            <a:off x="603251" y="319088"/>
            <a:ext cx="3175" cy="4763"/>
          </a:xfrm>
          <a:custGeom>
            <a:avLst/>
            <a:gdLst>
              <a:gd name="T0" fmla="*/ 2 w 5"/>
              <a:gd name="T1" fmla="*/ 0 h 6"/>
              <a:gd name="T2" fmla="*/ 2 w 5"/>
              <a:gd name="T3" fmla="*/ 0 h 6"/>
              <a:gd name="T4" fmla="*/ 0 w 5"/>
              <a:gd name="T5" fmla="*/ 3 h 6"/>
              <a:gd name="T6" fmla="*/ 2 w 5"/>
              <a:gd name="T7" fmla="*/ 6 h 6"/>
              <a:gd name="T8" fmla="*/ 5 w 5"/>
              <a:gd name="T9" fmla="*/ 3 h 6"/>
              <a:gd name="T10" fmla="*/ 2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2" y="0"/>
                </a:moveTo>
                <a:lnTo>
                  <a:pt x="2" y="0"/>
                </a:lnTo>
                <a:cubicBezTo>
                  <a:pt x="1" y="1"/>
                  <a:pt x="0" y="2"/>
                  <a:pt x="0" y="3"/>
                </a:cubicBezTo>
                <a:cubicBezTo>
                  <a:pt x="1" y="4"/>
                  <a:pt x="2" y="5"/>
                  <a:pt x="2" y="6"/>
                </a:cubicBezTo>
                <a:cubicBezTo>
                  <a:pt x="3" y="5"/>
                  <a:pt x="4" y="4"/>
                  <a:pt x="5" y="3"/>
                </a:cubicBezTo>
                <a:cubicBezTo>
                  <a:pt x="4" y="2"/>
                  <a:pt x="3"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0" name="Freeform 1790"/>
          <p:cNvSpPr>
            <a:spLocks/>
          </p:cNvSpPr>
          <p:nvPr userDrawn="1"/>
        </p:nvSpPr>
        <p:spPr bwMode="auto">
          <a:xfrm>
            <a:off x="606426" y="317500"/>
            <a:ext cx="3175" cy="6350"/>
          </a:xfrm>
          <a:custGeom>
            <a:avLst/>
            <a:gdLst>
              <a:gd name="T0" fmla="*/ 2 w 5"/>
              <a:gd name="T1" fmla="*/ 7 h 7"/>
              <a:gd name="T2" fmla="*/ 2 w 5"/>
              <a:gd name="T3" fmla="*/ 7 h 7"/>
              <a:gd name="T4" fmla="*/ 5 w 5"/>
              <a:gd name="T5" fmla="*/ 4 h 7"/>
              <a:gd name="T6" fmla="*/ 2 w 5"/>
              <a:gd name="T7" fmla="*/ 0 h 7"/>
              <a:gd name="T8" fmla="*/ 0 w 5"/>
              <a:gd name="T9" fmla="*/ 4 h 7"/>
              <a:gd name="T10" fmla="*/ 2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2" y="7"/>
                </a:moveTo>
                <a:lnTo>
                  <a:pt x="2" y="7"/>
                </a:lnTo>
                <a:cubicBezTo>
                  <a:pt x="3" y="6"/>
                  <a:pt x="4" y="5"/>
                  <a:pt x="5" y="4"/>
                </a:cubicBezTo>
                <a:cubicBezTo>
                  <a:pt x="4" y="3"/>
                  <a:pt x="3" y="2"/>
                  <a:pt x="2" y="0"/>
                </a:cubicBezTo>
                <a:cubicBezTo>
                  <a:pt x="1" y="1"/>
                  <a:pt x="1" y="3"/>
                  <a:pt x="0" y="4"/>
                </a:cubicBezTo>
                <a:cubicBezTo>
                  <a:pt x="1" y="5"/>
                  <a:pt x="2" y="6"/>
                  <a:pt x="2"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1" name="Freeform 1791"/>
          <p:cNvSpPr>
            <a:spLocks/>
          </p:cNvSpPr>
          <p:nvPr userDrawn="1"/>
        </p:nvSpPr>
        <p:spPr bwMode="auto">
          <a:xfrm>
            <a:off x="604838" y="320675"/>
            <a:ext cx="3175" cy="4763"/>
          </a:xfrm>
          <a:custGeom>
            <a:avLst/>
            <a:gdLst>
              <a:gd name="T0" fmla="*/ 2 w 5"/>
              <a:gd name="T1" fmla="*/ 7 h 7"/>
              <a:gd name="T2" fmla="*/ 2 w 5"/>
              <a:gd name="T3" fmla="*/ 7 h 7"/>
              <a:gd name="T4" fmla="*/ 5 w 5"/>
              <a:gd name="T5" fmla="*/ 4 h 7"/>
              <a:gd name="T6" fmla="*/ 2 w 5"/>
              <a:gd name="T7" fmla="*/ 0 h 7"/>
              <a:gd name="T8" fmla="*/ 0 w 5"/>
              <a:gd name="T9" fmla="*/ 4 h 7"/>
              <a:gd name="T10" fmla="*/ 2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2" y="7"/>
                </a:moveTo>
                <a:lnTo>
                  <a:pt x="2" y="7"/>
                </a:lnTo>
                <a:cubicBezTo>
                  <a:pt x="3" y="6"/>
                  <a:pt x="4" y="5"/>
                  <a:pt x="5" y="4"/>
                </a:cubicBezTo>
                <a:cubicBezTo>
                  <a:pt x="4" y="3"/>
                  <a:pt x="3" y="2"/>
                  <a:pt x="2" y="0"/>
                </a:cubicBezTo>
                <a:cubicBezTo>
                  <a:pt x="2" y="1"/>
                  <a:pt x="1" y="3"/>
                  <a:pt x="0" y="4"/>
                </a:cubicBezTo>
                <a:cubicBezTo>
                  <a:pt x="1" y="5"/>
                  <a:pt x="2" y="6"/>
                  <a:pt x="2"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2" name="Freeform 1792"/>
          <p:cNvSpPr>
            <a:spLocks/>
          </p:cNvSpPr>
          <p:nvPr userDrawn="1"/>
        </p:nvSpPr>
        <p:spPr bwMode="auto">
          <a:xfrm>
            <a:off x="603251" y="323850"/>
            <a:ext cx="3175" cy="4763"/>
          </a:xfrm>
          <a:custGeom>
            <a:avLst/>
            <a:gdLst>
              <a:gd name="T0" fmla="*/ 2 w 5"/>
              <a:gd name="T1" fmla="*/ 6 h 6"/>
              <a:gd name="T2" fmla="*/ 2 w 5"/>
              <a:gd name="T3" fmla="*/ 6 h 6"/>
              <a:gd name="T4" fmla="*/ 5 w 5"/>
              <a:gd name="T5" fmla="*/ 3 h 6"/>
              <a:gd name="T6" fmla="*/ 2 w 5"/>
              <a:gd name="T7" fmla="*/ 0 h 6"/>
              <a:gd name="T8" fmla="*/ 0 w 5"/>
              <a:gd name="T9" fmla="*/ 3 h 6"/>
              <a:gd name="T10" fmla="*/ 2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2" y="6"/>
                </a:moveTo>
                <a:lnTo>
                  <a:pt x="2" y="6"/>
                </a:lnTo>
                <a:cubicBezTo>
                  <a:pt x="3" y="5"/>
                  <a:pt x="4" y="4"/>
                  <a:pt x="5" y="3"/>
                </a:cubicBezTo>
                <a:cubicBezTo>
                  <a:pt x="4" y="2"/>
                  <a:pt x="3" y="1"/>
                  <a:pt x="2" y="0"/>
                </a:cubicBezTo>
                <a:cubicBezTo>
                  <a:pt x="2" y="1"/>
                  <a:pt x="1" y="2"/>
                  <a:pt x="0" y="3"/>
                </a:cubicBezTo>
                <a:cubicBezTo>
                  <a:pt x="1" y="4"/>
                  <a:pt x="2"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3" name="Freeform 1793"/>
          <p:cNvSpPr>
            <a:spLocks/>
          </p:cNvSpPr>
          <p:nvPr userDrawn="1"/>
        </p:nvSpPr>
        <p:spPr bwMode="auto">
          <a:xfrm>
            <a:off x="600076" y="327025"/>
            <a:ext cx="3175" cy="3175"/>
          </a:xfrm>
          <a:custGeom>
            <a:avLst/>
            <a:gdLst>
              <a:gd name="T0" fmla="*/ 2 w 5"/>
              <a:gd name="T1" fmla="*/ 5 h 5"/>
              <a:gd name="T2" fmla="*/ 2 w 5"/>
              <a:gd name="T3" fmla="*/ 5 h 5"/>
              <a:gd name="T4" fmla="*/ 5 w 5"/>
              <a:gd name="T5" fmla="*/ 3 h 5"/>
              <a:gd name="T6" fmla="*/ 2 w 5"/>
              <a:gd name="T7" fmla="*/ 0 h 5"/>
              <a:gd name="T8" fmla="*/ 0 w 5"/>
              <a:gd name="T9" fmla="*/ 2 h 5"/>
              <a:gd name="T10" fmla="*/ 2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2" y="5"/>
                </a:moveTo>
                <a:lnTo>
                  <a:pt x="2" y="5"/>
                </a:lnTo>
                <a:cubicBezTo>
                  <a:pt x="3" y="4"/>
                  <a:pt x="4" y="3"/>
                  <a:pt x="5" y="3"/>
                </a:cubicBezTo>
                <a:cubicBezTo>
                  <a:pt x="4" y="2"/>
                  <a:pt x="3" y="1"/>
                  <a:pt x="2" y="0"/>
                </a:cubicBezTo>
                <a:cubicBezTo>
                  <a:pt x="2" y="0"/>
                  <a:pt x="1" y="1"/>
                  <a:pt x="0" y="2"/>
                </a:cubicBezTo>
                <a:cubicBezTo>
                  <a:pt x="1" y="3"/>
                  <a:pt x="2" y="4"/>
                  <a:pt x="2"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4" name="Freeform 1794"/>
          <p:cNvSpPr>
            <a:spLocks/>
          </p:cNvSpPr>
          <p:nvPr userDrawn="1"/>
        </p:nvSpPr>
        <p:spPr bwMode="auto">
          <a:xfrm>
            <a:off x="609601" y="320675"/>
            <a:ext cx="3175" cy="6350"/>
          </a:xfrm>
          <a:custGeom>
            <a:avLst/>
            <a:gdLst>
              <a:gd name="T0" fmla="*/ 2 w 5"/>
              <a:gd name="T1" fmla="*/ 8 h 8"/>
              <a:gd name="T2" fmla="*/ 2 w 5"/>
              <a:gd name="T3" fmla="*/ 8 h 8"/>
              <a:gd name="T4" fmla="*/ 5 w 5"/>
              <a:gd name="T5" fmla="*/ 4 h 8"/>
              <a:gd name="T6" fmla="*/ 2 w 5"/>
              <a:gd name="T7" fmla="*/ 0 h 8"/>
              <a:gd name="T8" fmla="*/ 0 w 5"/>
              <a:gd name="T9" fmla="*/ 4 h 8"/>
              <a:gd name="T10" fmla="*/ 2 w 5"/>
              <a:gd name="T11" fmla="*/ 8 h 8"/>
            </a:gdLst>
            <a:ahLst/>
            <a:cxnLst>
              <a:cxn ang="0">
                <a:pos x="T0" y="T1"/>
              </a:cxn>
              <a:cxn ang="0">
                <a:pos x="T2" y="T3"/>
              </a:cxn>
              <a:cxn ang="0">
                <a:pos x="T4" y="T5"/>
              </a:cxn>
              <a:cxn ang="0">
                <a:pos x="T6" y="T7"/>
              </a:cxn>
              <a:cxn ang="0">
                <a:pos x="T8" y="T9"/>
              </a:cxn>
              <a:cxn ang="0">
                <a:pos x="T10" y="T11"/>
              </a:cxn>
            </a:cxnLst>
            <a:rect l="0" t="0" r="r" b="b"/>
            <a:pathLst>
              <a:path w="5" h="8">
                <a:moveTo>
                  <a:pt x="2" y="8"/>
                </a:moveTo>
                <a:lnTo>
                  <a:pt x="2" y="8"/>
                </a:lnTo>
                <a:cubicBezTo>
                  <a:pt x="3" y="7"/>
                  <a:pt x="4" y="6"/>
                  <a:pt x="5" y="4"/>
                </a:cubicBezTo>
                <a:cubicBezTo>
                  <a:pt x="4" y="3"/>
                  <a:pt x="3" y="2"/>
                  <a:pt x="2" y="0"/>
                </a:cubicBezTo>
                <a:cubicBezTo>
                  <a:pt x="1" y="2"/>
                  <a:pt x="1" y="3"/>
                  <a:pt x="0" y="4"/>
                </a:cubicBezTo>
                <a:cubicBezTo>
                  <a:pt x="1" y="5"/>
                  <a:pt x="2" y="6"/>
                  <a:pt x="2"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5" name="Freeform 1795"/>
          <p:cNvSpPr>
            <a:spLocks/>
          </p:cNvSpPr>
          <p:nvPr userDrawn="1"/>
        </p:nvSpPr>
        <p:spPr bwMode="auto">
          <a:xfrm>
            <a:off x="606426" y="323850"/>
            <a:ext cx="3175" cy="4763"/>
          </a:xfrm>
          <a:custGeom>
            <a:avLst/>
            <a:gdLst>
              <a:gd name="T0" fmla="*/ 3 w 5"/>
              <a:gd name="T1" fmla="*/ 7 h 7"/>
              <a:gd name="T2" fmla="*/ 3 w 5"/>
              <a:gd name="T3" fmla="*/ 7 h 7"/>
              <a:gd name="T4" fmla="*/ 5 w 5"/>
              <a:gd name="T5" fmla="*/ 4 h 7"/>
              <a:gd name="T6" fmla="*/ 2 w 5"/>
              <a:gd name="T7" fmla="*/ 0 h 7"/>
              <a:gd name="T8" fmla="*/ 0 w 5"/>
              <a:gd name="T9" fmla="*/ 3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3" y="6"/>
                  <a:pt x="4" y="5"/>
                  <a:pt x="5" y="4"/>
                </a:cubicBezTo>
                <a:cubicBezTo>
                  <a:pt x="4" y="3"/>
                  <a:pt x="3" y="2"/>
                  <a:pt x="2" y="0"/>
                </a:cubicBezTo>
                <a:cubicBezTo>
                  <a:pt x="2" y="1"/>
                  <a:pt x="1" y="2"/>
                  <a:pt x="0" y="3"/>
                </a:cubicBezTo>
                <a:cubicBezTo>
                  <a:pt x="1" y="5"/>
                  <a:pt x="2"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6" name="Freeform 1796"/>
          <p:cNvSpPr>
            <a:spLocks/>
          </p:cNvSpPr>
          <p:nvPr userDrawn="1"/>
        </p:nvSpPr>
        <p:spPr bwMode="auto">
          <a:xfrm>
            <a:off x="604838" y="327025"/>
            <a:ext cx="3175" cy="4763"/>
          </a:xfrm>
          <a:custGeom>
            <a:avLst/>
            <a:gdLst>
              <a:gd name="T0" fmla="*/ 3 w 5"/>
              <a:gd name="T1" fmla="*/ 7 h 7"/>
              <a:gd name="T2" fmla="*/ 3 w 5"/>
              <a:gd name="T3" fmla="*/ 7 h 7"/>
              <a:gd name="T4" fmla="*/ 5 w 5"/>
              <a:gd name="T5" fmla="*/ 4 h 7"/>
              <a:gd name="T6" fmla="*/ 2 w 5"/>
              <a:gd name="T7" fmla="*/ 0 h 7"/>
              <a:gd name="T8" fmla="*/ 0 w 5"/>
              <a:gd name="T9" fmla="*/ 3 h 7"/>
              <a:gd name="T10" fmla="*/ 2 w 5"/>
              <a:gd name="T11" fmla="*/ 5 h 7"/>
              <a:gd name="T12" fmla="*/ 2 w 5"/>
              <a:gd name="T13" fmla="*/ 5 h 7"/>
              <a:gd name="T14" fmla="*/ 3 w 5"/>
              <a:gd name="T15" fmla="*/ 5 h 7"/>
              <a:gd name="T16" fmla="*/ 2 w 5"/>
              <a:gd name="T17" fmla="*/ 6 h 7"/>
              <a:gd name="T18" fmla="*/ 3 w 5"/>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3" y="7"/>
                </a:moveTo>
                <a:lnTo>
                  <a:pt x="3" y="7"/>
                </a:lnTo>
                <a:cubicBezTo>
                  <a:pt x="4" y="6"/>
                  <a:pt x="4" y="5"/>
                  <a:pt x="5" y="4"/>
                </a:cubicBezTo>
                <a:cubicBezTo>
                  <a:pt x="4" y="2"/>
                  <a:pt x="3" y="1"/>
                  <a:pt x="2" y="0"/>
                </a:cubicBezTo>
                <a:cubicBezTo>
                  <a:pt x="2" y="1"/>
                  <a:pt x="1" y="2"/>
                  <a:pt x="0" y="3"/>
                </a:cubicBezTo>
                <a:cubicBezTo>
                  <a:pt x="1" y="4"/>
                  <a:pt x="1" y="4"/>
                  <a:pt x="2" y="5"/>
                </a:cubicBezTo>
                <a:lnTo>
                  <a:pt x="2" y="5"/>
                </a:lnTo>
                <a:lnTo>
                  <a:pt x="3" y="5"/>
                </a:lnTo>
                <a:cubicBezTo>
                  <a:pt x="3" y="6"/>
                  <a:pt x="2" y="6"/>
                  <a:pt x="2" y="6"/>
                </a:cubicBezTo>
                <a:lnTo>
                  <a:pt x="3" y="7"/>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7" name="Freeform 1797"/>
          <p:cNvSpPr>
            <a:spLocks/>
          </p:cNvSpPr>
          <p:nvPr userDrawn="1"/>
        </p:nvSpPr>
        <p:spPr bwMode="auto">
          <a:xfrm>
            <a:off x="603251" y="328613"/>
            <a:ext cx="1588" cy="3175"/>
          </a:xfrm>
          <a:custGeom>
            <a:avLst/>
            <a:gdLst>
              <a:gd name="T0" fmla="*/ 4 w 4"/>
              <a:gd name="T1" fmla="*/ 3 h 4"/>
              <a:gd name="T2" fmla="*/ 4 w 4"/>
              <a:gd name="T3" fmla="*/ 3 h 4"/>
              <a:gd name="T4" fmla="*/ 2 w 4"/>
              <a:gd name="T5" fmla="*/ 0 h 4"/>
              <a:gd name="T6" fmla="*/ 0 w 4"/>
              <a:gd name="T7" fmla="*/ 2 h 4"/>
              <a:gd name="T8" fmla="*/ 0 w 4"/>
              <a:gd name="T9" fmla="*/ 4 h 4"/>
              <a:gd name="T10" fmla="*/ 4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4" y="3"/>
                </a:moveTo>
                <a:lnTo>
                  <a:pt x="4" y="3"/>
                </a:lnTo>
                <a:cubicBezTo>
                  <a:pt x="4" y="2"/>
                  <a:pt x="3" y="1"/>
                  <a:pt x="2" y="0"/>
                </a:cubicBezTo>
                <a:cubicBezTo>
                  <a:pt x="1" y="1"/>
                  <a:pt x="1" y="2"/>
                  <a:pt x="0" y="2"/>
                </a:cubicBezTo>
                <a:lnTo>
                  <a:pt x="0" y="4"/>
                </a:lnTo>
                <a:cubicBezTo>
                  <a:pt x="2" y="3"/>
                  <a:pt x="3" y="3"/>
                  <a:pt x="4"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8" name="Rectangle 1798"/>
          <p:cNvSpPr>
            <a:spLocks noChangeArrowheads="1"/>
          </p:cNvSpPr>
          <p:nvPr userDrawn="1"/>
        </p:nvSpPr>
        <p:spPr bwMode="auto">
          <a:xfrm>
            <a:off x="606426" y="331788"/>
            <a:ext cx="1588" cy="1588"/>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999" name="Freeform 1799"/>
          <p:cNvSpPr>
            <a:spLocks/>
          </p:cNvSpPr>
          <p:nvPr userDrawn="1"/>
        </p:nvSpPr>
        <p:spPr bwMode="auto">
          <a:xfrm>
            <a:off x="600076" y="331788"/>
            <a:ext cx="3175" cy="1588"/>
          </a:xfrm>
          <a:custGeom>
            <a:avLst/>
            <a:gdLst>
              <a:gd name="T0" fmla="*/ 3 w 3"/>
              <a:gd name="T1" fmla="*/ 1 h 3"/>
              <a:gd name="T2" fmla="*/ 3 w 3"/>
              <a:gd name="T3" fmla="*/ 1 h 3"/>
              <a:gd name="T4" fmla="*/ 2 w 3"/>
              <a:gd name="T5" fmla="*/ 0 h 3"/>
              <a:gd name="T6" fmla="*/ 0 w 3"/>
              <a:gd name="T7" fmla="*/ 2 h 3"/>
              <a:gd name="T8" fmla="*/ 0 w 3"/>
              <a:gd name="T9" fmla="*/ 3 h 3"/>
              <a:gd name="T10" fmla="*/ 1 w 3"/>
              <a:gd name="T11" fmla="*/ 2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lnTo>
                  <a:pt x="3" y="1"/>
                </a:lnTo>
                <a:lnTo>
                  <a:pt x="2" y="0"/>
                </a:lnTo>
                <a:cubicBezTo>
                  <a:pt x="1" y="1"/>
                  <a:pt x="0" y="1"/>
                  <a:pt x="0" y="2"/>
                </a:cubicBezTo>
                <a:lnTo>
                  <a:pt x="0" y="3"/>
                </a:lnTo>
                <a:lnTo>
                  <a:pt x="1" y="2"/>
                </a:lnTo>
                <a:cubicBezTo>
                  <a:pt x="1" y="2"/>
                  <a:pt x="2" y="1"/>
                  <a:pt x="3"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0" name="Freeform 1800"/>
          <p:cNvSpPr>
            <a:spLocks/>
          </p:cNvSpPr>
          <p:nvPr userDrawn="1"/>
        </p:nvSpPr>
        <p:spPr bwMode="auto">
          <a:xfrm>
            <a:off x="603251" y="333375"/>
            <a:ext cx="0" cy="1588"/>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0"/>
                </a:lnTo>
                <a:lnTo>
                  <a:pt x="0" y="1"/>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1" name="Freeform 1801"/>
          <p:cNvSpPr>
            <a:spLocks/>
          </p:cNvSpPr>
          <p:nvPr userDrawn="1"/>
        </p:nvSpPr>
        <p:spPr bwMode="auto">
          <a:xfrm>
            <a:off x="603251" y="336550"/>
            <a:ext cx="1588" cy="1588"/>
          </a:xfrm>
          <a:custGeom>
            <a:avLst/>
            <a:gdLst>
              <a:gd name="T0" fmla="*/ 1 w 3"/>
              <a:gd name="T1" fmla="*/ 2 h 2"/>
              <a:gd name="T2" fmla="*/ 1 w 3"/>
              <a:gd name="T3" fmla="*/ 2 h 2"/>
              <a:gd name="T4" fmla="*/ 3 w 3"/>
              <a:gd name="T5" fmla="*/ 0 h 2"/>
              <a:gd name="T6" fmla="*/ 3 w 3"/>
              <a:gd name="T7" fmla="*/ 0 h 2"/>
              <a:gd name="T8" fmla="*/ 0 w 3"/>
              <a:gd name="T9" fmla="*/ 2 h 2"/>
              <a:gd name="T10" fmla="*/ 1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1" y="2"/>
                </a:moveTo>
                <a:lnTo>
                  <a:pt x="1" y="2"/>
                </a:lnTo>
                <a:lnTo>
                  <a:pt x="3" y="0"/>
                </a:lnTo>
                <a:lnTo>
                  <a:pt x="3" y="0"/>
                </a:lnTo>
                <a:cubicBezTo>
                  <a:pt x="2" y="1"/>
                  <a:pt x="1" y="1"/>
                  <a:pt x="0" y="2"/>
                </a:cubicBezTo>
                <a:cubicBezTo>
                  <a:pt x="0" y="2"/>
                  <a:pt x="1" y="2"/>
                  <a:pt x="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2" name="Freeform 1802"/>
          <p:cNvSpPr>
            <a:spLocks/>
          </p:cNvSpPr>
          <p:nvPr userDrawn="1"/>
        </p:nvSpPr>
        <p:spPr bwMode="auto">
          <a:xfrm>
            <a:off x="609601" y="327025"/>
            <a:ext cx="1588" cy="4763"/>
          </a:xfrm>
          <a:custGeom>
            <a:avLst/>
            <a:gdLst>
              <a:gd name="T0" fmla="*/ 2 w 4"/>
              <a:gd name="T1" fmla="*/ 6 h 6"/>
              <a:gd name="T2" fmla="*/ 2 w 4"/>
              <a:gd name="T3" fmla="*/ 6 h 6"/>
              <a:gd name="T4" fmla="*/ 4 w 4"/>
              <a:gd name="T5" fmla="*/ 3 h 6"/>
              <a:gd name="T6" fmla="*/ 2 w 4"/>
              <a:gd name="T7" fmla="*/ 0 h 6"/>
              <a:gd name="T8" fmla="*/ 0 w 4"/>
              <a:gd name="T9" fmla="*/ 3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2" y="6"/>
                </a:lnTo>
                <a:cubicBezTo>
                  <a:pt x="3" y="5"/>
                  <a:pt x="4" y="4"/>
                  <a:pt x="4" y="3"/>
                </a:cubicBezTo>
                <a:cubicBezTo>
                  <a:pt x="4" y="2"/>
                  <a:pt x="3" y="1"/>
                  <a:pt x="2" y="0"/>
                </a:cubicBezTo>
                <a:cubicBezTo>
                  <a:pt x="2" y="1"/>
                  <a:pt x="1" y="2"/>
                  <a:pt x="0" y="3"/>
                </a:cubicBezTo>
                <a:cubicBezTo>
                  <a:pt x="1" y="4"/>
                  <a:pt x="1"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3" name="Freeform 1803"/>
          <p:cNvSpPr>
            <a:spLocks/>
          </p:cNvSpPr>
          <p:nvPr userDrawn="1"/>
        </p:nvSpPr>
        <p:spPr bwMode="auto">
          <a:xfrm>
            <a:off x="606426" y="330200"/>
            <a:ext cx="3175" cy="3175"/>
          </a:xfrm>
          <a:custGeom>
            <a:avLst/>
            <a:gdLst>
              <a:gd name="T0" fmla="*/ 2 w 4"/>
              <a:gd name="T1" fmla="*/ 6 h 6"/>
              <a:gd name="T2" fmla="*/ 2 w 4"/>
              <a:gd name="T3" fmla="*/ 6 h 6"/>
              <a:gd name="T4" fmla="*/ 4 w 4"/>
              <a:gd name="T5" fmla="*/ 3 h 6"/>
              <a:gd name="T6" fmla="*/ 3 w 4"/>
              <a:gd name="T7" fmla="*/ 0 h 6"/>
              <a:gd name="T8" fmla="*/ 0 w 4"/>
              <a:gd name="T9" fmla="*/ 3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2" y="6"/>
                </a:lnTo>
                <a:cubicBezTo>
                  <a:pt x="3" y="5"/>
                  <a:pt x="4" y="4"/>
                  <a:pt x="4" y="3"/>
                </a:cubicBezTo>
                <a:cubicBezTo>
                  <a:pt x="4" y="2"/>
                  <a:pt x="3" y="1"/>
                  <a:pt x="3" y="0"/>
                </a:cubicBezTo>
                <a:cubicBezTo>
                  <a:pt x="2" y="1"/>
                  <a:pt x="1" y="2"/>
                  <a:pt x="0" y="3"/>
                </a:cubicBezTo>
                <a:cubicBezTo>
                  <a:pt x="1" y="4"/>
                  <a:pt x="1"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4" name="Freeform 1804"/>
          <p:cNvSpPr>
            <a:spLocks/>
          </p:cNvSpPr>
          <p:nvPr userDrawn="1"/>
        </p:nvSpPr>
        <p:spPr bwMode="auto">
          <a:xfrm>
            <a:off x="604838" y="331788"/>
            <a:ext cx="3175" cy="4763"/>
          </a:xfrm>
          <a:custGeom>
            <a:avLst/>
            <a:gdLst>
              <a:gd name="T0" fmla="*/ 1 w 4"/>
              <a:gd name="T1" fmla="*/ 6 h 6"/>
              <a:gd name="T2" fmla="*/ 1 w 4"/>
              <a:gd name="T3" fmla="*/ 6 h 6"/>
              <a:gd name="T4" fmla="*/ 4 w 4"/>
              <a:gd name="T5" fmla="*/ 3 h 6"/>
              <a:gd name="T6" fmla="*/ 3 w 4"/>
              <a:gd name="T7" fmla="*/ 0 h 6"/>
              <a:gd name="T8" fmla="*/ 0 w 4"/>
              <a:gd name="T9" fmla="*/ 3 h 6"/>
              <a:gd name="T10" fmla="*/ 0 w 4"/>
              <a:gd name="T11" fmla="*/ 4 h 6"/>
              <a:gd name="T12" fmla="*/ 2 w 4"/>
              <a:gd name="T13" fmla="*/ 4 h 6"/>
              <a:gd name="T14" fmla="*/ 2 w 4"/>
              <a:gd name="T15" fmla="*/ 4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lnTo>
                  <a:pt x="1" y="6"/>
                </a:lnTo>
                <a:cubicBezTo>
                  <a:pt x="2" y="5"/>
                  <a:pt x="3" y="4"/>
                  <a:pt x="4" y="3"/>
                </a:cubicBezTo>
                <a:cubicBezTo>
                  <a:pt x="4" y="2"/>
                  <a:pt x="3" y="1"/>
                  <a:pt x="3" y="0"/>
                </a:cubicBezTo>
                <a:cubicBezTo>
                  <a:pt x="2" y="1"/>
                  <a:pt x="1" y="2"/>
                  <a:pt x="0" y="3"/>
                </a:cubicBezTo>
                <a:lnTo>
                  <a:pt x="0" y="4"/>
                </a:lnTo>
                <a:cubicBezTo>
                  <a:pt x="1" y="4"/>
                  <a:pt x="2" y="4"/>
                  <a:pt x="2" y="4"/>
                </a:cubicBezTo>
                <a:lnTo>
                  <a:pt x="2" y="4"/>
                </a:lnTo>
                <a:cubicBezTo>
                  <a:pt x="2" y="5"/>
                  <a:pt x="2" y="5"/>
                  <a:pt x="1" y="6"/>
                </a:cubicBezTo>
                <a:lnTo>
                  <a:pt x="1" y="6"/>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5" name="Freeform 1805"/>
          <p:cNvSpPr>
            <a:spLocks/>
          </p:cNvSpPr>
          <p:nvPr userDrawn="1"/>
        </p:nvSpPr>
        <p:spPr bwMode="auto">
          <a:xfrm>
            <a:off x="603251" y="336550"/>
            <a:ext cx="3175" cy="3175"/>
          </a:xfrm>
          <a:custGeom>
            <a:avLst/>
            <a:gdLst>
              <a:gd name="T0" fmla="*/ 2 w 4"/>
              <a:gd name="T1" fmla="*/ 0 h 3"/>
              <a:gd name="T2" fmla="*/ 2 w 4"/>
              <a:gd name="T3" fmla="*/ 0 h 3"/>
              <a:gd name="T4" fmla="*/ 0 w 4"/>
              <a:gd name="T5" fmla="*/ 1 h 3"/>
              <a:gd name="T6" fmla="*/ 1 w 4"/>
              <a:gd name="T7" fmla="*/ 1 h 3"/>
              <a:gd name="T8" fmla="*/ 0 w 4"/>
              <a:gd name="T9" fmla="*/ 3 h 3"/>
              <a:gd name="T10" fmla="*/ 0 w 4"/>
              <a:gd name="T11" fmla="*/ 3 h 3"/>
              <a:gd name="T12" fmla="*/ 3 w 4"/>
              <a:gd name="T13" fmla="*/ 3 h 3"/>
              <a:gd name="T14" fmla="*/ 4 w 4"/>
              <a:gd name="T15" fmla="*/ 2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lnTo>
                  <a:pt x="2" y="0"/>
                </a:lnTo>
                <a:lnTo>
                  <a:pt x="0" y="1"/>
                </a:lnTo>
                <a:lnTo>
                  <a:pt x="1" y="1"/>
                </a:lnTo>
                <a:cubicBezTo>
                  <a:pt x="1" y="2"/>
                  <a:pt x="0" y="2"/>
                  <a:pt x="0" y="3"/>
                </a:cubicBezTo>
                <a:lnTo>
                  <a:pt x="0" y="3"/>
                </a:lnTo>
                <a:cubicBezTo>
                  <a:pt x="1" y="3"/>
                  <a:pt x="2" y="3"/>
                  <a:pt x="3" y="3"/>
                </a:cubicBezTo>
                <a:lnTo>
                  <a:pt x="4" y="2"/>
                </a:lnTo>
                <a:cubicBezTo>
                  <a:pt x="3" y="2"/>
                  <a:pt x="3"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6" name="Freeform 1806"/>
          <p:cNvSpPr>
            <a:spLocks/>
          </p:cNvSpPr>
          <p:nvPr userDrawn="1"/>
        </p:nvSpPr>
        <p:spPr bwMode="auto">
          <a:xfrm>
            <a:off x="606426" y="334963"/>
            <a:ext cx="3175" cy="3175"/>
          </a:xfrm>
          <a:custGeom>
            <a:avLst/>
            <a:gdLst>
              <a:gd name="T0" fmla="*/ 3 w 4"/>
              <a:gd name="T1" fmla="*/ 0 h 5"/>
              <a:gd name="T2" fmla="*/ 3 w 4"/>
              <a:gd name="T3" fmla="*/ 0 h 5"/>
              <a:gd name="T4" fmla="*/ 0 w 4"/>
              <a:gd name="T5" fmla="*/ 2 h 5"/>
              <a:gd name="T6" fmla="*/ 1 w 4"/>
              <a:gd name="T7" fmla="*/ 5 h 5"/>
              <a:gd name="T8" fmla="*/ 4 w 4"/>
              <a:gd name="T9" fmla="*/ 3 h 5"/>
              <a:gd name="T10" fmla="*/ 3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3" y="0"/>
                </a:moveTo>
                <a:lnTo>
                  <a:pt x="3" y="0"/>
                </a:lnTo>
                <a:cubicBezTo>
                  <a:pt x="2" y="1"/>
                  <a:pt x="1" y="1"/>
                  <a:pt x="0" y="2"/>
                </a:cubicBezTo>
                <a:cubicBezTo>
                  <a:pt x="0" y="3"/>
                  <a:pt x="1" y="4"/>
                  <a:pt x="1" y="5"/>
                </a:cubicBezTo>
                <a:cubicBezTo>
                  <a:pt x="2" y="4"/>
                  <a:pt x="4" y="4"/>
                  <a:pt x="4" y="3"/>
                </a:cubicBezTo>
                <a:cubicBezTo>
                  <a:pt x="4" y="2"/>
                  <a:pt x="3"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7" name="Freeform 1807"/>
          <p:cNvSpPr>
            <a:spLocks/>
          </p:cNvSpPr>
          <p:nvPr userDrawn="1"/>
        </p:nvSpPr>
        <p:spPr bwMode="auto">
          <a:xfrm>
            <a:off x="595313" y="327025"/>
            <a:ext cx="1588" cy="1588"/>
          </a:xfrm>
          <a:custGeom>
            <a:avLst/>
            <a:gdLst>
              <a:gd name="T0" fmla="*/ 1 w 2"/>
              <a:gd name="T1" fmla="*/ 0 h 2"/>
              <a:gd name="T2" fmla="*/ 1 w 2"/>
              <a:gd name="T3" fmla="*/ 0 h 2"/>
              <a:gd name="T4" fmla="*/ 0 w 2"/>
              <a:gd name="T5" fmla="*/ 2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lnTo>
                  <a:pt x="0" y="2"/>
                </a:lnTo>
                <a:lnTo>
                  <a:pt x="1" y="2"/>
                </a:lnTo>
                <a:lnTo>
                  <a:pt x="2" y="0"/>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8" name="Freeform 1808"/>
          <p:cNvSpPr>
            <a:spLocks/>
          </p:cNvSpPr>
          <p:nvPr userDrawn="1"/>
        </p:nvSpPr>
        <p:spPr bwMode="auto">
          <a:xfrm>
            <a:off x="595313" y="325438"/>
            <a:ext cx="1588" cy="1588"/>
          </a:xfrm>
          <a:custGeom>
            <a:avLst/>
            <a:gdLst>
              <a:gd name="T0" fmla="*/ 0 w 1"/>
              <a:gd name="T1" fmla="*/ 0 h 2"/>
              <a:gd name="T2" fmla="*/ 0 w 1"/>
              <a:gd name="T3" fmla="*/ 0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0" y="2"/>
                </a:lnTo>
                <a:lnTo>
                  <a:pt x="1" y="2"/>
                </a:lnTo>
                <a:lnTo>
                  <a:pt x="1"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9" name="Freeform 1809"/>
          <p:cNvSpPr>
            <a:spLocks/>
          </p:cNvSpPr>
          <p:nvPr userDrawn="1"/>
        </p:nvSpPr>
        <p:spPr bwMode="auto">
          <a:xfrm>
            <a:off x="595313" y="323850"/>
            <a:ext cx="1588" cy="1588"/>
          </a:xfrm>
          <a:custGeom>
            <a:avLst/>
            <a:gdLst>
              <a:gd name="T0" fmla="*/ 0 w 1"/>
              <a:gd name="T1" fmla="*/ 0 h 2"/>
              <a:gd name="T2" fmla="*/ 0 w 1"/>
              <a:gd name="T3" fmla="*/ 0 h 2"/>
              <a:gd name="T4" fmla="*/ 0 w 1"/>
              <a:gd name="T5" fmla="*/ 1 h 2"/>
              <a:gd name="T6" fmla="*/ 1 w 1"/>
              <a:gd name="T7" fmla="*/ 2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0" y="1"/>
                </a:lnTo>
                <a:lnTo>
                  <a:pt x="1" y="2"/>
                </a:lnTo>
                <a:lnTo>
                  <a:pt x="1"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0" name="Freeform 1810"/>
          <p:cNvSpPr>
            <a:spLocks/>
          </p:cNvSpPr>
          <p:nvPr userDrawn="1"/>
        </p:nvSpPr>
        <p:spPr bwMode="auto">
          <a:xfrm>
            <a:off x="595313" y="322263"/>
            <a:ext cx="1588" cy="1588"/>
          </a:xfrm>
          <a:custGeom>
            <a:avLst/>
            <a:gdLst>
              <a:gd name="T0" fmla="*/ 0 w 2"/>
              <a:gd name="T1" fmla="*/ 0 h 2"/>
              <a:gd name="T2" fmla="*/ 0 w 2"/>
              <a:gd name="T3" fmla="*/ 0 h 2"/>
              <a:gd name="T4" fmla="*/ 0 w 2"/>
              <a:gd name="T5" fmla="*/ 2 h 2"/>
              <a:gd name="T6" fmla="*/ 2 w 2"/>
              <a:gd name="T7" fmla="*/ 2 h 2"/>
              <a:gd name="T8" fmla="*/ 2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0" y="2"/>
                </a:lnTo>
                <a:lnTo>
                  <a:pt x="2" y="2"/>
                </a:lnTo>
                <a:lnTo>
                  <a:pt x="2"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1" name="Freeform 1811"/>
          <p:cNvSpPr>
            <a:spLocks/>
          </p:cNvSpPr>
          <p:nvPr userDrawn="1"/>
        </p:nvSpPr>
        <p:spPr bwMode="auto">
          <a:xfrm>
            <a:off x="595313" y="320675"/>
            <a:ext cx="1588" cy="0"/>
          </a:xfrm>
          <a:custGeom>
            <a:avLst/>
            <a:gdLst>
              <a:gd name="T0" fmla="*/ 0 w 2"/>
              <a:gd name="T1" fmla="*/ 0 h 1"/>
              <a:gd name="T2" fmla="*/ 0 w 2"/>
              <a:gd name="T3" fmla="*/ 0 h 1"/>
              <a:gd name="T4" fmla="*/ 0 w 2"/>
              <a:gd name="T5" fmla="*/ 1 h 1"/>
              <a:gd name="T6" fmla="*/ 2 w 2"/>
              <a:gd name="T7" fmla="*/ 1 h 1"/>
              <a:gd name="T8" fmla="*/ 2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lnTo>
                  <a:pt x="0" y="0"/>
                </a:lnTo>
                <a:lnTo>
                  <a:pt x="0" y="1"/>
                </a:lnTo>
                <a:lnTo>
                  <a:pt x="2" y="1"/>
                </a:lnTo>
                <a:lnTo>
                  <a:pt x="2"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2" name="Freeform 1812"/>
          <p:cNvSpPr>
            <a:spLocks/>
          </p:cNvSpPr>
          <p:nvPr userDrawn="1"/>
        </p:nvSpPr>
        <p:spPr bwMode="auto">
          <a:xfrm>
            <a:off x="595313" y="317500"/>
            <a:ext cx="1588" cy="1588"/>
          </a:xfrm>
          <a:custGeom>
            <a:avLst/>
            <a:gdLst>
              <a:gd name="T0" fmla="*/ 0 w 2"/>
              <a:gd name="T1" fmla="*/ 0 h 2"/>
              <a:gd name="T2" fmla="*/ 0 w 2"/>
              <a:gd name="T3" fmla="*/ 0 h 2"/>
              <a:gd name="T4" fmla="*/ 0 w 2"/>
              <a:gd name="T5" fmla="*/ 1 h 2"/>
              <a:gd name="T6" fmla="*/ 2 w 2"/>
              <a:gd name="T7" fmla="*/ 2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0" y="1"/>
                </a:lnTo>
                <a:lnTo>
                  <a:pt x="2" y="2"/>
                </a:lnTo>
                <a:lnTo>
                  <a:pt x="2"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3" name="Freeform 1813"/>
          <p:cNvSpPr>
            <a:spLocks/>
          </p:cNvSpPr>
          <p:nvPr userDrawn="1"/>
        </p:nvSpPr>
        <p:spPr bwMode="auto">
          <a:xfrm>
            <a:off x="595313" y="315913"/>
            <a:ext cx="3175" cy="1588"/>
          </a:xfrm>
          <a:custGeom>
            <a:avLst/>
            <a:gdLst>
              <a:gd name="T0" fmla="*/ 0 w 3"/>
              <a:gd name="T1" fmla="*/ 0 h 2"/>
              <a:gd name="T2" fmla="*/ 0 w 3"/>
              <a:gd name="T3" fmla="*/ 0 h 2"/>
              <a:gd name="T4" fmla="*/ 0 w 3"/>
              <a:gd name="T5" fmla="*/ 1 h 2"/>
              <a:gd name="T6" fmla="*/ 3 w 3"/>
              <a:gd name="T7" fmla="*/ 2 h 2"/>
              <a:gd name="T8" fmla="*/ 3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0"/>
                </a:lnTo>
                <a:lnTo>
                  <a:pt x="0" y="1"/>
                </a:lnTo>
                <a:lnTo>
                  <a:pt x="3" y="2"/>
                </a:lnTo>
                <a:lnTo>
                  <a:pt x="3"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4" name="Freeform 1814"/>
          <p:cNvSpPr>
            <a:spLocks/>
          </p:cNvSpPr>
          <p:nvPr userDrawn="1"/>
        </p:nvSpPr>
        <p:spPr bwMode="auto">
          <a:xfrm>
            <a:off x="604838" y="319088"/>
            <a:ext cx="0"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5" name="Freeform 1815"/>
          <p:cNvSpPr>
            <a:spLocks/>
          </p:cNvSpPr>
          <p:nvPr userDrawn="1"/>
        </p:nvSpPr>
        <p:spPr bwMode="auto">
          <a:xfrm>
            <a:off x="606426" y="322263"/>
            <a:ext cx="1588"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6" name="Freeform 1816"/>
          <p:cNvSpPr>
            <a:spLocks/>
          </p:cNvSpPr>
          <p:nvPr userDrawn="1"/>
        </p:nvSpPr>
        <p:spPr bwMode="auto">
          <a:xfrm>
            <a:off x="609601" y="325438"/>
            <a:ext cx="0" cy="3175"/>
          </a:xfrm>
          <a:custGeom>
            <a:avLst/>
            <a:gdLst>
              <a:gd name="T0" fmla="*/ 0 w 2"/>
              <a:gd name="T1" fmla="*/ 0 h 3"/>
              <a:gd name="T2" fmla="*/ 0 w 2"/>
              <a:gd name="T3" fmla="*/ 0 h 3"/>
              <a:gd name="T4" fmla="*/ 0 w 2"/>
              <a:gd name="T5" fmla="*/ 3 h 3"/>
              <a:gd name="T6" fmla="*/ 2 w 2"/>
              <a:gd name="T7" fmla="*/ 1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cubicBezTo>
                  <a:pt x="1" y="0"/>
                  <a:pt x="1" y="1"/>
                  <a:pt x="0" y="3"/>
                </a:cubicBezTo>
                <a:lnTo>
                  <a:pt x="2" y="1"/>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7" name="Freeform 1817"/>
          <p:cNvSpPr>
            <a:spLocks/>
          </p:cNvSpPr>
          <p:nvPr userDrawn="1"/>
        </p:nvSpPr>
        <p:spPr bwMode="auto">
          <a:xfrm>
            <a:off x="611188" y="328613"/>
            <a:ext cx="0" cy="1588"/>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0" y="1"/>
                  <a:pt x="0" y="2"/>
                  <a:pt x="0" y="3"/>
                </a:cubicBezTo>
                <a:lnTo>
                  <a:pt x="1"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8" name="Freeform 1818"/>
          <p:cNvSpPr>
            <a:spLocks/>
          </p:cNvSpPr>
          <p:nvPr userDrawn="1"/>
        </p:nvSpPr>
        <p:spPr bwMode="auto">
          <a:xfrm>
            <a:off x="606426" y="328613"/>
            <a:ext cx="1588" cy="1588"/>
          </a:xfrm>
          <a:custGeom>
            <a:avLst/>
            <a:gdLst>
              <a:gd name="T0" fmla="*/ 0 w 2"/>
              <a:gd name="T1" fmla="*/ 0 h 3"/>
              <a:gd name="T2" fmla="*/ 0 w 2"/>
              <a:gd name="T3" fmla="*/ 0 h 3"/>
              <a:gd name="T4" fmla="*/ 0 w 2"/>
              <a:gd name="T5" fmla="*/ 3 h 3"/>
              <a:gd name="T6" fmla="*/ 2 w 2"/>
              <a:gd name="T7" fmla="*/ 2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cubicBezTo>
                  <a:pt x="1" y="1"/>
                  <a:pt x="1" y="2"/>
                  <a:pt x="0" y="3"/>
                </a:cubicBezTo>
                <a:lnTo>
                  <a:pt x="2"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9" name="Freeform 1819"/>
          <p:cNvSpPr>
            <a:spLocks/>
          </p:cNvSpPr>
          <p:nvPr userDrawn="1"/>
        </p:nvSpPr>
        <p:spPr bwMode="auto">
          <a:xfrm>
            <a:off x="603251" y="327025"/>
            <a:ext cx="0"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0" name="Freeform 1820"/>
          <p:cNvSpPr>
            <a:spLocks/>
          </p:cNvSpPr>
          <p:nvPr userDrawn="1"/>
        </p:nvSpPr>
        <p:spPr bwMode="auto">
          <a:xfrm>
            <a:off x="604838" y="325438"/>
            <a:ext cx="0" cy="1588"/>
          </a:xfrm>
          <a:custGeom>
            <a:avLst/>
            <a:gdLst>
              <a:gd name="T0" fmla="*/ 0 w 1"/>
              <a:gd name="T1" fmla="*/ 0 h 3"/>
              <a:gd name="T2" fmla="*/ 0 w 1"/>
              <a:gd name="T3" fmla="*/ 0 h 3"/>
              <a:gd name="T4" fmla="*/ 0 w 1"/>
              <a:gd name="T5" fmla="*/ 3 h 3"/>
              <a:gd name="T6" fmla="*/ 1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1"/>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1" name="Freeform 1821"/>
          <p:cNvSpPr>
            <a:spLocks/>
          </p:cNvSpPr>
          <p:nvPr userDrawn="1"/>
        </p:nvSpPr>
        <p:spPr bwMode="auto">
          <a:xfrm>
            <a:off x="603251" y="322263"/>
            <a:ext cx="0"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2" name="Freeform 1822"/>
          <p:cNvSpPr>
            <a:spLocks/>
          </p:cNvSpPr>
          <p:nvPr userDrawn="1"/>
        </p:nvSpPr>
        <p:spPr bwMode="auto">
          <a:xfrm>
            <a:off x="606426" y="317500"/>
            <a:ext cx="1588" cy="1588"/>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0" y="1"/>
                  <a:pt x="1" y="2"/>
                  <a:pt x="0" y="3"/>
                </a:cubicBezTo>
                <a:lnTo>
                  <a:pt x="1"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3" name="Freeform 1823"/>
          <p:cNvSpPr>
            <a:spLocks/>
          </p:cNvSpPr>
          <p:nvPr userDrawn="1"/>
        </p:nvSpPr>
        <p:spPr bwMode="auto">
          <a:xfrm>
            <a:off x="609601" y="319088"/>
            <a:ext cx="0"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4" name="Freeform 1824"/>
          <p:cNvSpPr>
            <a:spLocks/>
          </p:cNvSpPr>
          <p:nvPr userDrawn="1"/>
        </p:nvSpPr>
        <p:spPr bwMode="auto">
          <a:xfrm>
            <a:off x="611188" y="323850"/>
            <a:ext cx="0" cy="1588"/>
          </a:xfrm>
          <a:custGeom>
            <a:avLst/>
            <a:gdLst>
              <a:gd name="T0" fmla="*/ 0 w 1"/>
              <a:gd name="T1" fmla="*/ 0 h 3"/>
              <a:gd name="T2" fmla="*/ 0 w 1"/>
              <a:gd name="T3" fmla="*/ 0 h 3"/>
              <a:gd name="T4" fmla="*/ 0 w 1"/>
              <a:gd name="T5" fmla="*/ 3 h 3"/>
              <a:gd name="T6" fmla="*/ 1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1"/>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5" name="Freeform 1825"/>
          <p:cNvSpPr>
            <a:spLocks/>
          </p:cNvSpPr>
          <p:nvPr userDrawn="1"/>
        </p:nvSpPr>
        <p:spPr bwMode="auto">
          <a:xfrm>
            <a:off x="608013" y="330200"/>
            <a:ext cx="1588" cy="3175"/>
          </a:xfrm>
          <a:custGeom>
            <a:avLst/>
            <a:gdLst>
              <a:gd name="T0" fmla="*/ 1 w 2"/>
              <a:gd name="T1" fmla="*/ 0 h 3"/>
              <a:gd name="T2" fmla="*/ 1 w 2"/>
              <a:gd name="T3" fmla="*/ 0 h 3"/>
              <a:gd name="T4" fmla="*/ 0 w 2"/>
              <a:gd name="T5" fmla="*/ 3 h 3"/>
              <a:gd name="T6" fmla="*/ 2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2"/>
                  <a:pt x="1" y="2"/>
                  <a:pt x="0" y="3"/>
                </a:cubicBezTo>
                <a:lnTo>
                  <a:pt x="2"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6" name="Freeform 1826"/>
          <p:cNvSpPr>
            <a:spLocks/>
          </p:cNvSpPr>
          <p:nvPr userDrawn="1"/>
        </p:nvSpPr>
        <p:spPr bwMode="auto">
          <a:xfrm>
            <a:off x="608013" y="334963"/>
            <a:ext cx="1588" cy="3175"/>
          </a:xfrm>
          <a:custGeom>
            <a:avLst/>
            <a:gdLst>
              <a:gd name="T0" fmla="*/ 1 w 2"/>
              <a:gd name="T1" fmla="*/ 0 h 3"/>
              <a:gd name="T2" fmla="*/ 1 w 2"/>
              <a:gd name="T3" fmla="*/ 0 h 3"/>
              <a:gd name="T4" fmla="*/ 0 w 2"/>
              <a:gd name="T5" fmla="*/ 3 h 3"/>
              <a:gd name="T6" fmla="*/ 2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1"/>
                  <a:pt x="1" y="2"/>
                  <a:pt x="0" y="3"/>
                </a:cubicBezTo>
                <a:lnTo>
                  <a:pt x="2"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7" name="Freeform 1827"/>
          <p:cNvSpPr>
            <a:spLocks/>
          </p:cNvSpPr>
          <p:nvPr userDrawn="1"/>
        </p:nvSpPr>
        <p:spPr bwMode="auto">
          <a:xfrm>
            <a:off x="600076" y="330200"/>
            <a:ext cx="1588" cy="1588"/>
          </a:xfrm>
          <a:custGeom>
            <a:avLst/>
            <a:gdLst>
              <a:gd name="T0" fmla="*/ 0 w 1"/>
              <a:gd name="T1" fmla="*/ 0 h 2"/>
              <a:gd name="T2" fmla="*/ 0 w 1"/>
              <a:gd name="T3" fmla="*/ 0 h 2"/>
              <a:gd name="T4" fmla="*/ 0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cubicBezTo>
                  <a:pt x="1" y="1"/>
                  <a:pt x="1" y="2"/>
                  <a:pt x="0" y="2"/>
                </a:cubicBezTo>
                <a:lnTo>
                  <a:pt x="1" y="1"/>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8" name="Freeform 1828"/>
          <p:cNvSpPr>
            <a:spLocks/>
          </p:cNvSpPr>
          <p:nvPr userDrawn="1"/>
        </p:nvSpPr>
        <p:spPr bwMode="auto">
          <a:xfrm>
            <a:off x="606426" y="333375"/>
            <a:ext cx="1588" cy="1588"/>
          </a:xfrm>
          <a:custGeom>
            <a:avLst/>
            <a:gdLst>
              <a:gd name="T0" fmla="*/ 1 w 2"/>
              <a:gd name="T1" fmla="*/ 0 h 3"/>
              <a:gd name="T2" fmla="*/ 1 w 2"/>
              <a:gd name="T3" fmla="*/ 0 h 3"/>
              <a:gd name="T4" fmla="*/ 0 w 2"/>
              <a:gd name="T5" fmla="*/ 3 h 3"/>
              <a:gd name="T6" fmla="*/ 2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2"/>
                  <a:pt x="1" y="2"/>
                  <a:pt x="0" y="3"/>
                </a:cubicBezTo>
                <a:lnTo>
                  <a:pt x="2"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9" name="Freeform 1829"/>
          <p:cNvSpPr>
            <a:spLocks/>
          </p:cNvSpPr>
          <p:nvPr userDrawn="1"/>
        </p:nvSpPr>
        <p:spPr bwMode="auto">
          <a:xfrm>
            <a:off x="603251" y="339725"/>
            <a:ext cx="3175" cy="0"/>
          </a:xfrm>
          <a:custGeom>
            <a:avLst/>
            <a:gdLst>
              <a:gd name="T0" fmla="*/ 5 w 5"/>
              <a:gd name="T1" fmla="*/ 1 h 1"/>
              <a:gd name="T2" fmla="*/ 5 w 5"/>
              <a:gd name="T3" fmla="*/ 1 h 1"/>
              <a:gd name="T4" fmla="*/ 1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cubicBezTo>
                  <a:pt x="4" y="1"/>
                  <a:pt x="2" y="0"/>
                  <a:pt x="1" y="0"/>
                </a:cubicBezTo>
                <a:cubicBezTo>
                  <a:pt x="0" y="1"/>
                  <a:pt x="0" y="1"/>
                  <a:pt x="0" y="1"/>
                </a:cubicBezTo>
                <a:cubicBezTo>
                  <a:pt x="2" y="1"/>
                  <a:pt x="3" y="1"/>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0" name="Freeform 1830"/>
          <p:cNvSpPr>
            <a:spLocks/>
          </p:cNvSpPr>
          <p:nvPr userDrawn="1"/>
        </p:nvSpPr>
        <p:spPr bwMode="auto">
          <a:xfrm>
            <a:off x="600076" y="331788"/>
            <a:ext cx="6350" cy="3175"/>
          </a:xfrm>
          <a:custGeom>
            <a:avLst/>
            <a:gdLst>
              <a:gd name="T0" fmla="*/ 0 w 9"/>
              <a:gd name="T1" fmla="*/ 4 h 5"/>
              <a:gd name="T2" fmla="*/ 0 w 9"/>
              <a:gd name="T3" fmla="*/ 4 h 5"/>
              <a:gd name="T4" fmla="*/ 3 w 9"/>
              <a:gd name="T5" fmla="*/ 4 h 5"/>
              <a:gd name="T6" fmla="*/ 3 w 9"/>
              <a:gd name="T7" fmla="*/ 4 h 5"/>
              <a:gd name="T8" fmla="*/ 3 w 9"/>
              <a:gd name="T9" fmla="*/ 5 h 5"/>
              <a:gd name="T10" fmla="*/ 5 w 9"/>
              <a:gd name="T11" fmla="*/ 5 h 5"/>
              <a:gd name="T12" fmla="*/ 9 w 9"/>
              <a:gd name="T13" fmla="*/ 0 h 5"/>
              <a:gd name="T14" fmla="*/ 0 w 9"/>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0" y="4"/>
                </a:moveTo>
                <a:lnTo>
                  <a:pt x="0" y="4"/>
                </a:lnTo>
                <a:cubicBezTo>
                  <a:pt x="2" y="4"/>
                  <a:pt x="3" y="4"/>
                  <a:pt x="3" y="4"/>
                </a:cubicBezTo>
                <a:lnTo>
                  <a:pt x="3" y="4"/>
                </a:lnTo>
                <a:cubicBezTo>
                  <a:pt x="3" y="4"/>
                  <a:pt x="3" y="5"/>
                  <a:pt x="3" y="5"/>
                </a:cubicBezTo>
                <a:cubicBezTo>
                  <a:pt x="3" y="5"/>
                  <a:pt x="4" y="5"/>
                  <a:pt x="5" y="5"/>
                </a:cubicBezTo>
                <a:cubicBezTo>
                  <a:pt x="6" y="4"/>
                  <a:pt x="8" y="2"/>
                  <a:pt x="9" y="0"/>
                </a:cubicBezTo>
                <a:cubicBezTo>
                  <a:pt x="6" y="1"/>
                  <a:pt x="3" y="2"/>
                  <a:pt x="0"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1" name="Freeform 1831"/>
          <p:cNvSpPr>
            <a:spLocks/>
          </p:cNvSpPr>
          <p:nvPr userDrawn="1"/>
        </p:nvSpPr>
        <p:spPr bwMode="auto">
          <a:xfrm>
            <a:off x="595313" y="330200"/>
            <a:ext cx="0" cy="3175"/>
          </a:xfrm>
          <a:custGeom>
            <a:avLst/>
            <a:gdLst>
              <a:gd name="T0" fmla="*/ 1 w 1"/>
              <a:gd name="T1" fmla="*/ 0 h 3"/>
              <a:gd name="T2" fmla="*/ 1 w 1"/>
              <a:gd name="T3" fmla="*/ 0 h 3"/>
              <a:gd name="T4" fmla="*/ 0 w 1"/>
              <a:gd name="T5" fmla="*/ 2 h 3"/>
              <a:gd name="T6" fmla="*/ 0 w 1"/>
              <a:gd name="T7" fmla="*/ 3 h 3"/>
              <a:gd name="T8" fmla="*/ 1 w 1"/>
              <a:gd name="T9" fmla="*/ 2 h 3"/>
              <a:gd name="T10" fmla="*/ 1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1" y="0"/>
                </a:moveTo>
                <a:lnTo>
                  <a:pt x="1" y="0"/>
                </a:lnTo>
                <a:cubicBezTo>
                  <a:pt x="1" y="1"/>
                  <a:pt x="0" y="1"/>
                  <a:pt x="0" y="2"/>
                </a:cubicBezTo>
                <a:cubicBezTo>
                  <a:pt x="0" y="2"/>
                  <a:pt x="0" y="3"/>
                  <a:pt x="0" y="3"/>
                </a:cubicBezTo>
                <a:cubicBezTo>
                  <a:pt x="1" y="3"/>
                  <a:pt x="1" y="2"/>
                  <a:pt x="1" y="2"/>
                </a:cubicBezTo>
                <a:cubicBezTo>
                  <a:pt x="1" y="1"/>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2" name="Freeform 1832"/>
          <p:cNvSpPr>
            <a:spLocks/>
          </p:cNvSpPr>
          <p:nvPr userDrawn="1"/>
        </p:nvSpPr>
        <p:spPr bwMode="auto">
          <a:xfrm>
            <a:off x="596901" y="333375"/>
            <a:ext cx="1588" cy="1588"/>
          </a:xfrm>
          <a:custGeom>
            <a:avLst/>
            <a:gdLst>
              <a:gd name="T0" fmla="*/ 2 w 2"/>
              <a:gd name="T1" fmla="*/ 0 h 4"/>
              <a:gd name="T2" fmla="*/ 2 w 2"/>
              <a:gd name="T3" fmla="*/ 0 h 4"/>
              <a:gd name="T4" fmla="*/ 1 w 2"/>
              <a:gd name="T5" fmla="*/ 1 h 4"/>
              <a:gd name="T6" fmla="*/ 0 w 2"/>
              <a:gd name="T7" fmla="*/ 4 h 4"/>
              <a:gd name="T8" fmla="*/ 1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0"/>
                </a:lnTo>
                <a:cubicBezTo>
                  <a:pt x="2" y="0"/>
                  <a:pt x="1" y="1"/>
                  <a:pt x="1" y="1"/>
                </a:cubicBezTo>
                <a:cubicBezTo>
                  <a:pt x="1" y="2"/>
                  <a:pt x="0" y="3"/>
                  <a:pt x="0" y="4"/>
                </a:cubicBezTo>
                <a:cubicBezTo>
                  <a:pt x="0" y="4"/>
                  <a:pt x="1" y="3"/>
                  <a:pt x="1" y="3"/>
                </a:cubicBezTo>
                <a:cubicBezTo>
                  <a:pt x="2" y="2"/>
                  <a:pt x="2"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3" name="Freeform 1833"/>
          <p:cNvSpPr>
            <a:spLocks/>
          </p:cNvSpPr>
          <p:nvPr userDrawn="1"/>
        </p:nvSpPr>
        <p:spPr bwMode="auto">
          <a:xfrm>
            <a:off x="600076" y="334963"/>
            <a:ext cx="4763" cy="3175"/>
          </a:xfrm>
          <a:custGeom>
            <a:avLst/>
            <a:gdLst>
              <a:gd name="T0" fmla="*/ 2 w 8"/>
              <a:gd name="T1" fmla="*/ 1 h 4"/>
              <a:gd name="T2" fmla="*/ 2 w 8"/>
              <a:gd name="T3" fmla="*/ 1 h 4"/>
              <a:gd name="T4" fmla="*/ 0 w 8"/>
              <a:gd name="T5" fmla="*/ 4 h 4"/>
              <a:gd name="T6" fmla="*/ 4 w 8"/>
              <a:gd name="T7" fmla="*/ 4 h 4"/>
              <a:gd name="T8" fmla="*/ 8 w 8"/>
              <a:gd name="T9" fmla="*/ 1 h 4"/>
              <a:gd name="T10" fmla="*/ 2 w 8"/>
              <a:gd name="T11" fmla="*/ 1 h 4"/>
            </a:gdLst>
            <a:ahLst/>
            <a:cxnLst>
              <a:cxn ang="0">
                <a:pos x="T0" y="T1"/>
              </a:cxn>
              <a:cxn ang="0">
                <a:pos x="T2" y="T3"/>
              </a:cxn>
              <a:cxn ang="0">
                <a:pos x="T4" y="T5"/>
              </a:cxn>
              <a:cxn ang="0">
                <a:pos x="T6" y="T7"/>
              </a:cxn>
              <a:cxn ang="0">
                <a:pos x="T8" y="T9"/>
              </a:cxn>
              <a:cxn ang="0">
                <a:pos x="T10" y="T11"/>
              </a:cxn>
            </a:cxnLst>
            <a:rect l="0" t="0" r="r" b="b"/>
            <a:pathLst>
              <a:path w="8" h="4">
                <a:moveTo>
                  <a:pt x="2" y="1"/>
                </a:moveTo>
                <a:lnTo>
                  <a:pt x="2" y="1"/>
                </a:lnTo>
                <a:cubicBezTo>
                  <a:pt x="1" y="2"/>
                  <a:pt x="0" y="3"/>
                  <a:pt x="0" y="4"/>
                </a:cubicBezTo>
                <a:cubicBezTo>
                  <a:pt x="1" y="4"/>
                  <a:pt x="2" y="4"/>
                  <a:pt x="4" y="4"/>
                </a:cubicBezTo>
                <a:cubicBezTo>
                  <a:pt x="5" y="3"/>
                  <a:pt x="7" y="2"/>
                  <a:pt x="8" y="1"/>
                </a:cubicBezTo>
                <a:cubicBezTo>
                  <a:pt x="6" y="0"/>
                  <a:pt x="4"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4" name="Freeform 1834"/>
          <p:cNvSpPr>
            <a:spLocks/>
          </p:cNvSpPr>
          <p:nvPr userDrawn="1"/>
        </p:nvSpPr>
        <p:spPr bwMode="auto">
          <a:xfrm>
            <a:off x="595313" y="330200"/>
            <a:ext cx="3175" cy="7938"/>
          </a:xfrm>
          <a:custGeom>
            <a:avLst/>
            <a:gdLst>
              <a:gd name="T0" fmla="*/ 0 w 5"/>
              <a:gd name="T1" fmla="*/ 5 h 11"/>
              <a:gd name="T2" fmla="*/ 0 w 5"/>
              <a:gd name="T3" fmla="*/ 5 h 11"/>
              <a:gd name="T4" fmla="*/ 0 w 5"/>
              <a:gd name="T5" fmla="*/ 6 h 11"/>
              <a:gd name="T6" fmla="*/ 0 w 5"/>
              <a:gd name="T7" fmla="*/ 11 h 11"/>
              <a:gd name="T8" fmla="*/ 3 w 5"/>
              <a:gd name="T9" fmla="*/ 8 h 11"/>
              <a:gd name="T10" fmla="*/ 4 w 5"/>
              <a:gd name="T11" fmla="*/ 0 h 11"/>
              <a:gd name="T12" fmla="*/ 0 w 5"/>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0" y="5"/>
                </a:moveTo>
                <a:lnTo>
                  <a:pt x="0" y="5"/>
                </a:lnTo>
                <a:lnTo>
                  <a:pt x="0" y="6"/>
                </a:lnTo>
                <a:cubicBezTo>
                  <a:pt x="0" y="7"/>
                  <a:pt x="0" y="9"/>
                  <a:pt x="0" y="11"/>
                </a:cubicBezTo>
                <a:cubicBezTo>
                  <a:pt x="0" y="10"/>
                  <a:pt x="1" y="9"/>
                  <a:pt x="3" y="8"/>
                </a:cubicBezTo>
                <a:cubicBezTo>
                  <a:pt x="4" y="5"/>
                  <a:pt x="5" y="3"/>
                  <a:pt x="4" y="0"/>
                </a:cubicBezTo>
                <a:cubicBezTo>
                  <a:pt x="3" y="1"/>
                  <a:pt x="1" y="3"/>
                  <a:pt x="0"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5" name="Freeform 1835"/>
          <p:cNvSpPr>
            <a:spLocks/>
          </p:cNvSpPr>
          <p:nvPr userDrawn="1"/>
        </p:nvSpPr>
        <p:spPr bwMode="auto">
          <a:xfrm>
            <a:off x="595313" y="338138"/>
            <a:ext cx="7938" cy="1588"/>
          </a:xfrm>
          <a:custGeom>
            <a:avLst/>
            <a:gdLst>
              <a:gd name="T0" fmla="*/ 11 w 11"/>
              <a:gd name="T1" fmla="*/ 1 h 3"/>
              <a:gd name="T2" fmla="*/ 11 w 11"/>
              <a:gd name="T3" fmla="*/ 1 h 3"/>
              <a:gd name="T4" fmla="*/ 0 w 11"/>
              <a:gd name="T5" fmla="*/ 3 h 3"/>
              <a:gd name="T6" fmla="*/ 1 w 11"/>
              <a:gd name="T7" fmla="*/ 3 h 3"/>
              <a:gd name="T8" fmla="*/ 7 w 11"/>
              <a:gd name="T9" fmla="*/ 3 h 3"/>
              <a:gd name="T10" fmla="*/ 11 w 11"/>
              <a:gd name="T11" fmla="*/ 1 h 3"/>
            </a:gdLst>
            <a:ahLst/>
            <a:cxnLst>
              <a:cxn ang="0">
                <a:pos x="T0" y="T1"/>
              </a:cxn>
              <a:cxn ang="0">
                <a:pos x="T2" y="T3"/>
              </a:cxn>
              <a:cxn ang="0">
                <a:pos x="T4" y="T5"/>
              </a:cxn>
              <a:cxn ang="0">
                <a:pos x="T6" y="T7"/>
              </a:cxn>
              <a:cxn ang="0">
                <a:pos x="T8" y="T9"/>
              </a:cxn>
              <a:cxn ang="0">
                <a:pos x="T10" y="T11"/>
              </a:cxn>
            </a:cxnLst>
            <a:rect l="0" t="0" r="r" b="b"/>
            <a:pathLst>
              <a:path w="11" h="3">
                <a:moveTo>
                  <a:pt x="11" y="1"/>
                </a:moveTo>
                <a:lnTo>
                  <a:pt x="11" y="1"/>
                </a:lnTo>
                <a:cubicBezTo>
                  <a:pt x="7" y="0"/>
                  <a:pt x="3" y="1"/>
                  <a:pt x="0" y="3"/>
                </a:cubicBezTo>
                <a:lnTo>
                  <a:pt x="1" y="3"/>
                </a:lnTo>
                <a:cubicBezTo>
                  <a:pt x="3" y="3"/>
                  <a:pt x="5" y="3"/>
                  <a:pt x="7" y="3"/>
                </a:cubicBezTo>
                <a:cubicBezTo>
                  <a:pt x="8" y="3"/>
                  <a:pt x="10" y="2"/>
                  <a:pt x="1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6" name="Freeform 1836"/>
          <p:cNvSpPr>
            <a:spLocks/>
          </p:cNvSpPr>
          <p:nvPr userDrawn="1"/>
        </p:nvSpPr>
        <p:spPr bwMode="auto">
          <a:xfrm>
            <a:off x="593726" y="334963"/>
            <a:ext cx="7938" cy="4763"/>
          </a:xfrm>
          <a:custGeom>
            <a:avLst/>
            <a:gdLst>
              <a:gd name="T0" fmla="*/ 10 w 10"/>
              <a:gd name="T1" fmla="*/ 0 h 7"/>
              <a:gd name="T2" fmla="*/ 10 w 10"/>
              <a:gd name="T3" fmla="*/ 0 h 7"/>
              <a:gd name="T4" fmla="*/ 0 w 10"/>
              <a:gd name="T5" fmla="*/ 7 h 7"/>
              <a:gd name="T6" fmla="*/ 10 w 10"/>
              <a:gd name="T7" fmla="*/ 0 h 7"/>
            </a:gdLst>
            <a:ahLst/>
            <a:cxnLst>
              <a:cxn ang="0">
                <a:pos x="T0" y="T1"/>
              </a:cxn>
              <a:cxn ang="0">
                <a:pos x="T2" y="T3"/>
              </a:cxn>
              <a:cxn ang="0">
                <a:pos x="T4" y="T5"/>
              </a:cxn>
              <a:cxn ang="0">
                <a:pos x="T6" y="T7"/>
              </a:cxn>
            </a:cxnLst>
            <a:rect l="0" t="0" r="r" b="b"/>
            <a:pathLst>
              <a:path w="10" h="7">
                <a:moveTo>
                  <a:pt x="10" y="0"/>
                </a:moveTo>
                <a:lnTo>
                  <a:pt x="10" y="0"/>
                </a:lnTo>
                <a:cubicBezTo>
                  <a:pt x="6" y="0"/>
                  <a:pt x="2" y="3"/>
                  <a:pt x="0" y="7"/>
                </a:cubicBezTo>
                <a:cubicBezTo>
                  <a:pt x="4" y="6"/>
                  <a:pt x="8" y="3"/>
                  <a:pt x="1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7" name="Freeform 1837"/>
          <p:cNvSpPr>
            <a:spLocks/>
          </p:cNvSpPr>
          <p:nvPr userDrawn="1"/>
        </p:nvSpPr>
        <p:spPr bwMode="auto">
          <a:xfrm>
            <a:off x="590551" y="314325"/>
            <a:ext cx="4763" cy="17463"/>
          </a:xfrm>
          <a:custGeom>
            <a:avLst/>
            <a:gdLst>
              <a:gd name="T0" fmla="*/ 3 w 6"/>
              <a:gd name="T1" fmla="*/ 20 h 24"/>
              <a:gd name="T2" fmla="*/ 3 w 6"/>
              <a:gd name="T3" fmla="*/ 20 h 24"/>
              <a:gd name="T4" fmla="*/ 5 w 6"/>
              <a:gd name="T5" fmla="*/ 24 h 24"/>
              <a:gd name="T6" fmla="*/ 6 w 6"/>
              <a:gd name="T7" fmla="*/ 0 h 24"/>
              <a:gd name="T8" fmla="*/ 3 w 6"/>
              <a:gd name="T9" fmla="*/ 1 h 24"/>
              <a:gd name="T10" fmla="*/ 0 w 6"/>
              <a:gd name="T11" fmla="*/ 0 h 24"/>
              <a:gd name="T12" fmla="*/ 1 w 6"/>
              <a:gd name="T13" fmla="*/ 24 h 24"/>
              <a:gd name="T14" fmla="*/ 3 w 6"/>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4">
                <a:moveTo>
                  <a:pt x="3" y="20"/>
                </a:moveTo>
                <a:lnTo>
                  <a:pt x="3" y="20"/>
                </a:lnTo>
                <a:cubicBezTo>
                  <a:pt x="4" y="21"/>
                  <a:pt x="4" y="22"/>
                  <a:pt x="5" y="24"/>
                </a:cubicBezTo>
                <a:lnTo>
                  <a:pt x="6" y="0"/>
                </a:lnTo>
                <a:cubicBezTo>
                  <a:pt x="5" y="1"/>
                  <a:pt x="4" y="1"/>
                  <a:pt x="3" y="1"/>
                </a:cubicBezTo>
                <a:cubicBezTo>
                  <a:pt x="2" y="1"/>
                  <a:pt x="1" y="1"/>
                  <a:pt x="0" y="0"/>
                </a:cubicBezTo>
                <a:lnTo>
                  <a:pt x="1" y="24"/>
                </a:lnTo>
                <a:cubicBezTo>
                  <a:pt x="2" y="22"/>
                  <a:pt x="2" y="21"/>
                  <a:pt x="3" y="2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8" name="Freeform 1838"/>
          <p:cNvSpPr>
            <a:spLocks/>
          </p:cNvSpPr>
          <p:nvPr userDrawn="1"/>
        </p:nvSpPr>
        <p:spPr bwMode="auto">
          <a:xfrm>
            <a:off x="592138" y="330200"/>
            <a:ext cx="3175" cy="9525"/>
          </a:xfrm>
          <a:custGeom>
            <a:avLst/>
            <a:gdLst>
              <a:gd name="T0" fmla="*/ 0 w 4"/>
              <a:gd name="T1" fmla="*/ 7 h 13"/>
              <a:gd name="T2" fmla="*/ 0 w 4"/>
              <a:gd name="T3" fmla="*/ 7 h 13"/>
              <a:gd name="T4" fmla="*/ 2 w 4"/>
              <a:gd name="T5" fmla="*/ 13 h 13"/>
              <a:gd name="T6" fmla="*/ 4 w 4"/>
              <a:gd name="T7" fmla="*/ 7 h 13"/>
              <a:gd name="T8" fmla="*/ 2 w 4"/>
              <a:gd name="T9" fmla="*/ 0 h 13"/>
              <a:gd name="T10" fmla="*/ 0 w 4"/>
              <a:gd name="T11" fmla="*/ 7 h 13"/>
            </a:gdLst>
            <a:ahLst/>
            <a:cxnLst>
              <a:cxn ang="0">
                <a:pos x="T0" y="T1"/>
              </a:cxn>
              <a:cxn ang="0">
                <a:pos x="T2" y="T3"/>
              </a:cxn>
              <a:cxn ang="0">
                <a:pos x="T4" y="T5"/>
              </a:cxn>
              <a:cxn ang="0">
                <a:pos x="T6" y="T7"/>
              </a:cxn>
              <a:cxn ang="0">
                <a:pos x="T8" y="T9"/>
              </a:cxn>
              <a:cxn ang="0">
                <a:pos x="T10" y="T11"/>
              </a:cxn>
            </a:cxnLst>
            <a:rect l="0" t="0" r="r" b="b"/>
            <a:pathLst>
              <a:path w="4" h="13">
                <a:moveTo>
                  <a:pt x="0" y="7"/>
                </a:moveTo>
                <a:lnTo>
                  <a:pt x="0" y="7"/>
                </a:lnTo>
                <a:cubicBezTo>
                  <a:pt x="0" y="9"/>
                  <a:pt x="1" y="11"/>
                  <a:pt x="2" y="13"/>
                </a:cubicBezTo>
                <a:cubicBezTo>
                  <a:pt x="3" y="11"/>
                  <a:pt x="4" y="9"/>
                  <a:pt x="4" y="7"/>
                </a:cubicBezTo>
                <a:cubicBezTo>
                  <a:pt x="4" y="4"/>
                  <a:pt x="3" y="2"/>
                  <a:pt x="2" y="0"/>
                </a:cubicBezTo>
                <a:cubicBezTo>
                  <a:pt x="1" y="2"/>
                  <a:pt x="0" y="4"/>
                  <a:pt x="0"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9" name="Freeform 1839"/>
          <p:cNvSpPr>
            <a:spLocks/>
          </p:cNvSpPr>
          <p:nvPr userDrawn="1"/>
        </p:nvSpPr>
        <p:spPr bwMode="auto">
          <a:xfrm>
            <a:off x="588963" y="295275"/>
            <a:ext cx="7938" cy="9525"/>
          </a:xfrm>
          <a:custGeom>
            <a:avLst/>
            <a:gdLst>
              <a:gd name="T0" fmla="*/ 4 w 12"/>
              <a:gd name="T1" fmla="*/ 2 h 12"/>
              <a:gd name="T2" fmla="*/ 4 w 12"/>
              <a:gd name="T3" fmla="*/ 2 h 12"/>
              <a:gd name="T4" fmla="*/ 5 w 12"/>
              <a:gd name="T5" fmla="*/ 4 h 12"/>
              <a:gd name="T6" fmla="*/ 0 w 12"/>
              <a:gd name="T7" fmla="*/ 3 h 12"/>
              <a:gd name="T8" fmla="*/ 0 w 12"/>
              <a:gd name="T9" fmla="*/ 9 h 12"/>
              <a:gd name="T10" fmla="*/ 4 w 12"/>
              <a:gd name="T11" fmla="*/ 7 h 12"/>
              <a:gd name="T12" fmla="*/ 3 w 12"/>
              <a:gd name="T13" fmla="*/ 12 h 12"/>
              <a:gd name="T14" fmla="*/ 9 w 12"/>
              <a:gd name="T15" fmla="*/ 12 h 12"/>
              <a:gd name="T16" fmla="*/ 7 w 12"/>
              <a:gd name="T17" fmla="*/ 8 h 12"/>
              <a:gd name="T18" fmla="*/ 12 w 12"/>
              <a:gd name="T19" fmla="*/ 9 h 12"/>
              <a:gd name="T20" fmla="*/ 12 w 12"/>
              <a:gd name="T21" fmla="*/ 3 h 12"/>
              <a:gd name="T22" fmla="*/ 8 w 12"/>
              <a:gd name="T23" fmla="*/ 5 h 12"/>
              <a:gd name="T24" fmla="*/ 9 w 12"/>
              <a:gd name="T25" fmla="*/ 0 h 12"/>
              <a:gd name="T26" fmla="*/ 3 w 12"/>
              <a:gd name="T27" fmla="*/ 0 h 12"/>
              <a:gd name="T28" fmla="*/ 4 w 12"/>
              <a:gd name="T2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4" y="2"/>
                </a:moveTo>
                <a:lnTo>
                  <a:pt x="4" y="2"/>
                </a:lnTo>
                <a:cubicBezTo>
                  <a:pt x="5" y="3"/>
                  <a:pt x="5" y="4"/>
                  <a:pt x="5" y="4"/>
                </a:cubicBezTo>
                <a:cubicBezTo>
                  <a:pt x="5" y="7"/>
                  <a:pt x="1" y="4"/>
                  <a:pt x="0" y="3"/>
                </a:cubicBezTo>
                <a:lnTo>
                  <a:pt x="0" y="9"/>
                </a:lnTo>
                <a:cubicBezTo>
                  <a:pt x="1" y="9"/>
                  <a:pt x="3" y="7"/>
                  <a:pt x="4" y="7"/>
                </a:cubicBezTo>
                <a:cubicBezTo>
                  <a:pt x="7" y="8"/>
                  <a:pt x="4" y="12"/>
                  <a:pt x="3" y="12"/>
                </a:cubicBezTo>
                <a:lnTo>
                  <a:pt x="9" y="12"/>
                </a:lnTo>
                <a:cubicBezTo>
                  <a:pt x="8" y="12"/>
                  <a:pt x="7" y="10"/>
                  <a:pt x="7" y="8"/>
                </a:cubicBezTo>
                <a:cubicBezTo>
                  <a:pt x="7" y="6"/>
                  <a:pt x="11" y="9"/>
                  <a:pt x="12" y="9"/>
                </a:cubicBezTo>
                <a:lnTo>
                  <a:pt x="12" y="3"/>
                </a:lnTo>
                <a:cubicBezTo>
                  <a:pt x="11" y="4"/>
                  <a:pt x="9" y="6"/>
                  <a:pt x="8" y="5"/>
                </a:cubicBezTo>
                <a:cubicBezTo>
                  <a:pt x="5" y="5"/>
                  <a:pt x="8" y="1"/>
                  <a:pt x="9" y="0"/>
                </a:cubicBezTo>
                <a:lnTo>
                  <a:pt x="3" y="0"/>
                </a:lnTo>
                <a:cubicBezTo>
                  <a:pt x="4" y="1"/>
                  <a:pt x="4" y="2"/>
                  <a:pt x="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0" name="Freeform 1840"/>
          <p:cNvSpPr>
            <a:spLocks/>
          </p:cNvSpPr>
          <p:nvPr userDrawn="1"/>
        </p:nvSpPr>
        <p:spPr bwMode="auto">
          <a:xfrm>
            <a:off x="588963" y="306388"/>
            <a:ext cx="7938" cy="6350"/>
          </a:xfrm>
          <a:custGeom>
            <a:avLst/>
            <a:gdLst>
              <a:gd name="T0" fmla="*/ 5 w 10"/>
              <a:gd name="T1" fmla="*/ 0 h 9"/>
              <a:gd name="T2" fmla="*/ 5 w 10"/>
              <a:gd name="T3" fmla="*/ 0 h 9"/>
              <a:gd name="T4" fmla="*/ 0 w 10"/>
              <a:gd name="T5" fmla="*/ 5 h 9"/>
              <a:gd name="T6" fmla="*/ 5 w 10"/>
              <a:gd name="T7" fmla="*/ 9 h 9"/>
              <a:gd name="T8" fmla="*/ 10 w 10"/>
              <a:gd name="T9" fmla="*/ 5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lnTo>
                  <a:pt x="5" y="0"/>
                </a:lnTo>
                <a:cubicBezTo>
                  <a:pt x="2" y="0"/>
                  <a:pt x="0" y="2"/>
                  <a:pt x="0" y="5"/>
                </a:cubicBezTo>
                <a:cubicBezTo>
                  <a:pt x="0" y="7"/>
                  <a:pt x="2" y="9"/>
                  <a:pt x="5" y="9"/>
                </a:cubicBezTo>
                <a:cubicBezTo>
                  <a:pt x="8" y="9"/>
                  <a:pt x="10" y="7"/>
                  <a:pt x="10" y="5"/>
                </a:cubicBezTo>
                <a:cubicBezTo>
                  <a:pt x="10" y="2"/>
                  <a:pt x="8" y="0"/>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1" name="Freeform 1841"/>
          <p:cNvSpPr>
            <a:spLocks/>
          </p:cNvSpPr>
          <p:nvPr userDrawn="1"/>
        </p:nvSpPr>
        <p:spPr bwMode="auto">
          <a:xfrm>
            <a:off x="579438" y="342900"/>
            <a:ext cx="0" cy="1588"/>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cubicBezTo>
                  <a:pt x="0" y="1"/>
                  <a:pt x="0" y="1"/>
                  <a:pt x="0" y="1"/>
                </a:cubicBezTo>
                <a:cubicBezTo>
                  <a:pt x="0" y="1"/>
                  <a:pt x="0"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2" name="Freeform 1842"/>
          <p:cNvSpPr>
            <a:spLocks/>
          </p:cNvSpPr>
          <p:nvPr userDrawn="1"/>
        </p:nvSpPr>
        <p:spPr bwMode="auto">
          <a:xfrm>
            <a:off x="590551" y="341313"/>
            <a:ext cx="1588" cy="1588"/>
          </a:xfrm>
          <a:custGeom>
            <a:avLst/>
            <a:gdLst>
              <a:gd name="T0" fmla="*/ 1 w 1"/>
              <a:gd name="T1" fmla="*/ 1 h 1"/>
              <a:gd name="T2" fmla="*/ 1 w 1"/>
              <a:gd name="T3" fmla="*/ 1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1" y="1"/>
                  <a:pt x="1" y="0"/>
                </a:cubicBezTo>
                <a:cubicBezTo>
                  <a:pt x="1" y="0"/>
                  <a:pt x="1" y="0"/>
                  <a:pt x="0"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3" name="Freeform 1843"/>
          <p:cNvSpPr>
            <a:spLocks/>
          </p:cNvSpPr>
          <p:nvPr userDrawn="1"/>
        </p:nvSpPr>
        <p:spPr bwMode="auto">
          <a:xfrm>
            <a:off x="590551" y="342900"/>
            <a:ext cx="1588" cy="1588"/>
          </a:xfrm>
          <a:custGeom>
            <a:avLst/>
            <a:gdLst>
              <a:gd name="T0" fmla="*/ 0 w 1"/>
              <a:gd name="T1" fmla="*/ 1 h 1"/>
              <a:gd name="T2" fmla="*/ 0 w 1"/>
              <a:gd name="T3" fmla="*/ 1 h 1"/>
              <a:gd name="T4" fmla="*/ 1 w 1"/>
              <a:gd name="T5" fmla="*/ 1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1"/>
                </a:lnTo>
                <a:cubicBezTo>
                  <a:pt x="1" y="1"/>
                  <a:pt x="1" y="1"/>
                  <a:pt x="1" y="0"/>
                </a:cubicBezTo>
                <a:cubicBezTo>
                  <a:pt x="1" y="1"/>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4" name="Freeform 1844"/>
          <p:cNvSpPr>
            <a:spLocks/>
          </p:cNvSpPr>
          <p:nvPr userDrawn="1"/>
        </p:nvSpPr>
        <p:spPr bwMode="auto">
          <a:xfrm>
            <a:off x="588963" y="341313"/>
            <a:ext cx="0" cy="1588"/>
          </a:xfrm>
          <a:custGeom>
            <a:avLst/>
            <a:gdLst>
              <a:gd name="T0" fmla="*/ 1 w 1"/>
              <a:gd name="T1" fmla="*/ 1 h 1"/>
              <a:gd name="T2" fmla="*/ 1 w 1"/>
              <a:gd name="T3" fmla="*/ 1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1" y="1"/>
                  <a:pt x="1" y="0"/>
                </a:cubicBezTo>
                <a:cubicBezTo>
                  <a:pt x="1" y="0"/>
                  <a:pt x="1" y="0"/>
                  <a:pt x="0" y="0"/>
                </a:cubicBezTo>
                <a:cubicBezTo>
                  <a:pt x="0"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5" name="Freeform 1845"/>
          <p:cNvSpPr>
            <a:spLocks/>
          </p:cNvSpPr>
          <p:nvPr userDrawn="1"/>
        </p:nvSpPr>
        <p:spPr bwMode="auto">
          <a:xfrm>
            <a:off x="588963" y="342900"/>
            <a:ext cx="0" cy="1588"/>
          </a:xfrm>
          <a:custGeom>
            <a:avLst/>
            <a:gdLst>
              <a:gd name="T0" fmla="*/ 0 w 1"/>
              <a:gd name="T1" fmla="*/ 1 h 1"/>
              <a:gd name="T2" fmla="*/ 0 w 1"/>
              <a:gd name="T3" fmla="*/ 1 h 1"/>
              <a:gd name="T4" fmla="*/ 1 w 1"/>
              <a:gd name="T5" fmla="*/ 1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1" y="1"/>
                  <a:pt x="1" y="1"/>
                  <a:pt x="1" y="1"/>
                </a:cubicBezTo>
                <a:cubicBezTo>
                  <a:pt x="1" y="1"/>
                  <a:pt x="1" y="1"/>
                  <a:pt x="1" y="0"/>
                </a:cubicBezTo>
                <a:cubicBezTo>
                  <a:pt x="1" y="1"/>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6" name="Rectangle 1846"/>
          <p:cNvSpPr>
            <a:spLocks noChangeArrowheads="1"/>
          </p:cNvSpPr>
          <p:nvPr userDrawn="1"/>
        </p:nvSpPr>
        <p:spPr bwMode="auto">
          <a:xfrm>
            <a:off x="585788" y="341313"/>
            <a:ext cx="1588" cy="1588"/>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7" name="Freeform 1847"/>
          <p:cNvSpPr>
            <a:spLocks/>
          </p:cNvSpPr>
          <p:nvPr userDrawn="1"/>
        </p:nvSpPr>
        <p:spPr bwMode="auto">
          <a:xfrm>
            <a:off x="585788" y="342900"/>
            <a:ext cx="1588" cy="1588"/>
          </a:xfrm>
          <a:custGeom>
            <a:avLst/>
            <a:gdLst>
              <a:gd name="T0" fmla="*/ 0 w 1"/>
              <a:gd name="T1" fmla="*/ 1 h 1"/>
              <a:gd name="T2" fmla="*/ 0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1"/>
                </a:ln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8" name="Freeform 1848"/>
          <p:cNvSpPr>
            <a:spLocks/>
          </p:cNvSpPr>
          <p:nvPr userDrawn="1"/>
        </p:nvSpPr>
        <p:spPr bwMode="auto">
          <a:xfrm>
            <a:off x="582613" y="341313"/>
            <a:ext cx="1588" cy="1588"/>
          </a:xfrm>
          <a:custGeom>
            <a:avLst/>
            <a:gdLst>
              <a:gd name="T0" fmla="*/ 1 w 1"/>
              <a:gd name="T1" fmla="*/ 1 h 1"/>
              <a:gd name="T2" fmla="*/ 1 w 1"/>
              <a:gd name="T3" fmla="*/ 1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0"/>
                </a:lnTo>
                <a:lnTo>
                  <a:pt x="0"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9" name="Freeform 1849"/>
          <p:cNvSpPr>
            <a:spLocks/>
          </p:cNvSpPr>
          <p:nvPr userDrawn="1"/>
        </p:nvSpPr>
        <p:spPr bwMode="auto">
          <a:xfrm>
            <a:off x="584201" y="342900"/>
            <a:ext cx="0" cy="1588"/>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1"/>
                </a:lnTo>
                <a:cubicBezTo>
                  <a:pt x="0" y="1"/>
                  <a:pt x="0" y="0"/>
                  <a:pt x="0" y="0"/>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0" name="Freeform 1850"/>
          <p:cNvSpPr>
            <a:spLocks/>
          </p:cNvSpPr>
          <p:nvPr userDrawn="1"/>
        </p:nvSpPr>
        <p:spPr bwMode="auto">
          <a:xfrm>
            <a:off x="581026" y="341313"/>
            <a:ext cx="1588" cy="1588"/>
          </a:xfrm>
          <a:custGeom>
            <a:avLst/>
            <a:gdLst>
              <a:gd name="T0" fmla="*/ 0 w 1"/>
              <a:gd name="T1" fmla="*/ 1 h 1"/>
              <a:gd name="T2" fmla="*/ 0 w 1"/>
              <a:gd name="T3" fmla="*/ 1 h 1"/>
              <a:gd name="T4" fmla="*/ 1 w 1"/>
              <a:gd name="T5" fmla="*/ 0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1" y="1"/>
                  <a:pt x="1" y="1"/>
                  <a:pt x="1" y="0"/>
                </a:cubicBezTo>
                <a:cubicBezTo>
                  <a:pt x="0" y="0"/>
                  <a:pt x="0" y="0"/>
                  <a:pt x="0"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1" name="Freeform 1851"/>
          <p:cNvSpPr>
            <a:spLocks/>
          </p:cNvSpPr>
          <p:nvPr userDrawn="1"/>
        </p:nvSpPr>
        <p:spPr bwMode="auto">
          <a:xfrm>
            <a:off x="582613" y="342900"/>
            <a:ext cx="0" cy="1588"/>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1"/>
                </a:lnTo>
                <a:cubicBezTo>
                  <a:pt x="0" y="1"/>
                  <a:pt x="0" y="1"/>
                  <a:pt x="0" y="1"/>
                </a:cubicBez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2" name="Freeform 1852"/>
          <p:cNvSpPr>
            <a:spLocks/>
          </p:cNvSpPr>
          <p:nvPr userDrawn="1"/>
        </p:nvSpPr>
        <p:spPr bwMode="auto">
          <a:xfrm>
            <a:off x="588963"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3" name="Freeform 1853"/>
          <p:cNvSpPr>
            <a:spLocks/>
          </p:cNvSpPr>
          <p:nvPr userDrawn="1"/>
        </p:nvSpPr>
        <p:spPr bwMode="auto">
          <a:xfrm>
            <a:off x="587376"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4" name="Freeform 1854"/>
          <p:cNvSpPr>
            <a:spLocks/>
          </p:cNvSpPr>
          <p:nvPr userDrawn="1"/>
        </p:nvSpPr>
        <p:spPr bwMode="auto">
          <a:xfrm>
            <a:off x="584201" y="342900"/>
            <a:ext cx="1588" cy="1588"/>
          </a:xfrm>
          <a:custGeom>
            <a:avLst/>
            <a:gdLst>
              <a:gd name="T0" fmla="*/ 1 w 2"/>
              <a:gd name="T1" fmla="*/ 0 h 2"/>
              <a:gd name="T2" fmla="*/ 1 w 2"/>
              <a:gd name="T3" fmla="*/ 0 h 2"/>
              <a:gd name="T4" fmla="*/ 0 w 2"/>
              <a:gd name="T5" fmla="*/ 0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0"/>
                </a:cubicBezTo>
                <a:cubicBezTo>
                  <a:pt x="0" y="1"/>
                  <a:pt x="0" y="1"/>
                  <a:pt x="1" y="2"/>
                </a:cubicBezTo>
                <a:cubicBezTo>
                  <a:pt x="1" y="2"/>
                  <a:pt x="2" y="1"/>
                  <a:pt x="2" y="1"/>
                </a:cubicBezTo>
                <a:cubicBezTo>
                  <a:pt x="2"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5" name="Freeform 1855"/>
          <p:cNvSpPr>
            <a:spLocks/>
          </p:cNvSpPr>
          <p:nvPr userDrawn="1"/>
        </p:nvSpPr>
        <p:spPr bwMode="auto">
          <a:xfrm>
            <a:off x="582613" y="342900"/>
            <a:ext cx="0" cy="1588"/>
          </a:xfrm>
          <a:custGeom>
            <a:avLst/>
            <a:gdLst>
              <a:gd name="T0" fmla="*/ 1 w 2"/>
              <a:gd name="T1" fmla="*/ 0 h 2"/>
              <a:gd name="T2" fmla="*/ 1 w 2"/>
              <a:gd name="T3" fmla="*/ 0 h 2"/>
              <a:gd name="T4" fmla="*/ 0 w 2"/>
              <a:gd name="T5" fmla="*/ 0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0" y="0"/>
                  <a:pt x="0" y="0"/>
                </a:cubicBezTo>
                <a:cubicBezTo>
                  <a:pt x="0" y="1"/>
                  <a:pt x="1" y="1"/>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6" name="Freeform 1856"/>
          <p:cNvSpPr>
            <a:spLocks/>
          </p:cNvSpPr>
          <p:nvPr userDrawn="1"/>
        </p:nvSpPr>
        <p:spPr bwMode="auto">
          <a:xfrm>
            <a:off x="579438"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0" y="0"/>
                  <a:pt x="0" y="1"/>
                </a:cubicBezTo>
                <a:cubicBezTo>
                  <a:pt x="0" y="1"/>
                  <a:pt x="1" y="1"/>
                  <a:pt x="1" y="2"/>
                </a:cubicBezTo>
                <a:cubicBezTo>
                  <a:pt x="2" y="2"/>
                  <a:pt x="2" y="1"/>
                  <a:pt x="2" y="1"/>
                </a:cubicBezTo>
                <a:cubicBezTo>
                  <a:pt x="2" y="1"/>
                  <a:pt x="2"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7" name="Freeform 1857"/>
          <p:cNvSpPr>
            <a:spLocks/>
          </p:cNvSpPr>
          <p:nvPr userDrawn="1"/>
        </p:nvSpPr>
        <p:spPr bwMode="auto">
          <a:xfrm>
            <a:off x="606426" y="342900"/>
            <a:ext cx="1588" cy="1588"/>
          </a:xfrm>
          <a:custGeom>
            <a:avLst/>
            <a:gdLst>
              <a:gd name="T0" fmla="*/ 1 w 1"/>
              <a:gd name="T1" fmla="*/ 0 h 1"/>
              <a:gd name="T2" fmla="*/ 1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cubicBezTo>
                  <a:pt x="0" y="0"/>
                  <a:pt x="0" y="1"/>
                  <a:pt x="0" y="1"/>
                </a:cubicBezTo>
                <a:cubicBezTo>
                  <a:pt x="0" y="1"/>
                  <a:pt x="0" y="1"/>
                  <a:pt x="1" y="1"/>
                </a:cubicBez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8" name="Freeform 1858"/>
          <p:cNvSpPr>
            <a:spLocks/>
          </p:cNvSpPr>
          <p:nvPr userDrawn="1"/>
        </p:nvSpPr>
        <p:spPr bwMode="auto">
          <a:xfrm>
            <a:off x="595313" y="341313"/>
            <a:ext cx="0" cy="1588"/>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1" y="0"/>
                </a:cubicBezTo>
                <a:cubicBezTo>
                  <a:pt x="0" y="0"/>
                  <a:pt x="0" y="0"/>
                  <a:pt x="0" y="0"/>
                </a:cubicBezTo>
                <a:cubicBezTo>
                  <a:pt x="0"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9" name="Freeform 1859"/>
          <p:cNvSpPr>
            <a:spLocks/>
          </p:cNvSpPr>
          <p:nvPr userDrawn="1"/>
        </p:nvSpPr>
        <p:spPr bwMode="auto">
          <a:xfrm>
            <a:off x="595313" y="342900"/>
            <a:ext cx="0" cy="1588"/>
          </a:xfrm>
          <a:custGeom>
            <a:avLst/>
            <a:gdLst>
              <a:gd name="T0" fmla="*/ 1 w 1"/>
              <a:gd name="T1" fmla="*/ 1 h 1"/>
              <a:gd name="T2" fmla="*/ 1 w 1"/>
              <a:gd name="T3" fmla="*/ 1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0" y="1"/>
                  <a:pt x="0" y="1"/>
                  <a:pt x="0" y="0"/>
                </a:cubicBezTo>
                <a:cubicBezTo>
                  <a:pt x="0" y="1"/>
                  <a:pt x="0" y="1"/>
                  <a:pt x="0" y="1"/>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0" name="Freeform 1860"/>
          <p:cNvSpPr>
            <a:spLocks/>
          </p:cNvSpPr>
          <p:nvPr userDrawn="1"/>
        </p:nvSpPr>
        <p:spPr bwMode="auto">
          <a:xfrm>
            <a:off x="596901" y="341313"/>
            <a:ext cx="1588" cy="1588"/>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1" y="1"/>
                  <a:pt x="1" y="0"/>
                </a:cubicBezTo>
                <a:cubicBezTo>
                  <a:pt x="0" y="0"/>
                  <a:pt x="0" y="0"/>
                  <a:pt x="0" y="0"/>
                </a:cubicBezTo>
                <a:cubicBezTo>
                  <a:pt x="0"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1" name="Freeform 1861"/>
          <p:cNvSpPr>
            <a:spLocks/>
          </p:cNvSpPr>
          <p:nvPr userDrawn="1"/>
        </p:nvSpPr>
        <p:spPr bwMode="auto">
          <a:xfrm>
            <a:off x="596901" y="342900"/>
            <a:ext cx="1588" cy="1588"/>
          </a:xfrm>
          <a:custGeom>
            <a:avLst/>
            <a:gdLst>
              <a:gd name="T0" fmla="*/ 1 w 1"/>
              <a:gd name="T1" fmla="*/ 1 h 1"/>
              <a:gd name="T2" fmla="*/ 1 w 1"/>
              <a:gd name="T3" fmla="*/ 1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0" y="1"/>
                  <a:pt x="0" y="1"/>
                  <a:pt x="0" y="0"/>
                </a:cubicBezTo>
                <a:cubicBezTo>
                  <a:pt x="0" y="1"/>
                  <a:pt x="0" y="1"/>
                  <a:pt x="0" y="1"/>
                </a:cubicBezTo>
                <a:cubicBezTo>
                  <a:pt x="0" y="1"/>
                  <a:pt x="0"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2" name="Rectangle 1862"/>
          <p:cNvSpPr>
            <a:spLocks noChangeArrowheads="1"/>
          </p:cNvSpPr>
          <p:nvPr userDrawn="1"/>
        </p:nvSpPr>
        <p:spPr bwMode="auto">
          <a:xfrm>
            <a:off x="600076" y="341313"/>
            <a:ext cx="1588" cy="1588"/>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3" name="Freeform 1863"/>
          <p:cNvSpPr>
            <a:spLocks/>
          </p:cNvSpPr>
          <p:nvPr userDrawn="1"/>
        </p:nvSpPr>
        <p:spPr bwMode="auto">
          <a:xfrm>
            <a:off x="600076" y="342900"/>
            <a:ext cx="0" cy="1588"/>
          </a:xfrm>
          <a:custGeom>
            <a:avLst/>
            <a:gdLst>
              <a:gd name="T0" fmla="*/ 1 w 1"/>
              <a:gd name="T1" fmla="*/ 1 h 1"/>
              <a:gd name="T2" fmla="*/ 1 w 1"/>
              <a:gd name="T3" fmla="*/ 1 h 1"/>
              <a:gd name="T4" fmla="*/ 1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0"/>
                </a:lnTo>
                <a:lnTo>
                  <a:pt x="0" y="1"/>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4" name="Freeform 1864"/>
          <p:cNvSpPr>
            <a:spLocks/>
          </p:cNvSpPr>
          <p:nvPr userDrawn="1"/>
        </p:nvSpPr>
        <p:spPr bwMode="auto">
          <a:xfrm>
            <a:off x="603251" y="341313"/>
            <a:ext cx="0" cy="1588"/>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5" name="Freeform 1865"/>
          <p:cNvSpPr>
            <a:spLocks/>
          </p:cNvSpPr>
          <p:nvPr userDrawn="1"/>
        </p:nvSpPr>
        <p:spPr bwMode="auto">
          <a:xfrm>
            <a:off x="603251" y="342900"/>
            <a:ext cx="0" cy="1588"/>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0"/>
                </a:lnTo>
                <a:lnTo>
                  <a:pt x="0" y="1"/>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6" name="Freeform 1866"/>
          <p:cNvSpPr>
            <a:spLocks/>
          </p:cNvSpPr>
          <p:nvPr userDrawn="1"/>
        </p:nvSpPr>
        <p:spPr bwMode="auto">
          <a:xfrm>
            <a:off x="604838" y="341313"/>
            <a:ext cx="0" cy="1588"/>
          </a:xfrm>
          <a:custGeom>
            <a:avLst/>
            <a:gdLst>
              <a:gd name="T0" fmla="*/ 1 w 1"/>
              <a:gd name="T1" fmla="*/ 1 h 1"/>
              <a:gd name="T2" fmla="*/ 1 w 1"/>
              <a:gd name="T3" fmla="*/ 1 h 1"/>
              <a:gd name="T4" fmla="*/ 1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1"/>
                </a:lnTo>
                <a:lnTo>
                  <a:pt x="0"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7" name="Freeform 1867"/>
          <p:cNvSpPr>
            <a:spLocks/>
          </p:cNvSpPr>
          <p:nvPr userDrawn="1"/>
        </p:nvSpPr>
        <p:spPr bwMode="auto">
          <a:xfrm>
            <a:off x="604838" y="342900"/>
            <a:ext cx="0" cy="1588"/>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0"/>
                </a:lnTo>
                <a:cubicBezTo>
                  <a:pt x="0" y="1"/>
                  <a:pt x="0" y="1"/>
                  <a:pt x="0"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8" name="Freeform 1868"/>
          <p:cNvSpPr>
            <a:spLocks/>
          </p:cNvSpPr>
          <p:nvPr userDrawn="1"/>
        </p:nvSpPr>
        <p:spPr bwMode="auto">
          <a:xfrm>
            <a:off x="595313"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0" y="0"/>
                  <a:pt x="0" y="1"/>
                </a:cubicBezTo>
                <a:cubicBezTo>
                  <a:pt x="0" y="1"/>
                  <a:pt x="1" y="2"/>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9" name="Freeform 1869"/>
          <p:cNvSpPr>
            <a:spLocks/>
          </p:cNvSpPr>
          <p:nvPr userDrawn="1"/>
        </p:nvSpPr>
        <p:spPr bwMode="auto">
          <a:xfrm>
            <a:off x="598488"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0" name="Freeform 1870"/>
          <p:cNvSpPr>
            <a:spLocks/>
          </p:cNvSpPr>
          <p:nvPr userDrawn="1"/>
        </p:nvSpPr>
        <p:spPr bwMode="auto">
          <a:xfrm>
            <a:off x="601663" y="342900"/>
            <a:ext cx="1588" cy="1588"/>
          </a:xfrm>
          <a:custGeom>
            <a:avLst/>
            <a:gdLst>
              <a:gd name="T0" fmla="*/ 1 w 2"/>
              <a:gd name="T1" fmla="*/ 0 h 2"/>
              <a:gd name="T2" fmla="*/ 1 w 2"/>
              <a:gd name="T3" fmla="*/ 0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1" y="1"/>
                  <a:pt x="2" y="1"/>
                  <a:pt x="2" y="0"/>
                </a:cubicBezTo>
                <a:cubicBezTo>
                  <a:pt x="2"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1" name="Freeform 1871"/>
          <p:cNvSpPr>
            <a:spLocks/>
          </p:cNvSpPr>
          <p:nvPr userDrawn="1"/>
        </p:nvSpPr>
        <p:spPr bwMode="auto">
          <a:xfrm>
            <a:off x="603251" y="342900"/>
            <a:ext cx="1588" cy="1588"/>
          </a:xfrm>
          <a:custGeom>
            <a:avLst/>
            <a:gdLst>
              <a:gd name="T0" fmla="*/ 1 w 2"/>
              <a:gd name="T1" fmla="*/ 0 h 2"/>
              <a:gd name="T2" fmla="*/ 1 w 2"/>
              <a:gd name="T3" fmla="*/ 0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1" y="1"/>
                  <a:pt x="2" y="1"/>
                  <a:pt x="2" y="0"/>
                </a:cubicBezTo>
                <a:cubicBezTo>
                  <a:pt x="2"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2" name="Freeform 1872"/>
          <p:cNvSpPr>
            <a:spLocks/>
          </p:cNvSpPr>
          <p:nvPr userDrawn="1"/>
        </p:nvSpPr>
        <p:spPr bwMode="auto">
          <a:xfrm>
            <a:off x="604838"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1"/>
                  <a:pt x="0" y="1"/>
                </a:cubicBezTo>
                <a:cubicBezTo>
                  <a:pt x="0" y="1"/>
                  <a:pt x="0" y="2"/>
                  <a:pt x="1" y="2"/>
                </a:cubicBezTo>
                <a:cubicBezTo>
                  <a:pt x="1" y="1"/>
                  <a:pt x="2" y="1"/>
                  <a:pt x="2" y="1"/>
                </a:cubicBezTo>
                <a:cubicBezTo>
                  <a:pt x="2"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3" name="Freeform 1873"/>
          <p:cNvSpPr>
            <a:spLocks/>
          </p:cNvSpPr>
          <p:nvPr userDrawn="1"/>
        </p:nvSpPr>
        <p:spPr bwMode="auto">
          <a:xfrm>
            <a:off x="592138" y="342900"/>
            <a:ext cx="1588" cy="1588"/>
          </a:xfrm>
          <a:custGeom>
            <a:avLst/>
            <a:gdLst>
              <a:gd name="T0" fmla="*/ 0 w 2"/>
              <a:gd name="T1" fmla="*/ 1 h 2"/>
              <a:gd name="T2" fmla="*/ 0 w 2"/>
              <a:gd name="T3" fmla="*/ 1 h 2"/>
              <a:gd name="T4" fmla="*/ 1 w 2"/>
              <a:gd name="T5" fmla="*/ 2 h 2"/>
              <a:gd name="T6" fmla="*/ 2 w 2"/>
              <a:gd name="T7" fmla="*/ 1 h 2"/>
              <a:gd name="T8" fmla="*/ 1 w 2"/>
              <a:gd name="T9" fmla="*/ 0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lnTo>
                  <a:pt x="0" y="1"/>
                </a:lnTo>
                <a:cubicBezTo>
                  <a:pt x="0" y="1"/>
                  <a:pt x="0" y="2"/>
                  <a:pt x="1" y="2"/>
                </a:cubicBezTo>
                <a:cubicBezTo>
                  <a:pt x="2" y="2"/>
                  <a:pt x="2" y="1"/>
                  <a:pt x="2" y="1"/>
                </a:cubicBezTo>
                <a:cubicBezTo>
                  <a:pt x="2" y="0"/>
                  <a:pt x="2" y="0"/>
                  <a:pt x="1" y="0"/>
                </a:cubicBezTo>
                <a:cubicBezTo>
                  <a:pt x="0" y="0"/>
                  <a:pt x="0" y="0"/>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4" name="Freeform 1874"/>
          <p:cNvSpPr>
            <a:spLocks/>
          </p:cNvSpPr>
          <p:nvPr userDrawn="1"/>
        </p:nvSpPr>
        <p:spPr bwMode="auto">
          <a:xfrm>
            <a:off x="579438" y="341313"/>
            <a:ext cx="28575" cy="0"/>
          </a:xfrm>
          <a:custGeom>
            <a:avLst/>
            <a:gdLst>
              <a:gd name="T0" fmla="*/ 19 w 39"/>
              <a:gd name="T1" fmla="*/ 2 h 2"/>
              <a:gd name="T2" fmla="*/ 19 w 39"/>
              <a:gd name="T3" fmla="*/ 2 h 2"/>
              <a:gd name="T4" fmla="*/ 39 w 39"/>
              <a:gd name="T5" fmla="*/ 2 h 2"/>
              <a:gd name="T6" fmla="*/ 39 w 39"/>
              <a:gd name="T7" fmla="*/ 1 h 2"/>
              <a:gd name="T8" fmla="*/ 19 w 39"/>
              <a:gd name="T9" fmla="*/ 1 h 2"/>
              <a:gd name="T10" fmla="*/ 0 w 39"/>
              <a:gd name="T11" fmla="*/ 1 h 2"/>
              <a:gd name="T12" fmla="*/ 0 w 39"/>
              <a:gd name="T13" fmla="*/ 2 h 2"/>
              <a:gd name="T14" fmla="*/ 19 w 39"/>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
                <a:moveTo>
                  <a:pt x="19" y="2"/>
                </a:moveTo>
                <a:lnTo>
                  <a:pt x="19" y="2"/>
                </a:lnTo>
                <a:cubicBezTo>
                  <a:pt x="28" y="2"/>
                  <a:pt x="35" y="1"/>
                  <a:pt x="39" y="2"/>
                </a:cubicBezTo>
                <a:lnTo>
                  <a:pt x="39" y="1"/>
                </a:lnTo>
                <a:cubicBezTo>
                  <a:pt x="35" y="0"/>
                  <a:pt x="28" y="1"/>
                  <a:pt x="19" y="1"/>
                </a:cubicBezTo>
                <a:cubicBezTo>
                  <a:pt x="10" y="1"/>
                  <a:pt x="3" y="0"/>
                  <a:pt x="0" y="1"/>
                </a:cubicBezTo>
                <a:lnTo>
                  <a:pt x="0" y="2"/>
                </a:lnTo>
                <a:cubicBezTo>
                  <a:pt x="3" y="1"/>
                  <a:pt x="10" y="2"/>
                  <a:pt x="19"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5" name="Freeform 1875"/>
          <p:cNvSpPr>
            <a:spLocks/>
          </p:cNvSpPr>
          <p:nvPr userDrawn="1"/>
        </p:nvSpPr>
        <p:spPr bwMode="auto">
          <a:xfrm>
            <a:off x="579438" y="344488"/>
            <a:ext cx="28575" cy="1588"/>
          </a:xfrm>
          <a:custGeom>
            <a:avLst/>
            <a:gdLst>
              <a:gd name="T0" fmla="*/ 19 w 39"/>
              <a:gd name="T1" fmla="*/ 2 h 2"/>
              <a:gd name="T2" fmla="*/ 19 w 39"/>
              <a:gd name="T3" fmla="*/ 2 h 2"/>
              <a:gd name="T4" fmla="*/ 39 w 39"/>
              <a:gd name="T5" fmla="*/ 2 h 2"/>
              <a:gd name="T6" fmla="*/ 39 w 39"/>
              <a:gd name="T7" fmla="*/ 1 h 2"/>
              <a:gd name="T8" fmla="*/ 19 w 39"/>
              <a:gd name="T9" fmla="*/ 1 h 2"/>
              <a:gd name="T10" fmla="*/ 0 w 39"/>
              <a:gd name="T11" fmla="*/ 1 h 2"/>
              <a:gd name="T12" fmla="*/ 0 w 39"/>
              <a:gd name="T13" fmla="*/ 2 h 2"/>
              <a:gd name="T14" fmla="*/ 19 w 39"/>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
                <a:moveTo>
                  <a:pt x="19" y="2"/>
                </a:moveTo>
                <a:lnTo>
                  <a:pt x="19" y="2"/>
                </a:lnTo>
                <a:cubicBezTo>
                  <a:pt x="28" y="2"/>
                  <a:pt x="35" y="1"/>
                  <a:pt x="39" y="2"/>
                </a:cubicBezTo>
                <a:lnTo>
                  <a:pt x="39" y="1"/>
                </a:lnTo>
                <a:cubicBezTo>
                  <a:pt x="35" y="0"/>
                  <a:pt x="28" y="1"/>
                  <a:pt x="19" y="1"/>
                </a:cubicBezTo>
                <a:cubicBezTo>
                  <a:pt x="10" y="1"/>
                  <a:pt x="3" y="0"/>
                  <a:pt x="0" y="1"/>
                </a:cubicBezTo>
                <a:lnTo>
                  <a:pt x="0" y="2"/>
                </a:lnTo>
                <a:cubicBezTo>
                  <a:pt x="3" y="1"/>
                  <a:pt x="10" y="2"/>
                  <a:pt x="19"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6" name="Freeform 1876"/>
          <p:cNvSpPr>
            <a:spLocks noEditPoints="1"/>
          </p:cNvSpPr>
          <p:nvPr userDrawn="1"/>
        </p:nvSpPr>
        <p:spPr bwMode="auto">
          <a:xfrm>
            <a:off x="592138" y="314325"/>
            <a:ext cx="3175" cy="14288"/>
          </a:xfrm>
          <a:custGeom>
            <a:avLst/>
            <a:gdLst>
              <a:gd name="T0" fmla="*/ 2 w 5"/>
              <a:gd name="T1" fmla="*/ 1 h 21"/>
              <a:gd name="T2" fmla="*/ 2 w 5"/>
              <a:gd name="T3" fmla="*/ 4 h 21"/>
              <a:gd name="T4" fmla="*/ 2 w 5"/>
              <a:gd name="T5" fmla="*/ 1 h 21"/>
              <a:gd name="T6" fmla="*/ 2 w 5"/>
              <a:gd name="T7" fmla="*/ 8 h 21"/>
              <a:gd name="T8" fmla="*/ 1 w 5"/>
              <a:gd name="T9" fmla="*/ 7 h 21"/>
              <a:gd name="T10" fmla="*/ 2 w 5"/>
              <a:gd name="T11" fmla="*/ 5 h 21"/>
              <a:gd name="T12" fmla="*/ 3 w 5"/>
              <a:gd name="T13" fmla="*/ 7 h 21"/>
              <a:gd name="T14" fmla="*/ 2 w 5"/>
              <a:gd name="T15" fmla="*/ 9 h 21"/>
              <a:gd name="T16" fmla="*/ 3 w 5"/>
              <a:gd name="T17" fmla="*/ 10 h 21"/>
              <a:gd name="T18" fmla="*/ 1 w 5"/>
              <a:gd name="T19" fmla="*/ 10 h 21"/>
              <a:gd name="T20" fmla="*/ 2 w 5"/>
              <a:gd name="T21" fmla="*/ 9 h 21"/>
              <a:gd name="T22" fmla="*/ 2 w 5"/>
              <a:gd name="T23" fmla="*/ 12 h 21"/>
              <a:gd name="T24" fmla="*/ 3 w 5"/>
              <a:gd name="T25" fmla="*/ 13 h 21"/>
              <a:gd name="T26" fmla="*/ 1 w 5"/>
              <a:gd name="T27" fmla="*/ 13 h 21"/>
              <a:gd name="T28" fmla="*/ 2 w 5"/>
              <a:gd name="T29" fmla="*/ 12 h 21"/>
              <a:gd name="T30" fmla="*/ 2 w 5"/>
              <a:gd name="T31" fmla="*/ 18 h 21"/>
              <a:gd name="T32" fmla="*/ 2 w 5"/>
              <a:gd name="T33" fmla="*/ 18 h 21"/>
              <a:gd name="T34" fmla="*/ 3 w 5"/>
              <a:gd name="T35" fmla="*/ 19 h 21"/>
              <a:gd name="T36" fmla="*/ 1 w 5"/>
              <a:gd name="T37" fmla="*/ 19 h 21"/>
              <a:gd name="T38" fmla="*/ 1 w 5"/>
              <a:gd name="T39" fmla="*/ 15 h 21"/>
              <a:gd name="T40" fmla="*/ 0 w 5"/>
              <a:gd name="T41" fmla="*/ 16 h 21"/>
              <a:gd name="T42" fmla="*/ 0 w 5"/>
              <a:gd name="T43" fmla="*/ 19 h 21"/>
              <a:gd name="T44" fmla="*/ 4 w 5"/>
              <a:gd name="T45" fmla="*/ 19 h 21"/>
              <a:gd name="T46" fmla="*/ 4 w 5"/>
              <a:gd name="T47" fmla="*/ 16 h 21"/>
              <a:gd name="T48" fmla="*/ 4 w 5"/>
              <a:gd name="T49" fmla="*/ 13 h 21"/>
              <a:gd name="T50" fmla="*/ 4 w 5"/>
              <a:gd name="T51" fmla="*/ 10 h 21"/>
              <a:gd name="T52" fmla="*/ 4 w 5"/>
              <a:gd name="T53" fmla="*/ 7 h 21"/>
              <a:gd name="T54" fmla="*/ 5 w 5"/>
              <a:gd name="T55" fmla="*/ 3 h 21"/>
              <a:gd name="T56" fmla="*/ 0 w 5"/>
              <a:gd name="T57" fmla="*/ 3 h 21"/>
              <a:gd name="T58" fmla="*/ 0 w 5"/>
              <a:gd name="T59" fmla="*/ 7 h 21"/>
              <a:gd name="T60" fmla="*/ 0 w 5"/>
              <a:gd name="T61" fmla="*/ 10 h 21"/>
              <a:gd name="T62" fmla="*/ 0 w 5"/>
              <a:gd name="T63" fmla="*/ 13 h 21"/>
              <a:gd name="T64" fmla="*/ 2 w 5"/>
              <a:gd name="T65" fmla="*/ 15 h 21"/>
              <a:gd name="T66" fmla="*/ 3 w 5"/>
              <a:gd name="T67" fmla="*/ 16 h 21"/>
              <a:gd name="T68" fmla="*/ 1 w 5"/>
              <a:gd name="T69" fmla="*/ 16 h 21"/>
              <a:gd name="T70" fmla="*/ 2 w 5"/>
              <a:gd name="T71"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21">
                <a:moveTo>
                  <a:pt x="2" y="1"/>
                </a:moveTo>
                <a:lnTo>
                  <a:pt x="2" y="1"/>
                </a:lnTo>
                <a:cubicBezTo>
                  <a:pt x="3" y="1"/>
                  <a:pt x="4" y="2"/>
                  <a:pt x="4" y="3"/>
                </a:cubicBezTo>
                <a:cubicBezTo>
                  <a:pt x="4" y="4"/>
                  <a:pt x="3" y="4"/>
                  <a:pt x="2" y="4"/>
                </a:cubicBezTo>
                <a:cubicBezTo>
                  <a:pt x="1" y="4"/>
                  <a:pt x="1" y="4"/>
                  <a:pt x="1" y="3"/>
                </a:cubicBezTo>
                <a:cubicBezTo>
                  <a:pt x="1" y="2"/>
                  <a:pt x="1" y="1"/>
                  <a:pt x="2" y="1"/>
                </a:cubicBezTo>
                <a:close/>
                <a:moveTo>
                  <a:pt x="2" y="8"/>
                </a:moveTo>
                <a:lnTo>
                  <a:pt x="2" y="8"/>
                </a:lnTo>
                <a:lnTo>
                  <a:pt x="2" y="8"/>
                </a:lnTo>
                <a:cubicBezTo>
                  <a:pt x="1" y="8"/>
                  <a:pt x="1" y="7"/>
                  <a:pt x="1" y="7"/>
                </a:cubicBezTo>
                <a:cubicBezTo>
                  <a:pt x="1" y="6"/>
                  <a:pt x="1" y="5"/>
                  <a:pt x="2" y="5"/>
                </a:cubicBezTo>
                <a:cubicBezTo>
                  <a:pt x="2" y="5"/>
                  <a:pt x="2" y="5"/>
                  <a:pt x="2" y="5"/>
                </a:cubicBezTo>
                <a:cubicBezTo>
                  <a:pt x="2" y="5"/>
                  <a:pt x="2" y="5"/>
                  <a:pt x="2" y="5"/>
                </a:cubicBezTo>
                <a:cubicBezTo>
                  <a:pt x="3" y="5"/>
                  <a:pt x="3" y="6"/>
                  <a:pt x="3" y="7"/>
                </a:cubicBezTo>
                <a:cubicBezTo>
                  <a:pt x="3" y="7"/>
                  <a:pt x="3" y="8"/>
                  <a:pt x="2" y="8"/>
                </a:cubicBezTo>
                <a:close/>
                <a:moveTo>
                  <a:pt x="2" y="9"/>
                </a:moveTo>
                <a:lnTo>
                  <a:pt x="2" y="9"/>
                </a:lnTo>
                <a:cubicBezTo>
                  <a:pt x="3" y="9"/>
                  <a:pt x="3" y="9"/>
                  <a:pt x="3" y="10"/>
                </a:cubicBezTo>
                <a:cubicBezTo>
                  <a:pt x="3" y="11"/>
                  <a:pt x="3" y="11"/>
                  <a:pt x="2" y="11"/>
                </a:cubicBezTo>
                <a:cubicBezTo>
                  <a:pt x="1" y="11"/>
                  <a:pt x="1" y="11"/>
                  <a:pt x="1" y="10"/>
                </a:cubicBezTo>
                <a:cubicBezTo>
                  <a:pt x="1" y="9"/>
                  <a:pt x="1" y="9"/>
                  <a:pt x="2" y="9"/>
                </a:cubicBezTo>
                <a:cubicBezTo>
                  <a:pt x="2" y="9"/>
                  <a:pt x="2" y="9"/>
                  <a:pt x="2" y="9"/>
                </a:cubicBezTo>
                <a:cubicBezTo>
                  <a:pt x="2" y="9"/>
                  <a:pt x="2" y="9"/>
                  <a:pt x="2" y="9"/>
                </a:cubicBezTo>
                <a:close/>
                <a:moveTo>
                  <a:pt x="2" y="12"/>
                </a:moveTo>
                <a:lnTo>
                  <a:pt x="2" y="12"/>
                </a:lnTo>
                <a:cubicBezTo>
                  <a:pt x="3" y="12"/>
                  <a:pt x="3" y="13"/>
                  <a:pt x="3" y="13"/>
                </a:cubicBezTo>
                <a:cubicBezTo>
                  <a:pt x="3" y="14"/>
                  <a:pt x="3" y="14"/>
                  <a:pt x="2" y="14"/>
                </a:cubicBezTo>
                <a:cubicBezTo>
                  <a:pt x="1" y="14"/>
                  <a:pt x="1" y="14"/>
                  <a:pt x="1" y="13"/>
                </a:cubicBezTo>
                <a:cubicBezTo>
                  <a:pt x="1" y="13"/>
                  <a:pt x="1" y="12"/>
                  <a:pt x="2" y="12"/>
                </a:cubicBezTo>
                <a:lnTo>
                  <a:pt x="2" y="12"/>
                </a:lnTo>
                <a:lnTo>
                  <a:pt x="2" y="12"/>
                </a:lnTo>
                <a:close/>
                <a:moveTo>
                  <a:pt x="2" y="18"/>
                </a:moveTo>
                <a:lnTo>
                  <a:pt x="2" y="18"/>
                </a:lnTo>
                <a:lnTo>
                  <a:pt x="2" y="18"/>
                </a:lnTo>
                <a:lnTo>
                  <a:pt x="2" y="18"/>
                </a:lnTo>
                <a:cubicBezTo>
                  <a:pt x="3" y="18"/>
                  <a:pt x="3" y="19"/>
                  <a:pt x="3" y="19"/>
                </a:cubicBezTo>
                <a:cubicBezTo>
                  <a:pt x="3" y="20"/>
                  <a:pt x="3" y="20"/>
                  <a:pt x="2" y="20"/>
                </a:cubicBezTo>
                <a:cubicBezTo>
                  <a:pt x="2" y="20"/>
                  <a:pt x="1" y="20"/>
                  <a:pt x="1" y="19"/>
                </a:cubicBezTo>
                <a:cubicBezTo>
                  <a:pt x="1" y="19"/>
                  <a:pt x="1" y="18"/>
                  <a:pt x="2" y="18"/>
                </a:cubicBezTo>
                <a:close/>
                <a:moveTo>
                  <a:pt x="1" y="15"/>
                </a:moveTo>
                <a:lnTo>
                  <a:pt x="1" y="15"/>
                </a:lnTo>
                <a:cubicBezTo>
                  <a:pt x="1" y="15"/>
                  <a:pt x="0" y="16"/>
                  <a:pt x="0" y="16"/>
                </a:cubicBezTo>
                <a:cubicBezTo>
                  <a:pt x="0" y="17"/>
                  <a:pt x="1" y="17"/>
                  <a:pt x="1" y="18"/>
                </a:cubicBezTo>
                <a:cubicBezTo>
                  <a:pt x="1" y="18"/>
                  <a:pt x="0" y="19"/>
                  <a:pt x="0" y="19"/>
                </a:cubicBezTo>
                <a:cubicBezTo>
                  <a:pt x="0" y="20"/>
                  <a:pt x="1" y="21"/>
                  <a:pt x="2" y="21"/>
                </a:cubicBezTo>
                <a:cubicBezTo>
                  <a:pt x="3" y="21"/>
                  <a:pt x="4" y="20"/>
                  <a:pt x="4" y="19"/>
                </a:cubicBezTo>
                <a:cubicBezTo>
                  <a:pt x="4" y="19"/>
                  <a:pt x="4" y="18"/>
                  <a:pt x="3" y="18"/>
                </a:cubicBezTo>
                <a:cubicBezTo>
                  <a:pt x="4" y="17"/>
                  <a:pt x="4" y="17"/>
                  <a:pt x="4" y="16"/>
                </a:cubicBezTo>
                <a:cubicBezTo>
                  <a:pt x="4" y="16"/>
                  <a:pt x="4" y="15"/>
                  <a:pt x="3" y="15"/>
                </a:cubicBezTo>
                <a:cubicBezTo>
                  <a:pt x="4" y="14"/>
                  <a:pt x="4" y="14"/>
                  <a:pt x="4" y="13"/>
                </a:cubicBezTo>
                <a:cubicBezTo>
                  <a:pt x="4" y="13"/>
                  <a:pt x="4" y="12"/>
                  <a:pt x="3" y="12"/>
                </a:cubicBezTo>
                <a:cubicBezTo>
                  <a:pt x="4" y="11"/>
                  <a:pt x="4" y="11"/>
                  <a:pt x="4" y="10"/>
                </a:cubicBezTo>
                <a:cubicBezTo>
                  <a:pt x="4" y="9"/>
                  <a:pt x="4" y="9"/>
                  <a:pt x="3" y="8"/>
                </a:cubicBezTo>
                <a:cubicBezTo>
                  <a:pt x="4" y="8"/>
                  <a:pt x="4" y="7"/>
                  <a:pt x="4" y="7"/>
                </a:cubicBezTo>
                <a:cubicBezTo>
                  <a:pt x="4" y="6"/>
                  <a:pt x="4" y="5"/>
                  <a:pt x="4" y="5"/>
                </a:cubicBezTo>
                <a:cubicBezTo>
                  <a:pt x="4" y="4"/>
                  <a:pt x="5" y="4"/>
                  <a:pt x="5" y="3"/>
                </a:cubicBezTo>
                <a:cubicBezTo>
                  <a:pt x="5" y="2"/>
                  <a:pt x="3" y="0"/>
                  <a:pt x="2" y="0"/>
                </a:cubicBezTo>
                <a:cubicBezTo>
                  <a:pt x="1" y="0"/>
                  <a:pt x="0" y="2"/>
                  <a:pt x="0" y="3"/>
                </a:cubicBezTo>
                <a:cubicBezTo>
                  <a:pt x="0" y="4"/>
                  <a:pt x="0" y="4"/>
                  <a:pt x="1" y="5"/>
                </a:cubicBezTo>
                <a:cubicBezTo>
                  <a:pt x="0" y="5"/>
                  <a:pt x="0" y="6"/>
                  <a:pt x="0" y="7"/>
                </a:cubicBezTo>
                <a:cubicBezTo>
                  <a:pt x="0" y="7"/>
                  <a:pt x="0" y="8"/>
                  <a:pt x="1" y="8"/>
                </a:cubicBezTo>
                <a:cubicBezTo>
                  <a:pt x="0" y="9"/>
                  <a:pt x="0" y="9"/>
                  <a:pt x="0" y="10"/>
                </a:cubicBezTo>
                <a:cubicBezTo>
                  <a:pt x="0" y="11"/>
                  <a:pt x="0" y="11"/>
                  <a:pt x="1" y="12"/>
                </a:cubicBezTo>
                <a:cubicBezTo>
                  <a:pt x="0" y="12"/>
                  <a:pt x="0" y="13"/>
                  <a:pt x="0" y="13"/>
                </a:cubicBezTo>
                <a:cubicBezTo>
                  <a:pt x="0" y="14"/>
                  <a:pt x="0" y="14"/>
                  <a:pt x="1" y="15"/>
                </a:cubicBezTo>
                <a:close/>
                <a:moveTo>
                  <a:pt x="2" y="15"/>
                </a:moveTo>
                <a:lnTo>
                  <a:pt x="2" y="15"/>
                </a:lnTo>
                <a:cubicBezTo>
                  <a:pt x="3" y="15"/>
                  <a:pt x="3" y="16"/>
                  <a:pt x="3" y="16"/>
                </a:cubicBezTo>
                <a:cubicBezTo>
                  <a:pt x="3" y="17"/>
                  <a:pt x="3" y="17"/>
                  <a:pt x="2" y="17"/>
                </a:cubicBezTo>
                <a:cubicBezTo>
                  <a:pt x="2" y="17"/>
                  <a:pt x="1" y="17"/>
                  <a:pt x="1" y="16"/>
                </a:cubicBezTo>
                <a:cubicBezTo>
                  <a:pt x="1" y="16"/>
                  <a:pt x="1" y="15"/>
                  <a:pt x="2" y="15"/>
                </a:cubicBezTo>
                <a:lnTo>
                  <a:pt x="2" y="15"/>
                </a:lnTo>
                <a:lnTo>
                  <a:pt x="2" y="1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7" name="Freeform 1877"/>
          <p:cNvSpPr>
            <a:spLocks noEditPoints="1"/>
          </p:cNvSpPr>
          <p:nvPr userDrawn="1"/>
        </p:nvSpPr>
        <p:spPr bwMode="auto">
          <a:xfrm>
            <a:off x="315913" y="490538"/>
            <a:ext cx="165100" cy="193675"/>
          </a:xfrm>
          <a:custGeom>
            <a:avLst/>
            <a:gdLst>
              <a:gd name="T0" fmla="*/ 180 w 231"/>
              <a:gd name="T1" fmla="*/ 195 h 269"/>
              <a:gd name="T2" fmla="*/ 192 w 231"/>
              <a:gd name="T3" fmla="*/ 189 h 269"/>
              <a:gd name="T4" fmla="*/ 197 w 231"/>
              <a:gd name="T5" fmla="*/ 187 h 269"/>
              <a:gd name="T6" fmla="*/ 204 w 231"/>
              <a:gd name="T7" fmla="*/ 178 h 269"/>
              <a:gd name="T8" fmla="*/ 208 w 231"/>
              <a:gd name="T9" fmla="*/ 183 h 269"/>
              <a:gd name="T10" fmla="*/ 208 w 231"/>
              <a:gd name="T11" fmla="*/ 185 h 269"/>
              <a:gd name="T12" fmla="*/ 212 w 231"/>
              <a:gd name="T13" fmla="*/ 186 h 269"/>
              <a:gd name="T14" fmla="*/ 213 w 231"/>
              <a:gd name="T15" fmla="*/ 179 h 269"/>
              <a:gd name="T16" fmla="*/ 221 w 231"/>
              <a:gd name="T17" fmla="*/ 184 h 269"/>
              <a:gd name="T18" fmla="*/ 231 w 231"/>
              <a:gd name="T19" fmla="*/ 202 h 269"/>
              <a:gd name="T20" fmla="*/ 208 w 231"/>
              <a:gd name="T21" fmla="*/ 208 h 269"/>
              <a:gd name="T22" fmla="*/ 150 w 231"/>
              <a:gd name="T23" fmla="*/ 226 h 269"/>
              <a:gd name="T24" fmla="*/ 138 w 231"/>
              <a:gd name="T25" fmla="*/ 242 h 269"/>
              <a:gd name="T26" fmla="*/ 140 w 231"/>
              <a:gd name="T27" fmla="*/ 259 h 269"/>
              <a:gd name="T28" fmla="*/ 131 w 231"/>
              <a:gd name="T29" fmla="*/ 265 h 269"/>
              <a:gd name="T30" fmla="*/ 119 w 231"/>
              <a:gd name="T31" fmla="*/ 248 h 269"/>
              <a:gd name="T32" fmla="*/ 102 w 231"/>
              <a:gd name="T33" fmla="*/ 235 h 269"/>
              <a:gd name="T34" fmla="*/ 86 w 231"/>
              <a:gd name="T35" fmla="*/ 216 h 269"/>
              <a:gd name="T36" fmla="*/ 92 w 231"/>
              <a:gd name="T37" fmla="*/ 190 h 269"/>
              <a:gd name="T38" fmla="*/ 83 w 231"/>
              <a:gd name="T39" fmla="*/ 166 h 269"/>
              <a:gd name="T40" fmla="*/ 81 w 231"/>
              <a:gd name="T41" fmla="*/ 161 h 269"/>
              <a:gd name="T42" fmla="*/ 41 w 231"/>
              <a:gd name="T43" fmla="*/ 63 h 269"/>
              <a:gd name="T44" fmla="*/ 30 w 231"/>
              <a:gd name="T45" fmla="*/ 48 h 269"/>
              <a:gd name="T46" fmla="*/ 22 w 231"/>
              <a:gd name="T47" fmla="*/ 45 h 269"/>
              <a:gd name="T48" fmla="*/ 7 w 231"/>
              <a:gd name="T49" fmla="*/ 35 h 269"/>
              <a:gd name="T50" fmla="*/ 10 w 231"/>
              <a:gd name="T51" fmla="*/ 20 h 269"/>
              <a:gd name="T52" fmla="*/ 14 w 231"/>
              <a:gd name="T53" fmla="*/ 9 h 269"/>
              <a:gd name="T54" fmla="*/ 16 w 231"/>
              <a:gd name="T55" fmla="*/ 2 h 269"/>
              <a:gd name="T56" fmla="*/ 18 w 231"/>
              <a:gd name="T57" fmla="*/ 1 h 269"/>
              <a:gd name="T58" fmla="*/ 24 w 231"/>
              <a:gd name="T59" fmla="*/ 4 h 269"/>
              <a:gd name="T60" fmla="*/ 35 w 231"/>
              <a:gd name="T61" fmla="*/ 9 h 269"/>
              <a:gd name="T62" fmla="*/ 49 w 231"/>
              <a:gd name="T63" fmla="*/ 16 h 269"/>
              <a:gd name="T64" fmla="*/ 47 w 231"/>
              <a:gd name="T65" fmla="*/ 32 h 269"/>
              <a:gd name="T66" fmla="*/ 43 w 231"/>
              <a:gd name="T67" fmla="*/ 42 h 269"/>
              <a:gd name="T68" fmla="*/ 46 w 231"/>
              <a:gd name="T69" fmla="*/ 51 h 269"/>
              <a:gd name="T70" fmla="*/ 48 w 231"/>
              <a:gd name="T71" fmla="*/ 60 h 269"/>
              <a:gd name="T72" fmla="*/ 94 w 231"/>
              <a:gd name="T73" fmla="*/ 155 h 269"/>
              <a:gd name="T74" fmla="*/ 96 w 231"/>
              <a:gd name="T75" fmla="*/ 161 h 269"/>
              <a:gd name="T76" fmla="*/ 107 w 231"/>
              <a:gd name="T77" fmla="*/ 183 h 269"/>
              <a:gd name="T78" fmla="*/ 118 w 231"/>
              <a:gd name="T79" fmla="*/ 188 h 269"/>
              <a:gd name="T80" fmla="*/ 152 w 231"/>
              <a:gd name="T81" fmla="*/ 205 h 269"/>
              <a:gd name="T82" fmla="*/ 22 w 231"/>
              <a:gd name="T83" fmla="*/ 40 h 269"/>
              <a:gd name="T84" fmla="*/ 26 w 231"/>
              <a:gd name="T85" fmla="*/ 42 h 269"/>
              <a:gd name="T86" fmla="*/ 22 w 231"/>
              <a:gd name="T87" fmla="*/ 40 h 269"/>
              <a:gd name="T88" fmla="*/ 35 w 231"/>
              <a:gd name="T89" fmla="*/ 20 h 269"/>
              <a:gd name="T90" fmla="*/ 33 w 231"/>
              <a:gd name="T91" fmla="*/ 15 h 269"/>
              <a:gd name="T92" fmla="*/ 31 w 231"/>
              <a:gd name="T93" fmla="*/ 17 h 269"/>
              <a:gd name="T94" fmla="*/ 35 w 231"/>
              <a:gd name="T95" fmla="*/ 20 h 269"/>
              <a:gd name="T96" fmla="*/ 23 w 231"/>
              <a:gd name="T97" fmla="*/ 15 h 269"/>
              <a:gd name="T98" fmla="*/ 23 w 231"/>
              <a:gd name="T99" fmla="*/ 13 h 269"/>
              <a:gd name="T100" fmla="*/ 23 w 231"/>
              <a:gd name="T101" fmla="*/ 10 h 269"/>
              <a:gd name="T102" fmla="*/ 19 w 231"/>
              <a:gd name="T103" fmla="*/ 13 h 269"/>
              <a:gd name="T104" fmla="*/ 21 w 231"/>
              <a:gd name="T105" fmla="*/ 15 h 269"/>
              <a:gd name="T106" fmla="*/ 19 w 231"/>
              <a:gd name="T107" fmla="*/ 27 h 269"/>
              <a:gd name="T108" fmla="*/ 18 w 231"/>
              <a:gd name="T109" fmla="*/ 23 h 269"/>
              <a:gd name="T110" fmla="*/ 19 w 231"/>
              <a:gd name="T111" fmla="*/ 22 h 269"/>
              <a:gd name="T112" fmla="*/ 18 w 231"/>
              <a:gd name="T113" fmla="*/ 2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1" h="269">
                <a:moveTo>
                  <a:pt x="180" y="195"/>
                </a:moveTo>
                <a:lnTo>
                  <a:pt x="180" y="195"/>
                </a:lnTo>
                <a:cubicBezTo>
                  <a:pt x="185" y="192"/>
                  <a:pt x="188" y="191"/>
                  <a:pt x="192" y="188"/>
                </a:cubicBezTo>
                <a:lnTo>
                  <a:pt x="192" y="189"/>
                </a:lnTo>
                <a:cubicBezTo>
                  <a:pt x="194" y="189"/>
                  <a:pt x="194" y="189"/>
                  <a:pt x="195" y="189"/>
                </a:cubicBezTo>
                <a:cubicBezTo>
                  <a:pt x="195" y="189"/>
                  <a:pt x="196" y="188"/>
                  <a:pt x="197" y="187"/>
                </a:cubicBezTo>
                <a:cubicBezTo>
                  <a:pt x="200" y="185"/>
                  <a:pt x="201" y="182"/>
                  <a:pt x="203" y="179"/>
                </a:cubicBezTo>
                <a:lnTo>
                  <a:pt x="204" y="178"/>
                </a:lnTo>
                <a:cubicBezTo>
                  <a:pt x="206" y="179"/>
                  <a:pt x="207" y="180"/>
                  <a:pt x="208" y="182"/>
                </a:cubicBezTo>
                <a:cubicBezTo>
                  <a:pt x="208" y="182"/>
                  <a:pt x="208" y="183"/>
                  <a:pt x="208" y="183"/>
                </a:cubicBezTo>
                <a:lnTo>
                  <a:pt x="208" y="184"/>
                </a:lnTo>
                <a:cubicBezTo>
                  <a:pt x="208" y="184"/>
                  <a:pt x="208" y="185"/>
                  <a:pt x="208" y="185"/>
                </a:cubicBezTo>
                <a:cubicBezTo>
                  <a:pt x="209" y="187"/>
                  <a:pt x="210" y="188"/>
                  <a:pt x="211" y="187"/>
                </a:cubicBezTo>
                <a:cubicBezTo>
                  <a:pt x="211" y="187"/>
                  <a:pt x="211" y="186"/>
                  <a:pt x="212" y="186"/>
                </a:cubicBezTo>
                <a:cubicBezTo>
                  <a:pt x="212" y="186"/>
                  <a:pt x="212" y="185"/>
                  <a:pt x="212" y="185"/>
                </a:cubicBezTo>
                <a:cubicBezTo>
                  <a:pt x="212" y="183"/>
                  <a:pt x="212" y="181"/>
                  <a:pt x="213" y="179"/>
                </a:cubicBezTo>
                <a:lnTo>
                  <a:pt x="214" y="180"/>
                </a:lnTo>
                <a:cubicBezTo>
                  <a:pt x="216" y="181"/>
                  <a:pt x="218" y="183"/>
                  <a:pt x="221" y="184"/>
                </a:cubicBezTo>
                <a:cubicBezTo>
                  <a:pt x="222" y="185"/>
                  <a:pt x="223" y="189"/>
                  <a:pt x="224" y="191"/>
                </a:cubicBezTo>
                <a:cubicBezTo>
                  <a:pt x="226" y="195"/>
                  <a:pt x="230" y="198"/>
                  <a:pt x="231" y="202"/>
                </a:cubicBezTo>
                <a:cubicBezTo>
                  <a:pt x="231" y="204"/>
                  <a:pt x="230" y="206"/>
                  <a:pt x="229" y="207"/>
                </a:cubicBezTo>
                <a:cubicBezTo>
                  <a:pt x="223" y="211"/>
                  <a:pt x="214" y="209"/>
                  <a:pt x="208" y="208"/>
                </a:cubicBezTo>
                <a:cubicBezTo>
                  <a:pt x="203" y="208"/>
                  <a:pt x="196" y="208"/>
                  <a:pt x="192" y="209"/>
                </a:cubicBezTo>
                <a:cubicBezTo>
                  <a:pt x="176" y="210"/>
                  <a:pt x="162" y="217"/>
                  <a:pt x="150" y="226"/>
                </a:cubicBezTo>
                <a:cubicBezTo>
                  <a:pt x="148" y="228"/>
                  <a:pt x="141" y="232"/>
                  <a:pt x="136" y="235"/>
                </a:cubicBezTo>
                <a:cubicBezTo>
                  <a:pt x="137" y="237"/>
                  <a:pt x="138" y="240"/>
                  <a:pt x="138" y="242"/>
                </a:cubicBezTo>
                <a:cubicBezTo>
                  <a:pt x="140" y="244"/>
                  <a:pt x="142" y="248"/>
                  <a:pt x="140" y="252"/>
                </a:cubicBezTo>
                <a:cubicBezTo>
                  <a:pt x="141" y="255"/>
                  <a:pt x="142" y="258"/>
                  <a:pt x="140" y="259"/>
                </a:cubicBezTo>
                <a:cubicBezTo>
                  <a:pt x="143" y="263"/>
                  <a:pt x="140" y="267"/>
                  <a:pt x="139" y="268"/>
                </a:cubicBezTo>
                <a:cubicBezTo>
                  <a:pt x="137" y="269"/>
                  <a:pt x="133" y="269"/>
                  <a:pt x="131" y="265"/>
                </a:cubicBezTo>
                <a:cubicBezTo>
                  <a:pt x="127" y="265"/>
                  <a:pt x="125" y="262"/>
                  <a:pt x="124" y="260"/>
                </a:cubicBezTo>
                <a:cubicBezTo>
                  <a:pt x="118" y="258"/>
                  <a:pt x="116" y="253"/>
                  <a:pt x="119" y="248"/>
                </a:cubicBezTo>
                <a:cubicBezTo>
                  <a:pt x="115" y="247"/>
                  <a:pt x="114" y="246"/>
                  <a:pt x="111" y="243"/>
                </a:cubicBezTo>
                <a:cubicBezTo>
                  <a:pt x="107" y="243"/>
                  <a:pt x="102" y="241"/>
                  <a:pt x="102" y="235"/>
                </a:cubicBezTo>
                <a:cubicBezTo>
                  <a:pt x="95" y="235"/>
                  <a:pt x="91" y="231"/>
                  <a:pt x="92" y="223"/>
                </a:cubicBezTo>
                <a:cubicBezTo>
                  <a:pt x="89" y="222"/>
                  <a:pt x="87" y="221"/>
                  <a:pt x="86" y="216"/>
                </a:cubicBezTo>
                <a:cubicBezTo>
                  <a:pt x="85" y="210"/>
                  <a:pt x="91" y="205"/>
                  <a:pt x="94" y="201"/>
                </a:cubicBezTo>
                <a:cubicBezTo>
                  <a:pt x="94" y="199"/>
                  <a:pt x="92" y="192"/>
                  <a:pt x="92" y="190"/>
                </a:cubicBezTo>
                <a:cubicBezTo>
                  <a:pt x="87" y="188"/>
                  <a:pt x="86" y="184"/>
                  <a:pt x="86" y="180"/>
                </a:cubicBezTo>
                <a:cubicBezTo>
                  <a:pt x="80" y="175"/>
                  <a:pt x="84" y="169"/>
                  <a:pt x="83" y="166"/>
                </a:cubicBezTo>
                <a:cubicBezTo>
                  <a:pt x="82" y="164"/>
                  <a:pt x="80" y="164"/>
                  <a:pt x="79" y="165"/>
                </a:cubicBezTo>
                <a:cubicBezTo>
                  <a:pt x="79" y="163"/>
                  <a:pt x="80" y="162"/>
                  <a:pt x="81" y="161"/>
                </a:cubicBezTo>
                <a:cubicBezTo>
                  <a:pt x="77" y="159"/>
                  <a:pt x="76" y="156"/>
                  <a:pt x="77" y="152"/>
                </a:cubicBezTo>
                <a:lnTo>
                  <a:pt x="41" y="63"/>
                </a:lnTo>
                <a:cubicBezTo>
                  <a:pt x="36" y="62"/>
                  <a:pt x="35" y="60"/>
                  <a:pt x="36" y="57"/>
                </a:cubicBezTo>
                <a:cubicBezTo>
                  <a:pt x="32" y="56"/>
                  <a:pt x="30" y="52"/>
                  <a:pt x="30" y="48"/>
                </a:cubicBezTo>
                <a:cubicBezTo>
                  <a:pt x="30" y="48"/>
                  <a:pt x="30" y="48"/>
                  <a:pt x="30" y="48"/>
                </a:cubicBezTo>
                <a:cubicBezTo>
                  <a:pt x="27" y="49"/>
                  <a:pt x="24" y="49"/>
                  <a:pt x="22" y="45"/>
                </a:cubicBezTo>
                <a:lnTo>
                  <a:pt x="12" y="39"/>
                </a:lnTo>
                <a:cubicBezTo>
                  <a:pt x="13" y="38"/>
                  <a:pt x="10" y="39"/>
                  <a:pt x="7" y="35"/>
                </a:cubicBezTo>
                <a:cubicBezTo>
                  <a:pt x="0" y="29"/>
                  <a:pt x="1" y="18"/>
                  <a:pt x="1" y="16"/>
                </a:cubicBezTo>
                <a:lnTo>
                  <a:pt x="10" y="20"/>
                </a:lnTo>
                <a:cubicBezTo>
                  <a:pt x="10" y="19"/>
                  <a:pt x="11" y="18"/>
                  <a:pt x="12" y="17"/>
                </a:cubicBezTo>
                <a:cubicBezTo>
                  <a:pt x="9" y="13"/>
                  <a:pt x="11" y="10"/>
                  <a:pt x="14" y="9"/>
                </a:cubicBezTo>
                <a:cubicBezTo>
                  <a:pt x="13" y="6"/>
                  <a:pt x="13" y="4"/>
                  <a:pt x="16" y="2"/>
                </a:cubicBezTo>
                <a:cubicBezTo>
                  <a:pt x="16" y="2"/>
                  <a:pt x="16" y="2"/>
                  <a:pt x="16" y="2"/>
                </a:cubicBezTo>
                <a:cubicBezTo>
                  <a:pt x="15" y="1"/>
                  <a:pt x="16" y="0"/>
                  <a:pt x="16" y="0"/>
                </a:cubicBezTo>
                <a:cubicBezTo>
                  <a:pt x="17" y="0"/>
                  <a:pt x="18" y="0"/>
                  <a:pt x="18" y="1"/>
                </a:cubicBezTo>
                <a:cubicBezTo>
                  <a:pt x="18" y="1"/>
                  <a:pt x="18" y="1"/>
                  <a:pt x="18" y="1"/>
                </a:cubicBezTo>
                <a:cubicBezTo>
                  <a:pt x="21" y="0"/>
                  <a:pt x="23" y="1"/>
                  <a:pt x="24" y="4"/>
                </a:cubicBezTo>
                <a:cubicBezTo>
                  <a:pt x="27" y="3"/>
                  <a:pt x="31" y="4"/>
                  <a:pt x="32" y="8"/>
                </a:cubicBezTo>
                <a:cubicBezTo>
                  <a:pt x="33" y="8"/>
                  <a:pt x="34" y="8"/>
                  <a:pt x="35" y="9"/>
                </a:cubicBezTo>
                <a:lnTo>
                  <a:pt x="38" y="0"/>
                </a:lnTo>
                <a:cubicBezTo>
                  <a:pt x="40" y="0"/>
                  <a:pt x="48" y="7"/>
                  <a:pt x="49" y="16"/>
                </a:cubicBezTo>
                <a:cubicBezTo>
                  <a:pt x="49" y="21"/>
                  <a:pt x="46" y="27"/>
                  <a:pt x="44" y="30"/>
                </a:cubicBezTo>
                <a:cubicBezTo>
                  <a:pt x="46" y="30"/>
                  <a:pt x="47" y="31"/>
                  <a:pt x="47" y="32"/>
                </a:cubicBezTo>
                <a:cubicBezTo>
                  <a:pt x="48" y="34"/>
                  <a:pt x="48" y="35"/>
                  <a:pt x="47" y="37"/>
                </a:cubicBezTo>
                <a:cubicBezTo>
                  <a:pt x="47" y="39"/>
                  <a:pt x="45" y="41"/>
                  <a:pt x="43" y="42"/>
                </a:cubicBezTo>
                <a:cubicBezTo>
                  <a:pt x="45" y="43"/>
                  <a:pt x="47" y="46"/>
                  <a:pt x="47" y="48"/>
                </a:cubicBezTo>
                <a:cubicBezTo>
                  <a:pt x="47" y="49"/>
                  <a:pt x="46" y="50"/>
                  <a:pt x="46" y="51"/>
                </a:cubicBezTo>
                <a:cubicBezTo>
                  <a:pt x="46" y="52"/>
                  <a:pt x="46" y="52"/>
                  <a:pt x="46" y="52"/>
                </a:cubicBezTo>
                <a:cubicBezTo>
                  <a:pt x="49" y="53"/>
                  <a:pt x="50" y="57"/>
                  <a:pt x="48" y="60"/>
                </a:cubicBezTo>
                <a:lnTo>
                  <a:pt x="89" y="146"/>
                </a:lnTo>
                <a:cubicBezTo>
                  <a:pt x="94" y="147"/>
                  <a:pt x="95" y="151"/>
                  <a:pt x="94" y="155"/>
                </a:cubicBezTo>
                <a:cubicBezTo>
                  <a:pt x="95" y="155"/>
                  <a:pt x="97" y="155"/>
                  <a:pt x="98" y="157"/>
                </a:cubicBezTo>
                <a:cubicBezTo>
                  <a:pt x="96" y="157"/>
                  <a:pt x="95" y="159"/>
                  <a:pt x="96" y="161"/>
                </a:cubicBezTo>
                <a:cubicBezTo>
                  <a:pt x="98" y="164"/>
                  <a:pt x="103" y="164"/>
                  <a:pt x="104" y="172"/>
                </a:cubicBezTo>
                <a:cubicBezTo>
                  <a:pt x="107" y="174"/>
                  <a:pt x="109" y="179"/>
                  <a:pt x="107" y="183"/>
                </a:cubicBezTo>
                <a:cubicBezTo>
                  <a:pt x="109" y="185"/>
                  <a:pt x="111" y="189"/>
                  <a:pt x="111" y="189"/>
                </a:cubicBezTo>
                <a:cubicBezTo>
                  <a:pt x="112" y="186"/>
                  <a:pt x="116" y="187"/>
                  <a:pt x="118" y="188"/>
                </a:cubicBezTo>
                <a:cubicBezTo>
                  <a:pt x="123" y="183"/>
                  <a:pt x="130" y="186"/>
                  <a:pt x="132" y="194"/>
                </a:cubicBezTo>
                <a:cubicBezTo>
                  <a:pt x="135" y="202"/>
                  <a:pt x="146" y="206"/>
                  <a:pt x="152" y="205"/>
                </a:cubicBezTo>
                <a:cubicBezTo>
                  <a:pt x="160" y="204"/>
                  <a:pt x="173" y="199"/>
                  <a:pt x="180" y="195"/>
                </a:cubicBezTo>
                <a:close/>
                <a:moveTo>
                  <a:pt x="22" y="40"/>
                </a:moveTo>
                <a:lnTo>
                  <a:pt x="22" y="40"/>
                </a:lnTo>
                <a:lnTo>
                  <a:pt x="26" y="42"/>
                </a:lnTo>
                <a:cubicBezTo>
                  <a:pt x="26" y="41"/>
                  <a:pt x="26" y="40"/>
                  <a:pt x="26" y="39"/>
                </a:cubicBezTo>
                <a:cubicBezTo>
                  <a:pt x="25" y="38"/>
                  <a:pt x="23" y="38"/>
                  <a:pt x="22" y="40"/>
                </a:cubicBezTo>
                <a:close/>
                <a:moveTo>
                  <a:pt x="35" y="20"/>
                </a:moveTo>
                <a:lnTo>
                  <a:pt x="35" y="20"/>
                </a:lnTo>
                <a:cubicBezTo>
                  <a:pt x="35" y="20"/>
                  <a:pt x="35" y="20"/>
                  <a:pt x="36" y="20"/>
                </a:cubicBezTo>
                <a:cubicBezTo>
                  <a:pt x="37" y="18"/>
                  <a:pt x="35" y="17"/>
                  <a:pt x="33" y="15"/>
                </a:cubicBezTo>
                <a:cubicBezTo>
                  <a:pt x="33" y="16"/>
                  <a:pt x="32" y="16"/>
                  <a:pt x="31" y="16"/>
                </a:cubicBezTo>
                <a:cubicBezTo>
                  <a:pt x="31" y="17"/>
                  <a:pt x="31" y="17"/>
                  <a:pt x="31" y="17"/>
                </a:cubicBezTo>
                <a:lnTo>
                  <a:pt x="32" y="17"/>
                </a:lnTo>
                <a:cubicBezTo>
                  <a:pt x="33" y="18"/>
                  <a:pt x="34" y="19"/>
                  <a:pt x="35" y="20"/>
                </a:cubicBezTo>
                <a:close/>
                <a:moveTo>
                  <a:pt x="23" y="15"/>
                </a:moveTo>
                <a:lnTo>
                  <a:pt x="23" y="15"/>
                </a:lnTo>
                <a:cubicBezTo>
                  <a:pt x="23" y="15"/>
                  <a:pt x="24" y="14"/>
                  <a:pt x="24" y="13"/>
                </a:cubicBezTo>
                <a:cubicBezTo>
                  <a:pt x="24" y="13"/>
                  <a:pt x="23" y="13"/>
                  <a:pt x="23" y="13"/>
                </a:cubicBezTo>
                <a:lnTo>
                  <a:pt x="24" y="11"/>
                </a:lnTo>
                <a:lnTo>
                  <a:pt x="23" y="10"/>
                </a:lnTo>
                <a:lnTo>
                  <a:pt x="19" y="12"/>
                </a:lnTo>
                <a:lnTo>
                  <a:pt x="19" y="13"/>
                </a:lnTo>
                <a:lnTo>
                  <a:pt x="21" y="14"/>
                </a:lnTo>
                <a:cubicBezTo>
                  <a:pt x="21" y="14"/>
                  <a:pt x="21" y="14"/>
                  <a:pt x="21" y="15"/>
                </a:cubicBezTo>
                <a:cubicBezTo>
                  <a:pt x="21" y="15"/>
                  <a:pt x="23" y="15"/>
                  <a:pt x="23" y="15"/>
                </a:cubicBezTo>
                <a:close/>
                <a:moveTo>
                  <a:pt x="19" y="27"/>
                </a:moveTo>
                <a:lnTo>
                  <a:pt x="19" y="27"/>
                </a:lnTo>
                <a:cubicBezTo>
                  <a:pt x="19" y="26"/>
                  <a:pt x="18" y="24"/>
                  <a:pt x="18" y="23"/>
                </a:cubicBezTo>
                <a:lnTo>
                  <a:pt x="19" y="22"/>
                </a:lnTo>
                <a:cubicBezTo>
                  <a:pt x="19" y="22"/>
                  <a:pt x="19" y="22"/>
                  <a:pt x="19" y="22"/>
                </a:cubicBezTo>
                <a:cubicBezTo>
                  <a:pt x="18" y="23"/>
                  <a:pt x="17" y="23"/>
                  <a:pt x="16" y="23"/>
                </a:cubicBezTo>
                <a:cubicBezTo>
                  <a:pt x="16" y="25"/>
                  <a:pt x="16" y="27"/>
                  <a:pt x="18" y="28"/>
                </a:cubicBezTo>
                <a:cubicBezTo>
                  <a:pt x="18" y="28"/>
                  <a:pt x="19" y="27"/>
                  <a:pt x="19" y="27"/>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8" name="Freeform 1878"/>
          <p:cNvSpPr>
            <a:spLocks/>
          </p:cNvSpPr>
          <p:nvPr userDrawn="1"/>
        </p:nvSpPr>
        <p:spPr bwMode="auto">
          <a:xfrm>
            <a:off x="339726" y="520700"/>
            <a:ext cx="7938" cy="7938"/>
          </a:xfrm>
          <a:custGeom>
            <a:avLst/>
            <a:gdLst>
              <a:gd name="T0" fmla="*/ 0 w 11"/>
              <a:gd name="T1" fmla="*/ 5 h 11"/>
              <a:gd name="T2" fmla="*/ 0 w 11"/>
              <a:gd name="T3" fmla="*/ 5 h 11"/>
              <a:gd name="T4" fmla="*/ 5 w 11"/>
              <a:gd name="T5" fmla="*/ 0 h 11"/>
              <a:gd name="T6" fmla="*/ 11 w 11"/>
              <a:gd name="T7" fmla="*/ 5 h 11"/>
              <a:gd name="T8" fmla="*/ 5 w 11"/>
              <a:gd name="T9" fmla="*/ 11 h 11"/>
              <a:gd name="T10" fmla="*/ 0 w 11"/>
              <a:gd name="T11" fmla="*/ 5 h 11"/>
            </a:gdLst>
            <a:ahLst/>
            <a:cxnLst>
              <a:cxn ang="0">
                <a:pos x="T0" y="T1"/>
              </a:cxn>
              <a:cxn ang="0">
                <a:pos x="T2" y="T3"/>
              </a:cxn>
              <a:cxn ang="0">
                <a:pos x="T4" y="T5"/>
              </a:cxn>
              <a:cxn ang="0">
                <a:pos x="T6" y="T7"/>
              </a:cxn>
              <a:cxn ang="0">
                <a:pos x="T8" y="T9"/>
              </a:cxn>
              <a:cxn ang="0">
                <a:pos x="T10" y="T11"/>
              </a:cxn>
            </a:cxnLst>
            <a:rect l="0" t="0" r="r" b="b"/>
            <a:pathLst>
              <a:path w="11" h="11">
                <a:moveTo>
                  <a:pt x="0" y="5"/>
                </a:moveTo>
                <a:lnTo>
                  <a:pt x="0" y="5"/>
                </a:lnTo>
                <a:cubicBezTo>
                  <a:pt x="0" y="2"/>
                  <a:pt x="2" y="0"/>
                  <a:pt x="5" y="0"/>
                </a:cubicBezTo>
                <a:cubicBezTo>
                  <a:pt x="8" y="0"/>
                  <a:pt x="11" y="2"/>
                  <a:pt x="11" y="5"/>
                </a:cubicBezTo>
                <a:cubicBezTo>
                  <a:pt x="11" y="8"/>
                  <a:pt x="8" y="11"/>
                  <a:pt x="5" y="11"/>
                </a:cubicBezTo>
                <a:cubicBezTo>
                  <a:pt x="2" y="11"/>
                  <a:pt x="0" y="8"/>
                  <a:pt x="0"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9" name="Freeform 1879"/>
          <p:cNvSpPr>
            <a:spLocks/>
          </p:cNvSpPr>
          <p:nvPr userDrawn="1"/>
        </p:nvSpPr>
        <p:spPr bwMode="auto">
          <a:xfrm>
            <a:off x="407988" y="674688"/>
            <a:ext cx="7938" cy="4763"/>
          </a:xfrm>
          <a:custGeom>
            <a:avLst/>
            <a:gdLst>
              <a:gd name="T0" fmla="*/ 10 w 11"/>
              <a:gd name="T1" fmla="*/ 0 h 7"/>
              <a:gd name="T2" fmla="*/ 10 w 11"/>
              <a:gd name="T3" fmla="*/ 0 h 7"/>
              <a:gd name="T4" fmla="*/ 8 w 11"/>
              <a:gd name="T5" fmla="*/ 6 h 7"/>
              <a:gd name="T6" fmla="*/ 0 w 11"/>
              <a:gd name="T7" fmla="*/ 4 h 7"/>
              <a:gd name="T8" fmla="*/ 10 w 11"/>
              <a:gd name="T9" fmla="*/ 0 h 7"/>
            </a:gdLst>
            <a:ahLst/>
            <a:cxnLst>
              <a:cxn ang="0">
                <a:pos x="T0" y="T1"/>
              </a:cxn>
              <a:cxn ang="0">
                <a:pos x="T2" y="T3"/>
              </a:cxn>
              <a:cxn ang="0">
                <a:pos x="T4" y="T5"/>
              </a:cxn>
              <a:cxn ang="0">
                <a:pos x="T6" y="T7"/>
              </a:cxn>
              <a:cxn ang="0">
                <a:pos x="T8" y="T9"/>
              </a:cxn>
            </a:cxnLst>
            <a:rect l="0" t="0" r="r" b="b"/>
            <a:pathLst>
              <a:path w="11" h="7">
                <a:moveTo>
                  <a:pt x="10" y="0"/>
                </a:moveTo>
                <a:lnTo>
                  <a:pt x="10" y="0"/>
                </a:lnTo>
                <a:cubicBezTo>
                  <a:pt x="11" y="2"/>
                  <a:pt x="10" y="5"/>
                  <a:pt x="8" y="6"/>
                </a:cubicBezTo>
                <a:cubicBezTo>
                  <a:pt x="6" y="7"/>
                  <a:pt x="2" y="7"/>
                  <a:pt x="0" y="4"/>
                </a:cubicBezTo>
                <a:cubicBezTo>
                  <a:pt x="4" y="5"/>
                  <a:pt x="8" y="2"/>
                  <a:pt x="1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0" name="Freeform 1880"/>
          <p:cNvSpPr>
            <a:spLocks/>
          </p:cNvSpPr>
          <p:nvPr userDrawn="1"/>
        </p:nvSpPr>
        <p:spPr bwMode="auto">
          <a:xfrm>
            <a:off x="395288" y="660400"/>
            <a:ext cx="14288" cy="7938"/>
          </a:xfrm>
          <a:custGeom>
            <a:avLst/>
            <a:gdLst>
              <a:gd name="T0" fmla="*/ 10 w 20"/>
              <a:gd name="T1" fmla="*/ 1 h 12"/>
              <a:gd name="T2" fmla="*/ 10 w 20"/>
              <a:gd name="T3" fmla="*/ 1 h 12"/>
              <a:gd name="T4" fmla="*/ 16 w 20"/>
              <a:gd name="T5" fmla="*/ 9 h 12"/>
              <a:gd name="T6" fmla="*/ 4 w 20"/>
              <a:gd name="T7" fmla="*/ 6 h 12"/>
              <a:gd name="T8" fmla="*/ 1 w 20"/>
              <a:gd name="T9" fmla="*/ 4 h 12"/>
              <a:gd name="T10" fmla="*/ 1 w 20"/>
              <a:gd name="T11" fmla="*/ 3 h 12"/>
              <a:gd name="T12" fmla="*/ 3 w 20"/>
              <a:gd name="T13" fmla="*/ 3 h 12"/>
              <a:gd name="T14" fmla="*/ 4 w 20"/>
              <a:gd name="T15" fmla="*/ 5 h 12"/>
              <a:gd name="T16" fmla="*/ 6 w 20"/>
              <a:gd name="T17" fmla="*/ 4 h 12"/>
              <a:gd name="T18" fmla="*/ 7 w 20"/>
              <a:gd name="T19" fmla="*/ 6 h 12"/>
              <a:gd name="T20" fmla="*/ 8 w 20"/>
              <a:gd name="T21" fmla="*/ 3 h 12"/>
              <a:gd name="T22" fmla="*/ 10 w 20"/>
              <a:gd name="T2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2">
                <a:moveTo>
                  <a:pt x="10" y="1"/>
                </a:moveTo>
                <a:lnTo>
                  <a:pt x="10" y="1"/>
                </a:lnTo>
                <a:cubicBezTo>
                  <a:pt x="15" y="0"/>
                  <a:pt x="20" y="4"/>
                  <a:pt x="16" y="9"/>
                </a:cubicBezTo>
                <a:cubicBezTo>
                  <a:pt x="13" y="12"/>
                  <a:pt x="6" y="8"/>
                  <a:pt x="4" y="6"/>
                </a:cubicBezTo>
                <a:lnTo>
                  <a:pt x="1" y="4"/>
                </a:lnTo>
                <a:cubicBezTo>
                  <a:pt x="1" y="4"/>
                  <a:pt x="0" y="3"/>
                  <a:pt x="1" y="3"/>
                </a:cubicBezTo>
                <a:lnTo>
                  <a:pt x="3" y="3"/>
                </a:lnTo>
                <a:cubicBezTo>
                  <a:pt x="3" y="4"/>
                  <a:pt x="3" y="4"/>
                  <a:pt x="4" y="5"/>
                </a:cubicBezTo>
                <a:cubicBezTo>
                  <a:pt x="4" y="4"/>
                  <a:pt x="5" y="3"/>
                  <a:pt x="6" y="4"/>
                </a:cubicBezTo>
                <a:cubicBezTo>
                  <a:pt x="6" y="5"/>
                  <a:pt x="6" y="6"/>
                  <a:pt x="7" y="6"/>
                </a:cubicBezTo>
                <a:cubicBezTo>
                  <a:pt x="7" y="6"/>
                  <a:pt x="7" y="4"/>
                  <a:pt x="8" y="3"/>
                </a:cubicBezTo>
                <a:cubicBezTo>
                  <a:pt x="9" y="3"/>
                  <a:pt x="10" y="2"/>
                  <a:pt x="1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1" name="Freeform 1881"/>
          <p:cNvSpPr>
            <a:spLocks/>
          </p:cNvSpPr>
          <p:nvPr userDrawn="1"/>
        </p:nvSpPr>
        <p:spPr bwMode="auto">
          <a:xfrm>
            <a:off x="401638" y="652463"/>
            <a:ext cx="3175" cy="3175"/>
          </a:xfrm>
          <a:custGeom>
            <a:avLst/>
            <a:gdLst>
              <a:gd name="T0" fmla="*/ 3 w 3"/>
              <a:gd name="T1" fmla="*/ 0 h 4"/>
              <a:gd name="T2" fmla="*/ 3 w 3"/>
              <a:gd name="T3" fmla="*/ 0 h 4"/>
              <a:gd name="T4" fmla="*/ 1 w 3"/>
              <a:gd name="T5" fmla="*/ 4 h 4"/>
              <a:gd name="T6" fmla="*/ 0 w 3"/>
              <a:gd name="T7" fmla="*/ 2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3" y="0"/>
                </a:lnTo>
                <a:cubicBezTo>
                  <a:pt x="3" y="1"/>
                  <a:pt x="3" y="3"/>
                  <a:pt x="1" y="4"/>
                </a:cubicBezTo>
                <a:cubicBezTo>
                  <a:pt x="1" y="3"/>
                  <a:pt x="1" y="3"/>
                  <a:pt x="0" y="2"/>
                </a:cubicBezTo>
                <a:cubicBezTo>
                  <a:pt x="1" y="2"/>
                  <a:pt x="2" y="0"/>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2" name="Freeform 1882"/>
          <p:cNvSpPr>
            <a:spLocks/>
          </p:cNvSpPr>
          <p:nvPr userDrawn="1"/>
        </p:nvSpPr>
        <p:spPr bwMode="auto">
          <a:xfrm>
            <a:off x="384176" y="650875"/>
            <a:ext cx="17463" cy="9525"/>
          </a:xfrm>
          <a:custGeom>
            <a:avLst/>
            <a:gdLst>
              <a:gd name="T0" fmla="*/ 1 w 25"/>
              <a:gd name="T1" fmla="*/ 0 h 14"/>
              <a:gd name="T2" fmla="*/ 1 w 25"/>
              <a:gd name="T3" fmla="*/ 0 h 14"/>
              <a:gd name="T4" fmla="*/ 5 w 25"/>
              <a:gd name="T5" fmla="*/ 1 h 14"/>
              <a:gd name="T6" fmla="*/ 5 w 25"/>
              <a:gd name="T7" fmla="*/ 5 h 14"/>
              <a:gd name="T8" fmla="*/ 8 w 25"/>
              <a:gd name="T9" fmla="*/ 3 h 14"/>
              <a:gd name="T10" fmla="*/ 8 w 25"/>
              <a:gd name="T11" fmla="*/ 7 h 14"/>
              <a:gd name="T12" fmla="*/ 11 w 25"/>
              <a:gd name="T13" fmla="*/ 6 h 14"/>
              <a:gd name="T14" fmla="*/ 11 w 25"/>
              <a:gd name="T15" fmla="*/ 8 h 14"/>
              <a:gd name="T16" fmla="*/ 14 w 25"/>
              <a:gd name="T17" fmla="*/ 7 h 14"/>
              <a:gd name="T18" fmla="*/ 22 w 25"/>
              <a:gd name="T19" fmla="*/ 5 h 14"/>
              <a:gd name="T20" fmla="*/ 25 w 25"/>
              <a:gd name="T21" fmla="*/ 10 h 14"/>
              <a:gd name="T22" fmla="*/ 17 w 25"/>
              <a:gd name="T23" fmla="*/ 12 h 14"/>
              <a:gd name="T24" fmla="*/ 3 w 25"/>
              <a:gd name="T25" fmla="*/ 7 h 14"/>
              <a:gd name="T26" fmla="*/ 1 w 25"/>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4">
                <a:moveTo>
                  <a:pt x="1" y="0"/>
                </a:moveTo>
                <a:lnTo>
                  <a:pt x="1" y="0"/>
                </a:lnTo>
                <a:cubicBezTo>
                  <a:pt x="4" y="0"/>
                  <a:pt x="5" y="1"/>
                  <a:pt x="5" y="1"/>
                </a:cubicBezTo>
                <a:cubicBezTo>
                  <a:pt x="5" y="1"/>
                  <a:pt x="4" y="4"/>
                  <a:pt x="5" y="5"/>
                </a:cubicBezTo>
                <a:cubicBezTo>
                  <a:pt x="5" y="3"/>
                  <a:pt x="7" y="2"/>
                  <a:pt x="8" y="3"/>
                </a:cubicBezTo>
                <a:cubicBezTo>
                  <a:pt x="7" y="4"/>
                  <a:pt x="7" y="6"/>
                  <a:pt x="8" y="7"/>
                </a:cubicBezTo>
                <a:cubicBezTo>
                  <a:pt x="8" y="5"/>
                  <a:pt x="10" y="4"/>
                  <a:pt x="11" y="6"/>
                </a:cubicBezTo>
                <a:cubicBezTo>
                  <a:pt x="11" y="6"/>
                  <a:pt x="10" y="7"/>
                  <a:pt x="11" y="8"/>
                </a:cubicBezTo>
                <a:cubicBezTo>
                  <a:pt x="12" y="6"/>
                  <a:pt x="13" y="6"/>
                  <a:pt x="14" y="7"/>
                </a:cubicBezTo>
                <a:cubicBezTo>
                  <a:pt x="14" y="7"/>
                  <a:pt x="17" y="8"/>
                  <a:pt x="22" y="5"/>
                </a:cubicBezTo>
                <a:cubicBezTo>
                  <a:pt x="24" y="6"/>
                  <a:pt x="25" y="8"/>
                  <a:pt x="25" y="10"/>
                </a:cubicBezTo>
                <a:cubicBezTo>
                  <a:pt x="24" y="14"/>
                  <a:pt x="20" y="14"/>
                  <a:pt x="17" y="12"/>
                </a:cubicBezTo>
                <a:cubicBezTo>
                  <a:pt x="11" y="8"/>
                  <a:pt x="5" y="10"/>
                  <a:pt x="3" y="7"/>
                </a:cubicBezTo>
                <a:cubicBezTo>
                  <a:pt x="1" y="6"/>
                  <a:pt x="0" y="3"/>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3" name="Freeform 1883"/>
          <p:cNvSpPr>
            <a:spLocks/>
          </p:cNvSpPr>
          <p:nvPr userDrawn="1"/>
        </p:nvSpPr>
        <p:spPr bwMode="auto">
          <a:xfrm>
            <a:off x="398463" y="642938"/>
            <a:ext cx="3175" cy="3175"/>
          </a:xfrm>
          <a:custGeom>
            <a:avLst/>
            <a:gdLst>
              <a:gd name="T0" fmla="*/ 2 w 4"/>
              <a:gd name="T1" fmla="*/ 0 h 4"/>
              <a:gd name="T2" fmla="*/ 2 w 4"/>
              <a:gd name="T3" fmla="*/ 0 h 4"/>
              <a:gd name="T4" fmla="*/ 4 w 4"/>
              <a:gd name="T5" fmla="*/ 4 h 4"/>
              <a:gd name="T6" fmla="*/ 0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2" y="0"/>
                </a:lnTo>
                <a:cubicBezTo>
                  <a:pt x="2" y="1"/>
                  <a:pt x="3" y="2"/>
                  <a:pt x="4" y="4"/>
                </a:cubicBezTo>
                <a:cubicBezTo>
                  <a:pt x="2" y="3"/>
                  <a:pt x="0" y="2"/>
                  <a:pt x="0" y="0"/>
                </a:cubicBez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4" name="Freeform 1884"/>
          <p:cNvSpPr>
            <a:spLocks/>
          </p:cNvSpPr>
          <p:nvPr userDrawn="1"/>
        </p:nvSpPr>
        <p:spPr bwMode="auto">
          <a:xfrm>
            <a:off x="400051" y="641350"/>
            <a:ext cx="12700" cy="30163"/>
          </a:xfrm>
          <a:custGeom>
            <a:avLst/>
            <a:gdLst>
              <a:gd name="T0" fmla="*/ 4 w 19"/>
              <a:gd name="T1" fmla="*/ 0 h 42"/>
              <a:gd name="T2" fmla="*/ 4 w 19"/>
              <a:gd name="T3" fmla="*/ 0 h 42"/>
              <a:gd name="T4" fmla="*/ 18 w 19"/>
              <a:gd name="T5" fmla="*/ 33 h 42"/>
              <a:gd name="T6" fmla="*/ 12 w 19"/>
              <a:gd name="T7" fmla="*/ 40 h 42"/>
              <a:gd name="T8" fmla="*/ 4 w 19"/>
              <a:gd name="T9" fmla="*/ 38 h 42"/>
              <a:gd name="T10" fmla="*/ 13 w 19"/>
              <a:gd name="T11" fmla="*/ 28 h 42"/>
              <a:gd name="T12" fmla="*/ 11 w 19"/>
              <a:gd name="T13" fmla="*/ 18 h 42"/>
              <a:gd name="T14" fmla="*/ 9 w 19"/>
              <a:gd name="T15" fmla="*/ 24 h 42"/>
              <a:gd name="T16" fmla="*/ 4 w 19"/>
              <a:gd name="T17" fmla="*/ 23 h 42"/>
              <a:gd name="T18" fmla="*/ 5 w 19"/>
              <a:gd name="T19" fmla="*/ 21 h 42"/>
              <a:gd name="T20" fmla="*/ 6 w 19"/>
              <a:gd name="T21" fmla="*/ 10 h 42"/>
              <a:gd name="T22" fmla="*/ 2 w 19"/>
              <a:gd name="T23" fmla="*/ 15 h 42"/>
              <a:gd name="T24" fmla="*/ 0 w 19"/>
              <a:gd name="T25" fmla="*/ 15 h 42"/>
              <a:gd name="T26" fmla="*/ 0 w 19"/>
              <a:gd name="T27" fmla="*/ 6 h 42"/>
              <a:gd name="T28" fmla="*/ 6 w 19"/>
              <a:gd name="T29" fmla="*/ 8 h 42"/>
              <a:gd name="T30" fmla="*/ 4 w 19"/>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2">
                <a:moveTo>
                  <a:pt x="4" y="0"/>
                </a:moveTo>
                <a:lnTo>
                  <a:pt x="4" y="0"/>
                </a:lnTo>
                <a:cubicBezTo>
                  <a:pt x="9" y="4"/>
                  <a:pt x="19" y="26"/>
                  <a:pt x="18" y="33"/>
                </a:cubicBezTo>
                <a:cubicBezTo>
                  <a:pt x="17" y="36"/>
                  <a:pt x="15" y="39"/>
                  <a:pt x="12" y="40"/>
                </a:cubicBezTo>
                <a:cubicBezTo>
                  <a:pt x="8" y="42"/>
                  <a:pt x="4" y="40"/>
                  <a:pt x="4" y="38"/>
                </a:cubicBezTo>
                <a:cubicBezTo>
                  <a:pt x="11" y="39"/>
                  <a:pt x="15" y="33"/>
                  <a:pt x="13" y="28"/>
                </a:cubicBezTo>
                <a:cubicBezTo>
                  <a:pt x="14" y="24"/>
                  <a:pt x="14" y="22"/>
                  <a:pt x="11" y="18"/>
                </a:cubicBezTo>
                <a:cubicBezTo>
                  <a:pt x="11" y="21"/>
                  <a:pt x="10" y="23"/>
                  <a:pt x="9" y="24"/>
                </a:cubicBezTo>
                <a:cubicBezTo>
                  <a:pt x="8" y="23"/>
                  <a:pt x="6" y="23"/>
                  <a:pt x="4" y="23"/>
                </a:cubicBezTo>
                <a:cubicBezTo>
                  <a:pt x="5" y="23"/>
                  <a:pt x="5" y="21"/>
                  <a:pt x="5" y="21"/>
                </a:cubicBezTo>
                <a:cubicBezTo>
                  <a:pt x="8" y="19"/>
                  <a:pt x="8" y="14"/>
                  <a:pt x="6" y="10"/>
                </a:cubicBezTo>
                <a:cubicBezTo>
                  <a:pt x="5" y="13"/>
                  <a:pt x="4" y="14"/>
                  <a:pt x="2" y="15"/>
                </a:cubicBezTo>
                <a:lnTo>
                  <a:pt x="0" y="15"/>
                </a:lnTo>
                <a:cubicBezTo>
                  <a:pt x="2" y="12"/>
                  <a:pt x="1" y="10"/>
                  <a:pt x="0" y="6"/>
                </a:cubicBezTo>
                <a:cubicBezTo>
                  <a:pt x="2" y="8"/>
                  <a:pt x="4" y="9"/>
                  <a:pt x="6" y="8"/>
                </a:cubicBezTo>
                <a:cubicBezTo>
                  <a:pt x="4" y="6"/>
                  <a:pt x="3" y="2"/>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5" name="Freeform 1885"/>
          <p:cNvSpPr>
            <a:spLocks/>
          </p:cNvSpPr>
          <p:nvPr userDrawn="1"/>
        </p:nvSpPr>
        <p:spPr bwMode="auto">
          <a:xfrm>
            <a:off x="377826" y="638175"/>
            <a:ext cx="20638" cy="15875"/>
          </a:xfrm>
          <a:custGeom>
            <a:avLst/>
            <a:gdLst>
              <a:gd name="T0" fmla="*/ 9 w 31"/>
              <a:gd name="T1" fmla="*/ 0 h 22"/>
              <a:gd name="T2" fmla="*/ 9 w 31"/>
              <a:gd name="T3" fmla="*/ 0 h 22"/>
              <a:gd name="T4" fmla="*/ 7 w 31"/>
              <a:gd name="T5" fmla="*/ 10 h 22"/>
              <a:gd name="T6" fmla="*/ 7 w 31"/>
              <a:gd name="T7" fmla="*/ 10 h 22"/>
              <a:gd name="T8" fmla="*/ 7 w 31"/>
              <a:gd name="T9" fmla="*/ 11 h 22"/>
              <a:gd name="T10" fmla="*/ 8 w 31"/>
              <a:gd name="T11" fmla="*/ 11 h 22"/>
              <a:gd name="T12" fmla="*/ 9 w 31"/>
              <a:gd name="T13" fmla="*/ 8 h 22"/>
              <a:gd name="T14" fmla="*/ 11 w 31"/>
              <a:gd name="T15" fmla="*/ 10 h 22"/>
              <a:gd name="T16" fmla="*/ 11 w 31"/>
              <a:gd name="T17" fmla="*/ 11 h 22"/>
              <a:gd name="T18" fmla="*/ 10 w 31"/>
              <a:gd name="T19" fmla="*/ 12 h 22"/>
              <a:gd name="T20" fmla="*/ 11 w 31"/>
              <a:gd name="T21" fmla="*/ 12 h 22"/>
              <a:gd name="T22" fmla="*/ 13 w 31"/>
              <a:gd name="T23" fmla="*/ 10 h 22"/>
              <a:gd name="T24" fmla="*/ 15 w 31"/>
              <a:gd name="T25" fmla="*/ 13 h 22"/>
              <a:gd name="T26" fmla="*/ 15 w 31"/>
              <a:gd name="T27" fmla="*/ 13 h 22"/>
              <a:gd name="T28" fmla="*/ 16 w 31"/>
              <a:gd name="T29" fmla="*/ 13 h 22"/>
              <a:gd name="T30" fmla="*/ 16 w 31"/>
              <a:gd name="T31" fmla="*/ 12 h 22"/>
              <a:gd name="T32" fmla="*/ 16 w 31"/>
              <a:gd name="T33" fmla="*/ 11 h 22"/>
              <a:gd name="T34" fmla="*/ 20 w 31"/>
              <a:gd name="T35" fmla="*/ 14 h 22"/>
              <a:gd name="T36" fmla="*/ 26 w 31"/>
              <a:gd name="T37" fmla="*/ 11 h 22"/>
              <a:gd name="T38" fmla="*/ 30 w 31"/>
              <a:gd name="T39" fmla="*/ 14 h 22"/>
              <a:gd name="T40" fmla="*/ 26 w 31"/>
              <a:gd name="T41" fmla="*/ 21 h 22"/>
              <a:gd name="T42" fmla="*/ 14 w 31"/>
              <a:gd name="T43" fmla="*/ 15 h 22"/>
              <a:gd name="T44" fmla="*/ 7 w 31"/>
              <a:gd name="T45" fmla="*/ 13 h 22"/>
              <a:gd name="T46" fmla="*/ 9 w 31"/>
              <a:gd name="T4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2">
                <a:moveTo>
                  <a:pt x="9" y="0"/>
                </a:moveTo>
                <a:lnTo>
                  <a:pt x="9" y="0"/>
                </a:lnTo>
                <a:cubicBezTo>
                  <a:pt x="14" y="4"/>
                  <a:pt x="8" y="6"/>
                  <a:pt x="7" y="10"/>
                </a:cubicBezTo>
                <a:lnTo>
                  <a:pt x="7" y="10"/>
                </a:lnTo>
                <a:lnTo>
                  <a:pt x="7" y="11"/>
                </a:lnTo>
                <a:lnTo>
                  <a:pt x="8" y="11"/>
                </a:lnTo>
                <a:cubicBezTo>
                  <a:pt x="8" y="9"/>
                  <a:pt x="9" y="8"/>
                  <a:pt x="9" y="8"/>
                </a:cubicBezTo>
                <a:cubicBezTo>
                  <a:pt x="9" y="7"/>
                  <a:pt x="11" y="10"/>
                  <a:pt x="11" y="10"/>
                </a:cubicBezTo>
                <a:cubicBezTo>
                  <a:pt x="11" y="10"/>
                  <a:pt x="11" y="10"/>
                  <a:pt x="11" y="11"/>
                </a:cubicBezTo>
                <a:cubicBezTo>
                  <a:pt x="10" y="11"/>
                  <a:pt x="10" y="11"/>
                  <a:pt x="10" y="12"/>
                </a:cubicBezTo>
                <a:lnTo>
                  <a:pt x="11" y="12"/>
                </a:lnTo>
                <a:cubicBezTo>
                  <a:pt x="11" y="11"/>
                  <a:pt x="12" y="11"/>
                  <a:pt x="13" y="10"/>
                </a:cubicBezTo>
                <a:cubicBezTo>
                  <a:pt x="14" y="10"/>
                  <a:pt x="14" y="12"/>
                  <a:pt x="15" y="13"/>
                </a:cubicBezTo>
                <a:lnTo>
                  <a:pt x="15" y="13"/>
                </a:lnTo>
                <a:lnTo>
                  <a:pt x="16" y="13"/>
                </a:lnTo>
                <a:cubicBezTo>
                  <a:pt x="16" y="13"/>
                  <a:pt x="16" y="12"/>
                  <a:pt x="16" y="12"/>
                </a:cubicBezTo>
                <a:lnTo>
                  <a:pt x="16" y="11"/>
                </a:lnTo>
                <a:cubicBezTo>
                  <a:pt x="18" y="11"/>
                  <a:pt x="19" y="13"/>
                  <a:pt x="20" y="14"/>
                </a:cubicBezTo>
                <a:cubicBezTo>
                  <a:pt x="22" y="14"/>
                  <a:pt x="23" y="10"/>
                  <a:pt x="26" y="11"/>
                </a:cubicBezTo>
                <a:cubicBezTo>
                  <a:pt x="26" y="11"/>
                  <a:pt x="29" y="12"/>
                  <a:pt x="30" y="14"/>
                </a:cubicBezTo>
                <a:cubicBezTo>
                  <a:pt x="31" y="19"/>
                  <a:pt x="29" y="20"/>
                  <a:pt x="26" y="21"/>
                </a:cubicBezTo>
                <a:cubicBezTo>
                  <a:pt x="21" y="22"/>
                  <a:pt x="18" y="17"/>
                  <a:pt x="14" y="15"/>
                </a:cubicBezTo>
                <a:cubicBezTo>
                  <a:pt x="12" y="14"/>
                  <a:pt x="9" y="14"/>
                  <a:pt x="7" y="13"/>
                </a:cubicBezTo>
                <a:cubicBezTo>
                  <a:pt x="0" y="10"/>
                  <a:pt x="7" y="3"/>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6" name="Freeform 1886"/>
          <p:cNvSpPr>
            <a:spLocks/>
          </p:cNvSpPr>
          <p:nvPr userDrawn="1"/>
        </p:nvSpPr>
        <p:spPr bwMode="auto">
          <a:xfrm>
            <a:off x="396876" y="625475"/>
            <a:ext cx="3175" cy="4763"/>
          </a:xfrm>
          <a:custGeom>
            <a:avLst/>
            <a:gdLst>
              <a:gd name="T0" fmla="*/ 5 w 5"/>
              <a:gd name="T1" fmla="*/ 1 h 5"/>
              <a:gd name="T2" fmla="*/ 5 w 5"/>
              <a:gd name="T3" fmla="*/ 1 h 5"/>
              <a:gd name="T4" fmla="*/ 2 w 5"/>
              <a:gd name="T5" fmla="*/ 5 h 5"/>
              <a:gd name="T6" fmla="*/ 0 w 5"/>
              <a:gd name="T7" fmla="*/ 2 h 5"/>
              <a:gd name="T8" fmla="*/ 5 w 5"/>
              <a:gd name="T9" fmla="*/ 1 h 5"/>
            </a:gdLst>
            <a:ahLst/>
            <a:cxnLst>
              <a:cxn ang="0">
                <a:pos x="T0" y="T1"/>
              </a:cxn>
              <a:cxn ang="0">
                <a:pos x="T2" y="T3"/>
              </a:cxn>
              <a:cxn ang="0">
                <a:pos x="T4" y="T5"/>
              </a:cxn>
              <a:cxn ang="0">
                <a:pos x="T6" y="T7"/>
              </a:cxn>
              <a:cxn ang="0">
                <a:pos x="T8" y="T9"/>
              </a:cxn>
            </a:cxnLst>
            <a:rect l="0" t="0" r="r" b="b"/>
            <a:pathLst>
              <a:path w="5" h="5">
                <a:moveTo>
                  <a:pt x="5" y="1"/>
                </a:moveTo>
                <a:lnTo>
                  <a:pt x="5" y="1"/>
                </a:lnTo>
                <a:cubicBezTo>
                  <a:pt x="4" y="3"/>
                  <a:pt x="3" y="4"/>
                  <a:pt x="2" y="5"/>
                </a:cubicBezTo>
                <a:cubicBezTo>
                  <a:pt x="2" y="5"/>
                  <a:pt x="1" y="3"/>
                  <a:pt x="0" y="2"/>
                </a:cubicBezTo>
                <a:cubicBezTo>
                  <a:pt x="2" y="0"/>
                  <a:pt x="3" y="0"/>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7" name="Freeform 1887"/>
          <p:cNvSpPr>
            <a:spLocks/>
          </p:cNvSpPr>
          <p:nvPr userDrawn="1"/>
        </p:nvSpPr>
        <p:spPr bwMode="auto">
          <a:xfrm>
            <a:off x="384176" y="623888"/>
            <a:ext cx="11113" cy="22225"/>
          </a:xfrm>
          <a:custGeom>
            <a:avLst/>
            <a:gdLst>
              <a:gd name="T0" fmla="*/ 10 w 16"/>
              <a:gd name="T1" fmla="*/ 0 h 31"/>
              <a:gd name="T2" fmla="*/ 10 w 16"/>
              <a:gd name="T3" fmla="*/ 0 h 31"/>
              <a:gd name="T4" fmla="*/ 16 w 16"/>
              <a:gd name="T5" fmla="*/ 11 h 31"/>
              <a:gd name="T6" fmla="*/ 12 w 16"/>
              <a:gd name="T7" fmla="*/ 15 h 31"/>
              <a:gd name="T8" fmla="*/ 15 w 16"/>
              <a:gd name="T9" fmla="*/ 28 h 31"/>
              <a:gd name="T10" fmla="*/ 9 w 16"/>
              <a:gd name="T11" fmla="*/ 30 h 31"/>
              <a:gd name="T12" fmla="*/ 0 w 16"/>
              <a:gd name="T13" fmla="*/ 5 h 31"/>
              <a:gd name="T14" fmla="*/ 10 w 16"/>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1">
                <a:moveTo>
                  <a:pt x="10" y="0"/>
                </a:moveTo>
                <a:lnTo>
                  <a:pt x="10" y="0"/>
                </a:lnTo>
                <a:cubicBezTo>
                  <a:pt x="13" y="4"/>
                  <a:pt x="14" y="8"/>
                  <a:pt x="16" y="11"/>
                </a:cubicBezTo>
                <a:cubicBezTo>
                  <a:pt x="16" y="11"/>
                  <a:pt x="13" y="14"/>
                  <a:pt x="12" y="15"/>
                </a:cubicBezTo>
                <a:cubicBezTo>
                  <a:pt x="10" y="20"/>
                  <a:pt x="12" y="25"/>
                  <a:pt x="15" y="28"/>
                </a:cubicBezTo>
                <a:cubicBezTo>
                  <a:pt x="15" y="28"/>
                  <a:pt x="11" y="31"/>
                  <a:pt x="9" y="30"/>
                </a:cubicBezTo>
                <a:cubicBezTo>
                  <a:pt x="6" y="29"/>
                  <a:pt x="0" y="9"/>
                  <a:pt x="0" y="5"/>
                </a:cubicBezTo>
                <a:cubicBezTo>
                  <a:pt x="4" y="4"/>
                  <a:pt x="7" y="3"/>
                  <a:pt x="1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8" name="Freeform 1888"/>
          <p:cNvSpPr>
            <a:spLocks/>
          </p:cNvSpPr>
          <p:nvPr userDrawn="1"/>
        </p:nvSpPr>
        <p:spPr bwMode="auto">
          <a:xfrm>
            <a:off x="393701" y="619125"/>
            <a:ext cx="85725" cy="38100"/>
          </a:xfrm>
          <a:custGeom>
            <a:avLst/>
            <a:gdLst>
              <a:gd name="T0" fmla="*/ 110 w 119"/>
              <a:gd name="T1" fmla="*/ 6 h 52"/>
              <a:gd name="T2" fmla="*/ 110 w 119"/>
              <a:gd name="T3" fmla="*/ 6 h 52"/>
              <a:gd name="T4" fmla="*/ 112 w 119"/>
              <a:gd name="T5" fmla="*/ 13 h 52"/>
              <a:gd name="T6" fmla="*/ 117 w 119"/>
              <a:gd name="T7" fmla="*/ 20 h 52"/>
              <a:gd name="T8" fmla="*/ 113 w 119"/>
              <a:gd name="T9" fmla="*/ 26 h 52"/>
              <a:gd name="T10" fmla="*/ 89 w 119"/>
              <a:gd name="T11" fmla="*/ 25 h 52"/>
              <a:gd name="T12" fmla="*/ 83 w 119"/>
              <a:gd name="T13" fmla="*/ 25 h 52"/>
              <a:gd name="T14" fmla="*/ 81 w 119"/>
              <a:gd name="T15" fmla="*/ 21 h 52"/>
              <a:gd name="T16" fmla="*/ 77 w 119"/>
              <a:gd name="T17" fmla="*/ 27 h 52"/>
              <a:gd name="T18" fmla="*/ 75 w 119"/>
              <a:gd name="T19" fmla="*/ 22 h 52"/>
              <a:gd name="T20" fmla="*/ 71 w 119"/>
              <a:gd name="T21" fmla="*/ 28 h 52"/>
              <a:gd name="T22" fmla="*/ 70 w 119"/>
              <a:gd name="T23" fmla="*/ 23 h 52"/>
              <a:gd name="T24" fmla="*/ 66 w 119"/>
              <a:gd name="T25" fmla="*/ 30 h 52"/>
              <a:gd name="T26" fmla="*/ 64 w 119"/>
              <a:gd name="T27" fmla="*/ 25 h 52"/>
              <a:gd name="T28" fmla="*/ 60 w 119"/>
              <a:gd name="T29" fmla="*/ 32 h 52"/>
              <a:gd name="T30" fmla="*/ 58 w 119"/>
              <a:gd name="T31" fmla="*/ 27 h 52"/>
              <a:gd name="T32" fmla="*/ 55 w 119"/>
              <a:gd name="T33" fmla="*/ 34 h 52"/>
              <a:gd name="T34" fmla="*/ 53 w 119"/>
              <a:gd name="T35" fmla="*/ 30 h 52"/>
              <a:gd name="T36" fmla="*/ 49 w 119"/>
              <a:gd name="T37" fmla="*/ 37 h 52"/>
              <a:gd name="T38" fmla="*/ 48 w 119"/>
              <a:gd name="T39" fmla="*/ 32 h 52"/>
              <a:gd name="T40" fmla="*/ 43 w 119"/>
              <a:gd name="T41" fmla="*/ 42 h 52"/>
              <a:gd name="T42" fmla="*/ 26 w 119"/>
              <a:gd name="T43" fmla="*/ 52 h 52"/>
              <a:gd name="T44" fmla="*/ 21 w 119"/>
              <a:gd name="T45" fmla="*/ 39 h 52"/>
              <a:gd name="T46" fmla="*/ 31 w 119"/>
              <a:gd name="T47" fmla="*/ 39 h 52"/>
              <a:gd name="T48" fmla="*/ 39 w 119"/>
              <a:gd name="T49" fmla="*/ 35 h 52"/>
              <a:gd name="T50" fmla="*/ 31 w 119"/>
              <a:gd name="T51" fmla="*/ 37 h 52"/>
              <a:gd name="T52" fmla="*/ 15 w 119"/>
              <a:gd name="T53" fmla="*/ 29 h 52"/>
              <a:gd name="T54" fmla="*/ 16 w 119"/>
              <a:gd name="T55" fmla="*/ 28 h 52"/>
              <a:gd name="T56" fmla="*/ 27 w 119"/>
              <a:gd name="T57" fmla="*/ 31 h 52"/>
              <a:gd name="T58" fmla="*/ 16 w 119"/>
              <a:gd name="T59" fmla="*/ 23 h 52"/>
              <a:gd name="T60" fmla="*/ 15 w 119"/>
              <a:gd name="T61" fmla="*/ 17 h 52"/>
              <a:gd name="T62" fmla="*/ 15 w 119"/>
              <a:gd name="T63" fmla="*/ 22 h 52"/>
              <a:gd name="T64" fmla="*/ 10 w 119"/>
              <a:gd name="T65" fmla="*/ 18 h 52"/>
              <a:gd name="T66" fmla="*/ 10 w 119"/>
              <a:gd name="T67" fmla="*/ 20 h 52"/>
              <a:gd name="T68" fmla="*/ 7 w 119"/>
              <a:gd name="T69" fmla="*/ 20 h 52"/>
              <a:gd name="T70" fmla="*/ 11 w 119"/>
              <a:gd name="T71" fmla="*/ 23 h 52"/>
              <a:gd name="T72" fmla="*/ 2 w 119"/>
              <a:gd name="T73" fmla="*/ 29 h 52"/>
              <a:gd name="T74" fmla="*/ 2 w 119"/>
              <a:gd name="T75" fmla="*/ 20 h 52"/>
              <a:gd name="T76" fmla="*/ 11 w 119"/>
              <a:gd name="T77" fmla="*/ 11 h 52"/>
              <a:gd name="T78" fmla="*/ 19 w 119"/>
              <a:gd name="T79" fmla="*/ 13 h 52"/>
              <a:gd name="T80" fmla="*/ 36 w 119"/>
              <a:gd name="T81" fmla="*/ 27 h 52"/>
              <a:gd name="T82" fmla="*/ 63 w 119"/>
              <a:gd name="T83" fmla="*/ 21 h 52"/>
              <a:gd name="T84" fmla="*/ 69 w 119"/>
              <a:gd name="T85" fmla="*/ 22 h 52"/>
              <a:gd name="T86" fmla="*/ 69 w 119"/>
              <a:gd name="T87" fmla="*/ 19 h 52"/>
              <a:gd name="T88" fmla="*/ 73 w 119"/>
              <a:gd name="T89" fmla="*/ 19 h 52"/>
              <a:gd name="T90" fmla="*/ 74 w 119"/>
              <a:gd name="T91" fmla="*/ 17 h 52"/>
              <a:gd name="T92" fmla="*/ 78 w 119"/>
              <a:gd name="T93" fmla="*/ 17 h 52"/>
              <a:gd name="T94" fmla="*/ 79 w 119"/>
              <a:gd name="T95" fmla="*/ 14 h 52"/>
              <a:gd name="T96" fmla="*/ 82 w 119"/>
              <a:gd name="T97" fmla="*/ 12 h 52"/>
              <a:gd name="T98" fmla="*/ 95 w 119"/>
              <a:gd name="T99" fmla="*/ 0 h 52"/>
              <a:gd name="T100" fmla="*/ 100 w 119"/>
              <a:gd name="T101" fmla="*/ 11 h 52"/>
              <a:gd name="T102" fmla="*/ 105 w 119"/>
              <a:gd name="T103" fmla="*/ 3 h 52"/>
              <a:gd name="T104" fmla="*/ 110 w 119"/>
              <a:gd name="T105" fmla="*/ 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52">
                <a:moveTo>
                  <a:pt x="110" y="6"/>
                </a:moveTo>
                <a:lnTo>
                  <a:pt x="110" y="6"/>
                </a:lnTo>
                <a:cubicBezTo>
                  <a:pt x="111" y="8"/>
                  <a:pt x="112" y="11"/>
                  <a:pt x="112" y="13"/>
                </a:cubicBezTo>
                <a:cubicBezTo>
                  <a:pt x="113" y="15"/>
                  <a:pt x="116" y="19"/>
                  <a:pt x="117" y="20"/>
                </a:cubicBezTo>
                <a:cubicBezTo>
                  <a:pt x="119" y="23"/>
                  <a:pt x="117" y="26"/>
                  <a:pt x="113" y="26"/>
                </a:cubicBezTo>
                <a:cubicBezTo>
                  <a:pt x="101" y="26"/>
                  <a:pt x="97" y="25"/>
                  <a:pt x="89" y="25"/>
                </a:cubicBezTo>
                <a:cubicBezTo>
                  <a:pt x="87" y="26"/>
                  <a:pt x="83" y="25"/>
                  <a:pt x="83" y="25"/>
                </a:cubicBezTo>
                <a:cubicBezTo>
                  <a:pt x="83" y="24"/>
                  <a:pt x="83" y="22"/>
                  <a:pt x="81" y="21"/>
                </a:cubicBezTo>
                <a:cubicBezTo>
                  <a:pt x="82" y="24"/>
                  <a:pt x="80" y="27"/>
                  <a:pt x="77" y="27"/>
                </a:cubicBezTo>
                <a:cubicBezTo>
                  <a:pt x="77" y="27"/>
                  <a:pt x="78" y="24"/>
                  <a:pt x="75" y="22"/>
                </a:cubicBezTo>
                <a:cubicBezTo>
                  <a:pt x="76" y="25"/>
                  <a:pt x="74" y="28"/>
                  <a:pt x="71" y="28"/>
                </a:cubicBezTo>
                <a:cubicBezTo>
                  <a:pt x="72" y="26"/>
                  <a:pt x="71" y="24"/>
                  <a:pt x="70" y="23"/>
                </a:cubicBezTo>
                <a:cubicBezTo>
                  <a:pt x="70" y="27"/>
                  <a:pt x="69" y="29"/>
                  <a:pt x="66" y="30"/>
                </a:cubicBezTo>
                <a:cubicBezTo>
                  <a:pt x="66" y="28"/>
                  <a:pt x="65" y="26"/>
                  <a:pt x="64" y="25"/>
                </a:cubicBezTo>
                <a:cubicBezTo>
                  <a:pt x="65" y="28"/>
                  <a:pt x="63" y="32"/>
                  <a:pt x="60" y="32"/>
                </a:cubicBezTo>
                <a:cubicBezTo>
                  <a:pt x="60" y="31"/>
                  <a:pt x="60" y="29"/>
                  <a:pt x="58" y="27"/>
                </a:cubicBezTo>
                <a:cubicBezTo>
                  <a:pt x="59" y="33"/>
                  <a:pt x="57" y="34"/>
                  <a:pt x="55" y="34"/>
                </a:cubicBezTo>
                <a:cubicBezTo>
                  <a:pt x="55" y="32"/>
                  <a:pt x="54" y="31"/>
                  <a:pt x="53" y="30"/>
                </a:cubicBezTo>
                <a:cubicBezTo>
                  <a:pt x="54" y="33"/>
                  <a:pt x="53" y="37"/>
                  <a:pt x="49" y="37"/>
                </a:cubicBezTo>
                <a:cubicBezTo>
                  <a:pt x="49" y="37"/>
                  <a:pt x="50" y="34"/>
                  <a:pt x="48" y="32"/>
                </a:cubicBezTo>
                <a:cubicBezTo>
                  <a:pt x="48" y="36"/>
                  <a:pt x="46" y="39"/>
                  <a:pt x="43" y="42"/>
                </a:cubicBezTo>
                <a:cubicBezTo>
                  <a:pt x="37" y="46"/>
                  <a:pt x="32" y="49"/>
                  <a:pt x="26" y="52"/>
                </a:cubicBezTo>
                <a:cubicBezTo>
                  <a:pt x="24" y="48"/>
                  <a:pt x="23" y="43"/>
                  <a:pt x="21" y="39"/>
                </a:cubicBezTo>
                <a:cubicBezTo>
                  <a:pt x="25" y="39"/>
                  <a:pt x="28" y="40"/>
                  <a:pt x="31" y="39"/>
                </a:cubicBezTo>
                <a:cubicBezTo>
                  <a:pt x="34" y="39"/>
                  <a:pt x="39" y="37"/>
                  <a:pt x="39" y="35"/>
                </a:cubicBezTo>
                <a:cubicBezTo>
                  <a:pt x="36" y="37"/>
                  <a:pt x="32" y="37"/>
                  <a:pt x="31" y="37"/>
                </a:cubicBezTo>
                <a:cubicBezTo>
                  <a:pt x="23" y="37"/>
                  <a:pt x="18" y="35"/>
                  <a:pt x="15" y="29"/>
                </a:cubicBezTo>
                <a:cubicBezTo>
                  <a:pt x="15" y="29"/>
                  <a:pt x="15" y="28"/>
                  <a:pt x="16" y="28"/>
                </a:cubicBezTo>
                <a:cubicBezTo>
                  <a:pt x="18" y="31"/>
                  <a:pt x="23" y="33"/>
                  <a:pt x="27" y="31"/>
                </a:cubicBezTo>
                <a:cubicBezTo>
                  <a:pt x="23" y="31"/>
                  <a:pt x="16" y="28"/>
                  <a:pt x="16" y="23"/>
                </a:cubicBezTo>
                <a:cubicBezTo>
                  <a:pt x="17" y="21"/>
                  <a:pt x="18" y="18"/>
                  <a:pt x="15" y="17"/>
                </a:cubicBezTo>
                <a:cubicBezTo>
                  <a:pt x="16" y="19"/>
                  <a:pt x="16" y="19"/>
                  <a:pt x="15" y="22"/>
                </a:cubicBezTo>
                <a:cubicBezTo>
                  <a:pt x="13" y="20"/>
                  <a:pt x="12" y="18"/>
                  <a:pt x="10" y="18"/>
                </a:cubicBezTo>
                <a:cubicBezTo>
                  <a:pt x="10" y="19"/>
                  <a:pt x="10" y="19"/>
                  <a:pt x="10" y="20"/>
                </a:cubicBezTo>
                <a:cubicBezTo>
                  <a:pt x="9" y="20"/>
                  <a:pt x="8" y="20"/>
                  <a:pt x="7" y="20"/>
                </a:cubicBezTo>
                <a:cubicBezTo>
                  <a:pt x="7" y="21"/>
                  <a:pt x="11" y="21"/>
                  <a:pt x="11" y="23"/>
                </a:cubicBezTo>
                <a:cubicBezTo>
                  <a:pt x="14" y="30"/>
                  <a:pt x="6" y="33"/>
                  <a:pt x="2" y="29"/>
                </a:cubicBezTo>
                <a:cubicBezTo>
                  <a:pt x="0" y="26"/>
                  <a:pt x="0" y="22"/>
                  <a:pt x="2" y="20"/>
                </a:cubicBezTo>
                <a:cubicBezTo>
                  <a:pt x="7" y="16"/>
                  <a:pt x="8" y="14"/>
                  <a:pt x="11" y="11"/>
                </a:cubicBezTo>
                <a:cubicBezTo>
                  <a:pt x="14" y="7"/>
                  <a:pt x="18" y="10"/>
                  <a:pt x="19" y="13"/>
                </a:cubicBezTo>
                <a:cubicBezTo>
                  <a:pt x="23" y="22"/>
                  <a:pt x="29" y="26"/>
                  <a:pt x="36" y="27"/>
                </a:cubicBezTo>
                <a:cubicBezTo>
                  <a:pt x="44" y="29"/>
                  <a:pt x="53" y="25"/>
                  <a:pt x="63" y="21"/>
                </a:cubicBezTo>
                <a:cubicBezTo>
                  <a:pt x="67" y="20"/>
                  <a:pt x="68" y="19"/>
                  <a:pt x="69" y="22"/>
                </a:cubicBezTo>
                <a:cubicBezTo>
                  <a:pt x="70" y="20"/>
                  <a:pt x="69" y="19"/>
                  <a:pt x="69" y="19"/>
                </a:cubicBezTo>
                <a:cubicBezTo>
                  <a:pt x="70" y="17"/>
                  <a:pt x="73" y="17"/>
                  <a:pt x="73" y="19"/>
                </a:cubicBezTo>
                <a:cubicBezTo>
                  <a:pt x="74" y="18"/>
                  <a:pt x="74" y="17"/>
                  <a:pt x="74" y="17"/>
                </a:cubicBezTo>
                <a:cubicBezTo>
                  <a:pt x="76" y="14"/>
                  <a:pt x="78" y="16"/>
                  <a:pt x="78" y="17"/>
                </a:cubicBezTo>
                <a:cubicBezTo>
                  <a:pt x="80" y="16"/>
                  <a:pt x="79" y="14"/>
                  <a:pt x="79" y="14"/>
                </a:cubicBezTo>
                <a:cubicBezTo>
                  <a:pt x="80" y="13"/>
                  <a:pt x="81" y="13"/>
                  <a:pt x="82" y="12"/>
                </a:cubicBezTo>
                <a:cubicBezTo>
                  <a:pt x="88" y="12"/>
                  <a:pt x="93" y="8"/>
                  <a:pt x="95" y="0"/>
                </a:cubicBezTo>
                <a:cubicBezTo>
                  <a:pt x="98" y="4"/>
                  <a:pt x="99" y="5"/>
                  <a:pt x="100" y="11"/>
                </a:cubicBezTo>
                <a:cubicBezTo>
                  <a:pt x="103" y="9"/>
                  <a:pt x="104" y="7"/>
                  <a:pt x="105" y="3"/>
                </a:cubicBezTo>
                <a:cubicBezTo>
                  <a:pt x="106" y="4"/>
                  <a:pt x="108" y="5"/>
                  <a:pt x="110"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9" name="Freeform 1889"/>
          <p:cNvSpPr>
            <a:spLocks/>
          </p:cNvSpPr>
          <p:nvPr userDrawn="1"/>
        </p:nvSpPr>
        <p:spPr bwMode="auto">
          <a:xfrm>
            <a:off x="379413" y="615950"/>
            <a:ext cx="12700" cy="7938"/>
          </a:xfrm>
          <a:custGeom>
            <a:avLst/>
            <a:gdLst>
              <a:gd name="T0" fmla="*/ 0 w 17"/>
              <a:gd name="T1" fmla="*/ 6 h 11"/>
              <a:gd name="T2" fmla="*/ 0 w 17"/>
              <a:gd name="T3" fmla="*/ 6 h 11"/>
              <a:gd name="T4" fmla="*/ 9 w 17"/>
              <a:gd name="T5" fmla="*/ 6 h 11"/>
              <a:gd name="T6" fmla="*/ 15 w 17"/>
              <a:gd name="T7" fmla="*/ 0 h 11"/>
              <a:gd name="T8" fmla="*/ 10 w 17"/>
              <a:gd name="T9" fmla="*/ 9 h 11"/>
              <a:gd name="T10" fmla="*/ 0 w 17"/>
              <a:gd name="T11" fmla="*/ 6 h 11"/>
            </a:gdLst>
            <a:ahLst/>
            <a:cxnLst>
              <a:cxn ang="0">
                <a:pos x="T0" y="T1"/>
              </a:cxn>
              <a:cxn ang="0">
                <a:pos x="T2" y="T3"/>
              </a:cxn>
              <a:cxn ang="0">
                <a:pos x="T4" y="T5"/>
              </a:cxn>
              <a:cxn ang="0">
                <a:pos x="T6" y="T7"/>
              </a:cxn>
              <a:cxn ang="0">
                <a:pos x="T8" y="T9"/>
              </a:cxn>
              <a:cxn ang="0">
                <a:pos x="T10" y="T11"/>
              </a:cxn>
            </a:cxnLst>
            <a:rect l="0" t="0" r="r" b="b"/>
            <a:pathLst>
              <a:path w="17" h="11">
                <a:moveTo>
                  <a:pt x="0" y="6"/>
                </a:moveTo>
                <a:lnTo>
                  <a:pt x="0" y="6"/>
                </a:lnTo>
                <a:cubicBezTo>
                  <a:pt x="1" y="7"/>
                  <a:pt x="6" y="8"/>
                  <a:pt x="9" y="6"/>
                </a:cubicBezTo>
                <a:cubicBezTo>
                  <a:pt x="13" y="5"/>
                  <a:pt x="15" y="2"/>
                  <a:pt x="15" y="0"/>
                </a:cubicBezTo>
                <a:cubicBezTo>
                  <a:pt x="17" y="3"/>
                  <a:pt x="14" y="7"/>
                  <a:pt x="10" y="9"/>
                </a:cubicBezTo>
                <a:cubicBezTo>
                  <a:pt x="7" y="11"/>
                  <a:pt x="1" y="11"/>
                  <a:pt x="0"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0" name="Freeform 1890"/>
          <p:cNvSpPr>
            <a:spLocks/>
          </p:cNvSpPr>
          <p:nvPr userDrawn="1"/>
        </p:nvSpPr>
        <p:spPr bwMode="auto">
          <a:xfrm>
            <a:off x="377826" y="604838"/>
            <a:ext cx="11113" cy="15875"/>
          </a:xfrm>
          <a:custGeom>
            <a:avLst/>
            <a:gdLst>
              <a:gd name="T0" fmla="*/ 8 w 17"/>
              <a:gd name="T1" fmla="*/ 0 h 21"/>
              <a:gd name="T2" fmla="*/ 8 w 17"/>
              <a:gd name="T3" fmla="*/ 0 h 21"/>
              <a:gd name="T4" fmla="*/ 14 w 17"/>
              <a:gd name="T5" fmla="*/ 8 h 21"/>
              <a:gd name="T6" fmla="*/ 12 w 17"/>
              <a:gd name="T7" fmla="*/ 19 h 21"/>
              <a:gd name="T8" fmla="*/ 1 w 17"/>
              <a:gd name="T9" fmla="*/ 14 h 21"/>
              <a:gd name="T10" fmla="*/ 0 w 17"/>
              <a:gd name="T11" fmla="*/ 3 h 21"/>
              <a:gd name="T12" fmla="*/ 6 w 17"/>
              <a:gd name="T13" fmla="*/ 7 h 21"/>
              <a:gd name="T14" fmla="*/ 8 w 17"/>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1">
                <a:moveTo>
                  <a:pt x="8" y="0"/>
                </a:moveTo>
                <a:lnTo>
                  <a:pt x="8" y="0"/>
                </a:lnTo>
                <a:cubicBezTo>
                  <a:pt x="9" y="4"/>
                  <a:pt x="12" y="5"/>
                  <a:pt x="14" y="8"/>
                </a:cubicBezTo>
                <a:cubicBezTo>
                  <a:pt x="17" y="12"/>
                  <a:pt x="16" y="17"/>
                  <a:pt x="12" y="19"/>
                </a:cubicBezTo>
                <a:cubicBezTo>
                  <a:pt x="8" y="21"/>
                  <a:pt x="3" y="19"/>
                  <a:pt x="1" y="14"/>
                </a:cubicBezTo>
                <a:cubicBezTo>
                  <a:pt x="0" y="11"/>
                  <a:pt x="3" y="8"/>
                  <a:pt x="0" y="3"/>
                </a:cubicBezTo>
                <a:cubicBezTo>
                  <a:pt x="2" y="6"/>
                  <a:pt x="5" y="7"/>
                  <a:pt x="6" y="7"/>
                </a:cubicBezTo>
                <a:cubicBezTo>
                  <a:pt x="7" y="6"/>
                  <a:pt x="8" y="2"/>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1" name="Freeform 1891"/>
          <p:cNvSpPr>
            <a:spLocks/>
          </p:cNvSpPr>
          <p:nvPr userDrawn="1"/>
        </p:nvSpPr>
        <p:spPr bwMode="auto">
          <a:xfrm>
            <a:off x="377826" y="604838"/>
            <a:ext cx="3175" cy="3175"/>
          </a:xfrm>
          <a:custGeom>
            <a:avLst/>
            <a:gdLst>
              <a:gd name="T0" fmla="*/ 4 w 4"/>
              <a:gd name="T1" fmla="*/ 0 h 3"/>
              <a:gd name="T2" fmla="*/ 4 w 4"/>
              <a:gd name="T3" fmla="*/ 0 h 3"/>
              <a:gd name="T4" fmla="*/ 4 w 4"/>
              <a:gd name="T5" fmla="*/ 3 h 3"/>
              <a:gd name="T6" fmla="*/ 0 w 4"/>
              <a:gd name="T7" fmla="*/ 1 h 3"/>
              <a:gd name="T8" fmla="*/ 4 w 4"/>
              <a:gd name="T9" fmla="*/ 0 h 3"/>
            </a:gdLst>
            <a:ahLst/>
            <a:cxnLst>
              <a:cxn ang="0">
                <a:pos x="T0" y="T1"/>
              </a:cxn>
              <a:cxn ang="0">
                <a:pos x="T2" y="T3"/>
              </a:cxn>
              <a:cxn ang="0">
                <a:pos x="T4" y="T5"/>
              </a:cxn>
              <a:cxn ang="0">
                <a:pos x="T6" y="T7"/>
              </a:cxn>
              <a:cxn ang="0">
                <a:pos x="T8" y="T9"/>
              </a:cxn>
            </a:cxnLst>
            <a:rect l="0" t="0" r="r" b="b"/>
            <a:pathLst>
              <a:path w="4" h="3">
                <a:moveTo>
                  <a:pt x="4" y="0"/>
                </a:moveTo>
                <a:lnTo>
                  <a:pt x="4" y="0"/>
                </a:lnTo>
                <a:cubicBezTo>
                  <a:pt x="4" y="1"/>
                  <a:pt x="4" y="2"/>
                  <a:pt x="4" y="3"/>
                </a:cubicBezTo>
                <a:cubicBezTo>
                  <a:pt x="2" y="3"/>
                  <a:pt x="1" y="2"/>
                  <a:pt x="0" y="1"/>
                </a:cubicBezTo>
                <a:cubicBezTo>
                  <a:pt x="2" y="1"/>
                  <a:pt x="3" y="0"/>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2" name="Freeform 1892"/>
          <p:cNvSpPr>
            <a:spLocks/>
          </p:cNvSpPr>
          <p:nvPr userDrawn="1"/>
        </p:nvSpPr>
        <p:spPr bwMode="auto">
          <a:xfrm>
            <a:off x="347663" y="534988"/>
            <a:ext cx="31750" cy="66675"/>
          </a:xfrm>
          <a:custGeom>
            <a:avLst/>
            <a:gdLst>
              <a:gd name="T0" fmla="*/ 0 w 46"/>
              <a:gd name="T1" fmla="*/ 1 h 93"/>
              <a:gd name="T2" fmla="*/ 0 w 46"/>
              <a:gd name="T3" fmla="*/ 1 h 93"/>
              <a:gd name="T4" fmla="*/ 3 w 46"/>
              <a:gd name="T5" fmla="*/ 0 h 93"/>
              <a:gd name="T6" fmla="*/ 45 w 46"/>
              <a:gd name="T7" fmla="*/ 87 h 93"/>
              <a:gd name="T8" fmla="*/ 43 w 46"/>
              <a:gd name="T9" fmla="*/ 92 h 93"/>
              <a:gd name="T10" fmla="*/ 37 w 46"/>
              <a:gd name="T11" fmla="*/ 90 h 93"/>
              <a:gd name="T12" fmla="*/ 0 w 46"/>
              <a:gd name="T13" fmla="*/ 1 h 93"/>
            </a:gdLst>
            <a:ahLst/>
            <a:cxnLst>
              <a:cxn ang="0">
                <a:pos x="T0" y="T1"/>
              </a:cxn>
              <a:cxn ang="0">
                <a:pos x="T2" y="T3"/>
              </a:cxn>
              <a:cxn ang="0">
                <a:pos x="T4" y="T5"/>
              </a:cxn>
              <a:cxn ang="0">
                <a:pos x="T6" y="T7"/>
              </a:cxn>
              <a:cxn ang="0">
                <a:pos x="T8" y="T9"/>
              </a:cxn>
              <a:cxn ang="0">
                <a:pos x="T10" y="T11"/>
              </a:cxn>
              <a:cxn ang="0">
                <a:pos x="T12" y="T13"/>
              </a:cxn>
            </a:cxnLst>
            <a:rect l="0" t="0" r="r" b="b"/>
            <a:pathLst>
              <a:path w="46" h="93">
                <a:moveTo>
                  <a:pt x="0" y="1"/>
                </a:moveTo>
                <a:lnTo>
                  <a:pt x="0" y="1"/>
                </a:lnTo>
                <a:lnTo>
                  <a:pt x="3" y="0"/>
                </a:lnTo>
                <a:lnTo>
                  <a:pt x="45" y="87"/>
                </a:lnTo>
                <a:cubicBezTo>
                  <a:pt x="46" y="89"/>
                  <a:pt x="45" y="91"/>
                  <a:pt x="43" y="92"/>
                </a:cubicBezTo>
                <a:cubicBezTo>
                  <a:pt x="41" y="93"/>
                  <a:pt x="38" y="92"/>
                  <a:pt x="37" y="90"/>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3" name="Freeform 1893"/>
          <p:cNvSpPr>
            <a:spLocks/>
          </p:cNvSpPr>
          <p:nvPr userDrawn="1"/>
        </p:nvSpPr>
        <p:spPr bwMode="auto">
          <a:xfrm>
            <a:off x="411163" y="679450"/>
            <a:ext cx="4763" cy="1588"/>
          </a:xfrm>
          <a:custGeom>
            <a:avLst/>
            <a:gdLst>
              <a:gd name="T0" fmla="*/ 5 w 5"/>
              <a:gd name="T1" fmla="*/ 0 h 3"/>
              <a:gd name="T2" fmla="*/ 5 w 5"/>
              <a:gd name="T3" fmla="*/ 0 h 3"/>
              <a:gd name="T4" fmla="*/ 4 w 5"/>
              <a:gd name="T5" fmla="*/ 3 h 3"/>
              <a:gd name="T6" fmla="*/ 0 w 5"/>
              <a:gd name="T7" fmla="*/ 2 h 3"/>
              <a:gd name="T8" fmla="*/ 5 w 5"/>
              <a:gd name="T9" fmla="*/ 0 h 3"/>
            </a:gdLst>
            <a:ahLst/>
            <a:cxnLst>
              <a:cxn ang="0">
                <a:pos x="T0" y="T1"/>
              </a:cxn>
              <a:cxn ang="0">
                <a:pos x="T2" y="T3"/>
              </a:cxn>
              <a:cxn ang="0">
                <a:pos x="T4" y="T5"/>
              </a:cxn>
              <a:cxn ang="0">
                <a:pos x="T6" y="T7"/>
              </a:cxn>
              <a:cxn ang="0">
                <a:pos x="T8" y="T9"/>
              </a:cxn>
            </a:cxnLst>
            <a:rect l="0" t="0" r="r" b="b"/>
            <a:pathLst>
              <a:path w="5" h="3">
                <a:moveTo>
                  <a:pt x="5" y="0"/>
                </a:moveTo>
                <a:lnTo>
                  <a:pt x="5" y="0"/>
                </a:lnTo>
                <a:cubicBezTo>
                  <a:pt x="5" y="1"/>
                  <a:pt x="4" y="2"/>
                  <a:pt x="4" y="3"/>
                </a:cubicBezTo>
                <a:cubicBezTo>
                  <a:pt x="3" y="3"/>
                  <a:pt x="1" y="3"/>
                  <a:pt x="0" y="2"/>
                </a:cubicBezTo>
                <a:cubicBezTo>
                  <a:pt x="2" y="2"/>
                  <a:pt x="4" y="1"/>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4" name="Freeform 1894"/>
          <p:cNvSpPr>
            <a:spLocks/>
          </p:cNvSpPr>
          <p:nvPr userDrawn="1"/>
        </p:nvSpPr>
        <p:spPr bwMode="auto">
          <a:xfrm>
            <a:off x="373063" y="598488"/>
            <a:ext cx="9525" cy="6350"/>
          </a:xfrm>
          <a:custGeom>
            <a:avLst/>
            <a:gdLst>
              <a:gd name="T0" fmla="*/ 0 w 13"/>
              <a:gd name="T1" fmla="*/ 5 h 9"/>
              <a:gd name="T2" fmla="*/ 0 w 13"/>
              <a:gd name="T3" fmla="*/ 5 h 9"/>
              <a:gd name="T4" fmla="*/ 7 w 13"/>
              <a:gd name="T5" fmla="*/ 6 h 9"/>
              <a:gd name="T6" fmla="*/ 11 w 13"/>
              <a:gd name="T7" fmla="*/ 0 h 9"/>
              <a:gd name="T8" fmla="*/ 8 w 13"/>
              <a:gd name="T9" fmla="*/ 8 h 9"/>
              <a:gd name="T10" fmla="*/ 0 w 13"/>
              <a:gd name="T11" fmla="*/ 5 h 9"/>
            </a:gdLst>
            <a:ahLst/>
            <a:cxnLst>
              <a:cxn ang="0">
                <a:pos x="T0" y="T1"/>
              </a:cxn>
              <a:cxn ang="0">
                <a:pos x="T2" y="T3"/>
              </a:cxn>
              <a:cxn ang="0">
                <a:pos x="T4" y="T5"/>
              </a:cxn>
              <a:cxn ang="0">
                <a:pos x="T6" y="T7"/>
              </a:cxn>
              <a:cxn ang="0">
                <a:pos x="T8" y="T9"/>
              </a:cxn>
              <a:cxn ang="0">
                <a:pos x="T10" y="T11"/>
              </a:cxn>
            </a:cxnLst>
            <a:rect l="0" t="0" r="r" b="b"/>
            <a:pathLst>
              <a:path w="13" h="9">
                <a:moveTo>
                  <a:pt x="0" y="5"/>
                </a:moveTo>
                <a:lnTo>
                  <a:pt x="0" y="5"/>
                </a:lnTo>
                <a:cubicBezTo>
                  <a:pt x="1" y="7"/>
                  <a:pt x="4" y="7"/>
                  <a:pt x="7" y="6"/>
                </a:cubicBezTo>
                <a:cubicBezTo>
                  <a:pt x="10" y="4"/>
                  <a:pt x="11" y="2"/>
                  <a:pt x="11" y="0"/>
                </a:cubicBezTo>
                <a:cubicBezTo>
                  <a:pt x="13" y="3"/>
                  <a:pt x="11" y="7"/>
                  <a:pt x="8" y="8"/>
                </a:cubicBezTo>
                <a:cubicBezTo>
                  <a:pt x="5" y="9"/>
                  <a:pt x="0" y="9"/>
                  <a:pt x="0"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5" name="Freeform 1895"/>
          <p:cNvSpPr>
            <a:spLocks/>
          </p:cNvSpPr>
          <p:nvPr userDrawn="1"/>
        </p:nvSpPr>
        <p:spPr bwMode="auto">
          <a:xfrm>
            <a:off x="406401" y="657225"/>
            <a:ext cx="3175" cy="3175"/>
          </a:xfrm>
          <a:custGeom>
            <a:avLst/>
            <a:gdLst>
              <a:gd name="T0" fmla="*/ 2 w 3"/>
              <a:gd name="T1" fmla="*/ 0 h 4"/>
              <a:gd name="T2" fmla="*/ 2 w 3"/>
              <a:gd name="T3" fmla="*/ 0 h 4"/>
              <a:gd name="T4" fmla="*/ 2 w 3"/>
              <a:gd name="T5" fmla="*/ 4 h 4"/>
              <a:gd name="T6" fmla="*/ 0 w 3"/>
              <a:gd name="T7" fmla="*/ 3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lnTo>
                  <a:pt x="2" y="0"/>
                </a:lnTo>
                <a:cubicBezTo>
                  <a:pt x="2" y="1"/>
                  <a:pt x="3" y="3"/>
                  <a:pt x="2" y="4"/>
                </a:cubicBezTo>
                <a:cubicBezTo>
                  <a:pt x="2" y="4"/>
                  <a:pt x="1" y="3"/>
                  <a:pt x="0" y="3"/>
                </a:cubicBezTo>
                <a:cubicBezTo>
                  <a:pt x="1" y="2"/>
                  <a:pt x="2"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6" name="Freeform 1896"/>
          <p:cNvSpPr>
            <a:spLocks/>
          </p:cNvSpPr>
          <p:nvPr userDrawn="1"/>
        </p:nvSpPr>
        <p:spPr bwMode="auto">
          <a:xfrm>
            <a:off x="392113" y="660400"/>
            <a:ext cx="3175" cy="1588"/>
          </a:xfrm>
          <a:custGeom>
            <a:avLst/>
            <a:gdLst>
              <a:gd name="T0" fmla="*/ 0 w 5"/>
              <a:gd name="T1" fmla="*/ 0 h 4"/>
              <a:gd name="T2" fmla="*/ 0 w 5"/>
              <a:gd name="T3" fmla="*/ 0 h 4"/>
              <a:gd name="T4" fmla="*/ 4 w 5"/>
              <a:gd name="T5" fmla="*/ 2 h 4"/>
              <a:gd name="T6" fmla="*/ 5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0" y="0"/>
                </a:lnTo>
                <a:cubicBezTo>
                  <a:pt x="2" y="0"/>
                  <a:pt x="4" y="2"/>
                  <a:pt x="4" y="2"/>
                </a:cubicBezTo>
                <a:cubicBezTo>
                  <a:pt x="4" y="3"/>
                  <a:pt x="5" y="4"/>
                  <a:pt x="5" y="4"/>
                </a:cubicBezTo>
                <a:cubicBezTo>
                  <a:pt x="4" y="4"/>
                  <a:pt x="0" y="2"/>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7" name="Freeform 1897"/>
          <p:cNvSpPr>
            <a:spLocks/>
          </p:cNvSpPr>
          <p:nvPr userDrawn="1"/>
        </p:nvSpPr>
        <p:spPr bwMode="auto">
          <a:xfrm>
            <a:off x="403226" y="666750"/>
            <a:ext cx="12700" cy="9525"/>
          </a:xfrm>
          <a:custGeom>
            <a:avLst/>
            <a:gdLst>
              <a:gd name="T0" fmla="*/ 0 w 19"/>
              <a:gd name="T1" fmla="*/ 7 h 12"/>
              <a:gd name="T2" fmla="*/ 0 w 19"/>
              <a:gd name="T3" fmla="*/ 7 h 12"/>
              <a:gd name="T4" fmla="*/ 10 w 19"/>
              <a:gd name="T5" fmla="*/ 7 h 12"/>
              <a:gd name="T6" fmla="*/ 16 w 19"/>
              <a:gd name="T7" fmla="*/ 0 h 12"/>
              <a:gd name="T8" fmla="*/ 12 w 19"/>
              <a:gd name="T9" fmla="*/ 10 h 12"/>
              <a:gd name="T10" fmla="*/ 0 w 19"/>
              <a:gd name="T11" fmla="*/ 7 h 12"/>
            </a:gdLst>
            <a:ahLst/>
            <a:cxnLst>
              <a:cxn ang="0">
                <a:pos x="T0" y="T1"/>
              </a:cxn>
              <a:cxn ang="0">
                <a:pos x="T2" y="T3"/>
              </a:cxn>
              <a:cxn ang="0">
                <a:pos x="T4" y="T5"/>
              </a:cxn>
              <a:cxn ang="0">
                <a:pos x="T6" y="T7"/>
              </a:cxn>
              <a:cxn ang="0">
                <a:pos x="T8" y="T9"/>
              </a:cxn>
              <a:cxn ang="0">
                <a:pos x="T10" y="T11"/>
              </a:cxn>
            </a:cxnLst>
            <a:rect l="0" t="0" r="r" b="b"/>
            <a:pathLst>
              <a:path w="19" h="12">
                <a:moveTo>
                  <a:pt x="0" y="7"/>
                </a:moveTo>
                <a:lnTo>
                  <a:pt x="0" y="7"/>
                </a:lnTo>
                <a:cubicBezTo>
                  <a:pt x="1" y="8"/>
                  <a:pt x="6" y="9"/>
                  <a:pt x="10" y="7"/>
                </a:cubicBezTo>
                <a:cubicBezTo>
                  <a:pt x="15" y="5"/>
                  <a:pt x="16" y="2"/>
                  <a:pt x="16" y="0"/>
                </a:cubicBezTo>
                <a:cubicBezTo>
                  <a:pt x="19" y="4"/>
                  <a:pt x="16" y="8"/>
                  <a:pt x="12" y="10"/>
                </a:cubicBezTo>
                <a:cubicBezTo>
                  <a:pt x="8" y="12"/>
                  <a:pt x="1" y="12"/>
                  <a:pt x="0"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8" name="Freeform 1898"/>
          <p:cNvSpPr>
            <a:spLocks/>
          </p:cNvSpPr>
          <p:nvPr userDrawn="1"/>
        </p:nvSpPr>
        <p:spPr bwMode="auto">
          <a:xfrm>
            <a:off x="461963" y="633413"/>
            <a:ext cx="12700" cy="4763"/>
          </a:xfrm>
          <a:custGeom>
            <a:avLst/>
            <a:gdLst>
              <a:gd name="T0" fmla="*/ 16 w 18"/>
              <a:gd name="T1" fmla="*/ 0 h 6"/>
              <a:gd name="T2" fmla="*/ 16 w 18"/>
              <a:gd name="T3" fmla="*/ 0 h 6"/>
              <a:gd name="T4" fmla="*/ 17 w 18"/>
              <a:gd name="T5" fmla="*/ 4 h 6"/>
              <a:gd name="T6" fmla="*/ 0 w 18"/>
              <a:gd name="T7" fmla="*/ 4 h 6"/>
              <a:gd name="T8" fmla="*/ 16 w 18"/>
              <a:gd name="T9" fmla="*/ 0 h 6"/>
            </a:gdLst>
            <a:ahLst/>
            <a:cxnLst>
              <a:cxn ang="0">
                <a:pos x="T0" y="T1"/>
              </a:cxn>
              <a:cxn ang="0">
                <a:pos x="T2" y="T3"/>
              </a:cxn>
              <a:cxn ang="0">
                <a:pos x="T4" y="T5"/>
              </a:cxn>
              <a:cxn ang="0">
                <a:pos x="T6" y="T7"/>
              </a:cxn>
              <a:cxn ang="0">
                <a:pos x="T8" y="T9"/>
              </a:cxn>
            </a:cxnLst>
            <a:rect l="0" t="0" r="r" b="b"/>
            <a:pathLst>
              <a:path w="18" h="6">
                <a:moveTo>
                  <a:pt x="16" y="0"/>
                </a:moveTo>
                <a:lnTo>
                  <a:pt x="16" y="0"/>
                </a:lnTo>
                <a:cubicBezTo>
                  <a:pt x="18" y="1"/>
                  <a:pt x="18" y="3"/>
                  <a:pt x="17" y="4"/>
                </a:cubicBezTo>
                <a:cubicBezTo>
                  <a:pt x="15" y="6"/>
                  <a:pt x="9" y="4"/>
                  <a:pt x="0" y="4"/>
                </a:cubicBezTo>
                <a:cubicBezTo>
                  <a:pt x="6" y="2"/>
                  <a:pt x="16" y="6"/>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9" name="Freeform 1899"/>
          <p:cNvSpPr>
            <a:spLocks/>
          </p:cNvSpPr>
          <p:nvPr userDrawn="1"/>
        </p:nvSpPr>
        <p:spPr bwMode="auto">
          <a:xfrm>
            <a:off x="458788" y="633413"/>
            <a:ext cx="0" cy="1588"/>
          </a:xfrm>
          <a:custGeom>
            <a:avLst/>
            <a:gdLst>
              <a:gd name="T0" fmla="*/ 0 w 1"/>
              <a:gd name="T1" fmla="*/ 0 h 2"/>
              <a:gd name="T2" fmla="*/ 0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cubicBezTo>
                  <a:pt x="1" y="0"/>
                  <a:pt x="1" y="2"/>
                  <a:pt x="0" y="2"/>
                </a:cubicBezTo>
                <a:cubicBezTo>
                  <a:pt x="0" y="2"/>
                  <a:pt x="0" y="0"/>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0" name="Freeform 1900"/>
          <p:cNvSpPr>
            <a:spLocks/>
          </p:cNvSpPr>
          <p:nvPr userDrawn="1"/>
        </p:nvSpPr>
        <p:spPr bwMode="auto">
          <a:xfrm>
            <a:off x="455613" y="633413"/>
            <a:ext cx="1588" cy="3175"/>
          </a:xfrm>
          <a:custGeom>
            <a:avLst/>
            <a:gdLst>
              <a:gd name="T0" fmla="*/ 0 w 2"/>
              <a:gd name="T1" fmla="*/ 0 h 4"/>
              <a:gd name="T2" fmla="*/ 0 w 2"/>
              <a:gd name="T3" fmla="*/ 0 h 4"/>
              <a:gd name="T4" fmla="*/ 0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0"/>
                </a:lnTo>
                <a:cubicBezTo>
                  <a:pt x="2" y="1"/>
                  <a:pt x="2" y="3"/>
                  <a:pt x="0" y="4"/>
                </a:cubicBezTo>
                <a:cubicBezTo>
                  <a:pt x="1" y="3"/>
                  <a:pt x="0" y="0"/>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1" name="Freeform 1901"/>
          <p:cNvSpPr>
            <a:spLocks/>
          </p:cNvSpPr>
          <p:nvPr userDrawn="1"/>
        </p:nvSpPr>
        <p:spPr bwMode="auto">
          <a:xfrm>
            <a:off x="468313" y="630238"/>
            <a:ext cx="4763" cy="4763"/>
          </a:xfrm>
          <a:custGeom>
            <a:avLst/>
            <a:gdLst>
              <a:gd name="T0" fmla="*/ 3 w 7"/>
              <a:gd name="T1" fmla="*/ 0 h 7"/>
              <a:gd name="T2" fmla="*/ 3 w 7"/>
              <a:gd name="T3" fmla="*/ 0 h 7"/>
              <a:gd name="T4" fmla="*/ 0 w 7"/>
              <a:gd name="T5" fmla="*/ 5 h 7"/>
              <a:gd name="T6" fmla="*/ 3 w 7"/>
              <a:gd name="T7" fmla="*/ 0 h 7"/>
            </a:gdLst>
            <a:ahLst/>
            <a:cxnLst>
              <a:cxn ang="0">
                <a:pos x="T0" y="T1"/>
              </a:cxn>
              <a:cxn ang="0">
                <a:pos x="T2" y="T3"/>
              </a:cxn>
              <a:cxn ang="0">
                <a:pos x="T4" y="T5"/>
              </a:cxn>
              <a:cxn ang="0">
                <a:pos x="T6" y="T7"/>
              </a:cxn>
            </a:cxnLst>
            <a:rect l="0" t="0" r="r" b="b"/>
            <a:pathLst>
              <a:path w="7" h="7">
                <a:moveTo>
                  <a:pt x="3" y="0"/>
                </a:moveTo>
                <a:lnTo>
                  <a:pt x="3" y="0"/>
                </a:lnTo>
                <a:cubicBezTo>
                  <a:pt x="7" y="4"/>
                  <a:pt x="4" y="7"/>
                  <a:pt x="0" y="5"/>
                </a:cubicBezTo>
                <a:cubicBezTo>
                  <a:pt x="4" y="4"/>
                  <a:pt x="4" y="2"/>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2" name="Freeform 1902"/>
          <p:cNvSpPr>
            <a:spLocks/>
          </p:cNvSpPr>
          <p:nvPr userDrawn="1"/>
        </p:nvSpPr>
        <p:spPr bwMode="auto">
          <a:xfrm>
            <a:off x="384176" y="614363"/>
            <a:ext cx="3175" cy="3175"/>
          </a:xfrm>
          <a:custGeom>
            <a:avLst/>
            <a:gdLst>
              <a:gd name="T0" fmla="*/ 3 w 4"/>
              <a:gd name="T1" fmla="*/ 0 h 6"/>
              <a:gd name="T2" fmla="*/ 3 w 4"/>
              <a:gd name="T3" fmla="*/ 0 h 6"/>
              <a:gd name="T4" fmla="*/ 3 w 4"/>
              <a:gd name="T5" fmla="*/ 4 h 6"/>
              <a:gd name="T6" fmla="*/ 0 w 4"/>
              <a:gd name="T7" fmla="*/ 6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lnTo>
                  <a:pt x="3" y="0"/>
                </a:lnTo>
                <a:cubicBezTo>
                  <a:pt x="4" y="1"/>
                  <a:pt x="4" y="3"/>
                  <a:pt x="3" y="4"/>
                </a:cubicBezTo>
                <a:cubicBezTo>
                  <a:pt x="3" y="5"/>
                  <a:pt x="1" y="6"/>
                  <a:pt x="0" y="6"/>
                </a:cubicBezTo>
                <a:cubicBezTo>
                  <a:pt x="1" y="5"/>
                  <a:pt x="3" y="3"/>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3" name="Freeform 1903"/>
          <p:cNvSpPr>
            <a:spLocks/>
          </p:cNvSpPr>
          <p:nvPr userDrawn="1"/>
        </p:nvSpPr>
        <p:spPr bwMode="auto">
          <a:xfrm>
            <a:off x="409576" y="671513"/>
            <a:ext cx="3175" cy="3175"/>
          </a:xfrm>
          <a:custGeom>
            <a:avLst/>
            <a:gdLst>
              <a:gd name="T0" fmla="*/ 5 w 5"/>
              <a:gd name="T1" fmla="*/ 0 h 4"/>
              <a:gd name="T2" fmla="*/ 5 w 5"/>
              <a:gd name="T3" fmla="*/ 0 h 4"/>
              <a:gd name="T4" fmla="*/ 0 w 5"/>
              <a:gd name="T5" fmla="*/ 3 h 4"/>
              <a:gd name="T6" fmla="*/ 5 w 5"/>
              <a:gd name="T7" fmla="*/ 0 h 4"/>
            </a:gdLst>
            <a:ahLst/>
            <a:cxnLst>
              <a:cxn ang="0">
                <a:pos x="T0" y="T1"/>
              </a:cxn>
              <a:cxn ang="0">
                <a:pos x="T2" y="T3"/>
              </a:cxn>
              <a:cxn ang="0">
                <a:pos x="T4" y="T5"/>
              </a:cxn>
              <a:cxn ang="0">
                <a:pos x="T6" y="T7"/>
              </a:cxn>
            </a:cxnLst>
            <a:rect l="0" t="0" r="r" b="b"/>
            <a:pathLst>
              <a:path w="5" h="4">
                <a:moveTo>
                  <a:pt x="5" y="0"/>
                </a:moveTo>
                <a:lnTo>
                  <a:pt x="5" y="0"/>
                </a:lnTo>
                <a:cubicBezTo>
                  <a:pt x="5" y="2"/>
                  <a:pt x="2" y="4"/>
                  <a:pt x="0" y="3"/>
                </a:cubicBezTo>
                <a:cubicBezTo>
                  <a:pt x="2" y="2"/>
                  <a:pt x="4" y="1"/>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4" name="Freeform 1904"/>
          <p:cNvSpPr>
            <a:spLocks/>
          </p:cNvSpPr>
          <p:nvPr userDrawn="1"/>
        </p:nvSpPr>
        <p:spPr bwMode="auto">
          <a:xfrm>
            <a:off x="342901" y="528638"/>
            <a:ext cx="7938" cy="4763"/>
          </a:xfrm>
          <a:custGeom>
            <a:avLst/>
            <a:gdLst>
              <a:gd name="T0" fmla="*/ 1 w 9"/>
              <a:gd name="T1" fmla="*/ 5 h 7"/>
              <a:gd name="T2" fmla="*/ 1 w 9"/>
              <a:gd name="T3" fmla="*/ 5 h 7"/>
              <a:gd name="T4" fmla="*/ 1 w 9"/>
              <a:gd name="T5" fmla="*/ 3 h 7"/>
              <a:gd name="T6" fmla="*/ 7 w 9"/>
              <a:gd name="T7" fmla="*/ 0 h 7"/>
              <a:gd name="T8" fmla="*/ 8 w 9"/>
              <a:gd name="T9" fmla="*/ 2 h 7"/>
              <a:gd name="T10" fmla="*/ 6 w 9"/>
              <a:gd name="T11" fmla="*/ 6 h 7"/>
              <a:gd name="T12" fmla="*/ 1 w 9"/>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1" y="5"/>
                </a:moveTo>
                <a:lnTo>
                  <a:pt x="1" y="5"/>
                </a:lnTo>
                <a:cubicBezTo>
                  <a:pt x="0" y="5"/>
                  <a:pt x="0" y="4"/>
                  <a:pt x="1" y="3"/>
                </a:cubicBezTo>
                <a:cubicBezTo>
                  <a:pt x="3" y="3"/>
                  <a:pt x="5" y="2"/>
                  <a:pt x="7" y="0"/>
                </a:cubicBezTo>
                <a:cubicBezTo>
                  <a:pt x="7" y="0"/>
                  <a:pt x="8" y="1"/>
                  <a:pt x="8" y="2"/>
                </a:cubicBezTo>
                <a:cubicBezTo>
                  <a:pt x="9" y="3"/>
                  <a:pt x="8" y="5"/>
                  <a:pt x="6" y="6"/>
                </a:cubicBezTo>
                <a:cubicBezTo>
                  <a:pt x="4" y="7"/>
                  <a:pt x="1" y="7"/>
                  <a:pt x="1"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5" name="Freeform 1905"/>
          <p:cNvSpPr>
            <a:spLocks/>
          </p:cNvSpPr>
          <p:nvPr userDrawn="1"/>
        </p:nvSpPr>
        <p:spPr bwMode="auto">
          <a:xfrm>
            <a:off x="341313" y="492125"/>
            <a:ext cx="7938" cy="22225"/>
          </a:xfrm>
          <a:custGeom>
            <a:avLst/>
            <a:gdLst>
              <a:gd name="T0" fmla="*/ 6 w 12"/>
              <a:gd name="T1" fmla="*/ 0 h 29"/>
              <a:gd name="T2" fmla="*/ 6 w 12"/>
              <a:gd name="T3" fmla="*/ 0 h 29"/>
              <a:gd name="T4" fmla="*/ 8 w 12"/>
              <a:gd name="T5" fmla="*/ 3 h 29"/>
              <a:gd name="T6" fmla="*/ 5 w 12"/>
              <a:gd name="T7" fmla="*/ 9 h 29"/>
              <a:gd name="T8" fmla="*/ 9 w 12"/>
              <a:gd name="T9" fmla="*/ 4 h 29"/>
              <a:gd name="T10" fmla="*/ 10 w 12"/>
              <a:gd name="T11" fmla="*/ 6 h 29"/>
              <a:gd name="T12" fmla="*/ 6 w 12"/>
              <a:gd name="T13" fmla="*/ 12 h 29"/>
              <a:gd name="T14" fmla="*/ 11 w 12"/>
              <a:gd name="T15" fmla="*/ 7 h 29"/>
              <a:gd name="T16" fmla="*/ 12 w 12"/>
              <a:gd name="T17" fmla="*/ 9 h 29"/>
              <a:gd name="T18" fmla="*/ 12 w 12"/>
              <a:gd name="T19" fmla="*/ 10 h 29"/>
              <a:gd name="T20" fmla="*/ 7 w 12"/>
              <a:gd name="T21" fmla="*/ 14 h 29"/>
              <a:gd name="T22" fmla="*/ 12 w 12"/>
              <a:gd name="T23" fmla="*/ 12 h 29"/>
              <a:gd name="T24" fmla="*/ 12 w 12"/>
              <a:gd name="T25" fmla="*/ 15 h 29"/>
              <a:gd name="T26" fmla="*/ 7 w 12"/>
              <a:gd name="T27" fmla="*/ 17 h 29"/>
              <a:gd name="T28" fmla="*/ 12 w 12"/>
              <a:gd name="T29" fmla="*/ 16 h 29"/>
              <a:gd name="T30" fmla="*/ 11 w 12"/>
              <a:gd name="T31" fmla="*/ 18 h 29"/>
              <a:gd name="T32" fmla="*/ 6 w 12"/>
              <a:gd name="T33" fmla="*/ 19 h 29"/>
              <a:gd name="T34" fmla="*/ 10 w 12"/>
              <a:gd name="T35" fmla="*/ 20 h 29"/>
              <a:gd name="T36" fmla="*/ 10 w 12"/>
              <a:gd name="T37" fmla="*/ 21 h 29"/>
              <a:gd name="T38" fmla="*/ 4 w 12"/>
              <a:gd name="T39" fmla="*/ 21 h 29"/>
              <a:gd name="T40" fmla="*/ 9 w 12"/>
              <a:gd name="T41" fmla="*/ 23 h 29"/>
              <a:gd name="T42" fmla="*/ 7 w 12"/>
              <a:gd name="T43" fmla="*/ 24 h 29"/>
              <a:gd name="T44" fmla="*/ 2 w 12"/>
              <a:gd name="T45" fmla="*/ 29 h 29"/>
              <a:gd name="T46" fmla="*/ 0 w 12"/>
              <a:gd name="T47" fmla="*/ 28 h 29"/>
              <a:gd name="T48" fmla="*/ 2 w 12"/>
              <a:gd name="T49" fmla="*/ 24 h 29"/>
              <a:gd name="T50" fmla="*/ 0 w 12"/>
              <a:gd name="T51" fmla="*/ 19 h 29"/>
              <a:gd name="T52" fmla="*/ 0 w 12"/>
              <a:gd name="T53" fmla="*/ 19 h 29"/>
              <a:gd name="T54" fmla="*/ 3 w 12"/>
              <a:gd name="T55" fmla="*/ 19 h 29"/>
              <a:gd name="T56" fmla="*/ 2 w 12"/>
              <a:gd name="T57" fmla="*/ 10 h 29"/>
              <a:gd name="T58" fmla="*/ 6 w 12"/>
              <a:gd name="T5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29">
                <a:moveTo>
                  <a:pt x="6" y="0"/>
                </a:moveTo>
                <a:lnTo>
                  <a:pt x="6" y="0"/>
                </a:lnTo>
                <a:cubicBezTo>
                  <a:pt x="6" y="0"/>
                  <a:pt x="6" y="1"/>
                  <a:pt x="8" y="3"/>
                </a:cubicBezTo>
                <a:lnTo>
                  <a:pt x="5" y="9"/>
                </a:lnTo>
                <a:lnTo>
                  <a:pt x="9" y="4"/>
                </a:lnTo>
                <a:cubicBezTo>
                  <a:pt x="9" y="4"/>
                  <a:pt x="9" y="5"/>
                  <a:pt x="10" y="6"/>
                </a:cubicBezTo>
                <a:lnTo>
                  <a:pt x="6" y="12"/>
                </a:lnTo>
                <a:lnTo>
                  <a:pt x="11" y="7"/>
                </a:lnTo>
                <a:cubicBezTo>
                  <a:pt x="11" y="8"/>
                  <a:pt x="11" y="9"/>
                  <a:pt x="12" y="9"/>
                </a:cubicBezTo>
                <a:cubicBezTo>
                  <a:pt x="12" y="9"/>
                  <a:pt x="12" y="10"/>
                  <a:pt x="12" y="10"/>
                </a:cubicBezTo>
                <a:lnTo>
                  <a:pt x="7" y="14"/>
                </a:lnTo>
                <a:lnTo>
                  <a:pt x="12" y="12"/>
                </a:lnTo>
                <a:cubicBezTo>
                  <a:pt x="12" y="13"/>
                  <a:pt x="12" y="14"/>
                  <a:pt x="12" y="15"/>
                </a:cubicBezTo>
                <a:lnTo>
                  <a:pt x="7" y="17"/>
                </a:lnTo>
                <a:lnTo>
                  <a:pt x="12" y="16"/>
                </a:lnTo>
                <a:cubicBezTo>
                  <a:pt x="11" y="17"/>
                  <a:pt x="11" y="18"/>
                  <a:pt x="11" y="18"/>
                </a:cubicBezTo>
                <a:lnTo>
                  <a:pt x="6" y="19"/>
                </a:lnTo>
                <a:lnTo>
                  <a:pt x="10" y="20"/>
                </a:lnTo>
                <a:cubicBezTo>
                  <a:pt x="10" y="20"/>
                  <a:pt x="10" y="21"/>
                  <a:pt x="10" y="21"/>
                </a:cubicBezTo>
                <a:lnTo>
                  <a:pt x="4" y="21"/>
                </a:lnTo>
                <a:lnTo>
                  <a:pt x="9" y="23"/>
                </a:lnTo>
                <a:cubicBezTo>
                  <a:pt x="8" y="23"/>
                  <a:pt x="8" y="24"/>
                  <a:pt x="7" y="24"/>
                </a:cubicBezTo>
                <a:cubicBezTo>
                  <a:pt x="5" y="25"/>
                  <a:pt x="3" y="26"/>
                  <a:pt x="2" y="29"/>
                </a:cubicBezTo>
                <a:cubicBezTo>
                  <a:pt x="2" y="29"/>
                  <a:pt x="1" y="28"/>
                  <a:pt x="0" y="28"/>
                </a:cubicBezTo>
                <a:cubicBezTo>
                  <a:pt x="1" y="27"/>
                  <a:pt x="2" y="26"/>
                  <a:pt x="2" y="24"/>
                </a:cubicBezTo>
                <a:cubicBezTo>
                  <a:pt x="2" y="22"/>
                  <a:pt x="1" y="20"/>
                  <a:pt x="0" y="19"/>
                </a:cubicBezTo>
                <a:lnTo>
                  <a:pt x="0" y="19"/>
                </a:lnTo>
                <a:cubicBezTo>
                  <a:pt x="1" y="19"/>
                  <a:pt x="2" y="19"/>
                  <a:pt x="3" y="19"/>
                </a:cubicBezTo>
                <a:cubicBezTo>
                  <a:pt x="7" y="16"/>
                  <a:pt x="4" y="12"/>
                  <a:pt x="2" y="10"/>
                </a:cubicBezTo>
                <a:lnTo>
                  <a:pt x="6"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6" name="Freeform 1906"/>
          <p:cNvSpPr>
            <a:spLocks/>
          </p:cNvSpPr>
          <p:nvPr userDrawn="1"/>
        </p:nvSpPr>
        <p:spPr bwMode="auto">
          <a:xfrm>
            <a:off x="327026" y="490538"/>
            <a:ext cx="4763" cy="6350"/>
          </a:xfrm>
          <a:custGeom>
            <a:avLst/>
            <a:gdLst>
              <a:gd name="T0" fmla="*/ 5 w 8"/>
              <a:gd name="T1" fmla="*/ 8 h 8"/>
              <a:gd name="T2" fmla="*/ 5 w 8"/>
              <a:gd name="T3" fmla="*/ 8 h 8"/>
              <a:gd name="T4" fmla="*/ 4 w 8"/>
              <a:gd name="T5" fmla="*/ 2 h 8"/>
              <a:gd name="T6" fmla="*/ 8 w 8"/>
              <a:gd name="T7" fmla="*/ 6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5" y="8"/>
                </a:lnTo>
                <a:cubicBezTo>
                  <a:pt x="0" y="4"/>
                  <a:pt x="4" y="3"/>
                  <a:pt x="4" y="2"/>
                </a:cubicBezTo>
                <a:cubicBezTo>
                  <a:pt x="5" y="2"/>
                  <a:pt x="8" y="0"/>
                  <a:pt x="8" y="6"/>
                </a:cubicBezTo>
                <a:lnTo>
                  <a:pt x="5"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7" name="Freeform 1907"/>
          <p:cNvSpPr>
            <a:spLocks/>
          </p:cNvSpPr>
          <p:nvPr userDrawn="1"/>
        </p:nvSpPr>
        <p:spPr bwMode="auto">
          <a:xfrm>
            <a:off x="319088" y="504825"/>
            <a:ext cx="17463" cy="12700"/>
          </a:xfrm>
          <a:custGeom>
            <a:avLst/>
            <a:gdLst>
              <a:gd name="T0" fmla="*/ 0 w 24"/>
              <a:gd name="T1" fmla="*/ 0 h 18"/>
              <a:gd name="T2" fmla="*/ 0 w 24"/>
              <a:gd name="T3" fmla="*/ 0 h 18"/>
              <a:gd name="T4" fmla="*/ 9 w 24"/>
              <a:gd name="T5" fmla="*/ 4 h 18"/>
              <a:gd name="T6" fmla="*/ 15 w 24"/>
              <a:gd name="T7" fmla="*/ 11 h 18"/>
              <a:gd name="T8" fmla="*/ 17 w 24"/>
              <a:gd name="T9" fmla="*/ 8 h 18"/>
              <a:gd name="T10" fmla="*/ 17 w 24"/>
              <a:gd name="T11" fmla="*/ 9 h 18"/>
              <a:gd name="T12" fmla="*/ 20 w 24"/>
              <a:gd name="T13" fmla="*/ 13 h 18"/>
              <a:gd name="T14" fmla="*/ 24 w 24"/>
              <a:gd name="T15" fmla="*/ 15 h 18"/>
              <a:gd name="T16" fmla="*/ 23 w 24"/>
              <a:gd name="T17" fmla="*/ 17 h 18"/>
              <a:gd name="T18" fmla="*/ 17 w 24"/>
              <a:gd name="T19" fmla="*/ 18 h 18"/>
              <a:gd name="T20" fmla="*/ 14 w 24"/>
              <a:gd name="T21" fmla="*/ 18 h 18"/>
              <a:gd name="T22" fmla="*/ 16 w 24"/>
              <a:gd name="T23" fmla="*/ 13 h 18"/>
              <a:gd name="T24" fmla="*/ 13 w 24"/>
              <a:gd name="T25" fmla="*/ 17 h 18"/>
              <a:gd name="T26" fmla="*/ 11 w 24"/>
              <a:gd name="T27" fmla="*/ 17 h 18"/>
              <a:gd name="T28" fmla="*/ 13 w 24"/>
              <a:gd name="T29" fmla="*/ 13 h 18"/>
              <a:gd name="T30" fmla="*/ 10 w 24"/>
              <a:gd name="T31" fmla="*/ 16 h 18"/>
              <a:gd name="T32" fmla="*/ 8 w 24"/>
              <a:gd name="T33" fmla="*/ 15 h 18"/>
              <a:gd name="T34" fmla="*/ 11 w 24"/>
              <a:gd name="T35" fmla="*/ 12 h 18"/>
              <a:gd name="T36" fmla="*/ 6 w 24"/>
              <a:gd name="T37" fmla="*/ 15 h 18"/>
              <a:gd name="T38" fmla="*/ 4 w 24"/>
              <a:gd name="T39" fmla="*/ 13 h 18"/>
              <a:gd name="T40" fmla="*/ 9 w 24"/>
              <a:gd name="T41" fmla="*/ 11 h 18"/>
              <a:gd name="T42" fmla="*/ 3 w 24"/>
              <a:gd name="T43" fmla="*/ 11 h 18"/>
              <a:gd name="T44" fmla="*/ 2 w 24"/>
              <a:gd name="T45" fmla="*/ 11 h 18"/>
              <a:gd name="T46" fmla="*/ 2 w 24"/>
              <a:gd name="T47" fmla="*/ 9 h 18"/>
              <a:gd name="T48" fmla="*/ 8 w 24"/>
              <a:gd name="T49" fmla="*/ 9 h 18"/>
              <a:gd name="T50" fmla="*/ 1 w 24"/>
              <a:gd name="T51" fmla="*/ 7 h 18"/>
              <a:gd name="T52" fmla="*/ 0 w 24"/>
              <a:gd name="T53" fmla="*/ 5 h 18"/>
              <a:gd name="T54" fmla="*/ 7 w 24"/>
              <a:gd name="T55" fmla="*/ 6 h 18"/>
              <a:gd name="T56" fmla="*/ 0 w 24"/>
              <a:gd name="T57" fmla="*/ 3 h 18"/>
              <a:gd name="T58" fmla="*/ 0 w 24"/>
              <a:gd name="T5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18">
                <a:moveTo>
                  <a:pt x="0" y="0"/>
                </a:moveTo>
                <a:lnTo>
                  <a:pt x="0" y="0"/>
                </a:lnTo>
                <a:lnTo>
                  <a:pt x="9" y="4"/>
                </a:lnTo>
                <a:cubicBezTo>
                  <a:pt x="9" y="7"/>
                  <a:pt x="11" y="11"/>
                  <a:pt x="15" y="11"/>
                </a:cubicBezTo>
                <a:cubicBezTo>
                  <a:pt x="16" y="10"/>
                  <a:pt x="17" y="9"/>
                  <a:pt x="17" y="8"/>
                </a:cubicBezTo>
                <a:lnTo>
                  <a:pt x="17" y="9"/>
                </a:lnTo>
                <a:cubicBezTo>
                  <a:pt x="18" y="10"/>
                  <a:pt x="18" y="12"/>
                  <a:pt x="20" y="13"/>
                </a:cubicBezTo>
                <a:cubicBezTo>
                  <a:pt x="21" y="14"/>
                  <a:pt x="23" y="15"/>
                  <a:pt x="24" y="15"/>
                </a:cubicBezTo>
                <a:cubicBezTo>
                  <a:pt x="24" y="15"/>
                  <a:pt x="23" y="16"/>
                  <a:pt x="23" y="17"/>
                </a:cubicBezTo>
                <a:cubicBezTo>
                  <a:pt x="21" y="15"/>
                  <a:pt x="19" y="16"/>
                  <a:pt x="17" y="18"/>
                </a:cubicBezTo>
                <a:cubicBezTo>
                  <a:pt x="16" y="18"/>
                  <a:pt x="15" y="18"/>
                  <a:pt x="14" y="18"/>
                </a:cubicBezTo>
                <a:lnTo>
                  <a:pt x="16" y="13"/>
                </a:lnTo>
                <a:lnTo>
                  <a:pt x="13" y="17"/>
                </a:lnTo>
                <a:cubicBezTo>
                  <a:pt x="12" y="17"/>
                  <a:pt x="12" y="17"/>
                  <a:pt x="11" y="17"/>
                </a:cubicBezTo>
                <a:lnTo>
                  <a:pt x="13" y="13"/>
                </a:lnTo>
                <a:lnTo>
                  <a:pt x="10" y="16"/>
                </a:lnTo>
                <a:cubicBezTo>
                  <a:pt x="9" y="16"/>
                  <a:pt x="8" y="16"/>
                  <a:pt x="8" y="15"/>
                </a:cubicBezTo>
                <a:lnTo>
                  <a:pt x="11" y="12"/>
                </a:lnTo>
                <a:lnTo>
                  <a:pt x="6" y="15"/>
                </a:lnTo>
                <a:cubicBezTo>
                  <a:pt x="6" y="14"/>
                  <a:pt x="5" y="13"/>
                  <a:pt x="4" y="13"/>
                </a:cubicBezTo>
                <a:lnTo>
                  <a:pt x="9" y="11"/>
                </a:lnTo>
                <a:lnTo>
                  <a:pt x="3" y="11"/>
                </a:lnTo>
                <a:cubicBezTo>
                  <a:pt x="3" y="11"/>
                  <a:pt x="3" y="11"/>
                  <a:pt x="2" y="11"/>
                </a:cubicBezTo>
                <a:cubicBezTo>
                  <a:pt x="2" y="10"/>
                  <a:pt x="2" y="9"/>
                  <a:pt x="2" y="9"/>
                </a:cubicBezTo>
                <a:lnTo>
                  <a:pt x="8" y="9"/>
                </a:lnTo>
                <a:lnTo>
                  <a:pt x="1" y="7"/>
                </a:lnTo>
                <a:cubicBezTo>
                  <a:pt x="1" y="6"/>
                  <a:pt x="1" y="5"/>
                  <a:pt x="0" y="5"/>
                </a:cubicBezTo>
                <a:lnTo>
                  <a:pt x="7" y="6"/>
                </a:lnTo>
                <a:lnTo>
                  <a:pt x="0" y="3"/>
                </a:lnTo>
                <a:cubicBezTo>
                  <a:pt x="0" y="1"/>
                  <a:pt x="0"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8" name="Freeform 1908"/>
          <p:cNvSpPr>
            <a:spLocks/>
          </p:cNvSpPr>
          <p:nvPr userDrawn="1"/>
        </p:nvSpPr>
        <p:spPr bwMode="auto">
          <a:xfrm>
            <a:off x="327026" y="517525"/>
            <a:ext cx="7938" cy="4763"/>
          </a:xfrm>
          <a:custGeom>
            <a:avLst/>
            <a:gdLst>
              <a:gd name="T0" fmla="*/ 1 w 10"/>
              <a:gd name="T1" fmla="*/ 0 h 7"/>
              <a:gd name="T2" fmla="*/ 1 w 10"/>
              <a:gd name="T3" fmla="*/ 0 h 7"/>
              <a:gd name="T4" fmla="*/ 10 w 10"/>
              <a:gd name="T5" fmla="*/ 6 h 7"/>
              <a:gd name="T6" fmla="*/ 10 w 10"/>
              <a:gd name="T7" fmla="*/ 7 h 7"/>
              <a:gd name="T8" fmla="*/ 0 w 10"/>
              <a:gd name="T9" fmla="*/ 1 h 7"/>
              <a:gd name="T10" fmla="*/ 1 w 10"/>
              <a:gd name="T11" fmla="*/ 0 h 7"/>
            </a:gdLst>
            <a:ahLst/>
            <a:cxnLst>
              <a:cxn ang="0">
                <a:pos x="T0" y="T1"/>
              </a:cxn>
              <a:cxn ang="0">
                <a:pos x="T2" y="T3"/>
              </a:cxn>
              <a:cxn ang="0">
                <a:pos x="T4" y="T5"/>
              </a:cxn>
              <a:cxn ang="0">
                <a:pos x="T6" y="T7"/>
              </a:cxn>
              <a:cxn ang="0">
                <a:pos x="T8" y="T9"/>
              </a:cxn>
              <a:cxn ang="0">
                <a:pos x="T10" y="T11"/>
              </a:cxn>
            </a:cxnLst>
            <a:rect l="0" t="0" r="r" b="b"/>
            <a:pathLst>
              <a:path w="10" h="7">
                <a:moveTo>
                  <a:pt x="1" y="0"/>
                </a:moveTo>
                <a:lnTo>
                  <a:pt x="1" y="0"/>
                </a:lnTo>
                <a:lnTo>
                  <a:pt x="10" y="6"/>
                </a:lnTo>
                <a:lnTo>
                  <a:pt x="10" y="7"/>
                </a:lnTo>
                <a:lnTo>
                  <a:pt x="0"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9" name="Freeform 1909"/>
          <p:cNvSpPr>
            <a:spLocks/>
          </p:cNvSpPr>
          <p:nvPr userDrawn="1"/>
        </p:nvSpPr>
        <p:spPr bwMode="auto">
          <a:xfrm>
            <a:off x="344488" y="512763"/>
            <a:ext cx="4763" cy="3175"/>
          </a:xfrm>
          <a:custGeom>
            <a:avLst/>
            <a:gdLst>
              <a:gd name="T0" fmla="*/ 1 w 5"/>
              <a:gd name="T1" fmla="*/ 3 h 5"/>
              <a:gd name="T2" fmla="*/ 1 w 5"/>
              <a:gd name="T3" fmla="*/ 3 h 5"/>
              <a:gd name="T4" fmla="*/ 2 w 5"/>
              <a:gd name="T5" fmla="*/ 0 h 5"/>
              <a:gd name="T6" fmla="*/ 4 w 5"/>
              <a:gd name="T7" fmla="*/ 1 h 5"/>
              <a:gd name="T8" fmla="*/ 3 w 5"/>
              <a:gd name="T9" fmla="*/ 4 h 5"/>
              <a:gd name="T10" fmla="*/ 1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1" y="3"/>
                </a:moveTo>
                <a:lnTo>
                  <a:pt x="1" y="3"/>
                </a:lnTo>
                <a:cubicBezTo>
                  <a:pt x="0" y="2"/>
                  <a:pt x="1" y="1"/>
                  <a:pt x="2" y="0"/>
                </a:cubicBezTo>
                <a:cubicBezTo>
                  <a:pt x="3" y="0"/>
                  <a:pt x="4" y="0"/>
                  <a:pt x="4" y="1"/>
                </a:cubicBezTo>
                <a:cubicBezTo>
                  <a:pt x="5" y="3"/>
                  <a:pt x="4" y="4"/>
                  <a:pt x="3" y="4"/>
                </a:cubicBezTo>
                <a:cubicBezTo>
                  <a:pt x="2" y="5"/>
                  <a:pt x="1" y="4"/>
                  <a:pt x="1"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0" name="Freeform 1910"/>
          <p:cNvSpPr>
            <a:spLocks/>
          </p:cNvSpPr>
          <p:nvPr userDrawn="1"/>
        </p:nvSpPr>
        <p:spPr bwMode="auto">
          <a:xfrm>
            <a:off x="334963" y="514350"/>
            <a:ext cx="12700" cy="7938"/>
          </a:xfrm>
          <a:custGeom>
            <a:avLst/>
            <a:gdLst>
              <a:gd name="T0" fmla="*/ 9 w 19"/>
              <a:gd name="T1" fmla="*/ 0 h 13"/>
              <a:gd name="T2" fmla="*/ 9 w 19"/>
              <a:gd name="T3" fmla="*/ 0 h 13"/>
              <a:gd name="T4" fmla="*/ 11 w 19"/>
              <a:gd name="T5" fmla="*/ 1 h 13"/>
              <a:gd name="T6" fmla="*/ 19 w 19"/>
              <a:gd name="T7" fmla="*/ 4 h 13"/>
              <a:gd name="T8" fmla="*/ 15 w 19"/>
              <a:gd name="T9" fmla="*/ 7 h 13"/>
              <a:gd name="T10" fmla="*/ 8 w 19"/>
              <a:gd name="T11" fmla="*/ 4 h 13"/>
              <a:gd name="T12" fmla="*/ 5 w 19"/>
              <a:gd name="T13" fmla="*/ 11 h 13"/>
              <a:gd name="T14" fmla="*/ 0 w 19"/>
              <a:gd name="T15" fmla="*/ 12 h 13"/>
              <a:gd name="T16" fmla="*/ 3 w 19"/>
              <a:gd name="T17" fmla="*/ 5 h 13"/>
              <a:gd name="T18" fmla="*/ 4 w 19"/>
              <a:gd name="T19" fmla="*/ 2 h 13"/>
              <a:gd name="T20" fmla="*/ 5 w 19"/>
              <a:gd name="T21" fmla="*/ 2 h 13"/>
              <a:gd name="T22" fmla="*/ 6 w 19"/>
              <a:gd name="T23" fmla="*/ 2 h 13"/>
              <a:gd name="T24" fmla="*/ 7 w 19"/>
              <a:gd name="T25" fmla="*/ 3 h 13"/>
              <a:gd name="T26" fmla="*/ 7 w 19"/>
              <a:gd name="T27" fmla="*/ 2 h 13"/>
              <a:gd name="T28" fmla="*/ 8 w 19"/>
              <a:gd name="T29" fmla="*/ 0 h 13"/>
              <a:gd name="T30" fmla="*/ 9 w 19"/>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3">
                <a:moveTo>
                  <a:pt x="9" y="0"/>
                </a:moveTo>
                <a:lnTo>
                  <a:pt x="9" y="0"/>
                </a:lnTo>
                <a:lnTo>
                  <a:pt x="11" y="1"/>
                </a:lnTo>
                <a:cubicBezTo>
                  <a:pt x="11" y="1"/>
                  <a:pt x="14" y="6"/>
                  <a:pt x="19" y="4"/>
                </a:cubicBezTo>
                <a:cubicBezTo>
                  <a:pt x="19" y="5"/>
                  <a:pt x="17" y="7"/>
                  <a:pt x="15" y="7"/>
                </a:cubicBezTo>
                <a:cubicBezTo>
                  <a:pt x="11" y="7"/>
                  <a:pt x="8" y="4"/>
                  <a:pt x="8" y="4"/>
                </a:cubicBezTo>
                <a:cubicBezTo>
                  <a:pt x="8" y="4"/>
                  <a:pt x="8" y="8"/>
                  <a:pt x="5" y="11"/>
                </a:cubicBezTo>
                <a:cubicBezTo>
                  <a:pt x="4" y="13"/>
                  <a:pt x="1" y="13"/>
                  <a:pt x="0" y="12"/>
                </a:cubicBezTo>
                <a:cubicBezTo>
                  <a:pt x="5" y="10"/>
                  <a:pt x="3" y="5"/>
                  <a:pt x="3" y="5"/>
                </a:cubicBezTo>
                <a:lnTo>
                  <a:pt x="4" y="2"/>
                </a:lnTo>
                <a:cubicBezTo>
                  <a:pt x="4" y="2"/>
                  <a:pt x="4" y="2"/>
                  <a:pt x="5" y="2"/>
                </a:cubicBezTo>
                <a:cubicBezTo>
                  <a:pt x="5" y="2"/>
                  <a:pt x="6" y="2"/>
                  <a:pt x="6" y="2"/>
                </a:cubicBezTo>
                <a:lnTo>
                  <a:pt x="7" y="3"/>
                </a:lnTo>
                <a:lnTo>
                  <a:pt x="7" y="2"/>
                </a:lnTo>
                <a:cubicBezTo>
                  <a:pt x="7" y="1"/>
                  <a:pt x="8" y="1"/>
                  <a:pt x="8" y="0"/>
                </a:cubicBezTo>
                <a:cubicBezTo>
                  <a:pt x="8" y="0"/>
                  <a:pt x="8" y="0"/>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1" name="Freeform 1911"/>
          <p:cNvSpPr>
            <a:spLocks/>
          </p:cNvSpPr>
          <p:nvPr userDrawn="1"/>
        </p:nvSpPr>
        <p:spPr bwMode="auto">
          <a:xfrm>
            <a:off x="325438" y="496888"/>
            <a:ext cx="15875" cy="9525"/>
          </a:xfrm>
          <a:custGeom>
            <a:avLst/>
            <a:gdLst>
              <a:gd name="T0" fmla="*/ 9 w 21"/>
              <a:gd name="T1" fmla="*/ 13 h 13"/>
              <a:gd name="T2" fmla="*/ 9 w 21"/>
              <a:gd name="T3" fmla="*/ 13 h 13"/>
              <a:gd name="T4" fmla="*/ 9 w 21"/>
              <a:gd name="T5" fmla="*/ 10 h 13"/>
              <a:gd name="T6" fmla="*/ 4 w 21"/>
              <a:gd name="T7" fmla="*/ 9 h 13"/>
              <a:gd name="T8" fmla="*/ 0 w 21"/>
              <a:gd name="T9" fmla="*/ 11 h 13"/>
              <a:gd name="T10" fmla="*/ 2 w 21"/>
              <a:gd name="T11" fmla="*/ 8 h 13"/>
              <a:gd name="T12" fmla="*/ 2 w 21"/>
              <a:gd name="T13" fmla="*/ 7 h 13"/>
              <a:gd name="T14" fmla="*/ 7 w 21"/>
              <a:gd name="T15" fmla="*/ 5 h 13"/>
              <a:gd name="T16" fmla="*/ 6 w 21"/>
              <a:gd name="T17" fmla="*/ 6 h 13"/>
              <a:gd name="T18" fmla="*/ 11 w 21"/>
              <a:gd name="T19" fmla="*/ 8 h 13"/>
              <a:gd name="T20" fmla="*/ 14 w 21"/>
              <a:gd name="T21" fmla="*/ 3 h 13"/>
              <a:gd name="T22" fmla="*/ 12 w 21"/>
              <a:gd name="T23" fmla="*/ 2 h 13"/>
              <a:gd name="T24" fmla="*/ 16 w 21"/>
              <a:gd name="T25" fmla="*/ 0 h 13"/>
              <a:gd name="T26" fmla="*/ 18 w 21"/>
              <a:gd name="T27" fmla="*/ 1 h 13"/>
              <a:gd name="T28" fmla="*/ 21 w 21"/>
              <a:gd name="T29" fmla="*/ 2 h 13"/>
              <a:gd name="T30" fmla="*/ 17 w 21"/>
              <a:gd name="T31" fmla="*/ 3 h 13"/>
              <a:gd name="T32" fmla="*/ 15 w 21"/>
              <a:gd name="T33" fmla="*/ 8 h 13"/>
              <a:gd name="T34" fmla="*/ 16 w 21"/>
              <a:gd name="T35" fmla="*/ 10 h 13"/>
              <a:gd name="T36" fmla="*/ 9 w 21"/>
              <a:gd name="T3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3">
                <a:moveTo>
                  <a:pt x="9" y="13"/>
                </a:moveTo>
                <a:lnTo>
                  <a:pt x="9" y="13"/>
                </a:lnTo>
                <a:lnTo>
                  <a:pt x="9" y="10"/>
                </a:lnTo>
                <a:cubicBezTo>
                  <a:pt x="7" y="9"/>
                  <a:pt x="5" y="9"/>
                  <a:pt x="4" y="9"/>
                </a:cubicBezTo>
                <a:cubicBezTo>
                  <a:pt x="3" y="11"/>
                  <a:pt x="2" y="10"/>
                  <a:pt x="0" y="11"/>
                </a:cubicBezTo>
                <a:cubicBezTo>
                  <a:pt x="0" y="10"/>
                  <a:pt x="0" y="9"/>
                  <a:pt x="2" y="8"/>
                </a:cubicBezTo>
                <a:cubicBezTo>
                  <a:pt x="1" y="8"/>
                  <a:pt x="2" y="7"/>
                  <a:pt x="2" y="7"/>
                </a:cubicBezTo>
                <a:lnTo>
                  <a:pt x="7" y="5"/>
                </a:lnTo>
                <a:cubicBezTo>
                  <a:pt x="6" y="5"/>
                  <a:pt x="6" y="6"/>
                  <a:pt x="6" y="6"/>
                </a:cubicBezTo>
                <a:cubicBezTo>
                  <a:pt x="9" y="6"/>
                  <a:pt x="11" y="8"/>
                  <a:pt x="11" y="8"/>
                </a:cubicBezTo>
                <a:cubicBezTo>
                  <a:pt x="11" y="8"/>
                  <a:pt x="11" y="5"/>
                  <a:pt x="14" y="3"/>
                </a:cubicBezTo>
                <a:cubicBezTo>
                  <a:pt x="13" y="2"/>
                  <a:pt x="13" y="2"/>
                  <a:pt x="12" y="2"/>
                </a:cubicBezTo>
                <a:lnTo>
                  <a:pt x="16" y="0"/>
                </a:lnTo>
                <a:cubicBezTo>
                  <a:pt x="17" y="0"/>
                  <a:pt x="18" y="0"/>
                  <a:pt x="18" y="1"/>
                </a:cubicBezTo>
                <a:cubicBezTo>
                  <a:pt x="19" y="1"/>
                  <a:pt x="20" y="1"/>
                  <a:pt x="21" y="2"/>
                </a:cubicBezTo>
                <a:cubicBezTo>
                  <a:pt x="19" y="2"/>
                  <a:pt x="19" y="4"/>
                  <a:pt x="17" y="3"/>
                </a:cubicBezTo>
                <a:cubicBezTo>
                  <a:pt x="16" y="4"/>
                  <a:pt x="14" y="6"/>
                  <a:pt x="15" y="8"/>
                </a:cubicBezTo>
                <a:lnTo>
                  <a:pt x="16" y="10"/>
                </a:lnTo>
                <a:lnTo>
                  <a:pt x="9" y="1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2" name="Freeform 1912"/>
          <p:cNvSpPr>
            <a:spLocks/>
          </p:cNvSpPr>
          <p:nvPr userDrawn="1"/>
        </p:nvSpPr>
        <p:spPr bwMode="auto">
          <a:xfrm>
            <a:off x="331788" y="504825"/>
            <a:ext cx="9525" cy="9525"/>
          </a:xfrm>
          <a:custGeom>
            <a:avLst/>
            <a:gdLst>
              <a:gd name="T0" fmla="*/ 10 w 14"/>
              <a:gd name="T1" fmla="*/ 0 h 15"/>
              <a:gd name="T2" fmla="*/ 10 w 14"/>
              <a:gd name="T3" fmla="*/ 0 h 15"/>
              <a:gd name="T4" fmla="*/ 14 w 14"/>
              <a:gd name="T5" fmla="*/ 8 h 15"/>
              <a:gd name="T6" fmla="*/ 11 w 14"/>
              <a:gd name="T7" fmla="*/ 14 h 15"/>
              <a:gd name="T8" fmla="*/ 3 w 14"/>
              <a:gd name="T9" fmla="*/ 13 h 15"/>
              <a:gd name="T10" fmla="*/ 0 w 14"/>
              <a:gd name="T11" fmla="*/ 4 h 15"/>
              <a:gd name="T12" fmla="*/ 10 w 14"/>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10" y="0"/>
                </a:moveTo>
                <a:lnTo>
                  <a:pt x="10" y="0"/>
                </a:lnTo>
                <a:cubicBezTo>
                  <a:pt x="11" y="2"/>
                  <a:pt x="14" y="5"/>
                  <a:pt x="14" y="8"/>
                </a:cubicBezTo>
                <a:cubicBezTo>
                  <a:pt x="14" y="12"/>
                  <a:pt x="12" y="12"/>
                  <a:pt x="11" y="14"/>
                </a:cubicBezTo>
                <a:cubicBezTo>
                  <a:pt x="8" y="13"/>
                  <a:pt x="7" y="15"/>
                  <a:pt x="3" y="13"/>
                </a:cubicBezTo>
                <a:cubicBezTo>
                  <a:pt x="1" y="11"/>
                  <a:pt x="1" y="7"/>
                  <a:pt x="0" y="4"/>
                </a:cubicBezTo>
                <a:lnTo>
                  <a:pt x="1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3" name="Freeform 1913"/>
          <p:cNvSpPr>
            <a:spLocks/>
          </p:cNvSpPr>
          <p:nvPr userDrawn="1"/>
        </p:nvSpPr>
        <p:spPr bwMode="auto">
          <a:xfrm>
            <a:off x="325438" y="496888"/>
            <a:ext cx="4763" cy="4763"/>
          </a:xfrm>
          <a:custGeom>
            <a:avLst/>
            <a:gdLst>
              <a:gd name="T0" fmla="*/ 5 w 6"/>
              <a:gd name="T1" fmla="*/ 5 h 6"/>
              <a:gd name="T2" fmla="*/ 5 w 6"/>
              <a:gd name="T3" fmla="*/ 5 h 6"/>
              <a:gd name="T4" fmla="*/ 3 w 6"/>
              <a:gd name="T5" fmla="*/ 6 h 6"/>
              <a:gd name="T6" fmla="*/ 2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lnTo>
                  <a:pt x="5" y="5"/>
                </a:lnTo>
                <a:lnTo>
                  <a:pt x="3" y="6"/>
                </a:lnTo>
                <a:cubicBezTo>
                  <a:pt x="0" y="3"/>
                  <a:pt x="2" y="2"/>
                  <a:pt x="2" y="1"/>
                </a:cubicBezTo>
                <a:cubicBezTo>
                  <a:pt x="3" y="2"/>
                  <a:pt x="6" y="0"/>
                  <a:pt x="5"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4" name="Freeform 1914"/>
          <p:cNvSpPr>
            <a:spLocks/>
          </p:cNvSpPr>
          <p:nvPr userDrawn="1"/>
        </p:nvSpPr>
        <p:spPr bwMode="auto">
          <a:xfrm>
            <a:off x="333376" y="493713"/>
            <a:ext cx="3175" cy="4763"/>
          </a:xfrm>
          <a:custGeom>
            <a:avLst/>
            <a:gdLst>
              <a:gd name="T0" fmla="*/ 3 w 6"/>
              <a:gd name="T1" fmla="*/ 6 h 6"/>
              <a:gd name="T2" fmla="*/ 3 w 6"/>
              <a:gd name="T3" fmla="*/ 6 h 6"/>
              <a:gd name="T4" fmla="*/ 3 w 6"/>
              <a:gd name="T5" fmla="*/ 1 h 6"/>
              <a:gd name="T6" fmla="*/ 6 w 6"/>
              <a:gd name="T7" fmla="*/ 5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lnTo>
                  <a:pt x="3" y="6"/>
                </a:lnTo>
                <a:cubicBezTo>
                  <a:pt x="0" y="3"/>
                  <a:pt x="3" y="2"/>
                  <a:pt x="3" y="1"/>
                </a:cubicBezTo>
                <a:cubicBezTo>
                  <a:pt x="4" y="2"/>
                  <a:pt x="6" y="0"/>
                  <a:pt x="6" y="5"/>
                </a:cubicBezTo>
                <a:lnTo>
                  <a:pt x="3" y="6"/>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5" name="Freeform 1915"/>
          <p:cNvSpPr>
            <a:spLocks noEditPoints="1"/>
          </p:cNvSpPr>
          <p:nvPr userDrawn="1"/>
        </p:nvSpPr>
        <p:spPr bwMode="auto">
          <a:xfrm>
            <a:off x="484188" y="476250"/>
            <a:ext cx="82550" cy="87313"/>
          </a:xfrm>
          <a:custGeom>
            <a:avLst/>
            <a:gdLst>
              <a:gd name="T0" fmla="*/ 81 w 116"/>
              <a:gd name="T1" fmla="*/ 68 h 121"/>
              <a:gd name="T2" fmla="*/ 79 w 116"/>
              <a:gd name="T3" fmla="*/ 61 h 121"/>
              <a:gd name="T4" fmla="*/ 82 w 116"/>
              <a:gd name="T5" fmla="*/ 25 h 121"/>
              <a:gd name="T6" fmla="*/ 71 w 116"/>
              <a:gd name="T7" fmla="*/ 67 h 121"/>
              <a:gd name="T8" fmla="*/ 64 w 116"/>
              <a:gd name="T9" fmla="*/ 29 h 121"/>
              <a:gd name="T10" fmla="*/ 90 w 116"/>
              <a:gd name="T11" fmla="*/ 27 h 121"/>
              <a:gd name="T12" fmla="*/ 89 w 116"/>
              <a:gd name="T13" fmla="*/ 67 h 121"/>
              <a:gd name="T14" fmla="*/ 97 w 116"/>
              <a:gd name="T15" fmla="*/ 60 h 121"/>
              <a:gd name="T16" fmla="*/ 102 w 116"/>
              <a:gd name="T17" fmla="*/ 46 h 121"/>
              <a:gd name="T18" fmla="*/ 65 w 116"/>
              <a:gd name="T19" fmla="*/ 93 h 121"/>
              <a:gd name="T20" fmla="*/ 64 w 116"/>
              <a:gd name="T21" fmla="*/ 89 h 121"/>
              <a:gd name="T22" fmla="*/ 69 w 116"/>
              <a:gd name="T23" fmla="*/ 75 h 121"/>
              <a:gd name="T24" fmla="*/ 53 w 116"/>
              <a:gd name="T25" fmla="*/ 99 h 121"/>
              <a:gd name="T26" fmla="*/ 63 w 116"/>
              <a:gd name="T27" fmla="*/ 99 h 121"/>
              <a:gd name="T28" fmla="*/ 53 w 116"/>
              <a:gd name="T29" fmla="*/ 99 h 121"/>
              <a:gd name="T30" fmla="*/ 52 w 116"/>
              <a:gd name="T31" fmla="*/ 72 h 121"/>
              <a:gd name="T32" fmla="*/ 51 w 116"/>
              <a:gd name="T33" fmla="*/ 93 h 121"/>
              <a:gd name="T34" fmla="*/ 52 w 116"/>
              <a:gd name="T35" fmla="*/ 72 h 121"/>
              <a:gd name="T36" fmla="*/ 34 w 116"/>
              <a:gd name="T37" fmla="*/ 68 h 121"/>
              <a:gd name="T38" fmla="*/ 18 w 116"/>
              <a:gd name="T39" fmla="*/ 34 h 121"/>
              <a:gd name="T40" fmla="*/ 22 w 116"/>
              <a:gd name="T41" fmla="*/ 64 h 121"/>
              <a:gd name="T42" fmla="*/ 28 w 116"/>
              <a:gd name="T43" fmla="*/ 58 h 121"/>
              <a:gd name="T44" fmla="*/ 34 w 116"/>
              <a:gd name="T45" fmla="*/ 25 h 121"/>
              <a:gd name="T46" fmla="*/ 52 w 116"/>
              <a:gd name="T47" fmla="*/ 64 h 121"/>
              <a:gd name="T48" fmla="*/ 36 w 116"/>
              <a:gd name="T49" fmla="*/ 34 h 121"/>
              <a:gd name="T50" fmla="*/ 27 w 116"/>
              <a:gd name="T51" fmla="*/ 27 h 121"/>
              <a:gd name="T52" fmla="*/ 38 w 116"/>
              <a:gd name="T53" fmla="*/ 68 h 121"/>
              <a:gd name="T54" fmla="*/ 24 w 116"/>
              <a:gd name="T55" fmla="*/ 18 h 121"/>
              <a:gd name="T56" fmla="*/ 25 w 116"/>
              <a:gd name="T57" fmla="*/ 18 h 121"/>
              <a:gd name="T58" fmla="*/ 24 w 116"/>
              <a:gd name="T59" fmla="*/ 18 h 121"/>
              <a:gd name="T60" fmla="*/ 48 w 116"/>
              <a:gd name="T61" fmla="*/ 96 h 121"/>
              <a:gd name="T62" fmla="*/ 48 w 116"/>
              <a:gd name="T63" fmla="*/ 96 h 121"/>
              <a:gd name="T64" fmla="*/ 68 w 116"/>
              <a:gd name="T65" fmla="*/ 96 h 121"/>
              <a:gd name="T66" fmla="*/ 68 w 116"/>
              <a:gd name="T67" fmla="*/ 96 h 121"/>
              <a:gd name="T68" fmla="*/ 91 w 116"/>
              <a:gd name="T69" fmla="*/ 18 h 121"/>
              <a:gd name="T70" fmla="*/ 91 w 116"/>
              <a:gd name="T71" fmla="*/ 18 h 121"/>
              <a:gd name="T72" fmla="*/ 113 w 116"/>
              <a:gd name="T73" fmla="*/ 103 h 121"/>
              <a:gd name="T74" fmla="*/ 104 w 116"/>
              <a:gd name="T75" fmla="*/ 90 h 121"/>
              <a:gd name="T76" fmla="*/ 113 w 116"/>
              <a:gd name="T77" fmla="*/ 46 h 121"/>
              <a:gd name="T78" fmla="*/ 106 w 116"/>
              <a:gd name="T79" fmla="*/ 3 h 121"/>
              <a:gd name="T80" fmla="*/ 92 w 116"/>
              <a:gd name="T81" fmla="*/ 1 h 121"/>
              <a:gd name="T82" fmla="*/ 64 w 116"/>
              <a:gd name="T83" fmla="*/ 21 h 121"/>
              <a:gd name="T84" fmla="*/ 52 w 116"/>
              <a:gd name="T85" fmla="*/ 1 h 121"/>
              <a:gd name="T86" fmla="*/ 30 w 116"/>
              <a:gd name="T87" fmla="*/ 17 h 121"/>
              <a:gd name="T88" fmla="*/ 10 w 116"/>
              <a:gd name="T89" fmla="*/ 1 h 121"/>
              <a:gd name="T90" fmla="*/ 17 w 116"/>
              <a:gd name="T91" fmla="*/ 22 h 121"/>
              <a:gd name="T92" fmla="*/ 17 w 116"/>
              <a:gd name="T93" fmla="*/ 72 h 121"/>
              <a:gd name="T94" fmla="*/ 2 w 116"/>
              <a:gd name="T95" fmla="*/ 103 h 121"/>
              <a:gd name="T96" fmla="*/ 21 w 116"/>
              <a:gd name="T97" fmla="*/ 105 h 121"/>
              <a:gd name="T98" fmla="*/ 30 w 116"/>
              <a:gd name="T99" fmla="*/ 76 h 121"/>
              <a:gd name="T100" fmla="*/ 58 w 116"/>
              <a:gd name="T101" fmla="*/ 121 h 121"/>
              <a:gd name="T102" fmla="*/ 85 w 116"/>
              <a:gd name="T103" fmla="*/ 76 h 121"/>
              <a:gd name="T104" fmla="*/ 95 w 116"/>
              <a:gd name="T105" fmla="*/ 105 h 121"/>
              <a:gd name="T106" fmla="*/ 113 w 116"/>
              <a:gd name="T107" fmla="*/ 10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6" h="121">
                <a:moveTo>
                  <a:pt x="81" y="68"/>
                </a:moveTo>
                <a:lnTo>
                  <a:pt x="81" y="68"/>
                </a:lnTo>
                <a:cubicBezTo>
                  <a:pt x="80" y="68"/>
                  <a:pt x="79" y="68"/>
                  <a:pt x="78" y="68"/>
                </a:cubicBezTo>
                <a:cubicBezTo>
                  <a:pt x="78" y="66"/>
                  <a:pt x="79" y="63"/>
                  <a:pt x="79" y="61"/>
                </a:cubicBezTo>
                <a:cubicBezTo>
                  <a:pt x="81" y="49"/>
                  <a:pt x="85" y="35"/>
                  <a:pt x="88" y="27"/>
                </a:cubicBezTo>
                <a:lnTo>
                  <a:pt x="82" y="25"/>
                </a:lnTo>
                <a:cubicBezTo>
                  <a:pt x="81" y="28"/>
                  <a:pt x="80" y="31"/>
                  <a:pt x="79" y="34"/>
                </a:cubicBezTo>
                <a:cubicBezTo>
                  <a:pt x="76" y="45"/>
                  <a:pt x="73" y="56"/>
                  <a:pt x="71" y="67"/>
                </a:cubicBezTo>
                <a:cubicBezTo>
                  <a:pt x="66" y="66"/>
                  <a:pt x="64" y="64"/>
                  <a:pt x="64" y="64"/>
                </a:cubicBezTo>
                <a:lnTo>
                  <a:pt x="64" y="29"/>
                </a:lnTo>
                <a:cubicBezTo>
                  <a:pt x="64" y="29"/>
                  <a:pt x="68" y="25"/>
                  <a:pt x="81" y="25"/>
                </a:cubicBezTo>
                <a:cubicBezTo>
                  <a:pt x="84" y="25"/>
                  <a:pt x="87" y="26"/>
                  <a:pt x="90" y="27"/>
                </a:cubicBezTo>
                <a:cubicBezTo>
                  <a:pt x="89" y="34"/>
                  <a:pt x="88" y="45"/>
                  <a:pt x="88" y="58"/>
                </a:cubicBezTo>
                <a:cubicBezTo>
                  <a:pt x="88" y="61"/>
                  <a:pt x="88" y="64"/>
                  <a:pt x="89" y="67"/>
                </a:cubicBezTo>
                <a:lnTo>
                  <a:pt x="93" y="64"/>
                </a:lnTo>
                <a:lnTo>
                  <a:pt x="97" y="60"/>
                </a:lnTo>
                <a:cubicBezTo>
                  <a:pt x="97" y="53"/>
                  <a:pt x="97" y="44"/>
                  <a:pt x="97" y="34"/>
                </a:cubicBezTo>
                <a:cubicBezTo>
                  <a:pt x="100" y="37"/>
                  <a:pt x="102" y="42"/>
                  <a:pt x="102" y="46"/>
                </a:cubicBezTo>
                <a:cubicBezTo>
                  <a:pt x="102" y="57"/>
                  <a:pt x="94" y="68"/>
                  <a:pt x="81" y="68"/>
                </a:cubicBezTo>
                <a:close/>
                <a:moveTo>
                  <a:pt x="65" y="93"/>
                </a:moveTo>
                <a:lnTo>
                  <a:pt x="65" y="93"/>
                </a:lnTo>
                <a:cubicBezTo>
                  <a:pt x="64" y="91"/>
                  <a:pt x="64" y="90"/>
                  <a:pt x="64" y="89"/>
                </a:cubicBezTo>
                <a:lnTo>
                  <a:pt x="64" y="72"/>
                </a:lnTo>
                <a:cubicBezTo>
                  <a:pt x="64" y="72"/>
                  <a:pt x="65" y="74"/>
                  <a:pt x="69" y="75"/>
                </a:cubicBezTo>
                <a:cubicBezTo>
                  <a:pt x="68" y="81"/>
                  <a:pt x="66" y="87"/>
                  <a:pt x="65" y="93"/>
                </a:cubicBezTo>
                <a:close/>
                <a:moveTo>
                  <a:pt x="53" y="99"/>
                </a:moveTo>
                <a:lnTo>
                  <a:pt x="53" y="99"/>
                </a:lnTo>
                <a:lnTo>
                  <a:pt x="63" y="99"/>
                </a:lnTo>
                <a:cubicBezTo>
                  <a:pt x="61" y="104"/>
                  <a:pt x="60" y="107"/>
                  <a:pt x="58" y="109"/>
                </a:cubicBezTo>
                <a:cubicBezTo>
                  <a:pt x="56" y="107"/>
                  <a:pt x="54" y="104"/>
                  <a:pt x="53" y="99"/>
                </a:cubicBezTo>
                <a:close/>
                <a:moveTo>
                  <a:pt x="52" y="72"/>
                </a:moveTo>
                <a:lnTo>
                  <a:pt x="52" y="72"/>
                </a:lnTo>
                <a:lnTo>
                  <a:pt x="52" y="89"/>
                </a:lnTo>
                <a:cubicBezTo>
                  <a:pt x="52" y="90"/>
                  <a:pt x="51" y="91"/>
                  <a:pt x="51" y="93"/>
                </a:cubicBezTo>
                <a:cubicBezTo>
                  <a:pt x="49" y="87"/>
                  <a:pt x="48" y="81"/>
                  <a:pt x="46" y="75"/>
                </a:cubicBezTo>
                <a:cubicBezTo>
                  <a:pt x="50" y="74"/>
                  <a:pt x="52" y="72"/>
                  <a:pt x="52" y="72"/>
                </a:cubicBezTo>
                <a:close/>
                <a:moveTo>
                  <a:pt x="34" y="68"/>
                </a:moveTo>
                <a:lnTo>
                  <a:pt x="34" y="68"/>
                </a:lnTo>
                <a:cubicBezTo>
                  <a:pt x="21" y="68"/>
                  <a:pt x="13" y="57"/>
                  <a:pt x="13" y="46"/>
                </a:cubicBezTo>
                <a:cubicBezTo>
                  <a:pt x="13" y="42"/>
                  <a:pt x="15" y="37"/>
                  <a:pt x="18" y="34"/>
                </a:cubicBezTo>
                <a:cubicBezTo>
                  <a:pt x="19" y="44"/>
                  <a:pt x="19" y="53"/>
                  <a:pt x="18" y="60"/>
                </a:cubicBezTo>
                <a:lnTo>
                  <a:pt x="22" y="64"/>
                </a:lnTo>
                <a:lnTo>
                  <a:pt x="27" y="67"/>
                </a:lnTo>
                <a:cubicBezTo>
                  <a:pt x="27" y="64"/>
                  <a:pt x="28" y="61"/>
                  <a:pt x="28" y="58"/>
                </a:cubicBezTo>
                <a:cubicBezTo>
                  <a:pt x="28" y="45"/>
                  <a:pt x="27" y="34"/>
                  <a:pt x="26" y="27"/>
                </a:cubicBezTo>
                <a:cubicBezTo>
                  <a:pt x="28" y="26"/>
                  <a:pt x="31" y="25"/>
                  <a:pt x="34" y="25"/>
                </a:cubicBezTo>
                <a:cubicBezTo>
                  <a:pt x="48" y="25"/>
                  <a:pt x="52" y="29"/>
                  <a:pt x="52" y="29"/>
                </a:cubicBezTo>
                <a:lnTo>
                  <a:pt x="52" y="64"/>
                </a:lnTo>
                <a:cubicBezTo>
                  <a:pt x="52" y="64"/>
                  <a:pt x="50" y="66"/>
                  <a:pt x="44" y="67"/>
                </a:cubicBezTo>
                <a:cubicBezTo>
                  <a:pt x="42" y="56"/>
                  <a:pt x="40" y="45"/>
                  <a:pt x="36" y="34"/>
                </a:cubicBezTo>
                <a:cubicBezTo>
                  <a:pt x="35" y="31"/>
                  <a:pt x="34" y="28"/>
                  <a:pt x="33" y="25"/>
                </a:cubicBezTo>
                <a:lnTo>
                  <a:pt x="27" y="27"/>
                </a:lnTo>
                <a:cubicBezTo>
                  <a:pt x="30" y="35"/>
                  <a:pt x="35" y="49"/>
                  <a:pt x="36" y="61"/>
                </a:cubicBezTo>
                <a:cubicBezTo>
                  <a:pt x="37" y="63"/>
                  <a:pt x="37" y="66"/>
                  <a:pt x="38" y="68"/>
                </a:cubicBezTo>
                <a:cubicBezTo>
                  <a:pt x="37" y="68"/>
                  <a:pt x="36" y="68"/>
                  <a:pt x="34" y="68"/>
                </a:cubicBezTo>
                <a:close/>
                <a:moveTo>
                  <a:pt x="24" y="18"/>
                </a:moveTo>
                <a:lnTo>
                  <a:pt x="24" y="18"/>
                </a:lnTo>
                <a:cubicBezTo>
                  <a:pt x="24" y="18"/>
                  <a:pt x="24" y="18"/>
                  <a:pt x="25" y="18"/>
                </a:cubicBezTo>
                <a:cubicBezTo>
                  <a:pt x="25" y="18"/>
                  <a:pt x="25" y="18"/>
                  <a:pt x="25" y="18"/>
                </a:cubicBezTo>
                <a:cubicBezTo>
                  <a:pt x="24" y="18"/>
                  <a:pt x="24" y="18"/>
                  <a:pt x="24" y="18"/>
                </a:cubicBezTo>
                <a:close/>
                <a:moveTo>
                  <a:pt x="48" y="96"/>
                </a:moveTo>
                <a:lnTo>
                  <a:pt x="48" y="96"/>
                </a:lnTo>
                <a:cubicBezTo>
                  <a:pt x="48" y="96"/>
                  <a:pt x="48" y="96"/>
                  <a:pt x="48" y="96"/>
                </a:cubicBezTo>
                <a:cubicBezTo>
                  <a:pt x="48" y="96"/>
                  <a:pt x="48" y="96"/>
                  <a:pt x="48" y="96"/>
                </a:cubicBezTo>
                <a:close/>
                <a:moveTo>
                  <a:pt x="68" y="96"/>
                </a:moveTo>
                <a:lnTo>
                  <a:pt x="68" y="96"/>
                </a:lnTo>
                <a:cubicBezTo>
                  <a:pt x="68" y="96"/>
                  <a:pt x="68" y="96"/>
                  <a:pt x="68" y="96"/>
                </a:cubicBezTo>
                <a:cubicBezTo>
                  <a:pt x="68" y="96"/>
                  <a:pt x="68" y="96"/>
                  <a:pt x="68" y="96"/>
                </a:cubicBezTo>
                <a:close/>
                <a:moveTo>
                  <a:pt x="91" y="18"/>
                </a:moveTo>
                <a:lnTo>
                  <a:pt x="91" y="18"/>
                </a:lnTo>
                <a:cubicBezTo>
                  <a:pt x="91" y="18"/>
                  <a:pt x="91" y="18"/>
                  <a:pt x="91" y="18"/>
                </a:cubicBezTo>
                <a:cubicBezTo>
                  <a:pt x="91" y="18"/>
                  <a:pt x="91" y="18"/>
                  <a:pt x="91" y="18"/>
                </a:cubicBezTo>
                <a:cubicBezTo>
                  <a:pt x="91" y="18"/>
                  <a:pt x="91" y="18"/>
                  <a:pt x="91" y="18"/>
                </a:cubicBezTo>
                <a:close/>
                <a:moveTo>
                  <a:pt x="113" y="103"/>
                </a:moveTo>
                <a:lnTo>
                  <a:pt x="113" y="103"/>
                </a:lnTo>
                <a:cubicBezTo>
                  <a:pt x="111" y="102"/>
                  <a:pt x="106" y="98"/>
                  <a:pt x="104" y="90"/>
                </a:cubicBezTo>
                <a:cubicBezTo>
                  <a:pt x="103" y="86"/>
                  <a:pt x="101" y="81"/>
                  <a:pt x="99" y="72"/>
                </a:cubicBezTo>
                <a:cubicBezTo>
                  <a:pt x="108" y="66"/>
                  <a:pt x="113" y="56"/>
                  <a:pt x="113" y="46"/>
                </a:cubicBezTo>
                <a:cubicBezTo>
                  <a:pt x="113" y="37"/>
                  <a:pt x="107" y="27"/>
                  <a:pt x="98" y="22"/>
                </a:cubicBezTo>
                <a:cubicBezTo>
                  <a:pt x="100" y="11"/>
                  <a:pt x="102" y="7"/>
                  <a:pt x="106" y="3"/>
                </a:cubicBezTo>
                <a:cubicBezTo>
                  <a:pt x="109" y="0"/>
                  <a:pt x="107" y="1"/>
                  <a:pt x="105" y="1"/>
                </a:cubicBezTo>
                <a:lnTo>
                  <a:pt x="92" y="1"/>
                </a:lnTo>
                <a:cubicBezTo>
                  <a:pt x="92" y="1"/>
                  <a:pt x="89" y="8"/>
                  <a:pt x="85" y="17"/>
                </a:cubicBezTo>
                <a:cubicBezTo>
                  <a:pt x="68" y="17"/>
                  <a:pt x="64" y="21"/>
                  <a:pt x="64" y="21"/>
                </a:cubicBezTo>
                <a:lnTo>
                  <a:pt x="64" y="1"/>
                </a:lnTo>
                <a:lnTo>
                  <a:pt x="52" y="1"/>
                </a:lnTo>
                <a:lnTo>
                  <a:pt x="52" y="21"/>
                </a:lnTo>
                <a:cubicBezTo>
                  <a:pt x="52" y="21"/>
                  <a:pt x="48" y="17"/>
                  <a:pt x="30" y="17"/>
                </a:cubicBezTo>
                <a:cubicBezTo>
                  <a:pt x="27" y="8"/>
                  <a:pt x="23" y="1"/>
                  <a:pt x="23" y="1"/>
                </a:cubicBezTo>
                <a:lnTo>
                  <a:pt x="10" y="1"/>
                </a:lnTo>
                <a:cubicBezTo>
                  <a:pt x="8" y="1"/>
                  <a:pt x="7" y="0"/>
                  <a:pt x="10" y="3"/>
                </a:cubicBezTo>
                <a:cubicBezTo>
                  <a:pt x="14" y="7"/>
                  <a:pt x="16" y="11"/>
                  <a:pt x="17" y="22"/>
                </a:cubicBezTo>
                <a:cubicBezTo>
                  <a:pt x="9" y="27"/>
                  <a:pt x="2" y="37"/>
                  <a:pt x="2" y="46"/>
                </a:cubicBezTo>
                <a:cubicBezTo>
                  <a:pt x="2" y="56"/>
                  <a:pt x="8" y="66"/>
                  <a:pt x="17" y="72"/>
                </a:cubicBezTo>
                <a:cubicBezTo>
                  <a:pt x="15" y="81"/>
                  <a:pt x="13" y="86"/>
                  <a:pt x="12" y="90"/>
                </a:cubicBezTo>
                <a:cubicBezTo>
                  <a:pt x="9" y="98"/>
                  <a:pt x="5" y="102"/>
                  <a:pt x="2" y="103"/>
                </a:cubicBezTo>
                <a:cubicBezTo>
                  <a:pt x="0" y="104"/>
                  <a:pt x="0" y="105"/>
                  <a:pt x="2" y="105"/>
                </a:cubicBezTo>
                <a:lnTo>
                  <a:pt x="21" y="105"/>
                </a:lnTo>
                <a:cubicBezTo>
                  <a:pt x="21" y="105"/>
                  <a:pt x="24" y="90"/>
                  <a:pt x="26" y="76"/>
                </a:cubicBezTo>
                <a:cubicBezTo>
                  <a:pt x="27" y="76"/>
                  <a:pt x="29" y="76"/>
                  <a:pt x="30" y="76"/>
                </a:cubicBezTo>
                <a:cubicBezTo>
                  <a:pt x="34" y="76"/>
                  <a:pt x="37" y="76"/>
                  <a:pt x="40" y="76"/>
                </a:cubicBezTo>
                <a:cubicBezTo>
                  <a:pt x="44" y="94"/>
                  <a:pt x="51" y="115"/>
                  <a:pt x="58" y="121"/>
                </a:cubicBezTo>
                <a:cubicBezTo>
                  <a:pt x="64" y="115"/>
                  <a:pt x="71" y="94"/>
                  <a:pt x="76" y="76"/>
                </a:cubicBezTo>
                <a:cubicBezTo>
                  <a:pt x="78" y="76"/>
                  <a:pt x="81" y="76"/>
                  <a:pt x="85" y="76"/>
                </a:cubicBezTo>
                <a:cubicBezTo>
                  <a:pt x="87" y="76"/>
                  <a:pt x="88" y="76"/>
                  <a:pt x="90" y="76"/>
                </a:cubicBezTo>
                <a:cubicBezTo>
                  <a:pt x="91" y="90"/>
                  <a:pt x="95" y="105"/>
                  <a:pt x="95" y="105"/>
                </a:cubicBezTo>
                <a:lnTo>
                  <a:pt x="114" y="105"/>
                </a:lnTo>
                <a:cubicBezTo>
                  <a:pt x="116" y="105"/>
                  <a:pt x="115" y="104"/>
                  <a:pt x="113" y="10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6" name="Freeform 1916"/>
          <p:cNvSpPr>
            <a:spLocks noEditPoints="1"/>
          </p:cNvSpPr>
          <p:nvPr userDrawn="1"/>
        </p:nvSpPr>
        <p:spPr bwMode="auto">
          <a:xfrm>
            <a:off x="484188" y="476250"/>
            <a:ext cx="82550" cy="87313"/>
          </a:xfrm>
          <a:custGeom>
            <a:avLst/>
            <a:gdLst>
              <a:gd name="T0" fmla="*/ 81 w 116"/>
              <a:gd name="T1" fmla="*/ 68 h 121"/>
              <a:gd name="T2" fmla="*/ 79 w 116"/>
              <a:gd name="T3" fmla="*/ 61 h 121"/>
              <a:gd name="T4" fmla="*/ 82 w 116"/>
              <a:gd name="T5" fmla="*/ 25 h 121"/>
              <a:gd name="T6" fmla="*/ 71 w 116"/>
              <a:gd name="T7" fmla="*/ 67 h 121"/>
              <a:gd name="T8" fmla="*/ 64 w 116"/>
              <a:gd name="T9" fmla="*/ 29 h 121"/>
              <a:gd name="T10" fmla="*/ 90 w 116"/>
              <a:gd name="T11" fmla="*/ 27 h 121"/>
              <a:gd name="T12" fmla="*/ 89 w 116"/>
              <a:gd name="T13" fmla="*/ 67 h 121"/>
              <a:gd name="T14" fmla="*/ 97 w 116"/>
              <a:gd name="T15" fmla="*/ 60 h 121"/>
              <a:gd name="T16" fmla="*/ 102 w 116"/>
              <a:gd name="T17" fmla="*/ 46 h 121"/>
              <a:gd name="T18" fmla="*/ 81 w 116"/>
              <a:gd name="T19" fmla="*/ 68 h 121"/>
              <a:gd name="T20" fmla="*/ 65 w 116"/>
              <a:gd name="T21" fmla="*/ 93 h 121"/>
              <a:gd name="T22" fmla="*/ 64 w 116"/>
              <a:gd name="T23" fmla="*/ 72 h 121"/>
              <a:gd name="T24" fmla="*/ 65 w 116"/>
              <a:gd name="T25" fmla="*/ 93 h 121"/>
              <a:gd name="T26" fmla="*/ 53 w 116"/>
              <a:gd name="T27" fmla="*/ 99 h 121"/>
              <a:gd name="T28" fmla="*/ 63 w 116"/>
              <a:gd name="T29" fmla="*/ 99 h 121"/>
              <a:gd name="T30" fmla="*/ 53 w 116"/>
              <a:gd name="T31" fmla="*/ 99 h 121"/>
              <a:gd name="T32" fmla="*/ 52 w 116"/>
              <a:gd name="T33" fmla="*/ 72 h 121"/>
              <a:gd name="T34" fmla="*/ 52 w 116"/>
              <a:gd name="T35" fmla="*/ 89 h 121"/>
              <a:gd name="T36" fmla="*/ 46 w 116"/>
              <a:gd name="T37" fmla="*/ 75 h 121"/>
              <a:gd name="T38" fmla="*/ 52 w 116"/>
              <a:gd name="T39" fmla="*/ 72 h 121"/>
              <a:gd name="T40" fmla="*/ 34 w 116"/>
              <a:gd name="T41" fmla="*/ 68 h 121"/>
              <a:gd name="T42" fmla="*/ 18 w 116"/>
              <a:gd name="T43" fmla="*/ 34 h 121"/>
              <a:gd name="T44" fmla="*/ 22 w 116"/>
              <a:gd name="T45" fmla="*/ 64 h 121"/>
              <a:gd name="T46" fmla="*/ 28 w 116"/>
              <a:gd name="T47" fmla="*/ 58 h 121"/>
              <a:gd name="T48" fmla="*/ 34 w 116"/>
              <a:gd name="T49" fmla="*/ 25 h 121"/>
              <a:gd name="T50" fmla="*/ 52 w 116"/>
              <a:gd name="T51" fmla="*/ 64 h 121"/>
              <a:gd name="T52" fmla="*/ 36 w 116"/>
              <a:gd name="T53" fmla="*/ 34 h 121"/>
              <a:gd name="T54" fmla="*/ 27 w 116"/>
              <a:gd name="T55" fmla="*/ 27 h 121"/>
              <a:gd name="T56" fmla="*/ 38 w 116"/>
              <a:gd name="T57" fmla="*/ 68 h 121"/>
              <a:gd name="T58" fmla="*/ 34 w 116"/>
              <a:gd name="T59" fmla="*/ 68 h 121"/>
              <a:gd name="T60" fmla="*/ 24 w 116"/>
              <a:gd name="T61" fmla="*/ 18 h 121"/>
              <a:gd name="T62" fmla="*/ 25 w 116"/>
              <a:gd name="T63" fmla="*/ 18 h 121"/>
              <a:gd name="T64" fmla="*/ 24 w 116"/>
              <a:gd name="T65" fmla="*/ 18 h 121"/>
              <a:gd name="T66" fmla="*/ 48 w 116"/>
              <a:gd name="T67" fmla="*/ 96 h 121"/>
              <a:gd name="T68" fmla="*/ 48 w 116"/>
              <a:gd name="T69" fmla="*/ 96 h 121"/>
              <a:gd name="T70" fmla="*/ 68 w 116"/>
              <a:gd name="T71" fmla="*/ 96 h 121"/>
              <a:gd name="T72" fmla="*/ 68 w 116"/>
              <a:gd name="T73" fmla="*/ 96 h 121"/>
              <a:gd name="T74" fmla="*/ 68 w 116"/>
              <a:gd name="T75" fmla="*/ 96 h 121"/>
              <a:gd name="T76" fmla="*/ 91 w 116"/>
              <a:gd name="T77" fmla="*/ 18 h 121"/>
              <a:gd name="T78" fmla="*/ 91 w 116"/>
              <a:gd name="T79" fmla="*/ 18 h 121"/>
              <a:gd name="T80" fmla="*/ 91 w 116"/>
              <a:gd name="T81" fmla="*/ 18 h 121"/>
              <a:gd name="T82" fmla="*/ 113 w 116"/>
              <a:gd name="T83" fmla="*/ 103 h 121"/>
              <a:gd name="T84" fmla="*/ 99 w 116"/>
              <a:gd name="T85" fmla="*/ 72 h 121"/>
              <a:gd name="T86" fmla="*/ 98 w 116"/>
              <a:gd name="T87" fmla="*/ 22 h 121"/>
              <a:gd name="T88" fmla="*/ 105 w 116"/>
              <a:gd name="T89" fmla="*/ 1 h 121"/>
              <a:gd name="T90" fmla="*/ 85 w 116"/>
              <a:gd name="T91" fmla="*/ 17 h 121"/>
              <a:gd name="T92" fmla="*/ 64 w 116"/>
              <a:gd name="T93" fmla="*/ 1 h 121"/>
              <a:gd name="T94" fmla="*/ 52 w 116"/>
              <a:gd name="T95" fmla="*/ 21 h 121"/>
              <a:gd name="T96" fmla="*/ 23 w 116"/>
              <a:gd name="T97" fmla="*/ 1 h 121"/>
              <a:gd name="T98" fmla="*/ 10 w 116"/>
              <a:gd name="T99" fmla="*/ 3 h 121"/>
              <a:gd name="T100" fmla="*/ 2 w 116"/>
              <a:gd name="T101" fmla="*/ 46 h 121"/>
              <a:gd name="T102" fmla="*/ 12 w 116"/>
              <a:gd name="T103" fmla="*/ 90 h 121"/>
              <a:gd name="T104" fmla="*/ 2 w 116"/>
              <a:gd name="T105" fmla="*/ 105 h 121"/>
              <a:gd name="T106" fmla="*/ 26 w 116"/>
              <a:gd name="T107" fmla="*/ 76 h 121"/>
              <a:gd name="T108" fmla="*/ 40 w 116"/>
              <a:gd name="T109" fmla="*/ 76 h 121"/>
              <a:gd name="T110" fmla="*/ 76 w 116"/>
              <a:gd name="T111" fmla="*/ 76 h 121"/>
              <a:gd name="T112" fmla="*/ 90 w 116"/>
              <a:gd name="T113" fmla="*/ 76 h 121"/>
              <a:gd name="T114" fmla="*/ 114 w 116"/>
              <a:gd name="T115" fmla="*/ 105 h 121"/>
              <a:gd name="T116" fmla="*/ 113 w 116"/>
              <a:gd name="T117" fmla="*/ 10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 h="121">
                <a:moveTo>
                  <a:pt x="81" y="68"/>
                </a:moveTo>
                <a:lnTo>
                  <a:pt x="81" y="68"/>
                </a:lnTo>
                <a:cubicBezTo>
                  <a:pt x="80" y="68"/>
                  <a:pt x="79" y="68"/>
                  <a:pt x="78" y="68"/>
                </a:cubicBezTo>
                <a:cubicBezTo>
                  <a:pt x="78" y="66"/>
                  <a:pt x="79" y="63"/>
                  <a:pt x="79" y="61"/>
                </a:cubicBezTo>
                <a:cubicBezTo>
                  <a:pt x="81" y="49"/>
                  <a:pt x="85" y="35"/>
                  <a:pt x="88" y="27"/>
                </a:cubicBezTo>
                <a:lnTo>
                  <a:pt x="82" y="25"/>
                </a:lnTo>
                <a:cubicBezTo>
                  <a:pt x="81" y="28"/>
                  <a:pt x="80" y="31"/>
                  <a:pt x="79" y="34"/>
                </a:cubicBezTo>
                <a:cubicBezTo>
                  <a:pt x="76" y="45"/>
                  <a:pt x="73" y="56"/>
                  <a:pt x="71" y="67"/>
                </a:cubicBezTo>
                <a:cubicBezTo>
                  <a:pt x="66" y="66"/>
                  <a:pt x="64" y="64"/>
                  <a:pt x="64" y="64"/>
                </a:cubicBezTo>
                <a:lnTo>
                  <a:pt x="64" y="29"/>
                </a:lnTo>
                <a:cubicBezTo>
                  <a:pt x="64" y="29"/>
                  <a:pt x="68" y="25"/>
                  <a:pt x="81" y="25"/>
                </a:cubicBezTo>
                <a:cubicBezTo>
                  <a:pt x="84" y="25"/>
                  <a:pt x="87" y="26"/>
                  <a:pt x="90" y="27"/>
                </a:cubicBezTo>
                <a:cubicBezTo>
                  <a:pt x="89" y="34"/>
                  <a:pt x="88" y="45"/>
                  <a:pt x="88" y="58"/>
                </a:cubicBezTo>
                <a:cubicBezTo>
                  <a:pt x="88" y="61"/>
                  <a:pt x="88" y="64"/>
                  <a:pt x="89" y="67"/>
                </a:cubicBezTo>
                <a:lnTo>
                  <a:pt x="93" y="64"/>
                </a:lnTo>
                <a:lnTo>
                  <a:pt x="97" y="60"/>
                </a:lnTo>
                <a:cubicBezTo>
                  <a:pt x="97" y="53"/>
                  <a:pt x="97" y="44"/>
                  <a:pt x="97" y="34"/>
                </a:cubicBezTo>
                <a:cubicBezTo>
                  <a:pt x="100" y="37"/>
                  <a:pt x="102" y="42"/>
                  <a:pt x="102" y="46"/>
                </a:cubicBezTo>
                <a:cubicBezTo>
                  <a:pt x="102" y="57"/>
                  <a:pt x="94" y="68"/>
                  <a:pt x="81" y="68"/>
                </a:cubicBezTo>
                <a:lnTo>
                  <a:pt x="81" y="68"/>
                </a:lnTo>
                <a:close/>
                <a:moveTo>
                  <a:pt x="65" y="93"/>
                </a:moveTo>
                <a:lnTo>
                  <a:pt x="65" y="93"/>
                </a:lnTo>
                <a:cubicBezTo>
                  <a:pt x="64" y="91"/>
                  <a:pt x="64" y="90"/>
                  <a:pt x="64" y="89"/>
                </a:cubicBezTo>
                <a:lnTo>
                  <a:pt x="64" y="72"/>
                </a:lnTo>
                <a:cubicBezTo>
                  <a:pt x="64" y="72"/>
                  <a:pt x="65" y="74"/>
                  <a:pt x="69" y="75"/>
                </a:cubicBezTo>
                <a:cubicBezTo>
                  <a:pt x="68" y="81"/>
                  <a:pt x="66" y="87"/>
                  <a:pt x="65" y="93"/>
                </a:cubicBezTo>
                <a:lnTo>
                  <a:pt x="65" y="93"/>
                </a:lnTo>
                <a:close/>
                <a:moveTo>
                  <a:pt x="53" y="99"/>
                </a:moveTo>
                <a:lnTo>
                  <a:pt x="53" y="99"/>
                </a:lnTo>
                <a:lnTo>
                  <a:pt x="63" y="99"/>
                </a:lnTo>
                <a:cubicBezTo>
                  <a:pt x="61" y="104"/>
                  <a:pt x="60" y="107"/>
                  <a:pt x="58" y="109"/>
                </a:cubicBezTo>
                <a:cubicBezTo>
                  <a:pt x="56" y="107"/>
                  <a:pt x="54" y="104"/>
                  <a:pt x="53" y="99"/>
                </a:cubicBezTo>
                <a:lnTo>
                  <a:pt x="53" y="99"/>
                </a:lnTo>
                <a:close/>
                <a:moveTo>
                  <a:pt x="52" y="72"/>
                </a:moveTo>
                <a:lnTo>
                  <a:pt x="52" y="72"/>
                </a:lnTo>
                <a:lnTo>
                  <a:pt x="52" y="89"/>
                </a:lnTo>
                <a:cubicBezTo>
                  <a:pt x="52" y="90"/>
                  <a:pt x="51" y="91"/>
                  <a:pt x="51" y="93"/>
                </a:cubicBezTo>
                <a:cubicBezTo>
                  <a:pt x="49" y="87"/>
                  <a:pt x="48" y="81"/>
                  <a:pt x="46" y="75"/>
                </a:cubicBezTo>
                <a:cubicBezTo>
                  <a:pt x="50" y="74"/>
                  <a:pt x="52" y="72"/>
                  <a:pt x="52" y="72"/>
                </a:cubicBezTo>
                <a:lnTo>
                  <a:pt x="52" y="72"/>
                </a:lnTo>
                <a:close/>
                <a:moveTo>
                  <a:pt x="34" y="68"/>
                </a:moveTo>
                <a:lnTo>
                  <a:pt x="34" y="68"/>
                </a:lnTo>
                <a:cubicBezTo>
                  <a:pt x="21" y="68"/>
                  <a:pt x="13" y="57"/>
                  <a:pt x="13" y="46"/>
                </a:cubicBezTo>
                <a:cubicBezTo>
                  <a:pt x="13" y="42"/>
                  <a:pt x="15" y="37"/>
                  <a:pt x="18" y="34"/>
                </a:cubicBezTo>
                <a:cubicBezTo>
                  <a:pt x="19" y="44"/>
                  <a:pt x="19" y="53"/>
                  <a:pt x="18" y="60"/>
                </a:cubicBezTo>
                <a:lnTo>
                  <a:pt x="22" y="64"/>
                </a:lnTo>
                <a:lnTo>
                  <a:pt x="27" y="67"/>
                </a:lnTo>
                <a:cubicBezTo>
                  <a:pt x="27" y="64"/>
                  <a:pt x="28" y="61"/>
                  <a:pt x="28" y="58"/>
                </a:cubicBezTo>
                <a:cubicBezTo>
                  <a:pt x="28" y="45"/>
                  <a:pt x="27" y="34"/>
                  <a:pt x="26" y="27"/>
                </a:cubicBezTo>
                <a:cubicBezTo>
                  <a:pt x="28" y="26"/>
                  <a:pt x="31" y="25"/>
                  <a:pt x="34" y="25"/>
                </a:cubicBezTo>
                <a:cubicBezTo>
                  <a:pt x="48" y="25"/>
                  <a:pt x="52" y="29"/>
                  <a:pt x="52" y="29"/>
                </a:cubicBezTo>
                <a:lnTo>
                  <a:pt x="52" y="64"/>
                </a:lnTo>
                <a:cubicBezTo>
                  <a:pt x="52" y="64"/>
                  <a:pt x="50" y="66"/>
                  <a:pt x="44" y="67"/>
                </a:cubicBezTo>
                <a:cubicBezTo>
                  <a:pt x="42" y="56"/>
                  <a:pt x="40" y="45"/>
                  <a:pt x="36" y="34"/>
                </a:cubicBezTo>
                <a:cubicBezTo>
                  <a:pt x="35" y="31"/>
                  <a:pt x="34" y="28"/>
                  <a:pt x="33" y="25"/>
                </a:cubicBezTo>
                <a:lnTo>
                  <a:pt x="27" y="27"/>
                </a:lnTo>
                <a:cubicBezTo>
                  <a:pt x="30" y="35"/>
                  <a:pt x="35" y="49"/>
                  <a:pt x="36" y="61"/>
                </a:cubicBezTo>
                <a:cubicBezTo>
                  <a:pt x="37" y="63"/>
                  <a:pt x="37" y="66"/>
                  <a:pt x="38" y="68"/>
                </a:cubicBezTo>
                <a:cubicBezTo>
                  <a:pt x="37" y="68"/>
                  <a:pt x="36" y="68"/>
                  <a:pt x="34" y="68"/>
                </a:cubicBezTo>
                <a:lnTo>
                  <a:pt x="34" y="68"/>
                </a:lnTo>
                <a:close/>
                <a:moveTo>
                  <a:pt x="24" y="18"/>
                </a:moveTo>
                <a:lnTo>
                  <a:pt x="24" y="18"/>
                </a:lnTo>
                <a:cubicBezTo>
                  <a:pt x="24" y="18"/>
                  <a:pt x="24" y="18"/>
                  <a:pt x="25" y="18"/>
                </a:cubicBezTo>
                <a:cubicBezTo>
                  <a:pt x="25" y="18"/>
                  <a:pt x="25" y="18"/>
                  <a:pt x="25" y="18"/>
                </a:cubicBezTo>
                <a:cubicBezTo>
                  <a:pt x="24" y="18"/>
                  <a:pt x="24" y="18"/>
                  <a:pt x="24" y="18"/>
                </a:cubicBezTo>
                <a:lnTo>
                  <a:pt x="24" y="18"/>
                </a:lnTo>
                <a:close/>
                <a:moveTo>
                  <a:pt x="48" y="96"/>
                </a:moveTo>
                <a:lnTo>
                  <a:pt x="48" y="96"/>
                </a:lnTo>
                <a:cubicBezTo>
                  <a:pt x="48" y="96"/>
                  <a:pt x="48" y="96"/>
                  <a:pt x="48" y="96"/>
                </a:cubicBezTo>
                <a:cubicBezTo>
                  <a:pt x="48" y="96"/>
                  <a:pt x="48" y="96"/>
                  <a:pt x="48" y="96"/>
                </a:cubicBezTo>
                <a:lnTo>
                  <a:pt x="48" y="96"/>
                </a:lnTo>
                <a:close/>
                <a:moveTo>
                  <a:pt x="68" y="96"/>
                </a:moveTo>
                <a:lnTo>
                  <a:pt x="68" y="96"/>
                </a:lnTo>
                <a:cubicBezTo>
                  <a:pt x="68" y="96"/>
                  <a:pt x="68" y="96"/>
                  <a:pt x="68" y="96"/>
                </a:cubicBezTo>
                <a:cubicBezTo>
                  <a:pt x="68" y="96"/>
                  <a:pt x="68" y="96"/>
                  <a:pt x="68" y="96"/>
                </a:cubicBezTo>
                <a:lnTo>
                  <a:pt x="68" y="96"/>
                </a:lnTo>
                <a:close/>
                <a:moveTo>
                  <a:pt x="91" y="18"/>
                </a:moveTo>
                <a:lnTo>
                  <a:pt x="91" y="18"/>
                </a:lnTo>
                <a:cubicBezTo>
                  <a:pt x="91" y="18"/>
                  <a:pt x="91" y="18"/>
                  <a:pt x="91" y="18"/>
                </a:cubicBezTo>
                <a:cubicBezTo>
                  <a:pt x="91" y="18"/>
                  <a:pt x="91" y="18"/>
                  <a:pt x="91" y="18"/>
                </a:cubicBezTo>
                <a:cubicBezTo>
                  <a:pt x="91" y="18"/>
                  <a:pt x="91" y="18"/>
                  <a:pt x="91" y="18"/>
                </a:cubicBezTo>
                <a:lnTo>
                  <a:pt x="91" y="18"/>
                </a:lnTo>
                <a:close/>
                <a:moveTo>
                  <a:pt x="113" y="103"/>
                </a:moveTo>
                <a:lnTo>
                  <a:pt x="113" y="103"/>
                </a:lnTo>
                <a:cubicBezTo>
                  <a:pt x="111" y="102"/>
                  <a:pt x="106" y="98"/>
                  <a:pt x="104" y="90"/>
                </a:cubicBezTo>
                <a:cubicBezTo>
                  <a:pt x="103" y="86"/>
                  <a:pt x="101" y="81"/>
                  <a:pt x="99" y="72"/>
                </a:cubicBezTo>
                <a:cubicBezTo>
                  <a:pt x="108" y="66"/>
                  <a:pt x="113" y="56"/>
                  <a:pt x="113" y="46"/>
                </a:cubicBezTo>
                <a:cubicBezTo>
                  <a:pt x="113" y="37"/>
                  <a:pt x="107" y="27"/>
                  <a:pt x="98" y="22"/>
                </a:cubicBezTo>
                <a:cubicBezTo>
                  <a:pt x="100" y="11"/>
                  <a:pt x="102" y="7"/>
                  <a:pt x="106" y="3"/>
                </a:cubicBezTo>
                <a:cubicBezTo>
                  <a:pt x="109" y="0"/>
                  <a:pt x="107" y="1"/>
                  <a:pt x="105" y="1"/>
                </a:cubicBezTo>
                <a:lnTo>
                  <a:pt x="92" y="1"/>
                </a:lnTo>
                <a:cubicBezTo>
                  <a:pt x="92" y="1"/>
                  <a:pt x="89" y="8"/>
                  <a:pt x="85" y="17"/>
                </a:cubicBezTo>
                <a:cubicBezTo>
                  <a:pt x="68" y="17"/>
                  <a:pt x="64" y="21"/>
                  <a:pt x="64" y="21"/>
                </a:cubicBezTo>
                <a:lnTo>
                  <a:pt x="64" y="1"/>
                </a:lnTo>
                <a:lnTo>
                  <a:pt x="52" y="1"/>
                </a:lnTo>
                <a:lnTo>
                  <a:pt x="52" y="21"/>
                </a:lnTo>
                <a:cubicBezTo>
                  <a:pt x="52" y="21"/>
                  <a:pt x="48" y="17"/>
                  <a:pt x="30" y="17"/>
                </a:cubicBezTo>
                <a:cubicBezTo>
                  <a:pt x="27" y="8"/>
                  <a:pt x="23" y="1"/>
                  <a:pt x="23" y="1"/>
                </a:cubicBezTo>
                <a:lnTo>
                  <a:pt x="10" y="1"/>
                </a:lnTo>
                <a:cubicBezTo>
                  <a:pt x="8" y="1"/>
                  <a:pt x="7" y="0"/>
                  <a:pt x="10" y="3"/>
                </a:cubicBezTo>
                <a:cubicBezTo>
                  <a:pt x="14" y="7"/>
                  <a:pt x="16" y="11"/>
                  <a:pt x="17" y="22"/>
                </a:cubicBezTo>
                <a:cubicBezTo>
                  <a:pt x="9" y="27"/>
                  <a:pt x="2" y="37"/>
                  <a:pt x="2" y="46"/>
                </a:cubicBezTo>
                <a:cubicBezTo>
                  <a:pt x="2" y="56"/>
                  <a:pt x="8" y="66"/>
                  <a:pt x="17" y="72"/>
                </a:cubicBezTo>
                <a:cubicBezTo>
                  <a:pt x="15" y="81"/>
                  <a:pt x="13" y="86"/>
                  <a:pt x="12" y="90"/>
                </a:cubicBezTo>
                <a:cubicBezTo>
                  <a:pt x="9" y="98"/>
                  <a:pt x="5" y="102"/>
                  <a:pt x="2" y="103"/>
                </a:cubicBezTo>
                <a:cubicBezTo>
                  <a:pt x="0" y="104"/>
                  <a:pt x="0" y="105"/>
                  <a:pt x="2" y="105"/>
                </a:cubicBezTo>
                <a:lnTo>
                  <a:pt x="21" y="105"/>
                </a:lnTo>
                <a:cubicBezTo>
                  <a:pt x="21" y="105"/>
                  <a:pt x="24" y="90"/>
                  <a:pt x="26" y="76"/>
                </a:cubicBezTo>
                <a:cubicBezTo>
                  <a:pt x="27" y="76"/>
                  <a:pt x="29" y="76"/>
                  <a:pt x="30" y="76"/>
                </a:cubicBezTo>
                <a:cubicBezTo>
                  <a:pt x="34" y="76"/>
                  <a:pt x="37" y="76"/>
                  <a:pt x="40" y="76"/>
                </a:cubicBezTo>
                <a:cubicBezTo>
                  <a:pt x="44" y="94"/>
                  <a:pt x="51" y="115"/>
                  <a:pt x="58" y="121"/>
                </a:cubicBezTo>
                <a:cubicBezTo>
                  <a:pt x="64" y="115"/>
                  <a:pt x="71" y="94"/>
                  <a:pt x="76" y="76"/>
                </a:cubicBezTo>
                <a:cubicBezTo>
                  <a:pt x="78" y="76"/>
                  <a:pt x="81" y="76"/>
                  <a:pt x="85" y="76"/>
                </a:cubicBezTo>
                <a:cubicBezTo>
                  <a:pt x="87" y="76"/>
                  <a:pt x="88" y="76"/>
                  <a:pt x="90" y="76"/>
                </a:cubicBezTo>
                <a:cubicBezTo>
                  <a:pt x="91" y="90"/>
                  <a:pt x="95" y="105"/>
                  <a:pt x="95" y="105"/>
                </a:cubicBezTo>
                <a:lnTo>
                  <a:pt x="114" y="105"/>
                </a:lnTo>
                <a:cubicBezTo>
                  <a:pt x="116" y="105"/>
                  <a:pt x="115" y="104"/>
                  <a:pt x="113" y="103"/>
                </a:cubicBezTo>
                <a:lnTo>
                  <a:pt x="113" y="103"/>
                </a:lnTo>
                <a:close/>
              </a:path>
            </a:pathLst>
          </a:custGeom>
          <a:noFill/>
          <a:ln w="0"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dirty="0"/>
          </a:p>
        </p:txBody>
      </p:sp>
      <p:sp>
        <p:nvSpPr>
          <p:cNvPr id="1117" name="Freeform 1917"/>
          <p:cNvSpPr>
            <a:spLocks noEditPoints="1"/>
          </p:cNvSpPr>
          <p:nvPr userDrawn="1"/>
        </p:nvSpPr>
        <p:spPr bwMode="auto">
          <a:xfrm>
            <a:off x="485776" y="477838"/>
            <a:ext cx="79375" cy="69850"/>
          </a:xfrm>
          <a:custGeom>
            <a:avLst/>
            <a:gdLst>
              <a:gd name="T0" fmla="*/ 62 w 111"/>
              <a:gd name="T1" fmla="*/ 63 h 98"/>
              <a:gd name="T2" fmla="*/ 62 w 111"/>
              <a:gd name="T3" fmla="*/ 63 h 98"/>
              <a:gd name="T4" fmla="*/ 79 w 111"/>
              <a:gd name="T5" fmla="*/ 67 h 98"/>
              <a:gd name="T6" fmla="*/ 100 w 111"/>
              <a:gd name="T7" fmla="*/ 45 h 98"/>
              <a:gd name="T8" fmla="*/ 79 w 111"/>
              <a:gd name="T9" fmla="*/ 24 h 98"/>
              <a:gd name="T10" fmla="*/ 62 w 111"/>
              <a:gd name="T11" fmla="*/ 28 h 98"/>
              <a:gd name="T12" fmla="*/ 62 w 111"/>
              <a:gd name="T13" fmla="*/ 63 h 98"/>
              <a:gd name="T14" fmla="*/ 50 w 111"/>
              <a:gd name="T15" fmla="*/ 28 h 98"/>
              <a:gd name="T16" fmla="*/ 50 w 111"/>
              <a:gd name="T17" fmla="*/ 28 h 98"/>
              <a:gd name="T18" fmla="*/ 32 w 111"/>
              <a:gd name="T19" fmla="*/ 24 h 98"/>
              <a:gd name="T20" fmla="*/ 11 w 111"/>
              <a:gd name="T21" fmla="*/ 45 h 98"/>
              <a:gd name="T22" fmla="*/ 32 w 111"/>
              <a:gd name="T23" fmla="*/ 67 h 98"/>
              <a:gd name="T24" fmla="*/ 50 w 111"/>
              <a:gd name="T25" fmla="*/ 63 h 98"/>
              <a:gd name="T26" fmla="*/ 50 w 111"/>
              <a:gd name="T27" fmla="*/ 28 h 98"/>
              <a:gd name="T28" fmla="*/ 47 w 111"/>
              <a:gd name="T29" fmla="*/ 98 h 98"/>
              <a:gd name="T30" fmla="*/ 47 w 111"/>
              <a:gd name="T31" fmla="*/ 98 h 98"/>
              <a:gd name="T32" fmla="*/ 47 w 111"/>
              <a:gd name="T33" fmla="*/ 94 h 98"/>
              <a:gd name="T34" fmla="*/ 50 w 111"/>
              <a:gd name="T35" fmla="*/ 88 h 98"/>
              <a:gd name="T36" fmla="*/ 50 w 111"/>
              <a:gd name="T37" fmla="*/ 71 h 98"/>
              <a:gd name="T38" fmla="*/ 28 w 111"/>
              <a:gd name="T39" fmla="*/ 75 h 98"/>
              <a:gd name="T40" fmla="*/ 0 w 111"/>
              <a:gd name="T41" fmla="*/ 45 h 98"/>
              <a:gd name="T42" fmla="*/ 28 w 111"/>
              <a:gd name="T43" fmla="*/ 16 h 98"/>
              <a:gd name="T44" fmla="*/ 50 w 111"/>
              <a:gd name="T45" fmla="*/ 20 h 98"/>
              <a:gd name="T46" fmla="*/ 50 w 111"/>
              <a:gd name="T47" fmla="*/ 0 h 98"/>
              <a:gd name="T48" fmla="*/ 62 w 111"/>
              <a:gd name="T49" fmla="*/ 0 h 98"/>
              <a:gd name="T50" fmla="*/ 62 w 111"/>
              <a:gd name="T51" fmla="*/ 20 h 98"/>
              <a:gd name="T52" fmla="*/ 83 w 111"/>
              <a:gd name="T53" fmla="*/ 16 h 98"/>
              <a:gd name="T54" fmla="*/ 111 w 111"/>
              <a:gd name="T55" fmla="*/ 45 h 98"/>
              <a:gd name="T56" fmla="*/ 83 w 111"/>
              <a:gd name="T57" fmla="*/ 75 h 98"/>
              <a:gd name="T58" fmla="*/ 62 w 111"/>
              <a:gd name="T59" fmla="*/ 71 h 98"/>
              <a:gd name="T60" fmla="*/ 62 w 111"/>
              <a:gd name="T61" fmla="*/ 88 h 98"/>
              <a:gd name="T62" fmla="*/ 65 w 111"/>
              <a:gd name="T63" fmla="*/ 94 h 98"/>
              <a:gd name="T64" fmla="*/ 64 w 111"/>
              <a:gd name="T65" fmla="*/ 98 h 98"/>
              <a:gd name="T66" fmla="*/ 47 w 111"/>
              <a:gd name="T6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98">
                <a:moveTo>
                  <a:pt x="62" y="63"/>
                </a:moveTo>
                <a:lnTo>
                  <a:pt x="62" y="63"/>
                </a:lnTo>
                <a:cubicBezTo>
                  <a:pt x="62" y="63"/>
                  <a:pt x="67" y="67"/>
                  <a:pt x="79" y="67"/>
                </a:cubicBezTo>
                <a:cubicBezTo>
                  <a:pt x="92" y="67"/>
                  <a:pt x="100" y="56"/>
                  <a:pt x="100" y="45"/>
                </a:cubicBezTo>
                <a:cubicBezTo>
                  <a:pt x="100" y="36"/>
                  <a:pt x="91" y="24"/>
                  <a:pt x="79" y="24"/>
                </a:cubicBezTo>
                <a:cubicBezTo>
                  <a:pt x="66" y="24"/>
                  <a:pt x="62" y="28"/>
                  <a:pt x="62" y="28"/>
                </a:cubicBezTo>
                <a:lnTo>
                  <a:pt x="62" y="63"/>
                </a:lnTo>
                <a:close/>
                <a:moveTo>
                  <a:pt x="50" y="28"/>
                </a:moveTo>
                <a:lnTo>
                  <a:pt x="50" y="28"/>
                </a:lnTo>
                <a:cubicBezTo>
                  <a:pt x="50" y="28"/>
                  <a:pt x="46" y="24"/>
                  <a:pt x="32" y="24"/>
                </a:cubicBezTo>
                <a:cubicBezTo>
                  <a:pt x="20" y="24"/>
                  <a:pt x="11" y="36"/>
                  <a:pt x="11" y="45"/>
                </a:cubicBezTo>
                <a:cubicBezTo>
                  <a:pt x="11" y="56"/>
                  <a:pt x="19" y="67"/>
                  <a:pt x="32" y="67"/>
                </a:cubicBezTo>
                <a:cubicBezTo>
                  <a:pt x="45" y="67"/>
                  <a:pt x="50" y="63"/>
                  <a:pt x="50" y="63"/>
                </a:cubicBezTo>
                <a:lnTo>
                  <a:pt x="50" y="28"/>
                </a:lnTo>
                <a:close/>
                <a:moveTo>
                  <a:pt x="47" y="98"/>
                </a:moveTo>
                <a:lnTo>
                  <a:pt x="47" y="98"/>
                </a:lnTo>
                <a:cubicBezTo>
                  <a:pt x="43" y="98"/>
                  <a:pt x="46" y="95"/>
                  <a:pt x="47" y="94"/>
                </a:cubicBezTo>
                <a:cubicBezTo>
                  <a:pt x="48" y="92"/>
                  <a:pt x="50" y="90"/>
                  <a:pt x="50" y="88"/>
                </a:cubicBezTo>
                <a:lnTo>
                  <a:pt x="50" y="71"/>
                </a:lnTo>
                <a:cubicBezTo>
                  <a:pt x="50" y="71"/>
                  <a:pt x="45" y="75"/>
                  <a:pt x="28" y="75"/>
                </a:cubicBezTo>
                <a:cubicBezTo>
                  <a:pt x="12" y="75"/>
                  <a:pt x="0" y="59"/>
                  <a:pt x="0" y="45"/>
                </a:cubicBezTo>
                <a:cubicBezTo>
                  <a:pt x="0" y="32"/>
                  <a:pt x="14" y="16"/>
                  <a:pt x="28" y="16"/>
                </a:cubicBezTo>
                <a:cubicBezTo>
                  <a:pt x="46" y="16"/>
                  <a:pt x="50" y="20"/>
                  <a:pt x="50" y="20"/>
                </a:cubicBezTo>
                <a:lnTo>
                  <a:pt x="50" y="0"/>
                </a:lnTo>
                <a:lnTo>
                  <a:pt x="62" y="0"/>
                </a:lnTo>
                <a:lnTo>
                  <a:pt x="62" y="20"/>
                </a:lnTo>
                <a:cubicBezTo>
                  <a:pt x="62" y="20"/>
                  <a:pt x="66" y="16"/>
                  <a:pt x="83" y="16"/>
                </a:cubicBezTo>
                <a:cubicBezTo>
                  <a:pt x="97" y="16"/>
                  <a:pt x="111" y="32"/>
                  <a:pt x="111" y="45"/>
                </a:cubicBezTo>
                <a:cubicBezTo>
                  <a:pt x="111" y="59"/>
                  <a:pt x="100" y="75"/>
                  <a:pt x="83" y="75"/>
                </a:cubicBezTo>
                <a:cubicBezTo>
                  <a:pt x="66" y="75"/>
                  <a:pt x="62" y="71"/>
                  <a:pt x="62" y="71"/>
                </a:cubicBezTo>
                <a:lnTo>
                  <a:pt x="62" y="88"/>
                </a:lnTo>
                <a:cubicBezTo>
                  <a:pt x="62" y="90"/>
                  <a:pt x="63" y="92"/>
                  <a:pt x="65" y="94"/>
                </a:cubicBezTo>
                <a:cubicBezTo>
                  <a:pt x="66" y="95"/>
                  <a:pt x="68" y="98"/>
                  <a:pt x="64" y="98"/>
                </a:cubicBezTo>
                <a:lnTo>
                  <a:pt x="47" y="9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8" name="Freeform 1918"/>
          <p:cNvSpPr>
            <a:spLocks noEditPoints="1"/>
          </p:cNvSpPr>
          <p:nvPr userDrawn="1"/>
        </p:nvSpPr>
        <p:spPr bwMode="auto">
          <a:xfrm>
            <a:off x="485776" y="477838"/>
            <a:ext cx="79375" cy="69850"/>
          </a:xfrm>
          <a:custGeom>
            <a:avLst/>
            <a:gdLst>
              <a:gd name="T0" fmla="*/ 62 w 111"/>
              <a:gd name="T1" fmla="*/ 63 h 98"/>
              <a:gd name="T2" fmla="*/ 62 w 111"/>
              <a:gd name="T3" fmla="*/ 63 h 98"/>
              <a:gd name="T4" fmla="*/ 79 w 111"/>
              <a:gd name="T5" fmla="*/ 67 h 98"/>
              <a:gd name="T6" fmla="*/ 100 w 111"/>
              <a:gd name="T7" fmla="*/ 45 h 98"/>
              <a:gd name="T8" fmla="*/ 79 w 111"/>
              <a:gd name="T9" fmla="*/ 24 h 98"/>
              <a:gd name="T10" fmla="*/ 62 w 111"/>
              <a:gd name="T11" fmla="*/ 28 h 98"/>
              <a:gd name="T12" fmla="*/ 62 w 111"/>
              <a:gd name="T13" fmla="*/ 63 h 98"/>
              <a:gd name="T14" fmla="*/ 62 w 111"/>
              <a:gd name="T15" fmla="*/ 63 h 98"/>
              <a:gd name="T16" fmla="*/ 50 w 111"/>
              <a:gd name="T17" fmla="*/ 28 h 98"/>
              <a:gd name="T18" fmla="*/ 50 w 111"/>
              <a:gd name="T19" fmla="*/ 28 h 98"/>
              <a:gd name="T20" fmla="*/ 32 w 111"/>
              <a:gd name="T21" fmla="*/ 24 h 98"/>
              <a:gd name="T22" fmla="*/ 11 w 111"/>
              <a:gd name="T23" fmla="*/ 45 h 98"/>
              <a:gd name="T24" fmla="*/ 32 w 111"/>
              <a:gd name="T25" fmla="*/ 67 h 98"/>
              <a:gd name="T26" fmla="*/ 50 w 111"/>
              <a:gd name="T27" fmla="*/ 63 h 98"/>
              <a:gd name="T28" fmla="*/ 50 w 111"/>
              <a:gd name="T29" fmla="*/ 28 h 98"/>
              <a:gd name="T30" fmla="*/ 50 w 111"/>
              <a:gd name="T31" fmla="*/ 28 h 98"/>
              <a:gd name="T32" fmla="*/ 47 w 111"/>
              <a:gd name="T33" fmla="*/ 98 h 98"/>
              <a:gd name="T34" fmla="*/ 47 w 111"/>
              <a:gd name="T35" fmla="*/ 98 h 98"/>
              <a:gd name="T36" fmla="*/ 47 w 111"/>
              <a:gd name="T37" fmla="*/ 94 h 98"/>
              <a:gd name="T38" fmla="*/ 50 w 111"/>
              <a:gd name="T39" fmla="*/ 88 h 98"/>
              <a:gd name="T40" fmla="*/ 50 w 111"/>
              <a:gd name="T41" fmla="*/ 71 h 98"/>
              <a:gd name="T42" fmla="*/ 28 w 111"/>
              <a:gd name="T43" fmla="*/ 75 h 98"/>
              <a:gd name="T44" fmla="*/ 0 w 111"/>
              <a:gd name="T45" fmla="*/ 45 h 98"/>
              <a:gd name="T46" fmla="*/ 28 w 111"/>
              <a:gd name="T47" fmla="*/ 16 h 98"/>
              <a:gd name="T48" fmla="*/ 50 w 111"/>
              <a:gd name="T49" fmla="*/ 20 h 98"/>
              <a:gd name="T50" fmla="*/ 50 w 111"/>
              <a:gd name="T51" fmla="*/ 0 h 98"/>
              <a:gd name="T52" fmla="*/ 62 w 111"/>
              <a:gd name="T53" fmla="*/ 0 h 98"/>
              <a:gd name="T54" fmla="*/ 62 w 111"/>
              <a:gd name="T55" fmla="*/ 20 h 98"/>
              <a:gd name="T56" fmla="*/ 83 w 111"/>
              <a:gd name="T57" fmla="*/ 16 h 98"/>
              <a:gd name="T58" fmla="*/ 111 w 111"/>
              <a:gd name="T59" fmla="*/ 45 h 98"/>
              <a:gd name="T60" fmla="*/ 83 w 111"/>
              <a:gd name="T61" fmla="*/ 75 h 98"/>
              <a:gd name="T62" fmla="*/ 62 w 111"/>
              <a:gd name="T63" fmla="*/ 71 h 98"/>
              <a:gd name="T64" fmla="*/ 62 w 111"/>
              <a:gd name="T65" fmla="*/ 88 h 98"/>
              <a:gd name="T66" fmla="*/ 65 w 111"/>
              <a:gd name="T67" fmla="*/ 94 h 98"/>
              <a:gd name="T68" fmla="*/ 64 w 111"/>
              <a:gd name="T69" fmla="*/ 98 h 98"/>
              <a:gd name="T70" fmla="*/ 47 w 111"/>
              <a:gd name="T71" fmla="*/ 98 h 98"/>
              <a:gd name="T72" fmla="*/ 47 w 111"/>
              <a:gd name="T73"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98">
                <a:moveTo>
                  <a:pt x="62" y="63"/>
                </a:moveTo>
                <a:lnTo>
                  <a:pt x="62" y="63"/>
                </a:lnTo>
                <a:cubicBezTo>
                  <a:pt x="62" y="63"/>
                  <a:pt x="67" y="67"/>
                  <a:pt x="79" y="67"/>
                </a:cubicBezTo>
                <a:cubicBezTo>
                  <a:pt x="92" y="67"/>
                  <a:pt x="100" y="56"/>
                  <a:pt x="100" y="45"/>
                </a:cubicBezTo>
                <a:cubicBezTo>
                  <a:pt x="100" y="36"/>
                  <a:pt x="91" y="24"/>
                  <a:pt x="79" y="24"/>
                </a:cubicBezTo>
                <a:cubicBezTo>
                  <a:pt x="66" y="24"/>
                  <a:pt x="62" y="28"/>
                  <a:pt x="62" y="28"/>
                </a:cubicBezTo>
                <a:lnTo>
                  <a:pt x="62" y="63"/>
                </a:lnTo>
                <a:lnTo>
                  <a:pt x="62" y="63"/>
                </a:lnTo>
                <a:close/>
                <a:moveTo>
                  <a:pt x="50" y="28"/>
                </a:moveTo>
                <a:lnTo>
                  <a:pt x="50" y="28"/>
                </a:lnTo>
                <a:cubicBezTo>
                  <a:pt x="50" y="28"/>
                  <a:pt x="46" y="24"/>
                  <a:pt x="32" y="24"/>
                </a:cubicBezTo>
                <a:cubicBezTo>
                  <a:pt x="20" y="24"/>
                  <a:pt x="11" y="36"/>
                  <a:pt x="11" y="45"/>
                </a:cubicBezTo>
                <a:cubicBezTo>
                  <a:pt x="11" y="56"/>
                  <a:pt x="19" y="67"/>
                  <a:pt x="32" y="67"/>
                </a:cubicBezTo>
                <a:cubicBezTo>
                  <a:pt x="45" y="67"/>
                  <a:pt x="50" y="63"/>
                  <a:pt x="50" y="63"/>
                </a:cubicBezTo>
                <a:lnTo>
                  <a:pt x="50" y="28"/>
                </a:lnTo>
                <a:lnTo>
                  <a:pt x="50" y="28"/>
                </a:lnTo>
                <a:close/>
                <a:moveTo>
                  <a:pt x="47" y="98"/>
                </a:moveTo>
                <a:lnTo>
                  <a:pt x="47" y="98"/>
                </a:lnTo>
                <a:cubicBezTo>
                  <a:pt x="43" y="98"/>
                  <a:pt x="46" y="95"/>
                  <a:pt x="47" y="94"/>
                </a:cubicBezTo>
                <a:cubicBezTo>
                  <a:pt x="48" y="92"/>
                  <a:pt x="50" y="90"/>
                  <a:pt x="50" y="88"/>
                </a:cubicBezTo>
                <a:lnTo>
                  <a:pt x="50" y="71"/>
                </a:lnTo>
                <a:cubicBezTo>
                  <a:pt x="50" y="71"/>
                  <a:pt x="45" y="75"/>
                  <a:pt x="28" y="75"/>
                </a:cubicBezTo>
                <a:cubicBezTo>
                  <a:pt x="12" y="75"/>
                  <a:pt x="0" y="59"/>
                  <a:pt x="0" y="45"/>
                </a:cubicBezTo>
                <a:cubicBezTo>
                  <a:pt x="0" y="32"/>
                  <a:pt x="14" y="16"/>
                  <a:pt x="28" y="16"/>
                </a:cubicBezTo>
                <a:cubicBezTo>
                  <a:pt x="46" y="16"/>
                  <a:pt x="50" y="20"/>
                  <a:pt x="50" y="20"/>
                </a:cubicBezTo>
                <a:lnTo>
                  <a:pt x="50" y="0"/>
                </a:lnTo>
                <a:lnTo>
                  <a:pt x="62" y="0"/>
                </a:lnTo>
                <a:lnTo>
                  <a:pt x="62" y="20"/>
                </a:lnTo>
                <a:cubicBezTo>
                  <a:pt x="62" y="20"/>
                  <a:pt x="66" y="16"/>
                  <a:pt x="83" y="16"/>
                </a:cubicBezTo>
                <a:cubicBezTo>
                  <a:pt x="97" y="16"/>
                  <a:pt x="111" y="32"/>
                  <a:pt x="111" y="45"/>
                </a:cubicBezTo>
                <a:cubicBezTo>
                  <a:pt x="111" y="59"/>
                  <a:pt x="100" y="75"/>
                  <a:pt x="83" y="75"/>
                </a:cubicBezTo>
                <a:cubicBezTo>
                  <a:pt x="66" y="75"/>
                  <a:pt x="62" y="71"/>
                  <a:pt x="62" y="71"/>
                </a:cubicBezTo>
                <a:lnTo>
                  <a:pt x="62" y="88"/>
                </a:lnTo>
                <a:cubicBezTo>
                  <a:pt x="62" y="90"/>
                  <a:pt x="63" y="92"/>
                  <a:pt x="65" y="94"/>
                </a:cubicBezTo>
                <a:cubicBezTo>
                  <a:pt x="66" y="95"/>
                  <a:pt x="68" y="98"/>
                  <a:pt x="64" y="98"/>
                </a:cubicBezTo>
                <a:lnTo>
                  <a:pt x="47" y="98"/>
                </a:lnTo>
                <a:lnTo>
                  <a:pt x="47" y="98"/>
                </a:lnTo>
                <a:close/>
              </a:path>
            </a:pathLst>
          </a:custGeom>
          <a:noFill/>
          <a:ln w="1588"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dirty="0"/>
          </a:p>
        </p:txBody>
      </p:sp>
      <p:sp>
        <p:nvSpPr>
          <p:cNvPr id="1119" name="Freeform 1919"/>
          <p:cNvSpPr>
            <a:spLocks/>
          </p:cNvSpPr>
          <p:nvPr userDrawn="1"/>
        </p:nvSpPr>
        <p:spPr bwMode="auto">
          <a:xfrm>
            <a:off x="857251" y="284163"/>
            <a:ext cx="101600" cy="115888"/>
          </a:xfrm>
          <a:custGeom>
            <a:avLst/>
            <a:gdLst>
              <a:gd name="T0" fmla="*/ 123 w 142"/>
              <a:gd name="T1" fmla="*/ 53 h 161"/>
              <a:gd name="T2" fmla="*/ 123 w 142"/>
              <a:gd name="T3" fmla="*/ 53 h 161"/>
              <a:gd name="T4" fmla="*/ 125 w 142"/>
              <a:gd name="T5" fmla="*/ 29 h 161"/>
              <a:gd name="T6" fmla="*/ 124 w 142"/>
              <a:gd name="T7" fmla="*/ 29 h 161"/>
              <a:gd name="T8" fmla="*/ 116 w 142"/>
              <a:gd name="T9" fmla="*/ 51 h 161"/>
              <a:gd name="T10" fmla="*/ 74 w 142"/>
              <a:gd name="T11" fmla="*/ 123 h 161"/>
              <a:gd name="T12" fmla="*/ 68 w 142"/>
              <a:gd name="T13" fmla="*/ 123 h 161"/>
              <a:gd name="T14" fmla="*/ 24 w 142"/>
              <a:gd name="T15" fmla="*/ 51 h 161"/>
              <a:gd name="T16" fmla="*/ 16 w 142"/>
              <a:gd name="T17" fmla="*/ 29 h 161"/>
              <a:gd name="T18" fmla="*/ 14 w 142"/>
              <a:gd name="T19" fmla="*/ 29 h 161"/>
              <a:gd name="T20" fmla="*/ 18 w 142"/>
              <a:gd name="T21" fmla="*/ 53 h 161"/>
              <a:gd name="T22" fmla="*/ 18 w 142"/>
              <a:gd name="T23" fmla="*/ 161 h 161"/>
              <a:gd name="T24" fmla="*/ 0 w 142"/>
              <a:gd name="T25" fmla="*/ 161 h 161"/>
              <a:gd name="T26" fmla="*/ 0 w 142"/>
              <a:gd name="T27" fmla="*/ 0 h 161"/>
              <a:gd name="T28" fmla="*/ 14 w 142"/>
              <a:gd name="T29" fmla="*/ 0 h 161"/>
              <a:gd name="T30" fmla="*/ 64 w 142"/>
              <a:gd name="T31" fmla="*/ 82 h 161"/>
              <a:gd name="T32" fmla="*/ 72 w 142"/>
              <a:gd name="T33" fmla="*/ 100 h 161"/>
              <a:gd name="T34" fmla="*/ 72 w 142"/>
              <a:gd name="T35" fmla="*/ 100 h 161"/>
              <a:gd name="T36" fmla="*/ 79 w 142"/>
              <a:gd name="T37" fmla="*/ 82 h 161"/>
              <a:gd name="T38" fmla="*/ 127 w 142"/>
              <a:gd name="T39" fmla="*/ 0 h 161"/>
              <a:gd name="T40" fmla="*/ 142 w 142"/>
              <a:gd name="T41" fmla="*/ 0 h 161"/>
              <a:gd name="T42" fmla="*/ 142 w 142"/>
              <a:gd name="T43" fmla="*/ 161 h 161"/>
              <a:gd name="T44" fmla="*/ 123 w 142"/>
              <a:gd name="T45" fmla="*/ 161 h 161"/>
              <a:gd name="T46" fmla="*/ 123 w 142"/>
              <a:gd name="T47"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161">
                <a:moveTo>
                  <a:pt x="123" y="53"/>
                </a:moveTo>
                <a:lnTo>
                  <a:pt x="123" y="53"/>
                </a:lnTo>
                <a:lnTo>
                  <a:pt x="125" y="29"/>
                </a:lnTo>
                <a:lnTo>
                  <a:pt x="124" y="29"/>
                </a:lnTo>
                <a:lnTo>
                  <a:pt x="116" y="51"/>
                </a:lnTo>
                <a:lnTo>
                  <a:pt x="74" y="123"/>
                </a:lnTo>
                <a:lnTo>
                  <a:pt x="68" y="123"/>
                </a:lnTo>
                <a:lnTo>
                  <a:pt x="24" y="51"/>
                </a:lnTo>
                <a:lnTo>
                  <a:pt x="16" y="29"/>
                </a:lnTo>
                <a:lnTo>
                  <a:pt x="14" y="29"/>
                </a:lnTo>
                <a:lnTo>
                  <a:pt x="18" y="53"/>
                </a:lnTo>
                <a:lnTo>
                  <a:pt x="18" y="161"/>
                </a:lnTo>
                <a:lnTo>
                  <a:pt x="0" y="161"/>
                </a:lnTo>
                <a:lnTo>
                  <a:pt x="0" y="0"/>
                </a:lnTo>
                <a:lnTo>
                  <a:pt x="14" y="0"/>
                </a:lnTo>
                <a:lnTo>
                  <a:pt x="64" y="82"/>
                </a:lnTo>
                <a:lnTo>
                  <a:pt x="72" y="100"/>
                </a:lnTo>
                <a:lnTo>
                  <a:pt x="72" y="100"/>
                </a:lnTo>
                <a:lnTo>
                  <a:pt x="79" y="82"/>
                </a:lnTo>
                <a:lnTo>
                  <a:pt x="127" y="0"/>
                </a:lnTo>
                <a:lnTo>
                  <a:pt x="142" y="0"/>
                </a:lnTo>
                <a:lnTo>
                  <a:pt x="142" y="161"/>
                </a:lnTo>
                <a:lnTo>
                  <a:pt x="123" y="161"/>
                </a:lnTo>
                <a:lnTo>
                  <a:pt x="123" y="53"/>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0" name="Freeform 1920"/>
          <p:cNvSpPr>
            <a:spLocks/>
          </p:cNvSpPr>
          <p:nvPr userDrawn="1"/>
        </p:nvSpPr>
        <p:spPr bwMode="auto">
          <a:xfrm>
            <a:off x="987426" y="284163"/>
            <a:ext cx="84138" cy="115888"/>
          </a:xfrm>
          <a:custGeom>
            <a:avLst/>
            <a:gdLst>
              <a:gd name="T0" fmla="*/ 99 w 118"/>
              <a:gd name="T1" fmla="*/ 52 h 161"/>
              <a:gd name="T2" fmla="*/ 99 w 118"/>
              <a:gd name="T3" fmla="*/ 52 h 161"/>
              <a:gd name="T4" fmla="*/ 100 w 118"/>
              <a:gd name="T5" fmla="*/ 34 h 161"/>
              <a:gd name="T6" fmla="*/ 99 w 118"/>
              <a:gd name="T7" fmla="*/ 34 h 161"/>
              <a:gd name="T8" fmla="*/ 89 w 118"/>
              <a:gd name="T9" fmla="*/ 53 h 161"/>
              <a:gd name="T10" fmla="*/ 12 w 118"/>
              <a:gd name="T11" fmla="*/ 161 h 161"/>
              <a:gd name="T12" fmla="*/ 0 w 118"/>
              <a:gd name="T13" fmla="*/ 161 h 161"/>
              <a:gd name="T14" fmla="*/ 0 w 118"/>
              <a:gd name="T15" fmla="*/ 0 h 161"/>
              <a:gd name="T16" fmla="*/ 19 w 118"/>
              <a:gd name="T17" fmla="*/ 0 h 161"/>
              <a:gd name="T18" fmla="*/ 19 w 118"/>
              <a:gd name="T19" fmla="*/ 110 h 161"/>
              <a:gd name="T20" fmla="*/ 18 w 118"/>
              <a:gd name="T21" fmla="*/ 128 h 161"/>
              <a:gd name="T22" fmla="*/ 19 w 118"/>
              <a:gd name="T23" fmla="*/ 128 h 161"/>
              <a:gd name="T24" fmla="*/ 29 w 118"/>
              <a:gd name="T25" fmla="*/ 110 h 161"/>
              <a:gd name="T26" fmla="*/ 106 w 118"/>
              <a:gd name="T27" fmla="*/ 0 h 161"/>
              <a:gd name="T28" fmla="*/ 118 w 118"/>
              <a:gd name="T29" fmla="*/ 0 h 161"/>
              <a:gd name="T30" fmla="*/ 118 w 118"/>
              <a:gd name="T31" fmla="*/ 161 h 161"/>
              <a:gd name="T32" fmla="*/ 99 w 118"/>
              <a:gd name="T33" fmla="*/ 161 h 161"/>
              <a:gd name="T34" fmla="*/ 99 w 118"/>
              <a:gd name="T35" fmla="*/ 5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161">
                <a:moveTo>
                  <a:pt x="99" y="52"/>
                </a:moveTo>
                <a:lnTo>
                  <a:pt x="99" y="52"/>
                </a:lnTo>
                <a:lnTo>
                  <a:pt x="100" y="34"/>
                </a:lnTo>
                <a:lnTo>
                  <a:pt x="99" y="34"/>
                </a:lnTo>
                <a:lnTo>
                  <a:pt x="89" y="53"/>
                </a:lnTo>
                <a:lnTo>
                  <a:pt x="12" y="161"/>
                </a:lnTo>
                <a:lnTo>
                  <a:pt x="0" y="161"/>
                </a:lnTo>
                <a:lnTo>
                  <a:pt x="0" y="0"/>
                </a:lnTo>
                <a:lnTo>
                  <a:pt x="19" y="0"/>
                </a:lnTo>
                <a:lnTo>
                  <a:pt x="19" y="110"/>
                </a:lnTo>
                <a:lnTo>
                  <a:pt x="18" y="128"/>
                </a:lnTo>
                <a:lnTo>
                  <a:pt x="19" y="128"/>
                </a:lnTo>
                <a:lnTo>
                  <a:pt x="29" y="110"/>
                </a:lnTo>
                <a:lnTo>
                  <a:pt x="106" y="0"/>
                </a:lnTo>
                <a:lnTo>
                  <a:pt x="118" y="0"/>
                </a:lnTo>
                <a:lnTo>
                  <a:pt x="118" y="161"/>
                </a:lnTo>
                <a:lnTo>
                  <a:pt x="99" y="161"/>
                </a:lnTo>
                <a:lnTo>
                  <a:pt x="99" y="5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1" name="Freeform 1921"/>
          <p:cNvSpPr>
            <a:spLocks/>
          </p:cNvSpPr>
          <p:nvPr userDrawn="1"/>
        </p:nvSpPr>
        <p:spPr bwMode="auto">
          <a:xfrm>
            <a:off x="1100138" y="284163"/>
            <a:ext cx="80963" cy="115888"/>
          </a:xfrm>
          <a:custGeom>
            <a:avLst/>
            <a:gdLst>
              <a:gd name="T0" fmla="*/ 96 w 115"/>
              <a:gd name="T1" fmla="*/ 87 h 161"/>
              <a:gd name="T2" fmla="*/ 96 w 115"/>
              <a:gd name="T3" fmla="*/ 87 h 161"/>
              <a:gd name="T4" fmla="*/ 19 w 115"/>
              <a:gd name="T5" fmla="*/ 87 h 161"/>
              <a:gd name="T6" fmla="*/ 19 w 115"/>
              <a:gd name="T7" fmla="*/ 161 h 161"/>
              <a:gd name="T8" fmla="*/ 0 w 115"/>
              <a:gd name="T9" fmla="*/ 161 h 161"/>
              <a:gd name="T10" fmla="*/ 0 w 115"/>
              <a:gd name="T11" fmla="*/ 0 h 161"/>
              <a:gd name="T12" fmla="*/ 19 w 115"/>
              <a:gd name="T13" fmla="*/ 0 h 161"/>
              <a:gd name="T14" fmla="*/ 19 w 115"/>
              <a:gd name="T15" fmla="*/ 70 h 161"/>
              <a:gd name="T16" fmla="*/ 96 w 115"/>
              <a:gd name="T17" fmla="*/ 70 h 161"/>
              <a:gd name="T18" fmla="*/ 96 w 115"/>
              <a:gd name="T19" fmla="*/ 0 h 161"/>
              <a:gd name="T20" fmla="*/ 115 w 115"/>
              <a:gd name="T21" fmla="*/ 0 h 161"/>
              <a:gd name="T22" fmla="*/ 115 w 115"/>
              <a:gd name="T23" fmla="*/ 161 h 161"/>
              <a:gd name="T24" fmla="*/ 96 w 115"/>
              <a:gd name="T25" fmla="*/ 161 h 161"/>
              <a:gd name="T26" fmla="*/ 96 w 115"/>
              <a:gd name="T27" fmla="*/ 8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161">
                <a:moveTo>
                  <a:pt x="96" y="87"/>
                </a:moveTo>
                <a:lnTo>
                  <a:pt x="96" y="87"/>
                </a:lnTo>
                <a:lnTo>
                  <a:pt x="19" y="87"/>
                </a:lnTo>
                <a:lnTo>
                  <a:pt x="19" y="161"/>
                </a:lnTo>
                <a:lnTo>
                  <a:pt x="0" y="161"/>
                </a:lnTo>
                <a:lnTo>
                  <a:pt x="0" y="0"/>
                </a:lnTo>
                <a:lnTo>
                  <a:pt x="19" y="0"/>
                </a:lnTo>
                <a:lnTo>
                  <a:pt x="19" y="70"/>
                </a:lnTo>
                <a:lnTo>
                  <a:pt x="96" y="70"/>
                </a:lnTo>
                <a:lnTo>
                  <a:pt x="96" y="0"/>
                </a:lnTo>
                <a:lnTo>
                  <a:pt x="115" y="0"/>
                </a:lnTo>
                <a:lnTo>
                  <a:pt x="115" y="161"/>
                </a:lnTo>
                <a:lnTo>
                  <a:pt x="96" y="161"/>
                </a:lnTo>
                <a:lnTo>
                  <a:pt x="96" y="8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2" name="Freeform 1922"/>
          <p:cNvSpPr>
            <a:spLocks/>
          </p:cNvSpPr>
          <p:nvPr userDrawn="1"/>
        </p:nvSpPr>
        <p:spPr bwMode="auto">
          <a:xfrm>
            <a:off x="1209676" y="284163"/>
            <a:ext cx="82550" cy="115888"/>
          </a:xfrm>
          <a:custGeom>
            <a:avLst/>
            <a:gdLst>
              <a:gd name="T0" fmla="*/ 98 w 117"/>
              <a:gd name="T1" fmla="*/ 52 h 161"/>
              <a:gd name="T2" fmla="*/ 98 w 117"/>
              <a:gd name="T3" fmla="*/ 52 h 161"/>
              <a:gd name="T4" fmla="*/ 100 w 117"/>
              <a:gd name="T5" fmla="*/ 34 h 161"/>
              <a:gd name="T6" fmla="*/ 99 w 117"/>
              <a:gd name="T7" fmla="*/ 34 h 161"/>
              <a:gd name="T8" fmla="*/ 89 w 117"/>
              <a:gd name="T9" fmla="*/ 53 h 161"/>
              <a:gd name="T10" fmla="*/ 11 w 117"/>
              <a:gd name="T11" fmla="*/ 161 h 161"/>
              <a:gd name="T12" fmla="*/ 0 w 117"/>
              <a:gd name="T13" fmla="*/ 161 h 161"/>
              <a:gd name="T14" fmla="*/ 0 w 117"/>
              <a:gd name="T15" fmla="*/ 0 h 161"/>
              <a:gd name="T16" fmla="*/ 19 w 117"/>
              <a:gd name="T17" fmla="*/ 0 h 161"/>
              <a:gd name="T18" fmla="*/ 19 w 117"/>
              <a:gd name="T19" fmla="*/ 110 h 161"/>
              <a:gd name="T20" fmla="*/ 18 w 117"/>
              <a:gd name="T21" fmla="*/ 128 h 161"/>
              <a:gd name="T22" fmla="*/ 18 w 117"/>
              <a:gd name="T23" fmla="*/ 128 h 161"/>
              <a:gd name="T24" fmla="*/ 29 w 117"/>
              <a:gd name="T25" fmla="*/ 110 h 161"/>
              <a:gd name="T26" fmla="*/ 106 w 117"/>
              <a:gd name="T27" fmla="*/ 0 h 161"/>
              <a:gd name="T28" fmla="*/ 117 w 117"/>
              <a:gd name="T29" fmla="*/ 0 h 161"/>
              <a:gd name="T30" fmla="*/ 117 w 117"/>
              <a:gd name="T31" fmla="*/ 161 h 161"/>
              <a:gd name="T32" fmla="*/ 98 w 117"/>
              <a:gd name="T33" fmla="*/ 161 h 161"/>
              <a:gd name="T34" fmla="*/ 98 w 117"/>
              <a:gd name="T35" fmla="*/ 5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61">
                <a:moveTo>
                  <a:pt x="98" y="52"/>
                </a:moveTo>
                <a:lnTo>
                  <a:pt x="98" y="52"/>
                </a:lnTo>
                <a:lnTo>
                  <a:pt x="100" y="34"/>
                </a:lnTo>
                <a:lnTo>
                  <a:pt x="99" y="34"/>
                </a:lnTo>
                <a:lnTo>
                  <a:pt x="89" y="53"/>
                </a:lnTo>
                <a:lnTo>
                  <a:pt x="11" y="161"/>
                </a:lnTo>
                <a:lnTo>
                  <a:pt x="0" y="161"/>
                </a:lnTo>
                <a:lnTo>
                  <a:pt x="0" y="0"/>
                </a:lnTo>
                <a:lnTo>
                  <a:pt x="19" y="0"/>
                </a:lnTo>
                <a:lnTo>
                  <a:pt x="19" y="110"/>
                </a:lnTo>
                <a:lnTo>
                  <a:pt x="18" y="128"/>
                </a:lnTo>
                <a:lnTo>
                  <a:pt x="18" y="128"/>
                </a:lnTo>
                <a:lnTo>
                  <a:pt x="29" y="110"/>
                </a:lnTo>
                <a:lnTo>
                  <a:pt x="106" y="0"/>
                </a:lnTo>
                <a:lnTo>
                  <a:pt x="117" y="0"/>
                </a:lnTo>
                <a:lnTo>
                  <a:pt x="117" y="161"/>
                </a:lnTo>
                <a:lnTo>
                  <a:pt x="98" y="161"/>
                </a:lnTo>
                <a:lnTo>
                  <a:pt x="98" y="5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3" name="Freeform 1923"/>
          <p:cNvSpPr>
            <a:spLocks/>
          </p:cNvSpPr>
          <p:nvPr userDrawn="1"/>
        </p:nvSpPr>
        <p:spPr bwMode="auto">
          <a:xfrm>
            <a:off x="1317626" y="282575"/>
            <a:ext cx="76200" cy="120650"/>
          </a:xfrm>
          <a:custGeom>
            <a:avLst/>
            <a:gdLst>
              <a:gd name="T0" fmla="*/ 109 w 109"/>
              <a:gd name="T1" fmla="*/ 157 h 167"/>
              <a:gd name="T2" fmla="*/ 109 w 109"/>
              <a:gd name="T3" fmla="*/ 157 h 167"/>
              <a:gd name="T4" fmla="*/ 92 w 109"/>
              <a:gd name="T5" fmla="*/ 165 h 167"/>
              <a:gd name="T6" fmla="*/ 69 w 109"/>
              <a:gd name="T7" fmla="*/ 167 h 167"/>
              <a:gd name="T8" fmla="*/ 42 w 109"/>
              <a:gd name="T9" fmla="*/ 162 h 167"/>
              <a:gd name="T10" fmla="*/ 20 w 109"/>
              <a:gd name="T11" fmla="*/ 147 h 167"/>
              <a:gd name="T12" fmla="*/ 5 w 109"/>
              <a:gd name="T13" fmla="*/ 121 h 167"/>
              <a:gd name="T14" fmla="*/ 0 w 109"/>
              <a:gd name="T15" fmla="*/ 84 h 167"/>
              <a:gd name="T16" fmla="*/ 6 w 109"/>
              <a:gd name="T17" fmla="*/ 45 h 167"/>
              <a:gd name="T18" fmla="*/ 22 w 109"/>
              <a:gd name="T19" fmla="*/ 20 h 167"/>
              <a:gd name="T20" fmla="*/ 44 w 109"/>
              <a:gd name="T21" fmla="*/ 5 h 167"/>
              <a:gd name="T22" fmla="*/ 70 w 109"/>
              <a:gd name="T23" fmla="*/ 0 h 167"/>
              <a:gd name="T24" fmla="*/ 92 w 109"/>
              <a:gd name="T25" fmla="*/ 2 h 167"/>
              <a:gd name="T26" fmla="*/ 107 w 109"/>
              <a:gd name="T27" fmla="*/ 6 h 167"/>
              <a:gd name="T28" fmla="*/ 102 w 109"/>
              <a:gd name="T29" fmla="*/ 23 h 167"/>
              <a:gd name="T30" fmla="*/ 71 w 109"/>
              <a:gd name="T31" fmla="*/ 17 h 167"/>
              <a:gd name="T32" fmla="*/ 52 w 109"/>
              <a:gd name="T33" fmla="*/ 21 h 167"/>
              <a:gd name="T34" fmla="*/ 36 w 109"/>
              <a:gd name="T35" fmla="*/ 32 h 167"/>
              <a:gd name="T36" fmla="*/ 24 w 109"/>
              <a:gd name="T37" fmla="*/ 53 h 167"/>
              <a:gd name="T38" fmla="*/ 20 w 109"/>
              <a:gd name="T39" fmla="*/ 84 h 167"/>
              <a:gd name="T40" fmla="*/ 24 w 109"/>
              <a:gd name="T41" fmla="*/ 112 h 167"/>
              <a:gd name="T42" fmla="*/ 36 w 109"/>
              <a:gd name="T43" fmla="*/ 133 h 167"/>
              <a:gd name="T44" fmla="*/ 53 w 109"/>
              <a:gd name="T45" fmla="*/ 145 h 167"/>
              <a:gd name="T46" fmla="*/ 74 w 109"/>
              <a:gd name="T47" fmla="*/ 150 h 167"/>
              <a:gd name="T48" fmla="*/ 92 w 109"/>
              <a:gd name="T49" fmla="*/ 148 h 167"/>
              <a:gd name="T50" fmla="*/ 105 w 109"/>
              <a:gd name="T51" fmla="*/ 142 h 167"/>
              <a:gd name="T52" fmla="*/ 109 w 109"/>
              <a:gd name="T53" fmla="*/ 15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9" h="167">
                <a:moveTo>
                  <a:pt x="109" y="157"/>
                </a:moveTo>
                <a:lnTo>
                  <a:pt x="109" y="157"/>
                </a:lnTo>
                <a:cubicBezTo>
                  <a:pt x="105" y="161"/>
                  <a:pt x="99" y="163"/>
                  <a:pt x="92" y="165"/>
                </a:cubicBezTo>
                <a:cubicBezTo>
                  <a:pt x="85" y="166"/>
                  <a:pt x="77" y="167"/>
                  <a:pt x="69" y="167"/>
                </a:cubicBezTo>
                <a:cubicBezTo>
                  <a:pt x="60" y="167"/>
                  <a:pt x="51" y="165"/>
                  <a:pt x="42" y="162"/>
                </a:cubicBezTo>
                <a:cubicBezTo>
                  <a:pt x="34" y="158"/>
                  <a:pt x="27" y="153"/>
                  <a:pt x="20" y="147"/>
                </a:cubicBezTo>
                <a:cubicBezTo>
                  <a:pt x="14" y="140"/>
                  <a:pt x="9" y="131"/>
                  <a:pt x="5" y="121"/>
                </a:cubicBezTo>
                <a:cubicBezTo>
                  <a:pt x="2" y="110"/>
                  <a:pt x="0" y="98"/>
                  <a:pt x="0" y="84"/>
                </a:cubicBezTo>
                <a:cubicBezTo>
                  <a:pt x="0" y="69"/>
                  <a:pt x="2" y="56"/>
                  <a:pt x="6" y="45"/>
                </a:cubicBezTo>
                <a:cubicBezTo>
                  <a:pt x="10" y="35"/>
                  <a:pt x="15" y="26"/>
                  <a:pt x="22" y="20"/>
                </a:cubicBezTo>
                <a:cubicBezTo>
                  <a:pt x="29" y="13"/>
                  <a:pt x="36" y="8"/>
                  <a:pt x="44" y="5"/>
                </a:cubicBezTo>
                <a:cubicBezTo>
                  <a:pt x="53" y="2"/>
                  <a:pt x="61" y="0"/>
                  <a:pt x="70" y="0"/>
                </a:cubicBezTo>
                <a:cubicBezTo>
                  <a:pt x="79" y="0"/>
                  <a:pt x="86" y="1"/>
                  <a:pt x="92" y="2"/>
                </a:cubicBezTo>
                <a:cubicBezTo>
                  <a:pt x="98" y="3"/>
                  <a:pt x="103" y="4"/>
                  <a:pt x="107" y="6"/>
                </a:cubicBezTo>
                <a:lnTo>
                  <a:pt x="102" y="23"/>
                </a:lnTo>
                <a:cubicBezTo>
                  <a:pt x="95" y="19"/>
                  <a:pt x="85" y="17"/>
                  <a:pt x="71" y="17"/>
                </a:cubicBezTo>
                <a:cubicBezTo>
                  <a:pt x="65" y="17"/>
                  <a:pt x="59" y="19"/>
                  <a:pt x="52" y="21"/>
                </a:cubicBezTo>
                <a:cubicBezTo>
                  <a:pt x="46" y="23"/>
                  <a:pt x="41" y="27"/>
                  <a:pt x="36" y="32"/>
                </a:cubicBezTo>
                <a:cubicBezTo>
                  <a:pt x="31" y="37"/>
                  <a:pt x="27" y="44"/>
                  <a:pt x="24" y="53"/>
                </a:cubicBezTo>
                <a:cubicBezTo>
                  <a:pt x="22" y="61"/>
                  <a:pt x="20" y="71"/>
                  <a:pt x="20" y="84"/>
                </a:cubicBezTo>
                <a:cubicBezTo>
                  <a:pt x="20" y="95"/>
                  <a:pt x="21" y="104"/>
                  <a:pt x="24" y="112"/>
                </a:cubicBezTo>
                <a:cubicBezTo>
                  <a:pt x="27" y="121"/>
                  <a:pt x="31" y="128"/>
                  <a:pt x="36" y="133"/>
                </a:cubicBezTo>
                <a:cubicBezTo>
                  <a:pt x="40" y="139"/>
                  <a:pt x="46" y="143"/>
                  <a:pt x="53" y="145"/>
                </a:cubicBezTo>
                <a:cubicBezTo>
                  <a:pt x="59" y="148"/>
                  <a:pt x="66" y="150"/>
                  <a:pt x="74" y="150"/>
                </a:cubicBezTo>
                <a:cubicBezTo>
                  <a:pt x="81" y="150"/>
                  <a:pt x="87" y="149"/>
                  <a:pt x="92" y="148"/>
                </a:cubicBezTo>
                <a:cubicBezTo>
                  <a:pt x="97" y="146"/>
                  <a:pt x="101" y="144"/>
                  <a:pt x="105" y="142"/>
                </a:cubicBezTo>
                <a:lnTo>
                  <a:pt x="109" y="15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4" name="Freeform 1924"/>
          <p:cNvSpPr>
            <a:spLocks/>
          </p:cNvSpPr>
          <p:nvPr userDrawn="1"/>
        </p:nvSpPr>
        <p:spPr bwMode="auto">
          <a:xfrm>
            <a:off x="1403351" y="284163"/>
            <a:ext cx="84138" cy="115888"/>
          </a:xfrm>
          <a:custGeom>
            <a:avLst/>
            <a:gdLst>
              <a:gd name="T0" fmla="*/ 119 w 119"/>
              <a:gd name="T1" fmla="*/ 17 h 161"/>
              <a:gd name="T2" fmla="*/ 119 w 119"/>
              <a:gd name="T3" fmla="*/ 17 h 161"/>
              <a:gd name="T4" fmla="*/ 69 w 119"/>
              <a:gd name="T5" fmla="*/ 17 h 161"/>
              <a:gd name="T6" fmla="*/ 69 w 119"/>
              <a:gd name="T7" fmla="*/ 161 h 161"/>
              <a:gd name="T8" fmla="*/ 50 w 119"/>
              <a:gd name="T9" fmla="*/ 161 h 161"/>
              <a:gd name="T10" fmla="*/ 50 w 119"/>
              <a:gd name="T11" fmla="*/ 17 h 161"/>
              <a:gd name="T12" fmla="*/ 0 w 119"/>
              <a:gd name="T13" fmla="*/ 17 h 161"/>
              <a:gd name="T14" fmla="*/ 0 w 119"/>
              <a:gd name="T15" fmla="*/ 0 h 161"/>
              <a:gd name="T16" fmla="*/ 119 w 119"/>
              <a:gd name="T17" fmla="*/ 0 h 161"/>
              <a:gd name="T18" fmla="*/ 119 w 119"/>
              <a:gd name="T19" fmla="*/ 1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61">
                <a:moveTo>
                  <a:pt x="119" y="17"/>
                </a:moveTo>
                <a:lnTo>
                  <a:pt x="119" y="17"/>
                </a:lnTo>
                <a:lnTo>
                  <a:pt x="69" y="17"/>
                </a:lnTo>
                <a:lnTo>
                  <a:pt x="69" y="161"/>
                </a:lnTo>
                <a:lnTo>
                  <a:pt x="50" y="161"/>
                </a:lnTo>
                <a:lnTo>
                  <a:pt x="50" y="17"/>
                </a:lnTo>
                <a:lnTo>
                  <a:pt x="0" y="17"/>
                </a:lnTo>
                <a:lnTo>
                  <a:pt x="0" y="0"/>
                </a:lnTo>
                <a:lnTo>
                  <a:pt x="119" y="0"/>
                </a:lnTo>
                <a:lnTo>
                  <a:pt x="119" y="1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5" name="Freeform 1925"/>
          <p:cNvSpPr>
            <a:spLocks/>
          </p:cNvSpPr>
          <p:nvPr userDrawn="1"/>
        </p:nvSpPr>
        <p:spPr bwMode="auto">
          <a:xfrm>
            <a:off x="1504951" y="284163"/>
            <a:ext cx="63500" cy="115888"/>
          </a:xfrm>
          <a:custGeom>
            <a:avLst/>
            <a:gdLst>
              <a:gd name="T0" fmla="*/ 0 w 89"/>
              <a:gd name="T1" fmla="*/ 0 h 161"/>
              <a:gd name="T2" fmla="*/ 0 w 89"/>
              <a:gd name="T3" fmla="*/ 0 h 161"/>
              <a:gd name="T4" fmla="*/ 88 w 89"/>
              <a:gd name="T5" fmla="*/ 0 h 161"/>
              <a:gd name="T6" fmla="*/ 88 w 89"/>
              <a:gd name="T7" fmla="*/ 17 h 161"/>
              <a:gd name="T8" fmla="*/ 20 w 89"/>
              <a:gd name="T9" fmla="*/ 17 h 161"/>
              <a:gd name="T10" fmla="*/ 20 w 89"/>
              <a:gd name="T11" fmla="*/ 70 h 161"/>
              <a:gd name="T12" fmla="*/ 82 w 89"/>
              <a:gd name="T13" fmla="*/ 70 h 161"/>
              <a:gd name="T14" fmla="*/ 82 w 89"/>
              <a:gd name="T15" fmla="*/ 87 h 161"/>
              <a:gd name="T16" fmla="*/ 20 w 89"/>
              <a:gd name="T17" fmla="*/ 87 h 161"/>
              <a:gd name="T18" fmla="*/ 20 w 89"/>
              <a:gd name="T19" fmla="*/ 144 h 161"/>
              <a:gd name="T20" fmla="*/ 89 w 89"/>
              <a:gd name="T21" fmla="*/ 144 h 161"/>
              <a:gd name="T22" fmla="*/ 89 w 89"/>
              <a:gd name="T23" fmla="*/ 161 h 161"/>
              <a:gd name="T24" fmla="*/ 0 w 89"/>
              <a:gd name="T25" fmla="*/ 161 h 161"/>
              <a:gd name="T26" fmla="*/ 0 w 89"/>
              <a:gd name="T2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161">
                <a:moveTo>
                  <a:pt x="0" y="0"/>
                </a:moveTo>
                <a:lnTo>
                  <a:pt x="0" y="0"/>
                </a:lnTo>
                <a:lnTo>
                  <a:pt x="88" y="0"/>
                </a:lnTo>
                <a:lnTo>
                  <a:pt x="88" y="17"/>
                </a:lnTo>
                <a:lnTo>
                  <a:pt x="20" y="17"/>
                </a:lnTo>
                <a:lnTo>
                  <a:pt x="20" y="70"/>
                </a:lnTo>
                <a:lnTo>
                  <a:pt x="82" y="70"/>
                </a:lnTo>
                <a:lnTo>
                  <a:pt x="82" y="87"/>
                </a:lnTo>
                <a:lnTo>
                  <a:pt x="20" y="87"/>
                </a:lnTo>
                <a:lnTo>
                  <a:pt x="20" y="144"/>
                </a:lnTo>
                <a:lnTo>
                  <a:pt x="89" y="144"/>
                </a:lnTo>
                <a:lnTo>
                  <a:pt x="89" y="161"/>
                </a:lnTo>
                <a:lnTo>
                  <a:pt x="0" y="161"/>
                </a:lnTo>
                <a:lnTo>
                  <a:pt x="0" y="0"/>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6" name="Freeform 1926"/>
          <p:cNvSpPr>
            <a:spLocks noEditPoints="1"/>
          </p:cNvSpPr>
          <p:nvPr userDrawn="1"/>
        </p:nvSpPr>
        <p:spPr bwMode="auto">
          <a:xfrm>
            <a:off x="1593851" y="282575"/>
            <a:ext cx="71438" cy="117475"/>
          </a:xfrm>
          <a:custGeom>
            <a:avLst/>
            <a:gdLst>
              <a:gd name="T0" fmla="*/ 39 w 100"/>
              <a:gd name="T1" fmla="*/ 17 h 163"/>
              <a:gd name="T2" fmla="*/ 39 w 100"/>
              <a:gd name="T3" fmla="*/ 17 h 163"/>
              <a:gd name="T4" fmla="*/ 27 w 100"/>
              <a:gd name="T5" fmla="*/ 17 h 163"/>
              <a:gd name="T6" fmla="*/ 19 w 100"/>
              <a:gd name="T7" fmla="*/ 18 h 163"/>
              <a:gd name="T8" fmla="*/ 19 w 100"/>
              <a:gd name="T9" fmla="*/ 85 h 163"/>
              <a:gd name="T10" fmla="*/ 22 w 100"/>
              <a:gd name="T11" fmla="*/ 85 h 163"/>
              <a:gd name="T12" fmla="*/ 28 w 100"/>
              <a:gd name="T13" fmla="*/ 86 h 163"/>
              <a:gd name="T14" fmla="*/ 33 w 100"/>
              <a:gd name="T15" fmla="*/ 86 h 163"/>
              <a:gd name="T16" fmla="*/ 37 w 100"/>
              <a:gd name="T17" fmla="*/ 86 h 163"/>
              <a:gd name="T18" fmla="*/ 52 w 100"/>
              <a:gd name="T19" fmla="*/ 84 h 163"/>
              <a:gd name="T20" fmla="*/ 66 w 100"/>
              <a:gd name="T21" fmla="*/ 79 h 163"/>
              <a:gd name="T22" fmla="*/ 76 w 100"/>
              <a:gd name="T23" fmla="*/ 68 h 163"/>
              <a:gd name="T24" fmla="*/ 80 w 100"/>
              <a:gd name="T25" fmla="*/ 50 h 163"/>
              <a:gd name="T26" fmla="*/ 76 w 100"/>
              <a:gd name="T27" fmla="*/ 34 h 163"/>
              <a:gd name="T28" fmla="*/ 67 w 100"/>
              <a:gd name="T29" fmla="*/ 24 h 163"/>
              <a:gd name="T30" fmla="*/ 54 w 100"/>
              <a:gd name="T31" fmla="*/ 19 h 163"/>
              <a:gd name="T32" fmla="*/ 39 w 100"/>
              <a:gd name="T33" fmla="*/ 17 h 163"/>
              <a:gd name="T34" fmla="*/ 0 w 100"/>
              <a:gd name="T35" fmla="*/ 4 h 163"/>
              <a:gd name="T36" fmla="*/ 0 w 100"/>
              <a:gd name="T37" fmla="*/ 4 h 163"/>
              <a:gd name="T38" fmla="*/ 18 w 100"/>
              <a:gd name="T39" fmla="*/ 1 h 163"/>
              <a:gd name="T40" fmla="*/ 38 w 100"/>
              <a:gd name="T41" fmla="*/ 0 h 163"/>
              <a:gd name="T42" fmla="*/ 60 w 100"/>
              <a:gd name="T43" fmla="*/ 2 h 163"/>
              <a:gd name="T44" fmla="*/ 80 w 100"/>
              <a:gd name="T45" fmla="*/ 10 h 163"/>
              <a:gd name="T46" fmla="*/ 94 w 100"/>
              <a:gd name="T47" fmla="*/ 25 h 163"/>
              <a:gd name="T48" fmla="*/ 100 w 100"/>
              <a:gd name="T49" fmla="*/ 50 h 163"/>
              <a:gd name="T50" fmla="*/ 95 w 100"/>
              <a:gd name="T51" fmla="*/ 74 h 163"/>
              <a:gd name="T52" fmla="*/ 81 w 100"/>
              <a:gd name="T53" fmla="*/ 91 h 163"/>
              <a:gd name="T54" fmla="*/ 61 w 100"/>
              <a:gd name="T55" fmla="*/ 100 h 163"/>
              <a:gd name="T56" fmla="*/ 37 w 100"/>
              <a:gd name="T57" fmla="*/ 103 h 163"/>
              <a:gd name="T58" fmla="*/ 34 w 100"/>
              <a:gd name="T59" fmla="*/ 103 h 163"/>
              <a:gd name="T60" fmla="*/ 28 w 100"/>
              <a:gd name="T61" fmla="*/ 103 h 163"/>
              <a:gd name="T62" fmla="*/ 23 w 100"/>
              <a:gd name="T63" fmla="*/ 102 h 163"/>
              <a:gd name="T64" fmla="*/ 19 w 100"/>
              <a:gd name="T65" fmla="*/ 102 h 163"/>
              <a:gd name="T66" fmla="*/ 19 w 100"/>
              <a:gd name="T67" fmla="*/ 163 h 163"/>
              <a:gd name="T68" fmla="*/ 0 w 100"/>
              <a:gd name="T69" fmla="*/ 163 h 163"/>
              <a:gd name="T70" fmla="*/ 0 w 100"/>
              <a:gd name="T71"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63">
                <a:moveTo>
                  <a:pt x="39" y="17"/>
                </a:moveTo>
                <a:lnTo>
                  <a:pt x="39" y="17"/>
                </a:lnTo>
                <a:cubicBezTo>
                  <a:pt x="35" y="17"/>
                  <a:pt x="31" y="17"/>
                  <a:pt x="27" y="17"/>
                </a:cubicBezTo>
                <a:cubicBezTo>
                  <a:pt x="24" y="17"/>
                  <a:pt x="21" y="18"/>
                  <a:pt x="19" y="18"/>
                </a:cubicBezTo>
                <a:lnTo>
                  <a:pt x="19" y="85"/>
                </a:lnTo>
                <a:cubicBezTo>
                  <a:pt x="19" y="85"/>
                  <a:pt x="21" y="85"/>
                  <a:pt x="22" y="85"/>
                </a:cubicBezTo>
                <a:cubicBezTo>
                  <a:pt x="24" y="85"/>
                  <a:pt x="26" y="86"/>
                  <a:pt x="28" y="86"/>
                </a:cubicBezTo>
                <a:cubicBezTo>
                  <a:pt x="29" y="86"/>
                  <a:pt x="31" y="86"/>
                  <a:pt x="33" y="86"/>
                </a:cubicBezTo>
                <a:lnTo>
                  <a:pt x="37" y="86"/>
                </a:lnTo>
                <a:cubicBezTo>
                  <a:pt x="42" y="86"/>
                  <a:pt x="47" y="85"/>
                  <a:pt x="52" y="84"/>
                </a:cubicBezTo>
                <a:cubicBezTo>
                  <a:pt x="57" y="83"/>
                  <a:pt x="62" y="81"/>
                  <a:pt x="66" y="79"/>
                </a:cubicBezTo>
                <a:cubicBezTo>
                  <a:pt x="70" y="76"/>
                  <a:pt x="73" y="73"/>
                  <a:pt x="76" y="68"/>
                </a:cubicBezTo>
                <a:cubicBezTo>
                  <a:pt x="78" y="63"/>
                  <a:pt x="80" y="57"/>
                  <a:pt x="80" y="50"/>
                </a:cubicBezTo>
                <a:cubicBezTo>
                  <a:pt x="80" y="43"/>
                  <a:pt x="78" y="38"/>
                  <a:pt x="76" y="34"/>
                </a:cubicBezTo>
                <a:cubicBezTo>
                  <a:pt x="74" y="30"/>
                  <a:pt x="71" y="26"/>
                  <a:pt x="67" y="24"/>
                </a:cubicBezTo>
                <a:cubicBezTo>
                  <a:pt x="63" y="21"/>
                  <a:pt x="58" y="20"/>
                  <a:pt x="54" y="19"/>
                </a:cubicBezTo>
                <a:cubicBezTo>
                  <a:pt x="49" y="17"/>
                  <a:pt x="44" y="17"/>
                  <a:pt x="39" y="17"/>
                </a:cubicBezTo>
                <a:close/>
                <a:moveTo>
                  <a:pt x="0" y="4"/>
                </a:moveTo>
                <a:lnTo>
                  <a:pt x="0" y="4"/>
                </a:lnTo>
                <a:cubicBezTo>
                  <a:pt x="5" y="2"/>
                  <a:pt x="12" y="2"/>
                  <a:pt x="18" y="1"/>
                </a:cubicBezTo>
                <a:cubicBezTo>
                  <a:pt x="25" y="1"/>
                  <a:pt x="32" y="0"/>
                  <a:pt x="38" y="0"/>
                </a:cubicBezTo>
                <a:cubicBezTo>
                  <a:pt x="45" y="0"/>
                  <a:pt x="53" y="1"/>
                  <a:pt x="60" y="2"/>
                </a:cubicBezTo>
                <a:cubicBezTo>
                  <a:pt x="67" y="4"/>
                  <a:pt x="74" y="6"/>
                  <a:pt x="80" y="10"/>
                </a:cubicBezTo>
                <a:cubicBezTo>
                  <a:pt x="86" y="14"/>
                  <a:pt x="91" y="19"/>
                  <a:pt x="94" y="25"/>
                </a:cubicBezTo>
                <a:cubicBezTo>
                  <a:pt x="98" y="32"/>
                  <a:pt x="100" y="40"/>
                  <a:pt x="100" y="50"/>
                </a:cubicBezTo>
                <a:cubicBezTo>
                  <a:pt x="100" y="60"/>
                  <a:pt x="98" y="68"/>
                  <a:pt x="95" y="74"/>
                </a:cubicBezTo>
                <a:cubicBezTo>
                  <a:pt x="91" y="81"/>
                  <a:pt x="86" y="87"/>
                  <a:pt x="81" y="91"/>
                </a:cubicBezTo>
                <a:cubicBezTo>
                  <a:pt x="75" y="95"/>
                  <a:pt x="68" y="98"/>
                  <a:pt x="61" y="100"/>
                </a:cubicBezTo>
                <a:cubicBezTo>
                  <a:pt x="53" y="102"/>
                  <a:pt x="45" y="103"/>
                  <a:pt x="37" y="103"/>
                </a:cubicBezTo>
                <a:lnTo>
                  <a:pt x="34" y="103"/>
                </a:lnTo>
                <a:cubicBezTo>
                  <a:pt x="32" y="103"/>
                  <a:pt x="30" y="103"/>
                  <a:pt x="28" y="103"/>
                </a:cubicBezTo>
                <a:cubicBezTo>
                  <a:pt x="26" y="103"/>
                  <a:pt x="24" y="102"/>
                  <a:pt x="23" y="102"/>
                </a:cubicBezTo>
                <a:cubicBezTo>
                  <a:pt x="21" y="102"/>
                  <a:pt x="19" y="102"/>
                  <a:pt x="19" y="102"/>
                </a:cubicBezTo>
                <a:lnTo>
                  <a:pt x="19" y="163"/>
                </a:lnTo>
                <a:lnTo>
                  <a:pt x="0" y="163"/>
                </a:lnTo>
                <a:lnTo>
                  <a:pt x="0" y="4"/>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7" name="Freeform 1927"/>
          <p:cNvSpPr>
            <a:spLocks/>
          </p:cNvSpPr>
          <p:nvPr userDrawn="1"/>
        </p:nvSpPr>
        <p:spPr bwMode="auto">
          <a:xfrm>
            <a:off x="1677988" y="282575"/>
            <a:ext cx="77788" cy="120650"/>
          </a:xfrm>
          <a:custGeom>
            <a:avLst/>
            <a:gdLst>
              <a:gd name="T0" fmla="*/ 110 w 110"/>
              <a:gd name="T1" fmla="*/ 157 h 167"/>
              <a:gd name="T2" fmla="*/ 110 w 110"/>
              <a:gd name="T3" fmla="*/ 157 h 167"/>
              <a:gd name="T4" fmla="*/ 92 w 110"/>
              <a:gd name="T5" fmla="*/ 165 h 167"/>
              <a:gd name="T6" fmla="*/ 70 w 110"/>
              <a:gd name="T7" fmla="*/ 167 h 167"/>
              <a:gd name="T8" fmla="*/ 43 w 110"/>
              <a:gd name="T9" fmla="*/ 162 h 167"/>
              <a:gd name="T10" fmla="*/ 21 w 110"/>
              <a:gd name="T11" fmla="*/ 147 h 167"/>
              <a:gd name="T12" fmla="*/ 6 w 110"/>
              <a:gd name="T13" fmla="*/ 121 h 167"/>
              <a:gd name="T14" fmla="*/ 0 w 110"/>
              <a:gd name="T15" fmla="*/ 84 h 167"/>
              <a:gd name="T16" fmla="*/ 7 w 110"/>
              <a:gd name="T17" fmla="*/ 45 h 167"/>
              <a:gd name="T18" fmla="*/ 23 w 110"/>
              <a:gd name="T19" fmla="*/ 20 h 167"/>
              <a:gd name="T20" fmla="*/ 45 w 110"/>
              <a:gd name="T21" fmla="*/ 5 h 167"/>
              <a:gd name="T22" fmla="*/ 70 w 110"/>
              <a:gd name="T23" fmla="*/ 0 h 167"/>
              <a:gd name="T24" fmla="*/ 93 w 110"/>
              <a:gd name="T25" fmla="*/ 2 h 167"/>
              <a:gd name="T26" fmla="*/ 108 w 110"/>
              <a:gd name="T27" fmla="*/ 6 h 167"/>
              <a:gd name="T28" fmla="*/ 103 w 110"/>
              <a:gd name="T29" fmla="*/ 23 h 167"/>
              <a:gd name="T30" fmla="*/ 72 w 110"/>
              <a:gd name="T31" fmla="*/ 17 h 167"/>
              <a:gd name="T32" fmla="*/ 53 w 110"/>
              <a:gd name="T33" fmla="*/ 21 h 167"/>
              <a:gd name="T34" fmla="*/ 37 w 110"/>
              <a:gd name="T35" fmla="*/ 32 h 167"/>
              <a:gd name="T36" fmla="*/ 25 w 110"/>
              <a:gd name="T37" fmla="*/ 53 h 167"/>
              <a:gd name="T38" fmla="*/ 21 w 110"/>
              <a:gd name="T39" fmla="*/ 84 h 167"/>
              <a:gd name="T40" fmla="*/ 25 w 110"/>
              <a:gd name="T41" fmla="*/ 112 h 167"/>
              <a:gd name="T42" fmla="*/ 36 w 110"/>
              <a:gd name="T43" fmla="*/ 133 h 167"/>
              <a:gd name="T44" fmla="*/ 53 w 110"/>
              <a:gd name="T45" fmla="*/ 145 h 167"/>
              <a:gd name="T46" fmla="*/ 74 w 110"/>
              <a:gd name="T47" fmla="*/ 150 h 167"/>
              <a:gd name="T48" fmla="*/ 92 w 110"/>
              <a:gd name="T49" fmla="*/ 148 h 167"/>
              <a:gd name="T50" fmla="*/ 105 w 110"/>
              <a:gd name="T51" fmla="*/ 142 h 167"/>
              <a:gd name="T52" fmla="*/ 110 w 110"/>
              <a:gd name="T53" fmla="*/ 15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0" h="167">
                <a:moveTo>
                  <a:pt x="110" y="157"/>
                </a:moveTo>
                <a:lnTo>
                  <a:pt x="110" y="157"/>
                </a:lnTo>
                <a:cubicBezTo>
                  <a:pt x="105" y="161"/>
                  <a:pt x="100" y="163"/>
                  <a:pt x="92" y="165"/>
                </a:cubicBezTo>
                <a:cubicBezTo>
                  <a:pt x="85" y="166"/>
                  <a:pt x="78" y="167"/>
                  <a:pt x="70" y="167"/>
                </a:cubicBezTo>
                <a:cubicBezTo>
                  <a:pt x="60" y="167"/>
                  <a:pt x="51" y="165"/>
                  <a:pt x="43" y="162"/>
                </a:cubicBezTo>
                <a:cubicBezTo>
                  <a:pt x="35" y="158"/>
                  <a:pt x="27" y="153"/>
                  <a:pt x="21" y="147"/>
                </a:cubicBezTo>
                <a:cubicBezTo>
                  <a:pt x="15" y="140"/>
                  <a:pt x="10" y="131"/>
                  <a:pt x="6" y="121"/>
                </a:cubicBezTo>
                <a:cubicBezTo>
                  <a:pt x="2" y="110"/>
                  <a:pt x="0" y="98"/>
                  <a:pt x="0" y="84"/>
                </a:cubicBezTo>
                <a:cubicBezTo>
                  <a:pt x="0" y="69"/>
                  <a:pt x="2" y="56"/>
                  <a:pt x="7" y="45"/>
                </a:cubicBezTo>
                <a:cubicBezTo>
                  <a:pt x="11" y="35"/>
                  <a:pt x="16" y="26"/>
                  <a:pt x="23" y="20"/>
                </a:cubicBezTo>
                <a:cubicBezTo>
                  <a:pt x="29" y="13"/>
                  <a:pt x="37" y="8"/>
                  <a:pt x="45" y="5"/>
                </a:cubicBezTo>
                <a:cubicBezTo>
                  <a:pt x="53" y="2"/>
                  <a:pt x="62" y="0"/>
                  <a:pt x="70" y="0"/>
                </a:cubicBezTo>
                <a:cubicBezTo>
                  <a:pt x="79" y="0"/>
                  <a:pt x="87" y="1"/>
                  <a:pt x="93" y="2"/>
                </a:cubicBezTo>
                <a:cubicBezTo>
                  <a:pt x="99" y="3"/>
                  <a:pt x="104" y="4"/>
                  <a:pt x="108" y="6"/>
                </a:cubicBezTo>
                <a:lnTo>
                  <a:pt x="103" y="23"/>
                </a:lnTo>
                <a:cubicBezTo>
                  <a:pt x="96" y="19"/>
                  <a:pt x="85" y="17"/>
                  <a:pt x="72" y="17"/>
                </a:cubicBezTo>
                <a:cubicBezTo>
                  <a:pt x="65" y="17"/>
                  <a:pt x="59" y="19"/>
                  <a:pt x="53" y="21"/>
                </a:cubicBezTo>
                <a:cubicBezTo>
                  <a:pt x="47" y="23"/>
                  <a:pt x="41" y="27"/>
                  <a:pt x="37" y="32"/>
                </a:cubicBezTo>
                <a:cubicBezTo>
                  <a:pt x="32" y="37"/>
                  <a:pt x="28" y="44"/>
                  <a:pt x="25" y="53"/>
                </a:cubicBezTo>
                <a:cubicBezTo>
                  <a:pt x="22" y="61"/>
                  <a:pt x="21" y="71"/>
                  <a:pt x="21" y="84"/>
                </a:cubicBezTo>
                <a:cubicBezTo>
                  <a:pt x="21" y="95"/>
                  <a:pt x="22" y="104"/>
                  <a:pt x="25" y="112"/>
                </a:cubicBezTo>
                <a:cubicBezTo>
                  <a:pt x="28" y="121"/>
                  <a:pt x="31" y="128"/>
                  <a:pt x="36" y="133"/>
                </a:cubicBezTo>
                <a:cubicBezTo>
                  <a:pt x="41" y="139"/>
                  <a:pt x="47" y="143"/>
                  <a:pt x="53" y="145"/>
                </a:cubicBezTo>
                <a:cubicBezTo>
                  <a:pt x="60" y="148"/>
                  <a:pt x="67" y="150"/>
                  <a:pt x="74" y="150"/>
                </a:cubicBezTo>
                <a:cubicBezTo>
                  <a:pt x="81" y="150"/>
                  <a:pt x="87" y="149"/>
                  <a:pt x="92" y="148"/>
                </a:cubicBezTo>
                <a:cubicBezTo>
                  <a:pt x="97" y="146"/>
                  <a:pt x="102" y="144"/>
                  <a:pt x="105" y="142"/>
                </a:cubicBezTo>
                <a:lnTo>
                  <a:pt x="110" y="15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8" name="Freeform 1928"/>
          <p:cNvSpPr>
            <a:spLocks/>
          </p:cNvSpPr>
          <p:nvPr userDrawn="1"/>
        </p:nvSpPr>
        <p:spPr bwMode="auto">
          <a:xfrm>
            <a:off x="1763713" y="284163"/>
            <a:ext cx="84138" cy="115888"/>
          </a:xfrm>
          <a:custGeom>
            <a:avLst/>
            <a:gdLst>
              <a:gd name="T0" fmla="*/ 119 w 119"/>
              <a:gd name="T1" fmla="*/ 17 h 161"/>
              <a:gd name="T2" fmla="*/ 119 w 119"/>
              <a:gd name="T3" fmla="*/ 17 h 161"/>
              <a:gd name="T4" fmla="*/ 69 w 119"/>
              <a:gd name="T5" fmla="*/ 17 h 161"/>
              <a:gd name="T6" fmla="*/ 69 w 119"/>
              <a:gd name="T7" fmla="*/ 161 h 161"/>
              <a:gd name="T8" fmla="*/ 50 w 119"/>
              <a:gd name="T9" fmla="*/ 161 h 161"/>
              <a:gd name="T10" fmla="*/ 50 w 119"/>
              <a:gd name="T11" fmla="*/ 17 h 161"/>
              <a:gd name="T12" fmla="*/ 0 w 119"/>
              <a:gd name="T13" fmla="*/ 17 h 161"/>
              <a:gd name="T14" fmla="*/ 0 w 119"/>
              <a:gd name="T15" fmla="*/ 0 h 161"/>
              <a:gd name="T16" fmla="*/ 119 w 119"/>
              <a:gd name="T17" fmla="*/ 0 h 161"/>
              <a:gd name="T18" fmla="*/ 119 w 119"/>
              <a:gd name="T19" fmla="*/ 1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61">
                <a:moveTo>
                  <a:pt x="119" y="17"/>
                </a:moveTo>
                <a:lnTo>
                  <a:pt x="119" y="17"/>
                </a:lnTo>
                <a:lnTo>
                  <a:pt x="69" y="17"/>
                </a:lnTo>
                <a:lnTo>
                  <a:pt x="69" y="161"/>
                </a:lnTo>
                <a:lnTo>
                  <a:pt x="50" y="161"/>
                </a:lnTo>
                <a:lnTo>
                  <a:pt x="50" y="17"/>
                </a:lnTo>
                <a:lnTo>
                  <a:pt x="0" y="17"/>
                </a:lnTo>
                <a:lnTo>
                  <a:pt x="0" y="0"/>
                </a:lnTo>
                <a:lnTo>
                  <a:pt x="119" y="0"/>
                </a:lnTo>
                <a:lnTo>
                  <a:pt x="119" y="1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9" name="Freeform 1929"/>
          <p:cNvSpPr>
            <a:spLocks noEditPoints="1"/>
          </p:cNvSpPr>
          <p:nvPr userDrawn="1"/>
        </p:nvSpPr>
        <p:spPr bwMode="auto">
          <a:xfrm>
            <a:off x="1865313" y="282575"/>
            <a:ext cx="73025" cy="119063"/>
          </a:xfrm>
          <a:custGeom>
            <a:avLst/>
            <a:gdLst>
              <a:gd name="T0" fmla="*/ 44 w 102"/>
              <a:gd name="T1" fmla="*/ 148 h 165"/>
              <a:gd name="T2" fmla="*/ 44 w 102"/>
              <a:gd name="T3" fmla="*/ 148 h 165"/>
              <a:gd name="T4" fmla="*/ 58 w 102"/>
              <a:gd name="T5" fmla="*/ 146 h 165"/>
              <a:gd name="T6" fmla="*/ 70 w 102"/>
              <a:gd name="T7" fmla="*/ 141 h 165"/>
              <a:gd name="T8" fmla="*/ 78 w 102"/>
              <a:gd name="T9" fmla="*/ 132 h 165"/>
              <a:gd name="T10" fmla="*/ 82 w 102"/>
              <a:gd name="T11" fmla="*/ 119 h 165"/>
              <a:gd name="T12" fmla="*/ 78 w 102"/>
              <a:gd name="T13" fmla="*/ 103 h 165"/>
              <a:gd name="T14" fmla="*/ 68 w 102"/>
              <a:gd name="T15" fmla="*/ 94 h 165"/>
              <a:gd name="T16" fmla="*/ 54 w 102"/>
              <a:gd name="T17" fmla="*/ 90 h 165"/>
              <a:gd name="T18" fmla="*/ 39 w 102"/>
              <a:gd name="T19" fmla="*/ 89 h 165"/>
              <a:gd name="T20" fmla="*/ 19 w 102"/>
              <a:gd name="T21" fmla="*/ 89 h 165"/>
              <a:gd name="T22" fmla="*/ 19 w 102"/>
              <a:gd name="T23" fmla="*/ 147 h 165"/>
              <a:gd name="T24" fmla="*/ 24 w 102"/>
              <a:gd name="T25" fmla="*/ 147 h 165"/>
              <a:gd name="T26" fmla="*/ 30 w 102"/>
              <a:gd name="T27" fmla="*/ 148 h 165"/>
              <a:gd name="T28" fmla="*/ 37 w 102"/>
              <a:gd name="T29" fmla="*/ 148 h 165"/>
              <a:gd name="T30" fmla="*/ 44 w 102"/>
              <a:gd name="T31" fmla="*/ 148 h 165"/>
              <a:gd name="T32" fmla="*/ 31 w 102"/>
              <a:gd name="T33" fmla="*/ 73 h 165"/>
              <a:gd name="T34" fmla="*/ 31 w 102"/>
              <a:gd name="T35" fmla="*/ 73 h 165"/>
              <a:gd name="T36" fmla="*/ 40 w 102"/>
              <a:gd name="T37" fmla="*/ 73 h 165"/>
              <a:gd name="T38" fmla="*/ 50 w 102"/>
              <a:gd name="T39" fmla="*/ 72 h 165"/>
              <a:gd name="T40" fmla="*/ 60 w 102"/>
              <a:gd name="T41" fmla="*/ 67 h 165"/>
              <a:gd name="T42" fmla="*/ 69 w 102"/>
              <a:gd name="T43" fmla="*/ 61 h 165"/>
              <a:gd name="T44" fmla="*/ 75 w 102"/>
              <a:gd name="T45" fmla="*/ 53 h 165"/>
              <a:gd name="T46" fmla="*/ 77 w 102"/>
              <a:gd name="T47" fmla="*/ 43 h 165"/>
              <a:gd name="T48" fmla="*/ 74 w 102"/>
              <a:gd name="T49" fmla="*/ 30 h 165"/>
              <a:gd name="T50" fmla="*/ 66 w 102"/>
              <a:gd name="T51" fmla="*/ 22 h 165"/>
              <a:gd name="T52" fmla="*/ 55 w 102"/>
              <a:gd name="T53" fmla="*/ 18 h 165"/>
              <a:gd name="T54" fmla="*/ 42 w 102"/>
              <a:gd name="T55" fmla="*/ 17 h 165"/>
              <a:gd name="T56" fmla="*/ 29 w 102"/>
              <a:gd name="T57" fmla="*/ 17 h 165"/>
              <a:gd name="T58" fmla="*/ 19 w 102"/>
              <a:gd name="T59" fmla="*/ 18 h 165"/>
              <a:gd name="T60" fmla="*/ 19 w 102"/>
              <a:gd name="T61" fmla="*/ 73 h 165"/>
              <a:gd name="T62" fmla="*/ 31 w 102"/>
              <a:gd name="T63" fmla="*/ 73 h 165"/>
              <a:gd name="T64" fmla="*/ 97 w 102"/>
              <a:gd name="T65" fmla="*/ 39 h 165"/>
              <a:gd name="T66" fmla="*/ 97 w 102"/>
              <a:gd name="T67" fmla="*/ 39 h 165"/>
              <a:gd name="T68" fmla="*/ 95 w 102"/>
              <a:gd name="T69" fmla="*/ 51 h 165"/>
              <a:gd name="T70" fmla="*/ 90 w 102"/>
              <a:gd name="T71" fmla="*/ 62 h 165"/>
              <a:gd name="T72" fmla="*/ 80 w 102"/>
              <a:gd name="T73" fmla="*/ 71 h 165"/>
              <a:gd name="T74" fmla="*/ 67 w 102"/>
              <a:gd name="T75" fmla="*/ 77 h 165"/>
              <a:gd name="T76" fmla="*/ 67 w 102"/>
              <a:gd name="T77" fmla="*/ 78 h 165"/>
              <a:gd name="T78" fmla="*/ 80 w 102"/>
              <a:gd name="T79" fmla="*/ 82 h 165"/>
              <a:gd name="T80" fmla="*/ 91 w 102"/>
              <a:gd name="T81" fmla="*/ 89 h 165"/>
              <a:gd name="T82" fmla="*/ 99 w 102"/>
              <a:gd name="T83" fmla="*/ 101 h 165"/>
              <a:gd name="T84" fmla="*/ 102 w 102"/>
              <a:gd name="T85" fmla="*/ 117 h 165"/>
              <a:gd name="T86" fmla="*/ 97 w 102"/>
              <a:gd name="T87" fmla="*/ 139 h 165"/>
              <a:gd name="T88" fmla="*/ 83 w 102"/>
              <a:gd name="T89" fmla="*/ 153 h 165"/>
              <a:gd name="T90" fmla="*/ 64 w 102"/>
              <a:gd name="T91" fmla="*/ 162 h 165"/>
              <a:gd name="T92" fmla="*/ 42 w 102"/>
              <a:gd name="T93" fmla="*/ 165 h 165"/>
              <a:gd name="T94" fmla="*/ 33 w 102"/>
              <a:gd name="T95" fmla="*/ 165 h 165"/>
              <a:gd name="T96" fmla="*/ 22 w 102"/>
              <a:gd name="T97" fmla="*/ 164 h 165"/>
              <a:gd name="T98" fmla="*/ 10 w 102"/>
              <a:gd name="T99" fmla="*/ 163 h 165"/>
              <a:gd name="T100" fmla="*/ 0 w 102"/>
              <a:gd name="T101" fmla="*/ 162 h 165"/>
              <a:gd name="T102" fmla="*/ 0 w 102"/>
              <a:gd name="T103" fmla="*/ 4 h 165"/>
              <a:gd name="T104" fmla="*/ 20 w 102"/>
              <a:gd name="T105" fmla="*/ 1 h 165"/>
              <a:gd name="T106" fmla="*/ 44 w 102"/>
              <a:gd name="T107" fmla="*/ 0 h 165"/>
              <a:gd name="T108" fmla="*/ 63 w 102"/>
              <a:gd name="T109" fmla="*/ 2 h 165"/>
              <a:gd name="T110" fmla="*/ 79 w 102"/>
              <a:gd name="T111" fmla="*/ 8 h 165"/>
              <a:gd name="T112" fmla="*/ 92 w 102"/>
              <a:gd name="T113" fmla="*/ 19 h 165"/>
              <a:gd name="T114" fmla="*/ 97 w 102"/>
              <a:gd name="T115" fmla="*/ 3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2" h="165">
                <a:moveTo>
                  <a:pt x="44" y="148"/>
                </a:moveTo>
                <a:lnTo>
                  <a:pt x="44" y="148"/>
                </a:lnTo>
                <a:cubicBezTo>
                  <a:pt x="49" y="148"/>
                  <a:pt x="53" y="148"/>
                  <a:pt x="58" y="146"/>
                </a:cubicBezTo>
                <a:cubicBezTo>
                  <a:pt x="62" y="145"/>
                  <a:pt x="67" y="143"/>
                  <a:pt x="70" y="141"/>
                </a:cubicBezTo>
                <a:cubicBezTo>
                  <a:pt x="74" y="138"/>
                  <a:pt x="76" y="135"/>
                  <a:pt x="78" y="132"/>
                </a:cubicBezTo>
                <a:cubicBezTo>
                  <a:pt x="80" y="128"/>
                  <a:pt x="82" y="124"/>
                  <a:pt x="82" y="119"/>
                </a:cubicBezTo>
                <a:cubicBezTo>
                  <a:pt x="82" y="112"/>
                  <a:pt x="80" y="107"/>
                  <a:pt x="78" y="103"/>
                </a:cubicBezTo>
                <a:cubicBezTo>
                  <a:pt x="75" y="100"/>
                  <a:pt x="72" y="97"/>
                  <a:pt x="68" y="94"/>
                </a:cubicBezTo>
                <a:cubicBezTo>
                  <a:pt x="64" y="92"/>
                  <a:pt x="59" y="91"/>
                  <a:pt x="54" y="90"/>
                </a:cubicBezTo>
                <a:cubicBezTo>
                  <a:pt x="49" y="89"/>
                  <a:pt x="44" y="89"/>
                  <a:pt x="39" y="89"/>
                </a:cubicBezTo>
                <a:lnTo>
                  <a:pt x="19" y="89"/>
                </a:lnTo>
                <a:lnTo>
                  <a:pt x="19" y="147"/>
                </a:lnTo>
                <a:cubicBezTo>
                  <a:pt x="20" y="147"/>
                  <a:pt x="22" y="147"/>
                  <a:pt x="24" y="147"/>
                </a:cubicBezTo>
                <a:cubicBezTo>
                  <a:pt x="26" y="147"/>
                  <a:pt x="28" y="148"/>
                  <a:pt x="30" y="148"/>
                </a:cubicBezTo>
                <a:cubicBezTo>
                  <a:pt x="32" y="148"/>
                  <a:pt x="35" y="148"/>
                  <a:pt x="37" y="148"/>
                </a:cubicBezTo>
                <a:cubicBezTo>
                  <a:pt x="40" y="148"/>
                  <a:pt x="42" y="148"/>
                  <a:pt x="44" y="148"/>
                </a:cubicBezTo>
                <a:close/>
                <a:moveTo>
                  <a:pt x="31" y="73"/>
                </a:moveTo>
                <a:lnTo>
                  <a:pt x="31" y="73"/>
                </a:lnTo>
                <a:cubicBezTo>
                  <a:pt x="34" y="73"/>
                  <a:pt x="37" y="73"/>
                  <a:pt x="40" y="73"/>
                </a:cubicBezTo>
                <a:cubicBezTo>
                  <a:pt x="44" y="72"/>
                  <a:pt x="47" y="72"/>
                  <a:pt x="50" y="72"/>
                </a:cubicBezTo>
                <a:cubicBezTo>
                  <a:pt x="53" y="71"/>
                  <a:pt x="57" y="69"/>
                  <a:pt x="60" y="67"/>
                </a:cubicBezTo>
                <a:cubicBezTo>
                  <a:pt x="63" y="66"/>
                  <a:pt x="66" y="64"/>
                  <a:pt x="69" y="61"/>
                </a:cubicBezTo>
                <a:cubicBezTo>
                  <a:pt x="71" y="59"/>
                  <a:pt x="73" y="56"/>
                  <a:pt x="75" y="53"/>
                </a:cubicBezTo>
                <a:cubicBezTo>
                  <a:pt x="76" y="50"/>
                  <a:pt x="77" y="46"/>
                  <a:pt x="77" y="43"/>
                </a:cubicBezTo>
                <a:cubicBezTo>
                  <a:pt x="77" y="38"/>
                  <a:pt x="76" y="34"/>
                  <a:pt x="74" y="30"/>
                </a:cubicBezTo>
                <a:cubicBezTo>
                  <a:pt x="72" y="27"/>
                  <a:pt x="69" y="24"/>
                  <a:pt x="66" y="22"/>
                </a:cubicBezTo>
                <a:cubicBezTo>
                  <a:pt x="63" y="20"/>
                  <a:pt x="59" y="19"/>
                  <a:pt x="55" y="18"/>
                </a:cubicBezTo>
                <a:cubicBezTo>
                  <a:pt x="51" y="17"/>
                  <a:pt x="47" y="17"/>
                  <a:pt x="42" y="17"/>
                </a:cubicBezTo>
                <a:cubicBezTo>
                  <a:pt x="37" y="17"/>
                  <a:pt x="33" y="17"/>
                  <a:pt x="29" y="17"/>
                </a:cubicBezTo>
                <a:cubicBezTo>
                  <a:pt x="24" y="17"/>
                  <a:pt x="21" y="18"/>
                  <a:pt x="19" y="18"/>
                </a:cubicBezTo>
                <a:lnTo>
                  <a:pt x="19" y="73"/>
                </a:lnTo>
                <a:lnTo>
                  <a:pt x="31" y="73"/>
                </a:lnTo>
                <a:close/>
                <a:moveTo>
                  <a:pt x="97" y="39"/>
                </a:moveTo>
                <a:lnTo>
                  <a:pt x="97" y="39"/>
                </a:lnTo>
                <a:cubicBezTo>
                  <a:pt x="97" y="43"/>
                  <a:pt x="96" y="47"/>
                  <a:pt x="95" y="51"/>
                </a:cubicBezTo>
                <a:cubicBezTo>
                  <a:pt x="94" y="55"/>
                  <a:pt x="92" y="58"/>
                  <a:pt x="90" y="62"/>
                </a:cubicBezTo>
                <a:cubicBezTo>
                  <a:pt x="87" y="65"/>
                  <a:pt x="84" y="68"/>
                  <a:pt x="80" y="71"/>
                </a:cubicBezTo>
                <a:cubicBezTo>
                  <a:pt x="76" y="73"/>
                  <a:pt x="72" y="75"/>
                  <a:pt x="67" y="77"/>
                </a:cubicBezTo>
                <a:lnTo>
                  <a:pt x="67" y="78"/>
                </a:lnTo>
                <a:cubicBezTo>
                  <a:pt x="71" y="78"/>
                  <a:pt x="76" y="80"/>
                  <a:pt x="80" y="82"/>
                </a:cubicBezTo>
                <a:cubicBezTo>
                  <a:pt x="84" y="83"/>
                  <a:pt x="88" y="86"/>
                  <a:pt x="91" y="89"/>
                </a:cubicBezTo>
                <a:cubicBezTo>
                  <a:pt x="94" y="92"/>
                  <a:pt x="97" y="96"/>
                  <a:pt x="99" y="101"/>
                </a:cubicBezTo>
                <a:cubicBezTo>
                  <a:pt x="101" y="105"/>
                  <a:pt x="102" y="111"/>
                  <a:pt x="102" y="117"/>
                </a:cubicBezTo>
                <a:cubicBezTo>
                  <a:pt x="102" y="125"/>
                  <a:pt x="100" y="133"/>
                  <a:pt x="97" y="139"/>
                </a:cubicBezTo>
                <a:cubicBezTo>
                  <a:pt x="93" y="145"/>
                  <a:pt x="89" y="150"/>
                  <a:pt x="83" y="153"/>
                </a:cubicBezTo>
                <a:cubicBezTo>
                  <a:pt x="77" y="157"/>
                  <a:pt x="71" y="160"/>
                  <a:pt x="64" y="162"/>
                </a:cubicBezTo>
                <a:cubicBezTo>
                  <a:pt x="57" y="164"/>
                  <a:pt x="49" y="165"/>
                  <a:pt x="42" y="165"/>
                </a:cubicBezTo>
                <a:lnTo>
                  <a:pt x="33" y="165"/>
                </a:lnTo>
                <a:cubicBezTo>
                  <a:pt x="29" y="165"/>
                  <a:pt x="25" y="165"/>
                  <a:pt x="22" y="164"/>
                </a:cubicBezTo>
                <a:cubicBezTo>
                  <a:pt x="18" y="164"/>
                  <a:pt x="14" y="164"/>
                  <a:pt x="10" y="163"/>
                </a:cubicBezTo>
                <a:cubicBezTo>
                  <a:pt x="6" y="163"/>
                  <a:pt x="3" y="162"/>
                  <a:pt x="0" y="162"/>
                </a:cubicBezTo>
                <a:lnTo>
                  <a:pt x="0" y="4"/>
                </a:lnTo>
                <a:cubicBezTo>
                  <a:pt x="6" y="3"/>
                  <a:pt x="12" y="2"/>
                  <a:pt x="20" y="1"/>
                </a:cubicBezTo>
                <a:cubicBezTo>
                  <a:pt x="27" y="1"/>
                  <a:pt x="35" y="0"/>
                  <a:pt x="44" y="0"/>
                </a:cubicBezTo>
                <a:cubicBezTo>
                  <a:pt x="50" y="0"/>
                  <a:pt x="56" y="1"/>
                  <a:pt x="63" y="2"/>
                </a:cubicBezTo>
                <a:cubicBezTo>
                  <a:pt x="69" y="3"/>
                  <a:pt x="74" y="5"/>
                  <a:pt x="79" y="8"/>
                </a:cubicBezTo>
                <a:cubicBezTo>
                  <a:pt x="84" y="10"/>
                  <a:pt x="89" y="14"/>
                  <a:pt x="92" y="19"/>
                </a:cubicBezTo>
                <a:cubicBezTo>
                  <a:pt x="95" y="24"/>
                  <a:pt x="97" y="31"/>
                  <a:pt x="97" y="39"/>
                </a:cubicBez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0" name="Freeform 1930"/>
          <p:cNvSpPr>
            <a:spLocks noEditPoints="1"/>
          </p:cNvSpPr>
          <p:nvPr userDrawn="1"/>
        </p:nvSpPr>
        <p:spPr bwMode="auto">
          <a:xfrm>
            <a:off x="1957388" y="282575"/>
            <a:ext cx="93663" cy="120650"/>
          </a:xfrm>
          <a:custGeom>
            <a:avLst/>
            <a:gdLst>
              <a:gd name="T0" fmla="*/ 20 w 131"/>
              <a:gd name="T1" fmla="*/ 84 h 167"/>
              <a:gd name="T2" fmla="*/ 20 w 131"/>
              <a:gd name="T3" fmla="*/ 84 h 167"/>
              <a:gd name="T4" fmla="*/ 22 w 131"/>
              <a:gd name="T5" fmla="*/ 109 h 167"/>
              <a:gd name="T6" fmla="*/ 31 w 131"/>
              <a:gd name="T7" fmla="*/ 130 h 167"/>
              <a:gd name="T8" fmla="*/ 45 w 131"/>
              <a:gd name="T9" fmla="*/ 144 h 167"/>
              <a:gd name="T10" fmla="*/ 65 w 131"/>
              <a:gd name="T11" fmla="*/ 150 h 167"/>
              <a:gd name="T12" fmla="*/ 98 w 131"/>
              <a:gd name="T13" fmla="*/ 133 h 167"/>
              <a:gd name="T14" fmla="*/ 111 w 131"/>
              <a:gd name="T15" fmla="*/ 84 h 167"/>
              <a:gd name="T16" fmla="*/ 108 w 131"/>
              <a:gd name="T17" fmla="*/ 58 h 167"/>
              <a:gd name="T18" fmla="*/ 100 w 131"/>
              <a:gd name="T19" fmla="*/ 37 h 167"/>
              <a:gd name="T20" fmla="*/ 85 w 131"/>
              <a:gd name="T21" fmla="*/ 23 h 167"/>
              <a:gd name="T22" fmla="*/ 65 w 131"/>
              <a:gd name="T23" fmla="*/ 17 h 167"/>
              <a:gd name="T24" fmla="*/ 32 w 131"/>
              <a:gd name="T25" fmla="*/ 34 h 167"/>
              <a:gd name="T26" fmla="*/ 20 w 131"/>
              <a:gd name="T27" fmla="*/ 84 h 167"/>
              <a:gd name="T28" fmla="*/ 0 w 131"/>
              <a:gd name="T29" fmla="*/ 84 h 167"/>
              <a:gd name="T30" fmla="*/ 0 w 131"/>
              <a:gd name="T31" fmla="*/ 84 h 167"/>
              <a:gd name="T32" fmla="*/ 17 w 131"/>
              <a:gd name="T33" fmla="*/ 22 h 167"/>
              <a:gd name="T34" fmla="*/ 65 w 131"/>
              <a:gd name="T35" fmla="*/ 0 h 167"/>
              <a:gd name="T36" fmla="*/ 94 w 131"/>
              <a:gd name="T37" fmla="*/ 6 h 167"/>
              <a:gd name="T38" fmla="*/ 115 w 131"/>
              <a:gd name="T39" fmla="*/ 23 h 167"/>
              <a:gd name="T40" fmla="*/ 127 w 131"/>
              <a:gd name="T41" fmla="*/ 49 h 167"/>
              <a:gd name="T42" fmla="*/ 131 w 131"/>
              <a:gd name="T43" fmla="*/ 84 h 167"/>
              <a:gd name="T44" fmla="*/ 114 w 131"/>
              <a:gd name="T45" fmla="*/ 145 h 167"/>
              <a:gd name="T46" fmla="*/ 65 w 131"/>
              <a:gd name="T47" fmla="*/ 167 h 167"/>
              <a:gd name="T48" fmla="*/ 36 w 131"/>
              <a:gd name="T49" fmla="*/ 161 h 167"/>
              <a:gd name="T50" fmla="*/ 16 w 131"/>
              <a:gd name="T51" fmla="*/ 144 h 167"/>
              <a:gd name="T52" fmla="*/ 3 w 131"/>
              <a:gd name="T53" fmla="*/ 118 h 167"/>
              <a:gd name="T54" fmla="*/ 0 w 131"/>
              <a:gd name="T55" fmla="*/ 8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1" h="167">
                <a:moveTo>
                  <a:pt x="20" y="84"/>
                </a:moveTo>
                <a:lnTo>
                  <a:pt x="20" y="84"/>
                </a:lnTo>
                <a:cubicBezTo>
                  <a:pt x="20" y="92"/>
                  <a:pt x="21" y="101"/>
                  <a:pt x="22" y="109"/>
                </a:cubicBezTo>
                <a:cubicBezTo>
                  <a:pt x="24" y="117"/>
                  <a:pt x="27" y="124"/>
                  <a:pt x="31" y="130"/>
                </a:cubicBezTo>
                <a:cubicBezTo>
                  <a:pt x="34" y="136"/>
                  <a:pt x="39" y="141"/>
                  <a:pt x="45" y="144"/>
                </a:cubicBezTo>
                <a:cubicBezTo>
                  <a:pt x="50" y="148"/>
                  <a:pt x="57" y="150"/>
                  <a:pt x="65" y="150"/>
                </a:cubicBezTo>
                <a:cubicBezTo>
                  <a:pt x="79" y="150"/>
                  <a:pt x="90" y="144"/>
                  <a:pt x="98" y="133"/>
                </a:cubicBezTo>
                <a:cubicBezTo>
                  <a:pt x="107" y="123"/>
                  <a:pt x="111" y="106"/>
                  <a:pt x="111" y="84"/>
                </a:cubicBezTo>
                <a:cubicBezTo>
                  <a:pt x="111" y="75"/>
                  <a:pt x="110" y="66"/>
                  <a:pt x="108" y="58"/>
                </a:cubicBezTo>
                <a:cubicBezTo>
                  <a:pt x="106" y="50"/>
                  <a:pt x="103" y="43"/>
                  <a:pt x="100" y="37"/>
                </a:cubicBezTo>
                <a:cubicBezTo>
                  <a:pt x="96" y="31"/>
                  <a:pt x="91" y="26"/>
                  <a:pt x="85" y="23"/>
                </a:cubicBezTo>
                <a:cubicBezTo>
                  <a:pt x="80" y="19"/>
                  <a:pt x="73" y="17"/>
                  <a:pt x="65" y="17"/>
                </a:cubicBezTo>
                <a:cubicBezTo>
                  <a:pt x="51" y="17"/>
                  <a:pt x="40" y="23"/>
                  <a:pt x="32" y="34"/>
                </a:cubicBezTo>
                <a:cubicBezTo>
                  <a:pt x="24" y="44"/>
                  <a:pt x="20" y="61"/>
                  <a:pt x="20" y="84"/>
                </a:cubicBezTo>
                <a:close/>
                <a:moveTo>
                  <a:pt x="0" y="84"/>
                </a:moveTo>
                <a:lnTo>
                  <a:pt x="0" y="84"/>
                </a:lnTo>
                <a:cubicBezTo>
                  <a:pt x="0" y="57"/>
                  <a:pt x="5" y="36"/>
                  <a:pt x="17" y="22"/>
                </a:cubicBezTo>
                <a:cubicBezTo>
                  <a:pt x="28" y="8"/>
                  <a:pt x="44" y="0"/>
                  <a:pt x="65" y="0"/>
                </a:cubicBezTo>
                <a:cubicBezTo>
                  <a:pt x="76" y="0"/>
                  <a:pt x="86" y="2"/>
                  <a:pt x="94" y="6"/>
                </a:cubicBezTo>
                <a:cubicBezTo>
                  <a:pt x="103" y="10"/>
                  <a:pt x="109" y="16"/>
                  <a:pt x="115" y="23"/>
                </a:cubicBezTo>
                <a:cubicBezTo>
                  <a:pt x="120" y="31"/>
                  <a:pt x="124" y="39"/>
                  <a:pt x="127" y="49"/>
                </a:cubicBezTo>
                <a:cubicBezTo>
                  <a:pt x="130" y="60"/>
                  <a:pt x="131" y="71"/>
                  <a:pt x="131" y="84"/>
                </a:cubicBezTo>
                <a:cubicBezTo>
                  <a:pt x="131" y="110"/>
                  <a:pt x="125" y="131"/>
                  <a:pt x="114" y="145"/>
                </a:cubicBezTo>
                <a:cubicBezTo>
                  <a:pt x="102" y="159"/>
                  <a:pt x="86" y="167"/>
                  <a:pt x="65" y="167"/>
                </a:cubicBezTo>
                <a:cubicBezTo>
                  <a:pt x="54" y="167"/>
                  <a:pt x="44" y="165"/>
                  <a:pt x="36" y="161"/>
                </a:cubicBezTo>
                <a:cubicBezTo>
                  <a:pt x="28" y="157"/>
                  <a:pt x="21" y="151"/>
                  <a:pt x="16" y="144"/>
                </a:cubicBezTo>
                <a:cubicBezTo>
                  <a:pt x="10" y="137"/>
                  <a:pt x="6" y="128"/>
                  <a:pt x="3" y="118"/>
                </a:cubicBezTo>
                <a:cubicBezTo>
                  <a:pt x="1" y="107"/>
                  <a:pt x="0" y="96"/>
                  <a:pt x="0" y="84"/>
                </a:cubicBez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1" name="Freeform 1931"/>
          <p:cNvSpPr>
            <a:spLocks noEditPoints="1"/>
          </p:cNvSpPr>
          <p:nvPr userDrawn="1"/>
        </p:nvSpPr>
        <p:spPr bwMode="auto">
          <a:xfrm>
            <a:off x="850901" y="434975"/>
            <a:ext cx="114300" cy="122238"/>
          </a:xfrm>
          <a:custGeom>
            <a:avLst/>
            <a:gdLst>
              <a:gd name="T0" fmla="*/ 106 w 160"/>
              <a:gd name="T1" fmla="*/ 35 h 170"/>
              <a:gd name="T2" fmla="*/ 89 w 160"/>
              <a:gd name="T3" fmla="*/ 37 h 170"/>
              <a:gd name="T4" fmla="*/ 95 w 160"/>
              <a:gd name="T5" fmla="*/ 132 h 170"/>
              <a:gd name="T6" fmla="*/ 117 w 160"/>
              <a:gd name="T7" fmla="*/ 129 h 170"/>
              <a:gd name="T8" fmla="*/ 137 w 160"/>
              <a:gd name="T9" fmla="*/ 105 h 170"/>
              <a:gd name="T10" fmla="*/ 138 w 160"/>
              <a:gd name="T11" fmla="*/ 63 h 170"/>
              <a:gd name="T12" fmla="*/ 120 w 160"/>
              <a:gd name="T13" fmla="*/ 38 h 170"/>
              <a:gd name="T14" fmla="*/ 55 w 160"/>
              <a:gd name="T15" fmla="*/ 132 h 170"/>
              <a:gd name="T16" fmla="*/ 58 w 160"/>
              <a:gd name="T17" fmla="*/ 132 h 170"/>
              <a:gd name="T18" fmla="*/ 67 w 160"/>
              <a:gd name="T19" fmla="*/ 132 h 170"/>
              <a:gd name="T20" fmla="*/ 70 w 160"/>
              <a:gd name="T21" fmla="*/ 36 h 170"/>
              <a:gd name="T22" fmla="*/ 56 w 160"/>
              <a:gd name="T23" fmla="*/ 35 h 170"/>
              <a:gd name="T24" fmla="*/ 30 w 160"/>
              <a:gd name="T25" fmla="*/ 47 h 170"/>
              <a:gd name="T26" fmla="*/ 19 w 160"/>
              <a:gd name="T27" fmla="*/ 85 h 170"/>
              <a:gd name="T28" fmla="*/ 29 w 160"/>
              <a:gd name="T29" fmla="*/ 120 h 170"/>
              <a:gd name="T30" fmla="*/ 55 w 160"/>
              <a:gd name="T31" fmla="*/ 132 h 170"/>
              <a:gd name="T32" fmla="*/ 70 w 160"/>
              <a:gd name="T33" fmla="*/ 147 h 170"/>
              <a:gd name="T34" fmla="*/ 51 w 160"/>
              <a:gd name="T35" fmla="*/ 148 h 170"/>
              <a:gd name="T36" fmla="*/ 15 w 160"/>
              <a:gd name="T37" fmla="*/ 133 h 170"/>
              <a:gd name="T38" fmla="*/ 0 w 160"/>
              <a:gd name="T39" fmla="*/ 85 h 170"/>
              <a:gd name="T40" fmla="*/ 15 w 160"/>
              <a:gd name="T41" fmla="*/ 36 h 170"/>
              <a:gd name="T42" fmla="*/ 56 w 160"/>
              <a:gd name="T43" fmla="*/ 19 h 170"/>
              <a:gd name="T44" fmla="*/ 70 w 160"/>
              <a:gd name="T45" fmla="*/ 20 h 170"/>
              <a:gd name="T46" fmla="*/ 89 w 160"/>
              <a:gd name="T47" fmla="*/ 0 h 170"/>
              <a:gd name="T48" fmla="*/ 99 w 160"/>
              <a:gd name="T49" fmla="*/ 19 h 170"/>
              <a:gd name="T50" fmla="*/ 129 w 160"/>
              <a:gd name="T51" fmla="*/ 23 h 170"/>
              <a:gd name="T52" fmla="*/ 156 w 160"/>
              <a:gd name="T53" fmla="*/ 55 h 170"/>
              <a:gd name="T54" fmla="*/ 156 w 160"/>
              <a:gd name="T55" fmla="*/ 111 h 170"/>
              <a:gd name="T56" fmla="*/ 126 w 160"/>
              <a:gd name="T57" fmla="*/ 144 h 170"/>
              <a:gd name="T58" fmla="*/ 97 w 160"/>
              <a:gd name="T59" fmla="*/ 148 h 170"/>
              <a:gd name="T60" fmla="*/ 89 w 160"/>
              <a:gd name="T61" fmla="*/ 170 h 170"/>
              <a:gd name="T62" fmla="*/ 70 w 160"/>
              <a:gd name="T63" fmla="*/ 14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170">
                <a:moveTo>
                  <a:pt x="106" y="35"/>
                </a:moveTo>
                <a:lnTo>
                  <a:pt x="106" y="35"/>
                </a:lnTo>
                <a:cubicBezTo>
                  <a:pt x="103" y="35"/>
                  <a:pt x="101" y="35"/>
                  <a:pt x="97" y="35"/>
                </a:cubicBezTo>
                <a:cubicBezTo>
                  <a:pt x="94" y="35"/>
                  <a:pt x="91" y="36"/>
                  <a:pt x="89" y="37"/>
                </a:cubicBezTo>
                <a:lnTo>
                  <a:pt x="89" y="132"/>
                </a:lnTo>
                <a:cubicBezTo>
                  <a:pt x="91" y="132"/>
                  <a:pt x="93" y="132"/>
                  <a:pt x="95" y="132"/>
                </a:cubicBezTo>
                <a:cubicBezTo>
                  <a:pt x="98" y="132"/>
                  <a:pt x="100" y="132"/>
                  <a:pt x="103" y="132"/>
                </a:cubicBezTo>
                <a:cubicBezTo>
                  <a:pt x="108" y="132"/>
                  <a:pt x="113" y="131"/>
                  <a:pt x="117" y="129"/>
                </a:cubicBezTo>
                <a:cubicBezTo>
                  <a:pt x="122" y="127"/>
                  <a:pt x="126" y="124"/>
                  <a:pt x="129" y="120"/>
                </a:cubicBezTo>
                <a:cubicBezTo>
                  <a:pt x="133" y="116"/>
                  <a:pt x="135" y="111"/>
                  <a:pt x="137" y="105"/>
                </a:cubicBezTo>
                <a:cubicBezTo>
                  <a:pt x="139" y="98"/>
                  <a:pt x="140" y="91"/>
                  <a:pt x="140" y="83"/>
                </a:cubicBezTo>
                <a:cubicBezTo>
                  <a:pt x="140" y="76"/>
                  <a:pt x="139" y="69"/>
                  <a:pt x="138" y="63"/>
                </a:cubicBezTo>
                <a:cubicBezTo>
                  <a:pt x="136" y="57"/>
                  <a:pt x="134" y="52"/>
                  <a:pt x="131" y="48"/>
                </a:cubicBezTo>
                <a:cubicBezTo>
                  <a:pt x="128" y="44"/>
                  <a:pt x="124" y="40"/>
                  <a:pt x="120" y="38"/>
                </a:cubicBezTo>
                <a:cubicBezTo>
                  <a:pt x="116" y="36"/>
                  <a:pt x="111" y="35"/>
                  <a:pt x="106" y="35"/>
                </a:cubicBezTo>
                <a:close/>
                <a:moveTo>
                  <a:pt x="55" y="132"/>
                </a:moveTo>
                <a:lnTo>
                  <a:pt x="55" y="132"/>
                </a:lnTo>
                <a:lnTo>
                  <a:pt x="58" y="132"/>
                </a:lnTo>
                <a:cubicBezTo>
                  <a:pt x="59" y="132"/>
                  <a:pt x="61" y="132"/>
                  <a:pt x="62" y="132"/>
                </a:cubicBezTo>
                <a:cubicBezTo>
                  <a:pt x="64" y="132"/>
                  <a:pt x="65" y="132"/>
                  <a:pt x="67" y="132"/>
                </a:cubicBezTo>
                <a:cubicBezTo>
                  <a:pt x="68" y="132"/>
                  <a:pt x="69" y="131"/>
                  <a:pt x="70" y="131"/>
                </a:cubicBezTo>
                <a:lnTo>
                  <a:pt x="70" y="36"/>
                </a:lnTo>
                <a:cubicBezTo>
                  <a:pt x="69" y="36"/>
                  <a:pt x="66" y="35"/>
                  <a:pt x="64" y="35"/>
                </a:cubicBezTo>
                <a:cubicBezTo>
                  <a:pt x="61" y="35"/>
                  <a:pt x="59" y="35"/>
                  <a:pt x="56" y="35"/>
                </a:cubicBezTo>
                <a:cubicBezTo>
                  <a:pt x="51" y="35"/>
                  <a:pt x="46" y="36"/>
                  <a:pt x="42" y="38"/>
                </a:cubicBezTo>
                <a:cubicBezTo>
                  <a:pt x="37" y="40"/>
                  <a:pt x="33" y="43"/>
                  <a:pt x="30" y="47"/>
                </a:cubicBezTo>
                <a:cubicBezTo>
                  <a:pt x="27" y="52"/>
                  <a:pt x="24" y="57"/>
                  <a:pt x="22" y="63"/>
                </a:cubicBezTo>
                <a:cubicBezTo>
                  <a:pt x="20" y="69"/>
                  <a:pt x="19" y="77"/>
                  <a:pt x="19" y="85"/>
                </a:cubicBezTo>
                <a:cubicBezTo>
                  <a:pt x="19" y="92"/>
                  <a:pt x="20" y="99"/>
                  <a:pt x="22" y="105"/>
                </a:cubicBezTo>
                <a:cubicBezTo>
                  <a:pt x="24" y="111"/>
                  <a:pt x="26" y="116"/>
                  <a:pt x="29" y="120"/>
                </a:cubicBezTo>
                <a:cubicBezTo>
                  <a:pt x="32" y="124"/>
                  <a:pt x="36" y="127"/>
                  <a:pt x="40" y="129"/>
                </a:cubicBezTo>
                <a:cubicBezTo>
                  <a:pt x="45" y="131"/>
                  <a:pt x="50" y="132"/>
                  <a:pt x="55" y="132"/>
                </a:cubicBezTo>
                <a:close/>
                <a:moveTo>
                  <a:pt x="70" y="147"/>
                </a:moveTo>
                <a:lnTo>
                  <a:pt x="70" y="147"/>
                </a:lnTo>
                <a:cubicBezTo>
                  <a:pt x="68" y="148"/>
                  <a:pt x="65" y="148"/>
                  <a:pt x="61" y="148"/>
                </a:cubicBezTo>
                <a:cubicBezTo>
                  <a:pt x="58" y="148"/>
                  <a:pt x="54" y="148"/>
                  <a:pt x="51" y="148"/>
                </a:cubicBezTo>
                <a:cubicBezTo>
                  <a:pt x="44" y="148"/>
                  <a:pt x="37" y="147"/>
                  <a:pt x="31" y="145"/>
                </a:cubicBezTo>
                <a:cubicBezTo>
                  <a:pt x="25" y="142"/>
                  <a:pt x="19" y="139"/>
                  <a:pt x="15" y="133"/>
                </a:cubicBezTo>
                <a:cubicBezTo>
                  <a:pt x="10" y="128"/>
                  <a:pt x="6" y="122"/>
                  <a:pt x="4" y="114"/>
                </a:cubicBezTo>
                <a:cubicBezTo>
                  <a:pt x="1" y="105"/>
                  <a:pt x="0" y="96"/>
                  <a:pt x="0" y="85"/>
                </a:cubicBezTo>
                <a:cubicBezTo>
                  <a:pt x="0" y="75"/>
                  <a:pt x="1" y="65"/>
                  <a:pt x="4" y="57"/>
                </a:cubicBezTo>
                <a:cubicBezTo>
                  <a:pt x="6" y="49"/>
                  <a:pt x="10" y="42"/>
                  <a:pt x="15" y="36"/>
                </a:cubicBezTo>
                <a:cubicBezTo>
                  <a:pt x="20" y="31"/>
                  <a:pt x="26" y="26"/>
                  <a:pt x="33" y="23"/>
                </a:cubicBezTo>
                <a:cubicBezTo>
                  <a:pt x="40" y="20"/>
                  <a:pt x="47" y="19"/>
                  <a:pt x="56" y="19"/>
                </a:cubicBezTo>
                <a:cubicBezTo>
                  <a:pt x="58" y="19"/>
                  <a:pt x="60" y="19"/>
                  <a:pt x="63" y="19"/>
                </a:cubicBezTo>
                <a:cubicBezTo>
                  <a:pt x="66" y="19"/>
                  <a:pt x="69" y="19"/>
                  <a:pt x="70" y="20"/>
                </a:cubicBezTo>
                <a:lnTo>
                  <a:pt x="70" y="0"/>
                </a:lnTo>
                <a:lnTo>
                  <a:pt x="89" y="0"/>
                </a:lnTo>
                <a:lnTo>
                  <a:pt x="89" y="20"/>
                </a:lnTo>
                <a:cubicBezTo>
                  <a:pt x="92" y="20"/>
                  <a:pt x="95" y="19"/>
                  <a:pt x="99" y="19"/>
                </a:cubicBezTo>
                <a:cubicBezTo>
                  <a:pt x="103" y="19"/>
                  <a:pt x="106" y="19"/>
                  <a:pt x="108" y="19"/>
                </a:cubicBezTo>
                <a:cubicBezTo>
                  <a:pt x="116" y="19"/>
                  <a:pt x="123" y="20"/>
                  <a:pt x="129" y="23"/>
                </a:cubicBezTo>
                <a:cubicBezTo>
                  <a:pt x="135" y="26"/>
                  <a:pt x="141" y="30"/>
                  <a:pt x="145" y="35"/>
                </a:cubicBezTo>
                <a:cubicBezTo>
                  <a:pt x="150" y="40"/>
                  <a:pt x="153" y="47"/>
                  <a:pt x="156" y="55"/>
                </a:cubicBezTo>
                <a:cubicBezTo>
                  <a:pt x="159" y="63"/>
                  <a:pt x="160" y="72"/>
                  <a:pt x="160" y="83"/>
                </a:cubicBezTo>
                <a:cubicBezTo>
                  <a:pt x="160" y="94"/>
                  <a:pt x="158" y="103"/>
                  <a:pt x="156" y="111"/>
                </a:cubicBezTo>
                <a:cubicBezTo>
                  <a:pt x="153" y="120"/>
                  <a:pt x="149" y="126"/>
                  <a:pt x="143" y="132"/>
                </a:cubicBezTo>
                <a:cubicBezTo>
                  <a:pt x="138" y="137"/>
                  <a:pt x="133" y="142"/>
                  <a:pt x="126" y="144"/>
                </a:cubicBezTo>
                <a:cubicBezTo>
                  <a:pt x="119" y="147"/>
                  <a:pt x="112" y="148"/>
                  <a:pt x="104" y="148"/>
                </a:cubicBezTo>
                <a:cubicBezTo>
                  <a:pt x="103" y="148"/>
                  <a:pt x="100" y="148"/>
                  <a:pt x="97" y="148"/>
                </a:cubicBezTo>
                <a:cubicBezTo>
                  <a:pt x="93" y="148"/>
                  <a:pt x="91" y="147"/>
                  <a:pt x="89" y="147"/>
                </a:cubicBezTo>
                <a:lnTo>
                  <a:pt x="89" y="170"/>
                </a:lnTo>
                <a:lnTo>
                  <a:pt x="70" y="170"/>
                </a:lnTo>
                <a:lnTo>
                  <a:pt x="70" y="14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2" name="Freeform 1932"/>
          <p:cNvSpPr>
            <a:spLocks/>
          </p:cNvSpPr>
          <p:nvPr userDrawn="1"/>
        </p:nvSpPr>
        <p:spPr bwMode="auto">
          <a:xfrm>
            <a:off x="985838" y="438150"/>
            <a:ext cx="82550" cy="115888"/>
          </a:xfrm>
          <a:custGeom>
            <a:avLst/>
            <a:gdLst>
              <a:gd name="T0" fmla="*/ 98 w 117"/>
              <a:gd name="T1" fmla="*/ 51 h 160"/>
              <a:gd name="T2" fmla="*/ 98 w 117"/>
              <a:gd name="T3" fmla="*/ 51 h 160"/>
              <a:gd name="T4" fmla="*/ 99 w 117"/>
              <a:gd name="T5" fmla="*/ 33 h 160"/>
              <a:gd name="T6" fmla="*/ 98 w 117"/>
              <a:gd name="T7" fmla="*/ 33 h 160"/>
              <a:gd name="T8" fmla="*/ 89 w 117"/>
              <a:gd name="T9" fmla="*/ 52 h 160"/>
              <a:gd name="T10" fmla="*/ 11 w 117"/>
              <a:gd name="T11" fmla="*/ 160 h 160"/>
              <a:gd name="T12" fmla="*/ 0 w 117"/>
              <a:gd name="T13" fmla="*/ 160 h 160"/>
              <a:gd name="T14" fmla="*/ 0 w 117"/>
              <a:gd name="T15" fmla="*/ 0 h 160"/>
              <a:gd name="T16" fmla="*/ 19 w 117"/>
              <a:gd name="T17" fmla="*/ 0 h 160"/>
              <a:gd name="T18" fmla="*/ 19 w 117"/>
              <a:gd name="T19" fmla="*/ 110 h 160"/>
              <a:gd name="T20" fmla="*/ 17 w 117"/>
              <a:gd name="T21" fmla="*/ 128 h 160"/>
              <a:gd name="T22" fmla="*/ 18 w 117"/>
              <a:gd name="T23" fmla="*/ 128 h 160"/>
              <a:gd name="T24" fmla="*/ 28 w 117"/>
              <a:gd name="T25" fmla="*/ 109 h 160"/>
              <a:gd name="T26" fmla="*/ 106 w 117"/>
              <a:gd name="T27" fmla="*/ 0 h 160"/>
              <a:gd name="T28" fmla="*/ 117 w 117"/>
              <a:gd name="T29" fmla="*/ 0 h 160"/>
              <a:gd name="T30" fmla="*/ 117 w 117"/>
              <a:gd name="T31" fmla="*/ 160 h 160"/>
              <a:gd name="T32" fmla="*/ 98 w 117"/>
              <a:gd name="T33" fmla="*/ 160 h 160"/>
              <a:gd name="T34" fmla="*/ 98 w 117"/>
              <a:gd name="T35" fmla="*/ 5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60">
                <a:moveTo>
                  <a:pt x="98" y="51"/>
                </a:moveTo>
                <a:lnTo>
                  <a:pt x="98" y="51"/>
                </a:lnTo>
                <a:lnTo>
                  <a:pt x="99" y="33"/>
                </a:lnTo>
                <a:lnTo>
                  <a:pt x="98" y="33"/>
                </a:lnTo>
                <a:lnTo>
                  <a:pt x="89" y="52"/>
                </a:lnTo>
                <a:lnTo>
                  <a:pt x="11" y="160"/>
                </a:lnTo>
                <a:lnTo>
                  <a:pt x="0" y="160"/>
                </a:lnTo>
                <a:lnTo>
                  <a:pt x="0" y="0"/>
                </a:lnTo>
                <a:lnTo>
                  <a:pt x="19" y="0"/>
                </a:lnTo>
                <a:lnTo>
                  <a:pt x="19" y="110"/>
                </a:lnTo>
                <a:lnTo>
                  <a:pt x="17" y="128"/>
                </a:lnTo>
                <a:lnTo>
                  <a:pt x="18" y="128"/>
                </a:lnTo>
                <a:lnTo>
                  <a:pt x="28" y="109"/>
                </a:lnTo>
                <a:lnTo>
                  <a:pt x="106" y="0"/>
                </a:lnTo>
                <a:lnTo>
                  <a:pt x="117" y="0"/>
                </a:lnTo>
                <a:lnTo>
                  <a:pt x="117" y="160"/>
                </a:lnTo>
                <a:lnTo>
                  <a:pt x="98" y="160"/>
                </a:lnTo>
                <a:lnTo>
                  <a:pt x="98" y="51"/>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3" name="Freeform 1933"/>
          <p:cNvSpPr>
            <a:spLocks/>
          </p:cNvSpPr>
          <p:nvPr userDrawn="1"/>
        </p:nvSpPr>
        <p:spPr bwMode="auto">
          <a:xfrm>
            <a:off x="1096963" y="438150"/>
            <a:ext cx="82550" cy="115888"/>
          </a:xfrm>
          <a:custGeom>
            <a:avLst/>
            <a:gdLst>
              <a:gd name="T0" fmla="*/ 96 w 115"/>
              <a:gd name="T1" fmla="*/ 87 h 160"/>
              <a:gd name="T2" fmla="*/ 96 w 115"/>
              <a:gd name="T3" fmla="*/ 87 h 160"/>
              <a:gd name="T4" fmla="*/ 19 w 115"/>
              <a:gd name="T5" fmla="*/ 87 h 160"/>
              <a:gd name="T6" fmla="*/ 19 w 115"/>
              <a:gd name="T7" fmla="*/ 160 h 160"/>
              <a:gd name="T8" fmla="*/ 0 w 115"/>
              <a:gd name="T9" fmla="*/ 160 h 160"/>
              <a:gd name="T10" fmla="*/ 0 w 115"/>
              <a:gd name="T11" fmla="*/ 0 h 160"/>
              <a:gd name="T12" fmla="*/ 19 w 115"/>
              <a:gd name="T13" fmla="*/ 0 h 160"/>
              <a:gd name="T14" fmla="*/ 19 w 115"/>
              <a:gd name="T15" fmla="*/ 70 h 160"/>
              <a:gd name="T16" fmla="*/ 96 w 115"/>
              <a:gd name="T17" fmla="*/ 70 h 160"/>
              <a:gd name="T18" fmla="*/ 96 w 115"/>
              <a:gd name="T19" fmla="*/ 0 h 160"/>
              <a:gd name="T20" fmla="*/ 115 w 115"/>
              <a:gd name="T21" fmla="*/ 0 h 160"/>
              <a:gd name="T22" fmla="*/ 115 w 115"/>
              <a:gd name="T23" fmla="*/ 160 h 160"/>
              <a:gd name="T24" fmla="*/ 96 w 115"/>
              <a:gd name="T25" fmla="*/ 160 h 160"/>
              <a:gd name="T26" fmla="*/ 96 w 115"/>
              <a:gd name="T27" fmla="*/ 8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160">
                <a:moveTo>
                  <a:pt x="96" y="87"/>
                </a:moveTo>
                <a:lnTo>
                  <a:pt x="96" y="87"/>
                </a:lnTo>
                <a:lnTo>
                  <a:pt x="19" y="87"/>
                </a:lnTo>
                <a:lnTo>
                  <a:pt x="19" y="160"/>
                </a:lnTo>
                <a:lnTo>
                  <a:pt x="0" y="160"/>
                </a:lnTo>
                <a:lnTo>
                  <a:pt x="0" y="0"/>
                </a:lnTo>
                <a:lnTo>
                  <a:pt x="19" y="0"/>
                </a:lnTo>
                <a:lnTo>
                  <a:pt x="19" y="70"/>
                </a:lnTo>
                <a:lnTo>
                  <a:pt x="96" y="70"/>
                </a:lnTo>
                <a:lnTo>
                  <a:pt x="96" y="0"/>
                </a:lnTo>
                <a:lnTo>
                  <a:pt x="115" y="0"/>
                </a:lnTo>
                <a:lnTo>
                  <a:pt x="115" y="160"/>
                </a:lnTo>
                <a:lnTo>
                  <a:pt x="96" y="160"/>
                </a:lnTo>
                <a:lnTo>
                  <a:pt x="96" y="8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4" name="Freeform 1934"/>
          <p:cNvSpPr>
            <a:spLocks noEditPoints="1"/>
          </p:cNvSpPr>
          <p:nvPr userDrawn="1"/>
        </p:nvSpPr>
        <p:spPr bwMode="auto">
          <a:xfrm>
            <a:off x="1195388" y="436563"/>
            <a:ext cx="92075" cy="117475"/>
          </a:xfrm>
          <a:custGeom>
            <a:avLst/>
            <a:gdLst>
              <a:gd name="T0" fmla="*/ 41 w 130"/>
              <a:gd name="T1" fmla="*/ 102 h 163"/>
              <a:gd name="T2" fmla="*/ 41 w 130"/>
              <a:gd name="T3" fmla="*/ 102 h 163"/>
              <a:gd name="T4" fmla="*/ 88 w 130"/>
              <a:gd name="T5" fmla="*/ 102 h 163"/>
              <a:gd name="T6" fmla="*/ 70 w 130"/>
              <a:gd name="T7" fmla="*/ 53 h 163"/>
              <a:gd name="T8" fmla="*/ 65 w 130"/>
              <a:gd name="T9" fmla="*/ 29 h 163"/>
              <a:gd name="T10" fmla="*/ 64 w 130"/>
              <a:gd name="T11" fmla="*/ 29 h 163"/>
              <a:gd name="T12" fmla="*/ 59 w 130"/>
              <a:gd name="T13" fmla="*/ 54 h 163"/>
              <a:gd name="T14" fmla="*/ 41 w 130"/>
              <a:gd name="T15" fmla="*/ 102 h 163"/>
              <a:gd name="T16" fmla="*/ 94 w 130"/>
              <a:gd name="T17" fmla="*/ 119 h 163"/>
              <a:gd name="T18" fmla="*/ 94 w 130"/>
              <a:gd name="T19" fmla="*/ 119 h 163"/>
              <a:gd name="T20" fmla="*/ 35 w 130"/>
              <a:gd name="T21" fmla="*/ 119 h 163"/>
              <a:gd name="T22" fmla="*/ 19 w 130"/>
              <a:gd name="T23" fmla="*/ 163 h 163"/>
              <a:gd name="T24" fmla="*/ 0 w 130"/>
              <a:gd name="T25" fmla="*/ 163 h 163"/>
              <a:gd name="T26" fmla="*/ 61 w 130"/>
              <a:gd name="T27" fmla="*/ 0 h 163"/>
              <a:gd name="T28" fmla="*/ 69 w 130"/>
              <a:gd name="T29" fmla="*/ 0 h 163"/>
              <a:gd name="T30" fmla="*/ 130 w 130"/>
              <a:gd name="T31" fmla="*/ 163 h 163"/>
              <a:gd name="T32" fmla="*/ 110 w 130"/>
              <a:gd name="T33" fmla="*/ 163 h 163"/>
              <a:gd name="T34" fmla="*/ 94 w 130"/>
              <a:gd name="T35" fmla="*/ 11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63">
                <a:moveTo>
                  <a:pt x="41" y="102"/>
                </a:moveTo>
                <a:lnTo>
                  <a:pt x="41" y="102"/>
                </a:lnTo>
                <a:lnTo>
                  <a:pt x="88" y="102"/>
                </a:lnTo>
                <a:lnTo>
                  <a:pt x="70" y="53"/>
                </a:lnTo>
                <a:lnTo>
                  <a:pt x="65" y="29"/>
                </a:lnTo>
                <a:lnTo>
                  <a:pt x="64" y="29"/>
                </a:lnTo>
                <a:lnTo>
                  <a:pt x="59" y="54"/>
                </a:lnTo>
                <a:lnTo>
                  <a:pt x="41" y="102"/>
                </a:lnTo>
                <a:close/>
                <a:moveTo>
                  <a:pt x="94" y="119"/>
                </a:moveTo>
                <a:lnTo>
                  <a:pt x="94" y="119"/>
                </a:lnTo>
                <a:lnTo>
                  <a:pt x="35" y="119"/>
                </a:lnTo>
                <a:lnTo>
                  <a:pt x="19" y="163"/>
                </a:lnTo>
                <a:lnTo>
                  <a:pt x="0" y="163"/>
                </a:lnTo>
                <a:lnTo>
                  <a:pt x="61" y="0"/>
                </a:lnTo>
                <a:lnTo>
                  <a:pt x="69" y="0"/>
                </a:lnTo>
                <a:lnTo>
                  <a:pt x="130" y="163"/>
                </a:lnTo>
                <a:lnTo>
                  <a:pt x="110" y="163"/>
                </a:lnTo>
                <a:lnTo>
                  <a:pt x="94" y="119"/>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5" name="Freeform 1935"/>
          <p:cNvSpPr>
            <a:spLocks/>
          </p:cNvSpPr>
          <p:nvPr userDrawn="1"/>
        </p:nvSpPr>
        <p:spPr bwMode="auto">
          <a:xfrm>
            <a:off x="1304926" y="438150"/>
            <a:ext cx="80963" cy="115888"/>
          </a:xfrm>
          <a:custGeom>
            <a:avLst/>
            <a:gdLst>
              <a:gd name="T0" fmla="*/ 96 w 115"/>
              <a:gd name="T1" fmla="*/ 87 h 160"/>
              <a:gd name="T2" fmla="*/ 96 w 115"/>
              <a:gd name="T3" fmla="*/ 87 h 160"/>
              <a:gd name="T4" fmla="*/ 19 w 115"/>
              <a:gd name="T5" fmla="*/ 87 h 160"/>
              <a:gd name="T6" fmla="*/ 19 w 115"/>
              <a:gd name="T7" fmla="*/ 160 h 160"/>
              <a:gd name="T8" fmla="*/ 0 w 115"/>
              <a:gd name="T9" fmla="*/ 160 h 160"/>
              <a:gd name="T10" fmla="*/ 0 w 115"/>
              <a:gd name="T11" fmla="*/ 0 h 160"/>
              <a:gd name="T12" fmla="*/ 19 w 115"/>
              <a:gd name="T13" fmla="*/ 0 h 160"/>
              <a:gd name="T14" fmla="*/ 19 w 115"/>
              <a:gd name="T15" fmla="*/ 70 h 160"/>
              <a:gd name="T16" fmla="*/ 96 w 115"/>
              <a:gd name="T17" fmla="*/ 70 h 160"/>
              <a:gd name="T18" fmla="*/ 96 w 115"/>
              <a:gd name="T19" fmla="*/ 0 h 160"/>
              <a:gd name="T20" fmla="*/ 115 w 115"/>
              <a:gd name="T21" fmla="*/ 0 h 160"/>
              <a:gd name="T22" fmla="*/ 115 w 115"/>
              <a:gd name="T23" fmla="*/ 160 h 160"/>
              <a:gd name="T24" fmla="*/ 96 w 115"/>
              <a:gd name="T25" fmla="*/ 160 h 160"/>
              <a:gd name="T26" fmla="*/ 96 w 115"/>
              <a:gd name="T27" fmla="*/ 8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160">
                <a:moveTo>
                  <a:pt x="96" y="87"/>
                </a:moveTo>
                <a:lnTo>
                  <a:pt x="96" y="87"/>
                </a:lnTo>
                <a:lnTo>
                  <a:pt x="19" y="87"/>
                </a:lnTo>
                <a:lnTo>
                  <a:pt x="19" y="160"/>
                </a:lnTo>
                <a:lnTo>
                  <a:pt x="0" y="160"/>
                </a:lnTo>
                <a:lnTo>
                  <a:pt x="0" y="0"/>
                </a:lnTo>
                <a:lnTo>
                  <a:pt x="19" y="0"/>
                </a:lnTo>
                <a:lnTo>
                  <a:pt x="19" y="70"/>
                </a:lnTo>
                <a:lnTo>
                  <a:pt x="96" y="70"/>
                </a:lnTo>
                <a:lnTo>
                  <a:pt x="96" y="0"/>
                </a:lnTo>
                <a:lnTo>
                  <a:pt x="115" y="0"/>
                </a:lnTo>
                <a:lnTo>
                  <a:pt x="115" y="160"/>
                </a:lnTo>
                <a:lnTo>
                  <a:pt x="96" y="160"/>
                </a:lnTo>
                <a:lnTo>
                  <a:pt x="96" y="8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6" name="Freeform 1936"/>
          <p:cNvSpPr>
            <a:spLocks/>
          </p:cNvSpPr>
          <p:nvPr userDrawn="1"/>
        </p:nvSpPr>
        <p:spPr bwMode="auto">
          <a:xfrm>
            <a:off x="1409701" y="436563"/>
            <a:ext cx="77788" cy="119063"/>
          </a:xfrm>
          <a:custGeom>
            <a:avLst/>
            <a:gdLst>
              <a:gd name="T0" fmla="*/ 109 w 109"/>
              <a:gd name="T1" fmla="*/ 157 h 166"/>
              <a:gd name="T2" fmla="*/ 109 w 109"/>
              <a:gd name="T3" fmla="*/ 157 h 166"/>
              <a:gd name="T4" fmla="*/ 92 w 109"/>
              <a:gd name="T5" fmla="*/ 164 h 166"/>
              <a:gd name="T6" fmla="*/ 69 w 109"/>
              <a:gd name="T7" fmla="*/ 166 h 166"/>
              <a:gd name="T8" fmla="*/ 42 w 109"/>
              <a:gd name="T9" fmla="*/ 161 h 166"/>
              <a:gd name="T10" fmla="*/ 20 w 109"/>
              <a:gd name="T11" fmla="*/ 146 h 166"/>
              <a:gd name="T12" fmla="*/ 5 w 109"/>
              <a:gd name="T13" fmla="*/ 120 h 166"/>
              <a:gd name="T14" fmla="*/ 0 w 109"/>
              <a:gd name="T15" fmla="*/ 83 h 166"/>
              <a:gd name="T16" fmla="*/ 6 w 109"/>
              <a:gd name="T17" fmla="*/ 45 h 166"/>
              <a:gd name="T18" fmla="*/ 22 w 109"/>
              <a:gd name="T19" fmla="*/ 19 h 166"/>
              <a:gd name="T20" fmla="*/ 44 w 109"/>
              <a:gd name="T21" fmla="*/ 4 h 166"/>
              <a:gd name="T22" fmla="*/ 69 w 109"/>
              <a:gd name="T23" fmla="*/ 0 h 166"/>
              <a:gd name="T24" fmla="*/ 92 w 109"/>
              <a:gd name="T25" fmla="*/ 1 h 166"/>
              <a:gd name="T26" fmla="*/ 107 w 109"/>
              <a:gd name="T27" fmla="*/ 5 h 166"/>
              <a:gd name="T28" fmla="*/ 102 w 109"/>
              <a:gd name="T29" fmla="*/ 22 h 166"/>
              <a:gd name="T30" fmla="*/ 71 w 109"/>
              <a:gd name="T31" fmla="*/ 17 h 166"/>
              <a:gd name="T32" fmla="*/ 52 w 109"/>
              <a:gd name="T33" fmla="*/ 20 h 166"/>
              <a:gd name="T34" fmla="*/ 36 w 109"/>
              <a:gd name="T35" fmla="*/ 32 h 166"/>
              <a:gd name="T36" fmla="*/ 24 w 109"/>
              <a:gd name="T37" fmla="*/ 52 h 166"/>
              <a:gd name="T38" fmla="*/ 20 w 109"/>
              <a:gd name="T39" fmla="*/ 83 h 166"/>
              <a:gd name="T40" fmla="*/ 24 w 109"/>
              <a:gd name="T41" fmla="*/ 112 h 166"/>
              <a:gd name="T42" fmla="*/ 35 w 109"/>
              <a:gd name="T43" fmla="*/ 132 h 166"/>
              <a:gd name="T44" fmla="*/ 52 w 109"/>
              <a:gd name="T45" fmla="*/ 145 h 166"/>
              <a:gd name="T46" fmla="*/ 74 w 109"/>
              <a:gd name="T47" fmla="*/ 149 h 166"/>
              <a:gd name="T48" fmla="*/ 92 w 109"/>
              <a:gd name="T49" fmla="*/ 147 h 166"/>
              <a:gd name="T50" fmla="*/ 105 w 109"/>
              <a:gd name="T51" fmla="*/ 142 h 166"/>
              <a:gd name="T52" fmla="*/ 109 w 109"/>
              <a:gd name="T53" fmla="*/ 15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9" h="166">
                <a:moveTo>
                  <a:pt x="109" y="157"/>
                </a:moveTo>
                <a:lnTo>
                  <a:pt x="109" y="157"/>
                </a:lnTo>
                <a:cubicBezTo>
                  <a:pt x="105" y="160"/>
                  <a:pt x="99" y="163"/>
                  <a:pt x="92" y="164"/>
                </a:cubicBezTo>
                <a:cubicBezTo>
                  <a:pt x="85" y="165"/>
                  <a:pt x="77" y="166"/>
                  <a:pt x="69" y="166"/>
                </a:cubicBezTo>
                <a:cubicBezTo>
                  <a:pt x="60" y="166"/>
                  <a:pt x="51" y="164"/>
                  <a:pt x="42" y="161"/>
                </a:cubicBezTo>
                <a:cubicBezTo>
                  <a:pt x="34" y="158"/>
                  <a:pt x="26" y="153"/>
                  <a:pt x="20" y="146"/>
                </a:cubicBezTo>
                <a:cubicBezTo>
                  <a:pt x="14" y="139"/>
                  <a:pt x="9" y="131"/>
                  <a:pt x="5" y="120"/>
                </a:cubicBezTo>
                <a:cubicBezTo>
                  <a:pt x="2" y="110"/>
                  <a:pt x="0" y="97"/>
                  <a:pt x="0" y="83"/>
                </a:cubicBezTo>
                <a:cubicBezTo>
                  <a:pt x="0" y="68"/>
                  <a:pt x="2" y="55"/>
                  <a:pt x="6" y="45"/>
                </a:cubicBezTo>
                <a:cubicBezTo>
                  <a:pt x="10" y="34"/>
                  <a:pt x="15" y="26"/>
                  <a:pt x="22" y="19"/>
                </a:cubicBezTo>
                <a:cubicBezTo>
                  <a:pt x="28" y="12"/>
                  <a:pt x="36" y="8"/>
                  <a:pt x="44" y="4"/>
                </a:cubicBezTo>
                <a:cubicBezTo>
                  <a:pt x="52" y="1"/>
                  <a:pt x="61" y="0"/>
                  <a:pt x="69" y="0"/>
                </a:cubicBezTo>
                <a:cubicBezTo>
                  <a:pt x="79" y="0"/>
                  <a:pt x="86" y="0"/>
                  <a:pt x="92" y="1"/>
                </a:cubicBezTo>
                <a:cubicBezTo>
                  <a:pt x="98" y="2"/>
                  <a:pt x="103" y="4"/>
                  <a:pt x="107" y="5"/>
                </a:cubicBezTo>
                <a:lnTo>
                  <a:pt x="102" y="22"/>
                </a:lnTo>
                <a:cubicBezTo>
                  <a:pt x="95" y="19"/>
                  <a:pt x="84" y="17"/>
                  <a:pt x="71" y="17"/>
                </a:cubicBezTo>
                <a:cubicBezTo>
                  <a:pt x="65" y="17"/>
                  <a:pt x="58" y="18"/>
                  <a:pt x="52" y="20"/>
                </a:cubicBezTo>
                <a:cubicBezTo>
                  <a:pt x="46" y="23"/>
                  <a:pt x="41" y="26"/>
                  <a:pt x="36" y="32"/>
                </a:cubicBezTo>
                <a:cubicBezTo>
                  <a:pt x="31" y="37"/>
                  <a:pt x="27" y="44"/>
                  <a:pt x="24" y="52"/>
                </a:cubicBezTo>
                <a:cubicBezTo>
                  <a:pt x="21" y="60"/>
                  <a:pt x="20" y="71"/>
                  <a:pt x="20" y="83"/>
                </a:cubicBezTo>
                <a:cubicBezTo>
                  <a:pt x="20" y="94"/>
                  <a:pt x="21" y="104"/>
                  <a:pt x="24" y="112"/>
                </a:cubicBezTo>
                <a:cubicBezTo>
                  <a:pt x="27" y="120"/>
                  <a:pt x="31" y="127"/>
                  <a:pt x="35" y="132"/>
                </a:cubicBezTo>
                <a:cubicBezTo>
                  <a:pt x="40" y="138"/>
                  <a:pt x="46" y="142"/>
                  <a:pt x="52" y="145"/>
                </a:cubicBezTo>
                <a:cubicBezTo>
                  <a:pt x="59" y="148"/>
                  <a:pt x="66" y="149"/>
                  <a:pt x="74" y="149"/>
                </a:cubicBezTo>
                <a:cubicBezTo>
                  <a:pt x="80" y="149"/>
                  <a:pt x="86" y="148"/>
                  <a:pt x="92" y="147"/>
                </a:cubicBezTo>
                <a:cubicBezTo>
                  <a:pt x="97" y="146"/>
                  <a:pt x="101" y="144"/>
                  <a:pt x="105" y="142"/>
                </a:cubicBezTo>
                <a:lnTo>
                  <a:pt x="109" y="15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7" name="Freeform 1937"/>
          <p:cNvSpPr>
            <a:spLocks noEditPoints="1"/>
          </p:cNvSpPr>
          <p:nvPr userDrawn="1"/>
        </p:nvSpPr>
        <p:spPr bwMode="auto">
          <a:xfrm>
            <a:off x="1500188" y="436563"/>
            <a:ext cx="92075" cy="119063"/>
          </a:xfrm>
          <a:custGeom>
            <a:avLst/>
            <a:gdLst>
              <a:gd name="T0" fmla="*/ 20 w 131"/>
              <a:gd name="T1" fmla="*/ 83 h 166"/>
              <a:gd name="T2" fmla="*/ 20 w 131"/>
              <a:gd name="T3" fmla="*/ 83 h 166"/>
              <a:gd name="T4" fmla="*/ 23 w 131"/>
              <a:gd name="T5" fmla="*/ 108 h 166"/>
              <a:gd name="T6" fmla="*/ 31 w 131"/>
              <a:gd name="T7" fmla="*/ 129 h 166"/>
              <a:gd name="T8" fmla="*/ 45 w 131"/>
              <a:gd name="T9" fmla="*/ 144 h 166"/>
              <a:gd name="T10" fmla="*/ 65 w 131"/>
              <a:gd name="T11" fmla="*/ 149 h 166"/>
              <a:gd name="T12" fmla="*/ 99 w 131"/>
              <a:gd name="T13" fmla="*/ 133 h 166"/>
              <a:gd name="T14" fmla="*/ 111 w 131"/>
              <a:gd name="T15" fmla="*/ 83 h 166"/>
              <a:gd name="T16" fmla="*/ 108 w 131"/>
              <a:gd name="T17" fmla="*/ 58 h 166"/>
              <a:gd name="T18" fmla="*/ 100 w 131"/>
              <a:gd name="T19" fmla="*/ 37 h 166"/>
              <a:gd name="T20" fmla="*/ 86 w 131"/>
              <a:gd name="T21" fmla="*/ 22 h 166"/>
              <a:gd name="T22" fmla="*/ 65 w 131"/>
              <a:gd name="T23" fmla="*/ 17 h 166"/>
              <a:gd name="T24" fmla="*/ 32 w 131"/>
              <a:gd name="T25" fmla="*/ 33 h 166"/>
              <a:gd name="T26" fmla="*/ 20 w 131"/>
              <a:gd name="T27" fmla="*/ 83 h 166"/>
              <a:gd name="T28" fmla="*/ 0 w 131"/>
              <a:gd name="T29" fmla="*/ 83 h 166"/>
              <a:gd name="T30" fmla="*/ 0 w 131"/>
              <a:gd name="T31" fmla="*/ 83 h 166"/>
              <a:gd name="T32" fmla="*/ 17 w 131"/>
              <a:gd name="T33" fmla="*/ 21 h 166"/>
              <a:gd name="T34" fmla="*/ 65 w 131"/>
              <a:gd name="T35" fmla="*/ 0 h 166"/>
              <a:gd name="T36" fmla="*/ 95 w 131"/>
              <a:gd name="T37" fmla="*/ 6 h 166"/>
              <a:gd name="T38" fmla="*/ 115 w 131"/>
              <a:gd name="T39" fmla="*/ 23 h 166"/>
              <a:gd name="T40" fmla="*/ 127 w 131"/>
              <a:gd name="T41" fmla="*/ 49 h 166"/>
              <a:gd name="T42" fmla="*/ 131 w 131"/>
              <a:gd name="T43" fmla="*/ 83 h 166"/>
              <a:gd name="T44" fmla="*/ 114 w 131"/>
              <a:gd name="T45" fmla="*/ 145 h 166"/>
              <a:gd name="T46" fmla="*/ 65 w 131"/>
              <a:gd name="T47" fmla="*/ 166 h 166"/>
              <a:gd name="T48" fmla="*/ 36 w 131"/>
              <a:gd name="T49" fmla="*/ 160 h 166"/>
              <a:gd name="T50" fmla="*/ 16 w 131"/>
              <a:gd name="T51" fmla="*/ 143 h 166"/>
              <a:gd name="T52" fmla="*/ 4 w 131"/>
              <a:gd name="T53" fmla="*/ 117 h 166"/>
              <a:gd name="T54" fmla="*/ 0 w 131"/>
              <a:gd name="T5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1" h="166">
                <a:moveTo>
                  <a:pt x="20" y="83"/>
                </a:moveTo>
                <a:lnTo>
                  <a:pt x="20" y="83"/>
                </a:lnTo>
                <a:cubicBezTo>
                  <a:pt x="20" y="92"/>
                  <a:pt x="21" y="100"/>
                  <a:pt x="23" y="108"/>
                </a:cubicBezTo>
                <a:cubicBezTo>
                  <a:pt x="24" y="116"/>
                  <a:pt x="27" y="123"/>
                  <a:pt x="31" y="129"/>
                </a:cubicBezTo>
                <a:cubicBezTo>
                  <a:pt x="35" y="135"/>
                  <a:pt x="39" y="140"/>
                  <a:pt x="45" y="144"/>
                </a:cubicBezTo>
                <a:cubicBezTo>
                  <a:pt x="51" y="147"/>
                  <a:pt x="57" y="149"/>
                  <a:pt x="65" y="149"/>
                </a:cubicBezTo>
                <a:cubicBezTo>
                  <a:pt x="79" y="149"/>
                  <a:pt x="91" y="144"/>
                  <a:pt x="99" y="133"/>
                </a:cubicBezTo>
                <a:cubicBezTo>
                  <a:pt x="107" y="122"/>
                  <a:pt x="111" y="105"/>
                  <a:pt x="111" y="83"/>
                </a:cubicBezTo>
                <a:cubicBezTo>
                  <a:pt x="111" y="74"/>
                  <a:pt x="110" y="66"/>
                  <a:pt x="108" y="58"/>
                </a:cubicBezTo>
                <a:cubicBezTo>
                  <a:pt x="107" y="50"/>
                  <a:pt x="104" y="43"/>
                  <a:pt x="100" y="37"/>
                </a:cubicBezTo>
                <a:cubicBezTo>
                  <a:pt x="96" y="31"/>
                  <a:pt x="92" y="26"/>
                  <a:pt x="86" y="22"/>
                </a:cubicBezTo>
                <a:cubicBezTo>
                  <a:pt x="80" y="19"/>
                  <a:pt x="73" y="17"/>
                  <a:pt x="65" y="17"/>
                </a:cubicBezTo>
                <a:cubicBezTo>
                  <a:pt x="51" y="17"/>
                  <a:pt x="40" y="22"/>
                  <a:pt x="32" y="33"/>
                </a:cubicBezTo>
                <a:cubicBezTo>
                  <a:pt x="24" y="44"/>
                  <a:pt x="20" y="60"/>
                  <a:pt x="20" y="83"/>
                </a:cubicBezTo>
                <a:close/>
                <a:moveTo>
                  <a:pt x="0" y="83"/>
                </a:moveTo>
                <a:lnTo>
                  <a:pt x="0" y="83"/>
                </a:lnTo>
                <a:cubicBezTo>
                  <a:pt x="0" y="56"/>
                  <a:pt x="6" y="36"/>
                  <a:pt x="17" y="21"/>
                </a:cubicBezTo>
                <a:cubicBezTo>
                  <a:pt x="28" y="7"/>
                  <a:pt x="44" y="0"/>
                  <a:pt x="65" y="0"/>
                </a:cubicBezTo>
                <a:cubicBezTo>
                  <a:pt x="77" y="0"/>
                  <a:pt x="86" y="2"/>
                  <a:pt x="95" y="6"/>
                </a:cubicBezTo>
                <a:cubicBezTo>
                  <a:pt x="103" y="10"/>
                  <a:pt x="110" y="15"/>
                  <a:pt x="115" y="23"/>
                </a:cubicBezTo>
                <a:cubicBezTo>
                  <a:pt x="121" y="30"/>
                  <a:pt x="125" y="39"/>
                  <a:pt x="127" y="49"/>
                </a:cubicBezTo>
                <a:cubicBezTo>
                  <a:pt x="130" y="59"/>
                  <a:pt x="131" y="70"/>
                  <a:pt x="131" y="83"/>
                </a:cubicBezTo>
                <a:cubicBezTo>
                  <a:pt x="131" y="110"/>
                  <a:pt x="125" y="130"/>
                  <a:pt x="114" y="145"/>
                </a:cubicBezTo>
                <a:cubicBezTo>
                  <a:pt x="103" y="159"/>
                  <a:pt x="86" y="166"/>
                  <a:pt x="65" y="166"/>
                </a:cubicBezTo>
                <a:cubicBezTo>
                  <a:pt x="54" y="166"/>
                  <a:pt x="44" y="164"/>
                  <a:pt x="36" y="160"/>
                </a:cubicBezTo>
                <a:cubicBezTo>
                  <a:pt x="28" y="156"/>
                  <a:pt x="21" y="150"/>
                  <a:pt x="16" y="143"/>
                </a:cubicBezTo>
                <a:cubicBezTo>
                  <a:pt x="10" y="136"/>
                  <a:pt x="6" y="127"/>
                  <a:pt x="4" y="117"/>
                </a:cubicBezTo>
                <a:cubicBezTo>
                  <a:pt x="1" y="107"/>
                  <a:pt x="0" y="95"/>
                  <a:pt x="0" y="83"/>
                </a:cubicBez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8" name="Freeform 1938"/>
          <p:cNvSpPr>
            <a:spLocks noEditPoints="1"/>
          </p:cNvSpPr>
          <p:nvPr userDrawn="1"/>
        </p:nvSpPr>
        <p:spPr bwMode="auto">
          <a:xfrm>
            <a:off x="1617663" y="436563"/>
            <a:ext cx="71438" cy="119063"/>
          </a:xfrm>
          <a:custGeom>
            <a:avLst/>
            <a:gdLst>
              <a:gd name="T0" fmla="*/ 43 w 101"/>
              <a:gd name="T1" fmla="*/ 148 h 164"/>
              <a:gd name="T2" fmla="*/ 43 w 101"/>
              <a:gd name="T3" fmla="*/ 148 h 164"/>
              <a:gd name="T4" fmla="*/ 57 w 101"/>
              <a:gd name="T5" fmla="*/ 146 h 164"/>
              <a:gd name="T6" fmla="*/ 70 w 101"/>
              <a:gd name="T7" fmla="*/ 140 h 164"/>
              <a:gd name="T8" fmla="*/ 78 w 101"/>
              <a:gd name="T9" fmla="*/ 131 h 164"/>
              <a:gd name="T10" fmla="*/ 81 w 101"/>
              <a:gd name="T11" fmla="*/ 118 h 164"/>
              <a:gd name="T12" fmla="*/ 77 w 101"/>
              <a:gd name="T13" fmla="*/ 103 h 164"/>
              <a:gd name="T14" fmla="*/ 67 w 101"/>
              <a:gd name="T15" fmla="*/ 94 h 164"/>
              <a:gd name="T16" fmla="*/ 54 w 101"/>
              <a:gd name="T17" fmla="*/ 90 h 164"/>
              <a:gd name="T18" fmla="*/ 39 w 101"/>
              <a:gd name="T19" fmla="*/ 88 h 164"/>
              <a:gd name="T20" fmla="*/ 19 w 101"/>
              <a:gd name="T21" fmla="*/ 88 h 164"/>
              <a:gd name="T22" fmla="*/ 19 w 101"/>
              <a:gd name="T23" fmla="*/ 146 h 164"/>
              <a:gd name="T24" fmla="*/ 23 w 101"/>
              <a:gd name="T25" fmla="*/ 147 h 164"/>
              <a:gd name="T26" fmla="*/ 30 w 101"/>
              <a:gd name="T27" fmla="*/ 147 h 164"/>
              <a:gd name="T28" fmla="*/ 37 w 101"/>
              <a:gd name="T29" fmla="*/ 147 h 164"/>
              <a:gd name="T30" fmla="*/ 43 w 101"/>
              <a:gd name="T31" fmla="*/ 148 h 164"/>
              <a:gd name="T32" fmla="*/ 31 w 101"/>
              <a:gd name="T33" fmla="*/ 72 h 164"/>
              <a:gd name="T34" fmla="*/ 31 w 101"/>
              <a:gd name="T35" fmla="*/ 72 h 164"/>
              <a:gd name="T36" fmla="*/ 40 w 101"/>
              <a:gd name="T37" fmla="*/ 72 h 164"/>
              <a:gd name="T38" fmla="*/ 49 w 101"/>
              <a:gd name="T39" fmla="*/ 71 h 164"/>
              <a:gd name="T40" fmla="*/ 60 w 101"/>
              <a:gd name="T41" fmla="*/ 67 h 164"/>
              <a:gd name="T42" fmla="*/ 68 w 101"/>
              <a:gd name="T43" fmla="*/ 61 h 164"/>
              <a:gd name="T44" fmla="*/ 74 w 101"/>
              <a:gd name="T45" fmla="*/ 52 h 164"/>
              <a:gd name="T46" fmla="*/ 76 w 101"/>
              <a:gd name="T47" fmla="*/ 42 h 164"/>
              <a:gd name="T48" fmla="*/ 73 w 101"/>
              <a:gd name="T49" fmla="*/ 30 h 164"/>
              <a:gd name="T50" fmla="*/ 66 w 101"/>
              <a:gd name="T51" fmla="*/ 22 h 164"/>
              <a:gd name="T52" fmla="*/ 55 w 101"/>
              <a:gd name="T53" fmla="*/ 18 h 164"/>
              <a:gd name="T54" fmla="*/ 42 w 101"/>
              <a:gd name="T55" fmla="*/ 16 h 164"/>
              <a:gd name="T56" fmla="*/ 28 w 101"/>
              <a:gd name="T57" fmla="*/ 17 h 164"/>
              <a:gd name="T58" fmla="*/ 19 w 101"/>
              <a:gd name="T59" fmla="*/ 18 h 164"/>
              <a:gd name="T60" fmla="*/ 19 w 101"/>
              <a:gd name="T61" fmla="*/ 72 h 164"/>
              <a:gd name="T62" fmla="*/ 31 w 101"/>
              <a:gd name="T63" fmla="*/ 72 h 164"/>
              <a:gd name="T64" fmla="*/ 96 w 101"/>
              <a:gd name="T65" fmla="*/ 38 h 164"/>
              <a:gd name="T66" fmla="*/ 96 w 101"/>
              <a:gd name="T67" fmla="*/ 38 h 164"/>
              <a:gd name="T68" fmla="*/ 95 w 101"/>
              <a:gd name="T69" fmla="*/ 50 h 164"/>
              <a:gd name="T70" fmla="*/ 89 w 101"/>
              <a:gd name="T71" fmla="*/ 61 h 164"/>
              <a:gd name="T72" fmla="*/ 80 w 101"/>
              <a:gd name="T73" fmla="*/ 70 h 164"/>
              <a:gd name="T74" fmla="*/ 66 w 101"/>
              <a:gd name="T75" fmla="*/ 76 h 164"/>
              <a:gd name="T76" fmla="*/ 66 w 101"/>
              <a:gd name="T77" fmla="*/ 77 h 164"/>
              <a:gd name="T78" fmla="*/ 79 w 101"/>
              <a:gd name="T79" fmla="*/ 81 h 164"/>
              <a:gd name="T80" fmla="*/ 91 w 101"/>
              <a:gd name="T81" fmla="*/ 89 h 164"/>
              <a:gd name="T82" fmla="*/ 98 w 101"/>
              <a:gd name="T83" fmla="*/ 100 h 164"/>
              <a:gd name="T84" fmla="*/ 101 w 101"/>
              <a:gd name="T85" fmla="*/ 117 h 164"/>
              <a:gd name="T86" fmla="*/ 96 w 101"/>
              <a:gd name="T87" fmla="*/ 138 h 164"/>
              <a:gd name="T88" fmla="*/ 83 w 101"/>
              <a:gd name="T89" fmla="*/ 153 h 164"/>
              <a:gd name="T90" fmla="*/ 63 w 101"/>
              <a:gd name="T91" fmla="*/ 161 h 164"/>
              <a:gd name="T92" fmla="*/ 41 w 101"/>
              <a:gd name="T93" fmla="*/ 164 h 164"/>
              <a:gd name="T94" fmla="*/ 32 w 101"/>
              <a:gd name="T95" fmla="*/ 164 h 164"/>
              <a:gd name="T96" fmla="*/ 21 w 101"/>
              <a:gd name="T97" fmla="*/ 164 h 164"/>
              <a:gd name="T98" fmla="*/ 10 w 101"/>
              <a:gd name="T99" fmla="*/ 163 h 164"/>
              <a:gd name="T100" fmla="*/ 0 w 101"/>
              <a:gd name="T101" fmla="*/ 161 h 164"/>
              <a:gd name="T102" fmla="*/ 0 w 101"/>
              <a:gd name="T103" fmla="*/ 3 h 164"/>
              <a:gd name="T104" fmla="*/ 19 w 101"/>
              <a:gd name="T105" fmla="*/ 1 h 164"/>
              <a:gd name="T106" fmla="*/ 44 w 101"/>
              <a:gd name="T107" fmla="*/ 0 h 164"/>
              <a:gd name="T108" fmla="*/ 62 w 101"/>
              <a:gd name="T109" fmla="*/ 1 h 164"/>
              <a:gd name="T110" fmla="*/ 79 w 101"/>
              <a:gd name="T111" fmla="*/ 7 h 164"/>
              <a:gd name="T112" fmla="*/ 92 w 101"/>
              <a:gd name="T113" fmla="*/ 19 h 164"/>
              <a:gd name="T114" fmla="*/ 96 w 101"/>
              <a:gd name="T115" fmla="*/ 38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 h="164">
                <a:moveTo>
                  <a:pt x="43" y="148"/>
                </a:moveTo>
                <a:lnTo>
                  <a:pt x="43" y="148"/>
                </a:lnTo>
                <a:cubicBezTo>
                  <a:pt x="48" y="148"/>
                  <a:pt x="53" y="147"/>
                  <a:pt x="57" y="146"/>
                </a:cubicBezTo>
                <a:cubicBezTo>
                  <a:pt x="62" y="145"/>
                  <a:pt x="66" y="143"/>
                  <a:pt x="70" y="140"/>
                </a:cubicBezTo>
                <a:cubicBezTo>
                  <a:pt x="73" y="138"/>
                  <a:pt x="76" y="135"/>
                  <a:pt x="78" y="131"/>
                </a:cubicBezTo>
                <a:cubicBezTo>
                  <a:pt x="80" y="127"/>
                  <a:pt x="81" y="123"/>
                  <a:pt x="81" y="118"/>
                </a:cubicBezTo>
                <a:cubicBezTo>
                  <a:pt x="81" y="112"/>
                  <a:pt x="80" y="107"/>
                  <a:pt x="77" y="103"/>
                </a:cubicBezTo>
                <a:cubicBezTo>
                  <a:pt x="75" y="99"/>
                  <a:pt x="72" y="96"/>
                  <a:pt x="67" y="94"/>
                </a:cubicBezTo>
                <a:cubicBezTo>
                  <a:pt x="63" y="92"/>
                  <a:pt x="59" y="90"/>
                  <a:pt x="54" y="90"/>
                </a:cubicBezTo>
                <a:cubicBezTo>
                  <a:pt x="49" y="89"/>
                  <a:pt x="44" y="88"/>
                  <a:pt x="39" y="88"/>
                </a:cubicBezTo>
                <a:lnTo>
                  <a:pt x="19" y="88"/>
                </a:lnTo>
                <a:lnTo>
                  <a:pt x="19" y="146"/>
                </a:lnTo>
                <a:cubicBezTo>
                  <a:pt x="20" y="146"/>
                  <a:pt x="21" y="146"/>
                  <a:pt x="23" y="147"/>
                </a:cubicBezTo>
                <a:cubicBezTo>
                  <a:pt x="25" y="147"/>
                  <a:pt x="27" y="147"/>
                  <a:pt x="30" y="147"/>
                </a:cubicBezTo>
                <a:cubicBezTo>
                  <a:pt x="32" y="147"/>
                  <a:pt x="34" y="147"/>
                  <a:pt x="37" y="147"/>
                </a:cubicBezTo>
                <a:cubicBezTo>
                  <a:pt x="39" y="148"/>
                  <a:pt x="41" y="148"/>
                  <a:pt x="43" y="148"/>
                </a:cubicBezTo>
                <a:close/>
                <a:moveTo>
                  <a:pt x="31" y="72"/>
                </a:moveTo>
                <a:lnTo>
                  <a:pt x="31" y="72"/>
                </a:lnTo>
                <a:cubicBezTo>
                  <a:pt x="33" y="72"/>
                  <a:pt x="36" y="72"/>
                  <a:pt x="40" y="72"/>
                </a:cubicBezTo>
                <a:cubicBezTo>
                  <a:pt x="44" y="72"/>
                  <a:pt x="47" y="72"/>
                  <a:pt x="49" y="71"/>
                </a:cubicBezTo>
                <a:cubicBezTo>
                  <a:pt x="53" y="70"/>
                  <a:pt x="56" y="69"/>
                  <a:pt x="60" y="67"/>
                </a:cubicBezTo>
                <a:cubicBezTo>
                  <a:pt x="63" y="65"/>
                  <a:pt x="66" y="63"/>
                  <a:pt x="68" y="61"/>
                </a:cubicBezTo>
                <a:cubicBezTo>
                  <a:pt x="71" y="58"/>
                  <a:pt x="73" y="56"/>
                  <a:pt x="74" y="52"/>
                </a:cubicBezTo>
                <a:cubicBezTo>
                  <a:pt x="76" y="49"/>
                  <a:pt x="76" y="46"/>
                  <a:pt x="76" y="42"/>
                </a:cubicBezTo>
                <a:cubicBezTo>
                  <a:pt x="76" y="37"/>
                  <a:pt x="75" y="33"/>
                  <a:pt x="73" y="30"/>
                </a:cubicBezTo>
                <a:cubicBezTo>
                  <a:pt x="72" y="26"/>
                  <a:pt x="69" y="24"/>
                  <a:pt x="66" y="22"/>
                </a:cubicBezTo>
                <a:cubicBezTo>
                  <a:pt x="63" y="20"/>
                  <a:pt x="59" y="18"/>
                  <a:pt x="55" y="18"/>
                </a:cubicBezTo>
                <a:cubicBezTo>
                  <a:pt x="51" y="17"/>
                  <a:pt x="46" y="16"/>
                  <a:pt x="42" y="16"/>
                </a:cubicBezTo>
                <a:cubicBezTo>
                  <a:pt x="37" y="16"/>
                  <a:pt x="32" y="16"/>
                  <a:pt x="28" y="17"/>
                </a:cubicBezTo>
                <a:cubicBezTo>
                  <a:pt x="24" y="17"/>
                  <a:pt x="21" y="17"/>
                  <a:pt x="19" y="18"/>
                </a:cubicBezTo>
                <a:lnTo>
                  <a:pt x="19" y="72"/>
                </a:lnTo>
                <a:lnTo>
                  <a:pt x="31" y="72"/>
                </a:lnTo>
                <a:close/>
                <a:moveTo>
                  <a:pt x="96" y="38"/>
                </a:moveTo>
                <a:lnTo>
                  <a:pt x="96" y="38"/>
                </a:lnTo>
                <a:cubicBezTo>
                  <a:pt x="96" y="42"/>
                  <a:pt x="96" y="46"/>
                  <a:pt x="95" y="50"/>
                </a:cubicBezTo>
                <a:cubicBezTo>
                  <a:pt x="93" y="54"/>
                  <a:pt x="92" y="58"/>
                  <a:pt x="89" y="61"/>
                </a:cubicBezTo>
                <a:cubicBezTo>
                  <a:pt x="87" y="65"/>
                  <a:pt x="84" y="68"/>
                  <a:pt x="80" y="70"/>
                </a:cubicBezTo>
                <a:cubicBezTo>
                  <a:pt x="76" y="73"/>
                  <a:pt x="71" y="75"/>
                  <a:pt x="66" y="76"/>
                </a:cubicBezTo>
                <a:lnTo>
                  <a:pt x="66" y="77"/>
                </a:lnTo>
                <a:cubicBezTo>
                  <a:pt x="71" y="78"/>
                  <a:pt x="75" y="79"/>
                  <a:pt x="79" y="81"/>
                </a:cubicBezTo>
                <a:cubicBezTo>
                  <a:pt x="84" y="83"/>
                  <a:pt x="87" y="85"/>
                  <a:pt x="91" y="89"/>
                </a:cubicBezTo>
                <a:cubicBezTo>
                  <a:pt x="94" y="92"/>
                  <a:pt x="96" y="96"/>
                  <a:pt x="98" y="100"/>
                </a:cubicBezTo>
                <a:cubicBezTo>
                  <a:pt x="100" y="105"/>
                  <a:pt x="101" y="110"/>
                  <a:pt x="101" y="117"/>
                </a:cubicBezTo>
                <a:cubicBezTo>
                  <a:pt x="101" y="125"/>
                  <a:pt x="100" y="132"/>
                  <a:pt x="96" y="138"/>
                </a:cubicBezTo>
                <a:cubicBezTo>
                  <a:pt x="93" y="144"/>
                  <a:pt x="88" y="149"/>
                  <a:pt x="83" y="153"/>
                </a:cubicBezTo>
                <a:cubicBezTo>
                  <a:pt x="77" y="157"/>
                  <a:pt x="71" y="160"/>
                  <a:pt x="63" y="161"/>
                </a:cubicBezTo>
                <a:cubicBezTo>
                  <a:pt x="56" y="163"/>
                  <a:pt x="49" y="164"/>
                  <a:pt x="41" y="164"/>
                </a:cubicBezTo>
                <a:lnTo>
                  <a:pt x="32" y="164"/>
                </a:lnTo>
                <a:cubicBezTo>
                  <a:pt x="29" y="164"/>
                  <a:pt x="25" y="164"/>
                  <a:pt x="21" y="164"/>
                </a:cubicBezTo>
                <a:cubicBezTo>
                  <a:pt x="17" y="164"/>
                  <a:pt x="14" y="163"/>
                  <a:pt x="10" y="163"/>
                </a:cubicBezTo>
                <a:cubicBezTo>
                  <a:pt x="6" y="162"/>
                  <a:pt x="3" y="162"/>
                  <a:pt x="0" y="161"/>
                </a:cubicBezTo>
                <a:lnTo>
                  <a:pt x="0" y="3"/>
                </a:lnTo>
                <a:cubicBezTo>
                  <a:pt x="5" y="2"/>
                  <a:pt x="12" y="1"/>
                  <a:pt x="19" y="1"/>
                </a:cubicBezTo>
                <a:cubicBezTo>
                  <a:pt x="27" y="0"/>
                  <a:pt x="35" y="0"/>
                  <a:pt x="44" y="0"/>
                </a:cubicBezTo>
                <a:cubicBezTo>
                  <a:pt x="50" y="0"/>
                  <a:pt x="56" y="0"/>
                  <a:pt x="62" y="1"/>
                </a:cubicBezTo>
                <a:cubicBezTo>
                  <a:pt x="68" y="2"/>
                  <a:pt x="74" y="4"/>
                  <a:pt x="79" y="7"/>
                </a:cubicBezTo>
                <a:cubicBezTo>
                  <a:pt x="84" y="10"/>
                  <a:pt x="88" y="14"/>
                  <a:pt x="92" y="19"/>
                </a:cubicBezTo>
                <a:cubicBezTo>
                  <a:pt x="95" y="24"/>
                  <a:pt x="96" y="30"/>
                  <a:pt x="96" y="38"/>
                </a:cubicBez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9" name="Freeform 1939"/>
          <p:cNvSpPr>
            <a:spLocks noEditPoints="1"/>
          </p:cNvSpPr>
          <p:nvPr userDrawn="1"/>
        </p:nvSpPr>
        <p:spPr bwMode="auto">
          <a:xfrm>
            <a:off x="852488" y="623888"/>
            <a:ext cx="44450" cy="74613"/>
          </a:xfrm>
          <a:custGeom>
            <a:avLst/>
            <a:gdLst>
              <a:gd name="T0" fmla="*/ 25 w 63"/>
              <a:gd name="T1" fmla="*/ 10 h 102"/>
              <a:gd name="T2" fmla="*/ 25 w 63"/>
              <a:gd name="T3" fmla="*/ 10 h 102"/>
              <a:gd name="T4" fmla="*/ 18 w 63"/>
              <a:gd name="T5" fmla="*/ 10 h 102"/>
              <a:gd name="T6" fmla="*/ 12 w 63"/>
              <a:gd name="T7" fmla="*/ 11 h 102"/>
              <a:gd name="T8" fmla="*/ 12 w 63"/>
              <a:gd name="T9" fmla="*/ 53 h 102"/>
              <a:gd name="T10" fmla="*/ 15 w 63"/>
              <a:gd name="T11" fmla="*/ 53 h 102"/>
              <a:gd name="T12" fmla="*/ 18 w 63"/>
              <a:gd name="T13" fmla="*/ 53 h 102"/>
              <a:gd name="T14" fmla="*/ 21 w 63"/>
              <a:gd name="T15" fmla="*/ 53 h 102"/>
              <a:gd name="T16" fmla="*/ 24 w 63"/>
              <a:gd name="T17" fmla="*/ 53 h 102"/>
              <a:gd name="T18" fmla="*/ 33 w 63"/>
              <a:gd name="T19" fmla="*/ 52 h 102"/>
              <a:gd name="T20" fmla="*/ 42 w 63"/>
              <a:gd name="T21" fmla="*/ 49 h 102"/>
              <a:gd name="T22" fmla="*/ 48 w 63"/>
              <a:gd name="T23" fmla="*/ 42 h 102"/>
              <a:gd name="T24" fmla="*/ 51 w 63"/>
              <a:gd name="T25" fmla="*/ 31 h 102"/>
              <a:gd name="T26" fmla="*/ 48 w 63"/>
              <a:gd name="T27" fmla="*/ 21 h 102"/>
              <a:gd name="T28" fmla="*/ 43 w 63"/>
              <a:gd name="T29" fmla="*/ 14 h 102"/>
              <a:gd name="T30" fmla="*/ 34 w 63"/>
              <a:gd name="T31" fmla="*/ 11 h 102"/>
              <a:gd name="T32" fmla="*/ 25 w 63"/>
              <a:gd name="T33" fmla="*/ 10 h 102"/>
              <a:gd name="T34" fmla="*/ 0 w 63"/>
              <a:gd name="T35" fmla="*/ 2 h 102"/>
              <a:gd name="T36" fmla="*/ 0 w 63"/>
              <a:gd name="T37" fmla="*/ 2 h 102"/>
              <a:gd name="T38" fmla="*/ 12 w 63"/>
              <a:gd name="T39" fmla="*/ 0 h 102"/>
              <a:gd name="T40" fmla="*/ 25 w 63"/>
              <a:gd name="T41" fmla="*/ 0 h 102"/>
              <a:gd name="T42" fmla="*/ 38 w 63"/>
              <a:gd name="T43" fmla="*/ 1 h 102"/>
              <a:gd name="T44" fmla="*/ 51 w 63"/>
              <a:gd name="T45" fmla="*/ 6 h 102"/>
              <a:gd name="T46" fmla="*/ 60 w 63"/>
              <a:gd name="T47" fmla="*/ 15 h 102"/>
              <a:gd name="T48" fmla="*/ 63 w 63"/>
              <a:gd name="T49" fmla="*/ 31 h 102"/>
              <a:gd name="T50" fmla="*/ 60 w 63"/>
              <a:gd name="T51" fmla="*/ 46 h 102"/>
              <a:gd name="T52" fmla="*/ 51 w 63"/>
              <a:gd name="T53" fmla="*/ 56 h 102"/>
              <a:gd name="T54" fmla="*/ 39 w 63"/>
              <a:gd name="T55" fmla="*/ 62 h 102"/>
              <a:gd name="T56" fmla="*/ 24 w 63"/>
              <a:gd name="T57" fmla="*/ 64 h 102"/>
              <a:gd name="T58" fmla="*/ 22 w 63"/>
              <a:gd name="T59" fmla="*/ 64 h 102"/>
              <a:gd name="T60" fmla="*/ 18 w 63"/>
              <a:gd name="T61" fmla="*/ 64 h 102"/>
              <a:gd name="T62" fmla="*/ 15 w 63"/>
              <a:gd name="T63" fmla="*/ 64 h 102"/>
              <a:gd name="T64" fmla="*/ 12 w 63"/>
              <a:gd name="T65" fmla="*/ 63 h 102"/>
              <a:gd name="T66" fmla="*/ 12 w 63"/>
              <a:gd name="T67" fmla="*/ 102 h 102"/>
              <a:gd name="T68" fmla="*/ 0 w 63"/>
              <a:gd name="T69" fmla="*/ 102 h 102"/>
              <a:gd name="T70" fmla="*/ 0 w 63"/>
              <a:gd name="T71" fmla="*/ 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 h="102">
                <a:moveTo>
                  <a:pt x="25" y="10"/>
                </a:moveTo>
                <a:lnTo>
                  <a:pt x="25" y="10"/>
                </a:lnTo>
                <a:cubicBezTo>
                  <a:pt x="23" y="10"/>
                  <a:pt x="20" y="10"/>
                  <a:pt x="18" y="10"/>
                </a:cubicBezTo>
                <a:cubicBezTo>
                  <a:pt x="16" y="10"/>
                  <a:pt x="14" y="10"/>
                  <a:pt x="12" y="11"/>
                </a:cubicBezTo>
                <a:lnTo>
                  <a:pt x="12" y="53"/>
                </a:lnTo>
                <a:cubicBezTo>
                  <a:pt x="13" y="53"/>
                  <a:pt x="14" y="53"/>
                  <a:pt x="15" y="53"/>
                </a:cubicBezTo>
                <a:cubicBezTo>
                  <a:pt x="16" y="53"/>
                  <a:pt x="17" y="53"/>
                  <a:pt x="18" y="53"/>
                </a:cubicBezTo>
                <a:cubicBezTo>
                  <a:pt x="19" y="53"/>
                  <a:pt x="20" y="53"/>
                  <a:pt x="21" y="53"/>
                </a:cubicBezTo>
                <a:lnTo>
                  <a:pt x="24" y="53"/>
                </a:lnTo>
                <a:cubicBezTo>
                  <a:pt x="27" y="53"/>
                  <a:pt x="30" y="53"/>
                  <a:pt x="33" y="52"/>
                </a:cubicBezTo>
                <a:cubicBezTo>
                  <a:pt x="37" y="52"/>
                  <a:pt x="39" y="50"/>
                  <a:pt x="42" y="49"/>
                </a:cubicBezTo>
                <a:cubicBezTo>
                  <a:pt x="45" y="47"/>
                  <a:pt x="47" y="45"/>
                  <a:pt x="48" y="42"/>
                </a:cubicBezTo>
                <a:cubicBezTo>
                  <a:pt x="50" y="39"/>
                  <a:pt x="51" y="35"/>
                  <a:pt x="51" y="31"/>
                </a:cubicBezTo>
                <a:cubicBezTo>
                  <a:pt x="51" y="27"/>
                  <a:pt x="50" y="23"/>
                  <a:pt x="48" y="21"/>
                </a:cubicBezTo>
                <a:cubicBezTo>
                  <a:pt x="47" y="18"/>
                  <a:pt x="45" y="16"/>
                  <a:pt x="43" y="14"/>
                </a:cubicBezTo>
                <a:cubicBezTo>
                  <a:pt x="40" y="13"/>
                  <a:pt x="37" y="12"/>
                  <a:pt x="34" y="11"/>
                </a:cubicBezTo>
                <a:cubicBezTo>
                  <a:pt x="31" y="10"/>
                  <a:pt x="28" y="10"/>
                  <a:pt x="25" y="10"/>
                </a:cubicBezTo>
                <a:close/>
                <a:moveTo>
                  <a:pt x="0" y="2"/>
                </a:moveTo>
                <a:lnTo>
                  <a:pt x="0" y="2"/>
                </a:lnTo>
                <a:cubicBezTo>
                  <a:pt x="4" y="1"/>
                  <a:pt x="8" y="0"/>
                  <a:pt x="12" y="0"/>
                </a:cubicBezTo>
                <a:cubicBezTo>
                  <a:pt x="16" y="0"/>
                  <a:pt x="21" y="0"/>
                  <a:pt x="25" y="0"/>
                </a:cubicBezTo>
                <a:cubicBezTo>
                  <a:pt x="29" y="0"/>
                  <a:pt x="34" y="0"/>
                  <a:pt x="38" y="1"/>
                </a:cubicBezTo>
                <a:cubicBezTo>
                  <a:pt x="43" y="2"/>
                  <a:pt x="47" y="3"/>
                  <a:pt x="51" y="6"/>
                </a:cubicBezTo>
                <a:cubicBezTo>
                  <a:pt x="54" y="8"/>
                  <a:pt x="57" y="11"/>
                  <a:pt x="60" y="15"/>
                </a:cubicBezTo>
                <a:cubicBezTo>
                  <a:pt x="62" y="19"/>
                  <a:pt x="63" y="24"/>
                  <a:pt x="63" y="31"/>
                </a:cubicBezTo>
                <a:cubicBezTo>
                  <a:pt x="63" y="37"/>
                  <a:pt x="62" y="42"/>
                  <a:pt x="60" y="46"/>
                </a:cubicBezTo>
                <a:cubicBezTo>
                  <a:pt x="58" y="50"/>
                  <a:pt x="55" y="54"/>
                  <a:pt x="51" y="56"/>
                </a:cubicBezTo>
                <a:cubicBezTo>
                  <a:pt x="48" y="59"/>
                  <a:pt x="43" y="61"/>
                  <a:pt x="39" y="62"/>
                </a:cubicBezTo>
                <a:cubicBezTo>
                  <a:pt x="34" y="63"/>
                  <a:pt x="29" y="64"/>
                  <a:pt x="24" y="64"/>
                </a:cubicBezTo>
                <a:lnTo>
                  <a:pt x="22" y="64"/>
                </a:lnTo>
                <a:cubicBezTo>
                  <a:pt x="21" y="64"/>
                  <a:pt x="20" y="64"/>
                  <a:pt x="18" y="64"/>
                </a:cubicBezTo>
                <a:cubicBezTo>
                  <a:pt x="17" y="64"/>
                  <a:pt x="16" y="64"/>
                  <a:pt x="15" y="64"/>
                </a:cubicBezTo>
                <a:cubicBezTo>
                  <a:pt x="14" y="63"/>
                  <a:pt x="13" y="63"/>
                  <a:pt x="12" y="63"/>
                </a:cubicBezTo>
                <a:lnTo>
                  <a:pt x="12" y="102"/>
                </a:lnTo>
                <a:lnTo>
                  <a:pt x="0" y="102"/>
                </a:lnTo>
                <a:lnTo>
                  <a:pt x="0" y="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0" name="Freeform 1940"/>
          <p:cNvSpPr>
            <a:spLocks noEditPoints="1"/>
          </p:cNvSpPr>
          <p:nvPr userDrawn="1"/>
        </p:nvSpPr>
        <p:spPr bwMode="auto">
          <a:xfrm>
            <a:off x="906463" y="623888"/>
            <a:ext cx="58738" cy="74613"/>
          </a:xfrm>
          <a:custGeom>
            <a:avLst/>
            <a:gdLst>
              <a:gd name="T0" fmla="*/ 12 w 82"/>
              <a:gd name="T1" fmla="*/ 52 h 104"/>
              <a:gd name="T2" fmla="*/ 12 w 82"/>
              <a:gd name="T3" fmla="*/ 52 h 104"/>
              <a:gd name="T4" fmla="*/ 14 w 82"/>
              <a:gd name="T5" fmla="*/ 68 h 104"/>
              <a:gd name="T6" fmla="*/ 19 w 82"/>
              <a:gd name="T7" fmla="*/ 81 h 104"/>
              <a:gd name="T8" fmla="*/ 28 w 82"/>
              <a:gd name="T9" fmla="*/ 90 h 104"/>
              <a:gd name="T10" fmla="*/ 41 w 82"/>
              <a:gd name="T11" fmla="*/ 94 h 104"/>
              <a:gd name="T12" fmla="*/ 62 w 82"/>
              <a:gd name="T13" fmla="*/ 83 h 104"/>
              <a:gd name="T14" fmla="*/ 69 w 82"/>
              <a:gd name="T15" fmla="*/ 52 h 104"/>
              <a:gd name="T16" fmla="*/ 68 w 82"/>
              <a:gd name="T17" fmla="*/ 36 h 104"/>
              <a:gd name="T18" fmla="*/ 62 w 82"/>
              <a:gd name="T19" fmla="*/ 23 h 104"/>
              <a:gd name="T20" fmla="*/ 53 w 82"/>
              <a:gd name="T21" fmla="*/ 14 h 104"/>
              <a:gd name="T22" fmla="*/ 41 w 82"/>
              <a:gd name="T23" fmla="*/ 11 h 104"/>
              <a:gd name="T24" fmla="*/ 20 w 82"/>
              <a:gd name="T25" fmla="*/ 21 h 104"/>
              <a:gd name="T26" fmla="*/ 12 w 82"/>
              <a:gd name="T27" fmla="*/ 52 h 104"/>
              <a:gd name="T28" fmla="*/ 0 w 82"/>
              <a:gd name="T29" fmla="*/ 52 h 104"/>
              <a:gd name="T30" fmla="*/ 0 w 82"/>
              <a:gd name="T31" fmla="*/ 52 h 104"/>
              <a:gd name="T32" fmla="*/ 10 w 82"/>
              <a:gd name="T33" fmla="*/ 13 h 104"/>
              <a:gd name="T34" fmla="*/ 41 w 82"/>
              <a:gd name="T35" fmla="*/ 0 h 104"/>
              <a:gd name="T36" fmla="*/ 59 w 82"/>
              <a:gd name="T37" fmla="*/ 4 h 104"/>
              <a:gd name="T38" fmla="*/ 72 w 82"/>
              <a:gd name="T39" fmla="*/ 14 h 104"/>
              <a:gd name="T40" fmla="*/ 79 w 82"/>
              <a:gd name="T41" fmla="*/ 31 h 104"/>
              <a:gd name="T42" fmla="*/ 82 w 82"/>
              <a:gd name="T43" fmla="*/ 52 h 104"/>
              <a:gd name="T44" fmla="*/ 71 w 82"/>
              <a:gd name="T45" fmla="*/ 91 h 104"/>
              <a:gd name="T46" fmla="*/ 41 w 82"/>
              <a:gd name="T47" fmla="*/ 104 h 104"/>
              <a:gd name="T48" fmla="*/ 22 w 82"/>
              <a:gd name="T49" fmla="*/ 101 h 104"/>
              <a:gd name="T50" fmla="*/ 10 w 82"/>
              <a:gd name="T51" fmla="*/ 90 h 104"/>
              <a:gd name="T52" fmla="*/ 2 w 82"/>
              <a:gd name="T53" fmla="*/ 74 h 104"/>
              <a:gd name="T54" fmla="*/ 0 w 82"/>
              <a:gd name="T55"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104">
                <a:moveTo>
                  <a:pt x="12" y="52"/>
                </a:moveTo>
                <a:lnTo>
                  <a:pt x="12" y="52"/>
                </a:lnTo>
                <a:cubicBezTo>
                  <a:pt x="12" y="58"/>
                  <a:pt x="13" y="63"/>
                  <a:pt x="14" y="68"/>
                </a:cubicBezTo>
                <a:cubicBezTo>
                  <a:pt x="15" y="73"/>
                  <a:pt x="17" y="77"/>
                  <a:pt x="19" y="81"/>
                </a:cubicBezTo>
                <a:cubicBezTo>
                  <a:pt x="21" y="85"/>
                  <a:pt x="24" y="88"/>
                  <a:pt x="28" y="90"/>
                </a:cubicBezTo>
                <a:cubicBezTo>
                  <a:pt x="31" y="92"/>
                  <a:pt x="36" y="94"/>
                  <a:pt x="41" y="94"/>
                </a:cubicBezTo>
                <a:cubicBezTo>
                  <a:pt x="50" y="94"/>
                  <a:pt x="57" y="90"/>
                  <a:pt x="62" y="83"/>
                </a:cubicBezTo>
                <a:cubicBezTo>
                  <a:pt x="67" y="77"/>
                  <a:pt x="69" y="66"/>
                  <a:pt x="69" y="52"/>
                </a:cubicBezTo>
                <a:cubicBezTo>
                  <a:pt x="69" y="47"/>
                  <a:pt x="69" y="41"/>
                  <a:pt x="68" y="36"/>
                </a:cubicBezTo>
                <a:cubicBezTo>
                  <a:pt x="66" y="31"/>
                  <a:pt x="65" y="27"/>
                  <a:pt x="62" y="23"/>
                </a:cubicBezTo>
                <a:cubicBezTo>
                  <a:pt x="60" y="19"/>
                  <a:pt x="57" y="16"/>
                  <a:pt x="53" y="14"/>
                </a:cubicBezTo>
                <a:cubicBezTo>
                  <a:pt x="50" y="12"/>
                  <a:pt x="46" y="11"/>
                  <a:pt x="41" y="11"/>
                </a:cubicBezTo>
                <a:cubicBezTo>
                  <a:pt x="32" y="11"/>
                  <a:pt x="25" y="14"/>
                  <a:pt x="20" y="21"/>
                </a:cubicBezTo>
                <a:cubicBezTo>
                  <a:pt x="15" y="28"/>
                  <a:pt x="12" y="38"/>
                  <a:pt x="12" y="52"/>
                </a:cubicBezTo>
                <a:close/>
                <a:moveTo>
                  <a:pt x="0" y="52"/>
                </a:moveTo>
                <a:lnTo>
                  <a:pt x="0" y="52"/>
                </a:lnTo>
                <a:cubicBezTo>
                  <a:pt x="0" y="35"/>
                  <a:pt x="3" y="22"/>
                  <a:pt x="10" y="13"/>
                </a:cubicBezTo>
                <a:cubicBezTo>
                  <a:pt x="17" y="4"/>
                  <a:pt x="27" y="0"/>
                  <a:pt x="41" y="0"/>
                </a:cubicBezTo>
                <a:cubicBezTo>
                  <a:pt x="48" y="0"/>
                  <a:pt x="54" y="1"/>
                  <a:pt x="59" y="4"/>
                </a:cubicBezTo>
                <a:cubicBezTo>
                  <a:pt x="64" y="6"/>
                  <a:pt x="68" y="10"/>
                  <a:pt x="72" y="14"/>
                </a:cubicBezTo>
                <a:cubicBezTo>
                  <a:pt x="75" y="19"/>
                  <a:pt x="78" y="24"/>
                  <a:pt x="79" y="31"/>
                </a:cubicBezTo>
                <a:cubicBezTo>
                  <a:pt x="81" y="37"/>
                  <a:pt x="82" y="44"/>
                  <a:pt x="82" y="52"/>
                </a:cubicBezTo>
                <a:cubicBezTo>
                  <a:pt x="82" y="69"/>
                  <a:pt x="78" y="82"/>
                  <a:pt x="71" y="91"/>
                </a:cubicBezTo>
                <a:cubicBezTo>
                  <a:pt x="64" y="100"/>
                  <a:pt x="54" y="104"/>
                  <a:pt x="41" y="104"/>
                </a:cubicBezTo>
                <a:cubicBezTo>
                  <a:pt x="34" y="104"/>
                  <a:pt x="27" y="103"/>
                  <a:pt x="22" y="101"/>
                </a:cubicBezTo>
                <a:cubicBezTo>
                  <a:pt x="17" y="98"/>
                  <a:pt x="13" y="95"/>
                  <a:pt x="10" y="90"/>
                </a:cubicBezTo>
                <a:cubicBezTo>
                  <a:pt x="6" y="85"/>
                  <a:pt x="4" y="80"/>
                  <a:pt x="2" y="74"/>
                </a:cubicBezTo>
                <a:cubicBezTo>
                  <a:pt x="0" y="67"/>
                  <a:pt x="0" y="60"/>
                  <a:pt x="0" y="52"/>
                </a:cubicBez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1" name="Freeform 1941"/>
          <p:cNvSpPr>
            <a:spLocks/>
          </p:cNvSpPr>
          <p:nvPr userDrawn="1"/>
        </p:nvSpPr>
        <p:spPr bwMode="auto">
          <a:xfrm>
            <a:off x="977901" y="623888"/>
            <a:ext cx="49213" cy="74613"/>
          </a:xfrm>
          <a:custGeom>
            <a:avLst/>
            <a:gdLst>
              <a:gd name="T0" fmla="*/ 69 w 69"/>
              <a:gd name="T1" fmla="*/ 98 h 104"/>
              <a:gd name="T2" fmla="*/ 69 w 69"/>
              <a:gd name="T3" fmla="*/ 98 h 104"/>
              <a:gd name="T4" fmla="*/ 58 w 69"/>
              <a:gd name="T5" fmla="*/ 103 h 104"/>
              <a:gd name="T6" fmla="*/ 44 w 69"/>
              <a:gd name="T7" fmla="*/ 104 h 104"/>
              <a:gd name="T8" fmla="*/ 27 w 69"/>
              <a:gd name="T9" fmla="*/ 101 h 104"/>
              <a:gd name="T10" fmla="*/ 13 w 69"/>
              <a:gd name="T11" fmla="*/ 92 h 104"/>
              <a:gd name="T12" fmla="*/ 4 w 69"/>
              <a:gd name="T13" fmla="*/ 76 h 104"/>
              <a:gd name="T14" fmla="*/ 0 w 69"/>
              <a:gd name="T15" fmla="*/ 52 h 104"/>
              <a:gd name="T16" fmla="*/ 4 w 69"/>
              <a:gd name="T17" fmla="*/ 28 h 104"/>
              <a:gd name="T18" fmla="*/ 14 w 69"/>
              <a:gd name="T19" fmla="*/ 12 h 104"/>
              <a:gd name="T20" fmla="*/ 28 w 69"/>
              <a:gd name="T21" fmla="*/ 3 h 104"/>
              <a:gd name="T22" fmla="*/ 44 w 69"/>
              <a:gd name="T23" fmla="*/ 0 h 104"/>
              <a:gd name="T24" fmla="*/ 58 w 69"/>
              <a:gd name="T25" fmla="*/ 1 h 104"/>
              <a:gd name="T26" fmla="*/ 67 w 69"/>
              <a:gd name="T27" fmla="*/ 3 h 104"/>
              <a:gd name="T28" fmla="*/ 65 w 69"/>
              <a:gd name="T29" fmla="*/ 14 h 104"/>
              <a:gd name="T30" fmla="*/ 45 w 69"/>
              <a:gd name="T31" fmla="*/ 11 h 104"/>
              <a:gd name="T32" fmla="*/ 33 w 69"/>
              <a:gd name="T33" fmla="*/ 13 h 104"/>
              <a:gd name="T34" fmla="*/ 23 w 69"/>
              <a:gd name="T35" fmla="*/ 20 h 104"/>
              <a:gd name="T36" fmla="*/ 16 w 69"/>
              <a:gd name="T37" fmla="*/ 33 h 104"/>
              <a:gd name="T38" fmla="*/ 13 w 69"/>
              <a:gd name="T39" fmla="*/ 52 h 104"/>
              <a:gd name="T40" fmla="*/ 15 w 69"/>
              <a:gd name="T41" fmla="*/ 70 h 104"/>
              <a:gd name="T42" fmla="*/ 23 w 69"/>
              <a:gd name="T43" fmla="*/ 83 h 104"/>
              <a:gd name="T44" fmla="*/ 33 w 69"/>
              <a:gd name="T45" fmla="*/ 91 h 104"/>
              <a:gd name="T46" fmla="*/ 47 w 69"/>
              <a:gd name="T47" fmla="*/ 94 h 104"/>
              <a:gd name="T48" fmla="*/ 58 w 69"/>
              <a:gd name="T49" fmla="*/ 92 h 104"/>
              <a:gd name="T50" fmla="*/ 66 w 69"/>
              <a:gd name="T51" fmla="*/ 89 h 104"/>
              <a:gd name="T52" fmla="*/ 69 w 69"/>
              <a:gd name="T53"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104">
                <a:moveTo>
                  <a:pt x="69" y="98"/>
                </a:moveTo>
                <a:lnTo>
                  <a:pt x="69" y="98"/>
                </a:lnTo>
                <a:cubicBezTo>
                  <a:pt x="66" y="101"/>
                  <a:pt x="62" y="102"/>
                  <a:pt x="58" y="103"/>
                </a:cubicBezTo>
                <a:cubicBezTo>
                  <a:pt x="54" y="104"/>
                  <a:pt x="49" y="104"/>
                  <a:pt x="44" y="104"/>
                </a:cubicBezTo>
                <a:cubicBezTo>
                  <a:pt x="38" y="104"/>
                  <a:pt x="32" y="103"/>
                  <a:pt x="27" y="101"/>
                </a:cubicBezTo>
                <a:cubicBezTo>
                  <a:pt x="22" y="99"/>
                  <a:pt x="17" y="96"/>
                  <a:pt x="13" y="92"/>
                </a:cubicBezTo>
                <a:cubicBezTo>
                  <a:pt x="9" y="88"/>
                  <a:pt x="6" y="82"/>
                  <a:pt x="4" y="76"/>
                </a:cubicBezTo>
                <a:cubicBezTo>
                  <a:pt x="1" y="69"/>
                  <a:pt x="0" y="61"/>
                  <a:pt x="0" y="52"/>
                </a:cubicBezTo>
                <a:cubicBezTo>
                  <a:pt x="0" y="43"/>
                  <a:pt x="1" y="35"/>
                  <a:pt x="4" y="28"/>
                </a:cubicBezTo>
                <a:cubicBezTo>
                  <a:pt x="7" y="22"/>
                  <a:pt x="10" y="16"/>
                  <a:pt x="14" y="12"/>
                </a:cubicBezTo>
                <a:cubicBezTo>
                  <a:pt x="18" y="8"/>
                  <a:pt x="23" y="5"/>
                  <a:pt x="28" y="3"/>
                </a:cubicBezTo>
                <a:cubicBezTo>
                  <a:pt x="33" y="1"/>
                  <a:pt x="39" y="0"/>
                  <a:pt x="44" y="0"/>
                </a:cubicBezTo>
                <a:cubicBezTo>
                  <a:pt x="50" y="0"/>
                  <a:pt x="54" y="0"/>
                  <a:pt x="58" y="1"/>
                </a:cubicBezTo>
                <a:cubicBezTo>
                  <a:pt x="62" y="2"/>
                  <a:pt x="65" y="2"/>
                  <a:pt x="67" y="3"/>
                </a:cubicBezTo>
                <a:lnTo>
                  <a:pt x="65" y="14"/>
                </a:lnTo>
                <a:cubicBezTo>
                  <a:pt x="60" y="12"/>
                  <a:pt x="53" y="11"/>
                  <a:pt x="45" y="11"/>
                </a:cubicBezTo>
                <a:cubicBezTo>
                  <a:pt x="41" y="11"/>
                  <a:pt x="37" y="11"/>
                  <a:pt x="33" y="13"/>
                </a:cubicBezTo>
                <a:cubicBezTo>
                  <a:pt x="29" y="14"/>
                  <a:pt x="26" y="17"/>
                  <a:pt x="23" y="20"/>
                </a:cubicBezTo>
                <a:cubicBezTo>
                  <a:pt x="20" y="23"/>
                  <a:pt x="17" y="27"/>
                  <a:pt x="16" y="33"/>
                </a:cubicBezTo>
                <a:cubicBezTo>
                  <a:pt x="14" y="38"/>
                  <a:pt x="13" y="44"/>
                  <a:pt x="13" y="52"/>
                </a:cubicBezTo>
                <a:cubicBezTo>
                  <a:pt x="13" y="59"/>
                  <a:pt x="14" y="65"/>
                  <a:pt x="15" y="70"/>
                </a:cubicBezTo>
                <a:cubicBezTo>
                  <a:pt x="17" y="75"/>
                  <a:pt x="20" y="80"/>
                  <a:pt x="23" y="83"/>
                </a:cubicBezTo>
                <a:cubicBezTo>
                  <a:pt x="26" y="87"/>
                  <a:pt x="29" y="89"/>
                  <a:pt x="33" y="91"/>
                </a:cubicBezTo>
                <a:cubicBezTo>
                  <a:pt x="37" y="93"/>
                  <a:pt x="42" y="94"/>
                  <a:pt x="47" y="94"/>
                </a:cubicBezTo>
                <a:cubicBezTo>
                  <a:pt x="51" y="94"/>
                  <a:pt x="55" y="93"/>
                  <a:pt x="58" y="92"/>
                </a:cubicBezTo>
                <a:cubicBezTo>
                  <a:pt x="61" y="91"/>
                  <a:pt x="64" y="90"/>
                  <a:pt x="66" y="89"/>
                </a:cubicBezTo>
                <a:lnTo>
                  <a:pt x="69" y="98"/>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2" name="Freeform 1942"/>
          <p:cNvSpPr>
            <a:spLocks/>
          </p:cNvSpPr>
          <p:nvPr userDrawn="1"/>
        </p:nvSpPr>
        <p:spPr bwMode="auto">
          <a:xfrm>
            <a:off x="1035051" y="623888"/>
            <a:ext cx="49213" cy="74613"/>
          </a:xfrm>
          <a:custGeom>
            <a:avLst/>
            <a:gdLst>
              <a:gd name="T0" fmla="*/ 69 w 69"/>
              <a:gd name="T1" fmla="*/ 98 h 104"/>
              <a:gd name="T2" fmla="*/ 69 w 69"/>
              <a:gd name="T3" fmla="*/ 98 h 104"/>
              <a:gd name="T4" fmla="*/ 58 w 69"/>
              <a:gd name="T5" fmla="*/ 103 h 104"/>
              <a:gd name="T6" fmla="*/ 44 w 69"/>
              <a:gd name="T7" fmla="*/ 104 h 104"/>
              <a:gd name="T8" fmla="*/ 27 w 69"/>
              <a:gd name="T9" fmla="*/ 101 h 104"/>
              <a:gd name="T10" fmla="*/ 13 w 69"/>
              <a:gd name="T11" fmla="*/ 92 h 104"/>
              <a:gd name="T12" fmla="*/ 3 w 69"/>
              <a:gd name="T13" fmla="*/ 76 h 104"/>
              <a:gd name="T14" fmla="*/ 0 w 69"/>
              <a:gd name="T15" fmla="*/ 52 h 104"/>
              <a:gd name="T16" fmla="*/ 4 w 69"/>
              <a:gd name="T17" fmla="*/ 28 h 104"/>
              <a:gd name="T18" fmla="*/ 14 w 69"/>
              <a:gd name="T19" fmla="*/ 12 h 104"/>
              <a:gd name="T20" fmla="*/ 28 w 69"/>
              <a:gd name="T21" fmla="*/ 3 h 104"/>
              <a:gd name="T22" fmla="*/ 44 w 69"/>
              <a:gd name="T23" fmla="*/ 0 h 104"/>
              <a:gd name="T24" fmla="*/ 58 w 69"/>
              <a:gd name="T25" fmla="*/ 1 h 104"/>
              <a:gd name="T26" fmla="*/ 67 w 69"/>
              <a:gd name="T27" fmla="*/ 3 h 104"/>
              <a:gd name="T28" fmla="*/ 64 w 69"/>
              <a:gd name="T29" fmla="*/ 14 h 104"/>
              <a:gd name="T30" fmla="*/ 45 w 69"/>
              <a:gd name="T31" fmla="*/ 11 h 104"/>
              <a:gd name="T32" fmla="*/ 33 w 69"/>
              <a:gd name="T33" fmla="*/ 13 h 104"/>
              <a:gd name="T34" fmla="*/ 23 w 69"/>
              <a:gd name="T35" fmla="*/ 20 h 104"/>
              <a:gd name="T36" fmla="*/ 15 w 69"/>
              <a:gd name="T37" fmla="*/ 33 h 104"/>
              <a:gd name="T38" fmla="*/ 13 w 69"/>
              <a:gd name="T39" fmla="*/ 52 h 104"/>
              <a:gd name="T40" fmla="*/ 15 w 69"/>
              <a:gd name="T41" fmla="*/ 70 h 104"/>
              <a:gd name="T42" fmla="*/ 22 w 69"/>
              <a:gd name="T43" fmla="*/ 83 h 104"/>
              <a:gd name="T44" fmla="*/ 33 w 69"/>
              <a:gd name="T45" fmla="*/ 91 h 104"/>
              <a:gd name="T46" fmla="*/ 46 w 69"/>
              <a:gd name="T47" fmla="*/ 94 h 104"/>
              <a:gd name="T48" fmla="*/ 58 w 69"/>
              <a:gd name="T49" fmla="*/ 92 h 104"/>
              <a:gd name="T50" fmla="*/ 66 w 69"/>
              <a:gd name="T51" fmla="*/ 89 h 104"/>
              <a:gd name="T52" fmla="*/ 69 w 69"/>
              <a:gd name="T53"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104">
                <a:moveTo>
                  <a:pt x="69" y="98"/>
                </a:moveTo>
                <a:lnTo>
                  <a:pt x="69" y="98"/>
                </a:lnTo>
                <a:cubicBezTo>
                  <a:pt x="66" y="101"/>
                  <a:pt x="62" y="102"/>
                  <a:pt x="58" y="103"/>
                </a:cubicBezTo>
                <a:cubicBezTo>
                  <a:pt x="53" y="104"/>
                  <a:pt x="49" y="104"/>
                  <a:pt x="44" y="104"/>
                </a:cubicBezTo>
                <a:cubicBezTo>
                  <a:pt x="37" y="104"/>
                  <a:pt x="32" y="103"/>
                  <a:pt x="27" y="101"/>
                </a:cubicBezTo>
                <a:cubicBezTo>
                  <a:pt x="21" y="99"/>
                  <a:pt x="17" y="96"/>
                  <a:pt x="13" y="92"/>
                </a:cubicBezTo>
                <a:cubicBezTo>
                  <a:pt x="9" y="88"/>
                  <a:pt x="6" y="82"/>
                  <a:pt x="3" y="76"/>
                </a:cubicBezTo>
                <a:cubicBezTo>
                  <a:pt x="1" y="69"/>
                  <a:pt x="0" y="61"/>
                  <a:pt x="0" y="52"/>
                </a:cubicBezTo>
                <a:cubicBezTo>
                  <a:pt x="0" y="43"/>
                  <a:pt x="1" y="35"/>
                  <a:pt x="4" y="28"/>
                </a:cubicBezTo>
                <a:cubicBezTo>
                  <a:pt x="6" y="22"/>
                  <a:pt x="10" y="16"/>
                  <a:pt x="14" y="12"/>
                </a:cubicBezTo>
                <a:cubicBezTo>
                  <a:pt x="18" y="8"/>
                  <a:pt x="23" y="5"/>
                  <a:pt x="28" y="3"/>
                </a:cubicBezTo>
                <a:cubicBezTo>
                  <a:pt x="33" y="1"/>
                  <a:pt x="38" y="0"/>
                  <a:pt x="44" y="0"/>
                </a:cubicBezTo>
                <a:cubicBezTo>
                  <a:pt x="49" y="0"/>
                  <a:pt x="54" y="0"/>
                  <a:pt x="58" y="1"/>
                </a:cubicBezTo>
                <a:cubicBezTo>
                  <a:pt x="61" y="2"/>
                  <a:pt x="65" y="2"/>
                  <a:pt x="67" y="3"/>
                </a:cubicBezTo>
                <a:lnTo>
                  <a:pt x="64" y="14"/>
                </a:lnTo>
                <a:cubicBezTo>
                  <a:pt x="60" y="12"/>
                  <a:pt x="53" y="11"/>
                  <a:pt x="45" y="11"/>
                </a:cubicBezTo>
                <a:cubicBezTo>
                  <a:pt x="41" y="11"/>
                  <a:pt x="37" y="11"/>
                  <a:pt x="33" y="13"/>
                </a:cubicBezTo>
                <a:cubicBezTo>
                  <a:pt x="29" y="14"/>
                  <a:pt x="26" y="17"/>
                  <a:pt x="23" y="20"/>
                </a:cubicBezTo>
                <a:cubicBezTo>
                  <a:pt x="20" y="23"/>
                  <a:pt x="17" y="27"/>
                  <a:pt x="15" y="33"/>
                </a:cubicBezTo>
                <a:cubicBezTo>
                  <a:pt x="13" y="38"/>
                  <a:pt x="13" y="44"/>
                  <a:pt x="13" y="52"/>
                </a:cubicBezTo>
                <a:cubicBezTo>
                  <a:pt x="13" y="59"/>
                  <a:pt x="13" y="65"/>
                  <a:pt x="15" y="70"/>
                </a:cubicBezTo>
                <a:cubicBezTo>
                  <a:pt x="17" y="75"/>
                  <a:pt x="19" y="80"/>
                  <a:pt x="22" y="83"/>
                </a:cubicBezTo>
                <a:cubicBezTo>
                  <a:pt x="25" y="87"/>
                  <a:pt x="29" y="89"/>
                  <a:pt x="33" y="91"/>
                </a:cubicBezTo>
                <a:cubicBezTo>
                  <a:pt x="37" y="93"/>
                  <a:pt x="41" y="94"/>
                  <a:pt x="46" y="94"/>
                </a:cubicBezTo>
                <a:cubicBezTo>
                  <a:pt x="51" y="94"/>
                  <a:pt x="54" y="93"/>
                  <a:pt x="58" y="92"/>
                </a:cubicBezTo>
                <a:cubicBezTo>
                  <a:pt x="61" y="91"/>
                  <a:pt x="64" y="90"/>
                  <a:pt x="66" y="89"/>
                </a:cubicBezTo>
                <a:lnTo>
                  <a:pt x="69" y="98"/>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3" name="Freeform 1943"/>
          <p:cNvSpPr>
            <a:spLocks/>
          </p:cNvSpPr>
          <p:nvPr userDrawn="1"/>
        </p:nvSpPr>
        <p:spPr bwMode="auto">
          <a:xfrm>
            <a:off x="1098551" y="625475"/>
            <a:ext cx="52388" cy="73025"/>
          </a:xfrm>
          <a:custGeom>
            <a:avLst/>
            <a:gdLst>
              <a:gd name="T0" fmla="*/ 61 w 73"/>
              <a:gd name="T1" fmla="*/ 32 h 101"/>
              <a:gd name="T2" fmla="*/ 61 w 73"/>
              <a:gd name="T3" fmla="*/ 32 h 101"/>
              <a:gd name="T4" fmla="*/ 62 w 73"/>
              <a:gd name="T5" fmla="*/ 21 h 101"/>
              <a:gd name="T6" fmla="*/ 61 w 73"/>
              <a:gd name="T7" fmla="*/ 21 h 101"/>
              <a:gd name="T8" fmla="*/ 55 w 73"/>
              <a:gd name="T9" fmla="*/ 33 h 101"/>
              <a:gd name="T10" fmla="*/ 7 w 73"/>
              <a:gd name="T11" fmla="*/ 101 h 101"/>
              <a:gd name="T12" fmla="*/ 0 w 73"/>
              <a:gd name="T13" fmla="*/ 101 h 101"/>
              <a:gd name="T14" fmla="*/ 0 w 73"/>
              <a:gd name="T15" fmla="*/ 0 h 101"/>
              <a:gd name="T16" fmla="*/ 11 w 73"/>
              <a:gd name="T17" fmla="*/ 0 h 101"/>
              <a:gd name="T18" fmla="*/ 11 w 73"/>
              <a:gd name="T19" fmla="*/ 69 h 101"/>
              <a:gd name="T20" fmla="*/ 10 w 73"/>
              <a:gd name="T21" fmla="*/ 80 h 101"/>
              <a:gd name="T22" fmla="*/ 11 w 73"/>
              <a:gd name="T23" fmla="*/ 80 h 101"/>
              <a:gd name="T24" fmla="*/ 17 w 73"/>
              <a:gd name="T25" fmla="*/ 68 h 101"/>
              <a:gd name="T26" fmla="*/ 66 w 73"/>
              <a:gd name="T27" fmla="*/ 0 h 101"/>
              <a:gd name="T28" fmla="*/ 73 w 73"/>
              <a:gd name="T29" fmla="*/ 0 h 101"/>
              <a:gd name="T30" fmla="*/ 73 w 73"/>
              <a:gd name="T31" fmla="*/ 101 h 101"/>
              <a:gd name="T32" fmla="*/ 61 w 73"/>
              <a:gd name="T33" fmla="*/ 101 h 101"/>
              <a:gd name="T34" fmla="*/ 61 w 73"/>
              <a:gd name="T35"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101">
                <a:moveTo>
                  <a:pt x="61" y="32"/>
                </a:moveTo>
                <a:lnTo>
                  <a:pt x="61" y="32"/>
                </a:lnTo>
                <a:lnTo>
                  <a:pt x="62" y="21"/>
                </a:lnTo>
                <a:lnTo>
                  <a:pt x="61" y="21"/>
                </a:lnTo>
                <a:lnTo>
                  <a:pt x="55" y="33"/>
                </a:lnTo>
                <a:lnTo>
                  <a:pt x="7" y="101"/>
                </a:lnTo>
                <a:lnTo>
                  <a:pt x="0" y="101"/>
                </a:lnTo>
                <a:lnTo>
                  <a:pt x="0" y="0"/>
                </a:lnTo>
                <a:lnTo>
                  <a:pt x="11" y="0"/>
                </a:lnTo>
                <a:lnTo>
                  <a:pt x="11" y="69"/>
                </a:lnTo>
                <a:lnTo>
                  <a:pt x="10" y="80"/>
                </a:lnTo>
                <a:lnTo>
                  <a:pt x="11" y="80"/>
                </a:lnTo>
                <a:lnTo>
                  <a:pt x="17" y="68"/>
                </a:lnTo>
                <a:lnTo>
                  <a:pt x="66" y="0"/>
                </a:lnTo>
                <a:lnTo>
                  <a:pt x="73" y="0"/>
                </a:lnTo>
                <a:lnTo>
                  <a:pt x="73" y="101"/>
                </a:lnTo>
                <a:lnTo>
                  <a:pt x="61" y="101"/>
                </a:lnTo>
                <a:lnTo>
                  <a:pt x="61" y="3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4" name="Freeform 1944"/>
          <p:cNvSpPr>
            <a:spLocks noEditPoints="1"/>
          </p:cNvSpPr>
          <p:nvPr userDrawn="1"/>
        </p:nvSpPr>
        <p:spPr bwMode="auto">
          <a:xfrm>
            <a:off x="1169988" y="608013"/>
            <a:ext cx="52388" cy="90488"/>
          </a:xfrm>
          <a:custGeom>
            <a:avLst/>
            <a:gdLst>
              <a:gd name="T0" fmla="*/ 25 w 73"/>
              <a:gd name="T1" fmla="*/ 0 h 126"/>
              <a:gd name="T2" fmla="*/ 25 w 73"/>
              <a:gd name="T3" fmla="*/ 0 h 126"/>
              <a:gd name="T4" fmla="*/ 29 w 73"/>
              <a:gd name="T5" fmla="*/ 8 h 126"/>
              <a:gd name="T6" fmla="*/ 38 w 73"/>
              <a:gd name="T7" fmla="*/ 11 h 126"/>
              <a:gd name="T8" fmla="*/ 47 w 73"/>
              <a:gd name="T9" fmla="*/ 8 h 126"/>
              <a:gd name="T10" fmla="*/ 51 w 73"/>
              <a:gd name="T11" fmla="*/ 0 h 126"/>
              <a:gd name="T12" fmla="*/ 61 w 73"/>
              <a:gd name="T13" fmla="*/ 3 h 126"/>
              <a:gd name="T14" fmla="*/ 54 w 73"/>
              <a:gd name="T15" fmla="*/ 15 h 126"/>
              <a:gd name="T16" fmla="*/ 38 w 73"/>
              <a:gd name="T17" fmla="*/ 20 h 126"/>
              <a:gd name="T18" fmla="*/ 21 w 73"/>
              <a:gd name="T19" fmla="*/ 16 h 126"/>
              <a:gd name="T20" fmla="*/ 13 w 73"/>
              <a:gd name="T21" fmla="*/ 3 h 126"/>
              <a:gd name="T22" fmla="*/ 25 w 73"/>
              <a:gd name="T23" fmla="*/ 0 h 126"/>
              <a:gd name="T24" fmla="*/ 61 w 73"/>
              <a:gd name="T25" fmla="*/ 57 h 126"/>
              <a:gd name="T26" fmla="*/ 61 w 73"/>
              <a:gd name="T27" fmla="*/ 57 h 126"/>
              <a:gd name="T28" fmla="*/ 62 w 73"/>
              <a:gd name="T29" fmla="*/ 46 h 126"/>
              <a:gd name="T30" fmla="*/ 62 w 73"/>
              <a:gd name="T31" fmla="*/ 46 h 126"/>
              <a:gd name="T32" fmla="*/ 56 w 73"/>
              <a:gd name="T33" fmla="*/ 58 h 126"/>
              <a:gd name="T34" fmla="*/ 7 w 73"/>
              <a:gd name="T35" fmla="*/ 126 h 126"/>
              <a:gd name="T36" fmla="*/ 0 w 73"/>
              <a:gd name="T37" fmla="*/ 126 h 126"/>
              <a:gd name="T38" fmla="*/ 0 w 73"/>
              <a:gd name="T39" fmla="*/ 25 h 126"/>
              <a:gd name="T40" fmla="*/ 12 w 73"/>
              <a:gd name="T41" fmla="*/ 25 h 126"/>
              <a:gd name="T42" fmla="*/ 12 w 73"/>
              <a:gd name="T43" fmla="*/ 94 h 126"/>
              <a:gd name="T44" fmla="*/ 11 w 73"/>
              <a:gd name="T45" fmla="*/ 105 h 126"/>
              <a:gd name="T46" fmla="*/ 11 w 73"/>
              <a:gd name="T47" fmla="*/ 105 h 126"/>
              <a:gd name="T48" fmla="*/ 18 w 73"/>
              <a:gd name="T49" fmla="*/ 93 h 126"/>
              <a:gd name="T50" fmla="*/ 66 w 73"/>
              <a:gd name="T51" fmla="*/ 25 h 126"/>
              <a:gd name="T52" fmla="*/ 73 w 73"/>
              <a:gd name="T53" fmla="*/ 25 h 126"/>
              <a:gd name="T54" fmla="*/ 73 w 73"/>
              <a:gd name="T55" fmla="*/ 126 h 126"/>
              <a:gd name="T56" fmla="*/ 61 w 73"/>
              <a:gd name="T57" fmla="*/ 126 h 126"/>
              <a:gd name="T58" fmla="*/ 61 w 73"/>
              <a:gd name="T59" fmla="*/ 5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3" h="126">
                <a:moveTo>
                  <a:pt x="25" y="0"/>
                </a:moveTo>
                <a:lnTo>
                  <a:pt x="25" y="0"/>
                </a:lnTo>
                <a:cubicBezTo>
                  <a:pt x="25" y="4"/>
                  <a:pt x="26" y="7"/>
                  <a:pt x="29" y="8"/>
                </a:cubicBezTo>
                <a:cubicBezTo>
                  <a:pt x="31" y="10"/>
                  <a:pt x="34" y="11"/>
                  <a:pt x="38" y="11"/>
                </a:cubicBezTo>
                <a:cubicBezTo>
                  <a:pt x="42" y="11"/>
                  <a:pt x="45" y="10"/>
                  <a:pt x="47" y="8"/>
                </a:cubicBezTo>
                <a:cubicBezTo>
                  <a:pt x="49" y="7"/>
                  <a:pt x="51" y="4"/>
                  <a:pt x="51" y="0"/>
                </a:cubicBezTo>
                <a:lnTo>
                  <a:pt x="61" y="3"/>
                </a:lnTo>
                <a:cubicBezTo>
                  <a:pt x="60" y="8"/>
                  <a:pt x="58" y="12"/>
                  <a:pt x="54" y="15"/>
                </a:cubicBezTo>
                <a:cubicBezTo>
                  <a:pt x="50" y="18"/>
                  <a:pt x="45" y="20"/>
                  <a:pt x="38" y="20"/>
                </a:cubicBezTo>
                <a:cubicBezTo>
                  <a:pt x="31" y="20"/>
                  <a:pt x="25" y="18"/>
                  <a:pt x="21" y="16"/>
                </a:cubicBezTo>
                <a:cubicBezTo>
                  <a:pt x="17" y="13"/>
                  <a:pt x="14" y="9"/>
                  <a:pt x="13" y="3"/>
                </a:cubicBezTo>
                <a:lnTo>
                  <a:pt x="25" y="0"/>
                </a:lnTo>
                <a:close/>
                <a:moveTo>
                  <a:pt x="61" y="57"/>
                </a:moveTo>
                <a:lnTo>
                  <a:pt x="61" y="57"/>
                </a:lnTo>
                <a:lnTo>
                  <a:pt x="62" y="46"/>
                </a:lnTo>
                <a:lnTo>
                  <a:pt x="62" y="46"/>
                </a:lnTo>
                <a:lnTo>
                  <a:pt x="56" y="58"/>
                </a:lnTo>
                <a:lnTo>
                  <a:pt x="7" y="126"/>
                </a:lnTo>
                <a:lnTo>
                  <a:pt x="0" y="126"/>
                </a:lnTo>
                <a:lnTo>
                  <a:pt x="0" y="25"/>
                </a:lnTo>
                <a:lnTo>
                  <a:pt x="12" y="25"/>
                </a:lnTo>
                <a:lnTo>
                  <a:pt x="12" y="94"/>
                </a:lnTo>
                <a:lnTo>
                  <a:pt x="11" y="105"/>
                </a:lnTo>
                <a:lnTo>
                  <a:pt x="11" y="105"/>
                </a:lnTo>
                <a:lnTo>
                  <a:pt x="18" y="93"/>
                </a:lnTo>
                <a:lnTo>
                  <a:pt x="66" y="25"/>
                </a:lnTo>
                <a:lnTo>
                  <a:pt x="73" y="25"/>
                </a:lnTo>
                <a:lnTo>
                  <a:pt x="73" y="126"/>
                </a:lnTo>
                <a:lnTo>
                  <a:pt x="61" y="126"/>
                </a:lnTo>
                <a:lnTo>
                  <a:pt x="61" y="5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5" name="Freeform 1945"/>
          <p:cNvSpPr>
            <a:spLocks/>
          </p:cNvSpPr>
          <p:nvPr userDrawn="1"/>
        </p:nvSpPr>
        <p:spPr bwMode="auto">
          <a:xfrm>
            <a:off x="1238251" y="623888"/>
            <a:ext cx="49213" cy="74613"/>
          </a:xfrm>
          <a:custGeom>
            <a:avLst/>
            <a:gdLst>
              <a:gd name="T0" fmla="*/ 69 w 69"/>
              <a:gd name="T1" fmla="*/ 98 h 104"/>
              <a:gd name="T2" fmla="*/ 69 w 69"/>
              <a:gd name="T3" fmla="*/ 98 h 104"/>
              <a:gd name="T4" fmla="*/ 58 w 69"/>
              <a:gd name="T5" fmla="*/ 103 h 104"/>
              <a:gd name="T6" fmla="*/ 44 w 69"/>
              <a:gd name="T7" fmla="*/ 104 h 104"/>
              <a:gd name="T8" fmla="*/ 27 w 69"/>
              <a:gd name="T9" fmla="*/ 101 h 104"/>
              <a:gd name="T10" fmla="*/ 13 w 69"/>
              <a:gd name="T11" fmla="*/ 92 h 104"/>
              <a:gd name="T12" fmla="*/ 3 w 69"/>
              <a:gd name="T13" fmla="*/ 76 h 104"/>
              <a:gd name="T14" fmla="*/ 0 w 69"/>
              <a:gd name="T15" fmla="*/ 52 h 104"/>
              <a:gd name="T16" fmla="*/ 4 w 69"/>
              <a:gd name="T17" fmla="*/ 28 h 104"/>
              <a:gd name="T18" fmla="*/ 14 w 69"/>
              <a:gd name="T19" fmla="*/ 12 h 104"/>
              <a:gd name="T20" fmla="*/ 28 w 69"/>
              <a:gd name="T21" fmla="*/ 3 h 104"/>
              <a:gd name="T22" fmla="*/ 44 w 69"/>
              <a:gd name="T23" fmla="*/ 0 h 104"/>
              <a:gd name="T24" fmla="*/ 58 w 69"/>
              <a:gd name="T25" fmla="*/ 1 h 104"/>
              <a:gd name="T26" fmla="*/ 67 w 69"/>
              <a:gd name="T27" fmla="*/ 3 h 104"/>
              <a:gd name="T28" fmla="*/ 64 w 69"/>
              <a:gd name="T29" fmla="*/ 14 h 104"/>
              <a:gd name="T30" fmla="*/ 45 w 69"/>
              <a:gd name="T31" fmla="*/ 11 h 104"/>
              <a:gd name="T32" fmla="*/ 33 w 69"/>
              <a:gd name="T33" fmla="*/ 13 h 104"/>
              <a:gd name="T34" fmla="*/ 23 w 69"/>
              <a:gd name="T35" fmla="*/ 20 h 104"/>
              <a:gd name="T36" fmla="*/ 15 w 69"/>
              <a:gd name="T37" fmla="*/ 33 h 104"/>
              <a:gd name="T38" fmla="*/ 13 w 69"/>
              <a:gd name="T39" fmla="*/ 52 h 104"/>
              <a:gd name="T40" fmla="*/ 15 w 69"/>
              <a:gd name="T41" fmla="*/ 70 h 104"/>
              <a:gd name="T42" fmla="*/ 22 w 69"/>
              <a:gd name="T43" fmla="*/ 83 h 104"/>
              <a:gd name="T44" fmla="*/ 33 w 69"/>
              <a:gd name="T45" fmla="*/ 91 h 104"/>
              <a:gd name="T46" fmla="*/ 46 w 69"/>
              <a:gd name="T47" fmla="*/ 94 h 104"/>
              <a:gd name="T48" fmla="*/ 58 w 69"/>
              <a:gd name="T49" fmla="*/ 92 h 104"/>
              <a:gd name="T50" fmla="*/ 66 w 69"/>
              <a:gd name="T51" fmla="*/ 89 h 104"/>
              <a:gd name="T52" fmla="*/ 69 w 69"/>
              <a:gd name="T53"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104">
                <a:moveTo>
                  <a:pt x="69" y="98"/>
                </a:moveTo>
                <a:lnTo>
                  <a:pt x="69" y="98"/>
                </a:lnTo>
                <a:cubicBezTo>
                  <a:pt x="66" y="101"/>
                  <a:pt x="62" y="102"/>
                  <a:pt x="58" y="103"/>
                </a:cubicBezTo>
                <a:cubicBezTo>
                  <a:pt x="53" y="104"/>
                  <a:pt x="49" y="104"/>
                  <a:pt x="44" y="104"/>
                </a:cubicBezTo>
                <a:cubicBezTo>
                  <a:pt x="37" y="104"/>
                  <a:pt x="32" y="103"/>
                  <a:pt x="27" y="101"/>
                </a:cubicBezTo>
                <a:cubicBezTo>
                  <a:pt x="21" y="99"/>
                  <a:pt x="17" y="96"/>
                  <a:pt x="13" y="92"/>
                </a:cubicBezTo>
                <a:cubicBezTo>
                  <a:pt x="9" y="88"/>
                  <a:pt x="6" y="82"/>
                  <a:pt x="3" y="76"/>
                </a:cubicBezTo>
                <a:cubicBezTo>
                  <a:pt x="1" y="69"/>
                  <a:pt x="0" y="61"/>
                  <a:pt x="0" y="52"/>
                </a:cubicBezTo>
                <a:cubicBezTo>
                  <a:pt x="0" y="43"/>
                  <a:pt x="1" y="35"/>
                  <a:pt x="4" y="28"/>
                </a:cubicBezTo>
                <a:cubicBezTo>
                  <a:pt x="6" y="22"/>
                  <a:pt x="10" y="16"/>
                  <a:pt x="14" y="12"/>
                </a:cubicBezTo>
                <a:cubicBezTo>
                  <a:pt x="18" y="8"/>
                  <a:pt x="23" y="5"/>
                  <a:pt x="28" y="3"/>
                </a:cubicBezTo>
                <a:cubicBezTo>
                  <a:pt x="33" y="1"/>
                  <a:pt x="38" y="0"/>
                  <a:pt x="44" y="0"/>
                </a:cubicBezTo>
                <a:cubicBezTo>
                  <a:pt x="49" y="0"/>
                  <a:pt x="54" y="0"/>
                  <a:pt x="58" y="1"/>
                </a:cubicBezTo>
                <a:cubicBezTo>
                  <a:pt x="61" y="2"/>
                  <a:pt x="65" y="2"/>
                  <a:pt x="67" y="3"/>
                </a:cubicBezTo>
                <a:lnTo>
                  <a:pt x="64" y="14"/>
                </a:lnTo>
                <a:cubicBezTo>
                  <a:pt x="60" y="12"/>
                  <a:pt x="53" y="11"/>
                  <a:pt x="45" y="11"/>
                </a:cubicBezTo>
                <a:cubicBezTo>
                  <a:pt x="41" y="11"/>
                  <a:pt x="37" y="11"/>
                  <a:pt x="33" y="13"/>
                </a:cubicBezTo>
                <a:cubicBezTo>
                  <a:pt x="29" y="14"/>
                  <a:pt x="26" y="17"/>
                  <a:pt x="23" y="20"/>
                </a:cubicBezTo>
                <a:cubicBezTo>
                  <a:pt x="20" y="23"/>
                  <a:pt x="17" y="27"/>
                  <a:pt x="15" y="33"/>
                </a:cubicBezTo>
                <a:cubicBezTo>
                  <a:pt x="13" y="38"/>
                  <a:pt x="13" y="44"/>
                  <a:pt x="13" y="52"/>
                </a:cubicBezTo>
                <a:cubicBezTo>
                  <a:pt x="13" y="59"/>
                  <a:pt x="13" y="65"/>
                  <a:pt x="15" y="70"/>
                </a:cubicBezTo>
                <a:cubicBezTo>
                  <a:pt x="17" y="75"/>
                  <a:pt x="19" y="80"/>
                  <a:pt x="22" y="83"/>
                </a:cubicBezTo>
                <a:cubicBezTo>
                  <a:pt x="25" y="87"/>
                  <a:pt x="29" y="89"/>
                  <a:pt x="33" y="91"/>
                </a:cubicBezTo>
                <a:cubicBezTo>
                  <a:pt x="37" y="93"/>
                  <a:pt x="41" y="94"/>
                  <a:pt x="46" y="94"/>
                </a:cubicBezTo>
                <a:cubicBezTo>
                  <a:pt x="51" y="94"/>
                  <a:pt x="54" y="93"/>
                  <a:pt x="58" y="92"/>
                </a:cubicBezTo>
                <a:cubicBezTo>
                  <a:pt x="61" y="91"/>
                  <a:pt x="64" y="90"/>
                  <a:pt x="66" y="89"/>
                </a:cubicBezTo>
                <a:lnTo>
                  <a:pt x="69" y="98"/>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6" name="Freeform 1946"/>
          <p:cNvSpPr>
            <a:spLocks/>
          </p:cNvSpPr>
          <p:nvPr userDrawn="1"/>
        </p:nvSpPr>
        <p:spPr bwMode="auto">
          <a:xfrm>
            <a:off x="1301751" y="625475"/>
            <a:ext cx="49213" cy="73025"/>
          </a:xfrm>
          <a:custGeom>
            <a:avLst/>
            <a:gdLst>
              <a:gd name="T0" fmla="*/ 18 w 70"/>
              <a:gd name="T1" fmla="*/ 54 h 101"/>
              <a:gd name="T2" fmla="*/ 18 w 70"/>
              <a:gd name="T3" fmla="*/ 54 h 101"/>
              <a:gd name="T4" fmla="*/ 11 w 70"/>
              <a:gd name="T5" fmla="*/ 54 h 101"/>
              <a:gd name="T6" fmla="*/ 11 w 70"/>
              <a:gd name="T7" fmla="*/ 101 h 101"/>
              <a:gd name="T8" fmla="*/ 0 w 70"/>
              <a:gd name="T9" fmla="*/ 101 h 101"/>
              <a:gd name="T10" fmla="*/ 0 w 70"/>
              <a:gd name="T11" fmla="*/ 0 h 101"/>
              <a:gd name="T12" fmla="*/ 11 w 70"/>
              <a:gd name="T13" fmla="*/ 0 h 101"/>
              <a:gd name="T14" fmla="*/ 11 w 70"/>
              <a:gd name="T15" fmla="*/ 47 h 101"/>
              <a:gd name="T16" fmla="*/ 18 w 70"/>
              <a:gd name="T17" fmla="*/ 45 h 101"/>
              <a:gd name="T18" fmla="*/ 52 w 70"/>
              <a:gd name="T19" fmla="*/ 0 h 101"/>
              <a:gd name="T20" fmla="*/ 66 w 70"/>
              <a:gd name="T21" fmla="*/ 0 h 101"/>
              <a:gd name="T22" fmla="*/ 32 w 70"/>
              <a:gd name="T23" fmla="*/ 43 h 101"/>
              <a:gd name="T24" fmla="*/ 26 w 70"/>
              <a:gd name="T25" fmla="*/ 48 h 101"/>
              <a:gd name="T26" fmla="*/ 33 w 70"/>
              <a:gd name="T27" fmla="*/ 54 h 101"/>
              <a:gd name="T28" fmla="*/ 70 w 70"/>
              <a:gd name="T29" fmla="*/ 101 h 101"/>
              <a:gd name="T30" fmla="*/ 55 w 70"/>
              <a:gd name="T31" fmla="*/ 101 h 101"/>
              <a:gd name="T32" fmla="*/ 18 w 70"/>
              <a:gd name="T33" fmla="*/ 5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01">
                <a:moveTo>
                  <a:pt x="18" y="54"/>
                </a:moveTo>
                <a:lnTo>
                  <a:pt x="18" y="54"/>
                </a:lnTo>
                <a:lnTo>
                  <a:pt x="11" y="54"/>
                </a:lnTo>
                <a:lnTo>
                  <a:pt x="11" y="101"/>
                </a:lnTo>
                <a:lnTo>
                  <a:pt x="0" y="101"/>
                </a:lnTo>
                <a:lnTo>
                  <a:pt x="0" y="0"/>
                </a:lnTo>
                <a:lnTo>
                  <a:pt x="11" y="0"/>
                </a:lnTo>
                <a:lnTo>
                  <a:pt x="11" y="47"/>
                </a:lnTo>
                <a:lnTo>
                  <a:pt x="18" y="45"/>
                </a:lnTo>
                <a:lnTo>
                  <a:pt x="52" y="0"/>
                </a:lnTo>
                <a:lnTo>
                  <a:pt x="66" y="0"/>
                </a:lnTo>
                <a:lnTo>
                  <a:pt x="32" y="43"/>
                </a:lnTo>
                <a:lnTo>
                  <a:pt x="26" y="48"/>
                </a:lnTo>
                <a:lnTo>
                  <a:pt x="33" y="54"/>
                </a:lnTo>
                <a:lnTo>
                  <a:pt x="70" y="101"/>
                </a:lnTo>
                <a:lnTo>
                  <a:pt x="55" y="101"/>
                </a:lnTo>
                <a:lnTo>
                  <a:pt x="18" y="54"/>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7" name="Freeform 1947"/>
          <p:cNvSpPr>
            <a:spLocks noEditPoints="1"/>
          </p:cNvSpPr>
          <p:nvPr userDrawn="1"/>
        </p:nvSpPr>
        <p:spPr bwMode="auto">
          <a:xfrm>
            <a:off x="1360488" y="623888"/>
            <a:ext cx="58738" cy="74613"/>
          </a:xfrm>
          <a:custGeom>
            <a:avLst/>
            <a:gdLst>
              <a:gd name="T0" fmla="*/ 12 w 82"/>
              <a:gd name="T1" fmla="*/ 52 h 104"/>
              <a:gd name="T2" fmla="*/ 12 w 82"/>
              <a:gd name="T3" fmla="*/ 52 h 104"/>
              <a:gd name="T4" fmla="*/ 14 w 82"/>
              <a:gd name="T5" fmla="*/ 68 h 104"/>
              <a:gd name="T6" fmla="*/ 19 w 82"/>
              <a:gd name="T7" fmla="*/ 81 h 104"/>
              <a:gd name="T8" fmla="*/ 28 w 82"/>
              <a:gd name="T9" fmla="*/ 90 h 104"/>
              <a:gd name="T10" fmla="*/ 41 w 82"/>
              <a:gd name="T11" fmla="*/ 94 h 104"/>
              <a:gd name="T12" fmla="*/ 62 w 82"/>
              <a:gd name="T13" fmla="*/ 83 h 104"/>
              <a:gd name="T14" fmla="*/ 69 w 82"/>
              <a:gd name="T15" fmla="*/ 52 h 104"/>
              <a:gd name="T16" fmla="*/ 68 w 82"/>
              <a:gd name="T17" fmla="*/ 36 h 104"/>
              <a:gd name="T18" fmla="*/ 62 w 82"/>
              <a:gd name="T19" fmla="*/ 23 h 104"/>
              <a:gd name="T20" fmla="*/ 53 w 82"/>
              <a:gd name="T21" fmla="*/ 14 h 104"/>
              <a:gd name="T22" fmla="*/ 41 w 82"/>
              <a:gd name="T23" fmla="*/ 11 h 104"/>
              <a:gd name="T24" fmla="*/ 20 w 82"/>
              <a:gd name="T25" fmla="*/ 21 h 104"/>
              <a:gd name="T26" fmla="*/ 12 w 82"/>
              <a:gd name="T27" fmla="*/ 52 h 104"/>
              <a:gd name="T28" fmla="*/ 0 w 82"/>
              <a:gd name="T29" fmla="*/ 52 h 104"/>
              <a:gd name="T30" fmla="*/ 0 w 82"/>
              <a:gd name="T31" fmla="*/ 52 h 104"/>
              <a:gd name="T32" fmla="*/ 10 w 82"/>
              <a:gd name="T33" fmla="*/ 13 h 104"/>
              <a:gd name="T34" fmla="*/ 41 w 82"/>
              <a:gd name="T35" fmla="*/ 0 h 104"/>
              <a:gd name="T36" fmla="*/ 59 w 82"/>
              <a:gd name="T37" fmla="*/ 4 h 104"/>
              <a:gd name="T38" fmla="*/ 72 w 82"/>
              <a:gd name="T39" fmla="*/ 14 h 104"/>
              <a:gd name="T40" fmla="*/ 79 w 82"/>
              <a:gd name="T41" fmla="*/ 31 h 104"/>
              <a:gd name="T42" fmla="*/ 82 w 82"/>
              <a:gd name="T43" fmla="*/ 52 h 104"/>
              <a:gd name="T44" fmla="*/ 71 w 82"/>
              <a:gd name="T45" fmla="*/ 91 h 104"/>
              <a:gd name="T46" fmla="*/ 41 w 82"/>
              <a:gd name="T47" fmla="*/ 104 h 104"/>
              <a:gd name="T48" fmla="*/ 22 w 82"/>
              <a:gd name="T49" fmla="*/ 101 h 104"/>
              <a:gd name="T50" fmla="*/ 10 w 82"/>
              <a:gd name="T51" fmla="*/ 90 h 104"/>
              <a:gd name="T52" fmla="*/ 2 w 82"/>
              <a:gd name="T53" fmla="*/ 74 h 104"/>
              <a:gd name="T54" fmla="*/ 0 w 82"/>
              <a:gd name="T55"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104">
                <a:moveTo>
                  <a:pt x="12" y="52"/>
                </a:moveTo>
                <a:lnTo>
                  <a:pt x="12" y="52"/>
                </a:lnTo>
                <a:cubicBezTo>
                  <a:pt x="12" y="58"/>
                  <a:pt x="13" y="63"/>
                  <a:pt x="14" y="68"/>
                </a:cubicBezTo>
                <a:cubicBezTo>
                  <a:pt x="15" y="73"/>
                  <a:pt x="17" y="77"/>
                  <a:pt x="19" y="81"/>
                </a:cubicBezTo>
                <a:cubicBezTo>
                  <a:pt x="21" y="85"/>
                  <a:pt x="24" y="88"/>
                  <a:pt x="28" y="90"/>
                </a:cubicBezTo>
                <a:cubicBezTo>
                  <a:pt x="31" y="92"/>
                  <a:pt x="36" y="94"/>
                  <a:pt x="41" y="94"/>
                </a:cubicBezTo>
                <a:cubicBezTo>
                  <a:pt x="50" y="94"/>
                  <a:pt x="57" y="90"/>
                  <a:pt x="62" y="83"/>
                </a:cubicBezTo>
                <a:cubicBezTo>
                  <a:pt x="67" y="77"/>
                  <a:pt x="69" y="66"/>
                  <a:pt x="69" y="52"/>
                </a:cubicBezTo>
                <a:cubicBezTo>
                  <a:pt x="69" y="47"/>
                  <a:pt x="69" y="41"/>
                  <a:pt x="68" y="36"/>
                </a:cubicBezTo>
                <a:cubicBezTo>
                  <a:pt x="66" y="31"/>
                  <a:pt x="65" y="27"/>
                  <a:pt x="62" y="23"/>
                </a:cubicBezTo>
                <a:cubicBezTo>
                  <a:pt x="60" y="19"/>
                  <a:pt x="57" y="16"/>
                  <a:pt x="53" y="14"/>
                </a:cubicBezTo>
                <a:cubicBezTo>
                  <a:pt x="50" y="12"/>
                  <a:pt x="46" y="11"/>
                  <a:pt x="41" y="11"/>
                </a:cubicBezTo>
                <a:cubicBezTo>
                  <a:pt x="32" y="11"/>
                  <a:pt x="25" y="14"/>
                  <a:pt x="20" y="21"/>
                </a:cubicBezTo>
                <a:cubicBezTo>
                  <a:pt x="15" y="28"/>
                  <a:pt x="12" y="38"/>
                  <a:pt x="12" y="52"/>
                </a:cubicBezTo>
                <a:close/>
                <a:moveTo>
                  <a:pt x="0" y="52"/>
                </a:moveTo>
                <a:lnTo>
                  <a:pt x="0" y="52"/>
                </a:lnTo>
                <a:cubicBezTo>
                  <a:pt x="0" y="35"/>
                  <a:pt x="3" y="22"/>
                  <a:pt x="10" y="13"/>
                </a:cubicBezTo>
                <a:cubicBezTo>
                  <a:pt x="17" y="4"/>
                  <a:pt x="27" y="0"/>
                  <a:pt x="41" y="0"/>
                </a:cubicBezTo>
                <a:cubicBezTo>
                  <a:pt x="48" y="0"/>
                  <a:pt x="54" y="1"/>
                  <a:pt x="59" y="4"/>
                </a:cubicBezTo>
                <a:cubicBezTo>
                  <a:pt x="64" y="6"/>
                  <a:pt x="68" y="10"/>
                  <a:pt x="72" y="14"/>
                </a:cubicBezTo>
                <a:cubicBezTo>
                  <a:pt x="75" y="19"/>
                  <a:pt x="78" y="24"/>
                  <a:pt x="79" y="31"/>
                </a:cubicBezTo>
                <a:cubicBezTo>
                  <a:pt x="81" y="37"/>
                  <a:pt x="82" y="44"/>
                  <a:pt x="82" y="52"/>
                </a:cubicBezTo>
                <a:cubicBezTo>
                  <a:pt x="82" y="69"/>
                  <a:pt x="78" y="82"/>
                  <a:pt x="71" y="91"/>
                </a:cubicBezTo>
                <a:cubicBezTo>
                  <a:pt x="64" y="100"/>
                  <a:pt x="54" y="104"/>
                  <a:pt x="41" y="104"/>
                </a:cubicBezTo>
                <a:cubicBezTo>
                  <a:pt x="34" y="104"/>
                  <a:pt x="27" y="103"/>
                  <a:pt x="22" y="101"/>
                </a:cubicBezTo>
                <a:cubicBezTo>
                  <a:pt x="17" y="98"/>
                  <a:pt x="13" y="95"/>
                  <a:pt x="10" y="90"/>
                </a:cubicBezTo>
                <a:cubicBezTo>
                  <a:pt x="6" y="85"/>
                  <a:pt x="4" y="80"/>
                  <a:pt x="2" y="74"/>
                </a:cubicBezTo>
                <a:cubicBezTo>
                  <a:pt x="0" y="67"/>
                  <a:pt x="0" y="60"/>
                  <a:pt x="0" y="52"/>
                </a:cubicBez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8" name="Freeform 1948"/>
          <p:cNvSpPr>
            <a:spLocks noEditPoints="1"/>
          </p:cNvSpPr>
          <p:nvPr userDrawn="1"/>
        </p:nvSpPr>
        <p:spPr bwMode="auto">
          <a:xfrm>
            <a:off x="1435101" y="608013"/>
            <a:ext cx="52388" cy="90488"/>
          </a:xfrm>
          <a:custGeom>
            <a:avLst/>
            <a:gdLst>
              <a:gd name="T0" fmla="*/ 25 w 74"/>
              <a:gd name="T1" fmla="*/ 0 h 126"/>
              <a:gd name="T2" fmla="*/ 25 w 74"/>
              <a:gd name="T3" fmla="*/ 0 h 126"/>
              <a:gd name="T4" fmla="*/ 29 w 74"/>
              <a:gd name="T5" fmla="*/ 8 h 126"/>
              <a:gd name="T6" fmla="*/ 38 w 74"/>
              <a:gd name="T7" fmla="*/ 11 h 126"/>
              <a:gd name="T8" fmla="*/ 48 w 74"/>
              <a:gd name="T9" fmla="*/ 8 h 126"/>
              <a:gd name="T10" fmla="*/ 52 w 74"/>
              <a:gd name="T11" fmla="*/ 0 h 126"/>
              <a:gd name="T12" fmla="*/ 62 w 74"/>
              <a:gd name="T13" fmla="*/ 3 h 126"/>
              <a:gd name="T14" fmla="*/ 55 w 74"/>
              <a:gd name="T15" fmla="*/ 15 h 126"/>
              <a:gd name="T16" fmla="*/ 38 w 74"/>
              <a:gd name="T17" fmla="*/ 20 h 126"/>
              <a:gd name="T18" fmla="*/ 22 w 74"/>
              <a:gd name="T19" fmla="*/ 16 h 126"/>
              <a:gd name="T20" fmla="*/ 14 w 74"/>
              <a:gd name="T21" fmla="*/ 3 h 126"/>
              <a:gd name="T22" fmla="*/ 25 w 74"/>
              <a:gd name="T23" fmla="*/ 0 h 126"/>
              <a:gd name="T24" fmla="*/ 62 w 74"/>
              <a:gd name="T25" fmla="*/ 57 h 126"/>
              <a:gd name="T26" fmla="*/ 62 w 74"/>
              <a:gd name="T27" fmla="*/ 57 h 126"/>
              <a:gd name="T28" fmla="*/ 63 w 74"/>
              <a:gd name="T29" fmla="*/ 46 h 126"/>
              <a:gd name="T30" fmla="*/ 62 w 74"/>
              <a:gd name="T31" fmla="*/ 46 h 126"/>
              <a:gd name="T32" fmla="*/ 56 w 74"/>
              <a:gd name="T33" fmla="*/ 58 h 126"/>
              <a:gd name="T34" fmla="*/ 7 w 74"/>
              <a:gd name="T35" fmla="*/ 126 h 126"/>
              <a:gd name="T36" fmla="*/ 0 w 74"/>
              <a:gd name="T37" fmla="*/ 126 h 126"/>
              <a:gd name="T38" fmla="*/ 0 w 74"/>
              <a:gd name="T39" fmla="*/ 25 h 126"/>
              <a:gd name="T40" fmla="*/ 12 w 74"/>
              <a:gd name="T41" fmla="*/ 25 h 126"/>
              <a:gd name="T42" fmla="*/ 12 w 74"/>
              <a:gd name="T43" fmla="*/ 94 h 126"/>
              <a:gd name="T44" fmla="*/ 11 w 74"/>
              <a:gd name="T45" fmla="*/ 105 h 126"/>
              <a:gd name="T46" fmla="*/ 12 w 74"/>
              <a:gd name="T47" fmla="*/ 105 h 126"/>
              <a:gd name="T48" fmla="*/ 18 w 74"/>
              <a:gd name="T49" fmla="*/ 93 h 126"/>
              <a:gd name="T50" fmla="*/ 67 w 74"/>
              <a:gd name="T51" fmla="*/ 25 h 126"/>
              <a:gd name="T52" fmla="*/ 74 w 74"/>
              <a:gd name="T53" fmla="*/ 25 h 126"/>
              <a:gd name="T54" fmla="*/ 74 w 74"/>
              <a:gd name="T55" fmla="*/ 126 h 126"/>
              <a:gd name="T56" fmla="*/ 62 w 74"/>
              <a:gd name="T57" fmla="*/ 126 h 126"/>
              <a:gd name="T58" fmla="*/ 62 w 74"/>
              <a:gd name="T59" fmla="*/ 5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4" h="126">
                <a:moveTo>
                  <a:pt x="25" y="0"/>
                </a:moveTo>
                <a:lnTo>
                  <a:pt x="25" y="0"/>
                </a:lnTo>
                <a:cubicBezTo>
                  <a:pt x="26" y="4"/>
                  <a:pt x="27" y="7"/>
                  <a:pt x="29" y="8"/>
                </a:cubicBezTo>
                <a:cubicBezTo>
                  <a:pt x="32" y="10"/>
                  <a:pt x="35" y="11"/>
                  <a:pt x="38" y="11"/>
                </a:cubicBezTo>
                <a:cubicBezTo>
                  <a:pt x="42" y="11"/>
                  <a:pt x="45" y="10"/>
                  <a:pt x="48" y="8"/>
                </a:cubicBezTo>
                <a:cubicBezTo>
                  <a:pt x="50" y="7"/>
                  <a:pt x="51" y="4"/>
                  <a:pt x="52" y="0"/>
                </a:cubicBezTo>
                <a:lnTo>
                  <a:pt x="62" y="3"/>
                </a:lnTo>
                <a:cubicBezTo>
                  <a:pt x="61" y="8"/>
                  <a:pt x="59" y="12"/>
                  <a:pt x="55" y="15"/>
                </a:cubicBezTo>
                <a:cubicBezTo>
                  <a:pt x="51" y="18"/>
                  <a:pt x="46" y="20"/>
                  <a:pt x="38" y="20"/>
                </a:cubicBezTo>
                <a:cubicBezTo>
                  <a:pt x="32" y="20"/>
                  <a:pt x="26" y="18"/>
                  <a:pt x="22" y="16"/>
                </a:cubicBezTo>
                <a:cubicBezTo>
                  <a:pt x="17" y="13"/>
                  <a:pt x="15" y="9"/>
                  <a:pt x="14" y="3"/>
                </a:cubicBezTo>
                <a:lnTo>
                  <a:pt x="25" y="0"/>
                </a:lnTo>
                <a:close/>
                <a:moveTo>
                  <a:pt x="62" y="57"/>
                </a:moveTo>
                <a:lnTo>
                  <a:pt x="62" y="57"/>
                </a:lnTo>
                <a:lnTo>
                  <a:pt x="63" y="46"/>
                </a:lnTo>
                <a:lnTo>
                  <a:pt x="62" y="46"/>
                </a:lnTo>
                <a:lnTo>
                  <a:pt x="56" y="58"/>
                </a:lnTo>
                <a:lnTo>
                  <a:pt x="7" y="126"/>
                </a:lnTo>
                <a:lnTo>
                  <a:pt x="0" y="126"/>
                </a:lnTo>
                <a:lnTo>
                  <a:pt x="0" y="25"/>
                </a:lnTo>
                <a:lnTo>
                  <a:pt x="12" y="25"/>
                </a:lnTo>
                <a:lnTo>
                  <a:pt x="12" y="94"/>
                </a:lnTo>
                <a:lnTo>
                  <a:pt x="11" y="105"/>
                </a:lnTo>
                <a:lnTo>
                  <a:pt x="12" y="105"/>
                </a:lnTo>
                <a:lnTo>
                  <a:pt x="18" y="93"/>
                </a:lnTo>
                <a:lnTo>
                  <a:pt x="67" y="25"/>
                </a:lnTo>
                <a:lnTo>
                  <a:pt x="74" y="25"/>
                </a:lnTo>
                <a:lnTo>
                  <a:pt x="74" y="126"/>
                </a:lnTo>
                <a:lnTo>
                  <a:pt x="62" y="126"/>
                </a:lnTo>
                <a:lnTo>
                  <a:pt x="62" y="5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9" name="Freeform 1949"/>
          <p:cNvSpPr>
            <a:spLocks noEditPoints="1"/>
          </p:cNvSpPr>
          <p:nvPr userDrawn="1"/>
        </p:nvSpPr>
        <p:spPr bwMode="auto">
          <a:xfrm>
            <a:off x="1530351" y="623888"/>
            <a:ext cx="71438" cy="76200"/>
          </a:xfrm>
          <a:custGeom>
            <a:avLst/>
            <a:gdLst>
              <a:gd name="T0" fmla="*/ 67 w 101"/>
              <a:gd name="T1" fmla="*/ 22 h 106"/>
              <a:gd name="T2" fmla="*/ 56 w 101"/>
              <a:gd name="T3" fmla="*/ 23 h 106"/>
              <a:gd name="T4" fmla="*/ 60 w 101"/>
              <a:gd name="T5" fmla="*/ 83 h 106"/>
              <a:gd name="T6" fmla="*/ 74 w 101"/>
              <a:gd name="T7" fmla="*/ 81 h 106"/>
              <a:gd name="T8" fmla="*/ 86 w 101"/>
              <a:gd name="T9" fmla="*/ 66 h 106"/>
              <a:gd name="T10" fmla="*/ 87 w 101"/>
              <a:gd name="T11" fmla="*/ 40 h 106"/>
              <a:gd name="T12" fmla="*/ 76 w 101"/>
              <a:gd name="T13" fmla="*/ 24 h 106"/>
              <a:gd name="T14" fmla="*/ 35 w 101"/>
              <a:gd name="T15" fmla="*/ 83 h 106"/>
              <a:gd name="T16" fmla="*/ 37 w 101"/>
              <a:gd name="T17" fmla="*/ 83 h 106"/>
              <a:gd name="T18" fmla="*/ 42 w 101"/>
              <a:gd name="T19" fmla="*/ 83 h 106"/>
              <a:gd name="T20" fmla="*/ 44 w 101"/>
              <a:gd name="T21" fmla="*/ 22 h 106"/>
              <a:gd name="T22" fmla="*/ 36 w 101"/>
              <a:gd name="T23" fmla="*/ 22 h 106"/>
              <a:gd name="T24" fmla="*/ 19 w 101"/>
              <a:gd name="T25" fmla="*/ 30 h 106"/>
              <a:gd name="T26" fmla="*/ 12 w 101"/>
              <a:gd name="T27" fmla="*/ 53 h 106"/>
              <a:gd name="T28" fmla="*/ 18 w 101"/>
              <a:gd name="T29" fmla="*/ 75 h 106"/>
              <a:gd name="T30" fmla="*/ 35 w 101"/>
              <a:gd name="T31" fmla="*/ 83 h 106"/>
              <a:gd name="T32" fmla="*/ 44 w 101"/>
              <a:gd name="T33" fmla="*/ 92 h 106"/>
              <a:gd name="T34" fmla="*/ 33 w 101"/>
              <a:gd name="T35" fmla="*/ 93 h 106"/>
              <a:gd name="T36" fmla="*/ 9 w 101"/>
              <a:gd name="T37" fmla="*/ 84 h 106"/>
              <a:gd name="T38" fmla="*/ 0 w 101"/>
              <a:gd name="T39" fmla="*/ 53 h 106"/>
              <a:gd name="T40" fmla="*/ 10 w 101"/>
              <a:gd name="T41" fmla="*/ 23 h 106"/>
              <a:gd name="T42" fmla="*/ 35 w 101"/>
              <a:gd name="T43" fmla="*/ 12 h 106"/>
              <a:gd name="T44" fmla="*/ 44 w 101"/>
              <a:gd name="T45" fmla="*/ 12 h 106"/>
              <a:gd name="T46" fmla="*/ 56 w 101"/>
              <a:gd name="T47" fmla="*/ 0 h 106"/>
              <a:gd name="T48" fmla="*/ 62 w 101"/>
              <a:gd name="T49" fmla="*/ 12 h 106"/>
              <a:gd name="T50" fmla="*/ 81 w 101"/>
              <a:gd name="T51" fmla="*/ 14 h 106"/>
              <a:gd name="T52" fmla="*/ 98 w 101"/>
              <a:gd name="T53" fmla="*/ 34 h 106"/>
              <a:gd name="T54" fmla="*/ 98 w 101"/>
              <a:gd name="T55" fmla="*/ 70 h 106"/>
              <a:gd name="T56" fmla="*/ 79 w 101"/>
              <a:gd name="T57" fmla="*/ 90 h 106"/>
              <a:gd name="T58" fmla="*/ 61 w 101"/>
              <a:gd name="T59" fmla="*/ 93 h 106"/>
              <a:gd name="T60" fmla="*/ 56 w 101"/>
              <a:gd name="T61" fmla="*/ 106 h 106"/>
              <a:gd name="T62" fmla="*/ 44 w 101"/>
              <a:gd name="T63" fmla="*/ 9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06">
                <a:moveTo>
                  <a:pt x="67" y="22"/>
                </a:moveTo>
                <a:lnTo>
                  <a:pt x="67" y="22"/>
                </a:lnTo>
                <a:cubicBezTo>
                  <a:pt x="65" y="22"/>
                  <a:pt x="63" y="22"/>
                  <a:pt x="61" y="22"/>
                </a:cubicBezTo>
                <a:cubicBezTo>
                  <a:pt x="59" y="22"/>
                  <a:pt x="58" y="22"/>
                  <a:pt x="56" y="23"/>
                </a:cubicBezTo>
                <a:lnTo>
                  <a:pt x="56" y="83"/>
                </a:lnTo>
                <a:cubicBezTo>
                  <a:pt x="57" y="83"/>
                  <a:pt x="58" y="83"/>
                  <a:pt x="60" y="83"/>
                </a:cubicBezTo>
                <a:cubicBezTo>
                  <a:pt x="62" y="83"/>
                  <a:pt x="63" y="83"/>
                  <a:pt x="65" y="83"/>
                </a:cubicBezTo>
                <a:cubicBezTo>
                  <a:pt x="68" y="83"/>
                  <a:pt x="71" y="82"/>
                  <a:pt x="74" y="81"/>
                </a:cubicBezTo>
                <a:cubicBezTo>
                  <a:pt x="77" y="80"/>
                  <a:pt x="79" y="78"/>
                  <a:pt x="81" y="75"/>
                </a:cubicBezTo>
                <a:cubicBezTo>
                  <a:pt x="83" y="73"/>
                  <a:pt x="85" y="69"/>
                  <a:pt x="86" y="66"/>
                </a:cubicBezTo>
                <a:cubicBezTo>
                  <a:pt x="88" y="62"/>
                  <a:pt x="88" y="57"/>
                  <a:pt x="88" y="52"/>
                </a:cubicBezTo>
                <a:cubicBezTo>
                  <a:pt x="88" y="47"/>
                  <a:pt x="88" y="43"/>
                  <a:pt x="87" y="40"/>
                </a:cubicBezTo>
                <a:cubicBezTo>
                  <a:pt x="86" y="36"/>
                  <a:pt x="84" y="33"/>
                  <a:pt x="82" y="30"/>
                </a:cubicBezTo>
                <a:cubicBezTo>
                  <a:pt x="81" y="27"/>
                  <a:pt x="78" y="25"/>
                  <a:pt x="76" y="24"/>
                </a:cubicBezTo>
                <a:cubicBezTo>
                  <a:pt x="73" y="22"/>
                  <a:pt x="70" y="22"/>
                  <a:pt x="67" y="22"/>
                </a:cubicBezTo>
                <a:close/>
                <a:moveTo>
                  <a:pt x="35" y="83"/>
                </a:moveTo>
                <a:lnTo>
                  <a:pt x="35" y="83"/>
                </a:lnTo>
                <a:lnTo>
                  <a:pt x="37" y="83"/>
                </a:lnTo>
                <a:cubicBezTo>
                  <a:pt x="37" y="83"/>
                  <a:pt x="38" y="83"/>
                  <a:pt x="39" y="83"/>
                </a:cubicBezTo>
                <a:cubicBezTo>
                  <a:pt x="40" y="83"/>
                  <a:pt x="41" y="83"/>
                  <a:pt x="42" y="83"/>
                </a:cubicBezTo>
                <a:cubicBezTo>
                  <a:pt x="43" y="82"/>
                  <a:pt x="44" y="82"/>
                  <a:pt x="44" y="82"/>
                </a:cubicBezTo>
                <a:lnTo>
                  <a:pt x="44" y="22"/>
                </a:lnTo>
                <a:cubicBezTo>
                  <a:pt x="43" y="22"/>
                  <a:pt x="42" y="22"/>
                  <a:pt x="40" y="22"/>
                </a:cubicBezTo>
                <a:cubicBezTo>
                  <a:pt x="39" y="22"/>
                  <a:pt x="37" y="22"/>
                  <a:pt x="36" y="22"/>
                </a:cubicBezTo>
                <a:cubicBezTo>
                  <a:pt x="32" y="22"/>
                  <a:pt x="29" y="22"/>
                  <a:pt x="27" y="24"/>
                </a:cubicBezTo>
                <a:cubicBezTo>
                  <a:pt x="24" y="25"/>
                  <a:pt x="21" y="27"/>
                  <a:pt x="19" y="30"/>
                </a:cubicBezTo>
                <a:cubicBezTo>
                  <a:pt x="17" y="32"/>
                  <a:pt x="15" y="35"/>
                  <a:pt x="14" y="39"/>
                </a:cubicBezTo>
                <a:cubicBezTo>
                  <a:pt x="13" y="43"/>
                  <a:pt x="12" y="48"/>
                  <a:pt x="12" y="53"/>
                </a:cubicBezTo>
                <a:cubicBezTo>
                  <a:pt x="12" y="58"/>
                  <a:pt x="13" y="62"/>
                  <a:pt x="14" y="66"/>
                </a:cubicBezTo>
                <a:cubicBezTo>
                  <a:pt x="15" y="69"/>
                  <a:pt x="17" y="72"/>
                  <a:pt x="18" y="75"/>
                </a:cubicBezTo>
                <a:cubicBezTo>
                  <a:pt x="20" y="78"/>
                  <a:pt x="23" y="80"/>
                  <a:pt x="26" y="81"/>
                </a:cubicBezTo>
                <a:cubicBezTo>
                  <a:pt x="28" y="82"/>
                  <a:pt x="31" y="83"/>
                  <a:pt x="35" y="83"/>
                </a:cubicBezTo>
                <a:close/>
                <a:moveTo>
                  <a:pt x="44" y="92"/>
                </a:moveTo>
                <a:lnTo>
                  <a:pt x="44" y="92"/>
                </a:lnTo>
                <a:cubicBezTo>
                  <a:pt x="43" y="93"/>
                  <a:pt x="41" y="93"/>
                  <a:pt x="39" y="93"/>
                </a:cubicBezTo>
                <a:cubicBezTo>
                  <a:pt x="36" y="93"/>
                  <a:pt x="34" y="93"/>
                  <a:pt x="33" y="93"/>
                </a:cubicBezTo>
                <a:cubicBezTo>
                  <a:pt x="28" y="93"/>
                  <a:pt x="24" y="92"/>
                  <a:pt x="20" y="91"/>
                </a:cubicBezTo>
                <a:cubicBezTo>
                  <a:pt x="16" y="89"/>
                  <a:pt x="12" y="87"/>
                  <a:pt x="9" y="84"/>
                </a:cubicBezTo>
                <a:cubicBezTo>
                  <a:pt x="6" y="80"/>
                  <a:pt x="4" y="76"/>
                  <a:pt x="2" y="71"/>
                </a:cubicBezTo>
                <a:cubicBezTo>
                  <a:pt x="1" y="66"/>
                  <a:pt x="0" y="60"/>
                  <a:pt x="0" y="53"/>
                </a:cubicBezTo>
                <a:cubicBezTo>
                  <a:pt x="0" y="47"/>
                  <a:pt x="1" y="41"/>
                  <a:pt x="2" y="36"/>
                </a:cubicBezTo>
                <a:cubicBezTo>
                  <a:pt x="4" y="30"/>
                  <a:pt x="7" y="26"/>
                  <a:pt x="10" y="23"/>
                </a:cubicBezTo>
                <a:cubicBezTo>
                  <a:pt x="13" y="19"/>
                  <a:pt x="17" y="16"/>
                  <a:pt x="21" y="14"/>
                </a:cubicBezTo>
                <a:cubicBezTo>
                  <a:pt x="25" y="13"/>
                  <a:pt x="30" y="12"/>
                  <a:pt x="35" y="12"/>
                </a:cubicBezTo>
                <a:cubicBezTo>
                  <a:pt x="37" y="12"/>
                  <a:pt x="38" y="12"/>
                  <a:pt x="40" y="12"/>
                </a:cubicBezTo>
                <a:cubicBezTo>
                  <a:pt x="42" y="12"/>
                  <a:pt x="43" y="12"/>
                  <a:pt x="44" y="12"/>
                </a:cubicBezTo>
                <a:lnTo>
                  <a:pt x="44" y="0"/>
                </a:lnTo>
                <a:lnTo>
                  <a:pt x="56" y="0"/>
                </a:lnTo>
                <a:lnTo>
                  <a:pt x="56" y="13"/>
                </a:lnTo>
                <a:cubicBezTo>
                  <a:pt x="58" y="12"/>
                  <a:pt x="60" y="12"/>
                  <a:pt x="62" y="12"/>
                </a:cubicBezTo>
                <a:cubicBezTo>
                  <a:pt x="65" y="12"/>
                  <a:pt x="67" y="12"/>
                  <a:pt x="68" y="12"/>
                </a:cubicBezTo>
                <a:cubicBezTo>
                  <a:pt x="73" y="12"/>
                  <a:pt x="77" y="12"/>
                  <a:pt x="81" y="14"/>
                </a:cubicBezTo>
                <a:cubicBezTo>
                  <a:pt x="85" y="16"/>
                  <a:pt x="88" y="18"/>
                  <a:pt x="91" y="22"/>
                </a:cubicBezTo>
                <a:cubicBezTo>
                  <a:pt x="94" y="25"/>
                  <a:pt x="97" y="29"/>
                  <a:pt x="98" y="34"/>
                </a:cubicBezTo>
                <a:cubicBezTo>
                  <a:pt x="100" y="39"/>
                  <a:pt x="101" y="45"/>
                  <a:pt x="101" y="52"/>
                </a:cubicBezTo>
                <a:cubicBezTo>
                  <a:pt x="101" y="59"/>
                  <a:pt x="100" y="65"/>
                  <a:pt x="98" y="70"/>
                </a:cubicBezTo>
                <a:cubicBezTo>
                  <a:pt x="96" y="75"/>
                  <a:pt x="93" y="79"/>
                  <a:pt x="90" y="83"/>
                </a:cubicBezTo>
                <a:cubicBezTo>
                  <a:pt x="87" y="86"/>
                  <a:pt x="83" y="89"/>
                  <a:pt x="79" y="90"/>
                </a:cubicBezTo>
                <a:cubicBezTo>
                  <a:pt x="75" y="92"/>
                  <a:pt x="70" y="93"/>
                  <a:pt x="66" y="93"/>
                </a:cubicBezTo>
                <a:cubicBezTo>
                  <a:pt x="65" y="93"/>
                  <a:pt x="63" y="93"/>
                  <a:pt x="61" y="93"/>
                </a:cubicBezTo>
                <a:cubicBezTo>
                  <a:pt x="59" y="93"/>
                  <a:pt x="57" y="92"/>
                  <a:pt x="56" y="92"/>
                </a:cubicBezTo>
                <a:lnTo>
                  <a:pt x="56" y="106"/>
                </a:lnTo>
                <a:lnTo>
                  <a:pt x="44" y="106"/>
                </a:lnTo>
                <a:lnTo>
                  <a:pt x="44" y="9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0" name="Freeform 1950"/>
          <p:cNvSpPr>
            <a:spLocks/>
          </p:cNvSpPr>
          <p:nvPr userDrawn="1"/>
        </p:nvSpPr>
        <p:spPr bwMode="auto">
          <a:xfrm>
            <a:off x="1616076" y="625475"/>
            <a:ext cx="39688" cy="73025"/>
          </a:xfrm>
          <a:custGeom>
            <a:avLst/>
            <a:gdLst>
              <a:gd name="T0" fmla="*/ 0 w 55"/>
              <a:gd name="T1" fmla="*/ 0 h 101"/>
              <a:gd name="T2" fmla="*/ 0 w 55"/>
              <a:gd name="T3" fmla="*/ 0 h 101"/>
              <a:gd name="T4" fmla="*/ 55 w 55"/>
              <a:gd name="T5" fmla="*/ 0 h 101"/>
              <a:gd name="T6" fmla="*/ 55 w 55"/>
              <a:gd name="T7" fmla="*/ 10 h 101"/>
              <a:gd name="T8" fmla="*/ 12 w 55"/>
              <a:gd name="T9" fmla="*/ 10 h 101"/>
              <a:gd name="T10" fmla="*/ 12 w 55"/>
              <a:gd name="T11" fmla="*/ 43 h 101"/>
              <a:gd name="T12" fmla="*/ 51 w 55"/>
              <a:gd name="T13" fmla="*/ 43 h 101"/>
              <a:gd name="T14" fmla="*/ 51 w 55"/>
              <a:gd name="T15" fmla="*/ 54 h 101"/>
              <a:gd name="T16" fmla="*/ 12 w 55"/>
              <a:gd name="T17" fmla="*/ 54 h 101"/>
              <a:gd name="T18" fmla="*/ 12 w 55"/>
              <a:gd name="T19" fmla="*/ 90 h 101"/>
              <a:gd name="T20" fmla="*/ 55 w 55"/>
              <a:gd name="T21" fmla="*/ 90 h 101"/>
              <a:gd name="T22" fmla="*/ 55 w 55"/>
              <a:gd name="T23" fmla="*/ 101 h 101"/>
              <a:gd name="T24" fmla="*/ 0 w 55"/>
              <a:gd name="T25" fmla="*/ 101 h 101"/>
              <a:gd name="T26" fmla="*/ 0 w 55"/>
              <a:gd name="T2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101">
                <a:moveTo>
                  <a:pt x="0" y="0"/>
                </a:moveTo>
                <a:lnTo>
                  <a:pt x="0" y="0"/>
                </a:lnTo>
                <a:lnTo>
                  <a:pt x="55" y="0"/>
                </a:lnTo>
                <a:lnTo>
                  <a:pt x="55" y="10"/>
                </a:lnTo>
                <a:lnTo>
                  <a:pt x="12" y="10"/>
                </a:lnTo>
                <a:lnTo>
                  <a:pt x="12" y="43"/>
                </a:lnTo>
                <a:lnTo>
                  <a:pt x="51" y="43"/>
                </a:lnTo>
                <a:lnTo>
                  <a:pt x="51" y="54"/>
                </a:lnTo>
                <a:lnTo>
                  <a:pt x="12" y="54"/>
                </a:lnTo>
                <a:lnTo>
                  <a:pt x="12" y="90"/>
                </a:lnTo>
                <a:lnTo>
                  <a:pt x="55" y="90"/>
                </a:lnTo>
                <a:lnTo>
                  <a:pt x="55" y="101"/>
                </a:lnTo>
                <a:lnTo>
                  <a:pt x="0" y="101"/>
                </a:lnTo>
                <a:lnTo>
                  <a:pt x="0" y="0"/>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1" name="Freeform 1951"/>
          <p:cNvSpPr>
            <a:spLocks noEditPoints="1"/>
          </p:cNvSpPr>
          <p:nvPr userDrawn="1"/>
        </p:nvSpPr>
        <p:spPr bwMode="auto">
          <a:xfrm>
            <a:off x="1665288" y="625475"/>
            <a:ext cx="63500" cy="85725"/>
          </a:xfrm>
          <a:custGeom>
            <a:avLst/>
            <a:gdLst>
              <a:gd name="T0" fmla="*/ 66 w 91"/>
              <a:gd name="T1" fmla="*/ 90 h 119"/>
              <a:gd name="T2" fmla="*/ 66 w 91"/>
              <a:gd name="T3" fmla="*/ 90 h 119"/>
              <a:gd name="T4" fmla="*/ 66 w 91"/>
              <a:gd name="T5" fmla="*/ 10 h 119"/>
              <a:gd name="T6" fmla="*/ 36 w 91"/>
              <a:gd name="T7" fmla="*/ 10 h 119"/>
              <a:gd name="T8" fmla="*/ 34 w 91"/>
              <a:gd name="T9" fmla="*/ 39 h 119"/>
              <a:gd name="T10" fmla="*/ 31 w 91"/>
              <a:gd name="T11" fmla="*/ 61 h 119"/>
              <a:gd name="T12" fmla="*/ 27 w 91"/>
              <a:gd name="T13" fmla="*/ 78 h 119"/>
              <a:gd name="T14" fmla="*/ 23 w 91"/>
              <a:gd name="T15" fmla="*/ 90 h 119"/>
              <a:gd name="T16" fmla="*/ 66 w 91"/>
              <a:gd name="T17" fmla="*/ 90 h 119"/>
              <a:gd name="T18" fmla="*/ 91 w 91"/>
              <a:gd name="T19" fmla="*/ 119 h 119"/>
              <a:gd name="T20" fmla="*/ 91 w 91"/>
              <a:gd name="T21" fmla="*/ 119 h 119"/>
              <a:gd name="T22" fmla="*/ 83 w 91"/>
              <a:gd name="T23" fmla="*/ 119 h 119"/>
              <a:gd name="T24" fmla="*/ 81 w 91"/>
              <a:gd name="T25" fmla="*/ 101 h 119"/>
              <a:gd name="T26" fmla="*/ 10 w 91"/>
              <a:gd name="T27" fmla="*/ 101 h 119"/>
              <a:gd name="T28" fmla="*/ 8 w 91"/>
              <a:gd name="T29" fmla="*/ 119 h 119"/>
              <a:gd name="T30" fmla="*/ 0 w 91"/>
              <a:gd name="T31" fmla="*/ 119 h 119"/>
              <a:gd name="T32" fmla="*/ 0 w 91"/>
              <a:gd name="T33" fmla="*/ 90 h 119"/>
              <a:gd name="T34" fmla="*/ 10 w 91"/>
              <a:gd name="T35" fmla="*/ 90 h 119"/>
              <a:gd name="T36" fmla="*/ 13 w 91"/>
              <a:gd name="T37" fmla="*/ 82 h 119"/>
              <a:gd name="T38" fmla="*/ 18 w 91"/>
              <a:gd name="T39" fmla="*/ 66 h 119"/>
              <a:gd name="T40" fmla="*/ 22 w 91"/>
              <a:gd name="T41" fmla="*/ 39 h 119"/>
              <a:gd name="T42" fmla="*/ 24 w 91"/>
              <a:gd name="T43" fmla="*/ 0 h 119"/>
              <a:gd name="T44" fmla="*/ 78 w 91"/>
              <a:gd name="T45" fmla="*/ 0 h 119"/>
              <a:gd name="T46" fmla="*/ 78 w 91"/>
              <a:gd name="T47" fmla="*/ 90 h 119"/>
              <a:gd name="T48" fmla="*/ 91 w 91"/>
              <a:gd name="T49" fmla="*/ 90 h 119"/>
              <a:gd name="T50" fmla="*/ 91 w 91"/>
              <a:gd name="T51"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19">
                <a:moveTo>
                  <a:pt x="66" y="90"/>
                </a:moveTo>
                <a:lnTo>
                  <a:pt x="66" y="90"/>
                </a:lnTo>
                <a:lnTo>
                  <a:pt x="66" y="10"/>
                </a:lnTo>
                <a:lnTo>
                  <a:pt x="36" y="10"/>
                </a:lnTo>
                <a:cubicBezTo>
                  <a:pt x="35" y="21"/>
                  <a:pt x="35" y="30"/>
                  <a:pt x="34" y="39"/>
                </a:cubicBezTo>
                <a:cubicBezTo>
                  <a:pt x="33" y="47"/>
                  <a:pt x="32" y="55"/>
                  <a:pt x="31" y="61"/>
                </a:cubicBezTo>
                <a:cubicBezTo>
                  <a:pt x="30" y="68"/>
                  <a:pt x="29" y="73"/>
                  <a:pt x="27" y="78"/>
                </a:cubicBezTo>
                <a:cubicBezTo>
                  <a:pt x="26" y="83"/>
                  <a:pt x="24" y="87"/>
                  <a:pt x="23" y="90"/>
                </a:cubicBezTo>
                <a:lnTo>
                  <a:pt x="66" y="90"/>
                </a:lnTo>
                <a:close/>
                <a:moveTo>
                  <a:pt x="91" y="119"/>
                </a:moveTo>
                <a:lnTo>
                  <a:pt x="91" y="119"/>
                </a:lnTo>
                <a:lnTo>
                  <a:pt x="83" y="119"/>
                </a:lnTo>
                <a:lnTo>
                  <a:pt x="81" y="101"/>
                </a:lnTo>
                <a:lnTo>
                  <a:pt x="10" y="101"/>
                </a:lnTo>
                <a:lnTo>
                  <a:pt x="8" y="119"/>
                </a:lnTo>
                <a:lnTo>
                  <a:pt x="0" y="119"/>
                </a:lnTo>
                <a:lnTo>
                  <a:pt x="0" y="90"/>
                </a:lnTo>
                <a:lnTo>
                  <a:pt x="10" y="90"/>
                </a:lnTo>
                <a:cubicBezTo>
                  <a:pt x="11" y="89"/>
                  <a:pt x="12" y="86"/>
                  <a:pt x="13" y="82"/>
                </a:cubicBezTo>
                <a:cubicBezTo>
                  <a:pt x="15" y="79"/>
                  <a:pt x="17" y="73"/>
                  <a:pt x="18" y="66"/>
                </a:cubicBezTo>
                <a:cubicBezTo>
                  <a:pt x="20" y="59"/>
                  <a:pt x="21" y="49"/>
                  <a:pt x="22" y="39"/>
                </a:cubicBezTo>
                <a:cubicBezTo>
                  <a:pt x="24" y="28"/>
                  <a:pt x="24" y="15"/>
                  <a:pt x="24" y="0"/>
                </a:cubicBezTo>
                <a:lnTo>
                  <a:pt x="78" y="0"/>
                </a:lnTo>
                <a:lnTo>
                  <a:pt x="78" y="90"/>
                </a:lnTo>
                <a:lnTo>
                  <a:pt x="91" y="90"/>
                </a:lnTo>
                <a:lnTo>
                  <a:pt x="91" y="119"/>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2" name="Freeform 1952"/>
          <p:cNvSpPr>
            <a:spLocks/>
          </p:cNvSpPr>
          <p:nvPr userDrawn="1"/>
        </p:nvSpPr>
        <p:spPr bwMode="auto">
          <a:xfrm>
            <a:off x="1743076" y="625475"/>
            <a:ext cx="39688" cy="73025"/>
          </a:xfrm>
          <a:custGeom>
            <a:avLst/>
            <a:gdLst>
              <a:gd name="T0" fmla="*/ 0 w 55"/>
              <a:gd name="T1" fmla="*/ 0 h 101"/>
              <a:gd name="T2" fmla="*/ 0 w 55"/>
              <a:gd name="T3" fmla="*/ 0 h 101"/>
              <a:gd name="T4" fmla="*/ 55 w 55"/>
              <a:gd name="T5" fmla="*/ 0 h 101"/>
              <a:gd name="T6" fmla="*/ 55 w 55"/>
              <a:gd name="T7" fmla="*/ 10 h 101"/>
              <a:gd name="T8" fmla="*/ 12 w 55"/>
              <a:gd name="T9" fmla="*/ 10 h 101"/>
              <a:gd name="T10" fmla="*/ 12 w 55"/>
              <a:gd name="T11" fmla="*/ 43 h 101"/>
              <a:gd name="T12" fmla="*/ 51 w 55"/>
              <a:gd name="T13" fmla="*/ 43 h 101"/>
              <a:gd name="T14" fmla="*/ 51 w 55"/>
              <a:gd name="T15" fmla="*/ 54 h 101"/>
              <a:gd name="T16" fmla="*/ 12 w 55"/>
              <a:gd name="T17" fmla="*/ 54 h 101"/>
              <a:gd name="T18" fmla="*/ 12 w 55"/>
              <a:gd name="T19" fmla="*/ 90 h 101"/>
              <a:gd name="T20" fmla="*/ 55 w 55"/>
              <a:gd name="T21" fmla="*/ 90 h 101"/>
              <a:gd name="T22" fmla="*/ 55 w 55"/>
              <a:gd name="T23" fmla="*/ 101 h 101"/>
              <a:gd name="T24" fmla="*/ 0 w 55"/>
              <a:gd name="T25" fmla="*/ 101 h 101"/>
              <a:gd name="T26" fmla="*/ 0 w 55"/>
              <a:gd name="T2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101">
                <a:moveTo>
                  <a:pt x="0" y="0"/>
                </a:moveTo>
                <a:lnTo>
                  <a:pt x="0" y="0"/>
                </a:lnTo>
                <a:lnTo>
                  <a:pt x="55" y="0"/>
                </a:lnTo>
                <a:lnTo>
                  <a:pt x="55" y="10"/>
                </a:lnTo>
                <a:lnTo>
                  <a:pt x="12" y="10"/>
                </a:lnTo>
                <a:lnTo>
                  <a:pt x="12" y="43"/>
                </a:lnTo>
                <a:lnTo>
                  <a:pt x="51" y="43"/>
                </a:lnTo>
                <a:lnTo>
                  <a:pt x="51" y="54"/>
                </a:lnTo>
                <a:lnTo>
                  <a:pt x="12" y="54"/>
                </a:lnTo>
                <a:lnTo>
                  <a:pt x="12" y="90"/>
                </a:lnTo>
                <a:lnTo>
                  <a:pt x="55" y="90"/>
                </a:lnTo>
                <a:lnTo>
                  <a:pt x="55" y="101"/>
                </a:lnTo>
                <a:lnTo>
                  <a:pt x="0" y="101"/>
                </a:lnTo>
                <a:lnTo>
                  <a:pt x="0" y="0"/>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3" name="Freeform 1953"/>
          <p:cNvSpPr>
            <a:spLocks noEditPoints="1"/>
          </p:cNvSpPr>
          <p:nvPr userDrawn="1"/>
        </p:nvSpPr>
        <p:spPr bwMode="auto">
          <a:xfrm>
            <a:off x="1798638" y="623888"/>
            <a:ext cx="46038" cy="74613"/>
          </a:xfrm>
          <a:custGeom>
            <a:avLst/>
            <a:gdLst>
              <a:gd name="T0" fmla="*/ 25 w 63"/>
              <a:gd name="T1" fmla="*/ 10 h 102"/>
              <a:gd name="T2" fmla="*/ 25 w 63"/>
              <a:gd name="T3" fmla="*/ 10 h 102"/>
              <a:gd name="T4" fmla="*/ 18 w 63"/>
              <a:gd name="T5" fmla="*/ 10 h 102"/>
              <a:gd name="T6" fmla="*/ 12 w 63"/>
              <a:gd name="T7" fmla="*/ 11 h 102"/>
              <a:gd name="T8" fmla="*/ 12 w 63"/>
              <a:gd name="T9" fmla="*/ 53 h 102"/>
              <a:gd name="T10" fmla="*/ 14 w 63"/>
              <a:gd name="T11" fmla="*/ 53 h 102"/>
              <a:gd name="T12" fmla="*/ 18 w 63"/>
              <a:gd name="T13" fmla="*/ 53 h 102"/>
              <a:gd name="T14" fmla="*/ 21 w 63"/>
              <a:gd name="T15" fmla="*/ 53 h 102"/>
              <a:gd name="T16" fmla="*/ 23 w 63"/>
              <a:gd name="T17" fmla="*/ 53 h 102"/>
              <a:gd name="T18" fmla="*/ 33 w 63"/>
              <a:gd name="T19" fmla="*/ 52 h 102"/>
              <a:gd name="T20" fmla="*/ 42 w 63"/>
              <a:gd name="T21" fmla="*/ 49 h 102"/>
              <a:gd name="T22" fmla="*/ 48 w 63"/>
              <a:gd name="T23" fmla="*/ 42 h 102"/>
              <a:gd name="T24" fmla="*/ 50 w 63"/>
              <a:gd name="T25" fmla="*/ 31 h 102"/>
              <a:gd name="T26" fmla="*/ 48 w 63"/>
              <a:gd name="T27" fmla="*/ 21 h 102"/>
              <a:gd name="T28" fmla="*/ 42 w 63"/>
              <a:gd name="T29" fmla="*/ 14 h 102"/>
              <a:gd name="T30" fmla="*/ 34 w 63"/>
              <a:gd name="T31" fmla="*/ 11 h 102"/>
              <a:gd name="T32" fmla="*/ 25 w 63"/>
              <a:gd name="T33" fmla="*/ 10 h 102"/>
              <a:gd name="T34" fmla="*/ 0 w 63"/>
              <a:gd name="T35" fmla="*/ 2 h 102"/>
              <a:gd name="T36" fmla="*/ 0 w 63"/>
              <a:gd name="T37" fmla="*/ 2 h 102"/>
              <a:gd name="T38" fmla="*/ 12 w 63"/>
              <a:gd name="T39" fmla="*/ 0 h 102"/>
              <a:gd name="T40" fmla="*/ 25 w 63"/>
              <a:gd name="T41" fmla="*/ 0 h 102"/>
              <a:gd name="T42" fmla="*/ 38 w 63"/>
              <a:gd name="T43" fmla="*/ 1 h 102"/>
              <a:gd name="T44" fmla="*/ 50 w 63"/>
              <a:gd name="T45" fmla="*/ 6 h 102"/>
              <a:gd name="T46" fmla="*/ 60 w 63"/>
              <a:gd name="T47" fmla="*/ 15 h 102"/>
              <a:gd name="T48" fmla="*/ 63 w 63"/>
              <a:gd name="T49" fmla="*/ 31 h 102"/>
              <a:gd name="T50" fmla="*/ 60 w 63"/>
              <a:gd name="T51" fmla="*/ 46 h 102"/>
              <a:gd name="T52" fmla="*/ 51 w 63"/>
              <a:gd name="T53" fmla="*/ 56 h 102"/>
              <a:gd name="T54" fmla="*/ 39 w 63"/>
              <a:gd name="T55" fmla="*/ 62 h 102"/>
              <a:gd name="T56" fmla="*/ 24 w 63"/>
              <a:gd name="T57" fmla="*/ 64 h 102"/>
              <a:gd name="T58" fmla="*/ 22 w 63"/>
              <a:gd name="T59" fmla="*/ 64 h 102"/>
              <a:gd name="T60" fmla="*/ 18 w 63"/>
              <a:gd name="T61" fmla="*/ 64 h 102"/>
              <a:gd name="T62" fmla="*/ 15 w 63"/>
              <a:gd name="T63" fmla="*/ 64 h 102"/>
              <a:gd name="T64" fmla="*/ 12 w 63"/>
              <a:gd name="T65" fmla="*/ 63 h 102"/>
              <a:gd name="T66" fmla="*/ 12 w 63"/>
              <a:gd name="T67" fmla="*/ 102 h 102"/>
              <a:gd name="T68" fmla="*/ 0 w 63"/>
              <a:gd name="T69" fmla="*/ 102 h 102"/>
              <a:gd name="T70" fmla="*/ 0 w 63"/>
              <a:gd name="T71" fmla="*/ 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 h="102">
                <a:moveTo>
                  <a:pt x="25" y="10"/>
                </a:moveTo>
                <a:lnTo>
                  <a:pt x="25" y="10"/>
                </a:lnTo>
                <a:cubicBezTo>
                  <a:pt x="22" y="10"/>
                  <a:pt x="20" y="10"/>
                  <a:pt x="18" y="10"/>
                </a:cubicBezTo>
                <a:cubicBezTo>
                  <a:pt x="15" y="10"/>
                  <a:pt x="13" y="10"/>
                  <a:pt x="12" y="11"/>
                </a:cubicBezTo>
                <a:lnTo>
                  <a:pt x="12" y="53"/>
                </a:lnTo>
                <a:cubicBezTo>
                  <a:pt x="13" y="53"/>
                  <a:pt x="13" y="53"/>
                  <a:pt x="14" y="53"/>
                </a:cubicBezTo>
                <a:cubicBezTo>
                  <a:pt x="16" y="53"/>
                  <a:pt x="17" y="53"/>
                  <a:pt x="18" y="53"/>
                </a:cubicBezTo>
                <a:cubicBezTo>
                  <a:pt x="19" y="53"/>
                  <a:pt x="20" y="53"/>
                  <a:pt x="21" y="53"/>
                </a:cubicBezTo>
                <a:lnTo>
                  <a:pt x="23" y="53"/>
                </a:lnTo>
                <a:cubicBezTo>
                  <a:pt x="27" y="53"/>
                  <a:pt x="30" y="53"/>
                  <a:pt x="33" y="52"/>
                </a:cubicBezTo>
                <a:cubicBezTo>
                  <a:pt x="36" y="52"/>
                  <a:pt x="39" y="50"/>
                  <a:pt x="42" y="49"/>
                </a:cubicBezTo>
                <a:cubicBezTo>
                  <a:pt x="44" y="47"/>
                  <a:pt x="47" y="45"/>
                  <a:pt x="48" y="42"/>
                </a:cubicBezTo>
                <a:cubicBezTo>
                  <a:pt x="50" y="39"/>
                  <a:pt x="50" y="35"/>
                  <a:pt x="50" y="31"/>
                </a:cubicBezTo>
                <a:cubicBezTo>
                  <a:pt x="50" y="27"/>
                  <a:pt x="50" y="23"/>
                  <a:pt x="48" y="21"/>
                </a:cubicBezTo>
                <a:cubicBezTo>
                  <a:pt x="47" y="18"/>
                  <a:pt x="45" y="16"/>
                  <a:pt x="42" y="14"/>
                </a:cubicBezTo>
                <a:cubicBezTo>
                  <a:pt x="40" y="13"/>
                  <a:pt x="37" y="12"/>
                  <a:pt x="34" y="11"/>
                </a:cubicBezTo>
                <a:cubicBezTo>
                  <a:pt x="31" y="10"/>
                  <a:pt x="28" y="10"/>
                  <a:pt x="25" y="10"/>
                </a:cubicBezTo>
                <a:close/>
                <a:moveTo>
                  <a:pt x="0" y="2"/>
                </a:moveTo>
                <a:lnTo>
                  <a:pt x="0" y="2"/>
                </a:lnTo>
                <a:cubicBezTo>
                  <a:pt x="4" y="1"/>
                  <a:pt x="8" y="0"/>
                  <a:pt x="12" y="0"/>
                </a:cubicBezTo>
                <a:cubicBezTo>
                  <a:pt x="16" y="0"/>
                  <a:pt x="20" y="0"/>
                  <a:pt x="25" y="0"/>
                </a:cubicBezTo>
                <a:cubicBezTo>
                  <a:pt x="29" y="0"/>
                  <a:pt x="33" y="0"/>
                  <a:pt x="38" y="1"/>
                </a:cubicBezTo>
                <a:cubicBezTo>
                  <a:pt x="43" y="2"/>
                  <a:pt x="47" y="3"/>
                  <a:pt x="50" y="6"/>
                </a:cubicBezTo>
                <a:cubicBezTo>
                  <a:pt x="54" y="8"/>
                  <a:pt x="57" y="11"/>
                  <a:pt x="60" y="15"/>
                </a:cubicBezTo>
                <a:cubicBezTo>
                  <a:pt x="62" y="19"/>
                  <a:pt x="63" y="24"/>
                  <a:pt x="63" y="31"/>
                </a:cubicBezTo>
                <a:cubicBezTo>
                  <a:pt x="63" y="37"/>
                  <a:pt x="62" y="42"/>
                  <a:pt x="60" y="46"/>
                </a:cubicBezTo>
                <a:cubicBezTo>
                  <a:pt x="58" y="50"/>
                  <a:pt x="55" y="54"/>
                  <a:pt x="51" y="56"/>
                </a:cubicBezTo>
                <a:cubicBezTo>
                  <a:pt x="47" y="59"/>
                  <a:pt x="43" y="61"/>
                  <a:pt x="39" y="62"/>
                </a:cubicBezTo>
                <a:cubicBezTo>
                  <a:pt x="34" y="63"/>
                  <a:pt x="29" y="64"/>
                  <a:pt x="24" y="64"/>
                </a:cubicBezTo>
                <a:lnTo>
                  <a:pt x="22" y="64"/>
                </a:lnTo>
                <a:cubicBezTo>
                  <a:pt x="20" y="64"/>
                  <a:pt x="19" y="64"/>
                  <a:pt x="18" y="64"/>
                </a:cubicBezTo>
                <a:cubicBezTo>
                  <a:pt x="17" y="64"/>
                  <a:pt x="16" y="64"/>
                  <a:pt x="15" y="64"/>
                </a:cubicBezTo>
                <a:cubicBezTo>
                  <a:pt x="13" y="63"/>
                  <a:pt x="13" y="63"/>
                  <a:pt x="12" y="63"/>
                </a:cubicBezTo>
                <a:lnTo>
                  <a:pt x="12" y="102"/>
                </a:lnTo>
                <a:lnTo>
                  <a:pt x="0" y="102"/>
                </a:lnTo>
                <a:lnTo>
                  <a:pt x="0" y="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4" name="Freeform 1954"/>
          <p:cNvSpPr>
            <a:spLocks noEditPoints="1"/>
          </p:cNvSpPr>
          <p:nvPr userDrawn="1"/>
        </p:nvSpPr>
        <p:spPr bwMode="auto">
          <a:xfrm>
            <a:off x="1844676" y="623888"/>
            <a:ext cx="57150" cy="74613"/>
          </a:xfrm>
          <a:custGeom>
            <a:avLst/>
            <a:gdLst>
              <a:gd name="T0" fmla="*/ 26 w 82"/>
              <a:gd name="T1" fmla="*/ 64 h 103"/>
              <a:gd name="T2" fmla="*/ 26 w 82"/>
              <a:gd name="T3" fmla="*/ 64 h 103"/>
              <a:gd name="T4" fmla="*/ 55 w 82"/>
              <a:gd name="T5" fmla="*/ 64 h 103"/>
              <a:gd name="T6" fmla="*/ 44 w 82"/>
              <a:gd name="T7" fmla="*/ 34 h 103"/>
              <a:gd name="T8" fmla="*/ 40 w 82"/>
              <a:gd name="T9" fmla="*/ 18 h 103"/>
              <a:gd name="T10" fmla="*/ 40 w 82"/>
              <a:gd name="T11" fmla="*/ 18 h 103"/>
              <a:gd name="T12" fmla="*/ 37 w 82"/>
              <a:gd name="T13" fmla="*/ 34 h 103"/>
              <a:gd name="T14" fmla="*/ 26 w 82"/>
              <a:gd name="T15" fmla="*/ 64 h 103"/>
              <a:gd name="T16" fmla="*/ 59 w 82"/>
              <a:gd name="T17" fmla="*/ 75 h 103"/>
              <a:gd name="T18" fmla="*/ 59 w 82"/>
              <a:gd name="T19" fmla="*/ 75 h 103"/>
              <a:gd name="T20" fmla="*/ 22 w 82"/>
              <a:gd name="T21" fmla="*/ 75 h 103"/>
              <a:gd name="T22" fmla="*/ 12 w 82"/>
              <a:gd name="T23" fmla="*/ 103 h 103"/>
              <a:gd name="T24" fmla="*/ 0 w 82"/>
              <a:gd name="T25" fmla="*/ 103 h 103"/>
              <a:gd name="T26" fmla="*/ 38 w 82"/>
              <a:gd name="T27" fmla="*/ 0 h 103"/>
              <a:gd name="T28" fmla="*/ 43 w 82"/>
              <a:gd name="T29" fmla="*/ 0 h 103"/>
              <a:gd name="T30" fmla="*/ 82 w 82"/>
              <a:gd name="T31" fmla="*/ 103 h 103"/>
              <a:gd name="T32" fmla="*/ 69 w 82"/>
              <a:gd name="T33" fmla="*/ 103 h 103"/>
              <a:gd name="T34" fmla="*/ 59 w 82"/>
              <a:gd name="T35" fmla="*/ 7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103">
                <a:moveTo>
                  <a:pt x="26" y="64"/>
                </a:moveTo>
                <a:lnTo>
                  <a:pt x="26" y="64"/>
                </a:lnTo>
                <a:lnTo>
                  <a:pt x="55" y="64"/>
                </a:lnTo>
                <a:lnTo>
                  <a:pt x="44" y="34"/>
                </a:lnTo>
                <a:lnTo>
                  <a:pt x="40" y="18"/>
                </a:lnTo>
                <a:lnTo>
                  <a:pt x="40" y="18"/>
                </a:lnTo>
                <a:lnTo>
                  <a:pt x="37" y="34"/>
                </a:lnTo>
                <a:lnTo>
                  <a:pt x="26" y="64"/>
                </a:lnTo>
                <a:close/>
                <a:moveTo>
                  <a:pt x="59" y="75"/>
                </a:moveTo>
                <a:lnTo>
                  <a:pt x="59" y="75"/>
                </a:lnTo>
                <a:lnTo>
                  <a:pt x="22" y="75"/>
                </a:lnTo>
                <a:lnTo>
                  <a:pt x="12" y="103"/>
                </a:lnTo>
                <a:lnTo>
                  <a:pt x="0" y="103"/>
                </a:lnTo>
                <a:lnTo>
                  <a:pt x="38" y="0"/>
                </a:lnTo>
                <a:lnTo>
                  <a:pt x="43" y="0"/>
                </a:lnTo>
                <a:lnTo>
                  <a:pt x="82" y="103"/>
                </a:lnTo>
                <a:lnTo>
                  <a:pt x="69" y="103"/>
                </a:lnTo>
                <a:lnTo>
                  <a:pt x="59" y="75"/>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5" name="Freeform 1955"/>
          <p:cNvSpPr>
            <a:spLocks/>
          </p:cNvSpPr>
          <p:nvPr userDrawn="1"/>
        </p:nvSpPr>
        <p:spPr bwMode="auto">
          <a:xfrm>
            <a:off x="1912938" y="625475"/>
            <a:ext cx="58738" cy="85725"/>
          </a:xfrm>
          <a:custGeom>
            <a:avLst/>
            <a:gdLst>
              <a:gd name="T0" fmla="*/ 83 w 83"/>
              <a:gd name="T1" fmla="*/ 119 h 119"/>
              <a:gd name="T2" fmla="*/ 83 w 83"/>
              <a:gd name="T3" fmla="*/ 119 h 119"/>
              <a:gd name="T4" fmla="*/ 75 w 83"/>
              <a:gd name="T5" fmla="*/ 119 h 119"/>
              <a:gd name="T6" fmla="*/ 73 w 83"/>
              <a:gd name="T7" fmla="*/ 101 h 119"/>
              <a:gd name="T8" fmla="*/ 0 w 83"/>
              <a:gd name="T9" fmla="*/ 101 h 119"/>
              <a:gd name="T10" fmla="*/ 0 w 83"/>
              <a:gd name="T11" fmla="*/ 0 h 119"/>
              <a:gd name="T12" fmla="*/ 12 w 83"/>
              <a:gd name="T13" fmla="*/ 0 h 119"/>
              <a:gd name="T14" fmla="*/ 12 w 83"/>
              <a:gd name="T15" fmla="*/ 90 h 119"/>
              <a:gd name="T16" fmla="*/ 58 w 83"/>
              <a:gd name="T17" fmla="*/ 90 h 119"/>
              <a:gd name="T18" fmla="*/ 58 w 83"/>
              <a:gd name="T19" fmla="*/ 0 h 119"/>
              <a:gd name="T20" fmla="*/ 70 w 83"/>
              <a:gd name="T21" fmla="*/ 0 h 119"/>
              <a:gd name="T22" fmla="*/ 70 w 83"/>
              <a:gd name="T23" fmla="*/ 90 h 119"/>
              <a:gd name="T24" fmla="*/ 83 w 83"/>
              <a:gd name="T25" fmla="*/ 90 h 119"/>
              <a:gd name="T26" fmla="*/ 83 w 83"/>
              <a:gd name="T2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19">
                <a:moveTo>
                  <a:pt x="83" y="119"/>
                </a:moveTo>
                <a:lnTo>
                  <a:pt x="83" y="119"/>
                </a:lnTo>
                <a:lnTo>
                  <a:pt x="75" y="119"/>
                </a:lnTo>
                <a:lnTo>
                  <a:pt x="73" y="101"/>
                </a:lnTo>
                <a:lnTo>
                  <a:pt x="0" y="101"/>
                </a:lnTo>
                <a:lnTo>
                  <a:pt x="0" y="0"/>
                </a:lnTo>
                <a:lnTo>
                  <a:pt x="12" y="0"/>
                </a:lnTo>
                <a:lnTo>
                  <a:pt x="12" y="90"/>
                </a:lnTo>
                <a:lnTo>
                  <a:pt x="58" y="90"/>
                </a:lnTo>
                <a:lnTo>
                  <a:pt x="58" y="0"/>
                </a:lnTo>
                <a:lnTo>
                  <a:pt x="70" y="0"/>
                </a:lnTo>
                <a:lnTo>
                  <a:pt x="70" y="90"/>
                </a:lnTo>
                <a:lnTo>
                  <a:pt x="83" y="90"/>
                </a:lnTo>
                <a:lnTo>
                  <a:pt x="83" y="119"/>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6" name="Freeform 1956"/>
          <p:cNvSpPr>
            <a:spLocks/>
          </p:cNvSpPr>
          <p:nvPr userDrawn="1"/>
        </p:nvSpPr>
        <p:spPr bwMode="auto">
          <a:xfrm>
            <a:off x="1984376" y="625475"/>
            <a:ext cx="52388" cy="73025"/>
          </a:xfrm>
          <a:custGeom>
            <a:avLst/>
            <a:gdLst>
              <a:gd name="T0" fmla="*/ 62 w 74"/>
              <a:gd name="T1" fmla="*/ 32 h 101"/>
              <a:gd name="T2" fmla="*/ 62 w 74"/>
              <a:gd name="T3" fmla="*/ 32 h 101"/>
              <a:gd name="T4" fmla="*/ 63 w 74"/>
              <a:gd name="T5" fmla="*/ 21 h 101"/>
              <a:gd name="T6" fmla="*/ 62 w 74"/>
              <a:gd name="T7" fmla="*/ 21 h 101"/>
              <a:gd name="T8" fmla="*/ 56 w 74"/>
              <a:gd name="T9" fmla="*/ 33 h 101"/>
              <a:gd name="T10" fmla="*/ 7 w 74"/>
              <a:gd name="T11" fmla="*/ 101 h 101"/>
              <a:gd name="T12" fmla="*/ 0 w 74"/>
              <a:gd name="T13" fmla="*/ 101 h 101"/>
              <a:gd name="T14" fmla="*/ 0 w 74"/>
              <a:gd name="T15" fmla="*/ 0 h 101"/>
              <a:gd name="T16" fmla="*/ 12 w 74"/>
              <a:gd name="T17" fmla="*/ 0 h 101"/>
              <a:gd name="T18" fmla="*/ 12 w 74"/>
              <a:gd name="T19" fmla="*/ 69 h 101"/>
              <a:gd name="T20" fmla="*/ 11 w 74"/>
              <a:gd name="T21" fmla="*/ 80 h 101"/>
              <a:gd name="T22" fmla="*/ 12 w 74"/>
              <a:gd name="T23" fmla="*/ 80 h 101"/>
              <a:gd name="T24" fmla="*/ 18 w 74"/>
              <a:gd name="T25" fmla="*/ 68 h 101"/>
              <a:gd name="T26" fmla="*/ 67 w 74"/>
              <a:gd name="T27" fmla="*/ 0 h 101"/>
              <a:gd name="T28" fmla="*/ 74 w 74"/>
              <a:gd name="T29" fmla="*/ 0 h 101"/>
              <a:gd name="T30" fmla="*/ 74 w 74"/>
              <a:gd name="T31" fmla="*/ 101 h 101"/>
              <a:gd name="T32" fmla="*/ 62 w 74"/>
              <a:gd name="T33" fmla="*/ 101 h 101"/>
              <a:gd name="T34" fmla="*/ 62 w 74"/>
              <a:gd name="T35"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101">
                <a:moveTo>
                  <a:pt x="62" y="32"/>
                </a:moveTo>
                <a:lnTo>
                  <a:pt x="62" y="32"/>
                </a:lnTo>
                <a:lnTo>
                  <a:pt x="63" y="21"/>
                </a:lnTo>
                <a:lnTo>
                  <a:pt x="62" y="21"/>
                </a:lnTo>
                <a:lnTo>
                  <a:pt x="56" y="33"/>
                </a:lnTo>
                <a:lnTo>
                  <a:pt x="7" y="101"/>
                </a:lnTo>
                <a:lnTo>
                  <a:pt x="0" y="101"/>
                </a:lnTo>
                <a:lnTo>
                  <a:pt x="0" y="0"/>
                </a:lnTo>
                <a:lnTo>
                  <a:pt x="12" y="0"/>
                </a:lnTo>
                <a:lnTo>
                  <a:pt x="12" y="69"/>
                </a:lnTo>
                <a:lnTo>
                  <a:pt x="11" y="80"/>
                </a:lnTo>
                <a:lnTo>
                  <a:pt x="12" y="80"/>
                </a:lnTo>
                <a:lnTo>
                  <a:pt x="18" y="68"/>
                </a:lnTo>
                <a:lnTo>
                  <a:pt x="67" y="0"/>
                </a:lnTo>
                <a:lnTo>
                  <a:pt x="74" y="0"/>
                </a:lnTo>
                <a:lnTo>
                  <a:pt x="74" y="101"/>
                </a:lnTo>
                <a:lnTo>
                  <a:pt x="62" y="101"/>
                </a:lnTo>
                <a:lnTo>
                  <a:pt x="62" y="3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7" name="Freeform 1957"/>
          <p:cNvSpPr>
            <a:spLocks/>
          </p:cNvSpPr>
          <p:nvPr userDrawn="1"/>
        </p:nvSpPr>
        <p:spPr bwMode="auto">
          <a:xfrm>
            <a:off x="2055813" y="625475"/>
            <a:ext cx="52388" cy="73025"/>
          </a:xfrm>
          <a:custGeom>
            <a:avLst/>
            <a:gdLst>
              <a:gd name="T0" fmla="*/ 61 w 73"/>
              <a:gd name="T1" fmla="*/ 32 h 101"/>
              <a:gd name="T2" fmla="*/ 61 w 73"/>
              <a:gd name="T3" fmla="*/ 32 h 101"/>
              <a:gd name="T4" fmla="*/ 62 w 73"/>
              <a:gd name="T5" fmla="*/ 21 h 101"/>
              <a:gd name="T6" fmla="*/ 62 w 73"/>
              <a:gd name="T7" fmla="*/ 21 h 101"/>
              <a:gd name="T8" fmla="*/ 55 w 73"/>
              <a:gd name="T9" fmla="*/ 33 h 101"/>
              <a:gd name="T10" fmla="*/ 7 w 73"/>
              <a:gd name="T11" fmla="*/ 101 h 101"/>
              <a:gd name="T12" fmla="*/ 0 w 73"/>
              <a:gd name="T13" fmla="*/ 101 h 101"/>
              <a:gd name="T14" fmla="*/ 0 w 73"/>
              <a:gd name="T15" fmla="*/ 0 h 101"/>
              <a:gd name="T16" fmla="*/ 12 w 73"/>
              <a:gd name="T17" fmla="*/ 0 h 101"/>
              <a:gd name="T18" fmla="*/ 12 w 73"/>
              <a:gd name="T19" fmla="*/ 69 h 101"/>
              <a:gd name="T20" fmla="*/ 11 w 73"/>
              <a:gd name="T21" fmla="*/ 80 h 101"/>
              <a:gd name="T22" fmla="*/ 11 w 73"/>
              <a:gd name="T23" fmla="*/ 80 h 101"/>
              <a:gd name="T24" fmla="*/ 18 w 73"/>
              <a:gd name="T25" fmla="*/ 68 h 101"/>
              <a:gd name="T26" fmla="*/ 66 w 73"/>
              <a:gd name="T27" fmla="*/ 0 h 101"/>
              <a:gd name="T28" fmla="*/ 73 w 73"/>
              <a:gd name="T29" fmla="*/ 0 h 101"/>
              <a:gd name="T30" fmla="*/ 73 w 73"/>
              <a:gd name="T31" fmla="*/ 101 h 101"/>
              <a:gd name="T32" fmla="*/ 61 w 73"/>
              <a:gd name="T33" fmla="*/ 101 h 101"/>
              <a:gd name="T34" fmla="*/ 61 w 73"/>
              <a:gd name="T35"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101">
                <a:moveTo>
                  <a:pt x="61" y="32"/>
                </a:moveTo>
                <a:lnTo>
                  <a:pt x="61" y="32"/>
                </a:lnTo>
                <a:lnTo>
                  <a:pt x="62" y="21"/>
                </a:lnTo>
                <a:lnTo>
                  <a:pt x="62" y="21"/>
                </a:lnTo>
                <a:lnTo>
                  <a:pt x="55" y="33"/>
                </a:lnTo>
                <a:lnTo>
                  <a:pt x="7" y="101"/>
                </a:lnTo>
                <a:lnTo>
                  <a:pt x="0" y="101"/>
                </a:lnTo>
                <a:lnTo>
                  <a:pt x="0" y="0"/>
                </a:lnTo>
                <a:lnTo>
                  <a:pt x="12" y="0"/>
                </a:lnTo>
                <a:lnTo>
                  <a:pt x="12" y="69"/>
                </a:lnTo>
                <a:lnTo>
                  <a:pt x="11" y="80"/>
                </a:lnTo>
                <a:lnTo>
                  <a:pt x="11" y="80"/>
                </a:lnTo>
                <a:lnTo>
                  <a:pt x="18" y="68"/>
                </a:lnTo>
                <a:lnTo>
                  <a:pt x="66" y="0"/>
                </a:lnTo>
                <a:lnTo>
                  <a:pt x="73" y="0"/>
                </a:lnTo>
                <a:lnTo>
                  <a:pt x="73" y="101"/>
                </a:lnTo>
                <a:lnTo>
                  <a:pt x="61" y="101"/>
                </a:lnTo>
                <a:lnTo>
                  <a:pt x="61" y="3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Tree>
    <p:extLst>
      <p:ext uri="{BB962C8B-B14F-4D97-AF65-F5344CB8AC3E}">
        <p14:creationId xmlns:p14="http://schemas.microsoft.com/office/powerpoint/2010/main" val="1007544860"/>
      </p:ext>
    </p:extLst>
  </p:cSld>
  <p:clrMap bg1="lt1" tx1="dk1" bg2="lt2" tx2="dk2" accent1="accent1" accent2="accent2" accent3="accent3" accent4="accent4" accent5="accent5" accent6="accent6" hlink="hlink" folHlink="folHlink"/>
  <p:sldLayoutIdLst>
    <p:sldLayoutId id="2147484119" r:id="rId1"/>
    <p:sldLayoutId id="2147484120" r:id="rId2"/>
    <p:sldLayoutId id="2147484121" r:id="rId3"/>
    <p:sldLayoutId id="2147484122" r:id="rId4"/>
    <p:sldLayoutId id="2147484123" r:id="rId5"/>
    <p:sldLayoutId id="2147484124" r:id="rId6"/>
    <p:sldLayoutId id="2147484125" r:id="rId7"/>
    <p:sldLayoutId id="2147484126" r:id="rId8"/>
    <p:sldLayoutId id="2147484127" r:id="rId9"/>
    <p:sldLayoutId id="2147484128" r:id="rId10"/>
    <p:sldLayoutId id="2147484129" r:id="rId11"/>
  </p:sldLayoutIdLst>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ru-RU" smtClean="0"/>
              <a:t>Образец заголовка</a:t>
            </a:r>
            <a:endParaRPr lang="ru-RU"/>
          </a:p>
        </p:txBody>
      </p:sp>
      <p:sp>
        <p:nvSpPr>
          <p:cNvPr id="3" name="Текст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CF72B9E-1354-47B0-97FF-DD1E2C5EFEEF}" type="datetimeFigureOut">
              <a:rPr lang="ru-RU" smtClean="0">
                <a:solidFill>
                  <a:prstClr val="black">
                    <a:tint val="75000"/>
                  </a:prstClr>
                </a:solidFill>
              </a:rPr>
              <a:pPr/>
              <a:t>13.12.2022</a:t>
            </a:fld>
            <a:endParaRPr lang="ru-RU">
              <a:solidFill>
                <a:prstClr val="black">
                  <a:tint val="75000"/>
                </a:prstClr>
              </a:solidFill>
            </a:endParaRPr>
          </a:p>
        </p:txBody>
      </p:sp>
      <p:sp>
        <p:nvSpPr>
          <p:cNvPr id="5" name="Нижний колонтитул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a:solidFill>
                <a:prstClr val="black">
                  <a:tint val="75000"/>
                </a:prstClr>
              </a:solidFill>
            </a:endParaRPr>
          </a:p>
        </p:txBody>
      </p:sp>
      <p:sp>
        <p:nvSpPr>
          <p:cNvPr id="6" name="Номер слайда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65B7DEC-AE40-4C3C-AFE3-701290A0BE17}" type="slidenum">
              <a:rPr lang="ru-RU" smtClean="0">
                <a:solidFill>
                  <a:prstClr val="black">
                    <a:tint val="75000"/>
                  </a:prstClr>
                </a:solidFill>
              </a:rPr>
              <a:pPr/>
              <a:t>‹#›</a:t>
            </a:fld>
            <a:endParaRPr lang="ru-RU">
              <a:solidFill>
                <a:prstClr val="black">
                  <a:tint val="75000"/>
                </a:prstClr>
              </a:solidFill>
            </a:endParaRPr>
          </a:p>
        </p:txBody>
      </p:sp>
    </p:spTree>
    <p:extLst>
      <p:ext uri="{BB962C8B-B14F-4D97-AF65-F5344CB8AC3E}">
        <p14:creationId xmlns:p14="http://schemas.microsoft.com/office/powerpoint/2010/main" val="1709817393"/>
      </p:ext>
    </p:extLst>
  </p:cSld>
  <p:clrMap bg1="lt1" tx1="dk1" bg2="lt2" tx2="dk2" accent1="accent1" accent2="accent2" accent3="accent3" accent4="accent4" accent5="accent5" accent6="accent6" hlink="hlink" folHlink="folHlink"/>
  <p:sldLayoutIdLst>
    <p:sldLayoutId id="2147484152" r:id="rId1"/>
    <p:sldLayoutId id="2147484153" r:id="rId2"/>
    <p:sldLayoutId id="2147484154" r:id="rId3"/>
    <p:sldLayoutId id="2147484155" r:id="rId4"/>
    <p:sldLayoutId id="2147484156" r:id="rId5"/>
    <p:sldLayoutId id="2147484157" r:id="rId6"/>
    <p:sldLayoutId id="2147484158" r:id="rId7"/>
    <p:sldLayoutId id="2147484159" r:id="rId8"/>
    <p:sldLayoutId id="2147484160" r:id="rId9"/>
    <p:sldLayoutId id="2147484161" r:id="rId10"/>
    <p:sldLayoutId id="2147484162" r:id="rId11"/>
    <p:sldLayoutId id="2147484163" r:id="rId12"/>
    <p:sldLayoutId id="2147484164" r:id="rId13"/>
    <p:sldLayoutId id="2147484165" r:id="rId14"/>
    <p:sldLayoutId id="2147484166" r:id="rId15"/>
    <p:sldLayoutId id="2147484167" r:id="rId16"/>
    <p:sldLayoutId id="2147484168" r:id="rId17"/>
    <p:sldLayoutId id="2147484169" r:id="rId18"/>
    <p:sldLayoutId id="2147484170" r:id="rId19"/>
    <p:sldLayoutId id="2147484171" r:id="rId20"/>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ru-RU" smtClean="0"/>
              <a:t>Образец заголовка</a:t>
            </a:r>
            <a:endParaRPr lang="ru-RU"/>
          </a:p>
        </p:txBody>
      </p:sp>
      <p:sp>
        <p:nvSpPr>
          <p:cNvPr id="3" name="Текст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2A705E3E-559B-4702-898C-09540E2AC5EE}" type="datetime1">
              <a:rPr lang="ru-RU" smtClean="0"/>
              <a:t>13.12.2022</a:t>
            </a:fld>
            <a:endParaRPr lang="ru-RU"/>
          </a:p>
        </p:txBody>
      </p:sp>
      <p:sp>
        <p:nvSpPr>
          <p:cNvPr id="5" name="Нижний колонтитул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ru-RU"/>
          </a:p>
        </p:txBody>
      </p:sp>
      <p:sp>
        <p:nvSpPr>
          <p:cNvPr id="6" name="Номер слайда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EC6897B1-4DB0-41AA-A32B-08808A8D6824}" type="slidenum">
              <a:rPr lang="ru-RU" smtClean="0"/>
              <a:t>‹#›</a:t>
            </a:fld>
            <a:endParaRPr lang="ru-RU"/>
          </a:p>
        </p:txBody>
      </p:sp>
    </p:spTree>
    <p:extLst>
      <p:ext uri="{BB962C8B-B14F-4D97-AF65-F5344CB8AC3E}">
        <p14:creationId xmlns:p14="http://schemas.microsoft.com/office/powerpoint/2010/main" val="2357444958"/>
      </p:ext>
    </p:extLst>
  </p:cSld>
  <p:clrMap bg1="lt1" tx1="dk1" bg2="lt2" tx2="dk2" accent1="accent1" accent2="accent2" accent3="accent3" accent4="accent4" accent5="accent5" accent6="accent6" hlink="hlink" folHlink="folHlink"/>
  <p:sldLayoutIdLst>
    <p:sldLayoutId id="2147484173" r:id="rId1"/>
    <p:sldLayoutId id="2147484174" r:id="rId2"/>
    <p:sldLayoutId id="2147484175" r:id="rId3"/>
    <p:sldLayoutId id="2147484176" r:id="rId4"/>
    <p:sldLayoutId id="2147484177" r:id="rId5"/>
    <p:sldLayoutId id="2147484178" r:id="rId6"/>
    <p:sldLayoutId id="2147484179" r:id="rId7"/>
    <p:sldLayoutId id="2147484180" r:id="rId8"/>
    <p:sldLayoutId id="2147484181" r:id="rId9"/>
    <p:sldLayoutId id="2147484182" r:id="rId10"/>
    <p:sldLayoutId id="2147484183" r:id="rId11"/>
    <p:sldLayoutId id="2147484184" r:id="rId12"/>
    <p:sldLayoutId id="2147484185" r:id="rId13"/>
  </p:sldLayoutIdLst>
  <p:hf hdr="0" ftr="0" dt="0"/>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ru-RU"/>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ru-RU" smtClean="0"/>
              <a:t>Образец заголовка</a:t>
            </a:r>
            <a:endParaRPr lang="ru-RU"/>
          </a:p>
        </p:txBody>
      </p:sp>
      <p:sp>
        <p:nvSpPr>
          <p:cNvPr id="3" name="Текст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494F1429-5EC4-42B2-AB17-12D48DEF4B79}" type="datetimeFigureOut">
              <a:rPr lang="ru-RU" smtClean="0"/>
              <a:t>13.12.2022</a:t>
            </a:fld>
            <a:endParaRPr lang="ru-RU"/>
          </a:p>
        </p:txBody>
      </p:sp>
      <p:sp>
        <p:nvSpPr>
          <p:cNvPr id="5" name="Нижний колонтитул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ru-RU"/>
          </a:p>
        </p:txBody>
      </p:sp>
      <p:sp>
        <p:nvSpPr>
          <p:cNvPr id="6" name="Номер слайда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F4279AD2-DB55-4ECA-BB76-9EE5F806BA28}" type="slidenum">
              <a:rPr lang="ru-RU" smtClean="0"/>
              <a:t>‹#›</a:t>
            </a:fld>
            <a:endParaRPr lang="ru-RU"/>
          </a:p>
        </p:txBody>
      </p:sp>
    </p:spTree>
    <p:extLst>
      <p:ext uri="{BB962C8B-B14F-4D97-AF65-F5344CB8AC3E}">
        <p14:creationId xmlns:p14="http://schemas.microsoft.com/office/powerpoint/2010/main" val="1398270934"/>
      </p:ext>
    </p:extLst>
  </p:cSld>
  <p:clrMap bg1="lt1" tx1="dk1" bg2="lt2" tx2="dk2" accent1="accent1" accent2="accent2" accent3="accent3" accent4="accent4" accent5="accent5" accent6="accent6" hlink="hlink" folHlink="folHlink"/>
  <p:sldLayoutIdLst>
    <p:sldLayoutId id="2147484187" r:id="rId1"/>
    <p:sldLayoutId id="2147484188" r:id="rId2"/>
    <p:sldLayoutId id="2147484189" r:id="rId3"/>
    <p:sldLayoutId id="2147484190" r:id="rId4"/>
    <p:sldLayoutId id="2147484191" r:id="rId5"/>
    <p:sldLayoutId id="2147484192" r:id="rId6"/>
    <p:sldLayoutId id="2147484193" r:id="rId7"/>
    <p:sldLayoutId id="2147484194" r:id="rId8"/>
    <p:sldLayoutId id="2147484195" r:id="rId9"/>
    <p:sldLayoutId id="2147484196" r:id="rId10"/>
    <p:sldLayoutId id="2147484197" r:id="rId11"/>
    <p:sldLayoutId id="2147484198" r:id="rId12"/>
    <p:sldLayoutId id="2147484199" r:id="rId13"/>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ru-RU"/>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a:xfrm>
            <a:off x="323329" y="388197"/>
            <a:ext cx="5819922" cy="276999"/>
          </a:xfrm>
          <a:prstGeom prst="rect">
            <a:avLst/>
          </a:prstGeom>
        </p:spPr>
        <p:txBody>
          <a:bodyPr wrap="square" lIns="0" tIns="0" rIns="0" bIns="0">
            <a:spAutoFit/>
          </a:bodyPr>
          <a:lstStyle>
            <a:lvl1pPr>
              <a:defRPr/>
            </a:lvl1pPr>
          </a:lstStyle>
          <a:p>
            <a:endParaRPr/>
          </a:p>
        </p:txBody>
      </p:sp>
      <p:sp>
        <p:nvSpPr>
          <p:cNvPr id="3" name="Holder 3"/>
          <p:cNvSpPr>
            <a:spLocks noGrp="1"/>
          </p:cNvSpPr>
          <p:nvPr>
            <p:ph type="body" idx="1"/>
          </p:nvPr>
        </p:nvSpPr>
        <p:spPr>
          <a:xfrm>
            <a:off x="323329" y="2232135"/>
            <a:ext cx="5819922"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a:xfrm>
            <a:off x="2198637" y="9025589"/>
            <a:ext cx="2069305" cy="246221"/>
          </a:xfrm>
          <a:prstGeom prst="rect">
            <a:avLst/>
          </a:prstGeom>
        </p:spPr>
        <p:txBody>
          <a:bodyPr wrap="square" lIns="0" tIns="0" rIns="0" bIns="0">
            <a:spAutoFit/>
          </a:bodyPr>
          <a:lstStyle>
            <a:lvl1pPr algn="ctr">
              <a:defRPr>
                <a:solidFill>
                  <a:schemeClr val="tx1">
                    <a:tint val="75000"/>
                  </a:schemeClr>
                </a:solidFill>
              </a:defRPr>
            </a:lvl1pPr>
          </a:lstStyle>
          <a:p>
            <a:pPr defTabSz="802295"/>
            <a:endParaRPr sz="1600" dirty="0">
              <a:solidFill>
                <a:prstClr val="black">
                  <a:tint val="75000"/>
                </a:prstClr>
              </a:solidFill>
            </a:endParaRPr>
          </a:p>
        </p:txBody>
      </p:sp>
      <p:sp>
        <p:nvSpPr>
          <p:cNvPr id="5" name="Holder 5"/>
          <p:cNvSpPr>
            <a:spLocks noGrp="1"/>
          </p:cNvSpPr>
          <p:nvPr>
            <p:ph type="dt" sz="half" idx="6"/>
          </p:nvPr>
        </p:nvSpPr>
        <p:spPr>
          <a:xfrm>
            <a:off x="323329" y="9025589"/>
            <a:ext cx="1487313" cy="246221"/>
          </a:xfrm>
          <a:prstGeom prst="rect">
            <a:avLst/>
          </a:prstGeom>
        </p:spPr>
        <p:txBody>
          <a:bodyPr wrap="square" lIns="0" tIns="0" rIns="0" bIns="0">
            <a:spAutoFit/>
          </a:bodyPr>
          <a:lstStyle>
            <a:lvl1pPr algn="l">
              <a:defRPr>
                <a:solidFill>
                  <a:schemeClr val="tx1">
                    <a:tint val="75000"/>
                  </a:schemeClr>
                </a:solidFill>
              </a:defRPr>
            </a:lvl1pPr>
          </a:lstStyle>
          <a:p>
            <a:pPr defTabSz="802295"/>
            <a:fld id="{1D8BD707-D9CF-40AE-B4C6-C98DA3205C09}" type="datetimeFigureOut">
              <a:rPr lang="en-US" sz="1600">
                <a:solidFill>
                  <a:prstClr val="black">
                    <a:tint val="75000"/>
                  </a:prstClr>
                </a:solidFill>
              </a:rPr>
              <a:pPr defTabSz="802295"/>
              <a:t>12/13/2022</a:t>
            </a:fld>
            <a:endParaRPr lang="en-US" sz="1600" dirty="0">
              <a:solidFill>
                <a:prstClr val="black">
                  <a:tint val="75000"/>
                </a:prstClr>
              </a:solidFill>
            </a:endParaRPr>
          </a:p>
        </p:txBody>
      </p:sp>
      <p:sp>
        <p:nvSpPr>
          <p:cNvPr id="6" name="Holder 6"/>
          <p:cNvSpPr>
            <a:spLocks noGrp="1"/>
          </p:cNvSpPr>
          <p:nvPr>
            <p:ph type="sldNum" sz="quarter" idx="7"/>
          </p:nvPr>
        </p:nvSpPr>
        <p:spPr>
          <a:xfrm>
            <a:off x="4655938" y="9025589"/>
            <a:ext cx="1487313" cy="246221"/>
          </a:xfrm>
          <a:prstGeom prst="rect">
            <a:avLst/>
          </a:prstGeom>
        </p:spPr>
        <p:txBody>
          <a:bodyPr wrap="square" lIns="0" tIns="0" rIns="0" bIns="0">
            <a:spAutoFit/>
          </a:bodyPr>
          <a:lstStyle>
            <a:lvl1pPr algn="r">
              <a:defRPr>
                <a:solidFill>
                  <a:schemeClr val="tx1">
                    <a:tint val="75000"/>
                  </a:schemeClr>
                </a:solidFill>
              </a:defRPr>
            </a:lvl1pPr>
          </a:lstStyle>
          <a:p>
            <a:pPr defTabSz="802295"/>
            <a:fld id="{B6F15528-21DE-4FAA-801E-634DDDAF4B2B}" type="slidenum">
              <a:rPr sz="1600">
                <a:solidFill>
                  <a:prstClr val="black">
                    <a:tint val="75000"/>
                  </a:prstClr>
                </a:solidFill>
              </a:rPr>
              <a:pPr defTabSz="802295"/>
              <a:t>‹#›</a:t>
            </a:fld>
            <a:endParaRPr sz="1600" dirty="0">
              <a:solidFill>
                <a:prstClr val="black">
                  <a:tint val="75000"/>
                </a:prstClr>
              </a:solidFill>
            </a:endParaRPr>
          </a:p>
        </p:txBody>
      </p:sp>
    </p:spTree>
    <p:extLst>
      <p:ext uri="{BB962C8B-B14F-4D97-AF65-F5344CB8AC3E}">
        <p14:creationId xmlns:p14="http://schemas.microsoft.com/office/powerpoint/2010/main" val="1295044882"/>
      </p:ext>
    </p:extLst>
  </p:cSld>
  <p:clrMap bg1="lt1" tx1="dk1" bg2="lt2" tx2="dk2" accent1="accent1" accent2="accent2" accent3="accent3" accent4="accent4" accent5="accent5" accent6="accent6" hlink="hlink" folHlink="folHlink"/>
  <p:sldLayoutIdLst>
    <p:sldLayoutId id="2147484214" r:id="rId1"/>
    <p:sldLayoutId id="2147484215" r:id="rId2"/>
    <p:sldLayoutId id="2147484216" r:id="rId3"/>
    <p:sldLayoutId id="2147484217" r:id="rId4"/>
  </p:sldLayoutIdLst>
  <p:txStyles>
    <p:titleStyle>
      <a:lvl1pPr>
        <a:defRPr>
          <a:latin typeface="+mj-lt"/>
          <a:ea typeface="+mj-ea"/>
          <a:cs typeface="+mj-cs"/>
        </a:defRPr>
      </a:lvl1pPr>
    </p:titleStyle>
    <p:bodyStyle>
      <a:lvl1pPr marL="0">
        <a:defRPr>
          <a:latin typeface="+mn-lt"/>
          <a:ea typeface="+mn-ea"/>
          <a:cs typeface="+mn-cs"/>
        </a:defRPr>
      </a:lvl1pPr>
      <a:lvl2pPr marL="401147">
        <a:defRPr>
          <a:latin typeface="+mn-lt"/>
          <a:ea typeface="+mn-ea"/>
          <a:cs typeface="+mn-cs"/>
        </a:defRPr>
      </a:lvl2pPr>
      <a:lvl3pPr marL="802295">
        <a:defRPr>
          <a:latin typeface="+mn-lt"/>
          <a:ea typeface="+mn-ea"/>
          <a:cs typeface="+mn-cs"/>
        </a:defRPr>
      </a:lvl3pPr>
      <a:lvl4pPr marL="1203442">
        <a:defRPr>
          <a:latin typeface="+mn-lt"/>
          <a:ea typeface="+mn-ea"/>
          <a:cs typeface="+mn-cs"/>
        </a:defRPr>
      </a:lvl4pPr>
      <a:lvl5pPr marL="1604589">
        <a:defRPr>
          <a:latin typeface="+mn-lt"/>
          <a:ea typeface="+mn-ea"/>
          <a:cs typeface="+mn-cs"/>
        </a:defRPr>
      </a:lvl5pPr>
      <a:lvl6pPr marL="2005736">
        <a:defRPr>
          <a:latin typeface="+mn-lt"/>
          <a:ea typeface="+mn-ea"/>
          <a:cs typeface="+mn-cs"/>
        </a:defRPr>
      </a:lvl6pPr>
      <a:lvl7pPr marL="2406884">
        <a:defRPr>
          <a:latin typeface="+mn-lt"/>
          <a:ea typeface="+mn-ea"/>
          <a:cs typeface="+mn-cs"/>
        </a:defRPr>
      </a:lvl7pPr>
      <a:lvl8pPr marL="2808031">
        <a:defRPr>
          <a:latin typeface="+mn-lt"/>
          <a:ea typeface="+mn-ea"/>
          <a:cs typeface="+mn-cs"/>
        </a:defRPr>
      </a:lvl8pPr>
      <a:lvl9pPr marL="3209178">
        <a:defRPr>
          <a:latin typeface="+mn-lt"/>
          <a:ea typeface="+mn-ea"/>
          <a:cs typeface="+mn-cs"/>
        </a:defRPr>
      </a:lvl9pPr>
    </p:bodyStyle>
    <p:otherStyle>
      <a:lvl1pPr marL="0">
        <a:defRPr>
          <a:latin typeface="+mn-lt"/>
          <a:ea typeface="+mn-ea"/>
          <a:cs typeface="+mn-cs"/>
        </a:defRPr>
      </a:lvl1pPr>
      <a:lvl2pPr marL="401147">
        <a:defRPr>
          <a:latin typeface="+mn-lt"/>
          <a:ea typeface="+mn-ea"/>
          <a:cs typeface="+mn-cs"/>
        </a:defRPr>
      </a:lvl2pPr>
      <a:lvl3pPr marL="802295">
        <a:defRPr>
          <a:latin typeface="+mn-lt"/>
          <a:ea typeface="+mn-ea"/>
          <a:cs typeface="+mn-cs"/>
        </a:defRPr>
      </a:lvl3pPr>
      <a:lvl4pPr marL="1203442">
        <a:defRPr>
          <a:latin typeface="+mn-lt"/>
          <a:ea typeface="+mn-ea"/>
          <a:cs typeface="+mn-cs"/>
        </a:defRPr>
      </a:lvl4pPr>
      <a:lvl5pPr marL="1604589">
        <a:defRPr>
          <a:latin typeface="+mn-lt"/>
          <a:ea typeface="+mn-ea"/>
          <a:cs typeface="+mn-cs"/>
        </a:defRPr>
      </a:lvl5pPr>
      <a:lvl6pPr marL="2005736">
        <a:defRPr>
          <a:latin typeface="+mn-lt"/>
          <a:ea typeface="+mn-ea"/>
          <a:cs typeface="+mn-cs"/>
        </a:defRPr>
      </a:lvl6pPr>
      <a:lvl7pPr marL="2406884">
        <a:defRPr>
          <a:latin typeface="+mn-lt"/>
          <a:ea typeface="+mn-ea"/>
          <a:cs typeface="+mn-cs"/>
        </a:defRPr>
      </a:lvl7pPr>
      <a:lvl8pPr marL="2808031">
        <a:defRPr>
          <a:latin typeface="+mn-lt"/>
          <a:ea typeface="+mn-ea"/>
          <a:cs typeface="+mn-cs"/>
        </a:defRPr>
      </a:lvl8pPr>
      <a:lvl9pPr marL="3209178">
        <a:defRPr>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4638"/>
            <a:ext cx="8229600" cy="1143000"/>
          </a:xfrm>
          <a:prstGeom prst="rect">
            <a:avLst/>
          </a:prstGeom>
        </p:spPr>
        <p:txBody>
          <a:bodyPr vert="horz" lIns="91230" tIns="45617" rIns="91230" bIns="45617" rtlCol="0" anchor="ctr">
            <a:normAutofit/>
          </a:bodyPr>
          <a:lstStyle/>
          <a:p>
            <a:r>
              <a:rPr lang="ru-RU" smtClean="0"/>
              <a:t>Образец заголовка</a:t>
            </a:r>
            <a:endParaRPr lang="ru-RU"/>
          </a:p>
        </p:txBody>
      </p:sp>
      <p:sp>
        <p:nvSpPr>
          <p:cNvPr id="3" name="Текст 2"/>
          <p:cNvSpPr>
            <a:spLocks noGrp="1"/>
          </p:cNvSpPr>
          <p:nvPr>
            <p:ph type="body" idx="1"/>
          </p:nvPr>
        </p:nvSpPr>
        <p:spPr>
          <a:xfrm>
            <a:off x="457200" y="1600221"/>
            <a:ext cx="8229600" cy="4525963"/>
          </a:xfrm>
          <a:prstGeom prst="rect">
            <a:avLst/>
          </a:prstGeom>
        </p:spPr>
        <p:txBody>
          <a:bodyPr vert="horz" lIns="91230" tIns="45617" rIns="91230" bIns="45617"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2"/>
          </p:nvPr>
        </p:nvSpPr>
        <p:spPr>
          <a:xfrm>
            <a:off x="457200" y="6356350"/>
            <a:ext cx="2133600" cy="365125"/>
          </a:xfrm>
          <a:prstGeom prst="rect">
            <a:avLst/>
          </a:prstGeom>
        </p:spPr>
        <p:txBody>
          <a:bodyPr vert="horz" lIns="91230" tIns="45617" rIns="91230" bIns="45617" rtlCol="0" anchor="ctr"/>
          <a:lstStyle>
            <a:lvl1pPr algn="l">
              <a:defRPr sz="1100">
                <a:solidFill>
                  <a:schemeClr val="tx1">
                    <a:tint val="75000"/>
                  </a:schemeClr>
                </a:solidFill>
              </a:defRPr>
            </a:lvl1pPr>
          </a:lstStyle>
          <a:p>
            <a:fld id="{7CF72B9E-1354-47B0-97FF-DD1E2C5EFEEF}" type="datetimeFigureOut">
              <a:rPr lang="ru-RU" smtClean="0">
                <a:solidFill>
                  <a:prstClr val="black">
                    <a:tint val="75000"/>
                  </a:prstClr>
                </a:solidFill>
              </a:rPr>
              <a:pPr/>
              <a:t>13.12.2022</a:t>
            </a:fld>
            <a:endParaRPr lang="ru-RU">
              <a:solidFill>
                <a:prstClr val="black">
                  <a:tint val="75000"/>
                </a:prstClr>
              </a:solidFill>
            </a:endParaRPr>
          </a:p>
        </p:txBody>
      </p:sp>
      <p:sp>
        <p:nvSpPr>
          <p:cNvPr id="5" name="Нижний колонтитул 4"/>
          <p:cNvSpPr>
            <a:spLocks noGrp="1"/>
          </p:cNvSpPr>
          <p:nvPr>
            <p:ph type="ftr" sz="quarter" idx="3"/>
          </p:nvPr>
        </p:nvSpPr>
        <p:spPr>
          <a:xfrm>
            <a:off x="3124200" y="6356350"/>
            <a:ext cx="2895600" cy="365125"/>
          </a:xfrm>
          <a:prstGeom prst="rect">
            <a:avLst/>
          </a:prstGeom>
        </p:spPr>
        <p:txBody>
          <a:bodyPr vert="horz" lIns="91230" tIns="45617" rIns="91230" bIns="45617" rtlCol="0" anchor="ctr"/>
          <a:lstStyle>
            <a:lvl1pPr algn="ctr">
              <a:defRPr sz="1100">
                <a:solidFill>
                  <a:schemeClr val="tx1">
                    <a:tint val="75000"/>
                  </a:schemeClr>
                </a:solidFill>
              </a:defRPr>
            </a:lvl1pPr>
          </a:lstStyle>
          <a:p>
            <a:endParaRPr lang="ru-RU">
              <a:solidFill>
                <a:prstClr val="black">
                  <a:tint val="75000"/>
                </a:prstClr>
              </a:solidFill>
            </a:endParaRPr>
          </a:p>
        </p:txBody>
      </p:sp>
      <p:sp>
        <p:nvSpPr>
          <p:cNvPr id="6" name="Номер слайда 5"/>
          <p:cNvSpPr>
            <a:spLocks noGrp="1"/>
          </p:cNvSpPr>
          <p:nvPr>
            <p:ph type="sldNum" sz="quarter" idx="4"/>
          </p:nvPr>
        </p:nvSpPr>
        <p:spPr>
          <a:xfrm>
            <a:off x="6553201" y="6356350"/>
            <a:ext cx="2133600" cy="365125"/>
          </a:xfrm>
          <a:prstGeom prst="rect">
            <a:avLst/>
          </a:prstGeom>
        </p:spPr>
        <p:txBody>
          <a:bodyPr vert="horz" lIns="91230" tIns="45617" rIns="91230" bIns="45617" rtlCol="0" anchor="ctr"/>
          <a:lstStyle>
            <a:lvl1pPr algn="r">
              <a:defRPr sz="1100">
                <a:solidFill>
                  <a:schemeClr val="tx1">
                    <a:tint val="75000"/>
                  </a:schemeClr>
                </a:solidFill>
              </a:defRPr>
            </a:lvl1pPr>
          </a:lstStyle>
          <a:p>
            <a:fld id="{865B7DEC-AE40-4C3C-AFE3-701290A0BE17}" type="slidenum">
              <a:rPr lang="ru-RU" smtClean="0">
                <a:solidFill>
                  <a:prstClr val="black">
                    <a:tint val="75000"/>
                  </a:prstClr>
                </a:solidFill>
              </a:rPr>
              <a:pPr/>
              <a:t>‹#›</a:t>
            </a:fld>
            <a:endParaRPr lang="ru-RU">
              <a:solidFill>
                <a:prstClr val="black">
                  <a:tint val="75000"/>
                </a:prstClr>
              </a:solidFill>
            </a:endParaRPr>
          </a:p>
        </p:txBody>
      </p:sp>
    </p:spTree>
    <p:extLst>
      <p:ext uri="{BB962C8B-B14F-4D97-AF65-F5344CB8AC3E}">
        <p14:creationId xmlns:p14="http://schemas.microsoft.com/office/powerpoint/2010/main" val="464784019"/>
      </p:ext>
    </p:extLst>
  </p:cSld>
  <p:clrMap bg1="lt1" tx1="dk1" bg2="lt2" tx2="dk2" accent1="accent1" accent2="accent2" accent3="accent3" accent4="accent4" accent5="accent5" accent6="accent6" hlink="hlink" folHlink="folHlink"/>
  <p:sldLayoutIdLst>
    <p:sldLayoutId id="2147484219" r:id="rId1"/>
    <p:sldLayoutId id="2147484220" r:id="rId2"/>
    <p:sldLayoutId id="2147484221" r:id="rId3"/>
    <p:sldLayoutId id="2147484222" r:id="rId4"/>
    <p:sldLayoutId id="2147484223" r:id="rId5"/>
    <p:sldLayoutId id="2147484224" r:id="rId6"/>
    <p:sldLayoutId id="2147484225" r:id="rId7"/>
    <p:sldLayoutId id="2147484226" r:id="rId8"/>
    <p:sldLayoutId id="2147484227" r:id="rId9"/>
    <p:sldLayoutId id="2147484228" r:id="rId10"/>
    <p:sldLayoutId id="2147484229" r:id="rId11"/>
    <p:sldLayoutId id="2147484230" r:id="rId12"/>
    <p:sldLayoutId id="2147484231" r:id="rId13"/>
    <p:sldLayoutId id="2147484232" r:id="rId14"/>
    <p:sldLayoutId id="2147484233" r:id="rId15"/>
    <p:sldLayoutId id="2147484234" r:id="rId16"/>
    <p:sldLayoutId id="2147484235" r:id="rId17"/>
    <p:sldLayoutId id="2147484236" r:id="rId18"/>
    <p:sldLayoutId id="2147484237" r:id="rId19"/>
    <p:sldLayoutId id="2147484238" r:id="rId20"/>
  </p:sldLayoutIdLst>
  <p:hf hdr="0" ftr="0" dt="0"/>
  <p:txStyles>
    <p:titleStyle>
      <a:lvl1pPr algn="ctr" defTabSz="860607" rtl="0" eaLnBrk="1" latinLnBrk="0" hangingPunct="1">
        <a:spcBef>
          <a:spcPct val="0"/>
        </a:spcBef>
        <a:buNone/>
        <a:defRPr sz="4100" kern="1200">
          <a:solidFill>
            <a:schemeClr val="tx1"/>
          </a:solidFill>
          <a:latin typeface="+mj-lt"/>
          <a:ea typeface="+mj-ea"/>
          <a:cs typeface="+mj-cs"/>
        </a:defRPr>
      </a:lvl1pPr>
    </p:titleStyle>
    <p:bodyStyle>
      <a:lvl1pPr marL="322727" indent="-322727" algn="l" defTabSz="860607" rtl="0" eaLnBrk="1" latinLnBrk="0" hangingPunct="1">
        <a:spcBef>
          <a:spcPct val="20000"/>
        </a:spcBef>
        <a:buFont typeface="Arial" panose="020B0604020202020204" pitchFamily="34" charset="0"/>
        <a:buChar char="•"/>
        <a:defRPr sz="3000" kern="1200">
          <a:solidFill>
            <a:schemeClr val="tx1"/>
          </a:solidFill>
          <a:latin typeface="+mn-lt"/>
          <a:ea typeface="+mn-ea"/>
          <a:cs typeface="+mn-cs"/>
        </a:defRPr>
      </a:lvl1pPr>
      <a:lvl2pPr marL="699242" indent="-268938" algn="l" defTabSz="860607" rtl="0" eaLnBrk="1" latinLnBrk="0" hangingPunct="1">
        <a:spcBef>
          <a:spcPct val="20000"/>
        </a:spcBef>
        <a:buFont typeface="Arial" panose="020B0604020202020204" pitchFamily="34" charset="0"/>
        <a:buChar char="–"/>
        <a:defRPr sz="2600" kern="1200">
          <a:solidFill>
            <a:schemeClr val="tx1"/>
          </a:solidFill>
          <a:latin typeface="+mn-lt"/>
          <a:ea typeface="+mn-ea"/>
          <a:cs typeface="+mn-cs"/>
        </a:defRPr>
      </a:lvl2pPr>
      <a:lvl3pPr marL="1075756" indent="-215146" algn="l" defTabSz="860607" rtl="0" eaLnBrk="1" latinLnBrk="0" hangingPunct="1">
        <a:spcBef>
          <a:spcPct val="20000"/>
        </a:spcBef>
        <a:buFont typeface="Arial" panose="020B0604020202020204" pitchFamily="34" charset="0"/>
        <a:buChar char="•"/>
        <a:defRPr sz="2300" kern="1200">
          <a:solidFill>
            <a:schemeClr val="tx1"/>
          </a:solidFill>
          <a:latin typeface="+mn-lt"/>
          <a:ea typeface="+mn-ea"/>
          <a:cs typeface="+mn-cs"/>
        </a:defRPr>
      </a:lvl3pPr>
      <a:lvl4pPr marL="1506060" indent="-215146" algn="l" defTabSz="860607"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4pPr>
      <a:lvl5pPr marL="1936366" indent="-215146" algn="l" defTabSz="860607"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5pPr>
      <a:lvl6pPr marL="2366671" indent="-215146" algn="l" defTabSz="860607"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6pPr>
      <a:lvl7pPr marL="2796968" indent="-215146" algn="l" defTabSz="860607"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7pPr>
      <a:lvl8pPr marL="3227269" indent="-215146" algn="l" defTabSz="860607"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8pPr>
      <a:lvl9pPr marL="3657572" indent="-215146" algn="l" defTabSz="860607"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9pPr>
    </p:bodyStyle>
    <p:otherStyle>
      <a:defPPr>
        <a:defRPr lang="ru-RU"/>
      </a:defPPr>
      <a:lvl1pPr marL="0" algn="l" defTabSz="860607" rtl="0" eaLnBrk="1" latinLnBrk="0" hangingPunct="1">
        <a:defRPr sz="1700" kern="1200">
          <a:solidFill>
            <a:schemeClr val="tx1"/>
          </a:solidFill>
          <a:latin typeface="+mn-lt"/>
          <a:ea typeface="+mn-ea"/>
          <a:cs typeface="+mn-cs"/>
        </a:defRPr>
      </a:lvl1pPr>
      <a:lvl2pPr marL="430296" algn="l" defTabSz="860607" rtl="0" eaLnBrk="1" latinLnBrk="0" hangingPunct="1">
        <a:defRPr sz="1700" kern="1200">
          <a:solidFill>
            <a:schemeClr val="tx1"/>
          </a:solidFill>
          <a:latin typeface="+mn-lt"/>
          <a:ea typeface="+mn-ea"/>
          <a:cs typeface="+mn-cs"/>
        </a:defRPr>
      </a:lvl2pPr>
      <a:lvl3pPr marL="860607" algn="l" defTabSz="860607" rtl="0" eaLnBrk="1" latinLnBrk="0" hangingPunct="1">
        <a:defRPr sz="1700" kern="1200">
          <a:solidFill>
            <a:schemeClr val="tx1"/>
          </a:solidFill>
          <a:latin typeface="+mn-lt"/>
          <a:ea typeface="+mn-ea"/>
          <a:cs typeface="+mn-cs"/>
        </a:defRPr>
      </a:lvl3pPr>
      <a:lvl4pPr marL="1290909" algn="l" defTabSz="860607" rtl="0" eaLnBrk="1" latinLnBrk="0" hangingPunct="1">
        <a:defRPr sz="1700" kern="1200">
          <a:solidFill>
            <a:schemeClr val="tx1"/>
          </a:solidFill>
          <a:latin typeface="+mn-lt"/>
          <a:ea typeface="+mn-ea"/>
          <a:cs typeface="+mn-cs"/>
        </a:defRPr>
      </a:lvl4pPr>
      <a:lvl5pPr marL="1721213" algn="l" defTabSz="860607" rtl="0" eaLnBrk="1" latinLnBrk="0" hangingPunct="1">
        <a:defRPr sz="1700" kern="1200">
          <a:solidFill>
            <a:schemeClr val="tx1"/>
          </a:solidFill>
          <a:latin typeface="+mn-lt"/>
          <a:ea typeface="+mn-ea"/>
          <a:cs typeface="+mn-cs"/>
        </a:defRPr>
      </a:lvl5pPr>
      <a:lvl6pPr marL="2151513" algn="l" defTabSz="860607" rtl="0" eaLnBrk="1" latinLnBrk="0" hangingPunct="1">
        <a:defRPr sz="1700" kern="1200">
          <a:solidFill>
            <a:schemeClr val="tx1"/>
          </a:solidFill>
          <a:latin typeface="+mn-lt"/>
          <a:ea typeface="+mn-ea"/>
          <a:cs typeface="+mn-cs"/>
        </a:defRPr>
      </a:lvl6pPr>
      <a:lvl7pPr marL="2581817" algn="l" defTabSz="860607" rtl="0" eaLnBrk="1" latinLnBrk="0" hangingPunct="1">
        <a:defRPr sz="1700" kern="1200">
          <a:solidFill>
            <a:schemeClr val="tx1"/>
          </a:solidFill>
          <a:latin typeface="+mn-lt"/>
          <a:ea typeface="+mn-ea"/>
          <a:cs typeface="+mn-cs"/>
        </a:defRPr>
      </a:lvl7pPr>
      <a:lvl8pPr marL="3012119" algn="l" defTabSz="860607" rtl="0" eaLnBrk="1" latinLnBrk="0" hangingPunct="1">
        <a:defRPr sz="1700" kern="1200">
          <a:solidFill>
            <a:schemeClr val="tx1"/>
          </a:solidFill>
          <a:latin typeface="+mn-lt"/>
          <a:ea typeface="+mn-ea"/>
          <a:cs typeface="+mn-cs"/>
        </a:defRPr>
      </a:lvl8pPr>
      <a:lvl9pPr marL="3442425" algn="l" defTabSz="860607" rtl="0" eaLnBrk="1" latinLnBrk="0" hangingPunct="1">
        <a:defRPr sz="17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13">
            <a:alphaModFix amt="33000"/>
            <a:lum bright="20000"/>
          </a:blip>
          <a:stretch>
            <a:fillRect/>
          </a:stretch>
        </p:blipFill>
        <p:spPr>
          <a:xfrm>
            <a:off x="5334759" y="-451825"/>
            <a:ext cx="4584602" cy="5030792"/>
          </a:xfrm>
          <a:prstGeom prst="rect">
            <a:avLst/>
          </a:prstGeom>
        </p:spPr>
      </p:pic>
      <p:sp>
        <p:nvSpPr>
          <p:cNvPr id="982" name="AutoShape 981"/>
          <p:cNvSpPr>
            <a:spLocks noChangeAspect="1" noChangeArrowheads="1" noTextEdit="1"/>
          </p:cNvSpPr>
          <p:nvPr userDrawn="1"/>
        </p:nvSpPr>
        <p:spPr bwMode="auto">
          <a:xfrm>
            <a:off x="309565" y="247650"/>
            <a:ext cx="1787525" cy="4699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91418" tIns="45710" rIns="91418" bIns="45710" numCol="1" anchor="t" anchorCtr="0" compatLnSpc="1">
            <a:prstTxWarp prst="textNoShape">
              <a:avLst/>
            </a:prstTxWarp>
          </a:bodyPr>
          <a:lstStyle/>
          <a:p>
            <a:endParaRPr lang="ru-RU" dirty="0"/>
          </a:p>
        </p:txBody>
      </p:sp>
      <p:grpSp>
        <p:nvGrpSpPr>
          <p:cNvPr id="983" name="Group 1183"/>
          <p:cNvGrpSpPr>
            <a:grpSpLocks/>
          </p:cNvGrpSpPr>
          <p:nvPr userDrawn="1"/>
        </p:nvGrpSpPr>
        <p:grpSpPr bwMode="auto">
          <a:xfrm>
            <a:off x="309563" y="244477"/>
            <a:ext cx="250825" cy="481013"/>
            <a:chOff x="195" y="154"/>
            <a:chExt cx="158" cy="303"/>
          </a:xfrm>
        </p:grpSpPr>
        <p:sp>
          <p:nvSpPr>
            <p:cNvPr id="1758" name="Freeform 983"/>
            <p:cNvSpPr>
              <a:spLocks noEditPoints="1"/>
            </p:cNvSpPr>
            <p:nvPr userDrawn="1"/>
          </p:nvSpPr>
          <p:spPr bwMode="auto">
            <a:xfrm>
              <a:off x="195" y="196"/>
              <a:ext cx="136" cy="261"/>
            </a:xfrm>
            <a:custGeom>
              <a:avLst/>
              <a:gdLst>
                <a:gd name="T0" fmla="*/ 284 w 304"/>
                <a:gd name="T1" fmla="*/ 540 h 573"/>
                <a:gd name="T2" fmla="*/ 283 w 304"/>
                <a:gd name="T3" fmla="*/ 491 h 573"/>
                <a:gd name="T4" fmla="*/ 252 w 304"/>
                <a:gd name="T5" fmla="*/ 499 h 573"/>
                <a:gd name="T6" fmla="*/ 248 w 304"/>
                <a:gd name="T7" fmla="*/ 484 h 573"/>
                <a:gd name="T8" fmla="*/ 244 w 304"/>
                <a:gd name="T9" fmla="*/ 514 h 573"/>
                <a:gd name="T10" fmla="*/ 304 w 304"/>
                <a:gd name="T11" fmla="*/ 573 h 573"/>
                <a:gd name="T12" fmla="*/ 272 w 304"/>
                <a:gd name="T13" fmla="*/ 559 h 573"/>
                <a:gd name="T14" fmla="*/ 206 w 304"/>
                <a:gd name="T15" fmla="*/ 522 h 573"/>
                <a:gd name="T16" fmla="*/ 184 w 304"/>
                <a:gd name="T17" fmla="*/ 521 h 573"/>
                <a:gd name="T18" fmla="*/ 207 w 304"/>
                <a:gd name="T19" fmla="*/ 466 h 573"/>
                <a:gd name="T20" fmla="*/ 273 w 304"/>
                <a:gd name="T21" fmla="*/ 446 h 573"/>
                <a:gd name="T22" fmla="*/ 258 w 304"/>
                <a:gd name="T23" fmla="*/ 395 h 573"/>
                <a:gd name="T24" fmla="*/ 244 w 304"/>
                <a:gd name="T25" fmla="*/ 433 h 573"/>
                <a:gd name="T26" fmla="*/ 214 w 304"/>
                <a:gd name="T27" fmla="*/ 427 h 573"/>
                <a:gd name="T28" fmla="*/ 193 w 304"/>
                <a:gd name="T29" fmla="*/ 433 h 573"/>
                <a:gd name="T30" fmla="*/ 181 w 304"/>
                <a:gd name="T31" fmla="*/ 416 h 573"/>
                <a:gd name="T32" fmla="*/ 168 w 304"/>
                <a:gd name="T33" fmla="*/ 375 h 573"/>
                <a:gd name="T34" fmla="*/ 218 w 304"/>
                <a:gd name="T35" fmla="*/ 344 h 573"/>
                <a:gd name="T36" fmla="*/ 209 w 304"/>
                <a:gd name="T37" fmla="*/ 297 h 573"/>
                <a:gd name="T38" fmla="*/ 190 w 304"/>
                <a:gd name="T39" fmla="*/ 332 h 573"/>
                <a:gd name="T40" fmla="*/ 164 w 304"/>
                <a:gd name="T41" fmla="*/ 301 h 573"/>
                <a:gd name="T42" fmla="*/ 124 w 304"/>
                <a:gd name="T43" fmla="*/ 330 h 573"/>
                <a:gd name="T44" fmla="*/ 97 w 304"/>
                <a:gd name="T45" fmla="*/ 339 h 573"/>
                <a:gd name="T46" fmla="*/ 86 w 304"/>
                <a:gd name="T47" fmla="*/ 318 h 573"/>
                <a:gd name="T48" fmla="*/ 92 w 304"/>
                <a:gd name="T49" fmla="*/ 275 h 573"/>
                <a:gd name="T50" fmla="*/ 64 w 304"/>
                <a:gd name="T51" fmla="*/ 262 h 573"/>
                <a:gd name="T52" fmla="*/ 7 w 304"/>
                <a:gd name="T53" fmla="*/ 225 h 573"/>
                <a:gd name="T54" fmla="*/ 33 w 304"/>
                <a:gd name="T55" fmla="*/ 178 h 573"/>
                <a:gd name="T56" fmla="*/ 6 w 304"/>
                <a:gd name="T57" fmla="*/ 105 h 573"/>
                <a:gd name="T58" fmla="*/ 66 w 304"/>
                <a:gd name="T59" fmla="*/ 93 h 573"/>
                <a:gd name="T60" fmla="*/ 102 w 304"/>
                <a:gd name="T61" fmla="*/ 87 h 573"/>
                <a:gd name="T62" fmla="*/ 136 w 304"/>
                <a:gd name="T63" fmla="*/ 113 h 573"/>
                <a:gd name="T64" fmla="*/ 177 w 304"/>
                <a:gd name="T65" fmla="*/ 216 h 573"/>
                <a:gd name="T66" fmla="*/ 229 w 304"/>
                <a:gd name="T67" fmla="*/ 193 h 573"/>
                <a:gd name="T68" fmla="*/ 242 w 304"/>
                <a:gd name="T69" fmla="*/ 167 h 573"/>
                <a:gd name="T70" fmla="*/ 220 w 304"/>
                <a:gd name="T71" fmla="*/ 108 h 573"/>
                <a:gd name="T72" fmla="*/ 185 w 304"/>
                <a:gd name="T73" fmla="*/ 122 h 573"/>
                <a:gd name="T74" fmla="*/ 149 w 304"/>
                <a:gd name="T75" fmla="*/ 111 h 573"/>
                <a:gd name="T76" fmla="*/ 174 w 304"/>
                <a:gd name="T77" fmla="*/ 95 h 573"/>
                <a:gd name="T78" fmla="*/ 151 w 304"/>
                <a:gd name="T79" fmla="*/ 83 h 573"/>
                <a:gd name="T80" fmla="*/ 186 w 304"/>
                <a:gd name="T81" fmla="*/ 47 h 573"/>
                <a:gd name="T82" fmla="*/ 251 w 304"/>
                <a:gd name="T83" fmla="*/ 61 h 573"/>
                <a:gd name="T84" fmla="*/ 295 w 304"/>
                <a:gd name="T85" fmla="*/ 82 h 573"/>
                <a:gd name="T86" fmla="*/ 304 w 304"/>
                <a:gd name="T87"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4" h="573">
                  <a:moveTo>
                    <a:pt x="283" y="491"/>
                  </a:moveTo>
                  <a:lnTo>
                    <a:pt x="283" y="491"/>
                  </a:lnTo>
                  <a:cubicBezTo>
                    <a:pt x="278" y="504"/>
                    <a:pt x="269" y="533"/>
                    <a:pt x="284" y="540"/>
                  </a:cubicBezTo>
                  <a:cubicBezTo>
                    <a:pt x="283" y="530"/>
                    <a:pt x="285" y="505"/>
                    <a:pt x="290" y="489"/>
                  </a:cubicBezTo>
                  <a:cubicBezTo>
                    <a:pt x="292" y="480"/>
                    <a:pt x="301" y="445"/>
                    <a:pt x="298" y="439"/>
                  </a:cubicBezTo>
                  <a:cubicBezTo>
                    <a:pt x="297" y="452"/>
                    <a:pt x="291" y="474"/>
                    <a:pt x="283" y="491"/>
                  </a:cubicBezTo>
                  <a:close/>
                  <a:moveTo>
                    <a:pt x="248" y="484"/>
                  </a:moveTo>
                  <a:lnTo>
                    <a:pt x="248" y="484"/>
                  </a:lnTo>
                  <a:cubicBezTo>
                    <a:pt x="246" y="489"/>
                    <a:pt x="244" y="498"/>
                    <a:pt x="252" y="499"/>
                  </a:cubicBezTo>
                  <a:cubicBezTo>
                    <a:pt x="256" y="488"/>
                    <a:pt x="261" y="481"/>
                    <a:pt x="267" y="473"/>
                  </a:cubicBezTo>
                  <a:cubicBezTo>
                    <a:pt x="272" y="467"/>
                    <a:pt x="280" y="457"/>
                    <a:pt x="284" y="451"/>
                  </a:cubicBezTo>
                  <a:cubicBezTo>
                    <a:pt x="274" y="463"/>
                    <a:pt x="253" y="475"/>
                    <a:pt x="248" y="484"/>
                  </a:cubicBezTo>
                  <a:close/>
                  <a:moveTo>
                    <a:pt x="244" y="522"/>
                  </a:moveTo>
                  <a:lnTo>
                    <a:pt x="244" y="522"/>
                  </a:lnTo>
                  <a:cubicBezTo>
                    <a:pt x="244" y="519"/>
                    <a:pt x="244" y="518"/>
                    <a:pt x="244" y="514"/>
                  </a:cubicBezTo>
                  <a:cubicBezTo>
                    <a:pt x="241" y="514"/>
                    <a:pt x="236" y="513"/>
                    <a:pt x="233" y="509"/>
                  </a:cubicBezTo>
                  <a:cubicBezTo>
                    <a:pt x="229" y="517"/>
                    <a:pt x="235" y="522"/>
                    <a:pt x="244" y="522"/>
                  </a:cubicBezTo>
                  <a:close/>
                  <a:moveTo>
                    <a:pt x="304" y="573"/>
                  </a:moveTo>
                  <a:lnTo>
                    <a:pt x="304" y="573"/>
                  </a:lnTo>
                  <a:cubicBezTo>
                    <a:pt x="296" y="569"/>
                    <a:pt x="289" y="562"/>
                    <a:pt x="286" y="555"/>
                  </a:cubicBezTo>
                  <a:cubicBezTo>
                    <a:pt x="282" y="557"/>
                    <a:pt x="277" y="559"/>
                    <a:pt x="272" y="559"/>
                  </a:cubicBezTo>
                  <a:cubicBezTo>
                    <a:pt x="260" y="560"/>
                    <a:pt x="249" y="551"/>
                    <a:pt x="246" y="542"/>
                  </a:cubicBezTo>
                  <a:cubicBezTo>
                    <a:pt x="237" y="550"/>
                    <a:pt x="227" y="549"/>
                    <a:pt x="220" y="546"/>
                  </a:cubicBezTo>
                  <a:cubicBezTo>
                    <a:pt x="210" y="541"/>
                    <a:pt x="206" y="530"/>
                    <a:pt x="206" y="522"/>
                  </a:cubicBezTo>
                  <a:cubicBezTo>
                    <a:pt x="204" y="524"/>
                    <a:pt x="204" y="528"/>
                    <a:pt x="203" y="532"/>
                  </a:cubicBezTo>
                  <a:cubicBezTo>
                    <a:pt x="202" y="537"/>
                    <a:pt x="198" y="541"/>
                    <a:pt x="193" y="542"/>
                  </a:cubicBezTo>
                  <a:cubicBezTo>
                    <a:pt x="197" y="530"/>
                    <a:pt x="187" y="530"/>
                    <a:pt x="184" y="521"/>
                  </a:cubicBezTo>
                  <a:cubicBezTo>
                    <a:pt x="181" y="509"/>
                    <a:pt x="187" y="500"/>
                    <a:pt x="195" y="496"/>
                  </a:cubicBezTo>
                  <a:cubicBezTo>
                    <a:pt x="189" y="493"/>
                    <a:pt x="187" y="486"/>
                    <a:pt x="190" y="477"/>
                  </a:cubicBezTo>
                  <a:cubicBezTo>
                    <a:pt x="192" y="470"/>
                    <a:pt x="201" y="465"/>
                    <a:pt x="207" y="466"/>
                  </a:cubicBezTo>
                  <a:cubicBezTo>
                    <a:pt x="201" y="472"/>
                    <a:pt x="205" y="480"/>
                    <a:pt x="212" y="480"/>
                  </a:cubicBezTo>
                  <a:cubicBezTo>
                    <a:pt x="220" y="480"/>
                    <a:pt x="228" y="469"/>
                    <a:pt x="239" y="463"/>
                  </a:cubicBezTo>
                  <a:cubicBezTo>
                    <a:pt x="251" y="456"/>
                    <a:pt x="261" y="455"/>
                    <a:pt x="273" y="446"/>
                  </a:cubicBezTo>
                  <a:cubicBezTo>
                    <a:pt x="265" y="445"/>
                    <a:pt x="258" y="448"/>
                    <a:pt x="254" y="454"/>
                  </a:cubicBezTo>
                  <a:cubicBezTo>
                    <a:pt x="252" y="441"/>
                    <a:pt x="263" y="436"/>
                    <a:pt x="270" y="431"/>
                  </a:cubicBezTo>
                  <a:cubicBezTo>
                    <a:pt x="285" y="421"/>
                    <a:pt x="269" y="398"/>
                    <a:pt x="258" y="395"/>
                  </a:cubicBezTo>
                  <a:cubicBezTo>
                    <a:pt x="242" y="391"/>
                    <a:pt x="232" y="400"/>
                    <a:pt x="233" y="412"/>
                  </a:cubicBezTo>
                  <a:cubicBezTo>
                    <a:pt x="235" y="426"/>
                    <a:pt x="248" y="422"/>
                    <a:pt x="253" y="419"/>
                  </a:cubicBezTo>
                  <a:cubicBezTo>
                    <a:pt x="253" y="427"/>
                    <a:pt x="247" y="432"/>
                    <a:pt x="244" y="433"/>
                  </a:cubicBezTo>
                  <a:cubicBezTo>
                    <a:pt x="240" y="435"/>
                    <a:pt x="230" y="436"/>
                    <a:pt x="224" y="430"/>
                  </a:cubicBezTo>
                  <a:cubicBezTo>
                    <a:pt x="223" y="434"/>
                    <a:pt x="222" y="436"/>
                    <a:pt x="219" y="438"/>
                  </a:cubicBezTo>
                  <a:cubicBezTo>
                    <a:pt x="217" y="432"/>
                    <a:pt x="217" y="431"/>
                    <a:pt x="214" y="427"/>
                  </a:cubicBezTo>
                  <a:cubicBezTo>
                    <a:pt x="212" y="436"/>
                    <a:pt x="206" y="440"/>
                    <a:pt x="199" y="439"/>
                  </a:cubicBezTo>
                  <a:cubicBezTo>
                    <a:pt x="201" y="435"/>
                    <a:pt x="200" y="430"/>
                    <a:pt x="199" y="427"/>
                  </a:cubicBezTo>
                  <a:cubicBezTo>
                    <a:pt x="198" y="429"/>
                    <a:pt x="196" y="431"/>
                    <a:pt x="193" y="433"/>
                  </a:cubicBezTo>
                  <a:cubicBezTo>
                    <a:pt x="192" y="431"/>
                    <a:pt x="192" y="429"/>
                    <a:pt x="191" y="428"/>
                  </a:cubicBezTo>
                  <a:cubicBezTo>
                    <a:pt x="188" y="432"/>
                    <a:pt x="183" y="435"/>
                    <a:pt x="177" y="435"/>
                  </a:cubicBezTo>
                  <a:cubicBezTo>
                    <a:pt x="181" y="431"/>
                    <a:pt x="183" y="423"/>
                    <a:pt x="181" y="416"/>
                  </a:cubicBezTo>
                  <a:cubicBezTo>
                    <a:pt x="176" y="425"/>
                    <a:pt x="156" y="427"/>
                    <a:pt x="153" y="411"/>
                  </a:cubicBezTo>
                  <a:cubicBezTo>
                    <a:pt x="160" y="414"/>
                    <a:pt x="165" y="411"/>
                    <a:pt x="166" y="407"/>
                  </a:cubicBezTo>
                  <a:cubicBezTo>
                    <a:pt x="168" y="401"/>
                    <a:pt x="161" y="386"/>
                    <a:pt x="168" y="375"/>
                  </a:cubicBezTo>
                  <a:cubicBezTo>
                    <a:pt x="173" y="366"/>
                    <a:pt x="178" y="361"/>
                    <a:pt x="192" y="359"/>
                  </a:cubicBezTo>
                  <a:cubicBezTo>
                    <a:pt x="191" y="357"/>
                    <a:pt x="190" y="356"/>
                    <a:pt x="190" y="353"/>
                  </a:cubicBezTo>
                  <a:cubicBezTo>
                    <a:pt x="202" y="358"/>
                    <a:pt x="213" y="354"/>
                    <a:pt x="218" y="344"/>
                  </a:cubicBezTo>
                  <a:cubicBezTo>
                    <a:pt x="216" y="345"/>
                    <a:pt x="212" y="346"/>
                    <a:pt x="209" y="346"/>
                  </a:cubicBezTo>
                  <a:cubicBezTo>
                    <a:pt x="220" y="337"/>
                    <a:pt x="219" y="312"/>
                    <a:pt x="211" y="298"/>
                  </a:cubicBezTo>
                  <a:cubicBezTo>
                    <a:pt x="210" y="298"/>
                    <a:pt x="210" y="297"/>
                    <a:pt x="209" y="297"/>
                  </a:cubicBezTo>
                  <a:cubicBezTo>
                    <a:pt x="206" y="302"/>
                    <a:pt x="199" y="302"/>
                    <a:pt x="195" y="306"/>
                  </a:cubicBezTo>
                  <a:cubicBezTo>
                    <a:pt x="194" y="304"/>
                    <a:pt x="193" y="304"/>
                    <a:pt x="192" y="303"/>
                  </a:cubicBezTo>
                  <a:cubicBezTo>
                    <a:pt x="192" y="303"/>
                    <a:pt x="191" y="323"/>
                    <a:pt x="190" y="332"/>
                  </a:cubicBezTo>
                  <a:cubicBezTo>
                    <a:pt x="188" y="341"/>
                    <a:pt x="179" y="340"/>
                    <a:pt x="175" y="345"/>
                  </a:cubicBezTo>
                  <a:cubicBezTo>
                    <a:pt x="169" y="339"/>
                    <a:pt x="159" y="339"/>
                    <a:pt x="160" y="328"/>
                  </a:cubicBezTo>
                  <a:cubicBezTo>
                    <a:pt x="162" y="317"/>
                    <a:pt x="164" y="308"/>
                    <a:pt x="164" y="301"/>
                  </a:cubicBezTo>
                  <a:cubicBezTo>
                    <a:pt x="161" y="307"/>
                    <a:pt x="155" y="331"/>
                    <a:pt x="153" y="339"/>
                  </a:cubicBezTo>
                  <a:cubicBezTo>
                    <a:pt x="149" y="349"/>
                    <a:pt x="139" y="346"/>
                    <a:pt x="133" y="349"/>
                  </a:cubicBezTo>
                  <a:cubicBezTo>
                    <a:pt x="129" y="342"/>
                    <a:pt x="120" y="340"/>
                    <a:pt x="124" y="330"/>
                  </a:cubicBezTo>
                  <a:cubicBezTo>
                    <a:pt x="125" y="327"/>
                    <a:pt x="140" y="295"/>
                    <a:pt x="142" y="289"/>
                  </a:cubicBezTo>
                  <a:cubicBezTo>
                    <a:pt x="137" y="297"/>
                    <a:pt x="123" y="325"/>
                    <a:pt x="118" y="332"/>
                  </a:cubicBezTo>
                  <a:cubicBezTo>
                    <a:pt x="113" y="341"/>
                    <a:pt x="104" y="337"/>
                    <a:pt x="97" y="339"/>
                  </a:cubicBezTo>
                  <a:cubicBezTo>
                    <a:pt x="96" y="333"/>
                    <a:pt x="87" y="326"/>
                    <a:pt x="93" y="316"/>
                  </a:cubicBezTo>
                  <a:cubicBezTo>
                    <a:pt x="102" y="302"/>
                    <a:pt x="120" y="278"/>
                    <a:pt x="122" y="275"/>
                  </a:cubicBezTo>
                  <a:cubicBezTo>
                    <a:pt x="118" y="279"/>
                    <a:pt x="88" y="316"/>
                    <a:pt x="86" y="318"/>
                  </a:cubicBezTo>
                  <a:cubicBezTo>
                    <a:pt x="79" y="324"/>
                    <a:pt x="69" y="319"/>
                    <a:pt x="63" y="319"/>
                  </a:cubicBezTo>
                  <a:cubicBezTo>
                    <a:pt x="63" y="312"/>
                    <a:pt x="57" y="305"/>
                    <a:pt x="65" y="297"/>
                  </a:cubicBezTo>
                  <a:cubicBezTo>
                    <a:pt x="72" y="290"/>
                    <a:pt x="88" y="278"/>
                    <a:pt x="92" y="275"/>
                  </a:cubicBezTo>
                  <a:cubicBezTo>
                    <a:pt x="81" y="282"/>
                    <a:pt x="68" y="294"/>
                    <a:pt x="60" y="296"/>
                  </a:cubicBezTo>
                  <a:cubicBezTo>
                    <a:pt x="47" y="299"/>
                    <a:pt x="42" y="294"/>
                    <a:pt x="37" y="292"/>
                  </a:cubicBezTo>
                  <a:cubicBezTo>
                    <a:pt x="41" y="280"/>
                    <a:pt x="36" y="274"/>
                    <a:pt x="64" y="262"/>
                  </a:cubicBezTo>
                  <a:cubicBezTo>
                    <a:pt x="39" y="271"/>
                    <a:pt x="28" y="266"/>
                    <a:pt x="20" y="259"/>
                  </a:cubicBezTo>
                  <a:cubicBezTo>
                    <a:pt x="23" y="250"/>
                    <a:pt x="32" y="243"/>
                    <a:pt x="39" y="240"/>
                  </a:cubicBezTo>
                  <a:cubicBezTo>
                    <a:pt x="24" y="241"/>
                    <a:pt x="14" y="234"/>
                    <a:pt x="7" y="225"/>
                  </a:cubicBezTo>
                  <a:cubicBezTo>
                    <a:pt x="13" y="218"/>
                    <a:pt x="24" y="212"/>
                    <a:pt x="36" y="211"/>
                  </a:cubicBezTo>
                  <a:cubicBezTo>
                    <a:pt x="18" y="208"/>
                    <a:pt x="3" y="196"/>
                    <a:pt x="1" y="183"/>
                  </a:cubicBezTo>
                  <a:cubicBezTo>
                    <a:pt x="9" y="178"/>
                    <a:pt x="21" y="177"/>
                    <a:pt x="33" y="178"/>
                  </a:cubicBezTo>
                  <a:cubicBezTo>
                    <a:pt x="14" y="171"/>
                    <a:pt x="0" y="156"/>
                    <a:pt x="0" y="143"/>
                  </a:cubicBezTo>
                  <a:cubicBezTo>
                    <a:pt x="10" y="140"/>
                    <a:pt x="21" y="142"/>
                    <a:pt x="30" y="144"/>
                  </a:cubicBezTo>
                  <a:cubicBezTo>
                    <a:pt x="20" y="137"/>
                    <a:pt x="5" y="124"/>
                    <a:pt x="6" y="105"/>
                  </a:cubicBezTo>
                  <a:cubicBezTo>
                    <a:pt x="16" y="102"/>
                    <a:pt x="33" y="109"/>
                    <a:pt x="40" y="112"/>
                  </a:cubicBezTo>
                  <a:cubicBezTo>
                    <a:pt x="17" y="99"/>
                    <a:pt x="9" y="69"/>
                    <a:pt x="21" y="52"/>
                  </a:cubicBezTo>
                  <a:cubicBezTo>
                    <a:pt x="28" y="56"/>
                    <a:pt x="60" y="89"/>
                    <a:pt x="66" y="93"/>
                  </a:cubicBezTo>
                  <a:cubicBezTo>
                    <a:pt x="49" y="74"/>
                    <a:pt x="41" y="60"/>
                    <a:pt x="37" y="47"/>
                  </a:cubicBezTo>
                  <a:cubicBezTo>
                    <a:pt x="31" y="33"/>
                    <a:pt x="31" y="8"/>
                    <a:pt x="48" y="0"/>
                  </a:cubicBezTo>
                  <a:cubicBezTo>
                    <a:pt x="56" y="19"/>
                    <a:pt x="85" y="67"/>
                    <a:pt x="102" y="87"/>
                  </a:cubicBezTo>
                  <a:cubicBezTo>
                    <a:pt x="103" y="86"/>
                    <a:pt x="105" y="84"/>
                    <a:pt x="107" y="83"/>
                  </a:cubicBezTo>
                  <a:cubicBezTo>
                    <a:pt x="111" y="96"/>
                    <a:pt x="122" y="112"/>
                    <a:pt x="132" y="120"/>
                  </a:cubicBezTo>
                  <a:cubicBezTo>
                    <a:pt x="133" y="119"/>
                    <a:pt x="134" y="116"/>
                    <a:pt x="136" y="113"/>
                  </a:cubicBezTo>
                  <a:cubicBezTo>
                    <a:pt x="147" y="129"/>
                    <a:pt x="175" y="152"/>
                    <a:pt x="184" y="165"/>
                  </a:cubicBezTo>
                  <a:cubicBezTo>
                    <a:pt x="191" y="176"/>
                    <a:pt x="192" y="185"/>
                    <a:pt x="182" y="195"/>
                  </a:cubicBezTo>
                  <a:cubicBezTo>
                    <a:pt x="178" y="199"/>
                    <a:pt x="170" y="206"/>
                    <a:pt x="177" y="216"/>
                  </a:cubicBezTo>
                  <a:cubicBezTo>
                    <a:pt x="187" y="231"/>
                    <a:pt x="211" y="231"/>
                    <a:pt x="218" y="217"/>
                  </a:cubicBezTo>
                  <a:cubicBezTo>
                    <a:pt x="203" y="216"/>
                    <a:pt x="198" y="197"/>
                    <a:pt x="208" y="186"/>
                  </a:cubicBezTo>
                  <a:cubicBezTo>
                    <a:pt x="212" y="193"/>
                    <a:pt x="220" y="197"/>
                    <a:pt x="229" y="193"/>
                  </a:cubicBezTo>
                  <a:cubicBezTo>
                    <a:pt x="235" y="191"/>
                    <a:pt x="239" y="188"/>
                    <a:pt x="241" y="185"/>
                  </a:cubicBezTo>
                  <a:cubicBezTo>
                    <a:pt x="229" y="189"/>
                    <a:pt x="219" y="182"/>
                    <a:pt x="220" y="169"/>
                  </a:cubicBezTo>
                  <a:cubicBezTo>
                    <a:pt x="230" y="178"/>
                    <a:pt x="240" y="169"/>
                    <a:pt x="242" y="167"/>
                  </a:cubicBezTo>
                  <a:cubicBezTo>
                    <a:pt x="248" y="160"/>
                    <a:pt x="250" y="152"/>
                    <a:pt x="248" y="139"/>
                  </a:cubicBezTo>
                  <a:cubicBezTo>
                    <a:pt x="245" y="128"/>
                    <a:pt x="234" y="111"/>
                    <a:pt x="227" y="105"/>
                  </a:cubicBezTo>
                  <a:cubicBezTo>
                    <a:pt x="226" y="106"/>
                    <a:pt x="224" y="108"/>
                    <a:pt x="220" y="108"/>
                  </a:cubicBezTo>
                  <a:cubicBezTo>
                    <a:pt x="218" y="107"/>
                    <a:pt x="214" y="105"/>
                    <a:pt x="212" y="105"/>
                  </a:cubicBezTo>
                  <a:cubicBezTo>
                    <a:pt x="205" y="102"/>
                    <a:pt x="197" y="104"/>
                    <a:pt x="193" y="107"/>
                  </a:cubicBezTo>
                  <a:cubicBezTo>
                    <a:pt x="184" y="112"/>
                    <a:pt x="185" y="118"/>
                    <a:pt x="185" y="122"/>
                  </a:cubicBezTo>
                  <a:cubicBezTo>
                    <a:pt x="172" y="115"/>
                    <a:pt x="177" y="103"/>
                    <a:pt x="193" y="98"/>
                  </a:cubicBezTo>
                  <a:cubicBezTo>
                    <a:pt x="182" y="98"/>
                    <a:pt x="172" y="109"/>
                    <a:pt x="170" y="110"/>
                  </a:cubicBezTo>
                  <a:cubicBezTo>
                    <a:pt x="163" y="115"/>
                    <a:pt x="154" y="114"/>
                    <a:pt x="149" y="111"/>
                  </a:cubicBezTo>
                  <a:cubicBezTo>
                    <a:pt x="139" y="106"/>
                    <a:pt x="136" y="94"/>
                    <a:pt x="139" y="91"/>
                  </a:cubicBezTo>
                  <a:cubicBezTo>
                    <a:pt x="140" y="96"/>
                    <a:pt x="144" y="100"/>
                    <a:pt x="149" y="100"/>
                  </a:cubicBezTo>
                  <a:cubicBezTo>
                    <a:pt x="158" y="101"/>
                    <a:pt x="167" y="98"/>
                    <a:pt x="174" y="95"/>
                  </a:cubicBezTo>
                  <a:cubicBezTo>
                    <a:pt x="179" y="92"/>
                    <a:pt x="189" y="91"/>
                    <a:pt x="195" y="91"/>
                  </a:cubicBezTo>
                  <a:cubicBezTo>
                    <a:pt x="183" y="84"/>
                    <a:pt x="165" y="85"/>
                    <a:pt x="159" y="95"/>
                  </a:cubicBezTo>
                  <a:cubicBezTo>
                    <a:pt x="155" y="92"/>
                    <a:pt x="152" y="89"/>
                    <a:pt x="151" y="83"/>
                  </a:cubicBezTo>
                  <a:cubicBezTo>
                    <a:pt x="148" y="65"/>
                    <a:pt x="161" y="56"/>
                    <a:pt x="176" y="56"/>
                  </a:cubicBezTo>
                  <a:cubicBezTo>
                    <a:pt x="176" y="52"/>
                    <a:pt x="179" y="50"/>
                    <a:pt x="183" y="51"/>
                  </a:cubicBezTo>
                  <a:cubicBezTo>
                    <a:pt x="182" y="49"/>
                    <a:pt x="184" y="47"/>
                    <a:pt x="186" y="47"/>
                  </a:cubicBezTo>
                  <a:lnTo>
                    <a:pt x="243" y="47"/>
                  </a:lnTo>
                  <a:cubicBezTo>
                    <a:pt x="255" y="47"/>
                    <a:pt x="275" y="46"/>
                    <a:pt x="277" y="43"/>
                  </a:cubicBezTo>
                  <a:cubicBezTo>
                    <a:pt x="277" y="50"/>
                    <a:pt x="261" y="59"/>
                    <a:pt x="251" y="61"/>
                  </a:cubicBezTo>
                  <a:cubicBezTo>
                    <a:pt x="259" y="62"/>
                    <a:pt x="267" y="61"/>
                    <a:pt x="274" y="58"/>
                  </a:cubicBezTo>
                  <a:cubicBezTo>
                    <a:pt x="270" y="63"/>
                    <a:pt x="266" y="67"/>
                    <a:pt x="259" y="69"/>
                  </a:cubicBezTo>
                  <a:cubicBezTo>
                    <a:pt x="266" y="78"/>
                    <a:pt x="281" y="83"/>
                    <a:pt x="295" y="82"/>
                  </a:cubicBezTo>
                  <a:cubicBezTo>
                    <a:pt x="291" y="86"/>
                    <a:pt x="285" y="89"/>
                    <a:pt x="279" y="88"/>
                  </a:cubicBezTo>
                  <a:cubicBezTo>
                    <a:pt x="291" y="106"/>
                    <a:pt x="301" y="126"/>
                    <a:pt x="304" y="153"/>
                  </a:cubicBezTo>
                  <a:lnTo>
                    <a:pt x="304" y="573"/>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9" name="Freeform 984"/>
            <p:cNvSpPr>
              <a:spLocks/>
            </p:cNvSpPr>
            <p:nvPr userDrawn="1"/>
          </p:nvSpPr>
          <p:spPr bwMode="auto">
            <a:xfrm>
              <a:off x="324" y="447"/>
              <a:ext cx="7" cy="7"/>
            </a:xfrm>
            <a:custGeom>
              <a:avLst/>
              <a:gdLst>
                <a:gd name="T0" fmla="*/ 15 w 15"/>
                <a:gd name="T1" fmla="*/ 13 h 17"/>
                <a:gd name="T2" fmla="*/ 15 w 15"/>
                <a:gd name="T3" fmla="*/ 13 h 17"/>
                <a:gd name="T4" fmla="*/ 15 w 15"/>
                <a:gd name="T5" fmla="*/ 17 h 17"/>
                <a:gd name="T6" fmla="*/ 0 w 15"/>
                <a:gd name="T7" fmla="*/ 2 h 17"/>
                <a:gd name="T8" fmla="*/ 1 w 15"/>
                <a:gd name="T9" fmla="*/ 0 h 17"/>
                <a:gd name="T10" fmla="*/ 15 w 15"/>
                <a:gd name="T11" fmla="*/ 13 h 17"/>
              </a:gdLst>
              <a:ahLst/>
              <a:cxnLst>
                <a:cxn ang="0">
                  <a:pos x="T0" y="T1"/>
                </a:cxn>
                <a:cxn ang="0">
                  <a:pos x="T2" y="T3"/>
                </a:cxn>
                <a:cxn ang="0">
                  <a:pos x="T4" y="T5"/>
                </a:cxn>
                <a:cxn ang="0">
                  <a:pos x="T6" y="T7"/>
                </a:cxn>
                <a:cxn ang="0">
                  <a:pos x="T8" y="T9"/>
                </a:cxn>
                <a:cxn ang="0">
                  <a:pos x="T10" y="T11"/>
                </a:cxn>
              </a:cxnLst>
              <a:rect l="0" t="0" r="r" b="b"/>
              <a:pathLst>
                <a:path w="15" h="17">
                  <a:moveTo>
                    <a:pt x="15" y="13"/>
                  </a:moveTo>
                  <a:lnTo>
                    <a:pt x="15" y="13"/>
                  </a:lnTo>
                  <a:lnTo>
                    <a:pt x="15" y="17"/>
                  </a:lnTo>
                  <a:cubicBezTo>
                    <a:pt x="10" y="16"/>
                    <a:pt x="1" y="8"/>
                    <a:pt x="0" y="2"/>
                  </a:cubicBezTo>
                  <a:cubicBezTo>
                    <a:pt x="1" y="1"/>
                    <a:pt x="1" y="0"/>
                    <a:pt x="1" y="0"/>
                  </a:cubicBezTo>
                  <a:cubicBezTo>
                    <a:pt x="3" y="5"/>
                    <a:pt x="9" y="13"/>
                    <a:pt x="15" y="1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0" name="Freeform 985"/>
            <p:cNvSpPr>
              <a:spLocks/>
            </p:cNvSpPr>
            <p:nvPr userDrawn="1"/>
          </p:nvSpPr>
          <p:spPr bwMode="auto">
            <a:xfrm>
              <a:off x="323" y="398"/>
              <a:ext cx="8" cy="53"/>
            </a:xfrm>
            <a:custGeom>
              <a:avLst/>
              <a:gdLst>
                <a:gd name="T0" fmla="*/ 19 w 19"/>
                <a:gd name="T1" fmla="*/ 108 h 116"/>
                <a:gd name="T2" fmla="*/ 19 w 19"/>
                <a:gd name="T3" fmla="*/ 108 h 116"/>
                <a:gd name="T4" fmla="*/ 19 w 19"/>
                <a:gd name="T5" fmla="*/ 116 h 116"/>
                <a:gd name="T6" fmla="*/ 7 w 19"/>
                <a:gd name="T7" fmla="*/ 104 h 116"/>
                <a:gd name="T8" fmla="*/ 12 w 19"/>
                <a:gd name="T9" fmla="*/ 94 h 116"/>
                <a:gd name="T10" fmla="*/ 6 w 19"/>
                <a:gd name="T11" fmla="*/ 96 h 116"/>
                <a:gd name="T12" fmla="*/ 7 w 19"/>
                <a:gd name="T13" fmla="*/ 71 h 116"/>
                <a:gd name="T14" fmla="*/ 4 w 19"/>
                <a:gd name="T15" fmla="*/ 96 h 116"/>
                <a:gd name="T16" fmla="*/ 2 w 19"/>
                <a:gd name="T17" fmla="*/ 96 h 116"/>
                <a:gd name="T18" fmla="*/ 7 w 19"/>
                <a:gd name="T19" fmla="*/ 45 h 116"/>
                <a:gd name="T20" fmla="*/ 16 w 19"/>
                <a:gd name="T21" fmla="*/ 0 h 116"/>
                <a:gd name="T22" fmla="*/ 18 w 19"/>
                <a:gd name="T23" fmla="*/ 54 h 116"/>
                <a:gd name="T24" fmla="*/ 19 w 19"/>
                <a:gd name="T25" fmla="*/ 10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16">
                  <a:moveTo>
                    <a:pt x="19" y="108"/>
                  </a:moveTo>
                  <a:lnTo>
                    <a:pt x="19" y="108"/>
                  </a:lnTo>
                  <a:lnTo>
                    <a:pt x="19" y="116"/>
                  </a:lnTo>
                  <a:cubicBezTo>
                    <a:pt x="13" y="114"/>
                    <a:pt x="8" y="107"/>
                    <a:pt x="7" y="104"/>
                  </a:cubicBezTo>
                  <a:cubicBezTo>
                    <a:pt x="10" y="101"/>
                    <a:pt x="11" y="97"/>
                    <a:pt x="12" y="94"/>
                  </a:cubicBezTo>
                  <a:cubicBezTo>
                    <a:pt x="9" y="96"/>
                    <a:pt x="8" y="96"/>
                    <a:pt x="6" y="96"/>
                  </a:cubicBezTo>
                  <a:cubicBezTo>
                    <a:pt x="5" y="90"/>
                    <a:pt x="6" y="79"/>
                    <a:pt x="7" y="71"/>
                  </a:cubicBezTo>
                  <a:cubicBezTo>
                    <a:pt x="5" y="76"/>
                    <a:pt x="3" y="89"/>
                    <a:pt x="4" y="96"/>
                  </a:cubicBezTo>
                  <a:cubicBezTo>
                    <a:pt x="4" y="96"/>
                    <a:pt x="2" y="96"/>
                    <a:pt x="2" y="96"/>
                  </a:cubicBezTo>
                  <a:cubicBezTo>
                    <a:pt x="0" y="82"/>
                    <a:pt x="3" y="61"/>
                    <a:pt x="7" y="45"/>
                  </a:cubicBezTo>
                  <a:cubicBezTo>
                    <a:pt x="11" y="28"/>
                    <a:pt x="14" y="17"/>
                    <a:pt x="16" y="0"/>
                  </a:cubicBezTo>
                  <a:cubicBezTo>
                    <a:pt x="18" y="14"/>
                    <a:pt x="18" y="36"/>
                    <a:pt x="18" y="54"/>
                  </a:cubicBezTo>
                  <a:cubicBezTo>
                    <a:pt x="17" y="60"/>
                    <a:pt x="18" y="99"/>
                    <a:pt x="19" y="10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1" name="Freeform 986"/>
            <p:cNvSpPr>
              <a:spLocks/>
            </p:cNvSpPr>
            <p:nvPr userDrawn="1"/>
          </p:nvSpPr>
          <p:spPr bwMode="auto">
            <a:xfrm>
              <a:off x="306" y="393"/>
              <a:ext cx="22" cy="57"/>
            </a:xfrm>
            <a:custGeom>
              <a:avLst/>
              <a:gdLst>
                <a:gd name="T0" fmla="*/ 48 w 50"/>
                <a:gd name="T1" fmla="*/ 0 h 125"/>
                <a:gd name="T2" fmla="*/ 48 w 50"/>
                <a:gd name="T3" fmla="*/ 0 h 125"/>
                <a:gd name="T4" fmla="*/ 38 w 50"/>
                <a:gd name="T5" fmla="*/ 47 h 125"/>
                <a:gd name="T6" fmla="*/ 25 w 50"/>
                <a:gd name="T7" fmla="*/ 84 h 125"/>
                <a:gd name="T8" fmla="*/ 45 w 50"/>
                <a:gd name="T9" fmla="*/ 111 h 125"/>
                <a:gd name="T10" fmla="*/ 31 w 50"/>
                <a:gd name="T11" fmla="*/ 122 h 125"/>
                <a:gd name="T12" fmla="*/ 4 w 50"/>
                <a:gd name="T13" fmla="*/ 112 h 125"/>
                <a:gd name="T14" fmla="*/ 2 w 50"/>
                <a:gd name="T15" fmla="*/ 107 h 125"/>
                <a:gd name="T16" fmla="*/ 11 w 50"/>
                <a:gd name="T17" fmla="*/ 108 h 125"/>
                <a:gd name="T18" fmla="*/ 0 w 50"/>
                <a:gd name="T19" fmla="*/ 89 h 125"/>
                <a:gd name="T20" fmla="*/ 1 w 50"/>
                <a:gd name="T21" fmla="*/ 81 h 125"/>
                <a:gd name="T22" fmla="*/ 13 w 50"/>
                <a:gd name="T23" fmla="*/ 65 h 125"/>
                <a:gd name="T24" fmla="*/ 8 w 50"/>
                <a:gd name="T25" fmla="*/ 66 h 125"/>
                <a:gd name="T26" fmla="*/ 29 w 50"/>
                <a:gd name="T27" fmla="*/ 33 h 125"/>
                <a:gd name="T28" fmla="*/ 48 w 5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25">
                  <a:moveTo>
                    <a:pt x="48" y="0"/>
                  </a:moveTo>
                  <a:lnTo>
                    <a:pt x="48" y="0"/>
                  </a:lnTo>
                  <a:cubicBezTo>
                    <a:pt x="50" y="12"/>
                    <a:pt x="42" y="34"/>
                    <a:pt x="38" y="47"/>
                  </a:cubicBezTo>
                  <a:cubicBezTo>
                    <a:pt x="33" y="59"/>
                    <a:pt x="26" y="69"/>
                    <a:pt x="25" y="84"/>
                  </a:cubicBezTo>
                  <a:cubicBezTo>
                    <a:pt x="24" y="101"/>
                    <a:pt x="30" y="113"/>
                    <a:pt x="45" y="111"/>
                  </a:cubicBezTo>
                  <a:cubicBezTo>
                    <a:pt x="43" y="117"/>
                    <a:pt x="38" y="120"/>
                    <a:pt x="31" y="122"/>
                  </a:cubicBezTo>
                  <a:cubicBezTo>
                    <a:pt x="19" y="125"/>
                    <a:pt x="9" y="119"/>
                    <a:pt x="4" y="112"/>
                  </a:cubicBezTo>
                  <a:cubicBezTo>
                    <a:pt x="3" y="110"/>
                    <a:pt x="3" y="109"/>
                    <a:pt x="2" y="107"/>
                  </a:cubicBezTo>
                  <a:cubicBezTo>
                    <a:pt x="5" y="104"/>
                    <a:pt x="10" y="106"/>
                    <a:pt x="11" y="108"/>
                  </a:cubicBezTo>
                  <a:cubicBezTo>
                    <a:pt x="16" y="97"/>
                    <a:pt x="10" y="91"/>
                    <a:pt x="0" y="89"/>
                  </a:cubicBezTo>
                  <a:cubicBezTo>
                    <a:pt x="0" y="86"/>
                    <a:pt x="0" y="83"/>
                    <a:pt x="1" y="81"/>
                  </a:cubicBezTo>
                  <a:cubicBezTo>
                    <a:pt x="10" y="80"/>
                    <a:pt x="13" y="70"/>
                    <a:pt x="13" y="65"/>
                  </a:cubicBezTo>
                  <a:cubicBezTo>
                    <a:pt x="11" y="66"/>
                    <a:pt x="9" y="66"/>
                    <a:pt x="8" y="66"/>
                  </a:cubicBezTo>
                  <a:cubicBezTo>
                    <a:pt x="11" y="56"/>
                    <a:pt x="21" y="43"/>
                    <a:pt x="29" y="33"/>
                  </a:cubicBezTo>
                  <a:cubicBezTo>
                    <a:pt x="36" y="25"/>
                    <a:pt x="45" y="13"/>
                    <a:pt x="4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2" name="Freeform 987"/>
            <p:cNvSpPr>
              <a:spLocks/>
            </p:cNvSpPr>
            <p:nvPr userDrawn="1"/>
          </p:nvSpPr>
          <p:spPr bwMode="auto">
            <a:xfrm>
              <a:off x="278" y="388"/>
              <a:ext cx="49" cy="58"/>
            </a:xfrm>
            <a:custGeom>
              <a:avLst/>
              <a:gdLst>
                <a:gd name="T0" fmla="*/ 105 w 110"/>
                <a:gd name="T1" fmla="*/ 0 h 127"/>
                <a:gd name="T2" fmla="*/ 105 w 110"/>
                <a:gd name="T3" fmla="*/ 0 h 127"/>
                <a:gd name="T4" fmla="*/ 102 w 110"/>
                <a:gd name="T5" fmla="*/ 20 h 127"/>
                <a:gd name="T6" fmla="*/ 73 w 110"/>
                <a:gd name="T7" fmla="*/ 48 h 127"/>
                <a:gd name="T8" fmla="*/ 60 w 110"/>
                <a:gd name="T9" fmla="*/ 61 h 127"/>
                <a:gd name="T10" fmla="*/ 66 w 110"/>
                <a:gd name="T11" fmla="*/ 81 h 127"/>
                <a:gd name="T12" fmla="*/ 71 w 110"/>
                <a:gd name="T13" fmla="*/ 80 h 127"/>
                <a:gd name="T14" fmla="*/ 66 w 110"/>
                <a:gd name="T15" fmla="*/ 87 h 127"/>
                <a:gd name="T16" fmla="*/ 48 w 110"/>
                <a:gd name="T17" fmla="*/ 82 h 127"/>
                <a:gd name="T18" fmla="*/ 52 w 110"/>
                <a:gd name="T19" fmla="*/ 103 h 127"/>
                <a:gd name="T20" fmla="*/ 72 w 110"/>
                <a:gd name="T21" fmla="*/ 114 h 127"/>
                <a:gd name="T22" fmla="*/ 57 w 110"/>
                <a:gd name="T23" fmla="*/ 118 h 127"/>
                <a:gd name="T24" fmla="*/ 27 w 110"/>
                <a:gd name="T25" fmla="*/ 110 h 127"/>
                <a:gd name="T26" fmla="*/ 25 w 110"/>
                <a:gd name="T27" fmla="*/ 93 h 127"/>
                <a:gd name="T28" fmla="*/ 12 w 110"/>
                <a:gd name="T29" fmla="*/ 114 h 127"/>
                <a:gd name="T30" fmla="*/ 3 w 110"/>
                <a:gd name="T31" fmla="*/ 97 h 127"/>
                <a:gd name="T32" fmla="*/ 22 w 110"/>
                <a:gd name="T33" fmla="*/ 74 h 127"/>
                <a:gd name="T34" fmla="*/ 8 w 110"/>
                <a:gd name="T35" fmla="*/ 65 h 127"/>
                <a:gd name="T36" fmla="*/ 16 w 110"/>
                <a:gd name="T37" fmla="*/ 48 h 127"/>
                <a:gd name="T38" fmla="*/ 34 w 110"/>
                <a:gd name="T39" fmla="*/ 60 h 127"/>
                <a:gd name="T40" fmla="*/ 56 w 110"/>
                <a:gd name="T41" fmla="*/ 43 h 127"/>
                <a:gd name="T42" fmla="*/ 90 w 110"/>
                <a:gd name="T43" fmla="*/ 26 h 127"/>
                <a:gd name="T44" fmla="*/ 105 w 110"/>
                <a:gd name="T4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27">
                  <a:moveTo>
                    <a:pt x="105" y="0"/>
                  </a:moveTo>
                  <a:lnTo>
                    <a:pt x="105" y="0"/>
                  </a:lnTo>
                  <a:cubicBezTo>
                    <a:pt x="110" y="8"/>
                    <a:pt x="106" y="15"/>
                    <a:pt x="102" y="20"/>
                  </a:cubicBezTo>
                  <a:cubicBezTo>
                    <a:pt x="94" y="31"/>
                    <a:pt x="84" y="40"/>
                    <a:pt x="73" y="48"/>
                  </a:cubicBezTo>
                  <a:cubicBezTo>
                    <a:pt x="69" y="52"/>
                    <a:pt x="63" y="55"/>
                    <a:pt x="60" y="61"/>
                  </a:cubicBezTo>
                  <a:cubicBezTo>
                    <a:pt x="56" y="68"/>
                    <a:pt x="57" y="80"/>
                    <a:pt x="66" y="81"/>
                  </a:cubicBezTo>
                  <a:cubicBezTo>
                    <a:pt x="68" y="81"/>
                    <a:pt x="70" y="80"/>
                    <a:pt x="71" y="80"/>
                  </a:cubicBezTo>
                  <a:cubicBezTo>
                    <a:pt x="71" y="82"/>
                    <a:pt x="69" y="86"/>
                    <a:pt x="66" y="87"/>
                  </a:cubicBezTo>
                  <a:cubicBezTo>
                    <a:pt x="59" y="92"/>
                    <a:pt x="51" y="86"/>
                    <a:pt x="48" y="82"/>
                  </a:cubicBezTo>
                  <a:cubicBezTo>
                    <a:pt x="39" y="90"/>
                    <a:pt x="44" y="101"/>
                    <a:pt x="52" y="103"/>
                  </a:cubicBezTo>
                  <a:cubicBezTo>
                    <a:pt x="61" y="104"/>
                    <a:pt x="73" y="104"/>
                    <a:pt x="72" y="114"/>
                  </a:cubicBezTo>
                  <a:cubicBezTo>
                    <a:pt x="65" y="111"/>
                    <a:pt x="61" y="115"/>
                    <a:pt x="57" y="118"/>
                  </a:cubicBezTo>
                  <a:cubicBezTo>
                    <a:pt x="45" y="127"/>
                    <a:pt x="32" y="121"/>
                    <a:pt x="27" y="110"/>
                  </a:cubicBezTo>
                  <a:cubicBezTo>
                    <a:pt x="26" y="107"/>
                    <a:pt x="24" y="97"/>
                    <a:pt x="25" y="93"/>
                  </a:cubicBezTo>
                  <a:cubicBezTo>
                    <a:pt x="13" y="98"/>
                    <a:pt x="17" y="109"/>
                    <a:pt x="12" y="114"/>
                  </a:cubicBezTo>
                  <a:cubicBezTo>
                    <a:pt x="12" y="106"/>
                    <a:pt x="4" y="103"/>
                    <a:pt x="3" y="97"/>
                  </a:cubicBezTo>
                  <a:cubicBezTo>
                    <a:pt x="0" y="87"/>
                    <a:pt x="8" y="74"/>
                    <a:pt x="22" y="74"/>
                  </a:cubicBezTo>
                  <a:cubicBezTo>
                    <a:pt x="14" y="74"/>
                    <a:pt x="9" y="71"/>
                    <a:pt x="8" y="65"/>
                  </a:cubicBezTo>
                  <a:cubicBezTo>
                    <a:pt x="6" y="55"/>
                    <a:pt x="11" y="50"/>
                    <a:pt x="16" y="48"/>
                  </a:cubicBezTo>
                  <a:cubicBezTo>
                    <a:pt x="12" y="56"/>
                    <a:pt x="21" y="67"/>
                    <a:pt x="34" y="60"/>
                  </a:cubicBezTo>
                  <a:cubicBezTo>
                    <a:pt x="40" y="57"/>
                    <a:pt x="48" y="47"/>
                    <a:pt x="56" y="43"/>
                  </a:cubicBezTo>
                  <a:cubicBezTo>
                    <a:pt x="68" y="37"/>
                    <a:pt x="77" y="35"/>
                    <a:pt x="90" y="26"/>
                  </a:cubicBezTo>
                  <a:cubicBezTo>
                    <a:pt x="98" y="21"/>
                    <a:pt x="105" y="12"/>
                    <a:pt x="10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3" name="Freeform 988"/>
            <p:cNvSpPr>
              <a:spLocks/>
            </p:cNvSpPr>
            <p:nvPr userDrawn="1"/>
          </p:nvSpPr>
          <p:spPr bwMode="auto">
            <a:xfrm>
              <a:off x="311" y="383"/>
              <a:ext cx="13" cy="16"/>
            </a:xfrm>
            <a:custGeom>
              <a:avLst/>
              <a:gdLst>
                <a:gd name="T0" fmla="*/ 20 w 30"/>
                <a:gd name="T1" fmla="*/ 0 h 34"/>
                <a:gd name="T2" fmla="*/ 20 w 30"/>
                <a:gd name="T3" fmla="*/ 0 h 34"/>
                <a:gd name="T4" fmla="*/ 15 w 30"/>
                <a:gd name="T5" fmla="*/ 30 h 34"/>
                <a:gd name="T6" fmla="*/ 0 w 30"/>
                <a:gd name="T7" fmla="*/ 34 h 34"/>
                <a:gd name="T8" fmla="*/ 14 w 30"/>
                <a:gd name="T9" fmla="*/ 22 h 34"/>
                <a:gd name="T10" fmla="*/ 20 w 30"/>
                <a:gd name="T11" fmla="*/ 0 h 34"/>
              </a:gdLst>
              <a:ahLst/>
              <a:cxnLst>
                <a:cxn ang="0">
                  <a:pos x="T0" y="T1"/>
                </a:cxn>
                <a:cxn ang="0">
                  <a:pos x="T2" y="T3"/>
                </a:cxn>
                <a:cxn ang="0">
                  <a:pos x="T4" y="T5"/>
                </a:cxn>
                <a:cxn ang="0">
                  <a:pos x="T6" y="T7"/>
                </a:cxn>
                <a:cxn ang="0">
                  <a:pos x="T8" y="T9"/>
                </a:cxn>
                <a:cxn ang="0">
                  <a:pos x="T10" y="T11"/>
                </a:cxn>
              </a:cxnLst>
              <a:rect l="0" t="0" r="r" b="b"/>
              <a:pathLst>
                <a:path w="30" h="34">
                  <a:moveTo>
                    <a:pt x="20" y="0"/>
                  </a:moveTo>
                  <a:lnTo>
                    <a:pt x="20" y="0"/>
                  </a:lnTo>
                  <a:cubicBezTo>
                    <a:pt x="30" y="15"/>
                    <a:pt x="24" y="31"/>
                    <a:pt x="15" y="30"/>
                  </a:cubicBezTo>
                  <a:cubicBezTo>
                    <a:pt x="8" y="30"/>
                    <a:pt x="5" y="30"/>
                    <a:pt x="0" y="34"/>
                  </a:cubicBezTo>
                  <a:cubicBezTo>
                    <a:pt x="2" y="27"/>
                    <a:pt x="11" y="24"/>
                    <a:pt x="14" y="22"/>
                  </a:cubicBezTo>
                  <a:cubicBezTo>
                    <a:pt x="19" y="18"/>
                    <a:pt x="22" y="14"/>
                    <a:pt x="2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4" name="Freeform 989"/>
            <p:cNvSpPr>
              <a:spLocks/>
            </p:cNvSpPr>
            <p:nvPr userDrawn="1"/>
          </p:nvSpPr>
          <p:spPr bwMode="auto">
            <a:xfrm>
              <a:off x="281" y="377"/>
              <a:ext cx="4" cy="14"/>
            </a:xfrm>
            <a:custGeom>
              <a:avLst/>
              <a:gdLst>
                <a:gd name="T0" fmla="*/ 4 w 9"/>
                <a:gd name="T1" fmla="*/ 0 h 31"/>
                <a:gd name="T2" fmla="*/ 4 w 9"/>
                <a:gd name="T3" fmla="*/ 0 h 31"/>
                <a:gd name="T4" fmla="*/ 4 w 9"/>
                <a:gd name="T5" fmla="*/ 12 h 31"/>
                <a:gd name="T6" fmla="*/ 9 w 9"/>
                <a:gd name="T7" fmla="*/ 8 h 31"/>
                <a:gd name="T8" fmla="*/ 8 w 9"/>
                <a:gd name="T9" fmla="*/ 25 h 31"/>
                <a:gd name="T10" fmla="*/ 3 w 9"/>
                <a:gd name="T11" fmla="*/ 31 h 31"/>
                <a:gd name="T12" fmla="*/ 2 w 9"/>
                <a:gd name="T13" fmla="*/ 26 h 31"/>
                <a:gd name="T14" fmla="*/ 0 w 9"/>
                <a:gd name="T15" fmla="*/ 9 h 31"/>
                <a:gd name="T16" fmla="*/ 4 w 9"/>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1">
                  <a:moveTo>
                    <a:pt x="4" y="0"/>
                  </a:moveTo>
                  <a:lnTo>
                    <a:pt x="4" y="0"/>
                  </a:lnTo>
                  <a:cubicBezTo>
                    <a:pt x="3" y="5"/>
                    <a:pt x="3" y="8"/>
                    <a:pt x="4" y="12"/>
                  </a:cubicBezTo>
                  <a:cubicBezTo>
                    <a:pt x="6" y="11"/>
                    <a:pt x="8" y="9"/>
                    <a:pt x="9" y="8"/>
                  </a:cubicBezTo>
                  <a:cubicBezTo>
                    <a:pt x="8" y="12"/>
                    <a:pt x="8" y="20"/>
                    <a:pt x="8" y="25"/>
                  </a:cubicBezTo>
                  <a:cubicBezTo>
                    <a:pt x="7" y="26"/>
                    <a:pt x="5" y="29"/>
                    <a:pt x="3" y="31"/>
                  </a:cubicBezTo>
                  <a:cubicBezTo>
                    <a:pt x="3" y="31"/>
                    <a:pt x="2" y="28"/>
                    <a:pt x="2" y="26"/>
                  </a:cubicBezTo>
                  <a:cubicBezTo>
                    <a:pt x="4" y="20"/>
                    <a:pt x="3" y="14"/>
                    <a:pt x="0" y="9"/>
                  </a:cubicBezTo>
                  <a:cubicBezTo>
                    <a:pt x="0" y="8"/>
                    <a:pt x="3" y="2"/>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5" name="Freeform 990"/>
            <p:cNvSpPr>
              <a:spLocks/>
            </p:cNvSpPr>
            <p:nvPr userDrawn="1"/>
          </p:nvSpPr>
          <p:spPr bwMode="auto">
            <a:xfrm>
              <a:off x="285" y="377"/>
              <a:ext cx="7" cy="17"/>
            </a:xfrm>
            <a:custGeom>
              <a:avLst/>
              <a:gdLst>
                <a:gd name="T0" fmla="*/ 10 w 15"/>
                <a:gd name="T1" fmla="*/ 1 h 37"/>
                <a:gd name="T2" fmla="*/ 10 w 15"/>
                <a:gd name="T3" fmla="*/ 1 h 37"/>
                <a:gd name="T4" fmla="*/ 15 w 15"/>
                <a:gd name="T5" fmla="*/ 0 h 37"/>
                <a:gd name="T6" fmla="*/ 10 w 15"/>
                <a:gd name="T7" fmla="*/ 12 h 37"/>
                <a:gd name="T8" fmla="*/ 2 w 15"/>
                <a:gd name="T9" fmla="*/ 37 h 37"/>
                <a:gd name="T10" fmla="*/ 2 w 15"/>
                <a:gd name="T11" fmla="*/ 31 h 37"/>
                <a:gd name="T12" fmla="*/ 2 w 15"/>
                <a:gd name="T13" fmla="*/ 6 h 37"/>
                <a:gd name="T14" fmla="*/ 7 w 15"/>
                <a:gd name="T15" fmla="*/ 2 h 37"/>
                <a:gd name="T16" fmla="*/ 5 w 15"/>
                <a:gd name="T17" fmla="*/ 19 h 37"/>
                <a:gd name="T18" fmla="*/ 10 w 15"/>
                <a:gd name="T1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7">
                  <a:moveTo>
                    <a:pt x="10" y="1"/>
                  </a:moveTo>
                  <a:lnTo>
                    <a:pt x="10" y="1"/>
                  </a:lnTo>
                  <a:cubicBezTo>
                    <a:pt x="11" y="0"/>
                    <a:pt x="13" y="0"/>
                    <a:pt x="15" y="0"/>
                  </a:cubicBezTo>
                  <a:cubicBezTo>
                    <a:pt x="12" y="4"/>
                    <a:pt x="11" y="8"/>
                    <a:pt x="10" y="12"/>
                  </a:cubicBezTo>
                  <a:cubicBezTo>
                    <a:pt x="9" y="23"/>
                    <a:pt x="12" y="33"/>
                    <a:pt x="2" y="37"/>
                  </a:cubicBezTo>
                  <a:cubicBezTo>
                    <a:pt x="2" y="37"/>
                    <a:pt x="2" y="32"/>
                    <a:pt x="2" y="31"/>
                  </a:cubicBezTo>
                  <a:cubicBezTo>
                    <a:pt x="0" y="21"/>
                    <a:pt x="1" y="12"/>
                    <a:pt x="2" y="6"/>
                  </a:cubicBezTo>
                  <a:cubicBezTo>
                    <a:pt x="3" y="5"/>
                    <a:pt x="5" y="3"/>
                    <a:pt x="7" y="2"/>
                  </a:cubicBezTo>
                  <a:cubicBezTo>
                    <a:pt x="5" y="7"/>
                    <a:pt x="4" y="14"/>
                    <a:pt x="5" y="19"/>
                  </a:cubicBezTo>
                  <a:cubicBezTo>
                    <a:pt x="6" y="12"/>
                    <a:pt x="6" y="7"/>
                    <a:pt x="1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6" name="Freeform 991"/>
            <p:cNvSpPr>
              <a:spLocks/>
            </p:cNvSpPr>
            <p:nvPr userDrawn="1"/>
          </p:nvSpPr>
          <p:spPr bwMode="auto">
            <a:xfrm>
              <a:off x="290" y="374"/>
              <a:ext cx="7" cy="19"/>
            </a:xfrm>
            <a:custGeom>
              <a:avLst/>
              <a:gdLst>
                <a:gd name="T0" fmla="*/ 16 w 16"/>
                <a:gd name="T1" fmla="*/ 0 h 42"/>
                <a:gd name="T2" fmla="*/ 16 w 16"/>
                <a:gd name="T3" fmla="*/ 0 h 42"/>
                <a:gd name="T4" fmla="*/ 8 w 16"/>
                <a:gd name="T5" fmla="*/ 24 h 42"/>
                <a:gd name="T6" fmla="*/ 9 w 16"/>
                <a:gd name="T7" fmla="*/ 42 h 42"/>
                <a:gd name="T8" fmla="*/ 2 w 16"/>
                <a:gd name="T9" fmla="*/ 27 h 42"/>
                <a:gd name="T10" fmla="*/ 16 w 16"/>
                <a:gd name="T11" fmla="*/ 0 h 42"/>
              </a:gdLst>
              <a:ahLst/>
              <a:cxnLst>
                <a:cxn ang="0">
                  <a:pos x="T0" y="T1"/>
                </a:cxn>
                <a:cxn ang="0">
                  <a:pos x="T2" y="T3"/>
                </a:cxn>
                <a:cxn ang="0">
                  <a:pos x="T4" y="T5"/>
                </a:cxn>
                <a:cxn ang="0">
                  <a:pos x="T6" y="T7"/>
                </a:cxn>
                <a:cxn ang="0">
                  <a:pos x="T8" y="T9"/>
                </a:cxn>
                <a:cxn ang="0">
                  <a:pos x="T10" y="T11"/>
                </a:cxn>
              </a:cxnLst>
              <a:rect l="0" t="0" r="r" b="b"/>
              <a:pathLst>
                <a:path w="16" h="42">
                  <a:moveTo>
                    <a:pt x="16" y="0"/>
                  </a:moveTo>
                  <a:lnTo>
                    <a:pt x="16" y="0"/>
                  </a:lnTo>
                  <a:cubicBezTo>
                    <a:pt x="9" y="7"/>
                    <a:pt x="6" y="15"/>
                    <a:pt x="8" y="24"/>
                  </a:cubicBezTo>
                  <a:cubicBezTo>
                    <a:pt x="8" y="31"/>
                    <a:pt x="12" y="33"/>
                    <a:pt x="9" y="42"/>
                  </a:cubicBezTo>
                  <a:cubicBezTo>
                    <a:pt x="9" y="37"/>
                    <a:pt x="3" y="34"/>
                    <a:pt x="2" y="27"/>
                  </a:cubicBezTo>
                  <a:cubicBezTo>
                    <a:pt x="0" y="14"/>
                    <a:pt x="8" y="4"/>
                    <a:pt x="1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7" name="Freeform 992"/>
            <p:cNvSpPr>
              <a:spLocks/>
            </p:cNvSpPr>
            <p:nvPr userDrawn="1"/>
          </p:nvSpPr>
          <p:spPr bwMode="auto">
            <a:xfrm>
              <a:off x="316" y="372"/>
              <a:ext cx="9" cy="21"/>
            </a:xfrm>
            <a:custGeom>
              <a:avLst/>
              <a:gdLst>
                <a:gd name="T0" fmla="*/ 0 w 21"/>
                <a:gd name="T1" fmla="*/ 0 h 46"/>
                <a:gd name="T2" fmla="*/ 0 w 21"/>
                <a:gd name="T3" fmla="*/ 0 h 46"/>
                <a:gd name="T4" fmla="*/ 13 w 21"/>
                <a:gd name="T5" fmla="*/ 16 h 46"/>
                <a:gd name="T6" fmla="*/ 16 w 21"/>
                <a:gd name="T7" fmla="*/ 46 h 46"/>
                <a:gd name="T8" fmla="*/ 6 w 21"/>
                <a:gd name="T9" fmla="*/ 21 h 46"/>
                <a:gd name="T10" fmla="*/ 0 w 21"/>
                <a:gd name="T11" fmla="*/ 0 h 46"/>
              </a:gdLst>
              <a:ahLst/>
              <a:cxnLst>
                <a:cxn ang="0">
                  <a:pos x="T0" y="T1"/>
                </a:cxn>
                <a:cxn ang="0">
                  <a:pos x="T2" y="T3"/>
                </a:cxn>
                <a:cxn ang="0">
                  <a:pos x="T4" y="T5"/>
                </a:cxn>
                <a:cxn ang="0">
                  <a:pos x="T6" y="T7"/>
                </a:cxn>
                <a:cxn ang="0">
                  <a:pos x="T8" y="T9"/>
                </a:cxn>
                <a:cxn ang="0">
                  <a:pos x="T10" y="T11"/>
                </a:cxn>
              </a:cxnLst>
              <a:rect l="0" t="0" r="r" b="b"/>
              <a:pathLst>
                <a:path w="21" h="46">
                  <a:moveTo>
                    <a:pt x="0" y="0"/>
                  </a:moveTo>
                  <a:lnTo>
                    <a:pt x="0" y="0"/>
                  </a:lnTo>
                  <a:cubicBezTo>
                    <a:pt x="4" y="9"/>
                    <a:pt x="11" y="15"/>
                    <a:pt x="13" y="16"/>
                  </a:cubicBezTo>
                  <a:cubicBezTo>
                    <a:pt x="18" y="30"/>
                    <a:pt x="21" y="37"/>
                    <a:pt x="16" y="46"/>
                  </a:cubicBezTo>
                  <a:cubicBezTo>
                    <a:pt x="16" y="33"/>
                    <a:pt x="12" y="27"/>
                    <a:pt x="6" y="21"/>
                  </a:cubicBezTo>
                  <a:cubicBezTo>
                    <a:pt x="5" y="18"/>
                    <a:pt x="1" y="5"/>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8" name="Freeform 993"/>
            <p:cNvSpPr>
              <a:spLocks/>
            </p:cNvSpPr>
            <p:nvPr userDrawn="1"/>
          </p:nvSpPr>
          <p:spPr bwMode="auto">
            <a:xfrm>
              <a:off x="291" y="372"/>
              <a:ext cx="19" cy="21"/>
            </a:xfrm>
            <a:custGeom>
              <a:avLst/>
              <a:gdLst>
                <a:gd name="T0" fmla="*/ 26 w 43"/>
                <a:gd name="T1" fmla="*/ 0 h 47"/>
                <a:gd name="T2" fmla="*/ 26 w 43"/>
                <a:gd name="T3" fmla="*/ 0 h 47"/>
                <a:gd name="T4" fmla="*/ 43 w 43"/>
                <a:gd name="T5" fmla="*/ 4 h 47"/>
                <a:gd name="T6" fmla="*/ 16 w 43"/>
                <a:gd name="T7" fmla="*/ 21 h 47"/>
                <a:gd name="T8" fmla="*/ 31 w 43"/>
                <a:gd name="T9" fmla="*/ 38 h 47"/>
                <a:gd name="T10" fmla="*/ 21 w 43"/>
                <a:gd name="T11" fmla="*/ 40 h 47"/>
                <a:gd name="T12" fmla="*/ 35 w 43"/>
                <a:gd name="T13" fmla="*/ 37 h 47"/>
                <a:gd name="T14" fmla="*/ 11 w 43"/>
                <a:gd name="T15" fmla="*/ 38 h 47"/>
                <a:gd name="T16" fmla="*/ 26 w 43"/>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7">
                  <a:moveTo>
                    <a:pt x="26" y="0"/>
                  </a:moveTo>
                  <a:lnTo>
                    <a:pt x="26" y="0"/>
                  </a:lnTo>
                  <a:cubicBezTo>
                    <a:pt x="31" y="0"/>
                    <a:pt x="38" y="1"/>
                    <a:pt x="43" y="4"/>
                  </a:cubicBezTo>
                  <a:cubicBezTo>
                    <a:pt x="27" y="2"/>
                    <a:pt x="17" y="9"/>
                    <a:pt x="16" y="21"/>
                  </a:cubicBezTo>
                  <a:cubicBezTo>
                    <a:pt x="14" y="29"/>
                    <a:pt x="19" y="39"/>
                    <a:pt x="31" y="38"/>
                  </a:cubicBezTo>
                  <a:cubicBezTo>
                    <a:pt x="30" y="39"/>
                    <a:pt x="26" y="41"/>
                    <a:pt x="21" y="40"/>
                  </a:cubicBezTo>
                  <a:cubicBezTo>
                    <a:pt x="27" y="43"/>
                    <a:pt x="31" y="40"/>
                    <a:pt x="35" y="37"/>
                  </a:cubicBezTo>
                  <a:cubicBezTo>
                    <a:pt x="31" y="45"/>
                    <a:pt x="17" y="47"/>
                    <a:pt x="11" y="38"/>
                  </a:cubicBezTo>
                  <a:cubicBezTo>
                    <a:pt x="0" y="24"/>
                    <a:pt x="10" y="2"/>
                    <a:pt x="2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9" name="Freeform 994"/>
            <p:cNvSpPr>
              <a:spLocks/>
            </p:cNvSpPr>
            <p:nvPr userDrawn="1"/>
          </p:nvSpPr>
          <p:spPr bwMode="auto">
            <a:xfrm>
              <a:off x="321" y="370"/>
              <a:ext cx="10" cy="27"/>
            </a:xfrm>
            <a:custGeom>
              <a:avLst/>
              <a:gdLst>
                <a:gd name="T0" fmla="*/ 22 w 22"/>
                <a:gd name="T1" fmla="*/ 50 h 60"/>
                <a:gd name="T2" fmla="*/ 22 w 22"/>
                <a:gd name="T3" fmla="*/ 50 h 60"/>
                <a:gd name="T4" fmla="*/ 22 w 22"/>
                <a:gd name="T5" fmla="*/ 60 h 60"/>
                <a:gd name="T6" fmla="*/ 0 w 22"/>
                <a:gd name="T7" fmla="*/ 0 h 60"/>
                <a:gd name="T8" fmla="*/ 11 w 22"/>
                <a:gd name="T9" fmla="*/ 26 h 60"/>
                <a:gd name="T10" fmla="*/ 21 w 22"/>
                <a:gd name="T11" fmla="*/ 41 h 60"/>
                <a:gd name="T12" fmla="*/ 22 w 22"/>
                <a:gd name="T13" fmla="*/ 50 h 60"/>
              </a:gdLst>
              <a:ahLst/>
              <a:cxnLst>
                <a:cxn ang="0">
                  <a:pos x="T0" y="T1"/>
                </a:cxn>
                <a:cxn ang="0">
                  <a:pos x="T2" y="T3"/>
                </a:cxn>
                <a:cxn ang="0">
                  <a:pos x="T4" y="T5"/>
                </a:cxn>
                <a:cxn ang="0">
                  <a:pos x="T6" y="T7"/>
                </a:cxn>
                <a:cxn ang="0">
                  <a:pos x="T8" y="T9"/>
                </a:cxn>
                <a:cxn ang="0">
                  <a:pos x="T10" y="T11"/>
                </a:cxn>
                <a:cxn ang="0">
                  <a:pos x="T12" y="T13"/>
                </a:cxn>
              </a:cxnLst>
              <a:rect l="0" t="0" r="r" b="b"/>
              <a:pathLst>
                <a:path w="22" h="60">
                  <a:moveTo>
                    <a:pt x="22" y="50"/>
                  </a:moveTo>
                  <a:lnTo>
                    <a:pt x="22" y="50"/>
                  </a:lnTo>
                  <a:lnTo>
                    <a:pt x="22" y="60"/>
                  </a:lnTo>
                  <a:cubicBezTo>
                    <a:pt x="13" y="44"/>
                    <a:pt x="1" y="27"/>
                    <a:pt x="0" y="0"/>
                  </a:cubicBezTo>
                  <a:cubicBezTo>
                    <a:pt x="2" y="10"/>
                    <a:pt x="6" y="18"/>
                    <a:pt x="11" y="26"/>
                  </a:cubicBezTo>
                  <a:cubicBezTo>
                    <a:pt x="14" y="30"/>
                    <a:pt x="20" y="35"/>
                    <a:pt x="21" y="41"/>
                  </a:cubicBezTo>
                  <a:cubicBezTo>
                    <a:pt x="21" y="44"/>
                    <a:pt x="20" y="47"/>
                    <a:pt x="22" y="5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0" name="Freeform 995"/>
            <p:cNvSpPr>
              <a:spLocks/>
            </p:cNvSpPr>
            <p:nvPr userDrawn="1"/>
          </p:nvSpPr>
          <p:spPr bwMode="auto">
            <a:xfrm>
              <a:off x="283" y="369"/>
              <a:ext cx="11" cy="11"/>
            </a:xfrm>
            <a:custGeom>
              <a:avLst/>
              <a:gdLst>
                <a:gd name="T0" fmla="*/ 20 w 25"/>
                <a:gd name="T1" fmla="*/ 0 h 24"/>
                <a:gd name="T2" fmla="*/ 20 w 25"/>
                <a:gd name="T3" fmla="*/ 0 h 24"/>
                <a:gd name="T4" fmla="*/ 8 w 25"/>
                <a:gd name="T5" fmla="*/ 12 h 24"/>
                <a:gd name="T6" fmla="*/ 25 w 25"/>
                <a:gd name="T7" fmla="*/ 3 h 24"/>
                <a:gd name="T8" fmla="*/ 17 w 25"/>
                <a:gd name="T9" fmla="*/ 15 h 24"/>
                <a:gd name="T10" fmla="*/ 0 w 25"/>
                <a:gd name="T11" fmla="*/ 24 h 24"/>
                <a:gd name="T12" fmla="*/ 20 w 2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20" y="0"/>
                  </a:moveTo>
                  <a:lnTo>
                    <a:pt x="20" y="0"/>
                  </a:lnTo>
                  <a:cubicBezTo>
                    <a:pt x="19" y="2"/>
                    <a:pt x="12" y="8"/>
                    <a:pt x="8" y="12"/>
                  </a:cubicBezTo>
                  <a:cubicBezTo>
                    <a:pt x="13" y="10"/>
                    <a:pt x="19" y="5"/>
                    <a:pt x="25" y="3"/>
                  </a:cubicBezTo>
                  <a:cubicBezTo>
                    <a:pt x="24" y="4"/>
                    <a:pt x="18" y="14"/>
                    <a:pt x="17" y="15"/>
                  </a:cubicBezTo>
                  <a:cubicBezTo>
                    <a:pt x="10" y="17"/>
                    <a:pt x="5" y="20"/>
                    <a:pt x="0" y="24"/>
                  </a:cubicBezTo>
                  <a:cubicBezTo>
                    <a:pt x="0" y="7"/>
                    <a:pt x="8" y="2"/>
                    <a:pt x="2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1" name="Freeform 996"/>
            <p:cNvSpPr>
              <a:spLocks/>
            </p:cNvSpPr>
            <p:nvPr userDrawn="1"/>
          </p:nvSpPr>
          <p:spPr bwMode="auto">
            <a:xfrm>
              <a:off x="282" y="369"/>
              <a:ext cx="4" cy="3"/>
            </a:xfrm>
            <a:custGeom>
              <a:avLst/>
              <a:gdLst>
                <a:gd name="T0" fmla="*/ 4 w 9"/>
                <a:gd name="T1" fmla="*/ 1 h 6"/>
                <a:gd name="T2" fmla="*/ 4 w 9"/>
                <a:gd name="T3" fmla="*/ 1 h 6"/>
                <a:gd name="T4" fmla="*/ 9 w 9"/>
                <a:gd name="T5" fmla="*/ 0 h 6"/>
                <a:gd name="T6" fmla="*/ 0 w 9"/>
                <a:gd name="T7" fmla="*/ 6 h 6"/>
                <a:gd name="T8" fmla="*/ 4 w 9"/>
                <a:gd name="T9" fmla="*/ 1 h 6"/>
              </a:gdLst>
              <a:ahLst/>
              <a:cxnLst>
                <a:cxn ang="0">
                  <a:pos x="T0" y="T1"/>
                </a:cxn>
                <a:cxn ang="0">
                  <a:pos x="T2" y="T3"/>
                </a:cxn>
                <a:cxn ang="0">
                  <a:pos x="T4" y="T5"/>
                </a:cxn>
                <a:cxn ang="0">
                  <a:pos x="T6" y="T7"/>
                </a:cxn>
                <a:cxn ang="0">
                  <a:pos x="T8" y="T9"/>
                </a:cxn>
              </a:cxnLst>
              <a:rect l="0" t="0" r="r" b="b"/>
              <a:pathLst>
                <a:path w="9" h="6">
                  <a:moveTo>
                    <a:pt x="4" y="1"/>
                  </a:moveTo>
                  <a:lnTo>
                    <a:pt x="4" y="1"/>
                  </a:lnTo>
                  <a:lnTo>
                    <a:pt x="9" y="0"/>
                  </a:lnTo>
                  <a:lnTo>
                    <a:pt x="0" y="6"/>
                  </a:lnTo>
                  <a:lnTo>
                    <a:pt x="4"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2" name="Freeform 997"/>
            <p:cNvSpPr>
              <a:spLocks/>
            </p:cNvSpPr>
            <p:nvPr userDrawn="1"/>
          </p:nvSpPr>
          <p:spPr bwMode="auto">
            <a:xfrm>
              <a:off x="277" y="370"/>
              <a:ext cx="10" cy="12"/>
            </a:xfrm>
            <a:custGeom>
              <a:avLst/>
              <a:gdLst>
                <a:gd name="T0" fmla="*/ 4 w 24"/>
                <a:gd name="T1" fmla="*/ 3 h 27"/>
                <a:gd name="T2" fmla="*/ 4 w 24"/>
                <a:gd name="T3" fmla="*/ 3 h 27"/>
                <a:gd name="T4" fmla="*/ 13 w 24"/>
                <a:gd name="T5" fmla="*/ 0 h 27"/>
                <a:gd name="T6" fmla="*/ 8 w 24"/>
                <a:gd name="T7" fmla="*/ 10 h 27"/>
                <a:gd name="T8" fmla="*/ 19 w 24"/>
                <a:gd name="T9" fmla="*/ 0 h 27"/>
                <a:gd name="T10" fmla="*/ 24 w 24"/>
                <a:gd name="T11" fmla="*/ 1 h 27"/>
                <a:gd name="T12" fmla="*/ 7 w 24"/>
                <a:gd name="T13" fmla="*/ 27 h 27"/>
                <a:gd name="T14" fmla="*/ 4 w 24"/>
                <a:gd name="T15" fmla="*/ 3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7">
                  <a:moveTo>
                    <a:pt x="4" y="3"/>
                  </a:moveTo>
                  <a:lnTo>
                    <a:pt x="4" y="3"/>
                  </a:lnTo>
                  <a:cubicBezTo>
                    <a:pt x="7" y="2"/>
                    <a:pt x="14" y="0"/>
                    <a:pt x="13" y="0"/>
                  </a:cubicBezTo>
                  <a:cubicBezTo>
                    <a:pt x="12" y="1"/>
                    <a:pt x="9" y="5"/>
                    <a:pt x="8" y="10"/>
                  </a:cubicBezTo>
                  <a:cubicBezTo>
                    <a:pt x="10" y="6"/>
                    <a:pt x="16" y="2"/>
                    <a:pt x="19" y="0"/>
                  </a:cubicBezTo>
                  <a:cubicBezTo>
                    <a:pt x="20" y="1"/>
                    <a:pt x="23" y="0"/>
                    <a:pt x="24" y="1"/>
                  </a:cubicBezTo>
                  <a:cubicBezTo>
                    <a:pt x="14" y="9"/>
                    <a:pt x="10" y="18"/>
                    <a:pt x="7" y="27"/>
                  </a:cubicBezTo>
                  <a:cubicBezTo>
                    <a:pt x="0" y="19"/>
                    <a:pt x="1" y="11"/>
                    <a:pt x="4"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3" name="Freeform 998"/>
            <p:cNvSpPr>
              <a:spLocks/>
            </p:cNvSpPr>
            <p:nvPr userDrawn="1"/>
          </p:nvSpPr>
          <p:spPr bwMode="auto">
            <a:xfrm>
              <a:off x="272" y="368"/>
              <a:ext cx="10" cy="24"/>
            </a:xfrm>
            <a:custGeom>
              <a:avLst/>
              <a:gdLst>
                <a:gd name="T0" fmla="*/ 12 w 22"/>
                <a:gd name="T1" fmla="*/ 0 h 53"/>
                <a:gd name="T2" fmla="*/ 12 w 22"/>
                <a:gd name="T3" fmla="*/ 0 h 53"/>
                <a:gd name="T4" fmla="*/ 12 w 22"/>
                <a:gd name="T5" fmla="*/ 7 h 53"/>
                <a:gd name="T6" fmla="*/ 18 w 22"/>
                <a:gd name="T7" fmla="*/ 34 h 53"/>
                <a:gd name="T8" fmla="*/ 19 w 22"/>
                <a:gd name="T9" fmla="*/ 30 h 53"/>
                <a:gd name="T10" fmla="*/ 21 w 22"/>
                <a:gd name="T11" fmla="*/ 41 h 53"/>
                <a:gd name="T12" fmla="*/ 11 w 22"/>
                <a:gd name="T13" fmla="*/ 53 h 53"/>
                <a:gd name="T14" fmla="*/ 10 w 22"/>
                <a:gd name="T15" fmla="*/ 32 h 53"/>
                <a:gd name="T16" fmla="*/ 12 w 22"/>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3">
                  <a:moveTo>
                    <a:pt x="12" y="0"/>
                  </a:moveTo>
                  <a:lnTo>
                    <a:pt x="12" y="0"/>
                  </a:lnTo>
                  <a:cubicBezTo>
                    <a:pt x="12" y="0"/>
                    <a:pt x="11" y="4"/>
                    <a:pt x="12" y="7"/>
                  </a:cubicBezTo>
                  <a:cubicBezTo>
                    <a:pt x="9" y="15"/>
                    <a:pt x="8" y="26"/>
                    <a:pt x="18" y="34"/>
                  </a:cubicBezTo>
                  <a:cubicBezTo>
                    <a:pt x="18" y="32"/>
                    <a:pt x="18" y="31"/>
                    <a:pt x="19" y="30"/>
                  </a:cubicBezTo>
                  <a:cubicBezTo>
                    <a:pt x="21" y="32"/>
                    <a:pt x="22" y="38"/>
                    <a:pt x="21" y="41"/>
                  </a:cubicBezTo>
                  <a:cubicBezTo>
                    <a:pt x="20" y="47"/>
                    <a:pt x="16" y="51"/>
                    <a:pt x="11" y="53"/>
                  </a:cubicBezTo>
                  <a:cubicBezTo>
                    <a:pt x="15" y="45"/>
                    <a:pt x="10" y="33"/>
                    <a:pt x="10" y="32"/>
                  </a:cubicBezTo>
                  <a:cubicBezTo>
                    <a:pt x="5" y="21"/>
                    <a:pt x="0" y="9"/>
                    <a:pt x="1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4" name="Freeform 999"/>
            <p:cNvSpPr>
              <a:spLocks/>
            </p:cNvSpPr>
            <p:nvPr userDrawn="1"/>
          </p:nvSpPr>
          <p:spPr bwMode="auto">
            <a:xfrm>
              <a:off x="322" y="368"/>
              <a:ext cx="9" cy="19"/>
            </a:xfrm>
            <a:custGeom>
              <a:avLst/>
              <a:gdLst>
                <a:gd name="T0" fmla="*/ 20 w 20"/>
                <a:gd name="T1" fmla="*/ 32 h 42"/>
                <a:gd name="T2" fmla="*/ 20 w 20"/>
                <a:gd name="T3" fmla="*/ 32 h 42"/>
                <a:gd name="T4" fmla="*/ 20 w 20"/>
                <a:gd name="T5" fmla="*/ 42 h 42"/>
                <a:gd name="T6" fmla="*/ 0 w 20"/>
                <a:gd name="T7" fmla="*/ 0 h 42"/>
                <a:gd name="T8" fmla="*/ 20 w 20"/>
                <a:gd name="T9" fmla="*/ 32 h 42"/>
              </a:gdLst>
              <a:ahLst/>
              <a:cxnLst>
                <a:cxn ang="0">
                  <a:pos x="T0" y="T1"/>
                </a:cxn>
                <a:cxn ang="0">
                  <a:pos x="T2" y="T3"/>
                </a:cxn>
                <a:cxn ang="0">
                  <a:pos x="T4" y="T5"/>
                </a:cxn>
                <a:cxn ang="0">
                  <a:pos x="T6" y="T7"/>
                </a:cxn>
                <a:cxn ang="0">
                  <a:pos x="T8" y="T9"/>
                </a:cxn>
              </a:cxnLst>
              <a:rect l="0" t="0" r="r" b="b"/>
              <a:pathLst>
                <a:path w="20" h="42">
                  <a:moveTo>
                    <a:pt x="20" y="32"/>
                  </a:moveTo>
                  <a:lnTo>
                    <a:pt x="20" y="32"/>
                  </a:lnTo>
                  <a:lnTo>
                    <a:pt x="20" y="42"/>
                  </a:lnTo>
                  <a:cubicBezTo>
                    <a:pt x="11" y="31"/>
                    <a:pt x="2" y="17"/>
                    <a:pt x="0" y="0"/>
                  </a:cubicBezTo>
                  <a:cubicBezTo>
                    <a:pt x="13" y="3"/>
                    <a:pt x="18" y="14"/>
                    <a:pt x="20" y="3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5" name="Freeform 1000"/>
            <p:cNvSpPr>
              <a:spLocks/>
            </p:cNvSpPr>
            <p:nvPr userDrawn="1"/>
          </p:nvSpPr>
          <p:spPr bwMode="auto">
            <a:xfrm>
              <a:off x="290" y="368"/>
              <a:ext cx="8" cy="5"/>
            </a:xfrm>
            <a:custGeom>
              <a:avLst/>
              <a:gdLst>
                <a:gd name="T0" fmla="*/ 8 w 17"/>
                <a:gd name="T1" fmla="*/ 4 h 11"/>
                <a:gd name="T2" fmla="*/ 8 w 17"/>
                <a:gd name="T3" fmla="*/ 4 h 11"/>
                <a:gd name="T4" fmla="*/ 17 w 17"/>
                <a:gd name="T5" fmla="*/ 0 h 11"/>
                <a:gd name="T6" fmla="*/ 12 w 17"/>
                <a:gd name="T7" fmla="*/ 5 h 11"/>
                <a:gd name="T8" fmla="*/ 0 w 17"/>
                <a:gd name="T9" fmla="*/ 11 h 11"/>
                <a:gd name="T10" fmla="*/ 8 w 17"/>
                <a:gd name="T11" fmla="*/ 4 h 11"/>
              </a:gdLst>
              <a:ahLst/>
              <a:cxnLst>
                <a:cxn ang="0">
                  <a:pos x="T0" y="T1"/>
                </a:cxn>
                <a:cxn ang="0">
                  <a:pos x="T2" y="T3"/>
                </a:cxn>
                <a:cxn ang="0">
                  <a:pos x="T4" y="T5"/>
                </a:cxn>
                <a:cxn ang="0">
                  <a:pos x="T6" y="T7"/>
                </a:cxn>
                <a:cxn ang="0">
                  <a:pos x="T8" y="T9"/>
                </a:cxn>
                <a:cxn ang="0">
                  <a:pos x="T10" y="T11"/>
                </a:cxn>
              </a:cxnLst>
              <a:rect l="0" t="0" r="r" b="b"/>
              <a:pathLst>
                <a:path w="17" h="11">
                  <a:moveTo>
                    <a:pt x="8" y="4"/>
                  </a:moveTo>
                  <a:lnTo>
                    <a:pt x="8" y="4"/>
                  </a:lnTo>
                  <a:cubicBezTo>
                    <a:pt x="10" y="3"/>
                    <a:pt x="13" y="2"/>
                    <a:pt x="17" y="0"/>
                  </a:cubicBezTo>
                  <a:cubicBezTo>
                    <a:pt x="15" y="2"/>
                    <a:pt x="13" y="4"/>
                    <a:pt x="12" y="5"/>
                  </a:cubicBezTo>
                  <a:cubicBezTo>
                    <a:pt x="8" y="6"/>
                    <a:pt x="3" y="9"/>
                    <a:pt x="0" y="11"/>
                  </a:cubicBezTo>
                  <a:cubicBezTo>
                    <a:pt x="0" y="10"/>
                    <a:pt x="6" y="5"/>
                    <a:pt x="8"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6" name="Freeform 1001"/>
            <p:cNvSpPr>
              <a:spLocks/>
            </p:cNvSpPr>
            <p:nvPr userDrawn="1"/>
          </p:nvSpPr>
          <p:spPr bwMode="auto">
            <a:xfrm>
              <a:off x="317" y="368"/>
              <a:ext cx="1" cy="2"/>
            </a:xfrm>
            <a:custGeom>
              <a:avLst/>
              <a:gdLst>
                <a:gd name="T0" fmla="*/ 0 w 2"/>
                <a:gd name="T1" fmla="*/ 0 h 5"/>
                <a:gd name="T2" fmla="*/ 0 w 2"/>
                <a:gd name="T3" fmla="*/ 0 h 5"/>
                <a:gd name="T4" fmla="*/ 1 w 2"/>
                <a:gd name="T5" fmla="*/ 0 h 5"/>
                <a:gd name="T6" fmla="*/ 2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1" y="0"/>
                  </a:lnTo>
                  <a:lnTo>
                    <a:pt x="2" y="5"/>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7" name="Freeform 1002"/>
            <p:cNvSpPr>
              <a:spLocks/>
            </p:cNvSpPr>
            <p:nvPr userDrawn="1"/>
          </p:nvSpPr>
          <p:spPr bwMode="auto">
            <a:xfrm>
              <a:off x="315" y="367"/>
              <a:ext cx="7" cy="11"/>
            </a:xfrm>
            <a:custGeom>
              <a:avLst/>
              <a:gdLst>
                <a:gd name="T0" fmla="*/ 0 w 16"/>
                <a:gd name="T1" fmla="*/ 1 h 23"/>
                <a:gd name="T2" fmla="*/ 0 w 16"/>
                <a:gd name="T3" fmla="*/ 1 h 23"/>
                <a:gd name="T4" fmla="*/ 4 w 16"/>
                <a:gd name="T5" fmla="*/ 1 h 23"/>
                <a:gd name="T6" fmla="*/ 10 w 16"/>
                <a:gd name="T7" fmla="*/ 12 h 23"/>
                <a:gd name="T8" fmla="*/ 9 w 16"/>
                <a:gd name="T9" fmla="*/ 1 h 23"/>
                <a:gd name="T10" fmla="*/ 14 w 16"/>
                <a:gd name="T11" fmla="*/ 1 h 23"/>
                <a:gd name="T12" fmla="*/ 16 w 16"/>
                <a:gd name="T13" fmla="*/ 23 h 23"/>
                <a:gd name="T14" fmla="*/ 8 w 16"/>
                <a:gd name="T15" fmla="*/ 15 h 23"/>
                <a:gd name="T16" fmla="*/ 0 w 16"/>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3">
                  <a:moveTo>
                    <a:pt x="0" y="1"/>
                  </a:moveTo>
                  <a:lnTo>
                    <a:pt x="0" y="1"/>
                  </a:lnTo>
                  <a:lnTo>
                    <a:pt x="4" y="1"/>
                  </a:lnTo>
                  <a:cubicBezTo>
                    <a:pt x="5" y="3"/>
                    <a:pt x="6" y="6"/>
                    <a:pt x="10" y="12"/>
                  </a:cubicBezTo>
                  <a:cubicBezTo>
                    <a:pt x="10" y="6"/>
                    <a:pt x="9" y="1"/>
                    <a:pt x="9" y="1"/>
                  </a:cubicBezTo>
                  <a:cubicBezTo>
                    <a:pt x="9" y="1"/>
                    <a:pt x="13" y="0"/>
                    <a:pt x="14" y="1"/>
                  </a:cubicBezTo>
                  <a:cubicBezTo>
                    <a:pt x="13" y="10"/>
                    <a:pt x="15" y="16"/>
                    <a:pt x="16" y="23"/>
                  </a:cubicBezTo>
                  <a:cubicBezTo>
                    <a:pt x="13" y="22"/>
                    <a:pt x="8" y="16"/>
                    <a:pt x="8" y="15"/>
                  </a:cubicBezTo>
                  <a:cubicBezTo>
                    <a:pt x="5" y="11"/>
                    <a:pt x="2" y="5"/>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8" name="Freeform 1003"/>
            <p:cNvSpPr>
              <a:spLocks/>
            </p:cNvSpPr>
            <p:nvPr userDrawn="1"/>
          </p:nvSpPr>
          <p:spPr bwMode="auto">
            <a:xfrm>
              <a:off x="308" y="367"/>
              <a:ext cx="9" cy="12"/>
            </a:xfrm>
            <a:custGeom>
              <a:avLst/>
              <a:gdLst>
                <a:gd name="T0" fmla="*/ 0 w 21"/>
                <a:gd name="T1" fmla="*/ 0 h 27"/>
                <a:gd name="T2" fmla="*/ 0 w 21"/>
                <a:gd name="T3" fmla="*/ 0 h 27"/>
                <a:gd name="T4" fmla="*/ 4 w 21"/>
                <a:gd name="T5" fmla="*/ 1 h 27"/>
                <a:gd name="T6" fmla="*/ 12 w 21"/>
                <a:gd name="T7" fmla="*/ 12 h 27"/>
                <a:gd name="T8" fmla="*/ 8 w 21"/>
                <a:gd name="T9" fmla="*/ 1 h 27"/>
                <a:gd name="T10" fmla="*/ 12 w 21"/>
                <a:gd name="T11" fmla="*/ 1 h 27"/>
                <a:gd name="T12" fmla="*/ 21 w 21"/>
                <a:gd name="T13" fmla="*/ 27 h 27"/>
                <a:gd name="T14" fmla="*/ 0 w 2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
                  <a:moveTo>
                    <a:pt x="0" y="0"/>
                  </a:moveTo>
                  <a:lnTo>
                    <a:pt x="0" y="0"/>
                  </a:lnTo>
                  <a:cubicBezTo>
                    <a:pt x="1" y="1"/>
                    <a:pt x="4" y="1"/>
                    <a:pt x="4" y="1"/>
                  </a:cubicBezTo>
                  <a:cubicBezTo>
                    <a:pt x="5" y="2"/>
                    <a:pt x="11" y="11"/>
                    <a:pt x="12" y="12"/>
                  </a:cubicBezTo>
                  <a:cubicBezTo>
                    <a:pt x="11" y="7"/>
                    <a:pt x="9" y="3"/>
                    <a:pt x="8" y="1"/>
                  </a:cubicBezTo>
                  <a:lnTo>
                    <a:pt x="12" y="1"/>
                  </a:lnTo>
                  <a:cubicBezTo>
                    <a:pt x="13" y="2"/>
                    <a:pt x="21" y="27"/>
                    <a:pt x="21" y="27"/>
                  </a:cubicBezTo>
                  <a:cubicBezTo>
                    <a:pt x="18" y="24"/>
                    <a:pt x="2" y="7"/>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9" name="Freeform 1004"/>
            <p:cNvSpPr>
              <a:spLocks/>
            </p:cNvSpPr>
            <p:nvPr userDrawn="1"/>
          </p:nvSpPr>
          <p:spPr bwMode="auto">
            <a:xfrm>
              <a:off x="303" y="367"/>
              <a:ext cx="4" cy="1"/>
            </a:xfrm>
            <a:custGeom>
              <a:avLst/>
              <a:gdLst>
                <a:gd name="T0" fmla="*/ 7 w 10"/>
                <a:gd name="T1" fmla="*/ 0 h 3"/>
                <a:gd name="T2" fmla="*/ 7 w 10"/>
                <a:gd name="T3" fmla="*/ 0 h 3"/>
                <a:gd name="T4" fmla="*/ 9 w 10"/>
                <a:gd name="T5" fmla="*/ 0 h 3"/>
                <a:gd name="T6" fmla="*/ 10 w 10"/>
                <a:gd name="T7" fmla="*/ 1 h 3"/>
                <a:gd name="T8" fmla="*/ 0 w 10"/>
                <a:gd name="T9" fmla="*/ 3 h 3"/>
                <a:gd name="T10" fmla="*/ 7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7" y="0"/>
                  </a:moveTo>
                  <a:lnTo>
                    <a:pt x="7" y="0"/>
                  </a:lnTo>
                  <a:lnTo>
                    <a:pt x="9" y="0"/>
                  </a:lnTo>
                  <a:lnTo>
                    <a:pt x="10" y="1"/>
                  </a:lnTo>
                  <a:lnTo>
                    <a:pt x="0" y="3"/>
                  </a:lnTo>
                  <a:lnTo>
                    <a:pt x="7"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0" name="Freeform 1005"/>
            <p:cNvSpPr>
              <a:spLocks/>
            </p:cNvSpPr>
            <p:nvPr userDrawn="1"/>
          </p:nvSpPr>
          <p:spPr bwMode="auto">
            <a:xfrm>
              <a:off x="292" y="365"/>
              <a:ext cx="18" cy="11"/>
            </a:xfrm>
            <a:custGeom>
              <a:avLst/>
              <a:gdLst>
                <a:gd name="T0" fmla="*/ 22 w 41"/>
                <a:gd name="T1" fmla="*/ 0 h 24"/>
                <a:gd name="T2" fmla="*/ 22 w 41"/>
                <a:gd name="T3" fmla="*/ 0 h 24"/>
                <a:gd name="T4" fmla="*/ 30 w 41"/>
                <a:gd name="T5" fmla="*/ 4 h 24"/>
                <a:gd name="T6" fmla="*/ 17 w 41"/>
                <a:gd name="T7" fmla="*/ 10 h 24"/>
                <a:gd name="T8" fmla="*/ 35 w 41"/>
                <a:gd name="T9" fmla="*/ 7 h 24"/>
                <a:gd name="T10" fmla="*/ 41 w 41"/>
                <a:gd name="T11" fmla="*/ 17 h 24"/>
                <a:gd name="T12" fmla="*/ 0 w 41"/>
                <a:gd name="T13" fmla="*/ 24 h 24"/>
                <a:gd name="T14" fmla="*/ 22 w 41"/>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4">
                  <a:moveTo>
                    <a:pt x="22" y="0"/>
                  </a:moveTo>
                  <a:lnTo>
                    <a:pt x="22" y="0"/>
                  </a:lnTo>
                  <a:cubicBezTo>
                    <a:pt x="24" y="1"/>
                    <a:pt x="27" y="3"/>
                    <a:pt x="30" y="4"/>
                  </a:cubicBezTo>
                  <a:cubicBezTo>
                    <a:pt x="27" y="5"/>
                    <a:pt x="20" y="7"/>
                    <a:pt x="17" y="10"/>
                  </a:cubicBezTo>
                  <a:cubicBezTo>
                    <a:pt x="19" y="10"/>
                    <a:pt x="30" y="7"/>
                    <a:pt x="35" y="7"/>
                  </a:cubicBezTo>
                  <a:cubicBezTo>
                    <a:pt x="37" y="10"/>
                    <a:pt x="41" y="16"/>
                    <a:pt x="41" y="17"/>
                  </a:cubicBezTo>
                  <a:cubicBezTo>
                    <a:pt x="30" y="10"/>
                    <a:pt x="13" y="12"/>
                    <a:pt x="0" y="24"/>
                  </a:cubicBezTo>
                  <a:cubicBezTo>
                    <a:pt x="4" y="15"/>
                    <a:pt x="19" y="1"/>
                    <a:pt x="2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1" name="Freeform 1006"/>
            <p:cNvSpPr>
              <a:spLocks/>
            </p:cNvSpPr>
            <p:nvPr userDrawn="1"/>
          </p:nvSpPr>
          <p:spPr bwMode="auto">
            <a:xfrm>
              <a:off x="287" y="362"/>
              <a:ext cx="7" cy="2"/>
            </a:xfrm>
            <a:custGeom>
              <a:avLst/>
              <a:gdLst>
                <a:gd name="T0" fmla="*/ 15 w 15"/>
                <a:gd name="T1" fmla="*/ 0 h 5"/>
                <a:gd name="T2" fmla="*/ 15 w 15"/>
                <a:gd name="T3" fmla="*/ 0 h 5"/>
                <a:gd name="T4" fmla="*/ 9 w 15"/>
                <a:gd name="T5" fmla="*/ 4 h 5"/>
                <a:gd name="T6" fmla="*/ 0 w 15"/>
                <a:gd name="T7" fmla="*/ 5 h 5"/>
                <a:gd name="T8" fmla="*/ 7 w 15"/>
                <a:gd name="T9" fmla="*/ 2 h 5"/>
                <a:gd name="T10" fmla="*/ 15 w 15"/>
                <a:gd name="T11" fmla="*/ 0 h 5"/>
              </a:gdLst>
              <a:ahLst/>
              <a:cxnLst>
                <a:cxn ang="0">
                  <a:pos x="T0" y="T1"/>
                </a:cxn>
                <a:cxn ang="0">
                  <a:pos x="T2" y="T3"/>
                </a:cxn>
                <a:cxn ang="0">
                  <a:pos x="T4" y="T5"/>
                </a:cxn>
                <a:cxn ang="0">
                  <a:pos x="T6" y="T7"/>
                </a:cxn>
                <a:cxn ang="0">
                  <a:pos x="T8" y="T9"/>
                </a:cxn>
                <a:cxn ang="0">
                  <a:pos x="T10" y="T11"/>
                </a:cxn>
              </a:cxnLst>
              <a:rect l="0" t="0" r="r" b="b"/>
              <a:pathLst>
                <a:path w="15" h="5">
                  <a:moveTo>
                    <a:pt x="15" y="0"/>
                  </a:moveTo>
                  <a:lnTo>
                    <a:pt x="15" y="0"/>
                  </a:lnTo>
                  <a:cubicBezTo>
                    <a:pt x="13" y="1"/>
                    <a:pt x="11" y="3"/>
                    <a:pt x="9" y="4"/>
                  </a:cubicBezTo>
                  <a:cubicBezTo>
                    <a:pt x="7" y="4"/>
                    <a:pt x="5" y="5"/>
                    <a:pt x="0" y="5"/>
                  </a:cubicBezTo>
                  <a:cubicBezTo>
                    <a:pt x="1" y="5"/>
                    <a:pt x="6" y="2"/>
                    <a:pt x="7" y="2"/>
                  </a:cubicBezTo>
                  <a:cubicBezTo>
                    <a:pt x="10" y="2"/>
                    <a:pt x="12" y="1"/>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2" name="Freeform 1007"/>
            <p:cNvSpPr>
              <a:spLocks/>
            </p:cNvSpPr>
            <p:nvPr userDrawn="1"/>
          </p:nvSpPr>
          <p:spPr bwMode="auto">
            <a:xfrm>
              <a:off x="278" y="362"/>
              <a:ext cx="12" cy="8"/>
            </a:xfrm>
            <a:custGeom>
              <a:avLst/>
              <a:gdLst>
                <a:gd name="T0" fmla="*/ 13 w 28"/>
                <a:gd name="T1" fmla="*/ 0 h 18"/>
                <a:gd name="T2" fmla="*/ 13 w 28"/>
                <a:gd name="T3" fmla="*/ 0 h 18"/>
                <a:gd name="T4" fmla="*/ 24 w 28"/>
                <a:gd name="T5" fmla="*/ 2 h 18"/>
                <a:gd name="T6" fmla="*/ 10 w 28"/>
                <a:gd name="T7" fmla="*/ 9 h 18"/>
                <a:gd name="T8" fmla="*/ 28 w 28"/>
                <a:gd name="T9" fmla="*/ 5 h 18"/>
                <a:gd name="T10" fmla="*/ 21 w 28"/>
                <a:gd name="T11" fmla="*/ 11 h 18"/>
                <a:gd name="T12" fmla="*/ 0 w 28"/>
                <a:gd name="T13" fmla="*/ 18 h 18"/>
                <a:gd name="T14" fmla="*/ 13 w 28"/>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3" y="0"/>
                  </a:moveTo>
                  <a:lnTo>
                    <a:pt x="13" y="0"/>
                  </a:lnTo>
                  <a:cubicBezTo>
                    <a:pt x="17" y="1"/>
                    <a:pt x="20" y="2"/>
                    <a:pt x="24" y="2"/>
                  </a:cubicBezTo>
                  <a:cubicBezTo>
                    <a:pt x="19" y="4"/>
                    <a:pt x="15" y="5"/>
                    <a:pt x="10" y="9"/>
                  </a:cubicBezTo>
                  <a:cubicBezTo>
                    <a:pt x="17" y="6"/>
                    <a:pt x="23" y="6"/>
                    <a:pt x="28" y="5"/>
                  </a:cubicBezTo>
                  <a:cubicBezTo>
                    <a:pt x="26" y="7"/>
                    <a:pt x="22" y="10"/>
                    <a:pt x="21" y="11"/>
                  </a:cubicBezTo>
                  <a:cubicBezTo>
                    <a:pt x="14" y="15"/>
                    <a:pt x="6" y="17"/>
                    <a:pt x="0" y="18"/>
                  </a:cubicBezTo>
                  <a:cubicBezTo>
                    <a:pt x="0" y="10"/>
                    <a:pt x="4" y="3"/>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3" name="Freeform 1008"/>
            <p:cNvSpPr>
              <a:spLocks/>
            </p:cNvSpPr>
            <p:nvPr userDrawn="1"/>
          </p:nvSpPr>
          <p:spPr bwMode="auto">
            <a:xfrm>
              <a:off x="267" y="360"/>
              <a:ext cx="16" cy="27"/>
            </a:xfrm>
            <a:custGeom>
              <a:avLst/>
              <a:gdLst>
                <a:gd name="T0" fmla="*/ 33 w 36"/>
                <a:gd name="T1" fmla="*/ 0 h 59"/>
                <a:gd name="T2" fmla="*/ 33 w 36"/>
                <a:gd name="T3" fmla="*/ 0 h 59"/>
                <a:gd name="T4" fmla="*/ 36 w 36"/>
                <a:gd name="T5" fmla="*/ 3 h 59"/>
                <a:gd name="T6" fmla="*/ 24 w 36"/>
                <a:gd name="T7" fmla="*/ 14 h 59"/>
                <a:gd name="T8" fmla="*/ 16 w 36"/>
                <a:gd name="T9" fmla="*/ 25 h 59"/>
                <a:gd name="T10" fmla="*/ 18 w 36"/>
                <a:gd name="T11" fmla="*/ 43 h 59"/>
                <a:gd name="T12" fmla="*/ 7 w 36"/>
                <a:gd name="T13" fmla="*/ 55 h 59"/>
                <a:gd name="T14" fmla="*/ 19 w 36"/>
                <a:gd name="T15" fmla="*/ 46 h 59"/>
                <a:gd name="T16" fmla="*/ 13 w 36"/>
                <a:gd name="T17" fmla="*/ 58 h 59"/>
                <a:gd name="T18" fmla="*/ 0 w 36"/>
                <a:gd name="T19" fmla="*/ 55 h 59"/>
                <a:gd name="T20" fmla="*/ 10 w 36"/>
                <a:gd name="T21" fmla="*/ 15 h 59"/>
                <a:gd name="T22" fmla="*/ 33 w 36"/>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59">
                  <a:moveTo>
                    <a:pt x="33" y="0"/>
                  </a:moveTo>
                  <a:lnTo>
                    <a:pt x="33" y="0"/>
                  </a:lnTo>
                  <a:cubicBezTo>
                    <a:pt x="34" y="1"/>
                    <a:pt x="35" y="2"/>
                    <a:pt x="36" y="3"/>
                  </a:cubicBezTo>
                  <a:cubicBezTo>
                    <a:pt x="30" y="5"/>
                    <a:pt x="25" y="12"/>
                    <a:pt x="24" y="14"/>
                  </a:cubicBezTo>
                  <a:cubicBezTo>
                    <a:pt x="22" y="15"/>
                    <a:pt x="17" y="19"/>
                    <a:pt x="16" y="25"/>
                  </a:cubicBezTo>
                  <a:cubicBezTo>
                    <a:pt x="14" y="31"/>
                    <a:pt x="15" y="36"/>
                    <a:pt x="18" y="43"/>
                  </a:cubicBezTo>
                  <a:cubicBezTo>
                    <a:pt x="17" y="49"/>
                    <a:pt x="14" y="55"/>
                    <a:pt x="7" y="55"/>
                  </a:cubicBezTo>
                  <a:cubicBezTo>
                    <a:pt x="14" y="56"/>
                    <a:pt x="17" y="52"/>
                    <a:pt x="19" y="46"/>
                  </a:cubicBezTo>
                  <a:cubicBezTo>
                    <a:pt x="21" y="51"/>
                    <a:pt x="18" y="56"/>
                    <a:pt x="13" y="58"/>
                  </a:cubicBezTo>
                  <a:cubicBezTo>
                    <a:pt x="9" y="59"/>
                    <a:pt x="3" y="59"/>
                    <a:pt x="0" y="55"/>
                  </a:cubicBezTo>
                  <a:cubicBezTo>
                    <a:pt x="19" y="52"/>
                    <a:pt x="2" y="29"/>
                    <a:pt x="10" y="15"/>
                  </a:cubicBezTo>
                  <a:cubicBezTo>
                    <a:pt x="13" y="9"/>
                    <a:pt x="20" y="2"/>
                    <a:pt x="3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4" name="Freeform 1009"/>
            <p:cNvSpPr>
              <a:spLocks/>
            </p:cNvSpPr>
            <p:nvPr userDrawn="1"/>
          </p:nvSpPr>
          <p:spPr bwMode="auto">
            <a:xfrm>
              <a:off x="286" y="360"/>
              <a:ext cx="15" cy="9"/>
            </a:xfrm>
            <a:custGeom>
              <a:avLst/>
              <a:gdLst>
                <a:gd name="T0" fmla="*/ 26 w 33"/>
                <a:gd name="T1" fmla="*/ 0 h 20"/>
                <a:gd name="T2" fmla="*/ 26 w 33"/>
                <a:gd name="T3" fmla="*/ 0 h 20"/>
                <a:gd name="T4" fmla="*/ 28 w 33"/>
                <a:gd name="T5" fmla="*/ 4 h 20"/>
                <a:gd name="T6" fmla="*/ 15 w 33"/>
                <a:gd name="T7" fmla="*/ 13 h 20"/>
                <a:gd name="T8" fmla="*/ 30 w 33"/>
                <a:gd name="T9" fmla="*/ 7 h 20"/>
                <a:gd name="T10" fmla="*/ 33 w 33"/>
                <a:gd name="T11" fmla="*/ 10 h 20"/>
                <a:gd name="T12" fmla="*/ 0 w 33"/>
                <a:gd name="T13" fmla="*/ 20 h 20"/>
                <a:gd name="T14" fmla="*/ 26 w 33"/>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0">
                  <a:moveTo>
                    <a:pt x="26" y="0"/>
                  </a:moveTo>
                  <a:lnTo>
                    <a:pt x="26" y="0"/>
                  </a:lnTo>
                  <a:cubicBezTo>
                    <a:pt x="27" y="1"/>
                    <a:pt x="27" y="2"/>
                    <a:pt x="28" y="4"/>
                  </a:cubicBezTo>
                  <a:cubicBezTo>
                    <a:pt x="24" y="6"/>
                    <a:pt x="19" y="10"/>
                    <a:pt x="15" y="13"/>
                  </a:cubicBezTo>
                  <a:cubicBezTo>
                    <a:pt x="20" y="11"/>
                    <a:pt x="26" y="8"/>
                    <a:pt x="30" y="7"/>
                  </a:cubicBezTo>
                  <a:cubicBezTo>
                    <a:pt x="31" y="8"/>
                    <a:pt x="32" y="9"/>
                    <a:pt x="33" y="10"/>
                  </a:cubicBezTo>
                  <a:cubicBezTo>
                    <a:pt x="20" y="19"/>
                    <a:pt x="6" y="20"/>
                    <a:pt x="0" y="20"/>
                  </a:cubicBezTo>
                  <a:cubicBezTo>
                    <a:pt x="5" y="11"/>
                    <a:pt x="20" y="3"/>
                    <a:pt x="2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5" name="Freeform 1010"/>
            <p:cNvSpPr>
              <a:spLocks/>
            </p:cNvSpPr>
            <p:nvPr userDrawn="1"/>
          </p:nvSpPr>
          <p:spPr bwMode="auto">
            <a:xfrm>
              <a:off x="282" y="348"/>
              <a:ext cx="16" cy="16"/>
            </a:xfrm>
            <a:custGeom>
              <a:avLst/>
              <a:gdLst>
                <a:gd name="T0" fmla="*/ 33 w 35"/>
                <a:gd name="T1" fmla="*/ 0 h 35"/>
                <a:gd name="T2" fmla="*/ 33 w 35"/>
                <a:gd name="T3" fmla="*/ 0 h 35"/>
                <a:gd name="T4" fmla="*/ 33 w 35"/>
                <a:gd name="T5" fmla="*/ 7 h 35"/>
                <a:gd name="T6" fmla="*/ 25 w 35"/>
                <a:gd name="T7" fmla="*/ 19 h 35"/>
                <a:gd name="T8" fmla="*/ 33 w 35"/>
                <a:gd name="T9" fmla="*/ 11 h 35"/>
                <a:gd name="T10" fmla="*/ 35 w 35"/>
                <a:gd name="T11" fmla="*/ 25 h 35"/>
                <a:gd name="T12" fmla="*/ 27 w 35"/>
                <a:gd name="T13" fmla="*/ 29 h 35"/>
                <a:gd name="T14" fmla="*/ 0 w 35"/>
                <a:gd name="T15" fmla="*/ 23 h 35"/>
                <a:gd name="T16" fmla="*/ 26 w 35"/>
                <a:gd name="T17" fmla="*/ 26 h 35"/>
                <a:gd name="T18" fmla="*/ 4 w 35"/>
                <a:gd name="T19" fmla="*/ 24 h 35"/>
                <a:gd name="T20" fmla="*/ 26 w 35"/>
                <a:gd name="T21" fmla="*/ 8 h 35"/>
                <a:gd name="T22" fmla="*/ 33 w 35"/>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5">
                  <a:moveTo>
                    <a:pt x="33" y="0"/>
                  </a:moveTo>
                  <a:lnTo>
                    <a:pt x="33" y="0"/>
                  </a:lnTo>
                  <a:lnTo>
                    <a:pt x="33" y="7"/>
                  </a:lnTo>
                  <a:cubicBezTo>
                    <a:pt x="32" y="12"/>
                    <a:pt x="27" y="17"/>
                    <a:pt x="25" y="19"/>
                  </a:cubicBezTo>
                  <a:cubicBezTo>
                    <a:pt x="28" y="18"/>
                    <a:pt x="32" y="13"/>
                    <a:pt x="33" y="11"/>
                  </a:cubicBezTo>
                  <a:cubicBezTo>
                    <a:pt x="33" y="18"/>
                    <a:pt x="34" y="21"/>
                    <a:pt x="35" y="25"/>
                  </a:cubicBezTo>
                  <a:cubicBezTo>
                    <a:pt x="34" y="26"/>
                    <a:pt x="30" y="28"/>
                    <a:pt x="27" y="29"/>
                  </a:cubicBezTo>
                  <a:cubicBezTo>
                    <a:pt x="15" y="35"/>
                    <a:pt x="3" y="30"/>
                    <a:pt x="0" y="23"/>
                  </a:cubicBezTo>
                  <a:cubicBezTo>
                    <a:pt x="4" y="27"/>
                    <a:pt x="16" y="32"/>
                    <a:pt x="26" y="26"/>
                  </a:cubicBezTo>
                  <a:cubicBezTo>
                    <a:pt x="18" y="29"/>
                    <a:pt x="9" y="28"/>
                    <a:pt x="4" y="24"/>
                  </a:cubicBezTo>
                  <a:cubicBezTo>
                    <a:pt x="11" y="24"/>
                    <a:pt x="23" y="21"/>
                    <a:pt x="26" y="8"/>
                  </a:cubicBezTo>
                  <a:cubicBezTo>
                    <a:pt x="29" y="6"/>
                    <a:pt x="32" y="3"/>
                    <a:pt x="3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6" name="Freeform 1011"/>
            <p:cNvSpPr>
              <a:spLocks/>
            </p:cNvSpPr>
            <p:nvPr userDrawn="1"/>
          </p:nvSpPr>
          <p:spPr bwMode="auto">
            <a:xfrm>
              <a:off x="291" y="332"/>
              <a:ext cx="6" cy="19"/>
            </a:xfrm>
            <a:custGeom>
              <a:avLst/>
              <a:gdLst>
                <a:gd name="T0" fmla="*/ 13 w 13"/>
                <a:gd name="T1" fmla="*/ 0 h 41"/>
                <a:gd name="T2" fmla="*/ 13 w 13"/>
                <a:gd name="T3" fmla="*/ 0 h 41"/>
                <a:gd name="T4" fmla="*/ 13 w 13"/>
                <a:gd name="T5" fmla="*/ 30 h 41"/>
                <a:gd name="T6" fmla="*/ 2 w 13"/>
                <a:gd name="T7" fmla="*/ 41 h 41"/>
                <a:gd name="T8" fmla="*/ 0 w 13"/>
                <a:gd name="T9" fmla="*/ 1 h 41"/>
                <a:gd name="T10" fmla="*/ 7 w 13"/>
                <a:gd name="T11" fmla="*/ 5 h 41"/>
                <a:gd name="T12" fmla="*/ 9 w 13"/>
                <a:gd name="T13" fmla="*/ 25 h 41"/>
                <a:gd name="T14" fmla="*/ 10 w 13"/>
                <a:gd name="T15" fmla="*/ 5 h 41"/>
                <a:gd name="T16" fmla="*/ 13 w 13"/>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13" y="0"/>
                  </a:moveTo>
                  <a:lnTo>
                    <a:pt x="13" y="0"/>
                  </a:lnTo>
                  <a:lnTo>
                    <a:pt x="13" y="30"/>
                  </a:lnTo>
                  <a:cubicBezTo>
                    <a:pt x="12" y="34"/>
                    <a:pt x="7" y="40"/>
                    <a:pt x="2" y="41"/>
                  </a:cubicBezTo>
                  <a:cubicBezTo>
                    <a:pt x="7" y="30"/>
                    <a:pt x="8" y="15"/>
                    <a:pt x="0" y="1"/>
                  </a:cubicBezTo>
                  <a:cubicBezTo>
                    <a:pt x="2" y="2"/>
                    <a:pt x="6" y="4"/>
                    <a:pt x="7" y="5"/>
                  </a:cubicBezTo>
                  <a:cubicBezTo>
                    <a:pt x="8" y="8"/>
                    <a:pt x="9" y="18"/>
                    <a:pt x="9" y="25"/>
                  </a:cubicBezTo>
                  <a:cubicBezTo>
                    <a:pt x="11" y="18"/>
                    <a:pt x="10" y="7"/>
                    <a:pt x="10" y="5"/>
                  </a:cubicBezTo>
                  <a:cubicBezTo>
                    <a:pt x="10" y="3"/>
                    <a:pt x="11" y="2"/>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7" name="Freeform 1012"/>
            <p:cNvSpPr>
              <a:spLocks/>
            </p:cNvSpPr>
            <p:nvPr userDrawn="1"/>
          </p:nvSpPr>
          <p:spPr bwMode="auto">
            <a:xfrm>
              <a:off x="268" y="331"/>
              <a:ext cx="12" cy="20"/>
            </a:xfrm>
            <a:custGeom>
              <a:avLst/>
              <a:gdLst>
                <a:gd name="T0" fmla="*/ 15 w 27"/>
                <a:gd name="T1" fmla="*/ 1 h 44"/>
                <a:gd name="T2" fmla="*/ 15 w 27"/>
                <a:gd name="T3" fmla="*/ 1 h 44"/>
                <a:gd name="T4" fmla="*/ 14 w 27"/>
                <a:gd name="T5" fmla="*/ 28 h 44"/>
                <a:gd name="T6" fmla="*/ 21 w 27"/>
                <a:gd name="T7" fmla="*/ 0 h 44"/>
                <a:gd name="T8" fmla="*/ 27 w 27"/>
                <a:gd name="T9" fmla="*/ 5 h 44"/>
                <a:gd name="T10" fmla="*/ 26 w 27"/>
                <a:gd name="T11" fmla="*/ 32 h 44"/>
                <a:gd name="T12" fmla="*/ 13 w 27"/>
                <a:gd name="T13" fmla="*/ 44 h 44"/>
                <a:gd name="T14" fmla="*/ 1 w 27"/>
                <a:gd name="T15" fmla="*/ 33 h 44"/>
                <a:gd name="T16" fmla="*/ 6 w 27"/>
                <a:gd name="T17" fmla="*/ 4 h 44"/>
                <a:gd name="T18" fmla="*/ 15 w 27"/>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44">
                  <a:moveTo>
                    <a:pt x="15" y="1"/>
                  </a:moveTo>
                  <a:lnTo>
                    <a:pt x="15" y="1"/>
                  </a:lnTo>
                  <a:cubicBezTo>
                    <a:pt x="15" y="6"/>
                    <a:pt x="14" y="20"/>
                    <a:pt x="14" y="28"/>
                  </a:cubicBezTo>
                  <a:cubicBezTo>
                    <a:pt x="16" y="23"/>
                    <a:pt x="20" y="2"/>
                    <a:pt x="21" y="0"/>
                  </a:cubicBezTo>
                  <a:cubicBezTo>
                    <a:pt x="21" y="3"/>
                    <a:pt x="25" y="3"/>
                    <a:pt x="27" y="5"/>
                  </a:cubicBezTo>
                  <a:cubicBezTo>
                    <a:pt x="26" y="9"/>
                    <a:pt x="26" y="30"/>
                    <a:pt x="26" y="32"/>
                  </a:cubicBezTo>
                  <a:cubicBezTo>
                    <a:pt x="25" y="43"/>
                    <a:pt x="17" y="41"/>
                    <a:pt x="13" y="44"/>
                  </a:cubicBezTo>
                  <a:cubicBezTo>
                    <a:pt x="9" y="41"/>
                    <a:pt x="0" y="39"/>
                    <a:pt x="1" y="33"/>
                  </a:cubicBezTo>
                  <a:cubicBezTo>
                    <a:pt x="3" y="22"/>
                    <a:pt x="5" y="13"/>
                    <a:pt x="6" y="4"/>
                  </a:cubicBezTo>
                  <a:cubicBezTo>
                    <a:pt x="9" y="2"/>
                    <a:pt x="12" y="3"/>
                    <a:pt x="1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8" name="Freeform 1013"/>
            <p:cNvSpPr>
              <a:spLocks/>
            </p:cNvSpPr>
            <p:nvPr userDrawn="1"/>
          </p:nvSpPr>
          <p:spPr bwMode="auto">
            <a:xfrm>
              <a:off x="251" y="327"/>
              <a:ext cx="17" cy="26"/>
            </a:xfrm>
            <a:custGeom>
              <a:avLst/>
              <a:gdLst>
                <a:gd name="T0" fmla="*/ 28 w 38"/>
                <a:gd name="T1" fmla="*/ 0 h 57"/>
                <a:gd name="T2" fmla="*/ 28 w 38"/>
                <a:gd name="T3" fmla="*/ 0 h 57"/>
                <a:gd name="T4" fmla="*/ 18 w 38"/>
                <a:gd name="T5" fmla="*/ 36 h 57"/>
                <a:gd name="T6" fmla="*/ 34 w 38"/>
                <a:gd name="T7" fmla="*/ 1 h 57"/>
                <a:gd name="T8" fmla="*/ 38 w 38"/>
                <a:gd name="T9" fmla="*/ 8 h 57"/>
                <a:gd name="T10" fmla="*/ 25 w 38"/>
                <a:gd name="T11" fmla="*/ 50 h 57"/>
                <a:gd name="T12" fmla="*/ 11 w 38"/>
                <a:gd name="T13" fmla="*/ 57 h 57"/>
                <a:gd name="T14" fmla="*/ 2 w 38"/>
                <a:gd name="T15" fmla="*/ 43 h 57"/>
                <a:gd name="T16" fmla="*/ 21 w 38"/>
                <a:gd name="T17" fmla="*/ 1 h 57"/>
                <a:gd name="T18" fmla="*/ 28 w 38"/>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7">
                  <a:moveTo>
                    <a:pt x="28" y="0"/>
                  </a:moveTo>
                  <a:lnTo>
                    <a:pt x="28" y="0"/>
                  </a:lnTo>
                  <a:cubicBezTo>
                    <a:pt x="26" y="8"/>
                    <a:pt x="19" y="32"/>
                    <a:pt x="18" y="36"/>
                  </a:cubicBezTo>
                  <a:cubicBezTo>
                    <a:pt x="23" y="29"/>
                    <a:pt x="31" y="8"/>
                    <a:pt x="34" y="1"/>
                  </a:cubicBezTo>
                  <a:cubicBezTo>
                    <a:pt x="35" y="4"/>
                    <a:pt x="37" y="6"/>
                    <a:pt x="38" y="8"/>
                  </a:cubicBezTo>
                  <a:cubicBezTo>
                    <a:pt x="35" y="19"/>
                    <a:pt x="27" y="46"/>
                    <a:pt x="25" y="50"/>
                  </a:cubicBezTo>
                  <a:cubicBezTo>
                    <a:pt x="23" y="56"/>
                    <a:pt x="14" y="54"/>
                    <a:pt x="11" y="57"/>
                  </a:cubicBezTo>
                  <a:cubicBezTo>
                    <a:pt x="8" y="54"/>
                    <a:pt x="0" y="50"/>
                    <a:pt x="2" y="43"/>
                  </a:cubicBezTo>
                  <a:cubicBezTo>
                    <a:pt x="5" y="34"/>
                    <a:pt x="17" y="9"/>
                    <a:pt x="21" y="1"/>
                  </a:cubicBezTo>
                  <a:cubicBezTo>
                    <a:pt x="23" y="1"/>
                    <a:pt x="26" y="1"/>
                    <a:pt x="2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9" name="Freeform 1014"/>
            <p:cNvSpPr>
              <a:spLocks/>
            </p:cNvSpPr>
            <p:nvPr userDrawn="1"/>
          </p:nvSpPr>
          <p:spPr bwMode="auto">
            <a:xfrm>
              <a:off x="237" y="320"/>
              <a:ext cx="20" cy="29"/>
            </a:xfrm>
            <a:custGeom>
              <a:avLst/>
              <a:gdLst>
                <a:gd name="T0" fmla="*/ 32 w 46"/>
                <a:gd name="T1" fmla="*/ 2 h 63"/>
                <a:gd name="T2" fmla="*/ 32 w 46"/>
                <a:gd name="T3" fmla="*/ 2 h 63"/>
                <a:gd name="T4" fmla="*/ 44 w 46"/>
                <a:gd name="T5" fmla="*/ 0 h 63"/>
                <a:gd name="T6" fmla="*/ 19 w 46"/>
                <a:gd name="T7" fmla="*/ 40 h 63"/>
                <a:gd name="T8" fmla="*/ 44 w 46"/>
                <a:gd name="T9" fmla="*/ 8 h 63"/>
                <a:gd name="T10" fmla="*/ 46 w 46"/>
                <a:gd name="T11" fmla="*/ 15 h 63"/>
                <a:gd name="T12" fmla="*/ 21 w 46"/>
                <a:gd name="T13" fmla="*/ 59 h 63"/>
                <a:gd name="T14" fmla="*/ 6 w 46"/>
                <a:gd name="T15" fmla="*/ 62 h 63"/>
                <a:gd name="T16" fmla="*/ 1 w 46"/>
                <a:gd name="T17" fmla="*/ 48 h 63"/>
                <a:gd name="T18" fmla="*/ 32 w 46"/>
                <a:gd name="T19"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63">
                  <a:moveTo>
                    <a:pt x="32" y="2"/>
                  </a:moveTo>
                  <a:lnTo>
                    <a:pt x="32" y="2"/>
                  </a:lnTo>
                  <a:cubicBezTo>
                    <a:pt x="35" y="2"/>
                    <a:pt x="40" y="2"/>
                    <a:pt x="44" y="0"/>
                  </a:cubicBezTo>
                  <a:cubicBezTo>
                    <a:pt x="43" y="1"/>
                    <a:pt x="23" y="31"/>
                    <a:pt x="19" y="40"/>
                  </a:cubicBezTo>
                  <a:cubicBezTo>
                    <a:pt x="24" y="36"/>
                    <a:pt x="39" y="14"/>
                    <a:pt x="44" y="8"/>
                  </a:cubicBezTo>
                  <a:cubicBezTo>
                    <a:pt x="45" y="10"/>
                    <a:pt x="46" y="12"/>
                    <a:pt x="46" y="15"/>
                  </a:cubicBezTo>
                  <a:cubicBezTo>
                    <a:pt x="43" y="21"/>
                    <a:pt x="24" y="57"/>
                    <a:pt x="21" y="59"/>
                  </a:cubicBezTo>
                  <a:cubicBezTo>
                    <a:pt x="17" y="63"/>
                    <a:pt x="11" y="60"/>
                    <a:pt x="6" y="62"/>
                  </a:cubicBezTo>
                  <a:cubicBezTo>
                    <a:pt x="4" y="58"/>
                    <a:pt x="0" y="55"/>
                    <a:pt x="1" y="48"/>
                  </a:cubicBezTo>
                  <a:cubicBezTo>
                    <a:pt x="2" y="42"/>
                    <a:pt x="29" y="7"/>
                    <a:pt x="32"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0" name="Freeform 1015"/>
            <p:cNvSpPr>
              <a:spLocks/>
            </p:cNvSpPr>
            <p:nvPr userDrawn="1"/>
          </p:nvSpPr>
          <p:spPr bwMode="auto">
            <a:xfrm>
              <a:off x="288" y="314"/>
              <a:ext cx="10" cy="19"/>
            </a:xfrm>
            <a:custGeom>
              <a:avLst/>
              <a:gdLst>
                <a:gd name="T0" fmla="*/ 23 w 24"/>
                <a:gd name="T1" fmla="*/ 30 h 43"/>
                <a:gd name="T2" fmla="*/ 23 w 24"/>
                <a:gd name="T3" fmla="*/ 30 h 43"/>
                <a:gd name="T4" fmla="*/ 16 w 24"/>
                <a:gd name="T5" fmla="*/ 43 h 43"/>
                <a:gd name="T6" fmla="*/ 3 w 24"/>
                <a:gd name="T7" fmla="*/ 35 h 43"/>
                <a:gd name="T8" fmla="*/ 0 w 24"/>
                <a:gd name="T9" fmla="*/ 4 h 43"/>
                <a:gd name="T10" fmla="*/ 6 w 24"/>
                <a:gd name="T11" fmla="*/ 6 h 43"/>
                <a:gd name="T12" fmla="*/ 13 w 24"/>
                <a:gd name="T13" fmla="*/ 27 h 43"/>
                <a:gd name="T14" fmla="*/ 11 w 24"/>
                <a:gd name="T15" fmla="*/ 4 h 43"/>
                <a:gd name="T16" fmla="*/ 15 w 24"/>
                <a:gd name="T17" fmla="*/ 0 h 43"/>
                <a:gd name="T18" fmla="*/ 23 w 24"/>
                <a:gd name="T19"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3">
                  <a:moveTo>
                    <a:pt x="23" y="30"/>
                  </a:moveTo>
                  <a:lnTo>
                    <a:pt x="23" y="30"/>
                  </a:lnTo>
                  <a:cubicBezTo>
                    <a:pt x="24" y="37"/>
                    <a:pt x="19" y="38"/>
                    <a:pt x="16" y="43"/>
                  </a:cubicBezTo>
                  <a:cubicBezTo>
                    <a:pt x="12" y="40"/>
                    <a:pt x="4" y="39"/>
                    <a:pt x="3" y="35"/>
                  </a:cubicBezTo>
                  <a:cubicBezTo>
                    <a:pt x="2" y="29"/>
                    <a:pt x="1" y="11"/>
                    <a:pt x="0" y="4"/>
                  </a:cubicBezTo>
                  <a:cubicBezTo>
                    <a:pt x="2" y="5"/>
                    <a:pt x="4" y="5"/>
                    <a:pt x="6" y="6"/>
                  </a:cubicBezTo>
                  <a:cubicBezTo>
                    <a:pt x="7" y="11"/>
                    <a:pt x="12" y="23"/>
                    <a:pt x="13" y="27"/>
                  </a:cubicBezTo>
                  <a:cubicBezTo>
                    <a:pt x="13" y="21"/>
                    <a:pt x="11" y="4"/>
                    <a:pt x="11" y="4"/>
                  </a:cubicBezTo>
                  <a:cubicBezTo>
                    <a:pt x="11" y="4"/>
                    <a:pt x="14" y="1"/>
                    <a:pt x="15" y="0"/>
                  </a:cubicBezTo>
                  <a:cubicBezTo>
                    <a:pt x="17" y="8"/>
                    <a:pt x="21" y="19"/>
                    <a:pt x="23" y="3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1" name="Freeform 1016"/>
            <p:cNvSpPr>
              <a:spLocks/>
            </p:cNvSpPr>
            <p:nvPr userDrawn="1"/>
          </p:nvSpPr>
          <p:spPr bwMode="auto">
            <a:xfrm>
              <a:off x="277" y="313"/>
              <a:ext cx="11" cy="20"/>
            </a:xfrm>
            <a:custGeom>
              <a:avLst/>
              <a:gdLst>
                <a:gd name="T0" fmla="*/ 14 w 23"/>
                <a:gd name="T1" fmla="*/ 3 h 46"/>
                <a:gd name="T2" fmla="*/ 14 w 23"/>
                <a:gd name="T3" fmla="*/ 3 h 46"/>
                <a:gd name="T4" fmla="*/ 16 w 23"/>
                <a:gd name="T5" fmla="*/ 0 h 46"/>
                <a:gd name="T6" fmla="*/ 21 w 23"/>
                <a:gd name="T7" fmla="*/ 6 h 46"/>
                <a:gd name="T8" fmla="*/ 22 w 23"/>
                <a:gd name="T9" fmla="*/ 36 h 46"/>
                <a:gd name="T10" fmla="*/ 12 w 23"/>
                <a:gd name="T11" fmla="*/ 46 h 46"/>
                <a:gd name="T12" fmla="*/ 0 w 23"/>
                <a:gd name="T13" fmla="*/ 35 h 46"/>
                <a:gd name="T14" fmla="*/ 3 w 23"/>
                <a:gd name="T15" fmla="*/ 8 h 46"/>
                <a:gd name="T16" fmla="*/ 5 w 23"/>
                <a:gd name="T17" fmla="*/ 10 h 46"/>
                <a:gd name="T18" fmla="*/ 10 w 23"/>
                <a:gd name="T19" fmla="*/ 6 h 46"/>
                <a:gd name="T20" fmla="*/ 12 w 23"/>
                <a:gd name="T21" fmla="*/ 29 h 46"/>
                <a:gd name="T22" fmla="*/ 14 w 23"/>
                <a:gd name="T23"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46">
                  <a:moveTo>
                    <a:pt x="14" y="3"/>
                  </a:moveTo>
                  <a:lnTo>
                    <a:pt x="14" y="3"/>
                  </a:lnTo>
                  <a:cubicBezTo>
                    <a:pt x="15" y="2"/>
                    <a:pt x="16" y="2"/>
                    <a:pt x="16" y="0"/>
                  </a:cubicBezTo>
                  <a:cubicBezTo>
                    <a:pt x="17" y="3"/>
                    <a:pt x="19" y="5"/>
                    <a:pt x="21" y="6"/>
                  </a:cubicBezTo>
                  <a:cubicBezTo>
                    <a:pt x="21" y="11"/>
                    <a:pt x="22" y="33"/>
                    <a:pt x="22" y="36"/>
                  </a:cubicBezTo>
                  <a:cubicBezTo>
                    <a:pt x="23" y="42"/>
                    <a:pt x="16" y="43"/>
                    <a:pt x="12" y="46"/>
                  </a:cubicBezTo>
                  <a:cubicBezTo>
                    <a:pt x="7" y="42"/>
                    <a:pt x="0" y="41"/>
                    <a:pt x="0" y="35"/>
                  </a:cubicBezTo>
                  <a:cubicBezTo>
                    <a:pt x="0" y="27"/>
                    <a:pt x="3" y="14"/>
                    <a:pt x="3" y="8"/>
                  </a:cubicBezTo>
                  <a:cubicBezTo>
                    <a:pt x="4" y="8"/>
                    <a:pt x="5" y="9"/>
                    <a:pt x="5" y="10"/>
                  </a:cubicBezTo>
                  <a:cubicBezTo>
                    <a:pt x="7" y="7"/>
                    <a:pt x="9" y="7"/>
                    <a:pt x="10" y="6"/>
                  </a:cubicBezTo>
                  <a:cubicBezTo>
                    <a:pt x="10" y="9"/>
                    <a:pt x="10" y="21"/>
                    <a:pt x="12" y="29"/>
                  </a:cubicBezTo>
                  <a:cubicBezTo>
                    <a:pt x="13" y="21"/>
                    <a:pt x="13" y="11"/>
                    <a:pt x="14"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2" name="Freeform 1017"/>
            <p:cNvSpPr>
              <a:spLocks/>
            </p:cNvSpPr>
            <p:nvPr userDrawn="1"/>
          </p:nvSpPr>
          <p:spPr bwMode="auto">
            <a:xfrm>
              <a:off x="273" y="313"/>
              <a:ext cx="3" cy="6"/>
            </a:xfrm>
            <a:custGeom>
              <a:avLst/>
              <a:gdLst>
                <a:gd name="T0" fmla="*/ 3 w 5"/>
                <a:gd name="T1" fmla="*/ 0 h 12"/>
                <a:gd name="T2" fmla="*/ 3 w 5"/>
                <a:gd name="T3" fmla="*/ 0 h 12"/>
                <a:gd name="T4" fmla="*/ 5 w 5"/>
                <a:gd name="T5" fmla="*/ 1 h 12"/>
                <a:gd name="T6" fmla="*/ 0 w 5"/>
                <a:gd name="T7" fmla="*/ 12 h 12"/>
                <a:gd name="T8" fmla="*/ 3 w 5"/>
                <a:gd name="T9" fmla="*/ 0 h 12"/>
              </a:gdLst>
              <a:ahLst/>
              <a:cxnLst>
                <a:cxn ang="0">
                  <a:pos x="T0" y="T1"/>
                </a:cxn>
                <a:cxn ang="0">
                  <a:pos x="T2" y="T3"/>
                </a:cxn>
                <a:cxn ang="0">
                  <a:pos x="T4" y="T5"/>
                </a:cxn>
                <a:cxn ang="0">
                  <a:pos x="T6" y="T7"/>
                </a:cxn>
                <a:cxn ang="0">
                  <a:pos x="T8" y="T9"/>
                </a:cxn>
              </a:cxnLst>
              <a:rect l="0" t="0" r="r" b="b"/>
              <a:pathLst>
                <a:path w="5" h="12">
                  <a:moveTo>
                    <a:pt x="3" y="0"/>
                  </a:moveTo>
                  <a:lnTo>
                    <a:pt x="3" y="0"/>
                  </a:lnTo>
                  <a:lnTo>
                    <a:pt x="5" y="1"/>
                  </a:lnTo>
                  <a:lnTo>
                    <a:pt x="0" y="12"/>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3" name="Freeform 1018"/>
            <p:cNvSpPr>
              <a:spLocks/>
            </p:cNvSpPr>
            <p:nvPr userDrawn="1"/>
          </p:nvSpPr>
          <p:spPr bwMode="auto">
            <a:xfrm>
              <a:off x="265" y="312"/>
              <a:ext cx="13" cy="19"/>
            </a:xfrm>
            <a:custGeom>
              <a:avLst/>
              <a:gdLst>
                <a:gd name="T0" fmla="*/ 20 w 28"/>
                <a:gd name="T1" fmla="*/ 0 h 42"/>
                <a:gd name="T2" fmla="*/ 20 w 28"/>
                <a:gd name="T3" fmla="*/ 0 h 42"/>
                <a:gd name="T4" fmla="*/ 15 w 28"/>
                <a:gd name="T5" fmla="*/ 24 h 42"/>
                <a:gd name="T6" fmla="*/ 24 w 28"/>
                <a:gd name="T7" fmla="*/ 4 h 42"/>
                <a:gd name="T8" fmla="*/ 28 w 28"/>
                <a:gd name="T9" fmla="*/ 7 h 42"/>
                <a:gd name="T10" fmla="*/ 23 w 28"/>
                <a:gd name="T11" fmla="*/ 35 h 42"/>
                <a:gd name="T12" fmla="*/ 9 w 28"/>
                <a:gd name="T13" fmla="*/ 42 h 42"/>
                <a:gd name="T14" fmla="*/ 4 w 28"/>
                <a:gd name="T15" fmla="*/ 25 h 42"/>
                <a:gd name="T16" fmla="*/ 14 w 28"/>
                <a:gd name="T17" fmla="*/ 3 h 42"/>
                <a:gd name="T18" fmla="*/ 20 w 28"/>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2">
                  <a:moveTo>
                    <a:pt x="20" y="0"/>
                  </a:moveTo>
                  <a:lnTo>
                    <a:pt x="20" y="0"/>
                  </a:lnTo>
                  <a:cubicBezTo>
                    <a:pt x="19" y="7"/>
                    <a:pt x="16" y="19"/>
                    <a:pt x="15" y="24"/>
                  </a:cubicBezTo>
                  <a:cubicBezTo>
                    <a:pt x="19" y="18"/>
                    <a:pt x="22" y="9"/>
                    <a:pt x="24" y="4"/>
                  </a:cubicBezTo>
                  <a:lnTo>
                    <a:pt x="28" y="7"/>
                  </a:lnTo>
                  <a:cubicBezTo>
                    <a:pt x="27" y="14"/>
                    <a:pt x="24" y="31"/>
                    <a:pt x="23" y="35"/>
                  </a:cubicBezTo>
                  <a:cubicBezTo>
                    <a:pt x="21" y="41"/>
                    <a:pt x="15" y="40"/>
                    <a:pt x="9" y="42"/>
                  </a:cubicBezTo>
                  <a:cubicBezTo>
                    <a:pt x="6" y="37"/>
                    <a:pt x="0" y="34"/>
                    <a:pt x="4" y="25"/>
                  </a:cubicBezTo>
                  <a:cubicBezTo>
                    <a:pt x="6" y="20"/>
                    <a:pt x="12" y="6"/>
                    <a:pt x="14" y="3"/>
                  </a:cubicBezTo>
                  <a:cubicBezTo>
                    <a:pt x="16" y="2"/>
                    <a:pt x="18" y="3"/>
                    <a:pt x="2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4" name="Freeform 1019"/>
            <p:cNvSpPr>
              <a:spLocks/>
            </p:cNvSpPr>
            <p:nvPr userDrawn="1"/>
          </p:nvSpPr>
          <p:spPr bwMode="auto">
            <a:xfrm>
              <a:off x="295" y="311"/>
              <a:ext cx="2" cy="9"/>
            </a:xfrm>
            <a:custGeom>
              <a:avLst/>
              <a:gdLst>
                <a:gd name="T0" fmla="*/ 0 w 5"/>
                <a:gd name="T1" fmla="*/ 3 h 20"/>
                <a:gd name="T2" fmla="*/ 0 w 5"/>
                <a:gd name="T3" fmla="*/ 3 h 20"/>
                <a:gd name="T4" fmla="*/ 1 w 5"/>
                <a:gd name="T5" fmla="*/ 0 h 20"/>
                <a:gd name="T6" fmla="*/ 5 w 5"/>
                <a:gd name="T7" fmla="*/ 2 h 20"/>
                <a:gd name="T8" fmla="*/ 5 w 5"/>
                <a:gd name="T9" fmla="*/ 20 h 20"/>
                <a:gd name="T10" fmla="*/ 0 w 5"/>
                <a:gd name="T11" fmla="*/ 3 h 20"/>
              </a:gdLst>
              <a:ahLst/>
              <a:cxnLst>
                <a:cxn ang="0">
                  <a:pos x="T0" y="T1"/>
                </a:cxn>
                <a:cxn ang="0">
                  <a:pos x="T2" y="T3"/>
                </a:cxn>
                <a:cxn ang="0">
                  <a:pos x="T4" y="T5"/>
                </a:cxn>
                <a:cxn ang="0">
                  <a:pos x="T6" y="T7"/>
                </a:cxn>
                <a:cxn ang="0">
                  <a:pos x="T8" y="T9"/>
                </a:cxn>
                <a:cxn ang="0">
                  <a:pos x="T10" y="T11"/>
                </a:cxn>
              </a:cxnLst>
              <a:rect l="0" t="0" r="r" b="b"/>
              <a:pathLst>
                <a:path w="5" h="20">
                  <a:moveTo>
                    <a:pt x="0" y="3"/>
                  </a:moveTo>
                  <a:lnTo>
                    <a:pt x="0" y="3"/>
                  </a:lnTo>
                  <a:cubicBezTo>
                    <a:pt x="1" y="2"/>
                    <a:pt x="1" y="1"/>
                    <a:pt x="1" y="0"/>
                  </a:cubicBezTo>
                  <a:cubicBezTo>
                    <a:pt x="2" y="1"/>
                    <a:pt x="4" y="2"/>
                    <a:pt x="5" y="2"/>
                  </a:cubicBezTo>
                  <a:lnTo>
                    <a:pt x="5" y="20"/>
                  </a:ln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5" name="Freeform 1020"/>
            <p:cNvSpPr>
              <a:spLocks/>
            </p:cNvSpPr>
            <p:nvPr userDrawn="1"/>
          </p:nvSpPr>
          <p:spPr bwMode="auto">
            <a:xfrm>
              <a:off x="256" y="309"/>
              <a:ext cx="15" cy="18"/>
            </a:xfrm>
            <a:custGeom>
              <a:avLst/>
              <a:gdLst>
                <a:gd name="T0" fmla="*/ 19 w 32"/>
                <a:gd name="T1" fmla="*/ 0 h 39"/>
                <a:gd name="T2" fmla="*/ 19 w 32"/>
                <a:gd name="T3" fmla="*/ 0 h 39"/>
                <a:gd name="T4" fmla="*/ 22 w 32"/>
                <a:gd name="T5" fmla="*/ 5 h 39"/>
                <a:gd name="T6" fmla="*/ 14 w 32"/>
                <a:gd name="T7" fmla="*/ 25 h 39"/>
                <a:gd name="T8" fmla="*/ 26 w 32"/>
                <a:gd name="T9" fmla="*/ 8 h 39"/>
                <a:gd name="T10" fmla="*/ 32 w 32"/>
                <a:gd name="T11" fmla="*/ 9 h 39"/>
                <a:gd name="T12" fmla="*/ 20 w 32"/>
                <a:gd name="T13" fmla="*/ 34 h 39"/>
                <a:gd name="T14" fmla="*/ 5 w 32"/>
                <a:gd name="T15" fmla="*/ 39 h 39"/>
                <a:gd name="T16" fmla="*/ 2 w 32"/>
                <a:gd name="T17" fmla="*/ 25 h 39"/>
                <a:gd name="T18" fmla="*/ 19 w 32"/>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9">
                  <a:moveTo>
                    <a:pt x="19" y="0"/>
                  </a:moveTo>
                  <a:lnTo>
                    <a:pt x="19" y="0"/>
                  </a:lnTo>
                  <a:cubicBezTo>
                    <a:pt x="20" y="2"/>
                    <a:pt x="21" y="3"/>
                    <a:pt x="22" y="5"/>
                  </a:cubicBezTo>
                  <a:cubicBezTo>
                    <a:pt x="20" y="11"/>
                    <a:pt x="15" y="20"/>
                    <a:pt x="14" y="25"/>
                  </a:cubicBezTo>
                  <a:cubicBezTo>
                    <a:pt x="17" y="23"/>
                    <a:pt x="24" y="11"/>
                    <a:pt x="26" y="8"/>
                  </a:cubicBezTo>
                  <a:cubicBezTo>
                    <a:pt x="28" y="8"/>
                    <a:pt x="30" y="9"/>
                    <a:pt x="32" y="9"/>
                  </a:cubicBezTo>
                  <a:cubicBezTo>
                    <a:pt x="29" y="15"/>
                    <a:pt x="25" y="24"/>
                    <a:pt x="20" y="34"/>
                  </a:cubicBezTo>
                  <a:cubicBezTo>
                    <a:pt x="18" y="39"/>
                    <a:pt x="10" y="38"/>
                    <a:pt x="5" y="39"/>
                  </a:cubicBezTo>
                  <a:cubicBezTo>
                    <a:pt x="3" y="33"/>
                    <a:pt x="0" y="30"/>
                    <a:pt x="2" y="25"/>
                  </a:cubicBezTo>
                  <a:cubicBezTo>
                    <a:pt x="5" y="18"/>
                    <a:pt x="15" y="6"/>
                    <a:pt x="1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6" name="Freeform 1021"/>
            <p:cNvSpPr>
              <a:spLocks/>
            </p:cNvSpPr>
            <p:nvPr userDrawn="1"/>
          </p:nvSpPr>
          <p:spPr bwMode="auto">
            <a:xfrm>
              <a:off x="247" y="305"/>
              <a:ext cx="17" cy="15"/>
            </a:xfrm>
            <a:custGeom>
              <a:avLst/>
              <a:gdLst>
                <a:gd name="T0" fmla="*/ 26 w 40"/>
                <a:gd name="T1" fmla="*/ 0 h 33"/>
                <a:gd name="T2" fmla="*/ 26 w 40"/>
                <a:gd name="T3" fmla="*/ 0 h 33"/>
                <a:gd name="T4" fmla="*/ 30 w 40"/>
                <a:gd name="T5" fmla="*/ 2 h 33"/>
                <a:gd name="T6" fmla="*/ 17 w 40"/>
                <a:gd name="T7" fmla="*/ 19 h 33"/>
                <a:gd name="T8" fmla="*/ 36 w 40"/>
                <a:gd name="T9" fmla="*/ 3 h 33"/>
                <a:gd name="T10" fmla="*/ 40 w 40"/>
                <a:gd name="T11" fmla="*/ 1 h 33"/>
                <a:gd name="T12" fmla="*/ 40 w 40"/>
                <a:gd name="T13" fmla="*/ 6 h 33"/>
                <a:gd name="T14" fmla="*/ 23 w 40"/>
                <a:gd name="T15" fmla="*/ 28 h 33"/>
                <a:gd name="T16" fmla="*/ 5 w 40"/>
                <a:gd name="T17" fmla="*/ 33 h 33"/>
                <a:gd name="T18" fmla="*/ 6 w 40"/>
                <a:gd name="T19" fmla="*/ 15 h 33"/>
                <a:gd name="T20" fmla="*/ 26 w 40"/>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3">
                  <a:moveTo>
                    <a:pt x="26" y="0"/>
                  </a:moveTo>
                  <a:lnTo>
                    <a:pt x="26" y="0"/>
                  </a:lnTo>
                  <a:cubicBezTo>
                    <a:pt x="28" y="1"/>
                    <a:pt x="29" y="1"/>
                    <a:pt x="30" y="2"/>
                  </a:cubicBezTo>
                  <a:cubicBezTo>
                    <a:pt x="26" y="6"/>
                    <a:pt x="21" y="13"/>
                    <a:pt x="17" y="19"/>
                  </a:cubicBezTo>
                  <a:cubicBezTo>
                    <a:pt x="22" y="15"/>
                    <a:pt x="34" y="4"/>
                    <a:pt x="36" y="3"/>
                  </a:cubicBezTo>
                  <a:cubicBezTo>
                    <a:pt x="38" y="3"/>
                    <a:pt x="39" y="2"/>
                    <a:pt x="40" y="1"/>
                  </a:cubicBezTo>
                  <a:cubicBezTo>
                    <a:pt x="40" y="3"/>
                    <a:pt x="40" y="5"/>
                    <a:pt x="40" y="6"/>
                  </a:cubicBezTo>
                  <a:cubicBezTo>
                    <a:pt x="37" y="11"/>
                    <a:pt x="26" y="24"/>
                    <a:pt x="23" y="28"/>
                  </a:cubicBezTo>
                  <a:cubicBezTo>
                    <a:pt x="18" y="32"/>
                    <a:pt x="12" y="32"/>
                    <a:pt x="5" y="33"/>
                  </a:cubicBezTo>
                  <a:cubicBezTo>
                    <a:pt x="4" y="26"/>
                    <a:pt x="0" y="20"/>
                    <a:pt x="6" y="15"/>
                  </a:cubicBezTo>
                  <a:cubicBezTo>
                    <a:pt x="9" y="11"/>
                    <a:pt x="24" y="1"/>
                    <a:pt x="2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7" name="Freeform 1022"/>
            <p:cNvSpPr>
              <a:spLocks/>
            </p:cNvSpPr>
            <p:nvPr userDrawn="1"/>
          </p:nvSpPr>
          <p:spPr bwMode="auto">
            <a:xfrm>
              <a:off x="239" y="299"/>
              <a:ext cx="18" cy="13"/>
            </a:xfrm>
            <a:custGeom>
              <a:avLst/>
              <a:gdLst>
                <a:gd name="T0" fmla="*/ 9 w 40"/>
                <a:gd name="T1" fmla="*/ 6 h 27"/>
                <a:gd name="T2" fmla="*/ 9 w 40"/>
                <a:gd name="T3" fmla="*/ 6 h 27"/>
                <a:gd name="T4" fmla="*/ 36 w 40"/>
                <a:gd name="T5" fmla="*/ 0 h 27"/>
                <a:gd name="T6" fmla="*/ 36 w 40"/>
                <a:gd name="T7" fmla="*/ 5 h 27"/>
                <a:gd name="T8" fmla="*/ 15 w 40"/>
                <a:gd name="T9" fmla="*/ 14 h 27"/>
                <a:gd name="T10" fmla="*/ 36 w 40"/>
                <a:gd name="T11" fmla="*/ 10 h 27"/>
                <a:gd name="T12" fmla="*/ 40 w 40"/>
                <a:gd name="T13" fmla="*/ 12 h 27"/>
                <a:gd name="T14" fmla="*/ 20 w 40"/>
                <a:gd name="T15" fmla="*/ 23 h 27"/>
                <a:gd name="T16" fmla="*/ 0 w 40"/>
                <a:gd name="T17" fmla="*/ 21 h 27"/>
                <a:gd name="T18" fmla="*/ 9 w 40"/>
                <a:gd name="T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27">
                  <a:moveTo>
                    <a:pt x="9" y="6"/>
                  </a:moveTo>
                  <a:lnTo>
                    <a:pt x="9" y="6"/>
                  </a:lnTo>
                  <a:cubicBezTo>
                    <a:pt x="12" y="5"/>
                    <a:pt x="36" y="0"/>
                    <a:pt x="36" y="0"/>
                  </a:cubicBezTo>
                  <a:cubicBezTo>
                    <a:pt x="36" y="2"/>
                    <a:pt x="36" y="3"/>
                    <a:pt x="36" y="5"/>
                  </a:cubicBezTo>
                  <a:cubicBezTo>
                    <a:pt x="29" y="8"/>
                    <a:pt x="21" y="12"/>
                    <a:pt x="15" y="14"/>
                  </a:cubicBezTo>
                  <a:cubicBezTo>
                    <a:pt x="23" y="14"/>
                    <a:pt x="34" y="10"/>
                    <a:pt x="36" y="10"/>
                  </a:cubicBezTo>
                  <a:cubicBezTo>
                    <a:pt x="37" y="10"/>
                    <a:pt x="40" y="12"/>
                    <a:pt x="40" y="12"/>
                  </a:cubicBezTo>
                  <a:cubicBezTo>
                    <a:pt x="36" y="14"/>
                    <a:pt x="28" y="20"/>
                    <a:pt x="20" y="23"/>
                  </a:cubicBezTo>
                  <a:cubicBezTo>
                    <a:pt x="12" y="27"/>
                    <a:pt x="3" y="23"/>
                    <a:pt x="0" y="21"/>
                  </a:cubicBezTo>
                  <a:cubicBezTo>
                    <a:pt x="1" y="15"/>
                    <a:pt x="3" y="8"/>
                    <a:pt x="9"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8" name="Freeform 1023"/>
            <p:cNvSpPr>
              <a:spLocks/>
            </p:cNvSpPr>
            <p:nvPr userDrawn="1"/>
          </p:nvSpPr>
          <p:spPr bwMode="auto">
            <a:xfrm>
              <a:off x="223" y="298"/>
              <a:ext cx="10" cy="1"/>
            </a:xfrm>
            <a:custGeom>
              <a:avLst/>
              <a:gdLst>
                <a:gd name="T0" fmla="*/ 0 w 23"/>
                <a:gd name="T1" fmla="*/ 2 h 3"/>
                <a:gd name="T2" fmla="*/ 0 w 23"/>
                <a:gd name="T3" fmla="*/ 2 h 3"/>
                <a:gd name="T4" fmla="*/ 23 w 23"/>
                <a:gd name="T5" fmla="*/ 0 h 3"/>
                <a:gd name="T6" fmla="*/ 23 w 23"/>
                <a:gd name="T7" fmla="*/ 2 h 3"/>
                <a:gd name="T8" fmla="*/ 0 w 23"/>
                <a:gd name="T9" fmla="*/ 2 h 3"/>
              </a:gdLst>
              <a:ahLst/>
              <a:cxnLst>
                <a:cxn ang="0">
                  <a:pos x="T0" y="T1"/>
                </a:cxn>
                <a:cxn ang="0">
                  <a:pos x="T2" y="T3"/>
                </a:cxn>
                <a:cxn ang="0">
                  <a:pos x="T4" y="T5"/>
                </a:cxn>
                <a:cxn ang="0">
                  <a:pos x="T6" y="T7"/>
                </a:cxn>
                <a:cxn ang="0">
                  <a:pos x="T8" y="T9"/>
                </a:cxn>
              </a:cxnLst>
              <a:rect l="0" t="0" r="r" b="b"/>
              <a:pathLst>
                <a:path w="23" h="3">
                  <a:moveTo>
                    <a:pt x="0" y="2"/>
                  </a:moveTo>
                  <a:lnTo>
                    <a:pt x="0" y="2"/>
                  </a:lnTo>
                  <a:cubicBezTo>
                    <a:pt x="11" y="0"/>
                    <a:pt x="20" y="0"/>
                    <a:pt x="23" y="0"/>
                  </a:cubicBezTo>
                  <a:cubicBezTo>
                    <a:pt x="23" y="1"/>
                    <a:pt x="23" y="2"/>
                    <a:pt x="23" y="2"/>
                  </a:cubicBezTo>
                  <a:cubicBezTo>
                    <a:pt x="16" y="3"/>
                    <a:pt x="11" y="2"/>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9" name="Freeform 1024"/>
            <p:cNvSpPr>
              <a:spLocks/>
            </p:cNvSpPr>
            <p:nvPr userDrawn="1"/>
          </p:nvSpPr>
          <p:spPr bwMode="auto">
            <a:xfrm>
              <a:off x="200" y="293"/>
              <a:ext cx="38" cy="12"/>
            </a:xfrm>
            <a:custGeom>
              <a:avLst/>
              <a:gdLst>
                <a:gd name="T0" fmla="*/ 0 w 84"/>
                <a:gd name="T1" fmla="*/ 12 h 27"/>
                <a:gd name="T2" fmla="*/ 0 w 84"/>
                <a:gd name="T3" fmla="*/ 12 h 27"/>
                <a:gd name="T4" fmla="*/ 36 w 84"/>
                <a:gd name="T5" fmla="*/ 0 h 27"/>
                <a:gd name="T6" fmla="*/ 80 w 84"/>
                <a:gd name="T7" fmla="*/ 2 h 27"/>
                <a:gd name="T8" fmla="*/ 74 w 84"/>
                <a:gd name="T9" fmla="*/ 9 h 27"/>
                <a:gd name="T10" fmla="*/ 34 w 84"/>
                <a:gd name="T11" fmla="*/ 13 h 27"/>
                <a:gd name="T12" fmla="*/ 76 w 84"/>
                <a:gd name="T13" fmla="*/ 14 h 27"/>
                <a:gd name="T14" fmla="*/ 84 w 84"/>
                <a:gd name="T15" fmla="*/ 20 h 27"/>
                <a:gd name="T16" fmla="*/ 35 w 84"/>
                <a:gd name="T17" fmla="*/ 26 h 27"/>
                <a:gd name="T18" fmla="*/ 0 w 84"/>
                <a:gd name="T1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7">
                  <a:moveTo>
                    <a:pt x="0" y="12"/>
                  </a:moveTo>
                  <a:lnTo>
                    <a:pt x="0" y="12"/>
                  </a:lnTo>
                  <a:cubicBezTo>
                    <a:pt x="8" y="5"/>
                    <a:pt x="21" y="0"/>
                    <a:pt x="36" y="0"/>
                  </a:cubicBezTo>
                  <a:cubicBezTo>
                    <a:pt x="50" y="1"/>
                    <a:pt x="64" y="1"/>
                    <a:pt x="80" y="2"/>
                  </a:cubicBezTo>
                  <a:cubicBezTo>
                    <a:pt x="77" y="4"/>
                    <a:pt x="75" y="7"/>
                    <a:pt x="74" y="9"/>
                  </a:cubicBezTo>
                  <a:cubicBezTo>
                    <a:pt x="60" y="10"/>
                    <a:pt x="50" y="10"/>
                    <a:pt x="34" y="13"/>
                  </a:cubicBezTo>
                  <a:cubicBezTo>
                    <a:pt x="49" y="15"/>
                    <a:pt x="71" y="15"/>
                    <a:pt x="76" y="14"/>
                  </a:cubicBezTo>
                  <a:cubicBezTo>
                    <a:pt x="77" y="17"/>
                    <a:pt x="80" y="19"/>
                    <a:pt x="84" y="20"/>
                  </a:cubicBezTo>
                  <a:cubicBezTo>
                    <a:pt x="63" y="23"/>
                    <a:pt x="48" y="25"/>
                    <a:pt x="35" y="26"/>
                  </a:cubicBezTo>
                  <a:cubicBezTo>
                    <a:pt x="18" y="27"/>
                    <a:pt x="7" y="23"/>
                    <a:pt x="0" y="1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0" name="Freeform 1025"/>
            <p:cNvSpPr>
              <a:spLocks/>
            </p:cNvSpPr>
            <p:nvPr userDrawn="1"/>
          </p:nvSpPr>
          <p:spPr bwMode="auto">
            <a:xfrm>
              <a:off x="234" y="292"/>
              <a:ext cx="24" cy="10"/>
            </a:xfrm>
            <a:custGeom>
              <a:avLst/>
              <a:gdLst>
                <a:gd name="T0" fmla="*/ 13 w 52"/>
                <a:gd name="T1" fmla="*/ 2 h 22"/>
                <a:gd name="T2" fmla="*/ 13 w 52"/>
                <a:gd name="T3" fmla="*/ 2 h 22"/>
                <a:gd name="T4" fmla="*/ 42 w 52"/>
                <a:gd name="T5" fmla="*/ 1 h 22"/>
                <a:gd name="T6" fmla="*/ 46 w 52"/>
                <a:gd name="T7" fmla="*/ 5 h 22"/>
                <a:gd name="T8" fmla="*/ 23 w 52"/>
                <a:gd name="T9" fmla="*/ 10 h 22"/>
                <a:gd name="T10" fmla="*/ 52 w 52"/>
                <a:gd name="T11" fmla="*/ 9 h 22"/>
                <a:gd name="T12" fmla="*/ 48 w 52"/>
                <a:gd name="T13" fmla="*/ 15 h 22"/>
                <a:gd name="T14" fmla="*/ 18 w 52"/>
                <a:gd name="T15" fmla="*/ 20 h 22"/>
                <a:gd name="T16" fmla="*/ 0 w 52"/>
                <a:gd name="T17" fmla="*/ 13 h 22"/>
                <a:gd name="T18" fmla="*/ 13 w 52"/>
                <a:gd name="T1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22">
                  <a:moveTo>
                    <a:pt x="13" y="2"/>
                  </a:moveTo>
                  <a:lnTo>
                    <a:pt x="13" y="2"/>
                  </a:lnTo>
                  <a:cubicBezTo>
                    <a:pt x="21" y="1"/>
                    <a:pt x="37" y="0"/>
                    <a:pt x="42" y="1"/>
                  </a:cubicBezTo>
                  <a:cubicBezTo>
                    <a:pt x="43" y="2"/>
                    <a:pt x="45" y="4"/>
                    <a:pt x="46" y="5"/>
                  </a:cubicBezTo>
                  <a:cubicBezTo>
                    <a:pt x="41" y="7"/>
                    <a:pt x="30" y="8"/>
                    <a:pt x="23" y="10"/>
                  </a:cubicBezTo>
                  <a:cubicBezTo>
                    <a:pt x="30" y="11"/>
                    <a:pt x="45" y="9"/>
                    <a:pt x="52" y="9"/>
                  </a:cubicBezTo>
                  <a:cubicBezTo>
                    <a:pt x="49" y="11"/>
                    <a:pt x="48" y="13"/>
                    <a:pt x="48" y="15"/>
                  </a:cubicBezTo>
                  <a:cubicBezTo>
                    <a:pt x="42" y="17"/>
                    <a:pt x="18" y="20"/>
                    <a:pt x="18" y="20"/>
                  </a:cubicBezTo>
                  <a:cubicBezTo>
                    <a:pt x="7" y="22"/>
                    <a:pt x="4" y="18"/>
                    <a:pt x="0" y="13"/>
                  </a:cubicBezTo>
                  <a:cubicBezTo>
                    <a:pt x="2" y="7"/>
                    <a:pt x="7" y="2"/>
                    <a:pt x="1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1" name="Freeform 1026"/>
            <p:cNvSpPr>
              <a:spLocks/>
            </p:cNvSpPr>
            <p:nvPr userDrawn="1"/>
          </p:nvSpPr>
          <p:spPr bwMode="auto">
            <a:xfrm>
              <a:off x="245" y="286"/>
              <a:ext cx="7" cy="2"/>
            </a:xfrm>
            <a:custGeom>
              <a:avLst/>
              <a:gdLst>
                <a:gd name="T0" fmla="*/ 0 w 15"/>
                <a:gd name="T1" fmla="*/ 0 h 3"/>
                <a:gd name="T2" fmla="*/ 0 w 15"/>
                <a:gd name="T3" fmla="*/ 0 h 3"/>
                <a:gd name="T4" fmla="*/ 15 w 15"/>
                <a:gd name="T5" fmla="*/ 1 h 3"/>
                <a:gd name="T6" fmla="*/ 13 w 15"/>
                <a:gd name="T7" fmla="*/ 3 h 3"/>
                <a:gd name="T8" fmla="*/ 0 w 15"/>
                <a:gd name="T9" fmla="*/ 0 h 3"/>
              </a:gdLst>
              <a:ahLst/>
              <a:cxnLst>
                <a:cxn ang="0">
                  <a:pos x="T0" y="T1"/>
                </a:cxn>
                <a:cxn ang="0">
                  <a:pos x="T2" y="T3"/>
                </a:cxn>
                <a:cxn ang="0">
                  <a:pos x="T4" y="T5"/>
                </a:cxn>
                <a:cxn ang="0">
                  <a:pos x="T6" y="T7"/>
                </a:cxn>
                <a:cxn ang="0">
                  <a:pos x="T8" y="T9"/>
                </a:cxn>
              </a:cxnLst>
              <a:rect l="0" t="0" r="r" b="b"/>
              <a:pathLst>
                <a:path w="15" h="3">
                  <a:moveTo>
                    <a:pt x="0" y="0"/>
                  </a:moveTo>
                  <a:lnTo>
                    <a:pt x="0" y="0"/>
                  </a:lnTo>
                  <a:cubicBezTo>
                    <a:pt x="5" y="0"/>
                    <a:pt x="11" y="1"/>
                    <a:pt x="15" y="1"/>
                  </a:cubicBezTo>
                  <a:cubicBezTo>
                    <a:pt x="15" y="1"/>
                    <a:pt x="14" y="2"/>
                    <a:pt x="13" y="3"/>
                  </a:cubicBezTo>
                  <a:cubicBezTo>
                    <a:pt x="9" y="2"/>
                    <a:pt x="3"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2" name="Freeform 1027"/>
            <p:cNvSpPr>
              <a:spLocks/>
            </p:cNvSpPr>
            <p:nvPr userDrawn="1"/>
          </p:nvSpPr>
          <p:spPr bwMode="auto">
            <a:xfrm>
              <a:off x="222" y="286"/>
              <a:ext cx="9" cy="2"/>
            </a:xfrm>
            <a:custGeom>
              <a:avLst/>
              <a:gdLst>
                <a:gd name="T0" fmla="*/ 0 w 21"/>
                <a:gd name="T1" fmla="*/ 0 h 4"/>
                <a:gd name="T2" fmla="*/ 0 w 21"/>
                <a:gd name="T3" fmla="*/ 0 h 4"/>
                <a:gd name="T4" fmla="*/ 19 w 21"/>
                <a:gd name="T5" fmla="*/ 2 h 4"/>
                <a:gd name="T6" fmla="*/ 21 w 21"/>
                <a:gd name="T7" fmla="*/ 4 h 4"/>
                <a:gd name="T8" fmla="*/ 0 w 21"/>
                <a:gd name="T9" fmla="*/ 0 h 4"/>
              </a:gdLst>
              <a:ahLst/>
              <a:cxnLst>
                <a:cxn ang="0">
                  <a:pos x="T0" y="T1"/>
                </a:cxn>
                <a:cxn ang="0">
                  <a:pos x="T2" y="T3"/>
                </a:cxn>
                <a:cxn ang="0">
                  <a:pos x="T4" y="T5"/>
                </a:cxn>
                <a:cxn ang="0">
                  <a:pos x="T6" y="T7"/>
                </a:cxn>
                <a:cxn ang="0">
                  <a:pos x="T8" y="T9"/>
                </a:cxn>
              </a:cxnLst>
              <a:rect l="0" t="0" r="r" b="b"/>
              <a:pathLst>
                <a:path w="21" h="4">
                  <a:moveTo>
                    <a:pt x="0" y="0"/>
                  </a:moveTo>
                  <a:lnTo>
                    <a:pt x="0" y="0"/>
                  </a:lnTo>
                  <a:cubicBezTo>
                    <a:pt x="4" y="0"/>
                    <a:pt x="19" y="2"/>
                    <a:pt x="19" y="2"/>
                  </a:cubicBezTo>
                  <a:cubicBezTo>
                    <a:pt x="20" y="3"/>
                    <a:pt x="20" y="4"/>
                    <a:pt x="21" y="4"/>
                  </a:cubicBezTo>
                  <a:cubicBezTo>
                    <a:pt x="21" y="4"/>
                    <a:pt x="4"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3" name="Freeform 1028"/>
            <p:cNvSpPr>
              <a:spLocks/>
            </p:cNvSpPr>
            <p:nvPr userDrawn="1"/>
          </p:nvSpPr>
          <p:spPr bwMode="auto">
            <a:xfrm>
              <a:off x="285" y="284"/>
              <a:ext cx="12" cy="11"/>
            </a:xfrm>
            <a:custGeom>
              <a:avLst/>
              <a:gdLst>
                <a:gd name="T0" fmla="*/ 6 w 26"/>
                <a:gd name="T1" fmla="*/ 0 h 24"/>
                <a:gd name="T2" fmla="*/ 6 w 26"/>
                <a:gd name="T3" fmla="*/ 0 h 24"/>
                <a:gd name="T4" fmla="*/ 26 w 26"/>
                <a:gd name="T5" fmla="*/ 3 h 24"/>
                <a:gd name="T6" fmla="*/ 26 w 26"/>
                <a:gd name="T7" fmla="*/ 22 h 24"/>
                <a:gd name="T8" fmla="*/ 6 w 26"/>
                <a:gd name="T9" fmla="*/ 0 h 24"/>
              </a:gdLst>
              <a:ahLst/>
              <a:cxnLst>
                <a:cxn ang="0">
                  <a:pos x="T0" y="T1"/>
                </a:cxn>
                <a:cxn ang="0">
                  <a:pos x="T2" y="T3"/>
                </a:cxn>
                <a:cxn ang="0">
                  <a:pos x="T4" y="T5"/>
                </a:cxn>
                <a:cxn ang="0">
                  <a:pos x="T6" y="T7"/>
                </a:cxn>
                <a:cxn ang="0">
                  <a:pos x="T8" y="T9"/>
                </a:cxn>
              </a:cxnLst>
              <a:rect l="0" t="0" r="r" b="b"/>
              <a:pathLst>
                <a:path w="26" h="24">
                  <a:moveTo>
                    <a:pt x="6" y="0"/>
                  </a:moveTo>
                  <a:lnTo>
                    <a:pt x="6" y="0"/>
                  </a:lnTo>
                  <a:cubicBezTo>
                    <a:pt x="13" y="5"/>
                    <a:pt x="18" y="5"/>
                    <a:pt x="26" y="3"/>
                  </a:cubicBezTo>
                  <a:lnTo>
                    <a:pt x="26" y="22"/>
                  </a:lnTo>
                  <a:cubicBezTo>
                    <a:pt x="13" y="24"/>
                    <a:pt x="0" y="14"/>
                    <a:pt x="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4" name="Freeform 1029"/>
            <p:cNvSpPr>
              <a:spLocks/>
            </p:cNvSpPr>
            <p:nvPr userDrawn="1"/>
          </p:nvSpPr>
          <p:spPr bwMode="auto">
            <a:xfrm>
              <a:off x="324" y="280"/>
              <a:ext cx="2" cy="5"/>
            </a:xfrm>
            <a:custGeom>
              <a:avLst/>
              <a:gdLst>
                <a:gd name="T0" fmla="*/ 3 w 4"/>
                <a:gd name="T1" fmla="*/ 0 h 11"/>
                <a:gd name="T2" fmla="*/ 3 w 4"/>
                <a:gd name="T3" fmla="*/ 0 h 11"/>
                <a:gd name="T4" fmla="*/ 4 w 4"/>
                <a:gd name="T5" fmla="*/ 11 h 11"/>
                <a:gd name="T6" fmla="*/ 0 w 4"/>
                <a:gd name="T7" fmla="*/ 11 h 11"/>
                <a:gd name="T8" fmla="*/ 3 w 4"/>
                <a:gd name="T9" fmla="*/ 0 h 11"/>
              </a:gdLst>
              <a:ahLst/>
              <a:cxnLst>
                <a:cxn ang="0">
                  <a:pos x="T0" y="T1"/>
                </a:cxn>
                <a:cxn ang="0">
                  <a:pos x="T2" y="T3"/>
                </a:cxn>
                <a:cxn ang="0">
                  <a:pos x="T4" y="T5"/>
                </a:cxn>
                <a:cxn ang="0">
                  <a:pos x="T6" y="T7"/>
                </a:cxn>
                <a:cxn ang="0">
                  <a:pos x="T8" y="T9"/>
                </a:cxn>
              </a:cxnLst>
              <a:rect l="0" t="0" r="r" b="b"/>
              <a:pathLst>
                <a:path w="4" h="11">
                  <a:moveTo>
                    <a:pt x="3" y="0"/>
                  </a:moveTo>
                  <a:lnTo>
                    <a:pt x="3" y="0"/>
                  </a:lnTo>
                  <a:cubicBezTo>
                    <a:pt x="4" y="3"/>
                    <a:pt x="4" y="7"/>
                    <a:pt x="4" y="11"/>
                  </a:cubicBezTo>
                  <a:lnTo>
                    <a:pt x="0" y="11"/>
                  </a:lnTo>
                  <a:cubicBezTo>
                    <a:pt x="0" y="8"/>
                    <a:pt x="2" y="4"/>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5" name="Freeform 1030"/>
            <p:cNvSpPr>
              <a:spLocks/>
            </p:cNvSpPr>
            <p:nvPr userDrawn="1"/>
          </p:nvSpPr>
          <p:spPr bwMode="auto">
            <a:xfrm>
              <a:off x="232" y="280"/>
              <a:ext cx="23" cy="11"/>
            </a:xfrm>
            <a:custGeom>
              <a:avLst/>
              <a:gdLst>
                <a:gd name="T0" fmla="*/ 0 w 53"/>
                <a:gd name="T1" fmla="*/ 11 h 24"/>
                <a:gd name="T2" fmla="*/ 0 w 53"/>
                <a:gd name="T3" fmla="*/ 11 h 24"/>
                <a:gd name="T4" fmla="*/ 24 w 53"/>
                <a:gd name="T5" fmla="*/ 2 h 24"/>
                <a:gd name="T6" fmla="*/ 53 w 53"/>
                <a:gd name="T7" fmla="*/ 8 h 24"/>
                <a:gd name="T8" fmla="*/ 47 w 53"/>
                <a:gd name="T9" fmla="*/ 13 h 24"/>
                <a:gd name="T10" fmla="*/ 21 w 53"/>
                <a:gd name="T11" fmla="*/ 13 h 24"/>
                <a:gd name="T12" fmla="*/ 43 w 53"/>
                <a:gd name="T13" fmla="*/ 17 h 24"/>
                <a:gd name="T14" fmla="*/ 46 w 53"/>
                <a:gd name="T15" fmla="*/ 23 h 24"/>
                <a:gd name="T16" fmla="*/ 17 w 53"/>
                <a:gd name="T17" fmla="*/ 23 h 24"/>
                <a:gd name="T18" fmla="*/ 0 w 53"/>
                <a:gd name="T1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24">
                  <a:moveTo>
                    <a:pt x="0" y="11"/>
                  </a:moveTo>
                  <a:lnTo>
                    <a:pt x="0" y="11"/>
                  </a:lnTo>
                  <a:cubicBezTo>
                    <a:pt x="4" y="2"/>
                    <a:pt x="14" y="0"/>
                    <a:pt x="24" y="2"/>
                  </a:cubicBezTo>
                  <a:cubicBezTo>
                    <a:pt x="34" y="5"/>
                    <a:pt x="42" y="6"/>
                    <a:pt x="53" y="8"/>
                  </a:cubicBezTo>
                  <a:cubicBezTo>
                    <a:pt x="50" y="9"/>
                    <a:pt x="49" y="10"/>
                    <a:pt x="47" y="13"/>
                  </a:cubicBezTo>
                  <a:cubicBezTo>
                    <a:pt x="40" y="13"/>
                    <a:pt x="30" y="11"/>
                    <a:pt x="21" y="13"/>
                  </a:cubicBezTo>
                  <a:cubicBezTo>
                    <a:pt x="28" y="15"/>
                    <a:pt x="37" y="17"/>
                    <a:pt x="43" y="17"/>
                  </a:cubicBezTo>
                  <a:cubicBezTo>
                    <a:pt x="44" y="19"/>
                    <a:pt x="46" y="23"/>
                    <a:pt x="46" y="23"/>
                  </a:cubicBezTo>
                  <a:cubicBezTo>
                    <a:pt x="40" y="23"/>
                    <a:pt x="26" y="24"/>
                    <a:pt x="17" y="23"/>
                  </a:cubicBezTo>
                  <a:cubicBezTo>
                    <a:pt x="9" y="22"/>
                    <a:pt x="3" y="16"/>
                    <a:pt x="0"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6" name="Freeform 1031"/>
            <p:cNvSpPr>
              <a:spLocks/>
            </p:cNvSpPr>
            <p:nvPr userDrawn="1"/>
          </p:nvSpPr>
          <p:spPr bwMode="auto">
            <a:xfrm>
              <a:off x="314" y="278"/>
              <a:ext cx="2" cy="7"/>
            </a:xfrm>
            <a:custGeom>
              <a:avLst/>
              <a:gdLst>
                <a:gd name="T0" fmla="*/ 6 w 6"/>
                <a:gd name="T1" fmla="*/ 0 h 16"/>
                <a:gd name="T2" fmla="*/ 6 w 6"/>
                <a:gd name="T3" fmla="*/ 0 h 16"/>
                <a:gd name="T4" fmla="*/ 5 w 6"/>
                <a:gd name="T5" fmla="*/ 16 h 16"/>
                <a:gd name="T6" fmla="*/ 0 w 6"/>
                <a:gd name="T7" fmla="*/ 16 h 16"/>
                <a:gd name="T8" fmla="*/ 6 w 6"/>
                <a:gd name="T9" fmla="*/ 0 h 16"/>
              </a:gdLst>
              <a:ahLst/>
              <a:cxnLst>
                <a:cxn ang="0">
                  <a:pos x="T0" y="T1"/>
                </a:cxn>
                <a:cxn ang="0">
                  <a:pos x="T2" y="T3"/>
                </a:cxn>
                <a:cxn ang="0">
                  <a:pos x="T4" y="T5"/>
                </a:cxn>
                <a:cxn ang="0">
                  <a:pos x="T6" y="T7"/>
                </a:cxn>
                <a:cxn ang="0">
                  <a:pos x="T8" y="T9"/>
                </a:cxn>
              </a:cxnLst>
              <a:rect l="0" t="0" r="r" b="b"/>
              <a:pathLst>
                <a:path w="6" h="16">
                  <a:moveTo>
                    <a:pt x="6" y="0"/>
                  </a:moveTo>
                  <a:lnTo>
                    <a:pt x="6" y="0"/>
                  </a:lnTo>
                  <a:cubicBezTo>
                    <a:pt x="6" y="6"/>
                    <a:pt x="5" y="12"/>
                    <a:pt x="5" y="16"/>
                  </a:cubicBezTo>
                  <a:lnTo>
                    <a:pt x="0" y="16"/>
                  </a:lnTo>
                  <a:cubicBezTo>
                    <a:pt x="2" y="11"/>
                    <a:pt x="5" y="7"/>
                    <a:pt x="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7" name="Freeform 1032"/>
            <p:cNvSpPr>
              <a:spLocks/>
            </p:cNvSpPr>
            <p:nvPr userDrawn="1"/>
          </p:nvSpPr>
          <p:spPr bwMode="auto">
            <a:xfrm>
              <a:off x="307" y="276"/>
              <a:ext cx="5" cy="9"/>
            </a:xfrm>
            <a:custGeom>
              <a:avLst/>
              <a:gdLst>
                <a:gd name="T0" fmla="*/ 12 w 12"/>
                <a:gd name="T1" fmla="*/ 0 h 20"/>
                <a:gd name="T2" fmla="*/ 12 w 12"/>
                <a:gd name="T3" fmla="*/ 0 h 20"/>
                <a:gd name="T4" fmla="*/ 6 w 12"/>
                <a:gd name="T5" fmla="*/ 20 h 20"/>
                <a:gd name="T6" fmla="*/ 0 w 12"/>
                <a:gd name="T7" fmla="*/ 20 h 20"/>
                <a:gd name="T8" fmla="*/ 12 w 12"/>
                <a:gd name="T9" fmla="*/ 0 h 20"/>
              </a:gdLst>
              <a:ahLst/>
              <a:cxnLst>
                <a:cxn ang="0">
                  <a:pos x="T0" y="T1"/>
                </a:cxn>
                <a:cxn ang="0">
                  <a:pos x="T2" y="T3"/>
                </a:cxn>
                <a:cxn ang="0">
                  <a:pos x="T4" y="T5"/>
                </a:cxn>
                <a:cxn ang="0">
                  <a:pos x="T6" y="T7"/>
                </a:cxn>
                <a:cxn ang="0">
                  <a:pos x="T8" y="T9"/>
                </a:cxn>
              </a:cxnLst>
              <a:rect l="0" t="0" r="r" b="b"/>
              <a:pathLst>
                <a:path w="12" h="20">
                  <a:moveTo>
                    <a:pt x="12" y="0"/>
                  </a:moveTo>
                  <a:lnTo>
                    <a:pt x="12" y="0"/>
                  </a:lnTo>
                  <a:cubicBezTo>
                    <a:pt x="11" y="7"/>
                    <a:pt x="7" y="16"/>
                    <a:pt x="6" y="20"/>
                  </a:cubicBezTo>
                  <a:lnTo>
                    <a:pt x="0" y="20"/>
                  </a:lnTo>
                  <a:cubicBezTo>
                    <a:pt x="2" y="16"/>
                    <a:pt x="10" y="7"/>
                    <a:pt x="1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8" name="Freeform 1033"/>
            <p:cNvSpPr>
              <a:spLocks/>
            </p:cNvSpPr>
            <p:nvPr userDrawn="1"/>
          </p:nvSpPr>
          <p:spPr bwMode="auto">
            <a:xfrm>
              <a:off x="197" y="278"/>
              <a:ext cx="41" cy="14"/>
            </a:xfrm>
            <a:custGeom>
              <a:avLst/>
              <a:gdLst>
                <a:gd name="T0" fmla="*/ 0 w 90"/>
                <a:gd name="T1" fmla="*/ 6 h 32"/>
                <a:gd name="T2" fmla="*/ 0 w 90"/>
                <a:gd name="T3" fmla="*/ 6 h 32"/>
                <a:gd name="T4" fmla="*/ 42 w 90"/>
                <a:gd name="T5" fmla="*/ 4 h 32"/>
                <a:gd name="T6" fmla="*/ 76 w 90"/>
                <a:gd name="T7" fmla="*/ 12 h 32"/>
                <a:gd name="T8" fmla="*/ 73 w 90"/>
                <a:gd name="T9" fmla="*/ 17 h 32"/>
                <a:gd name="T10" fmla="*/ 74 w 90"/>
                <a:gd name="T11" fmla="*/ 19 h 32"/>
                <a:gd name="T12" fmla="*/ 34 w 90"/>
                <a:gd name="T13" fmla="*/ 15 h 32"/>
                <a:gd name="T14" fmla="*/ 78 w 90"/>
                <a:gd name="T15" fmla="*/ 24 h 32"/>
                <a:gd name="T16" fmla="*/ 90 w 90"/>
                <a:gd name="T17" fmla="*/ 31 h 32"/>
                <a:gd name="T18" fmla="*/ 37 w 90"/>
                <a:gd name="T19" fmla="*/ 30 h 32"/>
                <a:gd name="T20" fmla="*/ 0 w 90"/>
                <a:gd name="T21"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32">
                  <a:moveTo>
                    <a:pt x="0" y="6"/>
                  </a:moveTo>
                  <a:lnTo>
                    <a:pt x="0" y="6"/>
                  </a:lnTo>
                  <a:cubicBezTo>
                    <a:pt x="11" y="0"/>
                    <a:pt x="30" y="1"/>
                    <a:pt x="42" y="4"/>
                  </a:cubicBezTo>
                  <a:cubicBezTo>
                    <a:pt x="52" y="6"/>
                    <a:pt x="70" y="10"/>
                    <a:pt x="76" y="12"/>
                  </a:cubicBezTo>
                  <a:cubicBezTo>
                    <a:pt x="75" y="13"/>
                    <a:pt x="74" y="15"/>
                    <a:pt x="73" y="17"/>
                  </a:cubicBezTo>
                  <a:cubicBezTo>
                    <a:pt x="73" y="18"/>
                    <a:pt x="73" y="18"/>
                    <a:pt x="74" y="19"/>
                  </a:cubicBezTo>
                  <a:cubicBezTo>
                    <a:pt x="73" y="19"/>
                    <a:pt x="48" y="14"/>
                    <a:pt x="34" y="15"/>
                  </a:cubicBezTo>
                  <a:cubicBezTo>
                    <a:pt x="47" y="20"/>
                    <a:pt x="77" y="24"/>
                    <a:pt x="78" y="24"/>
                  </a:cubicBezTo>
                  <a:cubicBezTo>
                    <a:pt x="81" y="28"/>
                    <a:pt x="86" y="30"/>
                    <a:pt x="90" y="31"/>
                  </a:cubicBezTo>
                  <a:cubicBezTo>
                    <a:pt x="86" y="32"/>
                    <a:pt x="46" y="31"/>
                    <a:pt x="37" y="30"/>
                  </a:cubicBezTo>
                  <a:cubicBezTo>
                    <a:pt x="24" y="28"/>
                    <a:pt x="4" y="20"/>
                    <a:pt x="0"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9" name="Freeform 1034"/>
            <p:cNvSpPr>
              <a:spLocks/>
            </p:cNvSpPr>
            <p:nvPr userDrawn="1"/>
          </p:nvSpPr>
          <p:spPr bwMode="auto">
            <a:xfrm>
              <a:off x="317" y="277"/>
              <a:ext cx="4" cy="8"/>
            </a:xfrm>
            <a:custGeom>
              <a:avLst/>
              <a:gdLst>
                <a:gd name="T0" fmla="*/ 7 w 9"/>
                <a:gd name="T1" fmla="*/ 0 h 19"/>
                <a:gd name="T2" fmla="*/ 7 w 9"/>
                <a:gd name="T3" fmla="*/ 0 h 19"/>
                <a:gd name="T4" fmla="*/ 8 w 9"/>
                <a:gd name="T5" fmla="*/ 19 h 19"/>
                <a:gd name="T6" fmla="*/ 0 w 9"/>
                <a:gd name="T7" fmla="*/ 19 h 19"/>
                <a:gd name="T8" fmla="*/ 7 w 9"/>
                <a:gd name="T9" fmla="*/ 0 h 19"/>
              </a:gdLst>
              <a:ahLst/>
              <a:cxnLst>
                <a:cxn ang="0">
                  <a:pos x="T0" y="T1"/>
                </a:cxn>
                <a:cxn ang="0">
                  <a:pos x="T2" y="T3"/>
                </a:cxn>
                <a:cxn ang="0">
                  <a:pos x="T4" y="T5"/>
                </a:cxn>
                <a:cxn ang="0">
                  <a:pos x="T6" y="T7"/>
                </a:cxn>
                <a:cxn ang="0">
                  <a:pos x="T8" y="T9"/>
                </a:cxn>
              </a:cxnLst>
              <a:rect l="0" t="0" r="r" b="b"/>
              <a:pathLst>
                <a:path w="9" h="19">
                  <a:moveTo>
                    <a:pt x="7" y="0"/>
                  </a:moveTo>
                  <a:lnTo>
                    <a:pt x="7" y="0"/>
                  </a:lnTo>
                  <a:cubicBezTo>
                    <a:pt x="8" y="5"/>
                    <a:pt x="9" y="13"/>
                    <a:pt x="8" y="19"/>
                  </a:cubicBezTo>
                  <a:lnTo>
                    <a:pt x="0" y="19"/>
                  </a:lnTo>
                  <a:cubicBezTo>
                    <a:pt x="1" y="12"/>
                    <a:pt x="5" y="6"/>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0" name="Freeform 1035"/>
            <p:cNvSpPr>
              <a:spLocks/>
            </p:cNvSpPr>
            <p:nvPr userDrawn="1"/>
          </p:nvSpPr>
          <p:spPr bwMode="auto">
            <a:xfrm>
              <a:off x="327" y="276"/>
              <a:ext cx="4" cy="9"/>
            </a:xfrm>
            <a:custGeom>
              <a:avLst/>
              <a:gdLst>
                <a:gd name="T0" fmla="*/ 8 w 9"/>
                <a:gd name="T1" fmla="*/ 0 h 20"/>
                <a:gd name="T2" fmla="*/ 8 w 9"/>
                <a:gd name="T3" fmla="*/ 0 h 20"/>
                <a:gd name="T4" fmla="*/ 9 w 9"/>
                <a:gd name="T5" fmla="*/ 20 h 20"/>
                <a:gd name="T6" fmla="*/ 0 w 9"/>
                <a:gd name="T7" fmla="*/ 20 h 20"/>
                <a:gd name="T8" fmla="*/ 8 w 9"/>
                <a:gd name="T9" fmla="*/ 0 h 20"/>
              </a:gdLst>
              <a:ahLst/>
              <a:cxnLst>
                <a:cxn ang="0">
                  <a:pos x="T0" y="T1"/>
                </a:cxn>
                <a:cxn ang="0">
                  <a:pos x="T2" y="T3"/>
                </a:cxn>
                <a:cxn ang="0">
                  <a:pos x="T4" y="T5"/>
                </a:cxn>
                <a:cxn ang="0">
                  <a:pos x="T6" y="T7"/>
                </a:cxn>
                <a:cxn ang="0">
                  <a:pos x="T8" y="T9"/>
                </a:cxn>
              </a:cxnLst>
              <a:rect l="0" t="0" r="r" b="b"/>
              <a:pathLst>
                <a:path w="9" h="20">
                  <a:moveTo>
                    <a:pt x="8" y="0"/>
                  </a:moveTo>
                  <a:lnTo>
                    <a:pt x="8" y="0"/>
                  </a:lnTo>
                  <a:cubicBezTo>
                    <a:pt x="9" y="6"/>
                    <a:pt x="8" y="15"/>
                    <a:pt x="9" y="20"/>
                  </a:cubicBezTo>
                  <a:lnTo>
                    <a:pt x="0" y="20"/>
                  </a:lnTo>
                  <a:cubicBezTo>
                    <a:pt x="2" y="13"/>
                    <a:pt x="6" y="8"/>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1" name="Freeform 1036"/>
            <p:cNvSpPr>
              <a:spLocks/>
            </p:cNvSpPr>
            <p:nvPr userDrawn="1"/>
          </p:nvSpPr>
          <p:spPr bwMode="auto">
            <a:xfrm>
              <a:off x="222" y="274"/>
              <a:ext cx="11" cy="4"/>
            </a:xfrm>
            <a:custGeom>
              <a:avLst/>
              <a:gdLst>
                <a:gd name="T0" fmla="*/ 0 w 24"/>
                <a:gd name="T1" fmla="*/ 0 h 9"/>
                <a:gd name="T2" fmla="*/ 0 w 24"/>
                <a:gd name="T3" fmla="*/ 0 h 9"/>
                <a:gd name="T4" fmla="*/ 22 w 24"/>
                <a:gd name="T5" fmla="*/ 6 h 9"/>
                <a:gd name="T6" fmla="*/ 24 w 24"/>
                <a:gd name="T7" fmla="*/ 9 h 9"/>
                <a:gd name="T8" fmla="*/ 0 w 24"/>
                <a:gd name="T9" fmla="*/ 0 h 9"/>
              </a:gdLst>
              <a:ahLst/>
              <a:cxnLst>
                <a:cxn ang="0">
                  <a:pos x="T0" y="T1"/>
                </a:cxn>
                <a:cxn ang="0">
                  <a:pos x="T2" y="T3"/>
                </a:cxn>
                <a:cxn ang="0">
                  <a:pos x="T4" y="T5"/>
                </a:cxn>
                <a:cxn ang="0">
                  <a:pos x="T6" y="T7"/>
                </a:cxn>
                <a:cxn ang="0">
                  <a:pos x="T8" y="T9"/>
                </a:cxn>
              </a:cxnLst>
              <a:rect l="0" t="0" r="r" b="b"/>
              <a:pathLst>
                <a:path w="24" h="9">
                  <a:moveTo>
                    <a:pt x="0" y="0"/>
                  </a:moveTo>
                  <a:lnTo>
                    <a:pt x="0" y="0"/>
                  </a:lnTo>
                  <a:cubicBezTo>
                    <a:pt x="7" y="2"/>
                    <a:pt x="19" y="5"/>
                    <a:pt x="22" y="6"/>
                  </a:cubicBezTo>
                  <a:cubicBezTo>
                    <a:pt x="23" y="7"/>
                    <a:pt x="23" y="8"/>
                    <a:pt x="24" y="9"/>
                  </a:cubicBezTo>
                  <a:cubicBezTo>
                    <a:pt x="23" y="8"/>
                    <a:pt x="6" y="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2" name="Freeform 1037"/>
            <p:cNvSpPr>
              <a:spLocks/>
            </p:cNvSpPr>
            <p:nvPr userDrawn="1"/>
          </p:nvSpPr>
          <p:spPr bwMode="auto">
            <a:xfrm>
              <a:off x="320" y="268"/>
              <a:ext cx="5" cy="17"/>
            </a:xfrm>
            <a:custGeom>
              <a:avLst/>
              <a:gdLst>
                <a:gd name="T0" fmla="*/ 7 w 11"/>
                <a:gd name="T1" fmla="*/ 0 h 38"/>
                <a:gd name="T2" fmla="*/ 7 w 11"/>
                <a:gd name="T3" fmla="*/ 0 h 38"/>
                <a:gd name="T4" fmla="*/ 11 w 11"/>
                <a:gd name="T5" fmla="*/ 24 h 38"/>
                <a:gd name="T6" fmla="*/ 5 w 11"/>
                <a:gd name="T7" fmla="*/ 38 h 38"/>
                <a:gd name="T8" fmla="*/ 2 w 11"/>
                <a:gd name="T9" fmla="*/ 38 h 38"/>
                <a:gd name="T10" fmla="*/ 0 w 11"/>
                <a:gd name="T11" fmla="*/ 17 h 38"/>
                <a:gd name="T12" fmla="*/ 2 w 11"/>
                <a:gd name="T13" fmla="*/ 6 h 38"/>
                <a:gd name="T14" fmla="*/ 5 w 11"/>
                <a:gd name="T15" fmla="*/ 25 h 38"/>
                <a:gd name="T16" fmla="*/ 7 w 11"/>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8">
                  <a:moveTo>
                    <a:pt x="7" y="0"/>
                  </a:moveTo>
                  <a:lnTo>
                    <a:pt x="7" y="0"/>
                  </a:lnTo>
                  <a:cubicBezTo>
                    <a:pt x="7" y="0"/>
                    <a:pt x="11" y="18"/>
                    <a:pt x="11" y="24"/>
                  </a:cubicBezTo>
                  <a:cubicBezTo>
                    <a:pt x="9" y="29"/>
                    <a:pt x="7" y="34"/>
                    <a:pt x="5" y="38"/>
                  </a:cubicBezTo>
                  <a:lnTo>
                    <a:pt x="2" y="38"/>
                  </a:lnTo>
                  <a:cubicBezTo>
                    <a:pt x="2" y="33"/>
                    <a:pt x="2" y="24"/>
                    <a:pt x="0" y="17"/>
                  </a:cubicBezTo>
                  <a:cubicBezTo>
                    <a:pt x="1" y="13"/>
                    <a:pt x="2" y="9"/>
                    <a:pt x="2" y="6"/>
                  </a:cubicBezTo>
                  <a:cubicBezTo>
                    <a:pt x="4" y="13"/>
                    <a:pt x="4" y="16"/>
                    <a:pt x="5" y="25"/>
                  </a:cubicBezTo>
                  <a:cubicBezTo>
                    <a:pt x="6" y="16"/>
                    <a:pt x="7" y="7"/>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3" name="Freeform 1038"/>
            <p:cNvSpPr>
              <a:spLocks/>
            </p:cNvSpPr>
            <p:nvPr userDrawn="1"/>
          </p:nvSpPr>
          <p:spPr bwMode="auto">
            <a:xfrm>
              <a:off x="311" y="269"/>
              <a:ext cx="6" cy="16"/>
            </a:xfrm>
            <a:custGeom>
              <a:avLst/>
              <a:gdLst>
                <a:gd name="T0" fmla="*/ 11 w 15"/>
                <a:gd name="T1" fmla="*/ 0 h 36"/>
                <a:gd name="T2" fmla="*/ 11 w 15"/>
                <a:gd name="T3" fmla="*/ 0 h 36"/>
                <a:gd name="T4" fmla="*/ 5 w 15"/>
                <a:gd name="T5" fmla="*/ 36 h 36"/>
                <a:gd name="T6" fmla="*/ 0 w 15"/>
                <a:gd name="T7" fmla="*/ 36 h 36"/>
                <a:gd name="T8" fmla="*/ 6 w 15"/>
                <a:gd name="T9" fmla="*/ 1 h 36"/>
                <a:gd name="T10" fmla="*/ 7 w 15"/>
                <a:gd name="T11" fmla="*/ 21 h 36"/>
                <a:gd name="T12" fmla="*/ 11 w 15"/>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15" h="36">
                  <a:moveTo>
                    <a:pt x="11" y="0"/>
                  </a:moveTo>
                  <a:lnTo>
                    <a:pt x="11" y="0"/>
                  </a:lnTo>
                  <a:cubicBezTo>
                    <a:pt x="15" y="20"/>
                    <a:pt x="11" y="27"/>
                    <a:pt x="5" y="36"/>
                  </a:cubicBezTo>
                  <a:lnTo>
                    <a:pt x="0" y="36"/>
                  </a:lnTo>
                  <a:cubicBezTo>
                    <a:pt x="3" y="30"/>
                    <a:pt x="6" y="12"/>
                    <a:pt x="6" y="1"/>
                  </a:cubicBezTo>
                  <a:cubicBezTo>
                    <a:pt x="6" y="2"/>
                    <a:pt x="8" y="13"/>
                    <a:pt x="7" y="21"/>
                  </a:cubicBezTo>
                  <a:cubicBezTo>
                    <a:pt x="9" y="13"/>
                    <a:pt x="10" y="8"/>
                    <a:pt x="1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4" name="Freeform 1039"/>
            <p:cNvSpPr>
              <a:spLocks/>
            </p:cNvSpPr>
            <p:nvPr userDrawn="1"/>
          </p:nvSpPr>
          <p:spPr bwMode="auto">
            <a:xfrm>
              <a:off x="295" y="267"/>
              <a:ext cx="13" cy="14"/>
            </a:xfrm>
            <a:custGeom>
              <a:avLst/>
              <a:gdLst>
                <a:gd name="T0" fmla="*/ 28 w 28"/>
                <a:gd name="T1" fmla="*/ 0 h 31"/>
                <a:gd name="T2" fmla="*/ 28 w 28"/>
                <a:gd name="T3" fmla="*/ 0 h 31"/>
                <a:gd name="T4" fmla="*/ 16 w 28"/>
                <a:gd name="T5" fmla="*/ 23 h 31"/>
                <a:gd name="T6" fmla="*/ 27 w 28"/>
                <a:gd name="T7" fmla="*/ 13 h 31"/>
                <a:gd name="T8" fmla="*/ 24 w 28"/>
                <a:gd name="T9" fmla="*/ 24 h 31"/>
                <a:gd name="T10" fmla="*/ 0 w 28"/>
                <a:gd name="T11" fmla="*/ 20 h 31"/>
                <a:gd name="T12" fmla="*/ 28 w 28"/>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28" h="31">
                  <a:moveTo>
                    <a:pt x="28" y="0"/>
                  </a:moveTo>
                  <a:lnTo>
                    <a:pt x="28" y="0"/>
                  </a:lnTo>
                  <a:cubicBezTo>
                    <a:pt x="28" y="10"/>
                    <a:pt x="23" y="20"/>
                    <a:pt x="16" y="23"/>
                  </a:cubicBezTo>
                  <a:cubicBezTo>
                    <a:pt x="24" y="21"/>
                    <a:pt x="27" y="13"/>
                    <a:pt x="27" y="13"/>
                  </a:cubicBezTo>
                  <a:cubicBezTo>
                    <a:pt x="27" y="15"/>
                    <a:pt x="26" y="21"/>
                    <a:pt x="24" y="24"/>
                  </a:cubicBezTo>
                  <a:cubicBezTo>
                    <a:pt x="16" y="31"/>
                    <a:pt x="3" y="29"/>
                    <a:pt x="0" y="20"/>
                  </a:cubicBezTo>
                  <a:cubicBezTo>
                    <a:pt x="14" y="26"/>
                    <a:pt x="24" y="15"/>
                    <a:pt x="2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5" name="Freeform 1040"/>
            <p:cNvSpPr>
              <a:spLocks/>
            </p:cNvSpPr>
            <p:nvPr userDrawn="1"/>
          </p:nvSpPr>
          <p:spPr bwMode="auto">
            <a:xfrm>
              <a:off x="231" y="268"/>
              <a:ext cx="26" cy="15"/>
            </a:xfrm>
            <a:custGeom>
              <a:avLst/>
              <a:gdLst>
                <a:gd name="T0" fmla="*/ 0 w 59"/>
                <a:gd name="T1" fmla="*/ 7 h 34"/>
                <a:gd name="T2" fmla="*/ 0 w 59"/>
                <a:gd name="T3" fmla="*/ 7 h 34"/>
                <a:gd name="T4" fmla="*/ 24 w 59"/>
                <a:gd name="T5" fmla="*/ 4 h 34"/>
                <a:gd name="T6" fmla="*/ 47 w 59"/>
                <a:gd name="T7" fmla="*/ 15 h 34"/>
                <a:gd name="T8" fmla="*/ 48 w 59"/>
                <a:gd name="T9" fmla="*/ 21 h 34"/>
                <a:gd name="T10" fmla="*/ 24 w 59"/>
                <a:gd name="T11" fmla="*/ 15 h 34"/>
                <a:gd name="T12" fmla="*/ 50 w 59"/>
                <a:gd name="T13" fmla="*/ 25 h 34"/>
                <a:gd name="T14" fmla="*/ 59 w 59"/>
                <a:gd name="T15" fmla="*/ 34 h 34"/>
                <a:gd name="T16" fmla="*/ 13 w 59"/>
                <a:gd name="T17" fmla="*/ 24 h 34"/>
                <a:gd name="T18" fmla="*/ 0 w 59"/>
                <a:gd name="T19"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34">
                  <a:moveTo>
                    <a:pt x="0" y="7"/>
                  </a:moveTo>
                  <a:lnTo>
                    <a:pt x="0" y="7"/>
                  </a:lnTo>
                  <a:cubicBezTo>
                    <a:pt x="6" y="2"/>
                    <a:pt x="15" y="0"/>
                    <a:pt x="24" y="4"/>
                  </a:cubicBezTo>
                  <a:cubicBezTo>
                    <a:pt x="26" y="5"/>
                    <a:pt x="41" y="12"/>
                    <a:pt x="47" y="15"/>
                  </a:cubicBezTo>
                  <a:cubicBezTo>
                    <a:pt x="47" y="17"/>
                    <a:pt x="48" y="20"/>
                    <a:pt x="48" y="21"/>
                  </a:cubicBezTo>
                  <a:cubicBezTo>
                    <a:pt x="43" y="19"/>
                    <a:pt x="33" y="16"/>
                    <a:pt x="24" y="15"/>
                  </a:cubicBezTo>
                  <a:cubicBezTo>
                    <a:pt x="34" y="21"/>
                    <a:pt x="46" y="24"/>
                    <a:pt x="50" y="25"/>
                  </a:cubicBezTo>
                  <a:cubicBezTo>
                    <a:pt x="52" y="28"/>
                    <a:pt x="54" y="31"/>
                    <a:pt x="59" y="34"/>
                  </a:cubicBezTo>
                  <a:cubicBezTo>
                    <a:pt x="44" y="31"/>
                    <a:pt x="25" y="29"/>
                    <a:pt x="13" y="24"/>
                  </a:cubicBezTo>
                  <a:cubicBezTo>
                    <a:pt x="9" y="22"/>
                    <a:pt x="1" y="15"/>
                    <a:pt x="0"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6" name="Freeform 1041"/>
            <p:cNvSpPr>
              <a:spLocks/>
            </p:cNvSpPr>
            <p:nvPr userDrawn="1"/>
          </p:nvSpPr>
          <p:spPr bwMode="auto">
            <a:xfrm>
              <a:off x="250" y="268"/>
              <a:ext cx="6" cy="3"/>
            </a:xfrm>
            <a:custGeom>
              <a:avLst/>
              <a:gdLst>
                <a:gd name="T0" fmla="*/ 0 w 14"/>
                <a:gd name="T1" fmla="*/ 0 h 8"/>
                <a:gd name="T2" fmla="*/ 0 w 14"/>
                <a:gd name="T3" fmla="*/ 0 h 8"/>
                <a:gd name="T4" fmla="*/ 14 w 14"/>
                <a:gd name="T5" fmla="*/ 8 h 8"/>
                <a:gd name="T6" fmla="*/ 12 w 14"/>
                <a:gd name="T7" fmla="*/ 8 h 8"/>
                <a:gd name="T8" fmla="*/ 0 w 14"/>
                <a:gd name="T9" fmla="*/ 0 h 8"/>
              </a:gdLst>
              <a:ahLst/>
              <a:cxnLst>
                <a:cxn ang="0">
                  <a:pos x="T0" y="T1"/>
                </a:cxn>
                <a:cxn ang="0">
                  <a:pos x="T2" y="T3"/>
                </a:cxn>
                <a:cxn ang="0">
                  <a:pos x="T4" y="T5"/>
                </a:cxn>
                <a:cxn ang="0">
                  <a:pos x="T6" y="T7"/>
                </a:cxn>
                <a:cxn ang="0">
                  <a:pos x="T8" y="T9"/>
                </a:cxn>
              </a:cxnLst>
              <a:rect l="0" t="0" r="r" b="b"/>
              <a:pathLst>
                <a:path w="14" h="8">
                  <a:moveTo>
                    <a:pt x="0" y="0"/>
                  </a:moveTo>
                  <a:lnTo>
                    <a:pt x="0" y="0"/>
                  </a:lnTo>
                  <a:cubicBezTo>
                    <a:pt x="5" y="2"/>
                    <a:pt x="10" y="6"/>
                    <a:pt x="14" y="8"/>
                  </a:cubicBezTo>
                  <a:lnTo>
                    <a:pt x="12" y="8"/>
                  </a:lnTo>
                  <a:cubicBezTo>
                    <a:pt x="8" y="6"/>
                    <a:pt x="5" y="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7" name="Freeform 1042"/>
            <p:cNvSpPr>
              <a:spLocks/>
            </p:cNvSpPr>
            <p:nvPr userDrawn="1"/>
          </p:nvSpPr>
          <p:spPr bwMode="auto">
            <a:xfrm>
              <a:off x="298" y="263"/>
              <a:ext cx="16" cy="22"/>
            </a:xfrm>
            <a:custGeom>
              <a:avLst/>
              <a:gdLst>
                <a:gd name="T0" fmla="*/ 34 w 37"/>
                <a:gd name="T1" fmla="*/ 0 h 50"/>
                <a:gd name="T2" fmla="*/ 34 w 37"/>
                <a:gd name="T3" fmla="*/ 0 h 50"/>
                <a:gd name="T4" fmla="*/ 18 w 37"/>
                <a:gd name="T5" fmla="*/ 50 h 50"/>
                <a:gd name="T6" fmla="*/ 0 w 37"/>
                <a:gd name="T7" fmla="*/ 50 h 50"/>
                <a:gd name="T8" fmla="*/ 2 w 37"/>
                <a:gd name="T9" fmla="*/ 49 h 50"/>
                <a:gd name="T10" fmla="*/ 32 w 37"/>
                <a:gd name="T11" fmla="*/ 0 h 50"/>
                <a:gd name="T12" fmla="*/ 31 w 37"/>
                <a:gd name="T13" fmla="*/ 19 h 50"/>
                <a:gd name="T14" fmla="*/ 34 w 37"/>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50">
                  <a:moveTo>
                    <a:pt x="34" y="0"/>
                  </a:moveTo>
                  <a:lnTo>
                    <a:pt x="34" y="0"/>
                  </a:lnTo>
                  <a:cubicBezTo>
                    <a:pt x="37" y="21"/>
                    <a:pt x="31" y="38"/>
                    <a:pt x="18" y="50"/>
                  </a:cubicBezTo>
                  <a:lnTo>
                    <a:pt x="0" y="50"/>
                  </a:lnTo>
                  <a:lnTo>
                    <a:pt x="2" y="49"/>
                  </a:lnTo>
                  <a:cubicBezTo>
                    <a:pt x="21" y="42"/>
                    <a:pt x="29" y="25"/>
                    <a:pt x="32" y="0"/>
                  </a:cubicBezTo>
                  <a:cubicBezTo>
                    <a:pt x="32" y="5"/>
                    <a:pt x="32" y="14"/>
                    <a:pt x="31" y="19"/>
                  </a:cubicBezTo>
                  <a:cubicBezTo>
                    <a:pt x="33" y="13"/>
                    <a:pt x="33" y="6"/>
                    <a:pt x="3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8" name="Freeform 1043"/>
            <p:cNvSpPr>
              <a:spLocks/>
            </p:cNvSpPr>
            <p:nvPr userDrawn="1"/>
          </p:nvSpPr>
          <p:spPr bwMode="auto">
            <a:xfrm>
              <a:off x="197" y="261"/>
              <a:ext cx="39" cy="21"/>
            </a:xfrm>
            <a:custGeom>
              <a:avLst/>
              <a:gdLst>
                <a:gd name="T0" fmla="*/ 0 w 87"/>
                <a:gd name="T1" fmla="*/ 3 h 45"/>
                <a:gd name="T2" fmla="*/ 0 w 87"/>
                <a:gd name="T3" fmla="*/ 3 h 45"/>
                <a:gd name="T4" fmla="*/ 40 w 87"/>
                <a:gd name="T5" fmla="*/ 8 h 45"/>
                <a:gd name="T6" fmla="*/ 72 w 87"/>
                <a:gd name="T7" fmla="*/ 23 h 45"/>
                <a:gd name="T8" fmla="*/ 76 w 87"/>
                <a:gd name="T9" fmla="*/ 31 h 45"/>
                <a:gd name="T10" fmla="*/ 28 w 87"/>
                <a:gd name="T11" fmla="*/ 17 h 45"/>
                <a:gd name="T12" fmla="*/ 83 w 87"/>
                <a:gd name="T13" fmla="*/ 38 h 45"/>
                <a:gd name="T14" fmla="*/ 87 w 87"/>
                <a:gd name="T15" fmla="*/ 42 h 45"/>
                <a:gd name="T16" fmla="*/ 80 w 87"/>
                <a:gd name="T17" fmla="*/ 45 h 45"/>
                <a:gd name="T18" fmla="*/ 43 w 87"/>
                <a:gd name="T19" fmla="*/ 37 h 45"/>
                <a:gd name="T20" fmla="*/ 0 w 87"/>
                <a:gd name="T2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45">
                  <a:moveTo>
                    <a:pt x="0" y="3"/>
                  </a:moveTo>
                  <a:lnTo>
                    <a:pt x="0" y="3"/>
                  </a:lnTo>
                  <a:cubicBezTo>
                    <a:pt x="10" y="0"/>
                    <a:pt x="30" y="4"/>
                    <a:pt x="40" y="8"/>
                  </a:cubicBezTo>
                  <a:cubicBezTo>
                    <a:pt x="46" y="11"/>
                    <a:pt x="67" y="19"/>
                    <a:pt x="72" y="23"/>
                  </a:cubicBezTo>
                  <a:cubicBezTo>
                    <a:pt x="74" y="26"/>
                    <a:pt x="74" y="28"/>
                    <a:pt x="76" y="31"/>
                  </a:cubicBezTo>
                  <a:cubicBezTo>
                    <a:pt x="68" y="28"/>
                    <a:pt x="49" y="21"/>
                    <a:pt x="28" y="17"/>
                  </a:cubicBezTo>
                  <a:cubicBezTo>
                    <a:pt x="43" y="24"/>
                    <a:pt x="68" y="33"/>
                    <a:pt x="83" y="38"/>
                  </a:cubicBezTo>
                  <a:cubicBezTo>
                    <a:pt x="84" y="39"/>
                    <a:pt x="86" y="41"/>
                    <a:pt x="87" y="42"/>
                  </a:cubicBezTo>
                  <a:cubicBezTo>
                    <a:pt x="84" y="42"/>
                    <a:pt x="82" y="44"/>
                    <a:pt x="80" y="45"/>
                  </a:cubicBezTo>
                  <a:cubicBezTo>
                    <a:pt x="75" y="45"/>
                    <a:pt x="49" y="39"/>
                    <a:pt x="43" y="37"/>
                  </a:cubicBezTo>
                  <a:cubicBezTo>
                    <a:pt x="24" y="31"/>
                    <a:pt x="2" y="18"/>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9" name="Freeform 1044"/>
            <p:cNvSpPr>
              <a:spLocks/>
            </p:cNvSpPr>
            <p:nvPr userDrawn="1"/>
          </p:nvSpPr>
          <p:spPr bwMode="auto">
            <a:xfrm>
              <a:off x="222" y="260"/>
              <a:ext cx="13" cy="8"/>
            </a:xfrm>
            <a:custGeom>
              <a:avLst/>
              <a:gdLst>
                <a:gd name="T0" fmla="*/ 0 w 29"/>
                <a:gd name="T1" fmla="*/ 0 h 16"/>
                <a:gd name="T2" fmla="*/ 0 w 29"/>
                <a:gd name="T3" fmla="*/ 0 h 16"/>
                <a:gd name="T4" fmla="*/ 29 w 29"/>
                <a:gd name="T5" fmla="*/ 15 h 16"/>
                <a:gd name="T6" fmla="*/ 25 w 29"/>
                <a:gd name="T7" fmla="*/ 16 h 16"/>
                <a:gd name="T8" fmla="*/ 0 w 29"/>
                <a:gd name="T9" fmla="*/ 0 h 16"/>
              </a:gdLst>
              <a:ahLst/>
              <a:cxnLst>
                <a:cxn ang="0">
                  <a:pos x="T0" y="T1"/>
                </a:cxn>
                <a:cxn ang="0">
                  <a:pos x="T2" y="T3"/>
                </a:cxn>
                <a:cxn ang="0">
                  <a:pos x="T4" y="T5"/>
                </a:cxn>
                <a:cxn ang="0">
                  <a:pos x="T6" y="T7"/>
                </a:cxn>
                <a:cxn ang="0">
                  <a:pos x="T8" y="T9"/>
                </a:cxn>
              </a:cxnLst>
              <a:rect l="0" t="0" r="r" b="b"/>
              <a:pathLst>
                <a:path w="29" h="16">
                  <a:moveTo>
                    <a:pt x="0" y="0"/>
                  </a:moveTo>
                  <a:lnTo>
                    <a:pt x="0" y="0"/>
                  </a:lnTo>
                  <a:cubicBezTo>
                    <a:pt x="10" y="5"/>
                    <a:pt x="27" y="14"/>
                    <a:pt x="29" y="15"/>
                  </a:cubicBezTo>
                  <a:cubicBezTo>
                    <a:pt x="28" y="15"/>
                    <a:pt x="27" y="15"/>
                    <a:pt x="25" y="16"/>
                  </a:cubicBezTo>
                  <a:cubicBezTo>
                    <a:pt x="25" y="16"/>
                    <a:pt x="7" y="6"/>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0" name="Freeform 1045"/>
            <p:cNvSpPr>
              <a:spLocks/>
            </p:cNvSpPr>
            <p:nvPr userDrawn="1"/>
          </p:nvSpPr>
          <p:spPr bwMode="auto">
            <a:xfrm>
              <a:off x="315" y="257"/>
              <a:ext cx="6" cy="25"/>
            </a:xfrm>
            <a:custGeom>
              <a:avLst/>
              <a:gdLst>
                <a:gd name="T0" fmla="*/ 3 w 12"/>
                <a:gd name="T1" fmla="*/ 0 h 55"/>
                <a:gd name="T2" fmla="*/ 3 w 12"/>
                <a:gd name="T3" fmla="*/ 0 h 55"/>
                <a:gd name="T4" fmla="*/ 12 w 12"/>
                <a:gd name="T5" fmla="*/ 27 h 55"/>
                <a:gd name="T6" fmla="*/ 3 w 12"/>
                <a:gd name="T7" fmla="*/ 55 h 55"/>
                <a:gd name="T8" fmla="*/ 0 w 12"/>
                <a:gd name="T9" fmla="*/ 24 h 55"/>
                <a:gd name="T10" fmla="*/ 1 w 12"/>
                <a:gd name="T11" fmla="*/ 1 h 55"/>
                <a:gd name="T12" fmla="*/ 7 w 12"/>
                <a:gd name="T13" fmla="*/ 28 h 55"/>
                <a:gd name="T14" fmla="*/ 3 w 12"/>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5">
                  <a:moveTo>
                    <a:pt x="3" y="0"/>
                  </a:moveTo>
                  <a:lnTo>
                    <a:pt x="3" y="0"/>
                  </a:lnTo>
                  <a:cubicBezTo>
                    <a:pt x="6" y="6"/>
                    <a:pt x="12" y="22"/>
                    <a:pt x="12" y="27"/>
                  </a:cubicBezTo>
                  <a:cubicBezTo>
                    <a:pt x="12" y="39"/>
                    <a:pt x="6" y="48"/>
                    <a:pt x="3" y="55"/>
                  </a:cubicBezTo>
                  <a:cubicBezTo>
                    <a:pt x="4" y="45"/>
                    <a:pt x="3" y="33"/>
                    <a:pt x="0" y="24"/>
                  </a:cubicBezTo>
                  <a:cubicBezTo>
                    <a:pt x="1" y="17"/>
                    <a:pt x="1" y="8"/>
                    <a:pt x="1" y="1"/>
                  </a:cubicBezTo>
                  <a:cubicBezTo>
                    <a:pt x="2" y="4"/>
                    <a:pt x="6" y="19"/>
                    <a:pt x="7" y="28"/>
                  </a:cubicBezTo>
                  <a:cubicBezTo>
                    <a:pt x="7" y="20"/>
                    <a:pt x="4" y="6"/>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1" name="Freeform 1046"/>
            <p:cNvSpPr>
              <a:spLocks/>
            </p:cNvSpPr>
            <p:nvPr userDrawn="1"/>
          </p:nvSpPr>
          <p:spPr bwMode="auto">
            <a:xfrm>
              <a:off x="323" y="257"/>
              <a:ext cx="7" cy="27"/>
            </a:xfrm>
            <a:custGeom>
              <a:avLst/>
              <a:gdLst>
                <a:gd name="T0" fmla="*/ 0 w 15"/>
                <a:gd name="T1" fmla="*/ 0 h 60"/>
                <a:gd name="T2" fmla="*/ 0 w 15"/>
                <a:gd name="T3" fmla="*/ 0 h 60"/>
                <a:gd name="T4" fmla="*/ 7 w 15"/>
                <a:gd name="T5" fmla="*/ 29 h 60"/>
                <a:gd name="T6" fmla="*/ 2 w 15"/>
                <a:gd name="T7" fmla="*/ 1 h 60"/>
                <a:gd name="T8" fmla="*/ 7 w 15"/>
                <a:gd name="T9" fmla="*/ 15 h 60"/>
                <a:gd name="T10" fmla="*/ 15 w 15"/>
                <a:gd name="T11" fmla="*/ 42 h 60"/>
                <a:gd name="T12" fmla="*/ 7 w 15"/>
                <a:gd name="T13" fmla="*/ 60 h 60"/>
                <a:gd name="T14" fmla="*/ 4 w 15"/>
                <a:gd name="T15" fmla="*/ 31 h 60"/>
                <a:gd name="T16" fmla="*/ 1 w 15"/>
                <a:gd name="T17" fmla="*/ 20 h 60"/>
                <a:gd name="T18" fmla="*/ 0 w 15"/>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60">
                  <a:moveTo>
                    <a:pt x="0" y="0"/>
                  </a:moveTo>
                  <a:lnTo>
                    <a:pt x="0" y="0"/>
                  </a:lnTo>
                  <a:cubicBezTo>
                    <a:pt x="1" y="6"/>
                    <a:pt x="7" y="26"/>
                    <a:pt x="7" y="29"/>
                  </a:cubicBezTo>
                  <a:cubicBezTo>
                    <a:pt x="6" y="19"/>
                    <a:pt x="4" y="10"/>
                    <a:pt x="2" y="1"/>
                  </a:cubicBezTo>
                  <a:cubicBezTo>
                    <a:pt x="2" y="1"/>
                    <a:pt x="6" y="12"/>
                    <a:pt x="7" y="15"/>
                  </a:cubicBezTo>
                  <a:cubicBezTo>
                    <a:pt x="9" y="22"/>
                    <a:pt x="14" y="35"/>
                    <a:pt x="15" y="42"/>
                  </a:cubicBezTo>
                  <a:cubicBezTo>
                    <a:pt x="13" y="49"/>
                    <a:pt x="10" y="54"/>
                    <a:pt x="7" y="60"/>
                  </a:cubicBezTo>
                  <a:cubicBezTo>
                    <a:pt x="7" y="50"/>
                    <a:pt x="6" y="41"/>
                    <a:pt x="4" y="31"/>
                  </a:cubicBezTo>
                  <a:cubicBezTo>
                    <a:pt x="3" y="28"/>
                    <a:pt x="1" y="24"/>
                    <a:pt x="1" y="20"/>
                  </a:cubicBezTo>
                  <a:cubicBezTo>
                    <a:pt x="0" y="14"/>
                    <a:pt x="0"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2" name="Freeform 1047"/>
            <p:cNvSpPr>
              <a:spLocks/>
            </p:cNvSpPr>
            <p:nvPr userDrawn="1"/>
          </p:nvSpPr>
          <p:spPr bwMode="auto">
            <a:xfrm>
              <a:off x="235" y="256"/>
              <a:ext cx="26" cy="18"/>
            </a:xfrm>
            <a:custGeom>
              <a:avLst/>
              <a:gdLst>
                <a:gd name="T0" fmla="*/ 0 w 58"/>
                <a:gd name="T1" fmla="*/ 0 h 39"/>
                <a:gd name="T2" fmla="*/ 0 w 58"/>
                <a:gd name="T3" fmla="*/ 0 h 39"/>
                <a:gd name="T4" fmla="*/ 58 w 58"/>
                <a:gd name="T5" fmla="*/ 34 h 39"/>
                <a:gd name="T6" fmla="*/ 51 w 58"/>
                <a:gd name="T7" fmla="*/ 34 h 39"/>
                <a:gd name="T8" fmla="*/ 23 w 58"/>
                <a:gd name="T9" fmla="*/ 18 h 39"/>
                <a:gd name="T10" fmla="*/ 45 w 58"/>
                <a:gd name="T11" fmla="*/ 35 h 39"/>
                <a:gd name="T12" fmla="*/ 38 w 58"/>
                <a:gd name="T13" fmla="*/ 39 h 39"/>
                <a:gd name="T14" fmla="*/ 12 w 58"/>
                <a:gd name="T15" fmla="*/ 26 h 39"/>
                <a:gd name="T16" fmla="*/ 0 w 58"/>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9">
                  <a:moveTo>
                    <a:pt x="0" y="0"/>
                  </a:moveTo>
                  <a:lnTo>
                    <a:pt x="0" y="0"/>
                  </a:lnTo>
                  <a:cubicBezTo>
                    <a:pt x="27" y="2"/>
                    <a:pt x="41" y="22"/>
                    <a:pt x="58" y="34"/>
                  </a:cubicBezTo>
                  <a:cubicBezTo>
                    <a:pt x="56" y="34"/>
                    <a:pt x="54" y="34"/>
                    <a:pt x="51" y="34"/>
                  </a:cubicBezTo>
                  <a:cubicBezTo>
                    <a:pt x="48" y="33"/>
                    <a:pt x="33" y="22"/>
                    <a:pt x="23" y="18"/>
                  </a:cubicBezTo>
                  <a:cubicBezTo>
                    <a:pt x="28" y="25"/>
                    <a:pt x="38" y="29"/>
                    <a:pt x="45" y="35"/>
                  </a:cubicBezTo>
                  <a:cubicBezTo>
                    <a:pt x="43" y="36"/>
                    <a:pt x="41" y="37"/>
                    <a:pt x="38" y="39"/>
                  </a:cubicBezTo>
                  <a:cubicBezTo>
                    <a:pt x="34" y="37"/>
                    <a:pt x="18" y="28"/>
                    <a:pt x="12" y="26"/>
                  </a:cubicBezTo>
                  <a:cubicBezTo>
                    <a:pt x="5" y="18"/>
                    <a:pt x="0" y="8"/>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3" name="Freeform 1048"/>
            <p:cNvSpPr>
              <a:spLocks/>
            </p:cNvSpPr>
            <p:nvPr userDrawn="1"/>
          </p:nvSpPr>
          <p:spPr bwMode="auto">
            <a:xfrm>
              <a:off x="251" y="255"/>
              <a:ext cx="3" cy="4"/>
            </a:xfrm>
            <a:custGeom>
              <a:avLst/>
              <a:gdLst>
                <a:gd name="T0" fmla="*/ 0 w 7"/>
                <a:gd name="T1" fmla="*/ 0 h 10"/>
                <a:gd name="T2" fmla="*/ 0 w 7"/>
                <a:gd name="T3" fmla="*/ 0 h 10"/>
                <a:gd name="T4" fmla="*/ 7 w 7"/>
                <a:gd name="T5" fmla="*/ 7 h 10"/>
                <a:gd name="T6" fmla="*/ 7 w 7"/>
                <a:gd name="T7" fmla="*/ 10 h 10"/>
                <a:gd name="T8" fmla="*/ 0 w 7"/>
                <a:gd name="T9" fmla="*/ 0 h 10"/>
              </a:gdLst>
              <a:ahLst/>
              <a:cxnLst>
                <a:cxn ang="0">
                  <a:pos x="T0" y="T1"/>
                </a:cxn>
                <a:cxn ang="0">
                  <a:pos x="T2" y="T3"/>
                </a:cxn>
                <a:cxn ang="0">
                  <a:pos x="T4" y="T5"/>
                </a:cxn>
                <a:cxn ang="0">
                  <a:pos x="T6" y="T7"/>
                </a:cxn>
                <a:cxn ang="0">
                  <a:pos x="T8" y="T9"/>
                </a:cxn>
              </a:cxnLst>
              <a:rect l="0" t="0" r="r" b="b"/>
              <a:pathLst>
                <a:path w="7" h="10">
                  <a:moveTo>
                    <a:pt x="0" y="0"/>
                  </a:moveTo>
                  <a:lnTo>
                    <a:pt x="0" y="0"/>
                  </a:lnTo>
                  <a:cubicBezTo>
                    <a:pt x="2" y="2"/>
                    <a:pt x="5" y="5"/>
                    <a:pt x="7" y="7"/>
                  </a:cubicBezTo>
                  <a:cubicBezTo>
                    <a:pt x="7" y="8"/>
                    <a:pt x="7" y="9"/>
                    <a:pt x="7" y="10"/>
                  </a:cubicBezTo>
                  <a:cubicBezTo>
                    <a:pt x="5" y="7"/>
                    <a:pt x="1" y="2"/>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4" name="Freeform 1049"/>
            <p:cNvSpPr>
              <a:spLocks/>
            </p:cNvSpPr>
            <p:nvPr userDrawn="1"/>
          </p:nvSpPr>
          <p:spPr bwMode="auto">
            <a:xfrm>
              <a:off x="252" y="251"/>
              <a:ext cx="45" cy="64"/>
            </a:xfrm>
            <a:custGeom>
              <a:avLst/>
              <a:gdLst>
                <a:gd name="T0" fmla="*/ 13 w 100"/>
                <a:gd name="T1" fmla="*/ 95 h 142"/>
                <a:gd name="T2" fmla="*/ 13 w 100"/>
                <a:gd name="T3" fmla="*/ 95 h 142"/>
                <a:gd name="T4" fmla="*/ 0 w 100"/>
                <a:gd name="T5" fmla="*/ 82 h 142"/>
                <a:gd name="T6" fmla="*/ 16 w 100"/>
                <a:gd name="T7" fmla="*/ 74 h 142"/>
                <a:gd name="T8" fmla="*/ 30 w 100"/>
                <a:gd name="T9" fmla="*/ 78 h 142"/>
                <a:gd name="T10" fmla="*/ 31 w 100"/>
                <a:gd name="T11" fmla="*/ 76 h 142"/>
                <a:gd name="T12" fmla="*/ 2 w 100"/>
                <a:gd name="T13" fmla="*/ 51 h 142"/>
                <a:gd name="T14" fmla="*/ 37 w 100"/>
                <a:gd name="T15" fmla="*/ 61 h 142"/>
                <a:gd name="T16" fmla="*/ 38 w 100"/>
                <a:gd name="T17" fmla="*/ 60 h 142"/>
                <a:gd name="T18" fmla="*/ 14 w 100"/>
                <a:gd name="T19" fmla="*/ 36 h 142"/>
                <a:gd name="T20" fmla="*/ 8 w 100"/>
                <a:gd name="T21" fmla="*/ 0 h 142"/>
                <a:gd name="T22" fmla="*/ 55 w 100"/>
                <a:gd name="T23" fmla="*/ 52 h 142"/>
                <a:gd name="T24" fmla="*/ 42 w 100"/>
                <a:gd name="T25" fmla="*/ 83 h 142"/>
                <a:gd name="T26" fmla="*/ 62 w 100"/>
                <a:gd name="T27" fmla="*/ 110 h 142"/>
                <a:gd name="T28" fmla="*/ 93 w 100"/>
                <a:gd name="T29" fmla="*/ 98 h 142"/>
                <a:gd name="T30" fmla="*/ 100 w 100"/>
                <a:gd name="T31" fmla="*/ 98 h 142"/>
                <a:gd name="T32" fmla="*/ 100 w 100"/>
                <a:gd name="T33" fmla="*/ 110 h 142"/>
                <a:gd name="T34" fmla="*/ 98 w 100"/>
                <a:gd name="T35" fmla="*/ 112 h 142"/>
                <a:gd name="T36" fmla="*/ 100 w 100"/>
                <a:gd name="T37" fmla="*/ 120 h 142"/>
                <a:gd name="T38" fmla="*/ 100 w 100"/>
                <a:gd name="T39" fmla="*/ 129 h 142"/>
                <a:gd name="T40" fmla="*/ 96 w 100"/>
                <a:gd name="T41" fmla="*/ 126 h 142"/>
                <a:gd name="T42" fmla="*/ 100 w 100"/>
                <a:gd name="T43" fmla="*/ 131 h 142"/>
                <a:gd name="T44" fmla="*/ 100 w 100"/>
                <a:gd name="T45" fmla="*/ 133 h 142"/>
                <a:gd name="T46" fmla="*/ 96 w 100"/>
                <a:gd name="T47" fmla="*/ 131 h 142"/>
                <a:gd name="T48" fmla="*/ 91 w 100"/>
                <a:gd name="T49" fmla="*/ 115 h 142"/>
                <a:gd name="T50" fmla="*/ 89 w 100"/>
                <a:gd name="T51" fmla="*/ 116 h 142"/>
                <a:gd name="T52" fmla="*/ 94 w 100"/>
                <a:gd name="T53" fmla="*/ 130 h 142"/>
                <a:gd name="T54" fmla="*/ 87 w 100"/>
                <a:gd name="T55" fmla="*/ 142 h 142"/>
                <a:gd name="T56" fmla="*/ 74 w 100"/>
                <a:gd name="T57" fmla="*/ 134 h 142"/>
                <a:gd name="T58" fmla="*/ 72 w 100"/>
                <a:gd name="T59" fmla="*/ 120 h 142"/>
                <a:gd name="T60" fmla="*/ 70 w 100"/>
                <a:gd name="T61" fmla="*/ 120 h 142"/>
                <a:gd name="T62" fmla="*/ 71 w 100"/>
                <a:gd name="T63" fmla="*/ 133 h 142"/>
                <a:gd name="T64" fmla="*/ 61 w 100"/>
                <a:gd name="T65" fmla="*/ 142 h 142"/>
                <a:gd name="T66" fmla="*/ 52 w 100"/>
                <a:gd name="T67" fmla="*/ 132 h 142"/>
                <a:gd name="T68" fmla="*/ 55 w 100"/>
                <a:gd name="T69" fmla="*/ 119 h 142"/>
                <a:gd name="T70" fmla="*/ 54 w 100"/>
                <a:gd name="T71" fmla="*/ 118 h 142"/>
                <a:gd name="T72" fmla="*/ 48 w 100"/>
                <a:gd name="T73" fmla="*/ 133 h 142"/>
                <a:gd name="T74" fmla="*/ 34 w 100"/>
                <a:gd name="T75" fmla="*/ 134 h 142"/>
                <a:gd name="T76" fmla="*/ 30 w 100"/>
                <a:gd name="T77" fmla="*/ 121 h 142"/>
                <a:gd name="T78" fmla="*/ 38 w 100"/>
                <a:gd name="T79" fmla="*/ 111 h 142"/>
                <a:gd name="T80" fmla="*/ 36 w 100"/>
                <a:gd name="T81" fmla="*/ 110 h 142"/>
                <a:gd name="T82" fmla="*/ 26 w 100"/>
                <a:gd name="T83" fmla="*/ 120 h 142"/>
                <a:gd name="T84" fmla="*/ 8 w 100"/>
                <a:gd name="T85" fmla="*/ 116 h 142"/>
                <a:gd name="T86" fmla="*/ 14 w 100"/>
                <a:gd name="T87" fmla="*/ 100 h 142"/>
                <a:gd name="T88" fmla="*/ 28 w 100"/>
                <a:gd name="T89" fmla="*/ 97 h 142"/>
                <a:gd name="T90" fmla="*/ 27 w 100"/>
                <a:gd name="T91" fmla="*/ 95 h 142"/>
                <a:gd name="T92" fmla="*/ 13 w 100"/>
                <a:gd name="T93" fmla="*/ 9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142">
                  <a:moveTo>
                    <a:pt x="13" y="95"/>
                  </a:moveTo>
                  <a:lnTo>
                    <a:pt x="13" y="95"/>
                  </a:lnTo>
                  <a:cubicBezTo>
                    <a:pt x="5" y="94"/>
                    <a:pt x="2" y="86"/>
                    <a:pt x="0" y="82"/>
                  </a:cubicBezTo>
                  <a:cubicBezTo>
                    <a:pt x="3" y="80"/>
                    <a:pt x="8" y="72"/>
                    <a:pt x="16" y="74"/>
                  </a:cubicBezTo>
                  <a:cubicBezTo>
                    <a:pt x="21" y="75"/>
                    <a:pt x="26" y="76"/>
                    <a:pt x="30" y="78"/>
                  </a:cubicBezTo>
                  <a:cubicBezTo>
                    <a:pt x="31" y="77"/>
                    <a:pt x="31" y="77"/>
                    <a:pt x="31" y="76"/>
                  </a:cubicBezTo>
                  <a:cubicBezTo>
                    <a:pt x="14" y="72"/>
                    <a:pt x="2" y="65"/>
                    <a:pt x="2" y="51"/>
                  </a:cubicBezTo>
                  <a:cubicBezTo>
                    <a:pt x="15" y="42"/>
                    <a:pt x="28" y="50"/>
                    <a:pt x="37" y="61"/>
                  </a:cubicBezTo>
                  <a:lnTo>
                    <a:pt x="38" y="60"/>
                  </a:lnTo>
                  <a:cubicBezTo>
                    <a:pt x="31" y="49"/>
                    <a:pt x="22" y="44"/>
                    <a:pt x="14" y="36"/>
                  </a:cubicBezTo>
                  <a:cubicBezTo>
                    <a:pt x="7" y="28"/>
                    <a:pt x="4" y="12"/>
                    <a:pt x="8" y="0"/>
                  </a:cubicBezTo>
                  <a:cubicBezTo>
                    <a:pt x="23" y="19"/>
                    <a:pt x="49" y="37"/>
                    <a:pt x="55" y="52"/>
                  </a:cubicBezTo>
                  <a:cubicBezTo>
                    <a:pt x="62" y="68"/>
                    <a:pt x="45" y="72"/>
                    <a:pt x="42" y="83"/>
                  </a:cubicBezTo>
                  <a:cubicBezTo>
                    <a:pt x="39" y="96"/>
                    <a:pt x="47" y="105"/>
                    <a:pt x="62" y="110"/>
                  </a:cubicBezTo>
                  <a:cubicBezTo>
                    <a:pt x="74" y="114"/>
                    <a:pt x="88" y="110"/>
                    <a:pt x="93" y="98"/>
                  </a:cubicBezTo>
                  <a:cubicBezTo>
                    <a:pt x="96" y="98"/>
                    <a:pt x="97" y="99"/>
                    <a:pt x="100" y="98"/>
                  </a:cubicBezTo>
                  <a:lnTo>
                    <a:pt x="100" y="110"/>
                  </a:lnTo>
                  <a:cubicBezTo>
                    <a:pt x="98" y="111"/>
                    <a:pt x="100" y="110"/>
                    <a:pt x="98" y="112"/>
                  </a:cubicBezTo>
                  <a:cubicBezTo>
                    <a:pt x="99" y="115"/>
                    <a:pt x="100" y="118"/>
                    <a:pt x="100" y="120"/>
                  </a:cubicBezTo>
                  <a:lnTo>
                    <a:pt x="100" y="129"/>
                  </a:lnTo>
                  <a:cubicBezTo>
                    <a:pt x="99" y="129"/>
                    <a:pt x="98" y="129"/>
                    <a:pt x="96" y="126"/>
                  </a:cubicBezTo>
                  <a:cubicBezTo>
                    <a:pt x="97" y="129"/>
                    <a:pt x="98" y="130"/>
                    <a:pt x="100" y="131"/>
                  </a:cubicBezTo>
                  <a:lnTo>
                    <a:pt x="100" y="133"/>
                  </a:lnTo>
                  <a:cubicBezTo>
                    <a:pt x="99" y="133"/>
                    <a:pt x="97" y="132"/>
                    <a:pt x="96" y="131"/>
                  </a:cubicBezTo>
                  <a:cubicBezTo>
                    <a:pt x="94" y="127"/>
                    <a:pt x="93" y="119"/>
                    <a:pt x="91" y="115"/>
                  </a:cubicBezTo>
                  <a:cubicBezTo>
                    <a:pt x="91" y="114"/>
                    <a:pt x="89" y="114"/>
                    <a:pt x="89" y="116"/>
                  </a:cubicBezTo>
                  <a:cubicBezTo>
                    <a:pt x="90" y="118"/>
                    <a:pt x="93" y="128"/>
                    <a:pt x="94" y="130"/>
                  </a:cubicBezTo>
                  <a:cubicBezTo>
                    <a:pt x="95" y="137"/>
                    <a:pt x="90" y="138"/>
                    <a:pt x="87" y="142"/>
                  </a:cubicBezTo>
                  <a:cubicBezTo>
                    <a:pt x="81" y="139"/>
                    <a:pt x="75" y="141"/>
                    <a:pt x="74" y="134"/>
                  </a:cubicBezTo>
                  <a:cubicBezTo>
                    <a:pt x="73" y="129"/>
                    <a:pt x="73" y="125"/>
                    <a:pt x="72" y="120"/>
                  </a:cubicBezTo>
                  <a:cubicBezTo>
                    <a:pt x="72" y="119"/>
                    <a:pt x="70" y="119"/>
                    <a:pt x="70" y="120"/>
                  </a:cubicBezTo>
                  <a:cubicBezTo>
                    <a:pt x="71" y="125"/>
                    <a:pt x="71" y="132"/>
                    <a:pt x="71" y="133"/>
                  </a:cubicBezTo>
                  <a:cubicBezTo>
                    <a:pt x="71" y="139"/>
                    <a:pt x="65" y="139"/>
                    <a:pt x="61" y="142"/>
                  </a:cubicBezTo>
                  <a:cubicBezTo>
                    <a:pt x="57" y="139"/>
                    <a:pt x="51" y="138"/>
                    <a:pt x="52" y="132"/>
                  </a:cubicBezTo>
                  <a:cubicBezTo>
                    <a:pt x="52" y="130"/>
                    <a:pt x="55" y="122"/>
                    <a:pt x="55" y="119"/>
                  </a:cubicBezTo>
                  <a:cubicBezTo>
                    <a:pt x="56" y="118"/>
                    <a:pt x="54" y="118"/>
                    <a:pt x="54" y="118"/>
                  </a:cubicBezTo>
                  <a:cubicBezTo>
                    <a:pt x="53" y="122"/>
                    <a:pt x="50" y="129"/>
                    <a:pt x="48" y="133"/>
                  </a:cubicBezTo>
                  <a:cubicBezTo>
                    <a:pt x="45" y="138"/>
                    <a:pt x="40" y="134"/>
                    <a:pt x="34" y="134"/>
                  </a:cubicBezTo>
                  <a:cubicBezTo>
                    <a:pt x="32" y="130"/>
                    <a:pt x="26" y="126"/>
                    <a:pt x="30" y="121"/>
                  </a:cubicBezTo>
                  <a:cubicBezTo>
                    <a:pt x="31" y="119"/>
                    <a:pt x="38" y="111"/>
                    <a:pt x="38" y="111"/>
                  </a:cubicBezTo>
                  <a:cubicBezTo>
                    <a:pt x="38" y="110"/>
                    <a:pt x="37" y="109"/>
                    <a:pt x="36" y="110"/>
                  </a:cubicBezTo>
                  <a:cubicBezTo>
                    <a:pt x="34" y="111"/>
                    <a:pt x="31" y="115"/>
                    <a:pt x="26" y="120"/>
                  </a:cubicBezTo>
                  <a:cubicBezTo>
                    <a:pt x="21" y="124"/>
                    <a:pt x="11" y="116"/>
                    <a:pt x="8" y="116"/>
                  </a:cubicBezTo>
                  <a:cubicBezTo>
                    <a:pt x="9" y="111"/>
                    <a:pt x="8" y="103"/>
                    <a:pt x="14" y="100"/>
                  </a:cubicBezTo>
                  <a:cubicBezTo>
                    <a:pt x="19" y="98"/>
                    <a:pt x="26" y="97"/>
                    <a:pt x="28" y="97"/>
                  </a:cubicBezTo>
                  <a:cubicBezTo>
                    <a:pt x="28" y="96"/>
                    <a:pt x="27" y="95"/>
                    <a:pt x="27" y="95"/>
                  </a:cubicBezTo>
                  <a:cubicBezTo>
                    <a:pt x="23" y="96"/>
                    <a:pt x="17" y="96"/>
                    <a:pt x="13" y="9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5" name="Freeform 1050"/>
            <p:cNvSpPr>
              <a:spLocks/>
            </p:cNvSpPr>
            <p:nvPr userDrawn="1"/>
          </p:nvSpPr>
          <p:spPr bwMode="auto">
            <a:xfrm>
              <a:off x="224" y="248"/>
              <a:ext cx="10" cy="7"/>
            </a:xfrm>
            <a:custGeom>
              <a:avLst/>
              <a:gdLst>
                <a:gd name="T0" fmla="*/ 0 w 22"/>
                <a:gd name="T1" fmla="*/ 0 h 16"/>
                <a:gd name="T2" fmla="*/ 0 w 22"/>
                <a:gd name="T3" fmla="*/ 0 h 16"/>
                <a:gd name="T4" fmla="*/ 22 w 22"/>
                <a:gd name="T5" fmla="*/ 14 h 16"/>
                <a:gd name="T6" fmla="*/ 20 w 22"/>
                <a:gd name="T7" fmla="*/ 14 h 16"/>
                <a:gd name="T8" fmla="*/ 20 w 22"/>
                <a:gd name="T9" fmla="*/ 16 h 16"/>
                <a:gd name="T10" fmla="*/ 0 w 22"/>
                <a:gd name="T11" fmla="*/ 0 h 16"/>
              </a:gdLst>
              <a:ahLst/>
              <a:cxnLst>
                <a:cxn ang="0">
                  <a:pos x="T0" y="T1"/>
                </a:cxn>
                <a:cxn ang="0">
                  <a:pos x="T2" y="T3"/>
                </a:cxn>
                <a:cxn ang="0">
                  <a:pos x="T4" y="T5"/>
                </a:cxn>
                <a:cxn ang="0">
                  <a:pos x="T6" y="T7"/>
                </a:cxn>
                <a:cxn ang="0">
                  <a:pos x="T8" y="T9"/>
                </a:cxn>
                <a:cxn ang="0">
                  <a:pos x="T10" y="T11"/>
                </a:cxn>
              </a:cxnLst>
              <a:rect l="0" t="0" r="r" b="b"/>
              <a:pathLst>
                <a:path w="22" h="16">
                  <a:moveTo>
                    <a:pt x="0" y="0"/>
                  </a:moveTo>
                  <a:lnTo>
                    <a:pt x="0" y="0"/>
                  </a:lnTo>
                  <a:cubicBezTo>
                    <a:pt x="6" y="3"/>
                    <a:pt x="19" y="11"/>
                    <a:pt x="22" y="14"/>
                  </a:cubicBezTo>
                  <a:cubicBezTo>
                    <a:pt x="21" y="14"/>
                    <a:pt x="21" y="14"/>
                    <a:pt x="20" y="14"/>
                  </a:cubicBezTo>
                  <a:cubicBezTo>
                    <a:pt x="20" y="15"/>
                    <a:pt x="20" y="16"/>
                    <a:pt x="20" y="16"/>
                  </a:cubicBezTo>
                  <a:cubicBezTo>
                    <a:pt x="16" y="12"/>
                    <a:pt x="5"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6" name="Freeform 1051"/>
            <p:cNvSpPr>
              <a:spLocks/>
            </p:cNvSpPr>
            <p:nvPr userDrawn="1"/>
          </p:nvSpPr>
          <p:spPr bwMode="auto">
            <a:xfrm>
              <a:off x="315" y="243"/>
              <a:ext cx="8" cy="31"/>
            </a:xfrm>
            <a:custGeom>
              <a:avLst/>
              <a:gdLst>
                <a:gd name="T0" fmla="*/ 2 w 17"/>
                <a:gd name="T1" fmla="*/ 0 h 68"/>
                <a:gd name="T2" fmla="*/ 2 w 17"/>
                <a:gd name="T3" fmla="*/ 0 h 68"/>
                <a:gd name="T4" fmla="*/ 9 w 17"/>
                <a:gd name="T5" fmla="*/ 14 h 68"/>
                <a:gd name="T6" fmla="*/ 16 w 17"/>
                <a:gd name="T7" fmla="*/ 68 h 68"/>
                <a:gd name="T8" fmla="*/ 0 w 17"/>
                <a:gd name="T9" fmla="*/ 16 h 68"/>
                <a:gd name="T10" fmla="*/ 14 w 17"/>
                <a:gd name="T11" fmla="*/ 42 h 68"/>
                <a:gd name="T12" fmla="*/ 2 w 17"/>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17" h="68">
                  <a:moveTo>
                    <a:pt x="2" y="0"/>
                  </a:moveTo>
                  <a:lnTo>
                    <a:pt x="2" y="0"/>
                  </a:lnTo>
                  <a:cubicBezTo>
                    <a:pt x="2" y="0"/>
                    <a:pt x="8" y="12"/>
                    <a:pt x="9" y="14"/>
                  </a:cubicBezTo>
                  <a:cubicBezTo>
                    <a:pt x="16" y="25"/>
                    <a:pt x="17" y="44"/>
                    <a:pt x="16" y="68"/>
                  </a:cubicBezTo>
                  <a:cubicBezTo>
                    <a:pt x="12" y="44"/>
                    <a:pt x="1" y="26"/>
                    <a:pt x="0" y="16"/>
                  </a:cubicBezTo>
                  <a:cubicBezTo>
                    <a:pt x="5" y="22"/>
                    <a:pt x="10" y="31"/>
                    <a:pt x="14" y="42"/>
                  </a:cubicBezTo>
                  <a:cubicBezTo>
                    <a:pt x="13" y="36"/>
                    <a:pt x="5" y="7"/>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7" name="Freeform 1052"/>
            <p:cNvSpPr>
              <a:spLocks/>
            </p:cNvSpPr>
            <p:nvPr userDrawn="1"/>
          </p:nvSpPr>
          <p:spPr bwMode="auto">
            <a:xfrm>
              <a:off x="199" y="245"/>
              <a:ext cx="40" cy="25"/>
            </a:xfrm>
            <a:custGeom>
              <a:avLst/>
              <a:gdLst>
                <a:gd name="T0" fmla="*/ 1 w 88"/>
                <a:gd name="T1" fmla="*/ 1 h 55"/>
                <a:gd name="T2" fmla="*/ 1 w 88"/>
                <a:gd name="T3" fmla="*/ 1 h 55"/>
                <a:gd name="T4" fmla="*/ 45 w 88"/>
                <a:gd name="T5" fmla="*/ 15 h 55"/>
                <a:gd name="T6" fmla="*/ 79 w 88"/>
                <a:gd name="T7" fmla="*/ 37 h 55"/>
                <a:gd name="T8" fmla="*/ 88 w 88"/>
                <a:gd name="T9" fmla="*/ 49 h 55"/>
                <a:gd name="T10" fmla="*/ 81 w 88"/>
                <a:gd name="T11" fmla="*/ 49 h 55"/>
                <a:gd name="T12" fmla="*/ 31 w 88"/>
                <a:gd name="T13" fmla="*/ 23 h 55"/>
                <a:gd name="T14" fmla="*/ 73 w 88"/>
                <a:gd name="T15" fmla="*/ 51 h 55"/>
                <a:gd name="T16" fmla="*/ 67 w 88"/>
                <a:gd name="T17" fmla="*/ 55 h 55"/>
                <a:gd name="T18" fmla="*/ 27 w 88"/>
                <a:gd name="T19" fmla="*/ 37 h 55"/>
                <a:gd name="T20" fmla="*/ 1 w 88"/>
                <a:gd name="T21"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55">
                  <a:moveTo>
                    <a:pt x="1" y="1"/>
                  </a:moveTo>
                  <a:lnTo>
                    <a:pt x="1" y="1"/>
                  </a:lnTo>
                  <a:cubicBezTo>
                    <a:pt x="16" y="0"/>
                    <a:pt x="33" y="8"/>
                    <a:pt x="45" y="15"/>
                  </a:cubicBezTo>
                  <a:cubicBezTo>
                    <a:pt x="53" y="20"/>
                    <a:pt x="68" y="29"/>
                    <a:pt x="79" y="37"/>
                  </a:cubicBezTo>
                  <a:cubicBezTo>
                    <a:pt x="81" y="42"/>
                    <a:pt x="82" y="41"/>
                    <a:pt x="88" y="49"/>
                  </a:cubicBezTo>
                  <a:cubicBezTo>
                    <a:pt x="83" y="48"/>
                    <a:pt x="83" y="49"/>
                    <a:pt x="81" y="49"/>
                  </a:cubicBezTo>
                  <a:cubicBezTo>
                    <a:pt x="75" y="45"/>
                    <a:pt x="47" y="29"/>
                    <a:pt x="31" y="23"/>
                  </a:cubicBezTo>
                  <a:cubicBezTo>
                    <a:pt x="44" y="34"/>
                    <a:pt x="68" y="48"/>
                    <a:pt x="73" y="51"/>
                  </a:cubicBezTo>
                  <a:cubicBezTo>
                    <a:pt x="70" y="52"/>
                    <a:pt x="68" y="54"/>
                    <a:pt x="67" y="55"/>
                  </a:cubicBezTo>
                  <a:cubicBezTo>
                    <a:pt x="58" y="52"/>
                    <a:pt x="35" y="43"/>
                    <a:pt x="27" y="37"/>
                  </a:cubicBezTo>
                  <a:cubicBezTo>
                    <a:pt x="15" y="29"/>
                    <a:pt x="0" y="18"/>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8" name="Freeform 1053"/>
            <p:cNvSpPr>
              <a:spLocks/>
            </p:cNvSpPr>
            <p:nvPr userDrawn="1"/>
          </p:nvSpPr>
          <p:spPr bwMode="auto">
            <a:xfrm>
              <a:off x="317" y="243"/>
              <a:ext cx="14" cy="32"/>
            </a:xfrm>
            <a:custGeom>
              <a:avLst/>
              <a:gdLst>
                <a:gd name="T0" fmla="*/ 0 w 31"/>
                <a:gd name="T1" fmla="*/ 0 h 72"/>
                <a:gd name="T2" fmla="*/ 0 w 31"/>
                <a:gd name="T3" fmla="*/ 0 h 72"/>
                <a:gd name="T4" fmla="*/ 27 w 31"/>
                <a:gd name="T5" fmla="*/ 38 h 72"/>
                <a:gd name="T6" fmla="*/ 30 w 31"/>
                <a:gd name="T7" fmla="*/ 72 h 72"/>
                <a:gd name="T8" fmla="*/ 0 w 31"/>
                <a:gd name="T9" fmla="*/ 0 h 72"/>
              </a:gdLst>
              <a:ahLst/>
              <a:cxnLst>
                <a:cxn ang="0">
                  <a:pos x="T0" y="T1"/>
                </a:cxn>
                <a:cxn ang="0">
                  <a:pos x="T2" y="T3"/>
                </a:cxn>
                <a:cxn ang="0">
                  <a:pos x="T4" y="T5"/>
                </a:cxn>
                <a:cxn ang="0">
                  <a:pos x="T6" y="T7"/>
                </a:cxn>
                <a:cxn ang="0">
                  <a:pos x="T8" y="T9"/>
                </a:cxn>
              </a:cxnLst>
              <a:rect l="0" t="0" r="r" b="b"/>
              <a:pathLst>
                <a:path w="31" h="72">
                  <a:moveTo>
                    <a:pt x="0" y="0"/>
                  </a:moveTo>
                  <a:lnTo>
                    <a:pt x="0" y="0"/>
                  </a:lnTo>
                  <a:cubicBezTo>
                    <a:pt x="10" y="12"/>
                    <a:pt x="23" y="29"/>
                    <a:pt x="27" y="38"/>
                  </a:cubicBezTo>
                  <a:cubicBezTo>
                    <a:pt x="31" y="52"/>
                    <a:pt x="30" y="64"/>
                    <a:pt x="30" y="72"/>
                  </a:cubicBezTo>
                  <a:cubicBezTo>
                    <a:pt x="25" y="46"/>
                    <a:pt x="15" y="2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9" name="Freeform 1054"/>
            <p:cNvSpPr>
              <a:spLocks/>
            </p:cNvSpPr>
            <p:nvPr userDrawn="1"/>
          </p:nvSpPr>
          <p:spPr bwMode="auto">
            <a:xfrm>
              <a:off x="305" y="243"/>
              <a:ext cx="11" cy="33"/>
            </a:xfrm>
            <a:custGeom>
              <a:avLst/>
              <a:gdLst>
                <a:gd name="T0" fmla="*/ 10 w 25"/>
                <a:gd name="T1" fmla="*/ 0 h 74"/>
                <a:gd name="T2" fmla="*/ 10 w 25"/>
                <a:gd name="T3" fmla="*/ 0 h 74"/>
                <a:gd name="T4" fmla="*/ 23 w 25"/>
                <a:gd name="T5" fmla="*/ 16 h 74"/>
                <a:gd name="T6" fmla="*/ 21 w 25"/>
                <a:gd name="T7" fmla="*/ 69 h 74"/>
                <a:gd name="T8" fmla="*/ 13 w 25"/>
                <a:gd name="T9" fmla="*/ 29 h 74"/>
                <a:gd name="T10" fmla="*/ 6 w 25"/>
                <a:gd name="T11" fmla="*/ 74 h 74"/>
                <a:gd name="T12" fmla="*/ 6 w 25"/>
                <a:gd name="T13" fmla="*/ 20 h 74"/>
                <a:gd name="T14" fmla="*/ 0 w 25"/>
                <a:gd name="T15" fmla="*/ 8 h 74"/>
                <a:gd name="T16" fmla="*/ 20 w 25"/>
                <a:gd name="T17" fmla="*/ 30 h 74"/>
                <a:gd name="T18" fmla="*/ 10 w 25"/>
                <a:gd name="T1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74">
                  <a:moveTo>
                    <a:pt x="10" y="0"/>
                  </a:moveTo>
                  <a:lnTo>
                    <a:pt x="10" y="0"/>
                  </a:lnTo>
                  <a:cubicBezTo>
                    <a:pt x="14" y="4"/>
                    <a:pt x="21" y="11"/>
                    <a:pt x="23" y="16"/>
                  </a:cubicBezTo>
                  <a:cubicBezTo>
                    <a:pt x="25" y="30"/>
                    <a:pt x="24" y="56"/>
                    <a:pt x="21" y="69"/>
                  </a:cubicBezTo>
                  <a:cubicBezTo>
                    <a:pt x="21" y="56"/>
                    <a:pt x="19" y="37"/>
                    <a:pt x="13" y="29"/>
                  </a:cubicBezTo>
                  <a:cubicBezTo>
                    <a:pt x="17" y="43"/>
                    <a:pt x="14" y="58"/>
                    <a:pt x="6" y="74"/>
                  </a:cubicBezTo>
                  <a:cubicBezTo>
                    <a:pt x="10" y="60"/>
                    <a:pt x="11" y="34"/>
                    <a:pt x="6" y="20"/>
                  </a:cubicBezTo>
                  <a:cubicBezTo>
                    <a:pt x="5" y="16"/>
                    <a:pt x="2" y="11"/>
                    <a:pt x="0" y="8"/>
                  </a:cubicBezTo>
                  <a:cubicBezTo>
                    <a:pt x="6" y="11"/>
                    <a:pt x="17" y="23"/>
                    <a:pt x="20" y="30"/>
                  </a:cubicBezTo>
                  <a:cubicBezTo>
                    <a:pt x="17" y="18"/>
                    <a:pt x="14" y="10"/>
                    <a:pt x="1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0" name="Freeform 1055"/>
            <p:cNvSpPr>
              <a:spLocks/>
            </p:cNvSpPr>
            <p:nvPr userDrawn="1"/>
          </p:nvSpPr>
          <p:spPr bwMode="auto">
            <a:xfrm>
              <a:off x="276" y="241"/>
              <a:ext cx="14" cy="8"/>
            </a:xfrm>
            <a:custGeom>
              <a:avLst/>
              <a:gdLst>
                <a:gd name="T0" fmla="*/ 5 w 32"/>
                <a:gd name="T1" fmla="*/ 6 h 16"/>
                <a:gd name="T2" fmla="*/ 5 w 32"/>
                <a:gd name="T3" fmla="*/ 6 h 16"/>
                <a:gd name="T4" fmla="*/ 32 w 32"/>
                <a:gd name="T5" fmla="*/ 2 h 16"/>
                <a:gd name="T6" fmla="*/ 2 w 32"/>
                <a:gd name="T7" fmla="*/ 16 h 16"/>
                <a:gd name="T8" fmla="*/ 5 w 32"/>
                <a:gd name="T9" fmla="*/ 6 h 16"/>
              </a:gdLst>
              <a:ahLst/>
              <a:cxnLst>
                <a:cxn ang="0">
                  <a:pos x="T0" y="T1"/>
                </a:cxn>
                <a:cxn ang="0">
                  <a:pos x="T2" y="T3"/>
                </a:cxn>
                <a:cxn ang="0">
                  <a:pos x="T4" y="T5"/>
                </a:cxn>
                <a:cxn ang="0">
                  <a:pos x="T6" y="T7"/>
                </a:cxn>
                <a:cxn ang="0">
                  <a:pos x="T8" y="T9"/>
                </a:cxn>
              </a:cxnLst>
              <a:rect l="0" t="0" r="r" b="b"/>
              <a:pathLst>
                <a:path w="32" h="16">
                  <a:moveTo>
                    <a:pt x="5" y="6"/>
                  </a:moveTo>
                  <a:lnTo>
                    <a:pt x="5" y="6"/>
                  </a:lnTo>
                  <a:cubicBezTo>
                    <a:pt x="12" y="1"/>
                    <a:pt x="20" y="0"/>
                    <a:pt x="32" y="2"/>
                  </a:cubicBezTo>
                  <a:cubicBezTo>
                    <a:pt x="23" y="2"/>
                    <a:pt x="6" y="0"/>
                    <a:pt x="2" y="16"/>
                  </a:cubicBezTo>
                  <a:cubicBezTo>
                    <a:pt x="0" y="13"/>
                    <a:pt x="1" y="8"/>
                    <a:pt x="5"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1" name="Freeform 1056"/>
            <p:cNvSpPr>
              <a:spLocks/>
            </p:cNvSpPr>
            <p:nvPr userDrawn="1"/>
          </p:nvSpPr>
          <p:spPr bwMode="auto">
            <a:xfrm>
              <a:off x="259" y="238"/>
              <a:ext cx="26" cy="9"/>
            </a:xfrm>
            <a:custGeom>
              <a:avLst/>
              <a:gdLst>
                <a:gd name="T0" fmla="*/ 44 w 59"/>
                <a:gd name="T1" fmla="*/ 2 h 20"/>
                <a:gd name="T2" fmla="*/ 44 w 59"/>
                <a:gd name="T3" fmla="*/ 2 h 20"/>
                <a:gd name="T4" fmla="*/ 59 w 59"/>
                <a:gd name="T5" fmla="*/ 3 h 20"/>
                <a:gd name="T6" fmla="*/ 22 w 59"/>
                <a:gd name="T7" fmla="*/ 18 h 20"/>
                <a:gd name="T8" fmla="*/ 0 w 59"/>
                <a:gd name="T9" fmla="*/ 9 h 20"/>
                <a:gd name="T10" fmla="*/ 19 w 59"/>
                <a:gd name="T11" fmla="*/ 10 h 20"/>
                <a:gd name="T12" fmla="*/ 44 w 59"/>
                <a:gd name="T13" fmla="*/ 2 h 20"/>
              </a:gdLst>
              <a:ahLst/>
              <a:cxnLst>
                <a:cxn ang="0">
                  <a:pos x="T0" y="T1"/>
                </a:cxn>
                <a:cxn ang="0">
                  <a:pos x="T2" y="T3"/>
                </a:cxn>
                <a:cxn ang="0">
                  <a:pos x="T4" y="T5"/>
                </a:cxn>
                <a:cxn ang="0">
                  <a:pos x="T6" y="T7"/>
                </a:cxn>
                <a:cxn ang="0">
                  <a:pos x="T8" y="T9"/>
                </a:cxn>
                <a:cxn ang="0">
                  <a:pos x="T10" y="T11"/>
                </a:cxn>
                <a:cxn ang="0">
                  <a:pos x="T12" y="T13"/>
                </a:cxn>
              </a:cxnLst>
              <a:rect l="0" t="0" r="r" b="b"/>
              <a:pathLst>
                <a:path w="59" h="20">
                  <a:moveTo>
                    <a:pt x="44" y="2"/>
                  </a:moveTo>
                  <a:lnTo>
                    <a:pt x="44" y="2"/>
                  </a:lnTo>
                  <a:cubicBezTo>
                    <a:pt x="47" y="1"/>
                    <a:pt x="54" y="0"/>
                    <a:pt x="59" y="3"/>
                  </a:cubicBezTo>
                  <a:cubicBezTo>
                    <a:pt x="33" y="3"/>
                    <a:pt x="32" y="15"/>
                    <a:pt x="22" y="18"/>
                  </a:cubicBezTo>
                  <a:cubicBezTo>
                    <a:pt x="14" y="20"/>
                    <a:pt x="4" y="17"/>
                    <a:pt x="0" y="9"/>
                  </a:cubicBezTo>
                  <a:cubicBezTo>
                    <a:pt x="6" y="12"/>
                    <a:pt x="12" y="12"/>
                    <a:pt x="19" y="10"/>
                  </a:cubicBezTo>
                  <a:cubicBezTo>
                    <a:pt x="27" y="8"/>
                    <a:pt x="34" y="3"/>
                    <a:pt x="4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2" name="Freeform 1057"/>
            <p:cNvSpPr>
              <a:spLocks/>
            </p:cNvSpPr>
            <p:nvPr userDrawn="1"/>
          </p:nvSpPr>
          <p:spPr bwMode="auto">
            <a:xfrm>
              <a:off x="308" y="236"/>
              <a:ext cx="12" cy="19"/>
            </a:xfrm>
            <a:custGeom>
              <a:avLst/>
              <a:gdLst>
                <a:gd name="T0" fmla="*/ 0 w 26"/>
                <a:gd name="T1" fmla="*/ 0 h 42"/>
                <a:gd name="T2" fmla="*/ 0 w 26"/>
                <a:gd name="T3" fmla="*/ 0 h 42"/>
                <a:gd name="T4" fmla="*/ 15 w 26"/>
                <a:gd name="T5" fmla="*/ 20 h 42"/>
                <a:gd name="T6" fmla="*/ 2 w 26"/>
                <a:gd name="T7" fmla="*/ 0 h 42"/>
                <a:gd name="T8" fmla="*/ 14 w 26"/>
                <a:gd name="T9" fmla="*/ 9 h 42"/>
                <a:gd name="T10" fmla="*/ 26 w 26"/>
                <a:gd name="T11" fmla="*/ 42 h 42"/>
                <a:gd name="T12" fmla="*/ 3 w 26"/>
                <a:gd name="T13" fmla="*/ 13 h 42"/>
                <a:gd name="T14" fmla="*/ 0 w 26"/>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42">
                  <a:moveTo>
                    <a:pt x="0" y="0"/>
                  </a:moveTo>
                  <a:lnTo>
                    <a:pt x="0" y="0"/>
                  </a:lnTo>
                  <a:cubicBezTo>
                    <a:pt x="3" y="4"/>
                    <a:pt x="11" y="16"/>
                    <a:pt x="15" y="20"/>
                  </a:cubicBezTo>
                  <a:cubicBezTo>
                    <a:pt x="12" y="13"/>
                    <a:pt x="6" y="6"/>
                    <a:pt x="2" y="0"/>
                  </a:cubicBezTo>
                  <a:cubicBezTo>
                    <a:pt x="4" y="3"/>
                    <a:pt x="11" y="7"/>
                    <a:pt x="14" y="9"/>
                  </a:cubicBezTo>
                  <a:cubicBezTo>
                    <a:pt x="18" y="16"/>
                    <a:pt x="24" y="33"/>
                    <a:pt x="26" y="42"/>
                  </a:cubicBezTo>
                  <a:cubicBezTo>
                    <a:pt x="18" y="30"/>
                    <a:pt x="8" y="18"/>
                    <a:pt x="3" y="13"/>
                  </a:cubicBezTo>
                  <a:cubicBezTo>
                    <a:pt x="3" y="9"/>
                    <a:pt x="1"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3" name="Freeform 1058"/>
            <p:cNvSpPr>
              <a:spLocks/>
            </p:cNvSpPr>
            <p:nvPr userDrawn="1"/>
          </p:nvSpPr>
          <p:spPr bwMode="auto">
            <a:xfrm>
              <a:off x="238" y="237"/>
              <a:ext cx="17" cy="28"/>
            </a:xfrm>
            <a:custGeom>
              <a:avLst/>
              <a:gdLst>
                <a:gd name="T0" fmla="*/ 8 w 38"/>
                <a:gd name="T1" fmla="*/ 0 h 62"/>
                <a:gd name="T2" fmla="*/ 8 w 38"/>
                <a:gd name="T3" fmla="*/ 0 h 62"/>
                <a:gd name="T4" fmla="*/ 35 w 38"/>
                <a:gd name="T5" fmla="*/ 34 h 62"/>
                <a:gd name="T6" fmla="*/ 34 w 38"/>
                <a:gd name="T7" fmla="*/ 44 h 62"/>
                <a:gd name="T8" fmla="*/ 19 w 38"/>
                <a:gd name="T9" fmla="*/ 28 h 62"/>
                <a:gd name="T10" fmla="*/ 35 w 38"/>
                <a:gd name="T11" fmla="*/ 51 h 62"/>
                <a:gd name="T12" fmla="*/ 38 w 38"/>
                <a:gd name="T13" fmla="*/ 62 h 62"/>
                <a:gd name="T14" fmla="*/ 15 w 38"/>
                <a:gd name="T15" fmla="*/ 42 h 62"/>
                <a:gd name="T16" fmla="*/ 8 w 38"/>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2">
                  <a:moveTo>
                    <a:pt x="8" y="0"/>
                  </a:moveTo>
                  <a:lnTo>
                    <a:pt x="8" y="0"/>
                  </a:lnTo>
                  <a:cubicBezTo>
                    <a:pt x="13" y="14"/>
                    <a:pt x="27" y="28"/>
                    <a:pt x="35" y="34"/>
                  </a:cubicBezTo>
                  <a:cubicBezTo>
                    <a:pt x="34" y="38"/>
                    <a:pt x="34" y="41"/>
                    <a:pt x="34" y="44"/>
                  </a:cubicBezTo>
                  <a:cubicBezTo>
                    <a:pt x="32" y="42"/>
                    <a:pt x="25" y="34"/>
                    <a:pt x="19" y="28"/>
                  </a:cubicBezTo>
                  <a:cubicBezTo>
                    <a:pt x="23" y="38"/>
                    <a:pt x="31" y="47"/>
                    <a:pt x="35" y="51"/>
                  </a:cubicBezTo>
                  <a:cubicBezTo>
                    <a:pt x="35" y="54"/>
                    <a:pt x="36" y="58"/>
                    <a:pt x="38" y="62"/>
                  </a:cubicBezTo>
                  <a:cubicBezTo>
                    <a:pt x="32" y="57"/>
                    <a:pt x="20" y="47"/>
                    <a:pt x="15" y="42"/>
                  </a:cubicBezTo>
                  <a:cubicBezTo>
                    <a:pt x="5" y="31"/>
                    <a:pt x="0" y="14"/>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4" name="Freeform 1059"/>
            <p:cNvSpPr>
              <a:spLocks/>
            </p:cNvSpPr>
            <p:nvPr userDrawn="1"/>
          </p:nvSpPr>
          <p:spPr bwMode="auto">
            <a:xfrm>
              <a:off x="228" y="231"/>
              <a:ext cx="10" cy="14"/>
            </a:xfrm>
            <a:custGeom>
              <a:avLst/>
              <a:gdLst>
                <a:gd name="T0" fmla="*/ 0 w 23"/>
                <a:gd name="T1" fmla="*/ 0 h 30"/>
                <a:gd name="T2" fmla="*/ 0 w 23"/>
                <a:gd name="T3" fmla="*/ 0 h 30"/>
                <a:gd name="T4" fmla="*/ 23 w 23"/>
                <a:gd name="T5" fmla="*/ 26 h 30"/>
                <a:gd name="T6" fmla="*/ 23 w 23"/>
                <a:gd name="T7" fmla="*/ 30 h 30"/>
                <a:gd name="T8" fmla="*/ 0 w 23"/>
                <a:gd name="T9" fmla="*/ 0 h 30"/>
              </a:gdLst>
              <a:ahLst/>
              <a:cxnLst>
                <a:cxn ang="0">
                  <a:pos x="T0" y="T1"/>
                </a:cxn>
                <a:cxn ang="0">
                  <a:pos x="T2" y="T3"/>
                </a:cxn>
                <a:cxn ang="0">
                  <a:pos x="T4" y="T5"/>
                </a:cxn>
                <a:cxn ang="0">
                  <a:pos x="T6" y="T7"/>
                </a:cxn>
                <a:cxn ang="0">
                  <a:pos x="T8" y="T9"/>
                </a:cxn>
              </a:cxnLst>
              <a:rect l="0" t="0" r="r" b="b"/>
              <a:pathLst>
                <a:path w="23" h="30">
                  <a:moveTo>
                    <a:pt x="0" y="0"/>
                  </a:moveTo>
                  <a:lnTo>
                    <a:pt x="0" y="0"/>
                  </a:lnTo>
                  <a:cubicBezTo>
                    <a:pt x="7" y="10"/>
                    <a:pt x="21" y="25"/>
                    <a:pt x="23" y="26"/>
                  </a:cubicBezTo>
                  <a:cubicBezTo>
                    <a:pt x="23" y="27"/>
                    <a:pt x="23" y="28"/>
                    <a:pt x="23" y="30"/>
                  </a:cubicBezTo>
                  <a:cubicBezTo>
                    <a:pt x="16" y="23"/>
                    <a:pt x="5" y="9"/>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5" name="Freeform 1060"/>
            <p:cNvSpPr>
              <a:spLocks/>
            </p:cNvSpPr>
            <p:nvPr userDrawn="1"/>
          </p:nvSpPr>
          <p:spPr bwMode="auto">
            <a:xfrm>
              <a:off x="311" y="233"/>
              <a:ext cx="17" cy="24"/>
            </a:xfrm>
            <a:custGeom>
              <a:avLst/>
              <a:gdLst>
                <a:gd name="T0" fmla="*/ 0 w 38"/>
                <a:gd name="T1" fmla="*/ 0 h 52"/>
                <a:gd name="T2" fmla="*/ 0 w 38"/>
                <a:gd name="T3" fmla="*/ 0 h 52"/>
                <a:gd name="T4" fmla="*/ 18 w 38"/>
                <a:gd name="T5" fmla="*/ 19 h 52"/>
                <a:gd name="T6" fmla="*/ 1 w 38"/>
                <a:gd name="T7" fmla="*/ 0 h 52"/>
                <a:gd name="T8" fmla="*/ 16 w 38"/>
                <a:gd name="T9" fmla="*/ 6 h 52"/>
                <a:gd name="T10" fmla="*/ 38 w 38"/>
                <a:gd name="T11" fmla="*/ 52 h 52"/>
                <a:gd name="T12" fmla="*/ 0 w 38"/>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38" h="52">
                  <a:moveTo>
                    <a:pt x="0" y="0"/>
                  </a:moveTo>
                  <a:lnTo>
                    <a:pt x="0" y="0"/>
                  </a:lnTo>
                  <a:cubicBezTo>
                    <a:pt x="4" y="3"/>
                    <a:pt x="15" y="17"/>
                    <a:pt x="18" y="19"/>
                  </a:cubicBezTo>
                  <a:cubicBezTo>
                    <a:pt x="16" y="13"/>
                    <a:pt x="5" y="4"/>
                    <a:pt x="1" y="0"/>
                  </a:cubicBezTo>
                  <a:cubicBezTo>
                    <a:pt x="5" y="2"/>
                    <a:pt x="11" y="5"/>
                    <a:pt x="16" y="6"/>
                  </a:cubicBezTo>
                  <a:cubicBezTo>
                    <a:pt x="19" y="10"/>
                    <a:pt x="34" y="34"/>
                    <a:pt x="38" y="52"/>
                  </a:cubicBezTo>
                  <a:cubicBezTo>
                    <a:pt x="24" y="29"/>
                    <a:pt x="10" y="2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6" name="Freeform 1061"/>
            <p:cNvSpPr>
              <a:spLocks/>
            </p:cNvSpPr>
            <p:nvPr userDrawn="1"/>
          </p:nvSpPr>
          <p:spPr bwMode="auto">
            <a:xfrm>
              <a:off x="292" y="231"/>
              <a:ext cx="20" cy="21"/>
            </a:xfrm>
            <a:custGeom>
              <a:avLst/>
              <a:gdLst>
                <a:gd name="T0" fmla="*/ 11 w 44"/>
                <a:gd name="T1" fmla="*/ 0 h 47"/>
                <a:gd name="T2" fmla="*/ 11 w 44"/>
                <a:gd name="T3" fmla="*/ 0 h 47"/>
                <a:gd name="T4" fmla="*/ 35 w 44"/>
                <a:gd name="T5" fmla="*/ 22 h 47"/>
                <a:gd name="T6" fmla="*/ 44 w 44"/>
                <a:gd name="T7" fmla="*/ 47 h 47"/>
                <a:gd name="T8" fmla="*/ 26 w 44"/>
                <a:gd name="T9" fmla="*/ 32 h 47"/>
                <a:gd name="T10" fmla="*/ 9 w 44"/>
                <a:gd name="T11" fmla="*/ 18 h 47"/>
                <a:gd name="T12" fmla="*/ 0 w 44"/>
                <a:gd name="T13" fmla="*/ 6 h 47"/>
                <a:gd name="T14" fmla="*/ 32 w 44"/>
                <a:gd name="T15" fmla="*/ 29 h 47"/>
                <a:gd name="T16" fmla="*/ 11 w 44"/>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7">
                  <a:moveTo>
                    <a:pt x="11" y="0"/>
                  </a:moveTo>
                  <a:lnTo>
                    <a:pt x="11" y="0"/>
                  </a:lnTo>
                  <a:cubicBezTo>
                    <a:pt x="19" y="4"/>
                    <a:pt x="32" y="15"/>
                    <a:pt x="35" y="22"/>
                  </a:cubicBezTo>
                  <a:cubicBezTo>
                    <a:pt x="38" y="28"/>
                    <a:pt x="44" y="45"/>
                    <a:pt x="44" y="47"/>
                  </a:cubicBezTo>
                  <a:cubicBezTo>
                    <a:pt x="39" y="41"/>
                    <a:pt x="34" y="35"/>
                    <a:pt x="26" y="32"/>
                  </a:cubicBezTo>
                  <a:cubicBezTo>
                    <a:pt x="22" y="27"/>
                    <a:pt x="15" y="21"/>
                    <a:pt x="9" y="18"/>
                  </a:cubicBezTo>
                  <a:cubicBezTo>
                    <a:pt x="7" y="15"/>
                    <a:pt x="2" y="9"/>
                    <a:pt x="0" y="6"/>
                  </a:cubicBezTo>
                  <a:cubicBezTo>
                    <a:pt x="6" y="11"/>
                    <a:pt x="23" y="24"/>
                    <a:pt x="32" y="29"/>
                  </a:cubicBezTo>
                  <a:cubicBezTo>
                    <a:pt x="26" y="18"/>
                    <a:pt x="18" y="7"/>
                    <a:pt x="1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7" name="Freeform 1062"/>
            <p:cNvSpPr>
              <a:spLocks/>
            </p:cNvSpPr>
            <p:nvPr userDrawn="1"/>
          </p:nvSpPr>
          <p:spPr bwMode="auto">
            <a:xfrm>
              <a:off x="301" y="227"/>
              <a:ext cx="13" cy="12"/>
            </a:xfrm>
            <a:custGeom>
              <a:avLst/>
              <a:gdLst>
                <a:gd name="T0" fmla="*/ 0 w 29"/>
                <a:gd name="T1" fmla="*/ 0 h 26"/>
                <a:gd name="T2" fmla="*/ 0 w 29"/>
                <a:gd name="T3" fmla="*/ 0 h 26"/>
                <a:gd name="T4" fmla="*/ 12 w 29"/>
                <a:gd name="T5" fmla="*/ 2 h 26"/>
                <a:gd name="T6" fmla="*/ 29 w 29"/>
                <a:gd name="T7" fmla="*/ 26 h 26"/>
                <a:gd name="T8" fmla="*/ 0 w 29"/>
                <a:gd name="T9" fmla="*/ 0 h 26"/>
              </a:gdLst>
              <a:ahLst/>
              <a:cxnLst>
                <a:cxn ang="0">
                  <a:pos x="T0" y="T1"/>
                </a:cxn>
                <a:cxn ang="0">
                  <a:pos x="T2" y="T3"/>
                </a:cxn>
                <a:cxn ang="0">
                  <a:pos x="T4" y="T5"/>
                </a:cxn>
                <a:cxn ang="0">
                  <a:pos x="T6" y="T7"/>
                </a:cxn>
                <a:cxn ang="0">
                  <a:pos x="T8" y="T9"/>
                </a:cxn>
              </a:cxnLst>
              <a:rect l="0" t="0" r="r" b="b"/>
              <a:pathLst>
                <a:path w="29" h="26">
                  <a:moveTo>
                    <a:pt x="0" y="0"/>
                  </a:moveTo>
                  <a:lnTo>
                    <a:pt x="0" y="0"/>
                  </a:lnTo>
                  <a:cubicBezTo>
                    <a:pt x="4" y="1"/>
                    <a:pt x="9" y="2"/>
                    <a:pt x="12" y="2"/>
                  </a:cubicBezTo>
                  <a:cubicBezTo>
                    <a:pt x="17" y="6"/>
                    <a:pt x="23" y="15"/>
                    <a:pt x="29" y="26"/>
                  </a:cubicBezTo>
                  <a:cubicBezTo>
                    <a:pt x="17" y="19"/>
                    <a:pt x="6" y="6"/>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8" name="Freeform 1063"/>
            <p:cNvSpPr>
              <a:spLocks/>
            </p:cNvSpPr>
            <p:nvPr userDrawn="1"/>
          </p:nvSpPr>
          <p:spPr bwMode="auto">
            <a:xfrm>
              <a:off x="307" y="228"/>
              <a:ext cx="16" cy="8"/>
            </a:xfrm>
            <a:custGeom>
              <a:avLst/>
              <a:gdLst>
                <a:gd name="T0" fmla="*/ 5 w 34"/>
                <a:gd name="T1" fmla="*/ 0 h 18"/>
                <a:gd name="T2" fmla="*/ 5 w 34"/>
                <a:gd name="T3" fmla="*/ 0 h 18"/>
                <a:gd name="T4" fmla="*/ 34 w 34"/>
                <a:gd name="T5" fmla="*/ 15 h 18"/>
                <a:gd name="T6" fmla="*/ 0 w 34"/>
                <a:gd name="T7" fmla="*/ 0 h 18"/>
                <a:gd name="T8" fmla="*/ 5 w 34"/>
                <a:gd name="T9" fmla="*/ 0 h 18"/>
              </a:gdLst>
              <a:ahLst/>
              <a:cxnLst>
                <a:cxn ang="0">
                  <a:pos x="T0" y="T1"/>
                </a:cxn>
                <a:cxn ang="0">
                  <a:pos x="T2" y="T3"/>
                </a:cxn>
                <a:cxn ang="0">
                  <a:pos x="T4" y="T5"/>
                </a:cxn>
                <a:cxn ang="0">
                  <a:pos x="T6" y="T7"/>
                </a:cxn>
                <a:cxn ang="0">
                  <a:pos x="T8" y="T9"/>
                </a:cxn>
              </a:cxnLst>
              <a:rect l="0" t="0" r="r" b="b"/>
              <a:pathLst>
                <a:path w="34" h="18">
                  <a:moveTo>
                    <a:pt x="5" y="0"/>
                  </a:moveTo>
                  <a:lnTo>
                    <a:pt x="5" y="0"/>
                  </a:lnTo>
                  <a:cubicBezTo>
                    <a:pt x="8" y="6"/>
                    <a:pt x="21" y="14"/>
                    <a:pt x="34" y="15"/>
                  </a:cubicBezTo>
                  <a:cubicBezTo>
                    <a:pt x="20" y="18"/>
                    <a:pt x="4" y="8"/>
                    <a:pt x="0" y="0"/>
                  </a:cubicBezTo>
                  <a:cubicBezTo>
                    <a:pt x="1" y="0"/>
                    <a:pt x="5" y="0"/>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9" name="Freeform 1064"/>
            <p:cNvSpPr>
              <a:spLocks/>
            </p:cNvSpPr>
            <p:nvPr userDrawn="1"/>
          </p:nvSpPr>
          <p:spPr bwMode="auto">
            <a:xfrm>
              <a:off x="289" y="224"/>
              <a:ext cx="2" cy="1"/>
            </a:xfrm>
            <a:custGeom>
              <a:avLst/>
              <a:gdLst>
                <a:gd name="T0" fmla="*/ 5 w 5"/>
                <a:gd name="T1" fmla="*/ 0 h 3"/>
                <a:gd name="T2" fmla="*/ 5 w 5"/>
                <a:gd name="T3" fmla="*/ 0 h 3"/>
                <a:gd name="T4" fmla="*/ 0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5" y="0"/>
                  </a:lnTo>
                  <a:cubicBezTo>
                    <a:pt x="4" y="1"/>
                    <a:pt x="1" y="3"/>
                    <a:pt x="0" y="3"/>
                  </a:cubicBezTo>
                  <a:cubicBezTo>
                    <a:pt x="2" y="1"/>
                    <a:pt x="4" y="0"/>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0" name="Freeform 1065"/>
            <p:cNvSpPr>
              <a:spLocks/>
            </p:cNvSpPr>
            <p:nvPr userDrawn="1"/>
          </p:nvSpPr>
          <p:spPr bwMode="auto">
            <a:xfrm>
              <a:off x="286" y="223"/>
              <a:ext cx="4" cy="2"/>
            </a:xfrm>
            <a:custGeom>
              <a:avLst/>
              <a:gdLst>
                <a:gd name="T0" fmla="*/ 0 w 9"/>
                <a:gd name="T1" fmla="*/ 0 h 5"/>
                <a:gd name="T2" fmla="*/ 0 w 9"/>
                <a:gd name="T3" fmla="*/ 0 h 5"/>
                <a:gd name="T4" fmla="*/ 9 w 9"/>
                <a:gd name="T5" fmla="*/ 1 h 5"/>
                <a:gd name="T6" fmla="*/ 1 w 9"/>
                <a:gd name="T7" fmla="*/ 5 h 5"/>
                <a:gd name="T8" fmla="*/ 0 w 9"/>
                <a:gd name="T9" fmla="*/ 0 h 5"/>
              </a:gdLst>
              <a:ahLst/>
              <a:cxnLst>
                <a:cxn ang="0">
                  <a:pos x="T0" y="T1"/>
                </a:cxn>
                <a:cxn ang="0">
                  <a:pos x="T2" y="T3"/>
                </a:cxn>
                <a:cxn ang="0">
                  <a:pos x="T4" y="T5"/>
                </a:cxn>
                <a:cxn ang="0">
                  <a:pos x="T6" y="T7"/>
                </a:cxn>
                <a:cxn ang="0">
                  <a:pos x="T8" y="T9"/>
                </a:cxn>
              </a:cxnLst>
              <a:rect l="0" t="0" r="r" b="b"/>
              <a:pathLst>
                <a:path w="9" h="5">
                  <a:moveTo>
                    <a:pt x="0" y="0"/>
                  </a:moveTo>
                  <a:lnTo>
                    <a:pt x="0" y="0"/>
                  </a:lnTo>
                  <a:cubicBezTo>
                    <a:pt x="3" y="0"/>
                    <a:pt x="8" y="1"/>
                    <a:pt x="9" y="1"/>
                  </a:cubicBezTo>
                  <a:cubicBezTo>
                    <a:pt x="7" y="2"/>
                    <a:pt x="3" y="4"/>
                    <a:pt x="1" y="5"/>
                  </a:cubicBezTo>
                  <a:cubicBezTo>
                    <a:pt x="2" y="3"/>
                    <a:pt x="2" y="1"/>
                    <a:pt x="0"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1" name="Freeform 1066"/>
            <p:cNvSpPr>
              <a:spLocks/>
            </p:cNvSpPr>
            <p:nvPr userDrawn="1"/>
          </p:nvSpPr>
          <p:spPr bwMode="auto">
            <a:xfrm>
              <a:off x="283" y="223"/>
              <a:ext cx="2" cy="3"/>
            </a:xfrm>
            <a:custGeom>
              <a:avLst/>
              <a:gdLst>
                <a:gd name="T0" fmla="*/ 1 w 4"/>
                <a:gd name="T1" fmla="*/ 0 h 6"/>
                <a:gd name="T2" fmla="*/ 1 w 4"/>
                <a:gd name="T3" fmla="*/ 0 h 6"/>
                <a:gd name="T4" fmla="*/ 3 w 4"/>
                <a:gd name="T5" fmla="*/ 3 h 6"/>
                <a:gd name="T6" fmla="*/ 4 w 4"/>
                <a:gd name="T7" fmla="*/ 6 h 6"/>
                <a:gd name="T8" fmla="*/ 1 w 4"/>
                <a:gd name="T9" fmla="*/ 3 h 6"/>
                <a:gd name="T10" fmla="*/ 1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1" y="0"/>
                  </a:moveTo>
                  <a:lnTo>
                    <a:pt x="1" y="0"/>
                  </a:lnTo>
                  <a:cubicBezTo>
                    <a:pt x="1" y="0"/>
                    <a:pt x="2" y="1"/>
                    <a:pt x="3" y="3"/>
                  </a:cubicBezTo>
                  <a:cubicBezTo>
                    <a:pt x="3" y="3"/>
                    <a:pt x="4" y="6"/>
                    <a:pt x="4" y="6"/>
                  </a:cubicBezTo>
                  <a:cubicBezTo>
                    <a:pt x="4" y="6"/>
                    <a:pt x="1" y="5"/>
                    <a:pt x="1" y="3"/>
                  </a:cubicBezTo>
                  <a:cubicBezTo>
                    <a:pt x="0" y="1"/>
                    <a:pt x="1" y="0"/>
                    <a:pt x="1"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2" name="Freeform 1067"/>
            <p:cNvSpPr>
              <a:spLocks/>
            </p:cNvSpPr>
            <p:nvPr userDrawn="1"/>
          </p:nvSpPr>
          <p:spPr bwMode="auto">
            <a:xfrm>
              <a:off x="282" y="223"/>
              <a:ext cx="3" cy="5"/>
            </a:xfrm>
            <a:custGeom>
              <a:avLst/>
              <a:gdLst>
                <a:gd name="T0" fmla="*/ 0 w 8"/>
                <a:gd name="T1" fmla="*/ 0 h 10"/>
                <a:gd name="T2" fmla="*/ 0 w 8"/>
                <a:gd name="T3" fmla="*/ 0 h 10"/>
                <a:gd name="T4" fmla="*/ 2 w 8"/>
                <a:gd name="T5" fmla="*/ 0 h 10"/>
                <a:gd name="T6" fmla="*/ 8 w 8"/>
                <a:gd name="T7" fmla="*/ 7 h 10"/>
                <a:gd name="T8" fmla="*/ 5 w 8"/>
                <a:gd name="T9" fmla="*/ 1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lnTo>
                    <a:pt x="0" y="0"/>
                  </a:lnTo>
                  <a:cubicBezTo>
                    <a:pt x="0" y="0"/>
                    <a:pt x="2" y="0"/>
                    <a:pt x="2" y="0"/>
                  </a:cubicBezTo>
                  <a:cubicBezTo>
                    <a:pt x="2" y="4"/>
                    <a:pt x="3" y="6"/>
                    <a:pt x="8" y="7"/>
                  </a:cubicBezTo>
                  <a:cubicBezTo>
                    <a:pt x="7" y="8"/>
                    <a:pt x="6" y="9"/>
                    <a:pt x="5" y="10"/>
                  </a:cubicBezTo>
                  <a:cubicBezTo>
                    <a:pt x="2" y="8"/>
                    <a:pt x="0" y="2"/>
                    <a:pt x="0"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3" name="Freeform 1068"/>
            <p:cNvSpPr>
              <a:spLocks/>
            </p:cNvSpPr>
            <p:nvPr userDrawn="1"/>
          </p:nvSpPr>
          <p:spPr bwMode="auto">
            <a:xfrm>
              <a:off x="264" y="223"/>
              <a:ext cx="31" cy="22"/>
            </a:xfrm>
            <a:custGeom>
              <a:avLst/>
              <a:gdLst>
                <a:gd name="T0" fmla="*/ 2 w 71"/>
                <a:gd name="T1" fmla="*/ 12 h 47"/>
                <a:gd name="T2" fmla="*/ 2 w 71"/>
                <a:gd name="T3" fmla="*/ 12 h 47"/>
                <a:gd name="T4" fmla="*/ 24 w 71"/>
                <a:gd name="T5" fmla="*/ 0 h 47"/>
                <a:gd name="T6" fmla="*/ 71 w 71"/>
                <a:gd name="T7" fmla="*/ 44 h 47"/>
                <a:gd name="T8" fmla="*/ 59 w 71"/>
                <a:gd name="T9" fmla="*/ 39 h 47"/>
                <a:gd name="T10" fmla="*/ 26 w 71"/>
                <a:gd name="T11" fmla="*/ 25 h 47"/>
                <a:gd name="T12" fmla="*/ 5 w 71"/>
                <a:gd name="T13" fmla="*/ 32 h 47"/>
                <a:gd name="T14" fmla="*/ 2 w 71"/>
                <a:gd name="T15" fmla="*/ 12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47">
                  <a:moveTo>
                    <a:pt x="2" y="12"/>
                  </a:moveTo>
                  <a:lnTo>
                    <a:pt x="2" y="12"/>
                  </a:lnTo>
                  <a:cubicBezTo>
                    <a:pt x="4" y="6"/>
                    <a:pt x="13" y="0"/>
                    <a:pt x="24" y="0"/>
                  </a:cubicBezTo>
                  <a:cubicBezTo>
                    <a:pt x="37" y="19"/>
                    <a:pt x="51" y="32"/>
                    <a:pt x="71" y="44"/>
                  </a:cubicBezTo>
                  <a:cubicBezTo>
                    <a:pt x="69" y="47"/>
                    <a:pt x="63" y="41"/>
                    <a:pt x="59" y="39"/>
                  </a:cubicBezTo>
                  <a:cubicBezTo>
                    <a:pt x="50" y="33"/>
                    <a:pt x="38" y="25"/>
                    <a:pt x="26" y="25"/>
                  </a:cubicBezTo>
                  <a:cubicBezTo>
                    <a:pt x="17" y="24"/>
                    <a:pt x="10" y="27"/>
                    <a:pt x="5" y="32"/>
                  </a:cubicBezTo>
                  <a:cubicBezTo>
                    <a:pt x="1" y="28"/>
                    <a:pt x="0" y="18"/>
                    <a:pt x="2" y="1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4" name="Freeform 1069"/>
            <p:cNvSpPr>
              <a:spLocks/>
            </p:cNvSpPr>
            <p:nvPr userDrawn="1"/>
          </p:nvSpPr>
          <p:spPr bwMode="auto">
            <a:xfrm>
              <a:off x="202" y="222"/>
              <a:ext cx="41" cy="38"/>
            </a:xfrm>
            <a:custGeom>
              <a:avLst/>
              <a:gdLst>
                <a:gd name="T0" fmla="*/ 7 w 93"/>
                <a:gd name="T1" fmla="*/ 0 h 83"/>
                <a:gd name="T2" fmla="*/ 7 w 93"/>
                <a:gd name="T3" fmla="*/ 0 h 83"/>
                <a:gd name="T4" fmla="*/ 93 w 93"/>
                <a:gd name="T5" fmla="*/ 75 h 83"/>
                <a:gd name="T6" fmla="*/ 75 w 93"/>
                <a:gd name="T7" fmla="*/ 71 h 83"/>
                <a:gd name="T8" fmla="*/ 32 w 93"/>
                <a:gd name="T9" fmla="*/ 41 h 83"/>
                <a:gd name="T10" fmla="*/ 71 w 93"/>
                <a:gd name="T11" fmla="*/ 76 h 83"/>
                <a:gd name="T12" fmla="*/ 73 w 93"/>
                <a:gd name="T13" fmla="*/ 83 h 83"/>
                <a:gd name="T14" fmla="*/ 19 w 93"/>
                <a:gd name="T15" fmla="*/ 46 h 83"/>
                <a:gd name="T16" fmla="*/ 7 w 93"/>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3">
                  <a:moveTo>
                    <a:pt x="7" y="0"/>
                  </a:moveTo>
                  <a:lnTo>
                    <a:pt x="7" y="0"/>
                  </a:lnTo>
                  <a:cubicBezTo>
                    <a:pt x="16" y="6"/>
                    <a:pt x="56" y="50"/>
                    <a:pt x="93" y="75"/>
                  </a:cubicBezTo>
                  <a:cubicBezTo>
                    <a:pt x="88" y="73"/>
                    <a:pt x="80" y="71"/>
                    <a:pt x="75" y="71"/>
                  </a:cubicBezTo>
                  <a:cubicBezTo>
                    <a:pt x="72" y="69"/>
                    <a:pt x="45" y="49"/>
                    <a:pt x="32" y="41"/>
                  </a:cubicBezTo>
                  <a:cubicBezTo>
                    <a:pt x="43" y="54"/>
                    <a:pt x="65" y="71"/>
                    <a:pt x="71" y="76"/>
                  </a:cubicBezTo>
                  <a:cubicBezTo>
                    <a:pt x="71" y="77"/>
                    <a:pt x="71" y="80"/>
                    <a:pt x="73" y="83"/>
                  </a:cubicBezTo>
                  <a:cubicBezTo>
                    <a:pt x="59" y="74"/>
                    <a:pt x="35" y="62"/>
                    <a:pt x="19" y="46"/>
                  </a:cubicBezTo>
                  <a:cubicBezTo>
                    <a:pt x="7" y="35"/>
                    <a:pt x="0" y="17"/>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5" name="Freeform 1070"/>
            <p:cNvSpPr>
              <a:spLocks/>
            </p:cNvSpPr>
            <p:nvPr userDrawn="1"/>
          </p:nvSpPr>
          <p:spPr bwMode="auto">
            <a:xfrm>
              <a:off x="274" y="220"/>
              <a:ext cx="34" cy="40"/>
            </a:xfrm>
            <a:custGeom>
              <a:avLst/>
              <a:gdLst>
                <a:gd name="T0" fmla="*/ 2 w 76"/>
                <a:gd name="T1" fmla="*/ 6 h 89"/>
                <a:gd name="T2" fmla="*/ 2 w 76"/>
                <a:gd name="T3" fmla="*/ 6 h 89"/>
                <a:gd name="T4" fmla="*/ 7 w 76"/>
                <a:gd name="T5" fmla="*/ 3 h 89"/>
                <a:gd name="T6" fmla="*/ 23 w 76"/>
                <a:gd name="T7" fmla="*/ 28 h 89"/>
                <a:gd name="T8" fmla="*/ 45 w 76"/>
                <a:gd name="T9" fmla="*/ 42 h 89"/>
                <a:gd name="T10" fmla="*/ 68 w 76"/>
                <a:gd name="T11" fmla="*/ 62 h 89"/>
                <a:gd name="T12" fmla="*/ 75 w 76"/>
                <a:gd name="T13" fmla="*/ 89 h 89"/>
                <a:gd name="T14" fmla="*/ 46 w 76"/>
                <a:gd name="T15" fmla="*/ 48 h 89"/>
                <a:gd name="T16" fmla="*/ 17 w 76"/>
                <a:gd name="T17" fmla="*/ 25 h 89"/>
                <a:gd name="T18" fmla="*/ 2 w 76"/>
                <a:gd name="T19" fmla="*/ 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89">
                  <a:moveTo>
                    <a:pt x="2" y="6"/>
                  </a:moveTo>
                  <a:lnTo>
                    <a:pt x="2" y="6"/>
                  </a:lnTo>
                  <a:cubicBezTo>
                    <a:pt x="0" y="2"/>
                    <a:pt x="6" y="0"/>
                    <a:pt x="7" y="3"/>
                  </a:cubicBezTo>
                  <a:cubicBezTo>
                    <a:pt x="11" y="13"/>
                    <a:pt x="17" y="22"/>
                    <a:pt x="23" y="28"/>
                  </a:cubicBezTo>
                  <a:cubicBezTo>
                    <a:pt x="28" y="33"/>
                    <a:pt x="38" y="39"/>
                    <a:pt x="45" y="42"/>
                  </a:cubicBezTo>
                  <a:cubicBezTo>
                    <a:pt x="52" y="46"/>
                    <a:pt x="64" y="55"/>
                    <a:pt x="68" y="62"/>
                  </a:cubicBezTo>
                  <a:cubicBezTo>
                    <a:pt x="72" y="69"/>
                    <a:pt x="76" y="79"/>
                    <a:pt x="75" y="89"/>
                  </a:cubicBezTo>
                  <a:cubicBezTo>
                    <a:pt x="71" y="75"/>
                    <a:pt x="59" y="56"/>
                    <a:pt x="46" y="48"/>
                  </a:cubicBezTo>
                  <a:cubicBezTo>
                    <a:pt x="35" y="41"/>
                    <a:pt x="24" y="34"/>
                    <a:pt x="17" y="25"/>
                  </a:cubicBezTo>
                  <a:cubicBezTo>
                    <a:pt x="12" y="19"/>
                    <a:pt x="6" y="13"/>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6" name="Freeform 1071"/>
            <p:cNvSpPr>
              <a:spLocks/>
            </p:cNvSpPr>
            <p:nvPr userDrawn="1"/>
          </p:nvSpPr>
          <p:spPr bwMode="auto">
            <a:xfrm>
              <a:off x="278" y="218"/>
              <a:ext cx="38" cy="24"/>
            </a:xfrm>
            <a:custGeom>
              <a:avLst/>
              <a:gdLst>
                <a:gd name="T0" fmla="*/ 2 w 85"/>
                <a:gd name="T1" fmla="*/ 1 h 53"/>
                <a:gd name="T2" fmla="*/ 2 w 85"/>
                <a:gd name="T3" fmla="*/ 1 h 53"/>
                <a:gd name="T4" fmla="*/ 78 w 85"/>
                <a:gd name="T5" fmla="*/ 2 h 53"/>
                <a:gd name="T6" fmla="*/ 85 w 85"/>
                <a:gd name="T7" fmla="*/ 0 h 53"/>
                <a:gd name="T8" fmla="*/ 77 w 85"/>
                <a:gd name="T9" fmla="*/ 6 h 53"/>
                <a:gd name="T10" fmla="*/ 30 w 85"/>
                <a:gd name="T11" fmla="*/ 12 h 53"/>
                <a:gd name="T12" fmla="*/ 7 w 85"/>
                <a:gd name="T13" fmla="*/ 10 h 53"/>
                <a:gd name="T14" fmla="*/ 13 w 85"/>
                <a:gd name="T15" fmla="*/ 23 h 53"/>
                <a:gd name="T16" fmla="*/ 30 w 85"/>
                <a:gd name="T17" fmla="*/ 16 h 53"/>
                <a:gd name="T18" fmla="*/ 59 w 85"/>
                <a:gd name="T19" fmla="*/ 14 h 53"/>
                <a:gd name="T20" fmla="*/ 81 w 85"/>
                <a:gd name="T21" fmla="*/ 15 h 53"/>
                <a:gd name="T22" fmla="*/ 46 w 85"/>
                <a:gd name="T23" fmla="*/ 18 h 53"/>
                <a:gd name="T24" fmla="*/ 69 w 85"/>
                <a:gd name="T25" fmla="*/ 50 h 53"/>
                <a:gd name="T26" fmla="*/ 35 w 85"/>
                <a:gd name="T27" fmla="*/ 21 h 53"/>
                <a:gd name="T28" fmla="*/ 60 w 85"/>
                <a:gd name="T29" fmla="*/ 53 h 53"/>
                <a:gd name="T30" fmla="*/ 27 w 85"/>
                <a:gd name="T31" fmla="*/ 27 h 53"/>
                <a:gd name="T32" fmla="*/ 39 w 85"/>
                <a:gd name="T33" fmla="*/ 45 h 53"/>
                <a:gd name="T34" fmla="*/ 19 w 85"/>
                <a:gd name="T35" fmla="*/ 32 h 53"/>
                <a:gd name="T36" fmla="*/ 0 w 85"/>
                <a:gd name="T37" fmla="*/ 4 h 53"/>
                <a:gd name="T38" fmla="*/ 2 w 85"/>
                <a:gd name="T39"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53">
                  <a:moveTo>
                    <a:pt x="2" y="1"/>
                  </a:moveTo>
                  <a:lnTo>
                    <a:pt x="2" y="1"/>
                  </a:lnTo>
                  <a:cubicBezTo>
                    <a:pt x="16" y="1"/>
                    <a:pt x="61" y="2"/>
                    <a:pt x="78" y="2"/>
                  </a:cubicBezTo>
                  <a:cubicBezTo>
                    <a:pt x="80" y="2"/>
                    <a:pt x="83" y="1"/>
                    <a:pt x="85" y="0"/>
                  </a:cubicBezTo>
                  <a:cubicBezTo>
                    <a:pt x="84" y="2"/>
                    <a:pt x="79" y="4"/>
                    <a:pt x="77" y="6"/>
                  </a:cubicBezTo>
                  <a:cubicBezTo>
                    <a:pt x="64" y="12"/>
                    <a:pt x="47" y="14"/>
                    <a:pt x="30" y="12"/>
                  </a:cubicBezTo>
                  <a:cubicBezTo>
                    <a:pt x="26" y="11"/>
                    <a:pt x="15" y="7"/>
                    <a:pt x="7" y="10"/>
                  </a:cubicBezTo>
                  <a:cubicBezTo>
                    <a:pt x="7" y="14"/>
                    <a:pt x="12" y="21"/>
                    <a:pt x="13" y="23"/>
                  </a:cubicBezTo>
                  <a:cubicBezTo>
                    <a:pt x="18" y="19"/>
                    <a:pt x="23" y="18"/>
                    <a:pt x="30" y="16"/>
                  </a:cubicBezTo>
                  <a:cubicBezTo>
                    <a:pt x="39" y="13"/>
                    <a:pt x="49" y="13"/>
                    <a:pt x="59" y="14"/>
                  </a:cubicBezTo>
                  <a:cubicBezTo>
                    <a:pt x="65" y="15"/>
                    <a:pt x="74" y="16"/>
                    <a:pt x="81" y="15"/>
                  </a:cubicBezTo>
                  <a:cubicBezTo>
                    <a:pt x="73" y="21"/>
                    <a:pt x="60" y="22"/>
                    <a:pt x="46" y="18"/>
                  </a:cubicBezTo>
                  <a:cubicBezTo>
                    <a:pt x="56" y="25"/>
                    <a:pt x="67" y="37"/>
                    <a:pt x="69" y="50"/>
                  </a:cubicBezTo>
                  <a:cubicBezTo>
                    <a:pt x="61" y="38"/>
                    <a:pt x="48" y="28"/>
                    <a:pt x="35" y="21"/>
                  </a:cubicBezTo>
                  <a:cubicBezTo>
                    <a:pt x="45" y="30"/>
                    <a:pt x="56" y="45"/>
                    <a:pt x="60" y="53"/>
                  </a:cubicBezTo>
                  <a:cubicBezTo>
                    <a:pt x="49" y="47"/>
                    <a:pt x="35" y="36"/>
                    <a:pt x="27" y="27"/>
                  </a:cubicBezTo>
                  <a:cubicBezTo>
                    <a:pt x="29" y="32"/>
                    <a:pt x="34" y="40"/>
                    <a:pt x="39" y="45"/>
                  </a:cubicBezTo>
                  <a:cubicBezTo>
                    <a:pt x="37" y="44"/>
                    <a:pt x="26" y="39"/>
                    <a:pt x="19" y="32"/>
                  </a:cubicBezTo>
                  <a:cubicBezTo>
                    <a:pt x="12" y="26"/>
                    <a:pt x="4" y="13"/>
                    <a:pt x="0" y="4"/>
                  </a:cubicBezTo>
                  <a:cubicBezTo>
                    <a:pt x="0" y="2"/>
                    <a:pt x="1"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7" name="Freeform 1072"/>
            <p:cNvSpPr>
              <a:spLocks/>
            </p:cNvSpPr>
            <p:nvPr userDrawn="1"/>
          </p:nvSpPr>
          <p:spPr bwMode="auto">
            <a:xfrm>
              <a:off x="210" y="199"/>
              <a:ext cx="32" cy="55"/>
            </a:xfrm>
            <a:custGeom>
              <a:avLst/>
              <a:gdLst>
                <a:gd name="T0" fmla="*/ 13 w 70"/>
                <a:gd name="T1" fmla="*/ 0 h 121"/>
                <a:gd name="T2" fmla="*/ 13 w 70"/>
                <a:gd name="T3" fmla="*/ 0 h 121"/>
                <a:gd name="T4" fmla="*/ 66 w 70"/>
                <a:gd name="T5" fmla="*/ 84 h 121"/>
                <a:gd name="T6" fmla="*/ 63 w 70"/>
                <a:gd name="T7" fmla="*/ 95 h 121"/>
                <a:gd name="T8" fmla="*/ 24 w 70"/>
                <a:gd name="T9" fmla="*/ 47 h 121"/>
                <a:gd name="T10" fmla="*/ 63 w 70"/>
                <a:gd name="T11" fmla="*/ 104 h 121"/>
                <a:gd name="T12" fmla="*/ 70 w 70"/>
                <a:gd name="T13" fmla="*/ 121 h 121"/>
                <a:gd name="T14" fmla="*/ 7 w 70"/>
                <a:gd name="T15" fmla="*/ 40 h 121"/>
                <a:gd name="T16" fmla="*/ 13 w 70"/>
                <a:gd name="T1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121">
                  <a:moveTo>
                    <a:pt x="13" y="0"/>
                  </a:moveTo>
                  <a:lnTo>
                    <a:pt x="13" y="0"/>
                  </a:lnTo>
                  <a:cubicBezTo>
                    <a:pt x="19" y="12"/>
                    <a:pt x="47" y="63"/>
                    <a:pt x="66" y="84"/>
                  </a:cubicBezTo>
                  <a:cubicBezTo>
                    <a:pt x="65" y="87"/>
                    <a:pt x="63" y="91"/>
                    <a:pt x="63" y="95"/>
                  </a:cubicBezTo>
                  <a:cubicBezTo>
                    <a:pt x="52" y="83"/>
                    <a:pt x="38" y="62"/>
                    <a:pt x="24" y="47"/>
                  </a:cubicBezTo>
                  <a:cubicBezTo>
                    <a:pt x="32" y="67"/>
                    <a:pt x="52" y="94"/>
                    <a:pt x="63" y="104"/>
                  </a:cubicBezTo>
                  <a:cubicBezTo>
                    <a:pt x="64" y="108"/>
                    <a:pt x="66" y="116"/>
                    <a:pt x="70" y="121"/>
                  </a:cubicBezTo>
                  <a:cubicBezTo>
                    <a:pt x="44" y="101"/>
                    <a:pt x="14" y="64"/>
                    <a:pt x="7" y="40"/>
                  </a:cubicBezTo>
                  <a:cubicBezTo>
                    <a:pt x="0" y="17"/>
                    <a:pt x="6" y="6"/>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8" name="Freeform 1073"/>
            <p:cNvSpPr>
              <a:spLocks/>
            </p:cNvSpPr>
            <p:nvPr userDrawn="1"/>
          </p:nvSpPr>
          <p:spPr bwMode="auto">
            <a:xfrm>
              <a:off x="305" y="278"/>
              <a:ext cx="4" cy="5"/>
            </a:xfrm>
            <a:custGeom>
              <a:avLst/>
              <a:gdLst>
                <a:gd name="T0" fmla="*/ 9 w 9"/>
                <a:gd name="T1" fmla="*/ 0 h 11"/>
                <a:gd name="T2" fmla="*/ 9 w 9"/>
                <a:gd name="T3" fmla="*/ 0 h 11"/>
                <a:gd name="T4" fmla="*/ 0 w 9"/>
                <a:gd name="T5" fmla="*/ 11 h 11"/>
                <a:gd name="T6" fmla="*/ 9 w 9"/>
                <a:gd name="T7" fmla="*/ 0 h 11"/>
              </a:gdLst>
              <a:ahLst/>
              <a:cxnLst>
                <a:cxn ang="0">
                  <a:pos x="T0" y="T1"/>
                </a:cxn>
                <a:cxn ang="0">
                  <a:pos x="T2" y="T3"/>
                </a:cxn>
                <a:cxn ang="0">
                  <a:pos x="T4" y="T5"/>
                </a:cxn>
                <a:cxn ang="0">
                  <a:pos x="T6" y="T7"/>
                </a:cxn>
              </a:cxnLst>
              <a:rect l="0" t="0" r="r" b="b"/>
              <a:pathLst>
                <a:path w="9" h="11">
                  <a:moveTo>
                    <a:pt x="9" y="0"/>
                  </a:moveTo>
                  <a:lnTo>
                    <a:pt x="9" y="0"/>
                  </a:lnTo>
                  <a:cubicBezTo>
                    <a:pt x="8" y="4"/>
                    <a:pt x="5" y="8"/>
                    <a:pt x="0" y="11"/>
                  </a:cubicBezTo>
                  <a:cubicBezTo>
                    <a:pt x="4" y="7"/>
                    <a:pt x="5" y="5"/>
                    <a:pt x="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9" name="Freeform 1074"/>
            <p:cNvSpPr>
              <a:spLocks/>
            </p:cNvSpPr>
            <p:nvPr userDrawn="1"/>
          </p:nvSpPr>
          <p:spPr bwMode="auto">
            <a:xfrm>
              <a:off x="288" y="285"/>
              <a:ext cx="6" cy="7"/>
            </a:xfrm>
            <a:custGeom>
              <a:avLst/>
              <a:gdLst>
                <a:gd name="T0" fmla="*/ 3 w 13"/>
                <a:gd name="T1" fmla="*/ 0 h 15"/>
                <a:gd name="T2" fmla="*/ 3 w 13"/>
                <a:gd name="T3" fmla="*/ 0 h 15"/>
                <a:gd name="T4" fmla="*/ 13 w 13"/>
                <a:gd name="T5" fmla="*/ 4 h 15"/>
                <a:gd name="T6" fmla="*/ 4 w 13"/>
                <a:gd name="T7" fmla="*/ 4 h 15"/>
                <a:gd name="T8" fmla="*/ 10 w 13"/>
                <a:gd name="T9" fmla="*/ 15 h 15"/>
                <a:gd name="T10" fmla="*/ 3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3" y="0"/>
                  </a:moveTo>
                  <a:lnTo>
                    <a:pt x="3" y="0"/>
                  </a:lnTo>
                  <a:cubicBezTo>
                    <a:pt x="5" y="2"/>
                    <a:pt x="9" y="4"/>
                    <a:pt x="13" y="4"/>
                  </a:cubicBezTo>
                  <a:cubicBezTo>
                    <a:pt x="10" y="5"/>
                    <a:pt x="7" y="5"/>
                    <a:pt x="4" y="4"/>
                  </a:cubicBezTo>
                  <a:cubicBezTo>
                    <a:pt x="4" y="6"/>
                    <a:pt x="6" y="12"/>
                    <a:pt x="10" y="15"/>
                  </a:cubicBezTo>
                  <a:cubicBezTo>
                    <a:pt x="4" y="13"/>
                    <a:pt x="0" y="4"/>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0" name="Freeform 1075"/>
            <p:cNvSpPr>
              <a:spLocks/>
            </p:cNvSpPr>
            <p:nvPr userDrawn="1"/>
          </p:nvSpPr>
          <p:spPr bwMode="auto">
            <a:xfrm>
              <a:off x="268" y="230"/>
              <a:ext cx="4" cy="4"/>
            </a:xfrm>
            <a:custGeom>
              <a:avLst/>
              <a:gdLst>
                <a:gd name="T0" fmla="*/ 5 w 8"/>
                <a:gd name="T1" fmla="*/ 1 h 7"/>
                <a:gd name="T2" fmla="*/ 5 w 8"/>
                <a:gd name="T3" fmla="*/ 1 h 7"/>
                <a:gd name="T4" fmla="*/ 6 w 8"/>
                <a:gd name="T5" fmla="*/ 4 h 7"/>
                <a:gd name="T6" fmla="*/ 8 w 8"/>
                <a:gd name="T7" fmla="*/ 5 h 7"/>
                <a:gd name="T8" fmla="*/ 0 w 8"/>
                <a:gd name="T9" fmla="*/ 7 h 7"/>
                <a:gd name="T10" fmla="*/ 5 w 8"/>
                <a:gd name="T11" fmla="*/ 1 h 7"/>
              </a:gdLst>
              <a:ahLst/>
              <a:cxnLst>
                <a:cxn ang="0">
                  <a:pos x="T0" y="T1"/>
                </a:cxn>
                <a:cxn ang="0">
                  <a:pos x="T2" y="T3"/>
                </a:cxn>
                <a:cxn ang="0">
                  <a:pos x="T4" y="T5"/>
                </a:cxn>
                <a:cxn ang="0">
                  <a:pos x="T6" y="T7"/>
                </a:cxn>
                <a:cxn ang="0">
                  <a:pos x="T8" y="T9"/>
                </a:cxn>
                <a:cxn ang="0">
                  <a:pos x="T10" y="T11"/>
                </a:cxn>
              </a:cxnLst>
              <a:rect l="0" t="0" r="r" b="b"/>
              <a:pathLst>
                <a:path w="8" h="7">
                  <a:moveTo>
                    <a:pt x="5" y="1"/>
                  </a:moveTo>
                  <a:lnTo>
                    <a:pt x="5" y="1"/>
                  </a:lnTo>
                  <a:cubicBezTo>
                    <a:pt x="8" y="0"/>
                    <a:pt x="6" y="3"/>
                    <a:pt x="6" y="4"/>
                  </a:cubicBezTo>
                  <a:cubicBezTo>
                    <a:pt x="8" y="3"/>
                    <a:pt x="8" y="4"/>
                    <a:pt x="8" y="5"/>
                  </a:cubicBezTo>
                  <a:cubicBezTo>
                    <a:pt x="5" y="5"/>
                    <a:pt x="3" y="6"/>
                    <a:pt x="0" y="7"/>
                  </a:cubicBezTo>
                  <a:cubicBezTo>
                    <a:pt x="1" y="5"/>
                    <a:pt x="2" y="2"/>
                    <a:pt x="5"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1" name="Freeform 1076"/>
            <p:cNvSpPr>
              <a:spLocks/>
            </p:cNvSpPr>
            <p:nvPr userDrawn="1"/>
          </p:nvSpPr>
          <p:spPr bwMode="auto">
            <a:xfrm>
              <a:off x="246" y="221"/>
              <a:ext cx="2" cy="3"/>
            </a:xfrm>
            <a:custGeom>
              <a:avLst/>
              <a:gdLst>
                <a:gd name="T0" fmla="*/ 5 w 5"/>
                <a:gd name="T1" fmla="*/ 0 h 6"/>
                <a:gd name="T2" fmla="*/ 5 w 5"/>
                <a:gd name="T3" fmla="*/ 0 h 6"/>
                <a:gd name="T4" fmla="*/ 3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5" y="0"/>
                  </a:lnTo>
                  <a:cubicBezTo>
                    <a:pt x="3" y="2"/>
                    <a:pt x="3" y="3"/>
                    <a:pt x="3" y="6"/>
                  </a:cubicBezTo>
                  <a:cubicBezTo>
                    <a:pt x="0" y="4"/>
                    <a:pt x="2" y="0"/>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2" name="Freeform 1077"/>
            <p:cNvSpPr>
              <a:spLocks/>
            </p:cNvSpPr>
            <p:nvPr userDrawn="1"/>
          </p:nvSpPr>
          <p:spPr bwMode="auto">
            <a:xfrm>
              <a:off x="209" y="201"/>
              <a:ext cx="16" cy="29"/>
            </a:xfrm>
            <a:custGeom>
              <a:avLst/>
              <a:gdLst>
                <a:gd name="T0" fmla="*/ 16 w 36"/>
                <a:gd name="T1" fmla="*/ 0 h 63"/>
                <a:gd name="T2" fmla="*/ 16 w 36"/>
                <a:gd name="T3" fmla="*/ 0 h 63"/>
                <a:gd name="T4" fmla="*/ 36 w 36"/>
                <a:gd name="T5" fmla="*/ 36 h 63"/>
                <a:gd name="T6" fmla="*/ 15 w 36"/>
                <a:gd name="T7" fmla="*/ 5 h 63"/>
                <a:gd name="T8" fmla="*/ 26 w 36"/>
                <a:gd name="T9" fmla="*/ 63 h 63"/>
                <a:gd name="T10" fmla="*/ 16 w 36"/>
                <a:gd name="T11" fmla="*/ 0 h 63"/>
              </a:gdLst>
              <a:ahLst/>
              <a:cxnLst>
                <a:cxn ang="0">
                  <a:pos x="T0" y="T1"/>
                </a:cxn>
                <a:cxn ang="0">
                  <a:pos x="T2" y="T3"/>
                </a:cxn>
                <a:cxn ang="0">
                  <a:pos x="T4" y="T5"/>
                </a:cxn>
                <a:cxn ang="0">
                  <a:pos x="T6" y="T7"/>
                </a:cxn>
                <a:cxn ang="0">
                  <a:pos x="T8" y="T9"/>
                </a:cxn>
                <a:cxn ang="0">
                  <a:pos x="T10" y="T11"/>
                </a:cxn>
              </a:cxnLst>
              <a:rect l="0" t="0" r="r" b="b"/>
              <a:pathLst>
                <a:path w="36" h="63">
                  <a:moveTo>
                    <a:pt x="16" y="0"/>
                  </a:moveTo>
                  <a:lnTo>
                    <a:pt x="16" y="0"/>
                  </a:lnTo>
                  <a:cubicBezTo>
                    <a:pt x="18" y="5"/>
                    <a:pt x="29" y="25"/>
                    <a:pt x="36" y="36"/>
                  </a:cubicBezTo>
                  <a:cubicBezTo>
                    <a:pt x="29" y="26"/>
                    <a:pt x="19" y="12"/>
                    <a:pt x="15" y="5"/>
                  </a:cubicBezTo>
                  <a:cubicBezTo>
                    <a:pt x="5" y="20"/>
                    <a:pt x="20" y="48"/>
                    <a:pt x="26" y="63"/>
                  </a:cubicBezTo>
                  <a:cubicBezTo>
                    <a:pt x="17" y="49"/>
                    <a:pt x="0" y="15"/>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3" name="Freeform 1078"/>
            <p:cNvSpPr>
              <a:spLocks/>
            </p:cNvSpPr>
            <p:nvPr userDrawn="1"/>
          </p:nvSpPr>
          <p:spPr bwMode="auto">
            <a:xfrm>
              <a:off x="201" y="247"/>
              <a:ext cx="17" cy="15"/>
            </a:xfrm>
            <a:custGeom>
              <a:avLst/>
              <a:gdLst>
                <a:gd name="T0" fmla="*/ 0 w 38"/>
                <a:gd name="T1" fmla="*/ 0 h 34"/>
                <a:gd name="T2" fmla="*/ 0 w 38"/>
                <a:gd name="T3" fmla="*/ 0 h 34"/>
                <a:gd name="T4" fmla="*/ 38 w 38"/>
                <a:gd name="T5" fmla="*/ 14 h 34"/>
                <a:gd name="T6" fmla="*/ 3 w 38"/>
                <a:gd name="T7" fmla="*/ 3 h 34"/>
                <a:gd name="T8" fmla="*/ 29 w 38"/>
                <a:gd name="T9" fmla="*/ 34 h 34"/>
                <a:gd name="T10" fmla="*/ 0 w 38"/>
                <a:gd name="T11" fmla="*/ 0 h 34"/>
              </a:gdLst>
              <a:ahLst/>
              <a:cxnLst>
                <a:cxn ang="0">
                  <a:pos x="T0" y="T1"/>
                </a:cxn>
                <a:cxn ang="0">
                  <a:pos x="T2" y="T3"/>
                </a:cxn>
                <a:cxn ang="0">
                  <a:pos x="T4" y="T5"/>
                </a:cxn>
                <a:cxn ang="0">
                  <a:pos x="T6" y="T7"/>
                </a:cxn>
                <a:cxn ang="0">
                  <a:pos x="T8" y="T9"/>
                </a:cxn>
                <a:cxn ang="0">
                  <a:pos x="T10" y="T11"/>
                </a:cxn>
              </a:cxnLst>
              <a:rect l="0" t="0" r="r" b="b"/>
              <a:pathLst>
                <a:path w="38" h="34">
                  <a:moveTo>
                    <a:pt x="0" y="0"/>
                  </a:moveTo>
                  <a:lnTo>
                    <a:pt x="0" y="0"/>
                  </a:lnTo>
                  <a:cubicBezTo>
                    <a:pt x="12" y="1"/>
                    <a:pt x="29" y="7"/>
                    <a:pt x="38" y="14"/>
                  </a:cubicBezTo>
                  <a:cubicBezTo>
                    <a:pt x="32" y="10"/>
                    <a:pt x="13" y="4"/>
                    <a:pt x="3" y="3"/>
                  </a:cubicBezTo>
                  <a:cubicBezTo>
                    <a:pt x="8" y="21"/>
                    <a:pt x="19" y="27"/>
                    <a:pt x="29" y="34"/>
                  </a:cubicBezTo>
                  <a:cubicBezTo>
                    <a:pt x="18" y="28"/>
                    <a:pt x="0" y="14"/>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4" name="Freeform 1079"/>
            <p:cNvSpPr>
              <a:spLocks/>
            </p:cNvSpPr>
            <p:nvPr userDrawn="1"/>
          </p:nvSpPr>
          <p:spPr bwMode="auto">
            <a:xfrm>
              <a:off x="203" y="225"/>
              <a:ext cx="17" cy="21"/>
            </a:xfrm>
            <a:custGeom>
              <a:avLst/>
              <a:gdLst>
                <a:gd name="T0" fmla="*/ 6 w 39"/>
                <a:gd name="T1" fmla="*/ 0 h 48"/>
                <a:gd name="T2" fmla="*/ 6 w 39"/>
                <a:gd name="T3" fmla="*/ 0 h 48"/>
                <a:gd name="T4" fmla="*/ 39 w 39"/>
                <a:gd name="T5" fmla="*/ 31 h 48"/>
                <a:gd name="T6" fmla="*/ 8 w 39"/>
                <a:gd name="T7" fmla="*/ 5 h 48"/>
                <a:gd name="T8" fmla="*/ 27 w 39"/>
                <a:gd name="T9" fmla="*/ 48 h 48"/>
                <a:gd name="T10" fmla="*/ 6 w 39"/>
                <a:gd name="T11" fmla="*/ 0 h 48"/>
              </a:gdLst>
              <a:ahLst/>
              <a:cxnLst>
                <a:cxn ang="0">
                  <a:pos x="T0" y="T1"/>
                </a:cxn>
                <a:cxn ang="0">
                  <a:pos x="T2" y="T3"/>
                </a:cxn>
                <a:cxn ang="0">
                  <a:pos x="T4" y="T5"/>
                </a:cxn>
                <a:cxn ang="0">
                  <a:pos x="T6" y="T7"/>
                </a:cxn>
                <a:cxn ang="0">
                  <a:pos x="T8" y="T9"/>
                </a:cxn>
                <a:cxn ang="0">
                  <a:pos x="T10" y="T11"/>
                </a:cxn>
              </a:cxnLst>
              <a:rect l="0" t="0" r="r" b="b"/>
              <a:pathLst>
                <a:path w="39" h="48">
                  <a:moveTo>
                    <a:pt x="6" y="0"/>
                  </a:moveTo>
                  <a:lnTo>
                    <a:pt x="6" y="0"/>
                  </a:lnTo>
                  <a:cubicBezTo>
                    <a:pt x="11" y="3"/>
                    <a:pt x="33" y="24"/>
                    <a:pt x="39" y="31"/>
                  </a:cubicBezTo>
                  <a:cubicBezTo>
                    <a:pt x="31" y="24"/>
                    <a:pt x="17" y="10"/>
                    <a:pt x="8" y="5"/>
                  </a:cubicBezTo>
                  <a:cubicBezTo>
                    <a:pt x="6" y="24"/>
                    <a:pt x="22" y="42"/>
                    <a:pt x="27" y="48"/>
                  </a:cubicBezTo>
                  <a:cubicBezTo>
                    <a:pt x="17" y="40"/>
                    <a:pt x="0" y="20"/>
                    <a:pt x="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5" name="Freeform 1080"/>
            <p:cNvSpPr>
              <a:spLocks/>
            </p:cNvSpPr>
            <p:nvPr userDrawn="1"/>
          </p:nvSpPr>
          <p:spPr bwMode="auto">
            <a:xfrm>
              <a:off x="240" y="239"/>
              <a:ext cx="9" cy="19"/>
            </a:xfrm>
            <a:custGeom>
              <a:avLst/>
              <a:gdLst>
                <a:gd name="T0" fmla="*/ 5 w 20"/>
                <a:gd name="T1" fmla="*/ 0 h 41"/>
                <a:gd name="T2" fmla="*/ 5 w 20"/>
                <a:gd name="T3" fmla="*/ 0 h 41"/>
                <a:gd name="T4" fmla="*/ 15 w 20"/>
                <a:gd name="T5" fmla="*/ 16 h 41"/>
                <a:gd name="T6" fmla="*/ 6 w 20"/>
                <a:gd name="T7" fmla="*/ 8 h 41"/>
                <a:gd name="T8" fmla="*/ 20 w 20"/>
                <a:gd name="T9" fmla="*/ 41 h 41"/>
                <a:gd name="T10" fmla="*/ 5 w 20"/>
                <a:gd name="T11" fmla="*/ 0 h 41"/>
              </a:gdLst>
              <a:ahLst/>
              <a:cxnLst>
                <a:cxn ang="0">
                  <a:pos x="T0" y="T1"/>
                </a:cxn>
                <a:cxn ang="0">
                  <a:pos x="T2" y="T3"/>
                </a:cxn>
                <a:cxn ang="0">
                  <a:pos x="T4" y="T5"/>
                </a:cxn>
                <a:cxn ang="0">
                  <a:pos x="T6" y="T7"/>
                </a:cxn>
                <a:cxn ang="0">
                  <a:pos x="T8" y="T9"/>
                </a:cxn>
                <a:cxn ang="0">
                  <a:pos x="T10" y="T11"/>
                </a:cxn>
              </a:cxnLst>
              <a:rect l="0" t="0" r="r" b="b"/>
              <a:pathLst>
                <a:path w="20" h="41">
                  <a:moveTo>
                    <a:pt x="5" y="0"/>
                  </a:moveTo>
                  <a:lnTo>
                    <a:pt x="5" y="0"/>
                  </a:lnTo>
                  <a:cubicBezTo>
                    <a:pt x="8" y="6"/>
                    <a:pt x="10" y="11"/>
                    <a:pt x="15" y="16"/>
                  </a:cubicBezTo>
                  <a:cubicBezTo>
                    <a:pt x="11" y="14"/>
                    <a:pt x="6" y="9"/>
                    <a:pt x="6" y="8"/>
                  </a:cubicBezTo>
                  <a:cubicBezTo>
                    <a:pt x="4" y="17"/>
                    <a:pt x="13" y="34"/>
                    <a:pt x="20" y="41"/>
                  </a:cubicBezTo>
                  <a:cubicBezTo>
                    <a:pt x="4" y="29"/>
                    <a:pt x="0" y="11"/>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6" name="Freeform 1081"/>
            <p:cNvSpPr>
              <a:spLocks/>
            </p:cNvSpPr>
            <p:nvPr userDrawn="1"/>
          </p:nvSpPr>
          <p:spPr bwMode="auto">
            <a:xfrm>
              <a:off x="237" y="257"/>
              <a:ext cx="10" cy="11"/>
            </a:xfrm>
            <a:custGeom>
              <a:avLst/>
              <a:gdLst>
                <a:gd name="T0" fmla="*/ 0 w 23"/>
                <a:gd name="T1" fmla="*/ 0 h 23"/>
                <a:gd name="T2" fmla="*/ 0 w 23"/>
                <a:gd name="T3" fmla="*/ 0 h 23"/>
                <a:gd name="T4" fmla="*/ 23 w 23"/>
                <a:gd name="T5" fmla="*/ 10 h 23"/>
                <a:gd name="T6" fmla="*/ 3 w 23"/>
                <a:gd name="T7" fmla="*/ 3 h 23"/>
                <a:gd name="T8" fmla="*/ 15 w 23"/>
                <a:gd name="T9" fmla="*/ 23 h 23"/>
                <a:gd name="T10" fmla="*/ 0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0" y="0"/>
                  </a:moveTo>
                  <a:lnTo>
                    <a:pt x="0" y="0"/>
                  </a:lnTo>
                  <a:cubicBezTo>
                    <a:pt x="7" y="0"/>
                    <a:pt x="20" y="7"/>
                    <a:pt x="23" y="10"/>
                  </a:cubicBezTo>
                  <a:cubicBezTo>
                    <a:pt x="17" y="7"/>
                    <a:pt x="11" y="4"/>
                    <a:pt x="3" y="3"/>
                  </a:cubicBezTo>
                  <a:cubicBezTo>
                    <a:pt x="4" y="8"/>
                    <a:pt x="10" y="17"/>
                    <a:pt x="15" y="23"/>
                  </a:cubicBezTo>
                  <a:cubicBezTo>
                    <a:pt x="6" y="17"/>
                    <a:pt x="0" y="6"/>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7" name="Freeform 1082"/>
            <p:cNvSpPr>
              <a:spLocks/>
            </p:cNvSpPr>
            <p:nvPr userDrawn="1"/>
          </p:nvSpPr>
          <p:spPr bwMode="auto">
            <a:xfrm>
              <a:off x="199" y="263"/>
              <a:ext cx="16" cy="13"/>
            </a:xfrm>
            <a:custGeom>
              <a:avLst/>
              <a:gdLst>
                <a:gd name="T0" fmla="*/ 0 w 35"/>
                <a:gd name="T1" fmla="*/ 1 h 28"/>
                <a:gd name="T2" fmla="*/ 0 w 35"/>
                <a:gd name="T3" fmla="*/ 1 h 28"/>
                <a:gd name="T4" fmla="*/ 35 w 35"/>
                <a:gd name="T5" fmla="*/ 8 h 28"/>
                <a:gd name="T6" fmla="*/ 4 w 35"/>
                <a:gd name="T7" fmla="*/ 4 h 28"/>
                <a:gd name="T8" fmla="*/ 33 w 35"/>
                <a:gd name="T9" fmla="*/ 28 h 28"/>
                <a:gd name="T10" fmla="*/ 0 w 35"/>
                <a:gd name="T11" fmla="*/ 1 h 28"/>
              </a:gdLst>
              <a:ahLst/>
              <a:cxnLst>
                <a:cxn ang="0">
                  <a:pos x="T0" y="T1"/>
                </a:cxn>
                <a:cxn ang="0">
                  <a:pos x="T2" y="T3"/>
                </a:cxn>
                <a:cxn ang="0">
                  <a:pos x="T4" y="T5"/>
                </a:cxn>
                <a:cxn ang="0">
                  <a:pos x="T6" y="T7"/>
                </a:cxn>
                <a:cxn ang="0">
                  <a:pos x="T8" y="T9"/>
                </a:cxn>
                <a:cxn ang="0">
                  <a:pos x="T10" y="T11"/>
                </a:cxn>
              </a:cxnLst>
              <a:rect l="0" t="0" r="r" b="b"/>
              <a:pathLst>
                <a:path w="35" h="28">
                  <a:moveTo>
                    <a:pt x="0" y="1"/>
                  </a:moveTo>
                  <a:lnTo>
                    <a:pt x="0" y="1"/>
                  </a:lnTo>
                  <a:cubicBezTo>
                    <a:pt x="11" y="0"/>
                    <a:pt x="27" y="4"/>
                    <a:pt x="35" y="8"/>
                  </a:cubicBezTo>
                  <a:cubicBezTo>
                    <a:pt x="24" y="6"/>
                    <a:pt x="19" y="3"/>
                    <a:pt x="4" y="4"/>
                  </a:cubicBezTo>
                  <a:cubicBezTo>
                    <a:pt x="8" y="11"/>
                    <a:pt x="22" y="23"/>
                    <a:pt x="33" y="28"/>
                  </a:cubicBezTo>
                  <a:cubicBezTo>
                    <a:pt x="15" y="22"/>
                    <a:pt x="2" y="9"/>
                    <a:pt x="0"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8" name="Freeform 1083"/>
            <p:cNvSpPr>
              <a:spLocks/>
            </p:cNvSpPr>
            <p:nvPr userDrawn="1"/>
          </p:nvSpPr>
          <p:spPr bwMode="auto">
            <a:xfrm>
              <a:off x="233" y="269"/>
              <a:ext cx="9" cy="9"/>
            </a:xfrm>
            <a:custGeom>
              <a:avLst/>
              <a:gdLst>
                <a:gd name="T0" fmla="*/ 22 w 22"/>
                <a:gd name="T1" fmla="*/ 5 h 20"/>
                <a:gd name="T2" fmla="*/ 22 w 22"/>
                <a:gd name="T3" fmla="*/ 5 h 20"/>
                <a:gd name="T4" fmla="*/ 3 w 22"/>
                <a:gd name="T5" fmla="*/ 6 h 20"/>
                <a:gd name="T6" fmla="*/ 16 w 22"/>
                <a:gd name="T7" fmla="*/ 20 h 20"/>
                <a:gd name="T8" fmla="*/ 0 w 22"/>
                <a:gd name="T9" fmla="*/ 5 h 20"/>
                <a:gd name="T10" fmla="*/ 22 w 22"/>
                <a:gd name="T11" fmla="*/ 5 h 20"/>
              </a:gdLst>
              <a:ahLst/>
              <a:cxnLst>
                <a:cxn ang="0">
                  <a:pos x="T0" y="T1"/>
                </a:cxn>
                <a:cxn ang="0">
                  <a:pos x="T2" y="T3"/>
                </a:cxn>
                <a:cxn ang="0">
                  <a:pos x="T4" y="T5"/>
                </a:cxn>
                <a:cxn ang="0">
                  <a:pos x="T6" y="T7"/>
                </a:cxn>
                <a:cxn ang="0">
                  <a:pos x="T8" y="T9"/>
                </a:cxn>
                <a:cxn ang="0">
                  <a:pos x="T10" y="T11"/>
                </a:cxn>
              </a:cxnLst>
              <a:rect l="0" t="0" r="r" b="b"/>
              <a:pathLst>
                <a:path w="22" h="20">
                  <a:moveTo>
                    <a:pt x="22" y="5"/>
                  </a:moveTo>
                  <a:lnTo>
                    <a:pt x="22" y="5"/>
                  </a:lnTo>
                  <a:cubicBezTo>
                    <a:pt x="15" y="3"/>
                    <a:pt x="10" y="2"/>
                    <a:pt x="3" y="6"/>
                  </a:cubicBezTo>
                  <a:cubicBezTo>
                    <a:pt x="4" y="12"/>
                    <a:pt x="11" y="18"/>
                    <a:pt x="16" y="20"/>
                  </a:cubicBezTo>
                  <a:cubicBezTo>
                    <a:pt x="9" y="19"/>
                    <a:pt x="1" y="13"/>
                    <a:pt x="0" y="5"/>
                  </a:cubicBezTo>
                  <a:cubicBezTo>
                    <a:pt x="7" y="0"/>
                    <a:pt x="16" y="2"/>
                    <a:pt x="22" y="5"/>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9" name="Freeform 1084"/>
            <p:cNvSpPr>
              <a:spLocks/>
            </p:cNvSpPr>
            <p:nvPr userDrawn="1"/>
          </p:nvSpPr>
          <p:spPr bwMode="auto">
            <a:xfrm>
              <a:off x="246" y="276"/>
              <a:ext cx="7" cy="3"/>
            </a:xfrm>
            <a:custGeom>
              <a:avLst/>
              <a:gdLst>
                <a:gd name="T0" fmla="*/ 0 w 15"/>
                <a:gd name="T1" fmla="*/ 0 h 6"/>
                <a:gd name="T2" fmla="*/ 0 w 15"/>
                <a:gd name="T3" fmla="*/ 0 h 6"/>
                <a:gd name="T4" fmla="*/ 15 w 15"/>
                <a:gd name="T5" fmla="*/ 4 h 6"/>
                <a:gd name="T6" fmla="*/ 15 w 15"/>
                <a:gd name="T7" fmla="*/ 6 h 6"/>
                <a:gd name="T8" fmla="*/ 0 w 15"/>
                <a:gd name="T9" fmla="*/ 0 h 6"/>
              </a:gdLst>
              <a:ahLst/>
              <a:cxnLst>
                <a:cxn ang="0">
                  <a:pos x="T0" y="T1"/>
                </a:cxn>
                <a:cxn ang="0">
                  <a:pos x="T2" y="T3"/>
                </a:cxn>
                <a:cxn ang="0">
                  <a:pos x="T4" y="T5"/>
                </a:cxn>
                <a:cxn ang="0">
                  <a:pos x="T6" y="T7"/>
                </a:cxn>
                <a:cxn ang="0">
                  <a:pos x="T8" y="T9"/>
                </a:cxn>
              </a:cxnLst>
              <a:rect l="0" t="0" r="r" b="b"/>
              <a:pathLst>
                <a:path w="15" h="6">
                  <a:moveTo>
                    <a:pt x="0" y="0"/>
                  </a:moveTo>
                  <a:lnTo>
                    <a:pt x="0" y="0"/>
                  </a:lnTo>
                  <a:cubicBezTo>
                    <a:pt x="5" y="1"/>
                    <a:pt x="10" y="2"/>
                    <a:pt x="15" y="4"/>
                  </a:cubicBezTo>
                  <a:lnTo>
                    <a:pt x="15" y="6"/>
                  </a:lnTo>
                  <a:cubicBezTo>
                    <a:pt x="11" y="4"/>
                    <a:pt x="5" y="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0" name="Freeform 1085"/>
            <p:cNvSpPr>
              <a:spLocks/>
            </p:cNvSpPr>
            <p:nvPr userDrawn="1"/>
          </p:nvSpPr>
          <p:spPr bwMode="auto">
            <a:xfrm>
              <a:off x="255" y="273"/>
              <a:ext cx="8" cy="8"/>
            </a:xfrm>
            <a:custGeom>
              <a:avLst/>
              <a:gdLst>
                <a:gd name="T0" fmla="*/ 19 w 19"/>
                <a:gd name="T1" fmla="*/ 4 h 19"/>
                <a:gd name="T2" fmla="*/ 19 w 19"/>
                <a:gd name="T3" fmla="*/ 4 h 19"/>
                <a:gd name="T4" fmla="*/ 3 w 19"/>
                <a:gd name="T5" fmla="*/ 5 h 19"/>
                <a:gd name="T6" fmla="*/ 10 w 19"/>
                <a:gd name="T7" fmla="*/ 19 h 19"/>
                <a:gd name="T8" fmla="*/ 0 w 19"/>
                <a:gd name="T9" fmla="*/ 4 h 19"/>
                <a:gd name="T10" fmla="*/ 19 w 19"/>
                <a:gd name="T11" fmla="*/ 4 h 19"/>
              </a:gdLst>
              <a:ahLst/>
              <a:cxnLst>
                <a:cxn ang="0">
                  <a:pos x="T0" y="T1"/>
                </a:cxn>
                <a:cxn ang="0">
                  <a:pos x="T2" y="T3"/>
                </a:cxn>
                <a:cxn ang="0">
                  <a:pos x="T4" y="T5"/>
                </a:cxn>
                <a:cxn ang="0">
                  <a:pos x="T6" y="T7"/>
                </a:cxn>
                <a:cxn ang="0">
                  <a:pos x="T8" y="T9"/>
                </a:cxn>
                <a:cxn ang="0">
                  <a:pos x="T10" y="T11"/>
                </a:cxn>
              </a:cxnLst>
              <a:rect l="0" t="0" r="r" b="b"/>
              <a:pathLst>
                <a:path w="19" h="19">
                  <a:moveTo>
                    <a:pt x="19" y="4"/>
                  </a:moveTo>
                  <a:lnTo>
                    <a:pt x="19" y="4"/>
                  </a:lnTo>
                  <a:cubicBezTo>
                    <a:pt x="13" y="3"/>
                    <a:pt x="7" y="3"/>
                    <a:pt x="3" y="5"/>
                  </a:cubicBezTo>
                  <a:cubicBezTo>
                    <a:pt x="3" y="10"/>
                    <a:pt x="6" y="16"/>
                    <a:pt x="10" y="19"/>
                  </a:cubicBezTo>
                  <a:cubicBezTo>
                    <a:pt x="4" y="17"/>
                    <a:pt x="0" y="9"/>
                    <a:pt x="0" y="4"/>
                  </a:cubicBezTo>
                  <a:cubicBezTo>
                    <a:pt x="4" y="2"/>
                    <a:pt x="11" y="0"/>
                    <a:pt x="19" y="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1" name="Freeform 1086"/>
            <p:cNvSpPr>
              <a:spLocks/>
            </p:cNvSpPr>
            <p:nvPr userDrawn="1"/>
          </p:nvSpPr>
          <p:spPr bwMode="auto">
            <a:xfrm>
              <a:off x="255" y="253"/>
              <a:ext cx="8" cy="16"/>
            </a:xfrm>
            <a:custGeom>
              <a:avLst/>
              <a:gdLst>
                <a:gd name="T0" fmla="*/ 3 w 17"/>
                <a:gd name="T1" fmla="*/ 0 h 34"/>
                <a:gd name="T2" fmla="*/ 3 w 17"/>
                <a:gd name="T3" fmla="*/ 0 h 34"/>
                <a:gd name="T4" fmla="*/ 17 w 17"/>
                <a:gd name="T5" fmla="*/ 15 h 34"/>
                <a:gd name="T6" fmla="*/ 5 w 17"/>
                <a:gd name="T7" fmla="*/ 6 h 34"/>
                <a:gd name="T8" fmla="*/ 14 w 17"/>
                <a:gd name="T9" fmla="*/ 34 h 34"/>
                <a:gd name="T10" fmla="*/ 3 w 17"/>
                <a:gd name="T11" fmla="*/ 0 h 34"/>
              </a:gdLst>
              <a:ahLst/>
              <a:cxnLst>
                <a:cxn ang="0">
                  <a:pos x="T0" y="T1"/>
                </a:cxn>
                <a:cxn ang="0">
                  <a:pos x="T2" y="T3"/>
                </a:cxn>
                <a:cxn ang="0">
                  <a:pos x="T4" y="T5"/>
                </a:cxn>
                <a:cxn ang="0">
                  <a:pos x="T6" y="T7"/>
                </a:cxn>
                <a:cxn ang="0">
                  <a:pos x="T8" y="T9"/>
                </a:cxn>
                <a:cxn ang="0">
                  <a:pos x="T10" y="T11"/>
                </a:cxn>
              </a:cxnLst>
              <a:rect l="0" t="0" r="r" b="b"/>
              <a:pathLst>
                <a:path w="17" h="34">
                  <a:moveTo>
                    <a:pt x="3" y="0"/>
                  </a:moveTo>
                  <a:lnTo>
                    <a:pt x="3" y="0"/>
                  </a:lnTo>
                  <a:cubicBezTo>
                    <a:pt x="6" y="4"/>
                    <a:pt x="14" y="12"/>
                    <a:pt x="17" y="15"/>
                  </a:cubicBezTo>
                  <a:cubicBezTo>
                    <a:pt x="12" y="12"/>
                    <a:pt x="8" y="10"/>
                    <a:pt x="5" y="6"/>
                  </a:cubicBezTo>
                  <a:cubicBezTo>
                    <a:pt x="3" y="16"/>
                    <a:pt x="11" y="31"/>
                    <a:pt x="14" y="34"/>
                  </a:cubicBezTo>
                  <a:cubicBezTo>
                    <a:pt x="4" y="26"/>
                    <a:pt x="0" y="13"/>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2" name="Freeform 1087"/>
            <p:cNvSpPr>
              <a:spLocks/>
            </p:cNvSpPr>
            <p:nvPr userDrawn="1"/>
          </p:nvSpPr>
          <p:spPr bwMode="auto">
            <a:xfrm>
              <a:off x="263" y="264"/>
              <a:ext cx="9" cy="9"/>
            </a:xfrm>
            <a:custGeom>
              <a:avLst/>
              <a:gdLst>
                <a:gd name="T0" fmla="*/ 0 w 20"/>
                <a:gd name="T1" fmla="*/ 0 h 21"/>
                <a:gd name="T2" fmla="*/ 0 w 20"/>
                <a:gd name="T3" fmla="*/ 0 h 21"/>
                <a:gd name="T4" fmla="*/ 20 w 20"/>
                <a:gd name="T5" fmla="*/ 18 h 21"/>
                <a:gd name="T6" fmla="*/ 20 w 20"/>
                <a:gd name="T7" fmla="*/ 20 h 21"/>
                <a:gd name="T8" fmla="*/ 18 w 20"/>
                <a:gd name="T9" fmla="*/ 21 h 21"/>
                <a:gd name="T10" fmla="*/ 0 w 20"/>
                <a:gd name="T11" fmla="*/ 0 h 21"/>
              </a:gdLst>
              <a:ahLst/>
              <a:cxnLst>
                <a:cxn ang="0">
                  <a:pos x="T0" y="T1"/>
                </a:cxn>
                <a:cxn ang="0">
                  <a:pos x="T2" y="T3"/>
                </a:cxn>
                <a:cxn ang="0">
                  <a:pos x="T4" y="T5"/>
                </a:cxn>
                <a:cxn ang="0">
                  <a:pos x="T6" y="T7"/>
                </a:cxn>
                <a:cxn ang="0">
                  <a:pos x="T8" y="T9"/>
                </a:cxn>
                <a:cxn ang="0">
                  <a:pos x="T10" y="T11"/>
                </a:cxn>
              </a:cxnLst>
              <a:rect l="0" t="0" r="r" b="b"/>
              <a:pathLst>
                <a:path w="20" h="21">
                  <a:moveTo>
                    <a:pt x="0" y="0"/>
                  </a:moveTo>
                  <a:lnTo>
                    <a:pt x="0" y="0"/>
                  </a:lnTo>
                  <a:cubicBezTo>
                    <a:pt x="8" y="5"/>
                    <a:pt x="20" y="18"/>
                    <a:pt x="20" y="18"/>
                  </a:cubicBezTo>
                  <a:lnTo>
                    <a:pt x="20" y="20"/>
                  </a:lnTo>
                  <a:lnTo>
                    <a:pt x="18" y="21"/>
                  </a:lnTo>
                  <a:cubicBezTo>
                    <a:pt x="18" y="21"/>
                    <a:pt x="4" y="7"/>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3" name="Freeform 1088"/>
            <p:cNvSpPr>
              <a:spLocks/>
            </p:cNvSpPr>
            <p:nvPr userDrawn="1"/>
          </p:nvSpPr>
          <p:spPr bwMode="auto">
            <a:xfrm>
              <a:off x="267" y="268"/>
              <a:ext cx="4" cy="5"/>
            </a:xfrm>
            <a:custGeom>
              <a:avLst/>
              <a:gdLst>
                <a:gd name="T0" fmla="*/ 0 w 10"/>
                <a:gd name="T1" fmla="*/ 0 h 11"/>
                <a:gd name="T2" fmla="*/ 0 w 10"/>
                <a:gd name="T3" fmla="*/ 0 h 11"/>
                <a:gd name="T4" fmla="*/ 10 w 10"/>
                <a:gd name="T5" fmla="*/ 10 h 11"/>
                <a:gd name="T6" fmla="*/ 9 w 10"/>
                <a:gd name="T7" fmla="*/ 11 h 11"/>
                <a:gd name="T8" fmla="*/ 0 w 10"/>
                <a:gd name="T9" fmla="*/ 0 h 11"/>
              </a:gdLst>
              <a:ahLst/>
              <a:cxnLst>
                <a:cxn ang="0">
                  <a:pos x="T0" y="T1"/>
                </a:cxn>
                <a:cxn ang="0">
                  <a:pos x="T2" y="T3"/>
                </a:cxn>
                <a:cxn ang="0">
                  <a:pos x="T4" y="T5"/>
                </a:cxn>
                <a:cxn ang="0">
                  <a:pos x="T6" y="T7"/>
                </a:cxn>
                <a:cxn ang="0">
                  <a:pos x="T8" y="T9"/>
                </a:cxn>
              </a:cxnLst>
              <a:rect l="0" t="0" r="r" b="b"/>
              <a:pathLst>
                <a:path w="10" h="11">
                  <a:moveTo>
                    <a:pt x="0" y="0"/>
                  </a:moveTo>
                  <a:lnTo>
                    <a:pt x="0" y="0"/>
                  </a:lnTo>
                  <a:cubicBezTo>
                    <a:pt x="1" y="0"/>
                    <a:pt x="10" y="10"/>
                    <a:pt x="10" y="10"/>
                  </a:cubicBezTo>
                  <a:lnTo>
                    <a:pt x="9" y="11"/>
                  </a:lnTo>
                  <a:cubicBezTo>
                    <a:pt x="9" y="11"/>
                    <a:pt x="1"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4" name="Freeform 1089"/>
            <p:cNvSpPr>
              <a:spLocks/>
            </p:cNvSpPr>
            <p:nvPr userDrawn="1"/>
          </p:nvSpPr>
          <p:spPr bwMode="auto">
            <a:xfrm>
              <a:off x="261" y="278"/>
              <a:ext cx="7" cy="5"/>
            </a:xfrm>
            <a:custGeom>
              <a:avLst/>
              <a:gdLst>
                <a:gd name="T0" fmla="*/ 0 w 15"/>
                <a:gd name="T1" fmla="*/ 0 h 11"/>
                <a:gd name="T2" fmla="*/ 0 w 15"/>
                <a:gd name="T3" fmla="*/ 0 h 11"/>
                <a:gd name="T4" fmla="*/ 15 w 15"/>
                <a:gd name="T5" fmla="*/ 8 h 11"/>
                <a:gd name="T6" fmla="*/ 15 w 15"/>
                <a:gd name="T7" fmla="*/ 10 h 11"/>
                <a:gd name="T8" fmla="*/ 13 w 15"/>
                <a:gd name="T9" fmla="*/ 11 h 11"/>
                <a:gd name="T10" fmla="*/ 0 w 15"/>
                <a:gd name="T11" fmla="*/ 0 h 11"/>
              </a:gdLst>
              <a:ahLst/>
              <a:cxnLst>
                <a:cxn ang="0">
                  <a:pos x="T0" y="T1"/>
                </a:cxn>
                <a:cxn ang="0">
                  <a:pos x="T2" y="T3"/>
                </a:cxn>
                <a:cxn ang="0">
                  <a:pos x="T4" y="T5"/>
                </a:cxn>
                <a:cxn ang="0">
                  <a:pos x="T6" y="T7"/>
                </a:cxn>
                <a:cxn ang="0">
                  <a:pos x="T8" y="T9"/>
                </a:cxn>
                <a:cxn ang="0">
                  <a:pos x="T10" y="T11"/>
                </a:cxn>
              </a:cxnLst>
              <a:rect l="0" t="0" r="r" b="b"/>
              <a:pathLst>
                <a:path w="15" h="11">
                  <a:moveTo>
                    <a:pt x="0" y="0"/>
                  </a:moveTo>
                  <a:lnTo>
                    <a:pt x="0" y="0"/>
                  </a:lnTo>
                  <a:cubicBezTo>
                    <a:pt x="8" y="3"/>
                    <a:pt x="13" y="6"/>
                    <a:pt x="15" y="8"/>
                  </a:cubicBezTo>
                  <a:cubicBezTo>
                    <a:pt x="15" y="8"/>
                    <a:pt x="15" y="10"/>
                    <a:pt x="15" y="10"/>
                  </a:cubicBezTo>
                  <a:lnTo>
                    <a:pt x="13" y="11"/>
                  </a:lnTo>
                  <a:cubicBezTo>
                    <a:pt x="10" y="9"/>
                    <a:pt x="6" y="5"/>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5" name="Freeform 1090"/>
            <p:cNvSpPr>
              <a:spLocks/>
            </p:cNvSpPr>
            <p:nvPr userDrawn="1"/>
          </p:nvSpPr>
          <p:spPr bwMode="auto">
            <a:xfrm>
              <a:off x="264" y="280"/>
              <a:ext cx="3" cy="2"/>
            </a:xfrm>
            <a:custGeom>
              <a:avLst/>
              <a:gdLst>
                <a:gd name="T0" fmla="*/ 0 w 6"/>
                <a:gd name="T1" fmla="*/ 0 h 4"/>
                <a:gd name="T2" fmla="*/ 0 w 6"/>
                <a:gd name="T3" fmla="*/ 0 h 4"/>
                <a:gd name="T4" fmla="*/ 6 w 6"/>
                <a:gd name="T5" fmla="*/ 3 h 4"/>
                <a:gd name="T6" fmla="*/ 5 w 6"/>
                <a:gd name="T7" fmla="*/ 4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lnTo>
                    <a:pt x="0" y="0"/>
                  </a:lnTo>
                  <a:cubicBezTo>
                    <a:pt x="1" y="0"/>
                    <a:pt x="6" y="3"/>
                    <a:pt x="6" y="3"/>
                  </a:cubicBezTo>
                  <a:lnTo>
                    <a:pt x="5" y="4"/>
                  </a:lnTo>
                  <a:cubicBezTo>
                    <a:pt x="5" y="4"/>
                    <a:pt x="1"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6" name="Freeform 1091"/>
            <p:cNvSpPr>
              <a:spLocks/>
            </p:cNvSpPr>
            <p:nvPr userDrawn="1"/>
          </p:nvSpPr>
          <p:spPr bwMode="auto">
            <a:xfrm>
              <a:off x="223" y="314"/>
              <a:ext cx="25" cy="28"/>
            </a:xfrm>
            <a:custGeom>
              <a:avLst/>
              <a:gdLst>
                <a:gd name="T0" fmla="*/ 53 w 56"/>
                <a:gd name="T1" fmla="*/ 0 h 63"/>
                <a:gd name="T2" fmla="*/ 53 w 56"/>
                <a:gd name="T3" fmla="*/ 0 h 63"/>
                <a:gd name="T4" fmla="*/ 53 w 56"/>
                <a:gd name="T5" fmla="*/ 5 h 63"/>
                <a:gd name="T6" fmla="*/ 24 w 56"/>
                <a:gd name="T7" fmla="*/ 40 h 63"/>
                <a:gd name="T8" fmla="*/ 54 w 56"/>
                <a:gd name="T9" fmla="*/ 11 h 63"/>
                <a:gd name="T10" fmla="*/ 56 w 56"/>
                <a:gd name="T11" fmla="*/ 17 h 63"/>
                <a:gd name="T12" fmla="*/ 23 w 56"/>
                <a:gd name="T13" fmla="*/ 56 h 63"/>
                <a:gd name="T14" fmla="*/ 3 w 56"/>
                <a:gd name="T15" fmla="*/ 58 h 63"/>
                <a:gd name="T16" fmla="*/ 6 w 56"/>
                <a:gd name="T17" fmla="*/ 40 h 63"/>
                <a:gd name="T18" fmla="*/ 53 w 56"/>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3">
                  <a:moveTo>
                    <a:pt x="53" y="0"/>
                  </a:moveTo>
                  <a:lnTo>
                    <a:pt x="53" y="0"/>
                  </a:lnTo>
                  <a:cubicBezTo>
                    <a:pt x="53" y="2"/>
                    <a:pt x="53" y="4"/>
                    <a:pt x="53" y="5"/>
                  </a:cubicBezTo>
                  <a:cubicBezTo>
                    <a:pt x="50" y="9"/>
                    <a:pt x="31" y="30"/>
                    <a:pt x="24" y="40"/>
                  </a:cubicBezTo>
                  <a:cubicBezTo>
                    <a:pt x="31" y="33"/>
                    <a:pt x="49" y="17"/>
                    <a:pt x="54" y="11"/>
                  </a:cubicBezTo>
                  <a:cubicBezTo>
                    <a:pt x="54" y="11"/>
                    <a:pt x="56" y="14"/>
                    <a:pt x="56" y="17"/>
                  </a:cubicBezTo>
                  <a:cubicBezTo>
                    <a:pt x="55" y="17"/>
                    <a:pt x="28" y="50"/>
                    <a:pt x="23" y="56"/>
                  </a:cubicBezTo>
                  <a:cubicBezTo>
                    <a:pt x="17" y="63"/>
                    <a:pt x="9" y="58"/>
                    <a:pt x="3" y="58"/>
                  </a:cubicBezTo>
                  <a:cubicBezTo>
                    <a:pt x="3" y="52"/>
                    <a:pt x="0" y="47"/>
                    <a:pt x="6" y="40"/>
                  </a:cubicBezTo>
                  <a:cubicBezTo>
                    <a:pt x="9" y="37"/>
                    <a:pt x="48" y="4"/>
                    <a:pt x="5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7" name="Freeform 1092"/>
            <p:cNvSpPr>
              <a:spLocks/>
            </p:cNvSpPr>
            <p:nvPr userDrawn="1"/>
          </p:nvSpPr>
          <p:spPr bwMode="auto">
            <a:xfrm>
              <a:off x="213" y="310"/>
              <a:ext cx="34" cy="22"/>
            </a:xfrm>
            <a:custGeom>
              <a:avLst/>
              <a:gdLst>
                <a:gd name="T0" fmla="*/ 0 w 76"/>
                <a:gd name="T1" fmla="*/ 39 h 47"/>
                <a:gd name="T2" fmla="*/ 0 w 76"/>
                <a:gd name="T3" fmla="*/ 39 h 47"/>
                <a:gd name="T4" fmla="*/ 19 w 76"/>
                <a:gd name="T5" fmla="*/ 15 h 47"/>
                <a:gd name="T6" fmla="*/ 57 w 76"/>
                <a:gd name="T7" fmla="*/ 0 h 47"/>
                <a:gd name="T8" fmla="*/ 61 w 76"/>
                <a:gd name="T9" fmla="*/ 1 h 47"/>
                <a:gd name="T10" fmla="*/ 28 w 76"/>
                <a:gd name="T11" fmla="*/ 23 h 47"/>
                <a:gd name="T12" fmla="*/ 67 w 76"/>
                <a:gd name="T13" fmla="*/ 3 h 47"/>
                <a:gd name="T14" fmla="*/ 76 w 76"/>
                <a:gd name="T15" fmla="*/ 2 h 47"/>
                <a:gd name="T16" fmla="*/ 24 w 76"/>
                <a:gd name="T17" fmla="*/ 39 h 47"/>
                <a:gd name="T18" fmla="*/ 0 w 76"/>
                <a:gd name="T19" fmla="*/ 3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47">
                  <a:moveTo>
                    <a:pt x="0" y="39"/>
                  </a:moveTo>
                  <a:lnTo>
                    <a:pt x="0" y="39"/>
                  </a:lnTo>
                  <a:cubicBezTo>
                    <a:pt x="1" y="33"/>
                    <a:pt x="1" y="22"/>
                    <a:pt x="19" y="15"/>
                  </a:cubicBezTo>
                  <a:cubicBezTo>
                    <a:pt x="24" y="13"/>
                    <a:pt x="52" y="1"/>
                    <a:pt x="57" y="0"/>
                  </a:cubicBezTo>
                  <a:cubicBezTo>
                    <a:pt x="59" y="0"/>
                    <a:pt x="61" y="1"/>
                    <a:pt x="61" y="1"/>
                  </a:cubicBezTo>
                  <a:cubicBezTo>
                    <a:pt x="57" y="3"/>
                    <a:pt x="39" y="15"/>
                    <a:pt x="28" y="23"/>
                  </a:cubicBezTo>
                  <a:cubicBezTo>
                    <a:pt x="41" y="19"/>
                    <a:pt x="65" y="4"/>
                    <a:pt x="67" y="3"/>
                  </a:cubicBezTo>
                  <a:cubicBezTo>
                    <a:pt x="69" y="3"/>
                    <a:pt x="72" y="4"/>
                    <a:pt x="76" y="2"/>
                  </a:cubicBezTo>
                  <a:cubicBezTo>
                    <a:pt x="69" y="7"/>
                    <a:pt x="34" y="34"/>
                    <a:pt x="24" y="39"/>
                  </a:cubicBezTo>
                  <a:cubicBezTo>
                    <a:pt x="9" y="47"/>
                    <a:pt x="5" y="41"/>
                    <a:pt x="0" y="3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8" name="Freeform 1093"/>
            <p:cNvSpPr>
              <a:spLocks/>
            </p:cNvSpPr>
            <p:nvPr userDrawn="1"/>
          </p:nvSpPr>
          <p:spPr bwMode="auto">
            <a:xfrm>
              <a:off x="205" y="302"/>
              <a:ext cx="36" cy="15"/>
            </a:xfrm>
            <a:custGeom>
              <a:avLst/>
              <a:gdLst>
                <a:gd name="T0" fmla="*/ 79 w 79"/>
                <a:gd name="T1" fmla="*/ 0 h 33"/>
                <a:gd name="T2" fmla="*/ 79 w 79"/>
                <a:gd name="T3" fmla="*/ 0 h 33"/>
                <a:gd name="T4" fmla="*/ 75 w 79"/>
                <a:gd name="T5" fmla="*/ 6 h 33"/>
                <a:gd name="T6" fmla="*/ 35 w 79"/>
                <a:gd name="T7" fmla="*/ 17 h 33"/>
                <a:gd name="T8" fmla="*/ 74 w 79"/>
                <a:gd name="T9" fmla="*/ 11 h 33"/>
                <a:gd name="T10" fmla="*/ 74 w 79"/>
                <a:gd name="T11" fmla="*/ 15 h 33"/>
                <a:gd name="T12" fmla="*/ 33 w 79"/>
                <a:gd name="T13" fmla="*/ 29 h 33"/>
                <a:gd name="T14" fmla="*/ 0 w 79"/>
                <a:gd name="T15" fmla="*/ 25 h 33"/>
                <a:gd name="T16" fmla="*/ 24 w 79"/>
                <a:gd name="T17" fmla="*/ 8 h 33"/>
                <a:gd name="T18" fmla="*/ 79 w 79"/>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33">
                  <a:moveTo>
                    <a:pt x="79" y="0"/>
                  </a:moveTo>
                  <a:lnTo>
                    <a:pt x="79" y="0"/>
                  </a:lnTo>
                  <a:cubicBezTo>
                    <a:pt x="77" y="2"/>
                    <a:pt x="76" y="4"/>
                    <a:pt x="75" y="6"/>
                  </a:cubicBezTo>
                  <a:cubicBezTo>
                    <a:pt x="73" y="7"/>
                    <a:pt x="48" y="12"/>
                    <a:pt x="35" y="17"/>
                  </a:cubicBezTo>
                  <a:cubicBezTo>
                    <a:pt x="49" y="17"/>
                    <a:pt x="74" y="11"/>
                    <a:pt x="74" y="11"/>
                  </a:cubicBezTo>
                  <a:cubicBezTo>
                    <a:pt x="74" y="12"/>
                    <a:pt x="74" y="14"/>
                    <a:pt x="74" y="15"/>
                  </a:cubicBezTo>
                  <a:cubicBezTo>
                    <a:pt x="65" y="20"/>
                    <a:pt x="38" y="27"/>
                    <a:pt x="33" y="29"/>
                  </a:cubicBezTo>
                  <a:cubicBezTo>
                    <a:pt x="23" y="33"/>
                    <a:pt x="5" y="31"/>
                    <a:pt x="0" y="25"/>
                  </a:cubicBezTo>
                  <a:cubicBezTo>
                    <a:pt x="5" y="15"/>
                    <a:pt x="15" y="9"/>
                    <a:pt x="24" y="8"/>
                  </a:cubicBezTo>
                  <a:cubicBezTo>
                    <a:pt x="36" y="6"/>
                    <a:pt x="65" y="2"/>
                    <a:pt x="7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9" name="Freeform 1094"/>
            <p:cNvSpPr>
              <a:spLocks/>
            </p:cNvSpPr>
            <p:nvPr userDrawn="1"/>
          </p:nvSpPr>
          <p:spPr bwMode="auto">
            <a:xfrm>
              <a:off x="202" y="294"/>
              <a:ext cx="16" cy="10"/>
            </a:xfrm>
            <a:custGeom>
              <a:avLst/>
              <a:gdLst>
                <a:gd name="T0" fmla="*/ 29 w 35"/>
                <a:gd name="T1" fmla="*/ 0 h 22"/>
                <a:gd name="T2" fmla="*/ 29 w 35"/>
                <a:gd name="T3" fmla="*/ 0 h 22"/>
                <a:gd name="T4" fmla="*/ 4 w 35"/>
                <a:gd name="T5" fmla="*/ 10 h 22"/>
                <a:gd name="T6" fmla="*/ 35 w 35"/>
                <a:gd name="T7" fmla="*/ 20 h 22"/>
                <a:gd name="T8" fmla="*/ 0 w 35"/>
                <a:gd name="T9" fmla="*/ 10 h 22"/>
                <a:gd name="T10" fmla="*/ 29 w 35"/>
                <a:gd name="T11" fmla="*/ 0 h 22"/>
              </a:gdLst>
              <a:ahLst/>
              <a:cxnLst>
                <a:cxn ang="0">
                  <a:pos x="T0" y="T1"/>
                </a:cxn>
                <a:cxn ang="0">
                  <a:pos x="T2" y="T3"/>
                </a:cxn>
                <a:cxn ang="0">
                  <a:pos x="T4" y="T5"/>
                </a:cxn>
                <a:cxn ang="0">
                  <a:pos x="T6" y="T7"/>
                </a:cxn>
                <a:cxn ang="0">
                  <a:pos x="T8" y="T9"/>
                </a:cxn>
                <a:cxn ang="0">
                  <a:pos x="T10" y="T11"/>
                </a:cxn>
              </a:cxnLst>
              <a:rect l="0" t="0" r="r" b="b"/>
              <a:pathLst>
                <a:path w="35" h="22">
                  <a:moveTo>
                    <a:pt x="29" y="0"/>
                  </a:moveTo>
                  <a:lnTo>
                    <a:pt x="29" y="0"/>
                  </a:lnTo>
                  <a:cubicBezTo>
                    <a:pt x="20" y="1"/>
                    <a:pt x="9" y="5"/>
                    <a:pt x="4" y="10"/>
                  </a:cubicBezTo>
                  <a:cubicBezTo>
                    <a:pt x="8" y="17"/>
                    <a:pt x="26" y="20"/>
                    <a:pt x="35" y="20"/>
                  </a:cubicBezTo>
                  <a:cubicBezTo>
                    <a:pt x="19" y="22"/>
                    <a:pt x="4" y="18"/>
                    <a:pt x="0" y="10"/>
                  </a:cubicBezTo>
                  <a:cubicBezTo>
                    <a:pt x="6" y="3"/>
                    <a:pt x="20" y="0"/>
                    <a:pt x="2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0" name="Freeform 1095"/>
            <p:cNvSpPr>
              <a:spLocks/>
            </p:cNvSpPr>
            <p:nvPr userDrawn="1"/>
          </p:nvSpPr>
          <p:spPr bwMode="auto">
            <a:xfrm>
              <a:off x="199" y="279"/>
              <a:ext cx="17" cy="11"/>
            </a:xfrm>
            <a:custGeom>
              <a:avLst/>
              <a:gdLst>
                <a:gd name="T0" fmla="*/ 36 w 36"/>
                <a:gd name="T1" fmla="*/ 3 h 23"/>
                <a:gd name="T2" fmla="*/ 36 w 36"/>
                <a:gd name="T3" fmla="*/ 3 h 23"/>
                <a:gd name="T4" fmla="*/ 6 w 36"/>
                <a:gd name="T5" fmla="*/ 6 h 23"/>
                <a:gd name="T6" fmla="*/ 35 w 36"/>
                <a:gd name="T7" fmla="*/ 23 h 23"/>
                <a:gd name="T8" fmla="*/ 0 w 36"/>
                <a:gd name="T9" fmla="*/ 4 h 23"/>
                <a:gd name="T10" fmla="*/ 36 w 36"/>
                <a:gd name="T11" fmla="*/ 3 h 23"/>
              </a:gdLst>
              <a:ahLst/>
              <a:cxnLst>
                <a:cxn ang="0">
                  <a:pos x="T0" y="T1"/>
                </a:cxn>
                <a:cxn ang="0">
                  <a:pos x="T2" y="T3"/>
                </a:cxn>
                <a:cxn ang="0">
                  <a:pos x="T4" y="T5"/>
                </a:cxn>
                <a:cxn ang="0">
                  <a:pos x="T6" y="T7"/>
                </a:cxn>
                <a:cxn ang="0">
                  <a:pos x="T8" y="T9"/>
                </a:cxn>
                <a:cxn ang="0">
                  <a:pos x="T10" y="T11"/>
                </a:cxn>
              </a:cxnLst>
              <a:rect l="0" t="0" r="r" b="b"/>
              <a:pathLst>
                <a:path w="36" h="23">
                  <a:moveTo>
                    <a:pt x="36" y="3"/>
                  </a:moveTo>
                  <a:lnTo>
                    <a:pt x="36" y="3"/>
                  </a:lnTo>
                  <a:cubicBezTo>
                    <a:pt x="26" y="2"/>
                    <a:pt x="14" y="2"/>
                    <a:pt x="6" y="6"/>
                  </a:cubicBezTo>
                  <a:cubicBezTo>
                    <a:pt x="9" y="11"/>
                    <a:pt x="21" y="20"/>
                    <a:pt x="35" y="23"/>
                  </a:cubicBezTo>
                  <a:cubicBezTo>
                    <a:pt x="24" y="22"/>
                    <a:pt x="4" y="14"/>
                    <a:pt x="0" y="4"/>
                  </a:cubicBezTo>
                  <a:cubicBezTo>
                    <a:pt x="9" y="0"/>
                    <a:pt x="29" y="0"/>
                    <a:pt x="36" y="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1" name="Freeform 1096"/>
            <p:cNvSpPr>
              <a:spLocks/>
            </p:cNvSpPr>
            <p:nvPr userDrawn="1"/>
          </p:nvSpPr>
          <p:spPr bwMode="auto">
            <a:xfrm>
              <a:off x="233" y="281"/>
              <a:ext cx="9" cy="9"/>
            </a:xfrm>
            <a:custGeom>
              <a:avLst/>
              <a:gdLst>
                <a:gd name="T0" fmla="*/ 21 w 21"/>
                <a:gd name="T1" fmla="*/ 3 h 19"/>
                <a:gd name="T2" fmla="*/ 21 w 21"/>
                <a:gd name="T3" fmla="*/ 3 h 19"/>
                <a:gd name="T4" fmla="*/ 3 w 21"/>
                <a:gd name="T5" fmla="*/ 9 h 19"/>
                <a:gd name="T6" fmla="*/ 16 w 21"/>
                <a:gd name="T7" fmla="*/ 19 h 19"/>
                <a:gd name="T8" fmla="*/ 0 w 21"/>
                <a:gd name="T9" fmla="*/ 8 h 19"/>
                <a:gd name="T10" fmla="*/ 21 w 21"/>
                <a:gd name="T11" fmla="*/ 3 h 19"/>
              </a:gdLst>
              <a:ahLst/>
              <a:cxnLst>
                <a:cxn ang="0">
                  <a:pos x="T0" y="T1"/>
                </a:cxn>
                <a:cxn ang="0">
                  <a:pos x="T2" y="T3"/>
                </a:cxn>
                <a:cxn ang="0">
                  <a:pos x="T4" y="T5"/>
                </a:cxn>
                <a:cxn ang="0">
                  <a:pos x="T6" y="T7"/>
                </a:cxn>
                <a:cxn ang="0">
                  <a:pos x="T8" y="T9"/>
                </a:cxn>
                <a:cxn ang="0">
                  <a:pos x="T10" y="T11"/>
                </a:cxn>
              </a:cxnLst>
              <a:rect l="0" t="0" r="r" b="b"/>
              <a:pathLst>
                <a:path w="21" h="19">
                  <a:moveTo>
                    <a:pt x="21" y="3"/>
                  </a:moveTo>
                  <a:lnTo>
                    <a:pt x="21" y="3"/>
                  </a:lnTo>
                  <a:cubicBezTo>
                    <a:pt x="12" y="2"/>
                    <a:pt x="6" y="5"/>
                    <a:pt x="3" y="9"/>
                  </a:cubicBezTo>
                  <a:cubicBezTo>
                    <a:pt x="5" y="14"/>
                    <a:pt x="11" y="18"/>
                    <a:pt x="16" y="19"/>
                  </a:cubicBezTo>
                  <a:cubicBezTo>
                    <a:pt x="9" y="19"/>
                    <a:pt x="2" y="14"/>
                    <a:pt x="0" y="8"/>
                  </a:cubicBezTo>
                  <a:cubicBezTo>
                    <a:pt x="4" y="3"/>
                    <a:pt x="14" y="0"/>
                    <a:pt x="21" y="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2" name="Freeform 1097"/>
            <p:cNvSpPr>
              <a:spLocks/>
            </p:cNvSpPr>
            <p:nvPr userDrawn="1"/>
          </p:nvSpPr>
          <p:spPr bwMode="auto">
            <a:xfrm>
              <a:off x="254" y="284"/>
              <a:ext cx="7" cy="9"/>
            </a:xfrm>
            <a:custGeom>
              <a:avLst/>
              <a:gdLst>
                <a:gd name="T0" fmla="*/ 16 w 16"/>
                <a:gd name="T1" fmla="*/ 2 h 19"/>
                <a:gd name="T2" fmla="*/ 16 w 16"/>
                <a:gd name="T3" fmla="*/ 2 h 19"/>
                <a:gd name="T4" fmla="*/ 3 w 16"/>
                <a:gd name="T5" fmla="*/ 8 h 19"/>
                <a:gd name="T6" fmla="*/ 11 w 16"/>
                <a:gd name="T7" fmla="*/ 19 h 19"/>
                <a:gd name="T8" fmla="*/ 0 w 16"/>
                <a:gd name="T9" fmla="*/ 8 h 19"/>
                <a:gd name="T10" fmla="*/ 16 w 16"/>
                <a:gd name="T11" fmla="*/ 2 h 19"/>
              </a:gdLst>
              <a:ahLst/>
              <a:cxnLst>
                <a:cxn ang="0">
                  <a:pos x="T0" y="T1"/>
                </a:cxn>
                <a:cxn ang="0">
                  <a:pos x="T2" y="T3"/>
                </a:cxn>
                <a:cxn ang="0">
                  <a:pos x="T4" y="T5"/>
                </a:cxn>
                <a:cxn ang="0">
                  <a:pos x="T6" y="T7"/>
                </a:cxn>
                <a:cxn ang="0">
                  <a:pos x="T8" y="T9"/>
                </a:cxn>
                <a:cxn ang="0">
                  <a:pos x="T10" y="T11"/>
                </a:cxn>
              </a:cxnLst>
              <a:rect l="0" t="0" r="r" b="b"/>
              <a:pathLst>
                <a:path w="16" h="19">
                  <a:moveTo>
                    <a:pt x="16" y="2"/>
                  </a:moveTo>
                  <a:lnTo>
                    <a:pt x="16" y="2"/>
                  </a:lnTo>
                  <a:cubicBezTo>
                    <a:pt x="10" y="2"/>
                    <a:pt x="6" y="5"/>
                    <a:pt x="3" y="8"/>
                  </a:cubicBezTo>
                  <a:cubicBezTo>
                    <a:pt x="5" y="12"/>
                    <a:pt x="7" y="17"/>
                    <a:pt x="11" y="19"/>
                  </a:cubicBezTo>
                  <a:cubicBezTo>
                    <a:pt x="5" y="18"/>
                    <a:pt x="2" y="13"/>
                    <a:pt x="0" y="8"/>
                  </a:cubicBezTo>
                  <a:cubicBezTo>
                    <a:pt x="3" y="5"/>
                    <a:pt x="8" y="0"/>
                    <a:pt x="16" y="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3" name="Freeform 1098"/>
            <p:cNvSpPr>
              <a:spLocks/>
            </p:cNvSpPr>
            <p:nvPr userDrawn="1"/>
          </p:nvSpPr>
          <p:spPr bwMode="auto">
            <a:xfrm>
              <a:off x="229" y="305"/>
              <a:ext cx="10" cy="3"/>
            </a:xfrm>
            <a:custGeom>
              <a:avLst/>
              <a:gdLst>
                <a:gd name="T0" fmla="*/ 0 w 22"/>
                <a:gd name="T1" fmla="*/ 6 h 6"/>
                <a:gd name="T2" fmla="*/ 0 w 22"/>
                <a:gd name="T3" fmla="*/ 6 h 6"/>
                <a:gd name="T4" fmla="*/ 22 w 22"/>
                <a:gd name="T5" fmla="*/ 0 h 6"/>
                <a:gd name="T6" fmla="*/ 21 w 22"/>
                <a:gd name="T7" fmla="*/ 2 h 6"/>
                <a:gd name="T8" fmla="*/ 0 w 22"/>
                <a:gd name="T9" fmla="*/ 6 h 6"/>
              </a:gdLst>
              <a:ahLst/>
              <a:cxnLst>
                <a:cxn ang="0">
                  <a:pos x="T0" y="T1"/>
                </a:cxn>
                <a:cxn ang="0">
                  <a:pos x="T2" y="T3"/>
                </a:cxn>
                <a:cxn ang="0">
                  <a:pos x="T4" y="T5"/>
                </a:cxn>
                <a:cxn ang="0">
                  <a:pos x="T6" y="T7"/>
                </a:cxn>
                <a:cxn ang="0">
                  <a:pos x="T8" y="T9"/>
                </a:cxn>
              </a:cxnLst>
              <a:rect l="0" t="0" r="r" b="b"/>
              <a:pathLst>
                <a:path w="22" h="6">
                  <a:moveTo>
                    <a:pt x="0" y="6"/>
                  </a:moveTo>
                  <a:lnTo>
                    <a:pt x="0" y="6"/>
                  </a:lnTo>
                  <a:cubicBezTo>
                    <a:pt x="11" y="3"/>
                    <a:pt x="17" y="1"/>
                    <a:pt x="22" y="0"/>
                  </a:cubicBezTo>
                  <a:lnTo>
                    <a:pt x="21" y="2"/>
                  </a:lnTo>
                  <a:cubicBezTo>
                    <a:pt x="15" y="4"/>
                    <a:pt x="9" y="4"/>
                    <a:pt x="0"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4" name="Freeform 1099"/>
            <p:cNvSpPr>
              <a:spLocks/>
            </p:cNvSpPr>
            <p:nvPr userDrawn="1"/>
          </p:nvSpPr>
          <p:spPr bwMode="auto">
            <a:xfrm>
              <a:off x="207" y="307"/>
              <a:ext cx="13" cy="9"/>
            </a:xfrm>
            <a:custGeom>
              <a:avLst/>
              <a:gdLst>
                <a:gd name="T0" fmla="*/ 23 w 30"/>
                <a:gd name="T1" fmla="*/ 0 h 21"/>
                <a:gd name="T2" fmla="*/ 23 w 30"/>
                <a:gd name="T3" fmla="*/ 0 h 21"/>
                <a:gd name="T4" fmla="*/ 4 w 30"/>
                <a:gd name="T5" fmla="*/ 13 h 21"/>
                <a:gd name="T6" fmla="*/ 30 w 30"/>
                <a:gd name="T7" fmla="*/ 17 h 21"/>
                <a:gd name="T8" fmla="*/ 0 w 30"/>
                <a:gd name="T9" fmla="*/ 14 h 21"/>
                <a:gd name="T10" fmla="*/ 23 w 30"/>
                <a:gd name="T11" fmla="*/ 0 h 21"/>
              </a:gdLst>
              <a:ahLst/>
              <a:cxnLst>
                <a:cxn ang="0">
                  <a:pos x="T0" y="T1"/>
                </a:cxn>
                <a:cxn ang="0">
                  <a:pos x="T2" y="T3"/>
                </a:cxn>
                <a:cxn ang="0">
                  <a:pos x="T4" y="T5"/>
                </a:cxn>
                <a:cxn ang="0">
                  <a:pos x="T6" y="T7"/>
                </a:cxn>
                <a:cxn ang="0">
                  <a:pos x="T8" y="T9"/>
                </a:cxn>
                <a:cxn ang="0">
                  <a:pos x="T10" y="T11"/>
                </a:cxn>
              </a:cxnLst>
              <a:rect l="0" t="0" r="r" b="b"/>
              <a:pathLst>
                <a:path w="30" h="21">
                  <a:moveTo>
                    <a:pt x="23" y="0"/>
                  </a:moveTo>
                  <a:lnTo>
                    <a:pt x="23" y="0"/>
                  </a:lnTo>
                  <a:cubicBezTo>
                    <a:pt x="16" y="1"/>
                    <a:pt x="8" y="7"/>
                    <a:pt x="4" y="13"/>
                  </a:cubicBezTo>
                  <a:cubicBezTo>
                    <a:pt x="13" y="20"/>
                    <a:pt x="23" y="18"/>
                    <a:pt x="30" y="17"/>
                  </a:cubicBezTo>
                  <a:cubicBezTo>
                    <a:pt x="22" y="20"/>
                    <a:pt x="9" y="21"/>
                    <a:pt x="0" y="14"/>
                  </a:cubicBezTo>
                  <a:cubicBezTo>
                    <a:pt x="5" y="5"/>
                    <a:pt x="15" y="0"/>
                    <a:pt x="2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5" name="Freeform 1100"/>
            <p:cNvSpPr>
              <a:spLocks/>
            </p:cNvSpPr>
            <p:nvPr userDrawn="1"/>
          </p:nvSpPr>
          <p:spPr bwMode="auto">
            <a:xfrm>
              <a:off x="286" y="428"/>
              <a:ext cx="10" cy="14"/>
            </a:xfrm>
            <a:custGeom>
              <a:avLst/>
              <a:gdLst>
                <a:gd name="T0" fmla="*/ 12 w 23"/>
                <a:gd name="T1" fmla="*/ 2 h 31"/>
                <a:gd name="T2" fmla="*/ 12 w 23"/>
                <a:gd name="T3" fmla="*/ 2 h 31"/>
                <a:gd name="T4" fmla="*/ 23 w 23"/>
                <a:gd name="T5" fmla="*/ 31 h 31"/>
                <a:gd name="T6" fmla="*/ 9 w 23"/>
                <a:gd name="T7" fmla="*/ 3 h 31"/>
                <a:gd name="T8" fmla="*/ 0 w 23"/>
                <a:gd name="T9" fmla="*/ 8 h 31"/>
                <a:gd name="T10" fmla="*/ 12 w 23"/>
                <a:gd name="T11" fmla="*/ 2 h 31"/>
              </a:gdLst>
              <a:ahLst/>
              <a:cxnLst>
                <a:cxn ang="0">
                  <a:pos x="T0" y="T1"/>
                </a:cxn>
                <a:cxn ang="0">
                  <a:pos x="T2" y="T3"/>
                </a:cxn>
                <a:cxn ang="0">
                  <a:pos x="T4" y="T5"/>
                </a:cxn>
                <a:cxn ang="0">
                  <a:pos x="T6" y="T7"/>
                </a:cxn>
                <a:cxn ang="0">
                  <a:pos x="T8" y="T9"/>
                </a:cxn>
                <a:cxn ang="0">
                  <a:pos x="T10" y="T11"/>
                </a:cxn>
              </a:cxnLst>
              <a:rect l="0" t="0" r="r" b="b"/>
              <a:pathLst>
                <a:path w="23" h="31">
                  <a:moveTo>
                    <a:pt x="12" y="2"/>
                  </a:moveTo>
                  <a:lnTo>
                    <a:pt x="12" y="2"/>
                  </a:lnTo>
                  <a:cubicBezTo>
                    <a:pt x="11" y="8"/>
                    <a:pt x="10" y="26"/>
                    <a:pt x="23" y="31"/>
                  </a:cubicBezTo>
                  <a:cubicBezTo>
                    <a:pt x="10" y="28"/>
                    <a:pt x="7" y="13"/>
                    <a:pt x="9" y="3"/>
                  </a:cubicBezTo>
                  <a:cubicBezTo>
                    <a:pt x="7" y="3"/>
                    <a:pt x="3" y="5"/>
                    <a:pt x="0" y="8"/>
                  </a:cubicBezTo>
                  <a:cubicBezTo>
                    <a:pt x="2" y="3"/>
                    <a:pt x="6" y="0"/>
                    <a:pt x="12" y="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6" name="Freeform 1101"/>
            <p:cNvSpPr>
              <a:spLocks/>
            </p:cNvSpPr>
            <p:nvPr userDrawn="1"/>
          </p:nvSpPr>
          <p:spPr bwMode="auto">
            <a:xfrm>
              <a:off x="281" y="424"/>
              <a:ext cx="9" cy="9"/>
            </a:xfrm>
            <a:custGeom>
              <a:avLst/>
              <a:gdLst>
                <a:gd name="T0" fmla="*/ 19 w 19"/>
                <a:gd name="T1" fmla="*/ 0 h 21"/>
                <a:gd name="T2" fmla="*/ 19 w 19"/>
                <a:gd name="T3" fmla="*/ 0 h 21"/>
                <a:gd name="T4" fmla="*/ 4 w 19"/>
                <a:gd name="T5" fmla="*/ 21 h 21"/>
                <a:gd name="T6" fmla="*/ 19 w 19"/>
                <a:gd name="T7" fmla="*/ 0 h 21"/>
              </a:gdLst>
              <a:ahLst/>
              <a:cxnLst>
                <a:cxn ang="0">
                  <a:pos x="T0" y="T1"/>
                </a:cxn>
                <a:cxn ang="0">
                  <a:pos x="T2" y="T3"/>
                </a:cxn>
                <a:cxn ang="0">
                  <a:pos x="T4" y="T5"/>
                </a:cxn>
                <a:cxn ang="0">
                  <a:pos x="T6" y="T7"/>
                </a:cxn>
              </a:cxnLst>
              <a:rect l="0" t="0" r="r" b="b"/>
              <a:pathLst>
                <a:path w="19" h="21">
                  <a:moveTo>
                    <a:pt x="19" y="0"/>
                  </a:moveTo>
                  <a:lnTo>
                    <a:pt x="19" y="0"/>
                  </a:lnTo>
                  <a:cubicBezTo>
                    <a:pt x="5" y="4"/>
                    <a:pt x="4" y="15"/>
                    <a:pt x="4" y="21"/>
                  </a:cubicBezTo>
                  <a:cubicBezTo>
                    <a:pt x="0" y="9"/>
                    <a:pt x="7" y="2"/>
                    <a:pt x="1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7" name="Freeform 1102"/>
            <p:cNvSpPr>
              <a:spLocks/>
            </p:cNvSpPr>
            <p:nvPr userDrawn="1"/>
          </p:nvSpPr>
          <p:spPr bwMode="auto">
            <a:xfrm>
              <a:off x="288" y="418"/>
              <a:ext cx="5" cy="1"/>
            </a:xfrm>
            <a:custGeom>
              <a:avLst/>
              <a:gdLst>
                <a:gd name="T0" fmla="*/ 6 w 11"/>
                <a:gd name="T1" fmla="*/ 0 h 2"/>
                <a:gd name="T2" fmla="*/ 6 w 11"/>
                <a:gd name="T3" fmla="*/ 0 h 2"/>
                <a:gd name="T4" fmla="*/ 4 w 11"/>
                <a:gd name="T5" fmla="*/ 2 h 2"/>
                <a:gd name="T6" fmla="*/ 0 w 11"/>
                <a:gd name="T7" fmla="*/ 1 h 2"/>
                <a:gd name="T8" fmla="*/ 6 w 11"/>
                <a:gd name="T9" fmla="*/ 0 h 2"/>
              </a:gdLst>
              <a:ahLst/>
              <a:cxnLst>
                <a:cxn ang="0">
                  <a:pos x="T0" y="T1"/>
                </a:cxn>
                <a:cxn ang="0">
                  <a:pos x="T2" y="T3"/>
                </a:cxn>
                <a:cxn ang="0">
                  <a:pos x="T4" y="T5"/>
                </a:cxn>
                <a:cxn ang="0">
                  <a:pos x="T6" y="T7"/>
                </a:cxn>
                <a:cxn ang="0">
                  <a:pos x="T8" y="T9"/>
                </a:cxn>
              </a:cxnLst>
              <a:rect l="0" t="0" r="r" b="b"/>
              <a:pathLst>
                <a:path w="11" h="2">
                  <a:moveTo>
                    <a:pt x="6" y="0"/>
                  </a:moveTo>
                  <a:lnTo>
                    <a:pt x="6" y="0"/>
                  </a:lnTo>
                  <a:cubicBezTo>
                    <a:pt x="11" y="0"/>
                    <a:pt x="5" y="2"/>
                    <a:pt x="4" y="2"/>
                  </a:cubicBezTo>
                  <a:cubicBezTo>
                    <a:pt x="1" y="2"/>
                    <a:pt x="1" y="1"/>
                    <a:pt x="0" y="1"/>
                  </a:cubicBezTo>
                  <a:cubicBezTo>
                    <a:pt x="2" y="1"/>
                    <a:pt x="5" y="0"/>
                    <a:pt x="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8" name="Freeform 1103"/>
            <p:cNvSpPr>
              <a:spLocks/>
            </p:cNvSpPr>
            <p:nvPr userDrawn="1"/>
          </p:nvSpPr>
          <p:spPr bwMode="auto">
            <a:xfrm>
              <a:off x="281" y="413"/>
              <a:ext cx="6" cy="8"/>
            </a:xfrm>
            <a:custGeom>
              <a:avLst/>
              <a:gdLst>
                <a:gd name="T0" fmla="*/ 5 w 14"/>
                <a:gd name="T1" fmla="*/ 0 h 16"/>
                <a:gd name="T2" fmla="*/ 5 w 14"/>
                <a:gd name="T3" fmla="*/ 0 h 16"/>
                <a:gd name="T4" fmla="*/ 14 w 14"/>
                <a:gd name="T5" fmla="*/ 15 h 16"/>
                <a:gd name="T6" fmla="*/ 5 w 14"/>
                <a:gd name="T7" fmla="*/ 0 h 16"/>
              </a:gdLst>
              <a:ahLst/>
              <a:cxnLst>
                <a:cxn ang="0">
                  <a:pos x="T0" y="T1"/>
                </a:cxn>
                <a:cxn ang="0">
                  <a:pos x="T2" y="T3"/>
                </a:cxn>
                <a:cxn ang="0">
                  <a:pos x="T4" y="T5"/>
                </a:cxn>
                <a:cxn ang="0">
                  <a:pos x="T6" y="T7"/>
                </a:cxn>
              </a:cxnLst>
              <a:rect l="0" t="0" r="r" b="b"/>
              <a:pathLst>
                <a:path w="14" h="16">
                  <a:moveTo>
                    <a:pt x="5" y="0"/>
                  </a:moveTo>
                  <a:lnTo>
                    <a:pt x="5" y="0"/>
                  </a:lnTo>
                  <a:cubicBezTo>
                    <a:pt x="5" y="5"/>
                    <a:pt x="6" y="12"/>
                    <a:pt x="14" y="15"/>
                  </a:cubicBezTo>
                  <a:cubicBezTo>
                    <a:pt x="7" y="16"/>
                    <a:pt x="0" y="8"/>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9" name="Freeform 1104"/>
            <p:cNvSpPr>
              <a:spLocks/>
            </p:cNvSpPr>
            <p:nvPr userDrawn="1"/>
          </p:nvSpPr>
          <p:spPr bwMode="auto">
            <a:xfrm>
              <a:off x="310" y="407"/>
              <a:ext cx="13" cy="37"/>
            </a:xfrm>
            <a:custGeom>
              <a:avLst/>
              <a:gdLst>
                <a:gd name="T0" fmla="*/ 28 w 28"/>
                <a:gd name="T1" fmla="*/ 0 h 83"/>
                <a:gd name="T2" fmla="*/ 28 w 28"/>
                <a:gd name="T3" fmla="*/ 0 h 83"/>
                <a:gd name="T4" fmla="*/ 6 w 28"/>
                <a:gd name="T5" fmla="*/ 45 h 83"/>
                <a:gd name="T6" fmla="*/ 16 w 28"/>
                <a:gd name="T7" fmla="*/ 83 h 83"/>
                <a:gd name="T8" fmla="*/ 4 w 28"/>
                <a:gd name="T9" fmla="*/ 45 h 83"/>
                <a:gd name="T10" fmla="*/ 28 w 28"/>
                <a:gd name="T11" fmla="*/ 0 h 83"/>
              </a:gdLst>
              <a:ahLst/>
              <a:cxnLst>
                <a:cxn ang="0">
                  <a:pos x="T0" y="T1"/>
                </a:cxn>
                <a:cxn ang="0">
                  <a:pos x="T2" y="T3"/>
                </a:cxn>
                <a:cxn ang="0">
                  <a:pos x="T4" y="T5"/>
                </a:cxn>
                <a:cxn ang="0">
                  <a:pos x="T6" y="T7"/>
                </a:cxn>
                <a:cxn ang="0">
                  <a:pos x="T8" y="T9"/>
                </a:cxn>
                <a:cxn ang="0">
                  <a:pos x="T10" y="T11"/>
                </a:cxn>
              </a:cxnLst>
              <a:rect l="0" t="0" r="r" b="b"/>
              <a:pathLst>
                <a:path w="28" h="83">
                  <a:moveTo>
                    <a:pt x="28" y="0"/>
                  </a:moveTo>
                  <a:lnTo>
                    <a:pt x="28" y="0"/>
                  </a:lnTo>
                  <a:cubicBezTo>
                    <a:pt x="23" y="12"/>
                    <a:pt x="10" y="28"/>
                    <a:pt x="6" y="45"/>
                  </a:cubicBezTo>
                  <a:cubicBezTo>
                    <a:pt x="3" y="61"/>
                    <a:pt x="8" y="77"/>
                    <a:pt x="16" y="83"/>
                  </a:cubicBezTo>
                  <a:cubicBezTo>
                    <a:pt x="7" y="78"/>
                    <a:pt x="0" y="64"/>
                    <a:pt x="4" y="45"/>
                  </a:cubicBezTo>
                  <a:cubicBezTo>
                    <a:pt x="8" y="28"/>
                    <a:pt x="19" y="14"/>
                    <a:pt x="2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0" name="Freeform 1105"/>
            <p:cNvSpPr>
              <a:spLocks/>
            </p:cNvSpPr>
            <p:nvPr userDrawn="1"/>
          </p:nvSpPr>
          <p:spPr bwMode="auto">
            <a:xfrm>
              <a:off x="290" y="403"/>
              <a:ext cx="26" cy="36"/>
            </a:xfrm>
            <a:custGeom>
              <a:avLst/>
              <a:gdLst>
                <a:gd name="T0" fmla="*/ 58 w 58"/>
                <a:gd name="T1" fmla="*/ 0 h 80"/>
                <a:gd name="T2" fmla="*/ 58 w 58"/>
                <a:gd name="T3" fmla="*/ 0 h 80"/>
                <a:gd name="T4" fmla="*/ 34 w 58"/>
                <a:gd name="T5" fmla="*/ 16 h 80"/>
                <a:gd name="T6" fmla="*/ 8 w 58"/>
                <a:gd name="T7" fmla="*/ 59 h 80"/>
                <a:gd name="T8" fmla="*/ 24 w 58"/>
                <a:gd name="T9" fmla="*/ 78 h 80"/>
                <a:gd name="T10" fmla="*/ 8 w 58"/>
                <a:gd name="T11" fmla="*/ 71 h 80"/>
                <a:gd name="T12" fmla="*/ 26 w 58"/>
                <a:gd name="T13" fmla="*/ 18 h 80"/>
                <a:gd name="T14" fmla="*/ 58 w 58"/>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0">
                  <a:moveTo>
                    <a:pt x="58" y="0"/>
                  </a:moveTo>
                  <a:lnTo>
                    <a:pt x="58" y="0"/>
                  </a:lnTo>
                  <a:cubicBezTo>
                    <a:pt x="51" y="6"/>
                    <a:pt x="38" y="13"/>
                    <a:pt x="34" y="16"/>
                  </a:cubicBezTo>
                  <a:cubicBezTo>
                    <a:pt x="23" y="23"/>
                    <a:pt x="6" y="36"/>
                    <a:pt x="8" y="59"/>
                  </a:cubicBezTo>
                  <a:cubicBezTo>
                    <a:pt x="10" y="78"/>
                    <a:pt x="19" y="78"/>
                    <a:pt x="24" y="78"/>
                  </a:cubicBezTo>
                  <a:cubicBezTo>
                    <a:pt x="17" y="80"/>
                    <a:pt x="11" y="77"/>
                    <a:pt x="8" y="71"/>
                  </a:cubicBezTo>
                  <a:cubicBezTo>
                    <a:pt x="0" y="54"/>
                    <a:pt x="8" y="31"/>
                    <a:pt x="26" y="18"/>
                  </a:cubicBezTo>
                  <a:cubicBezTo>
                    <a:pt x="36" y="12"/>
                    <a:pt x="46" y="7"/>
                    <a:pt x="5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1" name="Freeform 1106"/>
            <p:cNvSpPr>
              <a:spLocks/>
            </p:cNvSpPr>
            <p:nvPr userDrawn="1"/>
          </p:nvSpPr>
          <p:spPr bwMode="auto">
            <a:xfrm>
              <a:off x="300" y="424"/>
              <a:ext cx="8" cy="4"/>
            </a:xfrm>
            <a:custGeom>
              <a:avLst/>
              <a:gdLst>
                <a:gd name="T0" fmla="*/ 0 w 18"/>
                <a:gd name="T1" fmla="*/ 0 h 9"/>
                <a:gd name="T2" fmla="*/ 0 w 18"/>
                <a:gd name="T3" fmla="*/ 0 h 9"/>
                <a:gd name="T4" fmla="*/ 18 w 18"/>
                <a:gd name="T5" fmla="*/ 4 h 9"/>
                <a:gd name="T6" fmla="*/ 0 w 18"/>
                <a:gd name="T7" fmla="*/ 0 h 9"/>
              </a:gdLst>
              <a:ahLst/>
              <a:cxnLst>
                <a:cxn ang="0">
                  <a:pos x="T0" y="T1"/>
                </a:cxn>
                <a:cxn ang="0">
                  <a:pos x="T2" y="T3"/>
                </a:cxn>
                <a:cxn ang="0">
                  <a:pos x="T4" y="T5"/>
                </a:cxn>
                <a:cxn ang="0">
                  <a:pos x="T6" y="T7"/>
                </a:cxn>
              </a:cxnLst>
              <a:rect l="0" t="0" r="r" b="b"/>
              <a:pathLst>
                <a:path w="18" h="9">
                  <a:moveTo>
                    <a:pt x="0" y="0"/>
                  </a:moveTo>
                  <a:lnTo>
                    <a:pt x="0" y="0"/>
                  </a:lnTo>
                  <a:cubicBezTo>
                    <a:pt x="3" y="4"/>
                    <a:pt x="12" y="6"/>
                    <a:pt x="18" y="4"/>
                  </a:cubicBezTo>
                  <a:cubicBezTo>
                    <a:pt x="13" y="9"/>
                    <a:pt x="3" y="7"/>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2" name="Freeform 1107"/>
            <p:cNvSpPr>
              <a:spLocks/>
            </p:cNvSpPr>
            <p:nvPr userDrawn="1"/>
          </p:nvSpPr>
          <p:spPr bwMode="auto">
            <a:xfrm>
              <a:off x="311" y="368"/>
              <a:ext cx="1" cy="2"/>
            </a:xfrm>
            <a:custGeom>
              <a:avLst/>
              <a:gdLst>
                <a:gd name="T0" fmla="*/ 0 w 3"/>
                <a:gd name="T1" fmla="*/ 0 h 5"/>
                <a:gd name="T2" fmla="*/ 0 w 3"/>
                <a:gd name="T3" fmla="*/ 0 h 5"/>
                <a:gd name="T4" fmla="*/ 1 w 3"/>
                <a:gd name="T5" fmla="*/ 0 h 5"/>
                <a:gd name="T6" fmla="*/ 3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lnTo>
                    <a:pt x="0" y="0"/>
                  </a:lnTo>
                  <a:lnTo>
                    <a:pt x="1" y="0"/>
                  </a:lnTo>
                  <a:lnTo>
                    <a:pt x="3" y="5"/>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3" name="Freeform 1108"/>
            <p:cNvSpPr>
              <a:spLocks/>
            </p:cNvSpPr>
            <p:nvPr userDrawn="1"/>
          </p:nvSpPr>
          <p:spPr bwMode="auto">
            <a:xfrm>
              <a:off x="296" y="363"/>
              <a:ext cx="3" cy="1"/>
            </a:xfrm>
            <a:custGeom>
              <a:avLst/>
              <a:gdLst>
                <a:gd name="T0" fmla="*/ 7 w 7"/>
                <a:gd name="T1" fmla="*/ 1 h 4"/>
                <a:gd name="T2" fmla="*/ 7 w 7"/>
                <a:gd name="T3" fmla="*/ 1 h 4"/>
                <a:gd name="T4" fmla="*/ 0 w 7"/>
                <a:gd name="T5" fmla="*/ 4 h 4"/>
                <a:gd name="T6" fmla="*/ 7 w 7"/>
                <a:gd name="T7" fmla="*/ 0 h 4"/>
                <a:gd name="T8" fmla="*/ 7 w 7"/>
                <a:gd name="T9" fmla="*/ 1 h 4"/>
              </a:gdLst>
              <a:ahLst/>
              <a:cxnLst>
                <a:cxn ang="0">
                  <a:pos x="T0" y="T1"/>
                </a:cxn>
                <a:cxn ang="0">
                  <a:pos x="T2" y="T3"/>
                </a:cxn>
                <a:cxn ang="0">
                  <a:pos x="T4" y="T5"/>
                </a:cxn>
                <a:cxn ang="0">
                  <a:pos x="T6" y="T7"/>
                </a:cxn>
                <a:cxn ang="0">
                  <a:pos x="T8" y="T9"/>
                </a:cxn>
              </a:cxnLst>
              <a:rect l="0" t="0" r="r" b="b"/>
              <a:pathLst>
                <a:path w="7" h="4">
                  <a:moveTo>
                    <a:pt x="7" y="1"/>
                  </a:moveTo>
                  <a:lnTo>
                    <a:pt x="7" y="1"/>
                  </a:lnTo>
                  <a:lnTo>
                    <a:pt x="0" y="4"/>
                  </a:lnTo>
                  <a:lnTo>
                    <a:pt x="7" y="0"/>
                  </a:lnTo>
                  <a:lnTo>
                    <a:pt x="7"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4" name="Freeform 1109"/>
            <p:cNvSpPr>
              <a:spLocks/>
            </p:cNvSpPr>
            <p:nvPr userDrawn="1"/>
          </p:nvSpPr>
          <p:spPr bwMode="auto">
            <a:xfrm>
              <a:off x="215" y="319"/>
              <a:ext cx="8" cy="10"/>
            </a:xfrm>
            <a:custGeom>
              <a:avLst/>
              <a:gdLst>
                <a:gd name="T0" fmla="*/ 12 w 18"/>
                <a:gd name="T1" fmla="*/ 0 h 22"/>
                <a:gd name="T2" fmla="*/ 12 w 18"/>
                <a:gd name="T3" fmla="*/ 0 h 22"/>
                <a:gd name="T4" fmla="*/ 2 w 18"/>
                <a:gd name="T5" fmla="*/ 16 h 22"/>
                <a:gd name="T6" fmla="*/ 18 w 18"/>
                <a:gd name="T7" fmla="*/ 18 h 22"/>
                <a:gd name="T8" fmla="*/ 0 w 18"/>
                <a:gd name="T9" fmla="*/ 18 h 22"/>
                <a:gd name="T10" fmla="*/ 12 w 18"/>
                <a:gd name="T11" fmla="*/ 0 h 22"/>
              </a:gdLst>
              <a:ahLst/>
              <a:cxnLst>
                <a:cxn ang="0">
                  <a:pos x="T0" y="T1"/>
                </a:cxn>
                <a:cxn ang="0">
                  <a:pos x="T2" y="T3"/>
                </a:cxn>
                <a:cxn ang="0">
                  <a:pos x="T4" y="T5"/>
                </a:cxn>
                <a:cxn ang="0">
                  <a:pos x="T6" y="T7"/>
                </a:cxn>
                <a:cxn ang="0">
                  <a:pos x="T8" y="T9"/>
                </a:cxn>
                <a:cxn ang="0">
                  <a:pos x="T10" y="T11"/>
                </a:cxn>
              </a:cxnLst>
              <a:rect l="0" t="0" r="r" b="b"/>
              <a:pathLst>
                <a:path w="18" h="22">
                  <a:moveTo>
                    <a:pt x="12" y="0"/>
                  </a:moveTo>
                  <a:lnTo>
                    <a:pt x="12" y="0"/>
                  </a:lnTo>
                  <a:cubicBezTo>
                    <a:pt x="4" y="4"/>
                    <a:pt x="4" y="11"/>
                    <a:pt x="2" y="16"/>
                  </a:cubicBezTo>
                  <a:cubicBezTo>
                    <a:pt x="8" y="16"/>
                    <a:pt x="11" y="20"/>
                    <a:pt x="18" y="18"/>
                  </a:cubicBezTo>
                  <a:cubicBezTo>
                    <a:pt x="9" y="22"/>
                    <a:pt x="7" y="19"/>
                    <a:pt x="0" y="18"/>
                  </a:cubicBezTo>
                  <a:cubicBezTo>
                    <a:pt x="1" y="10"/>
                    <a:pt x="2" y="5"/>
                    <a:pt x="1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5" name="Freeform 1110"/>
            <p:cNvSpPr>
              <a:spLocks/>
            </p:cNvSpPr>
            <p:nvPr userDrawn="1"/>
          </p:nvSpPr>
          <p:spPr bwMode="auto">
            <a:xfrm>
              <a:off x="234" y="311"/>
              <a:ext cx="8" cy="5"/>
            </a:xfrm>
            <a:custGeom>
              <a:avLst/>
              <a:gdLst>
                <a:gd name="T0" fmla="*/ 0 w 20"/>
                <a:gd name="T1" fmla="*/ 11 h 11"/>
                <a:gd name="T2" fmla="*/ 0 w 20"/>
                <a:gd name="T3" fmla="*/ 11 h 11"/>
                <a:gd name="T4" fmla="*/ 18 w 20"/>
                <a:gd name="T5" fmla="*/ 0 h 11"/>
                <a:gd name="T6" fmla="*/ 20 w 20"/>
                <a:gd name="T7" fmla="*/ 0 h 11"/>
                <a:gd name="T8" fmla="*/ 0 w 20"/>
                <a:gd name="T9" fmla="*/ 11 h 11"/>
              </a:gdLst>
              <a:ahLst/>
              <a:cxnLst>
                <a:cxn ang="0">
                  <a:pos x="T0" y="T1"/>
                </a:cxn>
                <a:cxn ang="0">
                  <a:pos x="T2" y="T3"/>
                </a:cxn>
                <a:cxn ang="0">
                  <a:pos x="T4" y="T5"/>
                </a:cxn>
                <a:cxn ang="0">
                  <a:pos x="T6" y="T7"/>
                </a:cxn>
                <a:cxn ang="0">
                  <a:pos x="T8" y="T9"/>
                </a:cxn>
              </a:cxnLst>
              <a:rect l="0" t="0" r="r" b="b"/>
              <a:pathLst>
                <a:path w="20" h="11">
                  <a:moveTo>
                    <a:pt x="0" y="11"/>
                  </a:moveTo>
                  <a:lnTo>
                    <a:pt x="0" y="11"/>
                  </a:lnTo>
                  <a:lnTo>
                    <a:pt x="18" y="0"/>
                  </a:lnTo>
                  <a:lnTo>
                    <a:pt x="20" y="0"/>
                  </a:lnTo>
                  <a:lnTo>
                    <a:pt x="0" y="1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6" name="Freeform 1111"/>
            <p:cNvSpPr>
              <a:spLocks/>
            </p:cNvSpPr>
            <p:nvPr userDrawn="1"/>
          </p:nvSpPr>
          <p:spPr bwMode="auto">
            <a:xfrm>
              <a:off x="240" y="317"/>
              <a:ext cx="7" cy="8"/>
            </a:xfrm>
            <a:custGeom>
              <a:avLst/>
              <a:gdLst>
                <a:gd name="T0" fmla="*/ 0 w 16"/>
                <a:gd name="T1" fmla="*/ 18 h 18"/>
                <a:gd name="T2" fmla="*/ 0 w 16"/>
                <a:gd name="T3" fmla="*/ 18 h 18"/>
                <a:gd name="T4" fmla="*/ 16 w 16"/>
                <a:gd name="T5" fmla="*/ 0 h 18"/>
                <a:gd name="T6" fmla="*/ 16 w 16"/>
                <a:gd name="T7" fmla="*/ 2 h 18"/>
                <a:gd name="T8" fmla="*/ 0 w 16"/>
                <a:gd name="T9" fmla="*/ 18 h 18"/>
              </a:gdLst>
              <a:ahLst/>
              <a:cxnLst>
                <a:cxn ang="0">
                  <a:pos x="T0" y="T1"/>
                </a:cxn>
                <a:cxn ang="0">
                  <a:pos x="T2" y="T3"/>
                </a:cxn>
                <a:cxn ang="0">
                  <a:pos x="T4" y="T5"/>
                </a:cxn>
                <a:cxn ang="0">
                  <a:pos x="T6" y="T7"/>
                </a:cxn>
                <a:cxn ang="0">
                  <a:pos x="T8" y="T9"/>
                </a:cxn>
              </a:cxnLst>
              <a:rect l="0" t="0" r="r" b="b"/>
              <a:pathLst>
                <a:path w="16" h="18">
                  <a:moveTo>
                    <a:pt x="0" y="18"/>
                  </a:moveTo>
                  <a:lnTo>
                    <a:pt x="0" y="18"/>
                  </a:lnTo>
                  <a:lnTo>
                    <a:pt x="16" y="0"/>
                  </a:lnTo>
                  <a:lnTo>
                    <a:pt x="16" y="2"/>
                  </a:lnTo>
                  <a:lnTo>
                    <a:pt x="0" y="1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7" name="Freeform 1112"/>
            <p:cNvSpPr>
              <a:spLocks/>
            </p:cNvSpPr>
            <p:nvPr userDrawn="1"/>
          </p:nvSpPr>
          <p:spPr bwMode="auto">
            <a:xfrm>
              <a:off x="225" y="331"/>
              <a:ext cx="9" cy="10"/>
            </a:xfrm>
            <a:custGeom>
              <a:avLst/>
              <a:gdLst>
                <a:gd name="T0" fmla="*/ 8 w 20"/>
                <a:gd name="T1" fmla="*/ 0 h 21"/>
                <a:gd name="T2" fmla="*/ 8 w 20"/>
                <a:gd name="T3" fmla="*/ 0 h 21"/>
                <a:gd name="T4" fmla="*/ 3 w 20"/>
                <a:gd name="T5" fmla="*/ 16 h 21"/>
                <a:gd name="T6" fmla="*/ 20 w 20"/>
                <a:gd name="T7" fmla="*/ 12 h 21"/>
                <a:gd name="T8" fmla="*/ 2 w 20"/>
                <a:gd name="T9" fmla="*/ 18 h 21"/>
                <a:gd name="T10" fmla="*/ 8 w 20"/>
                <a:gd name="T11" fmla="*/ 0 h 21"/>
              </a:gdLst>
              <a:ahLst/>
              <a:cxnLst>
                <a:cxn ang="0">
                  <a:pos x="T0" y="T1"/>
                </a:cxn>
                <a:cxn ang="0">
                  <a:pos x="T2" y="T3"/>
                </a:cxn>
                <a:cxn ang="0">
                  <a:pos x="T4" y="T5"/>
                </a:cxn>
                <a:cxn ang="0">
                  <a:pos x="T6" y="T7"/>
                </a:cxn>
                <a:cxn ang="0">
                  <a:pos x="T8" y="T9"/>
                </a:cxn>
                <a:cxn ang="0">
                  <a:pos x="T10" y="T11"/>
                </a:cxn>
              </a:cxnLst>
              <a:rect l="0" t="0" r="r" b="b"/>
              <a:pathLst>
                <a:path w="20" h="21">
                  <a:moveTo>
                    <a:pt x="8" y="0"/>
                  </a:moveTo>
                  <a:lnTo>
                    <a:pt x="8" y="0"/>
                  </a:lnTo>
                  <a:cubicBezTo>
                    <a:pt x="2" y="6"/>
                    <a:pt x="3" y="11"/>
                    <a:pt x="3" y="16"/>
                  </a:cubicBezTo>
                  <a:cubicBezTo>
                    <a:pt x="10" y="16"/>
                    <a:pt x="14" y="18"/>
                    <a:pt x="20" y="12"/>
                  </a:cubicBezTo>
                  <a:cubicBezTo>
                    <a:pt x="14" y="21"/>
                    <a:pt x="8" y="17"/>
                    <a:pt x="2" y="18"/>
                  </a:cubicBezTo>
                  <a:cubicBezTo>
                    <a:pt x="1" y="9"/>
                    <a:pt x="0" y="7"/>
                    <a:pt x="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8" name="Freeform 1113"/>
            <p:cNvSpPr>
              <a:spLocks/>
            </p:cNvSpPr>
            <p:nvPr userDrawn="1"/>
          </p:nvSpPr>
          <p:spPr bwMode="auto">
            <a:xfrm>
              <a:off x="250" y="322"/>
              <a:ext cx="6" cy="9"/>
            </a:xfrm>
            <a:custGeom>
              <a:avLst/>
              <a:gdLst>
                <a:gd name="T0" fmla="*/ 0 w 13"/>
                <a:gd name="T1" fmla="*/ 19 h 19"/>
                <a:gd name="T2" fmla="*/ 0 w 13"/>
                <a:gd name="T3" fmla="*/ 19 h 19"/>
                <a:gd name="T4" fmla="*/ 13 w 13"/>
                <a:gd name="T5" fmla="*/ 0 h 19"/>
                <a:gd name="T6" fmla="*/ 13 w 13"/>
                <a:gd name="T7" fmla="*/ 2 h 19"/>
                <a:gd name="T8" fmla="*/ 0 w 13"/>
                <a:gd name="T9" fmla="*/ 19 h 19"/>
              </a:gdLst>
              <a:ahLst/>
              <a:cxnLst>
                <a:cxn ang="0">
                  <a:pos x="T0" y="T1"/>
                </a:cxn>
                <a:cxn ang="0">
                  <a:pos x="T2" y="T3"/>
                </a:cxn>
                <a:cxn ang="0">
                  <a:pos x="T4" y="T5"/>
                </a:cxn>
                <a:cxn ang="0">
                  <a:pos x="T6" y="T7"/>
                </a:cxn>
                <a:cxn ang="0">
                  <a:pos x="T8" y="T9"/>
                </a:cxn>
              </a:cxnLst>
              <a:rect l="0" t="0" r="r" b="b"/>
              <a:pathLst>
                <a:path w="13" h="19">
                  <a:moveTo>
                    <a:pt x="0" y="19"/>
                  </a:moveTo>
                  <a:lnTo>
                    <a:pt x="0" y="19"/>
                  </a:lnTo>
                  <a:lnTo>
                    <a:pt x="13" y="0"/>
                  </a:lnTo>
                  <a:lnTo>
                    <a:pt x="13" y="2"/>
                  </a:lnTo>
                  <a:lnTo>
                    <a:pt x="0" y="1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9" name="Freeform 1114"/>
            <p:cNvSpPr>
              <a:spLocks/>
            </p:cNvSpPr>
            <p:nvPr userDrawn="1"/>
          </p:nvSpPr>
          <p:spPr bwMode="auto">
            <a:xfrm>
              <a:off x="237" y="339"/>
              <a:ext cx="10" cy="9"/>
            </a:xfrm>
            <a:custGeom>
              <a:avLst/>
              <a:gdLst>
                <a:gd name="T0" fmla="*/ 8 w 24"/>
                <a:gd name="T1" fmla="*/ 0 h 20"/>
                <a:gd name="T2" fmla="*/ 8 w 24"/>
                <a:gd name="T3" fmla="*/ 0 h 20"/>
                <a:gd name="T4" fmla="*/ 9 w 24"/>
                <a:gd name="T5" fmla="*/ 16 h 20"/>
                <a:gd name="T6" fmla="*/ 24 w 24"/>
                <a:gd name="T7" fmla="*/ 7 h 20"/>
                <a:gd name="T8" fmla="*/ 8 w 24"/>
                <a:gd name="T9" fmla="*/ 18 h 20"/>
                <a:gd name="T10" fmla="*/ 8 w 24"/>
                <a:gd name="T11" fmla="*/ 0 h 20"/>
              </a:gdLst>
              <a:ahLst/>
              <a:cxnLst>
                <a:cxn ang="0">
                  <a:pos x="T0" y="T1"/>
                </a:cxn>
                <a:cxn ang="0">
                  <a:pos x="T2" y="T3"/>
                </a:cxn>
                <a:cxn ang="0">
                  <a:pos x="T4" y="T5"/>
                </a:cxn>
                <a:cxn ang="0">
                  <a:pos x="T6" y="T7"/>
                </a:cxn>
                <a:cxn ang="0">
                  <a:pos x="T8" y="T9"/>
                </a:cxn>
                <a:cxn ang="0">
                  <a:pos x="T10" y="T11"/>
                </a:cxn>
              </a:cxnLst>
              <a:rect l="0" t="0" r="r" b="b"/>
              <a:pathLst>
                <a:path w="24" h="20">
                  <a:moveTo>
                    <a:pt x="8" y="0"/>
                  </a:moveTo>
                  <a:lnTo>
                    <a:pt x="8" y="0"/>
                  </a:lnTo>
                  <a:cubicBezTo>
                    <a:pt x="4" y="9"/>
                    <a:pt x="7" y="11"/>
                    <a:pt x="9" y="16"/>
                  </a:cubicBezTo>
                  <a:cubicBezTo>
                    <a:pt x="15" y="14"/>
                    <a:pt x="20" y="17"/>
                    <a:pt x="24" y="7"/>
                  </a:cubicBezTo>
                  <a:cubicBezTo>
                    <a:pt x="20" y="20"/>
                    <a:pt x="14" y="16"/>
                    <a:pt x="8" y="18"/>
                  </a:cubicBezTo>
                  <a:cubicBezTo>
                    <a:pt x="4" y="10"/>
                    <a:pt x="0" y="10"/>
                    <a:pt x="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0" name="Freeform 1115"/>
            <p:cNvSpPr>
              <a:spLocks/>
            </p:cNvSpPr>
            <p:nvPr userDrawn="1"/>
          </p:nvSpPr>
          <p:spPr bwMode="auto">
            <a:xfrm>
              <a:off x="261" y="326"/>
              <a:ext cx="4" cy="11"/>
            </a:xfrm>
            <a:custGeom>
              <a:avLst/>
              <a:gdLst>
                <a:gd name="T0" fmla="*/ 0 w 10"/>
                <a:gd name="T1" fmla="*/ 24 h 24"/>
                <a:gd name="T2" fmla="*/ 0 w 10"/>
                <a:gd name="T3" fmla="*/ 24 h 24"/>
                <a:gd name="T4" fmla="*/ 7 w 10"/>
                <a:gd name="T5" fmla="*/ 2 h 24"/>
                <a:gd name="T6" fmla="*/ 10 w 10"/>
                <a:gd name="T7" fmla="*/ 0 h 24"/>
                <a:gd name="T8" fmla="*/ 10 w 10"/>
                <a:gd name="T9" fmla="*/ 2 h 24"/>
                <a:gd name="T10" fmla="*/ 0 w 10"/>
                <a:gd name="T11" fmla="*/ 24 h 24"/>
              </a:gdLst>
              <a:ahLst/>
              <a:cxnLst>
                <a:cxn ang="0">
                  <a:pos x="T0" y="T1"/>
                </a:cxn>
                <a:cxn ang="0">
                  <a:pos x="T2" y="T3"/>
                </a:cxn>
                <a:cxn ang="0">
                  <a:pos x="T4" y="T5"/>
                </a:cxn>
                <a:cxn ang="0">
                  <a:pos x="T6" y="T7"/>
                </a:cxn>
                <a:cxn ang="0">
                  <a:pos x="T8" y="T9"/>
                </a:cxn>
                <a:cxn ang="0">
                  <a:pos x="T10" y="T11"/>
                </a:cxn>
              </a:cxnLst>
              <a:rect l="0" t="0" r="r" b="b"/>
              <a:pathLst>
                <a:path w="10" h="24">
                  <a:moveTo>
                    <a:pt x="0" y="24"/>
                  </a:moveTo>
                  <a:lnTo>
                    <a:pt x="0" y="24"/>
                  </a:lnTo>
                  <a:lnTo>
                    <a:pt x="7" y="2"/>
                  </a:lnTo>
                  <a:cubicBezTo>
                    <a:pt x="8" y="2"/>
                    <a:pt x="9" y="1"/>
                    <a:pt x="10" y="0"/>
                  </a:cubicBezTo>
                  <a:lnTo>
                    <a:pt x="10" y="2"/>
                  </a:lnTo>
                  <a:lnTo>
                    <a:pt x="0" y="2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1" name="Freeform 1116"/>
            <p:cNvSpPr>
              <a:spLocks/>
            </p:cNvSpPr>
            <p:nvPr userDrawn="1"/>
          </p:nvSpPr>
          <p:spPr bwMode="auto">
            <a:xfrm>
              <a:off x="251" y="344"/>
              <a:ext cx="11" cy="8"/>
            </a:xfrm>
            <a:custGeom>
              <a:avLst/>
              <a:gdLst>
                <a:gd name="T0" fmla="*/ 5 w 24"/>
                <a:gd name="T1" fmla="*/ 0 h 17"/>
                <a:gd name="T2" fmla="*/ 5 w 24"/>
                <a:gd name="T3" fmla="*/ 0 h 17"/>
                <a:gd name="T4" fmla="*/ 10 w 24"/>
                <a:gd name="T5" fmla="*/ 15 h 17"/>
                <a:gd name="T6" fmla="*/ 24 w 24"/>
                <a:gd name="T7" fmla="*/ 4 h 17"/>
                <a:gd name="T8" fmla="*/ 9 w 24"/>
                <a:gd name="T9" fmla="*/ 17 h 17"/>
                <a:gd name="T10" fmla="*/ 5 w 24"/>
                <a:gd name="T11" fmla="*/ 0 h 17"/>
              </a:gdLst>
              <a:ahLst/>
              <a:cxnLst>
                <a:cxn ang="0">
                  <a:pos x="T0" y="T1"/>
                </a:cxn>
                <a:cxn ang="0">
                  <a:pos x="T2" y="T3"/>
                </a:cxn>
                <a:cxn ang="0">
                  <a:pos x="T4" y="T5"/>
                </a:cxn>
                <a:cxn ang="0">
                  <a:pos x="T6" y="T7"/>
                </a:cxn>
                <a:cxn ang="0">
                  <a:pos x="T8" y="T9"/>
                </a:cxn>
                <a:cxn ang="0">
                  <a:pos x="T10" y="T11"/>
                </a:cxn>
              </a:cxnLst>
              <a:rect l="0" t="0" r="r" b="b"/>
              <a:pathLst>
                <a:path w="24" h="17">
                  <a:moveTo>
                    <a:pt x="5" y="0"/>
                  </a:moveTo>
                  <a:lnTo>
                    <a:pt x="5" y="0"/>
                  </a:lnTo>
                  <a:cubicBezTo>
                    <a:pt x="3" y="10"/>
                    <a:pt x="7" y="10"/>
                    <a:pt x="10" y="15"/>
                  </a:cubicBezTo>
                  <a:cubicBezTo>
                    <a:pt x="16" y="12"/>
                    <a:pt x="21" y="14"/>
                    <a:pt x="24" y="4"/>
                  </a:cubicBezTo>
                  <a:cubicBezTo>
                    <a:pt x="22" y="17"/>
                    <a:pt x="15" y="14"/>
                    <a:pt x="9" y="17"/>
                  </a:cubicBezTo>
                  <a:cubicBezTo>
                    <a:pt x="4" y="10"/>
                    <a:pt x="0" y="12"/>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2" name="Freeform 1117"/>
            <p:cNvSpPr>
              <a:spLocks/>
            </p:cNvSpPr>
            <p:nvPr userDrawn="1"/>
          </p:nvSpPr>
          <p:spPr bwMode="auto">
            <a:xfrm>
              <a:off x="275" y="329"/>
              <a:ext cx="2" cy="9"/>
            </a:xfrm>
            <a:custGeom>
              <a:avLst/>
              <a:gdLst>
                <a:gd name="T0" fmla="*/ 0 w 4"/>
                <a:gd name="T1" fmla="*/ 19 h 19"/>
                <a:gd name="T2" fmla="*/ 0 w 4"/>
                <a:gd name="T3" fmla="*/ 19 h 19"/>
                <a:gd name="T4" fmla="*/ 1 w 4"/>
                <a:gd name="T5" fmla="*/ 3 h 19"/>
                <a:gd name="T6" fmla="*/ 4 w 4"/>
                <a:gd name="T7" fmla="*/ 0 h 19"/>
                <a:gd name="T8" fmla="*/ 0 w 4"/>
                <a:gd name="T9" fmla="*/ 19 h 19"/>
              </a:gdLst>
              <a:ahLst/>
              <a:cxnLst>
                <a:cxn ang="0">
                  <a:pos x="T0" y="T1"/>
                </a:cxn>
                <a:cxn ang="0">
                  <a:pos x="T2" y="T3"/>
                </a:cxn>
                <a:cxn ang="0">
                  <a:pos x="T4" y="T5"/>
                </a:cxn>
                <a:cxn ang="0">
                  <a:pos x="T6" y="T7"/>
                </a:cxn>
                <a:cxn ang="0">
                  <a:pos x="T8" y="T9"/>
                </a:cxn>
              </a:cxnLst>
              <a:rect l="0" t="0" r="r" b="b"/>
              <a:pathLst>
                <a:path w="4" h="19">
                  <a:moveTo>
                    <a:pt x="0" y="19"/>
                  </a:moveTo>
                  <a:lnTo>
                    <a:pt x="0" y="19"/>
                  </a:lnTo>
                  <a:lnTo>
                    <a:pt x="1" y="3"/>
                  </a:lnTo>
                  <a:cubicBezTo>
                    <a:pt x="2" y="2"/>
                    <a:pt x="3" y="1"/>
                    <a:pt x="4" y="0"/>
                  </a:cubicBezTo>
                  <a:lnTo>
                    <a:pt x="0" y="1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3" name="Freeform 1118"/>
            <p:cNvSpPr>
              <a:spLocks/>
            </p:cNvSpPr>
            <p:nvPr userDrawn="1"/>
          </p:nvSpPr>
          <p:spPr bwMode="auto">
            <a:xfrm>
              <a:off x="268" y="343"/>
              <a:ext cx="11" cy="6"/>
            </a:xfrm>
            <a:custGeom>
              <a:avLst/>
              <a:gdLst>
                <a:gd name="T0" fmla="*/ 2 w 24"/>
                <a:gd name="T1" fmla="*/ 0 h 14"/>
                <a:gd name="T2" fmla="*/ 2 w 24"/>
                <a:gd name="T3" fmla="*/ 0 h 14"/>
                <a:gd name="T4" fmla="*/ 11 w 24"/>
                <a:gd name="T5" fmla="*/ 12 h 14"/>
                <a:gd name="T6" fmla="*/ 22 w 24"/>
                <a:gd name="T7" fmla="*/ 0 h 14"/>
                <a:gd name="T8" fmla="*/ 11 w 24"/>
                <a:gd name="T9" fmla="*/ 14 h 14"/>
                <a:gd name="T10" fmla="*/ 2 w 24"/>
                <a:gd name="T11" fmla="*/ 0 h 14"/>
              </a:gdLst>
              <a:ahLst/>
              <a:cxnLst>
                <a:cxn ang="0">
                  <a:pos x="T0" y="T1"/>
                </a:cxn>
                <a:cxn ang="0">
                  <a:pos x="T2" y="T3"/>
                </a:cxn>
                <a:cxn ang="0">
                  <a:pos x="T4" y="T5"/>
                </a:cxn>
                <a:cxn ang="0">
                  <a:pos x="T6" y="T7"/>
                </a:cxn>
                <a:cxn ang="0">
                  <a:pos x="T8" y="T9"/>
                </a:cxn>
                <a:cxn ang="0">
                  <a:pos x="T10" y="T11"/>
                </a:cxn>
              </a:cxnLst>
              <a:rect l="0" t="0" r="r" b="b"/>
              <a:pathLst>
                <a:path w="24" h="14">
                  <a:moveTo>
                    <a:pt x="2" y="0"/>
                  </a:moveTo>
                  <a:lnTo>
                    <a:pt x="2" y="0"/>
                  </a:lnTo>
                  <a:cubicBezTo>
                    <a:pt x="2" y="10"/>
                    <a:pt x="8" y="8"/>
                    <a:pt x="11" y="12"/>
                  </a:cubicBezTo>
                  <a:cubicBezTo>
                    <a:pt x="16" y="8"/>
                    <a:pt x="22" y="11"/>
                    <a:pt x="22" y="0"/>
                  </a:cubicBezTo>
                  <a:cubicBezTo>
                    <a:pt x="24" y="14"/>
                    <a:pt x="16" y="10"/>
                    <a:pt x="11" y="14"/>
                  </a:cubicBezTo>
                  <a:cubicBezTo>
                    <a:pt x="5" y="8"/>
                    <a:pt x="0" y="12"/>
                    <a:pt x="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4" name="Freeform 1119"/>
            <p:cNvSpPr>
              <a:spLocks/>
            </p:cNvSpPr>
            <p:nvPr userDrawn="1"/>
          </p:nvSpPr>
          <p:spPr bwMode="auto">
            <a:xfrm>
              <a:off x="249" y="294"/>
              <a:ext cx="9" cy="2"/>
            </a:xfrm>
            <a:custGeom>
              <a:avLst/>
              <a:gdLst>
                <a:gd name="T0" fmla="*/ 0 w 20"/>
                <a:gd name="T1" fmla="*/ 3 h 3"/>
                <a:gd name="T2" fmla="*/ 0 w 20"/>
                <a:gd name="T3" fmla="*/ 3 h 3"/>
                <a:gd name="T4" fmla="*/ 16 w 20"/>
                <a:gd name="T5" fmla="*/ 0 h 3"/>
                <a:gd name="T6" fmla="*/ 20 w 20"/>
                <a:gd name="T7" fmla="*/ 2 h 3"/>
                <a:gd name="T8" fmla="*/ 0 w 20"/>
                <a:gd name="T9" fmla="*/ 3 h 3"/>
              </a:gdLst>
              <a:ahLst/>
              <a:cxnLst>
                <a:cxn ang="0">
                  <a:pos x="T0" y="T1"/>
                </a:cxn>
                <a:cxn ang="0">
                  <a:pos x="T2" y="T3"/>
                </a:cxn>
                <a:cxn ang="0">
                  <a:pos x="T4" y="T5"/>
                </a:cxn>
                <a:cxn ang="0">
                  <a:pos x="T6" y="T7"/>
                </a:cxn>
                <a:cxn ang="0">
                  <a:pos x="T8" y="T9"/>
                </a:cxn>
              </a:cxnLst>
              <a:rect l="0" t="0" r="r" b="b"/>
              <a:pathLst>
                <a:path w="20" h="3">
                  <a:moveTo>
                    <a:pt x="0" y="3"/>
                  </a:moveTo>
                  <a:lnTo>
                    <a:pt x="0" y="3"/>
                  </a:lnTo>
                  <a:cubicBezTo>
                    <a:pt x="0" y="3"/>
                    <a:pt x="13" y="1"/>
                    <a:pt x="16" y="0"/>
                  </a:cubicBezTo>
                  <a:cubicBezTo>
                    <a:pt x="17" y="1"/>
                    <a:pt x="20" y="2"/>
                    <a:pt x="20" y="2"/>
                  </a:cubicBez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5" name="Freeform 1120"/>
            <p:cNvSpPr>
              <a:spLocks/>
            </p:cNvSpPr>
            <p:nvPr userDrawn="1"/>
          </p:nvSpPr>
          <p:spPr bwMode="auto">
            <a:xfrm>
              <a:off x="236" y="293"/>
              <a:ext cx="8" cy="7"/>
            </a:xfrm>
            <a:custGeom>
              <a:avLst/>
              <a:gdLst>
                <a:gd name="T0" fmla="*/ 17 w 18"/>
                <a:gd name="T1" fmla="*/ 0 h 16"/>
                <a:gd name="T2" fmla="*/ 17 w 18"/>
                <a:gd name="T3" fmla="*/ 0 h 16"/>
                <a:gd name="T4" fmla="*/ 3 w 18"/>
                <a:gd name="T5" fmla="*/ 9 h 16"/>
                <a:gd name="T6" fmla="*/ 18 w 18"/>
                <a:gd name="T7" fmla="*/ 15 h 16"/>
                <a:gd name="T8" fmla="*/ 0 w 18"/>
                <a:gd name="T9" fmla="*/ 10 h 16"/>
                <a:gd name="T10" fmla="*/ 17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7" y="0"/>
                  </a:moveTo>
                  <a:lnTo>
                    <a:pt x="17" y="0"/>
                  </a:lnTo>
                  <a:cubicBezTo>
                    <a:pt x="8" y="2"/>
                    <a:pt x="5" y="4"/>
                    <a:pt x="3" y="9"/>
                  </a:cubicBezTo>
                  <a:cubicBezTo>
                    <a:pt x="6" y="13"/>
                    <a:pt x="13" y="15"/>
                    <a:pt x="18" y="15"/>
                  </a:cubicBezTo>
                  <a:cubicBezTo>
                    <a:pt x="10" y="16"/>
                    <a:pt x="3" y="14"/>
                    <a:pt x="0" y="10"/>
                  </a:cubicBezTo>
                  <a:cubicBezTo>
                    <a:pt x="3" y="3"/>
                    <a:pt x="8" y="0"/>
                    <a:pt x="1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6" name="Freeform 1121"/>
            <p:cNvSpPr>
              <a:spLocks/>
            </p:cNvSpPr>
            <p:nvPr userDrawn="1"/>
          </p:nvSpPr>
          <p:spPr bwMode="auto">
            <a:xfrm>
              <a:off x="251" y="303"/>
              <a:ext cx="4" cy="1"/>
            </a:xfrm>
            <a:custGeom>
              <a:avLst/>
              <a:gdLst>
                <a:gd name="T0" fmla="*/ 0 w 9"/>
                <a:gd name="T1" fmla="*/ 4 h 4"/>
                <a:gd name="T2" fmla="*/ 0 w 9"/>
                <a:gd name="T3" fmla="*/ 4 h 4"/>
                <a:gd name="T4" fmla="*/ 9 w 9"/>
                <a:gd name="T5" fmla="*/ 0 h 4"/>
                <a:gd name="T6" fmla="*/ 9 w 9"/>
                <a:gd name="T7" fmla="*/ 1 h 4"/>
                <a:gd name="T8" fmla="*/ 0 w 9"/>
                <a:gd name="T9" fmla="*/ 4 h 4"/>
              </a:gdLst>
              <a:ahLst/>
              <a:cxnLst>
                <a:cxn ang="0">
                  <a:pos x="T0" y="T1"/>
                </a:cxn>
                <a:cxn ang="0">
                  <a:pos x="T2" y="T3"/>
                </a:cxn>
                <a:cxn ang="0">
                  <a:pos x="T4" y="T5"/>
                </a:cxn>
                <a:cxn ang="0">
                  <a:pos x="T6" y="T7"/>
                </a:cxn>
                <a:cxn ang="0">
                  <a:pos x="T8" y="T9"/>
                </a:cxn>
              </a:cxnLst>
              <a:rect l="0" t="0" r="r" b="b"/>
              <a:pathLst>
                <a:path w="9" h="4">
                  <a:moveTo>
                    <a:pt x="0" y="4"/>
                  </a:moveTo>
                  <a:lnTo>
                    <a:pt x="0" y="4"/>
                  </a:lnTo>
                  <a:lnTo>
                    <a:pt x="9" y="0"/>
                  </a:lnTo>
                  <a:lnTo>
                    <a:pt x="9" y="1"/>
                  </a:lnTo>
                  <a:lnTo>
                    <a:pt x="0"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7" name="Freeform 1122"/>
            <p:cNvSpPr>
              <a:spLocks/>
            </p:cNvSpPr>
            <p:nvPr userDrawn="1"/>
          </p:nvSpPr>
          <p:spPr bwMode="auto">
            <a:xfrm>
              <a:off x="241" y="303"/>
              <a:ext cx="7" cy="8"/>
            </a:xfrm>
            <a:custGeom>
              <a:avLst/>
              <a:gdLst>
                <a:gd name="T0" fmla="*/ 11 w 16"/>
                <a:gd name="T1" fmla="*/ 0 h 18"/>
                <a:gd name="T2" fmla="*/ 11 w 16"/>
                <a:gd name="T3" fmla="*/ 0 h 18"/>
                <a:gd name="T4" fmla="*/ 3 w 16"/>
                <a:gd name="T5" fmla="*/ 11 h 18"/>
                <a:gd name="T6" fmla="*/ 16 w 16"/>
                <a:gd name="T7" fmla="*/ 14 h 18"/>
                <a:gd name="T8" fmla="*/ 0 w 16"/>
                <a:gd name="T9" fmla="*/ 12 h 18"/>
                <a:gd name="T10" fmla="*/ 11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11" y="0"/>
                  </a:moveTo>
                  <a:lnTo>
                    <a:pt x="11" y="0"/>
                  </a:lnTo>
                  <a:cubicBezTo>
                    <a:pt x="4" y="2"/>
                    <a:pt x="4" y="6"/>
                    <a:pt x="3" y="11"/>
                  </a:cubicBezTo>
                  <a:cubicBezTo>
                    <a:pt x="6" y="14"/>
                    <a:pt x="12" y="16"/>
                    <a:pt x="16" y="14"/>
                  </a:cubicBezTo>
                  <a:cubicBezTo>
                    <a:pt x="9" y="18"/>
                    <a:pt x="4" y="14"/>
                    <a:pt x="0" y="12"/>
                  </a:cubicBezTo>
                  <a:cubicBezTo>
                    <a:pt x="2" y="5"/>
                    <a:pt x="3" y="1"/>
                    <a:pt x="1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8" name="Freeform 1123"/>
            <p:cNvSpPr>
              <a:spLocks/>
            </p:cNvSpPr>
            <p:nvPr userDrawn="1"/>
          </p:nvSpPr>
          <p:spPr bwMode="auto">
            <a:xfrm>
              <a:off x="248" y="311"/>
              <a:ext cx="9" cy="8"/>
            </a:xfrm>
            <a:custGeom>
              <a:avLst/>
              <a:gdLst>
                <a:gd name="T0" fmla="*/ 7 w 19"/>
                <a:gd name="T1" fmla="*/ 0 h 18"/>
                <a:gd name="T2" fmla="*/ 7 w 19"/>
                <a:gd name="T3" fmla="*/ 0 h 18"/>
                <a:gd name="T4" fmla="*/ 5 w 19"/>
                <a:gd name="T5" fmla="*/ 14 h 18"/>
                <a:gd name="T6" fmla="*/ 19 w 19"/>
                <a:gd name="T7" fmla="*/ 11 h 18"/>
                <a:gd name="T8" fmla="*/ 3 w 19"/>
                <a:gd name="T9" fmla="*/ 17 h 18"/>
                <a:gd name="T10" fmla="*/ 7 w 19"/>
                <a:gd name="T11" fmla="*/ 0 h 18"/>
              </a:gdLst>
              <a:ahLst/>
              <a:cxnLst>
                <a:cxn ang="0">
                  <a:pos x="T0" y="T1"/>
                </a:cxn>
                <a:cxn ang="0">
                  <a:pos x="T2" y="T3"/>
                </a:cxn>
                <a:cxn ang="0">
                  <a:pos x="T4" y="T5"/>
                </a:cxn>
                <a:cxn ang="0">
                  <a:pos x="T6" y="T7"/>
                </a:cxn>
                <a:cxn ang="0">
                  <a:pos x="T8" y="T9"/>
                </a:cxn>
                <a:cxn ang="0">
                  <a:pos x="T10" y="T11"/>
                </a:cxn>
              </a:cxnLst>
              <a:rect l="0" t="0" r="r" b="b"/>
              <a:pathLst>
                <a:path w="19" h="18">
                  <a:moveTo>
                    <a:pt x="7" y="0"/>
                  </a:moveTo>
                  <a:lnTo>
                    <a:pt x="7" y="0"/>
                  </a:lnTo>
                  <a:cubicBezTo>
                    <a:pt x="2" y="5"/>
                    <a:pt x="4" y="9"/>
                    <a:pt x="5" y="14"/>
                  </a:cubicBezTo>
                  <a:cubicBezTo>
                    <a:pt x="10" y="14"/>
                    <a:pt x="15" y="15"/>
                    <a:pt x="19" y="11"/>
                  </a:cubicBezTo>
                  <a:cubicBezTo>
                    <a:pt x="14" y="18"/>
                    <a:pt x="9" y="16"/>
                    <a:pt x="3" y="17"/>
                  </a:cubicBezTo>
                  <a:cubicBezTo>
                    <a:pt x="1" y="8"/>
                    <a:pt x="0" y="5"/>
                    <a:pt x="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9" name="Freeform 1124"/>
            <p:cNvSpPr>
              <a:spLocks/>
            </p:cNvSpPr>
            <p:nvPr userDrawn="1"/>
          </p:nvSpPr>
          <p:spPr bwMode="auto">
            <a:xfrm>
              <a:off x="258" y="306"/>
              <a:ext cx="4" cy="4"/>
            </a:xfrm>
            <a:custGeom>
              <a:avLst/>
              <a:gdLst>
                <a:gd name="T0" fmla="*/ 0 w 9"/>
                <a:gd name="T1" fmla="*/ 8 h 8"/>
                <a:gd name="T2" fmla="*/ 0 w 9"/>
                <a:gd name="T3" fmla="*/ 8 h 8"/>
                <a:gd name="T4" fmla="*/ 7 w 9"/>
                <a:gd name="T5" fmla="*/ 0 h 8"/>
                <a:gd name="T6" fmla="*/ 9 w 9"/>
                <a:gd name="T7" fmla="*/ 1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0" y="8"/>
                  </a:lnTo>
                  <a:lnTo>
                    <a:pt x="7" y="0"/>
                  </a:lnTo>
                  <a:lnTo>
                    <a:pt x="9" y="1"/>
                  </a:lnTo>
                  <a:lnTo>
                    <a:pt x="0"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0" name="Freeform 1125"/>
            <p:cNvSpPr>
              <a:spLocks/>
            </p:cNvSpPr>
            <p:nvPr userDrawn="1"/>
          </p:nvSpPr>
          <p:spPr bwMode="auto">
            <a:xfrm>
              <a:off x="265" y="312"/>
              <a:ext cx="2" cy="4"/>
            </a:xfrm>
            <a:custGeom>
              <a:avLst/>
              <a:gdLst>
                <a:gd name="T0" fmla="*/ 0 w 5"/>
                <a:gd name="T1" fmla="*/ 10 h 10"/>
                <a:gd name="T2" fmla="*/ 0 w 5"/>
                <a:gd name="T3" fmla="*/ 10 h 10"/>
                <a:gd name="T4" fmla="*/ 4 w 5"/>
                <a:gd name="T5" fmla="*/ 0 h 10"/>
                <a:gd name="T6" fmla="*/ 5 w 5"/>
                <a:gd name="T7" fmla="*/ 2 h 10"/>
                <a:gd name="T8" fmla="*/ 0 w 5"/>
                <a:gd name="T9" fmla="*/ 10 h 10"/>
              </a:gdLst>
              <a:ahLst/>
              <a:cxnLst>
                <a:cxn ang="0">
                  <a:pos x="T0" y="T1"/>
                </a:cxn>
                <a:cxn ang="0">
                  <a:pos x="T2" y="T3"/>
                </a:cxn>
                <a:cxn ang="0">
                  <a:pos x="T4" y="T5"/>
                </a:cxn>
                <a:cxn ang="0">
                  <a:pos x="T6" y="T7"/>
                </a:cxn>
                <a:cxn ang="0">
                  <a:pos x="T8" y="T9"/>
                </a:cxn>
              </a:cxnLst>
              <a:rect l="0" t="0" r="r" b="b"/>
              <a:pathLst>
                <a:path w="5" h="10">
                  <a:moveTo>
                    <a:pt x="0" y="10"/>
                  </a:moveTo>
                  <a:lnTo>
                    <a:pt x="0" y="10"/>
                  </a:lnTo>
                  <a:lnTo>
                    <a:pt x="4" y="0"/>
                  </a:lnTo>
                  <a:lnTo>
                    <a:pt x="5" y="2"/>
                  </a:lnTo>
                  <a:lnTo>
                    <a:pt x="0" y="1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1" name="Freeform 1126"/>
            <p:cNvSpPr>
              <a:spLocks/>
            </p:cNvSpPr>
            <p:nvPr userDrawn="1"/>
          </p:nvSpPr>
          <p:spPr bwMode="auto">
            <a:xfrm>
              <a:off x="257" y="319"/>
              <a:ext cx="8" cy="7"/>
            </a:xfrm>
            <a:custGeom>
              <a:avLst/>
              <a:gdLst>
                <a:gd name="T0" fmla="*/ 5 w 19"/>
                <a:gd name="T1" fmla="*/ 0 h 16"/>
                <a:gd name="T2" fmla="*/ 5 w 19"/>
                <a:gd name="T3" fmla="*/ 0 h 16"/>
                <a:gd name="T4" fmla="*/ 7 w 19"/>
                <a:gd name="T5" fmla="*/ 12 h 16"/>
                <a:gd name="T6" fmla="*/ 19 w 19"/>
                <a:gd name="T7" fmla="*/ 8 h 16"/>
                <a:gd name="T8" fmla="*/ 6 w 19"/>
                <a:gd name="T9" fmla="*/ 14 h 16"/>
                <a:gd name="T10" fmla="*/ 5 w 19"/>
                <a:gd name="T11" fmla="*/ 0 h 16"/>
              </a:gdLst>
              <a:ahLst/>
              <a:cxnLst>
                <a:cxn ang="0">
                  <a:pos x="T0" y="T1"/>
                </a:cxn>
                <a:cxn ang="0">
                  <a:pos x="T2" y="T3"/>
                </a:cxn>
                <a:cxn ang="0">
                  <a:pos x="T4" y="T5"/>
                </a:cxn>
                <a:cxn ang="0">
                  <a:pos x="T6" y="T7"/>
                </a:cxn>
                <a:cxn ang="0">
                  <a:pos x="T8" y="T9"/>
                </a:cxn>
                <a:cxn ang="0">
                  <a:pos x="T10" y="T11"/>
                </a:cxn>
              </a:cxnLst>
              <a:rect l="0" t="0" r="r" b="b"/>
              <a:pathLst>
                <a:path w="19" h="16">
                  <a:moveTo>
                    <a:pt x="5" y="0"/>
                  </a:moveTo>
                  <a:lnTo>
                    <a:pt x="5" y="0"/>
                  </a:lnTo>
                  <a:cubicBezTo>
                    <a:pt x="2" y="5"/>
                    <a:pt x="6" y="8"/>
                    <a:pt x="7" y="12"/>
                  </a:cubicBezTo>
                  <a:cubicBezTo>
                    <a:pt x="12" y="12"/>
                    <a:pt x="16" y="12"/>
                    <a:pt x="19" y="8"/>
                  </a:cubicBezTo>
                  <a:cubicBezTo>
                    <a:pt x="16" y="16"/>
                    <a:pt x="11" y="13"/>
                    <a:pt x="6" y="14"/>
                  </a:cubicBezTo>
                  <a:cubicBezTo>
                    <a:pt x="4" y="9"/>
                    <a:pt x="0" y="7"/>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2" name="Freeform 1127"/>
            <p:cNvSpPr>
              <a:spLocks/>
            </p:cNvSpPr>
            <p:nvPr userDrawn="1"/>
          </p:nvSpPr>
          <p:spPr bwMode="auto">
            <a:xfrm>
              <a:off x="266" y="324"/>
              <a:ext cx="9" cy="6"/>
            </a:xfrm>
            <a:custGeom>
              <a:avLst/>
              <a:gdLst>
                <a:gd name="T0" fmla="*/ 4 w 20"/>
                <a:gd name="T1" fmla="*/ 0 h 14"/>
                <a:gd name="T2" fmla="*/ 4 w 20"/>
                <a:gd name="T3" fmla="*/ 0 h 14"/>
                <a:gd name="T4" fmla="*/ 8 w 20"/>
                <a:gd name="T5" fmla="*/ 11 h 14"/>
                <a:gd name="T6" fmla="*/ 20 w 20"/>
                <a:gd name="T7" fmla="*/ 4 h 14"/>
                <a:gd name="T8" fmla="*/ 8 w 20"/>
                <a:gd name="T9" fmla="*/ 14 h 14"/>
                <a:gd name="T10" fmla="*/ 4 w 20"/>
                <a:gd name="T11" fmla="*/ 0 h 14"/>
              </a:gdLst>
              <a:ahLst/>
              <a:cxnLst>
                <a:cxn ang="0">
                  <a:pos x="T0" y="T1"/>
                </a:cxn>
                <a:cxn ang="0">
                  <a:pos x="T2" y="T3"/>
                </a:cxn>
                <a:cxn ang="0">
                  <a:pos x="T4" y="T5"/>
                </a:cxn>
                <a:cxn ang="0">
                  <a:pos x="T6" y="T7"/>
                </a:cxn>
                <a:cxn ang="0">
                  <a:pos x="T8" y="T9"/>
                </a:cxn>
                <a:cxn ang="0">
                  <a:pos x="T10" y="T11"/>
                </a:cxn>
              </a:cxnLst>
              <a:rect l="0" t="0" r="r" b="b"/>
              <a:pathLst>
                <a:path w="20" h="14">
                  <a:moveTo>
                    <a:pt x="4" y="0"/>
                  </a:moveTo>
                  <a:lnTo>
                    <a:pt x="4" y="0"/>
                  </a:lnTo>
                  <a:cubicBezTo>
                    <a:pt x="2" y="6"/>
                    <a:pt x="6" y="7"/>
                    <a:pt x="8" y="11"/>
                  </a:cubicBezTo>
                  <a:cubicBezTo>
                    <a:pt x="14" y="9"/>
                    <a:pt x="18" y="9"/>
                    <a:pt x="20" y="4"/>
                  </a:cubicBezTo>
                  <a:cubicBezTo>
                    <a:pt x="19" y="12"/>
                    <a:pt x="13" y="11"/>
                    <a:pt x="8" y="14"/>
                  </a:cubicBezTo>
                  <a:cubicBezTo>
                    <a:pt x="6" y="9"/>
                    <a:pt x="0" y="7"/>
                    <a:pt x="4"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3" name="Freeform 1128"/>
            <p:cNvSpPr>
              <a:spLocks/>
            </p:cNvSpPr>
            <p:nvPr userDrawn="1"/>
          </p:nvSpPr>
          <p:spPr bwMode="auto">
            <a:xfrm>
              <a:off x="278" y="327"/>
              <a:ext cx="9" cy="5"/>
            </a:xfrm>
            <a:custGeom>
              <a:avLst/>
              <a:gdLst>
                <a:gd name="T0" fmla="*/ 1 w 21"/>
                <a:gd name="T1" fmla="*/ 0 h 12"/>
                <a:gd name="T2" fmla="*/ 1 w 21"/>
                <a:gd name="T3" fmla="*/ 0 h 12"/>
                <a:gd name="T4" fmla="*/ 11 w 21"/>
                <a:gd name="T5" fmla="*/ 9 h 12"/>
                <a:gd name="T6" fmla="*/ 19 w 21"/>
                <a:gd name="T7" fmla="*/ 1 h 12"/>
                <a:gd name="T8" fmla="*/ 11 w 21"/>
                <a:gd name="T9" fmla="*/ 12 h 12"/>
                <a:gd name="T10" fmla="*/ 1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1" y="0"/>
                  </a:moveTo>
                  <a:lnTo>
                    <a:pt x="1" y="0"/>
                  </a:lnTo>
                  <a:cubicBezTo>
                    <a:pt x="1" y="6"/>
                    <a:pt x="8" y="6"/>
                    <a:pt x="11" y="9"/>
                  </a:cubicBezTo>
                  <a:cubicBezTo>
                    <a:pt x="15" y="7"/>
                    <a:pt x="19" y="7"/>
                    <a:pt x="19" y="1"/>
                  </a:cubicBezTo>
                  <a:cubicBezTo>
                    <a:pt x="21" y="10"/>
                    <a:pt x="15" y="8"/>
                    <a:pt x="11" y="12"/>
                  </a:cubicBezTo>
                  <a:cubicBezTo>
                    <a:pt x="7" y="8"/>
                    <a:pt x="0" y="9"/>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4" name="Freeform 1129"/>
            <p:cNvSpPr>
              <a:spLocks/>
            </p:cNvSpPr>
            <p:nvPr userDrawn="1"/>
          </p:nvSpPr>
          <p:spPr bwMode="auto">
            <a:xfrm>
              <a:off x="282" y="314"/>
              <a:ext cx="1" cy="7"/>
            </a:xfrm>
            <a:custGeom>
              <a:avLst/>
              <a:gdLst>
                <a:gd name="T0" fmla="*/ 0 w 2"/>
                <a:gd name="T1" fmla="*/ 1 h 15"/>
                <a:gd name="T2" fmla="*/ 0 w 2"/>
                <a:gd name="T3" fmla="*/ 1 h 15"/>
                <a:gd name="T4" fmla="*/ 2 w 2"/>
                <a:gd name="T5" fmla="*/ 0 h 15"/>
                <a:gd name="T6" fmla="*/ 1 w 2"/>
                <a:gd name="T7" fmla="*/ 15 h 15"/>
                <a:gd name="T8" fmla="*/ 0 w 2"/>
                <a:gd name="T9" fmla="*/ 1 h 15"/>
              </a:gdLst>
              <a:ahLst/>
              <a:cxnLst>
                <a:cxn ang="0">
                  <a:pos x="T0" y="T1"/>
                </a:cxn>
                <a:cxn ang="0">
                  <a:pos x="T2" y="T3"/>
                </a:cxn>
                <a:cxn ang="0">
                  <a:pos x="T4" y="T5"/>
                </a:cxn>
                <a:cxn ang="0">
                  <a:pos x="T6" y="T7"/>
                </a:cxn>
                <a:cxn ang="0">
                  <a:pos x="T8" y="T9"/>
                </a:cxn>
              </a:cxnLst>
              <a:rect l="0" t="0" r="r" b="b"/>
              <a:pathLst>
                <a:path w="2" h="15">
                  <a:moveTo>
                    <a:pt x="0" y="1"/>
                  </a:moveTo>
                  <a:lnTo>
                    <a:pt x="0" y="1"/>
                  </a:lnTo>
                  <a:lnTo>
                    <a:pt x="2" y="0"/>
                  </a:lnTo>
                  <a:lnTo>
                    <a:pt x="1" y="15"/>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5" name="Freeform 1130"/>
            <p:cNvSpPr>
              <a:spLocks/>
            </p:cNvSpPr>
            <p:nvPr userDrawn="1"/>
          </p:nvSpPr>
          <p:spPr bwMode="auto">
            <a:xfrm>
              <a:off x="290" y="326"/>
              <a:ext cx="8" cy="6"/>
            </a:xfrm>
            <a:custGeom>
              <a:avLst/>
              <a:gdLst>
                <a:gd name="T0" fmla="*/ 16 w 20"/>
                <a:gd name="T1" fmla="*/ 0 h 12"/>
                <a:gd name="T2" fmla="*/ 16 w 20"/>
                <a:gd name="T3" fmla="*/ 0 h 12"/>
                <a:gd name="T4" fmla="*/ 11 w 20"/>
                <a:gd name="T5" fmla="*/ 12 h 12"/>
                <a:gd name="T6" fmla="*/ 0 w 20"/>
                <a:gd name="T7" fmla="*/ 2 h 12"/>
                <a:gd name="T8" fmla="*/ 11 w 20"/>
                <a:gd name="T9" fmla="*/ 10 h 12"/>
                <a:gd name="T10" fmla="*/ 16 w 20"/>
                <a:gd name="T11" fmla="*/ 0 h 12"/>
              </a:gdLst>
              <a:ahLst/>
              <a:cxnLst>
                <a:cxn ang="0">
                  <a:pos x="T0" y="T1"/>
                </a:cxn>
                <a:cxn ang="0">
                  <a:pos x="T2" y="T3"/>
                </a:cxn>
                <a:cxn ang="0">
                  <a:pos x="T4" y="T5"/>
                </a:cxn>
                <a:cxn ang="0">
                  <a:pos x="T6" y="T7"/>
                </a:cxn>
                <a:cxn ang="0">
                  <a:pos x="T8" y="T9"/>
                </a:cxn>
                <a:cxn ang="0">
                  <a:pos x="T10" y="T11"/>
                </a:cxn>
              </a:cxnLst>
              <a:rect l="0" t="0" r="r" b="b"/>
              <a:pathLst>
                <a:path w="20" h="12">
                  <a:moveTo>
                    <a:pt x="16" y="0"/>
                  </a:moveTo>
                  <a:lnTo>
                    <a:pt x="16" y="0"/>
                  </a:lnTo>
                  <a:cubicBezTo>
                    <a:pt x="20" y="7"/>
                    <a:pt x="14" y="8"/>
                    <a:pt x="11" y="12"/>
                  </a:cubicBezTo>
                  <a:cubicBezTo>
                    <a:pt x="7" y="9"/>
                    <a:pt x="0" y="10"/>
                    <a:pt x="0" y="2"/>
                  </a:cubicBezTo>
                  <a:cubicBezTo>
                    <a:pt x="1" y="7"/>
                    <a:pt x="6" y="7"/>
                    <a:pt x="11" y="10"/>
                  </a:cubicBezTo>
                  <a:cubicBezTo>
                    <a:pt x="14" y="6"/>
                    <a:pt x="17" y="6"/>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6" name="Freeform 1131"/>
            <p:cNvSpPr>
              <a:spLocks/>
            </p:cNvSpPr>
            <p:nvPr userDrawn="1"/>
          </p:nvSpPr>
          <p:spPr bwMode="auto">
            <a:xfrm>
              <a:off x="291" y="316"/>
              <a:ext cx="2" cy="6"/>
            </a:xfrm>
            <a:custGeom>
              <a:avLst/>
              <a:gdLst>
                <a:gd name="T0" fmla="*/ 0 w 4"/>
                <a:gd name="T1" fmla="*/ 1 h 14"/>
                <a:gd name="T2" fmla="*/ 0 w 4"/>
                <a:gd name="T3" fmla="*/ 1 h 14"/>
                <a:gd name="T4" fmla="*/ 1 w 4"/>
                <a:gd name="T5" fmla="*/ 2 h 14"/>
                <a:gd name="T6" fmla="*/ 2 w 4"/>
                <a:gd name="T7" fmla="*/ 0 h 14"/>
                <a:gd name="T8" fmla="*/ 4 w 4"/>
                <a:gd name="T9" fmla="*/ 14 h 14"/>
                <a:gd name="T10" fmla="*/ 0 w 4"/>
                <a:gd name="T11" fmla="*/ 1 h 14"/>
              </a:gdLst>
              <a:ahLst/>
              <a:cxnLst>
                <a:cxn ang="0">
                  <a:pos x="T0" y="T1"/>
                </a:cxn>
                <a:cxn ang="0">
                  <a:pos x="T2" y="T3"/>
                </a:cxn>
                <a:cxn ang="0">
                  <a:pos x="T4" y="T5"/>
                </a:cxn>
                <a:cxn ang="0">
                  <a:pos x="T6" y="T7"/>
                </a:cxn>
                <a:cxn ang="0">
                  <a:pos x="T8" y="T9"/>
                </a:cxn>
                <a:cxn ang="0">
                  <a:pos x="T10" y="T11"/>
                </a:cxn>
              </a:cxnLst>
              <a:rect l="0" t="0" r="r" b="b"/>
              <a:pathLst>
                <a:path w="4" h="14">
                  <a:moveTo>
                    <a:pt x="0" y="1"/>
                  </a:moveTo>
                  <a:lnTo>
                    <a:pt x="0" y="1"/>
                  </a:lnTo>
                  <a:lnTo>
                    <a:pt x="1" y="2"/>
                  </a:lnTo>
                  <a:lnTo>
                    <a:pt x="2" y="0"/>
                  </a:lnTo>
                  <a:lnTo>
                    <a:pt x="4" y="14"/>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7" name="Freeform 1132"/>
            <p:cNvSpPr>
              <a:spLocks/>
            </p:cNvSpPr>
            <p:nvPr userDrawn="1"/>
          </p:nvSpPr>
          <p:spPr bwMode="auto">
            <a:xfrm>
              <a:off x="256" y="297"/>
              <a:ext cx="8" cy="9"/>
            </a:xfrm>
            <a:custGeom>
              <a:avLst/>
              <a:gdLst>
                <a:gd name="T0" fmla="*/ 9 w 18"/>
                <a:gd name="T1" fmla="*/ 0 h 21"/>
                <a:gd name="T2" fmla="*/ 9 w 18"/>
                <a:gd name="T3" fmla="*/ 0 h 21"/>
                <a:gd name="T4" fmla="*/ 4 w 18"/>
                <a:gd name="T5" fmla="*/ 12 h 21"/>
                <a:gd name="T6" fmla="*/ 18 w 18"/>
                <a:gd name="T7" fmla="*/ 15 h 21"/>
                <a:gd name="T8" fmla="*/ 1 w 18"/>
                <a:gd name="T9" fmla="*/ 13 h 21"/>
                <a:gd name="T10" fmla="*/ 9 w 18"/>
                <a:gd name="T11" fmla="*/ 0 h 21"/>
              </a:gdLst>
              <a:ahLst/>
              <a:cxnLst>
                <a:cxn ang="0">
                  <a:pos x="T0" y="T1"/>
                </a:cxn>
                <a:cxn ang="0">
                  <a:pos x="T2" y="T3"/>
                </a:cxn>
                <a:cxn ang="0">
                  <a:pos x="T4" y="T5"/>
                </a:cxn>
                <a:cxn ang="0">
                  <a:pos x="T6" y="T7"/>
                </a:cxn>
                <a:cxn ang="0">
                  <a:pos x="T8" y="T9"/>
                </a:cxn>
                <a:cxn ang="0">
                  <a:pos x="T10" y="T11"/>
                </a:cxn>
              </a:cxnLst>
              <a:rect l="0" t="0" r="r" b="b"/>
              <a:pathLst>
                <a:path w="18" h="21">
                  <a:moveTo>
                    <a:pt x="9" y="0"/>
                  </a:moveTo>
                  <a:lnTo>
                    <a:pt x="9" y="0"/>
                  </a:lnTo>
                  <a:cubicBezTo>
                    <a:pt x="3" y="2"/>
                    <a:pt x="5" y="6"/>
                    <a:pt x="4" y="12"/>
                  </a:cubicBezTo>
                  <a:cubicBezTo>
                    <a:pt x="9" y="14"/>
                    <a:pt x="13" y="18"/>
                    <a:pt x="18" y="15"/>
                  </a:cubicBezTo>
                  <a:cubicBezTo>
                    <a:pt x="12" y="21"/>
                    <a:pt x="7" y="15"/>
                    <a:pt x="1" y="13"/>
                  </a:cubicBezTo>
                  <a:cubicBezTo>
                    <a:pt x="4" y="5"/>
                    <a:pt x="0" y="3"/>
                    <a:pt x="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8" name="Freeform 1133"/>
            <p:cNvSpPr>
              <a:spLocks noEditPoints="1"/>
            </p:cNvSpPr>
            <p:nvPr userDrawn="1"/>
          </p:nvSpPr>
          <p:spPr bwMode="auto">
            <a:xfrm>
              <a:off x="259" y="289"/>
              <a:ext cx="8" cy="2"/>
            </a:xfrm>
            <a:custGeom>
              <a:avLst/>
              <a:gdLst>
                <a:gd name="T0" fmla="*/ 9 w 18"/>
                <a:gd name="T1" fmla="*/ 2 h 5"/>
                <a:gd name="T2" fmla="*/ 9 w 18"/>
                <a:gd name="T3" fmla="*/ 2 h 5"/>
                <a:gd name="T4" fmla="*/ 16 w 18"/>
                <a:gd name="T5" fmla="*/ 4 h 5"/>
                <a:gd name="T6" fmla="*/ 16 w 18"/>
                <a:gd name="T7" fmla="*/ 3 h 5"/>
                <a:gd name="T8" fmla="*/ 9 w 18"/>
                <a:gd name="T9" fmla="*/ 2 h 5"/>
                <a:gd name="T10" fmla="*/ 0 w 18"/>
                <a:gd name="T11" fmla="*/ 1 h 5"/>
                <a:gd name="T12" fmla="*/ 0 w 18"/>
                <a:gd name="T13" fmla="*/ 1 h 5"/>
                <a:gd name="T14" fmla="*/ 17 w 18"/>
                <a:gd name="T15" fmla="*/ 2 h 5"/>
                <a:gd name="T16" fmla="*/ 18 w 18"/>
                <a:gd name="T17" fmla="*/ 4 h 5"/>
                <a:gd name="T18" fmla="*/ 16 w 18"/>
                <a:gd name="T19" fmla="*/ 5 h 5"/>
                <a:gd name="T20" fmla="*/ 0 w 18"/>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9" y="2"/>
                  </a:moveTo>
                  <a:lnTo>
                    <a:pt x="9" y="2"/>
                  </a:lnTo>
                  <a:cubicBezTo>
                    <a:pt x="10" y="3"/>
                    <a:pt x="16" y="4"/>
                    <a:pt x="16" y="4"/>
                  </a:cubicBezTo>
                  <a:lnTo>
                    <a:pt x="16" y="3"/>
                  </a:lnTo>
                  <a:cubicBezTo>
                    <a:pt x="16" y="3"/>
                    <a:pt x="10" y="2"/>
                    <a:pt x="9" y="2"/>
                  </a:cubicBezTo>
                  <a:close/>
                  <a:moveTo>
                    <a:pt x="0" y="1"/>
                  </a:moveTo>
                  <a:lnTo>
                    <a:pt x="0" y="1"/>
                  </a:lnTo>
                  <a:cubicBezTo>
                    <a:pt x="8" y="0"/>
                    <a:pt x="17" y="2"/>
                    <a:pt x="17" y="2"/>
                  </a:cubicBezTo>
                  <a:lnTo>
                    <a:pt x="18" y="4"/>
                  </a:lnTo>
                  <a:lnTo>
                    <a:pt x="16" y="5"/>
                  </a:lnTo>
                  <a:cubicBezTo>
                    <a:pt x="12" y="5"/>
                    <a:pt x="8" y="3"/>
                    <a:pt x="0"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9" name="Freeform 1134"/>
            <p:cNvSpPr>
              <a:spLocks noEditPoints="1"/>
            </p:cNvSpPr>
            <p:nvPr userDrawn="1"/>
          </p:nvSpPr>
          <p:spPr bwMode="auto">
            <a:xfrm>
              <a:off x="261" y="297"/>
              <a:ext cx="7" cy="4"/>
            </a:xfrm>
            <a:custGeom>
              <a:avLst/>
              <a:gdLst>
                <a:gd name="T0" fmla="*/ 9 w 15"/>
                <a:gd name="T1" fmla="*/ 5 h 10"/>
                <a:gd name="T2" fmla="*/ 9 w 15"/>
                <a:gd name="T3" fmla="*/ 5 h 10"/>
                <a:gd name="T4" fmla="*/ 14 w 15"/>
                <a:gd name="T5" fmla="*/ 2 h 10"/>
                <a:gd name="T6" fmla="*/ 14 w 15"/>
                <a:gd name="T7" fmla="*/ 1 h 10"/>
                <a:gd name="T8" fmla="*/ 9 w 15"/>
                <a:gd name="T9" fmla="*/ 5 h 10"/>
                <a:gd name="T10" fmla="*/ 0 w 15"/>
                <a:gd name="T11" fmla="*/ 10 h 10"/>
                <a:gd name="T12" fmla="*/ 0 w 15"/>
                <a:gd name="T13" fmla="*/ 10 h 10"/>
                <a:gd name="T14" fmla="*/ 13 w 15"/>
                <a:gd name="T15" fmla="*/ 0 h 10"/>
                <a:gd name="T16" fmla="*/ 15 w 15"/>
                <a:gd name="T17" fmla="*/ 1 h 10"/>
                <a:gd name="T18" fmla="*/ 15 w 15"/>
                <a:gd name="T19" fmla="*/ 3 h 10"/>
                <a:gd name="T20" fmla="*/ 0 w 15"/>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0">
                  <a:moveTo>
                    <a:pt x="9" y="5"/>
                  </a:moveTo>
                  <a:lnTo>
                    <a:pt x="9" y="5"/>
                  </a:lnTo>
                  <a:cubicBezTo>
                    <a:pt x="10" y="5"/>
                    <a:pt x="14" y="2"/>
                    <a:pt x="14" y="2"/>
                  </a:cubicBezTo>
                  <a:lnTo>
                    <a:pt x="14" y="1"/>
                  </a:lnTo>
                  <a:cubicBezTo>
                    <a:pt x="14" y="1"/>
                    <a:pt x="10" y="4"/>
                    <a:pt x="9" y="5"/>
                  </a:cubicBezTo>
                  <a:close/>
                  <a:moveTo>
                    <a:pt x="0" y="10"/>
                  </a:moveTo>
                  <a:lnTo>
                    <a:pt x="0" y="10"/>
                  </a:lnTo>
                  <a:cubicBezTo>
                    <a:pt x="7" y="4"/>
                    <a:pt x="13" y="0"/>
                    <a:pt x="13" y="0"/>
                  </a:cubicBezTo>
                  <a:lnTo>
                    <a:pt x="15" y="1"/>
                  </a:lnTo>
                  <a:lnTo>
                    <a:pt x="15" y="3"/>
                  </a:lnTo>
                  <a:cubicBezTo>
                    <a:pt x="15" y="3"/>
                    <a:pt x="8" y="8"/>
                    <a:pt x="0" y="1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0" name="Freeform 1135"/>
            <p:cNvSpPr>
              <a:spLocks/>
            </p:cNvSpPr>
            <p:nvPr userDrawn="1"/>
          </p:nvSpPr>
          <p:spPr bwMode="auto">
            <a:xfrm>
              <a:off x="265" y="305"/>
              <a:ext cx="9" cy="8"/>
            </a:xfrm>
            <a:custGeom>
              <a:avLst/>
              <a:gdLst>
                <a:gd name="T0" fmla="*/ 5 w 20"/>
                <a:gd name="T1" fmla="*/ 0 h 16"/>
                <a:gd name="T2" fmla="*/ 5 w 20"/>
                <a:gd name="T3" fmla="*/ 0 h 16"/>
                <a:gd name="T4" fmla="*/ 8 w 20"/>
                <a:gd name="T5" fmla="*/ 10 h 16"/>
                <a:gd name="T6" fmla="*/ 20 w 20"/>
                <a:gd name="T7" fmla="*/ 10 h 16"/>
                <a:gd name="T8" fmla="*/ 7 w 20"/>
                <a:gd name="T9" fmla="*/ 12 h 16"/>
                <a:gd name="T10" fmla="*/ 5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5" y="0"/>
                  </a:moveTo>
                  <a:lnTo>
                    <a:pt x="5" y="0"/>
                  </a:lnTo>
                  <a:cubicBezTo>
                    <a:pt x="2" y="5"/>
                    <a:pt x="7" y="6"/>
                    <a:pt x="8" y="10"/>
                  </a:cubicBezTo>
                  <a:cubicBezTo>
                    <a:pt x="14" y="9"/>
                    <a:pt x="17" y="14"/>
                    <a:pt x="20" y="10"/>
                  </a:cubicBezTo>
                  <a:cubicBezTo>
                    <a:pt x="16" y="16"/>
                    <a:pt x="12" y="11"/>
                    <a:pt x="7" y="12"/>
                  </a:cubicBezTo>
                  <a:cubicBezTo>
                    <a:pt x="6" y="8"/>
                    <a:pt x="0" y="6"/>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1" name="Freeform 1136"/>
            <p:cNvSpPr>
              <a:spLocks noEditPoints="1"/>
            </p:cNvSpPr>
            <p:nvPr userDrawn="1"/>
          </p:nvSpPr>
          <p:spPr bwMode="auto">
            <a:xfrm>
              <a:off x="270" y="302"/>
              <a:ext cx="4" cy="5"/>
            </a:xfrm>
            <a:custGeom>
              <a:avLst/>
              <a:gdLst>
                <a:gd name="T0" fmla="*/ 4 w 8"/>
                <a:gd name="T1" fmla="*/ 5 h 12"/>
                <a:gd name="T2" fmla="*/ 4 w 8"/>
                <a:gd name="T3" fmla="*/ 5 h 12"/>
                <a:gd name="T4" fmla="*/ 7 w 8"/>
                <a:gd name="T5" fmla="*/ 1 h 12"/>
                <a:gd name="T6" fmla="*/ 6 w 8"/>
                <a:gd name="T7" fmla="*/ 1 h 12"/>
                <a:gd name="T8" fmla="*/ 4 w 8"/>
                <a:gd name="T9" fmla="*/ 5 h 12"/>
                <a:gd name="T10" fmla="*/ 0 w 8"/>
                <a:gd name="T11" fmla="*/ 12 h 12"/>
                <a:gd name="T12" fmla="*/ 0 w 8"/>
                <a:gd name="T13" fmla="*/ 12 h 12"/>
                <a:gd name="T14" fmla="*/ 5 w 8"/>
                <a:gd name="T15" fmla="*/ 0 h 12"/>
                <a:gd name="T16" fmla="*/ 7 w 8"/>
                <a:gd name="T17" fmla="*/ 0 h 12"/>
                <a:gd name="T18" fmla="*/ 8 w 8"/>
                <a:gd name="T19" fmla="*/ 1 h 12"/>
                <a:gd name="T20" fmla="*/ 0 w 8"/>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2">
                  <a:moveTo>
                    <a:pt x="4" y="5"/>
                  </a:moveTo>
                  <a:lnTo>
                    <a:pt x="4" y="5"/>
                  </a:lnTo>
                  <a:cubicBezTo>
                    <a:pt x="5" y="4"/>
                    <a:pt x="7" y="1"/>
                    <a:pt x="7" y="1"/>
                  </a:cubicBezTo>
                  <a:lnTo>
                    <a:pt x="6" y="1"/>
                  </a:lnTo>
                  <a:cubicBezTo>
                    <a:pt x="6" y="1"/>
                    <a:pt x="4" y="4"/>
                    <a:pt x="4" y="5"/>
                  </a:cubicBezTo>
                  <a:close/>
                  <a:moveTo>
                    <a:pt x="0" y="12"/>
                  </a:moveTo>
                  <a:lnTo>
                    <a:pt x="0" y="12"/>
                  </a:lnTo>
                  <a:cubicBezTo>
                    <a:pt x="3" y="4"/>
                    <a:pt x="5" y="0"/>
                    <a:pt x="5" y="0"/>
                  </a:cubicBezTo>
                  <a:lnTo>
                    <a:pt x="7" y="0"/>
                  </a:lnTo>
                  <a:lnTo>
                    <a:pt x="8" y="1"/>
                  </a:lnTo>
                  <a:cubicBezTo>
                    <a:pt x="8" y="1"/>
                    <a:pt x="6" y="7"/>
                    <a:pt x="0" y="1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2" name="Freeform 1137"/>
            <p:cNvSpPr>
              <a:spLocks noEditPoints="1"/>
            </p:cNvSpPr>
            <p:nvPr userDrawn="1"/>
          </p:nvSpPr>
          <p:spPr bwMode="auto">
            <a:xfrm>
              <a:off x="280" y="304"/>
              <a:ext cx="1" cy="6"/>
            </a:xfrm>
            <a:custGeom>
              <a:avLst/>
              <a:gdLst>
                <a:gd name="T0" fmla="*/ 1 w 4"/>
                <a:gd name="T1" fmla="*/ 6 h 12"/>
                <a:gd name="T2" fmla="*/ 1 w 4"/>
                <a:gd name="T3" fmla="*/ 6 h 12"/>
                <a:gd name="T4" fmla="*/ 3 w 4"/>
                <a:gd name="T5" fmla="*/ 1 h 12"/>
                <a:gd name="T6" fmla="*/ 2 w 4"/>
                <a:gd name="T7" fmla="*/ 1 h 12"/>
                <a:gd name="T8" fmla="*/ 1 w 4"/>
                <a:gd name="T9" fmla="*/ 6 h 12"/>
                <a:gd name="T10" fmla="*/ 1 w 4"/>
                <a:gd name="T11" fmla="*/ 12 h 12"/>
                <a:gd name="T12" fmla="*/ 1 w 4"/>
                <a:gd name="T13" fmla="*/ 12 h 12"/>
                <a:gd name="T14" fmla="*/ 0 w 4"/>
                <a:gd name="T15" fmla="*/ 1 h 12"/>
                <a:gd name="T16" fmla="*/ 2 w 4"/>
                <a:gd name="T17" fmla="*/ 0 h 12"/>
                <a:gd name="T18" fmla="*/ 4 w 4"/>
                <a:gd name="T19" fmla="*/ 1 h 12"/>
                <a:gd name="T20" fmla="*/ 1 w 4"/>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1" y="6"/>
                  </a:moveTo>
                  <a:lnTo>
                    <a:pt x="1" y="6"/>
                  </a:lnTo>
                  <a:cubicBezTo>
                    <a:pt x="2" y="5"/>
                    <a:pt x="3" y="1"/>
                    <a:pt x="3" y="1"/>
                  </a:cubicBezTo>
                  <a:lnTo>
                    <a:pt x="2" y="1"/>
                  </a:lnTo>
                  <a:cubicBezTo>
                    <a:pt x="2" y="1"/>
                    <a:pt x="1" y="5"/>
                    <a:pt x="1" y="6"/>
                  </a:cubicBezTo>
                  <a:close/>
                  <a:moveTo>
                    <a:pt x="1" y="12"/>
                  </a:moveTo>
                  <a:lnTo>
                    <a:pt x="1" y="12"/>
                  </a:lnTo>
                  <a:cubicBezTo>
                    <a:pt x="0" y="7"/>
                    <a:pt x="0" y="1"/>
                    <a:pt x="0" y="1"/>
                  </a:cubicBezTo>
                  <a:lnTo>
                    <a:pt x="2" y="0"/>
                  </a:lnTo>
                  <a:lnTo>
                    <a:pt x="4" y="1"/>
                  </a:lnTo>
                  <a:cubicBezTo>
                    <a:pt x="4" y="1"/>
                    <a:pt x="3" y="7"/>
                    <a:pt x="1" y="1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3" name="Freeform 1138"/>
            <p:cNvSpPr>
              <a:spLocks/>
            </p:cNvSpPr>
            <p:nvPr userDrawn="1"/>
          </p:nvSpPr>
          <p:spPr bwMode="auto">
            <a:xfrm>
              <a:off x="276" y="310"/>
              <a:ext cx="8" cy="4"/>
            </a:xfrm>
            <a:custGeom>
              <a:avLst/>
              <a:gdLst>
                <a:gd name="T0" fmla="*/ 1 w 17"/>
                <a:gd name="T1" fmla="*/ 0 h 10"/>
                <a:gd name="T2" fmla="*/ 1 w 17"/>
                <a:gd name="T3" fmla="*/ 0 h 10"/>
                <a:gd name="T4" fmla="*/ 8 w 17"/>
                <a:gd name="T5" fmla="*/ 8 h 10"/>
                <a:gd name="T6" fmla="*/ 17 w 17"/>
                <a:gd name="T7" fmla="*/ 1 h 10"/>
                <a:gd name="T8" fmla="*/ 8 w 17"/>
                <a:gd name="T9" fmla="*/ 10 h 10"/>
                <a:gd name="T10" fmla="*/ 1 w 17"/>
                <a:gd name="T11" fmla="*/ 0 h 10"/>
              </a:gdLst>
              <a:ahLst/>
              <a:cxnLst>
                <a:cxn ang="0">
                  <a:pos x="T0" y="T1"/>
                </a:cxn>
                <a:cxn ang="0">
                  <a:pos x="T2" y="T3"/>
                </a:cxn>
                <a:cxn ang="0">
                  <a:pos x="T4" y="T5"/>
                </a:cxn>
                <a:cxn ang="0">
                  <a:pos x="T6" y="T7"/>
                </a:cxn>
                <a:cxn ang="0">
                  <a:pos x="T8" y="T9"/>
                </a:cxn>
                <a:cxn ang="0">
                  <a:pos x="T10" y="T11"/>
                </a:cxn>
              </a:cxnLst>
              <a:rect l="0" t="0" r="r" b="b"/>
              <a:pathLst>
                <a:path w="17" h="10">
                  <a:moveTo>
                    <a:pt x="1" y="0"/>
                  </a:moveTo>
                  <a:lnTo>
                    <a:pt x="1" y="0"/>
                  </a:lnTo>
                  <a:cubicBezTo>
                    <a:pt x="1" y="6"/>
                    <a:pt x="6" y="5"/>
                    <a:pt x="8" y="8"/>
                  </a:cubicBezTo>
                  <a:cubicBezTo>
                    <a:pt x="12" y="4"/>
                    <a:pt x="16" y="6"/>
                    <a:pt x="17" y="1"/>
                  </a:cubicBezTo>
                  <a:cubicBezTo>
                    <a:pt x="17" y="9"/>
                    <a:pt x="11" y="6"/>
                    <a:pt x="8" y="10"/>
                  </a:cubicBezTo>
                  <a:cubicBezTo>
                    <a:pt x="6" y="6"/>
                    <a:pt x="0" y="8"/>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4" name="Freeform 1139"/>
            <p:cNvSpPr>
              <a:spLocks noEditPoints="1"/>
            </p:cNvSpPr>
            <p:nvPr userDrawn="1"/>
          </p:nvSpPr>
          <p:spPr bwMode="auto">
            <a:xfrm>
              <a:off x="288" y="304"/>
              <a:ext cx="2" cy="6"/>
            </a:xfrm>
            <a:custGeom>
              <a:avLst/>
              <a:gdLst>
                <a:gd name="T0" fmla="*/ 3 w 5"/>
                <a:gd name="T1" fmla="*/ 8 h 14"/>
                <a:gd name="T2" fmla="*/ 3 w 5"/>
                <a:gd name="T3" fmla="*/ 8 h 14"/>
                <a:gd name="T4" fmla="*/ 2 w 5"/>
                <a:gd name="T5" fmla="*/ 1 h 14"/>
                <a:gd name="T6" fmla="*/ 1 w 5"/>
                <a:gd name="T7" fmla="*/ 2 h 14"/>
                <a:gd name="T8" fmla="*/ 3 w 5"/>
                <a:gd name="T9" fmla="*/ 8 h 14"/>
                <a:gd name="T10" fmla="*/ 4 w 5"/>
                <a:gd name="T11" fmla="*/ 14 h 14"/>
                <a:gd name="T12" fmla="*/ 4 w 5"/>
                <a:gd name="T13" fmla="*/ 14 h 14"/>
                <a:gd name="T14" fmla="*/ 0 w 5"/>
                <a:gd name="T15" fmla="*/ 2 h 14"/>
                <a:gd name="T16" fmla="*/ 2 w 5"/>
                <a:gd name="T17" fmla="*/ 0 h 14"/>
                <a:gd name="T18" fmla="*/ 3 w 5"/>
                <a:gd name="T19" fmla="*/ 1 h 14"/>
                <a:gd name="T20" fmla="*/ 4 w 5"/>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4">
                  <a:moveTo>
                    <a:pt x="3" y="8"/>
                  </a:moveTo>
                  <a:lnTo>
                    <a:pt x="3" y="8"/>
                  </a:lnTo>
                  <a:cubicBezTo>
                    <a:pt x="3" y="7"/>
                    <a:pt x="2" y="1"/>
                    <a:pt x="2" y="1"/>
                  </a:cubicBezTo>
                  <a:lnTo>
                    <a:pt x="1" y="2"/>
                  </a:lnTo>
                  <a:cubicBezTo>
                    <a:pt x="1" y="2"/>
                    <a:pt x="3" y="7"/>
                    <a:pt x="3" y="8"/>
                  </a:cubicBezTo>
                  <a:close/>
                  <a:moveTo>
                    <a:pt x="4" y="14"/>
                  </a:moveTo>
                  <a:lnTo>
                    <a:pt x="4" y="14"/>
                  </a:lnTo>
                  <a:cubicBezTo>
                    <a:pt x="1" y="6"/>
                    <a:pt x="0" y="2"/>
                    <a:pt x="0" y="2"/>
                  </a:cubicBezTo>
                  <a:lnTo>
                    <a:pt x="2" y="0"/>
                  </a:lnTo>
                  <a:lnTo>
                    <a:pt x="3" y="1"/>
                  </a:lnTo>
                  <a:cubicBezTo>
                    <a:pt x="3" y="1"/>
                    <a:pt x="5" y="6"/>
                    <a:pt x="4" y="1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5" name="Freeform 1140"/>
            <p:cNvSpPr>
              <a:spLocks/>
            </p:cNvSpPr>
            <p:nvPr userDrawn="1"/>
          </p:nvSpPr>
          <p:spPr bwMode="auto">
            <a:xfrm>
              <a:off x="286" y="309"/>
              <a:ext cx="8" cy="5"/>
            </a:xfrm>
            <a:custGeom>
              <a:avLst/>
              <a:gdLst>
                <a:gd name="T0" fmla="*/ 0 w 19"/>
                <a:gd name="T1" fmla="*/ 4 h 12"/>
                <a:gd name="T2" fmla="*/ 0 w 19"/>
                <a:gd name="T3" fmla="*/ 4 h 12"/>
                <a:gd name="T4" fmla="*/ 10 w 19"/>
                <a:gd name="T5" fmla="*/ 9 h 12"/>
                <a:gd name="T6" fmla="*/ 17 w 19"/>
                <a:gd name="T7" fmla="*/ 0 h 12"/>
                <a:gd name="T8" fmla="*/ 11 w 19"/>
                <a:gd name="T9" fmla="*/ 11 h 12"/>
                <a:gd name="T10" fmla="*/ 0 w 19"/>
                <a:gd name="T11" fmla="*/ 4 h 12"/>
              </a:gdLst>
              <a:ahLst/>
              <a:cxnLst>
                <a:cxn ang="0">
                  <a:pos x="T0" y="T1"/>
                </a:cxn>
                <a:cxn ang="0">
                  <a:pos x="T2" y="T3"/>
                </a:cxn>
                <a:cxn ang="0">
                  <a:pos x="T4" y="T5"/>
                </a:cxn>
                <a:cxn ang="0">
                  <a:pos x="T6" y="T7"/>
                </a:cxn>
                <a:cxn ang="0">
                  <a:pos x="T8" y="T9"/>
                </a:cxn>
                <a:cxn ang="0">
                  <a:pos x="T10" y="T11"/>
                </a:cxn>
              </a:cxnLst>
              <a:rect l="0" t="0" r="r" b="b"/>
              <a:pathLst>
                <a:path w="19" h="12">
                  <a:moveTo>
                    <a:pt x="0" y="4"/>
                  </a:moveTo>
                  <a:lnTo>
                    <a:pt x="0" y="4"/>
                  </a:lnTo>
                  <a:cubicBezTo>
                    <a:pt x="2" y="10"/>
                    <a:pt x="7" y="7"/>
                    <a:pt x="10" y="9"/>
                  </a:cubicBezTo>
                  <a:cubicBezTo>
                    <a:pt x="13" y="5"/>
                    <a:pt x="18" y="5"/>
                    <a:pt x="17" y="0"/>
                  </a:cubicBezTo>
                  <a:cubicBezTo>
                    <a:pt x="19" y="8"/>
                    <a:pt x="13" y="7"/>
                    <a:pt x="11" y="11"/>
                  </a:cubicBezTo>
                  <a:cubicBezTo>
                    <a:pt x="6" y="9"/>
                    <a:pt x="1" y="12"/>
                    <a:pt x="0" y="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6" name="Freeform 1141"/>
            <p:cNvSpPr>
              <a:spLocks/>
            </p:cNvSpPr>
            <p:nvPr userDrawn="1"/>
          </p:nvSpPr>
          <p:spPr bwMode="auto">
            <a:xfrm>
              <a:off x="297" y="302"/>
              <a:ext cx="0" cy="2"/>
            </a:xfrm>
            <a:custGeom>
              <a:avLst/>
              <a:gdLst>
                <a:gd name="T0" fmla="*/ 1 w 1"/>
                <a:gd name="T1" fmla="*/ 4 h 4"/>
                <a:gd name="T2" fmla="*/ 1 w 1"/>
                <a:gd name="T3" fmla="*/ 4 h 4"/>
                <a:gd name="T4" fmla="*/ 0 w 1"/>
                <a:gd name="T5" fmla="*/ 0 h 4"/>
                <a:gd name="T6" fmla="*/ 1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lnTo>
                    <a:pt x="1" y="4"/>
                  </a:lnTo>
                  <a:cubicBezTo>
                    <a:pt x="1" y="3"/>
                    <a:pt x="0" y="0"/>
                    <a:pt x="0" y="0"/>
                  </a:cubicBezTo>
                  <a:lnTo>
                    <a:pt x="1" y="0"/>
                  </a:lnTo>
                  <a:lnTo>
                    <a:pt x="1"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7" name="Freeform 1142"/>
            <p:cNvSpPr>
              <a:spLocks/>
            </p:cNvSpPr>
            <p:nvPr userDrawn="1"/>
          </p:nvSpPr>
          <p:spPr bwMode="auto">
            <a:xfrm>
              <a:off x="309" y="154"/>
              <a:ext cx="44" cy="53"/>
            </a:xfrm>
            <a:custGeom>
              <a:avLst/>
              <a:gdLst>
                <a:gd name="T0" fmla="*/ 79 w 99"/>
                <a:gd name="T1" fmla="*/ 113 h 116"/>
                <a:gd name="T2" fmla="*/ 79 w 99"/>
                <a:gd name="T3" fmla="*/ 113 h 116"/>
                <a:gd name="T4" fmla="*/ 50 w 99"/>
                <a:gd name="T5" fmla="*/ 116 h 116"/>
                <a:gd name="T6" fmla="*/ 20 w 99"/>
                <a:gd name="T7" fmla="*/ 113 h 116"/>
                <a:gd name="T8" fmla="*/ 20 w 99"/>
                <a:gd name="T9" fmla="*/ 99 h 116"/>
                <a:gd name="T10" fmla="*/ 8 w 99"/>
                <a:gd name="T11" fmla="*/ 74 h 116"/>
                <a:gd name="T12" fmla="*/ 31 w 99"/>
                <a:gd name="T13" fmla="*/ 38 h 116"/>
                <a:gd name="T14" fmla="*/ 39 w 99"/>
                <a:gd name="T15" fmla="*/ 37 h 116"/>
                <a:gd name="T16" fmla="*/ 39 w 99"/>
                <a:gd name="T17" fmla="*/ 41 h 116"/>
                <a:gd name="T18" fmla="*/ 43 w 99"/>
                <a:gd name="T19" fmla="*/ 40 h 116"/>
                <a:gd name="T20" fmla="*/ 43 w 99"/>
                <a:gd name="T21" fmla="*/ 36 h 116"/>
                <a:gd name="T22" fmla="*/ 45 w 99"/>
                <a:gd name="T23" fmla="*/ 36 h 116"/>
                <a:gd name="T24" fmla="*/ 41 w 99"/>
                <a:gd name="T25" fmla="*/ 28 h 116"/>
                <a:gd name="T26" fmla="*/ 44 w 99"/>
                <a:gd name="T27" fmla="*/ 21 h 116"/>
                <a:gd name="T28" fmla="*/ 41 w 99"/>
                <a:gd name="T29" fmla="*/ 21 h 116"/>
                <a:gd name="T30" fmla="*/ 46 w 99"/>
                <a:gd name="T31" fmla="*/ 14 h 116"/>
                <a:gd name="T32" fmla="*/ 39 w 99"/>
                <a:gd name="T33" fmla="*/ 19 h 116"/>
                <a:gd name="T34" fmla="*/ 39 w 99"/>
                <a:gd name="T35" fmla="*/ 2 h 116"/>
                <a:gd name="T36" fmla="*/ 46 w 99"/>
                <a:gd name="T37" fmla="*/ 6 h 116"/>
                <a:gd name="T38" fmla="*/ 41 w 99"/>
                <a:gd name="T39" fmla="*/ 0 h 116"/>
                <a:gd name="T40" fmla="*/ 59 w 99"/>
                <a:gd name="T41" fmla="*/ 0 h 116"/>
                <a:gd name="T42" fmla="*/ 53 w 99"/>
                <a:gd name="T43" fmla="*/ 6 h 116"/>
                <a:gd name="T44" fmla="*/ 61 w 99"/>
                <a:gd name="T45" fmla="*/ 2 h 116"/>
                <a:gd name="T46" fmla="*/ 61 w 99"/>
                <a:gd name="T47" fmla="*/ 19 h 116"/>
                <a:gd name="T48" fmla="*/ 53 w 99"/>
                <a:gd name="T49" fmla="*/ 14 h 116"/>
                <a:gd name="T50" fmla="*/ 59 w 99"/>
                <a:gd name="T51" fmla="*/ 21 h 116"/>
                <a:gd name="T52" fmla="*/ 56 w 99"/>
                <a:gd name="T53" fmla="*/ 21 h 116"/>
                <a:gd name="T54" fmla="*/ 59 w 99"/>
                <a:gd name="T55" fmla="*/ 28 h 116"/>
                <a:gd name="T56" fmla="*/ 54 w 99"/>
                <a:gd name="T57" fmla="*/ 36 h 116"/>
                <a:gd name="T58" fmla="*/ 56 w 99"/>
                <a:gd name="T59" fmla="*/ 36 h 116"/>
                <a:gd name="T60" fmla="*/ 56 w 99"/>
                <a:gd name="T61" fmla="*/ 40 h 116"/>
                <a:gd name="T62" fmla="*/ 60 w 99"/>
                <a:gd name="T63" fmla="*/ 41 h 116"/>
                <a:gd name="T64" fmla="*/ 61 w 99"/>
                <a:gd name="T65" fmla="*/ 37 h 116"/>
                <a:gd name="T66" fmla="*/ 68 w 99"/>
                <a:gd name="T67" fmla="*/ 38 h 116"/>
                <a:gd name="T68" fmla="*/ 91 w 99"/>
                <a:gd name="T69" fmla="*/ 74 h 116"/>
                <a:gd name="T70" fmla="*/ 79 w 99"/>
                <a:gd name="T71" fmla="*/ 99 h 116"/>
                <a:gd name="T72" fmla="*/ 79 w 99"/>
                <a:gd name="T73"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116">
                  <a:moveTo>
                    <a:pt x="79" y="113"/>
                  </a:moveTo>
                  <a:lnTo>
                    <a:pt x="79" y="113"/>
                  </a:lnTo>
                  <a:cubicBezTo>
                    <a:pt x="74" y="115"/>
                    <a:pt x="63" y="116"/>
                    <a:pt x="50" y="116"/>
                  </a:cubicBezTo>
                  <a:cubicBezTo>
                    <a:pt x="36" y="116"/>
                    <a:pt x="25" y="115"/>
                    <a:pt x="20" y="113"/>
                  </a:cubicBezTo>
                  <a:lnTo>
                    <a:pt x="20" y="99"/>
                  </a:lnTo>
                  <a:cubicBezTo>
                    <a:pt x="15" y="91"/>
                    <a:pt x="11" y="82"/>
                    <a:pt x="8" y="74"/>
                  </a:cubicBezTo>
                  <a:cubicBezTo>
                    <a:pt x="0" y="52"/>
                    <a:pt x="12" y="42"/>
                    <a:pt x="31" y="38"/>
                  </a:cubicBezTo>
                  <a:cubicBezTo>
                    <a:pt x="33" y="37"/>
                    <a:pt x="36" y="36"/>
                    <a:pt x="39" y="37"/>
                  </a:cubicBezTo>
                  <a:lnTo>
                    <a:pt x="39" y="41"/>
                  </a:lnTo>
                  <a:lnTo>
                    <a:pt x="43" y="40"/>
                  </a:lnTo>
                  <a:lnTo>
                    <a:pt x="43" y="36"/>
                  </a:lnTo>
                  <a:cubicBezTo>
                    <a:pt x="44" y="36"/>
                    <a:pt x="45" y="36"/>
                    <a:pt x="45" y="36"/>
                  </a:cubicBezTo>
                  <a:cubicBezTo>
                    <a:pt x="42" y="35"/>
                    <a:pt x="41" y="32"/>
                    <a:pt x="41" y="28"/>
                  </a:cubicBezTo>
                  <a:cubicBezTo>
                    <a:pt x="41" y="25"/>
                    <a:pt x="42" y="23"/>
                    <a:pt x="44" y="21"/>
                  </a:cubicBezTo>
                  <a:lnTo>
                    <a:pt x="41" y="21"/>
                  </a:lnTo>
                  <a:cubicBezTo>
                    <a:pt x="42" y="19"/>
                    <a:pt x="46" y="16"/>
                    <a:pt x="46" y="14"/>
                  </a:cubicBezTo>
                  <a:cubicBezTo>
                    <a:pt x="44" y="14"/>
                    <a:pt x="40" y="17"/>
                    <a:pt x="39" y="19"/>
                  </a:cubicBezTo>
                  <a:lnTo>
                    <a:pt x="39" y="2"/>
                  </a:lnTo>
                  <a:cubicBezTo>
                    <a:pt x="40" y="4"/>
                    <a:pt x="44" y="6"/>
                    <a:pt x="46" y="6"/>
                  </a:cubicBezTo>
                  <a:cubicBezTo>
                    <a:pt x="46" y="4"/>
                    <a:pt x="42" y="2"/>
                    <a:pt x="41" y="0"/>
                  </a:cubicBezTo>
                  <a:lnTo>
                    <a:pt x="59" y="0"/>
                  </a:lnTo>
                  <a:cubicBezTo>
                    <a:pt x="57" y="2"/>
                    <a:pt x="54" y="4"/>
                    <a:pt x="53" y="6"/>
                  </a:cubicBezTo>
                  <a:cubicBezTo>
                    <a:pt x="55" y="6"/>
                    <a:pt x="59" y="4"/>
                    <a:pt x="61" y="2"/>
                  </a:cubicBezTo>
                  <a:lnTo>
                    <a:pt x="61" y="19"/>
                  </a:lnTo>
                  <a:cubicBezTo>
                    <a:pt x="59" y="17"/>
                    <a:pt x="55" y="14"/>
                    <a:pt x="53" y="14"/>
                  </a:cubicBezTo>
                  <a:cubicBezTo>
                    <a:pt x="54" y="16"/>
                    <a:pt x="57" y="19"/>
                    <a:pt x="59" y="21"/>
                  </a:cubicBezTo>
                  <a:lnTo>
                    <a:pt x="56" y="21"/>
                  </a:lnTo>
                  <a:cubicBezTo>
                    <a:pt x="58" y="23"/>
                    <a:pt x="59" y="25"/>
                    <a:pt x="59" y="28"/>
                  </a:cubicBezTo>
                  <a:cubicBezTo>
                    <a:pt x="59" y="32"/>
                    <a:pt x="57" y="35"/>
                    <a:pt x="54" y="36"/>
                  </a:cubicBezTo>
                  <a:cubicBezTo>
                    <a:pt x="55" y="36"/>
                    <a:pt x="56" y="36"/>
                    <a:pt x="56" y="36"/>
                  </a:cubicBezTo>
                  <a:lnTo>
                    <a:pt x="56" y="40"/>
                  </a:lnTo>
                  <a:lnTo>
                    <a:pt x="60" y="41"/>
                  </a:lnTo>
                  <a:lnTo>
                    <a:pt x="61" y="37"/>
                  </a:lnTo>
                  <a:cubicBezTo>
                    <a:pt x="64" y="36"/>
                    <a:pt x="66" y="37"/>
                    <a:pt x="68" y="38"/>
                  </a:cubicBezTo>
                  <a:cubicBezTo>
                    <a:pt x="87" y="42"/>
                    <a:pt x="99" y="52"/>
                    <a:pt x="91" y="74"/>
                  </a:cubicBezTo>
                  <a:cubicBezTo>
                    <a:pt x="88" y="82"/>
                    <a:pt x="84" y="91"/>
                    <a:pt x="79" y="99"/>
                  </a:cubicBezTo>
                  <a:lnTo>
                    <a:pt x="79" y="113"/>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8" name="Freeform 1143"/>
            <p:cNvSpPr>
              <a:spLocks/>
            </p:cNvSpPr>
            <p:nvPr userDrawn="1"/>
          </p:nvSpPr>
          <p:spPr bwMode="auto">
            <a:xfrm>
              <a:off x="320" y="202"/>
              <a:ext cx="21" cy="2"/>
            </a:xfrm>
            <a:custGeom>
              <a:avLst/>
              <a:gdLst>
                <a:gd name="T0" fmla="*/ 24 w 47"/>
                <a:gd name="T1" fmla="*/ 4 h 4"/>
                <a:gd name="T2" fmla="*/ 24 w 47"/>
                <a:gd name="T3" fmla="*/ 4 h 4"/>
                <a:gd name="T4" fmla="*/ 0 w 47"/>
                <a:gd name="T5" fmla="*/ 2 h 4"/>
                <a:gd name="T6" fmla="*/ 24 w 47"/>
                <a:gd name="T7" fmla="*/ 0 h 4"/>
                <a:gd name="T8" fmla="*/ 47 w 47"/>
                <a:gd name="T9" fmla="*/ 2 h 4"/>
                <a:gd name="T10" fmla="*/ 24 w 47"/>
                <a:gd name="T11" fmla="*/ 4 h 4"/>
              </a:gdLst>
              <a:ahLst/>
              <a:cxnLst>
                <a:cxn ang="0">
                  <a:pos x="T0" y="T1"/>
                </a:cxn>
                <a:cxn ang="0">
                  <a:pos x="T2" y="T3"/>
                </a:cxn>
                <a:cxn ang="0">
                  <a:pos x="T4" y="T5"/>
                </a:cxn>
                <a:cxn ang="0">
                  <a:pos x="T6" y="T7"/>
                </a:cxn>
                <a:cxn ang="0">
                  <a:pos x="T8" y="T9"/>
                </a:cxn>
                <a:cxn ang="0">
                  <a:pos x="T10" y="T11"/>
                </a:cxn>
              </a:cxnLst>
              <a:rect l="0" t="0" r="r" b="b"/>
              <a:pathLst>
                <a:path w="47" h="4">
                  <a:moveTo>
                    <a:pt x="24" y="4"/>
                  </a:moveTo>
                  <a:lnTo>
                    <a:pt x="24" y="4"/>
                  </a:lnTo>
                  <a:cubicBezTo>
                    <a:pt x="15" y="4"/>
                    <a:pt x="6" y="3"/>
                    <a:pt x="0" y="2"/>
                  </a:cubicBezTo>
                  <a:cubicBezTo>
                    <a:pt x="6" y="0"/>
                    <a:pt x="15" y="0"/>
                    <a:pt x="24" y="0"/>
                  </a:cubicBezTo>
                  <a:cubicBezTo>
                    <a:pt x="33" y="0"/>
                    <a:pt x="42" y="0"/>
                    <a:pt x="47" y="2"/>
                  </a:cubicBezTo>
                  <a:cubicBezTo>
                    <a:pt x="41" y="3"/>
                    <a:pt x="32" y="4"/>
                    <a:pt x="24"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9" name="Freeform 1144"/>
            <p:cNvSpPr>
              <a:spLocks/>
            </p:cNvSpPr>
            <p:nvPr userDrawn="1"/>
          </p:nvSpPr>
          <p:spPr bwMode="auto">
            <a:xfrm>
              <a:off x="319" y="204"/>
              <a:ext cx="24" cy="2"/>
            </a:xfrm>
            <a:custGeom>
              <a:avLst/>
              <a:gdLst>
                <a:gd name="T0" fmla="*/ 0 w 53"/>
                <a:gd name="T1" fmla="*/ 2 h 5"/>
                <a:gd name="T2" fmla="*/ 0 w 53"/>
                <a:gd name="T3" fmla="*/ 2 h 5"/>
                <a:gd name="T4" fmla="*/ 0 w 53"/>
                <a:gd name="T5" fmla="*/ 0 h 5"/>
                <a:gd name="T6" fmla="*/ 27 w 53"/>
                <a:gd name="T7" fmla="*/ 3 h 5"/>
                <a:gd name="T8" fmla="*/ 53 w 53"/>
                <a:gd name="T9" fmla="*/ 0 h 5"/>
                <a:gd name="T10" fmla="*/ 53 w 53"/>
                <a:gd name="T11" fmla="*/ 2 h 5"/>
                <a:gd name="T12" fmla="*/ 27 w 53"/>
                <a:gd name="T13" fmla="*/ 5 h 5"/>
                <a:gd name="T14" fmla="*/ 0 w 5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
                  <a:moveTo>
                    <a:pt x="0" y="2"/>
                  </a:moveTo>
                  <a:lnTo>
                    <a:pt x="0" y="2"/>
                  </a:lnTo>
                  <a:lnTo>
                    <a:pt x="0" y="0"/>
                  </a:lnTo>
                  <a:cubicBezTo>
                    <a:pt x="5" y="2"/>
                    <a:pt x="16" y="3"/>
                    <a:pt x="27" y="3"/>
                  </a:cubicBezTo>
                  <a:cubicBezTo>
                    <a:pt x="37" y="3"/>
                    <a:pt x="48" y="2"/>
                    <a:pt x="53" y="0"/>
                  </a:cubicBezTo>
                  <a:lnTo>
                    <a:pt x="53" y="2"/>
                  </a:lnTo>
                  <a:cubicBezTo>
                    <a:pt x="48" y="4"/>
                    <a:pt x="40" y="5"/>
                    <a:pt x="27" y="5"/>
                  </a:cubicBezTo>
                  <a:cubicBezTo>
                    <a:pt x="14" y="5"/>
                    <a:pt x="5" y="4"/>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0" name="Freeform 1145"/>
            <p:cNvSpPr>
              <a:spLocks/>
            </p:cNvSpPr>
            <p:nvPr userDrawn="1"/>
          </p:nvSpPr>
          <p:spPr bwMode="auto">
            <a:xfrm>
              <a:off x="343" y="200"/>
              <a:ext cx="0" cy="1"/>
            </a:xfrm>
            <a:custGeom>
              <a:avLst/>
              <a:gdLst>
                <a:gd name="T0" fmla="*/ 1 w 1"/>
                <a:gd name="T1" fmla="*/ 0 h 2"/>
                <a:gd name="T2" fmla="*/ 1 w 1"/>
                <a:gd name="T3" fmla="*/ 0 h 2"/>
                <a:gd name="T4" fmla="*/ 1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lnTo>
                    <a:pt x="1" y="2"/>
                  </a:lnTo>
                  <a:cubicBezTo>
                    <a:pt x="1" y="2"/>
                    <a:pt x="0" y="2"/>
                    <a:pt x="0" y="1"/>
                  </a:cubicBezTo>
                  <a:cubicBezTo>
                    <a:pt x="0" y="1"/>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1" name="Freeform 1146"/>
            <p:cNvSpPr>
              <a:spLocks/>
            </p:cNvSpPr>
            <p:nvPr userDrawn="1"/>
          </p:nvSpPr>
          <p:spPr bwMode="auto">
            <a:xfrm>
              <a:off x="333" y="186"/>
              <a:ext cx="1" cy="1"/>
            </a:xfrm>
            <a:custGeom>
              <a:avLst/>
              <a:gdLst>
                <a:gd name="T0" fmla="*/ 1 w 1"/>
                <a:gd name="T1" fmla="*/ 2 h 2"/>
                <a:gd name="T2" fmla="*/ 1 w 1"/>
                <a:gd name="T3" fmla="*/ 2 h 2"/>
                <a:gd name="T4" fmla="*/ 0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2"/>
                  </a:lnTo>
                  <a:cubicBezTo>
                    <a:pt x="1" y="1"/>
                    <a:pt x="0" y="0"/>
                    <a:pt x="0" y="0"/>
                  </a:cubicBezTo>
                  <a:lnTo>
                    <a:pt x="1" y="0"/>
                  </a:lnTo>
                  <a:lnTo>
                    <a:pt x="1"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2" name="Freeform 1147"/>
            <p:cNvSpPr>
              <a:spLocks/>
            </p:cNvSpPr>
            <p:nvPr userDrawn="1"/>
          </p:nvSpPr>
          <p:spPr bwMode="auto">
            <a:xfrm>
              <a:off x="347" y="186"/>
              <a:ext cx="2" cy="4"/>
            </a:xfrm>
            <a:custGeom>
              <a:avLst/>
              <a:gdLst>
                <a:gd name="T0" fmla="*/ 3 w 4"/>
                <a:gd name="T1" fmla="*/ 2 h 7"/>
                <a:gd name="T2" fmla="*/ 3 w 4"/>
                <a:gd name="T3" fmla="*/ 2 h 7"/>
                <a:gd name="T4" fmla="*/ 1 w 4"/>
                <a:gd name="T5" fmla="*/ 7 h 7"/>
                <a:gd name="T6" fmla="*/ 0 w 4"/>
                <a:gd name="T7" fmla="*/ 4 h 7"/>
                <a:gd name="T8" fmla="*/ 3 w 4"/>
                <a:gd name="T9" fmla="*/ 0 h 7"/>
                <a:gd name="T10" fmla="*/ 4 w 4"/>
                <a:gd name="T11" fmla="*/ 0 h 7"/>
                <a:gd name="T12" fmla="*/ 3 w 4"/>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2"/>
                  </a:moveTo>
                  <a:lnTo>
                    <a:pt x="3" y="2"/>
                  </a:lnTo>
                  <a:cubicBezTo>
                    <a:pt x="3" y="3"/>
                    <a:pt x="2" y="5"/>
                    <a:pt x="1" y="7"/>
                  </a:cubicBezTo>
                  <a:cubicBezTo>
                    <a:pt x="1" y="6"/>
                    <a:pt x="0" y="5"/>
                    <a:pt x="0" y="4"/>
                  </a:cubicBezTo>
                  <a:cubicBezTo>
                    <a:pt x="1" y="3"/>
                    <a:pt x="2" y="2"/>
                    <a:pt x="3" y="0"/>
                  </a:cubicBezTo>
                  <a:lnTo>
                    <a:pt x="4" y="0"/>
                  </a:lnTo>
                  <a:cubicBezTo>
                    <a:pt x="3" y="1"/>
                    <a:pt x="3" y="1"/>
                    <a:pt x="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3" name="Freeform 1148"/>
            <p:cNvSpPr>
              <a:spLocks/>
            </p:cNvSpPr>
            <p:nvPr userDrawn="1"/>
          </p:nvSpPr>
          <p:spPr bwMode="auto">
            <a:xfrm>
              <a:off x="348" y="181"/>
              <a:ext cx="2" cy="5"/>
            </a:xfrm>
            <a:custGeom>
              <a:avLst/>
              <a:gdLst>
                <a:gd name="T0" fmla="*/ 3 w 4"/>
                <a:gd name="T1" fmla="*/ 9 h 10"/>
                <a:gd name="T2" fmla="*/ 3 w 4"/>
                <a:gd name="T3" fmla="*/ 9 h 10"/>
                <a:gd name="T4" fmla="*/ 3 w 4"/>
                <a:gd name="T5" fmla="*/ 10 h 10"/>
                <a:gd name="T6" fmla="*/ 0 w 4"/>
                <a:gd name="T7" fmla="*/ 5 h 10"/>
                <a:gd name="T8" fmla="*/ 3 w 4"/>
                <a:gd name="T9" fmla="*/ 0 h 10"/>
                <a:gd name="T10" fmla="*/ 4 w 4"/>
                <a:gd name="T11" fmla="*/ 3 h 10"/>
                <a:gd name="T12" fmla="*/ 3 w 4"/>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3" y="9"/>
                  </a:moveTo>
                  <a:lnTo>
                    <a:pt x="3" y="9"/>
                  </a:lnTo>
                  <a:lnTo>
                    <a:pt x="3" y="10"/>
                  </a:lnTo>
                  <a:cubicBezTo>
                    <a:pt x="2" y="8"/>
                    <a:pt x="1" y="6"/>
                    <a:pt x="0" y="5"/>
                  </a:cubicBezTo>
                  <a:cubicBezTo>
                    <a:pt x="1" y="3"/>
                    <a:pt x="2" y="2"/>
                    <a:pt x="3" y="0"/>
                  </a:cubicBezTo>
                  <a:lnTo>
                    <a:pt x="4" y="3"/>
                  </a:lnTo>
                  <a:cubicBezTo>
                    <a:pt x="4" y="5"/>
                    <a:pt x="4" y="7"/>
                    <a:pt x="3"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4" name="Freeform 1149"/>
            <p:cNvSpPr>
              <a:spLocks/>
            </p:cNvSpPr>
            <p:nvPr userDrawn="1"/>
          </p:nvSpPr>
          <p:spPr bwMode="auto">
            <a:xfrm>
              <a:off x="350" y="181"/>
              <a:ext cx="0" cy="1"/>
            </a:xfrm>
            <a:custGeom>
              <a:avLst/>
              <a:gdLst>
                <a:gd name="T0" fmla="*/ 3 h 3"/>
                <a:gd name="T1" fmla="*/ 3 h 3"/>
                <a:gd name="T2" fmla="*/ 1 h 3"/>
                <a:gd name="T3" fmla="*/ 0 h 3"/>
                <a:gd name="T4" fmla="*/ 3 h 3"/>
              </a:gdLst>
              <a:ahLst/>
              <a:cxnLst>
                <a:cxn ang="0">
                  <a:pos x="0" y="T0"/>
                </a:cxn>
                <a:cxn ang="0">
                  <a:pos x="0" y="T1"/>
                </a:cxn>
                <a:cxn ang="0">
                  <a:pos x="0" y="T2"/>
                </a:cxn>
                <a:cxn ang="0">
                  <a:pos x="0" y="T3"/>
                </a:cxn>
                <a:cxn ang="0">
                  <a:pos x="0" y="T4"/>
                </a:cxn>
              </a:cxnLst>
              <a:rect l="0" t="0" r="r" b="b"/>
              <a:pathLst>
                <a:path h="3">
                  <a:moveTo>
                    <a:pt x="0" y="3"/>
                  </a:moveTo>
                  <a:lnTo>
                    <a:pt x="0" y="3"/>
                  </a:lnTo>
                  <a:lnTo>
                    <a:pt x="0" y="1"/>
                  </a:lnTo>
                  <a:lnTo>
                    <a:pt x="0" y="0"/>
                  </a:lnTo>
                  <a:cubicBezTo>
                    <a:pt x="0" y="1"/>
                    <a:pt x="0" y="2"/>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5" name="Freeform 1150"/>
            <p:cNvSpPr>
              <a:spLocks/>
            </p:cNvSpPr>
            <p:nvPr userDrawn="1"/>
          </p:nvSpPr>
          <p:spPr bwMode="auto">
            <a:xfrm>
              <a:off x="347" y="177"/>
              <a:ext cx="3" cy="4"/>
            </a:xfrm>
            <a:custGeom>
              <a:avLst/>
              <a:gdLst>
                <a:gd name="T0" fmla="*/ 5 w 5"/>
                <a:gd name="T1" fmla="*/ 7 h 8"/>
                <a:gd name="T2" fmla="*/ 5 w 5"/>
                <a:gd name="T3" fmla="*/ 7 h 8"/>
                <a:gd name="T4" fmla="*/ 4 w 5"/>
                <a:gd name="T5" fmla="*/ 8 h 8"/>
                <a:gd name="T6" fmla="*/ 0 w 5"/>
                <a:gd name="T7" fmla="*/ 2 h 8"/>
                <a:gd name="T8" fmla="*/ 2 w 5"/>
                <a:gd name="T9" fmla="*/ 0 h 8"/>
                <a:gd name="T10" fmla="*/ 5 w 5"/>
                <a:gd name="T11" fmla="*/ 7 h 8"/>
              </a:gdLst>
              <a:ahLst/>
              <a:cxnLst>
                <a:cxn ang="0">
                  <a:pos x="T0" y="T1"/>
                </a:cxn>
                <a:cxn ang="0">
                  <a:pos x="T2" y="T3"/>
                </a:cxn>
                <a:cxn ang="0">
                  <a:pos x="T4" y="T5"/>
                </a:cxn>
                <a:cxn ang="0">
                  <a:pos x="T6" y="T7"/>
                </a:cxn>
                <a:cxn ang="0">
                  <a:pos x="T8" y="T9"/>
                </a:cxn>
                <a:cxn ang="0">
                  <a:pos x="T10" y="T11"/>
                </a:cxn>
              </a:cxnLst>
              <a:rect l="0" t="0" r="r" b="b"/>
              <a:pathLst>
                <a:path w="5" h="8">
                  <a:moveTo>
                    <a:pt x="5" y="7"/>
                  </a:moveTo>
                  <a:lnTo>
                    <a:pt x="5" y="7"/>
                  </a:lnTo>
                  <a:lnTo>
                    <a:pt x="4" y="8"/>
                  </a:lnTo>
                  <a:cubicBezTo>
                    <a:pt x="3" y="6"/>
                    <a:pt x="2" y="4"/>
                    <a:pt x="0" y="2"/>
                  </a:cubicBezTo>
                  <a:cubicBezTo>
                    <a:pt x="1" y="2"/>
                    <a:pt x="1" y="1"/>
                    <a:pt x="2" y="0"/>
                  </a:cubicBezTo>
                  <a:cubicBezTo>
                    <a:pt x="4" y="2"/>
                    <a:pt x="5" y="4"/>
                    <a:pt x="5"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6" name="Freeform 1151"/>
            <p:cNvSpPr>
              <a:spLocks/>
            </p:cNvSpPr>
            <p:nvPr userDrawn="1"/>
          </p:nvSpPr>
          <p:spPr bwMode="auto">
            <a:xfrm>
              <a:off x="345" y="175"/>
              <a:ext cx="3" cy="2"/>
            </a:xfrm>
            <a:custGeom>
              <a:avLst/>
              <a:gdLst>
                <a:gd name="T0" fmla="*/ 5 w 5"/>
                <a:gd name="T1" fmla="*/ 3 h 5"/>
                <a:gd name="T2" fmla="*/ 5 w 5"/>
                <a:gd name="T3" fmla="*/ 3 h 5"/>
                <a:gd name="T4" fmla="*/ 4 w 5"/>
                <a:gd name="T5" fmla="*/ 5 h 5"/>
                <a:gd name="T6" fmla="*/ 0 w 5"/>
                <a:gd name="T7" fmla="*/ 0 h 5"/>
                <a:gd name="T8" fmla="*/ 0 w 5"/>
                <a:gd name="T9" fmla="*/ 0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lnTo>
                    <a:pt x="5" y="3"/>
                  </a:lnTo>
                  <a:cubicBezTo>
                    <a:pt x="5" y="4"/>
                    <a:pt x="4" y="5"/>
                    <a:pt x="4" y="5"/>
                  </a:cubicBezTo>
                  <a:cubicBezTo>
                    <a:pt x="3" y="4"/>
                    <a:pt x="1" y="2"/>
                    <a:pt x="0" y="0"/>
                  </a:cubicBezTo>
                  <a:lnTo>
                    <a:pt x="0" y="0"/>
                  </a:lnTo>
                  <a:cubicBezTo>
                    <a:pt x="1" y="1"/>
                    <a:pt x="3" y="2"/>
                    <a:pt x="5" y="3"/>
                  </a:cubicBezTo>
                  <a:cubicBezTo>
                    <a:pt x="5" y="3"/>
                    <a:pt x="5" y="3"/>
                    <a:pt x="5"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7" name="Freeform 1152"/>
            <p:cNvSpPr>
              <a:spLocks/>
            </p:cNvSpPr>
            <p:nvPr userDrawn="1"/>
          </p:nvSpPr>
          <p:spPr bwMode="auto">
            <a:xfrm>
              <a:off x="345" y="175"/>
              <a:ext cx="0" cy="0"/>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1"/>
                  </a:lnTo>
                  <a:lnTo>
                    <a:pt x="0" y="0"/>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8" name="Freeform 1153"/>
            <p:cNvSpPr>
              <a:spLocks/>
            </p:cNvSpPr>
            <p:nvPr userDrawn="1"/>
          </p:nvSpPr>
          <p:spPr bwMode="auto">
            <a:xfrm>
              <a:off x="341" y="174"/>
              <a:ext cx="4" cy="4"/>
            </a:xfrm>
            <a:custGeom>
              <a:avLst/>
              <a:gdLst>
                <a:gd name="T0" fmla="*/ 5 w 7"/>
                <a:gd name="T1" fmla="*/ 1 h 9"/>
                <a:gd name="T2" fmla="*/ 5 w 7"/>
                <a:gd name="T3" fmla="*/ 1 h 9"/>
                <a:gd name="T4" fmla="*/ 7 w 7"/>
                <a:gd name="T5" fmla="*/ 3 h 9"/>
                <a:gd name="T6" fmla="*/ 4 w 7"/>
                <a:gd name="T7" fmla="*/ 9 h 9"/>
                <a:gd name="T8" fmla="*/ 0 w 7"/>
                <a:gd name="T9" fmla="*/ 4 h 9"/>
                <a:gd name="T10" fmla="*/ 3 w 7"/>
                <a:gd name="T11" fmla="*/ 0 h 9"/>
                <a:gd name="T12" fmla="*/ 5 w 7"/>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5" y="1"/>
                  </a:moveTo>
                  <a:lnTo>
                    <a:pt x="5" y="1"/>
                  </a:lnTo>
                  <a:cubicBezTo>
                    <a:pt x="6" y="2"/>
                    <a:pt x="7" y="3"/>
                    <a:pt x="7" y="3"/>
                  </a:cubicBezTo>
                  <a:cubicBezTo>
                    <a:pt x="6" y="5"/>
                    <a:pt x="5" y="7"/>
                    <a:pt x="4" y="9"/>
                  </a:cubicBezTo>
                  <a:cubicBezTo>
                    <a:pt x="3" y="7"/>
                    <a:pt x="1" y="6"/>
                    <a:pt x="0" y="4"/>
                  </a:cubicBezTo>
                  <a:cubicBezTo>
                    <a:pt x="1" y="2"/>
                    <a:pt x="2" y="1"/>
                    <a:pt x="3" y="0"/>
                  </a:cubicBezTo>
                  <a:cubicBezTo>
                    <a:pt x="4" y="0"/>
                    <a:pt x="4" y="1"/>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9" name="Freeform 1154"/>
            <p:cNvSpPr>
              <a:spLocks/>
            </p:cNvSpPr>
            <p:nvPr userDrawn="1"/>
          </p:nvSpPr>
          <p:spPr bwMode="auto">
            <a:xfrm>
              <a:off x="339" y="173"/>
              <a:ext cx="3" cy="2"/>
            </a:xfrm>
            <a:custGeom>
              <a:avLst/>
              <a:gdLst>
                <a:gd name="T0" fmla="*/ 7 w 7"/>
                <a:gd name="T1" fmla="*/ 2 h 5"/>
                <a:gd name="T2" fmla="*/ 7 w 7"/>
                <a:gd name="T3" fmla="*/ 2 h 5"/>
                <a:gd name="T4" fmla="*/ 4 w 7"/>
                <a:gd name="T5" fmla="*/ 5 h 5"/>
                <a:gd name="T6" fmla="*/ 0 w 7"/>
                <a:gd name="T7" fmla="*/ 2 h 5"/>
                <a:gd name="T8" fmla="*/ 1 w 7"/>
                <a:gd name="T9" fmla="*/ 0 h 5"/>
                <a:gd name="T10" fmla="*/ 7 w 7"/>
                <a:gd name="T11" fmla="*/ 2 h 5"/>
              </a:gdLst>
              <a:ahLst/>
              <a:cxnLst>
                <a:cxn ang="0">
                  <a:pos x="T0" y="T1"/>
                </a:cxn>
                <a:cxn ang="0">
                  <a:pos x="T2" y="T3"/>
                </a:cxn>
                <a:cxn ang="0">
                  <a:pos x="T4" y="T5"/>
                </a:cxn>
                <a:cxn ang="0">
                  <a:pos x="T6" y="T7"/>
                </a:cxn>
                <a:cxn ang="0">
                  <a:pos x="T8" y="T9"/>
                </a:cxn>
                <a:cxn ang="0">
                  <a:pos x="T10" y="T11"/>
                </a:cxn>
              </a:cxnLst>
              <a:rect l="0" t="0" r="r" b="b"/>
              <a:pathLst>
                <a:path w="7" h="5">
                  <a:moveTo>
                    <a:pt x="7" y="2"/>
                  </a:moveTo>
                  <a:lnTo>
                    <a:pt x="7" y="2"/>
                  </a:lnTo>
                  <a:cubicBezTo>
                    <a:pt x="6" y="3"/>
                    <a:pt x="5" y="4"/>
                    <a:pt x="4" y="5"/>
                  </a:cubicBezTo>
                  <a:cubicBezTo>
                    <a:pt x="3" y="4"/>
                    <a:pt x="2" y="3"/>
                    <a:pt x="0" y="2"/>
                  </a:cubicBezTo>
                  <a:lnTo>
                    <a:pt x="1" y="0"/>
                  </a:lnTo>
                  <a:cubicBezTo>
                    <a:pt x="3" y="0"/>
                    <a:pt x="5" y="1"/>
                    <a:pt x="7"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0" name="Freeform 1155"/>
            <p:cNvSpPr>
              <a:spLocks/>
            </p:cNvSpPr>
            <p:nvPr userDrawn="1"/>
          </p:nvSpPr>
          <p:spPr bwMode="auto">
            <a:xfrm>
              <a:off x="339" y="174"/>
              <a:ext cx="2" cy="4"/>
            </a:xfrm>
            <a:custGeom>
              <a:avLst/>
              <a:gdLst>
                <a:gd name="T0" fmla="*/ 1 w 5"/>
                <a:gd name="T1" fmla="*/ 0 h 8"/>
                <a:gd name="T2" fmla="*/ 1 w 5"/>
                <a:gd name="T3" fmla="*/ 0 h 8"/>
                <a:gd name="T4" fmla="*/ 5 w 5"/>
                <a:gd name="T5" fmla="*/ 3 h 8"/>
                <a:gd name="T6" fmla="*/ 1 w 5"/>
                <a:gd name="T7" fmla="*/ 8 h 8"/>
                <a:gd name="T8" fmla="*/ 0 w 5"/>
                <a:gd name="T9" fmla="*/ 7 h 8"/>
                <a:gd name="T10" fmla="*/ 1 w 5"/>
                <a:gd name="T11" fmla="*/ 0 h 8"/>
              </a:gdLst>
              <a:ahLst/>
              <a:cxnLst>
                <a:cxn ang="0">
                  <a:pos x="T0" y="T1"/>
                </a:cxn>
                <a:cxn ang="0">
                  <a:pos x="T2" y="T3"/>
                </a:cxn>
                <a:cxn ang="0">
                  <a:pos x="T4" y="T5"/>
                </a:cxn>
                <a:cxn ang="0">
                  <a:pos x="T6" y="T7"/>
                </a:cxn>
                <a:cxn ang="0">
                  <a:pos x="T8" y="T9"/>
                </a:cxn>
                <a:cxn ang="0">
                  <a:pos x="T10" y="T11"/>
                </a:cxn>
              </a:cxnLst>
              <a:rect l="0" t="0" r="r" b="b"/>
              <a:pathLst>
                <a:path w="5" h="8">
                  <a:moveTo>
                    <a:pt x="1" y="0"/>
                  </a:moveTo>
                  <a:lnTo>
                    <a:pt x="1" y="0"/>
                  </a:lnTo>
                  <a:cubicBezTo>
                    <a:pt x="2" y="1"/>
                    <a:pt x="4" y="2"/>
                    <a:pt x="5" y="3"/>
                  </a:cubicBezTo>
                  <a:cubicBezTo>
                    <a:pt x="3" y="5"/>
                    <a:pt x="2" y="7"/>
                    <a:pt x="1" y="8"/>
                  </a:cubicBezTo>
                  <a:lnTo>
                    <a:pt x="0" y="7"/>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1" name="Freeform 1156"/>
            <p:cNvSpPr>
              <a:spLocks/>
            </p:cNvSpPr>
            <p:nvPr userDrawn="1"/>
          </p:nvSpPr>
          <p:spPr bwMode="auto">
            <a:xfrm>
              <a:off x="338" y="178"/>
              <a:ext cx="1" cy="1"/>
            </a:xfrm>
            <a:custGeom>
              <a:avLst/>
              <a:gdLst>
                <a:gd name="T0" fmla="*/ 1 w 1"/>
                <a:gd name="T1" fmla="*/ 0 h 2"/>
                <a:gd name="T2" fmla="*/ 1 w 1"/>
                <a:gd name="T3" fmla="*/ 0 h 2"/>
                <a:gd name="T4" fmla="*/ 1 w 1"/>
                <a:gd name="T5" fmla="*/ 1 h 2"/>
                <a:gd name="T6" fmla="*/ 0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lnTo>
                    <a:pt x="1" y="1"/>
                  </a:lnTo>
                  <a:lnTo>
                    <a:pt x="0" y="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2" name="Freeform 1157"/>
            <p:cNvSpPr>
              <a:spLocks/>
            </p:cNvSpPr>
            <p:nvPr userDrawn="1"/>
          </p:nvSpPr>
          <p:spPr bwMode="auto">
            <a:xfrm>
              <a:off x="338" y="178"/>
              <a:ext cx="3" cy="4"/>
            </a:xfrm>
            <a:custGeom>
              <a:avLst/>
              <a:gdLst>
                <a:gd name="T0" fmla="*/ 1 w 7"/>
                <a:gd name="T1" fmla="*/ 3 h 9"/>
                <a:gd name="T2" fmla="*/ 1 w 7"/>
                <a:gd name="T3" fmla="*/ 3 h 9"/>
                <a:gd name="T4" fmla="*/ 3 w 7"/>
                <a:gd name="T5" fmla="*/ 0 h 9"/>
                <a:gd name="T6" fmla="*/ 7 w 7"/>
                <a:gd name="T7" fmla="*/ 5 h 9"/>
                <a:gd name="T8" fmla="*/ 3 w 7"/>
                <a:gd name="T9" fmla="*/ 9 h 9"/>
                <a:gd name="T10" fmla="*/ 0 w 7"/>
                <a:gd name="T11" fmla="*/ 6 h 9"/>
                <a:gd name="T12" fmla="*/ 1 w 7"/>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1" y="3"/>
                  </a:moveTo>
                  <a:lnTo>
                    <a:pt x="1" y="3"/>
                  </a:lnTo>
                  <a:cubicBezTo>
                    <a:pt x="1" y="2"/>
                    <a:pt x="2" y="1"/>
                    <a:pt x="3" y="0"/>
                  </a:cubicBezTo>
                  <a:cubicBezTo>
                    <a:pt x="4" y="2"/>
                    <a:pt x="6" y="4"/>
                    <a:pt x="7" y="5"/>
                  </a:cubicBezTo>
                  <a:cubicBezTo>
                    <a:pt x="6" y="7"/>
                    <a:pt x="5" y="8"/>
                    <a:pt x="3" y="9"/>
                  </a:cubicBezTo>
                  <a:cubicBezTo>
                    <a:pt x="2" y="8"/>
                    <a:pt x="1" y="7"/>
                    <a:pt x="0" y="6"/>
                  </a:cubicBezTo>
                  <a:lnTo>
                    <a:pt x="1"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3" name="Freeform 1158"/>
            <p:cNvSpPr>
              <a:spLocks/>
            </p:cNvSpPr>
            <p:nvPr userDrawn="1"/>
          </p:nvSpPr>
          <p:spPr bwMode="auto">
            <a:xfrm>
              <a:off x="337" y="181"/>
              <a:ext cx="2" cy="4"/>
            </a:xfrm>
            <a:custGeom>
              <a:avLst/>
              <a:gdLst>
                <a:gd name="T0" fmla="*/ 1 w 4"/>
                <a:gd name="T1" fmla="*/ 0 h 7"/>
                <a:gd name="T2" fmla="*/ 1 w 4"/>
                <a:gd name="T3" fmla="*/ 0 h 7"/>
                <a:gd name="T4" fmla="*/ 4 w 4"/>
                <a:gd name="T5" fmla="*/ 3 h 7"/>
                <a:gd name="T6" fmla="*/ 0 w 4"/>
                <a:gd name="T7" fmla="*/ 7 h 7"/>
                <a:gd name="T8" fmla="*/ 1 w 4"/>
                <a:gd name="T9" fmla="*/ 0 h 7"/>
              </a:gdLst>
              <a:ahLst/>
              <a:cxnLst>
                <a:cxn ang="0">
                  <a:pos x="T0" y="T1"/>
                </a:cxn>
                <a:cxn ang="0">
                  <a:pos x="T2" y="T3"/>
                </a:cxn>
                <a:cxn ang="0">
                  <a:pos x="T4" y="T5"/>
                </a:cxn>
                <a:cxn ang="0">
                  <a:pos x="T6" y="T7"/>
                </a:cxn>
                <a:cxn ang="0">
                  <a:pos x="T8" y="T9"/>
                </a:cxn>
              </a:cxnLst>
              <a:rect l="0" t="0" r="r" b="b"/>
              <a:pathLst>
                <a:path w="4" h="7">
                  <a:moveTo>
                    <a:pt x="1" y="0"/>
                  </a:moveTo>
                  <a:lnTo>
                    <a:pt x="1" y="0"/>
                  </a:lnTo>
                  <a:cubicBezTo>
                    <a:pt x="2" y="1"/>
                    <a:pt x="3" y="2"/>
                    <a:pt x="4" y="3"/>
                  </a:cubicBezTo>
                  <a:cubicBezTo>
                    <a:pt x="2" y="4"/>
                    <a:pt x="1" y="6"/>
                    <a:pt x="0" y="7"/>
                  </a:cubicBez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4" name="Freeform 1159"/>
            <p:cNvSpPr>
              <a:spLocks/>
            </p:cNvSpPr>
            <p:nvPr userDrawn="1"/>
          </p:nvSpPr>
          <p:spPr bwMode="auto">
            <a:xfrm>
              <a:off x="337" y="185"/>
              <a:ext cx="2" cy="4"/>
            </a:xfrm>
            <a:custGeom>
              <a:avLst/>
              <a:gdLst>
                <a:gd name="T0" fmla="*/ 1 w 5"/>
                <a:gd name="T1" fmla="*/ 1 h 8"/>
                <a:gd name="T2" fmla="*/ 1 w 5"/>
                <a:gd name="T3" fmla="*/ 1 h 8"/>
                <a:gd name="T4" fmla="*/ 2 w 5"/>
                <a:gd name="T5" fmla="*/ 0 h 8"/>
                <a:gd name="T6" fmla="*/ 5 w 5"/>
                <a:gd name="T7" fmla="*/ 5 h 8"/>
                <a:gd name="T8" fmla="*/ 1 w 5"/>
                <a:gd name="T9" fmla="*/ 8 h 8"/>
                <a:gd name="T10" fmla="*/ 1 w 5"/>
                <a:gd name="T11" fmla="*/ 7 h 8"/>
                <a:gd name="T12" fmla="*/ 1 w 5"/>
                <a:gd name="T13" fmla="*/ 7 h 8"/>
                <a:gd name="T14" fmla="*/ 0 w 5"/>
                <a:gd name="T15" fmla="*/ 6 h 8"/>
                <a:gd name="T16" fmla="*/ 1 w 5"/>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1" y="1"/>
                  </a:moveTo>
                  <a:lnTo>
                    <a:pt x="1" y="1"/>
                  </a:lnTo>
                  <a:lnTo>
                    <a:pt x="2" y="0"/>
                  </a:lnTo>
                  <a:cubicBezTo>
                    <a:pt x="3" y="2"/>
                    <a:pt x="4" y="3"/>
                    <a:pt x="5" y="5"/>
                  </a:cubicBezTo>
                  <a:cubicBezTo>
                    <a:pt x="4" y="6"/>
                    <a:pt x="3" y="7"/>
                    <a:pt x="1" y="8"/>
                  </a:cubicBezTo>
                  <a:lnTo>
                    <a:pt x="1" y="7"/>
                  </a:lnTo>
                  <a:lnTo>
                    <a:pt x="1" y="7"/>
                  </a:lnTo>
                  <a:cubicBezTo>
                    <a:pt x="1" y="7"/>
                    <a:pt x="0" y="7"/>
                    <a:pt x="0" y="6"/>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5" name="Freeform 1160"/>
            <p:cNvSpPr>
              <a:spLocks/>
            </p:cNvSpPr>
            <p:nvPr userDrawn="1"/>
          </p:nvSpPr>
          <p:spPr bwMode="auto">
            <a:xfrm>
              <a:off x="337" y="189"/>
              <a:ext cx="0" cy="1"/>
            </a:xfrm>
            <a:custGeom>
              <a:avLst/>
              <a:gdLst>
                <a:gd name="T0" fmla="*/ 1 w 1"/>
                <a:gd name="T1" fmla="*/ 1 h 2"/>
                <a:gd name="T2" fmla="*/ 1 w 1"/>
                <a:gd name="T3" fmla="*/ 1 h 2"/>
                <a:gd name="T4" fmla="*/ 0 w 1"/>
                <a:gd name="T5" fmla="*/ 2 h 2"/>
                <a:gd name="T6" fmla="*/ 0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1"/>
                  </a:lnTo>
                  <a:cubicBezTo>
                    <a:pt x="0" y="1"/>
                    <a:pt x="0" y="2"/>
                    <a:pt x="0" y="2"/>
                  </a:cubicBezTo>
                  <a:cubicBezTo>
                    <a:pt x="0" y="1"/>
                    <a:pt x="0" y="1"/>
                    <a:pt x="0" y="0"/>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6" name="Freeform 1161"/>
            <p:cNvSpPr>
              <a:spLocks/>
            </p:cNvSpPr>
            <p:nvPr userDrawn="1"/>
          </p:nvSpPr>
          <p:spPr bwMode="auto">
            <a:xfrm>
              <a:off x="342" y="196"/>
              <a:ext cx="3" cy="2"/>
            </a:xfrm>
            <a:custGeom>
              <a:avLst/>
              <a:gdLst>
                <a:gd name="T0" fmla="*/ 0 w 5"/>
                <a:gd name="T1" fmla="*/ 2 h 4"/>
                <a:gd name="T2" fmla="*/ 0 w 5"/>
                <a:gd name="T3" fmla="*/ 2 h 4"/>
                <a:gd name="T4" fmla="*/ 4 w 5"/>
                <a:gd name="T5" fmla="*/ 0 h 4"/>
                <a:gd name="T6" fmla="*/ 5 w 5"/>
                <a:gd name="T7" fmla="*/ 2 h 4"/>
                <a:gd name="T8" fmla="*/ 4 w 5"/>
                <a:gd name="T9" fmla="*/ 4 h 4"/>
                <a:gd name="T10" fmla="*/ 0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0" y="2"/>
                  </a:moveTo>
                  <a:lnTo>
                    <a:pt x="0" y="2"/>
                  </a:lnTo>
                  <a:cubicBezTo>
                    <a:pt x="2" y="2"/>
                    <a:pt x="3" y="1"/>
                    <a:pt x="4" y="0"/>
                  </a:cubicBezTo>
                  <a:lnTo>
                    <a:pt x="5" y="2"/>
                  </a:lnTo>
                  <a:cubicBezTo>
                    <a:pt x="4" y="3"/>
                    <a:pt x="4" y="3"/>
                    <a:pt x="4" y="4"/>
                  </a:cubicBezTo>
                  <a:cubicBezTo>
                    <a:pt x="3" y="3"/>
                    <a:pt x="2"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7" name="Freeform 1162"/>
            <p:cNvSpPr>
              <a:spLocks/>
            </p:cNvSpPr>
            <p:nvPr userDrawn="1"/>
          </p:nvSpPr>
          <p:spPr bwMode="auto">
            <a:xfrm>
              <a:off x="343" y="195"/>
              <a:ext cx="1" cy="0"/>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0"/>
                    <a:pt x="0" y="0"/>
                  </a:cubicBezTo>
                  <a:lnTo>
                    <a:pt x="1"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8" name="Freeform 1163"/>
            <p:cNvSpPr>
              <a:spLocks/>
            </p:cNvSpPr>
            <p:nvPr userDrawn="1"/>
          </p:nvSpPr>
          <p:spPr bwMode="auto">
            <a:xfrm>
              <a:off x="344" y="193"/>
              <a:ext cx="2" cy="3"/>
            </a:xfrm>
            <a:custGeom>
              <a:avLst/>
              <a:gdLst>
                <a:gd name="T0" fmla="*/ 0 w 6"/>
                <a:gd name="T1" fmla="*/ 3 h 7"/>
                <a:gd name="T2" fmla="*/ 0 w 6"/>
                <a:gd name="T3" fmla="*/ 3 h 7"/>
                <a:gd name="T4" fmla="*/ 6 w 6"/>
                <a:gd name="T5" fmla="*/ 0 h 7"/>
                <a:gd name="T6" fmla="*/ 2 w 6"/>
                <a:gd name="T7" fmla="*/ 7 h 7"/>
                <a:gd name="T8" fmla="*/ 2 w 6"/>
                <a:gd name="T9" fmla="*/ 6 h 7"/>
                <a:gd name="T10" fmla="*/ 2 w 6"/>
                <a:gd name="T11" fmla="*/ 6 h 7"/>
                <a:gd name="T12" fmla="*/ 1 w 6"/>
                <a:gd name="T13" fmla="*/ 5 h 7"/>
                <a:gd name="T14" fmla="*/ 0 w 6"/>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0" y="3"/>
                  </a:moveTo>
                  <a:lnTo>
                    <a:pt x="0" y="3"/>
                  </a:lnTo>
                  <a:cubicBezTo>
                    <a:pt x="3" y="2"/>
                    <a:pt x="4" y="1"/>
                    <a:pt x="6" y="0"/>
                  </a:cubicBezTo>
                  <a:cubicBezTo>
                    <a:pt x="4" y="2"/>
                    <a:pt x="3" y="5"/>
                    <a:pt x="2" y="7"/>
                  </a:cubicBezTo>
                  <a:lnTo>
                    <a:pt x="2" y="6"/>
                  </a:lnTo>
                  <a:lnTo>
                    <a:pt x="2" y="6"/>
                  </a:lnTo>
                  <a:lnTo>
                    <a:pt x="1" y="5"/>
                  </a:lnTo>
                  <a:cubicBezTo>
                    <a:pt x="1" y="5"/>
                    <a:pt x="1" y="4"/>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9" name="Freeform 1164"/>
            <p:cNvSpPr>
              <a:spLocks/>
            </p:cNvSpPr>
            <p:nvPr userDrawn="1"/>
          </p:nvSpPr>
          <p:spPr bwMode="auto">
            <a:xfrm>
              <a:off x="345" y="189"/>
              <a:ext cx="3" cy="4"/>
            </a:xfrm>
            <a:custGeom>
              <a:avLst/>
              <a:gdLst>
                <a:gd name="T0" fmla="*/ 3 w 6"/>
                <a:gd name="T1" fmla="*/ 8 h 9"/>
                <a:gd name="T2" fmla="*/ 3 w 6"/>
                <a:gd name="T3" fmla="*/ 8 h 9"/>
                <a:gd name="T4" fmla="*/ 3 w 6"/>
                <a:gd name="T5" fmla="*/ 9 h 9"/>
                <a:gd name="T6" fmla="*/ 0 w 6"/>
                <a:gd name="T7" fmla="*/ 4 h 9"/>
                <a:gd name="T8" fmla="*/ 4 w 6"/>
                <a:gd name="T9" fmla="*/ 0 h 9"/>
                <a:gd name="T10" fmla="*/ 6 w 6"/>
                <a:gd name="T11" fmla="*/ 3 h 9"/>
                <a:gd name="T12" fmla="*/ 3 w 6"/>
                <a:gd name="T13" fmla="*/ 8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3" y="8"/>
                  </a:moveTo>
                  <a:lnTo>
                    <a:pt x="3" y="8"/>
                  </a:lnTo>
                  <a:lnTo>
                    <a:pt x="3" y="9"/>
                  </a:lnTo>
                  <a:cubicBezTo>
                    <a:pt x="2" y="7"/>
                    <a:pt x="1" y="5"/>
                    <a:pt x="0" y="4"/>
                  </a:cubicBezTo>
                  <a:cubicBezTo>
                    <a:pt x="1" y="2"/>
                    <a:pt x="3" y="1"/>
                    <a:pt x="4" y="0"/>
                  </a:cubicBezTo>
                  <a:cubicBezTo>
                    <a:pt x="5" y="1"/>
                    <a:pt x="5" y="2"/>
                    <a:pt x="6" y="3"/>
                  </a:cubicBezTo>
                  <a:cubicBezTo>
                    <a:pt x="5" y="5"/>
                    <a:pt x="4" y="6"/>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0" name="Freeform 1165"/>
            <p:cNvSpPr>
              <a:spLocks/>
            </p:cNvSpPr>
            <p:nvPr userDrawn="1"/>
          </p:nvSpPr>
          <p:spPr bwMode="auto">
            <a:xfrm>
              <a:off x="335" y="172"/>
              <a:ext cx="4" cy="14"/>
            </a:xfrm>
            <a:custGeom>
              <a:avLst/>
              <a:gdLst>
                <a:gd name="T0" fmla="*/ 5 w 9"/>
                <a:gd name="T1" fmla="*/ 0 h 32"/>
                <a:gd name="T2" fmla="*/ 5 w 9"/>
                <a:gd name="T3" fmla="*/ 0 h 32"/>
                <a:gd name="T4" fmla="*/ 9 w 9"/>
                <a:gd name="T5" fmla="*/ 1 h 32"/>
                <a:gd name="T6" fmla="*/ 2 w 9"/>
                <a:gd name="T7" fmla="*/ 32 h 32"/>
                <a:gd name="T8" fmla="*/ 2 w 9"/>
                <a:gd name="T9" fmla="*/ 31 h 32"/>
                <a:gd name="T10" fmla="*/ 1 w 9"/>
                <a:gd name="T11" fmla="*/ 32 h 32"/>
                <a:gd name="T12" fmla="*/ 0 w 9"/>
                <a:gd name="T13" fmla="*/ 32 h 32"/>
                <a:gd name="T14" fmla="*/ 5 w 9"/>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32">
                  <a:moveTo>
                    <a:pt x="5" y="0"/>
                  </a:moveTo>
                  <a:lnTo>
                    <a:pt x="5" y="0"/>
                  </a:lnTo>
                  <a:cubicBezTo>
                    <a:pt x="6" y="0"/>
                    <a:pt x="8" y="0"/>
                    <a:pt x="9" y="1"/>
                  </a:cubicBezTo>
                  <a:lnTo>
                    <a:pt x="2" y="32"/>
                  </a:lnTo>
                  <a:cubicBezTo>
                    <a:pt x="2" y="32"/>
                    <a:pt x="2" y="32"/>
                    <a:pt x="2" y="31"/>
                  </a:cubicBezTo>
                  <a:lnTo>
                    <a:pt x="1" y="32"/>
                  </a:lnTo>
                  <a:cubicBezTo>
                    <a:pt x="1" y="32"/>
                    <a:pt x="1" y="32"/>
                    <a:pt x="0" y="32"/>
                  </a:cubicBezTo>
                  <a:lnTo>
                    <a:pt x="5"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1" name="Freeform 1166"/>
            <p:cNvSpPr>
              <a:spLocks/>
            </p:cNvSpPr>
            <p:nvPr userDrawn="1"/>
          </p:nvSpPr>
          <p:spPr bwMode="auto">
            <a:xfrm>
              <a:off x="339" y="176"/>
              <a:ext cx="4" cy="4"/>
            </a:xfrm>
            <a:custGeom>
              <a:avLst/>
              <a:gdLst>
                <a:gd name="T0" fmla="*/ 4 w 8"/>
                <a:gd name="T1" fmla="*/ 0 h 9"/>
                <a:gd name="T2" fmla="*/ 4 w 8"/>
                <a:gd name="T3" fmla="*/ 0 h 9"/>
                <a:gd name="T4" fmla="*/ 8 w 8"/>
                <a:gd name="T5" fmla="*/ 5 h 9"/>
                <a:gd name="T6" fmla="*/ 5 w 8"/>
                <a:gd name="T7" fmla="*/ 9 h 9"/>
                <a:gd name="T8" fmla="*/ 0 w 8"/>
                <a:gd name="T9" fmla="*/ 5 h 9"/>
                <a:gd name="T10" fmla="*/ 4 w 8"/>
                <a:gd name="T11" fmla="*/ 0 h 9"/>
              </a:gdLst>
              <a:ahLst/>
              <a:cxnLst>
                <a:cxn ang="0">
                  <a:pos x="T0" y="T1"/>
                </a:cxn>
                <a:cxn ang="0">
                  <a:pos x="T2" y="T3"/>
                </a:cxn>
                <a:cxn ang="0">
                  <a:pos x="T4" y="T5"/>
                </a:cxn>
                <a:cxn ang="0">
                  <a:pos x="T6" y="T7"/>
                </a:cxn>
                <a:cxn ang="0">
                  <a:pos x="T8" y="T9"/>
                </a:cxn>
                <a:cxn ang="0">
                  <a:pos x="T10" y="T11"/>
                </a:cxn>
              </a:cxnLst>
              <a:rect l="0" t="0" r="r" b="b"/>
              <a:pathLst>
                <a:path w="8" h="9">
                  <a:moveTo>
                    <a:pt x="4" y="0"/>
                  </a:moveTo>
                  <a:lnTo>
                    <a:pt x="4" y="0"/>
                  </a:lnTo>
                  <a:cubicBezTo>
                    <a:pt x="6" y="1"/>
                    <a:pt x="7" y="3"/>
                    <a:pt x="8" y="5"/>
                  </a:cubicBezTo>
                  <a:cubicBezTo>
                    <a:pt x="7" y="6"/>
                    <a:pt x="6" y="8"/>
                    <a:pt x="5" y="9"/>
                  </a:cubicBezTo>
                  <a:cubicBezTo>
                    <a:pt x="3" y="8"/>
                    <a:pt x="2" y="6"/>
                    <a:pt x="0" y="5"/>
                  </a:cubicBezTo>
                  <a:cubicBezTo>
                    <a:pt x="2" y="3"/>
                    <a:pt x="3" y="1"/>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2" name="Freeform 1167"/>
            <p:cNvSpPr>
              <a:spLocks/>
            </p:cNvSpPr>
            <p:nvPr userDrawn="1"/>
          </p:nvSpPr>
          <p:spPr bwMode="auto">
            <a:xfrm>
              <a:off x="343" y="176"/>
              <a:ext cx="4" cy="5"/>
            </a:xfrm>
            <a:custGeom>
              <a:avLst/>
              <a:gdLst>
                <a:gd name="T0" fmla="*/ 4 w 8"/>
                <a:gd name="T1" fmla="*/ 11 h 11"/>
                <a:gd name="T2" fmla="*/ 4 w 8"/>
                <a:gd name="T3" fmla="*/ 11 h 11"/>
                <a:gd name="T4" fmla="*/ 0 w 8"/>
                <a:gd name="T5" fmla="*/ 6 h 11"/>
                <a:gd name="T6" fmla="*/ 4 w 8"/>
                <a:gd name="T7" fmla="*/ 0 h 11"/>
                <a:gd name="T8" fmla="*/ 8 w 8"/>
                <a:gd name="T9" fmla="*/ 5 h 11"/>
                <a:gd name="T10" fmla="*/ 4 w 8"/>
                <a:gd name="T11" fmla="*/ 11 h 11"/>
              </a:gdLst>
              <a:ahLst/>
              <a:cxnLst>
                <a:cxn ang="0">
                  <a:pos x="T0" y="T1"/>
                </a:cxn>
                <a:cxn ang="0">
                  <a:pos x="T2" y="T3"/>
                </a:cxn>
                <a:cxn ang="0">
                  <a:pos x="T4" y="T5"/>
                </a:cxn>
                <a:cxn ang="0">
                  <a:pos x="T6" y="T7"/>
                </a:cxn>
                <a:cxn ang="0">
                  <a:pos x="T8" y="T9"/>
                </a:cxn>
                <a:cxn ang="0">
                  <a:pos x="T10" y="T11"/>
                </a:cxn>
              </a:cxnLst>
              <a:rect l="0" t="0" r="r" b="b"/>
              <a:pathLst>
                <a:path w="8" h="11">
                  <a:moveTo>
                    <a:pt x="4" y="11"/>
                  </a:moveTo>
                  <a:lnTo>
                    <a:pt x="4" y="11"/>
                  </a:lnTo>
                  <a:cubicBezTo>
                    <a:pt x="3" y="9"/>
                    <a:pt x="2" y="7"/>
                    <a:pt x="0" y="6"/>
                  </a:cubicBezTo>
                  <a:cubicBezTo>
                    <a:pt x="2" y="4"/>
                    <a:pt x="3" y="2"/>
                    <a:pt x="4" y="0"/>
                  </a:cubicBezTo>
                  <a:cubicBezTo>
                    <a:pt x="6" y="2"/>
                    <a:pt x="7" y="4"/>
                    <a:pt x="8" y="5"/>
                  </a:cubicBezTo>
                  <a:cubicBezTo>
                    <a:pt x="7" y="7"/>
                    <a:pt x="6" y="9"/>
                    <a:pt x="4"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3" name="Freeform 1168"/>
            <p:cNvSpPr>
              <a:spLocks/>
            </p:cNvSpPr>
            <p:nvPr userDrawn="1"/>
          </p:nvSpPr>
          <p:spPr bwMode="auto">
            <a:xfrm>
              <a:off x="341" y="178"/>
              <a:ext cx="4" cy="5"/>
            </a:xfrm>
            <a:custGeom>
              <a:avLst/>
              <a:gdLst>
                <a:gd name="T0" fmla="*/ 4 w 8"/>
                <a:gd name="T1" fmla="*/ 10 h 10"/>
                <a:gd name="T2" fmla="*/ 4 w 8"/>
                <a:gd name="T3" fmla="*/ 10 h 10"/>
                <a:gd name="T4" fmla="*/ 0 w 8"/>
                <a:gd name="T5" fmla="*/ 5 h 10"/>
                <a:gd name="T6" fmla="*/ 4 w 8"/>
                <a:gd name="T7" fmla="*/ 0 h 10"/>
                <a:gd name="T8" fmla="*/ 8 w 8"/>
                <a:gd name="T9" fmla="*/ 5 h 10"/>
                <a:gd name="T10" fmla="*/ 4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4" y="10"/>
                  </a:moveTo>
                  <a:lnTo>
                    <a:pt x="4" y="10"/>
                  </a:lnTo>
                  <a:cubicBezTo>
                    <a:pt x="3" y="8"/>
                    <a:pt x="2" y="7"/>
                    <a:pt x="0" y="5"/>
                  </a:cubicBezTo>
                  <a:cubicBezTo>
                    <a:pt x="2" y="3"/>
                    <a:pt x="3" y="2"/>
                    <a:pt x="4" y="0"/>
                  </a:cubicBezTo>
                  <a:cubicBezTo>
                    <a:pt x="5" y="2"/>
                    <a:pt x="7" y="4"/>
                    <a:pt x="8" y="5"/>
                  </a:cubicBezTo>
                  <a:cubicBezTo>
                    <a:pt x="7" y="7"/>
                    <a:pt x="5" y="8"/>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4" name="Freeform 1169"/>
            <p:cNvSpPr>
              <a:spLocks/>
            </p:cNvSpPr>
            <p:nvPr userDrawn="1"/>
          </p:nvSpPr>
          <p:spPr bwMode="auto">
            <a:xfrm>
              <a:off x="340" y="181"/>
              <a:ext cx="3" cy="4"/>
            </a:xfrm>
            <a:custGeom>
              <a:avLst/>
              <a:gdLst>
                <a:gd name="T0" fmla="*/ 4 w 8"/>
                <a:gd name="T1" fmla="*/ 9 h 9"/>
                <a:gd name="T2" fmla="*/ 4 w 8"/>
                <a:gd name="T3" fmla="*/ 9 h 9"/>
                <a:gd name="T4" fmla="*/ 0 w 8"/>
                <a:gd name="T5" fmla="*/ 4 h 9"/>
                <a:gd name="T6" fmla="*/ 4 w 8"/>
                <a:gd name="T7" fmla="*/ 0 h 9"/>
                <a:gd name="T8" fmla="*/ 8 w 8"/>
                <a:gd name="T9" fmla="*/ 4 h 9"/>
                <a:gd name="T10" fmla="*/ 4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4" y="9"/>
                  </a:moveTo>
                  <a:lnTo>
                    <a:pt x="4" y="9"/>
                  </a:lnTo>
                  <a:cubicBezTo>
                    <a:pt x="2" y="7"/>
                    <a:pt x="1" y="6"/>
                    <a:pt x="0" y="4"/>
                  </a:cubicBezTo>
                  <a:cubicBezTo>
                    <a:pt x="1" y="3"/>
                    <a:pt x="2" y="1"/>
                    <a:pt x="4" y="0"/>
                  </a:cubicBezTo>
                  <a:cubicBezTo>
                    <a:pt x="5" y="1"/>
                    <a:pt x="6" y="3"/>
                    <a:pt x="8" y="4"/>
                  </a:cubicBezTo>
                  <a:cubicBezTo>
                    <a:pt x="6" y="6"/>
                    <a:pt x="5" y="7"/>
                    <a:pt x="4"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5" name="Freeform 1170"/>
            <p:cNvSpPr>
              <a:spLocks/>
            </p:cNvSpPr>
            <p:nvPr userDrawn="1"/>
          </p:nvSpPr>
          <p:spPr bwMode="auto">
            <a:xfrm>
              <a:off x="337" y="183"/>
              <a:ext cx="4" cy="4"/>
            </a:xfrm>
            <a:custGeom>
              <a:avLst/>
              <a:gdLst>
                <a:gd name="T0" fmla="*/ 4 w 8"/>
                <a:gd name="T1" fmla="*/ 8 h 8"/>
                <a:gd name="T2" fmla="*/ 4 w 8"/>
                <a:gd name="T3" fmla="*/ 8 h 8"/>
                <a:gd name="T4" fmla="*/ 0 w 8"/>
                <a:gd name="T5" fmla="*/ 4 h 8"/>
                <a:gd name="T6" fmla="*/ 4 w 8"/>
                <a:gd name="T7" fmla="*/ 0 h 8"/>
                <a:gd name="T8" fmla="*/ 8 w 8"/>
                <a:gd name="T9" fmla="*/ 4 h 8"/>
                <a:gd name="T10" fmla="*/ 4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4" y="8"/>
                  </a:moveTo>
                  <a:lnTo>
                    <a:pt x="4" y="8"/>
                  </a:lnTo>
                  <a:cubicBezTo>
                    <a:pt x="3" y="7"/>
                    <a:pt x="2" y="5"/>
                    <a:pt x="0" y="4"/>
                  </a:cubicBezTo>
                  <a:cubicBezTo>
                    <a:pt x="2" y="2"/>
                    <a:pt x="3" y="1"/>
                    <a:pt x="4" y="0"/>
                  </a:cubicBezTo>
                  <a:cubicBezTo>
                    <a:pt x="6" y="1"/>
                    <a:pt x="7" y="3"/>
                    <a:pt x="8" y="4"/>
                  </a:cubicBezTo>
                  <a:cubicBezTo>
                    <a:pt x="7" y="6"/>
                    <a:pt x="5" y="7"/>
                    <a:pt x="4"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6" name="Freeform 1171"/>
            <p:cNvSpPr>
              <a:spLocks/>
            </p:cNvSpPr>
            <p:nvPr userDrawn="1"/>
          </p:nvSpPr>
          <p:spPr bwMode="auto">
            <a:xfrm>
              <a:off x="345" y="178"/>
              <a:ext cx="4" cy="5"/>
            </a:xfrm>
            <a:custGeom>
              <a:avLst/>
              <a:gdLst>
                <a:gd name="T0" fmla="*/ 4 w 8"/>
                <a:gd name="T1" fmla="*/ 11 h 11"/>
                <a:gd name="T2" fmla="*/ 4 w 8"/>
                <a:gd name="T3" fmla="*/ 11 h 11"/>
                <a:gd name="T4" fmla="*/ 0 w 8"/>
                <a:gd name="T5" fmla="*/ 5 h 11"/>
                <a:gd name="T6" fmla="*/ 4 w 8"/>
                <a:gd name="T7" fmla="*/ 0 h 11"/>
                <a:gd name="T8" fmla="*/ 8 w 8"/>
                <a:gd name="T9" fmla="*/ 6 h 11"/>
                <a:gd name="T10" fmla="*/ 4 w 8"/>
                <a:gd name="T11" fmla="*/ 11 h 11"/>
              </a:gdLst>
              <a:ahLst/>
              <a:cxnLst>
                <a:cxn ang="0">
                  <a:pos x="T0" y="T1"/>
                </a:cxn>
                <a:cxn ang="0">
                  <a:pos x="T2" y="T3"/>
                </a:cxn>
                <a:cxn ang="0">
                  <a:pos x="T4" y="T5"/>
                </a:cxn>
                <a:cxn ang="0">
                  <a:pos x="T6" y="T7"/>
                </a:cxn>
                <a:cxn ang="0">
                  <a:pos x="T8" y="T9"/>
                </a:cxn>
                <a:cxn ang="0">
                  <a:pos x="T10" y="T11"/>
                </a:cxn>
              </a:cxnLst>
              <a:rect l="0" t="0" r="r" b="b"/>
              <a:pathLst>
                <a:path w="8" h="11">
                  <a:moveTo>
                    <a:pt x="4" y="11"/>
                  </a:moveTo>
                  <a:lnTo>
                    <a:pt x="4" y="11"/>
                  </a:lnTo>
                  <a:cubicBezTo>
                    <a:pt x="3" y="9"/>
                    <a:pt x="1" y="7"/>
                    <a:pt x="0" y="5"/>
                  </a:cubicBezTo>
                  <a:cubicBezTo>
                    <a:pt x="1" y="4"/>
                    <a:pt x="3" y="2"/>
                    <a:pt x="4" y="0"/>
                  </a:cubicBezTo>
                  <a:cubicBezTo>
                    <a:pt x="5" y="2"/>
                    <a:pt x="6" y="4"/>
                    <a:pt x="8" y="6"/>
                  </a:cubicBezTo>
                  <a:cubicBezTo>
                    <a:pt x="6" y="8"/>
                    <a:pt x="5" y="10"/>
                    <a:pt x="4"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7" name="Freeform 1172"/>
            <p:cNvSpPr>
              <a:spLocks/>
            </p:cNvSpPr>
            <p:nvPr userDrawn="1"/>
          </p:nvSpPr>
          <p:spPr bwMode="auto">
            <a:xfrm>
              <a:off x="344" y="181"/>
              <a:ext cx="3" cy="5"/>
            </a:xfrm>
            <a:custGeom>
              <a:avLst/>
              <a:gdLst>
                <a:gd name="T0" fmla="*/ 4 w 7"/>
                <a:gd name="T1" fmla="*/ 10 h 10"/>
                <a:gd name="T2" fmla="*/ 4 w 7"/>
                <a:gd name="T3" fmla="*/ 10 h 10"/>
                <a:gd name="T4" fmla="*/ 0 w 7"/>
                <a:gd name="T5" fmla="*/ 5 h 10"/>
                <a:gd name="T6" fmla="*/ 3 w 7"/>
                <a:gd name="T7" fmla="*/ 0 h 10"/>
                <a:gd name="T8" fmla="*/ 7 w 7"/>
                <a:gd name="T9" fmla="*/ 6 h 10"/>
                <a:gd name="T10" fmla="*/ 4 w 7"/>
                <a:gd name="T11" fmla="*/ 10 h 10"/>
              </a:gdLst>
              <a:ahLst/>
              <a:cxnLst>
                <a:cxn ang="0">
                  <a:pos x="T0" y="T1"/>
                </a:cxn>
                <a:cxn ang="0">
                  <a:pos x="T2" y="T3"/>
                </a:cxn>
                <a:cxn ang="0">
                  <a:pos x="T4" y="T5"/>
                </a:cxn>
                <a:cxn ang="0">
                  <a:pos x="T6" y="T7"/>
                </a:cxn>
                <a:cxn ang="0">
                  <a:pos x="T8" y="T9"/>
                </a:cxn>
                <a:cxn ang="0">
                  <a:pos x="T10" y="T11"/>
                </a:cxn>
              </a:cxnLst>
              <a:rect l="0" t="0" r="r" b="b"/>
              <a:pathLst>
                <a:path w="7" h="10">
                  <a:moveTo>
                    <a:pt x="4" y="10"/>
                  </a:moveTo>
                  <a:lnTo>
                    <a:pt x="4" y="10"/>
                  </a:lnTo>
                  <a:cubicBezTo>
                    <a:pt x="3" y="8"/>
                    <a:pt x="1" y="6"/>
                    <a:pt x="0" y="5"/>
                  </a:cubicBezTo>
                  <a:cubicBezTo>
                    <a:pt x="1" y="3"/>
                    <a:pt x="2" y="2"/>
                    <a:pt x="3" y="0"/>
                  </a:cubicBezTo>
                  <a:cubicBezTo>
                    <a:pt x="5" y="2"/>
                    <a:pt x="6" y="4"/>
                    <a:pt x="7" y="6"/>
                  </a:cubicBezTo>
                  <a:cubicBezTo>
                    <a:pt x="6" y="7"/>
                    <a:pt x="5" y="9"/>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8" name="Freeform 1173"/>
            <p:cNvSpPr>
              <a:spLocks/>
            </p:cNvSpPr>
            <p:nvPr userDrawn="1"/>
          </p:nvSpPr>
          <p:spPr bwMode="auto">
            <a:xfrm>
              <a:off x="341" y="183"/>
              <a:ext cx="4" cy="5"/>
            </a:xfrm>
            <a:custGeom>
              <a:avLst/>
              <a:gdLst>
                <a:gd name="T0" fmla="*/ 4 w 8"/>
                <a:gd name="T1" fmla="*/ 10 h 10"/>
                <a:gd name="T2" fmla="*/ 4 w 8"/>
                <a:gd name="T3" fmla="*/ 10 h 10"/>
                <a:gd name="T4" fmla="*/ 4 w 8"/>
                <a:gd name="T5" fmla="*/ 10 h 10"/>
                <a:gd name="T6" fmla="*/ 4 w 8"/>
                <a:gd name="T7" fmla="*/ 9 h 10"/>
                <a:gd name="T8" fmla="*/ 4 w 8"/>
                <a:gd name="T9" fmla="*/ 9 h 10"/>
                <a:gd name="T10" fmla="*/ 3 w 8"/>
                <a:gd name="T11" fmla="*/ 9 h 10"/>
                <a:gd name="T12" fmla="*/ 0 w 8"/>
                <a:gd name="T13" fmla="*/ 4 h 10"/>
                <a:gd name="T14" fmla="*/ 4 w 8"/>
                <a:gd name="T15" fmla="*/ 0 h 10"/>
                <a:gd name="T16" fmla="*/ 8 w 8"/>
                <a:gd name="T17" fmla="*/ 6 h 10"/>
                <a:gd name="T18" fmla="*/ 4 w 8"/>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4" y="10"/>
                  </a:moveTo>
                  <a:lnTo>
                    <a:pt x="4" y="10"/>
                  </a:lnTo>
                  <a:lnTo>
                    <a:pt x="4" y="10"/>
                  </a:lnTo>
                  <a:cubicBezTo>
                    <a:pt x="4" y="9"/>
                    <a:pt x="4" y="9"/>
                    <a:pt x="4" y="9"/>
                  </a:cubicBezTo>
                  <a:lnTo>
                    <a:pt x="4" y="9"/>
                  </a:lnTo>
                  <a:cubicBezTo>
                    <a:pt x="4" y="9"/>
                    <a:pt x="4" y="9"/>
                    <a:pt x="3" y="9"/>
                  </a:cubicBezTo>
                  <a:cubicBezTo>
                    <a:pt x="2" y="7"/>
                    <a:pt x="1" y="6"/>
                    <a:pt x="0" y="4"/>
                  </a:cubicBezTo>
                  <a:cubicBezTo>
                    <a:pt x="1" y="3"/>
                    <a:pt x="3" y="2"/>
                    <a:pt x="4" y="0"/>
                  </a:cubicBezTo>
                  <a:cubicBezTo>
                    <a:pt x="6" y="2"/>
                    <a:pt x="7" y="4"/>
                    <a:pt x="8" y="6"/>
                  </a:cubicBezTo>
                  <a:cubicBezTo>
                    <a:pt x="7" y="7"/>
                    <a:pt x="6" y="9"/>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9" name="Freeform 1174"/>
            <p:cNvSpPr>
              <a:spLocks/>
            </p:cNvSpPr>
            <p:nvPr userDrawn="1"/>
          </p:nvSpPr>
          <p:spPr bwMode="auto">
            <a:xfrm>
              <a:off x="340" y="186"/>
              <a:ext cx="2" cy="2"/>
            </a:xfrm>
            <a:custGeom>
              <a:avLst/>
              <a:gdLst>
                <a:gd name="T0" fmla="*/ 6 w 6"/>
                <a:gd name="T1" fmla="*/ 4 h 5"/>
                <a:gd name="T2" fmla="*/ 6 w 6"/>
                <a:gd name="T3" fmla="*/ 4 h 5"/>
                <a:gd name="T4" fmla="*/ 1 w 6"/>
                <a:gd name="T5" fmla="*/ 5 h 5"/>
                <a:gd name="T6" fmla="*/ 0 w 6"/>
                <a:gd name="T7" fmla="*/ 4 h 5"/>
                <a:gd name="T8" fmla="*/ 4 w 6"/>
                <a:gd name="T9" fmla="*/ 0 h 5"/>
                <a:gd name="T10" fmla="*/ 6 w 6"/>
                <a:gd name="T11" fmla="*/ 4 h 5"/>
              </a:gdLst>
              <a:ahLst/>
              <a:cxnLst>
                <a:cxn ang="0">
                  <a:pos x="T0" y="T1"/>
                </a:cxn>
                <a:cxn ang="0">
                  <a:pos x="T2" y="T3"/>
                </a:cxn>
                <a:cxn ang="0">
                  <a:pos x="T4" y="T5"/>
                </a:cxn>
                <a:cxn ang="0">
                  <a:pos x="T6" y="T7"/>
                </a:cxn>
                <a:cxn ang="0">
                  <a:pos x="T8" y="T9"/>
                </a:cxn>
                <a:cxn ang="0">
                  <a:pos x="T10" y="T11"/>
                </a:cxn>
              </a:cxnLst>
              <a:rect l="0" t="0" r="r" b="b"/>
              <a:pathLst>
                <a:path w="6" h="5">
                  <a:moveTo>
                    <a:pt x="6" y="4"/>
                  </a:moveTo>
                  <a:lnTo>
                    <a:pt x="6" y="4"/>
                  </a:lnTo>
                  <a:cubicBezTo>
                    <a:pt x="5" y="4"/>
                    <a:pt x="3" y="4"/>
                    <a:pt x="1" y="5"/>
                  </a:cubicBezTo>
                  <a:cubicBezTo>
                    <a:pt x="0" y="5"/>
                    <a:pt x="0" y="4"/>
                    <a:pt x="0" y="4"/>
                  </a:cubicBezTo>
                  <a:cubicBezTo>
                    <a:pt x="1" y="2"/>
                    <a:pt x="2" y="1"/>
                    <a:pt x="4" y="0"/>
                  </a:cubicBezTo>
                  <a:cubicBezTo>
                    <a:pt x="4" y="1"/>
                    <a:pt x="5" y="2"/>
                    <a:pt x="6"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0" name="Freeform 1175"/>
            <p:cNvSpPr>
              <a:spLocks/>
            </p:cNvSpPr>
            <p:nvPr userDrawn="1"/>
          </p:nvSpPr>
          <p:spPr bwMode="auto">
            <a:xfrm>
              <a:off x="343" y="188"/>
              <a:ext cx="0"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cubicBezTo>
                    <a:pt x="0" y="0"/>
                    <a:pt x="0" y="0"/>
                    <a:pt x="1" y="0"/>
                  </a:cubicBezTo>
                  <a:lnTo>
                    <a:pt x="1"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1" name="Freeform 1176"/>
            <p:cNvSpPr>
              <a:spLocks/>
            </p:cNvSpPr>
            <p:nvPr userDrawn="1"/>
          </p:nvSpPr>
          <p:spPr bwMode="auto">
            <a:xfrm>
              <a:off x="337" y="187"/>
              <a:ext cx="3" cy="2"/>
            </a:xfrm>
            <a:custGeom>
              <a:avLst/>
              <a:gdLst>
                <a:gd name="T0" fmla="*/ 5 w 5"/>
                <a:gd name="T1" fmla="*/ 2 h 4"/>
                <a:gd name="T2" fmla="*/ 5 w 5"/>
                <a:gd name="T3" fmla="*/ 2 h 4"/>
                <a:gd name="T4" fmla="*/ 1 w 5"/>
                <a:gd name="T5" fmla="*/ 4 h 4"/>
                <a:gd name="T6" fmla="*/ 0 w 5"/>
                <a:gd name="T7" fmla="*/ 4 h 4"/>
                <a:gd name="T8" fmla="*/ 0 w 5"/>
                <a:gd name="T9" fmla="*/ 4 h 4"/>
                <a:gd name="T10" fmla="*/ 4 w 5"/>
                <a:gd name="T11" fmla="*/ 0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lnTo>
                    <a:pt x="5" y="2"/>
                  </a:lnTo>
                  <a:cubicBezTo>
                    <a:pt x="4" y="2"/>
                    <a:pt x="3" y="3"/>
                    <a:pt x="1" y="4"/>
                  </a:cubicBezTo>
                  <a:cubicBezTo>
                    <a:pt x="1" y="4"/>
                    <a:pt x="1" y="4"/>
                    <a:pt x="0" y="4"/>
                  </a:cubicBezTo>
                  <a:lnTo>
                    <a:pt x="0" y="4"/>
                  </a:lnTo>
                  <a:cubicBezTo>
                    <a:pt x="1" y="2"/>
                    <a:pt x="3" y="1"/>
                    <a:pt x="4" y="0"/>
                  </a:cubicBezTo>
                  <a:cubicBezTo>
                    <a:pt x="4" y="1"/>
                    <a:pt x="5" y="1"/>
                    <a:pt x="5"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2" name="Freeform 1177"/>
            <p:cNvSpPr>
              <a:spLocks/>
            </p:cNvSpPr>
            <p:nvPr userDrawn="1"/>
          </p:nvSpPr>
          <p:spPr bwMode="auto">
            <a:xfrm>
              <a:off x="341" y="191"/>
              <a:ext cx="0"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lnTo>
                    <a:pt x="1" y="0"/>
                  </a:lnTo>
                  <a:lnTo>
                    <a:pt x="0" y="0"/>
                  </a:lnTo>
                  <a:lnTo>
                    <a:pt x="1" y="0"/>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3" name="Freeform 1178"/>
            <p:cNvSpPr>
              <a:spLocks/>
            </p:cNvSpPr>
            <p:nvPr userDrawn="1"/>
          </p:nvSpPr>
          <p:spPr bwMode="auto">
            <a:xfrm>
              <a:off x="340" y="192"/>
              <a:ext cx="2" cy="2"/>
            </a:xfrm>
            <a:custGeom>
              <a:avLst/>
              <a:gdLst>
                <a:gd name="T0" fmla="*/ 2 w 5"/>
                <a:gd name="T1" fmla="*/ 3 h 3"/>
                <a:gd name="T2" fmla="*/ 2 w 5"/>
                <a:gd name="T3" fmla="*/ 3 h 3"/>
                <a:gd name="T4" fmla="*/ 0 w 5"/>
                <a:gd name="T5" fmla="*/ 3 h 3"/>
                <a:gd name="T6" fmla="*/ 5 w 5"/>
                <a:gd name="T7" fmla="*/ 0 h 3"/>
                <a:gd name="T8" fmla="*/ 5 w 5"/>
                <a:gd name="T9" fmla="*/ 0 h 3"/>
                <a:gd name="T10" fmla="*/ 2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2" y="3"/>
                  </a:moveTo>
                  <a:lnTo>
                    <a:pt x="2" y="3"/>
                  </a:lnTo>
                  <a:cubicBezTo>
                    <a:pt x="1" y="3"/>
                    <a:pt x="1" y="3"/>
                    <a:pt x="0" y="3"/>
                  </a:cubicBezTo>
                  <a:cubicBezTo>
                    <a:pt x="2" y="2"/>
                    <a:pt x="3" y="1"/>
                    <a:pt x="5" y="0"/>
                  </a:cubicBezTo>
                  <a:lnTo>
                    <a:pt x="5" y="0"/>
                  </a:lnTo>
                  <a:cubicBezTo>
                    <a:pt x="4" y="1"/>
                    <a:pt x="3" y="2"/>
                    <a:pt x="2"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4" name="Freeform 1179"/>
            <p:cNvSpPr>
              <a:spLocks/>
            </p:cNvSpPr>
            <p:nvPr userDrawn="1"/>
          </p:nvSpPr>
          <p:spPr bwMode="auto">
            <a:xfrm>
              <a:off x="345" y="184"/>
              <a:ext cx="4" cy="4"/>
            </a:xfrm>
            <a:custGeom>
              <a:avLst/>
              <a:gdLst>
                <a:gd name="T0" fmla="*/ 3 w 7"/>
                <a:gd name="T1" fmla="*/ 9 h 9"/>
                <a:gd name="T2" fmla="*/ 3 w 7"/>
                <a:gd name="T3" fmla="*/ 9 h 9"/>
                <a:gd name="T4" fmla="*/ 0 w 7"/>
                <a:gd name="T5" fmla="*/ 4 h 9"/>
                <a:gd name="T6" fmla="*/ 4 w 7"/>
                <a:gd name="T7" fmla="*/ 0 h 9"/>
                <a:gd name="T8" fmla="*/ 7 w 7"/>
                <a:gd name="T9" fmla="*/ 4 h 9"/>
                <a:gd name="T10" fmla="*/ 3 w 7"/>
                <a:gd name="T11" fmla="*/ 9 h 9"/>
              </a:gdLst>
              <a:ahLst/>
              <a:cxnLst>
                <a:cxn ang="0">
                  <a:pos x="T0" y="T1"/>
                </a:cxn>
                <a:cxn ang="0">
                  <a:pos x="T2" y="T3"/>
                </a:cxn>
                <a:cxn ang="0">
                  <a:pos x="T4" y="T5"/>
                </a:cxn>
                <a:cxn ang="0">
                  <a:pos x="T6" y="T7"/>
                </a:cxn>
                <a:cxn ang="0">
                  <a:pos x="T8" y="T9"/>
                </a:cxn>
                <a:cxn ang="0">
                  <a:pos x="T10" y="T11"/>
                </a:cxn>
              </a:cxnLst>
              <a:rect l="0" t="0" r="r" b="b"/>
              <a:pathLst>
                <a:path w="7" h="9">
                  <a:moveTo>
                    <a:pt x="3" y="9"/>
                  </a:moveTo>
                  <a:lnTo>
                    <a:pt x="3" y="9"/>
                  </a:lnTo>
                  <a:cubicBezTo>
                    <a:pt x="2" y="7"/>
                    <a:pt x="1" y="6"/>
                    <a:pt x="0" y="4"/>
                  </a:cubicBezTo>
                  <a:cubicBezTo>
                    <a:pt x="2" y="3"/>
                    <a:pt x="3" y="1"/>
                    <a:pt x="4" y="0"/>
                  </a:cubicBezTo>
                  <a:cubicBezTo>
                    <a:pt x="5" y="1"/>
                    <a:pt x="6" y="3"/>
                    <a:pt x="7" y="4"/>
                  </a:cubicBezTo>
                  <a:cubicBezTo>
                    <a:pt x="6" y="6"/>
                    <a:pt x="4" y="7"/>
                    <a:pt x="3"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5" name="Freeform 1180"/>
            <p:cNvSpPr>
              <a:spLocks/>
            </p:cNvSpPr>
            <p:nvPr userDrawn="1"/>
          </p:nvSpPr>
          <p:spPr bwMode="auto">
            <a:xfrm>
              <a:off x="344" y="186"/>
              <a:ext cx="3" cy="4"/>
            </a:xfrm>
            <a:custGeom>
              <a:avLst/>
              <a:gdLst>
                <a:gd name="T0" fmla="*/ 3 w 7"/>
                <a:gd name="T1" fmla="*/ 8 h 8"/>
                <a:gd name="T2" fmla="*/ 3 w 7"/>
                <a:gd name="T3" fmla="*/ 8 h 8"/>
                <a:gd name="T4" fmla="*/ 0 w 7"/>
                <a:gd name="T5" fmla="*/ 4 h 8"/>
                <a:gd name="T6" fmla="*/ 4 w 7"/>
                <a:gd name="T7" fmla="*/ 0 h 8"/>
                <a:gd name="T8" fmla="*/ 7 w 7"/>
                <a:gd name="T9" fmla="*/ 4 h 8"/>
                <a:gd name="T10" fmla="*/ 3 w 7"/>
                <a:gd name="T11" fmla="*/ 8 h 8"/>
              </a:gdLst>
              <a:ahLst/>
              <a:cxnLst>
                <a:cxn ang="0">
                  <a:pos x="T0" y="T1"/>
                </a:cxn>
                <a:cxn ang="0">
                  <a:pos x="T2" y="T3"/>
                </a:cxn>
                <a:cxn ang="0">
                  <a:pos x="T4" y="T5"/>
                </a:cxn>
                <a:cxn ang="0">
                  <a:pos x="T6" y="T7"/>
                </a:cxn>
                <a:cxn ang="0">
                  <a:pos x="T8" y="T9"/>
                </a:cxn>
                <a:cxn ang="0">
                  <a:pos x="T10" y="T11"/>
                </a:cxn>
              </a:cxnLst>
              <a:rect l="0" t="0" r="r" b="b"/>
              <a:pathLst>
                <a:path w="7" h="8">
                  <a:moveTo>
                    <a:pt x="3" y="8"/>
                  </a:moveTo>
                  <a:lnTo>
                    <a:pt x="3" y="8"/>
                  </a:lnTo>
                  <a:cubicBezTo>
                    <a:pt x="2" y="7"/>
                    <a:pt x="1" y="5"/>
                    <a:pt x="0" y="4"/>
                  </a:cubicBezTo>
                  <a:cubicBezTo>
                    <a:pt x="1" y="3"/>
                    <a:pt x="2" y="1"/>
                    <a:pt x="4" y="0"/>
                  </a:cubicBezTo>
                  <a:cubicBezTo>
                    <a:pt x="5" y="1"/>
                    <a:pt x="6" y="3"/>
                    <a:pt x="7" y="4"/>
                  </a:cubicBezTo>
                  <a:cubicBezTo>
                    <a:pt x="5" y="6"/>
                    <a:pt x="4" y="7"/>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6" name="Freeform 1181"/>
            <p:cNvSpPr>
              <a:spLocks/>
            </p:cNvSpPr>
            <p:nvPr userDrawn="1"/>
          </p:nvSpPr>
          <p:spPr bwMode="auto">
            <a:xfrm>
              <a:off x="341" y="189"/>
              <a:ext cx="4" cy="3"/>
            </a:xfrm>
            <a:custGeom>
              <a:avLst/>
              <a:gdLst>
                <a:gd name="T0" fmla="*/ 3 w 7"/>
                <a:gd name="T1" fmla="*/ 8 h 8"/>
                <a:gd name="T2" fmla="*/ 3 w 7"/>
                <a:gd name="T3" fmla="*/ 8 h 8"/>
                <a:gd name="T4" fmla="*/ 2 w 7"/>
                <a:gd name="T5" fmla="*/ 7 h 8"/>
                <a:gd name="T6" fmla="*/ 4 w 7"/>
                <a:gd name="T7" fmla="*/ 5 h 8"/>
                <a:gd name="T8" fmla="*/ 3 w 7"/>
                <a:gd name="T9" fmla="*/ 5 h 8"/>
                <a:gd name="T10" fmla="*/ 1 w 7"/>
                <a:gd name="T11" fmla="*/ 4 h 8"/>
                <a:gd name="T12" fmla="*/ 0 w 7"/>
                <a:gd name="T13" fmla="*/ 3 h 8"/>
                <a:gd name="T14" fmla="*/ 4 w 7"/>
                <a:gd name="T15" fmla="*/ 0 h 8"/>
                <a:gd name="T16" fmla="*/ 7 w 7"/>
                <a:gd name="T17" fmla="*/ 4 h 8"/>
                <a:gd name="T18" fmla="*/ 3 w 7"/>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3" y="8"/>
                  </a:moveTo>
                  <a:lnTo>
                    <a:pt x="3" y="8"/>
                  </a:lnTo>
                  <a:lnTo>
                    <a:pt x="2" y="7"/>
                  </a:lnTo>
                  <a:cubicBezTo>
                    <a:pt x="3" y="6"/>
                    <a:pt x="4" y="6"/>
                    <a:pt x="4" y="5"/>
                  </a:cubicBezTo>
                  <a:lnTo>
                    <a:pt x="3" y="5"/>
                  </a:lnTo>
                  <a:cubicBezTo>
                    <a:pt x="3" y="5"/>
                    <a:pt x="2" y="4"/>
                    <a:pt x="1" y="4"/>
                  </a:cubicBezTo>
                  <a:lnTo>
                    <a:pt x="0" y="3"/>
                  </a:lnTo>
                  <a:cubicBezTo>
                    <a:pt x="2" y="2"/>
                    <a:pt x="3" y="1"/>
                    <a:pt x="4" y="0"/>
                  </a:cubicBezTo>
                  <a:cubicBezTo>
                    <a:pt x="5" y="1"/>
                    <a:pt x="6" y="2"/>
                    <a:pt x="7" y="4"/>
                  </a:cubicBezTo>
                  <a:cubicBezTo>
                    <a:pt x="5" y="5"/>
                    <a:pt x="4" y="6"/>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7" name="Freeform 1182"/>
            <p:cNvSpPr>
              <a:spLocks/>
            </p:cNvSpPr>
            <p:nvPr userDrawn="1"/>
          </p:nvSpPr>
          <p:spPr bwMode="auto">
            <a:xfrm>
              <a:off x="341" y="193"/>
              <a:ext cx="2" cy="2"/>
            </a:xfrm>
            <a:custGeom>
              <a:avLst/>
              <a:gdLst>
                <a:gd name="T0" fmla="*/ 3 w 5"/>
                <a:gd name="T1" fmla="*/ 0 h 5"/>
                <a:gd name="T2" fmla="*/ 3 w 5"/>
                <a:gd name="T3" fmla="*/ 0 h 5"/>
                <a:gd name="T4" fmla="*/ 5 w 5"/>
                <a:gd name="T5" fmla="*/ 4 h 5"/>
                <a:gd name="T6" fmla="*/ 4 w 5"/>
                <a:gd name="T7" fmla="*/ 5 h 5"/>
                <a:gd name="T8" fmla="*/ 0 w 5"/>
                <a:gd name="T9" fmla="*/ 4 h 5"/>
                <a:gd name="T10" fmla="*/ 0 w 5"/>
                <a:gd name="T11" fmla="*/ 4 h 5"/>
                <a:gd name="T12" fmla="*/ 1 w 5"/>
                <a:gd name="T13" fmla="*/ 2 h 5"/>
                <a:gd name="T14" fmla="*/ 1 w 5"/>
                <a:gd name="T15" fmla="*/ 2 h 5"/>
                <a:gd name="T16" fmla="*/ 3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3" y="0"/>
                  </a:moveTo>
                  <a:lnTo>
                    <a:pt x="3" y="0"/>
                  </a:lnTo>
                  <a:cubicBezTo>
                    <a:pt x="4" y="1"/>
                    <a:pt x="5" y="3"/>
                    <a:pt x="5" y="4"/>
                  </a:cubicBezTo>
                  <a:lnTo>
                    <a:pt x="4" y="5"/>
                  </a:lnTo>
                  <a:cubicBezTo>
                    <a:pt x="3" y="5"/>
                    <a:pt x="1" y="4"/>
                    <a:pt x="0" y="4"/>
                  </a:cubicBezTo>
                  <a:lnTo>
                    <a:pt x="0" y="4"/>
                  </a:lnTo>
                  <a:cubicBezTo>
                    <a:pt x="0" y="4"/>
                    <a:pt x="1" y="3"/>
                    <a:pt x="1" y="2"/>
                  </a:cubicBezTo>
                  <a:lnTo>
                    <a:pt x="1" y="2"/>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grpSp>
      <p:grpSp>
        <p:nvGrpSpPr>
          <p:cNvPr id="984" name="Group 1384"/>
          <p:cNvGrpSpPr>
            <a:grpSpLocks/>
          </p:cNvGrpSpPr>
          <p:nvPr userDrawn="1"/>
        </p:nvGrpSpPr>
        <p:grpSpPr bwMode="auto">
          <a:xfrm>
            <a:off x="369888" y="246065"/>
            <a:ext cx="184150" cy="117475"/>
            <a:chOff x="233" y="155"/>
            <a:chExt cx="116" cy="74"/>
          </a:xfrm>
        </p:grpSpPr>
        <p:sp>
          <p:nvSpPr>
            <p:cNvPr id="1558" name="Freeform 1184"/>
            <p:cNvSpPr>
              <a:spLocks/>
            </p:cNvSpPr>
            <p:nvPr userDrawn="1"/>
          </p:nvSpPr>
          <p:spPr bwMode="auto">
            <a:xfrm>
              <a:off x="343" y="191"/>
              <a:ext cx="3" cy="3"/>
            </a:xfrm>
            <a:custGeom>
              <a:avLst/>
              <a:gdLst>
                <a:gd name="T0" fmla="*/ 4 w 7"/>
                <a:gd name="T1" fmla="*/ 0 h 8"/>
                <a:gd name="T2" fmla="*/ 4 w 7"/>
                <a:gd name="T3" fmla="*/ 0 h 8"/>
                <a:gd name="T4" fmla="*/ 7 w 7"/>
                <a:gd name="T5" fmla="*/ 5 h 8"/>
                <a:gd name="T6" fmla="*/ 2 w 7"/>
                <a:gd name="T7" fmla="*/ 8 h 8"/>
                <a:gd name="T8" fmla="*/ 0 w 7"/>
                <a:gd name="T9" fmla="*/ 4 h 8"/>
                <a:gd name="T10" fmla="*/ 4 w 7"/>
                <a:gd name="T11" fmla="*/ 0 h 8"/>
              </a:gdLst>
              <a:ahLst/>
              <a:cxnLst>
                <a:cxn ang="0">
                  <a:pos x="T0" y="T1"/>
                </a:cxn>
                <a:cxn ang="0">
                  <a:pos x="T2" y="T3"/>
                </a:cxn>
                <a:cxn ang="0">
                  <a:pos x="T4" y="T5"/>
                </a:cxn>
                <a:cxn ang="0">
                  <a:pos x="T6" y="T7"/>
                </a:cxn>
                <a:cxn ang="0">
                  <a:pos x="T8" y="T9"/>
                </a:cxn>
                <a:cxn ang="0">
                  <a:pos x="T10" y="T11"/>
                </a:cxn>
              </a:cxnLst>
              <a:rect l="0" t="0" r="r" b="b"/>
              <a:pathLst>
                <a:path w="7" h="8">
                  <a:moveTo>
                    <a:pt x="4" y="0"/>
                  </a:moveTo>
                  <a:lnTo>
                    <a:pt x="4" y="0"/>
                  </a:lnTo>
                  <a:cubicBezTo>
                    <a:pt x="5" y="2"/>
                    <a:pt x="6" y="4"/>
                    <a:pt x="7" y="5"/>
                  </a:cubicBezTo>
                  <a:cubicBezTo>
                    <a:pt x="6" y="6"/>
                    <a:pt x="4" y="7"/>
                    <a:pt x="2" y="8"/>
                  </a:cubicBezTo>
                  <a:cubicBezTo>
                    <a:pt x="1" y="7"/>
                    <a:pt x="1" y="6"/>
                    <a:pt x="0" y="4"/>
                  </a:cubicBezTo>
                  <a:cubicBezTo>
                    <a:pt x="2" y="3"/>
                    <a:pt x="3" y="2"/>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9" name="Freeform 1185"/>
            <p:cNvSpPr>
              <a:spLocks/>
            </p:cNvSpPr>
            <p:nvPr userDrawn="1"/>
          </p:nvSpPr>
          <p:spPr bwMode="auto">
            <a:xfrm>
              <a:off x="333" y="184"/>
              <a:ext cx="1" cy="2"/>
            </a:xfrm>
            <a:custGeom>
              <a:avLst/>
              <a:gdLst>
                <a:gd name="T0" fmla="*/ 0 w 2"/>
                <a:gd name="T1" fmla="*/ 0 h 3"/>
                <a:gd name="T2" fmla="*/ 0 w 2"/>
                <a:gd name="T3" fmla="*/ 0 h 3"/>
                <a:gd name="T4" fmla="*/ 2 w 2"/>
                <a:gd name="T5" fmla="*/ 1 h 3"/>
                <a:gd name="T6" fmla="*/ 1 w 2"/>
                <a:gd name="T7" fmla="*/ 3 h 3"/>
                <a:gd name="T8" fmla="*/ 0 w 2"/>
                <a:gd name="T9" fmla="*/ 3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lnTo>
                    <a:pt x="0" y="0"/>
                  </a:lnTo>
                  <a:lnTo>
                    <a:pt x="2" y="1"/>
                  </a:lnTo>
                  <a:lnTo>
                    <a:pt x="1" y="3"/>
                  </a:lnTo>
                  <a:lnTo>
                    <a:pt x="0" y="3"/>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0" name="Freeform 1186"/>
            <p:cNvSpPr>
              <a:spLocks/>
            </p:cNvSpPr>
            <p:nvPr userDrawn="1"/>
          </p:nvSpPr>
          <p:spPr bwMode="auto">
            <a:xfrm>
              <a:off x="333" y="182"/>
              <a:ext cx="1" cy="2"/>
            </a:xfrm>
            <a:custGeom>
              <a:avLst/>
              <a:gdLst>
                <a:gd name="T0" fmla="*/ 0 w 2"/>
                <a:gd name="T1" fmla="*/ 0 h 3"/>
                <a:gd name="T2" fmla="*/ 0 w 2"/>
                <a:gd name="T3" fmla="*/ 0 h 3"/>
                <a:gd name="T4" fmla="*/ 2 w 2"/>
                <a:gd name="T5" fmla="*/ 1 h 3"/>
                <a:gd name="T6" fmla="*/ 2 w 2"/>
                <a:gd name="T7" fmla="*/ 3 h 3"/>
                <a:gd name="T8" fmla="*/ 0 w 2"/>
                <a:gd name="T9" fmla="*/ 3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lnTo>
                    <a:pt x="0" y="0"/>
                  </a:lnTo>
                  <a:lnTo>
                    <a:pt x="2" y="1"/>
                  </a:lnTo>
                  <a:lnTo>
                    <a:pt x="2" y="3"/>
                  </a:lnTo>
                  <a:lnTo>
                    <a:pt x="0" y="3"/>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1" name="Freeform 1187"/>
            <p:cNvSpPr>
              <a:spLocks/>
            </p:cNvSpPr>
            <p:nvPr userDrawn="1"/>
          </p:nvSpPr>
          <p:spPr bwMode="auto">
            <a:xfrm>
              <a:off x="333" y="181"/>
              <a:ext cx="2" cy="1"/>
            </a:xfrm>
            <a:custGeom>
              <a:avLst/>
              <a:gdLst>
                <a:gd name="T0" fmla="*/ 0 w 3"/>
                <a:gd name="T1" fmla="*/ 0 h 3"/>
                <a:gd name="T2" fmla="*/ 0 w 3"/>
                <a:gd name="T3" fmla="*/ 0 h 3"/>
                <a:gd name="T4" fmla="*/ 3 w 3"/>
                <a:gd name="T5" fmla="*/ 1 h 3"/>
                <a:gd name="T6" fmla="*/ 2 w 3"/>
                <a:gd name="T7" fmla="*/ 3 h 3"/>
                <a:gd name="T8" fmla="*/ 0 w 3"/>
                <a:gd name="T9" fmla="*/ 3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0"/>
                  </a:lnTo>
                  <a:lnTo>
                    <a:pt x="3" y="1"/>
                  </a:lnTo>
                  <a:lnTo>
                    <a:pt x="2" y="3"/>
                  </a:lnTo>
                  <a:lnTo>
                    <a:pt x="0" y="3"/>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2" name="Freeform 1188"/>
            <p:cNvSpPr>
              <a:spLocks/>
            </p:cNvSpPr>
            <p:nvPr userDrawn="1"/>
          </p:nvSpPr>
          <p:spPr bwMode="auto">
            <a:xfrm>
              <a:off x="333" y="179"/>
              <a:ext cx="2" cy="1"/>
            </a:xfrm>
            <a:custGeom>
              <a:avLst/>
              <a:gdLst>
                <a:gd name="T0" fmla="*/ 1 w 3"/>
                <a:gd name="T1" fmla="*/ 0 h 3"/>
                <a:gd name="T2" fmla="*/ 1 w 3"/>
                <a:gd name="T3" fmla="*/ 0 h 3"/>
                <a:gd name="T4" fmla="*/ 3 w 3"/>
                <a:gd name="T5" fmla="*/ 1 h 3"/>
                <a:gd name="T6" fmla="*/ 3 w 3"/>
                <a:gd name="T7" fmla="*/ 3 h 3"/>
                <a:gd name="T8" fmla="*/ 0 w 3"/>
                <a:gd name="T9" fmla="*/ 2 h 3"/>
                <a:gd name="T10" fmla="*/ 1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1" y="0"/>
                  </a:moveTo>
                  <a:lnTo>
                    <a:pt x="1" y="0"/>
                  </a:lnTo>
                  <a:lnTo>
                    <a:pt x="3" y="1"/>
                  </a:lnTo>
                  <a:lnTo>
                    <a:pt x="3" y="3"/>
                  </a:lnTo>
                  <a:lnTo>
                    <a:pt x="0" y="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3" name="Freeform 1189"/>
            <p:cNvSpPr>
              <a:spLocks/>
            </p:cNvSpPr>
            <p:nvPr userDrawn="1"/>
          </p:nvSpPr>
          <p:spPr bwMode="auto">
            <a:xfrm>
              <a:off x="334" y="177"/>
              <a:ext cx="1" cy="1"/>
            </a:xfrm>
            <a:custGeom>
              <a:avLst/>
              <a:gdLst>
                <a:gd name="T0" fmla="*/ 0 w 3"/>
                <a:gd name="T1" fmla="*/ 0 h 3"/>
                <a:gd name="T2" fmla="*/ 0 w 3"/>
                <a:gd name="T3" fmla="*/ 0 h 3"/>
                <a:gd name="T4" fmla="*/ 3 w 3"/>
                <a:gd name="T5" fmla="*/ 1 h 3"/>
                <a:gd name="T6" fmla="*/ 2 w 3"/>
                <a:gd name="T7" fmla="*/ 3 h 3"/>
                <a:gd name="T8" fmla="*/ 0 w 3"/>
                <a:gd name="T9" fmla="*/ 2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0"/>
                  </a:lnTo>
                  <a:lnTo>
                    <a:pt x="3" y="1"/>
                  </a:lnTo>
                  <a:lnTo>
                    <a:pt x="2" y="3"/>
                  </a:lnTo>
                  <a:lnTo>
                    <a:pt x="0" y="2"/>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4" name="Freeform 1190"/>
            <p:cNvSpPr>
              <a:spLocks/>
            </p:cNvSpPr>
            <p:nvPr userDrawn="1"/>
          </p:nvSpPr>
          <p:spPr bwMode="auto">
            <a:xfrm>
              <a:off x="334" y="176"/>
              <a:ext cx="1" cy="0"/>
            </a:xfrm>
            <a:custGeom>
              <a:avLst/>
              <a:gdLst>
                <a:gd name="T0" fmla="*/ 0 w 3"/>
                <a:gd name="T1" fmla="*/ 0 h 2"/>
                <a:gd name="T2" fmla="*/ 0 w 3"/>
                <a:gd name="T3" fmla="*/ 0 h 2"/>
                <a:gd name="T4" fmla="*/ 3 w 3"/>
                <a:gd name="T5" fmla="*/ 0 h 2"/>
                <a:gd name="T6" fmla="*/ 3 w 3"/>
                <a:gd name="T7" fmla="*/ 2 h 2"/>
                <a:gd name="T8" fmla="*/ 0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0"/>
                  </a:lnTo>
                  <a:lnTo>
                    <a:pt x="3" y="0"/>
                  </a:lnTo>
                  <a:lnTo>
                    <a:pt x="3"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5" name="Freeform 1191"/>
            <p:cNvSpPr>
              <a:spLocks/>
            </p:cNvSpPr>
            <p:nvPr userDrawn="1"/>
          </p:nvSpPr>
          <p:spPr bwMode="auto">
            <a:xfrm>
              <a:off x="334" y="174"/>
              <a:ext cx="2" cy="1"/>
            </a:xfrm>
            <a:custGeom>
              <a:avLst/>
              <a:gdLst>
                <a:gd name="T0" fmla="*/ 0 w 4"/>
                <a:gd name="T1" fmla="*/ 0 h 2"/>
                <a:gd name="T2" fmla="*/ 0 w 4"/>
                <a:gd name="T3" fmla="*/ 0 h 2"/>
                <a:gd name="T4" fmla="*/ 4 w 4"/>
                <a:gd name="T5" fmla="*/ 0 h 2"/>
                <a:gd name="T6" fmla="*/ 4 w 4"/>
                <a:gd name="T7" fmla="*/ 2 h 2"/>
                <a:gd name="T8" fmla="*/ 0 w 4"/>
                <a:gd name="T9" fmla="*/ 1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lnTo>
                    <a:pt x="0" y="0"/>
                  </a:lnTo>
                  <a:lnTo>
                    <a:pt x="4" y="0"/>
                  </a:lnTo>
                  <a:lnTo>
                    <a:pt x="4"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6" name="Freeform 1192"/>
            <p:cNvSpPr>
              <a:spLocks/>
            </p:cNvSpPr>
            <p:nvPr userDrawn="1"/>
          </p:nvSpPr>
          <p:spPr bwMode="auto">
            <a:xfrm>
              <a:off x="332" y="198"/>
              <a:ext cx="1" cy="1"/>
            </a:xfrm>
            <a:custGeom>
              <a:avLst/>
              <a:gdLst>
                <a:gd name="T0" fmla="*/ 1 w 2"/>
                <a:gd name="T1" fmla="*/ 1 h 1"/>
                <a:gd name="T2" fmla="*/ 1 w 2"/>
                <a:gd name="T3" fmla="*/ 1 h 1"/>
                <a:gd name="T4" fmla="*/ 0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lnTo>
                    <a:pt x="1" y="1"/>
                  </a:lnTo>
                  <a:cubicBezTo>
                    <a:pt x="1" y="0"/>
                    <a:pt x="0" y="0"/>
                    <a:pt x="0" y="0"/>
                  </a:cubicBezTo>
                  <a:lnTo>
                    <a:pt x="2" y="0"/>
                  </a:lnTo>
                  <a:cubicBezTo>
                    <a:pt x="1" y="0"/>
                    <a:pt x="1" y="0"/>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7" name="Freeform 1193"/>
            <p:cNvSpPr>
              <a:spLocks/>
            </p:cNvSpPr>
            <p:nvPr userDrawn="1"/>
          </p:nvSpPr>
          <p:spPr bwMode="auto">
            <a:xfrm>
              <a:off x="332" y="199"/>
              <a:ext cx="1" cy="1"/>
            </a:xfrm>
            <a:custGeom>
              <a:avLst/>
              <a:gdLst>
                <a:gd name="T0" fmla="*/ 2 w 2"/>
                <a:gd name="T1" fmla="*/ 2 h 2"/>
                <a:gd name="T2" fmla="*/ 2 w 2"/>
                <a:gd name="T3" fmla="*/ 2 h 2"/>
                <a:gd name="T4" fmla="*/ 0 w 2"/>
                <a:gd name="T5" fmla="*/ 2 h 2"/>
                <a:gd name="T6" fmla="*/ 1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2"/>
                  </a:lnTo>
                  <a:lnTo>
                    <a:pt x="0" y="2"/>
                  </a:lnTo>
                  <a:cubicBezTo>
                    <a:pt x="0" y="1"/>
                    <a:pt x="1" y="1"/>
                    <a:pt x="1" y="0"/>
                  </a:cubicBezTo>
                  <a:cubicBezTo>
                    <a:pt x="1" y="1"/>
                    <a:pt x="1" y="1"/>
                    <a:pt x="2"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8" name="Freeform 1194"/>
            <p:cNvSpPr>
              <a:spLocks/>
            </p:cNvSpPr>
            <p:nvPr userDrawn="1"/>
          </p:nvSpPr>
          <p:spPr bwMode="auto">
            <a:xfrm>
              <a:off x="335" y="198"/>
              <a:ext cx="0"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0" y="0"/>
                  </a:cubicBezTo>
                  <a:lnTo>
                    <a:pt x="1" y="0"/>
                  </a:lnTo>
                  <a:cubicBezTo>
                    <a:pt x="1" y="0"/>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9" name="Freeform 1195"/>
            <p:cNvSpPr>
              <a:spLocks/>
            </p:cNvSpPr>
            <p:nvPr userDrawn="1"/>
          </p:nvSpPr>
          <p:spPr bwMode="auto">
            <a:xfrm>
              <a:off x="334" y="200"/>
              <a:ext cx="1" cy="0"/>
            </a:xfrm>
            <a:custGeom>
              <a:avLst/>
              <a:gdLst>
                <a:gd name="T0" fmla="*/ 2 w 2"/>
                <a:gd name="T1" fmla="*/ 1 h 1"/>
                <a:gd name="T2" fmla="*/ 2 w 2"/>
                <a:gd name="T3" fmla="*/ 1 h 1"/>
                <a:gd name="T4" fmla="*/ 0 w 2"/>
                <a:gd name="T5" fmla="*/ 1 h 1"/>
                <a:gd name="T6" fmla="*/ 1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2" y="1"/>
                  </a:lnTo>
                  <a:lnTo>
                    <a:pt x="0" y="1"/>
                  </a:lnTo>
                  <a:cubicBezTo>
                    <a:pt x="1" y="1"/>
                    <a:pt x="1" y="0"/>
                    <a:pt x="1" y="0"/>
                  </a:cubicBezTo>
                  <a:cubicBezTo>
                    <a:pt x="1" y="0"/>
                    <a:pt x="2"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0" name="Freeform 1196"/>
            <p:cNvSpPr>
              <a:spLocks/>
            </p:cNvSpPr>
            <p:nvPr userDrawn="1"/>
          </p:nvSpPr>
          <p:spPr bwMode="auto">
            <a:xfrm>
              <a:off x="337" y="198"/>
              <a:ext cx="0"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lnTo>
                    <a:pt x="1" y="0"/>
                  </a:lnTo>
                  <a:cubicBezTo>
                    <a:pt x="1" y="1"/>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1" name="Freeform 1197"/>
            <p:cNvSpPr>
              <a:spLocks/>
            </p:cNvSpPr>
            <p:nvPr userDrawn="1"/>
          </p:nvSpPr>
          <p:spPr bwMode="auto">
            <a:xfrm>
              <a:off x="337" y="200"/>
              <a:ext cx="0" cy="0"/>
            </a:xfrm>
            <a:custGeom>
              <a:avLst/>
              <a:gdLst>
                <a:gd name="T0" fmla="*/ 1 w 1"/>
                <a:gd name="T1" fmla="*/ 1 h 1"/>
                <a:gd name="T2" fmla="*/ 1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cubicBezTo>
                    <a:pt x="0" y="1"/>
                    <a:pt x="0" y="1"/>
                    <a:pt x="0" y="0"/>
                  </a:cubicBezTo>
                  <a:cubicBezTo>
                    <a:pt x="0"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2" name="Freeform 1198"/>
            <p:cNvSpPr>
              <a:spLocks/>
            </p:cNvSpPr>
            <p:nvPr userDrawn="1"/>
          </p:nvSpPr>
          <p:spPr bwMode="auto">
            <a:xfrm>
              <a:off x="339" y="199"/>
              <a:ext cx="1" cy="0"/>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0" y="0"/>
                  </a:cubicBezTo>
                  <a:lnTo>
                    <a:pt x="1" y="0"/>
                  </a:lnTo>
                  <a:cubicBezTo>
                    <a:pt x="1" y="0"/>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3" name="Freeform 1199"/>
            <p:cNvSpPr>
              <a:spLocks/>
            </p:cNvSpPr>
            <p:nvPr userDrawn="1"/>
          </p:nvSpPr>
          <p:spPr bwMode="auto">
            <a:xfrm>
              <a:off x="339" y="200"/>
              <a:ext cx="0" cy="0"/>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cubicBezTo>
                    <a:pt x="0" y="0"/>
                    <a:pt x="1" y="0"/>
                    <a:pt x="1" y="0"/>
                  </a:cubicBez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4" name="Freeform 1200"/>
            <p:cNvSpPr>
              <a:spLocks/>
            </p:cNvSpPr>
            <p:nvPr userDrawn="1"/>
          </p:nvSpPr>
          <p:spPr bwMode="auto">
            <a:xfrm>
              <a:off x="341" y="199"/>
              <a:ext cx="0"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1" y="0"/>
                    <a:pt x="0" y="0"/>
                  </a:cubicBezTo>
                  <a:lnTo>
                    <a:pt x="1" y="0"/>
                  </a:ln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5" name="Freeform 1201"/>
            <p:cNvSpPr>
              <a:spLocks/>
            </p:cNvSpPr>
            <p:nvPr userDrawn="1"/>
          </p:nvSpPr>
          <p:spPr bwMode="auto">
            <a:xfrm>
              <a:off x="341" y="200"/>
              <a:ext cx="0" cy="0"/>
            </a:xfrm>
            <a:custGeom>
              <a:avLst/>
              <a:gdLst/>
              <a:ahLst/>
              <a:cxnLst>
                <a:cxn ang="0">
                  <a:pos x="0" y="0"/>
                </a:cxn>
                <a:cxn ang="0">
                  <a:pos x="0" y="0"/>
                </a:cxn>
                <a:cxn ang="0">
                  <a:pos x="0" y="0"/>
                </a:cxn>
                <a:cxn ang="0">
                  <a:pos x="0" y="0"/>
                </a:cxn>
                <a:cxn ang="0">
                  <a:pos x="0" y="0"/>
                </a:cxn>
              </a:cxnLst>
              <a:rect l="0" t="0" r="r" b="b"/>
              <a:pathLst>
                <a:path>
                  <a:moveTo>
                    <a:pt x="0" y="0"/>
                  </a:moveTo>
                  <a:lnTo>
                    <a:pt x="0" y="0"/>
                  </a:lnTo>
                  <a:lnTo>
                    <a:pt x="0" y="0"/>
                  </a:lnTo>
                  <a:cubicBezTo>
                    <a:pt x="0" y="0"/>
                    <a:pt x="0" y="0"/>
                    <a:pt x="0" y="0"/>
                  </a:cubicBezTo>
                  <a:cubicBezTo>
                    <a:pt x="0" y="0"/>
                    <a:pt x="0"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6" name="Freeform 1202"/>
            <p:cNvSpPr>
              <a:spLocks/>
            </p:cNvSpPr>
            <p:nvPr userDrawn="1"/>
          </p:nvSpPr>
          <p:spPr bwMode="auto">
            <a:xfrm>
              <a:off x="333" y="198"/>
              <a:ext cx="1" cy="2"/>
            </a:xfrm>
            <a:custGeom>
              <a:avLst/>
              <a:gdLst>
                <a:gd name="T0" fmla="*/ 2 w 3"/>
                <a:gd name="T1" fmla="*/ 0 h 3"/>
                <a:gd name="T2" fmla="*/ 2 w 3"/>
                <a:gd name="T3" fmla="*/ 0 h 3"/>
                <a:gd name="T4" fmla="*/ 3 w 3"/>
                <a:gd name="T5" fmla="*/ 2 h 3"/>
                <a:gd name="T6" fmla="*/ 2 w 3"/>
                <a:gd name="T7" fmla="*/ 3 h 3"/>
                <a:gd name="T8" fmla="*/ 0 w 3"/>
                <a:gd name="T9" fmla="*/ 2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2" y="0"/>
                    <a:pt x="3" y="1"/>
                    <a:pt x="3" y="2"/>
                  </a:cubicBezTo>
                  <a:cubicBezTo>
                    <a:pt x="3" y="3"/>
                    <a:pt x="2" y="3"/>
                    <a:pt x="2" y="3"/>
                  </a:cubicBezTo>
                  <a:cubicBezTo>
                    <a:pt x="1" y="3"/>
                    <a:pt x="0" y="3"/>
                    <a:pt x="0" y="2"/>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7" name="Freeform 1203"/>
            <p:cNvSpPr>
              <a:spLocks/>
            </p:cNvSpPr>
            <p:nvPr userDrawn="1"/>
          </p:nvSpPr>
          <p:spPr bwMode="auto">
            <a:xfrm>
              <a:off x="335" y="199"/>
              <a:ext cx="2" cy="1"/>
            </a:xfrm>
            <a:custGeom>
              <a:avLst/>
              <a:gdLst>
                <a:gd name="T0" fmla="*/ 2 w 3"/>
                <a:gd name="T1" fmla="*/ 0 h 3"/>
                <a:gd name="T2" fmla="*/ 2 w 3"/>
                <a:gd name="T3" fmla="*/ 0 h 3"/>
                <a:gd name="T4" fmla="*/ 3 w 3"/>
                <a:gd name="T5" fmla="*/ 1 h 3"/>
                <a:gd name="T6" fmla="*/ 2 w 3"/>
                <a:gd name="T7" fmla="*/ 3 h 3"/>
                <a:gd name="T8" fmla="*/ 0 w 3"/>
                <a:gd name="T9" fmla="*/ 1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3" y="0"/>
                    <a:pt x="3" y="0"/>
                    <a:pt x="3" y="1"/>
                  </a:cubicBezTo>
                  <a:cubicBezTo>
                    <a:pt x="3" y="2"/>
                    <a:pt x="3" y="3"/>
                    <a:pt x="2" y="3"/>
                  </a:cubicBezTo>
                  <a:cubicBezTo>
                    <a:pt x="1" y="3"/>
                    <a:pt x="0" y="2"/>
                    <a:pt x="0" y="1"/>
                  </a:cubicBezTo>
                  <a:cubicBezTo>
                    <a:pt x="0" y="0"/>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8" name="Freeform 1204"/>
            <p:cNvSpPr>
              <a:spLocks/>
            </p:cNvSpPr>
            <p:nvPr userDrawn="1"/>
          </p:nvSpPr>
          <p:spPr bwMode="auto">
            <a:xfrm>
              <a:off x="337" y="199"/>
              <a:ext cx="2" cy="1"/>
            </a:xfrm>
            <a:custGeom>
              <a:avLst/>
              <a:gdLst>
                <a:gd name="T0" fmla="*/ 2 w 3"/>
                <a:gd name="T1" fmla="*/ 0 h 3"/>
                <a:gd name="T2" fmla="*/ 2 w 3"/>
                <a:gd name="T3" fmla="*/ 0 h 3"/>
                <a:gd name="T4" fmla="*/ 3 w 3"/>
                <a:gd name="T5" fmla="*/ 1 h 3"/>
                <a:gd name="T6" fmla="*/ 2 w 3"/>
                <a:gd name="T7" fmla="*/ 3 h 3"/>
                <a:gd name="T8" fmla="*/ 0 w 3"/>
                <a:gd name="T9" fmla="*/ 1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2" y="0"/>
                    <a:pt x="3" y="1"/>
                    <a:pt x="3" y="1"/>
                  </a:cubicBezTo>
                  <a:cubicBezTo>
                    <a:pt x="3" y="2"/>
                    <a:pt x="2" y="3"/>
                    <a:pt x="2" y="3"/>
                  </a:cubicBezTo>
                  <a:cubicBezTo>
                    <a:pt x="1" y="3"/>
                    <a:pt x="0" y="2"/>
                    <a:pt x="0" y="1"/>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9" name="Freeform 1205"/>
            <p:cNvSpPr>
              <a:spLocks/>
            </p:cNvSpPr>
            <p:nvPr userDrawn="1"/>
          </p:nvSpPr>
          <p:spPr bwMode="auto">
            <a:xfrm>
              <a:off x="340" y="199"/>
              <a:ext cx="1" cy="1"/>
            </a:xfrm>
            <a:custGeom>
              <a:avLst/>
              <a:gdLst>
                <a:gd name="T0" fmla="*/ 1 w 3"/>
                <a:gd name="T1" fmla="*/ 0 h 3"/>
                <a:gd name="T2" fmla="*/ 1 w 3"/>
                <a:gd name="T3" fmla="*/ 0 h 3"/>
                <a:gd name="T4" fmla="*/ 3 w 3"/>
                <a:gd name="T5" fmla="*/ 1 h 3"/>
                <a:gd name="T6" fmla="*/ 1 w 3"/>
                <a:gd name="T7" fmla="*/ 3 h 3"/>
                <a:gd name="T8" fmla="*/ 0 w 3"/>
                <a:gd name="T9" fmla="*/ 1 h 3"/>
                <a:gd name="T10" fmla="*/ 1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1" y="0"/>
                  </a:moveTo>
                  <a:lnTo>
                    <a:pt x="1" y="0"/>
                  </a:lnTo>
                  <a:cubicBezTo>
                    <a:pt x="2" y="0"/>
                    <a:pt x="3" y="1"/>
                    <a:pt x="3" y="1"/>
                  </a:cubicBezTo>
                  <a:cubicBezTo>
                    <a:pt x="3" y="2"/>
                    <a:pt x="2" y="3"/>
                    <a:pt x="1" y="3"/>
                  </a:cubicBezTo>
                  <a:cubicBezTo>
                    <a:pt x="1" y="3"/>
                    <a:pt x="0" y="2"/>
                    <a:pt x="0" y="1"/>
                  </a:cubicBezTo>
                  <a:cubicBezTo>
                    <a:pt x="0" y="1"/>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0" name="Freeform 1206"/>
            <p:cNvSpPr>
              <a:spLocks/>
            </p:cNvSpPr>
            <p:nvPr userDrawn="1"/>
          </p:nvSpPr>
          <p:spPr bwMode="auto">
            <a:xfrm>
              <a:off x="341" y="200"/>
              <a:ext cx="2" cy="1"/>
            </a:xfrm>
            <a:custGeom>
              <a:avLst/>
              <a:gdLst>
                <a:gd name="T0" fmla="*/ 2 w 3"/>
                <a:gd name="T1" fmla="*/ 0 h 3"/>
                <a:gd name="T2" fmla="*/ 2 w 3"/>
                <a:gd name="T3" fmla="*/ 0 h 3"/>
                <a:gd name="T4" fmla="*/ 3 w 3"/>
                <a:gd name="T5" fmla="*/ 2 h 3"/>
                <a:gd name="T6" fmla="*/ 2 w 3"/>
                <a:gd name="T7" fmla="*/ 3 h 3"/>
                <a:gd name="T8" fmla="*/ 0 w 3"/>
                <a:gd name="T9" fmla="*/ 2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2" y="0"/>
                    <a:pt x="3" y="1"/>
                    <a:pt x="3" y="2"/>
                  </a:cubicBezTo>
                  <a:cubicBezTo>
                    <a:pt x="3" y="2"/>
                    <a:pt x="2" y="3"/>
                    <a:pt x="2" y="3"/>
                  </a:cubicBezTo>
                  <a:cubicBezTo>
                    <a:pt x="1" y="3"/>
                    <a:pt x="0" y="2"/>
                    <a:pt x="0" y="2"/>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1" name="Freeform 1207"/>
            <p:cNvSpPr>
              <a:spLocks/>
            </p:cNvSpPr>
            <p:nvPr userDrawn="1"/>
          </p:nvSpPr>
          <p:spPr bwMode="auto">
            <a:xfrm>
              <a:off x="341" y="177"/>
              <a:ext cx="1" cy="2"/>
            </a:xfrm>
            <a:custGeom>
              <a:avLst/>
              <a:gdLst>
                <a:gd name="T0" fmla="*/ 0 w 2"/>
                <a:gd name="T1" fmla="*/ 0 h 5"/>
                <a:gd name="T2" fmla="*/ 0 w 2"/>
                <a:gd name="T3" fmla="*/ 0 h 5"/>
                <a:gd name="T4" fmla="*/ 2 w 2"/>
                <a:gd name="T5" fmla="*/ 3 h 5"/>
                <a:gd name="T6" fmla="*/ 1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3"/>
                  </a:lnTo>
                  <a:lnTo>
                    <a:pt x="1" y="5"/>
                  </a:lnTo>
                  <a:cubicBezTo>
                    <a:pt x="1" y="3"/>
                    <a:pt x="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2" name="Freeform 1208"/>
            <p:cNvSpPr>
              <a:spLocks/>
            </p:cNvSpPr>
            <p:nvPr userDrawn="1"/>
          </p:nvSpPr>
          <p:spPr bwMode="auto">
            <a:xfrm>
              <a:off x="344" y="180"/>
              <a:ext cx="1" cy="1"/>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3" name="Freeform 1209"/>
            <p:cNvSpPr>
              <a:spLocks/>
            </p:cNvSpPr>
            <p:nvPr userDrawn="1"/>
          </p:nvSpPr>
          <p:spPr bwMode="auto">
            <a:xfrm>
              <a:off x="346" y="182"/>
              <a:ext cx="1" cy="3"/>
            </a:xfrm>
            <a:custGeom>
              <a:avLst/>
              <a:gdLst>
                <a:gd name="T0" fmla="*/ 0 w 2"/>
                <a:gd name="T1" fmla="*/ 0 h 5"/>
                <a:gd name="T2" fmla="*/ 0 w 2"/>
                <a:gd name="T3" fmla="*/ 0 h 5"/>
                <a:gd name="T4" fmla="*/ 2 w 2"/>
                <a:gd name="T5" fmla="*/ 3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3"/>
                  </a:lnTo>
                  <a:lnTo>
                    <a:pt x="0" y="5"/>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4" name="Freeform 1210"/>
            <p:cNvSpPr>
              <a:spLocks/>
            </p:cNvSpPr>
            <p:nvPr userDrawn="1"/>
          </p:nvSpPr>
          <p:spPr bwMode="auto">
            <a:xfrm>
              <a:off x="347" y="185"/>
              <a:ext cx="1" cy="2"/>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5" name="Freeform 1211"/>
            <p:cNvSpPr>
              <a:spLocks/>
            </p:cNvSpPr>
            <p:nvPr userDrawn="1"/>
          </p:nvSpPr>
          <p:spPr bwMode="auto">
            <a:xfrm>
              <a:off x="344" y="185"/>
              <a:ext cx="1" cy="2"/>
            </a:xfrm>
            <a:custGeom>
              <a:avLst/>
              <a:gdLst>
                <a:gd name="T0" fmla="*/ 1 w 2"/>
                <a:gd name="T1" fmla="*/ 0 h 5"/>
                <a:gd name="T2" fmla="*/ 1 w 2"/>
                <a:gd name="T3" fmla="*/ 0 h 5"/>
                <a:gd name="T4" fmla="*/ 2 w 2"/>
                <a:gd name="T5" fmla="*/ 3 h 5"/>
                <a:gd name="T6" fmla="*/ 0 w 2"/>
                <a:gd name="T7" fmla="*/ 5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lnTo>
                    <a:pt x="1" y="0"/>
                  </a:lnTo>
                  <a:lnTo>
                    <a:pt x="2" y="3"/>
                  </a:lnTo>
                  <a:lnTo>
                    <a:pt x="0" y="5"/>
                  </a:lnTo>
                  <a:cubicBezTo>
                    <a:pt x="1" y="3"/>
                    <a:pt x="1" y="2"/>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6" name="Freeform 1212"/>
            <p:cNvSpPr>
              <a:spLocks/>
            </p:cNvSpPr>
            <p:nvPr userDrawn="1"/>
          </p:nvSpPr>
          <p:spPr bwMode="auto">
            <a:xfrm>
              <a:off x="340" y="184"/>
              <a:ext cx="1" cy="2"/>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7" name="Freeform 1213"/>
            <p:cNvSpPr>
              <a:spLocks/>
            </p:cNvSpPr>
            <p:nvPr userDrawn="1"/>
          </p:nvSpPr>
          <p:spPr bwMode="auto">
            <a:xfrm>
              <a:off x="342" y="182"/>
              <a:ext cx="1" cy="2"/>
            </a:xfrm>
            <a:custGeom>
              <a:avLst/>
              <a:gdLst>
                <a:gd name="T0" fmla="*/ 0 w 2"/>
                <a:gd name="T1" fmla="*/ 0 h 5"/>
                <a:gd name="T2" fmla="*/ 0 w 2"/>
                <a:gd name="T3" fmla="*/ 0 h 5"/>
                <a:gd name="T4" fmla="*/ 2 w 2"/>
                <a:gd name="T5" fmla="*/ 3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3"/>
                  </a:lnTo>
                  <a:lnTo>
                    <a:pt x="0" y="5"/>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8" name="Freeform 1214"/>
            <p:cNvSpPr>
              <a:spLocks/>
            </p:cNvSpPr>
            <p:nvPr userDrawn="1"/>
          </p:nvSpPr>
          <p:spPr bwMode="auto">
            <a:xfrm>
              <a:off x="340" y="180"/>
              <a:ext cx="1" cy="1"/>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9" name="Freeform 1215"/>
            <p:cNvSpPr>
              <a:spLocks/>
            </p:cNvSpPr>
            <p:nvPr userDrawn="1"/>
          </p:nvSpPr>
          <p:spPr bwMode="auto">
            <a:xfrm>
              <a:off x="344" y="174"/>
              <a:ext cx="1" cy="2"/>
            </a:xfrm>
            <a:custGeom>
              <a:avLst/>
              <a:gdLst>
                <a:gd name="T0" fmla="*/ 0 w 2"/>
                <a:gd name="T1" fmla="*/ 0 h 5"/>
                <a:gd name="T2" fmla="*/ 0 w 2"/>
                <a:gd name="T3" fmla="*/ 0 h 5"/>
                <a:gd name="T4" fmla="*/ 2 w 2"/>
                <a:gd name="T5" fmla="*/ 2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2"/>
                  </a:lnTo>
                  <a:lnTo>
                    <a:pt x="0" y="5"/>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0" name="Freeform 1216"/>
            <p:cNvSpPr>
              <a:spLocks/>
            </p:cNvSpPr>
            <p:nvPr userDrawn="1"/>
          </p:nvSpPr>
          <p:spPr bwMode="auto">
            <a:xfrm>
              <a:off x="346" y="177"/>
              <a:ext cx="1" cy="2"/>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1" name="Freeform 1217"/>
            <p:cNvSpPr>
              <a:spLocks/>
            </p:cNvSpPr>
            <p:nvPr userDrawn="1"/>
          </p:nvSpPr>
          <p:spPr bwMode="auto">
            <a:xfrm>
              <a:off x="348" y="180"/>
              <a:ext cx="1" cy="2"/>
            </a:xfrm>
            <a:custGeom>
              <a:avLst/>
              <a:gdLst>
                <a:gd name="T0" fmla="*/ 0 w 2"/>
                <a:gd name="T1" fmla="*/ 0 h 5"/>
                <a:gd name="T2" fmla="*/ 0 w 2"/>
                <a:gd name="T3" fmla="*/ 0 h 5"/>
                <a:gd name="T4" fmla="*/ 2 w 2"/>
                <a:gd name="T5" fmla="*/ 2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2"/>
                  </a:lnTo>
                  <a:lnTo>
                    <a:pt x="0" y="5"/>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2" name="Freeform 1218"/>
            <p:cNvSpPr>
              <a:spLocks/>
            </p:cNvSpPr>
            <p:nvPr userDrawn="1"/>
          </p:nvSpPr>
          <p:spPr bwMode="auto">
            <a:xfrm>
              <a:off x="345" y="187"/>
              <a:ext cx="1" cy="2"/>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3" name="Freeform 1219"/>
            <p:cNvSpPr>
              <a:spLocks/>
            </p:cNvSpPr>
            <p:nvPr userDrawn="1"/>
          </p:nvSpPr>
          <p:spPr bwMode="auto">
            <a:xfrm>
              <a:off x="345" y="191"/>
              <a:ext cx="0" cy="3"/>
            </a:xfrm>
            <a:custGeom>
              <a:avLst/>
              <a:gdLst>
                <a:gd name="T0" fmla="*/ 1 w 2"/>
                <a:gd name="T1" fmla="*/ 0 h 5"/>
                <a:gd name="T2" fmla="*/ 1 w 2"/>
                <a:gd name="T3" fmla="*/ 0 h 5"/>
                <a:gd name="T4" fmla="*/ 2 w 2"/>
                <a:gd name="T5" fmla="*/ 3 h 5"/>
                <a:gd name="T6" fmla="*/ 0 w 2"/>
                <a:gd name="T7" fmla="*/ 5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lnTo>
                    <a:pt x="1" y="0"/>
                  </a:lnTo>
                  <a:lnTo>
                    <a:pt x="2" y="3"/>
                  </a:lnTo>
                  <a:lnTo>
                    <a:pt x="0" y="5"/>
                  </a:lnTo>
                  <a:cubicBezTo>
                    <a:pt x="1" y="3"/>
                    <a:pt x="1" y="2"/>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4" name="Freeform 1220"/>
            <p:cNvSpPr>
              <a:spLocks/>
            </p:cNvSpPr>
            <p:nvPr userDrawn="1"/>
          </p:nvSpPr>
          <p:spPr bwMode="auto">
            <a:xfrm>
              <a:off x="338" y="186"/>
              <a:ext cx="0"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5" name="Freeform 1221"/>
            <p:cNvSpPr>
              <a:spLocks/>
            </p:cNvSpPr>
            <p:nvPr userDrawn="1"/>
          </p:nvSpPr>
          <p:spPr bwMode="auto">
            <a:xfrm>
              <a:off x="343" y="189"/>
              <a:ext cx="1" cy="2"/>
            </a:xfrm>
            <a:custGeom>
              <a:avLst/>
              <a:gdLst>
                <a:gd name="T0" fmla="*/ 0 w 2"/>
                <a:gd name="T1" fmla="*/ 0 h 5"/>
                <a:gd name="T2" fmla="*/ 0 w 2"/>
                <a:gd name="T3" fmla="*/ 0 h 5"/>
                <a:gd name="T4" fmla="*/ 2 w 2"/>
                <a:gd name="T5" fmla="*/ 3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3"/>
                  </a:lnTo>
                  <a:lnTo>
                    <a:pt x="0" y="5"/>
                  </a:lnTo>
                  <a:cubicBezTo>
                    <a:pt x="1" y="3"/>
                    <a:pt x="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6" name="Freeform 1222"/>
            <p:cNvSpPr>
              <a:spLocks/>
            </p:cNvSpPr>
            <p:nvPr userDrawn="1"/>
          </p:nvSpPr>
          <p:spPr bwMode="auto">
            <a:xfrm>
              <a:off x="339" y="195"/>
              <a:ext cx="5" cy="2"/>
            </a:xfrm>
            <a:custGeom>
              <a:avLst/>
              <a:gdLst>
                <a:gd name="T0" fmla="*/ 11 w 11"/>
                <a:gd name="T1" fmla="*/ 2 h 4"/>
                <a:gd name="T2" fmla="*/ 11 w 11"/>
                <a:gd name="T3" fmla="*/ 2 h 4"/>
                <a:gd name="T4" fmla="*/ 6 w 11"/>
                <a:gd name="T5" fmla="*/ 4 h 4"/>
                <a:gd name="T6" fmla="*/ 0 w 11"/>
                <a:gd name="T7" fmla="*/ 2 h 4"/>
                <a:gd name="T8" fmla="*/ 3 w 11"/>
                <a:gd name="T9" fmla="*/ 0 h 4"/>
                <a:gd name="T10" fmla="*/ 11 w 11"/>
                <a:gd name="T11" fmla="*/ 2 h 4"/>
              </a:gdLst>
              <a:ahLst/>
              <a:cxnLst>
                <a:cxn ang="0">
                  <a:pos x="T0" y="T1"/>
                </a:cxn>
                <a:cxn ang="0">
                  <a:pos x="T2" y="T3"/>
                </a:cxn>
                <a:cxn ang="0">
                  <a:pos x="T4" y="T5"/>
                </a:cxn>
                <a:cxn ang="0">
                  <a:pos x="T6" y="T7"/>
                </a:cxn>
                <a:cxn ang="0">
                  <a:pos x="T8" y="T9"/>
                </a:cxn>
                <a:cxn ang="0">
                  <a:pos x="T10" y="T11"/>
                </a:cxn>
              </a:cxnLst>
              <a:rect l="0" t="0" r="r" b="b"/>
              <a:pathLst>
                <a:path w="11" h="4">
                  <a:moveTo>
                    <a:pt x="11" y="2"/>
                  </a:moveTo>
                  <a:lnTo>
                    <a:pt x="11" y="2"/>
                  </a:lnTo>
                  <a:cubicBezTo>
                    <a:pt x="10" y="3"/>
                    <a:pt x="8" y="3"/>
                    <a:pt x="6" y="4"/>
                  </a:cubicBezTo>
                  <a:cubicBezTo>
                    <a:pt x="4" y="3"/>
                    <a:pt x="2" y="3"/>
                    <a:pt x="0" y="2"/>
                  </a:cubicBezTo>
                  <a:cubicBezTo>
                    <a:pt x="1" y="2"/>
                    <a:pt x="2" y="1"/>
                    <a:pt x="3" y="0"/>
                  </a:cubicBezTo>
                  <a:cubicBezTo>
                    <a:pt x="6" y="0"/>
                    <a:pt x="9" y="1"/>
                    <a:pt x="1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7" name="Freeform 1223"/>
            <p:cNvSpPr>
              <a:spLocks/>
            </p:cNvSpPr>
            <p:nvPr userDrawn="1"/>
          </p:nvSpPr>
          <p:spPr bwMode="auto">
            <a:xfrm>
              <a:off x="337" y="188"/>
              <a:ext cx="6" cy="3"/>
            </a:xfrm>
            <a:custGeom>
              <a:avLst/>
              <a:gdLst>
                <a:gd name="T0" fmla="*/ 0 w 13"/>
                <a:gd name="T1" fmla="*/ 6 h 7"/>
                <a:gd name="T2" fmla="*/ 0 w 13"/>
                <a:gd name="T3" fmla="*/ 6 h 7"/>
                <a:gd name="T4" fmla="*/ 13 w 13"/>
                <a:gd name="T5" fmla="*/ 0 h 7"/>
                <a:gd name="T6" fmla="*/ 7 w 13"/>
                <a:gd name="T7" fmla="*/ 7 h 7"/>
                <a:gd name="T8" fmla="*/ 4 w 13"/>
                <a:gd name="T9" fmla="*/ 7 h 7"/>
                <a:gd name="T10" fmla="*/ 5 w 13"/>
                <a:gd name="T11" fmla="*/ 5 h 7"/>
                <a:gd name="T12" fmla="*/ 4 w 13"/>
                <a:gd name="T13" fmla="*/ 5 h 7"/>
                <a:gd name="T14" fmla="*/ 0 w 13"/>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0" y="6"/>
                  </a:moveTo>
                  <a:lnTo>
                    <a:pt x="0" y="6"/>
                  </a:lnTo>
                  <a:cubicBezTo>
                    <a:pt x="4" y="3"/>
                    <a:pt x="8" y="0"/>
                    <a:pt x="13" y="0"/>
                  </a:cubicBezTo>
                  <a:cubicBezTo>
                    <a:pt x="12" y="2"/>
                    <a:pt x="10" y="5"/>
                    <a:pt x="7" y="7"/>
                  </a:cubicBezTo>
                  <a:cubicBezTo>
                    <a:pt x="6" y="7"/>
                    <a:pt x="5" y="7"/>
                    <a:pt x="4" y="7"/>
                  </a:cubicBezTo>
                  <a:cubicBezTo>
                    <a:pt x="4" y="7"/>
                    <a:pt x="4" y="6"/>
                    <a:pt x="5" y="5"/>
                  </a:cubicBezTo>
                  <a:lnTo>
                    <a:pt x="4" y="5"/>
                  </a:lnTo>
                  <a:cubicBezTo>
                    <a:pt x="4" y="5"/>
                    <a:pt x="2" y="5"/>
                    <a:pt x="0"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8" name="Freeform 1224"/>
            <p:cNvSpPr>
              <a:spLocks/>
            </p:cNvSpPr>
            <p:nvPr userDrawn="1"/>
          </p:nvSpPr>
          <p:spPr bwMode="auto">
            <a:xfrm>
              <a:off x="333" y="187"/>
              <a:ext cx="0" cy="2"/>
            </a:xfrm>
            <a:custGeom>
              <a:avLst/>
              <a:gdLst>
                <a:gd name="T0" fmla="*/ 1 w 2"/>
                <a:gd name="T1" fmla="*/ 0 h 5"/>
                <a:gd name="T2" fmla="*/ 1 w 2"/>
                <a:gd name="T3" fmla="*/ 0 h 5"/>
                <a:gd name="T4" fmla="*/ 2 w 2"/>
                <a:gd name="T5" fmla="*/ 3 h 5"/>
                <a:gd name="T6" fmla="*/ 0 w 2"/>
                <a:gd name="T7" fmla="*/ 5 h 5"/>
                <a:gd name="T8" fmla="*/ 0 w 2"/>
                <a:gd name="T9" fmla="*/ 2 h 5"/>
                <a:gd name="T10" fmla="*/ 1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1" y="0"/>
                  </a:moveTo>
                  <a:lnTo>
                    <a:pt x="1" y="0"/>
                  </a:lnTo>
                  <a:cubicBezTo>
                    <a:pt x="2" y="1"/>
                    <a:pt x="2" y="2"/>
                    <a:pt x="2" y="3"/>
                  </a:cubicBezTo>
                  <a:cubicBezTo>
                    <a:pt x="1" y="3"/>
                    <a:pt x="1" y="4"/>
                    <a:pt x="0" y="5"/>
                  </a:cubicBezTo>
                  <a:cubicBezTo>
                    <a:pt x="0" y="4"/>
                    <a:pt x="0" y="3"/>
                    <a:pt x="0" y="2"/>
                  </a:cubicBezTo>
                  <a:cubicBezTo>
                    <a:pt x="0" y="2"/>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9" name="Freeform 1225"/>
            <p:cNvSpPr>
              <a:spLocks/>
            </p:cNvSpPr>
            <p:nvPr userDrawn="1"/>
          </p:nvSpPr>
          <p:spPr bwMode="auto">
            <a:xfrm>
              <a:off x="335" y="189"/>
              <a:ext cx="2" cy="2"/>
            </a:xfrm>
            <a:custGeom>
              <a:avLst/>
              <a:gdLst>
                <a:gd name="T0" fmla="*/ 4 w 4"/>
                <a:gd name="T1" fmla="*/ 0 h 5"/>
                <a:gd name="T2" fmla="*/ 4 w 4"/>
                <a:gd name="T3" fmla="*/ 0 h 5"/>
                <a:gd name="T4" fmla="*/ 2 w 4"/>
                <a:gd name="T5" fmla="*/ 4 h 5"/>
                <a:gd name="T6" fmla="*/ 0 w 4"/>
                <a:gd name="T7" fmla="*/ 5 h 5"/>
                <a:gd name="T8" fmla="*/ 2 w 4"/>
                <a:gd name="T9" fmla="*/ 1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lnTo>
                    <a:pt x="4" y="0"/>
                  </a:lnTo>
                  <a:cubicBezTo>
                    <a:pt x="4" y="1"/>
                    <a:pt x="3" y="3"/>
                    <a:pt x="2" y="4"/>
                  </a:cubicBezTo>
                  <a:cubicBezTo>
                    <a:pt x="2" y="4"/>
                    <a:pt x="1" y="5"/>
                    <a:pt x="0" y="5"/>
                  </a:cubicBezTo>
                  <a:cubicBezTo>
                    <a:pt x="1" y="4"/>
                    <a:pt x="2" y="2"/>
                    <a:pt x="2" y="1"/>
                  </a:cubicBezTo>
                  <a:cubicBezTo>
                    <a:pt x="3" y="0"/>
                    <a:pt x="4" y="0"/>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0" name="Freeform 1226"/>
            <p:cNvSpPr>
              <a:spLocks/>
            </p:cNvSpPr>
            <p:nvPr userDrawn="1"/>
          </p:nvSpPr>
          <p:spPr bwMode="auto">
            <a:xfrm>
              <a:off x="337" y="191"/>
              <a:ext cx="5" cy="3"/>
            </a:xfrm>
            <a:custGeom>
              <a:avLst/>
              <a:gdLst>
                <a:gd name="T0" fmla="*/ 4 w 13"/>
                <a:gd name="T1" fmla="*/ 2 h 6"/>
                <a:gd name="T2" fmla="*/ 4 w 13"/>
                <a:gd name="T3" fmla="*/ 2 h 6"/>
                <a:gd name="T4" fmla="*/ 13 w 13"/>
                <a:gd name="T5" fmla="*/ 1 h 6"/>
                <a:gd name="T6" fmla="*/ 6 w 13"/>
                <a:gd name="T7" fmla="*/ 5 h 6"/>
                <a:gd name="T8" fmla="*/ 0 w 13"/>
                <a:gd name="T9" fmla="*/ 6 h 6"/>
                <a:gd name="T10" fmla="*/ 4 w 13"/>
                <a:gd name="T11" fmla="*/ 2 h 6"/>
              </a:gdLst>
              <a:ahLst/>
              <a:cxnLst>
                <a:cxn ang="0">
                  <a:pos x="T0" y="T1"/>
                </a:cxn>
                <a:cxn ang="0">
                  <a:pos x="T2" y="T3"/>
                </a:cxn>
                <a:cxn ang="0">
                  <a:pos x="T4" y="T5"/>
                </a:cxn>
                <a:cxn ang="0">
                  <a:pos x="T6" y="T7"/>
                </a:cxn>
                <a:cxn ang="0">
                  <a:pos x="T8" y="T9"/>
                </a:cxn>
                <a:cxn ang="0">
                  <a:pos x="T10" y="T11"/>
                </a:cxn>
              </a:cxnLst>
              <a:rect l="0" t="0" r="r" b="b"/>
              <a:pathLst>
                <a:path w="13" h="6">
                  <a:moveTo>
                    <a:pt x="4" y="2"/>
                  </a:moveTo>
                  <a:lnTo>
                    <a:pt x="4" y="2"/>
                  </a:lnTo>
                  <a:cubicBezTo>
                    <a:pt x="7" y="1"/>
                    <a:pt x="10" y="0"/>
                    <a:pt x="13" y="1"/>
                  </a:cubicBezTo>
                  <a:cubicBezTo>
                    <a:pt x="11" y="3"/>
                    <a:pt x="9" y="4"/>
                    <a:pt x="6" y="5"/>
                  </a:cubicBezTo>
                  <a:cubicBezTo>
                    <a:pt x="5" y="5"/>
                    <a:pt x="3" y="6"/>
                    <a:pt x="0" y="6"/>
                  </a:cubicBezTo>
                  <a:cubicBezTo>
                    <a:pt x="2" y="5"/>
                    <a:pt x="3" y="3"/>
                    <a:pt x="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1" name="Freeform 1227"/>
            <p:cNvSpPr>
              <a:spLocks/>
            </p:cNvSpPr>
            <p:nvPr userDrawn="1"/>
          </p:nvSpPr>
          <p:spPr bwMode="auto">
            <a:xfrm>
              <a:off x="332" y="187"/>
              <a:ext cx="3" cy="7"/>
            </a:xfrm>
            <a:custGeom>
              <a:avLst/>
              <a:gdLst>
                <a:gd name="T0" fmla="*/ 1 w 7"/>
                <a:gd name="T1" fmla="*/ 7 h 16"/>
                <a:gd name="T2" fmla="*/ 1 w 7"/>
                <a:gd name="T3" fmla="*/ 7 h 16"/>
                <a:gd name="T4" fmla="*/ 7 w 7"/>
                <a:gd name="T5" fmla="*/ 0 h 16"/>
                <a:gd name="T6" fmla="*/ 4 w 7"/>
                <a:gd name="T7" fmla="*/ 11 h 16"/>
                <a:gd name="T8" fmla="*/ 0 w 7"/>
                <a:gd name="T9" fmla="*/ 16 h 16"/>
                <a:gd name="T10" fmla="*/ 1 w 7"/>
                <a:gd name="T11" fmla="*/ 8 h 16"/>
                <a:gd name="T12" fmla="*/ 1 w 7"/>
                <a:gd name="T13" fmla="*/ 7 h 16"/>
              </a:gdLst>
              <a:ahLst/>
              <a:cxnLst>
                <a:cxn ang="0">
                  <a:pos x="T0" y="T1"/>
                </a:cxn>
                <a:cxn ang="0">
                  <a:pos x="T2" y="T3"/>
                </a:cxn>
                <a:cxn ang="0">
                  <a:pos x="T4" y="T5"/>
                </a:cxn>
                <a:cxn ang="0">
                  <a:pos x="T6" y="T7"/>
                </a:cxn>
                <a:cxn ang="0">
                  <a:pos x="T8" y="T9"/>
                </a:cxn>
                <a:cxn ang="0">
                  <a:pos x="T10" y="T11"/>
                </a:cxn>
                <a:cxn ang="0">
                  <a:pos x="T12" y="T13"/>
                </a:cxn>
              </a:cxnLst>
              <a:rect l="0" t="0" r="r" b="b"/>
              <a:pathLst>
                <a:path w="7" h="16">
                  <a:moveTo>
                    <a:pt x="1" y="7"/>
                  </a:moveTo>
                  <a:lnTo>
                    <a:pt x="1" y="7"/>
                  </a:lnTo>
                  <a:cubicBezTo>
                    <a:pt x="3" y="4"/>
                    <a:pt x="5" y="2"/>
                    <a:pt x="7" y="0"/>
                  </a:cubicBezTo>
                  <a:cubicBezTo>
                    <a:pt x="7" y="4"/>
                    <a:pt x="6" y="8"/>
                    <a:pt x="4" y="11"/>
                  </a:cubicBezTo>
                  <a:cubicBezTo>
                    <a:pt x="3" y="13"/>
                    <a:pt x="1" y="14"/>
                    <a:pt x="0" y="16"/>
                  </a:cubicBezTo>
                  <a:cubicBezTo>
                    <a:pt x="1" y="14"/>
                    <a:pt x="1" y="11"/>
                    <a:pt x="1" y="8"/>
                  </a:cubicBezTo>
                  <a:cubicBezTo>
                    <a:pt x="1" y="8"/>
                    <a:pt x="1" y="7"/>
                    <a:pt x="1"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2" name="Freeform 1228"/>
            <p:cNvSpPr>
              <a:spLocks/>
            </p:cNvSpPr>
            <p:nvPr userDrawn="1"/>
          </p:nvSpPr>
          <p:spPr bwMode="auto">
            <a:xfrm>
              <a:off x="333" y="194"/>
              <a:ext cx="8" cy="2"/>
            </a:xfrm>
            <a:custGeom>
              <a:avLst/>
              <a:gdLst>
                <a:gd name="T0" fmla="*/ 16 w 16"/>
                <a:gd name="T1" fmla="*/ 1 h 5"/>
                <a:gd name="T2" fmla="*/ 16 w 16"/>
                <a:gd name="T3" fmla="*/ 1 h 5"/>
                <a:gd name="T4" fmla="*/ 9 w 16"/>
                <a:gd name="T5" fmla="*/ 5 h 5"/>
                <a:gd name="T6" fmla="*/ 0 w 16"/>
                <a:gd name="T7" fmla="*/ 5 h 5"/>
                <a:gd name="T8" fmla="*/ 16 w 16"/>
                <a:gd name="T9" fmla="*/ 1 h 5"/>
              </a:gdLst>
              <a:ahLst/>
              <a:cxnLst>
                <a:cxn ang="0">
                  <a:pos x="T0" y="T1"/>
                </a:cxn>
                <a:cxn ang="0">
                  <a:pos x="T2" y="T3"/>
                </a:cxn>
                <a:cxn ang="0">
                  <a:pos x="T4" y="T5"/>
                </a:cxn>
                <a:cxn ang="0">
                  <a:pos x="T6" y="T7"/>
                </a:cxn>
                <a:cxn ang="0">
                  <a:pos x="T8" y="T9"/>
                </a:cxn>
              </a:cxnLst>
              <a:rect l="0" t="0" r="r" b="b"/>
              <a:pathLst>
                <a:path w="16" h="5">
                  <a:moveTo>
                    <a:pt x="16" y="1"/>
                  </a:moveTo>
                  <a:lnTo>
                    <a:pt x="16" y="1"/>
                  </a:lnTo>
                  <a:cubicBezTo>
                    <a:pt x="14" y="3"/>
                    <a:pt x="12" y="4"/>
                    <a:pt x="9" y="5"/>
                  </a:cubicBezTo>
                  <a:cubicBezTo>
                    <a:pt x="6" y="5"/>
                    <a:pt x="3" y="5"/>
                    <a:pt x="0" y="5"/>
                  </a:cubicBezTo>
                  <a:cubicBezTo>
                    <a:pt x="5" y="1"/>
                    <a:pt x="11" y="0"/>
                    <a:pt x="1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3" name="Freeform 1229"/>
            <p:cNvSpPr>
              <a:spLocks/>
            </p:cNvSpPr>
            <p:nvPr userDrawn="1"/>
          </p:nvSpPr>
          <p:spPr bwMode="auto">
            <a:xfrm>
              <a:off x="332" y="191"/>
              <a:ext cx="6" cy="4"/>
            </a:xfrm>
            <a:custGeom>
              <a:avLst/>
              <a:gdLst>
                <a:gd name="T0" fmla="*/ 14 w 14"/>
                <a:gd name="T1" fmla="*/ 0 h 11"/>
                <a:gd name="T2" fmla="*/ 14 w 14"/>
                <a:gd name="T3" fmla="*/ 0 h 11"/>
                <a:gd name="T4" fmla="*/ 0 w 14"/>
                <a:gd name="T5" fmla="*/ 11 h 11"/>
                <a:gd name="T6" fmla="*/ 14 w 14"/>
                <a:gd name="T7" fmla="*/ 0 h 11"/>
              </a:gdLst>
              <a:ahLst/>
              <a:cxnLst>
                <a:cxn ang="0">
                  <a:pos x="T0" y="T1"/>
                </a:cxn>
                <a:cxn ang="0">
                  <a:pos x="T2" y="T3"/>
                </a:cxn>
                <a:cxn ang="0">
                  <a:pos x="T4" y="T5"/>
                </a:cxn>
                <a:cxn ang="0">
                  <a:pos x="T6" y="T7"/>
                </a:cxn>
              </a:cxnLst>
              <a:rect l="0" t="0" r="r" b="b"/>
              <a:pathLst>
                <a:path w="14" h="11">
                  <a:moveTo>
                    <a:pt x="14" y="0"/>
                  </a:moveTo>
                  <a:lnTo>
                    <a:pt x="14" y="0"/>
                  </a:lnTo>
                  <a:cubicBezTo>
                    <a:pt x="12" y="6"/>
                    <a:pt x="5" y="10"/>
                    <a:pt x="0" y="11"/>
                  </a:cubicBezTo>
                  <a:cubicBezTo>
                    <a:pt x="2" y="6"/>
                    <a:pt x="8" y="1"/>
                    <a:pt x="1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4" name="Freeform 1230"/>
            <p:cNvSpPr>
              <a:spLocks/>
            </p:cNvSpPr>
            <p:nvPr userDrawn="1"/>
          </p:nvSpPr>
          <p:spPr bwMode="auto">
            <a:xfrm>
              <a:off x="319" y="200"/>
              <a:ext cx="0" cy="1"/>
            </a:xfrm>
            <a:custGeom>
              <a:avLst/>
              <a:gdLst>
                <a:gd name="T0" fmla="*/ 0 h 2"/>
                <a:gd name="T1" fmla="*/ 0 h 2"/>
                <a:gd name="T2" fmla="*/ 1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0"/>
                  </a:lnTo>
                  <a:cubicBezTo>
                    <a:pt x="0" y="1"/>
                    <a:pt x="0" y="1"/>
                    <a:pt x="0" y="1"/>
                  </a:cubicBezTo>
                  <a:cubicBezTo>
                    <a:pt x="0" y="2"/>
                    <a:pt x="0" y="2"/>
                    <a:pt x="0" y="2"/>
                  </a:cubicBez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5" name="Freeform 1231"/>
            <p:cNvSpPr>
              <a:spLocks/>
            </p:cNvSpPr>
            <p:nvPr userDrawn="1"/>
          </p:nvSpPr>
          <p:spPr bwMode="auto">
            <a:xfrm>
              <a:off x="328" y="186"/>
              <a:ext cx="0" cy="1"/>
            </a:xfrm>
            <a:custGeom>
              <a:avLst/>
              <a:gdLst>
                <a:gd name="T0" fmla="*/ 1 w 1"/>
                <a:gd name="T1" fmla="*/ 2 h 2"/>
                <a:gd name="T2" fmla="*/ 1 w 1"/>
                <a:gd name="T3" fmla="*/ 2 h 2"/>
                <a:gd name="T4" fmla="*/ 0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2"/>
                  </a:lnTo>
                  <a:lnTo>
                    <a:pt x="0" y="0"/>
                  </a:lnTo>
                  <a:lnTo>
                    <a:pt x="1" y="0"/>
                  </a:lnTo>
                  <a:cubicBezTo>
                    <a:pt x="1" y="0"/>
                    <a:pt x="1" y="1"/>
                    <a:pt x="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6" name="Freeform 1232"/>
            <p:cNvSpPr>
              <a:spLocks/>
            </p:cNvSpPr>
            <p:nvPr userDrawn="1"/>
          </p:nvSpPr>
          <p:spPr bwMode="auto">
            <a:xfrm>
              <a:off x="313" y="186"/>
              <a:ext cx="2" cy="4"/>
            </a:xfrm>
            <a:custGeom>
              <a:avLst/>
              <a:gdLst>
                <a:gd name="T0" fmla="*/ 0 w 4"/>
                <a:gd name="T1" fmla="*/ 2 h 7"/>
                <a:gd name="T2" fmla="*/ 0 w 4"/>
                <a:gd name="T3" fmla="*/ 2 h 7"/>
                <a:gd name="T4" fmla="*/ 0 w 4"/>
                <a:gd name="T5" fmla="*/ 0 h 7"/>
                <a:gd name="T6" fmla="*/ 0 w 4"/>
                <a:gd name="T7" fmla="*/ 0 h 7"/>
                <a:gd name="T8" fmla="*/ 4 w 4"/>
                <a:gd name="T9" fmla="*/ 4 h 7"/>
                <a:gd name="T10" fmla="*/ 2 w 4"/>
                <a:gd name="T11" fmla="*/ 7 h 7"/>
                <a:gd name="T12" fmla="*/ 0 w 4"/>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2"/>
                  </a:moveTo>
                  <a:lnTo>
                    <a:pt x="0" y="2"/>
                  </a:lnTo>
                  <a:cubicBezTo>
                    <a:pt x="0" y="1"/>
                    <a:pt x="0" y="1"/>
                    <a:pt x="0" y="0"/>
                  </a:cubicBezTo>
                  <a:lnTo>
                    <a:pt x="0" y="0"/>
                  </a:lnTo>
                  <a:cubicBezTo>
                    <a:pt x="1" y="2"/>
                    <a:pt x="3" y="3"/>
                    <a:pt x="4" y="4"/>
                  </a:cubicBezTo>
                  <a:cubicBezTo>
                    <a:pt x="3" y="5"/>
                    <a:pt x="3" y="6"/>
                    <a:pt x="2" y="7"/>
                  </a:cubicBezTo>
                  <a:cubicBezTo>
                    <a:pt x="2" y="5"/>
                    <a:pt x="1"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7" name="Freeform 1233"/>
            <p:cNvSpPr>
              <a:spLocks/>
            </p:cNvSpPr>
            <p:nvPr userDrawn="1"/>
          </p:nvSpPr>
          <p:spPr bwMode="auto">
            <a:xfrm>
              <a:off x="312" y="181"/>
              <a:ext cx="3" cy="5"/>
            </a:xfrm>
            <a:custGeom>
              <a:avLst/>
              <a:gdLst>
                <a:gd name="T0" fmla="*/ 1 w 5"/>
                <a:gd name="T1" fmla="*/ 9 h 10"/>
                <a:gd name="T2" fmla="*/ 1 w 5"/>
                <a:gd name="T3" fmla="*/ 9 h 10"/>
                <a:gd name="T4" fmla="*/ 0 w 5"/>
                <a:gd name="T5" fmla="*/ 3 h 10"/>
                <a:gd name="T6" fmla="*/ 1 w 5"/>
                <a:gd name="T7" fmla="*/ 0 h 10"/>
                <a:gd name="T8" fmla="*/ 5 w 5"/>
                <a:gd name="T9" fmla="*/ 5 h 10"/>
                <a:gd name="T10" fmla="*/ 2 w 5"/>
                <a:gd name="T11" fmla="*/ 10 h 10"/>
                <a:gd name="T12" fmla="*/ 1 w 5"/>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1" y="9"/>
                  </a:moveTo>
                  <a:lnTo>
                    <a:pt x="1" y="9"/>
                  </a:lnTo>
                  <a:cubicBezTo>
                    <a:pt x="1" y="7"/>
                    <a:pt x="0" y="5"/>
                    <a:pt x="0" y="3"/>
                  </a:cubicBezTo>
                  <a:lnTo>
                    <a:pt x="1" y="0"/>
                  </a:lnTo>
                  <a:cubicBezTo>
                    <a:pt x="3" y="2"/>
                    <a:pt x="4" y="3"/>
                    <a:pt x="5" y="5"/>
                  </a:cubicBezTo>
                  <a:cubicBezTo>
                    <a:pt x="4" y="6"/>
                    <a:pt x="3" y="8"/>
                    <a:pt x="2" y="10"/>
                  </a:cubicBezTo>
                  <a:lnTo>
                    <a:pt x="1" y="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8" name="Freeform 1234"/>
            <p:cNvSpPr>
              <a:spLocks/>
            </p:cNvSpPr>
            <p:nvPr userDrawn="1"/>
          </p:nvSpPr>
          <p:spPr bwMode="auto">
            <a:xfrm>
              <a:off x="312" y="181"/>
              <a:ext cx="1" cy="1"/>
            </a:xfrm>
            <a:custGeom>
              <a:avLst/>
              <a:gdLst>
                <a:gd name="T0" fmla="*/ 0 w 1"/>
                <a:gd name="T1" fmla="*/ 3 h 3"/>
                <a:gd name="T2" fmla="*/ 0 w 1"/>
                <a:gd name="T3" fmla="*/ 3 h 3"/>
                <a:gd name="T4" fmla="*/ 0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0" y="3"/>
                  </a:lnTo>
                  <a:cubicBezTo>
                    <a:pt x="0" y="2"/>
                    <a:pt x="0" y="1"/>
                    <a:pt x="0" y="0"/>
                  </a:cubicBezTo>
                  <a:lnTo>
                    <a:pt x="1" y="1"/>
                  </a:ln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9" name="Freeform 1235"/>
            <p:cNvSpPr>
              <a:spLocks/>
            </p:cNvSpPr>
            <p:nvPr userDrawn="1"/>
          </p:nvSpPr>
          <p:spPr bwMode="auto">
            <a:xfrm>
              <a:off x="312" y="177"/>
              <a:ext cx="3" cy="4"/>
            </a:xfrm>
            <a:custGeom>
              <a:avLst/>
              <a:gdLst>
                <a:gd name="T0" fmla="*/ 0 w 5"/>
                <a:gd name="T1" fmla="*/ 7 h 8"/>
                <a:gd name="T2" fmla="*/ 0 w 5"/>
                <a:gd name="T3" fmla="*/ 7 h 8"/>
                <a:gd name="T4" fmla="*/ 4 w 5"/>
                <a:gd name="T5" fmla="*/ 0 h 8"/>
                <a:gd name="T6" fmla="*/ 5 w 5"/>
                <a:gd name="T7" fmla="*/ 2 h 8"/>
                <a:gd name="T8" fmla="*/ 1 w 5"/>
                <a:gd name="T9" fmla="*/ 8 h 8"/>
                <a:gd name="T10" fmla="*/ 0 w 5"/>
                <a:gd name="T11" fmla="*/ 7 h 8"/>
              </a:gdLst>
              <a:ahLst/>
              <a:cxnLst>
                <a:cxn ang="0">
                  <a:pos x="T0" y="T1"/>
                </a:cxn>
                <a:cxn ang="0">
                  <a:pos x="T2" y="T3"/>
                </a:cxn>
                <a:cxn ang="0">
                  <a:pos x="T4" y="T5"/>
                </a:cxn>
                <a:cxn ang="0">
                  <a:pos x="T6" y="T7"/>
                </a:cxn>
                <a:cxn ang="0">
                  <a:pos x="T8" y="T9"/>
                </a:cxn>
                <a:cxn ang="0">
                  <a:pos x="T10" y="T11"/>
                </a:cxn>
              </a:cxnLst>
              <a:rect l="0" t="0" r="r" b="b"/>
              <a:pathLst>
                <a:path w="5" h="8">
                  <a:moveTo>
                    <a:pt x="0" y="7"/>
                  </a:moveTo>
                  <a:lnTo>
                    <a:pt x="0" y="7"/>
                  </a:lnTo>
                  <a:cubicBezTo>
                    <a:pt x="1" y="4"/>
                    <a:pt x="2" y="2"/>
                    <a:pt x="4" y="0"/>
                  </a:cubicBezTo>
                  <a:cubicBezTo>
                    <a:pt x="4" y="1"/>
                    <a:pt x="5" y="2"/>
                    <a:pt x="5" y="2"/>
                  </a:cubicBezTo>
                  <a:cubicBezTo>
                    <a:pt x="4" y="4"/>
                    <a:pt x="3" y="6"/>
                    <a:pt x="1" y="8"/>
                  </a:cubicBezTo>
                  <a:lnTo>
                    <a:pt x="0" y="7"/>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0" name="Freeform 1236"/>
            <p:cNvSpPr>
              <a:spLocks/>
            </p:cNvSpPr>
            <p:nvPr userDrawn="1"/>
          </p:nvSpPr>
          <p:spPr bwMode="auto">
            <a:xfrm>
              <a:off x="314" y="175"/>
              <a:ext cx="3" cy="2"/>
            </a:xfrm>
            <a:custGeom>
              <a:avLst/>
              <a:gdLst>
                <a:gd name="T0" fmla="*/ 0 w 6"/>
                <a:gd name="T1" fmla="*/ 3 h 5"/>
                <a:gd name="T2" fmla="*/ 0 w 6"/>
                <a:gd name="T3" fmla="*/ 3 h 5"/>
                <a:gd name="T4" fmla="*/ 1 w 6"/>
                <a:gd name="T5" fmla="*/ 3 h 5"/>
                <a:gd name="T6" fmla="*/ 6 w 6"/>
                <a:gd name="T7" fmla="*/ 0 h 5"/>
                <a:gd name="T8" fmla="*/ 6 w 6"/>
                <a:gd name="T9" fmla="*/ 0 h 5"/>
                <a:gd name="T10" fmla="*/ 2 w 6"/>
                <a:gd name="T11" fmla="*/ 5 h 5"/>
                <a:gd name="T12" fmla="*/ 0 w 6"/>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3"/>
                  </a:moveTo>
                  <a:lnTo>
                    <a:pt x="0" y="3"/>
                  </a:lnTo>
                  <a:cubicBezTo>
                    <a:pt x="0" y="3"/>
                    <a:pt x="1" y="3"/>
                    <a:pt x="1" y="3"/>
                  </a:cubicBezTo>
                  <a:cubicBezTo>
                    <a:pt x="2" y="2"/>
                    <a:pt x="4" y="1"/>
                    <a:pt x="6" y="0"/>
                  </a:cubicBezTo>
                  <a:lnTo>
                    <a:pt x="6" y="0"/>
                  </a:lnTo>
                  <a:cubicBezTo>
                    <a:pt x="4" y="2"/>
                    <a:pt x="3" y="4"/>
                    <a:pt x="2" y="5"/>
                  </a:cubicBezTo>
                  <a:cubicBezTo>
                    <a:pt x="1" y="5"/>
                    <a:pt x="1" y="4"/>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1" name="Freeform 1237"/>
            <p:cNvSpPr>
              <a:spLocks/>
            </p:cNvSpPr>
            <p:nvPr userDrawn="1"/>
          </p:nvSpPr>
          <p:spPr bwMode="auto">
            <a:xfrm>
              <a:off x="317" y="175"/>
              <a:ext cx="0" cy="0"/>
            </a:xfrm>
            <a:custGeom>
              <a:avLst/>
              <a:gdLst>
                <a:gd name="T0" fmla="*/ 0 w 1"/>
                <a:gd name="T1" fmla="*/ 0 h 1"/>
                <a:gd name="T2" fmla="*/ 0 w 1"/>
                <a:gd name="T3" fmla="*/ 0 h 1"/>
                <a:gd name="T4" fmla="*/ 1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0"/>
                  </a:lnTo>
                  <a:lnTo>
                    <a:pt x="1" y="0"/>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2" name="Freeform 1238"/>
            <p:cNvSpPr>
              <a:spLocks/>
            </p:cNvSpPr>
            <p:nvPr userDrawn="1"/>
          </p:nvSpPr>
          <p:spPr bwMode="auto">
            <a:xfrm>
              <a:off x="317" y="174"/>
              <a:ext cx="4" cy="4"/>
            </a:xfrm>
            <a:custGeom>
              <a:avLst/>
              <a:gdLst>
                <a:gd name="T0" fmla="*/ 2 w 8"/>
                <a:gd name="T1" fmla="*/ 1 h 9"/>
                <a:gd name="T2" fmla="*/ 2 w 8"/>
                <a:gd name="T3" fmla="*/ 1 h 9"/>
                <a:gd name="T4" fmla="*/ 5 w 8"/>
                <a:gd name="T5" fmla="*/ 0 h 9"/>
                <a:gd name="T6" fmla="*/ 8 w 8"/>
                <a:gd name="T7" fmla="*/ 4 h 9"/>
                <a:gd name="T8" fmla="*/ 4 w 8"/>
                <a:gd name="T9" fmla="*/ 9 h 9"/>
                <a:gd name="T10" fmla="*/ 0 w 8"/>
                <a:gd name="T11" fmla="*/ 3 h 9"/>
                <a:gd name="T12" fmla="*/ 2 w 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2" y="1"/>
                  </a:moveTo>
                  <a:lnTo>
                    <a:pt x="2" y="1"/>
                  </a:lnTo>
                  <a:cubicBezTo>
                    <a:pt x="3" y="1"/>
                    <a:pt x="4" y="0"/>
                    <a:pt x="5" y="0"/>
                  </a:cubicBezTo>
                  <a:cubicBezTo>
                    <a:pt x="5" y="1"/>
                    <a:pt x="6" y="2"/>
                    <a:pt x="8" y="4"/>
                  </a:cubicBezTo>
                  <a:cubicBezTo>
                    <a:pt x="6" y="6"/>
                    <a:pt x="5" y="7"/>
                    <a:pt x="4" y="9"/>
                  </a:cubicBezTo>
                  <a:cubicBezTo>
                    <a:pt x="2" y="7"/>
                    <a:pt x="1" y="5"/>
                    <a:pt x="0" y="3"/>
                  </a:cubicBezTo>
                  <a:cubicBezTo>
                    <a:pt x="1" y="3"/>
                    <a:pt x="1" y="2"/>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3" name="Freeform 1239"/>
            <p:cNvSpPr>
              <a:spLocks/>
            </p:cNvSpPr>
            <p:nvPr userDrawn="1"/>
          </p:nvSpPr>
          <p:spPr bwMode="auto">
            <a:xfrm>
              <a:off x="320" y="173"/>
              <a:ext cx="3" cy="2"/>
            </a:xfrm>
            <a:custGeom>
              <a:avLst/>
              <a:gdLst>
                <a:gd name="T0" fmla="*/ 0 w 7"/>
                <a:gd name="T1" fmla="*/ 2 h 5"/>
                <a:gd name="T2" fmla="*/ 0 w 7"/>
                <a:gd name="T3" fmla="*/ 2 h 5"/>
                <a:gd name="T4" fmla="*/ 7 w 7"/>
                <a:gd name="T5" fmla="*/ 0 h 5"/>
                <a:gd name="T6" fmla="*/ 7 w 7"/>
                <a:gd name="T7" fmla="*/ 2 h 5"/>
                <a:gd name="T8" fmla="*/ 3 w 7"/>
                <a:gd name="T9" fmla="*/ 5 h 5"/>
                <a:gd name="T10" fmla="*/ 0 w 7"/>
                <a:gd name="T11" fmla="*/ 2 h 5"/>
              </a:gdLst>
              <a:ahLst/>
              <a:cxnLst>
                <a:cxn ang="0">
                  <a:pos x="T0" y="T1"/>
                </a:cxn>
                <a:cxn ang="0">
                  <a:pos x="T2" y="T3"/>
                </a:cxn>
                <a:cxn ang="0">
                  <a:pos x="T4" y="T5"/>
                </a:cxn>
                <a:cxn ang="0">
                  <a:pos x="T6" y="T7"/>
                </a:cxn>
                <a:cxn ang="0">
                  <a:pos x="T8" y="T9"/>
                </a:cxn>
                <a:cxn ang="0">
                  <a:pos x="T10" y="T11"/>
                </a:cxn>
              </a:cxnLst>
              <a:rect l="0" t="0" r="r" b="b"/>
              <a:pathLst>
                <a:path w="7" h="5">
                  <a:moveTo>
                    <a:pt x="0" y="2"/>
                  </a:moveTo>
                  <a:lnTo>
                    <a:pt x="0" y="2"/>
                  </a:lnTo>
                  <a:cubicBezTo>
                    <a:pt x="3" y="1"/>
                    <a:pt x="5" y="0"/>
                    <a:pt x="7" y="0"/>
                  </a:cubicBezTo>
                  <a:lnTo>
                    <a:pt x="7" y="2"/>
                  </a:lnTo>
                  <a:cubicBezTo>
                    <a:pt x="6" y="3"/>
                    <a:pt x="4" y="4"/>
                    <a:pt x="3" y="5"/>
                  </a:cubicBezTo>
                  <a:cubicBezTo>
                    <a:pt x="2" y="4"/>
                    <a:pt x="1"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4" name="Freeform 1240"/>
            <p:cNvSpPr>
              <a:spLocks/>
            </p:cNvSpPr>
            <p:nvPr userDrawn="1"/>
          </p:nvSpPr>
          <p:spPr bwMode="auto">
            <a:xfrm>
              <a:off x="321" y="174"/>
              <a:ext cx="3" cy="4"/>
            </a:xfrm>
            <a:custGeom>
              <a:avLst/>
              <a:gdLst>
                <a:gd name="T0" fmla="*/ 3 w 5"/>
                <a:gd name="T1" fmla="*/ 0 h 8"/>
                <a:gd name="T2" fmla="*/ 3 w 5"/>
                <a:gd name="T3" fmla="*/ 0 h 8"/>
                <a:gd name="T4" fmla="*/ 5 w 5"/>
                <a:gd name="T5" fmla="*/ 7 h 8"/>
                <a:gd name="T6" fmla="*/ 4 w 5"/>
                <a:gd name="T7" fmla="*/ 8 h 8"/>
                <a:gd name="T8" fmla="*/ 0 w 5"/>
                <a:gd name="T9" fmla="*/ 3 h 8"/>
                <a:gd name="T10" fmla="*/ 3 w 5"/>
                <a:gd name="T11" fmla="*/ 0 h 8"/>
              </a:gdLst>
              <a:ahLst/>
              <a:cxnLst>
                <a:cxn ang="0">
                  <a:pos x="T0" y="T1"/>
                </a:cxn>
                <a:cxn ang="0">
                  <a:pos x="T2" y="T3"/>
                </a:cxn>
                <a:cxn ang="0">
                  <a:pos x="T4" y="T5"/>
                </a:cxn>
                <a:cxn ang="0">
                  <a:pos x="T6" y="T7"/>
                </a:cxn>
                <a:cxn ang="0">
                  <a:pos x="T8" y="T9"/>
                </a:cxn>
                <a:cxn ang="0">
                  <a:pos x="T10" y="T11"/>
                </a:cxn>
              </a:cxnLst>
              <a:rect l="0" t="0" r="r" b="b"/>
              <a:pathLst>
                <a:path w="5" h="8">
                  <a:moveTo>
                    <a:pt x="3" y="0"/>
                  </a:moveTo>
                  <a:lnTo>
                    <a:pt x="3" y="0"/>
                  </a:lnTo>
                  <a:lnTo>
                    <a:pt x="5" y="7"/>
                  </a:lnTo>
                  <a:lnTo>
                    <a:pt x="4" y="8"/>
                  </a:lnTo>
                  <a:cubicBezTo>
                    <a:pt x="2" y="7"/>
                    <a:pt x="1" y="5"/>
                    <a:pt x="0" y="3"/>
                  </a:cubicBezTo>
                  <a:cubicBezTo>
                    <a:pt x="1" y="2"/>
                    <a:pt x="2"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5" name="Freeform 1241"/>
            <p:cNvSpPr>
              <a:spLocks/>
            </p:cNvSpPr>
            <p:nvPr userDrawn="1"/>
          </p:nvSpPr>
          <p:spPr bwMode="auto">
            <a:xfrm>
              <a:off x="323" y="178"/>
              <a:ext cx="1" cy="1"/>
            </a:xfrm>
            <a:custGeom>
              <a:avLst/>
              <a:gdLst>
                <a:gd name="T0" fmla="*/ 1 w 1"/>
                <a:gd name="T1" fmla="*/ 0 h 2"/>
                <a:gd name="T2" fmla="*/ 1 w 1"/>
                <a:gd name="T3" fmla="*/ 0 h 2"/>
                <a:gd name="T4" fmla="*/ 1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lnTo>
                    <a:pt x="1" y="2"/>
                  </a:lnTo>
                  <a:lnTo>
                    <a:pt x="0"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6" name="Freeform 1242"/>
            <p:cNvSpPr>
              <a:spLocks/>
            </p:cNvSpPr>
            <p:nvPr userDrawn="1"/>
          </p:nvSpPr>
          <p:spPr bwMode="auto">
            <a:xfrm>
              <a:off x="321" y="178"/>
              <a:ext cx="3" cy="4"/>
            </a:xfrm>
            <a:custGeom>
              <a:avLst/>
              <a:gdLst>
                <a:gd name="T0" fmla="*/ 7 w 7"/>
                <a:gd name="T1" fmla="*/ 3 h 9"/>
                <a:gd name="T2" fmla="*/ 7 w 7"/>
                <a:gd name="T3" fmla="*/ 3 h 9"/>
                <a:gd name="T4" fmla="*/ 7 w 7"/>
                <a:gd name="T5" fmla="*/ 6 h 9"/>
                <a:gd name="T6" fmla="*/ 4 w 7"/>
                <a:gd name="T7" fmla="*/ 9 h 9"/>
                <a:gd name="T8" fmla="*/ 0 w 7"/>
                <a:gd name="T9" fmla="*/ 5 h 9"/>
                <a:gd name="T10" fmla="*/ 5 w 7"/>
                <a:gd name="T11" fmla="*/ 0 h 9"/>
                <a:gd name="T12" fmla="*/ 7 w 7"/>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7" y="3"/>
                  </a:moveTo>
                  <a:lnTo>
                    <a:pt x="7" y="3"/>
                  </a:lnTo>
                  <a:lnTo>
                    <a:pt x="7" y="6"/>
                  </a:lnTo>
                  <a:cubicBezTo>
                    <a:pt x="6" y="7"/>
                    <a:pt x="5" y="8"/>
                    <a:pt x="4" y="9"/>
                  </a:cubicBezTo>
                  <a:cubicBezTo>
                    <a:pt x="3" y="8"/>
                    <a:pt x="2" y="7"/>
                    <a:pt x="0" y="5"/>
                  </a:cubicBezTo>
                  <a:cubicBezTo>
                    <a:pt x="2" y="4"/>
                    <a:pt x="3" y="2"/>
                    <a:pt x="5" y="0"/>
                  </a:cubicBezTo>
                  <a:cubicBezTo>
                    <a:pt x="5" y="1"/>
                    <a:pt x="6" y="2"/>
                    <a:pt x="7"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7" name="Freeform 1243"/>
            <p:cNvSpPr>
              <a:spLocks/>
            </p:cNvSpPr>
            <p:nvPr userDrawn="1"/>
          </p:nvSpPr>
          <p:spPr bwMode="auto">
            <a:xfrm>
              <a:off x="323" y="181"/>
              <a:ext cx="2" cy="4"/>
            </a:xfrm>
            <a:custGeom>
              <a:avLst/>
              <a:gdLst>
                <a:gd name="T0" fmla="*/ 2 w 4"/>
                <a:gd name="T1" fmla="*/ 0 h 7"/>
                <a:gd name="T2" fmla="*/ 2 w 4"/>
                <a:gd name="T3" fmla="*/ 0 h 7"/>
                <a:gd name="T4" fmla="*/ 4 w 4"/>
                <a:gd name="T5" fmla="*/ 7 h 7"/>
                <a:gd name="T6" fmla="*/ 0 w 4"/>
                <a:gd name="T7" fmla="*/ 3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lnTo>
                    <a:pt x="2" y="0"/>
                  </a:lnTo>
                  <a:lnTo>
                    <a:pt x="4" y="7"/>
                  </a:lnTo>
                  <a:cubicBezTo>
                    <a:pt x="2" y="6"/>
                    <a:pt x="1" y="4"/>
                    <a:pt x="0" y="3"/>
                  </a:cubicBezTo>
                  <a:cubicBezTo>
                    <a:pt x="1" y="2"/>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8" name="Freeform 1244"/>
            <p:cNvSpPr>
              <a:spLocks/>
            </p:cNvSpPr>
            <p:nvPr userDrawn="1"/>
          </p:nvSpPr>
          <p:spPr bwMode="auto">
            <a:xfrm>
              <a:off x="323" y="185"/>
              <a:ext cx="2" cy="4"/>
            </a:xfrm>
            <a:custGeom>
              <a:avLst/>
              <a:gdLst>
                <a:gd name="T0" fmla="*/ 4 w 5"/>
                <a:gd name="T1" fmla="*/ 1 h 8"/>
                <a:gd name="T2" fmla="*/ 4 w 5"/>
                <a:gd name="T3" fmla="*/ 1 h 8"/>
                <a:gd name="T4" fmla="*/ 5 w 5"/>
                <a:gd name="T5" fmla="*/ 6 h 8"/>
                <a:gd name="T6" fmla="*/ 4 w 5"/>
                <a:gd name="T7" fmla="*/ 7 h 8"/>
                <a:gd name="T8" fmla="*/ 4 w 5"/>
                <a:gd name="T9" fmla="*/ 7 h 8"/>
                <a:gd name="T10" fmla="*/ 4 w 5"/>
                <a:gd name="T11" fmla="*/ 8 h 8"/>
                <a:gd name="T12" fmla="*/ 0 w 5"/>
                <a:gd name="T13" fmla="*/ 5 h 8"/>
                <a:gd name="T14" fmla="*/ 4 w 5"/>
                <a:gd name="T15" fmla="*/ 0 h 8"/>
                <a:gd name="T16" fmla="*/ 4 w 5"/>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4" y="1"/>
                  </a:moveTo>
                  <a:lnTo>
                    <a:pt x="4" y="1"/>
                  </a:lnTo>
                  <a:lnTo>
                    <a:pt x="5" y="6"/>
                  </a:lnTo>
                  <a:cubicBezTo>
                    <a:pt x="5" y="7"/>
                    <a:pt x="5" y="7"/>
                    <a:pt x="4" y="7"/>
                  </a:cubicBezTo>
                  <a:lnTo>
                    <a:pt x="4" y="7"/>
                  </a:lnTo>
                  <a:lnTo>
                    <a:pt x="4" y="8"/>
                  </a:lnTo>
                  <a:cubicBezTo>
                    <a:pt x="3" y="7"/>
                    <a:pt x="1" y="6"/>
                    <a:pt x="0" y="5"/>
                  </a:cubicBezTo>
                  <a:cubicBezTo>
                    <a:pt x="1" y="3"/>
                    <a:pt x="2" y="2"/>
                    <a:pt x="4" y="0"/>
                  </a:cubicBezTo>
                  <a:lnTo>
                    <a:pt x="4"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9" name="Freeform 1245"/>
            <p:cNvSpPr>
              <a:spLocks/>
            </p:cNvSpPr>
            <p:nvPr userDrawn="1"/>
          </p:nvSpPr>
          <p:spPr bwMode="auto">
            <a:xfrm>
              <a:off x="325" y="189"/>
              <a:ext cx="0" cy="1"/>
            </a:xfrm>
            <a:custGeom>
              <a:avLst/>
              <a:gdLst>
                <a:gd name="T0" fmla="*/ 0 w 1"/>
                <a:gd name="T1" fmla="*/ 1 h 2"/>
                <a:gd name="T2" fmla="*/ 0 w 1"/>
                <a:gd name="T3" fmla="*/ 1 h 2"/>
                <a:gd name="T4" fmla="*/ 0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lnTo>
                    <a:pt x="0" y="1"/>
                  </a:lnTo>
                  <a:lnTo>
                    <a:pt x="0" y="0"/>
                  </a:lnTo>
                  <a:cubicBezTo>
                    <a:pt x="0" y="1"/>
                    <a:pt x="1" y="1"/>
                    <a:pt x="1" y="2"/>
                  </a:cubicBezTo>
                  <a:cubicBezTo>
                    <a:pt x="0" y="2"/>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0" name="Freeform 1246"/>
            <p:cNvSpPr>
              <a:spLocks/>
            </p:cNvSpPr>
            <p:nvPr userDrawn="1"/>
          </p:nvSpPr>
          <p:spPr bwMode="auto">
            <a:xfrm>
              <a:off x="318" y="196"/>
              <a:ext cx="2" cy="2"/>
            </a:xfrm>
            <a:custGeom>
              <a:avLst/>
              <a:gdLst>
                <a:gd name="T0" fmla="*/ 4 w 4"/>
                <a:gd name="T1" fmla="*/ 2 h 4"/>
                <a:gd name="T2" fmla="*/ 4 w 4"/>
                <a:gd name="T3" fmla="*/ 2 h 4"/>
                <a:gd name="T4" fmla="*/ 1 w 4"/>
                <a:gd name="T5" fmla="*/ 4 h 4"/>
                <a:gd name="T6" fmla="*/ 0 w 4"/>
                <a:gd name="T7" fmla="*/ 2 h 4"/>
                <a:gd name="T8" fmla="*/ 0 w 4"/>
                <a:gd name="T9" fmla="*/ 0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lnTo>
                    <a:pt x="4" y="2"/>
                  </a:lnTo>
                  <a:cubicBezTo>
                    <a:pt x="3" y="3"/>
                    <a:pt x="2" y="3"/>
                    <a:pt x="1" y="4"/>
                  </a:cubicBezTo>
                  <a:cubicBezTo>
                    <a:pt x="0" y="3"/>
                    <a:pt x="0" y="3"/>
                    <a:pt x="0" y="2"/>
                  </a:cubicBezTo>
                  <a:lnTo>
                    <a:pt x="0" y="0"/>
                  </a:lnTo>
                  <a:cubicBezTo>
                    <a:pt x="2" y="1"/>
                    <a:pt x="3" y="2"/>
                    <a:pt x="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1" name="Freeform 1247"/>
            <p:cNvSpPr>
              <a:spLocks/>
            </p:cNvSpPr>
            <p:nvPr userDrawn="1"/>
          </p:nvSpPr>
          <p:spPr bwMode="auto">
            <a:xfrm>
              <a:off x="318" y="195"/>
              <a:ext cx="1" cy="0"/>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0"/>
                  </a:lnTo>
                  <a:cubicBezTo>
                    <a:pt x="1" y="0"/>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2" name="Freeform 1248"/>
            <p:cNvSpPr>
              <a:spLocks/>
            </p:cNvSpPr>
            <p:nvPr userDrawn="1"/>
          </p:nvSpPr>
          <p:spPr bwMode="auto">
            <a:xfrm>
              <a:off x="316" y="193"/>
              <a:ext cx="2" cy="3"/>
            </a:xfrm>
            <a:custGeom>
              <a:avLst/>
              <a:gdLst>
                <a:gd name="T0" fmla="*/ 5 w 5"/>
                <a:gd name="T1" fmla="*/ 3 h 7"/>
                <a:gd name="T2" fmla="*/ 5 w 5"/>
                <a:gd name="T3" fmla="*/ 3 h 7"/>
                <a:gd name="T4" fmla="*/ 4 w 5"/>
                <a:gd name="T5" fmla="*/ 5 h 7"/>
                <a:gd name="T6" fmla="*/ 3 w 5"/>
                <a:gd name="T7" fmla="*/ 6 h 7"/>
                <a:gd name="T8" fmla="*/ 4 w 5"/>
                <a:gd name="T9" fmla="*/ 6 h 7"/>
                <a:gd name="T10" fmla="*/ 3 w 5"/>
                <a:gd name="T11" fmla="*/ 7 h 7"/>
                <a:gd name="T12" fmla="*/ 0 w 5"/>
                <a:gd name="T13" fmla="*/ 0 h 7"/>
                <a:gd name="T14" fmla="*/ 5 w 5"/>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3"/>
                  </a:moveTo>
                  <a:lnTo>
                    <a:pt x="5" y="3"/>
                  </a:lnTo>
                  <a:cubicBezTo>
                    <a:pt x="5" y="4"/>
                    <a:pt x="4" y="5"/>
                    <a:pt x="4" y="5"/>
                  </a:cubicBezTo>
                  <a:lnTo>
                    <a:pt x="3" y="6"/>
                  </a:lnTo>
                  <a:lnTo>
                    <a:pt x="4" y="6"/>
                  </a:lnTo>
                  <a:lnTo>
                    <a:pt x="3" y="7"/>
                  </a:lnTo>
                  <a:cubicBezTo>
                    <a:pt x="2" y="5"/>
                    <a:pt x="1" y="2"/>
                    <a:pt x="0" y="0"/>
                  </a:cubicBezTo>
                  <a:cubicBezTo>
                    <a:pt x="1" y="1"/>
                    <a:pt x="3" y="2"/>
                    <a:pt x="5"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3" name="Freeform 1249"/>
            <p:cNvSpPr>
              <a:spLocks/>
            </p:cNvSpPr>
            <p:nvPr userDrawn="1"/>
          </p:nvSpPr>
          <p:spPr bwMode="auto">
            <a:xfrm>
              <a:off x="315" y="189"/>
              <a:ext cx="2" cy="4"/>
            </a:xfrm>
            <a:custGeom>
              <a:avLst/>
              <a:gdLst>
                <a:gd name="T0" fmla="*/ 2 w 5"/>
                <a:gd name="T1" fmla="*/ 8 h 9"/>
                <a:gd name="T2" fmla="*/ 2 w 5"/>
                <a:gd name="T3" fmla="*/ 8 h 9"/>
                <a:gd name="T4" fmla="*/ 0 w 5"/>
                <a:gd name="T5" fmla="*/ 3 h 9"/>
                <a:gd name="T6" fmla="*/ 1 w 5"/>
                <a:gd name="T7" fmla="*/ 0 h 9"/>
                <a:gd name="T8" fmla="*/ 5 w 5"/>
                <a:gd name="T9" fmla="*/ 4 h 9"/>
                <a:gd name="T10" fmla="*/ 3 w 5"/>
                <a:gd name="T11" fmla="*/ 9 h 9"/>
                <a:gd name="T12" fmla="*/ 2 w 5"/>
                <a:gd name="T13" fmla="*/ 8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2" y="8"/>
                  </a:moveTo>
                  <a:lnTo>
                    <a:pt x="2" y="8"/>
                  </a:lnTo>
                  <a:cubicBezTo>
                    <a:pt x="1" y="6"/>
                    <a:pt x="0" y="5"/>
                    <a:pt x="0" y="3"/>
                  </a:cubicBezTo>
                  <a:cubicBezTo>
                    <a:pt x="0" y="2"/>
                    <a:pt x="1" y="1"/>
                    <a:pt x="1" y="0"/>
                  </a:cubicBezTo>
                  <a:cubicBezTo>
                    <a:pt x="3" y="1"/>
                    <a:pt x="4" y="2"/>
                    <a:pt x="5" y="4"/>
                  </a:cubicBezTo>
                  <a:cubicBezTo>
                    <a:pt x="4" y="5"/>
                    <a:pt x="4" y="7"/>
                    <a:pt x="3" y="9"/>
                  </a:cubicBezTo>
                  <a:lnTo>
                    <a:pt x="2"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4" name="Freeform 1250"/>
            <p:cNvSpPr>
              <a:spLocks/>
            </p:cNvSpPr>
            <p:nvPr userDrawn="1"/>
          </p:nvSpPr>
          <p:spPr bwMode="auto">
            <a:xfrm>
              <a:off x="324" y="172"/>
              <a:ext cx="3" cy="14"/>
            </a:xfrm>
            <a:custGeom>
              <a:avLst/>
              <a:gdLst>
                <a:gd name="T0" fmla="*/ 4 w 8"/>
                <a:gd name="T1" fmla="*/ 0 h 32"/>
                <a:gd name="T2" fmla="*/ 4 w 8"/>
                <a:gd name="T3" fmla="*/ 0 h 32"/>
                <a:gd name="T4" fmla="*/ 8 w 8"/>
                <a:gd name="T5" fmla="*/ 32 h 32"/>
                <a:gd name="T6" fmla="*/ 7 w 8"/>
                <a:gd name="T7" fmla="*/ 32 h 32"/>
                <a:gd name="T8" fmla="*/ 6 w 8"/>
                <a:gd name="T9" fmla="*/ 31 h 32"/>
                <a:gd name="T10" fmla="*/ 6 w 8"/>
                <a:gd name="T11" fmla="*/ 32 h 32"/>
                <a:gd name="T12" fmla="*/ 0 w 8"/>
                <a:gd name="T13" fmla="*/ 1 h 32"/>
                <a:gd name="T14" fmla="*/ 4 w 8"/>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2">
                  <a:moveTo>
                    <a:pt x="4" y="0"/>
                  </a:moveTo>
                  <a:lnTo>
                    <a:pt x="4" y="0"/>
                  </a:lnTo>
                  <a:lnTo>
                    <a:pt x="8" y="32"/>
                  </a:lnTo>
                  <a:cubicBezTo>
                    <a:pt x="7" y="32"/>
                    <a:pt x="7" y="32"/>
                    <a:pt x="7" y="32"/>
                  </a:cubicBezTo>
                  <a:lnTo>
                    <a:pt x="6" y="31"/>
                  </a:lnTo>
                  <a:cubicBezTo>
                    <a:pt x="6" y="32"/>
                    <a:pt x="6" y="32"/>
                    <a:pt x="6" y="32"/>
                  </a:cubicBezTo>
                  <a:lnTo>
                    <a:pt x="0" y="1"/>
                  </a:lnTo>
                  <a:cubicBezTo>
                    <a:pt x="1" y="0"/>
                    <a:pt x="2" y="0"/>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5" name="Freeform 1251"/>
            <p:cNvSpPr>
              <a:spLocks/>
            </p:cNvSpPr>
            <p:nvPr userDrawn="1"/>
          </p:nvSpPr>
          <p:spPr bwMode="auto">
            <a:xfrm>
              <a:off x="319" y="176"/>
              <a:ext cx="4" cy="4"/>
            </a:xfrm>
            <a:custGeom>
              <a:avLst/>
              <a:gdLst>
                <a:gd name="T0" fmla="*/ 4 w 8"/>
                <a:gd name="T1" fmla="*/ 0 h 9"/>
                <a:gd name="T2" fmla="*/ 4 w 8"/>
                <a:gd name="T3" fmla="*/ 0 h 9"/>
                <a:gd name="T4" fmla="*/ 8 w 8"/>
                <a:gd name="T5" fmla="*/ 5 h 9"/>
                <a:gd name="T6" fmla="*/ 4 w 8"/>
                <a:gd name="T7" fmla="*/ 9 h 9"/>
                <a:gd name="T8" fmla="*/ 0 w 8"/>
                <a:gd name="T9" fmla="*/ 5 h 9"/>
                <a:gd name="T10" fmla="*/ 4 w 8"/>
                <a:gd name="T11" fmla="*/ 0 h 9"/>
              </a:gdLst>
              <a:ahLst/>
              <a:cxnLst>
                <a:cxn ang="0">
                  <a:pos x="T0" y="T1"/>
                </a:cxn>
                <a:cxn ang="0">
                  <a:pos x="T2" y="T3"/>
                </a:cxn>
                <a:cxn ang="0">
                  <a:pos x="T4" y="T5"/>
                </a:cxn>
                <a:cxn ang="0">
                  <a:pos x="T6" y="T7"/>
                </a:cxn>
                <a:cxn ang="0">
                  <a:pos x="T8" y="T9"/>
                </a:cxn>
                <a:cxn ang="0">
                  <a:pos x="T10" y="T11"/>
                </a:cxn>
              </a:cxnLst>
              <a:rect l="0" t="0" r="r" b="b"/>
              <a:pathLst>
                <a:path w="8" h="9">
                  <a:moveTo>
                    <a:pt x="4" y="0"/>
                  </a:moveTo>
                  <a:lnTo>
                    <a:pt x="4" y="0"/>
                  </a:lnTo>
                  <a:cubicBezTo>
                    <a:pt x="5" y="1"/>
                    <a:pt x="7" y="3"/>
                    <a:pt x="8" y="5"/>
                  </a:cubicBezTo>
                  <a:cubicBezTo>
                    <a:pt x="7" y="6"/>
                    <a:pt x="5" y="8"/>
                    <a:pt x="4" y="9"/>
                  </a:cubicBezTo>
                  <a:cubicBezTo>
                    <a:pt x="2" y="8"/>
                    <a:pt x="1" y="6"/>
                    <a:pt x="0" y="5"/>
                  </a:cubicBezTo>
                  <a:cubicBezTo>
                    <a:pt x="1" y="3"/>
                    <a:pt x="3" y="1"/>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6" name="Freeform 1252"/>
            <p:cNvSpPr>
              <a:spLocks/>
            </p:cNvSpPr>
            <p:nvPr userDrawn="1"/>
          </p:nvSpPr>
          <p:spPr bwMode="auto">
            <a:xfrm>
              <a:off x="315" y="176"/>
              <a:ext cx="4" cy="5"/>
            </a:xfrm>
            <a:custGeom>
              <a:avLst/>
              <a:gdLst>
                <a:gd name="T0" fmla="*/ 4 w 8"/>
                <a:gd name="T1" fmla="*/ 11 h 11"/>
                <a:gd name="T2" fmla="*/ 4 w 8"/>
                <a:gd name="T3" fmla="*/ 11 h 11"/>
                <a:gd name="T4" fmla="*/ 0 w 8"/>
                <a:gd name="T5" fmla="*/ 5 h 11"/>
                <a:gd name="T6" fmla="*/ 4 w 8"/>
                <a:gd name="T7" fmla="*/ 0 h 11"/>
                <a:gd name="T8" fmla="*/ 8 w 8"/>
                <a:gd name="T9" fmla="*/ 6 h 11"/>
                <a:gd name="T10" fmla="*/ 4 w 8"/>
                <a:gd name="T11" fmla="*/ 11 h 11"/>
              </a:gdLst>
              <a:ahLst/>
              <a:cxnLst>
                <a:cxn ang="0">
                  <a:pos x="T0" y="T1"/>
                </a:cxn>
                <a:cxn ang="0">
                  <a:pos x="T2" y="T3"/>
                </a:cxn>
                <a:cxn ang="0">
                  <a:pos x="T4" y="T5"/>
                </a:cxn>
                <a:cxn ang="0">
                  <a:pos x="T6" y="T7"/>
                </a:cxn>
                <a:cxn ang="0">
                  <a:pos x="T8" y="T9"/>
                </a:cxn>
                <a:cxn ang="0">
                  <a:pos x="T10" y="T11"/>
                </a:cxn>
              </a:cxnLst>
              <a:rect l="0" t="0" r="r" b="b"/>
              <a:pathLst>
                <a:path w="8" h="11">
                  <a:moveTo>
                    <a:pt x="4" y="11"/>
                  </a:moveTo>
                  <a:lnTo>
                    <a:pt x="4" y="11"/>
                  </a:lnTo>
                  <a:cubicBezTo>
                    <a:pt x="3" y="9"/>
                    <a:pt x="1" y="7"/>
                    <a:pt x="0" y="5"/>
                  </a:cubicBezTo>
                  <a:cubicBezTo>
                    <a:pt x="1" y="4"/>
                    <a:pt x="3" y="2"/>
                    <a:pt x="4" y="0"/>
                  </a:cubicBezTo>
                  <a:cubicBezTo>
                    <a:pt x="5" y="2"/>
                    <a:pt x="7" y="4"/>
                    <a:pt x="8" y="6"/>
                  </a:cubicBezTo>
                  <a:cubicBezTo>
                    <a:pt x="7" y="7"/>
                    <a:pt x="5" y="9"/>
                    <a:pt x="4"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7" name="Freeform 1253"/>
            <p:cNvSpPr>
              <a:spLocks/>
            </p:cNvSpPr>
            <p:nvPr userDrawn="1"/>
          </p:nvSpPr>
          <p:spPr bwMode="auto">
            <a:xfrm>
              <a:off x="317" y="178"/>
              <a:ext cx="3" cy="5"/>
            </a:xfrm>
            <a:custGeom>
              <a:avLst/>
              <a:gdLst>
                <a:gd name="T0" fmla="*/ 4 w 8"/>
                <a:gd name="T1" fmla="*/ 10 h 10"/>
                <a:gd name="T2" fmla="*/ 4 w 8"/>
                <a:gd name="T3" fmla="*/ 10 h 10"/>
                <a:gd name="T4" fmla="*/ 0 w 8"/>
                <a:gd name="T5" fmla="*/ 5 h 10"/>
                <a:gd name="T6" fmla="*/ 4 w 8"/>
                <a:gd name="T7" fmla="*/ 0 h 10"/>
                <a:gd name="T8" fmla="*/ 8 w 8"/>
                <a:gd name="T9" fmla="*/ 5 h 10"/>
                <a:gd name="T10" fmla="*/ 4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4" y="10"/>
                  </a:moveTo>
                  <a:lnTo>
                    <a:pt x="4" y="10"/>
                  </a:lnTo>
                  <a:cubicBezTo>
                    <a:pt x="3" y="8"/>
                    <a:pt x="2" y="7"/>
                    <a:pt x="0" y="5"/>
                  </a:cubicBezTo>
                  <a:cubicBezTo>
                    <a:pt x="2" y="4"/>
                    <a:pt x="3" y="2"/>
                    <a:pt x="4" y="0"/>
                  </a:cubicBezTo>
                  <a:cubicBezTo>
                    <a:pt x="6" y="2"/>
                    <a:pt x="7" y="3"/>
                    <a:pt x="8" y="5"/>
                  </a:cubicBezTo>
                  <a:cubicBezTo>
                    <a:pt x="7" y="7"/>
                    <a:pt x="6" y="8"/>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8" name="Freeform 1254"/>
            <p:cNvSpPr>
              <a:spLocks/>
            </p:cNvSpPr>
            <p:nvPr userDrawn="1"/>
          </p:nvSpPr>
          <p:spPr bwMode="auto">
            <a:xfrm>
              <a:off x="319" y="181"/>
              <a:ext cx="4" cy="4"/>
            </a:xfrm>
            <a:custGeom>
              <a:avLst/>
              <a:gdLst>
                <a:gd name="T0" fmla="*/ 4 w 8"/>
                <a:gd name="T1" fmla="*/ 9 h 9"/>
                <a:gd name="T2" fmla="*/ 4 w 8"/>
                <a:gd name="T3" fmla="*/ 9 h 9"/>
                <a:gd name="T4" fmla="*/ 0 w 8"/>
                <a:gd name="T5" fmla="*/ 4 h 9"/>
                <a:gd name="T6" fmla="*/ 4 w 8"/>
                <a:gd name="T7" fmla="*/ 0 h 9"/>
                <a:gd name="T8" fmla="*/ 8 w 8"/>
                <a:gd name="T9" fmla="*/ 4 h 9"/>
                <a:gd name="T10" fmla="*/ 4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4" y="9"/>
                  </a:moveTo>
                  <a:lnTo>
                    <a:pt x="4" y="9"/>
                  </a:lnTo>
                  <a:cubicBezTo>
                    <a:pt x="2" y="7"/>
                    <a:pt x="1" y="6"/>
                    <a:pt x="0" y="4"/>
                  </a:cubicBezTo>
                  <a:cubicBezTo>
                    <a:pt x="1" y="3"/>
                    <a:pt x="2" y="1"/>
                    <a:pt x="4" y="0"/>
                  </a:cubicBezTo>
                  <a:cubicBezTo>
                    <a:pt x="5" y="1"/>
                    <a:pt x="6" y="3"/>
                    <a:pt x="8" y="4"/>
                  </a:cubicBezTo>
                  <a:cubicBezTo>
                    <a:pt x="6" y="6"/>
                    <a:pt x="5" y="7"/>
                    <a:pt x="4"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9" name="Freeform 1255"/>
            <p:cNvSpPr>
              <a:spLocks/>
            </p:cNvSpPr>
            <p:nvPr userDrawn="1"/>
          </p:nvSpPr>
          <p:spPr bwMode="auto">
            <a:xfrm>
              <a:off x="321" y="183"/>
              <a:ext cx="3" cy="4"/>
            </a:xfrm>
            <a:custGeom>
              <a:avLst/>
              <a:gdLst>
                <a:gd name="T0" fmla="*/ 4 w 8"/>
                <a:gd name="T1" fmla="*/ 8 h 8"/>
                <a:gd name="T2" fmla="*/ 4 w 8"/>
                <a:gd name="T3" fmla="*/ 8 h 8"/>
                <a:gd name="T4" fmla="*/ 0 w 8"/>
                <a:gd name="T5" fmla="*/ 4 h 8"/>
                <a:gd name="T6" fmla="*/ 4 w 8"/>
                <a:gd name="T7" fmla="*/ 0 h 8"/>
                <a:gd name="T8" fmla="*/ 8 w 8"/>
                <a:gd name="T9" fmla="*/ 4 h 8"/>
                <a:gd name="T10" fmla="*/ 4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4" y="8"/>
                  </a:moveTo>
                  <a:lnTo>
                    <a:pt x="4" y="8"/>
                  </a:lnTo>
                  <a:cubicBezTo>
                    <a:pt x="3" y="7"/>
                    <a:pt x="2" y="6"/>
                    <a:pt x="0" y="4"/>
                  </a:cubicBezTo>
                  <a:cubicBezTo>
                    <a:pt x="2" y="3"/>
                    <a:pt x="3" y="1"/>
                    <a:pt x="4" y="0"/>
                  </a:cubicBezTo>
                  <a:cubicBezTo>
                    <a:pt x="5" y="1"/>
                    <a:pt x="7" y="2"/>
                    <a:pt x="8" y="4"/>
                  </a:cubicBezTo>
                  <a:cubicBezTo>
                    <a:pt x="7" y="5"/>
                    <a:pt x="6" y="7"/>
                    <a:pt x="4"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0" name="Freeform 1256"/>
            <p:cNvSpPr>
              <a:spLocks/>
            </p:cNvSpPr>
            <p:nvPr userDrawn="1"/>
          </p:nvSpPr>
          <p:spPr bwMode="auto">
            <a:xfrm>
              <a:off x="313" y="178"/>
              <a:ext cx="3" cy="5"/>
            </a:xfrm>
            <a:custGeom>
              <a:avLst/>
              <a:gdLst>
                <a:gd name="T0" fmla="*/ 3 w 7"/>
                <a:gd name="T1" fmla="*/ 11 h 11"/>
                <a:gd name="T2" fmla="*/ 3 w 7"/>
                <a:gd name="T3" fmla="*/ 11 h 11"/>
                <a:gd name="T4" fmla="*/ 0 w 7"/>
                <a:gd name="T5" fmla="*/ 6 h 11"/>
                <a:gd name="T6" fmla="*/ 4 w 7"/>
                <a:gd name="T7" fmla="*/ 0 h 11"/>
                <a:gd name="T8" fmla="*/ 7 w 7"/>
                <a:gd name="T9" fmla="*/ 5 h 11"/>
                <a:gd name="T10" fmla="*/ 3 w 7"/>
                <a:gd name="T11" fmla="*/ 11 h 11"/>
              </a:gdLst>
              <a:ahLst/>
              <a:cxnLst>
                <a:cxn ang="0">
                  <a:pos x="T0" y="T1"/>
                </a:cxn>
                <a:cxn ang="0">
                  <a:pos x="T2" y="T3"/>
                </a:cxn>
                <a:cxn ang="0">
                  <a:pos x="T4" y="T5"/>
                </a:cxn>
                <a:cxn ang="0">
                  <a:pos x="T6" y="T7"/>
                </a:cxn>
                <a:cxn ang="0">
                  <a:pos x="T8" y="T9"/>
                </a:cxn>
                <a:cxn ang="0">
                  <a:pos x="T10" y="T11"/>
                </a:cxn>
              </a:cxnLst>
              <a:rect l="0" t="0" r="r" b="b"/>
              <a:pathLst>
                <a:path w="7" h="11">
                  <a:moveTo>
                    <a:pt x="3" y="11"/>
                  </a:moveTo>
                  <a:lnTo>
                    <a:pt x="3" y="11"/>
                  </a:lnTo>
                  <a:cubicBezTo>
                    <a:pt x="2" y="10"/>
                    <a:pt x="1" y="8"/>
                    <a:pt x="0" y="6"/>
                  </a:cubicBezTo>
                  <a:cubicBezTo>
                    <a:pt x="1" y="4"/>
                    <a:pt x="2" y="2"/>
                    <a:pt x="4" y="0"/>
                  </a:cubicBezTo>
                  <a:cubicBezTo>
                    <a:pt x="5" y="2"/>
                    <a:pt x="6" y="4"/>
                    <a:pt x="7" y="5"/>
                  </a:cubicBezTo>
                  <a:cubicBezTo>
                    <a:pt x="6" y="7"/>
                    <a:pt x="5" y="9"/>
                    <a:pt x="3"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1" name="Freeform 1257"/>
            <p:cNvSpPr>
              <a:spLocks/>
            </p:cNvSpPr>
            <p:nvPr userDrawn="1"/>
          </p:nvSpPr>
          <p:spPr bwMode="auto">
            <a:xfrm>
              <a:off x="315" y="181"/>
              <a:ext cx="4" cy="5"/>
            </a:xfrm>
            <a:custGeom>
              <a:avLst/>
              <a:gdLst>
                <a:gd name="T0" fmla="*/ 4 w 8"/>
                <a:gd name="T1" fmla="*/ 10 h 10"/>
                <a:gd name="T2" fmla="*/ 4 w 8"/>
                <a:gd name="T3" fmla="*/ 10 h 10"/>
                <a:gd name="T4" fmla="*/ 0 w 8"/>
                <a:gd name="T5" fmla="*/ 6 h 10"/>
                <a:gd name="T6" fmla="*/ 4 w 8"/>
                <a:gd name="T7" fmla="*/ 0 h 10"/>
                <a:gd name="T8" fmla="*/ 8 w 8"/>
                <a:gd name="T9" fmla="*/ 5 h 10"/>
                <a:gd name="T10" fmla="*/ 4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4" y="10"/>
                  </a:moveTo>
                  <a:lnTo>
                    <a:pt x="4" y="10"/>
                  </a:lnTo>
                  <a:cubicBezTo>
                    <a:pt x="2" y="9"/>
                    <a:pt x="1" y="7"/>
                    <a:pt x="0" y="6"/>
                  </a:cubicBezTo>
                  <a:cubicBezTo>
                    <a:pt x="1" y="4"/>
                    <a:pt x="3" y="2"/>
                    <a:pt x="4" y="0"/>
                  </a:cubicBezTo>
                  <a:cubicBezTo>
                    <a:pt x="5" y="2"/>
                    <a:pt x="6" y="3"/>
                    <a:pt x="8" y="5"/>
                  </a:cubicBezTo>
                  <a:cubicBezTo>
                    <a:pt x="6" y="6"/>
                    <a:pt x="5" y="8"/>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2" name="Freeform 1258"/>
            <p:cNvSpPr>
              <a:spLocks/>
            </p:cNvSpPr>
            <p:nvPr userDrawn="1"/>
          </p:nvSpPr>
          <p:spPr bwMode="auto">
            <a:xfrm>
              <a:off x="317" y="183"/>
              <a:ext cx="3" cy="5"/>
            </a:xfrm>
            <a:custGeom>
              <a:avLst/>
              <a:gdLst>
                <a:gd name="T0" fmla="*/ 4 w 8"/>
                <a:gd name="T1" fmla="*/ 10 h 10"/>
                <a:gd name="T2" fmla="*/ 4 w 8"/>
                <a:gd name="T3" fmla="*/ 10 h 10"/>
                <a:gd name="T4" fmla="*/ 0 w 8"/>
                <a:gd name="T5" fmla="*/ 6 h 10"/>
                <a:gd name="T6" fmla="*/ 4 w 8"/>
                <a:gd name="T7" fmla="*/ 0 h 10"/>
                <a:gd name="T8" fmla="*/ 8 w 8"/>
                <a:gd name="T9" fmla="*/ 4 h 10"/>
                <a:gd name="T10" fmla="*/ 5 w 8"/>
                <a:gd name="T11" fmla="*/ 9 h 10"/>
                <a:gd name="T12" fmla="*/ 5 w 8"/>
                <a:gd name="T13" fmla="*/ 9 h 10"/>
                <a:gd name="T14" fmla="*/ 4 w 8"/>
                <a:gd name="T15" fmla="*/ 9 h 10"/>
                <a:gd name="T16" fmla="*/ 4 w 8"/>
                <a:gd name="T17" fmla="*/ 10 h 10"/>
                <a:gd name="T18" fmla="*/ 4 w 8"/>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4" y="10"/>
                  </a:moveTo>
                  <a:lnTo>
                    <a:pt x="4" y="10"/>
                  </a:lnTo>
                  <a:cubicBezTo>
                    <a:pt x="3" y="9"/>
                    <a:pt x="1" y="7"/>
                    <a:pt x="0" y="6"/>
                  </a:cubicBezTo>
                  <a:cubicBezTo>
                    <a:pt x="1" y="4"/>
                    <a:pt x="3" y="2"/>
                    <a:pt x="4" y="0"/>
                  </a:cubicBezTo>
                  <a:cubicBezTo>
                    <a:pt x="6" y="2"/>
                    <a:pt x="7" y="3"/>
                    <a:pt x="8" y="4"/>
                  </a:cubicBezTo>
                  <a:cubicBezTo>
                    <a:pt x="7" y="6"/>
                    <a:pt x="6" y="7"/>
                    <a:pt x="5" y="9"/>
                  </a:cubicBezTo>
                  <a:cubicBezTo>
                    <a:pt x="5" y="9"/>
                    <a:pt x="5" y="9"/>
                    <a:pt x="5" y="9"/>
                  </a:cubicBezTo>
                  <a:lnTo>
                    <a:pt x="4" y="9"/>
                  </a:lnTo>
                  <a:cubicBezTo>
                    <a:pt x="4" y="9"/>
                    <a:pt x="4" y="9"/>
                    <a:pt x="4" y="10"/>
                  </a:cubicBezTo>
                  <a:lnTo>
                    <a:pt x="4" y="1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3" name="Freeform 1259"/>
            <p:cNvSpPr>
              <a:spLocks/>
            </p:cNvSpPr>
            <p:nvPr userDrawn="1"/>
          </p:nvSpPr>
          <p:spPr bwMode="auto">
            <a:xfrm>
              <a:off x="320" y="186"/>
              <a:ext cx="3" cy="2"/>
            </a:xfrm>
            <a:custGeom>
              <a:avLst/>
              <a:gdLst>
                <a:gd name="T0" fmla="*/ 0 w 7"/>
                <a:gd name="T1" fmla="*/ 4 h 5"/>
                <a:gd name="T2" fmla="*/ 0 w 7"/>
                <a:gd name="T3" fmla="*/ 4 h 5"/>
                <a:gd name="T4" fmla="*/ 3 w 7"/>
                <a:gd name="T5" fmla="*/ 0 h 5"/>
                <a:gd name="T6" fmla="*/ 7 w 7"/>
                <a:gd name="T7" fmla="*/ 4 h 5"/>
                <a:gd name="T8" fmla="*/ 6 w 7"/>
                <a:gd name="T9" fmla="*/ 5 h 5"/>
                <a:gd name="T10" fmla="*/ 0 w 7"/>
                <a:gd name="T11" fmla="*/ 4 h 5"/>
              </a:gdLst>
              <a:ahLst/>
              <a:cxnLst>
                <a:cxn ang="0">
                  <a:pos x="T0" y="T1"/>
                </a:cxn>
                <a:cxn ang="0">
                  <a:pos x="T2" y="T3"/>
                </a:cxn>
                <a:cxn ang="0">
                  <a:pos x="T4" y="T5"/>
                </a:cxn>
                <a:cxn ang="0">
                  <a:pos x="T6" y="T7"/>
                </a:cxn>
                <a:cxn ang="0">
                  <a:pos x="T8" y="T9"/>
                </a:cxn>
                <a:cxn ang="0">
                  <a:pos x="T10" y="T11"/>
                </a:cxn>
              </a:cxnLst>
              <a:rect l="0" t="0" r="r" b="b"/>
              <a:pathLst>
                <a:path w="7" h="5">
                  <a:moveTo>
                    <a:pt x="0" y="4"/>
                  </a:moveTo>
                  <a:lnTo>
                    <a:pt x="0" y="4"/>
                  </a:lnTo>
                  <a:cubicBezTo>
                    <a:pt x="1" y="2"/>
                    <a:pt x="2" y="1"/>
                    <a:pt x="3" y="0"/>
                  </a:cubicBezTo>
                  <a:cubicBezTo>
                    <a:pt x="4" y="1"/>
                    <a:pt x="6" y="2"/>
                    <a:pt x="7" y="4"/>
                  </a:cubicBezTo>
                  <a:cubicBezTo>
                    <a:pt x="6" y="4"/>
                    <a:pt x="6" y="5"/>
                    <a:pt x="6" y="5"/>
                  </a:cubicBezTo>
                  <a:cubicBezTo>
                    <a:pt x="3" y="4"/>
                    <a:pt x="1" y="4"/>
                    <a:pt x="0"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4" name="Freeform 1260"/>
            <p:cNvSpPr>
              <a:spLocks/>
            </p:cNvSpPr>
            <p:nvPr userDrawn="1"/>
          </p:nvSpPr>
          <p:spPr bwMode="auto">
            <a:xfrm>
              <a:off x="319" y="188"/>
              <a:ext cx="0" cy="0"/>
            </a:xfrm>
            <a:custGeom>
              <a:avLst/>
              <a:gdLst/>
              <a:ahLst/>
              <a:cxnLst>
                <a:cxn ang="0">
                  <a:pos x="0" y="0"/>
                </a:cxn>
                <a:cxn ang="0">
                  <a:pos x="0" y="0"/>
                </a:cxn>
                <a:cxn ang="0">
                  <a:pos x="0" y="0"/>
                </a:cxn>
                <a:cxn ang="0">
                  <a:pos x="0" y="0"/>
                </a:cxn>
                <a:cxn ang="0">
                  <a:pos x="0" y="0"/>
                </a:cxn>
              </a:cxnLst>
              <a:rect l="0" t="0" r="r" b="b"/>
              <a:pathLst>
                <a:path>
                  <a:moveTo>
                    <a:pt x="0" y="0"/>
                  </a:moveTo>
                  <a:lnTo>
                    <a:pt x="0" y="0"/>
                  </a:lnTo>
                  <a:lnTo>
                    <a:pt x="0" y="0"/>
                  </a:lnTo>
                  <a:lnTo>
                    <a:pt x="0" y="0"/>
                  </a:lnTo>
                  <a:cubicBezTo>
                    <a:pt x="0" y="0"/>
                    <a:pt x="0"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5" name="Freeform 1261"/>
            <p:cNvSpPr>
              <a:spLocks/>
            </p:cNvSpPr>
            <p:nvPr userDrawn="1"/>
          </p:nvSpPr>
          <p:spPr bwMode="auto">
            <a:xfrm>
              <a:off x="323" y="187"/>
              <a:ext cx="2" cy="2"/>
            </a:xfrm>
            <a:custGeom>
              <a:avLst/>
              <a:gdLst>
                <a:gd name="T0" fmla="*/ 0 w 5"/>
                <a:gd name="T1" fmla="*/ 2 h 4"/>
                <a:gd name="T2" fmla="*/ 0 w 5"/>
                <a:gd name="T3" fmla="*/ 2 h 4"/>
                <a:gd name="T4" fmla="*/ 1 w 5"/>
                <a:gd name="T5" fmla="*/ 0 h 4"/>
                <a:gd name="T6" fmla="*/ 5 w 5"/>
                <a:gd name="T7" fmla="*/ 4 h 4"/>
                <a:gd name="T8" fmla="*/ 4 w 5"/>
                <a:gd name="T9" fmla="*/ 4 h 4"/>
                <a:gd name="T10" fmla="*/ 3 w 5"/>
                <a:gd name="T11" fmla="*/ 4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0" y="2"/>
                  </a:lnTo>
                  <a:cubicBezTo>
                    <a:pt x="0" y="1"/>
                    <a:pt x="0" y="1"/>
                    <a:pt x="1" y="0"/>
                  </a:cubicBezTo>
                  <a:cubicBezTo>
                    <a:pt x="2" y="1"/>
                    <a:pt x="3" y="2"/>
                    <a:pt x="5" y="4"/>
                  </a:cubicBezTo>
                  <a:lnTo>
                    <a:pt x="4" y="4"/>
                  </a:lnTo>
                  <a:cubicBezTo>
                    <a:pt x="4" y="4"/>
                    <a:pt x="3" y="4"/>
                    <a:pt x="3" y="4"/>
                  </a:cubicBezTo>
                  <a:cubicBezTo>
                    <a:pt x="2" y="3"/>
                    <a:pt x="1" y="2"/>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6" name="Rectangle 1262"/>
            <p:cNvSpPr>
              <a:spLocks noChangeArrowheads="1"/>
            </p:cNvSpPr>
            <p:nvPr userDrawn="1"/>
          </p:nvSpPr>
          <p:spPr bwMode="auto">
            <a:xfrm>
              <a:off x="321" y="191"/>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7" name="Freeform 1263"/>
            <p:cNvSpPr>
              <a:spLocks/>
            </p:cNvSpPr>
            <p:nvPr userDrawn="1"/>
          </p:nvSpPr>
          <p:spPr bwMode="auto">
            <a:xfrm>
              <a:off x="320" y="192"/>
              <a:ext cx="2" cy="2"/>
            </a:xfrm>
            <a:custGeom>
              <a:avLst/>
              <a:gdLst>
                <a:gd name="T0" fmla="*/ 3 w 4"/>
                <a:gd name="T1" fmla="*/ 3 h 3"/>
                <a:gd name="T2" fmla="*/ 3 w 4"/>
                <a:gd name="T3" fmla="*/ 3 h 3"/>
                <a:gd name="T4" fmla="*/ 0 w 4"/>
                <a:gd name="T5" fmla="*/ 0 h 3"/>
                <a:gd name="T6" fmla="*/ 0 w 4"/>
                <a:gd name="T7" fmla="*/ 0 h 3"/>
                <a:gd name="T8" fmla="*/ 4 w 4"/>
                <a:gd name="T9" fmla="*/ 3 h 3"/>
                <a:gd name="T10" fmla="*/ 3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3" y="3"/>
                  </a:moveTo>
                  <a:lnTo>
                    <a:pt x="3" y="3"/>
                  </a:lnTo>
                  <a:cubicBezTo>
                    <a:pt x="2" y="2"/>
                    <a:pt x="1" y="1"/>
                    <a:pt x="0" y="0"/>
                  </a:cubicBezTo>
                  <a:lnTo>
                    <a:pt x="0" y="0"/>
                  </a:lnTo>
                  <a:cubicBezTo>
                    <a:pt x="1" y="1"/>
                    <a:pt x="2" y="2"/>
                    <a:pt x="4" y="3"/>
                  </a:cubicBezTo>
                  <a:cubicBezTo>
                    <a:pt x="3" y="3"/>
                    <a:pt x="3" y="3"/>
                    <a:pt x="3"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8" name="Freeform 1264"/>
            <p:cNvSpPr>
              <a:spLocks/>
            </p:cNvSpPr>
            <p:nvPr userDrawn="1"/>
          </p:nvSpPr>
          <p:spPr bwMode="auto">
            <a:xfrm>
              <a:off x="314" y="184"/>
              <a:ext cx="2" cy="4"/>
            </a:xfrm>
            <a:custGeom>
              <a:avLst/>
              <a:gdLst>
                <a:gd name="T0" fmla="*/ 3 w 6"/>
                <a:gd name="T1" fmla="*/ 9 h 9"/>
                <a:gd name="T2" fmla="*/ 3 w 6"/>
                <a:gd name="T3" fmla="*/ 9 h 9"/>
                <a:gd name="T4" fmla="*/ 0 w 6"/>
                <a:gd name="T5" fmla="*/ 4 h 9"/>
                <a:gd name="T6" fmla="*/ 2 w 6"/>
                <a:gd name="T7" fmla="*/ 0 h 9"/>
                <a:gd name="T8" fmla="*/ 6 w 6"/>
                <a:gd name="T9" fmla="*/ 4 h 9"/>
                <a:gd name="T10" fmla="*/ 3 w 6"/>
                <a:gd name="T11" fmla="*/ 9 h 9"/>
              </a:gdLst>
              <a:ahLst/>
              <a:cxnLst>
                <a:cxn ang="0">
                  <a:pos x="T0" y="T1"/>
                </a:cxn>
                <a:cxn ang="0">
                  <a:pos x="T2" y="T3"/>
                </a:cxn>
                <a:cxn ang="0">
                  <a:pos x="T4" y="T5"/>
                </a:cxn>
                <a:cxn ang="0">
                  <a:pos x="T6" y="T7"/>
                </a:cxn>
                <a:cxn ang="0">
                  <a:pos x="T8" y="T9"/>
                </a:cxn>
                <a:cxn ang="0">
                  <a:pos x="T10" y="T11"/>
                </a:cxn>
              </a:cxnLst>
              <a:rect l="0" t="0" r="r" b="b"/>
              <a:pathLst>
                <a:path w="6" h="9">
                  <a:moveTo>
                    <a:pt x="3" y="9"/>
                  </a:moveTo>
                  <a:lnTo>
                    <a:pt x="3" y="9"/>
                  </a:lnTo>
                  <a:cubicBezTo>
                    <a:pt x="2" y="7"/>
                    <a:pt x="1" y="6"/>
                    <a:pt x="0" y="4"/>
                  </a:cubicBezTo>
                  <a:cubicBezTo>
                    <a:pt x="0" y="3"/>
                    <a:pt x="1" y="1"/>
                    <a:pt x="2" y="0"/>
                  </a:cubicBezTo>
                  <a:cubicBezTo>
                    <a:pt x="4" y="1"/>
                    <a:pt x="5" y="3"/>
                    <a:pt x="6" y="4"/>
                  </a:cubicBezTo>
                  <a:cubicBezTo>
                    <a:pt x="5" y="6"/>
                    <a:pt x="4" y="7"/>
                    <a:pt x="3"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9" name="Freeform 1265"/>
            <p:cNvSpPr>
              <a:spLocks/>
            </p:cNvSpPr>
            <p:nvPr userDrawn="1"/>
          </p:nvSpPr>
          <p:spPr bwMode="auto">
            <a:xfrm>
              <a:off x="315" y="186"/>
              <a:ext cx="4" cy="4"/>
            </a:xfrm>
            <a:custGeom>
              <a:avLst/>
              <a:gdLst>
                <a:gd name="T0" fmla="*/ 4 w 7"/>
                <a:gd name="T1" fmla="*/ 8 h 8"/>
                <a:gd name="T2" fmla="*/ 4 w 7"/>
                <a:gd name="T3" fmla="*/ 8 h 8"/>
                <a:gd name="T4" fmla="*/ 0 w 7"/>
                <a:gd name="T5" fmla="*/ 4 h 8"/>
                <a:gd name="T6" fmla="*/ 3 w 7"/>
                <a:gd name="T7" fmla="*/ 0 h 8"/>
                <a:gd name="T8" fmla="*/ 7 w 7"/>
                <a:gd name="T9" fmla="*/ 4 h 8"/>
                <a:gd name="T10" fmla="*/ 4 w 7"/>
                <a:gd name="T11" fmla="*/ 8 h 8"/>
              </a:gdLst>
              <a:ahLst/>
              <a:cxnLst>
                <a:cxn ang="0">
                  <a:pos x="T0" y="T1"/>
                </a:cxn>
                <a:cxn ang="0">
                  <a:pos x="T2" y="T3"/>
                </a:cxn>
                <a:cxn ang="0">
                  <a:pos x="T4" y="T5"/>
                </a:cxn>
                <a:cxn ang="0">
                  <a:pos x="T6" y="T7"/>
                </a:cxn>
                <a:cxn ang="0">
                  <a:pos x="T8" y="T9"/>
                </a:cxn>
                <a:cxn ang="0">
                  <a:pos x="T10" y="T11"/>
                </a:cxn>
              </a:cxnLst>
              <a:rect l="0" t="0" r="r" b="b"/>
              <a:pathLst>
                <a:path w="7" h="8">
                  <a:moveTo>
                    <a:pt x="4" y="8"/>
                  </a:moveTo>
                  <a:lnTo>
                    <a:pt x="4" y="8"/>
                  </a:lnTo>
                  <a:cubicBezTo>
                    <a:pt x="3" y="7"/>
                    <a:pt x="1" y="6"/>
                    <a:pt x="0" y="4"/>
                  </a:cubicBezTo>
                  <a:cubicBezTo>
                    <a:pt x="1" y="3"/>
                    <a:pt x="2" y="1"/>
                    <a:pt x="3" y="0"/>
                  </a:cubicBezTo>
                  <a:cubicBezTo>
                    <a:pt x="4" y="1"/>
                    <a:pt x="5" y="3"/>
                    <a:pt x="7" y="4"/>
                  </a:cubicBezTo>
                  <a:cubicBezTo>
                    <a:pt x="6" y="5"/>
                    <a:pt x="5" y="7"/>
                    <a:pt x="4"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0" name="Freeform 1266"/>
            <p:cNvSpPr>
              <a:spLocks/>
            </p:cNvSpPr>
            <p:nvPr userDrawn="1"/>
          </p:nvSpPr>
          <p:spPr bwMode="auto">
            <a:xfrm>
              <a:off x="318" y="189"/>
              <a:ext cx="2" cy="3"/>
            </a:xfrm>
            <a:custGeom>
              <a:avLst/>
              <a:gdLst>
                <a:gd name="T0" fmla="*/ 4 w 6"/>
                <a:gd name="T1" fmla="*/ 8 h 8"/>
                <a:gd name="T2" fmla="*/ 4 w 6"/>
                <a:gd name="T3" fmla="*/ 8 h 8"/>
                <a:gd name="T4" fmla="*/ 0 w 6"/>
                <a:gd name="T5" fmla="*/ 4 h 8"/>
                <a:gd name="T6" fmla="*/ 2 w 6"/>
                <a:gd name="T7" fmla="*/ 0 h 8"/>
                <a:gd name="T8" fmla="*/ 6 w 6"/>
                <a:gd name="T9" fmla="*/ 3 h 8"/>
                <a:gd name="T10" fmla="*/ 6 w 6"/>
                <a:gd name="T11" fmla="*/ 4 h 8"/>
                <a:gd name="T12" fmla="*/ 3 w 6"/>
                <a:gd name="T13" fmla="*/ 5 h 8"/>
                <a:gd name="T14" fmla="*/ 2 w 6"/>
                <a:gd name="T15" fmla="*/ 5 h 8"/>
                <a:gd name="T16" fmla="*/ 4 w 6"/>
                <a:gd name="T17" fmla="*/ 7 h 8"/>
                <a:gd name="T18" fmla="*/ 4 w 6"/>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8"/>
                  </a:moveTo>
                  <a:lnTo>
                    <a:pt x="4" y="8"/>
                  </a:lnTo>
                  <a:cubicBezTo>
                    <a:pt x="2" y="6"/>
                    <a:pt x="1" y="5"/>
                    <a:pt x="0" y="4"/>
                  </a:cubicBezTo>
                  <a:cubicBezTo>
                    <a:pt x="0" y="2"/>
                    <a:pt x="1" y="1"/>
                    <a:pt x="2" y="0"/>
                  </a:cubicBezTo>
                  <a:cubicBezTo>
                    <a:pt x="3" y="1"/>
                    <a:pt x="5" y="2"/>
                    <a:pt x="6" y="3"/>
                  </a:cubicBezTo>
                  <a:lnTo>
                    <a:pt x="6" y="4"/>
                  </a:lnTo>
                  <a:cubicBezTo>
                    <a:pt x="4" y="4"/>
                    <a:pt x="3" y="5"/>
                    <a:pt x="3" y="5"/>
                  </a:cubicBezTo>
                  <a:lnTo>
                    <a:pt x="2" y="5"/>
                  </a:lnTo>
                  <a:cubicBezTo>
                    <a:pt x="3" y="6"/>
                    <a:pt x="3" y="6"/>
                    <a:pt x="4" y="7"/>
                  </a:cubicBezTo>
                  <a:lnTo>
                    <a:pt x="4"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1" name="Freeform 1267"/>
            <p:cNvSpPr>
              <a:spLocks/>
            </p:cNvSpPr>
            <p:nvPr userDrawn="1"/>
          </p:nvSpPr>
          <p:spPr bwMode="auto">
            <a:xfrm>
              <a:off x="319" y="193"/>
              <a:ext cx="2" cy="2"/>
            </a:xfrm>
            <a:custGeom>
              <a:avLst/>
              <a:gdLst>
                <a:gd name="T0" fmla="*/ 2 w 6"/>
                <a:gd name="T1" fmla="*/ 0 h 5"/>
                <a:gd name="T2" fmla="*/ 2 w 6"/>
                <a:gd name="T3" fmla="*/ 0 h 5"/>
                <a:gd name="T4" fmla="*/ 5 w 6"/>
                <a:gd name="T5" fmla="*/ 2 h 5"/>
                <a:gd name="T6" fmla="*/ 4 w 6"/>
                <a:gd name="T7" fmla="*/ 2 h 5"/>
                <a:gd name="T8" fmla="*/ 6 w 6"/>
                <a:gd name="T9" fmla="*/ 4 h 5"/>
                <a:gd name="T10" fmla="*/ 6 w 6"/>
                <a:gd name="T11" fmla="*/ 4 h 5"/>
                <a:gd name="T12" fmla="*/ 2 w 6"/>
                <a:gd name="T13" fmla="*/ 5 h 5"/>
                <a:gd name="T14" fmla="*/ 0 w 6"/>
                <a:gd name="T15" fmla="*/ 4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2" y="0"/>
                  </a:lnTo>
                  <a:lnTo>
                    <a:pt x="5" y="2"/>
                  </a:lnTo>
                  <a:lnTo>
                    <a:pt x="4" y="2"/>
                  </a:lnTo>
                  <a:cubicBezTo>
                    <a:pt x="5" y="3"/>
                    <a:pt x="5" y="4"/>
                    <a:pt x="6" y="4"/>
                  </a:cubicBezTo>
                  <a:lnTo>
                    <a:pt x="6" y="4"/>
                  </a:lnTo>
                  <a:cubicBezTo>
                    <a:pt x="4" y="4"/>
                    <a:pt x="3" y="5"/>
                    <a:pt x="2" y="5"/>
                  </a:cubicBezTo>
                  <a:lnTo>
                    <a:pt x="0" y="4"/>
                  </a:lnTo>
                  <a:cubicBezTo>
                    <a:pt x="1" y="3"/>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2" name="Freeform 1268"/>
            <p:cNvSpPr>
              <a:spLocks/>
            </p:cNvSpPr>
            <p:nvPr userDrawn="1"/>
          </p:nvSpPr>
          <p:spPr bwMode="auto">
            <a:xfrm>
              <a:off x="316" y="191"/>
              <a:ext cx="3" cy="3"/>
            </a:xfrm>
            <a:custGeom>
              <a:avLst/>
              <a:gdLst>
                <a:gd name="T0" fmla="*/ 3 w 7"/>
                <a:gd name="T1" fmla="*/ 0 h 8"/>
                <a:gd name="T2" fmla="*/ 3 w 7"/>
                <a:gd name="T3" fmla="*/ 0 h 8"/>
                <a:gd name="T4" fmla="*/ 7 w 7"/>
                <a:gd name="T5" fmla="*/ 4 h 8"/>
                <a:gd name="T6" fmla="*/ 5 w 7"/>
                <a:gd name="T7" fmla="*/ 8 h 8"/>
                <a:gd name="T8" fmla="*/ 0 w 7"/>
                <a:gd name="T9" fmla="*/ 5 h 8"/>
                <a:gd name="T10" fmla="*/ 3 w 7"/>
                <a:gd name="T11" fmla="*/ 0 h 8"/>
              </a:gdLst>
              <a:ahLst/>
              <a:cxnLst>
                <a:cxn ang="0">
                  <a:pos x="T0" y="T1"/>
                </a:cxn>
                <a:cxn ang="0">
                  <a:pos x="T2" y="T3"/>
                </a:cxn>
                <a:cxn ang="0">
                  <a:pos x="T4" y="T5"/>
                </a:cxn>
                <a:cxn ang="0">
                  <a:pos x="T6" y="T7"/>
                </a:cxn>
                <a:cxn ang="0">
                  <a:pos x="T8" y="T9"/>
                </a:cxn>
                <a:cxn ang="0">
                  <a:pos x="T10" y="T11"/>
                </a:cxn>
              </a:cxnLst>
              <a:rect l="0" t="0" r="r" b="b"/>
              <a:pathLst>
                <a:path w="7" h="8">
                  <a:moveTo>
                    <a:pt x="3" y="0"/>
                  </a:moveTo>
                  <a:lnTo>
                    <a:pt x="3" y="0"/>
                  </a:lnTo>
                  <a:cubicBezTo>
                    <a:pt x="4" y="2"/>
                    <a:pt x="6" y="3"/>
                    <a:pt x="7" y="4"/>
                  </a:cubicBezTo>
                  <a:cubicBezTo>
                    <a:pt x="7" y="6"/>
                    <a:pt x="6" y="7"/>
                    <a:pt x="5" y="8"/>
                  </a:cubicBezTo>
                  <a:cubicBezTo>
                    <a:pt x="3" y="7"/>
                    <a:pt x="2" y="6"/>
                    <a:pt x="0" y="5"/>
                  </a:cubicBezTo>
                  <a:cubicBezTo>
                    <a:pt x="1" y="4"/>
                    <a:pt x="2" y="2"/>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3" name="Freeform 1269"/>
            <p:cNvSpPr>
              <a:spLocks/>
            </p:cNvSpPr>
            <p:nvPr userDrawn="1"/>
          </p:nvSpPr>
          <p:spPr bwMode="auto">
            <a:xfrm>
              <a:off x="328" y="184"/>
              <a:ext cx="1" cy="2"/>
            </a:xfrm>
            <a:custGeom>
              <a:avLst/>
              <a:gdLst>
                <a:gd name="T0" fmla="*/ 1 w 2"/>
                <a:gd name="T1" fmla="*/ 0 h 3"/>
                <a:gd name="T2" fmla="*/ 1 w 2"/>
                <a:gd name="T3" fmla="*/ 0 h 3"/>
                <a:gd name="T4" fmla="*/ 2 w 2"/>
                <a:gd name="T5" fmla="*/ 3 h 3"/>
                <a:gd name="T6" fmla="*/ 0 w 2"/>
                <a:gd name="T7" fmla="*/ 3 h 3"/>
                <a:gd name="T8" fmla="*/ 0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lnTo>
                    <a:pt x="1" y="0"/>
                  </a:lnTo>
                  <a:lnTo>
                    <a:pt x="2" y="3"/>
                  </a:lnTo>
                  <a:lnTo>
                    <a:pt x="0" y="3"/>
                  </a:lnTo>
                  <a:lnTo>
                    <a:pt x="0"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4" name="Freeform 1270"/>
            <p:cNvSpPr>
              <a:spLocks/>
            </p:cNvSpPr>
            <p:nvPr userDrawn="1"/>
          </p:nvSpPr>
          <p:spPr bwMode="auto">
            <a:xfrm>
              <a:off x="328" y="182"/>
              <a:ext cx="0" cy="2"/>
            </a:xfrm>
            <a:custGeom>
              <a:avLst/>
              <a:gdLst>
                <a:gd name="T0" fmla="*/ 2 w 2"/>
                <a:gd name="T1" fmla="*/ 0 h 3"/>
                <a:gd name="T2" fmla="*/ 2 w 2"/>
                <a:gd name="T3" fmla="*/ 0 h 3"/>
                <a:gd name="T4" fmla="*/ 2 w 2"/>
                <a:gd name="T5" fmla="*/ 3 h 3"/>
                <a:gd name="T6" fmla="*/ 1 w 2"/>
                <a:gd name="T7" fmla="*/ 3 h 3"/>
                <a:gd name="T8" fmla="*/ 0 w 2"/>
                <a:gd name="T9" fmla="*/ 1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2" y="3"/>
                  </a:lnTo>
                  <a:lnTo>
                    <a:pt x="1" y="3"/>
                  </a:lnTo>
                  <a:lnTo>
                    <a:pt x="0"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5" name="Freeform 1271"/>
            <p:cNvSpPr>
              <a:spLocks/>
            </p:cNvSpPr>
            <p:nvPr userDrawn="1"/>
          </p:nvSpPr>
          <p:spPr bwMode="auto">
            <a:xfrm>
              <a:off x="328" y="181"/>
              <a:ext cx="0" cy="1"/>
            </a:xfrm>
            <a:custGeom>
              <a:avLst/>
              <a:gdLst>
                <a:gd name="T0" fmla="*/ 2 w 2"/>
                <a:gd name="T1" fmla="*/ 0 h 3"/>
                <a:gd name="T2" fmla="*/ 2 w 2"/>
                <a:gd name="T3" fmla="*/ 0 h 3"/>
                <a:gd name="T4" fmla="*/ 2 w 2"/>
                <a:gd name="T5" fmla="*/ 3 h 3"/>
                <a:gd name="T6" fmla="*/ 0 w 2"/>
                <a:gd name="T7" fmla="*/ 3 h 3"/>
                <a:gd name="T8" fmla="*/ 0 w 2"/>
                <a:gd name="T9" fmla="*/ 1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2" y="3"/>
                  </a:lnTo>
                  <a:lnTo>
                    <a:pt x="0" y="3"/>
                  </a:lnTo>
                  <a:lnTo>
                    <a:pt x="0"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6" name="Freeform 1272"/>
            <p:cNvSpPr>
              <a:spLocks/>
            </p:cNvSpPr>
            <p:nvPr userDrawn="1"/>
          </p:nvSpPr>
          <p:spPr bwMode="auto">
            <a:xfrm>
              <a:off x="327" y="179"/>
              <a:ext cx="1" cy="1"/>
            </a:xfrm>
            <a:custGeom>
              <a:avLst/>
              <a:gdLst>
                <a:gd name="T0" fmla="*/ 3 w 3"/>
                <a:gd name="T1" fmla="*/ 0 h 3"/>
                <a:gd name="T2" fmla="*/ 3 w 3"/>
                <a:gd name="T3" fmla="*/ 0 h 3"/>
                <a:gd name="T4" fmla="*/ 3 w 3"/>
                <a:gd name="T5" fmla="*/ 2 h 3"/>
                <a:gd name="T6" fmla="*/ 0 w 3"/>
                <a:gd name="T7" fmla="*/ 3 h 3"/>
                <a:gd name="T8" fmla="*/ 0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3" y="0"/>
                  </a:lnTo>
                  <a:lnTo>
                    <a:pt x="3" y="2"/>
                  </a:lnTo>
                  <a:lnTo>
                    <a:pt x="0" y="3"/>
                  </a:lnTo>
                  <a:lnTo>
                    <a:pt x="0" y="1"/>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7" name="Freeform 1273"/>
            <p:cNvSpPr>
              <a:spLocks/>
            </p:cNvSpPr>
            <p:nvPr userDrawn="1"/>
          </p:nvSpPr>
          <p:spPr bwMode="auto">
            <a:xfrm>
              <a:off x="327" y="177"/>
              <a:ext cx="1" cy="1"/>
            </a:xfrm>
            <a:custGeom>
              <a:avLst/>
              <a:gdLst>
                <a:gd name="T0" fmla="*/ 3 w 3"/>
                <a:gd name="T1" fmla="*/ 0 h 3"/>
                <a:gd name="T2" fmla="*/ 3 w 3"/>
                <a:gd name="T3" fmla="*/ 0 h 3"/>
                <a:gd name="T4" fmla="*/ 3 w 3"/>
                <a:gd name="T5" fmla="*/ 2 h 3"/>
                <a:gd name="T6" fmla="*/ 0 w 3"/>
                <a:gd name="T7" fmla="*/ 3 h 3"/>
                <a:gd name="T8" fmla="*/ 0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3" y="0"/>
                  </a:lnTo>
                  <a:lnTo>
                    <a:pt x="3" y="2"/>
                  </a:lnTo>
                  <a:lnTo>
                    <a:pt x="0" y="3"/>
                  </a:lnTo>
                  <a:lnTo>
                    <a:pt x="0" y="1"/>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8" name="Freeform 1274"/>
            <p:cNvSpPr>
              <a:spLocks/>
            </p:cNvSpPr>
            <p:nvPr userDrawn="1"/>
          </p:nvSpPr>
          <p:spPr bwMode="auto">
            <a:xfrm>
              <a:off x="327" y="176"/>
              <a:ext cx="1" cy="0"/>
            </a:xfrm>
            <a:custGeom>
              <a:avLst/>
              <a:gdLst>
                <a:gd name="T0" fmla="*/ 3 w 4"/>
                <a:gd name="T1" fmla="*/ 0 h 2"/>
                <a:gd name="T2" fmla="*/ 3 w 4"/>
                <a:gd name="T3" fmla="*/ 0 h 2"/>
                <a:gd name="T4" fmla="*/ 4 w 4"/>
                <a:gd name="T5" fmla="*/ 1 h 2"/>
                <a:gd name="T6" fmla="*/ 0 w 4"/>
                <a:gd name="T7" fmla="*/ 2 h 2"/>
                <a:gd name="T8" fmla="*/ 0 w 4"/>
                <a:gd name="T9" fmla="*/ 0 h 2"/>
                <a:gd name="T10" fmla="*/ 3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3" y="0"/>
                  </a:moveTo>
                  <a:lnTo>
                    <a:pt x="3" y="0"/>
                  </a:lnTo>
                  <a:lnTo>
                    <a:pt x="4" y="1"/>
                  </a:lnTo>
                  <a:lnTo>
                    <a:pt x="0" y="2"/>
                  </a:lnTo>
                  <a:lnTo>
                    <a:pt x="0" y="0"/>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9" name="Freeform 1275"/>
            <p:cNvSpPr>
              <a:spLocks/>
            </p:cNvSpPr>
            <p:nvPr userDrawn="1"/>
          </p:nvSpPr>
          <p:spPr bwMode="auto">
            <a:xfrm>
              <a:off x="327" y="174"/>
              <a:ext cx="1" cy="1"/>
            </a:xfrm>
            <a:custGeom>
              <a:avLst/>
              <a:gdLst>
                <a:gd name="T0" fmla="*/ 3 w 3"/>
                <a:gd name="T1" fmla="*/ 0 h 2"/>
                <a:gd name="T2" fmla="*/ 3 w 3"/>
                <a:gd name="T3" fmla="*/ 0 h 2"/>
                <a:gd name="T4" fmla="*/ 3 w 3"/>
                <a:gd name="T5" fmla="*/ 1 h 2"/>
                <a:gd name="T6" fmla="*/ 0 w 3"/>
                <a:gd name="T7" fmla="*/ 2 h 2"/>
                <a:gd name="T8" fmla="*/ 0 w 3"/>
                <a:gd name="T9" fmla="*/ 0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0"/>
                  </a:lnTo>
                  <a:lnTo>
                    <a:pt x="3" y="1"/>
                  </a:lnTo>
                  <a:lnTo>
                    <a:pt x="0" y="2"/>
                  </a:lnTo>
                  <a:lnTo>
                    <a:pt x="0" y="0"/>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0" name="Freeform 1276"/>
            <p:cNvSpPr>
              <a:spLocks/>
            </p:cNvSpPr>
            <p:nvPr userDrawn="1"/>
          </p:nvSpPr>
          <p:spPr bwMode="auto">
            <a:xfrm>
              <a:off x="329" y="198"/>
              <a:ext cx="1"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0"/>
                    <a:pt x="0" y="0"/>
                    <a:pt x="0" y="0"/>
                  </a:cubicBezTo>
                  <a:lnTo>
                    <a:pt x="1" y="0"/>
                  </a:lnTo>
                  <a:cubicBezTo>
                    <a:pt x="1" y="0"/>
                    <a:pt x="1" y="0"/>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1" name="Freeform 1277"/>
            <p:cNvSpPr>
              <a:spLocks/>
            </p:cNvSpPr>
            <p:nvPr userDrawn="1"/>
          </p:nvSpPr>
          <p:spPr bwMode="auto">
            <a:xfrm>
              <a:off x="329" y="199"/>
              <a:ext cx="1" cy="1"/>
            </a:xfrm>
            <a:custGeom>
              <a:avLst/>
              <a:gdLst>
                <a:gd name="T0" fmla="*/ 0 w 2"/>
                <a:gd name="T1" fmla="*/ 2 h 2"/>
                <a:gd name="T2" fmla="*/ 0 w 2"/>
                <a:gd name="T3" fmla="*/ 2 h 2"/>
                <a:gd name="T4" fmla="*/ 1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2"/>
                  </a:lnTo>
                  <a:cubicBezTo>
                    <a:pt x="0" y="1"/>
                    <a:pt x="1" y="1"/>
                    <a:pt x="1" y="0"/>
                  </a:cubicBezTo>
                  <a:cubicBezTo>
                    <a:pt x="1" y="1"/>
                    <a:pt x="1" y="1"/>
                    <a:pt x="2" y="2"/>
                  </a:cubicBezTo>
                  <a:lnTo>
                    <a:pt x="0"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2" name="Freeform 1278"/>
            <p:cNvSpPr>
              <a:spLocks/>
            </p:cNvSpPr>
            <p:nvPr userDrawn="1"/>
          </p:nvSpPr>
          <p:spPr bwMode="auto">
            <a:xfrm>
              <a:off x="327" y="198"/>
              <a:ext cx="1" cy="1"/>
            </a:xfrm>
            <a:custGeom>
              <a:avLst/>
              <a:gdLst>
                <a:gd name="T0" fmla="*/ 1 w 2"/>
                <a:gd name="T1" fmla="*/ 1 h 1"/>
                <a:gd name="T2" fmla="*/ 1 w 2"/>
                <a:gd name="T3" fmla="*/ 1 h 1"/>
                <a:gd name="T4" fmla="*/ 0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lnTo>
                    <a:pt x="1" y="1"/>
                  </a:lnTo>
                  <a:cubicBezTo>
                    <a:pt x="1" y="1"/>
                    <a:pt x="1" y="0"/>
                    <a:pt x="0" y="0"/>
                  </a:cubicBezTo>
                  <a:lnTo>
                    <a:pt x="2" y="0"/>
                  </a:ln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3" name="Freeform 1279"/>
            <p:cNvSpPr>
              <a:spLocks/>
            </p:cNvSpPr>
            <p:nvPr userDrawn="1"/>
          </p:nvSpPr>
          <p:spPr bwMode="auto">
            <a:xfrm>
              <a:off x="327" y="200"/>
              <a:ext cx="1" cy="0"/>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0" y="0"/>
                  </a:cubicBezTo>
                  <a:cubicBezTo>
                    <a:pt x="0" y="0"/>
                    <a:pt x="1" y="1"/>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4" name="Freeform 1280"/>
            <p:cNvSpPr>
              <a:spLocks/>
            </p:cNvSpPr>
            <p:nvPr userDrawn="1"/>
          </p:nvSpPr>
          <p:spPr bwMode="auto">
            <a:xfrm>
              <a:off x="324" y="198"/>
              <a:ext cx="1"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1" y="1"/>
                    <a:pt x="0" y="0"/>
                  </a:cubicBezTo>
                  <a:lnTo>
                    <a:pt x="1" y="0"/>
                  </a:ln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5" name="Freeform 1281"/>
            <p:cNvSpPr>
              <a:spLocks/>
            </p:cNvSpPr>
            <p:nvPr userDrawn="1"/>
          </p:nvSpPr>
          <p:spPr bwMode="auto">
            <a:xfrm>
              <a:off x="325" y="200"/>
              <a:ext cx="0" cy="0"/>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1"/>
                    <a:pt x="1" y="1"/>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6" name="Freeform 1282"/>
            <p:cNvSpPr>
              <a:spLocks/>
            </p:cNvSpPr>
            <p:nvPr userDrawn="1"/>
          </p:nvSpPr>
          <p:spPr bwMode="auto">
            <a:xfrm>
              <a:off x="322" y="199"/>
              <a:ext cx="1" cy="0"/>
            </a:xfrm>
            <a:custGeom>
              <a:avLst/>
              <a:gdLst>
                <a:gd name="T0" fmla="*/ 1 w 2"/>
                <a:gd name="T1" fmla="*/ 1 h 1"/>
                <a:gd name="T2" fmla="*/ 1 w 2"/>
                <a:gd name="T3" fmla="*/ 1 h 1"/>
                <a:gd name="T4" fmla="*/ 0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lnTo>
                    <a:pt x="1" y="1"/>
                  </a:lnTo>
                  <a:cubicBezTo>
                    <a:pt x="1" y="1"/>
                    <a:pt x="1" y="0"/>
                    <a:pt x="0" y="0"/>
                  </a:cubicBezTo>
                  <a:lnTo>
                    <a:pt x="2" y="0"/>
                  </a:ln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7" name="Freeform 1283"/>
            <p:cNvSpPr>
              <a:spLocks/>
            </p:cNvSpPr>
            <p:nvPr userDrawn="1"/>
          </p:nvSpPr>
          <p:spPr bwMode="auto">
            <a:xfrm>
              <a:off x="323" y="200"/>
              <a:ext cx="0" cy="0"/>
            </a:xfrm>
            <a:custGeom>
              <a:avLst/>
              <a:gdLst>
                <a:gd name="T0" fmla="*/ 0 w 1"/>
                <a:gd name="T1" fmla="*/ 1 h 1"/>
                <a:gd name="T2" fmla="*/ 0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1" y="0"/>
                  </a:cubicBezTo>
                  <a:cubicBezTo>
                    <a:pt x="1" y="0"/>
                    <a:pt x="1" y="0"/>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8" name="Freeform 1284"/>
            <p:cNvSpPr>
              <a:spLocks/>
            </p:cNvSpPr>
            <p:nvPr userDrawn="1"/>
          </p:nvSpPr>
          <p:spPr bwMode="auto">
            <a:xfrm>
              <a:off x="320" y="199"/>
              <a:ext cx="1"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0" y="1"/>
                    <a:pt x="0" y="1"/>
                    <a:pt x="0" y="0"/>
                  </a:cubicBezTo>
                  <a:lnTo>
                    <a:pt x="1" y="0"/>
                  </a:ln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9" name="Freeform 1285"/>
            <p:cNvSpPr>
              <a:spLocks/>
            </p:cNvSpPr>
            <p:nvPr userDrawn="1"/>
          </p:nvSpPr>
          <p:spPr bwMode="auto">
            <a:xfrm>
              <a:off x="321" y="200"/>
              <a:ext cx="0"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cubicBezTo>
                    <a:pt x="0" y="0"/>
                    <a:pt x="0" y="0"/>
                    <a:pt x="0" y="0"/>
                  </a:cubicBezTo>
                  <a:cubicBezTo>
                    <a:pt x="0" y="0"/>
                    <a:pt x="0" y="0"/>
                    <a:pt x="1" y="0"/>
                  </a:cubicBez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0" name="Freeform 1286"/>
            <p:cNvSpPr>
              <a:spLocks/>
            </p:cNvSpPr>
            <p:nvPr userDrawn="1"/>
          </p:nvSpPr>
          <p:spPr bwMode="auto">
            <a:xfrm>
              <a:off x="328" y="198"/>
              <a:ext cx="1" cy="2"/>
            </a:xfrm>
            <a:custGeom>
              <a:avLst/>
              <a:gdLst>
                <a:gd name="T0" fmla="*/ 2 w 4"/>
                <a:gd name="T1" fmla="*/ 0 h 3"/>
                <a:gd name="T2" fmla="*/ 2 w 4"/>
                <a:gd name="T3" fmla="*/ 0 h 3"/>
                <a:gd name="T4" fmla="*/ 4 w 4"/>
                <a:gd name="T5" fmla="*/ 2 h 3"/>
                <a:gd name="T6" fmla="*/ 2 w 4"/>
                <a:gd name="T7" fmla="*/ 3 h 3"/>
                <a:gd name="T8" fmla="*/ 0 w 4"/>
                <a:gd name="T9" fmla="*/ 2 h 3"/>
                <a:gd name="T10" fmla="*/ 2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2" y="0"/>
                  </a:moveTo>
                  <a:lnTo>
                    <a:pt x="2" y="0"/>
                  </a:lnTo>
                  <a:cubicBezTo>
                    <a:pt x="3" y="0"/>
                    <a:pt x="4" y="1"/>
                    <a:pt x="4" y="2"/>
                  </a:cubicBezTo>
                  <a:cubicBezTo>
                    <a:pt x="4" y="3"/>
                    <a:pt x="3" y="3"/>
                    <a:pt x="2" y="3"/>
                  </a:cubicBezTo>
                  <a:cubicBezTo>
                    <a:pt x="1" y="3"/>
                    <a:pt x="0" y="3"/>
                    <a:pt x="0" y="2"/>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1" name="Freeform 1287"/>
            <p:cNvSpPr>
              <a:spLocks/>
            </p:cNvSpPr>
            <p:nvPr userDrawn="1"/>
          </p:nvSpPr>
          <p:spPr bwMode="auto">
            <a:xfrm>
              <a:off x="325" y="199"/>
              <a:ext cx="2" cy="1"/>
            </a:xfrm>
            <a:custGeom>
              <a:avLst/>
              <a:gdLst>
                <a:gd name="T0" fmla="*/ 2 w 3"/>
                <a:gd name="T1" fmla="*/ 0 h 3"/>
                <a:gd name="T2" fmla="*/ 2 w 3"/>
                <a:gd name="T3" fmla="*/ 0 h 3"/>
                <a:gd name="T4" fmla="*/ 3 w 3"/>
                <a:gd name="T5" fmla="*/ 1 h 3"/>
                <a:gd name="T6" fmla="*/ 2 w 3"/>
                <a:gd name="T7" fmla="*/ 3 h 3"/>
                <a:gd name="T8" fmla="*/ 0 w 3"/>
                <a:gd name="T9" fmla="*/ 1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2" y="0"/>
                    <a:pt x="3" y="0"/>
                    <a:pt x="3" y="1"/>
                  </a:cubicBezTo>
                  <a:cubicBezTo>
                    <a:pt x="3" y="2"/>
                    <a:pt x="2" y="3"/>
                    <a:pt x="2" y="3"/>
                  </a:cubicBezTo>
                  <a:cubicBezTo>
                    <a:pt x="1" y="3"/>
                    <a:pt x="0" y="2"/>
                    <a:pt x="0" y="1"/>
                  </a:cubicBezTo>
                  <a:cubicBezTo>
                    <a:pt x="0" y="0"/>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2" name="Freeform 1288"/>
            <p:cNvSpPr>
              <a:spLocks/>
            </p:cNvSpPr>
            <p:nvPr userDrawn="1"/>
          </p:nvSpPr>
          <p:spPr bwMode="auto">
            <a:xfrm>
              <a:off x="323" y="199"/>
              <a:ext cx="1" cy="1"/>
            </a:xfrm>
            <a:custGeom>
              <a:avLst/>
              <a:gdLst>
                <a:gd name="T0" fmla="*/ 2 w 3"/>
                <a:gd name="T1" fmla="*/ 0 h 3"/>
                <a:gd name="T2" fmla="*/ 2 w 3"/>
                <a:gd name="T3" fmla="*/ 0 h 3"/>
                <a:gd name="T4" fmla="*/ 3 w 3"/>
                <a:gd name="T5" fmla="*/ 1 h 3"/>
                <a:gd name="T6" fmla="*/ 2 w 3"/>
                <a:gd name="T7" fmla="*/ 3 h 3"/>
                <a:gd name="T8" fmla="*/ 0 w 3"/>
                <a:gd name="T9" fmla="*/ 1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3" y="0"/>
                    <a:pt x="3" y="1"/>
                    <a:pt x="3" y="1"/>
                  </a:cubicBezTo>
                  <a:cubicBezTo>
                    <a:pt x="3" y="2"/>
                    <a:pt x="3" y="3"/>
                    <a:pt x="2" y="3"/>
                  </a:cubicBezTo>
                  <a:cubicBezTo>
                    <a:pt x="1" y="3"/>
                    <a:pt x="0" y="2"/>
                    <a:pt x="0" y="1"/>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3" name="Freeform 1289"/>
            <p:cNvSpPr>
              <a:spLocks/>
            </p:cNvSpPr>
            <p:nvPr userDrawn="1"/>
          </p:nvSpPr>
          <p:spPr bwMode="auto">
            <a:xfrm>
              <a:off x="321" y="199"/>
              <a:ext cx="1" cy="1"/>
            </a:xfrm>
            <a:custGeom>
              <a:avLst/>
              <a:gdLst>
                <a:gd name="T0" fmla="*/ 1 w 2"/>
                <a:gd name="T1" fmla="*/ 0 h 3"/>
                <a:gd name="T2" fmla="*/ 1 w 2"/>
                <a:gd name="T3" fmla="*/ 0 h 3"/>
                <a:gd name="T4" fmla="*/ 2 w 2"/>
                <a:gd name="T5" fmla="*/ 1 h 3"/>
                <a:gd name="T6" fmla="*/ 1 w 2"/>
                <a:gd name="T7" fmla="*/ 3 h 3"/>
                <a:gd name="T8" fmla="*/ 0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lnTo>
                    <a:pt x="1" y="0"/>
                  </a:lnTo>
                  <a:cubicBezTo>
                    <a:pt x="2" y="0"/>
                    <a:pt x="2" y="1"/>
                    <a:pt x="2" y="1"/>
                  </a:cubicBezTo>
                  <a:cubicBezTo>
                    <a:pt x="2" y="2"/>
                    <a:pt x="2" y="3"/>
                    <a:pt x="1" y="3"/>
                  </a:cubicBezTo>
                  <a:cubicBezTo>
                    <a:pt x="0" y="3"/>
                    <a:pt x="0" y="2"/>
                    <a:pt x="0" y="1"/>
                  </a:cubicBezTo>
                  <a:cubicBezTo>
                    <a:pt x="0" y="1"/>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4" name="Freeform 1290"/>
            <p:cNvSpPr>
              <a:spLocks/>
            </p:cNvSpPr>
            <p:nvPr userDrawn="1"/>
          </p:nvSpPr>
          <p:spPr bwMode="auto">
            <a:xfrm>
              <a:off x="320" y="200"/>
              <a:ext cx="0" cy="1"/>
            </a:xfrm>
            <a:custGeom>
              <a:avLst/>
              <a:gdLst>
                <a:gd name="T0" fmla="*/ 1 w 2"/>
                <a:gd name="T1" fmla="*/ 0 h 3"/>
                <a:gd name="T2" fmla="*/ 1 w 2"/>
                <a:gd name="T3" fmla="*/ 0 h 3"/>
                <a:gd name="T4" fmla="*/ 2 w 2"/>
                <a:gd name="T5" fmla="*/ 2 h 3"/>
                <a:gd name="T6" fmla="*/ 1 w 2"/>
                <a:gd name="T7" fmla="*/ 3 h 3"/>
                <a:gd name="T8" fmla="*/ 0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lnTo>
                    <a:pt x="1" y="0"/>
                  </a:lnTo>
                  <a:cubicBezTo>
                    <a:pt x="1" y="0"/>
                    <a:pt x="2" y="1"/>
                    <a:pt x="2" y="2"/>
                  </a:cubicBezTo>
                  <a:cubicBezTo>
                    <a:pt x="2" y="2"/>
                    <a:pt x="1" y="3"/>
                    <a:pt x="1" y="3"/>
                  </a:cubicBezTo>
                  <a:cubicBezTo>
                    <a:pt x="0" y="3"/>
                    <a:pt x="0" y="2"/>
                    <a:pt x="0" y="2"/>
                  </a:cubicBezTo>
                  <a:cubicBezTo>
                    <a:pt x="0" y="1"/>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5" name="Freeform 1291"/>
            <p:cNvSpPr>
              <a:spLocks/>
            </p:cNvSpPr>
            <p:nvPr userDrawn="1"/>
          </p:nvSpPr>
          <p:spPr bwMode="auto">
            <a:xfrm>
              <a:off x="320" y="177"/>
              <a:ext cx="0" cy="2"/>
            </a:xfrm>
            <a:custGeom>
              <a:avLst/>
              <a:gdLst>
                <a:gd name="T0" fmla="*/ 2 w 2"/>
                <a:gd name="T1" fmla="*/ 0 h 5"/>
                <a:gd name="T2" fmla="*/ 2 w 2"/>
                <a:gd name="T3" fmla="*/ 0 h 5"/>
                <a:gd name="T4" fmla="*/ 2 w 2"/>
                <a:gd name="T5" fmla="*/ 5 h 5"/>
                <a:gd name="T6" fmla="*/ 0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2"/>
                    <a:pt x="1" y="3"/>
                    <a:pt x="2"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6" name="Freeform 1292"/>
            <p:cNvSpPr>
              <a:spLocks/>
            </p:cNvSpPr>
            <p:nvPr userDrawn="1"/>
          </p:nvSpPr>
          <p:spPr bwMode="auto">
            <a:xfrm>
              <a:off x="317" y="180"/>
              <a:ext cx="2" cy="1"/>
            </a:xfrm>
            <a:custGeom>
              <a:avLst/>
              <a:gdLst>
                <a:gd name="T0" fmla="*/ 3 w 3"/>
                <a:gd name="T1" fmla="*/ 0 h 4"/>
                <a:gd name="T2" fmla="*/ 3 w 3"/>
                <a:gd name="T3" fmla="*/ 0 h 4"/>
                <a:gd name="T4" fmla="*/ 2 w 3"/>
                <a:gd name="T5" fmla="*/ 4 h 4"/>
                <a:gd name="T6" fmla="*/ 0 w 3"/>
                <a:gd name="T7" fmla="*/ 2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3" y="0"/>
                  </a:lnTo>
                  <a:cubicBezTo>
                    <a:pt x="1" y="1"/>
                    <a:pt x="1" y="2"/>
                    <a:pt x="2" y="4"/>
                  </a:cubicBezTo>
                  <a:lnTo>
                    <a:pt x="0" y="2"/>
                  </a:lnTo>
                  <a:lnTo>
                    <a:pt x="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7" name="Freeform 1293"/>
            <p:cNvSpPr>
              <a:spLocks/>
            </p:cNvSpPr>
            <p:nvPr userDrawn="1"/>
          </p:nvSpPr>
          <p:spPr bwMode="auto">
            <a:xfrm>
              <a:off x="315" y="182"/>
              <a:ext cx="1" cy="3"/>
            </a:xfrm>
            <a:custGeom>
              <a:avLst/>
              <a:gdLst>
                <a:gd name="T0" fmla="*/ 2 w 2"/>
                <a:gd name="T1" fmla="*/ 0 h 5"/>
                <a:gd name="T2" fmla="*/ 2 w 2"/>
                <a:gd name="T3" fmla="*/ 0 h 5"/>
                <a:gd name="T4" fmla="*/ 2 w 2"/>
                <a:gd name="T5" fmla="*/ 5 h 5"/>
                <a:gd name="T6" fmla="*/ 0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1"/>
                    <a:pt x="1" y="3"/>
                    <a:pt x="2"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8" name="Freeform 1294"/>
            <p:cNvSpPr>
              <a:spLocks/>
            </p:cNvSpPr>
            <p:nvPr userDrawn="1"/>
          </p:nvSpPr>
          <p:spPr bwMode="auto">
            <a:xfrm>
              <a:off x="314" y="185"/>
              <a:ext cx="1" cy="2"/>
            </a:xfrm>
            <a:custGeom>
              <a:avLst/>
              <a:gdLst>
                <a:gd name="T0" fmla="*/ 2 w 2"/>
                <a:gd name="T1" fmla="*/ 0 h 4"/>
                <a:gd name="T2" fmla="*/ 2 w 2"/>
                <a:gd name="T3" fmla="*/ 0 h 4"/>
                <a:gd name="T4" fmla="*/ 2 w 2"/>
                <a:gd name="T5" fmla="*/ 4 h 4"/>
                <a:gd name="T6" fmla="*/ 0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0"/>
                  </a:lnTo>
                  <a:cubicBezTo>
                    <a:pt x="1" y="1"/>
                    <a:pt x="1" y="2"/>
                    <a:pt x="2" y="4"/>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9" name="Freeform 1295"/>
            <p:cNvSpPr>
              <a:spLocks/>
            </p:cNvSpPr>
            <p:nvPr userDrawn="1"/>
          </p:nvSpPr>
          <p:spPr bwMode="auto">
            <a:xfrm>
              <a:off x="317" y="185"/>
              <a:ext cx="1" cy="2"/>
            </a:xfrm>
            <a:custGeom>
              <a:avLst/>
              <a:gdLst>
                <a:gd name="T0" fmla="*/ 2 w 2"/>
                <a:gd name="T1" fmla="*/ 0 h 5"/>
                <a:gd name="T2" fmla="*/ 2 w 2"/>
                <a:gd name="T3" fmla="*/ 0 h 5"/>
                <a:gd name="T4" fmla="*/ 2 w 2"/>
                <a:gd name="T5" fmla="*/ 5 h 5"/>
                <a:gd name="T6" fmla="*/ 0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2"/>
                    <a:pt x="1" y="3"/>
                    <a:pt x="2"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0" name="Freeform 1296"/>
            <p:cNvSpPr>
              <a:spLocks/>
            </p:cNvSpPr>
            <p:nvPr userDrawn="1"/>
          </p:nvSpPr>
          <p:spPr bwMode="auto">
            <a:xfrm>
              <a:off x="321" y="184"/>
              <a:ext cx="2" cy="2"/>
            </a:xfrm>
            <a:custGeom>
              <a:avLst/>
              <a:gdLst>
                <a:gd name="T0" fmla="*/ 2 w 3"/>
                <a:gd name="T1" fmla="*/ 0 h 4"/>
                <a:gd name="T2" fmla="*/ 2 w 3"/>
                <a:gd name="T3" fmla="*/ 0 h 4"/>
                <a:gd name="T4" fmla="*/ 3 w 3"/>
                <a:gd name="T5" fmla="*/ 4 h 4"/>
                <a:gd name="T6" fmla="*/ 0 w 3"/>
                <a:gd name="T7" fmla="*/ 2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lnTo>
                    <a:pt x="2" y="0"/>
                  </a:lnTo>
                  <a:cubicBezTo>
                    <a:pt x="1" y="1"/>
                    <a:pt x="1" y="3"/>
                    <a:pt x="3" y="4"/>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1" name="Freeform 1297"/>
            <p:cNvSpPr>
              <a:spLocks/>
            </p:cNvSpPr>
            <p:nvPr userDrawn="1"/>
          </p:nvSpPr>
          <p:spPr bwMode="auto">
            <a:xfrm>
              <a:off x="320" y="182"/>
              <a:ext cx="0" cy="2"/>
            </a:xfrm>
            <a:custGeom>
              <a:avLst/>
              <a:gdLst>
                <a:gd name="T0" fmla="*/ 2 w 2"/>
                <a:gd name="T1" fmla="*/ 0 h 5"/>
                <a:gd name="T2" fmla="*/ 2 w 2"/>
                <a:gd name="T3" fmla="*/ 0 h 5"/>
                <a:gd name="T4" fmla="*/ 2 w 2"/>
                <a:gd name="T5" fmla="*/ 5 h 5"/>
                <a:gd name="T6" fmla="*/ 0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1"/>
                    <a:pt x="1" y="3"/>
                    <a:pt x="2"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2" name="Freeform 1298"/>
            <p:cNvSpPr>
              <a:spLocks/>
            </p:cNvSpPr>
            <p:nvPr userDrawn="1"/>
          </p:nvSpPr>
          <p:spPr bwMode="auto">
            <a:xfrm>
              <a:off x="321" y="180"/>
              <a:ext cx="1" cy="1"/>
            </a:xfrm>
            <a:custGeom>
              <a:avLst/>
              <a:gdLst>
                <a:gd name="T0" fmla="*/ 2 w 2"/>
                <a:gd name="T1" fmla="*/ 0 h 4"/>
                <a:gd name="T2" fmla="*/ 2 w 2"/>
                <a:gd name="T3" fmla="*/ 0 h 4"/>
                <a:gd name="T4" fmla="*/ 2 w 2"/>
                <a:gd name="T5" fmla="*/ 4 h 4"/>
                <a:gd name="T6" fmla="*/ 0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0"/>
                  </a:lnTo>
                  <a:cubicBezTo>
                    <a:pt x="1" y="1"/>
                    <a:pt x="1" y="2"/>
                    <a:pt x="2" y="4"/>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3" name="Freeform 1299"/>
            <p:cNvSpPr>
              <a:spLocks/>
            </p:cNvSpPr>
            <p:nvPr userDrawn="1"/>
          </p:nvSpPr>
          <p:spPr bwMode="auto">
            <a:xfrm>
              <a:off x="318" y="174"/>
              <a:ext cx="1" cy="2"/>
            </a:xfrm>
            <a:custGeom>
              <a:avLst/>
              <a:gdLst>
                <a:gd name="T0" fmla="*/ 2 w 2"/>
                <a:gd name="T1" fmla="*/ 0 h 5"/>
                <a:gd name="T2" fmla="*/ 2 w 2"/>
                <a:gd name="T3" fmla="*/ 0 h 5"/>
                <a:gd name="T4" fmla="*/ 1 w 2"/>
                <a:gd name="T5" fmla="*/ 5 h 5"/>
                <a:gd name="T6" fmla="*/ 0 w 2"/>
                <a:gd name="T7" fmla="*/ 2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1"/>
                    <a:pt x="1" y="3"/>
                    <a:pt x="1" y="5"/>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4" name="Freeform 1300"/>
            <p:cNvSpPr>
              <a:spLocks/>
            </p:cNvSpPr>
            <p:nvPr userDrawn="1"/>
          </p:nvSpPr>
          <p:spPr bwMode="auto">
            <a:xfrm>
              <a:off x="315" y="177"/>
              <a:ext cx="1" cy="2"/>
            </a:xfrm>
            <a:custGeom>
              <a:avLst/>
              <a:gdLst>
                <a:gd name="T0" fmla="*/ 2 w 2"/>
                <a:gd name="T1" fmla="*/ 0 h 4"/>
                <a:gd name="T2" fmla="*/ 2 w 2"/>
                <a:gd name="T3" fmla="*/ 0 h 4"/>
                <a:gd name="T4" fmla="*/ 2 w 2"/>
                <a:gd name="T5" fmla="*/ 4 h 4"/>
                <a:gd name="T6" fmla="*/ 0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0"/>
                  </a:lnTo>
                  <a:cubicBezTo>
                    <a:pt x="1" y="1"/>
                    <a:pt x="1" y="3"/>
                    <a:pt x="2" y="4"/>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5" name="Freeform 1301"/>
            <p:cNvSpPr>
              <a:spLocks/>
            </p:cNvSpPr>
            <p:nvPr userDrawn="1"/>
          </p:nvSpPr>
          <p:spPr bwMode="auto">
            <a:xfrm>
              <a:off x="314" y="180"/>
              <a:ext cx="0" cy="2"/>
            </a:xfrm>
            <a:custGeom>
              <a:avLst/>
              <a:gdLst>
                <a:gd name="T0" fmla="*/ 1 w 1"/>
                <a:gd name="T1" fmla="*/ 0 h 5"/>
                <a:gd name="T2" fmla="*/ 1 w 1"/>
                <a:gd name="T3" fmla="*/ 0 h 5"/>
                <a:gd name="T4" fmla="*/ 1 w 1"/>
                <a:gd name="T5" fmla="*/ 5 h 5"/>
                <a:gd name="T6" fmla="*/ 0 w 1"/>
                <a:gd name="T7" fmla="*/ 2 h 5"/>
                <a:gd name="T8" fmla="*/ 1 w 1"/>
                <a:gd name="T9" fmla="*/ 0 h 5"/>
              </a:gdLst>
              <a:ahLst/>
              <a:cxnLst>
                <a:cxn ang="0">
                  <a:pos x="T0" y="T1"/>
                </a:cxn>
                <a:cxn ang="0">
                  <a:pos x="T2" y="T3"/>
                </a:cxn>
                <a:cxn ang="0">
                  <a:pos x="T4" y="T5"/>
                </a:cxn>
                <a:cxn ang="0">
                  <a:pos x="T6" y="T7"/>
                </a:cxn>
                <a:cxn ang="0">
                  <a:pos x="T8" y="T9"/>
                </a:cxn>
              </a:cxnLst>
              <a:rect l="0" t="0" r="r" b="b"/>
              <a:pathLst>
                <a:path w="1" h="5">
                  <a:moveTo>
                    <a:pt x="1" y="0"/>
                  </a:moveTo>
                  <a:lnTo>
                    <a:pt x="1" y="0"/>
                  </a:lnTo>
                  <a:cubicBezTo>
                    <a:pt x="0" y="1"/>
                    <a:pt x="0" y="3"/>
                    <a:pt x="1" y="5"/>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6" name="Freeform 1302"/>
            <p:cNvSpPr>
              <a:spLocks/>
            </p:cNvSpPr>
            <p:nvPr userDrawn="1"/>
          </p:nvSpPr>
          <p:spPr bwMode="auto">
            <a:xfrm>
              <a:off x="316" y="187"/>
              <a:ext cx="1" cy="2"/>
            </a:xfrm>
            <a:custGeom>
              <a:avLst/>
              <a:gdLst>
                <a:gd name="T0" fmla="*/ 1 w 2"/>
                <a:gd name="T1" fmla="*/ 0 h 4"/>
                <a:gd name="T2" fmla="*/ 1 w 2"/>
                <a:gd name="T3" fmla="*/ 0 h 4"/>
                <a:gd name="T4" fmla="*/ 2 w 2"/>
                <a:gd name="T5" fmla="*/ 4 h 4"/>
                <a:gd name="T6" fmla="*/ 0 w 2"/>
                <a:gd name="T7" fmla="*/ 2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lnTo>
                    <a:pt x="1" y="0"/>
                  </a:lnTo>
                  <a:cubicBezTo>
                    <a:pt x="1" y="1"/>
                    <a:pt x="1" y="2"/>
                    <a:pt x="2" y="4"/>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7" name="Freeform 1303"/>
            <p:cNvSpPr>
              <a:spLocks/>
            </p:cNvSpPr>
            <p:nvPr userDrawn="1"/>
          </p:nvSpPr>
          <p:spPr bwMode="auto">
            <a:xfrm>
              <a:off x="316" y="191"/>
              <a:ext cx="2" cy="3"/>
            </a:xfrm>
            <a:custGeom>
              <a:avLst/>
              <a:gdLst>
                <a:gd name="T0" fmla="*/ 2 w 3"/>
                <a:gd name="T1" fmla="*/ 0 h 5"/>
                <a:gd name="T2" fmla="*/ 2 w 3"/>
                <a:gd name="T3" fmla="*/ 0 h 5"/>
                <a:gd name="T4" fmla="*/ 3 w 3"/>
                <a:gd name="T5" fmla="*/ 5 h 5"/>
                <a:gd name="T6" fmla="*/ 0 w 3"/>
                <a:gd name="T7" fmla="*/ 3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2" y="0"/>
                  </a:lnTo>
                  <a:cubicBezTo>
                    <a:pt x="1" y="2"/>
                    <a:pt x="1" y="3"/>
                    <a:pt x="3"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8" name="Freeform 1304"/>
            <p:cNvSpPr>
              <a:spLocks/>
            </p:cNvSpPr>
            <p:nvPr userDrawn="1"/>
          </p:nvSpPr>
          <p:spPr bwMode="auto">
            <a:xfrm>
              <a:off x="324" y="186"/>
              <a:ext cx="0" cy="2"/>
            </a:xfrm>
            <a:custGeom>
              <a:avLst/>
              <a:gdLst>
                <a:gd name="T0" fmla="*/ 1 w 2"/>
                <a:gd name="T1" fmla="*/ 0 h 3"/>
                <a:gd name="T2" fmla="*/ 1 w 2"/>
                <a:gd name="T3" fmla="*/ 0 h 3"/>
                <a:gd name="T4" fmla="*/ 2 w 2"/>
                <a:gd name="T5" fmla="*/ 3 h 3"/>
                <a:gd name="T6" fmla="*/ 0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1"/>
                    <a:pt x="1" y="2"/>
                    <a:pt x="2"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9" name="Freeform 1305"/>
            <p:cNvSpPr>
              <a:spLocks/>
            </p:cNvSpPr>
            <p:nvPr userDrawn="1"/>
          </p:nvSpPr>
          <p:spPr bwMode="auto">
            <a:xfrm>
              <a:off x="318" y="189"/>
              <a:ext cx="1" cy="2"/>
            </a:xfrm>
            <a:custGeom>
              <a:avLst/>
              <a:gdLst>
                <a:gd name="T0" fmla="*/ 2 w 3"/>
                <a:gd name="T1" fmla="*/ 0 h 5"/>
                <a:gd name="T2" fmla="*/ 2 w 3"/>
                <a:gd name="T3" fmla="*/ 0 h 5"/>
                <a:gd name="T4" fmla="*/ 3 w 3"/>
                <a:gd name="T5" fmla="*/ 5 h 5"/>
                <a:gd name="T6" fmla="*/ 0 w 3"/>
                <a:gd name="T7" fmla="*/ 3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2" y="0"/>
                  </a:lnTo>
                  <a:cubicBezTo>
                    <a:pt x="1" y="2"/>
                    <a:pt x="2" y="3"/>
                    <a:pt x="3"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0" name="Freeform 1306"/>
            <p:cNvSpPr>
              <a:spLocks/>
            </p:cNvSpPr>
            <p:nvPr userDrawn="1"/>
          </p:nvSpPr>
          <p:spPr bwMode="auto">
            <a:xfrm>
              <a:off x="318" y="195"/>
              <a:ext cx="6" cy="2"/>
            </a:xfrm>
            <a:custGeom>
              <a:avLst/>
              <a:gdLst>
                <a:gd name="T0" fmla="*/ 0 w 12"/>
                <a:gd name="T1" fmla="*/ 2 h 4"/>
                <a:gd name="T2" fmla="*/ 0 w 12"/>
                <a:gd name="T3" fmla="*/ 2 h 4"/>
                <a:gd name="T4" fmla="*/ 8 w 12"/>
                <a:gd name="T5" fmla="*/ 0 h 4"/>
                <a:gd name="T6" fmla="*/ 12 w 12"/>
                <a:gd name="T7" fmla="*/ 2 h 4"/>
                <a:gd name="T8" fmla="*/ 5 w 12"/>
                <a:gd name="T9" fmla="*/ 4 h 4"/>
                <a:gd name="T10" fmla="*/ 0 w 12"/>
                <a:gd name="T11" fmla="*/ 2 h 4"/>
              </a:gdLst>
              <a:ahLst/>
              <a:cxnLst>
                <a:cxn ang="0">
                  <a:pos x="T0" y="T1"/>
                </a:cxn>
                <a:cxn ang="0">
                  <a:pos x="T2" y="T3"/>
                </a:cxn>
                <a:cxn ang="0">
                  <a:pos x="T4" y="T5"/>
                </a:cxn>
                <a:cxn ang="0">
                  <a:pos x="T6" y="T7"/>
                </a:cxn>
                <a:cxn ang="0">
                  <a:pos x="T8" y="T9"/>
                </a:cxn>
                <a:cxn ang="0">
                  <a:pos x="T10" y="T11"/>
                </a:cxn>
              </a:cxnLst>
              <a:rect l="0" t="0" r="r" b="b"/>
              <a:pathLst>
                <a:path w="12" h="4">
                  <a:moveTo>
                    <a:pt x="0" y="2"/>
                  </a:moveTo>
                  <a:lnTo>
                    <a:pt x="0" y="2"/>
                  </a:lnTo>
                  <a:cubicBezTo>
                    <a:pt x="3" y="1"/>
                    <a:pt x="6" y="0"/>
                    <a:pt x="8" y="0"/>
                  </a:cubicBezTo>
                  <a:cubicBezTo>
                    <a:pt x="9" y="1"/>
                    <a:pt x="11" y="2"/>
                    <a:pt x="12" y="2"/>
                  </a:cubicBezTo>
                  <a:cubicBezTo>
                    <a:pt x="9" y="3"/>
                    <a:pt x="7" y="3"/>
                    <a:pt x="5" y="4"/>
                  </a:cubicBezTo>
                  <a:cubicBezTo>
                    <a:pt x="3" y="3"/>
                    <a:pt x="2"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1" name="Freeform 1307"/>
            <p:cNvSpPr>
              <a:spLocks/>
            </p:cNvSpPr>
            <p:nvPr userDrawn="1"/>
          </p:nvSpPr>
          <p:spPr bwMode="auto">
            <a:xfrm>
              <a:off x="320" y="188"/>
              <a:ext cx="5" cy="3"/>
            </a:xfrm>
            <a:custGeom>
              <a:avLst/>
              <a:gdLst>
                <a:gd name="T0" fmla="*/ 12 w 12"/>
                <a:gd name="T1" fmla="*/ 6 h 7"/>
                <a:gd name="T2" fmla="*/ 12 w 12"/>
                <a:gd name="T3" fmla="*/ 6 h 7"/>
                <a:gd name="T4" fmla="*/ 8 w 12"/>
                <a:gd name="T5" fmla="*/ 5 h 7"/>
                <a:gd name="T6" fmla="*/ 8 w 12"/>
                <a:gd name="T7" fmla="*/ 5 h 7"/>
                <a:gd name="T8" fmla="*/ 9 w 12"/>
                <a:gd name="T9" fmla="*/ 7 h 7"/>
                <a:gd name="T10" fmla="*/ 5 w 12"/>
                <a:gd name="T11" fmla="*/ 7 h 7"/>
                <a:gd name="T12" fmla="*/ 0 w 12"/>
                <a:gd name="T13" fmla="*/ 0 h 7"/>
                <a:gd name="T14" fmla="*/ 12 w 12"/>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
                  <a:moveTo>
                    <a:pt x="12" y="6"/>
                  </a:moveTo>
                  <a:lnTo>
                    <a:pt x="12" y="6"/>
                  </a:lnTo>
                  <a:cubicBezTo>
                    <a:pt x="10" y="5"/>
                    <a:pt x="9" y="5"/>
                    <a:pt x="8" y="5"/>
                  </a:cubicBezTo>
                  <a:lnTo>
                    <a:pt x="8" y="5"/>
                  </a:lnTo>
                  <a:cubicBezTo>
                    <a:pt x="8" y="6"/>
                    <a:pt x="8" y="7"/>
                    <a:pt x="9" y="7"/>
                  </a:cubicBezTo>
                  <a:cubicBezTo>
                    <a:pt x="7" y="7"/>
                    <a:pt x="6" y="7"/>
                    <a:pt x="5" y="7"/>
                  </a:cubicBezTo>
                  <a:cubicBezTo>
                    <a:pt x="3" y="5"/>
                    <a:pt x="1" y="2"/>
                    <a:pt x="0" y="0"/>
                  </a:cubicBezTo>
                  <a:cubicBezTo>
                    <a:pt x="4" y="0"/>
                    <a:pt x="9" y="3"/>
                    <a:pt x="1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2" name="Freeform 1308"/>
            <p:cNvSpPr>
              <a:spLocks/>
            </p:cNvSpPr>
            <p:nvPr userDrawn="1"/>
          </p:nvSpPr>
          <p:spPr bwMode="auto">
            <a:xfrm>
              <a:off x="329" y="187"/>
              <a:ext cx="1" cy="2"/>
            </a:xfrm>
            <a:custGeom>
              <a:avLst/>
              <a:gdLst>
                <a:gd name="T0" fmla="*/ 0 w 2"/>
                <a:gd name="T1" fmla="*/ 0 h 5"/>
                <a:gd name="T2" fmla="*/ 0 w 2"/>
                <a:gd name="T3" fmla="*/ 0 h 5"/>
                <a:gd name="T4" fmla="*/ 2 w 2"/>
                <a:gd name="T5" fmla="*/ 2 h 5"/>
                <a:gd name="T6" fmla="*/ 1 w 2"/>
                <a:gd name="T7" fmla="*/ 5 h 5"/>
                <a:gd name="T8" fmla="*/ 0 w 2"/>
                <a:gd name="T9" fmla="*/ 3 h 5"/>
                <a:gd name="T10" fmla="*/ 0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0" y="0"/>
                  </a:moveTo>
                  <a:lnTo>
                    <a:pt x="0" y="0"/>
                  </a:lnTo>
                  <a:cubicBezTo>
                    <a:pt x="1" y="1"/>
                    <a:pt x="1" y="2"/>
                    <a:pt x="2" y="2"/>
                  </a:cubicBezTo>
                  <a:cubicBezTo>
                    <a:pt x="2" y="3"/>
                    <a:pt x="1" y="4"/>
                    <a:pt x="1" y="5"/>
                  </a:cubicBezTo>
                  <a:cubicBezTo>
                    <a:pt x="1" y="4"/>
                    <a:pt x="0" y="3"/>
                    <a:pt x="0" y="3"/>
                  </a:cubicBezTo>
                  <a:cubicBezTo>
                    <a:pt x="0" y="2"/>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3" name="Freeform 1309"/>
            <p:cNvSpPr>
              <a:spLocks/>
            </p:cNvSpPr>
            <p:nvPr userDrawn="1"/>
          </p:nvSpPr>
          <p:spPr bwMode="auto">
            <a:xfrm>
              <a:off x="325" y="189"/>
              <a:ext cx="2" cy="2"/>
            </a:xfrm>
            <a:custGeom>
              <a:avLst/>
              <a:gdLst>
                <a:gd name="T0" fmla="*/ 0 w 4"/>
                <a:gd name="T1" fmla="*/ 0 h 5"/>
                <a:gd name="T2" fmla="*/ 0 w 4"/>
                <a:gd name="T3" fmla="*/ 0 h 5"/>
                <a:gd name="T4" fmla="*/ 3 w 4"/>
                <a:gd name="T5" fmla="*/ 1 h 5"/>
                <a:gd name="T6" fmla="*/ 4 w 4"/>
                <a:gd name="T7" fmla="*/ 5 h 5"/>
                <a:gd name="T8" fmla="*/ 2 w 4"/>
                <a:gd name="T9" fmla="*/ 4 h 5"/>
                <a:gd name="T10" fmla="*/ 0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0" y="0"/>
                  </a:moveTo>
                  <a:lnTo>
                    <a:pt x="0" y="0"/>
                  </a:lnTo>
                  <a:cubicBezTo>
                    <a:pt x="1" y="0"/>
                    <a:pt x="2" y="0"/>
                    <a:pt x="3" y="1"/>
                  </a:cubicBezTo>
                  <a:cubicBezTo>
                    <a:pt x="3" y="2"/>
                    <a:pt x="3" y="4"/>
                    <a:pt x="4" y="5"/>
                  </a:cubicBezTo>
                  <a:cubicBezTo>
                    <a:pt x="3" y="5"/>
                    <a:pt x="3" y="4"/>
                    <a:pt x="2" y="4"/>
                  </a:cubicBezTo>
                  <a:cubicBezTo>
                    <a:pt x="1" y="3"/>
                    <a:pt x="1"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4" name="Freeform 1310"/>
            <p:cNvSpPr>
              <a:spLocks/>
            </p:cNvSpPr>
            <p:nvPr userDrawn="1"/>
          </p:nvSpPr>
          <p:spPr bwMode="auto">
            <a:xfrm>
              <a:off x="320" y="191"/>
              <a:ext cx="5" cy="3"/>
            </a:xfrm>
            <a:custGeom>
              <a:avLst/>
              <a:gdLst>
                <a:gd name="T0" fmla="*/ 9 w 13"/>
                <a:gd name="T1" fmla="*/ 2 h 6"/>
                <a:gd name="T2" fmla="*/ 9 w 13"/>
                <a:gd name="T3" fmla="*/ 2 h 6"/>
                <a:gd name="T4" fmla="*/ 13 w 13"/>
                <a:gd name="T5" fmla="*/ 6 h 6"/>
                <a:gd name="T6" fmla="*/ 7 w 13"/>
                <a:gd name="T7" fmla="*/ 5 h 6"/>
                <a:gd name="T8" fmla="*/ 0 w 13"/>
                <a:gd name="T9" fmla="*/ 1 h 6"/>
                <a:gd name="T10" fmla="*/ 9 w 13"/>
                <a:gd name="T11" fmla="*/ 2 h 6"/>
              </a:gdLst>
              <a:ahLst/>
              <a:cxnLst>
                <a:cxn ang="0">
                  <a:pos x="T0" y="T1"/>
                </a:cxn>
                <a:cxn ang="0">
                  <a:pos x="T2" y="T3"/>
                </a:cxn>
                <a:cxn ang="0">
                  <a:pos x="T4" y="T5"/>
                </a:cxn>
                <a:cxn ang="0">
                  <a:pos x="T6" y="T7"/>
                </a:cxn>
                <a:cxn ang="0">
                  <a:pos x="T8" y="T9"/>
                </a:cxn>
                <a:cxn ang="0">
                  <a:pos x="T10" y="T11"/>
                </a:cxn>
              </a:cxnLst>
              <a:rect l="0" t="0" r="r" b="b"/>
              <a:pathLst>
                <a:path w="13" h="6">
                  <a:moveTo>
                    <a:pt x="9" y="2"/>
                  </a:moveTo>
                  <a:lnTo>
                    <a:pt x="9" y="2"/>
                  </a:lnTo>
                  <a:cubicBezTo>
                    <a:pt x="10" y="3"/>
                    <a:pt x="12" y="5"/>
                    <a:pt x="13" y="6"/>
                  </a:cubicBezTo>
                  <a:cubicBezTo>
                    <a:pt x="11" y="6"/>
                    <a:pt x="9" y="5"/>
                    <a:pt x="7" y="5"/>
                  </a:cubicBezTo>
                  <a:cubicBezTo>
                    <a:pt x="4" y="4"/>
                    <a:pt x="2" y="3"/>
                    <a:pt x="0" y="1"/>
                  </a:cubicBezTo>
                  <a:cubicBezTo>
                    <a:pt x="3" y="0"/>
                    <a:pt x="6" y="1"/>
                    <a:pt x="9"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5" name="Freeform 1311"/>
            <p:cNvSpPr>
              <a:spLocks/>
            </p:cNvSpPr>
            <p:nvPr userDrawn="1"/>
          </p:nvSpPr>
          <p:spPr bwMode="auto">
            <a:xfrm>
              <a:off x="327" y="187"/>
              <a:ext cx="3" cy="7"/>
            </a:xfrm>
            <a:custGeom>
              <a:avLst/>
              <a:gdLst>
                <a:gd name="T0" fmla="*/ 6 w 7"/>
                <a:gd name="T1" fmla="*/ 7 h 16"/>
                <a:gd name="T2" fmla="*/ 6 w 7"/>
                <a:gd name="T3" fmla="*/ 7 h 16"/>
                <a:gd name="T4" fmla="*/ 6 w 7"/>
                <a:gd name="T5" fmla="*/ 8 h 16"/>
                <a:gd name="T6" fmla="*/ 7 w 7"/>
                <a:gd name="T7" fmla="*/ 16 h 16"/>
                <a:gd name="T8" fmla="*/ 3 w 7"/>
                <a:gd name="T9" fmla="*/ 11 h 16"/>
                <a:gd name="T10" fmla="*/ 0 w 7"/>
                <a:gd name="T11" fmla="*/ 0 h 16"/>
                <a:gd name="T12" fmla="*/ 6 w 7"/>
                <a:gd name="T13" fmla="*/ 7 h 16"/>
              </a:gdLst>
              <a:ahLst/>
              <a:cxnLst>
                <a:cxn ang="0">
                  <a:pos x="T0" y="T1"/>
                </a:cxn>
                <a:cxn ang="0">
                  <a:pos x="T2" y="T3"/>
                </a:cxn>
                <a:cxn ang="0">
                  <a:pos x="T4" y="T5"/>
                </a:cxn>
                <a:cxn ang="0">
                  <a:pos x="T6" y="T7"/>
                </a:cxn>
                <a:cxn ang="0">
                  <a:pos x="T8" y="T9"/>
                </a:cxn>
                <a:cxn ang="0">
                  <a:pos x="T10" y="T11"/>
                </a:cxn>
                <a:cxn ang="0">
                  <a:pos x="T12" y="T13"/>
                </a:cxn>
              </a:cxnLst>
              <a:rect l="0" t="0" r="r" b="b"/>
              <a:pathLst>
                <a:path w="7" h="16">
                  <a:moveTo>
                    <a:pt x="6" y="7"/>
                  </a:moveTo>
                  <a:lnTo>
                    <a:pt x="6" y="7"/>
                  </a:lnTo>
                  <a:cubicBezTo>
                    <a:pt x="6" y="7"/>
                    <a:pt x="6" y="8"/>
                    <a:pt x="6" y="8"/>
                  </a:cubicBezTo>
                  <a:cubicBezTo>
                    <a:pt x="6" y="11"/>
                    <a:pt x="7" y="14"/>
                    <a:pt x="7" y="16"/>
                  </a:cubicBezTo>
                  <a:cubicBezTo>
                    <a:pt x="6" y="14"/>
                    <a:pt x="5" y="13"/>
                    <a:pt x="3" y="11"/>
                  </a:cubicBezTo>
                  <a:cubicBezTo>
                    <a:pt x="1" y="8"/>
                    <a:pt x="0" y="4"/>
                    <a:pt x="0" y="0"/>
                  </a:cubicBezTo>
                  <a:cubicBezTo>
                    <a:pt x="3" y="2"/>
                    <a:pt x="5" y="4"/>
                    <a:pt x="6"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6" name="Freeform 1312"/>
            <p:cNvSpPr>
              <a:spLocks/>
            </p:cNvSpPr>
            <p:nvPr userDrawn="1"/>
          </p:nvSpPr>
          <p:spPr bwMode="auto">
            <a:xfrm>
              <a:off x="321" y="194"/>
              <a:ext cx="7" cy="2"/>
            </a:xfrm>
            <a:custGeom>
              <a:avLst/>
              <a:gdLst>
                <a:gd name="T0" fmla="*/ 0 w 16"/>
                <a:gd name="T1" fmla="*/ 1 h 5"/>
                <a:gd name="T2" fmla="*/ 0 w 16"/>
                <a:gd name="T3" fmla="*/ 1 h 5"/>
                <a:gd name="T4" fmla="*/ 16 w 16"/>
                <a:gd name="T5" fmla="*/ 5 h 5"/>
                <a:gd name="T6" fmla="*/ 7 w 16"/>
                <a:gd name="T7" fmla="*/ 5 h 5"/>
                <a:gd name="T8" fmla="*/ 0 w 16"/>
                <a:gd name="T9" fmla="*/ 1 h 5"/>
              </a:gdLst>
              <a:ahLst/>
              <a:cxnLst>
                <a:cxn ang="0">
                  <a:pos x="T0" y="T1"/>
                </a:cxn>
                <a:cxn ang="0">
                  <a:pos x="T2" y="T3"/>
                </a:cxn>
                <a:cxn ang="0">
                  <a:pos x="T4" y="T5"/>
                </a:cxn>
                <a:cxn ang="0">
                  <a:pos x="T6" y="T7"/>
                </a:cxn>
                <a:cxn ang="0">
                  <a:pos x="T8" y="T9"/>
                </a:cxn>
              </a:cxnLst>
              <a:rect l="0" t="0" r="r" b="b"/>
              <a:pathLst>
                <a:path w="16" h="5">
                  <a:moveTo>
                    <a:pt x="0" y="1"/>
                  </a:moveTo>
                  <a:lnTo>
                    <a:pt x="0" y="1"/>
                  </a:lnTo>
                  <a:cubicBezTo>
                    <a:pt x="5" y="0"/>
                    <a:pt x="12" y="1"/>
                    <a:pt x="16" y="5"/>
                  </a:cubicBezTo>
                  <a:cubicBezTo>
                    <a:pt x="13" y="5"/>
                    <a:pt x="10" y="5"/>
                    <a:pt x="7" y="5"/>
                  </a:cubicBezTo>
                  <a:cubicBezTo>
                    <a:pt x="5" y="4"/>
                    <a:pt x="2" y="3"/>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7" name="Freeform 1313"/>
            <p:cNvSpPr>
              <a:spLocks/>
            </p:cNvSpPr>
            <p:nvPr userDrawn="1"/>
          </p:nvSpPr>
          <p:spPr bwMode="auto">
            <a:xfrm>
              <a:off x="324" y="191"/>
              <a:ext cx="6" cy="4"/>
            </a:xfrm>
            <a:custGeom>
              <a:avLst/>
              <a:gdLst>
                <a:gd name="T0" fmla="*/ 0 w 15"/>
                <a:gd name="T1" fmla="*/ 0 h 11"/>
                <a:gd name="T2" fmla="*/ 0 w 15"/>
                <a:gd name="T3" fmla="*/ 0 h 11"/>
                <a:gd name="T4" fmla="*/ 15 w 15"/>
                <a:gd name="T5" fmla="*/ 11 h 11"/>
                <a:gd name="T6" fmla="*/ 0 w 15"/>
                <a:gd name="T7" fmla="*/ 0 h 11"/>
              </a:gdLst>
              <a:ahLst/>
              <a:cxnLst>
                <a:cxn ang="0">
                  <a:pos x="T0" y="T1"/>
                </a:cxn>
                <a:cxn ang="0">
                  <a:pos x="T2" y="T3"/>
                </a:cxn>
                <a:cxn ang="0">
                  <a:pos x="T4" y="T5"/>
                </a:cxn>
                <a:cxn ang="0">
                  <a:pos x="T6" y="T7"/>
                </a:cxn>
              </a:cxnLst>
              <a:rect l="0" t="0" r="r" b="b"/>
              <a:pathLst>
                <a:path w="15" h="11">
                  <a:moveTo>
                    <a:pt x="0" y="0"/>
                  </a:moveTo>
                  <a:lnTo>
                    <a:pt x="0" y="0"/>
                  </a:lnTo>
                  <a:cubicBezTo>
                    <a:pt x="6" y="1"/>
                    <a:pt x="12" y="6"/>
                    <a:pt x="15" y="11"/>
                  </a:cubicBezTo>
                  <a:cubicBezTo>
                    <a:pt x="9" y="10"/>
                    <a:pt x="3" y="6"/>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8" name="Freeform 1314"/>
            <p:cNvSpPr>
              <a:spLocks/>
            </p:cNvSpPr>
            <p:nvPr userDrawn="1"/>
          </p:nvSpPr>
          <p:spPr bwMode="auto">
            <a:xfrm>
              <a:off x="330" y="198"/>
              <a:ext cx="2" cy="2"/>
            </a:xfrm>
            <a:custGeom>
              <a:avLst/>
              <a:gdLst>
                <a:gd name="T0" fmla="*/ 3 w 3"/>
                <a:gd name="T1" fmla="*/ 2 h 3"/>
                <a:gd name="T2" fmla="*/ 3 w 3"/>
                <a:gd name="T3" fmla="*/ 2 h 3"/>
                <a:gd name="T4" fmla="*/ 2 w 3"/>
                <a:gd name="T5" fmla="*/ 3 h 3"/>
                <a:gd name="T6" fmla="*/ 0 w 3"/>
                <a:gd name="T7" fmla="*/ 2 h 3"/>
                <a:gd name="T8" fmla="*/ 2 w 3"/>
                <a:gd name="T9" fmla="*/ 0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lnTo>
                    <a:pt x="3" y="2"/>
                  </a:lnTo>
                  <a:cubicBezTo>
                    <a:pt x="3" y="3"/>
                    <a:pt x="3" y="3"/>
                    <a:pt x="2" y="3"/>
                  </a:cubicBezTo>
                  <a:cubicBezTo>
                    <a:pt x="1" y="3"/>
                    <a:pt x="0" y="3"/>
                    <a:pt x="0" y="2"/>
                  </a:cubicBezTo>
                  <a:cubicBezTo>
                    <a:pt x="0" y="1"/>
                    <a:pt x="1" y="0"/>
                    <a:pt x="2" y="0"/>
                  </a:cubicBezTo>
                  <a:cubicBezTo>
                    <a:pt x="3" y="0"/>
                    <a:pt x="3" y="1"/>
                    <a:pt x="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9" name="Freeform 1315"/>
            <p:cNvSpPr>
              <a:spLocks/>
            </p:cNvSpPr>
            <p:nvPr userDrawn="1"/>
          </p:nvSpPr>
          <p:spPr bwMode="auto">
            <a:xfrm>
              <a:off x="319" y="197"/>
              <a:ext cx="24" cy="3"/>
            </a:xfrm>
            <a:custGeom>
              <a:avLst/>
              <a:gdLst>
                <a:gd name="T0" fmla="*/ 27 w 54"/>
                <a:gd name="T1" fmla="*/ 1 h 6"/>
                <a:gd name="T2" fmla="*/ 27 w 54"/>
                <a:gd name="T3" fmla="*/ 1 h 6"/>
                <a:gd name="T4" fmla="*/ 0 w 54"/>
                <a:gd name="T5" fmla="*/ 6 h 6"/>
                <a:gd name="T6" fmla="*/ 0 w 54"/>
                <a:gd name="T7" fmla="*/ 4 h 6"/>
                <a:gd name="T8" fmla="*/ 27 w 54"/>
                <a:gd name="T9" fmla="*/ 0 h 6"/>
                <a:gd name="T10" fmla="*/ 54 w 54"/>
                <a:gd name="T11" fmla="*/ 4 h 6"/>
                <a:gd name="T12" fmla="*/ 54 w 54"/>
                <a:gd name="T13" fmla="*/ 6 h 6"/>
                <a:gd name="T14" fmla="*/ 27 w 54"/>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6">
                  <a:moveTo>
                    <a:pt x="27" y="1"/>
                  </a:moveTo>
                  <a:lnTo>
                    <a:pt x="27" y="1"/>
                  </a:lnTo>
                  <a:cubicBezTo>
                    <a:pt x="15" y="1"/>
                    <a:pt x="4" y="3"/>
                    <a:pt x="0" y="6"/>
                  </a:cubicBezTo>
                  <a:lnTo>
                    <a:pt x="0" y="4"/>
                  </a:lnTo>
                  <a:cubicBezTo>
                    <a:pt x="4" y="1"/>
                    <a:pt x="15" y="0"/>
                    <a:pt x="27" y="0"/>
                  </a:cubicBezTo>
                  <a:cubicBezTo>
                    <a:pt x="39" y="0"/>
                    <a:pt x="49" y="1"/>
                    <a:pt x="54" y="4"/>
                  </a:cubicBezTo>
                  <a:lnTo>
                    <a:pt x="54" y="6"/>
                  </a:lnTo>
                  <a:cubicBezTo>
                    <a:pt x="49" y="3"/>
                    <a:pt x="39" y="1"/>
                    <a:pt x="27"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0" name="Freeform 1316"/>
            <p:cNvSpPr>
              <a:spLocks/>
            </p:cNvSpPr>
            <p:nvPr userDrawn="1"/>
          </p:nvSpPr>
          <p:spPr bwMode="auto">
            <a:xfrm>
              <a:off x="329" y="171"/>
              <a:ext cx="2" cy="16"/>
            </a:xfrm>
            <a:custGeom>
              <a:avLst/>
              <a:gdLst>
                <a:gd name="T0" fmla="*/ 4 w 4"/>
                <a:gd name="T1" fmla="*/ 31 h 35"/>
                <a:gd name="T2" fmla="*/ 4 w 4"/>
                <a:gd name="T3" fmla="*/ 31 h 35"/>
                <a:gd name="T4" fmla="*/ 2 w 4"/>
                <a:gd name="T5" fmla="*/ 35 h 35"/>
                <a:gd name="T6" fmla="*/ 0 w 4"/>
                <a:gd name="T7" fmla="*/ 0 h 35"/>
                <a:gd name="T8" fmla="*/ 2 w 4"/>
                <a:gd name="T9" fmla="*/ 1 h 35"/>
                <a:gd name="T10" fmla="*/ 1 w 4"/>
                <a:gd name="T11" fmla="*/ 3 h 35"/>
                <a:gd name="T12" fmla="*/ 2 w 4"/>
                <a:gd name="T13" fmla="*/ 6 h 35"/>
                <a:gd name="T14" fmla="*/ 1 w 4"/>
                <a:gd name="T15" fmla="*/ 9 h 35"/>
                <a:gd name="T16" fmla="*/ 3 w 4"/>
                <a:gd name="T17" fmla="*/ 12 h 35"/>
                <a:gd name="T18" fmla="*/ 1 w 4"/>
                <a:gd name="T19" fmla="*/ 14 h 35"/>
                <a:gd name="T20" fmla="*/ 3 w 4"/>
                <a:gd name="T21" fmla="*/ 17 h 35"/>
                <a:gd name="T22" fmla="*/ 2 w 4"/>
                <a:gd name="T23" fmla="*/ 19 h 35"/>
                <a:gd name="T24" fmla="*/ 3 w 4"/>
                <a:gd name="T25" fmla="*/ 22 h 35"/>
                <a:gd name="T26" fmla="*/ 2 w 4"/>
                <a:gd name="T27" fmla="*/ 24 h 35"/>
                <a:gd name="T28" fmla="*/ 3 w 4"/>
                <a:gd name="T29" fmla="*/ 26 h 35"/>
                <a:gd name="T30" fmla="*/ 2 w 4"/>
                <a:gd name="T31" fmla="*/ 28 h 35"/>
                <a:gd name="T32" fmla="*/ 4 w 4"/>
                <a:gd name="T33"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5">
                  <a:moveTo>
                    <a:pt x="4" y="31"/>
                  </a:moveTo>
                  <a:lnTo>
                    <a:pt x="4" y="31"/>
                  </a:lnTo>
                  <a:cubicBezTo>
                    <a:pt x="3" y="32"/>
                    <a:pt x="3" y="33"/>
                    <a:pt x="2" y="35"/>
                  </a:cubicBezTo>
                  <a:lnTo>
                    <a:pt x="0" y="0"/>
                  </a:lnTo>
                  <a:cubicBezTo>
                    <a:pt x="1" y="1"/>
                    <a:pt x="1" y="1"/>
                    <a:pt x="2" y="1"/>
                  </a:cubicBezTo>
                  <a:cubicBezTo>
                    <a:pt x="1" y="1"/>
                    <a:pt x="1" y="2"/>
                    <a:pt x="1" y="3"/>
                  </a:cubicBezTo>
                  <a:cubicBezTo>
                    <a:pt x="1" y="4"/>
                    <a:pt x="2" y="5"/>
                    <a:pt x="2" y="6"/>
                  </a:cubicBezTo>
                  <a:cubicBezTo>
                    <a:pt x="2" y="7"/>
                    <a:pt x="1" y="8"/>
                    <a:pt x="1" y="9"/>
                  </a:cubicBezTo>
                  <a:cubicBezTo>
                    <a:pt x="1" y="10"/>
                    <a:pt x="2" y="11"/>
                    <a:pt x="3" y="12"/>
                  </a:cubicBezTo>
                  <a:cubicBezTo>
                    <a:pt x="2" y="12"/>
                    <a:pt x="1" y="13"/>
                    <a:pt x="1" y="14"/>
                  </a:cubicBezTo>
                  <a:cubicBezTo>
                    <a:pt x="1" y="15"/>
                    <a:pt x="2" y="16"/>
                    <a:pt x="3" y="17"/>
                  </a:cubicBezTo>
                  <a:cubicBezTo>
                    <a:pt x="2" y="17"/>
                    <a:pt x="2" y="18"/>
                    <a:pt x="2" y="19"/>
                  </a:cubicBezTo>
                  <a:cubicBezTo>
                    <a:pt x="2" y="20"/>
                    <a:pt x="2" y="21"/>
                    <a:pt x="3" y="22"/>
                  </a:cubicBezTo>
                  <a:cubicBezTo>
                    <a:pt x="2" y="22"/>
                    <a:pt x="2" y="23"/>
                    <a:pt x="2" y="24"/>
                  </a:cubicBezTo>
                  <a:cubicBezTo>
                    <a:pt x="2" y="25"/>
                    <a:pt x="2" y="25"/>
                    <a:pt x="3" y="26"/>
                  </a:cubicBezTo>
                  <a:cubicBezTo>
                    <a:pt x="2" y="26"/>
                    <a:pt x="2" y="27"/>
                    <a:pt x="2" y="28"/>
                  </a:cubicBezTo>
                  <a:cubicBezTo>
                    <a:pt x="2" y="29"/>
                    <a:pt x="3" y="30"/>
                    <a:pt x="4" y="3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1" name="Freeform 1317"/>
            <p:cNvSpPr>
              <a:spLocks/>
            </p:cNvSpPr>
            <p:nvPr userDrawn="1"/>
          </p:nvSpPr>
          <p:spPr bwMode="auto">
            <a:xfrm>
              <a:off x="331" y="171"/>
              <a:ext cx="2" cy="16"/>
            </a:xfrm>
            <a:custGeom>
              <a:avLst/>
              <a:gdLst>
                <a:gd name="T0" fmla="*/ 2 w 4"/>
                <a:gd name="T1" fmla="*/ 1 h 35"/>
                <a:gd name="T2" fmla="*/ 2 w 4"/>
                <a:gd name="T3" fmla="*/ 1 h 35"/>
                <a:gd name="T4" fmla="*/ 4 w 4"/>
                <a:gd name="T5" fmla="*/ 0 h 35"/>
                <a:gd name="T6" fmla="*/ 2 w 4"/>
                <a:gd name="T7" fmla="*/ 35 h 35"/>
                <a:gd name="T8" fmla="*/ 0 w 4"/>
                <a:gd name="T9" fmla="*/ 31 h 35"/>
                <a:gd name="T10" fmla="*/ 2 w 4"/>
                <a:gd name="T11" fmla="*/ 28 h 35"/>
                <a:gd name="T12" fmla="*/ 1 w 4"/>
                <a:gd name="T13" fmla="*/ 26 h 35"/>
                <a:gd name="T14" fmla="*/ 2 w 4"/>
                <a:gd name="T15" fmla="*/ 24 h 35"/>
                <a:gd name="T16" fmla="*/ 1 w 4"/>
                <a:gd name="T17" fmla="*/ 22 h 35"/>
                <a:gd name="T18" fmla="*/ 3 w 4"/>
                <a:gd name="T19" fmla="*/ 19 h 35"/>
                <a:gd name="T20" fmla="*/ 2 w 4"/>
                <a:gd name="T21" fmla="*/ 17 h 35"/>
                <a:gd name="T22" fmla="*/ 3 w 4"/>
                <a:gd name="T23" fmla="*/ 14 h 35"/>
                <a:gd name="T24" fmla="*/ 2 w 4"/>
                <a:gd name="T25" fmla="*/ 12 h 35"/>
                <a:gd name="T26" fmla="*/ 3 w 4"/>
                <a:gd name="T27" fmla="*/ 9 h 35"/>
                <a:gd name="T28" fmla="*/ 2 w 4"/>
                <a:gd name="T29" fmla="*/ 6 h 35"/>
                <a:gd name="T30" fmla="*/ 3 w 4"/>
                <a:gd name="T31" fmla="*/ 3 h 35"/>
                <a:gd name="T32" fmla="*/ 2 w 4"/>
                <a:gd name="T3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5">
                  <a:moveTo>
                    <a:pt x="2" y="1"/>
                  </a:moveTo>
                  <a:lnTo>
                    <a:pt x="2" y="1"/>
                  </a:lnTo>
                  <a:cubicBezTo>
                    <a:pt x="3" y="1"/>
                    <a:pt x="3" y="1"/>
                    <a:pt x="4" y="0"/>
                  </a:cubicBezTo>
                  <a:lnTo>
                    <a:pt x="2" y="35"/>
                  </a:lnTo>
                  <a:cubicBezTo>
                    <a:pt x="2" y="33"/>
                    <a:pt x="1" y="32"/>
                    <a:pt x="0" y="31"/>
                  </a:cubicBezTo>
                  <a:cubicBezTo>
                    <a:pt x="1" y="30"/>
                    <a:pt x="2" y="29"/>
                    <a:pt x="2" y="28"/>
                  </a:cubicBezTo>
                  <a:cubicBezTo>
                    <a:pt x="2" y="27"/>
                    <a:pt x="2" y="26"/>
                    <a:pt x="1" y="26"/>
                  </a:cubicBezTo>
                  <a:cubicBezTo>
                    <a:pt x="2" y="25"/>
                    <a:pt x="2" y="25"/>
                    <a:pt x="2" y="24"/>
                  </a:cubicBezTo>
                  <a:cubicBezTo>
                    <a:pt x="2" y="23"/>
                    <a:pt x="2" y="22"/>
                    <a:pt x="1" y="22"/>
                  </a:cubicBezTo>
                  <a:cubicBezTo>
                    <a:pt x="2" y="21"/>
                    <a:pt x="3" y="20"/>
                    <a:pt x="3" y="19"/>
                  </a:cubicBezTo>
                  <a:cubicBezTo>
                    <a:pt x="3" y="18"/>
                    <a:pt x="2" y="17"/>
                    <a:pt x="2" y="17"/>
                  </a:cubicBezTo>
                  <a:cubicBezTo>
                    <a:pt x="2" y="16"/>
                    <a:pt x="3" y="15"/>
                    <a:pt x="3" y="14"/>
                  </a:cubicBezTo>
                  <a:cubicBezTo>
                    <a:pt x="3" y="13"/>
                    <a:pt x="2" y="12"/>
                    <a:pt x="2" y="12"/>
                  </a:cubicBezTo>
                  <a:cubicBezTo>
                    <a:pt x="3" y="11"/>
                    <a:pt x="3" y="10"/>
                    <a:pt x="3" y="9"/>
                  </a:cubicBezTo>
                  <a:cubicBezTo>
                    <a:pt x="3" y="8"/>
                    <a:pt x="3" y="7"/>
                    <a:pt x="2" y="6"/>
                  </a:cubicBezTo>
                  <a:cubicBezTo>
                    <a:pt x="3" y="5"/>
                    <a:pt x="3" y="4"/>
                    <a:pt x="3" y="3"/>
                  </a:cubicBezTo>
                  <a:cubicBezTo>
                    <a:pt x="3" y="2"/>
                    <a:pt x="3"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2" name="Freeform 1318"/>
            <p:cNvSpPr>
              <a:spLocks/>
            </p:cNvSpPr>
            <p:nvPr userDrawn="1"/>
          </p:nvSpPr>
          <p:spPr bwMode="auto">
            <a:xfrm>
              <a:off x="319" y="200"/>
              <a:ext cx="24" cy="2"/>
            </a:xfrm>
            <a:custGeom>
              <a:avLst/>
              <a:gdLst>
                <a:gd name="T0" fmla="*/ 27 w 54"/>
                <a:gd name="T1" fmla="*/ 1 h 4"/>
                <a:gd name="T2" fmla="*/ 27 w 54"/>
                <a:gd name="T3" fmla="*/ 1 h 4"/>
                <a:gd name="T4" fmla="*/ 0 w 54"/>
                <a:gd name="T5" fmla="*/ 4 h 4"/>
                <a:gd name="T6" fmla="*/ 0 w 54"/>
                <a:gd name="T7" fmla="*/ 3 h 4"/>
                <a:gd name="T8" fmla="*/ 27 w 54"/>
                <a:gd name="T9" fmla="*/ 0 h 4"/>
                <a:gd name="T10" fmla="*/ 54 w 54"/>
                <a:gd name="T11" fmla="*/ 3 h 4"/>
                <a:gd name="T12" fmla="*/ 54 w 54"/>
                <a:gd name="T13" fmla="*/ 4 h 4"/>
                <a:gd name="T14" fmla="*/ 27 w 5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4">
                  <a:moveTo>
                    <a:pt x="27" y="1"/>
                  </a:moveTo>
                  <a:lnTo>
                    <a:pt x="27" y="1"/>
                  </a:lnTo>
                  <a:cubicBezTo>
                    <a:pt x="15" y="1"/>
                    <a:pt x="4" y="3"/>
                    <a:pt x="0" y="4"/>
                  </a:cubicBezTo>
                  <a:lnTo>
                    <a:pt x="0" y="3"/>
                  </a:lnTo>
                  <a:cubicBezTo>
                    <a:pt x="4" y="1"/>
                    <a:pt x="15" y="0"/>
                    <a:pt x="27" y="0"/>
                  </a:cubicBezTo>
                  <a:cubicBezTo>
                    <a:pt x="39" y="0"/>
                    <a:pt x="49" y="1"/>
                    <a:pt x="54" y="3"/>
                  </a:cubicBezTo>
                  <a:lnTo>
                    <a:pt x="54" y="4"/>
                  </a:lnTo>
                  <a:cubicBezTo>
                    <a:pt x="49" y="3"/>
                    <a:pt x="39" y="1"/>
                    <a:pt x="27"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3" name="Freeform 1319"/>
            <p:cNvSpPr>
              <a:spLocks/>
            </p:cNvSpPr>
            <p:nvPr userDrawn="1"/>
          </p:nvSpPr>
          <p:spPr bwMode="auto">
            <a:xfrm>
              <a:off x="330" y="186"/>
              <a:ext cx="2" cy="9"/>
            </a:xfrm>
            <a:custGeom>
              <a:avLst/>
              <a:gdLst>
                <a:gd name="T0" fmla="*/ 5 w 5"/>
                <a:gd name="T1" fmla="*/ 10 h 20"/>
                <a:gd name="T2" fmla="*/ 5 w 5"/>
                <a:gd name="T3" fmla="*/ 10 h 20"/>
                <a:gd name="T4" fmla="*/ 3 w 5"/>
                <a:gd name="T5" fmla="*/ 20 h 20"/>
                <a:gd name="T6" fmla="*/ 0 w 5"/>
                <a:gd name="T7" fmla="*/ 10 h 20"/>
                <a:gd name="T8" fmla="*/ 3 w 5"/>
                <a:gd name="T9" fmla="*/ 0 h 20"/>
                <a:gd name="T10" fmla="*/ 5 w 5"/>
                <a:gd name="T11" fmla="*/ 10 h 20"/>
              </a:gdLst>
              <a:ahLst/>
              <a:cxnLst>
                <a:cxn ang="0">
                  <a:pos x="T0" y="T1"/>
                </a:cxn>
                <a:cxn ang="0">
                  <a:pos x="T2" y="T3"/>
                </a:cxn>
                <a:cxn ang="0">
                  <a:pos x="T4" y="T5"/>
                </a:cxn>
                <a:cxn ang="0">
                  <a:pos x="T6" y="T7"/>
                </a:cxn>
                <a:cxn ang="0">
                  <a:pos x="T8" y="T9"/>
                </a:cxn>
                <a:cxn ang="0">
                  <a:pos x="T10" y="T11"/>
                </a:cxn>
              </a:cxnLst>
              <a:rect l="0" t="0" r="r" b="b"/>
              <a:pathLst>
                <a:path w="5" h="20">
                  <a:moveTo>
                    <a:pt x="5" y="10"/>
                  </a:moveTo>
                  <a:lnTo>
                    <a:pt x="5" y="10"/>
                  </a:lnTo>
                  <a:cubicBezTo>
                    <a:pt x="5" y="14"/>
                    <a:pt x="4" y="17"/>
                    <a:pt x="3" y="20"/>
                  </a:cubicBezTo>
                  <a:cubicBezTo>
                    <a:pt x="1" y="17"/>
                    <a:pt x="0" y="14"/>
                    <a:pt x="0" y="10"/>
                  </a:cubicBezTo>
                  <a:cubicBezTo>
                    <a:pt x="0" y="7"/>
                    <a:pt x="1" y="3"/>
                    <a:pt x="3" y="0"/>
                  </a:cubicBezTo>
                  <a:cubicBezTo>
                    <a:pt x="4" y="3"/>
                    <a:pt x="5" y="7"/>
                    <a:pt x="5"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4" name="Freeform 1320"/>
            <p:cNvSpPr>
              <a:spLocks/>
            </p:cNvSpPr>
            <p:nvPr userDrawn="1"/>
          </p:nvSpPr>
          <p:spPr bwMode="auto">
            <a:xfrm>
              <a:off x="327" y="155"/>
              <a:ext cx="8" cy="8"/>
            </a:xfrm>
            <a:custGeom>
              <a:avLst/>
              <a:gdLst>
                <a:gd name="T0" fmla="*/ 11 w 18"/>
                <a:gd name="T1" fmla="*/ 2 h 17"/>
                <a:gd name="T2" fmla="*/ 11 w 18"/>
                <a:gd name="T3" fmla="*/ 2 h 17"/>
                <a:gd name="T4" fmla="*/ 10 w 18"/>
                <a:gd name="T5" fmla="*/ 5 h 17"/>
                <a:gd name="T6" fmla="*/ 18 w 18"/>
                <a:gd name="T7" fmla="*/ 4 h 17"/>
                <a:gd name="T8" fmla="*/ 18 w 18"/>
                <a:gd name="T9" fmla="*/ 12 h 17"/>
                <a:gd name="T10" fmla="*/ 12 w 18"/>
                <a:gd name="T11" fmla="*/ 10 h 17"/>
                <a:gd name="T12" fmla="*/ 13 w 18"/>
                <a:gd name="T13" fmla="*/ 17 h 17"/>
                <a:gd name="T14" fmla="*/ 4 w 18"/>
                <a:gd name="T15" fmla="*/ 17 h 17"/>
                <a:gd name="T16" fmla="*/ 7 w 18"/>
                <a:gd name="T17" fmla="*/ 11 h 17"/>
                <a:gd name="T18" fmla="*/ 0 w 18"/>
                <a:gd name="T19" fmla="*/ 12 h 17"/>
                <a:gd name="T20" fmla="*/ 0 w 18"/>
                <a:gd name="T21" fmla="*/ 4 h 17"/>
                <a:gd name="T22" fmla="*/ 6 w 18"/>
                <a:gd name="T23" fmla="*/ 6 h 17"/>
                <a:gd name="T24" fmla="*/ 4 w 18"/>
                <a:gd name="T25" fmla="*/ 0 h 17"/>
                <a:gd name="T26" fmla="*/ 13 w 18"/>
                <a:gd name="T27" fmla="*/ 0 h 17"/>
                <a:gd name="T28" fmla="*/ 11 w 18"/>
                <a:gd name="T2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7">
                  <a:moveTo>
                    <a:pt x="11" y="2"/>
                  </a:moveTo>
                  <a:lnTo>
                    <a:pt x="11" y="2"/>
                  </a:lnTo>
                  <a:cubicBezTo>
                    <a:pt x="11" y="3"/>
                    <a:pt x="10" y="4"/>
                    <a:pt x="10" y="5"/>
                  </a:cubicBezTo>
                  <a:cubicBezTo>
                    <a:pt x="11" y="9"/>
                    <a:pt x="17" y="4"/>
                    <a:pt x="18" y="4"/>
                  </a:cubicBezTo>
                  <a:lnTo>
                    <a:pt x="18" y="12"/>
                  </a:lnTo>
                  <a:cubicBezTo>
                    <a:pt x="16" y="11"/>
                    <a:pt x="14" y="9"/>
                    <a:pt x="12" y="10"/>
                  </a:cubicBezTo>
                  <a:cubicBezTo>
                    <a:pt x="8" y="10"/>
                    <a:pt x="12" y="16"/>
                    <a:pt x="13" y="17"/>
                  </a:cubicBezTo>
                  <a:lnTo>
                    <a:pt x="4" y="17"/>
                  </a:lnTo>
                  <a:cubicBezTo>
                    <a:pt x="5" y="16"/>
                    <a:pt x="7" y="13"/>
                    <a:pt x="7" y="11"/>
                  </a:cubicBezTo>
                  <a:cubicBezTo>
                    <a:pt x="7" y="7"/>
                    <a:pt x="1" y="12"/>
                    <a:pt x="0" y="12"/>
                  </a:cubicBezTo>
                  <a:lnTo>
                    <a:pt x="0" y="4"/>
                  </a:lnTo>
                  <a:cubicBezTo>
                    <a:pt x="1" y="5"/>
                    <a:pt x="4" y="7"/>
                    <a:pt x="6" y="6"/>
                  </a:cubicBezTo>
                  <a:cubicBezTo>
                    <a:pt x="10" y="6"/>
                    <a:pt x="5" y="1"/>
                    <a:pt x="4" y="0"/>
                  </a:cubicBezTo>
                  <a:lnTo>
                    <a:pt x="13" y="0"/>
                  </a:lnTo>
                  <a:cubicBezTo>
                    <a:pt x="12" y="1"/>
                    <a:pt x="12" y="2"/>
                    <a:pt x="1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5" name="Freeform 1321"/>
            <p:cNvSpPr>
              <a:spLocks/>
            </p:cNvSpPr>
            <p:nvPr userDrawn="1"/>
          </p:nvSpPr>
          <p:spPr bwMode="auto">
            <a:xfrm>
              <a:off x="328" y="164"/>
              <a:ext cx="6" cy="6"/>
            </a:xfrm>
            <a:custGeom>
              <a:avLst/>
              <a:gdLst>
                <a:gd name="T0" fmla="*/ 7 w 13"/>
                <a:gd name="T1" fmla="*/ 0 h 14"/>
                <a:gd name="T2" fmla="*/ 7 w 13"/>
                <a:gd name="T3" fmla="*/ 0 h 14"/>
                <a:gd name="T4" fmla="*/ 13 w 13"/>
                <a:gd name="T5" fmla="*/ 7 h 14"/>
                <a:gd name="T6" fmla="*/ 7 w 13"/>
                <a:gd name="T7" fmla="*/ 14 h 14"/>
                <a:gd name="T8" fmla="*/ 0 w 13"/>
                <a:gd name="T9" fmla="*/ 7 h 14"/>
                <a:gd name="T10" fmla="*/ 7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7" y="0"/>
                  </a:moveTo>
                  <a:lnTo>
                    <a:pt x="7" y="0"/>
                  </a:lnTo>
                  <a:cubicBezTo>
                    <a:pt x="10" y="0"/>
                    <a:pt x="13" y="3"/>
                    <a:pt x="13" y="7"/>
                  </a:cubicBezTo>
                  <a:cubicBezTo>
                    <a:pt x="13" y="11"/>
                    <a:pt x="10" y="14"/>
                    <a:pt x="7" y="14"/>
                  </a:cubicBezTo>
                  <a:cubicBezTo>
                    <a:pt x="3" y="14"/>
                    <a:pt x="0" y="11"/>
                    <a:pt x="0" y="7"/>
                  </a:cubicBezTo>
                  <a:cubicBezTo>
                    <a:pt x="0" y="3"/>
                    <a:pt x="3" y="0"/>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6" name="Freeform 1322"/>
            <p:cNvSpPr>
              <a:spLocks/>
            </p:cNvSpPr>
            <p:nvPr userDrawn="1"/>
          </p:nvSpPr>
          <p:spPr bwMode="auto">
            <a:xfrm>
              <a:off x="330" y="181"/>
              <a:ext cx="2" cy="2"/>
            </a:xfrm>
            <a:custGeom>
              <a:avLst/>
              <a:gdLst>
                <a:gd name="T0" fmla="*/ 1 w 3"/>
                <a:gd name="T1" fmla="*/ 0 h 3"/>
                <a:gd name="T2" fmla="*/ 1 w 3"/>
                <a:gd name="T3" fmla="*/ 0 h 3"/>
                <a:gd name="T4" fmla="*/ 2 w 3"/>
                <a:gd name="T5" fmla="*/ 0 h 3"/>
                <a:gd name="T6" fmla="*/ 2 w 3"/>
                <a:gd name="T7" fmla="*/ 0 h 3"/>
                <a:gd name="T8" fmla="*/ 3 w 3"/>
                <a:gd name="T9" fmla="*/ 2 h 3"/>
                <a:gd name="T10" fmla="*/ 2 w 3"/>
                <a:gd name="T11" fmla="*/ 3 h 3"/>
                <a:gd name="T12" fmla="*/ 0 w 3"/>
                <a:gd name="T13" fmla="*/ 2 h 3"/>
                <a:gd name="T14" fmla="*/ 1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0"/>
                  </a:moveTo>
                  <a:lnTo>
                    <a:pt x="1" y="0"/>
                  </a:lnTo>
                  <a:lnTo>
                    <a:pt x="2" y="0"/>
                  </a:lnTo>
                  <a:lnTo>
                    <a:pt x="2" y="0"/>
                  </a:lnTo>
                  <a:cubicBezTo>
                    <a:pt x="3" y="0"/>
                    <a:pt x="3" y="1"/>
                    <a:pt x="3" y="2"/>
                  </a:cubicBezTo>
                  <a:cubicBezTo>
                    <a:pt x="3" y="3"/>
                    <a:pt x="3" y="3"/>
                    <a:pt x="2" y="3"/>
                  </a:cubicBezTo>
                  <a:cubicBezTo>
                    <a:pt x="1" y="3"/>
                    <a:pt x="0" y="3"/>
                    <a:pt x="0" y="2"/>
                  </a:cubicBezTo>
                  <a:cubicBezTo>
                    <a:pt x="0" y="1"/>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7" name="Freeform 1323"/>
            <p:cNvSpPr>
              <a:spLocks/>
            </p:cNvSpPr>
            <p:nvPr userDrawn="1"/>
          </p:nvSpPr>
          <p:spPr bwMode="auto">
            <a:xfrm>
              <a:off x="330" y="183"/>
              <a:ext cx="2" cy="2"/>
            </a:xfrm>
            <a:custGeom>
              <a:avLst/>
              <a:gdLst>
                <a:gd name="T0" fmla="*/ 2 w 3"/>
                <a:gd name="T1" fmla="*/ 0 h 4"/>
                <a:gd name="T2" fmla="*/ 2 w 3"/>
                <a:gd name="T3" fmla="*/ 0 h 4"/>
                <a:gd name="T4" fmla="*/ 3 w 3"/>
                <a:gd name="T5" fmla="*/ 2 h 4"/>
                <a:gd name="T6" fmla="*/ 2 w 3"/>
                <a:gd name="T7" fmla="*/ 4 h 4"/>
                <a:gd name="T8" fmla="*/ 0 w 3"/>
                <a:gd name="T9" fmla="*/ 2 h 4"/>
                <a:gd name="T10" fmla="*/ 1 w 3"/>
                <a:gd name="T11" fmla="*/ 0 h 4"/>
                <a:gd name="T12" fmla="*/ 2 w 3"/>
                <a:gd name="T13" fmla="*/ 1 h 4"/>
                <a:gd name="T14" fmla="*/ 2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2" y="0"/>
                  </a:moveTo>
                  <a:lnTo>
                    <a:pt x="2" y="0"/>
                  </a:lnTo>
                  <a:cubicBezTo>
                    <a:pt x="3" y="1"/>
                    <a:pt x="3" y="1"/>
                    <a:pt x="3" y="2"/>
                  </a:cubicBezTo>
                  <a:cubicBezTo>
                    <a:pt x="3" y="3"/>
                    <a:pt x="2" y="4"/>
                    <a:pt x="2" y="4"/>
                  </a:cubicBezTo>
                  <a:cubicBezTo>
                    <a:pt x="1" y="4"/>
                    <a:pt x="0" y="3"/>
                    <a:pt x="0" y="2"/>
                  </a:cubicBezTo>
                  <a:cubicBezTo>
                    <a:pt x="0" y="1"/>
                    <a:pt x="1" y="1"/>
                    <a:pt x="1" y="0"/>
                  </a:cubicBezTo>
                  <a:cubicBezTo>
                    <a:pt x="1" y="1"/>
                    <a:pt x="1" y="1"/>
                    <a:pt x="2" y="1"/>
                  </a:cubicBezTo>
                  <a:cubicBezTo>
                    <a:pt x="2" y="1"/>
                    <a:pt x="2"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8" name="Freeform 1324"/>
            <p:cNvSpPr>
              <a:spLocks/>
            </p:cNvSpPr>
            <p:nvPr userDrawn="1"/>
          </p:nvSpPr>
          <p:spPr bwMode="auto">
            <a:xfrm>
              <a:off x="330" y="179"/>
              <a:ext cx="2" cy="2"/>
            </a:xfrm>
            <a:custGeom>
              <a:avLst/>
              <a:gdLst>
                <a:gd name="T0" fmla="*/ 1 w 3"/>
                <a:gd name="T1" fmla="*/ 0 h 4"/>
                <a:gd name="T2" fmla="*/ 1 w 3"/>
                <a:gd name="T3" fmla="*/ 0 h 4"/>
                <a:gd name="T4" fmla="*/ 2 w 3"/>
                <a:gd name="T5" fmla="*/ 0 h 4"/>
                <a:gd name="T6" fmla="*/ 2 w 3"/>
                <a:gd name="T7" fmla="*/ 0 h 4"/>
                <a:gd name="T8" fmla="*/ 3 w 3"/>
                <a:gd name="T9" fmla="*/ 2 h 4"/>
                <a:gd name="T10" fmla="*/ 2 w 3"/>
                <a:gd name="T11" fmla="*/ 4 h 4"/>
                <a:gd name="T12" fmla="*/ 0 w 3"/>
                <a:gd name="T13" fmla="*/ 2 h 4"/>
                <a:gd name="T14" fmla="*/ 1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0"/>
                  </a:moveTo>
                  <a:lnTo>
                    <a:pt x="1" y="0"/>
                  </a:lnTo>
                  <a:cubicBezTo>
                    <a:pt x="1" y="0"/>
                    <a:pt x="1" y="0"/>
                    <a:pt x="2" y="0"/>
                  </a:cubicBezTo>
                  <a:cubicBezTo>
                    <a:pt x="2" y="0"/>
                    <a:pt x="2" y="0"/>
                    <a:pt x="2" y="0"/>
                  </a:cubicBezTo>
                  <a:cubicBezTo>
                    <a:pt x="3" y="0"/>
                    <a:pt x="3" y="1"/>
                    <a:pt x="3" y="2"/>
                  </a:cubicBezTo>
                  <a:cubicBezTo>
                    <a:pt x="3" y="3"/>
                    <a:pt x="3" y="4"/>
                    <a:pt x="2" y="4"/>
                  </a:cubicBezTo>
                  <a:cubicBezTo>
                    <a:pt x="1" y="4"/>
                    <a:pt x="0" y="3"/>
                    <a:pt x="0" y="2"/>
                  </a:cubicBezTo>
                  <a:cubicBezTo>
                    <a:pt x="0" y="1"/>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9" name="Freeform 1325"/>
            <p:cNvSpPr>
              <a:spLocks/>
            </p:cNvSpPr>
            <p:nvPr userDrawn="1"/>
          </p:nvSpPr>
          <p:spPr bwMode="auto">
            <a:xfrm>
              <a:off x="330" y="177"/>
              <a:ext cx="2" cy="2"/>
            </a:xfrm>
            <a:custGeom>
              <a:avLst/>
              <a:gdLst>
                <a:gd name="T0" fmla="*/ 1 w 4"/>
                <a:gd name="T1" fmla="*/ 0 h 4"/>
                <a:gd name="T2" fmla="*/ 1 w 4"/>
                <a:gd name="T3" fmla="*/ 0 h 4"/>
                <a:gd name="T4" fmla="*/ 2 w 4"/>
                <a:gd name="T5" fmla="*/ 0 h 4"/>
                <a:gd name="T6" fmla="*/ 2 w 4"/>
                <a:gd name="T7" fmla="*/ 0 h 4"/>
                <a:gd name="T8" fmla="*/ 4 w 4"/>
                <a:gd name="T9" fmla="*/ 2 h 4"/>
                <a:gd name="T10" fmla="*/ 2 w 4"/>
                <a:gd name="T11" fmla="*/ 4 h 4"/>
                <a:gd name="T12" fmla="*/ 0 w 4"/>
                <a:gd name="T13" fmla="*/ 2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lnTo>
                    <a:pt x="1" y="0"/>
                  </a:lnTo>
                  <a:cubicBezTo>
                    <a:pt x="1" y="0"/>
                    <a:pt x="1" y="0"/>
                    <a:pt x="2" y="0"/>
                  </a:cubicBezTo>
                  <a:cubicBezTo>
                    <a:pt x="2" y="0"/>
                    <a:pt x="2" y="0"/>
                    <a:pt x="2" y="0"/>
                  </a:cubicBezTo>
                  <a:cubicBezTo>
                    <a:pt x="3" y="0"/>
                    <a:pt x="4" y="1"/>
                    <a:pt x="4" y="2"/>
                  </a:cubicBezTo>
                  <a:cubicBezTo>
                    <a:pt x="4" y="3"/>
                    <a:pt x="3" y="4"/>
                    <a:pt x="2" y="4"/>
                  </a:cubicBezTo>
                  <a:cubicBezTo>
                    <a:pt x="1" y="4"/>
                    <a:pt x="0" y="3"/>
                    <a:pt x="0" y="2"/>
                  </a:cubicBezTo>
                  <a:cubicBezTo>
                    <a:pt x="0" y="1"/>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0" name="Freeform 1326"/>
            <p:cNvSpPr>
              <a:spLocks/>
            </p:cNvSpPr>
            <p:nvPr userDrawn="1"/>
          </p:nvSpPr>
          <p:spPr bwMode="auto">
            <a:xfrm>
              <a:off x="330" y="175"/>
              <a:ext cx="2" cy="1"/>
            </a:xfrm>
            <a:custGeom>
              <a:avLst/>
              <a:gdLst>
                <a:gd name="T0" fmla="*/ 2 w 4"/>
                <a:gd name="T1" fmla="*/ 4 h 4"/>
                <a:gd name="T2" fmla="*/ 2 w 4"/>
                <a:gd name="T3" fmla="*/ 4 h 4"/>
                <a:gd name="T4" fmla="*/ 0 w 4"/>
                <a:gd name="T5" fmla="*/ 2 h 4"/>
                <a:gd name="T6" fmla="*/ 1 w 4"/>
                <a:gd name="T7" fmla="*/ 0 h 4"/>
                <a:gd name="T8" fmla="*/ 2 w 4"/>
                <a:gd name="T9" fmla="*/ 0 h 4"/>
                <a:gd name="T10" fmla="*/ 2 w 4"/>
                <a:gd name="T11" fmla="*/ 0 h 4"/>
                <a:gd name="T12" fmla="*/ 4 w 4"/>
                <a:gd name="T13" fmla="*/ 2 h 4"/>
                <a:gd name="T14" fmla="*/ 2 w 4"/>
                <a:gd name="T15" fmla="*/ 4 h 4"/>
                <a:gd name="T16" fmla="*/ 2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4"/>
                  </a:moveTo>
                  <a:lnTo>
                    <a:pt x="2" y="4"/>
                  </a:lnTo>
                  <a:cubicBezTo>
                    <a:pt x="1" y="4"/>
                    <a:pt x="0" y="3"/>
                    <a:pt x="0" y="2"/>
                  </a:cubicBezTo>
                  <a:cubicBezTo>
                    <a:pt x="0" y="1"/>
                    <a:pt x="0" y="0"/>
                    <a:pt x="1" y="0"/>
                  </a:cubicBezTo>
                  <a:cubicBezTo>
                    <a:pt x="1" y="0"/>
                    <a:pt x="1" y="0"/>
                    <a:pt x="2" y="0"/>
                  </a:cubicBezTo>
                  <a:cubicBezTo>
                    <a:pt x="2" y="0"/>
                    <a:pt x="2" y="0"/>
                    <a:pt x="2" y="0"/>
                  </a:cubicBezTo>
                  <a:cubicBezTo>
                    <a:pt x="3" y="0"/>
                    <a:pt x="4" y="1"/>
                    <a:pt x="4" y="2"/>
                  </a:cubicBezTo>
                  <a:cubicBezTo>
                    <a:pt x="4" y="3"/>
                    <a:pt x="3" y="4"/>
                    <a:pt x="2" y="4"/>
                  </a:cubicBezTo>
                  <a:lnTo>
                    <a:pt x="2"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1" name="Freeform 1327"/>
            <p:cNvSpPr>
              <a:spLocks/>
            </p:cNvSpPr>
            <p:nvPr userDrawn="1"/>
          </p:nvSpPr>
          <p:spPr bwMode="auto">
            <a:xfrm>
              <a:off x="330" y="172"/>
              <a:ext cx="2" cy="2"/>
            </a:xfrm>
            <a:custGeom>
              <a:avLst/>
              <a:gdLst>
                <a:gd name="T0" fmla="*/ 3 w 5"/>
                <a:gd name="T1" fmla="*/ 0 h 4"/>
                <a:gd name="T2" fmla="*/ 3 w 5"/>
                <a:gd name="T3" fmla="*/ 0 h 4"/>
                <a:gd name="T4" fmla="*/ 5 w 5"/>
                <a:gd name="T5" fmla="*/ 2 h 4"/>
                <a:gd name="T6" fmla="*/ 3 w 5"/>
                <a:gd name="T7" fmla="*/ 4 h 4"/>
                <a:gd name="T8" fmla="*/ 0 w 5"/>
                <a:gd name="T9" fmla="*/ 2 h 4"/>
                <a:gd name="T10" fmla="*/ 3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3" y="0"/>
                  </a:moveTo>
                  <a:lnTo>
                    <a:pt x="3" y="0"/>
                  </a:lnTo>
                  <a:cubicBezTo>
                    <a:pt x="4" y="0"/>
                    <a:pt x="5" y="1"/>
                    <a:pt x="5" y="2"/>
                  </a:cubicBezTo>
                  <a:cubicBezTo>
                    <a:pt x="5" y="3"/>
                    <a:pt x="4" y="4"/>
                    <a:pt x="3" y="4"/>
                  </a:cubicBezTo>
                  <a:cubicBezTo>
                    <a:pt x="1" y="4"/>
                    <a:pt x="0" y="3"/>
                    <a:pt x="0" y="2"/>
                  </a:cubicBezTo>
                  <a:cubicBezTo>
                    <a:pt x="0" y="1"/>
                    <a:pt x="1" y="0"/>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2" name="Freeform 1328"/>
            <p:cNvSpPr>
              <a:spLocks/>
            </p:cNvSpPr>
            <p:nvPr userDrawn="1"/>
          </p:nvSpPr>
          <p:spPr bwMode="auto">
            <a:xfrm>
              <a:off x="233" y="181"/>
              <a:ext cx="98" cy="48"/>
            </a:xfrm>
            <a:custGeom>
              <a:avLst/>
              <a:gdLst>
                <a:gd name="T0" fmla="*/ 208 w 220"/>
                <a:gd name="T1" fmla="*/ 57 h 105"/>
                <a:gd name="T2" fmla="*/ 208 w 220"/>
                <a:gd name="T3" fmla="*/ 57 h 105"/>
                <a:gd name="T4" fmla="*/ 159 w 220"/>
                <a:gd name="T5" fmla="*/ 81 h 105"/>
                <a:gd name="T6" fmla="*/ 99 w 220"/>
                <a:gd name="T7" fmla="*/ 81 h 105"/>
                <a:gd name="T8" fmla="*/ 63 w 220"/>
                <a:gd name="T9" fmla="*/ 68 h 105"/>
                <a:gd name="T10" fmla="*/ 63 w 220"/>
                <a:gd name="T11" fmla="*/ 22 h 105"/>
                <a:gd name="T12" fmla="*/ 41 w 220"/>
                <a:gd name="T13" fmla="*/ 31 h 105"/>
                <a:gd name="T14" fmla="*/ 39 w 220"/>
                <a:gd name="T15" fmla="*/ 39 h 105"/>
                <a:gd name="T16" fmla="*/ 47 w 220"/>
                <a:gd name="T17" fmla="*/ 74 h 105"/>
                <a:gd name="T18" fmla="*/ 38 w 220"/>
                <a:gd name="T19" fmla="*/ 93 h 105"/>
                <a:gd name="T20" fmla="*/ 42 w 220"/>
                <a:gd name="T21" fmla="*/ 105 h 105"/>
                <a:gd name="T22" fmla="*/ 27 w 220"/>
                <a:gd name="T23" fmla="*/ 85 h 105"/>
                <a:gd name="T24" fmla="*/ 33 w 220"/>
                <a:gd name="T25" fmla="*/ 72 h 105"/>
                <a:gd name="T26" fmla="*/ 11 w 220"/>
                <a:gd name="T27" fmla="*/ 77 h 105"/>
                <a:gd name="T28" fmla="*/ 9 w 220"/>
                <a:gd name="T29" fmla="*/ 87 h 105"/>
                <a:gd name="T30" fmla="*/ 0 w 220"/>
                <a:gd name="T31" fmla="*/ 74 h 105"/>
                <a:gd name="T32" fmla="*/ 11 w 220"/>
                <a:gd name="T33" fmla="*/ 65 h 105"/>
                <a:gd name="T34" fmla="*/ 20 w 220"/>
                <a:gd name="T35" fmla="*/ 63 h 105"/>
                <a:gd name="T36" fmla="*/ 9 w 220"/>
                <a:gd name="T37" fmla="*/ 38 h 105"/>
                <a:gd name="T38" fmla="*/ 33 w 220"/>
                <a:gd name="T39" fmla="*/ 23 h 105"/>
                <a:gd name="T40" fmla="*/ 40 w 220"/>
                <a:gd name="T41" fmla="*/ 16 h 105"/>
                <a:gd name="T42" fmla="*/ 61 w 220"/>
                <a:gd name="T43" fmla="*/ 2 h 105"/>
                <a:gd name="T44" fmla="*/ 74 w 220"/>
                <a:gd name="T45" fmla="*/ 10 h 105"/>
                <a:gd name="T46" fmla="*/ 84 w 220"/>
                <a:gd name="T47" fmla="*/ 16 h 105"/>
                <a:gd name="T48" fmla="*/ 81 w 220"/>
                <a:gd name="T49" fmla="*/ 42 h 105"/>
                <a:gd name="T50" fmla="*/ 76 w 220"/>
                <a:gd name="T51" fmla="*/ 63 h 105"/>
                <a:gd name="T52" fmla="*/ 101 w 220"/>
                <a:gd name="T53" fmla="*/ 79 h 105"/>
                <a:gd name="T54" fmla="*/ 143 w 220"/>
                <a:gd name="T55" fmla="*/ 79 h 105"/>
                <a:gd name="T56" fmla="*/ 188 w 220"/>
                <a:gd name="T57" fmla="*/ 51 h 105"/>
                <a:gd name="T58" fmla="*/ 191 w 220"/>
                <a:gd name="T59" fmla="*/ 48 h 105"/>
                <a:gd name="T60" fmla="*/ 220 w 220"/>
                <a:gd name="T61" fmla="*/ 45 h 105"/>
                <a:gd name="T62" fmla="*/ 208 w 220"/>
                <a:gd name="T63" fmla="*/ 5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0" h="105">
                  <a:moveTo>
                    <a:pt x="208" y="57"/>
                  </a:moveTo>
                  <a:lnTo>
                    <a:pt x="208" y="57"/>
                  </a:lnTo>
                  <a:cubicBezTo>
                    <a:pt x="199" y="66"/>
                    <a:pt x="179" y="77"/>
                    <a:pt x="159" y="81"/>
                  </a:cubicBezTo>
                  <a:cubicBezTo>
                    <a:pt x="143" y="84"/>
                    <a:pt x="111" y="82"/>
                    <a:pt x="99" y="81"/>
                  </a:cubicBezTo>
                  <a:cubicBezTo>
                    <a:pt x="84" y="80"/>
                    <a:pt x="70" y="76"/>
                    <a:pt x="63" y="68"/>
                  </a:cubicBezTo>
                  <a:cubicBezTo>
                    <a:pt x="50" y="54"/>
                    <a:pt x="71" y="36"/>
                    <a:pt x="63" y="22"/>
                  </a:cubicBezTo>
                  <a:cubicBezTo>
                    <a:pt x="56" y="26"/>
                    <a:pt x="51" y="30"/>
                    <a:pt x="41" y="31"/>
                  </a:cubicBezTo>
                  <a:cubicBezTo>
                    <a:pt x="40" y="33"/>
                    <a:pt x="39" y="37"/>
                    <a:pt x="39" y="39"/>
                  </a:cubicBezTo>
                  <a:cubicBezTo>
                    <a:pt x="35" y="55"/>
                    <a:pt x="51" y="58"/>
                    <a:pt x="47" y="74"/>
                  </a:cubicBezTo>
                  <a:cubicBezTo>
                    <a:pt x="45" y="82"/>
                    <a:pt x="40" y="84"/>
                    <a:pt x="38" y="93"/>
                  </a:cubicBezTo>
                  <a:cubicBezTo>
                    <a:pt x="38" y="93"/>
                    <a:pt x="37" y="100"/>
                    <a:pt x="42" y="105"/>
                  </a:cubicBezTo>
                  <a:cubicBezTo>
                    <a:pt x="30" y="105"/>
                    <a:pt x="23" y="95"/>
                    <a:pt x="27" y="85"/>
                  </a:cubicBezTo>
                  <a:cubicBezTo>
                    <a:pt x="29" y="81"/>
                    <a:pt x="33" y="77"/>
                    <a:pt x="33" y="72"/>
                  </a:cubicBezTo>
                  <a:cubicBezTo>
                    <a:pt x="27" y="81"/>
                    <a:pt x="21" y="80"/>
                    <a:pt x="11" y="77"/>
                  </a:cubicBezTo>
                  <a:cubicBezTo>
                    <a:pt x="7" y="76"/>
                    <a:pt x="6" y="82"/>
                    <a:pt x="9" y="87"/>
                  </a:cubicBezTo>
                  <a:cubicBezTo>
                    <a:pt x="2" y="83"/>
                    <a:pt x="0" y="77"/>
                    <a:pt x="0" y="74"/>
                  </a:cubicBezTo>
                  <a:cubicBezTo>
                    <a:pt x="0" y="67"/>
                    <a:pt x="6" y="63"/>
                    <a:pt x="11" y="65"/>
                  </a:cubicBezTo>
                  <a:cubicBezTo>
                    <a:pt x="14" y="65"/>
                    <a:pt x="20" y="69"/>
                    <a:pt x="20" y="63"/>
                  </a:cubicBezTo>
                  <a:cubicBezTo>
                    <a:pt x="21" y="53"/>
                    <a:pt x="6" y="54"/>
                    <a:pt x="9" y="38"/>
                  </a:cubicBezTo>
                  <a:cubicBezTo>
                    <a:pt x="11" y="29"/>
                    <a:pt x="20" y="25"/>
                    <a:pt x="33" y="23"/>
                  </a:cubicBezTo>
                  <a:cubicBezTo>
                    <a:pt x="35" y="22"/>
                    <a:pt x="38" y="19"/>
                    <a:pt x="40" y="16"/>
                  </a:cubicBezTo>
                  <a:cubicBezTo>
                    <a:pt x="48" y="3"/>
                    <a:pt x="56" y="0"/>
                    <a:pt x="61" y="2"/>
                  </a:cubicBezTo>
                  <a:cubicBezTo>
                    <a:pt x="66" y="5"/>
                    <a:pt x="69" y="8"/>
                    <a:pt x="74" y="10"/>
                  </a:cubicBezTo>
                  <a:cubicBezTo>
                    <a:pt x="77" y="12"/>
                    <a:pt x="81" y="13"/>
                    <a:pt x="84" y="16"/>
                  </a:cubicBezTo>
                  <a:cubicBezTo>
                    <a:pt x="89" y="24"/>
                    <a:pt x="84" y="35"/>
                    <a:pt x="81" y="42"/>
                  </a:cubicBezTo>
                  <a:cubicBezTo>
                    <a:pt x="79" y="47"/>
                    <a:pt x="74" y="56"/>
                    <a:pt x="76" y="63"/>
                  </a:cubicBezTo>
                  <a:cubicBezTo>
                    <a:pt x="78" y="72"/>
                    <a:pt x="92" y="77"/>
                    <a:pt x="101" y="79"/>
                  </a:cubicBezTo>
                  <a:cubicBezTo>
                    <a:pt x="108" y="81"/>
                    <a:pt x="130" y="82"/>
                    <a:pt x="143" y="79"/>
                  </a:cubicBezTo>
                  <a:cubicBezTo>
                    <a:pt x="155" y="76"/>
                    <a:pt x="182" y="61"/>
                    <a:pt x="188" y="51"/>
                  </a:cubicBezTo>
                  <a:cubicBezTo>
                    <a:pt x="191" y="48"/>
                    <a:pt x="191" y="48"/>
                    <a:pt x="191" y="48"/>
                  </a:cubicBezTo>
                  <a:cubicBezTo>
                    <a:pt x="200" y="44"/>
                    <a:pt x="220" y="45"/>
                    <a:pt x="220" y="45"/>
                  </a:cubicBezTo>
                  <a:cubicBezTo>
                    <a:pt x="220" y="45"/>
                    <a:pt x="216" y="49"/>
                    <a:pt x="208" y="57"/>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3" name="Freeform 1329"/>
            <p:cNvSpPr>
              <a:spLocks/>
            </p:cNvSpPr>
            <p:nvPr userDrawn="1"/>
          </p:nvSpPr>
          <p:spPr bwMode="auto">
            <a:xfrm>
              <a:off x="298" y="203"/>
              <a:ext cx="25" cy="14"/>
            </a:xfrm>
            <a:custGeom>
              <a:avLst/>
              <a:gdLst>
                <a:gd name="T0" fmla="*/ 45 w 55"/>
                <a:gd name="T1" fmla="*/ 3 h 32"/>
                <a:gd name="T2" fmla="*/ 45 w 55"/>
                <a:gd name="T3" fmla="*/ 3 h 32"/>
                <a:gd name="T4" fmla="*/ 55 w 55"/>
                <a:gd name="T5" fmla="*/ 0 h 32"/>
                <a:gd name="T6" fmla="*/ 0 w 55"/>
                <a:gd name="T7" fmla="*/ 32 h 32"/>
                <a:gd name="T8" fmla="*/ 45 w 55"/>
                <a:gd name="T9" fmla="*/ 3 h 32"/>
              </a:gdLst>
              <a:ahLst/>
              <a:cxnLst>
                <a:cxn ang="0">
                  <a:pos x="T0" y="T1"/>
                </a:cxn>
                <a:cxn ang="0">
                  <a:pos x="T2" y="T3"/>
                </a:cxn>
                <a:cxn ang="0">
                  <a:pos x="T4" y="T5"/>
                </a:cxn>
                <a:cxn ang="0">
                  <a:pos x="T6" y="T7"/>
                </a:cxn>
                <a:cxn ang="0">
                  <a:pos x="T8" y="T9"/>
                </a:cxn>
              </a:cxnLst>
              <a:rect l="0" t="0" r="r" b="b"/>
              <a:pathLst>
                <a:path w="55" h="32">
                  <a:moveTo>
                    <a:pt x="45" y="3"/>
                  </a:moveTo>
                  <a:lnTo>
                    <a:pt x="45" y="3"/>
                  </a:lnTo>
                  <a:cubicBezTo>
                    <a:pt x="48" y="1"/>
                    <a:pt x="55" y="0"/>
                    <a:pt x="55" y="0"/>
                  </a:cubicBezTo>
                  <a:cubicBezTo>
                    <a:pt x="49" y="10"/>
                    <a:pt x="21" y="28"/>
                    <a:pt x="0" y="32"/>
                  </a:cubicBezTo>
                  <a:cubicBezTo>
                    <a:pt x="11" y="29"/>
                    <a:pt x="38" y="15"/>
                    <a:pt x="45"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4" name="Freeform 1330"/>
            <p:cNvSpPr>
              <a:spLocks/>
            </p:cNvSpPr>
            <p:nvPr userDrawn="1"/>
          </p:nvSpPr>
          <p:spPr bwMode="auto">
            <a:xfrm>
              <a:off x="302" y="202"/>
              <a:ext cx="26" cy="15"/>
            </a:xfrm>
            <a:custGeom>
              <a:avLst/>
              <a:gdLst>
                <a:gd name="T0" fmla="*/ 59 w 59"/>
                <a:gd name="T1" fmla="*/ 0 h 33"/>
                <a:gd name="T2" fmla="*/ 59 w 59"/>
                <a:gd name="T3" fmla="*/ 0 h 33"/>
                <a:gd name="T4" fmla="*/ 0 w 59"/>
                <a:gd name="T5" fmla="*/ 33 h 33"/>
                <a:gd name="T6" fmla="*/ 50 w 59"/>
                <a:gd name="T7" fmla="*/ 1 h 33"/>
                <a:gd name="T8" fmla="*/ 59 w 59"/>
                <a:gd name="T9" fmla="*/ 0 h 33"/>
              </a:gdLst>
              <a:ahLst/>
              <a:cxnLst>
                <a:cxn ang="0">
                  <a:pos x="T0" y="T1"/>
                </a:cxn>
                <a:cxn ang="0">
                  <a:pos x="T2" y="T3"/>
                </a:cxn>
                <a:cxn ang="0">
                  <a:pos x="T4" y="T5"/>
                </a:cxn>
                <a:cxn ang="0">
                  <a:pos x="T6" y="T7"/>
                </a:cxn>
                <a:cxn ang="0">
                  <a:pos x="T8" y="T9"/>
                </a:cxn>
              </a:cxnLst>
              <a:rect l="0" t="0" r="r" b="b"/>
              <a:pathLst>
                <a:path w="59" h="33">
                  <a:moveTo>
                    <a:pt x="59" y="0"/>
                  </a:moveTo>
                  <a:lnTo>
                    <a:pt x="59" y="0"/>
                  </a:lnTo>
                  <a:cubicBezTo>
                    <a:pt x="52" y="13"/>
                    <a:pt x="25" y="29"/>
                    <a:pt x="0" y="33"/>
                  </a:cubicBezTo>
                  <a:cubicBezTo>
                    <a:pt x="24" y="25"/>
                    <a:pt x="45" y="11"/>
                    <a:pt x="50" y="1"/>
                  </a:cubicBezTo>
                  <a:cubicBezTo>
                    <a:pt x="54" y="0"/>
                    <a:pt x="56" y="0"/>
                    <a:pt x="5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5" name="Freeform 1331"/>
            <p:cNvSpPr>
              <a:spLocks/>
            </p:cNvSpPr>
            <p:nvPr userDrawn="1"/>
          </p:nvSpPr>
          <p:spPr bwMode="auto">
            <a:xfrm>
              <a:off x="235" y="195"/>
              <a:ext cx="18" cy="32"/>
            </a:xfrm>
            <a:custGeom>
              <a:avLst/>
              <a:gdLst>
                <a:gd name="T0" fmla="*/ 26 w 41"/>
                <a:gd name="T1" fmla="*/ 1 h 70"/>
                <a:gd name="T2" fmla="*/ 26 w 41"/>
                <a:gd name="T3" fmla="*/ 1 h 70"/>
                <a:gd name="T4" fmla="*/ 28 w 41"/>
                <a:gd name="T5" fmla="*/ 0 h 70"/>
                <a:gd name="T6" fmla="*/ 27 w 41"/>
                <a:gd name="T7" fmla="*/ 13 h 70"/>
                <a:gd name="T8" fmla="*/ 30 w 41"/>
                <a:gd name="T9" fmla="*/ 0 h 70"/>
                <a:gd name="T10" fmla="*/ 33 w 41"/>
                <a:gd name="T11" fmla="*/ 0 h 70"/>
                <a:gd name="T12" fmla="*/ 34 w 41"/>
                <a:gd name="T13" fmla="*/ 24 h 70"/>
                <a:gd name="T14" fmla="*/ 36 w 41"/>
                <a:gd name="T15" fmla="*/ 49 h 70"/>
                <a:gd name="T16" fmla="*/ 32 w 41"/>
                <a:gd name="T17" fmla="*/ 70 h 70"/>
                <a:gd name="T18" fmla="*/ 28 w 41"/>
                <a:gd name="T19" fmla="*/ 47 h 70"/>
                <a:gd name="T20" fmla="*/ 28 w 41"/>
                <a:gd name="T21" fmla="*/ 33 h 70"/>
                <a:gd name="T22" fmla="*/ 17 w 41"/>
                <a:gd name="T23" fmla="*/ 45 h 70"/>
                <a:gd name="T24" fmla="*/ 0 w 41"/>
                <a:gd name="T25" fmla="*/ 46 h 70"/>
                <a:gd name="T26" fmla="*/ 11 w 41"/>
                <a:gd name="T27" fmla="*/ 41 h 70"/>
                <a:gd name="T28" fmla="*/ 20 w 41"/>
                <a:gd name="T29" fmla="*/ 21 h 70"/>
                <a:gd name="T30" fmla="*/ 15 w 41"/>
                <a:gd name="T31" fmla="*/ 3 h 70"/>
                <a:gd name="T32" fmla="*/ 16 w 41"/>
                <a:gd name="T33" fmla="*/ 13 h 70"/>
                <a:gd name="T34" fmla="*/ 18 w 41"/>
                <a:gd name="T35" fmla="*/ 2 h 70"/>
                <a:gd name="T36" fmla="*/ 20 w 41"/>
                <a:gd name="T37" fmla="*/ 2 h 70"/>
                <a:gd name="T38" fmla="*/ 20 w 41"/>
                <a:gd name="T39" fmla="*/ 13 h 70"/>
                <a:gd name="T40" fmla="*/ 21 w 41"/>
                <a:gd name="T41" fmla="*/ 1 h 70"/>
                <a:gd name="T42" fmla="*/ 23 w 41"/>
                <a:gd name="T43" fmla="*/ 1 h 70"/>
                <a:gd name="T44" fmla="*/ 24 w 41"/>
                <a:gd name="T45" fmla="*/ 13 h 70"/>
                <a:gd name="T46" fmla="*/ 26 w 41"/>
                <a:gd name="T47"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70">
                  <a:moveTo>
                    <a:pt x="26" y="1"/>
                  </a:moveTo>
                  <a:lnTo>
                    <a:pt x="26" y="1"/>
                  </a:lnTo>
                  <a:lnTo>
                    <a:pt x="28" y="0"/>
                  </a:lnTo>
                  <a:cubicBezTo>
                    <a:pt x="26" y="4"/>
                    <a:pt x="26" y="8"/>
                    <a:pt x="27" y="13"/>
                  </a:cubicBezTo>
                  <a:cubicBezTo>
                    <a:pt x="27" y="7"/>
                    <a:pt x="29" y="2"/>
                    <a:pt x="30" y="0"/>
                  </a:cubicBezTo>
                  <a:cubicBezTo>
                    <a:pt x="31" y="0"/>
                    <a:pt x="33" y="0"/>
                    <a:pt x="33" y="0"/>
                  </a:cubicBezTo>
                  <a:cubicBezTo>
                    <a:pt x="28" y="11"/>
                    <a:pt x="30" y="19"/>
                    <a:pt x="34" y="24"/>
                  </a:cubicBezTo>
                  <a:cubicBezTo>
                    <a:pt x="41" y="32"/>
                    <a:pt x="41" y="40"/>
                    <a:pt x="36" y="49"/>
                  </a:cubicBezTo>
                  <a:cubicBezTo>
                    <a:pt x="34" y="53"/>
                    <a:pt x="26" y="63"/>
                    <a:pt x="32" y="70"/>
                  </a:cubicBezTo>
                  <a:cubicBezTo>
                    <a:pt x="18" y="63"/>
                    <a:pt x="24" y="51"/>
                    <a:pt x="28" y="47"/>
                  </a:cubicBezTo>
                  <a:cubicBezTo>
                    <a:pt x="31" y="43"/>
                    <a:pt x="31" y="36"/>
                    <a:pt x="28" y="33"/>
                  </a:cubicBezTo>
                  <a:cubicBezTo>
                    <a:pt x="28" y="40"/>
                    <a:pt x="22" y="45"/>
                    <a:pt x="17" y="45"/>
                  </a:cubicBezTo>
                  <a:cubicBezTo>
                    <a:pt x="12" y="45"/>
                    <a:pt x="3" y="38"/>
                    <a:pt x="0" y="46"/>
                  </a:cubicBezTo>
                  <a:cubicBezTo>
                    <a:pt x="0" y="38"/>
                    <a:pt x="6" y="40"/>
                    <a:pt x="11" y="41"/>
                  </a:cubicBezTo>
                  <a:cubicBezTo>
                    <a:pt x="26" y="44"/>
                    <a:pt x="26" y="26"/>
                    <a:pt x="20" y="21"/>
                  </a:cubicBezTo>
                  <a:cubicBezTo>
                    <a:pt x="14" y="16"/>
                    <a:pt x="6" y="9"/>
                    <a:pt x="15" y="3"/>
                  </a:cubicBezTo>
                  <a:cubicBezTo>
                    <a:pt x="14" y="6"/>
                    <a:pt x="14" y="10"/>
                    <a:pt x="16" y="13"/>
                  </a:cubicBezTo>
                  <a:cubicBezTo>
                    <a:pt x="15" y="9"/>
                    <a:pt x="17" y="3"/>
                    <a:pt x="18" y="2"/>
                  </a:cubicBezTo>
                  <a:lnTo>
                    <a:pt x="20" y="2"/>
                  </a:lnTo>
                  <a:cubicBezTo>
                    <a:pt x="18" y="5"/>
                    <a:pt x="18" y="9"/>
                    <a:pt x="20" y="13"/>
                  </a:cubicBezTo>
                  <a:cubicBezTo>
                    <a:pt x="19" y="10"/>
                    <a:pt x="20" y="4"/>
                    <a:pt x="21" y="1"/>
                  </a:cubicBezTo>
                  <a:lnTo>
                    <a:pt x="23" y="1"/>
                  </a:lnTo>
                  <a:cubicBezTo>
                    <a:pt x="22" y="4"/>
                    <a:pt x="22" y="8"/>
                    <a:pt x="24" y="13"/>
                  </a:cubicBezTo>
                  <a:cubicBezTo>
                    <a:pt x="23" y="7"/>
                    <a:pt x="25" y="3"/>
                    <a:pt x="2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6" name="Freeform 1332"/>
            <p:cNvSpPr>
              <a:spLocks/>
            </p:cNvSpPr>
            <p:nvPr userDrawn="1"/>
          </p:nvSpPr>
          <p:spPr bwMode="auto">
            <a:xfrm>
              <a:off x="260" y="190"/>
              <a:ext cx="9" cy="23"/>
            </a:xfrm>
            <a:custGeom>
              <a:avLst/>
              <a:gdLst>
                <a:gd name="T0" fmla="*/ 8 w 21"/>
                <a:gd name="T1" fmla="*/ 0 h 51"/>
                <a:gd name="T2" fmla="*/ 8 w 21"/>
                <a:gd name="T3" fmla="*/ 0 h 51"/>
                <a:gd name="T4" fmla="*/ 10 w 21"/>
                <a:gd name="T5" fmla="*/ 0 h 51"/>
                <a:gd name="T6" fmla="*/ 12 w 21"/>
                <a:gd name="T7" fmla="*/ 11 h 51"/>
                <a:gd name="T8" fmla="*/ 13 w 21"/>
                <a:gd name="T9" fmla="*/ 0 h 51"/>
                <a:gd name="T10" fmla="*/ 8 w 21"/>
                <a:gd name="T11" fmla="*/ 27 h 51"/>
                <a:gd name="T12" fmla="*/ 10 w 21"/>
                <a:gd name="T13" fmla="*/ 51 h 51"/>
                <a:gd name="T14" fmla="*/ 0 w 21"/>
                <a:gd name="T15" fmla="*/ 38 h 51"/>
                <a:gd name="T16" fmla="*/ 3 w 21"/>
                <a:gd name="T17" fmla="*/ 22 h 51"/>
                <a:gd name="T18" fmla="*/ 4 w 21"/>
                <a:gd name="T19" fmla="*/ 1 h 51"/>
                <a:gd name="T20" fmla="*/ 7 w 21"/>
                <a:gd name="T21" fmla="*/ 1 h 51"/>
                <a:gd name="T22" fmla="*/ 9 w 21"/>
                <a:gd name="T23" fmla="*/ 12 h 51"/>
                <a:gd name="T24" fmla="*/ 8 w 21"/>
                <a:gd name="T2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51">
                  <a:moveTo>
                    <a:pt x="8" y="0"/>
                  </a:moveTo>
                  <a:lnTo>
                    <a:pt x="8" y="0"/>
                  </a:lnTo>
                  <a:cubicBezTo>
                    <a:pt x="9" y="0"/>
                    <a:pt x="10" y="0"/>
                    <a:pt x="10" y="0"/>
                  </a:cubicBezTo>
                  <a:cubicBezTo>
                    <a:pt x="12" y="3"/>
                    <a:pt x="12" y="7"/>
                    <a:pt x="12" y="11"/>
                  </a:cubicBezTo>
                  <a:cubicBezTo>
                    <a:pt x="13" y="7"/>
                    <a:pt x="14" y="4"/>
                    <a:pt x="13" y="0"/>
                  </a:cubicBezTo>
                  <a:cubicBezTo>
                    <a:pt x="21" y="0"/>
                    <a:pt x="12" y="19"/>
                    <a:pt x="8" y="27"/>
                  </a:cubicBezTo>
                  <a:cubicBezTo>
                    <a:pt x="6" y="31"/>
                    <a:pt x="3" y="42"/>
                    <a:pt x="10" y="51"/>
                  </a:cubicBezTo>
                  <a:cubicBezTo>
                    <a:pt x="7" y="49"/>
                    <a:pt x="0" y="42"/>
                    <a:pt x="0" y="38"/>
                  </a:cubicBezTo>
                  <a:cubicBezTo>
                    <a:pt x="0" y="29"/>
                    <a:pt x="2" y="25"/>
                    <a:pt x="3" y="22"/>
                  </a:cubicBezTo>
                  <a:cubicBezTo>
                    <a:pt x="6" y="15"/>
                    <a:pt x="7" y="7"/>
                    <a:pt x="4" y="1"/>
                  </a:cubicBezTo>
                  <a:cubicBezTo>
                    <a:pt x="5" y="1"/>
                    <a:pt x="6" y="1"/>
                    <a:pt x="7" y="1"/>
                  </a:cubicBezTo>
                  <a:cubicBezTo>
                    <a:pt x="8" y="2"/>
                    <a:pt x="9" y="7"/>
                    <a:pt x="9" y="12"/>
                  </a:cubicBezTo>
                  <a:cubicBezTo>
                    <a:pt x="11" y="7"/>
                    <a:pt x="10" y="2"/>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7" name="Freeform 1333"/>
            <p:cNvSpPr>
              <a:spLocks/>
            </p:cNvSpPr>
            <p:nvPr userDrawn="1"/>
          </p:nvSpPr>
          <p:spPr bwMode="auto">
            <a:xfrm>
              <a:off x="234" y="187"/>
              <a:ext cx="40" cy="30"/>
            </a:xfrm>
            <a:custGeom>
              <a:avLst/>
              <a:gdLst>
                <a:gd name="T0" fmla="*/ 66 w 90"/>
                <a:gd name="T1" fmla="*/ 1 h 65"/>
                <a:gd name="T2" fmla="*/ 66 w 90"/>
                <a:gd name="T3" fmla="*/ 1 h 65"/>
                <a:gd name="T4" fmla="*/ 75 w 90"/>
                <a:gd name="T5" fmla="*/ 1 h 65"/>
                <a:gd name="T6" fmla="*/ 69 w 90"/>
                <a:gd name="T7" fmla="*/ 48 h 65"/>
                <a:gd name="T8" fmla="*/ 89 w 90"/>
                <a:gd name="T9" fmla="*/ 65 h 65"/>
                <a:gd name="T10" fmla="*/ 67 w 90"/>
                <a:gd name="T11" fmla="*/ 41 h 65"/>
                <a:gd name="T12" fmla="*/ 72 w 90"/>
                <a:gd name="T13" fmla="*/ 4 h 65"/>
                <a:gd name="T14" fmla="*/ 40 w 90"/>
                <a:gd name="T15" fmla="*/ 14 h 65"/>
                <a:gd name="T16" fmla="*/ 11 w 90"/>
                <a:gd name="T17" fmla="*/ 31 h 65"/>
                <a:gd name="T18" fmla="*/ 21 w 90"/>
                <a:gd name="T19" fmla="*/ 42 h 65"/>
                <a:gd name="T20" fmla="*/ 14 w 90"/>
                <a:gd name="T21" fmla="*/ 57 h 65"/>
                <a:gd name="T22" fmla="*/ 0 w 90"/>
                <a:gd name="T23" fmla="*/ 60 h 65"/>
                <a:gd name="T24" fmla="*/ 19 w 90"/>
                <a:gd name="T25" fmla="*/ 52 h 65"/>
                <a:gd name="T26" fmla="*/ 13 w 90"/>
                <a:gd name="T27" fmla="*/ 38 h 65"/>
                <a:gd name="T28" fmla="*/ 8 w 90"/>
                <a:gd name="T29" fmla="*/ 27 h 65"/>
                <a:gd name="T30" fmla="*/ 42 w 90"/>
                <a:gd name="T31" fmla="*/ 10 h 65"/>
                <a:gd name="T32" fmla="*/ 66 w 90"/>
                <a:gd name="T33"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65">
                  <a:moveTo>
                    <a:pt x="66" y="1"/>
                  </a:moveTo>
                  <a:lnTo>
                    <a:pt x="66" y="1"/>
                  </a:lnTo>
                  <a:cubicBezTo>
                    <a:pt x="70" y="0"/>
                    <a:pt x="73" y="0"/>
                    <a:pt x="75" y="1"/>
                  </a:cubicBezTo>
                  <a:cubicBezTo>
                    <a:pt x="90" y="10"/>
                    <a:pt x="68" y="32"/>
                    <a:pt x="69" y="48"/>
                  </a:cubicBezTo>
                  <a:cubicBezTo>
                    <a:pt x="70" y="58"/>
                    <a:pt x="83" y="62"/>
                    <a:pt x="89" y="65"/>
                  </a:cubicBezTo>
                  <a:cubicBezTo>
                    <a:pt x="74" y="63"/>
                    <a:pt x="64" y="55"/>
                    <a:pt x="67" y="41"/>
                  </a:cubicBezTo>
                  <a:cubicBezTo>
                    <a:pt x="68" y="30"/>
                    <a:pt x="85" y="8"/>
                    <a:pt x="72" y="4"/>
                  </a:cubicBezTo>
                  <a:cubicBezTo>
                    <a:pt x="63" y="1"/>
                    <a:pt x="53" y="12"/>
                    <a:pt x="40" y="14"/>
                  </a:cubicBezTo>
                  <a:cubicBezTo>
                    <a:pt x="29" y="16"/>
                    <a:pt x="8" y="16"/>
                    <a:pt x="11" y="31"/>
                  </a:cubicBezTo>
                  <a:cubicBezTo>
                    <a:pt x="12" y="35"/>
                    <a:pt x="18" y="38"/>
                    <a:pt x="21" y="42"/>
                  </a:cubicBezTo>
                  <a:cubicBezTo>
                    <a:pt x="26" y="49"/>
                    <a:pt x="22" y="59"/>
                    <a:pt x="14" y="57"/>
                  </a:cubicBezTo>
                  <a:cubicBezTo>
                    <a:pt x="4" y="54"/>
                    <a:pt x="2" y="55"/>
                    <a:pt x="0" y="60"/>
                  </a:cubicBezTo>
                  <a:cubicBezTo>
                    <a:pt x="1" y="44"/>
                    <a:pt x="16" y="61"/>
                    <a:pt x="19" y="52"/>
                  </a:cubicBezTo>
                  <a:cubicBezTo>
                    <a:pt x="22" y="45"/>
                    <a:pt x="17" y="42"/>
                    <a:pt x="13" y="38"/>
                  </a:cubicBezTo>
                  <a:cubicBezTo>
                    <a:pt x="11" y="36"/>
                    <a:pt x="7" y="32"/>
                    <a:pt x="8" y="27"/>
                  </a:cubicBezTo>
                  <a:cubicBezTo>
                    <a:pt x="10" y="12"/>
                    <a:pt x="30" y="13"/>
                    <a:pt x="42" y="10"/>
                  </a:cubicBezTo>
                  <a:cubicBezTo>
                    <a:pt x="49" y="9"/>
                    <a:pt x="59" y="2"/>
                    <a:pt x="6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8" name="Freeform 1334"/>
            <p:cNvSpPr>
              <a:spLocks/>
            </p:cNvSpPr>
            <p:nvPr userDrawn="1"/>
          </p:nvSpPr>
          <p:spPr bwMode="auto">
            <a:xfrm>
              <a:off x="249" y="182"/>
              <a:ext cx="16" cy="9"/>
            </a:xfrm>
            <a:custGeom>
              <a:avLst/>
              <a:gdLst>
                <a:gd name="T0" fmla="*/ 21 w 36"/>
                <a:gd name="T1" fmla="*/ 1 h 20"/>
                <a:gd name="T2" fmla="*/ 21 w 36"/>
                <a:gd name="T3" fmla="*/ 1 h 20"/>
                <a:gd name="T4" fmla="*/ 25 w 36"/>
                <a:gd name="T5" fmla="*/ 3 h 20"/>
                <a:gd name="T6" fmla="*/ 15 w 36"/>
                <a:gd name="T7" fmla="*/ 8 h 20"/>
                <a:gd name="T8" fmla="*/ 27 w 36"/>
                <a:gd name="T9" fmla="*/ 4 h 20"/>
                <a:gd name="T10" fmla="*/ 29 w 36"/>
                <a:gd name="T11" fmla="*/ 5 h 20"/>
                <a:gd name="T12" fmla="*/ 19 w 36"/>
                <a:gd name="T13" fmla="*/ 10 h 20"/>
                <a:gd name="T14" fmla="*/ 32 w 36"/>
                <a:gd name="T15" fmla="*/ 7 h 20"/>
                <a:gd name="T16" fmla="*/ 36 w 36"/>
                <a:gd name="T17" fmla="*/ 9 h 20"/>
                <a:gd name="T18" fmla="*/ 17 w 36"/>
                <a:gd name="T19" fmla="*/ 16 h 20"/>
                <a:gd name="T20" fmla="*/ 0 w 36"/>
                <a:gd name="T21" fmla="*/ 20 h 20"/>
                <a:gd name="T22" fmla="*/ 7 w 36"/>
                <a:gd name="T23" fmla="*/ 12 h 20"/>
                <a:gd name="T24" fmla="*/ 21 w 36"/>
                <a:gd name="T2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0">
                  <a:moveTo>
                    <a:pt x="21" y="1"/>
                  </a:moveTo>
                  <a:lnTo>
                    <a:pt x="21" y="1"/>
                  </a:lnTo>
                  <a:cubicBezTo>
                    <a:pt x="23" y="1"/>
                    <a:pt x="24" y="2"/>
                    <a:pt x="25" y="3"/>
                  </a:cubicBezTo>
                  <a:cubicBezTo>
                    <a:pt x="21" y="3"/>
                    <a:pt x="18" y="5"/>
                    <a:pt x="15" y="8"/>
                  </a:cubicBezTo>
                  <a:cubicBezTo>
                    <a:pt x="17" y="7"/>
                    <a:pt x="24" y="4"/>
                    <a:pt x="27" y="4"/>
                  </a:cubicBezTo>
                  <a:cubicBezTo>
                    <a:pt x="28" y="5"/>
                    <a:pt x="29" y="5"/>
                    <a:pt x="29" y="5"/>
                  </a:cubicBezTo>
                  <a:cubicBezTo>
                    <a:pt x="28" y="6"/>
                    <a:pt x="22" y="6"/>
                    <a:pt x="19" y="10"/>
                  </a:cubicBezTo>
                  <a:cubicBezTo>
                    <a:pt x="24" y="7"/>
                    <a:pt x="29" y="7"/>
                    <a:pt x="32" y="7"/>
                  </a:cubicBezTo>
                  <a:cubicBezTo>
                    <a:pt x="33" y="8"/>
                    <a:pt x="34" y="9"/>
                    <a:pt x="36" y="9"/>
                  </a:cubicBezTo>
                  <a:cubicBezTo>
                    <a:pt x="30" y="9"/>
                    <a:pt x="26" y="10"/>
                    <a:pt x="17" y="16"/>
                  </a:cubicBezTo>
                  <a:cubicBezTo>
                    <a:pt x="11" y="19"/>
                    <a:pt x="0" y="20"/>
                    <a:pt x="0" y="20"/>
                  </a:cubicBezTo>
                  <a:cubicBezTo>
                    <a:pt x="3" y="18"/>
                    <a:pt x="6" y="13"/>
                    <a:pt x="7" y="12"/>
                  </a:cubicBezTo>
                  <a:cubicBezTo>
                    <a:pt x="10" y="7"/>
                    <a:pt x="16" y="0"/>
                    <a:pt x="2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9" name="Freeform 1335"/>
            <p:cNvSpPr>
              <a:spLocks/>
            </p:cNvSpPr>
            <p:nvPr userDrawn="1"/>
          </p:nvSpPr>
          <p:spPr bwMode="auto">
            <a:xfrm>
              <a:off x="247" y="208"/>
              <a:ext cx="5" cy="8"/>
            </a:xfrm>
            <a:custGeom>
              <a:avLst/>
              <a:gdLst>
                <a:gd name="T0" fmla="*/ 1 w 12"/>
                <a:gd name="T1" fmla="*/ 0 h 19"/>
                <a:gd name="T2" fmla="*/ 1 w 12"/>
                <a:gd name="T3" fmla="*/ 0 h 19"/>
                <a:gd name="T4" fmla="*/ 5 w 12"/>
                <a:gd name="T5" fmla="*/ 19 h 19"/>
                <a:gd name="T6" fmla="*/ 1 w 12"/>
                <a:gd name="T7" fmla="*/ 0 h 19"/>
              </a:gdLst>
              <a:ahLst/>
              <a:cxnLst>
                <a:cxn ang="0">
                  <a:pos x="T0" y="T1"/>
                </a:cxn>
                <a:cxn ang="0">
                  <a:pos x="T2" y="T3"/>
                </a:cxn>
                <a:cxn ang="0">
                  <a:pos x="T4" y="T5"/>
                </a:cxn>
                <a:cxn ang="0">
                  <a:pos x="T6" y="T7"/>
                </a:cxn>
              </a:cxnLst>
              <a:rect l="0" t="0" r="r" b="b"/>
              <a:pathLst>
                <a:path w="12" h="19">
                  <a:moveTo>
                    <a:pt x="1" y="0"/>
                  </a:moveTo>
                  <a:lnTo>
                    <a:pt x="1" y="0"/>
                  </a:lnTo>
                  <a:cubicBezTo>
                    <a:pt x="2" y="4"/>
                    <a:pt x="12" y="8"/>
                    <a:pt x="5" y="19"/>
                  </a:cubicBezTo>
                  <a:cubicBezTo>
                    <a:pt x="9" y="9"/>
                    <a:pt x="0" y="5"/>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0" name="Freeform 1336"/>
            <p:cNvSpPr>
              <a:spLocks/>
            </p:cNvSpPr>
            <p:nvPr userDrawn="1"/>
          </p:nvSpPr>
          <p:spPr bwMode="auto">
            <a:xfrm>
              <a:off x="273" y="186"/>
              <a:ext cx="30" cy="33"/>
            </a:xfrm>
            <a:custGeom>
              <a:avLst/>
              <a:gdLst>
                <a:gd name="T0" fmla="*/ 30 w 68"/>
                <a:gd name="T1" fmla="*/ 25 h 73"/>
                <a:gd name="T2" fmla="*/ 30 w 68"/>
                <a:gd name="T3" fmla="*/ 25 h 73"/>
                <a:gd name="T4" fmla="*/ 28 w 68"/>
                <a:gd name="T5" fmla="*/ 21 h 73"/>
                <a:gd name="T6" fmla="*/ 29 w 68"/>
                <a:gd name="T7" fmla="*/ 16 h 73"/>
                <a:gd name="T8" fmla="*/ 27 w 68"/>
                <a:gd name="T9" fmla="*/ 16 h 73"/>
                <a:gd name="T10" fmla="*/ 28 w 68"/>
                <a:gd name="T11" fmla="*/ 16 h 73"/>
                <a:gd name="T12" fmla="*/ 30 w 68"/>
                <a:gd name="T13" fmla="*/ 13 h 73"/>
                <a:gd name="T14" fmla="*/ 31 w 68"/>
                <a:gd name="T15" fmla="*/ 12 h 73"/>
                <a:gd name="T16" fmla="*/ 30 w 68"/>
                <a:gd name="T17" fmla="*/ 13 h 73"/>
                <a:gd name="T18" fmla="*/ 27 w 68"/>
                <a:gd name="T19" fmla="*/ 15 h 73"/>
                <a:gd name="T20" fmla="*/ 26 w 68"/>
                <a:gd name="T21" fmla="*/ 15 h 73"/>
                <a:gd name="T22" fmla="*/ 26 w 68"/>
                <a:gd name="T23" fmla="*/ 1 h 73"/>
                <a:gd name="T24" fmla="*/ 27 w 68"/>
                <a:gd name="T25" fmla="*/ 2 h 73"/>
                <a:gd name="T26" fmla="*/ 30 w 68"/>
                <a:gd name="T27" fmla="*/ 4 h 73"/>
                <a:gd name="T28" fmla="*/ 31 w 68"/>
                <a:gd name="T29" fmla="*/ 5 h 73"/>
                <a:gd name="T30" fmla="*/ 30 w 68"/>
                <a:gd name="T31" fmla="*/ 4 h 73"/>
                <a:gd name="T32" fmla="*/ 28 w 68"/>
                <a:gd name="T33" fmla="*/ 1 h 73"/>
                <a:gd name="T34" fmla="*/ 27 w 68"/>
                <a:gd name="T35" fmla="*/ 0 h 73"/>
                <a:gd name="T36" fmla="*/ 42 w 68"/>
                <a:gd name="T37" fmla="*/ 0 h 73"/>
                <a:gd name="T38" fmla="*/ 41 w 68"/>
                <a:gd name="T39" fmla="*/ 1 h 73"/>
                <a:gd name="T40" fmla="*/ 39 w 68"/>
                <a:gd name="T41" fmla="*/ 4 h 73"/>
                <a:gd name="T42" fmla="*/ 38 w 68"/>
                <a:gd name="T43" fmla="*/ 5 h 73"/>
                <a:gd name="T44" fmla="*/ 39 w 68"/>
                <a:gd name="T45" fmla="*/ 4 h 73"/>
                <a:gd name="T46" fmla="*/ 42 w 68"/>
                <a:gd name="T47" fmla="*/ 2 h 73"/>
                <a:gd name="T48" fmla="*/ 42 w 68"/>
                <a:gd name="T49" fmla="*/ 1 h 73"/>
                <a:gd name="T50" fmla="*/ 42 w 68"/>
                <a:gd name="T51" fmla="*/ 15 h 73"/>
                <a:gd name="T52" fmla="*/ 42 w 68"/>
                <a:gd name="T53" fmla="*/ 15 h 73"/>
                <a:gd name="T54" fmla="*/ 39 w 68"/>
                <a:gd name="T55" fmla="*/ 13 h 73"/>
                <a:gd name="T56" fmla="*/ 38 w 68"/>
                <a:gd name="T57" fmla="*/ 12 h 73"/>
                <a:gd name="T58" fmla="*/ 39 w 68"/>
                <a:gd name="T59" fmla="*/ 13 h 73"/>
                <a:gd name="T60" fmla="*/ 41 w 68"/>
                <a:gd name="T61" fmla="*/ 16 h 73"/>
                <a:gd name="T62" fmla="*/ 42 w 68"/>
                <a:gd name="T63" fmla="*/ 16 h 73"/>
                <a:gd name="T64" fmla="*/ 40 w 68"/>
                <a:gd name="T65" fmla="*/ 16 h 73"/>
                <a:gd name="T66" fmla="*/ 41 w 68"/>
                <a:gd name="T67" fmla="*/ 21 h 73"/>
                <a:gd name="T68" fmla="*/ 39 w 68"/>
                <a:gd name="T69" fmla="*/ 25 h 73"/>
                <a:gd name="T70" fmla="*/ 39 w 68"/>
                <a:gd name="T71" fmla="*/ 25 h 73"/>
                <a:gd name="T72" fmla="*/ 39 w 68"/>
                <a:gd name="T73" fmla="*/ 28 h 73"/>
                <a:gd name="T74" fmla="*/ 41 w 68"/>
                <a:gd name="T75" fmla="*/ 29 h 73"/>
                <a:gd name="T76" fmla="*/ 41 w 68"/>
                <a:gd name="T77" fmla="*/ 26 h 73"/>
                <a:gd name="T78" fmla="*/ 42 w 68"/>
                <a:gd name="T79" fmla="*/ 26 h 73"/>
                <a:gd name="T80" fmla="*/ 47 w 68"/>
                <a:gd name="T81" fmla="*/ 27 h 73"/>
                <a:gd name="T82" fmla="*/ 63 w 68"/>
                <a:gd name="T83" fmla="*/ 51 h 73"/>
                <a:gd name="T84" fmla="*/ 56 w 68"/>
                <a:gd name="T85" fmla="*/ 66 h 73"/>
                <a:gd name="T86" fmla="*/ 56 w 68"/>
                <a:gd name="T87" fmla="*/ 73 h 73"/>
                <a:gd name="T88" fmla="*/ 34 w 68"/>
                <a:gd name="T89" fmla="*/ 73 h 73"/>
                <a:gd name="T90" fmla="*/ 12 w 68"/>
                <a:gd name="T91" fmla="*/ 73 h 73"/>
                <a:gd name="T92" fmla="*/ 13 w 68"/>
                <a:gd name="T93" fmla="*/ 66 h 73"/>
                <a:gd name="T94" fmla="*/ 6 w 68"/>
                <a:gd name="T95" fmla="*/ 51 h 73"/>
                <a:gd name="T96" fmla="*/ 22 w 68"/>
                <a:gd name="T97" fmla="*/ 27 h 73"/>
                <a:gd name="T98" fmla="*/ 27 w 68"/>
                <a:gd name="T99" fmla="*/ 26 h 73"/>
                <a:gd name="T100" fmla="*/ 27 w 68"/>
                <a:gd name="T101" fmla="*/ 26 h 73"/>
                <a:gd name="T102" fmla="*/ 28 w 68"/>
                <a:gd name="T103" fmla="*/ 29 h 73"/>
                <a:gd name="T104" fmla="*/ 30 w 68"/>
                <a:gd name="T105" fmla="*/ 28 h 73"/>
                <a:gd name="T106" fmla="*/ 29 w 68"/>
                <a:gd name="T107" fmla="*/ 25 h 73"/>
                <a:gd name="T108" fmla="*/ 30 w 68"/>
                <a:gd name="T109"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 h="73">
                  <a:moveTo>
                    <a:pt x="30" y="25"/>
                  </a:moveTo>
                  <a:lnTo>
                    <a:pt x="30" y="25"/>
                  </a:lnTo>
                  <a:cubicBezTo>
                    <a:pt x="29" y="24"/>
                    <a:pt x="28" y="22"/>
                    <a:pt x="28" y="21"/>
                  </a:cubicBezTo>
                  <a:cubicBezTo>
                    <a:pt x="28" y="19"/>
                    <a:pt x="28" y="17"/>
                    <a:pt x="29" y="16"/>
                  </a:cubicBezTo>
                  <a:lnTo>
                    <a:pt x="27" y="16"/>
                  </a:lnTo>
                  <a:lnTo>
                    <a:pt x="28" y="16"/>
                  </a:lnTo>
                  <a:cubicBezTo>
                    <a:pt x="29" y="15"/>
                    <a:pt x="29" y="14"/>
                    <a:pt x="30" y="13"/>
                  </a:cubicBezTo>
                  <a:cubicBezTo>
                    <a:pt x="30" y="13"/>
                    <a:pt x="31" y="12"/>
                    <a:pt x="31" y="12"/>
                  </a:cubicBezTo>
                  <a:cubicBezTo>
                    <a:pt x="31" y="12"/>
                    <a:pt x="30" y="12"/>
                    <a:pt x="30" y="13"/>
                  </a:cubicBezTo>
                  <a:cubicBezTo>
                    <a:pt x="29" y="13"/>
                    <a:pt x="28" y="14"/>
                    <a:pt x="27" y="15"/>
                  </a:cubicBezTo>
                  <a:lnTo>
                    <a:pt x="26" y="15"/>
                  </a:lnTo>
                  <a:lnTo>
                    <a:pt x="26" y="1"/>
                  </a:lnTo>
                  <a:lnTo>
                    <a:pt x="27" y="2"/>
                  </a:lnTo>
                  <a:cubicBezTo>
                    <a:pt x="28" y="2"/>
                    <a:pt x="29" y="3"/>
                    <a:pt x="30" y="4"/>
                  </a:cubicBezTo>
                  <a:cubicBezTo>
                    <a:pt x="30" y="4"/>
                    <a:pt x="31" y="5"/>
                    <a:pt x="31" y="5"/>
                  </a:cubicBezTo>
                  <a:cubicBezTo>
                    <a:pt x="31" y="5"/>
                    <a:pt x="30" y="4"/>
                    <a:pt x="30" y="4"/>
                  </a:cubicBezTo>
                  <a:cubicBezTo>
                    <a:pt x="29" y="3"/>
                    <a:pt x="29" y="2"/>
                    <a:pt x="28" y="1"/>
                  </a:cubicBezTo>
                  <a:lnTo>
                    <a:pt x="27" y="0"/>
                  </a:lnTo>
                  <a:lnTo>
                    <a:pt x="42" y="0"/>
                  </a:lnTo>
                  <a:lnTo>
                    <a:pt x="41" y="1"/>
                  </a:lnTo>
                  <a:cubicBezTo>
                    <a:pt x="40" y="2"/>
                    <a:pt x="40" y="3"/>
                    <a:pt x="39" y="4"/>
                  </a:cubicBezTo>
                  <a:cubicBezTo>
                    <a:pt x="38" y="4"/>
                    <a:pt x="38" y="5"/>
                    <a:pt x="38" y="5"/>
                  </a:cubicBezTo>
                  <a:cubicBezTo>
                    <a:pt x="38" y="5"/>
                    <a:pt x="39" y="4"/>
                    <a:pt x="39" y="4"/>
                  </a:cubicBezTo>
                  <a:cubicBezTo>
                    <a:pt x="40" y="3"/>
                    <a:pt x="41" y="2"/>
                    <a:pt x="42" y="2"/>
                  </a:cubicBezTo>
                  <a:lnTo>
                    <a:pt x="42" y="1"/>
                  </a:lnTo>
                  <a:lnTo>
                    <a:pt x="42" y="15"/>
                  </a:lnTo>
                  <a:lnTo>
                    <a:pt x="42" y="15"/>
                  </a:lnTo>
                  <a:cubicBezTo>
                    <a:pt x="41" y="14"/>
                    <a:pt x="40" y="13"/>
                    <a:pt x="39" y="13"/>
                  </a:cubicBezTo>
                  <a:cubicBezTo>
                    <a:pt x="39" y="12"/>
                    <a:pt x="38" y="12"/>
                    <a:pt x="38" y="12"/>
                  </a:cubicBezTo>
                  <a:cubicBezTo>
                    <a:pt x="38" y="12"/>
                    <a:pt x="38" y="13"/>
                    <a:pt x="39" y="13"/>
                  </a:cubicBezTo>
                  <a:cubicBezTo>
                    <a:pt x="40" y="14"/>
                    <a:pt x="40" y="15"/>
                    <a:pt x="41" y="16"/>
                  </a:cubicBezTo>
                  <a:lnTo>
                    <a:pt x="42" y="16"/>
                  </a:lnTo>
                  <a:lnTo>
                    <a:pt x="40" y="16"/>
                  </a:lnTo>
                  <a:cubicBezTo>
                    <a:pt x="41" y="17"/>
                    <a:pt x="41" y="19"/>
                    <a:pt x="41" y="21"/>
                  </a:cubicBezTo>
                  <a:cubicBezTo>
                    <a:pt x="41" y="22"/>
                    <a:pt x="40" y="24"/>
                    <a:pt x="39" y="25"/>
                  </a:cubicBezTo>
                  <a:lnTo>
                    <a:pt x="39" y="25"/>
                  </a:lnTo>
                  <a:lnTo>
                    <a:pt x="39" y="28"/>
                  </a:lnTo>
                  <a:lnTo>
                    <a:pt x="41" y="29"/>
                  </a:lnTo>
                  <a:lnTo>
                    <a:pt x="41" y="26"/>
                  </a:lnTo>
                  <a:lnTo>
                    <a:pt x="42" y="26"/>
                  </a:lnTo>
                  <a:cubicBezTo>
                    <a:pt x="44" y="26"/>
                    <a:pt x="46" y="26"/>
                    <a:pt x="47" y="27"/>
                  </a:cubicBezTo>
                  <a:cubicBezTo>
                    <a:pt x="60" y="30"/>
                    <a:pt x="68" y="36"/>
                    <a:pt x="63" y="51"/>
                  </a:cubicBezTo>
                  <a:cubicBezTo>
                    <a:pt x="61" y="56"/>
                    <a:pt x="59" y="61"/>
                    <a:pt x="56" y="66"/>
                  </a:cubicBezTo>
                  <a:lnTo>
                    <a:pt x="56" y="73"/>
                  </a:lnTo>
                  <a:cubicBezTo>
                    <a:pt x="56" y="73"/>
                    <a:pt x="40" y="73"/>
                    <a:pt x="34" y="73"/>
                  </a:cubicBezTo>
                  <a:cubicBezTo>
                    <a:pt x="28" y="73"/>
                    <a:pt x="12" y="73"/>
                    <a:pt x="12" y="73"/>
                  </a:cubicBezTo>
                  <a:lnTo>
                    <a:pt x="13" y="66"/>
                  </a:lnTo>
                  <a:cubicBezTo>
                    <a:pt x="10" y="61"/>
                    <a:pt x="8" y="56"/>
                    <a:pt x="6" y="51"/>
                  </a:cubicBezTo>
                  <a:cubicBezTo>
                    <a:pt x="0" y="36"/>
                    <a:pt x="9" y="30"/>
                    <a:pt x="22" y="27"/>
                  </a:cubicBezTo>
                  <a:cubicBezTo>
                    <a:pt x="23" y="26"/>
                    <a:pt x="25" y="26"/>
                    <a:pt x="27" y="26"/>
                  </a:cubicBezTo>
                  <a:lnTo>
                    <a:pt x="27" y="26"/>
                  </a:lnTo>
                  <a:lnTo>
                    <a:pt x="28" y="29"/>
                  </a:lnTo>
                  <a:lnTo>
                    <a:pt x="30" y="28"/>
                  </a:lnTo>
                  <a:lnTo>
                    <a:pt x="29" y="25"/>
                  </a:lnTo>
                  <a:lnTo>
                    <a:pt x="30" y="2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1" name="Freeform 1337"/>
            <p:cNvSpPr>
              <a:spLocks/>
            </p:cNvSpPr>
            <p:nvPr userDrawn="1"/>
          </p:nvSpPr>
          <p:spPr bwMode="auto">
            <a:xfrm>
              <a:off x="290" y="208"/>
              <a:ext cx="0" cy="1"/>
            </a:xfrm>
            <a:custGeom>
              <a:avLst/>
              <a:gdLst>
                <a:gd name="T0" fmla="*/ 0 w 1"/>
                <a:gd name="T1" fmla="*/ 2 h 2"/>
                <a:gd name="T2" fmla="*/ 0 w 1"/>
                <a:gd name="T3" fmla="*/ 2 h 2"/>
                <a:gd name="T4" fmla="*/ 0 w 1"/>
                <a:gd name="T5" fmla="*/ 0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cubicBezTo>
                    <a:pt x="0" y="1"/>
                    <a:pt x="0" y="1"/>
                    <a:pt x="0" y="0"/>
                  </a:cubicBezTo>
                  <a:lnTo>
                    <a:pt x="1" y="0"/>
                  </a:lnTo>
                  <a:lnTo>
                    <a:pt x="0"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2" name="Freeform 1338"/>
            <p:cNvSpPr>
              <a:spLocks/>
            </p:cNvSpPr>
            <p:nvPr userDrawn="1"/>
          </p:nvSpPr>
          <p:spPr bwMode="auto">
            <a:xfrm>
              <a:off x="299" y="208"/>
              <a:ext cx="1" cy="2"/>
            </a:xfrm>
            <a:custGeom>
              <a:avLst/>
              <a:gdLst>
                <a:gd name="T0" fmla="*/ 2 w 2"/>
                <a:gd name="T1" fmla="*/ 2 h 5"/>
                <a:gd name="T2" fmla="*/ 2 w 2"/>
                <a:gd name="T3" fmla="*/ 2 h 5"/>
                <a:gd name="T4" fmla="*/ 1 w 2"/>
                <a:gd name="T5" fmla="*/ 5 h 5"/>
                <a:gd name="T6" fmla="*/ 0 w 2"/>
                <a:gd name="T7" fmla="*/ 3 h 5"/>
                <a:gd name="T8" fmla="*/ 2 w 2"/>
                <a:gd name="T9" fmla="*/ 0 h 5"/>
                <a:gd name="T10" fmla="*/ 2 w 2"/>
                <a:gd name="T11" fmla="*/ 1 h 5"/>
                <a:gd name="T12" fmla="*/ 2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2"/>
                  </a:moveTo>
                  <a:lnTo>
                    <a:pt x="2" y="2"/>
                  </a:lnTo>
                  <a:cubicBezTo>
                    <a:pt x="2" y="3"/>
                    <a:pt x="1" y="4"/>
                    <a:pt x="1" y="5"/>
                  </a:cubicBezTo>
                  <a:cubicBezTo>
                    <a:pt x="0" y="4"/>
                    <a:pt x="0" y="4"/>
                    <a:pt x="0" y="3"/>
                  </a:cubicBezTo>
                  <a:cubicBezTo>
                    <a:pt x="0" y="2"/>
                    <a:pt x="1" y="1"/>
                    <a:pt x="2" y="0"/>
                  </a:cubicBezTo>
                  <a:lnTo>
                    <a:pt x="2" y="1"/>
                  </a:lnTo>
                  <a:cubicBezTo>
                    <a:pt x="2" y="1"/>
                    <a:pt x="2" y="1"/>
                    <a:pt x="2"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3" name="Freeform 1339"/>
            <p:cNvSpPr>
              <a:spLocks/>
            </p:cNvSpPr>
            <p:nvPr userDrawn="1"/>
          </p:nvSpPr>
          <p:spPr bwMode="auto">
            <a:xfrm>
              <a:off x="299" y="205"/>
              <a:ext cx="2" cy="2"/>
            </a:xfrm>
            <a:custGeom>
              <a:avLst/>
              <a:gdLst>
                <a:gd name="T0" fmla="*/ 3 w 3"/>
                <a:gd name="T1" fmla="*/ 6 h 6"/>
                <a:gd name="T2" fmla="*/ 3 w 3"/>
                <a:gd name="T3" fmla="*/ 6 h 6"/>
                <a:gd name="T4" fmla="*/ 2 w 3"/>
                <a:gd name="T5" fmla="*/ 6 h 6"/>
                <a:gd name="T6" fmla="*/ 0 w 3"/>
                <a:gd name="T7" fmla="*/ 3 h 6"/>
                <a:gd name="T8" fmla="*/ 3 w 3"/>
                <a:gd name="T9" fmla="*/ 0 h 6"/>
                <a:gd name="T10" fmla="*/ 3 w 3"/>
                <a:gd name="T11" fmla="*/ 2 h 6"/>
                <a:gd name="T12" fmla="*/ 3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6"/>
                  </a:moveTo>
                  <a:lnTo>
                    <a:pt x="3" y="6"/>
                  </a:lnTo>
                  <a:lnTo>
                    <a:pt x="2" y="6"/>
                  </a:lnTo>
                  <a:cubicBezTo>
                    <a:pt x="2" y="5"/>
                    <a:pt x="1" y="4"/>
                    <a:pt x="0" y="3"/>
                  </a:cubicBezTo>
                  <a:cubicBezTo>
                    <a:pt x="1" y="2"/>
                    <a:pt x="2" y="1"/>
                    <a:pt x="3" y="0"/>
                  </a:cubicBezTo>
                  <a:lnTo>
                    <a:pt x="3" y="2"/>
                  </a:lnTo>
                  <a:cubicBezTo>
                    <a:pt x="3" y="3"/>
                    <a:pt x="3"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4" name="Freeform 1340"/>
            <p:cNvSpPr>
              <a:spLocks/>
            </p:cNvSpPr>
            <p:nvPr userDrawn="1"/>
          </p:nvSpPr>
          <p:spPr bwMode="auto">
            <a:xfrm>
              <a:off x="301" y="204"/>
              <a:ext cx="0" cy="1"/>
            </a:xfrm>
            <a:custGeom>
              <a:avLst/>
              <a:gdLst>
                <a:gd name="T0" fmla="*/ 1 w 1"/>
                <a:gd name="T1" fmla="*/ 2 h 2"/>
                <a:gd name="T2" fmla="*/ 1 w 1"/>
                <a:gd name="T3" fmla="*/ 2 h 2"/>
                <a:gd name="T4" fmla="*/ 0 w 1"/>
                <a:gd name="T5" fmla="*/ 1 h 2"/>
                <a:gd name="T6" fmla="*/ 0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2"/>
                  </a:lnTo>
                  <a:lnTo>
                    <a:pt x="0" y="1"/>
                  </a:lnTo>
                  <a:lnTo>
                    <a:pt x="0" y="0"/>
                  </a:lnTo>
                  <a:cubicBezTo>
                    <a:pt x="0" y="0"/>
                    <a:pt x="1" y="1"/>
                    <a:pt x="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5" name="Freeform 1341"/>
            <p:cNvSpPr>
              <a:spLocks/>
            </p:cNvSpPr>
            <p:nvPr userDrawn="1"/>
          </p:nvSpPr>
          <p:spPr bwMode="auto">
            <a:xfrm>
              <a:off x="299" y="201"/>
              <a:ext cx="2" cy="3"/>
            </a:xfrm>
            <a:custGeom>
              <a:avLst/>
              <a:gdLst>
                <a:gd name="T0" fmla="*/ 3 w 3"/>
                <a:gd name="T1" fmla="*/ 5 h 6"/>
                <a:gd name="T2" fmla="*/ 3 w 3"/>
                <a:gd name="T3" fmla="*/ 5 h 6"/>
                <a:gd name="T4" fmla="*/ 3 w 3"/>
                <a:gd name="T5" fmla="*/ 6 h 6"/>
                <a:gd name="T6" fmla="*/ 0 w 3"/>
                <a:gd name="T7" fmla="*/ 2 h 6"/>
                <a:gd name="T8" fmla="*/ 1 w 3"/>
                <a:gd name="T9" fmla="*/ 0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lnTo>
                    <a:pt x="3" y="5"/>
                  </a:lnTo>
                  <a:lnTo>
                    <a:pt x="3" y="6"/>
                  </a:lnTo>
                  <a:cubicBezTo>
                    <a:pt x="2" y="4"/>
                    <a:pt x="1" y="3"/>
                    <a:pt x="0" y="2"/>
                  </a:cubicBezTo>
                  <a:cubicBezTo>
                    <a:pt x="0" y="1"/>
                    <a:pt x="1" y="1"/>
                    <a:pt x="1" y="0"/>
                  </a:cubicBezTo>
                  <a:cubicBezTo>
                    <a:pt x="2" y="2"/>
                    <a:pt x="3" y="3"/>
                    <a:pt x="3"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6" name="Freeform 1342"/>
            <p:cNvSpPr>
              <a:spLocks/>
            </p:cNvSpPr>
            <p:nvPr userDrawn="1"/>
          </p:nvSpPr>
          <p:spPr bwMode="auto">
            <a:xfrm>
              <a:off x="298" y="200"/>
              <a:ext cx="2" cy="2"/>
            </a:xfrm>
            <a:custGeom>
              <a:avLst/>
              <a:gdLst>
                <a:gd name="T0" fmla="*/ 4 w 4"/>
                <a:gd name="T1" fmla="*/ 3 h 4"/>
                <a:gd name="T2" fmla="*/ 4 w 4"/>
                <a:gd name="T3" fmla="*/ 3 h 4"/>
                <a:gd name="T4" fmla="*/ 3 w 4"/>
                <a:gd name="T5" fmla="*/ 4 h 4"/>
                <a:gd name="T6" fmla="*/ 0 w 4"/>
                <a:gd name="T7" fmla="*/ 1 h 4"/>
                <a:gd name="T8" fmla="*/ 0 w 4"/>
                <a:gd name="T9" fmla="*/ 0 h 4"/>
                <a:gd name="T10" fmla="*/ 3 w 4"/>
                <a:gd name="T11" fmla="*/ 3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lnTo>
                    <a:pt x="4" y="3"/>
                  </a:lnTo>
                  <a:lnTo>
                    <a:pt x="3" y="4"/>
                  </a:lnTo>
                  <a:cubicBezTo>
                    <a:pt x="2" y="3"/>
                    <a:pt x="1" y="2"/>
                    <a:pt x="0" y="1"/>
                  </a:cubicBezTo>
                  <a:lnTo>
                    <a:pt x="0" y="0"/>
                  </a:lnTo>
                  <a:cubicBezTo>
                    <a:pt x="1" y="1"/>
                    <a:pt x="2" y="2"/>
                    <a:pt x="3" y="3"/>
                  </a:cubicBezTo>
                  <a:lnTo>
                    <a:pt x="4"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7" name="Rectangle 1343"/>
            <p:cNvSpPr>
              <a:spLocks noChangeArrowheads="1"/>
            </p:cNvSpPr>
            <p:nvPr userDrawn="1"/>
          </p:nvSpPr>
          <p:spPr bwMode="auto">
            <a:xfrm>
              <a:off x="298" y="200"/>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8" name="Freeform 1344"/>
            <p:cNvSpPr>
              <a:spLocks/>
            </p:cNvSpPr>
            <p:nvPr userDrawn="1"/>
          </p:nvSpPr>
          <p:spPr bwMode="auto">
            <a:xfrm>
              <a:off x="295" y="199"/>
              <a:ext cx="3" cy="3"/>
            </a:xfrm>
            <a:custGeom>
              <a:avLst/>
              <a:gdLst>
                <a:gd name="T0" fmla="*/ 4 w 5"/>
                <a:gd name="T1" fmla="*/ 1 h 6"/>
                <a:gd name="T2" fmla="*/ 4 w 5"/>
                <a:gd name="T3" fmla="*/ 1 h 6"/>
                <a:gd name="T4" fmla="*/ 5 w 5"/>
                <a:gd name="T5" fmla="*/ 3 h 6"/>
                <a:gd name="T6" fmla="*/ 3 w 5"/>
                <a:gd name="T7" fmla="*/ 6 h 6"/>
                <a:gd name="T8" fmla="*/ 0 w 5"/>
                <a:gd name="T9" fmla="*/ 3 h 6"/>
                <a:gd name="T10" fmla="*/ 2 w 5"/>
                <a:gd name="T11" fmla="*/ 0 h 6"/>
                <a:gd name="T12" fmla="*/ 4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1"/>
                  </a:moveTo>
                  <a:lnTo>
                    <a:pt x="4" y="1"/>
                  </a:lnTo>
                  <a:cubicBezTo>
                    <a:pt x="4" y="2"/>
                    <a:pt x="5" y="2"/>
                    <a:pt x="5" y="3"/>
                  </a:cubicBezTo>
                  <a:cubicBezTo>
                    <a:pt x="4" y="4"/>
                    <a:pt x="4" y="5"/>
                    <a:pt x="3" y="6"/>
                  </a:cubicBezTo>
                  <a:cubicBezTo>
                    <a:pt x="2" y="5"/>
                    <a:pt x="1" y="4"/>
                    <a:pt x="0" y="3"/>
                  </a:cubicBezTo>
                  <a:cubicBezTo>
                    <a:pt x="1" y="2"/>
                    <a:pt x="1" y="1"/>
                    <a:pt x="2" y="0"/>
                  </a:cubicBezTo>
                  <a:cubicBezTo>
                    <a:pt x="3" y="1"/>
                    <a:pt x="3" y="1"/>
                    <a:pt x="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9" name="Freeform 1345"/>
            <p:cNvSpPr>
              <a:spLocks/>
            </p:cNvSpPr>
            <p:nvPr userDrawn="1"/>
          </p:nvSpPr>
          <p:spPr bwMode="auto">
            <a:xfrm>
              <a:off x="294" y="199"/>
              <a:ext cx="2" cy="1"/>
            </a:xfrm>
            <a:custGeom>
              <a:avLst/>
              <a:gdLst>
                <a:gd name="T0" fmla="*/ 4 w 4"/>
                <a:gd name="T1" fmla="*/ 1 h 4"/>
                <a:gd name="T2" fmla="*/ 4 w 4"/>
                <a:gd name="T3" fmla="*/ 1 h 4"/>
                <a:gd name="T4" fmla="*/ 3 w 4"/>
                <a:gd name="T5" fmla="*/ 4 h 4"/>
                <a:gd name="T6" fmla="*/ 0 w 4"/>
                <a:gd name="T7" fmla="*/ 1 h 4"/>
                <a:gd name="T8" fmla="*/ 0 w 4"/>
                <a:gd name="T9" fmla="*/ 0 h 4"/>
                <a:gd name="T10" fmla="*/ 4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4" y="1"/>
                  </a:moveTo>
                  <a:lnTo>
                    <a:pt x="4" y="1"/>
                  </a:lnTo>
                  <a:cubicBezTo>
                    <a:pt x="4" y="2"/>
                    <a:pt x="3" y="3"/>
                    <a:pt x="3" y="4"/>
                  </a:cubicBezTo>
                  <a:cubicBezTo>
                    <a:pt x="2" y="3"/>
                    <a:pt x="1" y="2"/>
                    <a:pt x="0" y="1"/>
                  </a:cubicBezTo>
                  <a:lnTo>
                    <a:pt x="0" y="0"/>
                  </a:lnTo>
                  <a:cubicBezTo>
                    <a:pt x="2" y="0"/>
                    <a:pt x="3" y="1"/>
                    <a:pt x="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0" name="Freeform 1346"/>
            <p:cNvSpPr>
              <a:spLocks/>
            </p:cNvSpPr>
            <p:nvPr userDrawn="1"/>
          </p:nvSpPr>
          <p:spPr bwMode="auto">
            <a:xfrm>
              <a:off x="294" y="200"/>
              <a:ext cx="1" cy="2"/>
            </a:xfrm>
            <a:custGeom>
              <a:avLst/>
              <a:gdLst>
                <a:gd name="T0" fmla="*/ 1 w 3"/>
                <a:gd name="T1" fmla="*/ 0 h 6"/>
                <a:gd name="T2" fmla="*/ 1 w 3"/>
                <a:gd name="T3" fmla="*/ 0 h 6"/>
                <a:gd name="T4" fmla="*/ 3 w 3"/>
                <a:gd name="T5" fmla="*/ 2 h 6"/>
                <a:gd name="T6" fmla="*/ 1 w 3"/>
                <a:gd name="T7" fmla="*/ 6 h 6"/>
                <a:gd name="T8" fmla="*/ 0 w 3"/>
                <a:gd name="T9" fmla="*/ 5 h 6"/>
                <a:gd name="T10" fmla="*/ 1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1" y="0"/>
                  </a:moveTo>
                  <a:lnTo>
                    <a:pt x="1" y="0"/>
                  </a:lnTo>
                  <a:cubicBezTo>
                    <a:pt x="2" y="1"/>
                    <a:pt x="2" y="2"/>
                    <a:pt x="3" y="2"/>
                  </a:cubicBezTo>
                  <a:cubicBezTo>
                    <a:pt x="2" y="3"/>
                    <a:pt x="1" y="5"/>
                    <a:pt x="1" y="6"/>
                  </a:cubicBezTo>
                  <a:lnTo>
                    <a:pt x="0" y="5"/>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1" name="Freeform 1347"/>
            <p:cNvSpPr>
              <a:spLocks/>
            </p:cNvSpPr>
            <p:nvPr userDrawn="1"/>
          </p:nvSpPr>
          <p:spPr bwMode="auto">
            <a:xfrm>
              <a:off x="294" y="202"/>
              <a:ext cx="0" cy="1"/>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0"/>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2" name="Freeform 1348"/>
            <p:cNvSpPr>
              <a:spLocks/>
            </p:cNvSpPr>
            <p:nvPr userDrawn="1"/>
          </p:nvSpPr>
          <p:spPr bwMode="auto">
            <a:xfrm>
              <a:off x="293" y="203"/>
              <a:ext cx="2" cy="2"/>
            </a:xfrm>
            <a:custGeom>
              <a:avLst/>
              <a:gdLst>
                <a:gd name="T0" fmla="*/ 0 w 4"/>
                <a:gd name="T1" fmla="*/ 1 h 6"/>
                <a:gd name="T2" fmla="*/ 0 w 4"/>
                <a:gd name="T3" fmla="*/ 1 h 6"/>
                <a:gd name="T4" fmla="*/ 2 w 4"/>
                <a:gd name="T5" fmla="*/ 0 h 6"/>
                <a:gd name="T6" fmla="*/ 4 w 4"/>
                <a:gd name="T7" fmla="*/ 3 h 6"/>
                <a:gd name="T8" fmla="*/ 2 w 4"/>
                <a:gd name="T9" fmla="*/ 6 h 6"/>
                <a:gd name="T10" fmla="*/ 0 w 4"/>
                <a:gd name="T11" fmla="*/ 3 h 6"/>
                <a:gd name="T12" fmla="*/ 0 w 4"/>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1"/>
                  </a:moveTo>
                  <a:lnTo>
                    <a:pt x="0" y="1"/>
                  </a:lnTo>
                  <a:cubicBezTo>
                    <a:pt x="1" y="1"/>
                    <a:pt x="1" y="0"/>
                    <a:pt x="2" y="0"/>
                  </a:cubicBezTo>
                  <a:cubicBezTo>
                    <a:pt x="3" y="1"/>
                    <a:pt x="4" y="2"/>
                    <a:pt x="4" y="3"/>
                  </a:cubicBezTo>
                  <a:cubicBezTo>
                    <a:pt x="4" y="4"/>
                    <a:pt x="3" y="5"/>
                    <a:pt x="2" y="6"/>
                  </a:cubicBezTo>
                  <a:cubicBezTo>
                    <a:pt x="1" y="5"/>
                    <a:pt x="1" y="4"/>
                    <a:pt x="0" y="3"/>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3" name="Freeform 1349"/>
            <p:cNvSpPr>
              <a:spLocks/>
            </p:cNvSpPr>
            <p:nvPr userDrawn="1"/>
          </p:nvSpPr>
          <p:spPr bwMode="auto">
            <a:xfrm>
              <a:off x="293" y="205"/>
              <a:ext cx="1" cy="2"/>
            </a:xfrm>
            <a:custGeom>
              <a:avLst/>
              <a:gdLst>
                <a:gd name="T0" fmla="*/ 1 w 3"/>
                <a:gd name="T1" fmla="*/ 0 h 5"/>
                <a:gd name="T2" fmla="*/ 1 w 3"/>
                <a:gd name="T3" fmla="*/ 0 h 5"/>
                <a:gd name="T4" fmla="*/ 3 w 3"/>
                <a:gd name="T5" fmla="*/ 2 h 5"/>
                <a:gd name="T6" fmla="*/ 0 w 3"/>
                <a:gd name="T7" fmla="*/ 5 h 5"/>
                <a:gd name="T8" fmla="*/ 1 w 3"/>
                <a:gd name="T9" fmla="*/ 0 h 5"/>
              </a:gdLst>
              <a:ahLst/>
              <a:cxnLst>
                <a:cxn ang="0">
                  <a:pos x="T0" y="T1"/>
                </a:cxn>
                <a:cxn ang="0">
                  <a:pos x="T2" y="T3"/>
                </a:cxn>
                <a:cxn ang="0">
                  <a:pos x="T4" y="T5"/>
                </a:cxn>
                <a:cxn ang="0">
                  <a:pos x="T6" y="T7"/>
                </a:cxn>
                <a:cxn ang="0">
                  <a:pos x="T8" y="T9"/>
                </a:cxn>
              </a:cxnLst>
              <a:rect l="0" t="0" r="r" b="b"/>
              <a:pathLst>
                <a:path w="3" h="5">
                  <a:moveTo>
                    <a:pt x="1" y="0"/>
                  </a:moveTo>
                  <a:lnTo>
                    <a:pt x="1" y="0"/>
                  </a:lnTo>
                  <a:cubicBezTo>
                    <a:pt x="1" y="1"/>
                    <a:pt x="2" y="1"/>
                    <a:pt x="3" y="2"/>
                  </a:cubicBezTo>
                  <a:cubicBezTo>
                    <a:pt x="2" y="3"/>
                    <a:pt x="1" y="4"/>
                    <a:pt x="0" y="5"/>
                  </a:cubicBez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4" name="Freeform 1350"/>
            <p:cNvSpPr>
              <a:spLocks/>
            </p:cNvSpPr>
            <p:nvPr userDrawn="1"/>
          </p:nvSpPr>
          <p:spPr bwMode="auto">
            <a:xfrm>
              <a:off x="292" y="207"/>
              <a:ext cx="2" cy="3"/>
            </a:xfrm>
            <a:custGeom>
              <a:avLst/>
              <a:gdLst>
                <a:gd name="T0" fmla="*/ 1 w 3"/>
                <a:gd name="T1" fmla="*/ 0 h 5"/>
                <a:gd name="T2" fmla="*/ 1 w 3"/>
                <a:gd name="T3" fmla="*/ 0 h 5"/>
                <a:gd name="T4" fmla="*/ 1 w 3"/>
                <a:gd name="T5" fmla="*/ 0 h 5"/>
                <a:gd name="T6" fmla="*/ 3 w 3"/>
                <a:gd name="T7" fmla="*/ 2 h 5"/>
                <a:gd name="T8" fmla="*/ 1 w 3"/>
                <a:gd name="T9" fmla="*/ 5 h 5"/>
                <a:gd name="T10" fmla="*/ 1 w 3"/>
                <a:gd name="T11" fmla="*/ 4 h 5"/>
                <a:gd name="T12" fmla="*/ 0 w 3"/>
                <a:gd name="T13" fmla="*/ 4 h 5"/>
                <a:gd name="T14" fmla="*/ 0 w 3"/>
                <a:gd name="T15" fmla="*/ 4 h 5"/>
                <a:gd name="T16" fmla="*/ 1 w 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1" y="0"/>
                  </a:moveTo>
                  <a:lnTo>
                    <a:pt x="1" y="0"/>
                  </a:lnTo>
                  <a:lnTo>
                    <a:pt x="1" y="0"/>
                  </a:lnTo>
                  <a:cubicBezTo>
                    <a:pt x="2" y="0"/>
                    <a:pt x="3" y="1"/>
                    <a:pt x="3" y="2"/>
                  </a:cubicBezTo>
                  <a:cubicBezTo>
                    <a:pt x="2" y="3"/>
                    <a:pt x="2" y="4"/>
                    <a:pt x="1" y="5"/>
                  </a:cubicBezTo>
                  <a:lnTo>
                    <a:pt x="1" y="4"/>
                  </a:lnTo>
                  <a:lnTo>
                    <a:pt x="0" y="4"/>
                  </a:lnTo>
                  <a:lnTo>
                    <a:pt x="0" y="4"/>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5" name="Freeform 1351"/>
            <p:cNvSpPr>
              <a:spLocks/>
            </p:cNvSpPr>
            <p:nvPr userDrawn="1"/>
          </p:nvSpPr>
          <p:spPr bwMode="auto">
            <a:xfrm>
              <a:off x="292" y="210"/>
              <a:ext cx="1" cy="0"/>
            </a:xfrm>
            <a:custGeom>
              <a:avLst/>
              <a:gdLst>
                <a:gd name="T0" fmla="*/ 1 w 1"/>
                <a:gd name="T1" fmla="*/ 1 h 2"/>
                <a:gd name="T2" fmla="*/ 1 w 1"/>
                <a:gd name="T3" fmla="*/ 1 h 2"/>
                <a:gd name="T4" fmla="*/ 0 w 1"/>
                <a:gd name="T5" fmla="*/ 2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1"/>
                  </a:lnTo>
                  <a:cubicBezTo>
                    <a:pt x="1" y="1"/>
                    <a:pt x="0" y="1"/>
                    <a:pt x="0" y="2"/>
                  </a:cubicBezTo>
                  <a:cubicBezTo>
                    <a:pt x="0" y="1"/>
                    <a:pt x="0" y="1"/>
                    <a:pt x="1" y="0"/>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6" name="Freeform 1352"/>
            <p:cNvSpPr>
              <a:spLocks/>
            </p:cNvSpPr>
            <p:nvPr userDrawn="1"/>
          </p:nvSpPr>
          <p:spPr bwMode="auto">
            <a:xfrm>
              <a:off x="297" y="214"/>
              <a:ext cx="0" cy="0"/>
            </a:xfrm>
            <a:custGeom>
              <a:avLst/>
              <a:gdLst>
                <a:gd name="T0" fmla="*/ 1 w 1"/>
                <a:gd name="T1" fmla="*/ 1 h 1"/>
                <a:gd name="T2" fmla="*/ 1 w 1"/>
                <a:gd name="T3" fmla="*/ 1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0" y="1"/>
                    <a:pt x="0" y="0"/>
                    <a:pt x="0" y="0"/>
                  </a:cubicBezTo>
                  <a:lnTo>
                    <a:pt x="0"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7" name="Freeform 1353"/>
            <p:cNvSpPr>
              <a:spLocks/>
            </p:cNvSpPr>
            <p:nvPr userDrawn="1"/>
          </p:nvSpPr>
          <p:spPr bwMode="auto">
            <a:xfrm>
              <a:off x="297" y="213"/>
              <a:ext cx="1" cy="1"/>
            </a:xfrm>
            <a:custGeom>
              <a:avLst/>
              <a:gdLst>
                <a:gd name="T0" fmla="*/ 0 w 3"/>
                <a:gd name="T1" fmla="*/ 2 h 3"/>
                <a:gd name="T2" fmla="*/ 0 w 3"/>
                <a:gd name="T3" fmla="*/ 2 h 3"/>
                <a:gd name="T4" fmla="*/ 3 w 3"/>
                <a:gd name="T5" fmla="*/ 0 h 3"/>
                <a:gd name="T6" fmla="*/ 1 w 3"/>
                <a:gd name="T7" fmla="*/ 3 h 3"/>
                <a:gd name="T8" fmla="*/ 1 w 3"/>
                <a:gd name="T9" fmla="*/ 3 h 3"/>
                <a:gd name="T10" fmla="*/ 0 w 3"/>
                <a:gd name="T11" fmla="*/ 3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lnTo>
                    <a:pt x="0" y="2"/>
                  </a:lnTo>
                  <a:cubicBezTo>
                    <a:pt x="1" y="1"/>
                    <a:pt x="2" y="0"/>
                    <a:pt x="3" y="0"/>
                  </a:cubicBezTo>
                  <a:cubicBezTo>
                    <a:pt x="3" y="1"/>
                    <a:pt x="2" y="2"/>
                    <a:pt x="1" y="3"/>
                  </a:cubicBezTo>
                  <a:lnTo>
                    <a:pt x="1" y="3"/>
                  </a:lnTo>
                  <a:lnTo>
                    <a:pt x="0" y="3"/>
                  </a:lnTo>
                  <a:cubicBezTo>
                    <a:pt x="0" y="3"/>
                    <a:pt x="0" y="2"/>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8" name="Freeform 1354"/>
            <p:cNvSpPr>
              <a:spLocks/>
            </p:cNvSpPr>
            <p:nvPr userDrawn="1"/>
          </p:nvSpPr>
          <p:spPr bwMode="auto">
            <a:xfrm>
              <a:off x="298" y="210"/>
              <a:ext cx="1" cy="2"/>
            </a:xfrm>
            <a:custGeom>
              <a:avLst/>
              <a:gdLst>
                <a:gd name="T0" fmla="*/ 2 w 3"/>
                <a:gd name="T1" fmla="*/ 5 h 6"/>
                <a:gd name="T2" fmla="*/ 2 w 3"/>
                <a:gd name="T3" fmla="*/ 5 h 6"/>
                <a:gd name="T4" fmla="*/ 1 w 3"/>
                <a:gd name="T5" fmla="*/ 6 h 6"/>
                <a:gd name="T6" fmla="*/ 0 w 3"/>
                <a:gd name="T7" fmla="*/ 2 h 6"/>
                <a:gd name="T8" fmla="*/ 2 w 3"/>
                <a:gd name="T9" fmla="*/ 0 h 6"/>
                <a:gd name="T10" fmla="*/ 3 w 3"/>
                <a:gd name="T11" fmla="*/ 2 h 6"/>
                <a:gd name="T12" fmla="*/ 2 w 3"/>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5"/>
                  </a:moveTo>
                  <a:lnTo>
                    <a:pt x="2" y="5"/>
                  </a:lnTo>
                  <a:lnTo>
                    <a:pt x="1" y="6"/>
                  </a:lnTo>
                  <a:cubicBezTo>
                    <a:pt x="1" y="4"/>
                    <a:pt x="0" y="3"/>
                    <a:pt x="0" y="2"/>
                  </a:cubicBezTo>
                  <a:cubicBezTo>
                    <a:pt x="0" y="1"/>
                    <a:pt x="1" y="1"/>
                    <a:pt x="2" y="0"/>
                  </a:cubicBezTo>
                  <a:cubicBezTo>
                    <a:pt x="3" y="0"/>
                    <a:pt x="3" y="1"/>
                    <a:pt x="3" y="2"/>
                  </a:cubicBezTo>
                  <a:cubicBezTo>
                    <a:pt x="3" y="3"/>
                    <a:pt x="2" y="4"/>
                    <a:pt x="2"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9" name="Freeform 1355"/>
            <p:cNvSpPr>
              <a:spLocks/>
            </p:cNvSpPr>
            <p:nvPr userDrawn="1"/>
          </p:nvSpPr>
          <p:spPr bwMode="auto">
            <a:xfrm>
              <a:off x="291" y="198"/>
              <a:ext cx="3" cy="10"/>
            </a:xfrm>
            <a:custGeom>
              <a:avLst/>
              <a:gdLst>
                <a:gd name="T0" fmla="*/ 3 w 6"/>
                <a:gd name="T1" fmla="*/ 0 h 22"/>
                <a:gd name="T2" fmla="*/ 3 w 6"/>
                <a:gd name="T3" fmla="*/ 0 h 22"/>
                <a:gd name="T4" fmla="*/ 6 w 6"/>
                <a:gd name="T5" fmla="*/ 1 h 22"/>
                <a:gd name="T6" fmla="*/ 2 w 6"/>
                <a:gd name="T7" fmla="*/ 22 h 22"/>
                <a:gd name="T8" fmla="*/ 1 w 6"/>
                <a:gd name="T9" fmla="*/ 21 h 22"/>
                <a:gd name="T10" fmla="*/ 1 w 6"/>
                <a:gd name="T11" fmla="*/ 21 h 22"/>
                <a:gd name="T12" fmla="*/ 0 w 6"/>
                <a:gd name="T13" fmla="*/ 22 h 22"/>
                <a:gd name="T14" fmla="*/ 3 w 6"/>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2">
                  <a:moveTo>
                    <a:pt x="3" y="0"/>
                  </a:moveTo>
                  <a:lnTo>
                    <a:pt x="3" y="0"/>
                  </a:lnTo>
                  <a:cubicBezTo>
                    <a:pt x="4" y="0"/>
                    <a:pt x="5" y="0"/>
                    <a:pt x="6" y="1"/>
                  </a:cubicBezTo>
                  <a:lnTo>
                    <a:pt x="2" y="22"/>
                  </a:lnTo>
                  <a:cubicBezTo>
                    <a:pt x="2" y="21"/>
                    <a:pt x="1" y="21"/>
                    <a:pt x="1" y="21"/>
                  </a:cubicBezTo>
                  <a:lnTo>
                    <a:pt x="1" y="21"/>
                  </a:lnTo>
                  <a:cubicBezTo>
                    <a:pt x="1" y="21"/>
                    <a:pt x="1" y="21"/>
                    <a:pt x="0" y="22"/>
                  </a:cubicBez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0" name="Freeform 1356"/>
            <p:cNvSpPr>
              <a:spLocks/>
            </p:cNvSpPr>
            <p:nvPr userDrawn="1"/>
          </p:nvSpPr>
          <p:spPr bwMode="auto">
            <a:xfrm>
              <a:off x="294" y="201"/>
              <a:ext cx="2" cy="3"/>
            </a:xfrm>
            <a:custGeom>
              <a:avLst/>
              <a:gdLst>
                <a:gd name="T0" fmla="*/ 3 w 5"/>
                <a:gd name="T1" fmla="*/ 0 h 6"/>
                <a:gd name="T2" fmla="*/ 3 w 5"/>
                <a:gd name="T3" fmla="*/ 0 h 6"/>
                <a:gd name="T4" fmla="*/ 5 w 5"/>
                <a:gd name="T5" fmla="*/ 3 h 6"/>
                <a:gd name="T6" fmla="*/ 3 w 5"/>
                <a:gd name="T7" fmla="*/ 6 h 6"/>
                <a:gd name="T8" fmla="*/ 0 w 5"/>
                <a:gd name="T9" fmla="*/ 3 h 6"/>
                <a:gd name="T10" fmla="*/ 3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3" y="0"/>
                  </a:moveTo>
                  <a:lnTo>
                    <a:pt x="3" y="0"/>
                  </a:lnTo>
                  <a:cubicBezTo>
                    <a:pt x="4" y="1"/>
                    <a:pt x="4" y="2"/>
                    <a:pt x="5" y="3"/>
                  </a:cubicBezTo>
                  <a:cubicBezTo>
                    <a:pt x="5" y="4"/>
                    <a:pt x="4" y="5"/>
                    <a:pt x="3" y="6"/>
                  </a:cubicBezTo>
                  <a:cubicBezTo>
                    <a:pt x="2" y="5"/>
                    <a:pt x="1" y="4"/>
                    <a:pt x="0" y="3"/>
                  </a:cubicBezTo>
                  <a:cubicBezTo>
                    <a:pt x="1" y="2"/>
                    <a:pt x="2"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1" name="Freeform 1357"/>
            <p:cNvSpPr>
              <a:spLocks/>
            </p:cNvSpPr>
            <p:nvPr userDrawn="1"/>
          </p:nvSpPr>
          <p:spPr bwMode="auto">
            <a:xfrm>
              <a:off x="297" y="200"/>
              <a:ext cx="2" cy="4"/>
            </a:xfrm>
            <a:custGeom>
              <a:avLst/>
              <a:gdLst>
                <a:gd name="T0" fmla="*/ 3 w 5"/>
                <a:gd name="T1" fmla="*/ 7 h 7"/>
                <a:gd name="T2" fmla="*/ 3 w 5"/>
                <a:gd name="T3" fmla="*/ 7 h 7"/>
                <a:gd name="T4" fmla="*/ 0 w 5"/>
                <a:gd name="T5" fmla="*/ 4 h 7"/>
                <a:gd name="T6" fmla="*/ 3 w 5"/>
                <a:gd name="T7" fmla="*/ 0 h 7"/>
                <a:gd name="T8" fmla="*/ 5 w 5"/>
                <a:gd name="T9" fmla="*/ 4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2" y="6"/>
                    <a:pt x="1" y="5"/>
                    <a:pt x="0" y="4"/>
                  </a:cubicBezTo>
                  <a:cubicBezTo>
                    <a:pt x="1" y="3"/>
                    <a:pt x="2" y="1"/>
                    <a:pt x="3" y="0"/>
                  </a:cubicBezTo>
                  <a:cubicBezTo>
                    <a:pt x="4" y="2"/>
                    <a:pt x="5" y="3"/>
                    <a:pt x="5"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2" name="Freeform 1358"/>
            <p:cNvSpPr>
              <a:spLocks/>
            </p:cNvSpPr>
            <p:nvPr userDrawn="1"/>
          </p:nvSpPr>
          <p:spPr bwMode="auto">
            <a:xfrm>
              <a:off x="295" y="202"/>
              <a:ext cx="3" cy="3"/>
            </a:xfrm>
            <a:custGeom>
              <a:avLst/>
              <a:gdLst>
                <a:gd name="T0" fmla="*/ 3 w 5"/>
                <a:gd name="T1" fmla="*/ 7 h 7"/>
                <a:gd name="T2" fmla="*/ 3 w 5"/>
                <a:gd name="T3" fmla="*/ 7 h 7"/>
                <a:gd name="T4" fmla="*/ 0 w 5"/>
                <a:gd name="T5" fmla="*/ 4 h 7"/>
                <a:gd name="T6" fmla="*/ 3 w 5"/>
                <a:gd name="T7" fmla="*/ 0 h 7"/>
                <a:gd name="T8" fmla="*/ 5 w 5"/>
                <a:gd name="T9" fmla="*/ 4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2" y="6"/>
                    <a:pt x="1" y="5"/>
                    <a:pt x="0" y="4"/>
                  </a:cubicBezTo>
                  <a:cubicBezTo>
                    <a:pt x="1" y="3"/>
                    <a:pt x="2" y="1"/>
                    <a:pt x="3" y="0"/>
                  </a:cubicBezTo>
                  <a:cubicBezTo>
                    <a:pt x="4" y="2"/>
                    <a:pt x="5" y="3"/>
                    <a:pt x="5"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3" name="Freeform 1359"/>
            <p:cNvSpPr>
              <a:spLocks/>
            </p:cNvSpPr>
            <p:nvPr userDrawn="1"/>
          </p:nvSpPr>
          <p:spPr bwMode="auto">
            <a:xfrm>
              <a:off x="294" y="204"/>
              <a:ext cx="2" cy="3"/>
            </a:xfrm>
            <a:custGeom>
              <a:avLst/>
              <a:gdLst>
                <a:gd name="T0" fmla="*/ 3 w 5"/>
                <a:gd name="T1" fmla="*/ 6 h 6"/>
                <a:gd name="T2" fmla="*/ 3 w 5"/>
                <a:gd name="T3" fmla="*/ 6 h 6"/>
                <a:gd name="T4" fmla="*/ 0 w 5"/>
                <a:gd name="T5" fmla="*/ 3 h 6"/>
                <a:gd name="T6" fmla="*/ 3 w 5"/>
                <a:gd name="T7" fmla="*/ 0 h 6"/>
                <a:gd name="T8" fmla="*/ 5 w 5"/>
                <a:gd name="T9" fmla="*/ 3 h 6"/>
                <a:gd name="T10" fmla="*/ 3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3" y="6"/>
                  </a:moveTo>
                  <a:lnTo>
                    <a:pt x="3" y="6"/>
                  </a:lnTo>
                  <a:cubicBezTo>
                    <a:pt x="2" y="5"/>
                    <a:pt x="1" y="4"/>
                    <a:pt x="0" y="3"/>
                  </a:cubicBezTo>
                  <a:cubicBezTo>
                    <a:pt x="1" y="2"/>
                    <a:pt x="2" y="1"/>
                    <a:pt x="3" y="0"/>
                  </a:cubicBezTo>
                  <a:cubicBezTo>
                    <a:pt x="4" y="1"/>
                    <a:pt x="5" y="2"/>
                    <a:pt x="5" y="3"/>
                  </a:cubicBezTo>
                  <a:cubicBezTo>
                    <a:pt x="5" y="4"/>
                    <a:pt x="4"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4" name="Freeform 1360"/>
            <p:cNvSpPr>
              <a:spLocks/>
            </p:cNvSpPr>
            <p:nvPr userDrawn="1"/>
          </p:nvSpPr>
          <p:spPr bwMode="auto">
            <a:xfrm>
              <a:off x="293" y="206"/>
              <a:ext cx="2" cy="2"/>
            </a:xfrm>
            <a:custGeom>
              <a:avLst/>
              <a:gdLst>
                <a:gd name="T0" fmla="*/ 3 w 5"/>
                <a:gd name="T1" fmla="*/ 5 h 5"/>
                <a:gd name="T2" fmla="*/ 3 w 5"/>
                <a:gd name="T3" fmla="*/ 5 h 5"/>
                <a:gd name="T4" fmla="*/ 0 w 5"/>
                <a:gd name="T5" fmla="*/ 2 h 5"/>
                <a:gd name="T6" fmla="*/ 3 w 5"/>
                <a:gd name="T7" fmla="*/ 0 h 5"/>
                <a:gd name="T8" fmla="*/ 5 w 5"/>
                <a:gd name="T9" fmla="*/ 3 h 5"/>
                <a:gd name="T10" fmla="*/ 3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3" y="5"/>
                  </a:moveTo>
                  <a:lnTo>
                    <a:pt x="3" y="5"/>
                  </a:lnTo>
                  <a:cubicBezTo>
                    <a:pt x="2" y="4"/>
                    <a:pt x="1" y="3"/>
                    <a:pt x="0" y="2"/>
                  </a:cubicBezTo>
                  <a:cubicBezTo>
                    <a:pt x="1" y="1"/>
                    <a:pt x="2" y="0"/>
                    <a:pt x="3" y="0"/>
                  </a:cubicBezTo>
                  <a:cubicBezTo>
                    <a:pt x="4" y="1"/>
                    <a:pt x="5" y="2"/>
                    <a:pt x="5" y="3"/>
                  </a:cubicBezTo>
                  <a:cubicBezTo>
                    <a:pt x="5" y="3"/>
                    <a:pt x="4" y="4"/>
                    <a:pt x="3"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5" name="Freeform 1361"/>
            <p:cNvSpPr>
              <a:spLocks/>
            </p:cNvSpPr>
            <p:nvPr userDrawn="1"/>
          </p:nvSpPr>
          <p:spPr bwMode="auto">
            <a:xfrm>
              <a:off x="298" y="202"/>
              <a:ext cx="2" cy="4"/>
            </a:xfrm>
            <a:custGeom>
              <a:avLst/>
              <a:gdLst>
                <a:gd name="T0" fmla="*/ 3 w 5"/>
                <a:gd name="T1" fmla="*/ 8 h 8"/>
                <a:gd name="T2" fmla="*/ 3 w 5"/>
                <a:gd name="T3" fmla="*/ 8 h 8"/>
                <a:gd name="T4" fmla="*/ 0 w 5"/>
                <a:gd name="T5" fmla="*/ 4 h 8"/>
                <a:gd name="T6" fmla="*/ 3 w 5"/>
                <a:gd name="T7" fmla="*/ 0 h 8"/>
                <a:gd name="T8" fmla="*/ 5 w 5"/>
                <a:gd name="T9" fmla="*/ 4 h 8"/>
                <a:gd name="T10" fmla="*/ 3 w 5"/>
                <a:gd name="T11" fmla="*/ 8 h 8"/>
              </a:gdLst>
              <a:ahLst/>
              <a:cxnLst>
                <a:cxn ang="0">
                  <a:pos x="T0" y="T1"/>
                </a:cxn>
                <a:cxn ang="0">
                  <a:pos x="T2" y="T3"/>
                </a:cxn>
                <a:cxn ang="0">
                  <a:pos x="T4" y="T5"/>
                </a:cxn>
                <a:cxn ang="0">
                  <a:pos x="T6" y="T7"/>
                </a:cxn>
                <a:cxn ang="0">
                  <a:pos x="T8" y="T9"/>
                </a:cxn>
                <a:cxn ang="0">
                  <a:pos x="T10" y="T11"/>
                </a:cxn>
              </a:cxnLst>
              <a:rect l="0" t="0" r="r" b="b"/>
              <a:pathLst>
                <a:path w="5" h="8">
                  <a:moveTo>
                    <a:pt x="3" y="8"/>
                  </a:moveTo>
                  <a:lnTo>
                    <a:pt x="3" y="8"/>
                  </a:lnTo>
                  <a:cubicBezTo>
                    <a:pt x="2" y="6"/>
                    <a:pt x="1" y="5"/>
                    <a:pt x="0" y="4"/>
                  </a:cubicBezTo>
                  <a:cubicBezTo>
                    <a:pt x="1" y="3"/>
                    <a:pt x="2" y="2"/>
                    <a:pt x="3" y="0"/>
                  </a:cubicBezTo>
                  <a:cubicBezTo>
                    <a:pt x="4" y="2"/>
                    <a:pt x="4" y="3"/>
                    <a:pt x="5" y="4"/>
                  </a:cubicBezTo>
                  <a:cubicBezTo>
                    <a:pt x="4" y="6"/>
                    <a:pt x="4" y="7"/>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6" name="Freeform 1362"/>
            <p:cNvSpPr>
              <a:spLocks/>
            </p:cNvSpPr>
            <p:nvPr userDrawn="1"/>
          </p:nvSpPr>
          <p:spPr bwMode="auto">
            <a:xfrm>
              <a:off x="297" y="204"/>
              <a:ext cx="2" cy="3"/>
            </a:xfrm>
            <a:custGeom>
              <a:avLst/>
              <a:gdLst>
                <a:gd name="T0" fmla="*/ 3 w 6"/>
                <a:gd name="T1" fmla="*/ 7 h 7"/>
                <a:gd name="T2" fmla="*/ 3 w 6"/>
                <a:gd name="T3" fmla="*/ 7 h 7"/>
                <a:gd name="T4" fmla="*/ 0 w 6"/>
                <a:gd name="T5" fmla="*/ 3 h 7"/>
                <a:gd name="T6" fmla="*/ 3 w 6"/>
                <a:gd name="T7" fmla="*/ 0 h 7"/>
                <a:gd name="T8" fmla="*/ 6 w 6"/>
                <a:gd name="T9" fmla="*/ 4 h 7"/>
                <a:gd name="T10" fmla="*/ 3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3" y="7"/>
                  </a:moveTo>
                  <a:lnTo>
                    <a:pt x="3" y="7"/>
                  </a:lnTo>
                  <a:cubicBezTo>
                    <a:pt x="2" y="6"/>
                    <a:pt x="1" y="5"/>
                    <a:pt x="0" y="3"/>
                  </a:cubicBezTo>
                  <a:cubicBezTo>
                    <a:pt x="1" y="2"/>
                    <a:pt x="2" y="1"/>
                    <a:pt x="3" y="0"/>
                  </a:cubicBezTo>
                  <a:cubicBezTo>
                    <a:pt x="4" y="2"/>
                    <a:pt x="5" y="3"/>
                    <a:pt x="6"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7" name="Freeform 1363"/>
            <p:cNvSpPr>
              <a:spLocks/>
            </p:cNvSpPr>
            <p:nvPr userDrawn="1"/>
          </p:nvSpPr>
          <p:spPr bwMode="auto">
            <a:xfrm>
              <a:off x="295" y="206"/>
              <a:ext cx="3" cy="3"/>
            </a:xfrm>
            <a:custGeom>
              <a:avLst/>
              <a:gdLst>
                <a:gd name="T0" fmla="*/ 3 w 6"/>
                <a:gd name="T1" fmla="*/ 7 h 7"/>
                <a:gd name="T2" fmla="*/ 3 w 6"/>
                <a:gd name="T3" fmla="*/ 7 h 7"/>
                <a:gd name="T4" fmla="*/ 3 w 6"/>
                <a:gd name="T5" fmla="*/ 6 h 7"/>
                <a:gd name="T6" fmla="*/ 3 w 6"/>
                <a:gd name="T7" fmla="*/ 5 h 7"/>
                <a:gd name="T8" fmla="*/ 3 w 6"/>
                <a:gd name="T9" fmla="*/ 5 h 7"/>
                <a:gd name="T10" fmla="*/ 2 w 6"/>
                <a:gd name="T11" fmla="*/ 5 h 7"/>
                <a:gd name="T12" fmla="*/ 0 w 6"/>
                <a:gd name="T13" fmla="*/ 3 h 7"/>
                <a:gd name="T14" fmla="*/ 3 w 6"/>
                <a:gd name="T15" fmla="*/ 0 h 7"/>
                <a:gd name="T16" fmla="*/ 6 w 6"/>
                <a:gd name="T17" fmla="*/ 4 h 7"/>
                <a:gd name="T18" fmla="*/ 3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3" y="7"/>
                  </a:moveTo>
                  <a:lnTo>
                    <a:pt x="3" y="7"/>
                  </a:lnTo>
                  <a:lnTo>
                    <a:pt x="3" y="6"/>
                  </a:lnTo>
                  <a:cubicBezTo>
                    <a:pt x="3" y="6"/>
                    <a:pt x="3" y="6"/>
                    <a:pt x="3" y="5"/>
                  </a:cubicBezTo>
                  <a:lnTo>
                    <a:pt x="3" y="5"/>
                  </a:lnTo>
                  <a:lnTo>
                    <a:pt x="2" y="5"/>
                  </a:lnTo>
                  <a:cubicBezTo>
                    <a:pt x="2" y="4"/>
                    <a:pt x="1" y="4"/>
                    <a:pt x="0" y="3"/>
                  </a:cubicBezTo>
                  <a:cubicBezTo>
                    <a:pt x="1" y="2"/>
                    <a:pt x="2" y="1"/>
                    <a:pt x="3" y="0"/>
                  </a:cubicBezTo>
                  <a:cubicBezTo>
                    <a:pt x="4" y="1"/>
                    <a:pt x="5" y="2"/>
                    <a:pt x="6"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8" name="Freeform 1364"/>
            <p:cNvSpPr>
              <a:spLocks/>
            </p:cNvSpPr>
            <p:nvPr userDrawn="1"/>
          </p:nvSpPr>
          <p:spPr bwMode="auto">
            <a:xfrm>
              <a:off x="294" y="207"/>
              <a:ext cx="2" cy="2"/>
            </a:xfrm>
            <a:custGeom>
              <a:avLst/>
              <a:gdLst>
                <a:gd name="T0" fmla="*/ 5 w 5"/>
                <a:gd name="T1" fmla="*/ 3 h 4"/>
                <a:gd name="T2" fmla="*/ 5 w 5"/>
                <a:gd name="T3" fmla="*/ 3 h 4"/>
                <a:gd name="T4" fmla="*/ 1 w 5"/>
                <a:gd name="T5" fmla="*/ 4 h 4"/>
                <a:gd name="T6" fmla="*/ 0 w 5"/>
                <a:gd name="T7" fmla="*/ 2 h 4"/>
                <a:gd name="T8" fmla="*/ 3 w 5"/>
                <a:gd name="T9" fmla="*/ 0 h 4"/>
                <a:gd name="T10" fmla="*/ 5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5" y="3"/>
                  </a:moveTo>
                  <a:lnTo>
                    <a:pt x="5" y="3"/>
                  </a:lnTo>
                  <a:cubicBezTo>
                    <a:pt x="4" y="3"/>
                    <a:pt x="2" y="3"/>
                    <a:pt x="1" y="4"/>
                  </a:cubicBezTo>
                  <a:lnTo>
                    <a:pt x="0" y="2"/>
                  </a:lnTo>
                  <a:cubicBezTo>
                    <a:pt x="1" y="2"/>
                    <a:pt x="2" y="1"/>
                    <a:pt x="3" y="0"/>
                  </a:cubicBezTo>
                  <a:cubicBezTo>
                    <a:pt x="3" y="1"/>
                    <a:pt x="4" y="2"/>
                    <a:pt x="5"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9" name="Rectangle 1365"/>
            <p:cNvSpPr>
              <a:spLocks noChangeArrowheads="1"/>
            </p:cNvSpPr>
            <p:nvPr userDrawn="1"/>
          </p:nvSpPr>
          <p:spPr bwMode="auto">
            <a:xfrm>
              <a:off x="296" y="209"/>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0" name="Freeform 1366"/>
            <p:cNvSpPr>
              <a:spLocks/>
            </p:cNvSpPr>
            <p:nvPr userDrawn="1"/>
          </p:nvSpPr>
          <p:spPr bwMode="auto">
            <a:xfrm>
              <a:off x="293" y="209"/>
              <a:ext cx="1" cy="1"/>
            </a:xfrm>
            <a:custGeom>
              <a:avLst/>
              <a:gdLst>
                <a:gd name="T0" fmla="*/ 3 w 3"/>
                <a:gd name="T1" fmla="*/ 1 h 3"/>
                <a:gd name="T2" fmla="*/ 3 w 3"/>
                <a:gd name="T3" fmla="*/ 1 h 3"/>
                <a:gd name="T4" fmla="*/ 1 w 3"/>
                <a:gd name="T5" fmla="*/ 2 h 3"/>
                <a:gd name="T6" fmla="*/ 0 w 3"/>
                <a:gd name="T7" fmla="*/ 3 h 3"/>
                <a:gd name="T8" fmla="*/ 0 w 3"/>
                <a:gd name="T9" fmla="*/ 2 h 3"/>
                <a:gd name="T10" fmla="*/ 3 w 3"/>
                <a:gd name="T11" fmla="*/ 0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lnTo>
                    <a:pt x="3" y="1"/>
                  </a:lnTo>
                  <a:cubicBezTo>
                    <a:pt x="3" y="1"/>
                    <a:pt x="2" y="2"/>
                    <a:pt x="1" y="2"/>
                  </a:cubicBezTo>
                  <a:lnTo>
                    <a:pt x="0" y="3"/>
                  </a:lnTo>
                  <a:lnTo>
                    <a:pt x="0" y="2"/>
                  </a:lnTo>
                  <a:cubicBezTo>
                    <a:pt x="1" y="1"/>
                    <a:pt x="2" y="1"/>
                    <a:pt x="3" y="0"/>
                  </a:cubicBezTo>
                  <a:lnTo>
                    <a:pt x="3"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1" name="Freeform 1367"/>
            <p:cNvSpPr>
              <a:spLocks/>
            </p:cNvSpPr>
            <p:nvPr userDrawn="1"/>
          </p:nvSpPr>
          <p:spPr bwMode="auto">
            <a:xfrm>
              <a:off x="295" y="210"/>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1"/>
                  </a:ln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2" name="Freeform 1368"/>
            <p:cNvSpPr>
              <a:spLocks/>
            </p:cNvSpPr>
            <p:nvPr userDrawn="1"/>
          </p:nvSpPr>
          <p:spPr bwMode="auto">
            <a:xfrm>
              <a:off x="294" y="212"/>
              <a:ext cx="2" cy="1"/>
            </a:xfrm>
            <a:custGeom>
              <a:avLst/>
              <a:gdLst>
                <a:gd name="T0" fmla="*/ 1 w 3"/>
                <a:gd name="T1" fmla="*/ 2 h 2"/>
                <a:gd name="T2" fmla="*/ 1 w 3"/>
                <a:gd name="T3" fmla="*/ 2 h 2"/>
                <a:gd name="T4" fmla="*/ 0 w 3"/>
                <a:gd name="T5" fmla="*/ 2 h 2"/>
                <a:gd name="T6" fmla="*/ 3 w 3"/>
                <a:gd name="T7" fmla="*/ 0 h 2"/>
                <a:gd name="T8" fmla="*/ 3 w 3"/>
                <a:gd name="T9" fmla="*/ 0 h 2"/>
                <a:gd name="T10" fmla="*/ 1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1" y="2"/>
                  </a:moveTo>
                  <a:lnTo>
                    <a:pt x="1" y="2"/>
                  </a:lnTo>
                  <a:cubicBezTo>
                    <a:pt x="1" y="2"/>
                    <a:pt x="1" y="2"/>
                    <a:pt x="0" y="2"/>
                  </a:cubicBezTo>
                  <a:cubicBezTo>
                    <a:pt x="1" y="1"/>
                    <a:pt x="2" y="1"/>
                    <a:pt x="3" y="0"/>
                  </a:cubicBezTo>
                  <a:lnTo>
                    <a:pt x="3" y="0"/>
                  </a:lnTo>
                  <a:lnTo>
                    <a:pt x="1"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3" name="Freeform 1369"/>
            <p:cNvSpPr>
              <a:spLocks/>
            </p:cNvSpPr>
            <p:nvPr userDrawn="1"/>
          </p:nvSpPr>
          <p:spPr bwMode="auto">
            <a:xfrm>
              <a:off x="298" y="206"/>
              <a:ext cx="2" cy="3"/>
            </a:xfrm>
            <a:custGeom>
              <a:avLst/>
              <a:gdLst>
                <a:gd name="T0" fmla="*/ 2 w 5"/>
                <a:gd name="T1" fmla="*/ 6 h 6"/>
                <a:gd name="T2" fmla="*/ 2 w 5"/>
                <a:gd name="T3" fmla="*/ 6 h 6"/>
                <a:gd name="T4" fmla="*/ 0 w 5"/>
                <a:gd name="T5" fmla="*/ 3 h 6"/>
                <a:gd name="T6" fmla="*/ 3 w 5"/>
                <a:gd name="T7" fmla="*/ 0 h 6"/>
                <a:gd name="T8" fmla="*/ 5 w 5"/>
                <a:gd name="T9" fmla="*/ 3 h 6"/>
                <a:gd name="T10" fmla="*/ 2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2" y="6"/>
                  </a:moveTo>
                  <a:lnTo>
                    <a:pt x="2" y="6"/>
                  </a:lnTo>
                  <a:cubicBezTo>
                    <a:pt x="2" y="5"/>
                    <a:pt x="1" y="4"/>
                    <a:pt x="0" y="3"/>
                  </a:cubicBezTo>
                  <a:cubicBezTo>
                    <a:pt x="1" y="2"/>
                    <a:pt x="2" y="1"/>
                    <a:pt x="3" y="0"/>
                  </a:cubicBezTo>
                  <a:cubicBezTo>
                    <a:pt x="4" y="1"/>
                    <a:pt x="4" y="2"/>
                    <a:pt x="5" y="3"/>
                  </a:cubicBezTo>
                  <a:cubicBezTo>
                    <a:pt x="4" y="4"/>
                    <a:pt x="3"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4" name="Freeform 1370"/>
            <p:cNvSpPr>
              <a:spLocks/>
            </p:cNvSpPr>
            <p:nvPr userDrawn="1"/>
          </p:nvSpPr>
          <p:spPr bwMode="auto">
            <a:xfrm>
              <a:off x="297" y="208"/>
              <a:ext cx="2" cy="2"/>
            </a:xfrm>
            <a:custGeom>
              <a:avLst/>
              <a:gdLst>
                <a:gd name="T0" fmla="*/ 2 w 5"/>
                <a:gd name="T1" fmla="*/ 6 h 6"/>
                <a:gd name="T2" fmla="*/ 2 w 5"/>
                <a:gd name="T3" fmla="*/ 6 h 6"/>
                <a:gd name="T4" fmla="*/ 0 w 5"/>
                <a:gd name="T5" fmla="*/ 3 h 6"/>
                <a:gd name="T6" fmla="*/ 3 w 5"/>
                <a:gd name="T7" fmla="*/ 0 h 6"/>
                <a:gd name="T8" fmla="*/ 5 w 5"/>
                <a:gd name="T9" fmla="*/ 3 h 6"/>
                <a:gd name="T10" fmla="*/ 2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2" y="6"/>
                  </a:moveTo>
                  <a:lnTo>
                    <a:pt x="2" y="6"/>
                  </a:lnTo>
                  <a:cubicBezTo>
                    <a:pt x="2" y="5"/>
                    <a:pt x="1" y="4"/>
                    <a:pt x="0" y="3"/>
                  </a:cubicBezTo>
                  <a:cubicBezTo>
                    <a:pt x="1" y="2"/>
                    <a:pt x="2" y="1"/>
                    <a:pt x="3" y="0"/>
                  </a:cubicBezTo>
                  <a:cubicBezTo>
                    <a:pt x="4" y="1"/>
                    <a:pt x="4" y="2"/>
                    <a:pt x="5" y="3"/>
                  </a:cubicBezTo>
                  <a:cubicBezTo>
                    <a:pt x="4" y="4"/>
                    <a:pt x="3"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5" name="Freeform 1371"/>
            <p:cNvSpPr>
              <a:spLocks/>
            </p:cNvSpPr>
            <p:nvPr userDrawn="1"/>
          </p:nvSpPr>
          <p:spPr bwMode="auto">
            <a:xfrm>
              <a:off x="295" y="209"/>
              <a:ext cx="3" cy="3"/>
            </a:xfrm>
            <a:custGeom>
              <a:avLst/>
              <a:gdLst>
                <a:gd name="T0" fmla="*/ 2 w 5"/>
                <a:gd name="T1" fmla="*/ 6 h 6"/>
                <a:gd name="T2" fmla="*/ 2 w 5"/>
                <a:gd name="T3" fmla="*/ 6 h 6"/>
                <a:gd name="T4" fmla="*/ 2 w 5"/>
                <a:gd name="T5" fmla="*/ 6 h 6"/>
                <a:gd name="T6" fmla="*/ 3 w 5"/>
                <a:gd name="T7" fmla="*/ 4 h 6"/>
                <a:gd name="T8" fmla="*/ 2 w 5"/>
                <a:gd name="T9" fmla="*/ 4 h 6"/>
                <a:gd name="T10" fmla="*/ 1 w 5"/>
                <a:gd name="T11" fmla="*/ 4 h 6"/>
                <a:gd name="T12" fmla="*/ 0 w 5"/>
                <a:gd name="T13" fmla="*/ 3 h 6"/>
                <a:gd name="T14" fmla="*/ 3 w 5"/>
                <a:gd name="T15" fmla="*/ 0 h 6"/>
                <a:gd name="T16" fmla="*/ 5 w 5"/>
                <a:gd name="T17" fmla="*/ 3 h 6"/>
                <a:gd name="T18" fmla="*/ 2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2" y="6"/>
                  </a:moveTo>
                  <a:lnTo>
                    <a:pt x="2" y="6"/>
                  </a:lnTo>
                  <a:lnTo>
                    <a:pt x="2" y="6"/>
                  </a:lnTo>
                  <a:cubicBezTo>
                    <a:pt x="2" y="5"/>
                    <a:pt x="2" y="5"/>
                    <a:pt x="3" y="4"/>
                  </a:cubicBezTo>
                  <a:lnTo>
                    <a:pt x="2" y="4"/>
                  </a:lnTo>
                  <a:cubicBezTo>
                    <a:pt x="2" y="4"/>
                    <a:pt x="2" y="4"/>
                    <a:pt x="1" y="4"/>
                  </a:cubicBezTo>
                  <a:lnTo>
                    <a:pt x="0" y="3"/>
                  </a:lnTo>
                  <a:cubicBezTo>
                    <a:pt x="1" y="2"/>
                    <a:pt x="2" y="1"/>
                    <a:pt x="3" y="0"/>
                  </a:cubicBezTo>
                  <a:cubicBezTo>
                    <a:pt x="4" y="1"/>
                    <a:pt x="4" y="2"/>
                    <a:pt x="5" y="3"/>
                  </a:cubicBezTo>
                  <a:cubicBezTo>
                    <a:pt x="4" y="4"/>
                    <a:pt x="3"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6" name="Freeform 1372"/>
            <p:cNvSpPr>
              <a:spLocks/>
            </p:cNvSpPr>
            <p:nvPr userDrawn="1"/>
          </p:nvSpPr>
          <p:spPr bwMode="auto">
            <a:xfrm>
              <a:off x="295" y="212"/>
              <a:ext cx="2" cy="2"/>
            </a:xfrm>
            <a:custGeom>
              <a:avLst/>
              <a:gdLst>
                <a:gd name="T0" fmla="*/ 3 w 4"/>
                <a:gd name="T1" fmla="*/ 0 h 3"/>
                <a:gd name="T2" fmla="*/ 3 w 4"/>
                <a:gd name="T3" fmla="*/ 0 h 3"/>
                <a:gd name="T4" fmla="*/ 4 w 4"/>
                <a:gd name="T5" fmla="*/ 2 h 3"/>
                <a:gd name="T6" fmla="*/ 3 w 4"/>
                <a:gd name="T7" fmla="*/ 3 h 3"/>
                <a:gd name="T8" fmla="*/ 0 w 4"/>
                <a:gd name="T9" fmla="*/ 3 h 3"/>
                <a:gd name="T10" fmla="*/ 0 w 4"/>
                <a:gd name="T11" fmla="*/ 3 h 3"/>
                <a:gd name="T12" fmla="*/ 1 w 4"/>
                <a:gd name="T13" fmla="*/ 1 h 3"/>
                <a:gd name="T14" fmla="*/ 1 w 4"/>
                <a:gd name="T15" fmla="*/ 1 h 3"/>
                <a:gd name="T16" fmla="*/ 3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3" y="0"/>
                  </a:moveTo>
                  <a:lnTo>
                    <a:pt x="3" y="0"/>
                  </a:lnTo>
                  <a:cubicBezTo>
                    <a:pt x="3" y="1"/>
                    <a:pt x="4" y="2"/>
                    <a:pt x="4" y="2"/>
                  </a:cubicBezTo>
                  <a:lnTo>
                    <a:pt x="3" y="3"/>
                  </a:lnTo>
                  <a:cubicBezTo>
                    <a:pt x="2" y="3"/>
                    <a:pt x="1" y="3"/>
                    <a:pt x="0" y="3"/>
                  </a:cubicBezTo>
                  <a:lnTo>
                    <a:pt x="0" y="3"/>
                  </a:lnTo>
                  <a:cubicBezTo>
                    <a:pt x="1" y="2"/>
                    <a:pt x="1" y="2"/>
                    <a:pt x="1" y="1"/>
                  </a:cubicBezTo>
                  <a:lnTo>
                    <a:pt x="1" y="1"/>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7" name="Freeform 1373"/>
            <p:cNvSpPr>
              <a:spLocks/>
            </p:cNvSpPr>
            <p:nvPr userDrawn="1"/>
          </p:nvSpPr>
          <p:spPr bwMode="auto">
            <a:xfrm>
              <a:off x="296" y="211"/>
              <a:ext cx="2" cy="2"/>
            </a:xfrm>
            <a:custGeom>
              <a:avLst/>
              <a:gdLst>
                <a:gd name="T0" fmla="*/ 3 w 5"/>
                <a:gd name="T1" fmla="*/ 0 h 5"/>
                <a:gd name="T2" fmla="*/ 3 w 5"/>
                <a:gd name="T3" fmla="*/ 0 h 5"/>
                <a:gd name="T4" fmla="*/ 5 w 5"/>
                <a:gd name="T5" fmla="*/ 3 h 5"/>
                <a:gd name="T6" fmla="*/ 2 w 5"/>
                <a:gd name="T7" fmla="*/ 5 h 5"/>
                <a:gd name="T8" fmla="*/ 0 w 5"/>
                <a:gd name="T9" fmla="*/ 2 h 5"/>
                <a:gd name="T10" fmla="*/ 3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3" y="0"/>
                  </a:moveTo>
                  <a:lnTo>
                    <a:pt x="3" y="0"/>
                  </a:lnTo>
                  <a:cubicBezTo>
                    <a:pt x="4" y="1"/>
                    <a:pt x="4" y="2"/>
                    <a:pt x="5" y="3"/>
                  </a:cubicBezTo>
                  <a:cubicBezTo>
                    <a:pt x="4" y="4"/>
                    <a:pt x="3" y="4"/>
                    <a:pt x="2" y="5"/>
                  </a:cubicBezTo>
                  <a:cubicBezTo>
                    <a:pt x="1" y="4"/>
                    <a:pt x="1" y="3"/>
                    <a:pt x="0" y="2"/>
                  </a:cubicBezTo>
                  <a:cubicBezTo>
                    <a:pt x="1" y="1"/>
                    <a:pt x="2"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8" name="Freeform 1374"/>
            <p:cNvSpPr>
              <a:spLocks/>
            </p:cNvSpPr>
            <p:nvPr userDrawn="1"/>
          </p:nvSpPr>
          <p:spPr bwMode="auto">
            <a:xfrm>
              <a:off x="290" y="206"/>
              <a:ext cx="0" cy="1"/>
            </a:xfrm>
            <a:custGeom>
              <a:avLst/>
              <a:gdLst>
                <a:gd name="T0" fmla="*/ 0 w 1"/>
                <a:gd name="T1" fmla="*/ 0 h 2"/>
                <a:gd name="T2" fmla="*/ 0 w 1"/>
                <a:gd name="T3" fmla="*/ 0 h 2"/>
                <a:gd name="T4" fmla="*/ 1 w 1"/>
                <a:gd name="T5" fmla="*/ 0 h 2"/>
                <a:gd name="T6" fmla="*/ 1 w 1"/>
                <a:gd name="T7" fmla="*/ 2 h 2"/>
                <a:gd name="T8" fmla="*/ 0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1" y="0"/>
                  </a:lnTo>
                  <a:lnTo>
                    <a:pt x="1" y="2"/>
                  </a:lnTo>
                  <a:lnTo>
                    <a:pt x="0" y="2"/>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9" name="Freeform 1375"/>
            <p:cNvSpPr>
              <a:spLocks/>
            </p:cNvSpPr>
            <p:nvPr userDrawn="1"/>
          </p:nvSpPr>
          <p:spPr bwMode="auto">
            <a:xfrm>
              <a:off x="290" y="205"/>
              <a:ext cx="0" cy="1"/>
            </a:xfrm>
            <a:custGeom>
              <a:avLst/>
              <a:gdLst>
                <a:gd name="T0" fmla="*/ 0 w 1"/>
                <a:gd name="T1" fmla="*/ 0 h 2"/>
                <a:gd name="T2" fmla="*/ 0 w 1"/>
                <a:gd name="T3" fmla="*/ 0 h 2"/>
                <a:gd name="T4" fmla="*/ 1 w 1"/>
                <a:gd name="T5" fmla="*/ 1 h 2"/>
                <a:gd name="T6" fmla="*/ 1 w 1"/>
                <a:gd name="T7" fmla="*/ 2 h 2"/>
                <a:gd name="T8" fmla="*/ 0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1" y="1"/>
                  </a:lnTo>
                  <a:lnTo>
                    <a:pt x="1" y="2"/>
                  </a:lnTo>
                  <a:lnTo>
                    <a:pt x="0" y="2"/>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0" name="Freeform 1376"/>
            <p:cNvSpPr>
              <a:spLocks/>
            </p:cNvSpPr>
            <p:nvPr userDrawn="1"/>
          </p:nvSpPr>
          <p:spPr bwMode="auto">
            <a:xfrm>
              <a:off x="290" y="204"/>
              <a:ext cx="1" cy="1"/>
            </a:xfrm>
            <a:custGeom>
              <a:avLst/>
              <a:gdLst>
                <a:gd name="T0" fmla="*/ 0 w 2"/>
                <a:gd name="T1" fmla="*/ 0 h 2"/>
                <a:gd name="T2" fmla="*/ 0 w 2"/>
                <a:gd name="T3" fmla="*/ 0 h 2"/>
                <a:gd name="T4" fmla="*/ 2 w 2"/>
                <a:gd name="T5" fmla="*/ 0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0"/>
                  </a:lnTo>
                  <a:lnTo>
                    <a:pt x="2"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1" name="Freeform 1377"/>
            <p:cNvSpPr>
              <a:spLocks/>
            </p:cNvSpPr>
            <p:nvPr userDrawn="1"/>
          </p:nvSpPr>
          <p:spPr bwMode="auto">
            <a:xfrm>
              <a:off x="290" y="203"/>
              <a:ext cx="1" cy="1"/>
            </a:xfrm>
            <a:custGeom>
              <a:avLst/>
              <a:gdLst>
                <a:gd name="T0" fmla="*/ 0 w 2"/>
                <a:gd name="T1" fmla="*/ 0 h 2"/>
                <a:gd name="T2" fmla="*/ 0 w 2"/>
                <a:gd name="T3" fmla="*/ 0 h 2"/>
                <a:gd name="T4" fmla="*/ 2 w 2"/>
                <a:gd name="T5" fmla="*/ 1 h 2"/>
                <a:gd name="T6" fmla="*/ 2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1"/>
                  </a:lnTo>
                  <a:lnTo>
                    <a:pt x="2" y="2"/>
                  </a:lnTo>
                  <a:lnTo>
                    <a:pt x="0" y="2"/>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2" name="Freeform 1378"/>
            <p:cNvSpPr>
              <a:spLocks/>
            </p:cNvSpPr>
            <p:nvPr userDrawn="1"/>
          </p:nvSpPr>
          <p:spPr bwMode="auto">
            <a:xfrm>
              <a:off x="290" y="202"/>
              <a:ext cx="1" cy="0"/>
            </a:xfrm>
            <a:custGeom>
              <a:avLst/>
              <a:gdLst>
                <a:gd name="T0" fmla="*/ 0 w 3"/>
                <a:gd name="T1" fmla="*/ 0 h 1"/>
                <a:gd name="T2" fmla="*/ 0 w 3"/>
                <a:gd name="T3" fmla="*/ 0 h 1"/>
                <a:gd name="T4" fmla="*/ 3 w 3"/>
                <a:gd name="T5" fmla="*/ 0 h 1"/>
                <a:gd name="T6" fmla="*/ 2 w 3"/>
                <a:gd name="T7" fmla="*/ 1 h 1"/>
                <a:gd name="T8" fmla="*/ 0 w 3"/>
                <a:gd name="T9" fmla="*/ 1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lnTo>
                    <a:pt x="0" y="0"/>
                  </a:lnTo>
                  <a:lnTo>
                    <a:pt x="3" y="0"/>
                  </a:lnTo>
                  <a:lnTo>
                    <a:pt x="2" y="1"/>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3" name="Freeform 1379"/>
            <p:cNvSpPr>
              <a:spLocks/>
            </p:cNvSpPr>
            <p:nvPr userDrawn="1"/>
          </p:nvSpPr>
          <p:spPr bwMode="auto">
            <a:xfrm>
              <a:off x="290" y="200"/>
              <a:ext cx="1" cy="1"/>
            </a:xfrm>
            <a:custGeom>
              <a:avLst/>
              <a:gdLst>
                <a:gd name="T0" fmla="*/ 0 w 2"/>
                <a:gd name="T1" fmla="*/ 0 h 2"/>
                <a:gd name="T2" fmla="*/ 0 w 2"/>
                <a:gd name="T3" fmla="*/ 0 h 2"/>
                <a:gd name="T4" fmla="*/ 2 w 2"/>
                <a:gd name="T5" fmla="*/ 0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0"/>
                  </a:lnTo>
                  <a:lnTo>
                    <a:pt x="2"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4" name="Freeform 1380"/>
            <p:cNvSpPr>
              <a:spLocks/>
            </p:cNvSpPr>
            <p:nvPr userDrawn="1"/>
          </p:nvSpPr>
          <p:spPr bwMode="auto">
            <a:xfrm>
              <a:off x="290" y="199"/>
              <a:ext cx="1" cy="1"/>
            </a:xfrm>
            <a:custGeom>
              <a:avLst/>
              <a:gdLst>
                <a:gd name="T0" fmla="*/ 0 w 2"/>
                <a:gd name="T1" fmla="*/ 0 h 2"/>
                <a:gd name="T2" fmla="*/ 0 w 2"/>
                <a:gd name="T3" fmla="*/ 0 h 2"/>
                <a:gd name="T4" fmla="*/ 2 w 2"/>
                <a:gd name="T5" fmla="*/ 1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1"/>
                  </a:lnTo>
                  <a:lnTo>
                    <a:pt x="2"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5" name="Freeform 1381"/>
            <p:cNvSpPr>
              <a:spLocks/>
            </p:cNvSpPr>
            <p:nvPr userDrawn="1"/>
          </p:nvSpPr>
          <p:spPr bwMode="auto">
            <a:xfrm>
              <a:off x="295" y="201"/>
              <a:ext cx="1" cy="2"/>
            </a:xfrm>
            <a:custGeom>
              <a:avLst/>
              <a:gdLst>
                <a:gd name="T0" fmla="*/ 0 w 2"/>
                <a:gd name="T1" fmla="*/ 0 h 3"/>
                <a:gd name="T2" fmla="*/ 0 w 2"/>
                <a:gd name="T3" fmla="*/ 0 h 3"/>
                <a:gd name="T4" fmla="*/ 2 w 2"/>
                <a:gd name="T5" fmla="*/ 2 h 3"/>
                <a:gd name="T6" fmla="*/ 1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lnTo>
                    <a:pt x="2" y="2"/>
                  </a:lnTo>
                  <a:lnTo>
                    <a:pt x="1"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6" name="Freeform 1382"/>
            <p:cNvSpPr>
              <a:spLocks/>
            </p:cNvSpPr>
            <p:nvPr userDrawn="1"/>
          </p:nvSpPr>
          <p:spPr bwMode="auto">
            <a:xfrm>
              <a:off x="297" y="203"/>
              <a:ext cx="1" cy="2"/>
            </a:xfrm>
            <a:custGeom>
              <a:avLst/>
              <a:gdLst>
                <a:gd name="T0" fmla="*/ 0 w 2"/>
                <a:gd name="T1" fmla="*/ 0 h 3"/>
                <a:gd name="T2" fmla="*/ 0 w 2"/>
                <a:gd name="T3" fmla="*/ 0 h 3"/>
                <a:gd name="T4" fmla="*/ 2 w 2"/>
                <a:gd name="T5" fmla="*/ 2 h 3"/>
                <a:gd name="T6" fmla="*/ 1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lnTo>
                    <a:pt x="2" y="2"/>
                  </a:lnTo>
                  <a:lnTo>
                    <a:pt x="1"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7" name="Freeform 1383"/>
            <p:cNvSpPr>
              <a:spLocks/>
            </p:cNvSpPr>
            <p:nvPr userDrawn="1"/>
          </p:nvSpPr>
          <p:spPr bwMode="auto">
            <a:xfrm>
              <a:off x="298" y="205"/>
              <a:ext cx="1" cy="2"/>
            </a:xfrm>
            <a:custGeom>
              <a:avLst/>
              <a:gdLst>
                <a:gd name="T0" fmla="*/ 0 w 1"/>
                <a:gd name="T1" fmla="*/ 0 h 3"/>
                <a:gd name="T2" fmla="*/ 0 w 1"/>
                <a:gd name="T3" fmla="*/ 0 h 3"/>
                <a:gd name="T4" fmla="*/ 1 w 1"/>
                <a:gd name="T5" fmla="*/ 1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1"/>
                  </a:lnTo>
                  <a:lnTo>
                    <a:pt x="0" y="3"/>
                  </a:lnTo>
                  <a:cubicBezTo>
                    <a:pt x="0" y="1"/>
                    <a:pt x="0" y="0"/>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grpSp>
      <p:grpSp>
        <p:nvGrpSpPr>
          <p:cNvPr id="985" name="Group 1585"/>
          <p:cNvGrpSpPr>
            <a:grpSpLocks/>
          </p:cNvGrpSpPr>
          <p:nvPr userDrawn="1"/>
        </p:nvGrpSpPr>
        <p:grpSpPr bwMode="auto">
          <a:xfrm>
            <a:off x="438151" y="295277"/>
            <a:ext cx="303213" cy="430213"/>
            <a:chOff x="276" y="186"/>
            <a:chExt cx="191" cy="271"/>
          </a:xfrm>
        </p:grpSpPr>
        <p:sp>
          <p:nvSpPr>
            <p:cNvPr id="1358" name="Freeform 1385"/>
            <p:cNvSpPr>
              <a:spLocks/>
            </p:cNvSpPr>
            <p:nvPr userDrawn="1"/>
          </p:nvSpPr>
          <p:spPr bwMode="auto">
            <a:xfrm>
              <a:off x="299" y="207"/>
              <a:ext cx="1" cy="1"/>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9" name="Freeform 1386"/>
            <p:cNvSpPr>
              <a:spLocks/>
            </p:cNvSpPr>
            <p:nvPr userDrawn="1"/>
          </p:nvSpPr>
          <p:spPr bwMode="auto">
            <a:xfrm>
              <a:off x="297" y="207"/>
              <a:ext cx="1" cy="1"/>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0" name="Freeform 1387"/>
            <p:cNvSpPr>
              <a:spLocks/>
            </p:cNvSpPr>
            <p:nvPr userDrawn="1"/>
          </p:nvSpPr>
          <p:spPr bwMode="auto">
            <a:xfrm>
              <a:off x="294" y="206"/>
              <a:ext cx="1" cy="2"/>
            </a:xfrm>
            <a:custGeom>
              <a:avLst/>
              <a:gdLst>
                <a:gd name="T0" fmla="*/ 1 w 2"/>
                <a:gd name="T1" fmla="*/ 0 h 3"/>
                <a:gd name="T2" fmla="*/ 1 w 2"/>
                <a:gd name="T3" fmla="*/ 0 h 3"/>
                <a:gd name="T4" fmla="*/ 2 w 2"/>
                <a:gd name="T5" fmla="*/ 2 h 3"/>
                <a:gd name="T6" fmla="*/ 0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2" y="2"/>
                  </a:lnTo>
                  <a:lnTo>
                    <a:pt x="0" y="3"/>
                  </a:lnTo>
                  <a:cubicBezTo>
                    <a:pt x="1" y="2"/>
                    <a:pt x="1"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1" name="Freeform 1388"/>
            <p:cNvSpPr>
              <a:spLocks/>
            </p:cNvSpPr>
            <p:nvPr userDrawn="1"/>
          </p:nvSpPr>
          <p:spPr bwMode="auto">
            <a:xfrm>
              <a:off x="296" y="205"/>
              <a:ext cx="0" cy="1"/>
            </a:xfrm>
            <a:custGeom>
              <a:avLst/>
              <a:gdLst>
                <a:gd name="T0" fmla="*/ 0 w 1"/>
                <a:gd name="T1" fmla="*/ 0 h 3"/>
                <a:gd name="T2" fmla="*/ 0 w 1"/>
                <a:gd name="T3" fmla="*/ 0 h 3"/>
                <a:gd name="T4" fmla="*/ 1 w 1"/>
                <a:gd name="T5" fmla="*/ 1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1"/>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2" name="Freeform 1389"/>
            <p:cNvSpPr>
              <a:spLocks/>
            </p:cNvSpPr>
            <p:nvPr userDrawn="1"/>
          </p:nvSpPr>
          <p:spPr bwMode="auto">
            <a:xfrm>
              <a:off x="294" y="203"/>
              <a:ext cx="1"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3" name="Freeform 1390"/>
            <p:cNvSpPr>
              <a:spLocks/>
            </p:cNvSpPr>
            <p:nvPr userDrawn="1"/>
          </p:nvSpPr>
          <p:spPr bwMode="auto">
            <a:xfrm>
              <a:off x="297" y="200"/>
              <a:ext cx="1" cy="1"/>
            </a:xfrm>
            <a:custGeom>
              <a:avLst/>
              <a:gdLst>
                <a:gd name="T0" fmla="*/ 0 w 2"/>
                <a:gd name="T1" fmla="*/ 0 h 3"/>
                <a:gd name="T2" fmla="*/ 0 w 2"/>
                <a:gd name="T3" fmla="*/ 0 h 3"/>
                <a:gd name="T4" fmla="*/ 2 w 2"/>
                <a:gd name="T5" fmla="*/ 2 h 3"/>
                <a:gd name="T6" fmla="*/ 0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lnTo>
                    <a:pt x="2" y="2"/>
                  </a:lnTo>
                  <a:lnTo>
                    <a:pt x="0"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4" name="Freeform 1391"/>
            <p:cNvSpPr>
              <a:spLocks/>
            </p:cNvSpPr>
            <p:nvPr userDrawn="1"/>
          </p:nvSpPr>
          <p:spPr bwMode="auto">
            <a:xfrm>
              <a:off x="298" y="201"/>
              <a:ext cx="1"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5" name="Freeform 1392"/>
            <p:cNvSpPr>
              <a:spLocks/>
            </p:cNvSpPr>
            <p:nvPr userDrawn="1"/>
          </p:nvSpPr>
          <p:spPr bwMode="auto">
            <a:xfrm>
              <a:off x="300" y="204"/>
              <a:ext cx="0" cy="1"/>
            </a:xfrm>
            <a:custGeom>
              <a:avLst/>
              <a:gdLst>
                <a:gd name="T0" fmla="*/ 0 w 1"/>
                <a:gd name="T1" fmla="*/ 0 h 3"/>
                <a:gd name="T2" fmla="*/ 0 w 1"/>
                <a:gd name="T3" fmla="*/ 0 h 3"/>
                <a:gd name="T4" fmla="*/ 1 w 1"/>
                <a:gd name="T5" fmla="*/ 1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1"/>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6" name="Freeform 1393"/>
            <p:cNvSpPr>
              <a:spLocks/>
            </p:cNvSpPr>
            <p:nvPr userDrawn="1"/>
          </p:nvSpPr>
          <p:spPr bwMode="auto">
            <a:xfrm>
              <a:off x="298" y="208"/>
              <a:ext cx="0"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1" y="2"/>
                    <a:pt x="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7" name="Freeform 1394"/>
            <p:cNvSpPr>
              <a:spLocks/>
            </p:cNvSpPr>
            <p:nvPr userDrawn="1"/>
          </p:nvSpPr>
          <p:spPr bwMode="auto">
            <a:xfrm>
              <a:off x="298" y="211"/>
              <a:ext cx="0"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8" name="Freeform 1395"/>
            <p:cNvSpPr>
              <a:spLocks/>
            </p:cNvSpPr>
            <p:nvPr userDrawn="1"/>
          </p:nvSpPr>
          <p:spPr bwMode="auto">
            <a:xfrm>
              <a:off x="293" y="208"/>
              <a:ext cx="1" cy="1"/>
            </a:xfrm>
            <a:custGeom>
              <a:avLst/>
              <a:gdLst>
                <a:gd name="T0" fmla="*/ 0 w 1"/>
                <a:gd name="T1" fmla="*/ 0 h 2"/>
                <a:gd name="T2" fmla="*/ 0 w 1"/>
                <a:gd name="T3" fmla="*/ 0 h 2"/>
                <a:gd name="T4" fmla="*/ 1 w 1"/>
                <a:gd name="T5" fmla="*/ 1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1"/>
                  </a:lnTo>
                  <a:lnTo>
                    <a:pt x="0" y="2"/>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9" name="Freeform 1396"/>
            <p:cNvSpPr>
              <a:spLocks/>
            </p:cNvSpPr>
            <p:nvPr userDrawn="1"/>
          </p:nvSpPr>
          <p:spPr bwMode="auto">
            <a:xfrm>
              <a:off x="297" y="210"/>
              <a:ext cx="0" cy="1"/>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0" y="2"/>
                    <a:pt x="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0" name="Freeform 1397"/>
            <p:cNvSpPr>
              <a:spLocks/>
            </p:cNvSpPr>
            <p:nvPr userDrawn="1"/>
          </p:nvSpPr>
          <p:spPr bwMode="auto">
            <a:xfrm>
              <a:off x="294" y="214"/>
              <a:ext cx="3" cy="0"/>
            </a:xfrm>
            <a:custGeom>
              <a:avLst/>
              <a:gdLst>
                <a:gd name="T0" fmla="*/ 0 w 6"/>
                <a:gd name="T1" fmla="*/ 1 h 1"/>
                <a:gd name="T2" fmla="*/ 0 w 6"/>
                <a:gd name="T3" fmla="*/ 1 h 1"/>
                <a:gd name="T4" fmla="*/ 1 w 6"/>
                <a:gd name="T5" fmla="*/ 0 h 1"/>
                <a:gd name="T6" fmla="*/ 6 w 6"/>
                <a:gd name="T7" fmla="*/ 1 h 1"/>
                <a:gd name="T8" fmla="*/ 0 w 6"/>
                <a:gd name="T9" fmla="*/ 1 h 1"/>
              </a:gdLst>
              <a:ahLst/>
              <a:cxnLst>
                <a:cxn ang="0">
                  <a:pos x="T0" y="T1"/>
                </a:cxn>
                <a:cxn ang="0">
                  <a:pos x="T2" y="T3"/>
                </a:cxn>
                <a:cxn ang="0">
                  <a:pos x="T4" y="T5"/>
                </a:cxn>
                <a:cxn ang="0">
                  <a:pos x="T6" y="T7"/>
                </a:cxn>
                <a:cxn ang="0">
                  <a:pos x="T8" y="T9"/>
                </a:cxn>
              </a:cxnLst>
              <a:rect l="0" t="0" r="r" b="b"/>
              <a:pathLst>
                <a:path w="6" h="1">
                  <a:moveTo>
                    <a:pt x="0" y="1"/>
                  </a:moveTo>
                  <a:lnTo>
                    <a:pt x="0" y="1"/>
                  </a:lnTo>
                  <a:cubicBezTo>
                    <a:pt x="1" y="1"/>
                    <a:pt x="1" y="1"/>
                    <a:pt x="1" y="0"/>
                  </a:cubicBezTo>
                  <a:cubicBezTo>
                    <a:pt x="3" y="0"/>
                    <a:pt x="4" y="1"/>
                    <a:pt x="6" y="1"/>
                  </a:cubicBezTo>
                  <a:cubicBezTo>
                    <a:pt x="4" y="1"/>
                    <a:pt x="2"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1" name="Freeform 1398"/>
            <p:cNvSpPr>
              <a:spLocks/>
            </p:cNvSpPr>
            <p:nvPr userDrawn="1"/>
          </p:nvSpPr>
          <p:spPr bwMode="auto">
            <a:xfrm>
              <a:off x="293" y="209"/>
              <a:ext cx="3" cy="2"/>
            </a:xfrm>
            <a:custGeom>
              <a:avLst/>
              <a:gdLst>
                <a:gd name="T0" fmla="*/ 0 w 8"/>
                <a:gd name="T1" fmla="*/ 4 h 5"/>
                <a:gd name="T2" fmla="*/ 0 w 8"/>
                <a:gd name="T3" fmla="*/ 4 h 5"/>
                <a:gd name="T4" fmla="*/ 8 w 8"/>
                <a:gd name="T5" fmla="*/ 0 h 5"/>
                <a:gd name="T6" fmla="*/ 4 w 8"/>
                <a:gd name="T7" fmla="*/ 5 h 5"/>
                <a:gd name="T8" fmla="*/ 2 w 8"/>
                <a:gd name="T9" fmla="*/ 5 h 5"/>
                <a:gd name="T10" fmla="*/ 3 w 8"/>
                <a:gd name="T11" fmla="*/ 4 h 5"/>
                <a:gd name="T12" fmla="*/ 2 w 8"/>
                <a:gd name="T13" fmla="*/ 4 h 5"/>
                <a:gd name="T14" fmla="*/ 0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4"/>
                  </a:moveTo>
                  <a:lnTo>
                    <a:pt x="0" y="4"/>
                  </a:lnTo>
                  <a:cubicBezTo>
                    <a:pt x="2" y="2"/>
                    <a:pt x="5" y="1"/>
                    <a:pt x="8" y="0"/>
                  </a:cubicBezTo>
                  <a:cubicBezTo>
                    <a:pt x="7" y="2"/>
                    <a:pt x="6" y="4"/>
                    <a:pt x="4" y="5"/>
                  </a:cubicBezTo>
                  <a:cubicBezTo>
                    <a:pt x="4" y="5"/>
                    <a:pt x="3" y="5"/>
                    <a:pt x="2" y="5"/>
                  </a:cubicBezTo>
                  <a:cubicBezTo>
                    <a:pt x="2" y="5"/>
                    <a:pt x="2" y="4"/>
                    <a:pt x="3" y="4"/>
                  </a:cubicBezTo>
                  <a:lnTo>
                    <a:pt x="2" y="4"/>
                  </a:lnTo>
                  <a:cubicBezTo>
                    <a:pt x="2" y="4"/>
                    <a:pt x="1" y="4"/>
                    <a:pt x="0"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2" name="Freeform 1399"/>
            <p:cNvSpPr>
              <a:spLocks/>
            </p:cNvSpPr>
            <p:nvPr userDrawn="1"/>
          </p:nvSpPr>
          <p:spPr bwMode="auto">
            <a:xfrm>
              <a:off x="289" y="208"/>
              <a:ext cx="1" cy="2"/>
            </a:xfrm>
            <a:custGeom>
              <a:avLst/>
              <a:gdLst>
                <a:gd name="T0" fmla="*/ 2 w 2"/>
                <a:gd name="T1" fmla="*/ 0 h 3"/>
                <a:gd name="T2" fmla="*/ 2 w 2"/>
                <a:gd name="T3" fmla="*/ 0 h 3"/>
                <a:gd name="T4" fmla="*/ 2 w 2"/>
                <a:gd name="T5" fmla="*/ 2 h 3"/>
                <a:gd name="T6" fmla="*/ 1 w 2"/>
                <a:gd name="T7" fmla="*/ 3 h 3"/>
                <a:gd name="T8" fmla="*/ 0 w 2"/>
                <a:gd name="T9" fmla="*/ 2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cubicBezTo>
                    <a:pt x="2" y="1"/>
                    <a:pt x="2" y="1"/>
                    <a:pt x="2" y="2"/>
                  </a:cubicBezTo>
                  <a:cubicBezTo>
                    <a:pt x="1" y="2"/>
                    <a:pt x="1" y="3"/>
                    <a:pt x="1" y="3"/>
                  </a:cubicBezTo>
                  <a:cubicBezTo>
                    <a:pt x="1" y="3"/>
                    <a:pt x="1" y="2"/>
                    <a:pt x="0" y="2"/>
                  </a:cubicBezTo>
                  <a:cubicBezTo>
                    <a:pt x="1" y="1"/>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3" name="Freeform 1400"/>
            <p:cNvSpPr>
              <a:spLocks/>
            </p:cNvSpPr>
            <p:nvPr userDrawn="1"/>
          </p:nvSpPr>
          <p:spPr bwMode="auto">
            <a:xfrm>
              <a:off x="291" y="210"/>
              <a:ext cx="1" cy="1"/>
            </a:xfrm>
            <a:custGeom>
              <a:avLst/>
              <a:gdLst>
                <a:gd name="T0" fmla="*/ 3 w 3"/>
                <a:gd name="T1" fmla="*/ 0 h 4"/>
                <a:gd name="T2" fmla="*/ 3 w 3"/>
                <a:gd name="T3" fmla="*/ 0 h 4"/>
                <a:gd name="T4" fmla="*/ 2 w 3"/>
                <a:gd name="T5" fmla="*/ 3 h 4"/>
                <a:gd name="T6" fmla="*/ 0 w 3"/>
                <a:gd name="T7" fmla="*/ 4 h 4"/>
                <a:gd name="T8" fmla="*/ 1 w 3"/>
                <a:gd name="T9" fmla="*/ 1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lnTo>
                    <a:pt x="3" y="0"/>
                  </a:lnTo>
                  <a:cubicBezTo>
                    <a:pt x="2" y="1"/>
                    <a:pt x="2" y="2"/>
                    <a:pt x="2" y="3"/>
                  </a:cubicBezTo>
                  <a:cubicBezTo>
                    <a:pt x="1" y="3"/>
                    <a:pt x="1" y="4"/>
                    <a:pt x="0" y="4"/>
                  </a:cubicBezTo>
                  <a:cubicBezTo>
                    <a:pt x="1" y="3"/>
                    <a:pt x="1" y="2"/>
                    <a:pt x="1" y="1"/>
                  </a:cubicBezTo>
                  <a:cubicBezTo>
                    <a:pt x="2" y="1"/>
                    <a:pt x="2" y="0"/>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4" name="Freeform 1401"/>
            <p:cNvSpPr>
              <a:spLocks/>
            </p:cNvSpPr>
            <p:nvPr userDrawn="1"/>
          </p:nvSpPr>
          <p:spPr bwMode="auto">
            <a:xfrm>
              <a:off x="292" y="211"/>
              <a:ext cx="4" cy="2"/>
            </a:xfrm>
            <a:custGeom>
              <a:avLst/>
              <a:gdLst>
                <a:gd name="T0" fmla="*/ 2 w 8"/>
                <a:gd name="T1" fmla="*/ 1 h 4"/>
                <a:gd name="T2" fmla="*/ 2 w 8"/>
                <a:gd name="T3" fmla="*/ 1 h 4"/>
                <a:gd name="T4" fmla="*/ 8 w 8"/>
                <a:gd name="T5" fmla="*/ 1 h 4"/>
                <a:gd name="T6" fmla="*/ 4 w 8"/>
                <a:gd name="T7" fmla="*/ 4 h 4"/>
                <a:gd name="T8" fmla="*/ 0 w 8"/>
                <a:gd name="T9" fmla="*/ 4 h 4"/>
                <a:gd name="T10" fmla="*/ 2 w 8"/>
                <a:gd name="T11" fmla="*/ 1 h 4"/>
              </a:gdLst>
              <a:ahLst/>
              <a:cxnLst>
                <a:cxn ang="0">
                  <a:pos x="T0" y="T1"/>
                </a:cxn>
                <a:cxn ang="0">
                  <a:pos x="T2" y="T3"/>
                </a:cxn>
                <a:cxn ang="0">
                  <a:pos x="T4" y="T5"/>
                </a:cxn>
                <a:cxn ang="0">
                  <a:pos x="T6" y="T7"/>
                </a:cxn>
                <a:cxn ang="0">
                  <a:pos x="T8" y="T9"/>
                </a:cxn>
                <a:cxn ang="0">
                  <a:pos x="T10" y="T11"/>
                </a:cxn>
              </a:cxnLst>
              <a:rect l="0" t="0" r="r" b="b"/>
              <a:pathLst>
                <a:path w="8" h="4">
                  <a:moveTo>
                    <a:pt x="2" y="1"/>
                  </a:moveTo>
                  <a:lnTo>
                    <a:pt x="2" y="1"/>
                  </a:lnTo>
                  <a:cubicBezTo>
                    <a:pt x="4" y="1"/>
                    <a:pt x="7" y="0"/>
                    <a:pt x="8" y="1"/>
                  </a:cubicBezTo>
                  <a:cubicBezTo>
                    <a:pt x="7" y="2"/>
                    <a:pt x="6" y="3"/>
                    <a:pt x="4" y="4"/>
                  </a:cubicBezTo>
                  <a:cubicBezTo>
                    <a:pt x="3" y="4"/>
                    <a:pt x="1" y="4"/>
                    <a:pt x="0" y="4"/>
                  </a:cubicBezTo>
                  <a:cubicBezTo>
                    <a:pt x="1" y="3"/>
                    <a:pt x="2" y="2"/>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5" name="Freeform 1402"/>
            <p:cNvSpPr>
              <a:spLocks/>
            </p:cNvSpPr>
            <p:nvPr userDrawn="1"/>
          </p:nvSpPr>
          <p:spPr bwMode="auto">
            <a:xfrm>
              <a:off x="289" y="208"/>
              <a:ext cx="2" cy="5"/>
            </a:xfrm>
            <a:custGeom>
              <a:avLst/>
              <a:gdLst>
                <a:gd name="T0" fmla="*/ 1 w 5"/>
                <a:gd name="T1" fmla="*/ 5 h 11"/>
                <a:gd name="T2" fmla="*/ 1 w 5"/>
                <a:gd name="T3" fmla="*/ 5 h 11"/>
                <a:gd name="T4" fmla="*/ 5 w 5"/>
                <a:gd name="T5" fmla="*/ 0 h 11"/>
                <a:gd name="T6" fmla="*/ 3 w 5"/>
                <a:gd name="T7" fmla="*/ 8 h 11"/>
                <a:gd name="T8" fmla="*/ 0 w 5"/>
                <a:gd name="T9" fmla="*/ 11 h 11"/>
                <a:gd name="T10" fmla="*/ 1 w 5"/>
                <a:gd name="T11" fmla="*/ 6 h 11"/>
                <a:gd name="T12" fmla="*/ 1 w 5"/>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5"/>
                  </a:moveTo>
                  <a:lnTo>
                    <a:pt x="1" y="5"/>
                  </a:lnTo>
                  <a:cubicBezTo>
                    <a:pt x="2" y="3"/>
                    <a:pt x="3" y="1"/>
                    <a:pt x="5" y="0"/>
                  </a:cubicBezTo>
                  <a:cubicBezTo>
                    <a:pt x="5" y="3"/>
                    <a:pt x="4" y="5"/>
                    <a:pt x="3" y="8"/>
                  </a:cubicBezTo>
                  <a:cubicBezTo>
                    <a:pt x="2" y="9"/>
                    <a:pt x="1" y="10"/>
                    <a:pt x="0" y="11"/>
                  </a:cubicBezTo>
                  <a:cubicBezTo>
                    <a:pt x="1" y="9"/>
                    <a:pt x="1" y="7"/>
                    <a:pt x="1" y="6"/>
                  </a:cubicBezTo>
                  <a:lnTo>
                    <a:pt x="1"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6" name="Freeform 1403"/>
            <p:cNvSpPr>
              <a:spLocks/>
            </p:cNvSpPr>
            <p:nvPr userDrawn="1"/>
          </p:nvSpPr>
          <p:spPr bwMode="auto">
            <a:xfrm>
              <a:off x="290" y="213"/>
              <a:ext cx="5" cy="1"/>
            </a:xfrm>
            <a:custGeom>
              <a:avLst/>
              <a:gdLst>
                <a:gd name="T0" fmla="*/ 11 w 11"/>
                <a:gd name="T1" fmla="*/ 1 h 3"/>
                <a:gd name="T2" fmla="*/ 11 w 11"/>
                <a:gd name="T3" fmla="*/ 1 h 3"/>
                <a:gd name="T4" fmla="*/ 7 w 11"/>
                <a:gd name="T5" fmla="*/ 3 h 3"/>
                <a:gd name="T6" fmla="*/ 1 w 11"/>
                <a:gd name="T7" fmla="*/ 3 h 3"/>
                <a:gd name="T8" fmla="*/ 0 w 11"/>
                <a:gd name="T9" fmla="*/ 3 h 3"/>
                <a:gd name="T10" fmla="*/ 11 w 11"/>
                <a:gd name="T11" fmla="*/ 1 h 3"/>
              </a:gdLst>
              <a:ahLst/>
              <a:cxnLst>
                <a:cxn ang="0">
                  <a:pos x="T0" y="T1"/>
                </a:cxn>
                <a:cxn ang="0">
                  <a:pos x="T2" y="T3"/>
                </a:cxn>
                <a:cxn ang="0">
                  <a:pos x="T4" y="T5"/>
                </a:cxn>
                <a:cxn ang="0">
                  <a:pos x="T6" y="T7"/>
                </a:cxn>
                <a:cxn ang="0">
                  <a:pos x="T8" y="T9"/>
                </a:cxn>
                <a:cxn ang="0">
                  <a:pos x="T10" y="T11"/>
                </a:cxn>
              </a:cxnLst>
              <a:rect l="0" t="0" r="r" b="b"/>
              <a:pathLst>
                <a:path w="11" h="3">
                  <a:moveTo>
                    <a:pt x="11" y="1"/>
                  </a:moveTo>
                  <a:lnTo>
                    <a:pt x="11" y="1"/>
                  </a:lnTo>
                  <a:cubicBezTo>
                    <a:pt x="10" y="2"/>
                    <a:pt x="9" y="3"/>
                    <a:pt x="7" y="3"/>
                  </a:cubicBezTo>
                  <a:cubicBezTo>
                    <a:pt x="5" y="3"/>
                    <a:pt x="3" y="3"/>
                    <a:pt x="1" y="3"/>
                  </a:cubicBezTo>
                  <a:lnTo>
                    <a:pt x="0" y="3"/>
                  </a:lnTo>
                  <a:cubicBezTo>
                    <a:pt x="3" y="1"/>
                    <a:pt x="7" y="0"/>
                    <a:pt x="1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7" name="Freeform 1404"/>
            <p:cNvSpPr>
              <a:spLocks/>
            </p:cNvSpPr>
            <p:nvPr userDrawn="1"/>
          </p:nvSpPr>
          <p:spPr bwMode="auto">
            <a:xfrm>
              <a:off x="289" y="211"/>
              <a:ext cx="4" cy="3"/>
            </a:xfrm>
            <a:custGeom>
              <a:avLst/>
              <a:gdLst>
                <a:gd name="T0" fmla="*/ 9 w 9"/>
                <a:gd name="T1" fmla="*/ 0 h 7"/>
                <a:gd name="T2" fmla="*/ 9 w 9"/>
                <a:gd name="T3" fmla="*/ 0 h 7"/>
                <a:gd name="T4" fmla="*/ 0 w 9"/>
                <a:gd name="T5" fmla="*/ 7 h 7"/>
                <a:gd name="T6" fmla="*/ 9 w 9"/>
                <a:gd name="T7" fmla="*/ 0 h 7"/>
              </a:gdLst>
              <a:ahLst/>
              <a:cxnLst>
                <a:cxn ang="0">
                  <a:pos x="T0" y="T1"/>
                </a:cxn>
                <a:cxn ang="0">
                  <a:pos x="T2" y="T3"/>
                </a:cxn>
                <a:cxn ang="0">
                  <a:pos x="T4" y="T5"/>
                </a:cxn>
                <a:cxn ang="0">
                  <a:pos x="T6" y="T7"/>
                </a:cxn>
              </a:cxnLst>
              <a:rect l="0" t="0" r="r" b="b"/>
              <a:pathLst>
                <a:path w="9" h="7">
                  <a:moveTo>
                    <a:pt x="9" y="0"/>
                  </a:moveTo>
                  <a:lnTo>
                    <a:pt x="9" y="0"/>
                  </a:lnTo>
                  <a:cubicBezTo>
                    <a:pt x="8" y="3"/>
                    <a:pt x="4" y="6"/>
                    <a:pt x="0" y="7"/>
                  </a:cubicBezTo>
                  <a:cubicBezTo>
                    <a:pt x="1" y="3"/>
                    <a:pt x="5" y="0"/>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8" name="Freeform 1405"/>
            <p:cNvSpPr>
              <a:spLocks/>
            </p:cNvSpPr>
            <p:nvPr userDrawn="1"/>
          </p:nvSpPr>
          <p:spPr bwMode="auto">
            <a:xfrm>
              <a:off x="286" y="208"/>
              <a:ext cx="1" cy="1"/>
            </a:xfrm>
            <a:custGeom>
              <a:avLst/>
              <a:gdLst>
                <a:gd name="T0" fmla="*/ 0 w 1"/>
                <a:gd name="T1" fmla="*/ 2 h 2"/>
                <a:gd name="T2" fmla="*/ 0 w 1"/>
                <a:gd name="T3" fmla="*/ 2 h 2"/>
                <a:gd name="T4" fmla="*/ 0 w 1"/>
                <a:gd name="T5" fmla="*/ 0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lnTo>
                    <a:pt x="0" y="0"/>
                  </a:lnTo>
                  <a:lnTo>
                    <a:pt x="1" y="0"/>
                  </a:lnTo>
                  <a:cubicBezTo>
                    <a:pt x="1" y="1"/>
                    <a:pt x="0" y="1"/>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9" name="Freeform 1406"/>
            <p:cNvSpPr>
              <a:spLocks/>
            </p:cNvSpPr>
            <p:nvPr userDrawn="1"/>
          </p:nvSpPr>
          <p:spPr bwMode="auto">
            <a:xfrm>
              <a:off x="277" y="208"/>
              <a:ext cx="0" cy="2"/>
            </a:xfrm>
            <a:custGeom>
              <a:avLst/>
              <a:gdLst>
                <a:gd name="T0" fmla="*/ 0 w 2"/>
                <a:gd name="T1" fmla="*/ 2 h 5"/>
                <a:gd name="T2" fmla="*/ 0 w 2"/>
                <a:gd name="T3" fmla="*/ 2 h 5"/>
                <a:gd name="T4" fmla="*/ 0 w 2"/>
                <a:gd name="T5" fmla="*/ 1 h 5"/>
                <a:gd name="T6" fmla="*/ 0 w 2"/>
                <a:gd name="T7" fmla="*/ 0 h 5"/>
                <a:gd name="T8" fmla="*/ 2 w 2"/>
                <a:gd name="T9" fmla="*/ 3 h 5"/>
                <a:gd name="T10" fmla="*/ 1 w 2"/>
                <a:gd name="T11" fmla="*/ 5 h 5"/>
                <a:gd name="T12" fmla="*/ 0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2"/>
                  </a:moveTo>
                  <a:lnTo>
                    <a:pt x="0" y="2"/>
                  </a:lnTo>
                  <a:cubicBezTo>
                    <a:pt x="0" y="1"/>
                    <a:pt x="0" y="1"/>
                    <a:pt x="0" y="1"/>
                  </a:cubicBezTo>
                  <a:lnTo>
                    <a:pt x="0" y="0"/>
                  </a:lnTo>
                  <a:cubicBezTo>
                    <a:pt x="1" y="1"/>
                    <a:pt x="1" y="2"/>
                    <a:pt x="2" y="3"/>
                  </a:cubicBezTo>
                  <a:cubicBezTo>
                    <a:pt x="2" y="4"/>
                    <a:pt x="2" y="4"/>
                    <a:pt x="1" y="5"/>
                  </a:cubicBezTo>
                  <a:cubicBezTo>
                    <a:pt x="1" y="4"/>
                    <a:pt x="0"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0" name="Freeform 1407"/>
            <p:cNvSpPr>
              <a:spLocks/>
            </p:cNvSpPr>
            <p:nvPr userDrawn="1"/>
          </p:nvSpPr>
          <p:spPr bwMode="auto">
            <a:xfrm>
              <a:off x="276" y="205"/>
              <a:ext cx="1" cy="2"/>
            </a:xfrm>
            <a:custGeom>
              <a:avLst/>
              <a:gdLst>
                <a:gd name="T0" fmla="*/ 1 w 4"/>
                <a:gd name="T1" fmla="*/ 6 h 6"/>
                <a:gd name="T2" fmla="*/ 1 w 4"/>
                <a:gd name="T3" fmla="*/ 6 h 6"/>
                <a:gd name="T4" fmla="*/ 0 w 4"/>
                <a:gd name="T5" fmla="*/ 2 h 6"/>
                <a:gd name="T6" fmla="*/ 1 w 4"/>
                <a:gd name="T7" fmla="*/ 0 h 6"/>
                <a:gd name="T8" fmla="*/ 4 w 4"/>
                <a:gd name="T9" fmla="*/ 3 h 6"/>
                <a:gd name="T10" fmla="*/ 2 w 4"/>
                <a:gd name="T11" fmla="*/ 6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1" y="6"/>
                  </a:lnTo>
                  <a:cubicBezTo>
                    <a:pt x="1" y="5"/>
                    <a:pt x="0" y="3"/>
                    <a:pt x="0" y="2"/>
                  </a:cubicBezTo>
                  <a:lnTo>
                    <a:pt x="1" y="0"/>
                  </a:lnTo>
                  <a:cubicBezTo>
                    <a:pt x="2" y="1"/>
                    <a:pt x="3" y="2"/>
                    <a:pt x="4" y="3"/>
                  </a:cubicBezTo>
                  <a:cubicBezTo>
                    <a:pt x="3" y="4"/>
                    <a:pt x="2" y="5"/>
                    <a:pt x="2" y="6"/>
                  </a:cubicBezTo>
                  <a:lnTo>
                    <a:pt x="1" y="6"/>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1" name="Freeform 1408"/>
            <p:cNvSpPr>
              <a:spLocks/>
            </p:cNvSpPr>
            <p:nvPr userDrawn="1"/>
          </p:nvSpPr>
          <p:spPr bwMode="auto">
            <a:xfrm>
              <a:off x="276" y="204"/>
              <a:ext cx="0" cy="1"/>
            </a:xfrm>
            <a:custGeom>
              <a:avLst/>
              <a:gdLst>
                <a:gd name="T0" fmla="*/ 0 w 1"/>
                <a:gd name="T1" fmla="*/ 2 h 2"/>
                <a:gd name="T2" fmla="*/ 0 w 1"/>
                <a:gd name="T3" fmla="*/ 2 h 2"/>
                <a:gd name="T4" fmla="*/ 0 w 1"/>
                <a:gd name="T5" fmla="*/ 0 h 2"/>
                <a:gd name="T6" fmla="*/ 1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cubicBezTo>
                    <a:pt x="0" y="1"/>
                    <a:pt x="0" y="0"/>
                    <a:pt x="0" y="0"/>
                  </a:cubicBezTo>
                  <a:lnTo>
                    <a:pt x="1" y="1"/>
                  </a:lnTo>
                  <a:lnTo>
                    <a:pt x="0"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2" name="Freeform 1409"/>
            <p:cNvSpPr>
              <a:spLocks/>
            </p:cNvSpPr>
            <p:nvPr userDrawn="1"/>
          </p:nvSpPr>
          <p:spPr bwMode="auto">
            <a:xfrm>
              <a:off x="276" y="201"/>
              <a:ext cx="1" cy="3"/>
            </a:xfrm>
            <a:custGeom>
              <a:avLst/>
              <a:gdLst>
                <a:gd name="T0" fmla="*/ 0 w 3"/>
                <a:gd name="T1" fmla="*/ 5 h 6"/>
                <a:gd name="T2" fmla="*/ 0 w 3"/>
                <a:gd name="T3" fmla="*/ 5 h 6"/>
                <a:gd name="T4" fmla="*/ 2 w 3"/>
                <a:gd name="T5" fmla="*/ 0 h 6"/>
                <a:gd name="T6" fmla="*/ 3 w 3"/>
                <a:gd name="T7" fmla="*/ 2 h 6"/>
                <a:gd name="T8" fmla="*/ 0 w 3"/>
                <a:gd name="T9" fmla="*/ 6 h 6"/>
                <a:gd name="T10" fmla="*/ 0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0" y="5"/>
                  </a:moveTo>
                  <a:lnTo>
                    <a:pt x="0" y="5"/>
                  </a:lnTo>
                  <a:cubicBezTo>
                    <a:pt x="0" y="3"/>
                    <a:pt x="1" y="2"/>
                    <a:pt x="2" y="0"/>
                  </a:cubicBezTo>
                  <a:cubicBezTo>
                    <a:pt x="2" y="1"/>
                    <a:pt x="2" y="1"/>
                    <a:pt x="3" y="2"/>
                  </a:cubicBezTo>
                  <a:cubicBezTo>
                    <a:pt x="2" y="3"/>
                    <a:pt x="1" y="4"/>
                    <a:pt x="0" y="6"/>
                  </a:cubicBezTo>
                  <a:lnTo>
                    <a:pt x="0"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3" name="Freeform 1410"/>
            <p:cNvSpPr>
              <a:spLocks/>
            </p:cNvSpPr>
            <p:nvPr userDrawn="1"/>
          </p:nvSpPr>
          <p:spPr bwMode="auto">
            <a:xfrm>
              <a:off x="277" y="200"/>
              <a:ext cx="2" cy="2"/>
            </a:xfrm>
            <a:custGeom>
              <a:avLst/>
              <a:gdLst>
                <a:gd name="T0" fmla="*/ 0 w 4"/>
                <a:gd name="T1" fmla="*/ 3 h 4"/>
                <a:gd name="T2" fmla="*/ 0 w 4"/>
                <a:gd name="T3" fmla="*/ 3 h 4"/>
                <a:gd name="T4" fmla="*/ 1 w 4"/>
                <a:gd name="T5" fmla="*/ 3 h 4"/>
                <a:gd name="T6" fmla="*/ 4 w 4"/>
                <a:gd name="T7" fmla="*/ 0 h 4"/>
                <a:gd name="T8" fmla="*/ 4 w 4"/>
                <a:gd name="T9" fmla="*/ 1 h 4"/>
                <a:gd name="T10" fmla="*/ 1 w 4"/>
                <a:gd name="T11" fmla="*/ 4 h 4"/>
                <a:gd name="T12" fmla="*/ 0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3"/>
                  </a:moveTo>
                  <a:lnTo>
                    <a:pt x="0" y="3"/>
                  </a:lnTo>
                  <a:lnTo>
                    <a:pt x="1" y="3"/>
                  </a:lnTo>
                  <a:cubicBezTo>
                    <a:pt x="2" y="2"/>
                    <a:pt x="3" y="1"/>
                    <a:pt x="4" y="0"/>
                  </a:cubicBezTo>
                  <a:lnTo>
                    <a:pt x="4" y="1"/>
                  </a:lnTo>
                  <a:cubicBezTo>
                    <a:pt x="3" y="2"/>
                    <a:pt x="2" y="3"/>
                    <a:pt x="1" y="4"/>
                  </a:cubicBez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4" name="Freeform 1411"/>
            <p:cNvSpPr>
              <a:spLocks/>
            </p:cNvSpPr>
            <p:nvPr userDrawn="1"/>
          </p:nvSpPr>
          <p:spPr bwMode="auto">
            <a:xfrm>
              <a:off x="279" y="200"/>
              <a:ext cx="0"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lnTo>
                    <a:pt x="0" y="0"/>
                  </a:lnTo>
                  <a:lnTo>
                    <a:pt x="1" y="0"/>
                  </a:lnTo>
                  <a:lnTo>
                    <a:pt x="0"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5" name="Freeform 1412"/>
            <p:cNvSpPr>
              <a:spLocks/>
            </p:cNvSpPr>
            <p:nvPr userDrawn="1"/>
          </p:nvSpPr>
          <p:spPr bwMode="auto">
            <a:xfrm>
              <a:off x="279" y="199"/>
              <a:ext cx="2" cy="3"/>
            </a:xfrm>
            <a:custGeom>
              <a:avLst/>
              <a:gdLst>
                <a:gd name="T0" fmla="*/ 1 w 5"/>
                <a:gd name="T1" fmla="*/ 1 h 6"/>
                <a:gd name="T2" fmla="*/ 1 w 5"/>
                <a:gd name="T3" fmla="*/ 1 h 6"/>
                <a:gd name="T4" fmla="*/ 3 w 5"/>
                <a:gd name="T5" fmla="*/ 0 h 6"/>
                <a:gd name="T6" fmla="*/ 5 w 5"/>
                <a:gd name="T7" fmla="*/ 3 h 6"/>
                <a:gd name="T8" fmla="*/ 2 w 5"/>
                <a:gd name="T9" fmla="*/ 6 h 6"/>
                <a:gd name="T10" fmla="*/ 0 w 5"/>
                <a:gd name="T11" fmla="*/ 3 h 6"/>
                <a:gd name="T12" fmla="*/ 1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1" y="1"/>
                  </a:moveTo>
                  <a:lnTo>
                    <a:pt x="1" y="1"/>
                  </a:lnTo>
                  <a:cubicBezTo>
                    <a:pt x="2" y="1"/>
                    <a:pt x="2" y="1"/>
                    <a:pt x="3" y="0"/>
                  </a:cubicBezTo>
                  <a:cubicBezTo>
                    <a:pt x="3" y="1"/>
                    <a:pt x="4" y="2"/>
                    <a:pt x="5" y="3"/>
                  </a:cubicBezTo>
                  <a:cubicBezTo>
                    <a:pt x="4" y="4"/>
                    <a:pt x="3" y="5"/>
                    <a:pt x="2" y="6"/>
                  </a:cubicBezTo>
                  <a:cubicBezTo>
                    <a:pt x="1" y="5"/>
                    <a:pt x="0" y="4"/>
                    <a:pt x="0" y="3"/>
                  </a:cubicBezTo>
                  <a:cubicBezTo>
                    <a:pt x="0" y="2"/>
                    <a:pt x="1" y="2"/>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6" name="Freeform 1413"/>
            <p:cNvSpPr>
              <a:spLocks/>
            </p:cNvSpPr>
            <p:nvPr userDrawn="1"/>
          </p:nvSpPr>
          <p:spPr bwMode="auto">
            <a:xfrm>
              <a:off x="281" y="199"/>
              <a:ext cx="2" cy="1"/>
            </a:xfrm>
            <a:custGeom>
              <a:avLst/>
              <a:gdLst>
                <a:gd name="T0" fmla="*/ 0 w 5"/>
                <a:gd name="T1" fmla="*/ 1 h 4"/>
                <a:gd name="T2" fmla="*/ 0 w 5"/>
                <a:gd name="T3" fmla="*/ 1 h 4"/>
                <a:gd name="T4" fmla="*/ 5 w 5"/>
                <a:gd name="T5" fmla="*/ 0 h 4"/>
                <a:gd name="T6" fmla="*/ 5 w 5"/>
                <a:gd name="T7" fmla="*/ 1 h 4"/>
                <a:gd name="T8" fmla="*/ 2 w 5"/>
                <a:gd name="T9" fmla="*/ 4 h 4"/>
                <a:gd name="T10" fmla="*/ 0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0" y="1"/>
                  </a:moveTo>
                  <a:lnTo>
                    <a:pt x="0" y="1"/>
                  </a:lnTo>
                  <a:cubicBezTo>
                    <a:pt x="2" y="1"/>
                    <a:pt x="3" y="0"/>
                    <a:pt x="5" y="0"/>
                  </a:cubicBezTo>
                  <a:lnTo>
                    <a:pt x="5" y="1"/>
                  </a:lnTo>
                  <a:cubicBezTo>
                    <a:pt x="4" y="2"/>
                    <a:pt x="3" y="3"/>
                    <a:pt x="2" y="4"/>
                  </a:cubicBezTo>
                  <a:cubicBezTo>
                    <a:pt x="2" y="3"/>
                    <a:pt x="1" y="2"/>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7" name="Freeform 1414"/>
            <p:cNvSpPr>
              <a:spLocks/>
            </p:cNvSpPr>
            <p:nvPr userDrawn="1"/>
          </p:nvSpPr>
          <p:spPr bwMode="auto">
            <a:xfrm>
              <a:off x="282" y="200"/>
              <a:ext cx="1" cy="2"/>
            </a:xfrm>
            <a:custGeom>
              <a:avLst/>
              <a:gdLst>
                <a:gd name="T0" fmla="*/ 2 w 3"/>
                <a:gd name="T1" fmla="*/ 0 h 6"/>
                <a:gd name="T2" fmla="*/ 2 w 3"/>
                <a:gd name="T3" fmla="*/ 0 h 6"/>
                <a:gd name="T4" fmla="*/ 3 w 3"/>
                <a:gd name="T5" fmla="*/ 5 h 6"/>
                <a:gd name="T6" fmla="*/ 2 w 3"/>
                <a:gd name="T7" fmla="*/ 6 h 6"/>
                <a:gd name="T8" fmla="*/ 0 w 3"/>
                <a:gd name="T9" fmla="*/ 2 h 6"/>
                <a:gd name="T10" fmla="*/ 2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2" y="0"/>
                  </a:moveTo>
                  <a:lnTo>
                    <a:pt x="2" y="0"/>
                  </a:lnTo>
                  <a:lnTo>
                    <a:pt x="3" y="5"/>
                  </a:lnTo>
                  <a:lnTo>
                    <a:pt x="2" y="6"/>
                  </a:lnTo>
                  <a:cubicBezTo>
                    <a:pt x="1" y="5"/>
                    <a:pt x="0" y="3"/>
                    <a:pt x="0" y="2"/>
                  </a:cubicBezTo>
                  <a:cubicBezTo>
                    <a:pt x="0" y="2"/>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8" name="Freeform 1415"/>
            <p:cNvSpPr>
              <a:spLocks/>
            </p:cNvSpPr>
            <p:nvPr userDrawn="1"/>
          </p:nvSpPr>
          <p:spPr bwMode="auto">
            <a:xfrm>
              <a:off x="283" y="202"/>
              <a:ext cx="0" cy="1"/>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lnTo>
                    <a:pt x="0"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9" name="Freeform 1416"/>
            <p:cNvSpPr>
              <a:spLocks/>
            </p:cNvSpPr>
            <p:nvPr userDrawn="1"/>
          </p:nvSpPr>
          <p:spPr bwMode="auto">
            <a:xfrm>
              <a:off x="281" y="203"/>
              <a:ext cx="3" cy="2"/>
            </a:xfrm>
            <a:custGeom>
              <a:avLst/>
              <a:gdLst>
                <a:gd name="T0" fmla="*/ 5 w 5"/>
                <a:gd name="T1" fmla="*/ 1 h 6"/>
                <a:gd name="T2" fmla="*/ 5 w 5"/>
                <a:gd name="T3" fmla="*/ 1 h 6"/>
                <a:gd name="T4" fmla="*/ 5 w 5"/>
                <a:gd name="T5" fmla="*/ 3 h 6"/>
                <a:gd name="T6" fmla="*/ 3 w 5"/>
                <a:gd name="T7" fmla="*/ 6 h 6"/>
                <a:gd name="T8" fmla="*/ 0 w 5"/>
                <a:gd name="T9" fmla="*/ 3 h 6"/>
                <a:gd name="T10" fmla="*/ 3 w 5"/>
                <a:gd name="T11" fmla="*/ 0 h 6"/>
                <a:gd name="T12" fmla="*/ 5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1"/>
                  </a:moveTo>
                  <a:lnTo>
                    <a:pt x="5" y="1"/>
                  </a:lnTo>
                  <a:lnTo>
                    <a:pt x="5" y="3"/>
                  </a:lnTo>
                  <a:cubicBezTo>
                    <a:pt x="4" y="4"/>
                    <a:pt x="4" y="5"/>
                    <a:pt x="3" y="6"/>
                  </a:cubicBezTo>
                  <a:cubicBezTo>
                    <a:pt x="2" y="5"/>
                    <a:pt x="1" y="4"/>
                    <a:pt x="0" y="3"/>
                  </a:cubicBezTo>
                  <a:cubicBezTo>
                    <a:pt x="1" y="2"/>
                    <a:pt x="2" y="1"/>
                    <a:pt x="3" y="0"/>
                  </a:cubicBezTo>
                  <a:cubicBezTo>
                    <a:pt x="4" y="0"/>
                    <a:pt x="4" y="1"/>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0" name="Freeform 1417"/>
            <p:cNvSpPr>
              <a:spLocks/>
            </p:cNvSpPr>
            <p:nvPr userDrawn="1"/>
          </p:nvSpPr>
          <p:spPr bwMode="auto">
            <a:xfrm>
              <a:off x="283" y="205"/>
              <a:ext cx="1" cy="2"/>
            </a:xfrm>
            <a:custGeom>
              <a:avLst/>
              <a:gdLst>
                <a:gd name="T0" fmla="*/ 2 w 3"/>
                <a:gd name="T1" fmla="*/ 0 h 5"/>
                <a:gd name="T2" fmla="*/ 2 w 3"/>
                <a:gd name="T3" fmla="*/ 0 h 5"/>
                <a:gd name="T4" fmla="*/ 3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2" y="0"/>
                  </a:lnTo>
                  <a:lnTo>
                    <a:pt x="3" y="5"/>
                  </a:lnTo>
                  <a:cubicBezTo>
                    <a:pt x="2" y="4"/>
                    <a:pt x="1" y="3"/>
                    <a:pt x="0" y="2"/>
                  </a:cubicBezTo>
                  <a:cubicBezTo>
                    <a:pt x="1" y="1"/>
                    <a:pt x="2"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1" name="Freeform 1418"/>
            <p:cNvSpPr>
              <a:spLocks/>
            </p:cNvSpPr>
            <p:nvPr userDrawn="1"/>
          </p:nvSpPr>
          <p:spPr bwMode="auto">
            <a:xfrm>
              <a:off x="283" y="207"/>
              <a:ext cx="2" cy="3"/>
            </a:xfrm>
            <a:custGeom>
              <a:avLst/>
              <a:gdLst>
                <a:gd name="T0" fmla="*/ 2 w 3"/>
                <a:gd name="T1" fmla="*/ 0 h 5"/>
                <a:gd name="T2" fmla="*/ 2 w 3"/>
                <a:gd name="T3" fmla="*/ 0 h 5"/>
                <a:gd name="T4" fmla="*/ 3 w 3"/>
                <a:gd name="T5" fmla="*/ 4 h 5"/>
                <a:gd name="T6" fmla="*/ 3 w 3"/>
                <a:gd name="T7" fmla="*/ 4 h 5"/>
                <a:gd name="T8" fmla="*/ 2 w 3"/>
                <a:gd name="T9" fmla="*/ 4 h 5"/>
                <a:gd name="T10" fmla="*/ 2 w 3"/>
                <a:gd name="T11" fmla="*/ 5 h 5"/>
                <a:gd name="T12" fmla="*/ 0 w 3"/>
                <a:gd name="T13" fmla="*/ 2 h 5"/>
                <a:gd name="T14" fmla="*/ 2 w 3"/>
                <a:gd name="T15" fmla="*/ 0 h 5"/>
                <a:gd name="T16" fmla="*/ 2 w 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0"/>
                  </a:moveTo>
                  <a:lnTo>
                    <a:pt x="2" y="0"/>
                  </a:lnTo>
                  <a:lnTo>
                    <a:pt x="3" y="4"/>
                  </a:lnTo>
                  <a:lnTo>
                    <a:pt x="3" y="4"/>
                  </a:lnTo>
                  <a:lnTo>
                    <a:pt x="2" y="4"/>
                  </a:lnTo>
                  <a:lnTo>
                    <a:pt x="2" y="5"/>
                  </a:lnTo>
                  <a:cubicBezTo>
                    <a:pt x="1" y="4"/>
                    <a:pt x="0" y="3"/>
                    <a:pt x="0" y="2"/>
                  </a:cubicBezTo>
                  <a:cubicBezTo>
                    <a:pt x="0" y="1"/>
                    <a:pt x="1" y="0"/>
                    <a:pt x="2" y="0"/>
                  </a:cubicBez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2" name="Freeform 1419"/>
            <p:cNvSpPr>
              <a:spLocks/>
            </p:cNvSpPr>
            <p:nvPr userDrawn="1"/>
          </p:nvSpPr>
          <p:spPr bwMode="auto">
            <a:xfrm>
              <a:off x="284" y="210"/>
              <a:ext cx="1" cy="0"/>
            </a:xfrm>
            <a:custGeom>
              <a:avLst/>
              <a:gdLst>
                <a:gd name="T0" fmla="*/ 0 w 1"/>
                <a:gd name="T1" fmla="*/ 1 h 2"/>
                <a:gd name="T2" fmla="*/ 0 w 1"/>
                <a:gd name="T3" fmla="*/ 1 h 2"/>
                <a:gd name="T4" fmla="*/ 0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lnTo>
                    <a:pt x="0" y="1"/>
                  </a:lnTo>
                  <a:lnTo>
                    <a:pt x="0" y="0"/>
                  </a:lnTo>
                  <a:cubicBezTo>
                    <a:pt x="0" y="1"/>
                    <a:pt x="1" y="1"/>
                    <a:pt x="1" y="2"/>
                  </a:cubicBezTo>
                  <a:cubicBezTo>
                    <a:pt x="1"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3" name="Freeform 1420"/>
            <p:cNvSpPr>
              <a:spLocks/>
            </p:cNvSpPr>
            <p:nvPr userDrawn="1"/>
          </p:nvSpPr>
          <p:spPr bwMode="auto">
            <a:xfrm>
              <a:off x="280" y="214"/>
              <a:ext cx="0" cy="0"/>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0"/>
                  </a:lnTo>
                  <a:cubicBezTo>
                    <a:pt x="1" y="0"/>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4" name="Freeform 1421"/>
            <p:cNvSpPr>
              <a:spLocks/>
            </p:cNvSpPr>
            <p:nvPr userDrawn="1"/>
          </p:nvSpPr>
          <p:spPr bwMode="auto">
            <a:xfrm>
              <a:off x="278" y="213"/>
              <a:ext cx="2" cy="1"/>
            </a:xfrm>
            <a:custGeom>
              <a:avLst/>
              <a:gdLst>
                <a:gd name="T0" fmla="*/ 3 w 3"/>
                <a:gd name="T1" fmla="*/ 2 h 3"/>
                <a:gd name="T2" fmla="*/ 3 w 3"/>
                <a:gd name="T3" fmla="*/ 2 h 3"/>
                <a:gd name="T4" fmla="*/ 2 w 3"/>
                <a:gd name="T5" fmla="*/ 3 h 3"/>
                <a:gd name="T6" fmla="*/ 2 w 3"/>
                <a:gd name="T7" fmla="*/ 3 h 3"/>
                <a:gd name="T8" fmla="*/ 1 w 3"/>
                <a:gd name="T9" fmla="*/ 3 h 3"/>
                <a:gd name="T10" fmla="*/ 0 w 3"/>
                <a:gd name="T11" fmla="*/ 0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lnTo>
                    <a:pt x="3" y="2"/>
                  </a:lnTo>
                  <a:cubicBezTo>
                    <a:pt x="3" y="2"/>
                    <a:pt x="3" y="3"/>
                    <a:pt x="2" y="3"/>
                  </a:cubicBezTo>
                  <a:lnTo>
                    <a:pt x="2" y="3"/>
                  </a:lnTo>
                  <a:lnTo>
                    <a:pt x="1" y="3"/>
                  </a:lnTo>
                  <a:cubicBezTo>
                    <a:pt x="1" y="2"/>
                    <a:pt x="0" y="1"/>
                    <a:pt x="0" y="0"/>
                  </a:cubicBezTo>
                  <a:cubicBezTo>
                    <a:pt x="1" y="0"/>
                    <a:pt x="2" y="1"/>
                    <a:pt x="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5" name="Freeform 1422"/>
            <p:cNvSpPr>
              <a:spLocks/>
            </p:cNvSpPr>
            <p:nvPr userDrawn="1"/>
          </p:nvSpPr>
          <p:spPr bwMode="auto">
            <a:xfrm>
              <a:off x="277" y="210"/>
              <a:ext cx="2" cy="2"/>
            </a:xfrm>
            <a:custGeom>
              <a:avLst/>
              <a:gdLst>
                <a:gd name="T0" fmla="*/ 1 w 3"/>
                <a:gd name="T1" fmla="*/ 5 h 6"/>
                <a:gd name="T2" fmla="*/ 1 w 3"/>
                <a:gd name="T3" fmla="*/ 5 h 6"/>
                <a:gd name="T4" fmla="*/ 0 w 3"/>
                <a:gd name="T5" fmla="*/ 2 h 6"/>
                <a:gd name="T6" fmla="*/ 1 w 3"/>
                <a:gd name="T7" fmla="*/ 0 h 6"/>
                <a:gd name="T8" fmla="*/ 3 w 3"/>
                <a:gd name="T9" fmla="*/ 2 h 6"/>
                <a:gd name="T10" fmla="*/ 2 w 3"/>
                <a:gd name="T11" fmla="*/ 6 h 6"/>
                <a:gd name="T12" fmla="*/ 1 w 3"/>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5"/>
                  </a:moveTo>
                  <a:lnTo>
                    <a:pt x="1" y="5"/>
                  </a:lnTo>
                  <a:cubicBezTo>
                    <a:pt x="1" y="4"/>
                    <a:pt x="0" y="3"/>
                    <a:pt x="0" y="2"/>
                  </a:cubicBezTo>
                  <a:cubicBezTo>
                    <a:pt x="0" y="1"/>
                    <a:pt x="0" y="0"/>
                    <a:pt x="1" y="0"/>
                  </a:cubicBezTo>
                  <a:cubicBezTo>
                    <a:pt x="2" y="1"/>
                    <a:pt x="2" y="1"/>
                    <a:pt x="3" y="2"/>
                  </a:cubicBezTo>
                  <a:cubicBezTo>
                    <a:pt x="3" y="3"/>
                    <a:pt x="2" y="4"/>
                    <a:pt x="2" y="6"/>
                  </a:cubicBezTo>
                  <a:lnTo>
                    <a:pt x="1"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6" name="Freeform 1423"/>
            <p:cNvSpPr>
              <a:spLocks/>
            </p:cNvSpPr>
            <p:nvPr userDrawn="1"/>
          </p:nvSpPr>
          <p:spPr bwMode="auto">
            <a:xfrm>
              <a:off x="283" y="198"/>
              <a:ext cx="3" cy="10"/>
            </a:xfrm>
            <a:custGeom>
              <a:avLst/>
              <a:gdLst>
                <a:gd name="T0" fmla="*/ 3 w 6"/>
                <a:gd name="T1" fmla="*/ 0 h 22"/>
                <a:gd name="T2" fmla="*/ 3 w 6"/>
                <a:gd name="T3" fmla="*/ 0 h 22"/>
                <a:gd name="T4" fmla="*/ 6 w 6"/>
                <a:gd name="T5" fmla="*/ 22 h 22"/>
                <a:gd name="T6" fmla="*/ 5 w 6"/>
                <a:gd name="T7" fmla="*/ 21 h 22"/>
                <a:gd name="T8" fmla="*/ 4 w 6"/>
                <a:gd name="T9" fmla="*/ 21 h 22"/>
                <a:gd name="T10" fmla="*/ 4 w 6"/>
                <a:gd name="T11" fmla="*/ 22 h 22"/>
                <a:gd name="T12" fmla="*/ 0 w 6"/>
                <a:gd name="T13" fmla="*/ 1 h 22"/>
                <a:gd name="T14" fmla="*/ 3 w 6"/>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2">
                  <a:moveTo>
                    <a:pt x="3" y="0"/>
                  </a:moveTo>
                  <a:lnTo>
                    <a:pt x="3" y="0"/>
                  </a:lnTo>
                  <a:lnTo>
                    <a:pt x="6" y="22"/>
                  </a:lnTo>
                  <a:cubicBezTo>
                    <a:pt x="5" y="21"/>
                    <a:pt x="5" y="21"/>
                    <a:pt x="5" y="21"/>
                  </a:cubicBezTo>
                  <a:lnTo>
                    <a:pt x="4" y="21"/>
                  </a:lnTo>
                  <a:cubicBezTo>
                    <a:pt x="4" y="21"/>
                    <a:pt x="4" y="21"/>
                    <a:pt x="4" y="22"/>
                  </a:cubicBezTo>
                  <a:lnTo>
                    <a:pt x="0" y="1"/>
                  </a:lnTo>
                  <a:cubicBezTo>
                    <a:pt x="1" y="0"/>
                    <a:pt x="2" y="0"/>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7" name="Freeform 1424"/>
            <p:cNvSpPr>
              <a:spLocks/>
            </p:cNvSpPr>
            <p:nvPr userDrawn="1"/>
          </p:nvSpPr>
          <p:spPr bwMode="auto">
            <a:xfrm>
              <a:off x="281" y="201"/>
              <a:ext cx="2" cy="3"/>
            </a:xfrm>
            <a:custGeom>
              <a:avLst/>
              <a:gdLst>
                <a:gd name="T0" fmla="*/ 2 w 5"/>
                <a:gd name="T1" fmla="*/ 0 h 6"/>
                <a:gd name="T2" fmla="*/ 2 w 5"/>
                <a:gd name="T3" fmla="*/ 0 h 6"/>
                <a:gd name="T4" fmla="*/ 5 w 5"/>
                <a:gd name="T5" fmla="*/ 3 h 6"/>
                <a:gd name="T6" fmla="*/ 2 w 5"/>
                <a:gd name="T7" fmla="*/ 6 h 6"/>
                <a:gd name="T8" fmla="*/ 0 w 5"/>
                <a:gd name="T9" fmla="*/ 3 h 6"/>
                <a:gd name="T10" fmla="*/ 2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2" y="0"/>
                  </a:moveTo>
                  <a:lnTo>
                    <a:pt x="2" y="0"/>
                  </a:lnTo>
                  <a:cubicBezTo>
                    <a:pt x="3" y="1"/>
                    <a:pt x="4" y="2"/>
                    <a:pt x="5" y="3"/>
                  </a:cubicBezTo>
                  <a:cubicBezTo>
                    <a:pt x="4" y="4"/>
                    <a:pt x="3" y="5"/>
                    <a:pt x="2" y="6"/>
                  </a:cubicBezTo>
                  <a:cubicBezTo>
                    <a:pt x="1" y="5"/>
                    <a:pt x="0" y="4"/>
                    <a:pt x="0" y="3"/>
                  </a:cubicBezTo>
                  <a:cubicBezTo>
                    <a:pt x="0" y="2"/>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8" name="Freeform 1425"/>
            <p:cNvSpPr>
              <a:spLocks/>
            </p:cNvSpPr>
            <p:nvPr userDrawn="1"/>
          </p:nvSpPr>
          <p:spPr bwMode="auto">
            <a:xfrm>
              <a:off x="277" y="200"/>
              <a:ext cx="3" cy="4"/>
            </a:xfrm>
            <a:custGeom>
              <a:avLst/>
              <a:gdLst>
                <a:gd name="T0" fmla="*/ 3 w 6"/>
                <a:gd name="T1" fmla="*/ 7 h 7"/>
                <a:gd name="T2" fmla="*/ 3 w 6"/>
                <a:gd name="T3" fmla="*/ 7 h 7"/>
                <a:gd name="T4" fmla="*/ 0 w 6"/>
                <a:gd name="T5" fmla="*/ 4 h 7"/>
                <a:gd name="T6" fmla="*/ 3 w 6"/>
                <a:gd name="T7" fmla="*/ 0 h 7"/>
                <a:gd name="T8" fmla="*/ 6 w 6"/>
                <a:gd name="T9" fmla="*/ 4 h 7"/>
                <a:gd name="T10" fmla="*/ 3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3" y="7"/>
                  </a:moveTo>
                  <a:lnTo>
                    <a:pt x="3" y="7"/>
                  </a:lnTo>
                  <a:cubicBezTo>
                    <a:pt x="2" y="6"/>
                    <a:pt x="1" y="5"/>
                    <a:pt x="0" y="4"/>
                  </a:cubicBezTo>
                  <a:cubicBezTo>
                    <a:pt x="1" y="3"/>
                    <a:pt x="2" y="2"/>
                    <a:pt x="3" y="0"/>
                  </a:cubicBezTo>
                  <a:cubicBezTo>
                    <a:pt x="4" y="1"/>
                    <a:pt x="5" y="3"/>
                    <a:pt x="6"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9" name="Freeform 1426"/>
            <p:cNvSpPr>
              <a:spLocks/>
            </p:cNvSpPr>
            <p:nvPr userDrawn="1"/>
          </p:nvSpPr>
          <p:spPr bwMode="auto">
            <a:xfrm>
              <a:off x="279" y="202"/>
              <a:ext cx="2" cy="3"/>
            </a:xfrm>
            <a:custGeom>
              <a:avLst/>
              <a:gdLst>
                <a:gd name="T0" fmla="*/ 3 w 6"/>
                <a:gd name="T1" fmla="*/ 7 h 7"/>
                <a:gd name="T2" fmla="*/ 3 w 6"/>
                <a:gd name="T3" fmla="*/ 7 h 7"/>
                <a:gd name="T4" fmla="*/ 0 w 6"/>
                <a:gd name="T5" fmla="*/ 4 h 7"/>
                <a:gd name="T6" fmla="*/ 3 w 6"/>
                <a:gd name="T7" fmla="*/ 0 h 7"/>
                <a:gd name="T8" fmla="*/ 6 w 6"/>
                <a:gd name="T9" fmla="*/ 4 h 7"/>
                <a:gd name="T10" fmla="*/ 3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3" y="7"/>
                  </a:moveTo>
                  <a:lnTo>
                    <a:pt x="3" y="7"/>
                  </a:lnTo>
                  <a:cubicBezTo>
                    <a:pt x="2" y="6"/>
                    <a:pt x="1" y="5"/>
                    <a:pt x="0" y="4"/>
                  </a:cubicBezTo>
                  <a:cubicBezTo>
                    <a:pt x="1" y="3"/>
                    <a:pt x="2" y="2"/>
                    <a:pt x="3" y="0"/>
                  </a:cubicBezTo>
                  <a:cubicBezTo>
                    <a:pt x="4" y="1"/>
                    <a:pt x="5" y="3"/>
                    <a:pt x="6"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0" name="Freeform 1427"/>
            <p:cNvSpPr>
              <a:spLocks/>
            </p:cNvSpPr>
            <p:nvPr userDrawn="1"/>
          </p:nvSpPr>
          <p:spPr bwMode="auto">
            <a:xfrm>
              <a:off x="280" y="204"/>
              <a:ext cx="3" cy="3"/>
            </a:xfrm>
            <a:custGeom>
              <a:avLst/>
              <a:gdLst>
                <a:gd name="T0" fmla="*/ 3 w 6"/>
                <a:gd name="T1" fmla="*/ 6 h 6"/>
                <a:gd name="T2" fmla="*/ 3 w 6"/>
                <a:gd name="T3" fmla="*/ 6 h 6"/>
                <a:gd name="T4" fmla="*/ 0 w 6"/>
                <a:gd name="T5" fmla="*/ 3 h 6"/>
                <a:gd name="T6" fmla="*/ 3 w 6"/>
                <a:gd name="T7" fmla="*/ 0 h 6"/>
                <a:gd name="T8" fmla="*/ 6 w 6"/>
                <a:gd name="T9" fmla="*/ 3 h 6"/>
                <a:gd name="T10" fmla="*/ 3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3" y="6"/>
                  </a:moveTo>
                  <a:lnTo>
                    <a:pt x="3" y="6"/>
                  </a:lnTo>
                  <a:cubicBezTo>
                    <a:pt x="2" y="5"/>
                    <a:pt x="1" y="4"/>
                    <a:pt x="0" y="3"/>
                  </a:cubicBezTo>
                  <a:cubicBezTo>
                    <a:pt x="1" y="2"/>
                    <a:pt x="2" y="1"/>
                    <a:pt x="3" y="0"/>
                  </a:cubicBezTo>
                  <a:cubicBezTo>
                    <a:pt x="4" y="1"/>
                    <a:pt x="5" y="2"/>
                    <a:pt x="6" y="3"/>
                  </a:cubicBezTo>
                  <a:cubicBezTo>
                    <a:pt x="5" y="4"/>
                    <a:pt x="4"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1" name="Freeform 1428"/>
            <p:cNvSpPr>
              <a:spLocks/>
            </p:cNvSpPr>
            <p:nvPr userDrawn="1"/>
          </p:nvSpPr>
          <p:spPr bwMode="auto">
            <a:xfrm>
              <a:off x="281" y="206"/>
              <a:ext cx="3" cy="2"/>
            </a:xfrm>
            <a:custGeom>
              <a:avLst/>
              <a:gdLst>
                <a:gd name="T0" fmla="*/ 3 w 6"/>
                <a:gd name="T1" fmla="*/ 5 h 5"/>
                <a:gd name="T2" fmla="*/ 3 w 6"/>
                <a:gd name="T3" fmla="*/ 5 h 5"/>
                <a:gd name="T4" fmla="*/ 0 w 6"/>
                <a:gd name="T5" fmla="*/ 3 h 5"/>
                <a:gd name="T6" fmla="*/ 3 w 6"/>
                <a:gd name="T7" fmla="*/ 0 h 5"/>
                <a:gd name="T8" fmla="*/ 6 w 6"/>
                <a:gd name="T9" fmla="*/ 2 h 5"/>
                <a:gd name="T10" fmla="*/ 3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3" y="5"/>
                  </a:moveTo>
                  <a:lnTo>
                    <a:pt x="3" y="5"/>
                  </a:lnTo>
                  <a:cubicBezTo>
                    <a:pt x="2" y="4"/>
                    <a:pt x="1" y="3"/>
                    <a:pt x="0" y="3"/>
                  </a:cubicBezTo>
                  <a:cubicBezTo>
                    <a:pt x="1" y="2"/>
                    <a:pt x="2" y="1"/>
                    <a:pt x="3" y="0"/>
                  </a:cubicBezTo>
                  <a:cubicBezTo>
                    <a:pt x="4" y="0"/>
                    <a:pt x="5" y="1"/>
                    <a:pt x="6" y="2"/>
                  </a:cubicBezTo>
                  <a:cubicBezTo>
                    <a:pt x="5" y="3"/>
                    <a:pt x="4" y="4"/>
                    <a:pt x="3"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2" name="Freeform 1429"/>
            <p:cNvSpPr>
              <a:spLocks/>
            </p:cNvSpPr>
            <p:nvPr userDrawn="1"/>
          </p:nvSpPr>
          <p:spPr bwMode="auto">
            <a:xfrm>
              <a:off x="277" y="202"/>
              <a:ext cx="2" cy="4"/>
            </a:xfrm>
            <a:custGeom>
              <a:avLst/>
              <a:gdLst>
                <a:gd name="T0" fmla="*/ 2 w 5"/>
                <a:gd name="T1" fmla="*/ 8 h 8"/>
                <a:gd name="T2" fmla="*/ 2 w 5"/>
                <a:gd name="T3" fmla="*/ 8 h 8"/>
                <a:gd name="T4" fmla="*/ 0 w 5"/>
                <a:gd name="T5" fmla="*/ 4 h 8"/>
                <a:gd name="T6" fmla="*/ 2 w 5"/>
                <a:gd name="T7" fmla="*/ 0 h 8"/>
                <a:gd name="T8" fmla="*/ 5 w 5"/>
                <a:gd name="T9" fmla="*/ 4 h 8"/>
                <a:gd name="T10" fmla="*/ 2 w 5"/>
                <a:gd name="T11" fmla="*/ 8 h 8"/>
              </a:gdLst>
              <a:ahLst/>
              <a:cxnLst>
                <a:cxn ang="0">
                  <a:pos x="T0" y="T1"/>
                </a:cxn>
                <a:cxn ang="0">
                  <a:pos x="T2" y="T3"/>
                </a:cxn>
                <a:cxn ang="0">
                  <a:pos x="T4" y="T5"/>
                </a:cxn>
                <a:cxn ang="0">
                  <a:pos x="T6" y="T7"/>
                </a:cxn>
                <a:cxn ang="0">
                  <a:pos x="T8" y="T9"/>
                </a:cxn>
                <a:cxn ang="0">
                  <a:pos x="T10" y="T11"/>
                </a:cxn>
              </a:cxnLst>
              <a:rect l="0" t="0" r="r" b="b"/>
              <a:pathLst>
                <a:path w="5" h="8">
                  <a:moveTo>
                    <a:pt x="2" y="8"/>
                  </a:moveTo>
                  <a:lnTo>
                    <a:pt x="2" y="8"/>
                  </a:lnTo>
                  <a:cubicBezTo>
                    <a:pt x="1" y="7"/>
                    <a:pt x="0" y="6"/>
                    <a:pt x="0" y="4"/>
                  </a:cubicBezTo>
                  <a:cubicBezTo>
                    <a:pt x="1" y="3"/>
                    <a:pt x="1" y="2"/>
                    <a:pt x="2" y="0"/>
                  </a:cubicBezTo>
                  <a:cubicBezTo>
                    <a:pt x="3" y="2"/>
                    <a:pt x="4" y="3"/>
                    <a:pt x="5" y="4"/>
                  </a:cubicBezTo>
                  <a:cubicBezTo>
                    <a:pt x="4" y="5"/>
                    <a:pt x="3" y="6"/>
                    <a:pt x="2"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3" name="Freeform 1430"/>
            <p:cNvSpPr>
              <a:spLocks/>
            </p:cNvSpPr>
            <p:nvPr userDrawn="1"/>
          </p:nvSpPr>
          <p:spPr bwMode="auto">
            <a:xfrm>
              <a:off x="277" y="204"/>
              <a:ext cx="3" cy="3"/>
            </a:xfrm>
            <a:custGeom>
              <a:avLst/>
              <a:gdLst>
                <a:gd name="T0" fmla="*/ 3 w 6"/>
                <a:gd name="T1" fmla="*/ 7 h 7"/>
                <a:gd name="T2" fmla="*/ 3 w 6"/>
                <a:gd name="T3" fmla="*/ 7 h 7"/>
                <a:gd name="T4" fmla="*/ 0 w 6"/>
                <a:gd name="T5" fmla="*/ 4 h 7"/>
                <a:gd name="T6" fmla="*/ 3 w 6"/>
                <a:gd name="T7" fmla="*/ 0 h 7"/>
                <a:gd name="T8" fmla="*/ 6 w 6"/>
                <a:gd name="T9" fmla="*/ 3 h 7"/>
                <a:gd name="T10" fmla="*/ 3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3" y="7"/>
                  </a:moveTo>
                  <a:lnTo>
                    <a:pt x="3" y="7"/>
                  </a:lnTo>
                  <a:cubicBezTo>
                    <a:pt x="2" y="6"/>
                    <a:pt x="1" y="5"/>
                    <a:pt x="0" y="4"/>
                  </a:cubicBezTo>
                  <a:cubicBezTo>
                    <a:pt x="1" y="3"/>
                    <a:pt x="2" y="2"/>
                    <a:pt x="3" y="0"/>
                  </a:cubicBezTo>
                  <a:cubicBezTo>
                    <a:pt x="4" y="1"/>
                    <a:pt x="5" y="2"/>
                    <a:pt x="6" y="3"/>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4" name="Freeform 1431"/>
            <p:cNvSpPr>
              <a:spLocks/>
            </p:cNvSpPr>
            <p:nvPr userDrawn="1"/>
          </p:nvSpPr>
          <p:spPr bwMode="auto">
            <a:xfrm>
              <a:off x="279" y="206"/>
              <a:ext cx="2" cy="3"/>
            </a:xfrm>
            <a:custGeom>
              <a:avLst/>
              <a:gdLst>
                <a:gd name="T0" fmla="*/ 3 w 6"/>
                <a:gd name="T1" fmla="*/ 7 h 7"/>
                <a:gd name="T2" fmla="*/ 3 w 6"/>
                <a:gd name="T3" fmla="*/ 7 h 7"/>
                <a:gd name="T4" fmla="*/ 0 w 6"/>
                <a:gd name="T5" fmla="*/ 4 h 7"/>
                <a:gd name="T6" fmla="*/ 3 w 6"/>
                <a:gd name="T7" fmla="*/ 0 h 7"/>
                <a:gd name="T8" fmla="*/ 6 w 6"/>
                <a:gd name="T9" fmla="*/ 3 h 7"/>
                <a:gd name="T10" fmla="*/ 4 w 6"/>
                <a:gd name="T11" fmla="*/ 5 h 7"/>
                <a:gd name="T12" fmla="*/ 3 w 6"/>
                <a:gd name="T13" fmla="*/ 5 h 7"/>
                <a:gd name="T14" fmla="*/ 3 w 6"/>
                <a:gd name="T15" fmla="*/ 5 h 7"/>
                <a:gd name="T16" fmla="*/ 3 w 6"/>
                <a:gd name="T17" fmla="*/ 6 h 7"/>
                <a:gd name="T18" fmla="*/ 3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3" y="7"/>
                  </a:moveTo>
                  <a:lnTo>
                    <a:pt x="3" y="7"/>
                  </a:lnTo>
                  <a:cubicBezTo>
                    <a:pt x="2" y="6"/>
                    <a:pt x="1" y="5"/>
                    <a:pt x="0" y="4"/>
                  </a:cubicBezTo>
                  <a:cubicBezTo>
                    <a:pt x="1" y="2"/>
                    <a:pt x="2" y="1"/>
                    <a:pt x="3" y="0"/>
                  </a:cubicBezTo>
                  <a:cubicBezTo>
                    <a:pt x="4" y="1"/>
                    <a:pt x="5" y="2"/>
                    <a:pt x="6" y="3"/>
                  </a:cubicBezTo>
                  <a:cubicBezTo>
                    <a:pt x="5" y="4"/>
                    <a:pt x="4" y="4"/>
                    <a:pt x="4" y="5"/>
                  </a:cubicBezTo>
                  <a:lnTo>
                    <a:pt x="3" y="5"/>
                  </a:lnTo>
                  <a:lnTo>
                    <a:pt x="3" y="5"/>
                  </a:lnTo>
                  <a:cubicBezTo>
                    <a:pt x="3" y="6"/>
                    <a:pt x="3" y="6"/>
                    <a:pt x="3" y="6"/>
                  </a:cubicBezTo>
                  <a:lnTo>
                    <a:pt x="3" y="7"/>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5" name="Freeform 1432"/>
            <p:cNvSpPr>
              <a:spLocks/>
            </p:cNvSpPr>
            <p:nvPr userDrawn="1"/>
          </p:nvSpPr>
          <p:spPr bwMode="auto">
            <a:xfrm>
              <a:off x="281" y="207"/>
              <a:ext cx="2" cy="2"/>
            </a:xfrm>
            <a:custGeom>
              <a:avLst/>
              <a:gdLst>
                <a:gd name="T0" fmla="*/ 0 w 5"/>
                <a:gd name="T1" fmla="*/ 3 h 4"/>
                <a:gd name="T2" fmla="*/ 0 w 5"/>
                <a:gd name="T3" fmla="*/ 3 h 4"/>
                <a:gd name="T4" fmla="*/ 2 w 5"/>
                <a:gd name="T5" fmla="*/ 0 h 4"/>
                <a:gd name="T6" fmla="*/ 5 w 5"/>
                <a:gd name="T7" fmla="*/ 2 h 4"/>
                <a:gd name="T8" fmla="*/ 4 w 5"/>
                <a:gd name="T9" fmla="*/ 4 h 4"/>
                <a:gd name="T10" fmla="*/ 0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0" y="3"/>
                  </a:moveTo>
                  <a:lnTo>
                    <a:pt x="0" y="3"/>
                  </a:lnTo>
                  <a:cubicBezTo>
                    <a:pt x="1" y="2"/>
                    <a:pt x="1" y="1"/>
                    <a:pt x="2" y="0"/>
                  </a:cubicBezTo>
                  <a:cubicBezTo>
                    <a:pt x="3" y="1"/>
                    <a:pt x="4" y="2"/>
                    <a:pt x="5" y="2"/>
                  </a:cubicBezTo>
                  <a:lnTo>
                    <a:pt x="4" y="4"/>
                  </a:lnTo>
                  <a:cubicBezTo>
                    <a:pt x="2" y="3"/>
                    <a:pt x="1" y="3"/>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6" name="Rectangle 1433"/>
            <p:cNvSpPr>
              <a:spLocks noChangeArrowheads="1"/>
            </p:cNvSpPr>
            <p:nvPr userDrawn="1"/>
          </p:nvSpPr>
          <p:spPr bwMode="auto">
            <a:xfrm>
              <a:off x="280" y="209"/>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7" name="Freeform 1434"/>
            <p:cNvSpPr>
              <a:spLocks/>
            </p:cNvSpPr>
            <p:nvPr userDrawn="1"/>
          </p:nvSpPr>
          <p:spPr bwMode="auto">
            <a:xfrm>
              <a:off x="283" y="209"/>
              <a:ext cx="1" cy="1"/>
            </a:xfrm>
            <a:custGeom>
              <a:avLst/>
              <a:gdLst>
                <a:gd name="T0" fmla="*/ 0 w 3"/>
                <a:gd name="T1" fmla="*/ 1 h 3"/>
                <a:gd name="T2" fmla="*/ 0 w 3"/>
                <a:gd name="T3" fmla="*/ 1 h 3"/>
                <a:gd name="T4" fmla="*/ 0 w 3"/>
                <a:gd name="T5" fmla="*/ 0 h 3"/>
                <a:gd name="T6" fmla="*/ 3 w 3"/>
                <a:gd name="T7" fmla="*/ 2 h 3"/>
                <a:gd name="T8" fmla="*/ 2 w 3"/>
                <a:gd name="T9" fmla="*/ 3 h 3"/>
                <a:gd name="T10" fmla="*/ 2 w 3"/>
                <a:gd name="T11" fmla="*/ 2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lnTo>
                    <a:pt x="0" y="1"/>
                  </a:lnTo>
                  <a:lnTo>
                    <a:pt x="0" y="0"/>
                  </a:lnTo>
                  <a:cubicBezTo>
                    <a:pt x="1" y="1"/>
                    <a:pt x="2" y="1"/>
                    <a:pt x="3" y="2"/>
                  </a:cubicBezTo>
                  <a:lnTo>
                    <a:pt x="2" y="3"/>
                  </a:lnTo>
                  <a:lnTo>
                    <a:pt x="2" y="2"/>
                  </a:lnTo>
                  <a:cubicBezTo>
                    <a:pt x="1" y="2"/>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8" name="Freeform 1435"/>
            <p:cNvSpPr>
              <a:spLocks/>
            </p:cNvSpPr>
            <p:nvPr userDrawn="1"/>
          </p:nvSpPr>
          <p:spPr bwMode="auto">
            <a:xfrm>
              <a:off x="281" y="21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0"/>
                  </a:lnTo>
                  <a:lnTo>
                    <a:pt x="0" y="1"/>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9" name="Freeform 1436"/>
            <p:cNvSpPr>
              <a:spLocks/>
            </p:cNvSpPr>
            <p:nvPr userDrawn="1"/>
          </p:nvSpPr>
          <p:spPr bwMode="auto">
            <a:xfrm>
              <a:off x="281" y="212"/>
              <a:ext cx="1" cy="1"/>
            </a:xfrm>
            <a:custGeom>
              <a:avLst/>
              <a:gdLst>
                <a:gd name="T0" fmla="*/ 3 w 3"/>
                <a:gd name="T1" fmla="*/ 2 h 2"/>
                <a:gd name="T2" fmla="*/ 3 w 3"/>
                <a:gd name="T3" fmla="*/ 2 h 2"/>
                <a:gd name="T4" fmla="*/ 0 w 3"/>
                <a:gd name="T5" fmla="*/ 0 h 2"/>
                <a:gd name="T6" fmla="*/ 1 w 3"/>
                <a:gd name="T7" fmla="*/ 0 h 2"/>
                <a:gd name="T8" fmla="*/ 3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3" y="2"/>
                  </a:lnTo>
                  <a:lnTo>
                    <a:pt x="0" y="0"/>
                  </a:lnTo>
                  <a:lnTo>
                    <a:pt x="1" y="0"/>
                  </a:lnTo>
                  <a:cubicBezTo>
                    <a:pt x="1" y="1"/>
                    <a:pt x="2" y="1"/>
                    <a:pt x="3" y="2"/>
                  </a:cubicBezTo>
                  <a:cubicBezTo>
                    <a:pt x="3" y="2"/>
                    <a:pt x="3" y="2"/>
                    <a:pt x="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0" name="Freeform 1437"/>
            <p:cNvSpPr>
              <a:spLocks/>
            </p:cNvSpPr>
            <p:nvPr userDrawn="1"/>
          </p:nvSpPr>
          <p:spPr bwMode="auto">
            <a:xfrm>
              <a:off x="277" y="206"/>
              <a:ext cx="1" cy="3"/>
            </a:xfrm>
            <a:custGeom>
              <a:avLst/>
              <a:gdLst>
                <a:gd name="T0" fmla="*/ 3 w 4"/>
                <a:gd name="T1" fmla="*/ 6 h 6"/>
                <a:gd name="T2" fmla="*/ 3 w 4"/>
                <a:gd name="T3" fmla="*/ 6 h 6"/>
                <a:gd name="T4" fmla="*/ 0 w 4"/>
                <a:gd name="T5" fmla="*/ 3 h 6"/>
                <a:gd name="T6" fmla="*/ 2 w 4"/>
                <a:gd name="T7" fmla="*/ 0 h 6"/>
                <a:gd name="T8" fmla="*/ 4 w 4"/>
                <a:gd name="T9" fmla="*/ 3 h 6"/>
                <a:gd name="T10" fmla="*/ 3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3" y="6"/>
                  </a:moveTo>
                  <a:lnTo>
                    <a:pt x="3" y="6"/>
                  </a:lnTo>
                  <a:cubicBezTo>
                    <a:pt x="2" y="5"/>
                    <a:pt x="1" y="4"/>
                    <a:pt x="0" y="3"/>
                  </a:cubicBezTo>
                  <a:cubicBezTo>
                    <a:pt x="1" y="2"/>
                    <a:pt x="1" y="1"/>
                    <a:pt x="2" y="0"/>
                  </a:cubicBezTo>
                  <a:cubicBezTo>
                    <a:pt x="3" y="1"/>
                    <a:pt x="4" y="2"/>
                    <a:pt x="4" y="3"/>
                  </a:cubicBezTo>
                  <a:cubicBezTo>
                    <a:pt x="4" y="4"/>
                    <a:pt x="3"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1" name="Freeform 1438"/>
            <p:cNvSpPr>
              <a:spLocks/>
            </p:cNvSpPr>
            <p:nvPr userDrawn="1"/>
          </p:nvSpPr>
          <p:spPr bwMode="auto">
            <a:xfrm>
              <a:off x="278" y="208"/>
              <a:ext cx="2" cy="2"/>
            </a:xfrm>
            <a:custGeom>
              <a:avLst/>
              <a:gdLst>
                <a:gd name="T0" fmla="*/ 3 w 4"/>
                <a:gd name="T1" fmla="*/ 6 h 6"/>
                <a:gd name="T2" fmla="*/ 3 w 4"/>
                <a:gd name="T3" fmla="*/ 6 h 6"/>
                <a:gd name="T4" fmla="*/ 0 w 4"/>
                <a:gd name="T5" fmla="*/ 3 h 6"/>
                <a:gd name="T6" fmla="*/ 2 w 4"/>
                <a:gd name="T7" fmla="*/ 0 h 6"/>
                <a:gd name="T8" fmla="*/ 4 w 4"/>
                <a:gd name="T9" fmla="*/ 3 h 6"/>
                <a:gd name="T10" fmla="*/ 3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3" y="6"/>
                  </a:moveTo>
                  <a:lnTo>
                    <a:pt x="3" y="6"/>
                  </a:lnTo>
                  <a:cubicBezTo>
                    <a:pt x="2" y="5"/>
                    <a:pt x="1" y="4"/>
                    <a:pt x="0" y="3"/>
                  </a:cubicBezTo>
                  <a:cubicBezTo>
                    <a:pt x="1" y="2"/>
                    <a:pt x="1" y="1"/>
                    <a:pt x="2" y="0"/>
                  </a:cubicBezTo>
                  <a:cubicBezTo>
                    <a:pt x="3" y="1"/>
                    <a:pt x="4" y="2"/>
                    <a:pt x="4" y="3"/>
                  </a:cubicBezTo>
                  <a:cubicBezTo>
                    <a:pt x="4" y="4"/>
                    <a:pt x="3"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2" name="Freeform 1439"/>
            <p:cNvSpPr>
              <a:spLocks/>
            </p:cNvSpPr>
            <p:nvPr userDrawn="1"/>
          </p:nvSpPr>
          <p:spPr bwMode="auto">
            <a:xfrm>
              <a:off x="279" y="209"/>
              <a:ext cx="2" cy="3"/>
            </a:xfrm>
            <a:custGeom>
              <a:avLst/>
              <a:gdLst>
                <a:gd name="T0" fmla="*/ 3 w 5"/>
                <a:gd name="T1" fmla="*/ 6 h 6"/>
                <a:gd name="T2" fmla="*/ 3 w 5"/>
                <a:gd name="T3" fmla="*/ 6 h 6"/>
                <a:gd name="T4" fmla="*/ 0 w 5"/>
                <a:gd name="T5" fmla="*/ 3 h 6"/>
                <a:gd name="T6" fmla="*/ 2 w 5"/>
                <a:gd name="T7" fmla="*/ 0 h 6"/>
                <a:gd name="T8" fmla="*/ 5 w 5"/>
                <a:gd name="T9" fmla="*/ 3 h 6"/>
                <a:gd name="T10" fmla="*/ 4 w 5"/>
                <a:gd name="T11" fmla="*/ 4 h 6"/>
                <a:gd name="T12" fmla="*/ 3 w 5"/>
                <a:gd name="T13" fmla="*/ 4 h 6"/>
                <a:gd name="T14" fmla="*/ 2 w 5"/>
                <a:gd name="T15" fmla="*/ 4 h 6"/>
                <a:gd name="T16" fmla="*/ 3 w 5"/>
                <a:gd name="T17" fmla="*/ 6 h 6"/>
                <a:gd name="T18" fmla="*/ 3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6"/>
                  </a:moveTo>
                  <a:lnTo>
                    <a:pt x="3" y="6"/>
                  </a:lnTo>
                  <a:cubicBezTo>
                    <a:pt x="2" y="5"/>
                    <a:pt x="1" y="4"/>
                    <a:pt x="0" y="3"/>
                  </a:cubicBezTo>
                  <a:cubicBezTo>
                    <a:pt x="1" y="2"/>
                    <a:pt x="1" y="1"/>
                    <a:pt x="2" y="0"/>
                  </a:cubicBezTo>
                  <a:cubicBezTo>
                    <a:pt x="3" y="1"/>
                    <a:pt x="4" y="2"/>
                    <a:pt x="5" y="3"/>
                  </a:cubicBezTo>
                  <a:lnTo>
                    <a:pt x="4" y="4"/>
                  </a:lnTo>
                  <a:cubicBezTo>
                    <a:pt x="3" y="4"/>
                    <a:pt x="3" y="4"/>
                    <a:pt x="3" y="4"/>
                  </a:cubicBezTo>
                  <a:lnTo>
                    <a:pt x="2" y="4"/>
                  </a:lnTo>
                  <a:cubicBezTo>
                    <a:pt x="2" y="5"/>
                    <a:pt x="3" y="5"/>
                    <a:pt x="3" y="6"/>
                  </a:cubicBezTo>
                  <a:lnTo>
                    <a:pt x="3" y="6"/>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3" name="Freeform 1440"/>
            <p:cNvSpPr>
              <a:spLocks/>
            </p:cNvSpPr>
            <p:nvPr userDrawn="1"/>
          </p:nvSpPr>
          <p:spPr bwMode="auto">
            <a:xfrm>
              <a:off x="280" y="212"/>
              <a:ext cx="2" cy="2"/>
            </a:xfrm>
            <a:custGeom>
              <a:avLst/>
              <a:gdLst>
                <a:gd name="T0" fmla="*/ 1 w 4"/>
                <a:gd name="T1" fmla="*/ 0 h 3"/>
                <a:gd name="T2" fmla="*/ 1 w 4"/>
                <a:gd name="T3" fmla="*/ 0 h 3"/>
                <a:gd name="T4" fmla="*/ 3 w 4"/>
                <a:gd name="T5" fmla="*/ 1 h 3"/>
                <a:gd name="T6" fmla="*/ 3 w 4"/>
                <a:gd name="T7" fmla="*/ 1 h 3"/>
                <a:gd name="T8" fmla="*/ 4 w 4"/>
                <a:gd name="T9" fmla="*/ 3 h 3"/>
                <a:gd name="T10" fmla="*/ 4 w 4"/>
                <a:gd name="T11" fmla="*/ 3 h 3"/>
                <a:gd name="T12" fmla="*/ 1 w 4"/>
                <a:gd name="T13" fmla="*/ 3 h 3"/>
                <a:gd name="T14" fmla="*/ 0 w 4"/>
                <a:gd name="T15" fmla="*/ 2 h 3"/>
                <a:gd name="T16" fmla="*/ 1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1" y="0"/>
                  </a:moveTo>
                  <a:lnTo>
                    <a:pt x="1" y="0"/>
                  </a:lnTo>
                  <a:lnTo>
                    <a:pt x="3" y="1"/>
                  </a:lnTo>
                  <a:lnTo>
                    <a:pt x="3" y="1"/>
                  </a:lnTo>
                  <a:cubicBezTo>
                    <a:pt x="3" y="2"/>
                    <a:pt x="3" y="2"/>
                    <a:pt x="4" y="3"/>
                  </a:cubicBezTo>
                  <a:lnTo>
                    <a:pt x="4" y="3"/>
                  </a:lnTo>
                  <a:cubicBezTo>
                    <a:pt x="2" y="3"/>
                    <a:pt x="2" y="3"/>
                    <a:pt x="1" y="3"/>
                  </a:cubicBezTo>
                  <a:lnTo>
                    <a:pt x="0" y="2"/>
                  </a:lnTo>
                  <a:cubicBezTo>
                    <a:pt x="0" y="2"/>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4" name="Freeform 1441"/>
            <p:cNvSpPr>
              <a:spLocks/>
            </p:cNvSpPr>
            <p:nvPr userDrawn="1"/>
          </p:nvSpPr>
          <p:spPr bwMode="auto">
            <a:xfrm>
              <a:off x="278" y="211"/>
              <a:ext cx="3" cy="2"/>
            </a:xfrm>
            <a:custGeom>
              <a:avLst/>
              <a:gdLst>
                <a:gd name="T0" fmla="*/ 2 w 5"/>
                <a:gd name="T1" fmla="*/ 0 h 5"/>
                <a:gd name="T2" fmla="*/ 2 w 5"/>
                <a:gd name="T3" fmla="*/ 0 h 5"/>
                <a:gd name="T4" fmla="*/ 5 w 5"/>
                <a:gd name="T5" fmla="*/ 2 h 5"/>
                <a:gd name="T6" fmla="*/ 3 w 5"/>
                <a:gd name="T7" fmla="*/ 5 h 5"/>
                <a:gd name="T8" fmla="*/ 0 w 5"/>
                <a:gd name="T9" fmla="*/ 3 h 5"/>
                <a:gd name="T10" fmla="*/ 2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2" y="0"/>
                  </a:moveTo>
                  <a:lnTo>
                    <a:pt x="2" y="0"/>
                  </a:lnTo>
                  <a:cubicBezTo>
                    <a:pt x="3" y="1"/>
                    <a:pt x="4" y="1"/>
                    <a:pt x="5" y="2"/>
                  </a:cubicBezTo>
                  <a:cubicBezTo>
                    <a:pt x="4" y="3"/>
                    <a:pt x="4" y="4"/>
                    <a:pt x="3" y="5"/>
                  </a:cubicBezTo>
                  <a:cubicBezTo>
                    <a:pt x="2" y="4"/>
                    <a:pt x="1" y="4"/>
                    <a:pt x="0" y="3"/>
                  </a:cubicBezTo>
                  <a:cubicBezTo>
                    <a:pt x="1" y="2"/>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5" name="Freeform 1442"/>
            <p:cNvSpPr>
              <a:spLocks/>
            </p:cNvSpPr>
            <p:nvPr userDrawn="1"/>
          </p:nvSpPr>
          <p:spPr bwMode="auto">
            <a:xfrm>
              <a:off x="286" y="206"/>
              <a:ext cx="1" cy="1"/>
            </a:xfrm>
            <a:custGeom>
              <a:avLst/>
              <a:gdLst>
                <a:gd name="T0" fmla="*/ 1 w 1"/>
                <a:gd name="T1" fmla="*/ 0 h 2"/>
                <a:gd name="T2" fmla="*/ 1 w 1"/>
                <a:gd name="T3" fmla="*/ 0 h 2"/>
                <a:gd name="T4" fmla="*/ 1 w 1"/>
                <a:gd name="T5" fmla="*/ 2 h 2"/>
                <a:gd name="T6" fmla="*/ 0 w 1"/>
                <a:gd name="T7" fmla="*/ 2 h 2"/>
                <a:gd name="T8" fmla="*/ 0 w 1"/>
                <a:gd name="T9" fmla="*/ 0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1" y="0"/>
                  </a:lnTo>
                  <a:lnTo>
                    <a:pt x="1" y="2"/>
                  </a:lnTo>
                  <a:lnTo>
                    <a:pt x="0" y="2"/>
                  </a:lnTo>
                  <a:lnTo>
                    <a:pt x="0" y="0"/>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6" name="Freeform 1443"/>
            <p:cNvSpPr>
              <a:spLocks/>
            </p:cNvSpPr>
            <p:nvPr userDrawn="1"/>
          </p:nvSpPr>
          <p:spPr bwMode="auto">
            <a:xfrm>
              <a:off x="286" y="205"/>
              <a:ext cx="1" cy="1"/>
            </a:xfrm>
            <a:custGeom>
              <a:avLst/>
              <a:gdLst>
                <a:gd name="T0" fmla="*/ 2 w 2"/>
                <a:gd name="T1" fmla="*/ 0 h 2"/>
                <a:gd name="T2" fmla="*/ 2 w 2"/>
                <a:gd name="T3" fmla="*/ 0 h 2"/>
                <a:gd name="T4" fmla="*/ 2 w 2"/>
                <a:gd name="T5" fmla="*/ 2 h 2"/>
                <a:gd name="T6" fmla="*/ 1 w 2"/>
                <a:gd name="T7" fmla="*/ 2 h 2"/>
                <a:gd name="T8" fmla="*/ 0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2"/>
                  </a:lnTo>
                  <a:lnTo>
                    <a:pt x="1" y="2"/>
                  </a:lnTo>
                  <a:lnTo>
                    <a:pt x="0"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7" name="Freeform 1444"/>
            <p:cNvSpPr>
              <a:spLocks/>
            </p:cNvSpPr>
            <p:nvPr userDrawn="1"/>
          </p:nvSpPr>
          <p:spPr bwMode="auto">
            <a:xfrm>
              <a:off x="286" y="204"/>
              <a:ext cx="1" cy="1"/>
            </a:xfrm>
            <a:custGeom>
              <a:avLst/>
              <a:gdLst>
                <a:gd name="T0" fmla="*/ 2 w 2"/>
                <a:gd name="T1" fmla="*/ 0 h 2"/>
                <a:gd name="T2" fmla="*/ 2 w 2"/>
                <a:gd name="T3" fmla="*/ 0 h 2"/>
                <a:gd name="T4" fmla="*/ 2 w 2"/>
                <a:gd name="T5" fmla="*/ 1 h 2"/>
                <a:gd name="T6" fmla="*/ 0 w 2"/>
                <a:gd name="T7" fmla="*/ 2 h 2"/>
                <a:gd name="T8" fmla="*/ 0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1"/>
                  </a:lnTo>
                  <a:lnTo>
                    <a:pt x="0" y="2"/>
                  </a:lnTo>
                  <a:lnTo>
                    <a:pt x="0" y="0"/>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8" name="Freeform 1445"/>
            <p:cNvSpPr>
              <a:spLocks/>
            </p:cNvSpPr>
            <p:nvPr userDrawn="1"/>
          </p:nvSpPr>
          <p:spPr bwMode="auto">
            <a:xfrm>
              <a:off x="286" y="203"/>
              <a:ext cx="1" cy="1"/>
            </a:xfrm>
            <a:custGeom>
              <a:avLst/>
              <a:gdLst>
                <a:gd name="T0" fmla="*/ 1 w 2"/>
                <a:gd name="T1" fmla="*/ 0 h 2"/>
                <a:gd name="T2" fmla="*/ 1 w 2"/>
                <a:gd name="T3" fmla="*/ 0 h 2"/>
                <a:gd name="T4" fmla="*/ 2 w 2"/>
                <a:gd name="T5" fmla="*/ 2 h 2"/>
                <a:gd name="T6" fmla="*/ 0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lnTo>
                    <a:pt x="2" y="2"/>
                  </a:lnTo>
                  <a:lnTo>
                    <a:pt x="0" y="2"/>
                  </a:lnTo>
                  <a:lnTo>
                    <a:pt x="0"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9" name="Freeform 1446"/>
            <p:cNvSpPr>
              <a:spLocks/>
            </p:cNvSpPr>
            <p:nvPr userDrawn="1"/>
          </p:nvSpPr>
          <p:spPr bwMode="auto">
            <a:xfrm>
              <a:off x="285" y="202"/>
              <a:ext cx="1" cy="0"/>
            </a:xfrm>
            <a:custGeom>
              <a:avLst/>
              <a:gdLst>
                <a:gd name="T0" fmla="*/ 2 w 2"/>
                <a:gd name="T1" fmla="*/ 0 h 1"/>
                <a:gd name="T2" fmla="*/ 2 w 2"/>
                <a:gd name="T3" fmla="*/ 0 h 1"/>
                <a:gd name="T4" fmla="*/ 2 w 2"/>
                <a:gd name="T5" fmla="*/ 1 h 1"/>
                <a:gd name="T6" fmla="*/ 1 w 2"/>
                <a:gd name="T7" fmla="*/ 1 h 1"/>
                <a:gd name="T8" fmla="*/ 0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lnTo>
                    <a:pt x="2" y="0"/>
                  </a:lnTo>
                  <a:lnTo>
                    <a:pt x="2" y="1"/>
                  </a:lnTo>
                  <a:lnTo>
                    <a:pt x="1" y="1"/>
                  </a:lnTo>
                  <a:lnTo>
                    <a:pt x="0" y="0"/>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0" name="Freeform 1447"/>
            <p:cNvSpPr>
              <a:spLocks/>
            </p:cNvSpPr>
            <p:nvPr userDrawn="1"/>
          </p:nvSpPr>
          <p:spPr bwMode="auto">
            <a:xfrm>
              <a:off x="285" y="200"/>
              <a:ext cx="1" cy="1"/>
            </a:xfrm>
            <a:custGeom>
              <a:avLst/>
              <a:gdLst>
                <a:gd name="T0" fmla="*/ 2 w 2"/>
                <a:gd name="T1" fmla="*/ 0 h 2"/>
                <a:gd name="T2" fmla="*/ 2 w 2"/>
                <a:gd name="T3" fmla="*/ 0 h 2"/>
                <a:gd name="T4" fmla="*/ 2 w 2"/>
                <a:gd name="T5" fmla="*/ 1 h 2"/>
                <a:gd name="T6" fmla="*/ 0 w 2"/>
                <a:gd name="T7" fmla="*/ 2 h 2"/>
                <a:gd name="T8" fmla="*/ 0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1"/>
                  </a:lnTo>
                  <a:lnTo>
                    <a:pt x="0" y="2"/>
                  </a:lnTo>
                  <a:lnTo>
                    <a:pt x="0" y="0"/>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1" name="Freeform 1448"/>
            <p:cNvSpPr>
              <a:spLocks/>
            </p:cNvSpPr>
            <p:nvPr userDrawn="1"/>
          </p:nvSpPr>
          <p:spPr bwMode="auto">
            <a:xfrm>
              <a:off x="285" y="199"/>
              <a:ext cx="1" cy="1"/>
            </a:xfrm>
            <a:custGeom>
              <a:avLst/>
              <a:gdLst>
                <a:gd name="T0" fmla="*/ 2 w 2"/>
                <a:gd name="T1" fmla="*/ 0 h 2"/>
                <a:gd name="T2" fmla="*/ 2 w 2"/>
                <a:gd name="T3" fmla="*/ 0 h 2"/>
                <a:gd name="T4" fmla="*/ 2 w 2"/>
                <a:gd name="T5" fmla="*/ 1 h 2"/>
                <a:gd name="T6" fmla="*/ 0 w 2"/>
                <a:gd name="T7" fmla="*/ 2 h 2"/>
                <a:gd name="T8" fmla="*/ 0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1"/>
                  </a:lnTo>
                  <a:lnTo>
                    <a:pt x="0" y="2"/>
                  </a:lnTo>
                  <a:lnTo>
                    <a:pt x="0"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2" name="Freeform 1449"/>
            <p:cNvSpPr>
              <a:spLocks/>
            </p:cNvSpPr>
            <p:nvPr userDrawn="1"/>
          </p:nvSpPr>
          <p:spPr bwMode="auto">
            <a:xfrm>
              <a:off x="281" y="201"/>
              <a:ext cx="0" cy="2"/>
            </a:xfrm>
            <a:custGeom>
              <a:avLst/>
              <a:gdLst>
                <a:gd name="T0" fmla="*/ 2 w 2"/>
                <a:gd name="T1" fmla="*/ 0 h 3"/>
                <a:gd name="T2" fmla="*/ 2 w 2"/>
                <a:gd name="T3" fmla="*/ 0 h 3"/>
                <a:gd name="T4" fmla="*/ 1 w 2"/>
                <a:gd name="T5" fmla="*/ 3 h 3"/>
                <a:gd name="T6" fmla="*/ 0 w 2"/>
                <a:gd name="T7" fmla="*/ 2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cubicBezTo>
                    <a:pt x="1" y="1"/>
                    <a:pt x="1" y="2"/>
                    <a:pt x="1" y="3"/>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3" name="Freeform 1450"/>
            <p:cNvSpPr>
              <a:spLocks/>
            </p:cNvSpPr>
            <p:nvPr userDrawn="1"/>
          </p:nvSpPr>
          <p:spPr bwMode="auto">
            <a:xfrm>
              <a:off x="279" y="203"/>
              <a:ext cx="1"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4" name="Freeform 1451"/>
            <p:cNvSpPr>
              <a:spLocks/>
            </p:cNvSpPr>
            <p:nvPr userDrawn="1"/>
          </p:nvSpPr>
          <p:spPr bwMode="auto">
            <a:xfrm>
              <a:off x="278" y="205"/>
              <a:ext cx="0" cy="2"/>
            </a:xfrm>
            <a:custGeom>
              <a:avLst/>
              <a:gdLst>
                <a:gd name="T0" fmla="*/ 1 w 1"/>
                <a:gd name="T1" fmla="*/ 0 h 3"/>
                <a:gd name="T2" fmla="*/ 1 w 1"/>
                <a:gd name="T3" fmla="*/ 0 h 3"/>
                <a:gd name="T4" fmla="*/ 1 w 1"/>
                <a:gd name="T5" fmla="*/ 3 h 3"/>
                <a:gd name="T6" fmla="*/ 0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0"/>
                    <a:pt x="1" y="1"/>
                    <a:pt x="1" y="3"/>
                  </a:cubicBezTo>
                  <a:lnTo>
                    <a:pt x="0" y="1"/>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5" name="Freeform 1452"/>
            <p:cNvSpPr>
              <a:spLocks/>
            </p:cNvSpPr>
            <p:nvPr userDrawn="1"/>
          </p:nvSpPr>
          <p:spPr bwMode="auto">
            <a:xfrm>
              <a:off x="277" y="207"/>
              <a:ext cx="0" cy="1"/>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1"/>
                    <a:pt x="0"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6" name="Freeform 1453"/>
            <p:cNvSpPr>
              <a:spLocks/>
            </p:cNvSpPr>
            <p:nvPr userDrawn="1"/>
          </p:nvSpPr>
          <p:spPr bwMode="auto">
            <a:xfrm>
              <a:off x="279" y="207"/>
              <a:ext cx="1" cy="1"/>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1"/>
                    <a:pt x="1"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7" name="Freeform 1454"/>
            <p:cNvSpPr>
              <a:spLocks/>
            </p:cNvSpPr>
            <p:nvPr userDrawn="1"/>
          </p:nvSpPr>
          <p:spPr bwMode="auto">
            <a:xfrm>
              <a:off x="282" y="206"/>
              <a:ext cx="1" cy="2"/>
            </a:xfrm>
            <a:custGeom>
              <a:avLst/>
              <a:gdLst>
                <a:gd name="T0" fmla="*/ 1 w 2"/>
                <a:gd name="T1" fmla="*/ 0 h 3"/>
                <a:gd name="T2" fmla="*/ 1 w 2"/>
                <a:gd name="T3" fmla="*/ 0 h 3"/>
                <a:gd name="T4" fmla="*/ 2 w 2"/>
                <a:gd name="T5" fmla="*/ 3 h 3"/>
                <a:gd name="T6" fmla="*/ 0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1"/>
                    <a:pt x="1" y="2"/>
                    <a:pt x="2"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8" name="Freeform 1455"/>
            <p:cNvSpPr>
              <a:spLocks/>
            </p:cNvSpPr>
            <p:nvPr userDrawn="1"/>
          </p:nvSpPr>
          <p:spPr bwMode="auto">
            <a:xfrm>
              <a:off x="281" y="205"/>
              <a:ext cx="0" cy="1"/>
            </a:xfrm>
            <a:custGeom>
              <a:avLst/>
              <a:gdLst>
                <a:gd name="T0" fmla="*/ 1 w 1"/>
                <a:gd name="T1" fmla="*/ 0 h 3"/>
                <a:gd name="T2" fmla="*/ 1 w 1"/>
                <a:gd name="T3" fmla="*/ 0 h 3"/>
                <a:gd name="T4" fmla="*/ 1 w 1"/>
                <a:gd name="T5" fmla="*/ 3 h 3"/>
                <a:gd name="T6" fmla="*/ 0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1"/>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9" name="Freeform 1456"/>
            <p:cNvSpPr>
              <a:spLocks/>
            </p:cNvSpPr>
            <p:nvPr userDrawn="1"/>
          </p:nvSpPr>
          <p:spPr bwMode="auto">
            <a:xfrm>
              <a:off x="282" y="203"/>
              <a:ext cx="0"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0" name="Freeform 1457"/>
            <p:cNvSpPr>
              <a:spLocks/>
            </p:cNvSpPr>
            <p:nvPr userDrawn="1"/>
          </p:nvSpPr>
          <p:spPr bwMode="auto">
            <a:xfrm>
              <a:off x="279" y="200"/>
              <a:ext cx="1" cy="1"/>
            </a:xfrm>
            <a:custGeom>
              <a:avLst/>
              <a:gdLst>
                <a:gd name="T0" fmla="*/ 2 w 2"/>
                <a:gd name="T1" fmla="*/ 0 h 3"/>
                <a:gd name="T2" fmla="*/ 2 w 2"/>
                <a:gd name="T3" fmla="*/ 0 h 3"/>
                <a:gd name="T4" fmla="*/ 1 w 2"/>
                <a:gd name="T5" fmla="*/ 3 h 3"/>
                <a:gd name="T6" fmla="*/ 0 w 2"/>
                <a:gd name="T7" fmla="*/ 2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cubicBezTo>
                    <a:pt x="1" y="1"/>
                    <a:pt x="1" y="2"/>
                    <a:pt x="1" y="3"/>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1" name="Freeform 1458"/>
            <p:cNvSpPr>
              <a:spLocks/>
            </p:cNvSpPr>
            <p:nvPr userDrawn="1"/>
          </p:nvSpPr>
          <p:spPr bwMode="auto">
            <a:xfrm>
              <a:off x="278" y="201"/>
              <a:ext cx="0"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2" name="Freeform 1459"/>
            <p:cNvSpPr>
              <a:spLocks/>
            </p:cNvSpPr>
            <p:nvPr userDrawn="1"/>
          </p:nvSpPr>
          <p:spPr bwMode="auto">
            <a:xfrm>
              <a:off x="277" y="204"/>
              <a:ext cx="0" cy="1"/>
            </a:xfrm>
            <a:custGeom>
              <a:avLst/>
              <a:gdLst>
                <a:gd name="T0" fmla="*/ 1 w 1"/>
                <a:gd name="T1" fmla="*/ 0 h 3"/>
                <a:gd name="T2" fmla="*/ 1 w 1"/>
                <a:gd name="T3" fmla="*/ 0 h 3"/>
                <a:gd name="T4" fmla="*/ 1 w 1"/>
                <a:gd name="T5" fmla="*/ 3 h 3"/>
                <a:gd name="T6" fmla="*/ 0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1"/>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3" name="Freeform 1460"/>
            <p:cNvSpPr>
              <a:spLocks/>
            </p:cNvSpPr>
            <p:nvPr userDrawn="1"/>
          </p:nvSpPr>
          <p:spPr bwMode="auto">
            <a:xfrm>
              <a:off x="278" y="208"/>
              <a:ext cx="1"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2"/>
                    <a:pt x="0"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4" name="Freeform 1461"/>
            <p:cNvSpPr>
              <a:spLocks/>
            </p:cNvSpPr>
            <p:nvPr userDrawn="1"/>
          </p:nvSpPr>
          <p:spPr bwMode="auto">
            <a:xfrm>
              <a:off x="279" y="211"/>
              <a:ext cx="0"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1"/>
                    <a:pt x="0"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5" name="Freeform 1462"/>
            <p:cNvSpPr>
              <a:spLocks/>
            </p:cNvSpPr>
            <p:nvPr userDrawn="1"/>
          </p:nvSpPr>
          <p:spPr bwMode="auto">
            <a:xfrm>
              <a:off x="283" y="208"/>
              <a:ext cx="1" cy="1"/>
            </a:xfrm>
            <a:custGeom>
              <a:avLst/>
              <a:gdLst>
                <a:gd name="T0" fmla="*/ 1 w 1"/>
                <a:gd name="T1" fmla="*/ 0 h 2"/>
                <a:gd name="T2" fmla="*/ 1 w 1"/>
                <a:gd name="T3" fmla="*/ 0 h 2"/>
                <a:gd name="T4" fmla="*/ 1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cubicBezTo>
                    <a:pt x="1" y="1"/>
                    <a:pt x="1" y="2"/>
                    <a:pt x="1" y="2"/>
                  </a:cubicBezTo>
                  <a:lnTo>
                    <a:pt x="0" y="1"/>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6" name="Freeform 1463"/>
            <p:cNvSpPr>
              <a:spLocks/>
            </p:cNvSpPr>
            <p:nvPr userDrawn="1"/>
          </p:nvSpPr>
          <p:spPr bwMode="auto">
            <a:xfrm>
              <a:off x="280" y="210"/>
              <a:ext cx="0" cy="1"/>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2"/>
                    <a:pt x="0"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7" name="Freeform 1464"/>
            <p:cNvSpPr>
              <a:spLocks/>
            </p:cNvSpPr>
            <p:nvPr userDrawn="1"/>
          </p:nvSpPr>
          <p:spPr bwMode="auto">
            <a:xfrm>
              <a:off x="280" y="214"/>
              <a:ext cx="3" cy="0"/>
            </a:xfrm>
            <a:custGeom>
              <a:avLst/>
              <a:gdLst>
                <a:gd name="T0" fmla="*/ 0 w 6"/>
                <a:gd name="T1" fmla="*/ 1 h 1"/>
                <a:gd name="T2" fmla="*/ 0 w 6"/>
                <a:gd name="T3" fmla="*/ 1 h 1"/>
                <a:gd name="T4" fmla="*/ 5 w 6"/>
                <a:gd name="T5" fmla="*/ 0 h 1"/>
                <a:gd name="T6" fmla="*/ 6 w 6"/>
                <a:gd name="T7" fmla="*/ 1 h 1"/>
                <a:gd name="T8" fmla="*/ 0 w 6"/>
                <a:gd name="T9" fmla="*/ 1 h 1"/>
              </a:gdLst>
              <a:ahLst/>
              <a:cxnLst>
                <a:cxn ang="0">
                  <a:pos x="T0" y="T1"/>
                </a:cxn>
                <a:cxn ang="0">
                  <a:pos x="T2" y="T3"/>
                </a:cxn>
                <a:cxn ang="0">
                  <a:pos x="T4" y="T5"/>
                </a:cxn>
                <a:cxn ang="0">
                  <a:pos x="T6" y="T7"/>
                </a:cxn>
                <a:cxn ang="0">
                  <a:pos x="T8" y="T9"/>
                </a:cxn>
              </a:cxnLst>
              <a:rect l="0" t="0" r="r" b="b"/>
              <a:pathLst>
                <a:path w="6" h="1">
                  <a:moveTo>
                    <a:pt x="0" y="1"/>
                  </a:moveTo>
                  <a:lnTo>
                    <a:pt x="0" y="1"/>
                  </a:lnTo>
                  <a:cubicBezTo>
                    <a:pt x="2" y="1"/>
                    <a:pt x="3" y="0"/>
                    <a:pt x="5" y="0"/>
                  </a:cubicBezTo>
                  <a:cubicBezTo>
                    <a:pt x="5" y="1"/>
                    <a:pt x="5" y="1"/>
                    <a:pt x="6" y="1"/>
                  </a:cubicBezTo>
                  <a:cubicBezTo>
                    <a:pt x="4" y="1"/>
                    <a:pt x="2"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8" name="Freeform 1465"/>
            <p:cNvSpPr>
              <a:spLocks/>
            </p:cNvSpPr>
            <p:nvPr userDrawn="1"/>
          </p:nvSpPr>
          <p:spPr bwMode="auto">
            <a:xfrm>
              <a:off x="281" y="209"/>
              <a:ext cx="3" cy="2"/>
            </a:xfrm>
            <a:custGeom>
              <a:avLst/>
              <a:gdLst>
                <a:gd name="T0" fmla="*/ 8 w 8"/>
                <a:gd name="T1" fmla="*/ 4 h 5"/>
                <a:gd name="T2" fmla="*/ 8 w 8"/>
                <a:gd name="T3" fmla="*/ 4 h 5"/>
                <a:gd name="T4" fmla="*/ 6 w 8"/>
                <a:gd name="T5" fmla="*/ 4 h 5"/>
                <a:gd name="T6" fmla="*/ 5 w 8"/>
                <a:gd name="T7" fmla="*/ 4 h 5"/>
                <a:gd name="T8" fmla="*/ 6 w 8"/>
                <a:gd name="T9" fmla="*/ 5 h 5"/>
                <a:gd name="T10" fmla="*/ 4 w 8"/>
                <a:gd name="T11" fmla="*/ 5 h 5"/>
                <a:gd name="T12" fmla="*/ 0 w 8"/>
                <a:gd name="T13" fmla="*/ 0 h 5"/>
                <a:gd name="T14" fmla="*/ 8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4"/>
                  </a:moveTo>
                  <a:lnTo>
                    <a:pt x="8" y="4"/>
                  </a:lnTo>
                  <a:cubicBezTo>
                    <a:pt x="7" y="4"/>
                    <a:pt x="6" y="4"/>
                    <a:pt x="6" y="4"/>
                  </a:cubicBezTo>
                  <a:lnTo>
                    <a:pt x="5" y="4"/>
                  </a:lnTo>
                  <a:cubicBezTo>
                    <a:pt x="5" y="4"/>
                    <a:pt x="6" y="5"/>
                    <a:pt x="6" y="5"/>
                  </a:cubicBezTo>
                  <a:cubicBezTo>
                    <a:pt x="5" y="5"/>
                    <a:pt x="4" y="5"/>
                    <a:pt x="4" y="5"/>
                  </a:cubicBezTo>
                  <a:cubicBezTo>
                    <a:pt x="2" y="4"/>
                    <a:pt x="1" y="2"/>
                    <a:pt x="0" y="0"/>
                  </a:cubicBezTo>
                  <a:cubicBezTo>
                    <a:pt x="3" y="1"/>
                    <a:pt x="6" y="2"/>
                    <a:pt x="8"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9" name="Freeform 1466"/>
            <p:cNvSpPr>
              <a:spLocks/>
            </p:cNvSpPr>
            <p:nvPr userDrawn="1"/>
          </p:nvSpPr>
          <p:spPr bwMode="auto">
            <a:xfrm>
              <a:off x="287" y="208"/>
              <a:ext cx="0" cy="2"/>
            </a:xfrm>
            <a:custGeom>
              <a:avLst/>
              <a:gdLst>
                <a:gd name="T0" fmla="*/ 0 w 1"/>
                <a:gd name="T1" fmla="*/ 0 h 3"/>
                <a:gd name="T2" fmla="*/ 0 w 1"/>
                <a:gd name="T3" fmla="*/ 0 h 3"/>
                <a:gd name="T4" fmla="*/ 1 w 1"/>
                <a:gd name="T5" fmla="*/ 2 h 3"/>
                <a:gd name="T6" fmla="*/ 1 w 1"/>
                <a:gd name="T7" fmla="*/ 3 h 3"/>
                <a:gd name="T8" fmla="*/ 0 w 1"/>
                <a:gd name="T9" fmla="*/ 2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lnTo>
                    <a:pt x="0" y="0"/>
                  </a:lnTo>
                  <a:cubicBezTo>
                    <a:pt x="1" y="1"/>
                    <a:pt x="1" y="1"/>
                    <a:pt x="1" y="2"/>
                  </a:cubicBezTo>
                  <a:cubicBezTo>
                    <a:pt x="1" y="2"/>
                    <a:pt x="1" y="3"/>
                    <a:pt x="1" y="3"/>
                  </a:cubicBezTo>
                  <a:cubicBezTo>
                    <a:pt x="1" y="3"/>
                    <a:pt x="0" y="2"/>
                    <a:pt x="0" y="2"/>
                  </a:cubicBezTo>
                  <a:cubicBezTo>
                    <a:pt x="0" y="1"/>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0" name="Freeform 1467"/>
            <p:cNvSpPr>
              <a:spLocks/>
            </p:cNvSpPr>
            <p:nvPr userDrawn="1"/>
          </p:nvSpPr>
          <p:spPr bwMode="auto">
            <a:xfrm>
              <a:off x="285" y="210"/>
              <a:ext cx="1" cy="1"/>
            </a:xfrm>
            <a:custGeom>
              <a:avLst/>
              <a:gdLst>
                <a:gd name="T0" fmla="*/ 0 w 3"/>
                <a:gd name="T1" fmla="*/ 0 h 4"/>
                <a:gd name="T2" fmla="*/ 0 w 3"/>
                <a:gd name="T3" fmla="*/ 0 h 4"/>
                <a:gd name="T4" fmla="*/ 2 w 3"/>
                <a:gd name="T5" fmla="*/ 1 h 4"/>
                <a:gd name="T6" fmla="*/ 3 w 3"/>
                <a:gd name="T7" fmla="*/ 4 h 4"/>
                <a:gd name="T8" fmla="*/ 1 w 3"/>
                <a:gd name="T9" fmla="*/ 3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lnTo>
                    <a:pt x="0" y="0"/>
                  </a:lnTo>
                  <a:cubicBezTo>
                    <a:pt x="0" y="0"/>
                    <a:pt x="1" y="1"/>
                    <a:pt x="2" y="1"/>
                  </a:cubicBezTo>
                  <a:cubicBezTo>
                    <a:pt x="2" y="2"/>
                    <a:pt x="2" y="3"/>
                    <a:pt x="3" y="4"/>
                  </a:cubicBezTo>
                  <a:cubicBezTo>
                    <a:pt x="2" y="4"/>
                    <a:pt x="2" y="3"/>
                    <a:pt x="1" y="3"/>
                  </a:cubicBezTo>
                  <a:cubicBezTo>
                    <a:pt x="1" y="2"/>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1" name="Freeform 1468"/>
            <p:cNvSpPr>
              <a:spLocks/>
            </p:cNvSpPr>
            <p:nvPr userDrawn="1"/>
          </p:nvSpPr>
          <p:spPr bwMode="auto">
            <a:xfrm>
              <a:off x="281" y="211"/>
              <a:ext cx="4" cy="2"/>
            </a:xfrm>
            <a:custGeom>
              <a:avLst/>
              <a:gdLst>
                <a:gd name="T0" fmla="*/ 6 w 9"/>
                <a:gd name="T1" fmla="*/ 1 h 4"/>
                <a:gd name="T2" fmla="*/ 6 w 9"/>
                <a:gd name="T3" fmla="*/ 1 h 4"/>
                <a:gd name="T4" fmla="*/ 9 w 9"/>
                <a:gd name="T5" fmla="*/ 4 h 4"/>
                <a:gd name="T6" fmla="*/ 5 w 9"/>
                <a:gd name="T7" fmla="*/ 4 h 4"/>
                <a:gd name="T8" fmla="*/ 0 w 9"/>
                <a:gd name="T9" fmla="*/ 1 h 4"/>
                <a:gd name="T10" fmla="*/ 6 w 9"/>
                <a:gd name="T11" fmla="*/ 1 h 4"/>
              </a:gdLst>
              <a:ahLst/>
              <a:cxnLst>
                <a:cxn ang="0">
                  <a:pos x="T0" y="T1"/>
                </a:cxn>
                <a:cxn ang="0">
                  <a:pos x="T2" y="T3"/>
                </a:cxn>
                <a:cxn ang="0">
                  <a:pos x="T4" y="T5"/>
                </a:cxn>
                <a:cxn ang="0">
                  <a:pos x="T6" y="T7"/>
                </a:cxn>
                <a:cxn ang="0">
                  <a:pos x="T8" y="T9"/>
                </a:cxn>
                <a:cxn ang="0">
                  <a:pos x="T10" y="T11"/>
                </a:cxn>
              </a:cxnLst>
              <a:rect l="0" t="0" r="r" b="b"/>
              <a:pathLst>
                <a:path w="9" h="4">
                  <a:moveTo>
                    <a:pt x="6" y="1"/>
                  </a:moveTo>
                  <a:lnTo>
                    <a:pt x="6" y="1"/>
                  </a:lnTo>
                  <a:cubicBezTo>
                    <a:pt x="7" y="2"/>
                    <a:pt x="8" y="3"/>
                    <a:pt x="9" y="4"/>
                  </a:cubicBezTo>
                  <a:cubicBezTo>
                    <a:pt x="7" y="4"/>
                    <a:pt x="6" y="4"/>
                    <a:pt x="5" y="4"/>
                  </a:cubicBezTo>
                  <a:cubicBezTo>
                    <a:pt x="3" y="3"/>
                    <a:pt x="2" y="2"/>
                    <a:pt x="0" y="1"/>
                  </a:cubicBezTo>
                  <a:cubicBezTo>
                    <a:pt x="2" y="0"/>
                    <a:pt x="4" y="1"/>
                    <a:pt x="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2" name="Freeform 1469"/>
            <p:cNvSpPr>
              <a:spLocks/>
            </p:cNvSpPr>
            <p:nvPr userDrawn="1"/>
          </p:nvSpPr>
          <p:spPr bwMode="auto">
            <a:xfrm>
              <a:off x="285" y="208"/>
              <a:ext cx="3" cy="5"/>
            </a:xfrm>
            <a:custGeom>
              <a:avLst/>
              <a:gdLst>
                <a:gd name="T0" fmla="*/ 4 w 5"/>
                <a:gd name="T1" fmla="*/ 5 h 11"/>
                <a:gd name="T2" fmla="*/ 4 w 5"/>
                <a:gd name="T3" fmla="*/ 5 h 11"/>
                <a:gd name="T4" fmla="*/ 4 w 5"/>
                <a:gd name="T5" fmla="*/ 6 h 11"/>
                <a:gd name="T6" fmla="*/ 5 w 5"/>
                <a:gd name="T7" fmla="*/ 11 h 11"/>
                <a:gd name="T8" fmla="*/ 2 w 5"/>
                <a:gd name="T9" fmla="*/ 8 h 11"/>
                <a:gd name="T10" fmla="*/ 0 w 5"/>
                <a:gd name="T11" fmla="*/ 0 h 11"/>
                <a:gd name="T12" fmla="*/ 4 w 5"/>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4" y="5"/>
                  </a:moveTo>
                  <a:lnTo>
                    <a:pt x="4" y="5"/>
                  </a:lnTo>
                  <a:lnTo>
                    <a:pt x="4" y="6"/>
                  </a:lnTo>
                  <a:cubicBezTo>
                    <a:pt x="4" y="7"/>
                    <a:pt x="4" y="9"/>
                    <a:pt x="5" y="11"/>
                  </a:cubicBezTo>
                  <a:cubicBezTo>
                    <a:pt x="4" y="10"/>
                    <a:pt x="3" y="9"/>
                    <a:pt x="2" y="8"/>
                  </a:cubicBezTo>
                  <a:cubicBezTo>
                    <a:pt x="1" y="5"/>
                    <a:pt x="0" y="3"/>
                    <a:pt x="0" y="0"/>
                  </a:cubicBezTo>
                  <a:cubicBezTo>
                    <a:pt x="2" y="1"/>
                    <a:pt x="3" y="3"/>
                    <a:pt x="4"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3" name="Freeform 1470"/>
            <p:cNvSpPr>
              <a:spLocks/>
            </p:cNvSpPr>
            <p:nvPr userDrawn="1"/>
          </p:nvSpPr>
          <p:spPr bwMode="auto">
            <a:xfrm>
              <a:off x="282" y="213"/>
              <a:ext cx="5" cy="1"/>
            </a:xfrm>
            <a:custGeom>
              <a:avLst/>
              <a:gdLst>
                <a:gd name="T0" fmla="*/ 0 w 11"/>
                <a:gd name="T1" fmla="*/ 1 h 3"/>
                <a:gd name="T2" fmla="*/ 0 w 11"/>
                <a:gd name="T3" fmla="*/ 1 h 3"/>
                <a:gd name="T4" fmla="*/ 11 w 11"/>
                <a:gd name="T5" fmla="*/ 3 h 3"/>
                <a:gd name="T6" fmla="*/ 10 w 11"/>
                <a:gd name="T7" fmla="*/ 3 h 3"/>
                <a:gd name="T8" fmla="*/ 3 w 11"/>
                <a:gd name="T9" fmla="*/ 3 h 3"/>
                <a:gd name="T10" fmla="*/ 0 w 11"/>
                <a:gd name="T11" fmla="*/ 1 h 3"/>
              </a:gdLst>
              <a:ahLst/>
              <a:cxnLst>
                <a:cxn ang="0">
                  <a:pos x="T0" y="T1"/>
                </a:cxn>
                <a:cxn ang="0">
                  <a:pos x="T2" y="T3"/>
                </a:cxn>
                <a:cxn ang="0">
                  <a:pos x="T4" y="T5"/>
                </a:cxn>
                <a:cxn ang="0">
                  <a:pos x="T6" y="T7"/>
                </a:cxn>
                <a:cxn ang="0">
                  <a:pos x="T8" y="T9"/>
                </a:cxn>
                <a:cxn ang="0">
                  <a:pos x="T10" y="T11"/>
                </a:cxn>
              </a:cxnLst>
              <a:rect l="0" t="0" r="r" b="b"/>
              <a:pathLst>
                <a:path w="11" h="3">
                  <a:moveTo>
                    <a:pt x="0" y="1"/>
                  </a:moveTo>
                  <a:lnTo>
                    <a:pt x="0" y="1"/>
                  </a:lnTo>
                  <a:cubicBezTo>
                    <a:pt x="3" y="0"/>
                    <a:pt x="8" y="1"/>
                    <a:pt x="11" y="3"/>
                  </a:cubicBezTo>
                  <a:lnTo>
                    <a:pt x="10" y="3"/>
                  </a:lnTo>
                  <a:cubicBezTo>
                    <a:pt x="8" y="3"/>
                    <a:pt x="5" y="3"/>
                    <a:pt x="3" y="3"/>
                  </a:cubicBezTo>
                  <a:cubicBezTo>
                    <a:pt x="2" y="3"/>
                    <a:pt x="1" y="2"/>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4" name="Freeform 1471"/>
            <p:cNvSpPr>
              <a:spLocks/>
            </p:cNvSpPr>
            <p:nvPr userDrawn="1"/>
          </p:nvSpPr>
          <p:spPr bwMode="auto">
            <a:xfrm>
              <a:off x="283" y="211"/>
              <a:ext cx="5" cy="3"/>
            </a:xfrm>
            <a:custGeom>
              <a:avLst/>
              <a:gdLst>
                <a:gd name="T0" fmla="*/ 0 w 10"/>
                <a:gd name="T1" fmla="*/ 0 h 7"/>
                <a:gd name="T2" fmla="*/ 0 w 10"/>
                <a:gd name="T3" fmla="*/ 0 h 7"/>
                <a:gd name="T4" fmla="*/ 10 w 10"/>
                <a:gd name="T5" fmla="*/ 7 h 7"/>
                <a:gd name="T6" fmla="*/ 0 w 10"/>
                <a:gd name="T7" fmla="*/ 0 h 7"/>
              </a:gdLst>
              <a:ahLst/>
              <a:cxnLst>
                <a:cxn ang="0">
                  <a:pos x="T0" y="T1"/>
                </a:cxn>
                <a:cxn ang="0">
                  <a:pos x="T2" y="T3"/>
                </a:cxn>
                <a:cxn ang="0">
                  <a:pos x="T4" y="T5"/>
                </a:cxn>
                <a:cxn ang="0">
                  <a:pos x="T6" y="T7"/>
                </a:cxn>
              </a:cxnLst>
              <a:rect l="0" t="0" r="r" b="b"/>
              <a:pathLst>
                <a:path w="10" h="7">
                  <a:moveTo>
                    <a:pt x="0" y="0"/>
                  </a:moveTo>
                  <a:lnTo>
                    <a:pt x="0" y="0"/>
                  </a:lnTo>
                  <a:cubicBezTo>
                    <a:pt x="4" y="0"/>
                    <a:pt x="8" y="3"/>
                    <a:pt x="10" y="7"/>
                  </a:cubicBezTo>
                  <a:cubicBezTo>
                    <a:pt x="6" y="6"/>
                    <a:pt x="2" y="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5" name="Freeform 1472"/>
            <p:cNvSpPr>
              <a:spLocks/>
            </p:cNvSpPr>
            <p:nvPr userDrawn="1"/>
          </p:nvSpPr>
          <p:spPr bwMode="auto">
            <a:xfrm>
              <a:off x="287" y="198"/>
              <a:ext cx="3" cy="11"/>
            </a:xfrm>
            <a:custGeom>
              <a:avLst/>
              <a:gdLst>
                <a:gd name="T0" fmla="*/ 2 w 5"/>
                <a:gd name="T1" fmla="*/ 20 h 24"/>
                <a:gd name="T2" fmla="*/ 2 w 5"/>
                <a:gd name="T3" fmla="*/ 20 h 24"/>
                <a:gd name="T4" fmla="*/ 1 w 5"/>
                <a:gd name="T5" fmla="*/ 24 h 24"/>
                <a:gd name="T6" fmla="*/ 0 w 5"/>
                <a:gd name="T7" fmla="*/ 0 h 24"/>
                <a:gd name="T8" fmla="*/ 2 w 5"/>
                <a:gd name="T9" fmla="*/ 1 h 24"/>
                <a:gd name="T10" fmla="*/ 5 w 5"/>
                <a:gd name="T11" fmla="*/ 0 h 24"/>
                <a:gd name="T12" fmla="*/ 4 w 5"/>
                <a:gd name="T13" fmla="*/ 24 h 24"/>
                <a:gd name="T14" fmla="*/ 2 w 5"/>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4">
                  <a:moveTo>
                    <a:pt x="2" y="20"/>
                  </a:moveTo>
                  <a:lnTo>
                    <a:pt x="2" y="20"/>
                  </a:lnTo>
                  <a:cubicBezTo>
                    <a:pt x="2" y="21"/>
                    <a:pt x="1" y="22"/>
                    <a:pt x="1" y="24"/>
                  </a:cubicBezTo>
                  <a:lnTo>
                    <a:pt x="0" y="0"/>
                  </a:lnTo>
                  <a:cubicBezTo>
                    <a:pt x="0" y="1"/>
                    <a:pt x="1" y="1"/>
                    <a:pt x="2" y="1"/>
                  </a:cubicBezTo>
                  <a:cubicBezTo>
                    <a:pt x="4" y="1"/>
                    <a:pt x="4" y="1"/>
                    <a:pt x="5" y="0"/>
                  </a:cubicBezTo>
                  <a:lnTo>
                    <a:pt x="4" y="24"/>
                  </a:lnTo>
                  <a:cubicBezTo>
                    <a:pt x="4" y="22"/>
                    <a:pt x="3" y="21"/>
                    <a:pt x="2" y="2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6" name="Freeform 1473"/>
            <p:cNvSpPr>
              <a:spLocks/>
            </p:cNvSpPr>
            <p:nvPr userDrawn="1"/>
          </p:nvSpPr>
          <p:spPr bwMode="auto">
            <a:xfrm>
              <a:off x="288" y="208"/>
              <a:ext cx="1" cy="6"/>
            </a:xfrm>
            <a:custGeom>
              <a:avLst/>
              <a:gdLst>
                <a:gd name="T0" fmla="*/ 3 w 3"/>
                <a:gd name="T1" fmla="*/ 7 h 13"/>
                <a:gd name="T2" fmla="*/ 3 w 3"/>
                <a:gd name="T3" fmla="*/ 7 h 13"/>
                <a:gd name="T4" fmla="*/ 1 w 3"/>
                <a:gd name="T5" fmla="*/ 13 h 13"/>
                <a:gd name="T6" fmla="*/ 0 w 3"/>
                <a:gd name="T7" fmla="*/ 7 h 13"/>
                <a:gd name="T8" fmla="*/ 1 w 3"/>
                <a:gd name="T9" fmla="*/ 0 h 13"/>
                <a:gd name="T10" fmla="*/ 3 w 3"/>
                <a:gd name="T11" fmla="*/ 7 h 13"/>
              </a:gdLst>
              <a:ahLst/>
              <a:cxnLst>
                <a:cxn ang="0">
                  <a:pos x="T0" y="T1"/>
                </a:cxn>
                <a:cxn ang="0">
                  <a:pos x="T2" y="T3"/>
                </a:cxn>
                <a:cxn ang="0">
                  <a:pos x="T4" y="T5"/>
                </a:cxn>
                <a:cxn ang="0">
                  <a:pos x="T6" y="T7"/>
                </a:cxn>
                <a:cxn ang="0">
                  <a:pos x="T8" y="T9"/>
                </a:cxn>
                <a:cxn ang="0">
                  <a:pos x="T10" y="T11"/>
                </a:cxn>
              </a:cxnLst>
              <a:rect l="0" t="0" r="r" b="b"/>
              <a:pathLst>
                <a:path w="3" h="13">
                  <a:moveTo>
                    <a:pt x="3" y="7"/>
                  </a:moveTo>
                  <a:lnTo>
                    <a:pt x="3" y="7"/>
                  </a:lnTo>
                  <a:cubicBezTo>
                    <a:pt x="3" y="9"/>
                    <a:pt x="3" y="11"/>
                    <a:pt x="1" y="13"/>
                  </a:cubicBezTo>
                  <a:cubicBezTo>
                    <a:pt x="0" y="11"/>
                    <a:pt x="0" y="9"/>
                    <a:pt x="0" y="7"/>
                  </a:cubicBezTo>
                  <a:cubicBezTo>
                    <a:pt x="0" y="4"/>
                    <a:pt x="0" y="2"/>
                    <a:pt x="1" y="0"/>
                  </a:cubicBezTo>
                  <a:cubicBezTo>
                    <a:pt x="3" y="2"/>
                    <a:pt x="3" y="4"/>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7" name="Freeform 1474"/>
            <p:cNvSpPr>
              <a:spLocks/>
            </p:cNvSpPr>
            <p:nvPr userDrawn="1"/>
          </p:nvSpPr>
          <p:spPr bwMode="auto">
            <a:xfrm>
              <a:off x="285" y="186"/>
              <a:ext cx="6" cy="6"/>
            </a:xfrm>
            <a:custGeom>
              <a:avLst/>
              <a:gdLst>
                <a:gd name="T0" fmla="*/ 8 w 13"/>
                <a:gd name="T1" fmla="*/ 2 h 12"/>
                <a:gd name="T2" fmla="*/ 8 w 13"/>
                <a:gd name="T3" fmla="*/ 2 h 12"/>
                <a:gd name="T4" fmla="*/ 7 w 13"/>
                <a:gd name="T5" fmla="*/ 4 h 12"/>
                <a:gd name="T6" fmla="*/ 13 w 13"/>
                <a:gd name="T7" fmla="*/ 3 h 12"/>
                <a:gd name="T8" fmla="*/ 13 w 13"/>
                <a:gd name="T9" fmla="*/ 9 h 12"/>
                <a:gd name="T10" fmla="*/ 8 w 13"/>
                <a:gd name="T11" fmla="*/ 7 h 12"/>
                <a:gd name="T12" fmla="*/ 9 w 13"/>
                <a:gd name="T13" fmla="*/ 12 h 12"/>
                <a:gd name="T14" fmla="*/ 3 w 13"/>
                <a:gd name="T15" fmla="*/ 12 h 12"/>
                <a:gd name="T16" fmla="*/ 5 w 13"/>
                <a:gd name="T17" fmla="*/ 8 h 12"/>
                <a:gd name="T18" fmla="*/ 0 w 13"/>
                <a:gd name="T19" fmla="*/ 9 h 12"/>
                <a:gd name="T20" fmla="*/ 0 w 13"/>
                <a:gd name="T21" fmla="*/ 3 h 12"/>
                <a:gd name="T22" fmla="*/ 4 w 13"/>
                <a:gd name="T23" fmla="*/ 5 h 12"/>
                <a:gd name="T24" fmla="*/ 3 w 13"/>
                <a:gd name="T25" fmla="*/ 0 h 12"/>
                <a:gd name="T26" fmla="*/ 9 w 13"/>
                <a:gd name="T27" fmla="*/ 0 h 12"/>
                <a:gd name="T28" fmla="*/ 8 w 13"/>
                <a:gd name="T2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2">
                  <a:moveTo>
                    <a:pt x="8" y="2"/>
                  </a:moveTo>
                  <a:lnTo>
                    <a:pt x="8" y="2"/>
                  </a:lnTo>
                  <a:cubicBezTo>
                    <a:pt x="8" y="3"/>
                    <a:pt x="7" y="4"/>
                    <a:pt x="7" y="4"/>
                  </a:cubicBezTo>
                  <a:cubicBezTo>
                    <a:pt x="8" y="7"/>
                    <a:pt x="12" y="4"/>
                    <a:pt x="13" y="3"/>
                  </a:cubicBezTo>
                  <a:lnTo>
                    <a:pt x="13" y="9"/>
                  </a:lnTo>
                  <a:cubicBezTo>
                    <a:pt x="12" y="9"/>
                    <a:pt x="10" y="7"/>
                    <a:pt x="8" y="7"/>
                  </a:cubicBezTo>
                  <a:cubicBezTo>
                    <a:pt x="6" y="8"/>
                    <a:pt x="9" y="12"/>
                    <a:pt x="9" y="12"/>
                  </a:cubicBezTo>
                  <a:lnTo>
                    <a:pt x="3" y="12"/>
                  </a:lnTo>
                  <a:cubicBezTo>
                    <a:pt x="4" y="12"/>
                    <a:pt x="6" y="10"/>
                    <a:pt x="5" y="8"/>
                  </a:cubicBezTo>
                  <a:cubicBezTo>
                    <a:pt x="5" y="6"/>
                    <a:pt x="1" y="9"/>
                    <a:pt x="0" y="9"/>
                  </a:cubicBezTo>
                  <a:lnTo>
                    <a:pt x="0" y="3"/>
                  </a:lnTo>
                  <a:cubicBezTo>
                    <a:pt x="1" y="4"/>
                    <a:pt x="3" y="6"/>
                    <a:pt x="4" y="5"/>
                  </a:cubicBezTo>
                  <a:cubicBezTo>
                    <a:pt x="7" y="5"/>
                    <a:pt x="4" y="1"/>
                    <a:pt x="3" y="0"/>
                  </a:cubicBezTo>
                  <a:lnTo>
                    <a:pt x="9" y="0"/>
                  </a:lnTo>
                  <a:cubicBezTo>
                    <a:pt x="9" y="1"/>
                    <a:pt x="8" y="2"/>
                    <a:pt x="8"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8" name="Freeform 1475"/>
            <p:cNvSpPr>
              <a:spLocks/>
            </p:cNvSpPr>
            <p:nvPr userDrawn="1"/>
          </p:nvSpPr>
          <p:spPr bwMode="auto">
            <a:xfrm>
              <a:off x="286" y="193"/>
              <a:ext cx="4" cy="4"/>
            </a:xfrm>
            <a:custGeom>
              <a:avLst/>
              <a:gdLst>
                <a:gd name="T0" fmla="*/ 4 w 9"/>
                <a:gd name="T1" fmla="*/ 0 h 9"/>
                <a:gd name="T2" fmla="*/ 4 w 9"/>
                <a:gd name="T3" fmla="*/ 0 h 9"/>
                <a:gd name="T4" fmla="*/ 9 w 9"/>
                <a:gd name="T5" fmla="*/ 5 h 9"/>
                <a:gd name="T6" fmla="*/ 4 w 9"/>
                <a:gd name="T7" fmla="*/ 9 h 9"/>
                <a:gd name="T8" fmla="*/ 0 w 9"/>
                <a:gd name="T9" fmla="*/ 5 h 9"/>
                <a:gd name="T10" fmla="*/ 4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4" y="0"/>
                  </a:moveTo>
                  <a:lnTo>
                    <a:pt x="4" y="0"/>
                  </a:lnTo>
                  <a:cubicBezTo>
                    <a:pt x="7" y="0"/>
                    <a:pt x="9" y="2"/>
                    <a:pt x="9" y="5"/>
                  </a:cubicBezTo>
                  <a:cubicBezTo>
                    <a:pt x="9" y="7"/>
                    <a:pt x="7" y="9"/>
                    <a:pt x="4" y="9"/>
                  </a:cubicBezTo>
                  <a:cubicBezTo>
                    <a:pt x="2" y="9"/>
                    <a:pt x="0" y="7"/>
                    <a:pt x="0" y="5"/>
                  </a:cubicBezTo>
                  <a:cubicBezTo>
                    <a:pt x="0" y="2"/>
                    <a:pt x="2" y="0"/>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9" name="Freeform 1476"/>
            <p:cNvSpPr>
              <a:spLocks/>
            </p:cNvSpPr>
            <p:nvPr userDrawn="1"/>
          </p:nvSpPr>
          <p:spPr bwMode="auto">
            <a:xfrm>
              <a:off x="297" y="216"/>
              <a:ext cx="0" cy="1"/>
            </a:xfrm>
            <a:custGeom>
              <a:avLst/>
              <a:gdLst>
                <a:gd name="T0" fmla="*/ 1 w 1"/>
                <a:gd name="T1" fmla="*/ 0 h 1"/>
                <a:gd name="T2" fmla="*/ 1 w 1"/>
                <a:gd name="T3" fmla="*/ 0 h 1"/>
                <a:gd name="T4" fmla="*/ 1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1"/>
                  </a:lnTo>
                  <a:cubicBezTo>
                    <a:pt x="1" y="1"/>
                    <a:pt x="1" y="1"/>
                    <a:pt x="0" y="1"/>
                  </a:cubicBezTo>
                  <a:cubicBezTo>
                    <a:pt x="1" y="1"/>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0" name="Freeform 1477"/>
            <p:cNvSpPr>
              <a:spLocks/>
            </p:cNvSpPr>
            <p:nvPr userDrawn="1"/>
          </p:nvSpPr>
          <p:spPr bwMode="auto">
            <a:xfrm>
              <a:off x="289" y="215"/>
              <a:ext cx="1"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1"/>
                    <a:pt x="0" y="0"/>
                  </a:cubicBezTo>
                  <a:cubicBezTo>
                    <a:pt x="0" y="0"/>
                    <a:pt x="1" y="0"/>
                    <a:pt x="1"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1" name="Freeform 1478"/>
            <p:cNvSpPr>
              <a:spLocks/>
            </p:cNvSpPr>
            <p:nvPr userDrawn="1"/>
          </p:nvSpPr>
          <p:spPr bwMode="auto">
            <a:xfrm>
              <a:off x="289" y="216"/>
              <a:ext cx="1" cy="1"/>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cubicBezTo>
                    <a:pt x="0" y="1"/>
                    <a:pt x="0" y="1"/>
                    <a:pt x="1"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2" name="Freeform 1479"/>
            <p:cNvSpPr>
              <a:spLocks/>
            </p:cNvSpPr>
            <p:nvPr userDrawn="1"/>
          </p:nvSpPr>
          <p:spPr bwMode="auto">
            <a:xfrm>
              <a:off x="291" y="215"/>
              <a:ext cx="0"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1"/>
                    <a:pt x="0" y="0"/>
                  </a:cubicBezTo>
                  <a:cubicBezTo>
                    <a:pt x="1" y="0"/>
                    <a:pt x="1" y="0"/>
                    <a:pt x="1"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3" name="Freeform 1480"/>
            <p:cNvSpPr>
              <a:spLocks/>
            </p:cNvSpPr>
            <p:nvPr userDrawn="1"/>
          </p:nvSpPr>
          <p:spPr bwMode="auto">
            <a:xfrm>
              <a:off x="291" y="216"/>
              <a:ext cx="0" cy="1"/>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1"/>
                    <a:pt x="0" y="1"/>
                  </a:cubicBezTo>
                  <a:cubicBezTo>
                    <a:pt x="0" y="1"/>
                    <a:pt x="0" y="1"/>
                    <a:pt x="1"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4" name="Freeform 1481"/>
            <p:cNvSpPr>
              <a:spLocks/>
            </p:cNvSpPr>
            <p:nvPr userDrawn="1"/>
          </p:nvSpPr>
          <p:spPr bwMode="auto">
            <a:xfrm>
              <a:off x="293" y="215"/>
              <a:ext cx="0"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0" y="0"/>
                  </a:lnTo>
                  <a:lnTo>
                    <a:pt x="1"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5" name="Freeform 1482"/>
            <p:cNvSpPr>
              <a:spLocks/>
            </p:cNvSpPr>
            <p:nvPr userDrawn="1"/>
          </p:nvSpPr>
          <p:spPr bwMode="auto">
            <a:xfrm>
              <a:off x="293" y="216"/>
              <a:ext cx="0" cy="1"/>
            </a:xfrm>
            <a:custGeom>
              <a:avLst/>
              <a:gdLst>
                <a:gd name="T0" fmla="*/ 1 w 1"/>
                <a:gd name="T1" fmla="*/ 1 h 1"/>
                <a:gd name="T2" fmla="*/ 1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0"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6" name="Rectangle 1483"/>
            <p:cNvSpPr>
              <a:spLocks noChangeArrowheads="1"/>
            </p:cNvSpPr>
            <p:nvPr userDrawn="1"/>
          </p:nvSpPr>
          <p:spPr bwMode="auto">
            <a:xfrm>
              <a:off x="294" y="215"/>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7" name="Freeform 1484"/>
            <p:cNvSpPr>
              <a:spLocks/>
            </p:cNvSpPr>
            <p:nvPr userDrawn="1"/>
          </p:nvSpPr>
          <p:spPr bwMode="auto">
            <a:xfrm>
              <a:off x="294" y="216"/>
              <a:ext cx="0" cy="1"/>
            </a:xfrm>
            <a:custGeom>
              <a:avLst/>
              <a:gdLst>
                <a:gd name="T0" fmla="*/ 1 w 1"/>
                <a:gd name="T1" fmla="*/ 1 h 1"/>
                <a:gd name="T2" fmla="*/ 1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cubicBezTo>
                    <a:pt x="0" y="1"/>
                    <a:pt x="0" y="0"/>
                    <a:pt x="0" y="0"/>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8" name="Freeform 1485"/>
            <p:cNvSpPr>
              <a:spLocks/>
            </p:cNvSpPr>
            <p:nvPr userDrawn="1"/>
          </p:nvSpPr>
          <p:spPr bwMode="auto">
            <a:xfrm>
              <a:off x="296" y="215"/>
              <a:ext cx="0"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0"/>
                    <a:pt x="0" y="0"/>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9" name="Freeform 1486"/>
            <p:cNvSpPr>
              <a:spLocks/>
            </p:cNvSpPr>
            <p:nvPr userDrawn="1"/>
          </p:nvSpPr>
          <p:spPr bwMode="auto">
            <a:xfrm>
              <a:off x="295" y="216"/>
              <a:ext cx="1" cy="1"/>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1"/>
                    <a:pt x="0" y="1"/>
                  </a:cubicBezTo>
                  <a:lnTo>
                    <a:pt x="1"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0" name="Freeform 1487"/>
            <p:cNvSpPr>
              <a:spLocks/>
            </p:cNvSpPr>
            <p:nvPr userDrawn="1"/>
          </p:nvSpPr>
          <p:spPr bwMode="auto">
            <a:xfrm>
              <a:off x="290" y="216"/>
              <a:ext cx="1" cy="1"/>
            </a:xfrm>
            <a:custGeom>
              <a:avLst/>
              <a:gdLst>
                <a:gd name="T0" fmla="*/ 2 w 3"/>
                <a:gd name="T1" fmla="*/ 0 h 2"/>
                <a:gd name="T2" fmla="*/ 2 w 3"/>
                <a:gd name="T3" fmla="*/ 0 h 2"/>
                <a:gd name="T4" fmla="*/ 3 w 3"/>
                <a:gd name="T5" fmla="*/ 1 h 2"/>
                <a:gd name="T6" fmla="*/ 2 w 3"/>
                <a:gd name="T7" fmla="*/ 2 h 2"/>
                <a:gd name="T8" fmla="*/ 0 w 3"/>
                <a:gd name="T9" fmla="*/ 1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lnTo>
                    <a:pt x="2" y="0"/>
                  </a:lnTo>
                  <a:cubicBezTo>
                    <a:pt x="2" y="0"/>
                    <a:pt x="3" y="0"/>
                    <a:pt x="3" y="1"/>
                  </a:cubicBezTo>
                  <a:cubicBezTo>
                    <a:pt x="3" y="1"/>
                    <a:pt x="2" y="2"/>
                    <a:pt x="2" y="2"/>
                  </a:cubicBezTo>
                  <a:cubicBezTo>
                    <a:pt x="1" y="2"/>
                    <a:pt x="0" y="1"/>
                    <a:pt x="0" y="1"/>
                  </a:cubicBezTo>
                  <a:cubicBezTo>
                    <a:pt x="0" y="0"/>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1" name="Freeform 1488"/>
            <p:cNvSpPr>
              <a:spLocks/>
            </p:cNvSpPr>
            <p:nvPr userDrawn="1"/>
          </p:nvSpPr>
          <p:spPr bwMode="auto">
            <a:xfrm>
              <a:off x="291" y="216"/>
              <a:ext cx="2" cy="1"/>
            </a:xfrm>
            <a:custGeom>
              <a:avLst/>
              <a:gdLst>
                <a:gd name="T0" fmla="*/ 1 w 3"/>
                <a:gd name="T1" fmla="*/ 0 h 2"/>
                <a:gd name="T2" fmla="*/ 1 w 3"/>
                <a:gd name="T3" fmla="*/ 0 h 2"/>
                <a:gd name="T4" fmla="*/ 3 w 3"/>
                <a:gd name="T5" fmla="*/ 1 h 2"/>
                <a:gd name="T6" fmla="*/ 1 w 3"/>
                <a:gd name="T7" fmla="*/ 2 h 2"/>
                <a:gd name="T8" fmla="*/ 0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lnTo>
                    <a:pt x="1" y="0"/>
                  </a:lnTo>
                  <a:cubicBezTo>
                    <a:pt x="2" y="0"/>
                    <a:pt x="3" y="0"/>
                    <a:pt x="3" y="1"/>
                  </a:cubicBezTo>
                  <a:cubicBezTo>
                    <a:pt x="3" y="1"/>
                    <a:pt x="2" y="2"/>
                    <a:pt x="1" y="2"/>
                  </a:cubicBezTo>
                  <a:cubicBezTo>
                    <a:pt x="1" y="2"/>
                    <a:pt x="0" y="1"/>
                    <a:pt x="0" y="1"/>
                  </a:cubicBezTo>
                  <a:cubicBezTo>
                    <a:pt x="0"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2" name="Freeform 1489"/>
            <p:cNvSpPr>
              <a:spLocks/>
            </p:cNvSpPr>
            <p:nvPr userDrawn="1"/>
          </p:nvSpPr>
          <p:spPr bwMode="auto">
            <a:xfrm>
              <a:off x="293" y="216"/>
              <a:ext cx="1" cy="1"/>
            </a:xfrm>
            <a:custGeom>
              <a:avLst/>
              <a:gdLst>
                <a:gd name="T0" fmla="*/ 1 w 2"/>
                <a:gd name="T1" fmla="*/ 0 h 2"/>
                <a:gd name="T2" fmla="*/ 1 w 2"/>
                <a:gd name="T3" fmla="*/ 0 h 2"/>
                <a:gd name="T4" fmla="*/ 2 w 2"/>
                <a:gd name="T5" fmla="*/ 0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0"/>
                  </a:cubicBezTo>
                  <a:cubicBezTo>
                    <a:pt x="2" y="1"/>
                    <a:pt x="1" y="1"/>
                    <a:pt x="1" y="2"/>
                  </a:cubicBezTo>
                  <a:cubicBezTo>
                    <a:pt x="0" y="2"/>
                    <a:pt x="0" y="1"/>
                    <a:pt x="0" y="1"/>
                  </a:cubicBezTo>
                  <a:cubicBezTo>
                    <a:pt x="0" y="0"/>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3" name="Freeform 1490"/>
            <p:cNvSpPr>
              <a:spLocks/>
            </p:cNvSpPr>
            <p:nvPr userDrawn="1"/>
          </p:nvSpPr>
          <p:spPr bwMode="auto">
            <a:xfrm>
              <a:off x="294" y="216"/>
              <a:ext cx="1" cy="1"/>
            </a:xfrm>
            <a:custGeom>
              <a:avLst/>
              <a:gdLst>
                <a:gd name="T0" fmla="*/ 1 w 2"/>
                <a:gd name="T1" fmla="*/ 0 h 2"/>
                <a:gd name="T2" fmla="*/ 1 w 2"/>
                <a:gd name="T3" fmla="*/ 0 h 2"/>
                <a:gd name="T4" fmla="*/ 2 w 2"/>
                <a:gd name="T5" fmla="*/ 0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0"/>
                  </a:cubicBezTo>
                  <a:cubicBezTo>
                    <a:pt x="2" y="1"/>
                    <a:pt x="2" y="1"/>
                    <a:pt x="1" y="2"/>
                  </a:cubicBezTo>
                  <a:cubicBezTo>
                    <a:pt x="1" y="2"/>
                    <a:pt x="0" y="1"/>
                    <a:pt x="0" y="1"/>
                  </a:cubicBezTo>
                  <a:cubicBezTo>
                    <a:pt x="0"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4" name="Freeform 1491"/>
            <p:cNvSpPr>
              <a:spLocks/>
            </p:cNvSpPr>
            <p:nvPr userDrawn="1"/>
          </p:nvSpPr>
          <p:spPr bwMode="auto">
            <a:xfrm>
              <a:off x="296" y="216"/>
              <a:ext cx="1" cy="1"/>
            </a:xfrm>
            <a:custGeom>
              <a:avLst/>
              <a:gdLst>
                <a:gd name="T0" fmla="*/ 1 w 2"/>
                <a:gd name="T1" fmla="*/ 0 h 2"/>
                <a:gd name="T2" fmla="*/ 1 w 2"/>
                <a:gd name="T3" fmla="*/ 0 h 2"/>
                <a:gd name="T4" fmla="*/ 2 w 2"/>
                <a:gd name="T5" fmla="*/ 1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1"/>
                  </a:cubicBezTo>
                  <a:cubicBezTo>
                    <a:pt x="2" y="1"/>
                    <a:pt x="2" y="1"/>
                    <a:pt x="1" y="2"/>
                  </a:cubicBezTo>
                  <a:cubicBezTo>
                    <a:pt x="1" y="2"/>
                    <a:pt x="0" y="1"/>
                    <a:pt x="0" y="1"/>
                  </a:cubicBezTo>
                  <a:cubicBezTo>
                    <a:pt x="1" y="1"/>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5" name="Freeform 1492"/>
            <p:cNvSpPr>
              <a:spLocks/>
            </p:cNvSpPr>
            <p:nvPr userDrawn="1"/>
          </p:nvSpPr>
          <p:spPr bwMode="auto">
            <a:xfrm>
              <a:off x="280" y="216"/>
              <a:ext cx="0" cy="1"/>
            </a:xfrm>
            <a:custGeom>
              <a:avLst/>
              <a:gdLst>
                <a:gd name="T0" fmla="*/ 0 w 1"/>
                <a:gd name="T1" fmla="*/ 0 h 1"/>
                <a:gd name="T2" fmla="*/ 0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0"/>
                  </a:lnTo>
                  <a:cubicBezTo>
                    <a:pt x="0" y="0"/>
                    <a:pt x="0" y="1"/>
                    <a:pt x="1" y="1"/>
                  </a:cubicBezTo>
                  <a:cubicBezTo>
                    <a:pt x="0" y="1"/>
                    <a:pt x="0" y="1"/>
                    <a:pt x="0" y="1"/>
                  </a:cubicBez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6" name="Freeform 1493"/>
            <p:cNvSpPr>
              <a:spLocks/>
            </p:cNvSpPr>
            <p:nvPr userDrawn="1"/>
          </p:nvSpPr>
          <p:spPr bwMode="auto">
            <a:xfrm>
              <a:off x="287" y="215"/>
              <a:ext cx="1"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0"/>
                    <a:pt x="0" y="0"/>
                    <a:pt x="1" y="0"/>
                  </a:cubicBezTo>
                  <a:cubicBezTo>
                    <a:pt x="1"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7" name="Freeform 1494"/>
            <p:cNvSpPr>
              <a:spLocks/>
            </p:cNvSpPr>
            <p:nvPr userDrawn="1"/>
          </p:nvSpPr>
          <p:spPr bwMode="auto">
            <a:xfrm>
              <a:off x="287" y="216"/>
              <a:ext cx="1"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1"/>
                    <a:pt x="1" y="1"/>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8" name="Freeform 1495"/>
            <p:cNvSpPr>
              <a:spLocks/>
            </p:cNvSpPr>
            <p:nvPr userDrawn="1"/>
          </p:nvSpPr>
          <p:spPr bwMode="auto">
            <a:xfrm>
              <a:off x="285" y="215"/>
              <a:ext cx="1"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0"/>
                    <a:pt x="0" y="0"/>
                    <a:pt x="1" y="0"/>
                  </a:cubicBezTo>
                  <a:cubicBezTo>
                    <a:pt x="0"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9" name="Freeform 1496"/>
            <p:cNvSpPr>
              <a:spLocks/>
            </p:cNvSpPr>
            <p:nvPr userDrawn="1"/>
          </p:nvSpPr>
          <p:spPr bwMode="auto">
            <a:xfrm>
              <a:off x="285" y="216"/>
              <a:ext cx="1"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1"/>
                    <a:pt x="1" y="1"/>
                    <a:pt x="1" y="1"/>
                  </a:cubicBezTo>
                  <a:cubicBezTo>
                    <a:pt x="1"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0" name="Freeform 1497"/>
            <p:cNvSpPr>
              <a:spLocks/>
            </p:cNvSpPr>
            <p:nvPr userDrawn="1"/>
          </p:nvSpPr>
          <p:spPr bwMode="auto">
            <a:xfrm>
              <a:off x="284" y="215"/>
              <a:ext cx="0"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0"/>
                  </a:lnTo>
                  <a:lnTo>
                    <a:pt x="1"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1" name="Freeform 1498"/>
            <p:cNvSpPr>
              <a:spLocks/>
            </p:cNvSpPr>
            <p:nvPr userDrawn="1"/>
          </p:nvSpPr>
          <p:spPr bwMode="auto">
            <a:xfrm>
              <a:off x="284" y="216"/>
              <a:ext cx="0" cy="1"/>
            </a:xfrm>
            <a:custGeom>
              <a:avLst/>
              <a:gdLst>
                <a:gd name="T0" fmla="*/ 0 w 1"/>
                <a:gd name="T1" fmla="*/ 1 h 1"/>
                <a:gd name="T2" fmla="*/ 0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1"/>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2" name="Rectangle 1499"/>
            <p:cNvSpPr>
              <a:spLocks noChangeArrowheads="1"/>
            </p:cNvSpPr>
            <p:nvPr userDrawn="1"/>
          </p:nvSpPr>
          <p:spPr bwMode="auto">
            <a:xfrm>
              <a:off x="282" y="215"/>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3" name="Freeform 1500"/>
            <p:cNvSpPr>
              <a:spLocks/>
            </p:cNvSpPr>
            <p:nvPr userDrawn="1"/>
          </p:nvSpPr>
          <p:spPr bwMode="auto">
            <a:xfrm>
              <a:off x="282" y="216"/>
              <a:ext cx="1"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0" y="0"/>
                  </a:lnTo>
                  <a:lnTo>
                    <a:pt x="1" y="1"/>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4" name="Freeform 1501"/>
            <p:cNvSpPr>
              <a:spLocks/>
            </p:cNvSpPr>
            <p:nvPr userDrawn="1"/>
          </p:nvSpPr>
          <p:spPr bwMode="auto">
            <a:xfrm>
              <a:off x="281" y="215"/>
              <a:ext cx="0" cy="1"/>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5" name="Freeform 1502"/>
            <p:cNvSpPr>
              <a:spLocks/>
            </p:cNvSpPr>
            <p:nvPr userDrawn="1"/>
          </p:nvSpPr>
          <p:spPr bwMode="auto">
            <a:xfrm>
              <a:off x="281" y="216"/>
              <a:ext cx="0"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0" y="0"/>
                  </a:lnTo>
                  <a:cubicBezTo>
                    <a:pt x="0" y="1"/>
                    <a:pt x="0" y="1"/>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6" name="Freeform 1503"/>
            <p:cNvSpPr>
              <a:spLocks/>
            </p:cNvSpPr>
            <p:nvPr userDrawn="1"/>
          </p:nvSpPr>
          <p:spPr bwMode="auto">
            <a:xfrm>
              <a:off x="286" y="216"/>
              <a:ext cx="1" cy="1"/>
            </a:xfrm>
            <a:custGeom>
              <a:avLst/>
              <a:gdLst>
                <a:gd name="T0" fmla="*/ 1 w 2"/>
                <a:gd name="T1" fmla="*/ 0 h 2"/>
                <a:gd name="T2" fmla="*/ 1 w 2"/>
                <a:gd name="T3" fmla="*/ 0 h 2"/>
                <a:gd name="T4" fmla="*/ 2 w 2"/>
                <a:gd name="T5" fmla="*/ 1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1"/>
                  </a:cubicBezTo>
                  <a:cubicBezTo>
                    <a:pt x="2" y="1"/>
                    <a:pt x="2" y="2"/>
                    <a:pt x="1" y="2"/>
                  </a:cubicBezTo>
                  <a:cubicBezTo>
                    <a:pt x="1" y="2"/>
                    <a:pt x="0" y="1"/>
                    <a:pt x="0" y="1"/>
                  </a:cubicBezTo>
                  <a:cubicBezTo>
                    <a:pt x="0"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7" name="Freeform 1504"/>
            <p:cNvSpPr>
              <a:spLocks/>
            </p:cNvSpPr>
            <p:nvPr userDrawn="1"/>
          </p:nvSpPr>
          <p:spPr bwMode="auto">
            <a:xfrm>
              <a:off x="284" y="216"/>
              <a:ext cx="1" cy="1"/>
            </a:xfrm>
            <a:custGeom>
              <a:avLst/>
              <a:gdLst>
                <a:gd name="T0" fmla="*/ 1 w 2"/>
                <a:gd name="T1" fmla="*/ 0 h 2"/>
                <a:gd name="T2" fmla="*/ 1 w 2"/>
                <a:gd name="T3" fmla="*/ 0 h 2"/>
                <a:gd name="T4" fmla="*/ 2 w 2"/>
                <a:gd name="T5" fmla="*/ 1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1"/>
                  </a:cubicBezTo>
                  <a:cubicBezTo>
                    <a:pt x="2" y="1"/>
                    <a:pt x="2" y="2"/>
                    <a:pt x="1" y="2"/>
                  </a:cubicBezTo>
                  <a:cubicBezTo>
                    <a:pt x="1" y="2"/>
                    <a:pt x="0" y="1"/>
                    <a:pt x="0" y="1"/>
                  </a:cubicBezTo>
                  <a:cubicBezTo>
                    <a:pt x="0"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8" name="Freeform 1505"/>
            <p:cNvSpPr>
              <a:spLocks/>
            </p:cNvSpPr>
            <p:nvPr userDrawn="1"/>
          </p:nvSpPr>
          <p:spPr bwMode="auto">
            <a:xfrm>
              <a:off x="283" y="216"/>
              <a:ext cx="1" cy="1"/>
            </a:xfrm>
            <a:custGeom>
              <a:avLst/>
              <a:gdLst>
                <a:gd name="T0" fmla="*/ 1 w 2"/>
                <a:gd name="T1" fmla="*/ 0 h 2"/>
                <a:gd name="T2" fmla="*/ 1 w 2"/>
                <a:gd name="T3" fmla="*/ 0 h 2"/>
                <a:gd name="T4" fmla="*/ 2 w 2"/>
                <a:gd name="T5" fmla="*/ 1 h 2"/>
                <a:gd name="T6" fmla="*/ 1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2" y="0"/>
                    <a:pt x="2" y="1"/>
                  </a:cubicBezTo>
                  <a:cubicBezTo>
                    <a:pt x="2" y="1"/>
                    <a:pt x="1" y="2"/>
                    <a:pt x="1" y="2"/>
                  </a:cubicBezTo>
                  <a:cubicBezTo>
                    <a:pt x="0" y="1"/>
                    <a:pt x="0" y="1"/>
                    <a:pt x="0" y="0"/>
                  </a:cubicBezTo>
                  <a:cubicBezTo>
                    <a:pt x="0" y="0"/>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9" name="Freeform 1506"/>
            <p:cNvSpPr>
              <a:spLocks/>
            </p:cNvSpPr>
            <p:nvPr userDrawn="1"/>
          </p:nvSpPr>
          <p:spPr bwMode="auto">
            <a:xfrm>
              <a:off x="281" y="216"/>
              <a:ext cx="1" cy="1"/>
            </a:xfrm>
            <a:custGeom>
              <a:avLst/>
              <a:gdLst>
                <a:gd name="T0" fmla="*/ 1 w 2"/>
                <a:gd name="T1" fmla="*/ 0 h 2"/>
                <a:gd name="T2" fmla="*/ 1 w 2"/>
                <a:gd name="T3" fmla="*/ 0 h 2"/>
                <a:gd name="T4" fmla="*/ 2 w 2"/>
                <a:gd name="T5" fmla="*/ 1 h 2"/>
                <a:gd name="T6" fmla="*/ 1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2" y="0"/>
                    <a:pt x="2" y="1"/>
                  </a:cubicBezTo>
                  <a:cubicBezTo>
                    <a:pt x="2" y="1"/>
                    <a:pt x="1" y="2"/>
                    <a:pt x="1" y="2"/>
                  </a:cubicBezTo>
                  <a:cubicBezTo>
                    <a:pt x="0" y="1"/>
                    <a:pt x="0" y="1"/>
                    <a:pt x="0" y="0"/>
                  </a:cubicBezTo>
                  <a:cubicBezTo>
                    <a:pt x="0" y="0"/>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0" name="Freeform 1507"/>
            <p:cNvSpPr>
              <a:spLocks/>
            </p:cNvSpPr>
            <p:nvPr userDrawn="1"/>
          </p:nvSpPr>
          <p:spPr bwMode="auto">
            <a:xfrm>
              <a:off x="280" y="216"/>
              <a:ext cx="1" cy="1"/>
            </a:xfrm>
            <a:custGeom>
              <a:avLst/>
              <a:gdLst>
                <a:gd name="T0" fmla="*/ 1 w 1"/>
                <a:gd name="T1" fmla="*/ 0 h 2"/>
                <a:gd name="T2" fmla="*/ 1 w 1"/>
                <a:gd name="T3" fmla="*/ 0 h 2"/>
                <a:gd name="T4" fmla="*/ 1 w 1"/>
                <a:gd name="T5" fmla="*/ 1 h 2"/>
                <a:gd name="T6" fmla="*/ 1 w 1"/>
                <a:gd name="T7" fmla="*/ 2 h 2"/>
                <a:gd name="T8" fmla="*/ 0 w 1"/>
                <a:gd name="T9" fmla="*/ 1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1" y="0"/>
                  </a:lnTo>
                  <a:cubicBezTo>
                    <a:pt x="1" y="0"/>
                    <a:pt x="1" y="1"/>
                    <a:pt x="1" y="1"/>
                  </a:cubicBezTo>
                  <a:cubicBezTo>
                    <a:pt x="1" y="1"/>
                    <a:pt x="1" y="2"/>
                    <a:pt x="1" y="2"/>
                  </a:cubicBezTo>
                  <a:cubicBezTo>
                    <a:pt x="0" y="1"/>
                    <a:pt x="0" y="1"/>
                    <a:pt x="0" y="1"/>
                  </a:cubicBezTo>
                  <a:cubicBezTo>
                    <a:pt x="0" y="0"/>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1" name="Freeform 1508"/>
            <p:cNvSpPr>
              <a:spLocks/>
            </p:cNvSpPr>
            <p:nvPr userDrawn="1"/>
          </p:nvSpPr>
          <p:spPr bwMode="auto">
            <a:xfrm>
              <a:off x="288" y="216"/>
              <a:ext cx="1" cy="1"/>
            </a:xfrm>
            <a:custGeom>
              <a:avLst/>
              <a:gdLst>
                <a:gd name="T0" fmla="*/ 3 w 3"/>
                <a:gd name="T1" fmla="*/ 1 h 2"/>
                <a:gd name="T2" fmla="*/ 3 w 3"/>
                <a:gd name="T3" fmla="*/ 1 h 2"/>
                <a:gd name="T4" fmla="*/ 1 w 3"/>
                <a:gd name="T5" fmla="*/ 2 h 2"/>
                <a:gd name="T6" fmla="*/ 0 w 3"/>
                <a:gd name="T7" fmla="*/ 1 h 2"/>
                <a:gd name="T8" fmla="*/ 1 w 3"/>
                <a:gd name="T9" fmla="*/ 0 h 2"/>
                <a:gd name="T10" fmla="*/ 3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3" y="1"/>
                  </a:moveTo>
                  <a:lnTo>
                    <a:pt x="3" y="1"/>
                  </a:lnTo>
                  <a:cubicBezTo>
                    <a:pt x="3" y="1"/>
                    <a:pt x="2" y="2"/>
                    <a:pt x="1" y="2"/>
                  </a:cubicBezTo>
                  <a:cubicBezTo>
                    <a:pt x="1" y="2"/>
                    <a:pt x="0" y="1"/>
                    <a:pt x="0" y="1"/>
                  </a:cubicBezTo>
                  <a:cubicBezTo>
                    <a:pt x="0" y="0"/>
                    <a:pt x="1" y="0"/>
                    <a:pt x="1" y="0"/>
                  </a:cubicBezTo>
                  <a:cubicBezTo>
                    <a:pt x="2" y="0"/>
                    <a:pt x="3" y="0"/>
                    <a:pt x="3"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2" name="Freeform 1509"/>
            <p:cNvSpPr>
              <a:spLocks/>
            </p:cNvSpPr>
            <p:nvPr userDrawn="1"/>
          </p:nvSpPr>
          <p:spPr bwMode="auto">
            <a:xfrm>
              <a:off x="280" y="215"/>
              <a:ext cx="17" cy="0"/>
            </a:xfrm>
            <a:custGeom>
              <a:avLst/>
              <a:gdLst>
                <a:gd name="T0" fmla="*/ 19 w 39"/>
                <a:gd name="T1" fmla="*/ 2 h 2"/>
                <a:gd name="T2" fmla="*/ 19 w 39"/>
                <a:gd name="T3" fmla="*/ 2 h 2"/>
                <a:gd name="T4" fmla="*/ 0 w 39"/>
                <a:gd name="T5" fmla="*/ 2 h 2"/>
                <a:gd name="T6" fmla="*/ 0 w 39"/>
                <a:gd name="T7" fmla="*/ 1 h 2"/>
                <a:gd name="T8" fmla="*/ 19 w 39"/>
                <a:gd name="T9" fmla="*/ 1 h 2"/>
                <a:gd name="T10" fmla="*/ 39 w 39"/>
                <a:gd name="T11" fmla="*/ 1 h 2"/>
                <a:gd name="T12" fmla="*/ 39 w 39"/>
                <a:gd name="T13" fmla="*/ 2 h 2"/>
                <a:gd name="T14" fmla="*/ 19 w 39"/>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
                  <a:moveTo>
                    <a:pt x="19" y="2"/>
                  </a:moveTo>
                  <a:lnTo>
                    <a:pt x="19" y="2"/>
                  </a:lnTo>
                  <a:cubicBezTo>
                    <a:pt x="11" y="2"/>
                    <a:pt x="3" y="1"/>
                    <a:pt x="0" y="2"/>
                  </a:cubicBezTo>
                  <a:lnTo>
                    <a:pt x="0" y="1"/>
                  </a:lnTo>
                  <a:cubicBezTo>
                    <a:pt x="3" y="0"/>
                    <a:pt x="11" y="1"/>
                    <a:pt x="19" y="1"/>
                  </a:cubicBezTo>
                  <a:cubicBezTo>
                    <a:pt x="28" y="1"/>
                    <a:pt x="35" y="0"/>
                    <a:pt x="39" y="1"/>
                  </a:cubicBezTo>
                  <a:lnTo>
                    <a:pt x="39" y="2"/>
                  </a:lnTo>
                  <a:cubicBezTo>
                    <a:pt x="35" y="1"/>
                    <a:pt x="28" y="2"/>
                    <a:pt x="19"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3" name="Freeform 1510"/>
            <p:cNvSpPr>
              <a:spLocks/>
            </p:cNvSpPr>
            <p:nvPr userDrawn="1"/>
          </p:nvSpPr>
          <p:spPr bwMode="auto">
            <a:xfrm>
              <a:off x="280" y="217"/>
              <a:ext cx="17" cy="1"/>
            </a:xfrm>
            <a:custGeom>
              <a:avLst/>
              <a:gdLst>
                <a:gd name="T0" fmla="*/ 19 w 39"/>
                <a:gd name="T1" fmla="*/ 2 h 2"/>
                <a:gd name="T2" fmla="*/ 19 w 39"/>
                <a:gd name="T3" fmla="*/ 2 h 2"/>
                <a:gd name="T4" fmla="*/ 0 w 39"/>
                <a:gd name="T5" fmla="*/ 2 h 2"/>
                <a:gd name="T6" fmla="*/ 0 w 39"/>
                <a:gd name="T7" fmla="*/ 1 h 2"/>
                <a:gd name="T8" fmla="*/ 19 w 39"/>
                <a:gd name="T9" fmla="*/ 1 h 2"/>
                <a:gd name="T10" fmla="*/ 39 w 39"/>
                <a:gd name="T11" fmla="*/ 1 h 2"/>
                <a:gd name="T12" fmla="*/ 39 w 39"/>
                <a:gd name="T13" fmla="*/ 2 h 2"/>
                <a:gd name="T14" fmla="*/ 19 w 39"/>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
                  <a:moveTo>
                    <a:pt x="19" y="2"/>
                  </a:moveTo>
                  <a:lnTo>
                    <a:pt x="19" y="2"/>
                  </a:lnTo>
                  <a:cubicBezTo>
                    <a:pt x="11" y="2"/>
                    <a:pt x="3" y="1"/>
                    <a:pt x="0" y="2"/>
                  </a:cubicBezTo>
                  <a:lnTo>
                    <a:pt x="0" y="1"/>
                  </a:lnTo>
                  <a:cubicBezTo>
                    <a:pt x="3" y="0"/>
                    <a:pt x="11" y="1"/>
                    <a:pt x="19" y="1"/>
                  </a:cubicBezTo>
                  <a:cubicBezTo>
                    <a:pt x="28" y="1"/>
                    <a:pt x="35" y="0"/>
                    <a:pt x="39" y="1"/>
                  </a:cubicBezTo>
                  <a:lnTo>
                    <a:pt x="39" y="2"/>
                  </a:lnTo>
                  <a:cubicBezTo>
                    <a:pt x="35" y="1"/>
                    <a:pt x="28" y="2"/>
                    <a:pt x="19"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4" name="Freeform 1511"/>
            <p:cNvSpPr>
              <a:spLocks noEditPoints="1"/>
            </p:cNvSpPr>
            <p:nvPr userDrawn="1"/>
          </p:nvSpPr>
          <p:spPr bwMode="auto">
            <a:xfrm>
              <a:off x="287" y="198"/>
              <a:ext cx="3" cy="9"/>
            </a:xfrm>
            <a:custGeom>
              <a:avLst/>
              <a:gdLst>
                <a:gd name="T0" fmla="*/ 2 w 5"/>
                <a:gd name="T1" fmla="*/ 1 h 21"/>
                <a:gd name="T2" fmla="*/ 2 w 5"/>
                <a:gd name="T3" fmla="*/ 4 h 21"/>
                <a:gd name="T4" fmla="*/ 2 w 5"/>
                <a:gd name="T5" fmla="*/ 1 h 21"/>
                <a:gd name="T6" fmla="*/ 2 w 5"/>
                <a:gd name="T7" fmla="*/ 8 h 21"/>
                <a:gd name="T8" fmla="*/ 4 w 5"/>
                <a:gd name="T9" fmla="*/ 7 h 21"/>
                <a:gd name="T10" fmla="*/ 2 w 5"/>
                <a:gd name="T11" fmla="*/ 5 h 21"/>
                <a:gd name="T12" fmla="*/ 1 w 5"/>
                <a:gd name="T13" fmla="*/ 7 h 21"/>
                <a:gd name="T14" fmla="*/ 2 w 5"/>
                <a:gd name="T15" fmla="*/ 9 h 21"/>
                <a:gd name="T16" fmla="*/ 1 w 5"/>
                <a:gd name="T17" fmla="*/ 10 h 21"/>
                <a:gd name="T18" fmla="*/ 4 w 5"/>
                <a:gd name="T19" fmla="*/ 10 h 21"/>
                <a:gd name="T20" fmla="*/ 2 w 5"/>
                <a:gd name="T21" fmla="*/ 9 h 21"/>
                <a:gd name="T22" fmla="*/ 2 w 5"/>
                <a:gd name="T23" fmla="*/ 12 h 21"/>
                <a:gd name="T24" fmla="*/ 1 w 5"/>
                <a:gd name="T25" fmla="*/ 13 h 21"/>
                <a:gd name="T26" fmla="*/ 3 w 5"/>
                <a:gd name="T27" fmla="*/ 13 h 21"/>
                <a:gd name="T28" fmla="*/ 2 w 5"/>
                <a:gd name="T29" fmla="*/ 12 h 21"/>
                <a:gd name="T30" fmla="*/ 3 w 5"/>
                <a:gd name="T31" fmla="*/ 18 h 21"/>
                <a:gd name="T32" fmla="*/ 2 w 5"/>
                <a:gd name="T33" fmla="*/ 18 h 21"/>
                <a:gd name="T34" fmla="*/ 1 w 5"/>
                <a:gd name="T35" fmla="*/ 19 h 21"/>
                <a:gd name="T36" fmla="*/ 3 w 5"/>
                <a:gd name="T37" fmla="*/ 19 h 21"/>
                <a:gd name="T38" fmla="*/ 3 w 5"/>
                <a:gd name="T39" fmla="*/ 15 h 21"/>
                <a:gd name="T40" fmla="*/ 4 w 5"/>
                <a:gd name="T41" fmla="*/ 16 h 21"/>
                <a:gd name="T42" fmla="*/ 4 w 5"/>
                <a:gd name="T43" fmla="*/ 19 h 21"/>
                <a:gd name="T44" fmla="*/ 1 w 5"/>
                <a:gd name="T45" fmla="*/ 19 h 21"/>
                <a:gd name="T46" fmla="*/ 0 w 5"/>
                <a:gd name="T47" fmla="*/ 16 h 21"/>
                <a:gd name="T48" fmla="*/ 0 w 5"/>
                <a:gd name="T49" fmla="*/ 13 h 21"/>
                <a:gd name="T50" fmla="*/ 0 w 5"/>
                <a:gd name="T51" fmla="*/ 10 h 21"/>
                <a:gd name="T52" fmla="*/ 0 w 5"/>
                <a:gd name="T53" fmla="*/ 7 h 21"/>
                <a:gd name="T54" fmla="*/ 0 w 5"/>
                <a:gd name="T55" fmla="*/ 3 h 21"/>
                <a:gd name="T56" fmla="*/ 5 w 5"/>
                <a:gd name="T57" fmla="*/ 3 h 21"/>
                <a:gd name="T58" fmla="*/ 5 w 5"/>
                <a:gd name="T59" fmla="*/ 7 h 21"/>
                <a:gd name="T60" fmla="*/ 4 w 5"/>
                <a:gd name="T61" fmla="*/ 10 h 21"/>
                <a:gd name="T62" fmla="*/ 4 w 5"/>
                <a:gd name="T63" fmla="*/ 13 h 21"/>
                <a:gd name="T64" fmla="*/ 2 w 5"/>
                <a:gd name="T65" fmla="*/ 15 h 21"/>
                <a:gd name="T66" fmla="*/ 1 w 5"/>
                <a:gd name="T67" fmla="*/ 16 h 21"/>
                <a:gd name="T68" fmla="*/ 3 w 5"/>
                <a:gd name="T69" fmla="*/ 16 h 21"/>
                <a:gd name="T70" fmla="*/ 2 w 5"/>
                <a:gd name="T71"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21">
                  <a:moveTo>
                    <a:pt x="2" y="1"/>
                  </a:moveTo>
                  <a:lnTo>
                    <a:pt x="2" y="1"/>
                  </a:lnTo>
                  <a:cubicBezTo>
                    <a:pt x="2" y="1"/>
                    <a:pt x="1" y="2"/>
                    <a:pt x="1" y="3"/>
                  </a:cubicBezTo>
                  <a:cubicBezTo>
                    <a:pt x="1" y="4"/>
                    <a:pt x="2" y="4"/>
                    <a:pt x="2" y="4"/>
                  </a:cubicBezTo>
                  <a:cubicBezTo>
                    <a:pt x="3" y="4"/>
                    <a:pt x="4" y="4"/>
                    <a:pt x="4" y="3"/>
                  </a:cubicBezTo>
                  <a:cubicBezTo>
                    <a:pt x="4" y="2"/>
                    <a:pt x="3" y="1"/>
                    <a:pt x="2" y="1"/>
                  </a:cubicBezTo>
                  <a:close/>
                  <a:moveTo>
                    <a:pt x="2" y="8"/>
                  </a:moveTo>
                  <a:lnTo>
                    <a:pt x="2" y="8"/>
                  </a:lnTo>
                  <a:lnTo>
                    <a:pt x="2" y="8"/>
                  </a:lnTo>
                  <a:cubicBezTo>
                    <a:pt x="3" y="8"/>
                    <a:pt x="4" y="7"/>
                    <a:pt x="4" y="7"/>
                  </a:cubicBezTo>
                  <a:cubicBezTo>
                    <a:pt x="4" y="6"/>
                    <a:pt x="3" y="5"/>
                    <a:pt x="3" y="5"/>
                  </a:cubicBezTo>
                  <a:cubicBezTo>
                    <a:pt x="3" y="5"/>
                    <a:pt x="2" y="5"/>
                    <a:pt x="2" y="5"/>
                  </a:cubicBezTo>
                  <a:cubicBezTo>
                    <a:pt x="2" y="5"/>
                    <a:pt x="2" y="5"/>
                    <a:pt x="2" y="5"/>
                  </a:cubicBezTo>
                  <a:cubicBezTo>
                    <a:pt x="1" y="5"/>
                    <a:pt x="1" y="6"/>
                    <a:pt x="1" y="7"/>
                  </a:cubicBezTo>
                  <a:cubicBezTo>
                    <a:pt x="1" y="7"/>
                    <a:pt x="2" y="8"/>
                    <a:pt x="2" y="8"/>
                  </a:cubicBezTo>
                  <a:close/>
                  <a:moveTo>
                    <a:pt x="2" y="9"/>
                  </a:moveTo>
                  <a:lnTo>
                    <a:pt x="2" y="9"/>
                  </a:lnTo>
                  <a:cubicBezTo>
                    <a:pt x="1" y="9"/>
                    <a:pt x="1" y="9"/>
                    <a:pt x="1" y="10"/>
                  </a:cubicBezTo>
                  <a:cubicBezTo>
                    <a:pt x="1" y="11"/>
                    <a:pt x="2" y="11"/>
                    <a:pt x="2" y="11"/>
                  </a:cubicBezTo>
                  <a:cubicBezTo>
                    <a:pt x="3" y="11"/>
                    <a:pt x="4" y="11"/>
                    <a:pt x="4" y="10"/>
                  </a:cubicBezTo>
                  <a:cubicBezTo>
                    <a:pt x="4" y="9"/>
                    <a:pt x="3" y="9"/>
                    <a:pt x="3" y="9"/>
                  </a:cubicBezTo>
                  <a:cubicBezTo>
                    <a:pt x="3" y="9"/>
                    <a:pt x="2" y="9"/>
                    <a:pt x="2" y="9"/>
                  </a:cubicBezTo>
                  <a:cubicBezTo>
                    <a:pt x="2" y="9"/>
                    <a:pt x="2" y="9"/>
                    <a:pt x="2" y="9"/>
                  </a:cubicBezTo>
                  <a:close/>
                  <a:moveTo>
                    <a:pt x="2" y="12"/>
                  </a:moveTo>
                  <a:lnTo>
                    <a:pt x="2" y="12"/>
                  </a:lnTo>
                  <a:cubicBezTo>
                    <a:pt x="2" y="12"/>
                    <a:pt x="1" y="13"/>
                    <a:pt x="1" y="13"/>
                  </a:cubicBezTo>
                  <a:cubicBezTo>
                    <a:pt x="1" y="14"/>
                    <a:pt x="2" y="14"/>
                    <a:pt x="2" y="14"/>
                  </a:cubicBezTo>
                  <a:cubicBezTo>
                    <a:pt x="3" y="14"/>
                    <a:pt x="3" y="14"/>
                    <a:pt x="3" y="13"/>
                  </a:cubicBezTo>
                  <a:cubicBezTo>
                    <a:pt x="3" y="13"/>
                    <a:pt x="3" y="12"/>
                    <a:pt x="3" y="12"/>
                  </a:cubicBezTo>
                  <a:lnTo>
                    <a:pt x="2" y="12"/>
                  </a:lnTo>
                  <a:lnTo>
                    <a:pt x="2" y="12"/>
                  </a:lnTo>
                  <a:close/>
                  <a:moveTo>
                    <a:pt x="3" y="18"/>
                  </a:moveTo>
                  <a:lnTo>
                    <a:pt x="3" y="18"/>
                  </a:lnTo>
                  <a:lnTo>
                    <a:pt x="2" y="18"/>
                  </a:lnTo>
                  <a:lnTo>
                    <a:pt x="2" y="18"/>
                  </a:lnTo>
                  <a:cubicBezTo>
                    <a:pt x="2" y="18"/>
                    <a:pt x="1" y="19"/>
                    <a:pt x="1" y="19"/>
                  </a:cubicBezTo>
                  <a:cubicBezTo>
                    <a:pt x="1" y="20"/>
                    <a:pt x="2" y="20"/>
                    <a:pt x="2" y="20"/>
                  </a:cubicBezTo>
                  <a:cubicBezTo>
                    <a:pt x="3" y="20"/>
                    <a:pt x="3" y="20"/>
                    <a:pt x="3" y="19"/>
                  </a:cubicBezTo>
                  <a:cubicBezTo>
                    <a:pt x="3" y="19"/>
                    <a:pt x="3" y="18"/>
                    <a:pt x="3" y="18"/>
                  </a:cubicBezTo>
                  <a:close/>
                  <a:moveTo>
                    <a:pt x="3" y="15"/>
                  </a:moveTo>
                  <a:lnTo>
                    <a:pt x="3" y="15"/>
                  </a:lnTo>
                  <a:cubicBezTo>
                    <a:pt x="4" y="15"/>
                    <a:pt x="4" y="16"/>
                    <a:pt x="4" y="16"/>
                  </a:cubicBezTo>
                  <a:cubicBezTo>
                    <a:pt x="4" y="17"/>
                    <a:pt x="4" y="17"/>
                    <a:pt x="3" y="18"/>
                  </a:cubicBezTo>
                  <a:cubicBezTo>
                    <a:pt x="4" y="18"/>
                    <a:pt x="4" y="19"/>
                    <a:pt x="4" y="19"/>
                  </a:cubicBezTo>
                  <a:cubicBezTo>
                    <a:pt x="4" y="20"/>
                    <a:pt x="3" y="21"/>
                    <a:pt x="2" y="21"/>
                  </a:cubicBezTo>
                  <a:cubicBezTo>
                    <a:pt x="1" y="21"/>
                    <a:pt x="1" y="20"/>
                    <a:pt x="1" y="19"/>
                  </a:cubicBezTo>
                  <a:cubicBezTo>
                    <a:pt x="1" y="19"/>
                    <a:pt x="1" y="18"/>
                    <a:pt x="1" y="18"/>
                  </a:cubicBezTo>
                  <a:cubicBezTo>
                    <a:pt x="1" y="17"/>
                    <a:pt x="0" y="17"/>
                    <a:pt x="0" y="16"/>
                  </a:cubicBezTo>
                  <a:cubicBezTo>
                    <a:pt x="0" y="16"/>
                    <a:pt x="1" y="15"/>
                    <a:pt x="1" y="15"/>
                  </a:cubicBezTo>
                  <a:cubicBezTo>
                    <a:pt x="1" y="14"/>
                    <a:pt x="0" y="14"/>
                    <a:pt x="0" y="13"/>
                  </a:cubicBezTo>
                  <a:cubicBezTo>
                    <a:pt x="0" y="13"/>
                    <a:pt x="1" y="12"/>
                    <a:pt x="1" y="12"/>
                  </a:cubicBezTo>
                  <a:cubicBezTo>
                    <a:pt x="1" y="11"/>
                    <a:pt x="0" y="11"/>
                    <a:pt x="0" y="10"/>
                  </a:cubicBezTo>
                  <a:cubicBezTo>
                    <a:pt x="0" y="9"/>
                    <a:pt x="0" y="9"/>
                    <a:pt x="1" y="8"/>
                  </a:cubicBezTo>
                  <a:cubicBezTo>
                    <a:pt x="0" y="8"/>
                    <a:pt x="0" y="7"/>
                    <a:pt x="0" y="7"/>
                  </a:cubicBezTo>
                  <a:cubicBezTo>
                    <a:pt x="0" y="6"/>
                    <a:pt x="0" y="5"/>
                    <a:pt x="1" y="5"/>
                  </a:cubicBezTo>
                  <a:cubicBezTo>
                    <a:pt x="0" y="4"/>
                    <a:pt x="0" y="4"/>
                    <a:pt x="0" y="3"/>
                  </a:cubicBezTo>
                  <a:cubicBezTo>
                    <a:pt x="0" y="2"/>
                    <a:pt x="1" y="0"/>
                    <a:pt x="2" y="0"/>
                  </a:cubicBezTo>
                  <a:cubicBezTo>
                    <a:pt x="4" y="0"/>
                    <a:pt x="5" y="2"/>
                    <a:pt x="5" y="3"/>
                  </a:cubicBezTo>
                  <a:cubicBezTo>
                    <a:pt x="5" y="4"/>
                    <a:pt x="4" y="4"/>
                    <a:pt x="4" y="5"/>
                  </a:cubicBezTo>
                  <a:cubicBezTo>
                    <a:pt x="4" y="5"/>
                    <a:pt x="5" y="6"/>
                    <a:pt x="5" y="7"/>
                  </a:cubicBezTo>
                  <a:cubicBezTo>
                    <a:pt x="5" y="7"/>
                    <a:pt x="4" y="8"/>
                    <a:pt x="4" y="8"/>
                  </a:cubicBezTo>
                  <a:cubicBezTo>
                    <a:pt x="4" y="9"/>
                    <a:pt x="4" y="9"/>
                    <a:pt x="4" y="10"/>
                  </a:cubicBezTo>
                  <a:cubicBezTo>
                    <a:pt x="4" y="11"/>
                    <a:pt x="4" y="11"/>
                    <a:pt x="4" y="12"/>
                  </a:cubicBezTo>
                  <a:cubicBezTo>
                    <a:pt x="4" y="12"/>
                    <a:pt x="4" y="13"/>
                    <a:pt x="4" y="13"/>
                  </a:cubicBezTo>
                  <a:cubicBezTo>
                    <a:pt x="4" y="14"/>
                    <a:pt x="4" y="14"/>
                    <a:pt x="3" y="15"/>
                  </a:cubicBezTo>
                  <a:close/>
                  <a:moveTo>
                    <a:pt x="2" y="15"/>
                  </a:moveTo>
                  <a:lnTo>
                    <a:pt x="2" y="15"/>
                  </a:lnTo>
                  <a:cubicBezTo>
                    <a:pt x="2" y="15"/>
                    <a:pt x="1" y="16"/>
                    <a:pt x="1" y="16"/>
                  </a:cubicBezTo>
                  <a:cubicBezTo>
                    <a:pt x="1" y="17"/>
                    <a:pt x="2" y="17"/>
                    <a:pt x="2" y="17"/>
                  </a:cubicBezTo>
                  <a:cubicBezTo>
                    <a:pt x="3" y="17"/>
                    <a:pt x="3" y="17"/>
                    <a:pt x="3" y="16"/>
                  </a:cubicBezTo>
                  <a:cubicBezTo>
                    <a:pt x="3" y="16"/>
                    <a:pt x="3" y="15"/>
                    <a:pt x="2" y="15"/>
                  </a:cubicBezTo>
                  <a:lnTo>
                    <a:pt x="2" y="15"/>
                  </a:lnTo>
                  <a:lnTo>
                    <a:pt x="2" y="1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5" name="Freeform 1512"/>
            <p:cNvSpPr>
              <a:spLocks/>
            </p:cNvSpPr>
            <p:nvPr userDrawn="1"/>
          </p:nvSpPr>
          <p:spPr bwMode="auto">
            <a:xfrm>
              <a:off x="404" y="362"/>
              <a:ext cx="40" cy="47"/>
            </a:xfrm>
            <a:custGeom>
              <a:avLst/>
              <a:gdLst>
                <a:gd name="T0" fmla="*/ 3 w 88"/>
                <a:gd name="T1" fmla="*/ 61 h 104"/>
                <a:gd name="T2" fmla="*/ 3 w 88"/>
                <a:gd name="T3" fmla="*/ 61 h 104"/>
                <a:gd name="T4" fmla="*/ 3 w 88"/>
                <a:gd name="T5" fmla="*/ 60 h 104"/>
                <a:gd name="T6" fmla="*/ 5 w 88"/>
                <a:gd name="T7" fmla="*/ 57 h 104"/>
                <a:gd name="T8" fmla="*/ 35 w 88"/>
                <a:gd name="T9" fmla="*/ 25 h 104"/>
                <a:gd name="T10" fmla="*/ 34 w 88"/>
                <a:gd name="T11" fmla="*/ 25 h 104"/>
                <a:gd name="T12" fmla="*/ 40 w 88"/>
                <a:gd name="T13" fmla="*/ 16 h 104"/>
                <a:gd name="T14" fmla="*/ 32 w 88"/>
                <a:gd name="T15" fmla="*/ 22 h 104"/>
                <a:gd name="T16" fmla="*/ 32 w 88"/>
                <a:gd name="T17" fmla="*/ 2 h 104"/>
                <a:gd name="T18" fmla="*/ 40 w 88"/>
                <a:gd name="T19" fmla="*/ 8 h 104"/>
                <a:gd name="T20" fmla="*/ 34 w 88"/>
                <a:gd name="T21" fmla="*/ 0 h 104"/>
                <a:gd name="T22" fmla="*/ 54 w 88"/>
                <a:gd name="T23" fmla="*/ 0 h 104"/>
                <a:gd name="T24" fmla="*/ 48 w 88"/>
                <a:gd name="T25" fmla="*/ 8 h 104"/>
                <a:gd name="T26" fmla="*/ 57 w 88"/>
                <a:gd name="T27" fmla="*/ 2 h 104"/>
                <a:gd name="T28" fmla="*/ 57 w 88"/>
                <a:gd name="T29" fmla="*/ 22 h 104"/>
                <a:gd name="T30" fmla="*/ 48 w 88"/>
                <a:gd name="T31" fmla="*/ 16 h 104"/>
                <a:gd name="T32" fmla="*/ 53 w 88"/>
                <a:gd name="T33" fmla="*/ 24 h 104"/>
                <a:gd name="T34" fmla="*/ 54 w 88"/>
                <a:gd name="T35" fmla="*/ 25 h 104"/>
                <a:gd name="T36" fmla="*/ 54 w 88"/>
                <a:gd name="T37" fmla="*/ 25 h 104"/>
                <a:gd name="T38" fmla="*/ 54 w 88"/>
                <a:gd name="T39" fmla="*/ 25 h 104"/>
                <a:gd name="T40" fmla="*/ 83 w 88"/>
                <a:gd name="T41" fmla="*/ 57 h 104"/>
                <a:gd name="T42" fmla="*/ 85 w 88"/>
                <a:gd name="T43" fmla="*/ 60 h 104"/>
                <a:gd name="T44" fmla="*/ 85 w 88"/>
                <a:gd name="T45" fmla="*/ 61 h 104"/>
                <a:gd name="T46" fmla="*/ 88 w 88"/>
                <a:gd name="T47" fmla="*/ 67 h 104"/>
                <a:gd name="T48" fmla="*/ 85 w 88"/>
                <a:gd name="T49" fmla="*/ 73 h 104"/>
                <a:gd name="T50" fmla="*/ 85 w 88"/>
                <a:gd name="T51" fmla="*/ 73 h 104"/>
                <a:gd name="T52" fmla="*/ 82 w 88"/>
                <a:gd name="T53" fmla="*/ 77 h 104"/>
                <a:gd name="T54" fmla="*/ 44 w 88"/>
                <a:gd name="T55" fmla="*/ 104 h 104"/>
                <a:gd name="T56" fmla="*/ 6 w 88"/>
                <a:gd name="T57" fmla="*/ 77 h 104"/>
                <a:gd name="T58" fmla="*/ 3 w 88"/>
                <a:gd name="T59" fmla="*/ 73 h 104"/>
                <a:gd name="T60" fmla="*/ 3 w 88"/>
                <a:gd name="T61" fmla="*/ 73 h 104"/>
                <a:gd name="T62" fmla="*/ 0 w 88"/>
                <a:gd name="T63" fmla="*/ 67 h 104"/>
                <a:gd name="T64" fmla="*/ 3 w 88"/>
                <a:gd name="T65" fmla="*/ 6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04">
                  <a:moveTo>
                    <a:pt x="3" y="61"/>
                  </a:moveTo>
                  <a:lnTo>
                    <a:pt x="3" y="61"/>
                  </a:lnTo>
                  <a:cubicBezTo>
                    <a:pt x="3" y="61"/>
                    <a:pt x="3" y="60"/>
                    <a:pt x="3" y="60"/>
                  </a:cubicBezTo>
                  <a:cubicBezTo>
                    <a:pt x="3" y="59"/>
                    <a:pt x="3" y="57"/>
                    <a:pt x="5" y="57"/>
                  </a:cubicBezTo>
                  <a:cubicBezTo>
                    <a:pt x="7" y="41"/>
                    <a:pt x="19" y="29"/>
                    <a:pt x="35" y="25"/>
                  </a:cubicBezTo>
                  <a:lnTo>
                    <a:pt x="34" y="25"/>
                  </a:lnTo>
                  <a:cubicBezTo>
                    <a:pt x="36" y="23"/>
                    <a:pt x="40" y="19"/>
                    <a:pt x="40" y="16"/>
                  </a:cubicBezTo>
                  <a:cubicBezTo>
                    <a:pt x="38" y="17"/>
                    <a:pt x="34" y="21"/>
                    <a:pt x="32" y="22"/>
                  </a:cubicBezTo>
                  <a:lnTo>
                    <a:pt x="32" y="2"/>
                  </a:lnTo>
                  <a:cubicBezTo>
                    <a:pt x="34" y="4"/>
                    <a:pt x="38" y="8"/>
                    <a:pt x="40" y="8"/>
                  </a:cubicBezTo>
                  <a:cubicBezTo>
                    <a:pt x="40" y="6"/>
                    <a:pt x="36" y="2"/>
                    <a:pt x="34" y="0"/>
                  </a:cubicBezTo>
                  <a:lnTo>
                    <a:pt x="54" y="0"/>
                  </a:lnTo>
                  <a:cubicBezTo>
                    <a:pt x="53" y="2"/>
                    <a:pt x="49" y="6"/>
                    <a:pt x="48" y="8"/>
                  </a:cubicBezTo>
                  <a:cubicBezTo>
                    <a:pt x="51" y="8"/>
                    <a:pt x="55" y="4"/>
                    <a:pt x="57" y="2"/>
                  </a:cubicBezTo>
                  <a:lnTo>
                    <a:pt x="57" y="22"/>
                  </a:lnTo>
                  <a:cubicBezTo>
                    <a:pt x="55" y="21"/>
                    <a:pt x="51" y="17"/>
                    <a:pt x="48" y="16"/>
                  </a:cubicBezTo>
                  <a:cubicBezTo>
                    <a:pt x="49" y="18"/>
                    <a:pt x="51" y="21"/>
                    <a:pt x="53" y="24"/>
                  </a:cubicBezTo>
                  <a:cubicBezTo>
                    <a:pt x="54" y="24"/>
                    <a:pt x="54" y="24"/>
                    <a:pt x="54" y="25"/>
                  </a:cubicBezTo>
                  <a:lnTo>
                    <a:pt x="54" y="25"/>
                  </a:lnTo>
                  <a:cubicBezTo>
                    <a:pt x="54" y="25"/>
                    <a:pt x="54" y="25"/>
                    <a:pt x="54" y="25"/>
                  </a:cubicBezTo>
                  <a:cubicBezTo>
                    <a:pt x="69" y="29"/>
                    <a:pt x="81" y="42"/>
                    <a:pt x="83" y="57"/>
                  </a:cubicBezTo>
                  <a:cubicBezTo>
                    <a:pt x="84" y="58"/>
                    <a:pt x="85" y="59"/>
                    <a:pt x="85" y="60"/>
                  </a:cubicBezTo>
                  <a:cubicBezTo>
                    <a:pt x="85" y="60"/>
                    <a:pt x="85" y="61"/>
                    <a:pt x="85" y="61"/>
                  </a:cubicBezTo>
                  <a:cubicBezTo>
                    <a:pt x="87" y="62"/>
                    <a:pt x="88" y="65"/>
                    <a:pt x="88" y="67"/>
                  </a:cubicBezTo>
                  <a:cubicBezTo>
                    <a:pt x="88" y="69"/>
                    <a:pt x="87" y="71"/>
                    <a:pt x="85" y="73"/>
                  </a:cubicBezTo>
                  <a:cubicBezTo>
                    <a:pt x="85" y="73"/>
                    <a:pt x="85" y="73"/>
                    <a:pt x="85" y="73"/>
                  </a:cubicBezTo>
                  <a:cubicBezTo>
                    <a:pt x="85" y="75"/>
                    <a:pt x="83" y="77"/>
                    <a:pt x="82" y="77"/>
                  </a:cubicBezTo>
                  <a:cubicBezTo>
                    <a:pt x="76" y="93"/>
                    <a:pt x="62" y="104"/>
                    <a:pt x="44" y="104"/>
                  </a:cubicBezTo>
                  <a:cubicBezTo>
                    <a:pt x="26" y="104"/>
                    <a:pt x="11" y="93"/>
                    <a:pt x="6" y="77"/>
                  </a:cubicBezTo>
                  <a:cubicBezTo>
                    <a:pt x="4" y="77"/>
                    <a:pt x="3" y="76"/>
                    <a:pt x="3" y="73"/>
                  </a:cubicBezTo>
                  <a:cubicBezTo>
                    <a:pt x="3" y="73"/>
                    <a:pt x="3" y="73"/>
                    <a:pt x="3" y="73"/>
                  </a:cubicBezTo>
                  <a:cubicBezTo>
                    <a:pt x="1" y="71"/>
                    <a:pt x="0" y="69"/>
                    <a:pt x="0" y="67"/>
                  </a:cubicBezTo>
                  <a:cubicBezTo>
                    <a:pt x="0" y="65"/>
                    <a:pt x="1" y="62"/>
                    <a:pt x="3" y="6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6" name="Freeform 1513"/>
            <p:cNvSpPr>
              <a:spLocks/>
            </p:cNvSpPr>
            <p:nvPr userDrawn="1"/>
          </p:nvSpPr>
          <p:spPr bwMode="auto">
            <a:xfrm>
              <a:off x="408" y="396"/>
              <a:ext cx="32" cy="11"/>
            </a:xfrm>
            <a:custGeom>
              <a:avLst/>
              <a:gdLst>
                <a:gd name="T0" fmla="*/ 70 w 70"/>
                <a:gd name="T1" fmla="*/ 2 h 26"/>
                <a:gd name="T2" fmla="*/ 70 w 70"/>
                <a:gd name="T3" fmla="*/ 2 h 26"/>
                <a:gd name="T4" fmla="*/ 35 w 70"/>
                <a:gd name="T5" fmla="*/ 26 h 26"/>
                <a:gd name="T6" fmla="*/ 0 w 70"/>
                <a:gd name="T7" fmla="*/ 2 h 26"/>
                <a:gd name="T8" fmla="*/ 70 w 70"/>
                <a:gd name="T9" fmla="*/ 2 h 26"/>
              </a:gdLst>
              <a:ahLst/>
              <a:cxnLst>
                <a:cxn ang="0">
                  <a:pos x="T0" y="T1"/>
                </a:cxn>
                <a:cxn ang="0">
                  <a:pos x="T2" y="T3"/>
                </a:cxn>
                <a:cxn ang="0">
                  <a:pos x="T4" y="T5"/>
                </a:cxn>
                <a:cxn ang="0">
                  <a:pos x="T6" y="T7"/>
                </a:cxn>
                <a:cxn ang="0">
                  <a:pos x="T8" y="T9"/>
                </a:cxn>
              </a:cxnLst>
              <a:rect l="0" t="0" r="r" b="b"/>
              <a:pathLst>
                <a:path w="70" h="26">
                  <a:moveTo>
                    <a:pt x="70" y="2"/>
                  </a:moveTo>
                  <a:lnTo>
                    <a:pt x="70" y="2"/>
                  </a:lnTo>
                  <a:cubicBezTo>
                    <a:pt x="64" y="16"/>
                    <a:pt x="51" y="26"/>
                    <a:pt x="35" y="26"/>
                  </a:cubicBezTo>
                  <a:cubicBezTo>
                    <a:pt x="19" y="26"/>
                    <a:pt x="6" y="16"/>
                    <a:pt x="0" y="2"/>
                  </a:cubicBezTo>
                  <a:cubicBezTo>
                    <a:pt x="24" y="0"/>
                    <a:pt x="46" y="0"/>
                    <a:pt x="7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7" name="Freeform 1514"/>
            <p:cNvSpPr>
              <a:spLocks/>
            </p:cNvSpPr>
            <p:nvPr userDrawn="1"/>
          </p:nvSpPr>
          <p:spPr bwMode="auto">
            <a:xfrm>
              <a:off x="429" y="375"/>
              <a:ext cx="11" cy="12"/>
            </a:xfrm>
            <a:custGeom>
              <a:avLst/>
              <a:gdLst>
                <a:gd name="T0" fmla="*/ 0 w 25"/>
                <a:gd name="T1" fmla="*/ 0 h 27"/>
                <a:gd name="T2" fmla="*/ 0 w 25"/>
                <a:gd name="T3" fmla="*/ 0 h 27"/>
                <a:gd name="T4" fmla="*/ 25 w 25"/>
                <a:gd name="T5" fmla="*/ 27 h 27"/>
                <a:gd name="T6" fmla="*/ 0 w 25"/>
                <a:gd name="T7" fmla="*/ 25 h 27"/>
                <a:gd name="T8" fmla="*/ 0 w 25"/>
                <a:gd name="T9" fmla="*/ 0 h 27"/>
              </a:gdLst>
              <a:ahLst/>
              <a:cxnLst>
                <a:cxn ang="0">
                  <a:pos x="T0" y="T1"/>
                </a:cxn>
                <a:cxn ang="0">
                  <a:pos x="T2" y="T3"/>
                </a:cxn>
                <a:cxn ang="0">
                  <a:pos x="T4" y="T5"/>
                </a:cxn>
                <a:cxn ang="0">
                  <a:pos x="T6" y="T7"/>
                </a:cxn>
                <a:cxn ang="0">
                  <a:pos x="T8" y="T9"/>
                </a:cxn>
              </a:cxnLst>
              <a:rect l="0" t="0" r="r" b="b"/>
              <a:pathLst>
                <a:path w="25" h="27">
                  <a:moveTo>
                    <a:pt x="0" y="0"/>
                  </a:moveTo>
                  <a:lnTo>
                    <a:pt x="0" y="0"/>
                  </a:lnTo>
                  <a:cubicBezTo>
                    <a:pt x="12" y="4"/>
                    <a:pt x="22" y="14"/>
                    <a:pt x="25" y="27"/>
                  </a:cubicBezTo>
                  <a:cubicBezTo>
                    <a:pt x="17" y="26"/>
                    <a:pt x="8" y="26"/>
                    <a:pt x="0" y="25"/>
                  </a:cubicBezTo>
                  <a:cubicBezTo>
                    <a:pt x="0" y="17"/>
                    <a:pt x="0" y="9"/>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8" name="Freeform 1515"/>
            <p:cNvSpPr>
              <a:spLocks/>
            </p:cNvSpPr>
            <p:nvPr userDrawn="1"/>
          </p:nvSpPr>
          <p:spPr bwMode="auto">
            <a:xfrm>
              <a:off x="408" y="374"/>
              <a:ext cx="11" cy="13"/>
            </a:xfrm>
            <a:custGeom>
              <a:avLst/>
              <a:gdLst>
                <a:gd name="T0" fmla="*/ 0 w 26"/>
                <a:gd name="T1" fmla="*/ 28 h 28"/>
                <a:gd name="T2" fmla="*/ 0 w 26"/>
                <a:gd name="T3" fmla="*/ 28 h 28"/>
                <a:gd name="T4" fmla="*/ 26 w 26"/>
                <a:gd name="T5" fmla="*/ 0 h 28"/>
                <a:gd name="T6" fmla="*/ 26 w 26"/>
                <a:gd name="T7" fmla="*/ 26 h 28"/>
                <a:gd name="T8" fmla="*/ 0 w 26"/>
                <a:gd name="T9" fmla="*/ 28 h 28"/>
              </a:gdLst>
              <a:ahLst/>
              <a:cxnLst>
                <a:cxn ang="0">
                  <a:pos x="T0" y="T1"/>
                </a:cxn>
                <a:cxn ang="0">
                  <a:pos x="T2" y="T3"/>
                </a:cxn>
                <a:cxn ang="0">
                  <a:pos x="T4" y="T5"/>
                </a:cxn>
                <a:cxn ang="0">
                  <a:pos x="T6" y="T7"/>
                </a:cxn>
                <a:cxn ang="0">
                  <a:pos x="T8" y="T9"/>
                </a:cxn>
              </a:cxnLst>
              <a:rect l="0" t="0" r="r" b="b"/>
              <a:pathLst>
                <a:path w="26" h="28">
                  <a:moveTo>
                    <a:pt x="0" y="28"/>
                  </a:moveTo>
                  <a:lnTo>
                    <a:pt x="0" y="28"/>
                  </a:lnTo>
                  <a:cubicBezTo>
                    <a:pt x="3" y="15"/>
                    <a:pt x="13" y="4"/>
                    <a:pt x="26" y="0"/>
                  </a:cubicBezTo>
                  <a:cubicBezTo>
                    <a:pt x="26" y="9"/>
                    <a:pt x="26" y="18"/>
                    <a:pt x="26" y="26"/>
                  </a:cubicBezTo>
                  <a:cubicBezTo>
                    <a:pt x="17" y="27"/>
                    <a:pt x="9" y="27"/>
                    <a:pt x="0" y="2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9" name="Freeform 1516"/>
            <p:cNvSpPr>
              <a:spLocks/>
            </p:cNvSpPr>
            <p:nvPr userDrawn="1"/>
          </p:nvSpPr>
          <p:spPr bwMode="auto">
            <a:xfrm>
              <a:off x="406" y="393"/>
              <a:ext cx="35" cy="3"/>
            </a:xfrm>
            <a:custGeom>
              <a:avLst/>
              <a:gdLst>
                <a:gd name="T0" fmla="*/ 77 w 77"/>
                <a:gd name="T1" fmla="*/ 2 h 5"/>
                <a:gd name="T2" fmla="*/ 77 w 77"/>
                <a:gd name="T3" fmla="*/ 2 h 5"/>
                <a:gd name="T4" fmla="*/ 77 w 77"/>
                <a:gd name="T5" fmla="*/ 3 h 5"/>
                <a:gd name="T6" fmla="*/ 76 w 77"/>
                <a:gd name="T7" fmla="*/ 5 h 5"/>
                <a:gd name="T8" fmla="*/ 2 w 77"/>
                <a:gd name="T9" fmla="*/ 5 h 5"/>
                <a:gd name="T10" fmla="*/ 0 w 77"/>
                <a:gd name="T11" fmla="*/ 3 h 5"/>
                <a:gd name="T12" fmla="*/ 1 w 77"/>
                <a:gd name="T13" fmla="*/ 2 h 5"/>
                <a:gd name="T14" fmla="*/ 3 w 77"/>
                <a:gd name="T15" fmla="*/ 2 h 5"/>
                <a:gd name="T16" fmla="*/ 74 w 77"/>
                <a:gd name="T17" fmla="*/ 2 h 5"/>
                <a:gd name="T18" fmla="*/ 77 w 77"/>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5">
                  <a:moveTo>
                    <a:pt x="77" y="2"/>
                  </a:moveTo>
                  <a:lnTo>
                    <a:pt x="77" y="2"/>
                  </a:lnTo>
                  <a:cubicBezTo>
                    <a:pt x="77" y="3"/>
                    <a:pt x="77" y="3"/>
                    <a:pt x="77" y="3"/>
                  </a:cubicBezTo>
                  <a:cubicBezTo>
                    <a:pt x="77" y="4"/>
                    <a:pt x="77" y="5"/>
                    <a:pt x="76" y="5"/>
                  </a:cubicBezTo>
                  <a:cubicBezTo>
                    <a:pt x="51" y="2"/>
                    <a:pt x="27" y="2"/>
                    <a:pt x="2" y="5"/>
                  </a:cubicBezTo>
                  <a:cubicBezTo>
                    <a:pt x="1" y="5"/>
                    <a:pt x="0" y="4"/>
                    <a:pt x="0" y="3"/>
                  </a:cubicBezTo>
                  <a:cubicBezTo>
                    <a:pt x="0" y="3"/>
                    <a:pt x="0" y="3"/>
                    <a:pt x="1" y="2"/>
                  </a:cubicBezTo>
                  <a:cubicBezTo>
                    <a:pt x="1" y="2"/>
                    <a:pt x="2" y="2"/>
                    <a:pt x="3" y="2"/>
                  </a:cubicBezTo>
                  <a:cubicBezTo>
                    <a:pt x="27" y="0"/>
                    <a:pt x="50" y="0"/>
                    <a:pt x="74" y="2"/>
                  </a:cubicBezTo>
                  <a:cubicBezTo>
                    <a:pt x="75" y="2"/>
                    <a:pt x="76" y="2"/>
                    <a:pt x="77"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0" name="Freeform 1517"/>
            <p:cNvSpPr>
              <a:spLocks/>
            </p:cNvSpPr>
            <p:nvPr userDrawn="1"/>
          </p:nvSpPr>
          <p:spPr bwMode="auto">
            <a:xfrm>
              <a:off x="427" y="373"/>
              <a:ext cx="14" cy="16"/>
            </a:xfrm>
            <a:custGeom>
              <a:avLst/>
              <a:gdLst>
                <a:gd name="T0" fmla="*/ 0 w 32"/>
                <a:gd name="T1" fmla="*/ 1 h 36"/>
                <a:gd name="T2" fmla="*/ 0 w 32"/>
                <a:gd name="T3" fmla="*/ 1 h 36"/>
                <a:gd name="T4" fmla="*/ 1 w 32"/>
                <a:gd name="T5" fmla="*/ 0 h 36"/>
                <a:gd name="T6" fmla="*/ 2 w 32"/>
                <a:gd name="T7" fmla="*/ 2 h 36"/>
                <a:gd name="T8" fmla="*/ 3 w 32"/>
                <a:gd name="T9" fmla="*/ 32 h 36"/>
                <a:gd name="T10" fmla="*/ 31 w 32"/>
                <a:gd name="T11" fmla="*/ 33 h 36"/>
                <a:gd name="T12" fmla="*/ 32 w 32"/>
                <a:gd name="T13" fmla="*/ 35 h 36"/>
                <a:gd name="T14" fmla="*/ 32 w 32"/>
                <a:gd name="T15" fmla="*/ 36 h 36"/>
                <a:gd name="T16" fmla="*/ 30 w 32"/>
                <a:gd name="T17" fmla="*/ 35 h 36"/>
                <a:gd name="T18" fmla="*/ 1 w 32"/>
                <a:gd name="T19" fmla="*/ 34 h 36"/>
                <a:gd name="T20" fmla="*/ 0 w 32"/>
                <a:gd name="T21" fmla="*/ 3 h 36"/>
                <a:gd name="T22" fmla="*/ 0 w 32"/>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6">
                  <a:moveTo>
                    <a:pt x="0" y="1"/>
                  </a:moveTo>
                  <a:lnTo>
                    <a:pt x="0" y="1"/>
                  </a:lnTo>
                  <a:cubicBezTo>
                    <a:pt x="0" y="0"/>
                    <a:pt x="1" y="0"/>
                    <a:pt x="1" y="0"/>
                  </a:cubicBezTo>
                  <a:cubicBezTo>
                    <a:pt x="2" y="0"/>
                    <a:pt x="2" y="1"/>
                    <a:pt x="2" y="2"/>
                  </a:cubicBezTo>
                  <a:cubicBezTo>
                    <a:pt x="2" y="12"/>
                    <a:pt x="3" y="22"/>
                    <a:pt x="3" y="32"/>
                  </a:cubicBezTo>
                  <a:cubicBezTo>
                    <a:pt x="12" y="32"/>
                    <a:pt x="21" y="33"/>
                    <a:pt x="31" y="33"/>
                  </a:cubicBezTo>
                  <a:cubicBezTo>
                    <a:pt x="32" y="34"/>
                    <a:pt x="32" y="34"/>
                    <a:pt x="32" y="35"/>
                  </a:cubicBezTo>
                  <a:cubicBezTo>
                    <a:pt x="32" y="35"/>
                    <a:pt x="32" y="36"/>
                    <a:pt x="32" y="36"/>
                  </a:cubicBezTo>
                  <a:cubicBezTo>
                    <a:pt x="31" y="36"/>
                    <a:pt x="30" y="35"/>
                    <a:pt x="30" y="35"/>
                  </a:cubicBezTo>
                  <a:cubicBezTo>
                    <a:pt x="20" y="35"/>
                    <a:pt x="10" y="34"/>
                    <a:pt x="1" y="34"/>
                  </a:cubicBezTo>
                  <a:cubicBezTo>
                    <a:pt x="1" y="24"/>
                    <a:pt x="1" y="14"/>
                    <a:pt x="0" y="3"/>
                  </a:cubicBezTo>
                  <a:cubicBezTo>
                    <a:pt x="0" y="2"/>
                    <a:pt x="0" y="2"/>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1" name="Freeform 1518"/>
            <p:cNvSpPr>
              <a:spLocks/>
            </p:cNvSpPr>
            <p:nvPr userDrawn="1"/>
          </p:nvSpPr>
          <p:spPr bwMode="auto">
            <a:xfrm>
              <a:off x="406" y="373"/>
              <a:ext cx="16" cy="16"/>
            </a:xfrm>
            <a:custGeom>
              <a:avLst/>
              <a:gdLst>
                <a:gd name="T0" fmla="*/ 1 w 34"/>
                <a:gd name="T1" fmla="*/ 36 h 36"/>
                <a:gd name="T2" fmla="*/ 1 w 34"/>
                <a:gd name="T3" fmla="*/ 36 h 36"/>
                <a:gd name="T4" fmla="*/ 0 w 34"/>
                <a:gd name="T5" fmla="*/ 35 h 36"/>
                <a:gd name="T6" fmla="*/ 2 w 34"/>
                <a:gd name="T7" fmla="*/ 33 h 36"/>
                <a:gd name="T8" fmla="*/ 32 w 34"/>
                <a:gd name="T9" fmla="*/ 32 h 36"/>
                <a:gd name="T10" fmla="*/ 32 w 34"/>
                <a:gd name="T11" fmla="*/ 2 h 36"/>
                <a:gd name="T12" fmla="*/ 33 w 34"/>
                <a:gd name="T13" fmla="*/ 0 h 36"/>
                <a:gd name="T14" fmla="*/ 34 w 34"/>
                <a:gd name="T15" fmla="*/ 1 h 36"/>
                <a:gd name="T16" fmla="*/ 34 w 34"/>
                <a:gd name="T17" fmla="*/ 3 h 36"/>
                <a:gd name="T18" fmla="*/ 34 w 34"/>
                <a:gd name="T19" fmla="*/ 34 h 36"/>
                <a:gd name="T20" fmla="*/ 3 w 34"/>
                <a:gd name="T21" fmla="*/ 35 h 36"/>
                <a:gd name="T22" fmla="*/ 1 w 34"/>
                <a:gd name="T2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6">
                  <a:moveTo>
                    <a:pt x="1" y="36"/>
                  </a:moveTo>
                  <a:lnTo>
                    <a:pt x="1" y="36"/>
                  </a:lnTo>
                  <a:cubicBezTo>
                    <a:pt x="0" y="36"/>
                    <a:pt x="0" y="35"/>
                    <a:pt x="0" y="35"/>
                  </a:cubicBezTo>
                  <a:cubicBezTo>
                    <a:pt x="0" y="34"/>
                    <a:pt x="1" y="34"/>
                    <a:pt x="2" y="33"/>
                  </a:cubicBezTo>
                  <a:cubicBezTo>
                    <a:pt x="12" y="33"/>
                    <a:pt x="21" y="32"/>
                    <a:pt x="32" y="32"/>
                  </a:cubicBezTo>
                  <a:cubicBezTo>
                    <a:pt x="32" y="22"/>
                    <a:pt x="32" y="12"/>
                    <a:pt x="32" y="2"/>
                  </a:cubicBezTo>
                  <a:cubicBezTo>
                    <a:pt x="32" y="1"/>
                    <a:pt x="32" y="0"/>
                    <a:pt x="33" y="0"/>
                  </a:cubicBezTo>
                  <a:cubicBezTo>
                    <a:pt x="34" y="0"/>
                    <a:pt x="34" y="0"/>
                    <a:pt x="34" y="1"/>
                  </a:cubicBezTo>
                  <a:cubicBezTo>
                    <a:pt x="34" y="2"/>
                    <a:pt x="34" y="2"/>
                    <a:pt x="34" y="3"/>
                  </a:cubicBezTo>
                  <a:cubicBezTo>
                    <a:pt x="34" y="14"/>
                    <a:pt x="34" y="24"/>
                    <a:pt x="34" y="34"/>
                  </a:cubicBezTo>
                  <a:cubicBezTo>
                    <a:pt x="23" y="34"/>
                    <a:pt x="13" y="34"/>
                    <a:pt x="3" y="35"/>
                  </a:cubicBezTo>
                  <a:cubicBezTo>
                    <a:pt x="2" y="35"/>
                    <a:pt x="1" y="36"/>
                    <a:pt x="1" y="3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2" name="Freeform 1519"/>
            <p:cNvSpPr>
              <a:spLocks noEditPoints="1"/>
            </p:cNvSpPr>
            <p:nvPr userDrawn="1"/>
          </p:nvSpPr>
          <p:spPr bwMode="auto">
            <a:xfrm>
              <a:off x="406" y="373"/>
              <a:ext cx="36" cy="21"/>
            </a:xfrm>
            <a:custGeom>
              <a:avLst/>
              <a:gdLst>
                <a:gd name="T0" fmla="*/ 47 w 81"/>
                <a:gd name="T1" fmla="*/ 36 h 47"/>
                <a:gd name="T2" fmla="*/ 46 w 81"/>
                <a:gd name="T3" fmla="*/ 36 h 47"/>
                <a:gd name="T4" fmla="*/ 55 w 81"/>
                <a:gd name="T5" fmla="*/ 39 h 47"/>
                <a:gd name="T6" fmla="*/ 66 w 81"/>
                <a:gd name="T7" fmla="*/ 37 h 47"/>
                <a:gd name="T8" fmla="*/ 71 w 81"/>
                <a:gd name="T9" fmla="*/ 38 h 47"/>
                <a:gd name="T10" fmla="*/ 75 w 81"/>
                <a:gd name="T11" fmla="*/ 47 h 47"/>
                <a:gd name="T12" fmla="*/ 75 w 81"/>
                <a:gd name="T13" fmla="*/ 47 h 47"/>
                <a:gd name="T14" fmla="*/ 64 w 81"/>
                <a:gd name="T15" fmla="*/ 43 h 47"/>
                <a:gd name="T16" fmla="*/ 52 w 81"/>
                <a:gd name="T17" fmla="*/ 45 h 47"/>
                <a:gd name="T18" fmla="*/ 48 w 81"/>
                <a:gd name="T19" fmla="*/ 45 h 47"/>
                <a:gd name="T20" fmla="*/ 40 w 81"/>
                <a:gd name="T21" fmla="*/ 45 h 47"/>
                <a:gd name="T22" fmla="*/ 40 w 81"/>
                <a:gd name="T23" fmla="*/ 45 h 47"/>
                <a:gd name="T24" fmla="*/ 27 w 81"/>
                <a:gd name="T25" fmla="*/ 43 h 47"/>
                <a:gd name="T26" fmla="*/ 16 w 81"/>
                <a:gd name="T27" fmla="*/ 46 h 47"/>
                <a:gd name="T28" fmla="*/ 11 w 81"/>
                <a:gd name="T29" fmla="*/ 46 h 47"/>
                <a:gd name="T30" fmla="*/ 6 w 81"/>
                <a:gd name="T31" fmla="*/ 38 h 47"/>
                <a:gd name="T32" fmla="*/ 6 w 81"/>
                <a:gd name="T33" fmla="*/ 38 h 47"/>
                <a:gd name="T34" fmla="*/ 18 w 81"/>
                <a:gd name="T35" fmla="*/ 39 h 47"/>
                <a:gd name="T36" fmla="*/ 29 w 81"/>
                <a:gd name="T37" fmla="*/ 37 h 47"/>
                <a:gd name="T38" fmla="*/ 34 w 81"/>
                <a:gd name="T39" fmla="*/ 37 h 47"/>
                <a:gd name="T40" fmla="*/ 39 w 81"/>
                <a:gd name="T41" fmla="*/ 35 h 47"/>
                <a:gd name="T42" fmla="*/ 37 w 81"/>
                <a:gd name="T43" fmla="*/ 28 h 47"/>
                <a:gd name="T44" fmla="*/ 37 w 81"/>
                <a:gd name="T45" fmla="*/ 19 h 47"/>
                <a:gd name="T46" fmla="*/ 37 w 81"/>
                <a:gd name="T47" fmla="*/ 19 h 47"/>
                <a:gd name="T48" fmla="*/ 39 w 81"/>
                <a:gd name="T49" fmla="*/ 8 h 47"/>
                <a:gd name="T50" fmla="*/ 46 w 81"/>
                <a:gd name="T51" fmla="*/ 10 h 47"/>
                <a:gd name="T52" fmla="*/ 46 w 81"/>
                <a:gd name="T53" fmla="*/ 15 h 47"/>
                <a:gd name="T54" fmla="*/ 46 w 81"/>
                <a:gd name="T55" fmla="*/ 24 h 47"/>
                <a:gd name="T56" fmla="*/ 46 w 81"/>
                <a:gd name="T57" fmla="*/ 24 h 47"/>
                <a:gd name="T58" fmla="*/ 4 w 81"/>
                <a:gd name="T59" fmla="*/ 39 h 47"/>
                <a:gd name="T60" fmla="*/ 0 w 81"/>
                <a:gd name="T61" fmla="*/ 42 h 47"/>
                <a:gd name="T62" fmla="*/ 6 w 81"/>
                <a:gd name="T63" fmla="*/ 42 h 47"/>
                <a:gd name="T64" fmla="*/ 81 w 81"/>
                <a:gd name="T65" fmla="*/ 44 h 47"/>
                <a:gd name="T66" fmla="*/ 80 w 81"/>
                <a:gd name="T67" fmla="*/ 39 h 47"/>
                <a:gd name="T68" fmla="*/ 80 w 81"/>
                <a:gd name="T69" fmla="*/ 42 h 47"/>
                <a:gd name="T70" fmla="*/ 44 w 81"/>
                <a:gd name="T71" fmla="*/ 31 h 47"/>
                <a:gd name="T72" fmla="*/ 41 w 81"/>
                <a:gd name="T73" fmla="*/ 35 h 47"/>
                <a:gd name="T74" fmla="*/ 44 w 81"/>
                <a:gd name="T75" fmla="*/ 22 h 47"/>
                <a:gd name="T76" fmla="*/ 41 w 81"/>
                <a:gd name="T77" fmla="*/ 18 h 47"/>
                <a:gd name="T78" fmla="*/ 41 w 81"/>
                <a:gd name="T79" fmla="*/ 18 h 47"/>
                <a:gd name="T80" fmla="*/ 44 w 81"/>
                <a:gd name="T81" fmla="*/ 13 h 47"/>
                <a:gd name="T82" fmla="*/ 41 w 81"/>
                <a:gd name="T83" fmla="*/ 17 h 47"/>
                <a:gd name="T84" fmla="*/ 44 w 81"/>
                <a:gd name="T85" fmla="*/ 3 h 47"/>
                <a:gd name="T86" fmla="*/ 41 w 81"/>
                <a:gd name="T87" fmla="*/ 0 h 47"/>
                <a:gd name="T88" fmla="*/ 41 w 81"/>
                <a:gd name="T89" fmla="*/ 0 h 47"/>
                <a:gd name="T90" fmla="*/ 34 w 81"/>
                <a:gd name="T91" fmla="*/ 41 h 47"/>
                <a:gd name="T92" fmla="*/ 32 w 81"/>
                <a:gd name="T93" fmla="*/ 44 h 47"/>
                <a:gd name="T94" fmla="*/ 25 w 81"/>
                <a:gd name="T95" fmla="*/ 41 h 47"/>
                <a:gd name="T96" fmla="*/ 22 w 81"/>
                <a:gd name="T97" fmla="*/ 37 h 47"/>
                <a:gd name="T98" fmla="*/ 22 w 81"/>
                <a:gd name="T99" fmla="*/ 37 h 47"/>
                <a:gd name="T100" fmla="*/ 16 w 81"/>
                <a:gd name="T101" fmla="*/ 42 h 47"/>
                <a:gd name="T102" fmla="*/ 13 w 81"/>
                <a:gd name="T103" fmla="*/ 45 h 47"/>
                <a:gd name="T104" fmla="*/ 71 w 81"/>
                <a:gd name="T105" fmla="*/ 42 h 47"/>
                <a:gd name="T106" fmla="*/ 69 w 81"/>
                <a:gd name="T107" fmla="*/ 38 h 47"/>
                <a:gd name="T108" fmla="*/ 69 w 81"/>
                <a:gd name="T109" fmla="*/ 38 h 47"/>
                <a:gd name="T110" fmla="*/ 62 w 81"/>
                <a:gd name="T111" fmla="*/ 41 h 47"/>
                <a:gd name="T112" fmla="*/ 59 w 81"/>
                <a:gd name="T113" fmla="*/ 45 h 47"/>
                <a:gd name="T114" fmla="*/ 53 w 81"/>
                <a:gd name="T115" fmla="*/ 40 h 47"/>
                <a:gd name="T116" fmla="*/ 50 w 81"/>
                <a:gd name="T117" fmla="*/ 37 h 47"/>
                <a:gd name="T118" fmla="*/ 50 w 81"/>
                <a:gd name="T119" fmla="*/ 37 h 47"/>
                <a:gd name="T120" fmla="*/ 43 w 81"/>
                <a:gd name="T121" fmla="*/ 40 h 47"/>
                <a:gd name="T122" fmla="*/ 41 w 81"/>
                <a:gd name="T123"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47">
                  <a:moveTo>
                    <a:pt x="46" y="36"/>
                  </a:moveTo>
                  <a:lnTo>
                    <a:pt x="46" y="36"/>
                  </a:lnTo>
                  <a:cubicBezTo>
                    <a:pt x="46" y="36"/>
                    <a:pt x="46" y="36"/>
                    <a:pt x="47" y="36"/>
                  </a:cubicBezTo>
                  <a:lnTo>
                    <a:pt x="47" y="36"/>
                  </a:lnTo>
                  <a:cubicBezTo>
                    <a:pt x="46" y="37"/>
                    <a:pt x="46" y="38"/>
                    <a:pt x="46" y="38"/>
                  </a:cubicBezTo>
                  <a:cubicBezTo>
                    <a:pt x="45" y="37"/>
                    <a:pt x="44" y="36"/>
                    <a:pt x="43" y="36"/>
                  </a:cubicBezTo>
                  <a:cubicBezTo>
                    <a:pt x="45" y="35"/>
                    <a:pt x="46" y="34"/>
                    <a:pt x="46" y="33"/>
                  </a:cubicBezTo>
                  <a:lnTo>
                    <a:pt x="46" y="36"/>
                  </a:lnTo>
                  <a:close/>
                  <a:moveTo>
                    <a:pt x="53" y="37"/>
                  </a:moveTo>
                  <a:lnTo>
                    <a:pt x="53" y="37"/>
                  </a:lnTo>
                  <a:lnTo>
                    <a:pt x="57" y="37"/>
                  </a:lnTo>
                  <a:cubicBezTo>
                    <a:pt x="56" y="37"/>
                    <a:pt x="55" y="38"/>
                    <a:pt x="55" y="39"/>
                  </a:cubicBezTo>
                  <a:cubicBezTo>
                    <a:pt x="55" y="38"/>
                    <a:pt x="54" y="37"/>
                    <a:pt x="53" y="37"/>
                  </a:cubicBezTo>
                  <a:close/>
                  <a:moveTo>
                    <a:pt x="62" y="37"/>
                  </a:moveTo>
                  <a:lnTo>
                    <a:pt x="62" y="37"/>
                  </a:lnTo>
                  <a:cubicBezTo>
                    <a:pt x="64" y="37"/>
                    <a:pt x="65" y="37"/>
                    <a:pt x="66" y="37"/>
                  </a:cubicBezTo>
                  <a:cubicBezTo>
                    <a:pt x="65" y="38"/>
                    <a:pt x="65" y="38"/>
                    <a:pt x="64" y="39"/>
                  </a:cubicBezTo>
                  <a:cubicBezTo>
                    <a:pt x="64" y="38"/>
                    <a:pt x="63" y="38"/>
                    <a:pt x="62" y="37"/>
                  </a:cubicBezTo>
                  <a:close/>
                  <a:moveTo>
                    <a:pt x="71" y="38"/>
                  </a:moveTo>
                  <a:lnTo>
                    <a:pt x="71" y="38"/>
                  </a:lnTo>
                  <a:cubicBezTo>
                    <a:pt x="73" y="38"/>
                    <a:pt x="74" y="38"/>
                    <a:pt x="76" y="38"/>
                  </a:cubicBezTo>
                  <a:cubicBezTo>
                    <a:pt x="75" y="38"/>
                    <a:pt x="74" y="39"/>
                    <a:pt x="73" y="40"/>
                  </a:cubicBezTo>
                  <a:cubicBezTo>
                    <a:pt x="73" y="39"/>
                    <a:pt x="72" y="38"/>
                    <a:pt x="71" y="38"/>
                  </a:cubicBezTo>
                  <a:close/>
                  <a:moveTo>
                    <a:pt x="75" y="47"/>
                  </a:moveTo>
                  <a:lnTo>
                    <a:pt x="75" y="47"/>
                  </a:lnTo>
                  <a:cubicBezTo>
                    <a:pt x="73" y="46"/>
                    <a:pt x="72" y="46"/>
                    <a:pt x="71" y="46"/>
                  </a:cubicBezTo>
                  <a:cubicBezTo>
                    <a:pt x="72" y="46"/>
                    <a:pt x="72" y="45"/>
                    <a:pt x="73" y="44"/>
                  </a:cubicBezTo>
                  <a:cubicBezTo>
                    <a:pt x="73" y="45"/>
                    <a:pt x="74" y="46"/>
                    <a:pt x="75" y="47"/>
                  </a:cubicBezTo>
                  <a:close/>
                  <a:moveTo>
                    <a:pt x="65" y="46"/>
                  </a:moveTo>
                  <a:lnTo>
                    <a:pt x="65" y="46"/>
                  </a:lnTo>
                  <a:cubicBezTo>
                    <a:pt x="64" y="46"/>
                    <a:pt x="63" y="46"/>
                    <a:pt x="62" y="46"/>
                  </a:cubicBezTo>
                  <a:cubicBezTo>
                    <a:pt x="63" y="45"/>
                    <a:pt x="63" y="44"/>
                    <a:pt x="64" y="43"/>
                  </a:cubicBezTo>
                  <a:cubicBezTo>
                    <a:pt x="64" y="44"/>
                    <a:pt x="65" y="45"/>
                    <a:pt x="65" y="46"/>
                  </a:cubicBezTo>
                  <a:close/>
                  <a:moveTo>
                    <a:pt x="56" y="45"/>
                  </a:moveTo>
                  <a:lnTo>
                    <a:pt x="56" y="45"/>
                  </a:lnTo>
                  <a:cubicBezTo>
                    <a:pt x="55" y="45"/>
                    <a:pt x="54" y="45"/>
                    <a:pt x="52" y="45"/>
                  </a:cubicBezTo>
                  <a:cubicBezTo>
                    <a:pt x="53" y="45"/>
                    <a:pt x="54" y="44"/>
                    <a:pt x="55" y="43"/>
                  </a:cubicBezTo>
                  <a:cubicBezTo>
                    <a:pt x="55" y="44"/>
                    <a:pt x="56" y="45"/>
                    <a:pt x="56" y="45"/>
                  </a:cubicBezTo>
                  <a:close/>
                  <a:moveTo>
                    <a:pt x="48" y="45"/>
                  </a:moveTo>
                  <a:lnTo>
                    <a:pt x="48" y="45"/>
                  </a:lnTo>
                  <a:cubicBezTo>
                    <a:pt x="46" y="45"/>
                    <a:pt x="44" y="45"/>
                    <a:pt x="42" y="45"/>
                  </a:cubicBezTo>
                  <a:cubicBezTo>
                    <a:pt x="43" y="45"/>
                    <a:pt x="45" y="44"/>
                    <a:pt x="45" y="42"/>
                  </a:cubicBezTo>
                  <a:cubicBezTo>
                    <a:pt x="46" y="43"/>
                    <a:pt x="47" y="44"/>
                    <a:pt x="48" y="45"/>
                  </a:cubicBezTo>
                  <a:close/>
                  <a:moveTo>
                    <a:pt x="40" y="45"/>
                  </a:moveTo>
                  <a:lnTo>
                    <a:pt x="40" y="45"/>
                  </a:lnTo>
                  <a:cubicBezTo>
                    <a:pt x="38" y="45"/>
                    <a:pt x="36" y="45"/>
                    <a:pt x="34" y="45"/>
                  </a:cubicBezTo>
                  <a:cubicBezTo>
                    <a:pt x="35" y="44"/>
                    <a:pt x="36" y="43"/>
                    <a:pt x="36" y="42"/>
                  </a:cubicBezTo>
                  <a:cubicBezTo>
                    <a:pt x="37" y="44"/>
                    <a:pt x="38" y="45"/>
                    <a:pt x="40" y="45"/>
                  </a:cubicBezTo>
                  <a:close/>
                  <a:moveTo>
                    <a:pt x="29" y="45"/>
                  </a:moveTo>
                  <a:lnTo>
                    <a:pt x="29" y="45"/>
                  </a:lnTo>
                  <a:cubicBezTo>
                    <a:pt x="28" y="45"/>
                    <a:pt x="27" y="45"/>
                    <a:pt x="25" y="45"/>
                  </a:cubicBezTo>
                  <a:cubicBezTo>
                    <a:pt x="26" y="45"/>
                    <a:pt x="27" y="44"/>
                    <a:pt x="27" y="43"/>
                  </a:cubicBezTo>
                  <a:cubicBezTo>
                    <a:pt x="28" y="44"/>
                    <a:pt x="28" y="45"/>
                    <a:pt x="29" y="45"/>
                  </a:cubicBezTo>
                  <a:close/>
                  <a:moveTo>
                    <a:pt x="20" y="46"/>
                  </a:moveTo>
                  <a:lnTo>
                    <a:pt x="20" y="46"/>
                  </a:lnTo>
                  <a:cubicBezTo>
                    <a:pt x="19" y="46"/>
                    <a:pt x="17" y="46"/>
                    <a:pt x="16" y="46"/>
                  </a:cubicBezTo>
                  <a:cubicBezTo>
                    <a:pt x="17" y="45"/>
                    <a:pt x="17" y="44"/>
                    <a:pt x="18" y="43"/>
                  </a:cubicBezTo>
                  <a:cubicBezTo>
                    <a:pt x="18" y="44"/>
                    <a:pt x="19" y="45"/>
                    <a:pt x="20" y="46"/>
                  </a:cubicBezTo>
                  <a:close/>
                  <a:moveTo>
                    <a:pt x="11" y="46"/>
                  </a:moveTo>
                  <a:lnTo>
                    <a:pt x="11" y="46"/>
                  </a:lnTo>
                  <a:cubicBezTo>
                    <a:pt x="10" y="46"/>
                    <a:pt x="8" y="46"/>
                    <a:pt x="7" y="47"/>
                  </a:cubicBezTo>
                  <a:cubicBezTo>
                    <a:pt x="8" y="46"/>
                    <a:pt x="8" y="45"/>
                    <a:pt x="9" y="44"/>
                  </a:cubicBezTo>
                  <a:cubicBezTo>
                    <a:pt x="9" y="45"/>
                    <a:pt x="10" y="46"/>
                    <a:pt x="11" y="46"/>
                  </a:cubicBezTo>
                  <a:close/>
                  <a:moveTo>
                    <a:pt x="6" y="38"/>
                  </a:moveTo>
                  <a:lnTo>
                    <a:pt x="6" y="38"/>
                  </a:lnTo>
                  <a:cubicBezTo>
                    <a:pt x="7" y="38"/>
                    <a:pt x="9" y="38"/>
                    <a:pt x="10" y="38"/>
                  </a:cubicBezTo>
                  <a:cubicBezTo>
                    <a:pt x="9" y="38"/>
                    <a:pt x="9" y="39"/>
                    <a:pt x="8" y="40"/>
                  </a:cubicBezTo>
                  <a:cubicBezTo>
                    <a:pt x="8" y="39"/>
                    <a:pt x="7" y="38"/>
                    <a:pt x="6" y="38"/>
                  </a:cubicBezTo>
                  <a:close/>
                  <a:moveTo>
                    <a:pt x="16" y="37"/>
                  </a:moveTo>
                  <a:lnTo>
                    <a:pt x="16" y="37"/>
                  </a:lnTo>
                  <a:cubicBezTo>
                    <a:pt x="17" y="37"/>
                    <a:pt x="18" y="37"/>
                    <a:pt x="20" y="37"/>
                  </a:cubicBezTo>
                  <a:cubicBezTo>
                    <a:pt x="19" y="38"/>
                    <a:pt x="18" y="38"/>
                    <a:pt x="18" y="39"/>
                  </a:cubicBezTo>
                  <a:cubicBezTo>
                    <a:pt x="17" y="38"/>
                    <a:pt x="16" y="38"/>
                    <a:pt x="16" y="37"/>
                  </a:cubicBezTo>
                  <a:close/>
                  <a:moveTo>
                    <a:pt x="25" y="37"/>
                  </a:moveTo>
                  <a:lnTo>
                    <a:pt x="25" y="37"/>
                  </a:lnTo>
                  <a:lnTo>
                    <a:pt x="29" y="37"/>
                  </a:lnTo>
                  <a:cubicBezTo>
                    <a:pt x="28" y="37"/>
                    <a:pt x="27" y="38"/>
                    <a:pt x="27" y="39"/>
                  </a:cubicBezTo>
                  <a:cubicBezTo>
                    <a:pt x="26" y="38"/>
                    <a:pt x="26" y="37"/>
                    <a:pt x="25" y="37"/>
                  </a:cubicBezTo>
                  <a:close/>
                  <a:moveTo>
                    <a:pt x="34" y="37"/>
                  </a:moveTo>
                  <a:lnTo>
                    <a:pt x="34" y="37"/>
                  </a:lnTo>
                  <a:lnTo>
                    <a:pt x="36" y="36"/>
                  </a:lnTo>
                  <a:cubicBezTo>
                    <a:pt x="37" y="36"/>
                    <a:pt x="37" y="36"/>
                    <a:pt x="37" y="36"/>
                  </a:cubicBezTo>
                  <a:lnTo>
                    <a:pt x="37" y="34"/>
                  </a:lnTo>
                  <a:cubicBezTo>
                    <a:pt x="38" y="34"/>
                    <a:pt x="38" y="35"/>
                    <a:pt x="39" y="35"/>
                  </a:cubicBezTo>
                  <a:cubicBezTo>
                    <a:pt x="38" y="36"/>
                    <a:pt x="37" y="37"/>
                    <a:pt x="36" y="38"/>
                  </a:cubicBezTo>
                  <a:cubicBezTo>
                    <a:pt x="36" y="38"/>
                    <a:pt x="35" y="37"/>
                    <a:pt x="34" y="37"/>
                  </a:cubicBezTo>
                  <a:close/>
                  <a:moveTo>
                    <a:pt x="37" y="28"/>
                  </a:moveTo>
                  <a:lnTo>
                    <a:pt x="37" y="28"/>
                  </a:lnTo>
                  <a:lnTo>
                    <a:pt x="37" y="24"/>
                  </a:lnTo>
                  <a:cubicBezTo>
                    <a:pt x="38" y="25"/>
                    <a:pt x="38" y="26"/>
                    <a:pt x="39" y="26"/>
                  </a:cubicBezTo>
                  <a:cubicBezTo>
                    <a:pt x="38" y="27"/>
                    <a:pt x="38" y="27"/>
                    <a:pt x="37" y="28"/>
                  </a:cubicBezTo>
                  <a:close/>
                  <a:moveTo>
                    <a:pt x="37" y="19"/>
                  </a:moveTo>
                  <a:lnTo>
                    <a:pt x="37" y="19"/>
                  </a:lnTo>
                  <a:lnTo>
                    <a:pt x="37" y="15"/>
                  </a:lnTo>
                  <a:cubicBezTo>
                    <a:pt x="38" y="16"/>
                    <a:pt x="38" y="17"/>
                    <a:pt x="39" y="17"/>
                  </a:cubicBezTo>
                  <a:cubicBezTo>
                    <a:pt x="38" y="18"/>
                    <a:pt x="38" y="18"/>
                    <a:pt x="37" y="19"/>
                  </a:cubicBezTo>
                  <a:close/>
                  <a:moveTo>
                    <a:pt x="37" y="10"/>
                  </a:moveTo>
                  <a:lnTo>
                    <a:pt x="37" y="10"/>
                  </a:lnTo>
                  <a:lnTo>
                    <a:pt x="37" y="6"/>
                  </a:lnTo>
                  <a:cubicBezTo>
                    <a:pt x="38" y="7"/>
                    <a:pt x="38" y="8"/>
                    <a:pt x="39" y="8"/>
                  </a:cubicBezTo>
                  <a:cubicBezTo>
                    <a:pt x="38" y="9"/>
                    <a:pt x="38" y="9"/>
                    <a:pt x="37" y="10"/>
                  </a:cubicBezTo>
                  <a:close/>
                  <a:moveTo>
                    <a:pt x="46" y="6"/>
                  </a:moveTo>
                  <a:lnTo>
                    <a:pt x="46" y="6"/>
                  </a:lnTo>
                  <a:lnTo>
                    <a:pt x="46" y="10"/>
                  </a:lnTo>
                  <a:cubicBezTo>
                    <a:pt x="45" y="9"/>
                    <a:pt x="45" y="9"/>
                    <a:pt x="44" y="8"/>
                  </a:cubicBezTo>
                  <a:cubicBezTo>
                    <a:pt x="45" y="8"/>
                    <a:pt x="45" y="7"/>
                    <a:pt x="46" y="6"/>
                  </a:cubicBezTo>
                  <a:close/>
                  <a:moveTo>
                    <a:pt x="46" y="15"/>
                  </a:moveTo>
                  <a:lnTo>
                    <a:pt x="46" y="15"/>
                  </a:lnTo>
                  <a:lnTo>
                    <a:pt x="46" y="20"/>
                  </a:lnTo>
                  <a:cubicBezTo>
                    <a:pt x="45" y="19"/>
                    <a:pt x="45" y="18"/>
                    <a:pt x="44" y="17"/>
                  </a:cubicBezTo>
                  <a:cubicBezTo>
                    <a:pt x="45" y="17"/>
                    <a:pt x="45" y="16"/>
                    <a:pt x="46" y="15"/>
                  </a:cubicBezTo>
                  <a:close/>
                  <a:moveTo>
                    <a:pt x="46" y="24"/>
                  </a:moveTo>
                  <a:lnTo>
                    <a:pt x="46" y="24"/>
                  </a:lnTo>
                  <a:lnTo>
                    <a:pt x="46" y="29"/>
                  </a:lnTo>
                  <a:cubicBezTo>
                    <a:pt x="46" y="28"/>
                    <a:pt x="45" y="27"/>
                    <a:pt x="44" y="26"/>
                  </a:cubicBezTo>
                  <a:cubicBezTo>
                    <a:pt x="45" y="26"/>
                    <a:pt x="46" y="25"/>
                    <a:pt x="46" y="24"/>
                  </a:cubicBezTo>
                  <a:close/>
                  <a:moveTo>
                    <a:pt x="0" y="42"/>
                  </a:moveTo>
                  <a:lnTo>
                    <a:pt x="0" y="42"/>
                  </a:lnTo>
                  <a:cubicBezTo>
                    <a:pt x="0" y="41"/>
                    <a:pt x="1" y="41"/>
                    <a:pt x="1" y="40"/>
                  </a:cubicBezTo>
                  <a:cubicBezTo>
                    <a:pt x="2" y="39"/>
                    <a:pt x="3" y="39"/>
                    <a:pt x="4" y="39"/>
                  </a:cubicBezTo>
                  <a:cubicBezTo>
                    <a:pt x="6" y="39"/>
                    <a:pt x="8" y="41"/>
                    <a:pt x="8" y="43"/>
                  </a:cubicBezTo>
                  <a:cubicBezTo>
                    <a:pt x="8" y="45"/>
                    <a:pt x="6" y="46"/>
                    <a:pt x="4" y="46"/>
                  </a:cubicBezTo>
                  <a:cubicBezTo>
                    <a:pt x="2" y="46"/>
                    <a:pt x="0" y="45"/>
                    <a:pt x="0" y="43"/>
                  </a:cubicBezTo>
                  <a:cubicBezTo>
                    <a:pt x="0" y="43"/>
                    <a:pt x="0" y="42"/>
                    <a:pt x="0" y="42"/>
                  </a:cubicBezTo>
                  <a:close/>
                  <a:moveTo>
                    <a:pt x="6" y="42"/>
                  </a:moveTo>
                  <a:lnTo>
                    <a:pt x="6" y="42"/>
                  </a:lnTo>
                  <a:cubicBezTo>
                    <a:pt x="6" y="44"/>
                    <a:pt x="5" y="45"/>
                    <a:pt x="4" y="45"/>
                  </a:cubicBezTo>
                  <a:cubicBezTo>
                    <a:pt x="6" y="45"/>
                    <a:pt x="7" y="44"/>
                    <a:pt x="6" y="42"/>
                  </a:cubicBezTo>
                  <a:close/>
                  <a:moveTo>
                    <a:pt x="80" y="39"/>
                  </a:moveTo>
                  <a:lnTo>
                    <a:pt x="80" y="39"/>
                  </a:lnTo>
                  <a:cubicBezTo>
                    <a:pt x="81" y="40"/>
                    <a:pt x="81" y="42"/>
                    <a:pt x="81" y="43"/>
                  </a:cubicBezTo>
                  <a:cubicBezTo>
                    <a:pt x="81" y="43"/>
                    <a:pt x="81" y="44"/>
                    <a:pt x="81" y="44"/>
                  </a:cubicBezTo>
                  <a:cubicBezTo>
                    <a:pt x="81" y="45"/>
                    <a:pt x="79" y="46"/>
                    <a:pt x="78" y="46"/>
                  </a:cubicBezTo>
                  <a:cubicBezTo>
                    <a:pt x="76" y="46"/>
                    <a:pt x="74" y="45"/>
                    <a:pt x="74" y="43"/>
                  </a:cubicBezTo>
                  <a:cubicBezTo>
                    <a:pt x="74" y="41"/>
                    <a:pt x="76" y="39"/>
                    <a:pt x="78" y="39"/>
                  </a:cubicBezTo>
                  <a:cubicBezTo>
                    <a:pt x="79" y="39"/>
                    <a:pt x="79" y="39"/>
                    <a:pt x="80" y="39"/>
                  </a:cubicBezTo>
                  <a:close/>
                  <a:moveTo>
                    <a:pt x="80" y="42"/>
                  </a:moveTo>
                  <a:lnTo>
                    <a:pt x="80" y="42"/>
                  </a:lnTo>
                  <a:cubicBezTo>
                    <a:pt x="80" y="44"/>
                    <a:pt x="79" y="45"/>
                    <a:pt x="78" y="45"/>
                  </a:cubicBezTo>
                  <a:cubicBezTo>
                    <a:pt x="80" y="45"/>
                    <a:pt x="81" y="44"/>
                    <a:pt x="80" y="42"/>
                  </a:cubicBezTo>
                  <a:close/>
                  <a:moveTo>
                    <a:pt x="44" y="31"/>
                  </a:moveTo>
                  <a:lnTo>
                    <a:pt x="44" y="31"/>
                  </a:lnTo>
                  <a:cubicBezTo>
                    <a:pt x="43" y="32"/>
                    <a:pt x="43" y="33"/>
                    <a:pt x="42" y="34"/>
                  </a:cubicBezTo>
                  <a:cubicBezTo>
                    <a:pt x="44" y="34"/>
                    <a:pt x="44" y="32"/>
                    <a:pt x="44" y="31"/>
                  </a:cubicBezTo>
                  <a:close/>
                  <a:moveTo>
                    <a:pt x="41" y="27"/>
                  </a:moveTo>
                  <a:lnTo>
                    <a:pt x="41" y="27"/>
                  </a:lnTo>
                  <a:cubicBezTo>
                    <a:pt x="44" y="27"/>
                    <a:pt x="45" y="29"/>
                    <a:pt x="45" y="31"/>
                  </a:cubicBezTo>
                  <a:cubicBezTo>
                    <a:pt x="45" y="33"/>
                    <a:pt x="44" y="35"/>
                    <a:pt x="41" y="35"/>
                  </a:cubicBezTo>
                  <a:cubicBezTo>
                    <a:pt x="39" y="35"/>
                    <a:pt x="38" y="33"/>
                    <a:pt x="38" y="31"/>
                  </a:cubicBezTo>
                  <a:cubicBezTo>
                    <a:pt x="38" y="29"/>
                    <a:pt x="39" y="27"/>
                    <a:pt x="41" y="27"/>
                  </a:cubicBezTo>
                  <a:close/>
                  <a:moveTo>
                    <a:pt x="44" y="22"/>
                  </a:moveTo>
                  <a:lnTo>
                    <a:pt x="44" y="22"/>
                  </a:lnTo>
                  <a:cubicBezTo>
                    <a:pt x="43" y="23"/>
                    <a:pt x="43" y="24"/>
                    <a:pt x="42" y="24"/>
                  </a:cubicBezTo>
                  <a:cubicBezTo>
                    <a:pt x="44" y="25"/>
                    <a:pt x="44" y="23"/>
                    <a:pt x="44" y="22"/>
                  </a:cubicBezTo>
                  <a:close/>
                  <a:moveTo>
                    <a:pt x="41" y="18"/>
                  </a:moveTo>
                  <a:lnTo>
                    <a:pt x="41" y="18"/>
                  </a:lnTo>
                  <a:cubicBezTo>
                    <a:pt x="44" y="18"/>
                    <a:pt x="45" y="20"/>
                    <a:pt x="45" y="22"/>
                  </a:cubicBezTo>
                  <a:cubicBezTo>
                    <a:pt x="45" y="24"/>
                    <a:pt x="44" y="26"/>
                    <a:pt x="41" y="26"/>
                  </a:cubicBezTo>
                  <a:cubicBezTo>
                    <a:pt x="39" y="26"/>
                    <a:pt x="38" y="24"/>
                    <a:pt x="38" y="22"/>
                  </a:cubicBezTo>
                  <a:cubicBezTo>
                    <a:pt x="38" y="20"/>
                    <a:pt x="39" y="18"/>
                    <a:pt x="41" y="18"/>
                  </a:cubicBezTo>
                  <a:close/>
                  <a:moveTo>
                    <a:pt x="44" y="13"/>
                  </a:moveTo>
                  <a:lnTo>
                    <a:pt x="44" y="13"/>
                  </a:lnTo>
                  <a:cubicBezTo>
                    <a:pt x="43" y="14"/>
                    <a:pt x="43" y="15"/>
                    <a:pt x="42" y="15"/>
                  </a:cubicBezTo>
                  <a:cubicBezTo>
                    <a:pt x="44" y="15"/>
                    <a:pt x="44" y="14"/>
                    <a:pt x="44" y="13"/>
                  </a:cubicBezTo>
                  <a:close/>
                  <a:moveTo>
                    <a:pt x="41" y="9"/>
                  </a:moveTo>
                  <a:lnTo>
                    <a:pt x="41" y="9"/>
                  </a:lnTo>
                  <a:cubicBezTo>
                    <a:pt x="44" y="9"/>
                    <a:pt x="45" y="11"/>
                    <a:pt x="45" y="13"/>
                  </a:cubicBezTo>
                  <a:cubicBezTo>
                    <a:pt x="45" y="15"/>
                    <a:pt x="44" y="17"/>
                    <a:pt x="41" y="17"/>
                  </a:cubicBezTo>
                  <a:cubicBezTo>
                    <a:pt x="39" y="17"/>
                    <a:pt x="38" y="15"/>
                    <a:pt x="38" y="13"/>
                  </a:cubicBezTo>
                  <a:cubicBezTo>
                    <a:pt x="38" y="11"/>
                    <a:pt x="39" y="9"/>
                    <a:pt x="41" y="9"/>
                  </a:cubicBezTo>
                  <a:close/>
                  <a:moveTo>
                    <a:pt x="44" y="3"/>
                  </a:moveTo>
                  <a:lnTo>
                    <a:pt x="44" y="3"/>
                  </a:lnTo>
                  <a:cubicBezTo>
                    <a:pt x="43" y="5"/>
                    <a:pt x="43" y="6"/>
                    <a:pt x="42" y="6"/>
                  </a:cubicBezTo>
                  <a:cubicBezTo>
                    <a:pt x="44" y="6"/>
                    <a:pt x="44" y="5"/>
                    <a:pt x="44" y="3"/>
                  </a:cubicBezTo>
                  <a:close/>
                  <a:moveTo>
                    <a:pt x="41" y="0"/>
                  </a:moveTo>
                  <a:lnTo>
                    <a:pt x="41" y="0"/>
                  </a:lnTo>
                  <a:cubicBezTo>
                    <a:pt x="44" y="0"/>
                    <a:pt x="45" y="2"/>
                    <a:pt x="45" y="4"/>
                  </a:cubicBezTo>
                  <a:cubicBezTo>
                    <a:pt x="45" y="6"/>
                    <a:pt x="44" y="7"/>
                    <a:pt x="41" y="7"/>
                  </a:cubicBezTo>
                  <a:cubicBezTo>
                    <a:pt x="39" y="7"/>
                    <a:pt x="38" y="6"/>
                    <a:pt x="38" y="4"/>
                  </a:cubicBezTo>
                  <a:cubicBezTo>
                    <a:pt x="38" y="2"/>
                    <a:pt x="39" y="0"/>
                    <a:pt x="41" y="0"/>
                  </a:cubicBezTo>
                  <a:close/>
                  <a:moveTo>
                    <a:pt x="34" y="41"/>
                  </a:moveTo>
                  <a:lnTo>
                    <a:pt x="34" y="41"/>
                  </a:lnTo>
                  <a:cubicBezTo>
                    <a:pt x="34" y="42"/>
                    <a:pt x="33" y="43"/>
                    <a:pt x="32" y="43"/>
                  </a:cubicBezTo>
                  <a:cubicBezTo>
                    <a:pt x="34" y="43"/>
                    <a:pt x="34" y="42"/>
                    <a:pt x="34" y="41"/>
                  </a:cubicBezTo>
                  <a:close/>
                  <a:moveTo>
                    <a:pt x="32" y="37"/>
                  </a:moveTo>
                  <a:lnTo>
                    <a:pt x="32" y="37"/>
                  </a:lnTo>
                  <a:cubicBezTo>
                    <a:pt x="34" y="37"/>
                    <a:pt x="35" y="39"/>
                    <a:pt x="35" y="41"/>
                  </a:cubicBezTo>
                  <a:cubicBezTo>
                    <a:pt x="35" y="43"/>
                    <a:pt x="34" y="44"/>
                    <a:pt x="32" y="44"/>
                  </a:cubicBezTo>
                  <a:cubicBezTo>
                    <a:pt x="30" y="44"/>
                    <a:pt x="28" y="43"/>
                    <a:pt x="28" y="41"/>
                  </a:cubicBezTo>
                  <a:cubicBezTo>
                    <a:pt x="28" y="39"/>
                    <a:pt x="30" y="37"/>
                    <a:pt x="32" y="37"/>
                  </a:cubicBezTo>
                  <a:close/>
                  <a:moveTo>
                    <a:pt x="25" y="41"/>
                  </a:moveTo>
                  <a:lnTo>
                    <a:pt x="25" y="41"/>
                  </a:lnTo>
                  <a:cubicBezTo>
                    <a:pt x="24" y="42"/>
                    <a:pt x="24" y="43"/>
                    <a:pt x="23" y="44"/>
                  </a:cubicBezTo>
                  <a:cubicBezTo>
                    <a:pt x="24" y="44"/>
                    <a:pt x="25" y="42"/>
                    <a:pt x="25" y="41"/>
                  </a:cubicBezTo>
                  <a:close/>
                  <a:moveTo>
                    <a:pt x="22" y="37"/>
                  </a:moveTo>
                  <a:lnTo>
                    <a:pt x="22" y="37"/>
                  </a:lnTo>
                  <a:cubicBezTo>
                    <a:pt x="24" y="37"/>
                    <a:pt x="26" y="39"/>
                    <a:pt x="26" y="41"/>
                  </a:cubicBezTo>
                  <a:cubicBezTo>
                    <a:pt x="26" y="43"/>
                    <a:pt x="24" y="45"/>
                    <a:pt x="22" y="45"/>
                  </a:cubicBezTo>
                  <a:cubicBezTo>
                    <a:pt x="20" y="45"/>
                    <a:pt x="19" y="43"/>
                    <a:pt x="19" y="41"/>
                  </a:cubicBezTo>
                  <a:cubicBezTo>
                    <a:pt x="19" y="39"/>
                    <a:pt x="20" y="37"/>
                    <a:pt x="22" y="37"/>
                  </a:cubicBezTo>
                  <a:close/>
                  <a:moveTo>
                    <a:pt x="16" y="42"/>
                  </a:moveTo>
                  <a:lnTo>
                    <a:pt x="16" y="42"/>
                  </a:lnTo>
                  <a:cubicBezTo>
                    <a:pt x="15" y="43"/>
                    <a:pt x="14" y="44"/>
                    <a:pt x="13" y="44"/>
                  </a:cubicBezTo>
                  <a:cubicBezTo>
                    <a:pt x="15" y="44"/>
                    <a:pt x="16" y="43"/>
                    <a:pt x="16" y="42"/>
                  </a:cubicBezTo>
                  <a:close/>
                  <a:moveTo>
                    <a:pt x="13" y="38"/>
                  </a:moveTo>
                  <a:lnTo>
                    <a:pt x="13" y="38"/>
                  </a:lnTo>
                  <a:cubicBezTo>
                    <a:pt x="15" y="38"/>
                    <a:pt x="17" y="40"/>
                    <a:pt x="17" y="42"/>
                  </a:cubicBezTo>
                  <a:cubicBezTo>
                    <a:pt x="17" y="44"/>
                    <a:pt x="15" y="45"/>
                    <a:pt x="13" y="45"/>
                  </a:cubicBezTo>
                  <a:cubicBezTo>
                    <a:pt x="11" y="45"/>
                    <a:pt x="9" y="44"/>
                    <a:pt x="9" y="42"/>
                  </a:cubicBezTo>
                  <a:cubicBezTo>
                    <a:pt x="9" y="40"/>
                    <a:pt x="11" y="38"/>
                    <a:pt x="13" y="38"/>
                  </a:cubicBezTo>
                  <a:close/>
                  <a:moveTo>
                    <a:pt x="71" y="42"/>
                  </a:moveTo>
                  <a:lnTo>
                    <a:pt x="71" y="42"/>
                  </a:lnTo>
                  <a:cubicBezTo>
                    <a:pt x="70" y="43"/>
                    <a:pt x="70" y="44"/>
                    <a:pt x="69" y="44"/>
                  </a:cubicBezTo>
                  <a:cubicBezTo>
                    <a:pt x="71" y="45"/>
                    <a:pt x="71" y="43"/>
                    <a:pt x="71" y="42"/>
                  </a:cubicBezTo>
                  <a:close/>
                  <a:moveTo>
                    <a:pt x="69" y="38"/>
                  </a:moveTo>
                  <a:lnTo>
                    <a:pt x="69" y="38"/>
                  </a:lnTo>
                  <a:cubicBezTo>
                    <a:pt x="71" y="38"/>
                    <a:pt x="72" y="40"/>
                    <a:pt x="72" y="42"/>
                  </a:cubicBezTo>
                  <a:cubicBezTo>
                    <a:pt x="72" y="44"/>
                    <a:pt x="71" y="46"/>
                    <a:pt x="69" y="46"/>
                  </a:cubicBezTo>
                  <a:cubicBezTo>
                    <a:pt x="66" y="46"/>
                    <a:pt x="65" y="44"/>
                    <a:pt x="65" y="42"/>
                  </a:cubicBezTo>
                  <a:cubicBezTo>
                    <a:pt x="65" y="40"/>
                    <a:pt x="66" y="38"/>
                    <a:pt x="69" y="38"/>
                  </a:cubicBezTo>
                  <a:close/>
                  <a:moveTo>
                    <a:pt x="62" y="41"/>
                  </a:moveTo>
                  <a:lnTo>
                    <a:pt x="62" y="41"/>
                  </a:lnTo>
                  <a:cubicBezTo>
                    <a:pt x="61" y="42"/>
                    <a:pt x="61" y="43"/>
                    <a:pt x="59" y="44"/>
                  </a:cubicBezTo>
                  <a:cubicBezTo>
                    <a:pt x="61" y="44"/>
                    <a:pt x="62" y="42"/>
                    <a:pt x="62" y="41"/>
                  </a:cubicBezTo>
                  <a:close/>
                  <a:moveTo>
                    <a:pt x="59" y="37"/>
                  </a:moveTo>
                  <a:lnTo>
                    <a:pt x="59" y="37"/>
                  </a:lnTo>
                  <a:cubicBezTo>
                    <a:pt x="61" y="37"/>
                    <a:pt x="63" y="39"/>
                    <a:pt x="63" y="41"/>
                  </a:cubicBezTo>
                  <a:cubicBezTo>
                    <a:pt x="63" y="43"/>
                    <a:pt x="61" y="45"/>
                    <a:pt x="59" y="45"/>
                  </a:cubicBezTo>
                  <a:cubicBezTo>
                    <a:pt x="57" y="45"/>
                    <a:pt x="56" y="43"/>
                    <a:pt x="56" y="41"/>
                  </a:cubicBezTo>
                  <a:cubicBezTo>
                    <a:pt x="56" y="39"/>
                    <a:pt x="57" y="37"/>
                    <a:pt x="59" y="37"/>
                  </a:cubicBezTo>
                  <a:close/>
                  <a:moveTo>
                    <a:pt x="53" y="40"/>
                  </a:moveTo>
                  <a:lnTo>
                    <a:pt x="53" y="40"/>
                  </a:lnTo>
                  <a:cubicBezTo>
                    <a:pt x="52" y="42"/>
                    <a:pt x="51" y="42"/>
                    <a:pt x="50" y="43"/>
                  </a:cubicBezTo>
                  <a:cubicBezTo>
                    <a:pt x="52" y="43"/>
                    <a:pt x="53" y="42"/>
                    <a:pt x="53" y="40"/>
                  </a:cubicBezTo>
                  <a:close/>
                  <a:moveTo>
                    <a:pt x="50" y="37"/>
                  </a:moveTo>
                  <a:lnTo>
                    <a:pt x="50" y="37"/>
                  </a:lnTo>
                  <a:cubicBezTo>
                    <a:pt x="52" y="37"/>
                    <a:pt x="54" y="38"/>
                    <a:pt x="54" y="41"/>
                  </a:cubicBezTo>
                  <a:cubicBezTo>
                    <a:pt x="54" y="43"/>
                    <a:pt x="52" y="44"/>
                    <a:pt x="50" y="44"/>
                  </a:cubicBezTo>
                  <a:cubicBezTo>
                    <a:pt x="48" y="44"/>
                    <a:pt x="46" y="43"/>
                    <a:pt x="46" y="41"/>
                  </a:cubicBezTo>
                  <a:cubicBezTo>
                    <a:pt x="46" y="38"/>
                    <a:pt x="48" y="37"/>
                    <a:pt x="50" y="37"/>
                  </a:cubicBezTo>
                  <a:close/>
                  <a:moveTo>
                    <a:pt x="43" y="40"/>
                  </a:moveTo>
                  <a:lnTo>
                    <a:pt x="43" y="40"/>
                  </a:lnTo>
                  <a:cubicBezTo>
                    <a:pt x="43" y="41"/>
                    <a:pt x="42" y="42"/>
                    <a:pt x="41" y="43"/>
                  </a:cubicBezTo>
                  <a:cubicBezTo>
                    <a:pt x="43" y="43"/>
                    <a:pt x="44" y="41"/>
                    <a:pt x="43" y="40"/>
                  </a:cubicBezTo>
                  <a:close/>
                  <a:moveTo>
                    <a:pt x="41" y="36"/>
                  </a:moveTo>
                  <a:lnTo>
                    <a:pt x="41" y="36"/>
                  </a:lnTo>
                  <a:cubicBezTo>
                    <a:pt x="43" y="36"/>
                    <a:pt x="45" y="38"/>
                    <a:pt x="45" y="40"/>
                  </a:cubicBezTo>
                  <a:cubicBezTo>
                    <a:pt x="45" y="42"/>
                    <a:pt x="43" y="44"/>
                    <a:pt x="41" y="44"/>
                  </a:cubicBezTo>
                  <a:cubicBezTo>
                    <a:pt x="39" y="44"/>
                    <a:pt x="37" y="42"/>
                    <a:pt x="37" y="40"/>
                  </a:cubicBezTo>
                  <a:cubicBezTo>
                    <a:pt x="37" y="38"/>
                    <a:pt x="39" y="36"/>
                    <a:pt x="41" y="3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3" name="Freeform 1520"/>
            <p:cNvSpPr>
              <a:spLocks/>
            </p:cNvSpPr>
            <p:nvPr userDrawn="1"/>
          </p:nvSpPr>
          <p:spPr bwMode="auto">
            <a:xfrm>
              <a:off x="419" y="363"/>
              <a:ext cx="9" cy="9"/>
            </a:xfrm>
            <a:custGeom>
              <a:avLst/>
              <a:gdLst>
                <a:gd name="T0" fmla="*/ 13 w 20"/>
                <a:gd name="T1" fmla="*/ 4 h 21"/>
                <a:gd name="T2" fmla="*/ 13 w 20"/>
                <a:gd name="T3" fmla="*/ 4 h 21"/>
                <a:gd name="T4" fmla="*/ 12 w 20"/>
                <a:gd name="T5" fmla="*/ 7 h 21"/>
                <a:gd name="T6" fmla="*/ 20 w 20"/>
                <a:gd name="T7" fmla="*/ 5 h 21"/>
                <a:gd name="T8" fmla="*/ 20 w 20"/>
                <a:gd name="T9" fmla="*/ 15 h 21"/>
                <a:gd name="T10" fmla="*/ 14 w 20"/>
                <a:gd name="T11" fmla="*/ 12 h 21"/>
                <a:gd name="T12" fmla="*/ 15 w 20"/>
                <a:gd name="T13" fmla="*/ 21 h 21"/>
                <a:gd name="T14" fmla="*/ 5 w 20"/>
                <a:gd name="T15" fmla="*/ 21 h 21"/>
                <a:gd name="T16" fmla="*/ 9 w 20"/>
                <a:gd name="T17" fmla="*/ 14 h 21"/>
                <a:gd name="T18" fmla="*/ 0 w 20"/>
                <a:gd name="T19" fmla="*/ 15 h 21"/>
                <a:gd name="T20" fmla="*/ 0 w 20"/>
                <a:gd name="T21" fmla="*/ 5 h 21"/>
                <a:gd name="T22" fmla="*/ 7 w 20"/>
                <a:gd name="T23" fmla="*/ 9 h 21"/>
                <a:gd name="T24" fmla="*/ 5 w 20"/>
                <a:gd name="T25" fmla="*/ 0 h 21"/>
                <a:gd name="T26" fmla="*/ 15 w 20"/>
                <a:gd name="T27" fmla="*/ 0 h 21"/>
                <a:gd name="T28" fmla="*/ 13 w 20"/>
                <a:gd name="T29"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13" y="4"/>
                  </a:moveTo>
                  <a:lnTo>
                    <a:pt x="13" y="4"/>
                  </a:lnTo>
                  <a:cubicBezTo>
                    <a:pt x="12" y="5"/>
                    <a:pt x="12" y="6"/>
                    <a:pt x="12" y="7"/>
                  </a:cubicBezTo>
                  <a:cubicBezTo>
                    <a:pt x="13" y="11"/>
                    <a:pt x="19" y="6"/>
                    <a:pt x="20" y="5"/>
                  </a:cubicBezTo>
                  <a:lnTo>
                    <a:pt x="20" y="15"/>
                  </a:lnTo>
                  <a:cubicBezTo>
                    <a:pt x="19" y="14"/>
                    <a:pt x="16" y="12"/>
                    <a:pt x="14" y="12"/>
                  </a:cubicBezTo>
                  <a:cubicBezTo>
                    <a:pt x="9" y="13"/>
                    <a:pt x="14" y="19"/>
                    <a:pt x="15" y="21"/>
                  </a:cubicBezTo>
                  <a:lnTo>
                    <a:pt x="5" y="21"/>
                  </a:lnTo>
                  <a:cubicBezTo>
                    <a:pt x="6" y="19"/>
                    <a:pt x="9" y="16"/>
                    <a:pt x="9" y="14"/>
                  </a:cubicBezTo>
                  <a:cubicBezTo>
                    <a:pt x="8" y="9"/>
                    <a:pt x="1" y="14"/>
                    <a:pt x="0" y="15"/>
                  </a:cubicBezTo>
                  <a:lnTo>
                    <a:pt x="0" y="5"/>
                  </a:lnTo>
                  <a:cubicBezTo>
                    <a:pt x="1" y="6"/>
                    <a:pt x="5" y="9"/>
                    <a:pt x="7" y="9"/>
                  </a:cubicBezTo>
                  <a:cubicBezTo>
                    <a:pt x="11" y="8"/>
                    <a:pt x="6" y="1"/>
                    <a:pt x="5" y="0"/>
                  </a:cubicBezTo>
                  <a:lnTo>
                    <a:pt x="15" y="0"/>
                  </a:lnTo>
                  <a:cubicBezTo>
                    <a:pt x="14" y="1"/>
                    <a:pt x="13" y="3"/>
                    <a:pt x="13"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4" name="Freeform 1521"/>
            <p:cNvSpPr>
              <a:spLocks/>
            </p:cNvSpPr>
            <p:nvPr userDrawn="1"/>
          </p:nvSpPr>
          <p:spPr bwMode="auto">
            <a:xfrm>
              <a:off x="361" y="388"/>
              <a:ext cx="74" cy="28"/>
            </a:xfrm>
            <a:custGeom>
              <a:avLst/>
              <a:gdLst>
                <a:gd name="T0" fmla="*/ 109 w 164"/>
                <a:gd name="T1" fmla="*/ 25 h 62"/>
                <a:gd name="T2" fmla="*/ 109 w 164"/>
                <a:gd name="T3" fmla="*/ 25 h 62"/>
                <a:gd name="T4" fmla="*/ 127 w 164"/>
                <a:gd name="T5" fmla="*/ 40 h 62"/>
                <a:gd name="T6" fmla="*/ 133 w 164"/>
                <a:gd name="T7" fmla="*/ 29 h 62"/>
                <a:gd name="T8" fmla="*/ 131 w 164"/>
                <a:gd name="T9" fmla="*/ 24 h 62"/>
                <a:gd name="T10" fmla="*/ 139 w 164"/>
                <a:gd name="T11" fmla="*/ 30 h 62"/>
                <a:gd name="T12" fmla="*/ 144 w 164"/>
                <a:gd name="T13" fmla="*/ 41 h 62"/>
                <a:gd name="T14" fmla="*/ 149 w 164"/>
                <a:gd name="T15" fmla="*/ 41 h 62"/>
                <a:gd name="T16" fmla="*/ 152 w 164"/>
                <a:gd name="T17" fmla="*/ 33 h 62"/>
                <a:gd name="T18" fmla="*/ 151 w 164"/>
                <a:gd name="T19" fmla="*/ 26 h 62"/>
                <a:gd name="T20" fmla="*/ 157 w 164"/>
                <a:gd name="T21" fmla="*/ 32 h 62"/>
                <a:gd name="T22" fmla="*/ 163 w 164"/>
                <a:gd name="T23" fmla="*/ 36 h 62"/>
                <a:gd name="T24" fmla="*/ 161 w 164"/>
                <a:gd name="T25" fmla="*/ 45 h 62"/>
                <a:gd name="T26" fmla="*/ 149 w 164"/>
                <a:gd name="T27" fmla="*/ 50 h 62"/>
                <a:gd name="T28" fmla="*/ 142 w 164"/>
                <a:gd name="T29" fmla="*/ 56 h 62"/>
                <a:gd name="T30" fmla="*/ 128 w 164"/>
                <a:gd name="T31" fmla="*/ 56 h 62"/>
                <a:gd name="T32" fmla="*/ 115 w 164"/>
                <a:gd name="T33" fmla="*/ 62 h 62"/>
                <a:gd name="T34" fmla="*/ 103 w 164"/>
                <a:gd name="T35" fmla="*/ 57 h 62"/>
                <a:gd name="T36" fmla="*/ 85 w 164"/>
                <a:gd name="T37" fmla="*/ 47 h 62"/>
                <a:gd name="T38" fmla="*/ 56 w 164"/>
                <a:gd name="T39" fmla="*/ 41 h 62"/>
                <a:gd name="T40" fmla="*/ 30 w 164"/>
                <a:gd name="T41" fmla="*/ 35 h 62"/>
                <a:gd name="T42" fmla="*/ 2 w 164"/>
                <a:gd name="T43" fmla="*/ 31 h 62"/>
                <a:gd name="T44" fmla="*/ 7 w 164"/>
                <a:gd name="T45" fmla="*/ 14 h 62"/>
                <a:gd name="T46" fmla="*/ 8 w 164"/>
                <a:gd name="T47" fmla="*/ 3 h 62"/>
                <a:gd name="T48" fmla="*/ 36 w 164"/>
                <a:gd name="T49" fmla="*/ 0 h 62"/>
                <a:gd name="T50" fmla="*/ 39 w 164"/>
                <a:gd name="T51" fmla="*/ 15 h 62"/>
                <a:gd name="T52" fmla="*/ 56 w 164"/>
                <a:gd name="T53" fmla="*/ 26 h 62"/>
                <a:gd name="T54" fmla="*/ 95 w 164"/>
                <a:gd name="T55" fmla="*/ 34 h 62"/>
                <a:gd name="T56" fmla="*/ 104 w 164"/>
                <a:gd name="T57" fmla="*/ 25 h 62"/>
                <a:gd name="T58" fmla="*/ 109 w 164"/>
                <a:gd name="T59" fmla="*/ 2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4" h="62">
                  <a:moveTo>
                    <a:pt x="109" y="25"/>
                  </a:moveTo>
                  <a:lnTo>
                    <a:pt x="109" y="25"/>
                  </a:lnTo>
                  <a:cubicBezTo>
                    <a:pt x="112" y="31"/>
                    <a:pt x="118" y="40"/>
                    <a:pt x="127" y="40"/>
                  </a:cubicBezTo>
                  <a:cubicBezTo>
                    <a:pt x="126" y="35"/>
                    <a:pt x="128" y="31"/>
                    <a:pt x="133" y="29"/>
                  </a:cubicBezTo>
                  <a:cubicBezTo>
                    <a:pt x="133" y="28"/>
                    <a:pt x="133" y="25"/>
                    <a:pt x="131" y="24"/>
                  </a:cubicBezTo>
                  <a:cubicBezTo>
                    <a:pt x="136" y="23"/>
                    <a:pt x="138" y="26"/>
                    <a:pt x="139" y="30"/>
                  </a:cubicBezTo>
                  <a:cubicBezTo>
                    <a:pt x="145" y="31"/>
                    <a:pt x="146" y="37"/>
                    <a:pt x="144" y="41"/>
                  </a:cubicBezTo>
                  <a:cubicBezTo>
                    <a:pt x="146" y="42"/>
                    <a:pt x="149" y="41"/>
                    <a:pt x="149" y="41"/>
                  </a:cubicBezTo>
                  <a:cubicBezTo>
                    <a:pt x="147" y="36"/>
                    <a:pt x="150" y="34"/>
                    <a:pt x="152" y="33"/>
                  </a:cubicBezTo>
                  <a:cubicBezTo>
                    <a:pt x="153" y="30"/>
                    <a:pt x="152" y="28"/>
                    <a:pt x="151" y="26"/>
                  </a:cubicBezTo>
                  <a:cubicBezTo>
                    <a:pt x="156" y="26"/>
                    <a:pt x="157" y="31"/>
                    <a:pt x="157" y="32"/>
                  </a:cubicBezTo>
                  <a:cubicBezTo>
                    <a:pt x="160" y="33"/>
                    <a:pt x="161" y="33"/>
                    <a:pt x="163" y="36"/>
                  </a:cubicBezTo>
                  <a:cubicBezTo>
                    <a:pt x="164" y="37"/>
                    <a:pt x="164" y="43"/>
                    <a:pt x="161" y="45"/>
                  </a:cubicBezTo>
                  <a:cubicBezTo>
                    <a:pt x="158" y="47"/>
                    <a:pt x="153" y="47"/>
                    <a:pt x="149" y="50"/>
                  </a:cubicBezTo>
                  <a:cubicBezTo>
                    <a:pt x="147" y="51"/>
                    <a:pt x="146" y="55"/>
                    <a:pt x="142" y="56"/>
                  </a:cubicBezTo>
                  <a:cubicBezTo>
                    <a:pt x="138" y="57"/>
                    <a:pt x="133" y="55"/>
                    <a:pt x="128" y="56"/>
                  </a:cubicBezTo>
                  <a:cubicBezTo>
                    <a:pt x="122" y="58"/>
                    <a:pt x="120" y="62"/>
                    <a:pt x="115" y="62"/>
                  </a:cubicBezTo>
                  <a:cubicBezTo>
                    <a:pt x="110" y="62"/>
                    <a:pt x="111" y="58"/>
                    <a:pt x="103" y="57"/>
                  </a:cubicBezTo>
                  <a:cubicBezTo>
                    <a:pt x="97" y="54"/>
                    <a:pt x="91" y="49"/>
                    <a:pt x="85" y="47"/>
                  </a:cubicBezTo>
                  <a:cubicBezTo>
                    <a:pt x="76" y="44"/>
                    <a:pt x="66" y="43"/>
                    <a:pt x="56" y="41"/>
                  </a:cubicBezTo>
                  <a:cubicBezTo>
                    <a:pt x="47" y="40"/>
                    <a:pt x="39" y="36"/>
                    <a:pt x="30" y="35"/>
                  </a:cubicBezTo>
                  <a:cubicBezTo>
                    <a:pt x="24" y="34"/>
                    <a:pt x="5" y="35"/>
                    <a:pt x="2" y="31"/>
                  </a:cubicBezTo>
                  <a:cubicBezTo>
                    <a:pt x="0" y="27"/>
                    <a:pt x="6" y="25"/>
                    <a:pt x="7" y="14"/>
                  </a:cubicBezTo>
                  <a:cubicBezTo>
                    <a:pt x="7" y="12"/>
                    <a:pt x="8" y="4"/>
                    <a:pt x="8" y="3"/>
                  </a:cubicBezTo>
                  <a:cubicBezTo>
                    <a:pt x="8" y="3"/>
                    <a:pt x="34" y="0"/>
                    <a:pt x="36" y="0"/>
                  </a:cubicBezTo>
                  <a:cubicBezTo>
                    <a:pt x="36" y="7"/>
                    <a:pt x="38" y="13"/>
                    <a:pt x="39" y="15"/>
                  </a:cubicBezTo>
                  <a:cubicBezTo>
                    <a:pt x="43" y="21"/>
                    <a:pt x="50" y="23"/>
                    <a:pt x="56" y="26"/>
                  </a:cubicBezTo>
                  <a:cubicBezTo>
                    <a:pt x="69" y="30"/>
                    <a:pt x="82" y="35"/>
                    <a:pt x="95" y="34"/>
                  </a:cubicBezTo>
                  <a:cubicBezTo>
                    <a:pt x="96" y="34"/>
                    <a:pt x="103" y="30"/>
                    <a:pt x="104" y="25"/>
                  </a:cubicBezTo>
                  <a:cubicBezTo>
                    <a:pt x="105" y="23"/>
                    <a:pt x="108" y="23"/>
                    <a:pt x="109" y="25"/>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5" name="Freeform 1522"/>
            <p:cNvSpPr>
              <a:spLocks/>
            </p:cNvSpPr>
            <p:nvPr userDrawn="1"/>
          </p:nvSpPr>
          <p:spPr bwMode="auto">
            <a:xfrm>
              <a:off x="363" y="388"/>
              <a:ext cx="62" cy="27"/>
            </a:xfrm>
            <a:custGeom>
              <a:avLst/>
              <a:gdLst>
                <a:gd name="T0" fmla="*/ 29 w 138"/>
                <a:gd name="T1" fmla="*/ 0 h 59"/>
                <a:gd name="T2" fmla="*/ 29 w 138"/>
                <a:gd name="T3" fmla="*/ 0 h 59"/>
                <a:gd name="T4" fmla="*/ 32 w 138"/>
                <a:gd name="T5" fmla="*/ 16 h 59"/>
                <a:gd name="T6" fmla="*/ 35 w 138"/>
                <a:gd name="T7" fmla="*/ 20 h 59"/>
                <a:gd name="T8" fmla="*/ 35 w 138"/>
                <a:gd name="T9" fmla="*/ 24 h 59"/>
                <a:gd name="T10" fmla="*/ 40 w 138"/>
                <a:gd name="T11" fmla="*/ 22 h 59"/>
                <a:gd name="T12" fmla="*/ 39 w 138"/>
                <a:gd name="T13" fmla="*/ 26 h 59"/>
                <a:gd name="T14" fmla="*/ 46 w 138"/>
                <a:gd name="T15" fmla="*/ 25 h 59"/>
                <a:gd name="T16" fmla="*/ 45 w 138"/>
                <a:gd name="T17" fmla="*/ 28 h 59"/>
                <a:gd name="T18" fmla="*/ 50 w 138"/>
                <a:gd name="T19" fmla="*/ 28 h 59"/>
                <a:gd name="T20" fmla="*/ 53 w 138"/>
                <a:gd name="T21" fmla="*/ 28 h 59"/>
                <a:gd name="T22" fmla="*/ 73 w 138"/>
                <a:gd name="T23" fmla="*/ 34 h 59"/>
                <a:gd name="T24" fmla="*/ 102 w 138"/>
                <a:gd name="T25" fmla="*/ 27 h 59"/>
                <a:gd name="T26" fmla="*/ 106 w 138"/>
                <a:gd name="T27" fmla="*/ 31 h 59"/>
                <a:gd name="T28" fmla="*/ 102 w 138"/>
                <a:gd name="T29" fmla="*/ 32 h 59"/>
                <a:gd name="T30" fmla="*/ 108 w 138"/>
                <a:gd name="T31" fmla="*/ 38 h 59"/>
                <a:gd name="T32" fmla="*/ 103 w 138"/>
                <a:gd name="T33" fmla="*/ 37 h 59"/>
                <a:gd name="T34" fmla="*/ 107 w 138"/>
                <a:gd name="T35" fmla="*/ 39 h 59"/>
                <a:gd name="T36" fmla="*/ 103 w 138"/>
                <a:gd name="T37" fmla="*/ 39 h 59"/>
                <a:gd name="T38" fmla="*/ 104 w 138"/>
                <a:gd name="T39" fmla="*/ 42 h 59"/>
                <a:gd name="T40" fmla="*/ 120 w 138"/>
                <a:gd name="T41" fmla="*/ 43 h 59"/>
                <a:gd name="T42" fmla="*/ 108 w 138"/>
                <a:gd name="T43" fmla="*/ 47 h 59"/>
                <a:gd name="T44" fmla="*/ 110 w 138"/>
                <a:gd name="T45" fmla="*/ 50 h 59"/>
                <a:gd name="T46" fmla="*/ 112 w 138"/>
                <a:gd name="T47" fmla="*/ 50 h 59"/>
                <a:gd name="T48" fmla="*/ 115 w 138"/>
                <a:gd name="T49" fmla="*/ 53 h 59"/>
                <a:gd name="T50" fmla="*/ 116 w 138"/>
                <a:gd name="T51" fmla="*/ 49 h 59"/>
                <a:gd name="T52" fmla="*/ 119 w 138"/>
                <a:gd name="T53" fmla="*/ 52 h 59"/>
                <a:gd name="T54" fmla="*/ 120 w 138"/>
                <a:gd name="T55" fmla="*/ 47 h 59"/>
                <a:gd name="T56" fmla="*/ 122 w 138"/>
                <a:gd name="T57" fmla="*/ 50 h 59"/>
                <a:gd name="T58" fmla="*/ 123 w 138"/>
                <a:gd name="T59" fmla="*/ 44 h 59"/>
                <a:gd name="T60" fmla="*/ 125 w 138"/>
                <a:gd name="T61" fmla="*/ 46 h 59"/>
                <a:gd name="T62" fmla="*/ 124 w 138"/>
                <a:gd name="T63" fmla="*/ 42 h 59"/>
                <a:gd name="T64" fmla="*/ 127 w 138"/>
                <a:gd name="T65" fmla="*/ 43 h 59"/>
                <a:gd name="T66" fmla="*/ 128 w 138"/>
                <a:gd name="T67" fmla="*/ 32 h 59"/>
                <a:gd name="T68" fmla="*/ 138 w 138"/>
                <a:gd name="T69" fmla="*/ 35 h 59"/>
                <a:gd name="T70" fmla="*/ 136 w 138"/>
                <a:gd name="T71" fmla="*/ 41 h 59"/>
                <a:gd name="T72" fmla="*/ 131 w 138"/>
                <a:gd name="T73" fmla="*/ 45 h 59"/>
                <a:gd name="T74" fmla="*/ 114 w 138"/>
                <a:gd name="T75" fmla="*/ 58 h 59"/>
                <a:gd name="T76" fmla="*/ 102 w 138"/>
                <a:gd name="T77" fmla="*/ 54 h 59"/>
                <a:gd name="T78" fmla="*/ 84 w 138"/>
                <a:gd name="T79" fmla="*/ 44 h 59"/>
                <a:gd name="T80" fmla="*/ 67 w 138"/>
                <a:gd name="T81" fmla="*/ 39 h 59"/>
                <a:gd name="T82" fmla="*/ 64 w 138"/>
                <a:gd name="T83" fmla="*/ 37 h 59"/>
                <a:gd name="T84" fmla="*/ 63 w 138"/>
                <a:gd name="T85" fmla="*/ 39 h 59"/>
                <a:gd name="T86" fmla="*/ 59 w 138"/>
                <a:gd name="T87" fmla="*/ 36 h 59"/>
                <a:gd name="T88" fmla="*/ 58 w 138"/>
                <a:gd name="T89" fmla="*/ 38 h 59"/>
                <a:gd name="T90" fmla="*/ 54 w 138"/>
                <a:gd name="T91" fmla="*/ 34 h 59"/>
                <a:gd name="T92" fmla="*/ 53 w 138"/>
                <a:gd name="T93" fmla="*/ 37 h 59"/>
                <a:gd name="T94" fmla="*/ 49 w 138"/>
                <a:gd name="T95" fmla="*/ 33 h 59"/>
                <a:gd name="T96" fmla="*/ 48 w 138"/>
                <a:gd name="T97" fmla="*/ 36 h 59"/>
                <a:gd name="T98" fmla="*/ 44 w 138"/>
                <a:gd name="T99" fmla="*/ 31 h 59"/>
                <a:gd name="T100" fmla="*/ 43 w 138"/>
                <a:gd name="T101" fmla="*/ 35 h 59"/>
                <a:gd name="T102" fmla="*/ 38 w 138"/>
                <a:gd name="T103" fmla="*/ 29 h 59"/>
                <a:gd name="T104" fmla="*/ 37 w 138"/>
                <a:gd name="T105" fmla="*/ 33 h 59"/>
                <a:gd name="T106" fmla="*/ 33 w 138"/>
                <a:gd name="T107" fmla="*/ 27 h 59"/>
                <a:gd name="T108" fmla="*/ 32 w 138"/>
                <a:gd name="T109" fmla="*/ 32 h 59"/>
                <a:gd name="T110" fmla="*/ 29 w 138"/>
                <a:gd name="T111" fmla="*/ 25 h 59"/>
                <a:gd name="T112" fmla="*/ 27 w 138"/>
                <a:gd name="T113" fmla="*/ 31 h 59"/>
                <a:gd name="T114" fmla="*/ 2 w 138"/>
                <a:gd name="T115" fmla="*/ 28 h 59"/>
                <a:gd name="T116" fmla="*/ 7 w 138"/>
                <a:gd name="T117" fmla="*/ 3 h 59"/>
                <a:gd name="T118" fmla="*/ 29 w 138"/>
                <a:gd name="T1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59">
                  <a:moveTo>
                    <a:pt x="29" y="0"/>
                  </a:moveTo>
                  <a:lnTo>
                    <a:pt x="29" y="0"/>
                  </a:lnTo>
                  <a:cubicBezTo>
                    <a:pt x="30" y="5"/>
                    <a:pt x="28" y="6"/>
                    <a:pt x="32" y="16"/>
                  </a:cubicBezTo>
                  <a:cubicBezTo>
                    <a:pt x="33" y="17"/>
                    <a:pt x="34" y="19"/>
                    <a:pt x="35" y="20"/>
                  </a:cubicBezTo>
                  <a:cubicBezTo>
                    <a:pt x="35" y="20"/>
                    <a:pt x="34" y="23"/>
                    <a:pt x="35" y="24"/>
                  </a:cubicBezTo>
                  <a:cubicBezTo>
                    <a:pt x="35" y="22"/>
                    <a:pt x="37" y="20"/>
                    <a:pt x="40" y="22"/>
                  </a:cubicBezTo>
                  <a:cubicBezTo>
                    <a:pt x="40" y="23"/>
                    <a:pt x="38" y="24"/>
                    <a:pt x="39" y="26"/>
                  </a:cubicBezTo>
                  <a:cubicBezTo>
                    <a:pt x="40" y="25"/>
                    <a:pt x="43" y="22"/>
                    <a:pt x="46" y="25"/>
                  </a:cubicBezTo>
                  <a:cubicBezTo>
                    <a:pt x="45" y="26"/>
                    <a:pt x="45" y="27"/>
                    <a:pt x="45" y="28"/>
                  </a:cubicBezTo>
                  <a:cubicBezTo>
                    <a:pt x="45" y="27"/>
                    <a:pt x="48" y="25"/>
                    <a:pt x="50" y="28"/>
                  </a:cubicBezTo>
                  <a:cubicBezTo>
                    <a:pt x="51" y="28"/>
                    <a:pt x="50" y="27"/>
                    <a:pt x="53" y="28"/>
                  </a:cubicBezTo>
                  <a:cubicBezTo>
                    <a:pt x="55" y="29"/>
                    <a:pt x="70" y="34"/>
                    <a:pt x="73" y="34"/>
                  </a:cubicBezTo>
                  <a:cubicBezTo>
                    <a:pt x="84" y="37"/>
                    <a:pt x="96" y="38"/>
                    <a:pt x="102" y="27"/>
                  </a:cubicBezTo>
                  <a:cubicBezTo>
                    <a:pt x="104" y="28"/>
                    <a:pt x="104" y="29"/>
                    <a:pt x="106" y="31"/>
                  </a:cubicBezTo>
                  <a:cubicBezTo>
                    <a:pt x="107" y="33"/>
                    <a:pt x="103" y="31"/>
                    <a:pt x="102" y="32"/>
                  </a:cubicBezTo>
                  <a:cubicBezTo>
                    <a:pt x="104" y="33"/>
                    <a:pt x="111" y="34"/>
                    <a:pt x="108" y="38"/>
                  </a:cubicBezTo>
                  <a:cubicBezTo>
                    <a:pt x="107" y="37"/>
                    <a:pt x="106" y="35"/>
                    <a:pt x="103" y="37"/>
                  </a:cubicBezTo>
                  <a:cubicBezTo>
                    <a:pt x="105" y="37"/>
                    <a:pt x="107" y="39"/>
                    <a:pt x="107" y="39"/>
                  </a:cubicBezTo>
                  <a:cubicBezTo>
                    <a:pt x="106" y="39"/>
                    <a:pt x="104" y="39"/>
                    <a:pt x="103" y="39"/>
                  </a:cubicBezTo>
                  <a:cubicBezTo>
                    <a:pt x="102" y="39"/>
                    <a:pt x="102" y="42"/>
                    <a:pt x="104" y="42"/>
                  </a:cubicBezTo>
                  <a:cubicBezTo>
                    <a:pt x="108" y="42"/>
                    <a:pt x="116" y="41"/>
                    <a:pt x="120" y="43"/>
                  </a:cubicBezTo>
                  <a:cubicBezTo>
                    <a:pt x="118" y="46"/>
                    <a:pt x="116" y="47"/>
                    <a:pt x="108" y="47"/>
                  </a:cubicBezTo>
                  <a:cubicBezTo>
                    <a:pt x="106" y="47"/>
                    <a:pt x="109" y="49"/>
                    <a:pt x="110" y="50"/>
                  </a:cubicBezTo>
                  <a:cubicBezTo>
                    <a:pt x="111" y="50"/>
                    <a:pt x="111" y="50"/>
                    <a:pt x="112" y="50"/>
                  </a:cubicBezTo>
                  <a:cubicBezTo>
                    <a:pt x="113" y="50"/>
                    <a:pt x="113" y="52"/>
                    <a:pt x="115" y="53"/>
                  </a:cubicBezTo>
                  <a:cubicBezTo>
                    <a:pt x="114" y="51"/>
                    <a:pt x="114" y="50"/>
                    <a:pt x="116" y="49"/>
                  </a:cubicBezTo>
                  <a:cubicBezTo>
                    <a:pt x="117" y="50"/>
                    <a:pt x="117" y="52"/>
                    <a:pt x="119" y="52"/>
                  </a:cubicBezTo>
                  <a:cubicBezTo>
                    <a:pt x="118" y="50"/>
                    <a:pt x="117" y="48"/>
                    <a:pt x="120" y="47"/>
                  </a:cubicBezTo>
                  <a:cubicBezTo>
                    <a:pt x="121" y="47"/>
                    <a:pt x="121" y="49"/>
                    <a:pt x="122" y="50"/>
                  </a:cubicBezTo>
                  <a:cubicBezTo>
                    <a:pt x="122" y="48"/>
                    <a:pt x="121" y="46"/>
                    <a:pt x="123" y="44"/>
                  </a:cubicBezTo>
                  <a:cubicBezTo>
                    <a:pt x="123" y="46"/>
                    <a:pt x="124" y="46"/>
                    <a:pt x="125" y="46"/>
                  </a:cubicBezTo>
                  <a:cubicBezTo>
                    <a:pt x="124" y="44"/>
                    <a:pt x="124" y="43"/>
                    <a:pt x="124" y="42"/>
                  </a:cubicBezTo>
                  <a:cubicBezTo>
                    <a:pt x="125" y="42"/>
                    <a:pt x="127" y="43"/>
                    <a:pt x="127" y="43"/>
                  </a:cubicBezTo>
                  <a:cubicBezTo>
                    <a:pt x="125" y="38"/>
                    <a:pt x="126" y="35"/>
                    <a:pt x="128" y="32"/>
                  </a:cubicBezTo>
                  <a:cubicBezTo>
                    <a:pt x="131" y="30"/>
                    <a:pt x="137" y="31"/>
                    <a:pt x="138" y="35"/>
                  </a:cubicBezTo>
                  <a:cubicBezTo>
                    <a:pt x="138" y="37"/>
                    <a:pt x="138" y="39"/>
                    <a:pt x="136" y="41"/>
                  </a:cubicBezTo>
                  <a:cubicBezTo>
                    <a:pt x="135" y="43"/>
                    <a:pt x="133" y="43"/>
                    <a:pt x="131" y="45"/>
                  </a:cubicBezTo>
                  <a:cubicBezTo>
                    <a:pt x="125" y="49"/>
                    <a:pt x="121" y="54"/>
                    <a:pt x="114" y="58"/>
                  </a:cubicBezTo>
                  <a:cubicBezTo>
                    <a:pt x="109" y="59"/>
                    <a:pt x="108" y="55"/>
                    <a:pt x="102" y="54"/>
                  </a:cubicBezTo>
                  <a:cubicBezTo>
                    <a:pt x="96" y="51"/>
                    <a:pt x="90" y="47"/>
                    <a:pt x="84" y="44"/>
                  </a:cubicBezTo>
                  <a:cubicBezTo>
                    <a:pt x="75" y="40"/>
                    <a:pt x="69" y="41"/>
                    <a:pt x="67" y="39"/>
                  </a:cubicBezTo>
                  <a:cubicBezTo>
                    <a:pt x="65" y="41"/>
                    <a:pt x="64" y="38"/>
                    <a:pt x="64" y="37"/>
                  </a:cubicBezTo>
                  <a:cubicBezTo>
                    <a:pt x="63" y="38"/>
                    <a:pt x="63" y="39"/>
                    <a:pt x="63" y="39"/>
                  </a:cubicBezTo>
                  <a:cubicBezTo>
                    <a:pt x="59" y="40"/>
                    <a:pt x="58" y="37"/>
                    <a:pt x="59" y="36"/>
                  </a:cubicBezTo>
                  <a:cubicBezTo>
                    <a:pt x="58" y="36"/>
                    <a:pt x="58" y="38"/>
                    <a:pt x="58" y="38"/>
                  </a:cubicBezTo>
                  <a:cubicBezTo>
                    <a:pt x="54" y="39"/>
                    <a:pt x="53" y="35"/>
                    <a:pt x="54" y="34"/>
                  </a:cubicBezTo>
                  <a:cubicBezTo>
                    <a:pt x="52" y="35"/>
                    <a:pt x="52" y="37"/>
                    <a:pt x="53" y="37"/>
                  </a:cubicBezTo>
                  <a:cubicBezTo>
                    <a:pt x="49" y="38"/>
                    <a:pt x="48" y="34"/>
                    <a:pt x="49" y="33"/>
                  </a:cubicBezTo>
                  <a:cubicBezTo>
                    <a:pt x="48" y="34"/>
                    <a:pt x="48" y="36"/>
                    <a:pt x="48" y="36"/>
                  </a:cubicBezTo>
                  <a:cubicBezTo>
                    <a:pt x="44" y="36"/>
                    <a:pt x="44" y="32"/>
                    <a:pt x="44" y="31"/>
                  </a:cubicBezTo>
                  <a:cubicBezTo>
                    <a:pt x="43" y="32"/>
                    <a:pt x="43" y="34"/>
                    <a:pt x="43" y="35"/>
                  </a:cubicBezTo>
                  <a:cubicBezTo>
                    <a:pt x="39" y="35"/>
                    <a:pt x="38" y="31"/>
                    <a:pt x="38" y="29"/>
                  </a:cubicBezTo>
                  <a:cubicBezTo>
                    <a:pt x="37" y="30"/>
                    <a:pt x="37" y="33"/>
                    <a:pt x="37" y="33"/>
                  </a:cubicBezTo>
                  <a:cubicBezTo>
                    <a:pt x="32" y="33"/>
                    <a:pt x="33" y="29"/>
                    <a:pt x="33" y="27"/>
                  </a:cubicBezTo>
                  <a:cubicBezTo>
                    <a:pt x="31" y="29"/>
                    <a:pt x="32" y="32"/>
                    <a:pt x="32" y="32"/>
                  </a:cubicBezTo>
                  <a:cubicBezTo>
                    <a:pt x="28" y="32"/>
                    <a:pt x="27" y="28"/>
                    <a:pt x="29" y="25"/>
                  </a:cubicBezTo>
                  <a:cubicBezTo>
                    <a:pt x="27" y="27"/>
                    <a:pt x="27" y="31"/>
                    <a:pt x="27" y="31"/>
                  </a:cubicBezTo>
                  <a:cubicBezTo>
                    <a:pt x="18" y="31"/>
                    <a:pt x="3" y="30"/>
                    <a:pt x="2" y="28"/>
                  </a:cubicBezTo>
                  <a:cubicBezTo>
                    <a:pt x="0" y="27"/>
                    <a:pt x="7" y="21"/>
                    <a:pt x="7" y="3"/>
                  </a:cubicBezTo>
                  <a:cubicBezTo>
                    <a:pt x="8" y="2"/>
                    <a:pt x="28" y="2"/>
                    <a:pt x="2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6" name="Freeform 1523"/>
            <p:cNvSpPr>
              <a:spLocks/>
            </p:cNvSpPr>
            <p:nvPr userDrawn="1"/>
          </p:nvSpPr>
          <p:spPr bwMode="auto">
            <a:xfrm>
              <a:off x="365" y="396"/>
              <a:ext cx="6" cy="6"/>
            </a:xfrm>
            <a:custGeom>
              <a:avLst/>
              <a:gdLst>
                <a:gd name="T0" fmla="*/ 5 w 15"/>
                <a:gd name="T1" fmla="*/ 0 h 13"/>
                <a:gd name="T2" fmla="*/ 5 w 15"/>
                <a:gd name="T3" fmla="*/ 0 h 13"/>
                <a:gd name="T4" fmla="*/ 3 w 15"/>
                <a:gd name="T5" fmla="*/ 8 h 13"/>
                <a:gd name="T6" fmla="*/ 15 w 15"/>
                <a:gd name="T7" fmla="*/ 12 h 13"/>
                <a:gd name="T8" fmla="*/ 0 w 15"/>
                <a:gd name="T9" fmla="*/ 10 h 13"/>
                <a:gd name="T10" fmla="*/ 5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5" y="0"/>
                  </a:moveTo>
                  <a:lnTo>
                    <a:pt x="5" y="0"/>
                  </a:lnTo>
                  <a:cubicBezTo>
                    <a:pt x="5" y="2"/>
                    <a:pt x="3" y="7"/>
                    <a:pt x="3" y="8"/>
                  </a:cubicBezTo>
                  <a:cubicBezTo>
                    <a:pt x="4" y="11"/>
                    <a:pt x="12" y="11"/>
                    <a:pt x="15" y="12"/>
                  </a:cubicBezTo>
                  <a:cubicBezTo>
                    <a:pt x="11" y="13"/>
                    <a:pt x="1" y="11"/>
                    <a:pt x="0" y="10"/>
                  </a:cubicBezTo>
                  <a:cubicBezTo>
                    <a:pt x="0" y="9"/>
                    <a:pt x="3" y="5"/>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7" name="Freeform 1524"/>
            <p:cNvSpPr>
              <a:spLocks/>
            </p:cNvSpPr>
            <p:nvPr userDrawn="1"/>
          </p:nvSpPr>
          <p:spPr bwMode="auto">
            <a:xfrm>
              <a:off x="367" y="397"/>
              <a:ext cx="3" cy="2"/>
            </a:xfrm>
            <a:custGeom>
              <a:avLst/>
              <a:gdLst>
                <a:gd name="T0" fmla="*/ 4 w 6"/>
                <a:gd name="T1" fmla="*/ 0 h 6"/>
                <a:gd name="T2" fmla="*/ 4 w 6"/>
                <a:gd name="T3" fmla="*/ 0 h 6"/>
                <a:gd name="T4" fmla="*/ 3 w 6"/>
                <a:gd name="T5" fmla="*/ 4 h 6"/>
                <a:gd name="T6" fmla="*/ 6 w 6"/>
                <a:gd name="T7" fmla="*/ 6 h 6"/>
                <a:gd name="T8" fmla="*/ 1 w 6"/>
                <a:gd name="T9" fmla="*/ 5 h 6"/>
                <a:gd name="T10" fmla="*/ 4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4" y="0"/>
                  </a:moveTo>
                  <a:lnTo>
                    <a:pt x="4" y="0"/>
                  </a:lnTo>
                  <a:cubicBezTo>
                    <a:pt x="4" y="1"/>
                    <a:pt x="2" y="3"/>
                    <a:pt x="3" y="4"/>
                  </a:cubicBezTo>
                  <a:cubicBezTo>
                    <a:pt x="3" y="5"/>
                    <a:pt x="6" y="6"/>
                    <a:pt x="6" y="6"/>
                  </a:cubicBezTo>
                  <a:cubicBezTo>
                    <a:pt x="5" y="6"/>
                    <a:pt x="2" y="5"/>
                    <a:pt x="1" y="5"/>
                  </a:cubicBezTo>
                  <a:cubicBezTo>
                    <a:pt x="0" y="2"/>
                    <a:pt x="3" y="1"/>
                    <a:pt x="4"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8" name="Freeform 1525"/>
            <p:cNvSpPr>
              <a:spLocks/>
            </p:cNvSpPr>
            <p:nvPr userDrawn="1"/>
          </p:nvSpPr>
          <p:spPr bwMode="auto">
            <a:xfrm>
              <a:off x="430" y="401"/>
              <a:ext cx="1" cy="2"/>
            </a:xfrm>
            <a:custGeom>
              <a:avLst/>
              <a:gdLst>
                <a:gd name="T0" fmla="*/ 0 w 1"/>
                <a:gd name="T1" fmla="*/ 0 h 3"/>
                <a:gd name="T2" fmla="*/ 0 w 1"/>
                <a:gd name="T3" fmla="*/ 0 h 3"/>
                <a:gd name="T4" fmla="*/ 1 w 1"/>
                <a:gd name="T5" fmla="*/ 3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3"/>
                    <a:pt x="1" y="3"/>
                  </a:cubicBezTo>
                  <a:cubicBezTo>
                    <a:pt x="1" y="3"/>
                    <a:pt x="0" y="3"/>
                    <a:pt x="0" y="3"/>
                  </a:cubicBezTo>
                  <a:cubicBezTo>
                    <a:pt x="0" y="3"/>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9" name="Freeform 1526"/>
            <p:cNvSpPr>
              <a:spLocks/>
            </p:cNvSpPr>
            <p:nvPr userDrawn="1"/>
          </p:nvSpPr>
          <p:spPr bwMode="auto">
            <a:xfrm>
              <a:off x="428" y="404"/>
              <a:ext cx="6" cy="5"/>
            </a:xfrm>
            <a:custGeom>
              <a:avLst/>
              <a:gdLst>
                <a:gd name="T0" fmla="*/ 7 w 13"/>
                <a:gd name="T1" fmla="*/ 0 h 12"/>
                <a:gd name="T2" fmla="*/ 7 w 13"/>
                <a:gd name="T3" fmla="*/ 0 h 12"/>
                <a:gd name="T4" fmla="*/ 9 w 13"/>
                <a:gd name="T5" fmla="*/ 9 h 12"/>
                <a:gd name="T6" fmla="*/ 0 w 13"/>
                <a:gd name="T7" fmla="*/ 12 h 12"/>
                <a:gd name="T8" fmla="*/ 0 w 13"/>
                <a:gd name="T9" fmla="*/ 9 h 12"/>
                <a:gd name="T10" fmla="*/ 5 w 13"/>
                <a:gd name="T11" fmla="*/ 9 h 12"/>
                <a:gd name="T12" fmla="*/ 7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7" y="0"/>
                  </a:moveTo>
                  <a:lnTo>
                    <a:pt x="7" y="0"/>
                  </a:lnTo>
                  <a:cubicBezTo>
                    <a:pt x="11" y="0"/>
                    <a:pt x="13" y="7"/>
                    <a:pt x="9" y="9"/>
                  </a:cubicBezTo>
                  <a:cubicBezTo>
                    <a:pt x="7" y="10"/>
                    <a:pt x="2" y="11"/>
                    <a:pt x="0" y="12"/>
                  </a:cubicBezTo>
                  <a:cubicBezTo>
                    <a:pt x="0" y="11"/>
                    <a:pt x="0" y="9"/>
                    <a:pt x="0" y="9"/>
                  </a:cubicBezTo>
                  <a:cubicBezTo>
                    <a:pt x="1" y="9"/>
                    <a:pt x="4" y="9"/>
                    <a:pt x="5" y="9"/>
                  </a:cubicBezTo>
                  <a:cubicBezTo>
                    <a:pt x="2" y="7"/>
                    <a:pt x="1" y="0"/>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0" name="Freeform 1527"/>
            <p:cNvSpPr>
              <a:spLocks/>
            </p:cNvSpPr>
            <p:nvPr userDrawn="1"/>
          </p:nvSpPr>
          <p:spPr bwMode="auto">
            <a:xfrm>
              <a:off x="419" y="408"/>
              <a:ext cx="9" cy="5"/>
            </a:xfrm>
            <a:custGeom>
              <a:avLst/>
              <a:gdLst>
                <a:gd name="T0" fmla="*/ 15 w 19"/>
                <a:gd name="T1" fmla="*/ 1 h 11"/>
                <a:gd name="T2" fmla="*/ 15 w 19"/>
                <a:gd name="T3" fmla="*/ 1 h 11"/>
                <a:gd name="T4" fmla="*/ 18 w 19"/>
                <a:gd name="T5" fmla="*/ 3 h 11"/>
                <a:gd name="T6" fmla="*/ 14 w 19"/>
                <a:gd name="T7" fmla="*/ 8 h 11"/>
                <a:gd name="T8" fmla="*/ 0 w 19"/>
                <a:gd name="T9" fmla="*/ 9 h 11"/>
                <a:gd name="T10" fmla="*/ 11 w 19"/>
                <a:gd name="T11" fmla="*/ 5 h 11"/>
                <a:gd name="T12" fmla="*/ 13 w 19"/>
                <a:gd name="T13" fmla="*/ 2 h 11"/>
                <a:gd name="T14" fmla="*/ 15 w 19"/>
                <a:gd name="T15" fmla="*/ 4 h 11"/>
                <a:gd name="T16" fmla="*/ 15 w 19"/>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15" y="1"/>
                  </a:moveTo>
                  <a:lnTo>
                    <a:pt x="15" y="1"/>
                  </a:lnTo>
                  <a:cubicBezTo>
                    <a:pt x="17" y="0"/>
                    <a:pt x="19" y="2"/>
                    <a:pt x="18" y="3"/>
                  </a:cubicBezTo>
                  <a:cubicBezTo>
                    <a:pt x="17" y="4"/>
                    <a:pt x="15" y="6"/>
                    <a:pt x="14" y="8"/>
                  </a:cubicBezTo>
                  <a:cubicBezTo>
                    <a:pt x="11" y="11"/>
                    <a:pt x="6" y="9"/>
                    <a:pt x="0" y="9"/>
                  </a:cubicBezTo>
                  <a:cubicBezTo>
                    <a:pt x="5" y="5"/>
                    <a:pt x="6" y="4"/>
                    <a:pt x="11" y="5"/>
                  </a:cubicBezTo>
                  <a:cubicBezTo>
                    <a:pt x="12" y="4"/>
                    <a:pt x="12" y="3"/>
                    <a:pt x="13" y="2"/>
                  </a:cubicBezTo>
                  <a:cubicBezTo>
                    <a:pt x="14" y="1"/>
                    <a:pt x="15" y="4"/>
                    <a:pt x="15" y="4"/>
                  </a:cubicBezTo>
                  <a:cubicBezTo>
                    <a:pt x="16" y="3"/>
                    <a:pt x="16" y="2"/>
                    <a:pt x="1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1" name="Freeform 1528"/>
            <p:cNvSpPr>
              <a:spLocks/>
            </p:cNvSpPr>
            <p:nvPr userDrawn="1"/>
          </p:nvSpPr>
          <p:spPr bwMode="auto">
            <a:xfrm>
              <a:off x="422" y="400"/>
              <a:ext cx="0" cy="1"/>
            </a:xfrm>
            <a:custGeom>
              <a:avLst/>
              <a:gdLst>
                <a:gd name="T0" fmla="*/ 0 w 1"/>
                <a:gd name="T1" fmla="*/ 0 h 3"/>
                <a:gd name="T2" fmla="*/ 0 w 1"/>
                <a:gd name="T3" fmla="*/ 0 h 3"/>
                <a:gd name="T4" fmla="*/ 1 w 1"/>
                <a:gd name="T5" fmla="*/ 3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3"/>
                    <a:pt x="1" y="3"/>
                  </a:cubicBezTo>
                  <a:cubicBezTo>
                    <a:pt x="1" y="3"/>
                    <a:pt x="0" y="3"/>
                    <a:pt x="0" y="3"/>
                  </a:cubicBezTo>
                  <a:cubicBezTo>
                    <a:pt x="0" y="3"/>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2" name="Freeform 1529"/>
            <p:cNvSpPr>
              <a:spLocks/>
            </p:cNvSpPr>
            <p:nvPr userDrawn="1"/>
          </p:nvSpPr>
          <p:spPr bwMode="auto">
            <a:xfrm>
              <a:off x="434" y="398"/>
              <a:ext cx="3" cy="4"/>
            </a:xfrm>
            <a:custGeom>
              <a:avLst/>
              <a:gdLst>
                <a:gd name="T0" fmla="*/ 7 w 7"/>
                <a:gd name="T1" fmla="*/ 0 h 9"/>
                <a:gd name="T2" fmla="*/ 7 w 7"/>
                <a:gd name="T3" fmla="*/ 0 h 9"/>
                <a:gd name="T4" fmla="*/ 0 w 7"/>
                <a:gd name="T5" fmla="*/ 9 h 9"/>
                <a:gd name="T6" fmla="*/ 7 w 7"/>
                <a:gd name="T7" fmla="*/ 0 h 9"/>
              </a:gdLst>
              <a:ahLst/>
              <a:cxnLst>
                <a:cxn ang="0">
                  <a:pos x="T0" y="T1"/>
                </a:cxn>
                <a:cxn ang="0">
                  <a:pos x="T2" y="T3"/>
                </a:cxn>
                <a:cxn ang="0">
                  <a:pos x="T4" y="T5"/>
                </a:cxn>
                <a:cxn ang="0">
                  <a:pos x="T6" y="T7"/>
                </a:cxn>
              </a:cxnLst>
              <a:rect l="0" t="0" r="r" b="b"/>
              <a:pathLst>
                <a:path w="7" h="9">
                  <a:moveTo>
                    <a:pt x="7" y="0"/>
                  </a:moveTo>
                  <a:lnTo>
                    <a:pt x="7" y="0"/>
                  </a:lnTo>
                  <a:cubicBezTo>
                    <a:pt x="7" y="4"/>
                    <a:pt x="4" y="9"/>
                    <a:pt x="0" y="9"/>
                  </a:cubicBezTo>
                  <a:cubicBezTo>
                    <a:pt x="3" y="7"/>
                    <a:pt x="6" y="4"/>
                    <a:pt x="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3" name="Freeform 1530"/>
            <p:cNvSpPr>
              <a:spLocks/>
            </p:cNvSpPr>
            <p:nvPr userDrawn="1"/>
          </p:nvSpPr>
          <p:spPr bwMode="auto">
            <a:xfrm>
              <a:off x="433" y="398"/>
              <a:ext cx="3" cy="3"/>
            </a:xfrm>
            <a:custGeom>
              <a:avLst/>
              <a:gdLst>
                <a:gd name="T0" fmla="*/ 6 w 6"/>
                <a:gd name="T1" fmla="*/ 0 h 7"/>
                <a:gd name="T2" fmla="*/ 6 w 6"/>
                <a:gd name="T3" fmla="*/ 0 h 7"/>
                <a:gd name="T4" fmla="*/ 0 w 6"/>
                <a:gd name="T5" fmla="*/ 7 h 7"/>
                <a:gd name="T6" fmla="*/ 6 w 6"/>
                <a:gd name="T7" fmla="*/ 0 h 7"/>
              </a:gdLst>
              <a:ahLst/>
              <a:cxnLst>
                <a:cxn ang="0">
                  <a:pos x="T0" y="T1"/>
                </a:cxn>
                <a:cxn ang="0">
                  <a:pos x="T2" y="T3"/>
                </a:cxn>
                <a:cxn ang="0">
                  <a:pos x="T4" y="T5"/>
                </a:cxn>
                <a:cxn ang="0">
                  <a:pos x="T6" y="T7"/>
                </a:cxn>
              </a:cxnLst>
              <a:rect l="0" t="0" r="r" b="b"/>
              <a:pathLst>
                <a:path w="6" h="7">
                  <a:moveTo>
                    <a:pt x="6" y="0"/>
                  </a:moveTo>
                  <a:lnTo>
                    <a:pt x="6" y="0"/>
                  </a:lnTo>
                  <a:cubicBezTo>
                    <a:pt x="6" y="3"/>
                    <a:pt x="3" y="6"/>
                    <a:pt x="0" y="7"/>
                  </a:cubicBezTo>
                  <a:cubicBezTo>
                    <a:pt x="2" y="6"/>
                    <a:pt x="5" y="3"/>
                    <a:pt x="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4" name="Freeform 1531"/>
            <p:cNvSpPr>
              <a:spLocks/>
            </p:cNvSpPr>
            <p:nvPr userDrawn="1"/>
          </p:nvSpPr>
          <p:spPr bwMode="auto">
            <a:xfrm>
              <a:off x="432" y="398"/>
              <a:ext cx="2" cy="1"/>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cubicBezTo>
                    <a:pt x="3" y="1"/>
                    <a:pt x="2" y="3"/>
                    <a:pt x="0" y="3"/>
                  </a:cubicBezTo>
                  <a:cubicBezTo>
                    <a:pt x="1" y="3"/>
                    <a:pt x="3" y="1"/>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5" name="Freeform 1532"/>
            <p:cNvSpPr>
              <a:spLocks noEditPoints="1"/>
            </p:cNvSpPr>
            <p:nvPr userDrawn="1"/>
          </p:nvSpPr>
          <p:spPr bwMode="auto">
            <a:xfrm>
              <a:off x="331" y="196"/>
              <a:ext cx="136" cy="261"/>
            </a:xfrm>
            <a:custGeom>
              <a:avLst/>
              <a:gdLst>
                <a:gd name="T0" fmla="*/ 14 w 304"/>
                <a:gd name="T1" fmla="*/ 489 h 573"/>
                <a:gd name="T2" fmla="*/ 5 w 304"/>
                <a:gd name="T3" fmla="*/ 439 h 573"/>
                <a:gd name="T4" fmla="*/ 36 w 304"/>
                <a:gd name="T5" fmla="*/ 473 h 573"/>
                <a:gd name="T6" fmla="*/ 19 w 304"/>
                <a:gd name="T7" fmla="*/ 451 h 573"/>
                <a:gd name="T8" fmla="*/ 59 w 304"/>
                <a:gd name="T9" fmla="*/ 514 h 573"/>
                <a:gd name="T10" fmla="*/ 0 w 304"/>
                <a:gd name="T11" fmla="*/ 153 h 573"/>
                <a:gd name="T12" fmla="*/ 9 w 304"/>
                <a:gd name="T13" fmla="*/ 82 h 573"/>
                <a:gd name="T14" fmla="*/ 52 w 304"/>
                <a:gd name="T15" fmla="*/ 61 h 573"/>
                <a:gd name="T16" fmla="*/ 118 w 304"/>
                <a:gd name="T17" fmla="*/ 47 h 573"/>
                <a:gd name="T18" fmla="*/ 152 w 304"/>
                <a:gd name="T19" fmla="*/ 83 h 573"/>
                <a:gd name="T20" fmla="*/ 130 w 304"/>
                <a:gd name="T21" fmla="*/ 95 h 573"/>
                <a:gd name="T22" fmla="*/ 155 w 304"/>
                <a:gd name="T23" fmla="*/ 111 h 573"/>
                <a:gd name="T24" fmla="*/ 119 w 304"/>
                <a:gd name="T25" fmla="*/ 122 h 573"/>
                <a:gd name="T26" fmla="*/ 83 w 304"/>
                <a:gd name="T27" fmla="*/ 108 h 573"/>
                <a:gd name="T28" fmla="*/ 61 w 304"/>
                <a:gd name="T29" fmla="*/ 167 h 573"/>
                <a:gd name="T30" fmla="*/ 74 w 304"/>
                <a:gd name="T31" fmla="*/ 193 h 573"/>
                <a:gd name="T32" fmla="*/ 127 w 304"/>
                <a:gd name="T33" fmla="*/ 216 h 573"/>
                <a:gd name="T34" fmla="*/ 168 w 304"/>
                <a:gd name="T35" fmla="*/ 113 h 573"/>
                <a:gd name="T36" fmla="*/ 202 w 304"/>
                <a:gd name="T37" fmla="*/ 87 h 573"/>
                <a:gd name="T38" fmla="*/ 238 w 304"/>
                <a:gd name="T39" fmla="*/ 93 h 573"/>
                <a:gd name="T40" fmla="*/ 297 w 304"/>
                <a:gd name="T41" fmla="*/ 105 h 573"/>
                <a:gd name="T42" fmla="*/ 270 w 304"/>
                <a:gd name="T43" fmla="*/ 178 h 573"/>
                <a:gd name="T44" fmla="*/ 296 w 304"/>
                <a:gd name="T45" fmla="*/ 225 h 573"/>
                <a:gd name="T46" fmla="*/ 239 w 304"/>
                <a:gd name="T47" fmla="*/ 262 h 573"/>
                <a:gd name="T48" fmla="*/ 211 w 304"/>
                <a:gd name="T49" fmla="*/ 275 h 573"/>
                <a:gd name="T50" fmla="*/ 218 w 304"/>
                <a:gd name="T51" fmla="*/ 318 h 573"/>
                <a:gd name="T52" fmla="*/ 207 w 304"/>
                <a:gd name="T53" fmla="*/ 339 h 573"/>
                <a:gd name="T54" fmla="*/ 179 w 304"/>
                <a:gd name="T55" fmla="*/ 330 h 573"/>
                <a:gd name="T56" fmla="*/ 139 w 304"/>
                <a:gd name="T57" fmla="*/ 301 h 573"/>
                <a:gd name="T58" fmla="*/ 113 w 304"/>
                <a:gd name="T59" fmla="*/ 332 h 573"/>
                <a:gd name="T60" fmla="*/ 95 w 304"/>
                <a:gd name="T61" fmla="*/ 297 h 573"/>
                <a:gd name="T62" fmla="*/ 85 w 304"/>
                <a:gd name="T63" fmla="*/ 344 h 573"/>
                <a:gd name="T64" fmla="*/ 136 w 304"/>
                <a:gd name="T65" fmla="*/ 375 h 573"/>
                <a:gd name="T66" fmla="*/ 123 w 304"/>
                <a:gd name="T67" fmla="*/ 416 h 573"/>
                <a:gd name="T68" fmla="*/ 111 w 304"/>
                <a:gd name="T69" fmla="*/ 433 h 573"/>
                <a:gd name="T70" fmla="*/ 90 w 304"/>
                <a:gd name="T71" fmla="*/ 427 h 573"/>
                <a:gd name="T72" fmla="*/ 60 w 304"/>
                <a:gd name="T73" fmla="*/ 433 h 573"/>
                <a:gd name="T74" fmla="*/ 46 w 304"/>
                <a:gd name="T75" fmla="*/ 395 h 573"/>
                <a:gd name="T76" fmla="*/ 30 w 304"/>
                <a:gd name="T77" fmla="*/ 446 h 573"/>
                <a:gd name="T78" fmla="*/ 96 w 304"/>
                <a:gd name="T79" fmla="*/ 466 h 573"/>
                <a:gd name="T80" fmla="*/ 119 w 304"/>
                <a:gd name="T81" fmla="*/ 521 h 573"/>
                <a:gd name="T82" fmla="*/ 97 w 304"/>
                <a:gd name="T83" fmla="*/ 522 h 573"/>
                <a:gd name="T84" fmla="*/ 32 w 304"/>
                <a:gd name="T85" fmla="*/ 559 h 573"/>
                <a:gd name="T86" fmla="*/ 0 w 304"/>
                <a:gd name="T87" fmla="*/ 15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4" h="573">
                  <a:moveTo>
                    <a:pt x="5" y="439"/>
                  </a:moveTo>
                  <a:lnTo>
                    <a:pt x="5" y="439"/>
                  </a:lnTo>
                  <a:cubicBezTo>
                    <a:pt x="3" y="445"/>
                    <a:pt x="11" y="480"/>
                    <a:pt x="14" y="489"/>
                  </a:cubicBezTo>
                  <a:cubicBezTo>
                    <a:pt x="18" y="505"/>
                    <a:pt x="21" y="530"/>
                    <a:pt x="19" y="540"/>
                  </a:cubicBezTo>
                  <a:cubicBezTo>
                    <a:pt x="34" y="533"/>
                    <a:pt x="26" y="504"/>
                    <a:pt x="20" y="491"/>
                  </a:cubicBezTo>
                  <a:cubicBezTo>
                    <a:pt x="13" y="474"/>
                    <a:pt x="7" y="452"/>
                    <a:pt x="5" y="439"/>
                  </a:cubicBezTo>
                  <a:close/>
                  <a:moveTo>
                    <a:pt x="19" y="451"/>
                  </a:moveTo>
                  <a:lnTo>
                    <a:pt x="19" y="451"/>
                  </a:lnTo>
                  <a:cubicBezTo>
                    <a:pt x="23" y="457"/>
                    <a:pt x="32" y="467"/>
                    <a:pt x="36" y="473"/>
                  </a:cubicBezTo>
                  <a:cubicBezTo>
                    <a:pt x="43" y="481"/>
                    <a:pt x="48" y="488"/>
                    <a:pt x="52" y="499"/>
                  </a:cubicBezTo>
                  <a:cubicBezTo>
                    <a:pt x="59" y="498"/>
                    <a:pt x="58" y="489"/>
                    <a:pt x="55" y="484"/>
                  </a:cubicBezTo>
                  <a:cubicBezTo>
                    <a:pt x="50" y="475"/>
                    <a:pt x="30" y="463"/>
                    <a:pt x="19" y="451"/>
                  </a:cubicBezTo>
                  <a:close/>
                  <a:moveTo>
                    <a:pt x="70" y="509"/>
                  </a:moveTo>
                  <a:lnTo>
                    <a:pt x="70" y="509"/>
                  </a:lnTo>
                  <a:cubicBezTo>
                    <a:pt x="67" y="513"/>
                    <a:pt x="63" y="514"/>
                    <a:pt x="59" y="514"/>
                  </a:cubicBezTo>
                  <a:cubicBezTo>
                    <a:pt x="60" y="518"/>
                    <a:pt x="60" y="519"/>
                    <a:pt x="60" y="522"/>
                  </a:cubicBezTo>
                  <a:cubicBezTo>
                    <a:pt x="68" y="522"/>
                    <a:pt x="74" y="517"/>
                    <a:pt x="70" y="509"/>
                  </a:cubicBezTo>
                  <a:close/>
                  <a:moveTo>
                    <a:pt x="0" y="153"/>
                  </a:moveTo>
                  <a:lnTo>
                    <a:pt x="0" y="153"/>
                  </a:lnTo>
                  <a:cubicBezTo>
                    <a:pt x="2" y="126"/>
                    <a:pt x="13" y="106"/>
                    <a:pt x="24" y="88"/>
                  </a:cubicBezTo>
                  <a:cubicBezTo>
                    <a:pt x="18" y="89"/>
                    <a:pt x="12" y="86"/>
                    <a:pt x="9" y="82"/>
                  </a:cubicBezTo>
                  <a:cubicBezTo>
                    <a:pt x="23" y="83"/>
                    <a:pt x="37" y="78"/>
                    <a:pt x="44" y="69"/>
                  </a:cubicBezTo>
                  <a:cubicBezTo>
                    <a:pt x="37" y="67"/>
                    <a:pt x="33" y="63"/>
                    <a:pt x="30" y="58"/>
                  </a:cubicBezTo>
                  <a:cubicBezTo>
                    <a:pt x="36" y="61"/>
                    <a:pt x="44" y="62"/>
                    <a:pt x="52" y="61"/>
                  </a:cubicBezTo>
                  <a:cubicBezTo>
                    <a:pt x="42" y="59"/>
                    <a:pt x="27" y="50"/>
                    <a:pt x="26" y="43"/>
                  </a:cubicBezTo>
                  <a:cubicBezTo>
                    <a:pt x="29" y="46"/>
                    <a:pt x="49" y="47"/>
                    <a:pt x="60" y="47"/>
                  </a:cubicBezTo>
                  <a:lnTo>
                    <a:pt x="118" y="47"/>
                  </a:lnTo>
                  <a:cubicBezTo>
                    <a:pt x="120" y="47"/>
                    <a:pt x="121" y="49"/>
                    <a:pt x="121" y="51"/>
                  </a:cubicBezTo>
                  <a:cubicBezTo>
                    <a:pt x="125" y="50"/>
                    <a:pt x="128" y="52"/>
                    <a:pt x="127" y="56"/>
                  </a:cubicBezTo>
                  <a:cubicBezTo>
                    <a:pt x="142" y="56"/>
                    <a:pt x="155" y="65"/>
                    <a:pt x="152" y="83"/>
                  </a:cubicBezTo>
                  <a:cubicBezTo>
                    <a:pt x="151" y="89"/>
                    <a:pt x="149" y="92"/>
                    <a:pt x="145" y="95"/>
                  </a:cubicBezTo>
                  <a:cubicBezTo>
                    <a:pt x="138" y="85"/>
                    <a:pt x="120" y="84"/>
                    <a:pt x="108" y="91"/>
                  </a:cubicBezTo>
                  <a:cubicBezTo>
                    <a:pt x="115" y="91"/>
                    <a:pt x="124" y="92"/>
                    <a:pt x="130" y="95"/>
                  </a:cubicBezTo>
                  <a:cubicBezTo>
                    <a:pt x="137" y="98"/>
                    <a:pt x="145" y="101"/>
                    <a:pt x="154" y="100"/>
                  </a:cubicBezTo>
                  <a:cubicBezTo>
                    <a:pt x="160" y="100"/>
                    <a:pt x="163" y="96"/>
                    <a:pt x="164" y="91"/>
                  </a:cubicBezTo>
                  <a:cubicBezTo>
                    <a:pt x="167" y="94"/>
                    <a:pt x="165" y="106"/>
                    <a:pt x="155" y="111"/>
                  </a:cubicBezTo>
                  <a:cubicBezTo>
                    <a:pt x="149" y="114"/>
                    <a:pt x="140" y="115"/>
                    <a:pt x="134" y="110"/>
                  </a:cubicBezTo>
                  <a:cubicBezTo>
                    <a:pt x="131" y="109"/>
                    <a:pt x="122" y="98"/>
                    <a:pt x="110" y="98"/>
                  </a:cubicBezTo>
                  <a:cubicBezTo>
                    <a:pt x="127" y="103"/>
                    <a:pt x="132" y="115"/>
                    <a:pt x="119" y="122"/>
                  </a:cubicBezTo>
                  <a:cubicBezTo>
                    <a:pt x="119" y="118"/>
                    <a:pt x="119" y="112"/>
                    <a:pt x="111" y="107"/>
                  </a:cubicBezTo>
                  <a:cubicBezTo>
                    <a:pt x="106" y="104"/>
                    <a:pt x="99" y="102"/>
                    <a:pt x="91" y="105"/>
                  </a:cubicBezTo>
                  <a:cubicBezTo>
                    <a:pt x="89" y="105"/>
                    <a:pt x="85" y="107"/>
                    <a:pt x="83" y="108"/>
                  </a:cubicBezTo>
                  <a:cubicBezTo>
                    <a:pt x="79" y="108"/>
                    <a:pt x="78" y="106"/>
                    <a:pt x="77" y="105"/>
                  </a:cubicBezTo>
                  <a:cubicBezTo>
                    <a:pt x="69" y="111"/>
                    <a:pt x="58" y="128"/>
                    <a:pt x="56" y="139"/>
                  </a:cubicBezTo>
                  <a:cubicBezTo>
                    <a:pt x="53" y="152"/>
                    <a:pt x="55" y="160"/>
                    <a:pt x="61" y="167"/>
                  </a:cubicBezTo>
                  <a:cubicBezTo>
                    <a:pt x="63" y="169"/>
                    <a:pt x="74" y="178"/>
                    <a:pt x="83" y="169"/>
                  </a:cubicBezTo>
                  <a:cubicBezTo>
                    <a:pt x="85" y="182"/>
                    <a:pt x="74" y="189"/>
                    <a:pt x="62" y="185"/>
                  </a:cubicBezTo>
                  <a:cubicBezTo>
                    <a:pt x="64" y="188"/>
                    <a:pt x="69" y="191"/>
                    <a:pt x="74" y="193"/>
                  </a:cubicBezTo>
                  <a:cubicBezTo>
                    <a:pt x="83" y="197"/>
                    <a:pt x="92" y="193"/>
                    <a:pt x="96" y="186"/>
                  </a:cubicBezTo>
                  <a:cubicBezTo>
                    <a:pt x="105" y="197"/>
                    <a:pt x="101" y="216"/>
                    <a:pt x="85" y="217"/>
                  </a:cubicBezTo>
                  <a:cubicBezTo>
                    <a:pt x="92" y="231"/>
                    <a:pt x="116" y="231"/>
                    <a:pt x="127" y="216"/>
                  </a:cubicBezTo>
                  <a:cubicBezTo>
                    <a:pt x="134" y="206"/>
                    <a:pt x="126" y="199"/>
                    <a:pt x="122" y="195"/>
                  </a:cubicBezTo>
                  <a:cubicBezTo>
                    <a:pt x="112" y="185"/>
                    <a:pt x="112" y="176"/>
                    <a:pt x="119" y="165"/>
                  </a:cubicBezTo>
                  <a:cubicBezTo>
                    <a:pt x="128" y="152"/>
                    <a:pt x="157" y="129"/>
                    <a:pt x="168" y="113"/>
                  </a:cubicBezTo>
                  <a:cubicBezTo>
                    <a:pt x="170" y="116"/>
                    <a:pt x="171" y="119"/>
                    <a:pt x="171" y="120"/>
                  </a:cubicBezTo>
                  <a:cubicBezTo>
                    <a:pt x="181" y="112"/>
                    <a:pt x="193" y="96"/>
                    <a:pt x="197" y="83"/>
                  </a:cubicBezTo>
                  <a:cubicBezTo>
                    <a:pt x="199" y="84"/>
                    <a:pt x="200" y="86"/>
                    <a:pt x="202" y="87"/>
                  </a:cubicBezTo>
                  <a:cubicBezTo>
                    <a:pt x="218" y="67"/>
                    <a:pt x="247" y="19"/>
                    <a:pt x="255" y="0"/>
                  </a:cubicBezTo>
                  <a:cubicBezTo>
                    <a:pt x="273" y="8"/>
                    <a:pt x="272" y="33"/>
                    <a:pt x="267" y="47"/>
                  </a:cubicBezTo>
                  <a:cubicBezTo>
                    <a:pt x="262" y="60"/>
                    <a:pt x="254" y="74"/>
                    <a:pt x="238" y="93"/>
                  </a:cubicBezTo>
                  <a:cubicBezTo>
                    <a:pt x="243" y="89"/>
                    <a:pt x="275" y="56"/>
                    <a:pt x="283" y="52"/>
                  </a:cubicBezTo>
                  <a:cubicBezTo>
                    <a:pt x="295" y="69"/>
                    <a:pt x="286" y="99"/>
                    <a:pt x="263" y="112"/>
                  </a:cubicBezTo>
                  <a:cubicBezTo>
                    <a:pt x="271" y="109"/>
                    <a:pt x="288" y="102"/>
                    <a:pt x="297" y="105"/>
                  </a:cubicBezTo>
                  <a:cubicBezTo>
                    <a:pt x="299" y="124"/>
                    <a:pt x="283" y="137"/>
                    <a:pt x="273" y="144"/>
                  </a:cubicBezTo>
                  <a:cubicBezTo>
                    <a:pt x="283" y="142"/>
                    <a:pt x="293" y="140"/>
                    <a:pt x="304" y="143"/>
                  </a:cubicBezTo>
                  <a:cubicBezTo>
                    <a:pt x="303" y="156"/>
                    <a:pt x="290" y="171"/>
                    <a:pt x="270" y="178"/>
                  </a:cubicBezTo>
                  <a:cubicBezTo>
                    <a:pt x="282" y="177"/>
                    <a:pt x="295" y="178"/>
                    <a:pt x="303" y="183"/>
                  </a:cubicBezTo>
                  <a:cubicBezTo>
                    <a:pt x="301" y="196"/>
                    <a:pt x="286" y="208"/>
                    <a:pt x="267" y="211"/>
                  </a:cubicBezTo>
                  <a:cubicBezTo>
                    <a:pt x="279" y="212"/>
                    <a:pt x="291" y="218"/>
                    <a:pt x="296" y="225"/>
                  </a:cubicBezTo>
                  <a:cubicBezTo>
                    <a:pt x="290" y="234"/>
                    <a:pt x="280" y="241"/>
                    <a:pt x="264" y="240"/>
                  </a:cubicBezTo>
                  <a:cubicBezTo>
                    <a:pt x="272" y="243"/>
                    <a:pt x="280" y="250"/>
                    <a:pt x="284" y="259"/>
                  </a:cubicBezTo>
                  <a:cubicBezTo>
                    <a:pt x="275" y="266"/>
                    <a:pt x="264" y="271"/>
                    <a:pt x="239" y="262"/>
                  </a:cubicBezTo>
                  <a:cubicBezTo>
                    <a:pt x="268" y="274"/>
                    <a:pt x="262" y="280"/>
                    <a:pt x="267" y="292"/>
                  </a:cubicBezTo>
                  <a:cubicBezTo>
                    <a:pt x="261" y="294"/>
                    <a:pt x="257" y="299"/>
                    <a:pt x="243" y="296"/>
                  </a:cubicBezTo>
                  <a:cubicBezTo>
                    <a:pt x="235" y="294"/>
                    <a:pt x="222" y="282"/>
                    <a:pt x="211" y="275"/>
                  </a:cubicBezTo>
                  <a:cubicBezTo>
                    <a:pt x="215" y="278"/>
                    <a:pt x="231" y="290"/>
                    <a:pt x="238" y="297"/>
                  </a:cubicBezTo>
                  <a:cubicBezTo>
                    <a:pt x="246" y="305"/>
                    <a:pt x="241" y="312"/>
                    <a:pt x="241" y="319"/>
                  </a:cubicBezTo>
                  <a:cubicBezTo>
                    <a:pt x="235" y="319"/>
                    <a:pt x="225" y="324"/>
                    <a:pt x="218" y="318"/>
                  </a:cubicBezTo>
                  <a:cubicBezTo>
                    <a:pt x="215" y="316"/>
                    <a:pt x="186" y="279"/>
                    <a:pt x="182" y="275"/>
                  </a:cubicBezTo>
                  <a:cubicBezTo>
                    <a:pt x="183" y="278"/>
                    <a:pt x="202" y="302"/>
                    <a:pt x="210" y="316"/>
                  </a:cubicBezTo>
                  <a:cubicBezTo>
                    <a:pt x="217" y="326"/>
                    <a:pt x="208" y="333"/>
                    <a:pt x="207" y="339"/>
                  </a:cubicBezTo>
                  <a:cubicBezTo>
                    <a:pt x="200" y="337"/>
                    <a:pt x="191" y="341"/>
                    <a:pt x="186" y="332"/>
                  </a:cubicBezTo>
                  <a:cubicBezTo>
                    <a:pt x="181" y="325"/>
                    <a:pt x="167" y="297"/>
                    <a:pt x="161" y="289"/>
                  </a:cubicBezTo>
                  <a:cubicBezTo>
                    <a:pt x="163" y="295"/>
                    <a:pt x="178" y="327"/>
                    <a:pt x="179" y="330"/>
                  </a:cubicBezTo>
                  <a:cubicBezTo>
                    <a:pt x="183" y="340"/>
                    <a:pt x="174" y="342"/>
                    <a:pt x="170" y="349"/>
                  </a:cubicBezTo>
                  <a:cubicBezTo>
                    <a:pt x="165" y="346"/>
                    <a:pt x="155" y="349"/>
                    <a:pt x="151" y="339"/>
                  </a:cubicBezTo>
                  <a:cubicBezTo>
                    <a:pt x="148" y="331"/>
                    <a:pt x="142" y="307"/>
                    <a:pt x="139" y="301"/>
                  </a:cubicBezTo>
                  <a:cubicBezTo>
                    <a:pt x="139" y="308"/>
                    <a:pt x="142" y="317"/>
                    <a:pt x="143" y="328"/>
                  </a:cubicBezTo>
                  <a:cubicBezTo>
                    <a:pt x="145" y="339"/>
                    <a:pt x="135" y="339"/>
                    <a:pt x="129" y="345"/>
                  </a:cubicBezTo>
                  <a:cubicBezTo>
                    <a:pt x="124" y="340"/>
                    <a:pt x="115" y="341"/>
                    <a:pt x="113" y="332"/>
                  </a:cubicBezTo>
                  <a:cubicBezTo>
                    <a:pt x="112" y="323"/>
                    <a:pt x="112" y="303"/>
                    <a:pt x="112" y="303"/>
                  </a:cubicBezTo>
                  <a:cubicBezTo>
                    <a:pt x="110" y="304"/>
                    <a:pt x="109" y="304"/>
                    <a:pt x="108" y="306"/>
                  </a:cubicBezTo>
                  <a:cubicBezTo>
                    <a:pt x="104" y="302"/>
                    <a:pt x="97" y="302"/>
                    <a:pt x="95" y="297"/>
                  </a:cubicBezTo>
                  <a:cubicBezTo>
                    <a:pt x="94" y="297"/>
                    <a:pt x="93" y="298"/>
                    <a:pt x="92" y="298"/>
                  </a:cubicBezTo>
                  <a:cubicBezTo>
                    <a:pt x="84" y="312"/>
                    <a:pt x="84" y="337"/>
                    <a:pt x="95" y="346"/>
                  </a:cubicBezTo>
                  <a:cubicBezTo>
                    <a:pt x="92" y="346"/>
                    <a:pt x="88" y="345"/>
                    <a:pt x="85" y="344"/>
                  </a:cubicBezTo>
                  <a:cubicBezTo>
                    <a:pt x="90" y="354"/>
                    <a:pt x="101" y="358"/>
                    <a:pt x="113" y="353"/>
                  </a:cubicBezTo>
                  <a:cubicBezTo>
                    <a:pt x="113" y="356"/>
                    <a:pt x="113" y="357"/>
                    <a:pt x="112" y="359"/>
                  </a:cubicBezTo>
                  <a:cubicBezTo>
                    <a:pt x="125" y="361"/>
                    <a:pt x="131" y="366"/>
                    <a:pt x="136" y="375"/>
                  </a:cubicBezTo>
                  <a:cubicBezTo>
                    <a:pt x="142" y="386"/>
                    <a:pt x="135" y="401"/>
                    <a:pt x="137" y="407"/>
                  </a:cubicBezTo>
                  <a:cubicBezTo>
                    <a:pt x="139" y="411"/>
                    <a:pt x="143" y="414"/>
                    <a:pt x="151" y="411"/>
                  </a:cubicBezTo>
                  <a:cubicBezTo>
                    <a:pt x="147" y="427"/>
                    <a:pt x="128" y="425"/>
                    <a:pt x="123" y="416"/>
                  </a:cubicBezTo>
                  <a:cubicBezTo>
                    <a:pt x="121" y="423"/>
                    <a:pt x="123" y="431"/>
                    <a:pt x="126" y="435"/>
                  </a:cubicBezTo>
                  <a:cubicBezTo>
                    <a:pt x="120" y="435"/>
                    <a:pt x="115" y="432"/>
                    <a:pt x="112" y="428"/>
                  </a:cubicBezTo>
                  <a:cubicBezTo>
                    <a:pt x="111" y="429"/>
                    <a:pt x="111" y="431"/>
                    <a:pt x="111" y="433"/>
                  </a:cubicBezTo>
                  <a:cubicBezTo>
                    <a:pt x="108" y="431"/>
                    <a:pt x="106" y="429"/>
                    <a:pt x="104" y="427"/>
                  </a:cubicBezTo>
                  <a:cubicBezTo>
                    <a:pt x="104" y="430"/>
                    <a:pt x="103" y="435"/>
                    <a:pt x="104" y="439"/>
                  </a:cubicBezTo>
                  <a:cubicBezTo>
                    <a:pt x="98" y="440"/>
                    <a:pt x="92" y="436"/>
                    <a:pt x="90" y="427"/>
                  </a:cubicBezTo>
                  <a:cubicBezTo>
                    <a:pt x="87" y="431"/>
                    <a:pt x="86" y="432"/>
                    <a:pt x="84" y="438"/>
                  </a:cubicBezTo>
                  <a:cubicBezTo>
                    <a:pt x="81" y="436"/>
                    <a:pt x="80" y="434"/>
                    <a:pt x="80" y="430"/>
                  </a:cubicBezTo>
                  <a:cubicBezTo>
                    <a:pt x="73" y="436"/>
                    <a:pt x="64" y="435"/>
                    <a:pt x="60" y="433"/>
                  </a:cubicBezTo>
                  <a:cubicBezTo>
                    <a:pt x="57" y="432"/>
                    <a:pt x="50" y="427"/>
                    <a:pt x="50" y="419"/>
                  </a:cubicBezTo>
                  <a:cubicBezTo>
                    <a:pt x="56" y="422"/>
                    <a:pt x="69" y="426"/>
                    <a:pt x="70" y="412"/>
                  </a:cubicBezTo>
                  <a:cubicBezTo>
                    <a:pt x="72" y="400"/>
                    <a:pt x="61" y="391"/>
                    <a:pt x="46" y="395"/>
                  </a:cubicBezTo>
                  <a:cubicBezTo>
                    <a:pt x="34" y="398"/>
                    <a:pt x="18" y="421"/>
                    <a:pt x="33" y="431"/>
                  </a:cubicBezTo>
                  <a:cubicBezTo>
                    <a:pt x="40" y="436"/>
                    <a:pt x="51" y="441"/>
                    <a:pt x="50" y="454"/>
                  </a:cubicBezTo>
                  <a:cubicBezTo>
                    <a:pt x="45" y="448"/>
                    <a:pt x="39" y="445"/>
                    <a:pt x="30" y="446"/>
                  </a:cubicBezTo>
                  <a:cubicBezTo>
                    <a:pt x="42" y="455"/>
                    <a:pt x="52" y="456"/>
                    <a:pt x="64" y="463"/>
                  </a:cubicBezTo>
                  <a:cubicBezTo>
                    <a:pt x="75" y="469"/>
                    <a:pt x="84" y="480"/>
                    <a:pt x="92" y="480"/>
                  </a:cubicBezTo>
                  <a:cubicBezTo>
                    <a:pt x="99" y="480"/>
                    <a:pt x="102" y="472"/>
                    <a:pt x="96" y="466"/>
                  </a:cubicBezTo>
                  <a:cubicBezTo>
                    <a:pt x="103" y="465"/>
                    <a:pt x="111" y="470"/>
                    <a:pt x="113" y="477"/>
                  </a:cubicBezTo>
                  <a:cubicBezTo>
                    <a:pt x="117" y="486"/>
                    <a:pt x="114" y="493"/>
                    <a:pt x="108" y="496"/>
                  </a:cubicBezTo>
                  <a:cubicBezTo>
                    <a:pt x="116" y="500"/>
                    <a:pt x="122" y="509"/>
                    <a:pt x="119" y="521"/>
                  </a:cubicBezTo>
                  <a:cubicBezTo>
                    <a:pt x="117" y="530"/>
                    <a:pt x="107" y="530"/>
                    <a:pt x="111" y="542"/>
                  </a:cubicBezTo>
                  <a:cubicBezTo>
                    <a:pt x="105" y="541"/>
                    <a:pt x="102" y="537"/>
                    <a:pt x="100" y="532"/>
                  </a:cubicBezTo>
                  <a:cubicBezTo>
                    <a:pt x="99" y="528"/>
                    <a:pt x="99" y="524"/>
                    <a:pt x="97" y="522"/>
                  </a:cubicBezTo>
                  <a:cubicBezTo>
                    <a:pt x="98" y="530"/>
                    <a:pt x="94" y="541"/>
                    <a:pt x="83" y="546"/>
                  </a:cubicBezTo>
                  <a:cubicBezTo>
                    <a:pt x="77" y="549"/>
                    <a:pt x="66" y="550"/>
                    <a:pt x="58" y="542"/>
                  </a:cubicBezTo>
                  <a:cubicBezTo>
                    <a:pt x="55" y="551"/>
                    <a:pt x="43" y="560"/>
                    <a:pt x="32" y="559"/>
                  </a:cubicBezTo>
                  <a:cubicBezTo>
                    <a:pt x="26" y="559"/>
                    <a:pt x="21" y="557"/>
                    <a:pt x="17" y="555"/>
                  </a:cubicBezTo>
                  <a:cubicBezTo>
                    <a:pt x="14" y="562"/>
                    <a:pt x="7" y="569"/>
                    <a:pt x="0" y="573"/>
                  </a:cubicBezTo>
                  <a:lnTo>
                    <a:pt x="0" y="153"/>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6" name="Freeform 1533"/>
            <p:cNvSpPr>
              <a:spLocks/>
            </p:cNvSpPr>
            <p:nvPr userDrawn="1"/>
          </p:nvSpPr>
          <p:spPr bwMode="auto">
            <a:xfrm>
              <a:off x="331" y="447"/>
              <a:ext cx="7" cy="7"/>
            </a:xfrm>
            <a:custGeom>
              <a:avLst/>
              <a:gdLst>
                <a:gd name="T0" fmla="*/ 0 w 15"/>
                <a:gd name="T1" fmla="*/ 13 h 17"/>
                <a:gd name="T2" fmla="*/ 0 w 15"/>
                <a:gd name="T3" fmla="*/ 13 h 17"/>
                <a:gd name="T4" fmla="*/ 0 w 15"/>
                <a:gd name="T5" fmla="*/ 17 h 17"/>
                <a:gd name="T6" fmla="*/ 15 w 15"/>
                <a:gd name="T7" fmla="*/ 2 h 17"/>
                <a:gd name="T8" fmla="*/ 13 w 15"/>
                <a:gd name="T9" fmla="*/ 0 h 17"/>
                <a:gd name="T10" fmla="*/ 0 w 15"/>
                <a:gd name="T11" fmla="*/ 13 h 17"/>
              </a:gdLst>
              <a:ahLst/>
              <a:cxnLst>
                <a:cxn ang="0">
                  <a:pos x="T0" y="T1"/>
                </a:cxn>
                <a:cxn ang="0">
                  <a:pos x="T2" y="T3"/>
                </a:cxn>
                <a:cxn ang="0">
                  <a:pos x="T4" y="T5"/>
                </a:cxn>
                <a:cxn ang="0">
                  <a:pos x="T6" y="T7"/>
                </a:cxn>
                <a:cxn ang="0">
                  <a:pos x="T8" y="T9"/>
                </a:cxn>
                <a:cxn ang="0">
                  <a:pos x="T10" y="T11"/>
                </a:cxn>
              </a:cxnLst>
              <a:rect l="0" t="0" r="r" b="b"/>
              <a:pathLst>
                <a:path w="15" h="17">
                  <a:moveTo>
                    <a:pt x="0" y="13"/>
                  </a:moveTo>
                  <a:lnTo>
                    <a:pt x="0" y="13"/>
                  </a:lnTo>
                  <a:lnTo>
                    <a:pt x="0" y="17"/>
                  </a:lnTo>
                  <a:cubicBezTo>
                    <a:pt x="4" y="16"/>
                    <a:pt x="13" y="8"/>
                    <a:pt x="15" y="2"/>
                  </a:cubicBezTo>
                  <a:cubicBezTo>
                    <a:pt x="14" y="1"/>
                    <a:pt x="13" y="0"/>
                    <a:pt x="13" y="0"/>
                  </a:cubicBezTo>
                  <a:cubicBezTo>
                    <a:pt x="11" y="5"/>
                    <a:pt x="5" y="13"/>
                    <a:pt x="0" y="1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7" name="Freeform 1534"/>
            <p:cNvSpPr>
              <a:spLocks/>
            </p:cNvSpPr>
            <p:nvPr userDrawn="1"/>
          </p:nvSpPr>
          <p:spPr bwMode="auto">
            <a:xfrm>
              <a:off x="331" y="398"/>
              <a:ext cx="8" cy="53"/>
            </a:xfrm>
            <a:custGeom>
              <a:avLst/>
              <a:gdLst>
                <a:gd name="T0" fmla="*/ 0 w 18"/>
                <a:gd name="T1" fmla="*/ 108 h 116"/>
                <a:gd name="T2" fmla="*/ 0 w 18"/>
                <a:gd name="T3" fmla="*/ 108 h 116"/>
                <a:gd name="T4" fmla="*/ 0 w 18"/>
                <a:gd name="T5" fmla="*/ 116 h 116"/>
                <a:gd name="T6" fmla="*/ 11 w 18"/>
                <a:gd name="T7" fmla="*/ 104 h 116"/>
                <a:gd name="T8" fmla="*/ 6 w 18"/>
                <a:gd name="T9" fmla="*/ 94 h 116"/>
                <a:gd name="T10" fmla="*/ 12 w 18"/>
                <a:gd name="T11" fmla="*/ 96 h 116"/>
                <a:gd name="T12" fmla="*/ 12 w 18"/>
                <a:gd name="T13" fmla="*/ 71 h 116"/>
                <a:gd name="T14" fmla="*/ 15 w 18"/>
                <a:gd name="T15" fmla="*/ 96 h 116"/>
                <a:gd name="T16" fmla="*/ 16 w 18"/>
                <a:gd name="T17" fmla="*/ 96 h 116"/>
                <a:gd name="T18" fmla="*/ 12 w 18"/>
                <a:gd name="T19" fmla="*/ 45 h 116"/>
                <a:gd name="T20" fmla="*/ 3 w 18"/>
                <a:gd name="T21" fmla="*/ 0 h 116"/>
                <a:gd name="T22" fmla="*/ 1 w 18"/>
                <a:gd name="T23" fmla="*/ 54 h 116"/>
                <a:gd name="T24" fmla="*/ 0 w 18"/>
                <a:gd name="T25" fmla="*/ 10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6">
                  <a:moveTo>
                    <a:pt x="0" y="108"/>
                  </a:moveTo>
                  <a:lnTo>
                    <a:pt x="0" y="108"/>
                  </a:lnTo>
                  <a:lnTo>
                    <a:pt x="0" y="116"/>
                  </a:lnTo>
                  <a:cubicBezTo>
                    <a:pt x="5" y="114"/>
                    <a:pt x="10" y="107"/>
                    <a:pt x="11" y="104"/>
                  </a:cubicBezTo>
                  <a:cubicBezTo>
                    <a:pt x="9" y="101"/>
                    <a:pt x="7" y="97"/>
                    <a:pt x="6" y="94"/>
                  </a:cubicBezTo>
                  <a:cubicBezTo>
                    <a:pt x="9" y="96"/>
                    <a:pt x="10" y="96"/>
                    <a:pt x="12" y="96"/>
                  </a:cubicBezTo>
                  <a:cubicBezTo>
                    <a:pt x="13" y="90"/>
                    <a:pt x="13" y="79"/>
                    <a:pt x="12" y="71"/>
                  </a:cubicBezTo>
                  <a:cubicBezTo>
                    <a:pt x="14" y="76"/>
                    <a:pt x="16" y="89"/>
                    <a:pt x="15" y="96"/>
                  </a:cubicBezTo>
                  <a:cubicBezTo>
                    <a:pt x="15" y="96"/>
                    <a:pt x="16" y="96"/>
                    <a:pt x="16" y="96"/>
                  </a:cubicBezTo>
                  <a:cubicBezTo>
                    <a:pt x="18" y="82"/>
                    <a:pt x="15" y="61"/>
                    <a:pt x="12" y="45"/>
                  </a:cubicBezTo>
                  <a:cubicBezTo>
                    <a:pt x="8" y="28"/>
                    <a:pt x="4" y="17"/>
                    <a:pt x="3" y="0"/>
                  </a:cubicBezTo>
                  <a:cubicBezTo>
                    <a:pt x="0" y="14"/>
                    <a:pt x="0" y="36"/>
                    <a:pt x="1" y="54"/>
                  </a:cubicBezTo>
                  <a:cubicBezTo>
                    <a:pt x="1" y="60"/>
                    <a:pt x="1" y="99"/>
                    <a:pt x="0" y="10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8" name="Freeform 1535"/>
            <p:cNvSpPr>
              <a:spLocks/>
            </p:cNvSpPr>
            <p:nvPr userDrawn="1"/>
          </p:nvSpPr>
          <p:spPr bwMode="auto">
            <a:xfrm>
              <a:off x="334" y="393"/>
              <a:ext cx="22" cy="57"/>
            </a:xfrm>
            <a:custGeom>
              <a:avLst/>
              <a:gdLst>
                <a:gd name="T0" fmla="*/ 2 w 50"/>
                <a:gd name="T1" fmla="*/ 0 h 125"/>
                <a:gd name="T2" fmla="*/ 2 w 50"/>
                <a:gd name="T3" fmla="*/ 0 h 125"/>
                <a:gd name="T4" fmla="*/ 13 w 50"/>
                <a:gd name="T5" fmla="*/ 47 h 125"/>
                <a:gd name="T6" fmla="*/ 25 w 50"/>
                <a:gd name="T7" fmla="*/ 84 h 125"/>
                <a:gd name="T8" fmla="*/ 5 w 50"/>
                <a:gd name="T9" fmla="*/ 111 h 125"/>
                <a:gd name="T10" fmla="*/ 19 w 50"/>
                <a:gd name="T11" fmla="*/ 122 h 125"/>
                <a:gd name="T12" fmla="*/ 46 w 50"/>
                <a:gd name="T13" fmla="*/ 112 h 125"/>
                <a:gd name="T14" fmla="*/ 48 w 50"/>
                <a:gd name="T15" fmla="*/ 107 h 125"/>
                <a:gd name="T16" fmla="*/ 39 w 50"/>
                <a:gd name="T17" fmla="*/ 108 h 125"/>
                <a:gd name="T18" fmla="*/ 50 w 50"/>
                <a:gd name="T19" fmla="*/ 89 h 125"/>
                <a:gd name="T20" fmla="*/ 49 w 50"/>
                <a:gd name="T21" fmla="*/ 81 h 125"/>
                <a:gd name="T22" fmla="*/ 38 w 50"/>
                <a:gd name="T23" fmla="*/ 65 h 125"/>
                <a:gd name="T24" fmla="*/ 42 w 50"/>
                <a:gd name="T25" fmla="*/ 66 h 125"/>
                <a:gd name="T26" fmla="*/ 21 w 50"/>
                <a:gd name="T27" fmla="*/ 33 h 125"/>
                <a:gd name="T28" fmla="*/ 2 w 5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25">
                  <a:moveTo>
                    <a:pt x="2" y="0"/>
                  </a:moveTo>
                  <a:lnTo>
                    <a:pt x="2" y="0"/>
                  </a:lnTo>
                  <a:cubicBezTo>
                    <a:pt x="0" y="12"/>
                    <a:pt x="8" y="34"/>
                    <a:pt x="13" y="47"/>
                  </a:cubicBezTo>
                  <a:cubicBezTo>
                    <a:pt x="17" y="59"/>
                    <a:pt x="24" y="69"/>
                    <a:pt x="25" y="84"/>
                  </a:cubicBezTo>
                  <a:cubicBezTo>
                    <a:pt x="26" y="101"/>
                    <a:pt x="20" y="113"/>
                    <a:pt x="5" y="111"/>
                  </a:cubicBezTo>
                  <a:cubicBezTo>
                    <a:pt x="8" y="117"/>
                    <a:pt x="13" y="120"/>
                    <a:pt x="19" y="122"/>
                  </a:cubicBezTo>
                  <a:cubicBezTo>
                    <a:pt x="31" y="125"/>
                    <a:pt x="41" y="119"/>
                    <a:pt x="46" y="112"/>
                  </a:cubicBezTo>
                  <a:cubicBezTo>
                    <a:pt x="47" y="110"/>
                    <a:pt x="48" y="109"/>
                    <a:pt x="48" y="107"/>
                  </a:cubicBezTo>
                  <a:cubicBezTo>
                    <a:pt x="45" y="104"/>
                    <a:pt x="41" y="106"/>
                    <a:pt x="39" y="108"/>
                  </a:cubicBezTo>
                  <a:cubicBezTo>
                    <a:pt x="34" y="97"/>
                    <a:pt x="40" y="91"/>
                    <a:pt x="50" y="89"/>
                  </a:cubicBezTo>
                  <a:cubicBezTo>
                    <a:pt x="50" y="86"/>
                    <a:pt x="50" y="83"/>
                    <a:pt x="49" y="81"/>
                  </a:cubicBezTo>
                  <a:cubicBezTo>
                    <a:pt x="40" y="80"/>
                    <a:pt x="37" y="70"/>
                    <a:pt x="38" y="65"/>
                  </a:cubicBezTo>
                  <a:cubicBezTo>
                    <a:pt x="39" y="66"/>
                    <a:pt x="41" y="66"/>
                    <a:pt x="42" y="66"/>
                  </a:cubicBezTo>
                  <a:cubicBezTo>
                    <a:pt x="39" y="56"/>
                    <a:pt x="29" y="43"/>
                    <a:pt x="21" y="33"/>
                  </a:cubicBezTo>
                  <a:cubicBezTo>
                    <a:pt x="15" y="25"/>
                    <a:pt x="5" y="13"/>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9" name="Freeform 1536"/>
            <p:cNvSpPr>
              <a:spLocks/>
            </p:cNvSpPr>
            <p:nvPr userDrawn="1"/>
          </p:nvSpPr>
          <p:spPr bwMode="auto">
            <a:xfrm>
              <a:off x="335" y="388"/>
              <a:ext cx="49" cy="58"/>
            </a:xfrm>
            <a:custGeom>
              <a:avLst/>
              <a:gdLst>
                <a:gd name="T0" fmla="*/ 4 w 109"/>
                <a:gd name="T1" fmla="*/ 0 h 127"/>
                <a:gd name="T2" fmla="*/ 4 w 109"/>
                <a:gd name="T3" fmla="*/ 0 h 127"/>
                <a:gd name="T4" fmla="*/ 8 w 109"/>
                <a:gd name="T5" fmla="*/ 20 h 127"/>
                <a:gd name="T6" fmla="*/ 36 w 109"/>
                <a:gd name="T7" fmla="*/ 48 h 127"/>
                <a:gd name="T8" fmla="*/ 50 w 109"/>
                <a:gd name="T9" fmla="*/ 61 h 127"/>
                <a:gd name="T10" fmla="*/ 44 w 109"/>
                <a:gd name="T11" fmla="*/ 81 h 127"/>
                <a:gd name="T12" fmla="*/ 38 w 109"/>
                <a:gd name="T13" fmla="*/ 80 h 127"/>
                <a:gd name="T14" fmla="*/ 43 w 109"/>
                <a:gd name="T15" fmla="*/ 87 h 127"/>
                <a:gd name="T16" fmla="*/ 62 w 109"/>
                <a:gd name="T17" fmla="*/ 82 h 127"/>
                <a:gd name="T18" fmla="*/ 57 w 109"/>
                <a:gd name="T19" fmla="*/ 103 h 127"/>
                <a:gd name="T20" fmla="*/ 38 w 109"/>
                <a:gd name="T21" fmla="*/ 114 h 127"/>
                <a:gd name="T22" fmla="*/ 52 w 109"/>
                <a:gd name="T23" fmla="*/ 118 h 127"/>
                <a:gd name="T24" fmla="*/ 82 w 109"/>
                <a:gd name="T25" fmla="*/ 110 h 127"/>
                <a:gd name="T26" fmla="*/ 84 w 109"/>
                <a:gd name="T27" fmla="*/ 93 h 127"/>
                <a:gd name="T28" fmla="*/ 97 w 109"/>
                <a:gd name="T29" fmla="*/ 114 h 127"/>
                <a:gd name="T30" fmla="*/ 107 w 109"/>
                <a:gd name="T31" fmla="*/ 97 h 127"/>
                <a:gd name="T32" fmla="*/ 87 w 109"/>
                <a:gd name="T33" fmla="*/ 74 h 127"/>
                <a:gd name="T34" fmla="*/ 102 w 109"/>
                <a:gd name="T35" fmla="*/ 65 h 127"/>
                <a:gd name="T36" fmla="*/ 94 w 109"/>
                <a:gd name="T37" fmla="*/ 48 h 127"/>
                <a:gd name="T38" fmla="*/ 75 w 109"/>
                <a:gd name="T39" fmla="*/ 60 h 127"/>
                <a:gd name="T40" fmla="*/ 54 w 109"/>
                <a:gd name="T41" fmla="*/ 43 h 127"/>
                <a:gd name="T42" fmla="*/ 20 w 109"/>
                <a:gd name="T43" fmla="*/ 26 h 127"/>
                <a:gd name="T44" fmla="*/ 4 w 109"/>
                <a:gd name="T4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9" h="127">
                  <a:moveTo>
                    <a:pt x="4" y="0"/>
                  </a:moveTo>
                  <a:lnTo>
                    <a:pt x="4" y="0"/>
                  </a:lnTo>
                  <a:cubicBezTo>
                    <a:pt x="0" y="8"/>
                    <a:pt x="4" y="15"/>
                    <a:pt x="8" y="20"/>
                  </a:cubicBezTo>
                  <a:cubicBezTo>
                    <a:pt x="15" y="31"/>
                    <a:pt x="26" y="40"/>
                    <a:pt x="36" y="48"/>
                  </a:cubicBezTo>
                  <a:cubicBezTo>
                    <a:pt x="41" y="52"/>
                    <a:pt x="47" y="55"/>
                    <a:pt x="50" y="61"/>
                  </a:cubicBezTo>
                  <a:cubicBezTo>
                    <a:pt x="54" y="68"/>
                    <a:pt x="52" y="80"/>
                    <a:pt x="44" y="81"/>
                  </a:cubicBezTo>
                  <a:cubicBezTo>
                    <a:pt x="41" y="81"/>
                    <a:pt x="40" y="80"/>
                    <a:pt x="38" y="80"/>
                  </a:cubicBezTo>
                  <a:cubicBezTo>
                    <a:pt x="38" y="82"/>
                    <a:pt x="41" y="86"/>
                    <a:pt x="43" y="87"/>
                  </a:cubicBezTo>
                  <a:cubicBezTo>
                    <a:pt x="50" y="92"/>
                    <a:pt x="59" y="86"/>
                    <a:pt x="62" y="82"/>
                  </a:cubicBezTo>
                  <a:cubicBezTo>
                    <a:pt x="70" y="90"/>
                    <a:pt x="66" y="101"/>
                    <a:pt x="57" y="103"/>
                  </a:cubicBezTo>
                  <a:cubicBezTo>
                    <a:pt x="48" y="104"/>
                    <a:pt x="37" y="104"/>
                    <a:pt x="38" y="114"/>
                  </a:cubicBezTo>
                  <a:cubicBezTo>
                    <a:pt x="44" y="111"/>
                    <a:pt x="48" y="115"/>
                    <a:pt x="52" y="118"/>
                  </a:cubicBezTo>
                  <a:cubicBezTo>
                    <a:pt x="64" y="127"/>
                    <a:pt x="77" y="121"/>
                    <a:pt x="82" y="110"/>
                  </a:cubicBezTo>
                  <a:cubicBezTo>
                    <a:pt x="84" y="107"/>
                    <a:pt x="85" y="97"/>
                    <a:pt x="84" y="93"/>
                  </a:cubicBezTo>
                  <a:cubicBezTo>
                    <a:pt x="96" y="98"/>
                    <a:pt x="92" y="109"/>
                    <a:pt x="97" y="114"/>
                  </a:cubicBezTo>
                  <a:cubicBezTo>
                    <a:pt x="98" y="106"/>
                    <a:pt x="106" y="103"/>
                    <a:pt x="107" y="97"/>
                  </a:cubicBezTo>
                  <a:cubicBezTo>
                    <a:pt x="109" y="87"/>
                    <a:pt x="101" y="74"/>
                    <a:pt x="87" y="74"/>
                  </a:cubicBezTo>
                  <a:cubicBezTo>
                    <a:pt x="95" y="74"/>
                    <a:pt x="101" y="71"/>
                    <a:pt x="102" y="65"/>
                  </a:cubicBezTo>
                  <a:cubicBezTo>
                    <a:pt x="103" y="55"/>
                    <a:pt x="98" y="50"/>
                    <a:pt x="94" y="48"/>
                  </a:cubicBezTo>
                  <a:cubicBezTo>
                    <a:pt x="97" y="56"/>
                    <a:pt x="88" y="67"/>
                    <a:pt x="75" y="60"/>
                  </a:cubicBezTo>
                  <a:cubicBezTo>
                    <a:pt x="70" y="57"/>
                    <a:pt x="61" y="47"/>
                    <a:pt x="54" y="43"/>
                  </a:cubicBezTo>
                  <a:cubicBezTo>
                    <a:pt x="41" y="37"/>
                    <a:pt x="33" y="35"/>
                    <a:pt x="20" y="26"/>
                  </a:cubicBezTo>
                  <a:cubicBezTo>
                    <a:pt x="12" y="21"/>
                    <a:pt x="4" y="12"/>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0" name="Freeform 1537"/>
            <p:cNvSpPr>
              <a:spLocks/>
            </p:cNvSpPr>
            <p:nvPr userDrawn="1"/>
          </p:nvSpPr>
          <p:spPr bwMode="auto">
            <a:xfrm>
              <a:off x="338" y="383"/>
              <a:ext cx="14" cy="16"/>
            </a:xfrm>
            <a:custGeom>
              <a:avLst/>
              <a:gdLst>
                <a:gd name="T0" fmla="*/ 9 w 30"/>
                <a:gd name="T1" fmla="*/ 0 h 34"/>
                <a:gd name="T2" fmla="*/ 9 w 30"/>
                <a:gd name="T3" fmla="*/ 0 h 34"/>
                <a:gd name="T4" fmla="*/ 14 w 30"/>
                <a:gd name="T5" fmla="*/ 30 h 34"/>
                <a:gd name="T6" fmla="*/ 30 w 30"/>
                <a:gd name="T7" fmla="*/ 34 h 34"/>
                <a:gd name="T8" fmla="*/ 16 w 30"/>
                <a:gd name="T9" fmla="*/ 22 h 34"/>
                <a:gd name="T10" fmla="*/ 9 w 30"/>
                <a:gd name="T11" fmla="*/ 0 h 34"/>
              </a:gdLst>
              <a:ahLst/>
              <a:cxnLst>
                <a:cxn ang="0">
                  <a:pos x="T0" y="T1"/>
                </a:cxn>
                <a:cxn ang="0">
                  <a:pos x="T2" y="T3"/>
                </a:cxn>
                <a:cxn ang="0">
                  <a:pos x="T4" y="T5"/>
                </a:cxn>
                <a:cxn ang="0">
                  <a:pos x="T6" y="T7"/>
                </a:cxn>
                <a:cxn ang="0">
                  <a:pos x="T8" y="T9"/>
                </a:cxn>
                <a:cxn ang="0">
                  <a:pos x="T10" y="T11"/>
                </a:cxn>
              </a:cxnLst>
              <a:rect l="0" t="0" r="r" b="b"/>
              <a:pathLst>
                <a:path w="30" h="34">
                  <a:moveTo>
                    <a:pt x="9" y="0"/>
                  </a:moveTo>
                  <a:lnTo>
                    <a:pt x="9" y="0"/>
                  </a:lnTo>
                  <a:cubicBezTo>
                    <a:pt x="0" y="15"/>
                    <a:pt x="5" y="31"/>
                    <a:pt x="14" y="30"/>
                  </a:cubicBezTo>
                  <a:cubicBezTo>
                    <a:pt x="22" y="30"/>
                    <a:pt x="24" y="30"/>
                    <a:pt x="30" y="34"/>
                  </a:cubicBezTo>
                  <a:cubicBezTo>
                    <a:pt x="27" y="27"/>
                    <a:pt x="18" y="24"/>
                    <a:pt x="16" y="22"/>
                  </a:cubicBezTo>
                  <a:cubicBezTo>
                    <a:pt x="10" y="18"/>
                    <a:pt x="7" y="14"/>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1" name="Freeform 1538"/>
            <p:cNvSpPr>
              <a:spLocks/>
            </p:cNvSpPr>
            <p:nvPr userDrawn="1"/>
          </p:nvSpPr>
          <p:spPr bwMode="auto">
            <a:xfrm>
              <a:off x="377" y="377"/>
              <a:ext cx="4" cy="14"/>
            </a:xfrm>
            <a:custGeom>
              <a:avLst/>
              <a:gdLst>
                <a:gd name="T0" fmla="*/ 5 w 10"/>
                <a:gd name="T1" fmla="*/ 0 h 31"/>
                <a:gd name="T2" fmla="*/ 5 w 10"/>
                <a:gd name="T3" fmla="*/ 0 h 31"/>
                <a:gd name="T4" fmla="*/ 5 w 10"/>
                <a:gd name="T5" fmla="*/ 12 h 31"/>
                <a:gd name="T6" fmla="*/ 0 w 10"/>
                <a:gd name="T7" fmla="*/ 8 h 31"/>
                <a:gd name="T8" fmla="*/ 1 w 10"/>
                <a:gd name="T9" fmla="*/ 25 h 31"/>
                <a:gd name="T10" fmla="*/ 7 w 10"/>
                <a:gd name="T11" fmla="*/ 31 h 31"/>
                <a:gd name="T12" fmla="*/ 8 w 10"/>
                <a:gd name="T13" fmla="*/ 26 h 31"/>
                <a:gd name="T14" fmla="*/ 10 w 10"/>
                <a:gd name="T15" fmla="*/ 9 h 31"/>
                <a:gd name="T16" fmla="*/ 5 w 10"/>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1">
                  <a:moveTo>
                    <a:pt x="5" y="0"/>
                  </a:moveTo>
                  <a:lnTo>
                    <a:pt x="5" y="0"/>
                  </a:lnTo>
                  <a:cubicBezTo>
                    <a:pt x="6" y="5"/>
                    <a:pt x="6" y="8"/>
                    <a:pt x="5" y="12"/>
                  </a:cubicBezTo>
                  <a:cubicBezTo>
                    <a:pt x="4" y="11"/>
                    <a:pt x="2" y="9"/>
                    <a:pt x="0" y="8"/>
                  </a:cubicBezTo>
                  <a:cubicBezTo>
                    <a:pt x="1" y="12"/>
                    <a:pt x="1" y="20"/>
                    <a:pt x="1" y="25"/>
                  </a:cubicBezTo>
                  <a:cubicBezTo>
                    <a:pt x="2" y="26"/>
                    <a:pt x="4" y="29"/>
                    <a:pt x="7" y="31"/>
                  </a:cubicBezTo>
                  <a:cubicBezTo>
                    <a:pt x="7" y="31"/>
                    <a:pt x="7" y="28"/>
                    <a:pt x="8" y="26"/>
                  </a:cubicBezTo>
                  <a:cubicBezTo>
                    <a:pt x="5" y="20"/>
                    <a:pt x="6" y="14"/>
                    <a:pt x="10" y="9"/>
                  </a:cubicBezTo>
                  <a:cubicBezTo>
                    <a:pt x="9" y="8"/>
                    <a:pt x="6" y="2"/>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2" name="Freeform 1539"/>
            <p:cNvSpPr>
              <a:spLocks/>
            </p:cNvSpPr>
            <p:nvPr userDrawn="1"/>
          </p:nvSpPr>
          <p:spPr bwMode="auto">
            <a:xfrm>
              <a:off x="371" y="377"/>
              <a:ext cx="6" cy="17"/>
            </a:xfrm>
            <a:custGeom>
              <a:avLst/>
              <a:gdLst>
                <a:gd name="T0" fmla="*/ 5 w 15"/>
                <a:gd name="T1" fmla="*/ 1 h 37"/>
                <a:gd name="T2" fmla="*/ 5 w 15"/>
                <a:gd name="T3" fmla="*/ 1 h 37"/>
                <a:gd name="T4" fmla="*/ 0 w 15"/>
                <a:gd name="T5" fmla="*/ 0 h 37"/>
                <a:gd name="T6" fmla="*/ 4 w 15"/>
                <a:gd name="T7" fmla="*/ 12 h 37"/>
                <a:gd name="T8" fmla="*/ 13 w 15"/>
                <a:gd name="T9" fmla="*/ 37 h 37"/>
                <a:gd name="T10" fmla="*/ 13 w 15"/>
                <a:gd name="T11" fmla="*/ 31 h 37"/>
                <a:gd name="T12" fmla="*/ 13 w 15"/>
                <a:gd name="T13" fmla="*/ 6 h 37"/>
                <a:gd name="T14" fmla="*/ 8 w 15"/>
                <a:gd name="T15" fmla="*/ 2 h 37"/>
                <a:gd name="T16" fmla="*/ 9 w 15"/>
                <a:gd name="T17" fmla="*/ 19 h 37"/>
                <a:gd name="T18" fmla="*/ 5 w 15"/>
                <a:gd name="T1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7">
                  <a:moveTo>
                    <a:pt x="5" y="1"/>
                  </a:moveTo>
                  <a:lnTo>
                    <a:pt x="5" y="1"/>
                  </a:lnTo>
                  <a:cubicBezTo>
                    <a:pt x="3" y="0"/>
                    <a:pt x="1" y="0"/>
                    <a:pt x="0" y="0"/>
                  </a:cubicBezTo>
                  <a:cubicBezTo>
                    <a:pt x="2" y="4"/>
                    <a:pt x="4" y="8"/>
                    <a:pt x="4" y="12"/>
                  </a:cubicBezTo>
                  <a:cubicBezTo>
                    <a:pt x="6" y="23"/>
                    <a:pt x="2" y="33"/>
                    <a:pt x="13" y="37"/>
                  </a:cubicBezTo>
                  <a:cubicBezTo>
                    <a:pt x="13" y="37"/>
                    <a:pt x="13" y="32"/>
                    <a:pt x="13" y="31"/>
                  </a:cubicBezTo>
                  <a:cubicBezTo>
                    <a:pt x="15" y="21"/>
                    <a:pt x="14" y="12"/>
                    <a:pt x="13" y="6"/>
                  </a:cubicBezTo>
                  <a:cubicBezTo>
                    <a:pt x="11" y="5"/>
                    <a:pt x="9" y="3"/>
                    <a:pt x="8" y="2"/>
                  </a:cubicBezTo>
                  <a:cubicBezTo>
                    <a:pt x="10" y="7"/>
                    <a:pt x="11" y="14"/>
                    <a:pt x="9" y="19"/>
                  </a:cubicBezTo>
                  <a:cubicBezTo>
                    <a:pt x="8" y="12"/>
                    <a:pt x="8" y="7"/>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3" name="Freeform 1540"/>
            <p:cNvSpPr>
              <a:spLocks/>
            </p:cNvSpPr>
            <p:nvPr userDrawn="1"/>
          </p:nvSpPr>
          <p:spPr bwMode="auto">
            <a:xfrm>
              <a:off x="365" y="374"/>
              <a:ext cx="7" cy="19"/>
            </a:xfrm>
            <a:custGeom>
              <a:avLst/>
              <a:gdLst>
                <a:gd name="T0" fmla="*/ 0 w 16"/>
                <a:gd name="T1" fmla="*/ 0 h 42"/>
                <a:gd name="T2" fmla="*/ 0 w 16"/>
                <a:gd name="T3" fmla="*/ 0 h 42"/>
                <a:gd name="T4" fmla="*/ 9 w 16"/>
                <a:gd name="T5" fmla="*/ 24 h 42"/>
                <a:gd name="T6" fmla="*/ 7 w 16"/>
                <a:gd name="T7" fmla="*/ 42 h 42"/>
                <a:gd name="T8" fmla="*/ 15 w 16"/>
                <a:gd name="T9" fmla="*/ 27 h 42"/>
                <a:gd name="T10" fmla="*/ 0 w 16"/>
                <a:gd name="T11" fmla="*/ 0 h 42"/>
              </a:gdLst>
              <a:ahLst/>
              <a:cxnLst>
                <a:cxn ang="0">
                  <a:pos x="T0" y="T1"/>
                </a:cxn>
                <a:cxn ang="0">
                  <a:pos x="T2" y="T3"/>
                </a:cxn>
                <a:cxn ang="0">
                  <a:pos x="T4" y="T5"/>
                </a:cxn>
                <a:cxn ang="0">
                  <a:pos x="T6" y="T7"/>
                </a:cxn>
                <a:cxn ang="0">
                  <a:pos x="T8" y="T9"/>
                </a:cxn>
                <a:cxn ang="0">
                  <a:pos x="T10" y="T11"/>
                </a:cxn>
              </a:cxnLst>
              <a:rect l="0" t="0" r="r" b="b"/>
              <a:pathLst>
                <a:path w="16" h="42">
                  <a:moveTo>
                    <a:pt x="0" y="0"/>
                  </a:moveTo>
                  <a:lnTo>
                    <a:pt x="0" y="0"/>
                  </a:lnTo>
                  <a:cubicBezTo>
                    <a:pt x="7" y="7"/>
                    <a:pt x="10" y="15"/>
                    <a:pt x="9" y="24"/>
                  </a:cubicBezTo>
                  <a:cubicBezTo>
                    <a:pt x="8" y="31"/>
                    <a:pt x="4" y="33"/>
                    <a:pt x="7" y="42"/>
                  </a:cubicBezTo>
                  <a:cubicBezTo>
                    <a:pt x="8" y="37"/>
                    <a:pt x="14" y="34"/>
                    <a:pt x="15" y="27"/>
                  </a:cubicBezTo>
                  <a:cubicBezTo>
                    <a:pt x="16" y="14"/>
                    <a:pt x="9"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4" name="Freeform 1541"/>
            <p:cNvSpPr>
              <a:spLocks/>
            </p:cNvSpPr>
            <p:nvPr userDrawn="1"/>
          </p:nvSpPr>
          <p:spPr bwMode="auto">
            <a:xfrm>
              <a:off x="337" y="372"/>
              <a:ext cx="9" cy="21"/>
            </a:xfrm>
            <a:custGeom>
              <a:avLst/>
              <a:gdLst>
                <a:gd name="T0" fmla="*/ 21 w 21"/>
                <a:gd name="T1" fmla="*/ 0 h 46"/>
                <a:gd name="T2" fmla="*/ 21 w 21"/>
                <a:gd name="T3" fmla="*/ 0 h 46"/>
                <a:gd name="T4" fmla="*/ 7 w 21"/>
                <a:gd name="T5" fmla="*/ 16 h 46"/>
                <a:gd name="T6" fmla="*/ 5 w 21"/>
                <a:gd name="T7" fmla="*/ 46 h 46"/>
                <a:gd name="T8" fmla="*/ 15 w 21"/>
                <a:gd name="T9" fmla="*/ 21 h 46"/>
                <a:gd name="T10" fmla="*/ 21 w 21"/>
                <a:gd name="T11" fmla="*/ 0 h 46"/>
              </a:gdLst>
              <a:ahLst/>
              <a:cxnLst>
                <a:cxn ang="0">
                  <a:pos x="T0" y="T1"/>
                </a:cxn>
                <a:cxn ang="0">
                  <a:pos x="T2" y="T3"/>
                </a:cxn>
                <a:cxn ang="0">
                  <a:pos x="T4" y="T5"/>
                </a:cxn>
                <a:cxn ang="0">
                  <a:pos x="T6" y="T7"/>
                </a:cxn>
                <a:cxn ang="0">
                  <a:pos x="T8" y="T9"/>
                </a:cxn>
                <a:cxn ang="0">
                  <a:pos x="T10" y="T11"/>
                </a:cxn>
              </a:cxnLst>
              <a:rect l="0" t="0" r="r" b="b"/>
              <a:pathLst>
                <a:path w="21" h="46">
                  <a:moveTo>
                    <a:pt x="21" y="0"/>
                  </a:moveTo>
                  <a:lnTo>
                    <a:pt x="21" y="0"/>
                  </a:lnTo>
                  <a:cubicBezTo>
                    <a:pt x="16" y="9"/>
                    <a:pt x="9" y="15"/>
                    <a:pt x="7" y="16"/>
                  </a:cubicBezTo>
                  <a:cubicBezTo>
                    <a:pt x="2" y="30"/>
                    <a:pt x="0" y="37"/>
                    <a:pt x="5" y="46"/>
                  </a:cubicBezTo>
                  <a:cubicBezTo>
                    <a:pt x="5" y="33"/>
                    <a:pt x="9" y="27"/>
                    <a:pt x="15" y="21"/>
                  </a:cubicBezTo>
                  <a:cubicBezTo>
                    <a:pt x="16" y="18"/>
                    <a:pt x="20" y="5"/>
                    <a:pt x="2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5" name="Freeform 1542"/>
            <p:cNvSpPr>
              <a:spLocks/>
            </p:cNvSpPr>
            <p:nvPr userDrawn="1"/>
          </p:nvSpPr>
          <p:spPr bwMode="auto">
            <a:xfrm>
              <a:off x="352" y="372"/>
              <a:ext cx="19" cy="21"/>
            </a:xfrm>
            <a:custGeom>
              <a:avLst/>
              <a:gdLst>
                <a:gd name="T0" fmla="*/ 18 w 44"/>
                <a:gd name="T1" fmla="*/ 0 h 47"/>
                <a:gd name="T2" fmla="*/ 18 w 44"/>
                <a:gd name="T3" fmla="*/ 0 h 47"/>
                <a:gd name="T4" fmla="*/ 0 w 44"/>
                <a:gd name="T5" fmla="*/ 4 h 47"/>
                <a:gd name="T6" fmla="*/ 28 w 44"/>
                <a:gd name="T7" fmla="*/ 21 h 47"/>
                <a:gd name="T8" fmla="*/ 12 w 44"/>
                <a:gd name="T9" fmla="*/ 38 h 47"/>
                <a:gd name="T10" fmla="*/ 23 w 44"/>
                <a:gd name="T11" fmla="*/ 40 h 47"/>
                <a:gd name="T12" fmla="*/ 9 w 44"/>
                <a:gd name="T13" fmla="*/ 37 h 47"/>
                <a:gd name="T14" fmla="*/ 33 w 44"/>
                <a:gd name="T15" fmla="*/ 38 h 47"/>
                <a:gd name="T16" fmla="*/ 18 w 44"/>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7">
                  <a:moveTo>
                    <a:pt x="18" y="0"/>
                  </a:moveTo>
                  <a:lnTo>
                    <a:pt x="18" y="0"/>
                  </a:lnTo>
                  <a:cubicBezTo>
                    <a:pt x="13" y="0"/>
                    <a:pt x="5" y="1"/>
                    <a:pt x="0" y="4"/>
                  </a:cubicBezTo>
                  <a:cubicBezTo>
                    <a:pt x="17" y="2"/>
                    <a:pt x="26" y="9"/>
                    <a:pt x="28" y="21"/>
                  </a:cubicBezTo>
                  <a:cubicBezTo>
                    <a:pt x="29" y="29"/>
                    <a:pt x="24" y="39"/>
                    <a:pt x="12" y="38"/>
                  </a:cubicBezTo>
                  <a:cubicBezTo>
                    <a:pt x="13" y="39"/>
                    <a:pt x="17" y="41"/>
                    <a:pt x="23" y="40"/>
                  </a:cubicBezTo>
                  <a:cubicBezTo>
                    <a:pt x="17" y="43"/>
                    <a:pt x="12" y="40"/>
                    <a:pt x="9" y="37"/>
                  </a:cubicBezTo>
                  <a:cubicBezTo>
                    <a:pt x="12" y="45"/>
                    <a:pt x="26" y="47"/>
                    <a:pt x="33" y="38"/>
                  </a:cubicBezTo>
                  <a:cubicBezTo>
                    <a:pt x="44" y="24"/>
                    <a:pt x="33" y="2"/>
                    <a:pt x="1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6" name="Freeform 1543"/>
            <p:cNvSpPr>
              <a:spLocks/>
            </p:cNvSpPr>
            <p:nvPr userDrawn="1"/>
          </p:nvSpPr>
          <p:spPr bwMode="auto">
            <a:xfrm>
              <a:off x="331" y="370"/>
              <a:ext cx="10" cy="27"/>
            </a:xfrm>
            <a:custGeom>
              <a:avLst/>
              <a:gdLst>
                <a:gd name="T0" fmla="*/ 0 w 21"/>
                <a:gd name="T1" fmla="*/ 50 h 60"/>
                <a:gd name="T2" fmla="*/ 0 w 21"/>
                <a:gd name="T3" fmla="*/ 50 h 60"/>
                <a:gd name="T4" fmla="*/ 0 w 21"/>
                <a:gd name="T5" fmla="*/ 60 h 60"/>
                <a:gd name="T6" fmla="*/ 21 w 21"/>
                <a:gd name="T7" fmla="*/ 0 h 60"/>
                <a:gd name="T8" fmla="*/ 10 w 21"/>
                <a:gd name="T9" fmla="*/ 26 h 60"/>
                <a:gd name="T10" fmla="*/ 1 w 21"/>
                <a:gd name="T11" fmla="*/ 41 h 60"/>
                <a:gd name="T12" fmla="*/ 0 w 21"/>
                <a:gd name="T13" fmla="*/ 50 h 60"/>
              </a:gdLst>
              <a:ahLst/>
              <a:cxnLst>
                <a:cxn ang="0">
                  <a:pos x="T0" y="T1"/>
                </a:cxn>
                <a:cxn ang="0">
                  <a:pos x="T2" y="T3"/>
                </a:cxn>
                <a:cxn ang="0">
                  <a:pos x="T4" y="T5"/>
                </a:cxn>
                <a:cxn ang="0">
                  <a:pos x="T6" y="T7"/>
                </a:cxn>
                <a:cxn ang="0">
                  <a:pos x="T8" y="T9"/>
                </a:cxn>
                <a:cxn ang="0">
                  <a:pos x="T10" y="T11"/>
                </a:cxn>
                <a:cxn ang="0">
                  <a:pos x="T12" y="T13"/>
                </a:cxn>
              </a:cxnLst>
              <a:rect l="0" t="0" r="r" b="b"/>
              <a:pathLst>
                <a:path w="21" h="60">
                  <a:moveTo>
                    <a:pt x="0" y="50"/>
                  </a:moveTo>
                  <a:lnTo>
                    <a:pt x="0" y="50"/>
                  </a:lnTo>
                  <a:lnTo>
                    <a:pt x="0" y="60"/>
                  </a:lnTo>
                  <a:cubicBezTo>
                    <a:pt x="8" y="44"/>
                    <a:pt x="21" y="27"/>
                    <a:pt x="21" y="0"/>
                  </a:cubicBezTo>
                  <a:cubicBezTo>
                    <a:pt x="19" y="10"/>
                    <a:pt x="15" y="18"/>
                    <a:pt x="10" y="26"/>
                  </a:cubicBezTo>
                  <a:cubicBezTo>
                    <a:pt x="8" y="30"/>
                    <a:pt x="2" y="35"/>
                    <a:pt x="1" y="41"/>
                  </a:cubicBezTo>
                  <a:cubicBezTo>
                    <a:pt x="0" y="44"/>
                    <a:pt x="1" y="47"/>
                    <a:pt x="0" y="5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7" name="Freeform 1544"/>
            <p:cNvSpPr>
              <a:spLocks/>
            </p:cNvSpPr>
            <p:nvPr userDrawn="1"/>
          </p:nvSpPr>
          <p:spPr bwMode="auto">
            <a:xfrm>
              <a:off x="367" y="369"/>
              <a:ext cx="12" cy="11"/>
            </a:xfrm>
            <a:custGeom>
              <a:avLst/>
              <a:gdLst>
                <a:gd name="T0" fmla="*/ 5 w 25"/>
                <a:gd name="T1" fmla="*/ 0 h 24"/>
                <a:gd name="T2" fmla="*/ 5 w 25"/>
                <a:gd name="T3" fmla="*/ 0 h 24"/>
                <a:gd name="T4" fmla="*/ 17 w 25"/>
                <a:gd name="T5" fmla="*/ 12 h 24"/>
                <a:gd name="T6" fmla="*/ 0 w 25"/>
                <a:gd name="T7" fmla="*/ 3 h 24"/>
                <a:gd name="T8" fmla="*/ 9 w 25"/>
                <a:gd name="T9" fmla="*/ 15 h 24"/>
                <a:gd name="T10" fmla="*/ 25 w 25"/>
                <a:gd name="T11" fmla="*/ 24 h 24"/>
                <a:gd name="T12" fmla="*/ 5 w 2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5" y="0"/>
                  </a:moveTo>
                  <a:lnTo>
                    <a:pt x="5" y="0"/>
                  </a:lnTo>
                  <a:cubicBezTo>
                    <a:pt x="7" y="2"/>
                    <a:pt x="14" y="8"/>
                    <a:pt x="17" y="12"/>
                  </a:cubicBezTo>
                  <a:cubicBezTo>
                    <a:pt x="12" y="10"/>
                    <a:pt x="6" y="5"/>
                    <a:pt x="0" y="3"/>
                  </a:cubicBezTo>
                  <a:cubicBezTo>
                    <a:pt x="1" y="4"/>
                    <a:pt x="8" y="14"/>
                    <a:pt x="9" y="15"/>
                  </a:cubicBezTo>
                  <a:cubicBezTo>
                    <a:pt x="15" y="17"/>
                    <a:pt x="21" y="20"/>
                    <a:pt x="25" y="24"/>
                  </a:cubicBezTo>
                  <a:cubicBezTo>
                    <a:pt x="25" y="7"/>
                    <a:pt x="18" y="2"/>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8" name="Freeform 1545"/>
            <p:cNvSpPr>
              <a:spLocks/>
            </p:cNvSpPr>
            <p:nvPr userDrawn="1"/>
          </p:nvSpPr>
          <p:spPr bwMode="auto">
            <a:xfrm>
              <a:off x="376" y="369"/>
              <a:ext cx="4" cy="3"/>
            </a:xfrm>
            <a:custGeom>
              <a:avLst/>
              <a:gdLst>
                <a:gd name="T0" fmla="*/ 5 w 8"/>
                <a:gd name="T1" fmla="*/ 1 h 6"/>
                <a:gd name="T2" fmla="*/ 5 w 8"/>
                <a:gd name="T3" fmla="*/ 1 h 6"/>
                <a:gd name="T4" fmla="*/ 0 w 8"/>
                <a:gd name="T5" fmla="*/ 0 h 6"/>
                <a:gd name="T6" fmla="*/ 8 w 8"/>
                <a:gd name="T7" fmla="*/ 6 h 6"/>
                <a:gd name="T8" fmla="*/ 5 w 8"/>
                <a:gd name="T9" fmla="*/ 1 h 6"/>
              </a:gdLst>
              <a:ahLst/>
              <a:cxnLst>
                <a:cxn ang="0">
                  <a:pos x="T0" y="T1"/>
                </a:cxn>
                <a:cxn ang="0">
                  <a:pos x="T2" y="T3"/>
                </a:cxn>
                <a:cxn ang="0">
                  <a:pos x="T4" y="T5"/>
                </a:cxn>
                <a:cxn ang="0">
                  <a:pos x="T6" y="T7"/>
                </a:cxn>
                <a:cxn ang="0">
                  <a:pos x="T8" y="T9"/>
                </a:cxn>
              </a:cxnLst>
              <a:rect l="0" t="0" r="r" b="b"/>
              <a:pathLst>
                <a:path w="8" h="6">
                  <a:moveTo>
                    <a:pt x="5" y="1"/>
                  </a:moveTo>
                  <a:lnTo>
                    <a:pt x="5" y="1"/>
                  </a:lnTo>
                  <a:lnTo>
                    <a:pt x="0" y="0"/>
                  </a:lnTo>
                  <a:lnTo>
                    <a:pt x="8" y="6"/>
                  </a:lnTo>
                  <a:lnTo>
                    <a:pt x="5"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9" name="Freeform 1546"/>
            <p:cNvSpPr>
              <a:spLocks/>
            </p:cNvSpPr>
            <p:nvPr userDrawn="1"/>
          </p:nvSpPr>
          <p:spPr bwMode="auto">
            <a:xfrm>
              <a:off x="375" y="370"/>
              <a:ext cx="11" cy="12"/>
            </a:xfrm>
            <a:custGeom>
              <a:avLst/>
              <a:gdLst>
                <a:gd name="T0" fmla="*/ 20 w 24"/>
                <a:gd name="T1" fmla="*/ 3 h 27"/>
                <a:gd name="T2" fmla="*/ 20 w 24"/>
                <a:gd name="T3" fmla="*/ 3 h 27"/>
                <a:gd name="T4" fmla="*/ 10 w 24"/>
                <a:gd name="T5" fmla="*/ 0 h 27"/>
                <a:gd name="T6" fmla="*/ 16 w 24"/>
                <a:gd name="T7" fmla="*/ 10 h 27"/>
                <a:gd name="T8" fmla="*/ 5 w 24"/>
                <a:gd name="T9" fmla="*/ 0 h 27"/>
                <a:gd name="T10" fmla="*/ 0 w 24"/>
                <a:gd name="T11" fmla="*/ 1 h 27"/>
                <a:gd name="T12" fmla="*/ 16 w 24"/>
                <a:gd name="T13" fmla="*/ 27 h 27"/>
                <a:gd name="T14" fmla="*/ 20 w 24"/>
                <a:gd name="T15" fmla="*/ 3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7">
                  <a:moveTo>
                    <a:pt x="20" y="3"/>
                  </a:moveTo>
                  <a:lnTo>
                    <a:pt x="20" y="3"/>
                  </a:lnTo>
                  <a:cubicBezTo>
                    <a:pt x="17" y="2"/>
                    <a:pt x="10" y="0"/>
                    <a:pt x="10" y="0"/>
                  </a:cubicBezTo>
                  <a:cubicBezTo>
                    <a:pt x="12" y="1"/>
                    <a:pt x="14" y="5"/>
                    <a:pt x="16" y="10"/>
                  </a:cubicBezTo>
                  <a:cubicBezTo>
                    <a:pt x="13" y="6"/>
                    <a:pt x="7" y="2"/>
                    <a:pt x="5" y="0"/>
                  </a:cubicBezTo>
                  <a:cubicBezTo>
                    <a:pt x="3" y="1"/>
                    <a:pt x="1" y="0"/>
                    <a:pt x="0" y="1"/>
                  </a:cubicBezTo>
                  <a:cubicBezTo>
                    <a:pt x="10" y="9"/>
                    <a:pt x="14" y="18"/>
                    <a:pt x="16" y="27"/>
                  </a:cubicBezTo>
                  <a:cubicBezTo>
                    <a:pt x="24" y="19"/>
                    <a:pt x="23" y="11"/>
                    <a:pt x="2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0" name="Freeform 1547"/>
            <p:cNvSpPr>
              <a:spLocks/>
            </p:cNvSpPr>
            <p:nvPr userDrawn="1"/>
          </p:nvSpPr>
          <p:spPr bwMode="auto">
            <a:xfrm>
              <a:off x="380" y="368"/>
              <a:ext cx="10" cy="24"/>
            </a:xfrm>
            <a:custGeom>
              <a:avLst/>
              <a:gdLst>
                <a:gd name="T0" fmla="*/ 11 w 22"/>
                <a:gd name="T1" fmla="*/ 0 h 53"/>
                <a:gd name="T2" fmla="*/ 11 w 22"/>
                <a:gd name="T3" fmla="*/ 0 h 53"/>
                <a:gd name="T4" fmla="*/ 11 w 22"/>
                <a:gd name="T5" fmla="*/ 7 h 53"/>
                <a:gd name="T6" fmla="*/ 5 w 22"/>
                <a:gd name="T7" fmla="*/ 34 h 53"/>
                <a:gd name="T8" fmla="*/ 3 w 22"/>
                <a:gd name="T9" fmla="*/ 30 h 53"/>
                <a:gd name="T10" fmla="*/ 1 w 22"/>
                <a:gd name="T11" fmla="*/ 41 h 53"/>
                <a:gd name="T12" fmla="*/ 11 w 22"/>
                <a:gd name="T13" fmla="*/ 53 h 53"/>
                <a:gd name="T14" fmla="*/ 13 w 22"/>
                <a:gd name="T15" fmla="*/ 32 h 53"/>
                <a:gd name="T16" fmla="*/ 11 w 22"/>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3">
                  <a:moveTo>
                    <a:pt x="11" y="0"/>
                  </a:moveTo>
                  <a:lnTo>
                    <a:pt x="11" y="0"/>
                  </a:lnTo>
                  <a:cubicBezTo>
                    <a:pt x="11" y="0"/>
                    <a:pt x="11" y="4"/>
                    <a:pt x="11" y="7"/>
                  </a:cubicBezTo>
                  <a:cubicBezTo>
                    <a:pt x="13" y="15"/>
                    <a:pt x="15" y="26"/>
                    <a:pt x="5" y="34"/>
                  </a:cubicBezTo>
                  <a:cubicBezTo>
                    <a:pt x="4" y="32"/>
                    <a:pt x="4" y="31"/>
                    <a:pt x="3" y="30"/>
                  </a:cubicBezTo>
                  <a:cubicBezTo>
                    <a:pt x="1" y="32"/>
                    <a:pt x="0" y="38"/>
                    <a:pt x="1" y="41"/>
                  </a:cubicBezTo>
                  <a:cubicBezTo>
                    <a:pt x="3" y="47"/>
                    <a:pt x="6" y="51"/>
                    <a:pt x="11" y="53"/>
                  </a:cubicBezTo>
                  <a:cubicBezTo>
                    <a:pt x="7" y="45"/>
                    <a:pt x="12" y="33"/>
                    <a:pt x="13" y="32"/>
                  </a:cubicBezTo>
                  <a:cubicBezTo>
                    <a:pt x="17" y="21"/>
                    <a:pt x="22" y="9"/>
                    <a:pt x="1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1" name="Freeform 1548"/>
            <p:cNvSpPr>
              <a:spLocks/>
            </p:cNvSpPr>
            <p:nvPr userDrawn="1"/>
          </p:nvSpPr>
          <p:spPr bwMode="auto">
            <a:xfrm>
              <a:off x="331" y="368"/>
              <a:ext cx="9" cy="19"/>
            </a:xfrm>
            <a:custGeom>
              <a:avLst/>
              <a:gdLst>
                <a:gd name="T0" fmla="*/ 0 w 20"/>
                <a:gd name="T1" fmla="*/ 32 h 42"/>
                <a:gd name="T2" fmla="*/ 0 w 20"/>
                <a:gd name="T3" fmla="*/ 32 h 42"/>
                <a:gd name="T4" fmla="*/ 0 w 20"/>
                <a:gd name="T5" fmla="*/ 42 h 42"/>
                <a:gd name="T6" fmla="*/ 20 w 20"/>
                <a:gd name="T7" fmla="*/ 0 h 42"/>
                <a:gd name="T8" fmla="*/ 0 w 20"/>
                <a:gd name="T9" fmla="*/ 32 h 42"/>
              </a:gdLst>
              <a:ahLst/>
              <a:cxnLst>
                <a:cxn ang="0">
                  <a:pos x="T0" y="T1"/>
                </a:cxn>
                <a:cxn ang="0">
                  <a:pos x="T2" y="T3"/>
                </a:cxn>
                <a:cxn ang="0">
                  <a:pos x="T4" y="T5"/>
                </a:cxn>
                <a:cxn ang="0">
                  <a:pos x="T6" y="T7"/>
                </a:cxn>
                <a:cxn ang="0">
                  <a:pos x="T8" y="T9"/>
                </a:cxn>
              </a:cxnLst>
              <a:rect l="0" t="0" r="r" b="b"/>
              <a:pathLst>
                <a:path w="20" h="42">
                  <a:moveTo>
                    <a:pt x="0" y="32"/>
                  </a:moveTo>
                  <a:lnTo>
                    <a:pt x="0" y="32"/>
                  </a:lnTo>
                  <a:lnTo>
                    <a:pt x="0" y="42"/>
                  </a:lnTo>
                  <a:cubicBezTo>
                    <a:pt x="8" y="31"/>
                    <a:pt x="18" y="17"/>
                    <a:pt x="20" y="0"/>
                  </a:cubicBezTo>
                  <a:cubicBezTo>
                    <a:pt x="6" y="3"/>
                    <a:pt x="1" y="14"/>
                    <a:pt x="0" y="3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2" name="Freeform 1549"/>
            <p:cNvSpPr>
              <a:spLocks/>
            </p:cNvSpPr>
            <p:nvPr userDrawn="1"/>
          </p:nvSpPr>
          <p:spPr bwMode="auto">
            <a:xfrm>
              <a:off x="365" y="368"/>
              <a:ext cx="7" cy="5"/>
            </a:xfrm>
            <a:custGeom>
              <a:avLst/>
              <a:gdLst>
                <a:gd name="T0" fmla="*/ 9 w 16"/>
                <a:gd name="T1" fmla="*/ 4 h 11"/>
                <a:gd name="T2" fmla="*/ 9 w 16"/>
                <a:gd name="T3" fmla="*/ 4 h 11"/>
                <a:gd name="T4" fmla="*/ 0 w 16"/>
                <a:gd name="T5" fmla="*/ 0 h 11"/>
                <a:gd name="T6" fmla="*/ 5 w 16"/>
                <a:gd name="T7" fmla="*/ 5 h 11"/>
                <a:gd name="T8" fmla="*/ 16 w 16"/>
                <a:gd name="T9" fmla="*/ 11 h 11"/>
                <a:gd name="T10" fmla="*/ 9 w 16"/>
                <a:gd name="T11" fmla="*/ 4 h 11"/>
              </a:gdLst>
              <a:ahLst/>
              <a:cxnLst>
                <a:cxn ang="0">
                  <a:pos x="T0" y="T1"/>
                </a:cxn>
                <a:cxn ang="0">
                  <a:pos x="T2" y="T3"/>
                </a:cxn>
                <a:cxn ang="0">
                  <a:pos x="T4" y="T5"/>
                </a:cxn>
                <a:cxn ang="0">
                  <a:pos x="T6" y="T7"/>
                </a:cxn>
                <a:cxn ang="0">
                  <a:pos x="T8" y="T9"/>
                </a:cxn>
                <a:cxn ang="0">
                  <a:pos x="T10" y="T11"/>
                </a:cxn>
              </a:cxnLst>
              <a:rect l="0" t="0" r="r" b="b"/>
              <a:pathLst>
                <a:path w="16" h="11">
                  <a:moveTo>
                    <a:pt x="9" y="4"/>
                  </a:moveTo>
                  <a:lnTo>
                    <a:pt x="9" y="4"/>
                  </a:lnTo>
                  <a:cubicBezTo>
                    <a:pt x="6" y="3"/>
                    <a:pt x="3" y="2"/>
                    <a:pt x="0" y="0"/>
                  </a:cubicBezTo>
                  <a:cubicBezTo>
                    <a:pt x="2" y="2"/>
                    <a:pt x="4" y="4"/>
                    <a:pt x="5" y="5"/>
                  </a:cubicBezTo>
                  <a:cubicBezTo>
                    <a:pt x="8" y="6"/>
                    <a:pt x="14" y="9"/>
                    <a:pt x="16" y="11"/>
                  </a:cubicBezTo>
                  <a:cubicBezTo>
                    <a:pt x="16" y="10"/>
                    <a:pt x="10" y="5"/>
                    <a:pt x="9"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3" name="Freeform 1550"/>
            <p:cNvSpPr>
              <a:spLocks/>
            </p:cNvSpPr>
            <p:nvPr userDrawn="1"/>
          </p:nvSpPr>
          <p:spPr bwMode="auto">
            <a:xfrm>
              <a:off x="344" y="368"/>
              <a:ext cx="1" cy="2"/>
            </a:xfrm>
            <a:custGeom>
              <a:avLst/>
              <a:gdLst>
                <a:gd name="T0" fmla="*/ 3 w 3"/>
                <a:gd name="T1" fmla="*/ 0 h 5"/>
                <a:gd name="T2" fmla="*/ 3 w 3"/>
                <a:gd name="T3" fmla="*/ 0 h 5"/>
                <a:gd name="T4" fmla="*/ 1 w 3"/>
                <a:gd name="T5" fmla="*/ 0 h 5"/>
                <a:gd name="T6" fmla="*/ 0 w 3"/>
                <a:gd name="T7" fmla="*/ 5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0"/>
                  </a:lnTo>
                  <a:lnTo>
                    <a:pt x="1" y="0"/>
                  </a:lnTo>
                  <a:lnTo>
                    <a:pt x="0" y="5"/>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4" name="Freeform 1551"/>
            <p:cNvSpPr>
              <a:spLocks/>
            </p:cNvSpPr>
            <p:nvPr userDrawn="1"/>
          </p:nvSpPr>
          <p:spPr bwMode="auto">
            <a:xfrm>
              <a:off x="341" y="367"/>
              <a:ext cx="6" cy="11"/>
            </a:xfrm>
            <a:custGeom>
              <a:avLst/>
              <a:gdLst>
                <a:gd name="T0" fmla="*/ 15 w 15"/>
                <a:gd name="T1" fmla="*/ 1 h 23"/>
                <a:gd name="T2" fmla="*/ 15 w 15"/>
                <a:gd name="T3" fmla="*/ 1 h 23"/>
                <a:gd name="T4" fmla="*/ 11 w 15"/>
                <a:gd name="T5" fmla="*/ 1 h 23"/>
                <a:gd name="T6" fmla="*/ 5 w 15"/>
                <a:gd name="T7" fmla="*/ 12 h 23"/>
                <a:gd name="T8" fmla="*/ 7 w 15"/>
                <a:gd name="T9" fmla="*/ 1 h 23"/>
                <a:gd name="T10" fmla="*/ 1 w 15"/>
                <a:gd name="T11" fmla="*/ 1 h 23"/>
                <a:gd name="T12" fmla="*/ 0 w 15"/>
                <a:gd name="T13" fmla="*/ 23 h 23"/>
                <a:gd name="T14" fmla="*/ 8 w 15"/>
                <a:gd name="T15" fmla="*/ 15 h 23"/>
                <a:gd name="T16" fmla="*/ 15 w 15"/>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3">
                  <a:moveTo>
                    <a:pt x="15" y="1"/>
                  </a:moveTo>
                  <a:lnTo>
                    <a:pt x="15" y="1"/>
                  </a:lnTo>
                  <a:lnTo>
                    <a:pt x="11" y="1"/>
                  </a:lnTo>
                  <a:cubicBezTo>
                    <a:pt x="10" y="3"/>
                    <a:pt x="9" y="6"/>
                    <a:pt x="5" y="12"/>
                  </a:cubicBezTo>
                  <a:cubicBezTo>
                    <a:pt x="6" y="6"/>
                    <a:pt x="7" y="1"/>
                    <a:pt x="7" y="1"/>
                  </a:cubicBezTo>
                  <a:cubicBezTo>
                    <a:pt x="7" y="1"/>
                    <a:pt x="3" y="0"/>
                    <a:pt x="1" y="1"/>
                  </a:cubicBezTo>
                  <a:cubicBezTo>
                    <a:pt x="2" y="10"/>
                    <a:pt x="1" y="16"/>
                    <a:pt x="0" y="23"/>
                  </a:cubicBezTo>
                  <a:cubicBezTo>
                    <a:pt x="3" y="22"/>
                    <a:pt x="7" y="16"/>
                    <a:pt x="8" y="15"/>
                  </a:cubicBezTo>
                  <a:cubicBezTo>
                    <a:pt x="11" y="11"/>
                    <a:pt x="14" y="5"/>
                    <a:pt x="1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5" name="Freeform 1552"/>
            <p:cNvSpPr>
              <a:spLocks/>
            </p:cNvSpPr>
            <p:nvPr userDrawn="1"/>
          </p:nvSpPr>
          <p:spPr bwMode="auto">
            <a:xfrm>
              <a:off x="345" y="367"/>
              <a:ext cx="9" cy="12"/>
            </a:xfrm>
            <a:custGeom>
              <a:avLst/>
              <a:gdLst>
                <a:gd name="T0" fmla="*/ 22 w 22"/>
                <a:gd name="T1" fmla="*/ 0 h 27"/>
                <a:gd name="T2" fmla="*/ 22 w 22"/>
                <a:gd name="T3" fmla="*/ 0 h 27"/>
                <a:gd name="T4" fmla="*/ 17 w 22"/>
                <a:gd name="T5" fmla="*/ 1 h 27"/>
                <a:gd name="T6" fmla="*/ 9 w 22"/>
                <a:gd name="T7" fmla="*/ 12 h 27"/>
                <a:gd name="T8" fmla="*/ 13 w 22"/>
                <a:gd name="T9" fmla="*/ 1 h 27"/>
                <a:gd name="T10" fmla="*/ 9 w 22"/>
                <a:gd name="T11" fmla="*/ 1 h 27"/>
                <a:gd name="T12" fmla="*/ 0 w 22"/>
                <a:gd name="T13" fmla="*/ 27 h 27"/>
                <a:gd name="T14" fmla="*/ 22 w 22"/>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7">
                  <a:moveTo>
                    <a:pt x="22" y="0"/>
                  </a:moveTo>
                  <a:lnTo>
                    <a:pt x="22" y="0"/>
                  </a:lnTo>
                  <a:cubicBezTo>
                    <a:pt x="20" y="1"/>
                    <a:pt x="17" y="1"/>
                    <a:pt x="17" y="1"/>
                  </a:cubicBezTo>
                  <a:cubicBezTo>
                    <a:pt x="17" y="2"/>
                    <a:pt x="11" y="11"/>
                    <a:pt x="9" y="12"/>
                  </a:cubicBezTo>
                  <a:cubicBezTo>
                    <a:pt x="11" y="7"/>
                    <a:pt x="12" y="3"/>
                    <a:pt x="13" y="1"/>
                  </a:cubicBezTo>
                  <a:lnTo>
                    <a:pt x="9" y="1"/>
                  </a:lnTo>
                  <a:cubicBezTo>
                    <a:pt x="8" y="2"/>
                    <a:pt x="1" y="27"/>
                    <a:pt x="0" y="27"/>
                  </a:cubicBezTo>
                  <a:cubicBezTo>
                    <a:pt x="4" y="24"/>
                    <a:pt x="19" y="7"/>
                    <a:pt x="2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6" name="Freeform 1553"/>
            <p:cNvSpPr>
              <a:spLocks/>
            </p:cNvSpPr>
            <p:nvPr userDrawn="1"/>
          </p:nvSpPr>
          <p:spPr bwMode="auto">
            <a:xfrm>
              <a:off x="355" y="367"/>
              <a:ext cx="4" cy="1"/>
            </a:xfrm>
            <a:custGeom>
              <a:avLst/>
              <a:gdLst>
                <a:gd name="T0" fmla="*/ 2 w 10"/>
                <a:gd name="T1" fmla="*/ 0 h 3"/>
                <a:gd name="T2" fmla="*/ 2 w 10"/>
                <a:gd name="T3" fmla="*/ 0 h 3"/>
                <a:gd name="T4" fmla="*/ 0 w 10"/>
                <a:gd name="T5" fmla="*/ 0 h 3"/>
                <a:gd name="T6" fmla="*/ 0 w 10"/>
                <a:gd name="T7" fmla="*/ 1 h 3"/>
                <a:gd name="T8" fmla="*/ 10 w 10"/>
                <a:gd name="T9" fmla="*/ 3 h 3"/>
                <a:gd name="T10" fmla="*/ 2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2" y="0"/>
                  </a:moveTo>
                  <a:lnTo>
                    <a:pt x="2" y="0"/>
                  </a:lnTo>
                  <a:lnTo>
                    <a:pt x="0" y="0"/>
                  </a:lnTo>
                  <a:lnTo>
                    <a:pt x="0" y="1"/>
                  </a:lnTo>
                  <a:lnTo>
                    <a:pt x="10" y="3"/>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7" name="Freeform 1554"/>
            <p:cNvSpPr>
              <a:spLocks/>
            </p:cNvSpPr>
            <p:nvPr userDrawn="1"/>
          </p:nvSpPr>
          <p:spPr bwMode="auto">
            <a:xfrm>
              <a:off x="352" y="365"/>
              <a:ext cx="18" cy="11"/>
            </a:xfrm>
            <a:custGeom>
              <a:avLst/>
              <a:gdLst>
                <a:gd name="T0" fmla="*/ 19 w 41"/>
                <a:gd name="T1" fmla="*/ 0 h 24"/>
                <a:gd name="T2" fmla="*/ 19 w 41"/>
                <a:gd name="T3" fmla="*/ 0 h 24"/>
                <a:gd name="T4" fmla="*/ 11 w 41"/>
                <a:gd name="T5" fmla="*/ 4 h 24"/>
                <a:gd name="T6" fmla="*/ 25 w 41"/>
                <a:gd name="T7" fmla="*/ 10 h 24"/>
                <a:gd name="T8" fmla="*/ 6 w 41"/>
                <a:gd name="T9" fmla="*/ 7 h 24"/>
                <a:gd name="T10" fmla="*/ 0 w 41"/>
                <a:gd name="T11" fmla="*/ 17 h 24"/>
                <a:gd name="T12" fmla="*/ 41 w 41"/>
                <a:gd name="T13" fmla="*/ 24 h 24"/>
                <a:gd name="T14" fmla="*/ 19 w 41"/>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4">
                  <a:moveTo>
                    <a:pt x="19" y="0"/>
                  </a:moveTo>
                  <a:lnTo>
                    <a:pt x="19" y="0"/>
                  </a:lnTo>
                  <a:cubicBezTo>
                    <a:pt x="18" y="1"/>
                    <a:pt x="14" y="3"/>
                    <a:pt x="11" y="4"/>
                  </a:cubicBezTo>
                  <a:cubicBezTo>
                    <a:pt x="15" y="5"/>
                    <a:pt x="21" y="7"/>
                    <a:pt x="25" y="10"/>
                  </a:cubicBezTo>
                  <a:cubicBezTo>
                    <a:pt x="22" y="10"/>
                    <a:pt x="11" y="7"/>
                    <a:pt x="6" y="7"/>
                  </a:cubicBezTo>
                  <a:cubicBezTo>
                    <a:pt x="5" y="10"/>
                    <a:pt x="1" y="16"/>
                    <a:pt x="0" y="17"/>
                  </a:cubicBezTo>
                  <a:cubicBezTo>
                    <a:pt x="12" y="10"/>
                    <a:pt x="28" y="12"/>
                    <a:pt x="41" y="24"/>
                  </a:cubicBezTo>
                  <a:cubicBezTo>
                    <a:pt x="37" y="15"/>
                    <a:pt x="22" y="1"/>
                    <a:pt x="1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8" name="Freeform 1555"/>
            <p:cNvSpPr>
              <a:spLocks/>
            </p:cNvSpPr>
            <p:nvPr userDrawn="1"/>
          </p:nvSpPr>
          <p:spPr bwMode="auto">
            <a:xfrm>
              <a:off x="369" y="362"/>
              <a:ext cx="6" cy="2"/>
            </a:xfrm>
            <a:custGeom>
              <a:avLst/>
              <a:gdLst>
                <a:gd name="T0" fmla="*/ 0 w 14"/>
                <a:gd name="T1" fmla="*/ 0 h 5"/>
                <a:gd name="T2" fmla="*/ 0 w 14"/>
                <a:gd name="T3" fmla="*/ 0 h 5"/>
                <a:gd name="T4" fmla="*/ 5 w 14"/>
                <a:gd name="T5" fmla="*/ 4 h 5"/>
                <a:gd name="T6" fmla="*/ 14 w 14"/>
                <a:gd name="T7" fmla="*/ 5 h 5"/>
                <a:gd name="T8" fmla="*/ 8 w 14"/>
                <a:gd name="T9" fmla="*/ 2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lnTo>
                    <a:pt x="0" y="0"/>
                  </a:lnTo>
                  <a:cubicBezTo>
                    <a:pt x="1" y="1"/>
                    <a:pt x="3" y="3"/>
                    <a:pt x="5" y="4"/>
                  </a:cubicBezTo>
                  <a:cubicBezTo>
                    <a:pt x="7" y="4"/>
                    <a:pt x="10" y="5"/>
                    <a:pt x="14" y="5"/>
                  </a:cubicBezTo>
                  <a:cubicBezTo>
                    <a:pt x="13" y="5"/>
                    <a:pt x="8" y="2"/>
                    <a:pt x="8" y="2"/>
                  </a:cubicBezTo>
                  <a:cubicBezTo>
                    <a:pt x="5" y="2"/>
                    <a:pt x="2"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9" name="Freeform 1556"/>
            <p:cNvSpPr>
              <a:spLocks/>
            </p:cNvSpPr>
            <p:nvPr userDrawn="1"/>
          </p:nvSpPr>
          <p:spPr bwMode="auto">
            <a:xfrm>
              <a:off x="371" y="362"/>
              <a:ext cx="13" cy="8"/>
            </a:xfrm>
            <a:custGeom>
              <a:avLst/>
              <a:gdLst>
                <a:gd name="T0" fmla="*/ 15 w 29"/>
                <a:gd name="T1" fmla="*/ 0 h 18"/>
                <a:gd name="T2" fmla="*/ 15 w 29"/>
                <a:gd name="T3" fmla="*/ 0 h 18"/>
                <a:gd name="T4" fmla="*/ 4 w 29"/>
                <a:gd name="T5" fmla="*/ 2 h 18"/>
                <a:gd name="T6" fmla="*/ 19 w 29"/>
                <a:gd name="T7" fmla="*/ 9 h 18"/>
                <a:gd name="T8" fmla="*/ 0 w 29"/>
                <a:gd name="T9" fmla="*/ 5 h 18"/>
                <a:gd name="T10" fmla="*/ 8 w 29"/>
                <a:gd name="T11" fmla="*/ 11 h 18"/>
                <a:gd name="T12" fmla="*/ 29 w 29"/>
                <a:gd name="T13" fmla="*/ 18 h 18"/>
                <a:gd name="T14" fmla="*/ 15 w 29"/>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8">
                  <a:moveTo>
                    <a:pt x="15" y="0"/>
                  </a:moveTo>
                  <a:lnTo>
                    <a:pt x="15" y="0"/>
                  </a:lnTo>
                  <a:cubicBezTo>
                    <a:pt x="12" y="1"/>
                    <a:pt x="9" y="2"/>
                    <a:pt x="4" y="2"/>
                  </a:cubicBezTo>
                  <a:cubicBezTo>
                    <a:pt x="10" y="4"/>
                    <a:pt x="14" y="5"/>
                    <a:pt x="19" y="9"/>
                  </a:cubicBezTo>
                  <a:cubicBezTo>
                    <a:pt x="12" y="6"/>
                    <a:pt x="6" y="6"/>
                    <a:pt x="0" y="5"/>
                  </a:cubicBezTo>
                  <a:cubicBezTo>
                    <a:pt x="3" y="7"/>
                    <a:pt x="6" y="10"/>
                    <a:pt x="8" y="11"/>
                  </a:cubicBezTo>
                  <a:cubicBezTo>
                    <a:pt x="15" y="15"/>
                    <a:pt x="22" y="17"/>
                    <a:pt x="29" y="18"/>
                  </a:cubicBezTo>
                  <a:cubicBezTo>
                    <a:pt x="28" y="10"/>
                    <a:pt x="24" y="3"/>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0" name="Freeform 1557"/>
            <p:cNvSpPr>
              <a:spLocks/>
            </p:cNvSpPr>
            <p:nvPr userDrawn="1"/>
          </p:nvSpPr>
          <p:spPr bwMode="auto">
            <a:xfrm>
              <a:off x="379" y="360"/>
              <a:ext cx="16" cy="27"/>
            </a:xfrm>
            <a:custGeom>
              <a:avLst/>
              <a:gdLst>
                <a:gd name="T0" fmla="*/ 3 w 36"/>
                <a:gd name="T1" fmla="*/ 0 h 59"/>
                <a:gd name="T2" fmla="*/ 3 w 36"/>
                <a:gd name="T3" fmla="*/ 0 h 59"/>
                <a:gd name="T4" fmla="*/ 0 w 36"/>
                <a:gd name="T5" fmla="*/ 3 h 59"/>
                <a:gd name="T6" fmla="*/ 12 w 36"/>
                <a:gd name="T7" fmla="*/ 14 h 59"/>
                <a:gd name="T8" fmla="*/ 21 w 36"/>
                <a:gd name="T9" fmla="*/ 25 h 59"/>
                <a:gd name="T10" fmla="*/ 19 w 36"/>
                <a:gd name="T11" fmla="*/ 43 h 59"/>
                <a:gd name="T12" fmla="*/ 30 w 36"/>
                <a:gd name="T13" fmla="*/ 55 h 59"/>
                <a:gd name="T14" fmla="*/ 18 w 36"/>
                <a:gd name="T15" fmla="*/ 46 h 59"/>
                <a:gd name="T16" fmla="*/ 23 w 36"/>
                <a:gd name="T17" fmla="*/ 58 h 59"/>
                <a:gd name="T18" fmla="*/ 36 w 36"/>
                <a:gd name="T19" fmla="*/ 55 h 59"/>
                <a:gd name="T20" fmla="*/ 27 w 36"/>
                <a:gd name="T21" fmla="*/ 15 h 59"/>
                <a:gd name="T22" fmla="*/ 3 w 36"/>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59">
                  <a:moveTo>
                    <a:pt x="3" y="0"/>
                  </a:moveTo>
                  <a:lnTo>
                    <a:pt x="3" y="0"/>
                  </a:lnTo>
                  <a:cubicBezTo>
                    <a:pt x="2" y="1"/>
                    <a:pt x="2" y="2"/>
                    <a:pt x="0" y="3"/>
                  </a:cubicBezTo>
                  <a:cubicBezTo>
                    <a:pt x="7" y="5"/>
                    <a:pt x="11" y="12"/>
                    <a:pt x="12" y="14"/>
                  </a:cubicBezTo>
                  <a:cubicBezTo>
                    <a:pt x="15" y="15"/>
                    <a:pt x="19" y="19"/>
                    <a:pt x="21" y="25"/>
                  </a:cubicBezTo>
                  <a:cubicBezTo>
                    <a:pt x="23" y="31"/>
                    <a:pt x="22" y="36"/>
                    <a:pt x="19" y="43"/>
                  </a:cubicBezTo>
                  <a:cubicBezTo>
                    <a:pt x="19" y="49"/>
                    <a:pt x="23" y="55"/>
                    <a:pt x="30" y="55"/>
                  </a:cubicBezTo>
                  <a:cubicBezTo>
                    <a:pt x="23" y="56"/>
                    <a:pt x="19" y="52"/>
                    <a:pt x="18" y="46"/>
                  </a:cubicBezTo>
                  <a:cubicBezTo>
                    <a:pt x="16" y="51"/>
                    <a:pt x="19" y="56"/>
                    <a:pt x="23" y="58"/>
                  </a:cubicBezTo>
                  <a:cubicBezTo>
                    <a:pt x="28" y="59"/>
                    <a:pt x="33" y="59"/>
                    <a:pt x="36" y="55"/>
                  </a:cubicBezTo>
                  <a:cubicBezTo>
                    <a:pt x="18" y="52"/>
                    <a:pt x="34" y="29"/>
                    <a:pt x="27" y="15"/>
                  </a:cubicBezTo>
                  <a:cubicBezTo>
                    <a:pt x="23" y="9"/>
                    <a:pt x="16" y="2"/>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1" name="Freeform 1558"/>
            <p:cNvSpPr>
              <a:spLocks/>
            </p:cNvSpPr>
            <p:nvPr userDrawn="1"/>
          </p:nvSpPr>
          <p:spPr bwMode="auto">
            <a:xfrm>
              <a:off x="361" y="360"/>
              <a:ext cx="15" cy="9"/>
            </a:xfrm>
            <a:custGeom>
              <a:avLst/>
              <a:gdLst>
                <a:gd name="T0" fmla="*/ 7 w 34"/>
                <a:gd name="T1" fmla="*/ 0 h 20"/>
                <a:gd name="T2" fmla="*/ 7 w 34"/>
                <a:gd name="T3" fmla="*/ 0 h 20"/>
                <a:gd name="T4" fmla="*/ 6 w 34"/>
                <a:gd name="T5" fmla="*/ 4 h 20"/>
                <a:gd name="T6" fmla="*/ 18 w 34"/>
                <a:gd name="T7" fmla="*/ 13 h 20"/>
                <a:gd name="T8" fmla="*/ 3 w 34"/>
                <a:gd name="T9" fmla="*/ 7 h 20"/>
                <a:gd name="T10" fmla="*/ 0 w 34"/>
                <a:gd name="T11" fmla="*/ 10 h 20"/>
                <a:gd name="T12" fmla="*/ 34 w 34"/>
                <a:gd name="T13" fmla="*/ 20 h 20"/>
                <a:gd name="T14" fmla="*/ 7 w 34"/>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20">
                  <a:moveTo>
                    <a:pt x="7" y="0"/>
                  </a:moveTo>
                  <a:lnTo>
                    <a:pt x="7" y="0"/>
                  </a:lnTo>
                  <a:cubicBezTo>
                    <a:pt x="7" y="1"/>
                    <a:pt x="6" y="2"/>
                    <a:pt x="6" y="4"/>
                  </a:cubicBezTo>
                  <a:cubicBezTo>
                    <a:pt x="9" y="6"/>
                    <a:pt x="14" y="10"/>
                    <a:pt x="18" y="13"/>
                  </a:cubicBezTo>
                  <a:cubicBezTo>
                    <a:pt x="13" y="11"/>
                    <a:pt x="8" y="8"/>
                    <a:pt x="3" y="7"/>
                  </a:cubicBezTo>
                  <a:cubicBezTo>
                    <a:pt x="3" y="8"/>
                    <a:pt x="2" y="9"/>
                    <a:pt x="0" y="10"/>
                  </a:cubicBezTo>
                  <a:cubicBezTo>
                    <a:pt x="14" y="19"/>
                    <a:pt x="27" y="20"/>
                    <a:pt x="34" y="20"/>
                  </a:cubicBezTo>
                  <a:cubicBezTo>
                    <a:pt x="28" y="11"/>
                    <a:pt x="14" y="3"/>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2" name="Freeform 1559"/>
            <p:cNvSpPr>
              <a:spLocks/>
            </p:cNvSpPr>
            <p:nvPr userDrawn="1"/>
          </p:nvSpPr>
          <p:spPr bwMode="auto">
            <a:xfrm>
              <a:off x="364" y="348"/>
              <a:ext cx="16" cy="16"/>
            </a:xfrm>
            <a:custGeom>
              <a:avLst/>
              <a:gdLst>
                <a:gd name="T0" fmla="*/ 1 w 35"/>
                <a:gd name="T1" fmla="*/ 0 h 35"/>
                <a:gd name="T2" fmla="*/ 1 w 35"/>
                <a:gd name="T3" fmla="*/ 0 h 35"/>
                <a:gd name="T4" fmla="*/ 1 w 35"/>
                <a:gd name="T5" fmla="*/ 7 h 35"/>
                <a:gd name="T6" fmla="*/ 9 w 35"/>
                <a:gd name="T7" fmla="*/ 19 h 35"/>
                <a:gd name="T8" fmla="*/ 1 w 35"/>
                <a:gd name="T9" fmla="*/ 11 h 35"/>
                <a:gd name="T10" fmla="*/ 0 w 35"/>
                <a:gd name="T11" fmla="*/ 25 h 35"/>
                <a:gd name="T12" fmla="*/ 7 w 35"/>
                <a:gd name="T13" fmla="*/ 29 h 35"/>
                <a:gd name="T14" fmla="*/ 35 w 35"/>
                <a:gd name="T15" fmla="*/ 23 h 35"/>
                <a:gd name="T16" fmla="*/ 9 w 35"/>
                <a:gd name="T17" fmla="*/ 26 h 35"/>
                <a:gd name="T18" fmla="*/ 30 w 35"/>
                <a:gd name="T19" fmla="*/ 24 h 35"/>
                <a:gd name="T20" fmla="*/ 8 w 35"/>
                <a:gd name="T21" fmla="*/ 8 h 35"/>
                <a:gd name="T22" fmla="*/ 1 w 35"/>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5">
                  <a:moveTo>
                    <a:pt x="1" y="0"/>
                  </a:moveTo>
                  <a:lnTo>
                    <a:pt x="1" y="0"/>
                  </a:lnTo>
                  <a:lnTo>
                    <a:pt x="1" y="7"/>
                  </a:lnTo>
                  <a:cubicBezTo>
                    <a:pt x="2" y="12"/>
                    <a:pt x="7" y="17"/>
                    <a:pt x="9" y="19"/>
                  </a:cubicBezTo>
                  <a:cubicBezTo>
                    <a:pt x="6" y="18"/>
                    <a:pt x="2" y="13"/>
                    <a:pt x="1" y="11"/>
                  </a:cubicBezTo>
                  <a:cubicBezTo>
                    <a:pt x="1" y="18"/>
                    <a:pt x="1" y="21"/>
                    <a:pt x="0" y="25"/>
                  </a:cubicBezTo>
                  <a:cubicBezTo>
                    <a:pt x="1" y="26"/>
                    <a:pt x="5" y="28"/>
                    <a:pt x="7" y="29"/>
                  </a:cubicBezTo>
                  <a:cubicBezTo>
                    <a:pt x="20" y="35"/>
                    <a:pt x="32" y="30"/>
                    <a:pt x="35" y="23"/>
                  </a:cubicBezTo>
                  <a:cubicBezTo>
                    <a:pt x="30" y="27"/>
                    <a:pt x="19" y="32"/>
                    <a:pt x="9" y="26"/>
                  </a:cubicBezTo>
                  <a:cubicBezTo>
                    <a:pt x="17" y="29"/>
                    <a:pt x="25" y="28"/>
                    <a:pt x="30" y="24"/>
                  </a:cubicBezTo>
                  <a:cubicBezTo>
                    <a:pt x="23" y="24"/>
                    <a:pt x="11" y="21"/>
                    <a:pt x="8" y="8"/>
                  </a:cubicBezTo>
                  <a:cubicBezTo>
                    <a:pt x="6" y="6"/>
                    <a:pt x="2" y="3"/>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3" name="Freeform 1560"/>
            <p:cNvSpPr>
              <a:spLocks/>
            </p:cNvSpPr>
            <p:nvPr userDrawn="1"/>
          </p:nvSpPr>
          <p:spPr bwMode="auto">
            <a:xfrm>
              <a:off x="365" y="332"/>
              <a:ext cx="6" cy="19"/>
            </a:xfrm>
            <a:custGeom>
              <a:avLst/>
              <a:gdLst>
                <a:gd name="T0" fmla="*/ 0 w 13"/>
                <a:gd name="T1" fmla="*/ 0 h 41"/>
                <a:gd name="T2" fmla="*/ 0 w 13"/>
                <a:gd name="T3" fmla="*/ 0 h 41"/>
                <a:gd name="T4" fmla="*/ 0 w 13"/>
                <a:gd name="T5" fmla="*/ 30 h 41"/>
                <a:gd name="T6" fmla="*/ 11 w 13"/>
                <a:gd name="T7" fmla="*/ 41 h 41"/>
                <a:gd name="T8" fmla="*/ 13 w 13"/>
                <a:gd name="T9" fmla="*/ 1 h 41"/>
                <a:gd name="T10" fmla="*/ 6 w 13"/>
                <a:gd name="T11" fmla="*/ 5 h 41"/>
                <a:gd name="T12" fmla="*/ 4 w 13"/>
                <a:gd name="T13" fmla="*/ 25 h 41"/>
                <a:gd name="T14" fmla="*/ 4 w 13"/>
                <a:gd name="T15" fmla="*/ 5 h 41"/>
                <a:gd name="T16" fmla="*/ 0 w 13"/>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0" y="0"/>
                  </a:moveTo>
                  <a:lnTo>
                    <a:pt x="0" y="0"/>
                  </a:lnTo>
                  <a:lnTo>
                    <a:pt x="0" y="30"/>
                  </a:lnTo>
                  <a:cubicBezTo>
                    <a:pt x="2" y="34"/>
                    <a:pt x="6" y="40"/>
                    <a:pt x="11" y="41"/>
                  </a:cubicBezTo>
                  <a:cubicBezTo>
                    <a:pt x="7" y="30"/>
                    <a:pt x="6" y="15"/>
                    <a:pt x="13" y="1"/>
                  </a:cubicBezTo>
                  <a:cubicBezTo>
                    <a:pt x="12" y="2"/>
                    <a:pt x="7" y="4"/>
                    <a:pt x="6" y="5"/>
                  </a:cubicBezTo>
                  <a:cubicBezTo>
                    <a:pt x="6" y="8"/>
                    <a:pt x="4" y="18"/>
                    <a:pt x="4" y="25"/>
                  </a:cubicBezTo>
                  <a:cubicBezTo>
                    <a:pt x="2" y="18"/>
                    <a:pt x="3" y="7"/>
                    <a:pt x="4" y="5"/>
                  </a:cubicBezTo>
                  <a:cubicBezTo>
                    <a:pt x="3" y="3"/>
                    <a:pt x="3" y="2"/>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4" name="Freeform 1561"/>
            <p:cNvSpPr>
              <a:spLocks/>
            </p:cNvSpPr>
            <p:nvPr userDrawn="1"/>
          </p:nvSpPr>
          <p:spPr bwMode="auto">
            <a:xfrm>
              <a:off x="383" y="331"/>
              <a:ext cx="11" cy="20"/>
            </a:xfrm>
            <a:custGeom>
              <a:avLst/>
              <a:gdLst>
                <a:gd name="T0" fmla="*/ 11 w 26"/>
                <a:gd name="T1" fmla="*/ 1 h 44"/>
                <a:gd name="T2" fmla="*/ 11 w 26"/>
                <a:gd name="T3" fmla="*/ 1 h 44"/>
                <a:gd name="T4" fmla="*/ 12 w 26"/>
                <a:gd name="T5" fmla="*/ 28 h 44"/>
                <a:gd name="T6" fmla="*/ 6 w 26"/>
                <a:gd name="T7" fmla="*/ 0 h 44"/>
                <a:gd name="T8" fmla="*/ 0 w 26"/>
                <a:gd name="T9" fmla="*/ 5 h 44"/>
                <a:gd name="T10" fmla="*/ 0 w 26"/>
                <a:gd name="T11" fmla="*/ 32 h 44"/>
                <a:gd name="T12" fmla="*/ 13 w 26"/>
                <a:gd name="T13" fmla="*/ 44 h 44"/>
                <a:gd name="T14" fmla="*/ 25 w 26"/>
                <a:gd name="T15" fmla="*/ 33 h 44"/>
                <a:gd name="T16" fmla="*/ 21 w 26"/>
                <a:gd name="T17" fmla="*/ 4 h 44"/>
                <a:gd name="T18" fmla="*/ 11 w 26"/>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44">
                  <a:moveTo>
                    <a:pt x="11" y="1"/>
                  </a:moveTo>
                  <a:lnTo>
                    <a:pt x="11" y="1"/>
                  </a:lnTo>
                  <a:cubicBezTo>
                    <a:pt x="11" y="6"/>
                    <a:pt x="13" y="20"/>
                    <a:pt x="12" y="28"/>
                  </a:cubicBezTo>
                  <a:cubicBezTo>
                    <a:pt x="10" y="23"/>
                    <a:pt x="6" y="2"/>
                    <a:pt x="6" y="0"/>
                  </a:cubicBezTo>
                  <a:cubicBezTo>
                    <a:pt x="5" y="3"/>
                    <a:pt x="2" y="3"/>
                    <a:pt x="0" y="5"/>
                  </a:cubicBezTo>
                  <a:cubicBezTo>
                    <a:pt x="0" y="9"/>
                    <a:pt x="0" y="30"/>
                    <a:pt x="0" y="32"/>
                  </a:cubicBezTo>
                  <a:cubicBezTo>
                    <a:pt x="2" y="43"/>
                    <a:pt x="10" y="41"/>
                    <a:pt x="13" y="44"/>
                  </a:cubicBezTo>
                  <a:cubicBezTo>
                    <a:pt x="18" y="41"/>
                    <a:pt x="26" y="39"/>
                    <a:pt x="25" y="33"/>
                  </a:cubicBezTo>
                  <a:cubicBezTo>
                    <a:pt x="24" y="22"/>
                    <a:pt x="22" y="13"/>
                    <a:pt x="21" y="4"/>
                  </a:cubicBezTo>
                  <a:cubicBezTo>
                    <a:pt x="17" y="2"/>
                    <a:pt x="14" y="3"/>
                    <a:pt x="1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5" name="Freeform 1562"/>
            <p:cNvSpPr>
              <a:spLocks/>
            </p:cNvSpPr>
            <p:nvPr userDrawn="1"/>
          </p:nvSpPr>
          <p:spPr bwMode="auto">
            <a:xfrm>
              <a:off x="395" y="327"/>
              <a:ext cx="16" cy="26"/>
            </a:xfrm>
            <a:custGeom>
              <a:avLst/>
              <a:gdLst>
                <a:gd name="T0" fmla="*/ 9 w 37"/>
                <a:gd name="T1" fmla="*/ 0 h 57"/>
                <a:gd name="T2" fmla="*/ 9 w 37"/>
                <a:gd name="T3" fmla="*/ 0 h 57"/>
                <a:gd name="T4" fmla="*/ 19 w 37"/>
                <a:gd name="T5" fmla="*/ 36 h 57"/>
                <a:gd name="T6" fmla="*/ 4 w 37"/>
                <a:gd name="T7" fmla="*/ 1 h 57"/>
                <a:gd name="T8" fmla="*/ 0 w 37"/>
                <a:gd name="T9" fmla="*/ 8 h 57"/>
                <a:gd name="T10" fmla="*/ 12 w 37"/>
                <a:gd name="T11" fmla="*/ 50 h 57"/>
                <a:gd name="T12" fmla="*/ 27 w 37"/>
                <a:gd name="T13" fmla="*/ 57 h 57"/>
                <a:gd name="T14" fmla="*/ 35 w 37"/>
                <a:gd name="T15" fmla="*/ 43 h 57"/>
                <a:gd name="T16" fmla="*/ 16 w 37"/>
                <a:gd name="T17" fmla="*/ 1 h 57"/>
                <a:gd name="T18" fmla="*/ 9 w 37"/>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57">
                  <a:moveTo>
                    <a:pt x="9" y="0"/>
                  </a:moveTo>
                  <a:lnTo>
                    <a:pt x="9" y="0"/>
                  </a:lnTo>
                  <a:cubicBezTo>
                    <a:pt x="11" y="8"/>
                    <a:pt x="18" y="32"/>
                    <a:pt x="19" y="36"/>
                  </a:cubicBezTo>
                  <a:cubicBezTo>
                    <a:pt x="15" y="29"/>
                    <a:pt x="7" y="8"/>
                    <a:pt x="4" y="1"/>
                  </a:cubicBezTo>
                  <a:cubicBezTo>
                    <a:pt x="3" y="4"/>
                    <a:pt x="1" y="6"/>
                    <a:pt x="0" y="8"/>
                  </a:cubicBezTo>
                  <a:cubicBezTo>
                    <a:pt x="2" y="19"/>
                    <a:pt x="11" y="46"/>
                    <a:pt x="12" y="50"/>
                  </a:cubicBezTo>
                  <a:cubicBezTo>
                    <a:pt x="14" y="56"/>
                    <a:pt x="23" y="54"/>
                    <a:pt x="27" y="57"/>
                  </a:cubicBezTo>
                  <a:cubicBezTo>
                    <a:pt x="29" y="54"/>
                    <a:pt x="37" y="50"/>
                    <a:pt x="35" y="43"/>
                  </a:cubicBezTo>
                  <a:cubicBezTo>
                    <a:pt x="32" y="34"/>
                    <a:pt x="21" y="9"/>
                    <a:pt x="16" y="1"/>
                  </a:cubicBezTo>
                  <a:cubicBezTo>
                    <a:pt x="15" y="1"/>
                    <a:pt x="11" y="1"/>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6" name="Freeform 1563"/>
            <p:cNvSpPr>
              <a:spLocks/>
            </p:cNvSpPr>
            <p:nvPr userDrawn="1"/>
          </p:nvSpPr>
          <p:spPr bwMode="auto">
            <a:xfrm>
              <a:off x="405" y="320"/>
              <a:ext cx="21" cy="29"/>
            </a:xfrm>
            <a:custGeom>
              <a:avLst/>
              <a:gdLst>
                <a:gd name="T0" fmla="*/ 14 w 47"/>
                <a:gd name="T1" fmla="*/ 2 h 63"/>
                <a:gd name="T2" fmla="*/ 14 w 47"/>
                <a:gd name="T3" fmla="*/ 2 h 63"/>
                <a:gd name="T4" fmla="*/ 3 w 47"/>
                <a:gd name="T5" fmla="*/ 0 h 63"/>
                <a:gd name="T6" fmla="*/ 28 w 47"/>
                <a:gd name="T7" fmla="*/ 40 h 63"/>
                <a:gd name="T8" fmla="*/ 2 w 47"/>
                <a:gd name="T9" fmla="*/ 8 h 63"/>
                <a:gd name="T10" fmla="*/ 0 w 47"/>
                <a:gd name="T11" fmla="*/ 15 h 63"/>
                <a:gd name="T12" fmla="*/ 25 w 47"/>
                <a:gd name="T13" fmla="*/ 59 h 63"/>
                <a:gd name="T14" fmla="*/ 40 w 47"/>
                <a:gd name="T15" fmla="*/ 62 h 63"/>
                <a:gd name="T16" fmla="*/ 45 w 47"/>
                <a:gd name="T17" fmla="*/ 48 h 63"/>
                <a:gd name="T18" fmla="*/ 14 w 47"/>
                <a:gd name="T19"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3">
                  <a:moveTo>
                    <a:pt x="14" y="2"/>
                  </a:moveTo>
                  <a:lnTo>
                    <a:pt x="14" y="2"/>
                  </a:lnTo>
                  <a:cubicBezTo>
                    <a:pt x="11" y="2"/>
                    <a:pt x="7" y="2"/>
                    <a:pt x="3" y="0"/>
                  </a:cubicBezTo>
                  <a:cubicBezTo>
                    <a:pt x="4" y="1"/>
                    <a:pt x="24" y="31"/>
                    <a:pt x="28" y="40"/>
                  </a:cubicBezTo>
                  <a:cubicBezTo>
                    <a:pt x="23" y="36"/>
                    <a:pt x="7" y="14"/>
                    <a:pt x="2" y="8"/>
                  </a:cubicBezTo>
                  <a:cubicBezTo>
                    <a:pt x="2" y="10"/>
                    <a:pt x="0" y="12"/>
                    <a:pt x="0" y="15"/>
                  </a:cubicBezTo>
                  <a:cubicBezTo>
                    <a:pt x="3" y="21"/>
                    <a:pt x="23" y="57"/>
                    <a:pt x="25" y="59"/>
                  </a:cubicBezTo>
                  <a:cubicBezTo>
                    <a:pt x="30" y="63"/>
                    <a:pt x="35" y="60"/>
                    <a:pt x="40" y="62"/>
                  </a:cubicBezTo>
                  <a:cubicBezTo>
                    <a:pt x="42" y="58"/>
                    <a:pt x="47" y="55"/>
                    <a:pt x="45" y="48"/>
                  </a:cubicBezTo>
                  <a:cubicBezTo>
                    <a:pt x="44" y="42"/>
                    <a:pt x="18" y="7"/>
                    <a:pt x="1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7" name="Freeform 1564"/>
            <p:cNvSpPr>
              <a:spLocks/>
            </p:cNvSpPr>
            <p:nvPr userDrawn="1"/>
          </p:nvSpPr>
          <p:spPr bwMode="auto">
            <a:xfrm>
              <a:off x="363" y="314"/>
              <a:ext cx="11" cy="19"/>
            </a:xfrm>
            <a:custGeom>
              <a:avLst/>
              <a:gdLst>
                <a:gd name="T0" fmla="*/ 1 w 24"/>
                <a:gd name="T1" fmla="*/ 30 h 43"/>
                <a:gd name="T2" fmla="*/ 1 w 24"/>
                <a:gd name="T3" fmla="*/ 30 h 43"/>
                <a:gd name="T4" fmla="*/ 9 w 24"/>
                <a:gd name="T5" fmla="*/ 43 h 43"/>
                <a:gd name="T6" fmla="*/ 21 w 24"/>
                <a:gd name="T7" fmla="*/ 35 h 43"/>
                <a:gd name="T8" fmla="*/ 24 w 24"/>
                <a:gd name="T9" fmla="*/ 4 h 43"/>
                <a:gd name="T10" fmla="*/ 19 w 24"/>
                <a:gd name="T11" fmla="*/ 6 h 43"/>
                <a:gd name="T12" fmla="*/ 11 w 24"/>
                <a:gd name="T13" fmla="*/ 27 h 43"/>
                <a:gd name="T14" fmla="*/ 14 w 24"/>
                <a:gd name="T15" fmla="*/ 4 h 43"/>
                <a:gd name="T16" fmla="*/ 10 w 24"/>
                <a:gd name="T17" fmla="*/ 0 h 43"/>
                <a:gd name="T18" fmla="*/ 1 w 24"/>
                <a:gd name="T19"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3">
                  <a:moveTo>
                    <a:pt x="1" y="30"/>
                  </a:moveTo>
                  <a:lnTo>
                    <a:pt x="1" y="30"/>
                  </a:lnTo>
                  <a:cubicBezTo>
                    <a:pt x="0" y="37"/>
                    <a:pt x="6" y="38"/>
                    <a:pt x="9" y="43"/>
                  </a:cubicBezTo>
                  <a:cubicBezTo>
                    <a:pt x="13" y="40"/>
                    <a:pt x="21" y="39"/>
                    <a:pt x="21" y="35"/>
                  </a:cubicBezTo>
                  <a:cubicBezTo>
                    <a:pt x="22" y="29"/>
                    <a:pt x="24" y="11"/>
                    <a:pt x="24" y="4"/>
                  </a:cubicBezTo>
                  <a:cubicBezTo>
                    <a:pt x="22" y="5"/>
                    <a:pt x="20" y="5"/>
                    <a:pt x="19" y="6"/>
                  </a:cubicBezTo>
                  <a:cubicBezTo>
                    <a:pt x="17" y="11"/>
                    <a:pt x="13" y="23"/>
                    <a:pt x="11" y="27"/>
                  </a:cubicBezTo>
                  <a:cubicBezTo>
                    <a:pt x="12" y="21"/>
                    <a:pt x="14" y="4"/>
                    <a:pt x="14" y="4"/>
                  </a:cubicBezTo>
                  <a:cubicBezTo>
                    <a:pt x="14" y="4"/>
                    <a:pt x="11" y="1"/>
                    <a:pt x="10" y="0"/>
                  </a:cubicBezTo>
                  <a:cubicBezTo>
                    <a:pt x="7" y="8"/>
                    <a:pt x="4" y="19"/>
                    <a:pt x="1" y="3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8" name="Freeform 1565"/>
            <p:cNvSpPr>
              <a:spLocks/>
            </p:cNvSpPr>
            <p:nvPr userDrawn="1"/>
          </p:nvSpPr>
          <p:spPr bwMode="auto">
            <a:xfrm>
              <a:off x="375" y="313"/>
              <a:ext cx="10" cy="20"/>
            </a:xfrm>
            <a:custGeom>
              <a:avLst/>
              <a:gdLst>
                <a:gd name="T0" fmla="*/ 8 w 23"/>
                <a:gd name="T1" fmla="*/ 3 h 46"/>
                <a:gd name="T2" fmla="*/ 8 w 23"/>
                <a:gd name="T3" fmla="*/ 3 h 46"/>
                <a:gd name="T4" fmla="*/ 6 w 23"/>
                <a:gd name="T5" fmla="*/ 0 h 46"/>
                <a:gd name="T6" fmla="*/ 2 w 23"/>
                <a:gd name="T7" fmla="*/ 6 h 46"/>
                <a:gd name="T8" fmla="*/ 0 w 23"/>
                <a:gd name="T9" fmla="*/ 36 h 46"/>
                <a:gd name="T10" fmla="*/ 11 w 23"/>
                <a:gd name="T11" fmla="*/ 46 h 46"/>
                <a:gd name="T12" fmla="*/ 23 w 23"/>
                <a:gd name="T13" fmla="*/ 35 h 46"/>
                <a:gd name="T14" fmla="*/ 19 w 23"/>
                <a:gd name="T15" fmla="*/ 8 h 46"/>
                <a:gd name="T16" fmla="*/ 17 w 23"/>
                <a:gd name="T17" fmla="*/ 10 h 46"/>
                <a:gd name="T18" fmla="*/ 13 w 23"/>
                <a:gd name="T19" fmla="*/ 6 h 46"/>
                <a:gd name="T20" fmla="*/ 11 w 23"/>
                <a:gd name="T21" fmla="*/ 29 h 46"/>
                <a:gd name="T22" fmla="*/ 8 w 23"/>
                <a:gd name="T23"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46">
                  <a:moveTo>
                    <a:pt x="8" y="3"/>
                  </a:moveTo>
                  <a:lnTo>
                    <a:pt x="8" y="3"/>
                  </a:lnTo>
                  <a:cubicBezTo>
                    <a:pt x="7" y="2"/>
                    <a:pt x="6" y="2"/>
                    <a:pt x="6" y="0"/>
                  </a:cubicBezTo>
                  <a:cubicBezTo>
                    <a:pt x="5" y="3"/>
                    <a:pt x="3" y="5"/>
                    <a:pt x="2" y="6"/>
                  </a:cubicBezTo>
                  <a:cubicBezTo>
                    <a:pt x="2" y="11"/>
                    <a:pt x="0" y="33"/>
                    <a:pt x="0" y="36"/>
                  </a:cubicBezTo>
                  <a:cubicBezTo>
                    <a:pt x="0" y="42"/>
                    <a:pt x="6" y="43"/>
                    <a:pt x="11" y="46"/>
                  </a:cubicBezTo>
                  <a:cubicBezTo>
                    <a:pt x="16" y="42"/>
                    <a:pt x="23" y="41"/>
                    <a:pt x="23" y="35"/>
                  </a:cubicBezTo>
                  <a:cubicBezTo>
                    <a:pt x="22" y="27"/>
                    <a:pt x="20" y="14"/>
                    <a:pt x="19" y="8"/>
                  </a:cubicBezTo>
                  <a:cubicBezTo>
                    <a:pt x="19" y="8"/>
                    <a:pt x="18" y="9"/>
                    <a:pt x="17" y="10"/>
                  </a:cubicBezTo>
                  <a:cubicBezTo>
                    <a:pt x="15" y="7"/>
                    <a:pt x="14" y="7"/>
                    <a:pt x="13" y="6"/>
                  </a:cubicBezTo>
                  <a:cubicBezTo>
                    <a:pt x="12" y="9"/>
                    <a:pt x="12" y="21"/>
                    <a:pt x="11" y="29"/>
                  </a:cubicBezTo>
                  <a:cubicBezTo>
                    <a:pt x="9" y="21"/>
                    <a:pt x="9" y="11"/>
                    <a:pt x="8"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9" name="Freeform 1566"/>
            <p:cNvSpPr>
              <a:spLocks/>
            </p:cNvSpPr>
            <p:nvPr userDrawn="1"/>
          </p:nvSpPr>
          <p:spPr bwMode="auto">
            <a:xfrm>
              <a:off x="387" y="313"/>
              <a:ext cx="1" cy="6"/>
            </a:xfrm>
            <a:custGeom>
              <a:avLst/>
              <a:gdLst>
                <a:gd name="T0" fmla="*/ 1 w 4"/>
                <a:gd name="T1" fmla="*/ 0 h 12"/>
                <a:gd name="T2" fmla="*/ 1 w 4"/>
                <a:gd name="T3" fmla="*/ 0 h 12"/>
                <a:gd name="T4" fmla="*/ 0 w 4"/>
                <a:gd name="T5" fmla="*/ 1 h 12"/>
                <a:gd name="T6" fmla="*/ 4 w 4"/>
                <a:gd name="T7" fmla="*/ 12 h 12"/>
                <a:gd name="T8" fmla="*/ 1 w 4"/>
                <a:gd name="T9" fmla="*/ 0 h 12"/>
              </a:gdLst>
              <a:ahLst/>
              <a:cxnLst>
                <a:cxn ang="0">
                  <a:pos x="T0" y="T1"/>
                </a:cxn>
                <a:cxn ang="0">
                  <a:pos x="T2" y="T3"/>
                </a:cxn>
                <a:cxn ang="0">
                  <a:pos x="T4" y="T5"/>
                </a:cxn>
                <a:cxn ang="0">
                  <a:pos x="T6" y="T7"/>
                </a:cxn>
                <a:cxn ang="0">
                  <a:pos x="T8" y="T9"/>
                </a:cxn>
              </a:cxnLst>
              <a:rect l="0" t="0" r="r" b="b"/>
              <a:pathLst>
                <a:path w="4" h="12">
                  <a:moveTo>
                    <a:pt x="1" y="0"/>
                  </a:moveTo>
                  <a:lnTo>
                    <a:pt x="1" y="0"/>
                  </a:lnTo>
                  <a:lnTo>
                    <a:pt x="0" y="1"/>
                  </a:lnTo>
                  <a:lnTo>
                    <a:pt x="4" y="1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0" name="Freeform 1567"/>
            <p:cNvSpPr>
              <a:spLocks/>
            </p:cNvSpPr>
            <p:nvPr userDrawn="1"/>
          </p:nvSpPr>
          <p:spPr bwMode="auto">
            <a:xfrm>
              <a:off x="384" y="312"/>
              <a:ext cx="13" cy="19"/>
            </a:xfrm>
            <a:custGeom>
              <a:avLst/>
              <a:gdLst>
                <a:gd name="T0" fmla="*/ 8 w 29"/>
                <a:gd name="T1" fmla="*/ 0 h 42"/>
                <a:gd name="T2" fmla="*/ 8 w 29"/>
                <a:gd name="T3" fmla="*/ 0 h 42"/>
                <a:gd name="T4" fmla="*/ 13 w 29"/>
                <a:gd name="T5" fmla="*/ 24 h 42"/>
                <a:gd name="T6" fmla="*/ 4 w 29"/>
                <a:gd name="T7" fmla="*/ 4 h 42"/>
                <a:gd name="T8" fmla="*/ 0 w 29"/>
                <a:gd name="T9" fmla="*/ 7 h 42"/>
                <a:gd name="T10" fmla="*/ 5 w 29"/>
                <a:gd name="T11" fmla="*/ 35 h 42"/>
                <a:gd name="T12" fmla="*/ 19 w 29"/>
                <a:gd name="T13" fmla="*/ 42 h 42"/>
                <a:gd name="T14" fmla="*/ 25 w 29"/>
                <a:gd name="T15" fmla="*/ 25 h 42"/>
                <a:gd name="T16" fmla="*/ 15 w 29"/>
                <a:gd name="T17" fmla="*/ 3 h 42"/>
                <a:gd name="T18" fmla="*/ 8 w 29"/>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2">
                  <a:moveTo>
                    <a:pt x="8" y="0"/>
                  </a:moveTo>
                  <a:lnTo>
                    <a:pt x="8" y="0"/>
                  </a:lnTo>
                  <a:cubicBezTo>
                    <a:pt x="10" y="7"/>
                    <a:pt x="13" y="19"/>
                    <a:pt x="13" y="24"/>
                  </a:cubicBezTo>
                  <a:cubicBezTo>
                    <a:pt x="10" y="18"/>
                    <a:pt x="6" y="9"/>
                    <a:pt x="4" y="4"/>
                  </a:cubicBezTo>
                  <a:lnTo>
                    <a:pt x="0" y="7"/>
                  </a:lnTo>
                  <a:cubicBezTo>
                    <a:pt x="1" y="14"/>
                    <a:pt x="4" y="31"/>
                    <a:pt x="5" y="35"/>
                  </a:cubicBezTo>
                  <a:cubicBezTo>
                    <a:pt x="7" y="41"/>
                    <a:pt x="14" y="40"/>
                    <a:pt x="19" y="42"/>
                  </a:cubicBezTo>
                  <a:cubicBezTo>
                    <a:pt x="22" y="37"/>
                    <a:pt x="29" y="34"/>
                    <a:pt x="25" y="25"/>
                  </a:cubicBezTo>
                  <a:cubicBezTo>
                    <a:pt x="23" y="20"/>
                    <a:pt x="16" y="6"/>
                    <a:pt x="15" y="3"/>
                  </a:cubicBezTo>
                  <a:cubicBezTo>
                    <a:pt x="13" y="2"/>
                    <a:pt x="11" y="3"/>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1" name="Freeform 1568"/>
            <p:cNvSpPr>
              <a:spLocks/>
            </p:cNvSpPr>
            <p:nvPr userDrawn="1"/>
          </p:nvSpPr>
          <p:spPr bwMode="auto">
            <a:xfrm>
              <a:off x="365" y="311"/>
              <a:ext cx="2" cy="9"/>
            </a:xfrm>
            <a:custGeom>
              <a:avLst/>
              <a:gdLst>
                <a:gd name="T0" fmla="*/ 5 w 5"/>
                <a:gd name="T1" fmla="*/ 3 h 20"/>
                <a:gd name="T2" fmla="*/ 5 w 5"/>
                <a:gd name="T3" fmla="*/ 3 h 20"/>
                <a:gd name="T4" fmla="*/ 5 w 5"/>
                <a:gd name="T5" fmla="*/ 0 h 20"/>
                <a:gd name="T6" fmla="*/ 0 w 5"/>
                <a:gd name="T7" fmla="*/ 2 h 20"/>
                <a:gd name="T8" fmla="*/ 0 w 5"/>
                <a:gd name="T9" fmla="*/ 20 h 20"/>
                <a:gd name="T10" fmla="*/ 5 w 5"/>
                <a:gd name="T11" fmla="*/ 3 h 20"/>
              </a:gdLst>
              <a:ahLst/>
              <a:cxnLst>
                <a:cxn ang="0">
                  <a:pos x="T0" y="T1"/>
                </a:cxn>
                <a:cxn ang="0">
                  <a:pos x="T2" y="T3"/>
                </a:cxn>
                <a:cxn ang="0">
                  <a:pos x="T4" y="T5"/>
                </a:cxn>
                <a:cxn ang="0">
                  <a:pos x="T6" y="T7"/>
                </a:cxn>
                <a:cxn ang="0">
                  <a:pos x="T8" y="T9"/>
                </a:cxn>
                <a:cxn ang="0">
                  <a:pos x="T10" y="T11"/>
                </a:cxn>
              </a:cxnLst>
              <a:rect l="0" t="0" r="r" b="b"/>
              <a:pathLst>
                <a:path w="5" h="20">
                  <a:moveTo>
                    <a:pt x="5" y="3"/>
                  </a:moveTo>
                  <a:lnTo>
                    <a:pt x="5" y="3"/>
                  </a:lnTo>
                  <a:cubicBezTo>
                    <a:pt x="5" y="2"/>
                    <a:pt x="4" y="1"/>
                    <a:pt x="5" y="0"/>
                  </a:cubicBezTo>
                  <a:cubicBezTo>
                    <a:pt x="4" y="1"/>
                    <a:pt x="2" y="2"/>
                    <a:pt x="0" y="2"/>
                  </a:cubicBezTo>
                  <a:lnTo>
                    <a:pt x="0" y="20"/>
                  </a:lnTo>
                  <a:lnTo>
                    <a:pt x="5"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2" name="Freeform 1569"/>
            <p:cNvSpPr>
              <a:spLocks/>
            </p:cNvSpPr>
            <p:nvPr userDrawn="1"/>
          </p:nvSpPr>
          <p:spPr bwMode="auto">
            <a:xfrm>
              <a:off x="392" y="309"/>
              <a:ext cx="14" cy="18"/>
            </a:xfrm>
            <a:custGeom>
              <a:avLst/>
              <a:gdLst>
                <a:gd name="T0" fmla="*/ 13 w 32"/>
                <a:gd name="T1" fmla="*/ 0 h 39"/>
                <a:gd name="T2" fmla="*/ 13 w 32"/>
                <a:gd name="T3" fmla="*/ 0 h 39"/>
                <a:gd name="T4" fmla="*/ 9 w 32"/>
                <a:gd name="T5" fmla="*/ 5 h 39"/>
                <a:gd name="T6" fmla="*/ 18 w 32"/>
                <a:gd name="T7" fmla="*/ 25 h 39"/>
                <a:gd name="T8" fmla="*/ 6 w 32"/>
                <a:gd name="T9" fmla="*/ 8 h 39"/>
                <a:gd name="T10" fmla="*/ 0 w 32"/>
                <a:gd name="T11" fmla="*/ 9 h 39"/>
                <a:gd name="T12" fmla="*/ 11 w 32"/>
                <a:gd name="T13" fmla="*/ 34 h 39"/>
                <a:gd name="T14" fmla="*/ 26 w 32"/>
                <a:gd name="T15" fmla="*/ 39 h 39"/>
                <a:gd name="T16" fmla="*/ 29 w 32"/>
                <a:gd name="T17" fmla="*/ 25 h 39"/>
                <a:gd name="T18" fmla="*/ 13 w 32"/>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9">
                  <a:moveTo>
                    <a:pt x="13" y="0"/>
                  </a:moveTo>
                  <a:lnTo>
                    <a:pt x="13" y="0"/>
                  </a:lnTo>
                  <a:cubicBezTo>
                    <a:pt x="12" y="2"/>
                    <a:pt x="10" y="3"/>
                    <a:pt x="9" y="5"/>
                  </a:cubicBezTo>
                  <a:cubicBezTo>
                    <a:pt x="12" y="11"/>
                    <a:pt x="16" y="20"/>
                    <a:pt x="18" y="25"/>
                  </a:cubicBezTo>
                  <a:cubicBezTo>
                    <a:pt x="15" y="23"/>
                    <a:pt x="8" y="11"/>
                    <a:pt x="6" y="8"/>
                  </a:cubicBezTo>
                  <a:cubicBezTo>
                    <a:pt x="4" y="8"/>
                    <a:pt x="2" y="9"/>
                    <a:pt x="0" y="9"/>
                  </a:cubicBezTo>
                  <a:cubicBezTo>
                    <a:pt x="2" y="15"/>
                    <a:pt x="6" y="24"/>
                    <a:pt x="11" y="34"/>
                  </a:cubicBezTo>
                  <a:cubicBezTo>
                    <a:pt x="14" y="39"/>
                    <a:pt x="21" y="38"/>
                    <a:pt x="26" y="39"/>
                  </a:cubicBezTo>
                  <a:cubicBezTo>
                    <a:pt x="28" y="33"/>
                    <a:pt x="32" y="30"/>
                    <a:pt x="29" y="25"/>
                  </a:cubicBezTo>
                  <a:cubicBezTo>
                    <a:pt x="26" y="18"/>
                    <a:pt x="17" y="6"/>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3" name="Freeform 1570"/>
            <p:cNvSpPr>
              <a:spLocks/>
            </p:cNvSpPr>
            <p:nvPr userDrawn="1"/>
          </p:nvSpPr>
          <p:spPr bwMode="auto">
            <a:xfrm>
              <a:off x="397" y="305"/>
              <a:ext cx="18" cy="15"/>
            </a:xfrm>
            <a:custGeom>
              <a:avLst/>
              <a:gdLst>
                <a:gd name="T0" fmla="*/ 14 w 40"/>
                <a:gd name="T1" fmla="*/ 0 h 33"/>
                <a:gd name="T2" fmla="*/ 14 w 40"/>
                <a:gd name="T3" fmla="*/ 0 h 33"/>
                <a:gd name="T4" fmla="*/ 10 w 40"/>
                <a:gd name="T5" fmla="*/ 2 h 33"/>
                <a:gd name="T6" fmla="*/ 24 w 40"/>
                <a:gd name="T7" fmla="*/ 19 h 33"/>
                <a:gd name="T8" fmla="*/ 5 w 40"/>
                <a:gd name="T9" fmla="*/ 3 h 33"/>
                <a:gd name="T10" fmla="*/ 0 w 40"/>
                <a:gd name="T11" fmla="*/ 1 h 33"/>
                <a:gd name="T12" fmla="*/ 1 w 40"/>
                <a:gd name="T13" fmla="*/ 6 h 33"/>
                <a:gd name="T14" fmla="*/ 18 w 40"/>
                <a:gd name="T15" fmla="*/ 28 h 33"/>
                <a:gd name="T16" fmla="*/ 35 w 40"/>
                <a:gd name="T17" fmla="*/ 33 h 33"/>
                <a:gd name="T18" fmla="*/ 35 w 40"/>
                <a:gd name="T19" fmla="*/ 15 h 33"/>
                <a:gd name="T20" fmla="*/ 14 w 40"/>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3">
                  <a:moveTo>
                    <a:pt x="14" y="0"/>
                  </a:moveTo>
                  <a:lnTo>
                    <a:pt x="14" y="0"/>
                  </a:lnTo>
                  <a:cubicBezTo>
                    <a:pt x="12" y="1"/>
                    <a:pt x="11" y="1"/>
                    <a:pt x="10" y="2"/>
                  </a:cubicBezTo>
                  <a:cubicBezTo>
                    <a:pt x="15" y="6"/>
                    <a:pt x="19" y="13"/>
                    <a:pt x="24" y="19"/>
                  </a:cubicBezTo>
                  <a:cubicBezTo>
                    <a:pt x="19" y="15"/>
                    <a:pt x="6" y="4"/>
                    <a:pt x="5" y="3"/>
                  </a:cubicBezTo>
                  <a:cubicBezTo>
                    <a:pt x="3" y="3"/>
                    <a:pt x="2" y="2"/>
                    <a:pt x="0" y="1"/>
                  </a:cubicBezTo>
                  <a:cubicBezTo>
                    <a:pt x="1" y="3"/>
                    <a:pt x="1" y="5"/>
                    <a:pt x="1" y="6"/>
                  </a:cubicBezTo>
                  <a:cubicBezTo>
                    <a:pt x="4" y="11"/>
                    <a:pt x="14" y="24"/>
                    <a:pt x="18" y="28"/>
                  </a:cubicBezTo>
                  <a:cubicBezTo>
                    <a:pt x="22" y="32"/>
                    <a:pt x="28" y="32"/>
                    <a:pt x="35" y="33"/>
                  </a:cubicBezTo>
                  <a:cubicBezTo>
                    <a:pt x="37" y="26"/>
                    <a:pt x="40" y="20"/>
                    <a:pt x="35" y="15"/>
                  </a:cubicBezTo>
                  <a:cubicBezTo>
                    <a:pt x="32" y="11"/>
                    <a:pt x="16" y="1"/>
                    <a:pt x="1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4" name="Freeform 1571"/>
            <p:cNvSpPr>
              <a:spLocks/>
            </p:cNvSpPr>
            <p:nvPr userDrawn="1"/>
          </p:nvSpPr>
          <p:spPr bwMode="auto">
            <a:xfrm>
              <a:off x="405" y="299"/>
              <a:ext cx="18" cy="13"/>
            </a:xfrm>
            <a:custGeom>
              <a:avLst/>
              <a:gdLst>
                <a:gd name="T0" fmla="*/ 31 w 40"/>
                <a:gd name="T1" fmla="*/ 6 h 27"/>
                <a:gd name="T2" fmla="*/ 31 w 40"/>
                <a:gd name="T3" fmla="*/ 6 h 27"/>
                <a:gd name="T4" fmla="*/ 4 w 40"/>
                <a:gd name="T5" fmla="*/ 0 h 27"/>
                <a:gd name="T6" fmla="*/ 5 w 40"/>
                <a:gd name="T7" fmla="*/ 5 h 27"/>
                <a:gd name="T8" fmla="*/ 25 w 40"/>
                <a:gd name="T9" fmla="*/ 14 h 27"/>
                <a:gd name="T10" fmla="*/ 5 w 40"/>
                <a:gd name="T11" fmla="*/ 10 h 27"/>
                <a:gd name="T12" fmla="*/ 0 w 40"/>
                <a:gd name="T13" fmla="*/ 12 h 27"/>
                <a:gd name="T14" fmla="*/ 21 w 40"/>
                <a:gd name="T15" fmla="*/ 23 h 27"/>
                <a:gd name="T16" fmla="*/ 40 w 40"/>
                <a:gd name="T17" fmla="*/ 21 h 27"/>
                <a:gd name="T18" fmla="*/ 31 w 40"/>
                <a:gd name="T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27">
                  <a:moveTo>
                    <a:pt x="31" y="6"/>
                  </a:moveTo>
                  <a:lnTo>
                    <a:pt x="31" y="6"/>
                  </a:lnTo>
                  <a:cubicBezTo>
                    <a:pt x="28" y="5"/>
                    <a:pt x="4" y="0"/>
                    <a:pt x="4" y="0"/>
                  </a:cubicBezTo>
                  <a:cubicBezTo>
                    <a:pt x="4" y="2"/>
                    <a:pt x="4" y="3"/>
                    <a:pt x="5" y="5"/>
                  </a:cubicBezTo>
                  <a:cubicBezTo>
                    <a:pt x="12" y="8"/>
                    <a:pt x="19" y="12"/>
                    <a:pt x="25" y="14"/>
                  </a:cubicBezTo>
                  <a:cubicBezTo>
                    <a:pt x="17" y="14"/>
                    <a:pt x="6" y="10"/>
                    <a:pt x="5" y="10"/>
                  </a:cubicBezTo>
                  <a:cubicBezTo>
                    <a:pt x="3" y="10"/>
                    <a:pt x="0" y="12"/>
                    <a:pt x="0" y="12"/>
                  </a:cubicBezTo>
                  <a:cubicBezTo>
                    <a:pt x="5" y="14"/>
                    <a:pt x="13" y="20"/>
                    <a:pt x="21" y="23"/>
                  </a:cubicBezTo>
                  <a:cubicBezTo>
                    <a:pt x="28" y="27"/>
                    <a:pt x="37" y="23"/>
                    <a:pt x="40" y="21"/>
                  </a:cubicBezTo>
                  <a:cubicBezTo>
                    <a:pt x="40" y="15"/>
                    <a:pt x="38" y="8"/>
                    <a:pt x="31"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5" name="Freeform 1572"/>
            <p:cNvSpPr>
              <a:spLocks/>
            </p:cNvSpPr>
            <p:nvPr userDrawn="1"/>
          </p:nvSpPr>
          <p:spPr bwMode="auto">
            <a:xfrm>
              <a:off x="429" y="298"/>
              <a:ext cx="10" cy="1"/>
            </a:xfrm>
            <a:custGeom>
              <a:avLst/>
              <a:gdLst>
                <a:gd name="T0" fmla="*/ 23 w 23"/>
                <a:gd name="T1" fmla="*/ 2 h 3"/>
                <a:gd name="T2" fmla="*/ 23 w 23"/>
                <a:gd name="T3" fmla="*/ 2 h 3"/>
                <a:gd name="T4" fmla="*/ 0 w 23"/>
                <a:gd name="T5" fmla="*/ 0 h 3"/>
                <a:gd name="T6" fmla="*/ 0 w 23"/>
                <a:gd name="T7" fmla="*/ 2 h 3"/>
                <a:gd name="T8" fmla="*/ 23 w 23"/>
                <a:gd name="T9" fmla="*/ 2 h 3"/>
              </a:gdLst>
              <a:ahLst/>
              <a:cxnLst>
                <a:cxn ang="0">
                  <a:pos x="T0" y="T1"/>
                </a:cxn>
                <a:cxn ang="0">
                  <a:pos x="T2" y="T3"/>
                </a:cxn>
                <a:cxn ang="0">
                  <a:pos x="T4" y="T5"/>
                </a:cxn>
                <a:cxn ang="0">
                  <a:pos x="T6" y="T7"/>
                </a:cxn>
                <a:cxn ang="0">
                  <a:pos x="T8" y="T9"/>
                </a:cxn>
              </a:cxnLst>
              <a:rect l="0" t="0" r="r" b="b"/>
              <a:pathLst>
                <a:path w="23" h="3">
                  <a:moveTo>
                    <a:pt x="23" y="2"/>
                  </a:moveTo>
                  <a:lnTo>
                    <a:pt x="23" y="2"/>
                  </a:lnTo>
                  <a:cubicBezTo>
                    <a:pt x="12" y="0"/>
                    <a:pt x="4" y="0"/>
                    <a:pt x="0" y="0"/>
                  </a:cubicBezTo>
                  <a:cubicBezTo>
                    <a:pt x="1" y="1"/>
                    <a:pt x="0" y="2"/>
                    <a:pt x="0" y="2"/>
                  </a:cubicBezTo>
                  <a:cubicBezTo>
                    <a:pt x="7" y="3"/>
                    <a:pt x="12" y="2"/>
                    <a:pt x="2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6" name="Freeform 1573"/>
            <p:cNvSpPr>
              <a:spLocks/>
            </p:cNvSpPr>
            <p:nvPr userDrawn="1"/>
          </p:nvSpPr>
          <p:spPr bwMode="auto">
            <a:xfrm>
              <a:off x="424" y="293"/>
              <a:ext cx="38" cy="12"/>
            </a:xfrm>
            <a:custGeom>
              <a:avLst/>
              <a:gdLst>
                <a:gd name="T0" fmla="*/ 84 w 84"/>
                <a:gd name="T1" fmla="*/ 12 h 27"/>
                <a:gd name="T2" fmla="*/ 84 w 84"/>
                <a:gd name="T3" fmla="*/ 12 h 27"/>
                <a:gd name="T4" fmla="*/ 49 w 84"/>
                <a:gd name="T5" fmla="*/ 0 h 27"/>
                <a:gd name="T6" fmla="*/ 5 w 84"/>
                <a:gd name="T7" fmla="*/ 2 h 27"/>
                <a:gd name="T8" fmla="*/ 10 w 84"/>
                <a:gd name="T9" fmla="*/ 9 h 27"/>
                <a:gd name="T10" fmla="*/ 50 w 84"/>
                <a:gd name="T11" fmla="*/ 13 h 27"/>
                <a:gd name="T12" fmla="*/ 9 w 84"/>
                <a:gd name="T13" fmla="*/ 14 h 27"/>
                <a:gd name="T14" fmla="*/ 0 w 84"/>
                <a:gd name="T15" fmla="*/ 20 h 27"/>
                <a:gd name="T16" fmla="*/ 50 w 84"/>
                <a:gd name="T17" fmla="*/ 26 h 27"/>
                <a:gd name="T18" fmla="*/ 84 w 84"/>
                <a:gd name="T1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7">
                  <a:moveTo>
                    <a:pt x="84" y="12"/>
                  </a:moveTo>
                  <a:lnTo>
                    <a:pt x="84" y="12"/>
                  </a:lnTo>
                  <a:cubicBezTo>
                    <a:pt x="77" y="5"/>
                    <a:pt x="64" y="0"/>
                    <a:pt x="49" y="0"/>
                  </a:cubicBezTo>
                  <a:cubicBezTo>
                    <a:pt x="34" y="1"/>
                    <a:pt x="20" y="1"/>
                    <a:pt x="5" y="2"/>
                  </a:cubicBezTo>
                  <a:cubicBezTo>
                    <a:pt x="7" y="4"/>
                    <a:pt x="9" y="7"/>
                    <a:pt x="10" y="9"/>
                  </a:cubicBezTo>
                  <a:cubicBezTo>
                    <a:pt x="24" y="10"/>
                    <a:pt x="34" y="10"/>
                    <a:pt x="50" y="13"/>
                  </a:cubicBezTo>
                  <a:cubicBezTo>
                    <a:pt x="36" y="15"/>
                    <a:pt x="13" y="15"/>
                    <a:pt x="9" y="14"/>
                  </a:cubicBezTo>
                  <a:cubicBezTo>
                    <a:pt x="7" y="17"/>
                    <a:pt x="4" y="19"/>
                    <a:pt x="0" y="20"/>
                  </a:cubicBezTo>
                  <a:cubicBezTo>
                    <a:pt x="21" y="23"/>
                    <a:pt x="36" y="25"/>
                    <a:pt x="50" y="26"/>
                  </a:cubicBezTo>
                  <a:cubicBezTo>
                    <a:pt x="66" y="27"/>
                    <a:pt x="77" y="23"/>
                    <a:pt x="84" y="1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7" name="Freeform 1574"/>
            <p:cNvSpPr>
              <a:spLocks/>
            </p:cNvSpPr>
            <p:nvPr userDrawn="1"/>
          </p:nvSpPr>
          <p:spPr bwMode="auto">
            <a:xfrm>
              <a:off x="405" y="292"/>
              <a:ext cx="22" cy="10"/>
            </a:xfrm>
            <a:custGeom>
              <a:avLst/>
              <a:gdLst>
                <a:gd name="T0" fmla="*/ 38 w 51"/>
                <a:gd name="T1" fmla="*/ 2 h 22"/>
                <a:gd name="T2" fmla="*/ 38 w 51"/>
                <a:gd name="T3" fmla="*/ 2 h 22"/>
                <a:gd name="T4" fmla="*/ 9 w 51"/>
                <a:gd name="T5" fmla="*/ 1 h 22"/>
                <a:gd name="T6" fmla="*/ 5 w 51"/>
                <a:gd name="T7" fmla="*/ 5 h 22"/>
                <a:gd name="T8" fmla="*/ 28 w 51"/>
                <a:gd name="T9" fmla="*/ 10 h 22"/>
                <a:gd name="T10" fmla="*/ 0 w 51"/>
                <a:gd name="T11" fmla="*/ 9 h 22"/>
                <a:gd name="T12" fmla="*/ 4 w 51"/>
                <a:gd name="T13" fmla="*/ 15 h 22"/>
                <a:gd name="T14" fmla="*/ 33 w 51"/>
                <a:gd name="T15" fmla="*/ 20 h 22"/>
                <a:gd name="T16" fmla="*/ 51 w 51"/>
                <a:gd name="T17" fmla="*/ 13 h 22"/>
                <a:gd name="T18" fmla="*/ 38 w 51"/>
                <a:gd name="T1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22">
                  <a:moveTo>
                    <a:pt x="38" y="2"/>
                  </a:moveTo>
                  <a:lnTo>
                    <a:pt x="38" y="2"/>
                  </a:lnTo>
                  <a:cubicBezTo>
                    <a:pt x="31" y="1"/>
                    <a:pt x="15" y="0"/>
                    <a:pt x="9" y="1"/>
                  </a:cubicBezTo>
                  <a:cubicBezTo>
                    <a:pt x="8" y="2"/>
                    <a:pt x="6" y="4"/>
                    <a:pt x="5" y="5"/>
                  </a:cubicBezTo>
                  <a:cubicBezTo>
                    <a:pt x="10" y="7"/>
                    <a:pt x="21" y="8"/>
                    <a:pt x="28" y="10"/>
                  </a:cubicBezTo>
                  <a:cubicBezTo>
                    <a:pt x="21" y="11"/>
                    <a:pt x="7" y="9"/>
                    <a:pt x="0" y="9"/>
                  </a:cubicBezTo>
                  <a:cubicBezTo>
                    <a:pt x="2" y="11"/>
                    <a:pt x="3" y="13"/>
                    <a:pt x="4" y="15"/>
                  </a:cubicBezTo>
                  <a:cubicBezTo>
                    <a:pt x="10" y="17"/>
                    <a:pt x="33" y="20"/>
                    <a:pt x="33" y="20"/>
                  </a:cubicBezTo>
                  <a:cubicBezTo>
                    <a:pt x="44" y="22"/>
                    <a:pt x="48" y="18"/>
                    <a:pt x="51" y="13"/>
                  </a:cubicBezTo>
                  <a:cubicBezTo>
                    <a:pt x="49" y="7"/>
                    <a:pt x="44" y="2"/>
                    <a:pt x="38"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8" name="Freeform 1575"/>
            <p:cNvSpPr>
              <a:spLocks/>
            </p:cNvSpPr>
            <p:nvPr userDrawn="1"/>
          </p:nvSpPr>
          <p:spPr bwMode="auto">
            <a:xfrm>
              <a:off x="298" y="287"/>
              <a:ext cx="66" cy="89"/>
            </a:xfrm>
            <a:custGeom>
              <a:avLst/>
              <a:gdLst>
                <a:gd name="T0" fmla="*/ 73 w 146"/>
                <a:gd name="T1" fmla="*/ 0 h 196"/>
                <a:gd name="T2" fmla="*/ 73 w 146"/>
                <a:gd name="T3" fmla="*/ 0 h 196"/>
                <a:gd name="T4" fmla="*/ 0 w 146"/>
                <a:gd name="T5" fmla="*/ 0 h 196"/>
                <a:gd name="T6" fmla="*/ 0 w 146"/>
                <a:gd name="T7" fmla="*/ 148 h 196"/>
                <a:gd name="T8" fmla="*/ 24 w 146"/>
                <a:gd name="T9" fmla="*/ 175 h 196"/>
                <a:gd name="T10" fmla="*/ 48 w 146"/>
                <a:gd name="T11" fmla="*/ 175 h 196"/>
                <a:gd name="T12" fmla="*/ 73 w 146"/>
                <a:gd name="T13" fmla="*/ 196 h 196"/>
                <a:gd name="T14" fmla="*/ 98 w 146"/>
                <a:gd name="T15" fmla="*/ 175 h 196"/>
                <a:gd name="T16" fmla="*/ 122 w 146"/>
                <a:gd name="T17" fmla="*/ 175 h 196"/>
                <a:gd name="T18" fmla="*/ 146 w 146"/>
                <a:gd name="T19" fmla="*/ 148 h 196"/>
                <a:gd name="T20" fmla="*/ 146 w 146"/>
                <a:gd name="T21" fmla="*/ 0 h 196"/>
                <a:gd name="T22" fmla="*/ 73 w 146"/>
                <a:gd name="T23"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96">
                  <a:moveTo>
                    <a:pt x="73" y="0"/>
                  </a:moveTo>
                  <a:lnTo>
                    <a:pt x="73" y="0"/>
                  </a:lnTo>
                  <a:lnTo>
                    <a:pt x="0" y="0"/>
                  </a:lnTo>
                  <a:lnTo>
                    <a:pt x="0" y="148"/>
                  </a:lnTo>
                  <a:cubicBezTo>
                    <a:pt x="0" y="166"/>
                    <a:pt x="8" y="175"/>
                    <a:pt x="24" y="175"/>
                  </a:cubicBezTo>
                  <a:lnTo>
                    <a:pt x="48" y="175"/>
                  </a:lnTo>
                  <a:cubicBezTo>
                    <a:pt x="61" y="175"/>
                    <a:pt x="69" y="184"/>
                    <a:pt x="73" y="196"/>
                  </a:cubicBezTo>
                  <a:cubicBezTo>
                    <a:pt x="76" y="184"/>
                    <a:pt x="85" y="175"/>
                    <a:pt x="98" y="175"/>
                  </a:cubicBezTo>
                  <a:lnTo>
                    <a:pt x="122" y="175"/>
                  </a:lnTo>
                  <a:cubicBezTo>
                    <a:pt x="138" y="175"/>
                    <a:pt x="146" y="166"/>
                    <a:pt x="146" y="148"/>
                  </a:cubicBezTo>
                  <a:lnTo>
                    <a:pt x="146" y="0"/>
                  </a:lnTo>
                  <a:lnTo>
                    <a:pt x="73" y="0"/>
                  </a:lnTo>
                  <a:close/>
                </a:path>
              </a:pathLst>
            </a:custGeom>
            <a:solidFill>
              <a:srgbClr val="00793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9" name="Freeform 1576"/>
            <p:cNvSpPr>
              <a:spLocks/>
            </p:cNvSpPr>
            <p:nvPr userDrawn="1"/>
          </p:nvSpPr>
          <p:spPr bwMode="auto">
            <a:xfrm>
              <a:off x="410" y="286"/>
              <a:ext cx="7" cy="2"/>
            </a:xfrm>
            <a:custGeom>
              <a:avLst/>
              <a:gdLst>
                <a:gd name="T0" fmla="*/ 15 w 15"/>
                <a:gd name="T1" fmla="*/ 0 h 3"/>
                <a:gd name="T2" fmla="*/ 15 w 15"/>
                <a:gd name="T3" fmla="*/ 0 h 3"/>
                <a:gd name="T4" fmla="*/ 0 w 15"/>
                <a:gd name="T5" fmla="*/ 1 h 3"/>
                <a:gd name="T6" fmla="*/ 2 w 15"/>
                <a:gd name="T7" fmla="*/ 3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lnTo>
                    <a:pt x="15" y="0"/>
                  </a:lnTo>
                  <a:cubicBezTo>
                    <a:pt x="10" y="0"/>
                    <a:pt x="5" y="1"/>
                    <a:pt x="0" y="1"/>
                  </a:cubicBezTo>
                  <a:cubicBezTo>
                    <a:pt x="0" y="1"/>
                    <a:pt x="1" y="2"/>
                    <a:pt x="2" y="3"/>
                  </a:cubicBezTo>
                  <a:cubicBezTo>
                    <a:pt x="7" y="2"/>
                    <a:pt x="12" y="1"/>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0" name="Freeform 1577"/>
            <p:cNvSpPr>
              <a:spLocks/>
            </p:cNvSpPr>
            <p:nvPr userDrawn="1"/>
          </p:nvSpPr>
          <p:spPr bwMode="auto">
            <a:xfrm>
              <a:off x="431" y="286"/>
              <a:ext cx="9" cy="2"/>
            </a:xfrm>
            <a:custGeom>
              <a:avLst/>
              <a:gdLst>
                <a:gd name="T0" fmla="*/ 21 w 21"/>
                <a:gd name="T1" fmla="*/ 0 h 4"/>
                <a:gd name="T2" fmla="*/ 21 w 21"/>
                <a:gd name="T3" fmla="*/ 0 h 4"/>
                <a:gd name="T4" fmla="*/ 2 w 21"/>
                <a:gd name="T5" fmla="*/ 2 h 4"/>
                <a:gd name="T6" fmla="*/ 0 w 21"/>
                <a:gd name="T7" fmla="*/ 4 h 4"/>
                <a:gd name="T8" fmla="*/ 21 w 21"/>
                <a:gd name="T9" fmla="*/ 0 h 4"/>
              </a:gdLst>
              <a:ahLst/>
              <a:cxnLst>
                <a:cxn ang="0">
                  <a:pos x="T0" y="T1"/>
                </a:cxn>
                <a:cxn ang="0">
                  <a:pos x="T2" y="T3"/>
                </a:cxn>
                <a:cxn ang="0">
                  <a:pos x="T4" y="T5"/>
                </a:cxn>
                <a:cxn ang="0">
                  <a:pos x="T6" y="T7"/>
                </a:cxn>
                <a:cxn ang="0">
                  <a:pos x="T8" y="T9"/>
                </a:cxn>
              </a:cxnLst>
              <a:rect l="0" t="0" r="r" b="b"/>
              <a:pathLst>
                <a:path w="21" h="4">
                  <a:moveTo>
                    <a:pt x="21" y="0"/>
                  </a:moveTo>
                  <a:lnTo>
                    <a:pt x="21" y="0"/>
                  </a:lnTo>
                  <a:cubicBezTo>
                    <a:pt x="17" y="0"/>
                    <a:pt x="2" y="2"/>
                    <a:pt x="2" y="2"/>
                  </a:cubicBezTo>
                  <a:cubicBezTo>
                    <a:pt x="1" y="3"/>
                    <a:pt x="1" y="4"/>
                    <a:pt x="0" y="4"/>
                  </a:cubicBezTo>
                  <a:cubicBezTo>
                    <a:pt x="0" y="4"/>
                    <a:pt x="18" y="1"/>
                    <a:pt x="2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1" name="Freeform 1578"/>
            <p:cNvSpPr>
              <a:spLocks/>
            </p:cNvSpPr>
            <p:nvPr userDrawn="1"/>
          </p:nvSpPr>
          <p:spPr bwMode="auto">
            <a:xfrm>
              <a:off x="365" y="284"/>
              <a:ext cx="12" cy="11"/>
            </a:xfrm>
            <a:custGeom>
              <a:avLst/>
              <a:gdLst>
                <a:gd name="T0" fmla="*/ 20 w 27"/>
                <a:gd name="T1" fmla="*/ 0 h 24"/>
                <a:gd name="T2" fmla="*/ 20 w 27"/>
                <a:gd name="T3" fmla="*/ 0 h 24"/>
                <a:gd name="T4" fmla="*/ 0 w 27"/>
                <a:gd name="T5" fmla="*/ 3 h 24"/>
                <a:gd name="T6" fmla="*/ 0 w 27"/>
                <a:gd name="T7" fmla="*/ 22 h 24"/>
                <a:gd name="T8" fmla="*/ 20 w 27"/>
                <a:gd name="T9" fmla="*/ 0 h 24"/>
              </a:gdLst>
              <a:ahLst/>
              <a:cxnLst>
                <a:cxn ang="0">
                  <a:pos x="T0" y="T1"/>
                </a:cxn>
                <a:cxn ang="0">
                  <a:pos x="T2" y="T3"/>
                </a:cxn>
                <a:cxn ang="0">
                  <a:pos x="T4" y="T5"/>
                </a:cxn>
                <a:cxn ang="0">
                  <a:pos x="T6" y="T7"/>
                </a:cxn>
                <a:cxn ang="0">
                  <a:pos x="T8" y="T9"/>
                </a:cxn>
              </a:cxnLst>
              <a:rect l="0" t="0" r="r" b="b"/>
              <a:pathLst>
                <a:path w="27" h="24">
                  <a:moveTo>
                    <a:pt x="20" y="0"/>
                  </a:moveTo>
                  <a:lnTo>
                    <a:pt x="20" y="0"/>
                  </a:lnTo>
                  <a:cubicBezTo>
                    <a:pt x="14" y="5"/>
                    <a:pt x="8" y="5"/>
                    <a:pt x="0" y="3"/>
                  </a:cubicBezTo>
                  <a:lnTo>
                    <a:pt x="0" y="22"/>
                  </a:lnTo>
                  <a:cubicBezTo>
                    <a:pt x="14" y="24"/>
                    <a:pt x="27" y="14"/>
                    <a:pt x="2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2" name="Freeform 1579"/>
            <p:cNvSpPr>
              <a:spLocks/>
            </p:cNvSpPr>
            <p:nvPr userDrawn="1"/>
          </p:nvSpPr>
          <p:spPr bwMode="auto">
            <a:xfrm>
              <a:off x="337" y="280"/>
              <a:ext cx="1" cy="5"/>
            </a:xfrm>
            <a:custGeom>
              <a:avLst/>
              <a:gdLst>
                <a:gd name="T0" fmla="*/ 0 w 4"/>
                <a:gd name="T1" fmla="*/ 0 h 11"/>
                <a:gd name="T2" fmla="*/ 0 w 4"/>
                <a:gd name="T3" fmla="*/ 0 h 11"/>
                <a:gd name="T4" fmla="*/ 0 w 4"/>
                <a:gd name="T5" fmla="*/ 11 h 11"/>
                <a:gd name="T6" fmla="*/ 4 w 4"/>
                <a:gd name="T7" fmla="*/ 11 h 11"/>
                <a:gd name="T8" fmla="*/ 0 w 4"/>
                <a:gd name="T9" fmla="*/ 0 h 11"/>
              </a:gdLst>
              <a:ahLst/>
              <a:cxnLst>
                <a:cxn ang="0">
                  <a:pos x="T0" y="T1"/>
                </a:cxn>
                <a:cxn ang="0">
                  <a:pos x="T2" y="T3"/>
                </a:cxn>
                <a:cxn ang="0">
                  <a:pos x="T4" y="T5"/>
                </a:cxn>
                <a:cxn ang="0">
                  <a:pos x="T6" y="T7"/>
                </a:cxn>
                <a:cxn ang="0">
                  <a:pos x="T8" y="T9"/>
                </a:cxn>
              </a:cxnLst>
              <a:rect l="0" t="0" r="r" b="b"/>
              <a:pathLst>
                <a:path w="4" h="11">
                  <a:moveTo>
                    <a:pt x="0" y="0"/>
                  </a:moveTo>
                  <a:lnTo>
                    <a:pt x="0" y="0"/>
                  </a:lnTo>
                  <a:cubicBezTo>
                    <a:pt x="0" y="3"/>
                    <a:pt x="0" y="7"/>
                    <a:pt x="0" y="11"/>
                  </a:cubicBezTo>
                  <a:lnTo>
                    <a:pt x="4" y="11"/>
                  </a:lnTo>
                  <a:cubicBezTo>
                    <a:pt x="3" y="8"/>
                    <a:pt x="1"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3" name="Freeform 1580"/>
            <p:cNvSpPr>
              <a:spLocks/>
            </p:cNvSpPr>
            <p:nvPr userDrawn="1"/>
          </p:nvSpPr>
          <p:spPr bwMode="auto">
            <a:xfrm>
              <a:off x="407" y="280"/>
              <a:ext cx="23" cy="11"/>
            </a:xfrm>
            <a:custGeom>
              <a:avLst/>
              <a:gdLst>
                <a:gd name="T0" fmla="*/ 52 w 52"/>
                <a:gd name="T1" fmla="*/ 11 h 24"/>
                <a:gd name="T2" fmla="*/ 52 w 52"/>
                <a:gd name="T3" fmla="*/ 11 h 24"/>
                <a:gd name="T4" fmla="*/ 28 w 52"/>
                <a:gd name="T5" fmla="*/ 2 h 24"/>
                <a:gd name="T6" fmla="*/ 0 w 52"/>
                <a:gd name="T7" fmla="*/ 8 h 24"/>
                <a:gd name="T8" fmla="*/ 6 w 52"/>
                <a:gd name="T9" fmla="*/ 13 h 24"/>
                <a:gd name="T10" fmla="*/ 31 w 52"/>
                <a:gd name="T11" fmla="*/ 13 h 24"/>
                <a:gd name="T12" fmla="*/ 9 w 52"/>
                <a:gd name="T13" fmla="*/ 17 h 24"/>
                <a:gd name="T14" fmla="*/ 6 w 52"/>
                <a:gd name="T15" fmla="*/ 23 h 24"/>
                <a:gd name="T16" fmla="*/ 35 w 52"/>
                <a:gd name="T17" fmla="*/ 23 h 24"/>
                <a:gd name="T18" fmla="*/ 52 w 52"/>
                <a:gd name="T1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24">
                  <a:moveTo>
                    <a:pt x="52" y="11"/>
                  </a:moveTo>
                  <a:lnTo>
                    <a:pt x="52" y="11"/>
                  </a:lnTo>
                  <a:cubicBezTo>
                    <a:pt x="48" y="2"/>
                    <a:pt x="39" y="0"/>
                    <a:pt x="28" y="2"/>
                  </a:cubicBezTo>
                  <a:cubicBezTo>
                    <a:pt x="18" y="5"/>
                    <a:pt x="10" y="6"/>
                    <a:pt x="0" y="8"/>
                  </a:cubicBezTo>
                  <a:cubicBezTo>
                    <a:pt x="2" y="9"/>
                    <a:pt x="3" y="10"/>
                    <a:pt x="6" y="13"/>
                  </a:cubicBezTo>
                  <a:cubicBezTo>
                    <a:pt x="12" y="13"/>
                    <a:pt x="22" y="11"/>
                    <a:pt x="31" y="13"/>
                  </a:cubicBezTo>
                  <a:cubicBezTo>
                    <a:pt x="25" y="15"/>
                    <a:pt x="15" y="17"/>
                    <a:pt x="9" y="17"/>
                  </a:cubicBezTo>
                  <a:cubicBezTo>
                    <a:pt x="8" y="19"/>
                    <a:pt x="6" y="23"/>
                    <a:pt x="6" y="23"/>
                  </a:cubicBezTo>
                  <a:cubicBezTo>
                    <a:pt x="12" y="23"/>
                    <a:pt x="27" y="24"/>
                    <a:pt x="35" y="23"/>
                  </a:cubicBezTo>
                  <a:cubicBezTo>
                    <a:pt x="44" y="22"/>
                    <a:pt x="50" y="16"/>
                    <a:pt x="52"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4" name="Freeform 1581"/>
            <p:cNvSpPr>
              <a:spLocks/>
            </p:cNvSpPr>
            <p:nvPr userDrawn="1"/>
          </p:nvSpPr>
          <p:spPr bwMode="auto">
            <a:xfrm>
              <a:off x="345" y="278"/>
              <a:ext cx="3" cy="7"/>
            </a:xfrm>
            <a:custGeom>
              <a:avLst/>
              <a:gdLst>
                <a:gd name="T0" fmla="*/ 0 w 6"/>
                <a:gd name="T1" fmla="*/ 0 h 16"/>
                <a:gd name="T2" fmla="*/ 0 w 6"/>
                <a:gd name="T3" fmla="*/ 0 h 16"/>
                <a:gd name="T4" fmla="*/ 1 w 6"/>
                <a:gd name="T5" fmla="*/ 16 h 16"/>
                <a:gd name="T6" fmla="*/ 6 w 6"/>
                <a:gd name="T7" fmla="*/ 16 h 16"/>
                <a:gd name="T8" fmla="*/ 0 w 6"/>
                <a:gd name="T9" fmla="*/ 0 h 16"/>
              </a:gdLst>
              <a:ahLst/>
              <a:cxnLst>
                <a:cxn ang="0">
                  <a:pos x="T0" y="T1"/>
                </a:cxn>
                <a:cxn ang="0">
                  <a:pos x="T2" y="T3"/>
                </a:cxn>
                <a:cxn ang="0">
                  <a:pos x="T4" y="T5"/>
                </a:cxn>
                <a:cxn ang="0">
                  <a:pos x="T6" y="T7"/>
                </a:cxn>
                <a:cxn ang="0">
                  <a:pos x="T8" y="T9"/>
                </a:cxn>
              </a:cxnLst>
              <a:rect l="0" t="0" r="r" b="b"/>
              <a:pathLst>
                <a:path w="6" h="16">
                  <a:moveTo>
                    <a:pt x="0" y="0"/>
                  </a:moveTo>
                  <a:lnTo>
                    <a:pt x="0" y="0"/>
                  </a:lnTo>
                  <a:cubicBezTo>
                    <a:pt x="0" y="6"/>
                    <a:pt x="1" y="12"/>
                    <a:pt x="1" y="16"/>
                  </a:cubicBezTo>
                  <a:lnTo>
                    <a:pt x="6" y="16"/>
                  </a:lnTo>
                  <a:cubicBezTo>
                    <a:pt x="4" y="11"/>
                    <a:pt x="2" y="7"/>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5" name="Freeform 1582"/>
            <p:cNvSpPr>
              <a:spLocks/>
            </p:cNvSpPr>
            <p:nvPr userDrawn="1"/>
          </p:nvSpPr>
          <p:spPr bwMode="auto">
            <a:xfrm>
              <a:off x="350" y="276"/>
              <a:ext cx="5" cy="9"/>
            </a:xfrm>
            <a:custGeom>
              <a:avLst/>
              <a:gdLst>
                <a:gd name="T0" fmla="*/ 0 w 11"/>
                <a:gd name="T1" fmla="*/ 0 h 20"/>
                <a:gd name="T2" fmla="*/ 0 w 11"/>
                <a:gd name="T3" fmla="*/ 0 h 20"/>
                <a:gd name="T4" fmla="*/ 5 w 11"/>
                <a:gd name="T5" fmla="*/ 20 h 20"/>
                <a:gd name="T6" fmla="*/ 11 w 11"/>
                <a:gd name="T7" fmla="*/ 20 h 20"/>
                <a:gd name="T8" fmla="*/ 0 w 11"/>
                <a:gd name="T9" fmla="*/ 0 h 20"/>
              </a:gdLst>
              <a:ahLst/>
              <a:cxnLst>
                <a:cxn ang="0">
                  <a:pos x="T0" y="T1"/>
                </a:cxn>
                <a:cxn ang="0">
                  <a:pos x="T2" y="T3"/>
                </a:cxn>
                <a:cxn ang="0">
                  <a:pos x="T4" y="T5"/>
                </a:cxn>
                <a:cxn ang="0">
                  <a:pos x="T6" y="T7"/>
                </a:cxn>
                <a:cxn ang="0">
                  <a:pos x="T8" y="T9"/>
                </a:cxn>
              </a:cxnLst>
              <a:rect l="0" t="0" r="r" b="b"/>
              <a:pathLst>
                <a:path w="11" h="20">
                  <a:moveTo>
                    <a:pt x="0" y="0"/>
                  </a:moveTo>
                  <a:lnTo>
                    <a:pt x="0" y="0"/>
                  </a:lnTo>
                  <a:cubicBezTo>
                    <a:pt x="1" y="7"/>
                    <a:pt x="4" y="16"/>
                    <a:pt x="5" y="20"/>
                  </a:cubicBezTo>
                  <a:lnTo>
                    <a:pt x="11" y="20"/>
                  </a:lnTo>
                  <a:cubicBezTo>
                    <a:pt x="9" y="16"/>
                    <a:pt x="1" y="7"/>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6" name="Freeform 1583"/>
            <p:cNvSpPr>
              <a:spLocks/>
            </p:cNvSpPr>
            <p:nvPr userDrawn="1"/>
          </p:nvSpPr>
          <p:spPr bwMode="auto">
            <a:xfrm>
              <a:off x="425" y="278"/>
              <a:ext cx="40" cy="14"/>
            </a:xfrm>
            <a:custGeom>
              <a:avLst/>
              <a:gdLst>
                <a:gd name="T0" fmla="*/ 89 w 89"/>
                <a:gd name="T1" fmla="*/ 6 h 32"/>
                <a:gd name="T2" fmla="*/ 89 w 89"/>
                <a:gd name="T3" fmla="*/ 6 h 32"/>
                <a:gd name="T4" fmla="*/ 47 w 89"/>
                <a:gd name="T5" fmla="*/ 4 h 32"/>
                <a:gd name="T6" fmla="*/ 13 w 89"/>
                <a:gd name="T7" fmla="*/ 12 h 32"/>
                <a:gd name="T8" fmla="*/ 16 w 89"/>
                <a:gd name="T9" fmla="*/ 17 h 32"/>
                <a:gd name="T10" fmla="*/ 16 w 89"/>
                <a:gd name="T11" fmla="*/ 19 h 32"/>
                <a:gd name="T12" fmla="*/ 56 w 89"/>
                <a:gd name="T13" fmla="*/ 15 h 32"/>
                <a:gd name="T14" fmla="*/ 12 w 89"/>
                <a:gd name="T15" fmla="*/ 24 h 32"/>
                <a:gd name="T16" fmla="*/ 0 w 89"/>
                <a:gd name="T17" fmla="*/ 31 h 32"/>
                <a:gd name="T18" fmla="*/ 52 w 89"/>
                <a:gd name="T19" fmla="*/ 30 h 32"/>
                <a:gd name="T20" fmla="*/ 89 w 89"/>
                <a:gd name="T21"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32">
                  <a:moveTo>
                    <a:pt x="89" y="6"/>
                  </a:moveTo>
                  <a:lnTo>
                    <a:pt x="89" y="6"/>
                  </a:lnTo>
                  <a:cubicBezTo>
                    <a:pt x="78" y="0"/>
                    <a:pt x="59" y="1"/>
                    <a:pt x="47" y="4"/>
                  </a:cubicBezTo>
                  <a:cubicBezTo>
                    <a:pt x="38" y="6"/>
                    <a:pt x="20" y="10"/>
                    <a:pt x="13" y="12"/>
                  </a:cubicBezTo>
                  <a:cubicBezTo>
                    <a:pt x="15" y="13"/>
                    <a:pt x="16" y="15"/>
                    <a:pt x="16" y="17"/>
                  </a:cubicBezTo>
                  <a:cubicBezTo>
                    <a:pt x="16" y="18"/>
                    <a:pt x="16" y="18"/>
                    <a:pt x="16" y="19"/>
                  </a:cubicBezTo>
                  <a:cubicBezTo>
                    <a:pt x="17" y="19"/>
                    <a:pt x="42" y="14"/>
                    <a:pt x="56" y="15"/>
                  </a:cubicBezTo>
                  <a:cubicBezTo>
                    <a:pt x="42" y="20"/>
                    <a:pt x="13" y="24"/>
                    <a:pt x="12" y="24"/>
                  </a:cubicBezTo>
                  <a:cubicBezTo>
                    <a:pt x="8" y="28"/>
                    <a:pt x="4" y="30"/>
                    <a:pt x="0" y="31"/>
                  </a:cubicBezTo>
                  <a:cubicBezTo>
                    <a:pt x="3" y="32"/>
                    <a:pt x="43" y="31"/>
                    <a:pt x="52" y="30"/>
                  </a:cubicBezTo>
                  <a:cubicBezTo>
                    <a:pt x="65" y="28"/>
                    <a:pt x="85" y="20"/>
                    <a:pt x="89"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7" name="Freeform 1584"/>
            <p:cNvSpPr>
              <a:spLocks/>
            </p:cNvSpPr>
            <p:nvPr userDrawn="1"/>
          </p:nvSpPr>
          <p:spPr bwMode="auto">
            <a:xfrm>
              <a:off x="341" y="277"/>
              <a:ext cx="4" cy="8"/>
            </a:xfrm>
            <a:custGeom>
              <a:avLst/>
              <a:gdLst>
                <a:gd name="T0" fmla="*/ 1 w 8"/>
                <a:gd name="T1" fmla="*/ 0 h 19"/>
                <a:gd name="T2" fmla="*/ 1 w 8"/>
                <a:gd name="T3" fmla="*/ 0 h 19"/>
                <a:gd name="T4" fmla="*/ 1 w 8"/>
                <a:gd name="T5" fmla="*/ 19 h 19"/>
                <a:gd name="T6" fmla="*/ 8 w 8"/>
                <a:gd name="T7" fmla="*/ 19 h 19"/>
                <a:gd name="T8" fmla="*/ 1 w 8"/>
                <a:gd name="T9" fmla="*/ 0 h 19"/>
              </a:gdLst>
              <a:ahLst/>
              <a:cxnLst>
                <a:cxn ang="0">
                  <a:pos x="T0" y="T1"/>
                </a:cxn>
                <a:cxn ang="0">
                  <a:pos x="T2" y="T3"/>
                </a:cxn>
                <a:cxn ang="0">
                  <a:pos x="T4" y="T5"/>
                </a:cxn>
                <a:cxn ang="0">
                  <a:pos x="T6" y="T7"/>
                </a:cxn>
                <a:cxn ang="0">
                  <a:pos x="T8" y="T9"/>
                </a:cxn>
              </a:cxnLst>
              <a:rect l="0" t="0" r="r" b="b"/>
              <a:pathLst>
                <a:path w="8" h="19">
                  <a:moveTo>
                    <a:pt x="1" y="0"/>
                  </a:moveTo>
                  <a:lnTo>
                    <a:pt x="1" y="0"/>
                  </a:lnTo>
                  <a:cubicBezTo>
                    <a:pt x="0" y="5"/>
                    <a:pt x="0" y="13"/>
                    <a:pt x="1" y="19"/>
                  </a:cubicBezTo>
                  <a:lnTo>
                    <a:pt x="8" y="19"/>
                  </a:lnTo>
                  <a:cubicBezTo>
                    <a:pt x="8" y="12"/>
                    <a:pt x="4" y="6"/>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grpSp>
      <p:grpSp>
        <p:nvGrpSpPr>
          <p:cNvPr id="986" name="Group 1786"/>
          <p:cNvGrpSpPr>
            <a:grpSpLocks/>
          </p:cNvGrpSpPr>
          <p:nvPr userDrawn="1"/>
        </p:nvGrpSpPr>
        <p:grpSpPr bwMode="auto">
          <a:xfrm>
            <a:off x="525465" y="287340"/>
            <a:ext cx="212725" cy="417513"/>
            <a:chOff x="331" y="181"/>
            <a:chExt cx="134" cy="263"/>
          </a:xfrm>
        </p:grpSpPr>
        <p:sp>
          <p:nvSpPr>
            <p:cNvPr id="1158" name="Freeform 1586"/>
            <p:cNvSpPr>
              <a:spLocks/>
            </p:cNvSpPr>
            <p:nvPr userDrawn="1"/>
          </p:nvSpPr>
          <p:spPr bwMode="auto">
            <a:xfrm>
              <a:off x="331" y="276"/>
              <a:ext cx="4" cy="9"/>
            </a:xfrm>
            <a:custGeom>
              <a:avLst/>
              <a:gdLst>
                <a:gd name="T0" fmla="*/ 1 w 9"/>
                <a:gd name="T1" fmla="*/ 0 h 20"/>
                <a:gd name="T2" fmla="*/ 1 w 9"/>
                <a:gd name="T3" fmla="*/ 0 h 20"/>
                <a:gd name="T4" fmla="*/ 1 w 9"/>
                <a:gd name="T5" fmla="*/ 20 h 20"/>
                <a:gd name="T6" fmla="*/ 9 w 9"/>
                <a:gd name="T7" fmla="*/ 20 h 20"/>
                <a:gd name="T8" fmla="*/ 1 w 9"/>
                <a:gd name="T9" fmla="*/ 0 h 20"/>
              </a:gdLst>
              <a:ahLst/>
              <a:cxnLst>
                <a:cxn ang="0">
                  <a:pos x="T0" y="T1"/>
                </a:cxn>
                <a:cxn ang="0">
                  <a:pos x="T2" y="T3"/>
                </a:cxn>
                <a:cxn ang="0">
                  <a:pos x="T4" y="T5"/>
                </a:cxn>
                <a:cxn ang="0">
                  <a:pos x="T6" y="T7"/>
                </a:cxn>
                <a:cxn ang="0">
                  <a:pos x="T8" y="T9"/>
                </a:cxn>
              </a:cxnLst>
              <a:rect l="0" t="0" r="r" b="b"/>
              <a:pathLst>
                <a:path w="9" h="20">
                  <a:moveTo>
                    <a:pt x="1" y="0"/>
                  </a:moveTo>
                  <a:lnTo>
                    <a:pt x="1" y="0"/>
                  </a:lnTo>
                  <a:cubicBezTo>
                    <a:pt x="0" y="6"/>
                    <a:pt x="2" y="15"/>
                    <a:pt x="1" y="20"/>
                  </a:cubicBezTo>
                  <a:lnTo>
                    <a:pt x="9" y="20"/>
                  </a:lnTo>
                  <a:cubicBezTo>
                    <a:pt x="7" y="13"/>
                    <a:pt x="3" y="8"/>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9" name="Freeform 1587"/>
            <p:cNvSpPr>
              <a:spLocks/>
            </p:cNvSpPr>
            <p:nvPr userDrawn="1"/>
          </p:nvSpPr>
          <p:spPr bwMode="auto">
            <a:xfrm>
              <a:off x="430" y="274"/>
              <a:ext cx="10" cy="4"/>
            </a:xfrm>
            <a:custGeom>
              <a:avLst/>
              <a:gdLst>
                <a:gd name="T0" fmla="*/ 23 w 23"/>
                <a:gd name="T1" fmla="*/ 0 h 9"/>
                <a:gd name="T2" fmla="*/ 23 w 23"/>
                <a:gd name="T3" fmla="*/ 0 h 9"/>
                <a:gd name="T4" fmla="*/ 1 w 23"/>
                <a:gd name="T5" fmla="*/ 6 h 9"/>
                <a:gd name="T6" fmla="*/ 0 w 23"/>
                <a:gd name="T7" fmla="*/ 9 h 9"/>
                <a:gd name="T8" fmla="*/ 23 w 23"/>
                <a:gd name="T9" fmla="*/ 0 h 9"/>
              </a:gdLst>
              <a:ahLst/>
              <a:cxnLst>
                <a:cxn ang="0">
                  <a:pos x="T0" y="T1"/>
                </a:cxn>
                <a:cxn ang="0">
                  <a:pos x="T2" y="T3"/>
                </a:cxn>
                <a:cxn ang="0">
                  <a:pos x="T4" y="T5"/>
                </a:cxn>
                <a:cxn ang="0">
                  <a:pos x="T6" y="T7"/>
                </a:cxn>
                <a:cxn ang="0">
                  <a:pos x="T8" y="T9"/>
                </a:cxn>
              </a:cxnLst>
              <a:rect l="0" t="0" r="r" b="b"/>
              <a:pathLst>
                <a:path w="23" h="9">
                  <a:moveTo>
                    <a:pt x="23" y="0"/>
                  </a:moveTo>
                  <a:lnTo>
                    <a:pt x="23" y="0"/>
                  </a:lnTo>
                  <a:cubicBezTo>
                    <a:pt x="16" y="2"/>
                    <a:pt x="4" y="5"/>
                    <a:pt x="1" y="6"/>
                  </a:cubicBezTo>
                  <a:cubicBezTo>
                    <a:pt x="1" y="7"/>
                    <a:pt x="0" y="8"/>
                    <a:pt x="0" y="9"/>
                  </a:cubicBezTo>
                  <a:cubicBezTo>
                    <a:pt x="1" y="8"/>
                    <a:pt x="17" y="3"/>
                    <a:pt x="2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0" name="Freeform 1588"/>
            <p:cNvSpPr>
              <a:spLocks/>
            </p:cNvSpPr>
            <p:nvPr userDrawn="1"/>
          </p:nvSpPr>
          <p:spPr bwMode="auto">
            <a:xfrm>
              <a:off x="337" y="268"/>
              <a:ext cx="4" cy="17"/>
            </a:xfrm>
            <a:custGeom>
              <a:avLst/>
              <a:gdLst>
                <a:gd name="T0" fmla="*/ 5 w 11"/>
                <a:gd name="T1" fmla="*/ 0 h 38"/>
                <a:gd name="T2" fmla="*/ 5 w 11"/>
                <a:gd name="T3" fmla="*/ 0 h 38"/>
                <a:gd name="T4" fmla="*/ 1 w 11"/>
                <a:gd name="T5" fmla="*/ 24 h 38"/>
                <a:gd name="T6" fmla="*/ 6 w 11"/>
                <a:gd name="T7" fmla="*/ 38 h 38"/>
                <a:gd name="T8" fmla="*/ 10 w 11"/>
                <a:gd name="T9" fmla="*/ 38 h 38"/>
                <a:gd name="T10" fmla="*/ 11 w 11"/>
                <a:gd name="T11" fmla="*/ 17 h 38"/>
                <a:gd name="T12" fmla="*/ 9 w 11"/>
                <a:gd name="T13" fmla="*/ 6 h 38"/>
                <a:gd name="T14" fmla="*/ 7 w 11"/>
                <a:gd name="T15" fmla="*/ 25 h 38"/>
                <a:gd name="T16" fmla="*/ 5 w 11"/>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8">
                  <a:moveTo>
                    <a:pt x="5" y="0"/>
                  </a:moveTo>
                  <a:lnTo>
                    <a:pt x="5" y="0"/>
                  </a:lnTo>
                  <a:cubicBezTo>
                    <a:pt x="5" y="0"/>
                    <a:pt x="0" y="18"/>
                    <a:pt x="1" y="24"/>
                  </a:cubicBezTo>
                  <a:cubicBezTo>
                    <a:pt x="3" y="29"/>
                    <a:pt x="4" y="34"/>
                    <a:pt x="6" y="38"/>
                  </a:cubicBezTo>
                  <a:lnTo>
                    <a:pt x="10" y="38"/>
                  </a:lnTo>
                  <a:cubicBezTo>
                    <a:pt x="10" y="33"/>
                    <a:pt x="10" y="24"/>
                    <a:pt x="11" y="17"/>
                  </a:cubicBezTo>
                  <a:cubicBezTo>
                    <a:pt x="10" y="13"/>
                    <a:pt x="10" y="9"/>
                    <a:pt x="9" y="6"/>
                  </a:cubicBezTo>
                  <a:cubicBezTo>
                    <a:pt x="7" y="13"/>
                    <a:pt x="7" y="16"/>
                    <a:pt x="7" y="25"/>
                  </a:cubicBezTo>
                  <a:cubicBezTo>
                    <a:pt x="6" y="16"/>
                    <a:pt x="5" y="7"/>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1" name="Freeform 1589"/>
            <p:cNvSpPr>
              <a:spLocks/>
            </p:cNvSpPr>
            <p:nvPr userDrawn="1"/>
          </p:nvSpPr>
          <p:spPr bwMode="auto">
            <a:xfrm>
              <a:off x="345" y="269"/>
              <a:ext cx="6" cy="16"/>
            </a:xfrm>
            <a:custGeom>
              <a:avLst/>
              <a:gdLst>
                <a:gd name="T0" fmla="*/ 5 w 15"/>
                <a:gd name="T1" fmla="*/ 0 h 36"/>
                <a:gd name="T2" fmla="*/ 5 w 15"/>
                <a:gd name="T3" fmla="*/ 0 h 36"/>
                <a:gd name="T4" fmla="*/ 10 w 15"/>
                <a:gd name="T5" fmla="*/ 36 h 36"/>
                <a:gd name="T6" fmla="*/ 15 w 15"/>
                <a:gd name="T7" fmla="*/ 36 h 36"/>
                <a:gd name="T8" fmla="*/ 9 w 15"/>
                <a:gd name="T9" fmla="*/ 1 h 36"/>
                <a:gd name="T10" fmla="*/ 8 w 15"/>
                <a:gd name="T11" fmla="*/ 21 h 36"/>
                <a:gd name="T12" fmla="*/ 5 w 15"/>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15" h="36">
                  <a:moveTo>
                    <a:pt x="5" y="0"/>
                  </a:moveTo>
                  <a:lnTo>
                    <a:pt x="5" y="0"/>
                  </a:lnTo>
                  <a:cubicBezTo>
                    <a:pt x="0" y="20"/>
                    <a:pt x="4" y="27"/>
                    <a:pt x="10" y="36"/>
                  </a:cubicBezTo>
                  <a:lnTo>
                    <a:pt x="15" y="36"/>
                  </a:lnTo>
                  <a:cubicBezTo>
                    <a:pt x="12" y="30"/>
                    <a:pt x="9" y="12"/>
                    <a:pt x="9" y="1"/>
                  </a:cubicBezTo>
                  <a:cubicBezTo>
                    <a:pt x="9" y="2"/>
                    <a:pt x="8" y="13"/>
                    <a:pt x="8" y="21"/>
                  </a:cubicBezTo>
                  <a:cubicBezTo>
                    <a:pt x="6" y="13"/>
                    <a:pt x="5" y="8"/>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2" name="Freeform 1590"/>
            <p:cNvSpPr>
              <a:spLocks/>
            </p:cNvSpPr>
            <p:nvPr userDrawn="1"/>
          </p:nvSpPr>
          <p:spPr bwMode="auto">
            <a:xfrm>
              <a:off x="354" y="267"/>
              <a:ext cx="13" cy="14"/>
            </a:xfrm>
            <a:custGeom>
              <a:avLst/>
              <a:gdLst>
                <a:gd name="T0" fmla="*/ 0 w 29"/>
                <a:gd name="T1" fmla="*/ 0 h 31"/>
                <a:gd name="T2" fmla="*/ 0 w 29"/>
                <a:gd name="T3" fmla="*/ 0 h 31"/>
                <a:gd name="T4" fmla="*/ 12 w 29"/>
                <a:gd name="T5" fmla="*/ 23 h 31"/>
                <a:gd name="T6" fmla="*/ 1 w 29"/>
                <a:gd name="T7" fmla="*/ 13 h 31"/>
                <a:gd name="T8" fmla="*/ 4 w 29"/>
                <a:gd name="T9" fmla="*/ 24 h 31"/>
                <a:gd name="T10" fmla="*/ 29 w 29"/>
                <a:gd name="T11" fmla="*/ 20 h 31"/>
                <a:gd name="T12" fmla="*/ 0 w 29"/>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29" h="31">
                  <a:moveTo>
                    <a:pt x="0" y="0"/>
                  </a:moveTo>
                  <a:lnTo>
                    <a:pt x="0" y="0"/>
                  </a:lnTo>
                  <a:cubicBezTo>
                    <a:pt x="0" y="10"/>
                    <a:pt x="5" y="20"/>
                    <a:pt x="12" y="23"/>
                  </a:cubicBezTo>
                  <a:cubicBezTo>
                    <a:pt x="5" y="21"/>
                    <a:pt x="1" y="13"/>
                    <a:pt x="1" y="13"/>
                  </a:cubicBezTo>
                  <a:cubicBezTo>
                    <a:pt x="2" y="15"/>
                    <a:pt x="3" y="21"/>
                    <a:pt x="4" y="24"/>
                  </a:cubicBezTo>
                  <a:cubicBezTo>
                    <a:pt x="12" y="31"/>
                    <a:pt x="26" y="29"/>
                    <a:pt x="29" y="20"/>
                  </a:cubicBezTo>
                  <a:cubicBezTo>
                    <a:pt x="14" y="26"/>
                    <a:pt x="4" y="15"/>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3" name="Freeform 1591"/>
            <p:cNvSpPr>
              <a:spLocks/>
            </p:cNvSpPr>
            <p:nvPr userDrawn="1"/>
          </p:nvSpPr>
          <p:spPr bwMode="auto">
            <a:xfrm>
              <a:off x="405" y="268"/>
              <a:ext cx="26" cy="15"/>
            </a:xfrm>
            <a:custGeom>
              <a:avLst/>
              <a:gdLst>
                <a:gd name="T0" fmla="*/ 59 w 59"/>
                <a:gd name="T1" fmla="*/ 7 h 34"/>
                <a:gd name="T2" fmla="*/ 59 w 59"/>
                <a:gd name="T3" fmla="*/ 7 h 34"/>
                <a:gd name="T4" fmla="*/ 34 w 59"/>
                <a:gd name="T5" fmla="*/ 4 h 34"/>
                <a:gd name="T6" fmla="*/ 12 w 59"/>
                <a:gd name="T7" fmla="*/ 15 h 34"/>
                <a:gd name="T8" fmla="*/ 10 w 59"/>
                <a:gd name="T9" fmla="*/ 21 h 34"/>
                <a:gd name="T10" fmla="*/ 34 w 59"/>
                <a:gd name="T11" fmla="*/ 15 h 34"/>
                <a:gd name="T12" fmla="*/ 8 w 59"/>
                <a:gd name="T13" fmla="*/ 25 h 34"/>
                <a:gd name="T14" fmla="*/ 0 w 59"/>
                <a:gd name="T15" fmla="*/ 34 h 34"/>
                <a:gd name="T16" fmla="*/ 45 w 59"/>
                <a:gd name="T17" fmla="*/ 24 h 34"/>
                <a:gd name="T18" fmla="*/ 59 w 59"/>
                <a:gd name="T19"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34">
                  <a:moveTo>
                    <a:pt x="59" y="7"/>
                  </a:moveTo>
                  <a:lnTo>
                    <a:pt x="59" y="7"/>
                  </a:lnTo>
                  <a:cubicBezTo>
                    <a:pt x="52" y="2"/>
                    <a:pt x="43" y="0"/>
                    <a:pt x="34" y="4"/>
                  </a:cubicBezTo>
                  <a:cubicBezTo>
                    <a:pt x="32" y="5"/>
                    <a:pt x="18" y="12"/>
                    <a:pt x="12" y="15"/>
                  </a:cubicBezTo>
                  <a:cubicBezTo>
                    <a:pt x="11" y="17"/>
                    <a:pt x="11" y="20"/>
                    <a:pt x="10" y="21"/>
                  </a:cubicBezTo>
                  <a:cubicBezTo>
                    <a:pt x="16" y="19"/>
                    <a:pt x="25" y="16"/>
                    <a:pt x="34" y="15"/>
                  </a:cubicBezTo>
                  <a:cubicBezTo>
                    <a:pt x="25" y="21"/>
                    <a:pt x="13" y="24"/>
                    <a:pt x="8" y="25"/>
                  </a:cubicBezTo>
                  <a:cubicBezTo>
                    <a:pt x="7" y="28"/>
                    <a:pt x="4" y="31"/>
                    <a:pt x="0" y="34"/>
                  </a:cubicBezTo>
                  <a:cubicBezTo>
                    <a:pt x="14" y="31"/>
                    <a:pt x="33" y="29"/>
                    <a:pt x="45" y="24"/>
                  </a:cubicBezTo>
                  <a:cubicBezTo>
                    <a:pt x="49" y="22"/>
                    <a:pt x="58" y="15"/>
                    <a:pt x="59"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4" name="Freeform 1592"/>
            <p:cNvSpPr>
              <a:spLocks/>
            </p:cNvSpPr>
            <p:nvPr userDrawn="1"/>
          </p:nvSpPr>
          <p:spPr bwMode="auto">
            <a:xfrm>
              <a:off x="406" y="268"/>
              <a:ext cx="6" cy="3"/>
            </a:xfrm>
            <a:custGeom>
              <a:avLst/>
              <a:gdLst>
                <a:gd name="T0" fmla="*/ 14 w 14"/>
                <a:gd name="T1" fmla="*/ 0 h 8"/>
                <a:gd name="T2" fmla="*/ 14 w 14"/>
                <a:gd name="T3" fmla="*/ 0 h 8"/>
                <a:gd name="T4" fmla="*/ 0 w 14"/>
                <a:gd name="T5" fmla="*/ 8 h 8"/>
                <a:gd name="T6" fmla="*/ 2 w 14"/>
                <a:gd name="T7" fmla="*/ 8 h 8"/>
                <a:gd name="T8" fmla="*/ 14 w 14"/>
                <a:gd name="T9" fmla="*/ 0 h 8"/>
              </a:gdLst>
              <a:ahLst/>
              <a:cxnLst>
                <a:cxn ang="0">
                  <a:pos x="T0" y="T1"/>
                </a:cxn>
                <a:cxn ang="0">
                  <a:pos x="T2" y="T3"/>
                </a:cxn>
                <a:cxn ang="0">
                  <a:pos x="T4" y="T5"/>
                </a:cxn>
                <a:cxn ang="0">
                  <a:pos x="T6" y="T7"/>
                </a:cxn>
                <a:cxn ang="0">
                  <a:pos x="T8" y="T9"/>
                </a:cxn>
              </a:cxnLst>
              <a:rect l="0" t="0" r="r" b="b"/>
              <a:pathLst>
                <a:path w="14" h="8">
                  <a:moveTo>
                    <a:pt x="14" y="0"/>
                  </a:moveTo>
                  <a:lnTo>
                    <a:pt x="14" y="0"/>
                  </a:lnTo>
                  <a:cubicBezTo>
                    <a:pt x="9" y="2"/>
                    <a:pt x="4" y="6"/>
                    <a:pt x="0" y="8"/>
                  </a:cubicBezTo>
                  <a:lnTo>
                    <a:pt x="2" y="8"/>
                  </a:lnTo>
                  <a:cubicBezTo>
                    <a:pt x="6" y="6"/>
                    <a:pt x="9" y="3"/>
                    <a:pt x="1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5" name="Freeform 1593"/>
            <p:cNvSpPr>
              <a:spLocks/>
            </p:cNvSpPr>
            <p:nvPr userDrawn="1"/>
          </p:nvSpPr>
          <p:spPr bwMode="auto">
            <a:xfrm>
              <a:off x="348" y="263"/>
              <a:ext cx="17" cy="22"/>
            </a:xfrm>
            <a:custGeom>
              <a:avLst/>
              <a:gdLst>
                <a:gd name="T0" fmla="*/ 3 w 37"/>
                <a:gd name="T1" fmla="*/ 0 h 50"/>
                <a:gd name="T2" fmla="*/ 3 w 37"/>
                <a:gd name="T3" fmla="*/ 0 h 50"/>
                <a:gd name="T4" fmla="*/ 18 w 37"/>
                <a:gd name="T5" fmla="*/ 50 h 50"/>
                <a:gd name="T6" fmla="*/ 37 w 37"/>
                <a:gd name="T7" fmla="*/ 50 h 50"/>
                <a:gd name="T8" fmla="*/ 34 w 37"/>
                <a:gd name="T9" fmla="*/ 49 h 50"/>
                <a:gd name="T10" fmla="*/ 5 w 37"/>
                <a:gd name="T11" fmla="*/ 0 h 50"/>
                <a:gd name="T12" fmla="*/ 6 w 37"/>
                <a:gd name="T13" fmla="*/ 19 h 50"/>
                <a:gd name="T14" fmla="*/ 3 w 37"/>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50">
                  <a:moveTo>
                    <a:pt x="3" y="0"/>
                  </a:moveTo>
                  <a:lnTo>
                    <a:pt x="3" y="0"/>
                  </a:lnTo>
                  <a:cubicBezTo>
                    <a:pt x="0" y="21"/>
                    <a:pt x="5" y="38"/>
                    <a:pt x="18" y="50"/>
                  </a:cubicBezTo>
                  <a:lnTo>
                    <a:pt x="37" y="50"/>
                  </a:lnTo>
                  <a:lnTo>
                    <a:pt x="34" y="49"/>
                  </a:lnTo>
                  <a:cubicBezTo>
                    <a:pt x="15" y="42"/>
                    <a:pt x="8" y="25"/>
                    <a:pt x="5" y="0"/>
                  </a:cubicBezTo>
                  <a:cubicBezTo>
                    <a:pt x="4" y="5"/>
                    <a:pt x="4" y="14"/>
                    <a:pt x="6" y="19"/>
                  </a:cubicBezTo>
                  <a:cubicBezTo>
                    <a:pt x="3" y="13"/>
                    <a:pt x="3" y="6"/>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6" name="Freeform 1594"/>
            <p:cNvSpPr>
              <a:spLocks/>
            </p:cNvSpPr>
            <p:nvPr userDrawn="1"/>
          </p:nvSpPr>
          <p:spPr bwMode="auto">
            <a:xfrm>
              <a:off x="426" y="261"/>
              <a:ext cx="39" cy="21"/>
            </a:xfrm>
            <a:custGeom>
              <a:avLst/>
              <a:gdLst>
                <a:gd name="T0" fmla="*/ 87 w 87"/>
                <a:gd name="T1" fmla="*/ 3 h 45"/>
                <a:gd name="T2" fmla="*/ 87 w 87"/>
                <a:gd name="T3" fmla="*/ 3 h 45"/>
                <a:gd name="T4" fmla="*/ 47 w 87"/>
                <a:gd name="T5" fmla="*/ 8 h 45"/>
                <a:gd name="T6" fmla="*/ 15 w 87"/>
                <a:gd name="T7" fmla="*/ 23 h 45"/>
                <a:gd name="T8" fmla="*/ 11 w 87"/>
                <a:gd name="T9" fmla="*/ 31 h 45"/>
                <a:gd name="T10" fmla="*/ 59 w 87"/>
                <a:gd name="T11" fmla="*/ 17 h 45"/>
                <a:gd name="T12" fmla="*/ 4 w 87"/>
                <a:gd name="T13" fmla="*/ 38 h 45"/>
                <a:gd name="T14" fmla="*/ 0 w 87"/>
                <a:gd name="T15" fmla="*/ 42 h 45"/>
                <a:gd name="T16" fmla="*/ 8 w 87"/>
                <a:gd name="T17" fmla="*/ 45 h 45"/>
                <a:gd name="T18" fmla="*/ 44 w 87"/>
                <a:gd name="T19" fmla="*/ 37 h 45"/>
                <a:gd name="T20" fmla="*/ 87 w 87"/>
                <a:gd name="T2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45">
                  <a:moveTo>
                    <a:pt x="87" y="3"/>
                  </a:moveTo>
                  <a:lnTo>
                    <a:pt x="87" y="3"/>
                  </a:lnTo>
                  <a:cubicBezTo>
                    <a:pt x="77" y="0"/>
                    <a:pt x="58" y="4"/>
                    <a:pt x="47" y="8"/>
                  </a:cubicBezTo>
                  <a:cubicBezTo>
                    <a:pt x="41" y="11"/>
                    <a:pt x="21" y="19"/>
                    <a:pt x="15" y="23"/>
                  </a:cubicBezTo>
                  <a:cubicBezTo>
                    <a:pt x="14" y="26"/>
                    <a:pt x="13" y="28"/>
                    <a:pt x="11" y="31"/>
                  </a:cubicBezTo>
                  <a:cubicBezTo>
                    <a:pt x="20" y="28"/>
                    <a:pt x="38" y="21"/>
                    <a:pt x="59" y="17"/>
                  </a:cubicBezTo>
                  <a:cubicBezTo>
                    <a:pt x="44" y="24"/>
                    <a:pt x="19" y="33"/>
                    <a:pt x="4" y="38"/>
                  </a:cubicBezTo>
                  <a:cubicBezTo>
                    <a:pt x="4" y="39"/>
                    <a:pt x="2" y="41"/>
                    <a:pt x="0" y="42"/>
                  </a:cubicBezTo>
                  <a:cubicBezTo>
                    <a:pt x="3" y="42"/>
                    <a:pt x="5" y="44"/>
                    <a:pt x="8" y="45"/>
                  </a:cubicBezTo>
                  <a:cubicBezTo>
                    <a:pt x="12" y="45"/>
                    <a:pt x="38" y="39"/>
                    <a:pt x="44" y="37"/>
                  </a:cubicBezTo>
                  <a:cubicBezTo>
                    <a:pt x="64" y="31"/>
                    <a:pt x="85" y="18"/>
                    <a:pt x="87"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7" name="Freeform 1595"/>
            <p:cNvSpPr>
              <a:spLocks/>
            </p:cNvSpPr>
            <p:nvPr userDrawn="1"/>
          </p:nvSpPr>
          <p:spPr bwMode="auto">
            <a:xfrm>
              <a:off x="427" y="260"/>
              <a:ext cx="13" cy="8"/>
            </a:xfrm>
            <a:custGeom>
              <a:avLst/>
              <a:gdLst>
                <a:gd name="T0" fmla="*/ 29 w 29"/>
                <a:gd name="T1" fmla="*/ 0 h 16"/>
                <a:gd name="T2" fmla="*/ 29 w 29"/>
                <a:gd name="T3" fmla="*/ 0 h 16"/>
                <a:gd name="T4" fmla="*/ 0 w 29"/>
                <a:gd name="T5" fmla="*/ 15 h 16"/>
                <a:gd name="T6" fmla="*/ 4 w 29"/>
                <a:gd name="T7" fmla="*/ 16 h 16"/>
                <a:gd name="T8" fmla="*/ 29 w 29"/>
                <a:gd name="T9" fmla="*/ 0 h 16"/>
              </a:gdLst>
              <a:ahLst/>
              <a:cxnLst>
                <a:cxn ang="0">
                  <a:pos x="T0" y="T1"/>
                </a:cxn>
                <a:cxn ang="0">
                  <a:pos x="T2" y="T3"/>
                </a:cxn>
                <a:cxn ang="0">
                  <a:pos x="T4" y="T5"/>
                </a:cxn>
                <a:cxn ang="0">
                  <a:pos x="T6" y="T7"/>
                </a:cxn>
                <a:cxn ang="0">
                  <a:pos x="T8" y="T9"/>
                </a:cxn>
              </a:cxnLst>
              <a:rect l="0" t="0" r="r" b="b"/>
              <a:pathLst>
                <a:path w="29" h="16">
                  <a:moveTo>
                    <a:pt x="29" y="0"/>
                  </a:moveTo>
                  <a:lnTo>
                    <a:pt x="29" y="0"/>
                  </a:lnTo>
                  <a:cubicBezTo>
                    <a:pt x="20" y="5"/>
                    <a:pt x="3" y="14"/>
                    <a:pt x="0" y="15"/>
                  </a:cubicBezTo>
                  <a:cubicBezTo>
                    <a:pt x="2" y="15"/>
                    <a:pt x="2" y="15"/>
                    <a:pt x="4" y="16"/>
                  </a:cubicBezTo>
                  <a:cubicBezTo>
                    <a:pt x="5" y="16"/>
                    <a:pt x="22" y="6"/>
                    <a:pt x="2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8" name="Freeform 1596"/>
            <p:cNvSpPr>
              <a:spLocks/>
            </p:cNvSpPr>
            <p:nvPr userDrawn="1"/>
          </p:nvSpPr>
          <p:spPr bwMode="auto">
            <a:xfrm>
              <a:off x="341" y="257"/>
              <a:ext cx="5" cy="25"/>
            </a:xfrm>
            <a:custGeom>
              <a:avLst/>
              <a:gdLst>
                <a:gd name="T0" fmla="*/ 9 w 12"/>
                <a:gd name="T1" fmla="*/ 0 h 55"/>
                <a:gd name="T2" fmla="*/ 9 w 12"/>
                <a:gd name="T3" fmla="*/ 0 h 55"/>
                <a:gd name="T4" fmla="*/ 0 w 12"/>
                <a:gd name="T5" fmla="*/ 27 h 55"/>
                <a:gd name="T6" fmla="*/ 9 w 12"/>
                <a:gd name="T7" fmla="*/ 55 h 55"/>
                <a:gd name="T8" fmla="*/ 12 w 12"/>
                <a:gd name="T9" fmla="*/ 24 h 55"/>
                <a:gd name="T10" fmla="*/ 11 w 12"/>
                <a:gd name="T11" fmla="*/ 1 h 55"/>
                <a:gd name="T12" fmla="*/ 6 w 12"/>
                <a:gd name="T13" fmla="*/ 28 h 55"/>
                <a:gd name="T14" fmla="*/ 9 w 12"/>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5">
                  <a:moveTo>
                    <a:pt x="9" y="0"/>
                  </a:moveTo>
                  <a:lnTo>
                    <a:pt x="9" y="0"/>
                  </a:lnTo>
                  <a:cubicBezTo>
                    <a:pt x="6" y="6"/>
                    <a:pt x="1" y="22"/>
                    <a:pt x="0" y="27"/>
                  </a:cubicBezTo>
                  <a:cubicBezTo>
                    <a:pt x="1" y="39"/>
                    <a:pt x="6" y="48"/>
                    <a:pt x="9" y="55"/>
                  </a:cubicBezTo>
                  <a:cubicBezTo>
                    <a:pt x="9" y="45"/>
                    <a:pt x="10" y="33"/>
                    <a:pt x="12" y="24"/>
                  </a:cubicBezTo>
                  <a:cubicBezTo>
                    <a:pt x="11" y="17"/>
                    <a:pt x="11" y="8"/>
                    <a:pt x="11" y="1"/>
                  </a:cubicBezTo>
                  <a:cubicBezTo>
                    <a:pt x="10" y="4"/>
                    <a:pt x="6" y="19"/>
                    <a:pt x="6" y="28"/>
                  </a:cubicBezTo>
                  <a:cubicBezTo>
                    <a:pt x="6" y="20"/>
                    <a:pt x="8" y="6"/>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9" name="Freeform 1597"/>
            <p:cNvSpPr>
              <a:spLocks/>
            </p:cNvSpPr>
            <p:nvPr userDrawn="1"/>
          </p:nvSpPr>
          <p:spPr bwMode="auto">
            <a:xfrm>
              <a:off x="333" y="257"/>
              <a:ext cx="6" cy="27"/>
            </a:xfrm>
            <a:custGeom>
              <a:avLst/>
              <a:gdLst>
                <a:gd name="T0" fmla="*/ 15 w 15"/>
                <a:gd name="T1" fmla="*/ 0 h 60"/>
                <a:gd name="T2" fmla="*/ 15 w 15"/>
                <a:gd name="T3" fmla="*/ 0 h 60"/>
                <a:gd name="T4" fmla="*/ 7 w 15"/>
                <a:gd name="T5" fmla="*/ 29 h 60"/>
                <a:gd name="T6" fmla="*/ 13 w 15"/>
                <a:gd name="T7" fmla="*/ 1 h 60"/>
                <a:gd name="T8" fmla="*/ 7 w 15"/>
                <a:gd name="T9" fmla="*/ 15 h 60"/>
                <a:gd name="T10" fmla="*/ 0 w 15"/>
                <a:gd name="T11" fmla="*/ 42 h 60"/>
                <a:gd name="T12" fmla="*/ 7 w 15"/>
                <a:gd name="T13" fmla="*/ 60 h 60"/>
                <a:gd name="T14" fmla="*/ 11 w 15"/>
                <a:gd name="T15" fmla="*/ 31 h 60"/>
                <a:gd name="T16" fmla="*/ 14 w 15"/>
                <a:gd name="T17" fmla="*/ 20 h 60"/>
                <a:gd name="T18" fmla="*/ 15 w 15"/>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60">
                  <a:moveTo>
                    <a:pt x="15" y="0"/>
                  </a:moveTo>
                  <a:lnTo>
                    <a:pt x="15" y="0"/>
                  </a:lnTo>
                  <a:cubicBezTo>
                    <a:pt x="13" y="6"/>
                    <a:pt x="8" y="26"/>
                    <a:pt x="7" y="29"/>
                  </a:cubicBezTo>
                  <a:cubicBezTo>
                    <a:pt x="9" y="19"/>
                    <a:pt x="10" y="10"/>
                    <a:pt x="13" y="1"/>
                  </a:cubicBezTo>
                  <a:cubicBezTo>
                    <a:pt x="13" y="1"/>
                    <a:pt x="8" y="12"/>
                    <a:pt x="7" y="15"/>
                  </a:cubicBezTo>
                  <a:cubicBezTo>
                    <a:pt x="6" y="22"/>
                    <a:pt x="1" y="35"/>
                    <a:pt x="0" y="42"/>
                  </a:cubicBezTo>
                  <a:cubicBezTo>
                    <a:pt x="1" y="49"/>
                    <a:pt x="5" y="54"/>
                    <a:pt x="7" y="60"/>
                  </a:cubicBezTo>
                  <a:cubicBezTo>
                    <a:pt x="7" y="50"/>
                    <a:pt x="9" y="41"/>
                    <a:pt x="11" y="31"/>
                  </a:cubicBezTo>
                  <a:cubicBezTo>
                    <a:pt x="11" y="28"/>
                    <a:pt x="13" y="24"/>
                    <a:pt x="14" y="20"/>
                  </a:cubicBezTo>
                  <a:cubicBezTo>
                    <a:pt x="14" y="14"/>
                    <a:pt x="15" y="4"/>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0" name="Freeform 1598"/>
            <p:cNvSpPr>
              <a:spLocks/>
            </p:cNvSpPr>
            <p:nvPr userDrawn="1"/>
          </p:nvSpPr>
          <p:spPr bwMode="auto">
            <a:xfrm>
              <a:off x="401" y="256"/>
              <a:ext cx="26" cy="18"/>
            </a:xfrm>
            <a:custGeom>
              <a:avLst/>
              <a:gdLst>
                <a:gd name="T0" fmla="*/ 58 w 59"/>
                <a:gd name="T1" fmla="*/ 0 h 39"/>
                <a:gd name="T2" fmla="*/ 58 w 59"/>
                <a:gd name="T3" fmla="*/ 0 h 39"/>
                <a:gd name="T4" fmla="*/ 0 w 59"/>
                <a:gd name="T5" fmla="*/ 34 h 39"/>
                <a:gd name="T6" fmla="*/ 7 w 59"/>
                <a:gd name="T7" fmla="*/ 34 h 39"/>
                <a:gd name="T8" fmla="*/ 36 w 59"/>
                <a:gd name="T9" fmla="*/ 18 h 39"/>
                <a:gd name="T10" fmla="*/ 14 w 59"/>
                <a:gd name="T11" fmla="*/ 35 h 39"/>
                <a:gd name="T12" fmla="*/ 20 w 59"/>
                <a:gd name="T13" fmla="*/ 39 h 39"/>
                <a:gd name="T14" fmla="*/ 46 w 59"/>
                <a:gd name="T15" fmla="*/ 26 h 39"/>
                <a:gd name="T16" fmla="*/ 58 w 59"/>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9">
                  <a:moveTo>
                    <a:pt x="58" y="0"/>
                  </a:moveTo>
                  <a:lnTo>
                    <a:pt x="58" y="0"/>
                  </a:lnTo>
                  <a:cubicBezTo>
                    <a:pt x="31" y="2"/>
                    <a:pt x="18" y="22"/>
                    <a:pt x="0" y="34"/>
                  </a:cubicBezTo>
                  <a:cubicBezTo>
                    <a:pt x="2" y="34"/>
                    <a:pt x="5" y="34"/>
                    <a:pt x="7" y="34"/>
                  </a:cubicBezTo>
                  <a:cubicBezTo>
                    <a:pt x="10" y="33"/>
                    <a:pt x="25" y="22"/>
                    <a:pt x="36" y="18"/>
                  </a:cubicBezTo>
                  <a:cubicBezTo>
                    <a:pt x="31" y="25"/>
                    <a:pt x="21" y="29"/>
                    <a:pt x="14" y="35"/>
                  </a:cubicBezTo>
                  <a:cubicBezTo>
                    <a:pt x="16" y="36"/>
                    <a:pt x="18" y="37"/>
                    <a:pt x="20" y="39"/>
                  </a:cubicBezTo>
                  <a:cubicBezTo>
                    <a:pt x="24" y="37"/>
                    <a:pt x="40" y="28"/>
                    <a:pt x="46" y="26"/>
                  </a:cubicBezTo>
                  <a:cubicBezTo>
                    <a:pt x="53" y="18"/>
                    <a:pt x="59" y="8"/>
                    <a:pt x="5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1" name="Freeform 1599"/>
            <p:cNvSpPr>
              <a:spLocks/>
            </p:cNvSpPr>
            <p:nvPr userDrawn="1"/>
          </p:nvSpPr>
          <p:spPr bwMode="auto">
            <a:xfrm>
              <a:off x="408" y="255"/>
              <a:ext cx="4" cy="4"/>
            </a:xfrm>
            <a:custGeom>
              <a:avLst/>
              <a:gdLst>
                <a:gd name="T0" fmla="*/ 8 w 8"/>
                <a:gd name="T1" fmla="*/ 0 h 10"/>
                <a:gd name="T2" fmla="*/ 8 w 8"/>
                <a:gd name="T3" fmla="*/ 0 h 10"/>
                <a:gd name="T4" fmla="*/ 0 w 8"/>
                <a:gd name="T5" fmla="*/ 7 h 10"/>
                <a:gd name="T6" fmla="*/ 0 w 8"/>
                <a:gd name="T7" fmla="*/ 10 h 10"/>
                <a:gd name="T8" fmla="*/ 8 w 8"/>
                <a:gd name="T9" fmla="*/ 0 h 10"/>
              </a:gdLst>
              <a:ahLst/>
              <a:cxnLst>
                <a:cxn ang="0">
                  <a:pos x="T0" y="T1"/>
                </a:cxn>
                <a:cxn ang="0">
                  <a:pos x="T2" y="T3"/>
                </a:cxn>
                <a:cxn ang="0">
                  <a:pos x="T4" y="T5"/>
                </a:cxn>
                <a:cxn ang="0">
                  <a:pos x="T6" y="T7"/>
                </a:cxn>
                <a:cxn ang="0">
                  <a:pos x="T8" y="T9"/>
                </a:cxn>
              </a:cxnLst>
              <a:rect l="0" t="0" r="r" b="b"/>
              <a:pathLst>
                <a:path w="8" h="10">
                  <a:moveTo>
                    <a:pt x="8" y="0"/>
                  </a:moveTo>
                  <a:lnTo>
                    <a:pt x="8" y="0"/>
                  </a:lnTo>
                  <a:cubicBezTo>
                    <a:pt x="5" y="2"/>
                    <a:pt x="3" y="5"/>
                    <a:pt x="0" y="7"/>
                  </a:cubicBezTo>
                  <a:cubicBezTo>
                    <a:pt x="1" y="8"/>
                    <a:pt x="1" y="9"/>
                    <a:pt x="0" y="10"/>
                  </a:cubicBezTo>
                  <a:cubicBezTo>
                    <a:pt x="2" y="7"/>
                    <a:pt x="6" y="2"/>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2" name="Freeform 1600"/>
            <p:cNvSpPr>
              <a:spLocks/>
            </p:cNvSpPr>
            <p:nvPr userDrawn="1"/>
          </p:nvSpPr>
          <p:spPr bwMode="auto">
            <a:xfrm>
              <a:off x="365" y="251"/>
              <a:ext cx="45" cy="64"/>
            </a:xfrm>
            <a:custGeom>
              <a:avLst/>
              <a:gdLst>
                <a:gd name="T0" fmla="*/ 88 w 100"/>
                <a:gd name="T1" fmla="*/ 95 h 142"/>
                <a:gd name="T2" fmla="*/ 88 w 100"/>
                <a:gd name="T3" fmla="*/ 95 h 142"/>
                <a:gd name="T4" fmla="*/ 100 w 100"/>
                <a:gd name="T5" fmla="*/ 82 h 142"/>
                <a:gd name="T6" fmla="*/ 85 w 100"/>
                <a:gd name="T7" fmla="*/ 74 h 142"/>
                <a:gd name="T8" fmla="*/ 70 w 100"/>
                <a:gd name="T9" fmla="*/ 78 h 142"/>
                <a:gd name="T10" fmla="*/ 69 w 100"/>
                <a:gd name="T11" fmla="*/ 76 h 142"/>
                <a:gd name="T12" fmla="*/ 98 w 100"/>
                <a:gd name="T13" fmla="*/ 51 h 142"/>
                <a:gd name="T14" fmla="*/ 64 w 100"/>
                <a:gd name="T15" fmla="*/ 61 h 142"/>
                <a:gd name="T16" fmla="*/ 63 w 100"/>
                <a:gd name="T17" fmla="*/ 60 h 142"/>
                <a:gd name="T18" fmla="*/ 87 w 100"/>
                <a:gd name="T19" fmla="*/ 36 h 142"/>
                <a:gd name="T20" fmla="*/ 92 w 100"/>
                <a:gd name="T21" fmla="*/ 0 h 142"/>
                <a:gd name="T22" fmla="*/ 45 w 100"/>
                <a:gd name="T23" fmla="*/ 52 h 142"/>
                <a:gd name="T24" fmla="*/ 58 w 100"/>
                <a:gd name="T25" fmla="*/ 83 h 142"/>
                <a:gd name="T26" fmla="*/ 38 w 100"/>
                <a:gd name="T27" fmla="*/ 110 h 142"/>
                <a:gd name="T28" fmla="*/ 7 w 100"/>
                <a:gd name="T29" fmla="*/ 98 h 142"/>
                <a:gd name="T30" fmla="*/ 0 w 100"/>
                <a:gd name="T31" fmla="*/ 98 h 142"/>
                <a:gd name="T32" fmla="*/ 0 w 100"/>
                <a:gd name="T33" fmla="*/ 110 h 142"/>
                <a:gd name="T34" fmla="*/ 2 w 100"/>
                <a:gd name="T35" fmla="*/ 112 h 142"/>
                <a:gd name="T36" fmla="*/ 0 w 100"/>
                <a:gd name="T37" fmla="*/ 120 h 142"/>
                <a:gd name="T38" fmla="*/ 0 w 100"/>
                <a:gd name="T39" fmla="*/ 129 h 142"/>
                <a:gd name="T40" fmla="*/ 4 w 100"/>
                <a:gd name="T41" fmla="*/ 126 h 142"/>
                <a:gd name="T42" fmla="*/ 0 w 100"/>
                <a:gd name="T43" fmla="*/ 131 h 142"/>
                <a:gd name="T44" fmla="*/ 0 w 100"/>
                <a:gd name="T45" fmla="*/ 133 h 142"/>
                <a:gd name="T46" fmla="*/ 4 w 100"/>
                <a:gd name="T47" fmla="*/ 131 h 142"/>
                <a:gd name="T48" fmla="*/ 9 w 100"/>
                <a:gd name="T49" fmla="*/ 115 h 142"/>
                <a:gd name="T50" fmla="*/ 11 w 100"/>
                <a:gd name="T51" fmla="*/ 116 h 142"/>
                <a:gd name="T52" fmla="*/ 7 w 100"/>
                <a:gd name="T53" fmla="*/ 130 h 142"/>
                <a:gd name="T54" fmla="*/ 14 w 100"/>
                <a:gd name="T55" fmla="*/ 142 h 142"/>
                <a:gd name="T56" fmla="*/ 27 w 100"/>
                <a:gd name="T57" fmla="*/ 134 h 142"/>
                <a:gd name="T58" fmla="*/ 29 w 100"/>
                <a:gd name="T59" fmla="*/ 120 h 142"/>
                <a:gd name="T60" fmla="*/ 30 w 100"/>
                <a:gd name="T61" fmla="*/ 120 h 142"/>
                <a:gd name="T62" fmla="*/ 29 w 100"/>
                <a:gd name="T63" fmla="*/ 133 h 142"/>
                <a:gd name="T64" fmla="*/ 39 w 100"/>
                <a:gd name="T65" fmla="*/ 142 h 142"/>
                <a:gd name="T66" fmla="*/ 49 w 100"/>
                <a:gd name="T67" fmla="*/ 132 h 142"/>
                <a:gd name="T68" fmla="*/ 45 w 100"/>
                <a:gd name="T69" fmla="*/ 119 h 142"/>
                <a:gd name="T70" fmla="*/ 46 w 100"/>
                <a:gd name="T71" fmla="*/ 118 h 142"/>
                <a:gd name="T72" fmla="*/ 52 w 100"/>
                <a:gd name="T73" fmla="*/ 133 h 142"/>
                <a:gd name="T74" fmla="*/ 67 w 100"/>
                <a:gd name="T75" fmla="*/ 134 h 142"/>
                <a:gd name="T76" fmla="*/ 71 w 100"/>
                <a:gd name="T77" fmla="*/ 121 h 142"/>
                <a:gd name="T78" fmla="*/ 62 w 100"/>
                <a:gd name="T79" fmla="*/ 111 h 142"/>
                <a:gd name="T80" fmla="*/ 64 w 100"/>
                <a:gd name="T81" fmla="*/ 110 h 142"/>
                <a:gd name="T82" fmla="*/ 75 w 100"/>
                <a:gd name="T83" fmla="*/ 120 h 142"/>
                <a:gd name="T84" fmla="*/ 92 w 100"/>
                <a:gd name="T85" fmla="*/ 116 h 142"/>
                <a:gd name="T86" fmla="*/ 86 w 100"/>
                <a:gd name="T87" fmla="*/ 100 h 142"/>
                <a:gd name="T88" fmla="*/ 73 w 100"/>
                <a:gd name="T89" fmla="*/ 97 h 142"/>
                <a:gd name="T90" fmla="*/ 73 w 100"/>
                <a:gd name="T91" fmla="*/ 95 h 142"/>
                <a:gd name="T92" fmla="*/ 88 w 100"/>
                <a:gd name="T93" fmla="*/ 9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142">
                  <a:moveTo>
                    <a:pt x="88" y="95"/>
                  </a:moveTo>
                  <a:lnTo>
                    <a:pt x="88" y="95"/>
                  </a:lnTo>
                  <a:cubicBezTo>
                    <a:pt x="96" y="94"/>
                    <a:pt x="98" y="86"/>
                    <a:pt x="100" y="82"/>
                  </a:cubicBezTo>
                  <a:cubicBezTo>
                    <a:pt x="98" y="80"/>
                    <a:pt x="92" y="72"/>
                    <a:pt x="85" y="74"/>
                  </a:cubicBezTo>
                  <a:cubicBezTo>
                    <a:pt x="80" y="75"/>
                    <a:pt x="75" y="76"/>
                    <a:pt x="70" y="78"/>
                  </a:cubicBezTo>
                  <a:cubicBezTo>
                    <a:pt x="70" y="77"/>
                    <a:pt x="69" y="77"/>
                    <a:pt x="69" y="76"/>
                  </a:cubicBezTo>
                  <a:cubicBezTo>
                    <a:pt x="86" y="72"/>
                    <a:pt x="98" y="65"/>
                    <a:pt x="98" y="51"/>
                  </a:cubicBezTo>
                  <a:cubicBezTo>
                    <a:pt x="86" y="42"/>
                    <a:pt x="73" y="50"/>
                    <a:pt x="64" y="61"/>
                  </a:cubicBezTo>
                  <a:lnTo>
                    <a:pt x="63" y="60"/>
                  </a:lnTo>
                  <a:cubicBezTo>
                    <a:pt x="69" y="49"/>
                    <a:pt x="79" y="44"/>
                    <a:pt x="87" y="36"/>
                  </a:cubicBezTo>
                  <a:cubicBezTo>
                    <a:pt x="94" y="28"/>
                    <a:pt x="96" y="12"/>
                    <a:pt x="92" y="0"/>
                  </a:cubicBezTo>
                  <a:cubicBezTo>
                    <a:pt x="77" y="19"/>
                    <a:pt x="52" y="37"/>
                    <a:pt x="45" y="52"/>
                  </a:cubicBezTo>
                  <a:cubicBezTo>
                    <a:pt x="38" y="68"/>
                    <a:pt x="55" y="72"/>
                    <a:pt x="58" y="83"/>
                  </a:cubicBezTo>
                  <a:cubicBezTo>
                    <a:pt x="62" y="96"/>
                    <a:pt x="53" y="105"/>
                    <a:pt x="38" y="110"/>
                  </a:cubicBezTo>
                  <a:cubicBezTo>
                    <a:pt x="26" y="114"/>
                    <a:pt x="12" y="110"/>
                    <a:pt x="7" y="98"/>
                  </a:cubicBezTo>
                  <a:cubicBezTo>
                    <a:pt x="4" y="98"/>
                    <a:pt x="3" y="99"/>
                    <a:pt x="0" y="98"/>
                  </a:cubicBezTo>
                  <a:lnTo>
                    <a:pt x="0" y="110"/>
                  </a:lnTo>
                  <a:cubicBezTo>
                    <a:pt x="3" y="111"/>
                    <a:pt x="1" y="110"/>
                    <a:pt x="2" y="112"/>
                  </a:cubicBezTo>
                  <a:cubicBezTo>
                    <a:pt x="1" y="115"/>
                    <a:pt x="0" y="118"/>
                    <a:pt x="0" y="120"/>
                  </a:cubicBezTo>
                  <a:lnTo>
                    <a:pt x="0" y="129"/>
                  </a:lnTo>
                  <a:cubicBezTo>
                    <a:pt x="2" y="129"/>
                    <a:pt x="3" y="129"/>
                    <a:pt x="4" y="126"/>
                  </a:cubicBezTo>
                  <a:cubicBezTo>
                    <a:pt x="4" y="129"/>
                    <a:pt x="2" y="130"/>
                    <a:pt x="0" y="131"/>
                  </a:cubicBezTo>
                  <a:lnTo>
                    <a:pt x="0" y="133"/>
                  </a:lnTo>
                  <a:cubicBezTo>
                    <a:pt x="1" y="133"/>
                    <a:pt x="4" y="132"/>
                    <a:pt x="4" y="131"/>
                  </a:cubicBezTo>
                  <a:cubicBezTo>
                    <a:pt x="6" y="127"/>
                    <a:pt x="8" y="119"/>
                    <a:pt x="9" y="115"/>
                  </a:cubicBezTo>
                  <a:cubicBezTo>
                    <a:pt x="10" y="114"/>
                    <a:pt x="12" y="114"/>
                    <a:pt x="11" y="116"/>
                  </a:cubicBezTo>
                  <a:cubicBezTo>
                    <a:pt x="10" y="118"/>
                    <a:pt x="7" y="128"/>
                    <a:pt x="7" y="130"/>
                  </a:cubicBezTo>
                  <a:cubicBezTo>
                    <a:pt x="5" y="137"/>
                    <a:pt x="11" y="138"/>
                    <a:pt x="14" y="142"/>
                  </a:cubicBezTo>
                  <a:cubicBezTo>
                    <a:pt x="19" y="139"/>
                    <a:pt x="25" y="141"/>
                    <a:pt x="27" y="134"/>
                  </a:cubicBezTo>
                  <a:cubicBezTo>
                    <a:pt x="28" y="129"/>
                    <a:pt x="28" y="125"/>
                    <a:pt x="29" y="120"/>
                  </a:cubicBezTo>
                  <a:cubicBezTo>
                    <a:pt x="29" y="119"/>
                    <a:pt x="31" y="119"/>
                    <a:pt x="30" y="120"/>
                  </a:cubicBezTo>
                  <a:cubicBezTo>
                    <a:pt x="30" y="125"/>
                    <a:pt x="29" y="132"/>
                    <a:pt x="29" y="133"/>
                  </a:cubicBezTo>
                  <a:cubicBezTo>
                    <a:pt x="29" y="139"/>
                    <a:pt x="36" y="139"/>
                    <a:pt x="39" y="142"/>
                  </a:cubicBezTo>
                  <a:cubicBezTo>
                    <a:pt x="43" y="139"/>
                    <a:pt x="50" y="138"/>
                    <a:pt x="49" y="132"/>
                  </a:cubicBezTo>
                  <a:cubicBezTo>
                    <a:pt x="48" y="130"/>
                    <a:pt x="46" y="122"/>
                    <a:pt x="45" y="119"/>
                  </a:cubicBezTo>
                  <a:cubicBezTo>
                    <a:pt x="45" y="118"/>
                    <a:pt x="46" y="118"/>
                    <a:pt x="46" y="118"/>
                  </a:cubicBezTo>
                  <a:cubicBezTo>
                    <a:pt x="48" y="122"/>
                    <a:pt x="50" y="129"/>
                    <a:pt x="52" y="133"/>
                  </a:cubicBezTo>
                  <a:cubicBezTo>
                    <a:pt x="55" y="138"/>
                    <a:pt x="61" y="134"/>
                    <a:pt x="67" y="134"/>
                  </a:cubicBezTo>
                  <a:cubicBezTo>
                    <a:pt x="68" y="130"/>
                    <a:pt x="74" y="126"/>
                    <a:pt x="71" y="121"/>
                  </a:cubicBezTo>
                  <a:cubicBezTo>
                    <a:pt x="70" y="119"/>
                    <a:pt x="63" y="111"/>
                    <a:pt x="62" y="111"/>
                  </a:cubicBezTo>
                  <a:cubicBezTo>
                    <a:pt x="62" y="110"/>
                    <a:pt x="63" y="109"/>
                    <a:pt x="64" y="110"/>
                  </a:cubicBezTo>
                  <a:cubicBezTo>
                    <a:pt x="66" y="111"/>
                    <a:pt x="69" y="115"/>
                    <a:pt x="75" y="120"/>
                  </a:cubicBezTo>
                  <a:cubicBezTo>
                    <a:pt x="79" y="124"/>
                    <a:pt x="90" y="116"/>
                    <a:pt x="92" y="116"/>
                  </a:cubicBezTo>
                  <a:cubicBezTo>
                    <a:pt x="91" y="111"/>
                    <a:pt x="92" y="103"/>
                    <a:pt x="86" y="100"/>
                  </a:cubicBezTo>
                  <a:cubicBezTo>
                    <a:pt x="82" y="98"/>
                    <a:pt x="75" y="97"/>
                    <a:pt x="73" y="97"/>
                  </a:cubicBezTo>
                  <a:cubicBezTo>
                    <a:pt x="72" y="96"/>
                    <a:pt x="73" y="95"/>
                    <a:pt x="73" y="95"/>
                  </a:cubicBezTo>
                  <a:cubicBezTo>
                    <a:pt x="78" y="96"/>
                    <a:pt x="83" y="96"/>
                    <a:pt x="88" y="9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3" name="Freeform 1601"/>
            <p:cNvSpPr>
              <a:spLocks/>
            </p:cNvSpPr>
            <p:nvPr userDrawn="1"/>
          </p:nvSpPr>
          <p:spPr bwMode="auto">
            <a:xfrm>
              <a:off x="428" y="248"/>
              <a:ext cx="10" cy="7"/>
            </a:xfrm>
            <a:custGeom>
              <a:avLst/>
              <a:gdLst>
                <a:gd name="T0" fmla="*/ 21 w 21"/>
                <a:gd name="T1" fmla="*/ 0 h 16"/>
                <a:gd name="T2" fmla="*/ 21 w 21"/>
                <a:gd name="T3" fmla="*/ 0 h 16"/>
                <a:gd name="T4" fmla="*/ 0 w 21"/>
                <a:gd name="T5" fmla="*/ 14 h 16"/>
                <a:gd name="T6" fmla="*/ 1 w 21"/>
                <a:gd name="T7" fmla="*/ 14 h 16"/>
                <a:gd name="T8" fmla="*/ 1 w 21"/>
                <a:gd name="T9" fmla="*/ 16 h 16"/>
                <a:gd name="T10" fmla="*/ 21 w 21"/>
                <a:gd name="T11" fmla="*/ 0 h 16"/>
              </a:gdLst>
              <a:ahLst/>
              <a:cxnLst>
                <a:cxn ang="0">
                  <a:pos x="T0" y="T1"/>
                </a:cxn>
                <a:cxn ang="0">
                  <a:pos x="T2" y="T3"/>
                </a:cxn>
                <a:cxn ang="0">
                  <a:pos x="T4" y="T5"/>
                </a:cxn>
                <a:cxn ang="0">
                  <a:pos x="T6" y="T7"/>
                </a:cxn>
                <a:cxn ang="0">
                  <a:pos x="T8" y="T9"/>
                </a:cxn>
                <a:cxn ang="0">
                  <a:pos x="T10" y="T11"/>
                </a:cxn>
              </a:cxnLst>
              <a:rect l="0" t="0" r="r" b="b"/>
              <a:pathLst>
                <a:path w="21" h="16">
                  <a:moveTo>
                    <a:pt x="21" y="0"/>
                  </a:moveTo>
                  <a:lnTo>
                    <a:pt x="21" y="0"/>
                  </a:lnTo>
                  <a:cubicBezTo>
                    <a:pt x="16" y="3"/>
                    <a:pt x="3" y="11"/>
                    <a:pt x="0" y="14"/>
                  </a:cubicBezTo>
                  <a:cubicBezTo>
                    <a:pt x="0" y="14"/>
                    <a:pt x="1" y="14"/>
                    <a:pt x="1" y="14"/>
                  </a:cubicBezTo>
                  <a:cubicBezTo>
                    <a:pt x="1" y="15"/>
                    <a:pt x="1" y="16"/>
                    <a:pt x="1" y="16"/>
                  </a:cubicBezTo>
                  <a:cubicBezTo>
                    <a:pt x="6" y="12"/>
                    <a:pt x="17" y="4"/>
                    <a:pt x="2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4" name="Freeform 1602"/>
            <p:cNvSpPr>
              <a:spLocks/>
            </p:cNvSpPr>
            <p:nvPr userDrawn="1"/>
          </p:nvSpPr>
          <p:spPr bwMode="auto">
            <a:xfrm>
              <a:off x="339" y="243"/>
              <a:ext cx="8" cy="31"/>
            </a:xfrm>
            <a:custGeom>
              <a:avLst/>
              <a:gdLst>
                <a:gd name="T0" fmla="*/ 15 w 18"/>
                <a:gd name="T1" fmla="*/ 0 h 68"/>
                <a:gd name="T2" fmla="*/ 15 w 18"/>
                <a:gd name="T3" fmla="*/ 0 h 68"/>
                <a:gd name="T4" fmla="*/ 8 w 18"/>
                <a:gd name="T5" fmla="*/ 14 h 68"/>
                <a:gd name="T6" fmla="*/ 1 w 18"/>
                <a:gd name="T7" fmla="*/ 68 h 68"/>
                <a:gd name="T8" fmla="*/ 18 w 18"/>
                <a:gd name="T9" fmla="*/ 16 h 68"/>
                <a:gd name="T10" fmla="*/ 4 w 18"/>
                <a:gd name="T11" fmla="*/ 42 h 68"/>
                <a:gd name="T12" fmla="*/ 15 w 18"/>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18" h="68">
                  <a:moveTo>
                    <a:pt x="15" y="0"/>
                  </a:moveTo>
                  <a:lnTo>
                    <a:pt x="15" y="0"/>
                  </a:lnTo>
                  <a:cubicBezTo>
                    <a:pt x="15" y="0"/>
                    <a:pt x="9" y="12"/>
                    <a:pt x="8" y="14"/>
                  </a:cubicBezTo>
                  <a:cubicBezTo>
                    <a:pt x="2" y="25"/>
                    <a:pt x="0" y="44"/>
                    <a:pt x="1" y="68"/>
                  </a:cubicBezTo>
                  <a:cubicBezTo>
                    <a:pt x="5" y="44"/>
                    <a:pt x="16" y="26"/>
                    <a:pt x="18" y="16"/>
                  </a:cubicBezTo>
                  <a:cubicBezTo>
                    <a:pt x="12" y="22"/>
                    <a:pt x="7" y="31"/>
                    <a:pt x="4" y="42"/>
                  </a:cubicBezTo>
                  <a:cubicBezTo>
                    <a:pt x="4" y="36"/>
                    <a:pt x="13" y="7"/>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5" name="Freeform 1603"/>
            <p:cNvSpPr>
              <a:spLocks/>
            </p:cNvSpPr>
            <p:nvPr userDrawn="1"/>
          </p:nvSpPr>
          <p:spPr bwMode="auto">
            <a:xfrm>
              <a:off x="423" y="245"/>
              <a:ext cx="40" cy="25"/>
            </a:xfrm>
            <a:custGeom>
              <a:avLst/>
              <a:gdLst>
                <a:gd name="T0" fmla="*/ 87 w 88"/>
                <a:gd name="T1" fmla="*/ 1 h 55"/>
                <a:gd name="T2" fmla="*/ 87 w 88"/>
                <a:gd name="T3" fmla="*/ 1 h 55"/>
                <a:gd name="T4" fmla="*/ 43 w 88"/>
                <a:gd name="T5" fmla="*/ 15 h 55"/>
                <a:gd name="T6" fmla="*/ 9 w 88"/>
                <a:gd name="T7" fmla="*/ 37 h 55"/>
                <a:gd name="T8" fmla="*/ 0 w 88"/>
                <a:gd name="T9" fmla="*/ 49 h 55"/>
                <a:gd name="T10" fmla="*/ 6 w 88"/>
                <a:gd name="T11" fmla="*/ 49 h 55"/>
                <a:gd name="T12" fmla="*/ 56 w 88"/>
                <a:gd name="T13" fmla="*/ 23 h 55"/>
                <a:gd name="T14" fmla="*/ 14 w 88"/>
                <a:gd name="T15" fmla="*/ 51 h 55"/>
                <a:gd name="T16" fmla="*/ 20 w 88"/>
                <a:gd name="T17" fmla="*/ 55 h 55"/>
                <a:gd name="T18" fmla="*/ 61 w 88"/>
                <a:gd name="T19" fmla="*/ 37 h 55"/>
                <a:gd name="T20" fmla="*/ 87 w 88"/>
                <a:gd name="T21"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55">
                  <a:moveTo>
                    <a:pt x="87" y="1"/>
                  </a:moveTo>
                  <a:lnTo>
                    <a:pt x="87" y="1"/>
                  </a:lnTo>
                  <a:cubicBezTo>
                    <a:pt x="72" y="0"/>
                    <a:pt x="55" y="8"/>
                    <a:pt x="43" y="15"/>
                  </a:cubicBezTo>
                  <a:cubicBezTo>
                    <a:pt x="35" y="20"/>
                    <a:pt x="20" y="29"/>
                    <a:pt x="9" y="37"/>
                  </a:cubicBezTo>
                  <a:cubicBezTo>
                    <a:pt x="6" y="42"/>
                    <a:pt x="5" y="41"/>
                    <a:pt x="0" y="49"/>
                  </a:cubicBezTo>
                  <a:cubicBezTo>
                    <a:pt x="4" y="48"/>
                    <a:pt x="4" y="49"/>
                    <a:pt x="6" y="49"/>
                  </a:cubicBezTo>
                  <a:cubicBezTo>
                    <a:pt x="12" y="45"/>
                    <a:pt x="41" y="29"/>
                    <a:pt x="56" y="23"/>
                  </a:cubicBezTo>
                  <a:cubicBezTo>
                    <a:pt x="43" y="34"/>
                    <a:pt x="20" y="48"/>
                    <a:pt x="14" y="51"/>
                  </a:cubicBezTo>
                  <a:cubicBezTo>
                    <a:pt x="18" y="52"/>
                    <a:pt x="19" y="54"/>
                    <a:pt x="20" y="55"/>
                  </a:cubicBezTo>
                  <a:cubicBezTo>
                    <a:pt x="30" y="52"/>
                    <a:pt x="53" y="43"/>
                    <a:pt x="61" y="37"/>
                  </a:cubicBezTo>
                  <a:cubicBezTo>
                    <a:pt x="73" y="29"/>
                    <a:pt x="88" y="18"/>
                    <a:pt x="87"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6" name="Freeform 1604"/>
            <p:cNvSpPr>
              <a:spLocks/>
            </p:cNvSpPr>
            <p:nvPr userDrawn="1"/>
          </p:nvSpPr>
          <p:spPr bwMode="auto">
            <a:xfrm>
              <a:off x="331" y="243"/>
              <a:ext cx="14" cy="32"/>
            </a:xfrm>
            <a:custGeom>
              <a:avLst/>
              <a:gdLst>
                <a:gd name="T0" fmla="*/ 32 w 32"/>
                <a:gd name="T1" fmla="*/ 0 h 72"/>
                <a:gd name="T2" fmla="*/ 32 w 32"/>
                <a:gd name="T3" fmla="*/ 0 h 72"/>
                <a:gd name="T4" fmla="*/ 4 w 32"/>
                <a:gd name="T5" fmla="*/ 38 h 72"/>
                <a:gd name="T6" fmla="*/ 2 w 32"/>
                <a:gd name="T7" fmla="*/ 72 h 72"/>
                <a:gd name="T8" fmla="*/ 32 w 32"/>
                <a:gd name="T9" fmla="*/ 0 h 72"/>
              </a:gdLst>
              <a:ahLst/>
              <a:cxnLst>
                <a:cxn ang="0">
                  <a:pos x="T0" y="T1"/>
                </a:cxn>
                <a:cxn ang="0">
                  <a:pos x="T2" y="T3"/>
                </a:cxn>
                <a:cxn ang="0">
                  <a:pos x="T4" y="T5"/>
                </a:cxn>
                <a:cxn ang="0">
                  <a:pos x="T6" y="T7"/>
                </a:cxn>
                <a:cxn ang="0">
                  <a:pos x="T8" y="T9"/>
                </a:cxn>
              </a:cxnLst>
              <a:rect l="0" t="0" r="r" b="b"/>
              <a:pathLst>
                <a:path w="32" h="72">
                  <a:moveTo>
                    <a:pt x="32" y="0"/>
                  </a:moveTo>
                  <a:lnTo>
                    <a:pt x="32" y="0"/>
                  </a:lnTo>
                  <a:cubicBezTo>
                    <a:pt x="21" y="12"/>
                    <a:pt x="8" y="29"/>
                    <a:pt x="4" y="38"/>
                  </a:cubicBezTo>
                  <a:cubicBezTo>
                    <a:pt x="0" y="52"/>
                    <a:pt x="1" y="64"/>
                    <a:pt x="2" y="72"/>
                  </a:cubicBezTo>
                  <a:cubicBezTo>
                    <a:pt x="6" y="46"/>
                    <a:pt x="16" y="23"/>
                    <a:pt x="3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7" name="Freeform 1605"/>
            <p:cNvSpPr>
              <a:spLocks/>
            </p:cNvSpPr>
            <p:nvPr userDrawn="1"/>
          </p:nvSpPr>
          <p:spPr bwMode="auto">
            <a:xfrm>
              <a:off x="346" y="243"/>
              <a:ext cx="11" cy="33"/>
            </a:xfrm>
            <a:custGeom>
              <a:avLst/>
              <a:gdLst>
                <a:gd name="T0" fmla="*/ 14 w 24"/>
                <a:gd name="T1" fmla="*/ 0 h 74"/>
                <a:gd name="T2" fmla="*/ 14 w 24"/>
                <a:gd name="T3" fmla="*/ 0 h 74"/>
                <a:gd name="T4" fmla="*/ 2 w 24"/>
                <a:gd name="T5" fmla="*/ 16 h 74"/>
                <a:gd name="T6" fmla="*/ 3 w 24"/>
                <a:gd name="T7" fmla="*/ 69 h 74"/>
                <a:gd name="T8" fmla="*/ 11 w 24"/>
                <a:gd name="T9" fmla="*/ 29 h 74"/>
                <a:gd name="T10" fmla="*/ 19 w 24"/>
                <a:gd name="T11" fmla="*/ 74 h 74"/>
                <a:gd name="T12" fmla="*/ 18 w 24"/>
                <a:gd name="T13" fmla="*/ 20 h 74"/>
                <a:gd name="T14" fmla="*/ 24 w 24"/>
                <a:gd name="T15" fmla="*/ 8 h 74"/>
                <a:gd name="T16" fmla="*/ 5 w 24"/>
                <a:gd name="T17" fmla="*/ 30 h 74"/>
                <a:gd name="T18" fmla="*/ 14 w 24"/>
                <a:gd name="T1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74">
                  <a:moveTo>
                    <a:pt x="14" y="0"/>
                  </a:moveTo>
                  <a:lnTo>
                    <a:pt x="14" y="0"/>
                  </a:lnTo>
                  <a:cubicBezTo>
                    <a:pt x="11" y="4"/>
                    <a:pt x="3" y="11"/>
                    <a:pt x="2" y="16"/>
                  </a:cubicBezTo>
                  <a:cubicBezTo>
                    <a:pt x="0" y="30"/>
                    <a:pt x="0" y="56"/>
                    <a:pt x="3" y="69"/>
                  </a:cubicBezTo>
                  <a:cubicBezTo>
                    <a:pt x="4" y="56"/>
                    <a:pt x="5" y="37"/>
                    <a:pt x="11" y="29"/>
                  </a:cubicBezTo>
                  <a:cubicBezTo>
                    <a:pt x="8" y="43"/>
                    <a:pt x="11" y="58"/>
                    <a:pt x="19" y="74"/>
                  </a:cubicBezTo>
                  <a:cubicBezTo>
                    <a:pt x="14" y="60"/>
                    <a:pt x="13" y="34"/>
                    <a:pt x="18" y="20"/>
                  </a:cubicBezTo>
                  <a:cubicBezTo>
                    <a:pt x="19" y="16"/>
                    <a:pt x="22" y="11"/>
                    <a:pt x="24" y="8"/>
                  </a:cubicBezTo>
                  <a:cubicBezTo>
                    <a:pt x="18" y="11"/>
                    <a:pt x="7" y="23"/>
                    <a:pt x="5" y="30"/>
                  </a:cubicBezTo>
                  <a:cubicBezTo>
                    <a:pt x="7" y="18"/>
                    <a:pt x="10" y="10"/>
                    <a:pt x="1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8" name="Freeform 1606"/>
            <p:cNvSpPr>
              <a:spLocks/>
            </p:cNvSpPr>
            <p:nvPr userDrawn="1"/>
          </p:nvSpPr>
          <p:spPr bwMode="auto">
            <a:xfrm>
              <a:off x="372" y="241"/>
              <a:ext cx="15" cy="8"/>
            </a:xfrm>
            <a:custGeom>
              <a:avLst/>
              <a:gdLst>
                <a:gd name="T0" fmla="*/ 26 w 32"/>
                <a:gd name="T1" fmla="*/ 6 h 16"/>
                <a:gd name="T2" fmla="*/ 26 w 32"/>
                <a:gd name="T3" fmla="*/ 6 h 16"/>
                <a:gd name="T4" fmla="*/ 0 w 32"/>
                <a:gd name="T5" fmla="*/ 2 h 16"/>
                <a:gd name="T6" fmla="*/ 29 w 32"/>
                <a:gd name="T7" fmla="*/ 16 h 16"/>
                <a:gd name="T8" fmla="*/ 26 w 32"/>
                <a:gd name="T9" fmla="*/ 6 h 16"/>
              </a:gdLst>
              <a:ahLst/>
              <a:cxnLst>
                <a:cxn ang="0">
                  <a:pos x="T0" y="T1"/>
                </a:cxn>
                <a:cxn ang="0">
                  <a:pos x="T2" y="T3"/>
                </a:cxn>
                <a:cxn ang="0">
                  <a:pos x="T4" y="T5"/>
                </a:cxn>
                <a:cxn ang="0">
                  <a:pos x="T6" y="T7"/>
                </a:cxn>
                <a:cxn ang="0">
                  <a:pos x="T8" y="T9"/>
                </a:cxn>
              </a:cxnLst>
              <a:rect l="0" t="0" r="r" b="b"/>
              <a:pathLst>
                <a:path w="32" h="16">
                  <a:moveTo>
                    <a:pt x="26" y="6"/>
                  </a:moveTo>
                  <a:lnTo>
                    <a:pt x="26" y="6"/>
                  </a:lnTo>
                  <a:cubicBezTo>
                    <a:pt x="19" y="1"/>
                    <a:pt x="12" y="0"/>
                    <a:pt x="0" y="2"/>
                  </a:cubicBezTo>
                  <a:cubicBezTo>
                    <a:pt x="9" y="2"/>
                    <a:pt x="25" y="0"/>
                    <a:pt x="29" y="16"/>
                  </a:cubicBezTo>
                  <a:cubicBezTo>
                    <a:pt x="32" y="13"/>
                    <a:pt x="30" y="8"/>
                    <a:pt x="26"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9" name="Freeform 1607"/>
            <p:cNvSpPr>
              <a:spLocks/>
            </p:cNvSpPr>
            <p:nvPr userDrawn="1"/>
          </p:nvSpPr>
          <p:spPr bwMode="auto">
            <a:xfrm>
              <a:off x="377" y="238"/>
              <a:ext cx="26" cy="9"/>
            </a:xfrm>
            <a:custGeom>
              <a:avLst/>
              <a:gdLst>
                <a:gd name="T0" fmla="*/ 14 w 58"/>
                <a:gd name="T1" fmla="*/ 2 h 20"/>
                <a:gd name="T2" fmla="*/ 14 w 58"/>
                <a:gd name="T3" fmla="*/ 2 h 20"/>
                <a:gd name="T4" fmla="*/ 0 w 58"/>
                <a:gd name="T5" fmla="*/ 3 h 20"/>
                <a:gd name="T6" fmla="*/ 37 w 58"/>
                <a:gd name="T7" fmla="*/ 18 h 20"/>
                <a:gd name="T8" fmla="*/ 58 w 58"/>
                <a:gd name="T9" fmla="*/ 9 h 20"/>
                <a:gd name="T10" fmla="*/ 39 w 58"/>
                <a:gd name="T11" fmla="*/ 10 h 20"/>
                <a:gd name="T12" fmla="*/ 14 w 58"/>
                <a:gd name="T13" fmla="*/ 2 h 20"/>
              </a:gdLst>
              <a:ahLst/>
              <a:cxnLst>
                <a:cxn ang="0">
                  <a:pos x="T0" y="T1"/>
                </a:cxn>
                <a:cxn ang="0">
                  <a:pos x="T2" y="T3"/>
                </a:cxn>
                <a:cxn ang="0">
                  <a:pos x="T4" y="T5"/>
                </a:cxn>
                <a:cxn ang="0">
                  <a:pos x="T6" y="T7"/>
                </a:cxn>
                <a:cxn ang="0">
                  <a:pos x="T8" y="T9"/>
                </a:cxn>
                <a:cxn ang="0">
                  <a:pos x="T10" y="T11"/>
                </a:cxn>
                <a:cxn ang="0">
                  <a:pos x="T12" y="T13"/>
                </a:cxn>
              </a:cxnLst>
              <a:rect l="0" t="0" r="r" b="b"/>
              <a:pathLst>
                <a:path w="58" h="20">
                  <a:moveTo>
                    <a:pt x="14" y="2"/>
                  </a:moveTo>
                  <a:lnTo>
                    <a:pt x="14" y="2"/>
                  </a:lnTo>
                  <a:cubicBezTo>
                    <a:pt x="11" y="1"/>
                    <a:pt x="5" y="0"/>
                    <a:pt x="0" y="3"/>
                  </a:cubicBezTo>
                  <a:cubicBezTo>
                    <a:pt x="25" y="3"/>
                    <a:pt x="26" y="15"/>
                    <a:pt x="37" y="18"/>
                  </a:cubicBezTo>
                  <a:cubicBezTo>
                    <a:pt x="44" y="20"/>
                    <a:pt x="55" y="17"/>
                    <a:pt x="58" y="9"/>
                  </a:cubicBezTo>
                  <a:cubicBezTo>
                    <a:pt x="53" y="12"/>
                    <a:pt x="46" y="12"/>
                    <a:pt x="39" y="10"/>
                  </a:cubicBezTo>
                  <a:cubicBezTo>
                    <a:pt x="31" y="8"/>
                    <a:pt x="24" y="3"/>
                    <a:pt x="1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0" name="Freeform 1608"/>
            <p:cNvSpPr>
              <a:spLocks/>
            </p:cNvSpPr>
            <p:nvPr userDrawn="1"/>
          </p:nvSpPr>
          <p:spPr bwMode="auto">
            <a:xfrm>
              <a:off x="343" y="236"/>
              <a:ext cx="11" cy="19"/>
            </a:xfrm>
            <a:custGeom>
              <a:avLst/>
              <a:gdLst>
                <a:gd name="T0" fmla="*/ 25 w 25"/>
                <a:gd name="T1" fmla="*/ 0 h 42"/>
                <a:gd name="T2" fmla="*/ 25 w 25"/>
                <a:gd name="T3" fmla="*/ 0 h 42"/>
                <a:gd name="T4" fmla="*/ 11 w 25"/>
                <a:gd name="T5" fmla="*/ 20 h 42"/>
                <a:gd name="T6" fmla="*/ 24 w 25"/>
                <a:gd name="T7" fmla="*/ 0 h 42"/>
                <a:gd name="T8" fmla="*/ 11 w 25"/>
                <a:gd name="T9" fmla="*/ 9 h 42"/>
                <a:gd name="T10" fmla="*/ 0 w 25"/>
                <a:gd name="T11" fmla="*/ 42 h 42"/>
                <a:gd name="T12" fmla="*/ 22 w 25"/>
                <a:gd name="T13" fmla="*/ 13 h 42"/>
                <a:gd name="T14" fmla="*/ 25 w 25"/>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42">
                  <a:moveTo>
                    <a:pt x="25" y="0"/>
                  </a:moveTo>
                  <a:lnTo>
                    <a:pt x="25" y="0"/>
                  </a:lnTo>
                  <a:cubicBezTo>
                    <a:pt x="22" y="4"/>
                    <a:pt x="14" y="16"/>
                    <a:pt x="11" y="20"/>
                  </a:cubicBezTo>
                  <a:cubicBezTo>
                    <a:pt x="14" y="13"/>
                    <a:pt x="20" y="6"/>
                    <a:pt x="24" y="0"/>
                  </a:cubicBezTo>
                  <a:cubicBezTo>
                    <a:pt x="21" y="3"/>
                    <a:pt x="14" y="7"/>
                    <a:pt x="11" y="9"/>
                  </a:cubicBezTo>
                  <a:cubicBezTo>
                    <a:pt x="7" y="16"/>
                    <a:pt x="2" y="33"/>
                    <a:pt x="0" y="42"/>
                  </a:cubicBezTo>
                  <a:cubicBezTo>
                    <a:pt x="7" y="30"/>
                    <a:pt x="17" y="18"/>
                    <a:pt x="22" y="13"/>
                  </a:cubicBezTo>
                  <a:cubicBezTo>
                    <a:pt x="22" y="9"/>
                    <a:pt x="24" y="4"/>
                    <a:pt x="2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1" name="Freeform 1609"/>
            <p:cNvSpPr>
              <a:spLocks/>
            </p:cNvSpPr>
            <p:nvPr userDrawn="1"/>
          </p:nvSpPr>
          <p:spPr bwMode="auto">
            <a:xfrm>
              <a:off x="407" y="237"/>
              <a:ext cx="17" cy="28"/>
            </a:xfrm>
            <a:custGeom>
              <a:avLst/>
              <a:gdLst>
                <a:gd name="T0" fmla="*/ 30 w 38"/>
                <a:gd name="T1" fmla="*/ 0 h 62"/>
                <a:gd name="T2" fmla="*/ 30 w 38"/>
                <a:gd name="T3" fmla="*/ 0 h 62"/>
                <a:gd name="T4" fmla="*/ 3 w 38"/>
                <a:gd name="T5" fmla="*/ 34 h 62"/>
                <a:gd name="T6" fmla="*/ 4 w 38"/>
                <a:gd name="T7" fmla="*/ 44 h 62"/>
                <a:gd name="T8" fmla="*/ 19 w 38"/>
                <a:gd name="T9" fmla="*/ 28 h 62"/>
                <a:gd name="T10" fmla="*/ 3 w 38"/>
                <a:gd name="T11" fmla="*/ 51 h 62"/>
                <a:gd name="T12" fmla="*/ 0 w 38"/>
                <a:gd name="T13" fmla="*/ 62 h 62"/>
                <a:gd name="T14" fmla="*/ 23 w 38"/>
                <a:gd name="T15" fmla="*/ 42 h 62"/>
                <a:gd name="T16" fmla="*/ 30 w 38"/>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2">
                  <a:moveTo>
                    <a:pt x="30" y="0"/>
                  </a:moveTo>
                  <a:lnTo>
                    <a:pt x="30" y="0"/>
                  </a:lnTo>
                  <a:cubicBezTo>
                    <a:pt x="24" y="14"/>
                    <a:pt x="10" y="28"/>
                    <a:pt x="3" y="34"/>
                  </a:cubicBezTo>
                  <a:cubicBezTo>
                    <a:pt x="3" y="38"/>
                    <a:pt x="4" y="41"/>
                    <a:pt x="4" y="44"/>
                  </a:cubicBezTo>
                  <a:cubicBezTo>
                    <a:pt x="5" y="42"/>
                    <a:pt x="12" y="34"/>
                    <a:pt x="19" y="28"/>
                  </a:cubicBezTo>
                  <a:cubicBezTo>
                    <a:pt x="15" y="38"/>
                    <a:pt x="7" y="47"/>
                    <a:pt x="3" y="51"/>
                  </a:cubicBezTo>
                  <a:cubicBezTo>
                    <a:pt x="2" y="54"/>
                    <a:pt x="1" y="58"/>
                    <a:pt x="0" y="62"/>
                  </a:cubicBezTo>
                  <a:cubicBezTo>
                    <a:pt x="5" y="57"/>
                    <a:pt x="18" y="47"/>
                    <a:pt x="23" y="42"/>
                  </a:cubicBezTo>
                  <a:cubicBezTo>
                    <a:pt x="33" y="31"/>
                    <a:pt x="38" y="14"/>
                    <a:pt x="3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2" name="Freeform 1610"/>
            <p:cNvSpPr>
              <a:spLocks/>
            </p:cNvSpPr>
            <p:nvPr userDrawn="1"/>
          </p:nvSpPr>
          <p:spPr bwMode="auto">
            <a:xfrm>
              <a:off x="424" y="231"/>
              <a:ext cx="10" cy="14"/>
            </a:xfrm>
            <a:custGeom>
              <a:avLst/>
              <a:gdLst>
                <a:gd name="T0" fmla="*/ 22 w 22"/>
                <a:gd name="T1" fmla="*/ 0 h 30"/>
                <a:gd name="T2" fmla="*/ 22 w 22"/>
                <a:gd name="T3" fmla="*/ 0 h 30"/>
                <a:gd name="T4" fmla="*/ 0 w 22"/>
                <a:gd name="T5" fmla="*/ 26 h 30"/>
                <a:gd name="T6" fmla="*/ 0 w 22"/>
                <a:gd name="T7" fmla="*/ 30 h 30"/>
                <a:gd name="T8" fmla="*/ 22 w 22"/>
                <a:gd name="T9" fmla="*/ 0 h 30"/>
              </a:gdLst>
              <a:ahLst/>
              <a:cxnLst>
                <a:cxn ang="0">
                  <a:pos x="T0" y="T1"/>
                </a:cxn>
                <a:cxn ang="0">
                  <a:pos x="T2" y="T3"/>
                </a:cxn>
                <a:cxn ang="0">
                  <a:pos x="T4" y="T5"/>
                </a:cxn>
                <a:cxn ang="0">
                  <a:pos x="T6" y="T7"/>
                </a:cxn>
                <a:cxn ang="0">
                  <a:pos x="T8" y="T9"/>
                </a:cxn>
              </a:cxnLst>
              <a:rect l="0" t="0" r="r" b="b"/>
              <a:pathLst>
                <a:path w="22" h="30">
                  <a:moveTo>
                    <a:pt x="22" y="0"/>
                  </a:moveTo>
                  <a:lnTo>
                    <a:pt x="22" y="0"/>
                  </a:lnTo>
                  <a:cubicBezTo>
                    <a:pt x="15" y="10"/>
                    <a:pt x="2" y="25"/>
                    <a:pt x="0" y="26"/>
                  </a:cubicBezTo>
                  <a:cubicBezTo>
                    <a:pt x="0" y="27"/>
                    <a:pt x="0" y="28"/>
                    <a:pt x="0" y="30"/>
                  </a:cubicBezTo>
                  <a:cubicBezTo>
                    <a:pt x="6" y="23"/>
                    <a:pt x="18" y="9"/>
                    <a:pt x="2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3" name="Freeform 1611"/>
            <p:cNvSpPr>
              <a:spLocks/>
            </p:cNvSpPr>
            <p:nvPr userDrawn="1"/>
          </p:nvSpPr>
          <p:spPr bwMode="auto">
            <a:xfrm>
              <a:off x="334" y="233"/>
              <a:ext cx="17" cy="24"/>
            </a:xfrm>
            <a:custGeom>
              <a:avLst/>
              <a:gdLst>
                <a:gd name="T0" fmla="*/ 39 w 39"/>
                <a:gd name="T1" fmla="*/ 0 h 52"/>
                <a:gd name="T2" fmla="*/ 39 w 39"/>
                <a:gd name="T3" fmla="*/ 0 h 52"/>
                <a:gd name="T4" fmla="*/ 20 w 39"/>
                <a:gd name="T5" fmla="*/ 19 h 52"/>
                <a:gd name="T6" fmla="*/ 37 w 39"/>
                <a:gd name="T7" fmla="*/ 0 h 52"/>
                <a:gd name="T8" fmla="*/ 23 w 39"/>
                <a:gd name="T9" fmla="*/ 6 h 52"/>
                <a:gd name="T10" fmla="*/ 0 w 39"/>
                <a:gd name="T11" fmla="*/ 52 h 52"/>
                <a:gd name="T12" fmla="*/ 39 w 3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39" h="52">
                  <a:moveTo>
                    <a:pt x="39" y="0"/>
                  </a:moveTo>
                  <a:lnTo>
                    <a:pt x="39" y="0"/>
                  </a:lnTo>
                  <a:cubicBezTo>
                    <a:pt x="35" y="3"/>
                    <a:pt x="23" y="17"/>
                    <a:pt x="20" y="19"/>
                  </a:cubicBezTo>
                  <a:cubicBezTo>
                    <a:pt x="22" y="13"/>
                    <a:pt x="34" y="4"/>
                    <a:pt x="37" y="0"/>
                  </a:cubicBezTo>
                  <a:cubicBezTo>
                    <a:pt x="33" y="2"/>
                    <a:pt x="27" y="5"/>
                    <a:pt x="23" y="6"/>
                  </a:cubicBezTo>
                  <a:cubicBezTo>
                    <a:pt x="20" y="10"/>
                    <a:pt x="4" y="34"/>
                    <a:pt x="0" y="52"/>
                  </a:cubicBezTo>
                  <a:cubicBezTo>
                    <a:pt x="14" y="29"/>
                    <a:pt x="29" y="21"/>
                    <a:pt x="3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4" name="Freeform 1612"/>
            <p:cNvSpPr>
              <a:spLocks/>
            </p:cNvSpPr>
            <p:nvPr userDrawn="1"/>
          </p:nvSpPr>
          <p:spPr bwMode="auto">
            <a:xfrm>
              <a:off x="350" y="231"/>
              <a:ext cx="20" cy="21"/>
            </a:xfrm>
            <a:custGeom>
              <a:avLst/>
              <a:gdLst>
                <a:gd name="T0" fmla="*/ 33 w 45"/>
                <a:gd name="T1" fmla="*/ 0 h 47"/>
                <a:gd name="T2" fmla="*/ 33 w 45"/>
                <a:gd name="T3" fmla="*/ 0 h 47"/>
                <a:gd name="T4" fmla="*/ 9 w 45"/>
                <a:gd name="T5" fmla="*/ 22 h 47"/>
                <a:gd name="T6" fmla="*/ 0 w 45"/>
                <a:gd name="T7" fmla="*/ 47 h 47"/>
                <a:gd name="T8" fmla="*/ 18 w 45"/>
                <a:gd name="T9" fmla="*/ 32 h 47"/>
                <a:gd name="T10" fmla="*/ 35 w 45"/>
                <a:gd name="T11" fmla="*/ 18 h 47"/>
                <a:gd name="T12" fmla="*/ 45 w 45"/>
                <a:gd name="T13" fmla="*/ 6 h 47"/>
                <a:gd name="T14" fmla="*/ 12 w 45"/>
                <a:gd name="T15" fmla="*/ 29 h 47"/>
                <a:gd name="T16" fmla="*/ 33 w 45"/>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7">
                  <a:moveTo>
                    <a:pt x="33" y="0"/>
                  </a:moveTo>
                  <a:lnTo>
                    <a:pt x="33" y="0"/>
                  </a:lnTo>
                  <a:cubicBezTo>
                    <a:pt x="26" y="4"/>
                    <a:pt x="13" y="15"/>
                    <a:pt x="9" y="22"/>
                  </a:cubicBezTo>
                  <a:cubicBezTo>
                    <a:pt x="6" y="28"/>
                    <a:pt x="1" y="45"/>
                    <a:pt x="0" y="47"/>
                  </a:cubicBezTo>
                  <a:cubicBezTo>
                    <a:pt x="5" y="41"/>
                    <a:pt x="11" y="35"/>
                    <a:pt x="18" y="32"/>
                  </a:cubicBezTo>
                  <a:cubicBezTo>
                    <a:pt x="22" y="27"/>
                    <a:pt x="30" y="21"/>
                    <a:pt x="35" y="18"/>
                  </a:cubicBezTo>
                  <a:cubicBezTo>
                    <a:pt x="38" y="15"/>
                    <a:pt x="43" y="9"/>
                    <a:pt x="45" y="6"/>
                  </a:cubicBezTo>
                  <a:cubicBezTo>
                    <a:pt x="39" y="11"/>
                    <a:pt x="22" y="24"/>
                    <a:pt x="12" y="29"/>
                  </a:cubicBezTo>
                  <a:cubicBezTo>
                    <a:pt x="18" y="18"/>
                    <a:pt x="27" y="7"/>
                    <a:pt x="3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5" name="Freeform 1613"/>
            <p:cNvSpPr>
              <a:spLocks/>
            </p:cNvSpPr>
            <p:nvPr userDrawn="1"/>
          </p:nvSpPr>
          <p:spPr bwMode="auto">
            <a:xfrm>
              <a:off x="348" y="227"/>
              <a:ext cx="13" cy="12"/>
            </a:xfrm>
            <a:custGeom>
              <a:avLst/>
              <a:gdLst>
                <a:gd name="T0" fmla="*/ 29 w 29"/>
                <a:gd name="T1" fmla="*/ 0 h 26"/>
                <a:gd name="T2" fmla="*/ 29 w 29"/>
                <a:gd name="T3" fmla="*/ 0 h 26"/>
                <a:gd name="T4" fmla="*/ 17 w 29"/>
                <a:gd name="T5" fmla="*/ 2 h 26"/>
                <a:gd name="T6" fmla="*/ 0 w 29"/>
                <a:gd name="T7" fmla="*/ 26 h 26"/>
                <a:gd name="T8" fmla="*/ 29 w 29"/>
                <a:gd name="T9" fmla="*/ 0 h 26"/>
              </a:gdLst>
              <a:ahLst/>
              <a:cxnLst>
                <a:cxn ang="0">
                  <a:pos x="T0" y="T1"/>
                </a:cxn>
                <a:cxn ang="0">
                  <a:pos x="T2" y="T3"/>
                </a:cxn>
                <a:cxn ang="0">
                  <a:pos x="T4" y="T5"/>
                </a:cxn>
                <a:cxn ang="0">
                  <a:pos x="T6" y="T7"/>
                </a:cxn>
                <a:cxn ang="0">
                  <a:pos x="T8" y="T9"/>
                </a:cxn>
              </a:cxnLst>
              <a:rect l="0" t="0" r="r" b="b"/>
              <a:pathLst>
                <a:path w="29" h="26">
                  <a:moveTo>
                    <a:pt x="29" y="0"/>
                  </a:moveTo>
                  <a:lnTo>
                    <a:pt x="29" y="0"/>
                  </a:lnTo>
                  <a:cubicBezTo>
                    <a:pt x="26" y="1"/>
                    <a:pt x="20" y="2"/>
                    <a:pt x="17" y="2"/>
                  </a:cubicBezTo>
                  <a:cubicBezTo>
                    <a:pt x="13" y="6"/>
                    <a:pt x="7" y="15"/>
                    <a:pt x="0" y="26"/>
                  </a:cubicBezTo>
                  <a:cubicBezTo>
                    <a:pt x="12" y="19"/>
                    <a:pt x="23" y="6"/>
                    <a:pt x="2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6" name="Freeform 1614"/>
            <p:cNvSpPr>
              <a:spLocks/>
            </p:cNvSpPr>
            <p:nvPr userDrawn="1"/>
          </p:nvSpPr>
          <p:spPr bwMode="auto">
            <a:xfrm>
              <a:off x="339" y="228"/>
              <a:ext cx="16" cy="8"/>
            </a:xfrm>
            <a:custGeom>
              <a:avLst/>
              <a:gdLst>
                <a:gd name="T0" fmla="*/ 29 w 35"/>
                <a:gd name="T1" fmla="*/ 0 h 18"/>
                <a:gd name="T2" fmla="*/ 29 w 35"/>
                <a:gd name="T3" fmla="*/ 0 h 18"/>
                <a:gd name="T4" fmla="*/ 0 w 35"/>
                <a:gd name="T5" fmla="*/ 15 h 18"/>
                <a:gd name="T6" fmla="*/ 35 w 35"/>
                <a:gd name="T7" fmla="*/ 0 h 18"/>
                <a:gd name="T8" fmla="*/ 29 w 35"/>
                <a:gd name="T9" fmla="*/ 0 h 18"/>
              </a:gdLst>
              <a:ahLst/>
              <a:cxnLst>
                <a:cxn ang="0">
                  <a:pos x="T0" y="T1"/>
                </a:cxn>
                <a:cxn ang="0">
                  <a:pos x="T2" y="T3"/>
                </a:cxn>
                <a:cxn ang="0">
                  <a:pos x="T4" y="T5"/>
                </a:cxn>
                <a:cxn ang="0">
                  <a:pos x="T6" y="T7"/>
                </a:cxn>
                <a:cxn ang="0">
                  <a:pos x="T8" y="T9"/>
                </a:cxn>
              </a:cxnLst>
              <a:rect l="0" t="0" r="r" b="b"/>
              <a:pathLst>
                <a:path w="35" h="18">
                  <a:moveTo>
                    <a:pt x="29" y="0"/>
                  </a:moveTo>
                  <a:lnTo>
                    <a:pt x="29" y="0"/>
                  </a:lnTo>
                  <a:cubicBezTo>
                    <a:pt x="26" y="6"/>
                    <a:pt x="13" y="14"/>
                    <a:pt x="0" y="15"/>
                  </a:cubicBezTo>
                  <a:cubicBezTo>
                    <a:pt x="15" y="18"/>
                    <a:pt x="30" y="8"/>
                    <a:pt x="35" y="0"/>
                  </a:cubicBezTo>
                  <a:cubicBezTo>
                    <a:pt x="33" y="0"/>
                    <a:pt x="29" y="0"/>
                    <a:pt x="2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7" name="Freeform 1615"/>
            <p:cNvSpPr>
              <a:spLocks/>
            </p:cNvSpPr>
            <p:nvPr userDrawn="1"/>
          </p:nvSpPr>
          <p:spPr bwMode="auto">
            <a:xfrm>
              <a:off x="371" y="224"/>
              <a:ext cx="2" cy="1"/>
            </a:xfrm>
            <a:custGeom>
              <a:avLst/>
              <a:gdLst>
                <a:gd name="T0" fmla="*/ 0 w 6"/>
                <a:gd name="T1" fmla="*/ 0 h 3"/>
                <a:gd name="T2" fmla="*/ 0 w 6"/>
                <a:gd name="T3" fmla="*/ 0 h 3"/>
                <a:gd name="T4" fmla="*/ 6 w 6"/>
                <a:gd name="T5" fmla="*/ 3 h 3"/>
                <a:gd name="T6" fmla="*/ 0 w 6"/>
                <a:gd name="T7" fmla="*/ 0 h 3"/>
              </a:gdLst>
              <a:ahLst/>
              <a:cxnLst>
                <a:cxn ang="0">
                  <a:pos x="T0" y="T1"/>
                </a:cxn>
                <a:cxn ang="0">
                  <a:pos x="T2" y="T3"/>
                </a:cxn>
                <a:cxn ang="0">
                  <a:pos x="T4" y="T5"/>
                </a:cxn>
                <a:cxn ang="0">
                  <a:pos x="T6" y="T7"/>
                </a:cxn>
              </a:cxnLst>
              <a:rect l="0" t="0" r="r" b="b"/>
              <a:pathLst>
                <a:path w="6" h="3">
                  <a:moveTo>
                    <a:pt x="0" y="0"/>
                  </a:moveTo>
                  <a:lnTo>
                    <a:pt x="0" y="0"/>
                  </a:lnTo>
                  <a:cubicBezTo>
                    <a:pt x="1" y="1"/>
                    <a:pt x="4" y="3"/>
                    <a:pt x="6" y="3"/>
                  </a:cubicBezTo>
                  <a:cubicBezTo>
                    <a:pt x="3" y="1"/>
                    <a:pt x="1"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8" name="Freeform 1616"/>
            <p:cNvSpPr>
              <a:spLocks/>
            </p:cNvSpPr>
            <p:nvPr userDrawn="1"/>
          </p:nvSpPr>
          <p:spPr bwMode="auto">
            <a:xfrm>
              <a:off x="372" y="223"/>
              <a:ext cx="3" cy="2"/>
            </a:xfrm>
            <a:custGeom>
              <a:avLst/>
              <a:gdLst>
                <a:gd name="T0" fmla="*/ 8 w 8"/>
                <a:gd name="T1" fmla="*/ 0 h 5"/>
                <a:gd name="T2" fmla="*/ 8 w 8"/>
                <a:gd name="T3" fmla="*/ 0 h 5"/>
                <a:gd name="T4" fmla="*/ 0 w 8"/>
                <a:gd name="T5" fmla="*/ 1 h 5"/>
                <a:gd name="T6" fmla="*/ 8 w 8"/>
                <a:gd name="T7" fmla="*/ 5 h 5"/>
                <a:gd name="T8" fmla="*/ 8 w 8"/>
                <a:gd name="T9" fmla="*/ 0 h 5"/>
              </a:gdLst>
              <a:ahLst/>
              <a:cxnLst>
                <a:cxn ang="0">
                  <a:pos x="T0" y="T1"/>
                </a:cxn>
                <a:cxn ang="0">
                  <a:pos x="T2" y="T3"/>
                </a:cxn>
                <a:cxn ang="0">
                  <a:pos x="T4" y="T5"/>
                </a:cxn>
                <a:cxn ang="0">
                  <a:pos x="T6" y="T7"/>
                </a:cxn>
                <a:cxn ang="0">
                  <a:pos x="T8" y="T9"/>
                </a:cxn>
              </a:cxnLst>
              <a:rect l="0" t="0" r="r" b="b"/>
              <a:pathLst>
                <a:path w="8" h="5">
                  <a:moveTo>
                    <a:pt x="8" y="0"/>
                  </a:moveTo>
                  <a:lnTo>
                    <a:pt x="8" y="0"/>
                  </a:lnTo>
                  <a:cubicBezTo>
                    <a:pt x="6" y="0"/>
                    <a:pt x="0" y="1"/>
                    <a:pt x="0" y="1"/>
                  </a:cubicBezTo>
                  <a:cubicBezTo>
                    <a:pt x="2" y="2"/>
                    <a:pt x="6" y="4"/>
                    <a:pt x="8" y="5"/>
                  </a:cubicBezTo>
                  <a:cubicBezTo>
                    <a:pt x="6" y="3"/>
                    <a:pt x="7" y="1"/>
                    <a:pt x="8"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9" name="Freeform 1617"/>
            <p:cNvSpPr>
              <a:spLocks/>
            </p:cNvSpPr>
            <p:nvPr userDrawn="1"/>
          </p:nvSpPr>
          <p:spPr bwMode="auto">
            <a:xfrm>
              <a:off x="377" y="223"/>
              <a:ext cx="2" cy="3"/>
            </a:xfrm>
            <a:custGeom>
              <a:avLst/>
              <a:gdLst>
                <a:gd name="T0" fmla="*/ 3 w 3"/>
                <a:gd name="T1" fmla="*/ 0 h 6"/>
                <a:gd name="T2" fmla="*/ 3 w 3"/>
                <a:gd name="T3" fmla="*/ 0 h 6"/>
                <a:gd name="T4" fmla="*/ 1 w 3"/>
                <a:gd name="T5" fmla="*/ 3 h 6"/>
                <a:gd name="T6" fmla="*/ 0 w 3"/>
                <a:gd name="T7" fmla="*/ 6 h 6"/>
                <a:gd name="T8" fmla="*/ 3 w 3"/>
                <a:gd name="T9" fmla="*/ 3 h 6"/>
                <a:gd name="T10" fmla="*/ 3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3" y="0"/>
                  </a:moveTo>
                  <a:lnTo>
                    <a:pt x="3" y="0"/>
                  </a:lnTo>
                  <a:cubicBezTo>
                    <a:pt x="3" y="0"/>
                    <a:pt x="2" y="1"/>
                    <a:pt x="1" y="3"/>
                  </a:cubicBezTo>
                  <a:cubicBezTo>
                    <a:pt x="0" y="3"/>
                    <a:pt x="0" y="6"/>
                    <a:pt x="0" y="6"/>
                  </a:cubicBezTo>
                  <a:cubicBezTo>
                    <a:pt x="0" y="6"/>
                    <a:pt x="2" y="5"/>
                    <a:pt x="3" y="3"/>
                  </a:cubicBezTo>
                  <a:cubicBezTo>
                    <a:pt x="3" y="1"/>
                    <a:pt x="3" y="0"/>
                    <a:pt x="3"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0" name="Freeform 1618"/>
            <p:cNvSpPr>
              <a:spLocks/>
            </p:cNvSpPr>
            <p:nvPr userDrawn="1"/>
          </p:nvSpPr>
          <p:spPr bwMode="auto">
            <a:xfrm>
              <a:off x="377" y="223"/>
              <a:ext cx="3" cy="5"/>
            </a:xfrm>
            <a:custGeom>
              <a:avLst/>
              <a:gdLst>
                <a:gd name="T0" fmla="*/ 8 w 8"/>
                <a:gd name="T1" fmla="*/ 0 h 10"/>
                <a:gd name="T2" fmla="*/ 8 w 8"/>
                <a:gd name="T3" fmla="*/ 0 h 10"/>
                <a:gd name="T4" fmla="*/ 5 w 8"/>
                <a:gd name="T5" fmla="*/ 0 h 10"/>
                <a:gd name="T6" fmla="*/ 0 w 8"/>
                <a:gd name="T7" fmla="*/ 7 h 10"/>
                <a:gd name="T8" fmla="*/ 3 w 8"/>
                <a:gd name="T9" fmla="*/ 10 h 10"/>
                <a:gd name="T10" fmla="*/ 8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8" y="0"/>
                  </a:moveTo>
                  <a:lnTo>
                    <a:pt x="8" y="0"/>
                  </a:lnTo>
                  <a:cubicBezTo>
                    <a:pt x="7" y="0"/>
                    <a:pt x="6" y="0"/>
                    <a:pt x="5" y="0"/>
                  </a:cubicBezTo>
                  <a:cubicBezTo>
                    <a:pt x="6" y="4"/>
                    <a:pt x="4" y="6"/>
                    <a:pt x="0" y="7"/>
                  </a:cubicBezTo>
                  <a:cubicBezTo>
                    <a:pt x="1" y="8"/>
                    <a:pt x="2" y="9"/>
                    <a:pt x="3" y="10"/>
                  </a:cubicBezTo>
                  <a:cubicBezTo>
                    <a:pt x="5" y="8"/>
                    <a:pt x="8" y="2"/>
                    <a:pt x="8"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1" name="Freeform 1619"/>
            <p:cNvSpPr>
              <a:spLocks/>
            </p:cNvSpPr>
            <p:nvPr userDrawn="1"/>
          </p:nvSpPr>
          <p:spPr bwMode="auto">
            <a:xfrm>
              <a:off x="367" y="223"/>
              <a:ext cx="32" cy="22"/>
            </a:xfrm>
            <a:custGeom>
              <a:avLst/>
              <a:gdLst>
                <a:gd name="T0" fmla="*/ 69 w 71"/>
                <a:gd name="T1" fmla="*/ 12 h 47"/>
                <a:gd name="T2" fmla="*/ 69 w 71"/>
                <a:gd name="T3" fmla="*/ 12 h 47"/>
                <a:gd name="T4" fmla="*/ 47 w 71"/>
                <a:gd name="T5" fmla="*/ 0 h 47"/>
                <a:gd name="T6" fmla="*/ 0 w 71"/>
                <a:gd name="T7" fmla="*/ 44 h 47"/>
                <a:gd name="T8" fmla="*/ 12 w 71"/>
                <a:gd name="T9" fmla="*/ 39 h 47"/>
                <a:gd name="T10" fmla="*/ 45 w 71"/>
                <a:gd name="T11" fmla="*/ 25 h 47"/>
                <a:gd name="T12" fmla="*/ 65 w 71"/>
                <a:gd name="T13" fmla="*/ 32 h 47"/>
                <a:gd name="T14" fmla="*/ 69 w 71"/>
                <a:gd name="T15" fmla="*/ 12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47">
                  <a:moveTo>
                    <a:pt x="69" y="12"/>
                  </a:moveTo>
                  <a:lnTo>
                    <a:pt x="69" y="12"/>
                  </a:lnTo>
                  <a:cubicBezTo>
                    <a:pt x="66" y="6"/>
                    <a:pt x="57" y="0"/>
                    <a:pt x="47" y="0"/>
                  </a:cubicBezTo>
                  <a:cubicBezTo>
                    <a:pt x="33" y="19"/>
                    <a:pt x="20" y="32"/>
                    <a:pt x="0" y="44"/>
                  </a:cubicBezTo>
                  <a:cubicBezTo>
                    <a:pt x="1" y="47"/>
                    <a:pt x="8" y="41"/>
                    <a:pt x="12" y="39"/>
                  </a:cubicBezTo>
                  <a:cubicBezTo>
                    <a:pt x="21" y="33"/>
                    <a:pt x="33" y="25"/>
                    <a:pt x="45" y="25"/>
                  </a:cubicBezTo>
                  <a:cubicBezTo>
                    <a:pt x="53" y="24"/>
                    <a:pt x="61" y="27"/>
                    <a:pt x="65" y="32"/>
                  </a:cubicBezTo>
                  <a:cubicBezTo>
                    <a:pt x="70" y="28"/>
                    <a:pt x="71" y="18"/>
                    <a:pt x="69" y="1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2" name="Freeform 1620"/>
            <p:cNvSpPr>
              <a:spLocks/>
            </p:cNvSpPr>
            <p:nvPr userDrawn="1"/>
          </p:nvSpPr>
          <p:spPr bwMode="auto">
            <a:xfrm>
              <a:off x="418" y="222"/>
              <a:ext cx="43" cy="38"/>
            </a:xfrm>
            <a:custGeom>
              <a:avLst/>
              <a:gdLst>
                <a:gd name="T0" fmla="*/ 87 w 94"/>
                <a:gd name="T1" fmla="*/ 0 h 83"/>
                <a:gd name="T2" fmla="*/ 87 w 94"/>
                <a:gd name="T3" fmla="*/ 0 h 83"/>
                <a:gd name="T4" fmla="*/ 0 w 94"/>
                <a:gd name="T5" fmla="*/ 75 h 83"/>
                <a:gd name="T6" fmla="*/ 19 w 94"/>
                <a:gd name="T7" fmla="*/ 71 h 83"/>
                <a:gd name="T8" fmla="*/ 61 w 94"/>
                <a:gd name="T9" fmla="*/ 41 h 83"/>
                <a:gd name="T10" fmla="*/ 23 w 94"/>
                <a:gd name="T11" fmla="*/ 76 h 83"/>
                <a:gd name="T12" fmla="*/ 21 w 94"/>
                <a:gd name="T13" fmla="*/ 83 h 83"/>
                <a:gd name="T14" fmla="*/ 75 w 94"/>
                <a:gd name="T15" fmla="*/ 46 h 83"/>
                <a:gd name="T16" fmla="*/ 87 w 94"/>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83">
                  <a:moveTo>
                    <a:pt x="87" y="0"/>
                  </a:moveTo>
                  <a:lnTo>
                    <a:pt x="87" y="0"/>
                  </a:lnTo>
                  <a:cubicBezTo>
                    <a:pt x="77" y="6"/>
                    <a:pt x="37" y="50"/>
                    <a:pt x="0" y="75"/>
                  </a:cubicBezTo>
                  <a:cubicBezTo>
                    <a:pt x="6" y="73"/>
                    <a:pt x="13" y="71"/>
                    <a:pt x="19" y="71"/>
                  </a:cubicBezTo>
                  <a:cubicBezTo>
                    <a:pt x="21" y="69"/>
                    <a:pt x="48" y="49"/>
                    <a:pt x="61" y="41"/>
                  </a:cubicBezTo>
                  <a:cubicBezTo>
                    <a:pt x="51" y="54"/>
                    <a:pt x="28" y="71"/>
                    <a:pt x="23" y="76"/>
                  </a:cubicBezTo>
                  <a:cubicBezTo>
                    <a:pt x="22" y="77"/>
                    <a:pt x="22" y="80"/>
                    <a:pt x="21" y="83"/>
                  </a:cubicBezTo>
                  <a:cubicBezTo>
                    <a:pt x="34" y="74"/>
                    <a:pt x="58" y="62"/>
                    <a:pt x="75" y="46"/>
                  </a:cubicBezTo>
                  <a:cubicBezTo>
                    <a:pt x="86" y="35"/>
                    <a:pt x="94" y="17"/>
                    <a:pt x="8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3" name="Freeform 1621"/>
            <p:cNvSpPr>
              <a:spLocks/>
            </p:cNvSpPr>
            <p:nvPr userDrawn="1"/>
          </p:nvSpPr>
          <p:spPr bwMode="auto">
            <a:xfrm>
              <a:off x="354" y="220"/>
              <a:ext cx="34" cy="40"/>
            </a:xfrm>
            <a:custGeom>
              <a:avLst/>
              <a:gdLst>
                <a:gd name="T0" fmla="*/ 73 w 75"/>
                <a:gd name="T1" fmla="*/ 6 h 89"/>
                <a:gd name="T2" fmla="*/ 73 w 75"/>
                <a:gd name="T3" fmla="*/ 6 h 89"/>
                <a:gd name="T4" fmla="*/ 69 w 75"/>
                <a:gd name="T5" fmla="*/ 3 h 89"/>
                <a:gd name="T6" fmla="*/ 53 w 75"/>
                <a:gd name="T7" fmla="*/ 28 h 89"/>
                <a:gd name="T8" fmla="*/ 31 w 75"/>
                <a:gd name="T9" fmla="*/ 42 h 89"/>
                <a:gd name="T10" fmla="*/ 7 w 75"/>
                <a:gd name="T11" fmla="*/ 62 h 89"/>
                <a:gd name="T12" fmla="*/ 1 w 75"/>
                <a:gd name="T13" fmla="*/ 89 h 89"/>
                <a:gd name="T14" fmla="*/ 29 w 75"/>
                <a:gd name="T15" fmla="*/ 48 h 89"/>
                <a:gd name="T16" fmla="*/ 58 w 75"/>
                <a:gd name="T17" fmla="*/ 25 h 89"/>
                <a:gd name="T18" fmla="*/ 73 w 75"/>
                <a:gd name="T19" fmla="*/ 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89">
                  <a:moveTo>
                    <a:pt x="73" y="6"/>
                  </a:moveTo>
                  <a:lnTo>
                    <a:pt x="73" y="6"/>
                  </a:lnTo>
                  <a:cubicBezTo>
                    <a:pt x="75" y="2"/>
                    <a:pt x="70" y="0"/>
                    <a:pt x="69" y="3"/>
                  </a:cubicBezTo>
                  <a:cubicBezTo>
                    <a:pt x="64" y="13"/>
                    <a:pt x="59" y="22"/>
                    <a:pt x="53" y="28"/>
                  </a:cubicBezTo>
                  <a:cubicBezTo>
                    <a:pt x="47" y="33"/>
                    <a:pt x="38" y="39"/>
                    <a:pt x="31" y="42"/>
                  </a:cubicBezTo>
                  <a:cubicBezTo>
                    <a:pt x="23" y="46"/>
                    <a:pt x="11" y="55"/>
                    <a:pt x="7" y="62"/>
                  </a:cubicBezTo>
                  <a:cubicBezTo>
                    <a:pt x="3" y="69"/>
                    <a:pt x="0" y="79"/>
                    <a:pt x="1" y="89"/>
                  </a:cubicBezTo>
                  <a:cubicBezTo>
                    <a:pt x="4" y="75"/>
                    <a:pt x="16" y="56"/>
                    <a:pt x="29" y="48"/>
                  </a:cubicBezTo>
                  <a:cubicBezTo>
                    <a:pt x="41" y="41"/>
                    <a:pt x="51" y="34"/>
                    <a:pt x="58" y="25"/>
                  </a:cubicBezTo>
                  <a:cubicBezTo>
                    <a:pt x="63" y="19"/>
                    <a:pt x="69" y="13"/>
                    <a:pt x="7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4" name="Freeform 1622"/>
            <p:cNvSpPr>
              <a:spLocks/>
            </p:cNvSpPr>
            <p:nvPr userDrawn="1"/>
          </p:nvSpPr>
          <p:spPr bwMode="auto">
            <a:xfrm>
              <a:off x="346" y="218"/>
              <a:ext cx="38" cy="24"/>
            </a:xfrm>
            <a:custGeom>
              <a:avLst/>
              <a:gdLst>
                <a:gd name="T0" fmla="*/ 84 w 86"/>
                <a:gd name="T1" fmla="*/ 1 h 53"/>
                <a:gd name="T2" fmla="*/ 84 w 86"/>
                <a:gd name="T3" fmla="*/ 1 h 53"/>
                <a:gd name="T4" fmla="*/ 7 w 86"/>
                <a:gd name="T5" fmla="*/ 2 h 53"/>
                <a:gd name="T6" fmla="*/ 0 w 86"/>
                <a:gd name="T7" fmla="*/ 0 h 53"/>
                <a:gd name="T8" fmla="*/ 8 w 86"/>
                <a:gd name="T9" fmla="*/ 6 h 53"/>
                <a:gd name="T10" fmla="*/ 55 w 86"/>
                <a:gd name="T11" fmla="*/ 12 h 53"/>
                <a:gd name="T12" fmla="*/ 79 w 86"/>
                <a:gd name="T13" fmla="*/ 10 h 53"/>
                <a:gd name="T14" fmla="*/ 72 w 86"/>
                <a:gd name="T15" fmla="*/ 23 h 53"/>
                <a:gd name="T16" fmla="*/ 55 w 86"/>
                <a:gd name="T17" fmla="*/ 16 h 53"/>
                <a:gd name="T18" fmla="*/ 27 w 86"/>
                <a:gd name="T19" fmla="*/ 14 h 53"/>
                <a:gd name="T20" fmla="*/ 4 w 86"/>
                <a:gd name="T21" fmla="*/ 15 h 53"/>
                <a:gd name="T22" fmla="*/ 39 w 86"/>
                <a:gd name="T23" fmla="*/ 18 h 53"/>
                <a:gd name="T24" fmla="*/ 16 w 86"/>
                <a:gd name="T25" fmla="*/ 50 h 53"/>
                <a:gd name="T26" fmla="*/ 50 w 86"/>
                <a:gd name="T27" fmla="*/ 21 h 53"/>
                <a:gd name="T28" fmla="*/ 26 w 86"/>
                <a:gd name="T29" fmla="*/ 53 h 53"/>
                <a:gd name="T30" fmla="*/ 59 w 86"/>
                <a:gd name="T31" fmla="*/ 27 h 53"/>
                <a:gd name="T32" fmla="*/ 46 w 86"/>
                <a:gd name="T33" fmla="*/ 45 h 53"/>
                <a:gd name="T34" fmla="*/ 67 w 86"/>
                <a:gd name="T35" fmla="*/ 32 h 53"/>
                <a:gd name="T36" fmla="*/ 85 w 86"/>
                <a:gd name="T37" fmla="*/ 4 h 53"/>
                <a:gd name="T38" fmla="*/ 84 w 86"/>
                <a:gd name="T39"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53">
                  <a:moveTo>
                    <a:pt x="84" y="1"/>
                  </a:moveTo>
                  <a:lnTo>
                    <a:pt x="84" y="1"/>
                  </a:lnTo>
                  <a:cubicBezTo>
                    <a:pt x="70" y="1"/>
                    <a:pt x="25" y="2"/>
                    <a:pt x="7" y="2"/>
                  </a:cubicBezTo>
                  <a:cubicBezTo>
                    <a:pt x="5" y="2"/>
                    <a:pt x="2" y="1"/>
                    <a:pt x="0" y="0"/>
                  </a:cubicBezTo>
                  <a:cubicBezTo>
                    <a:pt x="2" y="2"/>
                    <a:pt x="6" y="4"/>
                    <a:pt x="8" y="6"/>
                  </a:cubicBezTo>
                  <a:cubicBezTo>
                    <a:pt x="22" y="12"/>
                    <a:pt x="38" y="14"/>
                    <a:pt x="55" y="12"/>
                  </a:cubicBezTo>
                  <a:cubicBezTo>
                    <a:pt x="59" y="11"/>
                    <a:pt x="70" y="7"/>
                    <a:pt x="79" y="10"/>
                  </a:cubicBezTo>
                  <a:cubicBezTo>
                    <a:pt x="79" y="14"/>
                    <a:pt x="74" y="21"/>
                    <a:pt x="72" y="23"/>
                  </a:cubicBezTo>
                  <a:cubicBezTo>
                    <a:pt x="67" y="19"/>
                    <a:pt x="62" y="18"/>
                    <a:pt x="55" y="16"/>
                  </a:cubicBezTo>
                  <a:cubicBezTo>
                    <a:pt x="47" y="13"/>
                    <a:pt x="37" y="13"/>
                    <a:pt x="27" y="14"/>
                  </a:cubicBezTo>
                  <a:cubicBezTo>
                    <a:pt x="20" y="15"/>
                    <a:pt x="11" y="16"/>
                    <a:pt x="4" y="15"/>
                  </a:cubicBezTo>
                  <a:cubicBezTo>
                    <a:pt x="12" y="21"/>
                    <a:pt x="26" y="22"/>
                    <a:pt x="39" y="18"/>
                  </a:cubicBezTo>
                  <a:cubicBezTo>
                    <a:pt x="29" y="25"/>
                    <a:pt x="18" y="37"/>
                    <a:pt x="16" y="50"/>
                  </a:cubicBezTo>
                  <a:cubicBezTo>
                    <a:pt x="25" y="38"/>
                    <a:pt x="37" y="28"/>
                    <a:pt x="50" y="21"/>
                  </a:cubicBezTo>
                  <a:cubicBezTo>
                    <a:pt x="40" y="30"/>
                    <a:pt x="30" y="45"/>
                    <a:pt x="26" y="53"/>
                  </a:cubicBezTo>
                  <a:cubicBezTo>
                    <a:pt x="36" y="47"/>
                    <a:pt x="51" y="36"/>
                    <a:pt x="59" y="27"/>
                  </a:cubicBezTo>
                  <a:cubicBezTo>
                    <a:pt x="57" y="32"/>
                    <a:pt x="51" y="40"/>
                    <a:pt x="46" y="45"/>
                  </a:cubicBezTo>
                  <a:cubicBezTo>
                    <a:pt x="49" y="44"/>
                    <a:pt x="59" y="39"/>
                    <a:pt x="67" y="32"/>
                  </a:cubicBezTo>
                  <a:cubicBezTo>
                    <a:pt x="73" y="26"/>
                    <a:pt x="82" y="13"/>
                    <a:pt x="85" y="4"/>
                  </a:cubicBezTo>
                  <a:cubicBezTo>
                    <a:pt x="86" y="2"/>
                    <a:pt x="85" y="1"/>
                    <a:pt x="8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5" name="Freeform 1623"/>
            <p:cNvSpPr>
              <a:spLocks/>
            </p:cNvSpPr>
            <p:nvPr userDrawn="1"/>
          </p:nvSpPr>
          <p:spPr bwMode="auto">
            <a:xfrm>
              <a:off x="420" y="199"/>
              <a:ext cx="32" cy="55"/>
            </a:xfrm>
            <a:custGeom>
              <a:avLst/>
              <a:gdLst>
                <a:gd name="T0" fmla="*/ 57 w 71"/>
                <a:gd name="T1" fmla="*/ 0 h 121"/>
                <a:gd name="T2" fmla="*/ 57 w 71"/>
                <a:gd name="T3" fmla="*/ 0 h 121"/>
                <a:gd name="T4" fmla="*/ 4 w 71"/>
                <a:gd name="T5" fmla="*/ 84 h 121"/>
                <a:gd name="T6" fmla="*/ 7 w 71"/>
                <a:gd name="T7" fmla="*/ 95 h 121"/>
                <a:gd name="T8" fmla="*/ 46 w 71"/>
                <a:gd name="T9" fmla="*/ 47 h 121"/>
                <a:gd name="T10" fmla="*/ 8 w 71"/>
                <a:gd name="T11" fmla="*/ 104 h 121"/>
                <a:gd name="T12" fmla="*/ 0 w 71"/>
                <a:gd name="T13" fmla="*/ 121 h 121"/>
                <a:gd name="T14" fmla="*/ 64 w 71"/>
                <a:gd name="T15" fmla="*/ 40 h 121"/>
                <a:gd name="T16" fmla="*/ 57 w 71"/>
                <a:gd name="T1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121">
                  <a:moveTo>
                    <a:pt x="57" y="0"/>
                  </a:moveTo>
                  <a:lnTo>
                    <a:pt x="57" y="0"/>
                  </a:lnTo>
                  <a:cubicBezTo>
                    <a:pt x="52" y="12"/>
                    <a:pt x="23" y="63"/>
                    <a:pt x="4" y="84"/>
                  </a:cubicBezTo>
                  <a:cubicBezTo>
                    <a:pt x="6" y="87"/>
                    <a:pt x="7" y="91"/>
                    <a:pt x="7" y="95"/>
                  </a:cubicBezTo>
                  <a:cubicBezTo>
                    <a:pt x="19" y="83"/>
                    <a:pt x="33" y="62"/>
                    <a:pt x="46" y="47"/>
                  </a:cubicBezTo>
                  <a:cubicBezTo>
                    <a:pt x="38" y="67"/>
                    <a:pt x="18" y="94"/>
                    <a:pt x="8" y="104"/>
                  </a:cubicBezTo>
                  <a:cubicBezTo>
                    <a:pt x="7" y="108"/>
                    <a:pt x="4" y="116"/>
                    <a:pt x="0" y="121"/>
                  </a:cubicBezTo>
                  <a:cubicBezTo>
                    <a:pt x="26" y="101"/>
                    <a:pt x="56" y="64"/>
                    <a:pt x="64" y="40"/>
                  </a:cubicBezTo>
                  <a:cubicBezTo>
                    <a:pt x="71" y="17"/>
                    <a:pt x="65" y="6"/>
                    <a:pt x="5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6" name="Freeform 1624"/>
            <p:cNvSpPr>
              <a:spLocks/>
            </p:cNvSpPr>
            <p:nvPr userDrawn="1"/>
          </p:nvSpPr>
          <p:spPr bwMode="auto">
            <a:xfrm>
              <a:off x="353" y="278"/>
              <a:ext cx="4" cy="5"/>
            </a:xfrm>
            <a:custGeom>
              <a:avLst/>
              <a:gdLst>
                <a:gd name="T0" fmla="*/ 0 w 9"/>
                <a:gd name="T1" fmla="*/ 0 h 11"/>
                <a:gd name="T2" fmla="*/ 0 w 9"/>
                <a:gd name="T3" fmla="*/ 0 h 11"/>
                <a:gd name="T4" fmla="*/ 9 w 9"/>
                <a:gd name="T5" fmla="*/ 11 h 11"/>
                <a:gd name="T6" fmla="*/ 0 w 9"/>
                <a:gd name="T7" fmla="*/ 0 h 11"/>
              </a:gdLst>
              <a:ahLst/>
              <a:cxnLst>
                <a:cxn ang="0">
                  <a:pos x="T0" y="T1"/>
                </a:cxn>
                <a:cxn ang="0">
                  <a:pos x="T2" y="T3"/>
                </a:cxn>
                <a:cxn ang="0">
                  <a:pos x="T4" y="T5"/>
                </a:cxn>
                <a:cxn ang="0">
                  <a:pos x="T6" y="T7"/>
                </a:cxn>
              </a:cxnLst>
              <a:rect l="0" t="0" r="r" b="b"/>
              <a:pathLst>
                <a:path w="9" h="11">
                  <a:moveTo>
                    <a:pt x="0" y="0"/>
                  </a:moveTo>
                  <a:lnTo>
                    <a:pt x="0" y="0"/>
                  </a:lnTo>
                  <a:cubicBezTo>
                    <a:pt x="2" y="4"/>
                    <a:pt x="4" y="8"/>
                    <a:pt x="9" y="11"/>
                  </a:cubicBezTo>
                  <a:cubicBezTo>
                    <a:pt x="5" y="7"/>
                    <a:pt x="4" y="5"/>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7" name="Freeform 1625"/>
            <p:cNvSpPr>
              <a:spLocks/>
            </p:cNvSpPr>
            <p:nvPr userDrawn="1"/>
          </p:nvSpPr>
          <p:spPr bwMode="auto">
            <a:xfrm>
              <a:off x="368" y="285"/>
              <a:ext cx="6" cy="7"/>
            </a:xfrm>
            <a:custGeom>
              <a:avLst/>
              <a:gdLst>
                <a:gd name="T0" fmla="*/ 11 w 13"/>
                <a:gd name="T1" fmla="*/ 0 h 15"/>
                <a:gd name="T2" fmla="*/ 11 w 13"/>
                <a:gd name="T3" fmla="*/ 0 h 15"/>
                <a:gd name="T4" fmla="*/ 0 w 13"/>
                <a:gd name="T5" fmla="*/ 4 h 15"/>
                <a:gd name="T6" fmla="*/ 9 w 13"/>
                <a:gd name="T7" fmla="*/ 4 h 15"/>
                <a:gd name="T8" fmla="*/ 3 w 13"/>
                <a:gd name="T9" fmla="*/ 15 h 15"/>
                <a:gd name="T10" fmla="*/ 1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1" y="0"/>
                  </a:moveTo>
                  <a:lnTo>
                    <a:pt x="11" y="0"/>
                  </a:lnTo>
                  <a:cubicBezTo>
                    <a:pt x="9" y="2"/>
                    <a:pt x="4" y="4"/>
                    <a:pt x="0" y="4"/>
                  </a:cubicBezTo>
                  <a:cubicBezTo>
                    <a:pt x="4" y="5"/>
                    <a:pt x="6" y="5"/>
                    <a:pt x="9" y="4"/>
                  </a:cubicBezTo>
                  <a:cubicBezTo>
                    <a:pt x="9" y="6"/>
                    <a:pt x="8" y="12"/>
                    <a:pt x="3" y="15"/>
                  </a:cubicBezTo>
                  <a:cubicBezTo>
                    <a:pt x="9" y="13"/>
                    <a:pt x="13" y="4"/>
                    <a:pt x="1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8" name="Freeform 1626"/>
            <p:cNvSpPr>
              <a:spLocks/>
            </p:cNvSpPr>
            <p:nvPr userDrawn="1"/>
          </p:nvSpPr>
          <p:spPr bwMode="auto">
            <a:xfrm>
              <a:off x="390" y="230"/>
              <a:ext cx="3" cy="4"/>
            </a:xfrm>
            <a:custGeom>
              <a:avLst/>
              <a:gdLst>
                <a:gd name="T0" fmla="*/ 3 w 8"/>
                <a:gd name="T1" fmla="*/ 1 h 7"/>
                <a:gd name="T2" fmla="*/ 3 w 8"/>
                <a:gd name="T3" fmla="*/ 1 h 7"/>
                <a:gd name="T4" fmla="*/ 3 w 8"/>
                <a:gd name="T5" fmla="*/ 4 h 7"/>
                <a:gd name="T6" fmla="*/ 1 w 8"/>
                <a:gd name="T7" fmla="*/ 5 h 7"/>
                <a:gd name="T8" fmla="*/ 8 w 8"/>
                <a:gd name="T9" fmla="*/ 7 h 7"/>
                <a:gd name="T10" fmla="*/ 3 w 8"/>
                <a:gd name="T11" fmla="*/ 1 h 7"/>
              </a:gdLst>
              <a:ahLst/>
              <a:cxnLst>
                <a:cxn ang="0">
                  <a:pos x="T0" y="T1"/>
                </a:cxn>
                <a:cxn ang="0">
                  <a:pos x="T2" y="T3"/>
                </a:cxn>
                <a:cxn ang="0">
                  <a:pos x="T4" y="T5"/>
                </a:cxn>
                <a:cxn ang="0">
                  <a:pos x="T6" y="T7"/>
                </a:cxn>
                <a:cxn ang="0">
                  <a:pos x="T8" y="T9"/>
                </a:cxn>
                <a:cxn ang="0">
                  <a:pos x="T10" y="T11"/>
                </a:cxn>
              </a:cxnLst>
              <a:rect l="0" t="0" r="r" b="b"/>
              <a:pathLst>
                <a:path w="8" h="7">
                  <a:moveTo>
                    <a:pt x="3" y="1"/>
                  </a:moveTo>
                  <a:lnTo>
                    <a:pt x="3" y="1"/>
                  </a:lnTo>
                  <a:cubicBezTo>
                    <a:pt x="1" y="0"/>
                    <a:pt x="3" y="3"/>
                    <a:pt x="3" y="4"/>
                  </a:cubicBezTo>
                  <a:cubicBezTo>
                    <a:pt x="0" y="3"/>
                    <a:pt x="1" y="4"/>
                    <a:pt x="1" y="5"/>
                  </a:cubicBezTo>
                  <a:cubicBezTo>
                    <a:pt x="4" y="5"/>
                    <a:pt x="6" y="6"/>
                    <a:pt x="8" y="7"/>
                  </a:cubicBezTo>
                  <a:cubicBezTo>
                    <a:pt x="7" y="5"/>
                    <a:pt x="7" y="2"/>
                    <a:pt x="3"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9" name="Freeform 1627"/>
            <p:cNvSpPr>
              <a:spLocks/>
            </p:cNvSpPr>
            <p:nvPr userDrawn="1"/>
          </p:nvSpPr>
          <p:spPr bwMode="auto">
            <a:xfrm>
              <a:off x="414" y="221"/>
              <a:ext cx="2" cy="3"/>
            </a:xfrm>
            <a:custGeom>
              <a:avLst/>
              <a:gdLst>
                <a:gd name="T0" fmla="*/ 0 w 4"/>
                <a:gd name="T1" fmla="*/ 0 h 6"/>
                <a:gd name="T2" fmla="*/ 0 w 4"/>
                <a:gd name="T3" fmla="*/ 0 h 6"/>
                <a:gd name="T4" fmla="*/ 2 w 4"/>
                <a:gd name="T5" fmla="*/ 6 h 6"/>
                <a:gd name="T6" fmla="*/ 0 w 4"/>
                <a:gd name="T7" fmla="*/ 0 h 6"/>
              </a:gdLst>
              <a:ahLst/>
              <a:cxnLst>
                <a:cxn ang="0">
                  <a:pos x="T0" y="T1"/>
                </a:cxn>
                <a:cxn ang="0">
                  <a:pos x="T2" y="T3"/>
                </a:cxn>
                <a:cxn ang="0">
                  <a:pos x="T4" y="T5"/>
                </a:cxn>
                <a:cxn ang="0">
                  <a:pos x="T6" y="T7"/>
                </a:cxn>
              </a:cxnLst>
              <a:rect l="0" t="0" r="r" b="b"/>
              <a:pathLst>
                <a:path w="4" h="6">
                  <a:moveTo>
                    <a:pt x="0" y="0"/>
                  </a:moveTo>
                  <a:lnTo>
                    <a:pt x="0" y="0"/>
                  </a:lnTo>
                  <a:cubicBezTo>
                    <a:pt x="2" y="2"/>
                    <a:pt x="2" y="3"/>
                    <a:pt x="2" y="6"/>
                  </a:cubicBezTo>
                  <a:cubicBezTo>
                    <a:pt x="4" y="4"/>
                    <a:pt x="2" y="0"/>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0" name="Freeform 1628"/>
            <p:cNvSpPr>
              <a:spLocks/>
            </p:cNvSpPr>
            <p:nvPr userDrawn="1"/>
          </p:nvSpPr>
          <p:spPr bwMode="auto">
            <a:xfrm>
              <a:off x="437" y="201"/>
              <a:ext cx="16" cy="29"/>
            </a:xfrm>
            <a:custGeom>
              <a:avLst/>
              <a:gdLst>
                <a:gd name="T0" fmla="*/ 20 w 36"/>
                <a:gd name="T1" fmla="*/ 0 h 63"/>
                <a:gd name="T2" fmla="*/ 20 w 36"/>
                <a:gd name="T3" fmla="*/ 0 h 63"/>
                <a:gd name="T4" fmla="*/ 0 w 36"/>
                <a:gd name="T5" fmla="*/ 36 h 63"/>
                <a:gd name="T6" fmla="*/ 20 w 36"/>
                <a:gd name="T7" fmla="*/ 5 h 63"/>
                <a:gd name="T8" fmla="*/ 9 w 36"/>
                <a:gd name="T9" fmla="*/ 63 h 63"/>
                <a:gd name="T10" fmla="*/ 20 w 36"/>
                <a:gd name="T11" fmla="*/ 0 h 63"/>
              </a:gdLst>
              <a:ahLst/>
              <a:cxnLst>
                <a:cxn ang="0">
                  <a:pos x="T0" y="T1"/>
                </a:cxn>
                <a:cxn ang="0">
                  <a:pos x="T2" y="T3"/>
                </a:cxn>
                <a:cxn ang="0">
                  <a:pos x="T4" y="T5"/>
                </a:cxn>
                <a:cxn ang="0">
                  <a:pos x="T6" y="T7"/>
                </a:cxn>
                <a:cxn ang="0">
                  <a:pos x="T8" y="T9"/>
                </a:cxn>
                <a:cxn ang="0">
                  <a:pos x="T10" y="T11"/>
                </a:cxn>
              </a:cxnLst>
              <a:rect l="0" t="0" r="r" b="b"/>
              <a:pathLst>
                <a:path w="36" h="63">
                  <a:moveTo>
                    <a:pt x="20" y="0"/>
                  </a:moveTo>
                  <a:lnTo>
                    <a:pt x="20" y="0"/>
                  </a:lnTo>
                  <a:cubicBezTo>
                    <a:pt x="17" y="5"/>
                    <a:pt x="6" y="25"/>
                    <a:pt x="0" y="36"/>
                  </a:cubicBezTo>
                  <a:cubicBezTo>
                    <a:pt x="7" y="26"/>
                    <a:pt x="17" y="12"/>
                    <a:pt x="20" y="5"/>
                  </a:cubicBezTo>
                  <a:cubicBezTo>
                    <a:pt x="30" y="20"/>
                    <a:pt x="15" y="48"/>
                    <a:pt x="9" y="63"/>
                  </a:cubicBezTo>
                  <a:cubicBezTo>
                    <a:pt x="18" y="49"/>
                    <a:pt x="36" y="15"/>
                    <a:pt x="2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1" name="Freeform 1629"/>
            <p:cNvSpPr>
              <a:spLocks/>
            </p:cNvSpPr>
            <p:nvPr userDrawn="1"/>
          </p:nvSpPr>
          <p:spPr bwMode="auto">
            <a:xfrm>
              <a:off x="444" y="247"/>
              <a:ext cx="17" cy="15"/>
            </a:xfrm>
            <a:custGeom>
              <a:avLst/>
              <a:gdLst>
                <a:gd name="T0" fmla="*/ 38 w 39"/>
                <a:gd name="T1" fmla="*/ 0 h 34"/>
                <a:gd name="T2" fmla="*/ 38 w 39"/>
                <a:gd name="T3" fmla="*/ 0 h 34"/>
                <a:gd name="T4" fmla="*/ 0 w 39"/>
                <a:gd name="T5" fmla="*/ 14 h 34"/>
                <a:gd name="T6" fmla="*/ 35 w 39"/>
                <a:gd name="T7" fmla="*/ 3 h 34"/>
                <a:gd name="T8" fmla="*/ 9 w 39"/>
                <a:gd name="T9" fmla="*/ 34 h 34"/>
                <a:gd name="T10" fmla="*/ 38 w 39"/>
                <a:gd name="T11" fmla="*/ 0 h 34"/>
              </a:gdLst>
              <a:ahLst/>
              <a:cxnLst>
                <a:cxn ang="0">
                  <a:pos x="T0" y="T1"/>
                </a:cxn>
                <a:cxn ang="0">
                  <a:pos x="T2" y="T3"/>
                </a:cxn>
                <a:cxn ang="0">
                  <a:pos x="T4" y="T5"/>
                </a:cxn>
                <a:cxn ang="0">
                  <a:pos x="T6" y="T7"/>
                </a:cxn>
                <a:cxn ang="0">
                  <a:pos x="T8" y="T9"/>
                </a:cxn>
                <a:cxn ang="0">
                  <a:pos x="T10" y="T11"/>
                </a:cxn>
              </a:cxnLst>
              <a:rect l="0" t="0" r="r" b="b"/>
              <a:pathLst>
                <a:path w="39" h="34">
                  <a:moveTo>
                    <a:pt x="38" y="0"/>
                  </a:moveTo>
                  <a:lnTo>
                    <a:pt x="38" y="0"/>
                  </a:lnTo>
                  <a:cubicBezTo>
                    <a:pt x="26" y="1"/>
                    <a:pt x="10" y="7"/>
                    <a:pt x="0" y="14"/>
                  </a:cubicBezTo>
                  <a:cubicBezTo>
                    <a:pt x="7" y="10"/>
                    <a:pt x="25" y="4"/>
                    <a:pt x="35" y="3"/>
                  </a:cubicBezTo>
                  <a:cubicBezTo>
                    <a:pt x="31" y="21"/>
                    <a:pt x="19" y="27"/>
                    <a:pt x="9" y="34"/>
                  </a:cubicBezTo>
                  <a:cubicBezTo>
                    <a:pt x="20" y="28"/>
                    <a:pt x="39" y="14"/>
                    <a:pt x="3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2" name="Freeform 1630"/>
            <p:cNvSpPr>
              <a:spLocks/>
            </p:cNvSpPr>
            <p:nvPr userDrawn="1"/>
          </p:nvSpPr>
          <p:spPr bwMode="auto">
            <a:xfrm>
              <a:off x="442" y="225"/>
              <a:ext cx="17" cy="21"/>
            </a:xfrm>
            <a:custGeom>
              <a:avLst/>
              <a:gdLst>
                <a:gd name="T0" fmla="*/ 33 w 39"/>
                <a:gd name="T1" fmla="*/ 0 h 48"/>
                <a:gd name="T2" fmla="*/ 33 w 39"/>
                <a:gd name="T3" fmla="*/ 0 h 48"/>
                <a:gd name="T4" fmla="*/ 0 w 39"/>
                <a:gd name="T5" fmla="*/ 31 h 48"/>
                <a:gd name="T6" fmla="*/ 31 w 39"/>
                <a:gd name="T7" fmla="*/ 5 h 48"/>
                <a:gd name="T8" fmla="*/ 12 w 39"/>
                <a:gd name="T9" fmla="*/ 48 h 48"/>
                <a:gd name="T10" fmla="*/ 33 w 39"/>
                <a:gd name="T11" fmla="*/ 0 h 48"/>
              </a:gdLst>
              <a:ahLst/>
              <a:cxnLst>
                <a:cxn ang="0">
                  <a:pos x="T0" y="T1"/>
                </a:cxn>
                <a:cxn ang="0">
                  <a:pos x="T2" y="T3"/>
                </a:cxn>
                <a:cxn ang="0">
                  <a:pos x="T4" y="T5"/>
                </a:cxn>
                <a:cxn ang="0">
                  <a:pos x="T6" y="T7"/>
                </a:cxn>
                <a:cxn ang="0">
                  <a:pos x="T8" y="T9"/>
                </a:cxn>
                <a:cxn ang="0">
                  <a:pos x="T10" y="T11"/>
                </a:cxn>
              </a:cxnLst>
              <a:rect l="0" t="0" r="r" b="b"/>
              <a:pathLst>
                <a:path w="39" h="48">
                  <a:moveTo>
                    <a:pt x="33" y="0"/>
                  </a:moveTo>
                  <a:lnTo>
                    <a:pt x="33" y="0"/>
                  </a:lnTo>
                  <a:cubicBezTo>
                    <a:pt x="28" y="3"/>
                    <a:pt x="7" y="24"/>
                    <a:pt x="0" y="31"/>
                  </a:cubicBezTo>
                  <a:cubicBezTo>
                    <a:pt x="9" y="24"/>
                    <a:pt x="23" y="10"/>
                    <a:pt x="31" y="5"/>
                  </a:cubicBezTo>
                  <a:cubicBezTo>
                    <a:pt x="34" y="24"/>
                    <a:pt x="17" y="42"/>
                    <a:pt x="12" y="48"/>
                  </a:cubicBezTo>
                  <a:cubicBezTo>
                    <a:pt x="22" y="40"/>
                    <a:pt x="39" y="20"/>
                    <a:pt x="3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3" name="Freeform 1631"/>
            <p:cNvSpPr>
              <a:spLocks/>
            </p:cNvSpPr>
            <p:nvPr userDrawn="1"/>
          </p:nvSpPr>
          <p:spPr bwMode="auto">
            <a:xfrm>
              <a:off x="414" y="239"/>
              <a:ext cx="9" cy="19"/>
            </a:xfrm>
            <a:custGeom>
              <a:avLst/>
              <a:gdLst>
                <a:gd name="T0" fmla="*/ 15 w 20"/>
                <a:gd name="T1" fmla="*/ 0 h 41"/>
                <a:gd name="T2" fmla="*/ 15 w 20"/>
                <a:gd name="T3" fmla="*/ 0 h 41"/>
                <a:gd name="T4" fmla="*/ 5 w 20"/>
                <a:gd name="T5" fmla="*/ 16 h 41"/>
                <a:gd name="T6" fmla="*/ 14 w 20"/>
                <a:gd name="T7" fmla="*/ 8 h 41"/>
                <a:gd name="T8" fmla="*/ 0 w 20"/>
                <a:gd name="T9" fmla="*/ 41 h 41"/>
                <a:gd name="T10" fmla="*/ 15 w 20"/>
                <a:gd name="T11" fmla="*/ 0 h 41"/>
              </a:gdLst>
              <a:ahLst/>
              <a:cxnLst>
                <a:cxn ang="0">
                  <a:pos x="T0" y="T1"/>
                </a:cxn>
                <a:cxn ang="0">
                  <a:pos x="T2" y="T3"/>
                </a:cxn>
                <a:cxn ang="0">
                  <a:pos x="T4" y="T5"/>
                </a:cxn>
                <a:cxn ang="0">
                  <a:pos x="T6" y="T7"/>
                </a:cxn>
                <a:cxn ang="0">
                  <a:pos x="T8" y="T9"/>
                </a:cxn>
                <a:cxn ang="0">
                  <a:pos x="T10" y="T11"/>
                </a:cxn>
              </a:cxnLst>
              <a:rect l="0" t="0" r="r" b="b"/>
              <a:pathLst>
                <a:path w="20" h="41">
                  <a:moveTo>
                    <a:pt x="15" y="0"/>
                  </a:moveTo>
                  <a:lnTo>
                    <a:pt x="15" y="0"/>
                  </a:lnTo>
                  <a:cubicBezTo>
                    <a:pt x="12" y="6"/>
                    <a:pt x="9" y="11"/>
                    <a:pt x="5" y="16"/>
                  </a:cubicBezTo>
                  <a:cubicBezTo>
                    <a:pt x="8" y="14"/>
                    <a:pt x="13" y="9"/>
                    <a:pt x="14" y="8"/>
                  </a:cubicBezTo>
                  <a:cubicBezTo>
                    <a:pt x="16" y="17"/>
                    <a:pt x="7" y="34"/>
                    <a:pt x="0" y="41"/>
                  </a:cubicBezTo>
                  <a:cubicBezTo>
                    <a:pt x="15" y="29"/>
                    <a:pt x="20" y="11"/>
                    <a:pt x="1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4" name="Freeform 1632"/>
            <p:cNvSpPr>
              <a:spLocks/>
            </p:cNvSpPr>
            <p:nvPr userDrawn="1"/>
          </p:nvSpPr>
          <p:spPr bwMode="auto">
            <a:xfrm>
              <a:off x="415" y="257"/>
              <a:ext cx="11" cy="11"/>
            </a:xfrm>
            <a:custGeom>
              <a:avLst/>
              <a:gdLst>
                <a:gd name="T0" fmla="*/ 22 w 23"/>
                <a:gd name="T1" fmla="*/ 0 h 23"/>
                <a:gd name="T2" fmla="*/ 22 w 23"/>
                <a:gd name="T3" fmla="*/ 0 h 23"/>
                <a:gd name="T4" fmla="*/ 0 w 23"/>
                <a:gd name="T5" fmla="*/ 10 h 23"/>
                <a:gd name="T6" fmla="*/ 19 w 23"/>
                <a:gd name="T7" fmla="*/ 3 h 23"/>
                <a:gd name="T8" fmla="*/ 8 w 23"/>
                <a:gd name="T9" fmla="*/ 23 h 23"/>
                <a:gd name="T10" fmla="*/ 22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22" y="0"/>
                  </a:moveTo>
                  <a:lnTo>
                    <a:pt x="22" y="0"/>
                  </a:lnTo>
                  <a:cubicBezTo>
                    <a:pt x="16" y="0"/>
                    <a:pt x="2" y="7"/>
                    <a:pt x="0" y="10"/>
                  </a:cubicBezTo>
                  <a:cubicBezTo>
                    <a:pt x="6" y="7"/>
                    <a:pt x="12" y="4"/>
                    <a:pt x="19" y="3"/>
                  </a:cubicBezTo>
                  <a:cubicBezTo>
                    <a:pt x="19" y="8"/>
                    <a:pt x="13" y="17"/>
                    <a:pt x="8" y="23"/>
                  </a:cubicBezTo>
                  <a:cubicBezTo>
                    <a:pt x="17" y="17"/>
                    <a:pt x="23" y="6"/>
                    <a:pt x="2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5" name="Freeform 1633"/>
            <p:cNvSpPr>
              <a:spLocks/>
            </p:cNvSpPr>
            <p:nvPr userDrawn="1"/>
          </p:nvSpPr>
          <p:spPr bwMode="auto">
            <a:xfrm>
              <a:off x="448" y="263"/>
              <a:ext cx="15" cy="13"/>
            </a:xfrm>
            <a:custGeom>
              <a:avLst/>
              <a:gdLst>
                <a:gd name="T0" fmla="*/ 35 w 35"/>
                <a:gd name="T1" fmla="*/ 1 h 28"/>
                <a:gd name="T2" fmla="*/ 35 w 35"/>
                <a:gd name="T3" fmla="*/ 1 h 28"/>
                <a:gd name="T4" fmla="*/ 0 w 35"/>
                <a:gd name="T5" fmla="*/ 8 h 28"/>
                <a:gd name="T6" fmla="*/ 30 w 35"/>
                <a:gd name="T7" fmla="*/ 4 h 28"/>
                <a:gd name="T8" fmla="*/ 1 w 35"/>
                <a:gd name="T9" fmla="*/ 28 h 28"/>
                <a:gd name="T10" fmla="*/ 35 w 35"/>
                <a:gd name="T11" fmla="*/ 1 h 28"/>
              </a:gdLst>
              <a:ahLst/>
              <a:cxnLst>
                <a:cxn ang="0">
                  <a:pos x="T0" y="T1"/>
                </a:cxn>
                <a:cxn ang="0">
                  <a:pos x="T2" y="T3"/>
                </a:cxn>
                <a:cxn ang="0">
                  <a:pos x="T4" y="T5"/>
                </a:cxn>
                <a:cxn ang="0">
                  <a:pos x="T6" y="T7"/>
                </a:cxn>
                <a:cxn ang="0">
                  <a:pos x="T8" y="T9"/>
                </a:cxn>
                <a:cxn ang="0">
                  <a:pos x="T10" y="T11"/>
                </a:cxn>
              </a:cxnLst>
              <a:rect l="0" t="0" r="r" b="b"/>
              <a:pathLst>
                <a:path w="35" h="28">
                  <a:moveTo>
                    <a:pt x="35" y="1"/>
                  </a:moveTo>
                  <a:lnTo>
                    <a:pt x="35" y="1"/>
                  </a:lnTo>
                  <a:cubicBezTo>
                    <a:pt x="23" y="0"/>
                    <a:pt x="7" y="4"/>
                    <a:pt x="0" y="8"/>
                  </a:cubicBezTo>
                  <a:cubicBezTo>
                    <a:pt x="11" y="6"/>
                    <a:pt x="16" y="3"/>
                    <a:pt x="30" y="4"/>
                  </a:cubicBezTo>
                  <a:cubicBezTo>
                    <a:pt x="27" y="11"/>
                    <a:pt x="13" y="23"/>
                    <a:pt x="1" y="28"/>
                  </a:cubicBezTo>
                  <a:cubicBezTo>
                    <a:pt x="20" y="22"/>
                    <a:pt x="33" y="9"/>
                    <a:pt x="35"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6" name="Freeform 1634"/>
            <p:cNvSpPr>
              <a:spLocks/>
            </p:cNvSpPr>
            <p:nvPr userDrawn="1"/>
          </p:nvSpPr>
          <p:spPr bwMode="auto">
            <a:xfrm>
              <a:off x="420" y="269"/>
              <a:ext cx="10" cy="9"/>
            </a:xfrm>
            <a:custGeom>
              <a:avLst/>
              <a:gdLst>
                <a:gd name="T0" fmla="*/ 0 w 22"/>
                <a:gd name="T1" fmla="*/ 5 h 20"/>
                <a:gd name="T2" fmla="*/ 0 w 22"/>
                <a:gd name="T3" fmla="*/ 5 h 20"/>
                <a:gd name="T4" fmla="*/ 19 w 22"/>
                <a:gd name="T5" fmla="*/ 6 h 20"/>
                <a:gd name="T6" fmla="*/ 5 w 22"/>
                <a:gd name="T7" fmla="*/ 20 h 20"/>
                <a:gd name="T8" fmla="*/ 22 w 22"/>
                <a:gd name="T9" fmla="*/ 5 h 20"/>
                <a:gd name="T10" fmla="*/ 0 w 22"/>
                <a:gd name="T11" fmla="*/ 5 h 20"/>
              </a:gdLst>
              <a:ahLst/>
              <a:cxnLst>
                <a:cxn ang="0">
                  <a:pos x="T0" y="T1"/>
                </a:cxn>
                <a:cxn ang="0">
                  <a:pos x="T2" y="T3"/>
                </a:cxn>
                <a:cxn ang="0">
                  <a:pos x="T4" y="T5"/>
                </a:cxn>
                <a:cxn ang="0">
                  <a:pos x="T6" y="T7"/>
                </a:cxn>
                <a:cxn ang="0">
                  <a:pos x="T8" y="T9"/>
                </a:cxn>
                <a:cxn ang="0">
                  <a:pos x="T10" y="T11"/>
                </a:cxn>
              </a:cxnLst>
              <a:rect l="0" t="0" r="r" b="b"/>
              <a:pathLst>
                <a:path w="22" h="20">
                  <a:moveTo>
                    <a:pt x="0" y="5"/>
                  </a:moveTo>
                  <a:lnTo>
                    <a:pt x="0" y="5"/>
                  </a:lnTo>
                  <a:cubicBezTo>
                    <a:pt x="6" y="3"/>
                    <a:pt x="11" y="2"/>
                    <a:pt x="19" y="6"/>
                  </a:cubicBezTo>
                  <a:cubicBezTo>
                    <a:pt x="17" y="12"/>
                    <a:pt x="10" y="18"/>
                    <a:pt x="5" y="20"/>
                  </a:cubicBezTo>
                  <a:cubicBezTo>
                    <a:pt x="12" y="19"/>
                    <a:pt x="20" y="13"/>
                    <a:pt x="22" y="5"/>
                  </a:cubicBezTo>
                  <a:cubicBezTo>
                    <a:pt x="14" y="0"/>
                    <a:pt x="5" y="2"/>
                    <a:pt x="0" y="5"/>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7" name="Freeform 1635"/>
            <p:cNvSpPr>
              <a:spLocks/>
            </p:cNvSpPr>
            <p:nvPr userDrawn="1"/>
          </p:nvSpPr>
          <p:spPr bwMode="auto">
            <a:xfrm>
              <a:off x="409" y="276"/>
              <a:ext cx="7" cy="3"/>
            </a:xfrm>
            <a:custGeom>
              <a:avLst/>
              <a:gdLst>
                <a:gd name="T0" fmla="*/ 15 w 15"/>
                <a:gd name="T1" fmla="*/ 0 h 6"/>
                <a:gd name="T2" fmla="*/ 15 w 15"/>
                <a:gd name="T3" fmla="*/ 0 h 6"/>
                <a:gd name="T4" fmla="*/ 1 w 15"/>
                <a:gd name="T5" fmla="*/ 4 h 6"/>
                <a:gd name="T6" fmla="*/ 0 w 15"/>
                <a:gd name="T7" fmla="*/ 6 h 6"/>
                <a:gd name="T8" fmla="*/ 15 w 15"/>
                <a:gd name="T9" fmla="*/ 0 h 6"/>
              </a:gdLst>
              <a:ahLst/>
              <a:cxnLst>
                <a:cxn ang="0">
                  <a:pos x="T0" y="T1"/>
                </a:cxn>
                <a:cxn ang="0">
                  <a:pos x="T2" y="T3"/>
                </a:cxn>
                <a:cxn ang="0">
                  <a:pos x="T4" y="T5"/>
                </a:cxn>
                <a:cxn ang="0">
                  <a:pos x="T6" y="T7"/>
                </a:cxn>
                <a:cxn ang="0">
                  <a:pos x="T8" y="T9"/>
                </a:cxn>
              </a:cxnLst>
              <a:rect l="0" t="0" r="r" b="b"/>
              <a:pathLst>
                <a:path w="15" h="6">
                  <a:moveTo>
                    <a:pt x="15" y="0"/>
                  </a:moveTo>
                  <a:lnTo>
                    <a:pt x="15" y="0"/>
                  </a:lnTo>
                  <a:cubicBezTo>
                    <a:pt x="10" y="1"/>
                    <a:pt x="5" y="2"/>
                    <a:pt x="1" y="4"/>
                  </a:cubicBezTo>
                  <a:lnTo>
                    <a:pt x="0" y="6"/>
                  </a:lnTo>
                  <a:cubicBezTo>
                    <a:pt x="4" y="4"/>
                    <a:pt x="10" y="3"/>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8" name="Freeform 1636"/>
            <p:cNvSpPr>
              <a:spLocks/>
            </p:cNvSpPr>
            <p:nvPr userDrawn="1"/>
          </p:nvSpPr>
          <p:spPr bwMode="auto">
            <a:xfrm>
              <a:off x="399" y="273"/>
              <a:ext cx="9" cy="8"/>
            </a:xfrm>
            <a:custGeom>
              <a:avLst/>
              <a:gdLst>
                <a:gd name="T0" fmla="*/ 0 w 19"/>
                <a:gd name="T1" fmla="*/ 4 h 19"/>
                <a:gd name="T2" fmla="*/ 0 w 19"/>
                <a:gd name="T3" fmla="*/ 4 h 19"/>
                <a:gd name="T4" fmla="*/ 15 w 19"/>
                <a:gd name="T5" fmla="*/ 5 h 19"/>
                <a:gd name="T6" fmla="*/ 9 w 19"/>
                <a:gd name="T7" fmla="*/ 19 h 19"/>
                <a:gd name="T8" fmla="*/ 18 w 19"/>
                <a:gd name="T9" fmla="*/ 4 h 19"/>
                <a:gd name="T10" fmla="*/ 0 w 19"/>
                <a:gd name="T11" fmla="*/ 4 h 19"/>
              </a:gdLst>
              <a:ahLst/>
              <a:cxnLst>
                <a:cxn ang="0">
                  <a:pos x="T0" y="T1"/>
                </a:cxn>
                <a:cxn ang="0">
                  <a:pos x="T2" y="T3"/>
                </a:cxn>
                <a:cxn ang="0">
                  <a:pos x="T4" y="T5"/>
                </a:cxn>
                <a:cxn ang="0">
                  <a:pos x="T6" y="T7"/>
                </a:cxn>
                <a:cxn ang="0">
                  <a:pos x="T8" y="T9"/>
                </a:cxn>
                <a:cxn ang="0">
                  <a:pos x="T10" y="T11"/>
                </a:cxn>
              </a:cxnLst>
              <a:rect l="0" t="0" r="r" b="b"/>
              <a:pathLst>
                <a:path w="19" h="19">
                  <a:moveTo>
                    <a:pt x="0" y="4"/>
                  </a:moveTo>
                  <a:lnTo>
                    <a:pt x="0" y="4"/>
                  </a:lnTo>
                  <a:cubicBezTo>
                    <a:pt x="6" y="3"/>
                    <a:pt x="12" y="3"/>
                    <a:pt x="15" y="5"/>
                  </a:cubicBezTo>
                  <a:cubicBezTo>
                    <a:pt x="15" y="10"/>
                    <a:pt x="12" y="16"/>
                    <a:pt x="9" y="19"/>
                  </a:cubicBezTo>
                  <a:cubicBezTo>
                    <a:pt x="14" y="17"/>
                    <a:pt x="19" y="9"/>
                    <a:pt x="18" y="4"/>
                  </a:cubicBezTo>
                  <a:cubicBezTo>
                    <a:pt x="14" y="2"/>
                    <a:pt x="7" y="0"/>
                    <a:pt x="0" y="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9" name="Freeform 1637"/>
            <p:cNvSpPr>
              <a:spLocks/>
            </p:cNvSpPr>
            <p:nvPr userDrawn="1"/>
          </p:nvSpPr>
          <p:spPr bwMode="auto">
            <a:xfrm>
              <a:off x="399" y="253"/>
              <a:ext cx="8" cy="16"/>
            </a:xfrm>
            <a:custGeom>
              <a:avLst/>
              <a:gdLst>
                <a:gd name="T0" fmla="*/ 15 w 18"/>
                <a:gd name="T1" fmla="*/ 0 h 34"/>
                <a:gd name="T2" fmla="*/ 15 w 18"/>
                <a:gd name="T3" fmla="*/ 0 h 34"/>
                <a:gd name="T4" fmla="*/ 0 w 18"/>
                <a:gd name="T5" fmla="*/ 15 h 34"/>
                <a:gd name="T6" fmla="*/ 13 w 18"/>
                <a:gd name="T7" fmla="*/ 6 h 34"/>
                <a:gd name="T8" fmla="*/ 4 w 18"/>
                <a:gd name="T9" fmla="*/ 34 h 34"/>
                <a:gd name="T10" fmla="*/ 15 w 18"/>
                <a:gd name="T11" fmla="*/ 0 h 34"/>
              </a:gdLst>
              <a:ahLst/>
              <a:cxnLst>
                <a:cxn ang="0">
                  <a:pos x="T0" y="T1"/>
                </a:cxn>
                <a:cxn ang="0">
                  <a:pos x="T2" y="T3"/>
                </a:cxn>
                <a:cxn ang="0">
                  <a:pos x="T4" y="T5"/>
                </a:cxn>
                <a:cxn ang="0">
                  <a:pos x="T6" y="T7"/>
                </a:cxn>
                <a:cxn ang="0">
                  <a:pos x="T8" y="T9"/>
                </a:cxn>
                <a:cxn ang="0">
                  <a:pos x="T10" y="T11"/>
                </a:cxn>
              </a:cxnLst>
              <a:rect l="0" t="0" r="r" b="b"/>
              <a:pathLst>
                <a:path w="18" h="34">
                  <a:moveTo>
                    <a:pt x="15" y="0"/>
                  </a:moveTo>
                  <a:lnTo>
                    <a:pt x="15" y="0"/>
                  </a:lnTo>
                  <a:cubicBezTo>
                    <a:pt x="12" y="4"/>
                    <a:pt x="4" y="12"/>
                    <a:pt x="0" y="15"/>
                  </a:cubicBezTo>
                  <a:cubicBezTo>
                    <a:pt x="5" y="12"/>
                    <a:pt x="9" y="10"/>
                    <a:pt x="13" y="6"/>
                  </a:cubicBezTo>
                  <a:cubicBezTo>
                    <a:pt x="14" y="16"/>
                    <a:pt x="7" y="31"/>
                    <a:pt x="4" y="34"/>
                  </a:cubicBezTo>
                  <a:cubicBezTo>
                    <a:pt x="13" y="26"/>
                    <a:pt x="18" y="13"/>
                    <a:pt x="1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0" name="Freeform 1638"/>
            <p:cNvSpPr>
              <a:spLocks/>
            </p:cNvSpPr>
            <p:nvPr userDrawn="1"/>
          </p:nvSpPr>
          <p:spPr bwMode="auto">
            <a:xfrm>
              <a:off x="390" y="264"/>
              <a:ext cx="10" cy="9"/>
            </a:xfrm>
            <a:custGeom>
              <a:avLst/>
              <a:gdLst>
                <a:gd name="T0" fmla="*/ 21 w 21"/>
                <a:gd name="T1" fmla="*/ 0 h 21"/>
                <a:gd name="T2" fmla="*/ 21 w 21"/>
                <a:gd name="T3" fmla="*/ 0 h 21"/>
                <a:gd name="T4" fmla="*/ 0 w 21"/>
                <a:gd name="T5" fmla="*/ 18 h 21"/>
                <a:gd name="T6" fmla="*/ 0 w 21"/>
                <a:gd name="T7" fmla="*/ 20 h 21"/>
                <a:gd name="T8" fmla="*/ 2 w 21"/>
                <a:gd name="T9" fmla="*/ 21 h 21"/>
                <a:gd name="T10" fmla="*/ 2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1" y="0"/>
                  </a:moveTo>
                  <a:lnTo>
                    <a:pt x="21" y="0"/>
                  </a:lnTo>
                  <a:cubicBezTo>
                    <a:pt x="12" y="5"/>
                    <a:pt x="0" y="18"/>
                    <a:pt x="0" y="18"/>
                  </a:cubicBezTo>
                  <a:lnTo>
                    <a:pt x="0" y="20"/>
                  </a:lnTo>
                  <a:lnTo>
                    <a:pt x="2" y="21"/>
                  </a:lnTo>
                  <a:cubicBezTo>
                    <a:pt x="2" y="21"/>
                    <a:pt x="17" y="7"/>
                    <a:pt x="2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1" name="Freeform 1639"/>
            <p:cNvSpPr>
              <a:spLocks/>
            </p:cNvSpPr>
            <p:nvPr userDrawn="1"/>
          </p:nvSpPr>
          <p:spPr bwMode="auto">
            <a:xfrm>
              <a:off x="391" y="268"/>
              <a:ext cx="4" cy="5"/>
            </a:xfrm>
            <a:custGeom>
              <a:avLst/>
              <a:gdLst>
                <a:gd name="T0" fmla="*/ 10 w 10"/>
                <a:gd name="T1" fmla="*/ 0 h 11"/>
                <a:gd name="T2" fmla="*/ 10 w 10"/>
                <a:gd name="T3" fmla="*/ 0 h 11"/>
                <a:gd name="T4" fmla="*/ 0 w 10"/>
                <a:gd name="T5" fmla="*/ 10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lnTo>
                    <a:pt x="10" y="0"/>
                  </a:lnTo>
                  <a:cubicBezTo>
                    <a:pt x="9" y="0"/>
                    <a:pt x="0" y="10"/>
                    <a:pt x="0" y="10"/>
                  </a:cubicBezTo>
                  <a:lnTo>
                    <a:pt x="1" y="11"/>
                  </a:lnTo>
                  <a:cubicBezTo>
                    <a:pt x="1" y="11"/>
                    <a:pt x="10" y="1"/>
                    <a:pt x="1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2" name="Freeform 1640"/>
            <p:cNvSpPr>
              <a:spLocks/>
            </p:cNvSpPr>
            <p:nvPr userDrawn="1"/>
          </p:nvSpPr>
          <p:spPr bwMode="auto">
            <a:xfrm>
              <a:off x="394" y="278"/>
              <a:ext cx="7" cy="5"/>
            </a:xfrm>
            <a:custGeom>
              <a:avLst/>
              <a:gdLst>
                <a:gd name="T0" fmla="*/ 15 w 15"/>
                <a:gd name="T1" fmla="*/ 0 h 11"/>
                <a:gd name="T2" fmla="*/ 15 w 15"/>
                <a:gd name="T3" fmla="*/ 0 h 11"/>
                <a:gd name="T4" fmla="*/ 1 w 15"/>
                <a:gd name="T5" fmla="*/ 8 h 11"/>
                <a:gd name="T6" fmla="*/ 0 w 15"/>
                <a:gd name="T7" fmla="*/ 10 h 11"/>
                <a:gd name="T8" fmla="*/ 2 w 15"/>
                <a:gd name="T9" fmla="*/ 11 h 11"/>
                <a:gd name="T10" fmla="*/ 15 w 15"/>
                <a:gd name="T11" fmla="*/ 0 h 11"/>
              </a:gdLst>
              <a:ahLst/>
              <a:cxnLst>
                <a:cxn ang="0">
                  <a:pos x="T0" y="T1"/>
                </a:cxn>
                <a:cxn ang="0">
                  <a:pos x="T2" y="T3"/>
                </a:cxn>
                <a:cxn ang="0">
                  <a:pos x="T4" y="T5"/>
                </a:cxn>
                <a:cxn ang="0">
                  <a:pos x="T6" y="T7"/>
                </a:cxn>
                <a:cxn ang="0">
                  <a:pos x="T8" y="T9"/>
                </a:cxn>
                <a:cxn ang="0">
                  <a:pos x="T10" y="T11"/>
                </a:cxn>
              </a:cxnLst>
              <a:rect l="0" t="0" r="r" b="b"/>
              <a:pathLst>
                <a:path w="15" h="11">
                  <a:moveTo>
                    <a:pt x="15" y="0"/>
                  </a:moveTo>
                  <a:lnTo>
                    <a:pt x="15" y="0"/>
                  </a:lnTo>
                  <a:cubicBezTo>
                    <a:pt x="8" y="3"/>
                    <a:pt x="3" y="6"/>
                    <a:pt x="1" y="8"/>
                  </a:cubicBezTo>
                  <a:cubicBezTo>
                    <a:pt x="0" y="8"/>
                    <a:pt x="0" y="10"/>
                    <a:pt x="0" y="10"/>
                  </a:cubicBezTo>
                  <a:lnTo>
                    <a:pt x="2" y="11"/>
                  </a:lnTo>
                  <a:cubicBezTo>
                    <a:pt x="5" y="9"/>
                    <a:pt x="10" y="5"/>
                    <a:pt x="1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3" name="Freeform 1641"/>
            <p:cNvSpPr>
              <a:spLocks/>
            </p:cNvSpPr>
            <p:nvPr userDrawn="1"/>
          </p:nvSpPr>
          <p:spPr bwMode="auto">
            <a:xfrm>
              <a:off x="395" y="280"/>
              <a:ext cx="3" cy="2"/>
            </a:xfrm>
            <a:custGeom>
              <a:avLst/>
              <a:gdLst>
                <a:gd name="T0" fmla="*/ 6 w 6"/>
                <a:gd name="T1" fmla="*/ 0 h 4"/>
                <a:gd name="T2" fmla="*/ 6 w 6"/>
                <a:gd name="T3" fmla="*/ 0 h 4"/>
                <a:gd name="T4" fmla="*/ 0 w 6"/>
                <a:gd name="T5" fmla="*/ 3 h 4"/>
                <a:gd name="T6" fmla="*/ 0 w 6"/>
                <a:gd name="T7" fmla="*/ 4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lnTo>
                    <a:pt x="6" y="0"/>
                  </a:lnTo>
                  <a:cubicBezTo>
                    <a:pt x="4" y="0"/>
                    <a:pt x="0" y="3"/>
                    <a:pt x="0" y="3"/>
                  </a:cubicBezTo>
                  <a:lnTo>
                    <a:pt x="0" y="4"/>
                  </a:lnTo>
                  <a:cubicBezTo>
                    <a:pt x="0" y="4"/>
                    <a:pt x="5" y="1"/>
                    <a:pt x="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4" name="Freeform 1642"/>
            <p:cNvSpPr>
              <a:spLocks/>
            </p:cNvSpPr>
            <p:nvPr userDrawn="1"/>
          </p:nvSpPr>
          <p:spPr bwMode="auto">
            <a:xfrm>
              <a:off x="414" y="314"/>
              <a:ext cx="25" cy="28"/>
            </a:xfrm>
            <a:custGeom>
              <a:avLst/>
              <a:gdLst>
                <a:gd name="T0" fmla="*/ 2 w 55"/>
                <a:gd name="T1" fmla="*/ 0 h 63"/>
                <a:gd name="T2" fmla="*/ 2 w 55"/>
                <a:gd name="T3" fmla="*/ 0 h 63"/>
                <a:gd name="T4" fmla="*/ 2 w 55"/>
                <a:gd name="T5" fmla="*/ 5 h 63"/>
                <a:gd name="T6" fmla="*/ 32 w 55"/>
                <a:gd name="T7" fmla="*/ 40 h 63"/>
                <a:gd name="T8" fmla="*/ 1 w 55"/>
                <a:gd name="T9" fmla="*/ 11 h 63"/>
                <a:gd name="T10" fmla="*/ 0 w 55"/>
                <a:gd name="T11" fmla="*/ 17 h 63"/>
                <a:gd name="T12" fmla="*/ 32 w 55"/>
                <a:gd name="T13" fmla="*/ 56 h 63"/>
                <a:gd name="T14" fmla="*/ 52 w 55"/>
                <a:gd name="T15" fmla="*/ 58 h 63"/>
                <a:gd name="T16" fmla="*/ 49 w 55"/>
                <a:gd name="T17" fmla="*/ 40 h 63"/>
                <a:gd name="T18" fmla="*/ 2 w 55"/>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63">
                  <a:moveTo>
                    <a:pt x="2" y="0"/>
                  </a:moveTo>
                  <a:lnTo>
                    <a:pt x="2" y="0"/>
                  </a:lnTo>
                  <a:cubicBezTo>
                    <a:pt x="2" y="2"/>
                    <a:pt x="2" y="4"/>
                    <a:pt x="2" y="5"/>
                  </a:cubicBezTo>
                  <a:cubicBezTo>
                    <a:pt x="5" y="9"/>
                    <a:pt x="25" y="30"/>
                    <a:pt x="32" y="40"/>
                  </a:cubicBezTo>
                  <a:cubicBezTo>
                    <a:pt x="24" y="33"/>
                    <a:pt x="7" y="17"/>
                    <a:pt x="1" y="11"/>
                  </a:cubicBezTo>
                  <a:cubicBezTo>
                    <a:pt x="1" y="11"/>
                    <a:pt x="0" y="14"/>
                    <a:pt x="0" y="17"/>
                  </a:cubicBezTo>
                  <a:cubicBezTo>
                    <a:pt x="0" y="17"/>
                    <a:pt x="28" y="50"/>
                    <a:pt x="32" y="56"/>
                  </a:cubicBezTo>
                  <a:cubicBezTo>
                    <a:pt x="38" y="63"/>
                    <a:pt x="46" y="58"/>
                    <a:pt x="52" y="58"/>
                  </a:cubicBezTo>
                  <a:cubicBezTo>
                    <a:pt x="53" y="52"/>
                    <a:pt x="55" y="47"/>
                    <a:pt x="49" y="40"/>
                  </a:cubicBezTo>
                  <a:cubicBezTo>
                    <a:pt x="46" y="37"/>
                    <a:pt x="7" y="4"/>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5" name="Freeform 1643"/>
            <p:cNvSpPr>
              <a:spLocks/>
            </p:cNvSpPr>
            <p:nvPr userDrawn="1"/>
          </p:nvSpPr>
          <p:spPr bwMode="auto">
            <a:xfrm>
              <a:off x="415" y="310"/>
              <a:ext cx="34" cy="22"/>
            </a:xfrm>
            <a:custGeom>
              <a:avLst/>
              <a:gdLst>
                <a:gd name="T0" fmla="*/ 76 w 76"/>
                <a:gd name="T1" fmla="*/ 39 h 47"/>
                <a:gd name="T2" fmla="*/ 76 w 76"/>
                <a:gd name="T3" fmla="*/ 39 h 47"/>
                <a:gd name="T4" fmla="*/ 57 w 76"/>
                <a:gd name="T5" fmla="*/ 15 h 47"/>
                <a:gd name="T6" fmla="*/ 19 w 76"/>
                <a:gd name="T7" fmla="*/ 0 h 47"/>
                <a:gd name="T8" fmla="*/ 14 w 76"/>
                <a:gd name="T9" fmla="*/ 1 h 47"/>
                <a:gd name="T10" fmla="*/ 48 w 76"/>
                <a:gd name="T11" fmla="*/ 23 h 47"/>
                <a:gd name="T12" fmla="*/ 8 w 76"/>
                <a:gd name="T13" fmla="*/ 3 h 47"/>
                <a:gd name="T14" fmla="*/ 0 w 76"/>
                <a:gd name="T15" fmla="*/ 2 h 47"/>
                <a:gd name="T16" fmla="*/ 51 w 76"/>
                <a:gd name="T17" fmla="*/ 39 h 47"/>
                <a:gd name="T18" fmla="*/ 76 w 76"/>
                <a:gd name="T19" fmla="*/ 3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47">
                  <a:moveTo>
                    <a:pt x="76" y="39"/>
                  </a:moveTo>
                  <a:lnTo>
                    <a:pt x="76" y="39"/>
                  </a:lnTo>
                  <a:cubicBezTo>
                    <a:pt x="74" y="33"/>
                    <a:pt x="74" y="22"/>
                    <a:pt x="57" y="15"/>
                  </a:cubicBezTo>
                  <a:cubicBezTo>
                    <a:pt x="51" y="13"/>
                    <a:pt x="24" y="1"/>
                    <a:pt x="19" y="0"/>
                  </a:cubicBezTo>
                  <a:cubicBezTo>
                    <a:pt x="17" y="0"/>
                    <a:pt x="14" y="1"/>
                    <a:pt x="14" y="1"/>
                  </a:cubicBezTo>
                  <a:cubicBezTo>
                    <a:pt x="18" y="3"/>
                    <a:pt x="37" y="15"/>
                    <a:pt x="48" y="23"/>
                  </a:cubicBezTo>
                  <a:cubicBezTo>
                    <a:pt x="34" y="19"/>
                    <a:pt x="10" y="4"/>
                    <a:pt x="8" y="3"/>
                  </a:cubicBezTo>
                  <a:cubicBezTo>
                    <a:pt x="7" y="3"/>
                    <a:pt x="4" y="4"/>
                    <a:pt x="0" y="2"/>
                  </a:cubicBezTo>
                  <a:cubicBezTo>
                    <a:pt x="7" y="7"/>
                    <a:pt x="41" y="34"/>
                    <a:pt x="51" y="39"/>
                  </a:cubicBezTo>
                  <a:cubicBezTo>
                    <a:pt x="66" y="47"/>
                    <a:pt x="70" y="41"/>
                    <a:pt x="76" y="3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6" name="Freeform 1644"/>
            <p:cNvSpPr>
              <a:spLocks/>
            </p:cNvSpPr>
            <p:nvPr userDrawn="1"/>
          </p:nvSpPr>
          <p:spPr bwMode="auto">
            <a:xfrm>
              <a:off x="422" y="302"/>
              <a:ext cx="35" cy="15"/>
            </a:xfrm>
            <a:custGeom>
              <a:avLst/>
              <a:gdLst>
                <a:gd name="T0" fmla="*/ 0 w 78"/>
                <a:gd name="T1" fmla="*/ 0 h 33"/>
                <a:gd name="T2" fmla="*/ 0 w 78"/>
                <a:gd name="T3" fmla="*/ 0 h 33"/>
                <a:gd name="T4" fmla="*/ 3 w 78"/>
                <a:gd name="T5" fmla="*/ 6 h 33"/>
                <a:gd name="T6" fmla="*/ 43 w 78"/>
                <a:gd name="T7" fmla="*/ 17 h 33"/>
                <a:gd name="T8" fmla="*/ 4 w 78"/>
                <a:gd name="T9" fmla="*/ 11 h 33"/>
                <a:gd name="T10" fmla="*/ 5 w 78"/>
                <a:gd name="T11" fmla="*/ 15 h 33"/>
                <a:gd name="T12" fmla="*/ 46 w 78"/>
                <a:gd name="T13" fmla="*/ 29 h 33"/>
                <a:gd name="T14" fmla="*/ 78 w 78"/>
                <a:gd name="T15" fmla="*/ 25 h 33"/>
                <a:gd name="T16" fmla="*/ 54 w 78"/>
                <a:gd name="T17" fmla="*/ 8 h 33"/>
                <a:gd name="T18" fmla="*/ 0 w 78"/>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33">
                  <a:moveTo>
                    <a:pt x="0" y="0"/>
                  </a:moveTo>
                  <a:lnTo>
                    <a:pt x="0" y="0"/>
                  </a:lnTo>
                  <a:cubicBezTo>
                    <a:pt x="1" y="2"/>
                    <a:pt x="2" y="4"/>
                    <a:pt x="3" y="6"/>
                  </a:cubicBezTo>
                  <a:cubicBezTo>
                    <a:pt x="5" y="7"/>
                    <a:pt x="30" y="12"/>
                    <a:pt x="43" y="17"/>
                  </a:cubicBezTo>
                  <a:cubicBezTo>
                    <a:pt x="30" y="17"/>
                    <a:pt x="4" y="11"/>
                    <a:pt x="4" y="11"/>
                  </a:cubicBezTo>
                  <a:cubicBezTo>
                    <a:pt x="4" y="12"/>
                    <a:pt x="5" y="14"/>
                    <a:pt x="5" y="15"/>
                  </a:cubicBezTo>
                  <a:cubicBezTo>
                    <a:pt x="14" y="20"/>
                    <a:pt x="40" y="27"/>
                    <a:pt x="46" y="29"/>
                  </a:cubicBezTo>
                  <a:cubicBezTo>
                    <a:pt x="55" y="33"/>
                    <a:pt x="73" y="31"/>
                    <a:pt x="78" y="25"/>
                  </a:cubicBezTo>
                  <a:cubicBezTo>
                    <a:pt x="74" y="15"/>
                    <a:pt x="63" y="9"/>
                    <a:pt x="54" y="8"/>
                  </a:cubicBezTo>
                  <a:cubicBezTo>
                    <a:pt x="42" y="6"/>
                    <a:pt x="13" y="2"/>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7" name="Freeform 1645"/>
            <p:cNvSpPr>
              <a:spLocks/>
            </p:cNvSpPr>
            <p:nvPr userDrawn="1"/>
          </p:nvSpPr>
          <p:spPr bwMode="auto">
            <a:xfrm>
              <a:off x="444" y="294"/>
              <a:ext cx="16" cy="10"/>
            </a:xfrm>
            <a:custGeom>
              <a:avLst/>
              <a:gdLst>
                <a:gd name="T0" fmla="*/ 7 w 36"/>
                <a:gd name="T1" fmla="*/ 0 h 22"/>
                <a:gd name="T2" fmla="*/ 7 w 36"/>
                <a:gd name="T3" fmla="*/ 0 h 22"/>
                <a:gd name="T4" fmla="*/ 31 w 36"/>
                <a:gd name="T5" fmla="*/ 10 h 22"/>
                <a:gd name="T6" fmla="*/ 0 w 36"/>
                <a:gd name="T7" fmla="*/ 20 h 22"/>
                <a:gd name="T8" fmla="*/ 36 w 36"/>
                <a:gd name="T9" fmla="*/ 10 h 22"/>
                <a:gd name="T10" fmla="*/ 7 w 36"/>
                <a:gd name="T11" fmla="*/ 0 h 22"/>
              </a:gdLst>
              <a:ahLst/>
              <a:cxnLst>
                <a:cxn ang="0">
                  <a:pos x="T0" y="T1"/>
                </a:cxn>
                <a:cxn ang="0">
                  <a:pos x="T2" y="T3"/>
                </a:cxn>
                <a:cxn ang="0">
                  <a:pos x="T4" y="T5"/>
                </a:cxn>
                <a:cxn ang="0">
                  <a:pos x="T6" y="T7"/>
                </a:cxn>
                <a:cxn ang="0">
                  <a:pos x="T8" y="T9"/>
                </a:cxn>
                <a:cxn ang="0">
                  <a:pos x="T10" y="T11"/>
                </a:cxn>
              </a:cxnLst>
              <a:rect l="0" t="0" r="r" b="b"/>
              <a:pathLst>
                <a:path w="36" h="22">
                  <a:moveTo>
                    <a:pt x="7" y="0"/>
                  </a:moveTo>
                  <a:lnTo>
                    <a:pt x="7" y="0"/>
                  </a:lnTo>
                  <a:cubicBezTo>
                    <a:pt x="15" y="1"/>
                    <a:pt x="27" y="5"/>
                    <a:pt x="31" y="10"/>
                  </a:cubicBezTo>
                  <a:cubicBezTo>
                    <a:pt x="28" y="17"/>
                    <a:pt x="10" y="20"/>
                    <a:pt x="0" y="20"/>
                  </a:cubicBezTo>
                  <a:cubicBezTo>
                    <a:pt x="17" y="22"/>
                    <a:pt x="31" y="18"/>
                    <a:pt x="36" y="10"/>
                  </a:cubicBezTo>
                  <a:cubicBezTo>
                    <a:pt x="29" y="3"/>
                    <a:pt x="15" y="0"/>
                    <a:pt x="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8" name="Freeform 1646"/>
            <p:cNvSpPr>
              <a:spLocks/>
            </p:cNvSpPr>
            <p:nvPr userDrawn="1"/>
          </p:nvSpPr>
          <p:spPr bwMode="auto">
            <a:xfrm>
              <a:off x="447" y="279"/>
              <a:ext cx="15" cy="11"/>
            </a:xfrm>
            <a:custGeom>
              <a:avLst/>
              <a:gdLst>
                <a:gd name="T0" fmla="*/ 0 w 35"/>
                <a:gd name="T1" fmla="*/ 3 h 23"/>
                <a:gd name="T2" fmla="*/ 0 w 35"/>
                <a:gd name="T3" fmla="*/ 3 h 23"/>
                <a:gd name="T4" fmla="*/ 30 w 35"/>
                <a:gd name="T5" fmla="*/ 6 h 23"/>
                <a:gd name="T6" fmla="*/ 1 w 35"/>
                <a:gd name="T7" fmla="*/ 23 h 23"/>
                <a:gd name="T8" fmla="*/ 35 w 35"/>
                <a:gd name="T9" fmla="*/ 4 h 23"/>
                <a:gd name="T10" fmla="*/ 0 w 35"/>
                <a:gd name="T11" fmla="*/ 3 h 23"/>
              </a:gdLst>
              <a:ahLst/>
              <a:cxnLst>
                <a:cxn ang="0">
                  <a:pos x="T0" y="T1"/>
                </a:cxn>
                <a:cxn ang="0">
                  <a:pos x="T2" y="T3"/>
                </a:cxn>
                <a:cxn ang="0">
                  <a:pos x="T4" y="T5"/>
                </a:cxn>
                <a:cxn ang="0">
                  <a:pos x="T6" y="T7"/>
                </a:cxn>
                <a:cxn ang="0">
                  <a:pos x="T8" y="T9"/>
                </a:cxn>
                <a:cxn ang="0">
                  <a:pos x="T10" y="T11"/>
                </a:cxn>
              </a:cxnLst>
              <a:rect l="0" t="0" r="r" b="b"/>
              <a:pathLst>
                <a:path w="35" h="23">
                  <a:moveTo>
                    <a:pt x="0" y="3"/>
                  </a:moveTo>
                  <a:lnTo>
                    <a:pt x="0" y="3"/>
                  </a:lnTo>
                  <a:cubicBezTo>
                    <a:pt x="9" y="2"/>
                    <a:pt x="21" y="2"/>
                    <a:pt x="30" y="6"/>
                  </a:cubicBezTo>
                  <a:cubicBezTo>
                    <a:pt x="27" y="11"/>
                    <a:pt x="15" y="20"/>
                    <a:pt x="1" y="23"/>
                  </a:cubicBezTo>
                  <a:cubicBezTo>
                    <a:pt x="12" y="22"/>
                    <a:pt x="32" y="14"/>
                    <a:pt x="35" y="4"/>
                  </a:cubicBezTo>
                  <a:cubicBezTo>
                    <a:pt x="26" y="0"/>
                    <a:pt x="6" y="0"/>
                    <a:pt x="0" y="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9" name="Freeform 1647"/>
            <p:cNvSpPr>
              <a:spLocks/>
            </p:cNvSpPr>
            <p:nvPr userDrawn="1"/>
          </p:nvSpPr>
          <p:spPr bwMode="auto">
            <a:xfrm>
              <a:off x="420" y="281"/>
              <a:ext cx="9" cy="9"/>
            </a:xfrm>
            <a:custGeom>
              <a:avLst/>
              <a:gdLst>
                <a:gd name="T0" fmla="*/ 0 w 20"/>
                <a:gd name="T1" fmla="*/ 3 h 19"/>
                <a:gd name="T2" fmla="*/ 0 w 20"/>
                <a:gd name="T3" fmla="*/ 3 h 19"/>
                <a:gd name="T4" fmla="*/ 17 w 20"/>
                <a:gd name="T5" fmla="*/ 9 h 19"/>
                <a:gd name="T6" fmla="*/ 4 w 20"/>
                <a:gd name="T7" fmla="*/ 19 h 19"/>
                <a:gd name="T8" fmla="*/ 20 w 20"/>
                <a:gd name="T9" fmla="*/ 8 h 19"/>
                <a:gd name="T10" fmla="*/ 0 w 20"/>
                <a:gd name="T11" fmla="*/ 3 h 19"/>
              </a:gdLst>
              <a:ahLst/>
              <a:cxnLst>
                <a:cxn ang="0">
                  <a:pos x="T0" y="T1"/>
                </a:cxn>
                <a:cxn ang="0">
                  <a:pos x="T2" y="T3"/>
                </a:cxn>
                <a:cxn ang="0">
                  <a:pos x="T4" y="T5"/>
                </a:cxn>
                <a:cxn ang="0">
                  <a:pos x="T6" y="T7"/>
                </a:cxn>
                <a:cxn ang="0">
                  <a:pos x="T8" y="T9"/>
                </a:cxn>
                <a:cxn ang="0">
                  <a:pos x="T10" y="T11"/>
                </a:cxn>
              </a:cxnLst>
              <a:rect l="0" t="0" r="r" b="b"/>
              <a:pathLst>
                <a:path w="20" h="19">
                  <a:moveTo>
                    <a:pt x="0" y="3"/>
                  </a:moveTo>
                  <a:lnTo>
                    <a:pt x="0" y="3"/>
                  </a:lnTo>
                  <a:cubicBezTo>
                    <a:pt x="9" y="2"/>
                    <a:pt x="15" y="5"/>
                    <a:pt x="17" y="9"/>
                  </a:cubicBezTo>
                  <a:cubicBezTo>
                    <a:pt x="15" y="14"/>
                    <a:pt x="9" y="18"/>
                    <a:pt x="4" y="19"/>
                  </a:cubicBezTo>
                  <a:cubicBezTo>
                    <a:pt x="11" y="19"/>
                    <a:pt x="18" y="14"/>
                    <a:pt x="20" y="8"/>
                  </a:cubicBezTo>
                  <a:cubicBezTo>
                    <a:pt x="17" y="3"/>
                    <a:pt x="7" y="0"/>
                    <a:pt x="0" y="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0" name="Freeform 1648"/>
            <p:cNvSpPr>
              <a:spLocks/>
            </p:cNvSpPr>
            <p:nvPr userDrawn="1"/>
          </p:nvSpPr>
          <p:spPr bwMode="auto">
            <a:xfrm>
              <a:off x="401" y="284"/>
              <a:ext cx="7" cy="9"/>
            </a:xfrm>
            <a:custGeom>
              <a:avLst/>
              <a:gdLst>
                <a:gd name="T0" fmla="*/ 0 w 15"/>
                <a:gd name="T1" fmla="*/ 2 h 19"/>
                <a:gd name="T2" fmla="*/ 0 w 15"/>
                <a:gd name="T3" fmla="*/ 2 h 19"/>
                <a:gd name="T4" fmla="*/ 12 w 15"/>
                <a:gd name="T5" fmla="*/ 8 h 19"/>
                <a:gd name="T6" fmla="*/ 4 w 15"/>
                <a:gd name="T7" fmla="*/ 19 h 19"/>
                <a:gd name="T8" fmla="*/ 15 w 15"/>
                <a:gd name="T9" fmla="*/ 8 h 19"/>
                <a:gd name="T10" fmla="*/ 0 w 15"/>
                <a:gd name="T11" fmla="*/ 2 h 19"/>
              </a:gdLst>
              <a:ahLst/>
              <a:cxnLst>
                <a:cxn ang="0">
                  <a:pos x="T0" y="T1"/>
                </a:cxn>
                <a:cxn ang="0">
                  <a:pos x="T2" y="T3"/>
                </a:cxn>
                <a:cxn ang="0">
                  <a:pos x="T4" y="T5"/>
                </a:cxn>
                <a:cxn ang="0">
                  <a:pos x="T6" y="T7"/>
                </a:cxn>
                <a:cxn ang="0">
                  <a:pos x="T8" y="T9"/>
                </a:cxn>
                <a:cxn ang="0">
                  <a:pos x="T10" y="T11"/>
                </a:cxn>
              </a:cxnLst>
              <a:rect l="0" t="0" r="r" b="b"/>
              <a:pathLst>
                <a:path w="15" h="19">
                  <a:moveTo>
                    <a:pt x="0" y="2"/>
                  </a:moveTo>
                  <a:lnTo>
                    <a:pt x="0" y="2"/>
                  </a:lnTo>
                  <a:cubicBezTo>
                    <a:pt x="5" y="2"/>
                    <a:pt x="9" y="5"/>
                    <a:pt x="12" y="8"/>
                  </a:cubicBezTo>
                  <a:cubicBezTo>
                    <a:pt x="11" y="12"/>
                    <a:pt x="9" y="17"/>
                    <a:pt x="4" y="19"/>
                  </a:cubicBezTo>
                  <a:cubicBezTo>
                    <a:pt x="10" y="18"/>
                    <a:pt x="13" y="13"/>
                    <a:pt x="15" y="8"/>
                  </a:cubicBezTo>
                  <a:cubicBezTo>
                    <a:pt x="12" y="5"/>
                    <a:pt x="7" y="0"/>
                    <a:pt x="0" y="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1" name="Freeform 1649"/>
            <p:cNvSpPr>
              <a:spLocks/>
            </p:cNvSpPr>
            <p:nvPr userDrawn="1"/>
          </p:nvSpPr>
          <p:spPr bwMode="auto">
            <a:xfrm>
              <a:off x="423" y="305"/>
              <a:ext cx="10" cy="3"/>
            </a:xfrm>
            <a:custGeom>
              <a:avLst/>
              <a:gdLst>
                <a:gd name="T0" fmla="*/ 21 w 21"/>
                <a:gd name="T1" fmla="*/ 6 h 6"/>
                <a:gd name="T2" fmla="*/ 21 w 21"/>
                <a:gd name="T3" fmla="*/ 6 h 6"/>
                <a:gd name="T4" fmla="*/ 0 w 21"/>
                <a:gd name="T5" fmla="*/ 0 h 6"/>
                <a:gd name="T6" fmla="*/ 0 w 21"/>
                <a:gd name="T7" fmla="*/ 2 h 6"/>
                <a:gd name="T8" fmla="*/ 21 w 21"/>
                <a:gd name="T9" fmla="*/ 6 h 6"/>
              </a:gdLst>
              <a:ahLst/>
              <a:cxnLst>
                <a:cxn ang="0">
                  <a:pos x="T0" y="T1"/>
                </a:cxn>
                <a:cxn ang="0">
                  <a:pos x="T2" y="T3"/>
                </a:cxn>
                <a:cxn ang="0">
                  <a:pos x="T4" y="T5"/>
                </a:cxn>
                <a:cxn ang="0">
                  <a:pos x="T6" y="T7"/>
                </a:cxn>
                <a:cxn ang="0">
                  <a:pos x="T8" y="T9"/>
                </a:cxn>
              </a:cxnLst>
              <a:rect l="0" t="0" r="r" b="b"/>
              <a:pathLst>
                <a:path w="21" h="6">
                  <a:moveTo>
                    <a:pt x="21" y="6"/>
                  </a:moveTo>
                  <a:lnTo>
                    <a:pt x="21" y="6"/>
                  </a:lnTo>
                  <a:cubicBezTo>
                    <a:pt x="11" y="3"/>
                    <a:pt x="5" y="1"/>
                    <a:pt x="0" y="0"/>
                  </a:cubicBezTo>
                  <a:lnTo>
                    <a:pt x="0" y="2"/>
                  </a:lnTo>
                  <a:cubicBezTo>
                    <a:pt x="6" y="4"/>
                    <a:pt x="12" y="4"/>
                    <a:pt x="21"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2" name="Freeform 1650"/>
            <p:cNvSpPr>
              <a:spLocks/>
            </p:cNvSpPr>
            <p:nvPr userDrawn="1"/>
          </p:nvSpPr>
          <p:spPr bwMode="auto">
            <a:xfrm>
              <a:off x="442" y="307"/>
              <a:ext cx="13" cy="9"/>
            </a:xfrm>
            <a:custGeom>
              <a:avLst/>
              <a:gdLst>
                <a:gd name="T0" fmla="*/ 6 w 29"/>
                <a:gd name="T1" fmla="*/ 0 h 21"/>
                <a:gd name="T2" fmla="*/ 6 w 29"/>
                <a:gd name="T3" fmla="*/ 0 h 21"/>
                <a:gd name="T4" fmla="*/ 25 w 29"/>
                <a:gd name="T5" fmla="*/ 13 h 21"/>
                <a:gd name="T6" fmla="*/ 0 w 29"/>
                <a:gd name="T7" fmla="*/ 17 h 21"/>
                <a:gd name="T8" fmla="*/ 29 w 29"/>
                <a:gd name="T9" fmla="*/ 14 h 21"/>
                <a:gd name="T10" fmla="*/ 6 w 29"/>
                <a:gd name="T11" fmla="*/ 0 h 21"/>
              </a:gdLst>
              <a:ahLst/>
              <a:cxnLst>
                <a:cxn ang="0">
                  <a:pos x="T0" y="T1"/>
                </a:cxn>
                <a:cxn ang="0">
                  <a:pos x="T2" y="T3"/>
                </a:cxn>
                <a:cxn ang="0">
                  <a:pos x="T4" y="T5"/>
                </a:cxn>
                <a:cxn ang="0">
                  <a:pos x="T6" y="T7"/>
                </a:cxn>
                <a:cxn ang="0">
                  <a:pos x="T8" y="T9"/>
                </a:cxn>
                <a:cxn ang="0">
                  <a:pos x="T10" y="T11"/>
                </a:cxn>
              </a:cxnLst>
              <a:rect l="0" t="0" r="r" b="b"/>
              <a:pathLst>
                <a:path w="29" h="21">
                  <a:moveTo>
                    <a:pt x="6" y="0"/>
                  </a:moveTo>
                  <a:lnTo>
                    <a:pt x="6" y="0"/>
                  </a:lnTo>
                  <a:cubicBezTo>
                    <a:pt x="14" y="1"/>
                    <a:pt x="21" y="7"/>
                    <a:pt x="25" y="13"/>
                  </a:cubicBezTo>
                  <a:cubicBezTo>
                    <a:pt x="17" y="20"/>
                    <a:pt x="6" y="18"/>
                    <a:pt x="0" y="17"/>
                  </a:cubicBezTo>
                  <a:cubicBezTo>
                    <a:pt x="8" y="20"/>
                    <a:pt x="20" y="21"/>
                    <a:pt x="29" y="14"/>
                  </a:cubicBezTo>
                  <a:cubicBezTo>
                    <a:pt x="24" y="5"/>
                    <a:pt x="14" y="0"/>
                    <a:pt x="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3" name="Freeform 1651"/>
            <p:cNvSpPr>
              <a:spLocks/>
            </p:cNvSpPr>
            <p:nvPr userDrawn="1"/>
          </p:nvSpPr>
          <p:spPr bwMode="auto">
            <a:xfrm>
              <a:off x="366" y="428"/>
              <a:ext cx="10" cy="14"/>
            </a:xfrm>
            <a:custGeom>
              <a:avLst/>
              <a:gdLst>
                <a:gd name="T0" fmla="*/ 12 w 24"/>
                <a:gd name="T1" fmla="*/ 2 h 31"/>
                <a:gd name="T2" fmla="*/ 12 w 24"/>
                <a:gd name="T3" fmla="*/ 2 h 31"/>
                <a:gd name="T4" fmla="*/ 0 w 24"/>
                <a:gd name="T5" fmla="*/ 31 h 31"/>
                <a:gd name="T6" fmla="*/ 14 w 24"/>
                <a:gd name="T7" fmla="*/ 3 h 31"/>
                <a:gd name="T8" fmla="*/ 24 w 24"/>
                <a:gd name="T9" fmla="*/ 8 h 31"/>
                <a:gd name="T10" fmla="*/ 12 w 24"/>
                <a:gd name="T11" fmla="*/ 2 h 31"/>
              </a:gdLst>
              <a:ahLst/>
              <a:cxnLst>
                <a:cxn ang="0">
                  <a:pos x="T0" y="T1"/>
                </a:cxn>
                <a:cxn ang="0">
                  <a:pos x="T2" y="T3"/>
                </a:cxn>
                <a:cxn ang="0">
                  <a:pos x="T4" y="T5"/>
                </a:cxn>
                <a:cxn ang="0">
                  <a:pos x="T6" y="T7"/>
                </a:cxn>
                <a:cxn ang="0">
                  <a:pos x="T8" y="T9"/>
                </a:cxn>
                <a:cxn ang="0">
                  <a:pos x="T10" y="T11"/>
                </a:cxn>
              </a:cxnLst>
              <a:rect l="0" t="0" r="r" b="b"/>
              <a:pathLst>
                <a:path w="24" h="31">
                  <a:moveTo>
                    <a:pt x="12" y="2"/>
                  </a:moveTo>
                  <a:lnTo>
                    <a:pt x="12" y="2"/>
                  </a:lnTo>
                  <a:cubicBezTo>
                    <a:pt x="13" y="8"/>
                    <a:pt x="13" y="26"/>
                    <a:pt x="0" y="31"/>
                  </a:cubicBezTo>
                  <a:cubicBezTo>
                    <a:pt x="13" y="28"/>
                    <a:pt x="16" y="13"/>
                    <a:pt x="14" y="3"/>
                  </a:cubicBezTo>
                  <a:cubicBezTo>
                    <a:pt x="16" y="3"/>
                    <a:pt x="20" y="5"/>
                    <a:pt x="24" y="8"/>
                  </a:cubicBezTo>
                  <a:cubicBezTo>
                    <a:pt x="22" y="3"/>
                    <a:pt x="18" y="0"/>
                    <a:pt x="12" y="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4" name="Freeform 1652"/>
            <p:cNvSpPr>
              <a:spLocks/>
            </p:cNvSpPr>
            <p:nvPr userDrawn="1"/>
          </p:nvSpPr>
          <p:spPr bwMode="auto">
            <a:xfrm>
              <a:off x="373" y="424"/>
              <a:ext cx="8" cy="9"/>
            </a:xfrm>
            <a:custGeom>
              <a:avLst/>
              <a:gdLst>
                <a:gd name="T0" fmla="*/ 0 w 18"/>
                <a:gd name="T1" fmla="*/ 0 h 21"/>
                <a:gd name="T2" fmla="*/ 0 w 18"/>
                <a:gd name="T3" fmla="*/ 0 h 21"/>
                <a:gd name="T4" fmla="*/ 14 w 18"/>
                <a:gd name="T5" fmla="*/ 21 h 21"/>
                <a:gd name="T6" fmla="*/ 0 w 18"/>
                <a:gd name="T7" fmla="*/ 0 h 21"/>
              </a:gdLst>
              <a:ahLst/>
              <a:cxnLst>
                <a:cxn ang="0">
                  <a:pos x="T0" y="T1"/>
                </a:cxn>
                <a:cxn ang="0">
                  <a:pos x="T2" y="T3"/>
                </a:cxn>
                <a:cxn ang="0">
                  <a:pos x="T4" y="T5"/>
                </a:cxn>
                <a:cxn ang="0">
                  <a:pos x="T6" y="T7"/>
                </a:cxn>
              </a:cxnLst>
              <a:rect l="0" t="0" r="r" b="b"/>
              <a:pathLst>
                <a:path w="18" h="21">
                  <a:moveTo>
                    <a:pt x="0" y="0"/>
                  </a:moveTo>
                  <a:lnTo>
                    <a:pt x="0" y="0"/>
                  </a:lnTo>
                  <a:cubicBezTo>
                    <a:pt x="14" y="4"/>
                    <a:pt x="14" y="15"/>
                    <a:pt x="14" y="21"/>
                  </a:cubicBezTo>
                  <a:cubicBezTo>
                    <a:pt x="18" y="9"/>
                    <a:pt x="1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5" name="Freeform 1653"/>
            <p:cNvSpPr>
              <a:spLocks/>
            </p:cNvSpPr>
            <p:nvPr userDrawn="1"/>
          </p:nvSpPr>
          <p:spPr bwMode="auto">
            <a:xfrm>
              <a:off x="370" y="418"/>
              <a:ext cx="4" cy="1"/>
            </a:xfrm>
            <a:custGeom>
              <a:avLst/>
              <a:gdLst>
                <a:gd name="T0" fmla="*/ 5 w 10"/>
                <a:gd name="T1" fmla="*/ 0 h 2"/>
                <a:gd name="T2" fmla="*/ 5 w 10"/>
                <a:gd name="T3" fmla="*/ 0 h 2"/>
                <a:gd name="T4" fmla="*/ 6 w 10"/>
                <a:gd name="T5" fmla="*/ 2 h 2"/>
                <a:gd name="T6" fmla="*/ 10 w 10"/>
                <a:gd name="T7" fmla="*/ 1 h 2"/>
                <a:gd name="T8" fmla="*/ 5 w 10"/>
                <a:gd name="T9" fmla="*/ 0 h 2"/>
              </a:gdLst>
              <a:ahLst/>
              <a:cxnLst>
                <a:cxn ang="0">
                  <a:pos x="T0" y="T1"/>
                </a:cxn>
                <a:cxn ang="0">
                  <a:pos x="T2" y="T3"/>
                </a:cxn>
                <a:cxn ang="0">
                  <a:pos x="T4" y="T5"/>
                </a:cxn>
                <a:cxn ang="0">
                  <a:pos x="T6" y="T7"/>
                </a:cxn>
                <a:cxn ang="0">
                  <a:pos x="T8" y="T9"/>
                </a:cxn>
              </a:cxnLst>
              <a:rect l="0" t="0" r="r" b="b"/>
              <a:pathLst>
                <a:path w="10" h="2">
                  <a:moveTo>
                    <a:pt x="5" y="0"/>
                  </a:moveTo>
                  <a:lnTo>
                    <a:pt x="5" y="0"/>
                  </a:lnTo>
                  <a:cubicBezTo>
                    <a:pt x="0" y="0"/>
                    <a:pt x="5" y="2"/>
                    <a:pt x="6" y="2"/>
                  </a:cubicBezTo>
                  <a:cubicBezTo>
                    <a:pt x="9" y="2"/>
                    <a:pt x="10" y="1"/>
                    <a:pt x="10" y="1"/>
                  </a:cubicBezTo>
                  <a:cubicBezTo>
                    <a:pt x="8" y="1"/>
                    <a:pt x="6" y="0"/>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6" name="Freeform 1654"/>
            <p:cNvSpPr>
              <a:spLocks/>
            </p:cNvSpPr>
            <p:nvPr userDrawn="1"/>
          </p:nvSpPr>
          <p:spPr bwMode="auto">
            <a:xfrm>
              <a:off x="375" y="413"/>
              <a:ext cx="6" cy="8"/>
            </a:xfrm>
            <a:custGeom>
              <a:avLst/>
              <a:gdLst>
                <a:gd name="T0" fmla="*/ 10 w 14"/>
                <a:gd name="T1" fmla="*/ 0 h 16"/>
                <a:gd name="T2" fmla="*/ 10 w 14"/>
                <a:gd name="T3" fmla="*/ 0 h 16"/>
                <a:gd name="T4" fmla="*/ 0 w 14"/>
                <a:gd name="T5" fmla="*/ 15 h 16"/>
                <a:gd name="T6" fmla="*/ 10 w 14"/>
                <a:gd name="T7" fmla="*/ 0 h 16"/>
              </a:gdLst>
              <a:ahLst/>
              <a:cxnLst>
                <a:cxn ang="0">
                  <a:pos x="T0" y="T1"/>
                </a:cxn>
                <a:cxn ang="0">
                  <a:pos x="T2" y="T3"/>
                </a:cxn>
                <a:cxn ang="0">
                  <a:pos x="T4" y="T5"/>
                </a:cxn>
                <a:cxn ang="0">
                  <a:pos x="T6" y="T7"/>
                </a:cxn>
              </a:cxnLst>
              <a:rect l="0" t="0" r="r" b="b"/>
              <a:pathLst>
                <a:path w="14" h="16">
                  <a:moveTo>
                    <a:pt x="10" y="0"/>
                  </a:moveTo>
                  <a:lnTo>
                    <a:pt x="10" y="0"/>
                  </a:lnTo>
                  <a:cubicBezTo>
                    <a:pt x="10" y="5"/>
                    <a:pt x="8" y="12"/>
                    <a:pt x="0" y="15"/>
                  </a:cubicBezTo>
                  <a:cubicBezTo>
                    <a:pt x="7" y="16"/>
                    <a:pt x="14" y="8"/>
                    <a:pt x="1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7" name="Freeform 1655"/>
            <p:cNvSpPr>
              <a:spLocks/>
            </p:cNvSpPr>
            <p:nvPr userDrawn="1"/>
          </p:nvSpPr>
          <p:spPr bwMode="auto">
            <a:xfrm>
              <a:off x="339" y="407"/>
              <a:ext cx="13" cy="37"/>
            </a:xfrm>
            <a:custGeom>
              <a:avLst/>
              <a:gdLst>
                <a:gd name="T0" fmla="*/ 0 w 29"/>
                <a:gd name="T1" fmla="*/ 0 h 83"/>
                <a:gd name="T2" fmla="*/ 0 w 29"/>
                <a:gd name="T3" fmla="*/ 0 h 83"/>
                <a:gd name="T4" fmla="*/ 22 w 29"/>
                <a:gd name="T5" fmla="*/ 45 h 83"/>
                <a:gd name="T6" fmla="*/ 12 w 29"/>
                <a:gd name="T7" fmla="*/ 83 h 83"/>
                <a:gd name="T8" fmla="*/ 24 w 29"/>
                <a:gd name="T9" fmla="*/ 45 h 83"/>
                <a:gd name="T10" fmla="*/ 0 w 29"/>
                <a:gd name="T11" fmla="*/ 0 h 83"/>
              </a:gdLst>
              <a:ahLst/>
              <a:cxnLst>
                <a:cxn ang="0">
                  <a:pos x="T0" y="T1"/>
                </a:cxn>
                <a:cxn ang="0">
                  <a:pos x="T2" y="T3"/>
                </a:cxn>
                <a:cxn ang="0">
                  <a:pos x="T4" y="T5"/>
                </a:cxn>
                <a:cxn ang="0">
                  <a:pos x="T6" y="T7"/>
                </a:cxn>
                <a:cxn ang="0">
                  <a:pos x="T8" y="T9"/>
                </a:cxn>
                <a:cxn ang="0">
                  <a:pos x="T10" y="T11"/>
                </a:cxn>
              </a:cxnLst>
              <a:rect l="0" t="0" r="r" b="b"/>
              <a:pathLst>
                <a:path w="29" h="83">
                  <a:moveTo>
                    <a:pt x="0" y="0"/>
                  </a:moveTo>
                  <a:lnTo>
                    <a:pt x="0" y="0"/>
                  </a:lnTo>
                  <a:cubicBezTo>
                    <a:pt x="6" y="12"/>
                    <a:pt x="19" y="28"/>
                    <a:pt x="22" y="45"/>
                  </a:cubicBezTo>
                  <a:cubicBezTo>
                    <a:pt x="26" y="61"/>
                    <a:pt x="21" y="77"/>
                    <a:pt x="12" y="83"/>
                  </a:cubicBezTo>
                  <a:cubicBezTo>
                    <a:pt x="21" y="78"/>
                    <a:pt x="29" y="64"/>
                    <a:pt x="24" y="45"/>
                  </a:cubicBezTo>
                  <a:cubicBezTo>
                    <a:pt x="20" y="28"/>
                    <a:pt x="9" y="14"/>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8" name="Freeform 1656"/>
            <p:cNvSpPr>
              <a:spLocks/>
            </p:cNvSpPr>
            <p:nvPr userDrawn="1"/>
          </p:nvSpPr>
          <p:spPr bwMode="auto">
            <a:xfrm>
              <a:off x="345" y="403"/>
              <a:ext cx="27" cy="36"/>
            </a:xfrm>
            <a:custGeom>
              <a:avLst/>
              <a:gdLst>
                <a:gd name="T0" fmla="*/ 0 w 59"/>
                <a:gd name="T1" fmla="*/ 0 h 80"/>
                <a:gd name="T2" fmla="*/ 0 w 59"/>
                <a:gd name="T3" fmla="*/ 0 h 80"/>
                <a:gd name="T4" fmla="*/ 25 w 59"/>
                <a:gd name="T5" fmla="*/ 16 h 80"/>
                <a:gd name="T6" fmla="*/ 51 w 59"/>
                <a:gd name="T7" fmla="*/ 59 h 80"/>
                <a:gd name="T8" fmla="*/ 34 w 59"/>
                <a:gd name="T9" fmla="*/ 78 h 80"/>
                <a:gd name="T10" fmla="*/ 50 w 59"/>
                <a:gd name="T11" fmla="*/ 71 h 80"/>
                <a:gd name="T12" fmla="*/ 32 w 59"/>
                <a:gd name="T13" fmla="*/ 18 h 80"/>
                <a:gd name="T14" fmla="*/ 0 w 59"/>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0">
                  <a:moveTo>
                    <a:pt x="0" y="0"/>
                  </a:moveTo>
                  <a:lnTo>
                    <a:pt x="0" y="0"/>
                  </a:lnTo>
                  <a:cubicBezTo>
                    <a:pt x="7" y="6"/>
                    <a:pt x="20" y="13"/>
                    <a:pt x="25" y="16"/>
                  </a:cubicBezTo>
                  <a:cubicBezTo>
                    <a:pt x="35" y="23"/>
                    <a:pt x="53" y="36"/>
                    <a:pt x="51" y="59"/>
                  </a:cubicBezTo>
                  <a:cubicBezTo>
                    <a:pt x="49" y="78"/>
                    <a:pt x="39" y="78"/>
                    <a:pt x="34" y="78"/>
                  </a:cubicBezTo>
                  <a:cubicBezTo>
                    <a:pt x="41" y="80"/>
                    <a:pt x="47" y="77"/>
                    <a:pt x="50" y="71"/>
                  </a:cubicBezTo>
                  <a:cubicBezTo>
                    <a:pt x="59" y="54"/>
                    <a:pt x="51" y="31"/>
                    <a:pt x="32" y="18"/>
                  </a:cubicBezTo>
                  <a:cubicBezTo>
                    <a:pt x="23" y="12"/>
                    <a:pt x="12" y="7"/>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9" name="Freeform 1657"/>
            <p:cNvSpPr>
              <a:spLocks/>
            </p:cNvSpPr>
            <p:nvPr userDrawn="1"/>
          </p:nvSpPr>
          <p:spPr bwMode="auto">
            <a:xfrm>
              <a:off x="354" y="424"/>
              <a:ext cx="8" cy="4"/>
            </a:xfrm>
            <a:custGeom>
              <a:avLst/>
              <a:gdLst>
                <a:gd name="T0" fmla="*/ 18 w 18"/>
                <a:gd name="T1" fmla="*/ 0 h 9"/>
                <a:gd name="T2" fmla="*/ 18 w 18"/>
                <a:gd name="T3" fmla="*/ 0 h 9"/>
                <a:gd name="T4" fmla="*/ 0 w 18"/>
                <a:gd name="T5" fmla="*/ 4 h 9"/>
                <a:gd name="T6" fmla="*/ 18 w 18"/>
                <a:gd name="T7" fmla="*/ 0 h 9"/>
              </a:gdLst>
              <a:ahLst/>
              <a:cxnLst>
                <a:cxn ang="0">
                  <a:pos x="T0" y="T1"/>
                </a:cxn>
                <a:cxn ang="0">
                  <a:pos x="T2" y="T3"/>
                </a:cxn>
                <a:cxn ang="0">
                  <a:pos x="T4" y="T5"/>
                </a:cxn>
                <a:cxn ang="0">
                  <a:pos x="T6" y="T7"/>
                </a:cxn>
              </a:cxnLst>
              <a:rect l="0" t="0" r="r" b="b"/>
              <a:pathLst>
                <a:path w="18" h="9">
                  <a:moveTo>
                    <a:pt x="18" y="0"/>
                  </a:moveTo>
                  <a:lnTo>
                    <a:pt x="18" y="0"/>
                  </a:lnTo>
                  <a:cubicBezTo>
                    <a:pt x="15" y="4"/>
                    <a:pt x="6" y="6"/>
                    <a:pt x="0" y="4"/>
                  </a:cubicBezTo>
                  <a:cubicBezTo>
                    <a:pt x="5" y="9"/>
                    <a:pt x="15" y="7"/>
                    <a:pt x="1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0" name="Freeform 1658"/>
            <p:cNvSpPr>
              <a:spLocks/>
            </p:cNvSpPr>
            <p:nvPr userDrawn="1"/>
          </p:nvSpPr>
          <p:spPr bwMode="auto">
            <a:xfrm>
              <a:off x="350" y="368"/>
              <a:ext cx="2" cy="2"/>
            </a:xfrm>
            <a:custGeom>
              <a:avLst/>
              <a:gdLst>
                <a:gd name="T0" fmla="*/ 4 w 4"/>
                <a:gd name="T1" fmla="*/ 0 h 5"/>
                <a:gd name="T2" fmla="*/ 4 w 4"/>
                <a:gd name="T3" fmla="*/ 0 h 5"/>
                <a:gd name="T4" fmla="*/ 2 w 4"/>
                <a:gd name="T5" fmla="*/ 0 h 5"/>
                <a:gd name="T6" fmla="*/ 0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0"/>
                  </a:lnTo>
                  <a:lnTo>
                    <a:pt x="2" y="0"/>
                  </a:lnTo>
                  <a:lnTo>
                    <a:pt x="0" y="5"/>
                  </a:lnTo>
                  <a:lnTo>
                    <a:pt x="4"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1" name="Freeform 1659"/>
            <p:cNvSpPr>
              <a:spLocks/>
            </p:cNvSpPr>
            <p:nvPr userDrawn="1"/>
          </p:nvSpPr>
          <p:spPr bwMode="auto">
            <a:xfrm>
              <a:off x="363" y="363"/>
              <a:ext cx="3" cy="1"/>
            </a:xfrm>
            <a:custGeom>
              <a:avLst/>
              <a:gdLst>
                <a:gd name="T0" fmla="*/ 0 w 8"/>
                <a:gd name="T1" fmla="*/ 1 h 4"/>
                <a:gd name="T2" fmla="*/ 0 w 8"/>
                <a:gd name="T3" fmla="*/ 1 h 4"/>
                <a:gd name="T4" fmla="*/ 8 w 8"/>
                <a:gd name="T5" fmla="*/ 4 h 4"/>
                <a:gd name="T6" fmla="*/ 1 w 8"/>
                <a:gd name="T7" fmla="*/ 0 h 4"/>
                <a:gd name="T8" fmla="*/ 0 w 8"/>
                <a:gd name="T9" fmla="*/ 1 h 4"/>
              </a:gdLst>
              <a:ahLst/>
              <a:cxnLst>
                <a:cxn ang="0">
                  <a:pos x="T0" y="T1"/>
                </a:cxn>
                <a:cxn ang="0">
                  <a:pos x="T2" y="T3"/>
                </a:cxn>
                <a:cxn ang="0">
                  <a:pos x="T4" y="T5"/>
                </a:cxn>
                <a:cxn ang="0">
                  <a:pos x="T6" y="T7"/>
                </a:cxn>
                <a:cxn ang="0">
                  <a:pos x="T8" y="T9"/>
                </a:cxn>
              </a:cxnLst>
              <a:rect l="0" t="0" r="r" b="b"/>
              <a:pathLst>
                <a:path w="8" h="4">
                  <a:moveTo>
                    <a:pt x="0" y="1"/>
                  </a:moveTo>
                  <a:lnTo>
                    <a:pt x="0" y="1"/>
                  </a:lnTo>
                  <a:lnTo>
                    <a:pt x="8" y="4"/>
                  </a:lnTo>
                  <a:lnTo>
                    <a:pt x="1"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2" name="Freeform 1660"/>
            <p:cNvSpPr>
              <a:spLocks/>
            </p:cNvSpPr>
            <p:nvPr userDrawn="1"/>
          </p:nvSpPr>
          <p:spPr bwMode="auto">
            <a:xfrm>
              <a:off x="439" y="319"/>
              <a:ext cx="9" cy="10"/>
            </a:xfrm>
            <a:custGeom>
              <a:avLst/>
              <a:gdLst>
                <a:gd name="T0" fmla="*/ 7 w 19"/>
                <a:gd name="T1" fmla="*/ 0 h 22"/>
                <a:gd name="T2" fmla="*/ 7 w 19"/>
                <a:gd name="T3" fmla="*/ 0 h 22"/>
                <a:gd name="T4" fmla="*/ 16 w 19"/>
                <a:gd name="T5" fmla="*/ 16 h 22"/>
                <a:gd name="T6" fmla="*/ 0 w 19"/>
                <a:gd name="T7" fmla="*/ 18 h 22"/>
                <a:gd name="T8" fmla="*/ 19 w 19"/>
                <a:gd name="T9" fmla="*/ 18 h 22"/>
                <a:gd name="T10" fmla="*/ 7 w 19"/>
                <a:gd name="T11" fmla="*/ 0 h 22"/>
              </a:gdLst>
              <a:ahLst/>
              <a:cxnLst>
                <a:cxn ang="0">
                  <a:pos x="T0" y="T1"/>
                </a:cxn>
                <a:cxn ang="0">
                  <a:pos x="T2" y="T3"/>
                </a:cxn>
                <a:cxn ang="0">
                  <a:pos x="T4" y="T5"/>
                </a:cxn>
                <a:cxn ang="0">
                  <a:pos x="T6" y="T7"/>
                </a:cxn>
                <a:cxn ang="0">
                  <a:pos x="T8" y="T9"/>
                </a:cxn>
                <a:cxn ang="0">
                  <a:pos x="T10" y="T11"/>
                </a:cxn>
              </a:cxnLst>
              <a:rect l="0" t="0" r="r" b="b"/>
              <a:pathLst>
                <a:path w="19" h="22">
                  <a:moveTo>
                    <a:pt x="7" y="0"/>
                  </a:moveTo>
                  <a:lnTo>
                    <a:pt x="7" y="0"/>
                  </a:lnTo>
                  <a:cubicBezTo>
                    <a:pt x="15" y="4"/>
                    <a:pt x="15" y="11"/>
                    <a:pt x="16" y="16"/>
                  </a:cubicBezTo>
                  <a:cubicBezTo>
                    <a:pt x="10" y="16"/>
                    <a:pt x="7" y="20"/>
                    <a:pt x="0" y="18"/>
                  </a:cubicBezTo>
                  <a:cubicBezTo>
                    <a:pt x="9" y="22"/>
                    <a:pt x="11" y="19"/>
                    <a:pt x="19" y="18"/>
                  </a:cubicBezTo>
                  <a:cubicBezTo>
                    <a:pt x="17" y="10"/>
                    <a:pt x="17" y="5"/>
                    <a:pt x="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3" name="Freeform 1661"/>
            <p:cNvSpPr>
              <a:spLocks/>
            </p:cNvSpPr>
            <p:nvPr userDrawn="1"/>
          </p:nvSpPr>
          <p:spPr bwMode="auto">
            <a:xfrm>
              <a:off x="419" y="311"/>
              <a:ext cx="9" cy="5"/>
            </a:xfrm>
            <a:custGeom>
              <a:avLst/>
              <a:gdLst>
                <a:gd name="T0" fmla="*/ 20 w 20"/>
                <a:gd name="T1" fmla="*/ 11 h 11"/>
                <a:gd name="T2" fmla="*/ 20 w 20"/>
                <a:gd name="T3" fmla="*/ 11 h 11"/>
                <a:gd name="T4" fmla="*/ 3 w 20"/>
                <a:gd name="T5" fmla="*/ 0 h 11"/>
                <a:gd name="T6" fmla="*/ 0 w 20"/>
                <a:gd name="T7" fmla="*/ 0 h 11"/>
                <a:gd name="T8" fmla="*/ 20 w 20"/>
                <a:gd name="T9" fmla="*/ 11 h 11"/>
              </a:gdLst>
              <a:ahLst/>
              <a:cxnLst>
                <a:cxn ang="0">
                  <a:pos x="T0" y="T1"/>
                </a:cxn>
                <a:cxn ang="0">
                  <a:pos x="T2" y="T3"/>
                </a:cxn>
                <a:cxn ang="0">
                  <a:pos x="T4" y="T5"/>
                </a:cxn>
                <a:cxn ang="0">
                  <a:pos x="T6" y="T7"/>
                </a:cxn>
                <a:cxn ang="0">
                  <a:pos x="T8" y="T9"/>
                </a:cxn>
              </a:cxnLst>
              <a:rect l="0" t="0" r="r" b="b"/>
              <a:pathLst>
                <a:path w="20" h="11">
                  <a:moveTo>
                    <a:pt x="20" y="11"/>
                  </a:moveTo>
                  <a:lnTo>
                    <a:pt x="20" y="11"/>
                  </a:lnTo>
                  <a:lnTo>
                    <a:pt x="3" y="0"/>
                  </a:lnTo>
                  <a:lnTo>
                    <a:pt x="0" y="0"/>
                  </a:lnTo>
                  <a:lnTo>
                    <a:pt x="20" y="1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4" name="Freeform 1662"/>
            <p:cNvSpPr>
              <a:spLocks/>
            </p:cNvSpPr>
            <p:nvPr userDrawn="1"/>
          </p:nvSpPr>
          <p:spPr bwMode="auto">
            <a:xfrm>
              <a:off x="415" y="317"/>
              <a:ext cx="7" cy="8"/>
            </a:xfrm>
            <a:custGeom>
              <a:avLst/>
              <a:gdLst>
                <a:gd name="T0" fmla="*/ 16 w 16"/>
                <a:gd name="T1" fmla="*/ 18 h 18"/>
                <a:gd name="T2" fmla="*/ 16 w 16"/>
                <a:gd name="T3" fmla="*/ 18 h 18"/>
                <a:gd name="T4" fmla="*/ 1 w 16"/>
                <a:gd name="T5" fmla="*/ 0 h 18"/>
                <a:gd name="T6" fmla="*/ 0 w 16"/>
                <a:gd name="T7" fmla="*/ 2 h 18"/>
                <a:gd name="T8" fmla="*/ 16 w 16"/>
                <a:gd name="T9" fmla="*/ 18 h 18"/>
              </a:gdLst>
              <a:ahLst/>
              <a:cxnLst>
                <a:cxn ang="0">
                  <a:pos x="T0" y="T1"/>
                </a:cxn>
                <a:cxn ang="0">
                  <a:pos x="T2" y="T3"/>
                </a:cxn>
                <a:cxn ang="0">
                  <a:pos x="T4" y="T5"/>
                </a:cxn>
                <a:cxn ang="0">
                  <a:pos x="T6" y="T7"/>
                </a:cxn>
                <a:cxn ang="0">
                  <a:pos x="T8" y="T9"/>
                </a:cxn>
              </a:cxnLst>
              <a:rect l="0" t="0" r="r" b="b"/>
              <a:pathLst>
                <a:path w="16" h="18">
                  <a:moveTo>
                    <a:pt x="16" y="18"/>
                  </a:moveTo>
                  <a:lnTo>
                    <a:pt x="16" y="18"/>
                  </a:lnTo>
                  <a:lnTo>
                    <a:pt x="1" y="0"/>
                  </a:lnTo>
                  <a:lnTo>
                    <a:pt x="0" y="2"/>
                  </a:lnTo>
                  <a:lnTo>
                    <a:pt x="16" y="1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5" name="Freeform 1663"/>
            <p:cNvSpPr>
              <a:spLocks/>
            </p:cNvSpPr>
            <p:nvPr userDrawn="1"/>
          </p:nvSpPr>
          <p:spPr bwMode="auto">
            <a:xfrm>
              <a:off x="428" y="331"/>
              <a:ext cx="10" cy="10"/>
            </a:xfrm>
            <a:custGeom>
              <a:avLst/>
              <a:gdLst>
                <a:gd name="T0" fmla="*/ 12 w 21"/>
                <a:gd name="T1" fmla="*/ 0 h 21"/>
                <a:gd name="T2" fmla="*/ 12 w 21"/>
                <a:gd name="T3" fmla="*/ 0 h 21"/>
                <a:gd name="T4" fmla="*/ 17 w 21"/>
                <a:gd name="T5" fmla="*/ 16 h 21"/>
                <a:gd name="T6" fmla="*/ 0 w 21"/>
                <a:gd name="T7" fmla="*/ 12 h 21"/>
                <a:gd name="T8" fmla="*/ 19 w 21"/>
                <a:gd name="T9" fmla="*/ 18 h 21"/>
                <a:gd name="T10" fmla="*/ 12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2" y="0"/>
                  </a:moveTo>
                  <a:lnTo>
                    <a:pt x="12" y="0"/>
                  </a:lnTo>
                  <a:cubicBezTo>
                    <a:pt x="19" y="6"/>
                    <a:pt x="17" y="11"/>
                    <a:pt x="17" y="16"/>
                  </a:cubicBezTo>
                  <a:cubicBezTo>
                    <a:pt x="11" y="16"/>
                    <a:pt x="6" y="18"/>
                    <a:pt x="0" y="12"/>
                  </a:cubicBezTo>
                  <a:cubicBezTo>
                    <a:pt x="7" y="21"/>
                    <a:pt x="12" y="17"/>
                    <a:pt x="19" y="18"/>
                  </a:cubicBezTo>
                  <a:cubicBezTo>
                    <a:pt x="20" y="9"/>
                    <a:pt x="21" y="7"/>
                    <a:pt x="1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6" name="Freeform 1664"/>
            <p:cNvSpPr>
              <a:spLocks/>
            </p:cNvSpPr>
            <p:nvPr userDrawn="1"/>
          </p:nvSpPr>
          <p:spPr bwMode="auto">
            <a:xfrm>
              <a:off x="406" y="322"/>
              <a:ext cx="6" cy="9"/>
            </a:xfrm>
            <a:custGeom>
              <a:avLst/>
              <a:gdLst>
                <a:gd name="T0" fmla="*/ 13 w 13"/>
                <a:gd name="T1" fmla="*/ 19 h 19"/>
                <a:gd name="T2" fmla="*/ 13 w 13"/>
                <a:gd name="T3" fmla="*/ 19 h 19"/>
                <a:gd name="T4" fmla="*/ 0 w 13"/>
                <a:gd name="T5" fmla="*/ 0 h 19"/>
                <a:gd name="T6" fmla="*/ 0 w 13"/>
                <a:gd name="T7" fmla="*/ 2 h 19"/>
                <a:gd name="T8" fmla="*/ 13 w 13"/>
                <a:gd name="T9" fmla="*/ 19 h 19"/>
              </a:gdLst>
              <a:ahLst/>
              <a:cxnLst>
                <a:cxn ang="0">
                  <a:pos x="T0" y="T1"/>
                </a:cxn>
                <a:cxn ang="0">
                  <a:pos x="T2" y="T3"/>
                </a:cxn>
                <a:cxn ang="0">
                  <a:pos x="T4" y="T5"/>
                </a:cxn>
                <a:cxn ang="0">
                  <a:pos x="T6" y="T7"/>
                </a:cxn>
                <a:cxn ang="0">
                  <a:pos x="T8" y="T9"/>
                </a:cxn>
              </a:cxnLst>
              <a:rect l="0" t="0" r="r" b="b"/>
              <a:pathLst>
                <a:path w="13" h="19">
                  <a:moveTo>
                    <a:pt x="13" y="19"/>
                  </a:moveTo>
                  <a:lnTo>
                    <a:pt x="13" y="19"/>
                  </a:lnTo>
                  <a:lnTo>
                    <a:pt x="0" y="0"/>
                  </a:lnTo>
                  <a:lnTo>
                    <a:pt x="0" y="2"/>
                  </a:lnTo>
                  <a:lnTo>
                    <a:pt x="13" y="1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7" name="Freeform 1665"/>
            <p:cNvSpPr>
              <a:spLocks/>
            </p:cNvSpPr>
            <p:nvPr userDrawn="1"/>
          </p:nvSpPr>
          <p:spPr bwMode="auto">
            <a:xfrm>
              <a:off x="414" y="339"/>
              <a:ext cx="11" cy="9"/>
            </a:xfrm>
            <a:custGeom>
              <a:avLst/>
              <a:gdLst>
                <a:gd name="T0" fmla="*/ 16 w 24"/>
                <a:gd name="T1" fmla="*/ 0 h 20"/>
                <a:gd name="T2" fmla="*/ 16 w 24"/>
                <a:gd name="T3" fmla="*/ 0 h 20"/>
                <a:gd name="T4" fmla="*/ 15 w 24"/>
                <a:gd name="T5" fmla="*/ 16 h 20"/>
                <a:gd name="T6" fmla="*/ 0 w 24"/>
                <a:gd name="T7" fmla="*/ 7 h 20"/>
                <a:gd name="T8" fmla="*/ 17 w 24"/>
                <a:gd name="T9" fmla="*/ 18 h 20"/>
                <a:gd name="T10" fmla="*/ 16 w 24"/>
                <a:gd name="T11" fmla="*/ 0 h 20"/>
              </a:gdLst>
              <a:ahLst/>
              <a:cxnLst>
                <a:cxn ang="0">
                  <a:pos x="T0" y="T1"/>
                </a:cxn>
                <a:cxn ang="0">
                  <a:pos x="T2" y="T3"/>
                </a:cxn>
                <a:cxn ang="0">
                  <a:pos x="T4" y="T5"/>
                </a:cxn>
                <a:cxn ang="0">
                  <a:pos x="T6" y="T7"/>
                </a:cxn>
                <a:cxn ang="0">
                  <a:pos x="T8" y="T9"/>
                </a:cxn>
                <a:cxn ang="0">
                  <a:pos x="T10" y="T11"/>
                </a:cxn>
              </a:cxnLst>
              <a:rect l="0" t="0" r="r" b="b"/>
              <a:pathLst>
                <a:path w="24" h="20">
                  <a:moveTo>
                    <a:pt x="16" y="0"/>
                  </a:moveTo>
                  <a:lnTo>
                    <a:pt x="16" y="0"/>
                  </a:lnTo>
                  <a:cubicBezTo>
                    <a:pt x="21" y="9"/>
                    <a:pt x="17" y="11"/>
                    <a:pt x="15" y="16"/>
                  </a:cubicBezTo>
                  <a:cubicBezTo>
                    <a:pt x="9" y="14"/>
                    <a:pt x="4" y="17"/>
                    <a:pt x="0" y="7"/>
                  </a:cubicBezTo>
                  <a:cubicBezTo>
                    <a:pt x="4" y="20"/>
                    <a:pt x="10" y="16"/>
                    <a:pt x="17" y="18"/>
                  </a:cubicBezTo>
                  <a:cubicBezTo>
                    <a:pt x="20" y="10"/>
                    <a:pt x="24" y="10"/>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8" name="Freeform 1666"/>
            <p:cNvSpPr>
              <a:spLocks/>
            </p:cNvSpPr>
            <p:nvPr userDrawn="1"/>
          </p:nvSpPr>
          <p:spPr bwMode="auto">
            <a:xfrm>
              <a:off x="397" y="326"/>
              <a:ext cx="4" cy="11"/>
            </a:xfrm>
            <a:custGeom>
              <a:avLst/>
              <a:gdLst>
                <a:gd name="T0" fmla="*/ 10 w 10"/>
                <a:gd name="T1" fmla="*/ 24 h 24"/>
                <a:gd name="T2" fmla="*/ 10 w 10"/>
                <a:gd name="T3" fmla="*/ 24 h 24"/>
                <a:gd name="T4" fmla="*/ 3 w 10"/>
                <a:gd name="T5" fmla="*/ 2 h 24"/>
                <a:gd name="T6" fmla="*/ 0 w 10"/>
                <a:gd name="T7" fmla="*/ 0 h 24"/>
                <a:gd name="T8" fmla="*/ 0 w 10"/>
                <a:gd name="T9" fmla="*/ 2 h 24"/>
                <a:gd name="T10" fmla="*/ 10 w 10"/>
                <a:gd name="T11" fmla="*/ 24 h 24"/>
              </a:gdLst>
              <a:ahLst/>
              <a:cxnLst>
                <a:cxn ang="0">
                  <a:pos x="T0" y="T1"/>
                </a:cxn>
                <a:cxn ang="0">
                  <a:pos x="T2" y="T3"/>
                </a:cxn>
                <a:cxn ang="0">
                  <a:pos x="T4" y="T5"/>
                </a:cxn>
                <a:cxn ang="0">
                  <a:pos x="T6" y="T7"/>
                </a:cxn>
                <a:cxn ang="0">
                  <a:pos x="T8" y="T9"/>
                </a:cxn>
                <a:cxn ang="0">
                  <a:pos x="T10" y="T11"/>
                </a:cxn>
              </a:cxnLst>
              <a:rect l="0" t="0" r="r" b="b"/>
              <a:pathLst>
                <a:path w="10" h="24">
                  <a:moveTo>
                    <a:pt x="10" y="24"/>
                  </a:moveTo>
                  <a:lnTo>
                    <a:pt x="10" y="24"/>
                  </a:lnTo>
                  <a:lnTo>
                    <a:pt x="3" y="2"/>
                  </a:lnTo>
                  <a:cubicBezTo>
                    <a:pt x="2" y="2"/>
                    <a:pt x="1" y="1"/>
                    <a:pt x="0" y="0"/>
                  </a:cubicBezTo>
                  <a:lnTo>
                    <a:pt x="0" y="2"/>
                  </a:lnTo>
                  <a:lnTo>
                    <a:pt x="10" y="2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9" name="Freeform 1667"/>
            <p:cNvSpPr>
              <a:spLocks/>
            </p:cNvSpPr>
            <p:nvPr userDrawn="1"/>
          </p:nvSpPr>
          <p:spPr bwMode="auto">
            <a:xfrm>
              <a:off x="400" y="344"/>
              <a:ext cx="11" cy="8"/>
            </a:xfrm>
            <a:custGeom>
              <a:avLst/>
              <a:gdLst>
                <a:gd name="T0" fmla="*/ 19 w 25"/>
                <a:gd name="T1" fmla="*/ 0 h 17"/>
                <a:gd name="T2" fmla="*/ 19 w 25"/>
                <a:gd name="T3" fmla="*/ 0 h 17"/>
                <a:gd name="T4" fmla="*/ 15 w 25"/>
                <a:gd name="T5" fmla="*/ 15 h 17"/>
                <a:gd name="T6" fmla="*/ 0 w 25"/>
                <a:gd name="T7" fmla="*/ 4 h 17"/>
                <a:gd name="T8" fmla="*/ 15 w 25"/>
                <a:gd name="T9" fmla="*/ 17 h 17"/>
                <a:gd name="T10" fmla="*/ 19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19" y="0"/>
                  </a:moveTo>
                  <a:lnTo>
                    <a:pt x="19" y="0"/>
                  </a:lnTo>
                  <a:cubicBezTo>
                    <a:pt x="22" y="10"/>
                    <a:pt x="17" y="10"/>
                    <a:pt x="15" y="15"/>
                  </a:cubicBezTo>
                  <a:cubicBezTo>
                    <a:pt x="9" y="12"/>
                    <a:pt x="3" y="14"/>
                    <a:pt x="0" y="4"/>
                  </a:cubicBezTo>
                  <a:cubicBezTo>
                    <a:pt x="2" y="17"/>
                    <a:pt x="9" y="14"/>
                    <a:pt x="15" y="17"/>
                  </a:cubicBezTo>
                  <a:cubicBezTo>
                    <a:pt x="20" y="10"/>
                    <a:pt x="25" y="12"/>
                    <a:pt x="1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0" name="Freeform 1668"/>
            <p:cNvSpPr>
              <a:spLocks/>
            </p:cNvSpPr>
            <p:nvPr userDrawn="1"/>
          </p:nvSpPr>
          <p:spPr bwMode="auto">
            <a:xfrm>
              <a:off x="386" y="329"/>
              <a:ext cx="2" cy="9"/>
            </a:xfrm>
            <a:custGeom>
              <a:avLst/>
              <a:gdLst>
                <a:gd name="T0" fmla="*/ 4 w 4"/>
                <a:gd name="T1" fmla="*/ 19 h 19"/>
                <a:gd name="T2" fmla="*/ 4 w 4"/>
                <a:gd name="T3" fmla="*/ 19 h 19"/>
                <a:gd name="T4" fmla="*/ 3 w 4"/>
                <a:gd name="T5" fmla="*/ 3 h 19"/>
                <a:gd name="T6" fmla="*/ 0 w 4"/>
                <a:gd name="T7" fmla="*/ 0 h 19"/>
                <a:gd name="T8" fmla="*/ 4 w 4"/>
                <a:gd name="T9" fmla="*/ 19 h 19"/>
              </a:gdLst>
              <a:ahLst/>
              <a:cxnLst>
                <a:cxn ang="0">
                  <a:pos x="T0" y="T1"/>
                </a:cxn>
                <a:cxn ang="0">
                  <a:pos x="T2" y="T3"/>
                </a:cxn>
                <a:cxn ang="0">
                  <a:pos x="T4" y="T5"/>
                </a:cxn>
                <a:cxn ang="0">
                  <a:pos x="T6" y="T7"/>
                </a:cxn>
                <a:cxn ang="0">
                  <a:pos x="T8" y="T9"/>
                </a:cxn>
              </a:cxnLst>
              <a:rect l="0" t="0" r="r" b="b"/>
              <a:pathLst>
                <a:path w="4" h="19">
                  <a:moveTo>
                    <a:pt x="4" y="19"/>
                  </a:moveTo>
                  <a:lnTo>
                    <a:pt x="4" y="19"/>
                  </a:lnTo>
                  <a:lnTo>
                    <a:pt x="3" y="3"/>
                  </a:lnTo>
                  <a:cubicBezTo>
                    <a:pt x="2" y="2"/>
                    <a:pt x="1" y="1"/>
                    <a:pt x="0" y="0"/>
                  </a:cubicBezTo>
                  <a:lnTo>
                    <a:pt x="4" y="1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1" name="Freeform 1669"/>
            <p:cNvSpPr>
              <a:spLocks/>
            </p:cNvSpPr>
            <p:nvPr userDrawn="1"/>
          </p:nvSpPr>
          <p:spPr bwMode="auto">
            <a:xfrm>
              <a:off x="383" y="343"/>
              <a:ext cx="10" cy="6"/>
            </a:xfrm>
            <a:custGeom>
              <a:avLst/>
              <a:gdLst>
                <a:gd name="T0" fmla="*/ 21 w 23"/>
                <a:gd name="T1" fmla="*/ 0 h 14"/>
                <a:gd name="T2" fmla="*/ 21 w 23"/>
                <a:gd name="T3" fmla="*/ 0 h 14"/>
                <a:gd name="T4" fmla="*/ 12 w 23"/>
                <a:gd name="T5" fmla="*/ 12 h 14"/>
                <a:gd name="T6" fmla="*/ 1 w 23"/>
                <a:gd name="T7" fmla="*/ 0 h 14"/>
                <a:gd name="T8" fmla="*/ 12 w 23"/>
                <a:gd name="T9" fmla="*/ 14 h 14"/>
                <a:gd name="T10" fmla="*/ 21 w 23"/>
                <a:gd name="T11" fmla="*/ 0 h 14"/>
              </a:gdLst>
              <a:ahLst/>
              <a:cxnLst>
                <a:cxn ang="0">
                  <a:pos x="T0" y="T1"/>
                </a:cxn>
                <a:cxn ang="0">
                  <a:pos x="T2" y="T3"/>
                </a:cxn>
                <a:cxn ang="0">
                  <a:pos x="T4" y="T5"/>
                </a:cxn>
                <a:cxn ang="0">
                  <a:pos x="T6" y="T7"/>
                </a:cxn>
                <a:cxn ang="0">
                  <a:pos x="T8" y="T9"/>
                </a:cxn>
                <a:cxn ang="0">
                  <a:pos x="T10" y="T11"/>
                </a:cxn>
              </a:cxnLst>
              <a:rect l="0" t="0" r="r" b="b"/>
              <a:pathLst>
                <a:path w="23" h="14">
                  <a:moveTo>
                    <a:pt x="21" y="0"/>
                  </a:moveTo>
                  <a:lnTo>
                    <a:pt x="21" y="0"/>
                  </a:lnTo>
                  <a:cubicBezTo>
                    <a:pt x="21" y="10"/>
                    <a:pt x="16" y="8"/>
                    <a:pt x="12" y="12"/>
                  </a:cubicBezTo>
                  <a:cubicBezTo>
                    <a:pt x="7" y="8"/>
                    <a:pt x="1" y="11"/>
                    <a:pt x="1" y="0"/>
                  </a:cubicBezTo>
                  <a:cubicBezTo>
                    <a:pt x="0" y="14"/>
                    <a:pt x="7" y="10"/>
                    <a:pt x="12" y="14"/>
                  </a:cubicBezTo>
                  <a:cubicBezTo>
                    <a:pt x="19" y="8"/>
                    <a:pt x="23" y="12"/>
                    <a:pt x="2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2" name="Freeform 1670"/>
            <p:cNvSpPr>
              <a:spLocks/>
            </p:cNvSpPr>
            <p:nvPr userDrawn="1"/>
          </p:nvSpPr>
          <p:spPr bwMode="auto">
            <a:xfrm>
              <a:off x="404" y="294"/>
              <a:ext cx="9" cy="2"/>
            </a:xfrm>
            <a:custGeom>
              <a:avLst/>
              <a:gdLst>
                <a:gd name="T0" fmla="*/ 20 w 20"/>
                <a:gd name="T1" fmla="*/ 3 h 3"/>
                <a:gd name="T2" fmla="*/ 20 w 20"/>
                <a:gd name="T3" fmla="*/ 3 h 3"/>
                <a:gd name="T4" fmla="*/ 5 w 20"/>
                <a:gd name="T5" fmla="*/ 0 h 3"/>
                <a:gd name="T6" fmla="*/ 0 w 20"/>
                <a:gd name="T7" fmla="*/ 2 h 3"/>
                <a:gd name="T8" fmla="*/ 20 w 20"/>
                <a:gd name="T9" fmla="*/ 3 h 3"/>
              </a:gdLst>
              <a:ahLst/>
              <a:cxnLst>
                <a:cxn ang="0">
                  <a:pos x="T0" y="T1"/>
                </a:cxn>
                <a:cxn ang="0">
                  <a:pos x="T2" y="T3"/>
                </a:cxn>
                <a:cxn ang="0">
                  <a:pos x="T4" y="T5"/>
                </a:cxn>
                <a:cxn ang="0">
                  <a:pos x="T6" y="T7"/>
                </a:cxn>
                <a:cxn ang="0">
                  <a:pos x="T8" y="T9"/>
                </a:cxn>
              </a:cxnLst>
              <a:rect l="0" t="0" r="r" b="b"/>
              <a:pathLst>
                <a:path w="20" h="3">
                  <a:moveTo>
                    <a:pt x="20" y="3"/>
                  </a:moveTo>
                  <a:lnTo>
                    <a:pt x="20" y="3"/>
                  </a:lnTo>
                  <a:cubicBezTo>
                    <a:pt x="20" y="3"/>
                    <a:pt x="7" y="1"/>
                    <a:pt x="5" y="0"/>
                  </a:cubicBezTo>
                  <a:cubicBezTo>
                    <a:pt x="4" y="1"/>
                    <a:pt x="0" y="2"/>
                    <a:pt x="0" y="2"/>
                  </a:cubicBezTo>
                  <a:lnTo>
                    <a:pt x="2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3" name="Freeform 1671"/>
            <p:cNvSpPr>
              <a:spLocks/>
            </p:cNvSpPr>
            <p:nvPr userDrawn="1"/>
          </p:nvSpPr>
          <p:spPr bwMode="auto">
            <a:xfrm>
              <a:off x="418" y="293"/>
              <a:ext cx="9" cy="7"/>
            </a:xfrm>
            <a:custGeom>
              <a:avLst/>
              <a:gdLst>
                <a:gd name="T0" fmla="*/ 1 w 18"/>
                <a:gd name="T1" fmla="*/ 0 h 16"/>
                <a:gd name="T2" fmla="*/ 1 w 18"/>
                <a:gd name="T3" fmla="*/ 0 h 16"/>
                <a:gd name="T4" fmla="*/ 15 w 18"/>
                <a:gd name="T5" fmla="*/ 9 h 16"/>
                <a:gd name="T6" fmla="*/ 0 w 18"/>
                <a:gd name="T7" fmla="*/ 15 h 16"/>
                <a:gd name="T8" fmla="*/ 18 w 18"/>
                <a:gd name="T9" fmla="*/ 10 h 16"/>
                <a:gd name="T10" fmla="*/ 1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 y="0"/>
                  </a:moveTo>
                  <a:lnTo>
                    <a:pt x="1" y="0"/>
                  </a:lnTo>
                  <a:cubicBezTo>
                    <a:pt x="9" y="2"/>
                    <a:pt x="12" y="4"/>
                    <a:pt x="15" y="9"/>
                  </a:cubicBezTo>
                  <a:cubicBezTo>
                    <a:pt x="12" y="13"/>
                    <a:pt x="5" y="15"/>
                    <a:pt x="0" y="15"/>
                  </a:cubicBezTo>
                  <a:cubicBezTo>
                    <a:pt x="8" y="16"/>
                    <a:pt x="14" y="14"/>
                    <a:pt x="18" y="10"/>
                  </a:cubicBezTo>
                  <a:cubicBezTo>
                    <a:pt x="14" y="3"/>
                    <a:pt x="9" y="0"/>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4" name="Freeform 1672"/>
            <p:cNvSpPr>
              <a:spLocks/>
            </p:cNvSpPr>
            <p:nvPr userDrawn="1"/>
          </p:nvSpPr>
          <p:spPr bwMode="auto">
            <a:xfrm>
              <a:off x="407" y="303"/>
              <a:ext cx="4" cy="1"/>
            </a:xfrm>
            <a:custGeom>
              <a:avLst/>
              <a:gdLst>
                <a:gd name="T0" fmla="*/ 9 w 9"/>
                <a:gd name="T1" fmla="*/ 4 h 4"/>
                <a:gd name="T2" fmla="*/ 9 w 9"/>
                <a:gd name="T3" fmla="*/ 4 h 4"/>
                <a:gd name="T4" fmla="*/ 0 w 9"/>
                <a:gd name="T5" fmla="*/ 0 h 4"/>
                <a:gd name="T6" fmla="*/ 0 w 9"/>
                <a:gd name="T7" fmla="*/ 1 h 4"/>
                <a:gd name="T8" fmla="*/ 9 w 9"/>
                <a:gd name="T9" fmla="*/ 4 h 4"/>
              </a:gdLst>
              <a:ahLst/>
              <a:cxnLst>
                <a:cxn ang="0">
                  <a:pos x="T0" y="T1"/>
                </a:cxn>
                <a:cxn ang="0">
                  <a:pos x="T2" y="T3"/>
                </a:cxn>
                <a:cxn ang="0">
                  <a:pos x="T4" y="T5"/>
                </a:cxn>
                <a:cxn ang="0">
                  <a:pos x="T6" y="T7"/>
                </a:cxn>
                <a:cxn ang="0">
                  <a:pos x="T8" y="T9"/>
                </a:cxn>
              </a:cxnLst>
              <a:rect l="0" t="0" r="r" b="b"/>
              <a:pathLst>
                <a:path w="9" h="4">
                  <a:moveTo>
                    <a:pt x="9" y="4"/>
                  </a:moveTo>
                  <a:lnTo>
                    <a:pt x="9" y="4"/>
                  </a:lnTo>
                  <a:lnTo>
                    <a:pt x="0" y="0"/>
                  </a:lnTo>
                  <a:lnTo>
                    <a:pt x="0" y="1"/>
                  </a:lnTo>
                  <a:lnTo>
                    <a:pt x="9"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5" name="Freeform 1673"/>
            <p:cNvSpPr>
              <a:spLocks/>
            </p:cNvSpPr>
            <p:nvPr userDrawn="1"/>
          </p:nvSpPr>
          <p:spPr bwMode="auto">
            <a:xfrm>
              <a:off x="414" y="303"/>
              <a:ext cx="8" cy="8"/>
            </a:xfrm>
            <a:custGeom>
              <a:avLst/>
              <a:gdLst>
                <a:gd name="T0" fmla="*/ 4 w 16"/>
                <a:gd name="T1" fmla="*/ 0 h 18"/>
                <a:gd name="T2" fmla="*/ 4 w 16"/>
                <a:gd name="T3" fmla="*/ 0 h 18"/>
                <a:gd name="T4" fmla="*/ 13 w 16"/>
                <a:gd name="T5" fmla="*/ 11 h 18"/>
                <a:gd name="T6" fmla="*/ 0 w 16"/>
                <a:gd name="T7" fmla="*/ 14 h 18"/>
                <a:gd name="T8" fmla="*/ 16 w 16"/>
                <a:gd name="T9" fmla="*/ 12 h 18"/>
                <a:gd name="T10" fmla="*/ 4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4" y="0"/>
                  </a:moveTo>
                  <a:lnTo>
                    <a:pt x="4" y="0"/>
                  </a:lnTo>
                  <a:cubicBezTo>
                    <a:pt x="11" y="2"/>
                    <a:pt x="12" y="6"/>
                    <a:pt x="13" y="11"/>
                  </a:cubicBezTo>
                  <a:cubicBezTo>
                    <a:pt x="9" y="14"/>
                    <a:pt x="4" y="16"/>
                    <a:pt x="0" y="14"/>
                  </a:cubicBezTo>
                  <a:cubicBezTo>
                    <a:pt x="6" y="18"/>
                    <a:pt x="11" y="14"/>
                    <a:pt x="16" y="12"/>
                  </a:cubicBezTo>
                  <a:cubicBezTo>
                    <a:pt x="14" y="5"/>
                    <a:pt x="12" y="1"/>
                    <a:pt x="4"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6" name="Freeform 1674"/>
            <p:cNvSpPr>
              <a:spLocks/>
            </p:cNvSpPr>
            <p:nvPr userDrawn="1"/>
          </p:nvSpPr>
          <p:spPr bwMode="auto">
            <a:xfrm>
              <a:off x="406" y="311"/>
              <a:ext cx="8" cy="8"/>
            </a:xfrm>
            <a:custGeom>
              <a:avLst/>
              <a:gdLst>
                <a:gd name="T0" fmla="*/ 11 w 19"/>
                <a:gd name="T1" fmla="*/ 0 h 18"/>
                <a:gd name="T2" fmla="*/ 11 w 19"/>
                <a:gd name="T3" fmla="*/ 0 h 18"/>
                <a:gd name="T4" fmla="*/ 13 w 19"/>
                <a:gd name="T5" fmla="*/ 14 h 18"/>
                <a:gd name="T6" fmla="*/ 0 w 19"/>
                <a:gd name="T7" fmla="*/ 11 h 18"/>
                <a:gd name="T8" fmla="*/ 15 w 19"/>
                <a:gd name="T9" fmla="*/ 17 h 18"/>
                <a:gd name="T10" fmla="*/ 11 w 19"/>
                <a:gd name="T11" fmla="*/ 0 h 18"/>
              </a:gdLst>
              <a:ahLst/>
              <a:cxnLst>
                <a:cxn ang="0">
                  <a:pos x="T0" y="T1"/>
                </a:cxn>
                <a:cxn ang="0">
                  <a:pos x="T2" y="T3"/>
                </a:cxn>
                <a:cxn ang="0">
                  <a:pos x="T4" y="T5"/>
                </a:cxn>
                <a:cxn ang="0">
                  <a:pos x="T6" y="T7"/>
                </a:cxn>
                <a:cxn ang="0">
                  <a:pos x="T8" y="T9"/>
                </a:cxn>
                <a:cxn ang="0">
                  <a:pos x="T10" y="T11"/>
                </a:cxn>
              </a:cxnLst>
              <a:rect l="0" t="0" r="r" b="b"/>
              <a:pathLst>
                <a:path w="19" h="18">
                  <a:moveTo>
                    <a:pt x="11" y="0"/>
                  </a:moveTo>
                  <a:lnTo>
                    <a:pt x="11" y="0"/>
                  </a:lnTo>
                  <a:cubicBezTo>
                    <a:pt x="16" y="5"/>
                    <a:pt x="15" y="9"/>
                    <a:pt x="13" y="14"/>
                  </a:cubicBezTo>
                  <a:cubicBezTo>
                    <a:pt x="8" y="14"/>
                    <a:pt x="3" y="15"/>
                    <a:pt x="0" y="11"/>
                  </a:cubicBezTo>
                  <a:cubicBezTo>
                    <a:pt x="4" y="18"/>
                    <a:pt x="10" y="16"/>
                    <a:pt x="15" y="17"/>
                  </a:cubicBezTo>
                  <a:cubicBezTo>
                    <a:pt x="17" y="8"/>
                    <a:pt x="19" y="5"/>
                    <a:pt x="1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7" name="Freeform 1675"/>
            <p:cNvSpPr>
              <a:spLocks/>
            </p:cNvSpPr>
            <p:nvPr userDrawn="1"/>
          </p:nvSpPr>
          <p:spPr bwMode="auto">
            <a:xfrm>
              <a:off x="401" y="306"/>
              <a:ext cx="4" cy="4"/>
            </a:xfrm>
            <a:custGeom>
              <a:avLst/>
              <a:gdLst>
                <a:gd name="T0" fmla="*/ 9 w 9"/>
                <a:gd name="T1" fmla="*/ 8 h 8"/>
                <a:gd name="T2" fmla="*/ 9 w 9"/>
                <a:gd name="T3" fmla="*/ 8 h 8"/>
                <a:gd name="T4" fmla="*/ 2 w 9"/>
                <a:gd name="T5" fmla="*/ 0 h 8"/>
                <a:gd name="T6" fmla="*/ 0 w 9"/>
                <a:gd name="T7" fmla="*/ 1 h 8"/>
                <a:gd name="T8" fmla="*/ 9 w 9"/>
                <a:gd name="T9" fmla="*/ 8 h 8"/>
              </a:gdLst>
              <a:ahLst/>
              <a:cxnLst>
                <a:cxn ang="0">
                  <a:pos x="T0" y="T1"/>
                </a:cxn>
                <a:cxn ang="0">
                  <a:pos x="T2" y="T3"/>
                </a:cxn>
                <a:cxn ang="0">
                  <a:pos x="T4" y="T5"/>
                </a:cxn>
                <a:cxn ang="0">
                  <a:pos x="T6" y="T7"/>
                </a:cxn>
                <a:cxn ang="0">
                  <a:pos x="T8" y="T9"/>
                </a:cxn>
              </a:cxnLst>
              <a:rect l="0" t="0" r="r" b="b"/>
              <a:pathLst>
                <a:path w="9" h="8">
                  <a:moveTo>
                    <a:pt x="9" y="8"/>
                  </a:moveTo>
                  <a:lnTo>
                    <a:pt x="9" y="8"/>
                  </a:lnTo>
                  <a:lnTo>
                    <a:pt x="2" y="0"/>
                  </a:lnTo>
                  <a:lnTo>
                    <a:pt x="0" y="1"/>
                  </a:lnTo>
                  <a:lnTo>
                    <a:pt x="9"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8" name="Freeform 1676"/>
            <p:cNvSpPr>
              <a:spLocks/>
            </p:cNvSpPr>
            <p:nvPr userDrawn="1"/>
          </p:nvSpPr>
          <p:spPr bwMode="auto">
            <a:xfrm>
              <a:off x="395" y="312"/>
              <a:ext cx="2" cy="4"/>
            </a:xfrm>
            <a:custGeom>
              <a:avLst/>
              <a:gdLst>
                <a:gd name="T0" fmla="*/ 5 w 5"/>
                <a:gd name="T1" fmla="*/ 10 h 10"/>
                <a:gd name="T2" fmla="*/ 5 w 5"/>
                <a:gd name="T3" fmla="*/ 10 h 10"/>
                <a:gd name="T4" fmla="*/ 0 w 5"/>
                <a:gd name="T5" fmla="*/ 0 h 10"/>
                <a:gd name="T6" fmla="*/ 0 w 5"/>
                <a:gd name="T7" fmla="*/ 2 h 10"/>
                <a:gd name="T8" fmla="*/ 5 w 5"/>
                <a:gd name="T9" fmla="*/ 10 h 10"/>
              </a:gdLst>
              <a:ahLst/>
              <a:cxnLst>
                <a:cxn ang="0">
                  <a:pos x="T0" y="T1"/>
                </a:cxn>
                <a:cxn ang="0">
                  <a:pos x="T2" y="T3"/>
                </a:cxn>
                <a:cxn ang="0">
                  <a:pos x="T4" y="T5"/>
                </a:cxn>
                <a:cxn ang="0">
                  <a:pos x="T6" y="T7"/>
                </a:cxn>
                <a:cxn ang="0">
                  <a:pos x="T8" y="T9"/>
                </a:cxn>
              </a:cxnLst>
              <a:rect l="0" t="0" r="r" b="b"/>
              <a:pathLst>
                <a:path w="5" h="10">
                  <a:moveTo>
                    <a:pt x="5" y="10"/>
                  </a:moveTo>
                  <a:lnTo>
                    <a:pt x="5" y="10"/>
                  </a:lnTo>
                  <a:lnTo>
                    <a:pt x="0" y="0"/>
                  </a:lnTo>
                  <a:lnTo>
                    <a:pt x="0" y="2"/>
                  </a:lnTo>
                  <a:lnTo>
                    <a:pt x="5" y="1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9" name="Freeform 1677"/>
            <p:cNvSpPr>
              <a:spLocks/>
            </p:cNvSpPr>
            <p:nvPr userDrawn="1"/>
          </p:nvSpPr>
          <p:spPr bwMode="auto">
            <a:xfrm>
              <a:off x="397" y="319"/>
              <a:ext cx="9" cy="7"/>
            </a:xfrm>
            <a:custGeom>
              <a:avLst/>
              <a:gdLst>
                <a:gd name="T0" fmla="*/ 14 w 20"/>
                <a:gd name="T1" fmla="*/ 0 h 16"/>
                <a:gd name="T2" fmla="*/ 14 w 20"/>
                <a:gd name="T3" fmla="*/ 0 h 16"/>
                <a:gd name="T4" fmla="*/ 12 w 20"/>
                <a:gd name="T5" fmla="*/ 12 h 16"/>
                <a:gd name="T6" fmla="*/ 0 w 20"/>
                <a:gd name="T7" fmla="*/ 8 h 16"/>
                <a:gd name="T8" fmla="*/ 14 w 20"/>
                <a:gd name="T9" fmla="*/ 14 h 16"/>
                <a:gd name="T10" fmla="*/ 14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14" y="0"/>
                  </a:moveTo>
                  <a:lnTo>
                    <a:pt x="14" y="0"/>
                  </a:lnTo>
                  <a:cubicBezTo>
                    <a:pt x="17" y="5"/>
                    <a:pt x="14" y="8"/>
                    <a:pt x="12" y="12"/>
                  </a:cubicBezTo>
                  <a:cubicBezTo>
                    <a:pt x="7" y="12"/>
                    <a:pt x="4" y="12"/>
                    <a:pt x="0" y="8"/>
                  </a:cubicBezTo>
                  <a:cubicBezTo>
                    <a:pt x="4" y="16"/>
                    <a:pt x="8" y="13"/>
                    <a:pt x="14" y="14"/>
                  </a:cubicBezTo>
                  <a:cubicBezTo>
                    <a:pt x="15" y="9"/>
                    <a:pt x="20" y="7"/>
                    <a:pt x="14"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0" name="Freeform 1678"/>
            <p:cNvSpPr>
              <a:spLocks/>
            </p:cNvSpPr>
            <p:nvPr userDrawn="1"/>
          </p:nvSpPr>
          <p:spPr bwMode="auto">
            <a:xfrm>
              <a:off x="387" y="324"/>
              <a:ext cx="9" cy="6"/>
            </a:xfrm>
            <a:custGeom>
              <a:avLst/>
              <a:gdLst>
                <a:gd name="T0" fmla="*/ 16 w 21"/>
                <a:gd name="T1" fmla="*/ 0 h 14"/>
                <a:gd name="T2" fmla="*/ 16 w 21"/>
                <a:gd name="T3" fmla="*/ 0 h 14"/>
                <a:gd name="T4" fmla="*/ 12 w 21"/>
                <a:gd name="T5" fmla="*/ 11 h 14"/>
                <a:gd name="T6" fmla="*/ 0 w 21"/>
                <a:gd name="T7" fmla="*/ 4 h 14"/>
                <a:gd name="T8" fmla="*/ 13 w 21"/>
                <a:gd name="T9" fmla="*/ 14 h 14"/>
                <a:gd name="T10" fmla="*/ 16 w 21"/>
                <a:gd name="T11" fmla="*/ 0 h 14"/>
              </a:gdLst>
              <a:ahLst/>
              <a:cxnLst>
                <a:cxn ang="0">
                  <a:pos x="T0" y="T1"/>
                </a:cxn>
                <a:cxn ang="0">
                  <a:pos x="T2" y="T3"/>
                </a:cxn>
                <a:cxn ang="0">
                  <a:pos x="T4" y="T5"/>
                </a:cxn>
                <a:cxn ang="0">
                  <a:pos x="T6" y="T7"/>
                </a:cxn>
                <a:cxn ang="0">
                  <a:pos x="T8" y="T9"/>
                </a:cxn>
                <a:cxn ang="0">
                  <a:pos x="T10" y="T11"/>
                </a:cxn>
              </a:cxnLst>
              <a:rect l="0" t="0" r="r" b="b"/>
              <a:pathLst>
                <a:path w="21" h="14">
                  <a:moveTo>
                    <a:pt x="16" y="0"/>
                  </a:moveTo>
                  <a:lnTo>
                    <a:pt x="16" y="0"/>
                  </a:lnTo>
                  <a:cubicBezTo>
                    <a:pt x="18" y="6"/>
                    <a:pt x="14" y="7"/>
                    <a:pt x="12" y="11"/>
                  </a:cubicBezTo>
                  <a:cubicBezTo>
                    <a:pt x="7" y="9"/>
                    <a:pt x="2" y="9"/>
                    <a:pt x="0" y="4"/>
                  </a:cubicBezTo>
                  <a:cubicBezTo>
                    <a:pt x="1" y="12"/>
                    <a:pt x="8" y="11"/>
                    <a:pt x="13" y="14"/>
                  </a:cubicBezTo>
                  <a:cubicBezTo>
                    <a:pt x="15" y="9"/>
                    <a:pt x="21" y="7"/>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1" name="Freeform 1679"/>
            <p:cNvSpPr>
              <a:spLocks/>
            </p:cNvSpPr>
            <p:nvPr userDrawn="1"/>
          </p:nvSpPr>
          <p:spPr bwMode="auto">
            <a:xfrm>
              <a:off x="375" y="327"/>
              <a:ext cx="9" cy="5"/>
            </a:xfrm>
            <a:custGeom>
              <a:avLst/>
              <a:gdLst>
                <a:gd name="T0" fmla="*/ 19 w 21"/>
                <a:gd name="T1" fmla="*/ 0 h 12"/>
                <a:gd name="T2" fmla="*/ 19 w 21"/>
                <a:gd name="T3" fmla="*/ 0 h 12"/>
                <a:gd name="T4" fmla="*/ 10 w 21"/>
                <a:gd name="T5" fmla="*/ 9 h 12"/>
                <a:gd name="T6" fmla="*/ 1 w 21"/>
                <a:gd name="T7" fmla="*/ 1 h 12"/>
                <a:gd name="T8" fmla="*/ 10 w 21"/>
                <a:gd name="T9" fmla="*/ 12 h 12"/>
                <a:gd name="T10" fmla="*/ 19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19" y="0"/>
                  </a:moveTo>
                  <a:lnTo>
                    <a:pt x="19" y="0"/>
                  </a:lnTo>
                  <a:cubicBezTo>
                    <a:pt x="19" y="6"/>
                    <a:pt x="13" y="6"/>
                    <a:pt x="10" y="9"/>
                  </a:cubicBezTo>
                  <a:cubicBezTo>
                    <a:pt x="5" y="7"/>
                    <a:pt x="1" y="7"/>
                    <a:pt x="1" y="1"/>
                  </a:cubicBezTo>
                  <a:cubicBezTo>
                    <a:pt x="0" y="10"/>
                    <a:pt x="6" y="8"/>
                    <a:pt x="10" y="12"/>
                  </a:cubicBezTo>
                  <a:cubicBezTo>
                    <a:pt x="14" y="8"/>
                    <a:pt x="21" y="9"/>
                    <a:pt x="1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2" name="Freeform 1680"/>
            <p:cNvSpPr>
              <a:spLocks/>
            </p:cNvSpPr>
            <p:nvPr userDrawn="1"/>
          </p:nvSpPr>
          <p:spPr bwMode="auto">
            <a:xfrm>
              <a:off x="379" y="314"/>
              <a:ext cx="1" cy="7"/>
            </a:xfrm>
            <a:custGeom>
              <a:avLst/>
              <a:gdLst>
                <a:gd name="T0" fmla="*/ 2 w 2"/>
                <a:gd name="T1" fmla="*/ 1 h 15"/>
                <a:gd name="T2" fmla="*/ 2 w 2"/>
                <a:gd name="T3" fmla="*/ 1 h 15"/>
                <a:gd name="T4" fmla="*/ 0 w 2"/>
                <a:gd name="T5" fmla="*/ 0 h 15"/>
                <a:gd name="T6" fmla="*/ 2 w 2"/>
                <a:gd name="T7" fmla="*/ 15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lnTo>
                    <a:pt x="2" y="1"/>
                  </a:lnTo>
                  <a:lnTo>
                    <a:pt x="0" y="0"/>
                  </a:lnTo>
                  <a:lnTo>
                    <a:pt x="2" y="15"/>
                  </a:lnTo>
                  <a:lnTo>
                    <a:pt x="2"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3" name="Freeform 1681"/>
            <p:cNvSpPr>
              <a:spLocks/>
            </p:cNvSpPr>
            <p:nvPr userDrawn="1"/>
          </p:nvSpPr>
          <p:spPr bwMode="auto">
            <a:xfrm>
              <a:off x="364" y="326"/>
              <a:ext cx="8" cy="6"/>
            </a:xfrm>
            <a:custGeom>
              <a:avLst/>
              <a:gdLst>
                <a:gd name="T0" fmla="*/ 3 w 19"/>
                <a:gd name="T1" fmla="*/ 0 h 12"/>
                <a:gd name="T2" fmla="*/ 3 w 19"/>
                <a:gd name="T3" fmla="*/ 0 h 12"/>
                <a:gd name="T4" fmla="*/ 8 w 19"/>
                <a:gd name="T5" fmla="*/ 12 h 12"/>
                <a:gd name="T6" fmla="*/ 19 w 19"/>
                <a:gd name="T7" fmla="*/ 2 h 12"/>
                <a:gd name="T8" fmla="*/ 8 w 19"/>
                <a:gd name="T9" fmla="*/ 10 h 12"/>
                <a:gd name="T10" fmla="*/ 3 w 19"/>
                <a:gd name="T11" fmla="*/ 0 h 12"/>
              </a:gdLst>
              <a:ahLst/>
              <a:cxnLst>
                <a:cxn ang="0">
                  <a:pos x="T0" y="T1"/>
                </a:cxn>
                <a:cxn ang="0">
                  <a:pos x="T2" y="T3"/>
                </a:cxn>
                <a:cxn ang="0">
                  <a:pos x="T4" y="T5"/>
                </a:cxn>
                <a:cxn ang="0">
                  <a:pos x="T6" y="T7"/>
                </a:cxn>
                <a:cxn ang="0">
                  <a:pos x="T8" y="T9"/>
                </a:cxn>
                <a:cxn ang="0">
                  <a:pos x="T10" y="T11"/>
                </a:cxn>
              </a:cxnLst>
              <a:rect l="0" t="0" r="r" b="b"/>
              <a:pathLst>
                <a:path w="19" h="12">
                  <a:moveTo>
                    <a:pt x="3" y="0"/>
                  </a:moveTo>
                  <a:lnTo>
                    <a:pt x="3" y="0"/>
                  </a:lnTo>
                  <a:cubicBezTo>
                    <a:pt x="0" y="7"/>
                    <a:pt x="5" y="8"/>
                    <a:pt x="8" y="12"/>
                  </a:cubicBezTo>
                  <a:cubicBezTo>
                    <a:pt x="13" y="9"/>
                    <a:pt x="19" y="10"/>
                    <a:pt x="19" y="2"/>
                  </a:cubicBezTo>
                  <a:cubicBezTo>
                    <a:pt x="18" y="7"/>
                    <a:pt x="13" y="7"/>
                    <a:pt x="8" y="10"/>
                  </a:cubicBezTo>
                  <a:cubicBezTo>
                    <a:pt x="6" y="6"/>
                    <a:pt x="2" y="6"/>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4" name="Freeform 1682"/>
            <p:cNvSpPr>
              <a:spLocks/>
            </p:cNvSpPr>
            <p:nvPr userDrawn="1"/>
          </p:nvSpPr>
          <p:spPr bwMode="auto">
            <a:xfrm>
              <a:off x="369" y="316"/>
              <a:ext cx="2" cy="6"/>
            </a:xfrm>
            <a:custGeom>
              <a:avLst/>
              <a:gdLst>
                <a:gd name="T0" fmla="*/ 4 w 4"/>
                <a:gd name="T1" fmla="*/ 1 h 14"/>
                <a:gd name="T2" fmla="*/ 4 w 4"/>
                <a:gd name="T3" fmla="*/ 1 h 14"/>
                <a:gd name="T4" fmla="*/ 3 w 4"/>
                <a:gd name="T5" fmla="*/ 2 h 14"/>
                <a:gd name="T6" fmla="*/ 2 w 4"/>
                <a:gd name="T7" fmla="*/ 0 h 14"/>
                <a:gd name="T8" fmla="*/ 0 w 4"/>
                <a:gd name="T9" fmla="*/ 14 h 14"/>
                <a:gd name="T10" fmla="*/ 4 w 4"/>
                <a:gd name="T11" fmla="*/ 1 h 14"/>
              </a:gdLst>
              <a:ahLst/>
              <a:cxnLst>
                <a:cxn ang="0">
                  <a:pos x="T0" y="T1"/>
                </a:cxn>
                <a:cxn ang="0">
                  <a:pos x="T2" y="T3"/>
                </a:cxn>
                <a:cxn ang="0">
                  <a:pos x="T4" y="T5"/>
                </a:cxn>
                <a:cxn ang="0">
                  <a:pos x="T6" y="T7"/>
                </a:cxn>
                <a:cxn ang="0">
                  <a:pos x="T8" y="T9"/>
                </a:cxn>
                <a:cxn ang="0">
                  <a:pos x="T10" y="T11"/>
                </a:cxn>
              </a:cxnLst>
              <a:rect l="0" t="0" r="r" b="b"/>
              <a:pathLst>
                <a:path w="4" h="14">
                  <a:moveTo>
                    <a:pt x="4" y="1"/>
                  </a:moveTo>
                  <a:lnTo>
                    <a:pt x="4" y="1"/>
                  </a:lnTo>
                  <a:lnTo>
                    <a:pt x="3" y="2"/>
                  </a:lnTo>
                  <a:lnTo>
                    <a:pt x="2" y="0"/>
                  </a:lnTo>
                  <a:lnTo>
                    <a:pt x="0" y="14"/>
                  </a:lnTo>
                  <a:lnTo>
                    <a:pt x="4"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5" name="Freeform 1683"/>
            <p:cNvSpPr>
              <a:spLocks/>
            </p:cNvSpPr>
            <p:nvPr userDrawn="1"/>
          </p:nvSpPr>
          <p:spPr bwMode="auto">
            <a:xfrm>
              <a:off x="398" y="297"/>
              <a:ext cx="8" cy="9"/>
            </a:xfrm>
            <a:custGeom>
              <a:avLst/>
              <a:gdLst>
                <a:gd name="T0" fmla="*/ 8 w 17"/>
                <a:gd name="T1" fmla="*/ 0 h 21"/>
                <a:gd name="T2" fmla="*/ 8 w 17"/>
                <a:gd name="T3" fmla="*/ 0 h 21"/>
                <a:gd name="T4" fmla="*/ 14 w 17"/>
                <a:gd name="T5" fmla="*/ 12 h 21"/>
                <a:gd name="T6" fmla="*/ 0 w 17"/>
                <a:gd name="T7" fmla="*/ 15 h 21"/>
                <a:gd name="T8" fmla="*/ 16 w 17"/>
                <a:gd name="T9" fmla="*/ 13 h 21"/>
                <a:gd name="T10" fmla="*/ 8 w 17"/>
                <a:gd name="T11" fmla="*/ 0 h 21"/>
              </a:gdLst>
              <a:ahLst/>
              <a:cxnLst>
                <a:cxn ang="0">
                  <a:pos x="T0" y="T1"/>
                </a:cxn>
                <a:cxn ang="0">
                  <a:pos x="T2" y="T3"/>
                </a:cxn>
                <a:cxn ang="0">
                  <a:pos x="T4" y="T5"/>
                </a:cxn>
                <a:cxn ang="0">
                  <a:pos x="T6" y="T7"/>
                </a:cxn>
                <a:cxn ang="0">
                  <a:pos x="T8" y="T9"/>
                </a:cxn>
                <a:cxn ang="0">
                  <a:pos x="T10" y="T11"/>
                </a:cxn>
              </a:cxnLst>
              <a:rect l="0" t="0" r="r" b="b"/>
              <a:pathLst>
                <a:path w="17" h="21">
                  <a:moveTo>
                    <a:pt x="8" y="0"/>
                  </a:moveTo>
                  <a:lnTo>
                    <a:pt x="8" y="0"/>
                  </a:lnTo>
                  <a:cubicBezTo>
                    <a:pt x="14" y="2"/>
                    <a:pt x="12" y="6"/>
                    <a:pt x="14" y="12"/>
                  </a:cubicBezTo>
                  <a:cubicBezTo>
                    <a:pt x="9" y="14"/>
                    <a:pt x="5" y="18"/>
                    <a:pt x="0" y="15"/>
                  </a:cubicBezTo>
                  <a:cubicBezTo>
                    <a:pt x="5" y="21"/>
                    <a:pt x="11" y="15"/>
                    <a:pt x="16" y="13"/>
                  </a:cubicBezTo>
                  <a:cubicBezTo>
                    <a:pt x="14" y="5"/>
                    <a:pt x="17" y="3"/>
                    <a:pt x="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6" name="Freeform 1684"/>
            <p:cNvSpPr>
              <a:spLocks noEditPoints="1"/>
            </p:cNvSpPr>
            <p:nvPr userDrawn="1"/>
          </p:nvSpPr>
          <p:spPr bwMode="auto">
            <a:xfrm>
              <a:off x="396" y="289"/>
              <a:ext cx="7" cy="2"/>
            </a:xfrm>
            <a:custGeom>
              <a:avLst/>
              <a:gdLst>
                <a:gd name="T0" fmla="*/ 8 w 17"/>
                <a:gd name="T1" fmla="*/ 2 h 5"/>
                <a:gd name="T2" fmla="*/ 8 w 17"/>
                <a:gd name="T3" fmla="*/ 2 h 5"/>
                <a:gd name="T4" fmla="*/ 1 w 17"/>
                <a:gd name="T5" fmla="*/ 4 h 5"/>
                <a:gd name="T6" fmla="*/ 1 w 17"/>
                <a:gd name="T7" fmla="*/ 3 h 5"/>
                <a:gd name="T8" fmla="*/ 8 w 17"/>
                <a:gd name="T9" fmla="*/ 2 h 5"/>
                <a:gd name="T10" fmla="*/ 17 w 17"/>
                <a:gd name="T11" fmla="*/ 1 h 5"/>
                <a:gd name="T12" fmla="*/ 17 w 17"/>
                <a:gd name="T13" fmla="*/ 1 h 5"/>
                <a:gd name="T14" fmla="*/ 1 w 17"/>
                <a:gd name="T15" fmla="*/ 2 h 5"/>
                <a:gd name="T16" fmla="*/ 0 w 17"/>
                <a:gd name="T17" fmla="*/ 4 h 5"/>
                <a:gd name="T18" fmla="*/ 1 w 17"/>
                <a:gd name="T19" fmla="*/ 5 h 5"/>
                <a:gd name="T20" fmla="*/ 17 w 17"/>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
                  <a:moveTo>
                    <a:pt x="8" y="2"/>
                  </a:moveTo>
                  <a:lnTo>
                    <a:pt x="8" y="2"/>
                  </a:lnTo>
                  <a:cubicBezTo>
                    <a:pt x="7" y="3"/>
                    <a:pt x="1" y="4"/>
                    <a:pt x="1" y="4"/>
                  </a:cubicBezTo>
                  <a:lnTo>
                    <a:pt x="1" y="3"/>
                  </a:lnTo>
                  <a:cubicBezTo>
                    <a:pt x="1" y="3"/>
                    <a:pt x="7" y="2"/>
                    <a:pt x="8" y="2"/>
                  </a:cubicBezTo>
                  <a:close/>
                  <a:moveTo>
                    <a:pt x="17" y="1"/>
                  </a:moveTo>
                  <a:lnTo>
                    <a:pt x="17" y="1"/>
                  </a:lnTo>
                  <a:cubicBezTo>
                    <a:pt x="9" y="0"/>
                    <a:pt x="1" y="2"/>
                    <a:pt x="1" y="2"/>
                  </a:cubicBezTo>
                  <a:lnTo>
                    <a:pt x="0" y="4"/>
                  </a:lnTo>
                  <a:lnTo>
                    <a:pt x="1" y="5"/>
                  </a:lnTo>
                  <a:cubicBezTo>
                    <a:pt x="5" y="5"/>
                    <a:pt x="10" y="3"/>
                    <a:pt x="17"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7" name="Freeform 1685"/>
            <p:cNvSpPr>
              <a:spLocks noEditPoints="1"/>
            </p:cNvSpPr>
            <p:nvPr userDrawn="1"/>
          </p:nvSpPr>
          <p:spPr bwMode="auto">
            <a:xfrm>
              <a:off x="394" y="297"/>
              <a:ext cx="7" cy="4"/>
            </a:xfrm>
            <a:custGeom>
              <a:avLst/>
              <a:gdLst>
                <a:gd name="T0" fmla="*/ 7 w 15"/>
                <a:gd name="T1" fmla="*/ 5 h 10"/>
                <a:gd name="T2" fmla="*/ 7 w 15"/>
                <a:gd name="T3" fmla="*/ 5 h 10"/>
                <a:gd name="T4" fmla="*/ 1 w 15"/>
                <a:gd name="T5" fmla="*/ 2 h 10"/>
                <a:gd name="T6" fmla="*/ 2 w 15"/>
                <a:gd name="T7" fmla="*/ 1 h 10"/>
                <a:gd name="T8" fmla="*/ 7 w 15"/>
                <a:gd name="T9" fmla="*/ 5 h 10"/>
                <a:gd name="T10" fmla="*/ 15 w 15"/>
                <a:gd name="T11" fmla="*/ 10 h 10"/>
                <a:gd name="T12" fmla="*/ 15 w 15"/>
                <a:gd name="T13" fmla="*/ 10 h 10"/>
                <a:gd name="T14" fmla="*/ 2 w 15"/>
                <a:gd name="T15" fmla="*/ 0 h 10"/>
                <a:gd name="T16" fmla="*/ 0 w 15"/>
                <a:gd name="T17" fmla="*/ 1 h 10"/>
                <a:gd name="T18" fmla="*/ 0 w 15"/>
                <a:gd name="T19" fmla="*/ 3 h 10"/>
                <a:gd name="T20" fmla="*/ 15 w 15"/>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0">
                  <a:moveTo>
                    <a:pt x="7" y="5"/>
                  </a:moveTo>
                  <a:lnTo>
                    <a:pt x="7" y="5"/>
                  </a:lnTo>
                  <a:cubicBezTo>
                    <a:pt x="6" y="5"/>
                    <a:pt x="1" y="2"/>
                    <a:pt x="1" y="2"/>
                  </a:cubicBezTo>
                  <a:lnTo>
                    <a:pt x="2" y="1"/>
                  </a:lnTo>
                  <a:cubicBezTo>
                    <a:pt x="2" y="1"/>
                    <a:pt x="6" y="4"/>
                    <a:pt x="7" y="5"/>
                  </a:cubicBezTo>
                  <a:close/>
                  <a:moveTo>
                    <a:pt x="15" y="10"/>
                  </a:moveTo>
                  <a:lnTo>
                    <a:pt x="15" y="10"/>
                  </a:lnTo>
                  <a:cubicBezTo>
                    <a:pt x="9" y="4"/>
                    <a:pt x="2" y="0"/>
                    <a:pt x="2" y="0"/>
                  </a:cubicBezTo>
                  <a:lnTo>
                    <a:pt x="0" y="1"/>
                  </a:lnTo>
                  <a:lnTo>
                    <a:pt x="0" y="3"/>
                  </a:lnTo>
                  <a:cubicBezTo>
                    <a:pt x="0" y="3"/>
                    <a:pt x="8" y="8"/>
                    <a:pt x="15" y="1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8" name="Freeform 1686"/>
            <p:cNvSpPr>
              <a:spLocks/>
            </p:cNvSpPr>
            <p:nvPr userDrawn="1"/>
          </p:nvSpPr>
          <p:spPr bwMode="auto">
            <a:xfrm>
              <a:off x="388" y="305"/>
              <a:ext cx="9" cy="8"/>
            </a:xfrm>
            <a:custGeom>
              <a:avLst/>
              <a:gdLst>
                <a:gd name="T0" fmla="*/ 16 w 21"/>
                <a:gd name="T1" fmla="*/ 0 h 16"/>
                <a:gd name="T2" fmla="*/ 16 w 21"/>
                <a:gd name="T3" fmla="*/ 0 h 16"/>
                <a:gd name="T4" fmla="*/ 12 w 21"/>
                <a:gd name="T5" fmla="*/ 10 h 16"/>
                <a:gd name="T6" fmla="*/ 0 w 21"/>
                <a:gd name="T7" fmla="*/ 10 h 16"/>
                <a:gd name="T8" fmla="*/ 13 w 21"/>
                <a:gd name="T9" fmla="*/ 12 h 16"/>
                <a:gd name="T10" fmla="*/ 16 w 21"/>
                <a:gd name="T11" fmla="*/ 0 h 16"/>
              </a:gdLst>
              <a:ahLst/>
              <a:cxnLst>
                <a:cxn ang="0">
                  <a:pos x="T0" y="T1"/>
                </a:cxn>
                <a:cxn ang="0">
                  <a:pos x="T2" y="T3"/>
                </a:cxn>
                <a:cxn ang="0">
                  <a:pos x="T4" y="T5"/>
                </a:cxn>
                <a:cxn ang="0">
                  <a:pos x="T6" y="T7"/>
                </a:cxn>
                <a:cxn ang="0">
                  <a:pos x="T8" y="T9"/>
                </a:cxn>
                <a:cxn ang="0">
                  <a:pos x="T10" y="T11"/>
                </a:cxn>
              </a:cxnLst>
              <a:rect l="0" t="0" r="r" b="b"/>
              <a:pathLst>
                <a:path w="21" h="16">
                  <a:moveTo>
                    <a:pt x="16" y="0"/>
                  </a:moveTo>
                  <a:lnTo>
                    <a:pt x="16" y="0"/>
                  </a:lnTo>
                  <a:cubicBezTo>
                    <a:pt x="19" y="5"/>
                    <a:pt x="13" y="6"/>
                    <a:pt x="12" y="10"/>
                  </a:cubicBezTo>
                  <a:cubicBezTo>
                    <a:pt x="7" y="9"/>
                    <a:pt x="3" y="14"/>
                    <a:pt x="0" y="10"/>
                  </a:cubicBezTo>
                  <a:cubicBezTo>
                    <a:pt x="4" y="16"/>
                    <a:pt x="8" y="11"/>
                    <a:pt x="13" y="12"/>
                  </a:cubicBezTo>
                  <a:cubicBezTo>
                    <a:pt x="14" y="8"/>
                    <a:pt x="21" y="6"/>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9" name="Freeform 1687"/>
            <p:cNvSpPr>
              <a:spLocks noEditPoints="1"/>
            </p:cNvSpPr>
            <p:nvPr userDrawn="1"/>
          </p:nvSpPr>
          <p:spPr bwMode="auto">
            <a:xfrm>
              <a:off x="388" y="302"/>
              <a:ext cx="4" cy="5"/>
            </a:xfrm>
            <a:custGeom>
              <a:avLst/>
              <a:gdLst>
                <a:gd name="T0" fmla="*/ 4 w 7"/>
                <a:gd name="T1" fmla="*/ 5 h 12"/>
                <a:gd name="T2" fmla="*/ 4 w 7"/>
                <a:gd name="T3" fmla="*/ 5 h 12"/>
                <a:gd name="T4" fmla="*/ 1 w 7"/>
                <a:gd name="T5" fmla="*/ 1 h 12"/>
                <a:gd name="T6" fmla="*/ 2 w 7"/>
                <a:gd name="T7" fmla="*/ 1 h 12"/>
                <a:gd name="T8" fmla="*/ 4 w 7"/>
                <a:gd name="T9" fmla="*/ 5 h 12"/>
                <a:gd name="T10" fmla="*/ 7 w 7"/>
                <a:gd name="T11" fmla="*/ 12 h 12"/>
                <a:gd name="T12" fmla="*/ 7 w 7"/>
                <a:gd name="T13" fmla="*/ 12 h 12"/>
                <a:gd name="T14" fmla="*/ 2 w 7"/>
                <a:gd name="T15" fmla="*/ 0 h 12"/>
                <a:gd name="T16" fmla="*/ 0 w 7"/>
                <a:gd name="T17" fmla="*/ 0 h 12"/>
                <a:gd name="T18" fmla="*/ 0 w 7"/>
                <a:gd name="T19" fmla="*/ 1 h 12"/>
                <a:gd name="T20" fmla="*/ 7 w 7"/>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4" y="5"/>
                  </a:moveTo>
                  <a:lnTo>
                    <a:pt x="4" y="5"/>
                  </a:lnTo>
                  <a:cubicBezTo>
                    <a:pt x="3" y="4"/>
                    <a:pt x="1" y="1"/>
                    <a:pt x="1" y="1"/>
                  </a:cubicBezTo>
                  <a:lnTo>
                    <a:pt x="2" y="1"/>
                  </a:lnTo>
                  <a:cubicBezTo>
                    <a:pt x="2" y="1"/>
                    <a:pt x="3" y="4"/>
                    <a:pt x="4" y="5"/>
                  </a:cubicBezTo>
                  <a:close/>
                  <a:moveTo>
                    <a:pt x="7" y="12"/>
                  </a:moveTo>
                  <a:lnTo>
                    <a:pt x="7" y="12"/>
                  </a:lnTo>
                  <a:cubicBezTo>
                    <a:pt x="5" y="4"/>
                    <a:pt x="2" y="0"/>
                    <a:pt x="2" y="0"/>
                  </a:cubicBezTo>
                  <a:lnTo>
                    <a:pt x="0" y="0"/>
                  </a:lnTo>
                  <a:lnTo>
                    <a:pt x="0" y="1"/>
                  </a:lnTo>
                  <a:cubicBezTo>
                    <a:pt x="0" y="1"/>
                    <a:pt x="2" y="7"/>
                    <a:pt x="7" y="1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0" name="Freeform 1688"/>
            <p:cNvSpPr>
              <a:spLocks noEditPoints="1"/>
            </p:cNvSpPr>
            <p:nvPr userDrawn="1"/>
          </p:nvSpPr>
          <p:spPr bwMode="auto">
            <a:xfrm>
              <a:off x="381" y="304"/>
              <a:ext cx="1" cy="6"/>
            </a:xfrm>
            <a:custGeom>
              <a:avLst/>
              <a:gdLst>
                <a:gd name="T0" fmla="*/ 2 w 3"/>
                <a:gd name="T1" fmla="*/ 6 h 12"/>
                <a:gd name="T2" fmla="*/ 2 w 3"/>
                <a:gd name="T3" fmla="*/ 6 h 12"/>
                <a:gd name="T4" fmla="*/ 1 w 3"/>
                <a:gd name="T5" fmla="*/ 1 h 12"/>
                <a:gd name="T6" fmla="*/ 2 w 3"/>
                <a:gd name="T7" fmla="*/ 1 h 12"/>
                <a:gd name="T8" fmla="*/ 2 w 3"/>
                <a:gd name="T9" fmla="*/ 6 h 12"/>
                <a:gd name="T10" fmla="*/ 3 w 3"/>
                <a:gd name="T11" fmla="*/ 12 h 12"/>
                <a:gd name="T12" fmla="*/ 3 w 3"/>
                <a:gd name="T13" fmla="*/ 12 h 12"/>
                <a:gd name="T14" fmla="*/ 3 w 3"/>
                <a:gd name="T15" fmla="*/ 1 h 12"/>
                <a:gd name="T16" fmla="*/ 1 w 3"/>
                <a:gd name="T17" fmla="*/ 0 h 12"/>
                <a:gd name="T18" fmla="*/ 0 w 3"/>
                <a:gd name="T19" fmla="*/ 1 h 12"/>
                <a:gd name="T20" fmla="*/ 3 w 3"/>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2">
                  <a:moveTo>
                    <a:pt x="2" y="6"/>
                  </a:moveTo>
                  <a:lnTo>
                    <a:pt x="2" y="6"/>
                  </a:lnTo>
                  <a:cubicBezTo>
                    <a:pt x="2" y="5"/>
                    <a:pt x="1" y="1"/>
                    <a:pt x="1" y="1"/>
                  </a:cubicBezTo>
                  <a:lnTo>
                    <a:pt x="2" y="1"/>
                  </a:lnTo>
                  <a:cubicBezTo>
                    <a:pt x="2" y="1"/>
                    <a:pt x="2" y="5"/>
                    <a:pt x="2" y="6"/>
                  </a:cubicBezTo>
                  <a:close/>
                  <a:moveTo>
                    <a:pt x="3" y="12"/>
                  </a:moveTo>
                  <a:lnTo>
                    <a:pt x="3" y="12"/>
                  </a:lnTo>
                  <a:cubicBezTo>
                    <a:pt x="3" y="7"/>
                    <a:pt x="3" y="1"/>
                    <a:pt x="3" y="1"/>
                  </a:cubicBezTo>
                  <a:lnTo>
                    <a:pt x="1" y="0"/>
                  </a:lnTo>
                  <a:lnTo>
                    <a:pt x="0" y="1"/>
                  </a:lnTo>
                  <a:cubicBezTo>
                    <a:pt x="0" y="1"/>
                    <a:pt x="1" y="7"/>
                    <a:pt x="3" y="1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1" name="Freeform 1689"/>
            <p:cNvSpPr>
              <a:spLocks/>
            </p:cNvSpPr>
            <p:nvPr userDrawn="1"/>
          </p:nvSpPr>
          <p:spPr bwMode="auto">
            <a:xfrm>
              <a:off x="379" y="310"/>
              <a:ext cx="7" cy="4"/>
            </a:xfrm>
            <a:custGeom>
              <a:avLst/>
              <a:gdLst>
                <a:gd name="T0" fmla="*/ 16 w 17"/>
                <a:gd name="T1" fmla="*/ 0 h 10"/>
                <a:gd name="T2" fmla="*/ 16 w 17"/>
                <a:gd name="T3" fmla="*/ 0 h 10"/>
                <a:gd name="T4" fmla="*/ 8 w 17"/>
                <a:gd name="T5" fmla="*/ 8 h 10"/>
                <a:gd name="T6" fmla="*/ 0 w 17"/>
                <a:gd name="T7" fmla="*/ 1 h 10"/>
                <a:gd name="T8" fmla="*/ 8 w 17"/>
                <a:gd name="T9" fmla="*/ 10 h 10"/>
                <a:gd name="T10" fmla="*/ 16 w 17"/>
                <a:gd name="T11" fmla="*/ 0 h 10"/>
              </a:gdLst>
              <a:ahLst/>
              <a:cxnLst>
                <a:cxn ang="0">
                  <a:pos x="T0" y="T1"/>
                </a:cxn>
                <a:cxn ang="0">
                  <a:pos x="T2" y="T3"/>
                </a:cxn>
                <a:cxn ang="0">
                  <a:pos x="T4" y="T5"/>
                </a:cxn>
                <a:cxn ang="0">
                  <a:pos x="T6" y="T7"/>
                </a:cxn>
                <a:cxn ang="0">
                  <a:pos x="T8" y="T9"/>
                </a:cxn>
                <a:cxn ang="0">
                  <a:pos x="T10" y="T11"/>
                </a:cxn>
              </a:cxnLst>
              <a:rect l="0" t="0" r="r" b="b"/>
              <a:pathLst>
                <a:path w="17" h="10">
                  <a:moveTo>
                    <a:pt x="16" y="0"/>
                  </a:moveTo>
                  <a:lnTo>
                    <a:pt x="16" y="0"/>
                  </a:lnTo>
                  <a:cubicBezTo>
                    <a:pt x="16" y="6"/>
                    <a:pt x="11" y="5"/>
                    <a:pt x="8" y="8"/>
                  </a:cubicBezTo>
                  <a:cubicBezTo>
                    <a:pt x="5" y="4"/>
                    <a:pt x="0" y="6"/>
                    <a:pt x="0" y="1"/>
                  </a:cubicBezTo>
                  <a:cubicBezTo>
                    <a:pt x="0" y="9"/>
                    <a:pt x="5" y="6"/>
                    <a:pt x="8" y="10"/>
                  </a:cubicBezTo>
                  <a:cubicBezTo>
                    <a:pt x="11" y="6"/>
                    <a:pt x="17" y="8"/>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2" name="Freeform 1690"/>
            <p:cNvSpPr>
              <a:spLocks noEditPoints="1"/>
            </p:cNvSpPr>
            <p:nvPr userDrawn="1"/>
          </p:nvSpPr>
          <p:spPr bwMode="auto">
            <a:xfrm>
              <a:off x="372" y="304"/>
              <a:ext cx="2" cy="6"/>
            </a:xfrm>
            <a:custGeom>
              <a:avLst/>
              <a:gdLst>
                <a:gd name="T0" fmla="*/ 1 w 4"/>
                <a:gd name="T1" fmla="*/ 8 h 14"/>
                <a:gd name="T2" fmla="*/ 1 w 4"/>
                <a:gd name="T3" fmla="*/ 8 h 14"/>
                <a:gd name="T4" fmla="*/ 2 w 4"/>
                <a:gd name="T5" fmla="*/ 1 h 14"/>
                <a:gd name="T6" fmla="*/ 3 w 4"/>
                <a:gd name="T7" fmla="*/ 2 h 14"/>
                <a:gd name="T8" fmla="*/ 1 w 4"/>
                <a:gd name="T9" fmla="*/ 8 h 14"/>
                <a:gd name="T10" fmla="*/ 0 w 4"/>
                <a:gd name="T11" fmla="*/ 14 h 14"/>
                <a:gd name="T12" fmla="*/ 0 w 4"/>
                <a:gd name="T13" fmla="*/ 14 h 14"/>
                <a:gd name="T14" fmla="*/ 4 w 4"/>
                <a:gd name="T15" fmla="*/ 2 h 14"/>
                <a:gd name="T16" fmla="*/ 3 w 4"/>
                <a:gd name="T17" fmla="*/ 0 h 14"/>
                <a:gd name="T18" fmla="*/ 1 w 4"/>
                <a:gd name="T19" fmla="*/ 1 h 14"/>
                <a:gd name="T20" fmla="*/ 0 w 4"/>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4">
                  <a:moveTo>
                    <a:pt x="1" y="8"/>
                  </a:moveTo>
                  <a:lnTo>
                    <a:pt x="1" y="8"/>
                  </a:lnTo>
                  <a:cubicBezTo>
                    <a:pt x="1" y="7"/>
                    <a:pt x="2" y="1"/>
                    <a:pt x="2" y="1"/>
                  </a:cubicBezTo>
                  <a:lnTo>
                    <a:pt x="3" y="2"/>
                  </a:lnTo>
                  <a:cubicBezTo>
                    <a:pt x="3" y="2"/>
                    <a:pt x="2" y="7"/>
                    <a:pt x="1" y="8"/>
                  </a:cubicBezTo>
                  <a:close/>
                  <a:moveTo>
                    <a:pt x="0" y="14"/>
                  </a:moveTo>
                  <a:lnTo>
                    <a:pt x="0" y="14"/>
                  </a:lnTo>
                  <a:cubicBezTo>
                    <a:pt x="4" y="6"/>
                    <a:pt x="4" y="2"/>
                    <a:pt x="4" y="2"/>
                  </a:cubicBezTo>
                  <a:lnTo>
                    <a:pt x="3" y="0"/>
                  </a:lnTo>
                  <a:lnTo>
                    <a:pt x="1" y="1"/>
                  </a:lnTo>
                  <a:cubicBezTo>
                    <a:pt x="1" y="1"/>
                    <a:pt x="0" y="6"/>
                    <a:pt x="0" y="1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3" name="Freeform 1691"/>
            <p:cNvSpPr>
              <a:spLocks/>
            </p:cNvSpPr>
            <p:nvPr userDrawn="1"/>
          </p:nvSpPr>
          <p:spPr bwMode="auto">
            <a:xfrm>
              <a:off x="367" y="309"/>
              <a:ext cx="9" cy="5"/>
            </a:xfrm>
            <a:custGeom>
              <a:avLst/>
              <a:gdLst>
                <a:gd name="T0" fmla="*/ 20 w 20"/>
                <a:gd name="T1" fmla="*/ 4 h 12"/>
                <a:gd name="T2" fmla="*/ 20 w 20"/>
                <a:gd name="T3" fmla="*/ 4 h 12"/>
                <a:gd name="T4" fmla="*/ 9 w 20"/>
                <a:gd name="T5" fmla="*/ 9 h 12"/>
                <a:gd name="T6" fmla="*/ 3 w 20"/>
                <a:gd name="T7" fmla="*/ 0 h 12"/>
                <a:gd name="T8" fmla="*/ 8 w 20"/>
                <a:gd name="T9" fmla="*/ 11 h 12"/>
                <a:gd name="T10" fmla="*/ 20 w 20"/>
                <a:gd name="T11" fmla="*/ 4 h 12"/>
              </a:gdLst>
              <a:ahLst/>
              <a:cxnLst>
                <a:cxn ang="0">
                  <a:pos x="T0" y="T1"/>
                </a:cxn>
                <a:cxn ang="0">
                  <a:pos x="T2" y="T3"/>
                </a:cxn>
                <a:cxn ang="0">
                  <a:pos x="T4" y="T5"/>
                </a:cxn>
                <a:cxn ang="0">
                  <a:pos x="T6" y="T7"/>
                </a:cxn>
                <a:cxn ang="0">
                  <a:pos x="T8" y="T9"/>
                </a:cxn>
                <a:cxn ang="0">
                  <a:pos x="T10" y="T11"/>
                </a:cxn>
              </a:cxnLst>
              <a:rect l="0" t="0" r="r" b="b"/>
              <a:pathLst>
                <a:path w="20" h="12">
                  <a:moveTo>
                    <a:pt x="20" y="4"/>
                  </a:moveTo>
                  <a:lnTo>
                    <a:pt x="20" y="4"/>
                  </a:lnTo>
                  <a:cubicBezTo>
                    <a:pt x="18" y="10"/>
                    <a:pt x="13" y="7"/>
                    <a:pt x="9" y="9"/>
                  </a:cubicBezTo>
                  <a:cubicBezTo>
                    <a:pt x="6" y="5"/>
                    <a:pt x="2" y="5"/>
                    <a:pt x="3" y="0"/>
                  </a:cubicBezTo>
                  <a:cubicBezTo>
                    <a:pt x="0" y="8"/>
                    <a:pt x="6" y="7"/>
                    <a:pt x="8" y="11"/>
                  </a:cubicBezTo>
                  <a:cubicBezTo>
                    <a:pt x="13" y="9"/>
                    <a:pt x="18" y="12"/>
                    <a:pt x="20" y="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4" name="Freeform 1692"/>
            <p:cNvSpPr>
              <a:spLocks/>
            </p:cNvSpPr>
            <p:nvPr userDrawn="1"/>
          </p:nvSpPr>
          <p:spPr bwMode="auto">
            <a:xfrm>
              <a:off x="365" y="302"/>
              <a:ext cx="0" cy="2"/>
            </a:xfrm>
            <a:custGeom>
              <a:avLst/>
              <a:gdLst>
                <a:gd name="T0" fmla="*/ 0 w 1"/>
                <a:gd name="T1" fmla="*/ 4 h 4"/>
                <a:gd name="T2" fmla="*/ 0 w 1"/>
                <a:gd name="T3" fmla="*/ 4 h 4"/>
                <a:gd name="T4" fmla="*/ 1 w 1"/>
                <a:gd name="T5" fmla="*/ 0 h 4"/>
                <a:gd name="T6" fmla="*/ 0 w 1"/>
                <a:gd name="T7" fmla="*/ 0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lnTo>
                    <a:pt x="0" y="4"/>
                  </a:lnTo>
                  <a:cubicBezTo>
                    <a:pt x="1" y="3"/>
                    <a:pt x="1" y="0"/>
                    <a:pt x="1" y="0"/>
                  </a:cubicBezTo>
                  <a:lnTo>
                    <a:pt x="0" y="0"/>
                  </a:lnTo>
                  <a:lnTo>
                    <a:pt x="0"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5" name="Freeform 1693"/>
            <p:cNvSpPr>
              <a:spLocks/>
            </p:cNvSpPr>
            <p:nvPr userDrawn="1"/>
          </p:nvSpPr>
          <p:spPr bwMode="auto">
            <a:xfrm>
              <a:off x="331" y="181"/>
              <a:ext cx="98" cy="48"/>
            </a:xfrm>
            <a:custGeom>
              <a:avLst/>
              <a:gdLst>
                <a:gd name="T0" fmla="*/ 12 w 219"/>
                <a:gd name="T1" fmla="*/ 57 h 105"/>
                <a:gd name="T2" fmla="*/ 12 w 219"/>
                <a:gd name="T3" fmla="*/ 57 h 105"/>
                <a:gd name="T4" fmla="*/ 60 w 219"/>
                <a:gd name="T5" fmla="*/ 81 h 105"/>
                <a:gd name="T6" fmla="*/ 120 w 219"/>
                <a:gd name="T7" fmla="*/ 81 h 105"/>
                <a:gd name="T8" fmla="*/ 156 w 219"/>
                <a:gd name="T9" fmla="*/ 68 h 105"/>
                <a:gd name="T10" fmla="*/ 156 w 219"/>
                <a:gd name="T11" fmla="*/ 22 h 105"/>
                <a:gd name="T12" fmla="*/ 179 w 219"/>
                <a:gd name="T13" fmla="*/ 31 h 105"/>
                <a:gd name="T14" fmla="*/ 181 w 219"/>
                <a:gd name="T15" fmla="*/ 39 h 105"/>
                <a:gd name="T16" fmla="*/ 172 w 219"/>
                <a:gd name="T17" fmla="*/ 74 h 105"/>
                <a:gd name="T18" fmla="*/ 182 w 219"/>
                <a:gd name="T19" fmla="*/ 93 h 105"/>
                <a:gd name="T20" fmla="*/ 177 w 219"/>
                <a:gd name="T21" fmla="*/ 105 h 105"/>
                <a:gd name="T22" fmla="*/ 192 w 219"/>
                <a:gd name="T23" fmla="*/ 85 h 105"/>
                <a:gd name="T24" fmla="*/ 186 w 219"/>
                <a:gd name="T25" fmla="*/ 72 h 105"/>
                <a:gd name="T26" fmla="*/ 208 w 219"/>
                <a:gd name="T27" fmla="*/ 77 h 105"/>
                <a:gd name="T28" fmla="*/ 211 w 219"/>
                <a:gd name="T29" fmla="*/ 87 h 105"/>
                <a:gd name="T30" fmla="*/ 219 w 219"/>
                <a:gd name="T31" fmla="*/ 74 h 105"/>
                <a:gd name="T32" fmla="*/ 209 w 219"/>
                <a:gd name="T33" fmla="*/ 65 h 105"/>
                <a:gd name="T34" fmla="*/ 199 w 219"/>
                <a:gd name="T35" fmla="*/ 63 h 105"/>
                <a:gd name="T36" fmla="*/ 210 w 219"/>
                <a:gd name="T37" fmla="*/ 38 h 105"/>
                <a:gd name="T38" fmla="*/ 186 w 219"/>
                <a:gd name="T39" fmla="*/ 23 h 105"/>
                <a:gd name="T40" fmla="*/ 179 w 219"/>
                <a:gd name="T41" fmla="*/ 16 h 105"/>
                <a:gd name="T42" fmla="*/ 159 w 219"/>
                <a:gd name="T43" fmla="*/ 2 h 105"/>
                <a:gd name="T44" fmla="*/ 146 w 219"/>
                <a:gd name="T45" fmla="*/ 10 h 105"/>
                <a:gd name="T46" fmla="*/ 136 w 219"/>
                <a:gd name="T47" fmla="*/ 16 h 105"/>
                <a:gd name="T48" fmla="*/ 139 w 219"/>
                <a:gd name="T49" fmla="*/ 42 h 105"/>
                <a:gd name="T50" fmla="*/ 144 w 219"/>
                <a:gd name="T51" fmla="*/ 63 h 105"/>
                <a:gd name="T52" fmla="*/ 118 w 219"/>
                <a:gd name="T53" fmla="*/ 79 h 105"/>
                <a:gd name="T54" fmla="*/ 76 w 219"/>
                <a:gd name="T55" fmla="*/ 79 h 105"/>
                <a:gd name="T56" fmla="*/ 31 w 219"/>
                <a:gd name="T57" fmla="*/ 51 h 105"/>
                <a:gd name="T58" fmla="*/ 28 w 219"/>
                <a:gd name="T59" fmla="*/ 48 h 105"/>
                <a:gd name="T60" fmla="*/ 0 w 219"/>
                <a:gd name="T61" fmla="*/ 45 h 105"/>
                <a:gd name="T62" fmla="*/ 12 w 219"/>
                <a:gd name="T63" fmla="*/ 5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9" h="105">
                  <a:moveTo>
                    <a:pt x="12" y="57"/>
                  </a:moveTo>
                  <a:lnTo>
                    <a:pt x="12" y="57"/>
                  </a:lnTo>
                  <a:cubicBezTo>
                    <a:pt x="20" y="66"/>
                    <a:pt x="40" y="77"/>
                    <a:pt x="60" y="81"/>
                  </a:cubicBezTo>
                  <a:cubicBezTo>
                    <a:pt x="76" y="84"/>
                    <a:pt x="108" y="82"/>
                    <a:pt x="120" y="81"/>
                  </a:cubicBezTo>
                  <a:cubicBezTo>
                    <a:pt x="135" y="80"/>
                    <a:pt x="149" y="76"/>
                    <a:pt x="156" y="68"/>
                  </a:cubicBezTo>
                  <a:cubicBezTo>
                    <a:pt x="170" y="54"/>
                    <a:pt x="149" y="36"/>
                    <a:pt x="156" y="22"/>
                  </a:cubicBezTo>
                  <a:cubicBezTo>
                    <a:pt x="163" y="26"/>
                    <a:pt x="169" y="30"/>
                    <a:pt x="179" y="31"/>
                  </a:cubicBezTo>
                  <a:cubicBezTo>
                    <a:pt x="180" y="33"/>
                    <a:pt x="180" y="37"/>
                    <a:pt x="181" y="39"/>
                  </a:cubicBezTo>
                  <a:cubicBezTo>
                    <a:pt x="184" y="55"/>
                    <a:pt x="169" y="58"/>
                    <a:pt x="172" y="74"/>
                  </a:cubicBezTo>
                  <a:cubicBezTo>
                    <a:pt x="174" y="82"/>
                    <a:pt x="180" y="84"/>
                    <a:pt x="182" y="93"/>
                  </a:cubicBezTo>
                  <a:cubicBezTo>
                    <a:pt x="182" y="93"/>
                    <a:pt x="183" y="100"/>
                    <a:pt x="177" y="105"/>
                  </a:cubicBezTo>
                  <a:cubicBezTo>
                    <a:pt x="190" y="105"/>
                    <a:pt x="196" y="95"/>
                    <a:pt x="192" y="85"/>
                  </a:cubicBezTo>
                  <a:cubicBezTo>
                    <a:pt x="191" y="81"/>
                    <a:pt x="186" y="77"/>
                    <a:pt x="186" y="72"/>
                  </a:cubicBezTo>
                  <a:cubicBezTo>
                    <a:pt x="193" y="81"/>
                    <a:pt x="198" y="80"/>
                    <a:pt x="208" y="77"/>
                  </a:cubicBezTo>
                  <a:cubicBezTo>
                    <a:pt x="213" y="76"/>
                    <a:pt x="213" y="82"/>
                    <a:pt x="211" y="87"/>
                  </a:cubicBezTo>
                  <a:cubicBezTo>
                    <a:pt x="217" y="83"/>
                    <a:pt x="219" y="77"/>
                    <a:pt x="219" y="74"/>
                  </a:cubicBezTo>
                  <a:cubicBezTo>
                    <a:pt x="219" y="67"/>
                    <a:pt x="214" y="63"/>
                    <a:pt x="209" y="65"/>
                  </a:cubicBezTo>
                  <a:cubicBezTo>
                    <a:pt x="206" y="65"/>
                    <a:pt x="200" y="69"/>
                    <a:pt x="199" y="63"/>
                  </a:cubicBezTo>
                  <a:cubicBezTo>
                    <a:pt x="198" y="53"/>
                    <a:pt x="214" y="54"/>
                    <a:pt x="210" y="38"/>
                  </a:cubicBezTo>
                  <a:cubicBezTo>
                    <a:pt x="209" y="29"/>
                    <a:pt x="200" y="25"/>
                    <a:pt x="186" y="23"/>
                  </a:cubicBezTo>
                  <a:cubicBezTo>
                    <a:pt x="184" y="22"/>
                    <a:pt x="181" y="19"/>
                    <a:pt x="179" y="16"/>
                  </a:cubicBezTo>
                  <a:cubicBezTo>
                    <a:pt x="171" y="3"/>
                    <a:pt x="163" y="0"/>
                    <a:pt x="159" y="2"/>
                  </a:cubicBezTo>
                  <a:cubicBezTo>
                    <a:pt x="153" y="5"/>
                    <a:pt x="151" y="8"/>
                    <a:pt x="146" y="10"/>
                  </a:cubicBezTo>
                  <a:cubicBezTo>
                    <a:pt x="142" y="12"/>
                    <a:pt x="138" y="13"/>
                    <a:pt x="136" y="16"/>
                  </a:cubicBezTo>
                  <a:cubicBezTo>
                    <a:pt x="130" y="24"/>
                    <a:pt x="135" y="35"/>
                    <a:pt x="139" y="42"/>
                  </a:cubicBezTo>
                  <a:cubicBezTo>
                    <a:pt x="141" y="47"/>
                    <a:pt x="146" y="56"/>
                    <a:pt x="144" y="63"/>
                  </a:cubicBezTo>
                  <a:cubicBezTo>
                    <a:pt x="141" y="72"/>
                    <a:pt x="127" y="77"/>
                    <a:pt x="118" y="79"/>
                  </a:cubicBezTo>
                  <a:cubicBezTo>
                    <a:pt x="111" y="81"/>
                    <a:pt x="89" y="82"/>
                    <a:pt x="76" y="79"/>
                  </a:cubicBezTo>
                  <a:cubicBezTo>
                    <a:pt x="65" y="76"/>
                    <a:pt x="38" y="61"/>
                    <a:pt x="31" y="51"/>
                  </a:cubicBezTo>
                  <a:cubicBezTo>
                    <a:pt x="28" y="48"/>
                    <a:pt x="28" y="48"/>
                    <a:pt x="28" y="48"/>
                  </a:cubicBezTo>
                  <a:cubicBezTo>
                    <a:pt x="19" y="44"/>
                    <a:pt x="0" y="45"/>
                    <a:pt x="0" y="45"/>
                  </a:cubicBezTo>
                  <a:cubicBezTo>
                    <a:pt x="0" y="45"/>
                    <a:pt x="4" y="49"/>
                    <a:pt x="12" y="57"/>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6" name="Freeform 1694"/>
            <p:cNvSpPr>
              <a:spLocks/>
            </p:cNvSpPr>
            <p:nvPr userDrawn="1"/>
          </p:nvSpPr>
          <p:spPr bwMode="auto">
            <a:xfrm>
              <a:off x="339" y="203"/>
              <a:ext cx="25" cy="14"/>
            </a:xfrm>
            <a:custGeom>
              <a:avLst/>
              <a:gdLst>
                <a:gd name="T0" fmla="*/ 9 w 55"/>
                <a:gd name="T1" fmla="*/ 3 h 32"/>
                <a:gd name="T2" fmla="*/ 9 w 55"/>
                <a:gd name="T3" fmla="*/ 3 h 32"/>
                <a:gd name="T4" fmla="*/ 0 w 55"/>
                <a:gd name="T5" fmla="*/ 0 h 32"/>
                <a:gd name="T6" fmla="*/ 55 w 55"/>
                <a:gd name="T7" fmla="*/ 32 h 32"/>
                <a:gd name="T8" fmla="*/ 9 w 55"/>
                <a:gd name="T9" fmla="*/ 3 h 32"/>
              </a:gdLst>
              <a:ahLst/>
              <a:cxnLst>
                <a:cxn ang="0">
                  <a:pos x="T0" y="T1"/>
                </a:cxn>
                <a:cxn ang="0">
                  <a:pos x="T2" y="T3"/>
                </a:cxn>
                <a:cxn ang="0">
                  <a:pos x="T4" y="T5"/>
                </a:cxn>
                <a:cxn ang="0">
                  <a:pos x="T6" y="T7"/>
                </a:cxn>
                <a:cxn ang="0">
                  <a:pos x="T8" y="T9"/>
                </a:cxn>
              </a:cxnLst>
              <a:rect l="0" t="0" r="r" b="b"/>
              <a:pathLst>
                <a:path w="55" h="32">
                  <a:moveTo>
                    <a:pt x="9" y="3"/>
                  </a:moveTo>
                  <a:lnTo>
                    <a:pt x="9" y="3"/>
                  </a:lnTo>
                  <a:cubicBezTo>
                    <a:pt x="6" y="1"/>
                    <a:pt x="0" y="0"/>
                    <a:pt x="0" y="0"/>
                  </a:cubicBezTo>
                  <a:cubicBezTo>
                    <a:pt x="5" y="10"/>
                    <a:pt x="33" y="28"/>
                    <a:pt x="55" y="32"/>
                  </a:cubicBezTo>
                  <a:cubicBezTo>
                    <a:pt x="44" y="29"/>
                    <a:pt x="17" y="15"/>
                    <a:pt x="9"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7" name="Freeform 1695"/>
            <p:cNvSpPr>
              <a:spLocks/>
            </p:cNvSpPr>
            <p:nvPr userDrawn="1"/>
          </p:nvSpPr>
          <p:spPr bwMode="auto">
            <a:xfrm>
              <a:off x="334" y="202"/>
              <a:ext cx="27" cy="15"/>
            </a:xfrm>
            <a:custGeom>
              <a:avLst/>
              <a:gdLst>
                <a:gd name="T0" fmla="*/ 0 w 59"/>
                <a:gd name="T1" fmla="*/ 0 h 33"/>
                <a:gd name="T2" fmla="*/ 0 w 59"/>
                <a:gd name="T3" fmla="*/ 0 h 33"/>
                <a:gd name="T4" fmla="*/ 59 w 59"/>
                <a:gd name="T5" fmla="*/ 33 h 33"/>
                <a:gd name="T6" fmla="*/ 8 w 59"/>
                <a:gd name="T7" fmla="*/ 1 h 33"/>
                <a:gd name="T8" fmla="*/ 0 w 59"/>
                <a:gd name="T9" fmla="*/ 0 h 33"/>
              </a:gdLst>
              <a:ahLst/>
              <a:cxnLst>
                <a:cxn ang="0">
                  <a:pos x="T0" y="T1"/>
                </a:cxn>
                <a:cxn ang="0">
                  <a:pos x="T2" y="T3"/>
                </a:cxn>
                <a:cxn ang="0">
                  <a:pos x="T4" y="T5"/>
                </a:cxn>
                <a:cxn ang="0">
                  <a:pos x="T6" y="T7"/>
                </a:cxn>
                <a:cxn ang="0">
                  <a:pos x="T8" y="T9"/>
                </a:cxn>
              </a:cxnLst>
              <a:rect l="0" t="0" r="r" b="b"/>
              <a:pathLst>
                <a:path w="59" h="33">
                  <a:moveTo>
                    <a:pt x="0" y="0"/>
                  </a:moveTo>
                  <a:lnTo>
                    <a:pt x="0" y="0"/>
                  </a:lnTo>
                  <a:cubicBezTo>
                    <a:pt x="7" y="13"/>
                    <a:pt x="33" y="29"/>
                    <a:pt x="59" y="33"/>
                  </a:cubicBezTo>
                  <a:cubicBezTo>
                    <a:pt x="34" y="25"/>
                    <a:pt x="14" y="11"/>
                    <a:pt x="8" y="1"/>
                  </a:cubicBezTo>
                  <a:cubicBezTo>
                    <a:pt x="5" y="0"/>
                    <a:pt x="2"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8" name="Freeform 1696"/>
            <p:cNvSpPr>
              <a:spLocks/>
            </p:cNvSpPr>
            <p:nvPr userDrawn="1"/>
          </p:nvSpPr>
          <p:spPr bwMode="auto">
            <a:xfrm>
              <a:off x="409" y="195"/>
              <a:ext cx="18" cy="32"/>
            </a:xfrm>
            <a:custGeom>
              <a:avLst/>
              <a:gdLst>
                <a:gd name="T0" fmla="*/ 16 w 41"/>
                <a:gd name="T1" fmla="*/ 1 h 70"/>
                <a:gd name="T2" fmla="*/ 16 w 41"/>
                <a:gd name="T3" fmla="*/ 1 h 70"/>
                <a:gd name="T4" fmla="*/ 13 w 41"/>
                <a:gd name="T5" fmla="*/ 0 h 70"/>
                <a:gd name="T6" fmla="*/ 14 w 41"/>
                <a:gd name="T7" fmla="*/ 13 h 70"/>
                <a:gd name="T8" fmla="*/ 11 w 41"/>
                <a:gd name="T9" fmla="*/ 0 h 70"/>
                <a:gd name="T10" fmla="*/ 9 w 41"/>
                <a:gd name="T11" fmla="*/ 0 h 70"/>
                <a:gd name="T12" fmla="*/ 7 w 41"/>
                <a:gd name="T13" fmla="*/ 24 h 70"/>
                <a:gd name="T14" fmla="*/ 5 w 41"/>
                <a:gd name="T15" fmla="*/ 49 h 70"/>
                <a:gd name="T16" fmla="*/ 10 w 41"/>
                <a:gd name="T17" fmla="*/ 70 h 70"/>
                <a:gd name="T18" fmla="*/ 13 w 41"/>
                <a:gd name="T19" fmla="*/ 47 h 70"/>
                <a:gd name="T20" fmla="*/ 14 w 41"/>
                <a:gd name="T21" fmla="*/ 33 h 70"/>
                <a:gd name="T22" fmla="*/ 25 w 41"/>
                <a:gd name="T23" fmla="*/ 45 h 70"/>
                <a:gd name="T24" fmla="*/ 41 w 41"/>
                <a:gd name="T25" fmla="*/ 46 h 70"/>
                <a:gd name="T26" fmla="*/ 31 w 41"/>
                <a:gd name="T27" fmla="*/ 41 h 70"/>
                <a:gd name="T28" fmla="*/ 22 w 41"/>
                <a:gd name="T29" fmla="*/ 21 h 70"/>
                <a:gd name="T30" fmla="*/ 26 w 41"/>
                <a:gd name="T31" fmla="*/ 3 h 70"/>
                <a:gd name="T32" fmla="*/ 26 w 41"/>
                <a:gd name="T33" fmla="*/ 13 h 70"/>
                <a:gd name="T34" fmla="*/ 24 w 41"/>
                <a:gd name="T35" fmla="*/ 2 h 70"/>
                <a:gd name="T36" fmla="*/ 22 w 41"/>
                <a:gd name="T37" fmla="*/ 2 h 70"/>
                <a:gd name="T38" fmla="*/ 22 w 41"/>
                <a:gd name="T39" fmla="*/ 13 h 70"/>
                <a:gd name="T40" fmla="*/ 20 w 41"/>
                <a:gd name="T41" fmla="*/ 1 h 70"/>
                <a:gd name="T42" fmla="*/ 18 w 41"/>
                <a:gd name="T43" fmla="*/ 1 h 70"/>
                <a:gd name="T44" fmla="*/ 18 w 41"/>
                <a:gd name="T45" fmla="*/ 13 h 70"/>
                <a:gd name="T46" fmla="*/ 16 w 41"/>
                <a:gd name="T47"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70">
                  <a:moveTo>
                    <a:pt x="16" y="1"/>
                  </a:moveTo>
                  <a:lnTo>
                    <a:pt x="16" y="1"/>
                  </a:lnTo>
                  <a:lnTo>
                    <a:pt x="13" y="0"/>
                  </a:lnTo>
                  <a:cubicBezTo>
                    <a:pt x="15" y="4"/>
                    <a:pt x="16" y="8"/>
                    <a:pt x="14" y="13"/>
                  </a:cubicBezTo>
                  <a:cubicBezTo>
                    <a:pt x="14" y="7"/>
                    <a:pt x="12" y="2"/>
                    <a:pt x="11" y="0"/>
                  </a:cubicBezTo>
                  <a:cubicBezTo>
                    <a:pt x="11" y="0"/>
                    <a:pt x="9" y="0"/>
                    <a:pt x="9" y="0"/>
                  </a:cubicBezTo>
                  <a:cubicBezTo>
                    <a:pt x="13" y="11"/>
                    <a:pt x="11" y="19"/>
                    <a:pt x="7" y="24"/>
                  </a:cubicBezTo>
                  <a:cubicBezTo>
                    <a:pt x="0" y="32"/>
                    <a:pt x="1" y="40"/>
                    <a:pt x="5" y="49"/>
                  </a:cubicBezTo>
                  <a:cubicBezTo>
                    <a:pt x="7" y="53"/>
                    <a:pt x="16" y="63"/>
                    <a:pt x="10" y="70"/>
                  </a:cubicBezTo>
                  <a:cubicBezTo>
                    <a:pt x="23" y="63"/>
                    <a:pt x="17" y="51"/>
                    <a:pt x="13" y="47"/>
                  </a:cubicBezTo>
                  <a:cubicBezTo>
                    <a:pt x="10" y="43"/>
                    <a:pt x="10" y="36"/>
                    <a:pt x="14" y="33"/>
                  </a:cubicBezTo>
                  <a:cubicBezTo>
                    <a:pt x="14" y="40"/>
                    <a:pt x="19" y="45"/>
                    <a:pt x="25" y="45"/>
                  </a:cubicBezTo>
                  <a:cubicBezTo>
                    <a:pt x="30" y="45"/>
                    <a:pt x="39" y="38"/>
                    <a:pt x="41" y="46"/>
                  </a:cubicBezTo>
                  <a:cubicBezTo>
                    <a:pt x="41" y="38"/>
                    <a:pt x="36" y="40"/>
                    <a:pt x="31" y="41"/>
                  </a:cubicBezTo>
                  <a:cubicBezTo>
                    <a:pt x="15" y="44"/>
                    <a:pt x="16" y="26"/>
                    <a:pt x="22" y="21"/>
                  </a:cubicBezTo>
                  <a:cubicBezTo>
                    <a:pt x="28" y="16"/>
                    <a:pt x="36" y="9"/>
                    <a:pt x="26" y="3"/>
                  </a:cubicBezTo>
                  <a:cubicBezTo>
                    <a:pt x="27" y="6"/>
                    <a:pt x="27" y="10"/>
                    <a:pt x="26" y="13"/>
                  </a:cubicBezTo>
                  <a:cubicBezTo>
                    <a:pt x="26" y="9"/>
                    <a:pt x="25" y="3"/>
                    <a:pt x="24" y="2"/>
                  </a:cubicBezTo>
                  <a:lnTo>
                    <a:pt x="22" y="2"/>
                  </a:lnTo>
                  <a:cubicBezTo>
                    <a:pt x="23" y="5"/>
                    <a:pt x="24" y="9"/>
                    <a:pt x="22" y="13"/>
                  </a:cubicBezTo>
                  <a:cubicBezTo>
                    <a:pt x="22" y="10"/>
                    <a:pt x="22" y="4"/>
                    <a:pt x="20" y="1"/>
                  </a:cubicBezTo>
                  <a:lnTo>
                    <a:pt x="18" y="1"/>
                  </a:lnTo>
                  <a:cubicBezTo>
                    <a:pt x="19" y="4"/>
                    <a:pt x="19" y="8"/>
                    <a:pt x="18" y="13"/>
                  </a:cubicBezTo>
                  <a:cubicBezTo>
                    <a:pt x="18" y="7"/>
                    <a:pt x="17" y="3"/>
                    <a:pt x="1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9" name="Freeform 1697"/>
            <p:cNvSpPr>
              <a:spLocks/>
            </p:cNvSpPr>
            <p:nvPr userDrawn="1"/>
          </p:nvSpPr>
          <p:spPr bwMode="auto">
            <a:xfrm>
              <a:off x="393" y="190"/>
              <a:ext cx="9" cy="23"/>
            </a:xfrm>
            <a:custGeom>
              <a:avLst/>
              <a:gdLst>
                <a:gd name="T0" fmla="*/ 13 w 22"/>
                <a:gd name="T1" fmla="*/ 0 h 51"/>
                <a:gd name="T2" fmla="*/ 13 w 22"/>
                <a:gd name="T3" fmla="*/ 0 h 51"/>
                <a:gd name="T4" fmla="*/ 11 w 22"/>
                <a:gd name="T5" fmla="*/ 0 h 51"/>
                <a:gd name="T6" fmla="*/ 10 w 22"/>
                <a:gd name="T7" fmla="*/ 11 h 51"/>
                <a:gd name="T8" fmla="*/ 9 w 22"/>
                <a:gd name="T9" fmla="*/ 0 h 51"/>
                <a:gd name="T10" fmla="*/ 13 w 22"/>
                <a:gd name="T11" fmla="*/ 27 h 51"/>
                <a:gd name="T12" fmla="*/ 12 w 22"/>
                <a:gd name="T13" fmla="*/ 51 h 51"/>
                <a:gd name="T14" fmla="*/ 21 w 22"/>
                <a:gd name="T15" fmla="*/ 38 h 51"/>
                <a:gd name="T16" fmla="*/ 18 w 22"/>
                <a:gd name="T17" fmla="*/ 22 h 51"/>
                <a:gd name="T18" fmla="*/ 17 w 22"/>
                <a:gd name="T19" fmla="*/ 1 h 51"/>
                <a:gd name="T20" fmla="*/ 15 w 22"/>
                <a:gd name="T21" fmla="*/ 1 h 51"/>
                <a:gd name="T22" fmla="*/ 13 w 22"/>
                <a:gd name="T23" fmla="*/ 12 h 51"/>
                <a:gd name="T24" fmla="*/ 13 w 22"/>
                <a:gd name="T2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51">
                  <a:moveTo>
                    <a:pt x="13" y="0"/>
                  </a:moveTo>
                  <a:lnTo>
                    <a:pt x="13" y="0"/>
                  </a:lnTo>
                  <a:cubicBezTo>
                    <a:pt x="12" y="0"/>
                    <a:pt x="11" y="0"/>
                    <a:pt x="11" y="0"/>
                  </a:cubicBezTo>
                  <a:cubicBezTo>
                    <a:pt x="9" y="3"/>
                    <a:pt x="9" y="7"/>
                    <a:pt x="10" y="11"/>
                  </a:cubicBezTo>
                  <a:cubicBezTo>
                    <a:pt x="8" y="7"/>
                    <a:pt x="8" y="4"/>
                    <a:pt x="9" y="0"/>
                  </a:cubicBezTo>
                  <a:cubicBezTo>
                    <a:pt x="0" y="0"/>
                    <a:pt x="10" y="19"/>
                    <a:pt x="13" y="27"/>
                  </a:cubicBezTo>
                  <a:cubicBezTo>
                    <a:pt x="15" y="31"/>
                    <a:pt x="19" y="42"/>
                    <a:pt x="12" y="51"/>
                  </a:cubicBezTo>
                  <a:cubicBezTo>
                    <a:pt x="15" y="49"/>
                    <a:pt x="22" y="42"/>
                    <a:pt x="21" y="38"/>
                  </a:cubicBezTo>
                  <a:cubicBezTo>
                    <a:pt x="21" y="29"/>
                    <a:pt x="19" y="25"/>
                    <a:pt x="18" y="22"/>
                  </a:cubicBezTo>
                  <a:cubicBezTo>
                    <a:pt x="15" y="15"/>
                    <a:pt x="14" y="7"/>
                    <a:pt x="17" y="1"/>
                  </a:cubicBezTo>
                  <a:cubicBezTo>
                    <a:pt x="16" y="1"/>
                    <a:pt x="16" y="1"/>
                    <a:pt x="15" y="1"/>
                  </a:cubicBezTo>
                  <a:cubicBezTo>
                    <a:pt x="14" y="2"/>
                    <a:pt x="12" y="7"/>
                    <a:pt x="13" y="12"/>
                  </a:cubicBezTo>
                  <a:cubicBezTo>
                    <a:pt x="10" y="7"/>
                    <a:pt x="12" y="2"/>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0" name="Freeform 1698"/>
            <p:cNvSpPr>
              <a:spLocks/>
            </p:cNvSpPr>
            <p:nvPr userDrawn="1"/>
          </p:nvSpPr>
          <p:spPr bwMode="auto">
            <a:xfrm>
              <a:off x="388" y="187"/>
              <a:ext cx="40" cy="30"/>
            </a:xfrm>
            <a:custGeom>
              <a:avLst/>
              <a:gdLst>
                <a:gd name="T0" fmla="*/ 24 w 90"/>
                <a:gd name="T1" fmla="*/ 1 h 65"/>
                <a:gd name="T2" fmla="*/ 24 w 90"/>
                <a:gd name="T3" fmla="*/ 1 h 65"/>
                <a:gd name="T4" fmla="*/ 15 w 90"/>
                <a:gd name="T5" fmla="*/ 1 h 65"/>
                <a:gd name="T6" fmla="*/ 21 w 90"/>
                <a:gd name="T7" fmla="*/ 48 h 65"/>
                <a:gd name="T8" fmla="*/ 1 w 90"/>
                <a:gd name="T9" fmla="*/ 65 h 65"/>
                <a:gd name="T10" fmla="*/ 24 w 90"/>
                <a:gd name="T11" fmla="*/ 41 h 65"/>
                <a:gd name="T12" fmla="*/ 18 w 90"/>
                <a:gd name="T13" fmla="*/ 4 h 65"/>
                <a:gd name="T14" fmla="*/ 50 w 90"/>
                <a:gd name="T15" fmla="*/ 14 h 65"/>
                <a:gd name="T16" fmla="*/ 80 w 90"/>
                <a:gd name="T17" fmla="*/ 31 h 65"/>
                <a:gd name="T18" fmla="*/ 70 w 90"/>
                <a:gd name="T19" fmla="*/ 42 h 65"/>
                <a:gd name="T20" fmla="*/ 76 w 90"/>
                <a:gd name="T21" fmla="*/ 57 h 65"/>
                <a:gd name="T22" fmla="*/ 90 w 90"/>
                <a:gd name="T23" fmla="*/ 60 h 65"/>
                <a:gd name="T24" fmla="*/ 71 w 90"/>
                <a:gd name="T25" fmla="*/ 52 h 65"/>
                <a:gd name="T26" fmla="*/ 77 w 90"/>
                <a:gd name="T27" fmla="*/ 38 h 65"/>
                <a:gd name="T28" fmla="*/ 82 w 90"/>
                <a:gd name="T29" fmla="*/ 27 h 65"/>
                <a:gd name="T30" fmla="*/ 48 w 90"/>
                <a:gd name="T31" fmla="*/ 10 h 65"/>
                <a:gd name="T32" fmla="*/ 24 w 90"/>
                <a:gd name="T33"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65">
                  <a:moveTo>
                    <a:pt x="24" y="1"/>
                  </a:moveTo>
                  <a:lnTo>
                    <a:pt x="24" y="1"/>
                  </a:lnTo>
                  <a:cubicBezTo>
                    <a:pt x="21" y="0"/>
                    <a:pt x="17" y="0"/>
                    <a:pt x="15" y="1"/>
                  </a:cubicBezTo>
                  <a:cubicBezTo>
                    <a:pt x="0" y="10"/>
                    <a:pt x="23" y="32"/>
                    <a:pt x="21" y="48"/>
                  </a:cubicBezTo>
                  <a:cubicBezTo>
                    <a:pt x="20" y="58"/>
                    <a:pt x="8" y="62"/>
                    <a:pt x="1" y="65"/>
                  </a:cubicBezTo>
                  <a:cubicBezTo>
                    <a:pt x="17" y="63"/>
                    <a:pt x="27" y="55"/>
                    <a:pt x="24" y="41"/>
                  </a:cubicBezTo>
                  <a:cubicBezTo>
                    <a:pt x="22" y="30"/>
                    <a:pt x="6" y="8"/>
                    <a:pt x="18" y="4"/>
                  </a:cubicBezTo>
                  <a:cubicBezTo>
                    <a:pt x="27" y="1"/>
                    <a:pt x="38" y="12"/>
                    <a:pt x="50" y="14"/>
                  </a:cubicBezTo>
                  <a:cubicBezTo>
                    <a:pt x="62" y="16"/>
                    <a:pt x="83" y="16"/>
                    <a:pt x="80" y="31"/>
                  </a:cubicBezTo>
                  <a:cubicBezTo>
                    <a:pt x="79" y="35"/>
                    <a:pt x="72" y="38"/>
                    <a:pt x="70" y="42"/>
                  </a:cubicBezTo>
                  <a:cubicBezTo>
                    <a:pt x="65" y="49"/>
                    <a:pt x="68" y="59"/>
                    <a:pt x="76" y="57"/>
                  </a:cubicBezTo>
                  <a:cubicBezTo>
                    <a:pt x="86" y="54"/>
                    <a:pt x="88" y="55"/>
                    <a:pt x="90" y="60"/>
                  </a:cubicBezTo>
                  <a:cubicBezTo>
                    <a:pt x="89" y="44"/>
                    <a:pt x="74" y="61"/>
                    <a:pt x="71" y="52"/>
                  </a:cubicBezTo>
                  <a:cubicBezTo>
                    <a:pt x="68" y="45"/>
                    <a:pt x="73" y="42"/>
                    <a:pt x="77" y="38"/>
                  </a:cubicBezTo>
                  <a:cubicBezTo>
                    <a:pt x="80" y="36"/>
                    <a:pt x="83" y="32"/>
                    <a:pt x="82" y="27"/>
                  </a:cubicBezTo>
                  <a:cubicBezTo>
                    <a:pt x="81" y="12"/>
                    <a:pt x="61" y="13"/>
                    <a:pt x="48" y="10"/>
                  </a:cubicBezTo>
                  <a:cubicBezTo>
                    <a:pt x="41" y="9"/>
                    <a:pt x="32" y="2"/>
                    <a:pt x="2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1" name="Freeform 1699"/>
            <p:cNvSpPr>
              <a:spLocks/>
            </p:cNvSpPr>
            <p:nvPr userDrawn="1"/>
          </p:nvSpPr>
          <p:spPr bwMode="auto">
            <a:xfrm>
              <a:off x="397" y="182"/>
              <a:ext cx="16" cy="9"/>
            </a:xfrm>
            <a:custGeom>
              <a:avLst/>
              <a:gdLst>
                <a:gd name="T0" fmla="*/ 15 w 37"/>
                <a:gd name="T1" fmla="*/ 1 h 20"/>
                <a:gd name="T2" fmla="*/ 15 w 37"/>
                <a:gd name="T3" fmla="*/ 1 h 20"/>
                <a:gd name="T4" fmla="*/ 12 w 37"/>
                <a:gd name="T5" fmla="*/ 3 h 20"/>
                <a:gd name="T6" fmla="*/ 21 w 37"/>
                <a:gd name="T7" fmla="*/ 8 h 20"/>
                <a:gd name="T8" fmla="*/ 9 w 37"/>
                <a:gd name="T9" fmla="*/ 4 h 20"/>
                <a:gd name="T10" fmla="*/ 8 w 37"/>
                <a:gd name="T11" fmla="*/ 5 h 20"/>
                <a:gd name="T12" fmla="*/ 18 w 37"/>
                <a:gd name="T13" fmla="*/ 10 h 20"/>
                <a:gd name="T14" fmla="*/ 5 w 37"/>
                <a:gd name="T15" fmla="*/ 7 h 20"/>
                <a:gd name="T16" fmla="*/ 0 w 37"/>
                <a:gd name="T17" fmla="*/ 9 h 20"/>
                <a:gd name="T18" fmla="*/ 20 w 37"/>
                <a:gd name="T19" fmla="*/ 16 h 20"/>
                <a:gd name="T20" fmla="*/ 37 w 37"/>
                <a:gd name="T21" fmla="*/ 20 h 20"/>
                <a:gd name="T22" fmla="*/ 29 w 37"/>
                <a:gd name="T23" fmla="*/ 12 h 20"/>
                <a:gd name="T24" fmla="*/ 15 w 37"/>
                <a:gd name="T2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0">
                  <a:moveTo>
                    <a:pt x="15" y="1"/>
                  </a:moveTo>
                  <a:lnTo>
                    <a:pt x="15" y="1"/>
                  </a:lnTo>
                  <a:cubicBezTo>
                    <a:pt x="14" y="1"/>
                    <a:pt x="12" y="2"/>
                    <a:pt x="12" y="3"/>
                  </a:cubicBezTo>
                  <a:cubicBezTo>
                    <a:pt x="16" y="3"/>
                    <a:pt x="19" y="5"/>
                    <a:pt x="21" y="8"/>
                  </a:cubicBezTo>
                  <a:cubicBezTo>
                    <a:pt x="19" y="7"/>
                    <a:pt x="13" y="4"/>
                    <a:pt x="9" y="4"/>
                  </a:cubicBezTo>
                  <a:cubicBezTo>
                    <a:pt x="8" y="5"/>
                    <a:pt x="8" y="5"/>
                    <a:pt x="8" y="5"/>
                  </a:cubicBezTo>
                  <a:cubicBezTo>
                    <a:pt x="9" y="6"/>
                    <a:pt x="14" y="6"/>
                    <a:pt x="18" y="10"/>
                  </a:cubicBezTo>
                  <a:cubicBezTo>
                    <a:pt x="13" y="7"/>
                    <a:pt x="7" y="7"/>
                    <a:pt x="5" y="7"/>
                  </a:cubicBezTo>
                  <a:cubicBezTo>
                    <a:pt x="3" y="8"/>
                    <a:pt x="3" y="9"/>
                    <a:pt x="0" y="9"/>
                  </a:cubicBezTo>
                  <a:cubicBezTo>
                    <a:pt x="7" y="9"/>
                    <a:pt x="11" y="10"/>
                    <a:pt x="20" y="16"/>
                  </a:cubicBezTo>
                  <a:cubicBezTo>
                    <a:pt x="26" y="19"/>
                    <a:pt x="37" y="20"/>
                    <a:pt x="37" y="20"/>
                  </a:cubicBezTo>
                  <a:cubicBezTo>
                    <a:pt x="34" y="18"/>
                    <a:pt x="31" y="13"/>
                    <a:pt x="29" y="12"/>
                  </a:cubicBezTo>
                  <a:cubicBezTo>
                    <a:pt x="26" y="7"/>
                    <a:pt x="21" y="0"/>
                    <a:pt x="1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2" name="Freeform 1700"/>
            <p:cNvSpPr>
              <a:spLocks/>
            </p:cNvSpPr>
            <p:nvPr userDrawn="1"/>
          </p:nvSpPr>
          <p:spPr bwMode="auto">
            <a:xfrm>
              <a:off x="410" y="208"/>
              <a:ext cx="5" cy="8"/>
            </a:xfrm>
            <a:custGeom>
              <a:avLst/>
              <a:gdLst>
                <a:gd name="T0" fmla="*/ 10 w 12"/>
                <a:gd name="T1" fmla="*/ 0 h 19"/>
                <a:gd name="T2" fmla="*/ 10 w 12"/>
                <a:gd name="T3" fmla="*/ 0 h 19"/>
                <a:gd name="T4" fmla="*/ 6 w 12"/>
                <a:gd name="T5" fmla="*/ 19 h 19"/>
                <a:gd name="T6" fmla="*/ 10 w 12"/>
                <a:gd name="T7" fmla="*/ 0 h 19"/>
              </a:gdLst>
              <a:ahLst/>
              <a:cxnLst>
                <a:cxn ang="0">
                  <a:pos x="T0" y="T1"/>
                </a:cxn>
                <a:cxn ang="0">
                  <a:pos x="T2" y="T3"/>
                </a:cxn>
                <a:cxn ang="0">
                  <a:pos x="T4" y="T5"/>
                </a:cxn>
                <a:cxn ang="0">
                  <a:pos x="T6" y="T7"/>
                </a:cxn>
              </a:cxnLst>
              <a:rect l="0" t="0" r="r" b="b"/>
              <a:pathLst>
                <a:path w="12" h="19">
                  <a:moveTo>
                    <a:pt x="10" y="0"/>
                  </a:moveTo>
                  <a:lnTo>
                    <a:pt x="10" y="0"/>
                  </a:lnTo>
                  <a:cubicBezTo>
                    <a:pt x="9" y="4"/>
                    <a:pt x="0" y="8"/>
                    <a:pt x="6" y="19"/>
                  </a:cubicBezTo>
                  <a:cubicBezTo>
                    <a:pt x="3" y="9"/>
                    <a:pt x="12" y="5"/>
                    <a:pt x="1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3" name="Freeform 1701"/>
            <p:cNvSpPr>
              <a:spLocks/>
            </p:cNvSpPr>
            <p:nvPr userDrawn="1"/>
          </p:nvSpPr>
          <p:spPr bwMode="auto">
            <a:xfrm>
              <a:off x="358" y="186"/>
              <a:ext cx="31" cy="33"/>
            </a:xfrm>
            <a:custGeom>
              <a:avLst/>
              <a:gdLst>
                <a:gd name="T0" fmla="*/ 39 w 68"/>
                <a:gd name="T1" fmla="*/ 25 h 73"/>
                <a:gd name="T2" fmla="*/ 39 w 68"/>
                <a:gd name="T3" fmla="*/ 25 h 73"/>
                <a:gd name="T4" fmla="*/ 41 w 68"/>
                <a:gd name="T5" fmla="*/ 21 h 73"/>
                <a:gd name="T6" fmla="*/ 39 w 68"/>
                <a:gd name="T7" fmla="*/ 16 h 73"/>
                <a:gd name="T8" fmla="*/ 41 w 68"/>
                <a:gd name="T9" fmla="*/ 16 h 73"/>
                <a:gd name="T10" fmla="*/ 40 w 68"/>
                <a:gd name="T11" fmla="*/ 16 h 73"/>
                <a:gd name="T12" fmla="*/ 38 w 68"/>
                <a:gd name="T13" fmla="*/ 13 h 73"/>
                <a:gd name="T14" fmla="*/ 37 w 68"/>
                <a:gd name="T15" fmla="*/ 12 h 73"/>
                <a:gd name="T16" fmla="*/ 39 w 68"/>
                <a:gd name="T17" fmla="*/ 13 h 73"/>
                <a:gd name="T18" fmla="*/ 41 w 68"/>
                <a:gd name="T19" fmla="*/ 15 h 73"/>
                <a:gd name="T20" fmla="*/ 42 w 68"/>
                <a:gd name="T21" fmla="*/ 15 h 73"/>
                <a:gd name="T22" fmla="*/ 42 w 68"/>
                <a:gd name="T23" fmla="*/ 1 h 73"/>
                <a:gd name="T24" fmla="*/ 41 w 68"/>
                <a:gd name="T25" fmla="*/ 2 h 73"/>
                <a:gd name="T26" fmla="*/ 39 w 68"/>
                <a:gd name="T27" fmla="*/ 4 h 73"/>
                <a:gd name="T28" fmla="*/ 37 w 68"/>
                <a:gd name="T29" fmla="*/ 5 h 73"/>
                <a:gd name="T30" fmla="*/ 38 w 68"/>
                <a:gd name="T31" fmla="*/ 4 h 73"/>
                <a:gd name="T32" fmla="*/ 40 w 68"/>
                <a:gd name="T33" fmla="*/ 1 h 73"/>
                <a:gd name="T34" fmla="*/ 41 w 68"/>
                <a:gd name="T35" fmla="*/ 0 h 73"/>
                <a:gd name="T36" fmla="*/ 27 w 68"/>
                <a:gd name="T37" fmla="*/ 0 h 73"/>
                <a:gd name="T38" fmla="*/ 28 w 68"/>
                <a:gd name="T39" fmla="*/ 1 h 73"/>
                <a:gd name="T40" fmla="*/ 30 w 68"/>
                <a:gd name="T41" fmla="*/ 4 h 73"/>
                <a:gd name="T42" fmla="*/ 31 w 68"/>
                <a:gd name="T43" fmla="*/ 5 h 73"/>
                <a:gd name="T44" fmla="*/ 29 w 68"/>
                <a:gd name="T45" fmla="*/ 4 h 73"/>
                <a:gd name="T46" fmla="*/ 27 w 68"/>
                <a:gd name="T47" fmla="*/ 2 h 73"/>
                <a:gd name="T48" fmla="*/ 26 w 68"/>
                <a:gd name="T49" fmla="*/ 1 h 73"/>
                <a:gd name="T50" fmla="*/ 26 w 68"/>
                <a:gd name="T51" fmla="*/ 15 h 73"/>
                <a:gd name="T52" fmla="*/ 27 w 68"/>
                <a:gd name="T53" fmla="*/ 15 h 73"/>
                <a:gd name="T54" fmla="*/ 29 w 68"/>
                <a:gd name="T55" fmla="*/ 13 h 73"/>
                <a:gd name="T56" fmla="*/ 31 w 68"/>
                <a:gd name="T57" fmla="*/ 12 h 73"/>
                <a:gd name="T58" fmla="*/ 30 w 68"/>
                <a:gd name="T59" fmla="*/ 13 h 73"/>
                <a:gd name="T60" fmla="*/ 28 w 68"/>
                <a:gd name="T61" fmla="*/ 16 h 73"/>
                <a:gd name="T62" fmla="*/ 27 w 68"/>
                <a:gd name="T63" fmla="*/ 16 h 73"/>
                <a:gd name="T64" fmla="*/ 29 w 68"/>
                <a:gd name="T65" fmla="*/ 16 h 73"/>
                <a:gd name="T66" fmla="*/ 27 w 68"/>
                <a:gd name="T67" fmla="*/ 21 h 73"/>
                <a:gd name="T68" fmla="*/ 29 w 68"/>
                <a:gd name="T69" fmla="*/ 25 h 73"/>
                <a:gd name="T70" fmla="*/ 29 w 68"/>
                <a:gd name="T71" fmla="*/ 25 h 73"/>
                <a:gd name="T72" fmla="*/ 29 w 68"/>
                <a:gd name="T73" fmla="*/ 28 h 73"/>
                <a:gd name="T74" fmla="*/ 27 w 68"/>
                <a:gd name="T75" fmla="*/ 29 h 73"/>
                <a:gd name="T76" fmla="*/ 27 w 68"/>
                <a:gd name="T77" fmla="*/ 26 h 73"/>
                <a:gd name="T78" fmla="*/ 27 w 68"/>
                <a:gd name="T79" fmla="*/ 26 h 73"/>
                <a:gd name="T80" fmla="*/ 21 w 68"/>
                <a:gd name="T81" fmla="*/ 27 h 73"/>
                <a:gd name="T82" fmla="*/ 6 w 68"/>
                <a:gd name="T83" fmla="*/ 51 h 73"/>
                <a:gd name="T84" fmla="*/ 12 w 68"/>
                <a:gd name="T85" fmla="*/ 66 h 73"/>
                <a:gd name="T86" fmla="*/ 12 w 68"/>
                <a:gd name="T87" fmla="*/ 73 h 73"/>
                <a:gd name="T88" fmla="*/ 34 w 68"/>
                <a:gd name="T89" fmla="*/ 73 h 73"/>
                <a:gd name="T90" fmla="*/ 56 w 68"/>
                <a:gd name="T91" fmla="*/ 73 h 73"/>
                <a:gd name="T92" fmla="*/ 56 w 68"/>
                <a:gd name="T93" fmla="*/ 66 h 73"/>
                <a:gd name="T94" fmla="*/ 62 w 68"/>
                <a:gd name="T95" fmla="*/ 51 h 73"/>
                <a:gd name="T96" fmla="*/ 47 w 68"/>
                <a:gd name="T97" fmla="*/ 27 h 73"/>
                <a:gd name="T98" fmla="*/ 41 w 68"/>
                <a:gd name="T99" fmla="*/ 26 h 73"/>
                <a:gd name="T100" fmla="*/ 41 w 68"/>
                <a:gd name="T101" fmla="*/ 26 h 73"/>
                <a:gd name="T102" fmla="*/ 41 w 68"/>
                <a:gd name="T103" fmla="*/ 29 h 73"/>
                <a:gd name="T104" fmla="*/ 39 w 68"/>
                <a:gd name="T105" fmla="*/ 28 h 73"/>
                <a:gd name="T106" fmla="*/ 39 w 68"/>
                <a:gd name="T107" fmla="*/ 25 h 73"/>
                <a:gd name="T108" fmla="*/ 39 w 68"/>
                <a:gd name="T109"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 h="73">
                  <a:moveTo>
                    <a:pt x="39" y="25"/>
                  </a:moveTo>
                  <a:lnTo>
                    <a:pt x="39" y="25"/>
                  </a:lnTo>
                  <a:cubicBezTo>
                    <a:pt x="40" y="24"/>
                    <a:pt x="41" y="22"/>
                    <a:pt x="41" y="21"/>
                  </a:cubicBezTo>
                  <a:cubicBezTo>
                    <a:pt x="41" y="19"/>
                    <a:pt x="40" y="17"/>
                    <a:pt x="39" y="16"/>
                  </a:cubicBezTo>
                  <a:lnTo>
                    <a:pt x="41" y="16"/>
                  </a:lnTo>
                  <a:lnTo>
                    <a:pt x="40" y="16"/>
                  </a:lnTo>
                  <a:cubicBezTo>
                    <a:pt x="40" y="15"/>
                    <a:pt x="39" y="14"/>
                    <a:pt x="38" y="13"/>
                  </a:cubicBezTo>
                  <a:cubicBezTo>
                    <a:pt x="38" y="13"/>
                    <a:pt x="38" y="12"/>
                    <a:pt x="37" y="12"/>
                  </a:cubicBezTo>
                  <a:cubicBezTo>
                    <a:pt x="38" y="12"/>
                    <a:pt x="38" y="12"/>
                    <a:pt x="39" y="13"/>
                  </a:cubicBezTo>
                  <a:cubicBezTo>
                    <a:pt x="40" y="13"/>
                    <a:pt x="41" y="14"/>
                    <a:pt x="41" y="15"/>
                  </a:cubicBezTo>
                  <a:lnTo>
                    <a:pt x="42" y="15"/>
                  </a:lnTo>
                  <a:lnTo>
                    <a:pt x="42" y="1"/>
                  </a:lnTo>
                  <a:lnTo>
                    <a:pt x="41" y="2"/>
                  </a:lnTo>
                  <a:cubicBezTo>
                    <a:pt x="41" y="2"/>
                    <a:pt x="40" y="3"/>
                    <a:pt x="39" y="4"/>
                  </a:cubicBezTo>
                  <a:cubicBezTo>
                    <a:pt x="38" y="4"/>
                    <a:pt x="38" y="5"/>
                    <a:pt x="37" y="5"/>
                  </a:cubicBezTo>
                  <a:cubicBezTo>
                    <a:pt x="38" y="5"/>
                    <a:pt x="38" y="4"/>
                    <a:pt x="38" y="4"/>
                  </a:cubicBezTo>
                  <a:cubicBezTo>
                    <a:pt x="39" y="3"/>
                    <a:pt x="40" y="2"/>
                    <a:pt x="40" y="1"/>
                  </a:cubicBezTo>
                  <a:lnTo>
                    <a:pt x="41" y="0"/>
                  </a:lnTo>
                  <a:lnTo>
                    <a:pt x="27" y="0"/>
                  </a:lnTo>
                  <a:lnTo>
                    <a:pt x="28" y="1"/>
                  </a:lnTo>
                  <a:cubicBezTo>
                    <a:pt x="28" y="2"/>
                    <a:pt x="29" y="3"/>
                    <a:pt x="30" y="4"/>
                  </a:cubicBezTo>
                  <a:cubicBezTo>
                    <a:pt x="30" y="4"/>
                    <a:pt x="30" y="5"/>
                    <a:pt x="31" y="5"/>
                  </a:cubicBezTo>
                  <a:cubicBezTo>
                    <a:pt x="30" y="5"/>
                    <a:pt x="30" y="4"/>
                    <a:pt x="29" y="4"/>
                  </a:cubicBezTo>
                  <a:cubicBezTo>
                    <a:pt x="28" y="3"/>
                    <a:pt x="27" y="2"/>
                    <a:pt x="27" y="2"/>
                  </a:cubicBezTo>
                  <a:lnTo>
                    <a:pt x="26" y="1"/>
                  </a:lnTo>
                  <a:lnTo>
                    <a:pt x="26" y="15"/>
                  </a:lnTo>
                  <a:lnTo>
                    <a:pt x="27" y="15"/>
                  </a:lnTo>
                  <a:cubicBezTo>
                    <a:pt x="27" y="14"/>
                    <a:pt x="28" y="13"/>
                    <a:pt x="29" y="13"/>
                  </a:cubicBezTo>
                  <a:cubicBezTo>
                    <a:pt x="30" y="12"/>
                    <a:pt x="30" y="12"/>
                    <a:pt x="31" y="12"/>
                  </a:cubicBezTo>
                  <a:cubicBezTo>
                    <a:pt x="30" y="12"/>
                    <a:pt x="30" y="13"/>
                    <a:pt x="30" y="13"/>
                  </a:cubicBezTo>
                  <a:cubicBezTo>
                    <a:pt x="29" y="14"/>
                    <a:pt x="28" y="15"/>
                    <a:pt x="28" y="16"/>
                  </a:cubicBezTo>
                  <a:lnTo>
                    <a:pt x="27" y="16"/>
                  </a:lnTo>
                  <a:lnTo>
                    <a:pt x="29" y="16"/>
                  </a:lnTo>
                  <a:cubicBezTo>
                    <a:pt x="28" y="17"/>
                    <a:pt x="27" y="19"/>
                    <a:pt x="27" y="21"/>
                  </a:cubicBezTo>
                  <a:cubicBezTo>
                    <a:pt x="27" y="22"/>
                    <a:pt x="28" y="24"/>
                    <a:pt x="29" y="25"/>
                  </a:cubicBezTo>
                  <a:lnTo>
                    <a:pt x="29" y="25"/>
                  </a:lnTo>
                  <a:lnTo>
                    <a:pt x="29" y="28"/>
                  </a:lnTo>
                  <a:lnTo>
                    <a:pt x="27" y="29"/>
                  </a:lnTo>
                  <a:lnTo>
                    <a:pt x="27" y="26"/>
                  </a:lnTo>
                  <a:lnTo>
                    <a:pt x="27" y="26"/>
                  </a:lnTo>
                  <a:cubicBezTo>
                    <a:pt x="25" y="26"/>
                    <a:pt x="23" y="26"/>
                    <a:pt x="21" y="27"/>
                  </a:cubicBezTo>
                  <a:cubicBezTo>
                    <a:pt x="9" y="30"/>
                    <a:pt x="0" y="36"/>
                    <a:pt x="6" y="51"/>
                  </a:cubicBezTo>
                  <a:cubicBezTo>
                    <a:pt x="7" y="56"/>
                    <a:pt x="10" y="61"/>
                    <a:pt x="12" y="66"/>
                  </a:cubicBezTo>
                  <a:lnTo>
                    <a:pt x="12" y="73"/>
                  </a:lnTo>
                  <a:cubicBezTo>
                    <a:pt x="12" y="73"/>
                    <a:pt x="28" y="73"/>
                    <a:pt x="34" y="73"/>
                  </a:cubicBezTo>
                  <a:cubicBezTo>
                    <a:pt x="40" y="73"/>
                    <a:pt x="56" y="73"/>
                    <a:pt x="56" y="73"/>
                  </a:cubicBezTo>
                  <a:lnTo>
                    <a:pt x="56" y="66"/>
                  </a:lnTo>
                  <a:cubicBezTo>
                    <a:pt x="58" y="61"/>
                    <a:pt x="61" y="56"/>
                    <a:pt x="62" y="51"/>
                  </a:cubicBezTo>
                  <a:cubicBezTo>
                    <a:pt x="68" y="36"/>
                    <a:pt x="60" y="30"/>
                    <a:pt x="47" y="27"/>
                  </a:cubicBezTo>
                  <a:cubicBezTo>
                    <a:pt x="45" y="26"/>
                    <a:pt x="43" y="26"/>
                    <a:pt x="41" y="26"/>
                  </a:cubicBezTo>
                  <a:lnTo>
                    <a:pt x="41" y="26"/>
                  </a:lnTo>
                  <a:lnTo>
                    <a:pt x="41" y="29"/>
                  </a:lnTo>
                  <a:lnTo>
                    <a:pt x="39" y="28"/>
                  </a:lnTo>
                  <a:lnTo>
                    <a:pt x="39" y="25"/>
                  </a:lnTo>
                  <a:lnTo>
                    <a:pt x="39" y="2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4" name="Freeform 1702"/>
            <p:cNvSpPr>
              <a:spLocks/>
            </p:cNvSpPr>
            <p:nvPr userDrawn="1"/>
          </p:nvSpPr>
          <p:spPr bwMode="auto">
            <a:xfrm>
              <a:off x="372" y="208"/>
              <a:ext cx="0" cy="1"/>
            </a:xfrm>
            <a:custGeom>
              <a:avLst/>
              <a:gdLst>
                <a:gd name="T0" fmla="*/ 2 h 2"/>
                <a:gd name="T1" fmla="*/ 2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lnTo>
                    <a:pt x="0" y="2"/>
                  </a:lnTo>
                  <a:cubicBezTo>
                    <a:pt x="0" y="1"/>
                    <a:pt x="0" y="1"/>
                    <a:pt x="0" y="0"/>
                  </a:cubicBezTo>
                  <a:lnTo>
                    <a:pt x="0" y="0"/>
                  </a:lnTo>
                  <a:lnTo>
                    <a:pt x="0"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5" name="Freeform 1703"/>
            <p:cNvSpPr>
              <a:spLocks/>
            </p:cNvSpPr>
            <p:nvPr userDrawn="1"/>
          </p:nvSpPr>
          <p:spPr bwMode="auto">
            <a:xfrm>
              <a:off x="362" y="208"/>
              <a:ext cx="1" cy="2"/>
            </a:xfrm>
            <a:custGeom>
              <a:avLst/>
              <a:gdLst>
                <a:gd name="T0" fmla="*/ 1 w 3"/>
                <a:gd name="T1" fmla="*/ 2 h 5"/>
                <a:gd name="T2" fmla="*/ 1 w 3"/>
                <a:gd name="T3" fmla="*/ 2 h 5"/>
                <a:gd name="T4" fmla="*/ 2 w 3"/>
                <a:gd name="T5" fmla="*/ 5 h 5"/>
                <a:gd name="T6" fmla="*/ 3 w 3"/>
                <a:gd name="T7" fmla="*/ 3 h 5"/>
                <a:gd name="T8" fmla="*/ 0 w 3"/>
                <a:gd name="T9" fmla="*/ 0 h 5"/>
                <a:gd name="T10" fmla="*/ 0 w 3"/>
                <a:gd name="T11" fmla="*/ 1 h 5"/>
                <a:gd name="T12" fmla="*/ 1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2"/>
                  </a:moveTo>
                  <a:lnTo>
                    <a:pt x="1" y="2"/>
                  </a:lnTo>
                  <a:cubicBezTo>
                    <a:pt x="1" y="3"/>
                    <a:pt x="1" y="4"/>
                    <a:pt x="2" y="5"/>
                  </a:cubicBezTo>
                  <a:cubicBezTo>
                    <a:pt x="2" y="4"/>
                    <a:pt x="3" y="4"/>
                    <a:pt x="3" y="3"/>
                  </a:cubicBezTo>
                  <a:cubicBezTo>
                    <a:pt x="2" y="2"/>
                    <a:pt x="1" y="1"/>
                    <a:pt x="0" y="0"/>
                  </a:cubicBezTo>
                  <a:lnTo>
                    <a:pt x="0" y="1"/>
                  </a:lnTo>
                  <a:cubicBezTo>
                    <a:pt x="0" y="1"/>
                    <a:pt x="0" y="1"/>
                    <a:pt x="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6" name="Freeform 1704"/>
            <p:cNvSpPr>
              <a:spLocks/>
            </p:cNvSpPr>
            <p:nvPr userDrawn="1"/>
          </p:nvSpPr>
          <p:spPr bwMode="auto">
            <a:xfrm>
              <a:off x="361" y="205"/>
              <a:ext cx="2" cy="2"/>
            </a:xfrm>
            <a:custGeom>
              <a:avLst/>
              <a:gdLst>
                <a:gd name="T0" fmla="*/ 1 w 3"/>
                <a:gd name="T1" fmla="*/ 6 h 6"/>
                <a:gd name="T2" fmla="*/ 1 w 3"/>
                <a:gd name="T3" fmla="*/ 6 h 6"/>
                <a:gd name="T4" fmla="*/ 1 w 3"/>
                <a:gd name="T5" fmla="*/ 6 h 6"/>
                <a:gd name="T6" fmla="*/ 3 w 3"/>
                <a:gd name="T7" fmla="*/ 3 h 6"/>
                <a:gd name="T8" fmla="*/ 1 w 3"/>
                <a:gd name="T9" fmla="*/ 0 h 6"/>
                <a:gd name="T10" fmla="*/ 0 w 3"/>
                <a:gd name="T11" fmla="*/ 2 h 6"/>
                <a:gd name="T12" fmla="*/ 1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6"/>
                  </a:moveTo>
                  <a:lnTo>
                    <a:pt x="1" y="6"/>
                  </a:lnTo>
                  <a:lnTo>
                    <a:pt x="1" y="6"/>
                  </a:lnTo>
                  <a:cubicBezTo>
                    <a:pt x="2" y="5"/>
                    <a:pt x="3" y="4"/>
                    <a:pt x="3" y="3"/>
                  </a:cubicBezTo>
                  <a:cubicBezTo>
                    <a:pt x="2" y="2"/>
                    <a:pt x="2" y="1"/>
                    <a:pt x="1" y="0"/>
                  </a:cubicBezTo>
                  <a:lnTo>
                    <a:pt x="0" y="2"/>
                  </a:lnTo>
                  <a:cubicBezTo>
                    <a:pt x="0" y="3"/>
                    <a:pt x="0" y="5"/>
                    <a:pt x="1"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7" name="Freeform 1705"/>
            <p:cNvSpPr>
              <a:spLocks/>
            </p:cNvSpPr>
            <p:nvPr userDrawn="1"/>
          </p:nvSpPr>
          <p:spPr bwMode="auto">
            <a:xfrm>
              <a:off x="361" y="204"/>
              <a:ext cx="1" cy="1"/>
            </a:xfrm>
            <a:custGeom>
              <a:avLst/>
              <a:gdLst>
                <a:gd name="T0" fmla="*/ 0 w 1"/>
                <a:gd name="T1" fmla="*/ 2 h 2"/>
                <a:gd name="T2" fmla="*/ 0 w 1"/>
                <a:gd name="T3" fmla="*/ 2 h 2"/>
                <a:gd name="T4" fmla="*/ 1 w 1"/>
                <a:gd name="T5" fmla="*/ 1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lnTo>
                    <a:pt x="1" y="1"/>
                  </a:lnTo>
                  <a:lnTo>
                    <a:pt x="0" y="0"/>
                  </a:lnTo>
                  <a:cubicBezTo>
                    <a:pt x="0" y="0"/>
                    <a:pt x="0" y="1"/>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8" name="Freeform 1706"/>
            <p:cNvSpPr>
              <a:spLocks/>
            </p:cNvSpPr>
            <p:nvPr userDrawn="1"/>
          </p:nvSpPr>
          <p:spPr bwMode="auto">
            <a:xfrm>
              <a:off x="361" y="201"/>
              <a:ext cx="2" cy="3"/>
            </a:xfrm>
            <a:custGeom>
              <a:avLst/>
              <a:gdLst>
                <a:gd name="T0" fmla="*/ 0 w 3"/>
                <a:gd name="T1" fmla="*/ 5 h 6"/>
                <a:gd name="T2" fmla="*/ 0 w 3"/>
                <a:gd name="T3" fmla="*/ 5 h 6"/>
                <a:gd name="T4" fmla="*/ 1 w 3"/>
                <a:gd name="T5" fmla="*/ 6 h 6"/>
                <a:gd name="T6" fmla="*/ 3 w 3"/>
                <a:gd name="T7" fmla="*/ 2 h 6"/>
                <a:gd name="T8" fmla="*/ 2 w 3"/>
                <a:gd name="T9" fmla="*/ 0 h 6"/>
                <a:gd name="T10" fmla="*/ 0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0" y="5"/>
                  </a:moveTo>
                  <a:lnTo>
                    <a:pt x="0" y="5"/>
                  </a:lnTo>
                  <a:lnTo>
                    <a:pt x="1" y="6"/>
                  </a:lnTo>
                  <a:cubicBezTo>
                    <a:pt x="2" y="4"/>
                    <a:pt x="2" y="3"/>
                    <a:pt x="3" y="2"/>
                  </a:cubicBezTo>
                  <a:cubicBezTo>
                    <a:pt x="3" y="1"/>
                    <a:pt x="3" y="1"/>
                    <a:pt x="2" y="0"/>
                  </a:cubicBezTo>
                  <a:cubicBezTo>
                    <a:pt x="1" y="2"/>
                    <a:pt x="0" y="3"/>
                    <a:pt x="0"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9" name="Freeform 1707"/>
            <p:cNvSpPr>
              <a:spLocks/>
            </p:cNvSpPr>
            <p:nvPr userDrawn="1"/>
          </p:nvSpPr>
          <p:spPr bwMode="auto">
            <a:xfrm>
              <a:off x="363" y="200"/>
              <a:ext cx="1" cy="2"/>
            </a:xfrm>
            <a:custGeom>
              <a:avLst/>
              <a:gdLst>
                <a:gd name="T0" fmla="*/ 0 w 4"/>
                <a:gd name="T1" fmla="*/ 3 h 4"/>
                <a:gd name="T2" fmla="*/ 0 w 4"/>
                <a:gd name="T3" fmla="*/ 3 h 4"/>
                <a:gd name="T4" fmla="*/ 1 w 4"/>
                <a:gd name="T5" fmla="*/ 4 h 4"/>
                <a:gd name="T6" fmla="*/ 4 w 4"/>
                <a:gd name="T7" fmla="*/ 1 h 4"/>
                <a:gd name="T8" fmla="*/ 3 w 4"/>
                <a:gd name="T9" fmla="*/ 0 h 4"/>
                <a:gd name="T10" fmla="*/ 0 w 4"/>
                <a:gd name="T11" fmla="*/ 3 h 4"/>
                <a:gd name="T12" fmla="*/ 0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3"/>
                  </a:moveTo>
                  <a:lnTo>
                    <a:pt x="0" y="3"/>
                  </a:lnTo>
                  <a:lnTo>
                    <a:pt x="1" y="4"/>
                  </a:lnTo>
                  <a:cubicBezTo>
                    <a:pt x="1" y="3"/>
                    <a:pt x="2" y="2"/>
                    <a:pt x="4" y="1"/>
                  </a:cubicBezTo>
                  <a:lnTo>
                    <a:pt x="3" y="0"/>
                  </a:lnTo>
                  <a:cubicBezTo>
                    <a:pt x="2" y="1"/>
                    <a:pt x="1" y="2"/>
                    <a:pt x="0" y="3"/>
                  </a:cubicBez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0" name="Rectangle 1708"/>
            <p:cNvSpPr>
              <a:spLocks noChangeArrowheads="1"/>
            </p:cNvSpPr>
            <p:nvPr userDrawn="1"/>
          </p:nvSpPr>
          <p:spPr bwMode="auto">
            <a:xfrm>
              <a:off x="364" y="200"/>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1" name="Freeform 1709"/>
            <p:cNvSpPr>
              <a:spLocks/>
            </p:cNvSpPr>
            <p:nvPr userDrawn="1"/>
          </p:nvSpPr>
          <p:spPr bwMode="auto">
            <a:xfrm>
              <a:off x="364" y="199"/>
              <a:ext cx="3" cy="3"/>
            </a:xfrm>
            <a:custGeom>
              <a:avLst/>
              <a:gdLst>
                <a:gd name="T0" fmla="*/ 2 w 6"/>
                <a:gd name="T1" fmla="*/ 1 h 6"/>
                <a:gd name="T2" fmla="*/ 2 w 6"/>
                <a:gd name="T3" fmla="*/ 1 h 6"/>
                <a:gd name="T4" fmla="*/ 0 w 6"/>
                <a:gd name="T5" fmla="*/ 3 h 6"/>
                <a:gd name="T6" fmla="*/ 3 w 6"/>
                <a:gd name="T7" fmla="*/ 6 h 6"/>
                <a:gd name="T8" fmla="*/ 6 w 6"/>
                <a:gd name="T9" fmla="*/ 3 h 6"/>
                <a:gd name="T10" fmla="*/ 4 w 6"/>
                <a:gd name="T11" fmla="*/ 0 h 6"/>
                <a:gd name="T12" fmla="*/ 2 w 6"/>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2" y="1"/>
                  </a:moveTo>
                  <a:lnTo>
                    <a:pt x="2" y="1"/>
                  </a:lnTo>
                  <a:cubicBezTo>
                    <a:pt x="1" y="2"/>
                    <a:pt x="1" y="2"/>
                    <a:pt x="0" y="3"/>
                  </a:cubicBezTo>
                  <a:cubicBezTo>
                    <a:pt x="1" y="4"/>
                    <a:pt x="2" y="5"/>
                    <a:pt x="3" y="6"/>
                  </a:cubicBezTo>
                  <a:cubicBezTo>
                    <a:pt x="4" y="5"/>
                    <a:pt x="5" y="4"/>
                    <a:pt x="6" y="3"/>
                  </a:cubicBezTo>
                  <a:cubicBezTo>
                    <a:pt x="5" y="2"/>
                    <a:pt x="4" y="1"/>
                    <a:pt x="4" y="0"/>
                  </a:cubicBezTo>
                  <a:cubicBezTo>
                    <a:pt x="3" y="1"/>
                    <a:pt x="2"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2" name="Freeform 1710"/>
            <p:cNvSpPr>
              <a:spLocks/>
            </p:cNvSpPr>
            <p:nvPr userDrawn="1"/>
          </p:nvSpPr>
          <p:spPr bwMode="auto">
            <a:xfrm>
              <a:off x="366" y="199"/>
              <a:ext cx="2" cy="1"/>
            </a:xfrm>
            <a:custGeom>
              <a:avLst/>
              <a:gdLst>
                <a:gd name="T0" fmla="*/ 0 w 4"/>
                <a:gd name="T1" fmla="*/ 1 h 4"/>
                <a:gd name="T2" fmla="*/ 0 w 4"/>
                <a:gd name="T3" fmla="*/ 1 h 4"/>
                <a:gd name="T4" fmla="*/ 2 w 4"/>
                <a:gd name="T5" fmla="*/ 4 h 4"/>
                <a:gd name="T6" fmla="*/ 4 w 4"/>
                <a:gd name="T7" fmla="*/ 1 h 4"/>
                <a:gd name="T8" fmla="*/ 4 w 4"/>
                <a:gd name="T9" fmla="*/ 0 h 4"/>
                <a:gd name="T10" fmla="*/ 0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0" y="1"/>
                  </a:moveTo>
                  <a:lnTo>
                    <a:pt x="0" y="1"/>
                  </a:lnTo>
                  <a:cubicBezTo>
                    <a:pt x="1" y="2"/>
                    <a:pt x="1" y="3"/>
                    <a:pt x="2" y="4"/>
                  </a:cubicBezTo>
                  <a:cubicBezTo>
                    <a:pt x="3" y="3"/>
                    <a:pt x="4" y="2"/>
                    <a:pt x="4" y="1"/>
                  </a:cubicBezTo>
                  <a:lnTo>
                    <a:pt x="4" y="0"/>
                  </a:lnTo>
                  <a:cubicBezTo>
                    <a:pt x="3" y="0"/>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3" name="Freeform 1711"/>
            <p:cNvSpPr>
              <a:spLocks/>
            </p:cNvSpPr>
            <p:nvPr userDrawn="1"/>
          </p:nvSpPr>
          <p:spPr bwMode="auto">
            <a:xfrm>
              <a:off x="367" y="200"/>
              <a:ext cx="2" cy="2"/>
            </a:xfrm>
            <a:custGeom>
              <a:avLst/>
              <a:gdLst>
                <a:gd name="T0" fmla="*/ 3 w 4"/>
                <a:gd name="T1" fmla="*/ 0 h 6"/>
                <a:gd name="T2" fmla="*/ 3 w 4"/>
                <a:gd name="T3" fmla="*/ 0 h 6"/>
                <a:gd name="T4" fmla="*/ 0 w 4"/>
                <a:gd name="T5" fmla="*/ 2 h 6"/>
                <a:gd name="T6" fmla="*/ 3 w 4"/>
                <a:gd name="T7" fmla="*/ 6 h 6"/>
                <a:gd name="T8" fmla="*/ 4 w 4"/>
                <a:gd name="T9" fmla="*/ 5 h 6"/>
                <a:gd name="T10" fmla="*/ 3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3" y="0"/>
                  </a:moveTo>
                  <a:lnTo>
                    <a:pt x="3" y="0"/>
                  </a:lnTo>
                  <a:cubicBezTo>
                    <a:pt x="2" y="1"/>
                    <a:pt x="1" y="2"/>
                    <a:pt x="0" y="2"/>
                  </a:cubicBezTo>
                  <a:cubicBezTo>
                    <a:pt x="1" y="3"/>
                    <a:pt x="2" y="5"/>
                    <a:pt x="3" y="6"/>
                  </a:cubicBezTo>
                  <a:lnTo>
                    <a:pt x="4" y="5"/>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4" name="Freeform 1712"/>
            <p:cNvSpPr>
              <a:spLocks/>
            </p:cNvSpPr>
            <p:nvPr userDrawn="1"/>
          </p:nvSpPr>
          <p:spPr bwMode="auto">
            <a:xfrm>
              <a:off x="368" y="202"/>
              <a:ext cx="1" cy="1"/>
            </a:xfrm>
            <a:custGeom>
              <a:avLst/>
              <a:gdLst>
                <a:gd name="T0" fmla="*/ 1 w 1"/>
                <a:gd name="T1" fmla="*/ 0 h 1"/>
                <a:gd name="T2" fmla="*/ 1 w 1"/>
                <a:gd name="T3" fmla="*/ 0 h 1"/>
                <a:gd name="T4" fmla="*/ 0 w 1"/>
                <a:gd name="T5" fmla="*/ 0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0"/>
                  </a:lnTo>
                  <a:lnTo>
                    <a:pt x="1"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5" name="Freeform 1713"/>
            <p:cNvSpPr>
              <a:spLocks/>
            </p:cNvSpPr>
            <p:nvPr userDrawn="1"/>
          </p:nvSpPr>
          <p:spPr bwMode="auto">
            <a:xfrm>
              <a:off x="367" y="203"/>
              <a:ext cx="2" cy="2"/>
            </a:xfrm>
            <a:custGeom>
              <a:avLst/>
              <a:gdLst>
                <a:gd name="T0" fmla="*/ 4 w 5"/>
                <a:gd name="T1" fmla="*/ 1 h 6"/>
                <a:gd name="T2" fmla="*/ 4 w 5"/>
                <a:gd name="T3" fmla="*/ 1 h 6"/>
                <a:gd name="T4" fmla="*/ 3 w 5"/>
                <a:gd name="T5" fmla="*/ 0 h 6"/>
                <a:gd name="T6" fmla="*/ 0 w 5"/>
                <a:gd name="T7" fmla="*/ 3 h 6"/>
                <a:gd name="T8" fmla="*/ 3 w 5"/>
                <a:gd name="T9" fmla="*/ 6 h 6"/>
                <a:gd name="T10" fmla="*/ 5 w 5"/>
                <a:gd name="T11" fmla="*/ 3 h 6"/>
                <a:gd name="T12" fmla="*/ 4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1"/>
                  </a:moveTo>
                  <a:lnTo>
                    <a:pt x="4" y="1"/>
                  </a:lnTo>
                  <a:cubicBezTo>
                    <a:pt x="4" y="1"/>
                    <a:pt x="3" y="0"/>
                    <a:pt x="3" y="0"/>
                  </a:cubicBezTo>
                  <a:cubicBezTo>
                    <a:pt x="2" y="1"/>
                    <a:pt x="1" y="2"/>
                    <a:pt x="0" y="3"/>
                  </a:cubicBezTo>
                  <a:cubicBezTo>
                    <a:pt x="1" y="4"/>
                    <a:pt x="2" y="5"/>
                    <a:pt x="3" y="6"/>
                  </a:cubicBezTo>
                  <a:cubicBezTo>
                    <a:pt x="3" y="5"/>
                    <a:pt x="4" y="4"/>
                    <a:pt x="5" y="3"/>
                  </a:cubicBezTo>
                  <a:lnTo>
                    <a:pt x="4"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6" name="Freeform 1714"/>
            <p:cNvSpPr>
              <a:spLocks/>
            </p:cNvSpPr>
            <p:nvPr userDrawn="1"/>
          </p:nvSpPr>
          <p:spPr bwMode="auto">
            <a:xfrm>
              <a:off x="368" y="205"/>
              <a:ext cx="2" cy="2"/>
            </a:xfrm>
            <a:custGeom>
              <a:avLst/>
              <a:gdLst>
                <a:gd name="T0" fmla="*/ 2 w 3"/>
                <a:gd name="T1" fmla="*/ 0 h 5"/>
                <a:gd name="T2" fmla="*/ 2 w 3"/>
                <a:gd name="T3" fmla="*/ 0 h 5"/>
                <a:gd name="T4" fmla="*/ 0 w 3"/>
                <a:gd name="T5" fmla="*/ 2 h 5"/>
                <a:gd name="T6" fmla="*/ 3 w 3"/>
                <a:gd name="T7" fmla="*/ 5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2" y="0"/>
                  </a:lnTo>
                  <a:cubicBezTo>
                    <a:pt x="1" y="1"/>
                    <a:pt x="1" y="1"/>
                    <a:pt x="0" y="2"/>
                  </a:cubicBezTo>
                  <a:cubicBezTo>
                    <a:pt x="1" y="3"/>
                    <a:pt x="2" y="4"/>
                    <a:pt x="3" y="5"/>
                  </a:cubicBez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7" name="Freeform 1715"/>
            <p:cNvSpPr>
              <a:spLocks/>
            </p:cNvSpPr>
            <p:nvPr userDrawn="1"/>
          </p:nvSpPr>
          <p:spPr bwMode="auto">
            <a:xfrm>
              <a:off x="368" y="207"/>
              <a:ext cx="2" cy="3"/>
            </a:xfrm>
            <a:custGeom>
              <a:avLst/>
              <a:gdLst>
                <a:gd name="T0" fmla="*/ 3 w 4"/>
                <a:gd name="T1" fmla="*/ 0 h 5"/>
                <a:gd name="T2" fmla="*/ 3 w 4"/>
                <a:gd name="T3" fmla="*/ 0 h 5"/>
                <a:gd name="T4" fmla="*/ 3 w 4"/>
                <a:gd name="T5" fmla="*/ 0 h 5"/>
                <a:gd name="T6" fmla="*/ 0 w 4"/>
                <a:gd name="T7" fmla="*/ 2 h 5"/>
                <a:gd name="T8" fmla="*/ 3 w 4"/>
                <a:gd name="T9" fmla="*/ 5 h 5"/>
                <a:gd name="T10" fmla="*/ 3 w 4"/>
                <a:gd name="T11" fmla="*/ 4 h 5"/>
                <a:gd name="T12" fmla="*/ 3 w 4"/>
                <a:gd name="T13" fmla="*/ 4 h 5"/>
                <a:gd name="T14" fmla="*/ 4 w 4"/>
                <a:gd name="T15" fmla="*/ 4 h 5"/>
                <a:gd name="T16" fmla="*/ 3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0"/>
                  </a:moveTo>
                  <a:lnTo>
                    <a:pt x="3" y="0"/>
                  </a:lnTo>
                  <a:lnTo>
                    <a:pt x="3" y="0"/>
                  </a:lnTo>
                  <a:cubicBezTo>
                    <a:pt x="2" y="0"/>
                    <a:pt x="1" y="1"/>
                    <a:pt x="0" y="2"/>
                  </a:cubicBezTo>
                  <a:cubicBezTo>
                    <a:pt x="1" y="3"/>
                    <a:pt x="2" y="4"/>
                    <a:pt x="3" y="5"/>
                  </a:cubicBezTo>
                  <a:lnTo>
                    <a:pt x="3" y="4"/>
                  </a:lnTo>
                  <a:lnTo>
                    <a:pt x="3" y="4"/>
                  </a:lnTo>
                  <a:lnTo>
                    <a:pt x="4" y="4"/>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8" name="Freeform 1716"/>
            <p:cNvSpPr>
              <a:spLocks/>
            </p:cNvSpPr>
            <p:nvPr userDrawn="1"/>
          </p:nvSpPr>
          <p:spPr bwMode="auto">
            <a:xfrm>
              <a:off x="370" y="210"/>
              <a:ext cx="0" cy="0"/>
            </a:xfrm>
            <a:custGeom>
              <a:avLst/>
              <a:gdLst>
                <a:gd name="T0" fmla="*/ 1 h 2"/>
                <a:gd name="T1" fmla="*/ 1 h 2"/>
                <a:gd name="T2" fmla="*/ 2 h 2"/>
                <a:gd name="T3" fmla="*/ 0 h 2"/>
                <a:gd name="T4" fmla="*/ 1 h 2"/>
              </a:gdLst>
              <a:ahLst/>
              <a:cxnLst>
                <a:cxn ang="0">
                  <a:pos x="0" y="T0"/>
                </a:cxn>
                <a:cxn ang="0">
                  <a:pos x="0" y="T1"/>
                </a:cxn>
                <a:cxn ang="0">
                  <a:pos x="0" y="T2"/>
                </a:cxn>
                <a:cxn ang="0">
                  <a:pos x="0" y="T3"/>
                </a:cxn>
                <a:cxn ang="0">
                  <a:pos x="0" y="T4"/>
                </a:cxn>
              </a:cxnLst>
              <a:rect l="0" t="0" r="r" b="b"/>
              <a:pathLst>
                <a:path h="2">
                  <a:moveTo>
                    <a:pt x="0" y="1"/>
                  </a:moveTo>
                  <a:lnTo>
                    <a:pt x="0" y="1"/>
                  </a:lnTo>
                  <a:cubicBezTo>
                    <a:pt x="0" y="1"/>
                    <a:pt x="0" y="1"/>
                    <a:pt x="0" y="2"/>
                  </a:cubicBezTo>
                  <a:cubicBezTo>
                    <a:pt x="0" y="1"/>
                    <a:pt x="0" y="1"/>
                    <a:pt x="0" y="0"/>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9" name="Freeform 1717"/>
            <p:cNvSpPr>
              <a:spLocks/>
            </p:cNvSpPr>
            <p:nvPr userDrawn="1"/>
          </p:nvSpPr>
          <p:spPr bwMode="auto">
            <a:xfrm>
              <a:off x="365" y="214"/>
              <a:ext cx="1" cy="0"/>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1" y="0"/>
                  </a:cubicBez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0" name="Freeform 1718"/>
            <p:cNvSpPr>
              <a:spLocks/>
            </p:cNvSpPr>
            <p:nvPr userDrawn="1"/>
          </p:nvSpPr>
          <p:spPr bwMode="auto">
            <a:xfrm>
              <a:off x="363" y="213"/>
              <a:ext cx="2" cy="1"/>
            </a:xfrm>
            <a:custGeom>
              <a:avLst/>
              <a:gdLst>
                <a:gd name="T0" fmla="*/ 4 w 4"/>
                <a:gd name="T1" fmla="*/ 2 h 3"/>
                <a:gd name="T2" fmla="*/ 4 w 4"/>
                <a:gd name="T3" fmla="*/ 2 h 3"/>
                <a:gd name="T4" fmla="*/ 0 w 4"/>
                <a:gd name="T5" fmla="*/ 0 h 3"/>
                <a:gd name="T6" fmla="*/ 2 w 4"/>
                <a:gd name="T7" fmla="*/ 3 h 3"/>
                <a:gd name="T8" fmla="*/ 3 w 4"/>
                <a:gd name="T9" fmla="*/ 3 h 3"/>
                <a:gd name="T10" fmla="*/ 3 w 4"/>
                <a:gd name="T11" fmla="*/ 3 h 3"/>
                <a:gd name="T12" fmla="*/ 4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2"/>
                  </a:moveTo>
                  <a:lnTo>
                    <a:pt x="4" y="2"/>
                  </a:lnTo>
                  <a:cubicBezTo>
                    <a:pt x="2" y="1"/>
                    <a:pt x="1" y="0"/>
                    <a:pt x="0" y="0"/>
                  </a:cubicBezTo>
                  <a:cubicBezTo>
                    <a:pt x="1" y="1"/>
                    <a:pt x="1" y="2"/>
                    <a:pt x="2" y="3"/>
                  </a:cubicBezTo>
                  <a:lnTo>
                    <a:pt x="3" y="3"/>
                  </a:lnTo>
                  <a:lnTo>
                    <a:pt x="3" y="3"/>
                  </a:lnTo>
                  <a:cubicBezTo>
                    <a:pt x="3" y="3"/>
                    <a:pt x="3" y="2"/>
                    <a:pt x="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1" name="Freeform 1719"/>
            <p:cNvSpPr>
              <a:spLocks/>
            </p:cNvSpPr>
            <p:nvPr userDrawn="1"/>
          </p:nvSpPr>
          <p:spPr bwMode="auto">
            <a:xfrm>
              <a:off x="363" y="210"/>
              <a:ext cx="1" cy="2"/>
            </a:xfrm>
            <a:custGeom>
              <a:avLst/>
              <a:gdLst>
                <a:gd name="T0" fmla="*/ 2 w 4"/>
                <a:gd name="T1" fmla="*/ 5 h 6"/>
                <a:gd name="T2" fmla="*/ 2 w 4"/>
                <a:gd name="T3" fmla="*/ 5 h 6"/>
                <a:gd name="T4" fmla="*/ 2 w 4"/>
                <a:gd name="T5" fmla="*/ 6 h 6"/>
                <a:gd name="T6" fmla="*/ 4 w 4"/>
                <a:gd name="T7" fmla="*/ 2 h 6"/>
                <a:gd name="T8" fmla="*/ 1 w 4"/>
                <a:gd name="T9" fmla="*/ 0 h 6"/>
                <a:gd name="T10" fmla="*/ 0 w 4"/>
                <a:gd name="T11" fmla="*/ 2 h 6"/>
                <a:gd name="T12" fmla="*/ 2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5"/>
                  </a:moveTo>
                  <a:lnTo>
                    <a:pt x="2" y="5"/>
                  </a:lnTo>
                  <a:lnTo>
                    <a:pt x="2" y="6"/>
                  </a:lnTo>
                  <a:cubicBezTo>
                    <a:pt x="3" y="4"/>
                    <a:pt x="3" y="3"/>
                    <a:pt x="4" y="2"/>
                  </a:cubicBezTo>
                  <a:cubicBezTo>
                    <a:pt x="3" y="1"/>
                    <a:pt x="2" y="1"/>
                    <a:pt x="1" y="0"/>
                  </a:cubicBezTo>
                  <a:cubicBezTo>
                    <a:pt x="1" y="0"/>
                    <a:pt x="1" y="1"/>
                    <a:pt x="0" y="2"/>
                  </a:cubicBezTo>
                  <a:cubicBezTo>
                    <a:pt x="1" y="3"/>
                    <a:pt x="1" y="4"/>
                    <a:pt x="2"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2" name="Freeform 1720"/>
            <p:cNvSpPr>
              <a:spLocks/>
            </p:cNvSpPr>
            <p:nvPr userDrawn="1"/>
          </p:nvSpPr>
          <p:spPr bwMode="auto">
            <a:xfrm>
              <a:off x="369" y="198"/>
              <a:ext cx="2" cy="10"/>
            </a:xfrm>
            <a:custGeom>
              <a:avLst/>
              <a:gdLst>
                <a:gd name="T0" fmla="*/ 2 w 5"/>
                <a:gd name="T1" fmla="*/ 0 h 22"/>
                <a:gd name="T2" fmla="*/ 2 w 5"/>
                <a:gd name="T3" fmla="*/ 0 h 22"/>
                <a:gd name="T4" fmla="*/ 0 w 5"/>
                <a:gd name="T5" fmla="*/ 1 h 22"/>
                <a:gd name="T6" fmla="*/ 4 w 5"/>
                <a:gd name="T7" fmla="*/ 22 h 22"/>
                <a:gd name="T8" fmla="*/ 4 w 5"/>
                <a:gd name="T9" fmla="*/ 21 h 22"/>
                <a:gd name="T10" fmla="*/ 4 w 5"/>
                <a:gd name="T11" fmla="*/ 21 h 22"/>
                <a:gd name="T12" fmla="*/ 5 w 5"/>
                <a:gd name="T13" fmla="*/ 22 h 22"/>
                <a:gd name="T14" fmla="*/ 2 w 5"/>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2">
                  <a:moveTo>
                    <a:pt x="2" y="0"/>
                  </a:moveTo>
                  <a:lnTo>
                    <a:pt x="2" y="0"/>
                  </a:lnTo>
                  <a:cubicBezTo>
                    <a:pt x="1" y="0"/>
                    <a:pt x="0" y="0"/>
                    <a:pt x="0" y="1"/>
                  </a:cubicBezTo>
                  <a:lnTo>
                    <a:pt x="4" y="22"/>
                  </a:lnTo>
                  <a:cubicBezTo>
                    <a:pt x="4" y="21"/>
                    <a:pt x="4" y="21"/>
                    <a:pt x="4" y="21"/>
                  </a:cubicBezTo>
                  <a:lnTo>
                    <a:pt x="4" y="21"/>
                  </a:lnTo>
                  <a:cubicBezTo>
                    <a:pt x="4" y="21"/>
                    <a:pt x="5" y="21"/>
                    <a:pt x="5" y="22"/>
                  </a:cubicBez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3" name="Freeform 1721"/>
            <p:cNvSpPr>
              <a:spLocks/>
            </p:cNvSpPr>
            <p:nvPr userDrawn="1"/>
          </p:nvSpPr>
          <p:spPr bwMode="auto">
            <a:xfrm>
              <a:off x="366" y="201"/>
              <a:ext cx="2" cy="3"/>
            </a:xfrm>
            <a:custGeom>
              <a:avLst/>
              <a:gdLst>
                <a:gd name="T0" fmla="*/ 3 w 5"/>
                <a:gd name="T1" fmla="*/ 0 h 6"/>
                <a:gd name="T2" fmla="*/ 3 w 5"/>
                <a:gd name="T3" fmla="*/ 0 h 6"/>
                <a:gd name="T4" fmla="*/ 0 w 5"/>
                <a:gd name="T5" fmla="*/ 3 h 6"/>
                <a:gd name="T6" fmla="*/ 3 w 5"/>
                <a:gd name="T7" fmla="*/ 6 h 6"/>
                <a:gd name="T8" fmla="*/ 5 w 5"/>
                <a:gd name="T9" fmla="*/ 3 h 6"/>
                <a:gd name="T10" fmla="*/ 3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3" y="0"/>
                  </a:moveTo>
                  <a:lnTo>
                    <a:pt x="3" y="0"/>
                  </a:lnTo>
                  <a:cubicBezTo>
                    <a:pt x="2" y="1"/>
                    <a:pt x="1" y="2"/>
                    <a:pt x="0" y="3"/>
                  </a:cubicBezTo>
                  <a:cubicBezTo>
                    <a:pt x="1" y="4"/>
                    <a:pt x="2" y="5"/>
                    <a:pt x="3" y="6"/>
                  </a:cubicBezTo>
                  <a:cubicBezTo>
                    <a:pt x="3" y="5"/>
                    <a:pt x="4" y="4"/>
                    <a:pt x="5" y="3"/>
                  </a:cubicBezTo>
                  <a:cubicBezTo>
                    <a:pt x="5" y="2"/>
                    <a:pt x="4"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4" name="Freeform 1722"/>
            <p:cNvSpPr>
              <a:spLocks/>
            </p:cNvSpPr>
            <p:nvPr userDrawn="1"/>
          </p:nvSpPr>
          <p:spPr bwMode="auto">
            <a:xfrm>
              <a:off x="363" y="200"/>
              <a:ext cx="2" cy="4"/>
            </a:xfrm>
            <a:custGeom>
              <a:avLst/>
              <a:gdLst>
                <a:gd name="T0" fmla="*/ 3 w 5"/>
                <a:gd name="T1" fmla="*/ 7 h 7"/>
                <a:gd name="T2" fmla="*/ 3 w 5"/>
                <a:gd name="T3" fmla="*/ 7 h 7"/>
                <a:gd name="T4" fmla="*/ 5 w 5"/>
                <a:gd name="T5" fmla="*/ 4 h 7"/>
                <a:gd name="T6" fmla="*/ 3 w 5"/>
                <a:gd name="T7" fmla="*/ 0 h 7"/>
                <a:gd name="T8" fmla="*/ 0 w 5"/>
                <a:gd name="T9" fmla="*/ 4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4" y="6"/>
                    <a:pt x="4" y="5"/>
                    <a:pt x="5" y="4"/>
                  </a:cubicBezTo>
                  <a:cubicBezTo>
                    <a:pt x="4" y="3"/>
                    <a:pt x="4" y="1"/>
                    <a:pt x="3" y="0"/>
                  </a:cubicBezTo>
                  <a:cubicBezTo>
                    <a:pt x="2" y="2"/>
                    <a:pt x="1" y="3"/>
                    <a:pt x="0" y="4"/>
                  </a:cubicBezTo>
                  <a:cubicBezTo>
                    <a:pt x="1" y="5"/>
                    <a:pt x="2"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5" name="Freeform 1723"/>
            <p:cNvSpPr>
              <a:spLocks/>
            </p:cNvSpPr>
            <p:nvPr userDrawn="1"/>
          </p:nvSpPr>
          <p:spPr bwMode="auto">
            <a:xfrm>
              <a:off x="364" y="202"/>
              <a:ext cx="3" cy="3"/>
            </a:xfrm>
            <a:custGeom>
              <a:avLst/>
              <a:gdLst>
                <a:gd name="T0" fmla="*/ 3 w 5"/>
                <a:gd name="T1" fmla="*/ 7 h 7"/>
                <a:gd name="T2" fmla="*/ 3 w 5"/>
                <a:gd name="T3" fmla="*/ 7 h 7"/>
                <a:gd name="T4" fmla="*/ 5 w 5"/>
                <a:gd name="T5" fmla="*/ 4 h 7"/>
                <a:gd name="T6" fmla="*/ 3 w 5"/>
                <a:gd name="T7" fmla="*/ 0 h 7"/>
                <a:gd name="T8" fmla="*/ 0 w 5"/>
                <a:gd name="T9" fmla="*/ 4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3" y="6"/>
                    <a:pt x="4" y="5"/>
                    <a:pt x="5" y="4"/>
                  </a:cubicBezTo>
                  <a:cubicBezTo>
                    <a:pt x="4" y="3"/>
                    <a:pt x="3" y="1"/>
                    <a:pt x="3" y="0"/>
                  </a:cubicBezTo>
                  <a:cubicBezTo>
                    <a:pt x="2" y="2"/>
                    <a:pt x="1" y="3"/>
                    <a:pt x="0" y="4"/>
                  </a:cubicBezTo>
                  <a:cubicBezTo>
                    <a:pt x="1" y="5"/>
                    <a:pt x="2"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6" name="Freeform 1724"/>
            <p:cNvSpPr>
              <a:spLocks/>
            </p:cNvSpPr>
            <p:nvPr userDrawn="1"/>
          </p:nvSpPr>
          <p:spPr bwMode="auto">
            <a:xfrm>
              <a:off x="366" y="204"/>
              <a:ext cx="2" cy="3"/>
            </a:xfrm>
            <a:custGeom>
              <a:avLst/>
              <a:gdLst>
                <a:gd name="T0" fmla="*/ 3 w 5"/>
                <a:gd name="T1" fmla="*/ 6 h 6"/>
                <a:gd name="T2" fmla="*/ 3 w 5"/>
                <a:gd name="T3" fmla="*/ 6 h 6"/>
                <a:gd name="T4" fmla="*/ 5 w 5"/>
                <a:gd name="T5" fmla="*/ 3 h 6"/>
                <a:gd name="T6" fmla="*/ 3 w 5"/>
                <a:gd name="T7" fmla="*/ 0 h 6"/>
                <a:gd name="T8" fmla="*/ 0 w 5"/>
                <a:gd name="T9" fmla="*/ 3 h 6"/>
                <a:gd name="T10" fmla="*/ 3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3" y="6"/>
                  </a:moveTo>
                  <a:lnTo>
                    <a:pt x="3" y="6"/>
                  </a:lnTo>
                  <a:cubicBezTo>
                    <a:pt x="3" y="5"/>
                    <a:pt x="4" y="4"/>
                    <a:pt x="5" y="3"/>
                  </a:cubicBezTo>
                  <a:cubicBezTo>
                    <a:pt x="4" y="2"/>
                    <a:pt x="3" y="1"/>
                    <a:pt x="3" y="0"/>
                  </a:cubicBezTo>
                  <a:cubicBezTo>
                    <a:pt x="2" y="1"/>
                    <a:pt x="1" y="2"/>
                    <a:pt x="0" y="3"/>
                  </a:cubicBezTo>
                  <a:cubicBezTo>
                    <a:pt x="1" y="4"/>
                    <a:pt x="2"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7" name="Freeform 1725"/>
            <p:cNvSpPr>
              <a:spLocks/>
            </p:cNvSpPr>
            <p:nvPr userDrawn="1"/>
          </p:nvSpPr>
          <p:spPr bwMode="auto">
            <a:xfrm>
              <a:off x="367" y="206"/>
              <a:ext cx="2" cy="2"/>
            </a:xfrm>
            <a:custGeom>
              <a:avLst/>
              <a:gdLst>
                <a:gd name="T0" fmla="*/ 3 w 5"/>
                <a:gd name="T1" fmla="*/ 5 h 5"/>
                <a:gd name="T2" fmla="*/ 3 w 5"/>
                <a:gd name="T3" fmla="*/ 5 h 5"/>
                <a:gd name="T4" fmla="*/ 5 w 5"/>
                <a:gd name="T5" fmla="*/ 2 h 5"/>
                <a:gd name="T6" fmla="*/ 3 w 5"/>
                <a:gd name="T7" fmla="*/ 0 h 5"/>
                <a:gd name="T8" fmla="*/ 0 w 5"/>
                <a:gd name="T9" fmla="*/ 3 h 5"/>
                <a:gd name="T10" fmla="*/ 3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3" y="5"/>
                  </a:moveTo>
                  <a:lnTo>
                    <a:pt x="3" y="5"/>
                  </a:lnTo>
                  <a:cubicBezTo>
                    <a:pt x="3" y="4"/>
                    <a:pt x="4" y="3"/>
                    <a:pt x="5" y="2"/>
                  </a:cubicBezTo>
                  <a:cubicBezTo>
                    <a:pt x="4" y="1"/>
                    <a:pt x="3" y="0"/>
                    <a:pt x="3" y="0"/>
                  </a:cubicBezTo>
                  <a:cubicBezTo>
                    <a:pt x="2" y="1"/>
                    <a:pt x="1" y="2"/>
                    <a:pt x="0" y="3"/>
                  </a:cubicBezTo>
                  <a:cubicBezTo>
                    <a:pt x="1" y="3"/>
                    <a:pt x="2" y="4"/>
                    <a:pt x="3"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8" name="Freeform 1726"/>
            <p:cNvSpPr>
              <a:spLocks/>
            </p:cNvSpPr>
            <p:nvPr userDrawn="1"/>
          </p:nvSpPr>
          <p:spPr bwMode="auto">
            <a:xfrm>
              <a:off x="362" y="202"/>
              <a:ext cx="2" cy="4"/>
            </a:xfrm>
            <a:custGeom>
              <a:avLst/>
              <a:gdLst>
                <a:gd name="T0" fmla="*/ 3 w 5"/>
                <a:gd name="T1" fmla="*/ 8 h 8"/>
                <a:gd name="T2" fmla="*/ 3 w 5"/>
                <a:gd name="T3" fmla="*/ 8 h 8"/>
                <a:gd name="T4" fmla="*/ 5 w 5"/>
                <a:gd name="T5" fmla="*/ 4 h 8"/>
                <a:gd name="T6" fmla="*/ 3 w 5"/>
                <a:gd name="T7" fmla="*/ 0 h 8"/>
                <a:gd name="T8" fmla="*/ 0 w 5"/>
                <a:gd name="T9" fmla="*/ 4 h 8"/>
                <a:gd name="T10" fmla="*/ 3 w 5"/>
                <a:gd name="T11" fmla="*/ 8 h 8"/>
              </a:gdLst>
              <a:ahLst/>
              <a:cxnLst>
                <a:cxn ang="0">
                  <a:pos x="T0" y="T1"/>
                </a:cxn>
                <a:cxn ang="0">
                  <a:pos x="T2" y="T3"/>
                </a:cxn>
                <a:cxn ang="0">
                  <a:pos x="T4" y="T5"/>
                </a:cxn>
                <a:cxn ang="0">
                  <a:pos x="T6" y="T7"/>
                </a:cxn>
                <a:cxn ang="0">
                  <a:pos x="T8" y="T9"/>
                </a:cxn>
                <a:cxn ang="0">
                  <a:pos x="T10" y="T11"/>
                </a:cxn>
              </a:cxnLst>
              <a:rect l="0" t="0" r="r" b="b"/>
              <a:pathLst>
                <a:path w="5" h="8">
                  <a:moveTo>
                    <a:pt x="3" y="8"/>
                  </a:moveTo>
                  <a:lnTo>
                    <a:pt x="3" y="8"/>
                  </a:lnTo>
                  <a:cubicBezTo>
                    <a:pt x="3" y="6"/>
                    <a:pt x="4" y="5"/>
                    <a:pt x="5" y="4"/>
                  </a:cubicBezTo>
                  <a:cubicBezTo>
                    <a:pt x="4" y="3"/>
                    <a:pt x="4" y="2"/>
                    <a:pt x="3" y="0"/>
                  </a:cubicBezTo>
                  <a:cubicBezTo>
                    <a:pt x="2" y="2"/>
                    <a:pt x="1" y="3"/>
                    <a:pt x="0" y="4"/>
                  </a:cubicBezTo>
                  <a:cubicBezTo>
                    <a:pt x="1" y="6"/>
                    <a:pt x="2" y="7"/>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9" name="Freeform 1727"/>
            <p:cNvSpPr>
              <a:spLocks/>
            </p:cNvSpPr>
            <p:nvPr userDrawn="1"/>
          </p:nvSpPr>
          <p:spPr bwMode="auto">
            <a:xfrm>
              <a:off x="363" y="204"/>
              <a:ext cx="2" cy="3"/>
            </a:xfrm>
            <a:custGeom>
              <a:avLst/>
              <a:gdLst>
                <a:gd name="T0" fmla="*/ 2 w 5"/>
                <a:gd name="T1" fmla="*/ 7 h 7"/>
                <a:gd name="T2" fmla="*/ 2 w 5"/>
                <a:gd name="T3" fmla="*/ 7 h 7"/>
                <a:gd name="T4" fmla="*/ 5 w 5"/>
                <a:gd name="T5" fmla="*/ 3 h 7"/>
                <a:gd name="T6" fmla="*/ 3 w 5"/>
                <a:gd name="T7" fmla="*/ 0 h 7"/>
                <a:gd name="T8" fmla="*/ 0 w 5"/>
                <a:gd name="T9" fmla="*/ 4 h 7"/>
                <a:gd name="T10" fmla="*/ 2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2" y="7"/>
                  </a:moveTo>
                  <a:lnTo>
                    <a:pt x="2" y="7"/>
                  </a:lnTo>
                  <a:cubicBezTo>
                    <a:pt x="3" y="6"/>
                    <a:pt x="4" y="5"/>
                    <a:pt x="5" y="3"/>
                  </a:cubicBezTo>
                  <a:cubicBezTo>
                    <a:pt x="4" y="2"/>
                    <a:pt x="3" y="1"/>
                    <a:pt x="3" y="0"/>
                  </a:cubicBezTo>
                  <a:cubicBezTo>
                    <a:pt x="2" y="2"/>
                    <a:pt x="1" y="3"/>
                    <a:pt x="0" y="4"/>
                  </a:cubicBezTo>
                  <a:cubicBezTo>
                    <a:pt x="1" y="5"/>
                    <a:pt x="2" y="6"/>
                    <a:pt x="2"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0" name="Freeform 1728"/>
            <p:cNvSpPr>
              <a:spLocks/>
            </p:cNvSpPr>
            <p:nvPr userDrawn="1"/>
          </p:nvSpPr>
          <p:spPr bwMode="auto">
            <a:xfrm>
              <a:off x="364" y="206"/>
              <a:ext cx="3" cy="3"/>
            </a:xfrm>
            <a:custGeom>
              <a:avLst/>
              <a:gdLst>
                <a:gd name="T0" fmla="*/ 2 w 5"/>
                <a:gd name="T1" fmla="*/ 7 h 7"/>
                <a:gd name="T2" fmla="*/ 2 w 5"/>
                <a:gd name="T3" fmla="*/ 7 h 7"/>
                <a:gd name="T4" fmla="*/ 3 w 5"/>
                <a:gd name="T5" fmla="*/ 6 h 7"/>
                <a:gd name="T6" fmla="*/ 2 w 5"/>
                <a:gd name="T7" fmla="*/ 5 h 7"/>
                <a:gd name="T8" fmla="*/ 3 w 5"/>
                <a:gd name="T9" fmla="*/ 5 h 7"/>
                <a:gd name="T10" fmla="*/ 3 w 5"/>
                <a:gd name="T11" fmla="*/ 5 h 7"/>
                <a:gd name="T12" fmla="*/ 5 w 5"/>
                <a:gd name="T13" fmla="*/ 3 h 7"/>
                <a:gd name="T14" fmla="*/ 3 w 5"/>
                <a:gd name="T15" fmla="*/ 0 h 7"/>
                <a:gd name="T16" fmla="*/ 0 w 5"/>
                <a:gd name="T17" fmla="*/ 4 h 7"/>
                <a:gd name="T18" fmla="*/ 2 w 5"/>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2" y="7"/>
                  </a:moveTo>
                  <a:lnTo>
                    <a:pt x="2" y="7"/>
                  </a:lnTo>
                  <a:lnTo>
                    <a:pt x="3" y="6"/>
                  </a:lnTo>
                  <a:cubicBezTo>
                    <a:pt x="3" y="6"/>
                    <a:pt x="2" y="6"/>
                    <a:pt x="2" y="5"/>
                  </a:cubicBezTo>
                  <a:lnTo>
                    <a:pt x="3" y="5"/>
                  </a:lnTo>
                  <a:lnTo>
                    <a:pt x="3" y="5"/>
                  </a:lnTo>
                  <a:cubicBezTo>
                    <a:pt x="4" y="4"/>
                    <a:pt x="5" y="4"/>
                    <a:pt x="5" y="3"/>
                  </a:cubicBezTo>
                  <a:cubicBezTo>
                    <a:pt x="4" y="2"/>
                    <a:pt x="3" y="1"/>
                    <a:pt x="3" y="0"/>
                  </a:cubicBezTo>
                  <a:cubicBezTo>
                    <a:pt x="2" y="1"/>
                    <a:pt x="1" y="2"/>
                    <a:pt x="0" y="4"/>
                  </a:cubicBezTo>
                  <a:cubicBezTo>
                    <a:pt x="1" y="5"/>
                    <a:pt x="2" y="6"/>
                    <a:pt x="2"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1" name="Freeform 1729"/>
            <p:cNvSpPr>
              <a:spLocks/>
            </p:cNvSpPr>
            <p:nvPr userDrawn="1"/>
          </p:nvSpPr>
          <p:spPr bwMode="auto">
            <a:xfrm>
              <a:off x="366" y="207"/>
              <a:ext cx="2" cy="2"/>
            </a:xfrm>
            <a:custGeom>
              <a:avLst/>
              <a:gdLst>
                <a:gd name="T0" fmla="*/ 0 w 4"/>
                <a:gd name="T1" fmla="*/ 3 h 4"/>
                <a:gd name="T2" fmla="*/ 0 w 4"/>
                <a:gd name="T3" fmla="*/ 3 h 4"/>
                <a:gd name="T4" fmla="*/ 4 w 4"/>
                <a:gd name="T5" fmla="*/ 4 h 4"/>
                <a:gd name="T6" fmla="*/ 4 w 4"/>
                <a:gd name="T7" fmla="*/ 2 h 4"/>
                <a:gd name="T8" fmla="*/ 2 w 4"/>
                <a:gd name="T9" fmla="*/ 0 h 4"/>
                <a:gd name="T10" fmla="*/ 0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0" y="3"/>
                  </a:moveTo>
                  <a:lnTo>
                    <a:pt x="0" y="3"/>
                  </a:lnTo>
                  <a:cubicBezTo>
                    <a:pt x="1" y="3"/>
                    <a:pt x="2" y="3"/>
                    <a:pt x="4" y="4"/>
                  </a:cubicBezTo>
                  <a:lnTo>
                    <a:pt x="4" y="2"/>
                  </a:lnTo>
                  <a:cubicBezTo>
                    <a:pt x="3" y="2"/>
                    <a:pt x="3" y="1"/>
                    <a:pt x="2" y="0"/>
                  </a:cubicBezTo>
                  <a:cubicBezTo>
                    <a:pt x="1" y="1"/>
                    <a:pt x="0" y="2"/>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2" name="Rectangle 1730"/>
            <p:cNvSpPr>
              <a:spLocks noChangeArrowheads="1"/>
            </p:cNvSpPr>
            <p:nvPr userDrawn="1"/>
          </p:nvSpPr>
          <p:spPr bwMode="auto">
            <a:xfrm>
              <a:off x="366" y="209"/>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3" name="Freeform 1731"/>
            <p:cNvSpPr>
              <a:spLocks/>
            </p:cNvSpPr>
            <p:nvPr userDrawn="1"/>
          </p:nvSpPr>
          <p:spPr bwMode="auto">
            <a:xfrm>
              <a:off x="368" y="209"/>
              <a:ext cx="1" cy="1"/>
            </a:xfrm>
            <a:custGeom>
              <a:avLst/>
              <a:gdLst>
                <a:gd name="T0" fmla="*/ 0 w 3"/>
                <a:gd name="T1" fmla="*/ 1 h 3"/>
                <a:gd name="T2" fmla="*/ 0 w 3"/>
                <a:gd name="T3" fmla="*/ 1 h 3"/>
                <a:gd name="T4" fmla="*/ 2 w 3"/>
                <a:gd name="T5" fmla="*/ 2 h 3"/>
                <a:gd name="T6" fmla="*/ 3 w 3"/>
                <a:gd name="T7" fmla="*/ 3 h 3"/>
                <a:gd name="T8" fmla="*/ 3 w 3"/>
                <a:gd name="T9" fmla="*/ 2 h 3"/>
                <a:gd name="T10" fmla="*/ 1 w 3"/>
                <a:gd name="T11" fmla="*/ 0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lnTo>
                    <a:pt x="0" y="1"/>
                  </a:lnTo>
                  <a:cubicBezTo>
                    <a:pt x="1" y="1"/>
                    <a:pt x="2" y="2"/>
                    <a:pt x="2" y="2"/>
                  </a:cubicBezTo>
                  <a:lnTo>
                    <a:pt x="3" y="3"/>
                  </a:lnTo>
                  <a:lnTo>
                    <a:pt x="3" y="2"/>
                  </a:lnTo>
                  <a:cubicBezTo>
                    <a:pt x="3" y="1"/>
                    <a:pt x="2" y="1"/>
                    <a:pt x="1" y="0"/>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4" name="Freeform 1732"/>
            <p:cNvSpPr>
              <a:spLocks/>
            </p:cNvSpPr>
            <p:nvPr userDrawn="1"/>
          </p:nvSpPr>
          <p:spPr bwMode="auto">
            <a:xfrm>
              <a:off x="367" y="210"/>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1"/>
                  </a:ln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5" name="Freeform 1733"/>
            <p:cNvSpPr>
              <a:spLocks/>
            </p:cNvSpPr>
            <p:nvPr userDrawn="1"/>
          </p:nvSpPr>
          <p:spPr bwMode="auto">
            <a:xfrm>
              <a:off x="366" y="212"/>
              <a:ext cx="1" cy="1"/>
            </a:xfrm>
            <a:custGeom>
              <a:avLst/>
              <a:gdLst>
                <a:gd name="T0" fmla="*/ 2 w 3"/>
                <a:gd name="T1" fmla="*/ 2 h 2"/>
                <a:gd name="T2" fmla="*/ 2 w 3"/>
                <a:gd name="T3" fmla="*/ 2 h 2"/>
                <a:gd name="T4" fmla="*/ 3 w 3"/>
                <a:gd name="T5" fmla="*/ 2 h 2"/>
                <a:gd name="T6" fmla="*/ 0 w 3"/>
                <a:gd name="T7" fmla="*/ 0 h 2"/>
                <a:gd name="T8" fmla="*/ 0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2" y="2"/>
                  </a:lnTo>
                  <a:cubicBezTo>
                    <a:pt x="2" y="2"/>
                    <a:pt x="3" y="2"/>
                    <a:pt x="3" y="2"/>
                  </a:cubicBezTo>
                  <a:cubicBezTo>
                    <a:pt x="2" y="1"/>
                    <a:pt x="1" y="1"/>
                    <a:pt x="0" y="0"/>
                  </a:cubicBezTo>
                  <a:lnTo>
                    <a:pt x="0" y="0"/>
                  </a:lnTo>
                  <a:lnTo>
                    <a:pt x="2"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6" name="Freeform 1734"/>
            <p:cNvSpPr>
              <a:spLocks/>
            </p:cNvSpPr>
            <p:nvPr userDrawn="1"/>
          </p:nvSpPr>
          <p:spPr bwMode="auto">
            <a:xfrm>
              <a:off x="362" y="206"/>
              <a:ext cx="2" cy="3"/>
            </a:xfrm>
            <a:custGeom>
              <a:avLst/>
              <a:gdLst>
                <a:gd name="T0" fmla="*/ 2 w 4"/>
                <a:gd name="T1" fmla="*/ 6 h 6"/>
                <a:gd name="T2" fmla="*/ 2 w 4"/>
                <a:gd name="T3" fmla="*/ 6 h 6"/>
                <a:gd name="T4" fmla="*/ 4 w 4"/>
                <a:gd name="T5" fmla="*/ 3 h 6"/>
                <a:gd name="T6" fmla="*/ 2 w 4"/>
                <a:gd name="T7" fmla="*/ 0 h 6"/>
                <a:gd name="T8" fmla="*/ 0 w 4"/>
                <a:gd name="T9" fmla="*/ 3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2" y="6"/>
                  </a:lnTo>
                  <a:cubicBezTo>
                    <a:pt x="3" y="5"/>
                    <a:pt x="3" y="4"/>
                    <a:pt x="4" y="3"/>
                  </a:cubicBezTo>
                  <a:cubicBezTo>
                    <a:pt x="3" y="2"/>
                    <a:pt x="2" y="1"/>
                    <a:pt x="2" y="0"/>
                  </a:cubicBezTo>
                  <a:cubicBezTo>
                    <a:pt x="1" y="1"/>
                    <a:pt x="0" y="2"/>
                    <a:pt x="0" y="3"/>
                  </a:cubicBezTo>
                  <a:cubicBezTo>
                    <a:pt x="1" y="4"/>
                    <a:pt x="1"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7" name="Freeform 1735"/>
            <p:cNvSpPr>
              <a:spLocks/>
            </p:cNvSpPr>
            <p:nvPr userDrawn="1"/>
          </p:nvSpPr>
          <p:spPr bwMode="auto">
            <a:xfrm>
              <a:off x="363" y="208"/>
              <a:ext cx="2" cy="2"/>
            </a:xfrm>
            <a:custGeom>
              <a:avLst/>
              <a:gdLst>
                <a:gd name="T0" fmla="*/ 2 w 4"/>
                <a:gd name="T1" fmla="*/ 6 h 6"/>
                <a:gd name="T2" fmla="*/ 2 w 4"/>
                <a:gd name="T3" fmla="*/ 6 h 6"/>
                <a:gd name="T4" fmla="*/ 4 w 4"/>
                <a:gd name="T5" fmla="*/ 3 h 6"/>
                <a:gd name="T6" fmla="*/ 1 w 4"/>
                <a:gd name="T7" fmla="*/ 0 h 6"/>
                <a:gd name="T8" fmla="*/ 0 w 4"/>
                <a:gd name="T9" fmla="*/ 3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2" y="6"/>
                  </a:lnTo>
                  <a:cubicBezTo>
                    <a:pt x="3" y="5"/>
                    <a:pt x="3" y="4"/>
                    <a:pt x="4" y="3"/>
                  </a:cubicBezTo>
                  <a:cubicBezTo>
                    <a:pt x="3" y="2"/>
                    <a:pt x="2" y="1"/>
                    <a:pt x="1" y="0"/>
                  </a:cubicBezTo>
                  <a:cubicBezTo>
                    <a:pt x="1" y="1"/>
                    <a:pt x="0" y="2"/>
                    <a:pt x="0" y="3"/>
                  </a:cubicBezTo>
                  <a:cubicBezTo>
                    <a:pt x="0" y="4"/>
                    <a:pt x="1"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8" name="Freeform 1736"/>
            <p:cNvSpPr>
              <a:spLocks/>
            </p:cNvSpPr>
            <p:nvPr userDrawn="1"/>
          </p:nvSpPr>
          <p:spPr bwMode="auto">
            <a:xfrm>
              <a:off x="365" y="209"/>
              <a:ext cx="2" cy="3"/>
            </a:xfrm>
            <a:custGeom>
              <a:avLst/>
              <a:gdLst>
                <a:gd name="T0" fmla="*/ 3 w 4"/>
                <a:gd name="T1" fmla="*/ 6 h 6"/>
                <a:gd name="T2" fmla="*/ 3 w 4"/>
                <a:gd name="T3" fmla="*/ 6 h 6"/>
                <a:gd name="T4" fmla="*/ 3 w 4"/>
                <a:gd name="T5" fmla="*/ 6 h 6"/>
                <a:gd name="T6" fmla="*/ 2 w 4"/>
                <a:gd name="T7" fmla="*/ 4 h 6"/>
                <a:gd name="T8" fmla="*/ 2 w 4"/>
                <a:gd name="T9" fmla="*/ 4 h 6"/>
                <a:gd name="T10" fmla="*/ 4 w 4"/>
                <a:gd name="T11" fmla="*/ 4 h 6"/>
                <a:gd name="T12" fmla="*/ 4 w 4"/>
                <a:gd name="T13" fmla="*/ 3 h 6"/>
                <a:gd name="T14" fmla="*/ 1 w 4"/>
                <a:gd name="T15" fmla="*/ 0 h 6"/>
                <a:gd name="T16" fmla="*/ 0 w 4"/>
                <a:gd name="T17" fmla="*/ 3 h 6"/>
                <a:gd name="T18" fmla="*/ 3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3" y="6"/>
                  </a:moveTo>
                  <a:lnTo>
                    <a:pt x="3" y="6"/>
                  </a:lnTo>
                  <a:lnTo>
                    <a:pt x="3" y="6"/>
                  </a:lnTo>
                  <a:cubicBezTo>
                    <a:pt x="2" y="5"/>
                    <a:pt x="2" y="5"/>
                    <a:pt x="2" y="4"/>
                  </a:cubicBezTo>
                  <a:lnTo>
                    <a:pt x="2" y="4"/>
                  </a:lnTo>
                  <a:cubicBezTo>
                    <a:pt x="2" y="4"/>
                    <a:pt x="3" y="4"/>
                    <a:pt x="4" y="4"/>
                  </a:cubicBezTo>
                  <a:lnTo>
                    <a:pt x="4" y="3"/>
                  </a:lnTo>
                  <a:cubicBezTo>
                    <a:pt x="3" y="2"/>
                    <a:pt x="2" y="1"/>
                    <a:pt x="1" y="0"/>
                  </a:cubicBezTo>
                  <a:cubicBezTo>
                    <a:pt x="1" y="1"/>
                    <a:pt x="0" y="2"/>
                    <a:pt x="0" y="3"/>
                  </a:cubicBezTo>
                  <a:cubicBezTo>
                    <a:pt x="1" y="4"/>
                    <a:pt x="2"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9" name="Freeform 1737"/>
            <p:cNvSpPr>
              <a:spLocks/>
            </p:cNvSpPr>
            <p:nvPr userDrawn="1"/>
          </p:nvSpPr>
          <p:spPr bwMode="auto">
            <a:xfrm>
              <a:off x="365" y="212"/>
              <a:ext cx="2" cy="2"/>
            </a:xfrm>
            <a:custGeom>
              <a:avLst/>
              <a:gdLst>
                <a:gd name="T0" fmla="*/ 2 w 4"/>
                <a:gd name="T1" fmla="*/ 0 h 3"/>
                <a:gd name="T2" fmla="*/ 2 w 4"/>
                <a:gd name="T3" fmla="*/ 0 h 3"/>
                <a:gd name="T4" fmla="*/ 0 w 4"/>
                <a:gd name="T5" fmla="*/ 2 h 3"/>
                <a:gd name="T6" fmla="*/ 1 w 4"/>
                <a:gd name="T7" fmla="*/ 3 h 3"/>
                <a:gd name="T8" fmla="*/ 4 w 4"/>
                <a:gd name="T9" fmla="*/ 3 h 3"/>
                <a:gd name="T10" fmla="*/ 4 w 4"/>
                <a:gd name="T11" fmla="*/ 3 h 3"/>
                <a:gd name="T12" fmla="*/ 3 w 4"/>
                <a:gd name="T13" fmla="*/ 1 h 3"/>
                <a:gd name="T14" fmla="*/ 4 w 4"/>
                <a:gd name="T15" fmla="*/ 1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lnTo>
                    <a:pt x="2" y="0"/>
                  </a:lnTo>
                  <a:cubicBezTo>
                    <a:pt x="1" y="1"/>
                    <a:pt x="1" y="2"/>
                    <a:pt x="0" y="2"/>
                  </a:cubicBezTo>
                  <a:lnTo>
                    <a:pt x="1" y="3"/>
                  </a:lnTo>
                  <a:cubicBezTo>
                    <a:pt x="2" y="3"/>
                    <a:pt x="3" y="3"/>
                    <a:pt x="4" y="3"/>
                  </a:cubicBezTo>
                  <a:lnTo>
                    <a:pt x="4" y="3"/>
                  </a:lnTo>
                  <a:cubicBezTo>
                    <a:pt x="4" y="2"/>
                    <a:pt x="3" y="2"/>
                    <a:pt x="3" y="1"/>
                  </a:cubicBezTo>
                  <a:lnTo>
                    <a:pt x="4"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0" name="Freeform 1738"/>
            <p:cNvSpPr>
              <a:spLocks/>
            </p:cNvSpPr>
            <p:nvPr userDrawn="1"/>
          </p:nvSpPr>
          <p:spPr bwMode="auto">
            <a:xfrm>
              <a:off x="364" y="211"/>
              <a:ext cx="2" cy="2"/>
            </a:xfrm>
            <a:custGeom>
              <a:avLst/>
              <a:gdLst>
                <a:gd name="T0" fmla="*/ 1 w 4"/>
                <a:gd name="T1" fmla="*/ 0 h 5"/>
                <a:gd name="T2" fmla="*/ 1 w 4"/>
                <a:gd name="T3" fmla="*/ 0 h 5"/>
                <a:gd name="T4" fmla="*/ 0 w 4"/>
                <a:gd name="T5" fmla="*/ 3 h 5"/>
                <a:gd name="T6" fmla="*/ 3 w 4"/>
                <a:gd name="T7" fmla="*/ 5 h 5"/>
                <a:gd name="T8" fmla="*/ 4 w 4"/>
                <a:gd name="T9" fmla="*/ 2 h 5"/>
                <a:gd name="T10" fmla="*/ 1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1" y="0"/>
                  </a:moveTo>
                  <a:lnTo>
                    <a:pt x="1" y="0"/>
                  </a:lnTo>
                  <a:cubicBezTo>
                    <a:pt x="1" y="1"/>
                    <a:pt x="0" y="2"/>
                    <a:pt x="0" y="3"/>
                  </a:cubicBezTo>
                  <a:cubicBezTo>
                    <a:pt x="0" y="4"/>
                    <a:pt x="2" y="4"/>
                    <a:pt x="3" y="5"/>
                  </a:cubicBezTo>
                  <a:cubicBezTo>
                    <a:pt x="3" y="4"/>
                    <a:pt x="4" y="3"/>
                    <a:pt x="4" y="2"/>
                  </a:cubicBezTo>
                  <a:cubicBezTo>
                    <a:pt x="3" y="1"/>
                    <a:pt x="2"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1" name="Freeform 1739"/>
            <p:cNvSpPr>
              <a:spLocks/>
            </p:cNvSpPr>
            <p:nvPr userDrawn="1"/>
          </p:nvSpPr>
          <p:spPr bwMode="auto">
            <a:xfrm>
              <a:off x="371" y="206"/>
              <a:ext cx="1" cy="1"/>
            </a:xfrm>
            <a:custGeom>
              <a:avLst/>
              <a:gdLst>
                <a:gd name="T0" fmla="*/ 1 w 2"/>
                <a:gd name="T1" fmla="*/ 0 h 2"/>
                <a:gd name="T2" fmla="*/ 1 w 2"/>
                <a:gd name="T3" fmla="*/ 0 h 2"/>
                <a:gd name="T4" fmla="*/ 0 w 2"/>
                <a:gd name="T5" fmla="*/ 0 h 2"/>
                <a:gd name="T6" fmla="*/ 1 w 2"/>
                <a:gd name="T7" fmla="*/ 2 h 2"/>
                <a:gd name="T8" fmla="*/ 2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lnTo>
                    <a:pt x="0" y="0"/>
                  </a:lnTo>
                  <a:lnTo>
                    <a:pt x="1" y="2"/>
                  </a:lnTo>
                  <a:lnTo>
                    <a:pt x="2" y="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2" name="Freeform 1740"/>
            <p:cNvSpPr>
              <a:spLocks/>
            </p:cNvSpPr>
            <p:nvPr userDrawn="1"/>
          </p:nvSpPr>
          <p:spPr bwMode="auto">
            <a:xfrm>
              <a:off x="371" y="205"/>
              <a:ext cx="1" cy="1"/>
            </a:xfrm>
            <a:custGeom>
              <a:avLst/>
              <a:gdLst>
                <a:gd name="T0" fmla="*/ 1 w 1"/>
                <a:gd name="T1" fmla="*/ 0 h 2"/>
                <a:gd name="T2" fmla="*/ 1 w 1"/>
                <a:gd name="T3" fmla="*/ 0 h 2"/>
                <a:gd name="T4" fmla="*/ 0 w 1"/>
                <a:gd name="T5" fmla="*/ 1 h 2"/>
                <a:gd name="T6" fmla="*/ 0 w 1"/>
                <a:gd name="T7" fmla="*/ 2 h 2"/>
                <a:gd name="T8" fmla="*/ 1 w 1"/>
                <a:gd name="T9" fmla="*/ 2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1" y="0"/>
                  </a:lnTo>
                  <a:lnTo>
                    <a:pt x="0" y="1"/>
                  </a:lnTo>
                  <a:lnTo>
                    <a:pt x="0" y="2"/>
                  </a:lnTo>
                  <a:lnTo>
                    <a:pt x="1" y="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3" name="Freeform 1741"/>
            <p:cNvSpPr>
              <a:spLocks/>
            </p:cNvSpPr>
            <p:nvPr userDrawn="1"/>
          </p:nvSpPr>
          <p:spPr bwMode="auto">
            <a:xfrm>
              <a:off x="371" y="204"/>
              <a:ext cx="1" cy="1"/>
            </a:xfrm>
            <a:custGeom>
              <a:avLst/>
              <a:gdLst>
                <a:gd name="T0" fmla="*/ 1 w 1"/>
                <a:gd name="T1" fmla="*/ 0 h 2"/>
                <a:gd name="T2" fmla="*/ 1 w 1"/>
                <a:gd name="T3" fmla="*/ 0 h 2"/>
                <a:gd name="T4" fmla="*/ 0 w 1"/>
                <a:gd name="T5" fmla="*/ 0 h 2"/>
                <a:gd name="T6" fmla="*/ 0 w 1"/>
                <a:gd name="T7" fmla="*/ 2 h 2"/>
                <a:gd name="T8" fmla="*/ 1 w 1"/>
                <a:gd name="T9" fmla="*/ 1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1" y="0"/>
                  </a:lnTo>
                  <a:lnTo>
                    <a:pt x="0" y="0"/>
                  </a:lnTo>
                  <a:lnTo>
                    <a:pt x="0" y="2"/>
                  </a:lnTo>
                  <a:lnTo>
                    <a:pt x="1"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4" name="Freeform 1742"/>
            <p:cNvSpPr>
              <a:spLocks/>
            </p:cNvSpPr>
            <p:nvPr userDrawn="1"/>
          </p:nvSpPr>
          <p:spPr bwMode="auto">
            <a:xfrm>
              <a:off x="371" y="203"/>
              <a:ext cx="1" cy="1"/>
            </a:xfrm>
            <a:custGeom>
              <a:avLst/>
              <a:gdLst>
                <a:gd name="T0" fmla="*/ 2 w 2"/>
                <a:gd name="T1" fmla="*/ 0 h 2"/>
                <a:gd name="T2" fmla="*/ 2 w 2"/>
                <a:gd name="T3" fmla="*/ 0 h 2"/>
                <a:gd name="T4" fmla="*/ 0 w 2"/>
                <a:gd name="T5" fmla="*/ 1 h 2"/>
                <a:gd name="T6" fmla="*/ 0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1"/>
                  </a:lnTo>
                  <a:lnTo>
                    <a:pt x="0" y="2"/>
                  </a:lnTo>
                  <a:lnTo>
                    <a:pt x="2" y="2"/>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5" name="Freeform 1743"/>
            <p:cNvSpPr>
              <a:spLocks/>
            </p:cNvSpPr>
            <p:nvPr userDrawn="1"/>
          </p:nvSpPr>
          <p:spPr bwMode="auto">
            <a:xfrm>
              <a:off x="371" y="202"/>
              <a:ext cx="1" cy="0"/>
            </a:xfrm>
            <a:custGeom>
              <a:avLst/>
              <a:gdLst>
                <a:gd name="T0" fmla="*/ 2 w 2"/>
                <a:gd name="T1" fmla="*/ 0 h 1"/>
                <a:gd name="T2" fmla="*/ 2 w 2"/>
                <a:gd name="T3" fmla="*/ 0 h 1"/>
                <a:gd name="T4" fmla="*/ 0 w 2"/>
                <a:gd name="T5" fmla="*/ 0 h 1"/>
                <a:gd name="T6" fmla="*/ 0 w 2"/>
                <a:gd name="T7" fmla="*/ 1 h 1"/>
                <a:gd name="T8" fmla="*/ 2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lnTo>
                    <a:pt x="2" y="0"/>
                  </a:lnTo>
                  <a:lnTo>
                    <a:pt x="0" y="0"/>
                  </a:lnTo>
                  <a:lnTo>
                    <a:pt x="0" y="1"/>
                  </a:lnTo>
                  <a:lnTo>
                    <a:pt x="2"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6" name="Freeform 1744"/>
            <p:cNvSpPr>
              <a:spLocks/>
            </p:cNvSpPr>
            <p:nvPr userDrawn="1"/>
          </p:nvSpPr>
          <p:spPr bwMode="auto">
            <a:xfrm>
              <a:off x="371" y="200"/>
              <a:ext cx="1" cy="1"/>
            </a:xfrm>
            <a:custGeom>
              <a:avLst/>
              <a:gdLst>
                <a:gd name="T0" fmla="*/ 2 w 2"/>
                <a:gd name="T1" fmla="*/ 0 h 2"/>
                <a:gd name="T2" fmla="*/ 2 w 2"/>
                <a:gd name="T3" fmla="*/ 0 h 2"/>
                <a:gd name="T4" fmla="*/ 0 w 2"/>
                <a:gd name="T5" fmla="*/ 0 h 2"/>
                <a:gd name="T6" fmla="*/ 0 w 2"/>
                <a:gd name="T7" fmla="*/ 2 h 2"/>
                <a:gd name="T8" fmla="*/ 2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0"/>
                  </a:lnTo>
                  <a:lnTo>
                    <a:pt x="0" y="2"/>
                  </a:lnTo>
                  <a:lnTo>
                    <a:pt x="2"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7" name="Freeform 1745"/>
            <p:cNvSpPr>
              <a:spLocks/>
            </p:cNvSpPr>
            <p:nvPr userDrawn="1"/>
          </p:nvSpPr>
          <p:spPr bwMode="auto">
            <a:xfrm>
              <a:off x="371" y="199"/>
              <a:ext cx="1" cy="1"/>
            </a:xfrm>
            <a:custGeom>
              <a:avLst/>
              <a:gdLst>
                <a:gd name="T0" fmla="*/ 3 w 3"/>
                <a:gd name="T1" fmla="*/ 0 h 2"/>
                <a:gd name="T2" fmla="*/ 3 w 3"/>
                <a:gd name="T3" fmla="*/ 0 h 2"/>
                <a:gd name="T4" fmla="*/ 0 w 3"/>
                <a:gd name="T5" fmla="*/ 1 h 2"/>
                <a:gd name="T6" fmla="*/ 0 w 3"/>
                <a:gd name="T7" fmla="*/ 2 h 2"/>
                <a:gd name="T8" fmla="*/ 3 w 3"/>
                <a:gd name="T9" fmla="*/ 1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0"/>
                  </a:lnTo>
                  <a:lnTo>
                    <a:pt x="0" y="1"/>
                  </a:lnTo>
                  <a:lnTo>
                    <a:pt x="0" y="2"/>
                  </a:lnTo>
                  <a:lnTo>
                    <a:pt x="3" y="1"/>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8" name="Freeform 1746"/>
            <p:cNvSpPr>
              <a:spLocks/>
            </p:cNvSpPr>
            <p:nvPr userDrawn="1"/>
          </p:nvSpPr>
          <p:spPr bwMode="auto">
            <a:xfrm>
              <a:off x="366" y="201"/>
              <a:ext cx="1"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9" name="Freeform 1747"/>
            <p:cNvSpPr>
              <a:spLocks/>
            </p:cNvSpPr>
            <p:nvPr userDrawn="1"/>
          </p:nvSpPr>
          <p:spPr bwMode="auto">
            <a:xfrm>
              <a:off x="365" y="203"/>
              <a:ext cx="0"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0" name="Freeform 1748"/>
            <p:cNvSpPr>
              <a:spLocks/>
            </p:cNvSpPr>
            <p:nvPr userDrawn="1"/>
          </p:nvSpPr>
          <p:spPr bwMode="auto">
            <a:xfrm>
              <a:off x="363" y="205"/>
              <a:ext cx="1" cy="2"/>
            </a:xfrm>
            <a:custGeom>
              <a:avLst/>
              <a:gdLst>
                <a:gd name="T0" fmla="*/ 2 w 2"/>
                <a:gd name="T1" fmla="*/ 0 h 3"/>
                <a:gd name="T2" fmla="*/ 2 w 2"/>
                <a:gd name="T3" fmla="*/ 0 h 3"/>
                <a:gd name="T4" fmla="*/ 0 w 2"/>
                <a:gd name="T5" fmla="*/ 1 h 3"/>
                <a:gd name="T6" fmla="*/ 2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lnTo>
                    <a:pt x="0" y="1"/>
                  </a:lnTo>
                  <a:lnTo>
                    <a:pt x="2" y="3"/>
                  </a:lnTo>
                  <a:cubicBezTo>
                    <a:pt x="1" y="1"/>
                    <a:pt x="1" y="0"/>
                    <a:pt x="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1" name="Freeform 1749"/>
            <p:cNvSpPr>
              <a:spLocks/>
            </p:cNvSpPr>
            <p:nvPr userDrawn="1"/>
          </p:nvSpPr>
          <p:spPr bwMode="auto">
            <a:xfrm>
              <a:off x="362" y="207"/>
              <a:ext cx="1" cy="1"/>
            </a:xfrm>
            <a:custGeom>
              <a:avLst/>
              <a:gdLst>
                <a:gd name="T0" fmla="*/ 1 w 2"/>
                <a:gd name="T1" fmla="*/ 0 h 3"/>
                <a:gd name="T2" fmla="*/ 1 w 2"/>
                <a:gd name="T3" fmla="*/ 0 h 3"/>
                <a:gd name="T4" fmla="*/ 0 w 2"/>
                <a:gd name="T5" fmla="*/ 2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0" y="2"/>
                  </a:lnTo>
                  <a:lnTo>
                    <a:pt x="2" y="3"/>
                  </a:lnTo>
                  <a:cubicBezTo>
                    <a:pt x="1" y="2"/>
                    <a:pt x="1"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2" name="Freeform 1750"/>
            <p:cNvSpPr>
              <a:spLocks/>
            </p:cNvSpPr>
            <p:nvPr userDrawn="1"/>
          </p:nvSpPr>
          <p:spPr bwMode="auto">
            <a:xfrm>
              <a:off x="364" y="207"/>
              <a:ext cx="1" cy="1"/>
            </a:xfrm>
            <a:custGeom>
              <a:avLst/>
              <a:gdLst>
                <a:gd name="T0" fmla="*/ 2 w 2"/>
                <a:gd name="T1" fmla="*/ 0 h 3"/>
                <a:gd name="T2" fmla="*/ 2 w 2"/>
                <a:gd name="T3" fmla="*/ 0 h 3"/>
                <a:gd name="T4" fmla="*/ 0 w 2"/>
                <a:gd name="T5" fmla="*/ 2 h 3"/>
                <a:gd name="T6" fmla="*/ 2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lnTo>
                    <a:pt x="0" y="2"/>
                  </a:lnTo>
                  <a:lnTo>
                    <a:pt x="2" y="3"/>
                  </a:lnTo>
                  <a:cubicBezTo>
                    <a:pt x="1" y="2"/>
                    <a:pt x="1" y="1"/>
                    <a:pt x="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3" name="Freeform 1751"/>
            <p:cNvSpPr>
              <a:spLocks/>
            </p:cNvSpPr>
            <p:nvPr userDrawn="1"/>
          </p:nvSpPr>
          <p:spPr bwMode="auto">
            <a:xfrm>
              <a:off x="367" y="206"/>
              <a:ext cx="1"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4" name="Freeform 1752"/>
            <p:cNvSpPr>
              <a:spLocks/>
            </p:cNvSpPr>
            <p:nvPr userDrawn="1"/>
          </p:nvSpPr>
          <p:spPr bwMode="auto">
            <a:xfrm>
              <a:off x="366" y="205"/>
              <a:ext cx="1" cy="1"/>
            </a:xfrm>
            <a:custGeom>
              <a:avLst/>
              <a:gdLst>
                <a:gd name="T0" fmla="*/ 1 w 1"/>
                <a:gd name="T1" fmla="*/ 0 h 3"/>
                <a:gd name="T2" fmla="*/ 1 w 1"/>
                <a:gd name="T3" fmla="*/ 0 h 3"/>
                <a:gd name="T4" fmla="*/ 0 w 1"/>
                <a:gd name="T5" fmla="*/ 1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1"/>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5" name="Freeform 1753"/>
            <p:cNvSpPr>
              <a:spLocks/>
            </p:cNvSpPr>
            <p:nvPr userDrawn="1"/>
          </p:nvSpPr>
          <p:spPr bwMode="auto">
            <a:xfrm>
              <a:off x="367" y="203"/>
              <a:ext cx="1"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6" name="Freeform 1754"/>
            <p:cNvSpPr>
              <a:spLocks/>
            </p:cNvSpPr>
            <p:nvPr userDrawn="1"/>
          </p:nvSpPr>
          <p:spPr bwMode="auto">
            <a:xfrm>
              <a:off x="365" y="200"/>
              <a:ext cx="0" cy="1"/>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1"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7" name="Freeform 1755"/>
            <p:cNvSpPr>
              <a:spLocks/>
            </p:cNvSpPr>
            <p:nvPr userDrawn="1"/>
          </p:nvSpPr>
          <p:spPr bwMode="auto">
            <a:xfrm>
              <a:off x="363" y="201"/>
              <a:ext cx="1"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8" name="Freeform 1756"/>
            <p:cNvSpPr>
              <a:spLocks/>
            </p:cNvSpPr>
            <p:nvPr userDrawn="1"/>
          </p:nvSpPr>
          <p:spPr bwMode="auto">
            <a:xfrm>
              <a:off x="362" y="204"/>
              <a:ext cx="1" cy="1"/>
            </a:xfrm>
            <a:custGeom>
              <a:avLst/>
              <a:gdLst>
                <a:gd name="T0" fmla="*/ 1 w 1"/>
                <a:gd name="T1" fmla="*/ 0 h 3"/>
                <a:gd name="T2" fmla="*/ 1 w 1"/>
                <a:gd name="T3" fmla="*/ 0 h 3"/>
                <a:gd name="T4" fmla="*/ 0 w 1"/>
                <a:gd name="T5" fmla="*/ 1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1"/>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9" name="Freeform 1757"/>
            <p:cNvSpPr>
              <a:spLocks/>
            </p:cNvSpPr>
            <p:nvPr userDrawn="1"/>
          </p:nvSpPr>
          <p:spPr bwMode="auto">
            <a:xfrm>
              <a:off x="363" y="208"/>
              <a:ext cx="1" cy="2"/>
            </a:xfrm>
            <a:custGeom>
              <a:avLst/>
              <a:gdLst>
                <a:gd name="T0" fmla="*/ 1 w 2"/>
                <a:gd name="T1" fmla="*/ 0 h 3"/>
                <a:gd name="T2" fmla="*/ 1 w 2"/>
                <a:gd name="T3" fmla="*/ 0 h 3"/>
                <a:gd name="T4" fmla="*/ 0 w 2"/>
                <a:gd name="T5" fmla="*/ 2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0" y="2"/>
                  </a:lnTo>
                  <a:lnTo>
                    <a:pt x="2" y="3"/>
                  </a:lnTo>
                  <a:cubicBezTo>
                    <a:pt x="1" y="2"/>
                    <a:pt x="1" y="2"/>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0" name="Freeform 1758"/>
            <p:cNvSpPr>
              <a:spLocks/>
            </p:cNvSpPr>
            <p:nvPr userDrawn="1"/>
          </p:nvSpPr>
          <p:spPr bwMode="auto">
            <a:xfrm>
              <a:off x="364" y="211"/>
              <a:ext cx="1" cy="2"/>
            </a:xfrm>
            <a:custGeom>
              <a:avLst/>
              <a:gdLst>
                <a:gd name="T0" fmla="*/ 1 w 2"/>
                <a:gd name="T1" fmla="*/ 0 h 3"/>
                <a:gd name="T2" fmla="*/ 1 w 2"/>
                <a:gd name="T3" fmla="*/ 0 h 3"/>
                <a:gd name="T4" fmla="*/ 0 w 2"/>
                <a:gd name="T5" fmla="*/ 2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0" y="2"/>
                  </a:lnTo>
                  <a:lnTo>
                    <a:pt x="2" y="3"/>
                  </a:lnTo>
                  <a:cubicBezTo>
                    <a:pt x="1" y="2"/>
                    <a:pt x="1"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1" name="Freeform 1759"/>
            <p:cNvSpPr>
              <a:spLocks/>
            </p:cNvSpPr>
            <p:nvPr userDrawn="1"/>
          </p:nvSpPr>
          <p:spPr bwMode="auto">
            <a:xfrm>
              <a:off x="369" y="208"/>
              <a:ext cx="0" cy="1"/>
            </a:xfrm>
            <a:custGeom>
              <a:avLst/>
              <a:gdLst>
                <a:gd name="T0" fmla="*/ 1 w 1"/>
                <a:gd name="T1" fmla="*/ 0 h 2"/>
                <a:gd name="T2" fmla="*/ 1 w 1"/>
                <a:gd name="T3" fmla="*/ 0 h 2"/>
                <a:gd name="T4" fmla="*/ 0 w 1"/>
                <a:gd name="T5" fmla="*/ 1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lnTo>
                    <a:pt x="0" y="1"/>
                  </a:lnTo>
                  <a:lnTo>
                    <a:pt x="1" y="2"/>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2" name="Freeform 1760"/>
            <p:cNvSpPr>
              <a:spLocks/>
            </p:cNvSpPr>
            <p:nvPr userDrawn="1"/>
          </p:nvSpPr>
          <p:spPr bwMode="auto">
            <a:xfrm>
              <a:off x="365" y="210"/>
              <a:ext cx="1" cy="1"/>
            </a:xfrm>
            <a:custGeom>
              <a:avLst/>
              <a:gdLst>
                <a:gd name="T0" fmla="*/ 1 w 2"/>
                <a:gd name="T1" fmla="*/ 0 h 3"/>
                <a:gd name="T2" fmla="*/ 1 w 2"/>
                <a:gd name="T3" fmla="*/ 0 h 3"/>
                <a:gd name="T4" fmla="*/ 0 w 2"/>
                <a:gd name="T5" fmla="*/ 2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0" y="2"/>
                  </a:lnTo>
                  <a:lnTo>
                    <a:pt x="2" y="3"/>
                  </a:lnTo>
                  <a:cubicBezTo>
                    <a:pt x="1" y="2"/>
                    <a:pt x="1" y="2"/>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3" name="Freeform 1761"/>
            <p:cNvSpPr>
              <a:spLocks/>
            </p:cNvSpPr>
            <p:nvPr userDrawn="1"/>
          </p:nvSpPr>
          <p:spPr bwMode="auto">
            <a:xfrm>
              <a:off x="366" y="214"/>
              <a:ext cx="2" cy="0"/>
            </a:xfrm>
            <a:custGeom>
              <a:avLst/>
              <a:gdLst>
                <a:gd name="T0" fmla="*/ 5 w 5"/>
                <a:gd name="T1" fmla="*/ 1 h 1"/>
                <a:gd name="T2" fmla="*/ 5 w 5"/>
                <a:gd name="T3" fmla="*/ 1 h 1"/>
                <a:gd name="T4" fmla="*/ 4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cubicBezTo>
                    <a:pt x="5" y="1"/>
                    <a:pt x="5" y="1"/>
                    <a:pt x="4" y="0"/>
                  </a:cubicBezTo>
                  <a:cubicBezTo>
                    <a:pt x="3" y="0"/>
                    <a:pt x="1" y="1"/>
                    <a:pt x="0" y="1"/>
                  </a:cubicBezTo>
                  <a:cubicBezTo>
                    <a:pt x="2" y="1"/>
                    <a:pt x="3" y="1"/>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4" name="Freeform 1762"/>
            <p:cNvSpPr>
              <a:spLocks/>
            </p:cNvSpPr>
            <p:nvPr userDrawn="1"/>
          </p:nvSpPr>
          <p:spPr bwMode="auto">
            <a:xfrm>
              <a:off x="366" y="209"/>
              <a:ext cx="4" cy="2"/>
            </a:xfrm>
            <a:custGeom>
              <a:avLst/>
              <a:gdLst>
                <a:gd name="T0" fmla="*/ 9 w 9"/>
                <a:gd name="T1" fmla="*/ 4 h 5"/>
                <a:gd name="T2" fmla="*/ 9 w 9"/>
                <a:gd name="T3" fmla="*/ 4 h 5"/>
                <a:gd name="T4" fmla="*/ 0 w 9"/>
                <a:gd name="T5" fmla="*/ 0 h 5"/>
                <a:gd name="T6" fmla="*/ 4 w 9"/>
                <a:gd name="T7" fmla="*/ 5 h 5"/>
                <a:gd name="T8" fmla="*/ 6 w 9"/>
                <a:gd name="T9" fmla="*/ 5 h 5"/>
                <a:gd name="T10" fmla="*/ 6 w 9"/>
                <a:gd name="T11" fmla="*/ 4 h 5"/>
                <a:gd name="T12" fmla="*/ 6 w 9"/>
                <a:gd name="T13" fmla="*/ 4 h 5"/>
                <a:gd name="T14" fmla="*/ 9 w 9"/>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9" y="4"/>
                  </a:moveTo>
                  <a:lnTo>
                    <a:pt x="9" y="4"/>
                  </a:lnTo>
                  <a:cubicBezTo>
                    <a:pt x="6" y="2"/>
                    <a:pt x="3" y="1"/>
                    <a:pt x="0" y="0"/>
                  </a:cubicBezTo>
                  <a:cubicBezTo>
                    <a:pt x="1" y="2"/>
                    <a:pt x="3" y="4"/>
                    <a:pt x="4" y="5"/>
                  </a:cubicBezTo>
                  <a:cubicBezTo>
                    <a:pt x="5" y="5"/>
                    <a:pt x="6" y="5"/>
                    <a:pt x="6" y="5"/>
                  </a:cubicBezTo>
                  <a:cubicBezTo>
                    <a:pt x="6" y="5"/>
                    <a:pt x="6" y="4"/>
                    <a:pt x="6" y="4"/>
                  </a:cubicBezTo>
                  <a:lnTo>
                    <a:pt x="6" y="4"/>
                  </a:lnTo>
                  <a:cubicBezTo>
                    <a:pt x="6" y="4"/>
                    <a:pt x="7" y="4"/>
                    <a:pt x="9"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5" name="Freeform 1763"/>
            <p:cNvSpPr>
              <a:spLocks/>
            </p:cNvSpPr>
            <p:nvPr userDrawn="1"/>
          </p:nvSpPr>
          <p:spPr bwMode="auto">
            <a:xfrm>
              <a:off x="372" y="208"/>
              <a:ext cx="1" cy="2"/>
            </a:xfrm>
            <a:custGeom>
              <a:avLst/>
              <a:gdLst>
                <a:gd name="T0" fmla="*/ 0 w 1"/>
                <a:gd name="T1" fmla="*/ 0 h 3"/>
                <a:gd name="T2" fmla="*/ 0 w 1"/>
                <a:gd name="T3" fmla="*/ 0 h 3"/>
                <a:gd name="T4" fmla="*/ 0 w 1"/>
                <a:gd name="T5" fmla="*/ 2 h 3"/>
                <a:gd name="T6" fmla="*/ 1 w 1"/>
                <a:gd name="T7" fmla="*/ 3 h 3"/>
                <a:gd name="T8" fmla="*/ 1 w 1"/>
                <a:gd name="T9" fmla="*/ 2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lnTo>
                    <a:pt x="0" y="0"/>
                  </a:lnTo>
                  <a:cubicBezTo>
                    <a:pt x="0" y="1"/>
                    <a:pt x="0" y="1"/>
                    <a:pt x="0" y="2"/>
                  </a:cubicBezTo>
                  <a:cubicBezTo>
                    <a:pt x="0" y="2"/>
                    <a:pt x="0" y="3"/>
                    <a:pt x="1" y="3"/>
                  </a:cubicBezTo>
                  <a:cubicBezTo>
                    <a:pt x="1" y="3"/>
                    <a:pt x="1" y="2"/>
                    <a:pt x="1" y="2"/>
                  </a:cubicBezTo>
                  <a:cubicBezTo>
                    <a:pt x="1" y="1"/>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6" name="Freeform 1764"/>
            <p:cNvSpPr>
              <a:spLocks/>
            </p:cNvSpPr>
            <p:nvPr userDrawn="1"/>
          </p:nvSpPr>
          <p:spPr bwMode="auto">
            <a:xfrm>
              <a:off x="370" y="210"/>
              <a:ext cx="1" cy="1"/>
            </a:xfrm>
            <a:custGeom>
              <a:avLst/>
              <a:gdLst>
                <a:gd name="T0" fmla="*/ 0 w 2"/>
                <a:gd name="T1" fmla="*/ 0 h 4"/>
                <a:gd name="T2" fmla="*/ 0 w 2"/>
                <a:gd name="T3" fmla="*/ 0 h 4"/>
                <a:gd name="T4" fmla="*/ 1 w 2"/>
                <a:gd name="T5" fmla="*/ 3 h 4"/>
                <a:gd name="T6" fmla="*/ 2 w 2"/>
                <a:gd name="T7" fmla="*/ 4 h 4"/>
                <a:gd name="T8" fmla="*/ 1 w 2"/>
                <a:gd name="T9" fmla="*/ 1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0"/>
                  </a:lnTo>
                  <a:cubicBezTo>
                    <a:pt x="0" y="1"/>
                    <a:pt x="0" y="2"/>
                    <a:pt x="1" y="3"/>
                  </a:cubicBezTo>
                  <a:cubicBezTo>
                    <a:pt x="1" y="3"/>
                    <a:pt x="2" y="4"/>
                    <a:pt x="2" y="4"/>
                  </a:cubicBezTo>
                  <a:cubicBezTo>
                    <a:pt x="2" y="3"/>
                    <a:pt x="1" y="2"/>
                    <a:pt x="1" y="1"/>
                  </a:cubicBezTo>
                  <a:cubicBezTo>
                    <a:pt x="1" y="1"/>
                    <a:pt x="0"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7" name="Freeform 1765"/>
            <p:cNvSpPr>
              <a:spLocks/>
            </p:cNvSpPr>
            <p:nvPr userDrawn="1"/>
          </p:nvSpPr>
          <p:spPr bwMode="auto">
            <a:xfrm>
              <a:off x="366" y="211"/>
              <a:ext cx="4" cy="2"/>
            </a:xfrm>
            <a:custGeom>
              <a:avLst/>
              <a:gdLst>
                <a:gd name="T0" fmla="*/ 6 w 9"/>
                <a:gd name="T1" fmla="*/ 1 h 4"/>
                <a:gd name="T2" fmla="*/ 6 w 9"/>
                <a:gd name="T3" fmla="*/ 1 h 4"/>
                <a:gd name="T4" fmla="*/ 0 w 9"/>
                <a:gd name="T5" fmla="*/ 1 h 4"/>
                <a:gd name="T6" fmla="*/ 5 w 9"/>
                <a:gd name="T7" fmla="*/ 4 h 4"/>
                <a:gd name="T8" fmla="*/ 9 w 9"/>
                <a:gd name="T9" fmla="*/ 4 h 4"/>
                <a:gd name="T10" fmla="*/ 6 w 9"/>
                <a:gd name="T11" fmla="*/ 1 h 4"/>
              </a:gdLst>
              <a:ahLst/>
              <a:cxnLst>
                <a:cxn ang="0">
                  <a:pos x="T0" y="T1"/>
                </a:cxn>
                <a:cxn ang="0">
                  <a:pos x="T2" y="T3"/>
                </a:cxn>
                <a:cxn ang="0">
                  <a:pos x="T4" y="T5"/>
                </a:cxn>
                <a:cxn ang="0">
                  <a:pos x="T6" y="T7"/>
                </a:cxn>
                <a:cxn ang="0">
                  <a:pos x="T8" y="T9"/>
                </a:cxn>
                <a:cxn ang="0">
                  <a:pos x="T10" y="T11"/>
                </a:cxn>
              </a:cxnLst>
              <a:rect l="0" t="0" r="r" b="b"/>
              <a:pathLst>
                <a:path w="9" h="4">
                  <a:moveTo>
                    <a:pt x="6" y="1"/>
                  </a:moveTo>
                  <a:lnTo>
                    <a:pt x="6" y="1"/>
                  </a:lnTo>
                  <a:cubicBezTo>
                    <a:pt x="4" y="1"/>
                    <a:pt x="2" y="0"/>
                    <a:pt x="0" y="1"/>
                  </a:cubicBezTo>
                  <a:cubicBezTo>
                    <a:pt x="1" y="2"/>
                    <a:pt x="3" y="3"/>
                    <a:pt x="5" y="4"/>
                  </a:cubicBezTo>
                  <a:cubicBezTo>
                    <a:pt x="6" y="4"/>
                    <a:pt x="7" y="4"/>
                    <a:pt x="9" y="4"/>
                  </a:cubicBezTo>
                  <a:cubicBezTo>
                    <a:pt x="8" y="3"/>
                    <a:pt x="7" y="2"/>
                    <a:pt x="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8" name="Freeform 1766"/>
            <p:cNvSpPr>
              <a:spLocks/>
            </p:cNvSpPr>
            <p:nvPr userDrawn="1"/>
          </p:nvSpPr>
          <p:spPr bwMode="auto">
            <a:xfrm>
              <a:off x="371" y="208"/>
              <a:ext cx="2" cy="5"/>
            </a:xfrm>
            <a:custGeom>
              <a:avLst/>
              <a:gdLst>
                <a:gd name="T0" fmla="*/ 5 w 5"/>
                <a:gd name="T1" fmla="*/ 5 h 11"/>
                <a:gd name="T2" fmla="*/ 5 w 5"/>
                <a:gd name="T3" fmla="*/ 5 h 11"/>
                <a:gd name="T4" fmla="*/ 1 w 5"/>
                <a:gd name="T5" fmla="*/ 0 h 11"/>
                <a:gd name="T6" fmla="*/ 2 w 5"/>
                <a:gd name="T7" fmla="*/ 8 h 11"/>
                <a:gd name="T8" fmla="*/ 5 w 5"/>
                <a:gd name="T9" fmla="*/ 11 h 11"/>
                <a:gd name="T10" fmla="*/ 5 w 5"/>
                <a:gd name="T11" fmla="*/ 6 h 11"/>
                <a:gd name="T12" fmla="*/ 5 w 5"/>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5"/>
                  </a:moveTo>
                  <a:lnTo>
                    <a:pt x="5" y="5"/>
                  </a:lnTo>
                  <a:cubicBezTo>
                    <a:pt x="4" y="3"/>
                    <a:pt x="2" y="1"/>
                    <a:pt x="1" y="0"/>
                  </a:cubicBezTo>
                  <a:cubicBezTo>
                    <a:pt x="0" y="3"/>
                    <a:pt x="1" y="5"/>
                    <a:pt x="2" y="8"/>
                  </a:cubicBezTo>
                  <a:cubicBezTo>
                    <a:pt x="4" y="9"/>
                    <a:pt x="5" y="10"/>
                    <a:pt x="5" y="11"/>
                  </a:cubicBezTo>
                  <a:cubicBezTo>
                    <a:pt x="5" y="9"/>
                    <a:pt x="5" y="7"/>
                    <a:pt x="5" y="6"/>
                  </a:cubicBezTo>
                  <a:lnTo>
                    <a:pt x="5"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9" name="Freeform 1767"/>
            <p:cNvSpPr>
              <a:spLocks/>
            </p:cNvSpPr>
            <p:nvPr userDrawn="1"/>
          </p:nvSpPr>
          <p:spPr bwMode="auto">
            <a:xfrm>
              <a:off x="367" y="213"/>
              <a:ext cx="5" cy="1"/>
            </a:xfrm>
            <a:custGeom>
              <a:avLst/>
              <a:gdLst>
                <a:gd name="T0" fmla="*/ 0 w 10"/>
                <a:gd name="T1" fmla="*/ 1 h 3"/>
                <a:gd name="T2" fmla="*/ 0 w 10"/>
                <a:gd name="T3" fmla="*/ 1 h 3"/>
                <a:gd name="T4" fmla="*/ 3 w 10"/>
                <a:gd name="T5" fmla="*/ 3 h 3"/>
                <a:gd name="T6" fmla="*/ 10 w 10"/>
                <a:gd name="T7" fmla="*/ 3 h 3"/>
                <a:gd name="T8" fmla="*/ 10 w 10"/>
                <a:gd name="T9" fmla="*/ 3 h 3"/>
                <a:gd name="T10" fmla="*/ 0 w 10"/>
                <a:gd name="T11" fmla="*/ 1 h 3"/>
              </a:gdLst>
              <a:ahLst/>
              <a:cxnLst>
                <a:cxn ang="0">
                  <a:pos x="T0" y="T1"/>
                </a:cxn>
                <a:cxn ang="0">
                  <a:pos x="T2" y="T3"/>
                </a:cxn>
                <a:cxn ang="0">
                  <a:pos x="T4" y="T5"/>
                </a:cxn>
                <a:cxn ang="0">
                  <a:pos x="T6" y="T7"/>
                </a:cxn>
                <a:cxn ang="0">
                  <a:pos x="T8" y="T9"/>
                </a:cxn>
                <a:cxn ang="0">
                  <a:pos x="T10" y="T11"/>
                </a:cxn>
              </a:cxnLst>
              <a:rect l="0" t="0" r="r" b="b"/>
              <a:pathLst>
                <a:path w="10" h="3">
                  <a:moveTo>
                    <a:pt x="0" y="1"/>
                  </a:moveTo>
                  <a:lnTo>
                    <a:pt x="0" y="1"/>
                  </a:lnTo>
                  <a:cubicBezTo>
                    <a:pt x="1" y="2"/>
                    <a:pt x="2" y="3"/>
                    <a:pt x="3" y="3"/>
                  </a:cubicBezTo>
                  <a:cubicBezTo>
                    <a:pt x="5" y="3"/>
                    <a:pt x="7" y="3"/>
                    <a:pt x="10" y="3"/>
                  </a:cubicBezTo>
                  <a:lnTo>
                    <a:pt x="10" y="3"/>
                  </a:lnTo>
                  <a:cubicBezTo>
                    <a:pt x="7" y="1"/>
                    <a:pt x="3" y="0"/>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0" name="Freeform 1768"/>
            <p:cNvSpPr>
              <a:spLocks/>
            </p:cNvSpPr>
            <p:nvPr userDrawn="1"/>
          </p:nvSpPr>
          <p:spPr bwMode="auto">
            <a:xfrm>
              <a:off x="369" y="211"/>
              <a:ext cx="4" cy="3"/>
            </a:xfrm>
            <a:custGeom>
              <a:avLst/>
              <a:gdLst>
                <a:gd name="T0" fmla="*/ 0 w 10"/>
                <a:gd name="T1" fmla="*/ 0 h 7"/>
                <a:gd name="T2" fmla="*/ 0 w 10"/>
                <a:gd name="T3" fmla="*/ 0 h 7"/>
                <a:gd name="T4" fmla="*/ 10 w 10"/>
                <a:gd name="T5" fmla="*/ 7 h 7"/>
                <a:gd name="T6" fmla="*/ 0 w 10"/>
                <a:gd name="T7" fmla="*/ 0 h 7"/>
              </a:gdLst>
              <a:ahLst/>
              <a:cxnLst>
                <a:cxn ang="0">
                  <a:pos x="T0" y="T1"/>
                </a:cxn>
                <a:cxn ang="0">
                  <a:pos x="T2" y="T3"/>
                </a:cxn>
                <a:cxn ang="0">
                  <a:pos x="T4" y="T5"/>
                </a:cxn>
                <a:cxn ang="0">
                  <a:pos x="T6" y="T7"/>
                </a:cxn>
              </a:cxnLst>
              <a:rect l="0" t="0" r="r" b="b"/>
              <a:pathLst>
                <a:path w="10" h="7">
                  <a:moveTo>
                    <a:pt x="0" y="0"/>
                  </a:moveTo>
                  <a:lnTo>
                    <a:pt x="0" y="0"/>
                  </a:lnTo>
                  <a:cubicBezTo>
                    <a:pt x="2" y="3"/>
                    <a:pt x="6" y="6"/>
                    <a:pt x="10" y="7"/>
                  </a:cubicBezTo>
                  <a:cubicBezTo>
                    <a:pt x="8" y="3"/>
                    <a:pt x="4"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1" name="Freeform 1769"/>
            <p:cNvSpPr>
              <a:spLocks/>
            </p:cNvSpPr>
            <p:nvPr userDrawn="1"/>
          </p:nvSpPr>
          <p:spPr bwMode="auto">
            <a:xfrm>
              <a:off x="375" y="208"/>
              <a:ext cx="0" cy="1"/>
            </a:xfrm>
            <a:custGeom>
              <a:avLst/>
              <a:gdLst>
                <a:gd name="T0" fmla="*/ 2 h 2"/>
                <a:gd name="T1" fmla="*/ 2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lnTo>
                    <a:pt x="0" y="2"/>
                  </a:lnTo>
                  <a:lnTo>
                    <a:pt x="0" y="0"/>
                  </a:lnTo>
                  <a:lnTo>
                    <a:pt x="0" y="0"/>
                  </a:lnTo>
                  <a:cubicBezTo>
                    <a:pt x="0" y="1"/>
                    <a:pt x="0" y="1"/>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2" name="Freeform 1770"/>
            <p:cNvSpPr>
              <a:spLocks/>
            </p:cNvSpPr>
            <p:nvPr userDrawn="1"/>
          </p:nvSpPr>
          <p:spPr bwMode="auto">
            <a:xfrm>
              <a:off x="384" y="208"/>
              <a:ext cx="2" cy="2"/>
            </a:xfrm>
            <a:custGeom>
              <a:avLst/>
              <a:gdLst>
                <a:gd name="T0" fmla="*/ 2 w 3"/>
                <a:gd name="T1" fmla="*/ 2 h 5"/>
                <a:gd name="T2" fmla="*/ 2 w 3"/>
                <a:gd name="T3" fmla="*/ 2 h 5"/>
                <a:gd name="T4" fmla="*/ 3 w 3"/>
                <a:gd name="T5" fmla="*/ 1 h 5"/>
                <a:gd name="T6" fmla="*/ 3 w 3"/>
                <a:gd name="T7" fmla="*/ 0 h 5"/>
                <a:gd name="T8" fmla="*/ 0 w 3"/>
                <a:gd name="T9" fmla="*/ 3 h 5"/>
                <a:gd name="T10" fmla="*/ 1 w 3"/>
                <a:gd name="T11" fmla="*/ 5 h 5"/>
                <a:gd name="T12" fmla="*/ 2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2"/>
                  </a:moveTo>
                  <a:lnTo>
                    <a:pt x="2" y="2"/>
                  </a:lnTo>
                  <a:cubicBezTo>
                    <a:pt x="3" y="1"/>
                    <a:pt x="3" y="1"/>
                    <a:pt x="3" y="1"/>
                  </a:cubicBezTo>
                  <a:lnTo>
                    <a:pt x="3" y="0"/>
                  </a:lnTo>
                  <a:cubicBezTo>
                    <a:pt x="2" y="1"/>
                    <a:pt x="1" y="2"/>
                    <a:pt x="0" y="3"/>
                  </a:cubicBezTo>
                  <a:cubicBezTo>
                    <a:pt x="1" y="4"/>
                    <a:pt x="1" y="4"/>
                    <a:pt x="1" y="5"/>
                  </a:cubicBezTo>
                  <a:cubicBezTo>
                    <a:pt x="2" y="4"/>
                    <a:pt x="2" y="3"/>
                    <a:pt x="2"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3" name="Freeform 1771"/>
            <p:cNvSpPr>
              <a:spLocks/>
            </p:cNvSpPr>
            <p:nvPr userDrawn="1"/>
          </p:nvSpPr>
          <p:spPr bwMode="auto">
            <a:xfrm>
              <a:off x="385" y="205"/>
              <a:ext cx="1" cy="2"/>
            </a:xfrm>
            <a:custGeom>
              <a:avLst/>
              <a:gdLst>
                <a:gd name="T0" fmla="*/ 2 w 3"/>
                <a:gd name="T1" fmla="*/ 6 h 6"/>
                <a:gd name="T2" fmla="*/ 2 w 3"/>
                <a:gd name="T3" fmla="*/ 6 h 6"/>
                <a:gd name="T4" fmla="*/ 3 w 3"/>
                <a:gd name="T5" fmla="*/ 2 h 6"/>
                <a:gd name="T6" fmla="*/ 2 w 3"/>
                <a:gd name="T7" fmla="*/ 0 h 6"/>
                <a:gd name="T8" fmla="*/ 0 w 3"/>
                <a:gd name="T9" fmla="*/ 3 h 6"/>
                <a:gd name="T10" fmla="*/ 2 w 3"/>
                <a:gd name="T11" fmla="*/ 6 h 6"/>
                <a:gd name="T12" fmla="*/ 2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6"/>
                  </a:moveTo>
                  <a:lnTo>
                    <a:pt x="2" y="6"/>
                  </a:lnTo>
                  <a:cubicBezTo>
                    <a:pt x="3" y="5"/>
                    <a:pt x="3" y="3"/>
                    <a:pt x="3" y="2"/>
                  </a:cubicBezTo>
                  <a:lnTo>
                    <a:pt x="2" y="0"/>
                  </a:lnTo>
                  <a:cubicBezTo>
                    <a:pt x="1" y="1"/>
                    <a:pt x="1" y="2"/>
                    <a:pt x="0" y="3"/>
                  </a:cubicBezTo>
                  <a:cubicBezTo>
                    <a:pt x="0" y="4"/>
                    <a:pt x="1" y="5"/>
                    <a:pt x="2" y="6"/>
                  </a:cubicBezTo>
                  <a:lnTo>
                    <a:pt x="2" y="6"/>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4" name="Freeform 1772"/>
            <p:cNvSpPr>
              <a:spLocks/>
            </p:cNvSpPr>
            <p:nvPr userDrawn="1"/>
          </p:nvSpPr>
          <p:spPr bwMode="auto">
            <a:xfrm>
              <a:off x="386" y="204"/>
              <a:ext cx="0" cy="1"/>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2"/>
                  </a:lnTo>
                  <a:cubicBezTo>
                    <a:pt x="1" y="1"/>
                    <a:pt x="1" y="0"/>
                    <a:pt x="1" y="0"/>
                  </a:cubicBezTo>
                  <a:lnTo>
                    <a:pt x="0" y="1"/>
                  </a:lnTo>
                  <a:lnTo>
                    <a:pt x="1"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5" name="Freeform 1773"/>
            <p:cNvSpPr>
              <a:spLocks/>
            </p:cNvSpPr>
            <p:nvPr userDrawn="1"/>
          </p:nvSpPr>
          <p:spPr bwMode="auto">
            <a:xfrm>
              <a:off x="385" y="201"/>
              <a:ext cx="1" cy="3"/>
            </a:xfrm>
            <a:custGeom>
              <a:avLst/>
              <a:gdLst>
                <a:gd name="T0" fmla="*/ 3 w 3"/>
                <a:gd name="T1" fmla="*/ 5 h 6"/>
                <a:gd name="T2" fmla="*/ 3 w 3"/>
                <a:gd name="T3" fmla="*/ 5 h 6"/>
                <a:gd name="T4" fmla="*/ 1 w 3"/>
                <a:gd name="T5" fmla="*/ 0 h 6"/>
                <a:gd name="T6" fmla="*/ 0 w 3"/>
                <a:gd name="T7" fmla="*/ 2 h 6"/>
                <a:gd name="T8" fmla="*/ 2 w 3"/>
                <a:gd name="T9" fmla="*/ 6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lnTo>
                    <a:pt x="3" y="5"/>
                  </a:lnTo>
                  <a:cubicBezTo>
                    <a:pt x="3" y="3"/>
                    <a:pt x="2" y="2"/>
                    <a:pt x="1" y="0"/>
                  </a:cubicBezTo>
                  <a:cubicBezTo>
                    <a:pt x="0" y="1"/>
                    <a:pt x="0" y="1"/>
                    <a:pt x="0" y="2"/>
                  </a:cubicBezTo>
                  <a:cubicBezTo>
                    <a:pt x="1" y="3"/>
                    <a:pt x="1" y="4"/>
                    <a:pt x="2" y="6"/>
                  </a:cubicBezTo>
                  <a:lnTo>
                    <a:pt x="3"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6" name="Freeform 1774"/>
            <p:cNvSpPr>
              <a:spLocks/>
            </p:cNvSpPr>
            <p:nvPr userDrawn="1"/>
          </p:nvSpPr>
          <p:spPr bwMode="auto">
            <a:xfrm>
              <a:off x="383" y="200"/>
              <a:ext cx="2" cy="2"/>
            </a:xfrm>
            <a:custGeom>
              <a:avLst/>
              <a:gdLst>
                <a:gd name="T0" fmla="*/ 4 w 4"/>
                <a:gd name="T1" fmla="*/ 3 h 4"/>
                <a:gd name="T2" fmla="*/ 4 w 4"/>
                <a:gd name="T3" fmla="*/ 3 h 4"/>
                <a:gd name="T4" fmla="*/ 4 w 4"/>
                <a:gd name="T5" fmla="*/ 3 h 4"/>
                <a:gd name="T6" fmla="*/ 1 w 4"/>
                <a:gd name="T7" fmla="*/ 0 h 4"/>
                <a:gd name="T8" fmla="*/ 0 w 4"/>
                <a:gd name="T9" fmla="*/ 1 h 4"/>
                <a:gd name="T10" fmla="*/ 3 w 4"/>
                <a:gd name="T11" fmla="*/ 4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lnTo>
                    <a:pt x="4" y="3"/>
                  </a:lnTo>
                  <a:lnTo>
                    <a:pt x="4" y="3"/>
                  </a:lnTo>
                  <a:cubicBezTo>
                    <a:pt x="3" y="2"/>
                    <a:pt x="2" y="1"/>
                    <a:pt x="1" y="0"/>
                  </a:cubicBezTo>
                  <a:lnTo>
                    <a:pt x="0" y="1"/>
                  </a:lnTo>
                  <a:cubicBezTo>
                    <a:pt x="2" y="2"/>
                    <a:pt x="3" y="3"/>
                    <a:pt x="3" y="4"/>
                  </a:cubicBezTo>
                  <a:lnTo>
                    <a:pt x="4"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7" name="Rectangle 1775"/>
            <p:cNvSpPr>
              <a:spLocks noChangeArrowheads="1"/>
            </p:cNvSpPr>
            <p:nvPr userDrawn="1"/>
          </p:nvSpPr>
          <p:spPr bwMode="auto">
            <a:xfrm>
              <a:off x="383" y="200"/>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8" name="Freeform 1776"/>
            <p:cNvSpPr>
              <a:spLocks/>
            </p:cNvSpPr>
            <p:nvPr userDrawn="1"/>
          </p:nvSpPr>
          <p:spPr bwMode="auto">
            <a:xfrm>
              <a:off x="381" y="199"/>
              <a:ext cx="2" cy="3"/>
            </a:xfrm>
            <a:custGeom>
              <a:avLst/>
              <a:gdLst>
                <a:gd name="T0" fmla="*/ 3 w 5"/>
                <a:gd name="T1" fmla="*/ 1 h 6"/>
                <a:gd name="T2" fmla="*/ 3 w 5"/>
                <a:gd name="T3" fmla="*/ 1 h 6"/>
                <a:gd name="T4" fmla="*/ 2 w 5"/>
                <a:gd name="T5" fmla="*/ 0 h 6"/>
                <a:gd name="T6" fmla="*/ 0 w 5"/>
                <a:gd name="T7" fmla="*/ 3 h 6"/>
                <a:gd name="T8" fmla="*/ 2 w 5"/>
                <a:gd name="T9" fmla="*/ 6 h 6"/>
                <a:gd name="T10" fmla="*/ 5 w 5"/>
                <a:gd name="T11" fmla="*/ 3 h 6"/>
                <a:gd name="T12" fmla="*/ 3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3" y="1"/>
                  </a:moveTo>
                  <a:lnTo>
                    <a:pt x="3" y="1"/>
                  </a:lnTo>
                  <a:cubicBezTo>
                    <a:pt x="3" y="1"/>
                    <a:pt x="2" y="1"/>
                    <a:pt x="2" y="0"/>
                  </a:cubicBezTo>
                  <a:cubicBezTo>
                    <a:pt x="1" y="1"/>
                    <a:pt x="0" y="2"/>
                    <a:pt x="0" y="3"/>
                  </a:cubicBezTo>
                  <a:cubicBezTo>
                    <a:pt x="0" y="4"/>
                    <a:pt x="1" y="5"/>
                    <a:pt x="2" y="6"/>
                  </a:cubicBezTo>
                  <a:cubicBezTo>
                    <a:pt x="3" y="5"/>
                    <a:pt x="4" y="4"/>
                    <a:pt x="5" y="3"/>
                  </a:cubicBezTo>
                  <a:cubicBezTo>
                    <a:pt x="4" y="2"/>
                    <a:pt x="4" y="2"/>
                    <a:pt x="3"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9" name="Freeform 1777"/>
            <p:cNvSpPr>
              <a:spLocks/>
            </p:cNvSpPr>
            <p:nvPr userDrawn="1"/>
          </p:nvSpPr>
          <p:spPr bwMode="auto">
            <a:xfrm>
              <a:off x="380" y="199"/>
              <a:ext cx="1" cy="1"/>
            </a:xfrm>
            <a:custGeom>
              <a:avLst/>
              <a:gdLst>
                <a:gd name="T0" fmla="*/ 4 w 4"/>
                <a:gd name="T1" fmla="*/ 1 h 4"/>
                <a:gd name="T2" fmla="*/ 4 w 4"/>
                <a:gd name="T3" fmla="*/ 1 h 4"/>
                <a:gd name="T4" fmla="*/ 0 w 4"/>
                <a:gd name="T5" fmla="*/ 0 h 4"/>
                <a:gd name="T6" fmla="*/ 0 w 4"/>
                <a:gd name="T7" fmla="*/ 1 h 4"/>
                <a:gd name="T8" fmla="*/ 2 w 4"/>
                <a:gd name="T9" fmla="*/ 4 h 4"/>
                <a:gd name="T10" fmla="*/ 4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4" y="1"/>
                  </a:moveTo>
                  <a:lnTo>
                    <a:pt x="4" y="1"/>
                  </a:lnTo>
                  <a:cubicBezTo>
                    <a:pt x="3" y="1"/>
                    <a:pt x="1" y="0"/>
                    <a:pt x="0" y="0"/>
                  </a:cubicBezTo>
                  <a:lnTo>
                    <a:pt x="0" y="1"/>
                  </a:lnTo>
                  <a:cubicBezTo>
                    <a:pt x="1" y="2"/>
                    <a:pt x="1" y="3"/>
                    <a:pt x="2" y="4"/>
                  </a:cubicBezTo>
                  <a:cubicBezTo>
                    <a:pt x="3" y="3"/>
                    <a:pt x="4" y="2"/>
                    <a:pt x="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0" name="Freeform 1778"/>
            <p:cNvSpPr>
              <a:spLocks/>
            </p:cNvSpPr>
            <p:nvPr userDrawn="1"/>
          </p:nvSpPr>
          <p:spPr bwMode="auto">
            <a:xfrm>
              <a:off x="379" y="200"/>
              <a:ext cx="1" cy="2"/>
            </a:xfrm>
            <a:custGeom>
              <a:avLst/>
              <a:gdLst>
                <a:gd name="T0" fmla="*/ 1 w 3"/>
                <a:gd name="T1" fmla="*/ 0 h 6"/>
                <a:gd name="T2" fmla="*/ 1 w 3"/>
                <a:gd name="T3" fmla="*/ 0 h 6"/>
                <a:gd name="T4" fmla="*/ 0 w 3"/>
                <a:gd name="T5" fmla="*/ 5 h 6"/>
                <a:gd name="T6" fmla="*/ 0 w 3"/>
                <a:gd name="T7" fmla="*/ 6 h 6"/>
                <a:gd name="T8" fmla="*/ 3 w 3"/>
                <a:gd name="T9" fmla="*/ 2 h 6"/>
                <a:gd name="T10" fmla="*/ 1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1" y="0"/>
                  </a:moveTo>
                  <a:lnTo>
                    <a:pt x="1" y="0"/>
                  </a:lnTo>
                  <a:lnTo>
                    <a:pt x="0" y="5"/>
                  </a:lnTo>
                  <a:lnTo>
                    <a:pt x="0" y="6"/>
                  </a:lnTo>
                  <a:cubicBezTo>
                    <a:pt x="1" y="5"/>
                    <a:pt x="2" y="3"/>
                    <a:pt x="3" y="2"/>
                  </a:cubicBezTo>
                  <a:cubicBezTo>
                    <a:pt x="2" y="2"/>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1" name="Freeform 1779"/>
            <p:cNvSpPr>
              <a:spLocks/>
            </p:cNvSpPr>
            <p:nvPr userDrawn="1"/>
          </p:nvSpPr>
          <p:spPr bwMode="auto">
            <a:xfrm>
              <a:off x="379" y="202"/>
              <a:ext cx="0" cy="1"/>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0"/>
                  </a:lnTo>
                  <a:lnTo>
                    <a:pt x="0" y="1"/>
                  </a:lnTo>
                  <a:lnTo>
                    <a:pt x="1"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2" name="Freeform 1780"/>
            <p:cNvSpPr>
              <a:spLocks/>
            </p:cNvSpPr>
            <p:nvPr userDrawn="1"/>
          </p:nvSpPr>
          <p:spPr bwMode="auto">
            <a:xfrm>
              <a:off x="378" y="203"/>
              <a:ext cx="2" cy="2"/>
            </a:xfrm>
            <a:custGeom>
              <a:avLst/>
              <a:gdLst>
                <a:gd name="T0" fmla="*/ 1 w 5"/>
                <a:gd name="T1" fmla="*/ 1 h 6"/>
                <a:gd name="T2" fmla="*/ 1 w 5"/>
                <a:gd name="T3" fmla="*/ 1 h 6"/>
                <a:gd name="T4" fmla="*/ 0 w 5"/>
                <a:gd name="T5" fmla="*/ 3 h 6"/>
                <a:gd name="T6" fmla="*/ 3 w 5"/>
                <a:gd name="T7" fmla="*/ 6 h 6"/>
                <a:gd name="T8" fmla="*/ 5 w 5"/>
                <a:gd name="T9" fmla="*/ 3 h 6"/>
                <a:gd name="T10" fmla="*/ 2 w 5"/>
                <a:gd name="T11" fmla="*/ 0 h 6"/>
                <a:gd name="T12" fmla="*/ 1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1" y="1"/>
                  </a:moveTo>
                  <a:lnTo>
                    <a:pt x="1" y="1"/>
                  </a:lnTo>
                  <a:lnTo>
                    <a:pt x="0" y="3"/>
                  </a:lnTo>
                  <a:cubicBezTo>
                    <a:pt x="1" y="4"/>
                    <a:pt x="2" y="5"/>
                    <a:pt x="3" y="6"/>
                  </a:cubicBezTo>
                  <a:cubicBezTo>
                    <a:pt x="3" y="5"/>
                    <a:pt x="4" y="4"/>
                    <a:pt x="5" y="3"/>
                  </a:cubicBezTo>
                  <a:cubicBezTo>
                    <a:pt x="4" y="2"/>
                    <a:pt x="3" y="1"/>
                    <a:pt x="2" y="0"/>
                  </a:cubicBezTo>
                  <a:cubicBezTo>
                    <a:pt x="2"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3" name="Freeform 1781"/>
            <p:cNvSpPr>
              <a:spLocks/>
            </p:cNvSpPr>
            <p:nvPr userDrawn="1"/>
          </p:nvSpPr>
          <p:spPr bwMode="auto">
            <a:xfrm>
              <a:off x="378" y="205"/>
              <a:ext cx="1" cy="2"/>
            </a:xfrm>
            <a:custGeom>
              <a:avLst/>
              <a:gdLst>
                <a:gd name="T0" fmla="*/ 1 w 3"/>
                <a:gd name="T1" fmla="*/ 0 h 5"/>
                <a:gd name="T2" fmla="*/ 1 w 3"/>
                <a:gd name="T3" fmla="*/ 0 h 5"/>
                <a:gd name="T4" fmla="*/ 0 w 3"/>
                <a:gd name="T5" fmla="*/ 5 h 5"/>
                <a:gd name="T6" fmla="*/ 3 w 3"/>
                <a:gd name="T7" fmla="*/ 2 h 5"/>
                <a:gd name="T8" fmla="*/ 1 w 3"/>
                <a:gd name="T9" fmla="*/ 0 h 5"/>
              </a:gdLst>
              <a:ahLst/>
              <a:cxnLst>
                <a:cxn ang="0">
                  <a:pos x="T0" y="T1"/>
                </a:cxn>
                <a:cxn ang="0">
                  <a:pos x="T2" y="T3"/>
                </a:cxn>
                <a:cxn ang="0">
                  <a:pos x="T4" y="T5"/>
                </a:cxn>
                <a:cxn ang="0">
                  <a:pos x="T6" y="T7"/>
                </a:cxn>
                <a:cxn ang="0">
                  <a:pos x="T8" y="T9"/>
                </a:cxn>
              </a:cxnLst>
              <a:rect l="0" t="0" r="r" b="b"/>
              <a:pathLst>
                <a:path w="3" h="5">
                  <a:moveTo>
                    <a:pt x="1" y="0"/>
                  </a:moveTo>
                  <a:lnTo>
                    <a:pt x="1" y="0"/>
                  </a:lnTo>
                  <a:lnTo>
                    <a:pt x="0" y="5"/>
                  </a:lnTo>
                  <a:cubicBezTo>
                    <a:pt x="1" y="4"/>
                    <a:pt x="2" y="3"/>
                    <a:pt x="3" y="2"/>
                  </a:cubicBezTo>
                  <a:cubicBezTo>
                    <a:pt x="3" y="1"/>
                    <a:pt x="2"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4" name="Freeform 1782"/>
            <p:cNvSpPr>
              <a:spLocks/>
            </p:cNvSpPr>
            <p:nvPr userDrawn="1"/>
          </p:nvSpPr>
          <p:spPr bwMode="auto">
            <a:xfrm>
              <a:off x="377" y="207"/>
              <a:ext cx="2" cy="3"/>
            </a:xfrm>
            <a:custGeom>
              <a:avLst/>
              <a:gdLst>
                <a:gd name="T0" fmla="*/ 1 w 4"/>
                <a:gd name="T1" fmla="*/ 0 h 5"/>
                <a:gd name="T2" fmla="*/ 1 w 4"/>
                <a:gd name="T3" fmla="*/ 0 h 5"/>
                <a:gd name="T4" fmla="*/ 0 w 4"/>
                <a:gd name="T5" fmla="*/ 4 h 5"/>
                <a:gd name="T6" fmla="*/ 1 w 4"/>
                <a:gd name="T7" fmla="*/ 4 h 5"/>
                <a:gd name="T8" fmla="*/ 1 w 4"/>
                <a:gd name="T9" fmla="*/ 4 h 5"/>
                <a:gd name="T10" fmla="*/ 1 w 4"/>
                <a:gd name="T11" fmla="*/ 5 h 5"/>
                <a:gd name="T12" fmla="*/ 4 w 4"/>
                <a:gd name="T13" fmla="*/ 2 h 5"/>
                <a:gd name="T14" fmla="*/ 1 w 4"/>
                <a:gd name="T15" fmla="*/ 0 h 5"/>
                <a:gd name="T16" fmla="*/ 1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1" y="0"/>
                  </a:moveTo>
                  <a:lnTo>
                    <a:pt x="1" y="0"/>
                  </a:lnTo>
                  <a:lnTo>
                    <a:pt x="0" y="4"/>
                  </a:lnTo>
                  <a:lnTo>
                    <a:pt x="1" y="4"/>
                  </a:lnTo>
                  <a:lnTo>
                    <a:pt x="1" y="4"/>
                  </a:lnTo>
                  <a:lnTo>
                    <a:pt x="1" y="5"/>
                  </a:lnTo>
                  <a:cubicBezTo>
                    <a:pt x="2" y="4"/>
                    <a:pt x="3" y="3"/>
                    <a:pt x="4" y="2"/>
                  </a:cubicBezTo>
                  <a:cubicBezTo>
                    <a:pt x="3" y="1"/>
                    <a:pt x="2" y="0"/>
                    <a:pt x="1" y="0"/>
                  </a:cubicBez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5" name="Freeform 1783"/>
            <p:cNvSpPr>
              <a:spLocks/>
            </p:cNvSpPr>
            <p:nvPr userDrawn="1"/>
          </p:nvSpPr>
          <p:spPr bwMode="auto">
            <a:xfrm>
              <a:off x="378" y="210"/>
              <a:ext cx="0" cy="0"/>
            </a:xfrm>
            <a:custGeom>
              <a:avLst/>
              <a:gdLst>
                <a:gd name="T0" fmla="*/ 1 w 1"/>
                <a:gd name="T1" fmla="*/ 1 h 2"/>
                <a:gd name="T2" fmla="*/ 1 w 1"/>
                <a:gd name="T3" fmla="*/ 1 h 2"/>
                <a:gd name="T4" fmla="*/ 0 w 1"/>
                <a:gd name="T5" fmla="*/ 0 h 2"/>
                <a:gd name="T6" fmla="*/ 0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1"/>
                  </a:lnTo>
                  <a:lnTo>
                    <a:pt x="0" y="0"/>
                  </a:lnTo>
                  <a:cubicBezTo>
                    <a:pt x="0" y="1"/>
                    <a:pt x="0" y="1"/>
                    <a:pt x="0" y="2"/>
                  </a:cubicBezTo>
                  <a:cubicBezTo>
                    <a:pt x="0" y="1"/>
                    <a:pt x="0"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6" name="Freeform 1784"/>
            <p:cNvSpPr>
              <a:spLocks/>
            </p:cNvSpPr>
            <p:nvPr userDrawn="1"/>
          </p:nvSpPr>
          <p:spPr bwMode="auto">
            <a:xfrm>
              <a:off x="382" y="214"/>
              <a:ext cx="0" cy="0"/>
            </a:xfrm>
            <a:custGeom>
              <a:avLst/>
              <a:gdLst>
                <a:gd name="T0" fmla="*/ 1 w 1"/>
                <a:gd name="T1" fmla="*/ 1 h 1"/>
                <a:gd name="T2" fmla="*/ 1 w 1"/>
                <a:gd name="T3" fmla="*/ 1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0"/>
                  </a:lnTo>
                  <a:lnTo>
                    <a:pt x="0" y="0"/>
                  </a:ln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7" name="Freeform 1785"/>
            <p:cNvSpPr>
              <a:spLocks/>
            </p:cNvSpPr>
            <p:nvPr userDrawn="1"/>
          </p:nvSpPr>
          <p:spPr bwMode="auto">
            <a:xfrm>
              <a:off x="382" y="213"/>
              <a:ext cx="2" cy="1"/>
            </a:xfrm>
            <a:custGeom>
              <a:avLst/>
              <a:gdLst>
                <a:gd name="T0" fmla="*/ 0 w 4"/>
                <a:gd name="T1" fmla="*/ 2 h 3"/>
                <a:gd name="T2" fmla="*/ 0 w 4"/>
                <a:gd name="T3" fmla="*/ 2 h 3"/>
                <a:gd name="T4" fmla="*/ 1 w 4"/>
                <a:gd name="T5" fmla="*/ 3 h 3"/>
                <a:gd name="T6" fmla="*/ 1 w 4"/>
                <a:gd name="T7" fmla="*/ 3 h 3"/>
                <a:gd name="T8" fmla="*/ 2 w 4"/>
                <a:gd name="T9" fmla="*/ 3 h 3"/>
                <a:gd name="T10" fmla="*/ 4 w 4"/>
                <a:gd name="T11" fmla="*/ 0 h 3"/>
                <a:gd name="T12" fmla="*/ 0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2"/>
                  </a:moveTo>
                  <a:lnTo>
                    <a:pt x="0" y="2"/>
                  </a:lnTo>
                  <a:cubicBezTo>
                    <a:pt x="1" y="2"/>
                    <a:pt x="1" y="3"/>
                    <a:pt x="1" y="3"/>
                  </a:cubicBezTo>
                  <a:lnTo>
                    <a:pt x="1" y="3"/>
                  </a:lnTo>
                  <a:lnTo>
                    <a:pt x="2" y="3"/>
                  </a:lnTo>
                  <a:cubicBezTo>
                    <a:pt x="3" y="2"/>
                    <a:pt x="3" y="1"/>
                    <a:pt x="4" y="0"/>
                  </a:cubicBezTo>
                  <a:cubicBezTo>
                    <a:pt x="3" y="0"/>
                    <a:pt x="2" y="1"/>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grpSp>
      <p:sp>
        <p:nvSpPr>
          <p:cNvPr id="987" name="Freeform 1787"/>
          <p:cNvSpPr>
            <a:spLocks/>
          </p:cNvSpPr>
          <p:nvPr userDrawn="1"/>
        </p:nvSpPr>
        <p:spPr bwMode="auto">
          <a:xfrm>
            <a:off x="608015" y="333377"/>
            <a:ext cx="3175" cy="3175"/>
          </a:xfrm>
          <a:custGeom>
            <a:avLst/>
            <a:gdLst>
              <a:gd name="T0" fmla="*/ 2 w 4"/>
              <a:gd name="T1" fmla="*/ 5 h 6"/>
              <a:gd name="T2" fmla="*/ 2 w 4"/>
              <a:gd name="T3" fmla="*/ 5 h 6"/>
              <a:gd name="T4" fmla="*/ 4 w 4"/>
              <a:gd name="T5" fmla="*/ 2 h 6"/>
              <a:gd name="T6" fmla="*/ 3 w 4"/>
              <a:gd name="T7" fmla="*/ 0 h 6"/>
              <a:gd name="T8" fmla="*/ 0 w 4"/>
              <a:gd name="T9" fmla="*/ 2 h 6"/>
              <a:gd name="T10" fmla="*/ 2 w 4"/>
              <a:gd name="T11" fmla="*/ 6 h 6"/>
              <a:gd name="T12" fmla="*/ 2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5"/>
                </a:moveTo>
                <a:lnTo>
                  <a:pt x="2" y="5"/>
                </a:lnTo>
                <a:cubicBezTo>
                  <a:pt x="3" y="4"/>
                  <a:pt x="3" y="3"/>
                  <a:pt x="4" y="2"/>
                </a:cubicBezTo>
                <a:cubicBezTo>
                  <a:pt x="4" y="1"/>
                  <a:pt x="3" y="0"/>
                  <a:pt x="3" y="0"/>
                </a:cubicBezTo>
                <a:cubicBezTo>
                  <a:pt x="2" y="1"/>
                  <a:pt x="1" y="1"/>
                  <a:pt x="0" y="2"/>
                </a:cubicBezTo>
                <a:cubicBezTo>
                  <a:pt x="1" y="3"/>
                  <a:pt x="1" y="4"/>
                  <a:pt x="2" y="6"/>
                </a:cubicBezTo>
                <a:lnTo>
                  <a:pt x="2" y="5"/>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988" name="Freeform 1788"/>
          <p:cNvSpPr>
            <a:spLocks/>
          </p:cNvSpPr>
          <p:nvPr userDrawn="1"/>
        </p:nvSpPr>
        <p:spPr bwMode="auto">
          <a:xfrm>
            <a:off x="596903" y="314325"/>
            <a:ext cx="4763" cy="15875"/>
          </a:xfrm>
          <a:custGeom>
            <a:avLst/>
            <a:gdLst>
              <a:gd name="T0" fmla="*/ 3 w 5"/>
              <a:gd name="T1" fmla="*/ 0 h 22"/>
              <a:gd name="T2" fmla="*/ 3 w 5"/>
              <a:gd name="T3" fmla="*/ 0 h 22"/>
              <a:gd name="T4" fmla="*/ 0 w 5"/>
              <a:gd name="T5" fmla="*/ 22 h 22"/>
              <a:gd name="T6" fmla="*/ 1 w 5"/>
              <a:gd name="T7" fmla="*/ 21 h 22"/>
              <a:gd name="T8" fmla="*/ 1 w 5"/>
              <a:gd name="T9" fmla="*/ 21 h 22"/>
              <a:gd name="T10" fmla="*/ 1 w 5"/>
              <a:gd name="T11" fmla="*/ 22 h 22"/>
              <a:gd name="T12" fmla="*/ 5 w 5"/>
              <a:gd name="T13" fmla="*/ 1 h 22"/>
              <a:gd name="T14" fmla="*/ 3 w 5"/>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2">
                <a:moveTo>
                  <a:pt x="3" y="0"/>
                </a:moveTo>
                <a:lnTo>
                  <a:pt x="3" y="0"/>
                </a:lnTo>
                <a:lnTo>
                  <a:pt x="0" y="22"/>
                </a:lnTo>
                <a:cubicBezTo>
                  <a:pt x="0" y="21"/>
                  <a:pt x="1" y="21"/>
                  <a:pt x="1" y="21"/>
                </a:cubicBezTo>
                <a:lnTo>
                  <a:pt x="1" y="21"/>
                </a:lnTo>
                <a:cubicBezTo>
                  <a:pt x="1" y="21"/>
                  <a:pt x="1" y="21"/>
                  <a:pt x="1" y="22"/>
                </a:cubicBezTo>
                <a:lnTo>
                  <a:pt x="5" y="1"/>
                </a:lnTo>
                <a:cubicBezTo>
                  <a:pt x="5" y="0"/>
                  <a:pt x="4" y="0"/>
                  <a:pt x="3"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989" name="Freeform 1789"/>
          <p:cNvSpPr>
            <a:spLocks/>
          </p:cNvSpPr>
          <p:nvPr userDrawn="1"/>
        </p:nvSpPr>
        <p:spPr bwMode="auto">
          <a:xfrm>
            <a:off x="603253" y="319088"/>
            <a:ext cx="3175" cy="4763"/>
          </a:xfrm>
          <a:custGeom>
            <a:avLst/>
            <a:gdLst>
              <a:gd name="T0" fmla="*/ 2 w 5"/>
              <a:gd name="T1" fmla="*/ 0 h 6"/>
              <a:gd name="T2" fmla="*/ 2 w 5"/>
              <a:gd name="T3" fmla="*/ 0 h 6"/>
              <a:gd name="T4" fmla="*/ 0 w 5"/>
              <a:gd name="T5" fmla="*/ 3 h 6"/>
              <a:gd name="T6" fmla="*/ 2 w 5"/>
              <a:gd name="T7" fmla="*/ 6 h 6"/>
              <a:gd name="T8" fmla="*/ 5 w 5"/>
              <a:gd name="T9" fmla="*/ 3 h 6"/>
              <a:gd name="T10" fmla="*/ 2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2" y="0"/>
                </a:moveTo>
                <a:lnTo>
                  <a:pt x="2" y="0"/>
                </a:lnTo>
                <a:cubicBezTo>
                  <a:pt x="1" y="1"/>
                  <a:pt x="0" y="2"/>
                  <a:pt x="0" y="3"/>
                </a:cubicBezTo>
                <a:cubicBezTo>
                  <a:pt x="1" y="4"/>
                  <a:pt x="2" y="5"/>
                  <a:pt x="2" y="6"/>
                </a:cubicBezTo>
                <a:cubicBezTo>
                  <a:pt x="3" y="5"/>
                  <a:pt x="4" y="4"/>
                  <a:pt x="5" y="3"/>
                </a:cubicBezTo>
                <a:cubicBezTo>
                  <a:pt x="4" y="2"/>
                  <a:pt x="3" y="1"/>
                  <a:pt x="2"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990" name="Freeform 1790"/>
          <p:cNvSpPr>
            <a:spLocks/>
          </p:cNvSpPr>
          <p:nvPr userDrawn="1"/>
        </p:nvSpPr>
        <p:spPr bwMode="auto">
          <a:xfrm>
            <a:off x="606428" y="317502"/>
            <a:ext cx="3175" cy="6350"/>
          </a:xfrm>
          <a:custGeom>
            <a:avLst/>
            <a:gdLst>
              <a:gd name="T0" fmla="*/ 2 w 5"/>
              <a:gd name="T1" fmla="*/ 7 h 7"/>
              <a:gd name="T2" fmla="*/ 2 w 5"/>
              <a:gd name="T3" fmla="*/ 7 h 7"/>
              <a:gd name="T4" fmla="*/ 5 w 5"/>
              <a:gd name="T5" fmla="*/ 4 h 7"/>
              <a:gd name="T6" fmla="*/ 2 w 5"/>
              <a:gd name="T7" fmla="*/ 0 h 7"/>
              <a:gd name="T8" fmla="*/ 0 w 5"/>
              <a:gd name="T9" fmla="*/ 4 h 7"/>
              <a:gd name="T10" fmla="*/ 2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2" y="7"/>
                </a:moveTo>
                <a:lnTo>
                  <a:pt x="2" y="7"/>
                </a:lnTo>
                <a:cubicBezTo>
                  <a:pt x="3" y="6"/>
                  <a:pt x="4" y="5"/>
                  <a:pt x="5" y="4"/>
                </a:cubicBezTo>
                <a:cubicBezTo>
                  <a:pt x="4" y="3"/>
                  <a:pt x="3" y="2"/>
                  <a:pt x="2" y="0"/>
                </a:cubicBezTo>
                <a:cubicBezTo>
                  <a:pt x="1" y="1"/>
                  <a:pt x="1" y="3"/>
                  <a:pt x="0" y="4"/>
                </a:cubicBezTo>
                <a:cubicBezTo>
                  <a:pt x="1" y="5"/>
                  <a:pt x="2" y="6"/>
                  <a:pt x="2" y="7"/>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991" name="Freeform 1791"/>
          <p:cNvSpPr>
            <a:spLocks/>
          </p:cNvSpPr>
          <p:nvPr userDrawn="1"/>
        </p:nvSpPr>
        <p:spPr bwMode="auto">
          <a:xfrm>
            <a:off x="604840" y="320676"/>
            <a:ext cx="3175" cy="4763"/>
          </a:xfrm>
          <a:custGeom>
            <a:avLst/>
            <a:gdLst>
              <a:gd name="T0" fmla="*/ 2 w 5"/>
              <a:gd name="T1" fmla="*/ 7 h 7"/>
              <a:gd name="T2" fmla="*/ 2 w 5"/>
              <a:gd name="T3" fmla="*/ 7 h 7"/>
              <a:gd name="T4" fmla="*/ 5 w 5"/>
              <a:gd name="T5" fmla="*/ 4 h 7"/>
              <a:gd name="T6" fmla="*/ 2 w 5"/>
              <a:gd name="T7" fmla="*/ 0 h 7"/>
              <a:gd name="T8" fmla="*/ 0 w 5"/>
              <a:gd name="T9" fmla="*/ 4 h 7"/>
              <a:gd name="T10" fmla="*/ 2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2" y="7"/>
                </a:moveTo>
                <a:lnTo>
                  <a:pt x="2" y="7"/>
                </a:lnTo>
                <a:cubicBezTo>
                  <a:pt x="3" y="6"/>
                  <a:pt x="4" y="5"/>
                  <a:pt x="5" y="4"/>
                </a:cubicBezTo>
                <a:cubicBezTo>
                  <a:pt x="4" y="3"/>
                  <a:pt x="3" y="2"/>
                  <a:pt x="2" y="0"/>
                </a:cubicBezTo>
                <a:cubicBezTo>
                  <a:pt x="2" y="1"/>
                  <a:pt x="1" y="3"/>
                  <a:pt x="0" y="4"/>
                </a:cubicBezTo>
                <a:cubicBezTo>
                  <a:pt x="1" y="5"/>
                  <a:pt x="2" y="6"/>
                  <a:pt x="2" y="7"/>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992" name="Freeform 1792"/>
          <p:cNvSpPr>
            <a:spLocks/>
          </p:cNvSpPr>
          <p:nvPr userDrawn="1"/>
        </p:nvSpPr>
        <p:spPr bwMode="auto">
          <a:xfrm>
            <a:off x="603253" y="323850"/>
            <a:ext cx="3175" cy="4763"/>
          </a:xfrm>
          <a:custGeom>
            <a:avLst/>
            <a:gdLst>
              <a:gd name="T0" fmla="*/ 2 w 5"/>
              <a:gd name="T1" fmla="*/ 6 h 6"/>
              <a:gd name="T2" fmla="*/ 2 w 5"/>
              <a:gd name="T3" fmla="*/ 6 h 6"/>
              <a:gd name="T4" fmla="*/ 5 w 5"/>
              <a:gd name="T5" fmla="*/ 3 h 6"/>
              <a:gd name="T6" fmla="*/ 2 w 5"/>
              <a:gd name="T7" fmla="*/ 0 h 6"/>
              <a:gd name="T8" fmla="*/ 0 w 5"/>
              <a:gd name="T9" fmla="*/ 3 h 6"/>
              <a:gd name="T10" fmla="*/ 2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2" y="6"/>
                </a:moveTo>
                <a:lnTo>
                  <a:pt x="2" y="6"/>
                </a:lnTo>
                <a:cubicBezTo>
                  <a:pt x="3" y="5"/>
                  <a:pt x="4" y="4"/>
                  <a:pt x="5" y="3"/>
                </a:cubicBezTo>
                <a:cubicBezTo>
                  <a:pt x="4" y="2"/>
                  <a:pt x="3" y="1"/>
                  <a:pt x="2" y="0"/>
                </a:cubicBezTo>
                <a:cubicBezTo>
                  <a:pt x="2" y="1"/>
                  <a:pt x="1" y="2"/>
                  <a:pt x="0" y="3"/>
                </a:cubicBezTo>
                <a:cubicBezTo>
                  <a:pt x="1" y="4"/>
                  <a:pt x="2" y="5"/>
                  <a:pt x="2" y="6"/>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993" name="Freeform 1793"/>
          <p:cNvSpPr>
            <a:spLocks/>
          </p:cNvSpPr>
          <p:nvPr userDrawn="1"/>
        </p:nvSpPr>
        <p:spPr bwMode="auto">
          <a:xfrm>
            <a:off x="600078" y="327027"/>
            <a:ext cx="3175" cy="3175"/>
          </a:xfrm>
          <a:custGeom>
            <a:avLst/>
            <a:gdLst>
              <a:gd name="T0" fmla="*/ 2 w 5"/>
              <a:gd name="T1" fmla="*/ 5 h 5"/>
              <a:gd name="T2" fmla="*/ 2 w 5"/>
              <a:gd name="T3" fmla="*/ 5 h 5"/>
              <a:gd name="T4" fmla="*/ 5 w 5"/>
              <a:gd name="T5" fmla="*/ 3 h 5"/>
              <a:gd name="T6" fmla="*/ 2 w 5"/>
              <a:gd name="T7" fmla="*/ 0 h 5"/>
              <a:gd name="T8" fmla="*/ 0 w 5"/>
              <a:gd name="T9" fmla="*/ 2 h 5"/>
              <a:gd name="T10" fmla="*/ 2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2" y="5"/>
                </a:moveTo>
                <a:lnTo>
                  <a:pt x="2" y="5"/>
                </a:lnTo>
                <a:cubicBezTo>
                  <a:pt x="3" y="4"/>
                  <a:pt x="4" y="3"/>
                  <a:pt x="5" y="3"/>
                </a:cubicBezTo>
                <a:cubicBezTo>
                  <a:pt x="4" y="2"/>
                  <a:pt x="3" y="1"/>
                  <a:pt x="2" y="0"/>
                </a:cubicBezTo>
                <a:cubicBezTo>
                  <a:pt x="2" y="0"/>
                  <a:pt x="1" y="1"/>
                  <a:pt x="0" y="2"/>
                </a:cubicBezTo>
                <a:cubicBezTo>
                  <a:pt x="1" y="3"/>
                  <a:pt x="2" y="4"/>
                  <a:pt x="2" y="5"/>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994" name="Freeform 1794"/>
          <p:cNvSpPr>
            <a:spLocks/>
          </p:cNvSpPr>
          <p:nvPr userDrawn="1"/>
        </p:nvSpPr>
        <p:spPr bwMode="auto">
          <a:xfrm>
            <a:off x="609603" y="320675"/>
            <a:ext cx="3175" cy="6350"/>
          </a:xfrm>
          <a:custGeom>
            <a:avLst/>
            <a:gdLst>
              <a:gd name="T0" fmla="*/ 2 w 5"/>
              <a:gd name="T1" fmla="*/ 8 h 8"/>
              <a:gd name="T2" fmla="*/ 2 w 5"/>
              <a:gd name="T3" fmla="*/ 8 h 8"/>
              <a:gd name="T4" fmla="*/ 5 w 5"/>
              <a:gd name="T5" fmla="*/ 4 h 8"/>
              <a:gd name="T6" fmla="*/ 2 w 5"/>
              <a:gd name="T7" fmla="*/ 0 h 8"/>
              <a:gd name="T8" fmla="*/ 0 w 5"/>
              <a:gd name="T9" fmla="*/ 4 h 8"/>
              <a:gd name="T10" fmla="*/ 2 w 5"/>
              <a:gd name="T11" fmla="*/ 8 h 8"/>
            </a:gdLst>
            <a:ahLst/>
            <a:cxnLst>
              <a:cxn ang="0">
                <a:pos x="T0" y="T1"/>
              </a:cxn>
              <a:cxn ang="0">
                <a:pos x="T2" y="T3"/>
              </a:cxn>
              <a:cxn ang="0">
                <a:pos x="T4" y="T5"/>
              </a:cxn>
              <a:cxn ang="0">
                <a:pos x="T6" y="T7"/>
              </a:cxn>
              <a:cxn ang="0">
                <a:pos x="T8" y="T9"/>
              </a:cxn>
              <a:cxn ang="0">
                <a:pos x="T10" y="T11"/>
              </a:cxn>
            </a:cxnLst>
            <a:rect l="0" t="0" r="r" b="b"/>
            <a:pathLst>
              <a:path w="5" h="8">
                <a:moveTo>
                  <a:pt x="2" y="8"/>
                </a:moveTo>
                <a:lnTo>
                  <a:pt x="2" y="8"/>
                </a:lnTo>
                <a:cubicBezTo>
                  <a:pt x="3" y="7"/>
                  <a:pt x="4" y="6"/>
                  <a:pt x="5" y="4"/>
                </a:cubicBezTo>
                <a:cubicBezTo>
                  <a:pt x="4" y="3"/>
                  <a:pt x="3" y="2"/>
                  <a:pt x="2" y="0"/>
                </a:cubicBezTo>
                <a:cubicBezTo>
                  <a:pt x="1" y="2"/>
                  <a:pt x="1" y="3"/>
                  <a:pt x="0" y="4"/>
                </a:cubicBezTo>
                <a:cubicBezTo>
                  <a:pt x="1" y="5"/>
                  <a:pt x="2" y="6"/>
                  <a:pt x="2" y="8"/>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995" name="Freeform 1795"/>
          <p:cNvSpPr>
            <a:spLocks/>
          </p:cNvSpPr>
          <p:nvPr userDrawn="1"/>
        </p:nvSpPr>
        <p:spPr bwMode="auto">
          <a:xfrm>
            <a:off x="606428" y="323850"/>
            <a:ext cx="3175" cy="4763"/>
          </a:xfrm>
          <a:custGeom>
            <a:avLst/>
            <a:gdLst>
              <a:gd name="T0" fmla="*/ 3 w 5"/>
              <a:gd name="T1" fmla="*/ 7 h 7"/>
              <a:gd name="T2" fmla="*/ 3 w 5"/>
              <a:gd name="T3" fmla="*/ 7 h 7"/>
              <a:gd name="T4" fmla="*/ 5 w 5"/>
              <a:gd name="T5" fmla="*/ 4 h 7"/>
              <a:gd name="T6" fmla="*/ 2 w 5"/>
              <a:gd name="T7" fmla="*/ 0 h 7"/>
              <a:gd name="T8" fmla="*/ 0 w 5"/>
              <a:gd name="T9" fmla="*/ 3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3" y="6"/>
                  <a:pt x="4" y="5"/>
                  <a:pt x="5" y="4"/>
                </a:cubicBezTo>
                <a:cubicBezTo>
                  <a:pt x="4" y="3"/>
                  <a:pt x="3" y="2"/>
                  <a:pt x="2" y="0"/>
                </a:cubicBezTo>
                <a:cubicBezTo>
                  <a:pt x="2" y="1"/>
                  <a:pt x="1" y="2"/>
                  <a:pt x="0" y="3"/>
                </a:cubicBezTo>
                <a:cubicBezTo>
                  <a:pt x="1" y="5"/>
                  <a:pt x="2" y="6"/>
                  <a:pt x="3" y="7"/>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996" name="Freeform 1796"/>
          <p:cNvSpPr>
            <a:spLocks/>
          </p:cNvSpPr>
          <p:nvPr userDrawn="1"/>
        </p:nvSpPr>
        <p:spPr bwMode="auto">
          <a:xfrm>
            <a:off x="604840" y="327027"/>
            <a:ext cx="3175" cy="4763"/>
          </a:xfrm>
          <a:custGeom>
            <a:avLst/>
            <a:gdLst>
              <a:gd name="T0" fmla="*/ 3 w 5"/>
              <a:gd name="T1" fmla="*/ 7 h 7"/>
              <a:gd name="T2" fmla="*/ 3 w 5"/>
              <a:gd name="T3" fmla="*/ 7 h 7"/>
              <a:gd name="T4" fmla="*/ 5 w 5"/>
              <a:gd name="T5" fmla="*/ 4 h 7"/>
              <a:gd name="T6" fmla="*/ 2 w 5"/>
              <a:gd name="T7" fmla="*/ 0 h 7"/>
              <a:gd name="T8" fmla="*/ 0 w 5"/>
              <a:gd name="T9" fmla="*/ 3 h 7"/>
              <a:gd name="T10" fmla="*/ 2 w 5"/>
              <a:gd name="T11" fmla="*/ 5 h 7"/>
              <a:gd name="T12" fmla="*/ 2 w 5"/>
              <a:gd name="T13" fmla="*/ 5 h 7"/>
              <a:gd name="T14" fmla="*/ 3 w 5"/>
              <a:gd name="T15" fmla="*/ 5 h 7"/>
              <a:gd name="T16" fmla="*/ 2 w 5"/>
              <a:gd name="T17" fmla="*/ 6 h 7"/>
              <a:gd name="T18" fmla="*/ 3 w 5"/>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3" y="7"/>
                </a:moveTo>
                <a:lnTo>
                  <a:pt x="3" y="7"/>
                </a:lnTo>
                <a:cubicBezTo>
                  <a:pt x="4" y="6"/>
                  <a:pt x="4" y="5"/>
                  <a:pt x="5" y="4"/>
                </a:cubicBezTo>
                <a:cubicBezTo>
                  <a:pt x="4" y="2"/>
                  <a:pt x="3" y="1"/>
                  <a:pt x="2" y="0"/>
                </a:cubicBezTo>
                <a:cubicBezTo>
                  <a:pt x="2" y="1"/>
                  <a:pt x="1" y="2"/>
                  <a:pt x="0" y="3"/>
                </a:cubicBezTo>
                <a:cubicBezTo>
                  <a:pt x="1" y="4"/>
                  <a:pt x="1" y="4"/>
                  <a:pt x="2" y="5"/>
                </a:cubicBezTo>
                <a:lnTo>
                  <a:pt x="2" y="5"/>
                </a:lnTo>
                <a:lnTo>
                  <a:pt x="3" y="5"/>
                </a:lnTo>
                <a:cubicBezTo>
                  <a:pt x="3" y="6"/>
                  <a:pt x="2" y="6"/>
                  <a:pt x="2" y="6"/>
                </a:cubicBezTo>
                <a:lnTo>
                  <a:pt x="3" y="7"/>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997" name="Freeform 1797"/>
          <p:cNvSpPr>
            <a:spLocks/>
          </p:cNvSpPr>
          <p:nvPr userDrawn="1"/>
        </p:nvSpPr>
        <p:spPr bwMode="auto">
          <a:xfrm>
            <a:off x="603253" y="328615"/>
            <a:ext cx="1588" cy="3175"/>
          </a:xfrm>
          <a:custGeom>
            <a:avLst/>
            <a:gdLst>
              <a:gd name="T0" fmla="*/ 4 w 4"/>
              <a:gd name="T1" fmla="*/ 3 h 4"/>
              <a:gd name="T2" fmla="*/ 4 w 4"/>
              <a:gd name="T3" fmla="*/ 3 h 4"/>
              <a:gd name="T4" fmla="*/ 2 w 4"/>
              <a:gd name="T5" fmla="*/ 0 h 4"/>
              <a:gd name="T6" fmla="*/ 0 w 4"/>
              <a:gd name="T7" fmla="*/ 2 h 4"/>
              <a:gd name="T8" fmla="*/ 0 w 4"/>
              <a:gd name="T9" fmla="*/ 4 h 4"/>
              <a:gd name="T10" fmla="*/ 4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4" y="3"/>
                </a:moveTo>
                <a:lnTo>
                  <a:pt x="4" y="3"/>
                </a:lnTo>
                <a:cubicBezTo>
                  <a:pt x="4" y="2"/>
                  <a:pt x="3" y="1"/>
                  <a:pt x="2" y="0"/>
                </a:cubicBezTo>
                <a:cubicBezTo>
                  <a:pt x="1" y="1"/>
                  <a:pt x="1" y="2"/>
                  <a:pt x="0" y="2"/>
                </a:cubicBezTo>
                <a:lnTo>
                  <a:pt x="0" y="4"/>
                </a:lnTo>
                <a:cubicBezTo>
                  <a:pt x="2" y="3"/>
                  <a:pt x="3" y="3"/>
                  <a:pt x="4" y="3"/>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998" name="Rectangle 1798"/>
          <p:cNvSpPr>
            <a:spLocks noChangeArrowheads="1"/>
          </p:cNvSpPr>
          <p:nvPr userDrawn="1"/>
        </p:nvSpPr>
        <p:spPr bwMode="auto">
          <a:xfrm>
            <a:off x="606426" y="331788"/>
            <a:ext cx="1588" cy="1588"/>
          </a:xfrm>
          <a:prstGeom prst="rect">
            <a:avLst/>
          </a:prstGeom>
          <a:solidFill>
            <a:srgbClr val="D5A03C"/>
          </a:solidFill>
          <a:ln w="0">
            <a:noFill/>
            <a:prstDash val="solid"/>
            <a:miter lim="800000"/>
            <a:headEnd/>
            <a:tailEnd/>
          </a:ln>
        </p:spPr>
        <p:txBody>
          <a:bodyPr vert="horz" wrap="square" lIns="91418" tIns="45710" rIns="91418" bIns="45710" numCol="1" anchor="t" anchorCtr="0" compatLnSpc="1">
            <a:prstTxWarp prst="textNoShape">
              <a:avLst/>
            </a:prstTxWarp>
          </a:bodyPr>
          <a:lstStyle/>
          <a:p>
            <a:endParaRPr lang="ru-RU" dirty="0"/>
          </a:p>
        </p:txBody>
      </p:sp>
      <p:sp>
        <p:nvSpPr>
          <p:cNvPr id="999" name="Freeform 1799"/>
          <p:cNvSpPr>
            <a:spLocks/>
          </p:cNvSpPr>
          <p:nvPr userDrawn="1"/>
        </p:nvSpPr>
        <p:spPr bwMode="auto">
          <a:xfrm>
            <a:off x="600078" y="331788"/>
            <a:ext cx="3175" cy="1588"/>
          </a:xfrm>
          <a:custGeom>
            <a:avLst/>
            <a:gdLst>
              <a:gd name="T0" fmla="*/ 3 w 3"/>
              <a:gd name="T1" fmla="*/ 1 h 3"/>
              <a:gd name="T2" fmla="*/ 3 w 3"/>
              <a:gd name="T3" fmla="*/ 1 h 3"/>
              <a:gd name="T4" fmla="*/ 2 w 3"/>
              <a:gd name="T5" fmla="*/ 0 h 3"/>
              <a:gd name="T6" fmla="*/ 0 w 3"/>
              <a:gd name="T7" fmla="*/ 2 h 3"/>
              <a:gd name="T8" fmla="*/ 0 w 3"/>
              <a:gd name="T9" fmla="*/ 3 h 3"/>
              <a:gd name="T10" fmla="*/ 1 w 3"/>
              <a:gd name="T11" fmla="*/ 2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lnTo>
                  <a:pt x="3" y="1"/>
                </a:lnTo>
                <a:lnTo>
                  <a:pt x="2" y="0"/>
                </a:lnTo>
                <a:cubicBezTo>
                  <a:pt x="1" y="1"/>
                  <a:pt x="0" y="1"/>
                  <a:pt x="0" y="2"/>
                </a:cubicBezTo>
                <a:lnTo>
                  <a:pt x="0" y="3"/>
                </a:lnTo>
                <a:lnTo>
                  <a:pt x="1" y="2"/>
                </a:lnTo>
                <a:cubicBezTo>
                  <a:pt x="1" y="2"/>
                  <a:pt x="2" y="1"/>
                  <a:pt x="3" y="1"/>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00" name="Freeform 1800"/>
          <p:cNvSpPr>
            <a:spLocks/>
          </p:cNvSpPr>
          <p:nvPr userDrawn="1"/>
        </p:nvSpPr>
        <p:spPr bwMode="auto">
          <a:xfrm>
            <a:off x="603251" y="333375"/>
            <a:ext cx="0" cy="1588"/>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0"/>
                </a:lnTo>
                <a:lnTo>
                  <a:pt x="0" y="1"/>
                </a:lnTo>
                <a:lnTo>
                  <a:pt x="0" y="1"/>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01" name="Freeform 1801"/>
          <p:cNvSpPr>
            <a:spLocks/>
          </p:cNvSpPr>
          <p:nvPr userDrawn="1"/>
        </p:nvSpPr>
        <p:spPr bwMode="auto">
          <a:xfrm>
            <a:off x="603253" y="336550"/>
            <a:ext cx="1588" cy="1588"/>
          </a:xfrm>
          <a:custGeom>
            <a:avLst/>
            <a:gdLst>
              <a:gd name="T0" fmla="*/ 1 w 3"/>
              <a:gd name="T1" fmla="*/ 2 h 2"/>
              <a:gd name="T2" fmla="*/ 1 w 3"/>
              <a:gd name="T3" fmla="*/ 2 h 2"/>
              <a:gd name="T4" fmla="*/ 3 w 3"/>
              <a:gd name="T5" fmla="*/ 0 h 2"/>
              <a:gd name="T6" fmla="*/ 3 w 3"/>
              <a:gd name="T7" fmla="*/ 0 h 2"/>
              <a:gd name="T8" fmla="*/ 0 w 3"/>
              <a:gd name="T9" fmla="*/ 2 h 2"/>
              <a:gd name="T10" fmla="*/ 1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1" y="2"/>
                </a:moveTo>
                <a:lnTo>
                  <a:pt x="1" y="2"/>
                </a:lnTo>
                <a:lnTo>
                  <a:pt x="3" y="0"/>
                </a:lnTo>
                <a:lnTo>
                  <a:pt x="3" y="0"/>
                </a:lnTo>
                <a:cubicBezTo>
                  <a:pt x="2" y="1"/>
                  <a:pt x="1" y="1"/>
                  <a:pt x="0" y="2"/>
                </a:cubicBezTo>
                <a:cubicBezTo>
                  <a:pt x="0" y="2"/>
                  <a:pt x="1" y="2"/>
                  <a:pt x="1" y="2"/>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02" name="Freeform 1802"/>
          <p:cNvSpPr>
            <a:spLocks/>
          </p:cNvSpPr>
          <p:nvPr userDrawn="1"/>
        </p:nvSpPr>
        <p:spPr bwMode="auto">
          <a:xfrm>
            <a:off x="609602" y="327027"/>
            <a:ext cx="1588" cy="4763"/>
          </a:xfrm>
          <a:custGeom>
            <a:avLst/>
            <a:gdLst>
              <a:gd name="T0" fmla="*/ 2 w 4"/>
              <a:gd name="T1" fmla="*/ 6 h 6"/>
              <a:gd name="T2" fmla="*/ 2 w 4"/>
              <a:gd name="T3" fmla="*/ 6 h 6"/>
              <a:gd name="T4" fmla="*/ 4 w 4"/>
              <a:gd name="T5" fmla="*/ 3 h 6"/>
              <a:gd name="T6" fmla="*/ 2 w 4"/>
              <a:gd name="T7" fmla="*/ 0 h 6"/>
              <a:gd name="T8" fmla="*/ 0 w 4"/>
              <a:gd name="T9" fmla="*/ 3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2" y="6"/>
                </a:lnTo>
                <a:cubicBezTo>
                  <a:pt x="3" y="5"/>
                  <a:pt x="4" y="4"/>
                  <a:pt x="4" y="3"/>
                </a:cubicBezTo>
                <a:cubicBezTo>
                  <a:pt x="4" y="2"/>
                  <a:pt x="3" y="1"/>
                  <a:pt x="2" y="0"/>
                </a:cubicBezTo>
                <a:cubicBezTo>
                  <a:pt x="2" y="1"/>
                  <a:pt x="1" y="2"/>
                  <a:pt x="0" y="3"/>
                </a:cubicBezTo>
                <a:cubicBezTo>
                  <a:pt x="1" y="4"/>
                  <a:pt x="1" y="5"/>
                  <a:pt x="2" y="6"/>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03" name="Freeform 1803"/>
          <p:cNvSpPr>
            <a:spLocks/>
          </p:cNvSpPr>
          <p:nvPr userDrawn="1"/>
        </p:nvSpPr>
        <p:spPr bwMode="auto">
          <a:xfrm>
            <a:off x="606428" y="330200"/>
            <a:ext cx="3175" cy="3175"/>
          </a:xfrm>
          <a:custGeom>
            <a:avLst/>
            <a:gdLst>
              <a:gd name="T0" fmla="*/ 2 w 4"/>
              <a:gd name="T1" fmla="*/ 6 h 6"/>
              <a:gd name="T2" fmla="*/ 2 w 4"/>
              <a:gd name="T3" fmla="*/ 6 h 6"/>
              <a:gd name="T4" fmla="*/ 4 w 4"/>
              <a:gd name="T5" fmla="*/ 3 h 6"/>
              <a:gd name="T6" fmla="*/ 3 w 4"/>
              <a:gd name="T7" fmla="*/ 0 h 6"/>
              <a:gd name="T8" fmla="*/ 0 w 4"/>
              <a:gd name="T9" fmla="*/ 3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2" y="6"/>
                </a:lnTo>
                <a:cubicBezTo>
                  <a:pt x="3" y="5"/>
                  <a:pt x="4" y="4"/>
                  <a:pt x="4" y="3"/>
                </a:cubicBezTo>
                <a:cubicBezTo>
                  <a:pt x="4" y="2"/>
                  <a:pt x="3" y="1"/>
                  <a:pt x="3" y="0"/>
                </a:cubicBezTo>
                <a:cubicBezTo>
                  <a:pt x="2" y="1"/>
                  <a:pt x="1" y="2"/>
                  <a:pt x="0" y="3"/>
                </a:cubicBezTo>
                <a:cubicBezTo>
                  <a:pt x="1" y="4"/>
                  <a:pt x="1" y="5"/>
                  <a:pt x="2" y="6"/>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04" name="Freeform 1804"/>
          <p:cNvSpPr>
            <a:spLocks/>
          </p:cNvSpPr>
          <p:nvPr userDrawn="1"/>
        </p:nvSpPr>
        <p:spPr bwMode="auto">
          <a:xfrm>
            <a:off x="604840" y="331790"/>
            <a:ext cx="3175" cy="4763"/>
          </a:xfrm>
          <a:custGeom>
            <a:avLst/>
            <a:gdLst>
              <a:gd name="T0" fmla="*/ 1 w 4"/>
              <a:gd name="T1" fmla="*/ 6 h 6"/>
              <a:gd name="T2" fmla="*/ 1 w 4"/>
              <a:gd name="T3" fmla="*/ 6 h 6"/>
              <a:gd name="T4" fmla="*/ 4 w 4"/>
              <a:gd name="T5" fmla="*/ 3 h 6"/>
              <a:gd name="T6" fmla="*/ 3 w 4"/>
              <a:gd name="T7" fmla="*/ 0 h 6"/>
              <a:gd name="T8" fmla="*/ 0 w 4"/>
              <a:gd name="T9" fmla="*/ 3 h 6"/>
              <a:gd name="T10" fmla="*/ 0 w 4"/>
              <a:gd name="T11" fmla="*/ 4 h 6"/>
              <a:gd name="T12" fmla="*/ 2 w 4"/>
              <a:gd name="T13" fmla="*/ 4 h 6"/>
              <a:gd name="T14" fmla="*/ 2 w 4"/>
              <a:gd name="T15" fmla="*/ 4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lnTo>
                  <a:pt x="1" y="6"/>
                </a:lnTo>
                <a:cubicBezTo>
                  <a:pt x="2" y="5"/>
                  <a:pt x="3" y="4"/>
                  <a:pt x="4" y="3"/>
                </a:cubicBezTo>
                <a:cubicBezTo>
                  <a:pt x="4" y="2"/>
                  <a:pt x="3" y="1"/>
                  <a:pt x="3" y="0"/>
                </a:cubicBezTo>
                <a:cubicBezTo>
                  <a:pt x="2" y="1"/>
                  <a:pt x="1" y="2"/>
                  <a:pt x="0" y="3"/>
                </a:cubicBezTo>
                <a:lnTo>
                  <a:pt x="0" y="4"/>
                </a:lnTo>
                <a:cubicBezTo>
                  <a:pt x="1" y="4"/>
                  <a:pt x="2" y="4"/>
                  <a:pt x="2" y="4"/>
                </a:cubicBezTo>
                <a:lnTo>
                  <a:pt x="2" y="4"/>
                </a:lnTo>
                <a:cubicBezTo>
                  <a:pt x="2" y="5"/>
                  <a:pt x="2" y="5"/>
                  <a:pt x="1" y="6"/>
                </a:cubicBezTo>
                <a:lnTo>
                  <a:pt x="1" y="6"/>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05" name="Freeform 1805"/>
          <p:cNvSpPr>
            <a:spLocks/>
          </p:cNvSpPr>
          <p:nvPr userDrawn="1"/>
        </p:nvSpPr>
        <p:spPr bwMode="auto">
          <a:xfrm>
            <a:off x="603253" y="336551"/>
            <a:ext cx="3175" cy="3175"/>
          </a:xfrm>
          <a:custGeom>
            <a:avLst/>
            <a:gdLst>
              <a:gd name="T0" fmla="*/ 2 w 4"/>
              <a:gd name="T1" fmla="*/ 0 h 3"/>
              <a:gd name="T2" fmla="*/ 2 w 4"/>
              <a:gd name="T3" fmla="*/ 0 h 3"/>
              <a:gd name="T4" fmla="*/ 0 w 4"/>
              <a:gd name="T5" fmla="*/ 1 h 3"/>
              <a:gd name="T6" fmla="*/ 1 w 4"/>
              <a:gd name="T7" fmla="*/ 1 h 3"/>
              <a:gd name="T8" fmla="*/ 0 w 4"/>
              <a:gd name="T9" fmla="*/ 3 h 3"/>
              <a:gd name="T10" fmla="*/ 0 w 4"/>
              <a:gd name="T11" fmla="*/ 3 h 3"/>
              <a:gd name="T12" fmla="*/ 3 w 4"/>
              <a:gd name="T13" fmla="*/ 3 h 3"/>
              <a:gd name="T14" fmla="*/ 4 w 4"/>
              <a:gd name="T15" fmla="*/ 2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lnTo>
                  <a:pt x="2" y="0"/>
                </a:lnTo>
                <a:lnTo>
                  <a:pt x="0" y="1"/>
                </a:lnTo>
                <a:lnTo>
                  <a:pt x="1" y="1"/>
                </a:lnTo>
                <a:cubicBezTo>
                  <a:pt x="1" y="2"/>
                  <a:pt x="0" y="2"/>
                  <a:pt x="0" y="3"/>
                </a:cubicBezTo>
                <a:lnTo>
                  <a:pt x="0" y="3"/>
                </a:lnTo>
                <a:cubicBezTo>
                  <a:pt x="1" y="3"/>
                  <a:pt x="2" y="3"/>
                  <a:pt x="3" y="3"/>
                </a:cubicBezTo>
                <a:lnTo>
                  <a:pt x="4" y="2"/>
                </a:lnTo>
                <a:cubicBezTo>
                  <a:pt x="3" y="2"/>
                  <a:pt x="3" y="1"/>
                  <a:pt x="2"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06" name="Freeform 1806"/>
          <p:cNvSpPr>
            <a:spLocks/>
          </p:cNvSpPr>
          <p:nvPr userDrawn="1"/>
        </p:nvSpPr>
        <p:spPr bwMode="auto">
          <a:xfrm>
            <a:off x="606428" y="334963"/>
            <a:ext cx="3175" cy="3175"/>
          </a:xfrm>
          <a:custGeom>
            <a:avLst/>
            <a:gdLst>
              <a:gd name="T0" fmla="*/ 3 w 4"/>
              <a:gd name="T1" fmla="*/ 0 h 5"/>
              <a:gd name="T2" fmla="*/ 3 w 4"/>
              <a:gd name="T3" fmla="*/ 0 h 5"/>
              <a:gd name="T4" fmla="*/ 0 w 4"/>
              <a:gd name="T5" fmla="*/ 2 h 5"/>
              <a:gd name="T6" fmla="*/ 1 w 4"/>
              <a:gd name="T7" fmla="*/ 5 h 5"/>
              <a:gd name="T8" fmla="*/ 4 w 4"/>
              <a:gd name="T9" fmla="*/ 3 h 5"/>
              <a:gd name="T10" fmla="*/ 3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3" y="0"/>
                </a:moveTo>
                <a:lnTo>
                  <a:pt x="3" y="0"/>
                </a:lnTo>
                <a:cubicBezTo>
                  <a:pt x="2" y="1"/>
                  <a:pt x="1" y="1"/>
                  <a:pt x="0" y="2"/>
                </a:cubicBezTo>
                <a:cubicBezTo>
                  <a:pt x="0" y="3"/>
                  <a:pt x="1" y="4"/>
                  <a:pt x="1" y="5"/>
                </a:cubicBezTo>
                <a:cubicBezTo>
                  <a:pt x="2" y="4"/>
                  <a:pt x="4" y="4"/>
                  <a:pt x="4" y="3"/>
                </a:cubicBezTo>
                <a:cubicBezTo>
                  <a:pt x="4" y="2"/>
                  <a:pt x="3" y="1"/>
                  <a:pt x="3"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07" name="Freeform 1807"/>
          <p:cNvSpPr>
            <a:spLocks/>
          </p:cNvSpPr>
          <p:nvPr userDrawn="1"/>
        </p:nvSpPr>
        <p:spPr bwMode="auto">
          <a:xfrm>
            <a:off x="595315" y="327025"/>
            <a:ext cx="1588" cy="1588"/>
          </a:xfrm>
          <a:custGeom>
            <a:avLst/>
            <a:gdLst>
              <a:gd name="T0" fmla="*/ 1 w 2"/>
              <a:gd name="T1" fmla="*/ 0 h 2"/>
              <a:gd name="T2" fmla="*/ 1 w 2"/>
              <a:gd name="T3" fmla="*/ 0 h 2"/>
              <a:gd name="T4" fmla="*/ 0 w 2"/>
              <a:gd name="T5" fmla="*/ 2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lnTo>
                  <a:pt x="0" y="2"/>
                </a:lnTo>
                <a:lnTo>
                  <a:pt x="1" y="2"/>
                </a:lnTo>
                <a:lnTo>
                  <a:pt x="2" y="0"/>
                </a:lnTo>
                <a:lnTo>
                  <a:pt x="1" y="0"/>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08" name="Freeform 1808"/>
          <p:cNvSpPr>
            <a:spLocks/>
          </p:cNvSpPr>
          <p:nvPr userDrawn="1"/>
        </p:nvSpPr>
        <p:spPr bwMode="auto">
          <a:xfrm>
            <a:off x="595315" y="325438"/>
            <a:ext cx="1588" cy="1588"/>
          </a:xfrm>
          <a:custGeom>
            <a:avLst/>
            <a:gdLst>
              <a:gd name="T0" fmla="*/ 0 w 1"/>
              <a:gd name="T1" fmla="*/ 0 h 2"/>
              <a:gd name="T2" fmla="*/ 0 w 1"/>
              <a:gd name="T3" fmla="*/ 0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0" y="2"/>
                </a:lnTo>
                <a:lnTo>
                  <a:pt x="1" y="2"/>
                </a:lnTo>
                <a:lnTo>
                  <a:pt x="1" y="1"/>
                </a:lnTo>
                <a:lnTo>
                  <a:pt x="0" y="0"/>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09" name="Freeform 1809"/>
          <p:cNvSpPr>
            <a:spLocks/>
          </p:cNvSpPr>
          <p:nvPr userDrawn="1"/>
        </p:nvSpPr>
        <p:spPr bwMode="auto">
          <a:xfrm>
            <a:off x="595315" y="323850"/>
            <a:ext cx="1588" cy="1588"/>
          </a:xfrm>
          <a:custGeom>
            <a:avLst/>
            <a:gdLst>
              <a:gd name="T0" fmla="*/ 0 w 1"/>
              <a:gd name="T1" fmla="*/ 0 h 2"/>
              <a:gd name="T2" fmla="*/ 0 w 1"/>
              <a:gd name="T3" fmla="*/ 0 h 2"/>
              <a:gd name="T4" fmla="*/ 0 w 1"/>
              <a:gd name="T5" fmla="*/ 1 h 2"/>
              <a:gd name="T6" fmla="*/ 1 w 1"/>
              <a:gd name="T7" fmla="*/ 2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0" y="1"/>
                </a:lnTo>
                <a:lnTo>
                  <a:pt x="1" y="2"/>
                </a:lnTo>
                <a:lnTo>
                  <a:pt x="1" y="0"/>
                </a:lnTo>
                <a:lnTo>
                  <a:pt x="0" y="0"/>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10" name="Freeform 1810"/>
          <p:cNvSpPr>
            <a:spLocks/>
          </p:cNvSpPr>
          <p:nvPr userDrawn="1"/>
        </p:nvSpPr>
        <p:spPr bwMode="auto">
          <a:xfrm>
            <a:off x="595315" y="322263"/>
            <a:ext cx="1588" cy="1588"/>
          </a:xfrm>
          <a:custGeom>
            <a:avLst/>
            <a:gdLst>
              <a:gd name="T0" fmla="*/ 0 w 2"/>
              <a:gd name="T1" fmla="*/ 0 h 2"/>
              <a:gd name="T2" fmla="*/ 0 w 2"/>
              <a:gd name="T3" fmla="*/ 0 h 2"/>
              <a:gd name="T4" fmla="*/ 0 w 2"/>
              <a:gd name="T5" fmla="*/ 2 h 2"/>
              <a:gd name="T6" fmla="*/ 2 w 2"/>
              <a:gd name="T7" fmla="*/ 2 h 2"/>
              <a:gd name="T8" fmla="*/ 2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0" y="2"/>
                </a:lnTo>
                <a:lnTo>
                  <a:pt x="2" y="2"/>
                </a:lnTo>
                <a:lnTo>
                  <a:pt x="2" y="1"/>
                </a:lnTo>
                <a:lnTo>
                  <a:pt x="0" y="0"/>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11" name="Freeform 1811"/>
          <p:cNvSpPr>
            <a:spLocks/>
          </p:cNvSpPr>
          <p:nvPr userDrawn="1"/>
        </p:nvSpPr>
        <p:spPr bwMode="auto">
          <a:xfrm>
            <a:off x="595315" y="320675"/>
            <a:ext cx="1588" cy="0"/>
          </a:xfrm>
          <a:custGeom>
            <a:avLst/>
            <a:gdLst>
              <a:gd name="T0" fmla="*/ 0 w 2"/>
              <a:gd name="T1" fmla="*/ 0 h 1"/>
              <a:gd name="T2" fmla="*/ 0 w 2"/>
              <a:gd name="T3" fmla="*/ 0 h 1"/>
              <a:gd name="T4" fmla="*/ 0 w 2"/>
              <a:gd name="T5" fmla="*/ 1 h 1"/>
              <a:gd name="T6" fmla="*/ 2 w 2"/>
              <a:gd name="T7" fmla="*/ 1 h 1"/>
              <a:gd name="T8" fmla="*/ 2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lnTo>
                  <a:pt x="0" y="0"/>
                </a:lnTo>
                <a:lnTo>
                  <a:pt x="0" y="1"/>
                </a:lnTo>
                <a:lnTo>
                  <a:pt x="2" y="1"/>
                </a:lnTo>
                <a:lnTo>
                  <a:pt x="2" y="0"/>
                </a:lnTo>
                <a:lnTo>
                  <a:pt x="0" y="0"/>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12" name="Freeform 1812"/>
          <p:cNvSpPr>
            <a:spLocks/>
          </p:cNvSpPr>
          <p:nvPr userDrawn="1"/>
        </p:nvSpPr>
        <p:spPr bwMode="auto">
          <a:xfrm>
            <a:off x="595315" y="317500"/>
            <a:ext cx="1588" cy="1588"/>
          </a:xfrm>
          <a:custGeom>
            <a:avLst/>
            <a:gdLst>
              <a:gd name="T0" fmla="*/ 0 w 2"/>
              <a:gd name="T1" fmla="*/ 0 h 2"/>
              <a:gd name="T2" fmla="*/ 0 w 2"/>
              <a:gd name="T3" fmla="*/ 0 h 2"/>
              <a:gd name="T4" fmla="*/ 0 w 2"/>
              <a:gd name="T5" fmla="*/ 1 h 2"/>
              <a:gd name="T6" fmla="*/ 2 w 2"/>
              <a:gd name="T7" fmla="*/ 2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0" y="1"/>
                </a:lnTo>
                <a:lnTo>
                  <a:pt x="2" y="2"/>
                </a:lnTo>
                <a:lnTo>
                  <a:pt x="2" y="0"/>
                </a:lnTo>
                <a:lnTo>
                  <a:pt x="0" y="0"/>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13" name="Freeform 1813"/>
          <p:cNvSpPr>
            <a:spLocks/>
          </p:cNvSpPr>
          <p:nvPr userDrawn="1"/>
        </p:nvSpPr>
        <p:spPr bwMode="auto">
          <a:xfrm>
            <a:off x="595315" y="315913"/>
            <a:ext cx="3175" cy="1588"/>
          </a:xfrm>
          <a:custGeom>
            <a:avLst/>
            <a:gdLst>
              <a:gd name="T0" fmla="*/ 0 w 3"/>
              <a:gd name="T1" fmla="*/ 0 h 2"/>
              <a:gd name="T2" fmla="*/ 0 w 3"/>
              <a:gd name="T3" fmla="*/ 0 h 2"/>
              <a:gd name="T4" fmla="*/ 0 w 3"/>
              <a:gd name="T5" fmla="*/ 1 h 2"/>
              <a:gd name="T6" fmla="*/ 3 w 3"/>
              <a:gd name="T7" fmla="*/ 2 h 2"/>
              <a:gd name="T8" fmla="*/ 3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0"/>
                </a:lnTo>
                <a:lnTo>
                  <a:pt x="0" y="1"/>
                </a:lnTo>
                <a:lnTo>
                  <a:pt x="3" y="2"/>
                </a:lnTo>
                <a:lnTo>
                  <a:pt x="3" y="1"/>
                </a:lnTo>
                <a:lnTo>
                  <a:pt x="0" y="0"/>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14" name="Freeform 1814"/>
          <p:cNvSpPr>
            <a:spLocks/>
          </p:cNvSpPr>
          <p:nvPr userDrawn="1"/>
        </p:nvSpPr>
        <p:spPr bwMode="auto">
          <a:xfrm>
            <a:off x="604838" y="319088"/>
            <a:ext cx="0"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15" name="Freeform 1815"/>
          <p:cNvSpPr>
            <a:spLocks/>
          </p:cNvSpPr>
          <p:nvPr userDrawn="1"/>
        </p:nvSpPr>
        <p:spPr bwMode="auto">
          <a:xfrm>
            <a:off x="606426" y="322265"/>
            <a:ext cx="1588"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16" name="Freeform 1816"/>
          <p:cNvSpPr>
            <a:spLocks/>
          </p:cNvSpPr>
          <p:nvPr userDrawn="1"/>
        </p:nvSpPr>
        <p:spPr bwMode="auto">
          <a:xfrm>
            <a:off x="609601" y="325438"/>
            <a:ext cx="0" cy="3175"/>
          </a:xfrm>
          <a:custGeom>
            <a:avLst/>
            <a:gdLst>
              <a:gd name="T0" fmla="*/ 0 w 2"/>
              <a:gd name="T1" fmla="*/ 0 h 3"/>
              <a:gd name="T2" fmla="*/ 0 w 2"/>
              <a:gd name="T3" fmla="*/ 0 h 3"/>
              <a:gd name="T4" fmla="*/ 0 w 2"/>
              <a:gd name="T5" fmla="*/ 3 h 3"/>
              <a:gd name="T6" fmla="*/ 2 w 2"/>
              <a:gd name="T7" fmla="*/ 1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cubicBezTo>
                  <a:pt x="1" y="0"/>
                  <a:pt x="1" y="1"/>
                  <a:pt x="0" y="3"/>
                </a:cubicBezTo>
                <a:lnTo>
                  <a:pt x="2" y="1"/>
                </a:lnTo>
                <a:lnTo>
                  <a:pt x="0" y="0"/>
                </a:ln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17" name="Freeform 1817"/>
          <p:cNvSpPr>
            <a:spLocks/>
          </p:cNvSpPr>
          <p:nvPr userDrawn="1"/>
        </p:nvSpPr>
        <p:spPr bwMode="auto">
          <a:xfrm>
            <a:off x="611188" y="328613"/>
            <a:ext cx="0" cy="1588"/>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0" y="1"/>
                  <a:pt x="0" y="2"/>
                  <a:pt x="0" y="3"/>
                </a:cubicBezTo>
                <a:lnTo>
                  <a:pt x="1" y="2"/>
                </a:lnTo>
                <a:lnTo>
                  <a:pt x="0" y="0"/>
                </a:ln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18" name="Freeform 1818"/>
          <p:cNvSpPr>
            <a:spLocks/>
          </p:cNvSpPr>
          <p:nvPr userDrawn="1"/>
        </p:nvSpPr>
        <p:spPr bwMode="auto">
          <a:xfrm>
            <a:off x="606426" y="328613"/>
            <a:ext cx="1588" cy="1588"/>
          </a:xfrm>
          <a:custGeom>
            <a:avLst/>
            <a:gdLst>
              <a:gd name="T0" fmla="*/ 0 w 2"/>
              <a:gd name="T1" fmla="*/ 0 h 3"/>
              <a:gd name="T2" fmla="*/ 0 w 2"/>
              <a:gd name="T3" fmla="*/ 0 h 3"/>
              <a:gd name="T4" fmla="*/ 0 w 2"/>
              <a:gd name="T5" fmla="*/ 3 h 3"/>
              <a:gd name="T6" fmla="*/ 2 w 2"/>
              <a:gd name="T7" fmla="*/ 2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cubicBezTo>
                  <a:pt x="1" y="1"/>
                  <a:pt x="1" y="2"/>
                  <a:pt x="0" y="3"/>
                </a:cubicBezTo>
                <a:lnTo>
                  <a:pt x="2" y="2"/>
                </a:lnTo>
                <a:lnTo>
                  <a:pt x="0" y="0"/>
                </a:ln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19" name="Freeform 1819"/>
          <p:cNvSpPr>
            <a:spLocks/>
          </p:cNvSpPr>
          <p:nvPr userDrawn="1"/>
        </p:nvSpPr>
        <p:spPr bwMode="auto">
          <a:xfrm>
            <a:off x="603251" y="327027"/>
            <a:ext cx="0"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20" name="Freeform 1820"/>
          <p:cNvSpPr>
            <a:spLocks/>
          </p:cNvSpPr>
          <p:nvPr userDrawn="1"/>
        </p:nvSpPr>
        <p:spPr bwMode="auto">
          <a:xfrm>
            <a:off x="604838" y="325438"/>
            <a:ext cx="0" cy="1588"/>
          </a:xfrm>
          <a:custGeom>
            <a:avLst/>
            <a:gdLst>
              <a:gd name="T0" fmla="*/ 0 w 1"/>
              <a:gd name="T1" fmla="*/ 0 h 3"/>
              <a:gd name="T2" fmla="*/ 0 w 1"/>
              <a:gd name="T3" fmla="*/ 0 h 3"/>
              <a:gd name="T4" fmla="*/ 0 w 1"/>
              <a:gd name="T5" fmla="*/ 3 h 3"/>
              <a:gd name="T6" fmla="*/ 1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1"/>
                </a:lnTo>
                <a:lnTo>
                  <a:pt x="0" y="0"/>
                </a:ln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21" name="Freeform 1821"/>
          <p:cNvSpPr>
            <a:spLocks/>
          </p:cNvSpPr>
          <p:nvPr userDrawn="1"/>
        </p:nvSpPr>
        <p:spPr bwMode="auto">
          <a:xfrm>
            <a:off x="603251" y="322265"/>
            <a:ext cx="0"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22" name="Freeform 1822"/>
          <p:cNvSpPr>
            <a:spLocks/>
          </p:cNvSpPr>
          <p:nvPr userDrawn="1"/>
        </p:nvSpPr>
        <p:spPr bwMode="auto">
          <a:xfrm>
            <a:off x="606426" y="317500"/>
            <a:ext cx="1588" cy="1588"/>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0" y="1"/>
                  <a:pt x="1" y="2"/>
                  <a:pt x="0" y="3"/>
                </a:cubicBezTo>
                <a:lnTo>
                  <a:pt x="1" y="2"/>
                </a:lnTo>
                <a:lnTo>
                  <a:pt x="0" y="0"/>
                </a:ln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23" name="Freeform 1823"/>
          <p:cNvSpPr>
            <a:spLocks/>
          </p:cNvSpPr>
          <p:nvPr userDrawn="1"/>
        </p:nvSpPr>
        <p:spPr bwMode="auto">
          <a:xfrm>
            <a:off x="609601" y="319088"/>
            <a:ext cx="0"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24" name="Freeform 1824"/>
          <p:cNvSpPr>
            <a:spLocks/>
          </p:cNvSpPr>
          <p:nvPr userDrawn="1"/>
        </p:nvSpPr>
        <p:spPr bwMode="auto">
          <a:xfrm>
            <a:off x="611188" y="323850"/>
            <a:ext cx="0" cy="1588"/>
          </a:xfrm>
          <a:custGeom>
            <a:avLst/>
            <a:gdLst>
              <a:gd name="T0" fmla="*/ 0 w 1"/>
              <a:gd name="T1" fmla="*/ 0 h 3"/>
              <a:gd name="T2" fmla="*/ 0 w 1"/>
              <a:gd name="T3" fmla="*/ 0 h 3"/>
              <a:gd name="T4" fmla="*/ 0 w 1"/>
              <a:gd name="T5" fmla="*/ 3 h 3"/>
              <a:gd name="T6" fmla="*/ 1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1"/>
                </a:lnTo>
                <a:lnTo>
                  <a:pt x="0" y="0"/>
                </a:ln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25" name="Freeform 1825"/>
          <p:cNvSpPr>
            <a:spLocks/>
          </p:cNvSpPr>
          <p:nvPr userDrawn="1"/>
        </p:nvSpPr>
        <p:spPr bwMode="auto">
          <a:xfrm>
            <a:off x="608014" y="330200"/>
            <a:ext cx="1588" cy="3175"/>
          </a:xfrm>
          <a:custGeom>
            <a:avLst/>
            <a:gdLst>
              <a:gd name="T0" fmla="*/ 1 w 2"/>
              <a:gd name="T1" fmla="*/ 0 h 3"/>
              <a:gd name="T2" fmla="*/ 1 w 2"/>
              <a:gd name="T3" fmla="*/ 0 h 3"/>
              <a:gd name="T4" fmla="*/ 0 w 2"/>
              <a:gd name="T5" fmla="*/ 3 h 3"/>
              <a:gd name="T6" fmla="*/ 2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2"/>
                  <a:pt x="1" y="2"/>
                  <a:pt x="0" y="3"/>
                </a:cubicBezTo>
                <a:lnTo>
                  <a:pt x="2" y="2"/>
                </a:lnTo>
                <a:lnTo>
                  <a:pt x="1" y="0"/>
                </a:ln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26" name="Freeform 1826"/>
          <p:cNvSpPr>
            <a:spLocks/>
          </p:cNvSpPr>
          <p:nvPr userDrawn="1"/>
        </p:nvSpPr>
        <p:spPr bwMode="auto">
          <a:xfrm>
            <a:off x="608014" y="334963"/>
            <a:ext cx="1588" cy="3175"/>
          </a:xfrm>
          <a:custGeom>
            <a:avLst/>
            <a:gdLst>
              <a:gd name="T0" fmla="*/ 1 w 2"/>
              <a:gd name="T1" fmla="*/ 0 h 3"/>
              <a:gd name="T2" fmla="*/ 1 w 2"/>
              <a:gd name="T3" fmla="*/ 0 h 3"/>
              <a:gd name="T4" fmla="*/ 0 w 2"/>
              <a:gd name="T5" fmla="*/ 3 h 3"/>
              <a:gd name="T6" fmla="*/ 2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1"/>
                  <a:pt x="1" y="2"/>
                  <a:pt x="0" y="3"/>
                </a:cubicBezTo>
                <a:lnTo>
                  <a:pt x="2" y="2"/>
                </a:lnTo>
                <a:lnTo>
                  <a:pt x="1" y="0"/>
                </a:ln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27" name="Freeform 1827"/>
          <p:cNvSpPr>
            <a:spLocks/>
          </p:cNvSpPr>
          <p:nvPr userDrawn="1"/>
        </p:nvSpPr>
        <p:spPr bwMode="auto">
          <a:xfrm>
            <a:off x="600076" y="330200"/>
            <a:ext cx="1588" cy="1588"/>
          </a:xfrm>
          <a:custGeom>
            <a:avLst/>
            <a:gdLst>
              <a:gd name="T0" fmla="*/ 0 w 1"/>
              <a:gd name="T1" fmla="*/ 0 h 2"/>
              <a:gd name="T2" fmla="*/ 0 w 1"/>
              <a:gd name="T3" fmla="*/ 0 h 2"/>
              <a:gd name="T4" fmla="*/ 0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cubicBezTo>
                  <a:pt x="1" y="1"/>
                  <a:pt x="1" y="2"/>
                  <a:pt x="0" y="2"/>
                </a:cubicBezTo>
                <a:lnTo>
                  <a:pt x="1" y="1"/>
                </a:lnTo>
                <a:lnTo>
                  <a:pt x="0" y="0"/>
                </a:ln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28" name="Freeform 1828"/>
          <p:cNvSpPr>
            <a:spLocks/>
          </p:cNvSpPr>
          <p:nvPr userDrawn="1"/>
        </p:nvSpPr>
        <p:spPr bwMode="auto">
          <a:xfrm>
            <a:off x="606426" y="333375"/>
            <a:ext cx="1588" cy="1588"/>
          </a:xfrm>
          <a:custGeom>
            <a:avLst/>
            <a:gdLst>
              <a:gd name="T0" fmla="*/ 1 w 2"/>
              <a:gd name="T1" fmla="*/ 0 h 3"/>
              <a:gd name="T2" fmla="*/ 1 w 2"/>
              <a:gd name="T3" fmla="*/ 0 h 3"/>
              <a:gd name="T4" fmla="*/ 0 w 2"/>
              <a:gd name="T5" fmla="*/ 3 h 3"/>
              <a:gd name="T6" fmla="*/ 2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2"/>
                  <a:pt x="1" y="2"/>
                  <a:pt x="0" y="3"/>
                </a:cubicBezTo>
                <a:lnTo>
                  <a:pt x="2" y="2"/>
                </a:lnTo>
                <a:lnTo>
                  <a:pt x="1" y="0"/>
                </a:ln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29" name="Freeform 1829"/>
          <p:cNvSpPr>
            <a:spLocks/>
          </p:cNvSpPr>
          <p:nvPr userDrawn="1"/>
        </p:nvSpPr>
        <p:spPr bwMode="auto">
          <a:xfrm>
            <a:off x="603253" y="339725"/>
            <a:ext cx="3175" cy="0"/>
          </a:xfrm>
          <a:custGeom>
            <a:avLst/>
            <a:gdLst>
              <a:gd name="T0" fmla="*/ 5 w 5"/>
              <a:gd name="T1" fmla="*/ 1 h 1"/>
              <a:gd name="T2" fmla="*/ 5 w 5"/>
              <a:gd name="T3" fmla="*/ 1 h 1"/>
              <a:gd name="T4" fmla="*/ 1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cubicBezTo>
                  <a:pt x="4" y="1"/>
                  <a:pt x="2" y="0"/>
                  <a:pt x="1" y="0"/>
                </a:cubicBezTo>
                <a:cubicBezTo>
                  <a:pt x="0" y="1"/>
                  <a:pt x="0" y="1"/>
                  <a:pt x="0" y="1"/>
                </a:cubicBezTo>
                <a:cubicBezTo>
                  <a:pt x="2" y="1"/>
                  <a:pt x="3" y="1"/>
                  <a:pt x="5" y="1"/>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30" name="Freeform 1830"/>
          <p:cNvSpPr>
            <a:spLocks/>
          </p:cNvSpPr>
          <p:nvPr userDrawn="1"/>
        </p:nvSpPr>
        <p:spPr bwMode="auto">
          <a:xfrm>
            <a:off x="600076" y="331789"/>
            <a:ext cx="6350" cy="3175"/>
          </a:xfrm>
          <a:custGeom>
            <a:avLst/>
            <a:gdLst>
              <a:gd name="T0" fmla="*/ 0 w 9"/>
              <a:gd name="T1" fmla="*/ 4 h 5"/>
              <a:gd name="T2" fmla="*/ 0 w 9"/>
              <a:gd name="T3" fmla="*/ 4 h 5"/>
              <a:gd name="T4" fmla="*/ 3 w 9"/>
              <a:gd name="T5" fmla="*/ 4 h 5"/>
              <a:gd name="T6" fmla="*/ 3 w 9"/>
              <a:gd name="T7" fmla="*/ 4 h 5"/>
              <a:gd name="T8" fmla="*/ 3 w 9"/>
              <a:gd name="T9" fmla="*/ 5 h 5"/>
              <a:gd name="T10" fmla="*/ 5 w 9"/>
              <a:gd name="T11" fmla="*/ 5 h 5"/>
              <a:gd name="T12" fmla="*/ 9 w 9"/>
              <a:gd name="T13" fmla="*/ 0 h 5"/>
              <a:gd name="T14" fmla="*/ 0 w 9"/>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0" y="4"/>
                </a:moveTo>
                <a:lnTo>
                  <a:pt x="0" y="4"/>
                </a:lnTo>
                <a:cubicBezTo>
                  <a:pt x="2" y="4"/>
                  <a:pt x="3" y="4"/>
                  <a:pt x="3" y="4"/>
                </a:cubicBezTo>
                <a:lnTo>
                  <a:pt x="3" y="4"/>
                </a:lnTo>
                <a:cubicBezTo>
                  <a:pt x="3" y="4"/>
                  <a:pt x="3" y="5"/>
                  <a:pt x="3" y="5"/>
                </a:cubicBezTo>
                <a:cubicBezTo>
                  <a:pt x="3" y="5"/>
                  <a:pt x="4" y="5"/>
                  <a:pt x="5" y="5"/>
                </a:cubicBezTo>
                <a:cubicBezTo>
                  <a:pt x="6" y="4"/>
                  <a:pt x="8" y="2"/>
                  <a:pt x="9" y="0"/>
                </a:cubicBezTo>
                <a:cubicBezTo>
                  <a:pt x="6" y="1"/>
                  <a:pt x="3" y="2"/>
                  <a:pt x="0" y="4"/>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31" name="Freeform 1831"/>
          <p:cNvSpPr>
            <a:spLocks/>
          </p:cNvSpPr>
          <p:nvPr userDrawn="1"/>
        </p:nvSpPr>
        <p:spPr bwMode="auto">
          <a:xfrm>
            <a:off x="595313" y="330200"/>
            <a:ext cx="0" cy="3175"/>
          </a:xfrm>
          <a:custGeom>
            <a:avLst/>
            <a:gdLst>
              <a:gd name="T0" fmla="*/ 1 w 1"/>
              <a:gd name="T1" fmla="*/ 0 h 3"/>
              <a:gd name="T2" fmla="*/ 1 w 1"/>
              <a:gd name="T3" fmla="*/ 0 h 3"/>
              <a:gd name="T4" fmla="*/ 0 w 1"/>
              <a:gd name="T5" fmla="*/ 2 h 3"/>
              <a:gd name="T6" fmla="*/ 0 w 1"/>
              <a:gd name="T7" fmla="*/ 3 h 3"/>
              <a:gd name="T8" fmla="*/ 1 w 1"/>
              <a:gd name="T9" fmla="*/ 2 h 3"/>
              <a:gd name="T10" fmla="*/ 1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1" y="0"/>
                </a:moveTo>
                <a:lnTo>
                  <a:pt x="1" y="0"/>
                </a:lnTo>
                <a:cubicBezTo>
                  <a:pt x="1" y="1"/>
                  <a:pt x="0" y="1"/>
                  <a:pt x="0" y="2"/>
                </a:cubicBezTo>
                <a:cubicBezTo>
                  <a:pt x="0" y="2"/>
                  <a:pt x="0" y="3"/>
                  <a:pt x="0" y="3"/>
                </a:cubicBezTo>
                <a:cubicBezTo>
                  <a:pt x="1" y="3"/>
                  <a:pt x="1" y="2"/>
                  <a:pt x="1" y="2"/>
                </a:cubicBezTo>
                <a:cubicBezTo>
                  <a:pt x="1" y="1"/>
                  <a:pt x="1" y="1"/>
                  <a:pt x="1"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32" name="Freeform 1832"/>
          <p:cNvSpPr>
            <a:spLocks/>
          </p:cNvSpPr>
          <p:nvPr userDrawn="1"/>
        </p:nvSpPr>
        <p:spPr bwMode="auto">
          <a:xfrm>
            <a:off x="596901" y="333375"/>
            <a:ext cx="1588" cy="1588"/>
          </a:xfrm>
          <a:custGeom>
            <a:avLst/>
            <a:gdLst>
              <a:gd name="T0" fmla="*/ 2 w 2"/>
              <a:gd name="T1" fmla="*/ 0 h 4"/>
              <a:gd name="T2" fmla="*/ 2 w 2"/>
              <a:gd name="T3" fmla="*/ 0 h 4"/>
              <a:gd name="T4" fmla="*/ 1 w 2"/>
              <a:gd name="T5" fmla="*/ 1 h 4"/>
              <a:gd name="T6" fmla="*/ 0 w 2"/>
              <a:gd name="T7" fmla="*/ 4 h 4"/>
              <a:gd name="T8" fmla="*/ 1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0"/>
                </a:lnTo>
                <a:cubicBezTo>
                  <a:pt x="2" y="0"/>
                  <a:pt x="1" y="1"/>
                  <a:pt x="1" y="1"/>
                </a:cubicBezTo>
                <a:cubicBezTo>
                  <a:pt x="1" y="2"/>
                  <a:pt x="0" y="3"/>
                  <a:pt x="0" y="4"/>
                </a:cubicBezTo>
                <a:cubicBezTo>
                  <a:pt x="0" y="4"/>
                  <a:pt x="1" y="3"/>
                  <a:pt x="1" y="3"/>
                </a:cubicBezTo>
                <a:cubicBezTo>
                  <a:pt x="2" y="2"/>
                  <a:pt x="2" y="1"/>
                  <a:pt x="2"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33" name="Freeform 1833"/>
          <p:cNvSpPr>
            <a:spLocks/>
          </p:cNvSpPr>
          <p:nvPr userDrawn="1"/>
        </p:nvSpPr>
        <p:spPr bwMode="auto">
          <a:xfrm>
            <a:off x="600078" y="334963"/>
            <a:ext cx="4763" cy="3175"/>
          </a:xfrm>
          <a:custGeom>
            <a:avLst/>
            <a:gdLst>
              <a:gd name="T0" fmla="*/ 2 w 8"/>
              <a:gd name="T1" fmla="*/ 1 h 4"/>
              <a:gd name="T2" fmla="*/ 2 w 8"/>
              <a:gd name="T3" fmla="*/ 1 h 4"/>
              <a:gd name="T4" fmla="*/ 0 w 8"/>
              <a:gd name="T5" fmla="*/ 4 h 4"/>
              <a:gd name="T6" fmla="*/ 4 w 8"/>
              <a:gd name="T7" fmla="*/ 4 h 4"/>
              <a:gd name="T8" fmla="*/ 8 w 8"/>
              <a:gd name="T9" fmla="*/ 1 h 4"/>
              <a:gd name="T10" fmla="*/ 2 w 8"/>
              <a:gd name="T11" fmla="*/ 1 h 4"/>
            </a:gdLst>
            <a:ahLst/>
            <a:cxnLst>
              <a:cxn ang="0">
                <a:pos x="T0" y="T1"/>
              </a:cxn>
              <a:cxn ang="0">
                <a:pos x="T2" y="T3"/>
              </a:cxn>
              <a:cxn ang="0">
                <a:pos x="T4" y="T5"/>
              </a:cxn>
              <a:cxn ang="0">
                <a:pos x="T6" y="T7"/>
              </a:cxn>
              <a:cxn ang="0">
                <a:pos x="T8" y="T9"/>
              </a:cxn>
              <a:cxn ang="0">
                <a:pos x="T10" y="T11"/>
              </a:cxn>
            </a:cxnLst>
            <a:rect l="0" t="0" r="r" b="b"/>
            <a:pathLst>
              <a:path w="8" h="4">
                <a:moveTo>
                  <a:pt x="2" y="1"/>
                </a:moveTo>
                <a:lnTo>
                  <a:pt x="2" y="1"/>
                </a:lnTo>
                <a:cubicBezTo>
                  <a:pt x="1" y="2"/>
                  <a:pt x="0" y="3"/>
                  <a:pt x="0" y="4"/>
                </a:cubicBezTo>
                <a:cubicBezTo>
                  <a:pt x="1" y="4"/>
                  <a:pt x="2" y="4"/>
                  <a:pt x="4" y="4"/>
                </a:cubicBezTo>
                <a:cubicBezTo>
                  <a:pt x="5" y="3"/>
                  <a:pt x="7" y="2"/>
                  <a:pt x="8" y="1"/>
                </a:cubicBezTo>
                <a:cubicBezTo>
                  <a:pt x="6" y="0"/>
                  <a:pt x="4" y="1"/>
                  <a:pt x="2" y="1"/>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34" name="Freeform 1834"/>
          <p:cNvSpPr>
            <a:spLocks/>
          </p:cNvSpPr>
          <p:nvPr userDrawn="1"/>
        </p:nvSpPr>
        <p:spPr bwMode="auto">
          <a:xfrm>
            <a:off x="595315" y="330200"/>
            <a:ext cx="3175" cy="7938"/>
          </a:xfrm>
          <a:custGeom>
            <a:avLst/>
            <a:gdLst>
              <a:gd name="T0" fmla="*/ 0 w 5"/>
              <a:gd name="T1" fmla="*/ 5 h 11"/>
              <a:gd name="T2" fmla="*/ 0 w 5"/>
              <a:gd name="T3" fmla="*/ 5 h 11"/>
              <a:gd name="T4" fmla="*/ 0 w 5"/>
              <a:gd name="T5" fmla="*/ 6 h 11"/>
              <a:gd name="T6" fmla="*/ 0 w 5"/>
              <a:gd name="T7" fmla="*/ 11 h 11"/>
              <a:gd name="T8" fmla="*/ 3 w 5"/>
              <a:gd name="T9" fmla="*/ 8 h 11"/>
              <a:gd name="T10" fmla="*/ 4 w 5"/>
              <a:gd name="T11" fmla="*/ 0 h 11"/>
              <a:gd name="T12" fmla="*/ 0 w 5"/>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0" y="5"/>
                </a:moveTo>
                <a:lnTo>
                  <a:pt x="0" y="5"/>
                </a:lnTo>
                <a:lnTo>
                  <a:pt x="0" y="6"/>
                </a:lnTo>
                <a:cubicBezTo>
                  <a:pt x="0" y="7"/>
                  <a:pt x="0" y="9"/>
                  <a:pt x="0" y="11"/>
                </a:cubicBezTo>
                <a:cubicBezTo>
                  <a:pt x="0" y="10"/>
                  <a:pt x="1" y="9"/>
                  <a:pt x="3" y="8"/>
                </a:cubicBezTo>
                <a:cubicBezTo>
                  <a:pt x="4" y="5"/>
                  <a:pt x="5" y="3"/>
                  <a:pt x="4" y="0"/>
                </a:cubicBezTo>
                <a:cubicBezTo>
                  <a:pt x="3" y="1"/>
                  <a:pt x="1" y="3"/>
                  <a:pt x="0" y="5"/>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35" name="Freeform 1835"/>
          <p:cNvSpPr>
            <a:spLocks/>
          </p:cNvSpPr>
          <p:nvPr userDrawn="1"/>
        </p:nvSpPr>
        <p:spPr bwMode="auto">
          <a:xfrm>
            <a:off x="595313" y="338138"/>
            <a:ext cx="7938" cy="1588"/>
          </a:xfrm>
          <a:custGeom>
            <a:avLst/>
            <a:gdLst>
              <a:gd name="T0" fmla="*/ 11 w 11"/>
              <a:gd name="T1" fmla="*/ 1 h 3"/>
              <a:gd name="T2" fmla="*/ 11 w 11"/>
              <a:gd name="T3" fmla="*/ 1 h 3"/>
              <a:gd name="T4" fmla="*/ 0 w 11"/>
              <a:gd name="T5" fmla="*/ 3 h 3"/>
              <a:gd name="T6" fmla="*/ 1 w 11"/>
              <a:gd name="T7" fmla="*/ 3 h 3"/>
              <a:gd name="T8" fmla="*/ 7 w 11"/>
              <a:gd name="T9" fmla="*/ 3 h 3"/>
              <a:gd name="T10" fmla="*/ 11 w 11"/>
              <a:gd name="T11" fmla="*/ 1 h 3"/>
            </a:gdLst>
            <a:ahLst/>
            <a:cxnLst>
              <a:cxn ang="0">
                <a:pos x="T0" y="T1"/>
              </a:cxn>
              <a:cxn ang="0">
                <a:pos x="T2" y="T3"/>
              </a:cxn>
              <a:cxn ang="0">
                <a:pos x="T4" y="T5"/>
              </a:cxn>
              <a:cxn ang="0">
                <a:pos x="T6" y="T7"/>
              </a:cxn>
              <a:cxn ang="0">
                <a:pos x="T8" y="T9"/>
              </a:cxn>
              <a:cxn ang="0">
                <a:pos x="T10" y="T11"/>
              </a:cxn>
            </a:cxnLst>
            <a:rect l="0" t="0" r="r" b="b"/>
            <a:pathLst>
              <a:path w="11" h="3">
                <a:moveTo>
                  <a:pt x="11" y="1"/>
                </a:moveTo>
                <a:lnTo>
                  <a:pt x="11" y="1"/>
                </a:lnTo>
                <a:cubicBezTo>
                  <a:pt x="7" y="0"/>
                  <a:pt x="3" y="1"/>
                  <a:pt x="0" y="3"/>
                </a:cubicBezTo>
                <a:lnTo>
                  <a:pt x="1" y="3"/>
                </a:lnTo>
                <a:cubicBezTo>
                  <a:pt x="3" y="3"/>
                  <a:pt x="5" y="3"/>
                  <a:pt x="7" y="3"/>
                </a:cubicBezTo>
                <a:cubicBezTo>
                  <a:pt x="8" y="3"/>
                  <a:pt x="10" y="2"/>
                  <a:pt x="11" y="1"/>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36" name="Freeform 1836"/>
          <p:cNvSpPr>
            <a:spLocks/>
          </p:cNvSpPr>
          <p:nvPr userDrawn="1"/>
        </p:nvSpPr>
        <p:spPr bwMode="auto">
          <a:xfrm>
            <a:off x="593726" y="334963"/>
            <a:ext cx="7938" cy="4763"/>
          </a:xfrm>
          <a:custGeom>
            <a:avLst/>
            <a:gdLst>
              <a:gd name="T0" fmla="*/ 10 w 10"/>
              <a:gd name="T1" fmla="*/ 0 h 7"/>
              <a:gd name="T2" fmla="*/ 10 w 10"/>
              <a:gd name="T3" fmla="*/ 0 h 7"/>
              <a:gd name="T4" fmla="*/ 0 w 10"/>
              <a:gd name="T5" fmla="*/ 7 h 7"/>
              <a:gd name="T6" fmla="*/ 10 w 10"/>
              <a:gd name="T7" fmla="*/ 0 h 7"/>
            </a:gdLst>
            <a:ahLst/>
            <a:cxnLst>
              <a:cxn ang="0">
                <a:pos x="T0" y="T1"/>
              </a:cxn>
              <a:cxn ang="0">
                <a:pos x="T2" y="T3"/>
              </a:cxn>
              <a:cxn ang="0">
                <a:pos x="T4" y="T5"/>
              </a:cxn>
              <a:cxn ang="0">
                <a:pos x="T6" y="T7"/>
              </a:cxn>
            </a:cxnLst>
            <a:rect l="0" t="0" r="r" b="b"/>
            <a:pathLst>
              <a:path w="10" h="7">
                <a:moveTo>
                  <a:pt x="10" y="0"/>
                </a:moveTo>
                <a:lnTo>
                  <a:pt x="10" y="0"/>
                </a:lnTo>
                <a:cubicBezTo>
                  <a:pt x="6" y="0"/>
                  <a:pt x="2" y="3"/>
                  <a:pt x="0" y="7"/>
                </a:cubicBezTo>
                <a:cubicBezTo>
                  <a:pt x="4" y="6"/>
                  <a:pt x="8" y="3"/>
                  <a:pt x="10"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37" name="Freeform 1837"/>
          <p:cNvSpPr>
            <a:spLocks/>
          </p:cNvSpPr>
          <p:nvPr userDrawn="1"/>
        </p:nvSpPr>
        <p:spPr bwMode="auto">
          <a:xfrm>
            <a:off x="590553" y="314326"/>
            <a:ext cx="4763" cy="17463"/>
          </a:xfrm>
          <a:custGeom>
            <a:avLst/>
            <a:gdLst>
              <a:gd name="T0" fmla="*/ 3 w 6"/>
              <a:gd name="T1" fmla="*/ 20 h 24"/>
              <a:gd name="T2" fmla="*/ 3 w 6"/>
              <a:gd name="T3" fmla="*/ 20 h 24"/>
              <a:gd name="T4" fmla="*/ 5 w 6"/>
              <a:gd name="T5" fmla="*/ 24 h 24"/>
              <a:gd name="T6" fmla="*/ 6 w 6"/>
              <a:gd name="T7" fmla="*/ 0 h 24"/>
              <a:gd name="T8" fmla="*/ 3 w 6"/>
              <a:gd name="T9" fmla="*/ 1 h 24"/>
              <a:gd name="T10" fmla="*/ 0 w 6"/>
              <a:gd name="T11" fmla="*/ 0 h 24"/>
              <a:gd name="T12" fmla="*/ 1 w 6"/>
              <a:gd name="T13" fmla="*/ 24 h 24"/>
              <a:gd name="T14" fmla="*/ 3 w 6"/>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4">
                <a:moveTo>
                  <a:pt x="3" y="20"/>
                </a:moveTo>
                <a:lnTo>
                  <a:pt x="3" y="20"/>
                </a:lnTo>
                <a:cubicBezTo>
                  <a:pt x="4" y="21"/>
                  <a:pt x="4" y="22"/>
                  <a:pt x="5" y="24"/>
                </a:cubicBezTo>
                <a:lnTo>
                  <a:pt x="6" y="0"/>
                </a:lnTo>
                <a:cubicBezTo>
                  <a:pt x="5" y="1"/>
                  <a:pt x="4" y="1"/>
                  <a:pt x="3" y="1"/>
                </a:cubicBezTo>
                <a:cubicBezTo>
                  <a:pt x="2" y="1"/>
                  <a:pt x="1" y="1"/>
                  <a:pt x="0" y="0"/>
                </a:cubicBezTo>
                <a:lnTo>
                  <a:pt x="1" y="24"/>
                </a:lnTo>
                <a:cubicBezTo>
                  <a:pt x="2" y="22"/>
                  <a:pt x="2" y="21"/>
                  <a:pt x="3" y="2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38" name="Freeform 1838"/>
          <p:cNvSpPr>
            <a:spLocks/>
          </p:cNvSpPr>
          <p:nvPr userDrawn="1"/>
        </p:nvSpPr>
        <p:spPr bwMode="auto">
          <a:xfrm>
            <a:off x="592140" y="330202"/>
            <a:ext cx="3175" cy="9525"/>
          </a:xfrm>
          <a:custGeom>
            <a:avLst/>
            <a:gdLst>
              <a:gd name="T0" fmla="*/ 0 w 4"/>
              <a:gd name="T1" fmla="*/ 7 h 13"/>
              <a:gd name="T2" fmla="*/ 0 w 4"/>
              <a:gd name="T3" fmla="*/ 7 h 13"/>
              <a:gd name="T4" fmla="*/ 2 w 4"/>
              <a:gd name="T5" fmla="*/ 13 h 13"/>
              <a:gd name="T6" fmla="*/ 4 w 4"/>
              <a:gd name="T7" fmla="*/ 7 h 13"/>
              <a:gd name="T8" fmla="*/ 2 w 4"/>
              <a:gd name="T9" fmla="*/ 0 h 13"/>
              <a:gd name="T10" fmla="*/ 0 w 4"/>
              <a:gd name="T11" fmla="*/ 7 h 13"/>
            </a:gdLst>
            <a:ahLst/>
            <a:cxnLst>
              <a:cxn ang="0">
                <a:pos x="T0" y="T1"/>
              </a:cxn>
              <a:cxn ang="0">
                <a:pos x="T2" y="T3"/>
              </a:cxn>
              <a:cxn ang="0">
                <a:pos x="T4" y="T5"/>
              </a:cxn>
              <a:cxn ang="0">
                <a:pos x="T6" y="T7"/>
              </a:cxn>
              <a:cxn ang="0">
                <a:pos x="T8" y="T9"/>
              </a:cxn>
              <a:cxn ang="0">
                <a:pos x="T10" y="T11"/>
              </a:cxn>
            </a:cxnLst>
            <a:rect l="0" t="0" r="r" b="b"/>
            <a:pathLst>
              <a:path w="4" h="13">
                <a:moveTo>
                  <a:pt x="0" y="7"/>
                </a:moveTo>
                <a:lnTo>
                  <a:pt x="0" y="7"/>
                </a:lnTo>
                <a:cubicBezTo>
                  <a:pt x="0" y="9"/>
                  <a:pt x="1" y="11"/>
                  <a:pt x="2" y="13"/>
                </a:cubicBezTo>
                <a:cubicBezTo>
                  <a:pt x="3" y="11"/>
                  <a:pt x="4" y="9"/>
                  <a:pt x="4" y="7"/>
                </a:cubicBezTo>
                <a:cubicBezTo>
                  <a:pt x="4" y="4"/>
                  <a:pt x="3" y="2"/>
                  <a:pt x="2" y="0"/>
                </a:cubicBezTo>
                <a:cubicBezTo>
                  <a:pt x="1" y="2"/>
                  <a:pt x="0" y="4"/>
                  <a:pt x="0" y="7"/>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39" name="Freeform 1839"/>
          <p:cNvSpPr>
            <a:spLocks/>
          </p:cNvSpPr>
          <p:nvPr userDrawn="1"/>
        </p:nvSpPr>
        <p:spPr bwMode="auto">
          <a:xfrm>
            <a:off x="588963" y="295277"/>
            <a:ext cx="7938" cy="9525"/>
          </a:xfrm>
          <a:custGeom>
            <a:avLst/>
            <a:gdLst>
              <a:gd name="T0" fmla="*/ 4 w 12"/>
              <a:gd name="T1" fmla="*/ 2 h 12"/>
              <a:gd name="T2" fmla="*/ 4 w 12"/>
              <a:gd name="T3" fmla="*/ 2 h 12"/>
              <a:gd name="T4" fmla="*/ 5 w 12"/>
              <a:gd name="T5" fmla="*/ 4 h 12"/>
              <a:gd name="T6" fmla="*/ 0 w 12"/>
              <a:gd name="T7" fmla="*/ 3 h 12"/>
              <a:gd name="T8" fmla="*/ 0 w 12"/>
              <a:gd name="T9" fmla="*/ 9 h 12"/>
              <a:gd name="T10" fmla="*/ 4 w 12"/>
              <a:gd name="T11" fmla="*/ 7 h 12"/>
              <a:gd name="T12" fmla="*/ 3 w 12"/>
              <a:gd name="T13" fmla="*/ 12 h 12"/>
              <a:gd name="T14" fmla="*/ 9 w 12"/>
              <a:gd name="T15" fmla="*/ 12 h 12"/>
              <a:gd name="T16" fmla="*/ 7 w 12"/>
              <a:gd name="T17" fmla="*/ 8 h 12"/>
              <a:gd name="T18" fmla="*/ 12 w 12"/>
              <a:gd name="T19" fmla="*/ 9 h 12"/>
              <a:gd name="T20" fmla="*/ 12 w 12"/>
              <a:gd name="T21" fmla="*/ 3 h 12"/>
              <a:gd name="T22" fmla="*/ 8 w 12"/>
              <a:gd name="T23" fmla="*/ 5 h 12"/>
              <a:gd name="T24" fmla="*/ 9 w 12"/>
              <a:gd name="T25" fmla="*/ 0 h 12"/>
              <a:gd name="T26" fmla="*/ 3 w 12"/>
              <a:gd name="T27" fmla="*/ 0 h 12"/>
              <a:gd name="T28" fmla="*/ 4 w 12"/>
              <a:gd name="T2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4" y="2"/>
                </a:moveTo>
                <a:lnTo>
                  <a:pt x="4" y="2"/>
                </a:lnTo>
                <a:cubicBezTo>
                  <a:pt x="5" y="3"/>
                  <a:pt x="5" y="4"/>
                  <a:pt x="5" y="4"/>
                </a:cubicBezTo>
                <a:cubicBezTo>
                  <a:pt x="5" y="7"/>
                  <a:pt x="1" y="4"/>
                  <a:pt x="0" y="3"/>
                </a:cubicBezTo>
                <a:lnTo>
                  <a:pt x="0" y="9"/>
                </a:lnTo>
                <a:cubicBezTo>
                  <a:pt x="1" y="9"/>
                  <a:pt x="3" y="7"/>
                  <a:pt x="4" y="7"/>
                </a:cubicBezTo>
                <a:cubicBezTo>
                  <a:pt x="7" y="8"/>
                  <a:pt x="4" y="12"/>
                  <a:pt x="3" y="12"/>
                </a:cubicBezTo>
                <a:lnTo>
                  <a:pt x="9" y="12"/>
                </a:lnTo>
                <a:cubicBezTo>
                  <a:pt x="8" y="12"/>
                  <a:pt x="7" y="10"/>
                  <a:pt x="7" y="8"/>
                </a:cubicBezTo>
                <a:cubicBezTo>
                  <a:pt x="7" y="6"/>
                  <a:pt x="11" y="9"/>
                  <a:pt x="12" y="9"/>
                </a:cubicBezTo>
                <a:lnTo>
                  <a:pt x="12" y="3"/>
                </a:lnTo>
                <a:cubicBezTo>
                  <a:pt x="11" y="4"/>
                  <a:pt x="9" y="6"/>
                  <a:pt x="8" y="5"/>
                </a:cubicBezTo>
                <a:cubicBezTo>
                  <a:pt x="5" y="5"/>
                  <a:pt x="8" y="1"/>
                  <a:pt x="9" y="0"/>
                </a:cubicBezTo>
                <a:lnTo>
                  <a:pt x="3" y="0"/>
                </a:lnTo>
                <a:cubicBezTo>
                  <a:pt x="4" y="1"/>
                  <a:pt x="4" y="2"/>
                  <a:pt x="4" y="2"/>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40" name="Freeform 1840"/>
          <p:cNvSpPr>
            <a:spLocks/>
          </p:cNvSpPr>
          <p:nvPr userDrawn="1"/>
        </p:nvSpPr>
        <p:spPr bwMode="auto">
          <a:xfrm>
            <a:off x="588963" y="306388"/>
            <a:ext cx="7938" cy="6350"/>
          </a:xfrm>
          <a:custGeom>
            <a:avLst/>
            <a:gdLst>
              <a:gd name="T0" fmla="*/ 5 w 10"/>
              <a:gd name="T1" fmla="*/ 0 h 9"/>
              <a:gd name="T2" fmla="*/ 5 w 10"/>
              <a:gd name="T3" fmla="*/ 0 h 9"/>
              <a:gd name="T4" fmla="*/ 0 w 10"/>
              <a:gd name="T5" fmla="*/ 5 h 9"/>
              <a:gd name="T6" fmla="*/ 5 w 10"/>
              <a:gd name="T7" fmla="*/ 9 h 9"/>
              <a:gd name="T8" fmla="*/ 10 w 10"/>
              <a:gd name="T9" fmla="*/ 5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lnTo>
                  <a:pt x="5" y="0"/>
                </a:lnTo>
                <a:cubicBezTo>
                  <a:pt x="2" y="0"/>
                  <a:pt x="0" y="2"/>
                  <a:pt x="0" y="5"/>
                </a:cubicBezTo>
                <a:cubicBezTo>
                  <a:pt x="0" y="7"/>
                  <a:pt x="2" y="9"/>
                  <a:pt x="5" y="9"/>
                </a:cubicBezTo>
                <a:cubicBezTo>
                  <a:pt x="8" y="9"/>
                  <a:pt x="10" y="7"/>
                  <a:pt x="10" y="5"/>
                </a:cubicBezTo>
                <a:cubicBezTo>
                  <a:pt x="10" y="2"/>
                  <a:pt x="8" y="0"/>
                  <a:pt x="5"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41" name="Freeform 1841"/>
          <p:cNvSpPr>
            <a:spLocks/>
          </p:cNvSpPr>
          <p:nvPr userDrawn="1"/>
        </p:nvSpPr>
        <p:spPr bwMode="auto">
          <a:xfrm>
            <a:off x="579438" y="342900"/>
            <a:ext cx="0" cy="1588"/>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cubicBezTo>
                  <a:pt x="0" y="1"/>
                  <a:pt x="0" y="1"/>
                  <a:pt x="0" y="1"/>
                </a:cubicBezTo>
                <a:cubicBezTo>
                  <a:pt x="0" y="1"/>
                  <a:pt x="0" y="0"/>
                  <a:pt x="0"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42" name="Freeform 1842"/>
          <p:cNvSpPr>
            <a:spLocks/>
          </p:cNvSpPr>
          <p:nvPr userDrawn="1"/>
        </p:nvSpPr>
        <p:spPr bwMode="auto">
          <a:xfrm>
            <a:off x="590551" y="341313"/>
            <a:ext cx="1588" cy="1588"/>
          </a:xfrm>
          <a:custGeom>
            <a:avLst/>
            <a:gdLst>
              <a:gd name="T0" fmla="*/ 1 w 1"/>
              <a:gd name="T1" fmla="*/ 1 h 1"/>
              <a:gd name="T2" fmla="*/ 1 w 1"/>
              <a:gd name="T3" fmla="*/ 1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1" y="1"/>
                  <a:pt x="1" y="0"/>
                </a:cubicBezTo>
                <a:cubicBezTo>
                  <a:pt x="1" y="0"/>
                  <a:pt x="1" y="0"/>
                  <a:pt x="0" y="0"/>
                </a:cubicBezTo>
                <a:cubicBezTo>
                  <a:pt x="1" y="1"/>
                  <a:pt x="1" y="1"/>
                  <a:pt x="1" y="1"/>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43" name="Freeform 1843"/>
          <p:cNvSpPr>
            <a:spLocks/>
          </p:cNvSpPr>
          <p:nvPr userDrawn="1"/>
        </p:nvSpPr>
        <p:spPr bwMode="auto">
          <a:xfrm>
            <a:off x="590551" y="342900"/>
            <a:ext cx="1588" cy="1588"/>
          </a:xfrm>
          <a:custGeom>
            <a:avLst/>
            <a:gdLst>
              <a:gd name="T0" fmla="*/ 0 w 1"/>
              <a:gd name="T1" fmla="*/ 1 h 1"/>
              <a:gd name="T2" fmla="*/ 0 w 1"/>
              <a:gd name="T3" fmla="*/ 1 h 1"/>
              <a:gd name="T4" fmla="*/ 1 w 1"/>
              <a:gd name="T5" fmla="*/ 1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1"/>
                </a:lnTo>
                <a:cubicBezTo>
                  <a:pt x="1" y="1"/>
                  <a:pt x="1" y="1"/>
                  <a:pt x="1" y="0"/>
                </a:cubicBezTo>
                <a:cubicBezTo>
                  <a:pt x="1" y="1"/>
                  <a:pt x="1" y="1"/>
                  <a:pt x="0" y="1"/>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44" name="Freeform 1844"/>
          <p:cNvSpPr>
            <a:spLocks/>
          </p:cNvSpPr>
          <p:nvPr userDrawn="1"/>
        </p:nvSpPr>
        <p:spPr bwMode="auto">
          <a:xfrm>
            <a:off x="588963" y="341313"/>
            <a:ext cx="0" cy="1588"/>
          </a:xfrm>
          <a:custGeom>
            <a:avLst/>
            <a:gdLst>
              <a:gd name="T0" fmla="*/ 1 w 1"/>
              <a:gd name="T1" fmla="*/ 1 h 1"/>
              <a:gd name="T2" fmla="*/ 1 w 1"/>
              <a:gd name="T3" fmla="*/ 1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1" y="1"/>
                  <a:pt x="1" y="0"/>
                </a:cubicBezTo>
                <a:cubicBezTo>
                  <a:pt x="1" y="0"/>
                  <a:pt x="1" y="0"/>
                  <a:pt x="0" y="0"/>
                </a:cubicBezTo>
                <a:cubicBezTo>
                  <a:pt x="0" y="1"/>
                  <a:pt x="1" y="1"/>
                  <a:pt x="1" y="1"/>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45" name="Freeform 1845"/>
          <p:cNvSpPr>
            <a:spLocks/>
          </p:cNvSpPr>
          <p:nvPr userDrawn="1"/>
        </p:nvSpPr>
        <p:spPr bwMode="auto">
          <a:xfrm>
            <a:off x="588963" y="342900"/>
            <a:ext cx="0" cy="1588"/>
          </a:xfrm>
          <a:custGeom>
            <a:avLst/>
            <a:gdLst>
              <a:gd name="T0" fmla="*/ 0 w 1"/>
              <a:gd name="T1" fmla="*/ 1 h 1"/>
              <a:gd name="T2" fmla="*/ 0 w 1"/>
              <a:gd name="T3" fmla="*/ 1 h 1"/>
              <a:gd name="T4" fmla="*/ 1 w 1"/>
              <a:gd name="T5" fmla="*/ 1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1" y="1"/>
                  <a:pt x="1" y="1"/>
                  <a:pt x="1" y="1"/>
                </a:cubicBezTo>
                <a:cubicBezTo>
                  <a:pt x="1" y="1"/>
                  <a:pt x="1" y="1"/>
                  <a:pt x="1" y="0"/>
                </a:cubicBezTo>
                <a:cubicBezTo>
                  <a:pt x="1" y="1"/>
                  <a:pt x="1" y="1"/>
                  <a:pt x="0" y="1"/>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46" name="Rectangle 1846"/>
          <p:cNvSpPr>
            <a:spLocks noChangeArrowheads="1"/>
          </p:cNvSpPr>
          <p:nvPr userDrawn="1"/>
        </p:nvSpPr>
        <p:spPr bwMode="auto">
          <a:xfrm>
            <a:off x="585789" y="341313"/>
            <a:ext cx="1588" cy="1588"/>
          </a:xfrm>
          <a:prstGeom prst="rect">
            <a:avLst/>
          </a:prstGeom>
          <a:solidFill>
            <a:srgbClr val="D5A03C"/>
          </a:solidFill>
          <a:ln w="0">
            <a:noFill/>
            <a:prstDash val="solid"/>
            <a:miter lim="800000"/>
            <a:headEnd/>
            <a:tailEnd/>
          </a:ln>
        </p:spPr>
        <p:txBody>
          <a:bodyPr vert="horz" wrap="square" lIns="91418" tIns="45710" rIns="91418" bIns="45710" numCol="1" anchor="t" anchorCtr="0" compatLnSpc="1">
            <a:prstTxWarp prst="textNoShape">
              <a:avLst/>
            </a:prstTxWarp>
          </a:bodyPr>
          <a:lstStyle/>
          <a:p>
            <a:endParaRPr lang="ru-RU" dirty="0"/>
          </a:p>
        </p:txBody>
      </p:sp>
      <p:sp>
        <p:nvSpPr>
          <p:cNvPr id="1047" name="Freeform 1847"/>
          <p:cNvSpPr>
            <a:spLocks/>
          </p:cNvSpPr>
          <p:nvPr userDrawn="1"/>
        </p:nvSpPr>
        <p:spPr bwMode="auto">
          <a:xfrm>
            <a:off x="585789" y="342900"/>
            <a:ext cx="1588" cy="1588"/>
          </a:xfrm>
          <a:custGeom>
            <a:avLst/>
            <a:gdLst>
              <a:gd name="T0" fmla="*/ 0 w 1"/>
              <a:gd name="T1" fmla="*/ 1 h 1"/>
              <a:gd name="T2" fmla="*/ 0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1"/>
                </a:lnTo>
                <a:lnTo>
                  <a:pt x="0" y="0"/>
                </a:lnTo>
                <a:lnTo>
                  <a:pt x="0" y="1"/>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48" name="Freeform 1848"/>
          <p:cNvSpPr>
            <a:spLocks/>
          </p:cNvSpPr>
          <p:nvPr userDrawn="1"/>
        </p:nvSpPr>
        <p:spPr bwMode="auto">
          <a:xfrm>
            <a:off x="582613" y="341313"/>
            <a:ext cx="1588" cy="1588"/>
          </a:xfrm>
          <a:custGeom>
            <a:avLst/>
            <a:gdLst>
              <a:gd name="T0" fmla="*/ 1 w 1"/>
              <a:gd name="T1" fmla="*/ 1 h 1"/>
              <a:gd name="T2" fmla="*/ 1 w 1"/>
              <a:gd name="T3" fmla="*/ 1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0"/>
                </a:lnTo>
                <a:lnTo>
                  <a:pt x="0" y="0"/>
                </a:lnTo>
                <a:lnTo>
                  <a:pt x="1" y="1"/>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49" name="Freeform 1849"/>
          <p:cNvSpPr>
            <a:spLocks/>
          </p:cNvSpPr>
          <p:nvPr userDrawn="1"/>
        </p:nvSpPr>
        <p:spPr bwMode="auto">
          <a:xfrm>
            <a:off x="584201" y="342900"/>
            <a:ext cx="0" cy="1588"/>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1"/>
                </a:lnTo>
                <a:cubicBezTo>
                  <a:pt x="0" y="1"/>
                  <a:pt x="0" y="0"/>
                  <a:pt x="0" y="0"/>
                </a:cubicBezTo>
                <a:lnTo>
                  <a:pt x="0" y="1"/>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50" name="Freeform 1850"/>
          <p:cNvSpPr>
            <a:spLocks/>
          </p:cNvSpPr>
          <p:nvPr userDrawn="1"/>
        </p:nvSpPr>
        <p:spPr bwMode="auto">
          <a:xfrm>
            <a:off x="581028" y="341313"/>
            <a:ext cx="1588" cy="1588"/>
          </a:xfrm>
          <a:custGeom>
            <a:avLst/>
            <a:gdLst>
              <a:gd name="T0" fmla="*/ 0 w 1"/>
              <a:gd name="T1" fmla="*/ 1 h 1"/>
              <a:gd name="T2" fmla="*/ 0 w 1"/>
              <a:gd name="T3" fmla="*/ 1 h 1"/>
              <a:gd name="T4" fmla="*/ 1 w 1"/>
              <a:gd name="T5" fmla="*/ 0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1" y="1"/>
                  <a:pt x="1" y="1"/>
                  <a:pt x="1" y="0"/>
                </a:cubicBezTo>
                <a:cubicBezTo>
                  <a:pt x="0" y="0"/>
                  <a:pt x="0" y="0"/>
                  <a:pt x="0" y="1"/>
                </a:cubicBezTo>
                <a:lnTo>
                  <a:pt x="0" y="1"/>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51" name="Freeform 1851"/>
          <p:cNvSpPr>
            <a:spLocks/>
          </p:cNvSpPr>
          <p:nvPr userDrawn="1"/>
        </p:nvSpPr>
        <p:spPr bwMode="auto">
          <a:xfrm>
            <a:off x="582613" y="342900"/>
            <a:ext cx="0" cy="1588"/>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1"/>
                </a:lnTo>
                <a:cubicBezTo>
                  <a:pt x="0" y="1"/>
                  <a:pt x="0" y="1"/>
                  <a:pt x="0" y="1"/>
                </a:cubicBezTo>
                <a:lnTo>
                  <a:pt x="0" y="0"/>
                </a:lnTo>
                <a:lnTo>
                  <a:pt x="0" y="1"/>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52" name="Freeform 1852"/>
          <p:cNvSpPr>
            <a:spLocks/>
          </p:cNvSpPr>
          <p:nvPr userDrawn="1"/>
        </p:nvSpPr>
        <p:spPr bwMode="auto">
          <a:xfrm>
            <a:off x="588963"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53" name="Freeform 1853"/>
          <p:cNvSpPr>
            <a:spLocks/>
          </p:cNvSpPr>
          <p:nvPr userDrawn="1"/>
        </p:nvSpPr>
        <p:spPr bwMode="auto">
          <a:xfrm>
            <a:off x="587378"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54" name="Freeform 1854"/>
          <p:cNvSpPr>
            <a:spLocks/>
          </p:cNvSpPr>
          <p:nvPr userDrawn="1"/>
        </p:nvSpPr>
        <p:spPr bwMode="auto">
          <a:xfrm>
            <a:off x="584201" y="342900"/>
            <a:ext cx="1588" cy="1588"/>
          </a:xfrm>
          <a:custGeom>
            <a:avLst/>
            <a:gdLst>
              <a:gd name="T0" fmla="*/ 1 w 2"/>
              <a:gd name="T1" fmla="*/ 0 h 2"/>
              <a:gd name="T2" fmla="*/ 1 w 2"/>
              <a:gd name="T3" fmla="*/ 0 h 2"/>
              <a:gd name="T4" fmla="*/ 0 w 2"/>
              <a:gd name="T5" fmla="*/ 0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0"/>
                </a:cubicBezTo>
                <a:cubicBezTo>
                  <a:pt x="0" y="1"/>
                  <a:pt x="0" y="1"/>
                  <a:pt x="1" y="2"/>
                </a:cubicBezTo>
                <a:cubicBezTo>
                  <a:pt x="1" y="2"/>
                  <a:pt x="2" y="1"/>
                  <a:pt x="2" y="1"/>
                </a:cubicBezTo>
                <a:cubicBezTo>
                  <a:pt x="2" y="0"/>
                  <a:pt x="1" y="0"/>
                  <a:pt x="1"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55" name="Freeform 1855"/>
          <p:cNvSpPr>
            <a:spLocks/>
          </p:cNvSpPr>
          <p:nvPr userDrawn="1"/>
        </p:nvSpPr>
        <p:spPr bwMode="auto">
          <a:xfrm>
            <a:off x="582613" y="342900"/>
            <a:ext cx="0" cy="1588"/>
          </a:xfrm>
          <a:custGeom>
            <a:avLst/>
            <a:gdLst>
              <a:gd name="T0" fmla="*/ 1 w 2"/>
              <a:gd name="T1" fmla="*/ 0 h 2"/>
              <a:gd name="T2" fmla="*/ 1 w 2"/>
              <a:gd name="T3" fmla="*/ 0 h 2"/>
              <a:gd name="T4" fmla="*/ 0 w 2"/>
              <a:gd name="T5" fmla="*/ 0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0" y="0"/>
                  <a:pt x="0" y="0"/>
                </a:cubicBezTo>
                <a:cubicBezTo>
                  <a:pt x="0" y="1"/>
                  <a:pt x="1" y="1"/>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56" name="Freeform 1856"/>
          <p:cNvSpPr>
            <a:spLocks/>
          </p:cNvSpPr>
          <p:nvPr userDrawn="1"/>
        </p:nvSpPr>
        <p:spPr bwMode="auto">
          <a:xfrm>
            <a:off x="579440"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0" y="0"/>
                  <a:pt x="0" y="1"/>
                </a:cubicBezTo>
                <a:cubicBezTo>
                  <a:pt x="0" y="1"/>
                  <a:pt x="1" y="1"/>
                  <a:pt x="1" y="2"/>
                </a:cubicBezTo>
                <a:cubicBezTo>
                  <a:pt x="2" y="2"/>
                  <a:pt x="2" y="1"/>
                  <a:pt x="2" y="1"/>
                </a:cubicBezTo>
                <a:cubicBezTo>
                  <a:pt x="2" y="1"/>
                  <a:pt x="2" y="0"/>
                  <a:pt x="1"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57" name="Freeform 1857"/>
          <p:cNvSpPr>
            <a:spLocks/>
          </p:cNvSpPr>
          <p:nvPr userDrawn="1"/>
        </p:nvSpPr>
        <p:spPr bwMode="auto">
          <a:xfrm>
            <a:off x="606426" y="342900"/>
            <a:ext cx="1588" cy="1588"/>
          </a:xfrm>
          <a:custGeom>
            <a:avLst/>
            <a:gdLst>
              <a:gd name="T0" fmla="*/ 1 w 1"/>
              <a:gd name="T1" fmla="*/ 0 h 1"/>
              <a:gd name="T2" fmla="*/ 1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cubicBezTo>
                  <a:pt x="0" y="0"/>
                  <a:pt x="0" y="1"/>
                  <a:pt x="0" y="1"/>
                </a:cubicBezTo>
                <a:cubicBezTo>
                  <a:pt x="0" y="1"/>
                  <a:pt x="0" y="1"/>
                  <a:pt x="1" y="1"/>
                </a:cubicBezTo>
                <a:lnTo>
                  <a:pt x="1" y="0"/>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58" name="Freeform 1858"/>
          <p:cNvSpPr>
            <a:spLocks/>
          </p:cNvSpPr>
          <p:nvPr userDrawn="1"/>
        </p:nvSpPr>
        <p:spPr bwMode="auto">
          <a:xfrm>
            <a:off x="595313" y="341313"/>
            <a:ext cx="0" cy="1588"/>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1" y="0"/>
                </a:cubicBezTo>
                <a:cubicBezTo>
                  <a:pt x="0" y="0"/>
                  <a:pt x="0" y="0"/>
                  <a:pt x="0" y="0"/>
                </a:cubicBezTo>
                <a:cubicBezTo>
                  <a:pt x="0" y="1"/>
                  <a:pt x="0" y="1"/>
                  <a:pt x="0" y="1"/>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59" name="Freeform 1859"/>
          <p:cNvSpPr>
            <a:spLocks/>
          </p:cNvSpPr>
          <p:nvPr userDrawn="1"/>
        </p:nvSpPr>
        <p:spPr bwMode="auto">
          <a:xfrm>
            <a:off x="595313" y="342900"/>
            <a:ext cx="0" cy="1588"/>
          </a:xfrm>
          <a:custGeom>
            <a:avLst/>
            <a:gdLst>
              <a:gd name="T0" fmla="*/ 1 w 1"/>
              <a:gd name="T1" fmla="*/ 1 h 1"/>
              <a:gd name="T2" fmla="*/ 1 w 1"/>
              <a:gd name="T3" fmla="*/ 1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0" y="1"/>
                  <a:pt x="0" y="1"/>
                  <a:pt x="0" y="0"/>
                </a:cubicBezTo>
                <a:cubicBezTo>
                  <a:pt x="0" y="1"/>
                  <a:pt x="0" y="1"/>
                  <a:pt x="0" y="1"/>
                </a:cubicBezTo>
                <a:lnTo>
                  <a:pt x="1" y="1"/>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60" name="Freeform 1860"/>
          <p:cNvSpPr>
            <a:spLocks/>
          </p:cNvSpPr>
          <p:nvPr userDrawn="1"/>
        </p:nvSpPr>
        <p:spPr bwMode="auto">
          <a:xfrm>
            <a:off x="596901" y="341313"/>
            <a:ext cx="1588" cy="1588"/>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1" y="1"/>
                  <a:pt x="1" y="0"/>
                </a:cubicBezTo>
                <a:cubicBezTo>
                  <a:pt x="0" y="0"/>
                  <a:pt x="0" y="0"/>
                  <a:pt x="0" y="0"/>
                </a:cubicBezTo>
                <a:cubicBezTo>
                  <a:pt x="0" y="1"/>
                  <a:pt x="0" y="1"/>
                  <a:pt x="0" y="1"/>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61" name="Freeform 1861"/>
          <p:cNvSpPr>
            <a:spLocks/>
          </p:cNvSpPr>
          <p:nvPr userDrawn="1"/>
        </p:nvSpPr>
        <p:spPr bwMode="auto">
          <a:xfrm>
            <a:off x="596901" y="342900"/>
            <a:ext cx="1588" cy="1588"/>
          </a:xfrm>
          <a:custGeom>
            <a:avLst/>
            <a:gdLst>
              <a:gd name="T0" fmla="*/ 1 w 1"/>
              <a:gd name="T1" fmla="*/ 1 h 1"/>
              <a:gd name="T2" fmla="*/ 1 w 1"/>
              <a:gd name="T3" fmla="*/ 1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0" y="1"/>
                  <a:pt x="0" y="1"/>
                  <a:pt x="0" y="0"/>
                </a:cubicBezTo>
                <a:cubicBezTo>
                  <a:pt x="0" y="1"/>
                  <a:pt x="0" y="1"/>
                  <a:pt x="0" y="1"/>
                </a:cubicBezTo>
                <a:cubicBezTo>
                  <a:pt x="0" y="1"/>
                  <a:pt x="0" y="1"/>
                  <a:pt x="1" y="1"/>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62" name="Rectangle 1862"/>
          <p:cNvSpPr>
            <a:spLocks noChangeArrowheads="1"/>
          </p:cNvSpPr>
          <p:nvPr userDrawn="1"/>
        </p:nvSpPr>
        <p:spPr bwMode="auto">
          <a:xfrm>
            <a:off x="600076" y="341313"/>
            <a:ext cx="1588" cy="1588"/>
          </a:xfrm>
          <a:prstGeom prst="rect">
            <a:avLst/>
          </a:prstGeom>
          <a:solidFill>
            <a:srgbClr val="D5A03C"/>
          </a:solidFill>
          <a:ln w="0">
            <a:noFill/>
            <a:prstDash val="solid"/>
            <a:miter lim="800000"/>
            <a:headEnd/>
            <a:tailEnd/>
          </a:ln>
        </p:spPr>
        <p:txBody>
          <a:bodyPr vert="horz" wrap="square" lIns="91418" tIns="45710" rIns="91418" bIns="45710" numCol="1" anchor="t" anchorCtr="0" compatLnSpc="1">
            <a:prstTxWarp prst="textNoShape">
              <a:avLst/>
            </a:prstTxWarp>
          </a:bodyPr>
          <a:lstStyle/>
          <a:p>
            <a:endParaRPr lang="ru-RU" dirty="0"/>
          </a:p>
        </p:txBody>
      </p:sp>
      <p:sp>
        <p:nvSpPr>
          <p:cNvPr id="1063" name="Freeform 1863"/>
          <p:cNvSpPr>
            <a:spLocks/>
          </p:cNvSpPr>
          <p:nvPr userDrawn="1"/>
        </p:nvSpPr>
        <p:spPr bwMode="auto">
          <a:xfrm>
            <a:off x="600076" y="342900"/>
            <a:ext cx="0" cy="1588"/>
          </a:xfrm>
          <a:custGeom>
            <a:avLst/>
            <a:gdLst>
              <a:gd name="T0" fmla="*/ 1 w 1"/>
              <a:gd name="T1" fmla="*/ 1 h 1"/>
              <a:gd name="T2" fmla="*/ 1 w 1"/>
              <a:gd name="T3" fmla="*/ 1 h 1"/>
              <a:gd name="T4" fmla="*/ 1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0"/>
                </a:lnTo>
                <a:lnTo>
                  <a:pt x="0" y="1"/>
                </a:lnTo>
                <a:lnTo>
                  <a:pt x="1" y="1"/>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64" name="Freeform 1864"/>
          <p:cNvSpPr>
            <a:spLocks/>
          </p:cNvSpPr>
          <p:nvPr userDrawn="1"/>
        </p:nvSpPr>
        <p:spPr bwMode="auto">
          <a:xfrm>
            <a:off x="603251" y="341313"/>
            <a:ext cx="0" cy="1588"/>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0" y="0"/>
                </a:lnTo>
                <a:lnTo>
                  <a:pt x="0" y="1"/>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65" name="Freeform 1865"/>
          <p:cNvSpPr>
            <a:spLocks/>
          </p:cNvSpPr>
          <p:nvPr userDrawn="1"/>
        </p:nvSpPr>
        <p:spPr bwMode="auto">
          <a:xfrm>
            <a:off x="603251" y="342900"/>
            <a:ext cx="0" cy="1588"/>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0"/>
                </a:lnTo>
                <a:lnTo>
                  <a:pt x="0" y="1"/>
                </a:lnTo>
                <a:lnTo>
                  <a:pt x="0" y="1"/>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66" name="Freeform 1866"/>
          <p:cNvSpPr>
            <a:spLocks/>
          </p:cNvSpPr>
          <p:nvPr userDrawn="1"/>
        </p:nvSpPr>
        <p:spPr bwMode="auto">
          <a:xfrm>
            <a:off x="604838" y="341313"/>
            <a:ext cx="0" cy="1588"/>
          </a:xfrm>
          <a:custGeom>
            <a:avLst/>
            <a:gdLst>
              <a:gd name="T0" fmla="*/ 1 w 1"/>
              <a:gd name="T1" fmla="*/ 1 h 1"/>
              <a:gd name="T2" fmla="*/ 1 w 1"/>
              <a:gd name="T3" fmla="*/ 1 h 1"/>
              <a:gd name="T4" fmla="*/ 1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1"/>
                </a:lnTo>
                <a:lnTo>
                  <a:pt x="0" y="0"/>
                </a:lnTo>
                <a:lnTo>
                  <a:pt x="1" y="1"/>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67" name="Freeform 1867"/>
          <p:cNvSpPr>
            <a:spLocks/>
          </p:cNvSpPr>
          <p:nvPr userDrawn="1"/>
        </p:nvSpPr>
        <p:spPr bwMode="auto">
          <a:xfrm>
            <a:off x="604838" y="342900"/>
            <a:ext cx="0" cy="1588"/>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0"/>
                </a:lnTo>
                <a:cubicBezTo>
                  <a:pt x="0" y="1"/>
                  <a:pt x="0" y="1"/>
                  <a:pt x="0" y="1"/>
                </a:cubicBezTo>
                <a:lnTo>
                  <a:pt x="0" y="1"/>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68" name="Freeform 1868"/>
          <p:cNvSpPr>
            <a:spLocks/>
          </p:cNvSpPr>
          <p:nvPr userDrawn="1"/>
        </p:nvSpPr>
        <p:spPr bwMode="auto">
          <a:xfrm>
            <a:off x="595315"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0" y="0"/>
                  <a:pt x="0" y="1"/>
                </a:cubicBezTo>
                <a:cubicBezTo>
                  <a:pt x="0" y="1"/>
                  <a:pt x="1" y="2"/>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69" name="Freeform 1869"/>
          <p:cNvSpPr>
            <a:spLocks/>
          </p:cNvSpPr>
          <p:nvPr userDrawn="1"/>
        </p:nvSpPr>
        <p:spPr bwMode="auto">
          <a:xfrm>
            <a:off x="598488"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70" name="Freeform 1870"/>
          <p:cNvSpPr>
            <a:spLocks/>
          </p:cNvSpPr>
          <p:nvPr userDrawn="1"/>
        </p:nvSpPr>
        <p:spPr bwMode="auto">
          <a:xfrm>
            <a:off x="601665" y="342900"/>
            <a:ext cx="1588" cy="1588"/>
          </a:xfrm>
          <a:custGeom>
            <a:avLst/>
            <a:gdLst>
              <a:gd name="T0" fmla="*/ 1 w 2"/>
              <a:gd name="T1" fmla="*/ 0 h 2"/>
              <a:gd name="T2" fmla="*/ 1 w 2"/>
              <a:gd name="T3" fmla="*/ 0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1" y="1"/>
                  <a:pt x="2" y="1"/>
                  <a:pt x="2" y="0"/>
                </a:cubicBezTo>
                <a:cubicBezTo>
                  <a:pt x="2" y="0"/>
                  <a:pt x="1" y="0"/>
                  <a:pt x="1"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71" name="Freeform 1871"/>
          <p:cNvSpPr>
            <a:spLocks/>
          </p:cNvSpPr>
          <p:nvPr userDrawn="1"/>
        </p:nvSpPr>
        <p:spPr bwMode="auto">
          <a:xfrm>
            <a:off x="603253" y="342900"/>
            <a:ext cx="1588" cy="1588"/>
          </a:xfrm>
          <a:custGeom>
            <a:avLst/>
            <a:gdLst>
              <a:gd name="T0" fmla="*/ 1 w 2"/>
              <a:gd name="T1" fmla="*/ 0 h 2"/>
              <a:gd name="T2" fmla="*/ 1 w 2"/>
              <a:gd name="T3" fmla="*/ 0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1" y="1"/>
                  <a:pt x="2" y="1"/>
                  <a:pt x="2" y="0"/>
                </a:cubicBezTo>
                <a:cubicBezTo>
                  <a:pt x="2" y="0"/>
                  <a:pt x="1" y="0"/>
                  <a:pt x="1"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72" name="Freeform 1872"/>
          <p:cNvSpPr>
            <a:spLocks/>
          </p:cNvSpPr>
          <p:nvPr userDrawn="1"/>
        </p:nvSpPr>
        <p:spPr bwMode="auto">
          <a:xfrm>
            <a:off x="604838"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1"/>
                  <a:pt x="0" y="1"/>
                </a:cubicBezTo>
                <a:cubicBezTo>
                  <a:pt x="0" y="1"/>
                  <a:pt x="0" y="2"/>
                  <a:pt x="1" y="2"/>
                </a:cubicBezTo>
                <a:cubicBezTo>
                  <a:pt x="1" y="1"/>
                  <a:pt x="2" y="1"/>
                  <a:pt x="2" y="1"/>
                </a:cubicBezTo>
                <a:cubicBezTo>
                  <a:pt x="2" y="0"/>
                  <a:pt x="1" y="0"/>
                  <a:pt x="1"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73" name="Freeform 1873"/>
          <p:cNvSpPr>
            <a:spLocks/>
          </p:cNvSpPr>
          <p:nvPr userDrawn="1"/>
        </p:nvSpPr>
        <p:spPr bwMode="auto">
          <a:xfrm>
            <a:off x="592138" y="342900"/>
            <a:ext cx="1588" cy="1588"/>
          </a:xfrm>
          <a:custGeom>
            <a:avLst/>
            <a:gdLst>
              <a:gd name="T0" fmla="*/ 0 w 2"/>
              <a:gd name="T1" fmla="*/ 1 h 2"/>
              <a:gd name="T2" fmla="*/ 0 w 2"/>
              <a:gd name="T3" fmla="*/ 1 h 2"/>
              <a:gd name="T4" fmla="*/ 1 w 2"/>
              <a:gd name="T5" fmla="*/ 2 h 2"/>
              <a:gd name="T6" fmla="*/ 2 w 2"/>
              <a:gd name="T7" fmla="*/ 1 h 2"/>
              <a:gd name="T8" fmla="*/ 1 w 2"/>
              <a:gd name="T9" fmla="*/ 0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lnTo>
                  <a:pt x="0" y="1"/>
                </a:lnTo>
                <a:cubicBezTo>
                  <a:pt x="0" y="1"/>
                  <a:pt x="0" y="2"/>
                  <a:pt x="1" y="2"/>
                </a:cubicBezTo>
                <a:cubicBezTo>
                  <a:pt x="2" y="2"/>
                  <a:pt x="2" y="1"/>
                  <a:pt x="2" y="1"/>
                </a:cubicBezTo>
                <a:cubicBezTo>
                  <a:pt x="2" y="0"/>
                  <a:pt x="2" y="0"/>
                  <a:pt x="1" y="0"/>
                </a:cubicBezTo>
                <a:cubicBezTo>
                  <a:pt x="0" y="0"/>
                  <a:pt x="0" y="0"/>
                  <a:pt x="0" y="1"/>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74" name="Freeform 1874"/>
          <p:cNvSpPr>
            <a:spLocks/>
          </p:cNvSpPr>
          <p:nvPr userDrawn="1"/>
        </p:nvSpPr>
        <p:spPr bwMode="auto">
          <a:xfrm>
            <a:off x="579440" y="341313"/>
            <a:ext cx="28575" cy="0"/>
          </a:xfrm>
          <a:custGeom>
            <a:avLst/>
            <a:gdLst>
              <a:gd name="T0" fmla="*/ 19 w 39"/>
              <a:gd name="T1" fmla="*/ 2 h 2"/>
              <a:gd name="T2" fmla="*/ 19 w 39"/>
              <a:gd name="T3" fmla="*/ 2 h 2"/>
              <a:gd name="T4" fmla="*/ 39 w 39"/>
              <a:gd name="T5" fmla="*/ 2 h 2"/>
              <a:gd name="T6" fmla="*/ 39 w 39"/>
              <a:gd name="T7" fmla="*/ 1 h 2"/>
              <a:gd name="T8" fmla="*/ 19 w 39"/>
              <a:gd name="T9" fmla="*/ 1 h 2"/>
              <a:gd name="T10" fmla="*/ 0 w 39"/>
              <a:gd name="T11" fmla="*/ 1 h 2"/>
              <a:gd name="T12" fmla="*/ 0 w 39"/>
              <a:gd name="T13" fmla="*/ 2 h 2"/>
              <a:gd name="T14" fmla="*/ 19 w 39"/>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
                <a:moveTo>
                  <a:pt x="19" y="2"/>
                </a:moveTo>
                <a:lnTo>
                  <a:pt x="19" y="2"/>
                </a:lnTo>
                <a:cubicBezTo>
                  <a:pt x="28" y="2"/>
                  <a:pt x="35" y="1"/>
                  <a:pt x="39" y="2"/>
                </a:cubicBezTo>
                <a:lnTo>
                  <a:pt x="39" y="1"/>
                </a:lnTo>
                <a:cubicBezTo>
                  <a:pt x="35" y="0"/>
                  <a:pt x="28" y="1"/>
                  <a:pt x="19" y="1"/>
                </a:cubicBezTo>
                <a:cubicBezTo>
                  <a:pt x="10" y="1"/>
                  <a:pt x="3" y="0"/>
                  <a:pt x="0" y="1"/>
                </a:cubicBezTo>
                <a:lnTo>
                  <a:pt x="0" y="2"/>
                </a:lnTo>
                <a:cubicBezTo>
                  <a:pt x="3" y="1"/>
                  <a:pt x="10" y="2"/>
                  <a:pt x="19" y="2"/>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75" name="Freeform 1875"/>
          <p:cNvSpPr>
            <a:spLocks/>
          </p:cNvSpPr>
          <p:nvPr userDrawn="1"/>
        </p:nvSpPr>
        <p:spPr bwMode="auto">
          <a:xfrm>
            <a:off x="579440" y="344488"/>
            <a:ext cx="28575" cy="1588"/>
          </a:xfrm>
          <a:custGeom>
            <a:avLst/>
            <a:gdLst>
              <a:gd name="T0" fmla="*/ 19 w 39"/>
              <a:gd name="T1" fmla="*/ 2 h 2"/>
              <a:gd name="T2" fmla="*/ 19 w 39"/>
              <a:gd name="T3" fmla="*/ 2 h 2"/>
              <a:gd name="T4" fmla="*/ 39 w 39"/>
              <a:gd name="T5" fmla="*/ 2 h 2"/>
              <a:gd name="T6" fmla="*/ 39 w 39"/>
              <a:gd name="T7" fmla="*/ 1 h 2"/>
              <a:gd name="T8" fmla="*/ 19 w 39"/>
              <a:gd name="T9" fmla="*/ 1 h 2"/>
              <a:gd name="T10" fmla="*/ 0 w 39"/>
              <a:gd name="T11" fmla="*/ 1 h 2"/>
              <a:gd name="T12" fmla="*/ 0 w 39"/>
              <a:gd name="T13" fmla="*/ 2 h 2"/>
              <a:gd name="T14" fmla="*/ 19 w 39"/>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
                <a:moveTo>
                  <a:pt x="19" y="2"/>
                </a:moveTo>
                <a:lnTo>
                  <a:pt x="19" y="2"/>
                </a:lnTo>
                <a:cubicBezTo>
                  <a:pt x="28" y="2"/>
                  <a:pt x="35" y="1"/>
                  <a:pt x="39" y="2"/>
                </a:cubicBezTo>
                <a:lnTo>
                  <a:pt x="39" y="1"/>
                </a:lnTo>
                <a:cubicBezTo>
                  <a:pt x="35" y="0"/>
                  <a:pt x="28" y="1"/>
                  <a:pt x="19" y="1"/>
                </a:cubicBezTo>
                <a:cubicBezTo>
                  <a:pt x="10" y="1"/>
                  <a:pt x="3" y="0"/>
                  <a:pt x="0" y="1"/>
                </a:cubicBezTo>
                <a:lnTo>
                  <a:pt x="0" y="2"/>
                </a:lnTo>
                <a:cubicBezTo>
                  <a:pt x="3" y="1"/>
                  <a:pt x="10" y="2"/>
                  <a:pt x="19" y="2"/>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76" name="Freeform 1876"/>
          <p:cNvSpPr>
            <a:spLocks noEditPoints="1"/>
          </p:cNvSpPr>
          <p:nvPr userDrawn="1"/>
        </p:nvSpPr>
        <p:spPr bwMode="auto">
          <a:xfrm>
            <a:off x="592140" y="314327"/>
            <a:ext cx="3175" cy="14288"/>
          </a:xfrm>
          <a:custGeom>
            <a:avLst/>
            <a:gdLst>
              <a:gd name="T0" fmla="*/ 2 w 5"/>
              <a:gd name="T1" fmla="*/ 1 h 21"/>
              <a:gd name="T2" fmla="*/ 2 w 5"/>
              <a:gd name="T3" fmla="*/ 4 h 21"/>
              <a:gd name="T4" fmla="*/ 2 w 5"/>
              <a:gd name="T5" fmla="*/ 1 h 21"/>
              <a:gd name="T6" fmla="*/ 2 w 5"/>
              <a:gd name="T7" fmla="*/ 8 h 21"/>
              <a:gd name="T8" fmla="*/ 1 w 5"/>
              <a:gd name="T9" fmla="*/ 7 h 21"/>
              <a:gd name="T10" fmla="*/ 2 w 5"/>
              <a:gd name="T11" fmla="*/ 5 h 21"/>
              <a:gd name="T12" fmla="*/ 3 w 5"/>
              <a:gd name="T13" fmla="*/ 7 h 21"/>
              <a:gd name="T14" fmla="*/ 2 w 5"/>
              <a:gd name="T15" fmla="*/ 9 h 21"/>
              <a:gd name="T16" fmla="*/ 3 w 5"/>
              <a:gd name="T17" fmla="*/ 10 h 21"/>
              <a:gd name="T18" fmla="*/ 1 w 5"/>
              <a:gd name="T19" fmla="*/ 10 h 21"/>
              <a:gd name="T20" fmla="*/ 2 w 5"/>
              <a:gd name="T21" fmla="*/ 9 h 21"/>
              <a:gd name="T22" fmla="*/ 2 w 5"/>
              <a:gd name="T23" fmla="*/ 12 h 21"/>
              <a:gd name="T24" fmla="*/ 3 w 5"/>
              <a:gd name="T25" fmla="*/ 13 h 21"/>
              <a:gd name="T26" fmla="*/ 1 w 5"/>
              <a:gd name="T27" fmla="*/ 13 h 21"/>
              <a:gd name="T28" fmla="*/ 2 w 5"/>
              <a:gd name="T29" fmla="*/ 12 h 21"/>
              <a:gd name="T30" fmla="*/ 2 w 5"/>
              <a:gd name="T31" fmla="*/ 18 h 21"/>
              <a:gd name="T32" fmla="*/ 2 w 5"/>
              <a:gd name="T33" fmla="*/ 18 h 21"/>
              <a:gd name="T34" fmla="*/ 3 w 5"/>
              <a:gd name="T35" fmla="*/ 19 h 21"/>
              <a:gd name="T36" fmla="*/ 1 w 5"/>
              <a:gd name="T37" fmla="*/ 19 h 21"/>
              <a:gd name="T38" fmla="*/ 1 w 5"/>
              <a:gd name="T39" fmla="*/ 15 h 21"/>
              <a:gd name="T40" fmla="*/ 0 w 5"/>
              <a:gd name="T41" fmla="*/ 16 h 21"/>
              <a:gd name="T42" fmla="*/ 0 w 5"/>
              <a:gd name="T43" fmla="*/ 19 h 21"/>
              <a:gd name="T44" fmla="*/ 4 w 5"/>
              <a:gd name="T45" fmla="*/ 19 h 21"/>
              <a:gd name="T46" fmla="*/ 4 w 5"/>
              <a:gd name="T47" fmla="*/ 16 h 21"/>
              <a:gd name="T48" fmla="*/ 4 w 5"/>
              <a:gd name="T49" fmla="*/ 13 h 21"/>
              <a:gd name="T50" fmla="*/ 4 w 5"/>
              <a:gd name="T51" fmla="*/ 10 h 21"/>
              <a:gd name="T52" fmla="*/ 4 w 5"/>
              <a:gd name="T53" fmla="*/ 7 h 21"/>
              <a:gd name="T54" fmla="*/ 5 w 5"/>
              <a:gd name="T55" fmla="*/ 3 h 21"/>
              <a:gd name="T56" fmla="*/ 0 w 5"/>
              <a:gd name="T57" fmla="*/ 3 h 21"/>
              <a:gd name="T58" fmla="*/ 0 w 5"/>
              <a:gd name="T59" fmla="*/ 7 h 21"/>
              <a:gd name="T60" fmla="*/ 0 w 5"/>
              <a:gd name="T61" fmla="*/ 10 h 21"/>
              <a:gd name="T62" fmla="*/ 0 w 5"/>
              <a:gd name="T63" fmla="*/ 13 h 21"/>
              <a:gd name="T64" fmla="*/ 2 w 5"/>
              <a:gd name="T65" fmla="*/ 15 h 21"/>
              <a:gd name="T66" fmla="*/ 3 w 5"/>
              <a:gd name="T67" fmla="*/ 16 h 21"/>
              <a:gd name="T68" fmla="*/ 1 w 5"/>
              <a:gd name="T69" fmla="*/ 16 h 21"/>
              <a:gd name="T70" fmla="*/ 2 w 5"/>
              <a:gd name="T71"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21">
                <a:moveTo>
                  <a:pt x="2" y="1"/>
                </a:moveTo>
                <a:lnTo>
                  <a:pt x="2" y="1"/>
                </a:lnTo>
                <a:cubicBezTo>
                  <a:pt x="3" y="1"/>
                  <a:pt x="4" y="2"/>
                  <a:pt x="4" y="3"/>
                </a:cubicBezTo>
                <a:cubicBezTo>
                  <a:pt x="4" y="4"/>
                  <a:pt x="3" y="4"/>
                  <a:pt x="2" y="4"/>
                </a:cubicBezTo>
                <a:cubicBezTo>
                  <a:pt x="1" y="4"/>
                  <a:pt x="1" y="4"/>
                  <a:pt x="1" y="3"/>
                </a:cubicBezTo>
                <a:cubicBezTo>
                  <a:pt x="1" y="2"/>
                  <a:pt x="1" y="1"/>
                  <a:pt x="2" y="1"/>
                </a:cubicBezTo>
                <a:close/>
                <a:moveTo>
                  <a:pt x="2" y="8"/>
                </a:moveTo>
                <a:lnTo>
                  <a:pt x="2" y="8"/>
                </a:lnTo>
                <a:lnTo>
                  <a:pt x="2" y="8"/>
                </a:lnTo>
                <a:cubicBezTo>
                  <a:pt x="1" y="8"/>
                  <a:pt x="1" y="7"/>
                  <a:pt x="1" y="7"/>
                </a:cubicBezTo>
                <a:cubicBezTo>
                  <a:pt x="1" y="6"/>
                  <a:pt x="1" y="5"/>
                  <a:pt x="2" y="5"/>
                </a:cubicBezTo>
                <a:cubicBezTo>
                  <a:pt x="2" y="5"/>
                  <a:pt x="2" y="5"/>
                  <a:pt x="2" y="5"/>
                </a:cubicBezTo>
                <a:cubicBezTo>
                  <a:pt x="2" y="5"/>
                  <a:pt x="2" y="5"/>
                  <a:pt x="2" y="5"/>
                </a:cubicBezTo>
                <a:cubicBezTo>
                  <a:pt x="3" y="5"/>
                  <a:pt x="3" y="6"/>
                  <a:pt x="3" y="7"/>
                </a:cubicBezTo>
                <a:cubicBezTo>
                  <a:pt x="3" y="7"/>
                  <a:pt x="3" y="8"/>
                  <a:pt x="2" y="8"/>
                </a:cubicBezTo>
                <a:close/>
                <a:moveTo>
                  <a:pt x="2" y="9"/>
                </a:moveTo>
                <a:lnTo>
                  <a:pt x="2" y="9"/>
                </a:lnTo>
                <a:cubicBezTo>
                  <a:pt x="3" y="9"/>
                  <a:pt x="3" y="9"/>
                  <a:pt x="3" y="10"/>
                </a:cubicBezTo>
                <a:cubicBezTo>
                  <a:pt x="3" y="11"/>
                  <a:pt x="3" y="11"/>
                  <a:pt x="2" y="11"/>
                </a:cubicBezTo>
                <a:cubicBezTo>
                  <a:pt x="1" y="11"/>
                  <a:pt x="1" y="11"/>
                  <a:pt x="1" y="10"/>
                </a:cubicBezTo>
                <a:cubicBezTo>
                  <a:pt x="1" y="9"/>
                  <a:pt x="1" y="9"/>
                  <a:pt x="2" y="9"/>
                </a:cubicBezTo>
                <a:cubicBezTo>
                  <a:pt x="2" y="9"/>
                  <a:pt x="2" y="9"/>
                  <a:pt x="2" y="9"/>
                </a:cubicBezTo>
                <a:cubicBezTo>
                  <a:pt x="2" y="9"/>
                  <a:pt x="2" y="9"/>
                  <a:pt x="2" y="9"/>
                </a:cubicBezTo>
                <a:close/>
                <a:moveTo>
                  <a:pt x="2" y="12"/>
                </a:moveTo>
                <a:lnTo>
                  <a:pt x="2" y="12"/>
                </a:lnTo>
                <a:cubicBezTo>
                  <a:pt x="3" y="12"/>
                  <a:pt x="3" y="13"/>
                  <a:pt x="3" y="13"/>
                </a:cubicBezTo>
                <a:cubicBezTo>
                  <a:pt x="3" y="14"/>
                  <a:pt x="3" y="14"/>
                  <a:pt x="2" y="14"/>
                </a:cubicBezTo>
                <a:cubicBezTo>
                  <a:pt x="1" y="14"/>
                  <a:pt x="1" y="14"/>
                  <a:pt x="1" y="13"/>
                </a:cubicBezTo>
                <a:cubicBezTo>
                  <a:pt x="1" y="13"/>
                  <a:pt x="1" y="12"/>
                  <a:pt x="2" y="12"/>
                </a:cubicBezTo>
                <a:lnTo>
                  <a:pt x="2" y="12"/>
                </a:lnTo>
                <a:lnTo>
                  <a:pt x="2" y="12"/>
                </a:lnTo>
                <a:close/>
                <a:moveTo>
                  <a:pt x="2" y="18"/>
                </a:moveTo>
                <a:lnTo>
                  <a:pt x="2" y="18"/>
                </a:lnTo>
                <a:lnTo>
                  <a:pt x="2" y="18"/>
                </a:lnTo>
                <a:lnTo>
                  <a:pt x="2" y="18"/>
                </a:lnTo>
                <a:cubicBezTo>
                  <a:pt x="3" y="18"/>
                  <a:pt x="3" y="19"/>
                  <a:pt x="3" y="19"/>
                </a:cubicBezTo>
                <a:cubicBezTo>
                  <a:pt x="3" y="20"/>
                  <a:pt x="3" y="20"/>
                  <a:pt x="2" y="20"/>
                </a:cubicBezTo>
                <a:cubicBezTo>
                  <a:pt x="2" y="20"/>
                  <a:pt x="1" y="20"/>
                  <a:pt x="1" y="19"/>
                </a:cubicBezTo>
                <a:cubicBezTo>
                  <a:pt x="1" y="19"/>
                  <a:pt x="1" y="18"/>
                  <a:pt x="2" y="18"/>
                </a:cubicBezTo>
                <a:close/>
                <a:moveTo>
                  <a:pt x="1" y="15"/>
                </a:moveTo>
                <a:lnTo>
                  <a:pt x="1" y="15"/>
                </a:lnTo>
                <a:cubicBezTo>
                  <a:pt x="1" y="15"/>
                  <a:pt x="0" y="16"/>
                  <a:pt x="0" y="16"/>
                </a:cubicBezTo>
                <a:cubicBezTo>
                  <a:pt x="0" y="17"/>
                  <a:pt x="1" y="17"/>
                  <a:pt x="1" y="18"/>
                </a:cubicBezTo>
                <a:cubicBezTo>
                  <a:pt x="1" y="18"/>
                  <a:pt x="0" y="19"/>
                  <a:pt x="0" y="19"/>
                </a:cubicBezTo>
                <a:cubicBezTo>
                  <a:pt x="0" y="20"/>
                  <a:pt x="1" y="21"/>
                  <a:pt x="2" y="21"/>
                </a:cubicBezTo>
                <a:cubicBezTo>
                  <a:pt x="3" y="21"/>
                  <a:pt x="4" y="20"/>
                  <a:pt x="4" y="19"/>
                </a:cubicBezTo>
                <a:cubicBezTo>
                  <a:pt x="4" y="19"/>
                  <a:pt x="4" y="18"/>
                  <a:pt x="3" y="18"/>
                </a:cubicBezTo>
                <a:cubicBezTo>
                  <a:pt x="4" y="17"/>
                  <a:pt x="4" y="17"/>
                  <a:pt x="4" y="16"/>
                </a:cubicBezTo>
                <a:cubicBezTo>
                  <a:pt x="4" y="16"/>
                  <a:pt x="4" y="15"/>
                  <a:pt x="3" y="15"/>
                </a:cubicBezTo>
                <a:cubicBezTo>
                  <a:pt x="4" y="14"/>
                  <a:pt x="4" y="14"/>
                  <a:pt x="4" y="13"/>
                </a:cubicBezTo>
                <a:cubicBezTo>
                  <a:pt x="4" y="13"/>
                  <a:pt x="4" y="12"/>
                  <a:pt x="3" y="12"/>
                </a:cubicBezTo>
                <a:cubicBezTo>
                  <a:pt x="4" y="11"/>
                  <a:pt x="4" y="11"/>
                  <a:pt x="4" y="10"/>
                </a:cubicBezTo>
                <a:cubicBezTo>
                  <a:pt x="4" y="9"/>
                  <a:pt x="4" y="9"/>
                  <a:pt x="3" y="8"/>
                </a:cubicBezTo>
                <a:cubicBezTo>
                  <a:pt x="4" y="8"/>
                  <a:pt x="4" y="7"/>
                  <a:pt x="4" y="7"/>
                </a:cubicBezTo>
                <a:cubicBezTo>
                  <a:pt x="4" y="6"/>
                  <a:pt x="4" y="5"/>
                  <a:pt x="4" y="5"/>
                </a:cubicBezTo>
                <a:cubicBezTo>
                  <a:pt x="4" y="4"/>
                  <a:pt x="5" y="4"/>
                  <a:pt x="5" y="3"/>
                </a:cubicBezTo>
                <a:cubicBezTo>
                  <a:pt x="5" y="2"/>
                  <a:pt x="3" y="0"/>
                  <a:pt x="2" y="0"/>
                </a:cubicBezTo>
                <a:cubicBezTo>
                  <a:pt x="1" y="0"/>
                  <a:pt x="0" y="2"/>
                  <a:pt x="0" y="3"/>
                </a:cubicBezTo>
                <a:cubicBezTo>
                  <a:pt x="0" y="4"/>
                  <a:pt x="0" y="4"/>
                  <a:pt x="1" y="5"/>
                </a:cubicBezTo>
                <a:cubicBezTo>
                  <a:pt x="0" y="5"/>
                  <a:pt x="0" y="6"/>
                  <a:pt x="0" y="7"/>
                </a:cubicBezTo>
                <a:cubicBezTo>
                  <a:pt x="0" y="7"/>
                  <a:pt x="0" y="8"/>
                  <a:pt x="1" y="8"/>
                </a:cubicBezTo>
                <a:cubicBezTo>
                  <a:pt x="0" y="9"/>
                  <a:pt x="0" y="9"/>
                  <a:pt x="0" y="10"/>
                </a:cubicBezTo>
                <a:cubicBezTo>
                  <a:pt x="0" y="11"/>
                  <a:pt x="0" y="11"/>
                  <a:pt x="1" y="12"/>
                </a:cubicBezTo>
                <a:cubicBezTo>
                  <a:pt x="0" y="12"/>
                  <a:pt x="0" y="13"/>
                  <a:pt x="0" y="13"/>
                </a:cubicBezTo>
                <a:cubicBezTo>
                  <a:pt x="0" y="14"/>
                  <a:pt x="0" y="14"/>
                  <a:pt x="1" y="15"/>
                </a:cubicBezTo>
                <a:close/>
                <a:moveTo>
                  <a:pt x="2" y="15"/>
                </a:moveTo>
                <a:lnTo>
                  <a:pt x="2" y="15"/>
                </a:lnTo>
                <a:cubicBezTo>
                  <a:pt x="3" y="15"/>
                  <a:pt x="3" y="16"/>
                  <a:pt x="3" y="16"/>
                </a:cubicBezTo>
                <a:cubicBezTo>
                  <a:pt x="3" y="17"/>
                  <a:pt x="3" y="17"/>
                  <a:pt x="2" y="17"/>
                </a:cubicBezTo>
                <a:cubicBezTo>
                  <a:pt x="2" y="17"/>
                  <a:pt x="1" y="17"/>
                  <a:pt x="1" y="16"/>
                </a:cubicBezTo>
                <a:cubicBezTo>
                  <a:pt x="1" y="16"/>
                  <a:pt x="1" y="15"/>
                  <a:pt x="2" y="15"/>
                </a:cubicBezTo>
                <a:lnTo>
                  <a:pt x="2" y="15"/>
                </a:lnTo>
                <a:lnTo>
                  <a:pt x="2" y="15"/>
                </a:ln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77" name="Freeform 1877"/>
          <p:cNvSpPr>
            <a:spLocks noEditPoints="1"/>
          </p:cNvSpPr>
          <p:nvPr userDrawn="1"/>
        </p:nvSpPr>
        <p:spPr bwMode="auto">
          <a:xfrm>
            <a:off x="315913" y="490540"/>
            <a:ext cx="165100" cy="193675"/>
          </a:xfrm>
          <a:custGeom>
            <a:avLst/>
            <a:gdLst>
              <a:gd name="T0" fmla="*/ 180 w 231"/>
              <a:gd name="T1" fmla="*/ 195 h 269"/>
              <a:gd name="T2" fmla="*/ 192 w 231"/>
              <a:gd name="T3" fmla="*/ 189 h 269"/>
              <a:gd name="T4" fmla="*/ 197 w 231"/>
              <a:gd name="T5" fmla="*/ 187 h 269"/>
              <a:gd name="T6" fmla="*/ 204 w 231"/>
              <a:gd name="T7" fmla="*/ 178 h 269"/>
              <a:gd name="T8" fmla="*/ 208 w 231"/>
              <a:gd name="T9" fmla="*/ 183 h 269"/>
              <a:gd name="T10" fmla="*/ 208 w 231"/>
              <a:gd name="T11" fmla="*/ 185 h 269"/>
              <a:gd name="T12" fmla="*/ 212 w 231"/>
              <a:gd name="T13" fmla="*/ 186 h 269"/>
              <a:gd name="T14" fmla="*/ 213 w 231"/>
              <a:gd name="T15" fmla="*/ 179 h 269"/>
              <a:gd name="T16" fmla="*/ 221 w 231"/>
              <a:gd name="T17" fmla="*/ 184 h 269"/>
              <a:gd name="T18" fmla="*/ 231 w 231"/>
              <a:gd name="T19" fmla="*/ 202 h 269"/>
              <a:gd name="T20" fmla="*/ 208 w 231"/>
              <a:gd name="T21" fmla="*/ 208 h 269"/>
              <a:gd name="T22" fmla="*/ 150 w 231"/>
              <a:gd name="T23" fmla="*/ 226 h 269"/>
              <a:gd name="T24" fmla="*/ 138 w 231"/>
              <a:gd name="T25" fmla="*/ 242 h 269"/>
              <a:gd name="T26" fmla="*/ 140 w 231"/>
              <a:gd name="T27" fmla="*/ 259 h 269"/>
              <a:gd name="T28" fmla="*/ 131 w 231"/>
              <a:gd name="T29" fmla="*/ 265 h 269"/>
              <a:gd name="T30" fmla="*/ 119 w 231"/>
              <a:gd name="T31" fmla="*/ 248 h 269"/>
              <a:gd name="T32" fmla="*/ 102 w 231"/>
              <a:gd name="T33" fmla="*/ 235 h 269"/>
              <a:gd name="T34" fmla="*/ 86 w 231"/>
              <a:gd name="T35" fmla="*/ 216 h 269"/>
              <a:gd name="T36" fmla="*/ 92 w 231"/>
              <a:gd name="T37" fmla="*/ 190 h 269"/>
              <a:gd name="T38" fmla="*/ 83 w 231"/>
              <a:gd name="T39" fmla="*/ 166 h 269"/>
              <a:gd name="T40" fmla="*/ 81 w 231"/>
              <a:gd name="T41" fmla="*/ 161 h 269"/>
              <a:gd name="T42" fmla="*/ 41 w 231"/>
              <a:gd name="T43" fmla="*/ 63 h 269"/>
              <a:gd name="T44" fmla="*/ 30 w 231"/>
              <a:gd name="T45" fmla="*/ 48 h 269"/>
              <a:gd name="T46" fmla="*/ 22 w 231"/>
              <a:gd name="T47" fmla="*/ 45 h 269"/>
              <a:gd name="T48" fmla="*/ 7 w 231"/>
              <a:gd name="T49" fmla="*/ 35 h 269"/>
              <a:gd name="T50" fmla="*/ 10 w 231"/>
              <a:gd name="T51" fmla="*/ 20 h 269"/>
              <a:gd name="T52" fmla="*/ 14 w 231"/>
              <a:gd name="T53" fmla="*/ 9 h 269"/>
              <a:gd name="T54" fmla="*/ 16 w 231"/>
              <a:gd name="T55" fmla="*/ 2 h 269"/>
              <a:gd name="T56" fmla="*/ 18 w 231"/>
              <a:gd name="T57" fmla="*/ 1 h 269"/>
              <a:gd name="T58" fmla="*/ 24 w 231"/>
              <a:gd name="T59" fmla="*/ 4 h 269"/>
              <a:gd name="T60" fmla="*/ 35 w 231"/>
              <a:gd name="T61" fmla="*/ 9 h 269"/>
              <a:gd name="T62" fmla="*/ 49 w 231"/>
              <a:gd name="T63" fmla="*/ 16 h 269"/>
              <a:gd name="T64" fmla="*/ 47 w 231"/>
              <a:gd name="T65" fmla="*/ 32 h 269"/>
              <a:gd name="T66" fmla="*/ 43 w 231"/>
              <a:gd name="T67" fmla="*/ 42 h 269"/>
              <a:gd name="T68" fmla="*/ 46 w 231"/>
              <a:gd name="T69" fmla="*/ 51 h 269"/>
              <a:gd name="T70" fmla="*/ 48 w 231"/>
              <a:gd name="T71" fmla="*/ 60 h 269"/>
              <a:gd name="T72" fmla="*/ 94 w 231"/>
              <a:gd name="T73" fmla="*/ 155 h 269"/>
              <a:gd name="T74" fmla="*/ 96 w 231"/>
              <a:gd name="T75" fmla="*/ 161 h 269"/>
              <a:gd name="T76" fmla="*/ 107 w 231"/>
              <a:gd name="T77" fmla="*/ 183 h 269"/>
              <a:gd name="T78" fmla="*/ 118 w 231"/>
              <a:gd name="T79" fmla="*/ 188 h 269"/>
              <a:gd name="T80" fmla="*/ 152 w 231"/>
              <a:gd name="T81" fmla="*/ 205 h 269"/>
              <a:gd name="T82" fmla="*/ 22 w 231"/>
              <a:gd name="T83" fmla="*/ 40 h 269"/>
              <a:gd name="T84" fmla="*/ 26 w 231"/>
              <a:gd name="T85" fmla="*/ 42 h 269"/>
              <a:gd name="T86" fmla="*/ 22 w 231"/>
              <a:gd name="T87" fmla="*/ 40 h 269"/>
              <a:gd name="T88" fmla="*/ 35 w 231"/>
              <a:gd name="T89" fmla="*/ 20 h 269"/>
              <a:gd name="T90" fmla="*/ 33 w 231"/>
              <a:gd name="T91" fmla="*/ 15 h 269"/>
              <a:gd name="T92" fmla="*/ 31 w 231"/>
              <a:gd name="T93" fmla="*/ 17 h 269"/>
              <a:gd name="T94" fmla="*/ 35 w 231"/>
              <a:gd name="T95" fmla="*/ 20 h 269"/>
              <a:gd name="T96" fmla="*/ 23 w 231"/>
              <a:gd name="T97" fmla="*/ 15 h 269"/>
              <a:gd name="T98" fmla="*/ 23 w 231"/>
              <a:gd name="T99" fmla="*/ 13 h 269"/>
              <a:gd name="T100" fmla="*/ 23 w 231"/>
              <a:gd name="T101" fmla="*/ 10 h 269"/>
              <a:gd name="T102" fmla="*/ 19 w 231"/>
              <a:gd name="T103" fmla="*/ 13 h 269"/>
              <a:gd name="T104" fmla="*/ 21 w 231"/>
              <a:gd name="T105" fmla="*/ 15 h 269"/>
              <a:gd name="T106" fmla="*/ 19 w 231"/>
              <a:gd name="T107" fmla="*/ 27 h 269"/>
              <a:gd name="T108" fmla="*/ 18 w 231"/>
              <a:gd name="T109" fmla="*/ 23 h 269"/>
              <a:gd name="T110" fmla="*/ 19 w 231"/>
              <a:gd name="T111" fmla="*/ 22 h 269"/>
              <a:gd name="T112" fmla="*/ 18 w 231"/>
              <a:gd name="T113" fmla="*/ 2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1" h="269">
                <a:moveTo>
                  <a:pt x="180" y="195"/>
                </a:moveTo>
                <a:lnTo>
                  <a:pt x="180" y="195"/>
                </a:lnTo>
                <a:cubicBezTo>
                  <a:pt x="185" y="192"/>
                  <a:pt x="188" y="191"/>
                  <a:pt x="192" y="188"/>
                </a:cubicBezTo>
                <a:lnTo>
                  <a:pt x="192" y="189"/>
                </a:lnTo>
                <a:cubicBezTo>
                  <a:pt x="194" y="189"/>
                  <a:pt x="194" y="189"/>
                  <a:pt x="195" y="189"/>
                </a:cubicBezTo>
                <a:cubicBezTo>
                  <a:pt x="195" y="189"/>
                  <a:pt x="196" y="188"/>
                  <a:pt x="197" y="187"/>
                </a:cubicBezTo>
                <a:cubicBezTo>
                  <a:pt x="200" y="185"/>
                  <a:pt x="201" y="182"/>
                  <a:pt x="203" y="179"/>
                </a:cubicBezTo>
                <a:lnTo>
                  <a:pt x="204" y="178"/>
                </a:lnTo>
                <a:cubicBezTo>
                  <a:pt x="206" y="179"/>
                  <a:pt x="207" y="180"/>
                  <a:pt x="208" y="182"/>
                </a:cubicBezTo>
                <a:cubicBezTo>
                  <a:pt x="208" y="182"/>
                  <a:pt x="208" y="183"/>
                  <a:pt x="208" y="183"/>
                </a:cubicBezTo>
                <a:lnTo>
                  <a:pt x="208" y="184"/>
                </a:lnTo>
                <a:cubicBezTo>
                  <a:pt x="208" y="184"/>
                  <a:pt x="208" y="185"/>
                  <a:pt x="208" y="185"/>
                </a:cubicBezTo>
                <a:cubicBezTo>
                  <a:pt x="209" y="187"/>
                  <a:pt x="210" y="188"/>
                  <a:pt x="211" y="187"/>
                </a:cubicBezTo>
                <a:cubicBezTo>
                  <a:pt x="211" y="187"/>
                  <a:pt x="211" y="186"/>
                  <a:pt x="212" y="186"/>
                </a:cubicBezTo>
                <a:cubicBezTo>
                  <a:pt x="212" y="186"/>
                  <a:pt x="212" y="185"/>
                  <a:pt x="212" y="185"/>
                </a:cubicBezTo>
                <a:cubicBezTo>
                  <a:pt x="212" y="183"/>
                  <a:pt x="212" y="181"/>
                  <a:pt x="213" y="179"/>
                </a:cubicBezTo>
                <a:lnTo>
                  <a:pt x="214" y="180"/>
                </a:lnTo>
                <a:cubicBezTo>
                  <a:pt x="216" y="181"/>
                  <a:pt x="218" y="183"/>
                  <a:pt x="221" y="184"/>
                </a:cubicBezTo>
                <a:cubicBezTo>
                  <a:pt x="222" y="185"/>
                  <a:pt x="223" y="189"/>
                  <a:pt x="224" y="191"/>
                </a:cubicBezTo>
                <a:cubicBezTo>
                  <a:pt x="226" y="195"/>
                  <a:pt x="230" y="198"/>
                  <a:pt x="231" y="202"/>
                </a:cubicBezTo>
                <a:cubicBezTo>
                  <a:pt x="231" y="204"/>
                  <a:pt x="230" y="206"/>
                  <a:pt x="229" y="207"/>
                </a:cubicBezTo>
                <a:cubicBezTo>
                  <a:pt x="223" y="211"/>
                  <a:pt x="214" y="209"/>
                  <a:pt x="208" y="208"/>
                </a:cubicBezTo>
                <a:cubicBezTo>
                  <a:pt x="203" y="208"/>
                  <a:pt x="196" y="208"/>
                  <a:pt x="192" y="209"/>
                </a:cubicBezTo>
                <a:cubicBezTo>
                  <a:pt x="176" y="210"/>
                  <a:pt x="162" y="217"/>
                  <a:pt x="150" y="226"/>
                </a:cubicBezTo>
                <a:cubicBezTo>
                  <a:pt x="148" y="228"/>
                  <a:pt x="141" y="232"/>
                  <a:pt x="136" y="235"/>
                </a:cubicBezTo>
                <a:cubicBezTo>
                  <a:pt x="137" y="237"/>
                  <a:pt x="138" y="240"/>
                  <a:pt x="138" y="242"/>
                </a:cubicBezTo>
                <a:cubicBezTo>
                  <a:pt x="140" y="244"/>
                  <a:pt x="142" y="248"/>
                  <a:pt x="140" y="252"/>
                </a:cubicBezTo>
                <a:cubicBezTo>
                  <a:pt x="141" y="255"/>
                  <a:pt x="142" y="258"/>
                  <a:pt x="140" y="259"/>
                </a:cubicBezTo>
                <a:cubicBezTo>
                  <a:pt x="143" y="263"/>
                  <a:pt x="140" y="267"/>
                  <a:pt x="139" y="268"/>
                </a:cubicBezTo>
                <a:cubicBezTo>
                  <a:pt x="137" y="269"/>
                  <a:pt x="133" y="269"/>
                  <a:pt x="131" y="265"/>
                </a:cubicBezTo>
                <a:cubicBezTo>
                  <a:pt x="127" y="265"/>
                  <a:pt x="125" y="262"/>
                  <a:pt x="124" y="260"/>
                </a:cubicBezTo>
                <a:cubicBezTo>
                  <a:pt x="118" y="258"/>
                  <a:pt x="116" y="253"/>
                  <a:pt x="119" y="248"/>
                </a:cubicBezTo>
                <a:cubicBezTo>
                  <a:pt x="115" y="247"/>
                  <a:pt x="114" y="246"/>
                  <a:pt x="111" y="243"/>
                </a:cubicBezTo>
                <a:cubicBezTo>
                  <a:pt x="107" y="243"/>
                  <a:pt x="102" y="241"/>
                  <a:pt x="102" y="235"/>
                </a:cubicBezTo>
                <a:cubicBezTo>
                  <a:pt x="95" y="235"/>
                  <a:pt x="91" y="231"/>
                  <a:pt x="92" y="223"/>
                </a:cubicBezTo>
                <a:cubicBezTo>
                  <a:pt x="89" y="222"/>
                  <a:pt x="87" y="221"/>
                  <a:pt x="86" y="216"/>
                </a:cubicBezTo>
                <a:cubicBezTo>
                  <a:pt x="85" y="210"/>
                  <a:pt x="91" y="205"/>
                  <a:pt x="94" y="201"/>
                </a:cubicBezTo>
                <a:cubicBezTo>
                  <a:pt x="94" y="199"/>
                  <a:pt x="92" y="192"/>
                  <a:pt x="92" y="190"/>
                </a:cubicBezTo>
                <a:cubicBezTo>
                  <a:pt x="87" y="188"/>
                  <a:pt x="86" y="184"/>
                  <a:pt x="86" y="180"/>
                </a:cubicBezTo>
                <a:cubicBezTo>
                  <a:pt x="80" y="175"/>
                  <a:pt x="84" y="169"/>
                  <a:pt x="83" y="166"/>
                </a:cubicBezTo>
                <a:cubicBezTo>
                  <a:pt x="82" y="164"/>
                  <a:pt x="80" y="164"/>
                  <a:pt x="79" y="165"/>
                </a:cubicBezTo>
                <a:cubicBezTo>
                  <a:pt x="79" y="163"/>
                  <a:pt x="80" y="162"/>
                  <a:pt x="81" y="161"/>
                </a:cubicBezTo>
                <a:cubicBezTo>
                  <a:pt x="77" y="159"/>
                  <a:pt x="76" y="156"/>
                  <a:pt x="77" y="152"/>
                </a:cubicBezTo>
                <a:lnTo>
                  <a:pt x="41" y="63"/>
                </a:lnTo>
                <a:cubicBezTo>
                  <a:pt x="36" y="62"/>
                  <a:pt x="35" y="60"/>
                  <a:pt x="36" y="57"/>
                </a:cubicBezTo>
                <a:cubicBezTo>
                  <a:pt x="32" y="56"/>
                  <a:pt x="30" y="52"/>
                  <a:pt x="30" y="48"/>
                </a:cubicBezTo>
                <a:cubicBezTo>
                  <a:pt x="30" y="48"/>
                  <a:pt x="30" y="48"/>
                  <a:pt x="30" y="48"/>
                </a:cubicBezTo>
                <a:cubicBezTo>
                  <a:pt x="27" y="49"/>
                  <a:pt x="24" y="49"/>
                  <a:pt x="22" y="45"/>
                </a:cubicBezTo>
                <a:lnTo>
                  <a:pt x="12" y="39"/>
                </a:lnTo>
                <a:cubicBezTo>
                  <a:pt x="13" y="38"/>
                  <a:pt x="10" y="39"/>
                  <a:pt x="7" y="35"/>
                </a:cubicBezTo>
                <a:cubicBezTo>
                  <a:pt x="0" y="29"/>
                  <a:pt x="1" y="18"/>
                  <a:pt x="1" y="16"/>
                </a:cubicBezTo>
                <a:lnTo>
                  <a:pt x="10" y="20"/>
                </a:lnTo>
                <a:cubicBezTo>
                  <a:pt x="10" y="19"/>
                  <a:pt x="11" y="18"/>
                  <a:pt x="12" y="17"/>
                </a:cubicBezTo>
                <a:cubicBezTo>
                  <a:pt x="9" y="13"/>
                  <a:pt x="11" y="10"/>
                  <a:pt x="14" y="9"/>
                </a:cubicBezTo>
                <a:cubicBezTo>
                  <a:pt x="13" y="6"/>
                  <a:pt x="13" y="4"/>
                  <a:pt x="16" y="2"/>
                </a:cubicBezTo>
                <a:cubicBezTo>
                  <a:pt x="16" y="2"/>
                  <a:pt x="16" y="2"/>
                  <a:pt x="16" y="2"/>
                </a:cubicBezTo>
                <a:cubicBezTo>
                  <a:pt x="15" y="1"/>
                  <a:pt x="16" y="0"/>
                  <a:pt x="16" y="0"/>
                </a:cubicBezTo>
                <a:cubicBezTo>
                  <a:pt x="17" y="0"/>
                  <a:pt x="18" y="0"/>
                  <a:pt x="18" y="1"/>
                </a:cubicBezTo>
                <a:cubicBezTo>
                  <a:pt x="18" y="1"/>
                  <a:pt x="18" y="1"/>
                  <a:pt x="18" y="1"/>
                </a:cubicBezTo>
                <a:cubicBezTo>
                  <a:pt x="21" y="0"/>
                  <a:pt x="23" y="1"/>
                  <a:pt x="24" y="4"/>
                </a:cubicBezTo>
                <a:cubicBezTo>
                  <a:pt x="27" y="3"/>
                  <a:pt x="31" y="4"/>
                  <a:pt x="32" y="8"/>
                </a:cubicBezTo>
                <a:cubicBezTo>
                  <a:pt x="33" y="8"/>
                  <a:pt x="34" y="8"/>
                  <a:pt x="35" y="9"/>
                </a:cubicBezTo>
                <a:lnTo>
                  <a:pt x="38" y="0"/>
                </a:lnTo>
                <a:cubicBezTo>
                  <a:pt x="40" y="0"/>
                  <a:pt x="48" y="7"/>
                  <a:pt x="49" y="16"/>
                </a:cubicBezTo>
                <a:cubicBezTo>
                  <a:pt x="49" y="21"/>
                  <a:pt x="46" y="27"/>
                  <a:pt x="44" y="30"/>
                </a:cubicBezTo>
                <a:cubicBezTo>
                  <a:pt x="46" y="30"/>
                  <a:pt x="47" y="31"/>
                  <a:pt x="47" y="32"/>
                </a:cubicBezTo>
                <a:cubicBezTo>
                  <a:pt x="48" y="34"/>
                  <a:pt x="48" y="35"/>
                  <a:pt x="47" y="37"/>
                </a:cubicBezTo>
                <a:cubicBezTo>
                  <a:pt x="47" y="39"/>
                  <a:pt x="45" y="41"/>
                  <a:pt x="43" y="42"/>
                </a:cubicBezTo>
                <a:cubicBezTo>
                  <a:pt x="45" y="43"/>
                  <a:pt x="47" y="46"/>
                  <a:pt x="47" y="48"/>
                </a:cubicBezTo>
                <a:cubicBezTo>
                  <a:pt x="47" y="49"/>
                  <a:pt x="46" y="50"/>
                  <a:pt x="46" y="51"/>
                </a:cubicBezTo>
                <a:cubicBezTo>
                  <a:pt x="46" y="52"/>
                  <a:pt x="46" y="52"/>
                  <a:pt x="46" y="52"/>
                </a:cubicBezTo>
                <a:cubicBezTo>
                  <a:pt x="49" y="53"/>
                  <a:pt x="50" y="57"/>
                  <a:pt x="48" y="60"/>
                </a:cubicBezTo>
                <a:lnTo>
                  <a:pt x="89" y="146"/>
                </a:lnTo>
                <a:cubicBezTo>
                  <a:pt x="94" y="147"/>
                  <a:pt x="95" y="151"/>
                  <a:pt x="94" y="155"/>
                </a:cubicBezTo>
                <a:cubicBezTo>
                  <a:pt x="95" y="155"/>
                  <a:pt x="97" y="155"/>
                  <a:pt x="98" y="157"/>
                </a:cubicBezTo>
                <a:cubicBezTo>
                  <a:pt x="96" y="157"/>
                  <a:pt x="95" y="159"/>
                  <a:pt x="96" y="161"/>
                </a:cubicBezTo>
                <a:cubicBezTo>
                  <a:pt x="98" y="164"/>
                  <a:pt x="103" y="164"/>
                  <a:pt x="104" y="172"/>
                </a:cubicBezTo>
                <a:cubicBezTo>
                  <a:pt x="107" y="174"/>
                  <a:pt x="109" y="179"/>
                  <a:pt x="107" y="183"/>
                </a:cubicBezTo>
                <a:cubicBezTo>
                  <a:pt x="109" y="185"/>
                  <a:pt x="111" y="189"/>
                  <a:pt x="111" y="189"/>
                </a:cubicBezTo>
                <a:cubicBezTo>
                  <a:pt x="112" y="186"/>
                  <a:pt x="116" y="187"/>
                  <a:pt x="118" y="188"/>
                </a:cubicBezTo>
                <a:cubicBezTo>
                  <a:pt x="123" y="183"/>
                  <a:pt x="130" y="186"/>
                  <a:pt x="132" y="194"/>
                </a:cubicBezTo>
                <a:cubicBezTo>
                  <a:pt x="135" y="202"/>
                  <a:pt x="146" y="206"/>
                  <a:pt x="152" y="205"/>
                </a:cubicBezTo>
                <a:cubicBezTo>
                  <a:pt x="160" y="204"/>
                  <a:pt x="173" y="199"/>
                  <a:pt x="180" y="195"/>
                </a:cubicBezTo>
                <a:close/>
                <a:moveTo>
                  <a:pt x="22" y="40"/>
                </a:moveTo>
                <a:lnTo>
                  <a:pt x="22" y="40"/>
                </a:lnTo>
                <a:lnTo>
                  <a:pt x="26" y="42"/>
                </a:lnTo>
                <a:cubicBezTo>
                  <a:pt x="26" y="41"/>
                  <a:pt x="26" y="40"/>
                  <a:pt x="26" y="39"/>
                </a:cubicBezTo>
                <a:cubicBezTo>
                  <a:pt x="25" y="38"/>
                  <a:pt x="23" y="38"/>
                  <a:pt x="22" y="40"/>
                </a:cubicBezTo>
                <a:close/>
                <a:moveTo>
                  <a:pt x="35" y="20"/>
                </a:moveTo>
                <a:lnTo>
                  <a:pt x="35" y="20"/>
                </a:lnTo>
                <a:cubicBezTo>
                  <a:pt x="35" y="20"/>
                  <a:pt x="35" y="20"/>
                  <a:pt x="36" y="20"/>
                </a:cubicBezTo>
                <a:cubicBezTo>
                  <a:pt x="37" y="18"/>
                  <a:pt x="35" y="17"/>
                  <a:pt x="33" y="15"/>
                </a:cubicBezTo>
                <a:cubicBezTo>
                  <a:pt x="33" y="16"/>
                  <a:pt x="32" y="16"/>
                  <a:pt x="31" y="16"/>
                </a:cubicBezTo>
                <a:cubicBezTo>
                  <a:pt x="31" y="17"/>
                  <a:pt x="31" y="17"/>
                  <a:pt x="31" y="17"/>
                </a:cubicBezTo>
                <a:lnTo>
                  <a:pt x="32" y="17"/>
                </a:lnTo>
                <a:cubicBezTo>
                  <a:pt x="33" y="18"/>
                  <a:pt x="34" y="19"/>
                  <a:pt x="35" y="20"/>
                </a:cubicBezTo>
                <a:close/>
                <a:moveTo>
                  <a:pt x="23" y="15"/>
                </a:moveTo>
                <a:lnTo>
                  <a:pt x="23" y="15"/>
                </a:lnTo>
                <a:cubicBezTo>
                  <a:pt x="23" y="15"/>
                  <a:pt x="24" y="14"/>
                  <a:pt x="24" y="13"/>
                </a:cubicBezTo>
                <a:cubicBezTo>
                  <a:pt x="24" y="13"/>
                  <a:pt x="23" y="13"/>
                  <a:pt x="23" y="13"/>
                </a:cubicBezTo>
                <a:lnTo>
                  <a:pt x="24" y="11"/>
                </a:lnTo>
                <a:lnTo>
                  <a:pt x="23" y="10"/>
                </a:lnTo>
                <a:lnTo>
                  <a:pt x="19" y="12"/>
                </a:lnTo>
                <a:lnTo>
                  <a:pt x="19" y="13"/>
                </a:lnTo>
                <a:lnTo>
                  <a:pt x="21" y="14"/>
                </a:lnTo>
                <a:cubicBezTo>
                  <a:pt x="21" y="14"/>
                  <a:pt x="21" y="14"/>
                  <a:pt x="21" y="15"/>
                </a:cubicBezTo>
                <a:cubicBezTo>
                  <a:pt x="21" y="15"/>
                  <a:pt x="23" y="15"/>
                  <a:pt x="23" y="15"/>
                </a:cubicBezTo>
                <a:close/>
                <a:moveTo>
                  <a:pt x="19" y="27"/>
                </a:moveTo>
                <a:lnTo>
                  <a:pt x="19" y="27"/>
                </a:lnTo>
                <a:cubicBezTo>
                  <a:pt x="19" y="26"/>
                  <a:pt x="18" y="24"/>
                  <a:pt x="18" y="23"/>
                </a:cubicBezTo>
                <a:lnTo>
                  <a:pt x="19" y="22"/>
                </a:lnTo>
                <a:cubicBezTo>
                  <a:pt x="19" y="22"/>
                  <a:pt x="19" y="22"/>
                  <a:pt x="19" y="22"/>
                </a:cubicBezTo>
                <a:cubicBezTo>
                  <a:pt x="18" y="23"/>
                  <a:pt x="17" y="23"/>
                  <a:pt x="16" y="23"/>
                </a:cubicBezTo>
                <a:cubicBezTo>
                  <a:pt x="16" y="25"/>
                  <a:pt x="16" y="27"/>
                  <a:pt x="18" y="28"/>
                </a:cubicBezTo>
                <a:cubicBezTo>
                  <a:pt x="18" y="28"/>
                  <a:pt x="19" y="27"/>
                  <a:pt x="19" y="27"/>
                </a:cubicBez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78" name="Freeform 1878"/>
          <p:cNvSpPr>
            <a:spLocks/>
          </p:cNvSpPr>
          <p:nvPr userDrawn="1"/>
        </p:nvSpPr>
        <p:spPr bwMode="auto">
          <a:xfrm>
            <a:off x="339726" y="520700"/>
            <a:ext cx="7938" cy="7938"/>
          </a:xfrm>
          <a:custGeom>
            <a:avLst/>
            <a:gdLst>
              <a:gd name="T0" fmla="*/ 0 w 11"/>
              <a:gd name="T1" fmla="*/ 5 h 11"/>
              <a:gd name="T2" fmla="*/ 0 w 11"/>
              <a:gd name="T3" fmla="*/ 5 h 11"/>
              <a:gd name="T4" fmla="*/ 5 w 11"/>
              <a:gd name="T5" fmla="*/ 0 h 11"/>
              <a:gd name="T6" fmla="*/ 11 w 11"/>
              <a:gd name="T7" fmla="*/ 5 h 11"/>
              <a:gd name="T8" fmla="*/ 5 w 11"/>
              <a:gd name="T9" fmla="*/ 11 h 11"/>
              <a:gd name="T10" fmla="*/ 0 w 11"/>
              <a:gd name="T11" fmla="*/ 5 h 11"/>
            </a:gdLst>
            <a:ahLst/>
            <a:cxnLst>
              <a:cxn ang="0">
                <a:pos x="T0" y="T1"/>
              </a:cxn>
              <a:cxn ang="0">
                <a:pos x="T2" y="T3"/>
              </a:cxn>
              <a:cxn ang="0">
                <a:pos x="T4" y="T5"/>
              </a:cxn>
              <a:cxn ang="0">
                <a:pos x="T6" y="T7"/>
              </a:cxn>
              <a:cxn ang="0">
                <a:pos x="T8" y="T9"/>
              </a:cxn>
              <a:cxn ang="0">
                <a:pos x="T10" y="T11"/>
              </a:cxn>
            </a:cxnLst>
            <a:rect l="0" t="0" r="r" b="b"/>
            <a:pathLst>
              <a:path w="11" h="11">
                <a:moveTo>
                  <a:pt x="0" y="5"/>
                </a:moveTo>
                <a:lnTo>
                  <a:pt x="0" y="5"/>
                </a:lnTo>
                <a:cubicBezTo>
                  <a:pt x="0" y="2"/>
                  <a:pt x="2" y="0"/>
                  <a:pt x="5" y="0"/>
                </a:cubicBezTo>
                <a:cubicBezTo>
                  <a:pt x="8" y="0"/>
                  <a:pt x="11" y="2"/>
                  <a:pt x="11" y="5"/>
                </a:cubicBezTo>
                <a:cubicBezTo>
                  <a:pt x="11" y="8"/>
                  <a:pt x="8" y="11"/>
                  <a:pt x="5" y="11"/>
                </a:cubicBezTo>
                <a:cubicBezTo>
                  <a:pt x="2" y="11"/>
                  <a:pt x="0" y="8"/>
                  <a:pt x="0" y="5"/>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79" name="Freeform 1879"/>
          <p:cNvSpPr>
            <a:spLocks/>
          </p:cNvSpPr>
          <p:nvPr userDrawn="1"/>
        </p:nvSpPr>
        <p:spPr bwMode="auto">
          <a:xfrm>
            <a:off x="407988" y="674690"/>
            <a:ext cx="7938" cy="4763"/>
          </a:xfrm>
          <a:custGeom>
            <a:avLst/>
            <a:gdLst>
              <a:gd name="T0" fmla="*/ 10 w 11"/>
              <a:gd name="T1" fmla="*/ 0 h 7"/>
              <a:gd name="T2" fmla="*/ 10 w 11"/>
              <a:gd name="T3" fmla="*/ 0 h 7"/>
              <a:gd name="T4" fmla="*/ 8 w 11"/>
              <a:gd name="T5" fmla="*/ 6 h 7"/>
              <a:gd name="T6" fmla="*/ 0 w 11"/>
              <a:gd name="T7" fmla="*/ 4 h 7"/>
              <a:gd name="T8" fmla="*/ 10 w 11"/>
              <a:gd name="T9" fmla="*/ 0 h 7"/>
            </a:gdLst>
            <a:ahLst/>
            <a:cxnLst>
              <a:cxn ang="0">
                <a:pos x="T0" y="T1"/>
              </a:cxn>
              <a:cxn ang="0">
                <a:pos x="T2" y="T3"/>
              </a:cxn>
              <a:cxn ang="0">
                <a:pos x="T4" y="T5"/>
              </a:cxn>
              <a:cxn ang="0">
                <a:pos x="T6" y="T7"/>
              </a:cxn>
              <a:cxn ang="0">
                <a:pos x="T8" y="T9"/>
              </a:cxn>
            </a:cxnLst>
            <a:rect l="0" t="0" r="r" b="b"/>
            <a:pathLst>
              <a:path w="11" h="7">
                <a:moveTo>
                  <a:pt x="10" y="0"/>
                </a:moveTo>
                <a:lnTo>
                  <a:pt x="10" y="0"/>
                </a:lnTo>
                <a:cubicBezTo>
                  <a:pt x="11" y="2"/>
                  <a:pt x="10" y="5"/>
                  <a:pt x="8" y="6"/>
                </a:cubicBezTo>
                <a:cubicBezTo>
                  <a:pt x="6" y="7"/>
                  <a:pt x="2" y="7"/>
                  <a:pt x="0" y="4"/>
                </a:cubicBezTo>
                <a:cubicBezTo>
                  <a:pt x="4" y="5"/>
                  <a:pt x="8" y="2"/>
                  <a:pt x="10"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80" name="Freeform 1880"/>
          <p:cNvSpPr>
            <a:spLocks/>
          </p:cNvSpPr>
          <p:nvPr userDrawn="1"/>
        </p:nvSpPr>
        <p:spPr bwMode="auto">
          <a:xfrm>
            <a:off x="395288" y="660402"/>
            <a:ext cx="14288" cy="7938"/>
          </a:xfrm>
          <a:custGeom>
            <a:avLst/>
            <a:gdLst>
              <a:gd name="T0" fmla="*/ 10 w 20"/>
              <a:gd name="T1" fmla="*/ 1 h 12"/>
              <a:gd name="T2" fmla="*/ 10 w 20"/>
              <a:gd name="T3" fmla="*/ 1 h 12"/>
              <a:gd name="T4" fmla="*/ 16 w 20"/>
              <a:gd name="T5" fmla="*/ 9 h 12"/>
              <a:gd name="T6" fmla="*/ 4 w 20"/>
              <a:gd name="T7" fmla="*/ 6 h 12"/>
              <a:gd name="T8" fmla="*/ 1 w 20"/>
              <a:gd name="T9" fmla="*/ 4 h 12"/>
              <a:gd name="T10" fmla="*/ 1 w 20"/>
              <a:gd name="T11" fmla="*/ 3 h 12"/>
              <a:gd name="T12" fmla="*/ 3 w 20"/>
              <a:gd name="T13" fmla="*/ 3 h 12"/>
              <a:gd name="T14" fmla="*/ 4 w 20"/>
              <a:gd name="T15" fmla="*/ 5 h 12"/>
              <a:gd name="T16" fmla="*/ 6 w 20"/>
              <a:gd name="T17" fmla="*/ 4 h 12"/>
              <a:gd name="T18" fmla="*/ 7 w 20"/>
              <a:gd name="T19" fmla="*/ 6 h 12"/>
              <a:gd name="T20" fmla="*/ 8 w 20"/>
              <a:gd name="T21" fmla="*/ 3 h 12"/>
              <a:gd name="T22" fmla="*/ 10 w 20"/>
              <a:gd name="T2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2">
                <a:moveTo>
                  <a:pt x="10" y="1"/>
                </a:moveTo>
                <a:lnTo>
                  <a:pt x="10" y="1"/>
                </a:lnTo>
                <a:cubicBezTo>
                  <a:pt x="15" y="0"/>
                  <a:pt x="20" y="4"/>
                  <a:pt x="16" y="9"/>
                </a:cubicBezTo>
                <a:cubicBezTo>
                  <a:pt x="13" y="12"/>
                  <a:pt x="6" y="8"/>
                  <a:pt x="4" y="6"/>
                </a:cubicBezTo>
                <a:lnTo>
                  <a:pt x="1" y="4"/>
                </a:lnTo>
                <a:cubicBezTo>
                  <a:pt x="1" y="4"/>
                  <a:pt x="0" y="3"/>
                  <a:pt x="1" y="3"/>
                </a:cubicBezTo>
                <a:lnTo>
                  <a:pt x="3" y="3"/>
                </a:lnTo>
                <a:cubicBezTo>
                  <a:pt x="3" y="4"/>
                  <a:pt x="3" y="4"/>
                  <a:pt x="4" y="5"/>
                </a:cubicBezTo>
                <a:cubicBezTo>
                  <a:pt x="4" y="4"/>
                  <a:pt x="5" y="3"/>
                  <a:pt x="6" y="4"/>
                </a:cubicBezTo>
                <a:cubicBezTo>
                  <a:pt x="6" y="5"/>
                  <a:pt x="6" y="6"/>
                  <a:pt x="7" y="6"/>
                </a:cubicBezTo>
                <a:cubicBezTo>
                  <a:pt x="7" y="6"/>
                  <a:pt x="7" y="4"/>
                  <a:pt x="8" y="3"/>
                </a:cubicBezTo>
                <a:cubicBezTo>
                  <a:pt x="9" y="3"/>
                  <a:pt x="10" y="2"/>
                  <a:pt x="10" y="1"/>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81" name="Freeform 1881"/>
          <p:cNvSpPr>
            <a:spLocks/>
          </p:cNvSpPr>
          <p:nvPr userDrawn="1"/>
        </p:nvSpPr>
        <p:spPr bwMode="auto">
          <a:xfrm>
            <a:off x="401640" y="652463"/>
            <a:ext cx="3175" cy="3175"/>
          </a:xfrm>
          <a:custGeom>
            <a:avLst/>
            <a:gdLst>
              <a:gd name="T0" fmla="*/ 3 w 3"/>
              <a:gd name="T1" fmla="*/ 0 h 4"/>
              <a:gd name="T2" fmla="*/ 3 w 3"/>
              <a:gd name="T3" fmla="*/ 0 h 4"/>
              <a:gd name="T4" fmla="*/ 1 w 3"/>
              <a:gd name="T5" fmla="*/ 4 h 4"/>
              <a:gd name="T6" fmla="*/ 0 w 3"/>
              <a:gd name="T7" fmla="*/ 2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3" y="0"/>
                </a:lnTo>
                <a:cubicBezTo>
                  <a:pt x="3" y="1"/>
                  <a:pt x="3" y="3"/>
                  <a:pt x="1" y="4"/>
                </a:cubicBezTo>
                <a:cubicBezTo>
                  <a:pt x="1" y="3"/>
                  <a:pt x="1" y="3"/>
                  <a:pt x="0" y="2"/>
                </a:cubicBezTo>
                <a:cubicBezTo>
                  <a:pt x="1" y="2"/>
                  <a:pt x="2" y="0"/>
                  <a:pt x="3"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82" name="Freeform 1882"/>
          <p:cNvSpPr>
            <a:spLocks/>
          </p:cNvSpPr>
          <p:nvPr userDrawn="1"/>
        </p:nvSpPr>
        <p:spPr bwMode="auto">
          <a:xfrm>
            <a:off x="384176" y="650877"/>
            <a:ext cx="17463" cy="9525"/>
          </a:xfrm>
          <a:custGeom>
            <a:avLst/>
            <a:gdLst>
              <a:gd name="T0" fmla="*/ 1 w 25"/>
              <a:gd name="T1" fmla="*/ 0 h 14"/>
              <a:gd name="T2" fmla="*/ 1 w 25"/>
              <a:gd name="T3" fmla="*/ 0 h 14"/>
              <a:gd name="T4" fmla="*/ 5 w 25"/>
              <a:gd name="T5" fmla="*/ 1 h 14"/>
              <a:gd name="T6" fmla="*/ 5 w 25"/>
              <a:gd name="T7" fmla="*/ 5 h 14"/>
              <a:gd name="T8" fmla="*/ 8 w 25"/>
              <a:gd name="T9" fmla="*/ 3 h 14"/>
              <a:gd name="T10" fmla="*/ 8 w 25"/>
              <a:gd name="T11" fmla="*/ 7 h 14"/>
              <a:gd name="T12" fmla="*/ 11 w 25"/>
              <a:gd name="T13" fmla="*/ 6 h 14"/>
              <a:gd name="T14" fmla="*/ 11 w 25"/>
              <a:gd name="T15" fmla="*/ 8 h 14"/>
              <a:gd name="T16" fmla="*/ 14 w 25"/>
              <a:gd name="T17" fmla="*/ 7 h 14"/>
              <a:gd name="T18" fmla="*/ 22 w 25"/>
              <a:gd name="T19" fmla="*/ 5 h 14"/>
              <a:gd name="T20" fmla="*/ 25 w 25"/>
              <a:gd name="T21" fmla="*/ 10 h 14"/>
              <a:gd name="T22" fmla="*/ 17 w 25"/>
              <a:gd name="T23" fmla="*/ 12 h 14"/>
              <a:gd name="T24" fmla="*/ 3 w 25"/>
              <a:gd name="T25" fmla="*/ 7 h 14"/>
              <a:gd name="T26" fmla="*/ 1 w 25"/>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4">
                <a:moveTo>
                  <a:pt x="1" y="0"/>
                </a:moveTo>
                <a:lnTo>
                  <a:pt x="1" y="0"/>
                </a:lnTo>
                <a:cubicBezTo>
                  <a:pt x="4" y="0"/>
                  <a:pt x="5" y="1"/>
                  <a:pt x="5" y="1"/>
                </a:cubicBezTo>
                <a:cubicBezTo>
                  <a:pt x="5" y="1"/>
                  <a:pt x="4" y="4"/>
                  <a:pt x="5" y="5"/>
                </a:cubicBezTo>
                <a:cubicBezTo>
                  <a:pt x="5" y="3"/>
                  <a:pt x="7" y="2"/>
                  <a:pt x="8" y="3"/>
                </a:cubicBezTo>
                <a:cubicBezTo>
                  <a:pt x="7" y="4"/>
                  <a:pt x="7" y="6"/>
                  <a:pt x="8" y="7"/>
                </a:cubicBezTo>
                <a:cubicBezTo>
                  <a:pt x="8" y="5"/>
                  <a:pt x="10" y="4"/>
                  <a:pt x="11" y="6"/>
                </a:cubicBezTo>
                <a:cubicBezTo>
                  <a:pt x="11" y="6"/>
                  <a:pt x="10" y="7"/>
                  <a:pt x="11" y="8"/>
                </a:cubicBezTo>
                <a:cubicBezTo>
                  <a:pt x="12" y="6"/>
                  <a:pt x="13" y="6"/>
                  <a:pt x="14" y="7"/>
                </a:cubicBezTo>
                <a:cubicBezTo>
                  <a:pt x="14" y="7"/>
                  <a:pt x="17" y="8"/>
                  <a:pt x="22" y="5"/>
                </a:cubicBezTo>
                <a:cubicBezTo>
                  <a:pt x="24" y="6"/>
                  <a:pt x="25" y="8"/>
                  <a:pt x="25" y="10"/>
                </a:cubicBezTo>
                <a:cubicBezTo>
                  <a:pt x="24" y="14"/>
                  <a:pt x="20" y="14"/>
                  <a:pt x="17" y="12"/>
                </a:cubicBezTo>
                <a:cubicBezTo>
                  <a:pt x="11" y="8"/>
                  <a:pt x="5" y="10"/>
                  <a:pt x="3" y="7"/>
                </a:cubicBezTo>
                <a:cubicBezTo>
                  <a:pt x="1" y="6"/>
                  <a:pt x="0" y="3"/>
                  <a:pt x="1"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83" name="Freeform 1883"/>
          <p:cNvSpPr>
            <a:spLocks/>
          </p:cNvSpPr>
          <p:nvPr userDrawn="1"/>
        </p:nvSpPr>
        <p:spPr bwMode="auto">
          <a:xfrm>
            <a:off x="398465" y="642938"/>
            <a:ext cx="3175" cy="3175"/>
          </a:xfrm>
          <a:custGeom>
            <a:avLst/>
            <a:gdLst>
              <a:gd name="T0" fmla="*/ 2 w 4"/>
              <a:gd name="T1" fmla="*/ 0 h 4"/>
              <a:gd name="T2" fmla="*/ 2 w 4"/>
              <a:gd name="T3" fmla="*/ 0 h 4"/>
              <a:gd name="T4" fmla="*/ 4 w 4"/>
              <a:gd name="T5" fmla="*/ 4 h 4"/>
              <a:gd name="T6" fmla="*/ 0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2" y="0"/>
                </a:lnTo>
                <a:cubicBezTo>
                  <a:pt x="2" y="1"/>
                  <a:pt x="3" y="2"/>
                  <a:pt x="4" y="4"/>
                </a:cubicBezTo>
                <a:cubicBezTo>
                  <a:pt x="2" y="3"/>
                  <a:pt x="0" y="2"/>
                  <a:pt x="0" y="0"/>
                </a:cubicBezTo>
                <a:lnTo>
                  <a:pt x="2" y="0"/>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84" name="Freeform 1884"/>
          <p:cNvSpPr>
            <a:spLocks/>
          </p:cNvSpPr>
          <p:nvPr userDrawn="1"/>
        </p:nvSpPr>
        <p:spPr bwMode="auto">
          <a:xfrm>
            <a:off x="400051" y="641352"/>
            <a:ext cx="12700" cy="30163"/>
          </a:xfrm>
          <a:custGeom>
            <a:avLst/>
            <a:gdLst>
              <a:gd name="T0" fmla="*/ 4 w 19"/>
              <a:gd name="T1" fmla="*/ 0 h 42"/>
              <a:gd name="T2" fmla="*/ 4 w 19"/>
              <a:gd name="T3" fmla="*/ 0 h 42"/>
              <a:gd name="T4" fmla="*/ 18 w 19"/>
              <a:gd name="T5" fmla="*/ 33 h 42"/>
              <a:gd name="T6" fmla="*/ 12 w 19"/>
              <a:gd name="T7" fmla="*/ 40 h 42"/>
              <a:gd name="T8" fmla="*/ 4 w 19"/>
              <a:gd name="T9" fmla="*/ 38 h 42"/>
              <a:gd name="T10" fmla="*/ 13 w 19"/>
              <a:gd name="T11" fmla="*/ 28 h 42"/>
              <a:gd name="T12" fmla="*/ 11 w 19"/>
              <a:gd name="T13" fmla="*/ 18 h 42"/>
              <a:gd name="T14" fmla="*/ 9 w 19"/>
              <a:gd name="T15" fmla="*/ 24 h 42"/>
              <a:gd name="T16" fmla="*/ 4 w 19"/>
              <a:gd name="T17" fmla="*/ 23 h 42"/>
              <a:gd name="T18" fmla="*/ 5 w 19"/>
              <a:gd name="T19" fmla="*/ 21 h 42"/>
              <a:gd name="T20" fmla="*/ 6 w 19"/>
              <a:gd name="T21" fmla="*/ 10 h 42"/>
              <a:gd name="T22" fmla="*/ 2 w 19"/>
              <a:gd name="T23" fmla="*/ 15 h 42"/>
              <a:gd name="T24" fmla="*/ 0 w 19"/>
              <a:gd name="T25" fmla="*/ 15 h 42"/>
              <a:gd name="T26" fmla="*/ 0 w 19"/>
              <a:gd name="T27" fmla="*/ 6 h 42"/>
              <a:gd name="T28" fmla="*/ 6 w 19"/>
              <a:gd name="T29" fmla="*/ 8 h 42"/>
              <a:gd name="T30" fmla="*/ 4 w 19"/>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2">
                <a:moveTo>
                  <a:pt x="4" y="0"/>
                </a:moveTo>
                <a:lnTo>
                  <a:pt x="4" y="0"/>
                </a:lnTo>
                <a:cubicBezTo>
                  <a:pt x="9" y="4"/>
                  <a:pt x="19" y="26"/>
                  <a:pt x="18" y="33"/>
                </a:cubicBezTo>
                <a:cubicBezTo>
                  <a:pt x="17" y="36"/>
                  <a:pt x="15" y="39"/>
                  <a:pt x="12" y="40"/>
                </a:cubicBezTo>
                <a:cubicBezTo>
                  <a:pt x="8" y="42"/>
                  <a:pt x="4" y="40"/>
                  <a:pt x="4" y="38"/>
                </a:cubicBezTo>
                <a:cubicBezTo>
                  <a:pt x="11" y="39"/>
                  <a:pt x="15" y="33"/>
                  <a:pt x="13" y="28"/>
                </a:cubicBezTo>
                <a:cubicBezTo>
                  <a:pt x="14" y="24"/>
                  <a:pt x="14" y="22"/>
                  <a:pt x="11" y="18"/>
                </a:cubicBezTo>
                <a:cubicBezTo>
                  <a:pt x="11" y="21"/>
                  <a:pt x="10" y="23"/>
                  <a:pt x="9" y="24"/>
                </a:cubicBezTo>
                <a:cubicBezTo>
                  <a:pt x="8" y="23"/>
                  <a:pt x="6" y="23"/>
                  <a:pt x="4" y="23"/>
                </a:cubicBezTo>
                <a:cubicBezTo>
                  <a:pt x="5" y="23"/>
                  <a:pt x="5" y="21"/>
                  <a:pt x="5" y="21"/>
                </a:cubicBezTo>
                <a:cubicBezTo>
                  <a:pt x="8" y="19"/>
                  <a:pt x="8" y="14"/>
                  <a:pt x="6" y="10"/>
                </a:cubicBezTo>
                <a:cubicBezTo>
                  <a:pt x="5" y="13"/>
                  <a:pt x="4" y="14"/>
                  <a:pt x="2" y="15"/>
                </a:cubicBezTo>
                <a:lnTo>
                  <a:pt x="0" y="15"/>
                </a:lnTo>
                <a:cubicBezTo>
                  <a:pt x="2" y="12"/>
                  <a:pt x="1" y="10"/>
                  <a:pt x="0" y="6"/>
                </a:cubicBezTo>
                <a:cubicBezTo>
                  <a:pt x="2" y="8"/>
                  <a:pt x="4" y="9"/>
                  <a:pt x="6" y="8"/>
                </a:cubicBezTo>
                <a:cubicBezTo>
                  <a:pt x="4" y="6"/>
                  <a:pt x="3" y="2"/>
                  <a:pt x="4"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85" name="Freeform 1885"/>
          <p:cNvSpPr>
            <a:spLocks/>
          </p:cNvSpPr>
          <p:nvPr userDrawn="1"/>
        </p:nvSpPr>
        <p:spPr bwMode="auto">
          <a:xfrm>
            <a:off x="377826" y="638177"/>
            <a:ext cx="20638" cy="15875"/>
          </a:xfrm>
          <a:custGeom>
            <a:avLst/>
            <a:gdLst>
              <a:gd name="T0" fmla="*/ 9 w 31"/>
              <a:gd name="T1" fmla="*/ 0 h 22"/>
              <a:gd name="T2" fmla="*/ 9 w 31"/>
              <a:gd name="T3" fmla="*/ 0 h 22"/>
              <a:gd name="T4" fmla="*/ 7 w 31"/>
              <a:gd name="T5" fmla="*/ 10 h 22"/>
              <a:gd name="T6" fmla="*/ 7 w 31"/>
              <a:gd name="T7" fmla="*/ 10 h 22"/>
              <a:gd name="T8" fmla="*/ 7 w 31"/>
              <a:gd name="T9" fmla="*/ 11 h 22"/>
              <a:gd name="T10" fmla="*/ 8 w 31"/>
              <a:gd name="T11" fmla="*/ 11 h 22"/>
              <a:gd name="T12" fmla="*/ 9 w 31"/>
              <a:gd name="T13" fmla="*/ 8 h 22"/>
              <a:gd name="T14" fmla="*/ 11 w 31"/>
              <a:gd name="T15" fmla="*/ 10 h 22"/>
              <a:gd name="T16" fmla="*/ 11 w 31"/>
              <a:gd name="T17" fmla="*/ 11 h 22"/>
              <a:gd name="T18" fmla="*/ 10 w 31"/>
              <a:gd name="T19" fmla="*/ 12 h 22"/>
              <a:gd name="T20" fmla="*/ 11 w 31"/>
              <a:gd name="T21" fmla="*/ 12 h 22"/>
              <a:gd name="T22" fmla="*/ 13 w 31"/>
              <a:gd name="T23" fmla="*/ 10 h 22"/>
              <a:gd name="T24" fmla="*/ 15 w 31"/>
              <a:gd name="T25" fmla="*/ 13 h 22"/>
              <a:gd name="T26" fmla="*/ 15 w 31"/>
              <a:gd name="T27" fmla="*/ 13 h 22"/>
              <a:gd name="T28" fmla="*/ 16 w 31"/>
              <a:gd name="T29" fmla="*/ 13 h 22"/>
              <a:gd name="T30" fmla="*/ 16 w 31"/>
              <a:gd name="T31" fmla="*/ 12 h 22"/>
              <a:gd name="T32" fmla="*/ 16 w 31"/>
              <a:gd name="T33" fmla="*/ 11 h 22"/>
              <a:gd name="T34" fmla="*/ 20 w 31"/>
              <a:gd name="T35" fmla="*/ 14 h 22"/>
              <a:gd name="T36" fmla="*/ 26 w 31"/>
              <a:gd name="T37" fmla="*/ 11 h 22"/>
              <a:gd name="T38" fmla="*/ 30 w 31"/>
              <a:gd name="T39" fmla="*/ 14 h 22"/>
              <a:gd name="T40" fmla="*/ 26 w 31"/>
              <a:gd name="T41" fmla="*/ 21 h 22"/>
              <a:gd name="T42" fmla="*/ 14 w 31"/>
              <a:gd name="T43" fmla="*/ 15 h 22"/>
              <a:gd name="T44" fmla="*/ 7 w 31"/>
              <a:gd name="T45" fmla="*/ 13 h 22"/>
              <a:gd name="T46" fmla="*/ 9 w 31"/>
              <a:gd name="T4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2">
                <a:moveTo>
                  <a:pt x="9" y="0"/>
                </a:moveTo>
                <a:lnTo>
                  <a:pt x="9" y="0"/>
                </a:lnTo>
                <a:cubicBezTo>
                  <a:pt x="14" y="4"/>
                  <a:pt x="8" y="6"/>
                  <a:pt x="7" y="10"/>
                </a:cubicBezTo>
                <a:lnTo>
                  <a:pt x="7" y="10"/>
                </a:lnTo>
                <a:lnTo>
                  <a:pt x="7" y="11"/>
                </a:lnTo>
                <a:lnTo>
                  <a:pt x="8" y="11"/>
                </a:lnTo>
                <a:cubicBezTo>
                  <a:pt x="8" y="9"/>
                  <a:pt x="9" y="8"/>
                  <a:pt x="9" y="8"/>
                </a:cubicBezTo>
                <a:cubicBezTo>
                  <a:pt x="9" y="7"/>
                  <a:pt x="11" y="10"/>
                  <a:pt x="11" y="10"/>
                </a:cubicBezTo>
                <a:cubicBezTo>
                  <a:pt x="11" y="10"/>
                  <a:pt x="11" y="10"/>
                  <a:pt x="11" y="11"/>
                </a:cubicBezTo>
                <a:cubicBezTo>
                  <a:pt x="10" y="11"/>
                  <a:pt x="10" y="11"/>
                  <a:pt x="10" y="12"/>
                </a:cubicBezTo>
                <a:lnTo>
                  <a:pt x="11" y="12"/>
                </a:lnTo>
                <a:cubicBezTo>
                  <a:pt x="11" y="11"/>
                  <a:pt x="12" y="11"/>
                  <a:pt x="13" y="10"/>
                </a:cubicBezTo>
                <a:cubicBezTo>
                  <a:pt x="14" y="10"/>
                  <a:pt x="14" y="12"/>
                  <a:pt x="15" y="13"/>
                </a:cubicBezTo>
                <a:lnTo>
                  <a:pt x="15" y="13"/>
                </a:lnTo>
                <a:lnTo>
                  <a:pt x="16" y="13"/>
                </a:lnTo>
                <a:cubicBezTo>
                  <a:pt x="16" y="13"/>
                  <a:pt x="16" y="12"/>
                  <a:pt x="16" y="12"/>
                </a:cubicBezTo>
                <a:lnTo>
                  <a:pt x="16" y="11"/>
                </a:lnTo>
                <a:cubicBezTo>
                  <a:pt x="18" y="11"/>
                  <a:pt x="19" y="13"/>
                  <a:pt x="20" y="14"/>
                </a:cubicBezTo>
                <a:cubicBezTo>
                  <a:pt x="22" y="14"/>
                  <a:pt x="23" y="10"/>
                  <a:pt x="26" y="11"/>
                </a:cubicBezTo>
                <a:cubicBezTo>
                  <a:pt x="26" y="11"/>
                  <a:pt x="29" y="12"/>
                  <a:pt x="30" y="14"/>
                </a:cubicBezTo>
                <a:cubicBezTo>
                  <a:pt x="31" y="19"/>
                  <a:pt x="29" y="20"/>
                  <a:pt x="26" y="21"/>
                </a:cubicBezTo>
                <a:cubicBezTo>
                  <a:pt x="21" y="22"/>
                  <a:pt x="18" y="17"/>
                  <a:pt x="14" y="15"/>
                </a:cubicBezTo>
                <a:cubicBezTo>
                  <a:pt x="12" y="14"/>
                  <a:pt x="9" y="14"/>
                  <a:pt x="7" y="13"/>
                </a:cubicBezTo>
                <a:cubicBezTo>
                  <a:pt x="0" y="10"/>
                  <a:pt x="7" y="3"/>
                  <a:pt x="9"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86" name="Freeform 1886"/>
          <p:cNvSpPr>
            <a:spLocks/>
          </p:cNvSpPr>
          <p:nvPr userDrawn="1"/>
        </p:nvSpPr>
        <p:spPr bwMode="auto">
          <a:xfrm>
            <a:off x="396878" y="625475"/>
            <a:ext cx="3175" cy="4763"/>
          </a:xfrm>
          <a:custGeom>
            <a:avLst/>
            <a:gdLst>
              <a:gd name="T0" fmla="*/ 5 w 5"/>
              <a:gd name="T1" fmla="*/ 1 h 5"/>
              <a:gd name="T2" fmla="*/ 5 w 5"/>
              <a:gd name="T3" fmla="*/ 1 h 5"/>
              <a:gd name="T4" fmla="*/ 2 w 5"/>
              <a:gd name="T5" fmla="*/ 5 h 5"/>
              <a:gd name="T6" fmla="*/ 0 w 5"/>
              <a:gd name="T7" fmla="*/ 2 h 5"/>
              <a:gd name="T8" fmla="*/ 5 w 5"/>
              <a:gd name="T9" fmla="*/ 1 h 5"/>
            </a:gdLst>
            <a:ahLst/>
            <a:cxnLst>
              <a:cxn ang="0">
                <a:pos x="T0" y="T1"/>
              </a:cxn>
              <a:cxn ang="0">
                <a:pos x="T2" y="T3"/>
              </a:cxn>
              <a:cxn ang="0">
                <a:pos x="T4" y="T5"/>
              </a:cxn>
              <a:cxn ang="0">
                <a:pos x="T6" y="T7"/>
              </a:cxn>
              <a:cxn ang="0">
                <a:pos x="T8" y="T9"/>
              </a:cxn>
            </a:cxnLst>
            <a:rect l="0" t="0" r="r" b="b"/>
            <a:pathLst>
              <a:path w="5" h="5">
                <a:moveTo>
                  <a:pt x="5" y="1"/>
                </a:moveTo>
                <a:lnTo>
                  <a:pt x="5" y="1"/>
                </a:lnTo>
                <a:cubicBezTo>
                  <a:pt x="4" y="3"/>
                  <a:pt x="3" y="4"/>
                  <a:pt x="2" y="5"/>
                </a:cubicBezTo>
                <a:cubicBezTo>
                  <a:pt x="2" y="5"/>
                  <a:pt x="1" y="3"/>
                  <a:pt x="0" y="2"/>
                </a:cubicBezTo>
                <a:cubicBezTo>
                  <a:pt x="2" y="0"/>
                  <a:pt x="3" y="0"/>
                  <a:pt x="5" y="1"/>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87" name="Freeform 1887"/>
          <p:cNvSpPr>
            <a:spLocks/>
          </p:cNvSpPr>
          <p:nvPr userDrawn="1"/>
        </p:nvSpPr>
        <p:spPr bwMode="auto">
          <a:xfrm>
            <a:off x="384178" y="623890"/>
            <a:ext cx="11113" cy="22225"/>
          </a:xfrm>
          <a:custGeom>
            <a:avLst/>
            <a:gdLst>
              <a:gd name="T0" fmla="*/ 10 w 16"/>
              <a:gd name="T1" fmla="*/ 0 h 31"/>
              <a:gd name="T2" fmla="*/ 10 w 16"/>
              <a:gd name="T3" fmla="*/ 0 h 31"/>
              <a:gd name="T4" fmla="*/ 16 w 16"/>
              <a:gd name="T5" fmla="*/ 11 h 31"/>
              <a:gd name="T6" fmla="*/ 12 w 16"/>
              <a:gd name="T7" fmla="*/ 15 h 31"/>
              <a:gd name="T8" fmla="*/ 15 w 16"/>
              <a:gd name="T9" fmla="*/ 28 h 31"/>
              <a:gd name="T10" fmla="*/ 9 w 16"/>
              <a:gd name="T11" fmla="*/ 30 h 31"/>
              <a:gd name="T12" fmla="*/ 0 w 16"/>
              <a:gd name="T13" fmla="*/ 5 h 31"/>
              <a:gd name="T14" fmla="*/ 10 w 16"/>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1">
                <a:moveTo>
                  <a:pt x="10" y="0"/>
                </a:moveTo>
                <a:lnTo>
                  <a:pt x="10" y="0"/>
                </a:lnTo>
                <a:cubicBezTo>
                  <a:pt x="13" y="4"/>
                  <a:pt x="14" y="8"/>
                  <a:pt x="16" y="11"/>
                </a:cubicBezTo>
                <a:cubicBezTo>
                  <a:pt x="16" y="11"/>
                  <a:pt x="13" y="14"/>
                  <a:pt x="12" y="15"/>
                </a:cubicBezTo>
                <a:cubicBezTo>
                  <a:pt x="10" y="20"/>
                  <a:pt x="12" y="25"/>
                  <a:pt x="15" y="28"/>
                </a:cubicBezTo>
                <a:cubicBezTo>
                  <a:pt x="15" y="28"/>
                  <a:pt x="11" y="31"/>
                  <a:pt x="9" y="30"/>
                </a:cubicBezTo>
                <a:cubicBezTo>
                  <a:pt x="6" y="29"/>
                  <a:pt x="0" y="9"/>
                  <a:pt x="0" y="5"/>
                </a:cubicBezTo>
                <a:cubicBezTo>
                  <a:pt x="4" y="4"/>
                  <a:pt x="7" y="3"/>
                  <a:pt x="10"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88" name="Freeform 1888"/>
          <p:cNvSpPr>
            <a:spLocks/>
          </p:cNvSpPr>
          <p:nvPr userDrawn="1"/>
        </p:nvSpPr>
        <p:spPr bwMode="auto">
          <a:xfrm>
            <a:off x="393701" y="619127"/>
            <a:ext cx="85725" cy="38100"/>
          </a:xfrm>
          <a:custGeom>
            <a:avLst/>
            <a:gdLst>
              <a:gd name="T0" fmla="*/ 110 w 119"/>
              <a:gd name="T1" fmla="*/ 6 h 52"/>
              <a:gd name="T2" fmla="*/ 110 w 119"/>
              <a:gd name="T3" fmla="*/ 6 h 52"/>
              <a:gd name="T4" fmla="*/ 112 w 119"/>
              <a:gd name="T5" fmla="*/ 13 h 52"/>
              <a:gd name="T6" fmla="*/ 117 w 119"/>
              <a:gd name="T7" fmla="*/ 20 h 52"/>
              <a:gd name="T8" fmla="*/ 113 w 119"/>
              <a:gd name="T9" fmla="*/ 26 h 52"/>
              <a:gd name="T10" fmla="*/ 89 w 119"/>
              <a:gd name="T11" fmla="*/ 25 h 52"/>
              <a:gd name="T12" fmla="*/ 83 w 119"/>
              <a:gd name="T13" fmla="*/ 25 h 52"/>
              <a:gd name="T14" fmla="*/ 81 w 119"/>
              <a:gd name="T15" fmla="*/ 21 h 52"/>
              <a:gd name="T16" fmla="*/ 77 w 119"/>
              <a:gd name="T17" fmla="*/ 27 h 52"/>
              <a:gd name="T18" fmla="*/ 75 w 119"/>
              <a:gd name="T19" fmla="*/ 22 h 52"/>
              <a:gd name="T20" fmla="*/ 71 w 119"/>
              <a:gd name="T21" fmla="*/ 28 h 52"/>
              <a:gd name="T22" fmla="*/ 70 w 119"/>
              <a:gd name="T23" fmla="*/ 23 h 52"/>
              <a:gd name="T24" fmla="*/ 66 w 119"/>
              <a:gd name="T25" fmla="*/ 30 h 52"/>
              <a:gd name="T26" fmla="*/ 64 w 119"/>
              <a:gd name="T27" fmla="*/ 25 h 52"/>
              <a:gd name="T28" fmla="*/ 60 w 119"/>
              <a:gd name="T29" fmla="*/ 32 h 52"/>
              <a:gd name="T30" fmla="*/ 58 w 119"/>
              <a:gd name="T31" fmla="*/ 27 h 52"/>
              <a:gd name="T32" fmla="*/ 55 w 119"/>
              <a:gd name="T33" fmla="*/ 34 h 52"/>
              <a:gd name="T34" fmla="*/ 53 w 119"/>
              <a:gd name="T35" fmla="*/ 30 h 52"/>
              <a:gd name="T36" fmla="*/ 49 w 119"/>
              <a:gd name="T37" fmla="*/ 37 h 52"/>
              <a:gd name="T38" fmla="*/ 48 w 119"/>
              <a:gd name="T39" fmla="*/ 32 h 52"/>
              <a:gd name="T40" fmla="*/ 43 w 119"/>
              <a:gd name="T41" fmla="*/ 42 h 52"/>
              <a:gd name="T42" fmla="*/ 26 w 119"/>
              <a:gd name="T43" fmla="*/ 52 h 52"/>
              <a:gd name="T44" fmla="*/ 21 w 119"/>
              <a:gd name="T45" fmla="*/ 39 h 52"/>
              <a:gd name="T46" fmla="*/ 31 w 119"/>
              <a:gd name="T47" fmla="*/ 39 h 52"/>
              <a:gd name="T48" fmla="*/ 39 w 119"/>
              <a:gd name="T49" fmla="*/ 35 h 52"/>
              <a:gd name="T50" fmla="*/ 31 w 119"/>
              <a:gd name="T51" fmla="*/ 37 h 52"/>
              <a:gd name="T52" fmla="*/ 15 w 119"/>
              <a:gd name="T53" fmla="*/ 29 h 52"/>
              <a:gd name="T54" fmla="*/ 16 w 119"/>
              <a:gd name="T55" fmla="*/ 28 h 52"/>
              <a:gd name="T56" fmla="*/ 27 w 119"/>
              <a:gd name="T57" fmla="*/ 31 h 52"/>
              <a:gd name="T58" fmla="*/ 16 w 119"/>
              <a:gd name="T59" fmla="*/ 23 h 52"/>
              <a:gd name="T60" fmla="*/ 15 w 119"/>
              <a:gd name="T61" fmla="*/ 17 h 52"/>
              <a:gd name="T62" fmla="*/ 15 w 119"/>
              <a:gd name="T63" fmla="*/ 22 h 52"/>
              <a:gd name="T64" fmla="*/ 10 w 119"/>
              <a:gd name="T65" fmla="*/ 18 h 52"/>
              <a:gd name="T66" fmla="*/ 10 w 119"/>
              <a:gd name="T67" fmla="*/ 20 h 52"/>
              <a:gd name="T68" fmla="*/ 7 w 119"/>
              <a:gd name="T69" fmla="*/ 20 h 52"/>
              <a:gd name="T70" fmla="*/ 11 w 119"/>
              <a:gd name="T71" fmla="*/ 23 h 52"/>
              <a:gd name="T72" fmla="*/ 2 w 119"/>
              <a:gd name="T73" fmla="*/ 29 h 52"/>
              <a:gd name="T74" fmla="*/ 2 w 119"/>
              <a:gd name="T75" fmla="*/ 20 h 52"/>
              <a:gd name="T76" fmla="*/ 11 w 119"/>
              <a:gd name="T77" fmla="*/ 11 h 52"/>
              <a:gd name="T78" fmla="*/ 19 w 119"/>
              <a:gd name="T79" fmla="*/ 13 h 52"/>
              <a:gd name="T80" fmla="*/ 36 w 119"/>
              <a:gd name="T81" fmla="*/ 27 h 52"/>
              <a:gd name="T82" fmla="*/ 63 w 119"/>
              <a:gd name="T83" fmla="*/ 21 h 52"/>
              <a:gd name="T84" fmla="*/ 69 w 119"/>
              <a:gd name="T85" fmla="*/ 22 h 52"/>
              <a:gd name="T86" fmla="*/ 69 w 119"/>
              <a:gd name="T87" fmla="*/ 19 h 52"/>
              <a:gd name="T88" fmla="*/ 73 w 119"/>
              <a:gd name="T89" fmla="*/ 19 h 52"/>
              <a:gd name="T90" fmla="*/ 74 w 119"/>
              <a:gd name="T91" fmla="*/ 17 h 52"/>
              <a:gd name="T92" fmla="*/ 78 w 119"/>
              <a:gd name="T93" fmla="*/ 17 h 52"/>
              <a:gd name="T94" fmla="*/ 79 w 119"/>
              <a:gd name="T95" fmla="*/ 14 h 52"/>
              <a:gd name="T96" fmla="*/ 82 w 119"/>
              <a:gd name="T97" fmla="*/ 12 h 52"/>
              <a:gd name="T98" fmla="*/ 95 w 119"/>
              <a:gd name="T99" fmla="*/ 0 h 52"/>
              <a:gd name="T100" fmla="*/ 100 w 119"/>
              <a:gd name="T101" fmla="*/ 11 h 52"/>
              <a:gd name="T102" fmla="*/ 105 w 119"/>
              <a:gd name="T103" fmla="*/ 3 h 52"/>
              <a:gd name="T104" fmla="*/ 110 w 119"/>
              <a:gd name="T105" fmla="*/ 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52">
                <a:moveTo>
                  <a:pt x="110" y="6"/>
                </a:moveTo>
                <a:lnTo>
                  <a:pt x="110" y="6"/>
                </a:lnTo>
                <a:cubicBezTo>
                  <a:pt x="111" y="8"/>
                  <a:pt x="112" y="11"/>
                  <a:pt x="112" y="13"/>
                </a:cubicBezTo>
                <a:cubicBezTo>
                  <a:pt x="113" y="15"/>
                  <a:pt x="116" y="19"/>
                  <a:pt x="117" y="20"/>
                </a:cubicBezTo>
                <a:cubicBezTo>
                  <a:pt x="119" y="23"/>
                  <a:pt x="117" y="26"/>
                  <a:pt x="113" y="26"/>
                </a:cubicBezTo>
                <a:cubicBezTo>
                  <a:pt x="101" y="26"/>
                  <a:pt x="97" y="25"/>
                  <a:pt x="89" y="25"/>
                </a:cubicBezTo>
                <a:cubicBezTo>
                  <a:pt x="87" y="26"/>
                  <a:pt x="83" y="25"/>
                  <a:pt x="83" y="25"/>
                </a:cubicBezTo>
                <a:cubicBezTo>
                  <a:pt x="83" y="24"/>
                  <a:pt x="83" y="22"/>
                  <a:pt x="81" y="21"/>
                </a:cubicBezTo>
                <a:cubicBezTo>
                  <a:pt x="82" y="24"/>
                  <a:pt x="80" y="27"/>
                  <a:pt x="77" y="27"/>
                </a:cubicBezTo>
                <a:cubicBezTo>
                  <a:pt x="77" y="27"/>
                  <a:pt x="78" y="24"/>
                  <a:pt x="75" y="22"/>
                </a:cubicBezTo>
                <a:cubicBezTo>
                  <a:pt x="76" y="25"/>
                  <a:pt x="74" y="28"/>
                  <a:pt x="71" y="28"/>
                </a:cubicBezTo>
                <a:cubicBezTo>
                  <a:pt x="72" y="26"/>
                  <a:pt x="71" y="24"/>
                  <a:pt x="70" y="23"/>
                </a:cubicBezTo>
                <a:cubicBezTo>
                  <a:pt x="70" y="27"/>
                  <a:pt x="69" y="29"/>
                  <a:pt x="66" y="30"/>
                </a:cubicBezTo>
                <a:cubicBezTo>
                  <a:pt x="66" y="28"/>
                  <a:pt x="65" y="26"/>
                  <a:pt x="64" y="25"/>
                </a:cubicBezTo>
                <a:cubicBezTo>
                  <a:pt x="65" y="28"/>
                  <a:pt x="63" y="32"/>
                  <a:pt x="60" y="32"/>
                </a:cubicBezTo>
                <a:cubicBezTo>
                  <a:pt x="60" y="31"/>
                  <a:pt x="60" y="29"/>
                  <a:pt x="58" y="27"/>
                </a:cubicBezTo>
                <a:cubicBezTo>
                  <a:pt x="59" y="33"/>
                  <a:pt x="57" y="34"/>
                  <a:pt x="55" y="34"/>
                </a:cubicBezTo>
                <a:cubicBezTo>
                  <a:pt x="55" y="32"/>
                  <a:pt x="54" y="31"/>
                  <a:pt x="53" y="30"/>
                </a:cubicBezTo>
                <a:cubicBezTo>
                  <a:pt x="54" y="33"/>
                  <a:pt x="53" y="37"/>
                  <a:pt x="49" y="37"/>
                </a:cubicBezTo>
                <a:cubicBezTo>
                  <a:pt x="49" y="37"/>
                  <a:pt x="50" y="34"/>
                  <a:pt x="48" y="32"/>
                </a:cubicBezTo>
                <a:cubicBezTo>
                  <a:pt x="48" y="36"/>
                  <a:pt x="46" y="39"/>
                  <a:pt x="43" y="42"/>
                </a:cubicBezTo>
                <a:cubicBezTo>
                  <a:pt x="37" y="46"/>
                  <a:pt x="32" y="49"/>
                  <a:pt x="26" y="52"/>
                </a:cubicBezTo>
                <a:cubicBezTo>
                  <a:pt x="24" y="48"/>
                  <a:pt x="23" y="43"/>
                  <a:pt x="21" y="39"/>
                </a:cubicBezTo>
                <a:cubicBezTo>
                  <a:pt x="25" y="39"/>
                  <a:pt x="28" y="40"/>
                  <a:pt x="31" y="39"/>
                </a:cubicBezTo>
                <a:cubicBezTo>
                  <a:pt x="34" y="39"/>
                  <a:pt x="39" y="37"/>
                  <a:pt x="39" y="35"/>
                </a:cubicBezTo>
                <a:cubicBezTo>
                  <a:pt x="36" y="37"/>
                  <a:pt x="32" y="37"/>
                  <a:pt x="31" y="37"/>
                </a:cubicBezTo>
                <a:cubicBezTo>
                  <a:pt x="23" y="37"/>
                  <a:pt x="18" y="35"/>
                  <a:pt x="15" y="29"/>
                </a:cubicBezTo>
                <a:cubicBezTo>
                  <a:pt x="15" y="29"/>
                  <a:pt x="15" y="28"/>
                  <a:pt x="16" y="28"/>
                </a:cubicBezTo>
                <a:cubicBezTo>
                  <a:pt x="18" y="31"/>
                  <a:pt x="23" y="33"/>
                  <a:pt x="27" y="31"/>
                </a:cubicBezTo>
                <a:cubicBezTo>
                  <a:pt x="23" y="31"/>
                  <a:pt x="16" y="28"/>
                  <a:pt x="16" y="23"/>
                </a:cubicBezTo>
                <a:cubicBezTo>
                  <a:pt x="17" y="21"/>
                  <a:pt x="18" y="18"/>
                  <a:pt x="15" y="17"/>
                </a:cubicBezTo>
                <a:cubicBezTo>
                  <a:pt x="16" y="19"/>
                  <a:pt x="16" y="19"/>
                  <a:pt x="15" y="22"/>
                </a:cubicBezTo>
                <a:cubicBezTo>
                  <a:pt x="13" y="20"/>
                  <a:pt x="12" y="18"/>
                  <a:pt x="10" y="18"/>
                </a:cubicBezTo>
                <a:cubicBezTo>
                  <a:pt x="10" y="19"/>
                  <a:pt x="10" y="19"/>
                  <a:pt x="10" y="20"/>
                </a:cubicBezTo>
                <a:cubicBezTo>
                  <a:pt x="9" y="20"/>
                  <a:pt x="8" y="20"/>
                  <a:pt x="7" y="20"/>
                </a:cubicBezTo>
                <a:cubicBezTo>
                  <a:pt x="7" y="21"/>
                  <a:pt x="11" y="21"/>
                  <a:pt x="11" y="23"/>
                </a:cubicBezTo>
                <a:cubicBezTo>
                  <a:pt x="14" y="30"/>
                  <a:pt x="6" y="33"/>
                  <a:pt x="2" y="29"/>
                </a:cubicBezTo>
                <a:cubicBezTo>
                  <a:pt x="0" y="26"/>
                  <a:pt x="0" y="22"/>
                  <a:pt x="2" y="20"/>
                </a:cubicBezTo>
                <a:cubicBezTo>
                  <a:pt x="7" y="16"/>
                  <a:pt x="8" y="14"/>
                  <a:pt x="11" y="11"/>
                </a:cubicBezTo>
                <a:cubicBezTo>
                  <a:pt x="14" y="7"/>
                  <a:pt x="18" y="10"/>
                  <a:pt x="19" y="13"/>
                </a:cubicBezTo>
                <a:cubicBezTo>
                  <a:pt x="23" y="22"/>
                  <a:pt x="29" y="26"/>
                  <a:pt x="36" y="27"/>
                </a:cubicBezTo>
                <a:cubicBezTo>
                  <a:pt x="44" y="29"/>
                  <a:pt x="53" y="25"/>
                  <a:pt x="63" y="21"/>
                </a:cubicBezTo>
                <a:cubicBezTo>
                  <a:pt x="67" y="20"/>
                  <a:pt x="68" y="19"/>
                  <a:pt x="69" y="22"/>
                </a:cubicBezTo>
                <a:cubicBezTo>
                  <a:pt x="70" y="20"/>
                  <a:pt x="69" y="19"/>
                  <a:pt x="69" y="19"/>
                </a:cubicBezTo>
                <a:cubicBezTo>
                  <a:pt x="70" y="17"/>
                  <a:pt x="73" y="17"/>
                  <a:pt x="73" y="19"/>
                </a:cubicBezTo>
                <a:cubicBezTo>
                  <a:pt x="74" y="18"/>
                  <a:pt x="74" y="17"/>
                  <a:pt x="74" y="17"/>
                </a:cubicBezTo>
                <a:cubicBezTo>
                  <a:pt x="76" y="14"/>
                  <a:pt x="78" y="16"/>
                  <a:pt x="78" y="17"/>
                </a:cubicBezTo>
                <a:cubicBezTo>
                  <a:pt x="80" y="16"/>
                  <a:pt x="79" y="14"/>
                  <a:pt x="79" y="14"/>
                </a:cubicBezTo>
                <a:cubicBezTo>
                  <a:pt x="80" y="13"/>
                  <a:pt x="81" y="13"/>
                  <a:pt x="82" y="12"/>
                </a:cubicBezTo>
                <a:cubicBezTo>
                  <a:pt x="88" y="12"/>
                  <a:pt x="93" y="8"/>
                  <a:pt x="95" y="0"/>
                </a:cubicBezTo>
                <a:cubicBezTo>
                  <a:pt x="98" y="4"/>
                  <a:pt x="99" y="5"/>
                  <a:pt x="100" y="11"/>
                </a:cubicBezTo>
                <a:cubicBezTo>
                  <a:pt x="103" y="9"/>
                  <a:pt x="104" y="7"/>
                  <a:pt x="105" y="3"/>
                </a:cubicBezTo>
                <a:cubicBezTo>
                  <a:pt x="106" y="4"/>
                  <a:pt x="108" y="5"/>
                  <a:pt x="110" y="6"/>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89" name="Freeform 1889"/>
          <p:cNvSpPr>
            <a:spLocks/>
          </p:cNvSpPr>
          <p:nvPr userDrawn="1"/>
        </p:nvSpPr>
        <p:spPr bwMode="auto">
          <a:xfrm>
            <a:off x="379413" y="615950"/>
            <a:ext cx="12700" cy="7938"/>
          </a:xfrm>
          <a:custGeom>
            <a:avLst/>
            <a:gdLst>
              <a:gd name="T0" fmla="*/ 0 w 17"/>
              <a:gd name="T1" fmla="*/ 6 h 11"/>
              <a:gd name="T2" fmla="*/ 0 w 17"/>
              <a:gd name="T3" fmla="*/ 6 h 11"/>
              <a:gd name="T4" fmla="*/ 9 w 17"/>
              <a:gd name="T5" fmla="*/ 6 h 11"/>
              <a:gd name="T6" fmla="*/ 15 w 17"/>
              <a:gd name="T7" fmla="*/ 0 h 11"/>
              <a:gd name="T8" fmla="*/ 10 w 17"/>
              <a:gd name="T9" fmla="*/ 9 h 11"/>
              <a:gd name="T10" fmla="*/ 0 w 17"/>
              <a:gd name="T11" fmla="*/ 6 h 11"/>
            </a:gdLst>
            <a:ahLst/>
            <a:cxnLst>
              <a:cxn ang="0">
                <a:pos x="T0" y="T1"/>
              </a:cxn>
              <a:cxn ang="0">
                <a:pos x="T2" y="T3"/>
              </a:cxn>
              <a:cxn ang="0">
                <a:pos x="T4" y="T5"/>
              </a:cxn>
              <a:cxn ang="0">
                <a:pos x="T6" y="T7"/>
              </a:cxn>
              <a:cxn ang="0">
                <a:pos x="T8" y="T9"/>
              </a:cxn>
              <a:cxn ang="0">
                <a:pos x="T10" y="T11"/>
              </a:cxn>
            </a:cxnLst>
            <a:rect l="0" t="0" r="r" b="b"/>
            <a:pathLst>
              <a:path w="17" h="11">
                <a:moveTo>
                  <a:pt x="0" y="6"/>
                </a:moveTo>
                <a:lnTo>
                  <a:pt x="0" y="6"/>
                </a:lnTo>
                <a:cubicBezTo>
                  <a:pt x="1" y="7"/>
                  <a:pt x="6" y="8"/>
                  <a:pt x="9" y="6"/>
                </a:cubicBezTo>
                <a:cubicBezTo>
                  <a:pt x="13" y="5"/>
                  <a:pt x="15" y="2"/>
                  <a:pt x="15" y="0"/>
                </a:cubicBezTo>
                <a:cubicBezTo>
                  <a:pt x="17" y="3"/>
                  <a:pt x="14" y="7"/>
                  <a:pt x="10" y="9"/>
                </a:cubicBezTo>
                <a:cubicBezTo>
                  <a:pt x="7" y="11"/>
                  <a:pt x="1" y="11"/>
                  <a:pt x="0" y="6"/>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90" name="Freeform 1890"/>
          <p:cNvSpPr>
            <a:spLocks/>
          </p:cNvSpPr>
          <p:nvPr userDrawn="1"/>
        </p:nvSpPr>
        <p:spPr bwMode="auto">
          <a:xfrm>
            <a:off x="377828" y="604838"/>
            <a:ext cx="11113" cy="15875"/>
          </a:xfrm>
          <a:custGeom>
            <a:avLst/>
            <a:gdLst>
              <a:gd name="T0" fmla="*/ 8 w 17"/>
              <a:gd name="T1" fmla="*/ 0 h 21"/>
              <a:gd name="T2" fmla="*/ 8 w 17"/>
              <a:gd name="T3" fmla="*/ 0 h 21"/>
              <a:gd name="T4" fmla="*/ 14 w 17"/>
              <a:gd name="T5" fmla="*/ 8 h 21"/>
              <a:gd name="T6" fmla="*/ 12 w 17"/>
              <a:gd name="T7" fmla="*/ 19 h 21"/>
              <a:gd name="T8" fmla="*/ 1 w 17"/>
              <a:gd name="T9" fmla="*/ 14 h 21"/>
              <a:gd name="T10" fmla="*/ 0 w 17"/>
              <a:gd name="T11" fmla="*/ 3 h 21"/>
              <a:gd name="T12" fmla="*/ 6 w 17"/>
              <a:gd name="T13" fmla="*/ 7 h 21"/>
              <a:gd name="T14" fmla="*/ 8 w 17"/>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1">
                <a:moveTo>
                  <a:pt x="8" y="0"/>
                </a:moveTo>
                <a:lnTo>
                  <a:pt x="8" y="0"/>
                </a:lnTo>
                <a:cubicBezTo>
                  <a:pt x="9" y="4"/>
                  <a:pt x="12" y="5"/>
                  <a:pt x="14" y="8"/>
                </a:cubicBezTo>
                <a:cubicBezTo>
                  <a:pt x="17" y="12"/>
                  <a:pt x="16" y="17"/>
                  <a:pt x="12" y="19"/>
                </a:cubicBezTo>
                <a:cubicBezTo>
                  <a:pt x="8" y="21"/>
                  <a:pt x="3" y="19"/>
                  <a:pt x="1" y="14"/>
                </a:cubicBezTo>
                <a:cubicBezTo>
                  <a:pt x="0" y="11"/>
                  <a:pt x="3" y="8"/>
                  <a:pt x="0" y="3"/>
                </a:cubicBezTo>
                <a:cubicBezTo>
                  <a:pt x="2" y="6"/>
                  <a:pt x="5" y="7"/>
                  <a:pt x="6" y="7"/>
                </a:cubicBezTo>
                <a:cubicBezTo>
                  <a:pt x="7" y="6"/>
                  <a:pt x="8" y="2"/>
                  <a:pt x="8"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91" name="Freeform 1891"/>
          <p:cNvSpPr>
            <a:spLocks/>
          </p:cNvSpPr>
          <p:nvPr userDrawn="1"/>
        </p:nvSpPr>
        <p:spPr bwMode="auto">
          <a:xfrm>
            <a:off x="377828" y="604840"/>
            <a:ext cx="3175" cy="3175"/>
          </a:xfrm>
          <a:custGeom>
            <a:avLst/>
            <a:gdLst>
              <a:gd name="T0" fmla="*/ 4 w 4"/>
              <a:gd name="T1" fmla="*/ 0 h 3"/>
              <a:gd name="T2" fmla="*/ 4 w 4"/>
              <a:gd name="T3" fmla="*/ 0 h 3"/>
              <a:gd name="T4" fmla="*/ 4 w 4"/>
              <a:gd name="T5" fmla="*/ 3 h 3"/>
              <a:gd name="T6" fmla="*/ 0 w 4"/>
              <a:gd name="T7" fmla="*/ 1 h 3"/>
              <a:gd name="T8" fmla="*/ 4 w 4"/>
              <a:gd name="T9" fmla="*/ 0 h 3"/>
            </a:gdLst>
            <a:ahLst/>
            <a:cxnLst>
              <a:cxn ang="0">
                <a:pos x="T0" y="T1"/>
              </a:cxn>
              <a:cxn ang="0">
                <a:pos x="T2" y="T3"/>
              </a:cxn>
              <a:cxn ang="0">
                <a:pos x="T4" y="T5"/>
              </a:cxn>
              <a:cxn ang="0">
                <a:pos x="T6" y="T7"/>
              </a:cxn>
              <a:cxn ang="0">
                <a:pos x="T8" y="T9"/>
              </a:cxn>
            </a:cxnLst>
            <a:rect l="0" t="0" r="r" b="b"/>
            <a:pathLst>
              <a:path w="4" h="3">
                <a:moveTo>
                  <a:pt x="4" y="0"/>
                </a:moveTo>
                <a:lnTo>
                  <a:pt x="4" y="0"/>
                </a:lnTo>
                <a:cubicBezTo>
                  <a:pt x="4" y="1"/>
                  <a:pt x="4" y="2"/>
                  <a:pt x="4" y="3"/>
                </a:cubicBezTo>
                <a:cubicBezTo>
                  <a:pt x="2" y="3"/>
                  <a:pt x="1" y="2"/>
                  <a:pt x="0" y="1"/>
                </a:cubicBezTo>
                <a:cubicBezTo>
                  <a:pt x="2" y="1"/>
                  <a:pt x="3" y="0"/>
                  <a:pt x="4"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92" name="Freeform 1892"/>
          <p:cNvSpPr>
            <a:spLocks/>
          </p:cNvSpPr>
          <p:nvPr userDrawn="1"/>
        </p:nvSpPr>
        <p:spPr bwMode="auto">
          <a:xfrm>
            <a:off x="347663" y="534988"/>
            <a:ext cx="31750" cy="66675"/>
          </a:xfrm>
          <a:custGeom>
            <a:avLst/>
            <a:gdLst>
              <a:gd name="T0" fmla="*/ 0 w 46"/>
              <a:gd name="T1" fmla="*/ 1 h 93"/>
              <a:gd name="T2" fmla="*/ 0 w 46"/>
              <a:gd name="T3" fmla="*/ 1 h 93"/>
              <a:gd name="T4" fmla="*/ 3 w 46"/>
              <a:gd name="T5" fmla="*/ 0 h 93"/>
              <a:gd name="T6" fmla="*/ 45 w 46"/>
              <a:gd name="T7" fmla="*/ 87 h 93"/>
              <a:gd name="T8" fmla="*/ 43 w 46"/>
              <a:gd name="T9" fmla="*/ 92 h 93"/>
              <a:gd name="T10" fmla="*/ 37 w 46"/>
              <a:gd name="T11" fmla="*/ 90 h 93"/>
              <a:gd name="T12" fmla="*/ 0 w 46"/>
              <a:gd name="T13" fmla="*/ 1 h 93"/>
            </a:gdLst>
            <a:ahLst/>
            <a:cxnLst>
              <a:cxn ang="0">
                <a:pos x="T0" y="T1"/>
              </a:cxn>
              <a:cxn ang="0">
                <a:pos x="T2" y="T3"/>
              </a:cxn>
              <a:cxn ang="0">
                <a:pos x="T4" y="T5"/>
              </a:cxn>
              <a:cxn ang="0">
                <a:pos x="T6" y="T7"/>
              </a:cxn>
              <a:cxn ang="0">
                <a:pos x="T8" y="T9"/>
              </a:cxn>
              <a:cxn ang="0">
                <a:pos x="T10" y="T11"/>
              </a:cxn>
              <a:cxn ang="0">
                <a:pos x="T12" y="T13"/>
              </a:cxn>
            </a:cxnLst>
            <a:rect l="0" t="0" r="r" b="b"/>
            <a:pathLst>
              <a:path w="46" h="93">
                <a:moveTo>
                  <a:pt x="0" y="1"/>
                </a:moveTo>
                <a:lnTo>
                  <a:pt x="0" y="1"/>
                </a:lnTo>
                <a:lnTo>
                  <a:pt x="3" y="0"/>
                </a:lnTo>
                <a:lnTo>
                  <a:pt x="45" y="87"/>
                </a:lnTo>
                <a:cubicBezTo>
                  <a:pt x="46" y="89"/>
                  <a:pt x="45" y="91"/>
                  <a:pt x="43" y="92"/>
                </a:cubicBezTo>
                <a:cubicBezTo>
                  <a:pt x="41" y="93"/>
                  <a:pt x="38" y="92"/>
                  <a:pt x="37" y="90"/>
                </a:cubicBezTo>
                <a:lnTo>
                  <a:pt x="0" y="1"/>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93" name="Freeform 1893"/>
          <p:cNvSpPr>
            <a:spLocks/>
          </p:cNvSpPr>
          <p:nvPr userDrawn="1"/>
        </p:nvSpPr>
        <p:spPr bwMode="auto">
          <a:xfrm>
            <a:off x="411165" y="679450"/>
            <a:ext cx="4763" cy="1588"/>
          </a:xfrm>
          <a:custGeom>
            <a:avLst/>
            <a:gdLst>
              <a:gd name="T0" fmla="*/ 5 w 5"/>
              <a:gd name="T1" fmla="*/ 0 h 3"/>
              <a:gd name="T2" fmla="*/ 5 w 5"/>
              <a:gd name="T3" fmla="*/ 0 h 3"/>
              <a:gd name="T4" fmla="*/ 4 w 5"/>
              <a:gd name="T5" fmla="*/ 3 h 3"/>
              <a:gd name="T6" fmla="*/ 0 w 5"/>
              <a:gd name="T7" fmla="*/ 2 h 3"/>
              <a:gd name="T8" fmla="*/ 5 w 5"/>
              <a:gd name="T9" fmla="*/ 0 h 3"/>
            </a:gdLst>
            <a:ahLst/>
            <a:cxnLst>
              <a:cxn ang="0">
                <a:pos x="T0" y="T1"/>
              </a:cxn>
              <a:cxn ang="0">
                <a:pos x="T2" y="T3"/>
              </a:cxn>
              <a:cxn ang="0">
                <a:pos x="T4" y="T5"/>
              </a:cxn>
              <a:cxn ang="0">
                <a:pos x="T6" y="T7"/>
              </a:cxn>
              <a:cxn ang="0">
                <a:pos x="T8" y="T9"/>
              </a:cxn>
            </a:cxnLst>
            <a:rect l="0" t="0" r="r" b="b"/>
            <a:pathLst>
              <a:path w="5" h="3">
                <a:moveTo>
                  <a:pt x="5" y="0"/>
                </a:moveTo>
                <a:lnTo>
                  <a:pt x="5" y="0"/>
                </a:lnTo>
                <a:cubicBezTo>
                  <a:pt x="5" y="1"/>
                  <a:pt x="4" y="2"/>
                  <a:pt x="4" y="3"/>
                </a:cubicBezTo>
                <a:cubicBezTo>
                  <a:pt x="3" y="3"/>
                  <a:pt x="1" y="3"/>
                  <a:pt x="0" y="2"/>
                </a:cubicBezTo>
                <a:cubicBezTo>
                  <a:pt x="2" y="2"/>
                  <a:pt x="4" y="1"/>
                  <a:pt x="5"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94" name="Freeform 1894"/>
          <p:cNvSpPr>
            <a:spLocks/>
          </p:cNvSpPr>
          <p:nvPr userDrawn="1"/>
        </p:nvSpPr>
        <p:spPr bwMode="auto">
          <a:xfrm>
            <a:off x="373065" y="598488"/>
            <a:ext cx="9525" cy="6350"/>
          </a:xfrm>
          <a:custGeom>
            <a:avLst/>
            <a:gdLst>
              <a:gd name="T0" fmla="*/ 0 w 13"/>
              <a:gd name="T1" fmla="*/ 5 h 9"/>
              <a:gd name="T2" fmla="*/ 0 w 13"/>
              <a:gd name="T3" fmla="*/ 5 h 9"/>
              <a:gd name="T4" fmla="*/ 7 w 13"/>
              <a:gd name="T5" fmla="*/ 6 h 9"/>
              <a:gd name="T6" fmla="*/ 11 w 13"/>
              <a:gd name="T7" fmla="*/ 0 h 9"/>
              <a:gd name="T8" fmla="*/ 8 w 13"/>
              <a:gd name="T9" fmla="*/ 8 h 9"/>
              <a:gd name="T10" fmla="*/ 0 w 13"/>
              <a:gd name="T11" fmla="*/ 5 h 9"/>
            </a:gdLst>
            <a:ahLst/>
            <a:cxnLst>
              <a:cxn ang="0">
                <a:pos x="T0" y="T1"/>
              </a:cxn>
              <a:cxn ang="0">
                <a:pos x="T2" y="T3"/>
              </a:cxn>
              <a:cxn ang="0">
                <a:pos x="T4" y="T5"/>
              </a:cxn>
              <a:cxn ang="0">
                <a:pos x="T6" y="T7"/>
              </a:cxn>
              <a:cxn ang="0">
                <a:pos x="T8" y="T9"/>
              </a:cxn>
              <a:cxn ang="0">
                <a:pos x="T10" y="T11"/>
              </a:cxn>
            </a:cxnLst>
            <a:rect l="0" t="0" r="r" b="b"/>
            <a:pathLst>
              <a:path w="13" h="9">
                <a:moveTo>
                  <a:pt x="0" y="5"/>
                </a:moveTo>
                <a:lnTo>
                  <a:pt x="0" y="5"/>
                </a:lnTo>
                <a:cubicBezTo>
                  <a:pt x="1" y="7"/>
                  <a:pt x="4" y="7"/>
                  <a:pt x="7" y="6"/>
                </a:cubicBezTo>
                <a:cubicBezTo>
                  <a:pt x="10" y="4"/>
                  <a:pt x="11" y="2"/>
                  <a:pt x="11" y="0"/>
                </a:cubicBezTo>
                <a:cubicBezTo>
                  <a:pt x="13" y="3"/>
                  <a:pt x="11" y="7"/>
                  <a:pt x="8" y="8"/>
                </a:cubicBezTo>
                <a:cubicBezTo>
                  <a:pt x="5" y="9"/>
                  <a:pt x="0" y="9"/>
                  <a:pt x="0" y="5"/>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95" name="Freeform 1895"/>
          <p:cNvSpPr>
            <a:spLocks/>
          </p:cNvSpPr>
          <p:nvPr userDrawn="1"/>
        </p:nvSpPr>
        <p:spPr bwMode="auto">
          <a:xfrm>
            <a:off x="406403" y="657225"/>
            <a:ext cx="3175" cy="3175"/>
          </a:xfrm>
          <a:custGeom>
            <a:avLst/>
            <a:gdLst>
              <a:gd name="T0" fmla="*/ 2 w 3"/>
              <a:gd name="T1" fmla="*/ 0 h 4"/>
              <a:gd name="T2" fmla="*/ 2 w 3"/>
              <a:gd name="T3" fmla="*/ 0 h 4"/>
              <a:gd name="T4" fmla="*/ 2 w 3"/>
              <a:gd name="T5" fmla="*/ 4 h 4"/>
              <a:gd name="T6" fmla="*/ 0 w 3"/>
              <a:gd name="T7" fmla="*/ 3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lnTo>
                  <a:pt x="2" y="0"/>
                </a:lnTo>
                <a:cubicBezTo>
                  <a:pt x="2" y="1"/>
                  <a:pt x="3" y="3"/>
                  <a:pt x="2" y="4"/>
                </a:cubicBezTo>
                <a:cubicBezTo>
                  <a:pt x="2" y="4"/>
                  <a:pt x="1" y="3"/>
                  <a:pt x="0" y="3"/>
                </a:cubicBezTo>
                <a:cubicBezTo>
                  <a:pt x="1" y="2"/>
                  <a:pt x="2" y="1"/>
                  <a:pt x="2"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96" name="Freeform 1896"/>
          <p:cNvSpPr>
            <a:spLocks/>
          </p:cNvSpPr>
          <p:nvPr userDrawn="1"/>
        </p:nvSpPr>
        <p:spPr bwMode="auto">
          <a:xfrm>
            <a:off x="392115" y="660400"/>
            <a:ext cx="3175" cy="1588"/>
          </a:xfrm>
          <a:custGeom>
            <a:avLst/>
            <a:gdLst>
              <a:gd name="T0" fmla="*/ 0 w 5"/>
              <a:gd name="T1" fmla="*/ 0 h 4"/>
              <a:gd name="T2" fmla="*/ 0 w 5"/>
              <a:gd name="T3" fmla="*/ 0 h 4"/>
              <a:gd name="T4" fmla="*/ 4 w 5"/>
              <a:gd name="T5" fmla="*/ 2 h 4"/>
              <a:gd name="T6" fmla="*/ 5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0" y="0"/>
                </a:lnTo>
                <a:cubicBezTo>
                  <a:pt x="2" y="0"/>
                  <a:pt x="4" y="2"/>
                  <a:pt x="4" y="2"/>
                </a:cubicBezTo>
                <a:cubicBezTo>
                  <a:pt x="4" y="3"/>
                  <a:pt x="5" y="4"/>
                  <a:pt x="5" y="4"/>
                </a:cubicBezTo>
                <a:cubicBezTo>
                  <a:pt x="4" y="4"/>
                  <a:pt x="0" y="2"/>
                  <a:pt x="0"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97" name="Freeform 1897"/>
          <p:cNvSpPr>
            <a:spLocks/>
          </p:cNvSpPr>
          <p:nvPr userDrawn="1"/>
        </p:nvSpPr>
        <p:spPr bwMode="auto">
          <a:xfrm>
            <a:off x="403226" y="666752"/>
            <a:ext cx="12700" cy="9525"/>
          </a:xfrm>
          <a:custGeom>
            <a:avLst/>
            <a:gdLst>
              <a:gd name="T0" fmla="*/ 0 w 19"/>
              <a:gd name="T1" fmla="*/ 7 h 12"/>
              <a:gd name="T2" fmla="*/ 0 w 19"/>
              <a:gd name="T3" fmla="*/ 7 h 12"/>
              <a:gd name="T4" fmla="*/ 10 w 19"/>
              <a:gd name="T5" fmla="*/ 7 h 12"/>
              <a:gd name="T6" fmla="*/ 16 w 19"/>
              <a:gd name="T7" fmla="*/ 0 h 12"/>
              <a:gd name="T8" fmla="*/ 12 w 19"/>
              <a:gd name="T9" fmla="*/ 10 h 12"/>
              <a:gd name="T10" fmla="*/ 0 w 19"/>
              <a:gd name="T11" fmla="*/ 7 h 12"/>
            </a:gdLst>
            <a:ahLst/>
            <a:cxnLst>
              <a:cxn ang="0">
                <a:pos x="T0" y="T1"/>
              </a:cxn>
              <a:cxn ang="0">
                <a:pos x="T2" y="T3"/>
              </a:cxn>
              <a:cxn ang="0">
                <a:pos x="T4" y="T5"/>
              </a:cxn>
              <a:cxn ang="0">
                <a:pos x="T6" y="T7"/>
              </a:cxn>
              <a:cxn ang="0">
                <a:pos x="T8" y="T9"/>
              </a:cxn>
              <a:cxn ang="0">
                <a:pos x="T10" y="T11"/>
              </a:cxn>
            </a:cxnLst>
            <a:rect l="0" t="0" r="r" b="b"/>
            <a:pathLst>
              <a:path w="19" h="12">
                <a:moveTo>
                  <a:pt x="0" y="7"/>
                </a:moveTo>
                <a:lnTo>
                  <a:pt x="0" y="7"/>
                </a:lnTo>
                <a:cubicBezTo>
                  <a:pt x="1" y="8"/>
                  <a:pt x="6" y="9"/>
                  <a:pt x="10" y="7"/>
                </a:cubicBezTo>
                <a:cubicBezTo>
                  <a:pt x="15" y="5"/>
                  <a:pt x="16" y="2"/>
                  <a:pt x="16" y="0"/>
                </a:cubicBezTo>
                <a:cubicBezTo>
                  <a:pt x="19" y="4"/>
                  <a:pt x="16" y="8"/>
                  <a:pt x="12" y="10"/>
                </a:cubicBezTo>
                <a:cubicBezTo>
                  <a:pt x="8" y="12"/>
                  <a:pt x="1" y="12"/>
                  <a:pt x="0" y="7"/>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98" name="Freeform 1898"/>
          <p:cNvSpPr>
            <a:spLocks/>
          </p:cNvSpPr>
          <p:nvPr userDrawn="1"/>
        </p:nvSpPr>
        <p:spPr bwMode="auto">
          <a:xfrm>
            <a:off x="461963" y="633415"/>
            <a:ext cx="12700" cy="4763"/>
          </a:xfrm>
          <a:custGeom>
            <a:avLst/>
            <a:gdLst>
              <a:gd name="T0" fmla="*/ 16 w 18"/>
              <a:gd name="T1" fmla="*/ 0 h 6"/>
              <a:gd name="T2" fmla="*/ 16 w 18"/>
              <a:gd name="T3" fmla="*/ 0 h 6"/>
              <a:gd name="T4" fmla="*/ 17 w 18"/>
              <a:gd name="T5" fmla="*/ 4 h 6"/>
              <a:gd name="T6" fmla="*/ 0 w 18"/>
              <a:gd name="T7" fmla="*/ 4 h 6"/>
              <a:gd name="T8" fmla="*/ 16 w 18"/>
              <a:gd name="T9" fmla="*/ 0 h 6"/>
            </a:gdLst>
            <a:ahLst/>
            <a:cxnLst>
              <a:cxn ang="0">
                <a:pos x="T0" y="T1"/>
              </a:cxn>
              <a:cxn ang="0">
                <a:pos x="T2" y="T3"/>
              </a:cxn>
              <a:cxn ang="0">
                <a:pos x="T4" y="T5"/>
              </a:cxn>
              <a:cxn ang="0">
                <a:pos x="T6" y="T7"/>
              </a:cxn>
              <a:cxn ang="0">
                <a:pos x="T8" y="T9"/>
              </a:cxn>
            </a:cxnLst>
            <a:rect l="0" t="0" r="r" b="b"/>
            <a:pathLst>
              <a:path w="18" h="6">
                <a:moveTo>
                  <a:pt x="16" y="0"/>
                </a:moveTo>
                <a:lnTo>
                  <a:pt x="16" y="0"/>
                </a:lnTo>
                <a:cubicBezTo>
                  <a:pt x="18" y="1"/>
                  <a:pt x="18" y="3"/>
                  <a:pt x="17" y="4"/>
                </a:cubicBezTo>
                <a:cubicBezTo>
                  <a:pt x="15" y="6"/>
                  <a:pt x="9" y="4"/>
                  <a:pt x="0" y="4"/>
                </a:cubicBezTo>
                <a:cubicBezTo>
                  <a:pt x="6" y="2"/>
                  <a:pt x="16" y="6"/>
                  <a:pt x="16" y="0"/>
                </a:cubicBez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099" name="Freeform 1899"/>
          <p:cNvSpPr>
            <a:spLocks/>
          </p:cNvSpPr>
          <p:nvPr userDrawn="1"/>
        </p:nvSpPr>
        <p:spPr bwMode="auto">
          <a:xfrm>
            <a:off x="458788" y="633413"/>
            <a:ext cx="0" cy="1588"/>
          </a:xfrm>
          <a:custGeom>
            <a:avLst/>
            <a:gdLst>
              <a:gd name="T0" fmla="*/ 0 w 1"/>
              <a:gd name="T1" fmla="*/ 0 h 2"/>
              <a:gd name="T2" fmla="*/ 0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cubicBezTo>
                  <a:pt x="1" y="0"/>
                  <a:pt x="1" y="2"/>
                  <a:pt x="0" y="2"/>
                </a:cubicBezTo>
                <a:cubicBezTo>
                  <a:pt x="0" y="2"/>
                  <a:pt x="0" y="0"/>
                  <a:pt x="0" y="0"/>
                </a:cubicBez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00" name="Freeform 1900"/>
          <p:cNvSpPr>
            <a:spLocks/>
          </p:cNvSpPr>
          <p:nvPr userDrawn="1"/>
        </p:nvSpPr>
        <p:spPr bwMode="auto">
          <a:xfrm>
            <a:off x="455613" y="633413"/>
            <a:ext cx="1588" cy="3175"/>
          </a:xfrm>
          <a:custGeom>
            <a:avLst/>
            <a:gdLst>
              <a:gd name="T0" fmla="*/ 0 w 2"/>
              <a:gd name="T1" fmla="*/ 0 h 4"/>
              <a:gd name="T2" fmla="*/ 0 w 2"/>
              <a:gd name="T3" fmla="*/ 0 h 4"/>
              <a:gd name="T4" fmla="*/ 0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0"/>
                </a:lnTo>
                <a:cubicBezTo>
                  <a:pt x="2" y="1"/>
                  <a:pt x="2" y="3"/>
                  <a:pt x="0" y="4"/>
                </a:cubicBezTo>
                <a:cubicBezTo>
                  <a:pt x="1" y="3"/>
                  <a:pt x="0" y="0"/>
                  <a:pt x="0" y="0"/>
                </a:cubicBez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01" name="Freeform 1901"/>
          <p:cNvSpPr>
            <a:spLocks/>
          </p:cNvSpPr>
          <p:nvPr userDrawn="1"/>
        </p:nvSpPr>
        <p:spPr bwMode="auto">
          <a:xfrm>
            <a:off x="468315" y="630240"/>
            <a:ext cx="4763" cy="4763"/>
          </a:xfrm>
          <a:custGeom>
            <a:avLst/>
            <a:gdLst>
              <a:gd name="T0" fmla="*/ 3 w 7"/>
              <a:gd name="T1" fmla="*/ 0 h 7"/>
              <a:gd name="T2" fmla="*/ 3 w 7"/>
              <a:gd name="T3" fmla="*/ 0 h 7"/>
              <a:gd name="T4" fmla="*/ 0 w 7"/>
              <a:gd name="T5" fmla="*/ 5 h 7"/>
              <a:gd name="T6" fmla="*/ 3 w 7"/>
              <a:gd name="T7" fmla="*/ 0 h 7"/>
            </a:gdLst>
            <a:ahLst/>
            <a:cxnLst>
              <a:cxn ang="0">
                <a:pos x="T0" y="T1"/>
              </a:cxn>
              <a:cxn ang="0">
                <a:pos x="T2" y="T3"/>
              </a:cxn>
              <a:cxn ang="0">
                <a:pos x="T4" y="T5"/>
              </a:cxn>
              <a:cxn ang="0">
                <a:pos x="T6" y="T7"/>
              </a:cxn>
            </a:cxnLst>
            <a:rect l="0" t="0" r="r" b="b"/>
            <a:pathLst>
              <a:path w="7" h="7">
                <a:moveTo>
                  <a:pt x="3" y="0"/>
                </a:moveTo>
                <a:lnTo>
                  <a:pt x="3" y="0"/>
                </a:lnTo>
                <a:cubicBezTo>
                  <a:pt x="7" y="4"/>
                  <a:pt x="4" y="7"/>
                  <a:pt x="0" y="5"/>
                </a:cubicBezTo>
                <a:cubicBezTo>
                  <a:pt x="4" y="4"/>
                  <a:pt x="4" y="2"/>
                  <a:pt x="3" y="0"/>
                </a:cubicBez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02" name="Freeform 1902"/>
          <p:cNvSpPr>
            <a:spLocks/>
          </p:cNvSpPr>
          <p:nvPr userDrawn="1"/>
        </p:nvSpPr>
        <p:spPr bwMode="auto">
          <a:xfrm>
            <a:off x="384178" y="614365"/>
            <a:ext cx="3175" cy="3175"/>
          </a:xfrm>
          <a:custGeom>
            <a:avLst/>
            <a:gdLst>
              <a:gd name="T0" fmla="*/ 3 w 4"/>
              <a:gd name="T1" fmla="*/ 0 h 6"/>
              <a:gd name="T2" fmla="*/ 3 w 4"/>
              <a:gd name="T3" fmla="*/ 0 h 6"/>
              <a:gd name="T4" fmla="*/ 3 w 4"/>
              <a:gd name="T5" fmla="*/ 4 h 6"/>
              <a:gd name="T6" fmla="*/ 0 w 4"/>
              <a:gd name="T7" fmla="*/ 6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lnTo>
                  <a:pt x="3" y="0"/>
                </a:lnTo>
                <a:cubicBezTo>
                  <a:pt x="4" y="1"/>
                  <a:pt x="4" y="3"/>
                  <a:pt x="3" y="4"/>
                </a:cubicBezTo>
                <a:cubicBezTo>
                  <a:pt x="3" y="5"/>
                  <a:pt x="1" y="6"/>
                  <a:pt x="0" y="6"/>
                </a:cubicBezTo>
                <a:cubicBezTo>
                  <a:pt x="1" y="5"/>
                  <a:pt x="3" y="3"/>
                  <a:pt x="3" y="0"/>
                </a:cubicBez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03" name="Freeform 1903"/>
          <p:cNvSpPr>
            <a:spLocks/>
          </p:cNvSpPr>
          <p:nvPr userDrawn="1"/>
        </p:nvSpPr>
        <p:spPr bwMode="auto">
          <a:xfrm>
            <a:off x="409578" y="671515"/>
            <a:ext cx="3175" cy="3175"/>
          </a:xfrm>
          <a:custGeom>
            <a:avLst/>
            <a:gdLst>
              <a:gd name="T0" fmla="*/ 5 w 5"/>
              <a:gd name="T1" fmla="*/ 0 h 4"/>
              <a:gd name="T2" fmla="*/ 5 w 5"/>
              <a:gd name="T3" fmla="*/ 0 h 4"/>
              <a:gd name="T4" fmla="*/ 0 w 5"/>
              <a:gd name="T5" fmla="*/ 3 h 4"/>
              <a:gd name="T6" fmla="*/ 5 w 5"/>
              <a:gd name="T7" fmla="*/ 0 h 4"/>
            </a:gdLst>
            <a:ahLst/>
            <a:cxnLst>
              <a:cxn ang="0">
                <a:pos x="T0" y="T1"/>
              </a:cxn>
              <a:cxn ang="0">
                <a:pos x="T2" y="T3"/>
              </a:cxn>
              <a:cxn ang="0">
                <a:pos x="T4" y="T5"/>
              </a:cxn>
              <a:cxn ang="0">
                <a:pos x="T6" y="T7"/>
              </a:cxn>
            </a:cxnLst>
            <a:rect l="0" t="0" r="r" b="b"/>
            <a:pathLst>
              <a:path w="5" h="4">
                <a:moveTo>
                  <a:pt x="5" y="0"/>
                </a:moveTo>
                <a:lnTo>
                  <a:pt x="5" y="0"/>
                </a:lnTo>
                <a:cubicBezTo>
                  <a:pt x="5" y="2"/>
                  <a:pt x="2" y="4"/>
                  <a:pt x="0" y="3"/>
                </a:cubicBezTo>
                <a:cubicBezTo>
                  <a:pt x="2" y="2"/>
                  <a:pt x="4" y="1"/>
                  <a:pt x="5" y="0"/>
                </a:cubicBezTo>
                <a:close/>
              </a:path>
            </a:pathLst>
          </a:custGeom>
          <a:solidFill>
            <a:srgbClr val="000000"/>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04" name="Freeform 1904"/>
          <p:cNvSpPr>
            <a:spLocks/>
          </p:cNvSpPr>
          <p:nvPr userDrawn="1"/>
        </p:nvSpPr>
        <p:spPr bwMode="auto">
          <a:xfrm>
            <a:off x="342901" y="528638"/>
            <a:ext cx="7938" cy="4763"/>
          </a:xfrm>
          <a:custGeom>
            <a:avLst/>
            <a:gdLst>
              <a:gd name="T0" fmla="*/ 1 w 9"/>
              <a:gd name="T1" fmla="*/ 5 h 7"/>
              <a:gd name="T2" fmla="*/ 1 w 9"/>
              <a:gd name="T3" fmla="*/ 5 h 7"/>
              <a:gd name="T4" fmla="*/ 1 w 9"/>
              <a:gd name="T5" fmla="*/ 3 h 7"/>
              <a:gd name="T6" fmla="*/ 7 w 9"/>
              <a:gd name="T7" fmla="*/ 0 h 7"/>
              <a:gd name="T8" fmla="*/ 8 w 9"/>
              <a:gd name="T9" fmla="*/ 2 h 7"/>
              <a:gd name="T10" fmla="*/ 6 w 9"/>
              <a:gd name="T11" fmla="*/ 6 h 7"/>
              <a:gd name="T12" fmla="*/ 1 w 9"/>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1" y="5"/>
                </a:moveTo>
                <a:lnTo>
                  <a:pt x="1" y="5"/>
                </a:lnTo>
                <a:cubicBezTo>
                  <a:pt x="0" y="5"/>
                  <a:pt x="0" y="4"/>
                  <a:pt x="1" y="3"/>
                </a:cubicBezTo>
                <a:cubicBezTo>
                  <a:pt x="3" y="3"/>
                  <a:pt x="5" y="2"/>
                  <a:pt x="7" y="0"/>
                </a:cubicBezTo>
                <a:cubicBezTo>
                  <a:pt x="7" y="0"/>
                  <a:pt x="8" y="1"/>
                  <a:pt x="8" y="2"/>
                </a:cubicBezTo>
                <a:cubicBezTo>
                  <a:pt x="9" y="3"/>
                  <a:pt x="8" y="5"/>
                  <a:pt x="6" y="6"/>
                </a:cubicBezTo>
                <a:cubicBezTo>
                  <a:pt x="4" y="7"/>
                  <a:pt x="1" y="7"/>
                  <a:pt x="1" y="5"/>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05" name="Freeform 1905"/>
          <p:cNvSpPr>
            <a:spLocks/>
          </p:cNvSpPr>
          <p:nvPr userDrawn="1"/>
        </p:nvSpPr>
        <p:spPr bwMode="auto">
          <a:xfrm>
            <a:off x="341313" y="492127"/>
            <a:ext cx="7938" cy="22225"/>
          </a:xfrm>
          <a:custGeom>
            <a:avLst/>
            <a:gdLst>
              <a:gd name="T0" fmla="*/ 6 w 12"/>
              <a:gd name="T1" fmla="*/ 0 h 29"/>
              <a:gd name="T2" fmla="*/ 6 w 12"/>
              <a:gd name="T3" fmla="*/ 0 h 29"/>
              <a:gd name="T4" fmla="*/ 8 w 12"/>
              <a:gd name="T5" fmla="*/ 3 h 29"/>
              <a:gd name="T6" fmla="*/ 5 w 12"/>
              <a:gd name="T7" fmla="*/ 9 h 29"/>
              <a:gd name="T8" fmla="*/ 9 w 12"/>
              <a:gd name="T9" fmla="*/ 4 h 29"/>
              <a:gd name="T10" fmla="*/ 10 w 12"/>
              <a:gd name="T11" fmla="*/ 6 h 29"/>
              <a:gd name="T12" fmla="*/ 6 w 12"/>
              <a:gd name="T13" fmla="*/ 12 h 29"/>
              <a:gd name="T14" fmla="*/ 11 w 12"/>
              <a:gd name="T15" fmla="*/ 7 h 29"/>
              <a:gd name="T16" fmla="*/ 12 w 12"/>
              <a:gd name="T17" fmla="*/ 9 h 29"/>
              <a:gd name="T18" fmla="*/ 12 w 12"/>
              <a:gd name="T19" fmla="*/ 10 h 29"/>
              <a:gd name="T20" fmla="*/ 7 w 12"/>
              <a:gd name="T21" fmla="*/ 14 h 29"/>
              <a:gd name="T22" fmla="*/ 12 w 12"/>
              <a:gd name="T23" fmla="*/ 12 h 29"/>
              <a:gd name="T24" fmla="*/ 12 w 12"/>
              <a:gd name="T25" fmla="*/ 15 h 29"/>
              <a:gd name="T26" fmla="*/ 7 w 12"/>
              <a:gd name="T27" fmla="*/ 17 h 29"/>
              <a:gd name="T28" fmla="*/ 12 w 12"/>
              <a:gd name="T29" fmla="*/ 16 h 29"/>
              <a:gd name="T30" fmla="*/ 11 w 12"/>
              <a:gd name="T31" fmla="*/ 18 h 29"/>
              <a:gd name="T32" fmla="*/ 6 w 12"/>
              <a:gd name="T33" fmla="*/ 19 h 29"/>
              <a:gd name="T34" fmla="*/ 10 w 12"/>
              <a:gd name="T35" fmla="*/ 20 h 29"/>
              <a:gd name="T36" fmla="*/ 10 w 12"/>
              <a:gd name="T37" fmla="*/ 21 h 29"/>
              <a:gd name="T38" fmla="*/ 4 w 12"/>
              <a:gd name="T39" fmla="*/ 21 h 29"/>
              <a:gd name="T40" fmla="*/ 9 w 12"/>
              <a:gd name="T41" fmla="*/ 23 h 29"/>
              <a:gd name="T42" fmla="*/ 7 w 12"/>
              <a:gd name="T43" fmla="*/ 24 h 29"/>
              <a:gd name="T44" fmla="*/ 2 w 12"/>
              <a:gd name="T45" fmla="*/ 29 h 29"/>
              <a:gd name="T46" fmla="*/ 0 w 12"/>
              <a:gd name="T47" fmla="*/ 28 h 29"/>
              <a:gd name="T48" fmla="*/ 2 w 12"/>
              <a:gd name="T49" fmla="*/ 24 h 29"/>
              <a:gd name="T50" fmla="*/ 0 w 12"/>
              <a:gd name="T51" fmla="*/ 19 h 29"/>
              <a:gd name="T52" fmla="*/ 0 w 12"/>
              <a:gd name="T53" fmla="*/ 19 h 29"/>
              <a:gd name="T54" fmla="*/ 3 w 12"/>
              <a:gd name="T55" fmla="*/ 19 h 29"/>
              <a:gd name="T56" fmla="*/ 2 w 12"/>
              <a:gd name="T57" fmla="*/ 10 h 29"/>
              <a:gd name="T58" fmla="*/ 6 w 12"/>
              <a:gd name="T5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29">
                <a:moveTo>
                  <a:pt x="6" y="0"/>
                </a:moveTo>
                <a:lnTo>
                  <a:pt x="6" y="0"/>
                </a:lnTo>
                <a:cubicBezTo>
                  <a:pt x="6" y="0"/>
                  <a:pt x="6" y="1"/>
                  <a:pt x="8" y="3"/>
                </a:cubicBezTo>
                <a:lnTo>
                  <a:pt x="5" y="9"/>
                </a:lnTo>
                <a:lnTo>
                  <a:pt x="9" y="4"/>
                </a:lnTo>
                <a:cubicBezTo>
                  <a:pt x="9" y="4"/>
                  <a:pt x="9" y="5"/>
                  <a:pt x="10" y="6"/>
                </a:cubicBezTo>
                <a:lnTo>
                  <a:pt x="6" y="12"/>
                </a:lnTo>
                <a:lnTo>
                  <a:pt x="11" y="7"/>
                </a:lnTo>
                <a:cubicBezTo>
                  <a:pt x="11" y="8"/>
                  <a:pt x="11" y="9"/>
                  <a:pt x="12" y="9"/>
                </a:cubicBezTo>
                <a:cubicBezTo>
                  <a:pt x="12" y="9"/>
                  <a:pt x="12" y="10"/>
                  <a:pt x="12" y="10"/>
                </a:cubicBezTo>
                <a:lnTo>
                  <a:pt x="7" y="14"/>
                </a:lnTo>
                <a:lnTo>
                  <a:pt x="12" y="12"/>
                </a:lnTo>
                <a:cubicBezTo>
                  <a:pt x="12" y="13"/>
                  <a:pt x="12" y="14"/>
                  <a:pt x="12" y="15"/>
                </a:cubicBezTo>
                <a:lnTo>
                  <a:pt x="7" y="17"/>
                </a:lnTo>
                <a:lnTo>
                  <a:pt x="12" y="16"/>
                </a:lnTo>
                <a:cubicBezTo>
                  <a:pt x="11" y="17"/>
                  <a:pt x="11" y="18"/>
                  <a:pt x="11" y="18"/>
                </a:cubicBezTo>
                <a:lnTo>
                  <a:pt x="6" y="19"/>
                </a:lnTo>
                <a:lnTo>
                  <a:pt x="10" y="20"/>
                </a:lnTo>
                <a:cubicBezTo>
                  <a:pt x="10" y="20"/>
                  <a:pt x="10" y="21"/>
                  <a:pt x="10" y="21"/>
                </a:cubicBezTo>
                <a:lnTo>
                  <a:pt x="4" y="21"/>
                </a:lnTo>
                <a:lnTo>
                  <a:pt x="9" y="23"/>
                </a:lnTo>
                <a:cubicBezTo>
                  <a:pt x="8" y="23"/>
                  <a:pt x="8" y="24"/>
                  <a:pt x="7" y="24"/>
                </a:cubicBezTo>
                <a:cubicBezTo>
                  <a:pt x="5" y="25"/>
                  <a:pt x="3" y="26"/>
                  <a:pt x="2" y="29"/>
                </a:cubicBezTo>
                <a:cubicBezTo>
                  <a:pt x="2" y="29"/>
                  <a:pt x="1" y="28"/>
                  <a:pt x="0" y="28"/>
                </a:cubicBezTo>
                <a:cubicBezTo>
                  <a:pt x="1" y="27"/>
                  <a:pt x="2" y="26"/>
                  <a:pt x="2" y="24"/>
                </a:cubicBezTo>
                <a:cubicBezTo>
                  <a:pt x="2" y="22"/>
                  <a:pt x="1" y="20"/>
                  <a:pt x="0" y="19"/>
                </a:cubicBezTo>
                <a:lnTo>
                  <a:pt x="0" y="19"/>
                </a:lnTo>
                <a:cubicBezTo>
                  <a:pt x="1" y="19"/>
                  <a:pt x="2" y="19"/>
                  <a:pt x="3" y="19"/>
                </a:cubicBezTo>
                <a:cubicBezTo>
                  <a:pt x="7" y="16"/>
                  <a:pt x="4" y="12"/>
                  <a:pt x="2" y="10"/>
                </a:cubicBezTo>
                <a:lnTo>
                  <a:pt x="6" y="0"/>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06" name="Freeform 1906"/>
          <p:cNvSpPr>
            <a:spLocks/>
          </p:cNvSpPr>
          <p:nvPr userDrawn="1"/>
        </p:nvSpPr>
        <p:spPr bwMode="auto">
          <a:xfrm>
            <a:off x="327028" y="490538"/>
            <a:ext cx="4763" cy="6350"/>
          </a:xfrm>
          <a:custGeom>
            <a:avLst/>
            <a:gdLst>
              <a:gd name="T0" fmla="*/ 5 w 8"/>
              <a:gd name="T1" fmla="*/ 8 h 8"/>
              <a:gd name="T2" fmla="*/ 5 w 8"/>
              <a:gd name="T3" fmla="*/ 8 h 8"/>
              <a:gd name="T4" fmla="*/ 4 w 8"/>
              <a:gd name="T5" fmla="*/ 2 h 8"/>
              <a:gd name="T6" fmla="*/ 8 w 8"/>
              <a:gd name="T7" fmla="*/ 6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5" y="8"/>
                </a:lnTo>
                <a:cubicBezTo>
                  <a:pt x="0" y="4"/>
                  <a:pt x="4" y="3"/>
                  <a:pt x="4" y="2"/>
                </a:cubicBezTo>
                <a:cubicBezTo>
                  <a:pt x="5" y="2"/>
                  <a:pt x="8" y="0"/>
                  <a:pt x="8" y="6"/>
                </a:cubicBezTo>
                <a:lnTo>
                  <a:pt x="5" y="8"/>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07" name="Freeform 1907"/>
          <p:cNvSpPr>
            <a:spLocks/>
          </p:cNvSpPr>
          <p:nvPr userDrawn="1"/>
        </p:nvSpPr>
        <p:spPr bwMode="auto">
          <a:xfrm>
            <a:off x="319089" y="504825"/>
            <a:ext cx="17463" cy="12700"/>
          </a:xfrm>
          <a:custGeom>
            <a:avLst/>
            <a:gdLst>
              <a:gd name="T0" fmla="*/ 0 w 24"/>
              <a:gd name="T1" fmla="*/ 0 h 18"/>
              <a:gd name="T2" fmla="*/ 0 w 24"/>
              <a:gd name="T3" fmla="*/ 0 h 18"/>
              <a:gd name="T4" fmla="*/ 9 w 24"/>
              <a:gd name="T5" fmla="*/ 4 h 18"/>
              <a:gd name="T6" fmla="*/ 15 w 24"/>
              <a:gd name="T7" fmla="*/ 11 h 18"/>
              <a:gd name="T8" fmla="*/ 17 w 24"/>
              <a:gd name="T9" fmla="*/ 8 h 18"/>
              <a:gd name="T10" fmla="*/ 17 w 24"/>
              <a:gd name="T11" fmla="*/ 9 h 18"/>
              <a:gd name="T12" fmla="*/ 20 w 24"/>
              <a:gd name="T13" fmla="*/ 13 h 18"/>
              <a:gd name="T14" fmla="*/ 24 w 24"/>
              <a:gd name="T15" fmla="*/ 15 h 18"/>
              <a:gd name="T16" fmla="*/ 23 w 24"/>
              <a:gd name="T17" fmla="*/ 17 h 18"/>
              <a:gd name="T18" fmla="*/ 17 w 24"/>
              <a:gd name="T19" fmla="*/ 18 h 18"/>
              <a:gd name="T20" fmla="*/ 14 w 24"/>
              <a:gd name="T21" fmla="*/ 18 h 18"/>
              <a:gd name="T22" fmla="*/ 16 w 24"/>
              <a:gd name="T23" fmla="*/ 13 h 18"/>
              <a:gd name="T24" fmla="*/ 13 w 24"/>
              <a:gd name="T25" fmla="*/ 17 h 18"/>
              <a:gd name="T26" fmla="*/ 11 w 24"/>
              <a:gd name="T27" fmla="*/ 17 h 18"/>
              <a:gd name="T28" fmla="*/ 13 w 24"/>
              <a:gd name="T29" fmla="*/ 13 h 18"/>
              <a:gd name="T30" fmla="*/ 10 w 24"/>
              <a:gd name="T31" fmla="*/ 16 h 18"/>
              <a:gd name="T32" fmla="*/ 8 w 24"/>
              <a:gd name="T33" fmla="*/ 15 h 18"/>
              <a:gd name="T34" fmla="*/ 11 w 24"/>
              <a:gd name="T35" fmla="*/ 12 h 18"/>
              <a:gd name="T36" fmla="*/ 6 w 24"/>
              <a:gd name="T37" fmla="*/ 15 h 18"/>
              <a:gd name="T38" fmla="*/ 4 w 24"/>
              <a:gd name="T39" fmla="*/ 13 h 18"/>
              <a:gd name="T40" fmla="*/ 9 w 24"/>
              <a:gd name="T41" fmla="*/ 11 h 18"/>
              <a:gd name="T42" fmla="*/ 3 w 24"/>
              <a:gd name="T43" fmla="*/ 11 h 18"/>
              <a:gd name="T44" fmla="*/ 2 w 24"/>
              <a:gd name="T45" fmla="*/ 11 h 18"/>
              <a:gd name="T46" fmla="*/ 2 w 24"/>
              <a:gd name="T47" fmla="*/ 9 h 18"/>
              <a:gd name="T48" fmla="*/ 8 w 24"/>
              <a:gd name="T49" fmla="*/ 9 h 18"/>
              <a:gd name="T50" fmla="*/ 1 w 24"/>
              <a:gd name="T51" fmla="*/ 7 h 18"/>
              <a:gd name="T52" fmla="*/ 0 w 24"/>
              <a:gd name="T53" fmla="*/ 5 h 18"/>
              <a:gd name="T54" fmla="*/ 7 w 24"/>
              <a:gd name="T55" fmla="*/ 6 h 18"/>
              <a:gd name="T56" fmla="*/ 0 w 24"/>
              <a:gd name="T57" fmla="*/ 3 h 18"/>
              <a:gd name="T58" fmla="*/ 0 w 24"/>
              <a:gd name="T5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18">
                <a:moveTo>
                  <a:pt x="0" y="0"/>
                </a:moveTo>
                <a:lnTo>
                  <a:pt x="0" y="0"/>
                </a:lnTo>
                <a:lnTo>
                  <a:pt x="9" y="4"/>
                </a:lnTo>
                <a:cubicBezTo>
                  <a:pt x="9" y="7"/>
                  <a:pt x="11" y="11"/>
                  <a:pt x="15" y="11"/>
                </a:cubicBezTo>
                <a:cubicBezTo>
                  <a:pt x="16" y="10"/>
                  <a:pt x="17" y="9"/>
                  <a:pt x="17" y="8"/>
                </a:cubicBezTo>
                <a:lnTo>
                  <a:pt x="17" y="9"/>
                </a:lnTo>
                <a:cubicBezTo>
                  <a:pt x="18" y="10"/>
                  <a:pt x="18" y="12"/>
                  <a:pt x="20" y="13"/>
                </a:cubicBezTo>
                <a:cubicBezTo>
                  <a:pt x="21" y="14"/>
                  <a:pt x="23" y="15"/>
                  <a:pt x="24" y="15"/>
                </a:cubicBezTo>
                <a:cubicBezTo>
                  <a:pt x="24" y="15"/>
                  <a:pt x="23" y="16"/>
                  <a:pt x="23" y="17"/>
                </a:cubicBezTo>
                <a:cubicBezTo>
                  <a:pt x="21" y="15"/>
                  <a:pt x="19" y="16"/>
                  <a:pt x="17" y="18"/>
                </a:cubicBezTo>
                <a:cubicBezTo>
                  <a:pt x="16" y="18"/>
                  <a:pt x="15" y="18"/>
                  <a:pt x="14" y="18"/>
                </a:cubicBezTo>
                <a:lnTo>
                  <a:pt x="16" y="13"/>
                </a:lnTo>
                <a:lnTo>
                  <a:pt x="13" y="17"/>
                </a:lnTo>
                <a:cubicBezTo>
                  <a:pt x="12" y="17"/>
                  <a:pt x="12" y="17"/>
                  <a:pt x="11" y="17"/>
                </a:cubicBezTo>
                <a:lnTo>
                  <a:pt x="13" y="13"/>
                </a:lnTo>
                <a:lnTo>
                  <a:pt x="10" y="16"/>
                </a:lnTo>
                <a:cubicBezTo>
                  <a:pt x="9" y="16"/>
                  <a:pt x="8" y="16"/>
                  <a:pt x="8" y="15"/>
                </a:cubicBezTo>
                <a:lnTo>
                  <a:pt x="11" y="12"/>
                </a:lnTo>
                <a:lnTo>
                  <a:pt x="6" y="15"/>
                </a:lnTo>
                <a:cubicBezTo>
                  <a:pt x="6" y="14"/>
                  <a:pt x="5" y="13"/>
                  <a:pt x="4" y="13"/>
                </a:cubicBezTo>
                <a:lnTo>
                  <a:pt x="9" y="11"/>
                </a:lnTo>
                <a:lnTo>
                  <a:pt x="3" y="11"/>
                </a:lnTo>
                <a:cubicBezTo>
                  <a:pt x="3" y="11"/>
                  <a:pt x="3" y="11"/>
                  <a:pt x="2" y="11"/>
                </a:cubicBezTo>
                <a:cubicBezTo>
                  <a:pt x="2" y="10"/>
                  <a:pt x="2" y="9"/>
                  <a:pt x="2" y="9"/>
                </a:cubicBezTo>
                <a:lnTo>
                  <a:pt x="8" y="9"/>
                </a:lnTo>
                <a:lnTo>
                  <a:pt x="1" y="7"/>
                </a:lnTo>
                <a:cubicBezTo>
                  <a:pt x="1" y="6"/>
                  <a:pt x="1" y="5"/>
                  <a:pt x="0" y="5"/>
                </a:cubicBezTo>
                <a:lnTo>
                  <a:pt x="7" y="6"/>
                </a:lnTo>
                <a:lnTo>
                  <a:pt x="0" y="3"/>
                </a:lnTo>
                <a:cubicBezTo>
                  <a:pt x="0" y="1"/>
                  <a:pt x="0" y="0"/>
                  <a:pt x="0"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08" name="Freeform 1908"/>
          <p:cNvSpPr>
            <a:spLocks/>
          </p:cNvSpPr>
          <p:nvPr userDrawn="1"/>
        </p:nvSpPr>
        <p:spPr bwMode="auto">
          <a:xfrm>
            <a:off x="327026" y="517525"/>
            <a:ext cx="7938" cy="4763"/>
          </a:xfrm>
          <a:custGeom>
            <a:avLst/>
            <a:gdLst>
              <a:gd name="T0" fmla="*/ 1 w 10"/>
              <a:gd name="T1" fmla="*/ 0 h 7"/>
              <a:gd name="T2" fmla="*/ 1 w 10"/>
              <a:gd name="T3" fmla="*/ 0 h 7"/>
              <a:gd name="T4" fmla="*/ 10 w 10"/>
              <a:gd name="T5" fmla="*/ 6 h 7"/>
              <a:gd name="T6" fmla="*/ 10 w 10"/>
              <a:gd name="T7" fmla="*/ 7 h 7"/>
              <a:gd name="T8" fmla="*/ 0 w 10"/>
              <a:gd name="T9" fmla="*/ 1 h 7"/>
              <a:gd name="T10" fmla="*/ 1 w 10"/>
              <a:gd name="T11" fmla="*/ 0 h 7"/>
            </a:gdLst>
            <a:ahLst/>
            <a:cxnLst>
              <a:cxn ang="0">
                <a:pos x="T0" y="T1"/>
              </a:cxn>
              <a:cxn ang="0">
                <a:pos x="T2" y="T3"/>
              </a:cxn>
              <a:cxn ang="0">
                <a:pos x="T4" y="T5"/>
              </a:cxn>
              <a:cxn ang="0">
                <a:pos x="T6" y="T7"/>
              </a:cxn>
              <a:cxn ang="0">
                <a:pos x="T8" y="T9"/>
              </a:cxn>
              <a:cxn ang="0">
                <a:pos x="T10" y="T11"/>
              </a:cxn>
            </a:cxnLst>
            <a:rect l="0" t="0" r="r" b="b"/>
            <a:pathLst>
              <a:path w="10" h="7">
                <a:moveTo>
                  <a:pt x="1" y="0"/>
                </a:moveTo>
                <a:lnTo>
                  <a:pt x="1" y="0"/>
                </a:lnTo>
                <a:lnTo>
                  <a:pt x="10" y="6"/>
                </a:lnTo>
                <a:lnTo>
                  <a:pt x="10" y="7"/>
                </a:lnTo>
                <a:lnTo>
                  <a:pt x="0" y="1"/>
                </a:lnTo>
                <a:lnTo>
                  <a:pt x="1" y="0"/>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09" name="Freeform 1909"/>
          <p:cNvSpPr>
            <a:spLocks/>
          </p:cNvSpPr>
          <p:nvPr userDrawn="1"/>
        </p:nvSpPr>
        <p:spPr bwMode="auto">
          <a:xfrm>
            <a:off x="344490" y="512765"/>
            <a:ext cx="4763" cy="3175"/>
          </a:xfrm>
          <a:custGeom>
            <a:avLst/>
            <a:gdLst>
              <a:gd name="T0" fmla="*/ 1 w 5"/>
              <a:gd name="T1" fmla="*/ 3 h 5"/>
              <a:gd name="T2" fmla="*/ 1 w 5"/>
              <a:gd name="T3" fmla="*/ 3 h 5"/>
              <a:gd name="T4" fmla="*/ 2 w 5"/>
              <a:gd name="T5" fmla="*/ 0 h 5"/>
              <a:gd name="T6" fmla="*/ 4 w 5"/>
              <a:gd name="T7" fmla="*/ 1 h 5"/>
              <a:gd name="T8" fmla="*/ 3 w 5"/>
              <a:gd name="T9" fmla="*/ 4 h 5"/>
              <a:gd name="T10" fmla="*/ 1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1" y="3"/>
                </a:moveTo>
                <a:lnTo>
                  <a:pt x="1" y="3"/>
                </a:lnTo>
                <a:cubicBezTo>
                  <a:pt x="0" y="2"/>
                  <a:pt x="1" y="1"/>
                  <a:pt x="2" y="0"/>
                </a:cubicBezTo>
                <a:cubicBezTo>
                  <a:pt x="3" y="0"/>
                  <a:pt x="4" y="0"/>
                  <a:pt x="4" y="1"/>
                </a:cubicBezTo>
                <a:cubicBezTo>
                  <a:pt x="5" y="3"/>
                  <a:pt x="4" y="4"/>
                  <a:pt x="3" y="4"/>
                </a:cubicBezTo>
                <a:cubicBezTo>
                  <a:pt x="2" y="5"/>
                  <a:pt x="1" y="4"/>
                  <a:pt x="1" y="3"/>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10" name="Freeform 1910"/>
          <p:cNvSpPr>
            <a:spLocks/>
          </p:cNvSpPr>
          <p:nvPr userDrawn="1"/>
        </p:nvSpPr>
        <p:spPr bwMode="auto">
          <a:xfrm>
            <a:off x="334963" y="514350"/>
            <a:ext cx="12700" cy="7938"/>
          </a:xfrm>
          <a:custGeom>
            <a:avLst/>
            <a:gdLst>
              <a:gd name="T0" fmla="*/ 9 w 19"/>
              <a:gd name="T1" fmla="*/ 0 h 13"/>
              <a:gd name="T2" fmla="*/ 9 w 19"/>
              <a:gd name="T3" fmla="*/ 0 h 13"/>
              <a:gd name="T4" fmla="*/ 11 w 19"/>
              <a:gd name="T5" fmla="*/ 1 h 13"/>
              <a:gd name="T6" fmla="*/ 19 w 19"/>
              <a:gd name="T7" fmla="*/ 4 h 13"/>
              <a:gd name="T8" fmla="*/ 15 w 19"/>
              <a:gd name="T9" fmla="*/ 7 h 13"/>
              <a:gd name="T10" fmla="*/ 8 w 19"/>
              <a:gd name="T11" fmla="*/ 4 h 13"/>
              <a:gd name="T12" fmla="*/ 5 w 19"/>
              <a:gd name="T13" fmla="*/ 11 h 13"/>
              <a:gd name="T14" fmla="*/ 0 w 19"/>
              <a:gd name="T15" fmla="*/ 12 h 13"/>
              <a:gd name="T16" fmla="*/ 3 w 19"/>
              <a:gd name="T17" fmla="*/ 5 h 13"/>
              <a:gd name="T18" fmla="*/ 4 w 19"/>
              <a:gd name="T19" fmla="*/ 2 h 13"/>
              <a:gd name="T20" fmla="*/ 5 w 19"/>
              <a:gd name="T21" fmla="*/ 2 h 13"/>
              <a:gd name="T22" fmla="*/ 6 w 19"/>
              <a:gd name="T23" fmla="*/ 2 h 13"/>
              <a:gd name="T24" fmla="*/ 7 w 19"/>
              <a:gd name="T25" fmla="*/ 3 h 13"/>
              <a:gd name="T26" fmla="*/ 7 w 19"/>
              <a:gd name="T27" fmla="*/ 2 h 13"/>
              <a:gd name="T28" fmla="*/ 8 w 19"/>
              <a:gd name="T29" fmla="*/ 0 h 13"/>
              <a:gd name="T30" fmla="*/ 9 w 19"/>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3">
                <a:moveTo>
                  <a:pt x="9" y="0"/>
                </a:moveTo>
                <a:lnTo>
                  <a:pt x="9" y="0"/>
                </a:lnTo>
                <a:lnTo>
                  <a:pt x="11" y="1"/>
                </a:lnTo>
                <a:cubicBezTo>
                  <a:pt x="11" y="1"/>
                  <a:pt x="14" y="6"/>
                  <a:pt x="19" y="4"/>
                </a:cubicBezTo>
                <a:cubicBezTo>
                  <a:pt x="19" y="5"/>
                  <a:pt x="17" y="7"/>
                  <a:pt x="15" y="7"/>
                </a:cubicBezTo>
                <a:cubicBezTo>
                  <a:pt x="11" y="7"/>
                  <a:pt x="8" y="4"/>
                  <a:pt x="8" y="4"/>
                </a:cubicBezTo>
                <a:cubicBezTo>
                  <a:pt x="8" y="4"/>
                  <a:pt x="8" y="8"/>
                  <a:pt x="5" y="11"/>
                </a:cubicBezTo>
                <a:cubicBezTo>
                  <a:pt x="4" y="13"/>
                  <a:pt x="1" y="13"/>
                  <a:pt x="0" y="12"/>
                </a:cubicBezTo>
                <a:cubicBezTo>
                  <a:pt x="5" y="10"/>
                  <a:pt x="3" y="5"/>
                  <a:pt x="3" y="5"/>
                </a:cubicBezTo>
                <a:lnTo>
                  <a:pt x="4" y="2"/>
                </a:lnTo>
                <a:cubicBezTo>
                  <a:pt x="4" y="2"/>
                  <a:pt x="4" y="2"/>
                  <a:pt x="5" y="2"/>
                </a:cubicBezTo>
                <a:cubicBezTo>
                  <a:pt x="5" y="2"/>
                  <a:pt x="6" y="2"/>
                  <a:pt x="6" y="2"/>
                </a:cubicBezTo>
                <a:lnTo>
                  <a:pt x="7" y="3"/>
                </a:lnTo>
                <a:lnTo>
                  <a:pt x="7" y="2"/>
                </a:lnTo>
                <a:cubicBezTo>
                  <a:pt x="7" y="1"/>
                  <a:pt x="8" y="1"/>
                  <a:pt x="8" y="0"/>
                </a:cubicBezTo>
                <a:cubicBezTo>
                  <a:pt x="8" y="0"/>
                  <a:pt x="8" y="0"/>
                  <a:pt x="9" y="0"/>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11" name="Freeform 1911"/>
          <p:cNvSpPr>
            <a:spLocks/>
          </p:cNvSpPr>
          <p:nvPr userDrawn="1"/>
        </p:nvSpPr>
        <p:spPr bwMode="auto">
          <a:xfrm>
            <a:off x="325440" y="496890"/>
            <a:ext cx="15875" cy="9525"/>
          </a:xfrm>
          <a:custGeom>
            <a:avLst/>
            <a:gdLst>
              <a:gd name="T0" fmla="*/ 9 w 21"/>
              <a:gd name="T1" fmla="*/ 13 h 13"/>
              <a:gd name="T2" fmla="*/ 9 w 21"/>
              <a:gd name="T3" fmla="*/ 13 h 13"/>
              <a:gd name="T4" fmla="*/ 9 w 21"/>
              <a:gd name="T5" fmla="*/ 10 h 13"/>
              <a:gd name="T6" fmla="*/ 4 w 21"/>
              <a:gd name="T7" fmla="*/ 9 h 13"/>
              <a:gd name="T8" fmla="*/ 0 w 21"/>
              <a:gd name="T9" fmla="*/ 11 h 13"/>
              <a:gd name="T10" fmla="*/ 2 w 21"/>
              <a:gd name="T11" fmla="*/ 8 h 13"/>
              <a:gd name="T12" fmla="*/ 2 w 21"/>
              <a:gd name="T13" fmla="*/ 7 h 13"/>
              <a:gd name="T14" fmla="*/ 7 w 21"/>
              <a:gd name="T15" fmla="*/ 5 h 13"/>
              <a:gd name="T16" fmla="*/ 6 w 21"/>
              <a:gd name="T17" fmla="*/ 6 h 13"/>
              <a:gd name="T18" fmla="*/ 11 w 21"/>
              <a:gd name="T19" fmla="*/ 8 h 13"/>
              <a:gd name="T20" fmla="*/ 14 w 21"/>
              <a:gd name="T21" fmla="*/ 3 h 13"/>
              <a:gd name="T22" fmla="*/ 12 w 21"/>
              <a:gd name="T23" fmla="*/ 2 h 13"/>
              <a:gd name="T24" fmla="*/ 16 w 21"/>
              <a:gd name="T25" fmla="*/ 0 h 13"/>
              <a:gd name="T26" fmla="*/ 18 w 21"/>
              <a:gd name="T27" fmla="*/ 1 h 13"/>
              <a:gd name="T28" fmla="*/ 21 w 21"/>
              <a:gd name="T29" fmla="*/ 2 h 13"/>
              <a:gd name="T30" fmla="*/ 17 w 21"/>
              <a:gd name="T31" fmla="*/ 3 h 13"/>
              <a:gd name="T32" fmla="*/ 15 w 21"/>
              <a:gd name="T33" fmla="*/ 8 h 13"/>
              <a:gd name="T34" fmla="*/ 16 w 21"/>
              <a:gd name="T35" fmla="*/ 10 h 13"/>
              <a:gd name="T36" fmla="*/ 9 w 21"/>
              <a:gd name="T3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3">
                <a:moveTo>
                  <a:pt x="9" y="13"/>
                </a:moveTo>
                <a:lnTo>
                  <a:pt x="9" y="13"/>
                </a:lnTo>
                <a:lnTo>
                  <a:pt x="9" y="10"/>
                </a:lnTo>
                <a:cubicBezTo>
                  <a:pt x="7" y="9"/>
                  <a:pt x="5" y="9"/>
                  <a:pt x="4" y="9"/>
                </a:cubicBezTo>
                <a:cubicBezTo>
                  <a:pt x="3" y="11"/>
                  <a:pt x="2" y="10"/>
                  <a:pt x="0" y="11"/>
                </a:cubicBezTo>
                <a:cubicBezTo>
                  <a:pt x="0" y="10"/>
                  <a:pt x="0" y="9"/>
                  <a:pt x="2" y="8"/>
                </a:cubicBezTo>
                <a:cubicBezTo>
                  <a:pt x="1" y="8"/>
                  <a:pt x="2" y="7"/>
                  <a:pt x="2" y="7"/>
                </a:cubicBezTo>
                <a:lnTo>
                  <a:pt x="7" y="5"/>
                </a:lnTo>
                <a:cubicBezTo>
                  <a:pt x="6" y="5"/>
                  <a:pt x="6" y="6"/>
                  <a:pt x="6" y="6"/>
                </a:cubicBezTo>
                <a:cubicBezTo>
                  <a:pt x="9" y="6"/>
                  <a:pt x="11" y="8"/>
                  <a:pt x="11" y="8"/>
                </a:cubicBezTo>
                <a:cubicBezTo>
                  <a:pt x="11" y="8"/>
                  <a:pt x="11" y="5"/>
                  <a:pt x="14" y="3"/>
                </a:cubicBezTo>
                <a:cubicBezTo>
                  <a:pt x="13" y="2"/>
                  <a:pt x="13" y="2"/>
                  <a:pt x="12" y="2"/>
                </a:cubicBezTo>
                <a:lnTo>
                  <a:pt x="16" y="0"/>
                </a:lnTo>
                <a:cubicBezTo>
                  <a:pt x="17" y="0"/>
                  <a:pt x="18" y="0"/>
                  <a:pt x="18" y="1"/>
                </a:cubicBezTo>
                <a:cubicBezTo>
                  <a:pt x="19" y="1"/>
                  <a:pt x="20" y="1"/>
                  <a:pt x="21" y="2"/>
                </a:cubicBezTo>
                <a:cubicBezTo>
                  <a:pt x="19" y="2"/>
                  <a:pt x="19" y="4"/>
                  <a:pt x="17" y="3"/>
                </a:cubicBezTo>
                <a:cubicBezTo>
                  <a:pt x="16" y="4"/>
                  <a:pt x="14" y="6"/>
                  <a:pt x="15" y="8"/>
                </a:cubicBezTo>
                <a:lnTo>
                  <a:pt x="16" y="10"/>
                </a:lnTo>
                <a:lnTo>
                  <a:pt x="9" y="13"/>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12" name="Freeform 1912"/>
          <p:cNvSpPr>
            <a:spLocks/>
          </p:cNvSpPr>
          <p:nvPr userDrawn="1"/>
        </p:nvSpPr>
        <p:spPr bwMode="auto">
          <a:xfrm>
            <a:off x="331788" y="504827"/>
            <a:ext cx="9525" cy="9525"/>
          </a:xfrm>
          <a:custGeom>
            <a:avLst/>
            <a:gdLst>
              <a:gd name="T0" fmla="*/ 10 w 14"/>
              <a:gd name="T1" fmla="*/ 0 h 15"/>
              <a:gd name="T2" fmla="*/ 10 w 14"/>
              <a:gd name="T3" fmla="*/ 0 h 15"/>
              <a:gd name="T4" fmla="*/ 14 w 14"/>
              <a:gd name="T5" fmla="*/ 8 h 15"/>
              <a:gd name="T6" fmla="*/ 11 w 14"/>
              <a:gd name="T7" fmla="*/ 14 h 15"/>
              <a:gd name="T8" fmla="*/ 3 w 14"/>
              <a:gd name="T9" fmla="*/ 13 h 15"/>
              <a:gd name="T10" fmla="*/ 0 w 14"/>
              <a:gd name="T11" fmla="*/ 4 h 15"/>
              <a:gd name="T12" fmla="*/ 10 w 14"/>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10" y="0"/>
                </a:moveTo>
                <a:lnTo>
                  <a:pt x="10" y="0"/>
                </a:lnTo>
                <a:cubicBezTo>
                  <a:pt x="11" y="2"/>
                  <a:pt x="14" y="5"/>
                  <a:pt x="14" y="8"/>
                </a:cubicBezTo>
                <a:cubicBezTo>
                  <a:pt x="14" y="12"/>
                  <a:pt x="12" y="12"/>
                  <a:pt x="11" y="14"/>
                </a:cubicBezTo>
                <a:cubicBezTo>
                  <a:pt x="8" y="13"/>
                  <a:pt x="7" y="15"/>
                  <a:pt x="3" y="13"/>
                </a:cubicBezTo>
                <a:cubicBezTo>
                  <a:pt x="1" y="11"/>
                  <a:pt x="1" y="7"/>
                  <a:pt x="0" y="4"/>
                </a:cubicBezTo>
                <a:lnTo>
                  <a:pt x="10" y="0"/>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13" name="Freeform 1913"/>
          <p:cNvSpPr>
            <a:spLocks/>
          </p:cNvSpPr>
          <p:nvPr userDrawn="1"/>
        </p:nvSpPr>
        <p:spPr bwMode="auto">
          <a:xfrm>
            <a:off x="325440" y="496890"/>
            <a:ext cx="4763" cy="4763"/>
          </a:xfrm>
          <a:custGeom>
            <a:avLst/>
            <a:gdLst>
              <a:gd name="T0" fmla="*/ 5 w 6"/>
              <a:gd name="T1" fmla="*/ 5 h 6"/>
              <a:gd name="T2" fmla="*/ 5 w 6"/>
              <a:gd name="T3" fmla="*/ 5 h 6"/>
              <a:gd name="T4" fmla="*/ 3 w 6"/>
              <a:gd name="T5" fmla="*/ 6 h 6"/>
              <a:gd name="T6" fmla="*/ 2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lnTo>
                  <a:pt x="5" y="5"/>
                </a:lnTo>
                <a:lnTo>
                  <a:pt x="3" y="6"/>
                </a:lnTo>
                <a:cubicBezTo>
                  <a:pt x="0" y="3"/>
                  <a:pt x="2" y="2"/>
                  <a:pt x="2" y="1"/>
                </a:cubicBezTo>
                <a:cubicBezTo>
                  <a:pt x="3" y="2"/>
                  <a:pt x="6" y="0"/>
                  <a:pt x="5" y="5"/>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14" name="Freeform 1914"/>
          <p:cNvSpPr>
            <a:spLocks/>
          </p:cNvSpPr>
          <p:nvPr userDrawn="1"/>
        </p:nvSpPr>
        <p:spPr bwMode="auto">
          <a:xfrm>
            <a:off x="333378" y="493713"/>
            <a:ext cx="3175" cy="4763"/>
          </a:xfrm>
          <a:custGeom>
            <a:avLst/>
            <a:gdLst>
              <a:gd name="T0" fmla="*/ 3 w 6"/>
              <a:gd name="T1" fmla="*/ 6 h 6"/>
              <a:gd name="T2" fmla="*/ 3 w 6"/>
              <a:gd name="T3" fmla="*/ 6 h 6"/>
              <a:gd name="T4" fmla="*/ 3 w 6"/>
              <a:gd name="T5" fmla="*/ 1 h 6"/>
              <a:gd name="T6" fmla="*/ 6 w 6"/>
              <a:gd name="T7" fmla="*/ 5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lnTo>
                  <a:pt x="3" y="6"/>
                </a:lnTo>
                <a:cubicBezTo>
                  <a:pt x="0" y="3"/>
                  <a:pt x="3" y="2"/>
                  <a:pt x="3" y="1"/>
                </a:cubicBezTo>
                <a:cubicBezTo>
                  <a:pt x="4" y="2"/>
                  <a:pt x="6" y="0"/>
                  <a:pt x="6" y="5"/>
                </a:cubicBezTo>
                <a:lnTo>
                  <a:pt x="3" y="6"/>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15" name="Freeform 1915"/>
          <p:cNvSpPr>
            <a:spLocks noEditPoints="1"/>
          </p:cNvSpPr>
          <p:nvPr userDrawn="1"/>
        </p:nvSpPr>
        <p:spPr bwMode="auto">
          <a:xfrm>
            <a:off x="484188" y="476250"/>
            <a:ext cx="82550" cy="87313"/>
          </a:xfrm>
          <a:custGeom>
            <a:avLst/>
            <a:gdLst>
              <a:gd name="T0" fmla="*/ 81 w 116"/>
              <a:gd name="T1" fmla="*/ 68 h 121"/>
              <a:gd name="T2" fmla="*/ 79 w 116"/>
              <a:gd name="T3" fmla="*/ 61 h 121"/>
              <a:gd name="T4" fmla="*/ 82 w 116"/>
              <a:gd name="T5" fmla="*/ 25 h 121"/>
              <a:gd name="T6" fmla="*/ 71 w 116"/>
              <a:gd name="T7" fmla="*/ 67 h 121"/>
              <a:gd name="T8" fmla="*/ 64 w 116"/>
              <a:gd name="T9" fmla="*/ 29 h 121"/>
              <a:gd name="T10" fmla="*/ 90 w 116"/>
              <a:gd name="T11" fmla="*/ 27 h 121"/>
              <a:gd name="T12" fmla="*/ 89 w 116"/>
              <a:gd name="T13" fmla="*/ 67 h 121"/>
              <a:gd name="T14" fmla="*/ 97 w 116"/>
              <a:gd name="T15" fmla="*/ 60 h 121"/>
              <a:gd name="T16" fmla="*/ 102 w 116"/>
              <a:gd name="T17" fmla="*/ 46 h 121"/>
              <a:gd name="T18" fmla="*/ 65 w 116"/>
              <a:gd name="T19" fmla="*/ 93 h 121"/>
              <a:gd name="T20" fmla="*/ 64 w 116"/>
              <a:gd name="T21" fmla="*/ 89 h 121"/>
              <a:gd name="T22" fmla="*/ 69 w 116"/>
              <a:gd name="T23" fmla="*/ 75 h 121"/>
              <a:gd name="T24" fmla="*/ 53 w 116"/>
              <a:gd name="T25" fmla="*/ 99 h 121"/>
              <a:gd name="T26" fmla="*/ 63 w 116"/>
              <a:gd name="T27" fmla="*/ 99 h 121"/>
              <a:gd name="T28" fmla="*/ 53 w 116"/>
              <a:gd name="T29" fmla="*/ 99 h 121"/>
              <a:gd name="T30" fmla="*/ 52 w 116"/>
              <a:gd name="T31" fmla="*/ 72 h 121"/>
              <a:gd name="T32" fmla="*/ 51 w 116"/>
              <a:gd name="T33" fmla="*/ 93 h 121"/>
              <a:gd name="T34" fmla="*/ 52 w 116"/>
              <a:gd name="T35" fmla="*/ 72 h 121"/>
              <a:gd name="T36" fmla="*/ 34 w 116"/>
              <a:gd name="T37" fmla="*/ 68 h 121"/>
              <a:gd name="T38" fmla="*/ 18 w 116"/>
              <a:gd name="T39" fmla="*/ 34 h 121"/>
              <a:gd name="T40" fmla="*/ 22 w 116"/>
              <a:gd name="T41" fmla="*/ 64 h 121"/>
              <a:gd name="T42" fmla="*/ 28 w 116"/>
              <a:gd name="T43" fmla="*/ 58 h 121"/>
              <a:gd name="T44" fmla="*/ 34 w 116"/>
              <a:gd name="T45" fmla="*/ 25 h 121"/>
              <a:gd name="T46" fmla="*/ 52 w 116"/>
              <a:gd name="T47" fmla="*/ 64 h 121"/>
              <a:gd name="T48" fmla="*/ 36 w 116"/>
              <a:gd name="T49" fmla="*/ 34 h 121"/>
              <a:gd name="T50" fmla="*/ 27 w 116"/>
              <a:gd name="T51" fmla="*/ 27 h 121"/>
              <a:gd name="T52" fmla="*/ 38 w 116"/>
              <a:gd name="T53" fmla="*/ 68 h 121"/>
              <a:gd name="T54" fmla="*/ 24 w 116"/>
              <a:gd name="T55" fmla="*/ 18 h 121"/>
              <a:gd name="T56" fmla="*/ 25 w 116"/>
              <a:gd name="T57" fmla="*/ 18 h 121"/>
              <a:gd name="T58" fmla="*/ 24 w 116"/>
              <a:gd name="T59" fmla="*/ 18 h 121"/>
              <a:gd name="T60" fmla="*/ 48 w 116"/>
              <a:gd name="T61" fmla="*/ 96 h 121"/>
              <a:gd name="T62" fmla="*/ 48 w 116"/>
              <a:gd name="T63" fmla="*/ 96 h 121"/>
              <a:gd name="T64" fmla="*/ 68 w 116"/>
              <a:gd name="T65" fmla="*/ 96 h 121"/>
              <a:gd name="T66" fmla="*/ 68 w 116"/>
              <a:gd name="T67" fmla="*/ 96 h 121"/>
              <a:gd name="T68" fmla="*/ 91 w 116"/>
              <a:gd name="T69" fmla="*/ 18 h 121"/>
              <a:gd name="T70" fmla="*/ 91 w 116"/>
              <a:gd name="T71" fmla="*/ 18 h 121"/>
              <a:gd name="T72" fmla="*/ 113 w 116"/>
              <a:gd name="T73" fmla="*/ 103 h 121"/>
              <a:gd name="T74" fmla="*/ 104 w 116"/>
              <a:gd name="T75" fmla="*/ 90 h 121"/>
              <a:gd name="T76" fmla="*/ 113 w 116"/>
              <a:gd name="T77" fmla="*/ 46 h 121"/>
              <a:gd name="T78" fmla="*/ 106 w 116"/>
              <a:gd name="T79" fmla="*/ 3 h 121"/>
              <a:gd name="T80" fmla="*/ 92 w 116"/>
              <a:gd name="T81" fmla="*/ 1 h 121"/>
              <a:gd name="T82" fmla="*/ 64 w 116"/>
              <a:gd name="T83" fmla="*/ 21 h 121"/>
              <a:gd name="T84" fmla="*/ 52 w 116"/>
              <a:gd name="T85" fmla="*/ 1 h 121"/>
              <a:gd name="T86" fmla="*/ 30 w 116"/>
              <a:gd name="T87" fmla="*/ 17 h 121"/>
              <a:gd name="T88" fmla="*/ 10 w 116"/>
              <a:gd name="T89" fmla="*/ 1 h 121"/>
              <a:gd name="T90" fmla="*/ 17 w 116"/>
              <a:gd name="T91" fmla="*/ 22 h 121"/>
              <a:gd name="T92" fmla="*/ 17 w 116"/>
              <a:gd name="T93" fmla="*/ 72 h 121"/>
              <a:gd name="T94" fmla="*/ 2 w 116"/>
              <a:gd name="T95" fmla="*/ 103 h 121"/>
              <a:gd name="T96" fmla="*/ 21 w 116"/>
              <a:gd name="T97" fmla="*/ 105 h 121"/>
              <a:gd name="T98" fmla="*/ 30 w 116"/>
              <a:gd name="T99" fmla="*/ 76 h 121"/>
              <a:gd name="T100" fmla="*/ 58 w 116"/>
              <a:gd name="T101" fmla="*/ 121 h 121"/>
              <a:gd name="T102" fmla="*/ 85 w 116"/>
              <a:gd name="T103" fmla="*/ 76 h 121"/>
              <a:gd name="T104" fmla="*/ 95 w 116"/>
              <a:gd name="T105" fmla="*/ 105 h 121"/>
              <a:gd name="T106" fmla="*/ 113 w 116"/>
              <a:gd name="T107" fmla="*/ 10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6" h="121">
                <a:moveTo>
                  <a:pt x="81" y="68"/>
                </a:moveTo>
                <a:lnTo>
                  <a:pt x="81" y="68"/>
                </a:lnTo>
                <a:cubicBezTo>
                  <a:pt x="80" y="68"/>
                  <a:pt x="79" y="68"/>
                  <a:pt x="78" y="68"/>
                </a:cubicBezTo>
                <a:cubicBezTo>
                  <a:pt x="78" y="66"/>
                  <a:pt x="79" y="63"/>
                  <a:pt x="79" y="61"/>
                </a:cubicBezTo>
                <a:cubicBezTo>
                  <a:pt x="81" y="49"/>
                  <a:pt x="85" y="35"/>
                  <a:pt x="88" y="27"/>
                </a:cubicBezTo>
                <a:lnTo>
                  <a:pt x="82" y="25"/>
                </a:lnTo>
                <a:cubicBezTo>
                  <a:pt x="81" y="28"/>
                  <a:pt x="80" y="31"/>
                  <a:pt x="79" y="34"/>
                </a:cubicBezTo>
                <a:cubicBezTo>
                  <a:pt x="76" y="45"/>
                  <a:pt x="73" y="56"/>
                  <a:pt x="71" y="67"/>
                </a:cubicBezTo>
                <a:cubicBezTo>
                  <a:pt x="66" y="66"/>
                  <a:pt x="64" y="64"/>
                  <a:pt x="64" y="64"/>
                </a:cubicBezTo>
                <a:lnTo>
                  <a:pt x="64" y="29"/>
                </a:lnTo>
                <a:cubicBezTo>
                  <a:pt x="64" y="29"/>
                  <a:pt x="68" y="25"/>
                  <a:pt x="81" y="25"/>
                </a:cubicBezTo>
                <a:cubicBezTo>
                  <a:pt x="84" y="25"/>
                  <a:pt x="87" y="26"/>
                  <a:pt x="90" y="27"/>
                </a:cubicBezTo>
                <a:cubicBezTo>
                  <a:pt x="89" y="34"/>
                  <a:pt x="88" y="45"/>
                  <a:pt x="88" y="58"/>
                </a:cubicBezTo>
                <a:cubicBezTo>
                  <a:pt x="88" y="61"/>
                  <a:pt x="88" y="64"/>
                  <a:pt x="89" y="67"/>
                </a:cubicBezTo>
                <a:lnTo>
                  <a:pt x="93" y="64"/>
                </a:lnTo>
                <a:lnTo>
                  <a:pt x="97" y="60"/>
                </a:lnTo>
                <a:cubicBezTo>
                  <a:pt x="97" y="53"/>
                  <a:pt x="97" y="44"/>
                  <a:pt x="97" y="34"/>
                </a:cubicBezTo>
                <a:cubicBezTo>
                  <a:pt x="100" y="37"/>
                  <a:pt x="102" y="42"/>
                  <a:pt x="102" y="46"/>
                </a:cubicBezTo>
                <a:cubicBezTo>
                  <a:pt x="102" y="57"/>
                  <a:pt x="94" y="68"/>
                  <a:pt x="81" y="68"/>
                </a:cubicBezTo>
                <a:close/>
                <a:moveTo>
                  <a:pt x="65" y="93"/>
                </a:moveTo>
                <a:lnTo>
                  <a:pt x="65" y="93"/>
                </a:lnTo>
                <a:cubicBezTo>
                  <a:pt x="64" y="91"/>
                  <a:pt x="64" y="90"/>
                  <a:pt x="64" y="89"/>
                </a:cubicBezTo>
                <a:lnTo>
                  <a:pt x="64" y="72"/>
                </a:lnTo>
                <a:cubicBezTo>
                  <a:pt x="64" y="72"/>
                  <a:pt x="65" y="74"/>
                  <a:pt x="69" y="75"/>
                </a:cubicBezTo>
                <a:cubicBezTo>
                  <a:pt x="68" y="81"/>
                  <a:pt x="66" y="87"/>
                  <a:pt x="65" y="93"/>
                </a:cubicBezTo>
                <a:close/>
                <a:moveTo>
                  <a:pt x="53" y="99"/>
                </a:moveTo>
                <a:lnTo>
                  <a:pt x="53" y="99"/>
                </a:lnTo>
                <a:lnTo>
                  <a:pt x="63" y="99"/>
                </a:lnTo>
                <a:cubicBezTo>
                  <a:pt x="61" y="104"/>
                  <a:pt x="60" y="107"/>
                  <a:pt x="58" y="109"/>
                </a:cubicBezTo>
                <a:cubicBezTo>
                  <a:pt x="56" y="107"/>
                  <a:pt x="54" y="104"/>
                  <a:pt x="53" y="99"/>
                </a:cubicBezTo>
                <a:close/>
                <a:moveTo>
                  <a:pt x="52" y="72"/>
                </a:moveTo>
                <a:lnTo>
                  <a:pt x="52" y="72"/>
                </a:lnTo>
                <a:lnTo>
                  <a:pt x="52" y="89"/>
                </a:lnTo>
                <a:cubicBezTo>
                  <a:pt x="52" y="90"/>
                  <a:pt x="51" y="91"/>
                  <a:pt x="51" y="93"/>
                </a:cubicBezTo>
                <a:cubicBezTo>
                  <a:pt x="49" y="87"/>
                  <a:pt x="48" y="81"/>
                  <a:pt x="46" y="75"/>
                </a:cubicBezTo>
                <a:cubicBezTo>
                  <a:pt x="50" y="74"/>
                  <a:pt x="52" y="72"/>
                  <a:pt x="52" y="72"/>
                </a:cubicBezTo>
                <a:close/>
                <a:moveTo>
                  <a:pt x="34" y="68"/>
                </a:moveTo>
                <a:lnTo>
                  <a:pt x="34" y="68"/>
                </a:lnTo>
                <a:cubicBezTo>
                  <a:pt x="21" y="68"/>
                  <a:pt x="13" y="57"/>
                  <a:pt x="13" y="46"/>
                </a:cubicBezTo>
                <a:cubicBezTo>
                  <a:pt x="13" y="42"/>
                  <a:pt x="15" y="37"/>
                  <a:pt x="18" y="34"/>
                </a:cubicBezTo>
                <a:cubicBezTo>
                  <a:pt x="19" y="44"/>
                  <a:pt x="19" y="53"/>
                  <a:pt x="18" y="60"/>
                </a:cubicBezTo>
                <a:lnTo>
                  <a:pt x="22" y="64"/>
                </a:lnTo>
                <a:lnTo>
                  <a:pt x="27" y="67"/>
                </a:lnTo>
                <a:cubicBezTo>
                  <a:pt x="27" y="64"/>
                  <a:pt x="28" y="61"/>
                  <a:pt x="28" y="58"/>
                </a:cubicBezTo>
                <a:cubicBezTo>
                  <a:pt x="28" y="45"/>
                  <a:pt x="27" y="34"/>
                  <a:pt x="26" y="27"/>
                </a:cubicBezTo>
                <a:cubicBezTo>
                  <a:pt x="28" y="26"/>
                  <a:pt x="31" y="25"/>
                  <a:pt x="34" y="25"/>
                </a:cubicBezTo>
                <a:cubicBezTo>
                  <a:pt x="48" y="25"/>
                  <a:pt x="52" y="29"/>
                  <a:pt x="52" y="29"/>
                </a:cubicBezTo>
                <a:lnTo>
                  <a:pt x="52" y="64"/>
                </a:lnTo>
                <a:cubicBezTo>
                  <a:pt x="52" y="64"/>
                  <a:pt x="50" y="66"/>
                  <a:pt x="44" y="67"/>
                </a:cubicBezTo>
                <a:cubicBezTo>
                  <a:pt x="42" y="56"/>
                  <a:pt x="40" y="45"/>
                  <a:pt x="36" y="34"/>
                </a:cubicBezTo>
                <a:cubicBezTo>
                  <a:pt x="35" y="31"/>
                  <a:pt x="34" y="28"/>
                  <a:pt x="33" y="25"/>
                </a:cubicBezTo>
                <a:lnTo>
                  <a:pt x="27" y="27"/>
                </a:lnTo>
                <a:cubicBezTo>
                  <a:pt x="30" y="35"/>
                  <a:pt x="35" y="49"/>
                  <a:pt x="36" y="61"/>
                </a:cubicBezTo>
                <a:cubicBezTo>
                  <a:pt x="37" y="63"/>
                  <a:pt x="37" y="66"/>
                  <a:pt x="38" y="68"/>
                </a:cubicBezTo>
                <a:cubicBezTo>
                  <a:pt x="37" y="68"/>
                  <a:pt x="36" y="68"/>
                  <a:pt x="34" y="68"/>
                </a:cubicBezTo>
                <a:close/>
                <a:moveTo>
                  <a:pt x="24" y="18"/>
                </a:moveTo>
                <a:lnTo>
                  <a:pt x="24" y="18"/>
                </a:lnTo>
                <a:cubicBezTo>
                  <a:pt x="24" y="18"/>
                  <a:pt x="24" y="18"/>
                  <a:pt x="25" y="18"/>
                </a:cubicBezTo>
                <a:cubicBezTo>
                  <a:pt x="25" y="18"/>
                  <a:pt x="25" y="18"/>
                  <a:pt x="25" y="18"/>
                </a:cubicBezTo>
                <a:cubicBezTo>
                  <a:pt x="24" y="18"/>
                  <a:pt x="24" y="18"/>
                  <a:pt x="24" y="18"/>
                </a:cubicBezTo>
                <a:close/>
                <a:moveTo>
                  <a:pt x="48" y="96"/>
                </a:moveTo>
                <a:lnTo>
                  <a:pt x="48" y="96"/>
                </a:lnTo>
                <a:cubicBezTo>
                  <a:pt x="48" y="96"/>
                  <a:pt x="48" y="96"/>
                  <a:pt x="48" y="96"/>
                </a:cubicBezTo>
                <a:cubicBezTo>
                  <a:pt x="48" y="96"/>
                  <a:pt x="48" y="96"/>
                  <a:pt x="48" y="96"/>
                </a:cubicBezTo>
                <a:close/>
                <a:moveTo>
                  <a:pt x="68" y="96"/>
                </a:moveTo>
                <a:lnTo>
                  <a:pt x="68" y="96"/>
                </a:lnTo>
                <a:cubicBezTo>
                  <a:pt x="68" y="96"/>
                  <a:pt x="68" y="96"/>
                  <a:pt x="68" y="96"/>
                </a:cubicBezTo>
                <a:cubicBezTo>
                  <a:pt x="68" y="96"/>
                  <a:pt x="68" y="96"/>
                  <a:pt x="68" y="96"/>
                </a:cubicBezTo>
                <a:close/>
                <a:moveTo>
                  <a:pt x="91" y="18"/>
                </a:moveTo>
                <a:lnTo>
                  <a:pt x="91" y="18"/>
                </a:lnTo>
                <a:cubicBezTo>
                  <a:pt x="91" y="18"/>
                  <a:pt x="91" y="18"/>
                  <a:pt x="91" y="18"/>
                </a:cubicBezTo>
                <a:cubicBezTo>
                  <a:pt x="91" y="18"/>
                  <a:pt x="91" y="18"/>
                  <a:pt x="91" y="18"/>
                </a:cubicBezTo>
                <a:cubicBezTo>
                  <a:pt x="91" y="18"/>
                  <a:pt x="91" y="18"/>
                  <a:pt x="91" y="18"/>
                </a:cubicBezTo>
                <a:close/>
                <a:moveTo>
                  <a:pt x="113" y="103"/>
                </a:moveTo>
                <a:lnTo>
                  <a:pt x="113" y="103"/>
                </a:lnTo>
                <a:cubicBezTo>
                  <a:pt x="111" y="102"/>
                  <a:pt x="106" y="98"/>
                  <a:pt x="104" y="90"/>
                </a:cubicBezTo>
                <a:cubicBezTo>
                  <a:pt x="103" y="86"/>
                  <a:pt x="101" y="81"/>
                  <a:pt x="99" y="72"/>
                </a:cubicBezTo>
                <a:cubicBezTo>
                  <a:pt x="108" y="66"/>
                  <a:pt x="113" y="56"/>
                  <a:pt x="113" y="46"/>
                </a:cubicBezTo>
                <a:cubicBezTo>
                  <a:pt x="113" y="37"/>
                  <a:pt x="107" y="27"/>
                  <a:pt x="98" y="22"/>
                </a:cubicBezTo>
                <a:cubicBezTo>
                  <a:pt x="100" y="11"/>
                  <a:pt x="102" y="7"/>
                  <a:pt x="106" y="3"/>
                </a:cubicBezTo>
                <a:cubicBezTo>
                  <a:pt x="109" y="0"/>
                  <a:pt x="107" y="1"/>
                  <a:pt x="105" y="1"/>
                </a:cubicBezTo>
                <a:lnTo>
                  <a:pt x="92" y="1"/>
                </a:lnTo>
                <a:cubicBezTo>
                  <a:pt x="92" y="1"/>
                  <a:pt x="89" y="8"/>
                  <a:pt x="85" y="17"/>
                </a:cubicBezTo>
                <a:cubicBezTo>
                  <a:pt x="68" y="17"/>
                  <a:pt x="64" y="21"/>
                  <a:pt x="64" y="21"/>
                </a:cubicBezTo>
                <a:lnTo>
                  <a:pt x="64" y="1"/>
                </a:lnTo>
                <a:lnTo>
                  <a:pt x="52" y="1"/>
                </a:lnTo>
                <a:lnTo>
                  <a:pt x="52" y="21"/>
                </a:lnTo>
                <a:cubicBezTo>
                  <a:pt x="52" y="21"/>
                  <a:pt x="48" y="17"/>
                  <a:pt x="30" y="17"/>
                </a:cubicBezTo>
                <a:cubicBezTo>
                  <a:pt x="27" y="8"/>
                  <a:pt x="23" y="1"/>
                  <a:pt x="23" y="1"/>
                </a:cubicBezTo>
                <a:lnTo>
                  <a:pt x="10" y="1"/>
                </a:lnTo>
                <a:cubicBezTo>
                  <a:pt x="8" y="1"/>
                  <a:pt x="7" y="0"/>
                  <a:pt x="10" y="3"/>
                </a:cubicBezTo>
                <a:cubicBezTo>
                  <a:pt x="14" y="7"/>
                  <a:pt x="16" y="11"/>
                  <a:pt x="17" y="22"/>
                </a:cubicBezTo>
                <a:cubicBezTo>
                  <a:pt x="9" y="27"/>
                  <a:pt x="2" y="37"/>
                  <a:pt x="2" y="46"/>
                </a:cubicBezTo>
                <a:cubicBezTo>
                  <a:pt x="2" y="56"/>
                  <a:pt x="8" y="66"/>
                  <a:pt x="17" y="72"/>
                </a:cubicBezTo>
                <a:cubicBezTo>
                  <a:pt x="15" y="81"/>
                  <a:pt x="13" y="86"/>
                  <a:pt x="12" y="90"/>
                </a:cubicBezTo>
                <a:cubicBezTo>
                  <a:pt x="9" y="98"/>
                  <a:pt x="5" y="102"/>
                  <a:pt x="2" y="103"/>
                </a:cubicBezTo>
                <a:cubicBezTo>
                  <a:pt x="0" y="104"/>
                  <a:pt x="0" y="105"/>
                  <a:pt x="2" y="105"/>
                </a:cubicBezTo>
                <a:lnTo>
                  <a:pt x="21" y="105"/>
                </a:lnTo>
                <a:cubicBezTo>
                  <a:pt x="21" y="105"/>
                  <a:pt x="24" y="90"/>
                  <a:pt x="26" y="76"/>
                </a:cubicBezTo>
                <a:cubicBezTo>
                  <a:pt x="27" y="76"/>
                  <a:pt x="29" y="76"/>
                  <a:pt x="30" y="76"/>
                </a:cubicBezTo>
                <a:cubicBezTo>
                  <a:pt x="34" y="76"/>
                  <a:pt x="37" y="76"/>
                  <a:pt x="40" y="76"/>
                </a:cubicBezTo>
                <a:cubicBezTo>
                  <a:pt x="44" y="94"/>
                  <a:pt x="51" y="115"/>
                  <a:pt x="58" y="121"/>
                </a:cubicBezTo>
                <a:cubicBezTo>
                  <a:pt x="64" y="115"/>
                  <a:pt x="71" y="94"/>
                  <a:pt x="76" y="76"/>
                </a:cubicBezTo>
                <a:cubicBezTo>
                  <a:pt x="78" y="76"/>
                  <a:pt x="81" y="76"/>
                  <a:pt x="85" y="76"/>
                </a:cubicBezTo>
                <a:cubicBezTo>
                  <a:pt x="87" y="76"/>
                  <a:pt x="88" y="76"/>
                  <a:pt x="90" y="76"/>
                </a:cubicBezTo>
                <a:cubicBezTo>
                  <a:pt x="91" y="90"/>
                  <a:pt x="95" y="105"/>
                  <a:pt x="95" y="105"/>
                </a:cubicBezTo>
                <a:lnTo>
                  <a:pt x="114" y="105"/>
                </a:lnTo>
                <a:cubicBezTo>
                  <a:pt x="116" y="105"/>
                  <a:pt x="115" y="104"/>
                  <a:pt x="113" y="103"/>
                </a:cubicBez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16" name="Freeform 1916"/>
          <p:cNvSpPr>
            <a:spLocks noEditPoints="1"/>
          </p:cNvSpPr>
          <p:nvPr userDrawn="1"/>
        </p:nvSpPr>
        <p:spPr bwMode="auto">
          <a:xfrm>
            <a:off x="484188" y="476250"/>
            <a:ext cx="82550" cy="87313"/>
          </a:xfrm>
          <a:custGeom>
            <a:avLst/>
            <a:gdLst>
              <a:gd name="T0" fmla="*/ 81 w 116"/>
              <a:gd name="T1" fmla="*/ 68 h 121"/>
              <a:gd name="T2" fmla="*/ 79 w 116"/>
              <a:gd name="T3" fmla="*/ 61 h 121"/>
              <a:gd name="T4" fmla="*/ 82 w 116"/>
              <a:gd name="T5" fmla="*/ 25 h 121"/>
              <a:gd name="T6" fmla="*/ 71 w 116"/>
              <a:gd name="T7" fmla="*/ 67 h 121"/>
              <a:gd name="T8" fmla="*/ 64 w 116"/>
              <a:gd name="T9" fmla="*/ 29 h 121"/>
              <a:gd name="T10" fmla="*/ 90 w 116"/>
              <a:gd name="T11" fmla="*/ 27 h 121"/>
              <a:gd name="T12" fmla="*/ 89 w 116"/>
              <a:gd name="T13" fmla="*/ 67 h 121"/>
              <a:gd name="T14" fmla="*/ 97 w 116"/>
              <a:gd name="T15" fmla="*/ 60 h 121"/>
              <a:gd name="T16" fmla="*/ 102 w 116"/>
              <a:gd name="T17" fmla="*/ 46 h 121"/>
              <a:gd name="T18" fmla="*/ 81 w 116"/>
              <a:gd name="T19" fmla="*/ 68 h 121"/>
              <a:gd name="T20" fmla="*/ 65 w 116"/>
              <a:gd name="T21" fmla="*/ 93 h 121"/>
              <a:gd name="T22" fmla="*/ 64 w 116"/>
              <a:gd name="T23" fmla="*/ 72 h 121"/>
              <a:gd name="T24" fmla="*/ 65 w 116"/>
              <a:gd name="T25" fmla="*/ 93 h 121"/>
              <a:gd name="T26" fmla="*/ 53 w 116"/>
              <a:gd name="T27" fmla="*/ 99 h 121"/>
              <a:gd name="T28" fmla="*/ 63 w 116"/>
              <a:gd name="T29" fmla="*/ 99 h 121"/>
              <a:gd name="T30" fmla="*/ 53 w 116"/>
              <a:gd name="T31" fmla="*/ 99 h 121"/>
              <a:gd name="T32" fmla="*/ 52 w 116"/>
              <a:gd name="T33" fmla="*/ 72 h 121"/>
              <a:gd name="T34" fmla="*/ 52 w 116"/>
              <a:gd name="T35" fmla="*/ 89 h 121"/>
              <a:gd name="T36" fmla="*/ 46 w 116"/>
              <a:gd name="T37" fmla="*/ 75 h 121"/>
              <a:gd name="T38" fmla="*/ 52 w 116"/>
              <a:gd name="T39" fmla="*/ 72 h 121"/>
              <a:gd name="T40" fmla="*/ 34 w 116"/>
              <a:gd name="T41" fmla="*/ 68 h 121"/>
              <a:gd name="T42" fmla="*/ 18 w 116"/>
              <a:gd name="T43" fmla="*/ 34 h 121"/>
              <a:gd name="T44" fmla="*/ 22 w 116"/>
              <a:gd name="T45" fmla="*/ 64 h 121"/>
              <a:gd name="T46" fmla="*/ 28 w 116"/>
              <a:gd name="T47" fmla="*/ 58 h 121"/>
              <a:gd name="T48" fmla="*/ 34 w 116"/>
              <a:gd name="T49" fmla="*/ 25 h 121"/>
              <a:gd name="T50" fmla="*/ 52 w 116"/>
              <a:gd name="T51" fmla="*/ 64 h 121"/>
              <a:gd name="T52" fmla="*/ 36 w 116"/>
              <a:gd name="T53" fmla="*/ 34 h 121"/>
              <a:gd name="T54" fmla="*/ 27 w 116"/>
              <a:gd name="T55" fmla="*/ 27 h 121"/>
              <a:gd name="T56" fmla="*/ 38 w 116"/>
              <a:gd name="T57" fmla="*/ 68 h 121"/>
              <a:gd name="T58" fmla="*/ 34 w 116"/>
              <a:gd name="T59" fmla="*/ 68 h 121"/>
              <a:gd name="T60" fmla="*/ 24 w 116"/>
              <a:gd name="T61" fmla="*/ 18 h 121"/>
              <a:gd name="T62" fmla="*/ 25 w 116"/>
              <a:gd name="T63" fmla="*/ 18 h 121"/>
              <a:gd name="T64" fmla="*/ 24 w 116"/>
              <a:gd name="T65" fmla="*/ 18 h 121"/>
              <a:gd name="T66" fmla="*/ 48 w 116"/>
              <a:gd name="T67" fmla="*/ 96 h 121"/>
              <a:gd name="T68" fmla="*/ 48 w 116"/>
              <a:gd name="T69" fmla="*/ 96 h 121"/>
              <a:gd name="T70" fmla="*/ 68 w 116"/>
              <a:gd name="T71" fmla="*/ 96 h 121"/>
              <a:gd name="T72" fmla="*/ 68 w 116"/>
              <a:gd name="T73" fmla="*/ 96 h 121"/>
              <a:gd name="T74" fmla="*/ 68 w 116"/>
              <a:gd name="T75" fmla="*/ 96 h 121"/>
              <a:gd name="T76" fmla="*/ 91 w 116"/>
              <a:gd name="T77" fmla="*/ 18 h 121"/>
              <a:gd name="T78" fmla="*/ 91 w 116"/>
              <a:gd name="T79" fmla="*/ 18 h 121"/>
              <a:gd name="T80" fmla="*/ 91 w 116"/>
              <a:gd name="T81" fmla="*/ 18 h 121"/>
              <a:gd name="T82" fmla="*/ 113 w 116"/>
              <a:gd name="T83" fmla="*/ 103 h 121"/>
              <a:gd name="T84" fmla="*/ 99 w 116"/>
              <a:gd name="T85" fmla="*/ 72 h 121"/>
              <a:gd name="T86" fmla="*/ 98 w 116"/>
              <a:gd name="T87" fmla="*/ 22 h 121"/>
              <a:gd name="T88" fmla="*/ 105 w 116"/>
              <a:gd name="T89" fmla="*/ 1 h 121"/>
              <a:gd name="T90" fmla="*/ 85 w 116"/>
              <a:gd name="T91" fmla="*/ 17 h 121"/>
              <a:gd name="T92" fmla="*/ 64 w 116"/>
              <a:gd name="T93" fmla="*/ 1 h 121"/>
              <a:gd name="T94" fmla="*/ 52 w 116"/>
              <a:gd name="T95" fmla="*/ 21 h 121"/>
              <a:gd name="T96" fmla="*/ 23 w 116"/>
              <a:gd name="T97" fmla="*/ 1 h 121"/>
              <a:gd name="T98" fmla="*/ 10 w 116"/>
              <a:gd name="T99" fmla="*/ 3 h 121"/>
              <a:gd name="T100" fmla="*/ 2 w 116"/>
              <a:gd name="T101" fmla="*/ 46 h 121"/>
              <a:gd name="T102" fmla="*/ 12 w 116"/>
              <a:gd name="T103" fmla="*/ 90 h 121"/>
              <a:gd name="T104" fmla="*/ 2 w 116"/>
              <a:gd name="T105" fmla="*/ 105 h 121"/>
              <a:gd name="T106" fmla="*/ 26 w 116"/>
              <a:gd name="T107" fmla="*/ 76 h 121"/>
              <a:gd name="T108" fmla="*/ 40 w 116"/>
              <a:gd name="T109" fmla="*/ 76 h 121"/>
              <a:gd name="T110" fmla="*/ 76 w 116"/>
              <a:gd name="T111" fmla="*/ 76 h 121"/>
              <a:gd name="T112" fmla="*/ 90 w 116"/>
              <a:gd name="T113" fmla="*/ 76 h 121"/>
              <a:gd name="T114" fmla="*/ 114 w 116"/>
              <a:gd name="T115" fmla="*/ 105 h 121"/>
              <a:gd name="T116" fmla="*/ 113 w 116"/>
              <a:gd name="T117" fmla="*/ 10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 h="121">
                <a:moveTo>
                  <a:pt x="81" y="68"/>
                </a:moveTo>
                <a:lnTo>
                  <a:pt x="81" y="68"/>
                </a:lnTo>
                <a:cubicBezTo>
                  <a:pt x="80" y="68"/>
                  <a:pt x="79" y="68"/>
                  <a:pt x="78" y="68"/>
                </a:cubicBezTo>
                <a:cubicBezTo>
                  <a:pt x="78" y="66"/>
                  <a:pt x="79" y="63"/>
                  <a:pt x="79" y="61"/>
                </a:cubicBezTo>
                <a:cubicBezTo>
                  <a:pt x="81" y="49"/>
                  <a:pt x="85" y="35"/>
                  <a:pt x="88" y="27"/>
                </a:cubicBezTo>
                <a:lnTo>
                  <a:pt x="82" y="25"/>
                </a:lnTo>
                <a:cubicBezTo>
                  <a:pt x="81" y="28"/>
                  <a:pt x="80" y="31"/>
                  <a:pt x="79" y="34"/>
                </a:cubicBezTo>
                <a:cubicBezTo>
                  <a:pt x="76" y="45"/>
                  <a:pt x="73" y="56"/>
                  <a:pt x="71" y="67"/>
                </a:cubicBezTo>
                <a:cubicBezTo>
                  <a:pt x="66" y="66"/>
                  <a:pt x="64" y="64"/>
                  <a:pt x="64" y="64"/>
                </a:cubicBezTo>
                <a:lnTo>
                  <a:pt x="64" y="29"/>
                </a:lnTo>
                <a:cubicBezTo>
                  <a:pt x="64" y="29"/>
                  <a:pt x="68" y="25"/>
                  <a:pt x="81" y="25"/>
                </a:cubicBezTo>
                <a:cubicBezTo>
                  <a:pt x="84" y="25"/>
                  <a:pt x="87" y="26"/>
                  <a:pt x="90" y="27"/>
                </a:cubicBezTo>
                <a:cubicBezTo>
                  <a:pt x="89" y="34"/>
                  <a:pt x="88" y="45"/>
                  <a:pt x="88" y="58"/>
                </a:cubicBezTo>
                <a:cubicBezTo>
                  <a:pt x="88" y="61"/>
                  <a:pt x="88" y="64"/>
                  <a:pt x="89" y="67"/>
                </a:cubicBezTo>
                <a:lnTo>
                  <a:pt x="93" y="64"/>
                </a:lnTo>
                <a:lnTo>
                  <a:pt x="97" y="60"/>
                </a:lnTo>
                <a:cubicBezTo>
                  <a:pt x="97" y="53"/>
                  <a:pt x="97" y="44"/>
                  <a:pt x="97" y="34"/>
                </a:cubicBezTo>
                <a:cubicBezTo>
                  <a:pt x="100" y="37"/>
                  <a:pt x="102" y="42"/>
                  <a:pt x="102" y="46"/>
                </a:cubicBezTo>
                <a:cubicBezTo>
                  <a:pt x="102" y="57"/>
                  <a:pt x="94" y="68"/>
                  <a:pt x="81" y="68"/>
                </a:cubicBezTo>
                <a:lnTo>
                  <a:pt x="81" y="68"/>
                </a:lnTo>
                <a:close/>
                <a:moveTo>
                  <a:pt x="65" y="93"/>
                </a:moveTo>
                <a:lnTo>
                  <a:pt x="65" y="93"/>
                </a:lnTo>
                <a:cubicBezTo>
                  <a:pt x="64" y="91"/>
                  <a:pt x="64" y="90"/>
                  <a:pt x="64" y="89"/>
                </a:cubicBezTo>
                <a:lnTo>
                  <a:pt x="64" y="72"/>
                </a:lnTo>
                <a:cubicBezTo>
                  <a:pt x="64" y="72"/>
                  <a:pt x="65" y="74"/>
                  <a:pt x="69" y="75"/>
                </a:cubicBezTo>
                <a:cubicBezTo>
                  <a:pt x="68" y="81"/>
                  <a:pt x="66" y="87"/>
                  <a:pt x="65" y="93"/>
                </a:cubicBezTo>
                <a:lnTo>
                  <a:pt x="65" y="93"/>
                </a:lnTo>
                <a:close/>
                <a:moveTo>
                  <a:pt x="53" y="99"/>
                </a:moveTo>
                <a:lnTo>
                  <a:pt x="53" y="99"/>
                </a:lnTo>
                <a:lnTo>
                  <a:pt x="63" y="99"/>
                </a:lnTo>
                <a:cubicBezTo>
                  <a:pt x="61" y="104"/>
                  <a:pt x="60" y="107"/>
                  <a:pt x="58" y="109"/>
                </a:cubicBezTo>
                <a:cubicBezTo>
                  <a:pt x="56" y="107"/>
                  <a:pt x="54" y="104"/>
                  <a:pt x="53" y="99"/>
                </a:cubicBezTo>
                <a:lnTo>
                  <a:pt x="53" y="99"/>
                </a:lnTo>
                <a:close/>
                <a:moveTo>
                  <a:pt x="52" y="72"/>
                </a:moveTo>
                <a:lnTo>
                  <a:pt x="52" y="72"/>
                </a:lnTo>
                <a:lnTo>
                  <a:pt x="52" y="89"/>
                </a:lnTo>
                <a:cubicBezTo>
                  <a:pt x="52" y="90"/>
                  <a:pt x="51" y="91"/>
                  <a:pt x="51" y="93"/>
                </a:cubicBezTo>
                <a:cubicBezTo>
                  <a:pt x="49" y="87"/>
                  <a:pt x="48" y="81"/>
                  <a:pt x="46" y="75"/>
                </a:cubicBezTo>
                <a:cubicBezTo>
                  <a:pt x="50" y="74"/>
                  <a:pt x="52" y="72"/>
                  <a:pt x="52" y="72"/>
                </a:cubicBezTo>
                <a:lnTo>
                  <a:pt x="52" y="72"/>
                </a:lnTo>
                <a:close/>
                <a:moveTo>
                  <a:pt x="34" y="68"/>
                </a:moveTo>
                <a:lnTo>
                  <a:pt x="34" y="68"/>
                </a:lnTo>
                <a:cubicBezTo>
                  <a:pt x="21" y="68"/>
                  <a:pt x="13" y="57"/>
                  <a:pt x="13" y="46"/>
                </a:cubicBezTo>
                <a:cubicBezTo>
                  <a:pt x="13" y="42"/>
                  <a:pt x="15" y="37"/>
                  <a:pt x="18" y="34"/>
                </a:cubicBezTo>
                <a:cubicBezTo>
                  <a:pt x="19" y="44"/>
                  <a:pt x="19" y="53"/>
                  <a:pt x="18" y="60"/>
                </a:cubicBezTo>
                <a:lnTo>
                  <a:pt x="22" y="64"/>
                </a:lnTo>
                <a:lnTo>
                  <a:pt x="27" y="67"/>
                </a:lnTo>
                <a:cubicBezTo>
                  <a:pt x="27" y="64"/>
                  <a:pt x="28" y="61"/>
                  <a:pt x="28" y="58"/>
                </a:cubicBezTo>
                <a:cubicBezTo>
                  <a:pt x="28" y="45"/>
                  <a:pt x="27" y="34"/>
                  <a:pt x="26" y="27"/>
                </a:cubicBezTo>
                <a:cubicBezTo>
                  <a:pt x="28" y="26"/>
                  <a:pt x="31" y="25"/>
                  <a:pt x="34" y="25"/>
                </a:cubicBezTo>
                <a:cubicBezTo>
                  <a:pt x="48" y="25"/>
                  <a:pt x="52" y="29"/>
                  <a:pt x="52" y="29"/>
                </a:cubicBezTo>
                <a:lnTo>
                  <a:pt x="52" y="64"/>
                </a:lnTo>
                <a:cubicBezTo>
                  <a:pt x="52" y="64"/>
                  <a:pt x="50" y="66"/>
                  <a:pt x="44" y="67"/>
                </a:cubicBezTo>
                <a:cubicBezTo>
                  <a:pt x="42" y="56"/>
                  <a:pt x="40" y="45"/>
                  <a:pt x="36" y="34"/>
                </a:cubicBezTo>
                <a:cubicBezTo>
                  <a:pt x="35" y="31"/>
                  <a:pt x="34" y="28"/>
                  <a:pt x="33" y="25"/>
                </a:cubicBezTo>
                <a:lnTo>
                  <a:pt x="27" y="27"/>
                </a:lnTo>
                <a:cubicBezTo>
                  <a:pt x="30" y="35"/>
                  <a:pt x="35" y="49"/>
                  <a:pt x="36" y="61"/>
                </a:cubicBezTo>
                <a:cubicBezTo>
                  <a:pt x="37" y="63"/>
                  <a:pt x="37" y="66"/>
                  <a:pt x="38" y="68"/>
                </a:cubicBezTo>
                <a:cubicBezTo>
                  <a:pt x="37" y="68"/>
                  <a:pt x="36" y="68"/>
                  <a:pt x="34" y="68"/>
                </a:cubicBezTo>
                <a:lnTo>
                  <a:pt x="34" y="68"/>
                </a:lnTo>
                <a:close/>
                <a:moveTo>
                  <a:pt x="24" y="18"/>
                </a:moveTo>
                <a:lnTo>
                  <a:pt x="24" y="18"/>
                </a:lnTo>
                <a:cubicBezTo>
                  <a:pt x="24" y="18"/>
                  <a:pt x="24" y="18"/>
                  <a:pt x="25" y="18"/>
                </a:cubicBezTo>
                <a:cubicBezTo>
                  <a:pt x="25" y="18"/>
                  <a:pt x="25" y="18"/>
                  <a:pt x="25" y="18"/>
                </a:cubicBezTo>
                <a:cubicBezTo>
                  <a:pt x="24" y="18"/>
                  <a:pt x="24" y="18"/>
                  <a:pt x="24" y="18"/>
                </a:cubicBezTo>
                <a:lnTo>
                  <a:pt x="24" y="18"/>
                </a:lnTo>
                <a:close/>
                <a:moveTo>
                  <a:pt x="48" y="96"/>
                </a:moveTo>
                <a:lnTo>
                  <a:pt x="48" y="96"/>
                </a:lnTo>
                <a:cubicBezTo>
                  <a:pt x="48" y="96"/>
                  <a:pt x="48" y="96"/>
                  <a:pt x="48" y="96"/>
                </a:cubicBezTo>
                <a:cubicBezTo>
                  <a:pt x="48" y="96"/>
                  <a:pt x="48" y="96"/>
                  <a:pt x="48" y="96"/>
                </a:cubicBezTo>
                <a:lnTo>
                  <a:pt x="48" y="96"/>
                </a:lnTo>
                <a:close/>
                <a:moveTo>
                  <a:pt x="68" y="96"/>
                </a:moveTo>
                <a:lnTo>
                  <a:pt x="68" y="96"/>
                </a:lnTo>
                <a:cubicBezTo>
                  <a:pt x="68" y="96"/>
                  <a:pt x="68" y="96"/>
                  <a:pt x="68" y="96"/>
                </a:cubicBezTo>
                <a:cubicBezTo>
                  <a:pt x="68" y="96"/>
                  <a:pt x="68" y="96"/>
                  <a:pt x="68" y="96"/>
                </a:cubicBezTo>
                <a:lnTo>
                  <a:pt x="68" y="96"/>
                </a:lnTo>
                <a:close/>
                <a:moveTo>
                  <a:pt x="91" y="18"/>
                </a:moveTo>
                <a:lnTo>
                  <a:pt x="91" y="18"/>
                </a:lnTo>
                <a:cubicBezTo>
                  <a:pt x="91" y="18"/>
                  <a:pt x="91" y="18"/>
                  <a:pt x="91" y="18"/>
                </a:cubicBezTo>
                <a:cubicBezTo>
                  <a:pt x="91" y="18"/>
                  <a:pt x="91" y="18"/>
                  <a:pt x="91" y="18"/>
                </a:cubicBezTo>
                <a:cubicBezTo>
                  <a:pt x="91" y="18"/>
                  <a:pt x="91" y="18"/>
                  <a:pt x="91" y="18"/>
                </a:cubicBezTo>
                <a:lnTo>
                  <a:pt x="91" y="18"/>
                </a:lnTo>
                <a:close/>
                <a:moveTo>
                  <a:pt x="113" y="103"/>
                </a:moveTo>
                <a:lnTo>
                  <a:pt x="113" y="103"/>
                </a:lnTo>
                <a:cubicBezTo>
                  <a:pt x="111" y="102"/>
                  <a:pt x="106" y="98"/>
                  <a:pt x="104" y="90"/>
                </a:cubicBezTo>
                <a:cubicBezTo>
                  <a:pt x="103" y="86"/>
                  <a:pt x="101" y="81"/>
                  <a:pt x="99" y="72"/>
                </a:cubicBezTo>
                <a:cubicBezTo>
                  <a:pt x="108" y="66"/>
                  <a:pt x="113" y="56"/>
                  <a:pt x="113" y="46"/>
                </a:cubicBezTo>
                <a:cubicBezTo>
                  <a:pt x="113" y="37"/>
                  <a:pt x="107" y="27"/>
                  <a:pt x="98" y="22"/>
                </a:cubicBezTo>
                <a:cubicBezTo>
                  <a:pt x="100" y="11"/>
                  <a:pt x="102" y="7"/>
                  <a:pt x="106" y="3"/>
                </a:cubicBezTo>
                <a:cubicBezTo>
                  <a:pt x="109" y="0"/>
                  <a:pt x="107" y="1"/>
                  <a:pt x="105" y="1"/>
                </a:cubicBezTo>
                <a:lnTo>
                  <a:pt x="92" y="1"/>
                </a:lnTo>
                <a:cubicBezTo>
                  <a:pt x="92" y="1"/>
                  <a:pt x="89" y="8"/>
                  <a:pt x="85" y="17"/>
                </a:cubicBezTo>
                <a:cubicBezTo>
                  <a:pt x="68" y="17"/>
                  <a:pt x="64" y="21"/>
                  <a:pt x="64" y="21"/>
                </a:cubicBezTo>
                <a:lnTo>
                  <a:pt x="64" y="1"/>
                </a:lnTo>
                <a:lnTo>
                  <a:pt x="52" y="1"/>
                </a:lnTo>
                <a:lnTo>
                  <a:pt x="52" y="21"/>
                </a:lnTo>
                <a:cubicBezTo>
                  <a:pt x="52" y="21"/>
                  <a:pt x="48" y="17"/>
                  <a:pt x="30" y="17"/>
                </a:cubicBezTo>
                <a:cubicBezTo>
                  <a:pt x="27" y="8"/>
                  <a:pt x="23" y="1"/>
                  <a:pt x="23" y="1"/>
                </a:cubicBezTo>
                <a:lnTo>
                  <a:pt x="10" y="1"/>
                </a:lnTo>
                <a:cubicBezTo>
                  <a:pt x="8" y="1"/>
                  <a:pt x="7" y="0"/>
                  <a:pt x="10" y="3"/>
                </a:cubicBezTo>
                <a:cubicBezTo>
                  <a:pt x="14" y="7"/>
                  <a:pt x="16" y="11"/>
                  <a:pt x="17" y="22"/>
                </a:cubicBezTo>
                <a:cubicBezTo>
                  <a:pt x="9" y="27"/>
                  <a:pt x="2" y="37"/>
                  <a:pt x="2" y="46"/>
                </a:cubicBezTo>
                <a:cubicBezTo>
                  <a:pt x="2" y="56"/>
                  <a:pt x="8" y="66"/>
                  <a:pt x="17" y="72"/>
                </a:cubicBezTo>
                <a:cubicBezTo>
                  <a:pt x="15" y="81"/>
                  <a:pt x="13" y="86"/>
                  <a:pt x="12" y="90"/>
                </a:cubicBezTo>
                <a:cubicBezTo>
                  <a:pt x="9" y="98"/>
                  <a:pt x="5" y="102"/>
                  <a:pt x="2" y="103"/>
                </a:cubicBezTo>
                <a:cubicBezTo>
                  <a:pt x="0" y="104"/>
                  <a:pt x="0" y="105"/>
                  <a:pt x="2" y="105"/>
                </a:cubicBezTo>
                <a:lnTo>
                  <a:pt x="21" y="105"/>
                </a:lnTo>
                <a:cubicBezTo>
                  <a:pt x="21" y="105"/>
                  <a:pt x="24" y="90"/>
                  <a:pt x="26" y="76"/>
                </a:cubicBezTo>
                <a:cubicBezTo>
                  <a:pt x="27" y="76"/>
                  <a:pt x="29" y="76"/>
                  <a:pt x="30" y="76"/>
                </a:cubicBezTo>
                <a:cubicBezTo>
                  <a:pt x="34" y="76"/>
                  <a:pt x="37" y="76"/>
                  <a:pt x="40" y="76"/>
                </a:cubicBezTo>
                <a:cubicBezTo>
                  <a:pt x="44" y="94"/>
                  <a:pt x="51" y="115"/>
                  <a:pt x="58" y="121"/>
                </a:cubicBezTo>
                <a:cubicBezTo>
                  <a:pt x="64" y="115"/>
                  <a:pt x="71" y="94"/>
                  <a:pt x="76" y="76"/>
                </a:cubicBezTo>
                <a:cubicBezTo>
                  <a:pt x="78" y="76"/>
                  <a:pt x="81" y="76"/>
                  <a:pt x="85" y="76"/>
                </a:cubicBezTo>
                <a:cubicBezTo>
                  <a:pt x="87" y="76"/>
                  <a:pt x="88" y="76"/>
                  <a:pt x="90" y="76"/>
                </a:cubicBezTo>
                <a:cubicBezTo>
                  <a:pt x="91" y="90"/>
                  <a:pt x="95" y="105"/>
                  <a:pt x="95" y="105"/>
                </a:cubicBezTo>
                <a:lnTo>
                  <a:pt x="114" y="105"/>
                </a:lnTo>
                <a:cubicBezTo>
                  <a:pt x="116" y="105"/>
                  <a:pt x="115" y="104"/>
                  <a:pt x="113" y="103"/>
                </a:cubicBezTo>
                <a:lnTo>
                  <a:pt x="113" y="103"/>
                </a:lnTo>
                <a:close/>
              </a:path>
            </a:pathLst>
          </a:custGeom>
          <a:noFill/>
          <a:ln w="0"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18" tIns="45710" rIns="91418" bIns="45710" numCol="1" anchor="t" anchorCtr="0" compatLnSpc="1">
            <a:prstTxWarp prst="textNoShape">
              <a:avLst/>
            </a:prstTxWarp>
          </a:bodyPr>
          <a:lstStyle/>
          <a:p>
            <a:endParaRPr lang="ru-RU" dirty="0"/>
          </a:p>
        </p:txBody>
      </p:sp>
      <p:sp>
        <p:nvSpPr>
          <p:cNvPr id="1117" name="Freeform 1917"/>
          <p:cNvSpPr>
            <a:spLocks noEditPoints="1"/>
          </p:cNvSpPr>
          <p:nvPr userDrawn="1"/>
        </p:nvSpPr>
        <p:spPr bwMode="auto">
          <a:xfrm>
            <a:off x="485776" y="477838"/>
            <a:ext cx="79375" cy="69850"/>
          </a:xfrm>
          <a:custGeom>
            <a:avLst/>
            <a:gdLst>
              <a:gd name="T0" fmla="*/ 62 w 111"/>
              <a:gd name="T1" fmla="*/ 63 h 98"/>
              <a:gd name="T2" fmla="*/ 62 w 111"/>
              <a:gd name="T3" fmla="*/ 63 h 98"/>
              <a:gd name="T4" fmla="*/ 79 w 111"/>
              <a:gd name="T5" fmla="*/ 67 h 98"/>
              <a:gd name="T6" fmla="*/ 100 w 111"/>
              <a:gd name="T7" fmla="*/ 45 h 98"/>
              <a:gd name="T8" fmla="*/ 79 w 111"/>
              <a:gd name="T9" fmla="*/ 24 h 98"/>
              <a:gd name="T10" fmla="*/ 62 w 111"/>
              <a:gd name="T11" fmla="*/ 28 h 98"/>
              <a:gd name="T12" fmla="*/ 62 w 111"/>
              <a:gd name="T13" fmla="*/ 63 h 98"/>
              <a:gd name="T14" fmla="*/ 50 w 111"/>
              <a:gd name="T15" fmla="*/ 28 h 98"/>
              <a:gd name="T16" fmla="*/ 50 w 111"/>
              <a:gd name="T17" fmla="*/ 28 h 98"/>
              <a:gd name="T18" fmla="*/ 32 w 111"/>
              <a:gd name="T19" fmla="*/ 24 h 98"/>
              <a:gd name="T20" fmla="*/ 11 w 111"/>
              <a:gd name="T21" fmla="*/ 45 h 98"/>
              <a:gd name="T22" fmla="*/ 32 w 111"/>
              <a:gd name="T23" fmla="*/ 67 h 98"/>
              <a:gd name="T24" fmla="*/ 50 w 111"/>
              <a:gd name="T25" fmla="*/ 63 h 98"/>
              <a:gd name="T26" fmla="*/ 50 w 111"/>
              <a:gd name="T27" fmla="*/ 28 h 98"/>
              <a:gd name="T28" fmla="*/ 47 w 111"/>
              <a:gd name="T29" fmla="*/ 98 h 98"/>
              <a:gd name="T30" fmla="*/ 47 w 111"/>
              <a:gd name="T31" fmla="*/ 98 h 98"/>
              <a:gd name="T32" fmla="*/ 47 w 111"/>
              <a:gd name="T33" fmla="*/ 94 h 98"/>
              <a:gd name="T34" fmla="*/ 50 w 111"/>
              <a:gd name="T35" fmla="*/ 88 h 98"/>
              <a:gd name="T36" fmla="*/ 50 w 111"/>
              <a:gd name="T37" fmla="*/ 71 h 98"/>
              <a:gd name="T38" fmla="*/ 28 w 111"/>
              <a:gd name="T39" fmla="*/ 75 h 98"/>
              <a:gd name="T40" fmla="*/ 0 w 111"/>
              <a:gd name="T41" fmla="*/ 45 h 98"/>
              <a:gd name="T42" fmla="*/ 28 w 111"/>
              <a:gd name="T43" fmla="*/ 16 h 98"/>
              <a:gd name="T44" fmla="*/ 50 w 111"/>
              <a:gd name="T45" fmla="*/ 20 h 98"/>
              <a:gd name="T46" fmla="*/ 50 w 111"/>
              <a:gd name="T47" fmla="*/ 0 h 98"/>
              <a:gd name="T48" fmla="*/ 62 w 111"/>
              <a:gd name="T49" fmla="*/ 0 h 98"/>
              <a:gd name="T50" fmla="*/ 62 w 111"/>
              <a:gd name="T51" fmla="*/ 20 h 98"/>
              <a:gd name="T52" fmla="*/ 83 w 111"/>
              <a:gd name="T53" fmla="*/ 16 h 98"/>
              <a:gd name="T54" fmla="*/ 111 w 111"/>
              <a:gd name="T55" fmla="*/ 45 h 98"/>
              <a:gd name="T56" fmla="*/ 83 w 111"/>
              <a:gd name="T57" fmla="*/ 75 h 98"/>
              <a:gd name="T58" fmla="*/ 62 w 111"/>
              <a:gd name="T59" fmla="*/ 71 h 98"/>
              <a:gd name="T60" fmla="*/ 62 w 111"/>
              <a:gd name="T61" fmla="*/ 88 h 98"/>
              <a:gd name="T62" fmla="*/ 65 w 111"/>
              <a:gd name="T63" fmla="*/ 94 h 98"/>
              <a:gd name="T64" fmla="*/ 64 w 111"/>
              <a:gd name="T65" fmla="*/ 98 h 98"/>
              <a:gd name="T66" fmla="*/ 47 w 111"/>
              <a:gd name="T6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98">
                <a:moveTo>
                  <a:pt x="62" y="63"/>
                </a:moveTo>
                <a:lnTo>
                  <a:pt x="62" y="63"/>
                </a:lnTo>
                <a:cubicBezTo>
                  <a:pt x="62" y="63"/>
                  <a:pt x="67" y="67"/>
                  <a:pt x="79" y="67"/>
                </a:cubicBezTo>
                <a:cubicBezTo>
                  <a:pt x="92" y="67"/>
                  <a:pt x="100" y="56"/>
                  <a:pt x="100" y="45"/>
                </a:cubicBezTo>
                <a:cubicBezTo>
                  <a:pt x="100" y="36"/>
                  <a:pt x="91" y="24"/>
                  <a:pt x="79" y="24"/>
                </a:cubicBezTo>
                <a:cubicBezTo>
                  <a:pt x="66" y="24"/>
                  <a:pt x="62" y="28"/>
                  <a:pt x="62" y="28"/>
                </a:cubicBezTo>
                <a:lnTo>
                  <a:pt x="62" y="63"/>
                </a:lnTo>
                <a:close/>
                <a:moveTo>
                  <a:pt x="50" y="28"/>
                </a:moveTo>
                <a:lnTo>
                  <a:pt x="50" y="28"/>
                </a:lnTo>
                <a:cubicBezTo>
                  <a:pt x="50" y="28"/>
                  <a:pt x="46" y="24"/>
                  <a:pt x="32" y="24"/>
                </a:cubicBezTo>
                <a:cubicBezTo>
                  <a:pt x="20" y="24"/>
                  <a:pt x="11" y="36"/>
                  <a:pt x="11" y="45"/>
                </a:cubicBezTo>
                <a:cubicBezTo>
                  <a:pt x="11" y="56"/>
                  <a:pt x="19" y="67"/>
                  <a:pt x="32" y="67"/>
                </a:cubicBezTo>
                <a:cubicBezTo>
                  <a:pt x="45" y="67"/>
                  <a:pt x="50" y="63"/>
                  <a:pt x="50" y="63"/>
                </a:cubicBezTo>
                <a:lnTo>
                  <a:pt x="50" y="28"/>
                </a:lnTo>
                <a:close/>
                <a:moveTo>
                  <a:pt x="47" y="98"/>
                </a:moveTo>
                <a:lnTo>
                  <a:pt x="47" y="98"/>
                </a:lnTo>
                <a:cubicBezTo>
                  <a:pt x="43" y="98"/>
                  <a:pt x="46" y="95"/>
                  <a:pt x="47" y="94"/>
                </a:cubicBezTo>
                <a:cubicBezTo>
                  <a:pt x="48" y="92"/>
                  <a:pt x="50" y="90"/>
                  <a:pt x="50" y="88"/>
                </a:cubicBezTo>
                <a:lnTo>
                  <a:pt x="50" y="71"/>
                </a:lnTo>
                <a:cubicBezTo>
                  <a:pt x="50" y="71"/>
                  <a:pt x="45" y="75"/>
                  <a:pt x="28" y="75"/>
                </a:cubicBezTo>
                <a:cubicBezTo>
                  <a:pt x="12" y="75"/>
                  <a:pt x="0" y="59"/>
                  <a:pt x="0" y="45"/>
                </a:cubicBezTo>
                <a:cubicBezTo>
                  <a:pt x="0" y="32"/>
                  <a:pt x="14" y="16"/>
                  <a:pt x="28" y="16"/>
                </a:cubicBezTo>
                <a:cubicBezTo>
                  <a:pt x="46" y="16"/>
                  <a:pt x="50" y="20"/>
                  <a:pt x="50" y="20"/>
                </a:cubicBezTo>
                <a:lnTo>
                  <a:pt x="50" y="0"/>
                </a:lnTo>
                <a:lnTo>
                  <a:pt x="62" y="0"/>
                </a:lnTo>
                <a:lnTo>
                  <a:pt x="62" y="20"/>
                </a:lnTo>
                <a:cubicBezTo>
                  <a:pt x="62" y="20"/>
                  <a:pt x="66" y="16"/>
                  <a:pt x="83" y="16"/>
                </a:cubicBezTo>
                <a:cubicBezTo>
                  <a:pt x="97" y="16"/>
                  <a:pt x="111" y="32"/>
                  <a:pt x="111" y="45"/>
                </a:cubicBezTo>
                <a:cubicBezTo>
                  <a:pt x="111" y="59"/>
                  <a:pt x="100" y="75"/>
                  <a:pt x="83" y="75"/>
                </a:cubicBezTo>
                <a:cubicBezTo>
                  <a:pt x="66" y="75"/>
                  <a:pt x="62" y="71"/>
                  <a:pt x="62" y="71"/>
                </a:cubicBezTo>
                <a:lnTo>
                  <a:pt x="62" y="88"/>
                </a:lnTo>
                <a:cubicBezTo>
                  <a:pt x="62" y="90"/>
                  <a:pt x="63" y="92"/>
                  <a:pt x="65" y="94"/>
                </a:cubicBezTo>
                <a:cubicBezTo>
                  <a:pt x="66" y="95"/>
                  <a:pt x="68" y="98"/>
                  <a:pt x="64" y="98"/>
                </a:cubicBezTo>
                <a:lnTo>
                  <a:pt x="47" y="98"/>
                </a:lnTo>
                <a:close/>
              </a:path>
            </a:pathLst>
          </a:custGeom>
          <a:solidFill>
            <a:srgbClr val="D5A03C"/>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18" name="Freeform 1918"/>
          <p:cNvSpPr>
            <a:spLocks noEditPoints="1"/>
          </p:cNvSpPr>
          <p:nvPr userDrawn="1"/>
        </p:nvSpPr>
        <p:spPr bwMode="auto">
          <a:xfrm>
            <a:off x="485776" y="477838"/>
            <a:ext cx="79375" cy="69850"/>
          </a:xfrm>
          <a:custGeom>
            <a:avLst/>
            <a:gdLst>
              <a:gd name="T0" fmla="*/ 62 w 111"/>
              <a:gd name="T1" fmla="*/ 63 h 98"/>
              <a:gd name="T2" fmla="*/ 62 w 111"/>
              <a:gd name="T3" fmla="*/ 63 h 98"/>
              <a:gd name="T4" fmla="*/ 79 w 111"/>
              <a:gd name="T5" fmla="*/ 67 h 98"/>
              <a:gd name="T6" fmla="*/ 100 w 111"/>
              <a:gd name="T7" fmla="*/ 45 h 98"/>
              <a:gd name="T8" fmla="*/ 79 w 111"/>
              <a:gd name="T9" fmla="*/ 24 h 98"/>
              <a:gd name="T10" fmla="*/ 62 w 111"/>
              <a:gd name="T11" fmla="*/ 28 h 98"/>
              <a:gd name="T12" fmla="*/ 62 w 111"/>
              <a:gd name="T13" fmla="*/ 63 h 98"/>
              <a:gd name="T14" fmla="*/ 62 w 111"/>
              <a:gd name="T15" fmla="*/ 63 h 98"/>
              <a:gd name="T16" fmla="*/ 50 w 111"/>
              <a:gd name="T17" fmla="*/ 28 h 98"/>
              <a:gd name="T18" fmla="*/ 50 w 111"/>
              <a:gd name="T19" fmla="*/ 28 h 98"/>
              <a:gd name="T20" fmla="*/ 32 w 111"/>
              <a:gd name="T21" fmla="*/ 24 h 98"/>
              <a:gd name="T22" fmla="*/ 11 w 111"/>
              <a:gd name="T23" fmla="*/ 45 h 98"/>
              <a:gd name="T24" fmla="*/ 32 w 111"/>
              <a:gd name="T25" fmla="*/ 67 h 98"/>
              <a:gd name="T26" fmla="*/ 50 w 111"/>
              <a:gd name="T27" fmla="*/ 63 h 98"/>
              <a:gd name="T28" fmla="*/ 50 w 111"/>
              <a:gd name="T29" fmla="*/ 28 h 98"/>
              <a:gd name="T30" fmla="*/ 50 w 111"/>
              <a:gd name="T31" fmla="*/ 28 h 98"/>
              <a:gd name="T32" fmla="*/ 47 w 111"/>
              <a:gd name="T33" fmla="*/ 98 h 98"/>
              <a:gd name="T34" fmla="*/ 47 w 111"/>
              <a:gd name="T35" fmla="*/ 98 h 98"/>
              <a:gd name="T36" fmla="*/ 47 w 111"/>
              <a:gd name="T37" fmla="*/ 94 h 98"/>
              <a:gd name="T38" fmla="*/ 50 w 111"/>
              <a:gd name="T39" fmla="*/ 88 h 98"/>
              <a:gd name="T40" fmla="*/ 50 w 111"/>
              <a:gd name="T41" fmla="*/ 71 h 98"/>
              <a:gd name="T42" fmla="*/ 28 w 111"/>
              <a:gd name="T43" fmla="*/ 75 h 98"/>
              <a:gd name="T44" fmla="*/ 0 w 111"/>
              <a:gd name="T45" fmla="*/ 45 h 98"/>
              <a:gd name="T46" fmla="*/ 28 w 111"/>
              <a:gd name="T47" fmla="*/ 16 h 98"/>
              <a:gd name="T48" fmla="*/ 50 w 111"/>
              <a:gd name="T49" fmla="*/ 20 h 98"/>
              <a:gd name="T50" fmla="*/ 50 w 111"/>
              <a:gd name="T51" fmla="*/ 0 h 98"/>
              <a:gd name="T52" fmla="*/ 62 w 111"/>
              <a:gd name="T53" fmla="*/ 0 h 98"/>
              <a:gd name="T54" fmla="*/ 62 w 111"/>
              <a:gd name="T55" fmla="*/ 20 h 98"/>
              <a:gd name="T56" fmla="*/ 83 w 111"/>
              <a:gd name="T57" fmla="*/ 16 h 98"/>
              <a:gd name="T58" fmla="*/ 111 w 111"/>
              <a:gd name="T59" fmla="*/ 45 h 98"/>
              <a:gd name="T60" fmla="*/ 83 w 111"/>
              <a:gd name="T61" fmla="*/ 75 h 98"/>
              <a:gd name="T62" fmla="*/ 62 w 111"/>
              <a:gd name="T63" fmla="*/ 71 h 98"/>
              <a:gd name="T64" fmla="*/ 62 w 111"/>
              <a:gd name="T65" fmla="*/ 88 h 98"/>
              <a:gd name="T66" fmla="*/ 65 w 111"/>
              <a:gd name="T67" fmla="*/ 94 h 98"/>
              <a:gd name="T68" fmla="*/ 64 w 111"/>
              <a:gd name="T69" fmla="*/ 98 h 98"/>
              <a:gd name="T70" fmla="*/ 47 w 111"/>
              <a:gd name="T71" fmla="*/ 98 h 98"/>
              <a:gd name="T72" fmla="*/ 47 w 111"/>
              <a:gd name="T73"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98">
                <a:moveTo>
                  <a:pt x="62" y="63"/>
                </a:moveTo>
                <a:lnTo>
                  <a:pt x="62" y="63"/>
                </a:lnTo>
                <a:cubicBezTo>
                  <a:pt x="62" y="63"/>
                  <a:pt x="67" y="67"/>
                  <a:pt x="79" y="67"/>
                </a:cubicBezTo>
                <a:cubicBezTo>
                  <a:pt x="92" y="67"/>
                  <a:pt x="100" y="56"/>
                  <a:pt x="100" y="45"/>
                </a:cubicBezTo>
                <a:cubicBezTo>
                  <a:pt x="100" y="36"/>
                  <a:pt x="91" y="24"/>
                  <a:pt x="79" y="24"/>
                </a:cubicBezTo>
                <a:cubicBezTo>
                  <a:pt x="66" y="24"/>
                  <a:pt x="62" y="28"/>
                  <a:pt x="62" y="28"/>
                </a:cubicBezTo>
                <a:lnTo>
                  <a:pt x="62" y="63"/>
                </a:lnTo>
                <a:lnTo>
                  <a:pt x="62" y="63"/>
                </a:lnTo>
                <a:close/>
                <a:moveTo>
                  <a:pt x="50" y="28"/>
                </a:moveTo>
                <a:lnTo>
                  <a:pt x="50" y="28"/>
                </a:lnTo>
                <a:cubicBezTo>
                  <a:pt x="50" y="28"/>
                  <a:pt x="46" y="24"/>
                  <a:pt x="32" y="24"/>
                </a:cubicBezTo>
                <a:cubicBezTo>
                  <a:pt x="20" y="24"/>
                  <a:pt x="11" y="36"/>
                  <a:pt x="11" y="45"/>
                </a:cubicBezTo>
                <a:cubicBezTo>
                  <a:pt x="11" y="56"/>
                  <a:pt x="19" y="67"/>
                  <a:pt x="32" y="67"/>
                </a:cubicBezTo>
                <a:cubicBezTo>
                  <a:pt x="45" y="67"/>
                  <a:pt x="50" y="63"/>
                  <a:pt x="50" y="63"/>
                </a:cubicBezTo>
                <a:lnTo>
                  <a:pt x="50" y="28"/>
                </a:lnTo>
                <a:lnTo>
                  <a:pt x="50" y="28"/>
                </a:lnTo>
                <a:close/>
                <a:moveTo>
                  <a:pt x="47" y="98"/>
                </a:moveTo>
                <a:lnTo>
                  <a:pt x="47" y="98"/>
                </a:lnTo>
                <a:cubicBezTo>
                  <a:pt x="43" y="98"/>
                  <a:pt x="46" y="95"/>
                  <a:pt x="47" y="94"/>
                </a:cubicBezTo>
                <a:cubicBezTo>
                  <a:pt x="48" y="92"/>
                  <a:pt x="50" y="90"/>
                  <a:pt x="50" y="88"/>
                </a:cubicBezTo>
                <a:lnTo>
                  <a:pt x="50" y="71"/>
                </a:lnTo>
                <a:cubicBezTo>
                  <a:pt x="50" y="71"/>
                  <a:pt x="45" y="75"/>
                  <a:pt x="28" y="75"/>
                </a:cubicBezTo>
                <a:cubicBezTo>
                  <a:pt x="12" y="75"/>
                  <a:pt x="0" y="59"/>
                  <a:pt x="0" y="45"/>
                </a:cubicBezTo>
                <a:cubicBezTo>
                  <a:pt x="0" y="32"/>
                  <a:pt x="14" y="16"/>
                  <a:pt x="28" y="16"/>
                </a:cubicBezTo>
                <a:cubicBezTo>
                  <a:pt x="46" y="16"/>
                  <a:pt x="50" y="20"/>
                  <a:pt x="50" y="20"/>
                </a:cubicBezTo>
                <a:lnTo>
                  <a:pt x="50" y="0"/>
                </a:lnTo>
                <a:lnTo>
                  <a:pt x="62" y="0"/>
                </a:lnTo>
                <a:lnTo>
                  <a:pt x="62" y="20"/>
                </a:lnTo>
                <a:cubicBezTo>
                  <a:pt x="62" y="20"/>
                  <a:pt x="66" y="16"/>
                  <a:pt x="83" y="16"/>
                </a:cubicBezTo>
                <a:cubicBezTo>
                  <a:pt x="97" y="16"/>
                  <a:pt x="111" y="32"/>
                  <a:pt x="111" y="45"/>
                </a:cubicBezTo>
                <a:cubicBezTo>
                  <a:pt x="111" y="59"/>
                  <a:pt x="100" y="75"/>
                  <a:pt x="83" y="75"/>
                </a:cubicBezTo>
                <a:cubicBezTo>
                  <a:pt x="66" y="75"/>
                  <a:pt x="62" y="71"/>
                  <a:pt x="62" y="71"/>
                </a:cubicBezTo>
                <a:lnTo>
                  <a:pt x="62" y="88"/>
                </a:lnTo>
                <a:cubicBezTo>
                  <a:pt x="62" y="90"/>
                  <a:pt x="63" y="92"/>
                  <a:pt x="65" y="94"/>
                </a:cubicBezTo>
                <a:cubicBezTo>
                  <a:pt x="66" y="95"/>
                  <a:pt x="68" y="98"/>
                  <a:pt x="64" y="98"/>
                </a:cubicBezTo>
                <a:lnTo>
                  <a:pt x="47" y="98"/>
                </a:lnTo>
                <a:lnTo>
                  <a:pt x="47" y="98"/>
                </a:lnTo>
                <a:close/>
              </a:path>
            </a:pathLst>
          </a:custGeom>
          <a:noFill/>
          <a:ln w="1588"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18" tIns="45710" rIns="91418" bIns="45710" numCol="1" anchor="t" anchorCtr="0" compatLnSpc="1">
            <a:prstTxWarp prst="textNoShape">
              <a:avLst/>
            </a:prstTxWarp>
          </a:bodyPr>
          <a:lstStyle/>
          <a:p>
            <a:endParaRPr lang="ru-RU" dirty="0"/>
          </a:p>
        </p:txBody>
      </p:sp>
      <p:sp>
        <p:nvSpPr>
          <p:cNvPr id="1119" name="Freeform 1919"/>
          <p:cNvSpPr>
            <a:spLocks/>
          </p:cNvSpPr>
          <p:nvPr userDrawn="1"/>
        </p:nvSpPr>
        <p:spPr bwMode="auto">
          <a:xfrm>
            <a:off x="857251" y="284165"/>
            <a:ext cx="101600" cy="115888"/>
          </a:xfrm>
          <a:custGeom>
            <a:avLst/>
            <a:gdLst>
              <a:gd name="T0" fmla="*/ 123 w 142"/>
              <a:gd name="T1" fmla="*/ 53 h 161"/>
              <a:gd name="T2" fmla="*/ 123 w 142"/>
              <a:gd name="T3" fmla="*/ 53 h 161"/>
              <a:gd name="T4" fmla="*/ 125 w 142"/>
              <a:gd name="T5" fmla="*/ 29 h 161"/>
              <a:gd name="T6" fmla="*/ 124 w 142"/>
              <a:gd name="T7" fmla="*/ 29 h 161"/>
              <a:gd name="T8" fmla="*/ 116 w 142"/>
              <a:gd name="T9" fmla="*/ 51 h 161"/>
              <a:gd name="T10" fmla="*/ 74 w 142"/>
              <a:gd name="T11" fmla="*/ 123 h 161"/>
              <a:gd name="T12" fmla="*/ 68 w 142"/>
              <a:gd name="T13" fmla="*/ 123 h 161"/>
              <a:gd name="T14" fmla="*/ 24 w 142"/>
              <a:gd name="T15" fmla="*/ 51 h 161"/>
              <a:gd name="T16" fmla="*/ 16 w 142"/>
              <a:gd name="T17" fmla="*/ 29 h 161"/>
              <a:gd name="T18" fmla="*/ 14 w 142"/>
              <a:gd name="T19" fmla="*/ 29 h 161"/>
              <a:gd name="T20" fmla="*/ 18 w 142"/>
              <a:gd name="T21" fmla="*/ 53 h 161"/>
              <a:gd name="T22" fmla="*/ 18 w 142"/>
              <a:gd name="T23" fmla="*/ 161 h 161"/>
              <a:gd name="T24" fmla="*/ 0 w 142"/>
              <a:gd name="T25" fmla="*/ 161 h 161"/>
              <a:gd name="T26" fmla="*/ 0 w 142"/>
              <a:gd name="T27" fmla="*/ 0 h 161"/>
              <a:gd name="T28" fmla="*/ 14 w 142"/>
              <a:gd name="T29" fmla="*/ 0 h 161"/>
              <a:gd name="T30" fmla="*/ 64 w 142"/>
              <a:gd name="T31" fmla="*/ 82 h 161"/>
              <a:gd name="T32" fmla="*/ 72 w 142"/>
              <a:gd name="T33" fmla="*/ 100 h 161"/>
              <a:gd name="T34" fmla="*/ 72 w 142"/>
              <a:gd name="T35" fmla="*/ 100 h 161"/>
              <a:gd name="T36" fmla="*/ 79 w 142"/>
              <a:gd name="T37" fmla="*/ 82 h 161"/>
              <a:gd name="T38" fmla="*/ 127 w 142"/>
              <a:gd name="T39" fmla="*/ 0 h 161"/>
              <a:gd name="T40" fmla="*/ 142 w 142"/>
              <a:gd name="T41" fmla="*/ 0 h 161"/>
              <a:gd name="T42" fmla="*/ 142 w 142"/>
              <a:gd name="T43" fmla="*/ 161 h 161"/>
              <a:gd name="T44" fmla="*/ 123 w 142"/>
              <a:gd name="T45" fmla="*/ 161 h 161"/>
              <a:gd name="T46" fmla="*/ 123 w 142"/>
              <a:gd name="T47"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161">
                <a:moveTo>
                  <a:pt x="123" y="53"/>
                </a:moveTo>
                <a:lnTo>
                  <a:pt x="123" y="53"/>
                </a:lnTo>
                <a:lnTo>
                  <a:pt x="125" y="29"/>
                </a:lnTo>
                <a:lnTo>
                  <a:pt x="124" y="29"/>
                </a:lnTo>
                <a:lnTo>
                  <a:pt x="116" y="51"/>
                </a:lnTo>
                <a:lnTo>
                  <a:pt x="74" y="123"/>
                </a:lnTo>
                <a:lnTo>
                  <a:pt x="68" y="123"/>
                </a:lnTo>
                <a:lnTo>
                  <a:pt x="24" y="51"/>
                </a:lnTo>
                <a:lnTo>
                  <a:pt x="16" y="29"/>
                </a:lnTo>
                <a:lnTo>
                  <a:pt x="14" y="29"/>
                </a:lnTo>
                <a:lnTo>
                  <a:pt x="18" y="53"/>
                </a:lnTo>
                <a:lnTo>
                  <a:pt x="18" y="161"/>
                </a:lnTo>
                <a:lnTo>
                  <a:pt x="0" y="161"/>
                </a:lnTo>
                <a:lnTo>
                  <a:pt x="0" y="0"/>
                </a:lnTo>
                <a:lnTo>
                  <a:pt x="14" y="0"/>
                </a:lnTo>
                <a:lnTo>
                  <a:pt x="64" y="82"/>
                </a:lnTo>
                <a:lnTo>
                  <a:pt x="72" y="100"/>
                </a:lnTo>
                <a:lnTo>
                  <a:pt x="72" y="100"/>
                </a:lnTo>
                <a:lnTo>
                  <a:pt x="79" y="82"/>
                </a:lnTo>
                <a:lnTo>
                  <a:pt x="127" y="0"/>
                </a:lnTo>
                <a:lnTo>
                  <a:pt x="142" y="0"/>
                </a:lnTo>
                <a:lnTo>
                  <a:pt x="142" y="161"/>
                </a:lnTo>
                <a:lnTo>
                  <a:pt x="123" y="161"/>
                </a:lnTo>
                <a:lnTo>
                  <a:pt x="123" y="53"/>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20" name="Freeform 1920"/>
          <p:cNvSpPr>
            <a:spLocks/>
          </p:cNvSpPr>
          <p:nvPr userDrawn="1"/>
        </p:nvSpPr>
        <p:spPr bwMode="auto">
          <a:xfrm>
            <a:off x="987426" y="284165"/>
            <a:ext cx="84138" cy="115888"/>
          </a:xfrm>
          <a:custGeom>
            <a:avLst/>
            <a:gdLst>
              <a:gd name="T0" fmla="*/ 99 w 118"/>
              <a:gd name="T1" fmla="*/ 52 h 161"/>
              <a:gd name="T2" fmla="*/ 99 w 118"/>
              <a:gd name="T3" fmla="*/ 52 h 161"/>
              <a:gd name="T4" fmla="*/ 100 w 118"/>
              <a:gd name="T5" fmla="*/ 34 h 161"/>
              <a:gd name="T6" fmla="*/ 99 w 118"/>
              <a:gd name="T7" fmla="*/ 34 h 161"/>
              <a:gd name="T8" fmla="*/ 89 w 118"/>
              <a:gd name="T9" fmla="*/ 53 h 161"/>
              <a:gd name="T10" fmla="*/ 12 w 118"/>
              <a:gd name="T11" fmla="*/ 161 h 161"/>
              <a:gd name="T12" fmla="*/ 0 w 118"/>
              <a:gd name="T13" fmla="*/ 161 h 161"/>
              <a:gd name="T14" fmla="*/ 0 w 118"/>
              <a:gd name="T15" fmla="*/ 0 h 161"/>
              <a:gd name="T16" fmla="*/ 19 w 118"/>
              <a:gd name="T17" fmla="*/ 0 h 161"/>
              <a:gd name="T18" fmla="*/ 19 w 118"/>
              <a:gd name="T19" fmla="*/ 110 h 161"/>
              <a:gd name="T20" fmla="*/ 18 w 118"/>
              <a:gd name="T21" fmla="*/ 128 h 161"/>
              <a:gd name="T22" fmla="*/ 19 w 118"/>
              <a:gd name="T23" fmla="*/ 128 h 161"/>
              <a:gd name="T24" fmla="*/ 29 w 118"/>
              <a:gd name="T25" fmla="*/ 110 h 161"/>
              <a:gd name="T26" fmla="*/ 106 w 118"/>
              <a:gd name="T27" fmla="*/ 0 h 161"/>
              <a:gd name="T28" fmla="*/ 118 w 118"/>
              <a:gd name="T29" fmla="*/ 0 h 161"/>
              <a:gd name="T30" fmla="*/ 118 w 118"/>
              <a:gd name="T31" fmla="*/ 161 h 161"/>
              <a:gd name="T32" fmla="*/ 99 w 118"/>
              <a:gd name="T33" fmla="*/ 161 h 161"/>
              <a:gd name="T34" fmla="*/ 99 w 118"/>
              <a:gd name="T35" fmla="*/ 5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161">
                <a:moveTo>
                  <a:pt x="99" y="52"/>
                </a:moveTo>
                <a:lnTo>
                  <a:pt x="99" y="52"/>
                </a:lnTo>
                <a:lnTo>
                  <a:pt x="100" y="34"/>
                </a:lnTo>
                <a:lnTo>
                  <a:pt x="99" y="34"/>
                </a:lnTo>
                <a:lnTo>
                  <a:pt x="89" y="53"/>
                </a:lnTo>
                <a:lnTo>
                  <a:pt x="12" y="161"/>
                </a:lnTo>
                <a:lnTo>
                  <a:pt x="0" y="161"/>
                </a:lnTo>
                <a:lnTo>
                  <a:pt x="0" y="0"/>
                </a:lnTo>
                <a:lnTo>
                  <a:pt x="19" y="0"/>
                </a:lnTo>
                <a:lnTo>
                  <a:pt x="19" y="110"/>
                </a:lnTo>
                <a:lnTo>
                  <a:pt x="18" y="128"/>
                </a:lnTo>
                <a:lnTo>
                  <a:pt x="19" y="128"/>
                </a:lnTo>
                <a:lnTo>
                  <a:pt x="29" y="110"/>
                </a:lnTo>
                <a:lnTo>
                  <a:pt x="106" y="0"/>
                </a:lnTo>
                <a:lnTo>
                  <a:pt x="118" y="0"/>
                </a:lnTo>
                <a:lnTo>
                  <a:pt x="118" y="161"/>
                </a:lnTo>
                <a:lnTo>
                  <a:pt x="99" y="161"/>
                </a:lnTo>
                <a:lnTo>
                  <a:pt x="99" y="52"/>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21" name="Freeform 1921"/>
          <p:cNvSpPr>
            <a:spLocks/>
          </p:cNvSpPr>
          <p:nvPr userDrawn="1"/>
        </p:nvSpPr>
        <p:spPr bwMode="auto">
          <a:xfrm>
            <a:off x="1100140" y="284165"/>
            <a:ext cx="80963" cy="115888"/>
          </a:xfrm>
          <a:custGeom>
            <a:avLst/>
            <a:gdLst>
              <a:gd name="T0" fmla="*/ 96 w 115"/>
              <a:gd name="T1" fmla="*/ 87 h 161"/>
              <a:gd name="T2" fmla="*/ 96 w 115"/>
              <a:gd name="T3" fmla="*/ 87 h 161"/>
              <a:gd name="T4" fmla="*/ 19 w 115"/>
              <a:gd name="T5" fmla="*/ 87 h 161"/>
              <a:gd name="T6" fmla="*/ 19 w 115"/>
              <a:gd name="T7" fmla="*/ 161 h 161"/>
              <a:gd name="T8" fmla="*/ 0 w 115"/>
              <a:gd name="T9" fmla="*/ 161 h 161"/>
              <a:gd name="T10" fmla="*/ 0 w 115"/>
              <a:gd name="T11" fmla="*/ 0 h 161"/>
              <a:gd name="T12" fmla="*/ 19 w 115"/>
              <a:gd name="T13" fmla="*/ 0 h 161"/>
              <a:gd name="T14" fmla="*/ 19 w 115"/>
              <a:gd name="T15" fmla="*/ 70 h 161"/>
              <a:gd name="T16" fmla="*/ 96 w 115"/>
              <a:gd name="T17" fmla="*/ 70 h 161"/>
              <a:gd name="T18" fmla="*/ 96 w 115"/>
              <a:gd name="T19" fmla="*/ 0 h 161"/>
              <a:gd name="T20" fmla="*/ 115 w 115"/>
              <a:gd name="T21" fmla="*/ 0 h 161"/>
              <a:gd name="T22" fmla="*/ 115 w 115"/>
              <a:gd name="T23" fmla="*/ 161 h 161"/>
              <a:gd name="T24" fmla="*/ 96 w 115"/>
              <a:gd name="T25" fmla="*/ 161 h 161"/>
              <a:gd name="T26" fmla="*/ 96 w 115"/>
              <a:gd name="T27" fmla="*/ 8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161">
                <a:moveTo>
                  <a:pt x="96" y="87"/>
                </a:moveTo>
                <a:lnTo>
                  <a:pt x="96" y="87"/>
                </a:lnTo>
                <a:lnTo>
                  <a:pt x="19" y="87"/>
                </a:lnTo>
                <a:lnTo>
                  <a:pt x="19" y="161"/>
                </a:lnTo>
                <a:lnTo>
                  <a:pt x="0" y="161"/>
                </a:lnTo>
                <a:lnTo>
                  <a:pt x="0" y="0"/>
                </a:lnTo>
                <a:lnTo>
                  <a:pt x="19" y="0"/>
                </a:lnTo>
                <a:lnTo>
                  <a:pt x="19" y="70"/>
                </a:lnTo>
                <a:lnTo>
                  <a:pt x="96" y="70"/>
                </a:lnTo>
                <a:lnTo>
                  <a:pt x="96" y="0"/>
                </a:lnTo>
                <a:lnTo>
                  <a:pt x="115" y="0"/>
                </a:lnTo>
                <a:lnTo>
                  <a:pt x="115" y="161"/>
                </a:lnTo>
                <a:lnTo>
                  <a:pt x="96" y="161"/>
                </a:lnTo>
                <a:lnTo>
                  <a:pt x="96" y="87"/>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22" name="Freeform 1922"/>
          <p:cNvSpPr>
            <a:spLocks/>
          </p:cNvSpPr>
          <p:nvPr userDrawn="1"/>
        </p:nvSpPr>
        <p:spPr bwMode="auto">
          <a:xfrm>
            <a:off x="1209677" y="284165"/>
            <a:ext cx="82550" cy="115888"/>
          </a:xfrm>
          <a:custGeom>
            <a:avLst/>
            <a:gdLst>
              <a:gd name="T0" fmla="*/ 98 w 117"/>
              <a:gd name="T1" fmla="*/ 52 h 161"/>
              <a:gd name="T2" fmla="*/ 98 w 117"/>
              <a:gd name="T3" fmla="*/ 52 h 161"/>
              <a:gd name="T4" fmla="*/ 100 w 117"/>
              <a:gd name="T5" fmla="*/ 34 h 161"/>
              <a:gd name="T6" fmla="*/ 99 w 117"/>
              <a:gd name="T7" fmla="*/ 34 h 161"/>
              <a:gd name="T8" fmla="*/ 89 w 117"/>
              <a:gd name="T9" fmla="*/ 53 h 161"/>
              <a:gd name="T10" fmla="*/ 11 w 117"/>
              <a:gd name="T11" fmla="*/ 161 h 161"/>
              <a:gd name="T12" fmla="*/ 0 w 117"/>
              <a:gd name="T13" fmla="*/ 161 h 161"/>
              <a:gd name="T14" fmla="*/ 0 w 117"/>
              <a:gd name="T15" fmla="*/ 0 h 161"/>
              <a:gd name="T16" fmla="*/ 19 w 117"/>
              <a:gd name="T17" fmla="*/ 0 h 161"/>
              <a:gd name="T18" fmla="*/ 19 w 117"/>
              <a:gd name="T19" fmla="*/ 110 h 161"/>
              <a:gd name="T20" fmla="*/ 18 w 117"/>
              <a:gd name="T21" fmla="*/ 128 h 161"/>
              <a:gd name="T22" fmla="*/ 18 w 117"/>
              <a:gd name="T23" fmla="*/ 128 h 161"/>
              <a:gd name="T24" fmla="*/ 29 w 117"/>
              <a:gd name="T25" fmla="*/ 110 h 161"/>
              <a:gd name="T26" fmla="*/ 106 w 117"/>
              <a:gd name="T27" fmla="*/ 0 h 161"/>
              <a:gd name="T28" fmla="*/ 117 w 117"/>
              <a:gd name="T29" fmla="*/ 0 h 161"/>
              <a:gd name="T30" fmla="*/ 117 w 117"/>
              <a:gd name="T31" fmla="*/ 161 h 161"/>
              <a:gd name="T32" fmla="*/ 98 w 117"/>
              <a:gd name="T33" fmla="*/ 161 h 161"/>
              <a:gd name="T34" fmla="*/ 98 w 117"/>
              <a:gd name="T35" fmla="*/ 5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61">
                <a:moveTo>
                  <a:pt x="98" y="52"/>
                </a:moveTo>
                <a:lnTo>
                  <a:pt x="98" y="52"/>
                </a:lnTo>
                <a:lnTo>
                  <a:pt x="100" y="34"/>
                </a:lnTo>
                <a:lnTo>
                  <a:pt x="99" y="34"/>
                </a:lnTo>
                <a:lnTo>
                  <a:pt x="89" y="53"/>
                </a:lnTo>
                <a:lnTo>
                  <a:pt x="11" y="161"/>
                </a:lnTo>
                <a:lnTo>
                  <a:pt x="0" y="161"/>
                </a:lnTo>
                <a:lnTo>
                  <a:pt x="0" y="0"/>
                </a:lnTo>
                <a:lnTo>
                  <a:pt x="19" y="0"/>
                </a:lnTo>
                <a:lnTo>
                  <a:pt x="19" y="110"/>
                </a:lnTo>
                <a:lnTo>
                  <a:pt x="18" y="128"/>
                </a:lnTo>
                <a:lnTo>
                  <a:pt x="18" y="128"/>
                </a:lnTo>
                <a:lnTo>
                  <a:pt x="29" y="110"/>
                </a:lnTo>
                <a:lnTo>
                  <a:pt x="106" y="0"/>
                </a:lnTo>
                <a:lnTo>
                  <a:pt x="117" y="0"/>
                </a:lnTo>
                <a:lnTo>
                  <a:pt x="117" y="161"/>
                </a:lnTo>
                <a:lnTo>
                  <a:pt x="98" y="161"/>
                </a:lnTo>
                <a:lnTo>
                  <a:pt x="98" y="52"/>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23" name="Freeform 1923"/>
          <p:cNvSpPr>
            <a:spLocks/>
          </p:cNvSpPr>
          <p:nvPr userDrawn="1"/>
        </p:nvSpPr>
        <p:spPr bwMode="auto">
          <a:xfrm>
            <a:off x="1317626" y="282575"/>
            <a:ext cx="76200" cy="120650"/>
          </a:xfrm>
          <a:custGeom>
            <a:avLst/>
            <a:gdLst>
              <a:gd name="T0" fmla="*/ 109 w 109"/>
              <a:gd name="T1" fmla="*/ 157 h 167"/>
              <a:gd name="T2" fmla="*/ 109 w 109"/>
              <a:gd name="T3" fmla="*/ 157 h 167"/>
              <a:gd name="T4" fmla="*/ 92 w 109"/>
              <a:gd name="T5" fmla="*/ 165 h 167"/>
              <a:gd name="T6" fmla="*/ 69 w 109"/>
              <a:gd name="T7" fmla="*/ 167 h 167"/>
              <a:gd name="T8" fmla="*/ 42 w 109"/>
              <a:gd name="T9" fmla="*/ 162 h 167"/>
              <a:gd name="T10" fmla="*/ 20 w 109"/>
              <a:gd name="T11" fmla="*/ 147 h 167"/>
              <a:gd name="T12" fmla="*/ 5 w 109"/>
              <a:gd name="T13" fmla="*/ 121 h 167"/>
              <a:gd name="T14" fmla="*/ 0 w 109"/>
              <a:gd name="T15" fmla="*/ 84 h 167"/>
              <a:gd name="T16" fmla="*/ 6 w 109"/>
              <a:gd name="T17" fmla="*/ 45 h 167"/>
              <a:gd name="T18" fmla="*/ 22 w 109"/>
              <a:gd name="T19" fmla="*/ 20 h 167"/>
              <a:gd name="T20" fmla="*/ 44 w 109"/>
              <a:gd name="T21" fmla="*/ 5 h 167"/>
              <a:gd name="T22" fmla="*/ 70 w 109"/>
              <a:gd name="T23" fmla="*/ 0 h 167"/>
              <a:gd name="T24" fmla="*/ 92 w 109"/>
              <a:gd name="T25" fmla="*/ 2 h 167"/>
              <a:gd name="T26" fmla="*/ 107 w 109"/>
              <a:gd name="T27" fmla="*/ 6 h 167"/>
              <a:gd name="T28" fmla="*/ 102 w 109"/>
              <a:gd name="T29" fmla="*/ 23 h 167"/>
              <a:gd name="T30" fmla="*/ 71 w 109"/>
              <a:gd name="T31" fmla="*/ 17 h 167"/>
              <a:gd name="T32" fmla="*/ 52 w 109"/>
              <a:gd name="T33" fmla="*/ 21 h 167"/>
              <a:gd name="T34" fmla="*/ 36 w 109"/>
              <a:gd name="T35" fmla="*/ 32 h 167"/>
              <a:gd name="T36" fmla="*/ 24 w 109"/>
              <a:gd name="T37" fmla="*/ 53 h 167"/>
              <a:gd name="T38" fmla="*/ 20 w 109"/>
              <a:gd name="T39" fmla="*/ 84 h 167"/>
              <a:gd name="T40" fmla="*/ 24 w 109"/>
              <a:gd name="T41" fmla="*/ 112 h 167"/>
              <a:gd name="T42" fmla="*/ 36 w 109"/>
              <a:gd name="T43" fmla="*/ 133 h 167"/>
              <a:gd name="T44" fmla="*/ 53 w 109"/>
              <a:gd name="T45" fmla="*/ 145 h 167"/>
              <a:gd name="T46" fmla="*/ 74 w 109"/>
              <a:gd name="T47" fmla="*/ 150 h 167"/>
              <a:gd name="T48" fmla="*/ 92 w 109"/>
              <a:gd name="T49" fmla="*/ 148 h 167"/>
              <a:gd name="T50" fmla="*/ 105 w 109"/>
              <a:gd name="T51" fmla="*/ 142 h 167"/>
              <a:gd name="T52" fmla="*/ 109 w 109"/>
              <a:gd name="T53" fmla="*/ 15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9" h="167">
                <a:moveTo>
                  <a:pt x="109" y="157"/>
                </a:moveTo>
                <a:lnTo>
                  <a:pt x="109" y="157"/>
                </a:lnTo>
                <a:cubicBezTo>
                  <a:pt x="105" y="161"/>
                  <a:pt x="99" y="163"/>
                  <a:pt x="92" y="165"/>
                </a:cubicBezTo>
                <a:cubicBezTo>
                  <a:pt x="85" y="166"/>
                  <a:pt x="77" y="167"/>
                  <a:pt x="69" y="167"/>
                </a:cubicBezTo>
                <a:cubicBezTo>
                  <a:pt x="60" y="167"/>
                  <a:pt x="51" y="165"/>
                  <a:pt x="42" y="162"/>
                </a:cubicBezTo>
                <a:cubicBezTo>
                  <a:pt x="34" y="158"/>
                  <a:pt x="27" y="153"/>
                  <a:pt x="20" y="147"/>
                </a:cubicBezTo>
                <a:cubicBezTo>
                  <a:pt x="14" y="140"/>
                  <a:pt x="9" y="131"/>
                  <a:pt x="5" y="121"/>
                </a:cubicBezTo>
                <a:cubicBezTo>
                  <a:pt x="2" y="110"/>
                  <a:pt x="0" y="98"/>
                  <a:pt x="0" y="84"/>
                </a:cubicBezTo>
                <a:cubicBezTo>
                  <a:pt x="0" y="69"/>
                  <a:pt x="2" y="56"/>
                  <a:pt x="6" y="45"/>
                </a:cubicBezTo>
                <a:cubicBezTo>
                  <a:pt x="10" y="35"/>
                  <a:pt x="15" y="26"/>
                  <a:pt x="22" y="20"/>
                </a:cubicBezTo>
                <a:cubicBezTo>
                  <a:pt x="29" y="13"/>
                  <a:pt x="36" y="8"/>
                  <a:pt x="44" y="5"/>
                </a:cubicBezTo>
                <a:cubicBezTo>
                  <a:pt x="53" y="2"/>
                  <a:pt x="61" y="0"/>
                  <a:pt x="70" y="0"/>
                </a:cubicBezTo>
                <a:cubicBezTo>
                  <a:pt x="79" y="0"/>
                  <a:pt x="86" y="1"/>
                  <a:pt x="92" y="2"/>
                </a:cubicBezTo>
                <a:cubicBezTo>
                  <a:pt x="98" y="3"/>
                  <a:pt x="103" y="4"/>
                  <a:pt x="107" y="6"/>
                </a:cubicBezTo>
                <a:lnTo>
                  <a:pt x="102" y="23"/>
                </a:lnTo>
                <a:cubicBezTo>
                  <a:pt x="95" y="19"/>
                  <a:pt x="85" y="17"/>
                  <a:pt x="71" y="17"/>
                </a:cubicBezTo>
                <a:cubicBezTo>
                  <a:pt x="65" y="17"/>
                  <a:pt x="59" y="19"/>
                  <a:pt x="52" y="21"/>
                </a:cubicBezTo>
                <a:cubicBezTo>
                  <a:pt x="46" y="23"/>
                  <a:pt x="41" y="27"/>
                  <a:pt x="36" y="32"/>
                </a:cubicBezTo>
                <a:cubicBezTo>
                  <a:pt x="31" y="37"/>
                  <a:pt x="27" y="44"/>
                  <a:pt x="24" y="53"/>
                </a:cubicBezTo>
                <a:cubicBezTo>
                  <a:pt x="22" y="61"/>
                  <a:pt x="20" y="71"/>
                  <a:pt x="20" y="84"/>
                </a:cubicBezTo>
                <a:cubicBezTo>
                  <a:pt x="20" y="95"/>
                  <a:pt x="21" y="104"/>
                  <a:pt x="24" y="112"/>
                </a:cubicBezTo>
                <a:cubicBezTo>
                  <a:pt x="27" y="121"/>
                  <a:pt x="31" y="128"/>
                  <a:pt x="36" y="133"/>
                </a:cubicBezTo>
                <a:cubicBezTo>
                  <a:pt x="40" y="139"/>
                  <a:pt x="46" y="143"/>
                  <a:pt x="53" y="145"/>
                </a:cubicBezTo>
                <a:cubicBezTo>
                  <a:pt x="59" y="148"/>
                  <a:pt x="66" y="150"/>
                  <a:pt x="74" y="150"/>
                </a:cubicBezTo>
                <a:cubicBezTo>
                  <a:pt x="81" y="150"/>
                  <a:pt x="87" y="149"/>
                  <a:pt x="92" y="148"/>
                </a:cubicBezTo>
                <a:cubicBezTo>
                  <a:pt x="97" y="146"/>
                  <a:pt x="101" y="144"/>
                  <a:pt x="105" y="142"/>
                </a:cubicBezTo>
                <a:lnTo>
                  <a:pt x="109" y="157"/>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24" name="Freeform 1924"/>
          <p:cNvSpPr>
            <a:spLocks/>
          </p:cNvSpPr>
          <p:nvPr userDrawn="1"/>
        </p:nvSpPr>
        <p:spPr bwMode="auto">
          <a:xfrm>
            <a:off x="1403351" y="284165"/>
            <a:ext cx="84138" cy="115888"/>
          </a:xfrm>
          <a:custGeom>
            <a:avLst/>
            <a:gdLst>
              <a:gd name="T0" fmla="*/ 119 w 119"/>
              <a:gd name="T1" fmla="*/ 17 h 161"/>
              <a:gd name="T2" fmla="*/ 119 w 119"/>
              <a:gd name="T3" fmla="*/ 17 h 161"/>
              <a:gd name="T4" fmla="*/ 69 w 119"/>
              <a:gd name="T5" fmla="*/ 17 h 161"/>
              <a:gd name="T6" fmla="*/ 69 w 119"/>
              <a:gd name="T7" fmla="*/ 161 h 161"/>
              <a:gd name="T8" fmla="*/ 50 w 119"/>
              <a:gd name="T9" fmla="*/ 161 h 161"/>
              <a:gd name="T10" fmla="*/ 50 w 119"/>
              <a:gd name="T11" fmla="*/ 17 h 161"/>
              <a:gd name="T12" fmla="*/ 0 w 119"/>
              <a:gd name="T13" fmla="*/ 17 h 161"/>
              <a:gd name="T14" fmla="*/ 0 w 119"/>
              <a:gd name="T15" fmla="*/ 0 h 161"/>
              <a:gd name="T16" fmla="*/ 119 w 119"/>
              <a:gd name="T17" fmla="*/ 0 h 161"/>
              <a:gd name="T18" fmla="*/ 119 w 119"/>
              <a:gd name="T19" fmla="*/ 1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61">
                <a:moveTo>
                  <a:pt x="119" y="17"/>
                </a:moveTo>
                <a:lnTo>
                  <a:pt x="119" y="17"/>
                </a:lnTo>
                <a:lnTo>
                  <a:pt x="69" y="17"/>
                </a:lnTo>
                <a:lnTo>
                  <a:pt x="69" y="161"/>
                </a:lnTo>
                <a:lnTo>
                  <a:pt x="50" y="161"/>
                </a:lnTo>
                <a:lnTo>
                  <a:pt x="50" y="17"/>
                </a:lnTo>
                <a:lnTo>
                  <a:pt x="0" y="17"/>
                </a:lnTo>
                <a:lnTo>
                  <a:pt x="0" y="0"/>
                </a:lnTo>
                <a:lnTo>
                  <a:pt x="119" y="0"/>
                </a:lnTo>
                <a:lnTo>
                  <a:pt x="119" y="17"/>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25" name="Freeform 1925"/>
          <p:cNvSpPr>
            <a:spLocks/>
          </p:cNvSpPr>
          <p:nvPr userDrawn="1"/>
        </p:nvSpPr>
        <p:spPr bwMode="auto">
          <a:xfrm>
            <a:off x="1504951" y="284165"/>
            <a:ext cx="63500" cy="115888"/>
          </a:xfrm>
          <a:custGeom>
            <a:avLst/>
            <a:gdLst>
              <a:gd name="T0" fmla="*/ 0 w 89"/>
              <a:gd name="T1" fmla="*/ 0 h 161"/>
              <a:gd name="T2" fmla="*/ 0 w 89"/>
              <a:gd name="T3" fmla="*/ 0 h 161"/>
              <a:gd name="T4" fmla="*/ 88 w 89"/>
              <a:gd name="T5" fmla="*/ 0 h 161"/>
              <a:gd name="T6" fmla="*/ 88 w 89"/>
              <a:gd name="T7" fmla="*/ 17 h 161"/>
              <a:gd name="T8" fmla="*/ 20 w 89"/>
              <a:gd name="T9" fmla="*/ 17 h 161"/>
              <a:gd name="T10" fmla="*/ 20 w 89"/>
              <a:gd name="T11" fmla="*/ 70 h 161"/>
              <a:gd name="T12" fmla="*/ 82 w 89"/>
              <a:gd name="T13" fmla="*/ 70 h 161"/>
              <a:gd name="T14" fmla="*/ 82 w 89"/>
              <a:gd name="T15" fmla="*/ 87 h 161"/>
              <a:gd name="T16" fmla="*/ 20 w 89"/>
              <a:gd name="T17" fmla="*/ 87 h 161"/>
              <a:gd name="T18" fmla="*/ 20 w 89"/>
              <a:gd name="T19" fmla="*/ 144 h 161"/>
              <a:gd name="T20" fmla="*/ 89 w 89"/>
              <a:gd name="T21" fmla="*/ 144 h 161"/>
              <a:gd name="T22" fmla="*/ 89 w 89"/>
              <a:gd name="T23" fmla="*/ 161 h 161"/>
              <a:gd name="T24" fmla="*/ 0 w 89"/>
              <a:gd name="T25" fmla="*/ 161 h 161"/>
              <a:gd name="T26" fmla="*/ 0 w 89"/>
              <a:gd name="T2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161">
                <a:moveTo>
                  <a:pt x="0" y="0"/>
                </a:moveTo>
                <a:lnTo>
                  <a:pt x="0" y="0"/>
                </a:lnTo>
                <a:lnTo>
                  <a:pt x="88" y="0"/>
                </a:lnTo>
                <a:lnTo>
                  <a:pt x="88" y="17"/>
                </a:lnTo>
                <a:lnTo>
                  <a:pt x="20" y="17"/>
                </a:lnTo>
                <a:lnTo>
                  <a:pt x="20" y="70"/>
                </a:lnTo>
                <a:lnTo>
                  <a:pt x="82" y="70"/>
                </a:lnTo>
                <a:lnTo>
                  <a:pt x="82" y="87"/>
                </a:lnTo>
                <a:lnTo>
                  <a:pt x="20" y="87"/>
                </a:lnTo>
                <a:lnTo>
                  <a:pt x="20" y="144"/>
                </a:lnTo>
                <a:lnTo>
                  <a:pt x="89" y="144"/>
                </a:lnTo>
                <a:lnTo>
                  <a:pt x="89" y="161"/>
                </a:lnTo>
                <a:lnTo>
                  <a:pt x="0" y="161"/>
                </a:lnTo>
                <a:lnTo>
                  <a:pt x="0" y="0"/>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26" name="Freeform 1926"/>
          <p:cNvSpPr>
            <a:spLocks noEditPoints="1"/>
          </p:cNvSpPr>
          <p:nvPr userDrawn="1"/>
        </p:nvSpPr>
        <p:spPr bwMode="auto">
          <a:xfrm>
            <a:off x="1593851" y="282575"/>
            <a:ext cx="71438" cy="117475"/>
          </a:xfrm>
          <a:custGeom>
            <a:avLst/>
            <a:gdLst>
              <a:gd name="T0" fmla="*/ 39 w 100"/>
              <a:gd name="T1" fmla="*/ 17 h 163"/>
              <a:gd name="T2" fmla="*/ 39 w 100"/>
              <a:gd name="T3" fmla="*/ 17 h 163"/>
              <a:gd name="T4" fmla="*/ 27 w 100"/>
              <a:gd name="T5" fmla="*/ 17 h 163"/>
              <a:gd name="T6" fmla="*/ 19 w 100"/>
              <a:gd name="T7" fmla="*/ 18 h 163"/>
              <a:gd name="T8" fmla="*/ 19 w 100"/>
              <a:gd name="T9" fmla="*/ 85 h 163"/>
              <a:gd name="T10" fmla="*/ 22 w 100"/>
              <a:gd name="T11" fmla="*/ 85 h 163"/>
              <a:gd name="T12" fmla="*/ 28 w 100"/>
              <a:gd name="T13" fmla="*/ 86 h 163"/>
              <a:gd name="T14" fmla="*/ 33 w 100"/>
              <a:gd name="T15" fmla="*/ 86 h 163"/>
              <a:gd name="T16" fmla="*/ 37 w 100"/>
              <a:gd name="T17" fmla="*/ 86 h 163"/>
              <a:gd name="T18" fmla="*/ 52 w 100"/>
              <a:gd name="T19" fmla="*/ 84 h 163"/>
              <a:gd name="T20" fmla="*/ 66 w 100"/>
              <a:gd name="T21" fmla="*/ 79 h 163"/>
              <a:gd name="T22" fmla="*/ 76 w 100"/>
              <a:gd name="T23" fmla="*/ 68 h 163"/>
              <a:gd name="T24" fmla="*/ 80 w 100"/>
              <a:gd name="T25" fmla="*/ 50 h 163"/>
              <a:gd name="T26" fmla="*/ 76 w 100"/>
              <a:gd name="T27" fmla="*/ 34 h 163"/>
              <a:gd name="T28" fmla="*/ 67 w 100"/>
              <a:gd name="T29" fmla="*/ 24 h 163"/>
              <a:gd name="T30" fmla="*/ 54 w 100"/>
              <a:gd name="T31" fmla="*/ 19 h 163"/>
              <a:gd name="T32" fmla="*/ 39 w 100"/>
              <a:gd name="T33" fmla="*/ 17 h 163"/>
              <a:gd name="T34" fmla="*/ 0 w 100"/>
              <a:gd name="T35" fmla="*/ 4 h 163"/>
              <a:gd name="T36" fmla="*/ 0 w 100"/>
              <a:gd name="T37" fmla="*/ 4 h 163"/>
              <a:gd name="T38" fmla="*/ 18 w 100"/>
              <a:gd name="T39" fmla="*/ 1 h 163"/>
              <a:gd name="T40" fmla="*/ 38 w 100"/>
              <a:gd name="T41" fmla="*/ 0 h 163"/>
              <a:gd name="T42" fmla="*/ 60 w 100"/>
              <a:gd name="T43" fmla="*/ 2 h 163"/>
              <a:gd name="T44" fmla="*/ 80 w 100"/>
              <a:gd name="T45" fmla="*/ 10 h 163"/>
              <a:gd name="T46" fmla="*/ 94 w 100"/>
              <a:gd name="T47" fmla="*/ 25 h 163"/>
              <a:gd name="T48" fmla="*/ 100 w 100"/>
              <a:gd name="T49" fmla="*/ 50 h 163"/>
              <a:gd name="T50" fmla="*/ 95 w 100"/>
              <a:gd name="T51" fmla="*/ 74 h 163"/>
              <a:gd name="T52" fmla="*/ 81 w 100"/>
              <a:gd name="T53" fmla="*/ 91 h 163"/>
              <a:gd name="T54" fmla="*/ 61 w 100"/>
              <a:gd name="T55" fmla="*/ 100 h 163"/>
              <a:gd name="T56" fmla="*/ 37 w 100"/>
              <a:gd name="T57" fmla="*/ 103 h 163"/>
              <a:gd name="T58" fmla="*/ 34 w 100"/>
              <a:gd name="T59" fmla="*/ 103 h 163"/>
              <a:gd name="T60" fmla="*/ 28 w 100"/>
              <a:gd name="T61" fmla="*/ 103 h 163"/>
              <a:gd name="T62" fmla="*/ 23 w 100"/>
              <a:gd name="T63" fmla="*/ 102 h 163"/>
              <a:gd name="T64" fmla="*/ 19 w 100"/>
              <a:gd name="T65" fmla="*/ 102 h 163"/>
              <a:gd name="T66" fmla="*/ 19 w 100"/>
              <a:gd name="T67" fmla="*/ 163 h 163"/>
              <a:gd name="T68" fmla="*/ 0 w 100"/>
              <a:gd name="T69" fmla="*/ 163 h 163"/>
              <a:gd name="T70" fmla="*/ 0 w 100"/>
              <a:gd name="T71"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63">
                <a:moveTo>
                  <a:pt x="39" y="17"/>
                </a:moveTo>
                <a:lnTo>
                  <a:pt x="39" y="17"/>
                </a:lnTo>
                <a:cubicBezTo>
                  <a:pt x="35" y="17"/>
                  <a:pt x="31" y="17"/>
                  <a:pt x="27" y="17"/>
                </a:cubicBezTo>
                <a:cubicBezTo>
                  <a:pt x="24" y="17"/>
                  <a:pt x="21" y="18"/>
                  <a:pt x="19" y="18"/>
                </a:cubicBezTo>
                <a:lnTo>
                  <a:pt x="19" y="85"/>
                </a:lnTo>
                <a:cubicBezTo>
                  <a:pt x="19" y="85"/>
                  <a:pt x="21" y="85"/>
                  <a:pt x="22" y="85"/>
                </a:cubicBezTo>
                <a:cubicBezTo>
                  <a:pt x="24" y="85"/>
                  <a:pt x="26" y="86"/>
                  <a:pt x="28" y="86"/>
                </a:cubicBezTo>
                <a:cubicBezTo>
                  <a:pt x="29" y="86"/>
                  <a:pt x="31" y="86"/>
                  <a:pt x="33" y="86"/>
                </a:cubicBezTo>
                <a:lnTo>
                  <a:pt x="37" y="86"/>
                </a:lnTo>
                <a:cubicBezTo>
                  <a:pt x="42" y="86"/>
                  <a:pt x="47" y="85"/>
                  <a:pt x="52" y="84"/>
                </a:cubicBezTo>
                <a:cubicBezTo>
                  <a:pt x="57" y="83"/>
                  <a:pt x="62" y="81"/>
                  <a:pt x="66" y="79"/>
                </a:cubicBezTo>
                <a:cubicBezTo>
                  <a:pt x="70" y="76"/>
                  <a:pt x="73" y="73"/>
                  <a:pt x="76" y="68"/>
                </a:cubicBezTo>
                <a:cubicBezTo>
                  <a:pt x="78" y="63"/>
                  <a:pt x="80" y="57"/>
                  <a:pt x="80" y="50"/>
                </a:cubicBezTo>
                <a:cubicBezTo>
                  <a:pt x="80" y="43"/>
                  <a:pt x="78" y="38"/>
                  <a:pt x="76" y="34"/>
                </a:cubicBezTo>
                <a:cubicBezTo>
                  <a:pt x="74" y="30"/>
                  <a:pt x="71" y="26"/>
                  <a:pt x="67" y="24"/>
                </a:cubicBezTo>
                <a:cubicBezTo>
                  <a:pt x="63" y="21"/>
                  <a:pt x="58" y="20"/>
                  <a:pt x="54" y="19"/>
                </a:cubicBezTo>
                <a:cubicBezTo>
                  <a:pt x="49" y="17"/>
                  <a:pt x="44" y="17"/>
                  <a:pt x="39" y="17"/>
                </a:cubicBezTo>
                <a:close/>
                <a:moveTo>
                  <a:pt x="0" y="4"/>
                </a:moveTo>
                <a:lnTo>
                  <a:pt x="0" y="4"/>
                </a:lnTo>
                <a:cubicBezTo>
                  <a:pt x="5" y="2"/>
                  <a:pt x="12" y="2"/>
                  <a:pt x="18" y="1"/>
                </a:cubicBezTo>
                <a:cubicBezTo>
                  <a:pt x="25" y="1"/>
                  <a:pt x="32" y="0"/>
                  <a:pt x="38" y="0"/>
                </a:cubicBezTo>
                <a:cubicBezTo>
                  <a:pt x="45" y="0"/>
                  <a:pt x="53" y="1"/>
                  <a:pt x="60" y="2"/>
                </a:cubicBezTo>
                <a:cubicBezTo>
                  <a:pt x="67" y="4"/>
                  <a:pt x="74" y="6"/>
                  <a:pt x="80" y="10"/>
                </a:cubicBezTo>
                <a:cubicBezTo>
                  <a:pt x="86" y="14"/>
                  <a:pt x="91" y="19"/>
                  <a:pt x="94" y="25"/>
                </a:cubicBezTo>
                <a:cubicBezTo>
                  <a:pt x="98" y="32"/>
                  <a:pt x="100" y="40"/>
                  <a:pt x="100" y="50"/>
                </a:cubicBezTo>
                <a:cubicBezTo>
                  <a:pt x="100" y="60"/>
                  <a:pt x="98" y="68"/>
                  <a:pt x="95" y="74"/>
                </a:cubicBezTo>
                <a:cubicBezTo>
                  <a:pt x="91" y="81"/>
                  <a:pt x="86" y="87"/>
                  <a:pt x="81" y="91"/>
                </a:cubicBezTo>
                <a:cubicBezTo>
                  <a:pt x="75" y="95"/>
                  <a:pt x="68" y="98"/>
                  <a:pt x="61" y="100"/>
                </a:cubicBezTo>
                <a:cubicBezTo>
                  <a:pt x="53" y="102"/>
                  <a:pt x="45" y="103"/>
                  <a:pt x="37" y="103"/>
                </a:cubicBezTo>
                <a:lnTo>
                  <a:pt x="34" y="103"/>
                </a:lnTo>
                <a:cubicBezTo>
                  <a:pt x="32" y="103"/>
                  <a:pt x="30" y="103"/>
                  <a:pt x="28" y="103"/>
                </a:cubicBezTo>
                <a:cubicBezTo>
                  <a:pt x="26" y="103"/>
                  <a:pt x="24" y="102"/>
                  <a:pt x="23" y="102"/>
                </a:cubicBezTo>
                <a:cubicBezTo>
                  <a:pt x="21" y="102"/>
                  <a:pt x="19" y="102"/>
                  <a:pt x="19" y="102"/>
                </a:cubicBezTo>
                <a:lnTo>
                  <a:pt x="19" y="163"/>
                </a:lnTo>
                <a:lnTo>
                  <a:pt x="0" y="163"/>
                </a:lnTo>
                <a:lnTo>
                  <a:pt x="0" y="4"/>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27" name="Freeform 1927"/>
          <p:cNvSpPr>
            <a:spLocks/>
          </p:cNvSpPr>
          <p:nvPr userDrawn="1"/>
        </p:nvSpPr>
        <p:spPr bwMode="auto">
          <a:xfrm>
            <a:off x="1677988" y="282575"/>
            <a:ext cx="77788" cy="120650"/>
          </a:xfrm>
          <a:custGeom>
            <a:avLst/>
            <a:gdLst>
              <a:gd name="T0" fmla="*/ 110 w 110"/>
              <a:gd name="T1" fmla="*/ 157 h 167"/>
              <a:gd name="T2" fmla="*/ 110 w 110"/>
              <a:gd name="T3" fmla="*/ 157 h 167"/>
              <a:gd name="T4" fmla="*/ 92 w 110"/>
              <a:gd name="T5" fmla="*/ 165 h 167"/>
              <a:gd name="T6" fmla="*/ 70 w 110"/>
              <a:gd name="T7" fmla="*/ 167 h 167"/>
              <a:gd name="T8" fmla="*/ 43 w 110"/>
              <a:gd name="T9" fmla="*/ 162 h 167"/>
              <a:gd name="T10" fmla="*/ 21 w 110"/>
              <a:gd name="T11" fmla="*/ 147 h 167"/>
              <a:gd name="T12" fmla="*/ 6 w 110"/>
              <a:gd name="T13" fmla="*/ 121 h 167"/>
              <a:gd name="T14" fmla="*/ 0 w 110"/>
              <a:gd name="T15" fmla="*/ 84 h 167"/>
              <a:gd name="T16" fmla="*/ 7 w 110"/>
              <a:gd name="T17" fmla="*/ 45 h 167"/>
              <a:gd name="T18" fmla="*/ 23 w 110"/>
              <a:gd name="T19" fmla="*/ 20 h 167"/>
              <a:gd name="T20" fmla="*/ 45 w 110"/>
              <a:gd name="T21" fmla="*/ 5 h 167"/>
              <a:gd name="T22" fmla="*/ 70 w 110"/>
              <a:gd name="T23" fmla="*/ 0 h 167"/>
              <a:gd name="T24" fmla="*/ 93 w 110"/>
              <a:gd name="T25" fmla="*/ 2 h 167"/>
              <a:gd name="T26" fmla="*/ 108 w 110"/>
              <a:gd name="T27" fmla="*/ 6 h 167"/>
              <a:gd name="T28" fmla="*/ 103 w 110"/>
              <a:gd name="T29" fmla="*/ 23 h 167"/>
              <a:gd name="T30" fmla="*/ 72 w 110"/>
              <a:gd name="T31" fmla="*/ 17 h 167"/>
              <a:gd name="T32" fmla="*/ 53 w 110"/>
              <a:gd name="T33" fmla="*/ 21 h 167"/>
              <a:gd name="T34" fmla="*/ 37 w 110"/>
              <a:gd name="T35" fmla="*/ 32 h 167"/>
              <a:gd name="T36" fmla="*/ 25 w 110"/>
              <a:gd name="T37" fmla="*/ 53 h 167"/>
              <a:gd name="T38" fmla="*/ 21 w 110"/>
              <a:gd name="T39" fmla="*/ 84 h 167"/>
              <a:gd name="T40" fmla="*/ 25 w 110"/>
              <a:gd name="T41" fmla="*/ 112 h 167"/>
              <a:gd name="T42" fmla="*/ 36 w 110"/>
              <a:gd name="T43" fmla="*/ 133 h 167"/>
              <a:gd name="T44" fmla="*/ 53 w 110"/>
              <a:gd name="T45" fmla="*/ 145 h 167"/>
              <a:gd name="T46" fmla="*/ 74 w 110"/>
              <a:gd name="T47" fmla="*/ 150 h 167"/>
              <a:gd name="T48" fmla="*/ 92 w 110"/>
              <a:gd name="T49" fmla="*/ 148 h 167"/>
              <a:gd name="T50" fmla="*/ 105 w 110"/>
              <a:gd name="T51" fmla="*/ 142 h 167"/>
              <a:gd name="T52" fmla="*/ 110 w 110"/>
              <a:gd name="T53" fmla="*/ 15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0" h="167">
                <a:moveTo>
                  <a:pt x="110" y="157"/>
                </a:moveTo>
                <a:lnTo>
                  <a:pt x="110" y="157"/>
                </a:lnTo>
                <a:cubicBezTo>
                  <a:pt x="105" y="161"/>
                  <a:pt x="100" y="163"/>
                  <a:pt x="92" y="165"/>
                </a:cubicBezTo>
                <a:cubicBezTo>
                  <a:pt x="85" y="166"/>
                  <a:pt x="78" y="167"/>
                  <a:pt x="70" y="167"/>
                </a:cubicBezTo>
                <a:cubicBezTo>
                  <a:pt x="60" y="167"/>
                  <a:pt x="51" y="165"/>
                  <a:pt x="43" y="162"/>
                </a:cubicBezTo>
                <a:cubicBezTo>
                  <a:pt x="35" y="158"/>
                  <a:pt x="27" y="153"/>
                  <a:pt x="21" y="147"/>
                </a:cubicBezTo>
                <a:cubicBezTo>
                  <a:pt x="15" y="140"/>
                  <a:pt x="10" y="131"/>
                  <a:pt x="6" y="121"/>
                </a:cubicBezTo>
                <a:cubicBezTo>
                  <a:pt x="2" y="110"/>
                  <a:pt x="0" y="98"/>
                  <a:pt x="0" y="84"/>
                </a:cubicBezTo>
                <a:cubicBezTo>
                  <a:pt x="0" y="69"/>
                  <a:pt x="2" y="56"/>
                  <a:pt x="7" y="45"/>
                </a:cubicBezTo>
                <a:cubicBezTo>
                  <a:pt x="11" y="35"/>
                  <a:pt x="16" y="26"/>
                  <a:pt x="23" y="20"/>
                </a:cubicBezTo>
                <a:cubicBezTo>
                  <a:pt x="29" y="13"/>
                  <a:pt x="37" y="8"/>
                  <a:pt x="45" y="5"/>
                </a:cubicBezTo>
                <a:cubicBezTo>
                  <a:pt x="53" y="2"/>
                  <a:pt x="62" y="0"/>
                  <a:pt x="70" y="0"/>
                </a:cubicBezTo>
                <a:cubicBezTo>
                  <a:pt x="79" y="0"/>
                  <a:pt x="87" y="1"/>
                  <a:pt x="93" y="2"/>
                </a:cubicBezTo>
                <a:cubicBezTo>
                  <a:pt x="99" y="3"/>
                  <a:pt x="104" y="4"/>
                  <a:pt x="108" y="6"/>
                </a:cubicBezTo>
                <a:lnTo>
                  <a:pt x="103" y="23"/>
                </a:lnTo>
                <a:cubicBezTo>
                  <a:pt x="96" y="19"/>
                  <a:pt x="85" y="17"/>
                  <a:pt x="72" y="17"/>
                </a:cubicBezTo>
                <a:cubicBezTo>
                  <a:pt x="65" y="17"/>
                  <a:pt x="59" y="19"/>
                  <a:pt x="53" y="21"/>
                </a:cubicBezTo>
                <a:cubicBezTo>
                  <a:pt x="47" y="23"/>
                  <a:pt x="41" y="27"/>
                  <a:pt x="37" y="32"/>
                </a:cubicBezTo>
                <a:cubicBezTo>
                  <a:pt x="32" y="37"/>
                  <a:pt x="28" y="44"/>
                  <a:pt x="25" y="53"/>
                </a:cubicBezTo>
                <a:cubicBezTo>
                  <a:pt x="22" y="61"/>
                  <a:pt x="21" y="71"/>
                  <a:pt x="21" y="84"/>
                </a:cubicBezTo>
                <a:cubicBezTo>
                  <a:pt x="21" y="95"/>
                  <a:pt x="22" y="104"/>
                  <a:pt x="25" y="112"/>
                </a:cubicBezTo>
                <a:cubicBezTo>
                  <a:pt x="28" y="121"/>
                  <a:pt x="31" y="128"/>
                  <a:pt x="36" y="133"/>
                </a:cubicBezTo>
                <a:cubicBezTo>
                  <a:pt x="41" y="139"/>
                  <a:pt x="47" y="143"/>
                  <a:pt x="53" y="145"/>
                </a:cubicBezTo>
                <a:cubicBezTo>
                  <a:pt x="60" y="148"/>
                  <a:pt x="67" y="150"/>
                  <a:pt x="74" y="150"/>
                </a:cubicBezTo>
                <a:cubicBezTo>
                  <a:pt x="81" y="150"/>
                  <a:pt x="87" y="149"/>
                  <a:pt x="92" y="148"/>
                </a:cubicBezTo>
                <a:cubicBezTo>
                  <a:pt x="97" y="146"/>
                  <a:pt x="102" y="144"/>
                  <a:pt x="105" y="142"/>
                </a:cubicBezTo>
                <a:lnTo>
                  <a:pt x="110" y="157"/>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28" name="Freeform 1928"/>
          <p:cNvSpPr>
            <a:spLocks/>
          </p:cNvSpPr>
          <p:nvPr userDrawn="1"/>
        </p:nvSpPr>
        <p:spPr bwMode="auto">
          <a:xfrm>
            <a:off x="1763713" y="284165"/>
            <a:ext cx="84138" cy="115888"/>
          </a:xfrm>
          <a:custGeom>
            <a:avLst/>
            <a:gdLst>
              <a:gd name="T0" fmla="*/ 119 w 119"/>
              <a:gd name="T1" fmla="*/ 17 h 161"/>
              <a:gd name="T2" fmla="*/ 119 w 119"/>
              <a:gd name="T3" fmla="*/ 17 h 161"/>
              <a:gd name="T4" fmla="*/ 69 w 119"/>
              <a:gd name="T5" fmla="*/ 17 h 161"/>
              <a:gd name="T6" fmla="*/ 69 w 119"/>
              <a:gd name="T7" fmla="*/ 161 h 161"/>
              <a:gd name="T8" fmla="*/ 50 w 119"/>
              <a:gd name="T9" fmla="*/ 161 h 161"/>
              <a:gd name="T10" fmla="*/ 50 w 119"/>
              <a:gd name="T11" fmla="*/ 17 h 161"/>
              <a:gd name="T12" fmla="*/ 0 w 119"/>
              <a:gd name="T13" fmla="*/ 17 h 161"/>
              <a:gd name="T14" fmla="*/ 0 w 119"/>
              <a:gd name="T15" fmla="*/ 0 h 161"/>
              <a:gd name="T16" fmla="*/ 119 w 119"/>
              <a:gd name="T17" fmla="*/ 0 h 161"/>
              <a:gd name="T18" fmla="*/ 119 w 119"/>
              <a:gd name="T19" fmla="*/ 1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61">
                <a:moveTo>
                  <a:pt x="119" y="17"/>
                </a:moveTo>
                <a:lnTo>
                  <a:pt x="119" y="17"/>
                </a:lnTo>
                <a:lnTo>
                  <a:pt x="69" y="17"/>
                </a:lnTo>
                <a:lnTo>
                  <a:pt x="69" y="161"/>
                </a:lnTo>
                <a:lnTo>
                  <a:pt x="50" y="161"/>
                </a:lnTo>
                <a:lnTo>
                  <a:pt x="50" y="17"/>
                </a:lnTo>
                <a:lnTo>
                  <a:pt x="0" y="17"/>
                </a:lnTo>
                <a:lnTo>
                  <a:pt x="0" y="0"/>
                </a:lnTo>
                <a:lnTo>
                  <a:pt x="119" y="0"/>
                </a:lnTo>
                <a:lnTo>
                  <a:pt x="119" y="17"/>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29" name="Freeform 1929"/>
          <p:cNvSpPr>
            <a:spLocks noEditPoints="1"/>
          </p:cNvSpPr>
          <p:nvPr userDrawn="1"/>
        </p:nvSpPr>
        <p:spPr bwMode="auto">
          <a:xfrm>
            <a:off x="1865315" y="282575"/>
            <a:ext cx="73025" cy="119063"/>
          </a:xfrm>
          <a:custGeom>
            <a:avLst/>
            <a:gdLst>
              <a:gd name="T0" fmla="*/ 44 w 102"/>
              <a:gd name="T1" fmla="*/ 148 h 165"/>
              <a:gd name="T2" fmla="*/ 44 w 102"/>
              <a:gd name="T3" fmla="*/ 148 h 165"/>
              <a:gd name="T4" fmla="*/ 58 w 102"/>
              <a:gd name="T5" fmla="*/ 146 h 165"/>
              <a:gd name="T6" fmla="*/ 70 w 102"/>
              <a:gd name="T7" fmla="*/ 141 h 165"/>
              <a:gd name="T8" fmla="*/ 78 w 102"/>
              <a:gd name="T9" fmla="*/ 132 h 165"/>
              <a:gd name="T10" fmla="*/ 82 w 102"/>
              <a:gd name="T11" fmla="*/ 119 h 165"/>
              <a:gd name="T12" fmla="*/ 78 w 102"/>
              <a:gd name="T13" fmla="*/ 103 h 165"/>
              <a:gd name="T14" fmla="*/ 68 w 102"/>
              <a:gd name="T15" fmla="*/ 94 h 165"/>
              <a:gd name="T16" fmla="*/ 54 w 102"/>
              <a:gd name="T17" fmla="*/ 90 h 165"/>
              <a:gd name="T18" fmla="*/ 39 w 102"/>
              <a:gd name="T19" fmla="*/ 89 h 165"/>
              <a:gd name="T20" fmla="*/ 19 w 102"/>
              <a:gd name="T21" fmla="*/ 89 h 165"/>
              <a:gd name="T22" fmla="*/ 19 w 102"/>
              <a:gd name="T23" fmla="*/ 147 h 165"/>
              <a:gd name="T24" fmla="*/ 24 w 102"/>
              <a:gd name="T25" fmla="*/ 147 h 165"/>
              <a:gd name="T26" fmla="*/ 30 w 102"/>
              <a:gd name="T27" fmla="*/ 148 h 165"/>
              <a:gd name="T28" fmla="*/ 37 w 102"/>
              <a:gd name="T29" fmla="*/ 148 h 165"/>
              <a:gd name="T30" fmla="*/ 44 w 102"/>
              <a:gd name="T31" fmla="*/ 148 h 165"/>
              <a:gd name="T32" fmla="*/ 31 w 102"/>
              <a:gd name="T33" fmla="*/ 73 h 165"/>
              <a:gd name="T34" fmla="*/ 31 w 102"/>
              <a:gd name="T35" fmla="*/ 73 h 165"/>
              <a:gd name="T36" fmla="*/ 40 w 102"/>
              <a:gd name="T37" fmla="*/ 73 h 165"/>
              <a:gd name="T38" fmla="*/ 50 w 102"/>
              <a:gd name="T39" fmla="*/ 72 h 165"/>
              <a:gd name="T40" fmla="*/ 60 w 102"/>
              <a:gd name="T41" fmla="*/ 67 h 165"/>
              <a:gd name="T42" fmla="*/ 69 w 102"/>
              <a:gd name="T43" fmla="*/ 61 h 165"/>
              <a:gd name="T44" fmla="*/ 75 w 102"/>
              <a:gd name="T45" fmla="*/ 53 h 165"/>
              <a:gd name="T46" fmla="*/ 77 w 102"/>
              <a:gd name="T47" fmla="*/ 43 h 165"/>
              <a:gd name="T48" fmla="*/ 74 w 102"/>
              <a:gd name="T49" fmla="*/ 30 h 165"/>
              <a:gd name="T50" fmla="*/ 66 w 102"/>
              <a:gd name="T51" fmla="*/ 22 h 165"/>
              <a:gd name="T52" fmla="*/ 55 w 102"/>
              <a:gd name="T53" fmla="*/ 18 h 165"/>
              <a:gd name="T54" fmla="*/ 42 w 102"/>
              <a:gd name="T55" fmla="*/ 17 h 165"/>
              <a:gd name="T56" fmla="*/ 29 w 102"/>
              <a:gd name="T57" fmla="*/ 17 h 165"/>
              <a:gd name="T58" fmla="*/ 19 w 102"/>
              <a:gd name="T59" fmla="*/ 18 h 165"/>
              <a:gd name="T60" fmla="*/ 19 w 102"/>
              <a:gd name="T61" fmla="*/ 73 h 165"/>
              <a:gd name="T62" fmla="*/ 31 w 102"/>
              <a:gd name="T63" fmla="*/ 73 h 165"/>
              <a:gd name="T64" fmla="*/ 97 w 102"/>
              <a:gd name="T65" fmla="*/ 39 h 165"/>
              <a:gd name="T66" fmla="*/ 97 w 102"/>
              <a:gd name="T67" fmla="*/ 39 h 165"/>
              <a:gd name="T68" fmla="*/ 95 w 102"/>
              <a:gd name="T69" fmla="*/ 51 h 165"/>
              <a:gd name="T70" fmla="*/ 90 w 102"/>
              <a:gd name="T71" fmla="*/ 62 h 165"/>
              <a:gd name="T72" fmla="*/ 80 w 102"/>
              <a:gd name="T73" fmla="*/ 71 h 165"/>
              <a:gd name="T74" fmla="*/ 67 w 102"/>
              <a:gd name="T75" fmla="*/ 77 h 165"/>
              <a:gd name="T76" fmla="*/ 67 w 102"/>
              <a:gd name="T77" fmla="*/ 78 h 165"/>
              <a:gd name="T78" fmla="*/ 80 w 102"/>
              <a:gd name="T79" fmla="*/ 82 h 165"/>
              <a:gd name="T80" fmla="*/ 91 w 102"/>
              <a:gd name="T81" fmla="*/ 89 h 165"/>
              <a:gd name="T82" fmla="*/ 99 w 102"/>
              <a:gd name="T83" fmla="*/ 101 h 165"/>
              <a:gd name="T84" fmla="*/ 102 w 102"/>
              <a:gd name="T85" fmla="*/ 117 h 165"/>
              <a:gd name="T86" fmla="*/ 97 w 102"/>
              <a:gd name="T87" fmla="*/ 139 h 165"/>
              <a:gd name="T88" fmla="*/ 83 w 102"/>
              <a:gd name="T89" fmla="*/ 153 h 165"/>
              <a:gd name="T90" fmla="*/ 64 w 102"/>
              <a:gd name="T91" fmla="*/ 162 h 165"/>
              <a:gd name="T92" fmla="*/ 42 w 102"/>
              <a:gd name="T93" fmla="*/ 165 h 165"/>
              <a:gd name="T94" fmla="*/ 33 w 102"/>
              <a:gd name="T95" fmla="*/ 165 h 165"/>
              <a:gd name="T96" fmla="*/ 22 w 102"/>
              <a:gd name="T97" fmla="*/ 164 h 165"/>
              <a:gd name="T98" fmla="*/ 10 w 102"/>
              <a:gd name="T99" fmla="*/ 163 h 165"/>
              <a:gd name="T100" fmla="*/ 0 w 102"/>
              <a:gd name="T101" fmla="*/ 162 h 165"/>
              <a:gd name="T102" fmla="*/ 0 w 102"/>
              <a:gd name="T103" fmla="*/ 4 h 165"/>
              <a:gd name="T104" fmla="*/ 20 w 102"/>
              <a:gd name="T105" fmla="*/ 1 h 165"/>
              <a:gd name="T106" fmla="*/ 44 w 102"/>
              <a:gd name="T107" fmla="*/ 0 h 165"/>
              <a:gd name="T108" fmla="*/ 63 w 102"/>
              <a:gd name="T109" fmla="*/ 2 h 165"/>
              <a:gd name="T110" fmla="*/ 79 w 102"/>
              <a:gd name="T111" fmla="*/ 8 h 165"/>
              <a:gd name="T112" fmla="*/ 92 w 102"/>
              <a:gd name="T113" fmla="*/ 19 h 165"/>
              <a:gd name="T114" fmla="*/ 97 w 102"/>
              <a:gd name="T115" fmla="*/ 3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2" h="165">
                <a:moveTo>
                  <a:pt x="44" y="148"/>
                </a:moveTo>
                <a:lnTo>
                  <a:pt x="44" y="148"/>
                </a:lnTo>
                <a:cubicBezTo>
                  <a:pt x="49" y="148"/>
                  <a:pt x="53" y="148"/>
                  <a:pt x="58" y="146"/>
                </a:cubicBezTo>
                <a:cubicBezTo>
                  <a:pt x="62" y="145"/>
                  <a:pt x="67" y="143"/>
                  <a:pt x="70" y="141"/>
                </a:cubicBezTo>
                <a:cubicBezTo>
                  <a:pt x="74" y="138"/>
                  <a:pt x="76" y="135"/>
                  <a:pt x="78" y="132"/>
                </a:cubicBezTo>
                <a:cubicBezTo>
                  <a:pt x="80" y="128"/>
                  <a:pt x="82" y="124"/>
                  <a:pt x="82" y="119"/>
                </a:cubicBezTo>
                <a:cubicBezTo>
                  <a:pt x="82" y="112"/>
                  <a:pt x="80" y="107"/>
                  <a:pt x="78" y="103"/>
                </a:cubicBezTo>
                <a:cubicBezTo>
                  <a:pt x="75" y="100"/>
                  <a:pt x="72" y="97"/>
                  <a:pt x="68" y="94"/>
                </a:cubicBezTo>
                <a:cubicBezTo>
                  <a:pt x="64" y="92"/>
                  <a:pt x="59" y="91"/>
                  <a:pt x="54" y="90"/>
                </a:cubicBezTo>
                <a:cubicBezTo>
                  <a:pt x="49" y="89"/>
                  <a:pt x="44" y="89"/>
                  <a:pt x="39" y="89"/>
                </a:cubicBezTo>
                <a:lnTo>
                  <a:pt x="19" y="89"/>
                </a:lnTo>
                <a:lnTo>
                  <a:pt x="19" y="147"/>
                </a:lnTo>
                <a:cubicBezTo>
                  <a:pt x="20" y="147"/>
                  <a:pt x="22" y="147"/>
                  <a:pt x="24" y="147"/>
                </a:cubicBezTo>
                <a:cubicBezTo>
                  <a:pt x="26" y="147"/>
                  <a:pt x="28" y="148"/>
                  <a:pt x="30" y="148"/>
                </a:cubicBezTo>
                <a:cubicBezTo>
                  <a:pt x="32" y="148"/>
                  <a:pt x="35" y="148"/>
                  <a:pt x="37" y="148"/>
                </a:cubicBezTo>
                <a:cubicBezTo>
                  <a:pt x="40" y="148"/>
                  <a:pt x="42" y="148"/>
                  <a:pt x="44" y="148"/>
                </a:cubicBezTo>
                <a:close/>
                <a:moveTo>
                  <a:pt x="31" y="73"/>
                </a:moveTo>
                <a:lnTo>
                  <a:pt x="31" y="73"/>
                </a:lnTo>
                <a:cubicBezTo>
                  <a:pt x="34" y="73"/>
                  <a:pt x="37" y="73"/>
                  <a:pt x="40" y="73"/>
                </a:cubicBezTo>
                <a:cubicBezTo>
                  <a:pt x="44" y="72"/>
                  <a:pt x="47" y="72"/>
                  <a:pt x="50" y="72"/>
                </a:cubicBezTo>
                <a:cubicBezTo>
                  <a:pt x="53" y="71"/>
                  <a:pt x="57" y="69"/>
                  <a:pt x="60" y="67"/>
                </a:cubicBezTo>
                <a:cubicBezTo>
                  <a:pt x="63" y="66"/>
                  <a:pt x="66" y="64"/>
                  <a:pt x="69" y="61"/>
                </a:cubicBezTo>
                <a:cubicBezTo>
                  <a:pt x="71" y="59"/>
                  <a:pt x="73" y="56"/>
                  <a:pt x="75" y="53"/>
                </a:cubicBezTo>
                <a:cubicBezTo>
                  <a:pt x="76" y="50"/>
                  <a:pt x="77" y="46"/>
                  <a:pt x="77" y="43"/>
                </a:cubicBezTo>
                <a:cubicBezTo>
                  <a:pt x="77" y="38"/>
                  <a:pt x="76" y="34"/>
                  <a:pt x="74" y="30"/>
                </a:cubicBezTo>
                <a:cubicBezTo>
                  <a:pt x="72" y="27"/>
                  <a:pt x="69" y="24"/>
                  <a:pt x="66" y="22"/>
                </a:cubicBezTo>
                <a:cubicBezTo>
                  <a:pt x="63" y="20"/>
                  <a:pt x="59" y="19"/>
                  <a:pt x="55" y="18"/>
                </a:cubicBezTo>
                <a:cubicBezTo>
                  <a:pt x="51" y="17"/>
                  <a:pt x="47" y="17"/>
                  <a:pt x="42" y="17"/>
                </a:cubicBezTo>
                <a:cubicBezTo>
                  <a:pt x="37" y="17"/>
                  <a:pt x="33" y="17"/>
                  <a:pt x="29" y="17"/>
                </a:cubicBezTo>
                <a:cubicBezTo>
                  <a:pt x="24" y="17"/>
                  <a:pt x="21" y="18"/>
                  <a:pt x="19" y="18"/>
                </a:cubicBezTo>
                <a:lnTo>
                  <a:pt x="19" y="73"/>
                </a:lnTo>
                <a:lnTo>
                  <a:pt x="31" y="73"/>
                </a:lnTo>
                <a:close/>
                <a:moveTo>
                  <a:pt x="97" y="39"/>
                </a:moveTo>
                <a:lnTo>
                  <a:pt x="97" y="39"/>
                </a:lnTo>
                <a:cubicBezTo>
                  <a:pt x="97" y="43"/>
                  <a:pt x="96" y="47"/>
                  <a:pt x="95" y="51"/>
                </a:cubicBezTo>
                <a:cubicBezTo>
                  <a:pt x="94" y="55"/>
                  <a:pt x="92" y="58"/>
                  <a:pt x="90" y="62"/>
                </a:cubicBezTo>
                <a:cubicBezTo>
                  <a:pt x="87" y="65"/>
                  <a:pt x="84" y="68"/>
                  <a:pt x="80" y="71"/>
                </a:cubicBezTo>
                <a:cubicBezTo>
                  <a:pt x="76" y="73"/>
                  <a:pt x="72" y="75"/>
                  <a:pt x="67" y="77"/>
                </a:cubicBezTo>
                <a:lnTo>
                  <a:pt x="67" y="78"/>
                </a:lnTo>
                <a:cubicBezTo>
                  <a:pt x="71" y="78"/>
                  <a:pt x="76" y="80"/>
                  <a:pt x="80" y="82"/>
                </a:cubicBezTo>
                <a:cubicBezTo>
                  <a:pt x="84" y="83"/>
                  <a:pt x="88" y="86"/>
                  <a:pt x="91" y="89"/>
                </a:cubicBezTo>
                <a:cubicBezTo>
                  <a:pt x="94" y="92"/>
                  <a:pt x="97" y="96"/>
                  <a:pt x="99" y="101"/>
                </a:cubicBezTo>
                <a:cubicBezTo>
                  <a:pt x="101" y="105"/>
                  <a:pt x="102" y="111"/>
                  <a:pt x="102" y="117"/>
                </a:cubicBezTo>
                <a:cubicBezTo>
                  <a:pt x="102" y="125"/>
                  <a:pt x="100" y="133"/>
                  <a:pt x="97" y="139"/>
                </a:cubicBezTo>
                <a:cubicBezTo>
                  <a:pt x="93" y="145"/>
                  <a:pt x="89" y="150"/>
                  <a:pt x="83" y="153"/>
                </a:cubicBezTo>
                <a:cubicBezTo>
                  <a:pt x="77" y="157"/>
                  <a:pt x="71" y="160"/>
                  <a:pt x="64" y="162"/>
                </a:cubicBezTo>
                <a:cubicBezTo>
                  <a:pt x="57" y="164"/>
                  <a:pt x="49" y="165"/>
                  <a:pt x="42" y="165"/>
                </a:cubicBezTo>
                <a:lnTo>
                  <a:pt x="33" y="165"/>
                </a:lnTo>
                <a:cubicBezTo>
                  <a:pt x="29" y="165"/>
                  <a:pt x="25" y="165"/>
                  <a:pt x="22" y="164"/>
                </a:cubicBezTo>
                <a:cubicBezTo>
                  <a:pt x="18" y="164"/>
                  <a:pt x="14" y="164"/>
                  <a:pt x="10" y="163"/>
                </a:cubicBezTo>
                <a:cubicBezTo>
                  <a:pt x="6" y="163"/>
                  <a:pt x="3" y="162"/>
                  <a:pt x="0" y="162"/>
                </a:cubicBezTo>
                <a:lnTo>
                  <a:pt x="0" y="4"/>
                </a:lnTo>
                <a:cubicBezTo>
                  <a:pt x="6" y="3"/>
                  <a:pt x="12" y="2"/>
                  <a:pt x="20" y="1"/>
                </a:cubicBezTo>
                <a:cubicBezTo>
                  <a:pt x="27" y="1"/>
                  <a:pt x="35" y="0"/>
                  <a:pt x="44" y="0"/>
                </a:cubicBezTo>
                <a:cubicBezTo>
                  <a:pt x="50" y="0"/>
                  <a:pt x="56" y="1"/>
                  <a:pt x="63" y="2"/>
                </a:cubicBezTo>
                <a:cubicBezTo>
                  <a:pt x="69" y="3"/>
                  <a:pt x="74" y="5"/>
                  <a:pt x="79" y="8"/>
                </a:cubicBezTo>
                <a:cubicBezTo>
                  <a:pt x="84" y="10"/>
                  <a:pt x="89" y="14"/>
                  <a:pt x="92" y="19"/>
                </a:cubicBezTo>
                <a:cubicBezTo>
                  <a:pt x="95" y="24"/>
                  <a:pt x="97" y="31"/>
                  <a:pt x="97" y="39"/>
                </a:cubicBez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30" name="Freeform 1930"/>
          <p:cNvSpPr>
            <a:spLocks noEditPoints="1"/>
          </p:cNvSpPr>
          <p:nvPr userDrawn="1"/>
        </p:nvSpPr>
        <p:spPr bwMode="auto">
          <a:xfrm>
            <a:off x="1957388" y="282575"/>
            <a:ext cx="93663" cy="120650"/>
          </a:xfrm>
          <a:custGeom>
            <a:avLst/>
            <a:gdLst>
              <a:gd name="T0" fmla="*/ 20 w 131"/>
              <a:gd name="T1" fmla="*/ 84 h 167"/>
              <a:gd name="T2" fmla="*/ 20 w 131"/>
              <a:gd name="T3" fmla="*/ 84 h 167"/>
              <a:gd name="T4" fmla="*/ 22 w 131"/>
              <a:gd name="T5" fmla="*/ 109 h 167"/>
              <a:gd name="T6" fmla="*/ 31 w 131"/>
              <a:gd name="T7" fmla="*/ 130 h 167"/>
              <a:gd name="T8" fmla="*/ 45 w 131"/>
              <a:gd name="T9" fmla="*/ 144 h 167"/>
              <a:gd name="T10" fmla="*/ 65 w 131"/>
              <a:gd name="T11" fmla="*/ 150 h 167"/>
              <a:gd name="T12" fmla="*/ 98 w 131"/>
              <a:gd name="T13" fmla="*/ 133 h 167"/>
              <a:gd name="T14" fmla="*/ 111 w 131"/>
              <a:gd name="T15" fmla="*/ 84 h 167"/>
              <a:gd name="T16" fmla="*/ 108 w 131"/>
              <a:gd name="T17" fmla="*/ 58 h 167"/>
              <a:gd name="T18" fmla="*/ 100 w 131"/>
              <a:gd name="T19" fmla="*/ 37 h 167"/>
              <a:gd name="T20" fmla="*/ 85 w 131"/>
              <a:gd name="T21" fmla="*/ 23 h 167"/>
              <a:gd name="T22" fmla="*/ 65 w 131"/>
              <a:gd name="T23" fmla="*/ 17 h 167"/>
              <a:gd name="T24" fmla="*/ 32 w 131"/>
              <a:gd name="T25" fmla="*/ 34 h 167"/>
              <a:gd name="T26" fmla="*/ 20 w 131"/>
              <a:gd name="T27" fmla="*/ 84 h 167"/>
              <a:gd name="T28" fmla="*/ 0 w 131"/>
              <a:gd name="T29" fmla="*/ 84 h 167"/>
              <a:gd name="T30" fmla="*/ 0 w 131"/>
              <a:gd name="T31" fmla="*/ 84 h 167"/>
              <a:gd name="T32" fmla="*/ 17 w 131"/>
              <a:gd name="T33" fmla="*/ 22 h 167"/>
              <a:gd name="T34" fmla="*/ 65 w 131"/>
              <a:gd name="T35" fmla="*/ 0 h 167"/>
              <a:gd name="T36" fmla="*/ 94 w 131"/>
              <a:gd name="T37" fmla="*/ 6 h 167"/>
              <a:gd name="T38" fmla="*/ 115 w 131"/>
              <a:gd name="T39" fmla="*/ 23 h 167"/>
              <a:gd name="T40" fmla="*/ 127 w 131"/>
              <a:gd name="T41" fmla="*/ 49 h 167"/>
              <a:gd name="T42" fmla="*/ 131 w 131"/>
              <a:gd name="T43" fmla="*/ 84 h 167"/>
              <a:gd name="T44" fmla="*/ 114 w 131"/>
              <a:gd name="T45" fmla="*/ 145 h 167"/>
              <a:gd name="T46" fmla="*/ 65 w 131"/>
              <a:gd name="T47" fmla="*/ 167 h 167"/>
              <a:gd name="T48" fmla="*/ 36 w 131"/>
              <a:gd name="T49" fmla="*/ 161 h 167"/>
              <a:gd name="T50" fmla="*/ 16 w 131"/>
              <a:gd name="T51" fmla="*/ 144 h 167"/>
              <a:gd name="T52" fmla="*/ 3 w 131"/>
              <a:gd name="T53" fmla="*/ 118 h 167"/>
              <a:gd name="T54" fmla="*/ 0 w 131"/>
              <a:gd name="T55" fmla="*/ 8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1" h="167">
                <a:moveTo>
                  <a:pt x="20" y="84"/>
                </a:moveTo>
                <a:lnTo>
                  <a:pt x="20" y="84"/>
                </a:lnTo>
                <a:cubicBezTo>
                  <a:pt x="20" y="92"/>
                  <a:pt x="21" y="101"/>
                  <a:pt x="22" y="109"/>
                </a:cubicBezTo>
                <a:cubicBezTo>
                  <a:pt x="24" y="117"/>
                  <a:pt x="27" y="124"/>
                  <a:pt x="31" y="130"/>
                </a:cubicBezTo>
                <a:cubicBezTo>
                  <a:pt x="34" y="136"/>
                  <a:pt x="39" y="141"/>
                  <a:pt x="45" y="144"/>
                </a:cubicBezTo>
                <a:cubicBezTo>
                  <a:pt x="50" y="148"/>
                  <a:pt x="57" y="150"/>
                  <a:pt x="65" y="150"/>
                </a:cubicBezTo>
                <a:cubicBezTo>
                  <a:pt x="79" y="150"/>
                  <a:pt x="90" y="144"/>
                  <a:pt x="98" y="133"/>
                </a:cubicBezTo>
                <a:cubicBezTo>
                  <a:pt x="107" y="123"/>
                  <a:pt x="111" y="106"/>
                  <a:pt x="111" y="84"/>
                </a:cubicBezTo>
                <a:cubicBezTo>
                  <a:pt x="111" y="75"/>
                  <a:pt x="110" y="66"/>
                  <a:pt x="108" y="58"/>
                </a:cubicBezTo>
                <a:cubicBezTo>
                  <a:pt x="106" y="50"/>
                  <a:pt x="103" y="43"/>
                  <a:pt x="100" y="37"/>
                </a:cubicBezTo>
                <a:cubicBezTo>
                  <a:pt x="96" y="31"/>
                  <a:pt x="91" y="26"/>
                  <a:pt x="85" y="23"/>
                </a:cubicBezTo>
                <a:cubicBezTo>
                  <a:pt x="80" y="19"/>
                  <a:pt x="73" y="17"/>
                  <a:pt x="65" y="17"/>
                </a:cubicBezTo>
                <a:cubicBezTo>
                  <a:pt x="51" y="17"/>
                  <a:pt x="40" y="23"/>
                  <a:pt x="32" y="34"/>
                </a:cubicBezTo>
                <a:cubicBezTo>
                  <a:pt x="24" y="44"/>
                  <a:pt x="20" y="61"/>
                  <a:pt x="20" y="84"/>
                </a:cubicBezTo>
                <a:close/>
                <a:moveTo>
                  <a:pt x="0" y="84"/>
                </a:moveTo>
                <a:lnTo>
                  <a:pt x="0" y="84"/>
                </a:lnTo>
                <a:cubicBezTo>
                  <a:pt x="0" y="57"/>
                  <a:pt x="5" y="36"/>
                  <a:pt x="17" y="22"/>
                </a:cubicBezTo>
                <a:cubicBezTo>
                  <a:pt x="28" y="8"/>
                  <a:pt x="44" y="0"/>
                  <a:pt x="65" y="0"/>
                </a:cubicBezTo>
                <a:cubicBezTo>
                  <a:pt x="76" y="0"/>
                  <a:pt x="86" y="2"/>
                  <a:pt x="94" y="6"/>
                </a:cubicBezTo>
                <a:cubicBezTo>
                  <a:pt x="103" y="10"/>
                  <a:pt x="109" y="16"/>
                  <a:pt x="115" y="23"/>
                </a:cubicBezTo>
                <a:cubicBezTo>
                  <a:pt x="120" y="31"/>
                  <a:pt x="124" y="39"/>
                  <a:pt x="127" y="49"/>
                </a:cubicBezTo>
                <a:cubicBezTo>
                  <a:pt x="130" y="60"/>
                  <a:pt x="131" y="71"/>
                  <a:pt x="131" y="84"/>
                </a:cubicBezTo>
                <a:cubicBezTo>
                  <a:pt x="131" y="110"/>
                  <a:pt x="125" y="131"/>
                  <a:pt x="114" y="145"/>
                </a:cubicBezTo>
                <a:cubicBezTo>
                  <a:pt x="102" y="159"/>
                  <a:pt x="86" y="167"/>
                  <a:pt x="65" y="167"/>
                </a:cubicBezTo>
                <a:cubicBezTo>
                  <a:pt x="54" y="167"/>
                  <a:pt x="44" y="165"/>
                  <a:pt x="36" y="161"/>
                </a:cubicBezTo>
                <a:cubicBezTo>
                  <a:pt x="28" y="157"/>
                  <a:pt x="21" y="151"/>
                  <a:pt x="16" y="144"/>
                </a:cubicBezTo>
                <a:cubicBezTo>
                  <a:pt x="10" y="137"/>
                  <a:pt x="6" y="128"/>
                  <a:pt x="3" y="118"/>
                </a:cubicBezTo>
                <a:cubicBezTo>
                  <a:pt x="1" y="107"/>
                  <a:pt x="0" y="96"/>
                  <a:pt x="0" y="84"/>
                </a:cubicBez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31" name="Freeform 1931"/>
          <p:cNvSpPr>
            <a:spLocks noEditPoints="1"/>
          </p:cNvSpPr>
          <p:nvPr userDrawn="1"/>
        </p:nvSpPr>
        <p:spPr bwMode="auto">
          <a:xfrm>
            <a:off x="850903" y="434975"/>
            <a:ext cx="114300" cy="122238"/>
          </a:xfrm>
          <a:custGeom>
            <a:avLst/>
            <a:gdLst>
              <a:gd name="T0" fmla="*/ 106 w 160"/>
              <a:gd name="T1" fmla="*/ 35 h 170"/>
              <a:gd name="T2" fmla="*/ 89 w 160"/>
              <a:gd name="T3" fmla="*/ 37 h 170"/>
              <a:gd name="T4" fmla="*/ 95 w 160"/>
              <a:gd name="T5" fmla="*/ 132 h 170"/>
              <a:gd name="T6" fmla="*/ 117 w 160"/>
              <a:gd name="T7" fmla="*/ 129 h 170"/>
              <a:gd name="T8" fmla="*/ 137 w 160"/>
              <a:gd name="T9" fmla="*/ 105 h 170"/>
              <a:gd name="T10" fmla="*/ 138 w 160"/>
              <a:gd name="T11" fmla="*/ 63 h 170"/>
              <a:gd name="T12" fmla="*/ 120 w 160"/>
              <a:gd name="T13" fmla="*/ 38 h 170"/>
              <a:gd name="T14" fmla="*/ 55 w 160"/>
              <a:gd name="T15" fmla="*/ 132 h 170"/>
              <a:gd name="T16" fmla="*/ 58 w 160"/>
              <a:gd name="T17" fmla="*/ 132 h 170"/>
              <a:gd name="T18" fmla="*/ 67 w 160"/>
              <a:gd name="T19" fmla="*/ 132 h 170"/>
              <a:gd name="T20" fmla="*/ 70 w 160"/>
              <a:gd name="T21" fmla="*/ 36 h 170"/>
              <a:gd name="T22" fmla="*/ 56 w 160"/>
              <a:gd name="T23" fmla="*/ 35 h 170"/>
              <a:gd name="T24" fmla="*/ 30 w 160"/>
              <a:gd name="T25" fmla="*/ 47 h 170"/>
              <a:gd name="T26" fmla="*/ 19 w 160"/>
              <a:gd name="T27" fmla="*/ 85 h 170"/>
              <a:gd name="T28" fmla="*/ 29 w 160"/>
              <a:gd name="T29" fmla="*/ 120 h 170"/>
              <a:gd name="T30" fmla="*/ 55 w 160"/>
              <a:gd name="T31" fmla="*/ 132 h 170"/>
              <a:gd name="T32" fmla="*/ 70 w 160"/>
              <a:gd name="T33" fmla="*/ 147 h 170"/>
              <a:gd name="T34" fmla="*/ 51 w 160"/>
              <a:gd name="T35" fmla="*/ 148 h 170"/>
              <a:gd name="T36" fmla="*/ 15 w 160"/>
              <a:gd name="T37" fmla="*/ 133 h 170"/>
              <a:gd name="T38" fmla="*/ 0 w 160"/>
              <a:gd name="T39" fmla="*/ 85 h 170"/>
              <a:gd name="T40" fmla="*/ 15 w 160"/>
              <a:gd name="T41" fmla="*/ 36 h 170"/>
              <a:gd name="T42" fmla="*/ 56 w 160"/>
              <a:gd name="T43" fmla="*/ 19 h 170"/>
              <a:gd name="T44" fmla="*/ 70 w 160"/>
              <a:gd name="T45" fmla="*/ 20 h 170"/>
              <a:gd name="T46" fmla="*/ 89 w 160"/>
              <a:gd name="T47" fmla="*/ 0 h 170"/>
              <a:gd name="T48" fmla="*/ 99 w 160"/>
              <a:gd name="T49" fmla="*/ 19 h 170"/>
              <a:gd name="T50" fmla="*/ 129 w 160"/>
              <a:gd name="T51" fmla="*/ 23 h 170"/>
              <a:gd name="T52" fmla="*/ 156 w 160"/>
              <a:gd name="T53" fmla="*/ 55 h 170"/>
              <a:gd name="T54" fmla="*/ 156 w 160"/>
              <a:gd name="T55" fmla="*/ 111 h 170"/>
              <a:gd name="T56" fmla="*/ 126 w 160"/>
              <a:gd name="T57" fmla="*/ 144 h 170"/>
              <a:gd name="T58" fmla="*/ 97 w 160"/>
              <a:gd name="T59" fmla="*/ 148 h 170"/>
              <a:gd name="T60" fmla="*/ 89 w 160"/>
              <a:gd name="T61" fmla="*/ 170 h 170"/>
              <a:gd name="T62" fmla="*/ 70 w 160"/>
              <a:gd name="T63" fmla="*/ 14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170">
                <a:moveTo>
                  <a:pt x="106" y="35"/>
                </a:moveTo>
                <a:lnTo>
                  <a:pt x="106" y="35"/>
                </a:lnTo>
                <a:cubicBezTo>
                  <a:pt x="103" y="35"/>
                  <a:pt x="101" y="35"/>
                  <a:pt x="97" y="35"/>
                </a:cubicBezTo>
                <a:cubicBezTo>
                  <a:pt x="94" y="35"/>
                  <a:pt x="91" y="36"/>
                  <a:pt x="89" y="37"/>
                </a:cubicBezTo>
                <a:lnTo>
                  <a:pt x="89" y="132"/>
                </a:lnTo>
                <a:cubicBezTo>
                  <a:pt x="91" y="132"/>
                  <a:pt x="93" y="132"/>
                  <a:pt x="95" y="132"/>
                </a:cubicBezTo>
                <a:cubicBezTo>
                  <a:pt x="98" y="132"/>
                  <a:pt x="100" y="132"/>
                  <a:pt x="103" y="132"/>
                </a:cubicBezTo>
                <a:cubicBezTo>
                  <a:pt x="108" y="132"/>
                  <a:pt x="113" y="131"/>
                  <a:pt x="117" y="129"/>
                </a:cubicBezTo>
                <a:cubicBezTo>
                  <a:pt x="122" y="127"/>
                  <a:pt x="126" y="124"/>
                  <a:pt x="129" y="120"/>
                </a:cubicBezTo>
                <a:cubicBezTo>
                  <a:pt x="133" y="116"/>
                  <a:pt x="135" y="111"/>
                  <a:pt x="137" y="105"/>
                </a:cubicBezTo>
                <a:cubicBezTo>
                  <a:pt x="139" y="98"/>
                  <a:pt x="140" y="91"/>
                  <a:pt x="140" y="83"/>
                </a:cubicBezTo>
                <a:cubicBezTo>
                  <a:pt x="140" y="76"/>
                  <a:pt x="139" y="69"/>
                  <a:pt x="138" y="63"/>
                </a:cubicBezTo>
                <a:cubicBezTo>
                  <a:pt x="136" y="57"/>
                  <a:pt x="134" y="52"/>
                  <a:pt x="131" y="48"/>
                </a:cubicBezTo>
                <a:cubicBezTo>
                  <a:pt x="128" y="44"/>
                  <a:pt x="124" y="40"/>
                  <a:pt x="120" y="38"/>
                </a:cubicBezTo>
                <a:cubicBezTo>
                  <a:pt x="116" y="36"/>
                  <a:pt x="111" y="35"/>
                  <a:pt x="106" y="35"/>
                </a:cubicBezTo>
                <a:close/>
                <a:moveTo>
                  <a:pt x="55" y="132"/>
                </a:moveTo>
                <a:lnTo>
                  <a:pt x="55" y="132"/>
                </a:lnTo>
                <a:lnTo>
                  <a:pt x="58" y="132"/>
                </a:lnTo>
                <a:cubicBezTo>
                  <a:pt x="59" y="132"/>
                  <a:pt x="61" y="132"/>
                  <a:pt x="62" y="132"/>
                </a:cubicBezTo>
                <a:cubicBezTo>
                  <a:pt x="64" y="132"/>
                  <a:pt x="65" y="132"/>
                  <a:pt x="67" y="132"/>
                </a:cubicBezTo>
                <a:cubicBezTo>
                  <a:pt x="68" y="132"/>
                  <a:pt x="69" y="131"/>
                  <a:pt x="70" y="131"/>
                </a:cubicBezTo>
                <a:lnTo>
                  <a:pt x="70" y="36"/>
                </a:lnTo>
                <a:cubicBezTo>
                  <a:pt x="69" y="36"/>
                  <a:pt x="66" y="35"/>
                  <a:pt x="64" y="35"/>
                </a:cubicBezTo>
                <a:cubicBezTo>
                  <a:pt x="61" y="35"/>
                  <a:pt x="59" y="35"/>
                  <a:pt x="56" y="35"/>
                </a:cubicBezTo>
                <a:cubicBezTo>
                  <a:pt x="51" y="35"/>
                  <a:pt x="46" y="36"/>
                  <a:pt x="42" y="38"/>
                </a:cubicBezTo>
                <a:cubicBezTo>
                  <a:pt x="37" y="40"/>
                  <a:pt x="33" y="43"/>
                  <a:pt x="30" y="47"/>
                </a:cubicBezTo>
                <a:cubicBezTo>
                  <a:pt x="27" y="52"/>
                  <a:pt x="24" y="57"/>
                  <a:pt x="22" y="63"/>
                </a:cubicBezTo>
                <a:cubicBezTo>
                  <a:pt x="20" y="69"/>
                  <a:pt x="19" y="77"/>
                  <a:pt x="19" y="85"/>
                </a:cubicBezTo>
                <a:cubicBezTo>
                  <a:pt x="19" y="92"/>
                  <a:pt x="20" y="99"/>
                  <a:pt x="22" y="105"/>
                </a:cubicBezTo>
                <a:cubicBezTo>
                  <a:pt x="24" y="111"/>
                  <a:pt x="26" y="116"/>
                  <a:pt x="29" y="120"/>
                </a:cubicBezTo>
                <a:cubicBezTo>
                  <a:pt x="32" y="124"/>
                  <a:pt x="36" y="127"/>
                  <a:pt x="40" y="129"/>
                </a:cubicBezTo>
                <a:cubicBezTo>
                  <a:pt x="45" y="131"/>
                  <a:pt x="50" y="132"/>
                  <a:pt x="55" y="132"/>
                </a:cubicBezTo>
                <a:close/>
                <a:moveTo>
                  <a:pt x="70" y="147"/>
                </a:moveTo>
                <a:lnTo>
                  <a:pt x="70" y="147"/>
                </a:lnTo>
                <a:cubicBezTo>
                  <a:pt x="68" y="148"/>
                  <a:pt x="65" y="148"/>
                  <a:pt x="61" y="148"/>
                </a:cubicBezTo>
                <a:cubicBezTo>
                  <a:pt x="58" y="148"/>
                  <a:pt x="54" y="148"/>
                  <a:pt x="51" y="148"/>
                </a:cubicBezTo>
                <a:cubicBezTo>
                  <a:pt x="44" y="148"/>
                  <a:pt x="37" y="147"/>
                  <a:pt x="31" y="145"/>
                </a:cubicBezTo>
                <a:cubicBezTo>
                  <a:pt x="25" y="142"/>
                  <a:pt x="19" y="139"/>
                  <a:pt x="15" y="133"/>
                </a:cubicBezTo>
                <a:cubicBezTo>
                  <a:pt x="10" y="128"/>
                  <a:pt x="6" y="122"/>
                  <a:pt x="4" y="114"/>
                </a:cubicBezTo>
                <a:cubicBezTo>
                  <a:pt x="1" y="105"/>
                  <a:pt x="0" y="96"/>
                  <a:pt x="0" y="85"/>
                </a:cubicBezTo>
                <a:cubicBezTo>
                  <a:pt x="0" y="75"/>
                  <a:pt x="1" y="65"/>
                  <a:pt x="4" y="57"/>
                </a:cubicBezTo>
                <a:cubicBezTo>
                  <a:pt x="6" y="49"/>
                  <a:pt x="10" y="42"/>
                  <a:pt x="15" y="36"/>
                </a:cubicBezTo>
                <a:cubicBezTo>
                  <a:pt x="20" y="31"/>
                  <a:pt x="26" y="26"/>
                  <a:pt x="33" y="23"/>
                </a:cubicBezTo>
                <a:cubicBezTo>
                  <a:pt x="40" y="20"/>
                  <a:pt x="47" y="19"/>
                  <a:pt x="56" y="19"/>
                </a:cubicBezTo>
                <a:cubicBezTo>
                  <a:pt x="58" y="19"/>
                  <a:pt x="60" y="19"/>
                  <a:pt x="63" y="19"/>
                </a:cubicBezTo>
                <a:cubicBezTo>
                  <a:pt x="66" y="19"/>
                  <a:pt x="69" y="19"/>
                  <a:pt x="70" y="20"/>
                </a:cubicBezTo>
                <a:lnTo>
                  <a:pt x="70" y="0"/>
                </a:lnTo>
                <a:lnTo>
                  <a:pt x="89" y="0"/>
                </a:lnTo>
                <a:lnTo>
                  <a:pt x="89" y="20"/>
                </a:lnTo>
                <a:cubicBezTo>
                  <a:pt x="92" y="20"/>
                  <a:pt x="95" y="19"/>
                  <a:pt x="99" y="19"/>
                </a:cubicBezTo>
                <a:cubicBezTo>
                  <a:pt x="103" y="19"/>
                  <a:pt x="106" y="19"/>
                  <a:pt x="108" y="19"/>
                </a:cubicBezTo>
                <a:cubicBezTo>
                  <a:pt x="116" y="19"/>
                  <a:pt x="123" y="20"/>
                  <a:pt x="129" y="23"/>
                </a:cubicBezTo>
                <a:cubicBezTo>
                  <a:pt x="135" y="26"/>
                  <a:pt x="141" y="30"/>
                  <a:pt x="145" y="35"/>
                </a:cubicBezTo>
                <a:cubicBezTo>
                  <a:pt x="150" y="40"/>
                  <a:pt x="153" y="47"/>
                  <a:pt x="156" y="55"/>
                </a:cubicBezTo>
                <a:cubicBezTo>
                  <a:pt x="159" y="63"/>
                  <a:pt x="160" y="72"/>
                  <a:pt x="160" y="83"/>
                </a:cubicBezTo>
                <a:cubicBezTo>
                  <a:pt x="160" y="94"/>
                  <a:pt x="158" y="103"/>
                  <a:pt x="156" y="111"/>
                </a:cubicBezTo>
                <a:cubicBezTo>
                  <a:pt x="153" y="120"/>
                  <a:pt x="149" y="126"/>
                  <a:pt x="143" y="132"/>
                </a:cubicBezTo>
                <a:cubicBezTo>
                  <a:pt x="138" y="137"/>
                  <a:pt x="133" y="142"/>
                  <a:pt x="126" y="144"/>
                </a:cubicBezTo>
                <a:cubicBezTo>
                  <a:pt x="119" y="147"/>
                  <a:pt x="112" y="148"/>
                  <a:pt x="104" y="148"/>
                </a:cubicBezTo>
                <a:cubicBezTo>
                  <a:pt x="103" y="148"/>
                  <a:pt x="100" y="148"/>
                  <a:pt x="97" y="148"/>
                </a:cubicBezTo>
                <a:cubicBezTo>
                  <a:pt x="93" y="148"/>
                  <a:pt x="91" y="147"/>
                  <a:pt x="89" y="147"/>
                </a:cubicBezTo>
                <a:lnTo>
                  <a:pt x="89" y="170"/>
                </a:lnTo>
                <a:lnTo>
                  <a:pt x="70" y="170"/>
                </a:lnTo>
                <a:lnTo>
                  <a:pt x="70" y="147"/>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32" name="Freeform 1932"/>
          <p:cNvSpPr>
            <a:spLocks/>
          </p:cNvSpPr>
          <p:nvPr userDrawn="1"/>
        </p:nvSpPr>
        <p:spPr bwMode="auto">
          <a:xfrm>
            <a:off x="985840" y="438152"/>
            <a:ext cx="82550" cy="115888"/>
          </a:xfrm>
          <a:custGeom>
            <a:avLst/>
            <a:gdLst>
              <a:gd name="T0" fmla="*/ 98 w 117"/>
              <a:gd name="T1" fmla="*/ 51 h 160"/>
              <a:gd name="T2" fmla="*/ 98 w 117"/>
              <a:gd name="T3" fmla="*/ 51 h 160"/>
              <a:gd name="T4" fmla="*/ 99 w 117"/>
              <a:gd name="T5" fmla="*/ 33 h 160"/>
              <a:gd name="T6" fmla="*/ 98 w 117"/>
              <a:gd name="T7" fmla="*/ 33 h 160"/>
              <a:gd name="T8" fmla="*/ 89 w 117"/>
              <a:gd name="T9" fmla="*/ 52 h 160"/>
              <a:gd name="T10" fmla="*/ 11 w 117"/>
              <a:gd name="T11" fmla="*/ 160 h 160"/>
              <a:gd name="T12" fmla="*/ 0 w 117"/>
              <a:gd name="T13" fmla="*/ 160 h 160"/>
              <a:gd name="T14" fmla="*/ 0 w 117"/>
              <a:gd name="T15" fmla="*/ 0 h 160"/>
              <a:gd name="T16" fmla="*/ 19 w 117"/>
              <a:gd name="T17" fmla="*/ 0 h 160"/>
              <a:gd name="T18" fmla="*/ 19 w 117"/>
              <a:gd name="T19" fmla="*/ 110 h 160"/>
              <a:gd name="T20" fmla="*/ 17 w 117"/>
              <a:gd name="T21" fmla="*/ 128 h 160"/>
              <a:gd name="T22" fmla="*/ 18 w 117"/>
              <a:gd name="T23" fmla="*/ 128 h 160"/>
              <a:gd name="T24" fmla="*/ 28 w 117"/>
              <a:gd name="T25" fmla="*/ 109 h 160"/>
              <a:gd name="T26" fmla="*/ 106 w 117"/>
              <a:gd name="T27" fmla="*/ 0 h 160"/>
              <a:gd name="T28" fmla="*/ 117 w 117"/>
              <a:gd name="T29" fmla="*/ 0 h 160"/>
              <a:gd name="T30" fmla="*/ 117 w 117"/>
              <a:gd name="T31" fmla="*/ 160 h 160"/>
              <a:gd name="T32" fmla="*/ 98 w 117"/>
              <a:gd name="T33" fmla="*/ 160 h 160"/>
              <a:gd name="T34" fmla="*/ 98 w 117"/>
              <a:gd name="T35" fmla="*/ 5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60">
                <a:moveTo>
                  <a:pt x="98" y="51"/>
                </a:moveTo>
                <a:lnTo>
                  <a:pt x="98" y="51"/>
                </a:lnTo>
                <a:lnTo>
                  <a:pt x="99" y="33"/>
                </a:lnTo>
                <a:lnTo>
                  <a:pt x="98" y="33"/>
                </a:lnTo>
                <a:lnTo>
                  <a:pt x="89" y="52"/>
                </a:lnTo>
                <a:lnTo>
                  <a:pt x="11" y="160"/>
                </a:lnTo>
                <a:lnTo>
                  <a:pt x="0" y="160"/>
                </a:lnTo>
                <a:lnTo>
                  <a:pt x="0" y="0"/>
                </a:lnTo>
                <a:lnTo>
                  <a:pt x="19" y="0"/>
                </a:lnTo>
                <a:lnTo>
                  <a:pt x="19" y="110"/>
                </a:lnTo>
                <a:lnTo>
                  <a:pt x="17" y="128"/>
                </a:lnTo>
                <a:lnTo>
                  <a:pt x="18" y="128"/>
                </a:lnTo>
                <a:lnTo>
                  <a:pt x="28" y="109"/>
                </a:lnTo>
                <a:lnTo>
                  <a:pt x="106" y="0"/>
                </a:lnTo>
                <a:lnTo>
                  <a:pt x="117" y="0"/>
                </a:lnTo>
                <a:lnTo>
                  <a:pt x="117" y="160"/>
                </a:lnTo>
                <a:lnTo>
                  <a:pt x="98" y="160"/>
                </a:lnTo>
                <a:lnTo>
                  <a:pt x="98" y="51"/>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33" name="Freeform 1933"/>
          <p:cNvSpPr>
            <a:spLocks/>
          </p:cNvSpPr>
          <p:nvPr userDrawn="1"/>
        </p:nvSpPr>
        <p:spPr bwMode="auto">
          <a:xfrm>
            <a:off x="1096965" y="438152"/>
            <a:ext cx="82550" cy="115888"/>
          </a:xfrm>
          <a:custGeom>
            <a:avLst/>
            <a:gdLst>
              <a:gd name="T0" fmla="*/ 96 w 115"/>
              <a:gd name="T1" fmla="*/ 87 h 160"/>
              <a:gd name="T2" fmla="*/ 96 w 115"/>
              <a:gd name="T3" fmla="*/ 87 h 160"/>
              <a:gd name="T4" fmla="*/ 19 w 115"/>
              <a:gd name="T5" fmla="*/ 87 h 160"/>
              <a:gd name="T6" fmla="*/ 19 w 115"/>
              <a:gd name="T7" fmla="*/ 160 h 160"/>
              <a:gd name="T8" fmla="*/ 0 w 115"/>
              <a:gd name="T9" fmla="*/ 160 h 160"/>
              <a:gd name="T10" fmla="*/ 0 w 115"/>
              <a:gd name="T11" fmla="*/ 0 h 160"/>
              <a:gd name="T12" fmla="*/ 19 w 115"/>
              <a:gd name="T13" fmla="*/ 0 h 160"/>
              <a:gd name="T14" fmla="*/ 19 w 115"/>
              <a:gd name="T15" fmla="*/ 70 h 160"/>
              <a:gd name="T16" fmla="*/ 96 w 115"/>
              <a:gd name="T17" fmla="*/ 70 h 160"/>
              <a:gd name="T18" fmla="*/ 96 w 115"/>
              <a:gd name="T19" fmla="*/ 0 h 160"/>
              <a:gd name="T20" fmla="*/ 115 w 115"/>
              <a:gd name="T21" fmla="*/ 0 h 160"/>
              <a:gd name="T22" fmla="*/ 115 w 115"/>
              <a:gd name="T23" fmla="*/ 160 h 160"/>
              <a:gd name="T24" fmla="*/ 96 w 115"/>
              <a:gd name="T25" fmla="*/ 160 h 160"/>
              <a:gd name="T26" fmla="*/ 96 w 115"/>
              <a:gd name="T27" fmla="*/ 8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160">
                <a:moveTo>
                  <a:pt x="96" y="87"/>
                </a:moveTo>
                <a:lnTo>
                  <a:pt x="96" y="87"/>
                </a:lnTo>
                <a:lnTo>
                  <a:pt x="19" y="87"/>
                </a:lnTo>
                <a:lnTo>
                  <a:pt x="19" y="160"/>
                </a:lnTo>
                <a:lnTo>
                  <a:pt x="0" y="160"/>
                </a:lnTo>
                <a:lnTo>
                  <a:pt x="0" y="0"/>
                </a:lnTo>
                <a:lnTo>
                  <a:pt x="19" y="0"/>
                </a:lnTo>
                <a:lnTo>
                  <a:pt x="19" y="70"/>
                </a:lnTo>
                <a:lnTo>
                  <a:pt x="96" y="70"/>
                </a:lnTo>
                <a:lnTo>
                  <a:pt x="96" y="0"/>
                </a:lnTo>
                <a:lnTo>
                  <a:pt x="115" y="0"/>
                </a:lnTo>
                <a:lnTo>
                  <a:pt x="115" y="160"/>
                </a:lnTo>
                <a:lnTo>
                  <a:pt x="96" y="160"/>
                </a:lnTo>
                <a:lnTo>
                  <a:pt x="96" y="87"/>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34" name="Freeform 1934"/>
          <p:cNvSpPr>
            <a:spLocks noEditPoints="1"/>
          </p:cNvSpPr>
          <p:nvPr userDrawn="1"/>
        </p:nvSpPr>
        <p:spPr bwMode="auto">
          <a:xfrm>
            <a:off x="1195390" y="436563"/>
            <a:ext cx="92075" cy="117475"/>
          </a:xfrm>
          <a:custGeom>
            <a:avLst/>
            <a:gdLst>
              <a:gd name="T0" fmla="*/ 41 w 130"/>
              <a:gd name="T1" fmla="*/ 102 h 163"/>
              <a:gd name="T2" fmla="*/ 41 w 130"/>
              <a:gd name="T3" fmla="*/ 102 h 163"/>
              <a:gd name="T4" fmla="*/ 88 w 130"/>
              <a:gd name="T5" fmla="*/ 102 h 163"/>
              <a:gd name="T6" fmla="*/ 70 w 130"/>
              <a:gd name="T7" fmla="*/ 53 h 163"/>
              <a:gd name="T8" fmla="*/ 65 w 130"/>
              <a:gd name="T9" fmla="*/ 29 h 163"/>
              <a:gd name="T10" fmla="*/ 64 w 130"/>
              <a:gd name="T11" fmla="*/ 29 h 163"/>
              <a:gd name="T12" fmla="*/ 59 w 130"/>
              <a:gd name="T13" fmla="*/ 54 h 163"/>
              <a:gd name="T14" fmla="*/ 41 w 130"/>
              <a:gd name="T15" fmla="*/ 102 h 163"/>
              <a:gd name="T16" fmla="*/ 94 w 130"/>
              <a:gd name="T17" fmla="*/ 119 h 163"/>
              <a:gd name="T18" fmla="*/ 94 w 130"/>
              <a:gd name="T19" fmla="*/ 119 h 163"/>
              <a:gd name="T20" fmla="*/ 35 w 130"/>
              <a:gd name="T21" fmla="*/ 119 h 163"/>
              <a:gd name="T22" fmla="*/ 19 w 130"/>
              <a:gd name="T23" fmla="*/ 163 h 163"/>
              <a:gd name="T24" fmla="*/ 0 w 130"/>
              <a:gd name="T25" fmla="*/ 163 h 163"/>
              <a:gd name="T26" fmla="*/ 61 w 130"/>
              <a:gd name="T27" fmla="*/ 0 h 163"/>
              <a:gd name="T28" fmla="*/ 69 w 130"/>
              <a:gd name="T29" fmla="*/ 0 h 163"/>
              <a:gd name="T30" fmla="*/ 130 w 130"/>
              <a:gd name="T31" fmla="*/ 163 h 163"/>
              <a:gd name="T32" fmla="*/ 110 w 130"/>
              <a:gd name="T33" fmla="*/ 163 h 163"/>
              <a:gd name="T34" fmla="*/ 94 w 130"/>
              <a:gd name="T35" fmla="*/ 11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63">
                <a:moveTo>
                  <a:pt x="41" y="102"/>
                </a:moveTo>
                <a:lnTo>
                  <a:pt x="41" y="102"/>
                </a:lnTo>
                <a:lnTo>
                  <a:pt x="88" y="102"/>
                </a:lnTo>
                <a:lnTo>
                  <a:pt x="70" y="53"/>
                </a:lnTo>
                <a:lnTo>
                  <a:pt x="65" y="29"/>
                </a:lnTo>
                <a:lnTo>
                  <a:pt x="64" y="29"/>
                </a:lnTo>
                <a:lnTo>
                  <a:pt x="59" y="54"/>
                </a:lnTo>
                <a:lnTo>
                  <a:pt x="41" y="102"/>
                </a:lnTo>
                <a:close/>
                <a:moveTo>
                  <a:pt x="94" y="119"/>
                </a:moveTo>
                <a:lnTo>
                  <a:pt x="94" y="119"/>
                </a:lnTo>
                <a:lnTo>
                  <a:pt x="35" y="119"/>
                </a:lnTo>
                <a:lnTo>
                  <a:pt x="19" y="163"/>
                </a:lnTo>
                <a:lnTo>
                  <a:pt x="0" y="163"/>
                </a:lnTo>
                <a:lnTo>
                  <a:pt x="61" y="0"/>
                </a:lnTo>
                <a:lnTo>
                  <a:pt x="69" y="0"/>
                </a:lnTo>
                <a:lnTo>
                  <a:pt x="130" y="163"/>
                </a:lnTo>
                <a:lnTo>
                  <a:pt x="110" y="163"/>
                </a:lnTo>
                <a:lnTo>
                  <a:pt x="94" y="119"/>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35" name="Freeform 1935"/>
          <p:cNvSpPr>
            <a:spLocks/>
          </p:cNvSpPr>
          <p:nvPr userDrawn="1"/>
        </p:nvSpPr>
        <p:spPr bwMode="auto">
          <a:xfrm>
            <a:off x="1304928" y="438152"/>
            <a:ext cx="80963" cy="115888"/>
          </a:xfrm>
          <a:custGeom>
            <a:avLst/>
            <a:gdLst>
              <a:gd name="T0" fmla="*/ 96 w 115"/>
              <a:gd name="T1" fmla="*/ 87 h 160"/>
              <a:gd name="T2" fmla="*/ 96 w 115"/>
              <a:gd name="T3" fmla="*/ 87 h 160"/>
              <a:gd name="T4" fmla="*/ 19 w 115"/>
              <a:gd name="T5" fmla="*/ 87 h 160"/>
              <a:gd name="T6" fmla="*/ 19 w 115"/>
              <a:gd name="T7" fmla="*/ 160 h 160"/>
              <a:gd name="T8" fmla="*/ 0 w 115"/>
              <a:gd name="T9" fmla="*/ 160 h 160"/>
              <a:gd name="T10" fmla="*/ 0 w 115"/>
              <a:gd name="T11" fmla="*/ 0 h 160"/>
              <a:gd name="T12" fmla="*/ 19 w 115"/>
              <a:gd name="T13" fmla="*/ 0 h 160"/>
              <a:gd name="T14" fmla="*/ 19 w 115"/>
              <a:gd name="T15" fmla="*/ 70 h 160"/>
              <a:gd name="T16" fmla="*/ 96 w 115"/>
              <a:gd name="T17" fmla="*/ 70 h 160"/>
              <a:gd name="T18" fmla="*/ 96 w 115"/>
              <a:gd name="T19" fmla="*/ 0 h 160"/>
              <a:gd name="T20" fmla="*/ 115 w 115"/>
              <a:gd name="T21" fmla="*/ 0 h 160"/>
              <a:gd name="T22" fmla="*/ 115 w 115"/>
              <a:gd name="T23" fmla="*/ 160 h 160"/>
              <a:gd name="T24" fmla="*/ 96 w 115"/>
              <a:gd name="T25" fmla="*/ 160 h 160"/>
              <a:gd name="T26" fmla="*/ 96 w 115"/>
              <a:gd name="T27" fmla="*/ 8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160">
                <a:moveTo>
                  <a:pt x="96" y="87"/>
                </a:moveTo>
                <a:lnTo>
                  <a:pt x="96" y="87"/>
                </a:lnTo>
                <a:lnTo>
                  <a:pt x="19" y="87"/>
                </a:lnTo>
                <a:lnTo>
                  <a:pt x="19" y="160"/>
                </a:lnTo>
                <a:lnTo>
                  <a:pt x="0" y="160"/>
                </a:lnTo>
                <a:lnTo>
                  <a:pt x="0" y="0"/>
                </a:lnTo>
                <a:lnTo>
                  <a:pt x="19" y="0"/>
                </a:lnTo>
                <a:lnTo>
                  <a:pt x="19" y="70"/>
                </a:lnTo>
                <a:lnTo>
                  <a:pt x="96" y="70"/>
                </a:lnTo>
                <a:lnTo>
                  <a:pt x="96" y="0"/>
                </a:lnTo>
                <a:lnTo>
                  <a:pt x="115" y="0"/>
                </a:lnTo>
                <a:lnTo>
                  <a:pt x="115" y="160"/>
                </a:lnTo>
                <a:lnTo>
                  <a:pt x="96" y="160"/>
                </a:lnTo>
                <a:lnTo>
                  <a:pt x="96" y="87"/>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36" name="Freeform 1936"/>
          <p:cNvSpPr>
            <a:spLocks/>
          </p:cNvSpPr>
          <p:nvPr userDrawn="1"/>
        </p:nvSpPr>
        <p:spPr bwMode="auto">
          <a:xfrm>
            <a:off x="1409701" y="436563"/>
            <a:ext cx="77788" cy="119063"/>
          </a:xfrm>
          <a:custGeom>
            <a:avLst/>
            <a:gdLst>
              <a:gd name="T0" fmla="*/ 109 w 109"/>
              <a:gd name="T1" fmla="*/ 157 h 166"/>
              <a:gd name="T2" fmla="*/ 109 w 109"/>
              <a:gd name="T3" fmla="*/ 157 h 166"/>
              <a:gd name="T4" fmla="*/ 92 w 109"/>
              <a:gd name="T5" fmla="*/ 164 h 166"/>
              <a:gd name="T6" fmla="*/ 69 w 109"/>
              <a:gd name="T7" fmla="*/ 166 h 166"/>
              <a:gd name="T8" fmla="*/ 42 w 109"/>
              <a:gd name="T9" fmla="*/ 161 h 166"/>
              <a:gd name="T10" fmla="*/ 20 w 109"/>
              <a:gd name="T11" fmla="*/ 146 h 166"/>
              <a:gd name="T12" fmla="*/ 5 w 109"/>
              <a:gd name="T13" fmla="*/ 120 h 166"/>
              <a:gd name="T14" fmla="*/ 0 w 109"/>
              <a:gd name="T15" fmla="*/ 83 h 166"/>
              <a:gd name="T16" fmla="*/ 6 w 109"/>
              <a:gd name="T17" fmla="*/ 45 h 166"/>
              <a:gd name="T18" fmla="*/ 22 w 109"/>
              <a:gd name="T19" fmla="*/ 19 h 166"/>
              <a:gd name="T20" fmla="*/ 44 w 109"/>
              <a:gd name="T21" fmla="*/ 4 h 166"/>
              <a:gd name="T22" fmla="*/ 69 w 109"/>
              <a:gd name="T23" fmla="*/ 0 h 166"/>
              <a:gd name="T24" fmla="*/ 92 w 109"/>
              <a:gd name="T25" fmla="*/ 1 h 166"/>
              <a:gd name="T26" fmla="*/ 107 w 109"/>
              <a:gd name="T27" fmla="*/ 5 h 166"/>
              <a:gd name="T28" fmla="*/ 102 w 109"/>
              <a:gd name="T29" fmla="*/ 22 h 166"/>
              <a:gd name="T30" fmla="*/ 71 w 109"/>
              <a:gd name="T31" fmla="*/ 17 h 166"/>
              <a:gd name="T32" fmla="*/ 52 w 109"/>
              <a:gd name="T33" fmla="*/ 20 h 166"/>
              <a:gd name="T34" fmla="*/ 36 w 109"/>
              <a:gd name="T35" fmla="*/ 32 h 166"/>
              <a:gd name="T36" fmla="*/ 24 w 109"/>
              <a:gd name="T37" fmla="*/ 52 h 166"/>
              <a:gd name="T38" fmla="*/ 20 w 109"/>
              <a:gd name="T39" fmla="*/ 83 h 166"/>
              <a:gd name="T40" fmla="*/ 24 w 109"/>
              <a:gd name="T41" fmla="*/ 112 h 166"/>
              <a:gd name="T42" fmla="*/ 35 w 109"/>
              <a:gd name="T43" fmla="*/ 132 h 166"/>
              <a:gd name="T44" fmla="*/ 52 w 109"/>
              <a:gd name="T45" fmla="*/ 145 h 166"/>
              <a:gd name="T46" fmla="*/ 74 w 109"/>
              <a:gd name="T47" fmla="*/ 149 h 166"/>
              <a:gd name="T48" fmla="*/ 92 w 109"/>
              <a:gd name="T49" fmla="*/ 147 h 166"/>
              <a:gd name="T50" fmla="*/ 105 w 109"/>
              <a:gd name="T51" fmla="*/ 142 h 166"/>
              <a:gd name="T52" fmla="*/ 109 w 109"/>
              <a:gd name="T53" fmla="*/ 15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9" h="166">
                <a:moveTo>
                  <a:pt x="109" y="157"/>
                </a:moveTo>
                <a:lnTo>
                  <a:pt x="109" y="157"/>
                </a:lnTo>
                <a:cubicBezTo>
                  <a:pt x="105" y="160"/>
                  <a:pt x="99" y="163"/>
                  <a:pt x="92" y="164"/>
                </a:cubicBezTo>
                <a:cubicBezTo>
                  <a:pt x="85" y="165"/>
                  <a:pt x="77" y="166"/>
                  <a:pt x="69" y="166"/>
                </a:cubicBezTo>
                <a:cubicBezTo>
                  <a:pt x="60" y="166"/>
                  <a:pt x="51" y="164"/>
                  <a:pt x="42" y="161"/>
                </a:cubicBezTo>
                <a:cubicBezTo>
                  <a:pt x="34" y="158"/>
                  <a:pt x="26" y="153"/>
                  <a:pt x="20" y="146"/>
                </a:cubicBezTo>
                <a:cubicBezTo>
                  <a:pt x="14" y="139"/>
                  <a:pt x="9" y="131"/>
                  <a:pt x="5" y="120"/>
                </a:cubicBezTo>
                <a:cubicBezTo>
                  <a:pt x="2" y="110"/>
                  <a:pt x="0" y="97"/>
                  <a:pt x="0" y="83"/>
                </a:cubicBezTo>
                <a:cubicBezTo>
                  <a:pt x="0" y="68"/>
                  <a:pt x="2" y="55"/>
                  <a:pt x="6" y="45"/>
                </a:cubicBezTo>
                <a:cubicBezTo>
                  <a:pt x="10" y="34"/>
                  <a:pt x="15" y="26"/>
                  <a:pt x="22" y="19"/>
                </a:cubicBezTo>
                <a:cubicBezTo>
                  <a:pt x="28" y="12"/>
                  <a:pt x="36" y="8"/>
                  <a:pt x="44" y="4"/>
                </a:cubicBezTo>
                <a:cubicBezTo>
                  <a:pt x="52" y="1"/>
                  <a:pt x="61" y="0"/>
                  <a:pt x="69" y="0"/>
                </a:cubicBezTo>
                <a:cubicBezTo>
                  <a:pt x="79" y="0"/>
                  <a:pt x="86" y="0"/>
                  <a:pt x="92" y="1"/>
                </a:cubicBezTo>
                <a:cubicBezTo>
                  <a:pt x="98" y="2"/>
                  <a:pt x="103" y="4"/>
                  <a:pt x="107" y="5"/>
                </a:cubicBezTo>
                <a:lnTo>
                  <a:pt x="102" y="22"/>
                </a:lnTo>
                <a:cubicBezTo>
                  <a:pt x="95" y="19"/>
                  <a:pt x="84" y="17"/>
                  <a:pt x="71" y="17"/>
                </a:cubicBezTo>
                <a:cubicBezTo>
                  <a:pt x="65" y="17"/>
                  <a:pt x="58" y="18"/>
                  <a:pt x="52" y="20"/>
                </a:cubicBezTo>
                <a:cubicBezTo>
                  <a:pt x="46" y="23"/>
                  <a:pt x="41" y="26"/>
                  <a:pt x="36" y="32"/>
                </a:cubicBezTo>
                <a:cubicBezTo>
                  <a:pt x="31" y="37"/>
                  <a:pt x="27" y="44"/>
                  <a:pt x="24" y="52"/>
                </a:cubicBezTo>
                <a:cubicBezTo>
                  <a:pt x="21" y="60"/>
                  <a:pt x="20" y="71"/>
                  <a:pt x="20" y="83"/>
                </a:cubicBezTo>
                <a:cubicBezTo>
                  <a:pt x="20" y="94"/>
                  <a:pt x="21" y="104"/>
                  <a:pt x="24" y="112"/>
                </a:cubicBezTo>
                <a:cubicBezTo>
                  <a:pt x="27" y="120"/>
                  <a:pt x="31" y="127"/>
                  <a:pt x="35" y="132"/>
                </a:cubicBezTo>
                <a:cubicBezTo>
                  <a:pt x="40" y="138"/>
                  <a:pt x="46" y="142"/>
                  <a:pt x="52" y="145"/>
                </a:cubicBezTo>
                <a:cubicBezTo>
                  <a:pt x="59" y="148"/>
                  <a:pt x="66" y="149"/>
                  <a:pt x="74" y="149"/>
                </a:cubicBezTo>
                <a:cubicBezTo>
                  <a:pt x="80" y="149"/>
                  <a:pt x="86" y="148"/>
                  <a:pt x="92" y="147"/>
                </a:cubicBezTo>
                <a:cubicBezTo>
                  <a:pt x="97" y="146"/>
                  <a:pt x="101" y="144"/>
                  <a:pt x="105" y="142"/>
                </a:cubicBezTo>
                <a:lnTo>
                  <a:pt x="109" y="157"/>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37" name="Freeform 1937"/>
          <p:cNvSpPr>
            <a:spLocks noEditPoints="1"/>
          </p:cNvSpPr>
          <p:nvPr userDrawn="1"/>
        </p:nvSpPr>
        <p:spPr bwMode="auto">
          <a:xfrm>
            <a:off x="1500190" y="436563"/>
            <a:ext cx="92075" cy="119063"/>
          </a:xfrm>
          <a:custGeom>
            <a:avLst/>
            <a:gdLst>
              <a:gd name="T0" fmla="*/ 20 w 131"/>
              <a:gd name="T1" fmla="*/ 83 h 166"/>
              <a:gd name="T2" fmla="*/ 20 w 131"/>
              <a:gd name="T3" fmla="*/ 83 h 166"/>
              <a:gd name="T4" fmla="*/ 23 w 131"/>
              <a:gd name="T5" fmla="*/ 108 h 166"/>
              <a:gd name="T6" fmla="*/ 31 w 131"/>
              <a:gd name="T7" fmla="*/ 129 h 166"/>
              <a:gd name="T8" fmla="*/ 45 w 131"/>
              <a:gd name="T9" fmla="*/ 144 h 166"/>
              <a:gd name="T10" fmla="*/ 65 w 131"/>
              <a:gd name="T11" fmla="*/ 149 h 166"/>
              <a:gd name="T12" fmla="*/ 99 w 131"/>
              <a:gd name="T13" fmla="*/ 133 h 166"/>
              <a:gd name="T14" fmla="*/ 111 w 131"/>
              <a:gd name="T15" fmla="*/ 83 h 166"/>
              <a:gd name="T16" fmla="*/ 108 w 131"/>
              <a:gd name="T17" fmla="*/ 58 h 166"/>
              <a:gd name="T18" fmla="*/ 100 w 131"/>
              <a:gd name="T19" fmla="*/ 37 h 166"/>
              <a:gd name="T20" fmla="*/ 86 w 131"/>
              <a:gd name="T21" fmla="*/ 22 h 166"/>
              <a:gd name="T22" fmla="*/ 65 w 131"/>
              <a:gd name="T23" fmla="*/ 17 h 166"/>
              <a:gd name="T24" fmla="*/ 32 w 131"/>
              <a:gd name="T25" fmla="*/ 33 h 166"/>
              <a:gd name="T26" fmla="*/ 20 w 131"/>
              <a:gd name="T27" fmla="*/ 83 h 166"/>
              <a:gd name="T28" fmla="*/ 0 w 131"/>
              <a:gd name="T29" fmla="*/ 83 h 166"/>
              <a:gd name="T30" fmla="*/ 0 w 131"/>
              <a:gd name="T31" fmla="*/ 83 h 166"/>
              <a:gd name="T32" fmla="*/ 17 w 131"/>
              <a:gd name="T33" fmla="*/ 21 h 166"/>
              <a:gd name="T34" fmla="*/ 65 w 131"/>
              <a:gd name="T35" fmla="*/ 0 h 166"/>
              <a:gd name="T36" fmla="*/ 95 w 131"/>
              <a:gd name="T37" fmla="*/ 6 h 166"/>
              <a:gd name="T38" fmla="*/ 115 w 131"/>
              <a:gd name="T39" fmla="*/ 23 h 166"/>
              <a:gd name="T40" fmla="*/ 127 w 131"/>
              <a:gd name="T41" fmla="*/ 49 h 166"/>
              <a:gd name="T42" fmla="*/ 131 w 131"/>
              <a:gd name="T43" fmla="*/ 83 h 166"/>
              <a:gd name="T44" fmla="*/ 114 w 131"/>
              <a:gd name="T45" fmla="*/ 145 h 166"/>
              <a:gd name="T46" fmla="*/ 65 w 131"/>
              <a:gd name="T47" fmla="*/ 166 h 166"/>
              <a:gd name="T48" fmla="*/ 36 w 131"/>
              <a:gd name="T49" fmla="*/ 160 h 166"/>
              <a:gd name="T50" fmla="*/ 16 w 131"/>
              <a:gd name="T51" fmla="*/ 143 h 166"/>
              <a:gd name="T52" fmla="*/ 4 w 131"/>
              <a:gd name="T53" fmla="*/ 117 h 166"/>
              <a:gd name="T54" fmla="*/ 0 w 131"/>
              <a:gd name="T5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1" h="166">
                <a:moveTo>
                  <a:pt x="20" y="83"/>
                </a:moveTo>
                <a:lnTo>
                  <a:pt x="20" y="83"/>
                </a:lnTo>
                <a:cubicBezTo>
                  <a:pt x="20" y="92"/>
                  <a:pt x="21" y="100"/>
                  <a:pt x="23" y="108"/>
                </a:cubicBezTo>
                <a:cubicBezTo>
                  <a:pt x="24" y="116"/>
                  <a:pt x="27" y="123"/>
                  <a:pt x="31" y="129"/>
                </a:cubicBezTo>
                <a:cubicBezTo>
                  <a:pt x="35" y="135"/>
                  <a:pt x="39" y="140"/>
                  <a:pt x="45" y="144"/>
                </a:cubicBezTo>
                <a:cubicBezTo>
                  <a:pt x="51" y="147"/>
                  <a:pt x="57" y="149"/>
                  <a:pt x="65" y="149"/>
                </a:cubicBezTo>
                <a:cubicBezTo>
                  <a:pt x="79" y="149"/>
                  <a:pt x="91" y="144"/>
                  <a:pt x="99" y="133"/>
                </a:cubicBezTo>
                <a:cubicBezTo>
                  <a:pt x="107" y="122"/>
                  <a:pt x="111" y="105"/>
                  <a:pt x="111" y="83"/>
                </a:cubicBezTo>
                <a:cubicBezTo>
                  <a:pt x="111" y="74"/>
                  <a:pt x="110" y="66"/>
                  <a:pt x="108" y="58"/>
                </a:cubicBezTo>
                <a:cubicBezTo>
                  <a:pt x="107" y="50"/>
                  <a:pt x="104" y="43"/>
                  <a:pt x="100" y="37"/>
                </a:cubicBezTo>
                <a:cubicBezTo>
                  <a:pt x="96" y="31"/>
                  <a:pt x="92" y="26"/>
                  <a:pt x="86" y="22"/>
                </a:cubicBezTo>
                <a:cubicBezTo>
                  <a:pt x="80" y="19"/>
                  <a:pt x="73" y="17"/>
                  <a:pt x="65" y="17"/>
                </a:cubicBezTo>
                <a:cubicBezTo>
                  <a:pt x="51" y="17"/>
                  <a:pt x="40" y="22"/>
                  <a:pt x="32" y="33"/>
                </a:cubicBezTo>
                <a:cubicBezTo>
                  <a:pt x="24" y="44"/>
                  <a:pt x="20" y="60"/>
                  <a:pt x="20" y="83"/>
                </a:cubicBezTo>
                <a:close/>
                <a:moveTo>
                  <a:pt x="0" y="83"/>
                </a:moveTo>
                <a:lnTo>
                  <a:pt x="0" y="83"/>
                </a:lnTo>
                <a:cubicBezTo>
                  <a:pt x="0" y="56"/>
                  <a:pt x="6" y="36"/>
                  <a:pt x="17" y="21"/>
                </a:cubicBezTo>
                <a:cubicBezTo>
                  <a:pt x="28" y="7"/>
                  <a:pt x="44" y="0"/>
                  <a:pt x="65" y="0"/>
                </a:cubicBezTo>
                <a:cubicBezTo>
                  <a:pt x="77" y="0"/>
                  <a:pt x="86" y="2"/>
                  <a:pt x="95" y="6"/>
                </a:cubicBezTo>
                <a:cubicBezTo>
                  <a:pt x="103" y="10"/>
                  <a:pt x="110" y="15"/>
                  <a:pt x="115" y="23"/>
                </a:cubicBezTo>
                <a:cubicBezTo>
                  <a:pt x="121" y="30"/>
                  <a:pt x="125" y="39"/>
                  <a:pt x="127" y="49"/>
                </a:cubicBezTo>
                <a:cubicBezTo>
                  <a:pt x="130" y="59"/>
                  <a:pt x="131" y="70"/>
                  <a:pt x="131" y="83"/>
                </a:cubicBezTo>
                <a:cubicBezTo>
                  <a:pt x="131" y="110"/>
                  <a:pt x="125" y="130"/>
                  <a:pt x="114" y="145"/>
                </a:cubicBezTo>
                <a:cubicBezTo>
                  <a:pt x="103" y="159"/>
                  <a:pt x="86" y="166"/>
                  <a:pt x="65" y="166"/>
                </a:cubicBezTo>
                <a:cubicBezTo>
                  <a:pt x="54" y="166"/>
                  <a:pt x="44" y="164"/>
                  <a:pt x="36" y="160"/>
                </a:cubicBezTo>
                <a:cubicBezTo>
                  <a:pt x="28" y="156"/>
                  <a:pt x="21" y="150"/>
                  <a:pt x="16" y="143"/>
                </a:cubicBezTo>
                <a:cubicBezTo>
                  <a:pt x="10" y="136"/>
                  <a:pt x="6" y="127"/>
                  <a:pt x="4" y="117"/>
                </a:cubicBezTo>
                <a:cubicBezTo>
                  <a:pt x="1" y="107"/>
                  <a:pt x="0" y="95"/>
                  <a:pt x="0" y="83"/>
                </a:cubicBez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38" name="Freeform 1938"/>
          <p:cNvSpPr>
            <a:spLocks noEditPoints="1"/>
          </p:cNvSpPr>
          <p:nvPr userDrawn="1"/>
        </p:nvSpPr>
        <p:spPr bwMode="auto">
          <a:xfrm>
            <a:off x="1617663" y="436563"/>
            <a:ext cx="71438" cy="119063"/>
          </a:xfrm>
          <a:custGeom>
            <a:avLst/>
            <a:gdLst>
              <a:gd name="T0" fmla="*/ 43 w 101"/>
              <a:gd name="T1" fmla="*/ 148 h 164"/>
              <a:gd name="T2" fmla="*/ 43 w 101"/>
              <a:gd name="T3" fmla="*/ 148 h 164"/>
              <a:gd name="T4" fmla="*/ 57 w 101"/>
              <a:gd name="T5" fmla="*/ 146 h 164"/>
              <a:gd name="T6" fmla="*/ 70 w 101"/>
              <a:gd name="T7" fmla="*/ 140 h 164"/>
              <a:gd name="T8" fmla="*/ 78 w 101"/>
              <a:gd name="T9" fmla="*/ 131 h 164"/>
              <a:gd name="T10" fmla="*/ 81 w 101"/>
              <a:gd name="T11" fmla="*/ 118 h 164"/>
              <a:gd name="T12" fmla="*/ 77 w 101"/>
              <a:gd name="T13" fmla="*/ 103 h 164"/>
              <a:gd name="T14" fmla="*/ 67 w 101"/>
              <a:gd name="T15" fmla="*/ 94 h 164"/>
              <a:gd name="T16" fmla="*/ 54 w 101"/>
              <a:gd name="T17" fmla="*/ 90 h 164"/>
              <a:gd name="T18" fmla="*/ 39 w 101"/>
              <a:gd name="T19" fmla="*/ 88 h 164"/>
              <a:gd name="T20" fmla="*/ 19 w 101"/>
              <a:gd name="T21" fmla="*/ 88 h 164"/>
              <a:gd name="T22" fmla="*/ 19 w 101"/>
              <a:gd name="T23" fmla="*/ 146 h 164"/>
              <a:gd name="T24" fmla="*/ 23 w 101"/>
              <a:gd name="T25" fmla="*/ 147 h 164"/>
              <a:gd name="T26" fmla="*/ 30 w 101"/>
              <a:gd name="T27" fmla="*/ 147 h 164"/>
              <a:gd name="T28" fmla="*/ 37 w 101"/>
              <a:gd name="T29" fmla="*/ 147 h 164"/>
              <a:gd name="T30" fmla="*/ 43 w 101"/>
              <a:gd name="T31" fmla="*/ 148 h 164"/>
              <a:gd name="T32" fmla="*/ 31 w 101"/>
              <a:gd name="T33" fmla="*/ 72 h 164"/>
              <a:gd name="T34" fmla="*/ 31 w 101"/>
              <a:gd name="T35" fmla="*/ 72 h 164"/>
              <a:gd name="T36" fmla="*/ 40 w 101"/>
              <a:gd name="T37" fmla="*/ 72 h 164"/>
              <a:gd name="T38" fmla="*/ 49 w 101"/>
              <a:gd name="T39" fmla="*/ 71 h 164"/>
              <a:gd name="T40" fmla="*/ 60 w 101"/>
              <a:gd name="T41" fmla="*/ 67 h 164"/>
              <a:gd name="T42" fmla="*/ 68 w 101"/>
              <a:gd name="T43" fmla="*/ 61 h 164"/>
              <a:gd name="T44" fmla="*/ 74 w 101"/>
              <a:gd name="T45" fmla="*/ 52 h 164"/>
              <a:gd name="T46" fmla="*/ 76 w 101"/>
              <a:gd name="T47" fmla="*/ 42 h 164"/>
              <a:gd name="T48" fmla="*/ 73 w 101"/>
              <a:gd name="T49" fmla="*/ 30 h 164"/>
              <a:gd name="T50" fmla="*/ 66 w 101"/>
              <a:gd name="T51" fmla="*/ 22 h 164"/>
              <a:gd name="T52" fmla="*/ 55 w 101"/>
              <a:gd name="T53" fmla="*/ 18 h 164"/>
              <a:gd name="T54" fmla="*/ 42 w 101"/>
              <a:gd name="T55" fmla="*/ 16 h 164"/>
              <a:gd name="T56" fmla="*/ 28 w 101"/>
              <a:gd name="T57" fmla="*/ 17 h 164"/>
              <a:gd name="T58" fmla="*/ 19 w 101"/>
              <a:gd name="T59" fmla="*/ 18 h 164"/>
              <a:gd name="T60" fmla="*/ 19 w 101"/>
              <a:gd name="T61" fmla="*/ 72 h 164"/>
              <a:gd name="T62" fmla="*/ 31 w 101"/>
              <a:gd name="T63" fmla="*/ 72 h 164"/>
              <a:gd name="T64" fmla="*/ 96 w 101"/>
              <a:gd name="T65" fmla="*/ 38 h 164"/>
              <a:gd name="T66" fmla="*/ 96 w 101"/>
              <a:gd name="T67" fmla="*/ 38 h 164"/>
              <a:gd name="T68" fmla="*/ 95 w 101"/>
              <a:gd name="T69" fmla="*/ 50 h 164"/>
              <a:gd name="T70" fmla="*/ 89 w 101"/>
              <a:gd name="T71" fmla="*/ 61 h 164"/>
              <a:gd name="T72" fmla="*/ 80 w 101"/>
              <a:gd name="T73" fmla="*/ 70 h 164"/>
              <a:gd name="T74" fmla="*/ 66 w 101"/>
              <a:gd name="T75" fmla="*/ 76 h 164"/>
              <a:gd name="T76" fmla="*/ 66 w 101"/>
              <a:gd name="T77" fmla="*/ 77 h 164"/>
              <a:gd name="T78" fmla="*/ 79 w 101"/>
              <a:gd name="T79" fmla="*/ 81 h 164"/>
              <a:gd name="T80" fmla="*/ 91 w 101"/>
              <a:gd name="T81" fmla="*/ 89 h 164"/>
              <a:gd name="T82" fmla="*/ 98 w 101"/>
              <a:gd name="T83" fmla="*/ 100 h 164"/>
              <a:gd name="T84" fmla="*/ 101 w 101"/>
              <a:gd name="T85" fmla="*/ 117 h 164"/>
              <a:gd name="T86" fmla="*/ 96 w 101"/>
              <a:gd name="T87" fmla="*/ 138 h 164"/>
              <a:gd name="T88" fmla="*/ 83 w 101"/>
              <a:gd name="T89" fmla="*/ 153 h 164"/>
              <a:gd name="T90" fmla="*/ 63 w 101"/>
              <a:gd name="T91" fmla="*/ 161 h 164"/>
              <a:gd name="T92" fmla="*/ 41 w 101"/>
              <a:gd name="T93" fmla="*/ 164 h 164"/>
              <a:gd name="T94" fmla="*/ 32 w 101"/>
              <a:gd name="T95" fmla="*/ 164 h 164"/>
              <a:gd name="T96" fmla="*/ 21 w 101"/>
              <a:gd name="T97" fmla="*/ 164 h 164"/>
              <a:gd name="T98" fmla="*/ 10 w 101"/>
              <a:gd name="T99" fmla="*/ 163 h 164"/>
              <a:gd name="T100" fmla="*/ 0 w 101"/>
              <a:gd name="T101" fmla="*/ 161 h 164"/>
              <a:gd name="T102" fmla="*/ 0 w 101"/>
              <a:gd name="T103" fmla="*/ 3 h 164"/>
              <a:gd name="T104" fmla="*/ 19 w 101"/>
              <a:gd name="T105" fmla="*/ 1 h 164"/>
              <a:gd name="T106" fmla="*/ 44 w 101"/>
              <a:gd name="T107" fmla="*/ 0 h 164"/>
              <a:gd name="T108" fmla="*/ 62 w 101"/>
              <a:gd name="T109" fmla="*/ 1 h 164"/>
              <a:gd name="T110" fmla="*/ 79 w 101"/>
              <a:gd name="T111" fmla="*/ 7 h 164"/>
              <a:gd name="T112" fmla="*/ 92 w 101"/>
              <a:gd name="T113" fmla="*/ 19 h 164"/>
              <a:gd name="T114" fmla="*/ 96 w 101"/>
              <a:gd name="T115" fmla="*/ 38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 h="164">
                <a:moveTo>
                  <a:pt x="43" y="148"/>
                </a:moveTo>
                <a:lnTo>
                  <a:pt x="43" y="148"/>
                </a:lnTo>
                <a:cubicBezTo>
                  <a:pt x="48" y="148"/>
                  <a:pt x="53" y="147"/>
                  <a:pt x="57" y="146"/>
                </a:cubicBezTo>
                <a:cubicBezTo>
                  <a:pt x="62" y="145"/>
                  <a:pt x="66" y="143"/>
                  <a:pt x="70" y="140"/>
                </a:cubicBezTo>
                <a:cubicBezTo>
                  <a:pt x="73" y="138"/>
                  <a:pt x="76" y="135"/>
                  <a:pt x="78" y="131"/>
                </a:cubicBezTo>
                <a:cubicBezTo>
                  <a:pt x="80" y="127"/>
                  <a:pt x="81" y="123"/>
                  <a:pt x="81" y="118"/>
                </a:cubicBezTo>
                <a:cubicBezTo>
                  <a:pt x="81" y="112"/>
                  <a:pt x="80" y="107"/>
                  <a:pt x="77" y="103"/>
                </a:cubicBezTo>
                <a:cubicBezTo>
                  <a:pt x="75" y="99"/>
                  <a:pt x="72" y="96"/>
                  <a:pt x="67" y="94"/>
                </a:cubicBezTo>
                <a:cubicBezTo>
                  <a:pt x="63" y="92"/>
                  <a:pt x="59" y="90"/>
                  <a:pt x="54" y="90"/>
                </a:cubicBezTo>
                <a:cubicBezTo>
                  <a:pt x="49" y="89"/>
                  <a:pt x="44" y="88"/>
                  <a:pt x="39" y="88"/>
                </a:cubicBezTo>
                <a:lnTo>
                  <a:pt x="19" y="88"/>
                </a:lnTo>
                <a:lnTo>
                  <a:pt x="19" y="146"/>
                </a:lnTo>
                <a:cubicBezTo>
                  <a:pt x="20" y="146"/>
                  <a:pt x="21" y="146"/>
                  <a:pt x="23" y="147"/>
                </a:cubicBezTo>
                <a:cubicBezTo>
                  <a:pt x="25" y="147"/>
                  <a:pt x="27" y="147"/>
                  <a:pt x="30" y="147"/>
                </a:cubicBezTo>
                <a:cubicBezTo>
                  <a:pt x="32" y="147"/>
                  <a:pt x="34" y="147"/>
                  <a:pt x="37" y="147"/>
                </a:cubicBezTo>
                <a:cubicBezTo>
                  <a:pt x="39" y="148"/>
                  <a:pt x="41" y="148"/>
                  <a:pt x="43" y="148"/>
                </a:cubicBezTo>
                <a:close/>
                <a:moveTo>
                  <a:pt x="31" y="72"/>
                </a:moveTo>
                <a:lnTo>
                  <a:pt x="31" y="72"/>
                </a:lnTo>
                <a:cubicBezTo>
                  <a:pt x="33" y="72"/>
                  <a:pt x="36" y="72"/>
                  <a:pt x="40" y="72"/>
                </a:cubicBezTo>
                <a:cubicBezTo>
                  <a:pt x="44" y="72"/>
                  <a:pt x="47" y="72"/>
                  <a:pt x="49" y="71"/>
                </a:cubicBezTo>
                <a:cubicBezTo>
                  <a:pt x="53" y="70"/>
                  <a:pt x="56" y="69"/>
                  <a:pt x="60" y="67"/>
                </a:cubicBezTo>
                <a:cubicBezTo>
                  <a:pt x="63" y="65"/>
                  <a:pt x="66" y="63"/>
                  <a:pt x="68" y="61"/>
                </a:cubicBezTo>
                <a:cubicBezTo>
                  <a:pt x="71" y="58"/>
                  <a:pt x="73" y="56"/>
                  <a:pt x="74" y="52"/>
                </a:cubicBezTo>
                <a:cubicBezTo>
                  <a:pt x="76" y="49"/>
                  <a:pt x="76" y="46"/>
                  <a:pt x="76" y="42"/>
                </a:cubicBezTo>
                <a:cubicBezTo>
                  <a:pt x="76" y="37"/>
                  <a:pt x="75" y="33"/>
                  <a:pt x="73" y="30"/>
                </a:cubicBezTo>
                <a:cubicBezTo>
                  <a:pt x="72" y="26"/>
                  <a:pt x="69" y="24"/>
                  <a:pt x="66" y="22"/>
                </a:cubicBezTo>
                <a:cubicBezTo>
                  <a:pt x="63" y="20"/>
                  <a:pt x="59" y="18"/>
                  <a:pt x="55" y="18"/>
                </a:cubicBezTo>
                <a:cubicBezTo>
                  <a:pt x="51" y="17"/>
                  <a:pt x="46" y="16"/>
                  <a:pt x="42" y="16"/>
                </a:cubicBezTo>
                <a:cubicBezTo>
                  <a:pt x="37" y="16"/>
                  <a:pt x="32" y="16"/>
                  <a:pt x="28" y="17"/>
                </a:cubicBezTo>
                <a:cubicBezTo>
                  <a:pt x="24" y="17"/>
                  <a:pt x="21" y="17"/>
                  <a:pt x="19" y="18"/>
                </a:cubicBezTo>
                <a:lnTo>
                  <a:pt x="19" y="72"/>
                </a:lnTo>
                <a:lnTo>
                  <a:pt x="31" y="72"/>
                </a:lnTo>
                <a:close/>
                <a:moveTo>
                  <a:pt x="96" y="38"/>
                </a:moveTo>
                <a:lnTo>
                  <a:pt x="96" y="38"/>
                </a:lnTo>
                <a:cubicBezTo>
                  <a:pt x="96" y="42"/>
                  <a:pt x="96" y="46"/>
                  <a:pt x="95" y="50"/>
                </a:cubicBezTo>
                <a:cubicBezTo>
                  <a:pt x="93" y="54"/>
                  <a:pt x="92" y="58"/>
                  <a:pt x="89" y="61"/>
                </a:cubicBezTo>
                <a:cubicBezTo>
                  <a:pt x="87" y="65"/>
                  <a:pt x="84" y="68"/>
                  <a:pt x="80" y="70"/>
                </a:cubicBezTo>
                <a:cubicBezTo>
                  <a:pt x="76" y="73"/>
                  <a:pt x="71" y="75"/>
                  <a:pt x="66" y="76"/>
                </a:cubicBezTo>
                <a:lnTo>
                  <a:pt x="66" y="77"/>
                </a:lnTo>
                <a:cubicBezTo>
                  <a:pt x="71" y="78"/>
                  <a:pt x="75" y="79"/>
                  <a:pt x="79" y="81"/>
                </a:cubicBezTo>
                <a:cubicBezTo>
                  <a:pt x="84" y="83"/>
                  <a:pt x="87" y="85"/>
                  <a:pt x="91" y="89"/>
                </a:cubicBezTo>
                <a:cubicBezTo>
                  <a:pt x="94" y="92"/>
                  <a:pt x="96" y="96"/>
                  <a:pt x="98" y="100"/>
                </a:cubicBezTo>
                <a:cubicBezTo>
                  <a:pt x="100" y="105"/>
                  <a:pt x="101" y="110"/>
                  <a:pt x="101" y="117"/>
                </a:cubicBezTo>
                <a:cubicBezTo>
                  <a:pt x="101" y="125"/>
                  <a:pt x="100" y="132"/>
                  <a:pt x="96" y="138"/>
                </a:cubicBezTo>
                <a:cubicBezTo>
                  <a:pt x="93" y="144"/>
                  <a:pt x="88" y="149"/>
                  <a:pt x="83" y="153"/>
                </a:cubicBezTo>
                <a:cubicBezTo>
                  <a:pt x="77" y="157"/>
                  <a:pt x="71" y="160"/>
                  <a:pt x="63" y="161"/>
                </a:cubicBezTo>
                <a:cubicBezTo>
                  <a:pt x="56" y="163"/>
                  <a:pt x="49" y="164"/>
                  <a:pt x="41" y="164"/>
                </a:cubicBezTo>
                <a:lnTo>
                  <a:pt x="32" y="164"/>
                </a:lnTo>
                <a:cubicBezTo>
                  <a:pt x="29" y="164"/>
                  <a:pt x="25" y="164"/>
                  <a:pt x="21" y="164"/>
                </a:cubicBezTo>
                <a:cubicBezTo>
                  <a:pt x="17" y="164"/>
                  <a:pt x="14" y="163"/>
                  <a:pt x="10" y="163"/>
                </a:cubicBezTo>
                <a:cubicBezTo>
                  <a:pt x="6" y="162"/>
                  <a:pt x="3" y="162"/>
                  <a:pt x="0" y="161"/>
                </a:cubicBezTo>
                <a:lnTo>
                  <a:pt x="0" y="3"/>
                </a:lnTo>
                <a:cubicBezTo>
                  <a:pt x="5" y="2"/>
                  <a:pt x="12" y="1"/>
                  <a:pt x="19" y="1"/>
                </a:cubicBezTo>
                <a:cubicBezTo>
                  <a:pt x="27" y="0"/>
                  <a:pt x="35" y="0"/>
                  <a:pt x="44" y="0"/>
                </a:cubicBezTo>
                <a:cubicBezTo>
                  <a:pt x="50" y="0"/>
                  <a:pt x="56" y="0"/>
                  <a:pt x="62" y="1"/>
                </a:cubicBezTo>
                <a:cubicBezTo>
                  <a:pt x="68" y="2"/>
                  <a:pt x="74" y="4"/>
                  <a:pt x="79" y="7"/>
                </a:cubicBezTo>
                <a:cubicBezTo>
                  <a:pt x="84" y="10"/>
                  <a:pt x="88" y="14"/>
                  <a:pt x="92" y="19"/>
                </a:cubicBezTo>
                <a:cubicBezTo>
                  <a:pt x="95" y="24"/>
                  <a:pt x="96" y="30"/>
                  <a:pt x="96" y="38"/>
                </a:cubicBez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39" name="Freeform 1939"/>
          <p:cNvSpPr>
            <a:spLocks noEditPoints="1"/>
          </p:cNvSpPr>
          <p:nvPr userDrawn="1"/>
        </p:nvSpPr>
        <p:spPr bwMode="auto">
          <a:xfrm>
            <a:off x="852488" y="623889"/>
            <a:ext cx="44450" cy="74613"/>
          </a:xfrm>
          <a:custGeom>
            <a:avLst/>
            <a:gdLst>
              <a:gd name="T0" fmla="*/ 25 w 63"/>
              <a:gd name="T1" fmla="*/ 10 h 102"/>
              <a:gd name="T2" fmla="*/ 25 w 63"/>
              <a:gd name="T3" fmla="*/ 10 h 102"/>
              <a:gd name="T4" fmla="*/ 18 w 63"/>
              <a:gd name="T5" fmla="*/ 10 h 102"/>
              <a:gd name="T6" fmla="*/ 12 w 63"/>
              <a:gd name="T7" fmla="*/ 11 h 102"/>
              <a:gd name="T8" fmla="*/ 12 w 63"/>
              <a:gd name="T9" fmla="*/ 53 h 102"/>
              <a:gd name="T10" fmla="*/ 15 w 63"/>
              <a:gd name="T11" fmla="*/ 53 h 102"/>
              <a:gd name="T12" fmla="*/ 18 w 63"/>
              <a:gd name="T13" fmla="*/ 53 h 102"/>
              <a:gd name="T14" fmla="*/ 21 w 63"/>
              <a:gd name="T15" fmla="*/ 53 h 102"/>
              <a:gd name="T16" fmla="*/ 24 w 63"/>
              <a:gd name="T17" fmla="*/ 53 h 102"/>
              <a:gd name="T18" fmla="*/ 33 w 63"/>
              <a:gd name="T19" fmla="*/ 52 h 102"/>
              <a:gd name="T20" fmla="*/ 42 w 63"/>
              <a:gd name="T21" fmla="*/ 49 h 102"/>
              <a:gd name="T22" fmla="*/ 48 w 63"/>
              <a:gd name="T23" fmla="*/ 42 h 102"/>
              <a:gd name="T24" fmla="*/ 51 w 63"/>
              <a:gd name="T25" fmla="*/ 31 h 102"/>
              <a:gd name="T26" fmla="*/ 48 w 63"/>
              <a:gd name="T27" fmla="*/ 21 h 102"/>
              <a:gd name="T28" fmla="*/ 43 w 63"/>
              <a:gd name="T29" fmla="*/ 14 h 102"/>
              <a:gd name="T30" fmla="*/ 34 w 63"/>
              <a:gd name="T31" fmla="*/ 11 h 102"/>
              <a:gd name="T32" fmla="*/ 25 w 63"/>
              <a:gd name="T33" fmla="*/ 10 h 102"/>
              <a:gd name="T34" fmla="*/ 0 w 63"/>
              <a:gd name="T35" fmla="*/ 2 h 102"/>
              <a:gd name="T36" fmla="*/ 0 w 63"/>
              <a:gd name="T37" fmla="*/ 2 h 102"/>
              <a:gd name="T38" fmla="*/ 12 w 63"/>
              <a:gd name="T39" fmla="*/ 0 h 102"/>
              <a:gd name="T40" fmla="*/ 25 w 63"/>
              <a:gd name="T41" fmla="*/ 0 h 102"/>
              <a:gd name="T42" fmla="*/ 38 w 63"/>
              <a:gd name="T43" fmla="*/ 1 h 102"/>
              <a:gd name="T44" fmla="*/ 51 w 63"/>
              <a:gd name="T45" fmla="*/ 6 h 102"/>
              <a:gd name="T46" fmla="*/ 60 w 63"/>
              <a:gd name="T47" fmla="*/ 15 h 102"/>
              <a:gd name="T48" fmla="*/ 63 w 63"/>
              <a:gd name="T49" fmla="*/ 31 h 102"/>
              <a:gd name="T50" fmla="*/ 60 w 63"/>
              <a:gd name="T51" fmla="*/ 46 h 102"/>
              <a:gd name="T52" fmla="*/ 51 w 63"/>
              <a:gd name="T53" fmla="*/ 56 h 102"/>
              <a:gd name="T54" fmla="*/ 39 w 63"/>
              <a:gd name="T55" fmla="*/ 62 h 102"/>
              <a:gd name="T56" fmla="*/ 24 w 63"/>
              <a:gd name="T57" fmla="*/ 64 h 102"/>
              <a:gd name="T58" fmla="*/ 22 w 63"/>
              <a:gd name="T59" fmla="*/ 64 h 102"/>
              <a:gd name="T60" fmla="*/ 18 w 63"/>
              <a:gd name="T61" fmla="*/ 64 h 102"/>
              <a:gd name="T62" fmla="*/ 15 w 63"/>
              <a:gd name="T63" fmla="*/ 64 h 102"/>
              <a:gd name="T64" fmla="*/ 12 w 63"/>
              <a:gd name="T65" fmla="*/ 63 h 102"/>
              <a:gd name="T66" fmla="*/ 12 w 63"/>
              <a:gd name="T67" fmla="*/ 102 h 102"/>
              <a:gd name="T68" fmla="*/ 0 w 63"/>
              <a:gd name="T69" fmla="*/ 102 h 102"/>
              <a:gd name="T70" fmla="*/ 0 w 63"/>
              <a:gd name="T71" fmla="*/ 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 h="102">
                <a:moveTo>
                  <a:pt x="25" y="10"/>
                </a:moveTo>
                <a:lnTo>
                  <a:pt x="25" y="10"/>
                </a:lnTo>
                <a:cubicBezTo>
                  <a:pt x="23" y="10"/>
                  <a:pt x="20" y="10"/>
                  <a:pt x="18" y="10"/>
                </a:cubicBezTo>
                <a:cubicBezTo>
                  <a:pt x="16" y="10"/>
                  <a:pt x="14" y="10"/>
                  <a:pt x="12" y="11"/>
                </a:cubicBezTo>
                <a:lnTo>
                  <a:pt x="12" y="53"/>
                </a:lnTo>
                <a:cubicBezTo>
                  <a:pt x="13" y="53"/>
                  <a:pt x="14" y="53"/>
                  <a:pt x="15" y="53"/>
                </a:cubicBezTo>
                <a:cubicBezTo>
                  <a:pt x="16" y="53"/>
                  <a:pt x="17" y="53"/>
                  <a:pt x="18" y="53"/>
                </a:cubicBezTo>
                <a:cubicBezTo>
                  <a:pt x="19" y="53"/>
                  <a:pt x="20" y="53"/>
                  <a:pt x="21" y="53"/>
                </a:cubicBezTo>
                <a:lnTo>
                  <a:pt x="24" y="53"/>
                </a:lnTo>
                <a:cubicBezTo>
                  <a:pt x="27" y="53"/>
                  <a:pt x="30" y="53"/>
                  <a:pt x="33" y="52"/>
                </a:cubicBezTo>
                <a:cubicBezTo>
                  <a:pt x="37" y="52"/>
                  <a:pt x="39" y="50"/>
                  <a:pt x="42" y="49"/>
                </a:cubicBezTo>
                <a:cubicBezTo>
                  <a:pt x="45" y="47"/>
                  <a:pt x="47" y="45"/>
                  <a:pt x="48" y="42"/>
                </a:cubicBezTo>
                <a:cubicBezTo>
                  <a:pt x="50" y="39"/>
                  <a:pt x="51" y="35"/>
                  <a:pt x="51" y="31"/>
                </a:cubicBezTo>
                <a:cubicBezTo>
                  <a:pt x="51" y="27"/>
                  <a:pt x="50" y="23"/>
                  <a:pt x="48" y="21"/>
                </a:cubicBezTo>
                <a:cubicBezTo>
                  <a:pt x="47" y="18"/>
                  <a:pt x="45" y="16"/>
                  <a:pt x="43" y="14"/>
                </a:cubicBezTo>
                <a:cubicBezTo>
                  <a:pt x="40" y="13"/>
                  <a:pt x="37" y="12"/>
                  <a:pt x="34" y="11"/>
                </a:cubicBezTo>
                <a:cubicBezTo>
                  <a:pt x="31" y="10"/>
                  <a:pt x="28" y="10"/>
                  <a:pt x="25" y="10"/>
                </a:cubicBezTo>
                <a:close/>
                <a:moveTo>
                  <a:pt x="0" y="2"/>
                </a:moveTo>
                <a:lnTo>
                  <a:pt x="0" y="2"/>
                </a:lnTo>
                <a:cubicBezTo>
                  <a:pt x="4" y="1"/>
                  <a:pt x="8" y="0"/>
                  <a:pt x="12" y="0"/>
                </a:cubicBezTo>
                <a:cubicBezTo>
                  <a:pt x="16" y="0"/>
                  <a:pt x="21" y="0"/>
                  <a:pt x="25" y="0"/>
                </a:cubicBezTo>
                <a:cubicBezTo>
                  <a:pt x="29" y="0"/>
                  <a:pt x="34" y="0"/>
                  <a:pt x="38" y="1"/>
                </a:cubicBezTo>
                <a:cubicBezTo>
                  <a:pt x="43" y="2"/>
                  <a:pt x="47" y="3"/>
                  <a:pt x="51" y="6"/>
                </a:cubicBezTo>
                <a:cubicBezTo>
                  <a:pt x="54" y="8"/>
                  <a:pt x="57" y="11"/>
                  <a:pt x="60" y="15"/>
                </a:cubicBezTo>
                <a:cubicBezTo>
                  <a:pt x="62" y="19"/>
                  <a:pt x="63" y="24"/>
                  <a:pt x="63" y="31"/>
                </a:cubicBezTo>
                <a:cubicBezTo>
                  <a:pt x="63" y="37"/>
                  <a:pt x="62" y="42"/>
                  <a:pt x="60" y="46"/>
                </a:cubicBezTo>
                <a:cubicBezTo>
                  <a:pt x="58" y="50"/>
                  <a:pt x="55" y="54"/>
                  <a:pt x="51" y="56"/>
                </a:cubicBezTo>
                <a:cubicBezTo>
                  <a:pt x="48" y="59"/>
                  <a:pt x="43" y="61"/>
                  <a:pt x="39" y="62"/>
                </a:cubicBezTo>
                <a:cubicBezTo>
                  <a:pt x="34" y="63"/>
                  <a:pt x="29" y="64"/>
                  <a:pt x="24" y="64"/>
                </a:cubicBezTo>
                <a:lnTo>
                  <a:pt x="22" y="64"/>
                </a:lnTo>
                <a:cubicBezTo>
                  <a:pt x="21" y="64"/>
                  <a:pt x="20" y="64"/>
                  <a:pt x="18" y="64"/>
                </a:cubicBezTo>
                <a:cubicBezTo>
                  <a:pt x="17" y="64"/>
                  <a:pt x="16" y="64"/>
                  <a:pt x="15" y="64"/>
                </a:cubicBezTo>
                <a:cubicBezTo>
                  <a:pt x="14" y="63"/>
                  <a:pt x="13" y="63"/>
                  <a:pt x="12" y="63"/>
                </a:cubicBezTo>
                <a:lnTo>
                  <a:pt x="12" y="102"/>
                </a:lnTo>
                <a:lnTo>
                  <a:pt x="0" y="102"/>
                </a:lnTo>
                <a:lnTo>
                  <a:pt x="0" y="2"/>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40" name="Freeform 1940"/>
          <p:cNvSpPr>
            <a:spLocks noEditPoints="1"/>
          </p:cNvSpPr>
          <p:nvPr userDrawn="1"/>
        </p:nvSpPr>
        <p:spPr bwMode="auto">
          <a:xfrm>
            <a:off x="906463" y="623889"/>
            <a:ext cx="58738" cy="74613"/>
          </a:xfrm>
          <a:custGeom>
            <a:avLst/>
            <a:gdLst>
              <a:gd name="T0" fmla="*/ 12 w 82"/>
              <a:gd name="T1" fmla="*/ 52 h 104"/>
              <a:gd name="T2" fmla="*/ 12 w 82"/>
              <a:gd name="T3" fmla="*/ 52 h 104"/>
              <a:gd name="T4" fmla="*/ 14 w 82"/>
              <a:gd name="T5" fmla="*/ 68 h 104"/>
              <a:gd name="T6" fmla="*/ 19 w 82"/>
              <a:gd name="T7" fmla="*/ 81 h 104"/>
              <a:gd name="T8" fmla="*/ 28 w 82"/>
              <a:gd name="T9" fmla="*/ 90 h 104"/>
              <a:gd name="T10" fmla="*/ 41 w 82"/>
              <a:gd name="T11" fmla="*/ 94 h 104"/>
              <a:gd name="T12" fmla="*/ 62 w 82"/>
              <a:gd name="T13" fmla="*/ 83 h 104"/>
              <a:gd name="T14" fmla="*/ 69 w 82"/>
              <a:gd name="T15" fmla="*/ 52 h 104"/>
              <a:gd name="T16" fmla="*/ 68 w 82"/>
              <a:gd name="T17" fmla="*/ 36 h 104"/>
              <a:gd name="T18" fmla="*/ 62 w 82"/>
              <a:gd name="T19" fmla="*/ 23 h 104"/>
              <a:gd name="T20" fmla="*/ 53 w 82"/>
              <a:gd name="T21" fmla="*/ 14 h 104"/>
              <a:gd name="T22" fmla="*/ 41 w 82"/>
              <a:gd name="T23" fmla="*/ 11 h 104"/>
              <a:gd name="T24" fmla="*/ 20 w 82"/>
              <a:gd name="T25" fmla="*/ 21 h 104"/>
              <a:gd name="T26" fmla="*/ 12 w 82"/>
              <a:gd name="T27" fmla="*/ 52 h 104"/>
              <a:gd name="T28" fmla="*/ 0 w 82"/>
              <a:gd name="T29" fmla="*/ 52 h 104"/>
              <a:gd name="T30" fmla="*/ 0 w 82"/>
              <a:gd name="T31" fmla="*/ 52 h 104"/>
              <a:gd name="T32" fmla="*/ 10 w 82"/>
              <a:gd name="T33" fmla="*/ 13 h 104"/>
              <a:gd name="T34" fmla="*/ 41 w 82"/>
              <a:gd name="T35" fmla="*/ 0 h 104"/>
              <a:gd name="T36" fmla="*/ 59 w 82"/>
              <a:gd name="T37" fmla="*/ 4 h 104"/>
              <a:gd name="T38" fmla="*/ 72 w 82"/>
              <a:gd name="T39" fmla="*/ 14 h 104"/>
              <a:gd name="T40" fmla="*/ 79 w 82"/>
              <a:gd name="T41" fmla="*/ 31 h 104"/>
              <a:gd name="T42" fmla="*/ 82 w 82"/>
              <a:gd name="T43" fmla="*/ 52 h 104"/>
              <a:gd name="T44" fmla="*/ 71 w 82"/>
              <a:gd name="T45" fmla="*/ 91 h 104"/>
              <a:gd name="T46" fmla="*/ 41 w 82"/>
              <a:gd name="T47" fmla="*/ 104 h 104"/>
              <a:gd name="T48" fmla="*/ 22 w 82"/>
              <a:gd name="T49" fmla="*/ 101 h 104"/>
              <a:gd name="T50" fmla="*/ 10 w 82"/>
              <a:gd name="T51" fmla="*/ 90 h 104"/>
              <a:gd name="T52" fmla="*/ 2 w 82"/>
              <a:gd name="T53" fmla="*/ 74 h 104"/>
              <a:gd name="T54" fmla="*/ 0 w 82"/>
              <a:gd name="T55"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104">
                <a:moveTo>
                  <a:pt x="12" y="52"/>
                </a:moveTo>
                <a:lnTo>
                  <a:pt x="12" y="52"/>
                </a:lnTo>
                <a:cubicBezTo>
                  <a:pt x="12" y="58"/>
                  <a:pt x="13" y="63"/>
                  <a:pt x="14" y="68"/>
                </a:cubicBezTo>
                <a:cubicBezTo>
                  <a:pt x="15" y="73"/>
                  <a:pt x="17" y="77"/>
                  <a:pt x="19" y="81"/>
                </a:cubicBezTo>
                <a:cubicBezTo>
                  <a:pt x="21" y="85"/>
                  <a:pt x="24" y="88"/>
                  <a:pt x="28" y="90"/>
                </a:cubicBezTo>
                <a:cubicBezTo>
                  <a:pt x="31" y="92"/>
                  <a:pt x="36" y="94"/>
                  <a:pt x="41" y="94"/>
                </a:cubicBezTo>
                <a:cubicBezTo>
                  <a:pt x="50" y="94"/>
                  <a:pt x="57" y="90"/>
                  <a:pt x="62" y="83"/>
                </a:cubicBezTo>
                <a:cubicBezTo>
                  <a:pt x="67" y="77"/>
                  <a:pt x="69" y="66"/>
                  <a:pt x="69" y="52"/>
                </a:cubicBezTo>
                <a:cubicBezTo>
                  <a:pt x="69" y="47"/>
                  <a:pt x="69" y="41"/>
                  <a:pt x="68" y="36"/>
                </a:cubicBezTo>
                <a:cubicBezTo>
                  <a:pt x="66" y="31"/>
                  <a:pt x="65" y="27"/>
                  <a:pt x="62" y="23"/>
                </a:cubicBezTo>
                <a:cubicBezTo>
                  <a:pt x="60" y="19"/>
                  <a:pt x="57" y="16"/>
                  <a:pt x="53" y="14"/>
                </a:cubicBezTo>
                <a:cubicBezTo>
                  <a:pt x="50" y="12"/>
                  <a:pt x="46" y="11"/>
                  <a:pt x="41" y="11"/>
                </a:cubicBezTo>
                <a:cubicBezTo>
                  <a:pt x="32" y="11"/>
                  <a:pt x="25" y="14"/>
                  <a:pt x="20" y="21"/>
                </a:cubicBezTo>
                <a:cubicBezTo>
                  <a:pt x="15" y="28"/>
                  <a:pt x="12" y="38"/>
                  <a:pt x="12" y="52"/>
                </a:cubicBezTo>
                <a:close/>
                <a:moveTo>
                  <a:pt x="0" y="52"/>
                </a:moveTo>
                <a:lnTo>
                  <a:pt x="0" y="52"/>
                </a:lnTo>
                <a:cubicBezTo>
                  <a:pt x="0" y="35"/>
                  <a:pt x="3" y="22"/>
                  <a:pt x="10" y="13"/>
                </a:cubicBezTo>
                <a:cubicBezTo>
                  <a:pt x="17" y="4"/>
                  <a:pt x="27" y="0"/>
                  <a:pt x="41" y="0"/>
                </a:cubicBezTo>
                <a:cubicBezTo>
                  <a:pt x="48" y="0"/>
                  <a:pt x="54" y="1"/>
                  <a:pt x="59" y="4"/>
                </a:cubicBezTo>
                <a:cubicBezTo>
                  <a:pt x="64" y="6"/>
                  <a:pt x="68" y="10"/>
                  <a:pt x="72" y="14"/>
                </a:cubicBezTo>
                <a:cubicBezTo>
                  <a:pt x="75" y="19"/>
                  <a:pt x="78" y="24"/>
                  <a:pt x="79" y="31"/>
                </a:cubicBezTo>
                <a:cubicBezTo>
                  <a:pt x="81" y="37"/>
                  <a:pt x="82" y="44"/>
                  <a:pt x="82" y="52"/>
                </a:cubicBezTo>
                <a:cubicBezTo>
                  <a:pt x="82" y="69"/>
                  <a:pt x="78" y="82"/>
                  <a:pt x="71" y="91"/>
                </a:cubicBezTo>
                <a:cubicBezTo>
                  <a:pt x="64" y="100"/>
                  <a:pt x="54" y="104"/>
                  <a:pt x="41" y="104"/>
                </a:cubicBezTo>
                <a:cubicBezTo>
                  <a:pt x="34" y="104"/>
                  <a:pt x="27" y="103"/>
                  <a:pt x="22" y="101"/>
                </a:cubicBezTo>
                <a:cubicBezTo>
                  <a:pt x="17" y="98"/>
                  <a:pt x="13" y="95"/>
                  <a:pt x="10" y="90"/>
                </a:cubicBezTo>
                <a:cubicBezTo>
                  <a:pt x="6" y="85"/>
                  <a:pt x="4" y="80"/>
                  <a:pt x="2" y="74"/>
                </a:cubicBezTo>
                <a:cubicBezTo>
                  <a:pt x="0" y="67"/>
                  <a:pt x="0" y="60"/>
                  <a:pt x="0" y="52"/>
                </a:cubicBez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41" name="Freeform 1941"/>
          <p:cNvSpPr>
            <a:spLocks/>
          </p:cNvSpPr>
          <p:nvPr userDrawn="1"/>
        </p:nvSpPr>
        <p:spPr bwMode="auto">
          <a:xfrm>
            <a:off x="977901" y="623889"/>
            <a:ext cx="49213" cy="74613"/>
          </a:xfrm>
          <a:custGeom>
            <a:avLst/>
            <a:gdLst>
              <a:gd name="T0" fmla="*/ 69 w 69"/>
              <a:gd name="T1" fmla="*/ 98 h 104"/>
              <a:gd name="T2" fmla="*/ 69 w 69"/>
              <a:gd name="T3" fmla="*/ 98 h 104"/>
              <a:gd name="T4" fmla="*/ 58 w 69"/>
              <a:gd name="T5" fmla="*/ 103 h 104"/>
              <a:gd name="T6" fmla="*/ 44 w 69"/>
              <a:gd name="T7" fmla="*/ 104 h 104"/>
              <a:gd name="T8" fmla="*/ 27 w 69"/>
              <a:gd name="T9" fmla="*/ 101 h 104"/>
              <a:gd name="T10" fmla="*/ 13 w 69"/>
              <a:gd name="T11" fmla="*/ 92 h 104"/>
              <a:gd name="T12" fmla="*/ 4 w 69"/>
              <a:gd name="T13" fmla="*/ 76 h 104"/>
              <a:gd name="T14" fmla="*/ 0 w 69"/>
              <a:gd name="T15" fmla="*/ 52 h 104"/>
              <a:gd name="T16" fmla="*/ 4 w 69"/>
              <a:gd name="T17" fmla="*/ 28 h 104"/>
              <a:gd name="T18" fmla="*/ 14 w 69"/>
              <a:gd name="T19" fmla="*/ 12 h 104"/>
              <a:gd name="T20" fmla="*/ 28 w 69"/>
              <a:gd name="T21" fmla="*/ 3 h 104"/>
              <a:gd name="T22" fmla="*/ 44 w 69"/>
              <a:gd name="T23" fmla="*/ 0 h 104"/>
              <a:gd name="T24" fmla="*/ 58 w 69"/>
              <a:gd name="T25" fmla="*/ 1 h 104"/>
              <a:gd name="T26" fmla="*/ 67 w 69"/>
              <a:gd name="T27" fmla="*/ 3 h 104"/>
              <a:gd name="T28" fmla="*/ 65 w 69"/>
              <a:gd name="T29" fmla="*/ 14 h 104"/>
              <a:gd name="T30" fmla="*/ 45 w 69"/>
              <a:gd name="T31" fmla="*/ 11 h 104"/>
              <a:gd name="T32" fmla="*/ 33 w 69"/>
              <a:gd name="T33" fmla="*/ 13 h 104"/>
              <a:gd name="T34" fmla="*/ 23 w 69"/>
              <a:gd name="T35" fmla="*/ 20 h 104"/>
              <a:gd name="T36" fmla="*/ 16 w 69"/>
              <a:gd name="T37" fmla="*/ 33 h 104"/>
              <a:gd name="T38" fmla="*/ 13 w 69"/>
              <a:gd name="T39" fmla="*/ 52 h 104"/>
              <a:gd name="T40" fmla="*/ 15 w 69"/>
              <a:gd name="T41" fmla="*/ 70 h 104"/>
              <a:gd name="T42" fmla="*/ 23 w 69"/>
              <a:gd name="T43" fmla="*/ 83 h 104"/>
              <a:gd name="T44" fmla="*/ 33 w 69"/>
              <a:gd name="T45" fmla="*/ 91 h 104"/>
              <a:gd name="T46" fmla="*/ 47 w 69"/>
              <a:gd name="T47" fmla="*/ 94 h 104"/>
              <a:gd name="T48" fmla="*/ 58 w 69"/>
              <a:gd name="T49" fmla="*/ 92 h 104"/>
              <a:gd name="T50" fmla="*/ 66 w 69"/>
              <a:gd name="T51" fmla="*/ 89 h 104"/>
              <a:gd name="T52" fmla="*/ 69 w 69"/>
              <a:gd name="T53"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104">
                <a:moveTo>
                  <a:pt x="69" y="98"/>
                </a:moveTo>
                <a:lnTo>
                  <a:pt x="69" y="98"/>
                </a:lnTo>
                <a:cubicBezTo>
                  <a:pt x="66" y="101"/>
                  <a:pt x="62" y="102"/>
                  <a:pt x="58" y="103"/>
                </a:cubicBezTo>
                <a:cubicBezTo>
                  <a:pt x="54" y="104"/>
                  <a:pt x="49" y="104"/>
                  <a:pt x="44" y="104"/>
                </a:cubicBezTo>
                <a:cubicBezTo>
                  <a:pt x="38" y="104"/>
                  <a:pt x="32" y="103"/>
                  <a:pt x="27" y="101"/>
                </a:cubicBezTo>
                <a:cubicBezTo>
                  <a:pt x="22" y="99"/>
                  <a:pt x="17" y="96"/>
                  <a:pt x="13" y="92"/>
                </a:cubicBezTo>
                <a:cubicBezTo>
                  <a:pt x="9" y="88"/>
                  <a:pt x="6" y="82"/>
                  <a:pt x="4" y="76"/>
                </a:cubicBezTo>
                <a:cubicBezTo>
                  <a:pt x="1" y="69"/>
                  <a:pt x="0" y="61"/>
                  <a:pt x="0" y="52"/>
                </a:cubicBezTo>
                <a:cubicBezTo>
                  <a:pt x="0" y="43"/>
                  <a:pt x="1" y="35"/>
                  <a:pt x="4" y="28"/>
                </a:cubicBezTo>
                <a:cubicBezTo>
                  <a:pt x="7" y="22"/>
                  <a:pt x="10" y="16"/>
                  <a:pt x="14" y="12"/>
                </a:cubicBezTo>
                <a:cubicBezTo>
                  <a:pt x="18" y="8"/>
                  <a:pt x="23" y="5"/>
                  <a:pt x="28" y="3"/>
                </a:cubicBezTo>
                <a:cubicBezTo>
                  <a:pt x="33" y="1"/>
                  <a:pt x="39" y="0"/>
                  <a:pt x="44" y="0"/>
                </a:cubicBezTo>
                <a:cubicBezTo>
                  <a:pt x="50" y="0"/>
                  <a:pt x="54" y="0"/>
                  <a:pt x="58" y="1"/>
                </a:cubicBezTo>
                <a:cubicBezTo>
                  <a:pt x="62" y="2"/>
                  <a:pt x="65" y="2"/>
                  <a:pt x="67" y="3"/>
                </a:cubicBezTo>
                <a:lnTo>
                  <a:pt x="65" y="14"/>
                </a:lnTo>
                <a:cubicBezTo>
                  <a:pt x="60" y="12"/>
                  <a:pt x="53" y="11"/>
                  <a:pt x="45" y="11"/>
                </a:cubicBezTo>
                <a:cubicBezTo>
                  <a:pt x="41" y="11"/>
                  <a:pt x="37" y="11"/>
                  <a:pt x="33" y="13"/>
                </a:cubicBezTo>
                <a:cubicBezTo>
                  <a:pt x="29" y="14"/>
                  <a:pt x="26" y="17"/>
                  <a:pt x="23" y="20"/>
                </a:cubicBezTo>
                <a:cubicBezTo>
                  <a:pt x="20" y="23"/>
                  <a:pt x="17" y="27"/>
                  <a:pt x="16" y="33"/>
                </a:cubicBezTo>
                <a:cubicBezTo>
                  <a:pt x="14" y="38"/>
                  <a:pt x="13" y="44"/>
                  <a:pt x="13" y="52"/>
                </a:cubicBezTo>
                <a:cubicBezTo>
                  <a:pt x="13" y="59"/>
                  <a:pt x="14" y="65"/>
                  <a:pt x="15" y="70"/>
                </a:cubicBezTo>
                <a:cubicBezTo>
                  <a:pt x="17" y="75"/>
                  <a:pt x="20" y="80"/>
                  <a:pt x="23" y="83"/>
                </a:cubicBezTo>
                <a:cubicBezTo>
                  <a:pt x="26" y="87"/>
                  <a:pt x="29" y="89"/>
                  <a:pt x="33" y="91"/>
                </a:cubicBezTo>
                <a:cubicBezTo>
                  <a:pt x="37" y="93"/>
                  <a:pt x="42" y="94"/>
                  <a:pt x="47" y="94"/>
                </a:cubicBezTo>
                <a:cubicBezTo>
                  <a:pt x="51" y="94"/>
                  <a:pt x="55" y="93"/>
                  <a:pt x="58" y="92"/>
                </a:cubicBezTo>
                <a:cubicBezTo>
                  <a:pt x="61" y="91"/>
                  <a:pt x="64" y="90"/>
                  <a:pt x="66" y="89"/>
                </a:cubicBezTo>
                <a:lnTo>
                  <a:pt x="69" y="98"/>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42" name="Freeform 1942"/>
          <p:cNvSpPr>
            <a:spLocks/>
          </p:cNvSpPr>
          <p:nvPr userDrawn="1"/>
        </p:nvSpPr>
        <p:spPr bwMode="auto">
          <a:xfrm>
            <a:off x="1035051" y="623889"/>
            <a:ext cx="49213" cy="74613"/>
          </a:xfrm>
          <a:custGeom>
            <a:avLst/>
            <a:gdLst>
              <a:gd name="T0" fmla="*/ 69 w 69"/>
              <a:gd name="T1" fmla="*/ 98 h 104"/>
              <a:gd name="T2" fmla="*/ 69 w 69"/>
              <a:gd name="T3" fmla="*/ 98 h 104"/>
              <a:gd name="T4" fmla="*/ 58 w 69"/>
              <a:gd name="T5" fmla="*/ 103 h 104"/>
              <a:gd name="T6" fmla="*/ 44 w 69"/>
              <a:gd name="T7" fmla="*/ 104 h 104"/>
              <a:gd name="T8" fmla="*/ 27 w 69"/>
              <a:gd name="T9" fmla="*/ 101 h 104"/>
              <a:gd name="T10" fmla="*/ 13 w 69"/>
              <a:gd name="T11" fmla="*/ 92 h 104"/>
              <a:gd name="T12" fmla="*/ 3 w 69"/>
              <a:gd name="T13" fmla="*/ 76 h 104"/>
              <a:gd name="T14" fmla="*/ 0 w 69"/>
              <a:gd name="T15" fmla="*/ 52 h 104"/>
              <a:gd name="T16" fmla="*/ 4 w 69"/>
              <a:gd name="T17" fmla="*/ 28 h 104"/>
              <a:gd name="T18" fmla="*/ 14 w 69"/>
              <a:gd name="T19" fmla="*/ 12 h 104"/>
              <a:gd name="T20" fmla="*/ 28 w 69"/>
              <a:gd name="T21" fmla="*/ 3 h 104"/>
              <a:gd name="T22" fmla="*/ 44 w 69"/>
              <a:gd name="T23" fmla="*/ 0 h 104"/>
              <a:gd name="T24" fmla="*/ 58 w 69"/>
              <a:gd name="T25" fmla="*/ 1 h 104"/>
              <a:gd name="T26" fmla="*/ 67 w 69"/>
              <a:gd name="T27" fmla="*/ 3 h 104"/>
              <a:gd name="T28" fmla="*/ 64 w 69"/>
              <a:gd name="T29" fmla="*/ 14 h 104"/>
              <a:gd name="T30" fmla="*/ 45 w 69"/>
              <a:gd name="T31" fmla="*/ 11 h 104"/>
              <a:gd name="T32" fmla="*/ 33 w 69"/>
              <a:gd name="T33" fmla="*/ 13 h 104"/>
              <a:gd name="T34" fmla="*/ 23 w 69"/>
              <a:gd name="T35" fmla="*/ 20 h 104"/>
              <a:gd name="T36" fmla="*/ 15 w 69"/>
              <a:gd name="T37" fmla="*/ 33 h 104"/>
              <a:gd name="T38" fmla="*/ 13 w 69"/>
              <a:gd name="T39" fmla="*/ 52 h 104"/>
              <a:gd name="T40" fmla="*/ 15 w 69"/>
              <a:gd name="T41" fmla="*/ 70 h 104"/>
              <a:gd name="T42" fmla="*/ 22 w 69"/>
              <a:gd name="T43" fmla="*/ 83 h 104"/>
              <a:gd name="T44" fmla="*/ 33 w 69"/>
              <a:gd name="T45" fmla="*/ 91 h 104"/>
              <a:gd name="T46" fmla="*/ 46 w 69"/>
              <a:gd name="T47" fmla="*/ 94 h 104"/>
              <a:gd name="T48" fmla="*/ 58 w 69"/>
              <a:gd name="T49" fmla="*/ 92 h 104"/>
              <a:gd name="T50" fmla="*/ 66 w 69"/>
              <a:gd name="T51" fmla="*/ 89 h 104"/>
              <a:gd name="T52" fmla="*/ 69 w 69"/>
              <a:gd name="T53"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104">
                <a:moveTo>
                  <a:pt x="69" y="98"/>
                </a:moveTo>
                <a:lnTo>
                  <a:pt x="69" y="98"/>
                </a:lnTo>
                <a:cubicBezTo>
                  <a:pt x="66" y="101"/>
                  <a:pt x="62" y="102"/>
                  <a:pt x="58" y="103"/>
                </a:cubicBezTo>
                <a:cubicBezTo>
                  <a:pt x="53" y="104"/>
                  <a:pt x="49" y="104"/>
                  <a:pt x="44" y="104"/>
                </a:cubicBezTo>
                <a:cubicBezTo>
                  <a:pt x="37" y="104"/>
                  <a:pt x="32" y="103"/>
                  <a:pt x="27" y="101"/>
                </a:cubicBezTo>
                <a:cubicBezTo>
                  <a:pt x="21" y="99"/>
                  <a:pt x="17" y="96"/>
                  <a:pt x="13" y="92"/>
                </a:cubicBezTo>
                <a:cubicBezTo>
                  <a:pt x="9" y="88"/>
                  <a:pt x="6" y="82"/>
                  <a:pt x="3" y="76"/>
                </a:cubicBezTo>
                <a:cubicBezTo>
                  <a:pt x="1" y="69"/>
                  <a:pt x="0" y="61"/>
                  <a:pt x="0" y="52"/>
                </a:cubicBezTo>
                <a:cubicBezTo>
                  <a:pt x="0" y="43"/>
                  <a:pt x="1" y="35"/>
                  <a:pt x="4" y="28"/>
                </a:cubicBezTo>
                <a:cubicBezTo>
                  <a:pt x="6" y="22"/>
                  <a:pt x="10" y="16"/>
                  <a:pt x="14" y="12"/>
                </a:cubicBezTo>
                <a:cubicBezTo>
                  <a:pt x="18" y="8"/>
                  <a:pt x="23" y="5"/>
                  <a:pt x="28" y="3"/>
                </a:cubicBezTo>
                <a:cubicBezTo>
                  <a:pt x="33" y="1"/>
                  <a:pt x="38" y="0"/>
                  <a:pt x="44" y="0"/>
                </a:cubicBezTo>
                <a:cubicBezTo>
                  <a:pt x="49" y="0"/>
                  <a:pt x="54" y="0"/>
                  <a:pt x="58" y="1"/>
                </a:cubicBezTo>
                <a:cubicBezTo>
                  <a:pt x="61" y="2"/>
                  <a:pt x="65" y="2"/>
                  <a:pt x="67" y="3"/>
                </a:cubicBezTo>
                <a:lnTo>
                  <a:pt x="64" y="14"/>
                </a:lnTo>
                <a:cubicBezTo>
                  <a:pt x="60" y="12"/>
                  <a:pt x="53" y="11"/>
                  <a:pt x="45" y="11"/>
                </a:cubicBezTo>
                <a:cubicBezTo>
                  <a:pt x="41" y="11"/>
                  <a:pt x="37" y="11"/>
                  <a:pt x="33" y="13"/>
                </a:cubicBezTo>
                <a:cubicBezTo>
                  <a:pt x="29" y="14"/>
                  <a:pt x="26" y="17"/>
                  <a:pt x="23" y="20"/>
                </a:cubicBezTo>
                <a:cubicBezTo>
                  <a:pt x="20" y="23"/>
                  <a:pt x="17" y="27"/>
                  <a:pt x="15" y="33"/>
                </a:cubicBezTo>
                <a:cubicBezTo>
                  <a:pt x="13" y="38"/>
                  <a:pt x="13" y="44"/>
                  <a:pt x="13" y="52"/>
                </a:cubicBezTo>
                <a:cubicBezTo>
                  <a:pt x="13" y="59"/>
                  <a:pt x="13" y="65"/>
                  <a:pt x="15" y="70"/>
                </a:cubicBezTo>
                <a:cubicBezTo>
                  <a:pt x="17" y="75"/>
                  <a:pt x="19" y="80"/>
                  <a:pt x="22" y="83"/>
                </a:cubicBezTo>
                <a:cubicBezTo>
                  <a:pt x="25" y="87"/>
                  <a:pt x="29" y="89"/>
                  <a:pt x="33" y="91"/>
                </a:cubicBezTo>
                <a:cubicBezTo>
                  <a:pt x="37" y="93"/>
                  <a:pt x="41" y="94"/>
                  <a:pt x="46" y="94"/>
                </a:cubicBezTo>
                <a:cubicBezTo>
                  <a:pt x="51" y="94"/>
                  <a:pt x="54" y="93"/>
                  <a:pt x="58" y="92"/>
                </a:cubicBezTo>
                <a:cubicBezTo>
                  <a:pt x="61" y="91"/>
                  <a:pt x="64" y="90"/>
                  <a:pt x="66" y="89"/>
                </a:cubicBezTo>
                <a:lnTo>
                  <a:pt x="69" y="98"/>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43" name="Freeform 1943"/>
          <p:cNvSpPr>
            <a:spLocks/>
          </p:cNvSpPr>
          <p:nvPr userDrawn="1"/>
        </p:nvSpPr>
        <p:spPr bwMode="auto">
          <a:xfrm>
            <a:off x="1098551" y="625477"/>
            <a:ext cx="52388" cy="73025"/>
          </a:xfrm>
          <a:custGeom>
            <a:avLst/>
            <a:gdLst>
              <a:gd name="T0" fmla="*/ 61 w 73"/>
              <a:gd name="T1" fmla="*/ 32 h 101"/>
              <a:gd name="T2" fmla="*/ 61 w 73"/>
              <a:gd name="T3" fmla="*/ 32 h 101"/>
              <a:gd name="T4" fmla="*/ 62 w 73"/>
              <a:gd name="T5" fmla="*/ 21 h 101"/>
              <a:gd name="T6" fmla="*/ 61 w 73"/>
              <a:gd name="T7" fmla="*/ 21 h 101"/>
              <a:gd name="T8" fmla="*/ 55 w 73"/>
              <a:gd name="T9" fmla="*/ 33 h 101"/>
              <a:gd name="T10" fmla="*/ 7 w 73"/>
              <a:gd name="T11" fmla="*/ 101 h 101"/>
              <a:gd name="T12" fmla="*/ 0 w 73"/>
              <a:gd name="T13" fmla="*/ 101 h 101"/>
              <a:gd name="T14" fmla="*/ 0 w 73"/>
              <a:gd name="T15" fmla="*/ 0 h 101"/>
              <a:gd name="T16" fmla="*/ 11 w 73"/>
              <a:gd name="T17" fmla="*/ 0 h 101"/>
              <a:gd name="T18" fmla="*/ 11 w 73"/>
              <a:gd name="T19" fmla="*/ 69 h 101"/>
              <a:gd name="T20" fmla="*/ 10 w 73"/>
              <a:gd name="T21" fmla="*/ 80 h 101"/>
              <a:gd name="T22" fmla="*/ 11 w 73"/>
              <a:gd name="T23" fmla="*/ 80 h 101"/>
              <a:gd name="T24" fmla="*/ 17 w 73"/>
              <a:gd name="T25" fmla="*/ 68 h 101"/>
              <a:gd name="T26" fmla="*/ 66 w 73"/>
              <a:gd name="T27" fmla="*/ 0 h 101"/>
              <a:gd name="T28" fmla="*/ 73 w 73"/>
              <a:gd name="T29" fmla="*/ 0 h 101"/>
              <a:gd name="T30" fmla="*/ 73 w 73"/>
              <a:gd name="T31" fmla="*/ 101 h 101"/>
              <a:gd name="T32" fmla="*/ 61 w 73"/>
              <a:gd name="T33" fmla="*/ 101 h 101"/>
              <a:gd name="T34" fmla="*/ 61 w 73"/>
              <a:gd name="T35"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101">
                <a:moveTo>
                  <a:pt x="61" y="32"/>
                </a:moveTo>
                <a:lnTo>
                  <a:pt x="61" y="32"/>
                </a:lnTo>
                <a:lnTo>
                  <a:pt x="62" y="21"/>
                </a:lnTo>
                <a:lnTo>
                  <a:pt x="61" y="21"/>
                </a:lnTo>
                <a:lnTo>
                  <a:pt x="55" y="33"/>
                </a:lnTo>
                <a:lnTo>
                  <a:pt x="7" y="101"/>
                </a:lnTo>
                <a:lnTo>
                  <a:pt x="0" y="101"/>
                </a:lnTo>
                <a:lnTo>
                  <a:pt x="0" y="0"/>
                </a:lnTo>
                <a:lnTo>
                  <a:pt x="11" y="0"/>
                </a:lnTo>
                <a:lnTo>
                  <a:pt x="11" y="69"/>
                </a:lnTo>
                <a:lnTo>
                  <a:pt x="10" y="80"/>
                </a:lnTo>
                <a:lnTo>
                  <a:pt x="11" y="80"/>
                </a:lnTo>
                <a:lnTo>
                  <a:pt x="17" y="68"/>
                </a:lnTo>
                <a:lnTo>
                  <a:pt x="66" y="0"/>
                </a:lnTo>
                <a:lnTo>
                  <a:pt x="73" y="0"/>
                </a:lnTo>
                <a:lnTo>
                  <a:pt x="73" y="101"/>
                </a:lnTo>
                <a:lnTo>
                  <a:pt x="61" y="101"/>
                </a:lnTo>
                <a:lnTo>
                  <a:pt x="61" y="32"/>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44" name="Freeform 1944"/>
          <p:cNvSpPr>
            <a:spLocks noEditPoints="1"/>
          </p:cNvSpPr>
          <p:nvPr userDrawn="1"/>
        </p:nvSpPr>
        <p:spPr bwMode="auto">
          <a:xfrm>
            <a:off x="1169988" y="608013"/>
            <a:ext cx="52388" cy="90488"/>
          </a:xfrm>
          <a:custGeom>
            <a:avLst/>
            <a:gdLst>
              <a:gd name="T0" fmla="*/ 25 w 73"/>
              <a:gd name="T1" fmla="*/ 0 h 126"/>
              <a:gd name="T2" fmla="*/ 25 w 73"/>
              <a:gd name="T3" fmla="*/ 0 h 126"/>
              <a:gd name="T4" fmla="*/ 29 w 73"/>
              <a:gd name="T5" fmla="*/ 8 h 126"/>
              <a:gd name="T6" fmla="*/ 38 w 73"/>
              <a:gd name="T7" fmla="*/ 11 h 126"/>
              <a:gd name="T8" fmla="*/ 47 w 73"/>
              <a:gd name="T9" fmla="*/ 8 h 126"/>
              <a:gd name="T10" fmla="*/ 51 w 73"/>
              <a:gd name="T11" fmla="*/ 0 h 126"/>
              <a:gd name="T12" fmla="*/ 61 w 73"/>
              <a:gd name="T13" fmla="*/ 3 h 126"/>
              <a:gd name="T14" fmla="*/ 54 w 73"/>
              <a:gd name="T15" fmla="*/ 15 h 126"/>
              <a:gd name="T16" fmla="*/ 38 w 73"/>
              <a:gd name="T17" fmla="*/ 20 h 126"/>
              <a:gd name="T18" fmla="*/ 21 w 73"/>
              <a:gd name="T19" fmla="*/ 16 h 126"/>
              <a:gd name="T20" fmla="*/ 13 w 73"/>
              <a:gd name="T21" fmla="*/ 3 h 126"/>
              <a:gd name="T22" fmla="*/ 25 w 73"/>
              <a:gd name="T23" fmla="*/ 0 h 126"/>
              <a:gd name="T24" fmla="*/ 61 w 73"/>
              <a:gd name="T25" fmla="*/ 57 h 126"/>
              <a:gd name="T26" fmla="*/ 61 w 73"/>
              <a:gd name="T27" fmla="*/ 57 h 126"/>
              <a:gd name="T28" fmla="*/ 62 w 73"/>
              <a:gd name="T29" fmla="*/ 46 h 126"/>
              <a:gd name="T30" fmla="*/ 62 w 73"/>
              <a:gd name="T31" fmla="*/ 46 h 126"/>
              <a:gd name="T32" fmla="*/ 56 w 73"/>
              <a:gd name="T33" fmla="*/ 58 h 126"/>
              <a:gd name="T34" fmla="*/ 7 w 73"/>
              <a:gd name="T35" fmla="*/ 126 h 126"/>
              <a:gd name="T36" fmla="*/ 0 w 73"/>
              <a:gd name="T37" fmla="*/ 126 h 126"/>
              <a:gd name="T38" fmla="*/ 0 w 73"/>
              <a:gd name="T39" fmla="*/ 25 h 126"/>
              <a:gd name="T40" fmla="*/ 12 w 73"/>
              <a:gd name="T41" fmla="*/ 25 h 126"/>
              <a:gd name="T42" fmla="*/ 12 w 73"/>
              <a:gd name="T43" fmla="*/ 94 h 126"/>
              <a:gd name="T44" fmla="*/ 11 w 73"/>
              <a:gd name="T45" fmla="*/ 105 h 126"/>
              <a:gd name="T46" fmla="*/ 11 w 73"/>
              <a:gd name="T47" fmla="*/ 105 h 126"/>
              <a:gd name="T48" fmla="*/ 18 w 73"/>
              <a:gd name="T49" fmla="*/ 93 h 126"/>
              <a:gd name="T50" fmla="*/ 66 w 73"/>
              <a:gd name="T51" fmla="*/ 25 h 126"/>
              <a:gd name="T52" fmla="*/ 73 w 73"/>
              <a:gd name="T53" fmla="*/ 25 h 126"/>
              <a:gd name="T54" fmla="*/ 73 w 73"/>
              <a:gd name="T55" fmla="*/ 126 h 126"/>
              <a:gd name="T56" fmla="*/ 61 w 73"/>
              <a:gd name="T57" fmla="*/ 126 h 126"/>
              <a:gd name="T58" fmla="*/ 61 w 73"/>
              <a:gd name="T59" fmla="*/ 5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3" h="126">
                <a:moveTo>
                  <a:pt x="25" y="0"/>
                </a:moveTo>
                <a:lnTo>
                  <a:pt x="25" y="0"/>
                </a:lnTo>
                <a:cubicBezTo>
                  <a:pt x="25" y="4"/>
                  <a:pt x="26" y="7"/>
                  <a:pt x="29" y="8"/>
                </a:cubicBezTo>
                <a:cubicBezTo>
                  <a:pt x="31" y="10"/>
                  <a:pt x="34" y="11"/>
                  <a:pt x="38" y="11"/>
                </a:cubicBezTo>
                <a:cubicBezTo>
                  <a:pt x="42" y="11"/>
                  <a:pt x="45" y="10"/>
                  <a:pt x="47" y="8"/>
                </a:cubicBezTo>
                <a:cubicBezTo>
                  <a:pt x="49" y="7"/>
                  <a:pt x="51" y="4"/>
                  <a:pt x="51" y="0"/>
                </a:cubicBezTo>
                <a:lnTo>
                  <a:pt x="61" y="3"/>
                </a:lnTo>
                <a:cubicBezTo>
                  <a:pt x="60" y="8"/>
                  <a:pt x="58" y="12"/>
                  <a:pt x="54" y="15"/>
                </a:cubicBezTo>
                <a:cubicBezTo>
                  <a:pt x="50" y="18"/>
                  <a:pt x="45" y="20"/>
                  <a:pt x="38" y="20"/>
                </a:cubicBezTo>
                <a:cubicBezTo>
                  <a:pt x="31" y="20"/>
                  <a:pt x="25" y="18"/>
                  <a:pt x="21" y="16"/>
                </a:cubicBezTo>
                <a:cubicBezTo>
                  <a:pt x="17" y="13"/>
                  <a:pt x="14" y="9"/>
                  <a:pt x="13" y="3"/>
                </a:cubicBezTo>
                <a:lnTo>
                  <a:pt x="25" y="0"/>
                </a:lnTo>
                <a:close/>
                <a:moveTo>
                  <a:pt x="61" y="57"/>
                </a:moveTo>
                <a:lnTo>
                  <a:pt x="61" y="57"/>
                </a:lnTo>
                <a:lnTo>
                  <a:pt x="62" y="46"/>
                </a:lnTo>
                <a:lnTo>
                  <a:pt x="62" y="46"/>
                </a:lnTo>
                <a:lnTo>
                  <a:pt x="56" y="58"/>
                </a:lnTo>
                <a:lnTo>
                  <a:pt x="7" y="126"/>
                </a:lnTo>
                <a:lnTo>
                  <a:pt x="0" y="126"/>
                </a:lnTo>
                <a:lnTo>
                  <a:pt x="0" y="25"/>
                </a:lnTo>
                <a:lnTo>
                  <a:pt x="12" y="25"/>
                </a:lnTo>
                <a:lnTo>
                  <a:pt x="12" y="94"/>
                </a:lnTo>
                <a:lnTo>
                  <a:pt x="11" y="105"/>
                </a:lnTo>
                <a:lnTo>
                  <a:pt x="11" y="105"/>
                </a:lnTo>
                <a:lnTo>
                  <a:pt x="18" y="93"/>
                </a:lnTo>
                <a:lnTo>
                  <a:pt x="66" y="25"/>
                </a:lnTo>
                <a:lnTo>
                  <a:pt x="73" y="25"/>
                </a:lnTo>
                <a:lnTo>
                  <a:pt x="73" y="126"/>
                </a:lnTo>
                <a:lnTo>
                  <a:pt x="61" y="126"/>
                </a:lnTo>
                <a:lnTo>
                  <a:pt x="61" y="57"/>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45" name="Freeform 1945"/>
          <p:cNvSpPr>
            <a:spLocks/>
          </p:cNvSpPr>
          <p:nvPr userDrawn="1"/>
        </p:nvSpPr>
        <p:spPr bwMode="auto">
          <a:xfrm>
            <a:off x="1238251" y="623889"/>
            <a:ext cx="49213" cy="74613"/>
          </a:xfrm>
          <a:custGeom>
            <a:avLst/>
            <a:gdLst>
              <a:gd name="T0" fmla="*/ 69 w 69"/>
              <a:gd name="T1" fmla="*/ 98 h 104"/>
              <a:gd name="T2" fmla="*/ 69 w 69"/>
              <a:gd name="T3" fmla="*/ 98 h 104"/>
              <a:gd name="T4" fmla="*/ 58 w 69"/>
              <a:gd name="T5" fmla="*/ 103 h 104"/>
              <a:gd name="T6" fmla="*/ 44 w 69"/>
              <a:gd name="T7" fmla="*/ 104 h 104"/>
              <a:gd name="T8" fmla="*/ 27 w 69"/>
              <a:gd name="T9" fmla="*/ 101 h 104"/>
              <a:gd name="T10" fmla="*/ 13 w 69"/>
              <a:gd name="T11" fmla="*/ 92 h 104"/>
              <a:gd name="T12" fmla="*/ 3 w 69"/>
              <a:gd name="T13" fmla="*/ 76 h 104"/>
              <a:gd name="T14" fmla="*/ 0 w 69"/>
              <a:gd name="T15" fmla="*/ 52 h 104"/>
              <a:gd name="T16" fmla="*/ 4 w 69"/>
              <a:gd name="T17" fmla="*/ 28 h 104"/>
              <a:gd name="T18" fmla="*/ 14 w 69"/>
              <a:gd name="T19" fmla="*/ 12 h 104"/>
              <a:gd name="T20" fmla="*/ 28 w 69"/>
              <a:gd name="T21" fmla="*/ 3 h 104"/>
              <a:gd name="T22" fmla="*/ 44 w 69"/>
              <a:gd name="T23" fmla="*/ 0 h 104"/>
              <a:gd name="T24" fmla="*/ 58 w 69"/>
              <a:gd name="T25" fmla="*/ 1 h 104"/>
              <a:gd name="T26" fmla="*/ 67 w 69"/>
              <a:gd name="T27" fmla="*/ 3 h 104"/>
              <a:gd name="T28" fmla="*/ 64 w 69"/>
              <a:gd name="T29" fmla="*/ 14 h 104"/>
              <a:gd name="T30" fmla="*/ 45 w 69"/>
              <a:gd name="T31" fmla="*/ 11 h 104"/>
              <a:gd name="T32" fmla="*/ 33 w 69"/>
              <a:gd name="T33" fmla="*/ 13 h 104"/>
              <a:gd name="T34" fmla="*/ 23 w 69"/>
              <a:gd name="T35" fmla="*/ 20 h 104"/>
              <a:gd name="T36" fmla="*/ 15 w 69"/>
              <a:gd name="T37" fmla="*/ 33 h 104"/>
              <a:gd name="T38" fmla="*/ 13 w 69"/>
              <a:gd name="T39" fmla="*/ 52 h 104"/>
              <a:gd name="T40" fmla="*/ 15 w 69"/>
              <a:gd name="T41" fmla="*/ 70 h 104"/>
              <a:gd name="T42" fmla="*/ 22 w 69"/>
              <a:gd name="T43" fmla="*/ 83 h 104"/>
              <a:gd name="T44" fmla="*/ 33 w 69"/>
              <a:gd name="T45" fmla="*/ 91 h 104"/>
              <a:gd name="T46" fmla="*/ 46 w 69"/>
              <a:gd name="T47" fmla="*/ 94 h 104"/>
              <a:gd name="T48" fmla="*/ 58 w 69"/>
              <a:gd name="T49" fmla="*/ 92 h 104"/>
              <a:gd name="T50" fmla="*/ 66 w 69"/>
              <a:gd name="T51" fmla="*/ 89 h 104"/>
              <a:gd name="T52" fmla="*/ 69 w 69"/>
              <a:gd name="T53"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104">
                <a:moveTo>
                  <a:pt x="69" y="98"/>
                </a:moveTo>
                <a:lnTo>
                  <a:pt x="69" y="98"/>
                </a:lnTo>
                <a:cubicBezTo>
                  <a:pt x="66" y="101"/>
                  <a:pt x="62" y="102"/>
                  <a:pt x="58" y="103"/>
                </a:cubicBezTo>
                <a:cubicBezTo>
                  <a:pt x="53" y="104"/>
                  <a:pt x="49" y="104"/>
                  <a:pt x="44" y="104"/>
                </a:cubicBezTo>
                <a:cubicBezTo>
                  <a:pt x="37" y="104"/>
                  <a:pt x="32" y="103"/>
                  <a:pt x="27" y="101"/>
                </a:cubicBezTo>
                <a:cubicBezTo>
                  <a:pt x="21" y="99"/>
                  <a:pt x="17" y="96"/>
                  <a:pt x="13" y="92"/>
                </a:cubicBezTo>
                <a:cubicBezTo>
                  <a:pt x="9" y="88"/>
                  <a:pt x="6" y="82"/>
                  <a:pt x="3" y="76"/>
                </a:cubicBezTo>
                <a:cubicBezTo>
                  <a:pt x="1" y="69"/>
                  <a:pt x="0" y="61"/>
                  <a:pt x="0" y="52"/>
                </a:cubicBezTo>
                <a:cubicBezTo>
                  <a:pt x="0" y="43"/>
                  <a:pt x="1" y="35"/>
                  <a:pt x="4" y="28"/>
                </a:cubicBezTo>
                <a:cubicBezTo>
                  <a:pt x="6" y="22"/>
                  <a:pt x="10" y="16"/>
                  <a:pt x="14" y="12"/>
                </a:cubicBezTo>
                <a:cubicBezTo>
                  <a:pt x="18" y="8"/>
                  <a:pt x="23" y="5"/>
                  <a:pt x="28" y="3"/>
                </a:cubicBezTo>
                <a:cubicBezTo>
                  <a:pt x="33" y="1"/>
                  <a:pt x="38" y="0"/>
                  <a:pt x="44" y="0"/>
                </a:cubicBezTo>
                <a:cubicBezTo>
                  <a:pt x="49" y="0"/>
                  <a:pt x="54" y="0"/>
                  <a:pt x="58" y="1"/>
                </a:cubicBezTo>
                <a:cubicBezTo>
                  <a:pt x="61" y="2"/>
                  <a:pt x="65" y="2"/>
                  <a:pt x="67" y="3"/>
                </a:cubicBezTo>
                <a:lnTo>
                  <a:pt x="64" y="14"/>
                </a:lnTo>
                <a:cubicBezTo>
                  <a:pt x="60" y="12"/>
                  <a:pt x="53" y="11"/>
                  <a:pt x="45" y="11"/>
                </a:cubicBezTo>
                <a:cubicBezTo>
                  <a:pt x="41" y="11"/>
                  <a:pt x="37" y="11"/>
                  <a:pt x="33" y="13"/>
                </a:cubicBezTo>
                <a:cubicBezTo>
                  <a:pt x="29" y="14"/>
                  <a:pt x="26" y="17"/>
                  <a:pt x="23" y="20"/>
                </a:cubicBezTo>
                <a:cubicBezTo>
                  <a:pt x="20" y="23"/>
                  <a:pt x="17" y="27"/>
                  <a:pt x="15" y="33"/>
                </a:cubicBezTo>
                <a:cubicBezTo>
                  <a:pt x="13" y="38"/>
                  <a:pt x="13" y="44"/>
                  <a:pt x="13" y="52"/>
                </a:cubicBezTo>
                <a:cubicBezTo>
                  <a:pt x="13" y="59"/>
                  <a:pt x="13" y="65"/>
                  <a:pt x="15" y="70"/>
                </a:cubicBezTo>
                <a:cubicBezTo>
                  <a:pt x="17" y="75"/>
                  <a:pt x="19" y="80"/>
                  <a:pt x="22" y="83"/>
                </a:cubicBezTo>
                <a:cubicBezTo>
                  <a:pt x="25" y="87"/>
                  <a:pt x="29" y="89"/>
                  <a:pt x="33" y="91"/>
                </a:cubicBezTo>
                <a:cubicBezTo>
                  <a:pt x="37" y="93"/>
                  <a:pt x="41" y="94"/>
                  <a:pt x="46" y="94"/>
                </a:cubicBezTo>
                <a:cubicBezTo>
                  <a:pt x="51" y="94"/>
                  <a:pt x="54" y="93"/>
                  <a:pt x="58" y="92"/>
                </a:cubicBezTo>
                <a:cubicBezTo>
                  <a:pt x="61" y="91"/>
                  <a:pt x="64" y="90"/>
                  <a:pt x="66" y="89"/>
                </a:cubicBezTo>
                <a:lnTo>
                  <a:pt x="69" y="98"/>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46" name="Freeform 1946"/>
          <p:cNvSpPr>
            <a:spLocks/>
          </p:cNvSpPr>
          <p:nvPr userDrawn="1"/>
        </p:nvSpPr>
        <p:spPr bwMode="auto">
          <a:xfrm>
            <a:off x="1301753" y="625477"/>
            <a:ext cx="49213" cy="73025"/>
          </a:xfrm>
          <a:custGeom>
            <a:avLst/>
            <a:gdLst>
              <a:gd name="T0" fmla="*/ 18 w 70"/>
              <a:gd name="T1" fmla="*/ 54 h 101"/>
              <a:gd name="T2" fmla="*/ 18 w 70"/>
              <a:gd name="T3" fmla="*/ 54 h 101"/>
              <a:gd name="T4" fmla="*/ 11 w 70"/>
              <a:gd name="T5" fmla="*/ 54 h 101"/>
              <a:gd name="T6" fmla="*/ 11 w 70"/>
              <a:gd name="T7" fmla="*/ 101 h 101"/>
              <a:gd name="T8" fmla="*/ 0 w 70"/>
              <a:gd name="T9" fmla="*/ 101 h 101"/>
              <a:gd name="T10" fmla="*/ 0 w 70"/>
              <a:gd name="T11" fmla="*/ 0 h 101"/>
              <a:gd name="T12" fmla="*/ 11 w 70"/>
              <a:gd name="T13" fmla="*/ 0 h 101"/>
              <a:gd name="T14" fmla="*/ 11 w 70"/>
              <a:gd name="T15" fmla="*/ 47 h 101"/>
              <a:gd name="T16" fmla="*/ 18 w 70"/>
              <a:gd name="T17" fmla="*/ 45 h 101"/>
              <a:gd name="T18" fmla="*/ 52 w 70"/>
              <a:gd name="T19" fmla="*/ 0 h 101"/>
              <a:gd name="T20" fmla="*/ 66 w 70"/>
              <a:gd name="T21" fmla="*/ 0 h 101"/>
              <a:gd name="T22" fmla="*/ 32 w 70"/>
              <a:gd name="T23" fmla="*/ 43 h 101"/>
              <a:gd name="T24" fmla="*/ 26 w 70"/>
              <a:gd name="T25" fmla="*/ 48 h 101"/>
              <a:gd name="T26" fmla="*/ 33 w 70"/>
              <a:gd name="T27" fmla="*/ 54 h 101"/>
              <a:gd name="T28" fmla="*/ 70 w 70"/>
              <a:gd name="T29" fmla="*/ 101 h 101"/>
              <a:gd name="T30" fmla="*/ 55 w 70"/>
              <a:gd name="T31" fmla="*/ 101 h 101"/>
              <a:gd name="T32" fmla="*/ 18 w 70"/>
              <a:gd name="T33" fmla="*/ 5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01">
                <a:moveTo>
                  <a:pt x="18" y="54"/>
                </a:moveTo>
                <a:lnTo>
                  <a:pt x="18" y="54"/>
                </a:lnTo>
                <a:lnTo>
                  <a:pt x="11" y="54"/>
                </a:lnTo>
                <a:lnTo>
                  <a:pt x="11" y="101"/>
                </a:lnTo>
                <a:lnTo>
                  <a:pt x="0" y="101"/>
                </a:lnTo>
                <a:lnTo>
                  <a:pt x="0" y="0"/>
                </a:lnTo>
                <a:lnTo>
                  <a:pt x="11" y="0"/>
                </a:lnTo>
                <a:lnTo>
                  <a:pt x="11" y="47"/>
                </a:lnTo>
                <a:lnTo>
                  <a:pt x="18" y="45"/>
                </a:lnTo>
                <a:lnTo>
                  <a:pt x="52" y="0"/>
                </a:lnTo>
                <a:lnTo>
                  <a:pt x="66" y="0"/>
                </a:lnTo>
                <a:lnTo>
                  <a:pt x="32" y="43"/>
                </a:lnTo>
                <a:lnTo>
                  <a:pt x="26" y="48"/>
                </a:lnTo>
                <a:lnTo>
                  <a:pt x="33" y="54"/>
                </a:lnTo>
                <a:lnTo>
                  <a:pt x="70" y="101"/>
                </a:lnTo>
                <a:lnTo>
                  <a:pt x="55" y="101"/>
                </a:lnTo>
                <a:lnTo>
                  <a:pt x="18" y="54"/>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47" name="Freeform 1947"/>
          <p:cNvSpPr>
            <a:spLocks noEditPoints="1"/>
          </p:cNvSpPr>
          <p:nvPr userDrawn="1"/>
        </p:nvSpPr>
        <p:spPr bwMode="auto">
          <a:xfrm>
            <a:off x="1360490" y="623889"/>
            <a:ext cx="58738" cy="74613"/>
          </a:xfrm>
          <a:custGeom>
            <a:avLst/>
            <a:gdLst>
              <a:gd name="T0" fmla="*/ 12 w 82"/>
              <a:gd name="T1" fmla="*/ 52 h 104"/>
              <a:gd name="T2" fmla="*/ 12 w 82"/>
              <a:gd name="T3" fmla="*/ 52 h 104"/>
              <a:gd name="T4" fmla="*/ 14 w 82"/>
              <a:gd name="T5" fmla="*/ 68 h 104"/>
              <a:gd name="T6" fmla="*/ 19 w 82"/>
              <a:gd name="T7" fmla="*/ 81 h 104"/>
              <a:gd name="T8" fmla="*/ 28 w 82"/>
              <a:gd name="T9" fmla="*/ 90 h 104"/>
              <a:gd name="T10" fmla="*/ 41 w 82"/>
              <a:gd name="T11" fmla="*/ 94 h 104"/>
              <a:gd name="T12" fmla="*/ 62 w 82"/>
              <a:gd name="T13" fmla="*/ 83 h 104"/>
              <a:gd name="T14" fmla="*/ 69 w 82"/>
              <a:gd name="T15" fmla="*/ 52 h 104"/>
              <a:gd name="T16" fmla="*/ 68 w 82"/>
              <a:gd name="T17" fmla="*/ 36 h 104"/>
              <a:gd name="T18" fmla="*/ 62 w 82"/>
              <a:gd name="T19" fmla="*/ 23 h 104"/>
              <a:gd name="T20" fmla="*/ 53 w 82"/>
              <a:gd name="T21" fmla="*/ 14 h 104"/>
              <a:gd name="T22" fmla="*/ 41 w 82"/>
              <a:gd name="T23" fmla="*/ 11 h 104"/>
              <a:gd name="T24" fmla="*/ 20 w 82"/>
              <a:gd name="T25" fmla="*/ 21 h 104"/>
              <a:gd name="T26" fmla="*/ 12 w 82"/>
              <a:gd name="T27" fmla="*/ 52 h 104"/>
              <a:gd name="T28" fmla="*/ 0 w 82"/>
              <a:gd name="T29" fmla="*/ 52 h 104"/>
              <a:gd name="T30" fmla="*/ 0 w 82"/>
              <a:gd name="T31" fmla="*/ 52 h 104"/>
              <a:gd name="T32" fmla="*/ 10 w 82"/>
              <a:gd name="T33" fmla="*/ 13 h 104"/>
              <a:gd name="T34" fmla="*/ 41 w 82"/>
              <a:gd name="T35" fmla="*/ 0 h 104"/>
              <a:gd name="T36" fmla="*/ 59 w 82"/>
              <a:gd name="T37" fmla="*/ 4 h 104"/>
              <a:gd name="T38" fmla="*/ 72 w 82"/>
              <a:gd name="T39" fmla="*/ 14 h 104"/>
              <a:gd name="T40" fmla="*/ 79 w 82"/>
              <a:gd name="T41" fmla="*/ 31 h 104"/>
              <a:gd name="T42" fmla="*/ 82 w 82"/>
              <a:gd name="T43" fmla="*/ 52 h 104"/>
              <a:gd name="T44" fmla="*/ 71 w 82"/>
              <a:gd name="T45" fmla="*/ 91 h 104"/>
              <a:gd name="T46" fmla="*/ 41 w 82"/>
              <a:gd name="T47" fmla="*/ 104 h 104"/>
              <a:gd name="T48" fmla="*/ 22 w 82"/>
              <a:gd name="T49" fmla="*/ 101 h 104"/>
              <a:gd name="T50" fmla="*/ 10 w 82"/>
              <a:gd name="T51" fmla="*/ 90 h 104"/>
              <a:gd name="T52" fmla="*/ 2 w 82"/>
              <a:gd name="T53" fmla="*/ 74 h 104"/>
              <a:gd name="T54" fmla="*/ 0 w 82"/>
              <a:gd name="T55"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104">
                <a:moveTo>
                  <a:pt x="12" y="52"/>
                </a:moveTo>
                <a:lnTo>
                  <a:pt x="12" y="52"/>
                </a:lnTo>
                <a:cubicBezTo>
                  <a:pt x="12" y="58"/>
                  <a:pt x="13" y="63"/>
                  <a:pt x="14" y="68"/>
                </a:cubicBezTo>
                <a:cubicBezTo>
                  <a:pt x="15" y="73"/>
                  <a:pt x="17" y="77"/>
                  <a:pt x="19" y="81"/>
                </a:cubicBezTo>
                <a:cubicBezTo>
                  <a:pt x="21" y="85"/>
                  <a:pt x="24" y="88"/>
                  <a:pt x="28" y="90"/>
                </a:cubicBezTo>
                <a:cubicBezTo>
                  <a:pt x="31" y="92"/>
                  <a:pt x="36" y="94"/>
                  <a:pt x="41" y="94"/>
                </a:cubicBezTo>
                <a:cubicBezTo>
                  <a:pt x="50" y="94"/>
                  <a:pt x="57" y="90"/>
                  <a:pt x="62" y="83"/>
                </a:cubicBezTo>
                <a:cubicBezTo>
                  <a:pt x="67" y="77"/>
                  <a:pt x="69" y="66"/>
                  <a:pt x="69" y="52"/>
                </a:cubicBezTo>
                <a:cubicBezTo>
                  <a:pt x="69" y="47"/>
                  <a:pt x="69" y="41"/>
                  <a:pt x="68" y="36"/>
                </a:cubicBezTo>
                <a:cubicBezTo>
                  <a:pt x="66" y="31"/>
                  <a:pt x="65" y="27"/>
                  <a:pt x="62" y="23"/>
                </a:cubicBezTo>
                <a:cubicBezTo>
                  <a:pt x="60" y="19"/>
                  <a:pt x="57" y="16"/>
                  <a:pt x="53" y="14"/>
                </a:cubicBezTo>
                <a:cubicBezTo>
                  <a:pt x="50" y="12"/>
                  <a:pt x="46" y="11"/>
                  <a:pt x="41" y="11"/>
                </a:cubicBezTo>
                <a:cubicBezTo>
                  <a:pt x="32" y="11"/>
                  <a:pt x="25" y="14"/>
                  <a:pt x="20" y="21"/>
                </a:cubicBezTo>
                <a:cubicBezTo>
                  <a:pt x="15" y="28"/>
                  <a:pt x="12" y="38"/>
                  <a:pt x="12" y="52"/>
                </a:cubicBezTo>
                <a:close/>
                <a:moveTo>
                  <a:pt x="0" y="52"/>
                </a:moveTo>
                <a:lnTo>
                  <a:pt x="0" y="52"/>
                </a:lnTo>
                <a:cubicBezTo>
                  <a:pt x="0" y="35"/>
                  <a:pt x="3" y="22"/>
                  <a:pt x="10" y="13"/>
                </a:cubicBezTo>
                <a:cubicBezTo>
                  <a:pt x="17" y="4"/>
                  <a:pt x="27" y="0"/>
                  <a:pt x="41" y="0"/>
                </a:cubicBezTo>
                <a:cubicBezTo>
                  <a:pt x="48" y="0"/>
                  <a:pt x="54" y="1"/>
                  <a:pt x="59" y="4"/>
                </a:cubicBezTo>
                <a:cubicBezTo>
                  <a:pt x="64" y="6"/>
                  <a:pt x="68" y="10"/>
                  <a:pt x="72" y="14"/>
                </a:cubicBezTo>
                <a:cubicBezTo>
                  <a:pt x="75" y="19"/>
                  <a:pt x="78" y="24"/>
                  <a:pt x="79" y="31"/>
                </a:cubicBezTo>
                <a:cubicBezTo>
                  <a:pt x="81" y="37"/>
                  <a:pt x="82" y="44"/>
                  <a:pt x="82" y="52"/>
                </a:cubicBezTo>
                <a:cubicBezTo>
                  <a:pt x="82" y="69"/>
                  <a:pt x="78" y="82"/>
                  <a:pt x="71" y="91"/>
                </a:cubicBezTo>
                <a:cubicBezTo>
                  <a:pt x="64" y="100"/>
                  <a:pt x="54" y="104"/>
                  <a:pt x="41" y="104"/>
                </a:cubicBezTo>
                <a:cubicBezTo>
                  <a:pt x="34" y="104"/>
                  <a:pt x="27" y="103"/>
                  <a:pt x="22" y="101"/>
                </a:cubicBezTo>
                <a:cubicBezTo>
                  <a:pt x="17" y="98"/>
                  <a:pt x="13" y="95"/>
                  <a:pt x="10" y="90"/>
                </a:cubicBezTo>
                <a:cubicBezTo>
                  <a:pt x="6" y="85"/>
                  <a:pt x="4" y="80"/>
                  <a:pt x="2" y="74"/>
                </a:cubicBezTo>
                <a:cubicBezTo>
                  <a:pt x="0" y="67"/>
                  <a:pt x="0" y="60"/>
                  <a:pt x="0" y="52"/>
                </a:cubicBez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48" name="Freeform 1948"/>
          <p:cNvSpPr>
            <a:spLocks noEditPoints="1"/>
          </p:cNvSpPr>
          <p:nvPr userDrawn="1"/>
        </p:nvSpPr>
        <p:spPr bwMode="auto">
          <a:xfrm>
            <a:off x="1435101" y="608013"/>
            <a:ext cx="52388" cy="90488"/>
          </a:xfrm>
          <a:custGeom>
            <a:avLst/>
            <a:gdLst>
              <a:gd name="T0" fmla="*/ 25 w 74"/>
              <a:gd name="T1" fmla="*/ 0 h 126"/>
              <a:gd name="T2" fmla="*/ 25 w 74"/>
              <a:gd name="T3" fmla="*/ 0 h 126"/>
              <a:gd name="T4" fmla="*/ 29 w 74"/>
              <a:gd name="T5" fmla="*/ 8 h 126"/>
              <a:gd name="T6" fmla="*/ 38 w 74"/>
              <a:gd name="T7" fmla="*/ 11 h 126"/>
              <a:gd name="T8" fmla="*/ 48 w 74"/>
              <a:gd name="T9" fmla="*/ 8 h 126"/>
              <a:gd name="T10" fmla="*/ 52 w 74"/>
              <a:gd name="T11" fmla="*/ 0 h 126"/>
              <a:gd name="T12" fmla="*/ 62 w 74"/>
              <a:gd name="T13" fmla="*/ 3 h 126"/>
              <a:gd name="T14" fmla="*/ 55 w 74"/>
              <a:gd name="T15" fmla="*/ 15 h 126"/>
              <a:gd name="T16" fmla="*/ 38 w 74"/>
              <a:gd name="T17" fmla="*/ 20 h 126"/>
              <a:gd name="T18" fmla="*/ 22 w 74"/>
              <a:gd name="T19" fmla="*/ 16 h 126"/>
              <a:gd name="T20" fmla="*/ 14 w 74"/>
              <a:gd name="T21" fmla="*/ 3 h 126"/>
              <a:gd name="T22" fmla="*/ 25 w 74"/>
              <a:gd name="T23" fmla="*/ 0 h 126"/>
              <a:gd name="T24" fmla="*/ 62 w 74"/>
              <a:gd name="T25" fmla="*/ 57 h 126"/>
              <a:gd name="T26" fmla="*/ 62 w 74"/>
              <a:gd name="T27" fmla="*/ 57 h 126"/>
              <a:gd name="T28" fmla="*/ 63 w 74"/>
              <a:gd name="T29" fmla="*/ 46 h 126"/>
              <a:gd name="T30" fmla="*/ 62 w 74"/>
              <a:gd name="T31" fmla="*/ 46 h 126"/>
              <a:gd name="T32" fmla="*/ 56 w 74"/>
              <a:gd name="T33" fmla="*/ 58 h 126"/>
              <a:gd name="T34" fmla="*/ 7 w 74"/>
              <a:gd name="T35" fmla="*/ 126 h 126"/>
              <a:gd name="T36" fmla="*/ 0 w 74"/>
              <a:gd name="T37" fmla="*/ 126 h 126"/>
              <a:gd name="T38" fmla="*/ 0 w 74"/>
              <a:gd name="T39" fmla="*/ 25 h 126"/>
              <a:gd name="T40" fmla="*/ 12 w 74"/>
              <a:gd name="T41" fmla="*/ 25 h 126"/>
              <a:gd name="T42" fmla="*/ 12 w 74"/>
              <a:gd name="T43" fmla="*/ 94 h 126"/>
              <a:gd name="T44" fmla="*/ 11 w 74"/>
              <a:gd name="T45" fmla="*/ 105 h 126"/>
              <a:gd name="T46" fmla="*/ 12 w 74"/>
              <a:gd name="T47" fmla="*/ 105 h 126"/>
              <a:gd name="T48" fmla="*/ 18 w 74"/>
              <a:gd name="T49" fmla="*/ 93 h 126"/>
              <a:gd name="T50" fmla="*/ 67 w 74"/>
              <a:gd name="T51" fmla="*/ 25 h 126"/>
              <a:gd name="T52" fmla="*/ 74 w 74"/>
              <a:gd name="T53" fmla="*/ 25 h 126"/>
              <a:gd name="T54" fmla="*/ 74 w 74"/>
              <a:gd name="T55" fmla="*/ 126 h 126"/>
              <a:gd name="T56" fmla="*/ 62 w 74"/>
              <a:gd name="T57" fmla="*/ 126 h 126"/>
              <a:gd name="T58" fmla="*/ 62 w 74"/>
              <a:gd name="T59" fmla="*/ 5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4" h="126">
                <a:moveTo>
                  <a:pt x="25" y="0"/>
                </a:moveTo>
                <a:lnTo>
                  <a:pt x="25" y="0"/>
                </a:lnTo>
                <a:cubicBezTo>
                  <a:pt x="26" y="4"/>
                  <a:pt x="27" y="7"/>
                  <a:pt x="29" y="8"/>
                </a:cubicBezTo>
                <a:cubicBezTo>
                  <a:pt x="32" y="10"/>
                  <a:pt x="35" y="11"/>
                  <a:pt x="38" y="11"/>
                </a:cubicBezTo>
                <a:cubicBezTo>
                  <a:pt x="42" y="11"/>
                  <a:pt x="45" y="10"/>
                  <a:pt x="48" y="8"/>
                </a:cubicBezTo>
                <a:cubicBezTo>
                  <a:pt x="50" y="7"/>
                  <a:pt x="51" y="4"/>
                  <a:pt x="52" y="0"/>
                </a:cubicBezTo>
                <a:lnTo>
                  <a:pt x="62" y="3"/>
                </a:lnTo>
                <a:cubicBezTo>
                  <a:pt x="61" y="8"/>
                  <a:pt x="59" y="12"/>
                  <a:pt x="55" y="15"/>
                </a:cubicBezTo>
                <a:cubicBezTo>
                  <a:pt x="51" y="18"/>
                  <a:pt x="46" y="20"/>
                  <a:pt x="38" y="20"/>
                </a:cubicBezTo>
                <a:cubicBezTo>
                  <a:pt x="32" y="20"/>
                  <a:pt x="26" y="18"/>
                  <a:pt x="22" y="16"/>
                </a:cubicBezTo>
                <a:cubicBezTo>
                  <a:pt x="17" y="13"/>
                  <a:pt x="15" y="9"/>
                  <a:pt x="14" y="3"/>
                </a:cubicBezTo>
                <a:lnTo>
                  <a:pt x="25" y="0"/>
                </a:lnTo>
                <a:close/>
                <a:moveTo>
                  <a:pt x="62" y="57"/>
                </a:moveTo>
                <a:lnTo>
                  <a:pt x="62" y="57"/>
                </a:lnTo>
                <a:lnTo>
                  <a:pt x="63" y="46"/>
                </a:lnTo>
                <a:lnTo>
                  <a:pt x="62" y="46"/>
                </a:lnTo>
                <a:lnTo>
                  <a:pt x="56" y="58"/>
                </a:lnTo>
                <a:lnTo>
                  <a:pt x="7" y="126"/>
                </a:lnTo>
                <a:lnTo>
                  <a:pt x="0" y="126"/>
                </a:lnTo>
                <a:lnTo>
                  <a:pt x="0" y="25"/>
                </a:lnTo>
                <a:lnTo>
                  <a:pt x="12" y="25"/>
                </a:lnTo>
                <a:lnTo>
                  <a:pt x="12" y="94"/>
                </a:lnTo>
                <a:lnTo>
                  <a:pt x="11" y="105"/>
                </a:lnTo>
                <a:lnTo>
                  <a:pt x="12" y="105"/>
                </a:lnTo>
                <a:lnTo>
                  <a:pt x="18" y="93"/>
                </a:lnTo>
                <a:lnTo>
                  <a:pt x="67" y="25"/>
                </a:lnTo>
                <a:lnTo>
                  <a:pt x="74" y="25"/>
                </a:lnTo>
                <a:lnTo>
                  <a:pt x="74" y="126"/>
                </a:lnTo>
                <a:lnTo>
                  <a:pt x="62" y="126"/>
                </a:lnTo>
                <a:lnTo>
                  <a:pt x="62" y="57"/>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49" name="Freeform 1949"/>
          <p:cNvSpPr>
            <a:spLocks noEditPoints="1"/>
          </p:cNvSpPr>
          <p:nvPr userDrawn="1"/>
        </p:nvSpPr>
        <p:spPr bwMode="auto">
          <a:xfrm>
            <a:off x="1530351" y="623888"/>
            <a:ext cx="71438" cy="76200"/>
          </a:xfrm>
          <a:custGeom>
            <a:avLst/>
            <a:gdLst>
              <a:gd name="T0" fmla="*/ 67 w 101"/>
              <a:gd name="T1" fmla="*/ 22 h 106"/>
              <a:gd name="T2" fmla="*/ 56 w 101"/>
              <a:gd name="T3" fmla="*/ 23 h 106"/>
              <a:gd name="T4" fmla="*/ 60 w 101"/>
              <a:gd name="T5" fmla="*/ 83 h 106"/>
              <a:gd name="T6" fmla="*/ 74 w 101"/>
              <a:gd name="T7" fmla="*/ 81 h 106"/>
              <a:gd name="T8" fmla="*/ 86 w 101"/>
              <a:gd name="T9" fmla="*/ 66 h 106"/>
              <a:gd name="T10" fmla="*/ 87 w 101"/>
              <a:gd name="T11" fmla="*/ 40 h 106"/>
              <a:gd name="T12" fmla="*/ 76 w 101"/>
              <a:gd name="T13" fmla="*/ 24 h 106"/>
              <a:gd name="T14" fmla="*/ 35 w 101"/>
              <a:gd name="T15" fmla="*/ 83 h 106"/>
              <a:gd name="T16" fmla="*/ 37 w 101"/>
              <a:gd name="T17" fmla="*/ 83 h 106"/>
              <a:gd name="T18" fmla="*/ 42 w 101"/>
              <a:gd name="T19" fmla="*/ 83 h 106"/>
              <a:gd name="T20" fmla="*/ 44 w 101"/>
              <a:gd name="T21" fmla="*/ 22 h 106"/>
              <a:gd name="T22" fmla="*/ 36 w 101"/>
              <a:gd name="T23" fmla="*/ 22 h 106"/>
              <a:gd name="T24" fmla="*/ 19 w 101"/>
              <a:gd name="T25" fmla="*/ 30 h 106"/>
              <a:gd name="T26" fmla="*/ 12 w 101"/>
              <a:gd name="T27" fmla="*/ 53 h 106"/>
              <a:gd name="T28" fmla="*/ 18 w 101"/>
              <a:gd name="T29" fmla="*/ 75 h 106"/>
              <a:gd name="T30" fmla="*/ 35 w 101"/>
              <a:gd name="T31" fmla="*/ 83 h 106"/>
              <a:gd name="T32" fmla="*/ 44 w 101"/>
              <a:gd name="T33" fmla="*/ 92 h 106"/>
              <a:gd name="T34" fmla="*/ 33 w 101"/>
              <a:gd name="T35" fmla="*/ 93 h 106"/>
              <a:gd name="T36" fmla="*/ 9 w 101"/>
              <a:gd name="T37" fmla="*/ 84 h 106"/>
              <a:gd name="T38" fmla="*/ 0 w 101"/>
              <a:gd name="T39" fmla="*/ 53 h 106"/>
              <a:gd name="T40" fmla="*/ 10 w 101"/>
              <a:gd name="T41" fmla="*/ 23 h 106"/>
              <a:gd name="T42" fmla="*/ 35 w 101"/>
              <a:gd name="T43" fmla="*/ 12 h 106"/>
              <a:gd name="T44" fmla="*/ 44 w 101"/>
              <a:gd name="T45" fmla="*/ 12 h 106"/>
              <a:gd name="T46" fmla="*/ 56 w 101"/>
              <a:gd name="T47" fmla="*/ 0 h 106"/>
              <a:gd name="T48" fmla="*/ 62 w 101"/>
              <a:gd name="T49" fmla="*/ 12 h 106"/>
              <a:gd name="T50" fmla="*/ 81 w 101"/>
              <a:gd name="T51" fmla="*/ 14 h 106"/>
              <a:gd name="T52" fmla="*/ 98 w 101"/>
              <a:gd name="T53" fmla="*/ 34 h 106"/>
              <a:gd name="T54" fmla="*/ 98 w 101"/>
              <a:gd name="T55" fmla="*/ 70 h 106"/>
              <a:gd name="T56" fmla="*/ 79 w 101"/>
              <a:gd name="T57" fmla="*/ 90 h 106"/>
              <a:gd name="T58" fmla="*/ 61 w 101"/>
              <a:gd name="T59" fmla="*/ 93 h 106"/>
              <a:gd name="T60" fmla="*/ 56 w 101"/>
              <a:gd name="T61" fmla="*/ 106 h 106"/>
              <a:gd name="T62" fmla="*/ 44 w 101"/>
              <a:gd name="T63" fmla="*/ 9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06">
                <a:moveTo>
                  <a:pt x="67" y="22"/>
                </a:moveTo>
                <a:lnTo>
                  <a:pt x="67" y="22"/>
                </a:lnTo>
                <a:cubicBezTo>
                  <a:pt x="65" y="22"/>
                  <a:pt x="63" y="22"/>
                  <a:pt x="61" y="22"/>
                </a:cubicBezTo>
                <a:cubicBezTo>
                  <a:pt x="59" y="22"/>
                  <a:pt x="58" y="22"/>
                  <a:pt x="56" y="23"/>
                </a:cubicBezTo>
                <a:lnTo>
                  <a:pt x="56" y="83"/>
                </a:lnTo>
                <a:cubicBezTo>
                  <a:pt x="57" y="83"/>
                  <a:pt x="58" y="83"/>
                  <a:pt x="60" y="83"/>
                </a:cubicBezTo>
                <a:cubicBezTo>
                  <a:pt x="62" y="83"/>
                  <a:pt x="63" y="83"/>
                  <a:pt x="65" y="83"/>
                </a:cubicBezTo>
                <a:cubicBezTo>
                  <a:pt x="68" y="83"/>
                  <a:pt x="71" y="82"/>
                  <a:pt x="74" y="81"/>
                </a:cubicBezTo>
                <a:cubicBezTo>
                  <a:pt x="77" y="80"/>
                  <a:pt x="79" y="78"/>
                  <a:pt x="81" y="75"/>
                </a:cubicBezTo>
                <a:cubicBezTo>
                  <a:pt x="83" y="73"/>
                  <a:pt x="85" y="69"/>
                  <a:pt x="86" y="66"/>
                </a:cubicBezTo>
                <a:cubicBezTo>
                  <a:pt x="88" y="62"/>
                  <a:pt x="88" y="57"/>
                  <a:pt x="88" y="52"/>
                </a:cubicBezTo>
                <a:cubicBezTo>
                  <a:pt x="88" y="47"/>
                  <a:pt x="88" y="43"/>
                  <a:pt x="87" y="40"/>
                </a:cubicBezTo>
                <a:cubicBezTo>
                  <a:pt x="86" y="36"/>
                  <a:pt x="84" y="33"/>
                  <a:pt x="82" y="30"/>
                </a:cubicBezTo>
                <a:cubicBezTo>
                  <a:pt x="81" y="27"/>
                  <a:pt x="78" y="25"/>
                  <a:pt x="76" y="24"/>
                </a:cubicBezTo>
                <a:cubicBezTo>
                  <a:pt x="73" y="22"/>
                  <a:pt x="70" y="22"/>
                  <a:pt x="67" y="22"/>
                </a:cubicBezTo>
                <a:close/>
                <a:moveTo>
                  <a:pt x="35" y="83"/>
                </a:moveTo>
                <a:lnTo>
                  <a:pt x="35" y="83"/>
                </a:lnTo>
                <a:lnTo>
                  <a:pt x="37" y="83"/>
                </a:lnTo>
                <a:cubicBezTo>
                  <a:pt x="37" y="83"/>
                  <a:pt x="38" y="83"/>
                  <a:pt x="39" y="83"/>
                </a:cubicBezTo>
                <a:cubicBezTo>
                  <a:pt x="40" y="83"/>
                  <a:pt x="41" y="83"/>
                  <a:pt x="42" y="83"/>
                </a:cubicBezTo>
                <a:cubicBezTo>
                  <a:pt x="43" y="82"/>
                  <a:pt x="44" y="82"/>
                  <a:pt x="44" y="82"/>
                </a:cubicBezTo>
                <a:lnTo>
                  <a:pt x="44" y="22"/>
                </a:lnTo>
                <a:cubicBezTo>
                  <a:pt x="43" y="22"/>
                  <a:pt x="42" y="22"/>
                  <a:pt x="40" y="22"/>
                </a:cubicBezTo>
                <a:cubicBezTo>
                  <a:pt x="39" y="22"/>
                  <a:pt x="37" y="22"/>
                  <a:pt x="36" y="22"/>
                </a:cubicBezTo>
                <a:cubicBezTo>
                  <a:pt x="32" y="22"/>
                  <a:pt x="29" y="22"/>
                  <a:pt x="27" y="24"/>
                </a:cubicBezTo>
                <a:cubicBezTo>
                  <a:pt x="24" y="25"/>
                  <a:pt x="21" y="27"/>
                  <a:pt x="19" y="30"/>
                </a:cubicBezTo>
                <a:cubicBezTo>
                  <a:pt x="17" y="32"/>
                  <a:pt x="15" y="35"/>
                  <a:pt x="14" y="39"/>
                </a:cubicBezTo>
                <a:cubicBezTo>
                  <a:pt x="13" y="43"/>
                  <a:pt x="12" y="48"/>
                  <a:pt x="12" y="53"/>
                </a:cubicBezTo>
                <a:cubicBezTo>
                  <a:pt x="12" y="58"/>
                  <a:pt x="13" y="62"/>
                  <a:pt x="14" y="66"/>
                </a:cubicBezTo>
                <a:cubicBezTo>
                  <a:pt x="15" y="69"/>
                  <a:pt x="17" y="72"/>
                  <a:pt x="18" y="75"/>
                </a:cubicBezTo>
                <a:cubicBezTo>
                  <a:pt x="20" y="78"/>
                  <a:pt x="23" y="80"/>
                  <a:pt x="26" y="81"/>
                </a:cubicBezTo>
                <a:cubicBezTo>
                  <a:pt x="28" y="82"/>
                  <a:pt x="31" y="83"/>
                  <a:pt x="35" y="83"/>
                </a:cubicBezTo>
                <a:close/>
                <a:moveTo>
                  <a:pt x="44" y="92"/>
                </a:moveTo>
                <a:lnTo>
                  <a:pt x="44" y="92"/>
                </a:lnTo>
                <a:cubicBezTo>
                  <a:pt x="43" y="93"/>
                  <a:pt x="41" y="93"/>
                  <a:pt x="39" y="93"/>
                </a:cubicBezTo>
                <a:cubicBezTo>
                  <a:pt x="36" y="93"/>
                  <a:pt x="34" y="93"/>
                  <a:pt x="33" y="93"/>
                </a:cubicBezTo>
                <a:cubicBezTo>
                  <a:pt x="28" y="93"/>
                  <a:pt x="24" y="92"/>
                  <a:pt x="20" y="91"/>
                </a:cubicBezTo>
                <a:cubicBezTo>
                  <a:pt x="16" y="89"/>
                  <a:pt x="12" y="87"/>
                  <a:pt x="9" y="84"/>
                </a:cubicBezTo>
                <a:cubicBezTo>
                  <a:pt x="6" y="80"/>
                  <a:pt x="4" y="76"/>
                  <a:pt x="2" y="71"/>
                </a:cubicBezTo>
                <a:cubicBezTo>
                  <a:pt x="1" y="66"/>
                  <a:pt x="0" y="60"/>
                  <a:pt x="0" y="53"/>
                </a:cubicBezTo>
                <a:cubicBezTo>
                  <a:pt x="0" y="47"/>
                  <a:pt x="1" y="41"/>
                  <a:pt x="2" y="36"/>
                </a:cubicBezTo>
                <a:cubicBezTo>
                  <a:pt x="4" y="30"/>
                  <a:pt x="7" y="26"/>
                  <a:pt x="10" y="23"/>
                </a:cubicBezTo>
                <a:cubicBezTo>
                  <a:pt x="13" y="19"/>
                  <a:pt x="17" y="16"/>
                  <a:pt x="21" y="14"/>
                </a:cubicBezTo>
                <a:cubicBezTo>
                  <a:pt x="25" y="13"/>
                  <a:pt x="30" y="12"/>
                  <a:pt x="35" y="12"/>
                </a:cubicBezTo>
                <a:cubicBezTo>
                  <a:pt x="37" y="12"/>
                  <a:pt x="38" y="12"/>
                  <a:pt x="40" y="12"/>
                </a:cubicBezTo>
                <a:cubicBezTo>
                  <a:pt x="42" y="12"/>
                  <a:pt x="43" y="12"/>
                  <a:pt x="44" y="12"/>
                </a:cubicBezTo>
                <a:lnTo>
                  <a:pt x="44" y="0"/>
                </a:lnTo>
                <a:lnTo>
                  <a:pt x="56" y="0"/>
                </a:lnTo>
                <a:lnTo>
                  <a:pt x="56" y="13"/>
                </a:lnTo>
                <a:cubicBezTo>
                  <a:pt x="58" y="12"/>
                  <a:pt x="60" y="12"/>
                  <a:pt x="62" y="12"/>
                </a:cubicBezTo>
                <a:cubicBezTo>
                  <a:pt x="65" y="12"/>
                  <a:pt x="67" y="12"/>
                  <a:pt x="68" y="12"/>
                </a:cubicBezTo>
                <a:cubicBezTo>
                  <a:pt x="73" y="12"/>
                  <a:pt x="77" y="12"/>
                  <a:pt x="81" y="14"/>
                </a:cubicBezTo>
                <a:cubicBezTo>
                  <a:pt x="85" y="16"/>
                  <a:pt x="88" y="18"/>
                  <a:pt x="91" y="22"/>
                </a:cubicBezTo>
                <a:cubicBezTo>
                  <a:pt x="94" y="25"/>
                  <a:pt x="97" y="29"/>
                  <a:pt x="98" y="34"/>
                </a:cubicBezTo>
                <a:cubicBezTo>
                  <a:pt x="100" y="39"/>
                  <a:pt x="101" y="45"/>
                  <a:pt x="101" y="52"/>
                </a:cubicBezTo>
                <a:cubicBezTo>
                  <a:pt x="101" y="59"/>
                  <a:pt x="100" y="65"/>
                  <a:pt x="98" y="70"/>
                </a:cubicBezTo>
                <a:cubicBezTo>
                  <a:pt x="96" y="75"/>
                  <a:pt x="93" y="79"/>
                  <a:pt x="90" y="83"/>
                </a:cubicBezTo>
                <a:cubicBezTo>
                  <a:pt x="87" y="86"/>
                  <a:pt x="83" y="89"/>
                  <a:pt x="79" y="90"/>
                </a:cubicBezTo>
                <a:cubicBezTo>
                  <a:pt x="75" y="92"/>
                  <a:pt x="70" y="93"/>
                  <a:pt x="66" y="93"/>
                </a:cubicBezTo>
                <a:cubicBezTo>
                  <a:pt x="65" y="93"/>
                  <a:pt x="63" y="93"/>
                  <a:pt x="61" y="93"/>
                </a:cubicBezTo>
                <a:cubicBezTo>
                  <a:pt x="59" y="93"/>
                  <a:pt x="57" y="92"/>
                  <a:pt x="56" y="92"/>
                </a:cubicBezTo>
                <a:lnTo>
                  <a:pt x="56" y="106"/>
                </a:lnTo>
                <a:lnTo>
                  <a:pt x="44" y="106"/>
                </a:lnTo>
                <a:lnTo>
                  <a:pt x="44" y="92"/>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50" name="Freeform 1950"/>
          <p:cNvSpPr>
            <a:spLocks/>
          </p:cNvSpPr>
          <p:nvPr userDrawn="1"/>
        </p:nvSpPr>
        <p:spPr bwMode="auto">
          <a:xfrm>
            <a:off x="1616076" y="625477"/>
            <a:ext cx="39688" cy="73025"/>
          </a:xfrm>
          <a:custGeom>
            <a:avLst/>
            <a:gdLst>
              <a:gd name="T0" fmla="*/ 0 w 55"/>
              <a:gd name="T1" fmla="*/ 0 h 101"/>
              <a:gd name="T2" fmla="*/ 0 w 55"/>
              <a:gd name="T3" fmla="*/ 0 h 101"/>
              <a:gd name="T4" fmla="*/ 55 w 55"/>
              <a:gd name="T5" fmla="*/ 0 h 101"/>
              <a:gd name="T6" fmla="*/ 55 w 55"/>
              <a:gd name="T7" fmla="*/ 10 h 101"/>
              <a:gd name="T8" fmla="*/ 12 w 55"/>
              <a:gd name="T9" fmla="*/ 10 h 101"/>
              <a:gd name="T10" fmla="*/ 12 w 55"/>
              <a:gd name="T11" fmla="*/ 43 h 101"/>
              <a:gd name="T12" fmla="*/ 51 w 55"/>
              <a:gd name="T13" fmla="*/ 43 h 101"/>
              <a:gd name="T14" fmla="*/ 51 w 55"/>
              <a:gd name="T15" fmla="*/ 54 h 101"/>
              <a:gd name="T16" fmla="*/ 12 w 55"/>
              <a:gd name="T17" fmla="*/ 54 h 101"/>
              <a:gd name="T18" fmla="*/ 12 w 55"/>
              <a:gd name="T19" fmla="*/ 90 h 101"/>
              <a:gd name="T20" fmla="*/ 55 w 55"/>
              <a:gd name="T21" fmla="*/ 90 h 101"/>
              <a:gd name="T22" fmla="*/ 55 w 55"/>
              <a:gd name="T23" fmla="*/ 101 h 101"/>
              <a:gd name="T24" fmla="*/ 0 w 55"/>
              <a:gd name="T25" fmla="*/ 101 h 101"/>
              <a:gd name="T26" fmla="*/ 0 w 55"/>
              <a:gd name="T2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101">
                <a:moveTo>
                  <a:pt x="0" y="0"/>
                </a:moveTo>
                <a:lnTo>
                  <a:pt x="0" y="0"/>
                </a:lnTo>
                <a:lnTo>
                  <a:pt x="55" y="0"/>
                </a:lnTo>
                <a:lnTo>
                  <a:pt x="55" y="10"/>
                </a:lnTo>
                <a:lnTo>
                  <a:pt x="12" y="10"/>
                </a:lnTo>
                <a:lnTo>
                  <a:pt x="12" y="43"/>
                </a:lnTo>
                <a:lnTo>
                  <a:pt x="51" y="43"/>
                </a:lnTo>
                <a:lnTo>
                  <a:pt x="51" y="54"/>
                </a:lnTo>
                <a:lnTo>
                  <a:pt x="12" y="54"/>
                </a:lnTo>
                <a:lnTo>
                  <a:pt x="12" y="90"/>
                </a:lnTo>
                <a:lnTo>
                  <a:pt x="55" y="90"/>
                </a:lnTo>
                <a:lnTo>
                  <a:pt x="55" y="101"/>
                </a:lnTo>
                <a:lnTo>
                  <a:pt x="0" y="101"/>
                </a:lnTo>
                <a:lnTo>
                  <a:pt x="0" y="0"/>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51" name="Freeform 1951"/>
          <p:cNvSpPr>
            <a:spLocks noEditPoints="1"/>
          </p:cNvSpPr>
          <p:nvPr userDrawn="1"/>
        </p:nvSpPr>
        <p:spPr bwMode="auto">
          <a:xfrm>
            <a:off x="1665288" y="625475"/>
            <a:ext cx="63500" cy="85725"/>
          </a:xfrm>
          <a:custGeom>
            <a:avLst/>
            <a:gdLst>
              <a:gd name="T0" fmla="*/ 66 w 91"/>
              <a:gd name="T1" fmla="*/ 90 h 119"/>
              <a:gd name="T2" fmla="*/ 66 w 91"/>
              <a:gd name="T3" fmla="*/ 90 h 119"/>
              <a:gd name="T4" fmla="*/ 66 w 91"/>
              <a:gd name="T5" fmla="*/ 10 h 119"/>
              <a:gd name="T6" fmla="*/ 36 w 91"/>
              <a:gd name="T7" fmla="*/ 10 h 119"/>
              <a:gd name="T8" fmla="*/ 34 w 91"/>
              <a:gd name="T9" fmla="*/ 39 h 119"/>
              <a:gd name="T10" fmla="*/ 31 w 91"/>
              <a:gd name="T11" fmla="*/ 61 h 119"/>
              <a:gd name="T12" fmla="*/ 27 w 91"/>
              <a:gd name="T13" fmla="*/ 78 h 119"/>
              <a:gd name="T14" fmla="*/ 23 w 91"/>
              <a:gd name="T15" fmla="*/ 90 h 119"/>
              <a:gd name="T16" fmla="*/ 66 w 91"/>
              <a:gd name="T17" fmla="*/ 90 h 119"/>
              <a:gd name="T18" fmla="*/ 91 w 91"/>
              <a:gd name="T19" fmla="*/ 119 h 119"/>
              <a:gd name="T20" fmla="*/ 91 w 91"/>
              <a:gd name="T21" fmla="*/ 119 h 119"/>
              <a:gd name="T22" fmla="*/ 83 w 91"/>
              <a:gd name="T23" fmla="*/ 119 h 119"/>
              <a:gd name="T24" fmla="*/ 81 w 91"/>
              <a:gd name="T25" fmla="*/ 101 h 119"/>
              <a:gd name="T26" fmla="*/ 10 w 91"/>
              <a:gd name="T27" fmla="*/ 101 h 119"/>
              <a:gd name="T28" fmla="*/ 8 w 91"/>
              <a:gd name="T29" fmla="*/ 119 h 119"/>
              <a:gd name="T30" fmla="*/ 0 w 91"/>
              <a:gd name="T31" fmla="*/ 119 h 119"/>
              <a:gd name="T32" fmla="*/ 0 w 91"/>
              <a:gd name="T33" fmla="*/ 90 h 119"/>
              <a:gd name="T34" fmla="*/ 10 w 91"/>
              <a:gd name="T35" fmla="*/ 90 h 119"/>
              <a:gd name="T36" fmla="*/ 13 w 91"/>
              <a:gd name="T37" fmla="*/ 82 h 119"/>
              <a:gd name="T38" fmla="*/ 18 w 91"/>
              <a:gd name="T39" fmla="*/ 66 h 119"/>
              <a:gd name="T40" fmla="*/ 22 w 91"/>
              <a:gd name="T41" fmla="*/ 39 h 119"/>
              <a:gd name="T42" fmla="*/ 24 w 91"/>
              <a:gd name="T43" fmla="*/ 0 h 119"/>
              <a:gd name="T44" fmla="*/ 78 w 91"/>
              <a:gd name="T45" fmla="*/ 0 h 119"/>
              <a:gd name="T46" fmla="*/ 78 w 91"/>
              <a:gd name="T47" fmla="*/ 90 h 119"/>
              <a:gd name="T48" fmla="*/ 91 w 91"/>
              <a:gd name="T49" fmla="*/ 90 h 119"/>
              <a:gd name="T50" fmla="*/ 91 w 91"/>
              <a:gd name="T51"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19">
                <a:moveTo>
                  <a:pt x="66" y="90"/>
                </a:moveTo>
                <a:lnTo>
                  <a:pt x="66" y="90"/>
                </a:lnTo>
                <a:lnTo>
                  <a:pt x="66" y="10"/>
                </a:lnTo>
                <a:lnTo>
                  <a:pt x="36" y="10"/>
                </a:lnTo>
                <a:cubicBezTo>
                  <a:pt x="35" y="21"/>
                  <a:pt x="35" y="30"/>
                  <a:pt x="34" y="39"/>
                </a:cubicBezTo>
                <a:cubicBezTo>
                  <a:pt x="33" y="47"/>
                  <a:pt x="32" y="55"/>
                  <a:pt x="31" y="61"/>
                </a:cubicBezTo>
                <a:cubicBezTo>
                  <a:pt x="30" y="68"/>
                  <a:pt x="29" y="73"/>
                  <a:pt x="27" y="78"/>
                </a:cubicBezTo>
                <a:cubicBezTo>
                  <a:pt x="26" y="83"/>
                  <a:pt x="24" y="87"/>
                  <a:pt x="23" y="90"/>
                </a:cubicBezTo>
                <a:lnTo>
                  <a:pt x="66" y="90"/>
                </a:lnTo>
                <a:close/>
                <a:moveTo>
                  <a:pt x="91" y="119"/>
                </a:moveTo>
                <a:lnTo>
                  <a:pt x="91" y="119"/>
                </a:lnTo>
                <a:lnTo>
                  <a:pt x="83" y="119"/>
                </a:lnTo>
                <a:lnTo>
                  <a:pt x="81" y="101"/>
                </a:lnTo>
                <a:lnTo>
                  <a:pt x="10" y="101"/>
                </a:lnTo>
                <a:lnTo>
                  <a:pt x="8" y="119"/>
                </a:lnTo>
                <a:lnTo>
                  <a:pt x="0" y="119"/>
                </a:lnTo>
                <a:lnTo>
                  <a:pt x="0" y="90"/>
                </a:lnTo>
                <a:lnTo>
                  <a:pt x="10" y="90"/>
                </a:lnTo>
                <a:cubicBezTo>
                  <a:pt x="11" y="89"/>
                  <a:pt x="12" y="86"/>
                  <a:pt x="13" y="82"/>
                </a:cubicBezTo>
                <a:cubicBezTo>
                  <a:pt x="15" y="79"/>
                  <a:pt x="17" y="73"/>
                  <a:pt x="18" y="66"/>
                </a:cubicBezTo>
                <a:cubicBezTo>
                  <a:pt x="20" y="59"/>
                  <a:pt x="21" y="49"/>
                  <a:pt x="22" y="39"/>
                </a:cubicBezTo>
                <a:cubicBezTo>
                  <a:pt x="24" y="28"/>
                  <a:pt x="24" y="15"/>
                  <a:pt x="24" y="0"/>
                </a:cubicBezTo>
                <a:lnTo>
                  <a:pt x="78" y="0"/>
                </a:lnTo>
                <a:lnTo>
                  <a:pt x="78" y="90"/>
                </a:lnTo>
                <a:lnTo>
                  <a:pt x="91" y="90"/>
                </a:lnTo>
                <a:lnTo>
                  <a:pt x="91" y="119"/>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52" name="Freeform 1952"/>
          <p:cNvSpPr>
            <a:spLocks/>
          </p:cNvSpPr>
          <p:nvPr userDrawn="1"/>
        </p:nvSpPr>
        <p:spPr bwMode="auto">
          <a:xfrm>
            <a:off x="1743076" y="625477"/>
            <a:ext cx="39688" cy="73025"/>
          </a:xfrm>
          <a:custGeom>
            <a:avLst/>
            <a:gdLst>
              <a:gd name="T0" fmla="*/ 0 w 55"/>
              <a:gd name="T1" fmla="*/ 0 h 101"/>
              <a:gd name="T2" fmla="*/ 0 w 55"/>
              <a:gd name="T3" fmla="*/ 0 h 101"/>
              <a:gd name="T4" fmla="*/ 55 w 55"/>
              <a:gd name="T5" fmla="*/ 0 h 101"/>
              <a:gd name="T6" fmla="*/ 55 w 55"/>
              <a:gd name="T7" fmla="*/ 10 h 101"/>
              <a:gd name="T8" fmla="*/ 12 w 55"/>
              <a:gd name="T9" fmla="*/ 10 h 101"/>
              <a:gd name="T10" fmla="*/ 12 w 55"/>
              <a:gd name="T11" fmla="*/ 43 h 101"/>
              <a:gd name="T12" fmla="*/ 51 w 55"/>
              <a:gd name="T13" fmla="*/ 43 h 101"/>
              <a:gd name="T14" fmla="*/ 51 w 55"/>
              <a:gd name="T15" fmla="*/ 54 h 101"/>
              <a:gd name="T16" fmla="*/ 12 w 55"/>
              <a:gd name="T17" fmla="*/ 54 h 101"/>
              <a:gd name="T18" fmla="*/ 12 w 55"/>
              <a:gd name="T19" fmla="*/ 90 h 101"/>
              <a:gd name="T20" fmla="*/ 55 w 55"/>
              <a:gd name="T21" fmla="*/ 90 h 101"/>
              <a:gd name="T22" fmla="*/ 55 w 55"/>
              <a:gd name="T23" fmla="*/ 101 h 101"/>
              <a:gd name="T24" fmla="*/ 0 w 55"/>
              <a:gd name="T25" fmla="*/ 101 h 101"/>
              <a:gd name="T26" fmla="*/ 0 w 55"/>
              <a:gd name="T2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101">
                <a:moveTo>
                  <a:pt x="0" y="0"/>
                </a:moveTo>
                <a:lnTo>
                  <a:pt x="0" y="0"/>
                </a:lnTo>
                <a:lnTo>
                  <a:pt x="55" y="0"/>
                </a:lnTo>
                <a:lnTo>
                  <a:pt x="55" y="10"/>
                </a:lnTo>
                <a:lnTo>
                  <a:pt x="12" y="10"/>
                </a:lnTo>
                <a:lnTo>
                  <a:pt x="12" y="43"/>
                </a:lnTo>
                <a:lnTo>
                  <a:pt x="51" y="43"/>
                </a:lnTo>
                <a:lnTo>
                  <a:pt x="51" y="54"/>
                </a:lnTo>
                <a:lnTo>
                  <a:pt x="12" y="54"/>
                </a:lnTo>
                <a:lnTo>
                  <a:pt x="12" y="90"/>
                </a:lnTo>
                <a:lnTo>
                  <a:pt x="55" y="90"/>
                </a:lnTo>
                <a:lnTo>
                  <a:pt x="55" y="101"/>
                </a:lnTo>
                <a:lnTo>
                  <a:pt x="0" y="101"/>
                </a:lnTo>
                <a:lnTo>
                  <a:pt x="0" y="0"/>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53" name="Freeform 1953"/>
          <p:cNvSpPr>
            <a:spLocks noEditPoints="1"/>
          </p:cNvSpPr>
          <p:nvPr userDrawn="1"/>
        </p:nvSpPr>
        <p:spPr bwMode="auto">
          <a:xfrm>
            <a:off x="1798638" y="623889"/>
            <a:ext cx="46038" cy="74613"/>
          </a:xfrm>
          <a:custGeom>
            <a:avLst/>
            <a:gdLst>
              <a:gd name="T0" fmla="*/ 25 w 63"/>
              <a:gd name="T1" fmla="*/ 10 h 102"/>
              <a:gd name="T2" fmla="*/ 25 w 63"/>
              <a:gd name="T3" fmla="*/ 10 h 102"/>
              <a:gd name="T4" fmla="*/ 18 w 63"/>
              <a:gd name="T5" fmla="*/ 10 h 102"/>
              <a:gd name="T6" fmla="*/ 12 w 63"/>
              <a:gd name="T7" fmla="*/ 11 h 102"/>
              <a:gd name="T8" fmla="*/ 12 w 63"/>
              <a:gd name="T9" fmla="*/ 53 h 102"/>
              <a:gd name="T10" fmla="*/ 14 w 63"/>
              <a:gd name="T11" fmla="*/ 53 h 102"/>
              <a:gd name="T12" fmla="*/ 18 w 63"/>
              <a:gd name="T13" fmla="*/ 53 h 102"/>
              <a:gd name="T14" fmla="*/ 21 w 63"/>
              <a:gd name="T15" fmla="*/ 53 h 102"/>
              <a:gd name="T16" fmla="*/ 23 w 63"/>
              <a:gd name="T17" fmla="*/ 53 h 102"/>
              <a:gd name="T18" fmla="*/ 33 w 63"/>
              <a:gd name="T19" fmla="*/ 52 h 102"/>
              <a:gd name="T20" fmla="*/ 42 w 63"/>
              <a:gd name="T21" fmla="*/ 49 h 102"/>
              <a:gd name="T22" fmla="*/ 48 w 63"/>
              <a:gd name="T23" fmla="*/ 42 h 102"/>
              <a:gd name="T24" fmla="*/ 50 w 63"/>
              <a:gd name="T25" fmla="*/ 31 h 102"/>
              <a:gd name="T26" fmla="*/ 48 w 63"/>
              <a:gd name="T27" fmla="*/ 21 h 102"/>
              <a:gd name="T28" fmla="*/ 42 w 63"/>
              <a:gd name="T29" fmla="*/ 14 h 102"/>
              <a:gd name="T30" fmla="*/ 34 w 63"/>
              <a:gd name="T31" fmla="*/ 11 h 102"/>
              <a:gd name="T32" fmla="*/ 25 w 63"/>
              <a:gd name="T33" fmla="*/ 10 h 102"/>
              <a:gd name="T34" fmla="*/ 0 w 63"/>
              <a:gd name="T35" fmla="*/ 2 h 102"/>
              <a:gd name="T36" fmla="*/ 0 w 63"/>
              <a:gd name="T37" fmla="*/ 2 h 102"/>
              <a:gd name="T38" fmla="*/ 12 w 63"/>
              <a:gd name="T39" fmla="*/ 0 h 102"/>
              <a:gd name="T40" fmla="*/ 25 w 63"/>
              <a:gd name="T41" fmla="*/ 0 h 102"/>
              <a:gd name="T42" fmla="*/ 38 w 63"/>
              <a:gd name="T43" fmla="*/ 1 h 102"/>
              <a:gd name="T44" fmla="*/ 50 w 63"/>
              <a:gd name="T45" fmla="*/ 6 h 102"/>
              <a:gd name="T46" fmla="*/ 60 w 63"/>
              <a:gd name="T47" fmla="*/ 15 h 102"/>
              <a:gd name="T48" fmla="*/ 63 w 63"/>
              <a:gd name="T49" fmla="*/ 31 h 102"/>
              <a:gd name="T50" fmla="*/ 60 w 63"/>
              <a:gd name="T51" fmla="*/ 46 h 102"/>
              <a:gd name="T52" fmla="*/ 51 w 63"/>
              <a:gd name="T53" fmla="*/ 56 h 102"/>
              <a:gd name="T54" fmla="*/ 39 w 63"/>
              <a:gd name="T55" fmla="*/ 62 h 102"/>
              <a:gd name="T56" fmla="*/ 24 w 63"/>
              <a:gd name="T57" fmla="*/ 64 h 102"/>
              <a:gd name="T58" fmla="*/ 22 w 63"/>
              <a:gd name="T59" fmla="*/ 64 h 102"/>
              <a:gd name="T60" fmla="*/ 18 w 63"/>
              <a:gd name="T61" fmla="*/ 64 h 102"/>
              <a:gd name="T62" fmla="*/ 15 w 63"/>
              <a:gd name="T63" fmla="*/ 64 h 102"/>
              <a:gd name="T64" fmla="*/ 12 w 63"/>
              <a:gd name="T65" fmla="*/ 63 h 102"/>
              <a:gd name="T66" fmla="*/ 12 w 63"/>
              <a:gd name="T67" fmla="*/ 102 h 102"/>
              <a:gd name="T68" fmla="*/ 0 w 63"/>
              <a:gd name="T69" fmla="*/ 102 h 102"/>
              <a:gd name="T70" fmla="*/ 0 w 63"/>
              <a:gd name="T71" fmla="*/ 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 h="102">
                <a:moveTo>
                  <a:pt x="25" y="10"/>
                </a:moveTo>
                <a:lnTo>
                  <a:pt x="25" y="10"/>
                </a:lnTo>
                <a:cubicBezTo>
                  <a:pt x="22" y="10"/>
                  <a:pt x="20" y="10"/>
                  <a:pt x="18" y="10"/>
                </a:cubicBezTo>
                <a:cubicBezTo>
                  <a:pt x="15" y="10"/>
                  <a:pt x="13" y="10"/>
                  <a:pt x="12" y="11"/>
                </a:cubicBezTo>
                <a:lnTo>
                  <a:pt x="12" y="53"/>
                </a:lnTo>
                <a:cubicBezTo>
                  <a:pt x="13" y="53"/>
                  <a:pt x="13" y="53"/>
                  <a:pt x="14" y="53"/>
                </a:cubicBezTo>
                <a:cubicBezTo>
                  <a:pt x="16" y="53"/>
                  <a:pt x="17" y="53"/>
                  <a:pt x="18" y="53"/>
                </a:cubicBezTo>
                <a:cubicBezTo>
                  <a:pt x="19" y="53"/>
                  <a:pt x="20" y="53"/>
                  <a:pt x="21" y="53"/>
                </a:cubicBezTo>
                <a:lnTo>
                  <a:pt x="23" y="53"/>
                </a:lnTo>
                <a:cubicBezTo>
                  <a:pt x="27" y="53"/>
                  <a:pt x="30" y="53"/>
                  <a:pt x="33" y="52"/>
                </a:cubicBezTo>
                <a:cubicBezTo>
                  <a:pt x="36" y="52"/>
                  <a:pt x="39" y="50"/>
                  <a:pt x="42" y="49"/>
                </a:cubicBezTo>
                <a:cubicBezTo>
                  <a:pt x="44" y="47"/>
                  <a:pt x="47" y="45"/>
                  <a:pt x="48" y="42"/>
                </a:cubicBezTo>
                <a:cubicBezTo>
                  <a:pt x="50" y="39"/>
                  <a:pt x="50" y="35"/>
                  <a:pt x="50" y="31"/>
                </a:cubicBezTo>
                <a:cubicBezTo>
                  <a:pt x="50" y="27"/>
                  <a:pt x="50" y="23"/>
                  <a:pt x="48" y="21"/>
                </a:cubicBezTo>
                <a:cubicBezTo>
                  <a:pt x="47" y="18"/>
                  <a:pt x="45" y="16"/>
                  <a:pt x="42" y="14"/>
                </a:cubicBezTo>
                <a:cubicBezTo>
                  <a:pt x="40" y="13"/>
                  <a:pt x="37" y="12"/>
                  <a:pt x="34" y="11"/>
                </a:cubicBezTo>
                <a:cubicBezTo>
                  <a:pt x="31" y="10"/>
                  <a:pt x="28" y="10"/>
                  <a:pt x="25" y="10"/>
                </a:cubicBezTo>
                <a:close/>
                <a:moveTo>
                  <a:pt x="0" y="2"/>
                </a:moveTo>
                <a:lnTo>
                  <a:pt x="0" y="2"/>
                </a:lnTo>
                <a:cubicBezTo>
                  <a:pt x="4" y="1"/>
                  <a:pt x="8" y="0"/>
                  <a:pt x="12" y="0"/>
                </a:cubicBezTo>
                <a:cubicBezTo>
                  <a:pt x="16" y="0"/>
                  <a:pt x="20" y="0"/>
                  <a:pt x="25" y="0"/>
                </a:cubicBezTo>
                <a:cubicBezTo>
                  <a:pt x="29" y="0"/>
                  <a:pt x="33" y="0"/>
                  <a:pt x="38" y="1"/>
                </a:cubicBezTo>
                <a:cubicBezTo>
                  <a:pt x="43" y="2"/>
                  <a:pt x="47" y="3"/>
                  <a:pt x="50" y="6"/>
                </a:cubicBezTo>
                <a:cubicBezTo>
                  <a:pt x="54" y="8"/>
                  <a:pt x="57" y="11"/>
                  <a:pt x="60" y="15"/>
                </a:cubicBezTo>
                <a:cubicBezTo>
                  <a:pt x="62" y="19"/>
                  <a:pt x="63" y="24"/>
                  <a:pt x="63" y="31"/>
                </a:cubicBezTo>
                <a:cubicBezTo>
                  <a:pt x="63" y="37"/>
                  <a:pt x="62" y="42"/>
                  <a:pt x="60" y="46"/>
                </a:cubicBezTo>
                <a:cubicBezTo>
                  <a:pt x="58" y="50"/>
                  <a:pt x="55" y="54"/>
                  <a:pt x="51" y="56"/>
                </a:cubicBezTo>
                <a:cubicBezTo>
                  <a:pt x="47" y="59"/>
                  <a:pt x="43" y="61"/>
                  <a:pt x="39" y="62"/>
                </a:cubicBezTo>
                <a:cubicBezTo>
                  <a:pt x="34" y="63"/>
                  <a:pt x="29" y="64"/>
                  <a:pt x="24" y="64"/>
                </a:cubicBezTo>
                <a:lnTo>
                  <a:pt x="22" y="64"/>
                </a:lnTo>
                <a:cubicBezTo>
                  <a:pt x="20" y="64"/>
                  <a:pt x="19" y="64"/>
                  <a:pt x="18" y="64"/>
                </a:cubicBezTo>
                <a:cubicBezTo>
                  <a:pt x="17" y="64"/>
                  <a:pt x="16" y="64"/>
                  <a:pt x="15" y="64"/>
                </a:cubicBezTo>
                <a:cubicBezTo>
                  <a:pt x="13" y="63"/>
                  <a:pt x="13" y="63"/>
                  <a:pt x="12" y="63"/>
                </a:cubicBezTo>
                <a:lnTo>
                  <a:pt x="12" y="102"/>
                </a:lnTo>
                <a:lnTo>
                  <a:pt x="0" y="102"/>
                </a:lnTo>
                <a:lnTo>
                  <a:pt x="0" y="2"/>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54" name="Freeform 1954"/>
          <p:cNvSpPr>
            <a:spLocks noEditPoints="1"/>
          </p:cNvSpPr>
          <p:nvPr userDrawn="1"/>
        </p:nvSpPr>
        <p:spPr bwMode="auto">
          <a:xfrm>
            <a:off x="1844676" y="623889"/>
            <a:ext cx="57150" cy="74613"/>
          </a:xfrm>
          <a:custGeom>
            <a:avLst/>
            <a:gdLst>
              <a:gd name="T0" fmla="*/ 26 w 82"/>
              <a:gd name="T1" fmla="*/ 64 h 103"/>
              <a:gd name="T2" fmla="*/ 26 w 82"/>
              <a:gd name="T3" fmla="*/ 64 h 103"/>
              <a:gd name="T4" fmla="*/ 55 w 82"/>
              <a:gd name="T5" fmla="*/ 64 h 103"/>
              <a:gd name="T6" fmla="*/ 44 w 82"/>
              <a:gd name="T7" fmla="*/ 34 h 103"/>
              <a:gd name="T8" fmla="*/ 40 w 82"/>
              <a:gd name="T9" fmla="*/ 18 h 103"/>
              <a:gd name="T10" fmla="*/ 40 w 82"/>
              <a:gd name="T11" fmla="*/ 18 h 103"/>
              <a:gd name="T12" fmla="*/ 37 w 82"/>
              <a:gd name="T13" fmla="*/ 34 h 103"/>
              <a:gd name="T14" fmla="*/ 26 w 82"/>
              <a:gd name="T15" fmla="*/ 64 h 103"/>
              <a:gd name="T16" fmla="*/ 59 w 82"/>
              <a:gd name="T17" fmla="*/ 75 h 103"/>
              <a:gd name="T18" fmla="*/ 59 w 82"/>
              <a:gd name="T19" fmla="*/ 75 h 103"/>
              <a:gd name="T20" fmla="*/ 22 w 82"/>
              <a:gd name="T21" fmla="*/ 75 h 103"/>
              <a:gd name="T22" fmla="*/ 12 w 82"/>
              <a:gd name="T23" fmla="*/ 103 h 103"/>
              <a:gd name="T24" fmla="*/ 0 w 82"/>
              <a:gd name="T25" fmla="*/ 103 h 103"/>
              <a:gd name="T26" fmla="*/ 38 w 82"/>
              <a:gd name="T27" fmla="*/ 0 h 103"/>
              <a:gd name="T28" fmla="*/ 43 w 82"/>
              <a:gd name="T29" fmla="*/ 0 h 103"/>
              <a:gd name="T30" fmla="*/ 82 w 82"/>
              <a:gd name="T31" fmla="*/ 103 h 103"/>
              <a:gd name="T32" fmla="*/ 69 w 82"/>
              <a:gd name="T33" fmla="*/ 103 h 103"/>
              <a:gd name="T34" fmla="*/ 59 w 82"/>
              <a:gd name="T35" fmla="*/ 7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103">
                <a:moveTo>
                  <a:pt x="26" y="64"/>
                </a:moveTo>
                <a:lnTo>
                  <a:pt x="26" y="64"/>
                </a:lnTo>
                <a:lnTo>
                  <a:pt x="55" y="64"/>
                </a:lnTo>
                <a:lnTo>
                  <a:pt x="44" y="34"/>
                </a:lnTo>
                <a:lnTo>
                  <a:pt x="40" y="18"/>
                </a:lnTo>
                <a:lnTo>
                  <a:pt x="40" y="18"/>
                </a:lnTo>
                <a:lnTo>
                  <a:pt x="37" y="34"/>
                </a:lnTo>
                <a:lnTo>
                  <a:pt x="26" y="64"/>
                </a:lnTo>
                <a:close/>
                <a:moveTo>
                  <a:pt x="59" y="75"/>
                </a:moveTo>
                <a:lnTo>
                  <a:pt x="59" y="75"/>
                </a:lnTo>
                <a:lnTo>
                  <a:pt x="22" y="75"/>
                </a:lnTo>
                <a:lnTo>
                  <a:pt x="12" y="103"/>
                </a:lnTo>
                <a:lnTo>
                  <a:pt x="0" y="103"/>
                </a:lnTo>
                <a:lnTo>
                  <a:pt x="38" y="0"/>
                </a:lnTo>
                <a:lnTo>
                  <a:pt x="43" y="0"/>
                </a:lnTo>
                <a:lnTo>
                  <a:pt x="82" y="103"/>
                </a:lnTo>
                <a:lnTo>
                  <a:pt x="69" y="103"/>
                </a:lnTo>
                <a:lnTo>
                  <a:pt x="59" y="75"/>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55" name="Freeform 1955"/>
          <p:cNvSpPr>
            <a:spLocks/>
          </p:cNvSpPr>
          <p:nvPr userDrawn="1"/>
        </p:nvSpPr>
        <p:spPr bwMode="auto">
          <a:xfrm>
            <a:off x="1912938" y="625475"/>
            <a:ext cx="58738" cy="85725"/>
          </a:xfrm>
          <a:custGeom>
            <a:avLst/>
            <a:gdLst>
              <a:gd name="T0" fmla="*/ 83 w 83"/>
              <a:gd name="T1" fmla="*/ 119 h 119"/>
              <a:gd name="T2" fmla="*/ 83 w 83"/>
              <a:gd name="T3" fmla="*/ 119 h 119"/>
              <a:gd name="T4" fmla="*/ 75 w 83"/>
              <a:gd name="T5" fmla="*/ 119 h 119"/>
              <a:gd name="T6" fmla="*/ 73 w 83"/>
              <a:gd name="T7" fmla="*/ 101 h 119"/>
              <a:gd name="T8" fmla="*/ 0 w 83"/>
              <a:gd name="T9" fmla="*/ 101 h 119"/>
              <a:gd name="T10" fmla="*/ 0 w 83"/>
              <a:gd name="T11" fmla="*/ 0 h 119"/>
              <a:gd name="T12" fmla="*/ 12 w 83"/>
              <a:gd name="T13" fmla="*/ 0 h 119"/>
              <a:gd name="T14" fmla="*/ 12 w 83"/>
              <a:gd name="T15" fmla="*/ 90 h 119"/>
              <a:gd name="T16" fmla="*/ 58 w 83"/>
              <a:gd name="T17" fmla="*/ 90 h 119"/>
              <a:gd name="T18" fmla="*/ 58 w 83"/>
              <a:gd name="T19" fmla="*/ 0 h 119"/>
              <a:gd name="T20" fmla="*/ 70 w 83"/>
              <a:gd name="T21" fmla="*/ 0 h 119"/>
              <a:gd name="T22" fmla="*/ 70 w 83"/>
              <a:gd name="T23" fmla="*/ 90 h 119"/>
              <a:gd name="T24" fmla="*/ 83 w 83"/>
              <a:gd name="T25" fmla="*/ 90 h 119"/>
              <a:gd name="T26" fmla="*/ 83 w 83"/>
              <a:gd name="T2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19">
                <a:moveTo>
                  <a:pt x="83" y="119"/>
                </a:moveTo>
                <a:lnTo>
                  <a:pt x="83" y="119"/>
                </a:lnTo>
                <a:lnTo>
                  <a:pt x="75" y="119"/>
                </a:lnTo>
                <a:lnTo>
                  <a:pt x="73" y="101"/>
                </a:lnTo>
                <a:lnTo>
                  <a:pt x="0" y="101"/>
                </a:lnTo>
                <a:lnTo>
                  <a:pt x="0" y="0"/>
                </a:lnTo>
                <a:lnTo>
                  <a:pt x="12" y="0"/>
                </a:lnTo>
                <a:lnTo>
                  <a:pt x="12" y="90"/>
                </a:lnTo>
                <a:lnTo>
                  <a:pt x="58" y="90"/>
                </a:lnTo>
                <a:lnTo>
                  <a:pt x="58" y="0"/>
                </a:lnTo>
                <a:lnTo>
                  <a:pt x="70" y="0"/>
                </a:lnTo>
                <a:lnTo>
                  <a:pt x="70" y="90"/>
                </a:lnTo>
                <a:lnTo>
                  <a:pt x="83" y="90"/>
                </a:lnTo>
                <a:lnTo>
                  <a:pt x="83" y="119"/>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56" name="Freeform 1956"/>
          <p:cNvSpPr>
            <a:spLocks/>
          </p:cNvSpPr>
          <p:nvPr userDrawn="1"/>
        </p:nvSpPr>
        <p:spPr bwMode="auto">
          <a:xfrm>
            <a:off x="1984376" y="625477"/>
            <a:ext cx="52388" cy="73025"/>
          </a:xfrm>
          <a:custGeom>
            <a:avLst/>
            <a:gdLst>
              <a:gd name="T0" fmla="*/ 62 w 74"/>
              <a:gd name="T1" fmla="*/ 32 h 101"/>
              <a:gd name="T2" fmla="*/ 62 w 74"/>
              <a:gd name="T3" fmla="*/ 32 h 101"/>
              <a:gd name="T4" fmla="*/ 63 w 74"/>
              <a:gd name="T5" fmla="*/ 21 h 101"/>
              <a:gd name="T6" fmla="*/ 62 w 74"/>
              <a:gd name="T7" fmla="*/ 21 h 101"/>
              <a:gd name="T8" fmla="*/ 56 w 74"/>
              <a:gd name="T9" fmla="*/ 33 h 101"/>
              <a:gd name="T10" fmla="*/ 7 w 74"/>
              <a:gd name="T11" fmla="*/ 101 h 101"/>
              <a:gd name="T12" fmla="*/ 0 w 74"/>
              <a:gd name="T13" fmla="*/ 101 h 101"/>
              <a:gd name="T14" fmla="*/ 0 w 74"/>
              <a:gd name="T15" fmla="*/ 0 h 101"/>
              <a:gd name="T16" fmla="*/ 12 w 74"/>
              <a:gd name="T17" fmla="*/ 0 h 101"/>
              <a:gd name="T18" fmla="*/ 12 w 74"/>
              <a:gd name="T19" fmla="*/ 69 h 101"/>
              <a:gd name="T20" fmla="*/ 11 w 74"/>
              <a:gd name="T21" fmla="*/ 80 h 101"/>
              <a:gd name="T22" fmla="*/ 12 w 74"/>
              <a:gd name="T23" fmla="*/ 80 h 101"/>
              <a:gd name="T24" fmla="*/ 18 w 74"/>
              <a:gd name="T25" fmla="*/ 68 h 101"/>
              <a:gd name="T26" fmla="*/ 67 w 74"/>
              <a:gd name="T27" fmla="*/ 0 h 101"/>
              <a:gd name="T28" fmla="*/ 74 w 74"/>
              <a:gd name="T29" fmla="*/ 0 h 101"/>
              <a:gd name="T30" fmla="*/ 74 w 74"/>
              <a:gd name="T31" fmla="*/ 101 h 101"/>
              <a:gd name="T32" fmla="*/ 62 w 74"/>
              <a:gd name="T33" fmla="*/ 101 h 101"/>
              <a:gd name="T34" fmla="*/ 62 w 74"/>
              <a:gd name="T35"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101">
                <a:moveTo>
                  <a:pt x="62" y="32"/>
                </a:moveTo>
                <a:lnTo>
                  <a:pt x="62" y="32"/>
                </a:lnTo>
                <a:lnTo>
                  <a:pt x="63" y="21"/>
                </a:lnTo>
                <a:lnTo>
                  <a:pt x="62" y="21"/>
                </a:lnTo>
                <a:lnTo>
                  <a:pt x="56" y="33"/>
                </a:lnTo>
                <a:lnTo>
                  <a:pt x="7" y="101"/>
                </a:lnTo>
                <a:lnTo>
                  <a:pt x="0" y="101"/>
                </a:lnTo>
                <a:lnTo>
                  <a:pt x="0" y="0"/>
                </a:lnTo>
                <a:lnTo>
                  <a:pt x="12" y="0"/>
                </a:lnTo>
                <a:lnTo>
                  <a:pt x="12" y="69"/>
                </a:lnTo>
                <a:lnTo>
                  <a:pt x="11" y="80"/>
                </a:lnTo>
                <a:lnTo>
                  <a:pt x="12" y="80"/>
                </a:lnTo>
                <a:lnTo>
                  <a:pt x="18" y="68"/>
                </a:lnTo>
                <a:lnTo>
                  <a:pt x="67" y="0"/>
                </a:lnTo>
                <a:lnTo>
                  <a:pt x="74" y="0"/>
                </a:lnTo>
                <a:lnTo>
                  <a:pt x="74" y="101"/>
                </a:lnTo>
                <a:lnTo>
                  <a:pt x="62" y="101"/>
                </a:lnTo>
                <a:lnTo>
                  <a:pt x="62" y="32"/>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
        <p:nvSpPr>
          <p:cNvPr id="1157" name="Freeform 1957"/>
          <p:cNvSpPr>
            <a:spLocks/>
          </p:cNvSpPr>
          <p:nvPr userDrawn="1"/>
        </p:nvSpPr>
        <p:spPr bwMode="auto">
          <a:xfrm>
            <a:off x="2055813" y="625477"/>
            <a:ext cx="52388" cy="73025"/>
          </a:xfrm>
          <a:custGeom>
            <a:avLst/>
            <a:gdLst>
              <a:gd name="T0" fmla="*/ 61 w 73"/>
              <a:gd name="T1" fmla="*/ 32 h 101"/>
              <a:gd name="T2" fmla="*/ 61 w 73"/>
              <a:gd name="T3" fmla="*/ 32 h 101"/>
              <a:gd name="T4" fmla="*/ 62 w 73"/>
              <a:gd name="T5" fmla="*/ 21 h 101"/>
              <a:gd name="T6" fmla="*/ 62 w 73"/>
              <a:gd name="T7" fmla="*/ 21 h 101"/>
              <a:gd name="T8" fmla="*/ 55 w 73"/>
              <a:gd name="T9" fmla="*/ 33 h 101"/>
              <a:gd name="T10" fmla="*/ 7 w 73"/>
              <a:gd name="T11" fmla="*/ 101 h 101"/>
              <a:gd name="T12" fmla="*/ 0 w 73"/>
              <a:gd name="T13" fmla="*/ 101 h 101"/>
              <a:gd name="T14" fmla="*/ 0 w 73"/>
              <a:gd name="T15" fmla="*/ 0 h 101"/>
              <a:gd name="T16" fmla="*/ 12 w 73"/>
              <a:gd name="T17" fmla="*/ 0 h 101"/>
              <a:gd name="T18" fmla="*/ 12 w 73"/>
              <a:gd name="T19" fmla="*/ 69 h 101"/>
              <a:gd name="T20" fmla="*/ 11 w 73"/>
              <a:gd name="T21" fmla="*/ 80 h 101"/>
              <a:gd name="T22" fmla="*/ 11 w 73"/>
              <a:gd name="T23" fmla="*/ 80 h 101"/>
              <a:gd name="T24" fmla="*/ 18 w 73"/>
              <a:gd name="T25" fmla="*/ 68 h 101"/>
              <a:gd name="T26" fmla="*/ 66 w 73"/>
              <a:gd name="T27" fmla="*/ 0 h 101"/>
              <a:gd name="T28" fmla="*/ 73 w 73"/>
              <a:gd name="T29" fmla="*/ 0 h 101"/>
              <a:gd name="T30" fmla="*/ 73 w 73"/>
              <a:gd name="T31" fmla="*/ 101 h 101"/>
              <a:gd name="T32" fmla="*/ 61 w 73"/>
              <a:gd name="T33" fmla="*/ 101 h 101"/>
              <a:gd name="T34" fmla="*/ 61 w 73"/>
              <a:gd name="T35"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101">
                <a:moveTo>
                  <a:pt x="61" y="32"/>
                </a:moveTo>
                <a:lnTo>
                  <a:pt x="61" y="32"/>
                </a:lnTo>
                <a:lnTo>
                  <a:pt x="62" y="21"/>
                </a:lnTo>
                <a:lnTo>
                  <a:pt x="62" y="21"/>
                </a:lnTo>
                <a:lnTo>
                  <a:pt x="55" y="33"/>
                </a:lnTo>
                <a:lnTo>
                  <a:pt x="7" y="101"/>
                </a:lnTo>
                <a:lnTo>
                  <a:pt x="0" y="101"/>
                </a:lnTo>
                <a:lnTo>
                  <a:pt x="0" y="0"/>
                </a:lnTo>
                <a:lnTo>
                  <a:pt x="12" y="0"/>
                </a:lnTo>
                <a:lnTo>
                  <a:pt x="12" y="69"/>
                </a:lnTo>
                <a:lnTo>
                  <a:pt x="11" y="80"/>
                </a:lnTo>
                <a:lnTo>
                  <a:pt x="11" y="80"/>
                </a:lnTo>
                <a:lnTo>
                  <a:pt x="18" y="68"/>
                </a:lnTo>
                <a:lnTo>
                  <a:pt x="66" y="0"/>
                </a:lnTo>
                <a:lnTo>
                  <a:pt x="73" y="0"/>
                </a:lnTo>
                <a:lnTo>
                  <a:pt x="73" y="101"/>
                </a:lnTo>
                <a:lnTo>
                  <a:pt x="61" y="101"/>
                </a:lnTo>
                <a:lnTo>
                  <a:pt x="61" y="32"/>
                </a:lnTo>
                <a:close/>
              </a:path>
            </a:pathLst>
          </a:custGeom>
          <a:solidFill>
            <a:srgbClr val="1E5D2F"/>
          </a:solidFill>
          <a:ln w="0">
            <a:noFill/>
            <a:prstDash val="solid"/>
            <a:round/>
            <a:headEnd/>
            <a:tailEnd/>
          </a:ln>
        </p:spPr>
        <p:txBody>
          <a:bodyPr vert="horz" wrap="square" lIns="91418" tIns="45710" rIns="91418" bIns="45710" numCol="1" anchor="t" anchorCtr="0" compatLnSpc="1">
            <a:prstTxWarp prst="textNoShape">
              <a:avLst/>
            </a:prstTxWarp>
          </a:bodyPr>
          <a:lstStyle/>
          <a:p>
            <a:endParaRPr lang="ru-RU" dirty="0"/>
          </a:p>
        </p:txBody>
      </p:sp>
    </p:spTree>
    <p:extLst>
      <p:ext uri="{BB962C8B-B14F-4D97-AF65-F5344CB8AC3E}">
        <p14:creationId xmlns:p14="http://schemas.microsoft.com/office/powerpoint/2010/main" val="3575108742"/>
      </p:ext>
    </p:extLst>
  </p:cSld>
  <p:clrMap bg1="lt1" tx1="dk1" bg2="lt2" tx2="dk2" accent1="accent1" accent2="accent2" accent3="accent3" accent4="accent4" accent5="accent5" accent6="accent6" hlink="hlink" folHlink="folHlink"/>
  <p:sldLayoutIdLst>
    <p:sldLayoutId id="2147484240" r:id="rId1"/>
    <p:sldLayoutId id="2147484241" r:id="rId2"/>
    <p:sldLayoutId id="2147484242" r:id="rId3"/>
    <p:sldLayoutId id="2147484243" r:id="rId4"/>
    <p:sldLayoutId id="2147484244" r:id="rId5"/>
    <p:sldLayoutId id="2147484245" r:id="rId6"/>
    <p:sldLayoutId id="2147484246" r:id="rId7"/>
    <p:sldLayoutId id="2147484247" r:id="rId8"/>
    <p:sldLayoutId id="2147484248" r:id="rId9"/>
    <p:sldLayoutId id="2147484249" r:id="rId10"/>
    <p:sldLayoutId id="2147484250" r:id="rId11"/>
  </p:sldLayoutIdLst>
  <p:hf hdr="0" ftr="0" dt="0"/>
  <p:txStyles>
    <p:titleStyle>
      <a:lvl1pPr algn="ctr" defTabSz="457095" rtl="0" eaLnBrk="1" latinLnBrk="0" hangingPunct="1">
        <a:spcBef>
          <a:spcPct val="0"/>
        </a:spcBef>
        <a:buNone/>
        <a:defRPr sz="4400" kern="1200">
          <a:solidFill>
            <a:schemeClr val="tx1"/>
          </a:solidFill>
          <a:latin typeface="+mj-lt"/>
          <a:ea typeface="+mj-ea"/>
          <a:cs typeface="+mj-cs"/>
        </a:defRPr>
      </a:lvl1pPr>
    </p:titleStyle>
    <p:bodyStyle>
      <a:lvl1pPr marL="342821" indent="-342821" algn="l" defTabSz="457095" rtl="0" eaLnBrk="1" latinLnBrk="0" hangingPunct="1">
        <a:spcBef>
          <a:spcPct val="20000"/>
        </a:spcBef>
        <a:buFont typeface="Arial"/>
        <a:buChar char="•"/>
        <a:defRPr sz="3200" kern="1200">
          <a:solidFill>
            <a:schemeClr val="tx1"/>
          </a:solidFill>
          <a:latin typeface="+mn-lt"/>
          <a:ea typeface="+mn-ea"/>
          <a:cs typeface="+mn-cs"/>
        </a:defRPr>
      </a:lvl1pPr>
      <a:lvl2pPr marL="742780" indent="-285684" algn="l" defTabSz="457095" rtl="0" eaLnBrk="1" latinLnBrk="0" hangingPunct="1">
        <a:spcBef>
          <a:spcPct val="20000"/>
        </a:spcBef>
        <a:buFont typeface="Arial"/>
        <a:buChar char="–"/>
        <a:defRPr sz="2800" kern="1200">
          <a:solidFill>
            <a:schemeClr val="tx1"/>
          </a:solidFill>
          <a:latin typeface="+mn-lt"/>
          <a:ea typeface="+mn-ea"/>
          <a:cs typeface="+mn-cs"/>
        </a:defRPr>
      </a:lvl2pPr>
      <a:lvl3pPr marL="1142738" indent="-228548" algn="l" defTabSz="457095" rtl="0" eaLnBrk="1" latinLnBrk="0" hangingPunct="1">
        <a:spcBef>
          <a:spcPct val="20000"/>
        </a:spcBef>
        <a:buFont typeface="Arial"/>
        <a:buChar char="•"/>
        <a:defRPr sz="2400" kern="1200">
          <a:solidFill>
            <a:schemeClr val="tx1"/>
          </a:solidFill>
          <a:latin typeface="+mn-lt"/>
          <a:ea typeface="+mn-ea"/>
          <a:cs typeface="+mn-cs"/>
        </a:defRPr>
      </a:lvl3pPr>
      <a:lvl4pPr marL="1599832" indent="-228548" algn="l" defTabSz="457095" rtl="0" eaLnBrk="1" latinLnBrk="0" hangingPunct="1">
        <a:spcBef>
          <a:spcPct val="20000"/>
        </a:spcBef>
        <a:buFont typeface="Arial"/>
        <a:buChar char="–"/>
        <a:defRPr sz="2000" kern="1200">
          <a:solidFill>
            <a:schemeClr val="tx1"/>
          </a:solidFill>
          <a:latin typeface="+mn-lt"/>
          <a:ea typeface="+mn-ea"/>
          <a:cs typeface="+mn-cs"/>
        </a:defRPr>
      </a:lvl4pPr>
      <a:lvl5pPr marL="2056927" indent="-228548" algn="l" defTabSz="457095" rtl="0" eaLnBrk="1" latinLnBrk="0" hangingPunct="1">
        <a:spcBef>
          <a:spcPct val="20000"/>
        </a:spcBef>
        <a:buFont typeface="Arial"/>
        <a:buChar char="»"/>
        <a:defRPr sz="2000" kern="1200">
          <a:solidFill>
            <a:schemeClr val="tx1"/>
          </a:solidFill>
          <a:latin typeface="+mn-lt"/>
          <a:ea typeface="+mn-ea"/>
          <a:cs typeface="+mn-cs"/>
        </a:defRPr>
      </a:lvl5pPr>
      <a:lvl6pPr marL="2514022" indent="-228548" algn="l" defTabSz="457095" rtl="0" eaLnBrk="1" latinLnBrk="0" hangingPunct="1">
        <a:spcBef>
          <a:spcPct val="20000"/>
        </a:spcBef>
        <a:buFont typeface="Arial"/>
        <a:buChar char="•"/>
        <a:defRPr sz="2000" kern="1200">
          <a:solidFill>
            <a:schemeClr val="tx1"/>
          </a:solidFill>
          <a:latin typeface="+mn-lt"/>
          <a:ea typeface="+mn-ea"/>
          <a:cs typeface="+mn-cs"/>
        </a:defRPr>
      </a:lvl6pPr>
      <a:lvl7pPr marL="2971117" indent="-228548" algn="l" defTabSz="457095" rtl="0" eaLnBrk="1" latinLnBrk="0" hangingPunct="1">
        <a:spcBef>
          <a:spcPct val="20000"/>
        </a:spcBef>
        <a:buFont typeface="Arial"/>
        <a:buChar char="•"/>
        <a:defRPr sz="2000" kern="1200">
          <a:solidFill>
            <a:schemeClr val="tx1"/>
          </a:solidFill>
          <a:latin typeface="+mn-lt"/>
          <a:ea typeface="+mn-ea"/>
          <a:cs typeface="+mn-cs"/>
        </a:defRPr>
      </a:lvl7pPr>
      <a:lvl8pPr marL="3428211" indent="-228548" algn="l" defTabSz="457095" rtl="0" eaLnBrk="1" latinLnBrk="0" hangingPunct="1">
        <a:spcBef>
          <a:spcPct val="20000"/>
        </a:spcBef>
        <a:buFont typeface="Arial"/>
        <a:buChar char="•"/>
        <a:defRPr sz="2000" kern="1200">
          <a:solidFill>
            <a:schemeClr val="tx1"/>
          </a:solidFill>
          <a:latin typeface="+mn-lt"/>
          <a:ea typeface="+mn-ea"/>
          <a:cs typeface="+mn-cs"/>
        </a:defRPr>
      </a:lvl8pPr>
      <a:lvl9pPr marL="3885307" indent="-228548" algn="l" defTabSz="457095"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95" rtl="0" eaLnBrk="1" latinLnBrk="0" hangingPunct="1">
        <a:defRPr sz="1800" kern="1200">
          <a:solidFill>
            <a:schemeClr val="tx1"/>
          </a:solidFill>
          <a:latin typeface="+mn-lt"/>
          <a:ea typeface="+mn-ea"/>
          <a:cs typeface="+mn-cs"/>
        </a:defRPr>
      </a:lvl1pPr>
      <a:lvl2pPr marL="457095" algn="l" defTabSz="457095" rtl="0" eaLnBrk="1" latinLnBrk="0" hangingPunct="1">
        <a:defRPr sz="1800" kern="1200">
          <a:solidFill>
            <a:schemeClr val="tx1"/>
          </a:solidFill>
          <a:latin typeface="+mn-lt"/>
          <a:ea typeface="+mn-ea"/>
          <a:cs typeface="+mn-cs"/>
        </a:defRPr>
      </a:lvl2pPr>
      <a:lvl3pPr marL="914190" algn="l" defTabSz="457095" rtl="0" eaLnBrk="1" latinLnBrk="0" hangingPunct="1">
        <a:defRPr sz="1800" kern="1200">
          <a:solidFill>
            <a:schemeClr val="tx1"/>
          </a:solidFill>
          <a:latin typeface="+mn-lt"/>
          <a:ea typeface="+mn-ea"/>
          <a:cs typeface="+mn-cs"/>
        </a:defRPr>
      </a:lvl3pPr>
      <a:lvl4pPr marL="1371284" algn="l" defTabSz="457095" rtl="0" eaLnBrk="1" latinLnBrk="0" hangingPunct="1">
        <a:defRPr sz="1800" kern="1200">
          <a:solidFill>
            <a:schemeClr val="tx1"/>
          </a:solidFill>
          <a:latin typeface="+mn-lt"/>
          <a:ea typeface="+mn-ea"/>
          <a:cs typeface="+mn-cs"/>
        </a:defRPr>
      </a:lvl4pPr>
      <a:lvl5pPr marL="1828379" algn="l" defTabSz="457095" rtl="0" eaLnBrk="1" latinLnBrk="0" hangingPunct="1">
        <a:defRPr sz="1800" kern="1200">
          <a:solidFill>
            <a:schemeClr val="tx1"/>
          </a:solidFill>
          <a:latin typeface="+mn-lt"/>
          <a:ea typeface="+mn-ea"/>
          <a:cs typeface="+mn-cs"/>
        </a:defRPr>
      </a:lvl5pPr>
      <a:lvl6pPr marL="2285475" algn="l" defTabSz="457095" rtl="0" eaLnBrk="1" latinLnBrk="0" hangingPunct="1">
        <a:defRPr sz="1800" kern="1200">
          <a:solidFill>
            <a:schemeClr val="tx1"/>
          </a:solidFill>
          <a:latin typeface="+mn-lt"/>
          <a:ea typeface="+mn-ea"/>
          <a:cs typeface="+mn-cs"/>
        </a:defRPr>
      </a:lvl6pPr>
      <a:lvl7pPr marL="2742570" algn="l" defTabSz="457095" rtl="0" eaLnBrk="1" latinLnBrk="0" hangingPunct="1">
        <a:defRPr sz="1800" kern="1200">
          <a:solidFill>
            <a:schemeClr val="tx1"/>
          </a:solidFill>
          <a:latin typeface="+mn-lt"/>
          <a:ea typeface="+mn-ea"/>
          <a:cs typeface="+mn-cs"/>
        </a:defRPr>
      </a:lvl7pPr>
      <a:lvl8pPr marL="3199664" algn="l" defTabSz="457095" rtl="0" eaLnBrk="1" latinLnBrk="0" hangingPunct="1">
        <a:defRPr sz="1800" kern="1200">
          <a:solidFill>
            <a:schemeClr val="tx1"/>
          </a:solidFill>
          <a:latin typeface="+mn-lt"/>
          <a:ea typeface="+mn-ea"/>
          <a:cs typeface="+mn-cs"/>
        </a:defRPr>
      </a:lvl8pPr>
      <a:lvl9pPr marL="3656759" algn="l" defTabSz="457095"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ru-RU" smtClean="0"/>
              <a:t>Образец заголовка</a:t>
            </a:r>
            <a:endParaRPr lang="ru-RU"/>
          </a:p>
        </p:txBody>
      </p:sp>
      <p:sp>
        <p:nvSpPr>
          <p:cNvPr id="3" name="Текст 2"/>
          <p:cNvSpPr>
            <a:spLocks noGrp="1"/>
          </p:cNvSpPr>
          <p:nvPr>
            <p:ph type="body" idx="1"/>
          </p:nvPr>
        </p:nvSpPr>
        <p:spPr>
          <a:xfrm>
            <a:off x="457200" y="1600202"/>
            <a:ext cx="8229600" cy="4525963"/>
          </a:xfrm>
          <a:prstGeom prst="rect">
            <a:avLst/>
          </a:prstGeom>
        </p:spPr>
        <p:txBody>
          <a:bodyPr vert="horz" lIns="91440" tIns="45720" rIns="91440" bIns="45720"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C80B562A-581B-4538-A5AA-6BF0B2FEB578}" type="datetimeFigureOut">
              <a:rPr lang="ru-RU" smtClean="0"/>
              <a:pPr/>
              <a:t>13.12.2022</a:t>
            </a:fld>
            <a:endParaRPr lang="ru-RU"/>
          </a:p>
        </p:txBody>
      </p:sp>
      <p:sp>
        <p:nvSpPr>
          <p:cNvPr id="5" name="Нижний колонтитул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ru-RU"/>
          </a:p>
        </p:txBody>
      </p:sp>
      <p:sp>
        <p:nvSpPr>
          <p:cNvPr id="6" name="Номер слайда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20B5D963-1B0A-489A-A2F2-770BD17190DE}" type="slidenum">
              <a:rPr lang="ru-RU" smtClean="0"/>
              <a:pPr/>
              <a:t>‹#›</a:t>
            </a:fld>
            <a:endParaRPr lang="ru-RU"/>
          </a:p>
        </p:txBody>
      </p:sp>
    </p:spTree>
    <p:extLst>
      <p:ext uri="{BB962C8B-B14F-4D97-AF65-F5344CB8AC3E}">
        <p14:creationId xmlns:p14="http://schemas.microsoft.com/office/powerpoint/2010/main" val="2928335470"/>
      </p:ext>
    </p:extLst>
  </p:cSld>
  <p:clrMap bg1="lt1" tx1="dk1" bg2="lt2" tx2="dk2" accent1="accent1" accent2="accent2" accent3="accent3" accent4="accent4" accent5="accent5" accent6="accent6" hlink="hlink" folHlink="folHlink"/>
  <p:sldLayoutIdLst>
    <p:sldLayoutId id="2147484253" r:id="rId1"/>
    <p:sldLayoutId id="2147484254" r:id="rId2"/>
    <p:sldLayoutId id="2147484255" r:id="rId3"/>
    <p:sldLayoutId id="2147484256" r:id="rId4"/>
    <p:sldLayoutId id="2147484257" r:id="rId5"/>
    <p:sldLayoutId id="2147484258" r:id="rId6"/>
    <p:sldLayoutId id="2147484259" r:id="rId7"/>
    <p:sldLayoutId id="2147484260" r:id="rId8"/>
    <p:sldLayoutId id="2147484261" r:id="rId9"/>
    <p:sldLayoutId id="2147484262" r:id="rId10"/>
    <p:sldLayoutId id="2147484263" r:id="rId11"/>
    <p:sldLayoutId id="2147484264" r:id="rId12"/>
  </p:sldLayoutIdLst>
  <p:txStyles>
    <p:titleStyle>
      <a:lvl1pPr algn="ctr" defTabSz="685800" rtl="0" eaLnBrk="1" latinLnBrk="0" hangingPunct="1">
        <a:spcBef>
          <a:spcPct val="0"/>
        </a:spcBef>
        <a:buNone/>
        <a:defRPr sz="3300" kern="1200">
          <a:solidFill>
            <a:schemeClr val="tx1"/>
          </a:solidFill>
          <a:latin typeface="+mj-lt"/>
          <a:ea typeface="+mj-ea"/>
          <a:cs typeface="+mj-cs"/>
        </a:defRPr>
      </a:lvl1pPr>
    </p:titleStyle>
    <p:bodyStyle>
      <a:lvl1pPr marL="257175" indent="-257175" algn="l" defTabSz="6858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1pPr>
      <a:lvl2pPr marL="557213" indent="-214313" algn="l" defTabSz="685800"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2pPr>
      <a:lvl3pPr marL="857250" indent="-171450" algn="l" defTabSz="685800"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3pPr>
      <a:lvl4pPr marL="12001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4pPr>
      <a:lvl5pPr marL="15430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p:bodyStyle>
    <p:otherStyle>
      <a:defPPr>
        <a:defRPr lang="ru-RU"/>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a:blip r:embed="rId15">
            <a:alphaModFix amt="33000"/>
            <a:lum bright="20000"/>
          </a:blip>
          <a:stretch>
            <a:fillRect/>
          </a:stretch>
        </p:blipFill>
        <p:spPr>
          <a:xfrm>
            <a:off x="5334759" y="-451827"/>
            <a:ext cx="4584602" cy="5030792"/>
          </a:xfrm>
          <a:prstGeom prst="rect">
            <a:avLst/>
          </a:prstGeom>
        </p:spPr>
      </p:pic>
      <p:sp>
        <p:nvSpPr>
          <p:cNvPr id="982" name="AutoShape 981"/>
          <p:cNvSpPr>
            <a:spLocks noChangeAspect="1" noChangeArrowheads="1" noTextEdit="1"/>
          </p:cNvSpPr>
          <p:nvPr/>
        </p:nvSpPr>
        <p:spPr bwMode="auto">
          <a:xfrm>
            <a:off x="309563" y="247650"/>
            <a:ext cx="1787525" cy="4699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dirty="0"/>
          </a:p>
        </p:txBody>
      </p:sp>
      <p:grpSp>
        <p:nvGrpSpPr>
          <p:cNvPr id="983" name="Group 1183"/>
          <p:cNvGrpSpPr>
            <a:grpSpLocks/>
          </p:cNvGrpSpPr>
          <p:nvPr/>
        </p:nvGrpSpPr>
        <p:grpSpPr bwMode="auto">
          <a:xfrm>
            <a:off x="309563" y="244475"/>
            <a:ext cx="250825" cy="481013"/>
            <a:chOff x="195" y="154"/>
            <a:chExt cx="158" cy="303"/>
          </a:xfrm>
        </p:grpSpPr>
        <p:sp>
          <p:nvSpPr>
            <p:cNvPr id="1758" name="Freeform 983"/>
            <p:cNvSpPr>
              <a:spLocks noEditPoints="1"/>
            </p:cNvSpPr>
            <p:nvPr userDrawn="1"/>
          </p:nvSpPr>
          <p:spPr bwMode="auto">
            <a:xfrm>
              <a:off x="195" y="196"/>
              <a:ext cx="136" cy="261"/>
            </a:xfrm>
            <a:custGeom>
              <a:avLst/>
              <a:gdLst>
                <a:gd name="T0" fmla="*/ 284 w 304"/>
                <a:gd name="T1" fmla="*/ 540 h 573"/>
                <a:gd name="T2" fmla="*/ 283 w 304"/>
                <a:gd name="T3" fmla="*/ 491 h 573"/>
                <a:gd name="T4" fmla="*/ 252 w 304"/>
                <a:gd name="T5" fmla="*/ 499 h 573"/>
                <a:gd name="T6" fmla="*/ 248 w 304"/>
                <a:gd name="T7" fmla="*/ 484 h 573"/>
                <a:gd name="T8" fmla="*/ 244 w 304"/>
                <a:gd name="T9" fmla="*/ 514 h 573"/>
                <a:gd name="T10" fmla="*/ 304 w 304"/>
                <a:gd name="T11" fmla="*/ 573 h 573"/>
                <a:gd name="T12" fmla="*/ 272 w 304"/>
                <a:gd name="T13" fmla="*/ 559 h 573"/>
                <a:gd name="T14" fmla="*/ 206 w 304"/>
                <a:gd name="T15" fmla="*/ 522 h 573"/>
                <a:gd name="T16" fmla="*/ 184 w 304"/>
                <a:gd name="T17" fmla="*/ 521 h 573"/>
                <a:gd name="T18" fmla="*/ 207 w 304"/>
                <a:gd name="T19" fmla="*/ 466 h 573"/>
                <a:gd name="T20" fmla="*/ 273 w 304"/>
                <a:gd name="T21" fmla="*/ 446 h 573"/>
                <a:gd name="T22" fmla="*/ 258 w 304"/>
                <a:gd name="T23" fmla="*/ 395 h 573"/>
                <a:gd name="T24" fmla="*/ 244 w 304"/>
                <a:gd name="T25" fmla="*/ 433 h 573"/>
                <a:gd name="T26" fmla="*/ 214 w 304"/>
                <a:gd name="T27" fmla="*/ 427 h 573"/>
                <a:gd name="T28" fmla="*/ 193 w 304"/>
                <a:gd name="T29" fmla="*/ 433 h 573"/>
                <a:gd name="T30" fmla="*/ 181 w 304"/>
                <a:gd name="T31" fmla="*/ 416 h 573"/>
                <a:gd name="T32" fmla="*/ 168 w 304"/>
                <a:gd name="T33" fmla="*/ 375 h 573"/>
                <a:gd name="T34" fmla="*/ 218 w 304"/>
                <a:gd name="T35" fmla="*/ 344 h 573"/>
                <a:gd name="T36" fmla="*/ 209 w 304"/>
                <a:gd name="T37" fmla="*/ 297 h 573"/>
                <a:gd name="T38" fmla="*/ 190 w 304"/>
                <a:gd name="T39" fmla="*/ 332 h 573"/>
                <a:gd name="T40" fmla="*/ 164 w 304"/>
                <a:gd name="T41" fmla="*/ 301 h 573"/>
                <a:gd name="T42" fmla="*/ 124 w 304"/>
                <a:gd name="T43" fmla="*/ 330 h 573"/>
                <a:gd name="T44" fmla="*/ 97 w 304"/>
                <a:gd name="T45" fmla="*/ 339 h 573"/>
                <a:gd name="T46" fmla="*/ 86 w 304"/>
                <a:gd name="T47" fmla="*/ 318 h 573"/>
                <a:gd name="T48" fmla="*/ 92 w 304"/>
                <a:gd name="T49" fmla="*/ 275 h 573"/>
                <a:gd name="T50" fmla="*/ 64 w 304"/>
                <a:gd name="T51" fmla="*/ 262 h 573"/>
                <a:gd name="T52" fmla="*/ 7 w 304"/>
                <a:gd name="T53" fmla="*/ 225 h 573"/>
                <a:gd name="T54" fmla="*/ 33 w 304"/>
                <a:gd name="T55" fmla="*/ 178 h 573"/>
                <a:gd name="T56" fmla="*/ 6 w 304"/>
                <a:gd name="T57" fmla="*/ 105 h 573"/>
                <a:gd name="T58" fmla="*/ 66 w 304"/>
                <a:gd name="T59" fmla="*/ 93 h 573"/>
                <a:gd name="T60" fmla="*/ 102 w 304"/>
                <a:gd name="T61" fmla="*/ 87 h 573"/>
                <a:gd name="T62" fmla="*/ 136 w 304"/>
                <a:gd name="T63" fmla="*/ 113 h 573"/>
                <a:gd name="T64" fmla="*/ 177 w 304"/>
                <a:gd name="T65" fmla="*/ 216 h 573"/>
                <a:gd name="T66" fmla="*/ 229 w 304"/>
                <a:gd name="T67" fmla="*/ 193 h 573"/>
                <a:gd name="T68" fmla="*/ 242 w 304"/>
                <a:gd name="T69" fmla="*/ 167 h 573"/>
                <a:gd name="T70" fmla="*/ 220 w 304"/>
                <a:gd name="T71" fmla="*/ 108 h 573"/>
                <a:gd name="T72" fmla="*/ 185 w 304"/>
                <a:gd name="T73" fmla="*/ 122 h 573"/>
                <a:gd name="T74" fmla="*/ 149 w 304"/>
                <a:gd name="T75" fmla="*/ 111 h 573"/>
                <a:gd name="T76" fmla="*/ 174 w 304"/>
                <a:gd name="T77" fmla="*/ 95 h 573"/>
                <a:gd name="T78" fmla="*/ 151 w 304"/>
                <a:gd name="T79" fmla="*/ 83 h 573"/>
                <a:gd name="T80" fmla="*/ 186 w 304"/>
                <a:gd name="T81" fmla="*/ 47 h 573"/>
                <a:gd name="T82" fmla="*/ 251 w 304"/>
                <a:gd name="T83" fmla="*/ 61 h 573"/>
                <a:gd name="T84" fmla="*/ 295 w 304"/>
                <a:gd name="T85" fmla="*/ 82 h 573"/>
                <a:gd name="T86" fmla="*/ 304 w 304"/>
                <a:gd name="T87"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4" h="573">
                  <a:moveTo>
                    <a:pt x="283" y="491"/>
                  </a:moveTo>
                  <a:lnTo>
                    <a:pt x="283" y="491"/>
                  </a:lnTo>
                  <a:cubicBezTo>
                    <a:pt x="278" y="504"/>
                    <a:pt x="269" y="533"/>
                    <a:pt x="284" y="540"/>
                  </a:cubicBezTo>
                  <a:cubicBezTo>
                    <a:pt x="283" y="530"/>
                    <a:pt x="285" y="505"/>
                    <a:pt x="290" y="489"/>
                  </a:cubicBezTo>
                  <a:cubicBezTo>
                    <a:pt x="292" y="480"/>
                    <a:pt x="301" y="445"/>
                    <a:pt x="298" y="439"/>
                  </a:cubicBezTo>
                  <a:cubicBezTo>
                    <a:pt x="297" y="452"/>
                    <a:pt x="291" y="474"/>
                    <a:pt x="283" y="491"/>
                  </a:cubicBezTo>
                  <a:close/>
                  <a:moveTo>
                    <a:pt x="248" y="484"/>
                  </a:moveTo>
                  <a:lnTo>
                    <a:pt x="248" y="484"/>
                  </a:lnTo>
                  <a:cubicBezTo>
                    <a:pt x="246" y="489"/>
                    <a:pt x="244" y="498"/>
                    <a:pt x="252" y="499"/>
                  </a:cubicBezTo>
                  <a:cubicBezTo>
                    <a:pt x="256" y="488"/>
                    <a:pt x="261" y="481"/>
                    <a:pt x="267" y="473"/>
                  </a:cubicBezTo>
                  <a:cubicBezTo>
                    <a:pt x="272" y="467"/>
                    <a:pt x="280" y="457"/>
                    <a:pt x="284" y="451"/>
                  </a:cubicBezTo>
                  <a:cubicBezTo>
                    <a:pt x="274" y="463"/>
                    <a:pt x="253" y="475"/>
                    <a:pt x="248" y="484"/>
                  </a:cubicBezTo>
                  <a:close/>
                  <a:moveTo>
                    <a:pt x="244" y="522"/>
                  </a:moveTo>
                  <a:lnTo>
                    <a:pt x="244" y="522"/>
                  </a:lnTo>
                  <a:cubicBezTo>
                    <a:pt x="244" y="519"/>
                    <a:pt x="244" y="518"/>
                    <a:pt x="244" y="514"/>
                  </a:cubicBezTo>
                  <a:cubicBezTo>
                    <a:pt x="241" y="514"/>
                    <a:pt x="236" y="513"/>
                    <a:pt x="233" y="509"/>
                  </a:cubicBezTo>
                  <a:cubicBezTo>
                    <a:pt x="229" y="517"/>
                    <a:pt x="235" y="522"/>
                    <a:pt x="244" y="522"/>
                  </a:cubicBezTo>
                  <a:close/>
                  <a:moveTo>
                    <a:pt x="304" y="573"/>
                  </a:moveTo>
                  <a:lnTo>
                    <a:pt x="304" y="573"/>
                  </a:lnTo>
                  <a:cubicBezTo>
                    <a:pt x="296" y="569"/>
                    <a:pt x="289" y="562"/>
                    <a:pt x="286" y="555"/>
                  </a:cubicBezTo>
                  <a:cubicBezTo>
                    <a:pt x="282" y="557"/>
                    <a:pt x="277" y="559"/>
                    <a:pt x="272" y="559"/>
                  </a:cubicBezTo>
                  <a:cubicBezTo>
                    <a:pt x="260" y="560"/>
                    <a:pt x="249" y="551"/>
                    <a:pt x="246" y="542"/>
                  </a:cubicBezTo>
                  <a:cubicBezTo>
                    <a:pt x="237" y="550"/>
                    <a:pt x="227" y="549"/>
                    <a:pt x="220" y="546"/>
                  </a:cubicBezTo>
                  <a:cubicBezTo>
                    <a:pt x="210" y="541"/>
                    <a:pt x="206" y="530"/>
                    <a:pt x="206" y="522"/>
                  </a:cubicBezTo>
                  <a:cubicBezTo>
                    <a:pt x="204" y="524"/>
                    <a:pt x="204" y="528"/>
                    <a:pt x="203" y="532"/>
                  </a:cubicBezTo>
                  <a:cubicBezTo>
                    <a:pt x="202" y="537"/>
                    <a:pt x="198" y="541"/>
                    <a:pt x="193" y="542"/>
                  </a:cubicBezTo>
                  <a:cubicBezTo>
                    <a:pt x="197" y="530"/>
                    <a:pt x="187" y="530"/>
                    <a:pt x="184" y="521"/>
                  </a:cubicBezTo>
                  <a:cubicBezTo>
                    <a:pt x="181" y="509"/>
                    <a:pt x="187" y="500"/>
                    <a:pt x="195" y="496"/>
                  </a:cubicBezTo>
                  <a:cubicBezTo>
                    <a:pt x="189" y="493"/>
                    <a:pt x="187" y="486"/>
                    <a:pt x="190" y="477"/>
                  </a:cubicBezTo>
                  <a:cubicBezTo>
                    <a:pt x="192" y="470"/>
                    <a:pt x="201" y="465"/>
                    <a:pt x="207" y="466"/>
                  </a:cubicBezTo>
                  <a:cubicBezTo>
                    <a:pt x="201" y="472"/>
                    <a:pt x="205" y="480"/>
                    <a:pt x="212" y="480"/>
                  </a:cubicBezTo>
                  <a:cubicBezTo>
                    <a:pt x="220" y="480"/>
                    <a:pt x="228" y="469"/>
                    <a:pt x="239" y="463"/>
                  </a:cubicBezTo>
                  <a:cubicBezTo>
                    <a:pt x="251" y="456"/>
                    <a:pt x="261" y="455"/>
                    <a:pt x="273" y="446"/>
                  </a:cubicBezTo>
                  <a:cubicBezTo>
                    <a:pt x="265" y="445"/>
                    <a:pt x="258" y="448"/>
                    <a:pt x="254" y="454"/>
                  </a:cubicBezTo>
                  <a:cubicBezTo>
                    <a:pt x="252" y="441"/>
                    <a:pt x="263" y="436"/>
                    <a:pt x="270" y="431"/>
                  </a:cubicBezTo>
                  <a:cubicBezTo>
                    <a:pt x="285" y="421"/>
                    <a:pt x="269" y="398"/>
                    <a:pt x="258" y="395"/>
                  </a:cubicBezTo>
                  <a:cubicBezTo>
                    <a:pt x="242" y="391"/>
                    <a:pt x="232" y="400"/>
                    <a:pt x="233" y="412"/>
                  </a:cubicBezTo>
                  <a:cubicBezTo>
                    <a:pt x="235" y="426"/>
                    <a:pt x="248" y="422"/>
                    <a:pt x="253" y="419"/>
                  </a:cubicBezTo>
                  <a:cubicBezTo>
                    <a:pt x="253" y="427"/>
                    <a:pt x="247" y="432"/>
                    <a:pt x="244" y="433"/>
                  </a:cubicBezTo>
                  <a:cubicBezTo>
                    <a:pt x="240" y="435"/>
                    <a:pt x="230" y="436"/>
                    <a:pt x="224" y="430"/>
                  </a:cubicBezTo>
                  <a:cubicBezTo>
                    <a:pt x="223" y="434"/>
                    <a:pt x="222" y="436"/>
                    <a:pt x="219" y="438"/>
                  </a:cubicBezTo>
                  <a:cubicBezTo>
                    <a:pt x="217" y="432"/>
                    <a:pt x="217" y="431"/>
                    <a:pt x="214" y="427"/>
                  </a:cubicBezTo>
                  <a:cubicBezTo>
                    <a:pt x="212" y="436"/>
                    <a:pt x="206" y="440"/>
                    <a:pt x="199" y="439"/>
                  </a:cubicBezTo>
                  <a:cubicBezTo>
                    <a:pt x="201" y="435"/>
                    <a:pt x="200" y="430"/>
                    <a:pt x="199" y="427"/>
                  </a:cubicBezTo>
                  <a:cubicBezTo>
                    <a:pt x="198" y="429"/>
                    <a:pt x="196" y="431"/>
                    <a:pt x="193" y="433"/>
                  </a:cubicBezTo>
                  <a:cubicBezTo>
                    <a:pt x="192" y="431"/>
                    <a:pt x="192" y="429"/>
                    <a:pt x="191" y="428"/>
                  </a:cubicBezTo>
                  <a:cubicBezTo>
                    <a:pt x="188" y="432"/>
                    <a:pt x="183" y="435"/>
                    <a:pt x="177" y="435"/>
                  </a:cubicBezTo>
                  <a:cubicBezTo>
                    <a:pt x="181" y="431"/>
                    <a:pt x="183" y="423"/>
                    <a:pt x="181" y="416"/>
                  </a:cubicBezTo>
                  <a:cubicBezTo>
                    <a:pt x="176" y="425"/>
                    <a:pt x="156" y="427"/>
                    <a:pt x="153" y="411"/>
                  </a:cubicBezTo>
                  <a:cubicBezTo>
                    <a:pt x="160" y="414"/>
                    <a:pt x="165" y="411"/>
                    <a:pt x="166" y="407"/>
                  </a:cubicBezTo>
                  <a:cubicBezTo>
                    <a:pt x="168" y="401"/>
                    <a:pt x="161" y="386"/>
                    <a:pt x="168" y="375"/>
                  </a:cubicBezTo>
                  <a:cubicBezTo>
                    <a:pt x="173" y="366"/>
                    <a:pt x="178" y="361"/>
                    <a:pt x="192" y="359"/>
                  </a:cubicBezTo>
                  <a:cubicBezTo>
                    <a:pt x="191" y="357"/>
                    <a:pt x="190" y="356"/>
                    <a:pt x="190" y="353"/>
                  </a:cubicBezTo>
                  <a:cubicBezTo>
                    <a:pt x="202" y="358"/>
                    <a:pt x="213" y="354"/>
                    <a:pt x="218" y="344"/>
                  </a:cubicBezTo>
                  <a:cubicBezTo>
                    <a:pt x="216" y="345"/>
                    <a:pt x="212" y="346"/>
                    <a:pt x="209" y="346"/>
                  </a:cubicBezTo>
                  <a:cubicBezTo>
                    <a:pt x="220" y="337"/>
                    <a:pt x="219" y="312"/>
                    <a:pt x="211" y="298"/>
                  </a:cubicBezTo>
                  <a:cubicBezTo>
                    <a:pt x="210" y="298"/>
                    <a:pt x="210" y="297"/>
                    <a:pt x="209" y="297"/>
                  </a:cubicBezTo>
                  <a:cubicBezTo>
                    <a:pt x="206" y="302"/>
                    <a:pt x="199" y="302"/>
                    <a:pt x="195" y="306"/>
                  </a:cubicBezTo>
                  <a:cubicBezTo>
                    <a:pt x="194" y="304"/>
                    <a:pt x="193" y="304"/>
                    <a:pt x="192" y="303"/>
                  </a:cubicBezTo>
                  <a:cubicBezTo>
                    <a:pt x="192" y="303"/>
                    <a:pt x="191" y="323"/>
                    <a:pt x="190" y="332"/>
                  </a:cubicBezTo>
                  <a:cubicBezTo>
                    <a:pt x="188" y="341"/>
                    <a:pt x="179" y="340"/>
                    <a:pt x="175" y="345"/>
                  </a:cubicBezTo>
                  <a:cubicBezTo>
                    <a:pt x="169" y="339"/>
                    <a:pt x="159" y="339"/>
                    <a:pt x="160" y="328"/>
                  </a:cubicBezTo>
                  <a:cubicBezTo>
                    <a:pt x="162" y="317"/>
                    <a:pt x="164" y="308"/>
                    <a:pt x="164" y="301"/>
                  </a:cubicBezTo>
                  <a:cubicBezTo>
                    <a:pt x="161" y="307"/>
                    <a:pt x="155" y="331"/>
                    <a:pt x="153" y="339"/>
                  </a:cubicBezTo>
                  <a:cubicBezTo>
                    <a:pt x="149" y="349"/>
                    <a:pt x="139" y="346"/>
                    <a:pt x="133" y="349"/>
                  </a:cubicBezTo>
                  <a:cubicBezTo>
                    <a:pt x="129" y="342"/>
                    <a:pt x="120" y="340"/>
                    <a:pt x="124" y="330"/>
                  </a:cubicBezTo>
                  <a:cubicBezTo>
                    <a:pt x="125" y="327"/>
                    <a:pt x="140" y="295"/>
                    <a:pt x="142" y="289"/>
                  </a:cubicBezTo>
                  <a:cubicBezTo>
                    <a:pt x="137" y="297"/>
                    <a:pt x="123" y="325"/>
                    <a:pt x="118" y="332"/>
                  </a:cubicBezTo>
                  <a:cubicBezTo>
                    <a:pt x="113" y="341"/>
                    <a:pt x="104" y="337"/>
                    <a:pt x="97" y="339"/>
                  </a:cubicBezTo>
                  <a:cubicBezTo>
                    <a:pt x="96" y="333"/>
                    <a:pt x="87" y="326"/>
                    <a:pt x="93" y="316"/>
                  </a:cubicBezTo>
                  <a:cubicBezTo>
                    <a:pt x="102" y="302"/>
                    <a:pt x="120" y="278"/>
                    <a:pt x="122" y="275"/>
                  </a:cubicBezTo>
                  <a:cubicBezTo>
                    <a:pt x="118" y="279"/>
                    <a:pt x="88" y="316"/>
                    <a:pt x="86" y="318"/>
                  </a:cubicBezTo>
                  <a:cubicBezTo>
                    <a:pt x="79" y="324"/>
                    <a:pt x="69" y="319"/>
                    <a:pt x="63" y="319"/>
                  </a:cubicBezTo>
                  <a:cubicBezTo>
                    <a:pt x="63" y="312"/>
                    <a:pt x="57" y="305"/>
                    <a:pt x="65" y="297"/>
                  </a:cubicBezTo>
                  <a:cubicBezTo>
                    <a:pt x="72" y="290"/>
                    <a:pt x="88" y="278"/>
                    <a:pt x="92" y="275"/>
                  </a:cubicBezTo>
                  <a:cubicBezTo>
                    <a:pt x="81" y="282"/>
                    <a:pt x="68" y="294"/>
                    <a:pt x="60" y="296"/>
                  </a:cubicBezTo>
                  <a:cubicBezTo>
                    <a:pt x="47" y="299"/>
                    <a:pt x="42" y="294"/>
                    <a:pt x="37" y="292"/>
                  </a:cubicBezTo>
                  <a:cubicBezTo>
                    <a:pt x="41" y="280"/>
                    <a:pt x="36" y="274"/>
                    <a:pt x="64" y="262"/>
                  </a:cubicBezTo>
                  <a:cubicBezTo>
                    <a:pt x="39" y="271"/>
                    <a:pt x="28" y="266"/>
                    <a:pt x="20" y="259"/>
                  </a:cubicBezTo>
                  <a:cubicBezTo>
                    <a:pt x="23" y="250"/>
                    <a:pt x="32" y="243"/>
                    <a:pt x="39" y="240"/>
                  </a:cubicBezTo>
                  <a:cubicBezTo>
                    <a:pt x="24" y="241"/>
                    <a:pt x="14" y="234"/>
                    <a:pt x="7" y="225"/>
                  </a:cubicBezTo>
                  <a:cubicBezTo>
                    <a:pt x="13" y="218"/>
                    <a:pt x="24" y="212"/>
                    <a:pt x="36" y="211"/>
                  </a:cubicBezTo>
                  <a:cubicBezTo>
                    <a:pt x="18" y="208"/>
                    <a:pt x="3" y="196"/>
                    <a:pt x="1" y="183"/>
                  </a:cubicBezTo>
                  <a:cubicBezTo>
                    <a:pt x="9" y="178"/>
                    <a:pt x="21" y="177"/>
                    <a:pt x="33" y="178"/>
                  </a:cubicBezTo>
                  <a:cubicBezTo>
                    <a:pt x="14" y="171"/>
                    <a:pt x="0" y="156"/>
                    <a:pt x="0" y="143"/>
                  </a:cubicBezTo>
                  <a:cubicBezTo>
                    <a:pt x="10" y="140"/>
                    <a:pt x="21" y="142"/>
                    <a:pt x="30" y="144"/>
                  </a:cubicBezTo>
                  <a:cubicBezTo>
                    <a:pt x="20" y="137"/>
                    <a:pt x="5" y="124"/>
                    <a:pt x="6" y="105"/>
                  </a:cubicBezTo>
                  <a:cubicBezTo>
                    <a:pt x="16" y="102"/>
                    <a:pt x="33" y="109"/>
                    <a:pt x="40" y="112"/>
                  </a:cubicBezTo>
                  <a:cubicBezTo>
                    <a:pt x="17" y="99"/>
                    <a:pt x="9" y="69"/>
                    <a:pt x="21" y="52"/>
                  </a:cubicBezTo>
                  <a:cubicBezTo>
                    <a:pt x="28" y="56"/>
                    <a:pt x="60" y="89"/>
                    <a:pt x="66" y="93"/>
                  </a:cubicBezTo>
                  <a:cubicBezTo>
                    <a:pt x="49" y="74"/>
                    <a:pt x="41" y="60"/>
                    <a:pt x="37" y="47"/>
                  </a:cubicBezTo>
                  <a:cubicBezTo>
                    <a:pt x="31" y="33"/>
                    <a:pt x="31" y="8"/>
                    <a:pt x="48" y="0"/>
                  </a:cubicBezTo>
                  <a:cubicBezTo>
                    <a:pt x="56" y="19"/>
                    <a:pt x="85" y="67"/>
                    <a:pt x="102" y="87"/>
                  </a:cubicBezTo>
                  <a:cubicBezTo>
                    <a:pt x="103" y="86"/>
                    <a:pt x="105" y="84"/>
                    <a:pt x="107" y="83"/>
                  </a:cubicBezTo>
                  <a:cubicBezTo>
                    <a:pt x="111" y="96"/>
                    <a:pt x="122" y="112"/>
                    <a:pt x="132" y="120"/>
                  </a:cubicBezTo>
                  <a:cubicBezTo>
                    <a:pt x="133" y="119"/>
                    <a:pt x="134" y="116"/>
                    <a:pt x="136" y="113"/>
                  </a:cubicBezTo>
                  <a:cubicBezTo>
                    <a:pt x="147" y="129"/>
                    <a:pt x="175" y="152"/>
                    <a:pt x="184" y="165"/>
                  </a:cubicBezTo>
                  <a:cubicBezTo>
                    <a:pt x="191" y="176"/>
                    <a:pt x="192" y="185"/>
                    <a:pt x="182" y="195"/>
                  </a:cubicBezTo>
                  <a:cubicBezTo>
                    <a:pt x="178" y="199"/>
                    <a:pt x="170" y="206"/>
                    <a:pt x="177" y="216"/>
                  </a:cubicBezTo>
                  <a:cubicBezTo>
                    <a:pt x="187" y="231"/>
                    <a:pt x="211" y="231"/>
                    <a:pt x="218" y="217"/>
                  </a:cubicBezTo>
                  <a:cubicBezTo>
                    <a:pt x="203" y="216"/>
                    <a:pt x="198" y="197"/>
                    <a:pt x="208" y="186"/>
                  </a:cubicBezTo>
                  <a:cubicBezTo>
                    <a:pt x="212" y="193"/>
                    <a:pt x="220" y="197"/>
                    <a:pt x="229" y="193"/>
                  </a:cubicBezTo>
                  <a:cubicBezTo>
                    <a:pt x="235" y="191"/>
                    <a:pt x="239" y="188"/>
                    <a:pt x="241" y="185"/>
                  </a:cubicBezTo>
                  <a:cubicBezTo>
                    <a:pt x="229" y="189"/>
                    <a:pt x="219" y="182"/>
                    <a:pt x="220" y="169"/>
                  </a:cubicBezTo>
                  <a:cubicBezTo>
                    <a:pt x="230" y="178"/>
                    <a:pt x="240" y="169"/>
                    <a:pt x="242" y="167"/>
                  </a:cubicBezTo>
                  <a:cubicBezTo>
                    <a:pt x="248" y="160"/>
                    <a:pt x="250" y="152"/>
                    <a:pt x="248" y="139"/>
                  </a:cubicBezTo>
                  <a:cubicBezTo>
                    <a:pt x="245" y="128"/>
                    <a:pt x="234" y="111"/>
                    <a:pt x="227" y="105"/>
                  </a:cubicBezTo>
                  <a:cubicBezTo>
                    <a:pt x="226" y="106"/>
                    <a:pt x="224" y="108"/>
                    <a:pt x="220" y="108"/>
                  </a:cubicBezTo>
                  <a:cubicBezTo>
                    <a:pt x="218" y="107"/>
                    <a:pt x="214" y="105"/>
                    <a:pt x="212" y="105"/>
                  </a:cubicBezTo>
                  <a:cubicBezTo>
                    <a:pt x="205" y="102"/>
                    <a:pt x="197" y="104"/>
                    <a:pt x="193" y="107"/>
                  </a:cubicBezTo>
                  <a:cubicBezTo>
                    <a:pt x="184" y="112"/>
                    <a:pt x="185" y="118"/>
                    <a:pt x="185" y="122"/>
                  </a:cubicBezTo>
                  <a:cubicBezTo>
                    <a:pt x="172" y="115"/>
                    <a:pt x="177" y="103"/>
                    <a:pt x="193" y="98"/>
                  </a:cubicBezTo>
                  <a:cubicBezTo>
                    <a:pt x="182" y="98"/>
                    <a:pt x="172" y="109"/>
                    <a:pt x="170" y="110"/>
                  </a:cubicBezTo>
                  <a:cubicBezTo>
                    <a:pt x="163" y="115"/>
                    <a:pt x="154" y="114"/>
                    <a:pt x="149" y="111"/>
                  </a:cubicBezTo>
                  <a:cubicBezTo>
                    <a:pt x="139" y="106"/>
                    <a:pt x="136" y="94"/>
                    <a:pt x="139" y="91"/>
                  </a:cubicBezTo>
                  <a:cubicBezTo>
                    <a:pt x="140" y="96"/>
                    <a:pt x="144" y="100"/>
                    <a:pt x="149" y="100"/>
                  </a:cubicBezTo>
                  <a:cubicBezTo>
                    <a:pt x="158" y="101"/>
                    <a:pt x="167" y="98"/>
                    <a:pt x="174" y="95"/>
                  </a:cubicBezTo>
                  <a:cubicBezTo>
                    <a:pt x="179" y="92"/>
                    <a:pt x="189" y="91"/>
                    <a:pt x="195" y="91"/>
                  </a:cubicBezTo>
                  <a:cubicBezTo>
                    <a:pt x="183" y="84"/>
                    <a:pt x="165" y="85"/>
                    <a:pt x="159" y="95"/>
                  </a:cubicBezTo>
                  <a:cubicBezTo>
                    <a:pt x="155" y="92"/>
                    <a:pt x="152" y="89"/>
                    <a:pt x="151" y="83"/>
                  </a:cubicBezTo>
                  <a:cubicBezTo>
                    <a:pt x="148" y="65"/>
                    <a:pt x="161" y="56"/>
                    <a:pt x="176" y="56"/>
                  </a:cubicBezTo>
                  <a:cubicBezTo>
                    <a:pt x="176" y="52"/>
                    <a:pt x="179" y="50"/>
                    <a:pt x="183" y="51"/>
                  </a:cubicBezTo>
                  <a:cubicBezTo>
                    <a:pt x="182" y="49"/>
                    <a:pt x="184" y="47"/>
                    <a:pt x="186" y="47"/>
                  </a:cubicBezTo>
                  <a:lnTo>
                    <a:pt x="243" y="47"/>
                  </a:lnTo>
                  <a:cubicBezTo>
                    <a:pt x="255" y="47"/>
                    <a:pt x="275" y="46"/>
                    <a:pt x="277" y="43"/>
                  </a:cubicBezTo>
                  <a:cubicBezTo>
                    <a:pt x="277" y="50"/>
                    <a:pt x="261" y="59"/>
                    <a:pt x="251" y="61"/>
                  </a:cubicBezTo>
                  <a:cubicBezTo>
                    <a:pt x="259" y="62"/>
                    <a:pt x="267" y="61"/>
                    <a:pt x="274" y="58"/>
                  </a:cubicBezTo>
                  <a:cubicBezTo>
                    <a:pt x="270" y="63"/>
                    <a:pt x="266" y="67"/>
                    <a:pt x="259" y="69"/>
                  </a:cubicBezTo>
                  <a:cubicBezTo>
                    <a:pt x="266" y="78"/>
                    <a:pt x="281" y="83"/>
                    <a:pt x="295" y="82"/>
                  </a:cubicBezTo>
                  <a:cubicBezTo>
                    <a:pt x="291" y="86"/>
                    <a:pt x="285" y="89"/>
                    <a:pt x="279" y="88"/>
                  </a:cubicBezTo>
                  <a:cubicBezTo>
                    <a:pt x="291" y="106"/>
                    <a:pt x="301" y="126"/>
                    <a:pt x="304" y="153"/>
                  </a:cubicBezTo>
                  <a:lnTo>
                    <a:pt x="304" y="573"/>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9" name="Freeform 984"/>
            <p:cNvSpPr>
              <a:spLocks/>
            </p:cNvSpPr>
            <p:nvPr userDrawn="1"/>
          </p:nvSpPr>
          <p:spPr bwMode="auto">
            <a:xfrm>
              <a:off x="324" y="447"/>
              <a:ext cx="7" cy="7"/>
            </a:xfrm>
            <a:custGeom>
              <a:avLst/>
              <a:gdLst>
                <a:gd name="T0" fmla="*/ 15 w 15"/>
                <a:gd name="T1" fmla="*/ 13 h 17"/>
                <a:gd name="T2" fmla="*/ 15 w 15"/>
                <a:gd name="T3" fmla="*/ 13 h 17"/>
                <a:gd name="T4" fmla="*/ 15 w 15"/>
                <a:gd name="T5" fmla="*/ 17 h 17"/>
                <a:gd name="T6" fmla="*/ 0 w 15"/>
                <a:gd name="T7" fmla="*/ 2 h 17"/>
                <a:gd name="T8" fmla="*/ 1 w 15"/>
                <a:gd name="T9" fmla="*/ 0 h 17"/>
                <a:gd name="T10" fmla="*/ 15 w 15"/>
                <a:gd name="T11" fmla="*/ 13 h 17"/>
              </a:gdLst>
              <a:ahLst/>
              <a:cxnLst>
                <a:cxn ang="0">
                  <a:pos x="T0" y="T1"/>
                </a:cxn>
                <a:cxn ang="0">
                  <a:pos x="T2" y="T3"/>
                </a:cxn>
                <a:cxn ang="0">
                  <a:pos x="T4" y="T5"/>
                </a:cxn>
                <a:cxn ang="0">
                  <a:pos x="T6" y="T7"/>
                </a:cxn>
                <a:cxn ang="0">
                  <a:pos x="T8" y="T9"/>
                </a:cxn>
                <a:cxn ang="0">
                  <a:pos x="T10" y="T11"/>
                </a:cxn>
              </a:cxnLst>
              <a:rect l="0" t="0" r="r" b="b"/>
              <a:pathLst>
                <a:path w="15" h="17">
                  <a:moveTo>
                    <a:pt x="15" y="13"/>
                  </a:moveTo>
                  <a:lnTo>
                    <a:pt x="15" y="13"/>
                  </a:lnTo>
                  <a:lnTo>
                    <a:pt x="15" y="17"/>
                  </a:lnTo>
                  <a:cubicBezTo>
                    <a:pt x="10" y="16"/>
                    <a:pt x="1" y="8"/>
                    <a:pt x="0" y="2"/>
                  </a:cubicBezTo>
                  <a:cubicBezTo>
                    <a:pt x="1" y="1"/>
                    <a:pt x="1" y="0"/>
                    <a:pt x="1" y="0"/>
                  </a:cubicBezTo>
                  <a:cubicBezTo>
                    <a:pt x="3" y="5"/>
                    <a:pt x="9" y="13"/>
                    <a:pt x="15" y="1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0" name="Freeform 985"/>
            <p:cNvSpPr>
              <a:spLocks/>
            </p:cNvSpPr>
            <p:nvPr userDrawn="1"/>
          </p:nvSpPr>
          <p:spPr bwMode="auto">
            <a:xfrm>
              <a:off x="323" y="398"/>
              <a:ext cx="8" cy="53"/>
            </a:xfrm>
            <a:custGeom>
              <a:avLst/>
              <a:gdLst>
                <a:gd name="T0" fmla="*/ 19 w 19"/>
                <a:gd name="T1" fmla="*/ 108 h 116"/>
                <a:gd name="T2" fmla="*/ 19 w 19"/>
                <a:gd name="T3" fmla="*/ 108 h 116"/>
                <a:gd name="T4" fmla="*/ 19 w 19"/>
                <a:gd name="T5" fmla="*/ 116 h 116"/>
                <a:gd name="T6" fmla="*/ 7 w 19"/>
                <a:gd name="T7" fmla="*/ 104 h 116"/>
                <a:gd name="T8" fmla="*/ 12 w 19"/>
                <a:gd name="T9" fmla="*/ 94 h 116"/>
                <a:gd name="T10" fmla="*/ 6 w 19"/>
                <a:gd name="T11" fmla="*/ 96 h 116"/>
                <a:gd name="T12" fmla="*/ 7 w 19"/>
                <a:gd name="T13" fmla="*/ 71 h 116"/>
                <a:gd name="T14" fmla="*/ 4 w 19"/>
                <a:gd name="T15" fmla="*/ 96 h 116"/>
                <a:gd name="T16" fmla="*/ 2 w 19"/>
                <a:gd name="T17" fmla="*/ 96 h 116"/>
                <a:gd name="T18" fmla="*/ 7 w 19"/>
                <a:gd name="T19" fmla="*/ 45 h 116"/>
                <a:gd name="T20" fmla="*/ 16 w 19"/>
                <a:gd name="T21" fmla="*/ 0 h 116"/>
                <a:gd name="T22" fmla="*/ 18 w 19"/>
                <a:gd name="T23" fmla="*/ 54 h 116"/>
                <a:gd name="T24" fmla="*/ 19 w 19"/>
                <a:gd name="T25" fmla="*/ 10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16">
                  <a:moveTo>
                    <a:pt x="19" y="108"/>
                  </a:moveTo>
                  <a:lnTo>
                    <a:pt x="19" y="108"/>
                  </a:lnTo>
                  <a:lnTo>
                    <a:pt x="19" y="116"/>
                  </a:lnTo>
                  <a:cubicBezTo>
                    <a:pt x="13" y="114"/>
                    <a:pt x="8" y="107"/>
                    <a:pt x="7" y="104"/>
                  </a:cubicBezTo>
                  <a:cubicBezTo>
                    <a:pt x="10" y="101"/>
                    <a:pt x="11" y="97"/>
                    <a:pt x="12" y="94"/>
                  </a:cubicBezTo>
                  <a:cubicBezTo>
                    <a:pt x="9" y="96"/>
                    <a:pt x="8" y="96"/>
                    <a:pt x="6" y="96"/>
                  </a:cubicBezTo>
                  <a:cubicBezTo>
                    <a:pt x="5" y="90"/>
                    <a:pt x="6" y="79"/>
                    <a:pt x="7" y="71"/>
                  </a:cubicBezTo>
                  <a:cubicBezTo>
                    <a:pt x="5" y="76"/>
                    <a:pt x="3" y="89"/>
                    <a:pt x="4" y="96"/>
                  </a:cubicBezTo>
                  <a:cubicBezTo>
                    <a:pt x="4" y="96"/>
                    <a:pt x="2" y="96"/>
                    <a:pt x="2" y="96"/>
                  </a:cubicBezTo>
                  <a:cubicBezTo>
                    <a:pt x="0" y="82"/>
                    <a:pt x="3" y="61"/>
                    <a:pt x="7" y="45"/>
                  </a:cubicBezTo>
                  <a:cubicBezTo>
                    <a:pt x="11" y="28"/>
                    <a:pt x="14" y="17"/>
                    <a:pt x="16" y="0"/>
                  </a:cubicBezTo>
                  <a:cubicBezTo>
                    <a:pt x="18" y="14"/>
                    <a:pt x="18" y="36"/>
                    <a:pt x="18" y="54"/>
                  </a:cubicBezTo>
                  <a:cubicBezTo>
                    <a:pt x="17" y="60"/>
                    <a:pt x="18" y="99"/>
                    <a:pt x="19" y="10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1" name="Freeform 986"/>
            <p:cNvSpPr>
              <a:spLocks/>
            </p:cNvSpPr>
            <p:nvPr userDrawn="1"/>
          </p:nvSpPr>
          <p:spPr bwMode="auto">
            <a:xfrm>
              <a:off x="306" y="393"/>
              <a:ext cx="22" cy="57"/>
            </a:xfrm>
            <a:custGeom>
              <a:avLst/>
              <a:gdLst>
                <a:gd name="T0" fmla="*/ 48 w 50"/>
                <a:gd name="T1" fmla="*/ 0 h 125"/>
                <a:gd name="T2" fmla="*/ 48 w 50"/>
                <a:gd name="T3" fmla="*/ 0 h 125"/>
                <a:gd name="T4" fmla="*/ 38 w 50"/>
                <a:gd name="T5" fmla="*/ 47 h 125"/>
                <a:gd name="T6" fmla="*/ 25 w 50"/>
                <a:gd name="T7" fmla="*/ 84 h 125"/>
                <a:gd name="T8" fmla="*/ 45 w 50"/>
                <a:gd name="T9" fmla="*/ 111 h 125"/>
                <a:gd name="T10" fmla="*/ 31 w 50"/>
                <a:gd name="T11" fmla="*/ 122 h 125"/>
                <a:gd name="T12" fmla="*/ 4 w 50"/>
                <a:gd name="T13" fmla="*/ 112 h 125"/>
                <a:gd name="T14" fmla="*/ 2 w 50"/>
                <a:gd name="T15" fmla="*/ 107 h 125"/>
                <a:gd name="T16" fmla="*/ 11 w 50"/>
                <a:gd name="T17" fmla="*/ 108 h 125"/>
                <a:gd name="T18" fmla="*/ 0 w 50"/>
                <a:gd name="T19" fmla="*/ 89 h 125"/>
                <a:gd name="T20" fmla="*/ 1 w 50"/>
                <a:gd name="T21" fmla="*/ 81 h 125"/>
                <a:gd name="T22" fmla="*/ 13 w 50"/>
                <a:gd name="T23" fmla="*/ 65 h 125"/>
                <a:gd name="T24" fmla="*/ 8 w 50"/>
                <a:gd name="T25" fmla="*/ 66 h 125"/>
                <a:gd name="T26" fmla="*/ 29 w 50"/>
                <a:gd name="T27" fmla="*/ 33 h 125"/>
                <a:gd name="T28" fmla="*/ 48 w 5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25">
                  <a:moveTo>
                    <a:pt x="48" y="0"/>
                  </a:moveTo>
                  <a:lnTo>
                    <a:pt x="48" y="0"/>
                  </a:lnTo>
                  <a:cubicBezTo>
                    <a:pt x="50" y="12"/>
                    <a:pt x="42" y="34"/>
                    <a:pt x="38" y="47"/>
                  </a:cubicBezTo>
                  <a:cubicBezTo>
                    <a:pt x="33" y="59"/>
                    <a:pt x="26" y="69"/>
                    <a:pt x="25" y="84"/>
                  </a:cubicBezTo>
                  <a:cubicBezTo>
                    <a:pt x="24" y="101"/>
                    <a:pt x="30" y="113"/>
                    <a:pt x="45" y="111"/>
                  </a:cubicBezTo>
                  <a:cubicBezTo>
                    <a:pt x="43" y="117"/>
                    <a:pt x="38" y="120"/>
                    <a:pt x="31" y="122"/>
                  </a:cubicBezTo>
                  <a:cubicBezTo>
                    <a:pt x="19" y="125"/>
                    <a:pt x="9" y="119"/>
                    <a:pt x="4" y="112"/>
                  </a:cubicBezTo>
                  <a:cubicBezTo>
                    <a:pt x="3" y="110"/>
                    <a:pt x="3" y="109"/>
                    <a:pt x="2" y="107"/>
                  </a:cubicBezTo>
                  <a:cubicBezTo>
                    <a:pt x="5" y="104"/>
                    <a:pt x="10" y="106"/>
                    <a:pt x="11" y="108"/>
                  </a:cubicBezTo>
                  <a:cubicBezTo>
                    <a:pt x="16" y="97"/>
                    <a:pt x="10" y="91"/>
                    <a:pt x="0" y="89"/>
                  </a:cubicBezTo>
                  <a:cubicBezTo>
                    <a:pt x="0" y="86"/>
                    <a:pt x="0" y="83"/>
                    <a:pt x="1" y="81"/>
                  </a:cubicBezTo>
                  <a:cubicBezTo>
                    <a:pt x="10" y="80"/>
                    <a:pt x="13" y="70"/>
                    <a:pt x="13" y="65"/>
                  </a:cubicBezTo>
                  <a:cubicBezTo>
                    <a:pt x="11" y="66"/>
                    <a:pt x="9" y="66"/>
                    <a:pt x="8" y="66"/>
                  </a:cubicBezTo>
                  <a:cubicBezTo>
                    <a:pt x="11" y="56"/>
                    <a:pt x="21" y="43"/>
                    <a:pt x="29" y="33"/>
                  </a:cubicBezTo>
                  <a:cubicBezTo>
                    <a:pt x="36" y="25"/>
                    <a:pt x="45" y="13"/>
                    <a:pt x="4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2" name="Freeform 987"/>
            <p:cNvSpPr>
              <a:spLocks/>
            </p:cNvSpPr>
            <p:nvPr userDrawn="1"/>
          </p:nvSpPr>
          <p:spPr bwMode="auto">
            <a:xfrm>
              <a:off x="278" y="388"/>
              <a:ext cx="49" cy="58"/>
            </a:xfrm>
            <a:custGeom>
              <a:avLst/>
              <a:gdLst>
                <a:gd name="T0" fmla="*/ 105 w 110"/>
                <a:gd name="T1" fmla="*/ 0 h 127"/>
                <a:gd name="T2" fmla="*/ 105 w 110"/>
                <a:gd name="T3" fmla="*/ 0 h 127"/>
                <a:gd name="T4" fmla="*/ 102 w 110"/>
                <a:gd name="T5" fmla="*/ 20 h 127"/>
                <a:gd name="T6" fmla="*/ 73 w 110"/>
                <a:gd name="T7" fmla="*/ 48 h 127"/>
                <a:gd name="T8" fmla="*/ 60 w 110"/>
                <a:gd name="T9" fmla="*/ 61 h 127"/>
                <a:gd name="T10" fmla="*/ 66 w 110"/>
                <a:gd name="T11" fmla="*/ 81 h 127"/>
                <a:gd name="T12" fmla="*/ 71 w 110"/>
                <a:gd name="T13" fmla="*/ 80 h 127"/>
                <a:gd name="T14" fmla="*/ 66 w 110"/>
                <a:gd name="T15" fmla="*/ 87 h 127"/>
                <a:gd name="T16" fmla="*/ 48 w 110"/>
                <a:gd name="T17" fmla="*/ 82 h 127"/>
                <a:gd name="T18" fmla="*/ 52 w 110"/>
                <a:gd name="T19" fmla="*/ 103 h 127"/>
                <a:gd name="T20" fmla="*/ 72 w 110"/>
                <a:gd name="T21" fmla="*/ 114 h 127"/>
                <a:gd name="T22" fmla="*/ 57 w 110"/>
                <a:gd name="T23" fmla="*/ 118 h 127"/>
                <a:gd name="T24" fmla="*/ 27 w 110"/>
                <a:gd name="T25" fmla="*/ 110 h 127"/>
                <a:gd name="T26" fmla="*/ 25 w 110"/>
                <a:gd name="T27" fmla="*/ 93 h 127"/>
                <a:gd name="T28" fmla="*/ 12 w 110"/>
                <a:gd name="T29" fmla="*/ 114 h 127"/>
                <a:gd name="T30" fmla="*/ 3 w 110"/>
                <a:gd name="T31" fmla="*/ 97 h 127"/>
                <a:gd name="T32" fmla="*/ 22 w 110"/>
                <a:gd name="T33" fmla="*/ 74 h 127"/>
                <a:gd name="T34" fmla="*/ 8 w 110"/>
                <a:gd name="T35" fmla="*/ 65 h 127"/>
                <a:gd name="T36" fmla="*/ 16 w 110"/>
                <a:gd name="T37" fmla="*/ 48 h 127"/>
                <a:gd name="T38" fmla="*/ 34 w 110"/>
                <a:gd name="T39" fmla="*/ 60 h 127"/>
                <a:gd name="T40" fmla="*/ 56 w 110"/>
                <a:gd name="T41" fmla="*/ 43 h 127"/>
                <a:gd name="T42" fmla="*/ 90 w 110"/>
                <a:gd name="T43" fmla="*/ 26 h 127"/>
                <a:gd name="T44" fmla="*/ 105 w 110"/>
                <a:gd name="T4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27">
                  <a:moveTo>
                    <a:pt x="105" y="0"/>
                  </a:moveTo>
                  <a:lnTo>
                    <a:pt x="105" y="0"/>
                  </a:lnTo>
                  <a:cubicBezTo>
                    <a:pt x="110" y="8"/>
                    <a:pt x="106" y="15"/>
                    <a:pt x="102" y="20"/>
                  </a:cubicBezTo>
                  <a:cubicBezTo>
                    <a:pt x="94" y="31"/>
                    <a:pt x="84" y="40"/>
                    <a:pt x="73" y="48"/>
                  </a:cubicBezTo>
                  <a:cubicBezTo>
                    <a:pt x="69" y="52"/>
                    <a:pt x="63" y="55"/>
                    <a:pt x="60" y="61"/>
                  </a:cubicBezTo>
                  <a:cubicBezTo>
                    <a:pt x="56" y="68"/>
                    <a:pt x="57" y="80"/>
                    <a:pt x="66" y="81"/>
                  </a:cubicBezTo>
                  <a:cubicBezTo>
                    <a:pt x="68" y="81"/>
                    <a:pt x="70" y="80"/>
                    <a:pt x="71" y="80"/>
                  </a:cubicBezTo>
                  <a:cubicBezTo>
                    <a:pt x="71" y="82"/>
                    <a:pt x="69" y="86"/>
                    <a:pt x="66" y="87"/>
                  </a:cubicBezTo>
                  <a:cubicBezTo>
                    <a:pt x="59" y="92"/>
                    <a:pt x="51" y="86"/>
                    <a:pt x="48" y="82"/>
                  </a:cubicBezTo>
                  <a:cubicBezTo>
                    <a:pt x="39" y="90"/>
                    <a:pt x="44" y="101"/>
                    <a:pt x="52" y="103"/>
                  </a:cubicBezTo>
                  <a:cubicBezTo>
                    <a:pt x="61" y="104"/>
                    <a:pt x="73" y="104"/>
                    <a:pt x="72" y="114"/>
                  </a:cubicBezTo>
                  <a:cubicBezTo>
                    <a:pt x="65" y="111"/>
                    <a:pt x="61" y="115"/>
                    <a:pt x="57" y="118"/>
                  </a:cubicBezTo>
                  <a:cubicBezTo>
                    <a:pt x="45" y="127"/>
                    <a:pt x="32" y="121"/>
                    <a:pt x="27" y="110"/>
                  </a:cubicBezTo>
                  <a:cubicBezTo>
                    <a:pt x="26" y="107"/>
                    <a:pt x="24" y="97"/>
                    <a:pt x="25" y="93"/>
                  </a:cubicBezTo>
                  <a:cubicBezTo>
                    <a:pt x="13" y="98"/>
                    <a:pt x="17" y="109"/>
                    <a:pt x="12" y="114"/>
                  </a:cubicBezTo>
                  <a:cubicBezTo>
                    <a:pt x="12" y="106"/>
                    <a:pt x="4" y="103"/>
                    <a:pt x="3" y="97"/>
                  </a:cubicBezTo>
                  <a:cubicBezTo>
                    <a:pt x="0" y="87"/>
                    <a:pt x="8" y="74"/>
                    <a:pt x="22" y="74"/>
                  </a:cubicBezTo>
                  <a:cubicBezTo>
                    <a:pt x="14" y="74"/>
                    <a:pt x="9" y="71"/>
                    <a:pt x="8" y="65"/>
                  </a:cubicBezTo>
                  <a:cubicBezTo>
                    <a:pt x="6" y="55"/>
                    <a:pt x="11" y="50"/>
                    <a:pt x="16" y="48"/>
                  </a:cubicBezTo>
                  <a:cubicBezTo>
                    <a:pt x="12" y="56"/>
                    <a:pt x="21" y="67"/>
                    <a:pt x="34" y="60"/>
                  </a:cubicBezTo>
                  <a:cubicBezTo>
                    <a:pt x="40" y="57"/>
                    <a:pt x="48" y="47"/>
                    <a:pt x="56" y="43"/>
                  </a:cubicBezTo>
                  <a:cubicBezTo>
                    <a:pt x="68" y="37"/>
                    <a:pt x="77" y="35"/>
                    <a:pt x="90" y="26"/>
                  </a:cubicBezTo>
                  <a:cubicBezTo>
                    <a:pt x="98" y="21"/>
                    <a:pt x="105" y="12"/>
                    <a:pt x="10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3" name="Freeform 988"/>
            <p:cNvSpPr>
              <a:spLocks/>
            </p:cNvSpPr>
            <p:nvPr userDrawn="1"/>
          </p:nvSpPr>
          <p:spPr bwMode="auto">
            <a:xfrm>
              <a:off x="311" y="383"/>
              <a:ext cx="13" cy="16"/>
            </a:xfrm>
            <a:custGeom>
              <a:avLst/>
              <a:gdLst>
                <a:gd name="T0" fmla="*/ 20 w 30"/>
                <a:gd name="T1" fmla="*/ 0 h 34"/>
                <a:gd name="T2" fmla="*/ 20 w 30"/>
                <a:gd name="T3" fmla="*/ 0 h 34"/>
                <a:gd name="T4" fmla="*/ 15 w 30"/>
                <a:gd name="T5" fmla="*/ 30 h 34"/>
                <a:gd name="T6" fmla="*/ 0 w 30"/>
                <a:gd name="T7" fmla="*/ 34 h 34"/>
                <a:gd name="T8" fmla="*/ 14 w 30"/>
                <a:gd name="T9" fmla="*/ 22 h 34"/>
                <a:gd name="T10" fmla="*/ 20 w 30"/>
                <a:gd name="T11" fmla="*/ 0 h 34"/>
              </a:gdLst>
              <a:ahLst/>
              <a:cxnLst>
                <a:cxn ang="0">
                  <a:pos x="T0" y="T1"/>
                </a:cxn>
                <a:cxn ang="0">
                  <a:pos x="T2" y="T3"/>
                </a:cxn>
                <a:cxn ang="0">
                  <a:pos x="T4" y="T5"/>
                </a:cxn>
                <a:cxn ang="0">
                  <a:pos x="T6" y="T7"/>
                </a:cxn>
                <a:cxn ang="0">
                  <a:pos x="T8" y="T9"/>
                </a:cxn>
                <a:cxn ang="0">
                  <a:pos x="T10" y="T11"/>
                </a:cxn>
              </a:cxnLst>
              <a:rect l="0" t="0" r="r" b="b"/>
              <a:pathLst>
                <a:path w="30" h="34">
                  <a:moveTo>
                    <a:pt x="20" y="0"/>
                  </a:moveTo>
                  <a:lnTo>
                    <a:pt x="20" y="0"/>
                  </a:lnTo>
                  <a:cubicBezTo>
                    <a:pt x="30" y="15"/>
                    <a:pt x="24" y="31"/>
                    <a:pt x="15" y="30"/>
                  </a:cubicBezTo>
                  <a:cubicBezTo>
                    <a:pt x="8" y="30"/>
                    <a:pt x="5" y="30"/>
                    <a:pt x="0" y="34"/>
                  </a:cubicBezTo>
                  <a:cubicBezTo>
                    <a:pt x="2" y="27"/>
                    <a:pt x="11" y="24"/>
                    <a:pt x="14" y="22"/>
                  </a:cubicBezTo>
                  <a:cubicBezTo>
                    <a:pt x="19" y="18"/>
                    <a:pt x="22" y="14"/>
                    <a:pt x="2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4" name="Freeform 989"/>
            <p:cNvSpPr>
              <a:spLocks/>
            </p:cNvSpPr>
            <p:nvPr userDrawn="1"/>
          </p:nvSpPr>
          <p:spPr bwMode="auto">
            <a:xfrm>
              <a:off x="281" y="377"/>
              <a:ext cx="4" cy="14"/>
            </a:xfrm>
            <a:custGeom>
              <a:avLst/>
              <a:gdLst>
                <a:gd name="T0" fmla="*/ 4 w 9"/>
                <a:gd name="T1" fmla="*/ 0 h 31"/>
                <a:gd name="T2" fmla="*/ 4 w 9"/>
                <a:gd name="T3" fmla="*/ 0 h 31"/>
                <a:gd name="T4" fmla="*/ 4 w 9"/>
                <a:gd name="T5" fmla="*/ 12 h 31"/>
                <a:gd name="T6" fmla="*/ 9 w 9"/>
                <a:gd name="T7" fmla="*/ 8 h 31"/>
                <a:gd name="T8" fmla="*/ 8 w 9"/>
                <a:gd name="T9" fmla="*/ 25 h 31"/>
                <a:gd name="T10" fmla="*/ 3 w 9"/>
                <a:gd name="T11" fmla="*/ 31 h 31"/>
                <a:gd name="T12" fmla="*/ 2 w 9"/>
                <a:gd name="T13" fmla="*/ 26 h 31"/>
                <a:gd name="T14" fmla="*/ 0 w 9"/>
                <a:gd name="T15" fmla="*/ 9 h 31"/>
                <a:gd name="T16" fmla="*/ 4 w 9"/>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1">
                  <a:moveTo>
                    <a:pt x="4" y="0"/>
                  </a:moveTo>
                  <a:lnTo>
                    <a:pt x="4" y="0"/>
                  </a:lnTo>
                  <a:cubicBezTo>
                    <a:pt x="3" y="5"/>
                    <a:pt x="3" y="8"/>
                    <a:pt x="4" y="12"/>
                  </a:cubicBezTo>
                  <a:cubicBezTo>
                    <a:pt x="6" y="11"/>
                    <a:pt x="8" y="9"/>
                    <a:pt x="9" y="8"/>
                  </a:cubicBezTo>
                  <a:cubicBezTo>
                    <a:pt x="8" y="12"/>
                    <a:pt x="8" y="20"/>
                    <a:pt x="8" y="25"/>
                  </a:cubicBezTo>
                  <a:cubicBezTo>
                    <a:pt x="7" y="26"/>
                    <a:pt x="5" y="29"/>
                    <a:pt x="3" y="31"/>
                  </a:cubicBezTo>
                  <a:cubicBezTo>
                    <a:pt x="3" y="31"/>
                    <a:pt x="2" y="28"/>
                    <a:pt x="2" y="26"/>
                  </a:cubicBezTo>
                  <a:cubicBezTo>
                    <a:pt x="4" y="20"/>
                    <a:pt x="3" y="14"/>
                    <a:pt x="0" y="9"/>
                  </a:cubicBezTo>
                  <a:cubicBezTo>
                    <a:pt x="0" y="8"/>
                    <a:pt x="3" y="2"/>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5" name="Freeform 990"/>
            <p:cNvSpPr>
              <a:spLocks/>
            </p:cNvSpPr>
            <p:nvPr userDrawn="1"/>
          </p:nvSpPr>
          <p:spPr bwMode="auto">
            <a:xfrm>
              <a:off x="285" y="377"/>
              <a:ext cx="7" cy="17"/>
            </a:xfrm>
            <a:custGeom>
              <a:avLst/>
              <a:gdLst>
                <a:gd name="T0" fmla="*/ 10 w 15"/>
                <a:gd name="T1" fmla="*/ 1 h 37"/>
                <a:gd name="T2" fmla="*/ 10 w 15"/>
                <a:gd name="T3" fmla="*/ 1 h 37"/>
                <a:gd name="T4" fmla="*/ 15 w 15"/>
                <a:gd name="T5" fmla="*/ 0 h 37"/>
                <a:gd name="T6" fmla="*/ 10 w 15"/>
                <a:gd name="T7" fmla="*/ 12 h 37"/>
                <a:gd name="T8" fmla="*/ 2 w 15"/>
                <a:gd name="T9" fmla="*/ 37 h 37"/>
                <a:gd name="T10" fmla="*/ 2 w 15"/>
                <a:gd name="T11" fmla="*/ 31 h 37"/>
                <a:gd name="T12" fmla="*/ 2 w 15"/>
                <a:gd name="T13" fmla="*/ 6 h 37"/>
                <a:gd name="T14" fmla="*/ 7 w 15"/>
                <a:gd name="T15" fmla="*/ 2 h 37"/>
                <a:gd name="T16" fmla="*/ 5 w 15"/>
                <a:gd name="T17" fmla="*/ 19 h 37"/>
                <a:gd name="T18" fmla="*/ 10 w 15"/>
                <a:gd name="T1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7">
                  <a:moveTo>
                    <a:pt x="10" y="1"/>
                  </a:moveTo>
                  <a:lnTo>
                    <a:pt x="10" y="1"/>
                  </a:lnTo>
                  <a:cubicBezTo>
                    <a:pt x="11" y="0"/>
                    <a:pt x="13" y="0"/>
                    <a:pt x="15" y="0"/>
                  </a:cubicBezTo>
                  <a:cubicBezTo>
                    <a:pt x="12" y="4"/>
                    <a:pt x="11" y="8"/>
                    <a:pt x="10" y="12"/>
                  </a:cubicBezTo>
                  <a:cubicBezTo>
                    <a:pt x="9" y="23"/>
                    <a:pt x="12" y="33"/>
                    <a:pt x="2" y="37"/>
                  </a:cubicBezTo>
                  <a:cubicBezTo>
                    <a:pt x="2" y="37"/>
                    <a:pt x="2" y="32"/>
                    <a:pt x="2" y="31"/>
                  </a:cubicBezTo>
                  <a:cubicBezTo>
                    <a:pt x="0" y="21"/>
                    <a:pt x="1" y="12"/>
                    <a:pt x="2" y="6"/>
                  </a:cubicBezTo>
                  <a:cubicBezTo>
                    <a:pt x="3" y="5"/>
                    <a:pt x="5" y="3"/>
                    <a:pt x="7" y="2"/>
                  </a:cubicBezTo>
                  <a:cubicBezTo>
                    <a:pt x="5" y="7"/>
                    <a:pt x="4" y="14"/>
                    <a:pt x="5" y="19"/>
                  </a:cubicBezTo>
                  <a:cubicBezTo>
                    <a:pt x="6" y="12"/>
                    <a:pt x="6" y="7"/>
                    <a:pt x="1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6" name="Freeform 991"/>
            <p:cNvSpPr>
              <a:spLocks/>
            </p:cNvSpPr>
            <p:nvPr userDrawn="1"/>
          </p:nvSpPr>
          <p:spPr bwMode="auto">
            <a:xfrm>
              <a:off x="290" y="374"/>
              <a:ext cx="7" cy="19"/>
            </a:xfrm>
            <a:custGeom>
              <a:avLst/>
              <a:gdLst>
                <a:gd name="T0" fmla="*/ 16 w 16"/>
                <a:gd name="T1" fmla="*/ 0 h 42"/>
                <a:gd name="T2" fmla="*/ 16 w 16"/>
                <a:gd name="T3" fmla="*/ 0 h 42"/>
                <a:gd name="T4" fmla="*/ 8 w 16"/>
                <a:gd name="T5" fmla="*/ 24 h 42"/>
                <a:gd name="T6" fmla="*/ 9 w 16"/>
                <a:gd name="T7" fmla="*/ 42 h 42"/>
                <a:gd name="T8" fmla="*/ 2 w 16"/>
                <a:gd name="T9" fmla="*/ 27 h 42"/>
                <a:gd name="T10" fmla="*/ 16 w 16"/>
                <a:gd name="T11" fmla="*/ 0 h 42"/>
              </a:gdLst>
              <a:ahLst/>
              <a:cxnLst>
                <a:cxn ang="0">
                  <a:pos x="T0" y="T1"/>
                </a:cxn>
                <a:cxn ang="0">
                  <a:pos x="T2" y="T3"/>
                </a:cxn>
                <a:cxn ang="0">
                  <a:pos x="T4" y="T5"/>
                </a:cxn>
                <a:cxn ang="0">
                  <a:pos x="T6" y="T7"/>
                </a:cxn>
                <a:cxn ang="0">
                  <a:pos x="T8" y="T9"/>
                </a:cxn>
                <a:cxn ang="0">
                  <a:pos x="T10" y="T11"/>
                </a:cxn>
              </a:cxnLst>
              <a:rect l="0" t="0" r="r" b="b"/>
              <a:pathLst>
                <a:path w="16" h="42">
                  <a:moveTo>
                    <a:pt x="16" y="0"/>
                  </a:moveTo>
                  <a:lnTo>
                    <a:pt x="16" y="0"/>
                  </a:lnTo>
                  <a:cubicBezTo>
                    <a:pt x="9" y="7"/>
                    <a:pt x="6" y="15"/>
                    <a:pt x="8" y="24"/>
                  </a:cubicBezTo>
                  <a:cubicBezTo>
                    <a:pt x="8" y="31"/>
                    <a:pt x="12" y="33"/>
                    <a:pt x="9" y="42"/>
                  </a:cubicBezTo>
                  <a:cubicBezTo>
                    <a:pt x="9" y="37"/>
                    <a:pt x="3" y="34"/>
                    <a:pt x="2" y="27"/>
                  </a:cubicBezTo>
                  <a:cubicBezTo>
                    <a:pt x="0" y="14"/>
                    <a:pt x="8" y="4"/>
                    <a:pt x="1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7" name="Freeform 992"/>
            <p:cNvSpPr>
              <a:spLocks/>
            </p:cNvSpPr>
            <p:nvPr userDrawn="1"/>
          </p:nvSpPr>
          <p:spPr bwMode="auto">
            <a:xfrm>
              <a:off x="316" y="372"/>
              <a:ext cx="9" cy="21"/>
            </a:xfrm>
            <a:custGeom>
              <a:avLst/>
              <a:gdLst>
                <a:gd name="T0" fmla="*/ 0 w 21"/>
                <a:gd name="T1" fmla="*/ 0 h 46"/>
                <a:gd name="T2" fmla="*/ 0 w 21"/>
                <a:gd name="T3" fmla="*/ 0 h 46"/>
                <a:gd name="T4" fmla="*/ 13 w 21"/>
                <a:gd name="T5" fmla="*/ 16 h 46"/>
                <a:gd name="T6" fmla="*/ 16 w 21"/>
                <a:gd name="T7" fmla="*/ 46 h 46"/>
                <a:gd name="T8" fmla="*/ 6 w 21"/>
                <a:gd name="T9" fmla="*/ 21 h 46"/>
                <a:gd name="T10" fmla="*/ 0 w 21"/>
                <a:gd name="T11" fmla="*/ 0 h 46"/>
              </a:gdLst>
              <a:ahLst/>
              <a:cxnLst>
                <a:cxn ang="0">
                  <a:pos x="T0" y="T1"/>
                </a:cxn>
                <a:cxn ang="0">
                  <a:pos x="T2" y="T3"/>
                </a:cxn>
                <a:cxn ang="0">
                  <a:pos x="T4" y="T5"/>
                </a:cxn>
                <a:cxn ang="0">
                  <a:pos x="T6" y="T7"/>
                </a:cxn>
                <a:cxn ang="0">
                  <a:pos x="T8" y="T9"/>
                </a:cxn>
                <a:cxn ang="0">
                  <a:pos x="T10" y="T11"/>
                </a:cxn>
              </a:cxnLst>
              <a:rect l="0" t="0" r="r" b="b"/>
              <a:pathLst>
                <a:path w="21" h="46">
                  <a:moveTo>
                    <a:pt x="0" y="0"/>
                  </a:moveTo>
                  <a:lnTo>
                    <a:pt x="0" y="0"/>
                  </a:lnTo>
                  <a:cubicBezTo>
                    <a:pt x="4" y="9"/>
                    <a:pt x="11" y="15"/>
                    <a:pt x="13" y="16"/>
                  </a:cubicBezTo>
                  <a:cubicBezTo>
                    <a:pt x="18" y="30"/>
                    <a:pt x="21" y="37"/>
                    <a:pt x="16" y="46"/>
                  </a:cubicBezTo>
                  <a:cubicBezTo>
                    <a:pt x="16" y="33"/>
                    <a:pt x="12" y="27"/>
                    <a:pt x="6" y="21"/>
                  </a:cubicBezTo>
                  <a:cubicBezTo>
                    <a:pt x="5" y="18"/>
                    <a:pt x="1" y="5"/>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8" name="Freeform 993"/>
            <p:cNvSpPr>
              <a:spLocks/>
            </p:cNvSpPr>
            <p:nvPr userDrawn="1"/>
          </p:nvSpPr>
          <p:spPr bwMode="auto">
            <a:xfrm>
              <a:off x="291" y="372"/>
              <a:ext cx="19" cy="21"/>
            </a:xfrm>
            <a:custGeom>
              <a:avLst/>
              <a:gdLst>
                <a:gd name="T0" fmla="*/ 26 w 43"/>
                <a:gd name="T1" fmla="*/ 0 h 47"/>
                <a:gd name="T2" fmla="*/ 26 w 43"/>
                <a:gd name="T3" fmla="*/ 0 h 47"/>
                <a:gd name="T4" fmla="*/ 43 w 43"/>
                <a:gd name="T5" fmla="*/ 4 h 47"/>
                <a:gd name="T6" fmla="*/ 16 w 43"/>
                <a:gd name="T7" fmla="*/ 21 h 47"/>
                <a:gd name="T8" fmla="*/ 31 w 43"/>
                <a:gd name="T9" fmla="*/ 38 h 47"/>
                <a:gd name="T10" fmla="*/ 21 w 43"/>
                <a:gd name="T11" fmla="*/ 40 h 47"/>
                <a:gd name="T12" fmla="*/ 35 w 43"/>
                <a:gd name="T13" fmla="*/ 37 h 47"/>
                <a:gd name="T14" fmla="*/ 11 w 43"/>
                <a:gd name="T15" fmla="*/ 38 h 47"/>
                <a:gd name="T16" fmla="*/ 26 w 43"/>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7">
                  <a:moveTo>
                    <a:pt x="26" y="0"/>
                  </a:moveTo>
                  <a:lnTo>
                    <a:pt x="26" y="0"/>
                  </a:lnTo>
                  <a:cubicBezTo>
                    <a:pt x="31" y="0"/>
                    <a:pt x="38" y="1"/>
                    <a:pt x="43" y="4"/>
                  </a:cubicBezTo>
                  <a:cubicBezTo>
                    <a:pt x="27" y="2"/>
                    <a:pt x="17" y="9"/>
                    <a:pt x="16" y="21"/>
                  </a:cubicBezTo>
                  <a:cubicBezTo>
                    <a:pt x="14" y="29"/>
                    <a:pt x="19" y="39"/>
                    <a:pt x="31" y="38"/>
                  </a:cubicBezTo>
                  <a:cubicBezTo>
                    <a:pt x="30" y="39"/>
                    <a:pt x="26" y="41"/>
                    <a:pt x="21" y="40"/>
                  </a:cubicBezTo>
                  <a:cubicBezTo>
                    <a:pt x="27" y="43"/>
                    <a:pt x="31" y="40"/>
                    <a:pt x="35" y="37"/>
                  </a:cubicBezTo>
                  <a:cubicBezTo>
                    <a:pt x="31" y="45"/>
                    <a:pt x="17" y="47"/>
                    <a:pt x="11" y="38"/>
                  </a:cubicBezTo>
                  <a:cubicBezTo>
                    <a:pt x="0" y="24"/>
                    <a:pt x="10" y="2"/>
                    <a:pt x="2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9" name="Freeform 994"/>
            <p:cNvSpPr>
              <a:spLocks/>
            </p:cNvSpPr>
            <p:nvPr userDrawn="1"/>
          </p:nvSpPr>
          <p:spPr bwMode="auto">
            <a:xfrm>
              <a:off x="321" y="370"/>
              <a:ext cx="10" cy="27"/>
            </a:xfrm>
            <a:custGeom>
              <a:avLst/>
              <a:gdLst>
                <a:gd name="T0" fmla="*/ 22 w 22"/>
                <a:gd name="T1" fmla="*/ 50 h 60"/>
                <a:gd name="T2" fmla="*/ 22 w 22"/>
                <a:gd name="T3" fmla="*/ 50 h 60"/>
                <a:gd name="T4" fmla="*/ 22 w 22"/>
                <a:gd name="T5" fmla="*/ 60 h 60"/>
                <a:gd name="T6" fmla="*/ 0 w 22"/>
                <a:gd name="T7" fmla="*/ 0 h 60"/>
                <a:gd name="T8" fmla="*/ 11 w 22"/>
                <a:gd name="T9" fmla="*/ 26 h 60"/>
                <a:gd name="T10" fmla="*/ 21 w 22"/>
                <a:gd name="T11" fmla="*/ 41 h 60"/>
                <a:gd name="T12" fmla="*/ 22 w 22"/>
                <a:gd name="T13" fmla="*/ 50 h 60"/>
              </a:gdLst>
              <a:ahLst/>
              <a:cxnLst>
                <a:cxn ang="0">
                  <a:pos x="T0" y="T1"/>
                </a:cxn>
                <a:cxn ang="0">
                  <a:pos x="T2" y="T3"/>
                </a:cxn>
                <a:cxn ang="0">
                  <a:pos x="T4" y="T5"/>
                </a:cxn>
                <a:cxn ang="0">
                  <a:pos x="T6" y="T7"/>
                </a:cxn>
                <a:cxn ang="0">
                  <a:pos x="T8" y="T9"/>
                </a:cxn>
                <a:cxn ang="0">
                  <a:pos x="T10" y="T11"/>
                </a:cxn>
                <a:cxn ang="0">
                  <a:pos x="T12" y="T13"/>
                </a:cxn>
              </a:cxnLst>
              <a:rect l="0" t="0" r="r" b="b"/>
              <a:pathLst>
                <a:path w="22" h="60">
                  <a:moveTo>
                    <a:pt x="22" y="50"/>
                  </a:moveTo>
                  <a:lnTo>
                    <a:pt x="22" y="50"/>
                  </a:lnTo>
                  <a:lnTo>
                    <a:pt x="22" y="60"/>
                  </a:lnTo>
                  <a:cubicBezTo>
                    <a:pt x="13" y="44"/>
                    <a:pt x="1" y="27"/>
                    <a:pt x="0" y="0"/>
                  </a:cubicBezTo>
                  <a:cubicBezTo>
                    <a:pt x="2" y="10"/>
                    <a:pt x="6" y="18"/>
                    <a:pt x="11" y="26"/>
                  </a:cubicBezTo>
                  <a:cubicBezTo>
                    <a:pt x="14" y="30"/>
                    <a:pt x="20" y="35"/>
                    <a:pt x="21" y="41"/>
                  </a:cubicBezTo>
                  <a:cubicBezTo>
                    <a:pt x="21" y="44"/>
                    <a:pt x="20" y="47"/>
                    <a:pt x="22" y="5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0" name="Freeform 995"/>
            <p:cNvSpPr>
              <a:spLocks/>
            </p:cNvSpPr>
            <p:nvPr userDrawn="1"/>
          </p:nvSpPr>
          <p:spPr bwMode="auto">
            <a:xfrm>
              <a:off x="283" y="369"/>
              <a:ext cx="11" cy="11"/>
            </a:xfrm>
            <a:custGeom>
              <a:avLst/>
              <a:gdLst>
                <a:gd name="T0" fmla="*/ 20 w 25"/>
                <a:gd name="T1" fmla="*/ 0 h 24"/>
                <a:gd name="T2" fmla="*/ 20 w 25"/>
                <a:gd name="T3" fmla="*/ 0 h 24"/>
                <a:gd name="T4" fmla="*/ 8 w 25"/>
                <a:gd name="T5" fmla="*/ 12 h 24"/>
                <a:gd name="T6" fmla="*/ 25 w 25"/>
                <a:gd name="T7" fmla="*/ 3 h 24"/>
                <a:gd name="T8" fmla="*/ 17 w 25"/>
                <a:gd name="T9" fmla="*/ 15 h 24"/>
                <a:gd name="T10" fmla="*/ 0 w 25"/>
                <a:gd name="T11" fmla="*/ 24 h 24"/>
                <a:gd name="T12" fmla="*/ 20 w 2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20" y="0"/>
                  </a:moveTo>
                  <a:lnTo>
                    <a:pt x="20" y="0"/>
                  </a:lnTo>
                  <a:cubicBezTo>
                    <a:pt x="19" y="2"/>
                    <a:pt x="12" y="8"/>
                    <a:pt x="8" y="12"/>
                  </a:cubicBezTo>
                  <a:cubicBezTo>
                    <a:pt x="13" y="10"/>
                    <a:pt x="19" y="5"/>
                    <a:pt x="25" y="3"/>
                  </a:cubicBezTo>
                  <a:cubicBezTo>
                    <a:pt x="24" y="4"/>
                    <a:pt x="18" y="14"/>
                    <a:pt x="17" y="15"/>
                  </a:cubicBezTo>
                  <a:cubicBezTo>
                    <a:pt x="10" y="17"/>
                    <a:pt x="5" y="20"/>
                    <a:pt x="0" y="24"/>
                  </a:cubicBezTo>
                  <a:cubicBezTo>
                    <a:pt x="0" y="7"/>
                    <a:pt x="8" y="2"/>
                    <a:pt x="2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1" name="Freeform 996"/>
            <p:cNvSpPr>
              <a:spLocks/>
            </p:cNvSpPr>
            <p:nvPr userDrawn="1"/>
          </p:nvSpPr>
          <p:spPr bwMode="auto">
            <a:xfrm>
              <a:off x="282" y="369"/>
              <a:ext cx="4" cy="3"/>
            </a:xfrm>
            <a:custGeom>
              <a:avLst/>
              <a:gdLst>
                <a:gd name="T0" fmla="*/ 4 w 9"/>
                <a:gd name="T1" fmla="*/ 1 h 6"/>
                <a:gd name="T2" fmla="*/ 4 w 9"/>
                <a:gd name="T3" fmla="*/ 1 h 6"/>
                <a:gd name="T4" fmla="*/ 9 w 9"/>
                <a:gd name="T5" fmla="*/ 0 h 6"/>
                <a:gd name="T6" fmla="*/ 0 w 9"/>
                <a:gd name="T7" fmla="*/ 6 h 6"/>
                <a:gd name="T8" fmla="*/ 4 w 9"/>
                <a:gd name="T9" fmla="*/ 1 h 6"/>
              </a:gdLst>
              <a:ahLst/>
              <a:cxnLst>
                <a:cxn ang="0">
                  <a:pos x="T0" y="T1"/>
                </a:cxn>
                <a:cxn ang="0">
                  <a:pos x="T2" y="T3"/>
                </a:cxn>
                <a:cxn ang="0">
                  <a:pos x="T4" y="T5"/>
                </a:cxn>
                <a:cxn ang="0">
                  <a:pos x="T6" y="T7"/>
                </a:cxn>
                <a:cxn ang="0">
                  <a:pos x="T8" y="T9"/>
                </a:cxn>
              </a:cxnLst>
              <a:rect l="0" t="0" r="r" b="b"/>
              <a:pathLst>
                <a:path w="9" h="6">
                  <a:moveTo>
                    <a:pt x="4" y="1"/>
                  </a:moveTo>
                  <a:lnTo>
                    <a:pt x="4" y="1"/>
                  </a:lnTo>
                  <a:lnTo>
                    <a:pt x="9" y="0"/>
                  </a:lnTo>
                  <a:lnTo>
                    <a:pt x="0" y="6"/>
                  </a:lnTo>
                  <a:lnTo>
                    <a:pt x="4"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2" name="Freeform 997"/>
            <p:cNvSpPr>
              <a:spLocks/>
            </p:cNvSpPr>
            <p:nvPr userDrawn="1"/>
          </p:nvSpPr>
          <p:spPr bwMode="auto">
            <a:xfrm>
              <a:off x="277" y="370"/>
              <a:ext cx="10" cy="12"/>
            </a:xfrm>
            <a:custGeom>
              <a:avLst/>
              <a:gdLst>
                <a:gd name="T0" fmla="*/ 4 w 24"/>
                <a:gd name="T1" fmla="*/ 3 h 27"/>
                <a:gd name="T2" fmla="*/ 4 w 24"/>
                <a:gd name="T3" fmla="*/ 3 h 27"/>
                <a:gd name="T4" fmla="*/ 13 w 24"/>
                <a:gd name="T5" fmla="*/ 0 h 27"/>
                <a:gd name="T6" fmla="*/ 8 w 24"/>
                <a:gd name="T7" fmla="*/ 10 h 27"/>
                <a:gd name="T8" fmla="*/ 19 w 24"/>
                <a:gd name="T9" fmla="*/ 0 h 27"/>
                <a:gd name="T10" fmla="*/ 24 w 24"/>
                <a:gd name="T11" fmla="*/ 1 h 27"/>
                <a:gd name="T12" fmla="*/ 7 w 24"/>
                <a:gd name="T13" fmla="*/ 27 h 27"/>
                <a:gd name="T14" fmla="*/ 4 w 24"/>
                <a:gd name="T15" fmla="*/ 3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7">
                  <a:moveTo>
                    <a:pt x="4" y="3"/>
                  </a:moveTo>
                  <a:lnTo>
                    <a:pt x="4" y="3"/>
                  </a:lnTo>
                  <a:cubicBezTo>
                    <a:pt x="7" y="2"/>
                    <a:pt x="14" y="0"/>
                    <a:pt x="13" y="0"/>
                  </a:cubicBezTo>
                  <a:cubicBezTo>
                    <a:pt x="12" y="1"/>
                    <a:pt x="9" y="5"/>
                    <a:pt x="8" y="10"/>
                  </a:cubicBezTo>
                  <a:cubicBezTo>
                    <a:pt x="10" y="6"/>
                    <a:pt x="16" y="2"/>
                    <a:pt x="19" y="0"/>
                  </a:cubicBezTo>
                  <a:cubicBezTo>
                    <a:pt x="20" y="1"/>
                    <a:pt x="23" y="0"/>
                    <a:pt x="24" y="1"/>
                  </a:cubicBezTo>
                  <a:cubicBezTo>
                    <a:pt x="14" y="9"/>
                    <a:pt x="10" y="18"/>
                    <a:pt x="7" y="27"/>
                  </a:cubicBezTo>
                  <a:cubicBezTo>
                    <a:pt x="0" y="19"/>
                    <a:pt x="1" y="11"/>
                    <a:pt x="4"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3" name="Freeform 998"/>
            <p:cNvSpPr>
              <a:spLocks/>
            </p:cNvSpPr>
            <p:nvPr userDrawn="1"/>
          </p:nvSpPr>
          <p:spPr bwMode="auto">
            <a:xfrm>
              <a:off x="272" y="368"/>
              <a:ext cx="10" cy="24"/>
            </a:xfrm>
            <a:custGeom>
              <a:avLst/>
              <a:gdLst>
                <a:gd name="T0" fmla="*/ 12 w 22"/>
                <a:gd name="T1" fmla="*/ 0 h 53"/>
                <a:gd name="T2" fmla="*/ 12 w 22"/>
                <a:gd name="T3" fmla="*/ 0 h 53"/>
                <a:gd name="T4" fmla="*/ 12 w 22"/>
                <a:gd name="T5" fmla="*/ 7 h 53"/>
                <a:gd name="T6" fmla="*/ 18 w 22"/>
                <a:gd name="T7" fmla="*/ 34 h 53"/>
                <a:gd name="T8" fmla="*/ 19 w 22"/>
                <a:gd name="T9" fmla="*/ 30 h 53"/>
                <a:gd name="T10" fmla="*/ 21 w 22"/>
                <a:gd name="T11" fmla="*/ 41 h 53"/>
                <a:gd name="T12" fmla="*/ 11 w 22"/>
                <a:gd name="T13" fmla="*/ 53 h 53"/>
                <a:gd name="T14" fmla="*/ 10 w 22"/>
                <a:gd name="T15" fmla="*/ 32 h 53"/>
                <a:gd name="T16" fmla="*/ 12 w 22"/>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3">
                  <a:moveTo>
                    <a:pt x="12" y="0"/>
                  </a:moveTo>
                  <a:lnTo>
                    <a:pt x="12" y="0"/>
                  </a:lnTo>
                  <a:cubicBezTo>
                    <a:pt x="12" y="0"/>
                    <a:pt x="11" y="4"/>
                    <a:pt x="12" y="7"/>
                  </a:cubicBezTo>
                  <a:cubicBezTo>
                    <a:pt x="9" y="15"/>
                    <a:pt x="8" y="26"/>
                    <a:pt x="18" y="34"/>
                  </a:cubicBezTo>
                  <a:cubicBezTo>
                    <a:pt x="18" y="32"/>
                    <a:pt x="18" y="31"/>
                    <a:pt x="19" y="30"/>
                  </a:cubicBezTo>
                  <a:cubicBezTo>
                    <a:pt x="21" y="32"/>
                    <a:pt x="22" y="38"/>
                    <a:pt x="21" y="41"/>
                  </a:cubicBezTo>
                  <a:cubicBezTo>
                    <a:pt x="20" y="47"/>
                    <a:pt x="16" y="51"/>
                    <a:pt x="11" y="53"/>
                  </a:cubicBezTo>
                  <a:cubicBezTo>
                    <a:pt x="15" y="45"/>
                    <a:pt x="10" y="33"/>
                    <a:pt x="10" y="32"/>
                  </a:cubicBezTo>
                  <a:cubicBezTo>
                    <a:pt x="5" y="21"/>
                    <a:pt x="0" y="9"/>
                    <a:pt x="1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4" name="Freeform 999"/>
            <p:cNvSpPr>
              <a:spLocks/>
            </p:cNvSpPr>
            <p:nvPr userDrawn="1"/>
          </p:nvSpPr>
          <p:spPr bwMode="auto">
            <a:xfrm>
              <a:off x="322" y="368"/>
              <a:ext cx="9" cy="19"/>
            </a:xfrm>
            <a:custGeom>
              <a:avLst/>
              <a:gdLst>
                <a:gd name="T0" fmla="*/ 20 w 20"/>
                <a:gd name="T1" fmla="*/ 32 h 42"/>
                <a:gd name="T2" fmla="*/ 20 w 20"/>
                <a:gd name="T3" fmla="*/ 32 h 42"/>
                <a:gd name="T4" fmla="*/ 20 w 20"/>
                <a:gd name="T5" fmla="*/ 42 h 42"/>
                <a:gd name="T6" fmla="*/ 0 w 20"/>
                <a:gd name="T7" fmla="*/ 0 h 42"/>
                <a:gd name="T8" fmla="*/ 20 w 20"/>
                <a:gd name="T9" fmla="*/ 32 h 42"/>
              </a:gdLst>
              <a:ahLst/>
              <a:cxnLst>
                <a:cxn ang="0">
                  <a:pos x="T0" y="T1"/>
                </a:cxn>
                <a:cxn ang="0">
                  <a:pos x="T2" y="T3"/>
                </a:cxn>
                <a:cxn ang="0">
                  <a:pos x="T4" y="T5"/>
                </a:cxn>
                <a:cxn ang="0">
                  <a:pos x="T6" y="T7"/>
                </a:cxn>
                <a:cxn ang="0">
                  <a:pos x="T8" y="T9"/>
                </a:cxn>
              </a:cxnLst>
              <a:rect l="0" t="0" r="r" b="b"/>
              <a:pathLst>
                <a:path w="20" h="42">
                  <a:moveTo>
                    <a:pt x="20" y="32"/>
                  </a:moveTo>
                  <a:lnTo>
                    <a:pt x="20" y="32"/>
                  </a:lnTo>
                  <a:lnTo>
                    <a:pt x="20" y="42"/>
                  </a:lnTo>
                  <a:cubicBezTo>
                    <a:pt x="11" y="31"/>
                    <a:pt x="2" y="17"/>
                    <a:pt x="0" y="0"/>
                  </a:cubicBezTo>
                  <a:cubicBezTo>
                    <a:pt x="13" y="3"/>
                    <a:pt x="18" y="14"/>
                    <a:pt x="20" y="3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5" name="Freeform 1000"/>
            <p:cNvSpPr>
              <a:spLocks/>
            </p:cNvSpPr>
            <p:nvPr userDrawn="1"/>
          </p:nvSpPr>
          <p:spPr bwMode="auto">
            <a:xfrm>
              <a:off x="290" y="368"/>
              <a:ext cx="8" cy="5"/>
            </a:xfrm>
            <a:custGeom>
              <a:avLst/>
              <a:gdLst>
                <a:gd name="T0" fmla="*/ 8 w 17"/>
                <a:gd name="T1" fmla="*/ 4 h 11"/>
                <a:gd name="T2" fmla="*/ 8 w 17"/>
                <a:gd name="T3" fmla="*/ 4 h 11"/>
                <a:gd name="T4" fmla="*/ 17 w 17"/>
                <a:gd name="T5" fmla="*/ 0 h 11"/>
                <a:gd name="T6" fmla="*/ 12 w 17"/>
                <a:gd name="T7" fmla="*/ 5 h 11"/>
                <a:gd name="T8" fmla="*/ 0 w 17"/>
                <a:gd name="T9" fmla="*/ 11 h 11"/>
                <a:gd name="T10" fmla="*/ 8 w 17"/>
                <a:gd name="T11" fmla="*/ 4 h 11"/>
              </a:gdLst>
              <a:ahLst/>
              <a:cxnLst>
                <a:cxn ang="0">
                  <a:pos x="T0" y="T1"/>
                </a:cxn>
                <a:cxn ang="0">
                  <a:pos x="T2" y="T3"/>
                </a:cxn>
                <a:cxn ang="0">
                  <a:pos x="T4" y="T5"/>
                </a:cxn>
                <a:cxn ang="0">
                  <a:pos x="T6" y="T7"/>
                </a:cxn>
                <a:cxn ang="0">
                  <a:pos x="T8" y="T9"/>
                </a:cxn>
                <a:cxn ang="0">
                  <a:pos x="T10" y="T11"/>
                </a:cxn>
              </a:cxnLst>
              <a:rect l="0" t="0" r="r" b="b"/>
              <a:pathLst>
                <a:path w="17" h="11">
                  <a:moveTo>
                    <a:pt x="8" y="4"/>
                  </a:moveTo>
                  <a:lnTo>
                    <a:pt x="8" y="4"/>
                  </a:lnTo>
                  <a:cubicBezTo>
                    <a:pt x="10" y="3"/>
                    <a:pt x="13" y="2"/>
                    <a:pt x="17" y="0"/>
                  </a:cubicBezTo>
                  <a:cubicBezTo>
                    <a:pt x="15" y="2"/>
                    <a:pt x="13" y="4"/>
                    <a:pt x="12" y="5"/>
                  </a:cubicBezTo>
                  <a:cubicBezTo>
                    <a:pt x="8" y="6"/>
                    <a:pt x="3" y="9"/>
                    <a:pt x="0" y="11"/>
                  </a:cubicBezTo>
                  <a:cubicBezTo>
                    <a:pt x="0" y="10"/>
                    <a:pt x="6" y="5"/>
                    <a:pt x="8"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6" name="Freeform 1001"/>
            <p:cNvSpPr>
              <a:spLocks/>
            </p:cNvSpPr>
            <p:nvPr userDrawn="1"/>
          </p:nvSpPr>
          <p:spPr bwMode="auto">
            <a:xfrm>
              <a:off x="317" y="368"/>
              <a:ext cx="1" cy="2"/>
            </a:xfrm>
            <a:custGeom>
              <a:avLst/>
              <a:gdLst>
                <a:gd name="T0" fmla="*/ 0 w 2"/>
                <a:gd name="T1" fmla="*/ 0 h 5"/>
                <a:gd name="T2" fmla="*/ 0 w 2"/>
                <a:gd name="T3" fmla="*/ 0 h 5"/>
                <a:gd name="T4" fmla="*/ 1 w 2"/>
                <a:gd name="T5" fmla="*/ 0 h 5"/>
                <a:gd name="T6" fmla="*/ 2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1" y="0"/>
                  </a:lnTo>
                  <a:lnTo>
                    <a:pt x="2" y="5"/>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7" name="Freeform 1002"/>
            <p:cNvSpPr>
              <a:spLocks/>
            </p:cNvSpPr>
            <p:nvPr userDrawn="1"/>
          </p:nvSpPr>
          <p:spPr bwMode="auto">
            <a:xfrm>
              <a:off x="315" y="367"/>
              <a:ext cx="7" cy="11"/>
            </a:xfrm>
            <a:custGeom>
              <a:avLst/>
              <a:gdLst>
                <a:gd name="T0" fmla="*/ 0 w 16"/>
                <a:gd name="T1" fmla="*/ 1 h 23"/>
                <a:gd name="T2" fmla="*/ 0 w 16"/>
                <a:gd name="T3" fmla="*/ 1 h 23"/>
                <a:gd name="T4" fmla="*/ 4 w 16"/>
                <a:gd name="T5" fmla="*/ 1 h 23"/>
                <a:gd name="T6" fmla="*/ 10 w 16"/>
                <a:gd name="T7" fmla="*/ 12 h 23"/>
                <a:gd name="T8" fmla="*/ 9 w 16"/>
                <a:gd name="T9" fmla="*/ 1 h 23"/>
                <a:gd name="T10" fmla="*/ 14 w 16"/>
                <a:gd name="T11" fmla="*/ 1 h 23"/>
                <a:gd name="T12" fmla="*/ 16 w 16"/>
                <a:gd name="T13" fmla="*/ 23 h 23"/>
                <a:gd name="T14" fmla="*/ 8 w 16"/>
                <a:gd name="T15" fmla="*/ 15 h 23"/>
                <a:gd name="T16" fmla="*/ 0 w 16"/>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3">
                  <a:moveTo>
                    <a:pt x="0" y="1"/>
                  </a:moveTo>
                  <a:lnTo>
                    <a:pt x="0" y="1"/>
                  </a:lnTo>
                  <a:lnTo>
                    <a:pt x="4" y="1"/>
                  </a:lnTo>
                  <a:cubicBezTo>
                    <a:pt x="5" y="3"/>
                    <a:pt x="6" y="6"/>
                    <a:pt x="10" y="12"/>
                  </a:cubicBezTo>
                  <a:cubicBezTo>
                    <a:pt x="10" y="6"/>
                    <a:pt x="9" y="1"/>
                    <a:pt x="9" y="1"/>
                  </a:cubicBezTo>
                  <a:cubicBezTo>
                    <a:pt x="9" y="1"/>
                    <a:pt x="13" y="0"/>
                    <a:pt x="14" y="1"/>
                  </a:cubicBezTo>
                  <a:cubicBezTo>
                    <a:pt x="13" y="10"/>
                    <a:pt x="15" y="16"/>
                    <a:pt x="16" y="23"/>
                  </a:cubicBezTo>
                  <a:cubicBezTo>
                    <a:pt x="13" y="22"/>
                    <a:pt x="8" y="16"/>
                    <a:pt x="8" y="15"/>
                  </a:cubicBezTo>
                  <a:cubicBezTo>
                    <a:pt x="5" y="11"/>
                    <a:pt x="2" y="5"/>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8" name="Freeform 1003"/>
            <p:cNvSpPr>
              <a:spLocks/>
            </p:cNvSpPr>
            <p:nvPr userDrawn="1"/>
          </p:nvSpPr>
          <p:spPr bwMode="auto">
            <a:xfrm>
              <a:off x="308" y="367"/>
              <a:ext cx="9" cy="12"/>
            </a:xfrm>
            <a:custGeom>
              <a:avLst/>
              <a:gdLst>
                <a:gd name="T0" fmla="*/ 0 w 21"/>
                <a:gd name="T1" fmla="*/ 0 h 27"/>
                <a:gd name="T2" fmla="*/ 0 w 21"/>
                <a:gd name="T3" fmla="*/ 0 h 27"/>
                <a:gd name="T4" fmla="*/ 4 w 21"/>
                <a:gd name="T5" fmla="*/ 1 h 27"/>
                <a:gd name="T6" fmla="*/ 12 w 21"/>
                <a:gd name="T7" fmla="*/ 12 h 27"/>
                <a:gd name="T8" fmla="*/ 8 w 21"/>
                <a:gd name="T9" fmla="*/ 1 h 27"/>
                <a:gd name="T10" fmla="*/ 12 w 21"/>
                <a:gd name="T11" fmla="*/ 1 h 27"/>
                <a:gd name="T12" fmla="*/ 21 w 21"/>
                <a:gd name="T13" fmla="*/ 27 h 27"/>
                <a:gd name="T14" fmla="*/ 0 w 2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
                  <a:moveTo>
                    <a:pt x="0" y="0"/>
                  </a:moveTo>
                  <a:lnTo>
                    <a:pt x="0" y="0"/>
                  </a:lnTo>
                  <a:cubicBezTo>
                    <a:pt x="1" y="1"/>
                    <a:pt x="4" y="1"/>
                    <a:pt x="4" y="1"/>
                  </a:cubicBezTo>
                  <a:cubicBezTo>
                    <a:pt x="5" y="2"/>
                    <a:pt x="11" y="11"/>
                    <a:pt x="12" y="12"/>
                  </a:cubicBezTo>
                  <a:cubicBezTo>
                    <a:pt x="11" y="7"/>
                    <a:pt x="9" y="3"/>
                    <a:pt x="8" y="1"/>
                  </a:cubicBezTo>
                  <a:lnTo>
                    <a:pt x="12" y="1"/>
                  </a:lnTo>
                  <a:cubicBezTo>
                    <a:pt x="13" y="2"/>
                    <a:pt x="21" y="27"/>
                    <a:pt x="21" y="27"/>
                  </a:cubicBezTo>
                  <a:cubicBezTo>
                    <a:pt x="18" y="24"/>
                    <a:pt x="2" y="7"/>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9" name="Freeform 1004"/>
            <p:cNvSpPr>
              <a:spLocks/>
            </p:cNvSpPr>
            <p:nvPr userDrawn="1"/>
          </p:nvSpPr>
          <p:spPr bwMode="auto">
            <a:xfrm>
              <a:off x="303" y="367"/>
              <a:ext cx="4" cy="1"/>
            </a:xfrm>
            <a:custGeom>
              <a:avLst/>
              <a:gdLst>
                <a:gd name="T0" fmla="*/ 7 w 10"/>
                <a:gd name="T1" fmla="*/ 0 h 3"/>
                <a:gd name="T2" fmla="*/ 7 w 10"/>
                <a:gd name="T3" fmla="*/ 0 h 3"/>
                <a:gd name="T4" fmla="*/ 9 w 10"/>
                <a:gd name="T5" fmla="*/ 0 h 3"/>
                <a:gd name="T6" fmla="*/ 10 w 10"/>
                <a:gd name="T7" fmla="*/ 1 h 3"/>
                <a:gd name="T8" fmla="*/ 0 w 10"/>
                <a:gd name="T9" fmla="*/ 3 h 3"/>
                <a:gd name="T10" fmla="*/ 7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7" y="0"/>
                  </a:moveTo>
                  <a:lnTo>
                    <a:pt x="7" y="0"/>
                  </a:lnTo>
                  <a:lnTo>
                    <a:pt x="9" y="0"/>
                  </a:lnTo>
                  <a:lnTo>
                    <a:pt x="10" y="1"/>
                  </a:lnTo>
                  <a:lnTo>
                    <a:pt x="0" y="3"/>
                  </a:lnTo>
                  <a:lnTo>
                    <a:pt x="7"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0" name="Freeform 1005"/>
            <p:cNvSpPr>
              <a:spLocks/>
            </p:cNvSpPr>
            <p:nvPr userDrawn="1"/>
          </p:nvSpPr>
          <p:spPr bwMode="auto">
            <a:xfrm>
              <a:off x="292" y="365"/>
              <a:ext cx="18" cy="11"/>
            </a:xfrm>
            <a:custGeom>
              <a:avLst/>
              <a:gdLst>
                <a:gd name="T0" fmla="*/ 22 w 41"/>
                <a:gd name="T1" fmla="*/ 0 h 24"/>
                <a:gd name="T2" fmla="*/ 22 w 41"/>
                <a:gd name="T3" fmla="*/ 0 h 24"/>
                <a:gd name="T4" fmla="*/ 30 w 41"/>
                <a:gd name="T5" fmla="*/ 4 h 24"/>
                <a:gd name="T6" fmla="*/ 17 w 41"/>
                <a:gd name="T7" fmla="*/ 10 h 24"/>
                <a:gd name="T8" fmla="*/ 35 w 41"/>
                <a:gd name="T9" fmla="*/ 7 h 24"/>
                <a:gd name="T10" fmla="*/ 41 w 41"/>
                <a:gd name="T11" fmla="*/ 17 h 24"/>
                <a:gd name="T12" fmla="*/ 0 w 41"/>
                <a:gd name="T13" fmla="*/ 24 h 24"/>
                <a:gd name="T14" fmla="*/ 22 w 41"/>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4">
                  <a:moveTo>
                    <a:pt x="22" y="0"/>
                  </a:moveTo>
                  <a:lnTo>
                    <a:pt x="22" y="0"/>
                  </a:lnTo>
                  <a:cubicBezTo>
                    <a:pt x="24" y="1"/>
                    <a:pt x="27" y="3"/>
                    <a:pt x="30" y="4"/>
                  </a:cubicBezTo>
                  <a:cubicBezTo>
                    <a:pt x="27" y="5"/>
                    <a:pt x="20" y="7"/>
                    <a:pt x="17" y="10"/>
                  </a:cubicBezTo>
                  <a:cubicBezTo>
                    <a:pt x="19" y="10"/>
                    <a:pt x="30" y="7"/>
                    <a:pt x="35" y="7"/>
                  </a:cubicBezTo>
                  <a:cubicBezTo>
                    <a:pt x="37" y="10"/>
                    <a:pt x="41" y="16"/>
                    <a:pt x="41" y="17"/>
                  </a:cubicBezTo>
                  <a:cubicBezTo>
                    <a:pt x="30" y="10"/>
                    <a:pt x="13" y="12"/>
                    <a:pt x="0" y="24"/>
                  </a:cubicBezTo>
                  <a:cubicBezTo>
                    <a:pt x="4" y="15"/>
                    <a:pt x="19" y="1"/>
                    <a:pt x="2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1" name="Freeform 1006"/>
            <p:cNvSpPr>
              <a:spLocks/>
            </p:cNvSpPr>
            <p:nvPr userDrawn="1"/>
          </p:nvSpPr>
          <p:spPr bwMode="auto">
            <a:xfrm>
              <a:off x="287" y="362"/>
              <a:ext cx="7" cy="2"/>
            </a:xfrm>
            <a:custGeom>
              <a:avLst/>
              <a:gdLst>
                <a:gd name="T0" fmla="*/ 15 w 15"/>
                <a:gd name="T1" fmla="*/ 0 h 5"/>
                <a:gd name="T2" fmla="*/ 15 w 15"/>
                <a:gd name="T3" fmla="*/ 0 h 5"/>
                <a:gd name="T4" fmla="*/ 9 w 15"/>
                <a:gd name="T5" fmla="*/ 4 h 5"/>
                <a:gd name="T6" fmla="*/ 0 w 15"/>
                <a:gd name="T7" fmla="*/ 5 h 5"/>
                <a:gd name="T8" fmla="*/ 7 w 15"/>
                <a:gd name="T9" fmla="*/ 2 h 5"/>
                <a:gd name="T10" fmla="*/ 15 w 15"/>
                <a:gd name="T11" fmla="*/ 0 h 5"/>
              </a:gdLst>
              <a:ahLst/>
              <a:cxnLst>
                <a:cxn ang="0">
                  <a:pos x="T0" y="T1"/>
                </a:cxn>
                <a:cxn ang="0">
                  <a:pos x="T2" y="T3"/>
                </a:cxn>
                <a:cxn ang="0">
                  <a:pos x="T4" y="T5"/>
                </a:cxn>
                <a:cxn ang="0">
                  <a:pos x="T6" y="T7"/>
                </a:cxn>
                <a:cxn ang="0">
                  <a:pos x="T8" y="T9"/>
                </a:cxn>
                <a:cxn ang="0">
                  <a:pos x="T10" y="T11"/>
                </a:cxn>
              </a:cxnLst>
              <a:rect l="0" t="0" r="r" b="b"/>
              <a:pathLst>
                <a:path w="15" h="5">
                  <a:moveTo>
                    <a:pt x="15" y="0"/>
                  </a:moveTo>
                  <a:lnTo>
                    <a:pt x="15" y="0"/>
                  </a:lnTo>
                  <a:cubicBezTo>
                    <a:pt x="13" y="1"/>
                    <a:pt x="11" y="3"/>
                    <a:pt x="9" y="4"/>
                  </a:cubicBezTo>
                  <a:cubicBezTo>
                    <a:pt x="7" y="4"/>
                    <a:pt x="5" y="5"/>
                    <a:pt x="0" y="5"/>
                  </a:cubicBezTo>
                  <a:cubicBezTo>
                    <a:pt x="1" y="5"/>
                    <a:pt x="6" y="2"/>
                    <a:pt x="7" y="2"/>
                  </a:cubicBezTo>
                  <a:cubicBezTo>
                    <a:pt x="10" y="2"/>
                    <a:pt x="12" y="1"/>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2" name="Freeform 1007"/>
            <p:cNvSpPr>
              <a:spLocks/>
            </p:cNvSpPr>
            <p:nvPr userDrawn="1"/>
          </p:nvSpPr>
          <p:spPr bwMode="auto">
            <a:xfrm>
              <a:off x="278" y="362"/>
              <a:ext cx="12" cy="8"/>
            </a:xfrm>
            <a:custGeom>
              <a:avLst/>
              <a:gdLst>
                <a:gd name="T0" fmla="*/ 13 w 28"/>
                <a:gd name="T1" fmla="*/ 0 h 18"/>
                <a:gd name="T2" fmla="*/ 13 w 28"/>
                <a:gd name="T3" fmla="*/ 0 h 18"/>
                <a:gd name="T4" fmla="*/ 24 w 28"/>
                <a:gd name="T5" fmla="*/ 2 h 18"/>
                <a:gd name="T6" fmla="*/ 10 w 28"/>
                <a:gd name="T7" fmla="*/ 9 h 18"/>
                <a:gd name="T8" fmla="*/ 28 w 28"/>
                <a:gd name="T9" fmla="*/ 5 h 18"/>
                <a:gd name="T10" fmla="*/ 21 w 28"/>
                <a:gd name="T11" fmla="*/ 11 h 18"/>
                <a:gd name="T12" fmla="*/ 0 w 28"/>
                <a:gd name="T13" fmla="*/ 18 h 18"/>
                <a:gd name="T14" fmla="*/ 13 w 28"/>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3" y="0"/>
                  </a:moveTo>
                  <a:lnTo>
                    <a:pt x="13" y="0"/>
                  </a:lnTo>
                  <a:cubicBezTo>
                    <a:pt x="17" y="1"/>
                    <a:pt x="20" y="2"/>
                    <a:pt x="24" y="2"/>
                  </a:cubicBezTo>
                  <a:cubicBezTo>
                    <a:pt x="19" y="4"/>
                    <a:pt x="15" y="5"/>
                    <a:pt x="10" y="9"/>
                  </a:cubicBezTo>
                  <a:cubicBezTo>
                    <a:pt x="17" y="6"/>
                    <a:pt x="23" y="6"/>
                    <a:pt x="28" y="5"/>
                  </a:cubicBezTo>
                  <a:cubicBezTo>
                    <a:pt x="26" y="7"/>
                    <a:pt x="22" y="10"/>
                    <a:pt x="21" y="11"/>
                  </a:cubicBezTo>
                  <a:cubicBezTo>
                    <a:pt x="14" y="15"/>
                    <a:pt x="6" y="17"/>
                    <a:pt x="0" y="18"/>
                  </a:cubicBezTo>
                  <a:cubicBezTo>
                    <a:pt x="0" y="10"/>
                    <a:pt x="4" y="3"/>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3" name="Freeform 1008"/>
            <p:cNvSpPr>
              <a:spLocks/>
            </p:cNvSpPr>
            <p:nvPr userDrawn="1"/>
          </p:nvSpPr>
          <p:spPr bwMode="auto">
            <a:xfrm>
              <a:off x="267" y="360"/>
              <a:ext cx="16" cy="27"/>
            </a:xfrm>
            <a:custGeom>
              <a:avLst/>
              <a:gdLst>
                <a:gd name="T0" fmla="*/ 33 w 36"/>
                <a:gd name="T1" fmla="*/ 0 h 59"/>
                <a:gd name="T2" fmla="*/ 33 w 36"/>
                <a:gd name="T3" fmla="*/ 0 h 59"/>
                <a:gd name="T4" fmla="*/ 36 w 36"/>
                <a:gd name="T5" fmla="*/ 3 h 59"/>
                <a:gd name="T6" fmla="*/ 24 w 36"/>
                <a:gd name="T7" fmla="*/ 14 h 59"/>
                <a:gd name="T8" fmla="*/ 16 w 36"/>
                <a:gd name="T9" fmla="*/ 25 h 59"/>
                <a:gd name="T10" fmla="*/ 18 w 36"/>
                <a:gd name="T11" fmla="*/ 43 h 59"/>
                <a:gd name="T12" fmla="*/ 7 w 36"/>
                <a:gd name="T13" fmla="*/ 55 h 59"/>
                <a:gd name="T14" fmla="*/ 19 w 36"/>
                <a:gd name="T15" fmla="*/ 46 h 59"/>
                <a:gd name="T16" fmla="*/ 13 w 36"/>
                <a:gd name="T17" fmla="*/ 58 h 59"/>
                <a:gd name="T18" fmla="*/ 0 w 36"/>
                <a:gd name="T19" fmla="*/ 55 h 59"/>
                <a:gd name="T20" fmla="*/ 10 w 36"/>
                <a:gd name="T21" fmla="*/ 15 h 59"/>
                <a:gd name="T22" fmla="*/ 33 w 36"/>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59">
                  <a:moveTo>
                    <a:pt x="33" y="0"/>
                  </a:moveTo>
                  <a:lnTo>
                    <a:pt x="33" y="0"/>
                  </a:lnTo>
                  <a:cubicBezTo>
                    <a:pt x="34" y="1"/>
                    <a:pt x="35" y="2"/>
                    <a:pt x="36" y="3"/>
                  </a:cubicBezTo>
                  <a:cubicBezTo>
                    <a:pt x="30" y="5"/>
                    <a:pt x="25" y="12"/>
                    <a:pt x="24" y="14"/>
                  </a:cubicBezTo>
                  <a:cubicBezTo>
                    <a:pt x="22" y="15"/>
                    <a:pt x="17" y="19"/>
                    <a:pt x="16" y="25"/>
                  </a:cubicBezTo>
                  <a:cubicBezTo>
                    <a:pt x="14" y="31"/>
                    <a:pt x="15" y="36"/>
                    <a:pt x="18" y="43"/>
                  </a:cubicBezTo>
                  <a:cubicBezTo>
                    <a:pt x="17" y="49"/>
                    <a:pt x="14" y="55"/>
                    <a:pt x="7" y="55"/>
                  </a:cubicBezTo>
                  <a:cubicBezTo>
                    <a:pt x="14" y="56"/>
                    <a:pt x="17" y="52"/>
                    <a:pt x="19" y="46"/>
                  </a:cubicBezTo>
                  <a:cubicBezTo>
                    <a:pt x="21" y="51"/>
                    <a:pt x="18" y="56"/>
                    <a:pt x="13" y="58"/>
                  </a:cubicBezTo>
                  <a:cubicBezTo>
                    <a:pt x="9" y="59"/>
                    <a:pt x="3" y="59"/>
                    <a:pt x="0" y="55"/>
                  </a:cubicBezTo>
                  <a:cubicBezTo>
                    <a:pt x="19" y="52"/>
                    <a:pt x="2" y="29"/>
                    <a:pt x="10" y="15"/>
                  </a:cubicBezTo>
                  <a:cubicBezTo>
                    <a:pt x="13" y="9"/>
                    <a:pt x="20" y="2"/>
                    <a:pt x="3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4" name="Freeform 1009"/>
            <p:cNvSpPr>
              <a:spLocks/>
            </p:cNvSpPr>
            <p:nvPr userDrawn="1"/>
          </p:nvSpPr>
          <p:spPr bwMode="auto">
            <a:xfrm>
              <a:off x="286" y="360"/>
              <a:ext cx="15" cy="9"/>
            </a:xfrm>
            <a:custGeom>
              <a:avLst/>
              <a:gdLst>
                <a:gd name="T0" fmla="*/ 26 w 33"/>
                <a:gd name="T1" fmla="*/ 0 h 20"/>
                <a:gd name="T2" fmla="*/ 26 w 33"/>
                <a:gd name="T3" fmla="*/ 0 h 20"/>
                <a:gd name="T4" fmla="*/ 28 w 33"/>
                <a:gd name="T5" fmla="*/ 4 h 20"/>
                <a:gd name="T6" fmla="*/ 15 w 33"/>
                <a:gd name="T7" fmla="*/ 13 h 20"/>
                <a:gd name="T8" fmla="*/ 30 w 33"/>
                <a:gd name="T9" fmla="*/ 7 h 20"/>
                <a:gd name="T10" fmla="*/ 33 w 33"/>
                <a:gd name="T11" fmla="*/ 10 h 20"/>
                <a:gd name="T12" fmla="*/ 0 w 33"/>
                <a:gd name="T13" fmla="*/ 20 h 20"/>
                <a:gd name="T14" fmla="*/ 26 w 33"/>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0">
                  <a:moveTo>
                    <a:pt x="26" y="0"/>
                  </a:moveTo>
                  <a:lnTo>
                    <a:pt x="26" y="0"/>
                  </a:lnTo>
                  <a:cubicBezTo>
                    <a:pt x="27" y="1"/>
                    <a:pt x="27" y="2"/>
                    <a:pt x="28" y="4"/>
                  </a:cubicBezTo>
                  <a:cubicBezTo>
                    <a:pt x="24" y="6"/>
                    <a:pt x="19" y="10"/>
                    <a:pt x="15" y="13"/>
                  </a:cubicBezTo>
                  <a:cubicBezTo>
                    <a:pt x="20" y="11"/>
                    <a:pt x="26" y="8"/>
                    <a:pt x="30" y="7"/>
                  </a:cubicBezTo>
                  <a:cubicBezTo>
                    <a:pt x="31" y="8"/>
                    <a:pt x="32" y="9"/>
                    <a:pt x="33" y="10"/>
                  </a:cubicBezTo>
                  <a:cubicBezTo>
                    <a:pt x="20" y="19"/>
                    <a:pt x="6" y="20"/>
                    <a:pt x="0" y="20"/>
                  </a:cubicBezTo>
                  <a:cubicBezTo>
                    <a:pt x="5" y="11"/>
                    <a:pt x="20" y="3"/>
                    <a:pt x="2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5" name="Freeform 1010"/>
            <p:cNvSpPr>
              <a:spLocks/>
            </p:cNvSpPr>
            <p:nvPr userDrawn="1"/>
          </p:nvSpPr>
          <p:spPr bwMode="auto">
            <a:xfrm>
              <a:off x="282" y="348"/>
              <a:ext cx="16" cy="16"/>
            </a:xfrm>
            <a:custGeom>
              <a:avLst/>
              <a:gdLst>
                <a:gd name="T0" fmla="*/ 33 w 35"/>
                <a:gd name="T1" fmla="*/ 0 h 35"/>
                <a:gd name="T2" fmla="*/ 33 w 35"/>
                <a:gd name="T3" fmla="*/ 0 h 35"/>
                <a:gd name="T4" fmla="*/ 33 w 35"/>
                <a:gd name="T5" fmla="*/ 7 h 35"/>
                <a:gd name="T6" fmla="*/ 25 w 35"/>
                <a:gd name="T7" fmla="*/ 19 h 35"/>
                <a:gd name="T8" fmla="*/ 33 w 35"/>
                <a:gd name="T9" fmla="*/ 11 h 35"/>
                <a:gd name="T10" fmla="*/ 35 w 35"/>
                <a:gd name="T11" fmla="*/ 25 h 35"/>
                <a:gd name="T12" fmla="*/ 27 w 35"/>
                <a:gd name="T13" fmla="*/ 29 h 35"/>
                <a:gd name="T14" fmla="*/ 0 w 35"/>
                <a:gd name="T15" fmla="*/ 23 h 35"/>
                <a:gd name="T16" fmla="*/ 26 w 35"/>
                <a:gd name="T17" fmla="*/ 26 h 35"/>
                <a:gd name="T18" fmla="*/ 4 w 35"/>
                <a:gd name="T19" fmla="*/ 24 h 35"/>
                <a:gd name="T20" fmla="*/ 26 w 35"/>
                <a:gd name="T21" fmla="*/ 8 h 35"/>
                <a:gd name="T22" fmla="*/ 33 w 35"/>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5">
                  <a:moveTo>
                    <a:pt x="33" y="0"/>
                  </a:moveTo>
                  <a:lnTo>
                    <a:pt x="33" y="0"/>
                  </a:lnTo>
                  <a:lnTo>
                    <a:pt x="33" y="7"/>
                  </a:lnTo>
                  <a:cubicBezTo>
                    <a:pt x="32" y="12"/>
                    <a:pt x="27" y="17"/>
                    <a:pt x="25" y="19"/>
                  </a:cubicBezTo>
                  <a:cubicBezTo>
                    <a:pt x="28" y="18"/>
                    <a:pt x="32" y="13"/>
                    <a:pt x="33" y="11"/>
                  </a:cubicBezTo>
                  <a:cubicBezTo>
                    <a:pt x="33" y="18"/>
                    <a:pt x="34" y="21"/>
                    <a:pt x="35" y="25"/>
                  </a:cubicBezTo>
                  <a:cubicBezTo>
                    <a:pt x="34" y="26"/>
                    <a:pt x="30" y="28"/>
                    <a:pt x="27" y="29"/>
                  </a:cubicBezTo>
                  <a:cubicBezTo>
                    <a:pt x="15" y="35"/>
                    <a:pt x="3" y="30"/>
                    <a:pt x="0" y="23"/>
                  </a:cubicBezTo>
                  <a:cubicBezTo>
                    <a:pt x="4" y="27"/>
                    <a:pt x="16" y="32"/>
                    <a:pt x="26" y="26"/>
                  </a:cubicBezTo>
                  <a:cubicBezTo>
                    <a:pt x="18" y="29"/>
                    <a:pt x="9" y="28"/>
                    <a:pt x="4" y="24"/>
                  </a:cubicBezTo>
                  <a:cubicBezTo>
                    <a:pt x="11" y="24"/>
                    <a:pt x="23" y="21"/>
                    <a:pt x="26" y="8"/>
                  </a:cubicBezTo>
                  <a:cubicBezTo>
                    <a:pt x="29" y="6"/>
                    <a:pt x="32" y="3"/>
                    <a:pt x="3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6" name="Freeform 1011"/>
            <p:cNvSpPr>
              <a:spLocks/>
            </p:cNvSpPr>
            <p:nvPr userDrawn="1"/>
          </p:nvSpPr>
          <p:spPr bwMode="auto">
            <a:xfrm>
              <a:off x="291" y="332"/>
              <a:ext cx="6" cy="19"/>
            </a:xfrm>
            <a:custGeom>
              <a:avLst/>
              <a:gdLst>
                <a:gd name="T0" fmla="*/ 13 w 13"/>
                <a:gd name="T1" fmla="*/ 0 h 41"/>
                <a:gd name="T2" fmla="*/ 13 w 13"/>
                <a:gd name="T3" fmla="*/ 0 h 41"/>
                <a:gd name="T4" fmla="*/ 13 w 13"/>
                <a:gd name="T5" fmla="*/ 30 h 41"/>
                <a:gd name="T6" fmla="*/ 2 w 13"/>
                <a:gd name="T7" fmla="*/ 41 h 41"/>
                <a:gd name="T8" fmla="*/ 0 w 13"/>
                <a:gd name="T9" fmla="*/ 1 h 41"/>
                <a:gd name="T10" fmla="*/ 7 w 13"/>
                <a:gd name="T11" fmla="*/ 5 h 41"/>
                <a:gd name="T12" fmla="*/ 9 w 13"/>
                <a:gd name="T13" fmla="*/ 25 h 41"/>
                <a:gd name="T14" fmla="*/ 10 w 13"/>
                <a:gd name="T15" fmla="*/ 5 h 41"/>
                <a:gd name="T16" fmla="*/ 13 w 13"/>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13" y="0"/>
                  </a:moveTo>
                  <a:lnTo>
                    <a:pt x="13" y="0"/>
                  </a:lnTo>
                  <a:lnTo>
                    <a:pt x="13" y="30"/>
                  </a:lnTo>
                  <a:cubicBezTo>
                    <a:pt x="12" y="34"/>
                    <a:pt x="7" y="40"/>
                    <a:pt x="2" y="41"/>
                  </a:cubicBezTo>
                  <a:cubicBezTo>
                    <a:pt x="7" y="30"/>
                    <a:pt x="8" y="15"/>
                    <a:pt x="0" y="1"/>
                  </a:cubicBezTo>
                  <a:cubicBezTo>
                    <a:pt x="2" y="2"/>
                    <a:pt x="6" y="4"/>
                    <a:pt x="7" y="5"/>
                  </a:cubicBezTo>
                  <a:cubicBezTo>
                    <a:pt x="8" y="8"/>
                    <a:pt x="9" y="18"/>
                    <a:pt x="9" y="25"/>
                  </a:cubicBezTo>
                  <a:cubicBezTo>
                    <a:pt x="11" y="18"/>
                    <a:pt x="10" y="7"/>
                    <a:pt x="10" y="5"/>
                  </a:cubicBezTo>
                  <a:cubicBezTo>
                    <a:pt x="10" y="3"/>
                    <a:pt x="11" y="2"/>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7" name="Freeform 1012"/>
            <p:cNvSpPr>
              <a:spLocks/>
            </p:cNvSpPr>
            <p:nvPr userDrawn="1"/>
          </p:nvSpPr>
          <p:spPr bwMode="auto">
            <a:xfrm>
              <a:off x="268" y="331"/>
              <a:ext cx="12" cy="20"/>
            </a:xfrm>
            <a:custGeom>
              <a:avLst/>
              <a:gdLst>
                <a:gd name="T0" fmla="*/ 15 w 27"/>
                <a:gd name="T1" fmla="*/ 1 h 44"/>
                <a:gd name="T2" fmla="*/ 15 w 27"/>
                <a:gd name="T3" fmla="*/ 1 h 44"/>
                <a:gd name="T4" fmla="*/ 14 w 27"/>
                <a:gd name="T5" fmla="*/ 28 h 44"/>
                <a:gd name="T6" fmla="*/ 21 w 27"/>
                <a:gd name="T7" fmla="*/ 0 h 44"/>
                <a:gd name="T8" fmla="*/ 27 w 27"/>
                <a:gd name="T9" fmla="*/ 5 h 44"/>
                <a:gd name="T10" fmla="*/ 26 w 27"/>
                <a:gd name="T11" fmla="*/ 32 h 44"/>
                <a:gd name="T12" fmla="*/ 13 w 27"/>
                <a:gd name="T13" fmla="*/ 44 h 44"/>
                <a:gd name="T14" fmla="*/ 1 w 27"/>
                <a:gd name="T15" fmla="*/ 33 h 44"/>
                <a:gd name="T16" fmla="*/ 6 w 27"/>
                <a:gd name="T17" fmla="*/ 4 h 44"/>
                <a:gd name="T18" fmla="*/ 15 w 27"/>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44">
                  <a:moveTo>
                    <a:pt x="15" y="1"/>
                  </a:moveTo>
                  <a:lnTo>
                    <a:pt x="15" y="1"/>
                  </a:lnTo>
                  <a:cubicBezTo>
                    <a:pt x="15" y="6"/>
                    <a:pt x="14" y="20"/>
                    <a:pt x="14" y="28"/>
                  </a:cubicBezTo>
                  <a:cubicBezTo>
                    <a:pt x="16" y="23"/>
                    <a:pt x="20" y="2"/>
                    <a:pt x="21" y="0"/>
                  </a:cubicBezTo>
                  <a:cubicBezTo>
                    <a:pt x="21" y="3"/>
                    <a:pt x="25" y="3"/>
                    <a:pt x="27" y="5"/>
                  </a:cubicBezTo>
                  <a:cubicBezTo>
                    <a:pt x="26" y="9"/>
                    <a:pt x="26" y="30"/>
                    <a:pt x="26" y="32"/>
                  </a:cubicBezTo>
                  <a:cubicBezTo>
                    <a:pt x="25" y="43"/>
                    <a:pt x="17" y="41"/>
                    <a:pt x="13" y="44"/>
                  </a:cubicBezTo>
                  <a:cubicBezTo>
                    <a:pt x="9" y="41"/>
                    <a:pt x="0" y="39"/>
                    <a:pt x="1" y="33"/>
                  </a:cubicBezTo>
                  <a:cubicBezTo>
                    <a:pt x="3" y="22"/>
                    <a:pt x="5" y="13"/>
                    <a:pt x="6" y="4"/>
                  </a:cubicBezTo>
                  <a:cubicBezTo>
                    <a:pt x="9" y="2"/>
                    <a:pt x="12" y="3"/>
                    <a:pt x="1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8" name="Freeform 1013"/>
            <p:cNvSpPr>
              <a:spLocks/>
            </p:cNvSpPr>
            <p:nvPr userDrawn="1"/>
          </p:nvSpPr>
          <p:spPr bwMode="auto">
            <a:xfrm>
              <a:off x="251" y="327"/>
              <a:ext cx="17" cy="26"/>
            </a:xfrm>
            <a:custGeom>
              <a:avLst/>
              <a:gdLst>
                <a:gd name="T0" fmla="*/ 28 w 38"/>
                <a:gd name="T1" fmla="*/ 0 h 57"/>
                <a:gd name="T2" fmla="*/ 28 w 38"/>
                <a:gd name="T3" fmla="*/ 0 h 57"/>
                <a:gd name="T4" fmla="*/ 18 w 38"/>
                <a:gd name="T5" fmla="*/ 36 h 57"/>
                <a:gd name="T6" fmla="*/ 34 w 38"/>
                <a:gd name="T7" fmla="*/ 1 h 57"/>
                <a:gd name="T8" fmla="*/ 38 w 38"/>
                <a:gd name="T9" fmla="*/ 8 h 57"/>
                <a:gd name="T10" fmla="*/ 25 w 38"/>
                <a:gd name="T11" fmla="*/ 50 h 57"/>
                <a:gd name="T12" fmla="*/ 11 w 38"/>
                <a:gd name="T13" fmla="*/ 57 h 57"/>
                <a:gd name="T14" fmla="*/ 2 w 38"/>
                <a:gd name="T15" fmla="*/ 43 h 57"/>
                <a:gd name="T16" fmla="*/ 21 w 38"/>
                <a:gd name="T17" fmla="*/ 1 h 57"/>
                <a:gd name="T18" fmla="*/ 28 w 38"/>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7">
                  <a:moveTo>
                    <a:pt x="28" y="0"/>
                  </a:moveTo>
                  <a:lnTo>
                    <a:pt x="28" y="0"/>
                  </a:lnTo>
                  <a:cubicBezTo>
                    <a:pt x="26" y="8"/>
                    <a:pt x="19" y="32"/>
                    <a:pt x="18" y="36"/>
                  </a:cubicBezTo>
                  <a:cubicBezTo>
                    <a:pt x="23" y="29"/>
                    <a:pt x="31" y="8"/>
                    <a:pt x="34" y="1"/>
                  </a:cubicBezTo>
                  <a:cubicBezTo>
                    <a:pt x="35" y="4"/>
                    <a:pt x="37" y="6"/>
                    <a:pt x="38" y="8"/>
                  </a:cubicBezTo>
                  <a:cubicBezTo>
                    <a:pt x="35" y="19"/>
                    <a:pt x="27" y="46"/>
                    <a:pt x="25" y="50"/>
                  </a:cubicBezTo>
                  <a:cubicBezTo>
                    <a:pt x="23" y="56"/>
                    <a:pt x="14" y="54"/>
                    <a:pt x="11" y="57"/>
                  </a:cubicBezTo>
                  <a:cubicBezTo>
                    <a:pt x="8" y="54"/>
                    <a:pt x="0" y="50"/>
                    <a:pt x="2" y="43"/>
                  </a:cubicBezTo>
                  <a:cubicBezTo>
                    <a:pt x="5" y="34"/>
                    <a:pt x="17" y="9"/>
                    <a:pt x="21" y="1"/>
                  </a:cubicBezTo>
                  <a:cubicBezTo>
                    <a:pt x="23" y="1"/>
                    <a:pt x="26" y="1"/>
                    <a:pt x="2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9" name="Freeform 1014"/>
            <p:cNvSpPr>
              <a:spLocks/>
            </p:cNvSpPr>
            <p:nvPr userDrawn="1"/>
          </p:nvSpPr>
          <p:spPr bwMode="auto">
            <a:xfrm>
              <a:off x="237" y="320"/>
              <a:ext cx="20" cy="29"/>
            </a:xfrm>
            <a:custGeom>
              <a:avLst/>
              <a:gdLst>
                <a:gd name="T0" fmla="*/ 32 w 46"/>
                <a:gd name="T1" fmla="*/ 2 h 63"/>
                <a:gd name="T2" fmla="*/ 32 w 46"/>
                <a:gd name="T3" fmla="*/ 2 h 63"/>
                <a:gd name="T4" fmla="*/ 44 w 46"/>
                <a:gd name="T5" fmla="*/ 0 h 63"/>
                <a:gd name="T6" fmla="*/ 19 w 46"/>
                <a:gd name="T7" fmla="*/ 40 h 63"/>
                <a:gd name="T8" fmla="*/ 44 w 46"/>
                <a:gd name="T9" fmla="*/ 8 h 63"/>
                <a:gd name="T10" fmla="*/ 46 w 46"/>
                <a:gd name="T11" fmla="*/ 15 h 63"/>
                <a:gd name="T12" fmla="*/ 21 w 46"/>
                <a:gd name="T13" fmla="*/ 59 h 63"/>
                <a:gd name="T14" fmla="*/ 6 w 46"/>
                <a:gd name="T15" fmla="*/ 62 h 63"/>
                <a:gd name="T16" fmla="*/ 1 w 46"/>
                <a:gd name="T17" fmla="*/ 48 h 63"/>
                <a:gd name="T18" fmla="*/ 32 w 46"/>
                <a:gd name="T19"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63">
                  <a:moveTo>
                    <a:pt x="32" y="2"/>
                  </a:moveTo>
                  <a:lnTo>
                    <a:pt x="32" y="2"/>
                  </a:lnTo>
                  <a:cubicBezTo>
                    <a:pt x="35" y="2"/>
                    <a:pt x="40" y="2"/>
                    <a:pt x="44" y="0"/>
                  </a:cubicBezTo>
                  <a:cubicBezTo>
                    <a:pt x="43" y="1"/>
                    <a:pt x="23" y="31"/>
                    <a:pt x="19" y="40"/>
                  </a:cubicBezTo>
                  <a:cubicBezTo>
                    <a:pt x="24" y="36"/>
                    <a:pt x="39" y="14"/>
                    <a:pt x="44" y="8"/>
                  </a:cubicBezTo>
                  <a:cubicBezTo>
                    <a:pt x="45" y="10"/>
                    <a:pt x="46" y="12"/>
                    <a:pt x="46" y="15"/>
                  </a:cubicBezTo>
                  <a:cubicBezTo>
                    <a:pt x="43" y="21"/>
                    <a:pt x="24" y="57"/>
                    <a:pt x="21" y="59"/>
                  </a:cubicBezTo>
                  <a:cubicBezTo>
                    <a:pt x="17" y="63"/>
                    <a:pt x="11" y="60"/>
                    <a:pt x="6" y="62"/>
                  </a:cubicBezTo>
                  <a:cubicBezTo>
                    <a:pt x="4" y="58"/>
                    <a:pt x="0" y="55"/>
                    <a:pt x="1" y="48"/>
                  </a:cubicBezTo>
                  <a:cubicBezTo>
                    <a:pt x="2" y="42"/>
                    <a:pt x="29" y="7"/>
                    <a:pt x="32"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0" name="Freeform 1015"/>
            <p:cNvSpPr>
              <a:spLocks/>
            </p:cNvSpPr>
            <p:nvPr userDrawn="1"/>
          </p:nvSpPr>
          <p:spPr bwMode="auto">
            <a:xfrm>
              <a:off x="288" y="314"/>
              <a:ext cx="10" cy="19"/>
            </a:xfrm>
            <a:custGeom>
              <a:avLst/>
              <a:gdLst>
                <a:gd name="T0" fmla="*/ 23 w 24"/>
                <a:gd name="T1" fmla="*/ 30 h 43"/>
                <a:gd name="T2" fmla="*/ 23 w 24"/>
                <a:gd name="T3" fmla="*/ 30 h 43"/>
                <a:gd name="T4" fmla="*/ 16 w 24"/>
                <a:gd name="T5" fmla="*/ 43 h 43"/>
                <a:gd name="T6" fmla="*/ 3 w 24"/>
                <a:gd name="T7" fmla="*/ 35 h 43"/>
                <a:gd name="T8" fmla="*/ 0 w 24"/>
                <a:gd name="T9" fmla="*/ 4 h 43"/>
                <a:gd name="T10" fmla="*/ 6 w 24"/>
                <a:gd name="T11" fmla="*/ 6 h 43"/>
                <a:gd name="T12" fmla="*/ 13 w 24"/>
                <a:gd name="T13" fmla="*/ 27 h 43"/>
                <a:gd name="T14" fmla="*/ 11 w 24"/>
                <a:gd name="T15" fmla="*/ 4 h 43"/>
                <a:gd name="T16" fmla="*/ 15 w 24"/>
                <a:gd name="T17" fmla="*/ 0 h 43"/>
                <a:gd name="T18" fmla="*/ 23 w 24"/>
                <a:gd name="T19"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3">
                  <a:moveTo>
                    <a:pt x="23" y="30"/>
                  </a:moveTo>
                  <a:lnTo>
                    <a:pt x="23" y="30"/>
                  </a:lnTo>
                  <a:cubicBezTo>
                    <a:pt x="24" y="37"/>
                    <a:pt x="19" y="38"/>
                    <a:pt x="16" y="43"/>
                  </a:cubicBezTo>
                  <a:cubicBezTo>
                    <a:pt x="12" y="40"/>
                    <a:pt x="4" y="39"/>
                    <a:pt x="3" y="35"/>
                  </a:cubicBezTo>
                  <a:cubicBezTo>
                    <a:pt x="2" y="29"/>
                    <a:pt x="1" y="11"/>
                    <a:pt x="0" y="4"/>
                  </a:cubicBezTo>
                  <a:cubicBezTo>
                    <a:pt x="2" y="5"/>
                    <a:pt x="4" y="5"/>
                    <a:pt x="6" y="6"/>
                  </a:cubicBezTo>
                  <a:cubicBezTo>
                    <a:pt x="7" y="11"/>
                    <a:pt x="12" y="23"/>
                    <a:pt x="13" y="27"/>
                  </a:cubicBezTo>
                  <a:cubicBezTo>
                    <a:pt x="13" y="21"/>
                    <a:pt x="11" y="4"/>
                    <a:pt x="11" y="4"/>
                  </a:cubicBezTo>
                  <a:cubicBezTo>
                    <a:pt x="11" y="4"/>
                    <a:pt x="14" y="1"/>
                    <a:pt x="15" y="0"/>
                  </a:cubicBezTo>
                  <a:cubicBezTo>
                    <a:pt x="17" y="8"/>
                    <a:pt x="21" y="19"/>
                    <a:pt x="23" y="3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1" name="Freeform 1016"/>
            <p:cNvSpPr>
              <a:spLocks/>
            </p:cNvSpPr>
            <p:nvPr userDrawn="1"/>
          </p:nvSpPr>
          <p:spPr bwMode="auto">
            <a:xfrm>
              <a:off x="277" y="313"/>
              <a:ext cx="11" cy="20"/>
            </a:xfrm>
            <a:custGeom>
              <a:avLst/>
              <a:gdLst>
                <a:gd name="T0" fmla="*/ 14 w 23"/>
                <a:gd name="T1" fmla="*/ 3 h 46"/>
                <a:gd name="T2" fmla="*/ 14 w 23"/>
                <a:gd name="T3" fmla="*/ 3 h 46"/>
                <a:gd name="T4" fmla="*/ 16 w 23"/>
                <a:gd name="T5" fmla="*/ 0 h 46"/>
                <a:gd name="T6" fmla="*/ 21 w 23"/>
                <a:gd name="T7" fmla="*/ 6 h 46"/>
                <a:gd name="T8" fmla="*/ 22 w 23"/>
                <a:gd name="T9" fmla="*/ 36 h 46"/>
                <a:gd name="T10" fmla="*/ 12 w 23"/>
                <a:gd name="T11" fmla="*/ 46 h 46"/>
                <a:gd name="T12" fmla="*/ 0 w 23"/>
                <a:gd name="T13" fmla="*/ 35 h 46"/>
                <a:gd name="T14" fmla="*/ 3 w 23"/>
                <a:gd name="T15" fmla="*/ 8 h 46"/>
                <a:gd name="T16" fmla="*/ 5 w 23"/>
                <a:gd name="T17" fmla="*/ 10 h 46"/>
                <a:gd name="T18" fmla="*/ 10 w 23"/>
                <a:gd name="T19" fmla="*/ 6 h 46"/>
                <a:gd name="T20" fmla="*/ 12 w 23"/>
                <a:gd name="T21" fmla="*/ 29 h 46"/>
                <a:gd name="T22" fmla="*/ 14 w 23"/>
                <a:gd name="T23"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46">
                  <a:moveTo>
                    <a:pt x="14" y="3"/>
                  </a:moveTo>
                  <a:lnTo>
                    <a:pt x="14" y="3"/>
                  </a:lnTo>
                  <a:cubicBezTo>
                    <a:pt x="15" y="2"/>
                    <a:pt x="16" y="2"/>
                    <a:pt x="16" y="0"/>
                  </a:cubicBezTo>
                  <a:cubicBezTo>
                    <a:pt x="17" y="3"/>
                    <a:pt x="19" y="5"/>
                    <a:pt x="21" y="6"/>
                  </a:cubicBezTo>
                  <a:cubicBezTo>
                    <a:pt x="21" y="11"/>
                    <a:pt x="22" y="33"/>
                    <a:pt x="22" y="36"/>
                  </a:cubicBezTo>
                  <a:cubicBezTo>
                    <a:pt x="23" y="42"/>
                    <a:pt x="16" y="43"/>
                    <a:pt x="12" y="46"/>
                  </a:cubicBezTo>
                  <a:cubicBezTo>
                    <a:pt x="7" y="42"/>
                    <a:pt x="0" y="41"/>
                    <a:pt x="0" y="35"/>
                  </a:cubicBezTo>
                  <a:cubicBezTo>
                    <a:pt x="0" y="27"/>
                    <a:pt x="3" y="14"/>
                    <a:pt x="3" y="8"/>
                  </a:cubicBezTo>
                  <a:cubicBezTo>
                    <a:pt x="4" y="8"/>
                    <a:pt x="5" y="9"/>
                    <a:pt x="5" y="10"/>
                  </a:cubicBezTo>
                  <a:cubicBezTo>
                    <a:pt x="7" y="7"/>
                    <a:pt x="9" y="7"/>
                    <a:pt x="10" y="6"/>
                  </a:cubicBezTo>
                  <a:cubicBezTo>
                    <a:pt x="10" y="9"/>
                    <a:pt x="10" y="21"/>
                    <a:pt x="12" y="29"/>
                  </a:cubicBezTo>
                  <a:cubicBezTo>
                    <a:pt x="13" y="21"/>
                    <a:pt x="13" y="11"/>
                    <a:pt x="14"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2" name="Freeform 1017"/>
            <p:cNvSpPr>
              <a:spLocks/>
            </p:cNvSpPr>
            <p:nvPr userDrawn="1"/>
          </p:nvSpPr>
          <p:spPr bwMode="auto">
            <a:xfrm>
              <a:off x="273" y="313"/>
              <a:ext cx="3" cy="6"/>
            </a:xfrm>
            <a:custGeom>
              <a:avLst/>
              <a:gdLst>
                <a:gd name="T0" fmla="*/ 3 w 5"/>
                <a:gd name="T1" fmla="*/ 0 h 12"/>
                <a:gd name="T2" fmla="*/ 3 w 5"/>
                <a:gd name="T3" fmla="*/ 0 h 12"/>
                <a:gd name="T4" fmla="*/ 5 w 5"/>
                <a:gd name="T5" fmla="*/ 1 h 12"/>
                <a:gd name="T6" fmla="*/ 0 w 5"/>
                <a:gd name="T7" fmla="*/ 12 h 12"/>
                <a:gd name="T8" fmla="*/ 3 w 5"/>
                <a:gd name="T9" fmla="*/ 0 h 12"/>
              </a:gdLst>
              <a:ahLst/>
              <a:cxnLst>
                <a:cxn ang="0">
                  <a:pos x="T0" y="T1"/>
                </a:cxn>
                <a:cxn ang="0">
                  <a:pos x="T2" y="T3"/>
                </a:cxn>
                <a:cxn ang="0">
                  <a:pos x="T4" y="T5"/>
                </a:cxn>
                <a:cxn ang="0">
                  <a:pos x="T6" y="T7"/>
                </a:cxn>
                <a:cxn ang="0">
                  <a:pos x="T8" y="T9"/>
                </a:cxn>
              </a:cxnLst>
              <a:rect l="0" t="0" r="r" b="b"/>
              <a:pathLst>
                <a:path w="5" h="12">
                  <a:moveTo>
                    <a:pt x="3" y="0"/>
                  </a:moveTo>
                  <a:lnTo>
                    <a:pt x="3" y="0"/>
                  </a:lnTo>
                  <a:lnTo>
                    <a:pt x="5" y="1"/>
                  </a:lnTo>
                  <a:lnTo>
                    <a:pt x="0" y="12"/>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3" name="Freeform 1018"/>
            <p:cNvSpPr>
              <a:spLocks/>
            </p:cNvSpPr>
            <p:nvPr userDrawn="1"/>
          </p:nvSpPr>
          <p:spPr bwMode="auto">
            <a:xfrm>
              <a:off x="265" y="312"/>
              <a:ext cx="13" cy="19"/>
            </a:xfrm>
            <a:custGeom>
              <a:avLst/>
              <a:gdLst>
                <a:gd name="T0" fmla="*/ 20 w 28"/>
                <a:gd name="T1" fmla="*/ 0 h 42"/>
                <a:gd name="T2" fmla="*/ 20 w 28"/>
                <a:gd name="T3" fmla="*/ 0 h 42"/>
                <a:gd name="T4" fmla="*/ 15 w 28"/>
                <a:gd name="T5" fmla="*/ 24 h 42"/>
                <a:gd name="T6" fmla="*/ 24 w 28"/>
                <a:gd name="T7" fmla="*/ 4 h 42"/>
                <a:gd name="T8" fmla="*/ 28 w 28"/>
                <a:gd name="T9" fmla="*/ 7 h 42"/>
                <a:gd name="T10" fmla="*/ 23 w 28"/>
                <a:gd name="T11" fmla="*/ 35 h 42"/>
                <a:gd name="T12" fmla="*/ 9 w 28"/>
                <a:gd name="T13" fmla="*/ 42 h 42"/>
                <a:gd name="T14" fmla="*/ 4 w 28"/>
                <a:gd name="T15" fmla="*/ 25 h 42"/>
                <a:gd name="T16" fmla="*/ 14 w 28"/>
                <a:gd name="T17" fmla="*/ 3 h 42"/>
                <a:gd name="T18" fmla="*/ 20 w 28"/>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2">
                  <a:moveTo>
                    <a:pt x="20" y="0"/>
                  </a:moveTo>
                  <a:lnTo>
                    <a:pt x="20" y="0"/>
                  </a:lnTo>
                  <a:cubicBezTo>
                    <a:pt x="19" y="7"/>
                    <a:pt x="16" y="19"/>
                    <a:pt x="15" y="24"/>
                  </a:cubicBezTo>
                  <a:cubicBezTo>
                    <a:pt x="19" y="18"/>
                    <a:pt x="22" y="9"/>
                    <a:pt x="24" y="4"/>
                  </a:cubicBezTo>
                  <a:lnTo>
                    <a:pt x="28" y="7"/>
                  </a:lnTo>
                  <a:cubicBezTo>
                    <a:pt x="27" y="14"/>
                    <a:pt x="24" y="31"/>
                    <a:pt x="23" y="35"/>
                  </a:cubicBezTo>
                  <a:cubicBezTo>
                    <a:pt x="21" y="41"/>
                    <a:pt x="15" y="40"/>
                    <a:pt x="9" y="42"/>
                  </a:cubicBezTo>
                  <a:cubicBezTo>
                    <a:pt x="6" y="37"/>
                    <a:pt x="0" y="34"/>
                    <a:pt x="4" y="25"/>
                  </a:cubicBezTo>
                  <a:cubicBezTo>
                    <a:pt x="6" y="20"/>
                    <a:pt x="12" y="6"/>
                    <a:pt x="14" y="3"/>
                  </a:cubicBezTo>
                  <a:cubicBezTo>
                    <a:pt x="16" y="2"/>
                    <a:pt x="18" y="3"/>
                    <a:pt x="2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4" name="Freeform 1019"/>
            <p:cNvSpPr>
              <a:spLocks/>
            </p:cNvSpPr>
            <p:nvPr userDrawn="1"/>
          </p:nvSpPr>
          <p:spPr bwMode="auto">
            <a:xfrm>
              <a:off x="295" y="311"/>
              <a:ext cx="2" cy="9"/>
            </a:xfrm>
            <a:custGeom>
              <a:avLst/>
              <a:gdLst>
                <a:gd name="T0" fmla="*/ 0 w 5"/>
                <a:gd name="T1" fmla="*/ 3 h 20"/>
                <a:gd name="T2" fmla="*/ 0 w 5"/>
                <a:gd name="T3" fmla="*/ 3 h 20"/>
                <a:gd name="T4" fmla="*/ 1 w 5"/>
                <a:gd name="T5" fmla="*/ 0 h 20"/>
                <a:gd name="T6" fmla="*/ 5 w 5"/>
                <a:gd name="T7" fmla="*/ 2 h 20"/>
                <a:gd name="T8" fmla="*/ 5 w 5"/>
                <a:gd name="T9" fmla="*/ 20 h 20"/>
                <a:gd name="T10" fmla="*/ 0 w 5"/>
                <a:gd name="T11" fmla="*/ 3 h 20"/>
              </a:gdLst>
              <a:ahLst/>
              <a:cxnLst>
                <a:cxn ang="0">
                  <a:pos x="T0" y="T1"/>
                </a:cxn>
                <a:cxn ang="0">
                  <a:pos x="T2" y="T3"/>
                </a:cxn>
                <a:cxn ang="0">
                  <a:pos x="T4" y="T5"/>
                </a:cxn>
                <a:cxn ang="0">
                  <a:pos x="T6" y="T7"/>
                </a:cxn>
                <a:cxn ang="0">
                  <a:pos x="T8" y="T9"/>
                </a:cxn>
                <a:cxn ang="0">
                  <a:pos x="T10" y="T11"/>
                </a:cxn>
              </a:cxnLst>
              <a:rect l="0" t="0" r="r" b="b"/>
              <a:pathLst>
                <a:path w="5" h="20">
                  <a:moveTo>
                    <a:pt x="0" y="3"/>
                  </a:moveTo>
                  <a:lnTo>
                    <a:pt x="0" y="3"/>
                  </a:lnTo>
                  <a:cubicBezTo>
                    <a:pt x="1" y="2"/>
                    <a:pt x="1" y="1"/>
                    <a:pt x="1" y="0"/>
                  </a:cubicBezTo>
                  <a:cubicBezTo>
                    <a:pt x="2" y="1"/>
                    <a:pt x="4" y="2"/>
                    <a:pt x="5" y="2"/>
                  </a:cubicBezTo>
                  <a:lnTo>
                    <a:pt x="5" y="20"/>
                  </a:ln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5" name="Freeform 1020"/>
            <p:cNvSpPr>
              <a:spLocks/>
            </p:cNvSpPr>
            <p:nvPr userDrawn="1"/>
          </p:nvSpPr>
          <p:spPr bwMode="auto">
            <a:xfrm>
              <a:off x="256" y="309"/>
              <a:ext cx="15" cy="18"/>
            </a:xfrm>
            <a:custGeom>
              <a:avLst/>
              <a:gdLst>
                <a:gd name="T0" fmla="*/ 19 w 32"/>
                <a:gd name="T1" fmla="*/ 0 h 39"/>
                <a:gd name="T2" fmla="*/ 19 w 32"/>
                <a:gd name="T3" fmla="*/ 0 h 39"/>
                <a:gd name="T4" fmla="*/ 22 w 32"/>
                <a:gd name="T5" fmla="*/ 5 h 39"/>
                <a:gd name="T6" fmla="*/ 14 w 32"/>
                <a:gd name="T7" fmla="*/ 25 h 39"/>
                <a:gd name="T8" fmla="*/ 26 w 32"/>
                <a:gd name="T9" fmla="*/ 8 h 39"/>
                <a:gd name="T10" fmla="*/ 32 w 32"/>
                <a:gd name="T11" fmla="*/ 9 h 39"/>
                <a:gd name="T12" fmla="*/ 20 w 32"/>
                <a:gd name="T13" fmla="*/ 34 h 39"/>
                <a:gd name="T14" fmla="*/ 5 w 32"/>
                <a:gd name="T15" fmla="*/ 39 h 39"/>
                <a:gd name="T16" fmla="*/ 2 w 32"/>
                <a:gd name="T17" fmla="*/ 25 h 39"/>
                <a:gd name="T18" fmla="*/ 19 w 32"/>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9">
                  <a:moveTo>
                    <a:pt x="19" y="0"/>
                  </a:moveTo>
                  <a:lnTo>
                    <a:pt x="19" y="0"/>
                  </a:lnTo>
                  <a:cubicBezTo>
                    <a:pt x="20" y="2"/>
                    <a:pt x="21" y="3"/>
                    <a:pt x="22" y="5"/>
                  </a:cubicBezTo>
                  <a:cubicBezTo>
                    <a:pt x="20" y="11"/>
                    <a:pt x="15" y="20"/>
                    <a:pt x="14" y="25"/>
                  </a:cubicBezTo>
                  <a:cubicBezTo>
                    <a:pt x="17" y="23"/>
                    <a:pt x="24" y="11"/>
                    <a:pt x="26" y="8"/>
                  </a:cubicBezTo>
                  <a:cubicBezTo>
                    <a:pt x="28" y="8"/>
                    <a:pt x="30" y="9"/>
                    <a:pt x="32" y="9"/>
                  </a:cubicBezTo>
                  <a:cubicBezTo>
                    <a:pt x="29" y="15"/>
                    <a:pt x="25" y="24"/>
                    <a:pt x="20" y="34"/>
                  </a:cubicBezTo>
                  <a:cubicBezTo>
                    <a:pt x="18" y="39"/>
                    <a:pt x="10" y="38"/>
                    <a:pt x="5" y="39"/>
                  </a:cubicBezTo>
                  <a:cubicBezTo>
                    <a:pt x="3" y="33"/>
                    <a:pt x="0" y="30"/>
                    <a:pt x="2" y="25"/>
                  </a:cubicBezTo>
                  <a:cubicBezTo>
                    <a:pt x="5" y="18"/>
                    <a:pt x="15" y="6"/>
                    <a:pt x="1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6" name="Freeform 1021"/>
            <p:cNvSpPr>
              <a:spLocks/>
            </p:cNvSpPr>
            <p:nvPr userDrawn="1"/>
          </p:nvSpPr>
          <p:spPr bwMode="auto">
            <a:xfrm>
              <a:off x="247" y="305"/>
              <a:ext cx="17" cy="15"/>
            </a:xfrm>
            <a:custGeom>
              <a:avLst/>
              <a:gdLst>
                <a:gd name="T0" fmla="*/ 26 w 40"/>
                <a:gd name="T1" fmla="*/ 0 h 33"/>
                <a:gd name="T2" fmla="*/ 26 w 40"/>
                <a:gd name="T3" fmla="*/ 0 h 33"/>
                <a:gd name="T4" fmla="*/ 30 w 40"/>
                <a:gd name="T5" fmla="*/ 2 h 33"/>
                <a:gd name="T6" fmla="*/ 17 w 40"/>
                <a:gd name="T7" fmla="*/ 19 h 33"/>
                <a:gd name="T8" fmla="*/ 36 w 40"/>
                <a:gd name="T9" fmla="*/ 3 h 33"/>
                <a:gd name="T10" fmla="*/ 40 w 40"/>
                <a:gd name="T11" fmla="*/ 1 h 33"/>
                <a:gd name="T12" fmla="*/ 40 w 40"/>
                <a:gd name="T13" fmla="*/ 6 h 33"/>
                <a:gd name="T14" fmla="*/ 23 w 40"/>
                <a:gd name="T15" fmla="*/ 28 h 33"/>
                <a:gd name="T16" fmla="*/ 5 w 40"/>
                <a:gd name="T17" fmla="*/ 33 h 33"/>
                <a:gd name="T18" fmla="*/ 6 w 40"/>
                <a:gd name="T19" fmla="*/ 15 h 33"/>
                <a:gd name="T20" fmla="*/ 26 w 40"/>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3">
                  <a:moveTo>
                    <a:pt x="26" y="0"/>
                  </a:moveTo>
                  <a:lnTo>
                    <a:pt x="26" y="0"/>
                  </a:lnTo>
                  <a:cubicBezTo>
                    <a:pt x="28" y="1"/>
                    <a:pt x="29" y="1"/>
                    <a:pt x="30" y="2"/>
                  </a:cubicBezTo>
                  <a:cubicBezTo>
                    <a:pt x="26" y="6"/>
                    <a:pt x="21" y="13"/>
                    <a:pt x="17" y="19"/>
                  </a:cubicBezTo>
                  <a:cubicBezTo>
                    <a:pt x="22" y="15"/>
                    <a:pt x="34" y="4"/>
                    <a:pt x="36" y="3"/>
                  </a:cubicBezTo>
                  <a:cubicBezTo>
                    <a:pt x="38" y="3"/>
                    <a:pt x="39" y="2"/>
                    <a:pt x="40" y="1"/>
                  </a:cubicBezTo>
                  <a:cubicBezTo>
                    <a:pt x="40" y="3"/>
                    <a:pt x="40" y="5"/>
                    <a:pt x="40" y="6"/>
                  </a:cubicBezTo>
                  <a:cubicBezTo>
                    <a:pt x="37" y="11"/>
                    <a:pt x="26" y="24"/>
                    <a:pt x="23" y="28"/>
                  </a:cubicBezTo>
                  <a:cubicBezTo>
                    <a:pt x="18" y="32"/>
                    <a:pt x="12" y="32"/>
                    <a:pt x="5" y="33"/>
                  </a:cubicBezTo>
                  <a:cubicBezTo>
                    <a:pt x="4" y="26"/>
                    <a:pt x="0" y="20"/>
                    <a:pt x="6" y="15"/>
                  </a:cubicBezTo>
                  <a:cubicBezTo>
                    <a:pt x="9" y="11"/>
                    <a:pt x="24" y="1"/>
                    <a:pt x="2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7" name="Freeform 1022"/>
            <p:cNvSpPr>
              <a:spLocks/>
            </p:cNvSpPr>
            <p:nvPr userDrawn="1"/>
          </p:nvSpPr>
          <p:spPr bwMode="auto">
            <a:xfrm>
              <a:off x="239" y="299"/>
              <a:ext cx="18" cy="13"/>
            </a:xfrm>
            <a:custGeom>
              <a:avLst/>
              <a:gdLst>
                <a:gd name="T0" fmla="*/ 9 w 40"/>
                <a:gd name="T1" fmla="*/ 6 h 27"/>
                <a:gd name="T2" fmla="*/ 9 w 40"/>
                <a:gd name="T3" fmla="*/ 6 h 27"/>
                <a:gd name="T4" fmla="*/ 36 w 40"/>
                <a:gd name="T5" fmla="*/ 0 h 27"/>
                <a:gd name="T6" fmla="*/ 36 w 40"/>
                <a:gd name="T7" fmla="*/ 5 h 27"/>
                <a:gd name="T8" fmla="*/ 15 w 40"/>
                <a:gd name="T9" fmla="*/ 14 h 27"/>
                <a:gd name="T10" fmla="*/ 36 w 40"/>
                <a:gd name="T11" fmla="*/ 10 h 27"/>
                <a:gd name="T12" fmla="*/ 40 w 40"/>
                <a:gd name="T13" fmla="*/ 12 h 27"/>
                <a:gd name="T14" fmla="*/ 20 w 40"/>
                <a:gd name="T15" fmla="*/ 23 h 27"/>
                <a:gd name="T16" fmla="*/ 0 w 40"/>
                <a:gd name="T17" fmla="*/ 21 h 27"/>
                <a:gd name="T18" fmla="*/ 9 w 40"/>
                <a:gd name="T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27">
                  <a:moveTo>
                    <a:pt x="9" y="6"/>
                  </a:moveTo>
                  <a:lnTo>
                    <a:pt x="9" y="6"/>
                  </a:lnTo>
                  <a:cubicBezTo>
                    <a:pt x="12" y="5"/>
                    <a:pt x="36" y="0"/>
                    <a:pt x="36" y="0"/>
                  </a:cubicBezTo>
                  <a:cubicBezTo>
                    <a:pt x="36" y="2"/>
                    <a:pt x="36" y="3"/>
                    <a:pt x="36" y="5"/>
                  </a:cubicBezTo>
                  <a:cubicBezTo>
                    <a:pt x="29" y="8"/>
                    <a:pt x="21" y="12"/>
                    <a:pt x="15" y="14"/>
                  </a:cubicBezTo>
                  <a:cubicBezTo>
                    <a:pt x="23" y="14"/>
                    <a:pt x="34" y="10"/>
                    <a:pt x="36" y="10"/>
                  </a:cubicBezTo>
                  <a:cubicBezTo>
                    <a:pt x="37" y="10"/>
                    <a:pt x="40" y="12"/>
                    <a:pt x="40" y="12"/>
                  </a:cubicBezTo>
                  <a:cubicBezTo>
                    <a:pt x="36" y="14"/>
                    <a:pt x="28" y="20"/>
                    <a:pt x="20" y="23"/>
                  </a:cubicBezTo>
                  <a:cubicBezTo>
                    <a:pt x="12" y="27"/>
                    <a:pt x="3" y="23"/>
                    <a:pt x="0" y="21"/>
                  </a:cubicBezTo>
                  <a:cubicBezTo>
                    <a:pt x="1" y="15"/>
                    <a:pt x="3" y="8"/>
                    <a:pt x="9"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8" name="Freeform 1023"/>
            <p:cNvSpPr>
              <a:spLocks/>
            </p:cNvSpPr>
            <p:nvPr userDrawn="1"/>
          </p:nvSpPr>
          <p:spPr bwMode="auto">
            <a:xfrm>
              <a:off x="223" y="298"/>
              <a:ext cx="10" cy="1"/>
            </a:xfrm>
            <a:custGeom>
              <a:avLst/>
              <a:gdLst>
                <a:gd name="T0" fmla="*/ 0 w 23"/>
                <a:gd name="T1" fmla="*/ 2 h 3"/>
                <a:gd name="T2" fmla="*/ 0 w 23"/>
                <a:gd name="T3" fmla="*/ 2 h 3"/>
                <a:gd name="T4" fmla="*/ 23 w 23"/>
                <a:gd name="T5" fmla="*/ 0 h 3"/>
                <a:gd name="T6" fmla="*/ 23 w 23"/>
                <a:gd name="T7" fmla="*/ 2 h 3"/>
                <a:gd name="T8" fmla="*/ 0 w 23"/>
                <a:gd name="T9" fmla="*/ 2 h 3"/>
              </a:gdLst>
              <a:ahLst/>
              <a:cxnLst>
                <a:cxn ang="0">
                  <a:pos x="T0" y="T1"/>
                </a:cxn>
                <a:cxn ang="0">
                  <a:pos x="T2" y="T3"/>
                </a:cxn>
                <a:cxn ang="0">
                  <a:pos x="T4" y="T5"/>
                </a:cxn>
                <a:cxn ang="0">
                  <a:pos x="T6" y="T7"/>
                </a:cxn>
                <a:cxn ang="0">
                  <a:pos x="T8" y="T9"/>
                </a:cxn>
              </a:cxnLst>
              <a:rect l="0" t="0" r="r" b="b"/>
              <a:pathLst>
                <a:path w="23" h="3">
                  <a:moveTo>
                    <a:pt x="0" y="2"/>
                  </a:moveTo>
                  <a:lnTo>
                    <a:pt x="0" y="2"/>
                  </a:lnTo>
                  <a:cubicBezTo>
                    <a:pt x="11" y="0"/>
                    <a:pt x="20" y="0"/>
                    <a:pt x="23" y="0"/>
                  </a:cubicBezTo>
                  <a:cubicBezTo>
                    <a:pt x="23" y="1"/>
                    <a:pt x="23" y="2"/>
                    <a:pt x="23" y="2"/>
                  </a:cubicBezTo>
                  <a:cubicBezTo>
                    <a:pt x="16" y="3"/>
                    <a:pt x="11" y="2"/>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9" name="Freeform 1024"/>
            <p:cNvSpPr>
              <a:spLocks/>
            </p:cNvSpPr>
            <p:nvPr userDrawn="1"/>
          </p:nvSpPr>
          <p:spPr bwMode="auto">
            <a:xfrm>
              <a:off x="200" y="293"/>
              <a:ext cx="38" cy="12"/>
            </a:xfrm>
            <a:custGeom>
              <a:avLst/>
              <a:gdLst>
                <a:gd name="T0" fmla="*/ 0 w 84"/>
                <a:gd name="T1" fmla="*/ 12 h 27"/>
                <a:gd name="T2" fmla="*/ 0 w 84"/>
                <a:gd name="T3" fmla="*/ 12 h 27"/>
                <a:gd name="T4" fmla="*/ 36 w 84"/>
                <a:gd name="T5" fmla="*/ 0 h 27"/>
                <a:gd name="T6" fmla="*/ 80 w 84"/>
                <a:gd name="T7" fmla="*/ 2 h 27"/>
                <a:gd name="T8" fmla="*/ 74 w 84"/>
                <a:gd name="T9" fmla="*/ 9 h 27"/>
                <a:gd name="T10" fmla="*/ 34 w 84"/>
                <a:gd name="T11" fmla="*/ 13 h 27"/>
                <a:gd name="T12" fmla="*/ 76 w 84"/>
                <a:gd name="T13" fmla="*/ 14 h 27"/>
                <a:gd name="T14" fmla="*/ 84 w 84"/>
                <a:gd name="T15" fmla="*/ 20 h 27"/>
                <a:gd name="T16" fmla="*/ 35 w 84"/>
                <a:gd name="T17" fmla="*/ 26 h 27"/>
                <a:gd name="T18" fmla="*/ 0 w 84"/>
                <a:gd name="T1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7">
                  <a:moveTo>
                    <a:pt x="0" y="12"/>
                  </a:moveTo>
                  <a:lnTo>
                    <a:pt x="0" y="12"/>
                  </a:lnTo>
                  <a:cubicBezTo>
                    <a:pt x="8" y="5"/>
                    <a:pt x="21" y="0"/>
                    <a:pt x="36" y="0"/>
                  </a:cubicBezTo>
                  <a:cubicBezTo>
                    <a:pt x="50" y="1"/>
                    <a:pt x="64" y="1"/>
                    <a:pt x="80" y="2"/>
                  </a:cubicBezTo>
                  <a:cubicBezTo>
                    <a:pt x="77" y="4"/>
                    <a:pt x="75" y="7"/>
                    <a:pt x="74" y="9"/>
                  </a:cubicBezTo>
                  <a:cubicBezTo>
                    <a:pt x="60" y="10"/>
                    <a:pt x="50" y="10"/>
                    <a:pt x="34" y="13"/>
                  </a:cubicBezTo>
                  <a:cubicBezTo>
                    <a:pt x="49" y="15"/>
                    <a:pt x="71" y="15"/>
                    <a:pt x="76" y="14"/>
                  </a:cubicBezTo>
                  <a:cubicBezTo>
                    <a:pt x="77" y="17"/>
                    <a:pt x="80" y="19"/>
                    <a:pt x="84" y="20"/>
                  </a:cubicBezTo>
                  <a:cubicBezTo>
                    <a:pt x="63" y="23"/>
                    <a:pt x="48" y="25"/>
                    <a:pt x="35" y="26"/>
                  </a:cubicBezTo>
                  <a:cubicBezTo>
                    <a:pt x="18" y="27"/>
                    <a:pt x="7" y="23"/>
                    <a:pt x="0" y="1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0" name="Freeform 1025"/>
            <p:cNvSpPr>
              <a:spLocks/>
            </p:cNvSpPr>
            <p:nvPr userDrawn="1"/>
          </p:nvSpPr>
          <p:spPr bwMode="auto">
            <a:xfrm>
              <a:off x="234" y="292"/>
              <a:ext cx="24" cy="10"/>
            </a:xfrm>
            <a:custGeom>
              <a:avLst/>
              <a:gdLst>
                <a:gd name="T0" fmla="*/ 13 w 52"/>
                <a:gd name="T1" fmla="*/ 2 h 22"/>
                <a:gd name="T2" fmla="*/ 13 w 52"/>
                <a:gd name="T3" fmla="*/ 2 h 22"/>
                <a:gd name="T4" fmla="*/ 42 w 52"/>
                <a:gd name="T5" fmla="*/ 1 h 22"/>
                <a:gd name="T6" fmla="*/ 46 w 52"/>
                <a:gd name="T7" fmla="*/ 5 h 22"/>
                <a:gd name="T8" fmla="*/ 23 w 52"/>
                <a:gd name="T9" fmla="*/ 10 h 22"/>
                <a:gd name="T10" fmla="*/ 52 w 52"/>
                <a:gd name="T11" fmla="*/ 9 h 22"/>
                <a:gd name="T12" fmla="*/ 48 w 52"/>
                <a:gd name="T13" fmla="*/ 15 h 22"/>
                <a:gd name="T14" fmla="*/ 18 w 52"/>
                <a:gd name="T15" fmla="*/ 20 h 22"/>
                <a:gd name="T16" fmla="*/ 0 w 52"/>
                <a:gd name="T17" fmla="*/ 13 h 22"/>
                <a:gd name="T18" fmla="*/ 13 w 52"/>
                <a:gd name="T1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22">
                  <a:moveTo>
                    <a:pt x="13" y="2"/>
                  </a:moveTo>
                  <a:lnTo>
                    <a:pt x="13" y="2"/>
                  </a:lnTo>
                  <a:cubicBezTo>
                    <a:pt x="21" y="1"/>
                    <a:pt x="37" y="0"/>
                    <a:pt x="42" y="1"/>
                  </a:cubicBezTo>
                  <a:cubicBezTo>
                    <a:pt x="43" y="2"/>
                    <a:pt x="45" y="4"/>
                    <a:pt x="46" y="5"/>
                  </a:cubicBezTo>
                  <a:cubicBezTo>
                    <a:pt x="41" y="7"/>
                    <a:pt x="30" y="8"/>
                    <a:pt x="23" y="10"/>
                  </a:cubicBezTo>
                  <a:cubicBezTo>
                    <a:pt x="30" y="11"/>
                    <a:pt x="45" y="9"/>
                    <a:pt x="52" y="9"/>
                  </a:cubicBezTo>
                  <a:cubicBezTo>
                    <a:pt x="49" y="11"/>
                    <a:pt x="48" y="13"/>
                    <a:pt x="48" y="15"/>
                  </a:cubicBezTo>
                  <a:cubicBezTo>
                    <a:pt x="42" y="17"/>
                    <a:pt x="18" y="20"/>
                    <a:pt x="18" y="20"/>
                  </a:cubicBezTo>
                  <a:cubicBezTo>
                    <a:pt x="7" y="22"/>
                    <a:pt x="4" y="18"/>
                    <a:pt x="0" y="13"/>
                  </a:cubicBezTo>
                  <a:cubicBezTo>
                    <a:pt x="2" y="7"/>
                    <a:pt x="7" y="2"/>
                    <a:pt x="1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1" name="Freeform 1026"/>
            <p:cNvSpPr>
              <a:spLocks/>
            </p:cNvSpPr>
            <p:nvPr userDrawn="1"/>
          </p:nvSpPr>
          <p:spPr bwMode="auto">
            <a:xfrm>
              <a:off x="245" y="286"/>
              <a:ext cx="7" cy="2"/>
            </a:xfrm>
            <a:custGeom>
              <a:avLst/>
              <a:gdLst>
                <a:gd name="T0" fmla="*/ 0 w 15"/>
                <a:gd name="T1" fmla="*/ 0 h 3"/>
                <a:gd name="T2" fmla="*/ 0 w 15"/>
                <a:gd name="T3" fmla="*/ 0 h 3"/>
                <a:gd name="T4" fmla="*/ 15 w 15"/>
                <a:gd name="T5" fmla="*/ 1 h 3"/>
                <a:gd name="T6" fmla="*/ 13 w 15"/>
                <a:gd name="T7" fmla="*/ 3 h 3"/>
                <a:gd name="T8" fmla="*/ 0 w 15"/>
                <a:gd name="T9" fmla="*/ 0 h 3"/>
              </a:gdLst>
              <a:ahLst/>
              <a:cxnLst>
                <a:cxn ang="0">
                  <a:pos x="T0" y="T1"/>
                </a:cxn>
                <a:cxn ang="0">
                  <a:pos x="T2" y="T3"/>
                </a:cxn>
                <a:cxn ang="0">
                  <a:pos x="T4" y="T5"/>
                </a:cxn>
                <a:cxn ang="0">
                  <a:pos x="T6" y="T7"/>
                </a:cxn>
                <a:cxn ang="0">
                  <a:pos x="T8" y="T9"/>
                </a:cxn>
              </a:cxnLst>
              <a:rect l="0" t="0" r="r" b="b"/>
              <a:pathLst>
                <a:path w="15" h="3">
                  <a:moveTo>
                    <a:pt x="0" y="0"/>
                  </a:moveTo>
                  <a:lnTo>
                    <a:pt x="0" y="0"/>
                  </a:lnTo>
                  <a:cubicBezTo>
                    <a:pt x="5" y="0"/>
                    <a:pt x="11" y="1"/>
                    <a:pt x="15" y="1"/>
                  </a:cubicBezTo>
                  <a:cubicBezTo>
                    <a:pt x="15" y="1"/>
                    <a:pt x="14" y="2"/>
                    <a:pt x="13" y="3"/>
                  </a:cubicBezTo>
                  <a:cubicBezTo>
                    <a:pt x="9" y="2"/>
                    <a:pt x="3"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2" name="Freeform 1027"/>
            <p:cNvSpPr>
              <a:spLocks/>
            </p:cNvSpPr>
            <p:nvPr userDrawn="1"/>
          </p:nvSpPr>
          <p:spPr bwMode="auto">
            <a:xfrm>
              <a:off x="222" y="286"/>
              <a:ext cx="9" cy="2"/>
            </a:xfrm>
            <a:custGeom>
              <a:avLst/>
              <a:gdLst>
                <a:gd name="T0" fmla="*/ 0 w 21"/>
                <a:gd name="T1" fmla="*/ 0 h 4"/>
                <a:gd name="T2" fmla="*/ 0 w 21"/>
                <a:gd name="T3" fmla="*/ 0 h 4"/>
                <a:gd name="T4" fmla="*/ 19 w 21"/>
                <a:gd name="T5" fmla="*/ 2 h 4"/>
                <a:gd name="T6" fmla="*/ 21 w 21"/>
                <a:gd name="T7" fmla="*/ 4 h 4"/>
                <a:gd name="T8" fmla="*/ 0 w 21"/>
                <a:gd name="T9" fmla="*/ 0 h 4"/>
              </a:gdLst>
              <a:ahLst/>
              <a:cxnLst>
                <a:cxn ang="0">
                  <a:pos x="T0" y="T1"/>
                </a:cxn>
                <a:cxn ang="0">
                  <a:pos x="T2" y="T3"/>
                </a:cxn>
                <a:cxn ang="0">
                  <a:pos x="T4" y="T5"/>
                </a:cxn>
                <a:cxn ang="0">
                  <a:pos x="T6" y="T7"/>
                </a:cxn>
                <a:cxn ang="0">
                  <a:pos x="T8" y="T9"/>
                </a:cxn>
              </a:cxnLst>
              <a:rect l="0" t="0" r="r" b="b"/>
              <a:pathLst>
                <a:path w="21" h="4">
                  <a:moveTo>
                    <a:pt x="0" y="0"/>
                  </a:moveTo>
                  <a:lnTo>
                    <a:pt x="0" y="0"/>
                  </a:lnTo>
                  <a:cubicBezTo>
                    <a:pt x="4" y="0"/>
                    <a:pt x="19" y="2"/>
                    <a:pt x="19" y="2"/>
                  </a:cubicBezTo>
                  <a:cubicBezTo>
                    <a:pt x="20" y="3"/>
                    <a:pt x="20" y="4"/>
                    <a:pt x="21" y="4"/>
                  </a:cubicBezTo>
                  <a:cubicBezTo>
                    <a:pt x="21" y="4"/>
                    <a:pt x="4"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3" name="Freeform 1028"/>
            <p:cNvSpPr>
              <a:spLocks/>
            </p:cNvSpPr>
            <p:nvPr userDrawn="1"/>
          </p:nvSpPr>
          <p:spPr bwMode="auto">
            <a:xfrm>
              <a:off x="285" y="284"/>
              <a:ext cx="12" cy="11"/>
            </a:xfrm>
            <a:custGeom>
              <a:avLst/>
              <a:gdLst>
                <a:gd name="T0" fmla="*/ 6 w 26"/>
                <a:gd name="T1" fmla="*/ 0 h 24"/>
                <a:gd name="T2" fmla="*/ 6 w 26"/>
                <a:gd name="T3" fmla="*/ 0 h 24"/>
                <a:gd name="T4" fmla="*/ 26 w 26"/>
                <a:gd name="T5" fmla="*/ 3 h 24"/>
                <a:gd name="T6" fmla="*/ 26 w 26"/>
                <a:gd name="T7" fmla="*/ 22 h 24"/>
                <a:gd name="T8" fmla="*/ 6 w 26"/>
                <a:gd name="T9" fmla="*/ 0 h 24"/>
              </a:gdLst>
              <a:ahLst/>
              <a:cxnLst>
                <a:cxn ang="0">
                  <a:pos x="T0" y="T1"/>
                </a:cxn>
                <a:cxn ang="0">
                  <a:pos x="T2" y="T3"/>
                </a:cxn>
                <a:cxn ang="0">
                  <a:pos x="T4" y="T5"/>
                </a:cxn>
                <a:cxn ang="0">
                  <a:pos x="T6" y="T7"/>
                </a:cxn>
                <a:cxn ang="0">
                  <a:pos x="T8" y="T9"/>
                </a:cxn>
              </a:cxnLst>
              <a:rect l="0" t="0" r="r" b="b"/>
              <a:pathLst>
                <a:path w="26" h="24">
                  <a:moveTo>
                    <a:pt x="6" y="0"/>
                  </a:moveTo>
                  <a:lnTo>
                    <a:pt x="6" y="0"/>
                  </a:lnTo>
                  <a:cubicBezTo>
                    <a:pt x="13" y="5"/>
                    <a:pt x="18" y="5"/>
                    <a:pt x="26" y="3"/>
                  </a:cubicBezTo>
                  <a:lnTo>
                    <a:pt x="26" y="22"/>
                  </a:lnTo>
                  <a:cubicBezTo>
                    <a:pt x="13" y="24"/>
                    <a:pt x="0" y="14"/>
                    <a:pt x="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4" name="Freeform 1029"/>
            <p:cNvSpPr>
              <a:spLocks/>
            </p:cNvSpPr>
            <p:nvPr userDrawn="1"/>
          </p:nvSpPr>
          <p:spPr bwMode="auto">
            <a:xfrm>
              <a:off x="324" y="280"/>
              <a:ext cx="2" cy="5"/>
            </a:xfrm>
            <a:custGeom>
              <a:avLst/>
              <a:gdLst>
                <a:gd name="T0" fmla="*/ 3 w 4"/>
                <a:gd name="T1" fmla="*/ 0 h 11"/>
                <a:gd name="T2" fmla="*/ 3 w 4"/>
                <a:gd name="T3" fmla="*/ 0 h 11"/>
                <a:gd name="T4" fmla="*/ 4 w 4"/>
                <a:gd name="T5" fmla="*/ 11 h 11"/>
                <a:gd name="T6" fmla="*/ 0 w 4"/>
                <a:gd name="T7" fmla="*/ 11 h 11"/>
                <a:gd name="T8" fmla="*/ 3 w 4"/>
                <a:gd name="T9" fmla="*/ 0 h 11"/>
              </a:gdLst>
              <a:ahLst/>
              <a:cxnLst>
                <a:cxn ang="0">
                  <a:pos x="T0" y="T1"/>
                </a:cxn>
                <a:cxn ang="0">
                  <a:pos x="T2" y="T3"/>
                </a:cxn>
                <a:cxn ang="0">
                  <a:pos x="T4" y="T5"/>
                </a:cxn>
                <a:cxn ang="0">
                  <a:pos x="T6" y="T7"/>
                </a:cxn>
                <a:cxn ang="0">
                  <a:pos x="T8" y="T9"/>
                </a:cxn>
              </a:cxnLst>
              <a:rect l="0" t="0" r="r" b="b"/>
              <a:pathLst>
                <a:path w="4" h="11">
                  <a:moveTo>
                    <a:pt x="3" y="0"/>
                  </a:moveTo>
                  <a:lnTo>
                    <a:pt x="3" y="0"/>
                  </a:lnTo>
                  <a:cubicBezTo>
                    <a:pt x="4" y="3"/>
                    <a:pt x="4" y="7"/>
                    <a:pt x="4" y="11"/>
                  </a:cubicBezTo>
                  <a:lnTo>
                    <a:pt x="0" y="11"/>
                  </a:lnTo>
                  <a:cubicBezTo>
                    <a:pt x="0" y="8"/>
                    <a:pt x="2" y="4"/>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5" name="Freeform 1030"/>
            <p:cNvSpPr>
              <a:spLocks/>
            </p:cNvSpPr>
            <p:nvPr userDrawn="1"/>
          </p:nvSpPr>
          <p:spPr bwMode="auto">
            <a:xfrm>
              <a:off x="232" y="280"/>
              <a:ext cx="23" cy="11"/>
            </a:xfrm>
            <a:custGeom>
              <a:avLst/>
              <a:gdLst>
                <a:gd name="T0" fmla="*/ 0 w 53"/>
                <a:gd name="T1" fmla="*/ 11 h 24"/>
                <a:gd name="T2" fmla="*/ 0 w 53"/>
                <a:gd name="T3" fmla="*/ 11 h 24"/>
                <a:gd name="T4" fmla="*/ 24 w 53"/>
                <a:gd name="T5" fmla="*/ 2 h 24"/>
                <a:gd name="T6" fmla="*/ 53 w 53"/>
                <a:gd name="T7" fmla="*/ 8 h 24"/>
                <a:gd name="T8" fmla="*/ 47 w 53"/>
                <a:gd name="T9" fmla="*/ 13 h 24"/>
                <a:gd name="T10" fmla="*/ 21 w 53"/>
                <a:gd name="T11" fmla="*/ 13 h 24"/>
                <a:gd name="T12" fmla="*/ 43 w 53"/>
                <a:gd name="T13" fmla="*/ 17 h 24"/>
                <a:gd name="T14" fmla="*/ 46 w 53"/>
                <a:gd name="T15" fmla="*/ 23 h 24"/>
                <a:gd name="T16" fmla="*/ 17 w 53"/>
                <a:gd name="T17" fmla="*/ 23 h 24"/>
                <a:gd name="T18" fmla="*/ 0 w 53"/>
                <a:gd name="T1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24">
                  <a:moveTo>
                    <a:pt x="0" y="11"/>
                  </a:moveTo>
                  <a:lnTo>
                    <a:pt x="0" y="11"/>
                  </a:lnTo>
                  <a:cubicBezTo>
                    <a:pt x="4" y="2"/>
                    <a:pt x="14" y="0"/>
                    <a:pt x="24" y="2"/>
                  </a:cubicBezTo>
                  <a:cubicBezTo>
                    <a:pt x="34" y="5"/>
                    <a:pt x="42" y="6"/>
                    <a:pt x="53" y="8"/>
                  </a:cubicBezTo>
                  <a:cubicBezTo>
                    <a:pt x="50" y="9"/>
                    <a:pt x="49" y="10"/>
                    <a:pt x="47" y="13"/>
                  </a:cubicBezTo>
                  <a:cubicBezTo>
                    <a:pt x="40" y="13"/>
                    <a:pt x="30" y="11"/>
                    <a:pt x="21" y="13"/>
                  </a:cubicBezTo>
                  <a:cubicBezTo>
                    <a:pt x="28" y="15"/>
                    <a:pt x="37" y="17"/>
                    <a:pt x="43" y="17"/>
                  </a:cubicBezTo>
                  <a:cubicBezTo>
                    <a:pt x="44" y="19"/>
                    <a:pt x="46" y="23"/>
                    <a:pt x="46" y="23"/>
                  </a:cubicBezTo>
                  <a:cubicBezTo>
                    <a:pt x="40" y="23"/>
                    <a:pt x="26" y="24"/>
                    <a:pt x="17" y="23"/>
                  </a:cubicBezTo>
                  <a:cubicBezTo>
                    <a:pt x="9" y="22"/>
                    <a:pt x="3" y="16"/>
                    <a:pt x="0"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6" name="Freeform 1031"/>
            <p:cNvSpPr>
              <a:spLocks/>
            </p:cNvSpPr>
            <p:nvPr userDrawn="1"/>
          </p:nvSpPr>
          <p:spPr bwMode="auto">
            <a:xfrm>
              <a:off x="314" y="278"/>
              <a:ext cx="2" cy="7"/>
            </a:xfrm>
            <a:custGeom>
              <a:avLst/>
              <a:gdLst>
                <a:gd name="T0" fmla="*/ 6 w 6"/>
                <a:gd name="T1" fmla="*/ 0 h 16"/>
                <a:gd name="T2" fmla="*/ 6 w 6"/>
                <a:gd name="T3" fmla="*/ 0 h 16"/>
                <a:gd name="T4" fmla="*/ 5 w 6"/>
                <a:gd name="T5" fmla="*/ 16 h 16"/>
                <a:gd name="T6" fmla="*/ 0 w 6"/>
                <a:gd name="T7" fmla="*/ 16 h 16"/>
                <a:gd name="T8" fmla="*/ 6 w 6"/>
                <a:gd name="T9" fmla="*/ 0 h 16"/>
              </a:gdLst>
              <a:ahLst/>
              <a:cxnLst>
                <a:cxn ang="0">
                  <a:pos x="T0" y="T1"/>
                </a:cxn>
                <a:cxn ang="0">
                  <a:pos x="T2" y="T3"/>
                </a:cxn>
                <a:cxn ang="0">
                  <a:pos x="T4" y="T5"/>
                </a:cxn>
                <a:cxn ang="0">
                  <a:pos x="T6" y="T7"/>
                </a:cxn>
                <a:cxn ang="0">
                  <a:pos x="T8" y="T9"/>
                </a:cxn>
              </a:cxnLst>
              <a:rect l="0" t="0" r="r" b="b"/>
              <a:pathLst>
                <a:path w="6" h="16">
                  <a:moveTo>
                    <a:pt x="6" y="0"/>
                  </a:moveTo>
                  <a:lnTo>
                    <a:pt x="6" y="0"/>
                  </a:lnTo>
                  <a:cubicBezTo>
                    <a:pt x="6" y="6"/>
                    <a:pt x="5" y="12"/>
                    <a:pt x="5" y="16"/>
                  </a:cubicBezTo>
                  <a:lnTo>
                    <a:pt x="0" y="16"/>
                  </a:lnTo>
                  <a:cubicBezTo>
                    <a:pt x="2" y="11"/>
                    <a:pt x="5" y="7"/>
                    <a:pt x="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7" name="Freeform 1032"/>
            <p:cNvSpPr>
              <a:spLocks/>
            </p:cNvSpPr>
            <p:nvPr userDrawn="1"/>
          </p:nvSpPr>
          <p:spPr bwMode="auto">
            <a:xfrm>
              <a:off x="307" y="276"/>
              <a:ext cx="5" cy="9"/>
            </a:xfrm>
            <a:custGeom>
              <a:avLst/>
              <a:gdLst>
                <a:gd name="T0" fmla="*/ 12 w 12"/>
                <a:gd name="T1" fmla="*/ 0 h 20"/>
                <a:gd name="T2" fmla="*/ 12 w 12"/>
                <a:gd name="T3" fmla="*/ 0 h 20"/>
                <a:gd name="T4" fmla="*/ 6 w 12"/>
                <a:gd name="T5" fmla="*/ 20 h 20"/>
                <a:gd name="T6" fmla="*/ 0 w 12"/>
                <a:gd name="T7" fmla="*/ 20 h 20"/>
                <a:gd name="T8" fmla="*/ 12 w 12"/>
                <a:gd name="T9" fmla="*/ 0 h 20"/>
              </a:gdLst>
              <a:ahLst/>
              <a:cxnLst>
                <a:cxn ang="0">
                  <a:pos x="T0" y="T1"/>
                </a:cxn>
                <a:cxn ang="0">
                  <a:pos x="T2" y="T3"/>
                </a:cxn>
                <a:cxn ang="0">
                  <a:pos x="T4" y="T5"/>
                </a:cxn>
                <a:cxn ang="0">
                  <a:pos x="T6" y="T7"/>
                </a:cxn>
                <a:cxn ang="0">
                  <a:pos x="T8" y="T9"/>
                </a:cxn>
              </a:cxnLst>
              <a:rect l="0" t="0" r="r" b="b"/>
              <a:pathLst>
                <a:path w="12" h="20">
                  <a:moveTo>
                    <a:pt x="12" y="0"/>
                  </a:moveTo>
                  <a:lnTo>
                    <a:pt x="12" y="0"/>
                  </a:lnTo>
                  <a:cubicBezTo>
                    <a:pt x="11" y="7"/>
                    <a:pt x="7" y="16"/>
                    <a:pt x="6" y="20"/>
                  </a:cubicBezTo>
                  <a:lnTo>
                    <a:pt x="0" y="20"/>
                  </a:lnTo>
                  <a:cubicBezTo>
                    <a:pt x="2" y="16"/>
                    <a:pt x="10" y="7"/>
                    <a:pt x="1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8" name="Freeform 1033"/>
            <p:cNvSpPr>
              <a:spLocks/>
            </p:cNvSpPr>
            <p:nvPr userDrawn="1"/>
          </p:nvSpPr>
          <p:spPr bwMode="auto">
            <a:xfrm>
              <a:off x="197" y="278"/>
              <a:ext cx="41" cy="14"/>
            </a:xfrm>
            <a:custGeom>
              <a:avLst/>
              <a:gdLst>
                <a:gd name="T0" fmla="*/ 0 w 90"/>
                <a:gd name="T1" fmla="*/ 6 h 32"/>
                <a:gd name="T2" fmla="*/ 0 w 90"/>
                <a:gd name="T3" fmla="*/ 6 h 32"/>
                <a:gd name="T4" fmla="*/ 42 w 90"/>
                <a:gd name="T5" fmla="*/ 4 h 32"/>
                <a:gd name="T6" fmla="*/ 76 w 90"/>
                <a:gd name="T7" fmla="*/ 12 h 32"/>
                <a:gd name="T8" fmla="*/ 73 w 90"/>
                <a:gd name="T9" fmla="*/ 17 h 32"/>
                <a:gd name="T10" fmla="*/ 74 w 90"/>
                <a:gd name="T11" fmla="*/ 19 h 32"/>
                <a:gd name="T12" fmla="*/ 34 w 90"/>
                <a:gd name="T13" fmla="*/ 15 h 32"/>
                <a:gd name="T14" fmla="*/ 78 w 90"/>
                <a:gd name="T15" fmla="*/ 24 h 32"/>
                <a:gd name="T16" fmla="*/ 90 w 90"/>
                <a:gd name="T17" fmla="*/ 31 h 32"/>
                <a:gd name="T18" fmla="*/ 37 w 90"/>
                <a:gd name="T19" fmla="*/ 30 h 32"/>
                <a:gd name="T20" fmla="*/ 0 w 90"/>
                <a:gd name="T21"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32">
                  <a:moveTo>
                    <a:pt x="0" y="6"/>
                  </a:moveTo>
                  <a:lnTo>
                    <a:pt x="0" y="6"/>
                  </a:lnTo>
                  <a:cubicBezTo>
                    <a:pt x="11" y="0"/>
                    <a:pt x="30" y="1"/>
                    <a:pt x="42" y="4"/>
                  </a:cubicBezTo>
                  <a:cubicBezTo>
                    <a:pt x="52" y="6"/>
                    <a:pt x="70" y="10"/>
                    <a:pt x="76" y="12"/>
                  </a:cubicBezTo>
                  <a:cubicBezTo>
                    <a:pt x="75" y="13"/>
                    <a:pt x="74" y="15"/>
                    <a:pt x="73" y="17"/>
                  </a:cubicBezTo>
                  <a:cubicBezTo>
                    <a:pt x="73" y="18"/>
                    <a:pt x="73" y="18"/>
                    <a:pt x="74" y="19"/>
                  </a:cubicBezTo>
                  <a:cubicBezTo>
                    <a:pt x="73" y="19"/>
                    <a:pt x="48" y="14"/>
                    <a:pt x="34" y="15"/>
                  </a:cubicBezTo>
                  <a:cubicBezTo>
                    <a:pt x="47" y="20"/>
                    <a:pt x="77" y="24"/>
                    <a:pt x="78" y="24"/>
                  </a:cubicBezTo>
                  <a:cubicBezTo>
                    <a:pt x="81" y="28"/>
                    <a:pt x="86" y="30"/>
                    <a:pt x="90" y="31"/>
                  </a:cubicBezTo>
                  <a:cubicBezTo>
                    <a:pt x="86" y="32"/>
                    <a:pt x="46" y="31"/>
                    <a:pt x="37" y="30"/>
                  </a:cubicBezTo>
                  <a:cubicBezTo>
                    <a:pt x="24" y="28"/>
                    <a:pt x="4" y="20"/>
                    <a:pt x="0"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9" name="Freeform 1034"/>
            <p:cNvSpPr>
              <a:spLocks/>
            </p:cNvSpPr>
            <p:nvPr userDrawn="1"/>
          </p:nvSpPr>
          <p:spPr bwMode="auto">
            <a:xfrm>
              <a:off x="317" y="277"/>
              <a:ext cx="4" cy="8"/>
            </a:xfrm>
            <a:custGeom>
              <a:avLst/>
              <a:gdLst>
                <a:gd name="T0" fmla="*/ 7 w 9"/>
                <a:gd name="T1" fmla="*/ 0 h 19"/>
                <a:gd name="T2" fmla="*/ 7 w 9"/>
                <a:gd name="T3" fmla="*/ 0 h 19"/>
                <a:gd name="T4" fmla="*/ 8 w 9"/>
                <a:gd name="T5" fmla="*/ 19 h 19"/>
                <a:gd name="T6" fmla="*/ 0 w 9"/>
                <a:gd name="T7" fmla="*/ 19 h 19"/>
                <a:gd name="T8" fmla="*/ 7 w 9"/>
                <a:gd name="T9" fmla="*/ 0 h 19"/>
              </a:gdLst>
              <a:ahLst/>
              <a:cxnLst>
                <a:cxn ang="0">
                  <a:pos x="T0" y="T1"/>
                </a:cxn>
                <a:cxn ang="0">
                  <a:pos x="T2" y="T3"/>
                </a:cxn>
                <a:cxn ang="0">
                  <a:pos x="T4" y="T5"/>
                </a:cxn>
                <a:cxn ang="0">
                  <a:pos x="T6" y="T7"/>
                </a:cxn>
                <a:cxn ang="0">
                  <a:pos x="T8" y="T9"/>
                </a:cxn>
              </a:cxnLst>
              <a:rect l="0" t="0" r="r" b="b"/>
              <a:pathLst>
                <a:path w="9" h="19">
                  <a:moveTo>
                    <a:pt x="7" y="0"/>
                  </a:moveTo>
                  <a:lnTo>
                    <a:pt x="7" y="0"/>
                  </a:lnTo>
                  <a:cubicBezTo>
                    <a:pt x="8" y="5"/>
                    <a:pt x="9" y="13"/>
                    <a:pt x="8" y="19"/>
                  </a:cubicBezTo>
                  <a:lnTo>
                    <a:pt x="0" y="19"/>
                  </a:lnTo>
                  <a:cubicBezTo>
                    <a:pt x="1" y="12"/>
                    <a:pt x="5" y="6"/>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0" name="Freeform 1035"/>
            <p:cNvSpPr>
              <a:spLocks/>
            </p:cNvSpPr>
            <p:nvPr userDrawn="1"/>
          </p:nvSpPr>
          <p:spPr bwMode="auto">
            <a:xfrm>
              <a:off x="327" y="276"/>
              <a:ext cx="4" cy="9"/>
            </a:xfrm>
            <a:custGeom>
              <a:avLst/>
              <a:gdLst>
                <a:gd name="T0" fmla="*/ 8 w 9"/>
                <a:gd name="T1" fmla="*/ 0 h 20"/>
                <a:gd name="T2" fmla="*/ 8 w 9"/>
                <a:gd name="T3" fmla="*/ 0 h 20"/>
                <a:gd name="T4" fmla="*/ 9 w 9"/>
                <a:gd name="T5" fmla="*/ 20 h 20"/>
                <a:gd name="T6" fmla="*/ 0 w 9"/>
                <a:gd name="T7" fmla="*/ 20 h 20"/>
                <a:gd name="T8" fmla="*/ 8 w 9"/>
                <a:gd name="T9" fmla="*/ 0 h 20"/>
              </a:gdLst>
              <a:ahLst/>
              <a:cxnLst>
                <a:cxn ang="0">
                  <a:pos x="T0" y="T1"/>
                </a:cxn>
                <a:cxn ang="0">
                  <a:pos x="T2" y="T3"/>
                </a:cxn>
                <a:cxn ang="0">
                  <a:pos x="T4" y="T5"/>
                </a:cxn>
                <a:cxn ang="0">
                  <a:pos x="T6" y="T7"/>
                </a:cxn>
                <a:cxn ang="0">
                  <a:pos x="T8" y="T9"/>
                </a:cxn>
              </a:cxnLst>
              <a:rect l="0" t="0" r="r" b="b"/>
              <a:pathLst>
                <a:path w="9" h="20">
                  <a:moveTo>
                    <a:pt x="8" y="0"/>
                  </a:moveTo>
                  <a:lnTo>
                    <a:pt x="8" y="0"/>
                  </a:lnTo>
                  <a:cubicBezTo>
                    <a:pt x="9" y="6"/>
                    <a:pt x="8" y="15"/>
                    <a:pt x="9" y="20"/>
                  </a:cubicBezTo>
                  <a:lnTo>
                    <a:pt x="0" y="20"/>
                  </a:lnTo>
                  <a:cubicBezTo>
                    <a:pt x="2" y="13"/>
                    <a:pt x="6" y="8"/>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1" name="Freeform 1036"/>
            <p:cNvSpPr>
              <a:spLocks/>
            </p:cNvSpPr>
            <p:nvPr userDrawn="1"/>
          </p:nvSpPr>
          <p:spPr bwMode="auto">
            <a:xfrm>
              <a:off x="222" y="274"/>
              <a:ext cx="11" cy="4"/>
            </a:xfrm>
            <a:custGeom>
              <a:avLst/>
              <a:gdLst>
                <a:gd name="T0" fmla="*/ 0 w 24"/>
                <a:gd name="T1" fmla="*/ 0 h 9"/>
                <a:gd name="T2" fmla="*/ 0 w 24"/>
                <a:gd name="T3" fmla="*/ 0 h 9"/>
                <a:gd name="T4" fmla="*/ 22 w 24"/>
                <a:gd name="T5" fmla="*/ 6 h 9"/>
                <a:gd name="T6" fmla="*/ 24 w 24"/>
                <a:gd name="T7" fmla="*/ 9 h 9"/>
                <a:gd name="T8" fmla="*/ 0 w 24"/>
                <a:gd name="T9" fmla="*/ 0 h 9"/>
              </a:gdLst>
              <a:ahLst/>
              <a:cxnLst>
                <a:cxn ang="0">
                  <a:pos x="T0" y="T1"/>
                </a:cxn>
                <a:cxn ang="0">
                  <a:pos x="T2" y="T3"/>
                </a:cxn>
                <a:cxn ang="0">
                  <a:pos x="T4" y="T5"/>
                </a:cxn>
                <a:cxn ang="0">
                  <a:pos x="T6" y="T7"/>
                </a:cxn>
                <a:cxn ang="0">
                  <a:pos x="T8" y="T9"/>
                </a:cxn>
              </a:cxnLst>
              <a:rect l="0" t="0" r="r" b="b"/>
              <a:pathLst>
                <a:path w="24" h="9">
                  <a:moveTo>
                    <a:pt x="0" y="0"/>
                  </a:moveTo>
                  <a:lnTo>
                    <a:pt x="0" y="0"/>
                  </a:lnTo>
                  <a:cubicBezTo>
                    <a:pt x="7" y="2"/>
                    <a:pt x="19" y="5"/>
                    <a:pt x="22" y="6"/>
                  </a:cubicBezTo>
                  <a:cubicBezTo>
                    <a:pt x="23" y="7"/>
                    <a:pt x="23" y="8"/>
                    <a:pt x="24" y="9"/>
                  </a:cubicBezTo>
                  <a:cubicBezTo>
                    <a:pt x="23" y="8"/>
                    <a:pt x="6" y="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2" name="Freeform 1037"/>
            <p:cNvSpPr>
              <a:spLocks/>
            </p:cNvSpPr>
            <p:nvPr userDrawn="1"/>
          </p:nvSpPr>
          <p:spPr bwMode="auto">
            <a:xfrm>
              <a:off x="320" y="268"/>
              <a:ext cx="5" cy="17"/>
            </a:xfrm>
            <a:custGeom>
              <a:avLst/>
              <a:gdLst>
                <a:gd name="T0" fmla="*/ 7 w 11"/>
                <a:gd name="T1" fmla="*/ 0 h 38"/>
                <a:gd name="T2" fmla="*/ 7 w 11"/>
                <a:gd name="T3" fmla="*/ 0 h 38"/>
                <a:gd name="T4" fmla="*/ 11 w 11"/>
                <a:gd name="T5" fmla="*/ 24 h 38"/>
                <a:gd name="T6" fmla="*/ 5 w 11"/>
                <a:gd name="T7" fmla="*/ 38 h 38"/>
                <a:gd name="T8" fmla="*/ 2 w 11"/>
                <a:gd name="T9" fmla="*/ 38 h 38"/>
                <a:gd name="T10" fmla="*/ 0 w 11"/>
                <a:gd name="T11" fmla="*/ 17 h 38"/>
                <a:gd name="T12" fmla="*/ 2 w 11"/>
                <a:gd name="T13" fmla="*/ 6 h 38"/>
                <a:gd name="T14" fmla="*/ 5 w 11"/>
                <a:gd name="T15" fmla="*/ 25 h 38"/>
                <a:gd name="T16" fmla="*/ 7 w 11"/>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8">
                  <a:moveTo>
                    <a:pt x="7" y="0"/>
                  </a:moveTo>
                  <a:lnTo>
                    <a:pt x="7" y="0"/>
                  </a:lnTo>
                  <a:cubicBezTo>
                    <a:pt x="7" y="0"/>
                    <a:pt x="11" y="18"/>
                    <a:pt x="11" y="24"/>
                  </a:cubicBezTo>
                  <a:cubicBezTo>
                    <a:pt x="9" y="29"/>
                    <a:pt x="7" y="34"/>
                    <a:pt x="5" y="38"/>
                  </a:cubicBezTo>
                  <a:lnTo>
                    <a:pt x="2" y="38"/>
                  </a:lnTo>
                  <a:cubicBezTo>
                    <a:pt x="2" y="33"/>
                    <a:pt x="2" y="24"/>
                    <a:pt x="0" y="17"/>
                  </a:cubicBezTo>
                  <a:cubicBezTo>
                    <a:pt x="1" y="13"/>
                    <a:pt x="2" y="9"/>
                    <a:pt x="2" y="6"/>
                  </a:cubicBezTo>
                  <a:cubicBezTo>
                    <a:pt x="4" y="13"/>
                    <a:pt x="4" y="16"/>
                    <a:pt x="5" y="25"/>
                  </a:cubicBezTo>
                  <a:cubicBezTo>
                    <a:pt x="6" y="16"/>
                    <a:pt x="7" y="7"/>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3" name="Freeform 1038"/>
            <p:cNvSpPr>
              <a:spLocks/>
            </p:cNvSpPr>
            <p:nvPr userDrawn="1"/>
          </p:nvSpPr>
          <p:spPr bwMode="auto">
            <a:xfrm>
              <a:off x="311" y="269"/>
              <a:ext cx="6" cy="16"/>
            </a:xfrm>
            <a:custGeom>
              <a:avLst/>
              <a:gdLst>
                <a:gd name="T0" fmla="*/ 11 w 15"/>
                <a:gd name="T1" fmla="*/ 0 h 36"/>
                <a:gd name="T2" fmla="*/ 11 w 15"/>
                <a:gd name="T3" fmla="*/ 0 h 36"/>
                <a:gd name="T4" fmla="*/ 5 w 15"/>
                <a:gd name="T5" fmla="*/ 36 h 36"/>
                <a:gd name="T6" fmla="*/ 0 w 15"/>
                <a:gd name="T7" fmla="*/ 36 h 36"/>
                <a:gd name="T8" fmla="*/ 6 w 15"/>
                <a:gd name="T9" fmla="*/ 1 h 36"/>
                <a:gd name="T10" fmla="*/ 7 w 15"/>
                <a:gd name="T11" fmla="*/ 21 h 36"/>
                <a:gd name="T12" fmla="*/ 11 w 15"/>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15" h="36">
                  <a:moveTo>
                    <a:pt x="11" y="0"/>
                  </a:moveTo>
                  <a:lnTo>
                    <a:pt x="11" y="0"/>
                  </a:lnTo>
                  <a:cubicBezTo>
                    <a:pt x="15" y="20"/>
                    <a:pt x="11" y="27"/>
                    <a:pt x="5" y="36"/>
                  </a:cubicBezTo>
                  <a:lnTo>
                    <a:pt x="0" y="36"/>
                  </a:lnTo>
                  <a:cubicBezTo>
                    <a:pt x="3" y="30"/>
                    <a:pt x="6" y="12"/>
                    <a:pt x="6" y="1"/>
                  </a:cubicBezTo>
                  <a:cubicBezTo>
                    <a:pt x="6" y="2"/>
                    <a:pt x="8" y="13"/>
                    <a:pt x="7" y="21"/>
                  </a:cubicBezTo>
                  <a:cubicBezTo>
                    <a:pt x="9" y="13"/>
                    <a:pt x="10" y="8"/>
                    <a:pt x="1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4" name="Freeform 1039"/>
            <p:cNvSpPr>
              <a:spLocks/>
            </p:cNvSpPr>
            <p:nvPr userDrawn="1"/>
          </p:nvSpPr>
          <p:spPr bwMode="auto">
            <a:xfrm>
              <a:off x="295" y="267"/>
              <a:ext cx="13" cy="14"/>
            </a:xfrm>
            <a:custGeom>
              <a:avLst/>
              <a:gdLst>
                <a:gd name="T0" fmla="*/ 28 w 28"/>
                <a:gd name="T1" fmla="*/ 0 h 31"/>
                <a:gd name="T2" fmla="*/ 28 w 28"/>
                <a:gd name="T3" fmla="*/ 0 h 31"/>
                <a:gd name="T4" fmla="*/ 16 w 28"/>
                <a:gd name="T5" fmla="*/ 23 h 31"/>
                <a:gd name="T6" fmla="*/ 27 w 28"/>
                <a:gd name="T7" fmla="*/ 13 h 31"/>
                <a:gd name="T8" fmla="*/ 24 w 28"/>
                <a:gd name="T9" fmla="*/ 24 h 31"/>
                <a:gd name="T10" fmla="*/ 0 w 28"/>
                <a:gd name="T11" fmla="*/ 20 h 31"/>
                <a:gd name="T12" fmla="*/ 28 w 28"/>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28" h="31">
                  <a:moveTo>
                    <a:pt x="28" y="0"/>
                  </a:moveTo>
                  <a:lnTo>
                    <a:pt x="28" y="0"/>
                  </a:lnTo>
                  <a:cubicBezTo>
                    <a:pt x="28" y="10"/>
                    <a:pt x="23" y="20"/>
                    <a:pt x="16" y="23"/>
                  </a:cubicBezTo>
                  <a:cubicBezTo>
                    <a:pt x="24" y="21"/>
                    <a:pt x="27" y="13"/>
                    <a:pt x="27" y="13"/>
                  </a:cubicBezTo>
                  <a:cubicBezTo>
                    <a:pt x="27" y="15"/>
                    <a:pt x="26" y="21"/>
                    <a:pt x="24" y="24"/>
                  </a:cubicBezTo>
                  <a:cubicBezTo>
                    <a:pt x="16" y="31"/>
                    <a:pt x="3" y="29"/>
                    <a:pt x="0" y="20"/>
                  </a:cubicBezTo>
                  <a:cubicBezTo>
                    <a:pt x="14" y="26"/>
                    <a:pt x="24" y="15"/>
                    <a:pt x="2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5" name="Freeform 1040"/>
            <p:cNvSpPr>
              <a:spLocks/>
            </p:cNvSpPr>
            <p:nvPr userDrawn="1"/>
          </p:nvSpPr>
          <p:spPr bwMode="auto">
            <a:xfrm>
              <a:off x="231" y="268"/>
              <a:ext cx="26" cy="15"/>
            </a:xfrm>
            <a:custGeom>
              <a:avLst/>
              <a:gdLst>
                <a:gd name="T0" fmla="*/ 0 w 59"/>
                <a:gd name="T1" fmla="*/ 7 h 34"/>
                <a:gd name="T2" fmla="*/ 0 w 59"/>
                <a:gd name="T3" fmla="*/ 7 h 34"/>
                <a:gd name="T4" fmla="*/ 24 w 59"/>
                <a:gd name="T5" fmla="*/ 4 h 34"/>
                <a:gd name="T6" fmla="*/ 47 w 59"/>
                <a:gd name="T7" fmla="*/ 15 h 34"/>
                <a:gd name="T8" fmla="*/ 48 w 59"/>
                <a:gd name="T9" fmla="*/ 21 h 34"/>
                <a:gd name="T10" fmla="*/ 24 w 59"/>
                <a:gd name="T11" fmla="*/ 15 h 34"/>
                <a:gd name="T12" fmla="*/ 50 w 59"/>
                <a:gd name="T13" fmla="*/ 25 h 34"/>
                <a:gd name="T14" fmla="*/ 59 w 59"/>
                <a:gd name="T15" fmla="*/ 34 h 34"/>
                <a:gd name="T16" fmla="*/ 13 w 59"/>
                <a:gd name="T17" fmla="*/ 24 h 34"/>
                <a:gd name="T18" fmla="*/ 0 w 59"/>
                <a:gd name="T19"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34">
                  <a:moveTo>
                    <a:pt x="0" y="7"/>
                  </a:moveTo>
                  <a:lnTo>
                    <a:pt x="0" y="7"/>
                  </a:lnTo>
                  <a:cubicBezTo>
                    <a:pt x="6" y="2"/>
                    <a:pt x="15" y="0"/>
                    <a:pt x="24" y="4"/>
                  </a:cubicBezTo>
                  <a:cubicBezTo>
                    <a:pt x="26" y="5"/>
                    <a:pt x="41" y="12"/>
                    <a:pt x="47" y="15"/>
                  </a:cubicBezTo>
                  <a:cubicBezTo>
                    <a:pt x="47" y="17"/>
                    <a:pt x="48" y="20"/>
                    <a:pt x="48" y="21"/>
                  </a:cubicBezTo>
                  <a:cubicBezTo>
                    <a:pt x="43" y="19"/>
                    <a:pt x="33" y="16"/>
                    <a:pt x="24" y="15"/>
                  </a:cubicBezTo>
                  <a:cubicBezTo>
                    <a:pt x="34" y="21"/>
                    <a:pt x="46" y="24"/>
                    <a:pt x="50" y="25"/>
                  </a:cubicBezTo>
                  <a:cubicBezTo>
                    <a:pt x="52" y="28"/>
                    <a:pt x="54" y="31"/>
                    <a:pt x="59" y="34"/>
                  </a:cubicBezTo>
                  <a:cubicBezTo>
                    <a:pt x="44" y="31"/>
                    <a:pt x="25" y="29"/>
                    <a:pt x="13" y="24"/>
                  </a:cubicBezTo>
                  <a:cubicBezTo>
                    <a:pt x="9" y="22"/>
                    <a:pt x="1" y="15"/>
                    <a:pt x="0"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6" name="Freeform 1041"/>
            <p:cNvSpPr>
              <a:spLocks/>
            </p:cNvSpPr>
            <p:nvPr userDrawn="1"/>
          </p:nvSpPr>
          <p:spPr bwMode="auto">
            <a:xfrm>
              <a:off x="250" y="268"/>
              <a:ext cx="6" cy="3"/>
            </a:xfrm>
            <a:custGeom>
              <a:avLst/>
              <a:gdLst>
                <a:gd name="T0" fmla="*/ 0 w 14"/>
                <a:gd name="T1" fmla="*/ 0 h 8"/>
                <a:gd name="T2" fmla="*/ 0 w 14"/>
                <a:gd name="T3" fmla="*/ 0 h 8"/>
                <a:gd name="T4" fmla="*/ 14 w 14"/>
                <a:gd name="T5" fmla="*/ 8 h 8"/>
                <a:gd name="T6" fmla="*/ 12 w 14"/>
                <a:gd name="T7" fmla="*/ 8 h 8"/>
                <a:gd name="T8" fmla="*/ 0 w 14"/>
                <a:gd name="T9" fmla="*/ 0 h 8"/>
              </a:gdLst>
              <a:ahLst/>
              <a:cxnLst>
                <a:cxn ang="0">
                  <a:pos x="T0" y="T1"/>
                </a:cxn>
                <a:cxn ang="0">
                  <a:pos x="T2" y="T3"/>
                </a:cxn>
                <a:cxn ang="0">
                  <a:pos x="T4" y="T5"/>
                </a:cxn>
                <a:cxn ang="0">
                  <a:pos x="T6" y="T7"/>
                </a:cxn>
                <a:cxn ang="0">
                  <a:pos x="T8" y="T9"/>
                </a:cxn>
              </a:cxnLst>
              <a:rect l="0" t="0" r="r" b="b"/>
              <a:pathLst>
                <a:path w="14" h="8">
                  <a:moveTo>
                    <a:pt x="0" y="0"/>
                  </a:moveTo>
                  <a:lnTo>
                    <a:pt x="0" y="0"/>
                  </a:lnTo>
                  <a:cubicBezTo>
                    <a:pt x="5" y="2"/>
                    <a:pt x="10" y="6"/>
                    <a:pt x="14" y="8"/>
                  </a:cubicBezTo>
                  <a:lnTo>
                    <a:pt x="12" y="8"/>
                  </a:lnTo>
                  <a:cubicBezTo>
                    <a:pt x="8" y="6"/>
                    <a:pt x="5" y="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7" name="Freeform 1042"/>
            <p:cNvSpPr>
              <a:spLocks/>
            </p:cNvSpPr>
            <p:nvPr userDrawn="1"/>
          </p:nvSpPr>
          <p:spPr bwMode="auto">
            <a:xfrm>
              <a:off x="298" y="263"/>
              <a:ext cx="16" cy="22"/>
            </a:xfrm>
            <a:custGeom>
              <a:avLst/>
              <a:gdLst>
                <a:gd name="T0" fmla="*/ 34 w 37"/>
                <a:gd name="T1" fmla="*/ 0 h 50"/>
                <a:gd name="T2" fmla="*/ 34 w 37"/>
                <a:gd name="T3" fmla="*/ 0 h 50"/>
                <a:gd name="T4" fmla="*/ 18 w 37"/>
                <a:gd name="T5" fmla="*/ 50 h 50"/>
                <a:gd name="T6" fmla="*/ 0 w 37"/>
                <a:gd name="T7" fmla="*/ 50 h 50"/>
                <a:gd name="T8" fmla="*/ 2 w 37"/>
                <a:gd name="T9" fmla="*/ 49 h 50"/>
                <a:gd name="T10" fmla="*/ 32 w 37"/>
                <a:gd name="T11" fmla="*/ 0 h 50"/>
                <a:gd name="T12" fmla="*/ 31 w 37"/>
                <a:gd name="T13" fmla="*/ 19 h 50"/>
                <a:gd name="T14" fmla="*/ 34 w 37"/>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50">
                  <a:moveTo>
                    <a:pt x="34" y="0"/>
                  </a:moveTo>
                  <a:lnTo>
                    <a:pt x="34" y="0"/>
                  </a:lnTo>
                  <a:cubicBezTo>
                    <a:pt x="37" y="21"/>
                    <a:pt x="31" y="38"/>
                    <a:pt x="18" y="50"/>
                  </a:cubicBezTo>
                  <a:lnTo>
                    <a:pt x="0" y="50"/>
                  </a:lnTo>
                  <a:lnTo>
                    <a:pt x="2" y="49"/>
                  </a:lnTo>
                  <a:cubicBezTo>
                    <a:pt x="21" y="42"/>
                    <a:pt x="29" y="25"/>
                    <a:pt x="32" y="0"/>
                  </a:cubicBezTo>
                  <a:cubicBezTo>
                    <a:pt x="32" y="5"/>
                    <a:pt x="32" y="14"/>
                    <a:pt x="31" y="19"/>
                  </a:cubicBezTo>
                  <a:cubicBezTo>
                    <a:pt x="33" y="13"/>
                    <a:pt x="33" y="6"/>
                    <a:pt x="3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8" name="Freeform 1043"/>
            <p:cNvSpPr>
              <a:spLocks/>
            </p:cNvSpPr>
            <p:nvPr userDrawn="1"/>
          </p:nvSpPr>
          <p:spPr bwMode="auto">
            <a:xfrm>
              <a:off x="197" y="261"/>
              <a:ext cx="39" cy="21"/>
            </a:xfrm>
            <a:custGeom>
              <a:avLst/>
              <a:gdLst>
                <a:gd name="T0" fmla="*/ 0 w 87"/>
                <a:gd name="T1" fmla="*/ 3 h 45"/>
                <a:gd name="T2" fmla="*/ 0 w 87"/>
                <a:gd name="T3" fmla="*/ 3 h 45"/>
                <a:gd name="T4" fmla="*/ 40 w 87"/>
                <a:gd name="T5" fmla="*/ 8 h 45"/>
                <a:gd name="T6" fmla="*/ 72 w 87"/>
                <a:gd name="T7" fmla="*/ 23 h 45"/>
                <a:gd name="T8" fmla="*/ 76 w 87"/>
                <a:gd name="T9" fmla="*/ 31 h 45"/>
                <a:gd name="T10" fmla="*/ 28 w 87"/>
                <a:gd name="T11" fmla="*/ 17 h 45"/>
                <a:gd name="T12" fmla="*/ 83 w 87"/>
                <a:gd name="T13" fmla="*/ 38 h 45"/>
                <a:gd name="T14" fmla="*/ 87 w 87"/>
                <a:gd name="T15" fmla="*/ 42 h 45"/>
                <a:gd name="T16" fmla="*/ 80 w 87"/>
                <a:gd name="T17" fmla="*/ 45 h 45"/>
                <a:gd name="T18" fmla="*/ 43 w 87"/>
                <a:gd name="T19" fmla="*/ 37 h 45"/>
                <a:gd name="T20" fmla="*/ 0 w 87"/>
                <a:gd name="T2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45">
                  <a:moveTo>
                    <a:pt x="0" y="3"/>
                  </a:moveTo>
                  <a:lnTo>
                    <a:pt x="0" y="3"/>
                  </a:lnTo>
                  <a:cubicBezTo>
                    <a:pt x="10" y="0"/>
                    <a:pt x="30" y="4"/>
                    <a:pt x="40" y="8"/>
                  </a:cubicBezTo>
                  <a:cubicBezTo>
                    <a:pt x="46" y="11"/>
                    <a:pt x="67" y="19"/>
                    <a:pt x="72" y="23"/>
                  </a:cubicBezTo>
                  <a:cubicBezTo>
                    <a:pt x="74" y="26"/>
                    <a:pt x="74" y="28"/>
                    <a:pt x="76" y="31"/>
                  </a:cubicBezTo>
                  <a:cubicBezTo>
                    <a:pt x="68" y="28"/>
                    <a:pt x="49" y="21"/>
                    <a:pt x="28" y="17"/>
                  </a:cubicBezTo>
                  <a:cubicBezTo>
                    <a:pt x="43" y="24"/>
                    <a:pt x="68" y="33"/>
                    <a:pt x="83" y="38"/>
                  </a:cubicBezTo>
                  <a:cubicBezTo>
                    <a:pt x="84" y="39"/>
                    <a:pt x="86" y="41"/>
                    <a:pt x="87" y="42"/>
                  </a:cubicBezTo>
                  <a:cubicBezTo>
                    <a:pt x="84" y="42"/>
                    <a:pt x="82" y="44"/>
                    <a:pt x="80" y="45"/>
                  </a:cubicBezTo>
                  <a:cubicBezTo>
                    <a:pt x="75" y="45"/>
                    <a:pt x="49" y="39"/>
                    <a:pt x="43" y="37"/>
                  </a:cubicBezTo>
                  <a:cubicBezTo>
                    <a:pt x="24" y="31"/>
                    <a:pt x="2" y="18"/>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9" name="Freeform 1044"/>
            <p:cNvSpPr>
              <a:spLocks/>
            </p:cNvSpPr>
            <p:nvPr userDrawn="1"/>
          </p:nvSpPr>
          <p:spPr bwMode="auto">
            <a:xfrm>
              <a:off x="222" y="260"/>
              <a:ext cx="13" cy="8"/>
            </a:xfrm>
            <a:custGeom>
              <a:avLst/>
              <a:gdLst>
                <a:gd name="T0" fmla="*/ 0 w 29"/>
                <a:gd name="T1" fmla="*/ 0 h 16"/>
                <a:gd name="T2" fmla="*/ 0 w 29"/>
                <a:gd name="T3" fmla="*/ 0 h 16"/>
                <a:gd name="T4" fmla="*/ 29 w 29"/>
                <a:gd name="T5" fmla="*/ 15 h 16"/>
                <a:gd name="T6" fmla="*/ 25 w 29"/>
                <a:gd name="T7" fmla="*/ 16 h 16"/>
                <a:gd name="T8" fmla="*/ 0 w 29"/>
                <a:gd name="T9" fmla="*/ 0 h 16"/>
              </a:gdLst>
              <a:ahLst/>
              <a:cxnLst>
                <a:cxn ang="0">
                  <a:pos x="T0" y="T1"/>
                </a:cxn>
                <a:cxn ang="0">
                  <a:pos x="T2" y="T3"/>
                </a:cxn>
                <a:cxn ang="0">
                  <a:pos x="T4" y="T5"/>
                </a:cxn>
                <a:cxn ang="0">
                  <a:pos x="T6" y="T7"/>
                </a:cxn>
                <a:cxn ang="0">
                  <a:pos x="T8" y="T9"/>
                </a:cxn>
              </a:cxnLst>
              <a:rect l="0" t="0" r="r" b="b"/>
              <a:pathLst>
                <a:path w="29" h="16">
                  <a:moveTo>
                    <a:pt x="0" y="0"/>
                  </a:moveTo>
                  <a:lnTo>
                    <a:pt x="0" y="0"/>
                  </a:lnTo>
                  <a:cubicBezTo>
                    <a:pt x="10" y="5"/>
                    <a:pt x="27" y="14"/>
                    <a:pt x="29" y="15"/>
                  </a:cubicBezTo>
                  <a:cubicBezTo>
                    <a:pt x="28" y="15"/>
                    <a:pt x="27" y="15"/>
                    <a:pt x="25" y="16"/>
                  </a:cubicBezTo>
                  <a:cubicBezTo>
                    <a:pt x="25" y="16"/>
                    <a:pt x="7" y="6"/>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0" name="Freeform 1045"/>
            <p:cNvSpPr>
              <a:spLocks/>
            </p:cNvSpPr>
            <p:nvPr userDrawn="1"/>
          </p:nvSpPr>
          <p:spPr bwMode="auto">
            <a:xfrm>
              <a:off x="315" y="257"/>
              <a:ext cx="6" cy="25"/>
            </a:xfrm>
            <a:custGeom>
              <a:avLst/>
              <a:gdLst>
                <a:gd name="T0" fmla="*/ 3 w 12"/>
                <a:gd name="T1" fmla="*/ 0 h 55"/>
                <a:gd name="T2" fmla="*/ 3 w 12"/>
                <a:gd name="T3" fmla="*/ 0 h 55"/>
                <a:gd name="T4" fmla="*/ 12 w 12"/>
                <a:gd name="T5" fmla="*/ 27 h 55"/>
                <a:gd name="T6" fmla="*/ 3 w 12"/>
                <a:gd name="T7" fmla="*/ 55 h 55"/>
                <a:gd name="T8" fmla="*/ 0 w 12"/>
                <a:gd name="T9" fmla="*/ 24 h 55"/>
                <a:gd name="T10" fmla="*/ 1 w 12"/>
                <a:gd name="T11" fmla="*/ 1 h 55"/>
                <a:gd name="T12" fmla="*/ 7 w 12"/>
                <a:gd name="T13" fmla="*/ 28 h 55"/>
                <a:gd name="T14" fmla="*/ 3 w 12"/>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5">
                  <a:moveTo>
                    <a:pt x="3" y="0"/>
                  </a:moveTo>
                  <a:lnTo>
                    <a:pt x="3" y="0"/>
                  </a:lnTo>
                  <a:cubicBezTo>
                    <a:pt x="6" y="6"/>
                    <a:pt x="12" y="22"/>
                    <a:pt x="12" y="27"/>
                  </a:cubicBezTo>
                  <a:cubicBezTo>
                    <a:pt x="12" y="39"/>
                    <a:pt x="6" y="48"/>
                    <a:pt x="3" y="55"/>
                  </a:cubicBezTo>
                  <a:cubicBezTo>
                    <a:pt x="4" y="45"/>
                    <a:pt x="3" y="33"/>
                    <a:pt x="0" y="24"/>
                  </a:cubicBezTo>
                  <a:cubicBezTo>
                    <a:pt x="1" y="17"/>
                    <a:pt x="1" y="8"/>
                    <a:pt x="1" y="1"/>
                  </a:cubicBezTo>
                  <a:cubicBezTo>
                    <a:pt x="2" y="4"/>
                    <a:pt x="6" y="19"/>
                    <a:pt x="7" y="28"/>
                  </a:cubicBezTo>
                  <a:cubicBezTo>
                    <a:pt x="7" y="20"/>
                    <a:pt x="4" y="6"/>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1" name="Freeform 1046"/>
            <p:cNvSpPr>
              <a:spLocks/>
            </p:cNvSpPr>
            <p:nvPr userDrawn="1"/>
          </p:nvSpPr>
          <p:spPr bwMode="auto">
            <a:xfrm>
              <a:off x="323" y="257"/>
              <a:ext cx="7" cy="27"/>
            </a:xfrm>
            <a:custGeom>
              <a:avLst/>
              <a:gdLst>
                <a:gd name="T0" fmla="*/ 0 w 15"/>
                <a:gd name="T1" fmla="*/ 0 h 60"/>
                <a:gd name="T2" fmla="*/ 0 w 15"/>
                <a:gd name="T3" fmla="*/ 0 h 60"/>
                <a:gd name="T4" fmla="*/ 7 w 15"/>
                <a:gd name="T5" fmla="*/ 29 h 60"/>
                <a:gd name="T6" fmla="*/ 2 w 15"/>
                <a:gd name="T7" fmla="*/ 1 h 60"/>
                <a:gd name="T8" fmla="*/ 7 w 15"/>
                <a:gd name="T9" fmla="*/ 15 h 60"/>
                <a:gd name="T10" fmla="*/ 15 w 15"/>
                <a:gd name="T11" fmla="*/ 42 h 60"/>
                <a:gd name="T12" fmla="*/ 7 w 15"/>
                <a:gd name="T13" fmla="*/ 60 h 60"/>
                <a:gd name="T14" fmla="*/ 4 w 15"/>
                <a:gd name="T15" fmla="*/ 31 h 60"/>
                <a:gd name="T16" fmla="*/ 1 w 15"/>
                <a:gd name="T17" fmla="*/ 20 h 60"/>
                <a:gd name="T18" fmla="*/ 0 w 15"/>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60">
                  <a:moveTo>
                    <a:pt x="0" y="0"/>
                  </a:moveTo>
                  <a:lnTo>
                    <a:pt x="0" y="0"/>
                  </a:lnTo>
                  <a:cubicBezTo>
                    <a:pt x="1" y="6"/>
                    <a:pt x="7" y="26"/>
                    <a:pt x="7" y="29"/>
                  </a:cubicBezTo>
                  <a:cubicBezTo>
                    <a:pt x="6" y="19"/>
                    <a:pt x="4" y="10"/>
                    <a:pt x="2" y="1"/>
                  </a:cubicBezTo>
                  <a:cubicBezTo>
                    <a:pt x="2" y="1"/>
                    <a:pt x="6" y="12"/>
                    <a:pt x="7" y="15"/>
                  </a:cubicBezTo>
                  <a:cubicBezTo>
                    <a:pt x="9" y="22"/>
                    <a:pt x="14" y="35"/>
                    <a:pt x="15" y="42"/>
                  </a:cubicBezTo>
                  <a:cubicBezTo>
                    <a:pt x="13" y="49"/>
                    <a:pt x="10" y="54"/>
                    <a:pt x="7" y="60"/>
                  </a:cubicBezTo>
                  <a:cubicBezTo>
                    <a:pt x="7" y="50"/>
                    <a:pt x="6" y="41"/>
                    <a:pt x="4" y="31"/>
                  </a:cubicBezTo>
                  <a:cubicBezTo>
                    <a:pt x="3" y="28"/>
                    <a:pt x="1" y="24"/>
                    <a:pt x="1" y="20"/>
                  </a:cubicBezTo>
                  <a:cubicBezTo>
                    <a:pt x="0" y="14"/>
                    <a:pt x="0"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2" name="Freeform 1047"/>
            <p:cNvSpPr>
              <a:spLocks/>
            </p:cNvSpPr>
            <p:nvPr userDrawn="1"/>
          </p:nvSpPr>
          <p:spPr bwMode="auto">
            <a:xfrm>
              <a:off x="235" y="256"/>
              <a:ext cx="26" cy="18"/>
            </a:xfrm>
            <a:custGeom>
              <a:avLst/>
              <a:gdLst>
                <a:gd name="T0" fmla="*/ 0 w 58"/>
                <a:gd name="T1" fmla="*/ 0 h 39"/>
                <a:gd name="T2" fmla="*/ 0 w 58"/>
                <a:gd name="T3" fmla="*/ 0 h 39"/>
                <a:gd name="T4" fmla="*/ 58 w 58"/>
                <a:gd name="T5" fmla="*/ 34 h 39"/>
                <a:gd name="T6" fmla="*/ 51 w 58"/>
                <a:gd name="T7" fmla="*/ 34 h 39"/>
                <a:gd name="T8" fmla="*/ 23 w 58"/>
                <a:gd name="T9" fmla="*/ 18 h 39"/>
                <a:gd name="T10" fmla="*/ 45 w 58"/>
                <a:gd name="T11" fmla="*/ 35 h 39"/>
                <a:gd name="T12" fmla="*/ 38 w 58"/>
                <a:gd name="T13" fmla="*/ 39 h 39"/>
                <a:gd name="T14" fmla="*/ 12 w 58"/>
                <a:gd name="T15" fmla="*/ 26 h 39"/>
                <a:gd name="T16" fmla="*/ 0 w 58"/>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9">
                  <a:moveTo>
                    <a:pt x="0" y="0"/>
                  </a:moveTo>
                  <a:lnTo>
                    <a:pt x="0" y="0"/>
                  </a:lnTo>
                  <a:cubicBezTo>
                    <a:pt x="27" y="2"/>
                    <a:pt x="41" y="22"/>
                    <a:pt x="58" y="34"/>
                  </a:cubicBezTo>
                  <a:cubicBezTo>
                    <a:pt x="56" y="34"/>
                    <a:pt x="54" y="34"/>
                    <a:pt x="51" y="34"/>
                  </a:cubicBezTo>
                  <a:cubicBezTo>
                    <a:pt x="48" y="33"/>
                    <a:pt x="33" y="22"/>
                    <a:pt x="23" y="18"/>
                  </a:cubicBezTo>
                  <a:cubicBezTo>
                    <a:pt x="28" y="25"/>
                    <a:pt x="38" y="29"/>
                    <a:pt x="45" y="35"/>
                  </a:cubicBezTo>
                  <a:cubicBezTo>
                    <a:pt x="43" y="36"/>
                    <a:pt x="41" y="37"/>
                    <a:pt x="38" y="39"/>
                  </a:cubicBezTo>
                  <a:cubicBezTo>
                    <a:pt x="34" y="37"/>
                    <a:pt x="18" y="28"/>
                    <a:pt x="12" y="26"/>
                  </a:cubicBezTo>
                  <a:cubicBezTo>
                    <a:pt x="5" y="18"/>
                    <a:pt x="0" y="8"/>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3" name="Freeform 1048"/>
            <p:cNvSpPr>
              <a:spLocks/>
            </p:cNvSpPr>
            <p:nvPr userDrawn="1"/>
          </p:nvSpPr>
          <p:spPr bwMode="auto">
            <a:xfrm>
              <a:off x="251" y="255"/>
              <a:ext cx="3" cy="4"/>
            </a:xfrm>
            <a:custGeom>
              <a:avLst/>
              <a:gdLst>
                <a:gd name="T0" fmla="*/ 0 w 7"/>
                <a:gd name="T1" fmla="*/ 0 h 10"/>
                <a:gd name="T2" fmla="*/ 0 w 7"/>
                <a:gd name="T3" fmla="*/ 0 h 10"/>
                <a:gd name="T4" fmla="*/ 7 w 7"/>
                <a:gd name="T5" fmla="*/ 7 h 10"/>
                <a:gd name="T6" fmla="*/ 7 w 7"/>
                <a:gd name="T7" fmla="*/ 10 h 10"/>
                <a:gd name="T8" fmla="*/ 0 w 7"/>
                <a:gd name="T9" fmla="*/ 0 h 10"/>
              </a:gdLst>
              <a:ahLst/>
              <a:cxnLst>
                <a:cxn ang="0">
                  <a:pos x="T0" y="T1"/>
                </a:cxn>
                <a:cxn ang="0">
                  <a:pos x="T2" y="T3"/>
                </a:cxn>
                <a:cxn ang="0">
                  <a:pos x="T4" y="T5"/>
                </a:cxn>
                <a:cxn ang="0">
                  <a:pos x="T6" y="T7"/>
                </a:cxn>
                <a:cxn ang="0">
                  <a:pos x="T8" y="T9"/>
                </a:cxn>
              </a:cxnLst>
              <a:rect l="0" t="0" r="r" b="b"/>
              <a:pathLst>
                <a:path w="7" h="10">
                  <a:moveTo>
                    <a:pt x="0" y="0"/>
                  </a:moveTo>
                  <a:lnTo>
                    <a:pt x="0" y="0"/>
                  </a:lnTo>
                  <a:cubicBezTo>
                    <a:pt x="2" y="2"/>
                    <a:pt x="5" y="5"/>
                    <a:pt x="7" y="7"/>
                  </a:cubicBezTo>
                  <a:cubicBezTo>
                    <a:pt x="7" y="8"/>
                    <a:pt x="7" y="9"/>
                    <a:pt x="7" y="10"/>
                  </a:cubicBezTo>
                  <a:cubicBezTo>
                    <a:pt x="5" y="7"/>
                    <a:pt x="1" y="2"/>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4" name="Freeform 1049"/>
            <p:cNvSpPr>
              <a:spLocks/>
            </p:cNvSpPr>
            <p:nvPr userDrawn="1"/>
          </p:nvSpPr>
          <p:spPr bwMode="auto">
            <a:xfrm>
              <a:off x="252" y="251"/>
              <a:ext cx="45" cy="64"/>
            </a:xfrm>
            <a:custGeom>
              <a:avLst/>
              <a:gdLst>
                <a:gd name="T0" fmla="*/ 13 w 100"/>
                <a:gd name="T1" fmla="*/ 95 h 142"/>
                <a:gd name="T2" fmla="*/ 13 w 100"/>
                <a:gd name="T3" fmla="*/ 95 h 142"/>
                <a:gd name="T4" fmla="*/ 0 w 100"/>
                <a:gd name="T5" fmla="*/ 82 h 142"/>
                <a:gd name="T6" fmla="*/ 16 w 100"/>
                <a:gd name="T7" fmla="*/ 74 h 142"/>
                <a:gd name="T8" fmla="*/ 30 w 100"/>
                <a:gd name="T9" fmla="*/ 78 h 142"/>
                <a:gd name="T10" fmla="*/ 31 w 100"/>
                <a:gd name="T11" fmla="*/ 76 h 142"/>
                <a:gd name="T12" fmla="*/ 2 w 100"/>
                <a:gd name="T13" fmla="*/ 51 h 142"/>
                <a:gd name="T14" fmla="*/ 37 w 100"/>
                <a:gd name="T15" fmla="*/ 61 h 142"/>
                <a:gd name="T16" fmla="*/ 38 w 100"/>
                <a:gd name="T17" fmla="*/ 60 h 142"/>
                <a:gd name="T18" fmla="*/ 14 w 100"/>
                <a:gd name="T19" fmla="*/ 36 h 142"/>
                <a:gd name="T20" fmla="*/ 8 w 100"/>
                <a:gd name="T21" fmla="*/ 0 h 142"/>
                <a:gd name="T22" fmla="*/ 55 w 100"/>
                <a:gd name="T23" fmla="*/ 52 h 142"/>
                <a:gd name="T24" fmla="*/ 42 w 100"/>
                <a:gd name="T25" fmla="*/ 83 h 142"/>
                <a:gd name="T26" fmla="*/ 62 w 100"/>
                <a:gd name="T27" fmla="*/ 110 h 142"/>
                <a:gd name="T28" fmla="*/ 93 w 100"/>
                <a:gd name="T29" fmla="*/ 98 h 142"/>
                <a:gd name="T30" fmla="*/ 100 w 100"/>
                <a:gd name="T31" fmla="*/ 98 h 142"/>
                <a:gd name="T32" fmla="*/ 100 w 100"/>
                <a:gd name="T33" fmla="*/ 110 h 142"/>
                <a:gd name="T34" fmla="*/ 98 w 100"/>
                <a:gd name="T35" fmla="*/ 112 h 142"/>
                <a:gd name="T36" fmla="*/ 100 w 100"/>
                <a:gd name="T37" fmla="*/ 120 h 142"/>
                <a:gd name="T38" fmla="*/ 100 w 100"/>
                <a:gd name="T39" fmla="*/ 129 h 142"/>
                <a:gd name="T40" fmla="*/ 96 w 100"/>
                <a:gd name="T41" fmla="*/ 126 h 142"/>
                <a:gd name="T42" fmla="*/ 100 w 100"/>
                <a:gd name="T43" fmla="*/ 131 h 142"/>
                <a:gd name="T44" fmla="*/ 100 w 100"/>
                <a:gd name="T45" fmla="*/ 133 h 142"/>
                <a:gd name="T46" fmla="*/ 96 w 100"/>
                <a:gd name="T47" fmla="*/ 131 h 142"/>
                <a:gd name="T48" fmla="*/ 91 w 100"/>
                <a:gd name="T49" fmla="*/ 115 h 142"/>
                <a:gd name="T50" fmla="*/ 89 w 100"/>
                <a:gd name="T51" fmla="*/ 116 h 142"/>
                <a:gd name="T52" fmla="*/ 94 w 100"/>
                <a:gd name="T53" fmla="*/ 130 h 142"/>
                <a:gd name="T54" fmla="*/ 87 w 100"/>
                <a:gd name="T55" fmla="*/ 142 h 142"/>
                <a:gd name="T56" fmla="*/ 74 w 100"/>
                <a:gd name="T57" fmla="*/ 134 h 142"/>
                <a:gd name="T58" fmla="*/ 72 w 100"/>
                <a:gd name="T59" fmla="*/ 120 h 142"/>
                <a:gd name="T60" fmla="*/ 70 w 100"/>
                <a:gd name="T61" fmla="*/ 120 h 142"/>
                <a:gd name="T62" fmla="*/ 71 w 100"/>
                <a:gd name="T63" fmla="*/ 133 h 142"/>
                <a:gd name="T64" fmla="*/ 61 w 100"/>
                <a:gd name="T65" fmla="*/ 142 h 142"/>
                <a:gd name="T66" fmla="*/ 52 w 100"/>
                <a:gd name="T67" fmla="*/ 132 h 142"/>
                <a:gd name="T68" fmla="*/ 55 w 100"/>
                <a:gd name="T69" fmla="*/ 119 h 142"/>
                <a:gd name="T70" fmla="*/ 54 w 100"/>
                <a:gd name="T71" fmla="*/ 118 h 142"/>
                <a:gd name="T72" fmla="*/ 48 w 100"/>
                <a:gd name="T73" fmla="*/ 133 h 142"/>
                <a:gd name="T74" fmla="*/ 34 w 100"/>
                <a:gd name="T75" fmla="*/ 134 h 142"/>
                <a:gd name="T76" fmla="*/ 30 w 100"/>
                <a:gd name="T77" fmla="*/ 121 h 142"/>
                <a:gd name="T78" fmla="*/ 38 w 100"/>
                <a:gd name="T79" fmla="*/ 111 h 142"/>
                <a:gd name="T80" fmla="*/ 36 w 100"/>
                <a:gd name="T81" fmla="*/ 110 h 142"/>
                <a:gd name="T82" fmla="*/ 26 w 100"/>
                <a:gd name="T83" fmla="*/ 120 h 142"/>
                <a:gd name="T84" fmla="*/ 8 w 100"/>
                <a:gd name="T85" fmla="*/ 116 h 142"/>
                <a:gd name="T86" fmla="*/ 14 w 100"/>
                <a:gd name="T87" fmla="*/ 100 h 142"/>
                <a:gd name="T88" fmla="*/ 28 w 100"/>
                <a:gd name="T89" fmla="*/ 97 h 142"/>
                <a:gd name="T90" fmla="*/ 27 w 100"/>
                <a:gd name="T91" fmla="*/ 95 h 142"/>
                <a:gd name="T92" fmla="*/ 13 w 100"/>
                <a:gd name="T93" fmla="*/ 9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142">
                  <a:moveTo>
                    <a:pt x="13" y="95"/>
                  </a:moveTo>
                  <a:lnTo>
                    <a:pt x="13" y="95"/>
                  </a:lnTo>
                  <a:cubicBezTo>
                    <a:pt x="5" y="94"/>
                    <a:pt x="2" y="86"/>
                    <a:pt x="0" y="82"/>
                  </a:cubicBezTo>
                  <a:cubicBezTo>
                    <a:pt x="3" y="80"/>
                    <a:pt x="8" y="72"/>
                    <a:pt x="16" y="74"/>
                  </a:cubicBezTo>
                  <a:cubicBezTo>
                    <a:pt x="21" y="75"/>
                    <a:pt x="26" y="76"/>
                    <a:pt x="30" y="78"/>
                  </a:cubicBezTo>
                  <a:cubicBezTo>
                    <a:pt x="31" y="77"/>
                    <a:pt x="31" y="77"/>
                    <a:pt x="31" y="76"/>
                  </a:cubicBezTo>
                  <a:cubicBezTo>
                    <a:pt x="14" y="72"/>
                    <a:pt x="2" y="65"/>
                    <a:pt x="2" y="51"/>
                  </a:cubicBezTo>
                  <a:cubicBezTo>
                    <a:pt x="15" y="42"/>
                    <a:pt x="28" y="50"/>
                    <a:pt x="37" y="61"/>
                  </a:cubicBezTo>
                  <a:lnTo>
                    <a:pt x="38" y="60"/>
                  </a:lnTo>
                  <a:cubicBezTo>
                    <a:pt x="31" y="49"/>
                    <a:pt x="22" y="44"/>
                    <a:pt x="14" y="36"/>
                  </a:cubicBezTo>
                  <a:cubicBezTo>
                    <a:pt x="7" y="28"/>
                    <a:pt x="4" y="12"/>
                    <a:pt x="8" y="0"/>
                  </a:cubicBezTo>
                  <a:cubicBezTo>
                    <a:pt x="23" y="19"/>
                    <a:pt x="49" y="37"/>
                    <a:pt x="55" y="52"/>
                  </a:cubicBezTo>
                  <a:cubicBezTo>
                    <a:pt x="62" y="68"/>
                    <a:pt x="45" y="72"/>
                    <a:pt x="42" y="83"/>
                  </a:cubicBezTo>
                  <a:cubicBezTo>
                    <a:pt x="39" y="96"/>
                    <a:pt x="47" y="105"/>
                    <a:pt x="62" y="110"/>
                  </a:cubicBezTo>
                  <a:cubicBezTo>
                    <a:pt x="74" y="114"/>
                    <a:pt x="88" y="110"/>
                    <a:pt x="93" y="98"/>
                  </a:cubicBezTo>
                  <a:cubicBezTo>
                    <a:pt x="96" y="98"/>
                    <a:pt x="97" y="99"/>
                    <a:pt x="100" y="98"/>
                  </a:cubicBezTo>
                  <a:lnTo>
                    <a:pt x="100" y="110"/>
                  </a:lnTo>
                  <a:cubicBezTo>
                    <a:pt x="98" y="111"/>
                    <a:pt x="100" y="110"/>
                    <a:pt x="98" y="112"/>
                  </a:cubicBezTo>
                  <a:cubicBezTo>
                    <a:pt x="99" y="115"/>
                    <a:pt x="100" y="118"/>
                    <a:pt x="100" y="120"/>
                  </a:cubicBezTo>
                  <a:lnTo>
                    <a:pt x="100" y="129"/>
                  </a:lnTo>
                  <a:cubicBezTo>
                    <a:pt x="99" y="129"/>
                    <a:pt x="98" y="129"/>
                    <a:pt x="96" y="126"/>
                  </a:cubicBezTo>
                  <a:cubicBezTo>
                    <a:pt x="97" y="129"/>
                    <a:pt x="98" y="130"/>
                    <a:pt x="100" y="131"/>
                  </a:cubicBezTo>
                  <a:lnTo>
                    <a:pt x="100" y="133"/>
                  </a:lnTo>
                  <a:cubicBezTo>
                    <a:pt x="99" y="133"/>
                    <a:pt x="97" y="132"/>
                    <a:pt x="96" y="131"/>
                  </a:cubicBezTo>
                  <a:cubicBezTo>
                    <a:pt x="94" y="127"/>
                    <a:pt x="93" y="119"/>
                    <a:pt x="91" y="115"/>
                  </a:cubicBezTo>
                  <a:cubicBezTo>
                    <a:pt x="91" y="114"/>
                    <a:pt x="89" y="114"/>
                    <a:pt x="89" y="116"/>
                  </a:cubicBezTo>
                  <a:cubicBezTo>
                    <a:pt x="90" y="118"/>
                    <a:pt x="93" y="128"/>
                    <a:pt x="94" y="130"/>
                  </a:cubicBezTo>
                  <a:cubicBezTo>
                    <a:pt x="95" y="137"/>
                    <a:pt x="90" y="138"/>
                    <a:pt x="87" y="142"/>
                  </a:cubicBezTo>
                  <a:cubicBezTo>
                    <a:pt x="81" y="139"/>
                    <a:pt x="75" y="141"/>
                    <a:pt x="74" y="134"/>
                  </a:cubicBezTo>
                  <a:cubicBezTo>
                    <a:pt x="73" y="129"/>
                    <a:pt x="73" y="125"/>
                    <a:pt x="72" y="120"/>
                  </a:cubicBezTo>
                  <a:cubicBezTo>
                    <a:pt x="72" y="119"/>
                    <a:pt x="70" y="119"/>
                    <a:pt x="70" y="120"/>
                  </a:cubicBezTo>
                  <a:cubicBezTo>
                    <a:pt x="71" y="125"/>
                    <a:pt x="71" y="132"/>
                    <a:pt x="71" y="133"/>
                  </a:cubicBezTo>
                  <a:cubicBezTo>
                    <a:pt x="71" y="139"/>
                    <a:pt x="65" y="139"/>
                    <a:pt x="61" y="142"/>
                  </a:cubicBezTo>
                  <a:cubicBezTo>
                    <a:pt x="57" y="139"/>
                    <a:pt x="51" y="138"/>
                    <a:pt x="52" y="132"/>
                  </a:cubicBezTo>
                  <a:cubicBezTo>
                    <a:pt x="52" y="130"/>
                    <a:pt x="55" y="122"/>
                    <a:pt x="55" y="119"/>
                  </a:cubicBezTo>
                  <a:cubicBezTo>
                    <a:pt x="56" y="118"/>
                    <a:pt x="54" y="118"/>
                    <a:pt x="54" y="118"/>
                  </a:cubicBezTo>
                  <a:cubicBezTo>
                    <a:pt x="53" y="122"/>
                    <a:pt x="50" y="129"/>
                    <a:pt x="48" y="133"/>
                  </a:cubicBezTo>
                  <a:cubicBezTo>
                    <a:pt x="45" y="138"/>
                    <a:pt x="40" y="134"/>
                    <a:pt x="34" y="134"/>
                  </a:cubicBezTo>
                  <a:cubicBezTo>
                    <a:pt x="32" y="130"/>
                    <a:pt x="26" y="126"/>
                    <a:pt x="30" y="121"/>
                  </a:cubicBezTo>
                  <a:cubicBezTo>
                    <a:pt x="31" y="119"/>
                    <a:pt x="38" y="111"/>
                    <a:pt x="38" y="111"/>
                  </a:cubicBezTo>
                  <a:cubicBezTo>
                    <a:pt x="38" y="110"/>
                    <a:pt x="37" y="109"/>
                    <a:pt x="36" y="110"/>
                  </a:cubicBezTo>
                  <a:cubicBezTo>
                    <a:pt x="34" y="111"/>
                    <a:pt x="31" y="115"/>
                    <a:pt x="26" y="120"/>
                  </a:cubicBezTo>
                  <a:cubicBezTo>
                    <a:pt x="21" y="124"/>
                    <a:pt x="11" y="116"/>
                    <a:pt x="8" y="116"/>
                  </a:cubicBezTo>
                  <a:cubicBezTo>
                    <a:pt x="9" y="111"/>
                    <a:pt x="8" y="103"/>
                    <a:pt x="14" y="100"/>
                  </a:cubicBezTo>
                  <a:cubicBezTo>
                    <a:pt x="19" y="98"/>
                    <a:pt x="26" y="97"/>
                    <a:pt x="28" y="97"/>
                  </a:cubicBezTo>
                  <a:cubicBezTo>
                    <a:pt x="28" y="96"/>
                    <a:pt x="27" y="95"/>
                    <a:pt x="27" y="95"/>
                  </a:cubicBezTo>
                  <a:cubicBezTo>
                    <a:pt x="23" y="96"/>
                    <a:pt x="17" y="96"/>
                    <a:pt x="13" y="9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5" name="Freeform 1050"/>
            <p:cNvSpPr>
              <a:spLocks/>
            </p:cNvSpPr>
            <p:nvPr userDrawn="1"/>
          </p:nvSpPr>
          <p:spPr bwMode="auto">
            <a:xfrm>
              <a:off x="224" y="248"/>
              <a:ext cx="10" cy="7"/>
            </a:xfrm>
            <a:custGeom>
              <a:avLst/>
              <a:gdLst>
                <a:gd name="T0" fmla="*/ 0 w 22"/>
                <a:gd name="T1" fmla="*/ 0 h 16"/>
                <a:gd name="T2" fmla="*/ 0 w 22"/>
                <a:gd name="T3" fmla="*/ 0 h 16"/>
                <a:gd name="T4" fmla="*/ 22 w 22"/>
                <a:gd name="T5" fmla="*/ 14 h 16"/>
                <a:gd name="T6" fmla="*/ 20 w 22"/>
                <a:gd name="T7" fmla="*/ 14 h 16"/>
                <a:gd name="T8" fmla="*/ 20 w 22"/>
                <a:gd name="T9" fmla="*/ 16 h 16"/>
                <a:gd name="T10" fmla="*/ 0 w 22"/>
                <a:gd name="T11" fmla="*/ 0 h 16"/>
              </a:gdLst>
              <a:ahLst/>
              <a:cxnLst>
                <a:cxn ang="0">
                  <a:pos x="T0" y="T1"/>
                </a:cxn>
                <a:cxn ang="0">
                  <a:pos x="T2" y="T3"/>
                </a:cxn>
                <a:cxn ang="0">
                  <a:pos x="T4" y="T5"/>
                </a:cxn>
                <a:cxn ang="0">
                  <a:pos x="T6" y="T7"/>
                </a:cxn>
                <a:cxn ang="0">
                  <a:pos x="T8" y="T9"/>
                </a:cxn>
                <a:cxn ang="0">
                  <a:pos x="T10" y="T11"/>
                </a:cxn>
              </a:cxnLst>
              <a:rect l="0" t="0" r="r" b="b"/>
              <a:pathLst>
                <a:path w="22" h="16">
                  <a:moveTo>
                    <a:pt x="0" y="0"/>
                  </a:moveTo>
                  <a:lnTo>
                    <a:pt x="0" y="0"/>
                  </a:lnTo>
                  <a:cubicBezTo>
                    <a:pt x="6" y="3"/>
                    <a:pt x="19" y="11"/>
                    <a:pt x="22" y="14"/>
                  </a:cubicBezTo>
                  <a:cubicBezTo>
                    <a:pt x="21" y="14"/>
                    <a:pt x="21" y="14"/>
                    <a:pt x="20" y="14"/>
                  </a:cubicBezTo>
                  <a:cubicBezTo>
                    <a:pt x="20" y="15"/>
                    <a:pt x="20" y="16"/>
                    <a:pt x="20" y="16"/>
                  </a:cubicBezTo>
                  <a:cubicBezTo>
                    <a:pt x="16" y="12"/>
                    <a:pt x="5"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6" name="Freeform 1051"/>
            <p:cNvSpPr>
              <a:spLocks/>
            </p:cNvSpPr>
            <p:nvPr userDrawn="1"/>
          </p:nvSpPr>
          <p:spPr bwMode="auto">
            <a:xfrm>
              <a:off x="315" y="243"/>
              <a:ext cx="8" cy="31"/>
            </a:xfrm>
            <a:custGeom>
              <a:avLst/>
              <a:gdLst>
                <a:gd name="T0" fmla="*/ 2 w 17"/>
                <a:gd name="T1" fmla="*/ 0 h 68"/>
                <a:gd name="T2" fmla="*/ 2 w 17"/>
                <a:gd name="T3" fmla="*/ 0 h 68"/>
                <a:gd name="T4" fmla="*/ 9 w 17"/>
                <a:gd name="T5" fmla="*/ 14 h 68"/>
                <a:gd name="T6" fmla="*/ 16 w 17"/>
                <a:gd name="T7" fmla="*/ 68 h 68"/>
                <a:gd name="T8" fmla="*/ 0 w 17"/>
                <a:gd name="T9" fmla="*/ 16 h 68"/>
                <a:gd name="T10" fmla="*/ 14 w 17"/>
                <a:gd name="T11" fmla="*/ 42 h 68"/>
                <a:gd name="T12" fmla="*/ 2 w 17"/>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17" h="68">
                  <a:moveTo>
                    <a:pt x="2" y="0"/>
                  </a:moveTo>
                  <a:lnTo>
                    <a:pt x="2" y="0"/>
                  </a:lnTo>
                  <a:cubicBezTo>
                    <a:pt x="2" y="0"/>
                    <a:pt x="8" y="12"/>
                    <a:pt x="9" y="14"/>
                  </a:cubicBezTo>
                  <a:cubicBezTo>
                    <a:pt x="16" y="25"/>
                    <a:pt x="17" y="44"/>
                    <a:pt x="16" y="68"/>
                  </a:cubicBezTo>
                  <a:cubicBezTo>
                    <a:pt x="12" y="44"/>
                    <a:pt x="1" y="26"/>
                    <a:pt x="0" y="16"/>
                  </a:cubicBezTo>
                  <a:cubicBezTo>
                    <a:pt x="5" y="22"/>
                    <a:pt x="10" y="31"/>
                    <a:pt x="14" y="42"/>
                  </a:cubicBezTo>
                  <a:cubicBezTo>
                    <a:pt x="13" y="36"/>
                    <a:pt x="5" y="7"/>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7" name="Freeform 1052"/>
            <p:cNvSpPr>
              <a:spLocks/>
            </p:cNvSpPr>
            <p:nvPr userDrawn="1"/>
          </p:nvSpPr>
          <p:spPr bwMode="auto">
            <a:xfrm>
              <a:off x="199" y="245"/>
              <a:ext cx="40" cy="25"/>
            </a:xfrm>
            <a:custGeom>
              <a:avLst/>
              <a:gdLst>
                <a:gd name="T0" fmla="*/ 1 w 88"/>
                <a:gd name="T1" fmla="*/ 1 h 55"/>
                <a:gd name="T2" fmla="*/ 1 w 88"/>
                <a:gd name="T3" fmla="*/ 1 h 55"/>
                <a:gd name="T4" fmla="*/ 45 w 88"/>
                <a:gd name="T5" fmla="*/ 15 h 55"/>
                <a:gd name="T6" fmla="*/ 79 w 88"/>
                <a:gd name="T7" fmla="*/ 37 h 55"/>
                <a:gd name="T8" fmla="*/ 88 w 88"/>
                <a:gd name="T9" fmla="*/ 49 h 55"/>
                <a:gd name="T10" fmla="*/ 81 w 88"/>
                <a:gd name="T11" fmla="*/ 49 h 55"/>
                <a:gd name="T12" fmla="*/ 31 w 88"/>
                <a:gd name="T13" fmla="*/ 23 h 55"/>
                <a:gd name="T14" fmla="*/ 73 w 88"/>
                <a:gd name="T15" fmla="*/ 51 h 55"/>
                <a:gd name="T16" fmla="*/ 67 w 88"/>
                <a:gd name="T17" fmla="*/ 55 h 55"/>
                <a:gd name="T18" fmla="*/ 27 w 88"/>
                <a:gd name="T19" fmla="*/ 37 h 55"/>
                <a:gd name="T20" fmla="*/ 1 w 88"/>
                <a:gd name="T21"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55">
                  <a:moveTo>
                    <a:pt x="1" y="1"/>
                  </a:moveTo>
                  <a:lnTo>
                    <a:pt x="1" y="1"/>
                  </a:lnTo>
                  <a:cubicBezTo>
                    <a:pt x="16" y="0"/>
                    <a:pt x="33" y="8"/>
                    <a:pt x="45" y="15"/>
                  </a:cubicBezTo>
                  <a:cubicBezTo>
                    <a:pt x="53" y="20"/>
                    <a:pt x="68" y="29"/>
                    <a:pt x="79" y="37"/>
                  </a:cubicBezTo>
                  <a:cubicBezTo>
                    <a:pt x="81" y="42"/>
                    <a:pt x="82" y="41"/>
                    <a:pt x="88" y="49"/>
                  </a:cubicBezTo>
                  <a:cubicBezTo>
                    <a:pt x="83" y="48"/>
                    <a:pt x="83" y="49"/>
                    <a:pt x="81" y="49"/>
                  </a:cubicBezTo>
                  <a:cubicBezTo>
                    <a:pt x="75" y="45"/>
                    <a:pt x="47" y="29"/>
                    <a:pt x="31" y="23"/>
                  </a:cubicBezTo>
                  <a:cubicBezTo>
                    <a:pt x="44" y="34"/>
                    <a:pt x="68" y="48"/>
                    <a:pt x="73" y="51"/>
                  </a:cubicBezTo>
                  <a:cubicBezTo>
                    <a:pt x="70" y="52"/>
                    <a:pt x="68" y="54"/>
                    <a:pt x="67" y="55"/>
                  </a:cubicBezTo>
                  <a:cubicBezTo>
                    <a:pt x="58" y="52"/>
                    <a:pt x="35" y="43"/>
                    <a:pt x="27" y="37"/>
                  </a:cubicBezTo>
                  <a:cubicBezTo>
                    <a:pt x="15" y="29"/>
                    <a:pt x="0" y="18"/>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8" name="Freeform 1053"/>
            <p:cNvSpPr>
              <a:spLocks/>
            </p:cNvSpPr>
            <p:nvPr userDrawn="1"/>
          </p:nvSpPr>
          <p:spPr bwMode="auto">
            <a:xfrm>
              <a:off x="317" y="243"/>
              <a:ext cx="14" cy="32"/>
            </a:xfrm>
            <a:custGeom>
              <a:avLst/>
              <a:gdLst>
                <a:gd name="T0" fmla="*/ 0 w 31"/>
                <a:gd name="T1" fmla="*/ 0 h 72"/>
                <a:gd name="T2" fmla="*/ 0 w 31"/>
                <a:gd name="T3" fmla="*/ 0 h 72"/>
                <a:gd name="T4" fmla="*/ 27 w 31"/>
                <a:gd name="T5" fmla="*/ 38 h 72"/>
                <a:gd name="T6" fmla="*/ 30 w 31"/>
                <a:gd name="T7" fmla="*/ 72 h 72"/>
                <a:gd name="T8" fmla="*/ 0 w 31"/>
                <a:gd name="T9" fmla="*/ 0 h 72"/>
              </a:gdLst>
              <a:ahLst/>
              <a:cxnLst>
                <a:cxn ang="0">
                  <a:pos x="T0" y="T1"/>
                </a:cxn>
                <a:cxn ang="0">
                  <a:pos x="T2" y="T3"/>
                </a:cxn>
                <a:cxn ang="0">
                  <a:pos x="T4" y="T5"/>
                </a:cxn>
                <a:cxn ang="0">
                  <a:pos x="T6" y="T7"/>
                </a:cxn>
                <a:cxn ang="0">
                  <a:pos x="T8" y="T9"/>
                </a:cxn>
              </a:cxnLst>
              <a:rect l="0" t="0" r="r" b="b"/>
              <a:pathLst>
                <a:path w="31" h="72">
                  <a:moveTo>
                    <a:pt x="0" y="0"/>
                  </a:moveTo>
                  <a:lnTo>
                    <a:pt x="0" y="0"/>
                  </a:lnTo>
                  <a:cubicBezTo>
                    <a:pt x="10" y="12"/>
                    <a:pt x="23" y="29"/>
                    <a:pt x="27" y="38"/>
                  </a:cubicBezTo>
                  <a:cubicBezTo>
                    <a:pt x="31" y="52"/>
                    <a:pt x="30" y="64"/>
                    <a:pt x="30" y="72"/>
                  </a:cubicBezTo>
                  <a:cubicBezTo>
                    <a:pt x="25" y="46"/>
                    <a:pt x="15" y="2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9" name="Freeform 1054"/>
            <p:cNvSpPr>
              <a:spLocks/>
            </p:cNvSpPr>
            <p:nvPr userDrawn="1"/>
          </p:nvSpPr>
          <p:spPr bwMode="auto">
            <a:xfrm>
              <a:off x="305" y="243"/>
              <a:ext cx="11" cy="33"/>
            </a:xfrm>
            <a:custGeom>
              <a:avLst/>
              <a:gdLst>
                <a:gd name="T0" fmla="*/ 10 w 25"/>
                <a:gd name="T1" fmla="*/ 0 h 74"/>
                <a:gd name="T2" fmla="*/ 10 w 25"/>
                <a:gd name="T3" fmla="*/ 0 h 74"/>
                <a:gd name="T4" fmla="*/ 23 w 25"/>
                <a:gd name="T5" fmla="*/ 16 h 74"/>
                <a:gd name="T6" fmla="*/ 21 w 25"/>
                <a:gd name="T7" fmla="*/ 69 h 74"/>
                <a:gd name="T8" fmla="*/ 13 w 25"/>
                <a:gd name="T9" fmla="*/ 29 h 74"/>
                <a:gd name="T10" fmla="*/ 6 w 25"/>
                <a:gd name="T11" fmla="*/ 74 h 74"/>
                <a:gd name="T12" fmla="*/ 6 w 25"/>
                <a:gd name="T13" fmla="*/ 20 h 74"/>
                <a:gd name="T14" fmla="*/ 0 w 25"/>
                <a:gd name="T15" fmla="*/ 8 h 74"/>
                <a:gd name="T16" fmla="*/ 20 w 25"/>
                <a:gd name="T17" fmla="*/ 30 h 74"/>
                <a:gd name="T18" fmla="*/ 10 w 25"/>
                <a:gd name="T1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74">
                  <a:moveTo>
                    <a:pt x="10" y="0"/>
                  </a:moveTo>
                  <a:lnTo>
                    <a:pt x="10" y="0"/>
                  </a:lnTo>
                  <a:cubicBezTo>
                    <a:pt x="14" y="4"/>
                    <a:pt x="21" y="11"/>
                    <a:pt x="23" y="16"/>
                  </a:cubicBezTo>
                  <a:cubicBezTo>
                    <a:pt x="25" y="30"/>
                    <a:pt x="24" y="56"/>
                    <a:pt x="21" y="69"/>
                  </a:cubicBezTo>
                  <a:cubicBezTo>
                    <a:pt x="21" y="56"/>
                    <a:pt x="19" y="37"/>
                    <a:pt x="13" y="29"/>
                  </a:cubicBezTo>
                  <a:cubicBezTo>
                    <a:pt x="17" y="43"/>
                    <a:pt x="14" y="58"/>
                    <a:pt x="6" y="74"/>
                  </a:cubicBezTo>
                  <a:cubicBezTo>
                    <a:pt x="10" y="60"/>
                    <a:pt x="11" y="34"/>
                    <a:pt x="6" y="20"/>
                  </a:cubicBezTo>
                  <a:cubicBezTo>
                    <a:pt x="5" y="16"/>
                    <a:pt x="2" y="11"/>
                    <a:pt x="0" y="8"/>
                  </a:cubicBezTo>
                  <a:cubicBezTo>
                    <a:pt x="6" y="11"/>
                    <a:pt x="17" y="23"/>
                    <a:pt x="20" y="30"/>
                  </a:cubicBezTo>
                  <a:cubicBezTo>
                    <a:pt x="17" y="18"/>
                    <a:pt x="14" y="10"/>
                    <a:pt x="1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0" name="Freeform 1055"/>
            <p:cNvSpPr>
              <a:spLocks/>
            </p:cNvSpPr>
            <p:nvPr userDrawn="1"/>
          </p:nvSpPr>
          <p:spPr bwMode="auto">
            <a:xfrm>
              <a:off x="276" y="241"/>
              <a:ext cx="14" cy="8"/>
            </a:xfrm>
            <a:custGeom>
              <a:avLst/>
              <a:gdLst>
                <a:gd name="T0" fmla="*/ 5 w 32"/>
                <a:gd name="T1" fmla="*/ 6 h 16"/>
                <a:gd name="T2" fmla="*/ 5 w 32"/>
                <a:gd name="T3" fmla="*/ 6 h 16"/>
                <a:gd name="T4" fmla="*/ 32 w 32"/>
                <a:gd name="T5" fmla="*/ 2 h 16"/>
                <a:gd name="T6" fmla="*/ 2 w 32"/>
                <a:gd name="T7" fmla="*/ 16 h 16"/>
                <a:gd name="T8" fmla="*/ 5 w 32"/>
                <a:gd name="T9" fmla="*/ 6 h 16"/>
              </a:gdLst>
              <a:ahLst/>
              <a:cxnLst>
                <a:cxn ang="0">
                  <a:pos x="T0" y="T1"/>
                </a:cxn>
                <a:cxn ang="0">
                  <a:pos x="T2" y="T3"/>
                </a:cxn>
                <a:cxn ang="0">
                  <a:pos x="T4" y="T5"/>
                </a:cxn>
                <a:cxn ang="0">
                  <a:pos x="T6" y="T7"/>
                </a:cxn>
                <a:cxn ang="0">
                  <a:pos x="T8" y="T9"/>
                </a:cxn>
              </a:cxnLst>
              <a:rect l="0" t="0" r="r" b="b"/>
              <a:pathLst>
                <a:path w="32" h="16">
                  <a:moveTo>
                    <a:pt x="5" y="6"/>
                  </a:moveTo>
                  <a:lnTo>
                    <a:pt x="5" y="6"/>
                  </a:lnTo>
                  <a:cubicBezTo>
                    <a:pt x="12" y="1"/>
                    <a:pt x="20" y="0"/>
                    <a:pt x="32" y="2"/>
                  </a:cubicBezTo>
                  <a:cubicBezTo>
                    <a:pt x="23" y="2"/>
                    <a:pt x="6" y="0"/>
                    <a:pt x="2" y="16"/>
                  </a:cubicBezTo>
                  <a:cubicBezTo>
                    <a:pt x="0" y="13"/>
                    <a:pt x="1" y="8"/>
                    <a:pt x="5"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1" name="Freeform 1056"/>
            <p:cNvSpPr>
              <a:spLocks/>
            </p:cNvSpPr>
            <p:nvPr userDrawn="1"/>
          </p:nvSpPr>
          <p:spPr bwMode="auto">
            <a:xfrm>
              <a:off x="259" y="238"/>
              <a:ext cx="26" cy="9"/>
            </a:xfrm>
            <a:custGeom>
              <a:avLst/>
              <a:gdLst>
                <a:gd name="T0" fmla="*/ 44 w 59"/>
                <a:gd name="T1" fmla="*/ 2 h 20"/>
                <a:gd name="T2" fmla="*/ 44 w 59"/>
                <a:gd name="T3" fmla="*/ 2 h 20"/>
                <a:gd name="T4" fmla="*/ 59 w 59"/>
                <a:gd name="T5" fmla="*/ 3 h 20"/>
                <a:gd name="T6" fmla="*/ 22 w 59"/>
                <a:gd name="T7" fmla="*/ 18 h 20"/>
                <a:gd name="T8" fmla="*/ 0 w 59"/>
                <a:gd name="T9" fmla="*/ 9 h 20"/>
                <a:gd name="T10" fmla="*/ 19 w 59"/>
                <a:gd name="T11" fmla="*/ 10 h 20"/>
                <a:gd name="T12" fmla="*/ 44 w 59"/>
                <a:gd name="T13" fmla="*/ 2 h 20"/>
              </a:gdLst>
              <a:ahLst/>
              <a:cxnLst>
                <a:cxn ang="0">
                  <a:pos x="T0" y="T1"/>
                </a:cxn>
                <a:cxn ang="0">
                  <a:pos x="T2" y="T3"/>
                </a:cxn>
                <a:cxn ang="0">
                  <a:pos x="T4" y="T5"/>
                </a:cxn>
                <a:cxn ang="0">
                  <a:pos x="T6" y="T7"/>
                </a:cxn>
                <a:cxn ang="0">
                  <a:pos x="T8" y="T9"/>
                </a:cxn>
                <a:cxn ang="0">
                  <a:pos x="T10" y="T11"/>
                </a:cxn>
                <a:cxn ang="0">
                  <a:pos x="T12" y="T13"/>
                </a:cxn>
              </a:cxnLst>
              <a:rect l="0" t="0" r="r" b="b"/>
              <a:pathLst>
                <a:path w="59" h="20">
                  <a:moveTo>
                    <a:pt x="44" y="2"/>
                  </a:moveTo>
                  <a:lnTo>
                    <a:pt x="44" y="2"/>
                  </a:lnTo>
                  <a:cubicBezTo>
                    <a:pt x="47" y="1"/>
                    <a:pt x="54" y="0"/>
                    <a:pt x="59" y="3"/>
                  </a:cubicBezTo>
                  <a:cubicBezTo>
                    <a:pt x="33" y="3"/>
                    <a:pt x="32" y="15"/>
                    <a:pt x="22" y="18"/>
                  </a:cubicBezTo>
                  <a:cubicBezTo>
                    <a:pt x="14" y="20"/>
                    <a:pt x="4" y="17"/>
                    <a:pt x="0" y="9"/>
                  </a:cubicBezTo>
                  <a:cubicBezTo>
                    <a:pt x="6" y="12"/>
                    <a:pt x="12" y="12"/>
                    <a:pt x="19" y="10"/>
                  </a:cubicBezTo>
                  <a:cubicBezTo>
                    <a:pt x="27" y="8"/>
                    <a:pt x="34" y="3"/>
                    <a:pt x="4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2" name="Freeform 1057"/>
            <p:cNvSpPr>
              <a:spLocks/>
            </p:cNvSpPr>
            <p:nvPr userDrawn="1"/>
          </p:nvSpPr>
          <p:spPr bwMode="auto">
            <a:xfrm>
              <a:off x="308" y="236"/>
              <a:ext cx="12" cy="19"/>
            </a:xfrm>
            <a:custGeom>
              <a:avLst/>
              <a:gdLst>
                <a:gd name="T0" fmla="*/ 0 w 26"/>
                <a:gd name="T1" fmla="*/ 0 h 42"/>
                <a:gd name="T2" fmla="*/ 0 w 26"/>
                <a:gd name="T3" fmla="*/ 0 h 42"/>
                <a:gd name="T4" fmla="*/ 15 w 26"/>
                <a:gd name="T5" fmla="*/ 20 h 42"/>
                <a:gd name="T6" fmla="*/ 2 w 26"/>
                <a:gd name="T7" fmla="*/ 0 h 42"/>
                <a:gd name="T8" fmla="*/ 14 w 26"/>
                <a:gd name="T9" fmla="*/ 9 h 42"/>
                <a:gd name="T10" fmla="*/ 26 w 26"/>
                <a:gd name="T11" fmla="*/ 42 h 42"/>
                <a:gd name="T12" fmla="*/ 3 w 26"/>
                <a:gd name="T13" fmla="*/ 13 h 42"/>
                <a:gd name="T14" fmla="*/ 0 w 26"/>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42">
                  <a:moveTo>
                    <a:pt x="0" y="0"/>
                  </a:moveTo>
                  <a:lnTo>
                    <a:pt x="0" y="0"/>
                  </a:lnTo>
                  <a:cubicBezTo>
                    <a:pt x="3" y="4"/>
                    <a:pt x="11" y="16"/>
                    <a:pt x="15" y="20"/>
                  </a:cubicBezTo>
                  <a:cubicBezTo>
                    <a:pt x="12" y="13"/>
                    <a:pt x="6" y="6"/>
                    <a:pt x="2" y="0"/>
                  </a:cubicBezTo>
                  <a:cubicBezTo>
                    <a:pt x="4" y="3"/>
                    <a:pt x="11" y="7"/>
                    <a:pt x="14" y="9"/>
                  </a:cubicBezTo>
                  <a:cubicBezTo>
                    <a:pt x="18" y="16"/>
                    <a:pt x="24" y="33"/>
                    <a:pt x="26" y="42"/>
                  </a:cubicBezTo>
                  <a:cubicBezTo>
                    <a:pt x="18" y="30"/>
                    <a:pt x="8" y="18"/>
                    <a:pt x="3" y="13"/>
                  </a:cubicBezTo>
                  <a:cubicBezTo>
                    <a:pt x="3" y="9"/>
                    <a:pt x="1"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3" name="Freeform 1058"/>
            <p:cNvSpPr>
              <a:spLocks/>
            </p:cNvSpPr>
            <p:nvPr userDrawn="1"/>
          </p:nvSpPr>
          <p:spPr bwMode="auto">
            <a:xfrm>
              <a:off x="238" y="237"/>
              <a:ext cx="17" cy="28"/>
            </a:xfrm>
            <a:custGeom>
              <a:avLst/>
              <a:gdLst>
                <a:gd name="T0" fmla="*/ 8 w 38"/>
                <a:gd name="T1" fmla="*/ 0 h 62"/>
                <a:gd name="T2" fmla="*/ 8 w 38"/>
                <a:gd name="T3" fmla="*/ 0 h 62"/>
                <a:gd name="T4" fmla="*/ 35 w 38"/>
                <a:gd name="T5" fmla="*/ 34 h 62"/>
                <a:gd name="T6" fmla="*/ 34 w 38"/>
                <a:gd name="T7" fmla="*/ 44 h 62"/>
                <a:gd name="T8" fmla="*/ 19 w 38"/>
                <a:gd name="T9" fmla="*/ 28 h 62"/>
                <a:gd name="T10" fmla="*/ 35 w 38"/>
                <a:gd name="T11" fmla="*/ 51 h 62"/>
                <a:gd name="T12" fmla="*/ 38 w 38"/>
                <a:gd name="T13" fmla="*/ 62 h 62"/>
                <a:gd name="T14" fmla="*/ 15 w 38"/>
                <a:gd name="T15" fmla="*/ 42 h 62"/>
                <a:gd name="T16" fmla="*/ 8 w 38"/>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2">
                  <a:moveTo>
                    <a:pt x="8" y="0"/>
                  </a:moveTo>
                  <a:lnTo>
                    <a:pt x="8" y="0"/>
                  </a:lnTo>
                  <a:cubicBezTo>
                    <a:pt x="13" y="14"/>
                    <a:pt x="27" y="28"/>
                    <a:pt x="35" y="34"/>
                  </a:cubicBezTo>
                  <a:cubicBezTo>
                    <a:pt x="34" y="38"/>
                    <a:pt x="34" y="41"/>
                    <a:pt x="34" y="44"/>
                  </a:cubicBezTo>
                  <a:cubicBezTo>
                    <a:pt x="32" y="42"/>
                    <a:pt x="25" y="34"/>
                    <a:pt x="19" y="28"/>
                  </a:cubicBezTo>
                  <a:cubicBezTo>
                    <a:pt x="23" y="38"/>
                    <a:pt x="31" y="47"/>
                    <a:pt x="35" y="51"/>
                  </a:cubicBezTo>
                  <a:cubicBezTo>
                    <a:pt x="35" y="54"/>
                    <a:pt x="36" y="58"/>
                    <a:pt x="38" y="62"/>
                  </a:cubicBezTo>
                  <a:cubicBezTo>
                    <a:pt x="32" y="57"/>
                    <a:pt x="20" y="47"/>
                    <a:pt x="15" y="42"/>
                  </a:cubicBezTo>
                  <a:cubicBezTo>
                    <a:pt x="5" y="31"/>
                    <a:pt x="0" y="14"/>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4" name="Freeform 1059"/>
            <p:cNvSpPr>
              <a:spLocks/>
            </p:cNvSpPr>
            <p:nvPr userDrawn="1"/>
          </p:nvSpPr>
          <p:spPr bwMode="auto">
            <a:xfrm>
              <a:off x="228" y="231"/>
              <a:ext cx="10" cy="14"/>
            </a:xfrm>
            <a:custGeom>
              <a:avLst/>
              <a:gdLst>
                <a:gd name="T0" fmla="*/ 0 w 23"/>
                <a:gd name="T1" fmla="*/ 0 h 30"/>
                <a:gd name="T2" fmla="*/ 0 w 23"/>
                <a:gd name="T3" fmla="*/ 0 h 30"/>
                <a:gd name="T4" fmla="*/ 23 w 23"/>
                <a:gd name="T5" fmla="*/ 26 h 30"/>
                <a:gd name="T6" fmla="*/ 23 w 23"/>
                <a:gd name="T7" fmla="*/ 30 h 30"/>
                <a:gd name="T8" fmla="*/ 0 w 23"/>
                <a:gd name="T9" fmla="*/ 0 h 30"/>
              </a:gdLst>
              <a:ahLst/>
              <a:cxnLst>
                <a:cxn ang="0">
                  <a:pos x="T0" y="T1"/>
                </a:cxn>
                <a:cxn ang="0">
                  <a:pos x="T2" y="T3"/>
                </a:cxn>
                <a:cxn ang="0">
                  <a:pos x="T4" y="T5"/>
                </a:cxn>
                <a:cxn ang="0">
                  <a:pos x="T6" y="T7"/>
                </a:cxn>
                <a:cxn ang="0">
                  <a:pos x="T8" y="T9"/>
                </a:cxn>
              </a:cxnLst>
              <a:rect l="0" t="0" r="r" b="b"/>
              <a:pathLst>
                <a:path w="23" h="30">
                  <a:moveTo>
                    <a:pt x="0" y="0"/>
                  </a:moveTo>
                  <a:lnTo>
                    <a:pt x="0" y="0"/>
                  </a:lnTo>
                  <a:cubicBezTo>
                    <a:pt x="7" y="10"/>
                    <a:pt x="21" y="25"/>
                    <a:pt x="23" y="26"/>
                  </a:cubicBezTo>
                  <a:cubicBezTo>
                    <a:pt x="23" y="27"/>
                    <a:pt x="23" y="28"/>
                    <a:pt x="23" y="30"/>
                  </a:cubicBezTo>
                  <a:cubicBezTo>
                    <a:pt x="16" y="23"/>
                    <a:pt x="5" y="9"/>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5" name="Freeform 1060"/>
            <p:cNvSpPr>
              <a:spLocks/>
            </p:cNvSpPr>
            <p:nvPr userDrawn="1"/>
          </p:nvSpPr>
          <p:spPr bwMode="auto">
            <a:xfrm>
              <a:off x="311" y="233"/>
              <a:ext cx="17" cy="24"/>
            </a:xfrm>
            <a:custGeom>
              <a:avLst/>
              <a:gdLst>
                <a:gd name="T0" fmla="*/ 0 w 38"/>
                <a:gd name="T1" fmla="*/ 0 h 52"/>
                <a:gd name="T2" fmla="*/ 0 w 38"/>
                <a:gd name="T3" fmla="*/ 0 h 52"/>
                <a:gd name="T4" fmla="*/ 18 w 38"/>
                <a:gd name="T5" fmla="*/ 19 h 52"/>
                <a:gd name="T6" fmla="*/ 1 w 38"/>
                <a:gd name="T7" fmla="*/ 0 h 52"/>
                <a:gd name="T8" fmla="*/ 16 w 38"/>
                <a:gd name="T9" fmla="*/ 6 h 52"/>
                <a:gd name="T10" fmla="*/ 38 w 38"/>
                <a:gd name="T11" fmla="*/ 52 h 52"/>
                <a:gd name="T12" fmla="*/ 0 w 38"/>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38" h="52">
                  <a:moveTo>
                    <a:pt x="0" y="0"/>
                  </a:moveTo>
                  <a:lnTo>
                    <a:pt x="0" y="0"/>
                  </a:lnTo>
                  <a:cubicBezTo>
                    <a:pt x="4" y="3"/>
                    <a:pt x="15" y="17"/>
                    <a:pt x="18" y="19"/>
                  </a:cubicBezTo>
                  <a:cubicBezTo>
                    <a:pt x="16" y="13"/>
                    <a:pt x="5" y="4"/>
                    <a:pt x="1" y="0"/>
                  </a:cubicBezTo>
                  <a:cubicBezTo>
                    <a:pt x="5" y="2"/>
                    <a:pt x="11" y="5"/>
                    <a:pt x="16" y="6"/>
                  </a:cubicBezTo>
                  <a:cubicBezTo>
                    <a:pt x="19" y="10"/>
                    <a:pt x="34" y="34"/>
                    <a:pt x="38" y="52"/>
                  </a:cubicBezTo>
                  <a:cubicBezTo>
                    <a:pt x="24" y="29"/>
                    <a:pt x="10" y="2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6" name="Freeform 1061"/>
            <p:cNvSpPr>
              <a:spLocks/>
            </p:cNvSpPr>
            <p:nvPr userDrawn="1"/>
          </p:nvSpPr>
          <p:spPr bwMode="auto">
            <a:xfrm>
              <a:off x="292" y="231"/>
              <a:ext cx="20" cy="21"/>
            </a:xfrm>
            <a:custGeom>
              <a:avLst/>
              <a:gdLst>
                <a:gd name="T0" fmla="*/ 11 w 44"/>
                <a:gd name="T1" fmla="*/ 0 h 47"/>
                <a:gd name="T2" fmla="*/ 11 w 44"/>
                <a:gd name="T3" fmla="*/ 0 h 47"/>
                <a:gd name="T4" fmla="*/ 35 w 44"/>
                <a:gd name="T5" fmla="*/ 22 h 47"/>
                <a:gd name="T6" fmla="*/ 44 w 44"/>
                <a:gd name="T7" fmla="*/ 47 h 47"/>
                <a:gd name="T8" fmla="*/ 26 w 44"/>
                <a:gd name="T9" fmla="*/ 32 h 47"/>
                <a:gd name="T10" fmla="*/ 9 w 44"/>
                <a:gd name="T11" fmla="*/ 18 h 47"/>
                <a:gd name="T12" fmla="*/ 0 w 44"/>
                <a:gd name="T13" fmla="*/ 6 h 47"/>
                <a:gd name="T14" fmla="*/ 32 w 44"/>
                <a:gd name="T15" fmla="*/ 29 h 47"/>
                <a:gd name="T16" fmla="*/ 11 w 44"/>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7">
                  <a:moveTo>
                    <a:pt x="11" y="0"/>
                  </a:moveTo>
                  <a:lnTo>
                    <a:pt x="11" y="0"/>
                  </a:lnTo>
                  <a:cubicBezTo>
                    <a:pt x="19" y="4"/>
                    <a:pt x="32" y="15"/>
                    <a:pt x="35" y="22"/>
                  </a:cubicBezTo>
                  <a:cubicBezTo>
                    <a:pt x="38" y="28"/>
                    <a:pt x="44" y="45"/>
                    <a:pt x="44" y="47"/>
                  </a:cubicBezTo>
                  <a:cubicBezTo>
                    <a:pt x="39" y="41"/>
                    <a:pt x="34" y="35"/>
                    <a:pt x="26" y="32"/>
                  </a:cubicBezTo>
                  <a:cubicBezTo>
                    <a:pt x="22" y="27"/>
                    <a:pt x="15" y="21"/>
                    <a:pt x="9" y="18"/>
                  </a:cubicBezTo>
                  <a:cubicBezTo>
                    <a:pt x="7" y="15"/>
                    <a:pt x="2" y="9"/>
                    <a:pt x="0" y="6"/>
                  </a:cubicBezTo>
                  <a:cubicBezTo>
                    <a:pt x="6" y="11"/>
                    <a:pt x="23" y="24"/>
                    <a:pt x="32" y="29"/>
                  </a:cubicBezTo>
                  <a:cubicBezTo>
                    <a:pt x="26" y="18"/>
                    <a:pt x="18" y="7"/>
                    <a:pt x="1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7" name="Freeform 1062"/>
            <p:cNvSpPr>
              <a:spLocks/>
            </p:cNvSpPr>
            <p:nvPr userDrawn="1"/>
          </p:nvSpPr>
          <p:spPr bwMode="auto">
            <a:xfrm>
              <a:off x="301" y="227"/>
              <a:ext cx="13" cy="12"/>
            </a:xfrm>
            <a:custGeom>
              <a:avLst/>
              <a:gdLst>
                <a:gd name="T0" fmla="*/ 0 w 29"/>
                <a:gd name="T1" fmla="*/ 0 h 26"/>
                <a:gd name="T2" fmla="*/ 0 w 29"/>
                <a:gd name="T3" fmla="*/ 0 h 26"/>
                <a:gd name="T4" fmla="*/ 12 w 29"/>
                <a:gd name="T5" fmla="*/ 2 h 26"/>
                <a:gd name="T6" fmla="*/ 29 w 29"/>
                <a:gd name="T7" fmla="*/ 26 h 26"/>
                <a:gd name="T8" fmla="*/ 0 w 29"/>
                <a:gd name="T9" fmla="*/ 0 h 26"/>
              </a:gdLst>
              <a:ahLst/>
              <a:cxnLst>
                <a:cxn ang="0">
                  <a:pos x="T0" y="T1"/>
                </a:cxn>
                <a:cxn ang="0">
                  <a:pos x="T2" y="T3"/>
                </a:cxn>
                <a:cxn ang="0">
                  <a:pos x="T4" y="T5"/>
                </a:cxn>
                <a:cxn ang="0">
                  <a:pos x="T6" y="T7"/>
                </a:cxn>
                <a:cxn ang="0">
                  <a:pos x="T8" y="T9"/>
                </a:cxn>
              </a:cxnLst>
              <a:rect l="0" t="0" r="r" b="b"/>
              <a:pathLst>
                <a:path w="29" h="26">
                  <a:moveTo>
                    <a:pt x="0" y="0"/>
                  </a:moveTo>
                  <a:lnTo>
                    <a:pt x="0" y="0"/>
                  </a:lnTo>
                  <a:cubicBezTo>
                    <a:pt x="4" y="1"/>
                    <a:pt x="9" y="2"/>
                    <a:pt x="12" y="2"/>
                  </a:cubicBezTo>
                  <a:cubicBezTo>
                    <a:pt x="17" y="6"/>
                    <a:pt x="23" y="15"/>
                    <a:pt x="29" y="26"/>
                  </a:cubicBezTo>
                  <a:cubicBezTo>
                    <a:pt x="17" y="19"/>
                    <a:pt x="6" y="6"/>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8" name="Freeform 1063"/>
            <p:cNvSpPr>
              <a:spLocks/>
            </p:cNvSpPr>
            <p:nvPr userDrawn="1"/>
          </p:nvSpPr>
          <p:spPr bwMode="auto">
            <a:xfrm>
              <a:off x="307" y="228"/>
              <a:ext cx="16" cy="8"/>
            </a:xfrm>
            <a:custGeom>
              <a:avLst/>
              <a:gdLst>
                <a:gd name="T0" fmla="*/ 5 w 34"/>
                <a:gd name="T1" fmla="*/ 0 h 18"/>
                <a:gd name="T2" fmla="*/ 5 w 34"/>
                <a:gd name="T3" fmla="*/ 0 h 18"/>
                <a:gd name="T4" fmla="*/ 34 w 34"/>
                <a:gd name="T5" fmla="*/ 15 h 18"/>
                <a:gd name="T6" fmla="*/ 0 w 34"/>
                <a:gd name="T7" fmla="*/ 0 h 18"/>
                <a:gd name="T8" fmla="*/ 5 w 34"/>
                <a:gd name="T9" fmla="*/ 0 h 18"/>
              </a:gdLst>
              <a:ahLst/>
              <a:cxnLst>
                <a:cxn ang="0">
                  <a:pos x="T0" y="T1"/>
                </a:cxn>
                <a:cxn ang="0">
                  <a:pos x="T2" y="T3"/>
                </a:cxn>
                <a:cxn ang="0">
                  <a:pos x="T4" y="T5"/>
                </a:cxn>
                <a:cxn ang="0">
                  <a:pos x="T6" y="T7"/>
                </a:cxn>
                <a:cxn ang="0">
                  <a:pos x="T8" y="T9"/>
                </a:cxn>
              </a:cxnLst>
              <a:rect l="0" t="0" r="r" b="b"/>
              <a:pathLst>
                <a:path w="34" h="18">
                  <a:moveTo>
                    <a:pt x="5" y="0"/>
                  </a:moveTo>
                  <a:lnTo>
                    <a:pt x="5" y="0"/>
                  </a:lnTo>
                  <a:cubicBezTo>
                    <a:pt x="8" y="6"/>
                    <a:pt x="21" y="14"/>
                    <a:pt x="34" y="15"/>
                  </a:cubicBezTo>
                  <a:cubicBezTo>
                    <a:pt x="20" y="18"/>
                    <a:pt x="4" y="8"/>
                    <a:pt x="0" y="0"/>
                  </a:cubicBezTo>
                  <a:cubicBezTo>
                    <a:pt x="1" y="0"/>
                    <a:pt x="5" y="0"/>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9" name="Freeform 1064"/>
            <p:cNvSpPr>
              <a:spLocks/>
            </p:cNvSpPr>
            <p:nvPr userDrawn="1"/>
          </p:nvSpPr>
          <p:spPr bwMode="auto">
            <a:xfrm>
              <a:off x="289" y="224"/>
              <a:ext cx="2" cy="1"/>
            </a:xfrm>
            <a:custGeom>
              <a:avLst/>
              <a:gdLst>
                <a:gd name="T0" fmla="*/ 5 w 5"/>
                <a:gd name="T1" fmla="*/ 0 h 3"/>
                <a:gd name="T2" fmla="*/ 5 w 5"/>
                <a:gd name="T3" fmla="*/ 0 h 3"/>
                <a:gd name="T4" fmla="*/ 0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5" y="0"/>
                  </a:lnTo>
                  <a:cubicBezTo>
                    <a:pt x="4" y="1"/>
                    <a:pt x="1" y="3"/>
                    <a:pt x="0" y="3"/>
                  </a:cubicBezTo>
                  <a:cubicBezTo>
                    <a:pt x="2" y="1"/>
                    <a:pt x="4" y="0"/>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0" name="Freeform 1065"/>
            <p:cNvSpPr>
              <a:spLocks/>
            </p:cNvSpPr>
            <p:nvPr userDrawn="1"/>
          </p:nvSpPr>
          <p:spPr bwMode="auto">
            <a:xfrm>
              <a:off x="286" y="223"/>
              <a:ext cx="4" cy="2"/>
            </a:xfrm>
            <a:custGeom>
              <a:avLst/>
              <a:gdLst>
                <a:gd name="T0" fmla="*/ 0 w 9"/>
                <a:gd name="T1" fmla="*/ 0 h 5"/>
                <a:gd name="T2" fmla="*/ 0 w 9"/>
                <a:gd name="T3" fmla="*/ 0 h 5"/>
                <a:gd name="T4" fmla="*/ 9 w 9"/>
                <a:gd name="T5" fmla="*/ 1 h 5"/>
                <a:gd name="T6" fmla="*/ 1 w 9"/>
                <a:gd name="T7" fmla="*/ 5 h 5"/>
                <a:gd name="T8" fmla="*/ 0 w 9"/>
                <a:gd name="T9" fmla="*/ 0 h 5"/>
              </a:gdLst>
              <a:ahLst/>
              <a:cxnLst>
                <a:cxn ang="0">
                  <a:pos x="T0" y="T1"/>
                </a:cxn>
                <a:cxn ang="0">
                  <a:pos x="T2" y="T3"/>
                </a:cxn>
                <a:cxn ang="0">
                  <a:pos x="T4" y="T5"/>
                </a:cxn>
                <a:cxn ang="0">
                  <a:pos x="T6" y="T7"/>
                </a:cxn>
                <a:cxn ang="0">
                  <a:pos x="T8" y="T9"/>
                </a:cxn>
              </a:cxnLst>
              <a:rect l="0" t="0" r="r" b="b"/>
              <a:pathLst>
                <a:path w="9" h="5">
                  <a:moveTo>
                    <a:pt x="0" y="0"/>
                  </a:moveTo>
                  <a:lnTo>
                    <a:pt x="0" y="0"/>
                  </a:lnTo>
                  <a:cubicBezTo>
                    <a:pt x="3" y="0"/>
                    <a:pt x="8" y="1"/>
                    <a:pt x="9" y="1"/>
                  </a:cubicBezTo>
                  <a:cubicBezTo>
                    <a:pt x="7" y="2"/>
                    <a:pt x="3" y="4"/>
                    <a:pt x="1" y="5"/>
                  </a:cubicBezTo>
                  <a:cubicBezTo>
                    <a:pt x="2" y="3"/>
                    <a:pt x="2" y="1"/>
                    <a:pt x="0"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1" name="Freeform 1066"/>
            <p:cNvSpPr>
              <a:spLocks/>
            </p:cNvSpPr>
            <p:nvPr userDrawn="1"/>
          </p:nvSpPr>
          <p:spPr bwMode="auto">
            <a:xfrm>
              <a:off x="283" y="223"/>
              <a:ext cx="2" cy="3"/>
            </a:xfrm>
            <a:custGeom>
              <a:avLst/>
              <a:gdLst>
                <a:gd name="T0" fmla="*/ 1 w 4"/>
                <a:gd name="T1" fmla="*/ 0 h 6"/>
                <a:gd name="T2" fmla="*/ 1 w 4"/>
                <a:gd name="T3" fmla="*/ 0 h 6"/>
                <a:gd name="T4" fmla="*/ 3 w 4"/>
                <a:gd name="T5" fmla="*/ 3 h 6"/>
                <a:gd name="T6" fmla="*/ 4 w 4"/>
                <a:gd name="T7" fmla="*/ 6 h 6"/>
                <a:gd name="T8" fmla="*/ 1 w 4"/>
                <a:gd name="T9" fmla="*/ 3 h 6"/>
                <a:gd name="T10" fmla="*/ 1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1" y="0"/>
                  </a:moveTo>
                  <a:lnTo>
                    <a:pt x="1" y="0"/>
                  </a:lnTo>
                  <a:cubicBezTo>
                    <a:pt x="1" y="0"/>
                    <a:pt x="2" y="1"/>
                    <a:pt x="3" y="3"/>
                  </a:cubicBezTo>
                  <a:cubicBezTo>
                    <a:pt x="3" y="3"/>
                    <a:pt x="4" y="6"/>
                    <a:pt x="4" y="6"/>
                  </a:cubicBezTo>
                  <a:cubicBezTo>
                    <a:pt x="4" y="6"/>
                    <a:pt x="1" y="5"/>
                    <a:pt x="1" y="3"/>
                  </a:cubicBezTo>
                  <a:cubicBezTo>
                    <a:pt x="0" y="1"/>
                    <a:pt x="1" y="0"/>
                    <a:pt x="1"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2" name="Freeform 1067"/>
            <p:cNvSpPr>
              <a:spLocks/>
            </p:cNvSpPr>
            <p:nvPr userDrawn="1"/>
          </p:nvSpPr>
          <p:spPr bwMode="auto">
            <a:xfrm>
              <a:off x="282" y="223"/>
              <a:ext cx="3" cy="5"/>
            </a:xfrm>
            <a:custGeom>
              <a:avLst/>
              <a:gdLst>
                <a:gd name="T0" fmla="*/ 0 w 8"/>
                <a:gd name="T1" fmla="*/ 0 h 10"/>
                <a:gd name="T2" fmla="*/ 0 w 8"/>
                <a:gd name="T3" fmla="*/ 0 h 10"/>
                <a:gd name="T4" fmla="*/ 2 w 8"/>
                <a:gd name="T5" fmla="*/ 0 h 10"/>
                <a:gd name="T6" fmla="*/ 8 w 8"/>
                <a:gd name="T7" fmla="*/ 7 h 10"/>
                <a:gd name="T8" fmla="*/ 5 w 8"/>
                <a:gd name="T9" fmla="*/ 1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lnTo>
                    <a:pt x="0" y="0"/>
                  </a:lnTo>
                  <a:cubicBezTo>
                    <a:pt x="0" y="0"/>
                    <a:pt x="2" y="0"/>
                    <a:pt x="2" y="0"/>
                  </a:cubicBezTo>
                  <a:cubicBezTo>
                    <a:pt x="2" y="4"/>
                    <a:pt x="3" y="6"/>
                    <a:pt x="8" y="7"/>
                  </a:cubicBezTo>
                  <a:cubicBezTo>
                    <a:pt x="7" y="8"/>
                    <a:pt x="6" y="9"/>
                    <a:pt x="5" y="10"/>
                  </a:cubicBezTo>
                  <a:cubicBezTo>
                    <a:pt x="2" y="8"/>
                    <a:pt x="0" y="2"/>
                    <a:pt x="0"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3" name="Freeform 1068"/>
            <p:cNvSpPr>
              <a:spLocks/>
            </p:cNvSpPr>
            <p:nvPr userDrawn="1"/>
          </p:nvSpPr>
          <p:spPr bwMode="auto">
            <a:xfrm>
              <a:off x="264" y="223"/>
              <a:ext cx="31" cy="22"/>
            </a:xfrm>
            <a:custGeom>
              <a:avLst/>
              <a:gdLst>
                <a:gd name="T0" fmla="*/ 2 w 71"/>
                <a:gd name="T1" fmla="*/ 12 h 47"/>
                <a:gd name="T2" fmla="*/ 2 w 71"/>
                <a:gd name="T3" fmla="*/ 12 h 47"/>
                <a:gd name="T4" fmla="*/ 24 w 71"/>
                <a:gd name="T5" fmla="*/ 0 h 47"/>
                <a:gd name="T6" fmla="*/ 71 w 71"/>
                <a:gd name="T7" fmla="*/ 44 h 47"/>
                <a:gd name="T8" fmla="*/ 59 w 71"/>
                <a:gd name="T9" fmla="*/ 39 h 47"/>
                <a:gd name="T10" fmla="*/ 26 w 71"/>
                <a:gd name="T11" fmla="*/ 25 h 47"/>
                <a:gd name="T12" fmla="*/ 5 w 71"/>
                <a:gd name="T13" fmla="*/ 32 h 47"/>
                <a:gd name="T14" fmla="*/ 2 w 71"/>
                <a:gd name="T15" fmla="*/ 12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47">
                  <a:moveTo>
                    <a:pt x="2" y="12"/>
                  </a:moveTo>
                  <a:lnTo>
                    <a:pt x="2" y="12"/>
                  </a:lnTo>
                  <a:cubicBezTo>
                    <a:pt x="4" y="6"/>
                    <a:pt x="13" y="0"/>
                    <a:pt x="24" y="0"/>
                  </a:cubicBezTo>
                  <a:cubicBezTo>
                    <a:pt x="37" y="19"/>
                    <a:pt x="51" y="32"/>
                    <a:pt x="71" y="44"/>
                  </a:cubicBezTo>
                  <a:cubicBezTo>
                    <a:pt x="69" y="47"/>
                    <a:pt x="63" y="41"/>
                    <a:pt x="59" y="39"/>
                  </a:cubicBezTo>
                  <a:cubicBezTo>
                    <a:pt x="50" y="33"/>
                    <a:pt x="38" y="25"/>
                    <a:pt x="26" y="25"/>
                  </a:cubicBezTo>
                  <a:cubicBezTo>
                    <a:pt x="17" y="24"/>
                    <a:pt x="10" y="27"/>
                    <a:pt x="5" y="32"/>
                  </a:cubicBezTo>
                  <a:cubicBezTo>
                    <a:pt x="1" y="28"/>
                    <a:pt x="0" y="18"/>
                    <a:pt x="2" y="1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4" name="Freeform 1069"/>
            <p:cNvSpPr>
              <a:spLocks/>
            </p:cNvSpPr>
            <p:nvPr userDrawn="1"/>
          </p:nvSpPr>
          <p:spPr bwMode="auto">
            <a:xfrm>
              <a:off x="202" y="222"/>
              <a:ext cx="41" cy="38"/>
            </a:xfrm>
            <a:custGeom>
              <a:avLst/>
              <a:gdLst>
                <a:gd name="T0" fmla="*/ 7 w 93"/>
                <a:gd name="T1" fmla="*/ 0 h 83"/>
                <a:gd name="T2" fmla="*/ 7 w 93"/>
                <a:gd name="T3" fmla="*/ 0 h 83"/>
                <a:gd name="T4" fmla="*/ 93 w 93"/>
                <a:gd name="T5" fmla="*/ 75 h 83"/>
                <a:gd name="T6" fmla="*/ 75 w 93"/>
                <a:gd name="T7" fmla="*/ 71 h 83"/>
                <a:gd name="T8" fmla="*/ 32 w 93"/>
                <a:gd name="T9" fmla="*/ 41 h 83"/>
                <a:gd name="T10" fmla="*/ 71 w 93"/>
                <a:gd name="T11" fmla="*/ 76 h 83"/>
                <a:gd name="T12" fmla="*/ 73 w 93"/>
                <a:gd name="T13" fmla="*/ 83 h 83"/>
                <a:gd name="T14" fmla="*/ 19 w 93"/>
                <a:gd name="T15" fmla="*/ 46 h 83"/>
                <a:gd name="T16" fmla="*/ 7 w 93"/>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3">
                  <a:moveTo>
                    <a:pt x="7" y="0"/>
                  </a:moveTo>
                  <a:lnTo>
                    <a:pt x="7" y="0"/>
                  </a:lnTo>
                  <a:cubicBezTo>
                    <a:pt x="16" y="6"/>
                    <a:pt x="56" y="50"/>
                    <a:pt x="93" y="75"/>
                  </a:cubicBezTo>
                  <a:cubicBezTo>
                    <a:pt x="88" y="73"/>
                    <a:pt x="80" y="71"/>
                    <a:pt x="75" y="71"/>
                  </a:cubicBezTo>
                  <a:cubicBezTo>
                    <a:pt x="72" y="69"/>
                    <a:pt x="45" y="49"/>
                    <a:pt x="32" y="41"/>
                  </a:cubicBezTo>
                  <a:cubicBezTo>
                    <a:pt x="43" y="54"/>
                    <a:pt x="65" y="71"/>
                    <a:pt x="71" y="76"/>
                  </a:cubicBezTo>
                  <a:cubicBezTo>
                    <a:pt x="71" y="77"/>
                    <a:pt x="71" y="80"/>
                    <a:pt x="73" y="83"/>
                  </a:cubicBezTo>
                  <a:cubicBezTo>
                    <a:pt x="59" y="74"/>
                    <a:pt x="35" y="62"/>
                    <a:pt x="19" y="46"/>
                  </a:cubicBezTo>
                  <a:cubicBezTo>
                    <a:pt x="7" y="35"/>
                    <a:pt x="0" y="17"/>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5" name="Freeform 1070"/>
            <p:cNvSpPr>
              <a:spLocks/>
            </p:cNvSpPr>
            <p:nvPr userDrawn="1"/>
          </p:nvSpPr>
          <p:spPr bwMode="auto">
            <a:xfrm>
              <a:off x="274" y="220"/>
              <a:ext cx="34" cy="40"/>
            </a:xfrm>
            <a:custGeom>
              <a:avLst/>
              <a:gdLst>
                <a:gd name="T0" fmla="*/ 2 w 76"/>
                <a:gd name="T1" fmla="*/ 6 h 89"/>
                <a:gd name="T2" fmla="*/ 2 w 76"/>
                <a:gd name="T3" fmla="*/ 6 h 89"/>
                <a:gd name="T4" fmla="*/ 7 w 76"/>
                <a:gd name="T5" fmla="*/ 3 h 89"/>
                <a:gd name="T6" fmla="*/ 23 w 76"/>
                <a:gd name="T7" fmla="*/ 28 h 89"/>
                <a:gd name="T8" fmla="*/ 45 w 76"/>
                <a:gd name="T9" fmla="*/ 42 h 89"/>
                <a:gd name="T10" fmla="*/ 68 w 76"/>
                <a:gd name="T11" fmla="*/ 62 h 89"/>
                <a:gd name="T12" fmla="*/ 75 w 76"/>
                <a:gd name="T13" fmla="*/ 89 h 89"/>
                <a:gd name="T14" fmla="*/ 46 w 76"/>
                <a:gd name="T15" fmla="*/ 48 h 89"/>
                <a:gd name="T16" fmla="*/ 17 w 76"/>
                <a:gd name="T17" fmla="*/ 25 h 89"/>
                <a:gd name="T18" fmla="*/ 2 w 76"/>
                <a:gd name="T19" fmla="*/ 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89">
                  <a:moveTo>
                    <a:pt x="2" y="6"/>
                  </a:moveTo>
                  <a:lnTo>
                    <a:pt x="2" y="6"/>
                  </a:lnTo>
                  <a:cubicBezTo>
                    <a:pt x="0" y="2"/>
                    <a:pt x="6" y="0"/>
                    <a:pt x="7" y="3"/>
                  </a:cubicBezTo>
                  <a:cubicBezTo>
                    <a:pt x="11" y="13"/>
                    <a:pt x="17" y="22"/>
                    <a:pt x="23" y="28"/>
                  </a:cubicBezTo>
                  <a:cubicBezTo>
                    <a:pt x="28" y="33"/>
                    <a:pt x="38" y="39"/>
                    <a:pt x="45" y="42"/>
                  </a:cubicBezTo>
                  <a:cubicBezTo>
                    <a:pt x="52" y="46"/>
                    <a:pt x="64" y="55"/>
                    <a:pt x="68" y="62"/>
                  </a:cubicBezTo>
                  <a:cubicBezTo>
                    <a:pt x="72" y="69"/>
                    <a:pt x="76" y="79"/>
                    <a:pt x="75" y="89"/>
                  </a:cubicBezTo>
                  <a:cubicBezTo>
                    <a:pt x="71" y="75"/>
                    <a:pt x="59" y="56"/>
                    <a:pt x="46" y="48"/>
                  </a:cubicBezTo>
                  <a:cubicBezTo>
                    <a:pt x="35" y="41"/>
                    <a:pt x="24" y="34"/>
                    <a:pt x="17" y="25"/>
                  </a:cubicBezTo>
                  <a:cubicBezTo>
                    <a:pt x="12" y="19"/>
                    <a:pt x="6" y="13"/>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6" name="Freeform 1071"/>
            <p:cNvSpPr>
              <a:spLocks/>
            </p:cNvSpPr>
            <p:nvPr userDrawn="1"/>
          </p:nvSpPr>
          <p:spPr bwMode="auto">
            <a:xfrm>
              <a:off x="278" y="218"/>
              <a:ext cx="38" cy="24"/>
            </a:xfrm>
            <a:custGeom>
              <a:avLst/>
              <a:gdLst>
                <a:gd name="T0" fmla="*/ 2 w 85"/>
                <a:gd name="T1" fmla="*/ 1 h 53"/>
                <a:gd name="T2" fmla="*/ 2 w 85"/>
                <a:gd name="T3" fmla="*/ 1 h 53"/>
                <a:gd name="T4" fmla="*/ 78 w 85"/>
                <a:gd name="T5" fmla="*/ 2 h 53"/>
                <a:gd name="T6" fmla="*/ 85 w 85"/>
                <a:gd name="T7" fmla="*/ 0 h 53"/>
                <a:gd name="T8" fmla="*/ 77 w 85"/>
                <a:gd name="T9" fmla="*/ 6 h 53"/>
                <a:gd name="T10" fmla="*/ 30 w 85"/>
                <a:gd name="T11" fmla="*/ 12 h 53"/>
                <a:gd name="T12" fmla="*/ 7 w 85"/>
                <a:gd name="T13" fmla="*/ 10 h 53"/>
                <a:gd name="T14" fmla="*/ 13 w 85"/>
                <a:gd name="T15" fmla="*/ 23 h 53"/>
                <a:gd name="T16" fmla="*/ 30 w 85"/>
                <a:gd name="T17" fmla="*/ 16 h 53"/>
                <a:gd name="T18" fmla="*/ 59 w 85"/>
                <a:gd name="T19" fmla="*/ 14 h 53"/>
                <a:gd name="T20" fmla="*/ 81 w 85"/>
                <a:gd name="T21" fmla="*/ 15 h 53"/>
                <a:gd name="T22" fmla="*/ 46 w 85"/>
                <a:gd name="T23" fmla="*/ 18 h 53"/>
                <a:gd name="T24" fmla="*/ 69 w 85"/>
                <a:gd name="T25" fmla="*/ 50 h 53"/>
                <a:gd name="T26" fmla="*/ 35 w 85"/>
                <a:gd name="T27" fmla="*/ 21 h 53"/>
                <a:gd name="T28" fmla="*/ 60 w 85"/>
                <a:gd name="T29" fmla="*/ 53 h 53"/>
                <a:gd name="T30" fmla="*/ 27 w 85"/>
                <a:gd name="T31" fmla="*/ 27 h 53"/>
                <a:gd name="T32" fmla="*/ 39 w 85"/>
                <a:gd name="T33" fmla="*/ 45 h 53"/>
                <a:gd name="T34" fmla="*/ 19 w 85"/>
                <a:gd name="T35" fmla="*/ 32 h 53"/>
                <a:gd name="T36" fmla="*/ 0 w 85"/>
                <a:gd name="T37" fmla="*/ 4 h 53"/>
                <a:gd name="T38" fmla="*/ 2 w 85"/>
                <a:gd name="T39"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53">
                  <a:moveTo>
                    <a:pt x="2" y="1"/>
                  </a:moveTo>
                  <a:lnTo>
                    <a:pt x="2" y="1"/>
                  </a:lnTo>
                  <a:cubicBezTo>
                    <a:pt x="16" y="1"/>
                    <a:pt x="61" y="2"/>
                    <a:pt x="78" y="2"/>
                  </a:cubicBezTo>
                  <a:cubicBezTo>
                    <a:pt x="80" y="2"/>
                    <a:pt x="83" y="1"/>
                    <a:pt x="85" y="0"/>
                  </a:cubicBezTo>
                  <a:cubicBezTo>
                    <a:pt x="84" y="2"/>
                    <a:pt x="79" y="4"/>
                    <a:pt x="77" y="6"/>
                  </a:cubicBezTo>
                  <a:cubicBezTo>
                    <a:pt x="64" y="12"/>
                    <a:pt x="47" y="14"/>
                    <a:pt x="30" y="12"/>
                  </a:cubicBezTo>
                  <a:cubicBezTo>
                    <a:pt x="26" y="11"/>
                    <a:pt x="15" y="7"/>
                    <a:pt x="7" y="10"/>
                  </a:cubicBezTo>
                  <a:cubicBezTo>
                    <a:pt x="7" y="14"/>
                    <a:pt x="12" y="21"/>
                    <a:pt x="13" y="23"/>
                  </a:cubicBezTo>
                  <a:cubicBezTo>
                    <a:pt x="18" y="19"/>
                    <a:pt x="23" y="18"/>
                    <a:pt x="30" y="16"/>
                  </a:cubicBezTo>
                  <a:cubicBezTo>
                    <a:pt x="39" y="13"/>
                    <a:pt x="49" y="13"/>
                    <a:pt x="59" y="14"/>
                  </a:cubicBezTo>
                  <a:cubicBezTo>
                    <a:pt x="65" y="15"/>
                    <a:pt x="74" y="16"/>
                    <a:pt x="81" y="15"/>
                  </a:cubicBezTo>
                  <a:cubicBezTo>
                    <a:pt x="73" y="21"/>
                    <a:pt x="60" y="22"/>
                    <a:pt x="46" y="18"/>
                  </a:cubicBezTo>
                  <a:cubicBezTo>
                    <a:pt x="56" y="25"/>
                    <a:pt x="67" y="37"/>
                    <a:pt x="69" y="50"/>
                  </a:cubicBezTo>
                  <a:cubicBezTo>
                    <a:pt x="61" y="38"/>
                    <a:pt x="48" y="28"/>
                    <a:pt x="35" y="21"/>
                  </a:cubicBezTo>
                  <a:cubicBezTo>
                    <a:pt x="45" y="30"/>
                    <a:pt x="56" y="45"/>
                    <a:pt x="60" y="53"/>
                  </a:cubicBezTo>
                  <a:cubicBezTo>
                    <a:pt x="49" y="47"/>
                    <a:pt x="35" y="36"/>
                    <a:pt x="27" y="27"/>
                  </a:cubicBezTo>
                  <a:cubicBezTo>
                    <a:pt x="29" y="32"/>
                    <a:pt x="34" y="40"/>
                    <a:pt x="39" y="45"/>
                  </a:cubicBezTo>
                  <a:cubicBezTo>
                    <a:pt x="37" y="44"/>
                    <a:pt x="26" y="39"/>
                    <a:pt x="19" y="32"/>
                  </a:cubicBezTo>
                  <a:cubicBezTo>
                    <a:pt x="12" y="26"/>
                    <a:pt x="4" y="13"/>
                    <a:pt x="0" y="4"/>
                  </a:cubicBezTo>
                  <a:cubicBezTo>
                    <a:pt x="0" y="2"/>
                    <a:pt x="1"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7" name="Freeform 1072"/>
            <p:cNvSpPr>
              <a:spLocks/>
            </p:cNvSpPr>
            <p:nvPr userDrawn="1"/>
          </p:nvSpPr>
          <p:spPr bwMode="auto">
            <a:xfrm>
              <a:off x="210" y="199"/>
              <a:ext cx="32" cy="55"/>
            </a:xfrm>
            <a:custGeom>
              <a:avLst/>
              <a:gdLst>
                <a:gd name="T0" fmla="*/ 13 w 70"/>
                <a:gd name="T1" fmla="*/ 0 h 121"/>
                <a:gd name="T2" fmla="*/ 13 w 70"/>
                <a:gd name="T3" fmla="*/ 0 h 121"/>
                <a:gd name="T4" fmla="*/ 66 w 70"/>
                <a:gd name="T5" fmla="*/ 84 h 121"/>
                <a:gd name="T6" fmla="*/ 63 w 70"/>
                <a:gd name="T7" fmla="*/ 95 h 121"/>
                <a:gd name="T8" fmla="*/ 24 w 70"/>
                <a:gd name="T9" fmla="*/ 47 h 121"/>
                <a:gd name="T10" fmla="*/ 63 w 70"/>
                <a:gd name="T11" fmla="*/ 104 h 121"/>
                <a:gd name="T12" fmla="*/ 70 w 70"/>
                <a:gd name="T13" fmla="*/ 121 h 121"/>
                <a:gd name="T14" fmla="*/ 7 w 70"/>
                <a:gd name="T15" fmla="*/ 40 h 121"/>
                <a:gd name="T16" fmla="*/ 13 w 70"/>
                <a:gd name="T1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121">
                  <a:moveTo>
                    <a:pt x="13" y="0"/>
                  </a:moveTo>
                  <a:lnTo>
                    <a:pt x="13" y="0"/>
                  </a:lnTo>
                  <a:cubicBezTo>
                    <a:pt x="19" y="12"/>
                    <a:pt x="47" y="63"/>
                    <a:pt x="66" y="84"/>
                  </a:cubicBezTo>
                  <a:cubicBezTo>
                    <a:pt x="65" y="87"/>
                    <a:pt x="63" y="91"/>
                    <a:pt x="63" y="95"/>
                  </a:cubicBezTo>
                  <a:cubicBezTo>
                    <a:pt x="52" y="83"/>
                    <a:pt x="38" y="62"/>
                    <a:pt x="24" y="47"/>
                  </a:cubicBezTo>
                  <a:cubicBezTo>
                    <a:pt x="32" y="67"/>
                    <a:pt x="52" y="94"/>
                    <a:pt x="63" y="104"/>
                  </a:cubicBezTo>
                  <a:cubicBezTo>
                    <a:pt x="64" y="108"/>
                    <a:pt x="66" y="116"/>
                    <a:pt x="70" y="121"/>
                  </a:cubicBezTo>
                  <a:cubicBezTo>
                    <a:pt x="44" y="101"/>
                    <a:pt x="14" y="64"/>
                    <a:pt x="7" y="40"/>
                  </a:cubicBezTo>
                  <a:cubicBezTo>
                    <a:pt x="0" y="17"/>
                    <a:pt x="6" y="6"/>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8" name="Freeform 1073"/>
            <p:cNvSpPr>
              <a:spLocks/>
            </p:cNvSpPr>
            <p:nvPr userDrawn="1"/>
          </p:nvSpPr>
          <p:spPr bwMode="auto">
            <a:xfrm>
              <a:off x="305" y="278"/>
              <a:ext cx="4" cy="5"/>
            </a:xfrm>
            <a:custGeom>
              <a:avLst/>
              <a:gdLst>
                <a:gd name="T0" fmla="*/ 9 w 9"/>
                <a:gd name="T1" fmla="*/ 0 h 11"/>
                <a:gd name="T2" fmla="*/ 9 w 9"/>
                <a:gd name="T3" fmla="*/ 0 h 11"/>
                <a:gd name="T4" fmla="*/ 0 w 9"/>
                <a:gd name="T5" fmla="*/ 11 h 11"/>
                <a:gd name="T6" fmla="*/ 9 w 9"/>
                <a:gd name="T7" fmla="*/ 0 h 11"/>
              </a:gdLst>
              <a:ahLst/>
              <a:cxnLst>
                <a:cxn ang="0">
                  <a:pos x="T0" y="T1"/>
                </a:cxn>
                <a:cxn ang="0">
                  <a:pos x="T2" y="T3"/>
                </a:cxn>
                <a:cxn ang="0">
                  <a:pos x="T4" y="T5"/>
                </a:cxn>
                <a:cxn ang="0">
                  <a:pos x="T6" y="T7"/>
                </a:cxn>
              </a:cxnLst>
              <a:rect l="0" t="0" r="r" b="b"/>
              <a:pathLst>
                <a:path w="9" h="11">
                  <a:moveTo>
                    <a:pt x="9" y="0"/>
                  </a:moveTo>
                  <a:lnTo>
                    <a:pt x="9" y="0"/>
                  </a:lnTo>
                  <a:cubicBezTo>
                    <a:pt x="8" y="4"/>
                    <a:pt x="5" y="8"/>
                    <a:pt x="0" y="11"/>
                  </a:cubicBezTo>
                  <a:cubicBezTo>
                    <a:pt x="4" y="7"/>
                    <a:pt x="5" y="5"/>
                    <a:pt x="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9" name="Freeform 1074"/>
            <p:cNvSpPr>
              <a:spLocks/>
            </p:cNvSpPr>
            <p:nvPr userDrawn="1"/>
          </p:nvSpPr>
          <p:spPr bwMode="auto">
            <a:xfrm>
              <a:off x="288" y="285"/>
              <a:ext cx="6" cy="7"/>
            </a:xfrm>
            <a:custGeom>
              <a:avLst/>
              <a:gdLst>
                <a:gd name="T0" fmla="*/ 3 w 13"/>
                <a:gd name="T1" fmla="*/ 0 h 15"/>
                <a:gd name="T2" fmla="*/ 3 w 13"/>
                <a:gd name="T3" fmla="*/ 0 h 15"/>
                <a:gd name="T4" fmla="*/ 13 w 13"/>
                <a:gd name="T5" fmla="*/ 4 h 15"/>
                <a:gd name="T6" fmla="*/ 4 w 13"/>
                <a:gd name="T7" fmla="*/ 4 h 15"/>
                <a:gd name="T8" fmla="*/ 10 w 13"/>
                <a:gd name="T9" fmla="*/ 15 h 15"/>
                <a:gd name="T10" fmla="*/ 3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3" y="0"/>
                  </a:moveTo>
                  <a:lnTo>
                    <a:pt x="3" y="0"/>
                  </a:lnTo>
                  <a:cubicBezTo>
                    <a:pt x="5" y="2"/>
                    <a:pt x="9" y="4"/>
                    <a:pt x="13" y="4"/>
                  </a:cubicBezTo>
                  <a:cubicBezTo>
                    <a:pt x="10" y="5"/>
                    <a:pt x="7" y="5"/>
                    <a:pt x="4" y="4"/>
                  </a:cubicBezTo>
                  <a:cubicBezTo>
                    <a:pt x="4" y="6"/>
                    <a:pt x="6" y="12"/>
                    <a:pt x="10" y="15"/>
                  </a:cubicBezTo>
                  <a:cubicBezTo>
                    <a:pt x="4" y="13"/>
                    <a:pt x="0" y="4"/>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0" name="Freeform 1075"/>
            <p:cNvSpPr>
              <a:spLocks/>
            </p:cNvSpPr>
            <p:nvPr userDrawn="1"/>
          </p:nvSpPr>
          <p:spPr bwMode="auto">
            <a:xfrm>
              <a:off x="268" y="230"/>
              <a:ext cx="4" cy="4"/>
            </a:xfrm>
            <a:custGeom>
              <a:avLst/>
              <a:gdLst>
                <a:gd name="T0" fmla="*/ 5 w 8"/>
                <a:gd name="T1" fmla="*/ 1 h 7"/>
                <a:gd name="T2" fmla="*/ 5 w 8"/>
                <a:gd name="T3" fmla="*/ 1 h 7"/>
                <a:gd name="T4" fmla="*/ 6 w 8"/>
                <a:gd name="T5" fmla="*/ 4 h 7"/>
                <a:gd name="T6" fmla="*/ 8 w 8"/>
                <a:gd name="T7" fmla="*/ 5 h 7"/>
                <a:gd name="T8" fmla="*/ 0 w 8"/>
                <a:gd name="T9" fmla="*/ 7 h 7"/>
                <a:gd name="T10" fmla="*/ 5 w 8"/>
                <a:gd name="T11" fmla="*/ 1 h 7"/>
              </a:gdLst>
              <a:ahLst/>
              <a:cxnLst>
                <a:cxn ang="0">
                  <a:pos x="T0" y="T1"/>
                </a:cxn>
                <a:cxn ang="0">
                  <a:pos x="T2" y="T3"/>
                </a:cxn>
                <a:cxn ang="0">
                  <a:pos x="T4" y="T5"/>
                </a:cxn>
                <a:cxn ang="0">
                  <a:pos x="T6" y="T7"/>
                </a:cxn>
                <a:cxn ang="0">
                  <a:pos x="T8" y="T9"/>
                </a:cxn>
                <a:cxn ang="0">
                  <a:pos x="T10" y="T11"/>
                </a:cxn>
              </a:cxnLst>
              <a:rect l="0" t="0" r="r" b="b"/>
              <a:pathLst>
                <a:path w="8" h="7">
                  <a:moveTo>
                    <a:pt x="5" y="1"/>
                  </a:moveTo>
                  <a:lnTo>
                    <a:pt x="5" y="1"/>
                  </a:lnTo>
                  <a:cubicBezTo>
                    <a:pt x="8" y="0"/>
                    <a:pt x="6" y="3"/>
                    <a:pt x="6" y="4"/>
                  </a:cubicBezTo>
                  <a:cubicBezTo>
                    <a:pt x="8" y="3"/>
                    <a:pt x="8" y="4"/>
                    <a:pt x="8" y="5"/>
                  </a:cubicBezTo>
                  <a:cubicBezTo>
                    <a:pt x="5" y="5"/>
                    <a:pt x="3" y="6"/>
                    <a:pt x="0" y="7"/>
                  </a:cubicBezTo>
                  <a:cubicBezTo>
                    <a:pt x="1" y="5"/>
                    <a:pt x="2" y="2"/>
                    <a:pt x="5"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1" name="Freeform 1076"/>
            <p:cNvSpPr>
              <a:spLocks/>
            </p:cNvSpPr>
            <p:nvPr userDrawn="1"/>
          </p:nvSpPr>
          <p:spPr bwMode="auto">
            <a:xfrm>
              <a:off x="246" y="221"/>
              <a:ext cx="2" cy="3"/>
            </a:xfrm>
            <a:custGeom>
              <a:avLst/>
              <a:gdLst>
                <a:gd name="T0" fmla="*/ 5 w 5"/>
                <a:gd name="T1" fmla="*/ 0 h 6"/>
                <a:gd name="T2" fmla="*/ 5 w 5"/>
                <a:gd name="T3" fmla="*/ 0 h 6"/>
                <a:gd name="T4" fmla="*/ 3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5" y="0"/>
                  </a:lnTo>
                  <a:cubicBezTo>
                    <a:pt x="3" y="2"/>
                    <a:pt x="3" y="3"/>
                    <a:pt x="3" y="6"/>
                  </a:cubicBezTo>
                  <a:cubicBezTo>
                    <a:pt x="0" y="4"/>
                    <a:pt x="2" y="0"/>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2" name="Freeform 1077"/>
            <p:cNvSpPr>
              <a:spLocks/>
            </p:cNvSpPr>
            <p:nvPr userDrawn="1"/>
          </p:nvSpPr>
          <p:spPr bwMode="auto">
            <a:xfrm>
              <a:off x="209" y="201"/>
              <a:ext cx="16" cy="29"/>
            </a:xfrm>
            <a:custGeom>
              <a:avLst/>
              <a:gdLst>
                <a:gd name="T0" fmla="*/ 16 w 36"/>
                <a:gd name="T1" fmla="*/ 0 h 63"/>
                <a:gd name="T2" fmla="*/ 16 w 36"/>
                <a:gd name="T3" fmla="*/ 0 h 63"/>
                <a:gd name="T4" fmla="*/ 36 w 36"/>
                <a:gd name="T5" fmla="*/ 36 h 63"/>
                <a:gd name="T6" fmla="*/ 15 w 36"/>
                <a:gd name="T7" fmla="*/ 5 h 63"/>
                <a:gd name="T8" fmla="*/ 26 w 36"/>
                <a:gd name="T9" fmla="*/ 63 h 63"/>
                <a:gd name="T10" fmla="*/ 16 w 36"/>
                <a:gd name="T11" fmla="*/ 0 h 63"/>
              </a:gdLst>
              <a:ahLst/>
              <a:cxnLst>
                <a:cxn ang="0">
                  <a:pos x="T0" y="T1"/>
                </a:cxn>
                <a:cxn ang="0">
                  <a:pos x="T2" y="T3"/>
                </a:cxn>
                <a:cxn ang="0">
                  <a:pos x="T4" y="T5"/>
                </a:cxn>
                <a:cxn ang="0">
                  <a:pos x="T6" y="T7"/>
                </a:cxn>
                <a:cxn ang="0">
                  <a:pos x="T8" y="T9"/>
                </a:cxn>
                <a:cxn ang="0">
                  <a:pos x="T10" y="T11"/>
                </a:cxn>
              </a:cxnLst>
              <a:rect l="0" t="0" r="r" b="b"/>
              <a:pathLst>
                <a:path w="36" h="63">
                  <a:moveTo>
                    <a:pt x="16" y="0"/>
                  </a:moveTo>
                  <a:lnTo>
                    <a:pt x="16" y="0"/>
                  </a:lnTo>
                  <a:cubicBezTo>
                    <a:pt x="18" y="5"/>
                    <a:pt x="29" y="25"/>
                    <a:pt x="36" y="36"/>
                  </a:cubicBezTo>
                  <a:cubicBezTo>
                    <a:pt x="29" y="26"/>
                    <a:pt x="19" y="12"/>
                    <a:pt x="15" y="5"/>
                  </a:cubicBezTo>
                  <a:cubicBezTo>
                    <a:pt x="5" y="20"/>
                    <a:pt x="20" y="48"/>
                    <a:pt x="26" y="63"/>
                  </a:cubicBezTo>
                  <a:cubicBezTo>
                    <a:pt x="17" y="49"/>
                    <a:pt x="0" y="15"/>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3" name="Freeform 1078"/>
            <p:cNvSpPr>
              <a:spLocks/>
            </p:cNvSpPr>
            <p:nvPr userDrawn="1"/>
          </p:nvSpPr>
          <p:spPr bwMode="auto">
            <a:xfrm>
              <a:off x="201" y="247"/>
              <a:ext cx="17" cy="15"/>
            </a:xfrm>
            <a:custGeom>
              <a:avLst/>
              <a:gdLst>
                <a:gd name="T0" fmla="*/ 0 w 38"/>
                <a:gd name="T1" fmla="*/ 0 h 34"/>
                <a:gd name="T2" fmla="*/ 0 w 38"/>
                <a:gd name="T3" fmla="*/ 0 h 34"/>
                <a:gd name="T4" fmla="*/ 38 w 38"/>
                <a:gd name="T5" fmla="*/ 14 h 34"/>
                <a:gd name="T6" fmla="*/ 3 w 38"/>
                <a:gd name="T7" fmla="*/ 3 h 34"/>
                <a:gd name="T8" fmla="*/ 29 w 38"/>
                <a:gd name="T9" fmla="*/ 34 h 34"/>
                <a:gd name="T10" fmla="*/ 0 w 38"/>
                <a:gd name="T11" fmla="*/ 0 h 34"/>
              </a:gdLst>
              <a:ahLst/>
              <a:cxnLst>
                <a:cxn ang="0">
                  <a:pos x="T0" y="T1"/>
                </a:cxn>
                <a:cxn ang="0">
                  <a:pos x="T2" y="T3"/>
                </a:cxn>
                <a:cxn ang="0">
                  <a:pos x="T4" y="T5"/>
                </a:cxn>
                <a:cxn ang="0">
                  <a:pos x="T6" y="T7"/>
                </a:cxn>
                <a:cxn ang="0">
                  <a:pos x="T8" y="T9"/>
                </a:cxn>
                <a:cxn ang="0">
                  <a:pos x="T10" y="T11"/>
                </a:cxn>
              </a:cxnLst>
              <a:rect l="0" t="0" r="r" b="b"/>
              <a:pathLst>
                <a:path w="38" h="34">
                  <a:moveTo>
                    <a:pt x="0" y="0"/>
                  </a:moveTo>
                  <a:lnTo>
                    <a:pt x="0" y="0"/>
                  </a:lnTo>
                  <a:cubicBezTo>
                    <a:pt x="12" y="1"/>
                    <a:pt x="29" y="7"/>
                    <a:pt x="38" y="14"/>
                  </a:cubicBezTo>
                  <a:cubicBezTo>
                    <a:pt x="32" y="10"/>
                    <a:pt x="13" y="4"/>
                    <a:pt x="3" y="3"/>
                  </a:cubicBezTo>
                  <a:cubicBezTo>
                    <a:pt x="8" y="21"/>
                    <a:pt x="19" y="27"/>
                    <a:pt x="29" y="34"/>
                  </a:cubicBezTo>
                  <a:cubicBezTo>
                    <a:pt x="18" y="28"/>
                    <a:pt x="0" y="14"/>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4" name="Freeform 1079"/>
            <p:cNvSpPr>
              <a:spLocks/>
            </p:cNvSpPr>
            <p:nvPr userDrawn="1"/>
          </p:nvSpPr>
          <p:spPr bwMode="auto">
            <a:xfrm>
              <a:off x="203" y="225"/>
              <a:ext cx="17" cy="21"/>
            </a:xfrm>
            <a:custGeom>
              <a:avLst/>
              <a:gdLst>
                <a:gd name="T0" fmla="*/ 6 w 39"/>
                <a:gd name="T1" fmla="*/ 0 h 48"/>
                <a:gd name="T2" fmla="*/ 6 w 39"/>
                <a:gd name="T3" fmla="*/ 0 h 48"/>
                <a:gd name="T4" fmla="*/ 39 w 39"/>
                <a:gd name="T5" fmla="*/ 31 h 48"/>
                <a:gd name="T6" fmla="*/ 8 w 39"/>
                <a:gd name="T7" fmla="*/ 5 h 48"/>
                <a:gd name="T8" fmla="*/ 27 w 39"/>
                <a:gd name="T9" fmla="*/ 48 h 48"/>
                <a:gd name="T10" fmla="*/ 6 w 39"/>
                <a:gd name="T11" fmla="*/ 0 h 48"/>
              </a:gdLst>
              <a:ahLst/>
              <a:cxnLst>
                <a:cxn ang="0">
                  <a:pos x="T0" y="T1"/>
                </a:cxn>
                <a:cxn ang="0">
                  <a:pos x="T2" y="T3"/>
                </a:cxn>
                <a:cxn ang="0">
                  <a:pos x="T4" y="T5"/>
                </a:cxn>
                <a:cxn ang="0">
                  <a:pos x="T6" y="T7"/>
                </a:cxn>
                <a:cxn ang="0">
                  <a:pos x="T8" y="T9"/>
                </a:cxn>
                <a:cxn ang="0">
                  <a:pos x="T10" y="T11"/>
                </a:cxn>
              </a:cxnLst>
              <a:rect l="0" t="0" r="r" b="b"/>
              <a:pathLst>
                <a:path w="39" h="48">
                  <a:moveTo>
                    <a:pt x="6" y="0"/>
                  </a:moveTo>
                  <a:lnTo>
                    <a:pt x="6" y="0"/>
                  </a:lnTo>
                  <a:cubicBezTo>
                    <a:pt x="11" y="3"/>
                    <a:pt x="33" y="24"/>
                    <a:pt x="39" y="31"/>
                  </a:cubicBezTo>
                  <a:cubicBezTo>
                    <a:pt x="31" y="24"/>
                    <a:pt x="17" y="10"/>
                    <a:pt x="8" y="5"/>
                  </a:cubicBezTo>
                  <a:cubicBezTo>
                    <a:pt x="6" y="24"/>
                    <a:pt x="22" y="42"/>
                    <a:pt x="27" y="48"/>
                  </a:cubicBezTo>
                  <a:cubicBezTo>
                    <a:pt x="17" y="40"/>
                    <a:pt x="0" y="20"/>
                    <a:pt x="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5" name="Freeform 1080"/>
            <p:cNvSpPr>
              <a:spLocks/>
            </p:cNvSpPr>
            <p:nvPr userDrawn="1"/>
          </p:nvSpPr>
          <p:spPr bwMode="auto">
            <a:xfrm>
              <a:off x="240" y="239"/>
              <a:ext cx="9" cy="19"/>
            </a:xfrm>
            <a:custGeom>
              <a:avLst/>
              <a:gdLst>
                <a:gd name="T0" fmla="*/ 5 w 20"/>
                <a:gd name="T1" fmla="*/ 0 h 41"/>
                <a:gd name="T2" fmla="*/ 5 w 20"/>
                <a:gd name="T3" fmla="*/ 0 h 41"/>
                <a:gd name="T4" fmla="*/ 15 w 20"/>
                <a:gd name="T5" fmla="*/ 16 h 41"/>
                <a:gd name="T6" fmla="*/ 6 w 20"/>
                <a:gd name="T7" fmla="*/ 8 h 41"/>
                <a:gd name="T8" fmla="*/ 20 w 20"/>
                <a:gd name="T9" fmla="*/ 41 h 41"/>
                <a:gd name="T10" fmla="*/ 5 w 20"/>
                <a:gd name="T11" fmla="*/ 0 h 41"/>
              </a:gdLst>
              <a:ahLst/>
              <a:cxnLst>
                <a:cxn ang="0">
                  <a:pos x="T0" y="T1"/>
                </a:cxn>
                <a:cxn ang="0">
                  <a:pos x="T2" y="T3"/>
                </a:cxn>
                <a:cxn ang="0">
                  <a:pos x="T4" y="T5"/>
                </a:cxn>
                <a:cxn ang="0">
                  <a:pos x="T6" y="T7"/>
                </a:cxn>
                <a:cxn ang="0">
                  <a:pos x="T8" y="T9"/>
                </a:cxn>
                <a:cxn ang="0">
                  <a:pos x="T10" y="T11"/>
                </a:cxn>
              </a:cxnLst>
              <a:rect l="0" t="0" r="r" b="b"/>
              <a:pathLst>
                <a:path w="20" h="41">
                  <a:moveTo>
                    <a:pt x="5" y="0"/>
                  </a:moveTo>
                  <a:lnTo>
                    <a:pt x="5" y="0"/>
                  </a:lnTo>
                  <a:cubicBezTo>
                    <a:pt x="8" y="6"/>
                    <a:pt x="10" y="11"/>
                    <a:pt x="15" y="16"/>
                  </a:cubicBezTo>
                  <a:cubicBezTo>
                    <a:pt x="11" y="14"/>
                    <a:pt x="6" y="9"/>
                    <a:pt x="6" y="8"/>
                  </a:cubicBezTo>
                  <a:cubicBezTo>
                    <a:pt x="4" y="17"/>
                    <a:pt x="13" y="34"/>
                    <a:pt x="20" y="41"/>
                  </a:cubicBezTo>
                  <a:cubicBezTo>
                    <a:pt x="4" y="29"/>
                    <a:pt x="0" y="11"/>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6" name="Freeform 1081"/>
            <p:cNvSpPr>
              <a:spLocks/>
            </p:cNvSpPr>
            <p:nvPr userDrawn="1"/>
          </p:nvSpPr>
          <p:spPr bwMode="auto">
            <a:xfrm>
              <a:off x="237" y="257"/>
              <a:ext cx="10" cy="11"/>
            </a:xfrm>
            <a:custGeom>
              <a:avLst/>
              <a:gdLst>
                <a:gd name="T0" fmla="*/ 0 w 23"/>
                <a:gd name="T1" fmla="*/ 0 h 23"/>
                <a:gd name="T2" fmla="*/ 0 w 23"/>
                <a:gd name="T3" fmla="*/ 0 h 23"/>
                <a:gd name="T4" fmla="*/ 23 w 23"/>
                <a:gd name="T5" fmla="*/ 10 h 23"/>
                <a:gd name="T6" fmla="*/ 3 w 23"/>
                <a:gd name="T7" fmla="*/ 3 h 23"/>
                <a:gd name="T8" fmla="*/ 15 w 23"/>
                <a:gd name="T9" fmla="*/ 23 h 23"/>
                <a:gd name="T10" fmla="*/ 0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0" y="0"/>
                  </a:moveTo>
                  <a:lnTo>
                    <a:pt x="0" y="0"/>
                  </a:lnTo>
                  <a:cubicBezTo>
                    <a:pt x="7" y="0"/>
                    <a:pt x="20" y="7"/>
                    <a:pt x="23" y="10"/>
                  </a:cubicBezTo>
                  <a:cubicBezTo>
                    <a:pt x="17" y="7"/>
                    <a:pt x="11" y="4"/>
                    <a:pt x="3" y="3"/>
                  </a:cubicBezTo>
                  <a:cubicBezTo>
                    <a:pt x="4" y="8"/>
                    <a:pt x="10" y="17"/>
                    <a:pt x="15" y="23"/>
                  </a:cubicBezTo>
                  <a:cubicBezTo>
                    <a:pt x="6" y="17"/>
                    <a:pt x="0" y="6"/>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7" name="Freeform 1082"/>
            <p:cNvSpPr>
              <a:spLocks/>
            </p:cNvSpPr>
            <p:nvPr userDrawn="1"/>
          </p:nvSpPr>
          <p:spPr bwMode="auto">
            <a:xfrm>
              <a:off x="199" y="263"/>
              <a:ext cx="16" cy="13"/>
            </a:xfrm>
            <a:custGeom>
              <a:avLst/>
              <a:gdLst>
                <a:gd name="T0" fmla="*/ 0 w 35"/>
                <a:gd name="T1" fmla="*/ 1 h 28"/>
                <a:gd name="T2" fmla="*/ 0 w 35"/>
                <a:gd name="T3" fmla="*/ 1 h 28"/>
                <a:gd name="T4" fmla="*/ 35 w 35"/>
                <a:gd name="T5" fmla="*/ 8 h 28"/>
                <a:gd name="T6" fmla="*/ 4 w 35"/>
                <a:gd name="T7" fmla="*/ 4 h 28"/>
                <a:gd name="T8" fmla="*/ 33 w 35"/>
                <a:gd name="T9" fmla="*/ 28 h 28"/>
                <a:gd name="T10" fmla="*/ 0 w 35"/>
                <a:gd name="T11" fmla="*/ 1 h 28"/>
              </a:gdLst>
              <a:ahLst/>
              <a:cxnLst>
                <a:cxn ang="0">
                  <a:pos x="T0" y="T1"/>
                </a:cxn>
                <a:cxn ang="0">
                  <a:pos x="T2" y="T3"/>
                </a:cxn>
                <a:cxn ang="0">
                  <a:pos x="T4" y="T5"/>
                </a:cxn>
                <a:cxn ang="0">
                  <a:pos x="T6" y="T7"/>
                </a:cxn>
                <a:cxn ang="0">
                  <a:pos x="T8" y="T9"/>
                </a:cxn>
                <a:cxn ang="0">
                  <a:pos x="T10" y="T11"/>
                </a:cxn>
              </a:cxnLst>
              <a:rect l="0" t="0" r="r" b="b"/>
              <a:pathLst>
                <a:path w="35" h="28">
                  <a:moveTo>
                    <a:pt x="0" y="1"/>
                  </a:moveTo>
                  <a:lnTo>
                    <a:pt x="0" y="1"/>
                  </a:lnTo>
                  <a:cubicBezTo>
                    <a:pt x="11" y="0"/>
                    <a:pt x="27" y="4"/>
                    <a:pt x="35" y="8"/>
                  </a:cubicBezTo>
                  <a:cubicBezTo>
                    <a:pt x="24" y="6"/>
                    <a:pt x="19" y="3"/>
                    <a:pt x="4" y="4"/>
                  </a:cubicBezTo>
                  <a:cubicBezTo>
                    <a:pt x="8" y="11"/>
                    <a:pt x="22" y="23"/>
                    <a:pt x="33" y="28"/>
                  </a:cubicBezTo>
                  <a:cubicBezTo>
                    <a:pt x="15" y="22"/>
                    <a:pt x="2" y="9"/>
                    <a:pt x="0"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8" name="Freeform 1083"/>
            <p:cNvSpPr>
              <a:spLocks/>
            </p:cNvSpPr>
            <p:nvPr userDrawn="1"/>
          </p:nvSpPr>
          <p:spPr bwMode="auto">
            <a:xfrm>
              <a:off x="233" y="269"/>
              <a:ext cx="9" cy="9"/>
            </a:xfrm>
            <a:custGeom>
              <a:avLst/>
              <a:gdLst>
                <a:gd name="T0" fmla="*/ 22 w 22"/>
                <a:gd name="T1" fmla="*/ 5 h 20"/>
                <a:gd name="T2" fmla="*/ 22 w 22"/>
                <a:gd name="T3" fmla="*/ 5 h 20"/>
                <a:gd name="T4" fmla="*/ 3 w 22"/>
                <a:gd name="T5" fmla="*/ 6 h 20"/>
                <a:gd name="T6" fmla="*/ 16 w 22"/>
                <a:gd name="T7" fmla="*/ 20 h 20"/>
                <a:gd name="T8" fmla="*/ 0 w 22"/>
                <a:gd name="T9" fmla="*/ 5 h 20"/>
                <a:gd name="T10" fmla="*/ 22 w 22"/>
                <a:gd name="T11" fmla="*/ 5 h 20"/>
              </a:gdLst>
              <a:ahLst/>
              <a:cxnLst>
                <a:cxn ang="0">
                  <a:pos x="T0" y="T1"/>
                </a:cxn>
                <a:cxn ang="0">
                  <a:pos x="T2" y="T3"/>
                </a:cxn>
                <a:cxn ang="0">
                  <a:pos x="T4" y="T5"/>
                </a:cxn>
                <a:cxn ang="0">
                  <a:pos x="T6" y="T7"/>
                </a:cxn>
                <a:cxn ang="0">
                  <a:pos x="T8" y="T9"/>
                </a:cxn>
                <a:cxn ang="0">
                  <a:pos x="T10" y="T11"/>
                </a:cxn>
              </a:cxnLst>
              <a:rect l="0" t="0" r="r" b="b"/>
              <a:pathLst>
                <a:path w="22" h="20">
                  <a:moveTo>
                    <a:pt x="22" y="5"/>
                  </a:moveTo>
                  <a:lnTo>
                    <a:pt x="22" y="5"/>
                  </a:lnTo>
                  <a:cubicBezTo>
                    <a:pt x="15" y="3"/>
                    <a:pt x="10" y="2"/>
                    <a:pt x="3" y="6"/>
                  </a:cubicBezTo>
                  <a:cubicBezTo>
                    <a:pt x="4" y="12"/>
                    <a:pt x="11" y="18"/>
                    <a:pt x="16" y="20"/>
                  </a:cubicBezTo>
                  <a:cubicBezTo>
                    <a:pt x="9" y="19"/>
                    <a:pt x="1" y="13"/>
                    <a:pt x="0" y="5"/>
                  </a:cubicBezTo>
                  <a:cubicBezTo>
                    <a:pt x="7" y="0"/>
                    <a:pt x="16" y="2"/>
                    <a:pt x="22" y="5"/>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9" name="Freeform 1084"/>
            <p:cNvSpPr>
              <a:spLocks/>
            </p:cNvSpPr>
            <p:nvPr userDrawn="1"/>
          </p:nvSpPr>
          <p:spPr bwMode="auto">
            <a:xfrm>
              <a:off x="246" y="276"/>
              <a:ext cx="7" cy="3"/>
            </a:xfrm>
            <a:custGeom>
              <a:avLst/>
              <a:gdLst>
                <a:gd name="T0" fmla="*/ 0 w 15"/>
                <a:gd name="T1" fmla="*/ 0 h 6"/>
                <a:gd name="T2" fmla="*/ 0 w 15"/>
                <a:gd name="T3" fmla="*/ 0 h 6"/>
                <a:gd name="T4" fmla="*/ 15 w 15"/>
                <a:gd name="T5" fmla="*/ 4 h 6"/>
                <a:gd name="T6" fmla="*/ 15 w 15"/>
                <a:gd name="T7" fmla="*/ 6 h 6"/>
                <a:gd name="T8" fmla="*/ 0 w 15"/>
                <a:gd name="T9" fmla="*/ 0 h 6"/>
              </a:gdLst>
              <a:ahLst/>
              <a:cxnLst>
                <a:cxn ang="0">
                  <a:pos x="T0" y="T1"/>
                </a:cxn>
                <a:cxn ang="0">
                  <a:pos x="T2" y="T3"/>
                </a:cxn>
                <a:cxn ang="0">
                  <a:pos x="T4" y="T5"/>
                </a:cxn>
                <a:cxn ang="0">
                  <a:pos x="T6" y="T7"/>
                </a:cxn>
                <a:cxn ang="0">
                  <a:pos x="T8" y="T9"/>
                </a:cxn>
              </a:cxnLst>
              <a:rect l="0" t="0" r="r" b="b"/>
              <a:pathLst>
                <a:path w="15" h="6">
                  <a:moveTo>
                    <a:pt x="0" y="0"/>
                  </a:moveTo>
                  <a:lnTo>
                    <a:pt x="0" y="0"/>
                  </a:lnTo>
                  <a:cubicBezTo>
                    <a:pt x="5" y="1"/>
                    <a:pt x="10" y="2"/>
                    <a:pt x="15" y="4"/>
                  </a:cubicBezTo>
                  <a:lnTo>
                    <a:pt x="15" y="6"/>
                  </a:lnTo>
                  <a:cubicBezTo>
                    <a:pt x="11" y="4"/>
                    <a:pt x="5" y="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0" name="Freeform 1085"/>
            <p:cNvSpPr>
              <a:spLocks/>
            </p:cNvSpPr>
            <p:nvPr userDrawn="1"/>
          </p:nvSpPr>
          <p:spPr bwMode="auto">
            <a:xfrm>
              <a:off x="255" y="273"/>
              <a:ext cx="8" cy="8"/>
            </a:xfrm>
            <a:custGeom>
              <a:avLst/>
              <a:gdLst>
                <a:gd name="T0" fmla="*/ 19 w 19"/>
                <a:gd name="T1" fmla="*/ 4 h 19"/>
                <a:gd name="T2" fmla="*/ 19 w 19"/>
                <a:gd name="T3" fmla="*/ 4 h 19"/>
                <a:gd name="T4" fmla="*/ 3 w 19"/>
                <a:gd name="T5" fmla="*/ 5 h 19"/>
                <a:gd name="T6" fmla="*/ 10 w 19"/>
                <a:gd name="T7" fmla="*/ 19 h 19"/>
                <a:gd name="T8" fmla="*/ 0 w 19"/>
                <a:gd name="T9" fmla="*/ 4 h 19"/>
                <a:gd name="T10" fmla="*/ 19 w 19"/>
                <a:gd name="T11" fmla="*/ 4 h 19"/>
              </a:gdLst>
              <a:ahLst/>
              <a:cxnLst>
                <a:cxn ang="0">
                  <a:pos x="T0" y="T1"/>
                </a:cxn>
                <a:cxn ang="0">
                  <a:pos x="T2" y="T3"/>
                </a:cxn>
                <a:cxn ang="0">
                  <a:pos x="T4" y="T5"/>
                </a:cxn>
                <a:cxn ang="0">
                  <a:pos x="T6" y="T7"/>
                </a:cxn>
                <a:cxn ang="0">
                  <a:pos x="T8" y="T9"/>
                </a:cxn>
                <a:cxn ang="0">
                  <a:pos x="T10" y="T11"/>
                </a:cxn>
              </a:cxnLst>
              <a:rect l="0" t="0" r="r" b="b"/>
              <a:pathLst>
                <a:path w="19" h="19">
                  <a:moveTo>
                    <a:pt x="19" y="4"/>
                  </a:moveTo>
                  <a:lnTo>
                    <a:pt x="19" y="4"/>
                  </a:lnTo>
                  <a:cubicBezTo>
                    <a:pt x="13" y="3"/>
                    <a:pt x="7" y="3"/>
                    <a:pt x="3" y="5"/>
                  </a:cubicBezTo>
                  <a:cubicBezTo>
                    <a:pt x="3" y="10"/>
                    <a:pt x="6" y="16"/>
                    <a:pt x="10" y="19"/>
                  </a:cubicBezTo>
                  <a:cubicBezTo>
                    <a:pt x="4" y="17"/>
                    <a:pt x="0" y="9"/>
                    <a:pt x="0" y="4"/>
                  </a:cubicBezTo>
                  <a:cubicBezTo>
                    <a:pt x="4" y="2"/>
                    <a:pt x="11" y="0"/>
                    <a:pt x="19" y="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1" name="Freeform 1086"/>
            <p:cNvSpPr>
              <a:spLocks/>
            </p:cNvSpPr>
            <p:nvPr userDrawn="1"/>
          </p:nvSpPr>
          <p:spPr bwMode="auto">
            <a:xfrm>
              <a:off x="255" y="253"/>
              <a:ext cx="8" cy="16"/>
            </a:xfrm>
            <a:custGeom>
              <a:avLst/>
              <a:gdLst>
                <a:gd name="T0" fmla="*/ 3 w 17"/>
                <a:gd name="T1" fmla="*/ 0 h 34"/>
                <a:gd name="T2" fmla="*/ 3 w 17"/>
                <a:gd name="T3" fmla="*/ 0 h 34"/>
                <a:gd name="T4" fmla="*/ 17 w 17"/>
                <a:gd name="T5" fmla="*/ 15 h 34"/>
                <a:gd name="T6" fmla="*/ 5 w 17"/>
                <a:gd name="T7" fmla="*/ 6 h 34"/>
                <a:gd name="T8" fmla="*/ 14 w 17"/>
                <a:gd name="T9" fmla="*/ 34 h 34"/>
                <a:gd name="T10" fmla="*/ 3 w 17"/>
                <a:gd name="T11" fmla="*/ 0 h 34"/>
              </a:gdLst>
              <a:ahLst/>
              <a:cxnLst>
                <a:cxn ang="0">
                  <a:pos x="T0" y="T1"/>
                </a:cxn>
                <a:cxn ang="0">
                  <a:pos x="T2" y="T3"/>
                </a:cxn>
                <a:cxn ang="0">
                  <a:pos x="T4" y="T5"/>
                </a:cxn>
                <a:cxn ang="0">
                  <a:pos x="T6" y="T7"/>
                </a:cxn>
                <a:cxn ang="0">
                  <a:pos x="T8" y="T9"/>
                </a:cxn>
                <a:cxn ang="0">
                  <a:pos x="T10" y="T11"/>
                </a:cxn>
              </a:cxnLst>
              <a:rect l="0" t="0" r="r" b="b"/>
              <a:pathLst>
                <a:path w="17" h="34">
                  <a:moveTo>
                    <a:pt x="3" y="0"/>
                  </a:moveTo>
                  <a:lnTo>
                    <a:pt x="3" y="0"/>
                  </a:lnTo>
                  <a:cubicBezTo>
                    <a:pt x="6" y="4"/>
                    <a:pt x="14" y="12"/>
                    <a:pt x="17" y="15"/>
                  </a:cubicBezTo>
                  <a:cubicBezTo>
                    <a:pt x="12" y="12"/>
                    <a:pt x="8" y="10"/>
                    <a:pt x="5" y="6"/>
                  </a:cubicBezTo>
                  <a:cubicBezTo>
                    <a:pt x="3" y="16"/>
                    <a:pt x="11" y="31"/>
                    <a:pt x="14" y="34"/>
                  </a:cubicBezTo>
                  <a:cubicBezTo>
                    <a:pt x="4" y="26"/>
                    <a:pt x="0" y="13"/>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2" name="Freeform 1087"/>
            <p:cNvSpPr>
              <a:spLocks/>
            </p:cNvSpPr>
            <p:nvPr userDrawn="1"/>
          </p:nvSpPr>
          <p:spPr bwMode="auto">
            <a:xfrm>
              <a:off x="263" y="264"/>
              <a:ext cx="9" cy="9"/>
            </a:xfrm>
            <a:custGeom>
              <a:avLst/>
              <a:gdLst>
                <a:gd name="T0" fmla="*/ 0 w 20"/>
                <a:gd name="T1" fmla="*/ 0 h 21"/>
                <a:gd name="T2" fmla="*/ 0 w 20"/>
                <a:gd name="T3" fmla="*/ 0 h 21"/>
                <a:gd name="T4" fmla="*/ 20 w 20"/>
                <a:gd name="T5" fmla="*/ 18 h 21"/>
                <a:gd name="T6" fmla="*/ 20 w 20"/>
                <a:gd name="T7" fmla="*/ 20 h 21"/>
                <a:gd name="T8" fmla="*/ 18 w 20"/>
                <a:gd name="T9" fmla="*/ 21 h 21"/>
                <a:gd name="T10" fmla="*/ 0 w 20"/>
                <a:gd name="T11" fmla="*/ 0 h 21"/>
              </a:gdLst>
              <a:ahLst/>
              <a:cxnLst>
                <a:cxn ang="0">
                  <a:pos x="T0" y="T1"/>
                </a:cxn>
                <a:cxn ang="0">
                  <a:pos x="T2" y="T3"/>
                </a:cxn>
                <a:cxn ang="0">
                  <a:pos x="T4" y="T5"/>
                </a:cxn>
                <a:cxn ang="0">
                  <a:pos x="T6" y="T7"/>
                </a:cxn>
                <a:cxn ang="0">
                  <a:pos x="T8" y="T9"/>
                </a:cxn>
                <a:cxn ang="0">
                  <a:pos x="T10" y="T11"/>
                </a:cxn>
              </a:cxnLst>
              <a:rect l="0" t="0" r="r" b="b"/>
              <a:pathLst>
                <a:path w="20" h="21">
                  <a:moveTo>
                    <a:pt x="0" y="0"/>
                  </a:moveTo>
                  <a:lnTo>
                    <a:pt x="0" y="0"/>
                  </a:lnTo>
                  <a:cubicBezTo>
                    <a:pt x="8" y="5"/>
                    <a:pt x="20" y="18"/>
                    <a:pt x="20" y="18"/>
                  </a:cubicBezTo>
                  <a:lnTo>
                    <a:pt x="20" y="20"/>
                  </a:lnTo>
                  <a:lnTo>
                    <a:pt x="18" y="21"/>
                  </a:lnTo>
                  <a:cubicBezTo>
                    <a:pt x="18" y="21"/>
                    <a:pt x="4" y="7"/>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3" name="Freeform 1088"/>
            <p:cNvSpPr>
              <a:spLocks/>
            </p:cNvSpPr>
            <p:nvPr userDrawn="1"/>
          </p:nvSpPr>
          <p:spPr bwMode="auto">
            <a:xfrm>
              <a:off x="267" y="268"/>
              <a:ext cx="4" cy="5"/>
            </a:xfrm>
            <a:custGeom>
              <a:avLst/>
              <a:gdLst>
                <a:gd name="T0" fmla="*/ 0 w 10"/>
                <a:gd name="T1" fmla="*/ 0 h 11"/>
                <a:gd name="T2" fmla="*/ 0 w 10"/>
                <a:gd name="T3" fmla="*/ 0 h 11"/>
                <a:gd name="T4" fmla="*/ 10 w 10"/>
                <a:gd name="T5" fmla="*/ 10 h 11"/>
                <a:gd name="T6" fmla="*/ 9 w 10"/>
                <a:gd name="T7" fmla="*/ 11 h 11"/>
                <a:gd name="T8" fmla="*/ 0 w 10"/>
                <a:gd name="T9" fmla="*/ 0 h 11"/>
              </a:gdLst>
              <a:ahLst/>
              <a:cxnLst>
                <a:cxn ang="0">
                  <a:pos x="T0" y="T1"/>
                </a:cxn>
                <a:cxn ang="0">
                  <a:pos x="T2" y="T3"/>
                </a:cxn>
                <a:cxn ang="0">
                  <a:pos x="T4" y="T5"/>
                </a:cxn>
                <a:cxn ang="0">
                  <a:pos x="T6" y="T7"/>
                </a:cxn>
                <a:cxn ang="0">
                  <a:pos x="T8" y="T9"/>
                </a:cxn>
              </a:cxnLst>
              <a:rect l="0" t="0" r="r" b="b"/>
              <a:pathLst>
                <a:path w="10" h="11">
                  <a:moveTo>
                    <a:pt x="0" y="0"/>
                  </a:moveTo>
                  <a:lnTo>
                    <a:pt x="0" y="0"/>
                  </a:lnTo>
                  <a:cubicBezTo>
                    <a:pt x="1" y="0"/>
                    <a:pt x="10" y="10"/>
                    <a:pt x="10" y="10"/>
                  </a:cubicBezTo>
                  <a:lnTo>
                    <a:pt x="9" y="11"/>
                  </a:lnTo>
                  <a:cubicBezTo>
                    <a:pt x="9" y="11"/>
                    <a:pt x="1"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4" name="Freeform 1089"/>
            <p:cNvSpPr>
              <a:spLocks/>
            </p:cNvSpPr>
            <p:nvPr userDrawn="1"/>
          </p:nvSpPr>
          <p:spPr bwMode="auto">
            <a:xfrm>
              <a:off x="261" y="278"/>
              <a:ext cx="7" cy="5"/>
            </a:xfrm>
            <a:custGeom>
              <a:avLst/>
              <a:gdLst>
                <a:gd name="T0" fmla="*/ 0 w 15"/>
                <a:gd name="T1" fmla="*/ 0 h 11"/>
                <a:gd name="T2" fmla="*/ 0 w 15"/>
                <a:gd name="T3" fmla="*/ 0 h 11"/>
                <a:gd name="T4" fmla="*/ 15 w 15"/>
                <a:gd name="T5" fmla="*/ 8 h 11"/>
                <a:gd name="T6" fmla="*/ 15 w 15"/>
                <a:gd name="T7" fmla="*/ 10 h 11"/>
                <a:gd name="T8" fmla="*/ 13 w 15"/>
                <a:gd name="T9" fmla="*/ 11 h 11"/>
                <a:gd name="T10" fmla="*/ 0 w 15"/>
                <a:gd name="T11" fmla="*/ 0 h 11"/>
              </a:gdLst>
              <a:ahLst/>
              <a:cxnLst>
                <a:cxn ang="0">
                  <a:pos x="T0" y="T1"/>
                </a:cxn>
                <a:cxn ang="0">
                  <a:pos x="T2" y="T3"/>
                </a:cxn>
                <a:cxn ang="0">
                  <a:pos x="T4" y="T5"/>
                </a:cxn>
                <a:cxn ang="0">
                  <a:pos x="T6" y="T7"/>
                </a:cxn>
                <a:cxn ang="0">
                  <a:pos x="T8" y="T9"/>
                </a:cxn>
                <a:cxn ang="0">
                  <a:pos x="T10" y="T11"/>
                </a:cxn>
              </a:cxnLst>
              <a:rect l="0" t="0" r="r" b="b"/>
              <a:pathLst>
                <a:path w="15" h="11">
                  <a:moveTo>
                    <a:pt x="0" y="0"/>
                  </a:moveTo>
                  <a:lnTo>
                    <a:pt x="0" y="0"/>
                  </a:lnTo>
                  <a:cubicBezTo>
                    <a:pt x="8" y="3"/>
                    <a:pt x="13" y="6"/>
                    <a:pt x="15" y="8"/>
                  </a:cubicBezTo>
                  <a:cubicBezTo>
                    <a:pt x="15" y="8"/>
                    <a:pt x="15" y="10"/>
                    <a:pt x="15" y="10"/>
                  </a:cubicBezTo>
                  <a:lnTo>
                    <a:pt x="13" y="11"/>
                  </a:lnTo>
                  <a:cubicBezTo>
                    <a:pt x="10" y="9"/>
                    <a:pt x="6" y="5"/>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5" name="Freeform 1090"/>
            <p:cNvSpPr>
              <a:spLocks/>
            </p:cNvSpPr>
            <p:nvPr userDrawn="1"/>
          </p:nvSpPr>
          <p:spPr bwMode="auto">
            <a:xfrm>
              <a:off x="264" y="280"/>
              <a:ext cx="3" cy="2"/>
            </a:xfrm>
            <a:custGeom>
              <a:avLst/>
              <a:gdLst>
                <a:gd name="T0" fmla="*/ 0 w 6"/>
                <a:gd name="T1" fmla="*/ 0 h 4"/>
                <a:gd name="T2" fmla="*/ 0 w 6"/>
                <a:gd name="T3" fmla="*/ 0 h 4"/>
                <a:gd name="T4" fmla="*/ 6 w 6"/>
                <a:gd name="T5" fmla="*/ 3 h 4"/>
                <a:gd name="T6" fmla="*/ 5 w 6"/>
                <a:gd name="T7" fmla="*/ 4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lnTo>
                    <a:pt x="0" y="0"/>
                  </a:lnTo>
                  <a:cubicBezTo>
                    <a:pt x="1" y="0"/>
                    <a:pt x="6" y="3"/>
                    <a:pt x="6" y="3"/>
                  </a:cubicBezTo>
                  <a:lnTo>
                    <a:pt x="5" y="4"/>
                  </a:lnTo>
                  <a:cubicBezTo>
                    <a:pt x="5" y="4"/>
                    <a:pt x="1"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6" name="Freeform 1091"/>
            <p:cNvSpPr>
              <a:spLocks/>
            </p:cNvSpPr>
            <p:nvPr userDrawn="1"/>
          </p:nvSpPr>
          <p:spPr bwMode="auto">
            <a:xfrm>
              <a:off x="223" y="314"/>
              <a:ext cx="25" cy="28"/>
            </a:xfrm>
            <a:custGeom>
              <a:avLst/>
              <a:gdLst>
                <a:gd name="T0" fmla="*/ 53 w 56"/>
                <a:gd name="T1" fmla="*/ 0 h 63"/>
                <a:gd name="T2" fmla="*/ 53 w 56"/>
                <a:gd name="T3" fmla="*/ 0 h 63"/>
                <a:gd name="T4" fmla="*/ 53 w 56"/>
                <a:gd name="T5" fmla="*/ 5 h 63"/>
                <a:gd name="T6" fmla="*/ 24 w 56"/>
                <a:gd name="T7" fmla="*/ 40 h 63"/>
                <a:gd name="T8" fmla="*/ 54 w 56"/>
                <a:gd name="T9" fmla="*/ 11 h 63"/>
                <a:gd name="T10" fmla="*/ 56 w 56"/>
                <a:gd name="T11" fmla="*/ 17 h 63"/>
                <a:gd name="T12" fmla="*/ 23 w 56"/>
                <a:gd name="T13" fmla="*/ 56 h 63"/>
                <a:gd name="T14" fmla="*/ 3 w 56"/>
                <a:gd name="T15" fmla="*/ 58 h 63"/>
                <a:gd name="T16" fmla="*/ 6 w 56"/>
                <a:gd name="T17" fmla="*/ 40 h 63"/>
                <a:gd name="T18" fmla="*/ 53 w 56"/>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3">
                  <a:moveTo>
                    <a:pt x="53" y="0"/>
                  </a:moveTo>
                  <a:lnTo>
                    <a:pt x="53" y="0"/>
                  </a:lnTo>
                  <a:cubicBezTo>
                    <a:pt x="53" y="2"/>
                    <a:pt x="53" y="4"/>
                    <a:pt x="53" y="5"/>
                  </a:cubicBezTo>
                  <a:cubicBezTo>
                    <a:pt x="50" y="9"/>
                    <a:pt x="31" y="30"/>
                    <a:pt x="24" y="40"/>
                  </a:cubicBezTo>
                  <a:cubicBezTo>
                    <a:pt x="31" y="33"/>
                    <a:pt x="49" y="17"/>
                    <a:pt x="54" y="11"/>
                  </a:cubicBezTo>
                  <a:cubicBezTo>
                    <a:pt x="54" y="11"/>
                    <a:pt x="56" y="14"/>
                    <a:pt x="56" y="17"/>
                  </a:cubicBezTo>
                  <a:cubicBezTo>
                    <a:pt x="55" y="17"/>
                    <a:pt x="28" y="50"/>
                    <a:pt x="23" y="56"/>
                  </a:cubicBezTo>
                  <a:cubicBezTo>
                    <a:pt x="17" y="63"/>
                    <a:pt x="9" y="58"/>
                    <a:pt x="3" y="58"/>
                  </a:cubicBezTo>
                  <a:cubicBezTo>
                    <a:pt x="3" y="52"/>
                    <a:pt x="0" y="47"/>
                    <a:pt x="6" y="40"/>
                  </a:cubicBezTo>
                  <a:cubicBezTo>
                    <a:pt x="9" y="37"/>
                    <a:pt x="48" y="4"/>
                    <a:pt x="5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7" name="Freeform 1092"/>
            <p:cNvSpPr>
              <a:spLocks/>
            </p:cNvSpPr>
            <p:nvPr userDrawn="1"/>
          </p:nvSpPr>
          <p:spPr bwMode="auto">
            <a:xfrm>
              <a:off x="213" y="310"/>
              <a:ext cx="34" cy="22"/>
            </a:xfrm>
            <a:custGeom>
              <a:avLst/>
              <a:gdLst>
                <a:gd name="T0" fmla="*/ 0 w 76"/>
                <a:gd name="T1" fmla="*/ 39 h 47"/>
                <a:gd name="T2" fmla="*/ 0 w 76"/>
                <a:gd name="T3" fmla="*/ 39 h 47"/>
                <a:gd name="T4" fmla="*/ 19 w 76"/>
                <a:gd name="T5" fmla="*/ 15 h 47"/>
                <a:gd name="T6" fmla="*/ 57 w 76"/>
                <a:gd name="T7" fmla="*/ 0 h 47"/>
                <a:gd name="T8" fmla="*/ 61 w 76"/>
                <a:gd name="T9" fmla="*/ 1 h 47"/>
                <a:gd name="T10" fmla="*/ 28 w 76"/>
                <a:gd name="T11" fmla="*/ 23 h 47"/>
                <a:gd name="T12" fmla="*/ 67 w 76"/>
                <a:gd name="T13" fmla="*/ 3 h 47"/>
                <a:gd name="T14" fmla="*/ 76 w 76"/>
                <a:gd name="T15" fmla="*/ 2 h 47"/>
                <a:gd name="T16" fmla="*/ 24 w 76"/>
                <a:gd name="T17" fmla="*/ 39 h 47"/>
                <a:gd name="T18" fmla="*/ 0 w 76"/>
                <a:gd name="T19" fmla="*/ 3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47">
                  <a:moveTo>
                    <a:pt x="0" y="39"/>
                  </a:moveTo>
                  <a:lnTo>
                    <a:pt x="0" y="39"/>
                  </a:lnTo>
                  <a:cubicBezTo>
                    <a:pt x="1" y="33"/>
                    <a:pt x="1" y="22"/>
                    <a:pt x="19" y="15"/>
                  </a:cubicBezTo>
                  <a:cubicBezTo>
                    <a:pt x="24" y="13"/>
                    <a:pt x="52" y="1"/>
                    <a:pt x="57" y="0"/>
                  </a:cubicBezTo>
                  <a:cubicBezTo>
                    <a:pt x="59" y="0"/>
                    <a:pt x="61" y="1"/>
                    <a:pt x="61" y="1"/>
                  </a:cubicBezTo>
                  <a:cubicBezTo>
                    <a:pt x="57" y="3"/>
                    <a:pt x="39" y="15"/>
                    <a:pt x="28" y="23"/>
                  </a:cubicBezTo>
                  <a:cubicBezTo>
                    <a:pt x="41" y="19"/>
                    <a:pt x="65" y="4"/>
                    <a:pt x="67" y="3"/>
                  </a:cubicBezTo>
                  <a:cubicBezTo>
                    <a:pt x="69" y="3"/>
                    <a:pt x="72" y="4"/>
                    <a:pt x="76" y="2"/>
                  </a:cubicBezTo>
                  <a:cubicBezTo>
                    <a:pt x="69" y="7"/>
                    <a:pt x="34" y="34"/>
                    <a:pt x="24" y="39"/>
                  </a:cubicBezTo>
                  <a:cubicBezTo>
                    <a:pt x="9" y="47"/>
                    <a:pt x="5" y="41"/>
                    <a:pt x="0" y="3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8" name="Freeform 1093"/>
            <p:cNvSpPr>
              <a:spLocks/>
            </p:cNvSpPr>
            <p:nvPr userDrawn="1"/>
          </p:nvSpPr>
          <p:spPr bwMode="auto">
            <a:xfrm>
              <a:off x="205" y="302"/>
              <a:ext cx="36" cy="15"/>
            </a:xfrm>
            <a:custGeom>
              <a:avLst/>
              <a:gdLst>
                <a:gd name="T0" fmla="*/ 79 w 79"/>
                <a:gd name="T1" fmla="*/ 0 h 33"/>
                <a:gd name="T2" fmla="*/ 79 w 79"/>
                <a:gd name="T3" fmla="*/ 0 h 33"/>
                <a:gd name="T4" fmla="*/ 75 w 79"/>
                <a:gd name="T5" fmla="*/ 6 h 33"/>
                <a:gd name="T6" fmla="*/ 35 w 79"/>
                <a:gd name="T7" fmla="*/ 17 h 33"/>
                <a:gd name="T8" fmla="*/ 74 w 79"/>
                <a:gd name="T9" fmla="*/ 11 h 33"/>
                <a:gd name="T10" fmla="*/ 74 w 79"/>
                <a:gd name="T11" fmla="*/ 15 h 33"/>
                <a:gd name="T12" fmla="*/ 33 w 79"/>
                <a:gd name="T13" fmla="*/ 29 h 33"/>
                <a:gd name="T14" fmla="*/ 0 w 79"/>
                <a:gd name="T15" fmla="*/ 25 h 33"/>
                <a:gd name="T16" fmla="*/ 24 w 79"/>
                <a:gd name="T17" fmla="*/ 8 h 33"/>
                <a:gd name="T18" fmla="*/ 79 w 79"/>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33">
                  <a:moveTo>
                    <a:pt x="79" y="0"/>
                  </a:moveTo>
                  <a:lnTo>
                    <a:pt x="79" y="0"/>
                  </a:lnTo>
                  <a:cubicBezTo>
                    <a:pt x="77" y="2"/>
                    <a:pt x="76" y="4"/>
                    <a:pt x="75" y="6"/>
                  </a:cubicBezTo>
                  <a:cubicBezTo>
                    <a:pt x="73" y="7"/>
                    <a:pt x="48" y="12"/>
                    <a:pt x="35" y="17"/>
                  </a:cubicBezTo>
                  <a:cubicBezTo>
                    <a:pt x="49" y="17"/>
                    <a:pt x="74" y="11"/>
                    <a:pt x="74" y="11"/>
                  </a:cubicBezTo>
                  <a:cubicBezTo>
                    <a:pt x="74" y="12"/>
                    <a:pt x="74" y="14"/>
                    <a:pt x="74" y="15"/>
                  </a:cubicBezTo>
                  <a:cubicBezTo>
                    <a:pt x="65" y="20"/>
                    <a:pt x="38" y="27"/>
                    <a:pt x="33" y="29"/>
                  </a:cubicBezTo>
                  <a:cubicBezTo>
                    <a:pt x="23" y="33"/>
                    <a:pt x="5" y="31"/>
                    <a:pt x="0" y="25"/>
                  </a:cubicBezTo>
                  <a:cubicBezTo>
                    <a:pt x="5" y="15"/>
                    <a:pt x="15" y="9"/>
                    <a:pt x="24" y="8"/>
                  </a:cubicBezTo>
                  <a:cubicBezTo>
                    <a:pt x="36" y="6"/>
                    <a:pt x="65" y="2"/>
                    <a:pt x="7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9" name="Freeform 1094"/>
            <p:cNvSpPr>
              <a:spLocks/>
            </p:cNvSpPr>
            <p:nvPr userDrawn="1"/>
          </p:nvSpPr>
          <p:spPr bwMode="auto">
            <a:xfrm>
              <a:off x="202" y="294"/>
              <a:ext cx="16" cy="10"/>
            </a:xfrm>
            <a:custGeom>
              <a:avLst/>
              <a:gdLst>
                <a:gd name="T0" fmla="*/ 29 w 35"/>
                <a:gd name="T1" fmla="*/ 0 h 22"/>
                <a:gd name="T2" fmla="*/ 29 w 35"/>
                <a:gd name="T3" fmla="*/ 0 h 22"/>
                <a:gd name="T4" fmla="*/ 4 w 35"/>
                <a:gd name="T5" fmla="*/ 10 h 22"/>
                <a:gd name="T6" fmla="*/ 35 w 35"/>
                <a:gd name="T7" fmla="*/ 20 h 22"/>
                <a:gd name="T8" fmla="*/ 0 w 35"/>
                <a:gd name="T9" fmla="*/ 10 h 22"/>
                <a:gd name="T10" fmla="*/ 29 w 35"/>
                <a:gd name="T11" fmla="*/ 0 h 22"/>
              </a:gdLst>
              <a:ahLst/>
              <a:cxnLst>
                <a:cxn ang="0">
                  <a:pos x="T0" y="T1"/>
                </a:cxn>
                <a:cxn ang="0">
                  <a:pos x="T2" y="T3"/>
                </a:cxn>
                <a:cxn ang="0">
                  <a:pos x="T4" y="T5"/>
                </a:cxn>
                <a:cxn ang="0">
                  <a:pos x="T6" y="T7"/>
                </a:cxn>
                <a:cxn ang="0">
                  <a:pos x="T8" y="T9"/>
                </a:cxn>
                <a:cxn ang="0">
                  <a:pos x="T10" y="T11"/>
                </a:cxn>
              </a:cxnLst>
              <a:rect l="0" t="0" r="r" b="b"/>
              <a:pathLst>
                <a:path w="35" h="22">
                  <a:moveTo>
                    <a:pt x="29" y="0"/>
                  </a:moveTo>
                  <a:lnTo>
                    <a:pt x="29" y="0"/>
                  </a:lnTo>
                  <a:cubicBezTo>
                    <a:pt x="20" y="1"/>
                    <a:pt x="9" y="5"/>
                    <a:pt x="4" y="10"/>
                  </a:cubicBezTo>
                  <a:cubicBezTo>
                    <a:pt x="8" y="17"/>
                    <a:pt x="26" y="20"/>
                    <a:pt x="35" y="20"/>
                  </a:cubicBezTo>
                  <a:cubicBezTo>
                    <a:pt x="19" y="22"/>
                    <a:pt x="4" y="18"/>
                    <a:pt x="0" y="10"/>
                  </a:cubicBezTo>
                  <a:cubicBezTo>
                    <a:pt x="6" y="3"/>
                    <a:pt x="20" y="0"/>
                    <a:pt x="2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0" name="Freeform 1095"/>
            <p:cNvSpPr>
              <a:spLocks/>
            </p:cNvSpPr>
            <p:nvPr userDrawn="1"/>
          </p:nvSpPr>
          <p:spPr bwMode="auto">
            <a:xfrm>
              <a:off x="199" y="279"/>
              <a:ext cx="17" cy="11"/>
            </a:xfrm>
            <a:custGeom>
              <a:avLst/>
              <a:gdLst>
                <a:gd name="T0" fmla="*/ 36 w 36"/>
                <a:gd name="T1" fmla="*/ 3 h 23"/>
                <a:gd name="T2" fmla="*/ 36 w 36"/>
                <a:gd name="T3" fmla="*/ 3 h 23"/>
                <a:gd name="T4" fmla="*/ 6 w 36"/>
                <a:gd name="T5" fmla="*/ 6 h 23"/>
                <a:gd name="T6" fmla="*/ 35 w 36"/>
                <a:gd name="T7" fmla="*/ 23 h 23"/>
                <a:gd name="T8" fmla="*/ 0 w 36"/>
                <a:gd name="T9" fmla="*/ 4 h 23"/>
                <a:gd name="T10" fmla="*/ 36 w 36"/>
                <a:gd name="T11" fmla="*/ 3 h 23"/>
              </a:gdLst>
              <a:ahLst/>
              <a:cxnLst>
                <a:cxn ang="0">
                  <a:pos x="T0" y="T1"/>
                </a:cxn>
                <a:cxn ang="0">
                  <a:pos x="T2" y="T3"/>
                </a:cxn>
                <a:cxn ang="0">
                  <a:pos x="T4" y="T5"/>
                </a:cxn>
                <a:cxn ang="0">
                  <a:pos x="T6" y="T7"/>
                </a:cxn>
                <a:cxn ang="0">
                  <a:pos x="T8" y="T9"/>
                </a:cxn>
                <a:cxn ang="0">
                  <a:pos x="T10" y="T11"/>
                </a:cxn>
              </a:cxnLst>
              <a:rect l="0" t="0" r="r" b="b"/>
              <a:pathLst>
                <a:path w="36" h="23">
                  <a:moveTo>
                    <a:pt x="36" y="3"/>
                  </a:moveTo>
                  <a:lnTo>
                    <a:pt x="36" y="3"/>
                  </a:lnTo>
                  <a:cubicBezTo>
                    <a:pt x="26" y="2"/>
                    <a:pt x="14" y="2"/>
                    <a:pt x="6" y="6"/>
                  </a:cubicBezTo>
                  <a:cubicBezTo>
                    <a:pt x="9" y="11"/>
                    <a:pt x="21" y="20"/>
                    <a:pt x="35" y="23"/>
                  </a:cubicBezTo>
                  <a:cubicBezTo>
                    <a:pt x="24" y="22"/>
                    <a:pt x="4" y="14"/>
                    <a:pt x="0" y="4"/>
                  </a:cubicBezTo>
                  <a:cubicBezTo>
                    <a:pt x="9" y="0"/>
                    <a:pt x="29" y="0"/>
                    <a:pt x="36" y="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1" name="Freeform 1096"/>
            <p:cNvSpPr>
              <a:spLocks/>
            </p:cNvSpPr>
            <p:nvPr userDrawn="1"/>
          </p:nvSpPr>
          <p:spPr bwMode="auto">
            <a:xfrm>
              <a:off x="233" y="281"/>
              <a:ext cx="9" cy="9"/>
            </a:xfrm>
            <a:custGeom>
              <a:avLst/>
              <a:gdLst>
                <a:gd name="T0" fmla="*/ 21 w 21"/>
                <a:gd name="T1" fmla="*/ 3 h 19"/>
                <a:gd name="T2" fmla="*/ 21 w 21"/>
                <a:gd name="T3" fmla="*/ 3 h 19"/>
                <a:gd name="T4" fmla="*/ 3 w 21"/>
                <a:gd name="T5" fmla="*/ 9 h 19"/>
                <a:gd name="T6" fmla="*/ 16 w 21"/>
                <a:gd name="T7" fmla="*/ 19 h 19"/>
                <a:gd name="T8" fmla="*/ 0 w 21"/>
                <a:gd name="T9" fmla="*/ 8 h 19"/>
                <a:gd name="T10" fmla="*/ 21 w 21"/>
                <a:gd name="T11" fmla="*/ 3 h 19"/>
              </a:gdLst>
              <a:ahLst/>
              <a:cxnLst>
                <a:cxn ang="0">
                  <a:pos x="T0" y="T1"/>
                </a:cxn>
                <a:cxn ang="0">
                  <a:pos x="T2" y="T3"/>
                </a:cxn>
                <a:cxn ang="0">
                  <a:pos x="T4" y="T5"/>
                </a:cxn>
                <a:cxn ang="0">
                  <a:pos x="T6" y="T7"/>
                </a:cxn>
                <a:cxn ang="0">
                  <a:pos x="T8" y="T9"/>
                </a:cxn>
                <a:cxn ang="0">
                  <a:pos x="T10" y="T11"/>
                </a:cxn>
              </a:cxnLst>
              <a:rect l="0" t="0" r="r" b="b"/>
              <a:pathLst>
                <a:path w="21" h="19">
                  <a:moveTo>
                    <a:pt x="21" y="3"/>
                  </a:moveTo>
                  <a:lnTo>
                    <a:pt x="21" y="3"/>
                  </a:lnTo>
                  <a:cubicBezTo>
                    <a:pt x="12" y="2"/>
                    <a:pt x="6" y="5"/>
                    <a:pt x="3" y="9"/>
                  </a:cubicBezTo>
                  <a:cubicBezTo>
                    <a:pt x="5" y="14"/>
                    <a:pt x="11" y="18"/>
                    <a:pt x="16" y="19"/>
                  </a:cubicBezTo>
                  <a:cubicBezTo>
                    <a:pt x="9" y="19"/>
                    <a:pt x="2" y="14"/>
                    <a:pt x="0" y="8"/>
                  </a:cubicBezTo>
                  <a:cubicBezTo>
                    <a:pt x="4" y="3"/>
                    <a:pt x="14" y="0"/>
                    <a:pt x="21" y="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2" name="Freeform 1097"/>
            <p:cNvSpPr>
              <a:spLocks/>
            </p:cNvSpPr>
            <p:nvPr userDrawn="1"/>
          </p:nvSpPr>
          <p:spPr bwMode="auto">
            <a:xfrm>
              <a:off x="254" y="284"/>
              <a:ext cx="7" cy="9"/>
            </a:xfrm>
            <a:custGeom>
              <a:avLst/>
              <a:gdLst>
                <a:gd name="T0" fmla="*/ 16 w 16"/>
                <a:gd name="T1" fmla="*/ 2 h 19"/>
                <a:gd name="T2" fmla="*/ 16 w 16"/>
                <a:gd name="T3" fmla="*/ 2 h 19"/>
                <a:gd name="T4" fmla="*/ 3 w 16"/>
                <a:gd name="T5" fmla="*/ 8 h 19"/>
                <a:gd name="T6" fmla="*/ 11 w 16"/>
                <a:gd name="T7" fmla="*/ 19 h 19"/>
                <a:gd name="T8" fmla="*/ 0 w 16"/>
                <a:gd name="T9" fmla="*/ 8 h 19"/>
                <a:gd name="T10" fmla="*/ 16 w 16"/>
                <a:gd name="T11" fmla="*/ 2 h 19"/>
              </a:gdLst>
              <a:ahLst/>
              <a:cxnLst>
                <a:cxn ang="0">
                  <a:pos x="T0" y="T1"/>
                </a:cxn>
                <a:cxn ang="0">
                  <a:pos x="T2" y="T3"/>
                </a:cxn>
                <a:cxn ang="0">
                  <a:pos x="T4" y="T5"/>
                </a:cxn>
                <a:cxn ang="0">
                  <a:pos x="T6" y="T7"/>
                </a:cxn>
                <a:cxn ang="0">
                  <a:pos x="T8" y="T9"/>
                </a:cxn>
                <a:cxn ang="0">
                  <a:pos x="T10" y="T11"/>
                </a:cxn>
              </a:cxnLst>
              <a:rect l="0" t="0" r="r" b="b"/>
              <a:pathLst>
                <a:path w="16" h="19">
                  <a:moveTo>
                    <a:pt x="16" y="2"/>
                  </a:moveTo>
                  <a:lnTo>
                    <a:pt x="16" y="2"/>
                  </a:lnTo>
                  <a:cubicBezTo>
                    <a:pt x="10" y="2"/>
                    <a:pt x="6" y="5"/>
                    <a:pt x="3" y="8"/>
                  </a:cubicBezTo>
                  <a:cubicBezTo>
                    <a:pt x="5" y="12"/>
                    <a:pt x="7" y="17"/>
                    <a:pt x="11" y="19"/>
                  </a:cubicBezTo>
                  <a:cubicBezTo>
                    <a:pt x="5" y="18"/>
                    <a:pt x="2" y="13"/>
                    <a:pt x="0" y="8"/>
                  </a:cubicBezTo>
                  <a:cubicBezTo>
                    <a:pt x="3" y="5"/>
                    <a:pt x="8" y="0"/>
                    <a:pt x="16" y="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3" name="Freeform 1098"/>
            <p:cNvSpPr>
              <a:spLocks/>
            </p:cNvSpPr>
            <p:nvPr userDrawn="1"/>
          </p:nvSpPr>
          <p:spPr bwMode="auto">
            <a:xfrm>
              <a:off x="229" y="305"/>
              <a:ext cx="10" cy="3"/>
            </a:xfrm>
            <a:custGeom>
              <a:avLst/>
              <a:gdLst>
                <a:gd name="T0" fmla="*/ 0 w 22"/>
                <a:gd name="T1" fmla="*/ 6 h 6"/>
                <a:gd name="T2" fmla="*/ 0 w 22"/>
                <a:gd name="T3" fmla="*/ 6 h 6"/>
                <a:gd name="T4" fmla="*/ 22 w 22"/>
                <a:gd name="T5" fmla="*/ 0 h 6"/>
                <a:gd name="T6" fmla="*/ 21 w 22"/>
                <a:gd name="T7" fmla="*/ 2 h 6"/>
                <a:gd name="T8" fmla="*/ 0 w 22"/>
                <a:gd name="T9" fmla="*/ 6 h 6"/>
              </a:gdLst>
              <a:ahLst/>
              <a:cxnLst>
                <a:cxn ang="0">
                  <a:pos x="T0" y="T1"/>
                </a:cxn>
                <a:cxn ang="0">
                  <a:pos x="T2" y="T3"/>
                </a:cxn>
                <a:cxn ang="0">
                  <a:pos x="T4" y="T5"/>
                </a:cxn>
                <a:cxn ang="0">
                  <a:pos x="T6" y="T7"/>
                </a:cxn>
                <a:cxn ang="0">
                  <a:pos x="T8" y="T9"/>
                </a:cxn>
              </a:cxnLst>
              <a:rect l="0" t="0" r="r" b="b"/>
              <a:pathLst>
                <a:path w="22" h="6">
                  <a:moveTo>
                    <a:pt x="0" y="6"/>
                  </a:moveTo>
                  <a:lnTo>
                    <a:pt x="0" y="6"/>
                  </a:lnTo>
                  <a:cubicBezTo>
                    <a:pt x="11" y="3"/>
                    <a:pt x="17" y="1"/>
                    <a:pt x="22" y="0"/>
                  </a:cubicBezTo>
                  <a:lnTo>
                    <a:pt x="21" y="2"/>
                  </a:lnTo>
                  <a:cubicBezTo>
                    <a:pt x="15" y="4"/>
                    <a:pt x="9" y="4"/>
                    <a:pt x="0"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4" name="Freeform 1099"/>
            <p:cNvSpPr>
              <a:spLocks/>
            </p:cNvSpPr>
            <p:nvPr userDrawn="1"/>
          </p:nvSpPr>
          <p:spPr bwMode="auto">
            <a:xfrm>
              <a:off x="207" y="307"/>
              <a:ext cx="13" cy="9"/>
            </a:xfrm>
            <a:custGeom>
              <a:avLst/>
              <a:gdLst>
                <a:gd name="T0" fmla="*/ 23 w 30"/>
                <a:gd name="T1" fmla="*/ 0 h 21"/>
                <a:gd name="T2" fmla="*/ 23 w 30"/>
                <a:gd name="T3" fmla="*/ 0 h 21"/>
                <a:gd name="T4" fmla="*/ 4 w 30"/>
                <a:gd name="T5" fmla="*/ 13 h 21"/>
                <a:gd name="T6" fmla="*/ 30 w 30"/>
                <a:gd name="T7" fmla="*/ 17 h 21"/>
                <a:gd name="T8" fmla="*/ 0 w 30"/>
                <a:gd name="T9" fmla="*/ 14 h 21"/>
                <a:gd name="T10" fmla="*/ 23 w 30"/>
                <a:gd name="T11" fmla="*/ 0 h 21"/>
              </a:gdLst>
              <a:ahLst/>
              <a:cxnLst>
                <a:cxn ang="0">
                  <a:pos x="T0" y="T1"/>
                </a:cxn>
                <a:cxn ang="0">
                  <a:pos x="T2" y="T3"/>
                </a:cxn>
                <a:cxn ang="0">
                  <a:pos x="T4" y="T5"/>
                </a:cxn>
                <a:cxn ang="0">
                  <a:pos x="T6" y="T7"/>
                </a:cxn>
                <a:cxn ang="0">
                  <a:pos x="T8" y="T9"/>
                </a:cxn>
                <a:cxn ang="0">
                  <a:pos x="T10" y="T11"/>
                </a:cxn>
              </a:cxnLst>
              <a:rect l="0" t="0" r="r" b="b"/>
              <a:pathLst>
                <a:path w="30" h="21">
                  <a:moveTo>
                    <a:pt x="23" y="0"/>
                  </a:moveTo>
                  <a:lnTo>
                    <a:pt x="23" y="0"/>
                  </a:lnTo>
                  <a:cubicBezTo>
                    <a:pt x="16" y="1"/>
                    <a:pt x="8" y="7"/>
                    <a:pt x="4" y="13"/>
                  </a:cubicBezTo>
                  <a:cubicBezTo>
                    <a:pt x="13" y="20"/>
                    <a:pt x="23" y="18"/>
                    <a:pt x="30" y="17"/>
                  </a:cubicBezTo>
                  <a:cubicBezTo>
                    <a:pt x="22" y="20"/>
                    <a:pt x="9" y="21"/>
                    <a:pt x="0" y="14"/>
                  </a:cubicBezTo>
                  <a:cubicBezTo>
                    <a:pt x="5" y="5"/>
                    <a:pt x="15" y="0"/>
                    <a:pt x="2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5" name="Freeform 1100"/>
            <p:cNvSpPr>
              <a:spLocks/>
            </p:cNvSpPr>
            <p:nvPr userDrawn="1"/>
          </p:nvSpPr>
          <p:spPr bwMode="auto">
            <a:xfrm>
              <a:off x="286" y="428"/>
              <a:ext cx="10" cy="14"/>
            </a:xfrm>
            <a:custGeom>
              <a:avLst/>
              <a:gdLst>
                <a:gd name="T0" fmla="*/ 12 w 23"/>
                <a:gd name="T1" fmla="*/ 2 h 31"/>
                <a:gd name="T2" fmla="*/ 12 w 23"/>
                <a:gd name="T3" fmla="*/ 2 h 31"/>
                <a:gd name="T4" fmla="*/ 23 w 23"/>
                <a:gd name="T5" fmla="*/ 31 h 31"/>
                <a:gd name="T6" fmla="*/ 9 w 23"/>
                <a:gd name="T7" fmla="*/ 3 h 31"/>
                <a:gd name="T8" fmla="*/ 0 w 23"/>
                <a:gd name="T9" fmla="*/ 8 h 31"/>
                <a:gd name="T10" fmla="*/ 12 w 23"/>
                <a:gd name="T11" fmla="*/ 2 h 31"/>
              </a:gdLst>
              <a:ahLst/>
              <a:cxnLst>
                <a:cxn ang="0">
                  <a:pos x="T0" y="T1"/>
                </a:cxn>
                <a:cxn ang="0">
                  <a:pos x="T2" y="T3"/>
                </a:cxn>
                <a:cxn ang="0">
                  <a:pos x="T4" y="T5"/>
                </a:cxn>
                <a:cxn ang="0">
                  <a:pos x="T6" y="T7"/>
                </a:cxn>
                <a:cxn ang="0">
                  <a:pos x="T8" y="T9"/>
                </a:cxn>
                <a:cxn ang="0">
                  <a:pos x="T10" y="T11"/>
                </a:cxn>
              </a:cxnLst>
              <a:rect l="0" t="0" r="r" b="b"/>
              <a:pathLst>
                <a:path w="23" h="31">
                  <a:moveTo>
                    <a:pt x="12" y="2"/>
                  </a:moveTo>
                  <a:lnTo>
                    <a:pt x="12" y="2"/>
                  </a:lnTo>
                  <a:cubicBezTo>
                    <a:pt x="11" y="8"/>
                    <a:pt x="10" y="26"/>
                    <a:pt x="23" y="31"/>
                  </a:cubicBezTo>
                  <a:cubicBezTo>
                    <a:pt x="10" y="28"/>
                    <a:pt x="7" y="13"/>
                    <a:pt x="9" y="3"/>
                  </a:cubicBezTo>
                  <a:cubicBezTo>
                    <a:pt x="7" y="3"/>
                    <a:pt x="3" y="5"/>
                    <a:pt x="0" y="8"/>
                  </a:cubicBezTo>
                  <a:cubicBezTo>
                    <a:pt x="2" y="3"/>
                    <a:pt x="6" y="0"/>
                    <a:pt x="12" y="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6" name="Freeform 1101"/>
            <p:cNvSpPr>
              <a:spLocks/>
            </p:cNvSpPr>
            <p:nvPr userDrawn="1"/>
          </p:nvSpPr>
          <p:spPr bwMode="auto">
            <a:xfrm>
              <a:off x="281" y="424"/>
              <a:ext cx="9" cy="9"/>
            </a:xfrm>
            <a:custGeom>
              <a:avLst/>
              <a:gdLst>
                <a:gd name="T0" fmla="*/ 19 w 19"/>
                <a:gd name="T1" fmla="*/ 0 h 21"/>
                <a:gd name="T2" fmla="*/ 19 w 19"/>
                <a:gd name="T3" fmla="*/ 0 h 21"/>
                <a:gd name="T4" fmla="*/ 4 w 19"/>
                <a:gd name="T5" fmla="*/ 21 h 21"/>
                <a:gd name="T6" fmla="*/ 19 w 19"/>
                <a:gd name="T7" fmla="*/ 0 h 21"/>
              </a:gdLst>
              <a:ahLst/>
              <a:cxnLst>
                <a:cxn ang="0">
                  <a:pos x="T0" y="T1"/>
                </a:cxn>
                <a:cxn ang="0">
                  <a:pos x="T2" y="T3"/>
                </a:cxn>
                <a:cxn ang="0">
                  <a:pos x="T4" y="T5"/>
                </a:cxn>
                <a:cxn ang="0">
                  <a:pos x="T6" y="T7"/>
                </a:cxn>
              </a:cxnLst>
              <a:rect l="0" t="0" r="r" b="b"/>
              <a:pathLst>
                <a:path w="19" h="21">
                  <a:moveTo>
                    <a:pt x="19" y="0"/>
                  </a:moveTo>
                  <a:lnTo>
                    <a:pt x="19" y="0"/>
                  </a:lnTo>
                  <a:cubicBezTo>
                    <a:pt x="5" y="4"/>
                    <a:pt x="4" y="15"/>
                    <a:pt x="4" y="21"/>
                  </a:cubicBezTo>
                  <a:cubicBezTo>
                    <a:pt x="0" y="9"/>
                    <a:pt x="7" y="2"/>
                    <a:pt x="1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7" name="Freeform 1102"/>
            <p:cNvSpPr>
              <a:spLocks/>
            </p:cNvSpPr>
            <p:nvPr userDrawn="1"/>
          </p:nvSpPr>
          <p:spPr bwMode="auto">
            <a:xfrm>
              <a:off x="288" y="418"/>
              <a:ext cx="5" cy="1"/>
            </a:xfrm>
            <a:custGeom>
              <a:avLst/>
              <a:gdLst>
                <a:gd name="T0" fmla="*/ 6 w 11"/>
                <a:gd name="T1" fmla="*/ 0 h 2"/>
                <a:gd name="T2" fmla="*/ 6 w 11"/>
                <a:gd name="T3" fmla="*/ 0 h 2"/>
                <a:gd name="T4" fmla="*/ 4 w 11"/>
                <a:gd name="T5" fmla="*/ 2 h 2"/>
                <a:gd name="T6" fmla="*/ 0 w 11"/>
                <a:gd name="T7" fmla="*/ 1 h 2"/>
                <a:gd name="T8" fmla="*/ 6 w 11"/>
                <a:gd name="T9" fmla="*/ 0 h 2"/>
              </a:gdLst>
              <a:ahLst/>
              <a:cxnLst>
                <a:cxn ang="0">
                  <a:pos x="T0" y="T1"/>
                </a:cxn>
                <a:cxn ang="0">
                  <a:pos x="T2" y="T3"/>
                </a:cxn>
                <a:cxn ang="0">
                  <a:pos x="T4" y="T5"/>
                </a:cxn>
                <a:cxn ang="0">
                  <a:pos x="T6" y="T7"/>
                </a:cxn>
                <a:cxn ang="0">
                  <a:pos x="T8" y="T9"/>
                </a:cxn>
              </a:cxnLst>
              <a:rect l="0" t="0" r="r" b="b"/>
              <a:pathLst>
                <a:path w="11" h="2">
                  <a:moveTo>
                    <a:pt x="6" y="0"/>
                  </a:moveTo>
                  <a:lnTo>
                    <a:pt x="6" y="0"/>
                  </a:lnTo>
                  <a:cubicBezTo>
                    <a:pt x="11" y="0"/>
                    <a:pt x="5" y="2"/>
                    <a:pt x="4" y="2"/>
                  </a:cubicBezTo>
                  <a:cubicBezTo>
                    <a:pt x="1" y="2"/>
                    <a:pt x="1" y="1"/>
                    <a:pt x="0" y="1"/>
                  </a:cubicBezTo>
                  <a:cubicBezTo>
                    <a:pt x="2" y="1"/>
                    <a:pt x="5" y="0"/>
                    <a:pt x="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8" name="Freeform 1103"/>
            <p:cNvSpPr>
              <a:spLocks/>
            </p:cNvSpPr>
            <p:nvPr userDrawn="1"/>
          </p:nvSpPr>
          <p:spPr bwMode="auto">
            <a:xfrm>
              <a:off x="281" y="413"/>
              <a:ext cx="6" cy="8"/>
            </a:xfrm>
            <a:custGeom>
              <a:avLst/>
              <a:gdLst>
                <a:gd name="T0" fmla="*/ 5 w 14"/>
                <a:gd name="T1" fmla="*/ 0 h 16"/>
                <a:gd name="T2" fmla="*/ 5 w 14"/>
                <a:gd name="T3" fmla="*/ 0 h 16"/>
                <a:gd name="T4" fmla="*/ 14 w 14"/>
                <a:gd name="T5" fmla="*/ 15 h 16"/>
                <a:gd name="T6" fmla="*/ 5 w 14"/>
                <a:gd name="T7" fmla="*/ 0 h 16"/>
              </a:gdLst>
              <a:ahLst/>
              <a:cxnLst>
                <a:cxn ang="0">
                  <a:pos x="T0" y="T1"/>
                </a:cxn>
                <a:cxn ang="0">
                  <a:pos x="T2" y="T3"/>
                </a:cxn>
                <a:cxn ang="0">
                  <a:pos x="T4" y="T5"/>
                </a:cxn>
                <a:cxn ang="0">
                  <a:pos x="T6" y="T7"/>
                </a:cxn>
              </a:cxnLst>
              <a:rect l="0" t="0" r="r" b="b"/>
              <a:pathLst>
                <a:path w="14" h="16">
                  <a:moveTo>
                    <a:pt x="5" y="0"/>
                  </a:moveTo>
                  <a:lnTo>
                    <a:pt x="5" y="0"/>
                  </a:lnTo>
                  <a:cubicBezTo>
                    <a:pt x="5" y="5"/>
                    <a:pt x="6" y="12"/>
                    <a:pt x="14" y="15"/>
                  </a:cubicBezTo>
                  <a:cubicBezTo>
                    <a:pt x="7" y="16"/>
                    <a:pt x="0" y="8"/>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9" name="Freeform 1104"/>
            <p:cNvSpPr>
              <a:spLocks/>
            </p:cNvSpPr>
            <p:nvPr userDrawn="1"/>
          </p:nvSpPr>
          <p:spPr bwMode="auto">
            <a:xfrm>
              <a:off x="310" y="407"/>
              <a:ext cx="13" cy="37"/>
            </a:xfrm>
            <a:custGeom>
              <a:avLst/>
              <a:gdLst>
                <a:gd name="T0" fmla="*/ 28 w 28"/>
                <a:gd name="T1" fmla="*/ 0 h 83"/>
                <a:gd name="T2" fmla="*/ 28 w 28"/>
                <a:gd name="T3" fmla="*/ 0 h 83"/>
                <a:gd name="T4" fmla="*/ 6 w 28"/>
                <a:gd name="T5" fmla="*/ 45 h 83"/>
                <a:gd name="T6" fmla="*/ 16 w 28"/>
                <a:gd name="T7" fmla="*/ 83 h 83"/>
                <a:gd name="T8" fmla="*/ 4 w 28"/>
                <a:gd name="T9" fmla="*/ 45 h 83"/>
                <a:gd name="T10" fmla="*/ 28 w 28"/>
                <a:gd name="T11" fmla="*/ 0 h 83"/>
              </a:gdLst>
              <a:ahLst/>
              <a:cxnLst>
                <a:cxn ang="0">
                  <a:pos x="T0" y="T1"/>
                </a:cxn>
                <a:cxn ang="0">
                  <a:pos x="T2" y="T3"/>
                </a:cxn>
                <a:cxn ang="0">
                  <a:pos x="T4" y="T5"/>
                </a:cxn>
                <a:cxn ang="0">
                  <a:pos x="T6" y="T7"/>
                </a:cxn>
                <a:cxn ang="0">
                  <a:pos x="T8" y="T9"/>
                </a:cxn>
                <a:cxn ang="0">
                  <a:pos x="T10" y="T11"/>
                </a:cxn>
              </a:cxnLst>
              <a:rect l="0" t="0" r="r" b="b"/>
              <a:pathLst>
                <a:path w="28" h="83">
                  <a:moveTo>
                    <a:pt x="28" y="0"/>
                  </a:moveTo>
                  <a:lnTo>
                    <a:pt x="28" y="0"/>
                  </a:lnTo>
                  <a:cubicBezTo>
                    <a:pt x="23" y="12"/>
                    <a:pt x="10" y="28"/>
                    <a:pt x="6" y="45"/>
                  </a:cubicBezTo>
                  <a:cubicBezTo>
                    <a:pt x="3" y="61"/>
                    <a:pt x="8" y="77"/>
                    <a:pt x="16" y="83"/>
                  </a:cubicBezTo>
                  <a:cubicBezTo>
                    <a:pt x="7" y="78"/>
                    <a:pt x="0" y="64"/>
                    <a:pt x="4" y="45"/>
                  </a:cubicBezTo>
                  <a:cubicBezTo>
                    <a:pt x="8" y="28"/>
                    <a:pt x="19" y="14"/>
                    <a:pt x="2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0" name="Freeform 1105"/>
            <p:cNvSpPr>
              <a:spLocks/>
            </p:cNvSpPr>
            <p:nvPr userDrawn="1"/>
          </p:nvSpPr>
          <p:spPr bwMode="auto">
            <a:xfrm>
              <a:off x="290" y="403"/>
              <a:ext cx="26" cy="36"/>
            </a:xfrm>
            <a:custGeom>
              <a:avLst/>
              <a:gdLst>
                <a:gd name="T0" fmla="*/ 58 w 58"/>
                <a:gd name="T1" fmla="*/ 0 h 80"/>
                <a:gd name="T2" fmla="*/ 58 w 58"/>
                <a:gd name="T3" fmla="*/ 0 h 80"/>
                <a:gd name="T4" fmla="*/ 34 w 58"/>
                <a:gd name="T5" fmla="*/ 16 h 80"/>
                <a:gd name="T6" fmla="*/ 8 w 58"/>
                <a:gd name="T7" fmla="*/ 59 h 80"/>
                <a:gd name="T8" fmla="*/ 24 w 58"/>
                <a:gd name="T9" fmla="*/ 78 h 80"/>
                <a:gd name="T10" fmla="*/ 8 w 58"/>
                <a:gd name="T11" fmla="*/ 71 h 80"/>
                <a:gd name="T12" fmla="*/ 26 w 58"/>
                <a:gd name="T13" fmla="*/ 18 h 80"/>
                <a:gd name="T14" fmla="*/ 58 w 58"/>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0">
                  <a:moveTo>
                    <a:pt x="58" y="0"/>
                  </a:moveTo>
                  <a:lnTo>
                    <a:pt x="58" y="0"/>
                  </a:lnTo>
                  <a:cubicBezTo>
                    <a:pt x="51" y="6"/>
                    <a:pt x="38" y="13"/>
                    <a:pt x="34" y="16"/>
                  </a:cubicBezTo>
                  <a:cubicBezTo>
                    <a:pt x="23" y="23"/>
                    <a:pt x="6" y="36"/>
                    <a:pt x="8" y="59"/>
                  </a:cubicBezTo>
                  <a:cubicBezTo>
                    <a:pt x="10" y="78"/>
                    <a:pt x="19" y="78"/>
                    <a:pt x="24" y="78"/>
                  </a:cubicBezTo>
                  <a:cubicBezTo>
                    <a:pt x="17" y="80"/>
                    <a:pt x="11" y="77"/>
                    <a:pt x="8" y="71"/>
                  </a:cubicBezTo>
                  <a:cubicBezTo>
                    <a:pt x="0" y="54"/>
                    <a:pt x="8" y="31"/>
                    <a:pt x="26" y="18"/>
                  </a:cubicBezTo>
                  <a:cubicBezTo>
                    <a:pt x="36" y="12"/>
                    <a:pt x="46" y="7"/>
                    <a:pt x="5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1" name="Freeform 1106"/>
            <p:cNvSpPr>
              <a:spLocks/>
            </p:cNvSpPr>
            <p:nvPr userDrawn="1"/>
          </p:nvSpPr>
          <p:spPr bwMode="auto">
            <a:xfrm>
              <a:off x="300" y="424"/>
              <a:ext cx="8" cy="4"/>
            </a:xfrm>
            <a:custGeom>
              <a:avLst/>
              <a:gdLst>
                <a:gd name="T0" fmla="*/ 0 w 18"/>
                <a:gd name="T1" fmla="*/ 0 h 9"/>
                <a:gd name="T2" fmla="*/ 0 w 18"/>
                <a:gd name="T3" fmla="*/ 0 h 9"/>
                <a:gd name="T4" fmla="*/ 18 w 18"/>
                <a:gd name="T5" fmla="*/ 4 h 9"/>
                <a:gd name="T6" fmla="*/ 0 w 18"/>
                <a:gd name="T7" fmla="*/ 0 h 9"/>
              </a:gdLst>
              <a:ahLst/>
              <a:cxnLst>
                <a:cxn ang="0">
                  <a:pos x="T0" y="T1"/>
                </a:cxn>
                <a:cxn ang="0">
                  <a:pos x="T2" y="T3"/>
                </a:cxn>
                <a:cxn ang="0">
                  <a:pos x="T4" y="T5"/>
                </a:cxn>
                <a:cxn ang="0">
                  <a:pos x="T6" y="T7"/>
                </a:cxn>
              </a:cxnLst>
              <a:rect l="0" t="0" r="r" b="b"/>
              <a:pathLst>
                <a:path w="18" h="9">
                  <a:moveTo>
                    <a:pt x="0" y="0"/>
                  </a:moveTo>
                  <a:lnTo>
                    <a:pt x="0" y="0"/>
                  </a:lnTo>
                  <a:cubicBezTo>
                    <a:pt x="3" y="4"/>
                    <a:pt x="12" y="6"/>
                    <a:pt x="18" y="4"/>
                  </a:cubicBezTo>
                  <a:cubicBezTo>
                    <a:pt x="13" y="9"/>
                    <a:pt x="3" y="7"/>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2" name="Freeform 1107"/>
            <p:cNvSpPr>
              <a:spLocks/>
            </p:cNvSpPr>
            <p:nvPr userDrawn="1"/>
          </p:nvSpPr>
          <p:spPr bwMode="auto">
            <a:xfrm>
              <a:off x="311" y="368"/>
              <a:ext cx="1" cy="2"/>
            </a:xfrm>
            <a:custGeom>
              <a:avLst/>
              <a:gdLst>
                <a:gd name="T0" fmla="*/ 0 w 3"/>
                <a:gd name="T1" fmla="*/ 0 h 5"/>
                <a:gd name="T2" fmla="*/ 0 w 3"/>
                <a:gd name="T3" fmla="*/ 0 h 5"/>
                <a:gd name="T4" fmla="*/ 1 w 3"/>
                <a:gd name="T5" fmla="*/ 0 h 5"/>
                <a:gd name="T6" fmla="*/ 3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lnTo>
                    <a:pt x="0" y="0"/>
                  </a:lnTo>
                  <a:lnTo>
                    <a:pt x="1" y="0"/>
                  </a:lnTo>
                  <a:lnTo>
                    <a:pt x="3" y="5"/>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3" name="Freeform 1108"/>
            <p:cNvSpPr>
              <a:spLocks/>
            </p:cNvSpPr>
            <p:nvPr userDrawn="1"/>
          </p:nvSpPr>
          <p:spPr bwMode="auto">
            <a:xfrm>
              <a:off x="296" y="363"/>
              <a:ext cx="3" cy="1"/>
            </a:xfrm>
            <a:custGeom>
              <a:avLst/>
              <a:gdLst>
                <a:gd name="T0" fmla="*/ 7 w 7"/>
                <a:gd name="T1" fmla="*/ 1 h 4"/>
                <a:gd name="T2" fmla="*/ 7 w 7"/>
                <a:gd name="T3" fmla="*/ 1 h 4"/>
                <a:gd name="T4" fmla="*/ 0 w 7"/>
                <a:gd name="T5" fmla="*/ 4 h 4"/>
                <a:gd name="T6" fmla="*/ 7 w 7"/>
                <a:gd name="T7" fmla="*/ 0 h 4"/>
                <a:gd name="T8" fmla="*/ 7 w 7"/>
                <a:gd name="T9" fmla="*/ 1 h 4"/>
              </a:gdLst>
              <a:ahLst/>
              <a:cxnLst>
                <a:cxn ang="0">
                  <a:pos x="T0" y="T1"/>
                </a:cxn>
                <a:cxn ang="0">
                  <a:pos x="T2" y="T3"/>
                </a:cxn>
                <a:cxn ang="0">
                  <a:pos x="T4" y="T5"/>
                </a:cxn>
                <a:cxn ang="0">
                  <a:pos x="T6" y="T7"/>
                </a:cxn>
                <a:cxn ang="0">
                  <a:pos x="T8" y="T9"/>
                </a:cxn>
              </a:cxnLst>
              <a:rect l="0" t="0" r="r" b="b"/>
              <a:pathLst>
                <a:path w="7" h="4">
                  <a:moveTo>
                    <a:pt x="7" y="1"/>
                  </a:moveTo>
                  <a:lnTo>
                    <a:pt x="7" y="1"/>
                  </a:lnTo>
                  <a:lnTo>
                    <a:pt x="0" y="4"/>
                  </a:lnTo>
                  <a:lnTo>
                    <a:pt x="7" y="0"/>
                  </a:lnTo>
                  <a:lnTo>
                    <a:pt x="7"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4" name="Freeform 1109"/>
            <p:cNvSpPr>
              <a:spLocks/>
            </p:cNvSpPr>
            <p:nvPr userDrawn="1"/>
          </p:nvSpPr>
          <p:spPr bwMode="auto">
            <a:xfrm>
              <a:off x="215" y="319"/>
              <a:ext cx="8" cy="10"/>
            </a:xfrm>
            <a:custGeom>
              <a:avLst/>
              <a:gdLst>
                <a:gd name="T0" fmla="*/ 12 w 18"/>
                <a:gd name="T1" fmla="*/ 0 h 22"/>
                <a:gd name="T2" fmla="*/ 12 w 18"/>
                <a:gd name="T3" fmla="*/ 0 h 22"/>
                <a:gd name="T4" fmla="*/ 2 w 18"/>
                <a:gd name="T5" fmla="*/ 16 h 22"/>
                <a:gd name="T6" fmla="*/ 18 w 18"/>
                <a:gd name="T7" fmla="*/ 18 h 22"/>
                <a:gd name="T8" fmla="*/ 0 w 18"/>
                <a:gd name="T9" fmla="*/ 18 h 22"/>
                <a:gd name="T10" fmla="*/ 12 w 18"/>
                <a:gd name="T11" fmla="*/ 0 h 22"/>
              </a:gdLst>
              <a:ahLst/>
              <a:cxnLst>
                <a:cxn ang="0">
                  <a:pos x="T0" y="T1"/>
                </a:cxn>
                <a:cxn ang="0">
                  <a:pos x="T2" y="T3"/>
                </a:cxn>
                <a:cxn ang="0">
                  <a:pos x="T4" y="T5"/>
                </a:cxn>
                <a:cxn ang="0">
                  <a:pos x="T6" y="T7"/>
                </a:cxn>
                <a:cxn ang="0">
                  <a:pos x="T8" y="T9"/>
                </a:cxn>
                <a:cxn ang="0">
                  <a:pos x="T10" y="T11"/>
                </a:cxn>
              </a:cxnLst>
              <a:rect l="0" t="0" r="r" b="b"/>
              <a:pathLst>
                <a:path w="18" h="22">
                  <a:moveTo>
                    <a:pt x="12" y="0"/>
                  </a:moveTo>
                  <a:lnTo>
                    <a:pt x="12" y="0"/>
                  </a:lnTo>
                  <a:cubicBezTo>
                    <a:pt x="4" y="4"/>
                    <a:pt x="4" y="11"/>
                    <a:pt x="2" y="16"/>
                  </a:cubicBezTo>
                  <a:cubicBezTo>
                    <a:pt x="8" y="16"/>
                    <a:pt x="11" y="20"/>
                    <a:pt x="18" y="18"/>
                  </a:cubicBezTo>
                  <a:cubicBezTo>
                    <a:pt x="9" y="22"/>
                    <a:pt x="7" y="19"/>
                    <a:pt x="0" y="18"/>
                  </a:cubicBezTo>
                  <a:cubicBezTo>
                    <a:pt x="1" y="10"/>
                    <a:pt x="2" y="5"/>
                    <a:pt x="1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5" name="Freeform 1110"/>
            <p:cNvSpPr>
              <a:spLocks/>
            </p:cNvSpPr>
            <p:nvPr userDrawn="1"/>
          </p:nvSpPr>
          <p:spPr bwMode="auto">
            <a:xfrm>
              <a:off x="234" y="311"/>
              <a:ext cx="8" cy="5"/>
            </a:xfrm>
            <a:custGeom>
              <a:avLst/>
              <a:gdLst>
                <a:gd name="T0" fmla="*/ 0 w 20"/>
                <a:gd name="T1" fmla="*/ 11 h 11"/>
                <a:gd name="T2" fmla="*/ 0 w 20"/>
                <a:gd name="T3" fmla="*/ 11 h 11"/>
                <a:gd name="T4" fmla="*/ 18 w 20"/>
                <a:gd name="T5" fmla="*/ 0 h 11"/>
                <a:gd name="T6" fmla="*/ 20 w 20"/>
                <a:gd name="T7" fmla="*/ 0 h 11"/>
                <a:gd name="T8" fmla="*/ 0 w 20"/>
                <a:gd name="T9" fmla="*/ 11 h 11"/>
              </a:gdLst>
              <a:ahLst/>
              <a:cxnLst>
                <a:cxn ang="0">
                  <a:pos x="T0" y="T1"/>
                </a:cxn>
                <a:cxn ang="0">
                  <a:pos x="T2" y="T3"/>
                </a:cxn>
                <a:cxn ang="0">
                  <a:pos x="T4" y="T5"/>
                </a:cxn>
                <a:cxn ang="0">
                  <a:pos x="T6" y="T7"/>
                </a:cxn>
                <a:cxn ang="0">
                  <a:pos x="T8" y="T9"/>
                </a:cxn>
              </a:cxnLst>
              <a:rect l="0" t="0" r="r" b="b"/>
              <a:pathLst>
                <a:path w="20" h="11">
                  <a:moveTo>
                    <a:pt x="0" y="11"/>
                  </a:moveTo>
                  <a:lnTo>
                    <a:pt x="0" y="11"/>
                  </a:lnTo>
                  <a:lnTo>
                    <a:pt x="18" y="0"/>
                  </a:lnTo>
                  <a:lnTo>
                    <a:pt x="20" y="0"/>
                  </a:lnTo>
                  <a:lnTo>
                    <a:pt x="0" y="1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6" name="Freeform 1111"/>
            <p:cNvSpPr>
              <a:spLocks/>
            </p:cNvSpPr>
            <p:nvPr userDrawn="1"/>
          </p:nvSpPr>
          <p:spPr bwMode="auto">
            <a:xfrm>
              <a:off x="240" y="317"/>
              <a:ext cx="7" cy="8"/>
            </a:xfrm>
            <a:custGeom>
              <a:avLst/>
              <a:gdLst>
                <a:gd name="T0" fmla="*/ 0 w 16"/>
                <a:gd name="T1" fmla="*/ 18 h 18"/>
                <a:gd name="T2" fmla="*/ 0 w 16"/>
                <a:gd name="T3" fmla="*/ 18 h 18"/>
                <a:gd name="T4" fmla="*/ 16 w 16"/>
                <a:gd name="T5" fmla="*/ 0 h 18"/>
                <a:gd name="T6" fmla="*/ 16 w 16"/>
                <a:gd name="T7" fmla="*/ 2 h 18"/>
                <a:gd name="T8" fmla="*/ 0 w 16"/>
                <a:gd name="T9" fmla="*/ 18 h 18"/>
              </a:gdLst>
              <a:ahLst/>
              <a:cxnLst>
                <a:cxn ang="0">
                  <a:pos x="T0" y="T1"/>
                </a:cxn>
                <a:cxn ang="0">
                  <a:pos x="T2" y="T3"/>
                </a:cxn>
                <a:cxn ang="0">
                  <a:pos x="T4" y="T5"/>
                </a:cxn>
                <a:cxn ang="0">
                  <a:pos x="T6" y="T7"/>
                </a:cxn>
                <a:cxn ang="0">
                  <a:pos x="T8" y="T9"/>
                </a:cxn>
              </a:cxnLst>
              <a:rect l="0" t="0" r="r" b="b"/>
              <a:pathLst>
                <a:path w="16" h="18">
                  <a:moveTo>
                    <a:pt x="0" y="18"/>
                  </a:moveTo>
                  <a:lnTo>
                    <a:pt x="0" y="18"/>
                  </a:lnTo>
                  <a:lnTo>
                    <a:pt x="16" y="0"/>
                  </a:lnTo>
                  <a:lnTo>
                    <a:pt x="16" y="2"/>
                  </a:lnTo>
                  <a:lnTo>
                    <a:pt x="0" y="1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7" name="Freeform 1112"/>
            <p:cNvSpPr>
              <a:spLocks/>
            </p:cNvSpPr>
            <p:nvPr userDrawn="1"/>
          </p:nvSpPr>
          <p:spPr bwMode="auto">
            <a:xfrm>
              <a:off x="225" y="331"/>
              <a:ext cx="9" cy="10"/>
            </a:xfrm>
            <a:custGeom>
              <a:avLst/>
              <a:gdLst>
                <a:gd name="T0" fmla="*/ 8 w 20"/>
                <a:gd name="T1" fmla="*/ 0 h 21"/>
                <a:gd name="T2" fmla="*/ 8 w 20"/>
                <a:gd name="T3" fmla="*/ 0 h 21"/>
                <a:gd name="T4" fmla="*/ 3 w 20"/>
                <a:gd name="T5" fmla="*/ 16 h 21"/>
                <a:gd name="T6" fmla="*/ 20 w 20"/>
                <a:gd name="T7" fmla="*/ 12 h 21"/>
                <a:gd name="T8" fmla="*/ 2 w 20"/>
                <a:gd name="T9" fmla="*/ 18 h 21"/>
                <a:gd name="T10" fmla="*/ 8 w 20"/>
                <a:gd name="T11" fmla="*/ 0 h 21"/>
              </a:gdLst>
              <a:ahLst/>
              <a:cxnLst>
                <a:cxn ang="0">
                  <a:pos x="T0" y="T1"/>
                </a:cxn>
                <a:cxn ang="0">
                  <a:pos x="T2" y="T3"/>
                </a:cxn>
                <a:cxn ang="0">
                  <a:pos x="T4" y="T5"/>
                </a:cxn>
                <a:cxn ang="0">
                  <a:pos x="T6" y="T7"/>
                </a:cxn>
                <a:cxn ang="0">
                  <a:pos x="T8" y="T9"/>
                </a:cxn>
                <a:cxn ang="0">
                  <a:pos x="T10" y="T11"/>
                </a:cxn>
              </a:cxnLst>
              <a:rect l="0" t="0" r="r" b="b"/>
              <a:pathLst>
                <a:path w="20" h="21">
                  <a:moveTo>
                    <a:pt x="8" y="0"/>
                  </a:moveTo>
                  <a:lnTo>
                    <a:pt x="8" y="0"/>
                  </a:lnTo>
                  <a:cubicBezTo>
                    <a:pt x="2" y="6"/>
                    <a:pt x="3" y="11"/>
                    <a:pt x="3" y="16"/>
                  </a:cubicBezTo>
                  <a:cubicBezTo>
                    <a:pt x="10" y="16"/>
                    <a:pt x="14" y="18"/>
                    <a:pt x="20" y="12"/>
                  </a:cubicBezTo>
                  <a:cubicBezTo>
                    <a:pt x="14" y="21"/>
                    <a:pt x="8" y="17"/>
                    <a:pt x="2" y="18"/>
                  </a:cubicBezTo>
                  <a:cubicBezTo>
                    <a:pt x="1" y="9"/>
                    <a:pt x="0" y="7"/>
                    <a:pt x="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8" name="Freeform 1113"/>
            <p:cNvSpPr>
              <a:spLocks/>
            </p:cNvSpPr>
            <p:nvPr userDrawn="1"/>
          </p:nvSpPr>
          <p:spPr bwMode="auto">
            <a:xfrm>
              <a:off x="250" y="322"/>
              <a:ext cx="6" cy="9"/>
            </a:xfrm>
            <a:custGeom>
              <a:avLst/>
              <a:gdLst>
                <a:gd name="T0" fmla="*/ 0 w 13"/>
                <a:gd name="T1" fmla="*/ 19 h 19"/>
                <a:gd name="T2" fmla="*/ 0 w 13"/>
                <a:gd name="T3" fmla="*/ 19 h 19"/>
                <a:gd name="T4" fmla="*/ 13 w 13"/>
                <a:gd name="T5" fmla="*/ 0 h 19"/>
                <a:gd name="T6" fmla="*/ 13 w 13"/>
                <a:gd name="T7" fmla="*/ 2 h 19"/>
                <a:gd name="T8" fmla="*/ 0 w 13"/>
                <a:gd name="T9" fmla="*/ 19 h 19"/>
              </a:gdLst>
              <a:ahLst/>
              <a:cxnLst>
                <a:cxn ang="0">
                  <a:pos x="T0" y="T1"/>
                </a:cxn>
                <a:cxn ang="0">
                  <a:pos x="T2" y="T3"/>
                </a:cxn>
                <a:cxn ang="0">
                  <a:pos x="T4" y="T5"/>
                </a:cxn>
                <a:cxn ang="0">
                  <a:pos x="T6" y="T7"/>
                </a:cxn>
                <a:cxn ang="0">
                  <a:pos x="T8" y="T9"/>
                </a:cxn>
              </a:cxnLst>
              <a:rect l="0" t="0" r="r" b="b"/>
              <a:pathLst>
                <a:path w="13" h="19">
                  <a:moveTo>
                    <a:pt x="0" y="19"/>
                  </a:moveTo>
                  <a:lnTo>
                    <a:pt x="0" y="19"/>
                  </a:lnTo>
                  <a:lnTo>
                    <a:pt x="13" y="0"/>
                  </a:lnTo>
                  <a:lnTo>
                    <a:pt x="13" y="2"/>
                  </a:lnTo>
                  <a:lnTo>
                    <a:pt x="0" y="1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9" name="Freeform 1114"/>
            <p:cNvSpPr>
              <a:spLocks/>
            </p:cNvSpPr>
            <p:nvPr userDrawn="1"/>
          </p:nvSpPr>
          <p:spPr bwMode="auto">
            <a:xfrm>
              <a:off x="237" y="339"/>
              <a:ext cx="10" cy="9"/>
            </a:xfrm>
            <a:custGeom>
              <a:avLst/>
              <a:gdLst>
                <a:gd name="T0" fmla="*/ 8 w 24"/>
                <a:gd name="T1" fmla="*/ 0 h 20"/>
                <a:gd name="T2" fmla="*/ 8 w 24"/>
                <a:gd name="T3" fmla="*/ 0 h 20"/>
                <a:gd name="T4" fmla="*/ 9 w 24"/>
                <a:gd name="T5" fmla="*/ 16 h 20"/>
                <a:gd name="T6" fmla="*/ 24 w 24"/>
                <a:gd name="T7" fmla="*/ 7 h 20"/>
                <a:gd name="T8" fmla="*/ 8 w 24"/>
                <a:gd name="T9" fmla="*/ 18 h 20"/>
                <a:gd name="T10" fmla="*/ 8 w 24"/>
                <a:gd name="T11" fmla="*/ 0 h 20"/>
              </a:gdLst>
              <a:ahLst/>
              <a:cxnLst>
                <a:cxn ang="0">
                  <a:pos x="T0" y="T1"/>
                </a:cxn>
                <a:cxn ang="0">
                  <a:pos x="T2" y="T3"/>
                </a:cxn>
                <a:cxn ang="0">
                  <a:pos x="T4" y="T5"/>
                </a:cxn>
                <a:cxn ang="0">
                  <a:pos x="T6" y="T7"/>
                </a:cxn>
                <a:cxn ang="0">
                  <a:pos x="T8" y="T9"/>
                </a:cxn>
                <a:cxn ang="0">
                  <a:pos x="T10" y="T11"/>
                </a:cxn>
              </a:cxnLst>
              <a:rect l="0" t="0" r="r" b="b"/>
              <a:pathLst>
                <a:path w="24" h="20">
                  <a:moveTo>
                    <a:pt x="8" y="0"/>
                  </a:moveTo>
                  <a:lnTo>
                    <a:pt x="8" y="0"/>
                  </a:lnTo>
                  <a:cubicBezTo>
                    <a:pt x="4" y="9"/>
                    <a:pt x="7" y="11"/>
                    <a:pt x="9" y="16"/>
                  </a:cubicBezTo>
                  <a:cubicBezTo>
                    <a:pt x="15" y="14"/>
                    <a:pt x="20" y="17"/>
                    <a:pt x="24" y="7"/>
                  </a:cubicBezTo>
                  <a:cubicBezTo>
                    <a:pt x="20" y="20"/>
                    <a:pt x="14" y="16"/>
                    <a:pt x="8" y="18"/>
                  </a:cubicBezTo>
                  <a:cubicBezTo>
                    <a:pt x="4" y="10"/>
                    <a:pt x="0" y="10"/>
                    <a:pt x="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0" name="Freeform 1115"/>
            <p:cNvSpPr>
              <a:spLocks/>
            </p:cNvSpPr>
            <p:nvPr userDrawn="1"/>
          </p:nvSpPr>
          <p:spPr bwMode="auto">
            <a:xfrm>
              <a:off x="261" y="326"/>
              <a:ext cx="4" cy="11"/>
            </a:xfrm>
            <a:custGeom>
              <a:avLst/>
              <a:gdLst>
                <a:gd name="T0" fmla="*/ 0 w 10"/>
                <a:gd name="T1" fmla="*/ 24 h 24"/>
                <a:gd name="T2" fmla="*/ 0 w 10"/>
                <a:gd name="T3" fmla="*/ 24 h 24"/>
                <a:gd name="T4" fmla="*/ 7 w 10"/>
                <a:gd name="T5" fmla="*/ 2 h 24"/>
                <a:gd name="T6" fmla="*/ 10 w 10"/>
                <a:gd name="T7" fmla="*/ 0 h 24"/>
                <a:gd name="T8" fmla="*/ 10 w 10"/>
                <a:gd name="T9" fmla="*/ 2 h 24"/>
                <a:gd name="T10" fmla="*/ 0 w 10"/>
                <a:gd name="T11" fmla="*/ 24 h 24"/>
              </a:gdLst>
              <a:ahLst/>
              <a:cxnLst>
                <a:cxn ang="0">
                  <a:pos x="T0" y="T1"/>
                </a:cxn>
                <a:cxn ang="0">
                  <a:pos x="T2" y="T3"/>
                </a:cxn>
                <a:cxn ang="0">
                  <a:pos x="T4" y="T5"/>
                </a:cxn>
                <a:cxn ang="0">
                  <a:pos x="T6" y="T7"/>
                </a:cxn>
                <a:cxn ang="0">
                  <a:pos x="T8" y="T9"/>
                </a:cxn>
                <a:cxn ang="0">
                  <a:pos x="T10" y="T11"/>
                </a:cxn>
              </a:cxnLst>
              <a:rect l="0" t="0" r="r" b="b"/>
              <a:pathLst>
                <a:path w="10" h="24">
                  <a:moveTo>
                    <a:pt x="0" y="24"/>
                  </a:moveTo>
                  <a:lnTo>
                    <a:pt x="0" y="24"/>
                  </a:lnTo>
                  <a:lnTo>
                    <a:pt x="7" y="2"/>
                  </a:lnTo>
                  <a:cubicBezTo>
                    <a:pt x="8" y="2"/>
                    <a:pt x="9" y="1"/>
                    <a:pt x="10" y="0"/>
                  </a:cubicBezTo>
                  <a:lnTo>
                    <a:pt x="10" y="2"/>
                  </a:lnTo>
                  <a:lnTo>
                    <a:pt x="0" y="2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1" name="Freeform 1116"/>
            <p:cNvSpPr>
              <a:spLocks/>
            </p:cNvSpPr>
            <p:nvPr userDrawn="1"/>
          </p:nvSpPr>
          <p:spPr bwMode="auto">
            <a:xfrm>
              <a:off x="251" y="344"/>
              <a:ext cx="11" cy="8"/>
            </a:xfrm>
            <a:custGeom>
              <a:avLst/>
              <a:gdLst>
                <a:gd name="T0" fmla="*/ 5 w 24"/>
                <a:gd name="T1" fmla="*/ 0 h 17"/>
                <a:gd name="T2" fmla="*/ 5 w 24"/>
                <a:gd name="T3" fmla="*/ 0 h 17"/>
                <a:gd name="T4" fmla="*/ 10 w 24"/>
                <a:gd name="T5" fmla="*/ 15 h 17"/>
                <a:gd name="T6" fmla="*/ 24 w 24"/>
                <a:gd name="T7" fmla="*/ 4 h 17"/>
                <a:gd name="T8" fmla="*/ 9 w 24"/>
                <a:gd name="T9" fmla="*/ 17 h 17"/>
                <a:gd name="T10" fmla="*/ 5 w 24"/>
                <a:gd name="T11" fmla="*/ 0 h 17"/>
              </a:gdLst>
              <a:ahLst/>
              <a:cxnLst>
                <a:cxn ang="0">
                  <a:pos x="T0" y="T1"/>
                </a:cxn>
                <a:cxn ang="0">
                  <a:pos x="T2" y="T3"/>
                </a:cxn>
                <a:cxn ang="0">
                  <a:pos x="T4" y="T5"/>
                </a:cxn>
                <a:cxn ang="0">
                  <a:pos x="T6" y="T7"/>
                </a:cxn>
                <a:cxn ang="0">
                  <a:pos x="T8" y="T9"/>
                </a:cxn>
                <a:cxn ang="0">
                  <a:pos x="T10" y="T11"/>
                </a:cxn>
              </a:cxnLst>
              <a:rect l="0" t="0" r="r" b="b"/>
              <a:pathLst>
                <a:path w="24" h="17">
                  <a:moveTo>
                    <a:pt x="5" y="0"/>
                  </a:moveTo>
                  <a:lnTo>
                    <a:pt x="5" y="0"/>
                  </a:lnTo>
                  <a:cubicBezTo>
                    <a:pt x="3" y="10"/>
                    <a:pt x="7" y="10"/>
                    <a:pt x="10" y="15"/>
                  </a:cubicBezTo>
                  <a:cubicBezTo>
                    <a:pt x="16" y="12"/>
                    <a:pt x="21" y="14"/>
                    <a:pt x="24" y="4"/>
                  </a:cubicBezTo>
                  <a:cubicBezTo>
                    <a:pt x="22" y="17"/>
                    <a:pt x="15" y="14"/>
                    <a:pt x="9" y="17"/>
                  </a:cubicBezTo>
                  <a:cubicBezTo>
                    <a:pt x="4" y="10"/>
                    <a:pt x="0" y="12"/>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2" name="Freeform 1117"/>
            <p:cNvSpPr>
              <a:spLocks/>
            </p:cNvSpPr>
            <p:nvPr userDrawn="1"/>
          </p:nvSpPr>
          <p:spPr bwMode="auto">
            <a:xfrm>
              <a:off x="275" y="329"/>
              <a:ext cx="2" cy="9"/>
            </a:xfrm>
            <a:custGeom>
              <a:avLst/>
              <a:gdLst>
                <a:gd name="T0" fmla="*/ 0 w 4"/>
                <a:gd name="T1" fmla="*/ 19 h 19"/>
                <a:gd name="T2" fmla="*/ 0 w 4"/>
                <a:gd name="T3" fmla="*/ 19 h 19"/>
                <a:gd name="T4" fmla="*/ 1 w 4"/>
                <a:gd name="T5" fmla="*/ 3 h 19"/>
                <a:gd name="T6" fmla="*/ 4 w 4"/>
                <a:gd name="T7" fmla="*/ 0 h 19"/>
                <a:gd name="T8" fmla="*/ 0 w 4"/>
                <a:gd name="T9" fmla="*/ 19 h 19"/>
              </a:gdLst>
              <a:ahLst/>
              <a:cxnLst>
                <a:cxn ang="0">
                  <a:pos x="T0" y="T1"/>
                </a:cxn>
                <a:cxn ang="0">
                  <a:pos x="T2" y="T3"/>
                </a:cxn>
                <a:cxn ang="0">
                  <a:pos x="T4" y="T5"/>
                </a:cxn>
                <a:cxn ang="0">
                  <a:pos x="T6" y="T7"/>
                </a:cxn>
                <a:cxn ang="0">
                  <a:pos x="T8" y="T9"/>
                </a:cxn>
              </a:cxnLst>
              <a:rect l="0" t="0" r="r" b="b"/>
              <a:pathLst>
                <a:path w="4" h="19">
                  <a:moveTo>
                    <a:pt x="0" y="19"/>
                  </a:moveTo>
                  <a:lnTo>
                    <a:pt x="0" y="19"/>
                  </a:lnTo>
                  <a:lnTo>
                    <a:pt x="1" y="3"/>
                  </a:lnTo>
                  <a:cubicBezTo>
                    <a:pt x="2" y="2"/>
                    <a:pt x="3" y="1"/>
                    <a:pt x="4" y="0"/>
                  </a:cubicBezTo>
                  <a:lnTo>
                    <a:pt x="0" y="1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3" name="Freeform 1118"/>
            <p:cNvSpPr>
              <a:spLocks/>
            </p:cNvSpPr>
            <p:nvPr userDrawn="1"/>
          </p:nvSpPr>
          <p:spPr bwMode="auto">
            <a:xfrm>
              <a:off x="268" y="343"/>
              <a:ext cx="11" cy="6"/>
            </a:xfrm>
            <a:custGeom>
              <a:avLst/>
              <a:gdLst>
                <a:gd name="T0" fmla="*/ 2 w 24"/>
                <a:gd name="T1" fmla="*/ 0 h 14"/>
                <a:gd name="T2" fmla="*/ 2 w 24"/>
                <a:gd name="T3" fmla="*/ 0 h 14"/>
                <a:gd name="T4" fmla="*/ 11 w 24"/>
                <a:gd name="T5" fmla="*/ 12 h 14"/>
                <a:gd name="T6" fmla="*/ 22 w 24"/>
                <a:gd name="T7" fmla="*/ 0 h 14"/>
                <a:gd name="T8" fmla="*/ 11 w 24"/>
                <a:gd name="T9" fmla="*/ 14 h 14"/>
                <a:gd name="T10" fmla="*/ 2 w 24"/>
                <a:gd name="T11" fmla="*/ 0 h 14"/>
              </a:gdLst>
              <a:ahLst/>
              <a:cxnLst>
                <a:cxn ang="0">
                  <a:pos x="T0" y="T1"/>
                </a:cxn>
                <a:cxn ang="0">
                  <a:pos x="T2" y="T3"/>
                </a:cxn>
                <a:cxn ang="0">
                  <a:pos x="T4" y="T5"/>
                </a:cxn>
                <a:cxn ang="0">
                  <a:pos x="T6" y="T7"/>
                </a:cxn>
                <a:cxn ang="0">
                  <a:pos x="T8" y="T9"/>
                </a:cxn>
                <a:cxn ang="0">
                  <a:pos x="T10" y="T11"/>
                </a:cxn>
              </a:cxnLst>
              <a:rect l="0" t="0" r="r" b="b"/>
              <a:pathLst>
                <a:path w="24" h="14">
                  <a:moveTo>
                    <a:pt x="2" y="0"/>
                  </a:moveTo>
                  <a:lnTo>
                    <a:pt x="2" y="0"/>
                  </a:lnTo>
                  <a:cubicBezTo>
                    <a:pt x="2" y="10"/>
                    <a:pt x="8" y="8"/>
                    <a:pt x="11" y="12"/>
                  </a:cubicBezTo>
                  <a:cubicBezTo>
                    <a:pt x="16" y="8"/>
                    <a:pt x="22" y="11"/>
                    <a:pt x="22" y="0"/>
                  </a:cubicBezTo>
                  <a:cubicBezTo>
                    <a:pt x="24" y="14"/>
                    <a:pt x="16" y="10"/>
                    <a:pt x="11" y="14"/>
                  </a:cubicBezTo>
                  <a:cubicBezTo>
                    <a:pt x="5" y="8"/>
                    <a:pt x="0" y="12"/>
                    <a:pt x="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4" name="Freeform 1119"/>
            <p:cNvSpPr>
              <a:spLocks/>
            </p:cNvSpPr>
            <p:nvPr userDrawn="1"/>
          </p:nvSpPr>
          <p:spPr bwMode="auto">
            <a:xfrm>
              <a:off x="249" y="294"/>
              <a:ext cx="9" cy="2"/>
            </a:xfrm>
            <a:custGeom>
              <a:avLst/>
              <a:gdLst>
                <a:gd name="T0" fmla="*/ 0 w 20"/>
                <a:gd name="T1" fmla="*/ 3 h 3"/>
                <a:gd name="T2" fmla="*/ 0 w 20"/>
                <a:gd name="T3" fmla="*/ 3 h 3"/>
                <a:gd name="T4" fmla="*/ 16 w 20"/>
                <a:gd name="T5" fmla="*/ 0 h 3"/>
                <a:gd name="T6" fmla="*/ 20 w 20"/>
                <a:gd name="T7" fmla="*/ 2 h 3"/>
                <a:gd name="T8" fmla="*/ 0 w 20"/>
                <a:gd name="T9" fmla="*/ 3 h 3"/>
              </a:gdLst>
              <a:ahLst/>
              <a:cxnLst>
                <a:cxn ang="0">
                  <a:pos x="T0" y="T1"/>
                </a:cxn>
                <a:cxn ang="0">
                  <a:pos x="T2" y="T3"/>
                </a:cxn>
                <a:cxn ang="0">
                  <a:pos x="T4" y="T5"/>
                </a:cxn>
                <a:cxn ang="0">
                  <a:pos x="T6" y="T7"/>
                </a:cxn>
                <a:cxn ang="0">
                  <a:pos x="T8" y="T9"/>
                </a:cxn>
              </a:cxnLst>
              <a:rect l="0" t="0" r="r" b="b"/>
              <a:pathLst>
                <a:path w="20" h="3">
                  <a:moveTo>
                    <a:pt x="0" y="3"/>
                  </a:moveTo>
                  <a:lnTo>
                    <a:pt x="0" y="3"/>
                  </a:lnTo>
                  <a:cubicBezTo>
                    <a:pt x="0" y="3"/>
                    <a:pt x="13" y="1"/>
                    <a:pt x="16" y="0"/>
                  </a:cubicBezTo>
                  <a:cubicBezTo>
                    <a:pt x="17" y="1"/>
                    <a:pt x="20" y="2"/>
                    <a:pt x="20" y="2"/>
                  </a:cubicBez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5" name="Freeform 1120"/>
            <p:cNvSpPr>
              <a:spLocks/>
            </p:cNvSpPr>
            <p:nvPr userDrawn="1"/>
          </p:nvSpPr>
          <p:spPr bwMode="auto">
            <a:xfrm>
              <a:off x="236" y="293"/>
              <a:ext cx="8" cy="7"/>
            </a:xfrm>
            <a:custGeom>
              <a:avLst/>
              <a:gdLst>
                <a:gd name="T0" fmla="*/ 17 w 18"/>
                <a:gd name="T1" fmla="*/ 0 h 16"/>
                <a:gd name="T2" fmla="*/ 17 w 18"/>
                <a:gd name="T3" fmla="*/ 0 h 16"/>
                <a:gd name="T4" fmla="*/ 3 w 18"/>
                <a:gd name="T5" fmla="*/ 9 h 16"/>
                <a:gd name="T6" fmla="*/ 18 w 18"/>
                <a:gd name="T7" fmla="*/ 15 h 16"/>
                <a:gd name="T8" fmla="*/ 0 w 18"/>
                <a:gd name="T9" fmla="*/ 10 h 16"/>
                <a:gd name="T10" fmla="*/ 17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7" y="0"/>
                  </a:moveTo>
                  <a:lnTo>
                    <a:pt x="17" y="0"/>
                  </a:lnTo>
                  <a:cubicBezTo>
                    <a:pt x="8" y="2"/>
                    <a:pt x="5" y="4"/>
                    <a:pt x="3" y="9"/>
                  </a:cubicBezTo>
                  <a:cubicBezTo>
                    <a:pt x="6" y="13"/>
                    <a:pt x="13" y="15"/>
                    <a:pt x="18" y="15"/>
                  </a:cubicBezTo>
                  <a:cubicBezTo>
                    <a:pt x="10" y="16"/>
                    <a:pt x="3" y="14"/>
                    <a:pt x="0" y="10"/>
                  </a:cubicBezTo>
                  <a:cubicBezTo>
                    <a:pt x="3" y="3"/>
                    <a:pt x="8" y="0"/>
                    <a:pt x="1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6" name="Freeform 1121"/>
            <p:cNvSpPr>
              <a:spLocks/>
            </p:cNvSpPr>
            <p:nvPr userDrawn="1"/>
          </p:nvSpPr>
          <p:spPr bwMode="auto">
            <a:xfrm>
              <a:off x="251" y="303"/>
              <a:ext cx="4" cy="1"/>
            </a:xfrm>
            <a:custGeom>
              <a:avLst/>
              <a:gdLst>
                <a:gd name="T0" fmla="*/ 0 w 9"/>
                <a:gd name="T1" fmla="*/ 4 h 4"/>
                <a:gd name="T2" fmla="*/ 0 w 9"/>
                <a:gd name="T3" fmla="*/ 4 h 4"/>
                <a:gd name="T4" fmla="*/ 9 w 9"/>
                <a:gd name="T5" fmla="*/ 0 h 4"/>
                <a:gd name="T6" fmla="*/ 9 w 9"/>
                <a:gd name="T7" fmla="*/ 1 h 4"/>
                <a:gd name="T8" fmla="*/ 0 w 9"/>
                <a:gd name="T9" fmla="*/ 4 h 4"/>
              </a:gdLst>
              <a:ahLst/>
              <a:cxnLst>
                <a:cxn ang="0">
                  <a:pos x="T0" y="T1"/>
                </a:cxn>
                <a:cxn ang="0">
                  <a:pos x="T2" y="T3"/>
                </a:cxn>
                <a:cxn ang="0">
                  <a:pos x="T4" y="T5"/>
                </a:cxn>
                <a:cxn ang="0">
                  <a:pos x="T6" y="T7"/>
                </a:cxn>
                <a:cxn ang="0">
                  <a:pos x="T8" y="T9"/>
                </a:cxn>
              </a:cxnLst>
              <a:rect l="0" t="0" r="r" b="b"/>
              <a:pathLst>
                <a:path w="9" h="4">
                  <a:moveTo>
                    <a:pt x="0" y="4"/>
                  </a:moveTo>
                  <a:lnTo>
                    <a:pt x="0" y="4"/>
                  </a:lnTo>
                  <a:lnTo>
                    <a:pt x="9" y="0"/>
                  </a:lnTo>
                  <a:lnTo>
                    <a:pt x="9" y="1"/>
                  </a:lnTo>
                  <a:lnTo>
                    <a:pt x="0"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7" name="Freeform 1122"/>
            <p:cNvSpPr>
              <a:spLocks/>
            </p:cNvSpPr>
            <p:nvPr userDrawn="1"/>
          </p:nvSpPr>
          <p:spPr bwMode="auto">
            <a:xfrm>
              <a:off x="241" y="303"/>
              <a:ext cx="7" cy="8"/>
            </a:xfrm>
            <a:custGeom>
              <a:avLst/>
              <a:gdLst>
                <a:gd name="T0" fmla="*/ 11 w 16"/>
                <a:gd name="T1" fmla="*/ 0 h 18"/>
                <a:gd name="T2" fmla="*/ 11 w 16"/>
                <a:gd name="T3" fmla="*/ 0 h 18"/>
                <a:gd name="T4" fmla="*/ 3 w 16"/>
                <a:gd name="T5" fmla="*/ 11 h 18"/>
                <a:gd name="T6" fmla="*/ 16 w 16"/>
                <a:gd name="T7" fmla="*/ 14 h 18"/>
                <a:gd name="T8" fmla="*/ 0 w 16"/>
                <a:gd name="T9" fmla="*/ 12 h 18"/>
                <a:gd name="T10" fmla="*/ 11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11" y="0"/>
                  </a:moveTo>
                  <a:lnTo>
                    <a:pt x="11" y="0"/>
                  </a:lnTo>
                  <a:cubicBezTo>
                    <a:pt x="4" y="2"/>
                    <a:pt x="4" y="6"/>
                    <a:pt x="3" y="11"/>
                  </a:cubicBezTo>
                  <a:cubicBezTo>
                    <a:pt x="6" y="14"/>
                    <a:pt x="12" y="16"/>
                    <a:pt x="16" y="14"/>
                  </a:cubicBezTo>
                  <a:cubicBezTo>
                    <a:pt x="9" y="18"/>
                    <a:pt x="4" y="14"/>
                    <a:pt x="0" y="12"/>
                  </a:cubicBezTo>
                  <a:cubicBezTo>
                    <a:pt x="2" y="5"/>
                    <a:pt x="3" y="1"/>
                    <a:pt x="1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8" name="Freeform 1123"/>
            <p:cNvSpPr>
              <a:spLocks/>
            </p:cNvSpPr>
            <p:nvPr userDrawn="1"/>
          </p:nvSpPr>
          <p:spPr bwMode="auto">
            <a:xfrm>
              <a:off x="248" y="311"/>
              <a:ext cx="9" cy="8"/>
            </a:xfrm>
            <a:custGeom>
              <a:avLst/>
              <a:gdLst>
                <a:gd name="T0" fmla="*/ 7 w 19"/>
                <a:gd name="T1" fmla="*/ 0 h 18"/>
                <a:gd name="T2" fmla="*/ 7 w 19"/>
                <a:gd name="T3" fmla="*/ 0 h 18"/>
                <a:gd name="T4" fmla="*/ 5 w 19"/>
                <a:gd name="T5" fmla="*/ 14 h 18"/>
                <a:gd name="T6" fmla="*/ 19 w 19"/>
                <a:gd name="T7" fmla="*/ 11 h 18"/>
                <a:gd name="T8" fmla="*/ 3 w 19"/>
                <a:gd name="T9" fmla="*/ 17 h 18"/>
                <a:gd name="T10" fmla="*/ 7 w 19"/>
                <a:gd name="T11" fmla="*/ 0 h 18"/>
              </a:gdLst>
              <a:ahLst/>
              <a:cxnLst>
                <a:cxn ang="0">
                  <a:pos x="T0" y="T1"/>
                </a:cxn>
                <a:cxn ang="0">
                  <a:pos x="T2" y="T3"/>
                </a:cxn>
                <a:cxn ang="0">
                  <a:pos x="T4" y="T5"/>
                </a:cxn>
                <a:cxn ang="0">
                  <a:pos x="T6" y="T7"/>
                </a:cxn>
                <a:cxn ang="0">
                  <a:pos x="T8" y="T9"/>
                </a:cxn>
                <a:cxn ang="0">
                  <a:pos x="T10" y="T11"/>
                </a:cxn>
              </a:cxnLst>
              <a:rect l="0" t="0" r="r" b="b"/>
              <a:pathLst>
                <a:path w="19" h="18">
                  <a:moveTo>
                    <a:pt x="7" y="0"/>
                  </a:moveTo>
                  <a:lnTo>
                    <a:pt x="7" y="0"/>
                  </a:lnTo>
                  <a:cubicBezTo>
                    <a:pt x="2" y="5"/>
                    <a:pt x="4" y="9"/>
                    <a:pt x="5" y="14"/>
                  </a:cubicBezTo>
                  <a:cubicBezTo>
                    <a:pt x="10" y="14"/>
                    <a:pt x="15" y="15"/>
                    <a:pt x="19" y="11"/>
                  </a:cubicBezTo>
                  <a:cubicBezTo>
                    <a:pt x="14" y="18"/>
                    <a:pt x="9" y="16"/>
                    <a:pt x="3" y="17"/>
                  </a:cubicBezTo>
                  <a:cubicBezTo>
                    <a:pt x="1" y="8"/>
                    <a:pt x="0" y="5"/>
                    <a:pt x="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9" name="Freeform 1124"/>
            <p:cNvSpPr>
              <a:spLocks/>
            </p:cNvSpPr>
            <p:nvPr userDrawn="1"/>
          </p:nvSpPr>
          <p:spPr bwMode="auto">
            <a:xfrm>
              <a:off x="258" y="306"/>
              <a:ext cx="4" cy="4"/>
            </a:xfrm>
            <a:custGeom>
              <a:avLst/>
              <a:gdLst>
                <a:gd name="T0" fmla="*/ 0 w 9"/>
                <a:gd name="T1" fmla="*/ 8 h 8"/>
                <a:gd name="T2" fmla="*/ 0 w 9"/>
                <a:gd name="T3" fmla="*/ 8 h 8"/>
                <a:gd name="T4" fmla="*/ 7 w 9"/>
                <a:gd name="T5" fmla="*/ 0 h 8"/>
                <a:gd name="T6" fmla="*/ 9 w 9"/>
                <a:gd name="T7" fmla="*/ 1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0" y="8"/>
                  </a:lnTo>
                  <a:lnTo>
                    <a:pt x="7" y="0"/>
                  </a:lnTo>
                  <a:lnTo>
                    <a:pt x="9" y="1"/>
                  </a:lnTo>
                  <a:lnTo>
                    <a:pt x="0"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0" name="Freeform 1125"/>
            <p:cNvSpPr>
              <a:spLocks/>
            </p:cNvSpPr>
            <p:nvPr userDrawn="1"/>
          </p:nvSpPr>
          <p:spPr bwMode="auto">
            <a:xfrm>
              <a:off x="265" y="312"/>
              <a:ext cx="2" cy="4"/>
            </a:xfrm>
            <a:custGeom>
              <a:avLst/>
              <a:gdLst>
                <a:gd name="T0" fmla="*/ 0 w 5"/>
                <a:gd name="T1" fmla="*/ 10 h 10"/>
                <a:gd name="T2" fmla="*/ 0 w 5"/>
                <a:gd name="T3" fmla="*/ 10 h 10"/>
                <a:gd name="T4" fmla="*/ 4 w 5"/>
                <a:gd name="T5" fmla="*/ 0 h 10"/>
                <a:gd name="T6" fmla="*/ 5 w 5"/>
                <a:gd name="T7" fmla="*/ 2 h 10"/>
                <a:gd name="T8" fmla="*/ 0 w 5"/>
                <a:gd name="T9" fmla="*/ 10 h 10"/>
              </a:gdLst>
              <a:ahLst/>
              <a:cxnLst>
                <a:cxn ang="0">
                  <a:pos x="T0" y="T1"/>
                </a:cxn>
                <a:cxn ang="0">
                  <a:pos x="T2" y="T3"/>
                </a:cxn>
                <a:cxn ang="0">
                  <a:pos x="T4" y="T5"/>
                </a:cxn>
                <a:cxn ang="0">
                  <a:pos x="T6" y="T7"/>
                </a:cxn>
                <a:cxn ang="0">
                  <a:pos x="T8" y="T9"/>
                </a:cxn>
              </a:cxnLst>
              <a:rect l="0" t="0" r="r" b="b"/>
              <a:pathLst>
                <a:path w="5" h="10">
                  <a:moveTo>
                    <a:pt x="0" y="10"/>
                  </a:moveTo>
                  <a:lnTo>
                    <a:pt x="0" y="10"/>
                  </a:lnTo>
                  <a:lnTo>
                    <a:pt x="4" y="0"/>
                  </a:lnTo>
                  <a:lnTo>
                    <a:pt x="5" y="2"/>
                  </a:lnTo>
                  <a:lnTo>
                    <a:pt x="0" y="1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1" name="Freeform 1126"/>
            <p:cNvSpPr>
              <a:spLocks/>
            </p:cNvSpPr>
            <p:nvPr userDrawn="1"/>
          </p:nvSpPr>
          <p:spPr bwMode="auto">
            <a:xfrm>
              <a:off x="257" y="319"/>
              <a:ext cx="8" cy="7"/>
            </a:xfrm>
            <a:custGeom>
              <a:avLst/>
              <a:gdLst>
                <a:gd name="T0" fmla="*/ 5 w 19"/>
                <a:gd name="T1" fmla="*/ 0 h 16"/>
                <a:gd name="T2" fmla="*/ 5 w 19"/>
                <a:gd name="T3" fmla="*/ 0 h 16"/>
                <a:gd name="T4" fmla="*/ 7 w 19"/>
                <a:gd name="T5" fmla="*/ 12 h 16"/>
                <a:gd name="T6" fmla="*/ 19 w 19"/>
                <a:gd name="T7" fmla="*/ 8 h 16"/>
                <a:gd name="T8" fmla="*/ 6 w 19"/>
                <a:gd name="T9" fmla="*/ 14 h 16"/>
                <a:gd name="T10" fmla="*/ 5 w 19"/>
                <a:gd name="T11" fmla="*/ 0 h 16"/>
              </a:gdLst>
              <a:ahLst/>
              <a:cxnLst>
                <a:cxn ang="0">
                  <a:pos x="T0" y="T1"/>
                </a:cxn>
                <a:cxn ang="0">
                  <a:pos x="T2" y="T3"/>
                </a:cxn>
                <a:cxn ang="0">
                  <a:pos x="T4" y="T5"/>
                </a:cxn>
                <a:cxn ang="0">
                  <a:pos x="T6" y="T7"/>
                </a:cxn>
                <a:cxn ang="0">
                  <a:pos x="T8" y="T9"/>
                </a:cxn>
                <a:cxn ang="0">
                  <a:pos x="T10" y="T11"/>
                </a:cxn>
              </a:cxnLst>
              <a:rect l="0" t="0" r="r" b="b"/>
              <a:pathLst>
                <a:path w="19" h="16">
                  <a:moveTo>
                    <a:pt x="5" y="0"/>
                  </a:moveTo>
                  <a:lnTo>
                    <a:pt x="5" y="0"/>
                  </a:lnTo>
                  <a:cubicBezTo>
                    <a:pt x="2" y="5"/>
                    <a:pt x="6" y="8"/>
                    <a:pt x="7" y="12"/>
                  </a:cubicBezTo>
                  <a:cubicBezTo>
                    <a:pt x="12" y="12"/>
                    <a:pt x="16" y="12"/>
                    <a:pt x="19" y="8"/>
                  </a:cubicBezTo>
                  <a:cubicBezTo>
                    <a:pt x="16" y="16"/>
                    <a:pt x="11" y="13"/>
                    <a:pt x="6" y="14"/>
                  </a:cubicBezTo>
                  <a:cubicBezTo>
                    <a:pt x="4" y="9"/>
                    <a:pt x="0" y="7"/>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2" name="Freeform 1127"/>
            <p:cNvSpPr>
              <a:spLocks/>
            </p:cNvSpPr>
            <p:nvPr userDrawn="1"/>
          </p:nvSpPr>
          <p:spPr bwMode="auto">
            <a:xfrm>
              <a:off x="266" y="324"/>
              <a:ext cx="9" cy="6"/>
            </a:xfrm>
            <a:custGeom>
              <a:avLst/>
              <a:gdLst>
                <a:gd name="T0" fmla="*/ 4 w 20"/>
                <a:gd name="T1" fmla="*/ 0 h 14"/>
                <a:gd name="T2" fmla="*/ 4 w 20"/>
                <a:gd name="T3" fmla="*/ 0 h 14"/>
                <a:gd name="T4" fmla="*/ 8 w 20"/>
                <a:gd name="T5" fmla="*/ 11 h 14"/>
                <a:gd name="T6" fmla="*/ 20 w 20"/>
                <a:gd name="T7" fmla="*/ 4 h 14"/>
                <a:gd name="T8" fmla="*/ 8 w 20"/>
                <a:gd name="T9" fmla="*/ 14 h 14"/>
                <a:gd name="T10" fmla="*/ 4 w 20"/>
                <a:gd name="T11" fmla="*/ 0 h 14"/>
              </a:gdLst>
              <a:ahLst/>
              <a:cxnLst>
                <a:cxn ang="0">
                  <a:pos x="T0" y="T1"/>
                </a:cxn>
                <a:cxn ang="0">
                  <a:pos x="T2" y="T3"/>
                </a:cxn>
                <a:cxn ang="0">
                  <a:pos x="T4" y="T5"/>
                </a:cxn>
                <a:cxn ang="0">
                  <a:pos x="T6" y="T7"/>
                </a:cxn>
                <a:cxn ang="0">
                  <a:pos x="T8" y="T9"/>
                </a:cxn>
                <a:cxn ang="0">
                  <a:pos x="T10" y="T11"/>
                </a:cxn>
              </a:cxnLst>
              <a:rect l="0" t="0" r="r" b="b"/>
              <a:pathLst>
                <a:path w="20" h="14">
                  <a:moveTo>
                    <a:pt x="4" y="0"/>
                  </a:moveTo>
                  <a:lnTo>
                    <a:pt x="4" y="0"/>
                  </a:lnTo>
                  <a:cubicBezTo>
                    <a:pt x="2" y="6"/>
                    <a:pt x="6" y="7"/>
                    <a:pt x="8" y="11"/>
                  </a:cubicBezTo>
                  <a:cubicBezTo>
                    <a:pt x="14" y="9"/>
                    <a:pt x="18" y="9"/>
                    <a:pt x="20" y="4"/>
                  </a:cubicBezTo>
                  <a:cubicBezTo>
                    <a:pt x="19" y="12"/>
                    <a:pt x="13" y="11"/>
                    <a:pt x="8" y="14"/>
                  </a:cubicBezTo>
                  <a:cubicBezTo>
                    <a:pt x="6" y="9"/>
                    <a:pt x="0" y="7"/>
                    <a:pt x="4"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3" name="Freeform 1128"/>
            <p:cNvSpPr>
              <a:spLocks/>
            </p:cNvSpPr>
            <p:nvPr userDrawn="1"/>
          </p:nvSpPr>
          <p:spPr bwMode="auto">
            <a:xfrm>
              <a:off x="278" y="327"/>
              <a:ext cx="9" cy="5"/>
            </a:xfrm>
            <a:custGeom>
              <a:avLst/>
              <a:gdLst>
                <a:gd name="T0" fmla="*/ 1 w 21"/>
                <a:gd name="T1" fmla="*/ 0 h 12"/>
                <a:gd name="T2" fmla="*/ 1 w 21"/>
                <a:gd name="T3" fmla="*/ 0 h 12"/>
                <a:gd name="T4" fmla="*/ 11 w 21"/>
                <a:gd name="T5" fmla="*/ 9 h 12"/>
                <a:gd name="T6" fmla="*/ 19 w 21"/>
                <a:gd name="T7" fmla="*/ 1 h 12"/>
                <a:gd name="T8" fmla="*/ 11 w 21"/>
                <a:gd name="T9" fmla="*/ 12 h 12"/>
                <a:gd name="T10" fmla="*/ 1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1" y="0"/>
                  </a:moveTo>
                  <a:lnTo>
                    <a:pt x="1" y="0"/>
                  </a:lnTo>
                  <a:cubicBezTo>
                    <a:pt x="1" y="6"/>
                    <a:pt x="8" y="6"/>
                    <a:pt x="11" y="9"/>
                  </a:cubicBezTo>
                  <a:cubicBezTo>
                    <a:pt x="15" y="7"/>
                    <a:pt x="19" y="7"/>
                    <a:pt x="19" y="1"/>
                  </a:cubicBezTo>
                  <a:cubicBezTo>
                    <a:pt x="21" y="10"/>
                    <a:pt x="15" y="8"/>
                    <a:pt x="11" y="12"/>
                  </a:cubicBezTo>
                  <a:cubicBezTo>
                    <a:pt x="7" y="8"/>
                    <a:pt x="0" y="9"/>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4" name="Freeform 1129"/>
            <p:cNvSpPr>
              <a:spLocks/>
            </p:cNvSpPr>
            <p:nvPr userDrawn="1"/>
          </p:nvSpPr>
          <p:spPr bwMode="auto">
            <a:xfrm>
              <a:off x="282" y="314"/>
              <a:ext cx="1" cy="7"/>
            </a:xfrm>
            <a:custGeom>
              <a:avLst/>
              <a:gdLst>
                <a:gd name="T0" fmla="*/ 0 w 2"/>
                <a:gd name="T1" fmla="*/ 1 h 15"/>
                <a:gd name="T2" fmla="*/ 0 w 2"/>
                <a:gd name="T3" fmla="*/ 1 h 15"/>
                <a:gd name="T4" fmla="*/ 2 w 2"/>
                <a:gd name="T5" fmla="*/ 0 h 15"/>
                <a:gd name="T6" fmla="*/ 1 w 2"/>
                <a:gd name="T7" fmla="*/ 15 h 15"/>
                <a:gd name="T8" fmla="*/ 0 w 2"/>
                <a:gd name="T9" fmla="*/ 1 h 15"/>
              </a:gdLst>
              <a:ahLst/>
              <a:cxnLst>
                <a:cxn ang="0">
                  <a:pos x="T0" y="T1"/>
                </a:cxn>
                <a:cxn ang="0">
                  <a:pos x="T2" y="T3"/>
                </a:cxn>
                <a:cxn ang="0">
                  <a:pos x="T4" y="T5"/>
                </a:cxn>
                <a:cxn ang="0">
                  <a:pos x="T6" y="T7"/>
                </a:cxn>
                <a:cxn ang="0">
                  <a:pos x="T8" y="T9"/>
                </a:cxn>
              </a:cxnLst>
              <a:rect l="0" t="0" r="r" b="b"/>
              <a:pathLst>
                <a:path w="2" h="15">
                  <a:moveTo>
                    <a:pt x="0" y="1"/>
                  </a:moveTo>
                  <a:lnTo>
                    <a:pt x="0" y="1"/>
                  </a:lnTo>
                  <a:lnTo>
                    <a:pt x="2" y="0"/>
                  </a:lnTo>
                  <a:lnTo>
                    <a:pt x="1" y="15"/>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5" name="Freeform 1130"/>
            <p:cNvSpPr>
              <a:spLocks/>
            </p:cNvSpPr>
            <p:nvPr userDrawn="1"/>
          </p:nvSpPr>
          <p:spPr bwMode="auto">
            <a:xfrm>
              <a:off x="290" y="326"/>
              <a:ext cx="8" cy="6"/>
            </a:xfrm>
            <a:custGeom>
              <a:avLst/>
              <a:gdLst>
                <a:gd name="T0" fmla="*/ 16 w 20"/>
                <a:gd name="T1" fmla="*/ 0 h 12"/>
                <a:gd name="T2" fmla="*/ 16 w 20"/>
                <a:gd name="T3" fmla="*/ 0 h 12"/>
                <a:gd name="T4" fmla="*/ 11 w 20"/>
                <a:gd name="T5" fmla="*/ 12 h 12"/>
                <a:gd name="T6" fmla="*/ 0 w 20"/>
                <a:gd name="T7" fmla="*/ 2 h 12"/>
                <a:gd name="T8" fmla="*/ 11 w 20"/>
                <a:gd name="T9" fmla="*/ 10 h 12"/>
                <a:gd name="T10" fmla="*/ 16 w 20"/>
                <a:gd name="T11" fmla="*/ 0 h 12"/>
              </a:gdLst>
              <a:ahLst/>
              <a:cxnLst>
                <a:cxn ang="0">
                  <a:pos x="T0" y="T1"/>
                </a:cxn>
                <a:cxn ang="0">
                  <a:pos x="T2" y="T3"/>
                </a:cxn>
                <a:cxn ang="0">
                  <a:pos x="T4" y="T5"/>
                </a:cxn>
                <a:cxn ang="0">
                  <a:pos x="T6" y="T7"/>
                </a:cxn>
                <a:cxn ang="0">
                  <a:pos x="T8" y="T9"/>
                </a:cxn>
                <a:cxn ang="0">
                  <a:pos x="T10" y="T11"/>
                </a:cxn>
              </a:cxnLst>
              <a:rect l="0" t="0" r="r" b="b"/>
              <a:pathLst>
                <a:path w="20" h="12">
                  <a:moveTo>
                    <a:pt x="16" y="0"/>
                  </a:moveTo>
                  <a:lnTo>
                    <a:pt x="16" y="0"/>
                  </a:lnTo>
                  <a:cubicBezTo>
                    <a:pt x="20" y="7"/>
                    <a:pt x="14" y="8"/>
                    <a:pt x="11" y="12"/>
                  </a:cubicBezTo>
                  <a:cubicBezTo>
                    <a:pt x="7" y="9"/>
                    <a:pt x="0" y="10"/>
                    <a:pt x="0" y="2"/>
                  </a:cubicBezTo>
                  <a:cubicBezTo>
                    <a:pt x="1" y="7"/>
                    <a:pt x="6" y="7"/>
                    <a:pt x="11" y="10"/>
                  </a:cubicBezTo>
                  <a:cubicBezTo>
                    <a:pt x="14" y="6"/>
                    <a:pt x="17" y="6"/>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6" name="Freeform 1131"/>
            <p:cNvSpPr>
              <a:spLocks/>
            </p:cNvSpPr>
            <p:nvPr userDrawn="1"/>
          </p:nvSpPr>
          <p:spPr bwMode="auto">
            <a:xfrm>
              <a:off x="291" y="316"/>
              <a:ext cx="2" cy="6"/>
            </a:xfrm>
            <a:custGeom>
              <a:avLst/>
              <a:gdLst>
                <a:gd name="T0" fmla="*/ 0 w 4"/>
                <a:gd name="T1" fmla="*/ 1 h 14"/>
                <a:gd name="T2" fmla="*/ 0 w 4"/>
                <a:gd name="T3" fmla="*/ 1 h 14"/>
                <a:gd name="T4" fmla="*/ 1 w 4"/>
                <a:gd name="T5" fmla="*/ 2 h 14"/>
                <a:gd name="T6" fmla="*/ 2 w 4"/>
                <a:gd name="T7" fmla="*/ 0 h 14"/>
                <a:gd name="T8" fmla="*/ 4 w 4"/>
                <a:gd name="T9" fmla="*/ 14 h 14"/>
                <a:gd name="T10" fmla="*/ 0 w 4"/>
                <a:gd name="T11" fmla="*/ 1 h 14"/>
              </a:gdLst>
              <a:ahLst/>
              <a:cxnLst>
                <a:cxn ang="0">
                  <a:pos x="T0" y="T1"/>
                </a:cxn>
                <a:cxn ang="0">
                  <a:pos x="T2" y="T3"/>
                </a:cxn>
                <a:cxn ang="0">
                  <a:pos x="T4" y="T5"/>
                </a:cxn>
                <a:cxn ang="0">
                  <a:pos x="T6" y="T7"/>
                </a:cxn>
                <a:cxn ang="0">
                  <a:pos x="T8" y="T9"/>
                </a:cxn>
                <a:cxn ang="0">
                  <a:pos x="T10" y="T11"/>
                </a:cxn>
              </a:cxnLst>
              <a:rect l="0" t="0" r="r" b="b"/>
              <a:pathLst>
                <a:path w="4" h="14">
                  <a:moveTo>
                    <a:pt x="0" y="1"/>
                  </a:moveTo>
                  <a:lnTo>
                    <a:pt x="0" y="1"/>
                  </a:lnTo>
                  <a:lnTo>
                    <a:pt x="1" y="2"/>
                  </a:lnTo>
                  <a:lnTo>
                    <a:pt x="2" y="0"/>
                  </a:lnTo>
                  <a:lnTo>
                    <a:pt x="4" y="14"/>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7" name="Freeform 1132"/>
            <p:cNvSpPr>
              <a:spLocks/>
            </p:cNvSpPr>
            <p:nvPr userDrawn="1"/>
          </p:nvSpPr>
          <p:spPr bwMode="auto">
            <a:xfrm>
              <a:off x="256" y="297"/>
              <a:ext cx="8" cy="9"/>
            </a:xfrm>
            <a:custGeom>
              <a:avLst/>
              <a:gdLst>
                <a:gd name="T0" fmla="*/ 9 w 18"/>
                <a:gd name="T1" fmla="*/ 0 h 21"/>
                <a:gd name="T2" fmla="*/ 9 w 18"/>
                <a:gd name="T3" fmla="*/ 0 h 21"/>
                <a:gd name="T4" fmla="*/ 4 w 18"/>
                <a:gd name="T5" fmla="*/ 12 h 21"/>
                <a:gd name="T6" fmla="*/ 18 w 18"/>
                <a:gd name="T7" fmla="*/ 15 h 21"/>
                <a:gd name="T8" fmla="*/ 1 w 18"/>
                <a:gd name="T9" fmla="*/ 13 h 21"/>
                <a:gd name="T10" fmla="*/ 9 w 18"/>
                <a:gd name="T11" fmla="*/ 0 h 21"/>
              </a:gdLst>
              <a:ahLst/>
              <a:cxnLst>
                <a:cxn ang="0">
                  <a:pos x="T0" y="T1"/>
                </a:cxn>
                <a:cxn ang="0">
                  <a:pos x="T2" y="T3"/>
                </a:cxn>
                <a:cxn ang="0">
                  <a:pos x="T4" y="T5"/>
                </a:cxn>
                <a:cxn ang="0">
                  <a:pos x="T6" y="T7"/>
                </a:cxn>
                <a:cxn ang="0">
                  <a:pos x="T8" y="T9"/>
                </a:cxn>
                <a:cxn ang="0">
                  <a:pos x="T10" y="T11"/>
                </a:cxn>
              </a:cxnLst>
              <a:rect l="0" t="0" r="r" b="b"/>
              <a:pathLst>
                <a:path w="18" h="21">
                  <a:moveTo>
                    <a:pt x="9" y="0"/>
                  </a:moveTo>
                  <a:lnTo>
                    <a:pt x="9" y="0"/>
                  </a:lnTo>
                  <a:cubicBezTo>
                    <a:pt x="3" y="2"/>
                    <a:pt x="5" y="6"/>
                    <a:pt x="4" y="12"/>
                  </a:cubicBezTo>
                  <a:cubicBezTo>
                    <a:pt x="9" y="14"/>
                    <a:pt x="13" y="18"/>
                    <a:pt x="18" y="15"/>
                  </a:cubicBezTo>
                  <a:cubicBezTo>
                    <a:pt x="12" y="21"/>
                    <a:pt x="7" y="15"/>
                    <a:pt x="1" y="13"/>
                  </a:cubicBezTo>
                  <a:cubicBezTo>
                    <a:pt x="4" y="5"/>
                    <a:pt x="0" y="3"/>
                    <a:pt x="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8" name="Freeform 1133"/>
            <p:cNvSpPr>
              <a:spLocks noEditPoints="1"/>
            </p:cNvSpPr>
            <p:nvPr userDrawn="1"/>
          </p:nvSpPr>
          <p:spPr bwMode="auto">
            <a:xfrm>
              <a:off x="259" y="289"/>
              <a:ext cx="8" cy="2"/>
            </a:xfrm>
            <a:custGeom>
              <a:avLst/>
              <a:gdLst>
                <a:gd name="T0" fmla="*/ 9 w 18"/>
                <a:gd name="T1" fmla="*/ 2 h 5"/>
                <a:gd name="T2" fmla="*/ 9 w 18"/>
                <a:gd name="T3" fmla="*/ 2 h 5"/>
                <a:gd name="T4" fmla="*/ 16 w 18"/>
                <a:gd name="T5" fmla="*/ 4 h 5"/>
                <a:gd name="T6" fmla="*/ 16 w 18"/>
                <a:gd name="T7" fmla="*/ 3 h 5"/>
                <a:gd name="T8" fmla="*/ 9 w 18"/>
                <a:gd name="T9" fmla="*/ 2 h 5"/>
                <a:gd name="T10" fmla="*/ 0 w 18"/>
                <a:gd name="T11" fmla="*/ 1 h 5"/>
                <a:gd name="T12" fmla="*/ 0 w 18"/>
                <a:gd name="T13" fmla="*/ 1 h 5"/>
                <a:gd name="T14" fmla="*/ 17 w 18"/>
                <a:gd name="T15" fmla="*/ 2 h 5"/>
                <a:gd name="T16" fmla="*/ 18 w 18"/>
                <a:gd name="T17" fmla="*/ 4 h 5"/>
                <a:gd name="T18" fmla="*/ 16 w 18"/>
                <a:gd name="T19" fmla="*/ 5 h 5"/>
                <a:gd name="T20" fmla="*/ 0 w 18"/>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9" y="2"/>
                  </a:moveTo>
                  <a:lnTo>
                    <a:pt x="9" y="2"/>
                  </a:lnTo>
                  <a:cubicBezTo>
                    <a:pt x="10" y="3"/>
                    <a:pt x="16" y="4"/>
                    <a:pt x="16" y="4"/>
                  </a:cubicBezTo>
                  <a:lnTo>
                    <a:pt x="16" y="3"/>
                  </a:lnTo>
                  <a:cubicBezTo>
                    <a:pt x="16" y="3"/>
                    <a:pt x="10" y="2"/>
                    <a:pt x="9" y="2"/>
                  </a:cubicBezTo>
                  <a:close/>
                  <a:moveTo>
                    <a:pt x="0" y="1"/>
                  </a:moveTo>
                  <a:lnTo>
                    <a:pt x="0" y="1"/>
                  </a:lnTo>
                  <a:cubicBezTo>
                    <a:pt x="8" y="0"/>
                    <a:pt x="17" y="2"/>
                    <a:pt x="17" y="2"/>
                  </a:cubicBezTo>
                  <a:lnTo>
                    <a:pt x="18" y="4"/>
                  </a:lnTo>
                  <a:lnTo>
                    <a:pt x="16" y="5"/>
                  </a:lnTo>
                  <a:cubicBezTo>
                    <a:pt x="12" y="5"/>
                    <a:pt x="8" y="3"/>
                    <a:pt x="0"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9" name="Freeform 1134"/>
            <p:cNvSpPr>
              <a:spLocks noEditPoints="1"/>
            </p:cNvSpPr>
            <p:nvPr userDrawn="1"/>
          </p:nvSpPr>
          <p:spPr bwMode="auto">
            <a:xfrm>
              <a:off x="261" y="297"/>
              <a:ext cx="7" cy="4"/>
            </a:xfrm>
            <a:custGeom>
              <a:avLst/>
              <a:gdLst>
                <a:gd name="T0" fmla="*/ 9 w 15"/>
                <a:gd name="T1" fmla="*/ 5 h 10"/>
                <a:gd name="T2" fmla="*/ 9 w 15"/>
                <a:gd name="T3" fmla="*/ 5 h 10"/>
                <a:gd name="T4" fmla="*/ 14 w 15"/>
                <a:gd name="T5" fmla="*/ 2 h 10"/>
                <a:gd name="T6" fmla="*/ 14 w 15"/>
                <a:gd name="T7" fmla="*/ 1 h 10"/>
                <a:gd name="T8" fmla="*/ 9 w 15"/>
                <a:gd name="T9" fmla="*/ 5 h 10"/>
                <a:gd name="T10" fmla="*/ 0 w 15"/>
                <a:gd name="T11" fmla="*/ 10 h 10"/>
                <a:gd name="T12" fmla="*/ 0 w 15"/>
                <a:gd name="T13" fmla="*/ 10 h 10"/>
                <a:gd name="T14" fmla="*/ 13 w 15"/>
                <a:gd name="T15" fmla="*/ 0 h 10"/>
                <a:gd name="T16" fmla="*/ 15 w 15"/>
                <a:gd name="T17" fmla="*/ 1 h 10"/>
                <a:gd name="T18" fmla="*/ 15 w 15"/>
                <a:gd name="T19" fmla="*/ 3 h 10"/>
                <a:gd name="T20" fmla="*/ 0 w 15"/>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0">
                  <a:moveTo>
                    <a:pt x="9" y="5"/>
                  </a:moveTo>
                  <a:lnTo>
                    <a:pt x="9" y="5"/>
                  </a:lnTo>
                  <a:cubicBezTo>
                    <a:pt x="10" y="5"/>
                    <a:pt x="14" y="2"/>
                    <a:pt x="14" y="2"/>
                  </a:cubicBezTo>
                  <a:lnTo>
                    <a:pt x="14" y="1"/>
                  </a:lnTo>
                  <a:cubicBezTo>
                    <a:pt x="14" y="1"/>
                    <a:pt x="10" y="4"/>
                    <a:pt x="9" y="5"/>
                  </a:cubicBezTo>
                  <a:close/>
                  <a:moveTo>
                    <a:pt x="0" y="10"/>
                  </a:moveTo>
                  <a:lnTo>
                    <a:pt x="0" y="10"/>
                  </a:lnTo>
                  <a:cubicBezTo>
                    <a:pt x="7" y="4"/>
                    <a:pt x="13" y="0"/>
                    <a:pt x="13" y="0"/>
                  </a:cubicBezTo>
                  <a:lnTo>
                    <a:pt x="15" y="1"/>
                  </a:lnTo>
                  <a:lnTo>
                    <a:pt x="15" y="3"/>
                  </a:lnTo>
                  <a:cubicBezTo>
                    <a:pt x="15" y="3"/>
                    <a:pt x="8" y="8"/>
                    <a:pt x="0" y="1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0" name="Freeform 1135"/>
            <p:cNvSpPr>
              <a:spLocks/>
            </p:cNvSpPr>
            <p:nvPr userDrawn="1"/>
          </p:nvSpPr>
          <p:spPr bwMode="auto">
            <a:xfrm>
              <a:off x="265" y="305"/>
              <a:ext cx="9" cy="8"/>
            </a:xfrm>
            <a:custGeom>
              <a:avLst/>
              <a:gdLst>
                <a:gd name="T0" fmla="*/ 5 w 20"/>
                <a:gd name="T1" fmla="*/ 0 h 16"/>
                <a:gd name="T2" fmla="*/ 5 w 20"/>
                <a:gd name="T3" fmla="*/ 0 h 16"/>
                <a:gd name="T4" fmla="*/ 8 w 20"/>
                <a:gd name="T5" fmla="*/ 10 h 16"/>
                <a:gd name="T6" fmla="*/ 20 w 20"/>
                <a:gd name="T7" fmla="*/ 10 h 16"/>
                <a:gd name="T8" fmla="*/ 7 w 20"/>
                <a:gd name="T9" fmla="*/ 12 h 16"/>
                <a:gd name="T10" fmla="*/ 5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5" y="0"/>
                  </a:moveTo>
                  <a:lnTo>
                    <a:pt x="5" y="0"/>
                  </a:lnTo>
                  <a:cubicBezTo>
                    <a:pt x="2" y="5"/>
                    <a:pt x="7" y="6"/>
                    <a:pt x="8" y="10"/>
                  </a:cubicBezTo>
                  <a:cubicBezTo>
                    <a:pt x="14" y="9"/>
                    <a:pt x="17" y="14"/>
                    <a:pt x="20" y="10"/>
                  </a:cubicBezTo>
                  <a:cubicBezTo>
                    <a:pt x="16" y="16"/>
                    <a:pt x="12" y="11"/>
                    <a:pt x="7" y="12"/>
                  </a:cubicBezTo>
                  <a:cubicBezTo>
                    <a:pt x="6" y="8"/>
                    <a:pt x="0" y="6"/>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1" name="Freeform 1136"/>
            <p:cNvSpPr>
              <a:spLocks noEditPoints="1"/>
            </p:cNvSpPr>
            <p:nvPr userDrawn="1"/>
          </p:nvSpPr>
          <p:spPr bwMode="auto">
            <a:xfrm>
              <a:off x="270" y="302"/>
              <a:ext cx="4" cy="5"/>
            </a:xfrm>
            <a:custGeom>
              <a:avLst/>
              <a:gdLst>
                <a:gd name="T0" fmla="*/ 4 w 8"/>
                <a:gd name="T1" fmla="*/ 5 h 12"/>
                <a:gd name="T2" fmla="*/ 4 w 8"/>
                <a:gd name="T3" fmla="*/ 5 h 12"/>
                <a:gd name="T4" fmla="*/ 7 w 8"/>
                <a:gd name="T5" fmla="*/ 1 h 12"/>
                <a:gd name="T6" fmla="*/ 6 w 8"/>
                <a:gd name="T7" fmla="*/ 1 h 12"/>
                <a:gd name="T8" fmla="*/ 4 w 8"/>
                <a:gd name="T9" fmla="*/ 5 h 12"/>
                <a:gd name="T10" fmla="*/ 0 w 8"/>
                <a:gd name="T11" fmla="*/ 12 h 12"/>
                <a:gd name="T12" fmla="*/ 0 w 8"/>
                <a:gd name="T13" fmla="*/ 12 h 12"/>
                <a:gd name="T14" fmla="*/ 5 w 8"/>
                <a:gd name="T15" fmla="*/ 0 h 12"/>
                <a:gd name="T16" fmla="*/ 7 w 8"/>
                <a:gd name="T17" fmla="*/ 0 h 12"/>
                <a:gd name="T18" fmla="*/ 8 w 8"/>
                <a:gd name="T19" fmla="*/ 1 h 12"/>
                <a:gd name="T20" fmla="*/ 0 w 8"/>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2">
                  <a:moveTo>
                    <a:pt x="4" y="5"/>
                  </a:moveTo>
                  <a:lnTo>
                    <a:pt x="4" y="5"/>
                  </a:lnTo>
                  <a:cubicBezTo>
                    <a:pt x="5" y="4"/>
                    <a:pt x="7" y="1"/>
                    <a:pt x="7" y="1"/>
                  </a:cubicBezTo>
                  <a:lnTo>
                    <a:pt x="6" y="1"/>
                  </a:lnTo>
                  <a:cubicBezTo>
                    <a:pt x="6" y="1"/>
                    <a:pt x="4" y="4"/>
                    <a:pt x="4" y="5"/>
                  </a:cubicBezTo>
                  <a:close/>
                  <a:moveTo>
                    <a:pt x="0" y="12"/>
                  </a:moveTo>
                  <a:lnTo>
                    <a:pt x="0" y="12"/>
                  </a:lnTo>
                  <a:cubicBezTo>
                    <a:pt x="3" y="4"/>
                    <a:pt x="5" y="0"/>
                    <a:pt x="5" y="0"/>
                  </a:cubicBezTo>
                  <a:lnTo>
                    <a:pt x="7" y="0"/>
                  </a:lnTo>
                  <a:lnTo>
                    <a:pt x="8" y="1"/>
                  </a:lnTo>
                  <a:cubicBezTo>
                    <a:pt x="8" y="1"/>
                    <a:pt x="6" y="7"/>
                    <a:pt x="0" y="1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2" name="Freeform 1137"/>
            <p:cNvSpPr>
              <a:spLocks noEditPoints="1"/>
            </p:cNvSpPr>
            <p:nvPr userDrawn="1"/>
          </p:nvSpPr>
          <p:spPr bwMode="auto">
            <a:xfrm>
              <a:off x="280" y="304"/>
              <a:ext cx="1" cy="6"/>
            </a:xfrm>
            <a:custGeom>
              <a:avLst/>
              <a:gdLst>
                <a:gd name="T0" fmla="*/ 1 w 4"/>
                <a:gd name="T1" fmla="*/ 6 h 12"/>
                <a:gd name="T2" fmla="*/ 1 w 4"/>
                <a:gd name="T3" fmla="*/ 6 h 12"/>
                <a:gd name="T4" fmla="*/ 3 w 4"/>
                <a:gd name="T5" fmla="*/ 1 h 12"/>
                <a:gd name="T6" fmla="*/ 2 w 4"/>
                <a:gd name="T7" fmla="*/ 1 h 12"/>
                <a:gd name="T8" fmla="*/ 1 w 4"/>
                <a:gd name="T9" fmla="*/ 6 h 12"/>
                <a:gd name="T10" fmla="*/ 1 w 4"/>
                <a:gd name="T11" fmla="*/ 12 h 12"/>
                <a:gd name="T12" fmla="*/ 1 w 4"/>
                <a:gd name="T13" fmla="*/ 12 h 12"/>
                <a:gd name="T14" fmla="*/ 0 w 4"/>
                <a:gd name="T15" fmla="*/ 1 h 12"/>
                <a:gd name="T16" fmla="*/ 2 w 4"/>
                <a:gd name="T17" fmla="*/ 0 h 12"/>
                <a:gd name="T18" fmla="*/ 4 w 4"/>
                <a:gd name="T19" fmla="*/ 1 h 12"/>
                <a:gd name="T20" fmla="*/ 1 w 4"/>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1" y="6"/>
                  </a:moveTo>
                  <a:lnTo>
                    <a:pt x="1" y="6"/>
                  </a:lnTo>
                  <a:cubicBezTo>
                    <a:pt x="2" y="5"/>
                    <a:pt x="3" y="1"/>
                    <a:pt x="3" y="1"/>
                  </a:cubicBezTo>
                  <a:lnTo>
                    <a:pt x="2" y="1"/>
                  </a:lnTo>
                  <a:cubicBezTo>
                    <a:pt x="2" y="1"/>
                    <a:pt x="1" y="5"/>
                    <a:pt x="1" y="6"/>
                  </a:cubicBezTo>
                  <a:close/>
                  <a:moveTo>
                    <a:pt x="1" y="12"/>
                  </a:moveTo>
                  <a:lnTo>
                    <a:pt x="1" y="12"/>
                  </a:lnTo>
                  <a:cubicBezTo>
                    <a:pt x="0" y="7"/>
                    <a:pt x="0" y="1"/>
                    <a:pt x="0" y="1"/>
                  </a:cubicBezTo>
                  <a:lnTo>
                    <a:pt x="2" y="0"/>
                  </a:lnTo>
                  <a:lnTo>
                    <a:pt x="4" y="1"/>
                  </a:lnTo>
                  <a:cubicBezTo>
                    <a:pt x="4" y="1"/>
                    <a:pt x="3" y="7"/>
                    <a:pt x="1" y="1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3" name="Freeform 1138"/>
            <p:cNvSpPr>
              <a:spLocks/>
            </p:cNvSpPr>
            <p:nvPr userDrawn="1"/>
          </p:nvSpPr>
          <p:spPr bwMode="auto">
            <a:xfrm>
              <a:off x="276" y="310"/>
              <a:ext cx="8" cy="4"/>
            </a:xfrm>
            <a:custGeom>
              <a:avLst/>
              <a:gdLst>
                <a:gd name="T0" fmla="*/ 1 w 17"/>
                <a:gd name="T1" fmla="*/ 0 h 10"/>
                <a:gd name="T2" fmla="*/ 1 w 17"/>
                <a:gd name="T3" fmla="*/ 0 h 10"/>
                <a:gd name="T4" fmla="*/ 8 w 17"/>
                <a:gd name="T5" fmla="*/ 8 h 10"/>
                <a:gd name="T6" fmla="*/ 17 w 17"/>
                <a:gd name="T7" fmla="*/ 1 h 10"/>
                <a:gd name="T8" fmla="*/ 8 w 17"/>
                <a:gd name="T9" fmla="*/ 10 h 10"/>
                <a:gd name="T10" fmla="*/ 1 w 17"/>
                <a:gd name="T11" fmla="*/ 0 h 10"/>
              </a:gdLst>
              <a:ahLst/>
              <a:cxnLst>
                <a:cxn ang="0">
                  <a:pos x="T0" y="T1"/>
                </a:cxn>
                <a:cxn ang="0">
                  <a:pos x="T2" y="T3"/>
                </a:cxn>
                <a:cxn ang="0">
                  <a:pos x="T4" y="T5"/>
                </a:cxn>
                <a:cxn ang="0">
                  <a:pos x="T6" y="T7"/>
                </a:cxn>
                <a:cxn ang="0">
                  <a:pos x="T8" y="T9"/>
                </a:cxn>
                <a:cxn ang="0">
                  <a:pos x="T10" y="T11"/>
                </a:cxn>
              </a:cxnLst>
              <a:rect l="0" t="0" r="r" b="b"/>
              <a:pathLst>
                <a:path w="17" h="10">
                  <a:moveTo>
                    <a:pt x="1" y="0"/>
                  </a:moveTo>
                  <a:lnTo>
                    <a:pt x="1" y="0"/>
                  </a:lnTo>
                  <a:cubicBezTo>
                    <a:pt x="1" y="6"/>
                    <a:pt x="6" y="5"/>
                    <a:pt x="8" y="8"/>
                  </a:cubicBezTo>
                  <a:cubicBezTo>
                    <a:pt x="12" y="4"/>
                    <a:pt x="16" y="6"/>
                    <a:pt x="17" y="1"/>
                  </a:cubicBezTo>
                  <a:cubicBezTo>
                    <a:pt x="17" y="9"/>
                    <a:pt x="11" y="6"/>
                    <a:pt x="8" y="10"/>
                  </a:cubicBezTo>
                  <a:cubicBezTo>
                    <a:pt x="6" y="6"/>
                    <a:pt x="0" y="8"/>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4" name="Freeform 1139"/>
            <p:cNvSpPr>
              <a:spLocks noEditPoints="1"/>
            </p:cNvSpPr>
            <p:nvPr userDrawn="1"/>
          </p:nvSpPr>
          <p:spPr bwMode="auto">
            <a:xfrm>
              <a:off x="288" y="304"/>
              <a:ext cx="2" cy="6"/>
            </a:xfrm>
            <a:custGeom>
              <a:avLst/>
              <a:gdLst>
                <a:gd name="T0" fmla="*/ 3 w 5"/>
                <a:gd name="T1" fmla="*/ 8 h 14"/>
                <a:gd name="T2" fmla="*/ 3 w 5"/>
                <a:gd name="T3" fmla="*/ 8 h 14"/>
                <a:gd name="T4" fmla="*/ 2 w 5"/>
                <a:gd name="T5" fmla="*/ 1 h 14"/>
                <a:gd name="T6" fmla="*/ 1 w 5"/>
                <a:gd name="T7" fmla="*/ 2 h 14"/>
                <a:gd name="T8" fmla="*/ 3 w 5"/>
                <a:gd name="T9" fmla="*/ 8 h 14"/>
                <a:gd name="T10" fmla="*/ 4 w 5"/>
                <a:gd name="T11" fmla="*/ 14 h 14"/>
                <a:gd name="T12" fmla="*/ 4 w 5"/>
                <a:gd name="T13" fmla="*/ 14 h 14"/>
                <a:gd name="T14" fmla="*/ 0 w 5"/>
                <a:gd name="T15" fmla="*/ 2 h 14"/>
                <a:gd name="T16" fmla="*/ 2 w 5"/>
                <a:gd name="T17" fmla="*/ 0 h 14"/>
                <a:gd name="T18" fmla="*/ 3 w 5"/>
                <a:gd name="T19" fmla="*/ 1 h 14"/>
                <a:gd name="T20" fmla="*/ 4 w 5"/>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4">
                  <a:moveTo>
                    <a:pt x="3" y="8"/>
                  </a:moveTo>
                  <a:lnTo>
                    <a:pt x="3" y="8"/>
                  </a:lnTo>
                  <a:cubicBezTo>
                    <a:pt x="3" y="7"/>
                    <a:pt x="2" y="1"/>
                    <a:pt x="2" y="1"/>
                  </a:cubicBezTo>
                  <a:lnTo>
                    <a:pt x="1" y="2"/>
                  </a:lnTo>
                  <a:cubicBezTo>
                    <a:pt x="1" y="2"/>
                    <a:pt x="3" y="7"/>
                    <a:pt x="3" y="8"/>
                  </a:cubicBezTo>
                  <a:close/>
                  <a:moveTo>
                    <a:pt x="4" y="14"/>
                  </a:moveTo>
                  <a:lnTo>
                    <a:pt x="4" y="14"/>
                  </a:lnTo>
                  <a:cubicBezTo>
                    <a:pt x="1" y="6"/>
                    <a:pt x="0" y="2"/>
                    <a:pt x="0" y="2"/>
                  </a:cubicBezTo>
                  <a:lnTo>
                    <a:pt x="2" y="0"/>
                  </a:lnTo>
                  <a:lnTo>
                    <a:pt x="3" y="1"/>
                  </a:lnTo>
                  <a:cubicBezTo>
                    <a:pt x="3" y="1"/>
                    <a:pt x="5" y="6"/>
                    <a:pt x="4" y="1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5" name="Freeform 1140"/>
            <p:cNvSpPr>
              <a:spLocks/>
            </p:cNvSpPr>
            <p:nvPr userDrawn="1"/>
          </p:nvSpPr>
          <p:spPr bwMode="auto">
            <a:xfrm>
              <a:off x="286" y="309"/>
              <a:ext cx="8" cy="5"/>
            </a:xfrm>
            <a:custGeom>
              <a:avLst/>
              <a:gdLst>
                <a:gd name="T0" fmla="*/ 0 w 19"/>
                <a:gd name="T1" fmla="*/ 4 h 12"/>
                <a:gd name="T2" fmla="*/ 0 w 19"/>
                <a:gd name="T3" fmla="*/ 4 h 12"/>
                <a:gd name="T4" fmla="*/ 10 w 19"/>
                <a:gd name="T5" fmla="*/ 9 h 12"/>
                <a:gd name="T6" fmla="*/ 17 w 19"/>
                <a:gd name="T7" fmla="*/ 0 h 12"/>
                <a:gd name="T8" fmla="*/ 11 w 19"/>
                <a:gd name="T9" fmla="*/ 11 h 12"/>
                <a:gd name="T10" fmla="*/ 0 w 19"/>
                <a:gd name="T11" fmla="*/ 4 h 12"/>
              </a:gdLst>
              <a:ahLst/>
              <a:cxnLst>
                <a:cxn ang="0">
                  <a:pos x="T0" y="T1"/>
                </a:cxn>
                <a:cxn ang="0">
                  <a:pos x="T2" y="T3"/>
                </a:cxn>
                <a:cxn ang="0">
                  <a:pos x="T4" y="T5"/>
                </a:cxn>
                <a:cxn ang="0">
                  <a:pos x="T6" y="T7"/>
                </a:cxn>
                <a:cxn ang="0">
                  <a:pos x="T8" y="T9"/>
                </a:cxn>
                <a:cxn ang="0">
                  <a:pos x="T10" y="T11"/>
                </a:cxn>
              </a:cxnLst>
              <a:rect l="0" t="0" r="r" b="b"/>
              <a:pathLst>
                <a:path w="19" h="12">
                  <a:moveTo>
                    <a:pt x="0" y="4"/>
                  </a:moveTo>
                  <a:lnTo>
                    <a:pt x="0" y="4"/>
                  </a:lnTo>
                  <a:cubicBezTo>
                    <a:pt x="2" y="10"/>
                    <a:pt x="7" y="7"/>
                    <a:pt x="10" y="9"/>
                  </a:cubicBezTo>
                  <a:cubicBezTo>
                    <a:pt x="13" y="5"/>
                    <a:pt x="18" y="5"/>
                    <a:pt x="17" y="0"/>
                  </a:cubicBezTo>
                  <a:cubicBezTo>
                    <a:pt x="19" y="8"/>
                    <a:pt x="13" y="7"/>
                    <a:pt x="11" y="11"/>
                  </a:cubicBezTo>
                  <a:cubicBezTo>
                    <a:pt x="6" y="9"/>
                    <a:pt x="1" y="12"/>
                    <a:pt x="0" y="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6" name="Freeform 1141"/>
            <p:cNvSpPr>
              <a:spLocks/>
            </p:cNvSpPr>
            <p:nvPr userDrawn="1"/>
          </p:nvSpPr>
          <p:spPr bwMode="auto">
            <a:xfrm>
              <a:off x="297" y="302"/>
              <a:ext cx="0" cy="2"/>
            </a:xfrm>
            <a:custGeom>
              <a:avLst/>
              <a:gdLst>
                <a:gd name="T0" fmla="*/ 1 w 1"/>
                <a:gd name="T1" fmla="*/ 4 h 4"/>
                <a:gd name="T2" fmla="*/ 1 w 1"/>
                <a:gd name="T3" fmla="*/ 4 h 4"/>
                <a:gd name="T4" fmla="*/ 0 w 1"/>
                <a:gd name="T5" fmla="*/ 0 h 4"/>
                <a:gd name="T6" fmla="*/ 1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lnTo>
                    <a:pt x="1" y="4"/>
                  </a:lnTo>
                  <a:cubicBezTo>
                    <a:pt x="1" y="3"/>
                    <a:pt x="0" y="0"/>
                    <a:pt x="0" y="0"/>
                  </a:cubicBezTo>
                  <a:lnTo>
                    <a:pt x="1" y="0"/>
                  </a:lnTo>
                  <a:lnTo>
                    <a:pt x="1"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7" name="Freeform 1142"/>
            <p:cNvSpPr>
              <a:spLocks/>
            </p:cNvSpPr>
            <p:nvPr userDrawn="1"/>
          </p:nvSpPr>
          <p:spPr bwMode="auto">
            <a:xfrm>
              <a:off x="309" y="154"/>
              <a:ext cx="44" cy="53"/>
            </a:xfrm>
            <a:custGeom>
              <a:avLst/>
              <a:gdLst>
                <a:gd name="T0" fmla="*/ 79 w 99"/>
                <a:gd name="T1" fmla="*/ 113 h 116"/>
                <a:gd name="T2" fmla="*/ 79 w 99"/>
                <a:gd name="T3" fmla="*/ 113 h 116"/>
                <a:gd name="T4" fmla="*/ 50 w 99"/>
                <a:gd name="T5" fmla="*/ 116 h 116"/>
                <a:gd name="T6" fmla="*/ 20 w 99"/>
                <a:gd name="T7" fmla="*/ 113 h 116"/>
                <a:gd name="T8" fmla="*/ 20 w 99"/>
                <a:gd name="T9" fmla="*/ 99 h 116"/>
                <a:gd name="T10" fmla="*/ 8 w 99"/>
                <a:gd name="T11" fmla="*/ 74 h 116"/>
                <a:gd name="T12" fmla="*/ 31 w 99"/>
                <a:gd name="T13" fmla="*/ 38 h 116"/>
                <a:gd name="T14" fmla="*/ 39 w 99"/>
                <a:gd name="T15" fmla="*/ 37 h 116"/>
                <a:gd name="T16" fmla="*/ 39 w 99"/>
                <a:gd name="T17" fmla="*/ 41 h 116"/>
                <a:gd name="T18" fmla="*/ 43 w 99"/>
                <a:gd name="T19" fmla="*/ 40 h 116"/>
                <a:gd name="T20" fmla="*/ 43 w 99"/>
                <a:gd name="T21" fmla="*/ 36 h 116"/>
                <a:gd name="T22" fmla="*/ 45 w 99"/>
                <a:gd name="T23" fmla="*/ 36 h 116"/>
                <a:gd name="T24" fmla="*/ 41 w 99"/>
                <a:gd name="T25" fmla="*/ 28 h 116"/>
                <a:gd name="T26" fmla="*/ 44 w 99"/>
                <a:gd name="T27" fmla="*/ 21 h 116"/>
                <a:gd name="T28" fmla="*/ 41 w 99"/>
                <a:gd name="T29" fmla="*/ 21 h 116"/>
                <a:gd name="T30" fmla="*/ 46 w 99"/>
                <a:gd name="T31" fmla="*/ 14 h 116"/>
                <a:gd name="T32" fmla="*/ 39 w 99"/>
                <a:gd name="T33" fmla="*/ 19 h 116"/>
                <a:gd name="T34" fmla="*/ 39 w 99"/>
                <a:gd name="T35" fmla="*/ 2 h 116"/>
                <a:gd name="T36" fmla="*/ 46 w 99"/>
                <a:gd name="T37" fmla="*/ 6 h 116"/>
                <a:gd name="T38" fmla="*/ 41 w 99"/>
                <a:gd name="T39" fmla="*/ 0 h 116"/>
                <a:gd name="T40" fmla="*/ 59 w 99"/>
                <a:gd name="T41" fmla="*/ 0 h 116"/>
                <a:gd name="T42" fmla="*/ 53 w 99"/>
                <a:gd name="T43" fmla="*/ 6 h 116"/>
                <a:gd name="T44" fmla="*/ 61 w 99"/>
                <a:gd name="T45" fmla="*/ 2 h 116"/>
                <a:gd name="T46" fmla="*/ 61 w 99"/>
                <a:gd name="T47" fmla="*/ 19 h 116"/>
                <a:gd name="T48" fmla="*/ 53 w 99"/>
                <a:gd name="T49" fmla="*/ 14 h 116"/>
                <a:gd name="T50" fmla="*/ 59 w 99"/>
                <a:gd name="T51" fmla="*/ 21 h 116"/>
                <a:gd name="T52" fmla="*/ 56 w 99"/>
                <a:gd name="T53" fmla="*/ 21 h 116"/>
                <a:gd name="T54" fmla="*/ 59 w 99"/>
                <a:gd name="T55" fmla="*/ 28 h 116"/>
                <a:gd name="T56" fmla="*/ 54 w 99"/>
                <a:gd name="T57" fmla="*/ 36 h 116"/>
                <a:gd name="T58" fmla="*/ 56 w 99"/>
                <a:gd name="T59" fmla="*/ 36 h 116"/>
                <a:gd name="T60" fmla="*/ 56 w 99"/>
                <a:gd name="T61" fmla="*/ 40 h 116"/>
                <a:gd name="T62" fmla="*/ 60 w 99"/>
                <a:gd name="T63" fmla="*/ 41 h 116"/>
                <a:gd name="T64" fmla="*/ 61 w 99"/>
                <a:gd name="T65" fmla="*/ 37 h 116"/>
                <a:gd name="T66" fmla="*/ 68 w 99"/>
                <a:gd name="T67" fmla="*/ 38 h 116"/>
                <a:gd name="T68" fmla="*/ 91 w 99"/>
                <a:gd name="T69" fmla="*/ 74 h 116"/>
                <a:gd name="T70" fmla="*/ 79 w 99"/>
                <a:gd name="T71" fmla="*/ 99 h 116"/>
                <a:gd name="T72" fmla="*/ 79 w 99"/>
                <a:gd name="T73"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116">
                  <a:moveTo>
                    <a:pt x="79" y="113"/>
                  </a:moveTo>
                  <a:lnTo>
                    <a:pt x="79" y="113"/>
                  </a:lnTo>
                  <a:cubicBezTo>
                    <a:pt x="74" y="115"/>
                    <a:pt x="63" y="116"/>
                    <a:pt x="50" y="116"/>
                  </a:cubicBezTo>
                  <a:cubicBezTo>
                    <a:pt x="36" y="116"/>
                    <a:pt x="25" y="115"/>
                    <a:pt x="20" y="113"/>
                  </a:cubicBezTo>
                  <a:lnTo>
                    <a:pt x="20" y="99"/>
                  </a:lnTo>
                  <a:cubicBezTo>
                    <a:pt x="15" y="91"/>
                    <a:pt x="11" y="82"/>
                    <a:pt x="8" y="74"/>
                  </a:cubicBezTo>
                  <a:cubicBezTo>
                    <a:pt x="0" y="52"/>
                    <a:pt x="12" y="42"/>
                    <a:pt x="31" y="38"/>
                  </a:cubicBezTo>
                  <a:cubicBezTo>
                    <a:pt x="33" y="37"/>
                    <a:pt x="36" y="36"/>
                    <a:pt x="39" y="37"/>
                  </a:cubicBezTo>
                  <a:lnTo>
                    <a:pt x="39" y="41"/>
                  </a:lnTo>
                  <a:lnTo>
                    <a:pt x="43" y="40"/>
                  </a:lnTo>
                  <a:lnTo>
                    <a:pt x="43" y="36"/>
                  </a:lnTo>
                  <a:cubicBezTo>
                    <a:pt x="44" y="36"/>
                    <a:pt x="45" y="36"/>
                    <a:pt x="45" y="36"/>
                  </a:cubicBezTo>
                  <a:cubicBezTo>
                    <a:pt x="42" y="35"/>
                    <a:pt x="41" y="32"/>
                    <a:pt x="41" y="28"/>
                  </a:cubicBezTo>
                  <a:cubicBezTo>
                    <a:pt x="41" y="25"/>
                    <a:pt x="42" y="23"/>
                    <a:pt x="44" y="21"/>
                  </a:cubicBezTo>
                  <a:lnTo>
                    <a:pt x="41" y="21"/>
                  </a:lnTo>
                  <a:cubicBezTo>
                    <a:pt x="42" y="19"/>
                    <a:pt x="46" y="16"/>
                    <a:pt x="46" y="14"/>
                  </a:cubicBezTo>
                  <a:cubicBezTo>
                    <a:pt x="44" y="14"/>
                    <a:pt x="40" y="17"/>
                    <a:pt x="39" y="19"/>
                  </a:cubicBezTo>
                  <a:lnTo>
                    <a:pt x="39" y="2"/>
                  </a:lnTo>
                  <a:cubicBezTo>
                    <a:pt x="40" y="4"/>
                    <a:pt x="44" y="6"/>
                    <a:pt x="46" y="6"/>
                  </a:cubicBezTo>
                  <a:cubicBezTo>
                    <a:pt x="46" y="4"/>
                    <a:pt x="42" y="2"/>
                    <a:pt x="41" y="0"/>
                  </a:cubicBezTo>
                  <a:lnTo>
                    <a:pt x="59" y="0"/>
                  </a:lnTo>
                  <a:cubicBezTo>
                    <a:pt x="57" y="2"/>
                    <a:pt x="54" y="4"/>
                    <a:pt x="53" y="6"/>
                  </a:cubicBezTo>
                  <a:cubicBezTo>
                    <a:pt x="55" y="6"/>
                    <a:pt x="59" y="4"/>
                    <a:pt x="61" y="2"/>
                  </a:cubicBezTo>
                  <a:lnTo>
                    <a:pt x="61" y="19"/>
                  </a:lnTo>
                  <a:cubicBezTo>
                    <a:pt x="59" y="17"/>
                    <a:pt x="55" y="14"/>
                    <a:pt x="53" y="14"/>
                  </a:cubicBezTo>
                  <a:cubicBezTo>
                    <a:pt x="54" y="16"/>
                    <a:pt x="57" y="19"/>
                    <a:pt x="59" y="21"/>
                  </a:cubicBezTo>
                  <a:lnTo>
                    <a:pt x="56" y="21"/>
                  </a:lnTo>
                  <a:cubicBezTo>
                    <a:pt x="58" y="23"/>
                    <a:pt x="59" y="25"/>
                    <a:pt x="59" y="28"/>
                  </a:cubicBezTo>
                  <a:cubicBezTo>
                    <a:pt x="59" y="32"/>
                    <a:pt x="57" y="35"/>
                    <a:pt x="54" y="36"/>
                  </a:cubicBezTo>
                  <a:cubicBezTo>
                    <a:pt x="55" y="36"/>
                    <a:pt x="56" y="36"/>
                    <a:pt x="56" y="36"/>
                  </a:cubicBezTo>
                  <a:lnTo>
                    <a:pt x="56" y="40"/>
                  </a:lnTo>
                  <a:lnTo>
                    <a:pt x="60" y="41"/>
                  </a:lnTo>
                  <a:lnTo>
                    <a:pt x="61" y="37"/>
                  </a:lnTo>
                  <a:cubicBezTo>
                    <a:pt x="64" y="36"/>
                    <a:pt x="66" y="37"/>
                    <a:pt x="68" y="38"/>
                  </a:cubicBezTo>
                  <a:cubicBezTo>
                    <a:pt x="87" y="42"/>
                    <a:pt x="99" y="52"/>
                    <a:pt x="91" y="74"/>
                  </a:cubicBezTo>
                  <a:cubicBezTo>
                    <a:pt x="88" y="82"/>
                    <a:pt x="84" y="91"/>
                    <a:pt x="79" y="99"/>
                  </a:cubicBezTo>
                  <a:lnTo>
                    <a:pt x="79" y="113"/>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8" name="Freeform 1143"/>
            <p:cNvSpPr>
              <a:spLocks/>
            </p:cNvSpPr>
            <p:nvPr userDrawn="1"/>
          </p:nvSpPr>
          <p:spPr bwMode="auto">
            <a:xfrm>
              <a:off x="320" y="202"/>
              <a:ext cx="21" cy="2"/>
            </a:xfrm>
            <a:custGeom>
              <a:avLst/>
              <a:gdLst>
                <a:gd name="T0" fmla="*/ 24 w 47"/>
                <a:gd name="T1" fmla="*/ 4 h 4"/>
                <a:gd name="T2" fmla="*/ 24 w 47"/>
                <a:gd name="T3" fmla="*/ 4 h 4"/>
                <a:gd name="T4" fmla="*/ 0 w 47"/>
                <a:gd name="T5" fmla="*/ 2 h 4"/>
                <a:gd name="T6" fmla="*/ 24 w 47"/>
                <a:gd name="T7" fmla="*/ 0 h 4"/>
                <a:gd name="T8" fmla="*/ 47 w 47"/>
                <a:gd name="T9" fmla="*/ 2 h 4"/>
                <a:gd name="T10" fmla="*/ 24 w 47"/>
                <a:gd name="T11" fmla="*/ 4 h 4"/>
              </a:gdLst>
              <a:ahLst/>
              <a:cxnLst>
                <a:cxn ang="0">
                  <a:pos x="T0" y="T1"/>
                </a:cxn>
                <a:cxn ang="0">
                  <a:pos x="T2" y="T3"/>
                </a:cxn>
                <a:cxn ang="0">
                  <a:pos x="T4" y="T5"/>
                </a:cxn>
                <a:cxn ang="0">
                  <a:pos x="T6" y="T7"/>
                </a:cxn>
                <a:cxn ang="0">
                  <a:pos x="T8" y="T9"/>
                </a:cxn>
                <a:cxn ang="0">
                  <a:pos x="T10" y="T11"/>
                </a:cxn>
              </a:cxnLst>
              <a:rect l="0" t="0" r="r" b="b"/>
              <a:pathLst>
                <a:path w="47" h="4">
                  <a:moveTo>
                    <a:pt x="24" y="4"/>
                  </a:moveTo>
                  <a:lnTo>
                    <a:pt x="24" y="4"/>
                  </a:lnTo>
                  <a:cubicBezTo>
                    <a:pt x="15" y="4"/>
                    <a:pt x="6" y="3"/>
                    <a:pt x="0" y="2"/>
                  </a:cubicBezTo>
                  <a:cubicBezTo>
                    <a:pt x="6" y="0"/>
                    <a:pt x="15" y="0"/>
                    <a:pt x="24" y="0"/>
                  </a:cubicBezTo>
                  <a:cubicBezTo>
                    <a:pt x="33" y="0"/>
                    <a:pt x="42" y="0"/>
                    <a:pt x="47" y="2"/>
                  </a:cubicBezTo>
                  <a:cubicBezTo>
                    <a:pt x="41" y="3"/>
                    <a:pt x="32" y="4"/>
                    <a:pt x="24"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9" name="Freeform 1144"/>
            <p:cNvSpPr>
              <a:spLocks/>
            </p:cNvSpPr>
            <p:nvPr userDrawn="1"/>
          </p:nvSpPr>
          <p:spPr bwMode="auto">
            <a:xfrm>
              <a:off x="319" y="204"/>
              <a:ext cx="24" cy="2"/>
            </a:xfrm>
            <a:custGeom>
              <a:avLst/>
              <a:gdLst>
                <a:gd name="T0" fmla="*/ 0 w 53"/>
                <a:gd name="T1" fmla="*/ 2 h 5"/>
                <a:gd name="T2" fmla="*/ 0 w 53"/>
                <a:gd name="T3" fmla="*/ 2 h 5"/>
                <a:gd name="T4" fmla="*/ 0 w 53"/>
                <a:gd name="T5" fmla="*/ 0 h 5"/>
                <a:gd name="T6" fmla="*/ 27 w 53"/>
                <a:gd name="T7" fmla="*/ 3 h 5"/>
                <a:gd name="T8" fmla="*/ 53 w 53"/>
                <a:gd name="T9" fmla="*/ 0 h 5"/>
                <a:gd name="T10" fmla="*/ 53 w 53"/>
                <a:gd name="T11" fmla="*/ 2 h 5"/>
                <a:gd name="T12" fmla="*/ 27 w 53"/>
                <a:gd name="T13" fmla="*/ 5 h 5"/>
                <a:gd name="T14" fmla="*/ 0 w 5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
                  <a:moveTo>
                    <a:pt x="0" y="2"/>
                  </a:moveTo>
                  <a:lnTo>
                    <a:pt x="0" y="2"/>
                  </a:lnTo>
                  <a:lnTo>
                    <a:pt x="0" y="0"/>
                  </a:lnTo>
                  <a:cubicBezTo>
                    <a:pt x="5" y="2"/>
                    <a:pt x="16" y="3"/>
                    <a:pt x="27" y="3"/>
                  </a:cubicBezTo>
                  <a:cubicBezTo>
                    <a:pt x="37" y="3"/>
                    <a:pt x="48" y="2"/>
                    <a:pt x="53" y="0"/>
                  </a:cubicBezTo>
                  <a:lnTo>
                    <a:pt x="53" y="2"/>
                  </a:lnTo>
                  <a:cubicBezTo>
                    <a:pt x="48" y="4"/>
                    <a:pt x="40" y="5"/>
                    <a:pt x="27" y="5"/>
                  </a:cubicBezTo>
                  <a:cubicBezTo>
                    <a:pt x="14" y="5"/>
                    <a:pt x="5" y="4"/>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0" name="Freeform 1145"/>
            <p:cNvSpPr>
              <a:spLocks/>
            </p:cNvSpPr>
            <p:nvPr userDrawn="1"/>
          </p:nvSpPr>
          <p:spPr bwMode="auto">
            <a:xfrm>
              <a:off x="343" y="200"/>
              <a:ext cx="0" cy="1"/>
            </a:xfrm>
            <a:custGeom>
              <a:avLst/>
              <a:gdLst>
                <a:gd name="T0" fmla="*/ 1 w 1"/>
                <a:gd name="T1" fmla="*/ 0 h 2"/>
                <a:gd name="T2" fmla="*/ 1 w 1"/>
                <a:gd name="T3" fmla="*/ 0 h 2"/>
                <a:gd name="T4" fmla="*/ 1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lnTo>
                    <a:pt x="1" y="2"/>
                  </a:lnTo>
                  <a:cubicBezTo>
                    <a:pt x="1" y="2"/>
                    <a:pt x="0" y="2"/>
                    <a:pt x="0" y="1"/>
                  </a:cubicBezTo>
                  <a:cubicBezTo>
                    <a:pt x="0" y="1"/>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1" name="Freeform 1146"/>
            <p:cNvSpPr>
              <a:spLocks/>
            </p:cNvSpPr>
            <p:nvPr userDrawn="1"/>
          </p:nvSpPr>
          <p:spPr bwMode="auto">
            <a:xfrm>
              <a:off x="333" y="186"/>
              <a:ext cx="1" cy="1"/>
            </a:xfrm>
            <a:custGeom>
              <a:avLst/>
              <a:gdLst>
                <a:gd name="T0" fmla="*/ 1 w 1"/>
                <a:gd name="T1" fmla="*/ 2 h 2"/>
                <a:gd name="T2" fmla="*/ 1 w 1"/>
                <a:gd name="T3" fmla="*/ 2 h 2"/>
                <a:gd name="T4" fmla="*/ 0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2"/>
                  </a:lnTo>
                  <a:cubicBezTo>
                    <a:pt x="1" y="1"/>
                    <a:pt x="0" y="0"/>
                    <a:pt x="0" y="0"/>
                  </a:cubicBezTo>
                  <a:lnTo>
                    <a:pt x="1" y="0"/>
                  </a:lnTo>
                  <a:lnTo>
                    <a:pt x="1"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2" name="Freeform 1147"/>
            <p:cNvSpPr>
              <a:spLocks/>
            </p:cNvSpPr>
            <p:nvPr userDrawn="1"/>
          </p:nvSpPr>
          <p:spPr bwMode="auto">
            <a:xfrm>
              <a:off x="347" y="186"/>
              <a:ext cx="2" cy="4"/>
            </a:xfrm>
            <a:custGeom>
              <a:avLst/>
              <a:gdLst>
                <a:gd name="T0" fmla="*/ 3 w 4"/>
                <a:gd name="T1" fmla="*/ 2 h 7"/>
                <a:gd name="T2" fmla="*/ 3 w 4"/>
                <a:gd name="T3" fmla="*/ 2 h 7"/>
                <a:gd name="T4" fmla="*/ 1 w 4"/>
                <a:gd name="T5" fmla="*/ 7 h 7"/>
                <a:gd name="T6" fmla="*/ 0 w 4"/>
                <a:gd name="T7" fmla="*/ 4 h 7"/>
                <a:gd name="T8" fmla="*/ 3 w 4"/>
                <a:gd name="T9" fmla="*/ 0 h 7"/>
                <a:gd name="T10" fmla="*/ 4 w 4"/>
                <a:gd name="T11" fmla="*/ 0 h 7"/>
                <a:gd name="T12" fmla="*/ 3 w 4"/>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2"/>
                  </a:moveTo>
                  <a:lnTo>
                    <a:pt x="3" y="2"/>
                  </a:lnTo>
                  <a:cubicBezTo>
                    <a:pt x="3" y="3"/>
                    <a:pt x="2" y="5"/>
                    <a:pt x="1" y="7"/>
                  </a:cubicBezTo>
                  <a:cubicBezTo>
                    <a:pt x="1" y="6"/>
                    <a:pt x="0" y="5"/>
                    <a:pt x="0" y="4"/>
                  </a:cubicBezTo>
                  <a:cubicBezTo>
                    <a:pt x="1" y="3"/>
                    <a:pt x="2" y="2"/>
                    <a:pt x="3" y="0"/>
                  </a:cubicBezTo>
                  <a:lnTo>
                    <a:pt x="4" y="0"/>
                  </a:lnTo>
                  <a:cubicBezTo>
                    <a:pt x="3" y="1"/>
                    <a:pt x="3" y="1"/>
                    <a:pt x="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3" name="Freeform 1148"/>
            <p:cNvSpPr>
              <a:spLocks/>
            </p:cNvSpPr>
            <p:nvPr userDrawn="1"/>
          </p:nvSpPr>
          <p:spPr bwMode="auto">
            <a:xfrm>
              <a:off x="348" y="181"/>
              <a:ext cx="2" cy="5"/>
            </a:xfrm>
            <a:custGeom>
              <a:avLst/>
              <a:gdLst>
                <a:gd name="T0" fmla="*/ 3 w 4"/>
                <a:gd name="T1" fmla="*/ 9 h 10"/>
                <a:gd name="T2" fmla="*/ 3 w 4"/>
                <a:gd name="T3" fmla="*/ 9 h 10"/>
                <a:gd name="T4" fmla="*/ 3 w 4"/>
                <a:gd name="T5" fmla="*/ 10 h 10"/>
                <a:gd name="T6" fmla="*/ 0 w 4"/>
                <a:gd name="T7" fmla="*/ 5 h 10"/>
                <a:gd name="T8" fmla="*/ 3 w 4"/>
                <a:gd name="T9" fmla="*/ 0 h 10"/>
                <a:gd name="T10" fmla="*/ 4 w 4"/>
                <a:gd name="T11" fmla="*/ 3 h 10"/>
                <a:gd name="T12" fmla="*/ 3 w 4"/>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3" y="9"/>
                  </a:moveTo>
                  <a:lnTo>
                    <a:pt x="3" y="9"/>
                  </a:lnTo>
                  <a:lnTo>
                    <a:pt x="3" y="10"/>
                  </a:lnTo>
                  <a:cubicBezTo>
                    <a:pt x="2" y="8"/>
                    <a:pt x="1" y="6"/>
                    <a:pt x="0" y="5"/>
                  </a:cubicBezTo>
                  <a:cubicBezTo>
                    <a:pt x="1" y="3"/>
                    <a:pt x="2" y="2"/>
                    <a:pt x="3" y="0"/>
                  </a:cubicBezTo>
                  <a:lnTo>
                    <a:pt x="4" y="3"/>
                  </a:lnTo>
                  <a:cubicBezTo>
                    <a:pt x="4" y="5"/>
                    <a:pt x="4" y="7"/>
                    <a:pt x="3"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4" name="Freeform 1149"/>
            <p:cNvSpPr>
              <a:spLocks/>
            </p:cNvSpPr>
            <p:nvPr userDrawn="1"/>
          </p:nvSpPr>
          <p:spPr bwMode="auto">
            <a:xfrm>
              <a:off x="350" y="181"/>
              <a:ext cx="0" cy="1"/>
            </a:xfrm>
            <a:custGeom>
              <a:avLst/>
              <a:gdLst>
                <a:gd name="T0" fmla="*/ 3 h 3"/>
                <a:gd name="T1" fmla="*/ 3 h 3"/>
                <a:gd name="T2" fmla="*/ 1 h 3"/>
                <a:gd name="T3" fmla="*/ 0 h 3"/>
                <a:gd name="T4" fmla="*/ 3 h 3"/>
              </a:gdLst>
              <a:ahLst/>
              <a:cxnLst>
                <a:cxn ang="0">
                  <a:pos x="0" y="T0"/>
                </a:cxn>
                <a:cxn ang="0">
                  <a:pos x="0" y="T1"/>
                </a:cxn>
                <a:cxn ang="0">
                  <a:pos x="0" y="T2"/>
                </a:cxn>
                <a:cxn ang="0">
                  <a:pos x="0" y="T3"/>
                </a:cxn>
                <a:cxn ang="0">
                  <a:pos x="0" y="T4"/>
                </a:cxn>
              </a:cxnLst>
              <a:rect l="0" t="0" r="r" b="b"/>
              <a:pathLst>
                <a:path h="3">
                  <a:moveTo>
                    <a:pt x="0" y="3"/>
                  </a:moveTo>
                  <a:lnTo>
                    <a:pt x="0" y="3"/>
                  </a:lnTo>
                  <a:lnTo>
                    <a:pt x="0" y="1"/>
                  </a:lnTo>
                  <a:lnTo>
                    <a:pt x="0" y="0"/>
                  </a:lnTo>
                  <a:cubicBezTo>
                    <a:pt x="0" y="1"/>
                    <a:pt x="0" y="2"/>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5" name="Freeform 1150"/>
            <p:cNvSpPr>
              <a:spLocks/>
            </p:cNvSpPr>
            <p:nvPr userDrawn="1"/>
          </p:nvSpPr>
          <p:spPr bwMode="auto">
            <a:xfrm>
              <a:off x="347" y="177"/>
              <a:ext cx="3" cy="4"/>
            </a:xfrm>
            <a:custGeom>
              <a:avLst/>
              <a:gdLst>
                <a:gd name="T0" fmla="*/ 5 w 5"/>
                <a:gd name="T1" fmla="*/ 7 h 8"/>
                <a:gd name="T2" fmla="*/ 5 w 5"/>
                <a:gd name="T3" fmla="*/ 7 h 8"/>
                <a:gd name="T4" fmla="*/ 4 w 5"/>
                <a:gd name="T5" fmla="*/ 8 h 8"/>
                <a:gd name="T6" fmla="*/ 0 w 5"/>
                <a:gd name="T7" fmla="*/ 2 h 8"/>
                <a:gd name="T8" fmla="*/ 2 w 5"/>
                <a:gd name="T9" fmla="*/ 0 h 8"/>
                <a:gd name="T10" fmla="*/ 5 w 5"/>
                <a:gd name="T11" fmla="*/ 7 h 8"/>
              </a:gdLst>
              <a:ahLst/>
              <a:cxnLst>
                <a:cxn ang="0">
                  <a:pos x="T0" y="T1"/>
                </a:cxn>
                <a:cxn ang="0">
                  <a:pos x="T2" y="T3"/>
                </a:cxn>
                <a:cxn ang="0">
                  <a:pos x="T4" y="T5"/>
                </a:cxn>
                <a:cxn ang="0">
                  <a:pos x="T6" y="T7"/>
                </a:cxn>
                <a:cxn ang="0">
                  <a:pos x="T8" y="T9"/>
                </a:cxn>
                <a:cxn ang="0">
                  <a:pos x="T10" y="T11"/>
                </a:cxn>
              </a:cxnLst>
              <a:rect l="0" t="0" r="r" b="b"/>
              <a:pathLst>
                <a:path w="5" h="8">
                  <a:moveTo>
                    <a:pt x="5" y="7"/>
                  </a:moveTo>
                  <a:lnTo>
                    <a:pt x="5" y="7"/>
                  </a:lnTo>
                  <a:lnTo>
                    <a:pt x="4" y="8"/>
                  </a:lnTo>
                  <a:cubicBezTo>
                    <a:pt x="3" y="6"/>
                    <a:pt x="2" y="4"/>
                    <a:pt x="0" y="2"/>
                  </a:cubicBezTo>
                  <a:cubicBezTo>
                    <a:pt x="1" y="2"/>
                    <a:pt x="1" y="1"/>
                    <a:pt x="2" y="0"/>
                  </a:cubicBezTo>
                  <a:cubicBezTo>
                    <a:pt x="4" y="2"/>
                    <a:pt x="5" y="4"/>
                    <a:pt x="5"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6" name="Freeform 1151"/>
            <p:cNvSpPr>
              <a:spLocks/>
            </p:cNvSpPr>
            <p:nvPr userDrawn="1"/>
          </p:nvSpPr>
          <p:spPr bwMode="auto">
            <a:xfrm>
              <a:off x="345" y="175"/>
              <a:ext cx="3" cy="2"/>
            </a:xfrm>
            <a:custGeom>
              <a:avLst/>
              <a:gdLst>
                <a:gd name="T0" fmla="*/ 5 w 5"/>
                <a:gd name="T1" fmla="*/ 3 h 5"/>
                <a:gd name="T2" fmla="*/ 5 w 5"/>
                <a:gd name="T3" fmla="*/ 3 h 5"/>
                <a:gd name="T4" fmla="*/ 4 w 5"/>
                <a:gd name="T5" fmla="*/ 5 h 5"/>
                <a:gd name="T6" fmla="*/ 0 w 5"/>
                <a:gd name="T7" fmla="*/ 0 h 5"/>
                <a:gd name="T8" fmla="*/ 0 w 5"/>
                <a:gd name="T9" fmla="*/ 0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lnTo>
                    <a:pt x="5" y="3"/>
                  </a:lnTo>
                  <a:cubicBezTo>
                    <a:pt x="5" y="4"/>
                    <a:pt x="4" y="5"/>
                    <a:pt x="4" y="5"/>
                  </a:cubicBezTo>
                  <a:cubicBezTo>
                    <a:pt x="3" y="4"/>
                    <a:pt x="1" y="2"/>
                    <a:pt x="0" y="0"/>
                  </a:cubicBezTo>
                  <a:lnTo>
                    <a:pt x="0" y="0"/>
                  </a:lnTo>
                  <a:cubicBezTo>
                    <a:pt x="1" y="1"/>
                    <a:pt x="3" y="2"/>
                    <a:pt x="5" y="3"/>
                  </a:cubicBezTo>
                  <a:cubicBezTo>
                    <a:pt x="5" y="3"/>
                    <a:pt x="5" y="3"/>
                    <a:pt x="5"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7" name="Freeform 1152"/>
            <p:cNvSpPr>
              <a:spLocks/>
            </p:cNvSpPr>
            <p:nvPr userDrawn="1"/>
          </p:nvSpPr>
          <p:spPr bwMode="auto">
            <a:xfrm>
              <a:off x="345" y="175"/>
              <a:ext cx="0" cy="0"/>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1"/>
                  </a:lnTo>
                  <a:lnTo>
                    <a:pt x="0" y="0"/>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8" name="Freeform 1153"/>
            <p:cNvSpPr>
              <a:spLocks/>
            </p:cNvSpPr>
            <p:nvPr userDrawn="1"/>
          </p:nvSpPr>
          <p:spPr bwMode="auto">
            <a:xfrm>
              <a:off x="341" y="174"/>
              <a:ext cx="4" cy="4"/>
            </a:xfrm>
            <a:custGeom>
              <a:avLst/>
              <a:gdLst>
                <a:gd name="T0" fmla="*/ 5 w 7"/>
                <a:gd name="T1" fmla="*/ 1 h 9"/>
                <a:gd name="T2" fmla="*/ 5 w 7"/>
                <a:gd name="T3" fmla="*/ 1 h 9"/>
                <a:gd name="T4" fmla="*/ 7 w 7"/>
                <a:gd name="T5" fmla="*/ 3 h 9"/>
                <a:gd name="T6" fmla="*/ 4 w 7"/>
                <a:gd name="T7" fmla="*/ 9 h 9"/>
                <a:gd name="T8" fmla="*/ 0 w 7"/>
                <a:gd name="T9" fmla="*/ 4 h 9"/>
                <a:gd name="T10" fmla="*/ 3 w 7"/>
                <a:gd name="T11" fmla="*/ 0 h 9"/>
                <a:gd name="T12" fmla="*/ 5 w 7"/>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5" y="1"/>
                  </a:moveTo>
                  <a:lnTo>
                    <a:pt x="5" y="1"/>
                  </a:lnTo>
                  <a:cubicBezTo>
                    <a:pt x="6" y="2"/>
                    <a:pt x="7" y="3"/>
                    <a:pt x="7" y="3"/>
                  </a:cubicBezTo>
                  <a:cubicBezTo>
                    <a:pt x="6" y="5"/>
                    <a:pt x="5" y="7"/>
                    <a:pt x="4" y="9"/>
                  </a:cubicBezTo>
                  <a:cubicBezTo>
                    <a:pt x="3" y="7"/>
                    <a:pt x="1" y="6"/>
                    <a:pt x="0" y="4"/>
                  </a:cubicBezTo>
                  <a:cubicBezTo>
                    <a:pt x="1" y="2"/>
                    <a:pt x="2" y="1"/>
                    <a:pt x="3" y="0"/>
                  </a:cubicBezTo>
                  <a:cubicBezTo>
                    <a:pt x="4" y="0"/>
                    <a:pt x="4" y="1"/>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9" name="Freeform 1154"/>
            <p:cNvSpPr>
              <a:spLocks/>
            </p:cNvSpPr>
            <p:nvPr userDrawn="1"/>
          </p:nvSpPr>
          <p:spPr bwMode="auto">
            <a:xfrm>
              <a:off x="339" y="173"/>
              <a:ext cx="3" cy="2"/>
            </a:xfrm>
            <a:custGeom>
              <a:avLst/>
              <a:gdLst>
                <a:gd name="T0" fmla="*/ 7 w 7"/>
                <a:gd name="T1" fmla="*/ 2 h 5"/>
                <a:gd name="T2" fmla="*/ 7 w 7"/>
                <a:gd name="T3" fmla="*/ 2 h 5"/>
                <a:gd name="T4" fmla="*/ 4 w 7"/>
                <a:gd name="T5" fmla="*/ 5 h 5"/>
                <a:gd name="T6" fmla="*/ 0 w 7"/>
                <a:gd name="T7" fmla="*/ 2 h 5"/>
                <a:gd name="T8" fmla="*/ 1 w 7"/>
                <a:gd name="T9" fmla="*/ 0 h 5"/>
                <a:gd name="T10" fmla="*/ 7 w 7"/>
                <a:gd name="T11" fmla="*/ 2 h 5"/>
              </a:gdLst>
              <a:ahLst/>
              <a:cxnLst>
                <a:cxn ang="0">
                  <a:pos x="T0" y="T1"/>
                </a:cxn>
                <a:cxn ang="0">
                  <a:pos x="T2" y="T3"/>
                </a:cxn>
                <a:cxn ang="0">
                  <a:pos x="T4" y="T5"/>
                </a:cxn>
                <a:cxn ang="0">
                  <a:pos x="T6" y="T7"/>
                </a:cxn>
                <a:cxn ang="0">
                  <a:pos x="T8" y="T9"/>
                </a:cxn>
                <a:cxn ang="0">
                  <a:pos x="T10" y="T11"/>
                </a:cxn>
              </a:cxnLst>
              <a:rect l="0" t="0" r="r" b="b"/>
              <a:pathLst>
                <a:path w="7" h="5">
                  <a:moveTo>
                    <a:pt x="7" y="2"/>
                  </a:moveTo>
                  <a:lnTo>
                    <a:pt x="7" y="2"/>
                  </a:lnTo>
                  <a:cubicBezTo>
                    <a:pt x="6" y="3"/>
                    <a:pt x="5" y="4"/>
                    <a:pt x="4" y="5"/>
                  </a:cubicBezTo>
                  <a:cubicBezTo>
                    <a:pt x="3" y="4"/>
                    <a:pt x="2" y="3"/>
                    <a:pt x="0" y="2"/>
                  </a:cubicBezTo>
                  <a:lnTo>
                    <a:pt x="1" y="0"/>
                  </a:lnTo>
                  <a:cubicBezTo>
                    <a:pt x="3" y="0"/>
                    <a:pt x="5" y="1"/>
                    <a:pt x="7"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0" name="Freeform 1155"/>
            <p:cNvSpPr>
              <a:spLocks/>
            </p:cNvSpPr>
            <p:nvPr userDrawn="1"/>
          </p:nvSpPr>
          <p:spPr bwMode="auto">
            <a:xfrm>
              <a:off x="339" y="174"/>
              <a:ext cx="2" cy="4"/>
            </a:xfrm>
            <a:custGeom>
              <a:avLst/>
              <a:gdLst>
                <a:gd name="T0" fmla="*/ 1 w 5"/>
                <a:gd name="T1" fmla="*/ 0 h 8"/>
                <a:gd name="T2" fmla="*/ 1 w 5"/>
                <a:gd name="T3" fmla="*/ 0 h 8"/>
                <a:gd name="T4" fmla="*/ 5 w 5"/>
                <a:gd name="T5" fmla="*/ 3 h 8"/>
                <a:gd name="T6" fmla="*/ 1 w 5"/>
                <a:gd name="T7" fmla="*/ 8 h 8"/>
                <a:gd name="T8" fmla="*/ 0 w 5"/>
                <a:gd name="T9" fmla="*/ 7 h 8"/>
                <a:gd name="T10" fmla="*/ 1 w 5"/>
                <a:gd name="T11" fmla="*/ 0 h 8"/>
              </a:gdLst>
              <a:ahLst/>
              <a:cxnLst>
                <a:cxn ang="0">
                  <a:pos x="T0" y="T1"/>
                </a:cxn>
                <a:cxn ang="0">
                  <a:pos x="T2" y="T3"/>
                </a:cxn>
                <a:cxn ang="0">
                  <a:pos x="T4" y="T5"/>
                </a:cxn>
                <a:cxn ang="0">
                  <a:pos x="T6" y="T7"/>
                </a:cxn>
                <a:cxn ang="0">
                  <a:pos x="T8" y="T9"/>
                </a:cxn>
                <a:cxn ang="0">
                  <a:pos x="T10" y="T11"/>
                </a:cxn>
              </a:cxnLst>
              <a:rect l="0" t="0" r="r" b="b"/>
              <a:pathLst>
                <a:path w="5" h="8">
                  <a:moveTo>
                    <a:pt x="1" y="0"/>
                  </a:moveTo>
                  <a:lnTo>
                    <a:pt x="1" y="0"/>
                  </a:lnTo>
                  <a:cubicBezTo>
                    <a:pt x="2" y="1"/>
                    <a:pt x="4" y="2"/>
                    <a:pt x="5" y="3"/>
                  </a:cubicBezTo>
                  <a:cubicBezTo>
                    <a:pt x="3" y="5"/>
                    <a:pt x="2" y="7"/>
                    <a:pt x="1" y="8"/>
                  </a:cubicBezTo>
                  <a:lnTo>
                    <a:pt x="0" y="7"/>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1" name="Freeform 1156"/>
            <p:cNvSpPr>
              <a:spLocks/>
            </p:cNvSpPr>
            <p:nvPr userDrawn="1"/>
          </p:nvSpPr>
          <p:spPr bwMode="auto">
            <a:xfrm>
              <a:off x="338" y="178"/>
              <a:ext cx="1" cy="1"/>
            </a:xfrm>
            <a:custGeom>
              <a:avLst/>
              <a:gdLst>
                <a:gd name="T0" fmla="*/ 1 w 1"/>
                <a:gd name="T1" fmla="*/ 0 h 2"/>
                <a:gd name="T2" fmla="*/ 1 w 1"/>
                <a:gd name="T3" fmla="*/ 0 h 2"/>
                <a:gd name="T4" fmla="*/ 1 w 1"/>
                <a:gd name="T5" fmla="*/ 1 h 2"/>
                <a:gd name="T6" fmla="*/ 0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lnTo>
                    <a:pt x="1" y="1"/>
                  </a:lnTo>
                  <a:lnTo>
                    <a:pt x="0" y="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2" name="Freeform 1157"/>
            <p:cNvSpPr>
              <a:spLocks/>
            </p:cNvSpPr>
            <p:nvPr userDrawn="1"/>
          </p:nvSpPr>
          <p:spPr bwMode="auto">
            <a:xfrm>
              <a:off x="338" y="178"/>
              <a:ext cx="3" cy="4"/>
            </a:xfrm>
            <a:custGeom>
              <a:avLst/>
              <a:gdLst>
                <a:gd name="T0" fmla="*/ 1 w 7"/>
                <a:gd name="T1" fmla="*/ 3 h 9"/>
                <a:gd name="T2" fmla="*/ 1 w 7"/>
                <a:gd name="T3" fmla="*/ 3 h 9"/>
                <a:gd name="T4" fmla="*/ 3 w 7"/>
                <a:gd name="T5" fmla="*/ 0 h 9"/>
                <a:gd name="T6" fmla="*/ 7 w 7"/>
                <a:gd name="T7" fmla="*/ 5 h 9"/>
                <a:gd name="T8" fmla="*/ 3 w 7"/>
                <a:gd name="T9" fmla="*/ 9 h 9"/>
                <a:gd name="T10" fmla="*/ 0 w 7"/>
                <a:gd name="T11" fmla="*/ 6 h 9"/>
                <a:gd name="T12" fmla="*/ 1 w 7"/>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1" y="3"/>
                  </a:moveTo>
                  <a:lnTo>
                    <a:pt x="1" y="3"/>
                  </a:lnTo>
                  <a:cubicBezTo>
                    <a:pt x="1" y="2"/>
                    <a:pt x="2" y="1"/>
                    <a:pt x="3" y="0"/>
                  </a:cubicBezTo>
                  <a:cubicBezTo>
                    <a:pt x="4" y="2"/>
                    <a:pt x="6" y="4"/>
                    <a:pt x="7" y="5"/>
                  </a:cubicBezTo>
                  <a:cubicBezTo>
                    <a:pt x="6" y="7"/>
                    <a:pt x="5" y="8"/>
                    <a:pt x="3" y="9"/>
                  </a:cubicBezTo>
                  <a:cubicBezTo>
                    <a:pt x="2" y="8"/>
                    <a:pt x="1" y="7"/>
                    <a:pt x="0" y="6"/>
                  </a:cubicBezTo>
                  <a:lnTo>
                    <a:pt x="1"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3" name="Freeform 1158"/>
            <p:cNvSpPr>
              <a:spLocks/>
            </p:cNvSpPr>
            <p:nvPr userDrawn="1"/>
          </p:nvSpPr>
          <p:spPr bwMode="auto">
            <a:xfrm>
              <a:off x="337" y="181"/>
              <a:ext cx="2" cy="4"/>
            </a:xfrm>
            <a:custGeom>
              <a:avLst/>
              <a:gdLst>
                <a:gd name="T0" fmla="*/ 1 w 4"/>
                <a:gd name="T1" fmla="*/ 0 h 7"/>
                <a:gd name="T2" fmla="*/ 1 w 4"/>
                <a:gd name="T3" fmla="*/ 0 h 7"/>
                <a:gd name="T4" fmla="*/ 4 w 4"/>
                <a:gd name="T5" fmla="*/ 3 h 7"/>
                <a:gd name="T6" fmla="*/ 0 w 4"/>
                <a:gd name="T7" fmla="*/ 7 h 7"/>
                <a:gd name="T8" fmla="*/ 1 w 4"/>
                <a:gd name="T9" fmla="*/ 0 h 7"/>
              </a:gdLst>
              <a:ahLst/>
              <a:cxnLst>
                <a:cxn ang="0">
                  <a:pos x="T0" y="T1"/>
                </a:cxn>
                <a:cxn ang="0">
                  <a:pos x="T2" y="T3"/>
                </a:cxn>
                <a:cxn ang="0">
                  <a:pos x="T4" y="T5"/>
                </a:cxn>
                <a:cxn ang="0">
                  <a:pos x="T6" y="T7"/>
                </a:cxn>
                <a:cxn ang="0">
                  <a:pos x="T8" y="T9"/>
                </a:cxn>
              </a:cxnLst>
              <a:rect l="0" t="0" r="r" b="b"/>
              <a:pathLst>
                <a:path w="4" h="7">
                  <a:moveTo>
                    <a:pt x="1" y="0"/>
                  </a:moveTo>
                  <a:lnTo>
                    <a:pt x="1" y="0"/>
                  </a:lnTo>
                  <a:cubicBezTo>
                    <a:pt x="2" y="1"/>
                    <a:pt x="3" y="2"/>
                    <a:pt x="4" y="3"/>
                  </a:cubicBezTo>
                  <a:cubicBezTo>
                    <a:pt x="2" y="4"/>
                    <a:pt x="1" y="6"/>
                    <a:pt x="0" y="7"/>
                  </a:cubicBez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4" name="Freeform 1159"/>
            <p:cNvSpPr>
              <a:spLocks/>
            </p:cNvSpPr>
            <p:nvPr userDrawn="1"/>
          </p:nvSpPr>
          <p:spPr bwMode="auto">
            <a:xfrm>
              <a:off x="337" y="185"/>
              <a:ext cx="2" cy="4"/>
            </a:xfrm>
            <a:custGeom>
              <a:avLst/>
              <a:gdLst>
                <a:gd name="T0" fmla="*/ 1 w 5"/>
                <a:gd name="T1" fmla="*/ 1 h 8"/>
                <a:gd name="T2" fmla="*/ 1 w 5"/>
                <a:gd name="T3" fmla="*/ 1 h 8"/>
                <a:gd name="T4" fmla="*/ 2 w 5"/>
                <a:gd name="T5" fmla="*/ 0 h 8"/>
                <a:gd name="T6" fmla="*/ 5 w 5"/>
                <a:gd name="T7" fmla="*/ 5 h 8"/>
                <a:gd name="T8" fmla="*/ 1 w 5"/>
                <a:gd name="T9" fmla="*/ 8 h 8"/>
                <a:gd name="T10" fmla="*/ 1 w 5"/>
                <a:gd name="T11" fmla="*/ 7 h 8"/>
                <a:gd name="T12" fmla="*/ 1 w 5"/>
                <a:gd name="T13" fmla="*/ 7 h 8"/>
                <a:gd name="T14" fmla="*/ 0 w 5"/>
                <a:gd name="T15" fmla="*/ 6 h 8"/>
                <a:gd name="T16" fmla="*/ 1 w 5"/>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1" y="1"/>
                  </a:moveTo>
                  <a:lnTo>
                    <a:pt x="1" y="1"/>
                  </a:lnTo>
                  <a:lnTo>
                    <a:pt x="2" y="0"/>
                  </a:lnTo>
                  <a:cubicBezTo>
                    <a:pt x="3" y="2"/>
                    <a:pt x="4" y="3"/>
                    <a:pt x="5" y="5"/>
                  </a:cubicBezTo>
                  <a:cubicBezTo>
                    <a:pt x="4" y="6"/>
                    <a:pt x="3" y="7"/>
                    <a:pt x="1" y="8"/>
                  </a:cubicBezTo>
                  <a:lnTo>
                    <a:pt x="1" y="7"/>
                  </a:lnTo>
                  <a:lnTo>
                    <a:pt x="1" y="7"/>
                  </a:lnTo>
                  <a:cubicBezTo>
                    <a:pt x="1" y="7"/>
                    <a:pt x="0" y="7"/>
                    <a:pt x="0" y="6"/>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5" name="Freeform 1160"/>
            <p:cNvSpPr>
              <a:spLocks/>
            </p:cNvSpPr>
            <p:nvPr userDrawn="1"/>
          </p:nvSpPr>
          <p:spPr bwMode="auto">
            <a:xfrm>
              <a:off x="337" y="189"/>
              <a:ext cx="0" cy="1"/>
            </a:xfrm>
            <a:custGeom>
              <a:avLst/>
              <a:gdLst>
                <a:gd name="T0" fmla="*/ 1 w 1"/>
                <a:gd name="T1" fmla="*/ 1 h 2"/>
                <a:gd name="T2" fmla="*/ 1 w 1"/>
                <a:gd name="T3" fmla="*/ 1 h 2"/>
                <a:gd name="T4" fmla="*/ 0 w 1"/>
                <a:gd name="T5" fmla="*/ 2 h 2"/>
                <a:gd name="T6" fmla="*/ 0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1"/>
                  </a:lnTo>
                  <a:cubicBezTo>
                    <a:pt x="0" y="1"/>
                    <a:pt x="0" y="2"/>
                    <a:pt x="0" y="2"/>
                  </a:cubicBezTo>
                  <a:cubicBezTo>
                    <a:pt x="0" y="1"/>
                    <a:pt x="0" y="1"/>
                    <a:pt x="0" y="0"/>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6" name="Freeform 1161"/>
            <p:cNvSpPr>
              <a:spLocks/>
            </p:cNvSpPr>
            <p:nvPr userDrawn="1"/>
          </p:nvSpPr>
          <p:spPr bwMode="auto">
            <a:xfrm>
              <a:off x="342" y="196"/>
              <a:ext cx="3" cy="2"/>
            </a:xfrm>
            <a:custGeom>
              <a:avLst/>
              <a:gdLst>
                <a:gd name="T0" fmla="*/ 0 w 5"/>
                <a:gd name="T1" fmla="*/ 2 h 4"/>
                <a:gd name="T2" fmla="*/ 0 w 5"/>
                <a:gd name="T3" fmla="*/ 2 h 4"/>
                <a:gd name="T4" fmla="*/ 4 w 5"/>
                <a:gd name="T5" fmla="*/ 0 h 4"/>
                <a:gd name="T6" fmla="*/ 5 w 5"/>
                <a:gd name="T7" fmla="*/ 2 h 4"/>
                <a:gd name="T8" fmla="*/ 4 w 5"/>
                <a:gd name="T9" fmla="*/ 4 h 4"/>
                <a:gd name="T10" fmla="*/ 0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0" y="2"/>
                  </a:moveTo>
                  <a:lnTo>
                    <a:pt x="0" y="2"/>
                  </a:lnTo>
                  <a:cubicBezTo>
                    <a:pt x="2" y="2"/>
                    <a:pt x="3" y="1"/>
                    <a:pt x="4" y="0"/>
                  </a:cubicBezTo>
                  <a:lnTo>
                    <a:pt x="5" y="2"/>
                  </a:lnTo>
                  <a:cubicBezTo>
                    <a:pt x="4" y="3"/>
                    <a:pt x="4" y="3"/>
                    <a:pt x="4" y="4"/>
                  </a:cubicBezTo>
                  <a:cubicBezTo>
                    <a:pt x="3" y="3"/>
                    <a:pt x="2"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7" name="Freeform 1162"/>
            <p:cNvSpPr>
              <a:spLocks/>
            </p:cNvSpPr>
            <p:nvPr userDrawn="1"/>
          </p:nvSpPr>
          <p:spPr bwMode="auto">
            <a:xfrm>
              <a:off x="343" y="195"/>
              <a:ext cx="1" cy="0"/>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0"/>
                    <a:pt x="0" y="0"/>
                  </a:cubicBezTo>
                  <a:lnTo>
                    <a:pt x="1"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8" name="Freeform 1163"/>
            <p:cNvSpPr>
              <a:spLocks/>
            </p:cNvSpPr>
            <p:nvPr userDrawn="1"/>
          </p:nvSpPr>
          <p:spPr bwMode="auto">
            <a:xfrm>
              <a:off x="344" y="193"/>
              <a:ext cx="2" cy="3"/>
            </a:xfrm>
            <a:custGeom>
              <a:avLst/>
              <a:gdLst>
                <a:gd name="T0" fmla="*/ 0 w 6"/>
                <a:gd name="T1" fmla="*/ 3 h 7"/>
                <a:gd name="T2" fmla="*/ 0 w 6"/>
                <a:gd name="T3" fmla="*/ 3 h 7"/>
                <a:gd name="T4" fmla="*/ 6 w 6"/>
                <a:gd name="T5" fmla="*/ 0 h 7"/>
                <a:gd name="T6" fmla="*/ 2 w 6"/>
                <a:gd name="T7" fmla="*/ 7 h 7"/>
                <a:gd name="T8" fmla="*/ 2 w 6"/>
                <a:gd name="T9" fmla="*/ 6 h 7"/>
                <a:gd name="T10" fmla="*/ 2 w 6"/>
                <a:gd name="T11" fmla="*/ 6 h 7"/>
                <a:gd name="T12" fmla="*/ 1 w 6"/>
                <a:gd name="T13" fmla="*/ 5 h 7"/>
                <a:gd name="T14" fmla="*/ 0 w 6"/>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0" y="3"/>
                  </a:moveTo>
                  <a:lnTo>
                    <a:pt x="0" y="3"/>
                  </a:lnTo>
                  <a:cubicBezTo>
                    <a:pt x="3" y="2"/>
                    <a:pt x="4" y="1"/>
                    <a:pt x="6" y="0"/>
                  </a:cubicBezTo>
                  <a:cubicBezTo>
                    <a:pt x="4" y="2"/>
                    <a:pt x="3" y="5"/>
                    <a:pt x="2" y="7"/>
                  </a:cubicBezTo>
                  <a:lnTo>
                    <a:pt x="2" y="6"/>
                  </a:lnTo>
                  <a:lnTo>
                    <a:pt x="2" y="6"/>
                  </a:lnTo>
                  <a:lnTo>
                    <a:pt x="1" y="5"/>
                  </a:lnTo>
                  <a:cubicBezTo>
                    <a:pt x="1" y="5"/>
                    <a:pt x="1" y="4"/>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9" name="Freeform 1164"/>
            <p:cNvSpPr>
              <a:spLocks/>
            </p:cNvSpPr>
            <p:nvPr userDrawn="1"/>
          </p:nvSpPr>
          <p:spPr bwMode="auto">
            <a:xfrm>
              <a:off x="345" y="189"/>
              <a:ext cx="3" cy="4"/>
            </a:xfrm>
            <a:custGeom>
              <a:avLst/>
              <a:gdLst>
                <a:gd name="T0" fmla="*/ 3 w 6"/>
                <a:gd name="T1" fmla="*/ 8 h 9"/>
                <a:gd name="T2" fmla="*/ 3 w 6"/>
                <a:gd name="T3" fmla="*/ 8 h 9"/>
                <a:gd name="T4" fmla="*/ 3 w 6"/>
                <a:gd name="T5" fmla="*/ 9 h 9"/>
                <a:gd name="T6" fmla="*/ 0 w 6"/>
                <a:gd name="T7" fmla="*/ 4 h 9"/>
                <a:gd name="T8" fmla="*/ 4 w 6"/>
                <a:gd name="T9" fmla="*/ 0 h 9"/>
                <a:gd name="T10" fmla="*/ 6 w 6"/>
                <a:gd name="T11" fmla="*/ 3 h 9"/>
                <a:gd name="T12" fmla="*/ 3 w 6"/>
                <a:gd name="T13" fmla="*/ 8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3" y="8"/>
                  </a:moveTo>
                  <a:lnTo>
                    <a:pt x="3" y="8"/>
                  </a:lnTo>
                  <a:lnTo>
                    <a:pt x="3" y="9"/>
                  </a:lnTo>
                  <a:cubicBezTo>
                    <a:pt x="2" y="7"/>
                    <a:pt x="1" y="5"/>
                    <a:pt x="0" y="4"/>
                  </a:cubicBezTo>
                  <a:cubicBezTo>
                    <a:pt x="1" y="2"/>
                    <a:pt x="3" y="1"/>
                    <a:pt x="4" y="0"/>
                  </a:cubicBezTo>
                  <a:cubicBezTo>
                    <a:pt x="5" y="1"/>
                    <a:pt x="5" y="2"/>
                    <a:pt x="6" y="3"/>
                  </a:cubicBezTo>
                  <a:cubicBezTo>
                    <a:pt x="5" y="5"/>
                    <a:pt x="4" y="6"/>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0" name="Freeform 1165"/>
            <p:cNvSpPr>
              <a:spLocks/>
            </p:cNvSpPr>
            <p:nvPr userDrawn="1"/>
          </p:nvSpPr>
          <p:spPr bwMode="auto">
            <a:xfrm>
              <a:off x="335" y="172"/>
              <a:ext cx="4" cy="14"/>
            </a:xfrm>
            <a:custGeom>
              <a:avLst/>
              <a:gdLst>
                <a:gd name="T0" fmla="*/ 5 w 9"/>
                <a:gd name="T1" fmla="*/ 0 h 32"/>
                <a:gd name="T2" fmla="*/ 5 w 9"/>
                <a:gd name="T3" fmla="*/ 0 h 32"/>
                <a:gd name="T4" fmla="*/ 9 w 9"/>
                <a:gd name="T5" fmla="*/ 1 h 32"/>
                <a:gd name="T6" fmla="*/ 2 w 9"/>
                <a:gd name="T7" fmla="*/ 32 h 32"/>
                <a:gd name="T8" fmla="*/ 2 w 9"/>
                <a:gd name="T9" fmla="*/ 31 h 32"/>
                <a:gd name="T10" fmla="*/ 1 w 9"/>
                <a:gd name="T11" fmla="*/ 32 h 32"/>
                <a:gd name="T12" fmla="*/ 0 w 9"/>
                <a:gd name="T13" fmla="*/ 32 h 32"/>
                <a:gd name="T14" fmla="*/ 5 w 9"/>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32">
                  <a:moveTo>
                    <a:pt x="5" y="0"/>
                  </a:moveTo>
                  <a:lnTo>
                    <a:pt x="5" y="0"/>
                  </a:lnTo>
                  <a:cubicBezTo>
                    <a:pt x="6" y="0"/>
                    <a:pt x="8" y="0"/>
                    <a:pt x="9" y="1"/>
                  </a:cubicBezTo>
                  <a:lnTo>
                    <a:pt x="2" y="32"/>
                  </a:lnTo>
                  <a:cubicBezTo>
                    <a:pt x="2" y="32"/>
                    <a:pt x="2" y="32"/>
                    <a:pt x="2" y="31"/>
                  </a:cubicBezTo>
                  <a:lnTo>
                    <a:pt x="1" y="32"/>
                  </a:lnTo>
                  <a:cubicBezTo>
                    <a:pt x="1" y="32"/>
                    <a:pt x="1" y="32"/>
                    <a:pt x="0" y="32"/>
                  </a:cubicBezTo>
                  <a:lnTo>
                    <a:pt x="5"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1" name="Freeform 1166"/>
            <p:cNvSpPr>
              <a:spLocks/>
            </p:cNvSpPr>
            <p:nvPr userDrawn="1"/>
          </p:nvSpPr>
          <p:spPr bwMode="auto">
            <a:xfrm>
              <a:off x="339" y="176"/>
              <a:ext cx="4" cy="4"/>
            </a:xfrm>
            <a:custGeom>
              <a:avLst/>
              <a:gdLst>
                <a:gd name="T0" fmla="*/ 4 w 8"/>
                <a:gd name="T1" fmla="*/ 0 h 9"/>
                <a:gd name="T2" fmla="*/ 4 w 8"/>
                <a:gd name="T3" fmla="*/ 0 h 9"/>
                <a:gd name="T4" fmla="*/ 8 w 8"/>
                <a:gd name="T5" fmla="*/ 5 h 9"/>
                <a:gd name="T6" fmla="*/ 5 w 8"/>
                <a:gd name="T7" fmla="*/ 9 h 9"/>
                <a:gd name="T8" fmla="*/ 0 w 8"/>
                <a:gd name="T9" fmla="*/ 5 h 9"/>
                <a:gd name="T10" fmla="*/ 4 w 8"/>
                <a:gd name="T11" fmla="*/ 0 h 9"/>
              </a:gdLst>
              <a:ahLst/>
              <a:cxnLst>
                <a:cxn ang="0">
                  <a:pos x="T0" y="T1"/>
                </a:cxn>
                <a:cxn ang="0">
                  <a:pos x="T2" y="T3"/>
                </a:cxn>
                <a:cxn ang="0">
                  <a:pos x="T4" y="T5"/>
                </a:cxn>
                <a:cxn ang="0">
                  <a:pos x="T6" y="T7"/>
                </a:cxn>
                <a:cxn ang="0">
                  <a:pos x="T8" y="T9"/>
                </a:cxn>
                <a:cxn ang="0">
                  <a:pos x="T10" y="T11"/>
                </a:cxn>
              </a:cxnLst>
              <a:rect l="0" t="0" r="r" b="b"/>
              <a:pathLst>
                <a:path w="8" h="9">
                  <a:moveTo>
                    <a:pt x="4" y="0"/>
                  </a:moveTo>
                  <a:lnTo>
                    <a:pt x="4" y="0"/>
                  </a:lnTo>
                  <a:cubicBezTo>
                    <a:pt x="6" y="1"/>
                    <a:pt x="7" y="3"/>
                    <a:pt x="8" y="5"/>
                  </a:cubicBezTo>
                  <a:cubicBezTo>
                    <a:pt x="7" y="6"/>
                    <a:pt x="6" y="8"/>
                    <a:pt x="5" y="9"/>
                  </a:cubicBezTo>
                  <a:cubicBezTo>
                    <a:pt x="3" y="8"/>
                    <a:pt x="2" y="6"/>
                    <a:pt x="0" y="5"/>
                  </a:cubicBezTo>
                  <a:cubicBezTo>
                    <a:pt x="2" y="3"/>
                    <a:pt x="3" y="1"/>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2" name="Freeform 1167"/>
            <p:cNvSpPr>
              <a:spLocks/>
            </p:cNvSpPr>
            <p:nvPr userDrawn="1"/>
          </p:nvSpPr>
          <p:spPr bwMode="auto">
            <a:xfrm>
              <a:off x="343" y="176"/>
              <a:ext cx="4" cy="5"/>
            </a:xfrm>
            <a:custGeom>
              <a:avLst/>
              <a:gdLst>
                <a:gd name="T0" fmla="*/ 4 w 8"/>
                <a:gd name="T1" fmla="*/ 11 h 11"/>
                <a:gd name="T2" fmla="*/ 4 w 8"/>
                <a:gd name="T3" fmla="*/ 11 h 11"/>
                <a:gd name="T4" fmla="*/ 0 w 8"/>
                <a:gd name="T5" fmla="*/ 6 h 11"/>
                <a:gd name="T6" fmla="*/ 4 w 8"/>
                <a:gd name="T7" fmla="*/ 0 h 11"/>
                <a:gd name="T8" fmla="*/ 8 w 8"/>
                <a:gd name="T9" fmla="*/ 5 h 11"/>
                <a:gd name="T10" fmla="*/ 4 w 8"/>
                <a:gd name="T11" fmla="*/ 11 h 11"/>
              </a:gdLst>
              <a:ahLst/>
              <a:cxnLst>
                <a:cxn ang="0">
                  <a:pos x="T0" y="T1"/>
                </a:cxn>
                <a:cxn ang="0">
                  <a:pos x="T2" y="T3"/>
                </a:cxn>
                <a:cxn ang="0">
                  <a:pos x="T4" y="T5"/>
                </a:cxn>
                <a:cxn ang="0">
                  <a:pos x="T6" y="T7"/>
                </a:cxn>
                <a:cxn ang="0">
                  <a:pos x="T8" y="T9"/>
                </a:cxn>
                <a:cxn ang="0">
                  <a:pos x="T10" y="T11"/>
                </a:cxn>
              </a:cxnLst>
              <a:rect l="0" t="0" r="r" b="b"/>
              <a:pathLst>
                <a:path w="8" h="11">
                  <a:moveTo>
                    <a:pt x="4" y="11"/>
                  </a:moveTo>
                  <a:lnTo>
                    <a:pt x="4" y="11"/>
                  </a:lnTo>
                  <a:cubicBezTo>
                    <a:pt x="3" y="9"/>
                    <a:pt x="2" y="7"/>
                    <a:pt x="0" y="6"/>
                  </a:cubicBezTo>
                  <a:cubicBezTo>
                    <a:pt x="2" y="4"/>
                    <a:pt x="3" y="2"/>
                    <a:pt x="4" y="0"/>
                  </a:cubicBezTo>
                  <a:cubicBezTo>
                    <a:pt x="6" y="2"/>
                    <a:pt x="7" y="4"/>
                    <a:pt x="8" y="5"/>
                  </a:cubicBezTo>
                  <a:cubicBezTo>
                    <a:pt x="7" y="7"/>
                    <a:pt x="6" y="9"/>
                    <a:pt x="4"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3" name="Freeform 1168"/>
            <p:cNvSpPr>
              <a:spLocks/>
            </p:cNvSpPr>
            <p:nvPr userDrawn="1"/>
          </p:nvSpPr>
          <p:spPr bwMode="auto">
            <a:xfrm>
              <a:off x="341" y="178"/>
              <a:ext cx="4" cy="5"/>
            </a:xfrm>
            <a:custGeom>
              <a:avLst/>
              <a:gdLst>
                <a:gd name="T0" fmla="*/ 4 w 8"/>
                <a:gd name="T1" fmla="*/ 10 h 10"/>
                <a:gd name="T2" fmla="*/ 4 w 8"/>
                <a:gd name="T3" fmla="*/ 10 h 10"/>
                <a:gd name="T4" fmla="*/ 0 w 8"/>
                <a:gd name="T5" fmla="*/ 5 h 10"/>
                <a:gd name="T6" fmla="*/ 4 w 8"/>
                <a:gd name="T7" fmla="*/ 0 h 10"/>
                <a:gd name="T8" fmla="*/ 8 w 8"/>
                <a:gd name="T9" fmla="*/ 5 h 10"/>
                <a:gd name="T10" fmla="*/ 4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4" y="10"/>
                  </a:moveTo>
                  <a:lnTo>
                    <a:pt x="4" y="10"/>
                  </a:lnTo>
                  <a:cubicBezTo>
                    <a:pt x="3" y="8"/>
                    <a:pt x="2" y="7"/>
                    <a:pt x="0" y="5"/>
                  </a:cubicBezTo>
                  <a:cubicBezTo>
                    <a:pt x="2" y="3"/>
                    <a:pt x="3" y="2"/>
                    <a:pt x="4" y="0"/>
                  </a:cubicBezTo>
                  <a:cubicBezTo>
                    <a:pt x="5" y="2"/>
                    <a:pt x="7" y="4"/>
                    <a:pt x="8" y="5"/>
                  </a:cubicBezTo>
                  <a:cubicBezTo>
                    <a:pt x="7" y="7"/>
                    <a:pt x="5" y="8"/>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4" name="Freeform 1169"/>
            <p:cNvSpPr>
              <a:spLocks/>
            </p:cNvSpPr>
            <p:nvPr userDrawn="1"/>
          </p:nvSpPr>
          <p:spPr bwMode="auto">
            <a:xfrm>
              <a:off x="340" y="181"/>
              <a:ext cx="3" cy="4"/>
            </a:xfrm>
            <a:custGeom>
              <a:avLst/>
              <a:gdLst>
                <a:gd name="T0" fmla="*/ 4 w 8"/>
                <a:gd name="T1" fmla="*/ 9 h 9"/>
                <a:gd name="T2" fmla="*/ 4 w 8"/>
                <a:gd name="T3" fmla="*/ 9 h 9"/>
                <a:gd name="T4" fmla="*/ 0 w 8"/>
                <a:gd name="T5" fmla="*/ 4 h 9"/>
                <a:gd name="T6" fmla="*/ 4 w 8"/>
                <a:gd name="T7" fmla="*/ 0 h 9"/>
                <a:gd name="T8" fmla="*/ 8 w 8"/>
                <a:gd name="T9" fmla="*/ 4 h 9"/>
                <a:gd name="T10" fmla="*/ 4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4" y="9"/>
                  </a:moveTo>
                  <a:lnTo>
                    <a:pt x="4" y="9"/>
                  </a:lnTo>
                  <a:cubicBezTo>
                    <a:pt x="2" y="7"/>
                    <a:pt x="1" y="6"/>
                    <a:pt x="0" y="4"/>
                  </a:cubicBezTo>
                  <a:cubicBezTo>
                    <a:pt x="1" y="3"/>
                    <a:pt x="2" y="1"/>
                    <a:pt x="4" y="0"/>
                  </a:cubicBezTo>
                  <a:cubicBezTo>
                    <a:pt x="5" y="1"/>
                    <a:pt x="6" y="3"/>
                    <a:pt x="8" y="4"/>
                  </a:cubicBezTo>
                  <a:cubicBezTo>
                    <a:pt x="6" y="6"/>
                    <a:pt x="5" y="7"/>
                    <a:pt x="4"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5" name="Freeform 1170"/>
            <p:cNvSpPr>
              <a:spLocks/>
            </p:cNvSpPr>
            <p:nvPr userDrawn="1"/>
          </p:nvSpPr>
          <p:spPr bwMode="auto">
            <a:xfrm>
              <a:off x="337" y="183"/>
              <a:ext cx="4" cy="4"/>
            </a:xfrm>
            <a:custGeom>
              <a:avLst/>
              <a:gdLst>
                <a:gd name="T0" fmla="*/ 4 w 8"/>
                <a:gd name="T1" fmla="*/ 8 h 8"/>
                <a:gd name="T2" fmla="*/ 4 w 8"/>
                <a:gd name="T3" fmla="*/ 8 h 8"/>
                <a:gd name="T4" fmla="*/ 0 w 8"/>
                <a:gd name="T5" fmla="*/ 4 h 8"/>
                <a:gd name="T6" fmla="*/ 4 w 8"/>
                <a:gd name="T7" fmla="*/ 0 h 8"/>
                <a:gd name="T8" fmla="*/ 8 w 8"/>
                <a:gd name="T9" fmla="*/ 4 h 8"/>
                <a:gd name="T10" fmla="*/ 4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4" y="8"/>
                  </a:moveTo>
                  <a:lnTo>
                    <a:pt x="4" y="8"/>
                  </a:lnTo>
                  <a:cubicBezTo>
                    <a:pt x="3" y="7"/>
                    <a:pt x="2" y="5"/>
                    <a:pt x="0" y="4"/>
                  </a:cubicBezTo>
                  <a:cubicBezTo>
                    <a:pt x="2" y="2"/>
                    <a:pt x="3" y="1"/>
                    <a:pt x="4" y="0"/>
                  </a:cubicBezTo>
                  <a:cubicBezTo>
                    <a:pt x="6" y="1"/>
                    <a:pt x="7" y="3"/>
                    <a:pt x="8" y="4"/>
                  </a:cubicBezTo>
                  <a:cubicBezTo>
                    <a:pt x="7" y="6"/>
                    <a:pt x="5" y="7"/>
                    <a:pt x="4"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6" name="Freeform 1171"/>
            <p:cNvSpPr>
              <a:spLocks/>
            </p:cNvSpPr>
            <p:nvPr userDrawn="1"/>
          </p:nvSpPr>
          <p:spPr bwMode="auto">
            <a:xfrm>
              <a:off x="345" y="178"/>
              <a:ext cx="4" cy="5"/>
            </a:xfrm>
            <a:custGeom>
              <a:avLst/>
              <a:gdLst>
                <a:gd name="T0" fmla="*/ 4 w 8"/>
                <a:gd name="T1" fmla="*/ 11 h 11"/>
                <a:gd name="T2" fmla="*/ 4 w 8"/>
                <a:gd name="T3" fmla="*/ 11 h 11"/>
                <a:gd name="T4" fmla="*/ 0 w 8"/>
                <a:gd name="T5" fmla="*/ 5 h 11"/>
                <a:gd name="T6" fmla="*/ 4 w 8"/>
                <a:gd name="T7" fmla="*/ 0 h 11"/>
                <a:gd name="T8" fmla="*/ 8 w 8"/>
                <a:gd name="T9" fmla="*/ 6 h 11"/>
                <a:gd name="T10" fmla="*/ 4 w 8"/>
                <a:gd name="T11" fmla="*/ 11 h 11"/>
              </a:gdLst>
              <a:ahLst/>
              <a:cxnLst>
                <a:cxn ang="0">
                  <a:pos x="T0" y="T1"/>
                </a:cxn>
                <a:cxn ang="0">
                  <a:pos x="T2" y="T3"/>
                </a:cxn>
                <a:cxn ang="0">
                  <a:pos x="T4" y="T5"/>
                </a:cxn>
                <a:cxn ang="0">
                  <a:pos x="T6" y="T7"/>
                </a:cxn>
                <a:cxn ang="0">
                  <a:pos x="T8" y="T9"/>
                </a:cxn>
                <a:cxn ang="0">
                  <a:pos x="T10" y="T11"/>
                </a:cxn>
              </a:cxnLst>
              <a:rect l="0" t="0" r="r" b="b"/>
              <a:pathLst>
                <a:path w="8" h="11">
                  <a:moveTo>
                    <a:pt x="4" y="11"/>
                  </a:moveTo>
                  <a:lnTo>
                    <a:pt x="4" y="11"/>
                  </a:lnTo>
                  <a:cubicBezTo>
                    <a:pt x="3" y="9"/>
                    <a:pt x="1" y="7"/>
                    <a:pt x="0" y="5"/>
                  </a:cubicBezTo>
                  <a:cubicBezTo>
                    <a:pt x="1" y="4"/>
                    <a:pt x="3" y="2"/>
                    <a:pt x="4" y="0"/>
                  </a:cubicBezTo>
                  <a:cubicBezTo>
                    <a:pt x="5" y="2"/>
                    <a:pt x="6" y="4"/>
                    <a:pt x="8" y="6"/>
                  </a:cubicBezTo>
                  <a:cubicBezTo>
                    <a:pt x="6" y="8"/>
                    <a:pt x="5" y="10"/>
                    <a:pt x="4"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7" name="Freeform 1172"/>
            <p:cNvSpPr>
              <a:spLocks/>
            </p:cNvSpPr>
            <p:nvPr userDrawn="1"/>
          </p:nvSpPr>
          <p:spPr bwMode="auto">
            <a:xfrm>
              <a:off x="344" y="181"/>
              <a:ext cx="3" cy="5"/>
            </a:xfrm>
            <a:custGeom>
              <a:avLst/>
              <a:gdLst>
                <a:gd name="T0" fmla="*/ 4 w 7"/>
                <a:gd name="T1" fmla="*/ 10 h 10"/>
                <a:gd name="T2" fmla="*/ 4 w 7"/>
                <a:gd name="T3" fmla="*/ 10 h 10"/>
                <a:gd name="T4" fmla="*/ 0 w 7"/>
                <a:gd name="T5" fmla="*/ 5 h 10"/>
                <a:gd name="T6" fmla="*/ 3 w 7"/>
                <a:gd name="T7" fmla="*/ 0 h 10"/>
                <a:gd name="T8" fmla="*/ 7 w 7"/>
                <a:gd name="T9" fmla="*/ 6 h 10"/>
                <a:gd name="T10" fmla="*/ 4 w 7"/>
                <a:gd name="T11" fmla="*/ 10 h 10"/>
              </a:gdLst>
              <a:ahLst/>
              <a:cxnLst>
                <a:cxn ang="0">
                  <a:pos x="T0" y="T1"/>
                </a:cxn>
                <a:cxn ang="0">
                  <a:pos x="T2" y="T3"/>
                </a:cxn>
                <a:cxn ang="0">
                  <a:pos x="T4" y="T5"/>
                </a:cxn>
                <a:cxn ang="0">
                  <a:pos x="T6" y="T7"/>
                </a:cxn>
                <a:cxn ang="0">
                  <a:pos x="T8" y="T9"/>
                </a:cxn>
                <a:cxn ang="0">
                  <a:pos x="T10" y="T11"/>
                </a:cxn>
              </a:cxnLst>
              <a:rect l="0" t="0" r="r" b="b"/>
              <a:pathLst>
                <a:path w="7" h="10">
                  <a:moveTo>
                    <a:pt x="4" y="10"/>
                  </a:moveTo>
                  <a:lnTo>
                    <a:pt x="4" y="10"/>
                  </a:lnTo>
                  <a:cubicBezTo>
                    <a:pt x="3" y="8"/>
                    <a:pt x="1" y="6"/>
                    <a:pt x="0" y="5"/>
                  </a:cubicBezTo>
                  <a:cubicBezTo>
                    <a:pt x="1" y="3"/>
                    <a:pt x="2" y="2"/>
                    <a:pt x="3" y="0"/>
                  </a:cubicBezTo>
                  <a:cubicBezTo>
                    <a:pt x="5" y="2"/>
                    <a:pt x="6" y="4"/>
                    <a:pt x="7" y="6"/>
                  </a:cubicBezTo>
                  <a:cubicBezTo>
                    <a:pt x="6" y="7"/>
                    <a:pt x="5" y="9"/>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8" name="Freeform 1173"/>
            <p:cNvSpPr>
              <a:spLocks/>
            </p:cNvSpPr>
            <p:nvPr userDrawn="1"/>
          </p:nvSpPr>
          <p:spPr bwMode="auto">
            <a:xfrm>
              <a:off x="341" y="183"/>
              <a:ext cx="4" cy="5"/>
            </a:xfrm>
            <a:custGeom>
              <a:avLst/>
              <a:gdLst>
                <a:gd name="T0" fmla="*/ 4 w 8"/>
                <a:gd name="T1" fmla="*/ 10 h 10"/>
                <a:gd name="T2" fmla="*/ 4 w 8"/>
                <a:gd name="T3" fmla="*/ 10 h 10"/>
                <a:gd name="T4" fmla="*/ 4 w 8"/>
                <a:gd name="T5" fmla="*/ 10 h 10"/>
                <a:gd name="T6" fmla="*/ 4 w 8"/>
                <a:gd name="T7" fmla="*/ 9 h 10"/>
                <a:gd name="T8" fmla="*/ 4 w 8"/>
                <a:gd name="T9" fmla="*/ 9 h 10"/>
                <a:gd name="T10" fmla="*/ 3 w 8"/>
                <a:gd name="T11" fmla="*/ 9 h 10"/>
                <a:gd name="T12" fmla="*/ 0 w 8"/>
                <a:gd name="T13" fmla="*/ 4 h 10"/>
                <a:gd name="T14" fmla="*/ 4 w 8"/>
                <a:gd name="T15" fmla="*/ 0 h 10"/>
                <a:gd name="T16" fmla="*/ 8 w 8"/>
                <a:gd name="T17" fmla="*/ 6 h 10"/>
                <a:gd name="T18" fmla="*/ 4 w 8"/>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4" y="10"/>
                  </a:moveTo>
                  <a:lnTo>
                    <a:pt x="4" y="10"/>
                  </a:lnTo>
                  <a:lnTo>
                    <a:pt x="4" y="10"/>
                  </a:lnTo>
                  <a:cubicBezTo>
                    <a:pt x="4" y="9"/>
                    <a:pt x="4" y="9"/>
                    <a:pt x="4" y="9"/>
                  </a:cubicBezTo>
                  <a:lnTo>
                    <a:pt x="4" y="9"/>
                  </a:lnTo>
                  <a:cubicBezTo>
                    <a:pt x="4" y="9"/>
                    <a:pt x="4" y="9"/>
                    <a:pt x="3" y="9"/>
                  </a:cubicBezTo>
                  <a:cubicBezTo>
                    <a:pt x="2" y="7"/>
                    <a:pt x="1" y="6"/>
                    <a:pt x="0" y="4"/>
                  </a:cubicBezTo>
                  <a:cubicBezTo>
                    <a:pt x="1" y="3"/>
                    <a:pt x="3" y="2"/>
                    <a:pt x="4" y="0"/>
                  </a:cubicBezTo>
                  <a:cubicBezTo>
                    <a:pt x="6" y="2"/>
                    <a:pt x="7" y="4"/>
                    <a:pt x="8" y="6"/>
                  </a:cubicBezTo>
                  <a:cubicBezTo>
                    <a:pt x="7" y="7"/>
                    <a:pt x="6" y="9"/>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9" name="Freeform 1174"/>
            <p:cNvSpPr>
              <a:spLocks/>
            </p:cNvSpPr>
            <p:nvPr userDrawn="1"/>
          </p:nvSpPr>
          <p:spPr bwMode="auto">
            <a:xfrm>
              <a:off x="340" y="186"/>
              <a:ext cx="2" cy="2"/>
            </a:xfrm>
            <a:custGeom>
              <a:avLst/>
              <a:gdLst>
                <a:gd name="T0" fmla="*/ 6 w 6"/>
                <a:gd name="T1" fmla="*/ 4 h 5"/>
                <a:gd name="T2" fmla="*/ 6 w 6"/>
                <a:gd name="T3" fmla="*/ 4 h 5"/>
                <a:gd name="T4" fmla="*/ 1 w 6"/>
                <a:gd name="T5" fmla="*/ 5 h 5"/>
                <a:gd name="T6" fmla="*/ 0 w 6"/>
                <a:gd name="T7" fmla="*/ 4 h 5"/>
                <a:gd name="T8" fmla="*/ 4 w 6"/>
                <a:gd name="T9" fmla="*/ 0 h 5"/>
                <a:gd name="T10" fmla="*/ 6 w 6"/>
                <a:gd name="T11" fmla="*/ 4 h 5"/>
              </a:gdLst>
              <a:ahLst/>
              <a:cxnLst>
                <a:cxn ang="0">
                  <a:pos x="T0" y="T1"/>
                </a:cxn>
                <a:cxn ang="0">
                  <a:pos x="T2" y="T3"/>
                </a:cxn>
                <a:cxn ang="0">
                  <a:pos x="T4" y="T5"/>
                </a:cxn>
                <a:cxn ang="0">
                  <a:pos x="T6" y="T7"/>
                </a:cxn>
                <a:cxn ang="0">
                  <a:pos x="T8" y="T9"/>
                </a:cxn>
                <a:cxn ang="0">
                  <a:pos x="T10" y="T11"/>
                </a:cxn>
              </a:cxnLst>
              <a:rect l="0" t="0" r="r" b="b"/>
              <a:pathLst>
                <a:path w="6" h="5">
                  <a:moveTo>
                    <a:pt x="6" y="4"/>
                  </a:moveTo>
                  <a:lnTo>
                    <a:pt x="6" y="4"/>
                  </a:lnTo>
                  <a:cubicBezTo>
                    <a:pt x="5" y="4"/>
                    <a:pt x="3" y="4"/>
                    <a:pt x="1" y="5"/>
                  </a:cubicBezTo>
                  <a:cubicBezTo>
                    <a:pt x="0" y="5"/>
                    <a:pt x="0" y="4"/>
                    <a:pt x="0" y="4"/>
                  </a:cubicBezTo>
                  <a:cubicBezTo>
                    <a:pt x="1" y="2"/>
                    <a:pt x="2" y="1"/>
                    <a:pt x="4" y="0"/>
                  </a:cubicBezTo>
                  <a:cubicBezTo>
                    <a:pt x="4" y="1"/>
                    <a:pt x="5" y="2"/>
                    <a:pt x="6"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0" name="Freeform 1175"/>
            <p:cNvSpPr>
              <a:spLocks/>
            </p:cNvSpPr>
            <p:nvPr userDrawn="1"/>
          </p:nvSpPr>
          <p:spPr bwMode="auto">
            <a:xfrm>
              <a:off x="343" y="188"/>
              <a:ext cx="0"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cubicBezTo>
                    <a:pt x="0" y="0"/>
                    <a:pt x="0" y="0"/>
                    <a:pt x="1" y="0"/>
                  </a:cubicBezTo>
                  <a:lnTo>
                    <a:pt x="1"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1" name="Freeform 1176"/>
            <p:cNvSpPr>
              <a:spLocks/>
            </p:cNvSpPr>
            <p:nvPr userDrawn="1"/>
          </p:nvSpPr>
          <p:spPr bwMode="auto">
            <a:xfrm>
              <a:off x="337" y="187"/>
              <a:ext cx="3" cy="2"/>
            </a:xfrm>
            <a:custGeom>
              <a:avLst/>
              <a:gdLst>
                <a:gd name="T0" fmla="*/ 5 w 5"/>
                <a:gd name="T1" fmla="*/ 2 h 4"/>
                <a:gd name="T2" fmla="*/ 5 w 5"/>
                <a:gd name="T3" fmla="*/ 2 h 4"/>
                <a:gd name="T4" fmla="*/ 1 w 5"/>
                <a:gd name="T5" fmla="*/ 4 h 4"/>
                <a:gd name="T6" fmla="*/ 0 w 5"/>
                <a:gd name="T7" fmla="*/ 4 h 4"/>
                <a:gd name="T8" fmla="*/ 0 w 5"/>
                <a:gd name="T9" fmla="*/ 4 h 4"/>
                <a:gd name="T10" fmla="*/ 4 w 5"/>
                <a:gd name="T11" fmla="*/ 0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lnTo>
                    <a:pt x="5" y="2"/>
                  </a:lnTo>
                  <a:cubicBezTo>
                    <a:pt x="4" y="2"/>
                    <a:pt x="3" y="3"/>
                    <a:pt x="1" y="4"/>
                  </a:cubicBezTo>
                  <a:cubicBezTo>
                    <a:pt x="1" y="4"/>
                    <a:pt x="1" y="4"/>
                    <a:pt x="0" y="4"/>
                  </a:cubicBezTo>
                  <a:lnTo>
                    <a:pt x="0" y="4"/>
                  </a:lnTo>
                  <a:cubicBezTo>
                    <a:pt x="1" y="2"/>
                    <a:pt x="3" y="1"/>
                    <a:pt x="4" y="0"/>
                  </a:cubicBezTo>
                  <a:cubicBezTo>
                    <a:pt x="4" y="1"/>
                    <a:pt x="5" y="1"/>
                    <a:pt x="5"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2" name="Freeform 1177"/>
            <p:cNvSpPr>
              <a:spLocks/>
            </p:cNvSpPr>
            <p:nvPr userDrawn="1"/>
          </p:nvSpPr>
          <p:spPr bwMode="auto">
            <a:xfrm>
              <a:off x="341" y="191"/>
              <a:ext cx="0"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lnTo>
                    <a:pt x="1" y="0"/>
                  </a:lnTo>
                  <a:lnTo>
                    <a:pt x="0" y="0"/>
                  </a:lnTo>
                  <a:lnTo>
                    <a:pt x="1" y="0"/>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3" name="Freeform 1178"/>
            <p:cNvSpPr>
              <a:spLocks/>
            </p:cNvSpPr>
            <p:nvPr userDrawn="1"/>
          </p:nvSpPr>
          <p:spPr bwMode="auto">
            <a:xfrm>
              <a:off x="340" y="192"/>
              <a:ext cx="2" cy="2"/>
            </a:xfrm>
            <a:custGeom>
              <a:avLst/>
              <a:gdLst>
                <a:gd name="T0" fmla="*/ 2 w 5"/>
                <a:gd name="T1" fmla="*/ 3 h 3"/>
                <a:gd name="T2" fmla="*/ 2 w 5"/>
                <a:gd name="T3" fmla="*/ 3 h 3"/>
                <a:gd name="T4" fmla="*/ 0 w 5"/>
                <a:gd name="T5" fmla="*/ 3 h 3"/>
                <a:gd name="T6" fmla="*/ 5 w 5"/>
                <a:gd name="T7" fmla="*/ 0 h 3"/>
                <a:gd name="T8" fmla="*/ 5 w 5"/>
                <a:gd name="T9" fmla="*/ 0 h 3"/>
                <a:gd name="T10" fmla="*/ 2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2" y="3"/>
                  </a:moveTo>
                  <a:lnTo>
                    <a:pt x="2" y="3"/>
                  </a:lnTo>
                  <a:cubicBezTo>
                    <a:pt x="1" y="3"/>
                    <a:pt x="1" y="3"/>
                    <a:pt x="0" y="3"/>
                  </a:cubicBezTo>
                  <a:cubicBezTo>
                    <a:pt x="2" y="2"/>
                    <a:pt x="3" y="1"/>
                    <a:pt x="5" y="0"/>
                  </a:cubicBezTo>
                  <a:lnTo>
                    <a:pt x="5" y="0"/>
                  </a:lnTo>
                  <a:cubicBezTo>
                    <a:pt x="4" y="1"/>
                    <a:pt x="3" y="2"/>
                    <a:pt x="2"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4" name="Freeform 1179"/>
            <p:cNvSpPr>
              <a:spLocks/>
            </p:cNvSpPr>
            <p:nvPr userDrawn="1"/>
          </p:nvSpPr>
          <p:spPr bwMode="auto">
            <a:xfrm>
              <a:off x="345" y="184"/>
              <a:ext cx="4" cy="4"/>
            </a:xfrm>
            <a:custGeom>
              <a:avLst/>
              <a:gdLst>
                <a:gd name="T0" fmla="*/ 3 w 7"/>
                <a:gd name="T1" fmla="*/ 9 h 9"/>
                <a:gd name="T2" fmla="*/ 3 w 7"/>
                <a:gd name="T3" fmla="*/ 9 h 9"/>
                <a:gd name="T4" fmla="*/ 0 w 7"/>
                <a:gd name="T5" fmla="*/ 4 h 9"/>
                <a:gd name="T6" fmla="*/ 4 w 7"/>
                <a:gd name="T7" fmla="*/ 0 h 9"/>
                <a:gd name="T8" fmla="*/ 7 w 7"/>
                <a:gd name="T9" fmla="*/ 4 h 9"/>
                <a:gd name="T10" fmla="*/ 3 w 7"/>
                <a:gd name="T11" fmla="*/ 9 h 9"/>
              </a:gdLst>
              <a:ahLst/>
              <a:cxnLst>
                <a:cxn ang="0">
                  <a:pos x="T0" y="T1"/>
                </a:cxn>
                <a:cxn ang="0">
                  <a:pos x="T2" y="T3"/>
                </a:cxn>
                <a:cxn ang="0">
                  <a:pos x="T4" y="T5"/>
                </a:cxn>
                <a:cxn ang="0">
                  <a:pos x="T6" y="T7"/>
                </a:cxn>
                <a:cxn ang="0">
                  <a:pos x="T8" y="T9"/>
                </a:cxn>
                <a:cxn ang="0">
                  <a:pos x="T10" y="T11"/>
                </a:cxn>
              </a:cxnLst>
              <a:rect l="0" t="0" r="r" b="b"/>
              <a:pathLst>
                <a:path w="7" h="9">
                  <a:moveTo>
                    <a:pt x="3" y="9"/>
                  </a:moveTo>
                  <a:lnTo>
                    <a:pt x="3" y="9"/>
                  </a:lnTo>
                  <a:cubicBezTo>
                    <a:pt x="2" y="7"/>
                    <a:pt x="1" y="6"/>
                    <a:pt x="0" y="4"/>
                  </a:cubicBezTo>
                  <a:cubicBezTo>
                    <a:pt x="2" y="3"/>
                    <a:pt x="3" y="1"/>
                    <a:pt x="4" y="0"/>
                  </a:cubicBezTo>
                  <a:cubicBezTo>
                    <a:pt x="5" y="1"/>
                    <a:pt x="6" y="3"/>
                    <a:pt x="7" y="4"/>
                  </a:cubicBezTo>
                  <a:cubicBezTo>
                    <a:pt x="6" y="6"/>
                    <a:pt x="4" y="7"/>
                    <a:pt x="3"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5" name="Freeform 1180"/>
            <p:cNvSpPr>
              <a:spLocks/>
            </p:cNvSpPr>
            <p:nvPr userDrawn="1"/>
          </p:nvSpPr>
          <p:spPr bwMode="auto">
            <a:xfrm>
              <a:off x="344" y="186"/>
              <a:ext cx="3" cy="4"/>
            </a:xfrm>
            <a:custGeom>
              <a:avLst/>
              <a:gdLst>
                <a:gd name="T0" fmla="*/ 3 w 7"/>
                <a:gd name="T1" fmla="*/ 8 h 8"/>
                <a:gd name="T2" fmla="*/ 3 w 7"/>
                <a:gd name="T3" fmla="*/ 8 h 8"/>
                <a:gd name="T4" fmla="*/ 0 w 7"/>
                <a:gd name="T5" fmla="*/ 4 h 8"/>
                <a:gd name="T6" fmla="*/ 4 w 7"/>
                <a:gd name="T7" fmla="*/ 0 h 8"/>
                <a:gd name="T8" fmla="*/ 7 w 7"/>
                <a:gd name="T9" fmla="*/ 4 h 8"/>
                <a:gd name="T10" fmla="*/ 3 w 7"/>
                <a:gd name="T11" fmla="*/ 8 h 8"/>
              </a:gdLst>
              <a:ahLst/>
              <a:cxnLst>
                <a:cxn ang="0">
                  <a:pos x="T0" y="T1"/>
                </a:cxn>
                <a:cxn ang="0">
                  <a:pos x="T2" y="T3"/>
                </a:cxn>
                <a:cxn ang="0">
                  <a:pos x="T4" y="T5"/>
                </a:cxn>
                <a:cxn ang="0">
                  <a:pos x="T6" y="T7"/>
                </a:cxn>
                <a:cxn ang="0">
                  <a:pos x="T8" y="T9"/>
                </a:cxn>
                <a:cxn ang="0">
                  <a:pos x="T10" y="T11"/>
                </a:cxn>
              </a:cxnLst>
              <a:rect l="0" t="0" r="r" b="b"/>
              <a:pathLst>
                <a:path w="7" h="8">
                  <a:moveTo>
                    <a:pt x="3" y="8"/>
                  </a:moveTo>
                  <a:lnTo>
                    <a:pt x="3" y="8"/>
                  </a:lnTo>
                  <a:cubicBezTo>
                    <a:pt x="2" y="7"/>
                    <a:pt x="1" y="5"/>
                    <a:pt x="0" y="4"/>
                  </a:cubicBezTo>
                  <a:cubicBezTo>
                    <a:pt x="1" y="3"/>
                    <a:pt x="2" y="1"/>
                    <a:pt x="4" y="0"/>
                  </a:cubicBezTo>
                  <a:cubicBezTo>
                    <a:pt x="5" y="1"/>
                    <a:pt x="6" y="3"/>
                    <a:pt x="7" y="4"/>
                  </a:cubicBezTo>
                  <a:cubicBezTo>
                    <a:pt x="5" y="6"/>
                    <a:pt x="4" y="7"/>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6" name="Freeform 1181"/>
            <p:cNvSpPr>
              <a:spLocks/>
            </p:cNvSpPr>
            <p:nvPr userDrawn="1"/>
          </p:nvSpPr>
          <p:spPr bwMode="auto">
            <a:xfrm>
              <a:off x="341" y="189"/>
              <a:ext cx="4" cy="3"/>
            </a:xfrm>
            <a:custGeom>
              <a:avLst/>
              <a:gdLst>
                <a:gd name="T0" fmla="*/ 3 w 7"/>
                <a:gd name="T1" fmla="*/ 8 h 8"/>
                <a:gd name="T2" fmla="*/ 3 w 7"/>
                <a:gd name="T3" fmla="*/ 8 h 8"/>
                <a:gd name="T4" fmla="*/ 2 w 7"/>
                <a:gd name="T5" fmla="*/ 7 h 8"/>
                <a:gd name="T6" fmla="*/ 4 w 7"/>
                <a:gd name="T7" fmla="*/ 5 h 8"/>
                <a:gd name="T8" fmla="*/ 3 w 7"/>
                <a:gd name="T9" fmla="*/ 5 h 8"/>
                <a:gd name="T10" fmla="*/ 1 w 7"/>
                <a:gd name="T11" fmla="*/ 4 h 8"/>
                <a:gd name="T12" fmla="*/ 0 w 7"/>
                <a:gd name="T13" fmla="*/ 3 h 8"/>
                <a:gd name="T14" fmla="*/ 4 w 7"/>
                <a:gd name="T15" fmla="*/ 0 h 8"/>
                <a:gd name="T16" fmla="*/ 7 w 7"/>
                <a:gd name="T17" fmla="*/ 4 h 8"/>
                <a:gd name="T18" fmla="*/ 3 w 7"/>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3" y="8"/>
                  </a:moveTo>
                  <a:lnTo>
                    <a:pt x="3" y="8"/>
                  </a:lnTo>
                  <a:lnTo>
                    <a:pt x="2" y="7"/>
                  </a:lnTo>
                  <a:cubicBezTo>
                    <a:pt x="3" y="6"/>
                    <a:pt x="4" y="6"/>
                    <a:pt x="4" y="5"/>
                  </a:cubicBezTo>
                  <a:lnTo>
                    <a:pt x="3" y="5"/>
                  </a:lnTo>
                  <a:cubicBezTo>
                    <a:pt x="3" y="5"/>
                    <a:pt x="2" y="4"/>
                    <a:pt x="1" y="4"/>
                  </a:cubicBezTo>
                  <a:lnTo>
                    <a:pt x="0" y="3"/>
                  </a:lnTo>
                  <a:cubicBezTo>
                    <a:pt x="2" y="2"/>
                    <a:pt x="3" y="1"/>
                    <a:pt x="4" y="0"/>
                  </a:cubicBezTo>
                  <a:cubicBezTo>
                    <a:pt x="5" y="1"/>
                    <a:pt x="6" y="2"/>
                    <a:pt x="7" y="4"/>
                  </a:cubicBezTo>
                  <a:cubicBezTo>
                    <a:pt x="5" y="5"/>
                    <a:pt x="4" y="6"/>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7" name="Freeform 1182"/>
            <p:cNvSpPr>
              <a:spLocks/>
            </p:cNvSpPr>
            <p:nvPr userDrawn="1"/>
          </p:nvSpPr>
          <p:spPr bwMode="auto">
            <a:xfrm>
              <a:off x="341" y="193"/>
              <a:ext cx="2" cy="2"/>
            </a:xfrm>
            <a:custGeom>
              <a:avLst/>
              <a:gdLst>
                <a:gd name="T0" fmla="*/ 3 w 5"/>
                <a:gd name="T1" fmla="*/ 0 h 5"/>
                <a:gd name="T2" fmla="*/ 3 w 5"/>
                <a:gd name="T3" fmla="*/ 0 h 5"/>
                <a:gd name="T4" fmla="*/ 5 w 5"/>
                <a:gd name="T5" fmla="*/ 4 h 5"/>
                <a:gd name="T6" fmla="*/ 4 w 5"/>
                <a:gd name="T7" fmla="*/ 5 h 5"/>
                <a:gd name="T8" fmla="*/ 0 w 5"/>
                <a:gd name="T9" fmla="*/ 4 h 5"/>
                <a:gd name="T10" fmla="*/ 0 w 5"/>
                <a:gd name="T11" fmla="*/ 4 h 5"/>
                <a:gd name="T12" fmla="*/ 1 w 5"/>
                <a:gd name="T13" fmla="*/ 2 h 5"/>
                <a:gd name="T14" fmla="*/ 1 w 5"/>
                <a:gd name="T15" fmla="*/ 2 h 5"/>
                <a:gd name="T16" fmla="*/ 3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3" y="0"/>
                  </a:moveTo>
                  <a:lnTo>
                    <a:pt x="3" y="0"/>
                  </a:lnTo>
                  <a:cubicBezTo>
                    <a:pt x="4" y="1"/>
                    <a:pt x="5" y="3"/>
                    <a:pt x="5" y="4"/>
                  </a:cubicBezTo>
                  <a:lnTo>
                    <a:pt x="4" y="5"/>
                  </a:lnTo>
                  <a:cubicBezTo>
                    <a:pt x="3" y="5"/>
                    <a:pt x="1" y="4"/>
                    <a:pt x="0" y="4"/>
                  </a:cubicBezTo>
                  <a:lnTo>
                    <a:pt x="0" y="4"/>
                  </a:lnTo>
                  <a:cubicBezTo>
                    <a:pt x="0" y="4"/>
                    <a:pt x="1" y="3"/>
                    <a:pt x="1" y="2"/>
                  </a:cubicBezTo>
                  <a:lnTo>
                    <a:pt x="1" y="2"/>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grpSp>
      <p:grpSp>
        <p:nvGrpSpPr>
          <p:cNvPr id="984" name="Group 1384"/>
          <p:cNvGrpSpPr>
            <a:grpSpLocks/>
          </p:cNvGrpSpPr>
          <p:nvPr/>
        </p:nvGrpSpPr>
        <p:grpSpPr bwMode="auto">
          <a:xfrm>
            <a:off x="369888" y="246063"/>
            <a:ext cx="184150" cy="117475"/>
            <a:chOff x="233" y="155"/>
            <a:chExt cx="116" cy="74"/>
          </a:xfrm>
        </p:grpSpPr>
        <p:sp>
          <p:nvSpPr>
            <p:cNvPr id="1558" name="Freeform 1184"/>
            <p:cNvSpPr>
              <a:spLocks/>
            </p:cNvSpPr>
            <p:nvPr userDrawn="1"/>
          </p:nvSpPr>
          <p:spPr bwMode="auto">
            <a:xfrm>
              <a:off x="343" y="191"/>
              <a:ext cx="3" cy="3"/>
            </a:xfrm>
            <a:custGeom>
              <a:avLst/>
              <a:gdLst>
                <a:gd name="T0" fmla="*/ 4 w 7"/>
                <a:gd name="T1" fmla="*/ 0 h 8"/>
                <a:gd name="T2" fmla="*/ 4 w 7"/>
                <a:gd name="T3" fmla="*/ 0 h 8"/>
                <a:gd name="T4" fmla="*/ 7 w 7"/>
                <a:gd name="T5" fmla="*/ 5 h 8"/>
                <a:gd name="T6" fmla="*/ 2 w 7"/>
                <a:gd name="T7" fmla="*/ 8 h 8"/>
                <a:gd name="T8" fmla="*/ 0 w 7"/>
                <a:gd name="T9" fmla="*/ 4 h 8"/>
                <a:gd name="T10" fmla="*/ 4 w 7"/>
                <a:gd name="T11" fmla="*/ 0 h 8"/>
              </a:gdLst>
              <a:ahLst/>
              <a:cxnLst>
                <a:cxn ang="0">
                  <a:pos x="T0" y="T1"/>
                </a:cxn>
                <a:cxn ang="0">
                  <a:pos x="T2" y="T3"/>
                </a:cxn>
                <a:cxn ang="0">
                  <a:pos x="T4" y="T5"/>
                </a:cxn>
                <a:cxn ang="0">
                  <a:pos x="T6" y="T7"/>
                </a:cxn>
                <a:cxn ang="0">
                  <a:pos x="T8" y="T9"/>
                </a:cxn>
                <a:cxn ang="0">
                  <a:pos x="T10" y="T11"/>
                </a:cxn>
              </a:cxnLst>
              <a:rect l="0" t="0" r="r" b="b"/>
              <a:pathLst>
                <a:path w="7" h="8">
                  <a:moveTo>
                    <a:pt x="4" y="0"/>
                  </a:moveTo>
                  <a:lnTo>
                    <a:pt x="4" y="0"/>
                  </a:lnTo>
                  <a:cubicBezTo>
                    <a:pt x="5" y="2"/>
                    <a:pt x="6" y="4"/>
                    <a:pt x="7" y="5"/>
                  </a:cubicBezTo>
                  <a:cubicBezTo>
                    <a:pt x="6" y="6"/>
                    <a:pt x="4" y="7"/>
                    <a:pt x="2" y="8"/>
                  </a:cubicBezTo>
                  <a:cubicBezTo>
                    <a:pt x="1" y="7"/>
                    <a:pt x="1" y="6"/>
                    <a:pt x="0" y="4"/>
                  </a:cubicBezTo>
                  <a:cubicBezTo>
                    <a:pt x="2" y="3"/>
                    <a:pt x="3" y="2"/>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9" name="Freeform 1185"/>
            <p:cNvSpPr>
              <a:spLocks/>
            </p:cNvSpPr>
            <p:nvPr userDrawn="1"/>
          </p:nvSpPr>
          <p:spPr bwMode="auto">
            <a:xfrm>
              <a:off x="333" y="184"/>
              <a:ext cx="1" cy="2"/>
            </a:xfrm>
            <a:custGeom>
              <a:avLst/>
              <a:gdLst>
                <a:gd name="T0" fmla="*/ 0 w 2"/>
                <a:gd name="T1" fmla="*/ 0 h 3"/>
                <a:gd name="T2" fmla="*/ 0 w 2"/>
                <a:gd name="T3" fmla="*/ 0 h 3"/>
                <a:gd name="T4" fmla="*/ 2 w 2"/>
                <a:gd name="T5" fmla="*/ 1 h 3"/>
                <a:gd name="T6" fmla="*/ 1 w 2"/>
                <a:gd name="T7" fmla="*/ 3 h 3"/>
                <a:gd name="T8" fmla="*/ 0 w 2"/>
                <a:gd name="T9" fmla="*/ 3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lnTo>
                    <a:pt x="0" y="0"/>
                  </a:lnTo>
                  <a:lnTo>
                    <a:pt x="2" y="1"/>
                  </a:lnTo>
                  <a:lnTo>
                    <a:pt x="1" y="3"/>
                  </a:lnTo>
                  <a:lnTo>
                    <a:pt x="0" y="3"/>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0" name="Freeform 1186"/>
            <p:cNvSpPr>
              <a:spLocks/>
            </p:cNvSpPr>
            <p:nvPr userDrawn="1"/>
          </p:nvSpPr>
          <p:spPr bwMode="auto">
            <a:xfrm>
              <a:off x="333" y="182"/>
              <a:ext cx="1" cy="2"/>
            </a:xfrm>
            <a:custGeom>
              <a:avLst/>
              <a:gdLst>
                <a:gd name="T0" fmla="*/ 0 w 2"/>
                <a:gd name="T1" fmla="*/ 0 h 3"/>
                <a:gd name="T2" fmla="*/ 0 w 2"/>
                <a:gd name="T3" fmla="*/ 0 h 3"/>
                <a:gd name="T4" fmla="*/ 2 w 2"/>
                <a:gd name="T5" fmla="*/ 1 h 3"/>
                <a:gd name="T6" fmla="*/ 2 w 2"/>
                <a:gd name="T7" fmla="*/ 3 h 3"/>
                <a:gd name="T8" fmla="*/ 0 w 2"/>
                <a:gd name="T9" fmla="*/ 3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lnTo>
                    <a:pt x="0" y="0"/>
                  </a:lnTo>
                  <a:lnTo>
                    <a:pt x="2" y="1"/>
                  </a:lnTo>
                  <a:lnTo>
                    <a:pt x="2" y="3"/>
                  </a:lnTo>
                  <a:lnTo>
                    <a:pt x="0" y="3"/>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1" name="Freeform 1187"/>
            <p:cNvSpPr>
              <a:spLocks/>
            </p:cNvSpPr>
            <p:nvPr userDrawn="1"/>
          </p:nvSpPr>
          <p:spPr bwMode="auto">
            <a:xfrm>
              <a:off x="333" y="181"/>
              <a:ext cx="2" cy="1"/>
            </a:xfrm>
            <a:custGeom>
              <a:avLst/>
              <a:gdLst>
                <a:gd name="T0" fmla="*/ 0 w 3"/>
                <a:gd name="T1" fmla="*/ 0 h 3"/>
                <a:gd name="T2" fmla="*/ 0 w 3"/>
                <a:gd name="T3" fmla="*/ 0 h 3"/>
                <a:gd name="T4" fmla="*/ 3 w 3"/>
                <a:gd name="T5" fmla="*/ 1 h 3"/>
                <a:gd name="T6" fmla="*/ 2 w 3"/>
                <a:gd name="T7" fmla="*/ 3 h 3"/>
                <a:gd name="T8" fmla="*/ 0 w 3"/>
                <a:gd name="T9" fmla="*/ 3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0"/>
                  </a:lnTo>
                  <a:lnTo>
                    <a:pt x="3" y="1"/>
                  </a:lnTo>
                  <a:lnTo>
                    <a:pt x="2" y="3"/>
                  </a:lnTo>
                  <a:lnTo>
                    <a:pt x="0" y="3"/>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2" name="Freeform 1188"/>
            <p:cNvSpPr>
              <a:spLocks/>
            </p:cNvSpPr>
            <p:nvPr userDrawn="1"/>
          </p:nvSpPr>
          <p:spPr bwMode="auto">
            <a:xfrm>
              <a:off x="333" y="179"/>
              <a:ext cx="2" cy="1"/>
            </a:xfrm>
            <a:custGeom>
              <a:avLst/>
              <a:gdLst>
                <a:gd name="T0" fmla="*/ 1 w 3"/>
                <a:gd name="T1" fmla="*/ 0 h 3"/>
                <a:gd name="T2" fmla="*/ 1 w 3"/>
                <a:gd name="T3" fmla="*/ 0 h 3"/>
                <a:gd name="T4" fmla="*/ 3 w 3"/>
                <a:gd name="T5" fmla="*/ 1 h 3"/>
                <a:gd name="T6" fmla="*/ 3 w 3"/>
                <a:gd name="T7" fmla="*/ 3 h 3"/>
                <a:gd name="T8" fmla="*/ 0 w 3"/>
                <a:gd name="T9" fmla="*/ 2 h 3"/>
                <a:gd name="T10" fmla="*/ 1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1" y="0"/>
                  </a:moveTo>
                  <a:lnTo>
                    <a:pt x="1" y="0"/>
                  </a:lnTo>
                  <a:lnTo>
                    <a:pt x="3" y="1"/>
                  </a:lnTo>
                  <a:lnTo>
                    <a:pt x="3" y="3"/>
                  </a:lnTo>
                  <a:lnTo>
                    <a:pt x="0" y="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3" name="Freeform 1189"/>
            <p:cNvSpPr>
              <a:spLocks/>
            </p:cNvSpPr>
            <p:nvPr userDrawn="1"/>
          </p:nvSpPr>
          <p:spPr bwMode="auto">
            <a:xfrm>
              <a:off x="334" y="177"/>
              <a:ext cx="1" cy="1"/>
            </a:xfrm>
            <a:custGeom>
              <a:avLst/>
              <a:gdLst>
                <a:gd name="T0" fmla="*/ 0 w 3"/>
                <a:gd name="T1" fmla="*/ 0 h 3"/>
                <a:gd name="T2" fmla="*/ 0 w 3"/>
                <a:gd name="T3" fmla="*/ 0 h 3"/>
                <a:gd name="T4" fmla="*/ 3 w 3"/>
                <a:gd name="T5" fmla="*/ 1 h 3"/>
                <a:gd name="T6" fmla="*/ 2 w 3"/>
                <a:gd name="T7" fmla="*/ 3 h 3"/>
                <a:gd name="T8" fmla="*/ 0 w 3"/>
                <a:gd name="T9" fmla="*/ 2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0"/>
                  </a:lnTo>
                  <a:lnTo>
                    <a:pt x="3" y="1"/>
                  </a:lnTo>
                  <a:lnTo>
                    <a:pt x="2" y="3"/>
                  </a:lnTo>
                  <a:lnTo>
                    <a:pt x="0" y="2"/>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4" name="Freeform 1190"/>
            <p:cNvSpPr>
              <a:spLocks/>
            </p:cNvSpPr>
            <p:nvPr userDrawn="1"/>
          </p:nvSpPr>
          <p:spPr bwMode="auto">
            <a:xfrm>
              <a:off x="334" y="176"/>
              <a:ext cx="1" cy="0"/>
            </a:xfrm>
            <a:custGeom>
              <a:avLst/>
              <a:gdLst>
                <a:gd name="T0" fmla="*/ 0 w 3"/>
                <a:gd name="T1" fmla="*/ 0 h 2"/>
                <a:gd name="T2" fmla="*/ 0 w 3"/>
                <a:gd name="T3" fmla="*/ 0 h 2"/>
                <a:gd name="T4" fmla="*/ 3 w 3"/>
                <a:gd name="T5" fmla="*/ 0 h 2"/>
                <a:gd name="T6" fmla="*/ 3 w 3"/>
                <a:gd name="T7" fmla="*/ 2 h 2"/>
                <a:gd name="T8" fmla="*/ 0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0"/>
                  </a:lnTo>
                  <a:lnTo>
                    <a:pt x="3" y="0"/>
                  </a:lnTo>
                  <a:lnTo>
                    <a:pt x="3"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5" name="Freeform 1191"/>
            <p:cNvSpPr>
              <a:spLocks/>
            </p:cNvSpPr>
            <p:nvPr userDrawn="1"/>
          </p:nvSpPr>
          <p:spPr bwMode="auto">
            <a:xfrm>
              <a:off x="334" y="174"/>
              <a:ext cx="2" cy="1"/>
            </a:xfrm>
            <a:custGeom>
              <a:avLst/>
              <a:gdLst>
                <a:gd name="T0" fmla="*/ 0 w 4"/>
                <a:gd name="T1" fmla="*/ 0 h 2"/>
                <a:gd name="T2" fmla="*/ 0 w 4"/>
                <a:gd name="T3" fmla="*/ 0 h 2"/>
                <a:gd name="T4" fmla="*/ 4 w 4"/>
                <a:gd name="T5" fmla="*/ 0 h 2"/>
                <a:gd name="T6" fmla="*/ 4 w 4"/>
                <a:gd name="T7" fmla="*/ 2 h 2"/>
                <a:gd name="T8" fmla="*/ 0 w 4"/>
                <a:gd name="T9" fmla="*/ 1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lnTo>
                    <a:pt x="0" y="0"/>
                  </a:lnTo>
                  <a:lnTo>
                    <a:pt x="4" y="0"/>
                  </a:lnTo>
                  <a:lnTo>
                    <a:pt x="4"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6" name="Freeform 1192"/>
            <p:cNvSpPr>
              <a:spLocks/>
            </p:cNvSpPr>
            <p:nvPr userDrawn="1"/>
          </p:nvSpPr>
          <p:spPr bwMode="auto">
            <a:xfrm>
              <a:off x="332" y="198"/>
              <a:ext cx="1" cy="1"/>
            </a:xfrm>
            <a:custGeom>
              <a:avLst/>
              <a:gdLst>
                <a:gd name="T0" fmla="*/ 1 w 2"/>
                <a:gd name="T1" fmla="*/ 1 h 1"/>
                <a:gd name="T2" fmla="*/ 1 w 2"/>
                <a:gd name="T3" fmla="*/ 1 h 1"/>
                <a:gd name="T4" fmla="*/ 0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lnTo>
                    <a:pt x="1" y="1"/>
                  </a:lnTo>
                  <a:cubicBezTo>
                    <a:pt x="1" y="0"/>
                    <a:pt x="0" y="0"/>
                    <a:pt x="0" y="0"/>
                  </a:cubicBezTo>
                  <a:lnTo>
                    <a:pt x="2" y="0"/>
                  </a:lnTo>
                  <a:cubicBezTo>
                    <a:pt x="1" y="0"/>
                    <a:pt x="1" y="0"/>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7" name="Freeform 1193"/>
            <p:cNvSpPr>
              <a:spLocks/>
            </p:cNvSpPr>
            <p:nvPr userDrawn="1"/>
          </p:nvSpPr>
          <p:spPr bwMode="auto">
            <a:xfrm>
              <a:off x="332" y="199"/>
              <a:ext cx="1" cy="1"/>
            </a:xfrm>
            <a:custGeom>
              <a:avLst/>
              <a:gdLst>
                <a:gd name="T0" fmla="*/ 2 w 2"/>
                <a:gd name="T1" fmla="*/ 2 h 2"/>
                <a:gd name="T2" fmla="*/ 2 w 2"/>
                <a:gd name="T3" fmla="*/ 2 h 2"/>
                <a:gd name="T4" fmla="*/ 0 w 2"/>
                <a:gd name="T5" fmla="*/ 2 h 2"/>
                <a:gd name="T6" fmla="*/ 1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2"/>
                  </a:lnTo>
                  <a:lnTo>
                    <a:pt x="0" y="2"/>
                  </a:lnTo>
                  <a:cubicBezTo>
                    <a:pt x="0" y="1"/>
                    <a:pt x="1" y="1"/>
                    <a:pt x="1" y="0"/>
                  </a:cubicBezTo>
                  <a:cubicBezTo>
                    <a:pt x="1" y="1"/>
                    <a:pt x="1" y="1"/>
                    <a:pt x="2"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8" name="Freeform 1194"/>
            <p:cNvSpPr>
              <a:spLocks/>
            </p:cNvSpPr>
            <p:nvPr userDrawn="1"/>
          </p:nvSpPr>
          <p:spPr bwMode="auto">
            <a:xfrm>
              <a:off x="335" y="198"/>
              <a:ext cx="0"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0" y="0"/>
                  </a:cubicBezTo>
                  <a:lnTo>
                    <a:pt x="1" y="0"/>
                  </a:lnTo>
                  <a:cubicBezTo>
                    <a:pt x="1" y="0"/>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9" name="Freeform 1195"/>
            <p:cNvSpPr>
              <a:spLocks/>
            </p:cNvSpPr>
            <p:nvPr userDrawn="1"/>
          </p:nvSpPr>
          <p:spPr bwMode="auto">
            <a:xfrm>
              <a:off x="334" y="200"/>
              <a:ext cx="1" cy="0"/>
            </a:xfrm>
            <a:custGeom>
              <a:avLst/>
              <a:gdLst>
                <a:gd name="T0" fmla="*/ 2 w 2"/>
                <a:gd name="T1" fmla="*/ 1 h 1"/>
                <a:gd name="T2" fmla="*/ 2 w 2"/>
                <a:gd name="T3" fmla="*/ 1 h 1"/>
                <a:gd name="T4" fmla="*/ 0 w 2"/>
                <a:gd name="T5" fmla="*/ 1 h 1"/>
                <a:gd name="T6" fmla="*/ 1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2" y="1"/>
                  </a:lnTo>
                  <a:lnTo>
                    <a:pt x="0" y="1"/>
                  </a:lnTo>
                  <a:cubicBezTo>
                    <a:pt x="1" y="1"/>
                    <a:pt x="1" y="0"/>
                    <a:pt x="1" y="0"/>
                  </a:cubicBezTo>
                  <a:cubicBezTo>
                    <a:pt x="1" y="0"/>
                    <a:pt x="2"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0" name="Freeform 1196"/>
            <p:cNvSpPr>
              <a:spLocks/>
            </p:cNvSpPr>
            <p:nvPr userDrawn="1"/>
          </p:nvSpPr>
          <p:spPr bwMode="auto">
            <a:xfrm>
              <a:off x="337" y="198"/>
              <a:ext cx="0"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lnTo>
                    <a:pt x="1" y="0"/>
                  </a:lnTo>
                  <a:cubicBezTo>
                    <a:pt x="1" y="1"/>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1" name="Freeform 1197"/>
            <p:cNvSpPr>
              <a:spLocks/>
            </p:cNvSpPr>
            <p:nvPr userDrawn="1"/>
          </p:nvSpPr>
          <p:spPr bwMode="auto">
            <a:xfrm>
              <a:off x="337" y="200"/>
              <a:ext cx="0" cy="0"/>
            </a:xfrm>
            <a:custGeom>
              <a:avLst/>
              <a:gdLst>
                <a:gd name="T0" fmla="*/ 1 w 1"/>
                <a:gd name="T1" fmla="*/ 1 h 1"/>
                <a:gd name="T2" fmla="*/ 1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cubicBezTo>
                    <a:pt x="0" y="1"/>
                    <a:pt x="0" y="1"/>
                    <a:pt x="0" y="0"/>
                  </a:cubicBezTo>
                  <a:cubicBezTo>
                    <a:pt x="0"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2" name="Freeform 1198"/>
            <p:cNvSpPr>
              <a:spLocks/>
            </p:cNvSpPr>
            <p:nvPr userDrawn="1"/>
          </p:nvSpPr>
          <p:spPr bwMode="auto">
            <a:xfrm>
              <a:off x="339" y="199"/>
              <a:ext cx="1" cy="0"/>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0" y="0"/>
                  </a:cubicBezTo>
                  <a:lnTo>
                    <a:pt x="1" y="0"/>
                  </a:lnTo>
                  <a:cubicBezTo>
                    <a:pt x="1" y="0"/>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3" name="Freeform 1199"/>
            <p:cNvSpPr>
              <a:spLocks/>
            </p:cNvSpPr>
            <p:nvPr userDrawn="1"/>
          </p:nvSpPr>
          <p:spPr bwMode="auto">
            <a:xfrm>
              <a:off x="339" y="200"/>
              <a:ext cx="0" cy="0"/>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cubicBezTo>
                    <a:pt x="0" y="0"/>
                    <a:pt x="1" y="0"/>
                    <a:pt x="1" y="0"/>
                  </a:cubicBez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4" name="Freeform 1200"/>
            <p:cNvSpPr>
              <a:spLocks/>
            </p:cNvSpPr>
            <p:nvPr userDrawn="1"/>
          </p:nvSpPr>
          <p:spPr bwMode="auto">
            <a:xfrm>
              <a:off x="341" y="199"/>
              <a:ext cx="0"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1" y="0"/>
                    <a:pt x="0" y="0"/>
                  </a:cubicBezTo>
                  <a:lnTo>
                    <a:pt x="1" y="0"/>
                  </a:ln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5" name="Freeform 1201"/>
            <p:cNvSpPr>
              <a:spLocks/>
            </p:cNvSpPr>
            <p:nvPr userDrawn="1"/>
          </p:nvSpPr>
          <p:spPr bwMode="auto">
            <a:xfrm>
              <a:off x="341" y="200"/>
              <a:ext cx="0" cy="0"/>
            </a:xfrm>
            <a:custGeom>
              <a:avLst/>
              <a:gdLst/>
              <a:ahLst/>
              <a:cxnLst>
                <a:cxn ang="0">
                  <a:pos x="0" y="0"/>
                </a:cxn>
                <a:cxn ang="0">
                  <a:pos x="0" y="0"/>
                </a:cxn>
                <a:cxn ang="0">
                  <a:pos x="0" y="0"/>
                </a:cxn>
                <a:cxn ang="0">
                  <a:pos x="0" y="0"/>
                </a:cxn>
                <a:cxn ang="0">
                  <a:pos x="0" y="0"/>
                </a:cxn>
              </a:cxnLst>
              <a:rect l="0" t="0" r="r" b="b"/>
              <a:pathLst>
                <a:path>
                  <a:moveTo>
                    <a:pt x="0" y="0"/>
                  </a:moveTo>
                  <a:lnTo>
                    <a:pt x="0" y="0"/>
                  </a:lnTo>
                  <a:lnTo>
                    <a:pt x="0" y="0"/>
                  </a:lnTo>
                  <a:cubicBezTo>
                    <a:pt x="0" y="0"/>
                    <a:pt x="0" y="0"/>
                    <a:pt x="0" y="0"/>
                  </a:cubicBezTo>
                  <a:cubicBezTo>
                    <a:pt x="0" y="0"/>
                    <a:pt x="0"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6" name="Freeform 1202"/>
            <p:cNvSpPr>
              <a:spLocks/>
            </p:cNvSpPr>
            <p:nvPr userDrawn="1"/>
          </p:nvSpPr>
          <p:spPr bwMode="auto">
            <a:xfrm>
              <a:off x="333" y="198"/>
              <a:ext cx="1" cy="2"/>
            </a:xfrm>
            <a:custGeom>
              <a:avLst/>
              <a:gdLst>
                <a:gd name="T0" fmla="*/ 2 w 3"/>
                <a:gd name="T1" fmla="*/ 0 h 3"/>
                <a:gd name="T2" fmla="*/ 2 w 3"/>
                <a:gd name="T3" fmla="*/ 0 h 3"/>
                <a:gd name="T4" fmla="*/ 3 w 3"/>
                <a:gd name="T5" fmla="*/ 2 h 3"/>
                <a:gd name="T6" fmla="*/ 2 w 3"/>
                <a:gd name="T7" fmla="*/ 3 h 3"/>
                <a:gd name="T8" fmla="*/ 0 w 3"/>
                <a:gd name="T9" fmla="*/ 2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2" y="0"/>
                    <a:pt x="3" y="1"/>
                    <a:pt x="3" y="2"/>
                  </a:cubicBezTo>
                  <a:cubicBezTo>
                    <a:pt x="3" y="3"/>
                    <a:pt x="2" y="3"/>
                    <a:pt x="2" y="3"/>
                  </a:cubicBezTo>
                  <a:cubicBezTo>
                    <a:pt x="1" y="3"/>
                    <a:pt x="0" y="3"/>
                    <a:pt x="0" y="2"/>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7" name="Freeform 1203"/>
            <p:cNvSpPr>
              <a:spLocks/>
            </p:cNvSpPr>
            <p:nvPr userDrawn="1"/>
          </p:nvSpPr>
          <p:spPr bwMode="auto">
            <a:xfrm>
              <a:off x="335" y="199"/>
              <a:ext cx="2" cy="1"/>
            </a:xfrm>
            <a:custGeom>
              <a:avLst/>
              <a:gdLst>
                <a:gd name="T0" fmla="*/ 2 w 3"/>
                <a:gd name="T1" fmla="*/ 0 h 3"/>
                <a:gd name="T2" fmla="*/ 2 w 3"/>
                <a:gd name="T3" fmla="*/ 0 h 3"/>
                <a:gd name="T4" fmla="*/ 3 w 3"/>
                <a:gd name="T5" fmla="*/ 1 h 3"/>
                <a:gd name="T6" fmla="*/ 2 w 3"/>
                <a:gd name="T7" fmla="*/ 3 h 3"/>
                <a:gd name="T8" fmla="*/ 0 w 3"/>
                <a:gd name="T9" fmla="*/ 1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3" y="0"/>
                    <a:pt x="3" y="0"/>
                    <a:pt x="3" y="1"/>
                  </a:cubicBezTo>
                  <a:cubicBezTo>
                    <a:pt x="3" y="2"/>
                    <a:pt x="3" y="3"/>
                    <a:pt x="2" y="3"/>
                  </a:cubicBezTo>
                  <a:cubicBezTo>
                    <a:pt x="1" y="3"/>
                    <a:pt x="0" y="2"/>
                    <a:pt x="0" y="1"/>
                  </a:cubicBezTo>
                  <a:cubicBezTo>
                    <a:pt x="0" y="0"/>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8" name="Freeform 1204"/>
            <p:cNvSpPr>
              <a:spLocks/>
            </p:cNvSpPr>
            <p:nvPr userDrawn="1"/>
          </p:nvSpPr>
          <p:spPr bwMode="auto">
            <a:xfrm>
              <a:off x="337" y="199"/>
              <a:ext cx="2" cy="1"/>
            </a:xfrm>
            <a:custGeom>
              <a:avLst/>
              <a:gdLst>
                <a:gd name="T0" fmla="*/ 2 w 3"/>
                <a:gd name="T1" fmla="*/ 0 h 3"/>
                <a:gd name="T2" fmla="*/ 2 w 3"/>
                <a:gd name="T3" fmla="*/ 0 h 3"/>
                <a:gd name="T4" fmla="*/ 3 w 3"/>
                <a:gd name="T5" fmla="*/ 1 h 3"/>
                <a:gd name="T6" fmla="*/ 2 w 3"/>
                <a:gd name="T7" fmla="*/ 3 h 3"/>
                <a:gd name="T8" fmla="*/ 0 w 3"/>
                <a:gd name="T9" fmla="*/ 1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2" y="0"/>
                    <a:pt x="3" y="1"/>
                    <a:pt x="3" y="1"/>
                  </a:cubicBezTo>
                  <a:cubicBezTo>
                    <a:pt x="3" y="2"/>
                    <a:pt x="2" y="3"/>
                    <a:pt x="2" y="3"/>
                  </a:cubicBezTo>
                  <a:cubicBezTo>
                    <a:pt x="1" y="3"/>
                    <a:pt x="0" y="2"/>
                    <a:pt x="0" y="1"/>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9" name="Freeform 1205"/>
            <p:cNvSpPr>
              <a:spLocks/>
            </p:cNvSpPr>
            <p:nvPr userDrawn="1"/>
          </p:nvSpPr>
          <p:spPr bwMode="auto">
            <a:xfrm>
              <a:off x="340" y="199"/>
              <a:ext cx="1" cy="1"/>
            </a:xfrm>
            <a:custGeom>
              <a:avLst/>
              <a:gdLst>
                <a:gd name="T0" fmla="*/ 1 w 3"/>
                <a:gd name="T1" fmla="*/ 0 h 3"/>
                <a:gd name="T2" fmla="*/ 1 w 3"/>
                <a:gd name="T3" fmla="*/ 0 h 3"/>
                <a:gd name="T4" fmla="*/ 3 w 3"/>
                <a:gd name="T5" fmla="*/ 1 h 3"/>
                <a:gd name="T6" fmla="*/ 1 w 3"/>
                <a:gd name="T7" fmla="*/ 3 h 3"/>
                <a:gd name="T8" fmla="*/ 0 w 3"/>
                <a:gd name="T9" fmla="*/ 1 h 3"/>
                <a:gd name="T10" fmla="*/ 1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1" y="0"/>
                  </a:moveTo>
                  <a:lnTo>
                    <a:pt x="1" y="0"/>
                  </a:lnTo>
                  <a:cubicBezTo>
                    <a:pt x="2" y="0"/>
                    <a:pt x="3" y="1"/>
                    <a:pt x="3" y="1"/>
                  </a:cubicBezTo>
                  <a:cubicBezTo>
                    <a:pt x="3" y="2"/>
                    <a:pt x="2" y="3"/>
                    <a:pt x="1" y="3"/>
                  </a:cubicBezTo>
                  <a:cubicBezTo>
                    <a:pt x="1" y="3"/>
                    <a:pt x="0" y="2"/>
                    <a:pt x="0" y="1"/>
                  </a:cubicBezTo>
                  <a:cubicBezTo>
                    <a:pt x="0" y="1"/>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0" name="Freeform 1206"/>
            <p:cNvSpPr>
              <a:spLocks/>
            </p:cNvSpPr>
            <p:nvPr userDrawn="1"/>
          </p:nvSpPr>
          <p:spPr bwMode="auto">
            <a:xfrm>
              <a:off x="341" y="200"/>
              <a:ext cx="2" cy="1"/>
            </a:xfrm>
            <a:custGeom>
              <a:avLst/>
              <a:gdLst>
                <a:gd name="T0" fmla="*/ 2 w 3"/>
                <a:gd name="T1" fmla="*/ 0 h 3"/>
                <a:gd name="T2" fmla="*/ 2 w 3"/>
                <a:gd name="T3" fmla="*/ 0 h 3"/>
                <a:gd name="T4" fmla="*/ 3 w 3"/>
                <a:gd name="T5" fmla="*/ 2 h 3"/>
                <a:gd name="T6" fmla="*/ 2 w 3"/>
                <a:gd name="T7" fmla="*/ 3 h 3"/>
                <a:gd name="T8" fmla="*/ 0 w 3"/>
                <a:gd name="T9" fmla="*/ 2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2" y="0"/>
                    <a:pt x="3" y="1"/>
                    <a:pt x="3" y="2"/>
                  </a:cubicBezTo>
                  <a:cubicBezTo>
                    <a:pt x="3" y="2"/>
                    <a:pt x="2" y="3"/>
                    <a:pt x="2" y="3"/>
                  </a:cubicBezTo>
                  <a:cubicBezTo>
                    <a:pt x="1" y="3"/>
                    <a:pt x="0" y="2"/>
                    <a:pt x="0" y="2"/>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1" name="Freeform 1207"/>
            <p:cNvSpPr>
              <a:spLocks/>
            </p:cNvSpPr>
            <p:nvPr userDrawn="1"/>
          </p:nvSpPr>
          <p:spPr bwMode="auto">
            <a:xfrm>
              <a:off x="341" y="177"/>
              <a:ext cx="1" cy="2"/>
            </a:xfrm>
            <a:custGeom>
              <a:avLst/>
              <a:gdLst>
                <a:gd name="T0" fmla="*/ 0 w 2"/>
                <a:gd name="T1" fmla="*/ 0 h 5"/>
                <a:gd name="T2" fmla="*/ 0 w 2"/>
                <a:gd name="T3" fmla="*/ 0 h 5"/>
                <a:gd name="T4" fmla="*/ 2 w 2"/>
                <a:gd name="T5" fmla="*/ 3 h 5"/>
                <a:gd name="T6" fmla="*/ 1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3"/>
                  </a:lnTo>
                  <a:lnTo>
                    <a:pt x="1" y="5"/>
                  </a:lnTo>
                  <a:cubicBezTo>
                    <a:pt x="1" y="3"/>
                    <a:pt x="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2" name="Freeform 1208"/>
            <p:cNvSpPr>
              <a:spLocks/>
            </p:cNvSpPr>
            <p:nvPr userDrawn="1"/>
          </p:nvSpPr>
          <p:spPr bwMode="auto">
            <a:xfrm>
              <a:off x="344" y="180"/>
              <a:ext cx="1" cy="1"/>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3" name="Freeform 1209"/>
            <p:cNvSpPr>
              <a:spLocks/>
            </p:cNvSpPr>
            <p:nvPr userDrawn="1"/>
          </p:nvSpPr>
          <p:spPr bwMode="auto">
            <a:xfrm>
              <a:off x="346" y="182"/>
              <a:ext cx="1" cy="3"/>
            </a:xfrm>
            <a:custGeom>
              <a:avLst/>
              <a:gdLst>
                <a:gd name="T0" fmla="*/ 0 w 2"/>
                <a:gd name="T1" fmla="*/ 0 h 5"/>
                <a:gd name="T2" fmla="*/ 0 w 2"/>
                <a:gd name="T3" fmla="*/ 0 h 5"/>
                <a:gd name="T4" fmla="*/ 2 w 2"/>
                <a:gd name="T5" fmla="*/ 3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3"/>
                  </a:lnTo>
                  <a:lnTo>
                    <a:pt x="0" y="5"/>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4" name="Freeform 1210"/>
            <p:cNvSpPr>
              <a:spLocks/>
            </p:cNvSpPr>
            <p:nvPr userDrawn="1"/>
          </p:nvSpPr>
          <p:spPr bwMode="auto">
            <a:xfrm>
              <a:off x="347" y="185"/>
              <a:ext cx="1" cy="2"/>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5" name="Freeform 1211"/>
            <p:cNvSpPr>
              <a:spLocks/>
            </p:cNvSpPr>
            <p:nvPr userDrawn="1"/>
          </p:nvSpPr>
          <p:spPr bwMode="auto">
            <a:xfrm>
              <a:off x="344" y="185"/>
              <a:ext cx="1" cy="2"/>
            </a:xfrm>
            <a:custGeom>
              <a:avLst/>
              <a:gdLst>
                <a:gd name="T0" fmla="*/ 1 w 2"/>
                <a:gd name="T1" fmla="*/ 0 h 5"/>
                <a:gd name="T2" fmla="*/ 1 w 2"/>
                <a:gd name="T3" fmla="*/ 0 h 5"/>
                <a:gd name="T4" fmla="*/ 2 w 2"/>
                <a:gd name="T5" fmla="*/ 3 h 5"/>
                <a:gd name="T6" fmla="*/ 0 w 2"/>
                <a:gd name="T7" fmla="*/ 5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lnTo>
                    <a:pt x="1" y="0"/>
                  </a:lnTo>
                  <a:lnTo>
                    <a:pt x="2" y="3"/>
                  </a:lnTo>
                  <a:lnTo>
                    <a:pt x="0" y="5"/>
                  </a:lnTo>
                  <a:cubicBezTo>
                    <a:pt x="1" y="3"/>
                    <a:pt x="1" y="2"/>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6" name="Freeform 1212"/>
            <p:cNvSpPr>
              <a:spLocks/>
            </p:cNvSpPr>
            <p:nvPr userDrawn="1"/>
          </p:nvSpPr>
          <p:spPr bwMode="auto">
            <a:xfrm>
              <a:off x="340" y="184"/>
              <a:ext cx="1" cy="2"/>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7" name="Freeform 1213"/>
            <p:cNvSpPr>
              <a:spLocks/>
            </p:cNvSpPr>
            <p:nvPr userDrawn="1"/>
          </p:nvSpPr>
          <p:spPr bwMode="auto">
            <a:xfrm>
              <a:off x="342" y="182"/>
              <a:ext cx="1" cy="2"/>
            </a:xfrm>
            <a:custGeom>
              <a:avLst/>
              <a:gdLst>
                <a:gd name="T0" fmla="*/ 0 w 2"/>
                <a:gd name="T1" fmla="*/ 0 h 5"/>
                <a:gd name="T2" fmla="*/ 0 w 2"/>
                <a:gd name="T3" fmla="*/ 0 h 5"/>
                <a:gd name="T4" fmla="*/ 2 w 2"/>
                <a:gd name="T5" fmla="*/ 3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3"/>
                  </a:lnTo>
                  <a:lnTo>
                    <a:pt x="0" y="5"/>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8" name="Freeform 1214"/>
            <p:cNvSpPr>
              <a:spLocks/>
            </p:cNvSpPr>
            <p:nvPr userDrawn="1"/>
          </p:nvSpPr>
          <p:spPr bwMode="auto">
            <a:xfrm>
              <a:off x="340" y="180"/>
              <a:ext cx="1" cy="1"/>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9" name="Freeform 1215"/>
            <p:cNvSpPr>
              <a:spLocks/>
            </p:cNvSpPr>
            <p:nvPr userDrawn="1"/>
          </p:nvSpPr>
          <p:spPr bwMode="auto">
            <a:xfrm>
              <a:off x="344" y="174"/>
              <a:ext cx="1" cy="2"/>
            </a:xfrm>
            <a:custGeom>
              <a:avLst/>
              <a:gdLst>
                <a:gd name="T0" fmla="*/ 0 w 2"/>
                <a:gd name="T1" fmla="*/ 0 h 5"/>
                <a:gd name="T2" fmla="*/ 0 w 2"/>
                <a:gd name="T3" fmla="*/ 0 h 5"/>
                <a:gd name="T4" fmla="*/ 2 w 2"/>
                <a:gd name="T5" fmla="*/ 2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2"/>
                  </a:lnTo>
                  <a:lnTo>
                    <a:pt x="0" y="5"/>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0" name="Freeform 1216"/>
            <p:cNvSpPr>
              <a:spLocks/>
            </p:cNvSpPr>
            <p:nvPr userDrawn="1"/>
          </p:nvSpPr>
          <p:spPr bwMode="auto">
            <a:xfrm>
              <a:off x="346" y="177"/>
              <a:ext cx="1" cy="2"/>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1" name="Freeform 1217"/>
            <p:cNvSpPr>
              <a:spLocks/>
            </p:cNvSpPr>
            <p:nvPr userDrawn="1"/>
          </p:nvSpPr>
          <p:spPr bwMode="auto">
            <a:xfrm>
              <a:off x="348" y="180"/>
              <a:ext cx="1" cy="2"/>
            </a:xfrm>
            <a:custGeom>
              <a:avLst/>
              <a:gdLst>
                <a:gd name="T0" fmla="*/ 0 w 2"/>
                <a:gd name="T1" fmla="*/ 0 h 5"/>
                <a:gd name="T2" fmla="*/ 0 w 2"/>
                <a:gd name="T3" fmla="*/ 0 h 5"/>
                <a:gd name="T4" fmla="*/ 2 w 2"/>
                <a:gd name="T5" fmla="*/ 2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2"/>
                  </a:lnTo>
                  <a:lnTo>
                    <a:pt x="0" y="5"/>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2" name="Freeform 1218"/>
            <p:cNvSpPr>
              <a:spLocks/>
            </p:cNvSpPr>
            <p:nvPr userDrawn="1"/>
          </p:nvSpPr>
          <p:spPr bwMode="auto">
            <a:xfrm>
              <a:off x="345" y="187"/>
              <a:ext cx="1" cy="2"/>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3" name="Freeform 1219"/>
            <p:cNvSpPr>
              <a:spLocks/>
            </p:cNvSpPr>
            <p:nvPr userDrawn="1"/>
          </p:nvSpPr>
          <p:spPr bwMode="auto">
            <a:xfrm>
              <a:off x="345" y="191"/>
              <a:ext cx="0" cy="3"/>
            </a:xfrm>
            <a:custGeom>
              <a:avLst/>
              <a:gdLst>
                <a:gd name="T0" fmla="*/ 1 w 2"/>
                <a:gd name="T1" fmla="*/ 0 h 5"/>
                <a:gd name="T2" fmla="*/ 1 w 2"/>
                <a:gd name="T3" fmla="*/ 0 h 5"/>
                <a:gd name="T4" fmla="*/ 2 w 2"/>
                <a:gd name="T5" fmla="*/ 3 h 5"/>
                <a:gd name="T6" fmla="*/ 0 w 2"/>
                <a:gd name="T7" fmla="*/ 5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lnTo>
                    <a:pt x="1" y="0"/>
                  </a:lnTo>
                  <a:lnTo>
                    <a:pt x="2" y="3"/>
                  </a:lnTo>
                  <a:lnTo>
                    <a:pt x="0" y="5"/>
                  </a:lnTo>
                  <a:cubicBezTo>
                    <a:pt x="1" y="3"/>
                    <a:pt x="1" y="2"/>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4" name="Freeform 1220"/>
            <p:cNvSpPr>
              <a:spLocks/>
            </p:cNvSpPr>
            <p:nvPr userDrawn="1"/>
          </p:nvSpPr>
          <p:spPr bwMode="auto">
            <a:xfrm>
              <a:off x="338" y="186"/>
              <a:ext cx="0"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5" name="Freeform 1221"/>
            <p:cNvSpPr>
              <a:spLocks/>
            </p:cNvSpPr>
            <p:nvPr userDrawn="1"/>
          </p:nvSpPr>
          <p:spPr bwMode="auto">
            <a:xfrm>
              <a:off x="343" y="189"/>
              <a:ext cx="1" cy="2"/>
            </a:xfrm>
            <a:custGeom>
              <a:avLst/>
              <a:gdLst>
                <a:gd name="T0" fmla="*/ 0 w 2"/>
                <a:gd name="T1" fmla="*/ 0 h 5"/>
                <a:gd name="T2" fmla="*/ 0 w 2"/>
                <a:gd name="T3" fmla="*/ 0 h 5"/>
                <a:gd name="T4" fmla="*/ 2 w 2"/>
                <a:gd name="T5" fmla="*/ 3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3"/>
                  </a:lnTo>
                  <a:lnTo>
                    <a:pt x="0" y="5"/>
                  </a:lnTo>
                  <a:cubicBezTo>
                    <a:pt x="1" y="3"/>
                    <a:pt x="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6" name="Freeform 1222"/>
            <p:cNvSpPr>
              <a:spLocks/>
            </p:cNvSpPr>
            <p:nvPr userDrawn="1"/>
          </p:nvSpPr>
          <p:spPr bwMode="auto">
            <a:xfrm>
              <a:off x="339" y="195"/>
              <a:ext cx="5" cy="2"/>
            </a:xfrm>
            <a:custGeom>
              <a:avLst/>
              <a:gdLst>
                <a:gd name="T0" fmla="*/ 11 w 11"/>
                <a:gd name="T1" fmla="*/ 2 h 4"/>
                <a:gd name="T2" fmla="*/ 11 w 11"/>
                <a:gd name="T3" fmla="*/ 2 h 4"/>
                <a:gd name="T4" fmla="*/ 6 w 11"/>
                <a:gd name="T5" fmla="*/ 4 h 4"/>
                <a:gd name="T6" fmla="*/ 0 w 11"/>
                <a:gd name="T7" fmla="*/ 2 h 4"/>
                <a:gd name="T8" fmla="*/ 3 w 11"/>
                <a:gd name="T9" fmla="*/ 0 h 4"/>
                <a:gd name="T10" fmla="*/ 11 w 11"/>
                <a:gd name="T11" fmla="*/ 2 h 4"/>
              </a:gdLst>
              <a:ahLst/>
              <a:cxnLst>
                <a:cxn ang="0">
                  <a:pos x="T0" y="T1"/>
                </a:cxn>
                <a:cxn ang="0">
                  <a:pos x="T2" y="T3"/>
                </a:cxn>
                <a:cxn ang="0">
                  <a:pos x="T4" y="T5"/>
                </a:cxn>
                <a:cxn ang="0">
                  <a:pos x="T6" y="T7"/>
                </a:cxn>
                <a:cxn ang="0">
                  <a:pos x="T8" y="T9"/>
                </a:cxn>
                <a:cxn ang="0">
                  <a:pos x="T10" y="T11"/>
                </a:cxn>
              </a:cxnLst>
              <a:rect l="0" t="0" r="r" b="b"/>
              <a:pathLst>
                <a:path w="11" h="4">
                  <a:moveTo>
                    <a:pt x="11" y="2"/>
                  </a:moveTo>
                  <a:lnTo>
                    <a:pt x="11" y="2"/>
                  </a:lnTo>
                  <a:cubicBezTo>
                    <a:pt x="10" y="3"/>
                    <a:pt x="8" y="3"/>
                    <a:pt x="6" y="4"/>
                  </a:cubicBezTo>
                  <a:cubicBezTo>
                    <a:pt x="4" y="3"/>
                    <a:pt x="2" y="3"/>
                    <a:pt x="0" y="2"/>
                  </a:cubicBezTo>
                  <a:cubicBezTo>
                    <a:pt x="1" y="2"/>
                    <a:pt x="2" y="1"/>
                    <a:pt x="3" y="0"/>
                  </a:cubicBezTo>
                  <a:cubicBezTo>
                    <a:pt x="6" y="0"/>
                    <a:pt x="9" y="1"/>
                    <a:pt x="1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7" name="Freeform 1223"/>
            <p:cNvSpPr>
              <a:spLocks/>
            </p:cNvSpPr>
            <p:nvPr userDrawn="1"/>
          </p:nvSpPr>
          <p:spPr bwMode="auto">
            <a:xfrm>
              <a:off x="337" y="188"/>
              <a:ext cx="6" cy="3"/>
            </a:xfrm>
            <a:custGeom>
              <a:avLst/>
              <a:gdLst>
                <a:gd name="T0" fmla="*/ 0 w 13"/>
                <a:gd name="T1" fmla="*/ 6 h 7"/>
                <a:gd name="T2" fmla="*/ 0 w 13"/>
                <a:gd name="T3" fmla="*/ 6 h 7"/>
                <a:gd name="T4" fmla="*/ 13 w 13"/>
                <a:gd name="T5" fmla="*/ 0 h 7"/>
                <a:gd name="T6" fmla="*/ 7 w 13"/>
                <a:gd name="T7" fmla="*/ 7 h 7"/>
                <a:gd name="T8" fmla="*/ 4 w 13"/>
                <a:gd name="T9" fmla="*/ 7 h 7"/>
                <a:gd name="T10" fmla="*/ 5 w 13"/>
                <a:gd name="T11" fmla="*/ 5 h 7"/>
                <a:gd name="T12" fmla="*/ 4 w 13"/>
                <a:gd name="T13" fmla="*/ 5 h 7"/>
                <a:gd name="T14" fmla="*/ 0 w 13"/>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0" y="6"/>
                  </a:moveTo>
                  <a:lnTo>
                    <a:pt x="0" y="6"/>
                  </a:lnTo>
                  <a:cubicBezTo>
                    <a:pt x="4" y="3"/>
                    <a:pt x="8" y="0"/>
                    <a:pt x="13" y="0"/>
                  </a:cubicBezTo>
                  <a:cubicBezTo>
                    <a:pt x="12" y="2"/>
                    <a:pt x="10" y="5"/>
                    <a:pt x="7" y="7"/>
                  </a:cubicBezTo>
                  <a:cubicBezTo>
                    <a:pt x="6" y="7"/>
                    <a:pt x="5" y="7"/>
                    <a:pt x="4" y="7"/>
                  </a:cubicBezTo>
                  <a:cubicBezTo>
                    <a:pt x="4" y="7"/>
                    <a:pt x="4" y="6"/>
                    <a:pt x="5" y="5"/>
                  </a:cubicBezTo>
                  <a:lnTo>
                    <a:pt x="4" y="5"/>
                  </a:lnTo>
                  <a:cubicBezTo>
                    <a:pt x="4" y="5"/>
                    <a:pt x="2" y="5"/>
                    <a:pt x="0"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8" name="Freeform 1224"/>
            <p:cNvSpPr>
              <a:spLocks/>
            </p:cNvSpPr>
            <p:nvPr userDrawn="1"/>
          </p:nvSpPr>
          <p:spPr bwMode="auto">
            <a:xfrm>
              <a:off x="333" y="187"/>
              <a:ext cx="0" cy="2"/>
            </a:xfrm>
            <a:custGeom>
              <a:avLst/>
              <a:gdLst>
                <a:gd name="T0" fmla="*/ 1 w 2"/>
                <a:gd name="T1" fmla="*/ 0 h 5"/>
                <a:gd name="T2" fmla="*/ 1 w 2"/>
                <a:gd name="T3" fmla="*/ 0 h 5"/>
                <a:gd name="T4" fmla="*/ 2 w 2"/>
                <a:gd name="T5" fmla="*/ 3 h 5"/>
                <a:gd name="T6" fmla="*/ 0 w 2"/>
                <a:gd name="T7" fmla="*/ 5 h 5"/>
                <a:gd name="T8" fmla="*/ 0 w 2"/>
                <a:gd name="T9" fmla="*/ 2 h 5"/>
                <a:gd name="T10" fmla="*/ 1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1" y="0"/>
                  </a:moveTo>
                  <a:lnTo>
                    <a:pt x="1" y="0"/>
                  </a:lnTo>
                  <a:cubicBezTo>
                    <a:pt x="2" y="1"/>
                    <a:pt x="2" y="2"/>
                    <a:pt x="2" y="3"/>
                  </a:cubicBezTo>
                  <a:cubicBezTo>
                    <a:pt x="1" y="3"/>
                    <a:pt x="1" y="4"/>
                    <a:pt x="0" y="5"/>
                  </a:cubicBezTo>
                  <a:cubicBezTo>
                    <a:pt x="0" y="4"/>
                    <a:pt x="0" y="3"/>
                    <a:pt x="0" y="2"/>
                  </a:cubicBezTo>
                  <a:cubicBezTo>
                    <a:pt x="0" y="2"/>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9" name="Freeform 1225"/>
            <p:cNvSpPr>
              <a:spLocks/>
            </p:cNvSpPr>
            <p:nvPr userDrawn="1"/>
          </p:nvSpPr>
          <p:spPr bwMode="auto">
            <a:xfrm>
              <a:off x="335" y="189"/>
              <a:ext cx="2" cy="2"/>
            </a:xfrm>
            <a:custGeom>
              <a:avLst/>
              <a:gdLst>
                <a:gd name="T0" fmla="*/ 4 w 4"/>
                <a:gd name="T1" fmla="*/ 0 h 5"/>
                <a:gd name="T2" fmla="*/ 4 w 4"/>
                <a:gd name="T3" fmla="*/ 0 h 5"/>
                <a:gd name="T4" fmla="*/ 2 w 4"/>
                <a:gd name="T5" fmla="*/ 4 h 5"/>
                <a:gd name="T6" fmla="*/ 0 w 4"/>
                <a:gd name="T7" fmla="*/ 5 h 5"/>
                <a:gd name="T8" fmla="*/ 2 w 4"/>
                <a:gd name="T9" fmla="*/ 1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lnTo>
                    <a:pt x="4" y="0"/>
                  </a:lnTo>
                  <a:cubicBezTo>
                    <a:pt x="4" y="1"/>
                    <a:pt x="3" y="3"/>
                    <a:pt x="2" y="4"/>
                  </a:cubicBezTo>
                  <a:cubicBezTo>
                    <a:pt x="2" y="4"/>
                    <a:pt x="1" y="5"/>
                    <a:pt x="0" y="5"/>
                  </a:cubicBezTo>
                  <a:cubicBezTo>
                    <a:pt x="1" y="4"/>
                    <a:pt x="2" y="2"/>
                    <a:pt x="2" y="1"/>
                  </a:cubicBezTo>
                  <a:cubicBezTo>
                    <a:pt x="3" y="0"/>
                    <a:pt x="4" y="0"/>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0" name="Freeform 1226"/>
            <p:cNvSpPr>
              <a:spLocks/>
            </p:cNvSpPr>
            <p:nvPr userDrawn="1"/>
          </p:nvSpPr>
          <p:spPr bwMode="auto">
            <a:xfrm>
              <a:off x="337" y="191"/>
              <a:ext cx="5" cy="3"/>
            </a:xfrm>
            <a:custGeom>
              <a:avLst/>
              <a:gdLst>
                <a:gd name="T0" fmla="*/ 4 w 13"/>
                <a:gd name="T1" fmla="*/ 2 h 6"/>
                <a:gd name="T2" fmla="*/ 4 w 13"/>
                <a:gd name="T3" fmla="*/ 2 h 6"/>
                <a:gd name="T4" fmla="*/ 13 w 13"/>
                <a:gd name="T5" fmla="*/ 1 h 6"/>
                <a:gd name="T6" fmla="*/ 6 w 13"/>
                <a:gd name="T7" fmla="*/ 5 h 6"/>
                <a:gd name="T8" fmla="*/ 0 w 13"/>
                <a:gd name="T9" fmla="*/ 6 h 6"/>
                <a:gd name="T10" fmla="*/ 4 w 13"/>
                <a:gd name="T11" fmla="*/ 2 h 6"/>
              </a:gdLst>
              <a:ahLst/>
              <a:cxnLst>
                <a:cxn ang="0">
                  <a:pos x="T0" y="T1"/>
                </a:cxn>
                <a:cxn ang="0">
                  <a:pos x="T2" y="T3"/>
                </a:cxn>
                <a:cxn ang="0">
                  <a:pos x="T4" y="T5"/>
                </a:cxn>
                <a:cxn ang="0">
                  <a:pos x="T6" y="T7"/>
                </a:cxn>
                <a:cxn ang="0">
                  <a:pos x="T8" y="T9"/>
                </a:cxn>
                <a:cxn ang="0">
                  <a:pos x="T10" y="T11"/>
                </a:cxn>
              </a:cxnLst>
              <a:rect l="0" t="0" r="r" b="b"/>
              <a:pathLst>
                <a:path w="13" h="6">
                  <a:moveTo>
                    <a:pt x="4" y="2"/>
                  </a:moveTo>
                  <a:lnTo>
                    <a:pt x="4" y="2"/>
                  </a:lnTo>
                  <a:cubicBezTo>
                    <a:pt x="7" y="1"/>
                    <a:pt x="10" y="0"/>
                    <a:pt x="13" y="1"/>
                  </a:cubicBezTo>
                  <a:cubicBezTo>
                    <a:pt x="11" y="3"/>
                    <a:pt x="9" y="4"/>
                    <a:pt x="6" y="5"/>
                  </a:cubicBezTo>
                  <a:cubicBezTo>
                    <a:pt x="5" y="5"/>
                    <a:pt x="3" y="6"/>
                    <a:pt x="0" y="6"/>
                  </a:cubicBezTo>
                  <a:cubicBezTo>
                    <a:pt x="2" y="5"/>
                    <a:pt x="3" y="3"/>
                    <a:pt x="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1" name="Freeform 1227"/>
            <p:cNvSpPr>
              <a:spLocks/>
            </p:cNvSpPr>
            <p:nvPr userDrawn="1"/>
          </p:nvSpPr>
          <p:spPr bwMode="auto">
            <a:xfrm>
              <a:off x="332" y="187"/>
              <a:ext cx="3" cy="7"/>
            </a:xfrm>
            <a:custGeom>
              <a:avLst/>
              <a:gdLst>
                <a:gd name="T0" fmla="*/ 1 w 7"/>
                <a:gd name="T1" fmla="*/ 7 h 16"/>
                <a:gd name="T2" fmla="*/ 1 w 7"/>
                <a:gd name="T3" fmla="*/ 7 h 16"/>
                <a:gd name="T4" fmla="*/ 7 w 7"/>
                <a:gd name="T5" fmla="*/ 0 h 16"/>
                <a:gd name="T6" fmla="*/ 4 w 7"/>
                <a:gd name="T7" fmla="*/ 11 h 16"/>
                <a:gd name="T8" fmla="*/ 0 w 7"/>
                <a:gd name="T9" fmla="*/ 16 h 16"/>
                <a:gd name="T10" fmla="*/ 1 w 7"/>
                <a:gd name="T11" fmla="*/ 8 h 16"/>
                <a:gd name="T12" fmla="*/ 1 w 7"/>
                <a:gd name="T13" fmla="*/ 7 h 16"/>
              </a:gdLst>
              <a:ahLst/>
              <a:cxnLst>
                <a:cxn ang="0">
                  <a:pos x="T0" y="T1"/>
                </a:cxn>
                <a:cxn ang="0">
                  <a:pos x="T2" y="T3"/>
                </a:cxn>
                <a:cxn ang="0">
                  <a:pos x="T4" y="T5"/>
                </a:cxn>
                <a:cxn ang="0">
                  <a:pos x="T6" y="T7"/>
                </a:cxn>
                <a:cxn ang="0">
                  <a:pos x="T8" y="T9"/>
                </a:cxn>
                <a:cxn ang="0">
                  <a:pos x="T10" y="T11"/>
                </a:cxn>
                <a:cxn ang="0">
                  <a:pos x="T12" y="T13"/>
                </a:cxn>
              </a:cxnLst>
              <a:rect l="0" t="0" r="r" b="b"/>
              <a:pathLst>
                <a:path w="7" h="16">
                  <a:moveTo>
                    <a:pt x="1" y="7"/>
                  </a:moveTo>
                  <a:lnTo>
                    <a:pt x="1" y="7"/>
                  </a:lnTo>
                  <a:cubicBezTo>
                    <a:pt x="3" y="4"/>
                    <a:pt x="5" y="2"/>
                    <a:pt x="7" y="0"/>
                  </a:cubicBezTo>
                  <a:cubicBezTo>
                    <a:pt x="7" y="4"/>
                    <a:pt x="6" y="8"/>
                    <a:pt x="4" y="11"/>
                  </a:cubicBezTo>
                  <a:cubicBezTo>
                    <a:pt x="3" y="13"/>
                    <a:pt x="1" y="14"/>
                    <a:pt x="0" y="16"/>
                  </a:cubicBezTo>
                  <a:cubicBezTo>
                    <a:pt x="1" y="14"/>
                    <a:pt x="1" y="11"/>
                    <a:pt x="1" y="8"/>
                  </a:cubicBezTo>
                  <a:cubicBezTo>
                    <a:pt x="1" y="8"/>
                    <a:pt x="1" y="7"/>
                    <a:pt x="1"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2" name="Freeform 1228"/>
            <p:cNvSpPr>
              <a:spLocks/>
            </p:cNvSpPr>
            <p:nvPr userDrawn="1"/>
          </p:nvSpPr>
          <p:spPr bwMode="auto">
            <a:xfrm>
              <a:off x="333" y="194"/>
              <a:ext cx="8" cy="2"/>
            </a:xfrm>
            <a:custGeom>
              <a:avLst/>
              <a:gdLst>
                <a:gd name="T0" fmla="*/ 16 w 16"/>
                <a:gd name="T1" fmla="*/ 1 h 5"/>
                <a:gd name="T2" fmla="*/ 16 w 16"/>
                <a:gd name="T3" fmla="*/ 1 h 5"/>
                <a:gd name="T4" fmla="*/ 9 w 16"/>
                <a:gd name="T5" fmla="*/ 5 h 5"/>
                <a:gd name="T6" fmla="*/ 0 w 16"/>
                <a:gd name="T7" fmla="*/ 5 h 5"/>
                <a:gd name="T8" fmla="*/ 16 w 16"/>
                <a:gd name="T9" fmla="*/ 1 h 5"/>
              </a:gdLst>
              <a:ahLst/>
              <a:cxnLst>
                <a:cxn ang="0">
                  <a:pos x="T0" y="T1"/>
                </a:cxn>
                <a:cxn ang="0">
                  <a:pos x="T2" y="T3"/>
                </a:cxn>
                <a:cxn ang="0">
                  <a:pos x="T4" y="T5"/>
                </a:cxn>
                <a:cxn ang="0">
                  <a:pos x="T6" y="T7"/>
                </a:cxn>
                <a:cxn ang="0">
                  <a:pos x="T8" y="T9"/>
                </a:cxn>
              </a:cxnLst>
              <a:rect l="0" t="0" r="r" b="b"/>
              <a:pathLst>
                <a:path w="16" h="5">
                  <a:moveTo>
                    <a:pt x="16" y="1"/>
                  </a:moveTo>
                  <a:lnTo>
                    <a:pt x="16" y="1"/>
                  </a:lnTo>
                  <a:cubicBezTo>
                    <a:pt x="14" y="3"/>
                    <a:pt x="12" y="4"/>
                    <a:pt x="9" y="5"/>
                  </a:cubicBezTo>
                  <a:cubicBezTo>
                    <a:pt x="6" y="5"/>
                    <a:pt x="3" y="5"/>
                    <a:pt x="0" y="5"/>
                  </a:cubicBezTo>
                  <a:cubicBezTo>
                    <a:pt x="5" y="1"/>
                    <a:pt x="11" y="0"/>
                    <a:pt x="1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3" name="Freeform 1229"/>
            <p:cNvSpPr>
              <a:spLocks/>
            </p:cNvSpPr>
            <p:nvPr userDrawn="1"/>
          </p:nvSpPr>
          <p:spPr bwMode="auto">
            <a:xfrm>
              <a:off x="332" y="191"/>
              <a:ext cx="6" cy="4"/>
            </a:xfrm>
            <a:custGeom>
              <a:avLst/>
              <a:gdLst>
                <a:gd name="T0" fmla="*/ 14 w 14"/>
                <a:gd name="T1" fmla="*/ 0 h 11"/>
                <a:gd name="T2" fmla="*/ 14 w 14"/>
                <a:gd name="T3" fmla="*/ 0 h 11"/>
                <a:gd name="T4" fmla="*/ 0 w 14"/>
                <a:gd name="T5" fmla="*/ 11 h 11"/>
                <a:gd name="T6" fmla="*/ 14 w 14"/>
                <a:gd name="T7" fmla="*/ 0 h 11"/>
              </a:gdLst>
              <a:ahLst/>
              <a:cxnLst>
                <a:cxn ang="0">
                  <a:pos x="T0" y="T1"/>
                </a:cxn>
                <a:cxn ang="0">
                  <a:pos x="T2" y="T3"/>
                </a:cxn>
                <a:cxn ang="0">
                  <a:pos x="T4" y="T5"/>
                </a:cxn>
                <a:cxn ang="0">
                  <a:pos x="T6" y="T7"/>
                </a:cxn>
              </a:cxnLst>
              <a:rect l="0" t="0" r="r" b="b"/>
              <a:pathLst>
                <a:path w="14" h="11">
                  <a:moveTo>
                    <a:pt x="14" y="0"/>
                  </a:moveTo>
                  <a:lnTo>
                    <a:pt x="14" y="0"/>
                  </a:lnTo>
                  <a:cubicBezTo>
                    <a:pt x="12" y="6"/>
                    <a:pt x="5" y="10"/>
                    <a:pt x="0" y="11"/>
                  </a:cubicBezTo>
                  <a:cubicBezTo>
                    <a:pt x="2" y="6"/>
                    <a:pt x="8" y="1"/>
                    <a:pt x="1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4" name="Freeform 1230"/>
            <p:cNvSpPr>
              <a:spLocks/>
            </p:cNvSpPr>
            <p:nvPr userDrawn="1"/>
          </p:nvSpPr>
          <p:spPr bwMode="auto">
            <a:xfrm>
              <a:off x="319" y="200"/>
              <a:ext cx="0" cy="1"/>
            </a:xfrm>
            <a:custGeom>
              <a:avLst/>
              <a:gdLst>
                <a:gd name="T0" fmla="*/ 0 h 2"/>
                <a:gd name="T1" fmla="*/ 0 h 2"/>
                <a:gd name="T2" fmla="*/ 1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0"/>
                  </a:lnTo>
                  <a:cubicBezTo>
                    <a:pt x="0" y="1"/>
                    <a:pt x="0" y="1"/>
                    <a:pt x="0" y="1"/>
                  </a:cubicBezTo>
                  <a:cubicBezTo>
                    <a:pt x="0" y="2"/>
                    <a:pt x="0" y="2"/>
                    <a:pt x="0" y="2"/>
                  </a:cubicBez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5" name="Freeform 1231"/>
            <p:cNvSpPr>
              <a:spLocks/>
            </p:cNvSpPr>
            <p:nvPr userDrawn="1"/>
          </p:nvSpPr>
          <p:spPr bwMode="auto">
            <a:xfrm>
              <a:off x="328" y="186"/>
              <a:ext cx="0" cy="1"/>
            </a:xfrm>
            <a:custGeom>
              <a:avLst/>
              <a:gdLst>
                <a:gd name="T0" fmla="*/ 1 w 1"/>
                <a:gd name="T1" fmla="*/ 2 h 2"/>
                <a:gd name="T2" fmla="*/ 1 w 1"/>
                <a:gd name="T3" fmla="*/ 2 h 2"/>
                <a:gd name="T4" fmla="*/ 0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2"/>
                  </a:lnTo>
                  <a:lnTo>
                    <a:pt x="0" y="0"/>
                  </a:lnTo>
                  <a:lnTo>
                    <a:pt x="1" y="0"/>
                  </a:lnTo>
                  <a:cubicBezTo>
                    <a:pt x="1" y="0"/>
                    <a:pt x="1" y="1"/>
                    <a:pt x="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6" name="Freeform 1232"/>
            <p:cNvSpPr>
              <a:spLocks/>
            </p:cNvSpPr>
            <p:nvPr userDrawn="1"/>
          </p:nvSpPr>
          <p:spPr bwMode="auto">
            <a:xfrm>
              <a:off x="313" y="186"/>
              <a:ext cx="2" cy="4"/>
            </a:xfrm>
            <a:custGeom>
              <a:avLst/>
              <a:gdLst>
                <a:gd name="T0" fmla="*/ 0 w 4"/>
                <a:gd name="T1" fmla="*/ 2 h 7"/>
                <a:gd name="T2" fmla="*/ 0 w 4"/>
                <a:gd name="T3" fmla="*/ 2 h 7"/>
                <a:gd name="T4" fmla="*/ 0 w 4"/>
                <a:gd name="T5" fmla="*/ 0 h 7"/>
                <a:gd name="T6" fmla="*/ 0 w 4"/>
                <a:gd name="T7" fmla="*/ 0 h 7"/>
                <a:gd name="T8" fmla="*/ 4 w 4"/>
                <a:gd name="T9" fmla="*/ 4 h 7"/>
                <a:gd name="T10" fmla="*/ 2 w 4"/>
                <a:gd name="T11" fmla="*/ 7 h 7"/>
                <a:gd name="T12" fmla="*/ 0 w 4"/>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2"/>
                  </a:moveTo>
                  <a:lnTo>
                    <a:pt x="0" y="2"/>
                  </a:lnTo>
                  <a:cubicBezTo>
                    <a:pt x="0" y="1"/>
                    <a:pt x="0" y="1"/>
                    <a:pt x="0" y="0"/>
                  </a:cubicBezTo>
                  <a:lnTo>
                    <a:pt x="0" y="0"/>
                  </a:lnTo>
                  <a:cubicBezTo>
                    <a:pt x="1" y="2"/>
                    <a:pt x="3" y="3"/>
                    <a:pt x="4" y="4"/>
                  </a:cubicBezTo>
                  <a:cubicBezTo>
                    <a:pt x="3" y="5"/>
                    <a:pt x="3" y="6"/>
                    <a:pt x="2" y="7"/>
                  </a:cubicBezTo>
                  <a:cubicBezTo>
                    <a:pt x="2" y="5"/>
                    <a:pt x="1"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7" name="Freeform 1233"/>
            <p:cNvSpPr>
              <a:spLocks/>
            </p:cNvSpPr>
            <p:nvPr userDrawn="1"/>
          </p:nvSpPr>
          <p:spPr bwMode="auto">
            <a:xfrm>
              <a:off x="312" y="181"/>
              <a:ext cx="3" cy="5"/>
            </a:xfrm>
            <a:custGeom>
              <a:avLst/>
              <a:gdLst>
                <a:gd name="T0" fmla="*/ 1 w 5"/>
                <a:gd name="T1" fmla="*/ 9 h 10"/>
                <a:gd name="T2" fmla="*/ 1 w 5"/>
                <a:gd name="T3" fmla="*/ 9 h 10"/>
                <a:gd name="T4" fmla="*/ 0 w 5"/>
                <a:gd name="T5" fmla="*/ 3 h 10"/>
                <a:gd name="T6" fmla="*/ 1 w 5"/>
                <a:gd name="T7" fmla="*/ 0 h 10"/>
                <a:gd name="T8" fmla="*/ 5 w 5"/>
                <a:gd name="T9" fmla="*/ 5 h 10"/>
                <a:gd name="T10" fmla="*/ 2 w 5"/>
                <a:gd name="T11" fmla="*/ 10 h 10"/>
                <a:gd name="T12" fmla="*/ 1 w 5"/>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1" y="9"/>
                  </a:moveTo>
                  <a:lnTo>
                    <a:pt x="1" y="9"/>
                  </a:lnTo>
                  <a:cubicBezTo>
                    <a:pt x="1" y="7"/>
                    <a:pt x="0" y="5"/>
                    <a:pt x="0" y="3"/>
                  </a:cubicBezTo>
                  <a:lnTo>
                    <a:pt x="1" y="0"/>
                  </a:lnTo>
                  <a:cubicBezTo>
                    <a:pt x="3" y="2"/>
                    <a:pt x="4" y="3"/>
                    <a:pt x="5" y="5"/>
                  </a:cubicBezTo>
                  <a:cubicBezTo>
                    <a:pt x="4" y="6"/>
                    <a:pt x="3" y="8"/>
                    <a:pt x="2" y="10"/>
                  </a:cubicBezTo>
                  <a:lnTo>
                    <a:pt x="1" y="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8" name="Freeform 1234"/>
            <p:cNvSpPr>
              <a:spLocks/>
            </p:cNvSpPr>
            <p:nvPr userDrawn="1"/>
          </p:nvSpPr>
          <p:spPr bwMode="auto">
            <a:xfrm>
              <a:off x="312" y="181"/>
              <a:ext cx="1" cy="1"/>
            </a:xfrm>
            <a:custGeom>
              <a:avLst/>
              <a:gdLst>
                <a:gd name="T0" fmla="*/ 0 w 1"/>
                <a:gd name="T1" fmla="*/ 3 h 3"/>
                <a:gd name="T2" fmla="*/ 0 w 1"/>
                <a:gd name="T3" fmla="*/ 3 h 3"/>
                <a:gd name="T4" fmla="*/ 0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0" y="3"/>
                  </a:lnTo>
                  <a:cubicBezTo>
                    <a:pt x="0" y="2"/>
                    <a:pt x="0" y="1"/>
                    <a:pt x="0" y="0"/>
                  </a:cubicBezTo>
                  <a:lnTo>
                    <a:pt x="1" y="1"/>
                  </a:ln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9" name="Freeform 1235"/>
            <p:cNvSpPr>
              <a:spLocks/>
            </p:cNvSpPr>
            <p:nvPr userDrawn="1"/>
          </p:nvSpPr>
          <p:spPr bwMode="auto">
            <a:xfrm>
              <a:off x="312" y="177"/>
              <a:ext cx="3" cy="4"/>
            </a:xfrm>
            <a:custGeom>
              <a:avLst/>
              <a:gdLst>
                <a:gd name="T0" fmla="*/ 0 w 5"/>
                <a:gd name="T1" fmla="*/ 7 h 8"/>
                <a:gd name="T2" fmla="*/ 0 w 5"/>
                <a:gd name="T3" fmla="*/ 7 h 8"/>
                <a:gd name="T4" fmla="*/ 4 w 5"/>
                <a:gd name="T5" fmla="*/ 0 h 8"/>
                <a:gd name="T6" fmla="*/ 5 w 5"/>
                <a:gd name="T7" fmla="*/ 2 h 8"/>
                <a:gd name="T8" fmla="*/ 1 w 5"/>
                <a:gd name="T9" fmla="*/ 8 h 8"/>
                <a:gd name="T10" fmla="*/ 0 w 5"/>
                <a:gd name="T11" fmla="*/ 7 h 8"/>
              </a:gdLst>
              <a:ahLst/>
              <a:cxnLst>
                <a:cxn ang="0">
                  <a:pos x="T0" y="T1"/>
                </a:cxn>
                <a:cxn ang="0">
                  <a:pos x="T2" y="T3"/>
                </a:cxn>
                <a:cxn ang="0">
                  <a:pos x="T4" y="T5"/>
                </a:cxn>
                <a:cxn ang="0">
                  <a:pos x="T6" y="T7"/>
                </a:cxn>
                <a:cxn ang="0">
                  <a:pos x="T8" y="T9"/>
                </a:cxn>
                <a:cxn ang="0">
                  <a:pos x="T10" y="T11"/>
                </a:cxn>
              </a:cxnLst>
              <a:rect l="0" t="0" r="r" b="b"/>
              <a:pathLst>
                <a:path w="5" h="8">
                  <a:moveTo>
                    <a:pt x="0" y="7"/>
                  </a:moveTo>
                  <a:lnTo>
                    <a:pt x="0" y="7"/>
                  </a:lnTo>
                  <a:cubicBezTo>
                    <a:pt x="1" y="4"/>
                    <a:pt x="2" y="2"/>
                    <a:pt x="4" y="0"/>
                  </a:cubicBezTo>
                  <a:cubicBezTo>
                    <a:pt x="4" y="1"/>
                    <a:pt x="5" y="2"/>
                    <a:pt x="5" y="2"/>
                  </a:cubicBezTo>
                  <a:cubicBezTo>
                    <a:pt x="4" y="4"/>
                    <a:pt x="3" y="6"/>
                    <a:pt x="1" y="8"/>
                  </a:cubicBezTo>
                  <a:lnTo>
                    <a:pt x="0" y="7"/>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0" name="Freeform 1236"/>
            <p:cNvSpPr>
              <a:spLocks/>
            </p:cNvSpPr>
            <p:nvPr userDrawn="1"/>
          </p:nvSpPr>
          <p:spPr bwMode="auto">
            <a:xfrm>
              <a:off x="314" y="175"/>
              <a:ext cx="3" cy="2"/>
            </a:xfrm>
            <a:custGeom>
              <a:avLst/>
              <a:gdLst>
                <a:gd name="T0" fmla="*/ 0 w 6"/>
                <a:gd name="T1" fmla="*/ 3 h 5"/>
                <a:gd name="T2" fmla="*/ 0 w 6"/>
                <a:gd name="T3" fmla="*/ 3 h 5"/>
                <a:gd name="T4" fmla="*/ 1 w 6"/>
                <a:gd name="T5" fmla="*/ 3 h 5"/>
                <a:gd name="T6" fmla="*/ 6 w 6"/>
                <a:gd name="T7" fmla="*/ 0 h 5"/>
                <a:gd name="T8" fmla="*/ 6 w 6"/>
                <a:gd name="T9" fmla="*/ 0 h 5"/>
                <a:gd name="T10" fmla="*/ 2 w 6"/>
                <a:gd name="T11" fmla="*/ 5 h 5"/>
                <a:gd name="T12" fmla="*/ 0 w 6"/>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3"/>
                  </a:moveTo>
                  <a:lnTo>
                    <a:pt x="0" y="3"/>
                  </a:lnTo>
                  <a:cubicBezTo>
                    <a:pt x="0" y="3"/>
                    <a:pt x="1" y="3"/>
                    <a:pt x="1" y="3"/>
                  </a:cubicBezTo>
                  <a:cubicBezTo>
                    <a:pt x="2" y="2"/>
                    <a:pt x="4" y="1"/>
                    <a:pt x="6" y="0"/>
                  </a:cubicBezTo>
                  <a:lnTo>
                    <a:pt x="6" y="0"/>
                  </a:lnTo>
                  <a:cubicBezTo>
                    <a:pt x="4" y="2"/>
                    <a:pt x="3" y="4"/>
                    <a:pt x="2" y="5"/>
                  </a:cubicBezTo>
                  <a:cubicBezTo>
                    <a:pt x="1" y="5"/>
                    <a:pt x="1" y="4"/>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1" name="Freeform 1237"/>
            <p:cNvSpPr>
              <a:spLocks/>
            </p:cNvSpPr>
            <p:nvPr userDrawn="1"/>
          </p:nvSpPr>
          <p:spPr bwMode="auto">
            <a:xfrm>
              <a:off x="317" y="175"/>
              <a:ext cx="0" cy="0"/>
            </a:xfrm>
            <a:custGeom>
              <a:avLst/>
              <a:gdLst>
                <a:gd name="T0" fmla="*/ 0 w 1"/>
                <a:gd name="T1" fmla="*/ 0 h 1"/>
                <a:gd name="T2" fmla="*/ 0 w 1"/>
                <a:gd name="T3" fmla="*/ 0 h 1"/>
                <a:gd name="T4" fmla="*/ 1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0"/>
                  </a:lnTo>
                  <a:lnTo>
                    <a:pt x="1" y="0"/>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2" name="Freeform 1238"/>
            <p:cNvSpPr>
              <a:spLocks/>
            </p:cNvSpPr>
            <p:nvPr userDrawn="1"/>
          </p:nvSpPr>
          <p:spPr bwMode="auto">
            <a:xfrm>
              <a:off x="317" y="174"/>
              <a:ext cx="4" cy="4"/>
            </a:xfrm>
            <a:custGeom>
              <a:avLst/>
              <a:gdLst>
                <a:gd name="T0" fmla="*/ 2 w 8"/>
                <a:gd name="T1" fmla="*/ 1 h 9"/>
                <a:gd name="T2" fmla="*/ 2 w 8"/>
                <a:gd name="T3" fmla="*/ 1 h 9"/>
                <a:gd name="T4" fmla="*/ 5 w 8"/>
                <a:gd name="T5" fmla="*/ 0 h 9"/>
                <a:gd name="T6" fmla="*/ 8 w 8"/>
                <a:gd name="T7" fmla="*/ 4 h 9"/>
                <a:gd name="T8" fmla="*/ 4 w 8"/>
                <a:gd name="T9" fmla="*/ 9 h 9"/>
                <a:gd name="T10" fmla="*/ 0 w 8"/>
                <a:gd name="T11" fmla="*/ 3 h 9"/>
                <a:gd name="T12" fmla="*/ 2 w 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2" y="1"/>
                  </a:moveTo>
                  <a:lnTo>
                    <a:pt x="2" y="1"/>
                  </a:lnTo>
                  <a:cubicBezTo>
                    <a:pt x="3" y="1"/>
                    <a:pt x="4" y="0"/>
                    <a:pt x="5" y="0"/>
                  </a:cubicBezTo>
                  <a:cubicBezTo>
                    <a:pt x="5" y="1"/>
                    <a:pt x="6" y="2"/>
                    <a:pt x="8" y="4"/>
                  </a:cubicBezTo>
                  <a:cubicBezTo>
                    <a:pt x="6" y="6"/>
                    <a:pt x="5" y="7"/>
                    <a:pt x="4" y="9"/>
                  </a:cubicBezTo>
                  <a:cubicBezTo>
                    <a:pt x="2" y="7"/>
                    <a:pt x="1" y="5"/>
                    <a:pt x="0" y="3"/>
                  </a:cubicBezTo>
                  <a:cubicBezTo>
                    <a:pt x="1" y="3"/>
                    <a:pt x="1" y="2"/>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3" name="Freeform 1239"/>
            <p:cNvSpPr>
              <a:spLocks/>
            </p:cNvSpPr>
            <p:nvPr userDrawn="1"/>
          </p:nvSpPr>
          <p:spPr bwMode="auto">
            <a:xfrm>
              <a:off x="320" y="173"/>
              <a:ext cx="3" cy="2"/>
            </a:xfrm>
            <a:custGeom>
              <a:avLst/>
              <a:gdLst>
                <a:gd name="T0" fmla="*/ 0 w 7"/>
                <a:gd name="T1" fmla="*/ 2 h 5"/>
                <a:gd name="T2" fmla="*/ 0 w 7"/>
                <a:gd name="T3" fmla="*/ 2 h 5"/>
                <a:gd name="T4" fmla="*/ 7 w 7"/>
                <a:gd name="T5" fmla="*/ 0 h 5"/>
                <a:gd name="T6" fmla="*/ 7 w 7"/>
                <a:gd name="T7" fmla="*/ 2 h 5"/>
                <a:gd name="T8" fmla="*/ 3 w 7"/>
                <a:gd name="T9" fmla="*/ 5 h 5"/>
                <a:gd name="T10" fmla="*/ 0 w 7"/>
                <a:gd name="T11" fmla="*/ 2 h 5"/>
              </a:gdLst>
              <a:ahLst/>
              <a:cxnLst>
                <a:cxn ang="0">
                  <a:pos x="T0" y="T1"/>
                </a:cxn>
                <a:cxn ang="0">
                  <a:pos x="T2" y="T3"/>
                </a:cxn>
                <a:cxn ang="0">
                  <a:pos x="T4" y="T5"/>
                </a:cxn>
                <a:cxn ang="0">
                  <a:pos x="T6" y="T7"/>
                </a:cxn>
                <a:cxn ang="0">
                  <a:pos x="T8" y="T9"/>
                </a:cxn>
                <a:cxn ang="0">
                  <a:pos x="T10" y="T11"/>
                </a:cxn>
              </a:cxnLst>
              <a:rect l="0" t="0" r="r" b="b"/>
              <a:pathLst>
                <a:path w="7" h="5">
                  <a:moveTo>
                    <a:pt x="0" y="2"/>
                  </a:moveTo>
                  <a:lnTo>
                    <a:pt x="0" y="2"/>
                  </a:lnTo>
                  <a:cubicBezTo>
                    <a:pt x="3" y="1"/>
                    <a:pt x="5" y="0"/>
                    <a:pt x="7" y="0"/>
                  </a:cubicBezTo>
                  <a:lnTo>
                    <a:pt x="7" y="2"/>
                  </a:lnTo>
                  <a:cubicBezTo>
                    <a:pt x="6" y="3"/>
                    <a:pt x="4" y="4"/>
                    <a:pt x="3" y="5"/>
                  </a:cubicBezTo>
                  <a:cubicBezTo>
                    <a:pt x="2" y="4"/>
                    <a:pt x="1"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4" name="Freeform 1240"/>
            <p:cNvSpPr>
              <a:spLocks/>
            </p:cNvSpPr>
            <p:nvPr userDrawn="1"/>
          </p:nvSpPr>
          <p:spPr bwMode="auto">
            <a:xfrm>
              <a:off x="321" y="174"/>
              <a:ext cx="3" cy="4"/>
            </a:xfrm>
            <a:custGeom>
              <a:avLst/>
              <a:gdLst>
                <a:gd name="T0" fmla="*/ 3 w 5"/>
                <a:gd name="T1" fmla="*/ 0 h 8"/>
                <a:gd name="T2" fmla="*/ 3 w 5"/>
                <a:gd name="T3" fmla="*/ 0 h 8"/>
                <a:gd name="T4" fmla="*/ 5 w 5"/>
                <a:gd name="T5" fmla="*/ 7 h 8"/>
                <a:gd name="T6" fmla="*/ 4 w 5"/>
                <a:gd name="T7" fmla="*/ 8 h 8"/>
                <a:gd name="T8" fmla="*/ 0 w 5"/>
                <a:gd name="T9" fmla="*/ 3 h 8"/>
                <a:gd name="T10" fmla="*/ 3 w 5"/>
                <a:gd name="T11" fmla="*/ 0 h 8"/>
              </a:gdLst>
              <a:ahLst/>
              <a:cxnLst>
                <a:cxn ang="0">
                  <a:pos x="T0" y="T1"/>
                </a:cxn>
                <a:cxn ang="0">
                  <a:pos x="T2" y="T3"/>
                </a:cxn>
                <a:cxn ang="0">
                  <a:pos x="T4" y="T5"/>
                </a:cxn>
                <a:cxn ang="0">
                  <a:pos x="T6" y="T7"/>
                </a:cxn>
                <a:cxn ang="0">
                  <a:pos x="T8" y="T9"/>
                </a:cxn>
                <a:cxn ang="0">
                  <a:pos x="T10" y="T11"/>
                </a:cxn>
              </a:cxnLst>
              <a:rect l="0" t="0" r="r" b="b"/>
              <a:pathLst>
                <a:path w="5" h="8">
                  <a:moveTo>
                    <a:pt x="3" y="0"/>
                  </a:moveTo>
                  <a:lnTo>
                    <a:pt x="3" y="0"/>
                  </a:lnTo>
                  <a:lnTo>
                    <a:pt x="5" y="7"/>
                  </a:lnTo>
                  <a:lnTo>
                    <a:pt x="4" y="8"/>
                  </a:lnTo>
                  <a:cubicBezTo>
                    <a:pt x="2" y="7"/>
                    <a:pt x="1" y="5"/>
                    <a:pt x="0" y="3"/>
                  </a:cubicBezTo>
                  <a:cubicBezTo>
                    <a:pt x="1" y="2"/>
                    <a:pt x="2"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5" name="Freeform 1241"/>
            <p:cNvSpPr>
              <a:spLocks/>
            </p:cNvSpPr>
            <p:nvPr userDrawn="1"/>
          </p:nvSpPr>
          <p:spPr bwMode="auto">
            <a:xfrm>
              <a:off x="323" y="178"/>
              <a:ext cx="1" cy="1"/>
            </a:xfrm>
            <a:custGeom>
              <a:avLst/>
              <a:gdLst>
                <a:gd name="T0" fmla="*/ 1 w 1"/>
                <a:gd name="T1" fmla="*/ 0 h 2"/>
                <a:gd name="T2" fmla="*/ 1 w 1"/>
                <a:gd name="T3" fmla="*/ 0 h 2"/>
                <a:gd name="T4" fmla="*/ 1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lnTo>
                    <a:pt x="1" y="2"/>
                  </a:lnTo>
                  <a:lnTo>
                    <a:pt x="0"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6" name="Freeform 1242"/>
            <p:cNvSpPr>
              <a:spLocks/>
            </p:cNvSpPr>
            <p:nvPr userDrawn="1"/>
          </p:nvSpPr>
          <p:spPr bwMode="auto">
            <a:xfrm>
              <a:off x="321" y="178"/>
              <a:ext cx="3" cy="4"/>
            </a:xfrm>
            <a:custGeom>
              <a:avLst/>
              <a:gdLst>
                <a:gd name="T0" fmla="*/ 7 w 7"/>
                <a:gd name="T1" fmla="*/ 3 h 9"/>
                <a:gd name="T2" fmla="*/ 7 w 7"/>
                <a:gd name="T3" fmla="*/ 3 h 9"/>
                <a:gd name="T4" fmla="*/ 7 w 7"/>
                <a:gd name="T5" fmla="*/ 6 h 9"/>
                <a:gd name="T6" fmla="*/ 4 w 7"/>
                <a:gd name="T7" fmla="*/ 9 h 9"/>
                <a:gd name="T8" fmla="*/ 0 w 7"/>
                <a:gd name="T9" fmla="*/ 5 h 9"/>
                <a:gd name="T10" fmla="*/ 5 w 7"/>
                <a:gd name="T11" fmla="*/ 0 h 9"/>
                <a:gd name="T12" fmla="*/ 7 w 7"/>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7" y="3"/>
                  </a:moveTo>
                  <a:lnTo>
                    <a:pt x="7" y="3"/>
                  </a:lnTo>
                  <a:lnTo>
                    <a:pt x="7" y="6"/>
                  </a:lnTo>
                  <a:cubicBezTo>
                    <a:pt x="6" y="7"/>
                    <a:pt x="5" y="8"/>
                    <a:pt x="4" y="9"/>
                  </a:cubicBezTo>
                  <a:cubicBezTo>
                    <a:pt x="3" y="8"/>
                    <a:pt x="2" y="7"/>
                    <a:pt x="0" y="5"/>
                  </a:cubicBezTo>
                  <a:cubicBezTo>
                    <a:pt x="2" y="4"/>
                    <a:pt x="3" y="2"/>
                    <a:pt x="5" y="0"/>
                  </a:cubicBezTo>
                  <a:cubicBezTo>
                    <a:pt x="5" y="1"/>
                    <a:pt x="6" y="2"/>
                    <a:pt x="7"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7" name="Freeform 1243"/>
            <p:cNvSpPr>
              <a:spLocks/>
            </p:cNvSpPr>
            <p:nvPr userDrawn="1"/>
          </p:nvSpPr>
          <p:spPr bwMode="auto">
            <a:xfrm>
              <a:off x="323" y="181"/>
              <a:ext cx="2" cy="4"/>
            </a:xfrm>
            <a:custGeom>
              <a:avLst/>
              <a:gdLst>
                <a:gd name="T0" fmla="*/ 2 w 4"/>
                <a:gd name="T1" fmla="*/ 0 h 7"/>
                <a:gd name="T2" fmla="*/ 2 w 4"/>
                <a:gd name="T3" fmla="*/ 0 h 7"/>
                <a:gd name="T4" fmla="*/ 4 w 4"/>
                <a:gd name="T5" fmla="*/ 7 h 7"/>
                <a:gd name="T6" fmla="*/ 0 w 4"/>
                <a:gd name="T7" fmla="*/ 3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lnTo>
                    <a:pt x="2" y="0"/>
                  </a:lnTo>
                  <a:lnTo>
                    <a:pt x="4" y="7"/>
                  </a:lnTo>
                  <a:cubicBezTo>
                    <a:pt x="2" y="6"/>
                    <a:pt x="1" y="4"/>
                    <a:pt x="0" y="3"/>
                  </a:cubicBezTo>
                  <a:cubicBezTo>
                    <a:pt x="1" y="2"/>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8" name="Freeform 1244"/>
            <p:cNvSpPr>
              <a:spLocks/>
            </p:cNvSpPr>
            <p:nvPr userDrawn="1"/>
          </p:nvSpPr>
          <p:spPr bwMode="auto">
            <a:xfrm>
              <a:off x="323" y="185"/>
              <a:ext cx="2" cy="4"/>
            </a:xfrm>
            <a:custGeom>
              <a:avLst/>
              <a:gdLst>
                <a:gd name="T0" fmla="*/ 4 w 5"/>
                <a:gd name="T1" fmla="*/ 1 h 8"/>
                <a:gd name="T2" fmla="*/ 4 w 5"/>
                <a:gd name="T3" fmla="*/ 1 h 8"/>
                <a:gd name="T4" fmla="*/ 5 w 5"/>
                <a:gd name="T5" fmla="*/ 6 h 8"/>
                <a:gd name="T6" fmla="*/ 4 w 5"/>
                <a:gd name="T7" fmla="*/ 7 h 8"/>
                <a:gd name="T8" fmla="*/ 4 w 5"/>
                <a:gd name="T9" fmla="*/ 7 h 8"/>
                <a:gd name="T10" fmla="*/ 4 w 5"/>
                <a:gd name="T11" fmla="*/ 8 h 8"/>
                <a:gd name="T12" fmla="*/ 0 w 5"/>
                <a:gd name="T13" fmla="*/ 5 h 8"/>
                <a:gd name="T14" fmla="*/ 4 w 5"/>
                <a:gd name="T15" fmla="*/ 0 h 8"/>
                <a:gd name="T16" fmla="*/ 4 w 5"/>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4" y="1"/>
                  </a:moveTo>
                  <a:lnTo>
                    <a:pt x="4" y="1"/>
                  </a:lnTo>
                  <a:lnTo>
                    <a:pt x="5" y="6"/>
                  </a:lnTo>
                  <a:cubicBezTo>
                    <a:pt x="5" y="7"/>
                    <a:pt x="5" y="7"/>
                    <a:pt x="4" y="7"/>
                  </a:cubicBezTo>
                  <a:lnTo>
                    <a:pt x="4" y="7"/>
                  </a:lnTo>
                  <a:lnTo>
                    <a:pt x="4" y="8"/>
                  </a:lnTo>
                  <a:cubicBezTo>
                    <a:pt x="3" y="7"/>
                    <a:pt x="1" y="6"/>
                    <a:pt x="0" y="5"/>
                  </a:cubicBezTo>
                  <a:cubicBezTo>
                    <a:pt x="1" y="3"/>
                    <a:pt x="2" y="2"/>
                    <a:pt x="4" y="0"/>
                  </a:cubicBezTo>
                  <a:lnTo>
                    <a:pt x="4"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9" name="Freeform 1245"/>
            <p:cNvSpPr>
              <a:spLocks/>
            </p:cNvSpPr>
            <p:nvPr userDrawn="1"/>
          </p:nvSpPr>
          <p:spPr bwMode="auto">
            <a:xfrm>
              <a:off x="325" y="189"/>
              <a:ext cx="0" cy="1"/>
            </a:xfrm>
            <a:custGeom>
              <a:avLst/>
              <a:gdLst>
                <a:gd name="T0" fmla="*/ 0 w 1"/>
                <a:gd name="T1" fmla="*/ 1 h 2"/>
                <a:gd name="T2" fmla="*/ 0 w 1"/>
                <a:gd name="T3" fmla="*/ 1 h 2"/>
                <a:gd name="T4" fmla="*/ 0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lnTo>
                    <a:pt x="0" y="1"/>
                  </a:lnTo>
                  <a:lnTo>
                    <a:pt x="0" y="0"/>
                  </a:lnTo>
                  <a:cubicBezTo>
                    <a:pt x="0" y="1"/>
                    <a:pt x="1" y="1"/>
                    <a:pt x="1" y="2"/>
                  </a:cubicBezTo>
                  <a:cubicBezTo>
                    <a:pt x="0" y="2"/>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0" name="Freeform 1246"/>
            <p:cNvSpPr>
              <a:spLocks/>
            </p:cNvSpPr>
            <p:nvPr userDrawn="1"/>
          </p:nvSpPr>
          <p:spPr bwMode="auto">
            <a:xfrm>
              <a:off x="318" y="196"/>
              <a:ext cx="2" cy="2"/>
            </a:xfrm>
            <a:custGeom>
              <a:avLst/>
              <a:gdLst>
                <a:gd name="T0" fmla="*/ 4 w 4"/>
                <a:gd name="T1" fmla="*/ 2 h 4"/>
                <a:gd name="T2" fmla="*/ 4 w 4"/>
                <a:gd name="T3" fmla="*/ 2 h 4"/>
                <a:gd name="T4" fmla="*/ 1 w 4"/>
                <a:gd name="T5" fmla="*/ 4 h 4"/>
                <a:gd name="T6" fmla="*/ 0 w 4"/>
                <a:gd name="T7" fmla="*/ 2 h 4"/>
                <a:gd name="T8" fmla="*/ 0 w 4"/>
                <a:gd name="T9" fmla="*/ 0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lnTo>
                    <a:pt x="4" y="2"/>
                  </a:lnTo>
                  <a:cubicBezTo>
                    <a:pt x="3" y="3"/>
                    <a:pt x="2" y="3"/>
                    <a:pt x="1" y="4"/>
                  </a:cubicBezTo>
                  <a:cubicBezTo>
                    <a:pt x="0" y="3"/>
                    <a:pt x="0" y="3"/>
                    <a:pt x="0" y="2"/>
                  </a:cubicBezTo>
                  <a:lnTo>
                    <a:pt x="0" y="0"/>
                  </a:lnTo>
                  <a:cubicBezTo>
                    <a:pt x="2" y="1"/>
                    <a:pt x="3" y="2"/>
                    <a:pt x="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1" name="Freeform 1247"/>
            <p:cNvSpPr>
              <a:spLocks/>
            </p:cNvSpPr>
            <p:nvPr userDrawn="1"/>
          </p:nvSpPr>
          <p:spPr bwMode="auto">
            <a:xfrm>
              <a:off x="318" y="195"/>
              <a:ext cx="1" cy="0"/>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0"/>
                  </a:lnTo>
                  <a:cubicBezTo>
                    <a:pt x="1" y="0"/>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2" name="Freeform 1248"/>
            <p:cNvSpPr>
              <a:spLocks/>
            </p:cNvSpPr>
            <p:nvPr userDrawn="1"/>
          </p:nvSpPr>
          <p:spPr bwMode="auto">
            <a:xfrm>
              <a:off x="316" y="193"/>
              <a:ext cx="2" cy="3"/>
            </a:xfrm>
            <a:custGeom>
              <a:avLst/>
              <a:gdLst>
                <a:gd name="T0" fmla="*/ 5 w 5"/>
                <a:gd name="T1" fmla="*/ 3 h 7"/>
                <a:gd name="T2" fmla="*/ 5 w 5"/>
                <a:gd name="T3" fmla="*/ 3 h 7"/>
                <a:gd name="T4" fmla="*/ 4 w 5"/>
                <a:gd name="T5" fmla="*/ 5 h 7"/>
                <a:gd name="T6" fmla="*/ 3 w 5"/>
                <a:gd name="T7" fmla="*/ 6 h 7"/>
                <a:gd name="T8" fmla="*/ 4 w 5"/>
                <a:gd name="T9" fmla="*/ 6 h 7"/>
                <a:gd name="T10" fmla="*/ 3 w 5"/>
                <a:gd name="T11" fmla="*/ 7 h 7"/>
                <a:gd name="T12" fmla="*/ 0 w 5"/>
                <a:gd name="T13" fmla="*/ 0 h 7"/>
                <a:gd name="T14" fmla="*/ 5 w 5"/>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3"/>
                  </a:moveTo>
                  <a:lnTo>
                    <a:pt x="5" y="3"/>
                  </a:lnTo>
                  <a:cubicBezTo>
                    <a:pt x="5" y="4"/>
                    <a:pt x="4" y="5"/>
                    <a:pt x="4" y="5"/>
                  </a:cubicBezTo>
                  <a:lnTo>
                    <a:pt x="3" y="6"/>
                  </a:lnTo>
                  <a:lnTo>
                    <a:pt x="4" y="6"/>
                  </a:lnTo>
                  <a:lnTo>
                    <a:pt x="3" y="7"/>
                  </a:lnTo>
                  <a:cubicBezTo>
                    <a:pt x="2" y="5"/>
                    <a:pt x="1" y="2"/>
                    <a:pt x="0" y="0"/>
                  </a:cubicBezTo>
                  <a:cubicBezTo>
                    <a:pt x="1" y="1"/>
                    <a:pt x="3" y="2"/>
                    <a:pt x="5"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3" name="Freeform 1249"/>
            <p:cNvSpPr>
              <a:spLocks/>
            </p:cNvSpPr>
            <p:nvPr userDrawn="1"/>
          </p:nvSpPr>
          <p:spPr bwMode="auto">
            <a:xfrm>
              <a:off x="315" y="189"/>
              <a:ext cx="2" cy="4"/>
            </a:xfrm>
            <a:custGeom>
              <a:avLst/>
              <a:gdLst>
                <a:gd name="T0" fmla="*/ 2 w 5"/>
                <a:gd name="T1" fmla="*/ 8 h 9"/>
                <a:gd name="T2" fmla="*/ 2 w 5"/>
                <a:gd name="T3" fmla="*/ 8 h 9"/>
                <a:gd name="T4" fmla="*/ 0 w 5"/>
                <a:gd name="T5" fmla="*/ 3 h 9"/>
                <a:gd name="T6" fmla="*/ 1 w 5"/>
                <a:gd name="T7" fmla="*/ 0 h 9"/>
                <a:gd name="T8" fmla="*/ 5 w 5"/>
                <a:gd name="T9" fmla="*/ 4 h 9"/>
                <a:gd name="T10" fmla="*/ 3 w 5"/>
                <a:gd name="T11" fmla="*/ 9 h 9"/>
                <a:gd name="T12" fmla="*/ 2 w 5"/>
                <a:gd name="T13" fmla="*/ 8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2" y="8"/>
                  </a:moveTo>
                  <a:lnTo>
                    <a:pt x="2" y="8"/>
                  </a:lnTo>
                  <a:cubicBezTo>
                    <a:pt x="1" y="6"/>
                    <a:pt x="0" y="5"/>
                    <a:pt x="0" y="3"/>
                  </a:cubicBezTo>
                  <a:cubicBezTo>
                    <a:pt x="0" y="2"/>
                    <a:pt x="1" y="1"/>
                    <a:pt x="1" y="0"/>
                  </a:cubicBezTo>
                  <a:cubicBezTo>
                    <a:pt x="3" y="1"/>
                    <a:pt x="4" y="2"/>
                    <a:pt x="5" y="4"/>
                  </a:cubicBezTo>
                  <a:cubicBezTo>
                    <a:pt x="4" y="5"/>
                    <a:pt x="4" y="7"/>
                    <a:pt x="3" y="9"/>
                  </a:cubicBezTo>
                  <a:lnTo>
                    <a:pt x="2"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4" name="Freeform 1250"/>
            <p:cNvSpPr>
              <a:spLocks/>
            </p:cNvSpPr>
            <p:nvPr userDrawn="1"/>
          </p:nvSpPr>
          <p:spPr bwMode="auto">
            <a:xfrm>
              <a:off x="324" y="172"/>
              <a:ext cx="3" cy="14"/>
            </a:xfrm>
            <a:custGeom>
              <a:avLst/>
              <a:gdLst>
                <a:gd name="T0" fmla="*/ 4 w 8"/>
                <a:gd name="T1" fmla="*/ 0 h 32"/>
                <a:gd name="T2" fmla="*/ 4 w 8"/>
                <a:gd name="T3" fmla="*/ 0 h 32"/>
                <a:gd name="T4" fmla="*/ 8 w 8"/>
                <a:gd name="T5" fmla="*/ 32 h 32"/>
                <a:gd name="T6" fmla="*/ 7 w 8"/>
                <a:gd name="T7" fmla="*/ 32 h 32"/>
                <a:gd name="T8" fmla="*/ 6 w 8"/>
                <a:gd name="T9" fmla="*/ 31 h 32"/>
                <a:gd name="T10" fmla="*/ 6 w 8"/>
                <a:gd name="T11" fmla="*/ 32 h 32"/>
                <a:gd name="T12" fmla="*/ 0 w 8"/>
                <a:gd name="T13" fmla="*/ 1 h 32"/>
                <a:gd name="T14" fmla="*/ 4 w 8"/>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2">
                  <a:moveTo>
                    <a:pt x="4" y="0"/>
                  </a:moveTo>
                  <a:lnTo>
                    <a:pt x="4" y="0"/>
                  </a:lnTo>
                  <a:lnTo>
                    <a:pt x="8" y="32"/>
                  </a:lnTo>
                  <a:cubicBezTo>
                    <a:pt x="7" y="32"/>
                    <a:pt x="7" y="32"/>
                    <a:pt x="7" y="32"/>
                  </a:cubicBezTo>
                  <a:lnTo>
                    <a:pt x="6" y="31"/>
                  </a:lnTo>
                  <a:cubicBezTo>
                    <a:pt x="6" y="32"/>
                    <a:pt x="6" y="32"/>
                    <a:pt x="6" y="32"/>
                  </a:cubicBezTo>
                  <a:lnTo>
                    <a:pt x="0" y="1"/>
                  </a:lnTo>
                  <a:cubicBezTo>
                    <a:pt x="1" y="0"/>
                    <a:pt x="2" y="0"/>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5" name="Freeform 1251"/>
            <p:cNvSpPr>
              <a:spLocks/>
            </p:cNvSpPr>
            <p:nvPr userDrawn="1"/>
          </p:nvSpPr>
          <p:spPr bwMode="auto">
            <a:xfrm>
              <a:off x="319" y="176"/>
              <a:ext cx="4" cy="4"/>
            </a:xfrm>
            <a:custGeom>
              <a:avLst/>
              <a:gdLst>
                <a:gd name="T0" fmla="*/ 4 w 8"/>
                <a:gd name="T1" fmla="*/ 0 h 9"/>
                <a:gd name="T2" fmla="*/ 4 w 8"/>
                <a:gd name="T3" fmla="*/ 0 h 9"/>
                <a:gd name="T4" fmla="*/ 8 w 8"/>
                <a:gd name="T5" fmla="*/ 5 h 9"/>
                <a:gd name="T6" fmla="*/ 4 w 8"/>
                <a:gd name="T7" fmla="*/ 9 h 9"/>
                <a:gd name="T8" fmla="*/ 0 w 8"/>
                <a:gd name="T9" fmla="*/ 5 h 9"/>
                <a:gd name="T10" fmla="*/ 4 w 8"/>
                <a:gd name="T11" fmla="*/ 0 h 9"/>
              </a:gdLst>
              <a:ahLst/>
              <a:cxnLst>
                <a:cxn ang="0">
                  <a:pos x="T0" y="T1"/>
                </a:cxn>
                <a:cxn ang="0">
                  <a:pos x="T2" y="T3"/>
                </a:cxn>
                <a:cxn ang="0">
                  <a:pos x="T4" y="T5"/>
                </a:cxn>
                <a:cxn ang="0">
                  <a:pos x="T6" y="T7"/>
                </a:cxn>
                <a:cxn ang="0">
                  <a:pos x="T8" y="T9"/>
                </a:cxn>
                <a:cxn ang="0">
                  <a:pos x="T10" y="T11"/>
                </a:cxn>
              </a:cxnLst>
              <a:rect l="0" t="0" r="r" b="b"/>
              <a:pathLst>
                <a:path w="8" h="9">
                  <a:moveTo>
                    <a:pt x="4" y="0"/>
                  </a:moveTo>
                  <a:lnTo>
                    <a:pt x="4" y="0"/>
                  </a:lnTo>
                  <a:cubicBezTo>
                    <a:pt x="5" y="1"/>
                    <a:pt x="7" y="3"/>
                    <a:pt x="8" y="5"/>
                  </a:cubicBezTo>
                  <a:cubicBezTo>
                    <a:pt x="7" y="6"/>
                    <a:pt x="5" y="8"/>
                    <a:pt x="4" y="9"/>
                  </a:cubicBezTo>
                  <a:cubicBezTo>
                    <a:pt x="2" y="8"/>
                    <a:pt x="1" y="6"/>
                    <a:pt x="0" y="5"/>
                  </a:cubicBezTo>
                  <a:cubicBezTo>
                    <a:pt x="1" y="3"/>
                    <a:pt x="3" y="1"/>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6" name="Freeform 1252"/>
            <p:cNvSpPr>
              <a:spLocks/>
            </p:cNvSpPr>
            <p:nvPr userDrawn="1"/>
          </p:nvSpPr>
          <p:spPr bwMode="auto">
            <a:xfrm>
              <a:off x="315" y="176"/>
              <a:ext cx="4" cy="5"/>
            </a:xfrm>
            <a:custGeom>
              <a:avLst/>
              <a:gdLst>
                <a:gd name="T0" fmla="*/ 4 w 8"/>
                <a:gd name="T1" fmla="*/ 11 h 11"/>
                <a:gd name="T2" fmla="*/ 4 w 8"/>
                <a:gd name="T3" fmla="*/ 11 h 11"/>
                <a:gd name="T4" fmla="*/ 0 w 8"/>
                <a:gd name="T5" fmla="*/ 5 h 11"/>
                <a:gd name="T6" fmla="*/ 4 w 8"/>
                <a:gd name="T7" fmla="*/ 0 h 11"/>
                <a:gd name="T8" fmla="*/ 8 w 8"/>
                <a:gd name="T9" fmla="*/ 6 h 11"/>
                <a:gd name="T10" fmla="*/ 4 w 8"/>
                <a:gd name="T11" fmla="*/ 11 h 11"/>
              </a:gdLst>
              <a:ahLst/>
              <a:cxnLst>
                <a:cxn ang="0">
                  <a:pos x="T0" y="T1"/>
                </a:cxn>
                <a:cxn ang="0">
                  <a:pos x="T2" y="T3"/>
                </a:cxn>
                <a:cxn ang="0">
                  <a:pos x="T4" y="T5"/>
                </a:cxn>
                <a:cxn ang="0">
                  <a:pos x="T6" y="T7"/>
                </a:cxn>
                <a:cxn ang="0">
                  <a:pos x="T8" y="T9"/>
                </a:cxn>
                <a:cxn ang="0">
                  <a:pos x="T10" y="T11"/>
                </a:cxn>
              </a:cxnLst>
              <a:rect l="0" t="0" r="r" b="b"/>
              <a:pathLst>
                <a:path w="8" h="11">
                  <a:moveTo>
                    <a:pt x="4" y="11"/>
                  </a:moveTo>
                  <a:lnTo>
                    <a:pt x="4" y="11"/>
                  </a:lnTo>
                  <a:cubicBezTo>
                    <a:pt x="3" y="9"/>
                    <a:pt x="1" y="7"/>
                    <a:pt x="0" y="5"/>
                  </a:cubicBezTo>
                  <a:cubicBezTo>
                    <a:pt x="1" y="4"/>
                    <a:pt x="3" y="2"/>
                    <a:pt x="4" y="0"/>
                  </a:cubicBezTo>
                  <a:cubicBezTo>
                    <a:pt x="5" y="2"/>
                    <a:pt x="7" y="4"/>
                    <a:pt x="8" y="6"/>
                  </a:cubicBezTo>
                  <a:cubicBezTo>
                    <a:pt x="7" y="7"/>
                    <a:pt x="5" y="9"/>
                    <a:pt x="4"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7" name="Freeform 1253"/>
            <p:cNvSpPr>
              <a:spLocks/>
            </p:cNvSpPr>
            <p:nvPr userDrawn="1"/>
          </p:nvSpPr>
          <p:spPr bwMode="auto">
            <a:xfrm>
              <a:off x="317" y="178"/>
              <a:ext cx="3" cy="5"/>
            </a:xfrm>
            <a:custGeom>
              <a:avLst/>
              <a:gdLst>
                <a:gd name="T0" fmla="*/ 4 w 8"/>
                <a:gd name="T1" fmla="*/ 10 h 10"/>
                <a:gd name="T2" fmla="*/ 4 w 8"/>
                <a:gd name="T3" fmla="*/ 10 h 10"/>
                <a:gd name="T4" fmla="*/ 0 w 8"/>
                <a:gd name="T5" fmla="*/ 5 h 10"/>
                <a:gd name="T6" fmla="*/ 4 w 8"/>
                <a:gd name="T7" fmla="*/ 0 h 10"/>
                <a:gd name="T8" fmla="*/ 8 w 8"/>
                <a:gd name="T9" fmla="*/ 5 h 10"/>
                <a:gd name="T10" fmla="*/ 4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4" y="10"/>
                  </a:moveTo>
                  <a:lnTo>
                    <a:pt x="4" y="10"/>
                  </a:lnTo>
                  <a:cubicBezTo>
                    <a:pt x="3" y="8"/>
                    <a:pt x="2" y="7"/>
                    <a:pt x="0" y="5"/>
                  </a:cubicBezTo>
                  <a:cubicBezTo>
                    <a:pt x="2" y="4"/>
                    <a:pt x="3" y="2"/>
                    <a:pt x="4" y="0"/>
                  </a:cubicBezTo>
                  <a:cubicBezTo>
                    <a:pt x="6" y="2"/>
                    <a:pt x="7" y="3"/>
                    <a:pt x="8" y="5"/>
                  </a:cubicBezTo>
                  <a:cubicBezTo>
                    <a:pt x="7" y="7"/>
                    <a:pt x="6" y="8"/>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8" name="Freeform 1254"/>
            <p:cNvSpPr>
              <a:spLocks/>
            </p:cNvSpPr>
            <p:nvPr userDrawn="1"/>
          </p:nvSpPr>
          <p:spPr bwMode="auto">
            <a:xfrm>
              <a:off x="319" y="181"/>
              <a:ext cx="4" cy="4"/>
            </a:xfrm>
            <a:custGeom>
              <a:avLst/>
              <a:gdLst>
                <a:gd name="T0" fmla="*/ 4 w 8"/>
                <a:gd name="T1" fmla="*/ 9 h 9"/>
                <a:gd name="T2" fmla="*/ 4 w 8"/>
                <a:gd name="T3" fmla="*/ 9 h 9"/>
                <a:gd name="T4" fmla="*/ 0 w 8"/>
                <a:gd name="T5" fmla="*/ 4 h 9"/>
                <a:gd name="T6" fmla="*/ 4 w 8"/>
                <a:gd name="T7" fmla="*/ 0 h 9"/>
                <a:gd name="T8" fmla="*/ 8 w 8"/>
                <a:gd name="T9" fmla="*/ 4 h 9"/>
                <a:gd name="T10" fmla="*/ 4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4" y="9"/>
                  </a:moveTo>
                  <a:lnTo>
                    <a:pt x="4" y="9"/>
                  </a:lnTo>
                  <a:cubicBezTo>
                    <a:pt x="2" y="7"/>
                    <a:pt x="1" y="6"/>
                    <a:pt x="0" y="4"/>
                  </a:cubicBezTo>
                  <a:cubicBezTo>
                    <a:pt x="1" y="3"/>
                    <a:pt x="2" y="1"/>
                    <a:pt x="4" y="0"/>
                  </a:cubicBezTo>
                  <a:cubicBezTo>
                    <a:pt x="5" y="1"/>
                    <a:pt x="6" y="3"/>
                    <a:pt x="8" y="4"/>
                  </a:cubicBezTo>
                  <a:cubicBezTo>
                    <a:pt x="6" y="6"/>
                    <a:pt x="5" y="7"/>
                    <a:pt x="4"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9" name="Freeform 1255"/>
            <p:cNvSpPr>
              <a:spLocks/>
            </p:cNvSpPr>
            <p:nvPr userDrawn="1"/>
          </p:nvSpPr>
          <p:spPr bwMode="auto">
            <a:xfrm>
              <a:off x="321" y="183"/>
              <a:ext cx="3" cy="4"/>
            </a:xfrm>
            <a:custGeom>
              <a:avLst/>
              <a:gdLst>
                <a:gd name="T0" fmla="*/ 4 w 8"/>
                <a:gd name="T1" fmla="*/ 8 h 8"/>
                <a:gd name="T2" fmla="*/ 4 w 8"/>
                <a:gd name="T3" fmla="*/ 8 h 8"/>
                <a:gd name="T4" fmla="*/ 0 w 8"/>
                <a:gd name="T5" fmla="*/ 4 h 8"/>
                <a:gd name="T6" fmla="*/ 4 w 8"/>
                <a:gd name="T7" fmla="*/ 0 h 8"/>
                <a:gd name="T8" fmla="*/ 8 w 8"/>
                <a:gd name="T9" fmla="*/ 4 h 8"/>
                <a:gd name="T10" fmla="*/ 4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4" y="8"/>
                  </a:moveTo>
                  <a:lnTo>
                    <a:pt x="4" y="8"/>
                  </a:lnTo>
                  <a:cubicBezTo>
                    <a:pt x="3" y="7"/>
                    <a:pt x="2" y="6"/>
                    <a:pt x="0" y="4"/>
                  </a:cubicBezTo>
                  <a:cubicBezTo>
                    <a:pt x="2" y="3"/>
                    <a:pt x="3" y="1"/>
                    <a:pt x="4" y="0"/>
                  </a:cubicBezTo>
                  <a:cubicBezTo>
                    <a:pt x="5" y="1"/>
                    <a:pt x="7" y="2"/>
                    <a:pt x="8" y="4"/>
                  </a:cubicBezTo>
                  <a:cubicBezTo>
                    <a:pt x="7" y="5"/>
                    <a:pt x="6" y="7"/>
                    <a:pt x="4"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0" name="Freeform 1256"/>
            <p:cNvSpPr>
              <a:spLocks/>
            </p:cNvSpPr>
            <p:nvPr userDrawn="1"/>
          </p:nvSpPr>
          <p:spPr bwMode="auto">
            <a:xfrm>
              <a:off x="313" y="178"/>
              <a:ext cx="3" cy="5"/>
            </a:xfrm>
            <a:custGeom>
              <a:avLst/>
              <a:gdLst>
                <a:gd name="T0" fmla="*/ 3 w 7"/>
                <a:gd name="T1" fmla="*/ 11 h 11"/>
                <a:gd name="T2" fmla="*/ 3 w 7"/>
                <a:gd name="T3" fmla="*/ 11 h 11"/>
                <a:gd name="T4" fmla="*/ 0 w 7"/>
                <a:gd name="T5" fmla="*/ 6 h 11"/>
                <a:gd name="T6" fmla="*/ 4 w 7"/>
                <a:gd name="T7" fmla="*/ 0 h 11"/>
                <a:gd name="T8" fmla="*/ 7 w 7"/>
                <a:gd name="T9" fmla="*/ 5 h 11"/>
                <a:gd name="T10" fmla="*/ 3 w 7"/>
                <a:gd name="T11" fmla="*/ 11 h 11"/>
              </a:gdLst>
              <a:ahLst/>
              <a:cxnLst>
                <a:cxn ang="0">
                  <a:pos x="T0" y="T1"/>
                </a:cxn>
                <a:cxn ang="0">
                  <a:pos x="T2" y="T3"/>
                </a:cxn>
                <a:cxn ang="0">
                  <a:pos x="T4" y="T5"/>
                </a:cxn>
                <a:cxn ang="0">
                  <a:pos x="T6" y="T7"/>
                </a:cxn>
                <a:cxn ang="0">
                  <a:pos x="T8" y="T9"/>
                </a:cxn>
                <a:cxn ang="0">
                  <a:pos x="T10" y="T11"/>
                </a:cxn>
              </a:cxnLst>
              <a:rect l="0" t="0" r="r" b="b"/>
              <a:pathLst>
                <a:path w="7" h="11">
                  <a:moveTo>
                    <a:pt x="3" y="11"/>
                  </a:moveTo>
                  <a:lnTo>
                    <a:pt x="3" y="11"/>
                  </a:lnTo>
                  <a:cubicBezTo>
                    <a:pt x="2" y="10"/>
                    <a:pt x="1" y="8"/>
                    <a:pt x="0" y="6"/>
                  </a:cubicBezTo>
                  <a:cubicBezTo>
                    <a:pt x="1" y="4"/>
                    <a:pt x="2" y="2"/>
                    <a:pt x="4" y="0"/>
                  </a:cubicBezTo>
                  <a:cubicBezTo>
                    <a:pt x="5" y="2"/>
                    <a:pt x="6" y="4"/>
                    <a:pt x="7" y="5"/>
                  </a:cubicBezTo>
                  <a:cubicBezTo>
                    <a:pt x="6" y="7"/>
                    <a:pt x="5" y="9"/>
                    <a:pt x="3"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1" name="Freeform 1257"/>
            <p:cNvSpPr>
              <a:spLocks/>
            </p:cNvSpPr>
            <p:nvPr userDrawn="1"/>
          </p:nvSpPr>
          <p:spPr bwMode="auto">
            <a:xfrm>
              <a:off x="315" y="181"/>
              <a:ext cx="4" cy="5"/>
            </a:xfrm>
            <a:custGeom>
              <a:avLst/>
              <a:gdLst>
                <a:gd name="T0" fmla="*/ 4 w 8"/>
                <a:gd name="T1" fmla="*/ 10 h 10"/>
                <a:gd name="T2" fmla="*/ 4 w 8"/>
                <a:gd name="T3" fmla="*/ 10 h 10"/>
                <a:gd name="T4" fmla="*/ 0 w 8"/>
                <a:gd name="T5" fmla="*/ 6 h 10"/>
                <a:gd name="T6" fmla="*/ 4 w 8"/>
                <a:gd name="T7" fmla="*/ 0 h 10"/>
                <a:gd name="T8" fmla="*/ 8 w 8"/>
                <a:gd name="T9" fmla="*/ 5 h 10"/>
                <a:gd name="T10" fmla="*/ 4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4" y="10"/>
                  </a:moveTo>
                  <a:lnTo>
                    <a:pt x="4" y="10"/>
                  </a:lnTo>
                  <a:cubicBezTo>
                    <a:pt x="2" y="9"/>
                    <a:pt x="1" y="7"/>
                    <a:pt x="0" y="6"/>
                  </a:cubicBezTo>
                  <a:cubicBezTo>
                    <a:pt x="1" y="4"/>
                    <a:pt x="3" y="2"/>
                    <a:pt x="4" y="0"/>
                  </a:cubicBezTo>
                  <a:cubicBezTo>
                    <a:pt x="5" y="2"/>
                    <a:pt x="6" y="3"/>
                    <a:pt x="8" y="5"/>
                  </a:cubicBezTo>
                  <a:cubicBezTo>
                    <a:pt x="6" y="6"/>
                    <a:pt x="5" y="8"/>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2" name="Freeform 1258"/>
            <p:cNvSpPr>
              <a:spLocks/>
            </p:cNvSpPr>
            <p:nvPr userDrawn="1"/>
          </p:nvSpPr>
          <p:spPr bwMode="auto">
            <a:xfrm>
              <a:off x="317" y="183"/>
              <a:ext cx="3" cy="5"/>
            </a:xfrm>
            <a:custGeom>
              <a:avLst/>
              <a:gdLst>
                <a:gd name="T0" fmla="*/ 4 w 8"/>
                <a:gd name="T1" fmla="*/ 10 h 10"/>
                <a:gd name="T2" fmla="*/ 4 w 8"/>
                <a:gd name="T3" fmla="*/ 10 h 10"/>
                <a:gd name="T4" fmla="*/ 0 w 8"/>
                <a:gd name="T5" fmla="*/ 6 h 10"/>
                <a:gd name="T6" fmla="*/ 4 w 8"/>
                <a:gd name="T7" fmla="*/ 0 h 10"/>
                <a:gd name="T8" fmla="*/ 8 w 8"/>
                <a:gd name="T9" fmla="*/ 4 h 10"/>
                <a:gd name="T10" fmla="*/ 5 w 8"/>
                <a:gd name="T11" fmla="*/ 9 h 10"/>
                <a:gd name="T12" fmla="*/ 5 w 8"/>
                <a:gd name="T13" fmla="*/ 9 h 10"/>
                <a:gd name="T14" fmla="*/ 4 w 8"/>
                <a:gd name="T15" fmla="*/ 9 h 10"/>
                <a:gd name="T16" fmla="*/ 4 w 8"/>
                <a:gd name="T17" fmla="*/ 10 h 10"/>
                <a:gd name="T18" fmla="*/ 4 w 8"/>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4" y="10"/>
                  </a:moveTo>
                  <a:lnTo>
                    <a:pt x="4" y="10"/>
                  </a:lnTo>
                  <a:cubicBezTo>
                    <a:pt x="3" y="9"/>
                    <a:pt x="1" y="7"/>
                    <a:pt x="0" y="6"/>
                  </a:cubicBezTo>
                  <a:cubicBezTo>
                    <a:pt x="1" y="4"/>
                    <a:pt x="3" y="2"/>
                    <a:pt x="4" y="0"/>
                  </a:cubicBezTo>
                  <a:cubicBezTo>
                    <a:pt x="6" y="2"/>
                    <a:pt x="7" y="3"/>
                    <a:pt x="8" y="4"/>
                  </a:cubicBezTo>
                  <a:cubicBezTo>
                    <a:pt x="7" y="6"/>
                    <a:pt x="6" y="7"/>
                    <a:pt x="5" y="9"/>
                  </a:cubicBezTo>
                  <a:cubicBezTo>
                    <a:pt x="5" y="9"/>
                    <a:pt x="5" y="9"/>
                    <a:pt x="5" y="9"/>
                  </a:cubicBezTo>
                  <a:lnTo>
                    <a:pt x="4" y="9"/>
                  </a:lnTo>
                  <a:cubicBezTo>
                    <a:pt x="4" y="9"/>
                    <a:pt x="4" y="9"/>
                    <a:pt x="4" y="10"/>
                  </a:cubicBezTo>
                  <a:lnTo>
                    <a:pt x="4" y="1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3" name="Freeform 1259"/>
            <p:cNvSpPr>
              <a:spLocks/>
            </p:cNvSpPr>
            <p:nvPr userDrawn="1"/>
          </p:nvSpPr>
          <p:spPr bwMode="auto">
            <a:xfrm>
              <a:off x="320" y="186"/>
              <a:ext cx="3" cy="2"/>
            </a:xfrm>
            <a:custGeom>
              <a:avLst/>
              <a:gdLst>
                <a:gd name="T0" fmla="*/ 0 w 7"/>
                <a:gd name="T1" fmla="*/ 4 h 5"/>
                <a:gd name="T2" fmla="*/ 0 w 7"/>
                <a:gd name="T3" fmla="*/ 4 h 5"/>
                <a:gd name="T4" fmla="*/ 3 w 7"/>
                <a:gd name="T5" fmla="*/ 0 h 5"/>
                <a:gd name="T6" fmla="*/ 7 w 7"/>
                <a:gd name="T7" fmla="*/ 4 h 5"/>
                <a:gd name="T8" fmla="*/ 6 w 7"/>
                <a:gd name="T9" fmla="*/ 5 h 5"/>
                <a:gd name="T10" fmla="*/ 0 w 7"/>
                <a:gd name="T11" fmla="*/ 4 h 5"/>
              </a:gdLst>
              <a:ahLst/>
              <a:cxnLst>
                <a:cxn ang="0">
                  <a:pos x="T0" y="T1"/>
                </a:cxn>
                <a:cxn ang="0">
                  <a:pos x="T2" y="T3"/>
                </a:cxn>
                <a:cxn ang="0">
                  <a:pos x="T4" y="T5"/>
                </a:cxn>
                <a:cxn ang="0">
                  <a:pos x="T6" y="T7"/>
                </a:cxn>
                <a:cxn ang="0">
                  <a:pos x="T8" y="T9"/>
                </a:cxn>
                <a:cxn ang="0">
                  <a:pos x="T10" y="T11"/>
                </a:cxn>
              </a:cxnLst>
              <a:rect l="0" t="0" r="r" b="b"/>
              <a:pathLst>
                <a:path w="7" h="5">
                  <a:moveTo>
                    <a:pt x="0" y="4"/>
                  </a:moveTo>
                  <a:lnTo>
                    <a:pt x="0" y="4"/>
                  </a:lnTo>
                  <a:cubicBezTo>
                    <a:pt x="1" y="2"/>
                    <a:pt x="2" y="1"/>
                    <a:pt x="3" y="0"/>
                  </a:cubicBezTo>
                  <a:cubicBezTo>
                    <a:pt x="4" y="1"/>
                    <a:pt x="6" y="2"/>
                    <a:pt x="7" y="4"/>
                  </a:cubicBezTo>
                  <a:cubicBezTo>
                    <a:pt x="6" y="4"/>
                    <a:pt x="6" y="5"/>
                    <a:pt x="6" y="5"/>
                  </a:cubicBezTo>
                  <a:cubicBezTo>
                    <a:pt x="3" y="4"/>
                    <a:pt x="1" y="4"/>
                    <a:pt x="0"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4" name="Freeform 1260"/>
            <p:cNvSpPr>
              <a:spLocks/>
            </p:cNvSpPr>
            <p:nvPr userDrawn="1"/>
          </p:nvSpPr>
          <p:spPr bwMode="auto">
            <a:xfrm>
              <a:off x="319" y="188"/>
              <a:ext cx="0" cy="0"/>
            </a:xfrm>
            <a:custGeom>
              <a:avLst/>
              <a:gdLst/>
              <a:ahLst/>
              <a:cxnLst>
                <a:cxn ang="0">
                  <a:pos x="0" y="0"/>
                </a:cxn>
                <a:cxn ang="0">
                  <a:pos x="0" y="0"/>
                </a:cxn>
                <a:cxn ang="0">
                  <a:pos x="0" y="0"/>
                </a:cxn>
                <a:cxn ang="0">
                  <a:pos x="0" y="0"/>
                </a:cxn>
                <a:cxn ang="0">
                  <a:pos x="0" y="0"/>
                </a:cxn>
              </a:cxnLst>
              <a:rect l="0" t="0" r="r" b="b"/>
              <a:pathLst>
                <a:path>
                  <a:moveTo>
                    <a:pt x="0" y="0"/>
                  </a:moveTo>
                  <a:lnTo>
                    <a:pt x="0" y="0"/>
                  </a:lnTo>
                  <a:lnTo>
                    <a:pt x="0" y="0"/>
                  </a:lnTo>
                  <a:lnTo>
                    <a:pt x="0" y="0"/>
                  </a:lnTo>
                  <a:cubicBezTo>
                    <a:pt x="0" y="0"/>
                    <a:pt x="0"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5" name="Freeform 1261"/>
            <p:cNvSpPr>
              <a:spLocks/>
            </p:cNvSpPr>
            <p:nvPr userDrawn="1"/>
          </p:nvSpPr>
          <p:spPr bwMode="auto">
            <a:xfrm>
              <a:off x="323" y="187"/>
              <a:ext cx="2" cy="2"/>
            </a:xfrm>
            <a:custGeom>
              <a:avLst/>
              <a:gdLst>
                <a:gd name="T0" fmla="*/ 0 w 5"/>
                <a:gd name="T1" fmla="*/ 2 h 4"/>
                <a:gd name="T2" fmla="*/ 0 w 5"/>
                <a:gd name="T3" fmla="*/ 2 h 4"/>
                <a:gd name="T4" fmla="*/ 1 w 5"/>
                <a:gd name="T5" fmla="*/ 0 h 4"/>
                <a:gd name="T6" fmla="*/ 5 w 5"/>
                <a:gd name="T7" fmla="*/ 4 h 4"/>
                <a:gd name="T8" fmla="*/ 4 w 5"/>
                <a:gd name="T9" fmla="*/ 4 h 4"/>
                <a:gd name="T10" fmla="*/ 3 w 5"/>
                <a:gd name="T11" fmla="*/ 4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0" y="2"/>
                  </a:lnTo>
                  <a:cubicBezTo>
                    <a:pt x="0" y="1"/>
                    <a:pt x="0" y="1"/>
                    <a:pt x="1" y="0"/>
                  </a:cubicBezTo>
                  <a:cubicBezTo>
                    <a:pt x="2" y="1"/>
                    <a:pt x="3" y="2"/>
                    <a:pt x="5" y="4"/>
                  </a:cubicBezTo>
                  <a:lnTo>
                    <a:pt x="4" y="4"/>
                  </a:lnTo>
                  <a:cubicBezTo>
                    <a:pt x="4" y="4"/>
                    <a:pt x="3" y="4"/>
                    <a:pt x="3" y="4"/>
                  </a:cubicBezTo>
                  <a:cubicBezTo>
                    <a:pt x="2" y="3"/>
                    <a:pt x="1" y="2"/>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6" name="Rectangle 1262"/>
            <p:cNvSpPr>
              <a:spLocks noChangeArrowheads="1"/>
            </p:cNvSpPr>
            <p:nvPr userDrawn="1"/>
          </p:nvSpPr>
          <p:spPr bwMode="auto">
            <a:xfrm>
              <a:off x="321" y="191"/>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7" name="Freeform 1263"/>
            <p:cNvSpPr>
              <a:spLocks/>
            </p:cNvSpPr>
            <p:nvPr userDrawn="1"/>
          </p:nvSpPr>
          <p:spPr bwMode="auto">
            <a:xfrm>
              <a:off x="320" y="192"/>
              <a:ext cx="2" cy="2"/>
            </a:xfrm>
            <a:custGeom>
              <a:avLst/>
              <a:gdLst>
                <a:gd name="T0" fmla="*/ 3 w 4"/>
                <a:gd name="T1" fmla="*/ 3 h 3"/>
                <a:gd name="T2" fmla="*/ 3 w 4"/>
                <a:gd name="T3" fmla="*/ 3 h 3"/>
                <a:gd name="T4" fmla="*/ 0 w 4"/>
                <a:gd name="T5" fmla="*/ 0 h 3"/>
                <a:gd name="T6" fmla="*/ 0 w 4"/>
                <a:gd name="T7" fmla="*/ 0 h 3"/>
                <a:gd name="T8" fmla="*/ 4 w 4"/>
                <a:gd name="T9" fmla="*/ 3 h 3"/>
                <a:gd name="T10" fmla="*/ 3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3" y="3"/>
                  </a:moveTo>
                  <a:lnTo>
                    <a:pt x="3" y="3"/>
                  </a:lnTo>
                  <a:cubicBezTo>
                    <a:pt x="2" y="2"/>
                    <a:pt x="1" y="1"/>
                    <a:pt x="0" y="0"/>
                  </a:cubicBezTo>
                  <a:lnTo>
                    <a:pt x="0" y="0"/>
                  </a:lnTo>
                  <a:cubicBezTo>
                    <a:pt x="1" y="1"/>
                    <a:pt x="2" y="2"/>
                    <a:pt x="4" y="3"/>
                  </a:cubicBezTo>
                  <a:cubicBezTo>
                    <a:pt x="3" y="3"/>
                    <a:pt x="3" y="3"/>
                    <a:pt x="3"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8" name="Freeform 1264"/>
            <p:cNvSpPr>
              <a:spLocks/>
            </p:cNvSpPr>
            <p:nvPr userDrawn="1"/>
          </p:nvSpPr>
          <p:spPr bwMode="auto">
            <a:xfrm>
              <a:off x="314" y="184"/>
              <a:ext cx="2" cy="4"/>
            </a:xfrm>
            <a:custGeom>
              <a:avLst/>
              <a:gdLst>
                <a:gd name="T0" fmla="*/ 3 w 6"/>
                <a:gd name="T1" fmla="*/ 9 h 9"/>
                <a:gd name="T2" fmla="*/ 3 w 6"/>
                <a:gd name="T3" fmla="*/ 9 h 9"/>
                <a:gd name="T4" fmla="*/ 0 w 6"/>
                <a:gd name="T5" fmla="*/ 4 h 9"/>
                <a:gd name="T6" fmla="*/ 2 w 6"/>
                <a:gd name="T7" fmla="*/ 0 h 9"/>
                <a:gd name="T8" fmla="*/ 6 w 6"/>
                <a:gd name="T9" fmla="*/ 4 h 9"/>
                <a:gd name="T10" fmla="*/ 3 w 6"/>
                <a:gd name="T11" fmla="*/ 9 h 9"/>
              </a:gdLst>
              <a:ahLst/>
              <a:cxnLst>
                <a:cxn ang="0">
                  <a:pos x="T0" y="T1"/>
                </a:cxn>
                <a:cxn ang="0">
                  <a:pos x="T2" y="T3"/>
                </a:cxn>
                <a:cxn ang="0">
                  <a:pos x="T4" y="T5"/>
                </a:cxn>
                <a:cxn ang="0">
                  <a:pos x="T6" y="T7"/>
                </a:cxn>
                <a:cxn ang="0">
                  <a:pos x="T8" y="T9"/>
                </a:cxn>
                <a:cxn ang="0">
                  <a:pos x="T10" y="T11"/>
                </a:cxn>
              </a:cxnLst>
              <a:rect l="0" t="0" r="r" b="b"/>
              <a:pathLst>
                <a:path w="6" h="9">
                  <a:moveTo>
                    <a:pt x="3" y="9"/>
                  </a:moveTo>
                  <a:lnTo>
                    <a:pt x="3" y="9"/>
                  </a:lnTo>
                  <a:cubicBezTo>
                    <a:pt x="2" y="7"/>
                    <a:pt x="1" y="6"/>
                    <a:pt x="0" y="4"/>
                  </a:cubicBezTo>
                  <a:cubicBezTo>
                    <a:pt x="0" y="3"/>
                    <a:pt x="1" y="1"/>
                    <a:pt x="2" y="0"/>
                  </a:cubicBezTo>
                  <a:cubicBezTo>
                    <a:pt x="4" y="1"/>
                    <a:pt x="5" y="3"/>
                    <a:pt x="6" y="4"/>
                  </a:cubicBezTo>
                  <a:cubicBezTo>
                    <a:pt x="5" y="6"/>
                    <a:pt x="4" y="7"/>
                    <a:pt x="3"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9" name="Freeform 1265"/>
            <p:cNvSpPr>
              <a:spLocks/>
            </p:cNvSpPr>
            <p:nvPr userDrawn="1"/>
          </p:nvSpPr>
          <p:spPr bwMode="auto">
            <a:xfrm>
              <a:off x="315" y="186"/>
              <a:ext cx="4" cy="4"/>
            </a:xfrm>
            <a:custGeom>
              <a:avLst/>
              <a:gdLst>
                <a:gd name="T0" fmla="*/ 4 w 7"/>
                <a:gd name="T1" fmla="*/ 8 h 8"/>
                <a:gd name="T2" fmla="*/ 4 w 7"/>
                <a:gd name="T3" fmla="*/ 8 h 8"/>
                <a:gd name="T4" fmla="*/ 0 w 7"/>
                <a:gd name="T5" fmla="*/ 4 h 8"/>
                <a:gd name="T6" fmla="*/ 3 w 7"/>
                <a:gd name="T7" fmla="*/ 0 h 8"/>
                <a:gd name="T8" fmla="*/ 7 w 7"/>
                <a:gd name="T9" fmla="*/ 4 h 8"/>
                <a:gd name="T10" fmla="*/ 4 w 7"/>
                <a:gd name="T11" fmla="*/ 8 h 8"/>
              </a:gdLst>
              <a:ahLst/>
              <a:cxnLst>
                <a:cxn ang="0">
                  <a:pos x="T0" y="T1"/>
                </a:cxn>
                <a:cxn ang="0">
                  <a:pos x="T2" y="T3"/>
                </a:cxn>
                <a:cxn ang="0">
                  <a:pos x="T4" y="T5"/>
                </a:cxn>
                <a:cxn ang="0">
                  <a:pos x="T6" y="T7"/>
                </a:cxn>
                <a:cxn ang="0">
                  <a:pos x="T8" y="T9"/>
                </a:cxn>
                <a:cxn ang="0">
                  <a:pos x="T10" y="T11"/>
                </a:cxn>
              </a:cxnLst>
              <a:rect l="0" t="0" r="r" b="b"/>
              <a:pathLst>
                <a:path w="7" h="8">
                  <a:moveTo>
                    <a:pt x="4" y="8"/>
                  </a:moveTo>
                  <a:lnTo>
                    <a:pt x="4" y="8"/>
                  </a:lnTo>
                  <a:cubicBezTo>
                    <a:pt x="3" y="7"/>
                    <a:pt x="1" y="6"/>
                    <a:pt x="0" y="4"/>
                  </a:cubicBezTo>
                  <a:cubicBezTo>
                    <a:pt x="1" y="3"/>
                    <a:pt x="2" y="1"/>
                    <a:pt x="3" y="0"/>
                  </a:cubicBezTo>
                  <a:cubicBezTo>
                    <a:pt x="4" y="1"/>
                    <a:pt x="5" y="3"/>
                    <a:pt x="7" y="4"/>
                  </a:cubicBezTo>
                  <a:cubicBezTo>
                    <a:pt x="6" y="5"/>
                    <a:pt x="5" y="7"/>
                    <a:pt x="4"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0" name="Freeform 1266"/>
            <p:cNvSpPr>
              <a:spLocks/>
            </p:cNvSpPr>
            <p:nvPr userDrawn="1"/>
          </p:nvSpPr>
          <p:spPr bwMode="auto">
            <a:xfrm>
              <a:off x="318" y="189"/>
              <a:ext cx="2" cy="3"/>
            </a:xfrm>
            <a:custGeom>
              <a:avLst/>
              <a:gdLst>
                <a:gd name="T0" fmla="*/ 4 w 6"/>
                <a:gd name="T1" fmla="*/ 8 h 8"/>
                <a:gd name="T2" fmla="*/ 4 w 6"/>
                <a:gd name="T3" fmla="*/ 8 h 8"/>
                <a:gd name="T4" fmla="*/ 0 w 6"/>
                <a:gd name="T5" fmla="*/ 4 h 8"/>
                <a:gd name="T6" fmla="*/ 2 w 6"/>
                <a:gd name="T7" fmla="*/ 0 h 8"/>
                <a:gd name="T8" fmla="*/ 6 w 6"/>
                <a:gd name="T9" fmla="*/ 3 h 8"/>
                <a:gd name="T10" fmla="*/ 6 w 6"/>
                <a:gd name="T11" fmla="*/ 4 h 8"/>
                <a:gd name="T12" fmla="*/ 3 w 6"/>
                <a:gd name="T13" fmla="*/ 5 h 8"/>
                <a:gd name="T14" fmla="*/ 2 w 6"/>
                <a:gd name="T15" fmla="*/ 5 h 8"/>
                <a:gd name="T16" fmla="*/ 4 w 6"/>
                <a:gd name="T17" fmla="*/ 7 h 8"/>
                <a:gd name="T18" fmla="*/ 4 w 6"/>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8"/>
                  </a:moveTo>
                  <a:lnTo>
                    <a:pt x="4" y="8"/>
                  </a:lnTo>
                  <a:cubicBezTo>
                    <a:pt x="2" y="6"/>
                    <a:pt x="1" y="5"/>
                    <a:pt x="0" y="4"/>
                  </a:cubicBezTo>
                  <a:cubicBezTo>
                    <a:pt x="0" y="2"/>
                    <a:pt x="1" y="1"/>
                    <a:pt x="2" y="0"/>
                  </a:cubicBezTo>
                  <a:cubicBezTo>
                    <a:pt x="3" y="1"/>
                    <a:pt x="5" y="2"/>
                    <a:pt x="6" y="3"/>
                  </a:cubicBezTo>
                  <a:lnTo>
                    <a:pt x="6" y="4"/>
                  </a:lnTo>
                  <a:cubicBezTo>
                    <a:pt x="4" y="4"/>
                    <a:pt x="3" y="5"/>
                    <a:pt x="3" y="5"/>
                  </a:cubicBezTo>
                  <a:lnTo>
                    <a:pt x="2" y="5"/>
                  </a:lnTo>
                  <a:cubicBezTo>
                    <a:pt x="3" y="6"/>
                    <a:pt x="3" y="6"/>
                    <a:pt x="4" y="7"/>
                  </a:cubicBezTo>
                  <a:lnTo>
                    <a:pt x="4"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1" name="Freeform 1267"/>
            <p:cNvSpPr>
              <a:spLocks/>
            </p:cNvSpPr>
            <p:nvPr userDrawn="1"/>
          </p:nvSpPr>
          <p:spPr bwMode="auto">
            <a:xfrm>
              <a:off x="319" y="193"/>
              <a:ext cx="2" cy="2"/>
            </a:xfrm>
            <a:custGeom>
              <a:avLst/>
              <a:gdLst>
                <a:gd name="T0" fmla="*/ 2 w 6"/>
                <a:gd name="T1" fmla="*/ 0 h 5"/>
                <a:gd name="T2" fmla="*/ 2 w 6"/>
                <a:gd name="T3" fmla="*/ 0 h 5"/>
                <a:gd name="T4" fmla="*/ 5 w 6"/>
                <a:gd name="T5" fmla="*/ 2 h 5"/>
                <a:gd name="T6" fmla="*/ 4 w 6"/>
                <a:gd name="T7" fmla="*/ 2 h 5"/>
                <a:gd name="T8" fmla="*/ 6 w 6"/>
                <a:gd name="T9" fmla="*/ 4 h 5"/>
                <a:gd name="T10" fmla="*/ 6 w 6"/>
                <a:gd name="T11" fmla="*/ 4 h 5"/>
                <a:gd name="T12" fmla="*/ 2 w 6"/>
                <a:gd name="T13" fmla="*/ 5 h 5"/>
                <a:gd name="T14" fmla="*/ 0 w 6"/>
                <a:gd name="T15" fmla="*/ 4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2" y="0"/>
                  </a:lnTo>
                  <a:lnTo>
                    <a:pt x="5" y="2"/>
                  </a:lnTo>
                  <a:lnTo>
                    <a:pt x="4" y="2"/>
                  </a:lnTo>
                  <a:cubicBezTo>
                    <a:pt x="5" y="3"/>
                    <a:pt x="5" y="4"/>
                    <a:pt x="6" y="4"/>
                  </a:cubicBezTo>
                  <a:lnTo>
                    <a:pt x="6" y="4"/>
                  </a:lnTo>
                  <a:cubicBezTo>
                    <a:pt x="4" y="4"/>
                    <a:pt x="3" y="5"/>
                    <a:pt x="2" y="5"/>
                  </a:cubicBezTo>
                  <a:lnTo>
                    <a:pt x="0" y="4"/>
                  </a:lnTo>
                  <a:cubicBezTo>
                    <a:pt x="1" y="3"/>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2" name="Freeform 1268"/>
            <p:cNvSpPr>
              <a:spLocks/>
            </p:cNvSpPr>
            <p:nvPr userDrawn="1"/>
          </p:nvSpPr>
          <p:spPr bwMode="auto">
            <a:xfrm>
              <a:off x="316" y="191"/>
              <a:ext cx="3" cy="3"/>
            </a:xfrm>
            <a:custGeom>
              <a:avLst/>
              <a:gdLst>
                <a:gd name="T0" fmla="*/ 3 w 7"/>
                <a:gd name="T1" fmla="*/ 0 h 8"/>
                <a:gd name="T2" fmla="*/ 3 w 7"/>
                <a:gd name="T3" fmla="*/ 0 h 8"/>
                <a:gd name="T4" fmla="*/ 7 w 7"/>
                <a:gd name="T5" fmla="*/ 4 h 8"/>
                <a:gd name="T6" fmla="*/ 5 w 7"/>
                <a:gd name="T7" fmla="*/ 8 h 8"/>
                <a:gd name="T8" fmla="*/ 0 w 7"/>
                <a:gd name="T9" fmla="*/ 5 h 8"/>
                <a:gd name="T10" fmla="*/ 3 w 7"/>
                <a:gd name="T11" fmla="*/ 0 h 8"/>
              </a:gdLst>
              <a:ahLst/>
              <a:cxnLst>
                <a:cxn ang="0">
                  <a:pos x="T0" y="T1"/>
                </a:cxn>
                <a:cxn ang="0">
                  <a:pos x="T2" y="T3"/>
                </a:cxn>
                <a:cxn ang="0">
                  <a:pos x="T4" y="T5"/>
                </a:cxn>
                <a:cxn ang="0">
                  <a:pos x="T6" y="T7"/>
                </a:cxn>
                <a:cxn ang="0">
                  <a:pos x="T8" y="T9"/>
                </a:cxn>
                <a:cxn ang="0">
                  <a:pos x="T10" y="T11"/>
                </a:cxn>
              </a:cxnLst>
              <a:rect l="0" t="0" r="r" b="b"/>
              <a:pathLst>
                <a:path w="7" h="8">
                  <a:moveTo>
                    <a:pt x="3" y="0"/>
                  </a:moveTo>
                  <a:lnTo>
                    <a:pt x="3" y="0"/>
                  </a:lnTo>
                  <a:cubicBezTo>
                    <a:pt x="4" y="2"/>
                    <a:pt x="6" y="3"/>
                    <a:pt x="7" y="4"/>
                  </a:cubicBezTo>
                  <a:cubicBezTo>
                    <a:pt x="7" y="6"/>
                    <a:pt x="6" y="7"/>
                    <a:pt x="5" y="8"/>
                  </a:cubicBezTo>
                  <a:cubicBezTo>
                    <a:pt x="3" y="7"/>
                    <a:pt x="2" y="6"/>
                    <a:pt x="0" y="5"/>
                  </a:cubicBezTo>
                  <a:cubicBezTo>
                    <a:pt x="1" y="4"/>
                    <a:pt x="2" y="2"/>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3" name="Freeform 1269"/>
            <p:cNvSpPr>
              <a:spLocks/>
            </p:cNvSpPr>
            <p:nvPr userDrawn="1"/>
          </p:nvSpPr>
          <p:spPr bwMode="auto">
            <a:xfrm>
              <a:off x="328" y="184"/>
              <a:ext cx="1" cy="2"/>
            </a:xfrm>
            <a:custGeom>
              <a:avLst/>
              <a:gdLst>
                <a:gd name="T0" fmla="*/ 1 w 2"/>
                <a:gd name="T1" fmla="*/ 0 h 3"/>
                <a:gd name="T2" fmla="*/ 1 w 2"/>
                <a:gd name="T3" fmla="*/ 0 h 3"/>
                <a:gd name="T4" fmla="*/ 2 w 2"/>
                <a:gd name="T5" fmla="*/ 3 h 3"/>
                <a:gd name="T6" fmla="*/ 0 w 2"/>
                <a:gd name="T7" fmla="*/ 3 h 3"/>
                <a:gd name="T8" fmla="*/ 0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lnTo>
                    <a:pt x="1" y="0"/>
                  </a:lnTo>
                  <a:lnTo>
                    <a:pt x="2" y="3"/>
                  </a:lnTo>
                  <a:lnTo>
                    <a:pt x="0" y="3"/>
                  </a:lnTo>
                  <a:lnTo>
                    <a:pt x="0"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4" name="Freeform 1270"/>
            <p:cNvSpPr>
              <a:spLocks/>
            </p:cNvSpPr>
            <p:nvPr userDrawn="1"/>
          </p:nvSpPr>
          <p:spPr bwMode="auto">
            <a:xfrm>
              <a:off x="328" y="182"/>
              <a:ext cx="0" cy="2"/>
            </a:xfrm>
            <a:custGeom>
              <a:avLst/>
              <a:gdLst>
                <a:gd name="T0" fmla="*/ 2 w 2"/>
                <a:gd name="T1" fmla="*/ 0 h 3"/>
                <a:gd name="T2" fmla="*/ 2 w 2"/>
                <a:gd name="T3" fmla="*/ 0 h 3"/>
                <a:gd name="T4" fmla="*/ 2 w 2"/>
                <a:gd name="T5" fmla="*/ 3 h 3"/>
                <a:gd name="T6" fmla="*/ 1 w 2"/>
                <a:gd name="T7" fmla="*/ 3 h 3"/>
                <a:gd name="T8" fmla="*/ 0 w 2"/>
                <a:gd name="T9" fmla="*/ 1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2" y="3"/>
                  </a:lnTo>
                  <a:lnTo>
                    <a:pt x="1" y="3"/>
                  </a:lnTo>
                  <a:lnTo>
                    <a:pt x="0"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5" name="Freeform 1271"/>
            <p:cNvSpPr>
              <a:spLocks/>
            </p:cNvSpPr>
            <p:nvPr userDrawn="1"/>
          </p:nvSpPr>
          <p:spPr bwMode="auto">
            <a:xfrm>
              <a:off x="328" y="181"/>
              <a:ext cx="0" cy="1"/>
            </a:xfrm>
            <a:custGeom>
              <a:avLst/>
              <a:gdLst>
                <a:gd name="T0" fmla="*/ 2 w 2"/>
                <a:gd name="T1" fmla="*/ 0 h 3"/>
                <a:gd name="T2" fmla="*/ 2 w 2"/>
                <a:gd name="T3" fmla="*/ 0 h 3"/>
                <a:gd name="T4" fmla="*/ 2 w 2"/>
                <a:gd name="T5" fmla="*/ 3 h 3"/>
                <a:gd name="T6" fmla="*/ 0 w 2"/>
                <a:gd name="T7" fmla="*/ 3 h 3"/>
                <a:gd name="T8" fmla="*/ 0 w 2"/>
                <a:gd name="T9" fmla="*/ 1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2" y="3"/>
                  </a:lnTo>
                  <a:lnTo>
                    <a:pt x="0" y="3"/>
                  </a:lnTo>
                  <a:lnTo>
                    <a:pt x="0"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6" name="Freeform 1272"/>
            <p:cNvSpPr>
              <a:spLocks/>
            </p:cNvSpPr>
            <p:nvPr userDrawn="1"/>
          </p:nvSpPr>
          <p:spPr bwMode="auto">
            <a:xfrm>
              <a:off x="327" y="179"/>
              <a:ext cx="1" cy="1"/>
            </a:xfrm>
            <a:custGeom>
              <a:avLst/>
              <a:gdLst>
                <a:gd name="T0" fmla="*/ 3 w 3"/>
                <a:gd name="T1" fmla="*/ 0 h 3"/>
                <a:gd name="T2" fmla="*/ 3 w 3"/>
                <a:gd name="T3" fmla="*/ 0 h 3"/>
                <a:gd name="T4" fmla="*/ 3 w 3"/>
                <a:gd name="T5" fmla="*/ 2 h 3"/>
                <a:gd name="T6" fmla="*/ 0 w 3"/>
                <a:gd name="T7" fmla="*/ 3 h 3"/>
                <a:gd name="T8" fmla="*/ 0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3" y="0"/>
                  </a:lnTo>
                  <a:lnTo>
                    <a:pt x="3" y="2"/>
                  </a:lnTo>
                  <a:lnTo>
                    <a:pt x="0" y="3"/>
                  </a:lnTo>
                  <a:lnTo>
                    <a:pt x="0" y="1"/>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7" name="Freeform 1273"/>
            <p:cNvSpPr>
              <a:spLocks/>
            </p:cNvSpPr>
            <p:nvPr userDrawn="1"/>
          </p:nvSpPr>
          <p:spPr bwMode="auto">
            <a:xfrm>
              <a:off x="327" y="177"/>
              <a:ext cx="1" cy="1"/>
            </a:xfrm>
            <a:custGeom>
              <a:avLst/>
              <a:gdLst>
                <a:gd name="T0" fmla="*/ 3 w 3"/>
                <a:gd name="T1" fmla="*/ 0 h 3"/>
                <a:gd name="T2" fmla="*/ 3 w 3"/>
                <a:gd name="T3" fmla="*/ 0 h 3"/>
                <a:gd name="T4" fmla="*/ 3 w 3"/>
                <a:gd name="T5" fmla="*/ 2 h 3"/>
                <a:gd name="T6" fmla="*/ 0 w 3"/>
                <a:gd name="T7" fmla="*/ 3 h 3"/>
                <a:gd name="T8" fmla="*/ 0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3" y="0"/>
                  </a:lnTo>
                  <a:lnTo>
                    <a:pt x="3" y="2"/>
                  </a:lnTo>
                  <a:lnTo>
                    <a:pt x="0" y="3"/>
                  </a:lnTo>
                  <a:lnTo>
                    <a:pt x="0" y="1"/>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8" name="Freeform 1274"/>
            <p:cNvSpPr>
              <a:spLocks/>
            </p:cNvSpPr>
            <p:nvPr userDrawn="1"/>
          </p:nvSpPr>
          <p:spPr bwMode="auto">
            <a:xfrm>
              <a:off x="327" y="176"/>
              <a:ext cx="1" cy="0"/>
            </a:xfrm>
            <a:custGeom>
              <a:avLst/>
              <a:gdLst>
                <a:gd name="T0" fmla="*/ 3 w 4"/>
                <a:gd name="T1" fmla="*/ 0 h 2"/>
                <a:gd name="T2" fmla="*/ 3 w 4"/>
                <a:gd name="T3" fmla="*/ 0 h 2"/>
                <a:gd name="T4" fmla="*/ 4 w 4"/>
                <a:gd name="T5" fmla="*/ 1 h 2"/>
                <a:gd name="T6" fmla="*/ 0 w 4"/>
                <a:gd name="T7" fmla="*/ 2 h 2"/>
                <a:gd name="T8" fmla="*/ 0 w 4"/>
                <a:gd name="T9" fmla="*/ 0 h 2"/>
                <a:gd name="T10" fmla="*/ 3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3" y="0"/>
                  </a:moveTo>
                  <a:lnTo>
                    <a:pt x="3" y="0"/>
                  </a:lnTo>
                  <a:lnTo>
                    <a:pt x="4" y="1"/>
                  </a:lnTo>
                  <a:lnTo>
                    <a:pt x="0" y="2"/>
                  </a:lnTo>
                  <a:lnTo>
                    <a:pt x="0" y="0"/>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9" name="Freeform 1275"/>
            <p:cNvSpPr>
              <a:spLocks/>
            </p:cNvSpPr>
            <p:nvPr userDrawn="1"/>
          </p:nvSpPr>
          <p:spPr bwMode="auto">
            <a:xfrm>
              <a:off x="327" y="174"/>
              <a:ext cx="1" cy="1"/>
            </a:xfrm>
            <a:custGeom>
              <a:avLst/>
              <a:gdLst>
                <a:gd name="T0" fmla="*/ 3 w 3"/>
                <a:gd name="T1" fmla="*/ 0 h 2"/>
                <a:gd name="T2" fmla="*/ 3 w 3"/>
                <a:gd name="T3" fmla="*/ 0 h 2"/>
                <a:gd name="T4" fmla="*/ 3 w 3"/>
                <a:gd name="T5" fmla="*/ 1 h 2"/>
                <a:gd name="T6" fmla="*/ 0 w 3"/>
                <a:gd name="T7" fmla="*/ 2 h 2"/>
                <a:gd name="T8" fmla="*/ 0 w 3"/>
                <a:gd name="T9" fmla="*/ 0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0"/>
                  </a:lnTo>
                  <a:lnTo>
                    <a:pt x="3" y="1"/>
                  </a:lnTo>
                  <a:lnTo>
                    <a:pt x="0" y="2"/>
                  </a:lnTo>
                  <a:lnTo>
                    <a:pt x="0" y="0"/>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0" name="Freeform 1276"/>
            <p:cNvSpPr>
              <a:spLocks/>
            </p:cNvSpPr>
            <p:nvPr userDrawn="1"/>
          </p:nvSpPr>
          <p:spPr bwMode="auto">
            <a:xfrm>
              <a:off x="329" y="198"/>
              <a:ext cx="1"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0"/>
                    <a:pt x="0" y="0"/>
                    <a:pt x="0" y="0"/>
                  </a:cubicBezTo>
                  <a:lnTo>
                    <a:pt x="1" y="0"/>
                  </a:lnTo>
                  <a:cubicBezTo>
                    <a:pt x="1" y="0"/>
                    <a:pt x="1" y="0"/>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1" name="Freeform 1277"/>
            <p:cNvSpPr>
              <a:spLocks/>
            </p:cNvSpPr>
            <p:nvPr userDrawn="1"/>
          </p:nvSpPr>
          <p:spPr bwMode="auto">
            <a:xfrm>
              <a:off x="329" y="199"/>
              <a:ext cx="1" cy="1"/>
            </a:xfrm>
            <a:custGeom>
              <a:avLst/>
              <a:gdLst>
                <a:gd name="T0" fmla="*/ 0 w 2"/>
                <a:gd name="T1" fmla="*/ 2 h 2"/>
                <a:gd name="T2" fmla="*/ 0 w 2"/>
                <a:gd name="T3" fmla="*/ 2 h 2"/>
                <a:gd name="T4" fmla="*/ 1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2"/>
                  </a:lnTo>
                  <a:cubicBezTo>
                    <a:pt x="0" y="1"/>
                    <a:pt x="1" y="1"/>
                    <a:pt x="1" y="0"/>
                  </a:cubicBezTo>
                  <a:cubicBezTo>
                    <a:pt x="1" y="1"/>
                    <a:pt x="1" y="1"/>
                    <a:pt x="2" y="2"/>
                  </a:cubicBezTo>
                  <a:lnTo>
                    <a:pt x="0"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2" name="Freeform 1278"/>
            <p:cNvSpPr>
              <a:spLocks/>
            </p:cNvSpPr>
            <p:nvPr userDrawn="1"/>
          </p:nvSpPr>
          <p:spPr bwMode="auto">
            <a:xfrm>
              <a:off x="327" y="198"/>
              <a:ext cx="1" cy="1"/>
            </a:xfrm>
            <a:custGeom>
              <a:avLst/>
              <a:gdLst>
                <a:gd name="T0" fmla="*/ 1 w 2"/>
                <a:gd name="T1" fmla="*/ 1 h 1"/>
                <a:gd name="T2" fmla="*/ 1 w 2"/>
                <a:gd name="T3" fmla="*/ 1 h 1"/>
                <a:gd name="T4" fmla="*/ 0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lnTo>
                    <a:pt x="1" y="1"/>
                  </a:lnTo>
                  <a:cubicBezTo>
                    <a:pt x="1" y="1"/>
                    <a:pt x="1" y="0"/>
                    <a:pt x="0" y="0"/>
                  </a:cubicBezTo>
                  <a:lnTo>
                    <a:pt x="2" y="0"/>
                  </a:ln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3" name="Freeform 1279"/>
            <p:cNvSpPr>
              <a:spLocks/>
            </p:cNvSpPr>
            <p:nvPr userDrawn="1"/>
          </p:nvSpPr>
          <p:spPr bwMode="auto">
            <a:xfrm>
              <a:off x="327" y="200"/>
              <a:ext cx="1" cy="0"/>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0" y="0"/>
                  </a:cubicBezTo>
                  <a:cubicBezTo>
                    <a:pt x="0" y="0"/>
                    <a:pt x="1" y="1"/>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4" name="Freeform 1280"/>
            <p:cNvSpPr>
              <a:spLocks/>
            </p:cNvSpPr>
            <p:nvPr userDrawn="1"/>
          </p:nvSpPr>
          <p:spPr bwMode="auto">
            <a:xfrm>
              <a:off x="324" y="198"/>
              <a:ext cx="1"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1" y="1"/>
                    <a:pt x="0" y="0"/>
                  </a:cubicBezTo>
                  <a:lnTo>
                    <a:pt x="1" y="0"/>
                  </a:ln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5" name="Freeform 1281"/>
            <p:cNvSpPr>
              <a:spLocks/>
            </p:cNvSpPr>
            <p:nvPr userDrawn="1"/>
          </p:nvSpPr>
          <p:spPr bwMode="auto">
            <a:xfrm>
              <a:off x="325" y="200"/>
              <a:ext cx="0" cy="0"/>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1"/>
                    <a:pt x="1" y="1"/>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6" name="Freeform 1282"/>
            <p:cNvSpPr>
              <a:spLocks/>
            </p:cNvSpPr>
            <p:nvPr userDrawn="1"/>
          </p:nvSpPr>
          <p:spPr bwMode="auto">
            <a:xfrm>
              <a:off x="322" y="199"/>
              <a:ext cx="1" cy="0"/>
            </a:xfrm>
            <a:custGeom>
              <a:avLst/>
              <a:gdLst>
                <a:gd name="T0" fmla="*/ 1 w 2"/>
                <a:gd name="T1" fmla="*/ 1 h 1"/>
                <a:gd name="T2" fmla="*/ 1 w 2"/>
                <a:gd name="T3" fmla="*/ 1 h 1"/>
                <a:gd name="T4" fmla="*/ 0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lnTo>
                    <a:pt x="1" y="1"/>
                  </a:lnTo>
                  <a:cubicBezTo>
                    <a:pt x="1" y="1"/>
                    <a:pt x="1" y="0"/>
                    <a:pt x="0" y="0"/>
                  </a:cubicBezTo>
                  <a:lnTo>
                    <a:pt x="2" y="0"/>
                  </a:ln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7" name="Freeform 1283"/>
            <p:cNvSpPr>
              <a:spLocks/>
            </p:cNvSpPr>
            <p:nvPr userDrawn="1"/>
          </p:nvSpPr>
          <p:spPr bwMode="auto">
            <a:xfrm>
              <a:off x="323" y="200"/>
              <a:ext cx="0" cy="0"/>
            </a:xfrm>
            <a:custGeom>
              <a:avLst/>
              <a:gdLst>
                <a:gd name="T0" fmla="*/ 0 w 1"/>
                <a:gd name="T1" fmla="*/ 1 h 1"/>
                <a:gd name="T2" fmla="*/ 0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1" y="0"/>
                  </a:cubicBezTo>
                  <a:cubicBezTo>
                    <a:pt x="1" y="0"/>
                    <a:pt x="1" y="0"/>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8" name="Freeform 1284"/>
            <p:cNvSpPr>
              <a:spLocks/>
            </p:cNvSpPr>
            <p:nvPr userDrawn="1"/>
          </p:nvSpPr>
          <p:spPr bwMode="auto">
            <a:xfrm>
              <a:off x="320" y="199"/>
              <a:ext cx="1"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0" y="1"/>
                    <a:pt x="0" y="1"/>
                    <a:pt x="0" y="0"/>
                  </a:cubicBezTo>
                  <a:lnTo>
                    <a:pt x="1" y="0"/>
                  </a:ln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9" name="Freeform 1285"/>
            <p:cNvSpPr>
              <a:spLocks/>
            </p:cNvSpPr>
            <p:nvPr userDrawn="1"/>
          </p:nvSpPr>
          <p:spPr bwMode="auto">
            <a:xfrm>
              <a:off x="321" y="200"/>
              <a:ext cx="0"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cubicBezTo>
                    <a:pt x="0" y="0"/>
                    <a:pt x="0" y="0"/>
                    <a:pt x="0" y="0"/>
                  </a:cubicBezTo>
                  <a:cubicBezTo>
                    <a:pt x="0" y="0"/>
                    <a:pt x="0" y="0"/>
                    <a:pt x="1" y="0"/>
                  </a:cubicBez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0" name="Freeform 1286"/>
            <p:cNvSpPr>
              <a:spLocks/>
            </p:cNvSpPr>
            <p:nvPr userDrawn="1"/>
          </p:nvSpPr>
          <p:spPr bwMode="auto">
            <a:xfrm>
              <a:off x="328" y="198"/>
              <a:ext cx="1" cy="2"/>
            </a:xfrm>
            <a:custGeom>
              <a:avLst/>
              <a:gdLst>
                <a:gd name="T0" fmla="*/ 2 w 4"/>
                <a:gd name="T1" fmla="*/ 0 h 3"/>
                <a:gd name="T2" fmla="*/ 2 w 4"/>
                <a:gd name="T3" fmla="*/ 0 h 3"/>
                <a:gd name="T4" fmla="*/ 4 w 4"/>
                <a:gd name="T5" fmla="*/ 2 h 3"/>
                <a:gd name="T6" fmla="*/ 2 w 4"/>
                <a:gd name="T7" fmla="*/ 3 h 3"/>
                <a:gd name="T8" fmla="*/ 0 w 4"/>
                <a:gd name="T9" fmla="*/ 2 h 3"/>
                <a:gd name="T10" fmla="*/ 2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2" y="0"/>
                  </a:moveTo>
                  <a:lnTo>
                    <a:pt x="2" y="0"/>
                  </a:lnTo>
                  <a:cubicBezTo>
                    <a:pt x="3" y="0"/>
                    <a:pt x="4" y="1"/>
                    <a:pt x="4" y="2"/>
                  </a:cubicBezTo>
                  <a:cubicBezTo>
                    <a:pt x="4" y="3"/>
                    <a:pt x="3" y="3"/>
                    <a:pt x="2" y="3"/>
                  </a:cubicBezTo>
                  <a:cubicBezTo>
                    <a:pt x="1" y="3"/>
                    <a:pt x="0" y="3"/>
                    <a:pt x="0" y="2"/>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1" name="Freeform 1287"/>
            <p:cNvSpPr>
              <a:spLocks/>
            </p:cNvSpPr>
            <p:nvPr userDrawn="1"/>
          </p:nvSpPr>
          <p:spPr bwMode="auto">
            <a:xfrm>
              <a:off x="325" y="199"/>
              <a:ext cx="2" cy="1"/>
            </a:xfrm>
            <a:custGeom>
              <a:avLst/>
              <a:gdLst>
                <a:gd name="T0" fmla="*/ 2 w 3"/>
                <a:gd name="T1" fmla="*/ 0 h 3"/>
                <a:gd name="T2" fmla="*/ 2 w 3"/>
                <a:gd name="T3" fmla="*/ 0 h 3"/>
                <a:gd name="T4" fmla="*/ 3 w 3"/>
                <a:gd name="T5" fmla="*/ 1 h 3"/>
                <a:gd name="T6" fmla="*/ 2 w 3"/>
                <a:gd name="T7" fmla="*/ 3 h 3"/>
                <a:gd name="T8" fmla="*/ 0 w 3"/>
                <a:gd name="T9" fmla="*/ 1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2" y="0"/>
                    <a:pt x="3" y="0"/>
                    <a:pt x="3" y="1"/>
                  </a:cubicBezTo>
                  <a:cubicBezTo>
                    <a:pt x="3" y="2"/>
                    <a:pt x="2" y="3"/>
                    <a:pt x="2" y="3"/>
                  </a:cubicBezTo>
                  <a:cubicBezTo>
                    <a:pt x="1" y="3"/>
                    <a:pt x="0" y="2"/>
                    <a:pt x="0" y="1"/>
                  </a:cubicBezTo>
                  <a:cubicBezTo>
                    <a:pt x="0" y="0"/>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2" name="Freeform 1288"/>
            <p:cNvSpPr>
              <a:spLocks/>
            </p:cNvSpPr>
            <p:nvPr userDrawn="1"/>
          </p:nvSpPr>
          <p:spPr bwMode="auto">
            <a:xfrm>
              <a:off x="323" y="199"/>
              <a:ext cx="1" cy="1"/>
            </a:xfrm>
            <a:custGeom>
              <a:avLst/>
              <a:gdLst>
                <a:gd name="T0" fmla="*/ 2 w 3"/>
                <a:gd name="T1" fmla="*/ 0 h 3"/>
                <a:gd name="T2" fmla="*/ 2 w 3"/>
                <a:gd name="T3" fmla="*/ 0 h 3"/>
                <a:gd name="T4" fmla="*/ 3 w 3"/>
                <a:gd name="T5" fmla="*/ 1 h 3"/>
                <a:gd name="T6" fmla="*/ 2 w 3"/>
                <a:gd name="T7" fmla="*/ 3 h 3"/>
                <a:gd name="T8" fmla="*/ 0 w 3"/>
                <a:gd name="T9" fmla="*/ 1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3" y="0"/>
                    <a:pt x="3" y="1"/>
                    <a:pt x="3" y="1"/>
                  </a:cubicBezTo>
                  <a:cubicBezTo>
                    <a:pt x="3" y="2"/>
                    <a:pt x="3" y="3"/>
                    <a:pt x="2" y="3"/>
                  </a:cubicBezTo>
                  <a:cubicBezTo>
                    <a:pt x="1" y="3"/>
                    <a:pt x="0" y="2"/>
                    <a:pt x="0" y="1"/>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3" name="Freeform 1289"/>
            <p:cNvSpPr>
              <a:spLocks/>
            </p:cNvSpPr>
            <p:nvPr userDrawn="1"/>
          </p:nvSpPr>
          <p:spPr bwMode="auto">
            <a:xfrm>
              <a:off x="321" y="199"/>
              <a:ext cx="1" cy="1"/>
            </a:xfrm>
            <a:custGeom>
              <a:avLst/>
              <a:gdLst>
                <a:gd name="T0" fmla="*/ 1 w 2"/>
                <a:gd name="T1" fmla="*/ 0 h 3"/>
                <a:gd name="T2" fmla="*/ 1 w 2"/>
                <a:gd name="T3" fmla="*/ 0 h 3"/>
                <a:gd name="T4" fmla="*/ 2 w 2"/>
                <a:gd name="T5" fmla="*/ 1 h 3"/>
                <a:gd name="T6" fmla="*/ 1 w 2"/>
                <a:gd name="T7" fmla="*/ 3 h 3"/>
                <a:gd name="T8" fmla="*/ 0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lnTo>
                    <a:pt x="1" y="0"/>
                  </a:lnTo>
                  <a:cubicBezTo>
                    <a:pt x="2" y="0"/>
                    <a:pt x="2" y="1"/>
                    <a:pt x="2" y="1"/>
                  </a:cubicBezTo>
                  <a:cubicBezTo>
                    <a:pt x="2" y="2"/>
                    <a:pt x="2" y="3"/>
                    <a:pt x="1" y="3"/>
                  </a:cubicBezTo>
                  <a:cubicBezTo>
                    <a:pt x="0" y="3"/>
                    <a:pt x="0" y="2"/>
                    <a:pt x="0" y="1"/>
                  </a:cubicBezTo>
                  <a:cubicBezTo>
                    <a:pt x="0" y="1"/>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4" name="Freeform 1290"/>
            <p:cNvSpPr>
              <a:spLocks/>
            </p:cNvSpPr>
            <p:nvPr userDrawn="1"/>
          </p:nvSpPr>
          <p:spPr bwMode="auto">
            <a:xfrm>
              <a:off x="320" y="200"/>
              <a:ext cx="0" cy="1"/>
            </a:xfrm>
            <a:custGeom>
              <a:avLst/>
              <a:gdLst>
                <a:gd name="T0" fmla="*/ 1 w 2"/>
                <a:gd name="T1" fmla="*/ 0 h 3"/>
                <a:gd name="T2" fmla="*/ 1 w 2"/>
                <a:gd name="T3" fmla="*/ 0 h 3"/>
                <a:gd name="T4" fmla="*/ 2 w 2"/>
                <a:gd name="T5" fmla="*/ 2 h 3"/>
                <a:gd name="T6" fmla="*/ 1 w 2"/>
                <a:gd name="T7" fmla="*/ 3 h 3"/>
                <a:gd name="T8" fmla="*/ 0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lnTo>
                    <a:pt x="1" y="0"/>
                  </a:lnTo>
                  <a:cubicBezTo>
                    <a:pt x="1" y="0"/>
                    <a:pt x="2" y="1"/>
                    <a:pt x="2" y="2"/>
                  </a:cubicBezTo>
                  <a:cubicBezTo>
                    <a:pt x="2" y="2"/>
                    <a:pt x="1" y="3"/>
                    <a:pt x="1" y="3"/>
                  </a:cubicBezTo>
                  <a:cubicBezTo>
                    <a:pt x="0" y="3"/>
                    <a:pt x="0" y="2"/>
                    <a:pt x="0" y="2"/>
                  </a:cubicBezTo>
                  <a:cubicBezTo>
                    <a:pt x="0" y="1"/>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5" name="Freeform 1291"/>
            <p:cNvSpPr>
              <a:spLocks/>
            </p:cNvSpPr>
            <p:nvPr userDrawn="1"/>
          </p:nvSpPr>
          <p:spPr bwMode="auto">
            <a:xfrm>
              <a:off x="320" y="177"/>
              <a:ext cx="0" cy="2"/>
            </a:xfrm>
            <a:custGeom>
              <a:avLst/>
              <a:gdLst>
                <a:gd name="T0" fmla="*/ 2 w 2"/>
                <a:gd name="T1" fmla="*/ 0 h 5"/>
                <a:gd name="T2" fmla="*/ 2 w 2"/>
                <a:gd name="T3" fmla="*/ 0 h 5"/>
                <a:gd name="T4" fmla="*/ 2 w 2"/>
                <a:gd name="T5" fmla="*/ 5 h 5"/>
                <a:gd name="T6" fmla="*/ 0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2"/>
                    <a:pt x="1" y="3"/>
                    <a:pt x="2"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6" name="Freeform 1292"/>
            <p:cNvSpPr>
              <a:spLocks/>
            </p:cNvSpPr>
            <p:nvPr userDrawn="1"/>
          </p:nvSpPr>
          <p:spPr bwMode="auto">
            <a:xfrm>
              <a:off x="317" y="180"/>
              <a:ext cx="2" cy="1"/>
            </a:xfrm>
            <a:custGeom>
              <a:avLst/>
              <a:gdLst>
                <a:gd name="T0" fmla="*/ 3 w 3"/>
                <a:gd name="T1" fmla="*/ 0 h 4"/>
                <a:gd name="T2" fmla="*/ 3 w 3"/>
                <a:gd name="T3" fmla="*/ 0 h 4"/>
                <a:gd name="T4" fmla="*/ 2 w 3"/>
                <a:gd name="T5" fmla="*/ 4 h 4"/>
                <a:gd name="T6" fmla="*/ 0 w 3"/>
                <a:gd name="T7" fmla="*/ 2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3" y="0"/>
                  </a:lnTo>
                  <a:cubicBezTo>
                    <a:pt x="1" y="1"/>
                    <a:pt x="1" y="2"/>
                    <a:pt x="2" y="4"/>
                  </a:cubicBezTo>
                  <a:lnTo>
                    <a:pt x="0" y="2"/>
                  </a:lnTo>
                  <a:lnTo>
                    <a:pt x="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7" name="Freeform 1293"/>
            <p:cNvSpPr>
              <a:spLocks/>
            </p:cNvSpPr>
            <p:nvPr userDrawn="1"/>
          </p:nvSpPr>
          <p:spPr bwMode="auto">
            <a:xfrm>
              <a:off x="315" y="182"/>
              <a:ext cx="1" cy="3"/>
            </a:xfrm>
            <a:custGeom>
              <a:avLst/>
              <a:gdLst>
                <a:gd name="T0" fmla="*/ 2 w 2"/>
                <a:gd name="T1" fmla="*/ 0 h 5"/>
                <a:gd name="T2" fmla="*/ 2 w 2"/>
                <a:gd name="T3" fmla="*/ 0 h 5"/>
                <a:gd name="T4" fmla="*/ 2 w 2"/>
                <a:gd name="T5" fmla="*/ 5 h 5"/>
                <a:gd name="T6" fmla="*/ 0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1"/>
                    <a:pt x="1" y="3"/>
                    <a:pt x="2"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8" name="Freeform 1294"/>
            <p:cNvSpPr>
              <a:spLocks/>
            </p:cNvSpPr>
            <p:nvPr userDrawn="1"/>
          </p:nvSpPr>
          <p:spPr bwMode="auto">
            <a:xfrm>
              <a:off x="314" y="185"/>
              <a:ext cx="1" cy="2"/>
            </a:xfrm>
            <a:custGeom>
              <a:avLst/>
              <a:gdLst>
                <a:gd name="T0" fmla="*/ 2 w 2"/>
                <a:gd name="T1" fmla="*/ 0 h 4"/>
                <a:gd name="T2" fmla="*/ 2 w 2"/>
                <a:gd name="T3" fmla="*/ 0 h 4"/>
                <a:gd name="T4" fmla="*/ 2 w 2"/>
                <a:gd name="T5" fmla="*/ 4 h 4"/>
                <a:gd name="T6" fmla="*/ 0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0"/>
                  </a:lnTo>
                  <a:cubicBezTo>
                    <a:pt x="1" y="1"/>
                    <a:pt x="1" y="2"/>
                    <a:pt x="2" y="4"/>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9" name="Freeform 1295"/>
            <p:cNvSpPr>
              <a:spLocks/>
            </p:cNvSpPr>
            <p:nvPr userDrawn="1"/>
          </p:nvSpPr>
          <p:spPr bwMode="auto">
            <a:xfrm>
              <a:off x="317" y="185"/>
              <a:ext cx="1" cy="2"/>
            </a:xfrm>
            <a:custGeom>
              <a:avLst/>
              <a:gdLst>
                <a:gd name="T0" fmla="*/ 2 w 2"/>
                <a:gd name="T1" fmla="*/ 0 h 5"/>
                <a:gd name="T2" fmla="*/ 2 w 2"/>
                <a:gd name="T3" fmla="*/ 0 h 5"/>
                <a:gd name="T4" fmla="*/ 2 w 2"/>
                <a:gd name="T5" fmla="*/ 5 h 5"/>
                <a:gd name="T6" fmla="*/ 0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2"/>
                    <a:pt x="1" y="3"/>
                    <a:pt x="2"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0" name="Freeform 1296"/>
            <p:cNvSpPr>
              <a:spLocks/>
            </p:cNvSpPr>
            <p:nvPr userDrawn="1"/>
          </p:nvSpPr>
          <p:spPr bwMode="auto">
            <a:xfrm>
              <a:off x="321" y="184"/>
              <a:ext cx="2" cy="2"/>
            </a:xfrm>
            <a:custGeom>
              <a:avLst/>
              <a:gdLst>
                <a:gd name="T0" fmla="*/ 2 w 3"/>
                <a:gd name="T1" fmla="*/ 0 h 4"/>
                <a:gd name="T2" fmla="*/ 2 w 3"/>
                <a:gd name="T3" fmla="*/ 0 h 4"/>
                <a:gd name="T4" fmla="*/ 3 w 3"/>
                <a:gd name="T5" fmla="*/ 4 h 4"/>
                <a:gd name="T6" fmla="*/ 0 w 3"/>
                <a:gd name="T7" fmla="*/ 2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lnTo>
                    <a:pt x="2" y="0"/>
                  </a:lnTo>
                  <a:cubicBezTo>
                    <a:pt x="1" y="1"/>
                    <a:pt x="1" y="3"/>
                    <a:pt x="3" y="4"/>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1" name="Freeform 1297"/>
            <p:cNvSpPr>
              <a:spLocks/>
            </p:cNvSpPr>
            <p:nvPr userDrawn="1"/>
          </p:nvSpPr>
          <p:spPr bwMode="auto">
            <a:xfrm>
              <a:off x="320" y="182"/>
              <a:ext cx="0" cy="2"/>
            </a:xfrm>
            <a:custGeom>
              <a:avLst/>
              <a:gdLst>
                <a:gd name="T0" fmla="*/ 2 w 2"/>
                <a:gd name="T1" fmla="*/ 0 h 5"/>
                <a:gd name="T2" fmla="*/ 2 w 2"/>
                <a:gd name="T3" fmla="*/ 0 h 5"/>
                <a:gd name="T4" fmla="*/ 2 w 2"/>
                <a:gd name="T5" fmla="*/ 5 h 5"/>
                <a:gd name="T6" fmla="*/ 0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1"/>
                    <a:pt x="1" y="3"/>
                    <a:pt x="2"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2" name="Freeform 1298"/>
            <p:cNvSpPr>
              <a:spLocks/>
            </p:cNvSpPr>
            <p:nvPr userDrawn="1"/>
          </p:nvSpPr>
          <p:spPr bwMode="auto">
            <a:xfrm>
              <a:off x="321" y="180"/>
              <a:ext cx="1" cy="1"/>
            </a:xfrm>
            <a:custGeom>
              <a:avLst/>
              <a:gdLst>
                <a:gd name="T0" fmla="*/ 2 w 2"/>
                <a:gd name="T1" fmla="*/ 0 h 4"/>
                <a:gd name="T2" fmla="*/ 2 w 2"/>
                <a:gd name="T3" fmla="*/ 0 h 4"/>
                <a:gd name="T4" fmla="*/ 2 w 2"/>
                <a:gd name="T5" fmla="*/ 4 h 4"/>
                <a:gd name="T6" fmla="*/ 0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0"/>
                  </a:lnTo>
                  <a:cubicBezTo>
                    <a:pt x="1" y="1"/>
                    <a:pt x="1" y="2"/>
                    <a:pt x="2" y="4"/>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3" name="Freeform 1299"/>
            <p:cNvSpPr>
              <a:spLocks/>
            </p:cNvSpPr>
            <p:nvPr userDrawn="1"/>
          </p:nvSpPr>
          <p:spPr bwMode="auto">
            <a:xfrm>
              <a:off x="318" y="174"/>
              <a:ext cx="1" cy="2"/>
            </a:xfrm>
            <a:custGeom>
              <a:avLst/>
              <a:gdLst>
                <a:gd name="T0" fmla="*/ 2 w 2"/>
                <a:gd name="T1" fmla="*/ 0 h 5"/>
                <a:gd name="T2" fmla="*/ 2 w 2"/>
                <a:gd name="T3" fmla="*/ 0 h 5"/>
                <a:gd name="T4" fmla="*/ 1 w 2"/>
                <a:gd name="T5" fmla="*/ 5 h 5"/>
                <a:gd name="T6" fmla="*/ 0 w 2"/>
                <a:gd name="T7" fmla="*/ 2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1"/>
                    <a:pt x="1" y="3"/>
                    <a:pt x="1" y="5"/>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4" name="Freeform 1300"/>
            <p:cNvSpPr>
              <a:spLocks/>
            </p:cNvSpPr>
            <p:nvPr userDrawn="1"/>
          </p:nvSpPr>
          <p:spPr bwMode="auto">
            <a:xfrm>
              <a:off x="315" y="177"/>
              <a:ext cx="1" cy="2"/>
            </a:xfrm>
            <a:custGeom>
              <a:avLst/>
              <a:gdLst>
                <a:gd name="T0" fmla="*/ 2 w 2"/>
                <a:gd name="T1" fmla="*/ 0 h 4"/>
                <a:gd name="T2" fmla="*/ 2 w 2"/>
                <a:gd name="T3" fmla="*/ 0 h 4"/>
                <a:gd name="T4" fmla="*/ 2 w 2"/>
                <a:gd name="T5" fmla="*/ 4 h 4"/>
                <a:gd name="T6" fmla="*/ 0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0"/>
                  </a:lnTo>
                  <a:cubicBezTo>
                    <a:pt x="1" y="1"/>
                    <a:pt x="1" y="3"/>
                    <a:pt x="2" y="4"/>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5" name="Freeform 1301"/>
            <p:cNvSpPr>
              <a:spLocks/>
            </p:cNvSpPr>
            <p:nvPr userDrawn="1"/>
          </p:nvSpPr>
          <p:spPr bwMode="auto">
            <a:xfrm>
              <a:off x="314" y="180"/>
              <a:ext cx="0" cy="2"/>
            </a:xfrm>
            <a:custGeom>
              <a:avLst/>
              <a:gdLst>
                <a:gd name="T0" fmla="*/ 1 w 1"/>
                <a:gd name="T1" fmla="*/ 0 h 5"/>
                <a:gd name="T2" fmla="*/ 1 w 1"/>
                <a:gd name="T3" fmla="*/ 0 h 5"/>
                <a:gd name="T4" fmla="*/ 1 w 1"/>
                <a:gd name="T5" fmla="*/ 5 h 5"/>
                <a:gd name="T6" fmla="*/ 0 w 1"/>
                <a:gd name="T7" fmla="*/ 2 h 5"/>
                <a:gd name="T8" fmla="*/ 1 w 1"/>
                <a:gd name="T9" fmla="*/ 0 h 5"/>
              </a:gdLst>
              <a:ahLst/>
              <a:cxnLst>
                <a:cxn ang="0">
                  <a:pos x="T0" y="T1"/>
                </a:cxn>
                <a:cxn ang="0">
                  <a:pos x="T2" y="T3"/>
                </a:cxn>
                <a:cxn ang="0">
                  <a:pos x="T4" y="T5"/>
                </a:cxn>
                <a:cxn ang="0">
                  <a:pos x="T6" y="T7"/>
                </a:cxn>
                <a:cxn ang="0">
                  <a:pos x="T8" y="T9"/>
                </a:cxn>
              </a:cxnLst>
              <a:rect l="0" t="0" r="r" b="b"/>
              <a:pathLst>
                <a:path w="1" h="5">
                  <a:moveTo>
                    <a:pt x="1" y="0"/>
                  </a:moveTo>
                  <a:lnTo>
                    <a:pt x="1" y="0"/>
                  </a:lnTo>
                  <a:cubicBezTo>
                    <a:pt x="0" y="1"/>
                    <a:pt x="0" y="3"/>
                    <a:pt x="1" y="5"/>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6" name="Freeform 1302"/>
            <p:cNvSpPr>
              <a:spLocks/>
            </p:cNvSpPr>
            <p:nvPr userDrawn="1"/>
          </p:nvSpPr>
          <p:spPr bwMode="auto">
            <a:xfrm>
              <a:off x="316" y="187"/>
              <a:ext cx="1" cy="2"/>
            </a:xfrm>
            <a:custGeom>
              <a:avLst/>
              <a:gdLst>
                <a:gd name="T0" fmla="*/ 1 w 2"/>
                <a:gd name="T1" fmla="*/ 0 h 4"/>
                <a:gd name="T2" fmla="*/ 1 w 2"/>
                <a:gd name="T3" fmla="*/ 0 h 4"/>
                <a:gd name="T4" fmla="*/ 2 w 2"/>
                <a:gd name="T5" fmla="*/ 4 h 4"/>
                <a:gd name="T6" fmla="*/ 0 w 2"/>
                <a:gd name="T7" fmla="*/ 2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lnTo>
                    <a:pt x="1" y="0"/>
                  </a:lnTo>
                  <a:cubicBezTo>
                    <a:pt x="1" y="1"/>
                    <a:pt x="1" y="2"/>
                    <a:pt x="2" y="4"/>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7" name="Freeform 1303"/>
            <p:cNvSpPr>
              <a:spLocks/>
            </p:cNvSpPr>
            <p:nvPr userDrawn="1"/>
          </p:nvSpPr>
          <p:spPr bwMode="auto">
            <a:xfrm>
              <a:off x="316" y="191"/>
              <a:ext cx="2" cy="3"/>
            </a:xfrm>
            <a:custGeom>
              <a:avLst/>
              <a:gdLst>
                <a:gd name="T0" fmla="*/ 2 w 3"/>
                <a:gd name="T1" fmla="*/ 0 h 5"/>
                <a:gd name="T2" fmla="*/ 2 w 3"/>
                <a:gd name="T3" fmla="*/ 0 h 5"/>
                <a:gd name="T4" fmla="*/ 3 w 3"/>
                <a:gd name="T5" fmla="*/ 5 h 5"/>
                <a:gd name="T6" fmla="*/ 0 w 3"/>
                <a:gd name="T7" fmla="*/ 3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2" y="0"/>
                  </a:lnTo>
                  <a:cubicBezTo>
                    <a:pt x="1" y="2"/>
                    <a:pt x="1" y="3"/>
                    <a:pt x="3"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8" name="Freeform 1304"/>
            <p:cNvSpPr>
              <a:spLocks/>
            </p:cNvSpPr>
            <p:nvPr userDrawn="1"/>
          </p:nvSpPr>
          <p:spPr bwMode="auto">
            <a:xfrm>
              <a:off x="324" y="186"/>
              <a:ext cx="0" cy="2"/>
            </a:xfrm>
            <a:custGeom>
              <a:avLst/>
              <a:gdLst>
                <a:gd name="T0" fmla="*/ 1 w 2"/>
                <a:gd name="T1" fmla="*/ 0 h 3"/>
                <a:gd name="T2" fmla="*/ 1 w 2"/>
                <a:gd name="T3" fmla="*/ 0 h 3"/>
                <a:gd name="T4" fmla="*/ 2 w 2"/>
                <a:gd name="T5" fmla="*/ 3 h 3"/>
                <a:gd name="T6" fmla="*/ 0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1"/>
                    <a:pt x="1" y="2"/>
                    <a:pt x="2"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9" name="Freeform 1305"/>
            <p:cNvSpPr>
              <a:spLocks/>
            </p:cNvSpPr>
            <p:nvPr userDrawn="1"/>
          </p:nvSpPr>
          <p:spPr bwMode="auto">
            <a:xfrm>
              <a:off x="318" y="189"/>
              <a:ext cx="1" cy="2"/>
            </a:xfrm>
            <a:custGeom>
              <a:avLst/>
              <a:gdLst>
                <a:gd name="T0" fmla="*/ 2 w 3"/>
                <a:gd name="T1" fmla="*/ 0 h 5"/>
                <a:gd name="T2" fmla="*/ 2 w 3"/>
                <a:gd name="T3" fmla="*/ 0 h 5"/>
                <a:gd name="T4" fmla="*/ 3 w 3"/>
                <a:gd name="T5" fmla="*/ 5 h 5"/>
                <a:gd name="T6" fmla="*/ 0 w 3"/>
                <a:gd name="T7" fmla="*/ 3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2" y="0"/>
                  </a:lnTo>
                  <a:cubicBezTo>
                    <a:pt x="1" y="2"/>
                    <a:pt x="2" y="3"/>
                    <a:pt x="3"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0" name="Freeform 1306"/>
            <p:cNvSpPr>
              <a:spLocks/>
            </p:cNvSpPr>
            <p:nvPr userDrawn="1"/>
          </p:nvSpPr>
          <p:spPr bwMode="auto">
            <a:xfrm>
              <a:off x="318" y="195"/>
              <a:ext cx="6" cy="2"/>
            </a:xfrm>
            <a:custGeom>
              <a:avLst/>
              <a:gdLst>
                <a:gd name="T0" fmla="*/ 0 w 12"/>
                <a:gd name="T1" fmla="*/ 2 h 4"/>
                <a:gd name="T2" fmla="*/ 0 w 12"/>
                <a:gd name="T3" fmla="*/ 2 h 4"/>
                <a:gd name="T4" fmla="*/ 8 w 12"/>
                <a:gd name="T5" fmla="*/ 0 h 4"/>
                <a:gd name="T6" fmla="*/ 12 w 12"/>
                <a:gd name="T7" fmla="*/ 2 h 4"/>
                <a:gd name="T8" fmla="*/ 5 w 12"/>
                <a:gd name="T9" fmla="*/ 4 h 4"/>
                <a:gd name="T10" fmla="*/ 0 w 12"/>
                <a:gd name="T11" fmla="*/ 2 h 4"/>
              </a:gdLst>
              <a:ahLst/>
              <a:cxnLst>
                <a:cxn ang="0">
                  <a:pos x="T0" y="T1"/>
                </a:cxn>
                <a:cxn ang="0">
                  <a:pos x="T2" y="T3"/>
                </a:cxn>
                <a:cxn ang="0">
                  <a:pos x="T4" y="T5"/>
                </a:cxn>
                <a:cxn ang="0">
                  <a:pos x="T6" y="T7"/>
                </a:cxn>
                <a:cxn ang="0">
                  <a:pos x="T8" y="T9"/>
                </a:cxn>
                <a:cxn ang="0">
                  <a:pos x="T10" y="T11"/>
                </a:cxn>
              </a:cxnLst>
              <a:rect l="0" t="0" r="r" b="b"/>
              <a:pathLst>
                <a:path w="12" h="4">
                  <a:moveTo>
                    <a:pt x="0" y="2"/>
                  </a:moveTo>
                  <a:lnTo>
                    <a:pt x="0" y="2"/>
                  </a:lnTo>
                  <a:cubicBezTo>
                    <a:pt x="3" y="1"/>
                    <a:pt x="6" y="0"/>
                    <a:pt x="8" y="0"/>
                  </a:cubicBezTo>
                  <a:cubicBezTo>
                    <a:pt x="9" y="1"/>
                    <a:pt x="11" y="2"/>
                    <a:pt x="12" y="2"/>
                  </a:cubicBezTo>
                  <a:cubicBezTo>
                    <a:pt x="9" y="3"/>
                    <a:pt x="7" y="3"/>
                    <a:pt x="5" y="4"/>
                  </a:cubicBezTo>
                  <a:cubicBezTo>
                    <a:pt x="3" y="3"/>
                    <a:pt x="2"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1" name="Freeform 1307"/>
            <p:cNvSpPr>
              <a:spLocks/>
            </p:cNvSpPr>
            <p:nvPr userDrawn="1"/>
          </p:nvSpPr>
          <p:spPr bwMode="auto">
            <a:xfrm>
              <a:off x="320" y="188"/>
              <a:ext cx="5" cy="3"/>
            </a:xfrm>
            <a:custGeom>
              <a:avLst/>
              <a:gdLst>
                <a:gd name="T0" fmla="*/ 12 w 12"/>
                <a:gd name="T1" fmla="*/ 6 h 7"/>
                <a:gd name="T2" fmla="*/ 12 w 12"/>
                <a:gd name="T3" fmla="*/ 6 h 7"/>
                <a:gd name="T4" fmla="*/ 8 w 12"/>
                <a:gd name="T5" fmla="*/ 5 h 7"/>
                <a:gd name="T6" fmla="*/ 8 w 12"/>
                <a:gd name="T7" fmla="*/ 5 h 7"/>
                <a:gd name="T8" fmla="*/ 9 w 12"/>
                <a:gd name="T9" fmla="*/ 7 h 7"/>
                <a:gd name="T10" fmla="*/ 5 w 12"/>
                <a:gd name="T11" fmla="*/ 7 h 7"/>
                <a:gd name="T12" fmla="*/ 0 w 12"/>
                <a:gd name="T13" fmla="*/ 0 h 7"/>
                <a:gd name="T14" fmla="*/ 12 w 12"/>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
                  <a:moveTo>
                    <a:pt x="12" y="6"/>
                  </a:moveTo>
                  <a:lnTo>
                    <a:pt x="12" y="6"/>
                  </a:lnTo>
                  <a:cubicBezTo>
                    <a:pt x="10" y="5"/>
                    <a:pt x="9" y="5"/>
                    <a:pt x="8" y="5"/>
                  </a:cubicBezTo>
                  <a:lnTo>
                    <a:pt x="8" y="5"/>
                  </a:lnTo>
                  <a:cubicBezTo>
                    <a:pt x="8" y="6"/>
                    <a:pt x="8" y="7"/>
                    <a:pt x="9" y="7"/>
                  </a:cubicBezTo>
                  <a:cubicBezTo>
                    <a:pt x="7" y="7"/>
                    <a:pt x="6" y="7"/>
                    <a:pt x="5" y="7"/>
                  </a:cubicBezTo>
                  <a:cubicBezTo>
                    <a:pt x="3" y="5"/>
                    <a:pt x="1" y="2"/>
                    <a:pt x="0" y="0"/>
                  </a:cubicBezTo>
                  <a:cubicBezTo>
                    <a:pt x="4" y="0"/>
                    <a:pt x="9" y="3"/>
                    <a:pt x="1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2" name="Freeform 1308"/>
            <p:cNvSpPr>
              <a:spLocks/>
            </p:cNvSpPr>
            <p:nvPr userDrawn="1"/>
          </p:nvSpPr>
          <p:spPr bwMode="auto">
            <a:xfrm>
              <a:off x="329" y="187"/>
              <a:ext cx="1" cy="2"/>
            </a:xfrm>
            <a:custGeom>
              <a:avLst/>
              <a:gdLst>
                <a:gd name="T0" fmla="*/ 0 w 2"/>
                <a:gd name="T1" fmla="*/ 0 h 5"/>
                <a:gd name="T2" fmla="*/ 0 w 2"/>
                <a:gd name="T3" fmla="*/ 0 h 5"/>
                <a:gd name="T4" fmla="*/ 2 w 2"/>
                <a:gd name="T5" fmla="*/ 2 h 5"/>
                <a:gd name="T6" fmla="*/ 1 w 2"/>
                <a:gd name="T7" fmla="*/ 5 h 5"/>
                <a:gd name="T8" fmla="*/ 0 w 2"/>
                <a:gd name="T9" fmla="*/ 3 h 5"/>
                <a:gd name="T10" fmla="*/ 0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0" y="0"/>
                  </a:moveTo>
                  <a:lnTo>
                    <a:pt x="0" y="0"/>
                  </a:lnTo>
                  <a:cubicBezTo>
                    <a:pt x="1" y="1"/>
                    <a:pt x="1" y="2"/>
                    <a:pt x="2" y="2"/>
                  </a:cubicBezTo>
                  <a:cubicBezTo>
                    <a:pt x="2" y="3"/>
                    <a:pt x="1" y="4"/>
                    <a:pt x="1" y="5"/>
                  </a:cubicBezTo>
                  <a:cubicBezTo>
                    <a:pt x="1" y="4"/>
                    <a:pt x="0" y="3"/>
                    <a:pt x="0" y="3"/>
                  </a:cubicBezTo>
                  <a:cubicBezTo>
                    <a:pt x="0" y="2"/>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3" name="Freeform 1309"/>
            <p:cNvSpPr>
              <a:spLocks/>
            </p:cNvSpPr>
            <p:nvPr userDrawn="1"/>
          </p:nvSpPr>
          <p:spPr bwMode="auto">
            <a:xfrm>
              <a:off x="325" y="189"/>
              <a:ext cx="2" cy="2"/>
            </a:xfrm>
            <a:custGeom>
              <a:avLst/>
              <a:gdLst>
                <a:gd name="T0" fmla="*/ 0 w 4"/>
                <a:gd name="T1" fmla="*/ 0 h 5"/>
                <a:gd name="T2" fmla="*/ 0 w 4"/>
                <a:gd name="T3" fmla="*/ 0 h 5"/>
                <a:gd name="T4" fmla="*/ 3 w 4"/>
                <a:gd name="T5" fmla="*/ 1 h 5"/>
                <a:gd name="T6" fmla="*/ 4 w 4"/>
                <a:gd name="T7" fmla="*/ 5 h 5"/>
                <a:gd name="T8" fmla="*/ 2 w 4"/>
                <a:gd name="T9" fmla="*/ 4 h 5"/>
                <a:gd name="T10" fmla="*/ 0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0" y="0"/>
                  </a:moveTo>
                  <a:lnTo>
                    <a:pt x="0" y="0"/>
                  </a:lnTo>
                  <a:cubicBezTo>
                    <a:pt x="1" y="0"/>
                    <a:pt x="2" y="0"/>
                    <a:pt x="3" y="1"/>
                  </a:cubicBezTo>
                  <a:cubicBezTo>
                    <a:pt x="3" y="2"/>
                    <a:pt x="3" y="4"/>
                    <a:pt x="4" y="5"/>
                  </a:cubicBezTo>
                  <a:cubicBezTo>
                    <a:pt x="3" y="5"/>
                    <a:pt x="3" y="4"/>
                    <a:pt x="2" y="4"/>
                  </a:cubicBezTo>
                  <a:cubicBezTo>
                    <a:pt x="1" y="3"/>
                    <a:pt x="1"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4" name="Freeform 1310"/>
            <p:cNvSpPr>
              <a:spLocks/>
            </p:cNvSpPr>
            <p:nvPr userDrawn="1"/>
          </p:nvSpPr>
          <p:spPr bwMode="auto">
            <a:xfrm>
              <a:off x="320" y="191"/>
              <a:ext cx="5" cy="3"/>
            </a:xfrm>
            <a:custGeom>
              <a:avLst/>
              <a:gdLst>
                <a:gd name="T0" fmla="*/ 9 w 13"/>
                <a:gd name="T1" fmla="*/ 2 h 6"/>
                <a:gd name="T2" fmla="*/ 9 w 13"/>
                <a:gd name="T3" fmla="*/ 2 h 6"/>
                <a:gd name="T4" fmla="*/ 13 w 13"/>
                <a:gd name="T5" fmla="*/ 6 h 6"/>
                <a:gd name="T6" fmla="*/ 7 w 13"/>
                <a:gd name="T7" fmla="*/ 5 h 6"/>
                <a:gd name="T8" fmla="*/ 0 w 13"/>
                <a:gd name="T9" fmla="*/ 1 h 6"/>
                <a:gd name="T10" fmla="*/ 9 w 13"/>
                <a:gd name="T11" fmla="*/ 2 h 6"/>
              </a:gdLst>
              <a:ahLst/>
              <a:cxnLst>
                <a:cxn ang="0">
                  <a:pos x="T0" y="T1"/>
                </a:cxn>
                <a:cxn ang="0">
                  <a:pos x="T2" y="T3"/>
                </a:cxn>
                <a:cxn ang="0">
                  <a:pos x="T4" y="T5"/>
                </a:cxn>
                <a:cxn ang="0">
                  <a:pos x="T6" y="T7"/>
                </a:cxn>
                <a:cxn ang="0">
                  <a:pos x="T8" y="T9"/>
                </a:cxn>
                <a:cxn ang="0">
                  <a:pos x="T10" y="T11"/>
                </a:cxn>
              </a:cxnLst>
              <a:rect l="0" t="0" r="r" b="b"/>
              <a:pathLst>
                <a:path w="13" h="6">
                  <a:moveTo>
                    <a:pt x="9" y="2"/>
                  </a:moveTo>
                  <a:lnTo>
                    <a:pt x="9" y="2"/>
                  </a:lnTo>
                  <a:cubicBezTo>
                    <a:pt x="10" y="3"/>
                    <a:pt x="12" y="5"/>
                    <a:pt x="13" y="6"/>
                  </a:cubicBezTo>
                  <a:cubicBezTo>
                    <a:pt x="11" y="6"/>
                    <a:pt x="9" y="5"/>
                    <a:pt x="7" y="5"/>
                  </a:cubicBezTo>
                  <a:cubicBezTo>
                    <a:pt x="4" y="4"/>
                    <a:pt x="2" y="3"/>
                    <a:pt x="0" y="1"/>
                  </a:cubicBezTo>
                  <a:cubicBezTo>
                    <a:pt x="3" y="0"/>
                    <a:pt x="6" y="1"/>
                    <a:pt x="9"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5" name="Freeform 1311"/>
            <p:cNvSpPr>
              <a:spLocks/>
            </p:cNvSpPr>
            <p:nvPr userDrawn="1"/>
          </p:nvSpPr>
          <p:spPr bwMode="auto">
            <a:xfrm>
              <a:off x="327" y="187"/>
              <a:ext cx="3" cy="7"/>
            </a:xfrm>
            <a:custGeom>
              <a:avLst/>
              <a:gdLst>
                <a:gd name="T0" fmla="*/ 6 w 7"/>
                <a:gd name="T1" fmla="*/ 7 h 16"/>
                <a:gd name="T2" fmla="*/ 6 w 7"/>
                <a:gd name="T3" fmla="*/ 7 h 16"/>
                <a:gd name="T4" fmla="*/ 6 w 7"/>
                <a:gd name="T5" fmla="*/ 8 h 16"/>
                <a:gd name="T6" fmla="*/ 7 w 7"/>
                <a:gd name="T7" fmla="*/ 16 h 16"/>
                <a:gd name="T8" fmla="*/ 3 w 7"/>
                <a:gd name="T9" fmla="*/ 11 h 16"/>
                <a:gd name="T10" fmla="*/ 0 w 7"/>
                <a:gd name="T11" fmla="*/ 0 h 16"/>
                <a:gd name="T12" fmla="*/ 6 w 7"/>
                <a:gd name="T13" fmla="*/ 7 h 16"/>
              </a:gdLst>
              <a:ahLst/>
              <a:cxnLst>
                <a:cxn ang="0">
                  <a:pos x="T0" y="T1"/>
                </a:cxn>
                <a:cxn ang="0">
                  <a:pos x="T2" y="T3"/>
                </a:cxn>
                <a:cxn ang="0">
                  <a:pos x="T4" y="T5"/>
                </a:cxn>
                <a:cxn ang="0">
                  <a:pos x="T6" y="T7"/>
                </a:cxn>
                <a:cxn ang="0">
                  <a:pos x="T8" y="T9"/>
                </a:cxn>
                <a:cxn ang="0">
                  <a:pos x="T10" y="T11"/>
                </a:cxn>
                <a:cxn ang="0">
                  <a:pos x="T12" y="T13"/>
                </a:cxn>
              </a:cxnLst>
              <a:rect l="0" t="0" r="r" b="b"/>
              <a:pathLst>
                <a:path w="7" h="16">
                  <a:moveTo>
                    <a:pt x="6" y="7"/>
                  </a:moveTo>
                  <a:lnTo>
                    <a:pt x="6" y="7"/>
                  </a:lnTo>
                  <a:cubicBezTo>
                    <a:pt x="6" y="7"/>
                    <a:pt x="6" y="8"/>
                    <a:pt x="6" y="8"/>
                  </a:cubicBezTo>
                  <a:cubicBezTo>
                    <a:pt x="6" y="11"/>
                    <a:pt x="7" y="14"/>
                    <a:pt x="7" y="16"/>
                  </a:cubicBezTo>
                  <a:cubicBezTo>
                    <a:pt x="6" y="14"/>
                    <a:pt x="5" y="13"/>
                    <a:pt x="3" y="11"/>
                  </a:cubicBezTo>
                  <a:cubicBezTo>
                    <a:pt x="1" y="8"/>
                    <a:pt x="0" y="4"/>
                    <a:pt x="0" y="0"/>
                  </a:cubicBezTo>
                  <a:cubicBezTo>
                    <a:pt x="3" y="2"/>
                    <a:pt x="5" y="4"/>
                    <a:pt x="6"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6" name="Freeform 1312"/>
            <p:cNvSpPr>
              <a:spLocks/>
            </p:cNvSpPr>
            <p:nvPr userDrawn="1"/>
          </p:nvSpPr>
          <p:spPr bwMode="auto">
            <a:xfrm>
              <a:off x="321" y="194"/>
              <a:ext cx="7" cy="2"/>
            </a:xfrm>
            <a:custGeom>
              <a:avLst/>
              <a:gdLst>
                <a:gd name="T0" fmla="*/ 0 w 16"/>
                <a:gd name="T1" fmla="*/ 1 h 5"/>
                <a:gd name="T2" fmla="*/ 0 w 16"/>
                <a:gd name="T3" fmla="*/ 1 h 5"/>
                <a:gd name="T4" fmla="*/ 16 w 16"/>
                <a:gd name="T5" fmla="*/ 5 h 5"/>
                <a:gd name="T6" fmla="*/ 7 w 16"/>
                <a:gd name="T7" fmla="*/ 5 h 5"/>
                <a:gd name="T8" fmla="*/ 0 w 16"/>
                <a:gd name="T9" fmla="*/ 1 h 5"/>
              </a:gdLst>
              <a:ahLst/>
              <a:cxnLst>
                <a:cxn ang="0">
                  <a:pos x="T0" y="T1"/>
                </a:cxn>
                <a:cxn ang="0">
                  <a:pos x="T2" y="T3"/>
                </a:cxn>
                <a:cxn ang="0">
                  <a:pos x="T4" y="T5"/>
                </a:cxn>
                <a:cxn ang="0">
                  <a:pos x="T6" y="T7"/>
                </a:cxn>
                <a:cxn ang="0">
                  <a:pos x="T8" y="T9"/>
                </a:cxn>
              </a:cxnLst>
              <a:rect l="0" t="0" r="r" b="b"/>
              <a:pathLst>
                <a:path w="16" h="5">
                  <a:moveTo>
                    <a:pt x="0" y="1"/>
                  </a:moveTo>
                  <a:lnTo>
                    <a:pt x="0" y="1"/>
                  </a:lnTo>
                  <a:cubicBezTo>
                    <a:pt x="5" y="0"/>
                    <a:pt x="12" y="1"/>
                    <a:pt x="16" y="5"/>
                  </a:cubicBezTo>
                  <a:cubicBezTo>
                    <a:pt x="13" y="5"/>
                    <a:pt x="10" y="5"/>
                    <a:pt x="7" y="5"/>
                  </a:cubicBezTo>
                  <a:cubicBezTo>
                    <a:pt x="5" y="4"/>
                    <a:pt x="2" y="3"/>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7" name="Freeform 1313"/>
            <p:cNvSpPr>
              <a:spLocks/>
            </p:cNvSpPr>
            <p:nvPr userDrawn="1"/>
          </p:nvSpPr>
          <p:spPr bwMode="auto">
            <a:xfrm>
              <a:off x="324" y="191"/>
              <a:ext cx="6" cy="4"/>
            </a:xfrm>
            <a:custGeom>
              <a:avLst/>
              <a:gdLst>
                <a:gd name="T0" fmla="*/ 0 w 15"/>
                <a:gd name="T1" fmla="*/ 0 h 11"/>
                <a:gd name="T2" fmla="*/ 0 w 15"/>
                <a:gd name="T3" fmla="*/ 0 h 11"/>
                <a:gd name="T4" fmla="*/ 15 w 15"/>
                <a:gd name="T5" fmla="*/ 11 h 11"/>
                <a:gd name="T6" fmla="*/ 0 w 15"/>
                <a:gd name="T7" fmla="*/ 0 h 11"/>
              </a:gdLst>
              <a:ahLst/>
              <a:cxnLst>
                <a:cxn ang="0">
                  <a:pos x="T0" y="T1"/>
                </a:cxn>
                <a:cxn ang="0">
                  <a:pos x="T2" y="T3"/>
                </a:cxn>
                <a:cxn ang="0">
                  <a:pos x="T4" y="T5"/>
                </a:cxn>
                <a:cxn ang="0">
                  <a:pos x="T6" y="T7"/>
                </a:cxn>
              </a:cxnLst>
              <a:rect l="0" t="0" r="r" b="b"/>
              <a:pathLst>
                <a:path w="15" h="11">
                  <a:moveTo>
                    <a:pt x="0" y="0"/>
                  </a:moveTo>
                  <a:lnTo>
                    <a:pt x="0" y="0"/>
                  </a:lnTo>
                  <a:cubicBezTo>
                    <a:pt x="6" y="1"/>
                    <a:pt x="12" y="6"/>
                    <a:pt x="15" y="11"/>
                  </a:cubicBezTo>
                  <a:cubicBezTo>
                    <a:pt x="9" y="10"/>
                    <a:pt x="3" y="6"/>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8" name="Freeform 1314"/>
            <p:cNvSpPr>
              <a:spLocks/>
            </p:cNvSpPr>
            <p:nvPr userDrawn="1"/>
          </p:nvSpPr>
          <p:spPr bwMode="auto">
            <a:xfrm>
              <a:off x="330" y="198"/>
              <a:ext cx="2" cy="2"/>
            </a:xfrm>
            <a:custGeom>
              <a:avLst/>
              <a:gdLst>
                <a:gd name="T0" fmla="*/ 3 w 3"/>
                <a:gd name="T1" fmla="*/ 2 h 3"/>
                <a:gd name="T2" fmla="*/ 3 w 3"/>
                <a:gd name="T3" fmla="*/ 2 h 3"/>
                <a:gd name="T4" fmla="*/ 2 w 3"/>
                <a:gd name="T5" fmla="*/ 3 h 3"/>
                <a:gd name="T6" fmla="*/ 0 w 3"/>
                <a:gd name="T7" fmla="*/ 2 h 3"/>
                <a:gd name="T8" fmla="*/ 2 w 3"/>
                <a:gd name="T9" fmla="*/ 0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lnTo>
                    <a:pt x="3" y="2"/>
                  </a:lnTo>
                  <a:cubicBezTo>
                    <a:pt x="3" y="3"/>
                    <a:pt x="3" y="3"/>
                    <a:pt x="2" y="3"/>
                  </a:cubicBezTo>
                  <a:cubicBezTo>
                    <a:pt x="1" y="3"/>
                    <a:pt x="0" y="3"/>
                    <a:pt x="0" y="2"/>
                  </a:cubicBezTo>
                  <a:cubicBezTo>
                    <a:pt x="0" y="1"/>
                    <a:pt x="1" y="0"/>
                    <a:pt x="2" y="0"/>
                  </a:cubicBezTo>
                  <a:cubicBezTo>
                    <a:pt x="3" y="0"/>
                    <a:pt x="3" y="1"/>
                    <a:pt x="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9" name="Freeform 1315"/>
            <p:cNvSpPr>
              <a:spLocks/>
            </p:cNvSpPr>
            <p:nvPr userDrawn="1"/>
          </p:nvSpPr>
          <p:spPr bwMode="auto">
            <a:xfrm>
              <a:off x="319" y="197"/>
              <a:ext cx="24" cy="3"/>
            </a:xfrm>
            <a:custGeom>
              <a:avLst/>
              <a:gdLst>
                <a:gd name="T0" fmla="*/ 27 w 54"/>
                <a:gd name="T1" fmla="*/ 1 h 6"/>
                <a:gd name="T2" fmla="*/ 27 w 54"/>
                <a:gd name="T3" fmla="*/ 1 h 6"/>
                <a:gd name="T4" fmla="*/ 0 w 54"/>
                <a:gd name="T5" fmla="*/ 6 h 6"/>
                <a:gd name="T6" fmla="*/ 0 w 54"/>
                <a:gd name="T7" fmla="*/ 4 h 6"/>
                <a:gd name="T8" fmla="*/ 27 w 54"/>
                <a:gd name="T9" fmla="*/ 0 h 6"/>
                <a:gd name="T10" fmla="*/ 54 w 54"/>
                <a:gd name="T11" fmla="*/ 4 h 6"/>
                <a:gd name="T12" fmla="*/ 54 w 54"/>
                <a:gd name="T13" fmla="*/ 6 h 6"/>
                <a:gd name="T14" fmla="*/ 27 w 54"/>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6">
                  <a:moveTo>
                    <a:pt x="27" y="1"/>
                  </a:moveTo>
                  <a:lnTo>
                    <a:pt x="27" y="1"/>
                  </a:lnTo>
                  <a:cubicBezTo>
                    <a:pt x="15" y="1"/>
                    <a:pt x="4" y="3"/>
                    <a:pt x="0" y="6"/>
                  </a:cubicBezTo>
                  <a:lnTo>
                    <a:pt x="0" y="4"/>
                  </a:lnTo>
                  <a:cubicBezTo>
                    <a:pt x="4" y="1"/>
                    <a:pt x="15" y="0"/>
                    <a:pt x="27" y="0"/>
                  </a:cubicBezTo>
                  <a:cubicBezTo>
                    <a:pt x="39" y="0"/>
                    <a:pt x="49" y="1"/>
                    <a:pt x="54" y="4"/>
                  </a:cubicBezTo>
                  <a:lnTo>
                    <a:pt x="54" y="6"/>
                  </a:lnTo>
                  <a:cubicBezTo>
                    <a:pt x="49" y="3"/>
                    <a:pt x="39" y="1"/>
                    <a:pt x="27"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0" name="Freeform 1316"/>
            <p:cNvSpPr>
              <a:spLocks/>
            </p:cNvSpPr>
            <p:nvPr userDrawn="1"/>
          </p:nvSpPr>
          <p:spPr bwMode="auto">
            <a:xfrm>
              <a:off x="329" y="171"/>
              <a:ext cx="2" cy="16"/>
            </a:xfrm>
            <a:custGeom>
              <a:avLst/>
              <a:gdLst>
                <a:gd name="T0" fmla="*/ 4 w 4"/>
                <a:gd name="T1" fmla="*/ 31 h 35"/>
                <a:gd name="T2" fmla="*/ 4 w 4"/>
                <a:gd name="T3" fmla="*/ 31 h 35"/>
                <a:gd name="T4" fmla="*/ 2 w 4"/>
                <a:gd name="T5" fmla="*/ 35 h 35"/>
                <a:gd name="T6" fmla="*/ 0 w 4"/>
                <a:gd name="T7" fmla="*/ 0 h 35"/>
                <a:gd name="T8" fmla="*/ 2 w 4"/>
                <a:gd name="T9" fmla="*/ 1 h 35"/>
                <a:gd name="T10" fmla="*/ 1 w 4"/>
                <a:gd name="T11" fmla="*/ 3 h 35"/>
                <a:gd name="T12" fmla="*/ 2 w 4"/>
                <a:gd name="T13" fmla="*/ 6 h 35"/>
                <a:gd name="T14" fmla="*/ 1 w 4"/>
                <a:gd name="T15" fmla="*/ 9 h 35"/>
                <a:gd name="T16" fmla="*/ 3 w 4"/>
                <a:gd name="T17" fmla="*/ 12 h 35"/>
                <a:gd name="T18" fmla="*/ 1 w 4"/>
                <a:gd name="T19" fmla="*/ 14 h 35"/>
                <a:gd name="T20" fmla="*/ 3 w 4"/>
                <a:gd name="T21" fmla="*/ 17 h 35"/>
                <a:gd name="T22" fmla="*/ 2 w 4"/>
                <a:gd name="T23" fmla="*/ 19 h 35"/>
                <a:gd name="T24" fmla="*/ 3 w 4"/>
                <a:gd name="T25" fmla="*/ 22 h 35"/>
                <a:gd name="T26" fmla="*/ 2 w 4"/>
                <a:gd name="T27" fmla="*/ 24 h 35"/>
                <a:gd name="T28" fmla="*/ 3 w 4"/>
                <a:gd name="T29" fmla="*/ 26 h 35"/>
                <a:gd name="T30" fmla="*/ 2 w 4"/>
                <a:gd name="T31" fmla="*/ 28 h 35"/>
                <a:gd name="T32" fmla="*/ 4 w 4"/>
                <a:gd name="T33"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5">
                  <a:moveTo>
                    <a:pt x="4" y="31"/>
                  </a:moveTo>
                  <a:lnTo>
                    <a:pt x="4" y="31"/>
                  </a:lnTo>
                  <a:cubicBezTo>
                    <a:pt x="3" y="32"/>
                    <a:pt x="3" y="33"/>
                    <a:pt x="2" y="35"/>
                  </a:cubicBezTo>
                  <a:lnTo>
                    <a:pt x="0" y="0"/>
                  </a:lnTo>
                  <a:cubicBezTo>
                    <a:pt x="1" y="1"/>
                    <a:pt x="1" y="1"/>
                    <a:pt x="2" y="1"/>
                  </a:cubicBezTo>
                  <a:cubicBezTo>
                    <a:pt x="1" y="1"/>
                    <a:pt x="1" y="2"/>
                    <a:pt x="1" y="3"/>
                  </a:cubicBezTo>
                  <a:cubicBezTo>
                    <a:pt x="1" y="4"/>
                    <a:pt x="2" y="5"/>
                    <a:pt x="2" y="6"/>
                  </a:cubicBezTo>
                  <a:cubicBezTo>
                    <a:pt x="2" y="7"/>
                    <a:pt x="1" y="8"/>
                    <a:pt x="1" y="9"/>
                  </a:cubicBezTo>
                  <a:cubicBezTo>
                    <a:pt x="1" y="10"/>
                    <a:pt x="2" y="11"/>
                    <a:pt x="3" y="12"/>
                  </a:cubicBezTo>
                  <a:cubicBezTo>
                    <a:pt x="2" y="12"/>
                    <a:pt x="1" y="13"/>
                    <a:pt x="1" y="14"/>
                  </a:cubicBezTo>
                  <a:cubicBezTo>
                    <a:pt x="1" y="15"/>
                    <a:pt x="2" y="16"/>
                    <a:pt x="3" y="17"/>
                  </a:cubicBezTo>
                  <a:cubicBezTo>
                    <a:pt x="2" y="17"/>
                    <a:pt x="2" y="18"/>
                    <a:pt x="2" y="19"/>
                  </a:cubicBezTo>
                  <a:cubicBezTo>
                    <a:pt x="2" y="20"/>
                    <a:pt x="2" y="21"/>
                    <a:pt x="3" y="22"/>
                  </a:cubicBezTo>
                  <a:cubicBezTo>
                    <a:pt x="2" y="22"/>
                    <a:pt x="2" y="23"/>
                    <a:pt x="2" y="24"/>
                  </a:cubicBezTo>
                  <a:cubicBezTo>
                    <a:pt x="2" y="25"/>
                    <a:pt x="2" y="25"/>
                    <a:pt x="3" y="26"/>
                  </a:cubicBezTo>
                  <a:cubicBezTo>
                    <a:pt x="2" y="26"/>
                    <a:pt x="2" y="27"/>
                    <a:pt x="2" y="28"/>
                  </a:cubicBezTo>
                  <a:cubicBezTo>
                    <a:pt x="2" y="29"/>
                    <a:pt x="3" y="30"/>
                    <a:pt x="4" y="3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1" name="Freeform 1317"/>
            <p:cNvSpPr>
              <a:spLocks/>
            </p:cNvSpPr>
            <p:nvPr userDrawn="1"/>
          </p:nvSpPr>
          <p:spPr bwMode="auto">
            <a:xfrm>
              <a:off x="331" y="171"/>
              <a:ext cx="2" cy="16"/>
            </a:xfrm>
            <a:custGeom>
              <a:avLst/>
              <a:gdLst>
                <a:gd name="T0" fmla="*/ 2 w 4"/>
                <a:gd name="T1" fmla="*/ 1 h 35"/>
                <a:gd name="T2" fmla="*/ 2 w 4"/>
                <a:gd name="T3" fmla="*/ 1 h 35"/>
                <a:gd name="T4" fmla="*/ 4 w 4"/>
                <a:gd name="T5" fmla="*/ 0 h 35"/>
                <a:gd name="T6" fmla="*/ 2 w 4"/>
                <a:gd name="T7" fmla="*/ 35 h 35"/>
                <a:gd name="T8" fmla="*/ 0 w 4"/>
                <a:gd name="T9" fmla="*/ 31 h 35"/>
                <a:gd name="T10" fmla="*/ 2 w 4"/>
                <a:gd name="T11" fmla="*/ 28 h 35"/>
                <a:gd name="T12" fmla="*/ 1 w 4"/>
                <a:gd name="T13" fmla="*/ 26 h 35"/>
                <a:gd name="T14" fmla="*/ 2 w 4"/>
                <a:gd name="T15" fmla="*/ 24 h 35"/>
                <a:gd name="T16" fmla="*/ 1 w 4"/>
                <a:gd name="T17" fmla="*/ 22 h 35"/>
                <a:gd name="T18" fmla="*/ 3 w 4"/>
                <a:gd name="T19" fmla="*/ 19 h 35"/>
                <a:gd name="T20" fmla="*/ 2 w 4"/>
                <a:gd name="T21" fmla="*/ 17 h 35"/>
                <a:gd name="T22" fmla="*/ 3 w 4"/>
                <a:gd name="T23" fmla="*/ 14 h 35"/>
                <a:gd name="T24" fmla="*/ 2 w 4"/>
                <a:gd name="T25" fmla="*/ 12 h 35"/>
                <a:gd name="T26" fmla="*/ 3 w 4"/>
                <a:gd name="T27" fmla="*/ 9 h 35"/>
                <a:gd name="T28" fmla="*/ 2 w 4"/>
                <a:gd name="T29" fmla="*/ 6 h 35"/>
                <a:gd name="T30" fmla="*/ 3 w 4"/>
                <a:gd name="T31" fmla="*/ 3 h 35"/>
                <a:gd name="T32" fmla="*/ 2 w 4"/>
                <a:gd name="T3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5">
                  <a:moveTo>
                    <a:pt x="2" y="1"/>
                  </a:moveTo>
                  <a:lnTo>
                    <a:pt x="2" y="1"/>
                  </a:lnTo>
                  <a:cubicBezTo>
                    <a:pt x="3" y="1"/>
                    <a:pt x="3" y="1"/>
                    <a:pt x="4" y="0"/>
                  </a:cubicBezTo>
                  <a:lnTo>
                    <a:pt x="2" y="35"/>
                  </a:lnTo>
                  <a:cubicBezTo>
                    <a:pt x="2" y="33"/>
                    <a:pt x="1" y="32"/>
                    <a:pt x="0" y="31"/>
                  </a:cubicBezTo>
                  <a:cubicBezTo>
                    <a:pt x="1" y="30"/>
                    <a:pt x="2" y="29"/>
                    <a:pt x="2" y="28"/>
                  </a:cubicBezTo>
                  <a:cubicBezTo>
                    <a:pt x="2" y="27"/>
                    <a:pt x="2" y="26"/>
                    <a:pt x="1" y="26"/>
                  </a:cubicBezTo>
                  <a:cubicBezTo>
                    <a:pt x="2" y="25"/>
                    <a:pt x="2" y="25"/>
                    <a:pt x="2" y="24"/>
                  </a:cubicBezTo>
                  <a:cubicBezTo>
                    <a:pt x="2" y="23"/>
                    <a:pt x="2" y="22"/>
                    <a:pt x="1" y="22"/>
                  </a:cubicBezTo>
                  <a:cubicBezTo>
                    <a:pt x="2" y="21"/>
                    <a:pt x="3" y="20"/>
                    <a:pt x="3" y="19"/>
                  </a:cubicBezTo>
                  <a:cubicBezTo>
                    <a:pt x="3" y="18"/>
                    <a:pt x="2" y="17"/>
                    <a:pt x="2" y="17"/>
                  </a:cubicBezTo>
                  <a:cubicBezTo>
                    <a:pt x="2" y="16"/>
                    <a:pt x="3" y="15"/>
                    <a:pt x="3" y="14"/>
                  </a:cubicBezTo>
                  <a:cubicBezTo>
                    <a:pt x="3" y="13"/>
                    <a:pt x="2" y="12"/>
                    <a:pt x="2" y="12"/>
                  </a:cubicBezTo>
                  <a:cubicBezTo>
                    <a:pt x="3" y="11"/>
                    <a:pt x="3" y="10"/>
                    <a:pt x="3" y="9"/>
                  </a:cubicBezTo>
                  <a:cubicBezTo>
                    <a:pt x="3" y="8"/>
                    <a:pt x="3" y="7"/>
                    <a:pt x="2" y="6"/>
                  </a:cubicBezTo>
                  <a:cubicBezTo>
                    <a:pt x="3" y="5"/>
                    <a:pt x="3" y="4"/>
                    <a:pt x="3" y="3"/>
                  </a:cubicBezTo>
                  <a:cubicBezTo>
                    <a:pt x="3" y="2"/>
                    <a:pt x="3"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2" name="Freeform 1318"/>
            <p:cNvSpPr>
              <a:spLocks/>
            </p:cNvSpPr>
            <p:nvPr userDrawn="1"/>
          </p:nvSpPr>
          <p:spPr bwMode="auto">
            <a:xfrm>
              <a:off x="319" y="200"/>
              <a:ext cx="24" cy="2"/>
            </a:xfrm>
            <a:custGeom>
              <a:avLst/>
              <a:gdLst>
                <a:gd name="T0" fmla="*/ 27 w 54"/>
                <a:gd name="T1" fmla="*/ 1 h 4"/>
                <a:gd name="T2" fmla="*/ 27 w 54"/>
                <a:gd name="T3" fmla="*/ 1 h 4"/>
                <a:gd name="T4" fmla="*/ 0 w 54"/>
                <a:gd name="T5" fmla="*/ 4 h 4"/>
                <a:gd name="T6" fmla="*/ 0 w 54"/>
                <a:gd name="T7" fmla="*/ 3 h 4"/>
                <a:gd name="T8" fmla="*/ 27 w 54"/>
                <a:gd name="T9" fmla="*/ 0 h 4"/>
                <a:gd name="T10" fmla="*/ 54 w 54"/>
                <a:gd name="T11" fmla="*/ 3 h 4"/>
                <a:gd name="T12" fmla="*/ 54 w 54"/>
                <a:gd name="T13" fmla="*/ 4 h 4"/>
                <a:gd name="T14" fmla="*/ 27 w 5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4">
                  <a:moveTo>
                    <a:pt x="27" y="1"/>
                  </a:moveTo>
                  <a:lnTo>
                    <a:pt x="27" y="1"/>
                  </a:lnTo>
                  <a:cubicBezTo>
                    <a:pt x="15" y="1"/>
                    <a:pt x="4" y="3"/>
                    <a:pt x="0" y="4"/>
                  </a:cubicBezTo>
                  <a:lnTo>
                    <a:pt x="0" y="3"/>
                  </a:lnTo>
                  <a:cubicBezTo>
                    <a:pt x="4" y="1"/>
                    <a:pt x="15" y="0"/>
                    <a:pt x="27" y="0"/>
                  </a:cubicBezTo>
                  <a:cubicBezTo>
                    <a:pt x="39" y="0"/>
                    <a:pt x="49" y="1"/>
                    <a:pt x="54" y="3"/>
                  </a:cubicBezTo>
                  <a:lnTo>
                    <a:pt x="54" y="4"/>
                  </a:lnTo>
                  <a:cubicBezTo>
                    <a:pt x="49" y="3"/>
                    <a:pt x="39" y="1"/>
                    <a:pt x="27"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3" name="Freeform 1319"/>
            <p:cNvSpPr>
              <a:spLocks/>
            </p:cNvSpPr>
            <p:nvPr userDrawn="1"/>
          </p:nvSpPr>
          <p:spPr bwMode="auto">
            <a:xfrm>
              <a:off x="330" y="186"/>
              <a:ext cx="2" cy="9"/>
            </a:xfrm>
            <a:custGeom>
              <a:avLst/>
              <a:gdLst>
                <a:gd name="T0" fmla="*/ 5 w 5"/>
                <a:gd name="T1" fmla="*/ 10 h 20"/>
                <a:gd name="T2" fmla="*/ 5 w 5"/>
                <a:gd name="T3" fmla="*/ 10 h 20"/>
                <a:gd name="T4" fmla="*/ 3 w 5"/>
                <a:gd name="T5" fmla="*/ 20 h 20"/>
                <a:gd name="T6" fmla="*/ 0 w 5"/>
                <a:gd name="T7" fmla="*/ 10 h 20"/>
                <a:gd name="T8" fmla="*/ 3 w 5"/>
                <a:gd name="T9" fmla="*/ 0 h 20"/>
                <a:gd name="T10" fmla="*/ 5 w 5"/>
                <a:gd name="T11" fmla="*/ 10 h 20"/>
              </a:gdLst>
              <a:ahLst/>
              <a:cxnLst>
                <a:cxn ang="0">
                  <a:pos x="T0" y="T1"/>
                </a:cxn>
                <a:cxn ang="0">
                  <a:pos x="T2" y="T3"/>
                </a:cxn>
                <a:cxn ang="0">
                  <a:pos x="T4" y="T5"/>
                </a:cxn>
                <a:cxn ang="0">
                  <a:pos x="T6" y="T7"/>
                </a:cxn>
                <a:cxn ang="0">
                  <a:pos x="T8" y="T9"/>
                </a:cxn>
                <a:cxn ang="0">
                  <a:pos x="T10" y="T11"/>
                </a:cxn>
              </a:cxnLst>
              <a:rect l="0" t="0" r="r" b="b"/>
              <a:pathLst>
                <a:path w="5" h="20">
                  <a:moveTo>
                    <a:pt x="5" y="10"/>
                  </a:moveTo>
                  <a:lnTo>
                    <a:pt x="5" y="10"/>
                  </a:lnTo>
                  <a:cubicBezTo>
                    <a:pt x="5" y="14"/>
                    <a:pt x="4" y="17"/>
                    <a:pt x="3" y="20"/>
                  </a:cubicBezTo>
                  <a:cubicBezTo>
                    <a:pt x="1" y="17"/>
                    <a:pt x="0" y="14"/>
                    <a:pt x="0" y="10"/>
                  </a:cubicBezTo>
                  <a:cubicBezTo>
                    <a:pt x="0" y="7"/>
                    <a:pt x="1" y="3"/>
                    <a:pt x="3" y="0"/>
                  </a:cubicBezTo>
                  <a:cubicBezTo>
                    <a:pt x="4" y="3"/>
                    <a:pt x="5" y="7"/>
                    <a:pt x="5"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4" name="Freeform 1320"/>
            <p:cNvSpPr>
              <a:spLocks/>
            </p:cNvSpPr>
            <p:nvPr userDrawn="1"/>
          </p:nvSpPr>
          <p:spPr bwMode="auto">
            <a:xfrm>
              <a:off x="327" y="155"/>
              <a:ext cx="8" cy="8"/>
            </a:xfrm>
            <a:custGeom>
              <a:avLst/>
              <a:gdLst>
                <a:gd name="T0" fmla="*/ 11 w 18"/>
                <a:gd name="T1" fmla="*/ 2 h 17"/>
                <a:gd name="T2" fmla="*/ 11 w 18"/>
                <a:gd name="T3" fmla="*/ 2 h 17"/>
                <a:gd name="T4" fmla="*/ 10 w 18"/>
                <a:gd name="T5" fmla="*/ 5 h 17"/>
                <a:gd name="T6" fmla="*/ 18 w 18"/>
                <a:gd name="T7" fmla="*/ 4 h 17"/>
                <a:gd name="T8" fmla="*/ 18 w 18"/>
                <a:gd name="T9" fmla="*/ 12 h 17"/>
                <a:gd name="T10" fmla="*/ 12 w 18"/>
                <a:gd name="T11" fmla="*/ 10 h 17"/>
                <a:gd name="T12" fmla="*/ 13 w 18"/>
                <a:gd name="T13" fmla="*/ 17 h 17"/>
                <a:gd name="T14" fmla="*/ 4 w 18"/>
                <a:gd name="T15" fmla="*/ 17 h 17"/>
                <a:gd name="T16" fmla="*/ 7 w 18"/>
                <a:gd name="T17" fmla="*/ 11 h 17"/>
                <a:gd name="T18" fmla="*/ 0 w 18"/>
                <a:gd name="T19" fmla="*/ 12 h 17"/>
                <a:gd name="T20" fmla="*/ 0 w 18"/>
                <a:gd name="T21" fmla="*/ 4 h 17"/>
                <a:gd name="T22" fmla="*/ 6 w 18"/>
                <a:gd name="T23" fmla="*/ 6 h 17"/>
                <a:gd name="T24" fmla="*/ 4 w 18"/>
                <a:gd name="T25" fmla="*/ 0 h 17"/>
                <a:gd name="T26" fmla="*/ 13 w 18"/>
                <a:gd name="T27" fmla="*/ 0 h 17"/>
                <a:gd name="T28" fmla="*/ 11 w 18"/>
                <a:gd name="T2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7">
                  <a:moveTo>
                    <a:pt x="11" y="2"/>
                  </a:moveTo>
                  <a:lnTo>
                    <a:pt x="11" y="2"/>
                  </a:lnTo>
                  <a:cubicBezTo>
                    <a:pt x="11" y="3"/>
                    <a:pt x="10" y="4"/>
                    <a:pt x="10" y="5"/>
                  </a:cubicBezTo>
                  <a:cubicBezTo>
                    <a:pt x="11" y="9"/>
                    <a:pt x="17" y="4"/>
                    <a:pt x="18" y="4"/>
                  </a:cubicBezTo>
                  <a:lnTo>
                    <a:pt x="18" y="12"/>
                  </a:lnTo>
                  <a:cubicBezTo>
                    <a:pt x="16" y="11"/>
                    <a:pt x="14" y="9"/>
                    <a:pt x="12" y="10"/>
                  </a:cubicBezTo>
                  <a:cubicBezTo>
                    <a:pt x="8" y="10"/>
                    <a:pt x="12" y="16"/>
                    <a:pt x="13" y="17"/>
                  </a:cubicBezTo>
                  <a:lnTo>
                    <a:pt x="4" y="17"/>
                  </a:lnTo>
                  <a:cubicBezTo>
                    <a:pt x="5" y="16"/>
                    <a:pt x="7" y="13"/>
                    <a:pt x="7" y="11"/>
                  </a:cubicBezTo>
                  <a:cubicBezTo>
                    <a:pt x="7" y="7"/>
                    <a:pt x="1" y="12"/>
                    <a:pt x="0" y="12"/>
                  </a:cubicBezTo>
                  <a:lnTo>
                    <a:pt x="0" y="4"/>
                  </a:lnTo>
                  <a:cubicBezTo>
                    <a:pt x="1" y="5"/>
                    <a:pt x="4" y="7"/>
                    <a:pt x="6" y="6"/>
                  </a:cubicBezTo>
                  <a:cubicBezTo>
                    <a:pt x="10" y="6"/>
                    <a:pt x="5" y="1"/>
                    <a:pt x="4" y="0"/>
                  </a:cubicBezTo>
                  <a:lnTo>
                    <a:pt x="13" y="0"/>
                  </a:lnTo>
                  <a:cubicBezTo>
                    <a:pt x="12" y="1"/>
                    <a:pt x="12" y="2"/>
                    <a:pt x="1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5" name="Freeform 1321"/>
            <p:cNvSpPr>
              <a:spLocks/>
            </p:cNvSpPr>
            <p:nvPr userDrawn="1"/>
          </p:nvSpPr>
          <p:spPr bwMode="auto">
            <a:xfrm>
              <a:off x="328" y="164"/>
              <a:ext cx="6" cy="6"/>
            </a:xfrm>
            <a:custGeom>
              <a:avLst/>
              <a:gdLst>
                <a:gd name="T0" fmla="*/ 7 w 13"/>
                <a:gd name="T1" fmla="*/ 0 h 14"/>
                <a:gd name="T2" fmla="*/ 7 w 13"/>
                <a:gd name="T3" fmla="*/ 0 h 14"/>
                <a:gd name="T4" fmla="*/ 13 w 13"/>
                <a:gd name="T5" fmla="*/ 7 h 14"/>
                <a:gd name="T6" fmla="*/ 7 w 13"/>
                <a:gd name="T7" fmla="*/ 14 h 14"/>
                <a:gd name="T8" fmla="*/ 0 w 13"/>
                <a:gd name="T9" fmla="*/ 7 h 14"/>
                <a:gd name="T10" fmla="*/ 7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7" y="0"/>
                  </a:moveTo>
                  <a:lnTo>
                    <a:pt x="7" y="0"/>
                  </a:lnTo>
                  <a:cubicBezTo>
                    <a:pt x="10" y="0"/>
                    <a:pt x="13" y="3"/>
                    <a:pt x="13" y="7"/>
                  </a:cubicBezTo>
                  <a:cubicBezTo>
                    <a:pt x="13" y="11"/>
                    <a:pt x="10" y="14"/>
                    <a:pt x="7" y="14"/>
                  </a:cubicBezTo>
                  <a:cubicBezTo>
                    <a:pt x="3" y="14"/>
                    <a:pt x="0" y="11"/>
                    <a:pt x="0" y="7"/>
                  </a:cubicBezTo>
                  <a:cubicBezTo>
                    <a:pt x="0" y="3"/>
                    <a:pt x="3" y="0"/>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6" name="Freeform 1322"/>
            <p:cNvSpPr>
              <a:spLocks/>
            </p:cNvSpPr>
            <p:nvPr userDrawn="1"/>
          </p:nvSpPr>
          <p:spPr bwMode="auto">
            <a:xfrm>
              <a:off x="330" y="181"/>
              <a:ext cx="2" cy="2"/>
            </a:xfrm>
            <a:custGeom>
              <a:avLst/>
              <a:gdLst>
                <a:gd name="T0" fmla="*/ 1 w 3"/>
                <a:gd name="T1" fmla="*/ 0 h 3"/>
                <a:gd name="T2" fmla="*/ 1 w 3"/>
                <a:gd name="T3" fmla="*/ 0 h 3"/>
                <a:gd name="T4" fmla="*/ 2 w 3"/>
                <a:gd name="T5" fmla="*/ 0 h 3"/>
                <a:gd name="T6" fmla="*/ 2 w 3"/>
                <a:gd name="T7" fmla="*/ 0 h 3"/>
                <a:gd name="T8" fmla="*/ 3 w 3"/>
                <a:gd name="T9" fmla="*/ 2 h 3"/>
                <a:gd name="T10" fmla="*/ 2 w 3"/>
                <a:gd name="T11" fmla="*/ 3 h 3"/>
                <a:gd name="T12" fmla="*/ 0 w 3"/>
                <a:gd name="T13" fmla="*/ 2 h 3"/>
                <a:gd name="T14" fmla="*/ 1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0"/>
                  </a:moveTo>
                  <a:lnTo>
                    <a:pt x="1" y="0"/>
                  </a:lnTo>
                  <a:lnTo>
                    <a:pt x="2" y="0"/>
                  </a:lnTo>
                  <a:lnTo>
                    <a:pt x="2" y="0"/>
                  </a:lnTo>
                  <a:cubicBezTo>
                    <a:pt x="3" y="0"/>
                    <a:pt x="3" y="1"/>
                    <a:pt x="3" y="2"/>
                  </a:cubicBezTo>
                  <a:cubicBezTo>
                    <a:pt x="3" y="3"/>
                    <a:pt x="3" y="3"/>
                    <a:pt x="2" y="3"/>
                  </a:cubicBezTo>
                  <a:cubicBezTo>
                    <a:pt x="1" y="3"/>
                    <a:pt x="0" y="3"/>
                    <a:pt x="0" y="2"/>
                  </a:cubicBezTo>
                  <a:cubicBezTo>
                    <a:pt x="0" y="1"/>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7" name="Freeform 1323"/>
            <p:cNvSpPr>
              <a:spLocks/>
            </p:cNvSpPr>
            <p:nvPr userDrawn="1"/>
          </p:nvSpPr>
          <p:spPr bwMode="auto">
            <a:xfrm>
              <a:off x="330" y="183"/>
              <a:ext cx="2" cy="2"/>
            </a:xfrm>
            <a:custGeom>
              <a:avLst/>
              <a:gdLst>
                <a:gd name="T0" fmla="*/ 2 w 3"/>
                <a:gd name="T1" fmla="*/ 0 h 4"/>
                <a:gd name="T2" fmla="*/ 2 w 3"/>
                <a:gd name="T3" fmla="*/ 0 h 4"/>
                <a:gd name="T4" fmla="*/ 3 w 3"/>
                <a:gd name="T5" fmla="*/ 2 h 4"/>
                <a:gd name="T6" fmla="*/ 2 w 3"/>
                <a:gd name="T7" fmla="*/ 4 h 4"/>
                <a:gd name="T8" fmla="*/ 0 w 3"/>
                <a:gd name="T9" fmla="*/ 2 h 4"/>
                <a:gd name="T10" fmla="*/ 1 w 3"/>
                <a:gd name="T11" fmla="*/ 0 h 4"/>
                <a:gd name="T12" fmla="*/ 2 w 3"/>
                <a:gd name="T13" fmla="*/ 1 h 4"/>
                <a:gd name="T14" fmla="*/ 2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2" y="0"/>
                  </a:moveTo>
                  <a:lnTo>
                    <a:pt x="2" y="0"/>
                  </a:lnTo>
                  <a:cubicBezTo>
                    <a:pt x="3" y="1"/>
                    <a:pt x="3" y="1"/>
                    <a:pt x="3" y="2"/>
                  </a:cubicBezTo>
                  <a:cubicBezTo>
                    <a:pt x="3" y="3"/>
                    <a:pt x="2" y="4"/>
                    <a:pt x="2" y="4"/>
                  </a:cubicBezTo>
                  <a:cubicBezTo>
                    <a:pt x="1" y="4"/>
                    <a:pt x="0" y="3"/>
                    <a:pt x="0" y="2"/>
                  </a:cubicBezTo>
                  <a:cubicBezTo>
                    <a:pt x="0" y="1"/>
                    <a:pt x="1" y="1"/>
                    <a:pt x="1" y="0"/>
                  </a:cubicBezTo>
                  <a:cubicBezTo>
                    <a:pt x="1" y="1"/>
                    <a:pt x="1" y="1"/>
                    <a:pt x="2" y="1"/>
                  </a:cubicBezTo>
                  <a:cubicBezTo>
                    <a:pt x="2" y="1"/>
                    <a:pt x="2"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8" name="Freeform 1324"/>
            <p:cNvSpPr>
              <a:spLocks/>
            </p:cNvSpPr>
            <p:nvPr userDrawn="1"/>
          </p:nvSpPr>
          <p:spPr bwMode="auto">
            <a:xfrm>
              <a:off x="330" y="179"/>
              <a:ext cx="2" cy="2"/>
            </a:xfrm>
            <a:custGeom>
              <a:avLst/>
              <a:gdLst>
                <a:gd name="T0" fmla="*/ 1 w 3"/>
                <a:gd name="T1" fmla="*/ 0 h 4"/>
                <a:gd name="T2" fmla="*/ 1 w 3"/>
                <a:gd name="T3" fmla="*/ 0 h 4"/>
                <a:gd name="T4" fmla="*/ 2 w 3"/>
                <a:gd name="T5" fmla="*/ 0 h 4"/>
                <a:gd name="T6" fmla="*/ 2 w 3"/>
                <a:gd name="T7" fmla="*/ 0 h 4"/>
                <a:gd name="T8" fmla="*/ 3 w 3"/>
                <a:gd name="T9" fmla="*/ 2 h 4"/>
                <a:gd name="T10" fmla="*/ 2 w 3"/>
                <a:gd name="T11" fmla="*/ 4 h 4"/>
                <a:gd name="T12" fmla="*/ 0 w 3"/>
                <a:gd name="T13" fmla="*/ 2 h 4"/>
                <a:gd name="T14" fmla="*/ 1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0"/>
                  </a:moveTo>
                  <a:lnTo>
                    <a:pt x="1" y="0"/>
                  </a:lnTo>
                  <a:cubicBezTo>
                    <a:pt x="1" y="0"/>
                    <a:pt x="1" y="0"/>
                    <a:pt x="2" y="0"/>
                  </a:cubicBezTo>
                  <a:cubicBezTo>
                    <a:pt x="2" y="0"/>
                    <a:pt x="2" y="0"/>
                    <a:pt x="2" y="0"/>
                  </a:cubicBezTo>
                  <a:cubicBezTo>
                    <a:pt x="3" y="0"/>
                    <a:pt x="3" y="1"/>
                    <a:pt x="3" y="2"/>
                  </a:cubicBezTo>
                  <a:cubicBezTo>
                    <a:pt x="3" y="3"/>
                    <a:pt x="3" y="4"/>
                    <a:pt x="2" y="4"/>
                  </a:cubicBezTo>
                  <a:cubicBezTo>
                    <a:pt x="1" y="4"/>
                    <a:pt x="0" y="3"/>
                    <a:pt x="0" y="2"/>
                  </a:cubicBezTo>
                  <a:cubicBezTo>
                    <a:pt x="0" y="1"/>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9" name="Freeform 1325"/>
            <p:cNvSpPr>
              <a:spLocks/>
            </p:cNvSpPr>
            <p:nvPr userDrawn="1"/>
          </p:nvSpPr>
          <p:spPr bwMode="auto">
            <a:xfrm>
              <a:off x="330" y="177"/>
              <a:ext cx="2" cy="2"/>
            </a:xfrm>
            <a:custGeom>
              <a:avLst/>
              <a:gdLst>
                <a:gd name="T0" fmla="*/ 1 w 4"/>
                <a:gd name="T1" fmla="*/ 0 h 4"/>
                <a:gd name="T2" fmla="*/ 1 w 4"/>
                <a:gd name="T3" fmla="*/ 0 h 4"/>
                <a:gd name="T4" fmla="*/ 2 w 4"/>
                <a:gd name="T5" fmla="*/ 0 h 4"/>
                <a:gd name="T6" fmla="*/ 2 w 4"/>
                <a:gd name="T7" fmla="*/ 0 h 4"/>
                <a:gd name="T8" fmla="*/ 4 w 4"/>
                <a:gd name="T9" fmla="*/ 2 h 4"/>
                <a:gd name="T10" fmla="*/ 2 w 4"/>
                <a:gd name="T11" fmla="*/ 4 h 4"/>
                <a:gd name="T12" fmla="*/ 0 w 4"/>
                <a:gd name="T13" fmla="*/ 2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lnTo>
                    <a:pt x="1" y="0"/>
                  </a:lnTo>
                  <a:cubicBezTo>
                    <a:pt x="1" y="0"/>
                    <a:pt x="1" y="0"/>
                    <a:pt x="2" y="0"/>
                  </a:cubicBezTo>
                  <a:cubicBezTo>
                    <a:pt x="2" y="0"/>
                    <a:pt x="2" y="0"/>
                    <a:pt x="2" y="0"/>
                  </a:cubicBezTo>
                  <a:cubicBezTo>
                    <a:pt x="3" y="0"/>
                    <a:pt x="4" y="1"/>
                    <a:pt x="4" y="2"/>
                  </a:cubicBezTo>
                  <a:cubicBezTo>
                    <a:pt x="4" y="3"/>
                    <a:pt x="3" y="4"/>
                    <a:pt x="2" y="4"/>
                  </a:cubicBezTo>
                  <a:cubicBezTo>
                    <a:pt x="1" y="4"/>
                    <a:pt x="0" y="3"/>
                    <a:pt x="0" y="2"/>
                  </a:cubicBezTo>
                  <a:cubicBezTo>
                    <a:pt x="0" y="1"/>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0" name="Freeform 1326"/>
            <p:cNvSpPr>
              <a:spLocks/>
            </p:cNvSpPr>
            <p:nvPr userDrawn="1"/>
          </p:nvSpPr>
          <p:spPr bwMode="auto">
            <a:xfrm>
              <a:off x="330" y="175"/>
              <a:ext cx="2" cy="1"/>
            </a:xfrm>
            <a:custGeom>
              <a:avLst/>
              <a:gdLst>
                <a:gd name="T0" fmla="*/ 2 w 4"/>
                <a:gd name="T1" fmla="*/ 4 h 4"/>
                <a:gd name="T2" fmla="*/ 2 w 4"/>
                <a:gd name="T3" fmla="*/ 4 h 4"/>
                <a:gd name="T4" fmla="*/ 0 w 4"/>
                <a:gd name="T5" fmla="*/ 2 h 4"/>
                <a:gd name="T6" fmla="*/ 1 w 4"/>
                <a:gd name="T7" fmla="*/ 0 h 4"/>
                <a:gd name="T8" fmla="*/ 2 w 4"/>
                <a:gd name="T9" fmla="*/ 0 h 4"/>
                <a:gd name="T10" fmla="*/ 2 w 4"/>
                <a:gd name="T11" fmla="*/ 0 h 4"/>
                <a:gd name="T12" fmla="*/ 4 w 4"/>
                <a:gd name="T13" fmla="*/ 2 h 4"/>
                <a:gd name="T14" fmla="*/ 2 w 4"/>
                <a:gd name="T15" fmla="*/ 4 h 4"/>
                <a:gd name="T16" fmla="*/ 2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4"/>
                  </a:moveTo>
                  <a:lnTo>
                    <a:pt x="2" y="4"/>
                  </a:lnTo>
                  <a:cubicBezTo>
                    <a:pt x="1" y="4"/>
                    <a:pt x="0" y="3"/>
                    <a:pt x="0" y="2"/>
                  </a:cubicBezTo>
                  <a:cubicBezTo>
                    <a:pt x="0" y="1"/>
                    <a:pt x="0" y="0"/>
                    <a:pt x="1" y="0"/>
                  </a:cubicBezTo>
                  <a:cubicBezTo>
                    <a:pt x="1" y="0"/>
                    <a:pt x="1" y="0"/>
                    <a:pt x="2" y="0"/>
                  </a:cubicBezTo>
                  <a:cubicBezTo>
                    <a:pt x="2" y="0"/>
                    <a:pt x="2" y="0"/>
                    <a:pt x="2" y="0"/>
                  </a:cubicBezTo>
                  <a:cubicBezTo>
                    <a:pt x="3" y="0"/>
                    <a:pt x="4" y="1"/>
                    <a:pt x="4" y="2"/>
                  </a:cubicBezTo>
                  <a:cubicBezTo>
                    <a:pt x="4" y="3"/>
                    <a:pt x="3" y="4"/>
                    <a:pt x="2" y="4"/>
                  </a:cubicBezTo>
                  <a:lnTo>
                    <a:pt x="2"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1" name="Freeform 1327"/>
            <p:cNvSpPr>
              <a:spLocks/>
            </p:cNvSpPr>
            <p:nvPr userDrawn="1"/>
          </p:nvSpPr>
          <p:spPr bwMode="auto">
            <a:xfrm>
              <a:off x="330" y="172"/>
              <a:ext cx="2" cy="2"/>
            </a:xfrm>
            <a:custGeom>
              <a:avLst/>
              <a:gdLst>
                <a:gd name="T0" fmla="*/ 3 w 5"/>
                <a:gd name="T1" fmla="*/ 0 h 4"/>
                <a:gd name="T2" fmla="*/ 3 w 5"/>
                <a:gd name="T3" fmla="*/ 0 h 4"/>
                <a:gd name="T4" fmla="*/ 5 w 5"/>
                <a:gd name="T5" fmla="*/ 2 h 4"/>
                <a:gd name="T6" fmla="*/ 3 w 5"/>
                <a:gd name="T7" fmla="*/ 4 h 4"/>
                <a:gd name="T8" fmla="*/ 0 w 5"/>
                <a:gd name="T9" fmla="*/ 2 h 4"/>
                <a:gd name="T10" fmla="*/ 3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3" y="0"/>
                  </a:moveTo>
                  <a:lnTo>
                    <a:pt x="3" y="0"/>
                  </a:lnTo>
                  <a:cubicBezTo>
                    <a:pt x="4" y="0"/>
                    <a:pt x="5" y="1"/>
                    <a:pt x="5" y="2"/>
                  </a:cubicBezTo>
                  <a:cubicBezTo>
                    <a:pt x="5" y="3"/>
                    <a:pt x="4" y="4"/>
                    <a:pt x="3" y="4"/>
                  </a:cubicBezTo>
                  <a:cubicBezTo>
                    <a:pt x="1" y="4"/>
                    <a:pt x="0" y="3"/>
                    <a:pt x="0" y="2"/>
                  </a:cubicBezTo>
                  <a:cubicBezTo>
                    <a:pt x="0" y="1"/>
                    <a:pt x="1" y="0"/>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2" name="Freeform 1328"/>
            <p:cNvSpPr>
              <a:spLocks/>
            </p:cNvSpPr>
            <p:nvPr userDrawn="1"/>
          </p:nvSpPr>
          <p:spPr bwMode="auto">
            <a:xfrm>
              <a:off x="233" y="181"/>
              <a:ext cx="98" cy="48"/>
            </a:xfrm>
            <a:custGeom>
              <a:avLst/>
              <a:gdLst>
                <a:gd name="T0" fmla="*/ 208 w 220"/>
                <a:gd name="T1" fmla="*/ 57 h 105"/>
                <a:gd name="T2" fmla="*/ 208 w 220"/>
                <a:gd name="T3" fmla="*/ 57 h 105"/>
                <a:gd name="T4" fmla="*/ 159 w 220"/>
                <a:gd name="T5" fmla="*/ 81 h 105"/>
                <a:gd name="T6" fmla="*/ 99 w 220"/>
                <a:gd name="T7" fmla="*/ 81 h 105"/>
                <a:gd name="T8" fmla="*/ 63 w 220"/>
                <a:gd name="T9" fmla="*/ 68 h 105"/>
                <a:gd name="T10" fmla="*/ 63 w 220"/>
                <a:gd name="T11" fmla="*/ 22 h 105"/>
                <a:gd name="T12" fmla="*/ 41 w 220"/>
                <a:gd name="T13" fmla="*/ 31 h 105"/>
                <a:gd name="T14" fmla="*/ 39 w 220"/>
                <a:gd name="T15" fmla="*/ 39 h 105"/>
                <a:gd name="T16" fmla="*/ 47 w 220"/>
                <a:gd name="T17" fmla="*/ 74 h 105"/>
                <a:gd name="T18" fmla="*/ 38 w 220"/>
                <a:gd name="T19" fmla="*/ 93 h 105"/>
                <a:gd name="T20" fmla="*/ 42 w 220"/>
                <a:gd name="T21" fmla="*/ 105 h 105"/>
                <a:gd name="T22" fmla="*/ 27 w 220"/>
                <a:gd name="T23" fmla="*/ 85 h 105"/>
                <a:gd name="T24" fmla="*/ 33 w 220"/>
                <a:gd name="T25" fmla="*/ 72 h 105"/>
                <a:gd name="T26" fmla="*/ 11 w 220"/>
                <a:gd name="T27" fmla="*/ 77 h 105"/>
                <a:gd name="T28" fmla="*/ 9 w 220"/>
                <a:gd name="T29" fmla="*/ 87 h 105"/>
                <a:gd name="T30" fmla="*/ 0 w 220"/>
                <a:gd name="T31" fmla="*/ 74 h 105"/>
                <a:gd name="T32" fmla="*/ 11 w 220"/>
                <a:gd name="T33" fmla="*/ 65 h 105"/>
                <a:gd name="T34" fmla="*/ 20 w 220"/>
                <a:gd name="T35" fmla="*/ 63 h 105"/>
                <a:gd name="T36" fmla="*/ 9 w 220"/>
                <a:gd name="T37" fmla="*/ 38 h 105"/>
                <a:gd name="T38" fmla="*/ 33 w 220"/>
                <a:gd name="T39" fmla="*/ 23 h 105"/>
                <a:gd name="T40" fmla="*/ 40 w 220"/>
                <a:gd name="T41" fmla="*/ 16 h 105"/>
                <a:gd name="T42" fmla="*/ 61 w 220"/>
                <a:gd name="T43" fmla="*/ 2 h 105"/>
                <a:gd name="T44" fmla="*/ 74 w 220"/>
                <a:gd name="T45" fmla="*/ 10 h 105"/>
                <a:gd name="T46" fmla="*/ 84 w 220"/>
                <a:gd name="T47" fmla="*/ 16 h 105"/>
                <a:gd name="T48" fmla="*/ 81 w 220"/>
                <a:gd name="T49" fmla="*/ 42 h 105"/>
                <a:gd name="T50" fmla="*/ 76 w 220"/>
                <a:gd name="T51" fmla="*/ 63 h 105"/>
                <a:gd name="T52" fmla="*/ 101 w 220"/>
                <a:gd name="T53" fmla="*/ 79 h 105"/>
                <a:gd name="T54" fmla="*/ 143 w 220"/>
                <a:gd name="T55" fmla="*/ 79 h 105"/>
                <a:gd name="T56" fmla="*/ 188 w 220"/>
                <a:gd name="T57" fmla="*/ 51 h 105"/>
                <a:gd name="T58" fmla="*/ 191 w 220"/>
                <a:gd name="T59" fmla="*/ 48 h 105"/>
                <a:gd name="T60" fmla="*/ 220 w 220"/>
                <a:gd name="T61" fmla="*/ 45 h 105"/>
                <a:gd name="T62" fmla="*/ 208 w 220"/>
                <a:gd name="T63" fmla="*/ 5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0" h="105">
                  <a:moveTo>
                    <a:pt x="208" y="57"/>
                  </a:moveTo>
                  <a:lnTo>
                    <a:pt x="208" y="57"/>
                  </a:lnTo>
                  <a:cubicBezTo>
                    <a:pt x="199" y="66"/>
                    <a:pt x="179" y="77"/>
                    <a:pt x="159" y="81"/>
                  </a:cubicBezTo>
                  <a:cubicBezTo>
                    <a:pt x="143" y="84"/>
                    <a:pt x="111" y="82"/>
                    <a:pt x="99" y="81"/>
                  </a:cubicBezTo>
                  <a:cubicBezTo>
                    <a:pt x="84" y="80"/>
                    <a:pt x="70" y="76"/>
                    <a:pt x="63" y="68"/>
                  </a:cubicBezTo>
                  <a:cubicBezTo>
                    <a:pt x="50" y="54"/>
                    <a:pt x="71" y="36"/>
                    <a:pt x="63" y="22"/>
                  </a:cubicBezTo>
                  <a:cubicBezTo>
                    <a:pt x="56" y="26"/>
                    <a:pt x="51" y="30"/>
                    <a:pt x="41" y="31"/>
                  </a:cubicBezTo>
                  <a:cubicBezTo>
                    <a:pt x="40" y="33"/>
                    <a:pt x="39" y="37"/>
                    <a:pt x="39" y="39"/>
                  </a:cubicBezTo>
                  <a:cubicBezTo>
                    <a:pt x="35" y="55"/>
                    <a:pt x="51" y="58"/>
                    <a:pt x="47" y="74"/>
                  </a:cubicBezTo>
                  <a:cubicBezTo>
                    <a:pt x="45" y="82"/>
                    <a:pt x="40" y="84"/>
                    <a:pt x="38" y="93"/>
                  </a:cubicBezTo>
                  <a:cubicBezTo>
                    <a:pt x="38" y="93"/>
                    <a:pt x="37" y="100"/>
                    <a:pt x="42" y="105"/>
                  </a:cubicBezTo>
                  <a:cubicBezTo>
                    <a:pt x="30" y="105"/>
                    <a:pt x="23" y="95"/>
                    <a:pt x="27" y="85"/>
                  </a:cubicBezTo>
                  <a:cubicBezTo>
                    <a:pt x="29" y="81"/>
                    <a:pt x="33" y="77"/>
                    <a:pt x="33" y="72"/>
                  </a:cubicBezTo>
                  <a:cubicBezTo>
                    <a:pt x="27" y="81"/>
                    <a:pt x="21" y="80"/>
                    <a:pt x="11" y="77"/>
                  </a:cubicBezTo>
                  <a:cubicBezTo>
                    <a:pt x="7" y="76"/>
                    <a:pt x="6" y="82"/>
                    <a:pt x="9" y="87"/>
                  </a:cubicBezTo>
                  <a:cubicBezTo>
                    <a:pt x="2" y="83"/>
                    <a:pt x="0" y="77"/>
                    <a:pt x="0" y="74"/>
                  </a:cubicBezTo>
                  <a:cubicBezTo>
                    <a:pt x="0" y="67"/>
                    <a:pt x="6" y="63"/>
                    <a:pt x="11" y="65"/>
                  </a:cubicBezTo>
                  <a:cubicBezTo>
                    <a:pt x="14" y="65"/>
                    <a:pt x="20" y="69"/>
                    <a:pt x="20" y="63"/>
                  </a:cubicBezTo>
                  <a:cubicBezTo>
                    <a:pt x="21" y="53"/>
                    <a:pt x="6" y="54"/>
                    <a:pt x="9" y="38"/>
                  </a:cubicBezTo>
                  <a:cubicBezTo>
                    <a:pt x="11" y="29"/>
                    <a:pt x="20" y="25"/>
                    <a:pt x="33" y="23"/>
                  </a:cubicBezTo>
                  <a:cubicBezTo>
                    <a:pt x="35" y="22"/>
                    <a:pt x="38" y="19"/>
                    <a:pt x="40" y="16"/>
                  </a:cubicBezTo>
                  <a:cubicBezTo>
                    <a:pt x="48" y="3"/>
                    <a:pt x="56" y="0"/>
                    <a:pt x="61" y="2"/>
                  </a:cubicBezTo>
                  <a:cubicBezTo>
                    <a:pt x="66" y="5"/>
                    <a:pt x="69" y="8"/>
                    <a:pt x="74" y="10"/>
                  </a:cubicBezTo>
                  <a:cubicBezTo>
                    <a:pt x="77" y="12"/>
                    <a:pt x="81" y="13"/>
                    <a:pt x="84" y="16"/>
                  </a:cubicBezTo>
                  <a:cubicBezTo>
                    <a:pt x="89" y="24"/>
                    <a:pt x="84" y="35"/>
                    <a:pt x="81" y="42"/>
                  </a:cubicBezTo>
                  <a:cubicBezTo>
                    <a:pt x="79" y="47"/>
                    <a:pt x="74" y="56"/>
                    <a:pt x="76" y="63"/>
                  </a:cubicBezTo>
                  <a:cubicBezTo>
                    <a:pt x="78" y="72"/>
                    <a:pt x="92" y="77"/>
                    <a:pt x="101" y="79"/>
                  </a:cubicBezTo>
                  <a:cubicBezTo>
                    <a:pt x="108" y="81"/>
                    <a:pt x="130" y="82"/>
                    <a:pt x="143" y="79"/>
                  </a:cubicBezTo>
                  <a:cubicBezTo>
                    <a:pt x="155" y="76"/>
                    <a:pt x="182" y="61"/>
                    <a:pt x="188" y="51"/>
                  </a:cubicBezTo>
                  <a:cubicBezTo>
                    <a:pt x="191" y="48"/>
                    <a:pt x="191" y="48"/>
                    <a:pt x="191" y="48"/>
                  </a:cubicBezTo>
                  <a:cubicBezTo>
                    <a:pt x="200" y="44"/>
                    <a:pt x="220" y="45"/>
                    <a:pt x="220" y="45"/>
                  </a:cubicBezTo>
                  <a:cubicBezTo>
                    <a:pt x="220" y="45"/>
                    <a:pt x="216" y="49"/>
                    <a:pt x="208" y="57"/>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3" name="Freeform 1329"/>
            <p:cNvSpPr>
              <a:spLocks/>
            </p:cNvSpPr>
            <p:nvPr userDrawn="1"/>
          </p:nvSpPr>
          <p:spPr bwMode="auto">
            <a:xfrm>
              <a:off x="298" y="203"/>
              <a:ext cx="25" cy="14"/>
            </a:xfrm>
            <a:custGeom>
              <a:avLst/>
              <a:gdLst>
                <a:gd name="T0" fmla="*/ 45 w 55"/>
                <a:gd name="T1" fmla="*/ 3 h 32"/>
                <a:gd name="T2" fmla="*/ 45 w 55"/>
                <a:gd name="T3" fmla="*/ 3 h 32"/>
                <a:gd name="T4" fmla="*/ 55 w 55"/>
                <a:gd name="T5" fmla="*/ 0 h 32"/>
                <a:gd name="T6" fmla="*/ 0 w 55"/>
                <a:gd name="T7" fmla="*/ 32 h 32"/>
                <a:gd name="T8" fmla="*/ 45 w 55"/>
                <a:gd name="T9" fmla="*/ 3 h 32"/>
              </a:gdLst>
              <a:ahLst/>
              <a:cxnLst>
                <a:cxn ang="0">
                  <a:pos x="T0" y="T1"/>
                </a:cxn>
                <a:cxn ang="0">
                  <a:pos x="T2" y="T3"/>
                </a:cxn>
                <a:cxn ang="0">
                  <a:pos x="T4" y="T5"/>
                </a:cxn>
                <a:cxn ang="0">
                  <a:pos x="T6" y="T7"/>
                </a:cxn>
                <a:cxn ang="0">
                  <a:pos x="T8" y="T9"/>
                </a:cxn>
              </a:cxnLst>
              <a:rect l="0" t="0" r="r" b="b"/>
              <a:pathLst>
                <a:path w="55" h="32">
                  <a:moveTo>
                    <a:pt x="45" y="3"/>
                  </a:moveTo>
                  <a:lnTo>
                    <a:pt x="45" y="3"/>
                  </a:lnTo>
                  <a:cubicBezTo>
                    <a:pt x="48" y="1"/>
                    <a:pt x="55" y="0"/>
                    <a:pt x="55" y="0"/>
                  </a:cubicBezTo>
                  <a:cubicBezTo>
                    <a:pt x="49" y="10"/>
                    <a:pt x="21" y="28"/>
                    <a:pt x="0" y="32"/>
                  </a:cubicBezTo>
                  <a:cubicBezTo>
                    <a:pt x="11" y="29"/>
                    <a:pt x="38" y="15"/>
                    <a:pt x="45"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4" name="Freeform 1330"/>
            <p:cNvSpPr>
              <a:spLocks/>
            </p:cNvSpPr>
            <p:nvPr userDrawn="1"/>
          </p:nvSpPr>
          <p:spPr bwMode="auto">
            <a:xfrm>
              <a:off x="302" y="202"/>
              <a:ext cx="26" cy="15"/>
            </a:xfrm>
            <a:custGeom>
              <a:avLst/>
              <a:gdLst>
                <a:gd name="T0" fmla="*/ 59 w 59"/>
                <a:gd name="T1" fmla="*/ 0 h 33"/>
                <a:gd name="T2" fmla="*/ 59 w 59"/>
                <a:gd name="T3" fmla="*/ 0 h 33"/>
                <a:gd name="T4" fmla="*/ 0 w 59"/>
                <a:gd name="T5" fmla="*/ 33 h 33"/>
                <a:gd name="T6" fmla="*/ 50 w 59"/>
                <a:gd name="T7" fmla="*/ 1 h 33"/>
                <a:gd name="T8" fmla="*/ 59 w 59"/>
                <a:gd name="T9" fmla="*/ 0 h 33"/>
              </a:gdLst>
              <a:ahLst/>
              <a:cxnLst>
                <a:cxn ang="0">
                  <a:pos x="T0" y="T1"/>
                </a:cxn>
                <a:cxn ang="0">
                  <a:pos x="T2" y="T3"/>
                </a:cxn>
                <a:cxn ang="0">
                  <a:pos x="T4" y="T5"/>
                </a:cxn>
                <a:cxn ang="0">
                  <a:pos x="T6" y="T7"/>
                </a:cxn>
                <a:cxn ang="0">
                  <a:pos x="T8" y="T9"/>
                </a:cxn>
              </a:cxnLst>
              <a:rect l="0" t="0" r="r" b="b"/>
              <a:pathLst>
                <a:path w="59" h="33">
                  <a:moveTo>
                    <a:pt x="59" y="0"/>
                  </a:moveTo>
                  <a:lnTo>
                    <a:pt x="59" y="0"/>
                  </a:lnTo>
                  <a:cubicBezTo>
                    <a:pt x="52" y="13"/>
                    <a:pt x="25" y="29"/>
                    <a:pt x="0" y="33"/>
                  </a:cubicBezTo>
                  <a:cubicBezTo>
                    <a:pt x="24" y="25"/>
                    <a:pt x="45" y="11"/>
                    <a:pt x="50" y="1"/>
                  </a:cubicBezTo>
                  <a:cubicBezTo>
                    <a:pt x="54" y="0"/>
                    <a:pt x="56" y="0"/>
                    <a:pt x="5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5" name="Freeform 1331"/>
            <p:cNvSpPr>
              <a:spLocks/>
            </p:cNvSpPr>
            <p:nvPr userDrawn="1"/>
          </p:nvSpPr>
          <p:spPr bwMode="auto">
            <a:xfrm>
              <a:off x="235" y="195"/>
              <a:ext cx="18" cy="32"/>
            </a:xfrm>
            <a:custGeom>
              <a:avLst/>
              <a:gdLst>
                <a:gd name="T0" fmla="*/ 26 w 41"/>
                <a:gd name="T1" fmla="*/ 1 h 70"/>
                <a:gd name="T2" fmla="*/ 26 w 41"/>
                <a:gd name="T3" fmla="*/ 1 h 70"/>
                <a:gd name="T4" fmla="*/ 28 w 41"/>
                <a:gd name="T5" fmla="*/ 0 h 70"/>
                <a:gd name="T6" fmla="*/ 27 w 41"/>
                <a:gd name="T7" fmla="*/ 13 h 70"/>
                <a:gd name="T8" fmla="*/ 30 w 41"/>
                <a:gd name="T9" fmla="*/ 0 h 70"/>
                <a:gd name="T10" fmla="*/ 33 w 41"/>
                <a:gd name="T11" fmla="*/ 0 h 70"/>
                <a:gd name="T12" fmla="*/ 34 w 41"/>
                <a:gd name="T13" fmla="*/ 24 h 70"/>
                <a:gd name="T14" fmla="*/ 36 w 41"/>
                <a:gd name="T15" fmla="*/ 49 h 70"/>
                <a:gd name="T16" fmla="*/ 32 w 41"/>
                <a:gd name="T17" fmla="*/ 70 h 70"/>
                <a:gd name="T18" fmla="*/ 28 w 41"/>
                <a:gd name="T19" fmla="*/ 47 h 70"/>
                <a:gd name="T20" fmla="*/ 28 w 41"/>
                <a:gd name="T21" fmla="*/ 33 h 70"/>
                <a:gd name="T22" fmla="*/ 17 w 41"/>
                <a:gd name="T23" fmla="*/ 45 h 70"/>
                <a:gd name="T24" fmla="*/ 0 w 41"/>
                <a:gd name="T25" fmla="*/ 46 h 70"/>
                <a:gd name="T26" fmla="*/ 11 w 41"/>
                <a:gd name="T27" fmla="*/ 41 h 70"/>
                <a:gd name="T28" fmla="*/ 20 w 41"/>
                <a:gd name="T29" fmla="*/ 21 h 70"/>
                <a:gd name="T30" fmla="*/ 15 w 41"/>
                <a:gd name="T31" fmla="*/ 3 h 70"/>
                <a:gd name="T32" fmla="*/ 16 w 41"/>
                <a:gd name="T33" fmla="*/ 13 h 70"/>
                <a:gd name="T34" fmla="*/ 18 w 41"/>
                <a:gd name="T35" fmla="*/ 2 h 70"/>
                <a:gd name="T36" fmla="*/ 20 w 41"/>
                <a:gd name="T37" fmla="*/ 2 h 70"/>
                <a:gd name="T38" fmla="*/ 20 w 41"/>
                <a:gd name="T39" fmla="*/ 13 h 70"/>
                <a:gd name="T40" fmla="*/ 21 w 41"/>
                <a:gd name="T41" fmla="*/ 1 h 70"/>
                <a:gd name="T42" fmla="*/ 23 w 41"/>
                <a:gd name="T43" fmla="*/ 1 h 70"/>
                <a:gd name="T44" fmla="*/ 24 w 41"/>
                <a:gd name="T45" fmla="*/ 13 h 70"/>
                <a:gd name="T46" fmla="*/ 26 w 41"/>
                <a:gd name="T47"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70">
                  <a:moveTo>
                    <a:pt x="26" y="1"/>
                  </a:moveTo>
                  <a:lnTo>
                    <a:pt x="26" y="1"/>
                  </a:lnTo>
                  <a:lnTo>
                    <a:pt x="28" y="0"/>
                  </a:lnTo>
                  <a:cubicBezTo>
                    <a:pt x="26" y="4"/>
                    <a:pt x="26" y="8"/>
                    <a:pt x="27" y="13"/>
                  </a:cubicBezTo>
                  <a:cubicBezTo>
                    <a:pt x="27" y="7"/>
                    <a:pt x="29" y="2"/>
                    <a:pt x="30" y="0"/>
                  </a:cubicBezTo>
                  <a:cubicBezTo>
                    <a:pt x="31" y="0"/>
                    <a:pt x="33" y="0"/>
                    <a:pt x="33" y="0"/>
                  </a:cubicBezTo>
                  <a:cubicBezTo>
                    <a:pt x="28" y="11"/>
                    <a:pt x="30" y="19"/>
                    <a:pt x="34" y="24"/>
                  </a:cubicBezTo>
                  <a:cubicBezTo>
                    <a:pt x="41" y="32"/>
                    <a:pt x="41" y="40"/>
                    <a:pt x="36" y="49"/>
                  </a:cubicBezTo>
                  <a:cubicBezTo>
                    <a:pt x="34" y="53"/>
                    <a:pt x="26" y="63"/>
                    <a:pt x="32" y="70"/>
                  </a:cubicBezTo>
                  <a:cubicBezTo>
                    <a:pt x="18" y="63"/>
                    <a:pt x="24" y="51"/>
                    <a:pt x="28" y="47"/>
                  </a:cubicBezTo>
                  <a:cubicBezTo>
                    <a:pt x="31" y="43"/>
                    <a:pt x="31" y="36"/>
                    <a:pt x="28" y="33"/>
                  </a:cubicBezTo>
                  <a:cubicBezTo>
                    <a:pt x="28" y="40"/>
                    <a:pt x="22" y="45"/>
                    <a:pt x="17" y="45"/>
                  </a:cubicBezTo>
                  <a:cubicBezTo>
                    <a:pt x="12" y="45"/>
                    <a:pt x="3" y="38"/>
                    <a:pt x="0" y="46"/>
                  </a:cubicBezTo>
                  <a:cubicBezTo>
                    <a:pt x="0" y="38"/>
                    <a:pt x="6" y="40"/>
                    <a:pt x="11" y="41"/>
                  </a:cubicBezTo>
                  <a:cubicBezTo>
                    <a:pt x="26" y="44"/>
                    <a:pt x="26" y="26"/>
                    <a:pt x="20" y="21"/>
                  </a:cubicBezTo>
                  <a:cubicBezTo>
                    <a:pt x="14" y="16"/>
                    <a:pt x="6" y="9"/>
                    <a:pt x="15" y="3"/>
                  </a:cubicBezTo>
                  <a:cubicBezTo>
                    <a:pt x="14" y="6"/>
                    <a:pt x="14" y="10"/>
                    <a:pt x="16" y="13"/>
                  </a:cubicBezTo>
                  <a:cubicBezTo>
                    <a:pt x="15" y="9"/>
                    <a:pt x="17" y="3"/>
                    <a:pt x="18" y="2"/>
                  </a:cubicBezTo>
                  <a:lnTo>
                    <a:pt x="20" y="2"/>
                  </a:lnTo>
                  <a:cubicBezTo>
                    <a:pt x="18" y="5"/>
                    <a:pt x="18" y="9"/>
                    <a:pt x="20" y="13"/>
                  </a:cubicBezTo>
                  <a:cubicBezTo>
                    <a:pt x="19" y="10"/>
                    <a:pt x="20" y="4"/>
                    <a:pt x="21" y="1"/>
                  </a:cubicBezTo>
                  <a:lnTo>
                    <a:pt x="23" y="1"/>
                  </a:lnTo>
                  <a:cubicBezTo>
                    <a:pt x="22" y="4"/>
                    <a:pt x="22" y="8"/>
                    <a:pt x="24" y="13"/>
                  </a:cubicBezTo>
                  <a:cubicBezTo>
                    <a:pt x="23" y="7"/>
                    <a:pt x="25" y="3"/>
                    <a:pt x="2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6" name="Freeform 1332"/>
            <p:cNvSpPr>
              <a:spLocks/>
            </p:cNvSpPr>
            <p:nvPr userDrawn="1"/>
          </p:nvSpPr>
          <p:spPr bwMode="auto">
            <a:xfrm>
              <a:off x="260" y="190"/>
              <a:ext cx="9" cy="23"/>
            </a:xfrm>
            <a:custGeom>
              <a:avLst/>
              <a:gdLst>
                <a:gd name="T0" fmla="*/ 8 w 21"/>
                <a:gd name="T1" fmla="*/ 0 h 51"/>
                <a:gd name="T2" fmla="*/ 8 w 21"/>
                <a:gd name="T3" fmla="*/ 0 h 51"/>
                <a:gd name="T4" fmla="*/ 10 w 21"/>
                <a:gd name="T5" fmla="*/ 0 h 51"/>
                <a:gd name="T6" fmla="*/ 12 w 21"/>
                <a:gd name="T7" fmla="*/ 11 h 51"/>
                <a:gd name="T8" fmla="*/ 13 w 21"/>
                <a:gd name="T9" fmla="*/ 0 h 51"/>
                <a:gd name="T10" fmla="*/ 8 w 21"/>
                <a:gd name="T11" fmla="*/ 27 h 51"/>
                <a:gd name="T12" fmla="*/ 10 w 21"/>
                <a:gd name="T13" fmla="*/ 51 h 51"/>
                <a:gd name="T14" fmla="*/ 0 w 21"/>
                <a:gd name="T15" fmla="*/ 38 h 51"/>
                <a:gd name="T16" fmla="*/ 3 w 21"/>
                <a:gd name="T17" fmla="*/ 22 h 51"/>
                <a:gd name="T18" fmla="*/ 4 w 21"/>
                <a:gd name="T19" fmla="*/ 1 h 51"/>
                <a:gd name="T20" fmla="*/ 7 w 21"/>
                <a:gd name="T21" fmla="*/ 1 h 51"/>
                <a:gd name="T22" fmla="*/ 9 w 21"/>
                <a:gd name="T23" fmla="*/ 12 h 51"/>
                <a:gd name="T24" fmla="*/ 8 w 21"/>
                <a:gd name="T2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51">
                  <a:moveTo>
                    <a:pt x="8" y="0"/>
                  </a:moveTo>
                  <a:lnTo>
                    <a:pt x="8" y="0"/>
                  </a:lnTo>
                  <a:cubicBezTo>
                    <a:pt x="9" y="0"/>
                    <a:pt x="10" y="0"/>
                    <a:pt x="10" y="0"/>
                  </a:cubicBezTo>
                  <a:cubicBezTo>
                    <a:pt x="12" y="3"/>
                    <a:pt x="12" y="7"/>
                    <a:pt x="12" y="11"/>
                  </a:cubicBezTo>
                  <a:cubicBezTo>
                    <a:pt x="13" y="7"/>
                    <a:pt x="14" y="4"/>
                    <a:pt x="13" y="0"/>
                  </a:cubicBezTo>
                  <a:cubicBezTo>
                    <a:pt x="21" y="0"/>
                    <a:pt x="12" y="19"/>
                    <a:pt x="8" y="27"/>
                  </a:cubicBezTo>
                  <a:cubicBezTo>
                    <a:pt x="6" y="31"/>
                    <a:pt x="3" y="42"/>
                    <a:pt x="10" y="51"/>
                  </a:cubicBezTo>
                  <a:cubicBezTo>
                    <a:pt x="7" y="49"/>
                    <a:pt x="0" y="42"/>
                    <a:pt x="0" y="38"/>
                  </a:cubicBezTo>
                  <a:cubicBezTo>
                    <a:pt x="0" y="29"/>
                    <a:pt x="2" y="25"/>
                    <a:pt x="3" y="22"/>
                  </a:cubicBezTo>
                  <a:cubicBezTo>
                    <a:pt x="6" y="15"/>
                    <a:pt x="7" y="7"/>
                    <a:pt x="4" y="1"/>
                  </a:cubicBezTo>
                  <a:cubicBezTo>
                    <a:pt x="5" y="1"/>
                    <a:pt x="6" y="1"/>
                    <a:pt x="7" y="1"/>
                  </a:cubicBezTo>
                  <a:cubicBezTo>
                    <a:pt x="8" y="2"/>
                    <a:pt x="9" y="7"/>
                    <a:pt x="9" y="12"/>
                  </a:cubicBezTo>
                  <a:cubicBezTo>
                    <a:pt x="11" y="7"/>
                    <a:pt x="10" y="2"/>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7" name="Freeform 1333"/>
            <p:cNvSpPr>
              <a:spLocks/>
            </p:cNvSpPr>
            <p:nvPr userDrawn="1"/>
          </p:nvSpPr>
          <p:spPr bwMode="auto">
            <a:xfrm>
              <a:off x="234" y="187"/>
              <a:ext cx="40" cy="30"/>
            </a:xfrm>
            <a:custGeom>
              <a:avLst/>
              <a:gdLst>
                <a:gd name="T0" fmla="*/ 66 w 90"/>
                <a:gd name="T1" fmla="*/ 1 h 65"/>
                <a:gd name="T2" fmla="*/ 66 w 90"/>
                <a:gd name="T3" fmla="*/ 1 h 65"/>
                <a:gd name="T4" fmla="*/ 75 w 90"/>
                <a:gd name="T5" fmla="*/ 1 h 65"/>
                <a:gd name="T6" fmla="*/ 69 w 90"/>
                <a:gd name="T7" fmla="*/ 48 h 65"/>
                <a:gd name="T8" fmla="*/ 89 w 90"/>
                <a:gd name="T9" fmla="*/ 65 h 65"/>
                <a:gd name="T10" fmla="*/ 67 w 90"/>
                <a:gd name="T11" fmla="*/ 41 h 65"/>
                <a:gd name="T12" fmla="*/ 72 w 90"/>
                <a:gd name="T13" fmla="*/ 4 h 65"/>
                <a:gd name="T14" fmla="*/ 40 w 90"/>
                <a:gd name="T15" fmla="*/ 14 h 65"/>
                <a:gd name="T16" fmla="*/ 11 w 90"/>
                <a:gd name="T17" fmla="*/ 31 h 65"/>
                <a:gd name="T18" fmla="*/ 21 w 90"/>
                <a:gd name="T19" fmla="*/ 42 h 65"/>
                <a:gd name="T20" fmla="*/ 14 w 90"/>
                <a:gd name="T21" fmla="*/ 57 h 65"/>
                <a:gd name="T22" fmla="*/ 0 w 90"/>
                <a:gd name="T23" fmla="*/ 60 h 65"/>
                <a:gd name="T24" fmla="*/ 19 w 90"/>
                <a:gd name="T25" fmla="*/ 52 h 65"/>
                <a:gd name="T26" fmla="*/ 13 w 90"/>
                <a:gd name="T27" fmla="*/ 38 h 65"/>
                <a:gd name="T28" fmla="*/ 8 w 90"/>
                <a:gd name="T29" fmla="*/ 27 h 65"/>
                <a:gd name="T30" fmla="*/ 42 w 90"/>
                <a:gd name="T31" fmla="*/ 10 h 65"/>
                <a:gd name="T32" fmla="*/ 66 w 90"/>
                <a:gd name="T33"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65">
                  <a:moveTo>
                    <a:pt x="66" y="1"/>
                  </a:moveTo>
                  <a:lnTo>
                    <a:pt x="66" y="1"/>
                  </a:lnTo>
                  <a:cubicBezTo>
                    <a:pt x="70" y="0"/>
                    <a:pt x="73" y="0"/>
                    <a:pt x="75" y="1"/>
                  </a:cubicBezTo>
                  <a:cubicBezTo>
                    <a:pt x="90" y="10"/>
                    <a:pt x="68" y="32"/>
                    <a:pt x="69" y="48"/>
                  </a:cubicBezTo>
                  <a:cubicBezTo>
                    <a:pt x="70" y="58"/>
                    <a:pt x="83" y="62"/>
                    <a:pt x="89" y="65"/>
                  </a:cubicBezTo>
                  <a:cubicBezTo>
                    <a:pt x="74" y="63"/>
                    <a:pt x="64" y="55"/>
                    <a:pt x="67" y="41"/>
                  </a:cubicBezTo>
                  <a:cubicBezTo>
                    <a:pt x="68" y="30"/>
                    <a:pt x="85" y="8"/>
                    <a:pt x="72" y="4"/>
                  </a:cubicBezTo>
                  <a:cubicBezTo>
                    <a:pt x="63" y="1"/>
                    <a:pt x="53" y="12"/>
                    <a:pt x="40" y="14"/>
                  </a:cubicBezTo>
                  <a:cubicBezTo>
                    <a:pt x="29" y="16"/>
                    <a:pt x="8" y="16"/>
                    <a:pt x="11" y="31"/>
                  </a:cubicBezTo>
                  <a:cubicBezTo>
                    <a:pt x="12" y="35"/>
                    <a:pt x="18" y="38"/>
                    <a:pt x="21" y="42"/>
                  </a:cubicBezTo>
                  <a:cubicBezTo>
                    <a:pt x="26" y="49"/>
                    <a:pt x="22" y="59"/>
                    <a:pt x="14" y="57"/>
                  </a:cubicBezTo>
                  <a:cubicBezTo>
                    <a:pt x="4" y="54"/>
                    <a:pt x="2" y="55"/>
                    <a:pt x="0" y="60"/>
                  </a:cubicBezTo>
                  <a:cubicBezTo>
                    <a:pt x="1" y="44"/>
                    <a:pt x="16" y="61"/>
                    <a:pt x="19" y="52"/>
                  </a:cubicBezTo>
                  <a:cubicBezTo>
                    <a:pt x="22" y="45"/>
                    <a:pt x="17" y="42"/>
                    <a:pt x="13" y="38"/>
                  </a:cubicBezTo>
                  <a:cubicBezTo>
                    <a:pt x="11" y="36"/>
                    <a:pt x="7" y="32"/>
                    <a:pt x="8" y="27"/>
                  </a:cubicBezTo>
                  <a:cubicBezTo>
                    <a:pt x="10" y="12"/>
                    <a:pt x="30" y="13"/>
                    <a:pt x="42" y="10"/>
                  </a:cubicBezTo>
                  <a:cubicBezTo>
                    <a:pt x="49" y="9"/>
                    <a:pt x="59" y="2"/>
                    <a:pt x="6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8" name="Freeform 1334"/>
            <p:cNvSpPr>
              <a:spLocks/>
            </p:cNvSpPr>
            <p:nvPr userDrawn="1"/>
          </p:nvSpPr>
          <p:spPr bwMode="auto">
            <a:xfrm>
              <a:off x="249" y="182"/>
              <a:ext cx="16" cy="9"/>
            </a:xfrm>
            <a:custGeom>
              <a:avLst/>
              <a:gdLst>
                <a:gd name="T0" fmla="*/ 21 w 36"/>
                <a:gd name="T1" fmla="*/ 1 h 20"/>
                <a:gd name="T2" fmla="*/ 21 w 36"/>
                <a:gd name="T3" fmla="*/ 1 h 20"/>
                <a:gd name="T4" fmla="*/ 25 w 36"/>
                <a:gd name="T5" fmla="*/ 3 h 20"/>
                <a:gd name="T6" fmla="*/ 15 w 36"/>
                <a:gd name="T7" fmla="*/ 8 h 20"/>
                <a:gd name="T8" fmla="*/ 27 w 36"/>
                <a:gd name="T9" fmla="*/ 4 h 20"/>
                <a:gd name="T10" fmla="*/ 29 w 36"/>
                <a:gd name="T11" fmla="*/ 5 h 20"/>
                <a:gd name="T12" fmla="*/ 19 w 36"/>
                <a:gd name="T13" fmla="*/ 10 h 20"/>
                <a:gd name="T14" fmla="*/ 32 w 36"/>
                <a:gd name="T15" fmla="*/ 7 h 20"/>
                <a:gd name="T16" fmla="*/ 36 w 36"/>
                <a:gd name="T17" fmla="*/ 9 h 20"/>
                <a:gd name="T18" fmla="*/ 17 w 36"/>
                <a:gd name="T19" fmla="*/ 16 h 20"/>
                <a:gd name="T20" fmla="*/ 0 w 36"/>
                <a:gd name="T21" fmla="*/ 20 h 20"/>
                <a:gd name="T22" fmla="*/ 7 w 36"/>
                <a:gd name="T23" fmla="*/ 12 h 20"/>
                <a:gd name="T24" fmla="*/ 21 w 36"/>
                <a:gd name="T2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0">
                  <a:moveTo>
                    <a:pt x="21" y="1"/>
                  </a:moveTo>
                  <a:lnTo>
                    <a:pt x="21" y="1"/>
                  </a:lnTo>
                  <a:cubicBezTo>
                    <a:pt x="23" y="1"/>
                    <a:pt x="24" y="2"/>
                    <a:pt x="25" y="3"/>
                  </a:cubicBezTo>
                  <a:cubicBezTo>
                    <a:pt x="21" y="3"/>
                    <a:pt x="18" y="5"/>
                    <a:pt x="15" y="8"/>
                  </a:cubicBezTo>
                  <a:cubicBezTo>
                    <a:pt x="17" y="7"/>
                    <a:pt x="24" y="4"/>
                    <a:pt x="27" y="4"/>
                  </a:cubicBezTo>
                  <a:cubicBezTo>
                    <a:pt x="28" y="5"/>
                    <a:pt x="29" y="5"/>
                    <a:pt x="29" y="5"/>
                  </a:cubicBezTo>
                  <a:cubicBezTo>
                    <a:pt x="28" y="6"/>
                    <a:pt x="22" y="6"/>
                    <a:pt x="19" y="10"/>
                  </a:cubicBezTo>
                  <a:cubicBezTo>
                    <a:pt x="24" y="7"/>
                    <a:pt x="29" y="7"/>
                    <a:pt x="32" y="7"/>
                  </a:cubicBezTo>
                  <a:cubicBezTo>
                    <a:pt x="33" y="8"/>
                    <a:pt x="34" y="9"/>
                    <a:pt x="36" y="9"/>
                  </a:cubicBezTo>
                  <a:cubicBezTo>
                    <a:pt x="30" y="9"/>
                    <a:pt x="26" y="10"/>
                    <a:pt x="17" y="16"/>
                  </a:cubicBezTo>
                  <a:cubicBezTo>
                    <a:pt x="11" y="19"/>
                    <a:pt x="0" y="20"/>
                    <a:pt x="0" y="20"/>
                  </a:cubicBezTo>
                  <a:cubicBezTo>
                    <a:pt x="3" y="18"/>
                    <a:pt x="6" y="13"/>
                    <a:pt x="7" y="12"/>
                  </a:cubicBezTo>
                  <a:cubicBezTo>
                    <a:pt x="10" y="7"/>
                    <a:pt x="16" y="0"/>
                    <a:pt x="2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9" name="Freeform 1335"/>
            <p:cNvSpPr>
              <a:spLocks/>
            </p:cNvSpPr>
            <p:nvPr userDrawn="1"/>
          </p:nvSpPr>
          <p:spPr bwMode="auto">
            <a:xfrm>
              <a:off x="247" y="208"/>
              <a:ext cx="5" cy="8"/>
            </a:xfrm>
            <a:custGeom>
              <a:avLst/>
              <a:gdLst>
                <a:gd name="T0" fmla="*/ 1 w 12"/>
                <a:gd name="T1" fmla="*/ 0 h 19"/>
                <a:gd name="T2" fmla="*/ 1 w 12"/>
                <a:gd name="T3" fmla="*/ 0 h 19"/>
                <a:gd name="T4" fmla="*/ 5 w 12"/>
                <a:gd name="T5" fmla="*/ 19 h 19"/>
                <a:gd name="T6" fmla="*/ 1 w 12"/>
                <a:gd name="T7" fmla="*/ 0 h 19"/>
              </a:gdLst>
              <a:ahLst/>
              <a:cxnLst>
                <a:cxn ang="0">
                  <a:pos x="T0" y="T1"/>
                </a:cxn>
                <a:cxn ang="0">
                  <a:pos x="T2" y="T3"/>
                </a:cxn>
                <a:cxn ang="0">
                  <a:pos x="T4" y="T5"/>
                </a:cxn>
                <a:cxn ang="0">
                  <a:pos x="T6" y="T7"/>
                </a:cxn>
              </a:cxnLst>
              <a:rect l="0" t="0" r="r" b="b"/>
              <a:pathLst>
                <a:path w="12" h="19">
                  <a:moveTo>
                    <a:pt x="1" y="0"/>
                  </a:moveTo>
                  <a:lnTo>
                    <a:pt x="1" y="0"/>
                  </a:lnTo>
                  <a:cubicBezTo>
                    <a:pt x="2" y="4"/>
                    <a:pt x="12" y="8"/>
                    <a:pt x="5" y="19"/>
                  </a:cubicBezTo>
                  <a:cubicBezTo>
                    <a:pt x="9" y="9"/>
                    <a:pt x="0" y="5"/>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0" name="Freeform 1336"/>
            <p:cNvSpPr>
              <a:spLocks/>
            </p:cNvSpPr>
            <p:nvPr userDrawn="1"/>
          </p:nvSpPr>
          <p:spPr bwMode="auto">
            <a:xfrm>
              <a:off x="273" y="186"/>
              <a:ext cx="30" cy="33"/>
            </a:xfrm>
            <a:custGeom>
              <a:avLst/>
              <a:gdLst>
                <a:gd name="T0" fmla="*/ 30 w 68"/>
                <a:gd name="T1" fmla="*/ 25 h 73"/>
                <a:gd name="T2" fmla="*/ 30 w 68"/>
                <a:gd name="T3" fmla="*/ 25 h 73"/>
                <a:gd name="T4" fmla="*/ 28 w 68"/>
                <a:gd name="T5" fmla="*/ 21 h 73"/>
                <a:gd name="T6" fmla="*/ 29 w 68"/>
                <a:gd name="T7" fmla="*/ 16 h 73"/>
                <a:gd name="T8" fmla="*/ 27 w 68"/>
                <a:gd name="T9" fmla="*/ 16 h 73"/>
                <a:gd name="T10" fmla="*/ 28 w 68"/>
                <a:gd name="T11" fmla="*/ 16 h 73"/>
                <a:gd name="T12" fmla="*/ 30 w 68"/>
                <a:gd name="T13" fmla="*/ 13 h 73"/>
                <a:gd name="T14" fmla="*/ 31 w 68"/>
                <a:gd name="T15" fmla="*/ 12 h 73"/>
                <a:gd name="T16" fmla="*/ 30 w 68"/>
                <a:gd name="T17" fmla="*/ 13 h 73"/>
                <a:gd name="T18" fmla="*/ 27 w 68"/>
                <a:gd name="T19" fmla="*/ 15 h 73"/>
                <a:gd name="T20" fmla="*/ 26 w 68"/>
                <a:gd name="T21" fmla="*/ 15 h 73"/>
                <a:gd name="T22" fmla="*/ 26 w 68"/>
                <a:gd name="T23" fmla="*/ 1 h 73"/>
                <a:gd name="T24" fmla="*/ 27 w 68"/>
                <a:gd name="T25" fmla="*/ 2 h 73"/>
                <a:gd name="T26" fmla="*/ 30 w 68"/>
                <a:gd name="T27" fmla="*/ 4 h 73"/>
                <a:gd name="T28" fmla="*/ 31 w 68"/>
                <a:gd name="T29" fmla="*/ 5 h 73"/>
                <a:gd name="T30" fmla="*/ 30 w 68"/>
                <a:gd name="T31" fmla="*/ 4 h 73"/>
                <a:gd name="T32" fmla="*/ 28 w 68"/>
                <a:gd name="T33" fmla="*/ 1 h 73"/>
                <a:gd name="T34" fmla="*/ 27 w 68"/>
                <a:gd name="T35" fmla="*/ 0 h 73"/>
                <a:gd name="T36" fmla="*/ 42 w 68"/>
                <a:gd name="T37" fmla="*/ 0 h 73"/>
                <a:gd name="T38" fmla="*/ 41 w 68"/>
                <a:gd name="T39" fmla="*/ 1 h 73"/>
                <a:gd name="T40" fmla="*/ 39 w 68"/>
                <a:gd name="T41" fmla="*/ 4 h 73"/>
                <a:gd name="T42" fmla="*/ 38 w 68"/>
                <a:gd name="T43" fmla="*/ 5 h 73"/>
                <a:gd name="T44" fmla="*/ 39 w 68"/>
                <a:gd name="T45" fmla="*/ 4 h 73"/>
                <a:gd name="T46" fmla="*/ 42 w 68"/>
                <a:gd name="T47" fmla="*/ 2 h 73"/>
                <a:gd name="T48" fmla="*/ 42 w 68"/>
                <a:gd name="T49" fmla="*/ 1 h 73"/>
                <a:gd name="T50" fmla="*/ 42 w 68"/>
                <a:gd name="T51" fmla="*/ 15 h 73"/>
                <a:gd name="T52" fmla="*/ 42 w 68"/>
                <a:gd name="T53" fmla="*/ 15 h 73"/>
                <a:gd name="T54" fmla="*/ 39 w 68"/>
                <a:gd name="T55" fmla="*/ 13 h 73"/>
                <a:gd name="T56" fmla="*/ 38 w 68"/>
                <a:gd name="T57" fmla="*/ 12 h 73"/>
                <a:gd name="T58" fmla="*/ 39 w 68"/>
                <a:gd name="T59" fmla="*/ 13 h 73"/>
                <a:gd name="T60" fmla="*/ 41 w 68"/>
                <a:gd name="T61" fmla="*/ 16 h 73"/>
                <a:gd name="T62" fmla="*/ 42 w 68"/>
                <a:gd name="T63" fmla="*/ 16 h 73"/>
                <a:gd name="T64" fmla="*/ 40 w 68"/>
                <a:gd name="T65" fmla="*/ 16 h 73"/>
                <a:gd name="T66" fmla="*/ 41 w 68"/>
                <a:gd name="T67" fmla="*/ 21 h 73"/>
                <a:gd name="T68" fmla="*/ 39 w 68"/>
                <a:gd name="T69" fmla="*/ 25 h 73"/>
                <a:gd name="T70" fmla="*/ 39 w 68"/>
                <a:gd name="T71" fmla="*/ 25 h 73"/>
                <a:gd name="T72" fmla="*/ 39 w 68"/>
                <a:gd name="T73" fmla="*/ 28 h 73"/>
                <a:gd name="T74" fmla="*/ 41 w 68"/>
                <a:gd name="T75" fmla="*/ 29 h 73"/>
                <a:gd name="T76" fmla="*/ 41 w 68"/>
                <a:gd name="T77" fmla="*/ 26 h 73"/>
                <a:gd name="T78" fmla="*/ 42 w 68"/>
                <a:gd name="T79" fmla="*/ 26 h 73"/>
                <a:gd name="T80" fmla="*/ 47 w 68"/>
                <a:gd name="T81" fmla="*/ 27 h 73"/>
                <a:gd name="T82" fmla="*/ 63 w 68"/>
                <a:gd name="T83" fmla="*/ 51 h 73"/>
                <a:gd name="T84" fmla="*/ 56 w 68"/>
                <a:gd name="T85" fmla="*/ 66 h 73"/>
                <a:gd name="T86" fmla="*/ 56 w 68"/>
                <a:gd name="T87" fmla="*/ 73 h 73"/>
                <a:gd name="T88" fmla="*/ 34 w 68"/>
                <a:gd name="T89" fmla="*/ 73 h 73"/>
                <a:gd name="T90" fmla="*/ 12 w 68"/>
                <a:gd name="T91" fmla="*/ 73 h 73"/>
                <a:gd name="T92" fmla="*/ 13 w 68"/>
                <a:gd name="T93" fmla="*/ 66 h 73"/>
                <a:gd name="T94" fmla="*/ 6 w 68"/>
                <a:gd name="T95" fmla="*/ 51 h 73"/>
                <a:gd name="T96" fmla="*/ 22 w 68"/>
                <a:gd name="T97" fmla="*/ 27 h 73"/>
                <a:gd name="T98" fmla="*/ 27 w 68"/>
                <a:gd name="T99" fmla="*/ 26 h 73"/>
                <a:gd name="T100" fmla="*/ 27 w 68"/>
                <a:gd name="T101" fmla="*/ 26 h 73"/>
                <a:gd name="T102" fmla="*/ 28 w 68"/>
                <a:gd name="T103" fmla="*/ 29 h 73"/>
                <a:gd name="T104" fmla="*/ 30 w 68"/>
                <a:gd name="T105" fmla="*/ 28 h 73"/>
                <a:gd name="T106" fmla="*/ 29 w 68"/>
                <a:gd name="T107" fmla="*/ 25 h 73"/>
                <a:gd name="T108" fmla="*/ 30 w 68"/>
                <a:gd name="T109"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 h="73">
                  <a:moveTo>
                    <a:pt x="30" y="25"/>
                  </a:moveTo>
                  <a:lnTo>
                    <a:pt x="30" y="25"/>
                  </a:lnTo>
                  <a:cubicBezTo>
                    <a:pt x="29" y="24"/>
                    <a:pt x="28" y="22"/>
                    <a:pt x="28" y="21"/>
                  </a:cubicBezTo>
                  <a:cubicBezTo>
                    <a:pt x="28" y="19"/>
                    <a:pt x="28" y="17"/>
                    <a:pt x="29" y="16"/>
                  </a:cubicBezTo>
                  <a:lnTo>
                    <a:pt x="27" y="16"/>
                  </a:lnTo>
                  <a:lnTo>
                    <a:pt x="28" y="16"/>
                  </a:lnTo>
                  <a:cubicBezTo>
                    <a:pt x="29" y="15"/>
                    <a:pt x="29" y="14"/>
                    <a:pt x="30" y="13"/>
                  </a:cubicBezTo>
                  <a:cubicBezTo>
                    <a:pt x="30" y="13"/>
                    <a:pt x="31" y="12"/>
                    <a:pt x="31" y="12"/>
                  </a:cubicBezTo>
                  <a:cubicBezTo>
                    <a:pt x="31" y="12"/>
                    <a:pt x="30" y="12"/>
                    <a:pt x="30" y="13"/>
                  </a:cubicBezTo>
                  <a:cubicBezTo>
                    <a:pt x="29" y="13"/>
                    <a:pt x="28" y="14"/>
                    <a:pt x="27" y="15"/>
                  </a:cubicBezTo>
                  <a:lnTo>
                    <a:pt x="26" y="15"/>
                  </a:lnTo>
                  <a:lnTo>
                    <a:pt x="26" y="1"/>
                  </a:lnTo>
                  <a:lnTo>
                    <a:pt x="27" y="2"/>
                  </a:lnTo>
                  <a:cubicBezTo>
                    <a:pt x="28" y="2"/>
                    <a:pt x="29" y="3"/>
                    <a:pt x="30" y="4"/>
                  </a:cubicBezTo>
                  <a:cubicBezTo>
                    <a:pt x="30" y="4"/>
                    <a:pt x="31" y="5"/>
                    <a:pt x="31" y="5"/>
                  </a:cubicBezTo>
                  <a:cubicBezTo>
                    <a:pt x="31" y="5"/>
                    <a:pt x="30" y="4"/>
                    <a:pt x="30" y="4"/>
                  </a:cubicBezTo>
                  <a:cubicBezTo>
                    <a:pt x="29" y="3"/>
                    <a:pt x="29" y="2"/>
                    <a:pt x="28" y="1"/>
                  </a:cubicBezTo>
                  <a:lnTo>
                    <a:pt x="27" y="0"/>
                  </a:lnTo>
                  <a:lnTo>
                    <a:pt x="42" y="0"/>
                  </a:lnTo>
                  <a:lnTo>
                    <a:pt x="41" y="1"/>
                  </a:lnTo>
                  <a:cubicBezTo>
                    <a:pt x="40" y="2"/>
                    <a:pt x="40" y="3"/>
                    <a:pt x="39" y="4"/>
                  </a:cubicBezTo>
                  <a:cubicBezTo>
                    <a:pt x="38" y="4"/>
                    <a:pt x="38" y="5"/>
                    <a:pt x="38" y="5"/>
                  </a:cubicBezTo>
                  <a:cubicBezTo>
                    <a:pt x="38" y="5"/>
                    <a:pt x="39" y="4"/>
                    <a:pt x="39" y="4"/>
                  </a:cubicBezTo>
                  <a:cubicBezTo>
                    <a:pt x="40" y="3"/>
                    <a:pt x="41" y="2"/>
                    <a:pt x="42" y="2"/>
                  </a:cubicBezTo>
                  <a:lnTo>
                    <a:pt x="42" y="1"/>
                  </a:lnTo>
                  <a:lnTo>
                    <a:pt x="42" y="15"/>
                  </a:lnTo>
                  <a:lnTo>
                    <a:pt x="42" y="15"/>
                  </a:lnTo>
                  <a:cubicBezTo>
                    <a:pt x="41" y="14"/>
                    <a:pt x="40" y="13"/>
                    <a:pt x="39" y="13"/>
                  </a:cubicBezTo>
                  <a:cubicBezTo>
                    <a:pt x="39" y="12"/>
                    <a:pt x="38" y="12"/>
                    <a:pt x="38" y="12"/>
                  </a:cubicBezTo>
                  <a:cubicBezTo>
                    <a:pt x="38" y="12"/>
                    <a:pt x="38" y="13"/>
                    <a:pt x="39" y="13"/>
                  </a:cubicBezTo>
                  <a:cubicBezTo>
                    <a:pt x="40" y="14"/>
                    <a:pt x="40" y="15"/>
                    <a:pt x="41" y="16"/>
                  </a:cubicBezTo>
                  <a:lnTo>
                    <a:pt x="42" y="16"/>
                  </a:lnTo>
                  <a:lnTo>
                    <a:pt x="40" y="16"/>
                  </a:lnTo>
                  <a:cubicBezTo>
                    <a:pt x="41" y="17"/>
                    <a:pt x="41" y="19"/>
                    <a:pt x="41" y="21"/>
                  </a:cubicBezTo>
                  <a:cubicBezTo>
                    <a:pt x="41" y="22"/>
                    <a:pt x="40" y="24"/>
                    <a:pt x="39" y="25"/>
                  </a:cubicBezTo>
                  <a:lnTo>
                    <a:pt x="39" y="25"/>
                  </a:lnTo>
                  <a:lnTo>
                    <a:pt x="39" y="28"/>
                  </a:lnTo>
                  <a:lnTo>
                    <a:pt x="41" y="29"/>
                  </a:lnTo>
                  <a:lnTo>
                    <a:pt x="41" y="26"/>
                  </a:lnTo>
                  <a:lnTo>
                    <a:pt x="42" y="26"/>
                  </a:lnTo>
                  <a:cubicBezTo>
                    <a:pt x="44" y="26"/>
                    <a:pt x="46" y="26"/>
                    <a:pt x="47" y="27"/>
                  </a:cubicBezTo>
                  <a:cubicBezTo>
                    <a:pt x="60" y="30"/>
                    <a:pt x="68" y="36"/>
                    <a:pt x="63" y="51"/>
                  </a:cubicBezTo>
                  <a:cubicBezTo>
                    <a:pt x="61" y="56"/>
                    <a:pt x="59" y="61"/>
                    <a:pt x="56" y="66"/>
                  </a:cubicBezTo>
                  <a:lnTo>
                    <a:pt x="56" y="73"/>
                  </a:lnTo>
                  <a:cubicBezTo>
                    <a:pt x="56" y="73"/>
                    <a:pt x="40" y="73"/>
                    <a:pt x="34" y="73"/>
                  </a:cubicBezTo>
                  <a:cubicBezTo>
                    <a:pt x="28" y="73"/>
                    <a:pt x="12" y="73"/>
                    <a:pt x="12" y="73"/>
                  </a:cubicBezTo>
                  <a:lnTo>
                    <a:pt x="13" y="66"/>
                  </a:lnTo>
                  <a:cubicBezTo>
                    <a:pt x="10" y="61"/>
                    <a:pt x="8" y="56"/>
                    <a:pt x="6" y="51"/>
                  </a:cubicBezTo>
                  <a:cubicBezTo>
                    <a:pt x="0" y="36"/>
                    <a:pt x="9" y="30"/>
                    <a:pt x="22" y="27"/>
                  </a:cubicBezTo>
                  <a:cubicBezTo>
                    <a:pt x="23" y="26"/>
                    <a:pt x="25" y="26"/>
                    <a:pt x="27" y="26"/>
                  </a:cubicBezTo>
                  <a:lnTo>
                    <a:pt x="27" y="26"/>
                  </a:lnTo>
                  <a:lnTo>
                    <a:pt x="28" y="29"/>
                  </a:lnTo>
                  <a:lnTo>
                    <a:pt x="30" y="28"/>
                  </a:lnTo>
                  <a:lnTo>
                    <a:pt x="29" y="25"/>
                  </a:lnTo>
                  <a:lnTo>
                    <a:pt x="30" y="2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1" name="Freeform 1337"/>
            <p:cNvSpPr>
              <a:spLocks/>
            </p:cNvSpPr>
            <p:nvPr userDrawn="1"/>
          </p:nvSpPr>
          <p:spPr bwMode="auto">
            <a:xfrm>
              <a:off x="290" y="208"/>
              <a:ext cx="0" cy="1"/>
            </a:xfrm>
            <a:custGeom>
              <a:avLst/>
              <a:gdLst>
                <a:gd name="T0" fmla="*/ 0 w 1"/>
                <a:gd name="T1" fmla="*/ 2 h 2"/>
                <a:gd name="T2" fmla="*/ 0 w 1"/>
                <a:gd name="T3" fmla="*/ 2 h 2"/>
                <a:gd name="T4" fmla="*/ 0 w 1"/>
                <a:gd name="T5" fmla="*/ 0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cubicBezTo>
                    <a:pt x="0" y="1"/>
                    <a:pt x="0" y="1"/>
                    <a:pt x="0" y="0"/>
                  </a:cubicBezTo>
                  <a:lnTo>
                    <a:pt x="1" y="0"/>
                  </a:lnTo>
                  <a:lnTo>
                    <a:pt x="0"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2" name="Freeform 1338"/>
            <p:cNvSpPr>
              <a:spLocks/>
            </p:cNvSpPr>
            <p:nvPr userDrawn="1"/>
          </p:nvSpPr>
          <p:spPr bwMode="auto">
            <a:xfrm>
              <a:off x="299" y="208"/>
              <a:ext cx="1" cy="2"/>
            </a:xfrm>
            <a:custGeom>
              <a:avLst/>
              <a:gdLst>
                <a:gd name="T0" fmla="*/ 2 w 2"/>
                <a:gd name="T1" fmla="*/ 2 h 5"/>
                <a:gd name="T2" fmla="*/ 2 w 2"/>
                <a:gd name="T3" fmla="*/ 2 h 5"/>
                <a:gd name="T4" fmla="*/ 1 w 2"/>
                <a:gd name="T5" fmla="*/ 5 h 5"/>
                <a:gd name="T6" fmla="*/ 0 w 2"/>
                <a:gd name="T7" fmla="*/ 3 h 5"/>
                <a:gd name="T8" fmla="*/ 2 w 2"/>
                <a:gd name="T9" fmla="*/ 0 h 5"/>
                <a:gd name="T10" fmla="*/ 2 w 2"/>
                <a:gd name="T11" fmla="*/ 1 h 5"/>
                <a:gd name="T12" fmla="*/ 2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2"/>
                  </a:moveTo>
                  <a:lnTo>
                    <a:pt x="2" y="2"/>
                  </a:lnTo>
                  <a:cubicBezTo>
                    <a:pt x="2" y="3"/>
                    <a:pt x="1" y="4"/>
                    <a:pt x="1" y="5"/>
                  </a:cubicBezTo>
                  <a:cubicBezTo>
                    <a:pt x="0" y="4"/>
                    <a:pt x="0" y="4"/>
                    <a:pt x="0" y="3"/>
                  </a:cubicBezTo>
                  <a:cubicBezTo>
                    <a:pt x="0" y="2"/>
                    <a:pt x="1" y="1"/>
                    <a:pt x="2" y="0"/>
                  </a:cubicBezTo>
                  <a:lnTo>
                    <a:pt x="2" y="1"/>
                  </a:lnTo>
                  <a:cubicBezTo>
                    <a:pt x="2" y="1"/>
                    <a:pt x="2" y="1"/>
                    <a:pt x="2"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3" name="Freeform 1339"/>
            <p:cNvSpPr>
              <a:spLocks/>
            </p:cNvSpPr>
            <p:nvPr userDrawn="1"/>
          </p:nvSpPr>
          <p:spPr bwMode="auto">
            <a:xfrm>
              <a:off x="299" y="205"/>
              <a:ext cx="2" cy="2"/>
            </a:xfrm>
            <a:custGeom>
              <a:avLst/>
              <a:gdLst>
                <a:gd name="T0" fmla="*/ 3 w 3"/>
                <a:gd name="T1" fmla="*/ 6 h 6"/>
                <a:gd name="T2" fmla="*/ 3 w 3"/>
                <a:gd name="T3" fmla="*/ 6 h 6"/>
                <a:gd name="T4" fmla="*/ 2 w 3"/>
                <a:gd name="T5" fmla="*/ 6 h 6"/>
                <a:gd name="T6" fmla="*/ 0 w 3"/>
                <a:gd name="T7" fmla="*/ 3 h 6"/>
                <a:gd name="T8" fmla="*/ 3 w 3"/>
                <a:gd name="T9" fmla="*/ 0 h 6"/>
                <a:gd name="T10" fmla="*/ 3 w 3"/>
                <a:gd name="T11" fmla="*/ 2 h 6"/>
                <a:gd name="T12" fmla="*/ 3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6"/>
                  </a:moveTo>
                  <a:lnTo>
                    <a:pt x="3" y="6"/>
                  </a:lnTo>
                  <a:lnTo>
                    <a:pt x="2" y="6"/>
                  </a:lnTo>
                  <a:cubicBezTo>
                    <a:pt x="2" y="5"/>
                    <a:pt x="1" y="4"/>
                    <a:pt x="0" y="3"/>
                  </a:cubicBezTo>
                  <a:cubicBezTo>
                    <a:pt x="1" y="2"/>
                    <a:pt x="2" y="1"/>
                    <a:pt x="3" y="0"/>
                  </a:cubicBezTo>
                  <a:lnTo>
                    <a:pt x="3" y="2"/>
                  </a:lnTo>
                  <a:cubicBezTo>
                    <a:pt x="3" y="3"/>
                    <a:pt x="3"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4" name="Freeform 1340"/>
            <p:cNvSpPr>
              <a:spLocks/>
            </p:cNvSpPr>
            <p:nvPr userDrawn="1"/>
          </p:nvSpPr>
          <p:spPr bwMode="auto">
            <a:xfrm>
              <a:off x="301" y="204"/>
              <a:ext cx="0" cy="1"/>
            </a:xfrm>
            <a:custGeom>
              <a:avLst/>
              <a:gdLst>
                <a:gd name="T0" fmla="*/ 1 w 1"/>
                <a:gd name="T1" fmla="*/ 2 h 2"/>
                <a:gd name="T2" fmla="*/ 1 w 1"/>
                <a:gd name="T3" fmla="*/ 2 h 2"/>
                <a:gd name="T4" fmla="*/ 0 w 1"/>
                <a:gd name="T5" fmla="*/ 1 h 2"/>
                <a:gd name="T6" fmla="*/ 0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2"/>
                  </a:lnTo>
                  <a:lnTo>
                    <a:pt x="0" y="1"/>
                  </a:lnTo>
                  <a:lnTo>
                    <a:pt x="0" y="0"/>
                  </a:lnTo>
                  <a:cubicBezTo>
                    <a:pt x="0" y="0"/>
                    <a:pt x="1" y="1"/>
                    <a:pt x="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5" name="Freeform 1341"/>
            <p:cNvSpPr>
              <a:spLocks/>
            </p:cNvSpPr>
            <p:nvPr userDrawn="1"/>
          </p:nvSpPr>
          <p:spPr bwMode="auto">
            <a:xfrm>
              <a:off x="299" y="201"/>
              <a:ext cx="2" cy="3"/>
            </a:xfrm>
            <a:custGeom>
              <a:avLst/>
              <a:gdLst>
                <a:gd name="T0" fmla="*/ 3 w 3"/>
                <a:gd name="T1" fmla="*/ 5 h 6"/>
                <a:gd name="T2" fmla="*/ 3 w 3"/>
                <a:gd name="T3" fmla="*/ 5 h 6"/>
                <a:gd name="T4" fmla="*/ 3 w 3"/>
                <a:gd name="T5" fmla="*/ 6 h 6"/>
                <a:gd name="T6" fmla="*/ 0 w 3"/>
                <a:gd name="T7" fmla="*/ 2 h 6"/>
                <a:gd name="T8" fmla="*/ 1 w 3"/>
                <a:gd name="T9" fmla="*/ 0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lnTo>
                    <a:pt x="3" y="5"/>
                  </a:lnTo>
                  <a:lnTo>
                    <a:pt x="3" y="6"/>
                  </a:lnTo>
                  <a:cubicBezTo>
                    <a:pt x="2" y="4"/>
                    <a:pt x="1" y="3"/>
                    <a:pt x="0" y="2"/>
                  </a:cubicBezTo>
                  <a:cubicBezTo>
                    <a:pt x="0" y="1"/>
                    <a:pt x="1" y="1"/>
                    <a:pt x="1" y="0"/>
                  </a:cubicBezTo>
                  <a:cubicBezTo>
                    <a:pt x="2" y="2"/>
                    <a:pt x="3" y="3"/>
                    <a:pt x="3"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6" name="Freeform 1342"/>
            <p:cNvSpPr>
              <a:spLocks/>
            </p:cNvSpPr>
            <p:nvPr userDrawn="1"/>
          </p:nvSpPr>
          <p:spPr bwMode="auto">
            <a:xfrm>
              <a:off x="298" y="200"/>
              <a:ext cx="2" cy="2"/>
            </a:xfrm>
            <a:custGeom>
              <a:avLst/>
              <a:gdLst>
                <a:gd name="T0" fmla="*/ 4 w 4"/>
                <a:gd name="T1" fmla="*/ 3 h 4"/>
                <a:gd name="T2" fmla="*/ 4 w 4"/>
                <a:gd name="T3" fmla="*/ 3 h 4"/>
                <a:gd name="T4" fmla="*/ 3 w 4"/>
                <a:gd name="T5" fmla="*/ 4 h 4"/>
                <a:gd name="T6" fmla="*/ 0 w 4"/>
                <a:gd name="T7" fmla="*/ 1 h 4"/>
                <a:gd name="T8" fmla="*/ 0 w 4"/>
                <a:gd name="T9" fmla="*/ 0 h 4"/>
                <a:gd name="T10" fmla="*/ 3 w 4"/>
                <a:gd name="T11" fmla="*/ 3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lnTo>
                    <a:pt x="4" y="3"/>
                  </a:lnTo>
                  <a:lnTo>
                    <a:pt x="3" y="4"/>
                  </a:lnTo>
                  <a:cubicBezTo>
                    <a:pt x="2" y="3"/>
                    <a:pt x="1" y="2"/>
                    <a:pt x="0" y="1"/>
                  </a:cubicBezTo>
                  <a:lnTo>
                    <a:pt x="0" y="0"/>
                  </a:lnTo>
                  <a:cubicBezTo>
                    <a:pt x="1" y="1"/>
                    <a:pt x="2" y="2"/>
                    <a:pt x="3" y="3"/>
                  </a:cubicBezTo>
                  <a:lnTo>
                    <a:pt x="4"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7" name="Rectangle 1343"/>
            <p:cNvSpPr>
              <a:spLocks noChangeArrowheads="1"/>
            </p:cNvSpPr>
            <p:nvPr userDrawn="1"/>
          </p:nvSpPr>
          <p:spPr bwMode="auto">
            <a:xfrm>
              <a:off x="298" y="200"/>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8" name="Freeform 1344"/>
            <p:cNvSpPr>
              <a:spLocks/>
            </p:cNvSpPr>
            <p:nvPr userDrawn="1"/>
          </p:nvSpPr>
          <p:spPr bwMode="auto">
            <a:xfrm>
              <a:off x="295" y="199"/>
              <a:ext cx="3" cy="3"/>
            </a:xfrm>
            <a:custGeom>
              <a:avLst/>
              <a:gdLst>
                <a:gd name="T0" fmla="*/ 4 w 5"/>
                <a:gd name="T1" fmla="*/ 1 h 6"/>
                <a:gd name="T2" fmla="*/ 4 w 5"/>
                <a:gd name="T3" fmla="*/ 1 h 6"/>
                <a:gd name="T4" fmla="*/ 5 w 5"/>
                <a:gd name="T5" fmla="*/ 3 h 6"/>
                <a:gd name="T6" fmla="*/ 3 w 5"/>
                <a:gd name="T7" fmla="*/ 6 h 6"/>
                <a:gd name="T8" fmla="*/ 0 w 5"/>
                <a:gd name="T9" fmla="*/ 3 h 6"/>
                <a:gd name="T10" fmla="*/ 2 w 5"/>
                <a:gd name="T11" fmla="*/ 0 h 6"/>
                <a:gd name="T12" fmla="*/ 4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1"/>
                  </a:moveTo>
                  <a:lnTo>
                    <a:pt x="4" y="1"/>
                  </a:lnTo>
                  <a:cubicBezTo>
                    <a:pt x="4" y="2"/>
                    <a:pt x="5" y="2"/>
                    <a:pt x="5" y="3"/>
                  </a:cubicBezTo>
                  <a:cubicBezTo>
                    <a:pt x="4" y="4"/>
                    <a:pt x="4" y="5"/>
                    <a:pt x="3" y="6"/>
                  </a:cubicBezTo>
                  <a:cubicBezTo>
                    <a:pt x="2" y="5"/>
                    <a:pt x="1" y="4"/>
                    <a:pt x="0" y="3"/>
                  </a:cubicBezTo>
                  <a:cubicBezTo>
                    <a:pt x="1" y="2"/>
                    <a:pt x="1" y="1"/>
                    <a:pt x="2" y="0"/>
                  </a:cubicBezTo>
                  <a:cubicBezTo>
                    <a:pt x="3" y="1"/>
                    <a:pt x="3" y="1"/>
                    <a:pt x="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9" name="Freeform 1345"/>
            <p:cNvSpPr>
              <a:spLocks/>
            </p:cNvSpPr>
            <p:nvPr userDrawn="1"/>
          </p:nvSpPr>
          <p:spPr bwMode="auto">
            <a:xfrm>
              <a:off x="294" y="199"/>
              <a:ext cx="2" cy="1"/>
            </a:xfrm>
            <a:custGeom>
              <a:avLst/>
              <a:gdLst>
                <a:gd name="T0" fmla="*/ 4 w 4"/>
                <a:gd name="T1" fmla="*/ 1 h 4"/>
                <a:gd name="T2" fmla="*/ 4 w 4"/>
                <a:gd name="T3" fmla="*/ 1 h 4"/>
                <a:gd name="T4" fmla="*/ 3 w 4"/>
                <a:gd name="T5" fmla="*/ 4 h 4"/>
                <a:gd name="T6" fmla="*/ 0 w 4"/>
                <a:gd name="T7" fmla="*/ 1 h 4"/>
                <a:gd name="T8" fmla="*/ 0 w 4"/>
                <a:gd name="T9" fmla="*/ 0 h 4"/>
                <a:gd name="T10" fmla="*/ 4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4" y="1"/>
                  </a:moveTo>
                  <a:lnTo>
                    <a:pt x="4" y="1"/>
                  </a:lnTo>
                  <a:cubicBezTo>
                    <a:pt x="4" y="2"/>
                    <a:pt x="3" y="3"/>
                    <a:pt x="3" y="4"/>
                  </a:cubicBezTo>
                  <a:cubicBezTo>
                    <a:pt x="2" y="3"/>
                    <a:pt x="1" y="2"/>
                    <a:pt x="0" y="1"/>
                  </a:cubicBezTo>
                  <a:lnTo>
                    <a:pt x="0" y="0"/>
                  </a:lnTo>
                  <a:cubicBezTo>
                    <a:pt x="2" y="0"/>
                    <a:pt x="3" y="1"/>
                    <a:pt x="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0" name="Freeform 1346"/>
            <p:cNvSpPr>
              <a:spLocks/>
            </p:cNvSpPr>
            <p:nvPr userDrawn="1"/>
          </p:nvSpPr>
          <p:spPr bwMode="auto">
            <a:xfrm>
              <a:off x="294" y="200"/>
              <a:ext cx="1" cy="2"/>
            </a:xfrm>
            <a:custGeom>
              <a:avLst/>
              <a:gdLst>
                <a:gd name="T0" fmla="*/ 1 w 3"/>
                <a:gd name="T1" fmla="*/ 0 h 6"/>
                <a:gd name="T2" fmla="*/ 1 w 3"/>
                <a:gd name="T3" fmla="*/ 0 h 6"/>
                <a:gd name="T4" fmla="*/ 3 w 3"/>
                <a:gd name="T5" fmla="*/ 2 h 6"/>
                <a:gd name="T6" fmla="*/ 1 w 3"/>
                <a:gd name="T7" fmla="*/ 6 h 6"/>
                <a:gd name="T8" fmla="*/ 0 w 3"/>
                <a:gd name="T9" fmla="*/ 5 h 6"/>
                <a:gd name="T10" fmla="*/ 1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1" y="0"/>
                  </a:moveTo>
                  <a:lnTo>
                    <a:pt x="1" y="0"/>
                  </a:lnTo>
                  <a:cubicBezTo>
                    <a:pt x="2" y="1"/>
                    <a:pt x="2" y="2"/>
                    <a:pt x="3" y="2"/>
                  </a:cubicBezTo>
                  <a:cubicBezTo>
                    <a:pt x="2" y="3"/>
                    <a:pt x="1" y="5"/>
                    <a:pt x="1" y="6"/>
                  </a:cubicBezTo>
                  <a:lnTo>
                    <a:pt x="0" y="5"/>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1" name="Freeform 1347"/>
            <p:cNvSpPr>
              <a:spLocks/>
            </p:cNvSpPr>
            <p:nvPr userDrawn="1"/>
          </p:nvSpPr>
          <p:spPr bwMode="auto">
            <a:xfrm>
              <a:off x="294" y="202"/>
              <a:ext cx="0" cy="1"/>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0"/>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2" name="Freeform 1348"/>
            <p:cNvSpPr>
              <a:spLocks/>
            </p:cNvSpPr>
            <p:nvPr userDrawn="1"/>
          </p:nvSpPr>
          <p:spPr bwMode="auto">
            <a:xfrm>
              <a:off x="293" y="203"/>
              <a:ext cx="2" cy="2"/>
            </a:xfrm>
            <a:custGeom>
              <a:avLst/>
              <a:gdLst>
                <a:gd name="T0" fmla="*/ 0 w 4"/>
                <a:gd name="T1" fmla="*/ 1 h 6"/>
                <a:gd name="T2" fmla="*/ 0 w 4"/>
                <a:gd name="T3" fmla="*/ 1 h 6"/>
                <a:gd name="T4" fmla="*/ 2 w 4"/>
                <a:gd name="T5" fmla="*/ 0 h 6"/>
                <a:gd name="T6" fmla="*/ 4 w 4"/>
                <a:gd name="T7" fmla="*/ 3 h 6"/>
                <a:gd name="T8" fmla="*/ 2 w 4"/>
                <a:gd name="T9" fmla="*/ 6 h 6"/>
                <a:gd name="T10" fmla="*/ 0 w 4"/>
                <a:gd name="T11" fmla="*/ 3 h 6"/>
                <a:gd name="T12" fmla="*/ 0 w 4"/>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1"/>
                  </a:moveTo>
                  <a:lnTo>
                    <a:pt x="0" y="1"/>
                  </a:lnTo>
                  <a:cubicBezTo>
                    <a:pt x="1" y="1"/>
                    <a:pt x="1" y="0"/>
                    <a:pt x="2" y="0"/>
                  </a:cubicBezTo>
                  <a:cubicBezTo>
                    <a:pt x="3" y="1"/>
                    <a:pt x="4" y="2"/>
                    <a:pt x="4" y="3"/>
                  </a:cubicBezTo>
                  <a:cubicBezTo>
                    <a:pt x="4" y="4"/>
                    <a:pt x="3" y="5"/>
                    <a:pt x="2" y="6"/>
                  </a:cubicBezTo>
                  <a:cubicBezTo>
                    <a:pt x="1" y="5"/>
                    <a:pt x="1" y="4"/>
                    <a:pt x="0" y="3"/>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3" name="Freeform 1349"/>
            <p:cNvSpPr>
              <a:spLocks/>
            </p:cNvSpPr>
            <p:nvPr userDrawn="1"/>
          </p:nvSpPr>
          <p:spPr bwMode="auto">
            <a:xfrm>
              <a:off x="293" y="205"/>
              <a:ext cx="1" cy="2"/>
            </a:xfrm>
            <a:custGeom>
              <a:avLst/>
              <a:gdLst>
                <a:gd name="T0" fmla="*/ 1 w 3"/>
                <a:gd name="T1" fmla="*/ 0 h 5"/>
                <a:gd name="T2" fmla="*/ 1 w 3"/>
                <a:gd name="T3" fmla="*/ 0 h 5"/>
                <a:gd name="T4" fmla="*/ 3 w 3"/>
                <a:gd name="T5" fmla="*/ 2 h 5"/>
                <a:gd name="T6" fmla="*/ 0 w 3"/>
                <a:gd name="T7" fmla="*/ 5 h 5"/>
                <a:gd name="T8" fmla="*/ 1 w 3"/>
                <a:gd name="T9" fmla="*/ 0 h 5"/>
              </a:gdLst>
              <a:ahLst/>
              <a:cxnLst>
                <a:cxn ang="0">
                  <a:pos x="T0" y="T1"/>
                </a:cxn>
                <a:cxn ang="0">
                  <a:pos x="T2" y="T3"/>
                </a:cxn>
                <a:cxn ang="0">
                  <a:pos x="T4" y="T5"/>
                </a:cxn>
                <a:cxn ang="0">
                  <a:pos x="T6" y="T7"/>
                </a:cxn>
                <a:cxn ang="0">
                  <a:pos x="T8" y="T9"/>
                </a:cxn>
              </a:cxnLst>
              <a:rect l="0" t="0" r="r" b="b"/>
              <a:pathLst>
                <a:path w="3" h="5">
                  <a:moveTo>
                    <a:pt x="1" y="0"/>
                  </a:moveTo>
                  <a:lnTo>
                    <a:pt x="1" y="0"/>
                  </a:lnTo>
                  <a:cubicBezTo>
                    <a:pt x="1" y="1"/>
                    <a:pt x="2" y="1"/>
                    <a:pt x="3" y="2"/>
                  </a:cubicBezTo>
                  <a:cubicBezTo>
                    <a:pt x="2" y="3"/>
                    <a:pt x="1" y="4"/>
                    <a:pt x="0" y="5"/>
                  </a:cubicBez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4" name="Freeform 1350"/>
            <p:cNvSpPr>
              <a:spLocks/>
            </p:cNvSpPr>
            <p:nvPr userDrawn="1"/>
          </p:nvSpPr>
          <p:spPr bwMode="auto">
            <a:xfrm>
              <a:off x="292" y="207"/>
              <a:ext cx="2" cy="3"/>
            </a:xfrm>
            <a:custGeom>
              <a:avLst/>
              <a:gdLst>
                <a:gd name="T0" fmla="*/ 1 w 3"/>
                <a:gd name="T1" fmla="*/ 0 h 5"/>
                <a:gd name="T2" fmla="*/ 1 w 3"/>
                <a:gd name="T3" fmla="*/ 0 h 5"/>
                <a:gd name="T4" fmla="*/ 1 w 3"/>
                <a:gd name="T5" fmla="*/ 0 h 5"/>
                <a:gd name="T6" fmla="*/ 3 w 3"/>
                <a:gd name="T7" fmla="*/ 2 h 5"/>
                <a:gd name="T8" fmla="*/ 1 w 3"/>
                <a:gd name="T9" fmla="*/ 5 h 5"/>
                <a:gd name="T10" fmla="*/ 1 w 3"/>
                <a:gd name="T11" fmla="*/ 4 h 5"/>
                <a:gd name="T12" fmla="*/ 0 w 3"/>
                <a:gd name="T13" fmla="*/ 4 h 5"/>
                <a:gd name="T14" fmla="*/ 0 w 3"/>
                <a:gd name="T15" fmla="*/ 4 h 5"/>
                <a:gd name="T16" fmla="*/ 1 w 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1" y="0"/>
                  </a:moveTo>
                  <a:lnTo>
                    <a:pt x="1" y="0"/>
                  </a:lnTo>
                  <a:lnTo>
                    <a:pt x="1" y="0"/>
                  </a:lnTo>
                  <a:cubicBezTo>
                    <a:pt x="2" y="0"/>
                    <a:pt x="3" y="1"/>
                    <a:pt x="3" y="2"/>
                  </a:cubicBezTo>
                  <a:cubicBezTo>
                    <a:pt x="2" y="3"/>
                    <a:pt x="2" y="4"/>
                    <a:pt x="1" y="5"/>
                  </a:cubicBezTo>
                  <a:lnTo>
                    <a:pt x="1" y="4"/>
                  </a:lnTo>
                  <a:lnTo>
                    <a:pt x="0" y="4"/>
                  </a:lnTo>
                  <a:lnTo>
                    <a:pt x="0" y="4"/>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5" name="Freeform 1351"/>
            <p:cNvSpPr>
              <a:spLocks/>
            </p:cNvSpPr>
            <p:nvPr userDrawn="1"/>
          </p:nvSpPr>
          <p:spPr bwMode="auto">
            <a:xfrm>
              <a:off x="292" y="210"/>
              <a:ext cx="1" cy="0"/>
            </a:xfrm>
            <a:custGeom>
              <a:avLst/>
              <a:gdLst>
                <a:gd name="T0" fmla="*/ 1 w 1"/>
                <a:gd name="T1" fmla="*/ 1 h 2"/>
                <a:gd name="T2" fmla="*/ 1 w 1"/>
                <a:gd name="T3" fmla="*/ 1 h 2"/>
                <a:gd name="T4" fmla="*/ 0 w 1"/>
                <a:gd name="T5" fmla="*/ 2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1"/>
                  </a:lnTo>
                  <a:cubicBezTo>
                    <a:pt x="1" y="1"/>
                    <a:pt x="0" y="1"/>
                    <a:pt x="0" y="2"/>
                  </a:cubicBezTo>
                  <a:cubicBezTo>
                    <a:pt x="0" y="1"/>
                    <a:pt x="0" y="1"/>
                    <a:pt x="1" y="0"/>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6" name="Freeform 1352"/>
            <p:cNvSpPr>
              <a:spLocks/>
            </p:cNvSpPr>
            <p:nvPr userDrawn="1"/>
          </p:nvSpPr>
          <p:spPr bwMode="auto">
            <a:xfrm>
              <a:off x="297" y="214"/>
              <a:ext cx="0" cy="0"/>
            </a:xfrm>
            <a:custGeom>
              <a:avLst/>
              <a:gdLst>
                <a:gd name="T0" fmla="*/ 1 w 1"/>
                <a:gd name="T1" fmla="*/ 1 h 1"/>
                <a:gd name="T2" fmla="*/ 1 w 1"/>
                <a:gd name="T3" fmla="*/ 1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0" y="1"/>
                    <a:pt x="0" y="0"/>
                    <a:pt x="0" y="0"/>
                  </a:cubicBezTo>
                  <a:lnTo>
                    <a:pt x="0"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7" name="Freeform 1353"/>
            <p:cNvSpPr>
              <a:spLocks/>
            </p:cNvSpPr>
            <p:nvPr userDrawn="1"/>
          </p:nvSpPr>
          <p:spPr bwMode="auto">
            <a:xfrm>
              <a:off x="297" y="213"/>
              <a:ext cx="1" cy="1"/>
            </a:xfrm>
            <a:custGeom>
              <a:avLst/>
              <a:gdLst>
                <a:gd name="T0" fmla="*/ 0 w 3"/>
                <a:gd name="T1" fmla="*/ 2 h 3"/>
                <a:gd name="T2" fmla="*/ 0 w 3"/>
                <a:gd name="T3" fmla="*/ 2 h 3"/>
                <a:gd name="T4" fmla="*/ 3 w 3"/>
                <a:gd name="T5" fmla="*/ 0 h 3"/>
                <a:gd name="T6" fmla="*/ 1 w 3"/>
                <a:gd name="T7" fmla="*/ 3 h 3"/>
                <a:gd name="T8" fmla="*/ 1 w 3"/>
                <a:gd name="T9" fmla="*/ 3 h 3"/>
                <a:gd name="T10" fmla="*/ 0 w 3"/>
                <a:gd name="T11" fmla="*/ 3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lnTo>
                    <a:pt x="0" y="2"/>
                  </a:lnTo>
                  <a:cubicBezTo>
                    <a:pt x="1" y="1"/>
                    <a:pt x="2" y="0"/>
                    <a:pt x="3" y="0"/>
                  </a:cubicBezTo>
                  <a:cubicBezTo>
                    <a:pt x="3" y="1"/>
                    <a:pt x="2" y="2"/>
                    <a:pt x="1" y="3"/>
                  </a:cubicBezTo>
                  <a:lnTo>
                    <a:pt x="1" y="3"/>
                  </a:lnTo>
                  <a:lnTo>
                    <a:pt x="0" y="3"/>
                  </a:lnTo>
                  <a:cubicBezTo>
                    <a:pt x="0" y="3"/>
                    <a:pt x="0" y="2"/>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8" name="Freeform 1354"/>
            <p:cNvSpPr>
              <a:spLocks/>
            </p:cNvSpPr>
            <p:nvPr userDrawn="1"/>
          </p:nvSpPr>
          <p:spPr bwMode="auto">
            <a:xfrm>
              <a:off x="298" y="210"/>
              <a:ext cx="1" cy="2"/>
            </a:xfrm>
            <a:custGeom>
              <a:avLst/>
              <a:gdLst>
                <a:gd name="T0" fmla="*/ 2 w 3"/>
                <a:gd name="T1" fmla="*/ 5 h 6"/>
                <a:gd name="T2" fmla="*/ 2 w 3"/>
                <a:gd name="T3" fmla="*/ 5 h 6"/>
                <a:gd name="T4" fmla="*/ 1 w 3"/>
                <a:gd name="T5" fmla="*/ 6 h 6"/>
                <a:gd name="T6" fmla="*/ 0 w 3"/>
                <a:gd name="T7" fmla="*/ 2 h 6"/>
                <a:gd name="T8" fmla="*/ 2 w 3"/>
                <a:gd name="T9" fmla="*/ 0 h 6"/>
                <a:gd name="T10" fmla="*/ 3 w 3"/>
                <a:gd name="T11" fmla="*/ 2 h 6"/>
                <a:gd name="T12" fmla="*/ 2 w 3"/>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5"/>
                  </a:moveTo>
                  <a:lnTo>
                    <a:pt x="2" y="5"/>
                  </a:lnTo>
                  <a:lnTo>
                    <a:pt x="1" y="6"/>
                  </a:lnTo>
                  <a:cubicBezTo>
                    <a:pt x="1" y="4"/>
                    <a:pt x="0" y="3"/>
                    <a:pt x="0" y="2"/>
                  </a:cubicBezTo>
                  <a:cubicBezTo>
                    <a:pt x="0" y="1"/>
                    <a:pt x="1" y="1"/>
                    <a:pt x="2" y="0"/>
                  </a:cubicBezTo>
                  <a:cubicBezTo>
                    <a:pt x="3" y="0"/>
                    <a:pt x="3" y="1"/>
                    <a:pt x="3" y="2"/>
                  </a:cubicBezTo>
                  <a:cubicBezTo>
                    <a:pt x="3" y="3"/>
                    <a:pt x="2" y="4"/>
                    <a:pt x="2"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9" name="Freeform 1355"/>
            <p:cNvSpPr>
              <a:spLocks/>
            </p:cNvSpPr>
            <p:nvPr userDrawn="1"/>
          </p:nvSpPr>
          <p:spPr bwMode="auto">
            <a:xfrm>
              <a:off x="291" y="198"/>
              <a:ext cx="3" cy="10"/>
            </a:xfrm>
            <a:custGeom>
              <a:avLst/>
              <a:gdLst>
                <a:gd name="T0" fmla="*/ 3 w 6"/>
                <a:gd name="T1" fmla="*/ 0 h 22"/>
                <a:gd name="T2" fmla="*/ 3 w 6"/>
                <a:gd name="T3" fmla="*/ 0 h 22"/>
                <a:gd name="T4" fmla="*/ 6 w 6"/>
                <a:gd name="T5" fmla="*/ 1 h 22"/>
                <a:gd name="T6" fmla="*/ 2 w 6"/>
                <a:gd name="T7" fmla="*/ 22 h 22"/>
                <a:gd name="T8" fmla="*/ 1 w 6"/>
                <a:gd name="T9" fmla="*/ 21 h 22"/>
                <a:gd name="T10" fmla="*/ 1 w 6"/>
                <a:gd name="T11" fmla="*/ 21 h 22"/>
                <a:gd name="T12" fmla="*/ 0 w 6"/>
                <a:gd name="T13" fmla="*/ 22 h 22"/>
                <a:gd name="T14" fmla="*/ 3 w 6"/>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2">
                  <a:moveTo>
                    <a:pt x="3" y="0"/>
                  </a:moveTo>
                  <a:lnTo>
                    <a:pt x="3" y="0"/>
                  </a:lnTo>
                  <a:cubicBezTo>
                    <a:pt x="4" y="0"/>
                    <a:pt x="5" y="0"/>
                    <a:pt x="6" y="1"/>
                  </a:cubicBezTo>
                  <a:lnTo>
                    <a:pt x="2" y="22"/>
                  </a:lnTo>
                  <a:cubicBezTo>
                    <a:pt x="2" y="21"/>
                    <a:pt x="1" y="21"/>
                    <a:pt x="1" y="21"/>
                  </a:cubicBezTo>
                  <a:lnTo>
                    <a:pt x="1" y="21"/>
                  </a:lnTo>
                  <a:cubicBezTo>
                    <a:pt x="1" y="21"/>
                    <a:pt x="1" y="21"/>
                    <a:pt x="0" y="22"/>
                  </a:cubicBez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0" name="Freeform 1356"/>
            <p:cNvSpPr>
              <a:spLocks/>
            </p:cNvSpPr>
            <p:nvPr userDrawn="1"/>
          </p:nvSpPr>
          <p:spPr bwMode="auto">
            <a:xfrm>
              <a:off x="294" y="201"/>
              <a:ext cx="2" cy="3"/>
            </a:xfrm>
            <a:custGeom>
              <a:avLst/>
              <a:gdLst>
                <a:gd name="T0" fmla="*/ 3 w 5"/>
                <a:gd name="T1" fmla="*/ 0 h 6"/>
                <a:gd name="T2" fmla="*/ 3 w 5"/>
                <a:gd name="T3" fmla="*/ 0 h 6"/>
                <a:gd name="T4" fmla="*/ 5 w 5"/>
                <a:gd name="T5" fmla="*/ 3 h 6"/>
                <a:gd name="T6" fmla="*/ 3 w 5"/>
                <a:gd name="T7" fmla="*/ 6 h 6"/>
                <a:gd name="T8" fmla="*/ 0 w 5"/>
                <a:gd name="T9" fmla="*/ 3 h 6"/>
                <a:gd name="T10" fmla="*/ 3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3" y="0"/>
                  </a:moveTo>
                  <a:lnTo>
                    <a:pt x="3" y="0"/>
                  </a:lnTo>
                  <a:cubicBezTo>
                    <a:pt x="4" y="1"/>
                    <a:pt x="4" y="2"/>
                    <a:pt x="5" y="3"/>
                  </a:cubicBezTo>
                  <a:cubicBezTo>
                    <a:pt x="5" y="4"/>
                    <a:pt x="4" y="5"/>
                    <a:pt x="3" y="6"/>
                  </a:cubicBezTo>
                  <a:cubicBezTo>
                    <a:pt x="2" y="5"/>
                    <a:pt x="1" y="4"/>
                    <a:pt x="0" y="3"/>
                  </a:cubicBezTo>
                  <a:cubicBezTo>
                    <a:pt x="1" y="2"/>
                    <a:pt x="2"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1" name="Freeform 1357"/>
            <p:cNvSpPr>
              <a:spLocks/>
            </p:cNvSpPr>
            <p:nvPr userDrawn="1"/>
          </p:nvSpPr>
          <p:spPr bwMode="auto">
            <a:xfrm>
              <a:off x="297" y="200"/>
              <a:ext cx="2" cy="4"/>
            </a:xfrm>
            <a:custGeom>
              <a:avLst/>
              <a:gdLst>
                <a:gd name="T0" fmla="*/ 3 w 5"/>
                <a:gd name="T1" fmla="*/ 7 h 7"/>
                <a:gd name="T2" fmla="*/ 3 w 5"/>
                <a:gd name="T3" fmla="*/ 7 h 7"/>
                <a:gd name="T4" fmla="*/ 0 w 5"/>
                <a:gd name="T5" fmla="*/ 4 h 7"/>
                <a:gd name="T6" fmla="*/ 3 w 5"/>
                <a:gd name="T7" fmla="*/ 0 h 7"/>
                <a:gd name="T8" fmla="*/ 5 w 5"/>
                <a:gd name="T9" fmla="*/ 4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2" y="6"/>
                    <a:pt x="1" y="5"/>
                    <a:pt x="0" y="4"/>
                  </a:cubicBezTo>
                  <a:cubicBezTo>
                    <a:pt x="1" y="3"/>
                    <a:pt x="2" y="1"/>
                    <a:pt x="3" y="0"/>
                  </a:cubicBezTo>
                  <a:cubicBezTo>
                    <a:pt x="4" y="2"/>
                    <a:pt x="5" y="3"/>
                    <a:pt x="5"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2" name="Freeform 1358"/>
            <p:cNvSpPr>
              <a:spLocks/>
            </p:cNvSpPr>
            <p:nvPr userDrawn="1"/>
          </p:nvSpPr>
          <p:spPr bwMode="auto">
            <a:xfrm>
              <a:off x="295" y="202"/>
              <a:ext cx="3" cy="3"/>
            </a:xfrm>
            <a:custGeom>
              <a:avLst/>
              <a:gdLst>
                <a:gd name="T0" fmla="*/ 3 w 5"/>
                <a:gd name="T1" fmla="*/ 7 h 7"/>
                <a:gd name="T2" fmla="*/ 3 w 5"/>
                <a:gd name="T3" fmla="*/ 7 h 7"/>
                <a:gd name="T4" fmla="*/ 0 w 5"/>
                <a:gd name="T5" fmla="*/ 4 h 7"/>
                <a:gd name="T6" fmla="*/ 3 w 5"/>
                <a:gd name="T7" fmla="*/ 0 h 7"/>
                <a:gd name="T8" fmla="*/ 5 w 5"/>
                <a:gd name="T9" fmla="*/ 4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2" y="6"/>
                    <a:pt x="1" y="5"/>
                    <a:pt x="0" y="4"/>
                  </a:cubicBezTo>
                  <a:cubicBezTo>
                    <a:pt x="1" y="3"/>
                    <a:pt x="2" y="1"/>
                    <a:pt x="3" y="0"/>
                  </a:cubicBezTo>
                  <a:cubicBezTo>
                    <a:pt x="4" y="2"/>
                    <a:pt x="5" y="3"/>
                    <a:pt x="5"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3" name="Freeform 1359"/>
            <p:cNvSpPr>
              <a:spLocks/>
            </p:cNvSpPr>
            <p:nvPr userDrawn="1"/>
          </p:nvSpPr>
          <p:spPr bwMode="auto">
            <a:xfrm>
              <a:off x="294" y="204"/>
              <a:ext cx="2" cy="3"/>
            </a:xfrm>
            <a:custGeom>
              <a:avLst/>
              <a:gdLst>
                <a:gd name="T0" fmla="*/ 3 w 5"/>
                <a:gd name="T1" fmla="*/ 6 h 6"/>
                <a:gd name="T2" fmla="*/ 3 w 5"/>
                <a:gd name="T3" fmla="*/ 6 h 6"/>
                <a:gd name="T4" fmla="*/ 0 w 5"/>
                <a:gd name="T5" fmla="*/ 3 h 6"/>
                <a:gd name="T6" fmla="*/ 3 w 5"/>
                <a:gd name="T7" fmla="*/ 0 h 6"/>
                <a:gd name="T8" fmla="*/ 5 w 5"/>
                <a:gd name="T9" fmla="*/ 3 h 6"/>
                <a:gd name="T10" fmla="*/ 3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3" y="6"/>
                  </a:moveTo>
                  <a:lnTo>
                    <a:pt x="3" y="6"/>
                  </a:lnTo>
                  <a:cubicBezTo>
                    <a:pt x="2" y="5"/>
                    <a:pt x="1" y="4"/>
                    <a:pt x="0" y="3"/>
                  </a:cubicBezTo>
                  <a:cubicBezTo>
                    <a:pt x="1" y="2"/>
                    <a:pt x="2" y="1"/>
                    <a:pt x="3" y="0"/>
                  </a:cubicBezTo>
                  <a:cubicBezTo>
                    <a:pt x="4" y="1"/>
                    <a:pt x="5" y="2"/>
                    <a:pt x="5" y="3"/>
                  </a:cubicBezTo>
                  <a:cubicBezTo>
                    <a:pt x="5" y="4"/>
                    <a:pt x="4"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4" name="Freeform 1360"/>
            <p:cNvSpPr>
              <a:spLocks/>
            </p:cNvSpPr>
            <p:nvPr userDrawn="1"/>
          </p:nvSpPr>
          <p:spPr bwMode="auto">
            <a:xfrm>
              <a:off x="293" y="206"/>
              <a:ext cx="2" cy="2"/>
            </a:xfrm>
            <a:custGeom>
              <a:avLst/>
              <a:gdLst>
                <a:gd name="T0" fmla="*/ 3 w 5"/>
                <a:gd name="T1" fmla="*/ 5 h 5"/>
                <a:gd name="T2" fmla="*/ 3 w 5"/>
                <a:gd name="T3" fmla="*/ 5 h 5"/>
                <a:gd name="T4" fmla="*/ 0 w 5"/>
                <a:gd name="T5" fmla="*/ 2 h 5"/>
                <a:gd name="T6" fmla="*/ 3 w 5"/>
                <a:gd name="T7" fmla="*/ 0 h 5"/>
                <a:gd name="T8" fmla="*/ 5 w 5"/>
                <a:gd name="T9" fmla="*/ 3 h 5"/>
                <a:gd name="T10" fmla="*/ 3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3" y="5"/>
                  </a:moveTo>
                  <a:lnTo>
                    <a:pt x="3" y="5"/>
                  </a:lnTo>
                  <a:cubicBezTo>
                    <a:pt x="2" y="4"/>
                    <a:pt x="1" y="3"/>
                    <a:pt x="0" y="2"/>
                  </a:cubicBezTo>
                  <a:cubicBezTo>
                    <a:pt x="1" y="1"/>
                    <a:pt x="2" y="0"/>
                    <a:pt x="3" y="0"/>
                  </a:cubicBezTo>
                  <a:cubicBezTo>
                    <a:pt x="4" y="1"/>
                    <a:pt x="5" y="2"/>
                    <a:pt x="5" y="3"/>
                  </a:cubicBezTo>
                  <a:cubicBezTo>
                    <a:pt x="5" y="3"/>
                    <a:pt x="4" y="4"/>
                    <a:pt x="3"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5" name="Freeform 1361"/>
            <p:cNvSpPr>
              <a:spLocks/>
            </p:cNvSpPr>
            <p:nvPr userDrawn="1"/>
          </p:nvSpPr>
          <p:spPr bwMode="auto">
            <a:xfrm>
              <a:off x="298" y="202"/>
              <a:ext cx="2" cy="4"/>
            </a:xfrm>
            <a:custGeom>
              <a:avLst/>
              <a:gdLst>
                <a:gd name="T0" fmla="*/ 3 w 5"/>
                <a:gd name="T1" fmla="*/ 8 h 8"/>
                <a:gd name="T2" fmla="*/ 3 w 5"/>
                <a:gd name="T3" fmla="*/ 8 h 8"/>
                <a:gd name="T4" fmla="*/ 0 w 5"/>
                <a:gd name="T5" fmla="*/ 4 h 8"/>
                <a:gd name="T6" fmla="*/ 3 w 5"/>
                <a:gd name="T7" fmla="*/ 0 h 8"/>
                <a:gd name="T8" fmla="*/ 5 w 5"/>
                <a:gd name="T9" fmla="*/ 4 h 8"/>
                <a:gd name="T10" fmla="*/ 3 w 5"/>
                <a:gd name="T11" fmla="*/ 8 h 8"/>
              </a:gdLst>
              <a:ahLst/>
              <a:cxnLst>
                <a:cxn ang="0">
                  <a:pos x="T0" y="T1"/>
                </a:cxn>
                <a:cxn ang="0">
                  <a:pos x="T2" y="T3"/>
                </a:cxn>
                <a:cxn ang="0">
                  <a:pos x="T4" y="T5"/>
                </a:cxn>
                <a:cxn ang="0">
                  <a:pos x="T6" y="T7"/>
                </a:cxn>
                <a:cxn ang="0">
                  <a:pos x="T8" y="T9"/>
                </a:cxn>
                <a:cxn ang="0">
                  <a:pos x="T10" y="T11"/>
                </a:cxn>
              </a:cxnLst>
              <a:rect l="0" t="0" r="r" b="b"/>
              <a:pathLst>
                <a:path w="5" h="8">
                  <a:moveTo>
                    <a:pt x="3" y="8"/>
                  </a:moveTo>
                  <a:lnTo>
                    <a:pt x="3" y="8"/>
                  </a:lnTo>
                  <a:cubicBezTo>
                    <a:pt x="2" y="6"/>
                    <a:pt x="1" y="5"/>
                    <a:pt x="0" y="4"/>
                  </a:cubicBezTo>
                  <a:cubicBezTo>
                    <a:pt x="1" y="3"/>
                    <a:pt x="2" y="2"/>
                    <a:pt x="3" y="0"/>
                  </a:cubicBezTo>
                  <a:cubicBezTo>
                    <a:pt x="4" y="2"/>
                    <a:pt x="4" y="3"/>
                    <a:pt x="5" y="4"/>
                  </a:cubicBezTo>
                  <a:cubicBezTo>
                    <a:pt x="4" y="6"/>
                    <a:pt x="4" y="7"/>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6" name="Freeform 1362"/>
            <p:cNvSpPr>
              <a:spLocks/>
            </p:cNvSpPr>
            <p:nvPr userDrawn="1"/>
          </p:nvSpPr>
          <p:spPr bwMode="auto">
            <a:xfrm>
              <a:off x="297" y="204"/>
              <a:ext cx="2" cy="3"/>
            </a:xfrm>
            <a:custGeom>
              <a:avLst/>
              <a:gdLst>
                <a:gd name="T0" fmla="*/ 3 w 6"/>
                <a:gd name="T1" fmla="*/ 7 h 7"/>
                <a:gd name="T2" fmla="*/ 3 w 6"/>
                <a:gd name="T3" fmla="*/ 7 h 7"/>
                <a:gd name="T4" fmla="*/ 0 w 6"/>
                <a:gd name="T5" fmla="*/ 3 h 7"/>
                <a:gd name="T6" fmla="*/ 3 w 6"/>
                <a:gd name="T7" fmla="*/ 0 h 7"/>
                <a:gd name="T8" fmla="*/ 6 w 6"/>
                <a:gd name="T9" fmla="*/ 4 h 7"/>
                <a:gd name="T10" fmla="*/ 3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3" y="7"/>
                  </a:moveTo>
                  <a:lnTo>
                    <a:pt x="3" y="7"/>
                  </a:lnTo>
                  <a:cubicBezTo>
                    <a:pt x="2" y="6"/>
                    <a:pt x="1" y="5"/>
                    <a:pt x="0" y="3"/>
                  </a:cubicBezTo>
                  <a:cubicBezTo>
                    <a:pt x="1" y="2"/>
                    <a:pt x="2" y="1"/>
                    <a:pt x="3" y="0"/>
                  </a:cubicBezTo>
                  <a:cubicBezTo>
                    <a:pt x="4" y="2"/>
                    <a:pt x="5" y="3"/>
                    <a:pt x="6"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7" name="Freeform 1363"/>
            <p:cNvSpPr>
              <a:spLocks/>
            </p:cNvSpPr>
            <p:nvPr userDrawn="1"/>
          </p:nvSpPr>
          <p:spPr bwMode="auto">
            <a:xfrm>
              <a:off x="295" y="206"/>
              <a:ext cx="3" cy="3"/>
            </a:xfrm>
            <a:custGeom>
              <a:avLst/>
              <a:gdLst>
                <a:gd name="T0" fmla="*/ 3 w 6"/>
                <a:gd name="T1" fmla="*/ 7 h 7"/>
                <a:gd name="T2" fmla="*/ 3 w 6"/>
                <a:gd name="T3" fmla="*/ 7 h 7"/>
                <a:gd name="T4" fmla="*/ 3 w 6"/>
                <a:gd name="T5" fmla="*/ 6 h 7"/>
                <a:gd name="T6" fmla="*/ 3 w 6"/>
                <a:gd name="T7" fmla="*/ 5 h 7"/>
                <a:gd name="T8" fmla="*/ 3 w 6"/>
                <a:gd name="T9" fmla="*/ 5 h 7"/>
                <a:gd name="T10" fmla="*/ 2 w 6"/>
                <a:gd name="T11" fmla="*/ 5 h 7"/>
                <a:gd name="T12" fmla="*/ 0 w 6"/>
                <a:gd name="T13" fmla="*/ 3 h 7"/>
                <a:gd name="T14" fmla="*/ 3 w 6"/>
                <a:gd name="T15" fmla="*/ 0 h 7"/>
                <a:gd name="T16" fmla="*/ 6 w 6"/>
                <a:gd name="T17" fmla="*/ 4 h 7"/>
                <a:gd name="T18" fmla="*/ 3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3" y="7"/>
                  </a:moveTo>
                  <a:lnTo>
                    <a:pt x="3" y="7"/>
                  </a:lnTo>
                  <a:lnTo>
                    <a:pt x="3" y="6"/>
                  </a:lnTo>
                  <a:cubicBezTo>
                    <a:pt x="3" y="6"/>
                    <a:pt x="3" y="6"/>
                    <a:pt x="3" y="5"/>
                  </a:cubicBezTo>
                  <a:lnTo>
                    <a:pt x="3" y="5"/>
                  </a:lnTo>
                  <a:lnTo>
                    <a:pt x="2" y="5"/>
                  </a:lnTo>
                  <a:cubicBezTo>
                    <a:pt x="2" y="4"/>
                    <a:pt x="1" y="4"/>
                    <a:pt x="0" y="3"/>
                  </a:cubicBezTo>
                  <a:cubicBezTo>
                    <a:pt x="1" y="2"/>
                    <a:pt x="2" y="1"/>
                    <a:pt x="3" y="0"/>
                  </a:cubicBezTo>
                  <a:cubicBezTo>
                    <a:pt x="4" y="1"/>
                    <a:pt x="5" y="2"/>
                    <a:pt x="6"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8" name="Freeform 1364"/>
            <p:cNvSpPr>
              <a:spLocks/>
            </p:cNvSpPr>
            <p:nvPr userDrawn="1"/>
          </p:nvSpPr>
          <p:spPr bwMode="auto">
            <a:xfrm>
              <a:off x="294" y="207"/>
              <a:ext cx="2" cy="2"/>
            </a:xfrm>
            <a:custGeom>
              <a:avLst/>
              <a:gdLst>
                <a:gd name="T0" fmla="*/ 5 w 5"/>
                <a:gd name="T1" fmla="*/ 3 h 4"/>
                <a:gd name="T2" fmla="*/ 5 w 5"/>
                <a:gd name="T3" fmla="*/ 3 h 4"/>
                <a:gd name="T4" fmla="*/ 1 w 5"/>
                <a:gd name="T5" fmla="*/ 4 h 4"/>
                <a:gd name="T6" fmla="*/ 0 w 5"/>
                <a:gd name="T7" fmla="*/ 2 h 4"/>
                <a:gd name="T8" fmla="*/ 3 w 5"/>
                <a:gd name="T9" fmla="*/ 0 h 4"/>
                <a:gd name="T10" fmla="*/ 5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5" y="3"/>
                  </a:moveTo>
                  <a:lnTo>
                    <a:pt x="5" y="3"/>
                  </a:lnTo>
                  <a:cubicBezTo>
                    <a:pt x="4" y="3"/>
                    <a:pt x="2" y="3"/>
                    <a:pt x="1" y="4"/>
                  </a:cubicBezTo>
                  <a:lnTo>
                    <a:pt x="0" y="2"/>
                  </a:lnTo>
                  <a:cubicBezTo>
                    <a:pt x="1" y="2"/>
                    <a:pt x="2" y="1"/>
                    <a:pt x="3" y="0"/>
                  </a:cubicBezTo>
                  <a:cubicBezTo>
                    <a:pt x="3" y="1"/>
                    <a:pt x="4" y="2"/>
                    <a:pt x="5"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9" name="Rectangle 1365"/>
            <p:cNvSpPr>
              <a:spLocks noChangeArrowheads="1"/>
            </p:cNvSpPr>
            <p:nvPr userDrawn="1"/>
          </p:nvSpPr>
          <p:spPr bwMode="auto">
            <a:xfrm>
              <a:off x="296" y="209"/>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0" name="Freeform 1366"/>
            <p:cNvSpPr>
              <a:spLocks/>
            </p:cNvSpPr>
            <p:nvPr userDrawn="1"/>
          </p:nvSpPr>
          <p:spPr bwMode="auto">
            <a:xfrm>
              <a:off x="293" y="209"/>
              <a:ext cx="1" cy="1"/>
            </a:xfrm>
            <a:custGeom>
              <a:avLst/>
              <a:gdLst>
                <a:gd name="T0" fmla="*/ 3 w 3"/>
                <a:gd name="T1" fmla="*/ 1 h 3"/>
                <a:gd name="T2" fmla="*/ 3 w 3"/>
                <a:gd name="T3" fmla="*/ 1 h 3"/>
                <a:gd name="T4" fmla="*/ 1 w 3"/>
                <a:gd name="T5" fmla="*/ 2 h 3"/>
                <a:gd name="T6" fmla="*/ 0 w 3"/>
                <a:gd name="T7" fmla="*/ 3 h 3"/>
                <a:gd name="T8" fmla="*/ 0 w 3"/>
                <a:gd name="T9" fmla="*/ 2 h 3"/>
                <a:gd name="T10" fmla="*/ 3 w 3"/>
                <a:gd name="T11" fmla="*/ 0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lnTo>
                    <a:pt x="3" y="1"/>
                  </a:lnTo>
                  <a:cubicBezTo>
                    <a:pt x="3" y="1"/>
                    <a:pt x="2" y="2"/>
                    <a:pt x="1" y="2"/>
                  </a:cubicBezTo>
                  <a:lnTo>
                    <a:pt x="0" y="3"/>
                  </a:lnTo>
                  <a:lnTo>
                    <a:pt x="0" y="2"/>
                  </a:lnTo>
                  <a:cubicBezTo>
                    <a:pt x="1" y="1"/>
                    <a:pt x="2" y="1"/>
                    <a:pt x="3" y="0"/>
                  </a:cubicBezTo>
                  <a:lnTo>
                    <a:pt x="3"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1" name="Freeform 1367"/>
            <p:cNvSpPr>
              <a:spLocks/>
            </p:cNvSpPr>
            <p:nvPr userDrawn="1"/>
          </p:nvSpPr>
          <p:spPr bwMode="auto">
            <a:xfrm>
              <a:off x="295" y="210"/>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1"/>
                  </a:ln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2" name="Freeform 1368"/>
            <p:cNvSpPr>
              <a:spLocks/>
            </p:cNvSpPr>
            <p:nvPr userDrawn="1"/>
          </p:nvSpPr>
          <p:spPr bwMode="auto">
            <a:xfrm>
              <a:off x="294" y="212"/>
              <a:ext cx="2" cy="1"/>
            </a:xfrm>
            <a:custGeom>
              <a:avLst/>
              <a:gdLst>
                <a:gd name="T0" fmla="*/ 1 w 3"/>
                <a:gd name="T1" fmla="*/ 2 h 2"/>
                <a:gd name="T2" fmla="*/ 1 w 3"/>
                <a:gd name="T3" fmla="*/ 2 h 2"/>
                <a:gd name="T4" fmla="*/ 0 w 3"/>
                <a:gd name="T5" fmla="*/ 2 h 2"/>
                <a:gd name="T6" fmla="*/ 3 w 3"/>
                <a:gd name="T7" fmla="*/ 0 h 2"/>
                <a:gd name="T8" fmla="*/ 3 w 3"/>
                <a:gd name="T9" fmla="*/ 0 h 2"/>
                <a:gd name="T10" fmla="*/ 1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1" y="2"/>
                  </a:moveTo>
                  <a:lnTo>
                    <a:pt x="1" y="2"/>
                  </a:lnTo>
                  <a:cubicBezTo>
                    <a:pt x="1" y="2"/>
                    <a:pt x="1" y="2"/>
                    <a:pt x="0" y="2"/>
                  </a:cubicBezTo>
                  <a:cubicBezTo>
                    <a:pt x="1" y="1"/>
                    <a:pt x="2" y="1"/>
                    <a:pt x="3" y="0"/>
                  </a:cubicBezTo>
                  <a:lnTo>
                    <a:pt x="3" y="0"/>
                  </a:lnTo>
                  <a:lnTo>
                    <a:pt x="1"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3" name="Freeform 1369"/>
            <p:cNvSpPr>
              <a:spLocks/>
            </p:cNvSpPr>
            <p:nvPr userDrawn="1"/>
          </p:nvSpPr>
          <p:spPr bwMode="auto">
            <a:xfrm>
              <a:off x="298" y="206"/>
              <a:ext cx="2" cy="3"/>
            </a:xfrm>
            <a:custGeom>
              <a:avLst/>
              <a:gdLst>
                <a:gd name="T0" fmla="*/ 2 w 5"/>
                <a:gd name="T1" fmla="*/ 6 h 6"/>
                <a:gd name="T2" fmla="*/ 2 w 5"/>
                <a:gd name="T3" fmla="*/ 6 h 6"/>
                <a:gd name="T4" fmla="*/ 0 w 5"/>
                <a:gd name="T5" fmla="*/ 3 h 6"/>
                <a:gd name="T6" fmla="*/ 3 w 5"/>
                <a:gd name="T7" fmla="*/ 0 h 6"/>
                <a:gd name="T8" fmla="*/ 5 w 5"/>
                <a:gd name="T9" fmla="*/ 3 h 6"/>
                <a:gd name="T10" fmla="*/ 2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2" y="6"/>
                  </a:moveTo>
                  <a:lnTo>
                    <a:pt x="2" y="6"/>
                  </a:lnTo>
                  <a:cubicBezTo>
                    <a:pt x="2" y="5"/>
                    <a:pt x="1" y="4"/>
                    <a:pt x="0" y="3"/>
                  </a:cubicBezTo>
                  <a:cubicBezTo>
                    <a:pt x="1" y="2"/>
                    <a:pt x="2" y="1"/>
                    <a:pt x="3" y="0"/>
                  </a:cubicBezTo>
                  <a:cubicBezTo>
                    <a:pt x="4" y="1"/>
                    <a:pt x="4" y="2"/>
                    <a:pt x="5" y="3"/>
                  </a:cubicBezTo>
                  <a:cubicBezTo>
                    <a:pt x="4" y="4"/>
                    <a:pt x="3"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4" name="Freeform 1370"/>
            <p:cNvSpPr>
              <a:spLocks/>
            </p:cNvSpPr>
            <p:nvPr userDrawn="1"/>
          </p:nvSpPr>
          <p:spPr bwMode="auto">
            <a:xfrm>
              <a:off x="297" y="208"/>
              <a:ext cx="2" cy="2"/>
            </a:xfrm>
            <a:custGeom>
              <a:avLst/>
              <a:gdLst>
                <a:gd name="T0" fmla="*/ 2 w 5"/>
                <a:gd name="T1" fmla="*/ 6 h 6"/>
                <a:gd name="T2" fmla="*/ 2 w 5"/>
                <a:gd name="T3" fmla="*/ 6 h 6"/>
                <a:gd name="T4" fmla="*/ 0 w 5"/>
                <a:gd name="T5" fmla="*/ 3 h 6"/>
                <a:gd name="T6" fmla="*/ 3 w 5"/>
                <a:gd name="T7" fmla="*/ 0 h 6"/>
                <a:gd name="T8" fmla="*/ 5 w 5"/>
                <a:gd name="T9" fmla="*/ 3 h 6"/>
                <a:gd name="T10" fmla="*/ 2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2" y="6"/>
                  </a:moveTo>
                  <a:lnTo>
                    <a:pt x="2" y="6"/>
                  </a:lnTo>
                  <a:cubicBezTo>
                    <a:pt x="2" y="5"/>
                    <a:pt x="1" y="4"/>
                    <a:pt x="0" y="3"/>
                  </a:cubicBezTo>
                  <a:cubicBezTo>
                    <a:pt x="1" y="2"/>
                    <a:pt x="2" y="1"/>
                    <a:pt x="3" y="0"/>
                  </a:cubicBezTo>
                  <a:cubicBezTo>
                    <a:pt x="4" y="1"/>
                    <a:pt x="4" y="2"/>
                    <a:pt x="5" y="3"/>
                  </a:cubicBezTo>
                  <a:cubicBezTo>
                    <a:pt x="4" y="4"/>
                    <a:pt x="3"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5" name="Freeform 1371"/>
            <p:cNvSpPr>
              <a:spLocks/>
            </p:cNvSpPr>
            <p:nvPr userDrawn="1"/>
          </p:nvSpPr>
          <p:spPr bwMode="auto">
            <a:xfrm>
              <a:off x="295" y="209"/>
              <a:ext cx="3" cy="3"/>
            </a:xfrm>
            <a:custGeom>
              <a:avLst/>
              <a:gdLst>
                <a:gd name="T0" fmla="*/ 2 w 5"/>
                <a:gd name="T1" fmla="*/ 6 h 6"/>
                <a:gd name="T2" fmla="*/ 2 w 5"/>
                <a:gd name="T3" fmla="*/ 6 h 6"/>
                <a:gd name="T4" fmla="*/ 2 w 5"/>
                <a:gd name="T5" fmla="*/ 6 h 6"/>
                <a:gd name="T6" fmla="*/ 3 w 5"/>
                <a:gd name="T7" fmla="*/ 4 h 6"/>
                <a:gd name="T8" fmla="*/ 2 w 5"/>
                <a:gd name="T9" fmla="*/ 4 h 6"/>
                <a:gd name="T10" fmla="*/ 1 w 5"/>
                <a:gd name="T11" fmla="*/ 4 h 6"/>
                <a:gd name="T12" fmla="*/ 0 w 5"/>
                <a:gd name="T13" fmla="*/ 3 h 6"/>
                <a:gd name="T14" fmla="*/ 3 w 5"/>
                <a:gd name="T15" fmla="*/ 0 h 6"/>
                <a:gd name="T16" fmla="*/ 5 w 5"/>
                <a:gd name="T17" fmla="*/ 3 h 6"/>
                <a:gd name="T18" fmla="*/ 2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2" y="6"/>
                  </a:moveTo>
                  <a:lnTo>
                    <a:pt x="2" y="6"/>
                  </a:lnTo>
                  <a:lnTo>
                    <a:pt x="2" y="6"/>
                  </a:lnTo>
                  <a:cubicBezTo>
                    <a:pt x="2" y="5"/>
                    <a:pt x="2" y="5"/>
                    <a:pt x="3" y="4"/>
                  </a:cubicBezTo>
                  <a:lnTo>
                    <a:pt x="2" y="4"/>
                  </a:lnTo>
                  <a:cubicBezTo>
                    <a:pt x="2" y="4"/>
                    <a:pt x="2" y="4"/>
                    <a:pt x="1" y="4"/>
                  </a:cubicBezTo>
                  <a:lnTo>
                    <a:pt x="0" y="3"/>
                  </a:lnTo>
                  <a:cubicBezTo>
                    <a:pt x="1" y="2"/>
                    <a:pt x="2" y="1"/>
                    <a:pt x="3" y="0"/>
                  </a:cubicBezTo>
                  <a:cubicBezTo>
                    <a:pt x="4" y="1"/>
                    <a:pt x="4" y="2"/>
                    <a:pt x="5" y="3"/>
                  </a:cubicBezTo>
                  <a:cubicBezTo>
                    <a:pt x="4" y="4"/>
                    <a:pt x="3"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6" name="Freeform 1372"/>
            <p:cNvSpPr>
              <a:spLocks/>
            </p:cNvSpPr>
            <p:nvPr userDrawn="1"/>
          </p:nvSpPr>
          <p:spPr bwMode="auto">
            <a:xfrm>
              <a:off x="295" y="212"/>
              <a:ext cx="2" cy="2"/>
            </a:xfrm>
            <a:custGeom>
              <a:avLst/>
              <a:gdLst>
                <a:gd name="T0" fmla="*/ 3 w 4"/>
                <a:gd name="T1" fmla="*/ 0 h 3"/>
                <a:gd name="T2" fmla="*/ 3 w 4"/>
                <a:gd name="T3" fmla="*/ 0 h 3"/>
                <a:gd name="T4" fmla="*/ 4 w 4"/>
                <a:gd name="T5" fmla="*/ 2 h 3"/>
                <a:gd name="T6" fmla="*/ 3 w 4"/>
                <a:gd name="T7" fmla="*/ 3 h 3"/>
                <a:gd name="T8" fmla="*/ 0 w 4"/>
                <a:gd name="T9" fmla="*/ 3 h 3"/>
                <a:gd name="T10" fmla="*/ 0 w 4"/>
                <a:gd name="T11" fmla="*/ 3 h 3"/>
                <a:gd name="T12" fmla="*/ 1 w 4"/>
                <a:gd name="T13" fmla="*/ 1 h 3"/>
                <a:gd name="T14" fmla="*/ 1 w 4"/>
                <a:gd name="T15" fmla="*/ 1 h 3"/>
                <a:gd name="T16" fmla="*/ 3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3" y="0"/>
                  </a:moveTo>
                  <a:lnTo>
                    <a:pt x="3" y="0"/>
                  </a:lnTo>
                  <a:cubicBezTo>
                    <a:pt x="3" y="1"/>
                    <a:pt x="4" y="2"/>
                    <a:pt x="4" y="2"/>
                  </a:cubicBezTo>
                  <a:lnTo>
                    <a:pt x="3" y="3"/>
                  </a:lnTo>
                  <a:cubicBezTo>
                    <a:pt x="2" y="3"/>
                    <a:pt x="1" y="3"/>
                    <a:pt x="0" y="3"/>
                  </a:cubicBezTo>
                  <a:lnTo>
                    <a:pt x="0" y="3"/>
                  </a:lnTo>
                  <a:cubicBezTo>
                    <a:pt x="1" y="2"/>
                    <a:pt x="1" y="2"/>
                    <a:pt x="1" y="1"/>
                  </a:cubicBezTo>
                  <a:lnTo>
                    <a:pt x="1" y="1"/>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7" name="Freeform 1373"/>
            <p:cNvSpPr>
              <a:spLocks/>
            </p:cNvSpPr>
            <p:nvPr userDrawn="1"/>
          </p:nvSpPr>
          <p:spPr bwMode="auto">
            <a:xfrm>
              <a:off x="296" y="211"/>
              <a:ext cx="2" cy="2"/>
            </a:xfrm>
            <a:custGeom>
              <a:avLst/>
              <a:gdLst>
                <a:gd name="T0" fmla="*/ 3 w 5"/>
                <a:gd name="T1" fmla="*/ 0 h 5"/>
                <a:gd name="T2" fmla="*/ 3 w 5"/>
                <a:gd name="T3" fmla="*/ 0 h 5"/>
                <a:gd name="T4" fmla="*/ 5 w 5"/>
                <a:gd name="T5" fmla="*/ 3 h 5"/>
                <a:gd name="T6" fmla="*/ 2 w 5"/>
                <a:gd name="T7" fmla="*/ 5 h 5"/>
                <a:gd name="T8" fmla="*/ 0 w 5"/>
                <a:gd name="T9" fmla="*/ 2 h 5"/>
                <a:gd name="T10" fmla="*/ 3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3" y="0"/>
                  </a:moveTo>
                  <a:lnTo>
                    <a:pt x="3" y="0"/>
                  </a:lnTo>
                  <a:cubicBezTo>
                    <a:pt x="4" y="1"/>
                    <a:pt x="4" y="2"/>
                    <a:pt x="5" y="3"/>
                  </a:cubicBezTo>
                  <a:cubicBezTo>
                    <a:pt x="4" y="4"/>
                    <a:pt x="3" y="4"/>
                    <a:pt x="2" y="5"/>
                  </a:cubicBezTo>
                  <a:cubicBezTo>
                    <a:pt x="1" y="4"/>
                    <a:pt x="1" y="3"/>
                    <a:pt x="0" y="2"/>
                  </a:cubicBezTo>
                  <a:cubicBezTo>
                    <a:pt x="1" y="1"/>
                    <a:pt x="2"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8" name="Freeform 1374"/>
            <p:cNvSpPr>
              <a:spLocks/>
            </p:cNvSpPr>
            <p:nvPr userDrawn="1"/>
          </p:nvSpPr>
          <p:spPr bwMode="auto">
            <a:xfrm>
              <a:off x="290" y="206"/>
              <a:ext cx="0" cy="1"/>
            </a:xfrm>
            <a:custGeom>
              <a:avLst/>
              <a:gdLst>
                <a:gd name="T0" fmla="*/ 0 w 1"/>
                <a:gd name="T1" fmla="*/ 0 h 2"/>
                <a:gd name="T2" fmla="*/ 0 w 1"/>
                <a:gd name="T3" fmla="*/ 0 h 2"/>
                <a:gd name="T4" fmla="*/ 1 w 1"/>
                <a:gd name="T5" fmla="*/ 0 h 2"/>
                <a:gd name="T6" fmla="*/ 1 w 1"/>
                <a:gd name="T7" fmla="*/ 2 h 2"/>
                <a:gd name="T8" fmla="*/ 0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1" y="0"/>
                  </a:lnTo>
                  <a:lnTo>
                    <a:pt x="1" y="2"/>
                  </a:lnTo>
                  <a:lnTo>
                    <a:pt x="0" y="2"/>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9" name="Freeform 1375"/>
            <p:cNvSpPr>
              <a:spLocks/>
            </p:cNvSpPr>
            <p:nvPr userDrawn="1"/>
          </p:nvSpPr>
          <p:spPr bwMode="auto">
            <a:xfrm>
              <a:off x="290" y="205"/>
              <a:ext cx="0" cy="1"/>
            </a:xfrm>
            <a:custGeom>
              <a:avLst/>
              <a:gdLst>
                <a:gd name="T0" fmla="*/ 0 w 1"/>
                <a:gd name="T1" fmla="*/ 0 h 2"/>
                <a:gd name="T2" fmla="*/ 0 w 1"/>
                <a:gd name="T3" fmla="*/ 0 h 2"/>
                <a:gd name="T4" fmla="*/ 1 w 1"/>
                <a:gd name="T5" fmla="*/ 1 h 2"/>
                <a:gd name="T6" fmla="*/ 1 w 1"/>
                <a:gd name="T7" fmla="*/ 2 h 2"/>
                <a:gd name="T8" fmla="*/ 0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1" y="1"/>
                  </a:lnTo>
                  <a:lnTo>
                    <a:pt x="1" y="2"/>
                  </a:lnTo>
                  <a:lnTo>
                    <a:pt x="0" y="2"/>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0" name="Freeform 1376"/>
            <p:cNvSpPr>
              <a:spLocks/>
            </p:cNvSpPr>
            <p:nvPr userDrawn="1"/>
          </p:nvSpPr>
          <p:spPr bwMode="auto">
            <a:xfrm>
              <a:off x="290" y="204"/>
              <a:ext cx="1" cy="1"/>
            </a:xfrm>
            <a:custGeom>
              <a:avLst/>
              <a:gdLst>
                <a:gd name="T0" fmla="*/ 0 w 2"/>
                <a:gd name="T1" fmla="*/ 0 h 2"/>
                <a:gd name="T2" fmla="*/ 0 w 2"/>
                <a:gd name="T3" fmla="*/ 0 h 2"/>
                <a:gd name="T4" fmla="*/ 2 w 2"/>
                <a:gd name="T5" fmla="*/ 0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0"/>
                  </a:lnTo>
                  <a:lnTo>
                    <a:pt x="2"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1" name="Freeform 1377"/>
            <p:cNvSpPr>
              <a:spLocks/>
            </p:cNvSpPr>
            <p:nvPr userDrawn="1"/>
          </p:nvSpPr>
          <p:spPr bwMode="auto">
            <a:xfrm>
              <a:off x="290" y="203"/>
              <a:ext cx="1" cy="1"/>
            </a:xfrm>
            <a:custGeom>
              <a:avLst/>
              <a:gdLst>
                <a:gd name="T0" fmla="*/ 0 w 2"/>
                <a:gd name="T1" fmla="*/ 0 h 2"/>
                <a:gd name="T2" fmla="*/ 0 w 2"/>
                <a:gd name="T3" fmla="*/ 0 h 2"/>
                <a:gd name="T4" fmla="*/ 2 w 2"/>
                <a:gd name="T5" fmla="*/ 1 h 2"/>
                <a:gd name="T6" fmla="*/ 2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1"/>
                  </a:lnTo>
                  <a:lnTo>
                    <a:pt x="2" y="2"/>
                  </a:lnTo>
                  <a:lnTo>
                    <a:pt x="0" y="2"/>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2" name="Freeform 1378"/>
            <p:cNvSpPr>
              <a:spLocks/>
            </p:cNvSpPr>
            <p:nvPr userDrawn="1"/>
          </p:nvSpPr>
          <p:spPr bwMode="auto">
            <a:xfrm>
              <a:off x="290" y="202"/>
              <a:ext cx="1" cy="0"/>
            </a:xfrm>
            <a:custGeom>
              <a:avLst/>
              <a:gdLst>
                <a:gd name="T0" fmla="*/ 0 w 3"/>
                <a:gd name="T1" fmla="*/ 0 h 1"/>
                <a:gd name="T2" fmla="*/ 0 w 3"/>
                <a:gd name="T3" fmla="*/ 0 h 1"/>
                <a:gd name="T4" fmla="*/ 3 w 3"/>
                <a:gd name="T5" fmla="*/ 0 h 1"/>
                <a:gd name="T6" fmla="*/ 2 w 3"/>
                <a:gd name="T7" fmla="*/ 1 h 1"/>
                <a:gd name="T8" fmla="*/ 0 w 3"/>
                <a:gd name="T9" fmla="*/ 1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lnTo>
                    <a:pt x="0" y="0"/>
                  </a:lnTo>
                  <a:lnTo>
                    <a:pt x="3" y="0"/>
                  </a:lnTo>
                  <a:lnTo>
                    <a:pt x="2" y="1"/>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3" name="Freeform 1379"/>
            <p:cNvSpPr>
              <a:spLocks/>
            </p:cNvSpPr>
            <p:nvPr userDrawn="1"/>
          </p:nvSpPr>
          <p:spPr bwMode="auto">
            <a:xfrm>
              <a:off x="290" y="200"/>
              <a:ext cx="1" cy="1"/>
            </a:xfrm>
            <a:custGeom>
              <a:avLst/>
              <a:gdLst>
                <a:gd name="T0" fmla="*/ 0 w 2"/>
                <a:gd name="T1" fmla="*/ 0 h 2"/>
                <a:gd name="T2" fmla="*/ 0 w 2"/>
                <a:gd name="T3" fmla="*/ 0 h 2"/>
                <a:gd name="T4" fmla="*/ 2 w 2"/>
                <a:gd name="T5" fmla="*/ 0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0"/>
                  </a:lnTo>
                  <a:lnTo>
                    <a:pt x="2"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4" name="Freeform 1380"/>
            <p:cNvSpPr>
              <a:spLocks/>
            </p:cNvSpPr>
            <p:nvPr userDrawn="1"/>
          </p:nvSpPr>
          <p:spPr bwMode="auto">
            <a:xfrm>
              <a:off x="290" y="199"/>
              <a:ext cx="1" cy="1"/>
            </a:xfrm>
            <a:custGeom>
              <a:avLst/>
              <a:gdLst>
                <a:gd name="T0" fmla="*/ 0 w 2"/>
                <a:gd name="T1" fmla="*/ 0 h 2"/>
                <a:gd name="T2" fmla="*/ 0 w 2"/>
                <a:gd name="T3" fmla="*/ 0 h 2"/>
                <a:gd name="T4" fmla="*/ 2 w 2"/>
                <a:gd name="T5" fmla="*/ 1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1"/>
                  </a:lnTo>
                  <a:lnTo>
                    <a:pt x="2"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5" name="Freeform 1381"/>
            <p:cNvSpPr>
              <a:spLocks/>
            </p:cNvSpPr>
            <p:nvPr userDrawn="1"/>
          </p:nvSpPr>
          <p:spPr bwMode="auto">
            <a:xfrm>
              <a:off x="295" y="201"/>
              <a:ext cx="1" cy="2"/>
            </a:xfrm>
            <a:custGeom>
              <a:avLst/>
              <a:gdLst>
                <a:gd name="T0" fmla="*/ 0 w 2"/>
                <a:gd name="T1" fmla="*/ 0 h 3"/>
                <a:gd name="T2" fmla="*/ 0 w 2"/>
                <a:gd name="T3" fmla="*/ 0 h 3"/>
                <a:gd name="T4" fmla="*/ 2 w 2"/>
                <a:gd name="T5" fmla="*/ 2 h 3"/>
                <a:gd name="T6" fmla="*/ 1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lnTo>
                    <a:pt x="2" y="2"/>
                  </a:lnTo>
                  <a:lnTo>
                    <a:pt x="1"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6" name="Freeform 1382"/>
            <p:cNvSpPr>
              <a:spLocks/>
            </p:cNvSpPr>
            <p:nvPr userDrawn="1"/>
          </p:nvSpPr>
          <p:spPr bwMode="auto">
            <a:xfrm>
              <a:off x="297" y="203"/>
              <a:ext cx="1" cy="2"/>
            </a:xfrm>
            <a:custGeom>
              <a:avLst/>
              <a:gdLst>
                <a:gd name="T0" fmla="*/ 0 w 2"/>
                <a:gd name="T1" fmla="*/ 0 h 3"/>
                <a:gd name="T2" fmla="*/ 0 w 2"/>
                <a:gd name="T3" fmla="*/ 0 h 3"/>
                <a:gd name="T4" fmla="*/ 2 w 2"/>
                <a:gd name="T5" fmla="*/ 2 h 3"/>
                <a:gd name="T6" fmla="*/ 1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lnTo>
                    <a:pt x="2" y="2"/>
                  </a:lnTo>
                  <a:lnTo>
                    <a:pt x="1"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7" name="Freeform 1383"/>
            <p:cNvSpPr>
              <a:spLocks/>
            </p:cNvSpPr>
            <p:nvPr userDrawn="1"/>
          </p:nvSpPr>
          <p:spPr bwMode="auto">
            <a:xfrm>
              <a:off x="298" y="205"/>
              <a:ext cx="1" cy="2"/>
            </a:xfrm>
            <a:custGeom>
              <a:avLst/>
              <a:gdLst>
                <a:gd name="T0" fmla="*/ 0 w 1"/>
                <a:gd name="T1" fmla="*/ 0 h 3"/>
                <a:gd name="T2" fmla="*/ 0 w 1"/>
                <a:gd name="T3" fmla="*/ 0 h 3"/>
                <a:gd name="T4" fmla="*/ 1 w 1"/>
                <a:gd name="T5" fmla="*/ 1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1"/>
                  </a:lnTo>
                  <a:lnTo>
                    <a:pt x="0" y="3"/>
                  </a:lnTo>
                  <a:cubicBezTo>
                    <a:pt x="0" y="1"/>
                    <a:pt x="0" y="0"/>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grpSp>
      <p:grpSp>
        <p:nvGrpSpPr>
          <p:cNvPr id="985" name="Group 1585"/>
          <p:cNvGrpSpPr>
            <a:grpSpLocks/>
          </p:cNvGrpSpPr>
          <p:nvPr/>
        </p:nvGrpSpPr>
        <p:grpSpPr bwMode="auto">
          <a:xfrm>
            <a:off x="438151" y="295275"/>
            <a:ext cx="303213" cy="430213"/>
            <a:chOff x="276" y="186"/>
            <a:chExt cx="191" cy="271"/>
          </a:xfrm>
        </p:grpSpPr>
        <p:sp>
          <p:nvSpPr>
            <p:cNvPr id="1358" name="Freeform 1385"/>
            <p:cNvSpPr>
              <a:spLocks/>
            </p:cNvSpPr>
            <p:nvPr userDrawn="1"/>
          </p:nvSpPr>
          <p:spPr bwMode="auto">
            <a:xfrm>
              <a:off x="299" y="207"/>
              <a:ext cx="1" cy="1"/>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9" name="Freeform 1386"/>
            <p:cNvSpPr>
              <a:spLocks/>
            </p:cNvSpPr>
            <p:nvPr userDrawn="1"/>
          </p:nvSpPr>
          <p:spPr bwMode="auto">
            <a:xfrm>
              <a:off x="297" y="207"/>
              <a:ext cx="1" cy="1"/>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0" name="Freeform 1387"/>
            <p:cNvSpPr>
              <a:spLocks/>
            </p:cNvSpPr>
            <p:nvPr userDrawn="1"/>
          </p:nvSpPr>
          <p:spPr bwMode="auto">
            <a:xfrm>
              <a:off x="294" y="206"/>
              <a:ext cx="1" cy="2"/>
            </a:xfrm>
            <a:custGeom>
              <a:avLst/>
              <a:gdLst>
                <a:gd name="T0" fmla="*/ 1 w 2"/>
                <a:gd name="T1" fmla="*/ 0 h 3"/>
                <a:gd name="T2" fmla="*/ 1 w 2"/>
                <a:gd name="T3" fmla="*/ 0 h 3"/>
                <a:gd name="T4" fmla="*/ 2 w 2"/>
                <a:gd name="T5" fmla="*/ 2 h 3"/>
                <a:gd name="T6" fmla="*/ 0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2" y="2"/>
                  </a:lnTo>
                  <a:lnTo>
                    <a:pt x="0" y="3"/>
                  </a:lnTo>
                  <a:cubicBezTo>
                    <a:pt x="1" y="2"/>
                    <a:pt x="1"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1" name="Freeform 1388"/>
            <p:cNvSpPr>
              <a:spLocks/>
            </p:cNvSpPr>
            <p:nvPr userDrawn="1"/>
          </p:nvSpPr>
          <p:spPr bwMode="auto">
            <a:xfrm>
              <a:off x="296" y="205"/>
              <a:ext cx="0" cy="1"/>
            </a:xfrm>
            <a:custGeom>
              <a:avLst/>
              <a:gdLst>
                <a:gd name="T0" fmla="*/ 0 w 1"/>
                <a:gd name="T1" fmla="*/ 0 h 3"/>
                <a:gd name="T2" fmla="*/ 0 w 1"/>
                <a:gd name="T3" fmla="*/ 0 h 3"/>
                <a:gd name="T4" fmla="*/ 1 w 1"/>
                <a:gd name="T5" fmla="*/ 1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1"/>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2" name="Freeform 1389"/>
            <p:cNvSpPr>
              <a:spLocks/>
            </p:cNvSpPr>
            <p:nvPr userDrawn="1"/>
          </p:nvSpPr>
          <p:spPr bwMode="auto">
            <a:xfrm>
              <a:off x="294" y="203"/>
              <a:ext cx="1"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3" name="Freeform 1390"/>
            <p:cNvSpPr>
              <a:spLocks/>
            </p:cNvSpPr>
            <p:nvPr userDrawn="1"/>
          </p:nvSpPr>
          <p:spPr bwMode="auto">
            <a:xfrm>
              <a:off x="297" y="200"/>
              <a:ext cx="1" cy="1"/>
            </a:xfrm>
            <a:custGeom>
              <a:avLst/>
              <a:gdLst>
                <a:gd name="T0" fmla="*/ 0 w 2"/>
                <a:gd name="T1" fmla="*/ 0 h 3"/>
                <a:gd name="T2" fmla="*/ 0 w 2"/>
                <a:gd name="T3" fmla="*/ 0 h 3"/>
                <a:gd name="T4" fmla="*/ 2 w 2"/>
                <a:gd name="T5" fmla="*/ 2 h 3"/>
                <a:gd name="T6" fmla="*/ 0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lnTo>
                    <a:pt x="2" y="2"/>
                  </a:lnTo>
                  <a:lnTo>
                    <a:pt x="0"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4" name="Freeform 1391"/>
            <p:cNvSpPr>
              <a:spLocks/>
            </p:cNvSpPr>
            <p:nvPr userDrawn="1"/>
          </p:nvSpPr>
          <p:spPr bwMode="auto">
            <a:xfrm>
              <a:off x="298" y="201"/>
              <a:ext cx="1"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5" name="Freeform 1392"/>
            <p:cNvSpPr>
              <a:spLocks/>
            </p:cNvSpPr>
            <p:nvPr userDrawn="1"/>
          </p:nvSpPr>
          <p:spPr bwMode="auto">
            <a:xfrm>
              <a:off x="300" y="204"/>
              <a:ext cx="0" cy="1"/>
            </a:xfrm>
            <a:custGeom>
              <a:avLst/>
              <a:gdLst>
                <a:gd name="T0" fmla="*/ 0 w 1"/>
                <a:gd name="T1" fmla="*/ 0 h 3"/>
                <a:gd name="T2" fmla="*/ 0 w 1"/>
                <a:gd name="T3" fmla="*/ 0 h 3"/>
                <a:gd name="T4" fmla="*/ 1 w 1"/>
                <a:gd name="T5" fmla="*/ 1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1"/>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6" name="Freeform 1393"/>
            <p:cNvSpPr>
              <a:spLocks/>
            </p:cNvSpPr>
            <p:nvPr userDrawn="1"/>
          </p:nvSpPr>
          <p:spPr bwMode="auto">
            <a:xfrm>
              <a:off x="298" y="208"/>
              <a:ext cx="0"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1" y="2"/>
                    <a:pt x="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7" name="Freeform 1394"/>
            <p:cNvSpPr>
              <a:spLocks/>
            </p:cNvSpPr>
            <p:nvPr userDrawn="1"/>
          </p:nvSpPr>
          <p:spPr bwMode="auto">
            <a:xfrm>
              <a:off x="298" y="211"/>
              <a:ext cx="0"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8" name="Freeform 1395"/>
            <p:cNvSpPr>
              <a:spLocks/>
            </p:cNvSpPr>
            <p:nvPr userDrawn="1"/>
          </p:nvSpPr>
          <p:spPr bwMode="auto">
            <a:xfrm>
              <a:off x="293" y="208"/>
              <a:ext cx="1" cy="1"/>
            </a:xfrm>
            <a:custGeom>
              <a:avLst/>
              <a:gdLst>
                <a:gd name="T0" fmla="*/ 0 w 1"/>
                <a:gd name="T1" fmla="*/ 0 h 2"/>
                <a:gd name="T2" fmla="*/ 0 w 1"/>
                <a:gd name="T3" fmla="*/ 0 h 2"/>
                <a:gd name="T4" fmla="*/ 1 w 1"/>
                <a:gd name="T5" fmla="*/ 1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1"/>
                  </a:lnTo>
                  <a:lnTo>
                    <a:pt x="0" y="2"/>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9" name="Freeform 1396"/>
            <p:cNvSpPr>
              <a:spLocks/>
            </p:cNvSpPr>
            <p:nvPr userDrawn="1"/>
          </p:nvSpPr>
          <p:spPr bwMode="auto">
            <a:xfrm>
              <a:off x="297" y="210"/>
              <a:ext cx="0" cy="1"/>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0" y="2"/>
                    <a:pt x="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0" name="Freeform 1397"/>
            <p:cNvSpPr>
              <a:spLocks/>
            </p:cNvSpPr>
            <p:nvPr userDrawn="1"/>
          </p:nvSpPr>
          <p:spPr bwMode="auto">
            <a:xfrm>
              <a:off x="294" y="214"/>
              <a:ext cx="3" cy="0"/>
            </a:xfrm>
            <a:custGeom>
              <a:avLst/>
              <a:gdLst>
                <a:gd name="T0" fmla="*/ 0 w 6"/>
                <a:gd name="T1" fmla="*/ 1 h 1"/>
                <a:gd name="T2" fmla="*/ 0 w 6"/>
                <a:gd name="T3" fmla="*/ 1 h 1"/>
                <a:gd name="T4" fmla="*/ 1 w 6"/>
                <a:gd name="T5" fmla="*/ 0 h 1"/>
                <a:gd name="T6" fmla="*/ 6 w 6"/>
                <a:gd name="T7" fmla="*/ 1 h 1"/>
                <a:gd name="T8" fmla="*/ 0 w 6"/>
                <a:gd name="T9" fmla="*/ 1 h 1"/>
              </a:gdLst>
              <a:ahLst/>
              <a:cxnLst>
                <a:cxn ang="0">
                  <a:pos x="T0" y="T1"/>
                </a:cxn>
                <a:cxn ang="0">
                  <a:pos x="T2" y="T3"/>
                </a:cxn>
                <a:cxn ang="0">
                  <a:pos x="T4" y="T5"/>
                </a:cxn>
                <a:cxn ang="0">
                  <a:pos x="T6" y="T7"/>
                </a:cxn>
                <a:cxn ang="0">
                  <a:pos x="T8" y="T9"/>
                </a:cxn>
              </a:cxnLst>
              <a:rect l="0" t="0" r="r" b="b"/>
              <a:pathLst>
                <a:path w="6" h="1">
                  <a:moveTo>
                    <a:pt x="0" y="1"/>
                  </a:moveTo>
                  <a:lnTo>
                    <a:pt x="0" y="1"/>
                  </a:lnTo>
                  <a:cubicBezTo>
                    <a:pt x="1" y="1"/>
                    <a:pt x="1" y="1"/>
                    <a:pt x="1" y="0"/>
                  </a:cubicBezTo>
                  <a:cubicBezTo>
                    <a:pt x="3" y="0"/>
                    <a:pt x="4" y="1"/>
                    <a:pt x="6" y="1"/>
                  </a:cubicBezTo>
                  <a:cubicBezTo>
                    <a:pt x="4" y="1"/>
                    <a:pt x="2"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1" name="Freeform 1398"/>
            <p:cNvSpPr>
              <a:spLocks/>
            </p:cNvSpPr>
            <p:nvPr userDrawn="1"/>
          </p:nvSpPr>
          <p:spPr bwMode="auto">
            <a:xfrm>
              <a:off x="293" y="209"/>
              <a:ext cx="3" cy="2"/>
            </a:xfrm>
            <a:custGeom>
              <a:avLst/>
              <a:gdLst>
                <a:gd name="T0" fmla="*/ 0 w 8"/>
                <a:gd name="T1" fmla="*/ 4 h 5"/>
                <a:gd name="T2" fmla="*/ 0 w 8"/>
                <a:gd name="T3" fmla="*/ 4 h 5"/>
                <a:gd name="T4" fmla="*/ 8 w 8"/>
                <a:gd name="T5" fmla="*/ 0 h 5"/>
                <a:gd name="T6" fmla="*/ 4 w 8"/>
                <a:gd name="T7" fmla="*/ 5 h 5"/>
                <a:gd name="T8" fmla="*/ 2 w 8"/>
                <a:gd name="T9" fmla="*/ 5 h 5"/>
                <a:gd name="T10" fmla="*/ 3 w 8"/>
                <a:gd name="T11" fmla="*/ 4 h 5"/>
                <a:gd name="T12" fmla="*/ 2 w 8"/>
                <a:gd name="T13" fmla="*/ 4 h 5"/>
                <a:gd name="T14" fmla="*/ 0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4"/>
                  </a:moveTo>
                  <a:lnTo>
                    <a:pt x="0" y="4"/>
                  </a:lnTo>
                  <a:cubicBezTo>
                    <a:pt x="2" y="2"/>
                    <a:pt x="5" y="1"/>
                    <a:pt x="8" y="0"/>
                  </a:cubicBezTo>
                  <a:cubicBezTo>
                    <a:pt x="7" y="2"/>
                    <a:pt x="6" y="4"/>
                    <a:pt x="4" y="5"/>
                  </a:cubicBezTo>
                  <a:cubicBezTo>
                    <a:pt x="4" y="5"/>
                    <a:pt x="3" y="5"/>
                    <a:pt x="2" y="5"/>
                  </a:cubicBezTo>
                  <a:cubicBezTo>
                    <a:pt x="2" y="5"/>
                    <a:pt x="2" y="4"/>
                    <a:pt x="3" y="4"/>
                  </a:cubicBezTo>
                  <a:lnTo>
                    <a:pt x="2" y="4"/>
                  </a:lnTo>
                  <a:cubicBezTo>
                    <a:pt x="2" y="4"/>
                    <a:pt x="1" y="4"/>
                    <a:pt x="0"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2" name="Freeform 1399"/>
            <p:cNvSpPr>
              <a:spLocks/>
            </p:cNvSpPr>
            <p:nvPr userDrawn="1"/>
          </p:nvSpPr>
          <p:spPr bwMode="auto">
            <a:xfrm>
              <a:off x="289" y="208"/>
              <a:ext cx="1" cy="2"/>
            </a:xfrm>
            <a:custGeom>
              <a:avLst/>
              <a:gdLst>
                <a:gd name="T0" fmla="*/ 2 w 2"/>
                <a:gd name="T1" fmla="*/ 0 h 3"/>
                <a:gd name="T2" fmla="*/ 2 w 2"/>
                <a:gd name="T3" fmla="*/ 0 h 3"/>
                <a:gd name="T4" fmla="*/ 2 w 2"/>
                <a:gd name="T5" fmla="*/ 2 h 3"/>
                <a:gd name="T6" fmla="*/ 1 w 2"/>
                <a:gd name="T7" fmla="*/ 3 h 3"/>
                <a:gd name="T8" fmla="*/ 0 w 2"/>
                <a:gd name="T9" fmla="*/ 2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cubicBezTo>
                    <a:pt x="2" y="1"/>
                    <a:pt x="2" y="1"/>
                    <a:pt x="2" y="2"/>
                  </a:cubicBezTo>
                  <a:cubicBezTo>
                    <a:pt x="1" y="2"/>
                    <a:pt x="1" y="3"/>
                    <a:pt x="1" y="3"/>
                  </a:cubicBezTo>
                  <a:cubicBezTo>
                    <a:pt x="1" y="3"/>
                    <a:pt x="1" y="2"/>
                    <a:pt x="0" y="2"/>
                  </a:cubicBezTo>
                  <a:cubicBezTo>
                    <a:pt x="1" y="1"/>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3" name="Freeform 1400"/>
            <p:cNvSpPr>
              <a:spLocks/>
            </p:cNvSpPr>
            <p:nvPr userDrawn="1"/>
          </p:nvSpPr>
          <p:spPr bwMode="auto">
            <a:xfrm>
              <a:off x="291" y="210"/>
              <a:ext cx="1" cy="1"/>
            </a:xfrm>
            <a:custGeom>
              <a:avLst/>
              <a:gdLst>
                <a:gd name="T0" fmla="*/ 3 w 3"/>
                <a:gd name="T1" fmla="*/ 0 h 4"/>
                <a:gd name="T2" fmla="*/ 3 w 3"/>
                <a:gd name="T3" fmla="*/ 0 h 4"/>
                <a:gd name="T4" fmla="*/ 2 w 3"/>
                <a:gd name="T5" fmla="*/ 3 h 4"/>
                <a:gd name="T6" fmla="*/ 0 w 3"/>
                <a:gd name="T7" fmla="*/ 4 h 4"/>
                <a:gd name="T8" fmla="*/ 1 w 3"/>
                <a:gd name="T9" fmla="*/ 1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lnTo>
                    <a:pt x="3" y="0"/>
                  </a:lnTo>
                  <a:cubicBezTo>
                    <a:pt x="2" y="1"/>
                    <a:pt x="2" y="2"/>
                    <a:pt x="2" y="3"/>
                  </a:cubicBezTo>
                  <a:cubicBezTo>
                    <a:pt x="1" y="3"/>
                    <a:pt x="1" y="4"/>
                    <a:pt x="0" y="4"/>
                  </a:cubicBezTo>
                  <a:cubicBezTo>
                    <a:pt x="1" y="3"/>
                    <a:pt x="1" y="2"/>
                    <a:pt x="1" y="1"/>
                  </a:cubicBezTo>
                  <a:cubicBezTo>
                    <a:pt x="2" y="1"/>
                    <a:pt x="2" y="0"/>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4" name="Freeform 1401"/>
            <p:cNvSpPr>
              <a:spLocks/>
            </p:cNvSpPr>
            <p:nvPr userDrawn="1"/>
          </p:nvSpPr>
          <p:spPr bwMode="auto">
            <a:xfrm>
              <a:off x="292" y="211"/>
              <a:ext cx="4" cy="2"/>
            </a:xfrm>
            <a:custGeom>
              <a:avLst/>
              <a:gdLst>
                <a:gd name="T0" fmla="*/ 2 w 8"/>
                <a:gd name="T1" fmla="*/ 1 h 4"/>
                <a:gd name="T2" fmla="*/ 2 w 8"/>
                <a:gd name="T3" fmla="*/ 1 h 4"/>
                <a:gd name="T4" fmla="*/ 8 w 8"/>
                <a:gd name="T5" fmla="*/ 1 h 4"/>
                <a:gd name="T6" fmla="*/ 4 w 8"/>
                <a:gd name="T7" fmla="*/ 4 h 4"/>
                <a:gd name="T8" fmla="*/ 0 w 8"/>
                <a:gd name="T9" fmla="*/ 4 h 4"/>
                <a:gd name="T10" fmla="*/ 2 w 8"/>
                <a:gd name="T11" fmla="*/ 1 h 4"/>
              </a:gdLst>
              <a:ahLst/>
              <a:cxnLst>
                <a:cxn ang="0">
                  <a:pos x="T0" y="T1"/>
                </a:cxn>
                <a:cxn ang="0">
                  <a:pos x="T2" y="T3"/>
                </a:cxn>
                <a:cxn ang="0">
                  <a:pos x="T4" y="T5"/>
                </a:cxn>
                <a:cxn ang="0">
                  <a:pos x="T6" y="T7"/>
                </a:cxn>
                <a:cxn ang="0">
                  <a:pos x="T8" y="T9"/>
                </a:cxn>
                <a:cxn ang="0">
                  <a:pos x="T10" y="T11"/>
                </a:cxn>
              </a:cxnLst>
              <a:rect l="0" t="0" r="r" b="b"/>
              <a:pathLst>
                <a:path w="8" h="4">
                  <a:moveTo>
                    <a:pt x="2" y="1"/>
                  </a:moveTo>
                  <a:lnTo>
                    <a:pt x="2" y="1"/>
                  </a:lnTo>
                  <a:cubicBezTo>
                    <a:pt x="4" y="1"/>
                    <a:pt x="7" y="0"/>
                    <a:pt x="8" y="1"/>
                  </a:cubicBezTo>
                  <a:cubicBezTo>
                    <a:pt x="7" y="2"/>
                    <a:pt x="6" y="3"/>
                    <a:pt x="4" y="4"/>
                  </a:cubicBezTo>
                  <a:cubicBezTo>
                    <a:pt x="3" y="4"/>
                    <a:pt x="1" y="4"/>
                    <a:pt x="0" y="4"/>
                  </a:cubicBezTo>
                  <a:cubicBezTo>
                    <a:pt x="1" y="3"/>
                    <a:pt x="2" y="2"/>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5" name="Freeform 1402"/>
            <p:cNvSpPr>
              <a:spLocks/>
            </p:cNvSpPr>
            <p:nvPr userDrawn="1"/>
          </p:nvSpPr>
          <p:spPr bwMode="auto">
            <a:xfrm>
              <a:off x="289" y="208"/>
              <a:ext cx="2" cy="5"/>
            </a:xfrm>
            <a:custGeom>
              <a:avLst/>
              <a:gdLst>
                <a:gd name="T0" fmla="*/ 1 w 5"/>
                <a:gd name="T1" fmla="*/ 5 h 11"/>
                <a:gd name="T2" fmla="*/ 1 w 5"/>
                <a:gd name="T3" fmla="*/ 5 h 11"/>
                <a:gd name="T4" fmla="*/ 5 w 5"/>
                <a:gd name="T5" fmla="*/ 0 h 11"/>
                <a:gd name="T6" fmla="*/ 3 w 5"/>
                <a:gd name="T7" fmla="*/ 8 h 11"/>
                <a:gd name="T8" fmla="*/ 0 w 5"/>
                <a:gd name="T9" fmla="*/ 11 h 11"/>
                <a:gd name="T10" fmla="*/ 1 w 5"/>
                <a:gd name="T11" fmla="*/ 6 h 11"/>
                <a:gd name="T12" fmla="*/ 1 w 5"/>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5"/>
                  </a:moveTo>
                  <a:lnTo>
                    <a:pt x="1" y="5"/>
                  </a:lnTo>
                  <a:cubicBezTo>
                    <a:pt x="2" y="3"/>
                    <a:pt x="3" y="1"/>
                    <a:pt x="5" y="0"/>
                  </a:cubicBezTo>
                  <a:cubicBezTo>
                    <a:pt x="5" y="3"/>
                    <a:pt x="4" y="5"/>
                    <a:pt x="3" y="8"/>
                  </a:cubicBezTo>
                  <a:cubicBezTo>
                    <a:pt x="2" y="9"/>
                    <a:pt x="1" y="10"/>
                    <a:pt x="0" y="11"/>
                  </a:cubicBezTo>
                  <a:cubicBezTo>
                    <a:pt x="1" y="9"/>
                    <a:pt x="1" y="7"/>
                    <a:pt x="1" y="6"/>
                  </a:cubicBezTo>
                  <a:lnTo>
                    <a:pt x="1"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6" name="Freeform 1403"/>
            <p:cNvSpPr>
              <a:spLocks/>
            </p:cNvSpPr>
            <p:nvPr userDrawn="1"/>
          </p:nvSpPr>
          <p:spPr bwMode="auto">
            <a:xfrm>
              <a:off x="290" y="213"/>
              <a:ext cx="5" cy="1"/>
            </a:xfrm>
            <a:custGeom>
              <a:avLst/>
              <a:gdLst>
                <a:gd name="T0" fmla="*/ 11 w 11"/>
                <a:gd name="T1" fmla="*/ 1 h 3"/>
                <a:gd name="T2" fmla="*/ 11 w 11"/>
                <a:gd name="T3" fmla="*/ 1 h 3"/>
                <a:gd name="T4" fmla="*/ 7 w 11"/>
                <a:gd name="T5" fmla="*/ 3 h 3"/>
                <a:gd name="T6" fmla="*/ 1 w 11"/>
                <a:gd name="T7" fmla="*/ 3 h 3"/>
                <a:gd name="T8" fmla="*/ 0 w 11"/>
                <a:gd name="T9" fmla="*/ 3 h 3"/>
                <a:gd name="T10" fmla="*/ 11 w 11"/>
                <a:gd name="T11" fmla="*/ 1 h 3"/>
              </a:gdLst>
              <a:ahLst/>
              <a:cxnLst>
                <a:cxn ang="0">
                  <a:pos x="T0" y="T1"/>
                </a:cxn>
                <a:cxn ang="0">
                  <a:pos x="T2" y="T3"/>
                </a:cxn>
                <a:cxn ang="0">
                  <a:pos x="T4" y="T5"/>
                </a:cxn>
                <a:cxn ang="0">
                  <a:pos x="T6" y="T7"/>
                </a:cxn>
                <a:cxn ang="0">
                  <a:pos x="T8" y="T9"/>
                </a:cxn>
                <a:cxn ang="0">
                  <a:pos x="T10" y="T11"/>
                </a:cxn>
              </a:cxnLst>
              <a:rect l="0" t="0" r="r" b="b"/>
              <a:pathLst>
                <a:path w="11" h="3">
                  <a:moveTo>
                    <a:pt x="11" y="1"/>
                  </a:moveTo>
                  <a:lnTo>
                    <a:pt x="11" y="1"/>
                  </a:lnTo>
                  <a:cubicBezTo>
                    <a:pt x="10" y="2"/>
                    <a:pt x="9" y="3"/>
                    <a:pt x="7" y="3"/>
                  </a:cubicBezTo>
                  <a:cubicBezTo>
                    <a:pt x="5" y="3"/>
                    <a:pt x="3" y="3"/>
                    <a:pt x="1" y="3"/>
                  </a:cubicBezTo>
                  <a:lnTo>
                    <a:pt x="0" y="3"/>
                  </a:lnTo>
                  <a:cubicBezTo>
                    <a:pt x="3" y="1"/>
                    <a:pt x="7" y="0"/>
                    <a:pt x="1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7" name="Freeform 1404"/>
            <p:cNvSpPr>
              <a:spLocks/>
            </p:cNvSpPr>
            <p:nvPr userDrawn="1"/>
          </p:nvSpPr>
          <p:spPr bwMode="auto">
            <a:xfrm>
              <a:off x="289" y="211"/>
              <a:ext cx="4" cy="3"/>
            </a:xfrm>
            <a:custGeom>
              <a:avLst/>
              <a:gdLst>
                <a:gd name="T0" fmla="*/ 9 w 9"/>
                <a:gd name="T1" fmla="*/ 0 h 7"/>
                <a:gd name="T2" fmla="*/ 9 w 9"/>
                <a:gd name="T3" fmla="*/ 0 h 7"/>
                <a:gd name="T4" fmla="*/ 0 w 9"/>
                <a:gd name="T5" fmla="*/ 7 h 7"/>
                <a:gd name="T6" fmla="*/ 9 w 9"/>
                <a:gd name="T7" fmla="*/ 0 h 7"/>
              </a:gdLst>
              <a:ahLst/>
              <a:cxnLst>
                <a:cxn ang="0">
                  <a:pos x="T0" y="T1"/>
                </a:cxn>
                <a:cxn ang="0">
                  <a:pos x="T2" y="T3"/>
                </a:cxn>
                <a:cxn ang="0">
                  <a:pos x="T4" y="T5"/>
                </a:cxn>
                <a:cxn ang="0">
                  <a:pos x="T6" y="T7"/>
                </a:cxn>
              </a:cxnLst>
              <a:rect l="0" t="0" r="r" b="b"/>
              <a:pathLst>
                <a:path w="9" h="7">
                  <a:moveTo>
                    <a:pt x="9" y="0"/>
                  </a:moveTo>
                  <a:lnTo>
                    <a:pt x="9" y="0"/>
                  </a:lnTo>
                  <a:cubicBezTo>
                    <a:pt x="8" y="3"/>
                    <a:pt x="4" y="6"/>
                    <a:pt x="0" y="7"/>
                  </a:cubicBezTo>
                  <a:cubicBezTo>
                    <a:pt x="1" y="3"/>
                    <a:pt x="5" y="0"/>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8" name="Freeform 1405"/>
            <p:cNvSpPr>
              <a:spLocks/>
            </p:cNvSpPr>
            <p:nvPr userDrawn="1"/>
          </p:nvSpPr>
          <p:spPr bwMode="auto">
            <a:xfrm>
              <a:off x="286" y="208"/>
              <a:ext cx="1" cy="1"/>
            </a:xfrm>
            <a:custGeom>
              <a:avLst/>
              <a:gdLst>
                <a:gd name="T0" fmla="*/ 0 w 1"/>
                <a:gd name="T1" fmla="*/ 2 h 2"/>
                <a:gd name="T2" fmla="*/ 0 w 1"/>
                <a:gd name="T3" fmla="*/ 2 h 2"/>
                <a:gd name="T4" fmla="*/ 0 w 1"/>
                <a:gd name="T5" fmla="*/ 0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lnTo>
                    <a:pt x="0" y="0"/>
                  </a:lnTo>
                  <a:lnTo>
                    <a:pt x="1" y="0"/>
                  </a:lnTo>
                  <a:cubicBezTo>
                    <a:pt x="1" y="1"/>
                    <a:pt x="0" y="1"/>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9" name="Freeform 1406"/>
            <p:cNvSpPr>
              <a:spLocks/>
            </p:cNvSpPr>
            <p:nvPr userDrawn="1"/>
          </p:nvSpPr>
          <p:spPr bwMode="auto">
            <a:xfrm>
              <a:off x="277" y="208"/>
              <a:ext cx="0" cy="2"/>
            </a:xfrm>
            <a:custGeom>
              <a:avLst/>
              <a:gdLst>
                <a:gd name="T0" fmla="*/ 0 w 2"/>
                <a:gd name="T1" fmla="*/ 2 h 5"/>
                <a:gd name="T2" fmla="*/ 0 w 2"/>
                <a:gd name="T3" fmla="*/ 2 h 5"/>
                <a:gd name="T4" fmla="*/ 0 w 2"/>
                <a:gd name="T5" fmla="*/ 1 h 5"/>
                <a:gd name="T6" fmla="*/ 0 w 2"/>
                <a:gd name="T7" fmla="*/ 0 h 5"/>
                <a:gd name="T8" fmla="*/ 2 w 2"/>
                <a:gd name="T9" fmla="*/ 3 h 5"/>
                <a:gd name="T10" fmla="*/ 1 w 2"/>
                <a:gd name="T11" fmla="*/ 5 h 5"/>
                <a:gd name="T12" fmla="*/ 0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2"/>
                  </a:moveTo>
                  <a:lnTo>
                    <a:pt x="0" y="2"/>
                  </a:lnTo>
                  <a:cubicBezTo>
                    <a:pt x="0" y="1"/>
                    <a:pt x="0" y="1"/>
                    <a:pt x="0" y="1"/>
                  </a:cubicBezTo>
                  <a:lnTo>
                    <a:pt x="0" y="0"/>
                  </a:lnTo>
                  <a:cubicBezTo>
                    <a:pt x="1" y="1"/>
                    <a:pt x="1" y="2"/>
                    <a:pt x="2" y="3"/>
                  </a:cubicBezTo>
                  <a:cubicBezTo>
                    <a:pt x="2" y="4"/>
                    <a:pt x="2" y="4"/>
                    <a:pt x="1" y="5"/>
                  </a:cubicBezTo>
                  <a:cubicBezTo>
                    <a:pt x="1" y="4"/>
                    <a:pt x="0"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0" name="Freeform 1407"/>
            <p:cNvSpPr>
              <a:spLocks/>
            </p:cNvSpPr>
            <p:nvPr userDrawn="1"/>
          </p:nvSpPr>
          <p:spPr bwMode="auto">
            <a:xfrm>
              <a:off x="276" y="205"/>
              <a:ext cx="1" cy="2"/>
            </a:xfrm>
            <a:custGeom>
              <a:avLst/>
              <a:gdLst>
                <a:gd name="T0" fmla="*/ 1 w 4"/>
                <a:gd name="T1" fmla="*/ 6 h 6"/>
                <a:gd name="T2" fmla="*/ 1 w 4"/>
                <a:gd name="T3" fmla="*/ 6 h 6"/>
                <a:gd name="T4" fmla="*/ 0 w 4"/>
                <a:gd name="T5" fmla="*/ 2 h 6"/>
                <a:gd name="T6" fmla="*/ 1 w 4"/>
                <a:gd name="T7" fmla="*/ 0 h 6"/>
                <a:gd name="T8" fmla="*/ 4 w 4"/>
                <a:gd name="T9" fmla="*/ 3 h 6"/>
                <a:gd name="T10" fmla="*/ 2 w 4"/>
                <a:gd name="T11" fmla="*/ 6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1" y="6"/>
                  </a:lnTo>
                  <a:cubicBezTo>
                    <a:pt x="1" y="5"/>
                    <a:pt x="0" y="3"/>
                    <a:pt x="0" y="2"/>
                  </a:cubicBezTo>
                  <a:lnTo>
                    <a:pt x="1" y="0"/>
                  </a:lnTo>
                  <a:cubicBezTo>
                    <a:pt x="2" y="1"/>
                    <a:pt x="3" y="2"/>
                    <a:pt x="4" y="3"/>
                  </a:cubicBezTo>
                  <a:cubicBezTo>
                    <a:pt x="3" y="4"/>
                    <a:pt x="2" y="5"/>
                    <a:pt x="2" y="6"/>
                  </a:cubicBezTo>
                  <a:lnTo>
                    <a:pt x="1" y="6"/>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1" name="Freeform 1408"/>
            <p:cNvSpPr>
              <a:spLocks/>
            </p:cNvSpPr>
            <p:nvPr userDrawn="1"/>
          </p:nvSpPr>
          <p:spPr bwMode="auto">
            <a:xfrm>
              <a:off x="276" y="204"/>
              <a:ext cx="0" cy="1"/>
            </a:xfrm>
            <a:custGeom>
              <a:avLst/>
              <a:gdLst>
                <a:gd name="T0" fmla="*/ 0 w 1"/>
                <a:gd name="T1" fmla="*/ 2 h 2"/>
                <a:gd name="T2" fmla="*/ 0 w 1"/>
                <a:gd name="T3" fmla="*/ 2 h 2"/>
                <a:gd name="T4" fmla="*/ 0 w 1"/>
                <a:gd name="T5" fmla="*/ 0 h 2"/>
                <a:gd name="T6" fmla="*/ 1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cubicBezTo>
                    <a:pt x="0" y="1"/>
                    <a:pt x="0" y="0"/>
                    <a:pt x="0" y="0"/>
                  </a:cubicBezTo>
                  <a:lnTo>
                    <a:pt x="1" y="1"/>
                  </a:lnTo>
                  <a:lnTo>
                    <a:pt x="0"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2" name="Freeform 1409"/>
            <p:cNvSpPr>
              <a:spLocks/>
            </p:cNvSpPr>
            <p:nvPr userDrawn="1"/>
          </p:nvSpPr>
          <p:spPr bwMode="auto">
            <a:xfrm>
              <a:off x="276" y="201"/>
              <a:ext cx="1" cy="3"/>
            </a:xfrm>
            <a:custGeom>
              <a:avLst/>
              <a:gdLst>
                <a:gd name="T0" fmla="*/ 0 w 3"/>
                <a:gd name="T1" fmla="*/ 5 h 6"/>
                <a:gd name="T2" fmla="*/ 0 w 3"/>
                <a:gd name="T3" fmla="*/ 5 h 6"/>
                <a:gd name="T4" fmla="*/ 2 w 3"/>
                <a:gd name="T5" fmla="*/ 0 h 6"/>
                <a:gd name="T6" fmla="*/ 3 w 3"/>
                <a:gd name="T7" fmla="*/ 2 h 6"/>
                <a:gd name="T8" fmla="*/ 0 w 3"/>
                <a:gd name="T9" fmla="*/ 6 h 6"/>
                <a:gd name="T10" fmla="*/ 0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0" y="5"/>
                  </a:moveTo>
                  <a:lnTo>
                    <a:pt x="0" y="5"/>
                  </a:lnTo>
                  <a:cubicBezTo>
                    <a:pt x="0" y="3"/>
                    <a:pt x="1" y="2"/>
                    <a:pt x="2" y="0"/>
                  </a:cubicBezTo>
                  <a:cubicBezTo>
                    <a:pt x="2" y="1"/>
                    <a:pt x="2" y="1"/>
                    <a:pt x="3" y="2"/>
                  </a:cubicBezTo>
                  <a:cubicBezTo>
                    <a:pt x="2" y="3"/>
                    <a:pt x="1" y="4"/>
                    <a:pt x="0" y="6"/>
                  </a:cubicBezTo>
                  <a:lnTo>
                    <a:pt x="0"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3" name="Freeform 1410"/>
            <p:cNvSpPr>
              <a:spLocks/>
            </p:cNvSpPr>
            <p:nvPr userDrawn="1"/>
          </p:nvSpPr>
          <p:spPr bwMode="auto">
            <a:xfrm>
              <a:off x="277" y="200"/>
              <a:ext cx="2" cy="2"/>
            </a:xfrm>
            <a:custGeom>
              <a:avLst/>
              <a:gdLst>
                <a:gd name="T0" fmla="*/ 0 w 4"/>
                <a:gd name="T1" fmla="*/ 3 h 4"/>
                <a:gd name="T2" fmla="*/ 0 w 4"/>
                <a:gd name="T3" fmla="*/ 3 h 4"/>
                <a:gd name="T4" fmla="*/ 1 w 4"/>
                <a:gd name="T5" fmla="*/ 3 h 4"/>
                <a:gd name="T6" fmla="*/ 4 w 4"/>
                <a:gd name="T7" fmla="*/ 0 h 4"/>
                <a:gd name="T8" fmla="*/ 4 w 4"/>
                <a:gd name="T9" fmla="*/ 1 h 4"/>
                <a:gd name="T10" fmla="*/ 1 w 4"/>
                <a:gd name="T11" fmla="*/ 4 h 4"/>
                <a:gd name="T12" fmla="*/ 0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3"/>
                  </a:moveTo>
                  <a:lnTo>
                    <a:pt x="0" y="3"/>
                  </a:lnTo>
                  <a:lnTo>
                    <a:pt x="1" y="3"/>
                  </a:lnTo>
                  <a:cubicBezTo>
                    <a:pt x="2" y="2"/>
                    <a:pt x="3" y="1"/>
                    <a:pt x="4" y="0"/>
                  </a:cubicBezTo>
                  <a:lnTo>
                    <a:pt x="4" y="1"/>
                  </a:lnTo>
                  <a:cubicBezTo>
                    <a:pt x="3" y="2"/>
                    <a:pt x="2" y="3"/>
                    <a:pt x="1" y="4"/>
                  </a:cubicBez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4" name="Freeform 1411"/>
            <p:cNvSpPr>
              <a:spLocks/>
            </p:cNvSpPr>
            <p:nvPr userDrawn="1"/>
          </p:nvSpPr>
          <p:spPr bwMode="auto">
            <a:xfrm>
              <a:off x="279" y="200"/>
              <a:ext cx="0"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lnTo>
                    <a:pt x="0" y="0"/>
                  </a:lnTo>
                  <a:lnTo>
                    <a:pt x="1" y="0"/>
                  </a:lnTo>
                  <a:lnTo>
                    <a:pt x="0"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5" name="Freeform 1412"/>
            <p:cNvSpPr>
              <a:spLocks/>
            </p:cNvSpPr>
            <p:nvPr userDrawn="1"/>
          </p:nvSpPr>
          <p:spPr bwMode="auto">
            <a:xfrm>
              <a:off x="279" y="199"/>
              <a:ext cx="2" cy="3"/>
            </a:xfrm>
            <a:custGeom>
              <a:avLst/>
              <a:gdLst>
                <a:gd name="T0" fmla="*/ 1 w 5"/>
                <a:gd name="T1" fmla="*/ 1 h 6"/>
                <a:gd name="T2" fmla="*/ 1 w 5"/>
                <a:gd name="T3" fmla="*/ 1 h 6"/>
                <a:gd name="T4" fmla="*/ 3 w 5"/>
                <a:gd name="T5" fmla="*/ 0 h 6"/>
                <a:gd name="T6" fmla="*/ 5 w 5"/>
                <a:gd name="T7" fmla="*/ 3 h 6"/>
                <a:gd name="T8" fmla="*/ 2 w 5"/>
                <a:gd name="T9" fmla="*/ 6 h 6"/>
                <a:gd name="T10" fmla="*/ 0 w 5"/>
                <a:gd name="T11" fmla="*/ 3 h 6"/>
                <a:gd name="T12" fmla="*/ 1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1" y="1"/>
                  </a:moveTo>
                  <a:lnTo>
                    <a:pt x="1" y="1"/>
                  </a:lnTo>
                  <a:cubicBezTo>
                    <a:pt x="2" y="1"/>
                    <a:pt x="2" y="1"/>
                    <a:pt x="3" y="0"/>
                  </a:cubicBezTo>
                  <a:cubicBezTo>
                    <a:pt x="3" y="1"/>
                    <a:pt x="4" y="2"/>
                    <a:pt x="5" y="3"/>
                  </a:cubicBezTo>
                  <a:cubicBezTo>
                    <a:pt x="4" y="4"/>
                    <a:pt x="3" y="5"/>
                    <a:pt x="2" y="6"/>
                  </a:cubicBezTo>
                  <a:cubicBezTo>
                    <a:pt x="1" y="5"/>
                    <a:pt x="0" y="4"/>
                    <a:pt x="0" y="3"/>
                  </a:cubicBezTo>
                  <a:cubicBezTo>
                    <a:pt x="0" y="2"/>
                    <a:pt x="1" y="2"/>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6" name="Freeform 1413"/>
            <p:cNvSpPr>
              <a:spLocks/>
            </p:cNvSpPr>
            <p:nvPr userDrawn="1"/>
          </p:nvSpPr>
          <p:spPr bwMode="auto">
            <a:xfrm>
              <a:off x="281" y="199"/>
              <a:ext cx="2" cy="1"/>
            </a:xfrm>
            <a:custGeom>
              <a:avLst/>
              <a:gdLst>
                <a:gd name="T0" fmla="*/ 0 w 5"/>
                <a:gd name="T1" fmla="*/ 1 h 4"/>
                <a:gd name="T2" fmla="*/ 0 w 5"/>
                <a:gd name="T3" fmla="*/ 1 h 4"/>
                <a:gd name="T4" fmla="*/ 5 w 5"/>
                <a:gd name="T5" fmla="*/ 0 h 4"/>
                <a:gd name="T6" fmla="*/ 5 w 5"/>
                <a:gd name="T7" fmla="*/ 1 h 4"/>
                <a:gd name="T8" fmla="*/ 2 w 5"/>
                <a:gd name="T9" fmla="*/ 4 h 4"/>
                <a:gd name="T10" fmla="*/ 0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0" y="1"/>
                  </a:moveTo>
                  <a:lnTo>
                    <a:pt x="0" y="1"/>
                  </a:lnTo>
                  <a:cubicBezTo>
                    <a:pt x="2" y="1"/>
                    <a:pt x="3" y="0"/>
                    <a:pt x="5" y="0"/>
                  </a:cubicBezTo>
                  <a:lnTo>
                    <a:pt x="5" y="1"/>
                  </a:lnTo>
                  <a:cubicBezTo>
                    <a:pt x="4" y="2"/>
                    <a:pt x="3" y="3"/>
                    <a:pt x="2" y="4"/>
                  </a:cubicBezTo>
                  <a:cubicBezTo>
                    <a:pt x="2" y="3"/>
                    <a:pt x="1" y="2"/>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7" name="Freeform 1414"/>
            <p:cNvSpPr>
              <a:spLocks/>
            </p:cNvSpPr>
            <p:nvPr userDrawn="1"/>
          </p:nvSpPr>
          <p:spPr bwMode="auto">
            <a:xfrm>
              <a:off x="282" y="200"/>
              <a:ext cx="1" cy="2"/>
            </a:xfrm>
            <a:custGeom>
              <a:avLst/>
              <a:gdLst>
                <a:gd name="T0" fmla="*/ 2 w 3"/>
                <a:gd name="T1" fmla="*/ 0 h 6"/>
                <a:gd name="T2" fmla="*/ 2 w 3"/>
                <a:gd name="T3" fmla="*/ 0 h 6"/>
                <a:gd name="T4" fmla="*/ 3 w 3"/>
                <a:gd name="T5" fmla="*/ 5 h 6"/>
                <a:gd name="T6" fmla="*/ 2 w 3"/>
                <a:gd name="T7" fmla="*/ 6 h 6"/>
                <a:gd name="T8" fmla="*/ 0 w 3"/>
                <a:gd name="T9" fmla="*/ 2 h 6"/>
                <a:gd name="T10" fmla="*/ 2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2" y="0"/>
                  </a:moveTo>
                  <a:lnTo>
                    <a:pt x="2" y="0"/>
                  </a:lnTo>
                  <a:lnTo>
                    <a:pt x="3" y="5"/>
                  </a:lnTo>
                  <a:lnTo>
                    <a:pt x="2" y="6"/>
                  </a:lnTo>
                  <a:cubicBezTo>
                    <a:pt x="1" y="5"/>
                    <a:pt x="0" y="3"/>
                    <a:pt x="0" y="2"/>
                  </a:cubicBezTo>
                  <a:cubicBezTo>
                    <a:pt x="0" y="2"/>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8" name="Freeform 1415"/>
            <p:cNvSpPr>
              <a:spLocks/>
            </p:cNvSpPr>
            <p:nvPr userDrawn="1"/>
          </p:nvSpPr>
          <p:spPr bwMode="auto">
            <a:xfrm>
              <a:off x="283" y="202"/>
              <a:ext cx="0" cy="1"/>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lnTo>
                    <a:pt x="0"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9" name="Freeform 1416"/>
            <p:cNvSpPr>
              <a:spLocks/>
            </p:cNvSpPr>
            <p:nvPr userDrawn="1"/>
          </p:nvSpPr>
          <p:spPr bwMode="auto">
            <a:xfrm>
              <a:off x="281" y="203"/>
              <a:ext cx="3" cy="2"/>
            </a:xfrm>
            <a:custGeom>
              <a:avLst/>
              <a:gdLst>
                <a:gd name="T0" fmla="*/ 5 w 5"/>
                <a:gd name="T1" fmla="*/ 1 h 6"/>
                <a:gd name="T2" fmla="*/ 5 w 5"/>
                <a:gd name="T3" fmla="*/ 1 h 6"/>
                <a:gd name="T4" fmla="*/ 5 w 5"/>
                <a:gd name="T5" fmla="*/ 3 h 6"/>
                <a:gd name="T6" fmla="*/ 3 w 5"/>
                <a:gd name="T7" fmla="*/ 6 h 6"/>
                <a:gd name="T8" fmla="*/ 0 w 5"/>
                <a:gd name="T9" fmla="*/ 3 h 6"/>
                <a:gd name="T10" fmla="*/ 3 w 5"/>
                <a:gd name="T11" fmla="*/ 0 h 6"/>
                <a:gd name="T12" fmla="*/ 5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1"/>
                  </a:moveTo>
                  <a:lnTo>
                    <a:pt x="5" y="1"/>
                  </a:lnTo>
                  <a:lnTo>
                    <a:pt x="5" y="3"/>
                  </a:lnTo>
                  <a:cubicBezTo>
                    <a:pt x="4" y="4"/>
                    <a:pt x="4" y="5"/>
                    <a:pt x="3" y="6"/>
                  </a:cubicBezTo>
                  <a:cubicBezTo>
                    <a:pt x="2" y="5"/>
                    <a:pt x="1" y="4"/>
                    <a:pt x="0" y="3"/>
                  </a:cubicBezTo>
                  <a:cubicBezTo>
                    <a:pt x="1" y="2"/>
                    <a:pt x="2" y="1"/>
                    <a:pt x="3" y="0"/>
                  </a:cubicBezTo>
                  <a:cubicBezTo>
                    <a:pt x="4" y="0"/>
                    <a:pt x="4" y="1"/>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0" name="Freeform 1417"/>
            <p:cNvSpPr>
              <a:spLocks/>
            </p:cNvSpPr>
            <p:nvPr userDrawn="1"/>
          </p:nvSpPr>
          <p:spPr bwMode="auto">
            <a:xfrm>
              <a:off x="283" y="205"/>
              <a:ext cx="1" cy="2"/>
            </a:xfrm>
            <a:custGeom>
              <a:avLst/>
              <a:gdLst>
                <a:gd name="T0" fmla="*/ 2 w 3"/>
                <a:gd name="T1" fmla="*/ 0 h 5"/>
                <a:gd name="T2" fmla="*/ 2 w 3"/>
                <a:gd name="T3" fmla="*/ 0 h 5"/>
                <a:gd name="T4" fmla="*/ 3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2" y="0"/>
                  </a:lnTo>
                  <a:lnTo>
                    <a:pt x="3" y="5"/>
                  </a:lnTo>
                  <a:cubicBezTo>
                    <a:pt x="2" y="4"/>
                    <a:pt x="1" y="3"/>
                    <a:pt x="0" y="2"/>
                  </a:cubicBezTo>
                  <a:cubicBezTo>
                    <a:pt x="1" y="1"/>
                    <a:pt x="2"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1" name="Freeform 1418"/>
            <p:cNvSpPr>
              <a:spLocks/>
            </p:cNvSpPr>
            <p:nvPr userDrawn="1"/>
          </p:nvSpPr>
          <p:spPr bwMode="auto">
            <a:xfrm>
              <a:off x="283" y="207"/>
              <a:ext cx="2" cy="3"/>
            </a:xfrm>
            <a:custGeom>
              <a:avLst/>
              <a:gdLst>
                <a:gd name="T0" fmla="*/ 2 w 3"/>
                <a:gd name="T1" fmla="*/ 0 h 5"/>
                <a:gd name="T2" fmla="*/ 2 w 3"/>
                <a:gd name="T3" fmla="*/ 0 h 5"/>
                <a:gd name="T4" fmla="*/ 3 w 3"/>
                <a:gd name="T5" fmla="*/ 4 h 5"/>
                <a:gd name="T6" fmla="*/ 3 w 3"/>
                <a:gd name="T7" fmla="*/ 4 h 5"/>
                <a:gd name="T8" fmla="*/ 2 w 3"/>
                <a:gd name="T9" fmla="*/ 4 h 5"/>
                <a:gd name="T10" fmla="*/ 2 w 3"/>
                <a:gd name="T11" fmla="*/ 5 h 5"/>
                <a:gd name="T12" fmla="*/ 0 w 3"/>
                <a:gd name="T13" fmla="*/ 2 h 5"/>
                <a:gd name="T14" fmla="*/ 2 w 3"/>
                <a:gd name="T15" fmla="*/ 0 h 5"/>
                <a:gd name="T16" fmla="*/ 2 w 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0"/>
                  </a:moveTo>
                  <a:lnTo>
                    <a:pt x="2" y="0"/>
                  </a:lnTo>
                  <a:lnTo>
                    <a:pt x="3" y="4"/>
                  </a:lnTo>
                  <a:lnTo>
                    <a:pt x="3" y="4"/>
                  </a:lnTo>
                  <a:lnTo>
                    <a:pt x="2" y="4"/>
                  </a:lnTo>
                  <a:lnTo>
                    <a:pt x="2" y="5"/>
                  </a:lnTo>
                  <a:cubicBezTo>
                    <a:pt x="1" y="4"/>
                    <a:pt x="0" y="3"/>
                    <a:pt x="0" y="2"/>
                  </a:cubicBezTo>
                  <a:cubicBezTo>
                    <a:pt x="0" y="1"/>
                    <a:pt x="1" y="0"/>
                    <a:pt x="2" y="0"/>
                  </a:cubicBez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2" name="Freeform 1419"/>
            <p:cNvSpPr>
              <a:spLocks/>
            </p:cNvSpPr>
            <p:nvPr userDrawn="1"/>
          </p:nvSpPr>
          <p:spPr bwMode="auto">
            <a:xfrm>
              <a:off x="284" y="210"/>
              <a:ext cx="1" cy="0"/>
            </a:xfrm>
            <a:custGeom>
              <a:avLst/>
              <a:gdLst>
                <a:gd name="T0" fmla="*/ 0 w 1"/>
                <a:gd name="T1" fmla="*/ 1 h 2"/>
                <a:gd name="T2" fmla="*/ 0 w 1"/>
                <a:gd name="T3" fmla="*/ 1 h 2"/>
                <a:gd name="T4" fmla="*/ 0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lnTo>
                    <a:pt x="0" y="1"/>
                  </a:lnTo>
                  <a:lnTo>
                    <a:pt x="0" y="0"/>
                  </a:lnTo>
                  <a:cubicBezTo>
                    <a:pt x="0" y="1"/>
                    <a:pt x="1" y="1"/>
                    <a:pt x="1" y="2"/>
                  </a:cubicBezTo>
                  <a:cubicBezTo>
                    <a:pt x="1"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3" name="Freeform 1420"/>
            <p:cNvSpPr>
              <a:spLocks/>
            </p:cNvSpPr>
            <p:nvPr userDrawn="1"/>
          </p:nvSpPr>
          <p:spPr bwMode="auto">
            <a:xfrm>
              <a:off x="280" y="214"/>
              <a:ext cx="0" cy="0"/>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0"/>
                  </a:lnTo>
                  <a:cubicBezTo>
                    <a:pt x="1" y="0"/>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4" name="Freeform 1421"/>
            <p:cNvSpPr>
              <a:spLocks/>
            </p:cNvSpPr>
            <p:nvPr userDrawn="1"/>
          </p:nvSpPr>
          <p:spPr bwMode="auto">
            <a:xfrm>
              <a:off x="278" y="213"/>
              <a:ext cx="2" cy="1"/>
            </a:xfrm>
            <a:custGeom>
              <a:avLst/>
              <a:gdLst>
                <a:gd name="T0" fmla="*/ 3 w 3"/>
                <a:gd name="T1" fmla="*/ 2 h 3"/>
                <a:gd name="T2" fmla="*/ 3 w 3"/>
                <a:gd name="T3" fmla="*/ 2 h 3"/>
                <a:gd name="T4" fmla="*/ 2 w 3"/>
                <a:gd name="T5" fmla="*/ 3 h 3"/>
                <a:gd name="T6" fmla="*/ 2 w 3"/>
                <a:gd name="T7" fmla="*/ 3 h 3"/>
                <a:gd name="T8" fmla="*/ 1 w 3"/>
                <a:gd name="T9" fmla="*/ 3 h 3"/>
                <a:gd name="T10" fmla="*/ 0 w 3"/>
                <a:gd name="T11" fmla="*/ 0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lnTo>
                    <a:pt x="3" y="2"/>
                  </a:lnTo>
                  <a:cubicBezTo>
                    <a:pt x="3" y="2"/>
                    <a:pt x="3" y="3"/>
                    <a:pt x="2" y="3"/>
                  </a:cubicBezTo>
                  <a:lnTo>
                    <a:pt x="2" y="3"/>
                  </a:lnTo>
                  <a:lnTo>
                    <a:pt x="1" y="3"/>
                  </a:lnTo>
                  <a:cubicBezTo>
                    <a:pt x="1" y="2"/>
                    <a:pt x="0" y="1"/>
                    <a:pt x="0" y="0"/>
                  </a:cubicBezTo>
                  <a:cubicBezTo>
                    <a:pt x="1" y="0"/>
                    <a:pt x="2" y="1"/>
                    <a:pt x="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5" name="Freeform 1422"/>
            <p:cNvSpPr>
              <a:spLocks/>
            </p:cNvSpPr>
            <p:nvPr userDrawn="1"/>
          </p:nvSpPr>
          <p:spPr bwMode="auto">
            <a:xfrm>
              <a:off x="277" y="210"/>
              <a:ext cx="2" cy="2"/>
            </a:xfrm>
            <a:custGeom>
              <a:avLst/>
              <a:gdLst>
                <a:gd name="T0" fmla="*/ 1 w 3"/>
                <a:gd name="T1" fmla="*/ 5 h 6"/>
                <a:gd name="T2" fmla="*/ 1 w 3"/>
                <a:gd name="T3" fmla="*/ 5 h 6"/>
                <a:gd name="T4" fmla="*/ 0 w 3"/>
                <a:gd name="T5" fmla="*/ 2 h 6"/>
                <a:gd name="T6" fmla="*/ 1 w 3"/>
                <a:gd name="T7" fmla="*/ 0 h 6"/>
                <a:gd name="T8" fmla="*/ 3 w 3"/>
                <a:gd name="T9" fmla="*/ 2 h 6"/>
                <a:gd name="T10" fmla="*/ 2 w 3"/>
                <a:gd name="T11" fmla="*/ 6 h 6"/>
                <a:gd name="T12" fmla="*/ 1 w 3"/>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5"/>
                  </a:moveTo>
                  <a:lnTo>
                    <a:pt x="1" y="5"/>
                  </a:lnTo>
                  <a:cubicBezTo>
                    <a:pt x="1" y="4"/>
                    <a:pt x="0" y="3"/>
                    <a:pt x="0" y="2"/>
                  </a:cubicBezTo>
                  <a:cubicBezTo>
                    <a:pt x="0" y="1"/>
                    <a:pt x="0" y="0"/>
                    <a:pt x="1" y="0"/>
                  </a:cubicBezTo>
                  <a:cubicBezTo>
                    <a:pt x="2" y="1"/>
                    <a:pt x="2" y="1"/>
                    <a:pt x="3" y="2"/>
                  </a:cubicBezTo>
                  <a:cubicBezTo>
                    <a:pt x="3" y="3"/>
                    <a:pt x="2" y="4"/>
                    <a:pt x="2" y="6"/>
                  </a:cubicBezTo>
                  <a:lnTo>
                    <a:pt x="1"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6" name="Freeform 1423"/>
            <p:cNvSpPr>
              <a:spLocks/>
            </p:cNvSpPr>
            <p:nvPr userDrawn="1"/>
          </p:nvSpPr>
          <p:spPr bwMode="auto">
            <a:xfrm>
              <a:off x="283" y="198"/>
              <a:ext cx="3" cy="10"/>
            </a:xfrm>
            <a:custGeom>
              <a:avLst/>
              <a:gdLst>
                <a:gd name="T0" fmla="*/ 3 w 6"/>
                <a:gd name="T1" fmla="*/ 0 h 22"/>
                <a:gd name="T2" fmla="*/ 3 w 6"/>
                <a:gd name="T3" fmla="*/ 0 h 22"/>
                <a:gd name="T4" fmla="*/ 6 w 6"/>
                <a:gd name="T5" fmla="*/ 22 h 22"/>
                <a:gd name="T6" fmla="*/ 5 w 6"/>
                <a:gd name="T7" fmla="*/ 21 h 22"/>
                <a:gd name="T8" fmla="*/ 4 w 6"/>
                <a:gd name="T9" fmla="*/ 21 h 22"/>
                <a:gd name="T10" fmla="*/ 4 w 6"/>
                <a:gd name="T11" fmla="*/ 22 h 22"/>
                <a:gd name="T12" fmla="*/ 0 w 6"/>
                <a:gd name="T13" fmla="*/ 1 h 22"/>
                <a:gd name="T14" fmla="*/ 3 w 6"/>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2">
                  <a:moveTo>
                    <a:pt x="3" y="0"/>
                  </a:moveTo>
                  <a:lnTo>
                    <a:pt x="3" y="0"/>
                  </a:lnTo>
                  <a:lnTo>
                    <a:pt x="6" y="22"/>
                  </a:lnTo>
                  <a:cubicBezTo>
                    <a:pt x="5" y="21"/>
                    <a:pt x="5" y="21"/>
                    <a:pt x="5" y="21"/>
                  </a:cubicBezTo>
                  <a:lnTo>
                    <a:pt x="4" y="21"/>
                  </a:lnTo>
                  <a:cubicBezTo>
                    <a:pt x="4" y="21"/>
                    <a:pt x="4" y="21"/>
                    <a:pt x="4" y="22"/>
                  </a:cubicBezTo>
                  <a:lnTo>
                    <a:pt x="0" y="1"/>
                  </a:lnTo>
                  <a:cubicBezTo>
                    <a:pt x="1" y="0"/>
                    <a:pt x="2" y="0"/>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7" name="Freeform 1424"/>
            <p:cNvSpPr>
              <a:spLocks/>
            </p:cNvSpPr>
            <p:nvPr userDrawn="1"/>
          </p:nvSpPr>
          <p:spPr bwMode="auto">
            <a:xfrm>
              <a:off x="281" y="201"/>
              <a:ext cx="2" cy="3"/>
            </a:xfrm>
            <a:custGeom>
              <a:avLst/>
              <a:gdLst>
                <a:gd name="T0" fmla="*/ 2 w 5"/>
                <a:gd name="T1" fmla="*/ 0 h 6"/>
                <a:gd name="T2" fmla="*/ 2 w 5"/>
                <a:gd name="T3" fmla="*/ 0 h 6"/>
                <a:gd name="T4" fmla="*/ 5 w 5"/>
                <a:gd name="T5" fmla="*/ 3 h 6"/>
                <a:gd name="T6" fmla="*/ 2 w 5"/>
                <a:gd name="T7" fmla="*/ 6 h 6"/>
                <a:gd name="T8" fmla="*/ 0 w 5"/>
                <a:gd name="T9" fmla="*/ 3 h 6"/>
                <a:gd name="T10" fmla="*/ 2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2" y="0"/>
                  </a:moveTo>
                  <a:lnTo>
                    <a:pt x="2" y="0"/>
                  </a:lnTo>
                  <a:cubicBezTo>
                    <a:pt x="3" y="1"/>
                    <a:pt x="4" y="2"/>
                    <a:pt x="5" y="3"/>
                  </a:cubicBezTo>
                  <a:cubicBezTo>
                    <a:pt x="4" y="4"/>
                    <a:pt x="3" y="5"/>
                    <a:pt x="2" y="6"/>
                  </a:cubicBezTo>
                  <a:cubicBezTo>
                    <a:pt x="1" y="5"/>
                    <a:pt x="0" y="4"/>
                    <a:pt x="0" y="3"/>
                  </a:cubicBezTo>
                  <a:cubicBezTo>
                    <a:pt x="0" y="2"/>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8" name="Freeform 1425"/>
            <p:cNvSpPr>
              <a:spLocks/>
            </p:cNvSpPr>
            <p:nvPr userDrawn="1"/>
          </p:nvSpPr>
          <p:spPr bwMode="auto">
            <a:xfrm>
              <a:off x="277" y="200"/>
              <a:ext cx="3" cy="4"/>
            </a:xfrm>
            <a:custGeom>
              <a:avLst/>
              <a:gdLst>
                <a:gd name="T0" fmla="*/ 3 w 6"/>
                <a:gd name="T1" fmla="*/ 7 h 7"/>
                <a:gd name="T2" fmla="*/ 3 w 6"/>
                <a:gd name="T3" fmla="*/ 7 h 7"/>
                <a:gd name="T4" fmla="*/ 0 w 6"/>
                <a:gd name="T5" fmla="*/ 4 h 7"/>
                <a:gd name="T6" fmla="*/ 3 w 6"/>
                <a:gd name="T7" fmla="*/ 0 h 7"/>
                <a:gd name="T8" fmla="*/ 6 w 6"/>
                <a:gd name="T9" fmla="*/ 4 h 7"/>
                <a:gd name="T10" fmla="*/ 3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3" y="7"/>
                  </a:moveTo>
                  <a:lnTo>
                    <a:pt x="3" y="7"/>
                  </a:lnTo>
                  <a:cubicBezTo>
                    <a:pt x="2" y="6"/>
                    <a:pt x="1" y="5"/>
                    <a:pt x="0" y="4"/>
                  </a:cubicBezTo>
                  <a:cubicBezTo>
                    <a:pt x="1" y="3"/>
                    <a:pt x="2" y="2"/>
                    <a:pt x="3" y="0"/>
                  </a:cubicBezTo>
                  <a:cubicBezTo>
                    <a:pt x="4" y="1"/>
                    <a:pt x="5" y="3"/>
                    <a:pt x="6"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9" name="Freeform 1426"/>
            <p:cNvSpPr>
              <a:spLocks/>
            </p:cNvSpPr>
            <p:nvPr userDrawn="1"/>
          </p:nvSpPr>
          <p:spPr bwMode="auto">
            <a:xfrm>
              <a:off x="279" y="202"/>
              <a:ext cx="2" cy="3"/>
            </a:xfrm>
            <a:custGeom>
              <a:avLst/>
              <a:gdLst>
                <a:gd name="T0" fmla="*/ 3 w 6"/>
                <a:gd name="T1" fmla="*/ 7 h 7"/>
                <a:gd name="T2" fmla="*/ 3 w 6"/>
                <a:gd name="T3" fmla="*/ 7 h 7"/>
                <a:gd name="T4" fmla="*/ 0 w 6"/>
                <a:gd name="T5" fmla="*/ 4 h 7"/>
                <a:gd name="T6" fmla="*/ 3 w 6"/>
                <a:gd name="T7" fmla="*/ 0 h 7"/>
                <a:gd name="T8" fmla="*/ 6 w 6"/>
                <a:gd name="T9" fmla="*/ 4 h 7"/>
                <a:gd name="T10" fmla="*/ 3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3" y="7"/>
                  </a:moveTo>
                  <a:lnTo>
                    <a:pt x="3" y="7"/>
                  </a:lnTo>
                  <a:cubicBezTo>
                    <a:pt x="2" y="6"/>
                    <a:pt x="1" y="5"/>
                    <a:pt x="0" y="4"/>
                  </a:cubicBezTo>
                  <a:cubicBezTo>
                    <a:pt x="1" y="3"/>
                    <a:pt x="2" y="2"/>
                    <a:pt x="3" y="0"/>
                  </a:cubicBezTo>
                  <a:cubicBezTo>
                    <a:pt x="4" y="1"/>
                    <a:pt x="5" y="3"/>
                    <a:pt x="6"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0" name="Freeform 1427"/>
            <p:cNvSpPr>
              <a:spLocks/>
            </p:cNvSpPr>
            <p:nvPr userDrawn="1"/>
          </p:nvSpPr>
          <p:spPr bwMode="auto">
            <a:xfrm>
              <a:off x="280" y="204"/>
              <a:ext cx="3" cy="3"/>
            </a:xfrm>
            <a:custGeom>
              <a:avLst/>
              <a:gdLst>
                <a:gd name="T0" fmla="*/ 3 w 6"/>
                <a:gd name="T1" fmla="*/ 6 h 6"/>
                <a:gd name="T2" fmla="*/ 3 w 6"/>
                <a:gd name="T3" fmla="*/ 6 h 6"/>
                <a:gd name="T4" fmla="*/ 0 w 6"/>
                <a:gd name="T5" fmla="*/ 3 h 6"/>
                <a:gd name="T6" fmla="*/ 3 w 6"/>
                <a:gd name="T7" fmla="*/ 0 h 6"/>
                <a:gd name="T8" fmla="*/ 6 w 6"/>
                <a:gd name="T9" fmla="*/ 3 h 6"/>
                <a:gd name="T10" fmla="*/ 3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3" y="6"/>
                  </a:moveTo>
                  <a:lnTo>
                    <a:pt x="3" y="6"/>
                  </a:lnTo>
                  <a:cubicBezTo>
                    <a:pt x="2" y="5"/>
                    <a:pt x="1" y="4"/>
                    <a:pt x="0" y="3"/>
                  </a:cubicBezTo>
                  <a:cubicBezTo>
                    <a:pt x="1" y="2"/>
                    <a:pt x="2" y="1"/>
                    <a:pt x="3" y="0"/>
                  </a:cubicBezTo>
                  <a:cubicBezTo>
                    <a:pt x="4" y="1"/>
                    <a:pt x="5" y="2"/>
                    <a:pt x="6" y="3"/>
                  </a:cubicBezTo>
                  <a:cubicBezTo>
                    <a:pt x="5" y="4"/>
                    <a:pt x="4"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1" name="Freeform 1428"/>
            <p:cNvSpPr>
              <a:spLocks/>
            </p:cNvSpPr>
            <p:nvPr userDrawn="1"/>
          </p:nvSpPr>
          <p:spPr bwMode="auto">
            <a:xfrm>
              <a:off x="281" y="206"/>
              <a:ext cx="3" cy="2"/>
            </a:xfrm>
            <a:custGeom>
              <a:avLst/>
              <a:gdLst>
                <a:gd name="T0" fmla="*/ 3 w 6"/>
                <a:gd name="T1" fmla="*/ 5 h 5"/>
                <a:gd name="T2" fmla="*/ 3 w 6"/>
                <a:gd name="T3" fmla="*/ 5 h 5"/>
                <a:gd name="T4" fmla="*/ 0 w 6"/>
                <a:gd name="T5" fmla="*/ 3 h 5"/>
                <a:gd name="T6" fmla="*/ 3 w 6"/>
                <a:gd name="T7" fmla="*/ 0 h 5"/>
                <a:gd name="T8" fmla="*/ 6 w 6"/>
                <a:gd name="T9" fmla="*/ 2 h 5"/>
                <a:gd name="T10" fmla="*/ 3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3" y="5"/>
                  </a:moveTo>
                  <a:lnTo>
                    <a:pt x="3" y="5"/>
                  </a:lnTo>
                  <a:cubicBezTo>
                    <a:pt x="2" y="4"/>
                    <a:pt x="1" y="3"/>
                    <a:pt x="0" y="3"/>
                  </a:cubicBezTo>
                  <a:cubicBezTo>
                    <a:pt x="1" y="2"/>
                    <a:pt x="2" y="1"/>
                    <a:pt x="3" y="0"/>
                  </a:cubicBezTo>
                  <a:cubicBezTo>
                    <a:pt x="4" y="0"/>
                    <a:pt x="5" y="1"/>
                    <a:pt x="6" y="2"/>
                  </a:cubicBezTo>
                  <a:cubicBezTo>
                    <a:pt x="5" y="3"/>
                    <a:pt x="4" y="4"/>
                    <a:pt x="3"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2" name="Freeform 1429"/>
            <p:cNvSpPr>
              <a:spLocks/>
            </p:cNvSpPr>
            <p:nvPr userDrawn="1"/>
          </p:nvSpPr>
          <p:spPr bwMode="auto">
            <a:xfrm>
              <a:off x="277" y="202"/>
              <a:ext cx="2" cy="4"/>
            </a:xfrm>
            <a:custGeom>
              <a:avLst/>
              <a:gdLst>
                <a:gd name="T0" fmla="*/ 2 w 5"/>
                <a:gd name="T1" fmla="*/ 8 h 8"/>
                <a:gd name="T2" fmla="*/ 2 w 5"/>
                <a:gd name="T3" fmla="*/ 8 h 8"/>
                <a:gd name="T4" fmla="*/ 0 w 5"/>
                <a:gd name="T5" fmla="*/ 4 h 8"/>
                <a:gd name="T6" fmla="*/ 2 w 5"/>
                <a:gd name="T7" fmla="*/ 0 h 8"/>
                <a:gd name="T8" fmla="*/ 5 w 5"/>
                <a:gd name="T9" fmla="*/ 4 h 8"/>
                <a:gd name="T10" fmla="*/ 2 w 5"/>
                <a:gd name="T11" fmla="*/ 8 h 8"/>
              </a:gdLst>
              <a:ahLst/>
              <a:cxnLst>
                <a:cxn ang="0">
                  <a:pos x="T0" y="T1"/>
                </a:cxn>
                <a:cxn ang="0">
                  <a:pos x="T2" y="T3"/>
                </a:cxn>
                <a:cxn ang="0">
                  <a:pos x="T4" y="T5"/>
                </a:cxn>
                <a:cxn ang="0">
                  <a:pos x="T6" y="T7"/>
                </a:cxn>
                <a:cxn ang="0">
                  <a:pos x="T8" y="T9"/>
                </a:cxn>
                <a:cxn ang="0">
                  <a:pos x="T10" y="T11"/>
                </a:cxn>
              </a:cxnLst>
              <a:rect l="0" t="0" r="r" b="b"/>
              <a:pathLst>
                <a:path w="5" h="8">
                  <a:moveTo>
                    <a:pt x="2" y="8"/>
                  </a:moveTo>
                  <a:lnTo>
                    <a:pt x="2" y="8"/>
                  </a:lnTo>
                  <a:cubicBezTo>
                    <a:pt x="1" y="7"/>
                    <a:pt x="0" y="6"/>
                    <a:pt x="0" y="4"/>
                  </a:cubicBezTo>
                  <a:cubicBezTo>
                    <a:pt x="1" y="3"/>
                    <a:pt x="1" y="2"/>
                    <a:pt x="2" y="0"/>
                  </a:cubicBezTo>
                  <a:cubicBezTo>
                    <a:pt x="3" y="2"/>
                    <a:pt x="4" y="3"/>
                    <a:pt x="5" y="4"/>
                  </a:cubicBezTo>
                  <a:cubicBezTo>
                    <a:pt x="4" y="5"/>
                    <a:pt x="3" y="6"/>
                    <a:pt x="2"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3" name="Freeform 1430"/>
            <p:cNvSpPr>
              <a:spLocks/>
            </p:cNvSpPr>
            <p:nvPr userDrawn="1"/>
          </p:nvSpPr>
          <p:spPr bwMode="auto">
            <a:xfrm>
              <a:off x="277" y="204"/>
              <a:ext cx="3" cy="3"/>
            </a:xfrm>
            <a:custGeom>
              <a:avLst/>
              <a:gdLst>
                <a:gd name="T0" fmla="*/ 3 w 6"/>
                <a:gd name="T1" fmla="*/ 7 h 7"/>
                <a:gd name="T2" fmla="*/ 3 w 6"/>
                <a:gd name="T3" fmla="*/ 7 h 7"/>
                <a:gd name="T4" fmla="*/ 0 w 6"/>
                <a:gd name="T5" fmla="*/ 4 h 7"/>
                <a:gd name="T6" fmla="*/ 3 w 6"/>
                <a:gd name="T7" fmla="*/ 0 h 7"/>
                <a:gd name="T8" fmla="*/ 6 w 6"/>
                <a:gd name="T9" fmla="*/ 3 h 7"/>
                <a:gd name="T10" fmla="*/ 3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3" y="7"/>
                  </a:moveTo>
                  <a:lnTo>
                    <a:pt x="3" y="7"/>
                  </a:lnTo>
                  <a:cubicBezTo>
                    <a:pt x="2" y="6"/>
                    <a:pt x="1" y="5"/>
                    <a:pt x="0" y="4"/>
                  </a:cubicBezTo>
                  <a:cubicBezTo>
                    <a:pt x="1" y="3"/>
                    <a:pt x="2" y="2"/>
                    <a:pt x="3" y="0"/>
                  </a:cubicBezTo>
                  <a:cubicBezTo>
                    <a:pt x="4" y="1"/>
                    <a:pt x="5" y="2"/>
                    <a:pt x="6" y="3"/>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4" name="Freeform 1431"/>
            <p:cNvSpPr>
              <a:spLocks/>
            </p:cNvSpPr>
            <p:nvPr userDrawn="1"/>
          </p:nvSpPr>
          <p:spPr bwMode="auto">
            <a:xfrm>
              <a:off x="279" y="206"/>
              <a:ext cx="2" cy="3"/>
            </a:xfrm>
            <a:custGeom>
              <a:avLst/>
              <a:gdLst>
                <a:gd name="T0" fmla="*/ 3 w 6"/>
                <a:gd name="T1" fmla="*/ 7 h 7"/>
                <a:gd name="T2" fmla="*/ 3 w 6"/>
                <a:gd name="T3" fmla="*/ 7 h 7"/>
                <a:gd name="T4" fmla="*/ 0 w 6"/>
                <a:gd name="T5" fmla="*/ 4 h 7"/>
                <a:gd name="T6" fmla="*/ 3 w 6"/>
                <a:gd name="T7" fmla="*/ 0 h 7"/>
                <a:gd name="T8" fmla="*/ 6 w 6"/>
                <a:gd name="T9" fmla="*/ 3 h 7"/>
                <a:gd name="T10" fmla="*/ 4 w 6"/>
                <a:gd name="T11" fmla="*/ 5 h 7"/>
                <a:gd name="T12" fmla="*/ 3 w 6"/>
                <a:gd name="T13" fmla="*/ 5 h 7"/>
                <a:gd name="T14" fmla="*/ 3 w 6"/>
                <a:gd name="T15" fmla="*/ 5 h 7"/>
                <a:gd name="T16" fmla="*/ 3 w 6"/>
                <a:gd name="T17" fmla="*/ 6 h 7"/>
                <a:gd name="T18" fmla="*/ 3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3" y="7"/>
                  </a:moveTo>
                  <a:lnTo>
                    <a:pt x="3" y="7"/>
                  </a:lnTo>
                  <a:cubicBezTo>
                    <a:pt x="2" y="6"/>
                    <a:pt x="1" y="5"/>
                    <a:pt x="0" y="4"/>
                  </a:cubicBezTo>
                  <a:cubicBezTo>
                    <a:pt x="1" y="2"/>
                    <a:pt x="2" y="1"/>
                    <a:pt x="3" y="0"/>
                  </a:cubicBezTo>
                  <a:cubicBezTo>
                    <a:pt x="4" y="1"/>
                    <a:pt x="5" y="2"/>
                    <a:pt x="6" y="3"/>
                  </a:cubicBezTo>
                  <a:cubicBezTo>
                    <a:pt x="5" y="4"/>
                    <a:pt x="4" y="4"/>
                    <a:pt x="4" y="5"/>
                  </a:cubicBezTo>
                  <a:lnTo>
                    <a:pt x="3" y="5"/>
                  </a:lnTo>
                  <a:lnTo>
                    <a:pt x="3" y="5"/>
                  </a:lnTo>
                  <a:cubicBezTo>
                    <a:pt x="3" y="6"/>
                    <a:pt x="3" y="6"/>
                    <a:pt x="3" y="6"/>
                  </a:cubicBezTo>
                  <a:lnTo>
                    <a:pt x="3" y="7"/>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5" name="Freeform 1432"/>
            <p:cNvSpPr>
              <a:spLocks/>
            </p:cNvSpPr>
            <p:nvPr userDrawn="1"/>
          </p:nvSpPr>
          <p:spPr bwMode="auto">
            <a:xfrm>
              <a:off x="281" y="207"/>
              <a:ext cx="2" cy="2"/>
            </a:xfrm>
            <a:custGeom>
              <a:avLst/>
              <a:gdLst>
                <a:gd name="T0" fmla="*/ 0 w 5"/>
                <a:gd name="T1" fmla="*/ 3 h 4"/>
                <a:gd name="T2" fmla="*/ 0 w 5"/>
                <a:gd name="T3" fmla="*/ 3 h 4"/>
                <a:gd name="T4" fmla="*/ 2 w 5"/>
                <a:gd name="T5" fmla="*/ 0 h 4"/>
                <a:gd name="T6" fmla="*/ 5 w 5"/>
                <a:gd name="T7" fmla="*/ 2 h 4"/>
                <a:gd name="T8" fmla="*/ 4 w 5"/>
                <a:gd name="T9" fmla="*/ 4 h 4"/>
                <a:gd name="T10" fmla="*/ 0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0" y="3"/>
                  </a:moveTo>
                  <a:lnTo>
                    <a:pt x="0" y="3"/>
                  </a:lnTo>
                  <a:cubicBezTo>
                    <a:pt x="1" y="2"/>
                    <a:pt x="1" y="1"/>
                    <a:pt x="2" y="0"/>
                  </a:cubicBezTo>
                  <a:cubicBezTo>
                    <a:pt x="3" y="1"/>
                    <a:pt x="4" y="2"/>
                    <a:pt x="5" y="2"/>
                  </a:cubicBezTo>
                  <a:lnTo>
                    <a:pt x="4" y="4"/>
                  </a:lnTo>
                  <a:cubicBezTo>
                    <a:pt x="2" y="3"/>
                    <a:pt x="1" y="3"/>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6" name="Rectangle 1433"/>
            <p:cNvSpPr>
              <a:spLocks noChangeArrowheads="1"/>
            </p:cNvSpPr>
            <p:nvPr userDrawn="1"/>
          </p:nvSpPr>
          <p:spPr bwMode="auto">
            <a:xfrm>
              <a:off x="280" y="209"/>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7" name="Freeform 1434"/>
            <p:cNvSpPr>
              <a:spLocks/>
            </p:cNvSpPr>
            <p:nvPr userDrawn="1"/>
          </p:nvSpPr>
          <p:spPr bwMode="auto">
            <a:xfrm>
              <a:off x="283" y="209"/>
              <a:ext cx="1" cy="1"/>
            </a:xfrm>
            <a:custGeom>
              <a:avLst/>
              <a:gdLst>
                <a:gd name="T0" fmla="*/ 0 w 3"/>
                <a:gd name="T1" fmla="*/ 1 h 3"/>
                <a:gd name="T2" fmla="*/ 0 w 3"/>
                <a:gd name="T3" fmla="*/ 1 h 3"/>
                <a:gd name="T4" fmla="*/ 0 w 3"/>
                <a:gd name="T5" fmla="*/ 0 h 3"/>
                <a:gd name="T6" fmla="*/ 3 w 3"/>
                <a:gd name="T7" fmla="*/ 2 h 3"/>
                <a:gd name="T8" fmla="*/ 2 w 3"/>
                <a:gd name="T9" fmla="*/ 3 h 3"/>
                <a:gd name="T10" fmla="*/ 2 w 3"/>
                <a:gd name="T11" fmla="*/ 2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lnTo>
                    <a:pt x="0" y="1"/>
                  </a:lnTo>
                  <a:lnTo>
                    <a:pt x="0" y="0"/>
                  </a:lnTo>
                  <a:cubicBezTo>
                    <a:pt x="1" y="1"/>
                    <a:pt x="2" y="1"/>
                    <a:pt x="3" y="2"/>
                  </a:cubicBezTo>
                  <a:lnTo>
                    <a:pt x="2" y="3"/>
                  </a:lnTo>
                  <a:lnTo>
                    <a:pt x="2" y="2"/>
                  </a:lnTo>
                  <a:cubicBezTo>
                    <a:pt x="1" y="2"/>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8" name="Freeform 1435"/>
            <p:cNvSpPr>
              <a:spLocks/>
            </p:cNvSpPr>
            <p:nvPr userDrawn="1"/>
          </p:nvSpPr>
          <p:spPr bwMode="auto">
            <a:xfrm>
              <a:off x="281" y="21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0"/>
                  </a:lnTo>
                  <a:lnTo>
                    <a:pt x="0" y="1"/>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9" name="Freeform 1436"/>
            <p:cNvSpPr>
              <a:spLocks/>
            </p:cNvSpPr>
            <p:nvPr userDrawn="1"/>
          </p:nvSpPr>
          <p:spPr bwMode="auto">
            <a:xfrm>
              <a:off x="281" y="212"/>
              <a:ext cx="1" cy="1"/>
            </a:xfrm>
            <a:custGeom>
              <a:avLst/>
              <a:gdLst>
                <a:gd name="T0" fmla="*/ 3 w 3"/>
                <a:gd name="T1" fmla="*/ 2 h 2"/>
                <a:gd name="T2" fmla="*/ 3 w 3"/>
                <a:gd name="T3" fmla="*/ 2 h 2"/>
                <a:gd name="T4" fmla="*/ 0 w 3"/>
                <a:gd name="T5" fmla="*/ 0 h 2"/>
                <a:gd name="T6" fmla="*/ 1 w 3"/>
                <a:gd name="T7" fmla="*/ 0 h 2"/>
                <a:gd name="T8" fmla="*/ 3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3" y="2"/>
                  </a:lnTo>
                  <a:lnTo>
                    <a:pt x="0" y="0"/>
                  </a:lnTo>
                  <a:lnTo>
                    <a:pt x="1" y="0"/>
                  </a:lnTo>
                  <a:cubicBezTo>
                    <a:pt x="1" y="1"/>
                    <a:pt x="2" y="1"/>
                    <a:pt x="3" y="2"/>
                  </a:cubicBezTo>
                  <a:cubicBezTo>
                    <a:pt x="3" y="2"/>
                    <a:pt x="3" y="2"/>
                    <a:pt x="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0" name="Freeform 1437"/>
            <p:cNvSpPr>
              <a:spLocks/>
            </p:cNvSpPr>
            <p:nvPr userDrawn="1"/>
          </p:nvSpPr>
          <p:spPr bwMode="auto">
            <a:xfrm>
              <a:off x="277" y="206"/>
              <a:ext cx="1" cy="3"/>
            </a:xfrm>
            <a:custGeom>
              <a:avLst/>
              <a:gdLst>
                <a:gd name="T0" fmla="*/ 3 w 4"/>
                <a:gd name="T1" fmla="*/ 6 h 6"/>
                <a:gd name="T2" fmla="*/ 3 w 4"/>
                <a:gd name="T3" fmla="*/ 6 h 6"/>
                <a:gd name="T4" fmla="*/ 0 w 4"/>
                <a:gd name="T5" fmla="*/ 3 h 6"/>
                <a:gd name="T6" fmla="*/ 2 w 4"/>
                <a:gd name="T7" fmla="*/ 0 h 6"/>
                <a:gd name="T8" fmla="*/ 4 w 4"/>
                <a:gd name="T9" fmla="*/ 3 h 6"/>
                <a:gd name="T10" fmla="*/ 3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3" y="6"/>
                  </a:moveTo>
                  <a:lnTo>
                    <a:pt x="3" y="6"/>
                  </a:lnTo>
                  <a:cubicBezTo>
                    <a:pt x="2" y="5"/>
                    <a:pt x="1" y="4"/>
                    <a:pt x="0" y="3"/>
                  </a:cubicBezTo>
                  <a:cubicBezTo>
                    <a:pt x="1" y="2"/>
                    <a:pt x="1" y="1"/>
                    <a:pt x="2" y="0"/>
                  </a:cubicBezTo>
                  <a:cubicBezTo>
                    <a:pt x="3" y="1"/>
                    <a:pt x="4" y="2"/>
                    <a:pt x="4" y="3"/>
                  </a:cubicBezTo>
                  <a:cubicBezTo>
                    <a:pt x="4" y="4"/>
                    <a:pt x="3"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1" name="Freeform 1438"/>
            <p:cNvSpPr>
              <a:spLocks/>
            </p:cNvSpPr>
            <p:nvPr userDrawn="1"/>
          </p:nvSpPr>
          <p:spPr bwMode="auto">
            <a:xfrm>
              <a:off x="278" y="208"/>
              <a:ext cx="2" cy="2"/>
            </a:xfrm>
            <a:custGeom>
              <a:avLst/>
              <a:gdLst>
                <a:gd name="T0" fmla="*/ 3 w 4"/>
                <a:gd name="T1" fmla="*/ 6 h 6"/>
                <a:gd name="T2" fmla="*/ 3 w 4"/>
                <a:gd name="T3" fmla="*/ 6 h 6"/>
                <a:gd name="T4" fmla="*/ 0 w 4"/>
                <a:gd name="T5" fmla="*/ 3 h 6"/>
                <a:gd name="T6" fmla="*/ 2 w 4"/>
                <a:gd name="T7" fmla="*/ 0 h 6"/>
                <a:gd name="T8" fmla="*/ 4 w 4"/>
                <a:gd name="T9" fmla="*/ 3 h 6"/>
                <a:gd name="T10" fmla="*/ 3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3" y="6"/>
                  </a:moveTo>
                  <a:lnTo>
                    <a:pt x="3" y="6"/>
                  </a:lnTo>
                  <a:cubicBezTo>
                    <a:pt x="2" y="5"/>
                    <a:pt x="1" y="4"/>
                    <a:pt x="0" y="3"/>
                  </a:cubicBezTo>
                  <a:cubicBezTo>
                    <a:pt x="1" y="2"/>
                    <a:pt x="1" y="1"/>
                    <a:pt x="2" y="0"/>
                  </a:cubicBezTo>
                  <a:cubicBezTo>
                    <a:pt x="3" y="1"/>
                    <a:pt x="4" y="2"/>
                    <a:pt x="4" y="3"/>
                  </a:cubicBezTo>
                  <a:cubicBezTo>
                    <a:pt x="4" y="4"/>
                    <a:pt x="3"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2" name="Freeform 1439"/>
            <p:cNvSpPr>
              <a:spLocks/>
            </p:cNvSpPr>
            <p:nvPr userDrawn="1"/>
          </p:nvSpPr>
          <p:spPr bwMode="auto">
            <a:xfrm>
              <a:off x="279" y="209"/>
              <a:ext cx="2" cy="3"/>
            </a:xfrm>
            <a:custGeom>
              <a:avLst/>
              <a:gdLst>
                <a:gd name="T0" fmla="*/ 3 w 5"/>
                <a:gd name="T1" fmla="*/ 6 h 6"/>
                <a:gd name="T2" fmla="*/ 3 w 5"/>
                <a:gd name="T3" fmla="*/ 6 h 6"/>
                <a:gd name="T4" fmla="*/ 0 w 5"/>
                <a:gd name="T5" fmla="*/ 3 h 6"/>
                <a:gd name="T6" fmla="*/ 2 w 5"/>
                <a:gd name="T7" fmla="*/ 0 h 6"/>
                <a:gd name="T8" fmla="*/ 5 w 5"/>
                <a:gd name="T9" fmla="*/ 3 h 6"/>
                <a:gd name="T10" fmla="*/ 4 w 5"/>
                <a:gd name="T11" fmla="*/ 4 h 6"/>
                <a:gd name="T12" fmla="*/ 3 w 5"/>
                <a:gd name="T13" fmla="*/ 4 h 6"/>
                <a:gd name="T14" fmla="*/ 2 w 5"/>
                <a:gd name="T15" fmla="*/ 4 h 6"/>
                <a:gd name="T16" fmla="*/ 3 w 5"/>
                <a:gd name="T17" fmla="*/ 6 h 6"/>
                <a:gd name="T18" fmla="*/ 3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6"/>
                  </a:moveTo>
                  <a:lnTo>
                    <a:pt x="3" y="6"/>
                  </a:lnTo>
                  <a:cubicBezTo>
                    <a:pt x="2" y="5"/>
                    <a:pt x="1" y="4"/>
                    <a:pt x="0" y="3"/>
                  </a:cubicBezTo>
                  <a:cubicBezTo>
                    <a:pt x="1" y="2"/>
                    <a:pt x="1" y="1"/>
                    <a:pt x="2" y="0"/>
                  </a:cubicBezTo>
                  <a:cubicBezTo>
                    <a:pt x="3" y="1"/>
                    <a:pt x="4" y="2"/>
                    <a:pt x="5" y="3"/>
                  </a:cubicBezTo>
                  <a:lnTo>
                    <a:pt x="4" y="4"/>
                  </a:lnTo>
                  <a:cubicBezTo>
                    <a:pt x="3" y="4"/>
                    <a:pt x="3" y="4"/>
                    <a:pt x="3" y="4"/>
                  </a:cubicBezTo>
                  <a:lnTo>
                    <a:pt x="2" y="4"/>
                  </a:lnTo>
                  <a:cubicBezTo>
                    <a:pt x="2" y="5"/>
                    <a:pt x="3" y="5"/>
                    <a:pt x="3" y="6"/>
                  </a:cubicBezTo>
                  <a:lnTo>
                    <a:pt x="3" y="6"/>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3" name="Freeform 1440"/>
            <p:cNvSpPr>
              <a:spLocks/>
            </p:cNvSpPr>
            <p:nvPr userDrawn="1"/>
          </p:nvSpPr>
          <p:spPr bwMode="auto">
            <a:xfrm>
              <a:off x="280" y="212"/>
              <a:ext cx="2" cy="2"/>
            </a:xfrm>
            <a:custGeom>
              <a:avLst/>
              <a:gdLst>
                <a:gd name="T0" fmla="*/ 1 w 4"/>
                <a:gd name="T1" fmla="*/ 0 h 3"/>
                <a:gd name="T2" fmla="*/ 1 w 4"/>
                <a:gd name="T3" fmla="*/ 0 h 3"/>
                <a:gd name="T4" fmla="*/ 3 w 4"/>
                <a:gd name="T5" fmla="*/ 1 h 3"/>
                <a:gd name="T6" fmla="*/ 3 w 4"/>
                <a:gd name="T7" fmla="*/ 1 h 3"/>
                <a:gd name="T8" fmla="*/ 4 w 4"/>
                <a:gd name="T9" fmla="*/ 3 h 3"/>
                <a:gd name="T10" fmla="*/ 4 w 4"/>
                <a:gd name="T11" fmla="*/ 3 h 3"/>
                <a:gd name="T12" fmla="*/ 1 w 4"/>
                <a:gd name="T13" fmla="*/ 3 h 3"/>
                <a:gd name="T14" fmla="*/ 0 w 4"/>
                <a:gd name="T15" fmla="*/ 2 h 3"/>
                <a:gd name="T16" fmla="*/ 1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1" y="0"/>
                  </a:moveTo>
                  <a:lnTo>
                    <a:pt x="1" y="0"/>
                  </a:lnTo>
                  <a:lnTo>
                    <a:pt x="3" y="1"/>
                  </a:lnTo>
                  <a:lnTo>
                    <a:pt x="3" y="1"/>
                  </a:lnTo>
                  <a:cubicBezTo>
                    <a:pt x="3" y="2"/>
                    <a:pt x="3" y="2"/>
                    <a:pt x="4" y="3"/>
                  </a:cubicBezTo>
                  <a:lnTo>
                    <a:pt x="4" y="3"/>
                  </a:lnTo>
                  <a:cubicBezTo>
                    <a:pt x="2" y="3"/>
                    <a:pt x="2" y="3"/>
                    <a:pt x="1" y="3"/>
                  </a:cubicBezTo>
                  <a:lnTo>
                    <a:pt x="0" y="2"/>
                  </a:lnTo>
                  <a:cubicBezTo>
                    <a:pt x="0" y="2"/>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4" name="Freeform 1441"/>
            <p:cNvSpPr>
              <a:spLocks/>
            </p:cNvSpPr>
            <p:nvPr userDrawn="1"/>
          </p:nvSpPr>
          <p:spPr bwMode="auto">
            <a:xfrm>
              <a:off x="278" y="211"/>
              <a:ext cx="3" cy="2"/>
            </a:xfrm>
            <a:custGeom>
              <a:avLst/>
              <a:gdLst>
                <a:gd name="T0" fmla="*/ 2 w 5"/>
                <a:gd name="T1" fmla="*/ 0 h 5"/>
                <a:gd name="T2" fmla="*/ 2 w 5"/>
                <a:gd name="T3" fmla="*/ 0 h 5"/>
                <a:gd name="T4" fmla="*/ 5 w 5"/>
                <a:gd name="T5" fmla="*/ 2 h 5"/>
                <a:gd name="T6" fmla="*/ 3 w 5"/>
                <a:gd name="T7" fmla="*/ 5 h 5"/>
                <a:gd name="T8" fmla="*/ 0 w 5"/>
                <a:gd name="T9" fmla="*/ 3 h 5"/>
                <a:gd name="T10" fmla="*/ 2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2" y="0"/>
                  </a:moveTo>
                  <a:lnTo>
                    <a:pt x="2" y="0"/>
                  </a:lnTo>
                  <a:cubicBezTo>
                    <a:pt x="3" y="1"/>
                    <a:pt x="4" y="1"/>
                    <a:pt x="5" y="2"/>
                  </a:cubicBezTo>
                  <a:cubicBezTo>
                    <a:pt x="4" y="3"/>
                    <a:pt x="4" y="4"/>
                    <a:pt x="3" y="5"/>
                  </a:cubicBezTo>
                  <a:cubicBezTo>
                    <a:pt x="2" y="4"/>
                    <a:pt x="1" y="4"/>
                    <a:pt x="0" y="3"/>
                  </a:cubicBezTo>
                  <a:cubicBezTo>
                    <a:pt x="1" y="2"/>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5" name="Freeform 1442"/>
            <p:cNvSpPr>
              <a:spLocks/>
            </p:cNvSpPr>
            <p:nvPr userDrawn="1"/>
          </p:nvSpPr>
          <p:spPr bwMode="auto">
            <a:xfrm>
              <a:off x="286" y="206"/>
              <a:ext cx="1" cy="1"/>
            </a:xfrm>
            <a:custGeom>
              <a:avLst/>
              <a:gdLst>
                <a:gd name="T0" fmla="*/ 1 w 1"/>
                <a:gd name="T1" fmla="*/ 0 h 2"/>
                <a:gd name="T2" fmla="*/ 1 w 1"/>
                <a:gd name="T3" fmla="*/ 0 h 2"/>
                <a:gd name="T4" fmla="*/ 1 w 1"/>
                <a:gd name="T5" fmla="*/ 2 h 2"/>
                <a:gd name="T6" fmla="*/ 0 w 1"/>
                <a:gd name="T7" fmla="*/ 2 h 2"/>
                <a:gd name="T8" fmla="*/ 0 w 1"/>
                <a:gd name="T9" fmla="*/ 0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1" y="0"/>
                  </a:lnTo>
                  <a:lnTo>
                    <a:pt x="1" y="2"/>
                  </a:lnTo>
                  <a:lnTo>
                    <a:pt x="0" y="2"/>
                  </a:lnTo>
                  <a:lnTo>
                    <a:pt x="0" y="0"/>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6" name="Freeform 1443"/>
            <p:cNvSpPr>
              <a:spLocks/>
            </p:cNvSpPr>
            <p:nvPr userDrawn="1"/>
          </p:nvSpPr>
          <p:spPr bwMode="auto">
            <a:xfrm>
              <a:off x="286" y="205"/>
              <a:ext cx="1" cy="1"/>
            </a:xfrm>
            <a:custGeom>
              <a:avLst/>
              <a:gdLst>
                <a:gd name="T0" fmla="*/ 2 w 2"/>
                <a:gd name="T1" fmla="*/ 0 h 2"/>
                <a:gd name="T2" fmla="*/ 2 w 2"/>
                <a:gd name="T3" fmla="*/ 0 h 2"/>
                <a:gd name="T4" fmla="*/ 2 w 2"/>
                <a:gd name="T5" fmla="*/ 2 h 2"/>
                <a:gd name="T6" fmla="*/ 1 w 2"/>
                <a:gd name="T7" fmla="*/ 2 h 2"/>
                <a:gd name="T8" fmla="*/ 0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2"/>
                  </a:lnTo>
                  <a:lnTo>
                    <a:pt x="1" y="2"/>
                  </a:lnTo>
                  <a:lnTo>
                    <a:pt x="0"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7" name="Freeform 1444"/>
            <p:cNvSpPr>
              <a:spLocks/>
            </p:cNvSpPr>
            <p:nvPr userDrawn="1"/>
          </p:nvSpPr>
          <p:spPr bwMode="auto">
            <a:xfrm>
              <a:off x="286" y="204"/>
              <a:ext cx="1" cy="1"/>
            </a:xfrm>
            <a:custGeom>
              <a:avLst/>
              <a:gdLst>
                <a:gd name="T0" fmla="*/ 2 w 2"/>
                <a:gd name="T1" fmla="*/ 0 h 2"/>
                <a:gd name="T2" fmla="*/ 2 w 2"/>
                <a:gd name="T3" fmla="*/ 0 h 2"/>
                <a:gd name="T4" fmla="*/ 2 w 2"/>
                <a:gd name="T5" fmla="*/ 1 h 2"/>
                <a:gd name="T6" fmla="*/ 0 w 2"/>
                <a:gd name="T7" fmla="*/ 2 h 2"/>
                <a:gd name="T8" fmla="*/ 0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1"/>
                  </a:lnTo>
                  <a:lnTo>
                    <a:pt x="0" y="2"/>
                  </a:lnTo>
                  <a:lnTo>
                    <a:pt x="0" y="0"/>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8" name="Freeform 1445"/>
            <p:cNvSpPr>
              <a:spLocks/>
            </p:cNvSpPr>
            <p:nvPr userDrawn="1"/>
          </p:nvSpPr>
          <p:spPr bwMode="auto">
            <a:xfrm>
              <a:off x="286" y="203"/>
              <a:ext cx="1" cy="1"/>
            </a:xfrm>
            <a:custGeom>
              <a:avLst/>
              <a:gdLst>
                <a:gd name="T0" fmla="*/ 1 w 2"/>
                <a:gd name="T1" fmla="*/ 0 h 2"/>
                <a:gd name="T2" fmla="*/ 1 w 2"/>
                <a:gd name="T3" fmla="*/ 0 h 2"/>
                <a:gd name="T4" fmla="*/ 2 w 2"/>
                <a:gd name="T5" fmla="*/ 2 h 2"/>
                <a:gd name="T6" fmla="*/ 0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lnTo>
                    <a:pt x="2" y="2"/>
                  </a:lnTo>
                  <a:lnTo>
                    <a:pt x="0" y="2"/>
                  </a:lnTo>
                  <a:lnTo>
                    <a:pt x="0"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9" name="Freeform 1446"/>
            <p:cNvSpPr>
              <a:spLocks/>
            </p:cNvSpPr>
            <p:nvPr userDrawn="1"/>
          </p:nvSpPr>
          <p:spPr bwMode="auto">
            <a:xfrm>
              <a:off x="285" y="202"/>
              <a:ext cx="1" cy="0"/>
            </a:xfrm>
            <a:custGeom>
              <a:avLst/>
              <a:gdLst>
                <a:gd name="T0" fmla="*/ 2 w 2"/>
                <a:gd name="T1" fmla="*/ 0 h 1"/>
                <a:gd name="T2" fmla="*/ 2 w 2"/>
                <a:gd name="T3" fmla="*/ 0 h 1"/>
                <a:gd name="T4" fmla="*/ 2 w 2"/>
                <a:gd name="T5" fmla="*/ 1 h 1"/>
                <a:gd name="T6" fmla="*/ 1 w 2"/>
                <a:gd name="T7" fmla="*/ 1 h 1"/>
                <a:gd name="T8" fmla="*/ 0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lnTo>
                    <a:pt x="2" y="0"/>
                  </a:lnTo>
                  <a:lnTo>
                    <a:pt x="2" y="1"/>
                  </a:lnTo>
                  <a:lnTo>
                    <a:pt x="1" y="1"/>
                  </a:lnTo>
                  <a:lnTo>
                    <a:pt x="0" y="0"/>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0" name="Freeform 1447"/>
            <p:cNvSpPr>
              <a:spLocks/>
            </p:cNvSpPr>
            <p:nvPr userDrawn="1"/>
          </p:nvSpPr>
          <p:spPr bwMode="auto">
            <a:xfrm>
              <a:off x="285" y="200"/>
              <a:ext cx="1" cy="1"/>
            </a:xfrm>
            <a:custGeom>
              <a:avLst/>
              <a:gdLst>
                <a:gd name="T0" fmla="*/ 2 w 2"/>
                <a:gd name="T1" fmla="*/ 0 h 2"/>
                <a:gd name="T2" fmla="*/ 2 w 2"/>
                <a:gd name="T3" fmla="*/ 0 h 2"/>
                <a:gd name="T4" fmla="*/ 2 w 2"/>
                <a:gd name="T5" fmla="*/ 1 h 2"/>
                <a:gd name="T6" fmla="*/ 0 w 2"/>
                <a:gd name="T7" fmla="*/ 2 h 2"/>
                <a:gd name="T8" fmla="*/ 0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1"/>
                  </a:lnTo>
                  <a:lnTo>
                    <a:pt x="0" y="2"/>
                  </a:lnTo>
                  <a:lnTo>
                    <a:pt x="0" y="0"/>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1" name="Freeform 1448"/>
            <p:cNvSpPr>
              <a:spLocks/>
            </p:cNvSpPr>
            <p:nvPr userDrawn="1"/>
          </p:nvSpPr>
          <p:spPr bwMode="auto">
            <a:xfrm>
              <a:off x="285" y="199"/>
              <a:ext cx="1" cy="1"/>
            </a:xfrm>
            <a:custGeom>
              <a:avLst/>
              <a:gdLst>
                <a:gd name="T0" fmla="*/ 2 w 2"/>
                <a:gd name="T1" fmla="*/ 0 h 2"/>
                <a:gd name="T2" fmla="*/ 2 w 2"/>
                <a:gd name="T3" fmla="*/ 0 h 2"/>
                <a:gd name="T4" fmla="*/ 2 w 2"/>
                <a:gd name="T5" fmla="*/ 1 h 2"/>
                <a:gd name="T6" fmla="*/ 0 w 2"/>
                <a:gd name="T7" fmla="*/ 2 h 2"/>
                <a:gd name="T8" fmla="*/ 0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1"/>
                  </a:lnTo>
                  <a:lnTo>
                    <a:pt x="0" y="2"/>
                  </a:lnTo>
                  <a:lnTo>
                    <a:pt x="0"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2" name="Freeform 1449"/>
            <p:cNvSpPr>
              <a:spLocks/>
            </p:cNvSpPr>
            <p:nvPr userDrawn="1"/>
          </p:nvSpPr>
          <p:spPr bwMode="auto">
            <a:xfrm>
              <a:off x="281" y="201"/>
              <a:ext cx="0" cy="2"/>
            </a:xfrm>
            <a:custGeom>
              <a:avLst/>
              <a:gdLst>
                <a:gd name="T0" fmla="*/ 2 w 2"/>
                <a:gd name="T1" fmla="*/ 0 h 3"/>
                <a:gd name="T2" fmla="*/ 2 w 2"/>
                <a:gd name="T3" fmla="*/ 0 h 3"/>
                <a:gd name="T4" fmla="*/ 1 w 2"/>
                <a:gd name="T5" fmla="*/ 3 h 3"/>
                <a:gd name="T6" fmla="*/ 0 w 2"/>
                <a:gd name="T7" fmla="*/ 2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cubicBezTo>
                    <a:pt x="1" y="1"/>
                    <a:pt x="1" y="2"/>
                    <a:pt x="1" y="3"/>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3" name="Freeform 1450"/>
            <p:cNvSpPr>
              <a:spLocks/>
            </p:cNvSpPr>
            <p:nvPr userDrawn="1"/>
          </p:nvSpPr>
          <p:spPr bwMode="auto">
            <a:xfrm>
              <a:off x="279" y="203"/>
              <a:ext cx="1"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4" name="Freeform 1451"/>
            <p:cNvSpPr>
              <a:spLocks/>
            </p:cNvSpPr>
            <p:nvPr userDrawn="1"/>
          </p:nvSpPr>
          <p:spPr bwMode="auto">
            <a:xfrm>
              <a:off x="278" y="205"/>
              <a:ext cx="0" cy="2"/>
            </a:xfrm>
            <a:custGeom>
              <a:avLst/>
              <a:gdLst>
                <a:gd name="T0" fmla="*/ 1 w 1"/>
                <a:gd name="T1" fmla="*/ 0 h 3"/>
                <a:gd name="T2" fmla="*/ 1 w 1"/>
                <a:gd name="T3" fmla="*/ 0 h 3"/>
                <a:gd name="T4" fmla="*/ 1 w 1"/>
                <a:gd name="T5" fmla="*/ 3 h 3"/>
                <a:gd name="T6" fmla="*/ 0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0"/>
                    <a:pt x="1" y="1"/>
                    <a:pt x="1" y="3"/>
                  </a:cubicBezTo>
                  <a:lnTo>
                    <a:pt x="0" y="1"/>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5" name="Freeform 1452"/>
            <p:cNvSpPr>
              <a:spLocks/>
            </p:cNvSpPr>
            <p:nvPr userDrawn="1"/>
          </p:nvSpPr>
          <p:spPr bwMode="auto">
            <a:xfrm>
              <a:off x="277" y="207"/>
              <a:ext cx="0" cy="1"/>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1"/>
                    <a:pt x="0"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6" name="Freeform 1453"/>
            <p:cNvSpPr>
              <a:spLocks/>
            </p:cNvSpPr>
            <p:nvPr userDrawn="1"/>
          </p:nvSpPr>
          <p:spPr bwMode="auto">
            <a:xfrm>
              <a:off x="279" y="207"/>
              <a:ext cx="1" cy="1"/>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1"/>
                    <a:pt x="1"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7" name="Freeform 1454"/>
            <p:cNvSpPr>
              <a:spLocks/>
            </p:cNvSpPr>
            <p:nvPr userDrawn="1"/>
          </p:nvSpPr>
          <p:spPr bwMode="auto">
            <a:xfrm>
              <a:off x="282" y="206"/>
              <a:ext cx="1" cy="2"/>
            </a:xfrm>
            <a:custGeom>
              <a:avLst/>
              <a:gdLst>
                <a:gd name="T0" fmla="*/ 1 w 2"/>
                <a:gd name="T1" fmla="*/ 0 h 3"/>
                <a:gd name="T2" fmla="*/ 1 w 2"/>
                <a:gd name="T3" fmla="*/ 0 h 3"/>
                <a:gd name="T4" fmla="*/ 2 w 2"/>
                <a:gd name="T5" fmla="*/ 3 h 3"/>
                <a:gd name="T6" fmla="*/ 0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1"/>
                    <a:pt x="1" y="2"/>
                    <a:pt x="2"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8" name="Freeform 1455"/>
            <p:cNvSpPr>
              <a:spLocks/>
            </p:cNvSpPr>
            <p:nvPr userDrawn="1"/>
          </p:nvSpPr>
          <p:spPr bwMode="auto">
            <a:xfrm>
              <a:off x="281" y="205"/>
              <a:ext cx="0" cy="1"/>
            </a:xfrm>
            <a:custGeom>
              <a:avLst/>
              <a:gdLst>
                <a:gd name="T0" fmla="*/ 1 w 1"/>
                <a:gd name="T1" fmla="*/ 0 h 3"/>
                <a:gd name="T2" fmla="*/ 1 w 1"/>
                <a:gd name="T3" fmla="*/ 0 h 3"/>
                <a:gd name="T4" fmla="*/ 1 w 1"/>
                <a:gd name="T5" fmla="*/ 3 h 3"/>
                <a:gd name="T6" fmla="*/ 0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1"/>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9" name="Freeform 1456"/>
            <p:cNvSpPr>
              <a:spLocks/>
            </p:cNvSpPr>
            <p:nvPr userDrawn="1"/>
          </p:nvSpPr>
          <p:spPr bwMode="auto">
            <a:xfrm>
              <a:off x="282" y="203"/>
              <a:ext cx="0"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0" name="Freeform 1457"/>
            <p:cNvSpPr>
              <a:spLocks/>
            </p:cNvSpPr>
            <p:nvPr userDrawn="1"/>
          </p:nvSpPr>
          <p:spPr bwMode="auto">
            <a:xfrm>
              <a:off x="279" y="200"/>
              <a:ext cx="1" cy="1"/>
            </a:xfrm>
            <a:custGeom>
              <a:avLst/>
              <a:gdLst>
                <a:gd name="T0" fmla="*/ 2 w 2"/>
                <a:gd name="T1" fmla="*/ 0 h 3"/>
                <a:gd name="T2" fmla="*/ 2 w 2"/>
                <a:gd name="T3" fmla="*/ 0 h 3"/>
                <a:gd name="T4" fmla="*/ 1 w 2"/>
                <a:gd name="T5" fmla="*/ 3 h 3"/>
                <a:gd name="T6" fmla="*/ 0 w 2"/>
                <a:gd name="T7" fmla="*/ 2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cubicBezTo>
                    <a:pt x="1" y="1"/>
                    <a:pt x="1" y="2"/>
                    <a:pt x="1" y="3"/>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1" name="Freeform 1458"/>
            <p:cNvSpPr>
              <a:spLocks/>
            </p:cNvSpPr>
            <p:nvPr userDrawn="1"/>
          </p:nvSpPr>
          <p:spPr bwMode="auto">
            <a:xfrm>
              <a:off x="278" y="201"/>
              <a:ext cx="0"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2" name="Freeform 1459"/>
            <p:cNvSpPr>
              <a:spLocks/>
            </p:cNvSpPr>
            <p:nvPr userDrawn="1"/>
          </p:nvSpPr>
          <p:spPr bwMode="auto">
            <a:xfrm>
              <a:off x="277" y="204"/>
              <a:ext cx="0" cy="1"/>
            </a:xfrm>
            <a:custGeom>
              <a:avLst/>
              <a:gdLst>
                <a:gd name="T0" fmla="*/ 1 w 1"/>
                <a:gd name="T1" fmla="*/ 0 h 3"/>
                <a:gd name="T2" fmla="*/ 1 w 1"/>
                <a:gd name="T3" fmla="*/ 0 h 3"/>
                <a:gd name="T4" fmla="*/ 1 w 1"/>
                <a:gd name="T5" fmla="*/ 3 h 3"/>
                <a:gd name="T6" fmla="*/ 0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1"/>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3" name="Freeform 1460"/>
            <p:cNvSpPr>
              <a:spLocks/>
            </p:cNvSpPr>
            <p:nvPr userDrawn="1"/>
          </p:nvSpPr>
          <p:spPr bwMode="auto">
            <a:xfrm>
              <a:off x="278" y="208"/>
              <a:ext cx="1"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2"/>
                    <a:pt x="0"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4" name="Freeform 1461"/>
            <p:cNvSpPr>
              <a:spLocks/>
            </p:cNvSpPr>
            <p:nvPr userDrawn="1"/>
          </p:nvSpPr>
          <p:spPr bwMode="auto">
            <a:xfrm>
              <a:off x="279" y="211"/>
              <a:ext cx="0"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1"/>
                    <a:pt x="0"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5" name="Freeform 1462"/>
            <p:cNvSpPr>
              <a:spLocks/>
            </p:cNvSpPr>
            <p:nvPr userDrawn="1"/>
          </p:nvSpPr>
          <p:spPr bwMode="auto">
            <a:xfrm>
              <a:off x="283" y="208"/>
              <a:ext cx="1" cy="1"/>
            </a:xfrm>
            <a:custGeom>
              <a:avLst/>
              <a:gdLst>
                <a:gd name="T0" fmla="*/ 1 w 1"/>
                <a:gd name="T1" fmla="*/ 0 h 2"/>
                <a:gd name="T2" fmla="*/ 1 w 1"/>
                <a:gd name="T3" fmla="*/ 0 h 2"/>
                <a:gd name="T4" fmla="*/ 1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cubicBezTo>
                    <a:pt x="1" y="1"/>
                    <a:pt x="1" y="2"/>
                    <a:pt x="1" y="2"/>
                  </a:cubicBezTo>
                  <a:lnTo>
                    <a:pt x="0" y="1"/>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6" name="Freeform 1463"/>
            <p:cNvSpPr>
              <a:spLocks/>
            </p:cNvSpPr>
            <p:nvPr userDrawn="1"/>
          </p:nvSpPr>
          <p:spPr bwMode="auto">
            <a:xfrm>
              <a:off x="280" y="210"/>
              <a:ext cx="0" cy="1"/>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2"/>
                    <a:pt x="0"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7" name="Freeform 1464"/>
            <p:cNvSpPr>
              <a:spLocks/>
            </p:cNvSpPr>
            <p:nvPr userDrawn="1"/>
          </p:nvSpPr>
          <p:spPr bwMode="auto">
            <a:xfrm>
              <a:off x="280" y="214"/>
              <a:ext cx="3" cy="0"/>
            </a:xfrm>
            <a:custGeom>
              <a:avLst/>
              <a:gdLst>
                <a:gd name="T0" fmla="*/ 0 w 6"/>
                <a:gd name="T1" fmla="*/ 1 h 1"/>
                <a:gd name="T2" fmla="*/ 0 w 6"/>
                <a:gd name="T3" fmla="*/ 1 h 1"/>
                <a:gd name="T4" fmla="*/ 5 w 6"/>
                <a:gd name="T5" fmla="*/ 0 h 1"/>
                <a:gd name="T6" fmla="*/ 6 w 6"/>
                <a:gd name="T7" fmla="*/ 1 h 1"/>
                <a:gd name="T8" fmla="*/ 0 w 6"/>
                <a:gd name="T9" fmla="*/ 1 h 1"/>
              </a:gdLst>
              <a:ahLst/>
              <a:cxnLst>
                <a:cxn ang="0">
                  <a:pos x="T0" y="T1"/>
                </a:cxn>
                <a:cxn ang="0">
                  <a:pos x="T2" y="T3"/>
                </a:cxn>
                <a:cxn ang="0">
                  <a:pos x="T4" y="T5"/>
                </a:cxn>
                <a:cxn ang="0">
                  <a:pos x="T6" y="T7"/>
                </a:cxn>
                <a:cxn ang="0">
                  <a:pos x="T8" y="T9"/>
                </a:cxn>
              </a:cxnLst>
              <a:rect l="0" t="0" r="r" b="b"/>
              <a:pathLst>
                <a:path w="6" h="1">
                  <a:moveTo>
                    <a:pt x="0" y="1"/>
                  </a:moveTo>
                  <a:lnTo>
                    <a:pt x="0" y="1"/>
                  </a:lnTo>
                  <a:cubicBezTo>
                    <a:pt x="2" y="1"/>
                    <a:pt x="3" y="0"/>
                    <a:pt x="5" y="0"/>
                  </a:cubicBezTo>
                  <a:cubicBezTo>
                    <a:pt x="5" y="1"/>
                    <a:pt x="5" y="1"/>
                    <a:pt x="6" y="1"/>
                  </a:cubicBezTo>
                  <a:cubicBezTo>
                    <a:pt x="4" y="1"/>
                    <a:pt x="2"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8" name="Freeform 1465"/>
            <p:cNvSpPr>
              <a:spLocks/>
            </p:cNvSpPr>
            <p:nvPr userDrawn="1"/>
          </p:nvSpPr>
          <p:spPr bwMode="auto">
            <a:xfrm>
              <a:off x="281" y="209"/>
              <a:ext cx="3" cy="2"/>
            </a:xfrm>
            <a:custGeom>
              <a:avLst/>
              <a:gdLst>
                <a:gd name="T0" fmla="*/ 8 w 8"/>
                <a:gd name="T1" fmla="*/ 4 h 5"/>
                <a:gd name="T2" fmla="*/ 8 w 8"/>
                <a:gd name="T3" fmla="*/ 4 h 5"/>
                <a:gd name="T4" fmla="*/ 6 w 8"/>
                <a:gd name="T5" fmla="*/ 4 h 5"/>
                <a:gd name="T6" fmla="*/ 5 w 8"/>
                <a:gd name="T7" fmla="*/ 4 h 5"/>
                <a:gd name="T8" fmla="*/ 6 w 8"/>
                <a:gd name="T9" fmla="*/ 5 h 5"/>
                <a:gd name="T10" fmla="*/ 4 w 8"/>
                <a:gd name="T11" fmla="*/ 5 h 5"/>
                <a:gd name="T12" fmla="*/ 0 w 8"/>
                <a:gd name="T13" fmla="*/ 0 h 5"/>
                <a:gd name="T14" fmla="*/ 8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4"/>
                  </a:moveTo>
                  <a:lnTo>
                    <a:pt x="8" y="4"/>
                  </a:lnTo>
                  <a:cubicBezTo>
                    <a:pt x="7" y="4"/>
                    <a:pt x="6" y="4"/>
                    <a:pt x="6" y="4"/>
                  </a:cubicBezTo>
                  <a:lnTo>
                    <a:pt x="5" y="4"/>
                  </a:lnTo>
                  <a:cubicBezTo>
                    <a:pt x="5" y="4"/>
                    <a:pt x="6" y="5"/>
                    <a:pt x="6" y="5"/>
                  </a:cubicBezTo>
                  <a:cubicBezTo>
                    <a:pt x="5" y="5"/>
                    <a:pt x="4" y="5"/>
                    <a:pt x="4" y="5"/>
                  </a:cubicBezTo>
                  <a:cubicBezTo>
                    <a:pt x="2" y="4"/>
                    <a:pt x="1" y="2"/>
                    <a:pt x="0" y="0"/>
                  </a:cubicBezTo>
                  <a:cubicBezTo>
                    <a:pt x="3" y="1"/>
                    <a:pt x="6" y="2"/>
                    <a:pt x="8"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9" name="Freeform 1466"/>
            <p:cNvSpPr>
              <a:spLocks/>
            </p:cNvSpPr>
            <p:nvPr userDrawn="1"/>
          </p:nvSpPr>
          <p:spPr bwMode="auto">
            <a:xfrm>
              <a:off x="287" y="208"/>
              <a:ext cx="0" cy="2"/>
            </a:xfrm>
            <a:custGeom>
              <a:avLst/>
              <a:gdLst>
                <a:gd name="T0" fmla="*/ 0 w 1"/>
                <a:gd name="T1" fmla="*/ 0 h 3"/>
                <a:gd name="T2" fmla="*/ 0 w 1"/>
                <a:gd name="T3" fmla="*/ 0 h 3"/>
                <a:gd name="T4" fmla="*/ 1 w 1"/>
                <a:gd name="T5" fmla="*/ 2 h 3"/>
                <a:gd name="T6" fmla="*/ 1 w 1"/>
                <a:gd name="T7" fmla="*/ 3 h 3"/>
                <a:gd name="T8" fmla="*/ 0 w 1"/>
                <a:gd name="T9" fmla="*/ 2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lnTo>
                    <a:pt x="0" y="0"/>
                  </a:lnTo>
                  <a:cubicBezTo>
                    <a:pt x="1" y="1"/>
                    <a:pt x="1" y="1"/>
                    <a:pt x="1" y="2"/>
                  </a:cubicBezTo>
                  <a:cubicBezTo>
                    <a:pt x="1" y="2"/>
                    <a:pt x="1" y="3"/>
                    <a:pt x="1" y="3"/>
                  </a:cubicBezTo>
                  <a:cubicBezTo>
                    <a:pt x="1" y="3"/>
                    <a:pt x="0" y="2"/>
                    <a:pt x="0" y="2"/>
                  </a:cubicBezTo>
                  <a:cubicBezTo>
                    <a:pt x="0" y="1"/>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0" name="Freeform 1467"/>
            <p:cNvSpPr>
              <a:spLocks/>
            </p:cNvSpPr>
            <p:nvPr userDrawn="1"/>
          </p:nvSpPr>
          <p:spPr bwMode="auto">
            <a:xfrm>
              <a:off x="285" y="210"/>
              <a:ext cx="1" cy="1"/>
            </a:xfrm>
            <a:custGeom>
              <a:avLst/>
              <a:gdLst>
                <a:gd name="T0" fmla="*/ 0 w 3"/>
                <a:gd name="T1" fmla="*/ 0 h 4"/>
                <a:gd name="T2" fmla="*/ 0 w 3"/>
                <a:gd name="T3" fmla="*/ 0 h 4"/>
                <a:gd name="T4" fmla="*/ 2 w 3"/>
                <a:gd name="T5" fmla="*/ 1 h 4"/>
                <a:gd name="T6" fmla="*/ 3 w 3"/>
                <a:gd name="T7" fmla="*/ 4 h 4"/>
                <a:gd name="T8" fmla="*/ 1 w 3"/>
                <a:gd name="T9" fmla="*/ 3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lnTo>
                    <a:pt x="0" y="0"/>
                  </a:lnTo>
                  <a:cubicBezTo>
                    <a:pt x="0" y="0"/>
                    <a:pt x="1" y="1"/>
                    <a:pt x="2" y="1"/>
                  </a:cubicBezTo>
                  <a:cubicBezTo>
                    <a:pt x="2" y="2"/>
                    <a:pt x="2" y="3"/>
                    <a:pt x="3" y="4"/>
                  </a:cubicBezTo>
                  <a:cubicBezTo>
                    <a:pt x="2" y="4"/>
                    <a:pt x="2" y="3"/>
                    <a:pt x="1" y="3"/>
                  </a:cubicBezTo>
                  <a:cubicBezTo>
                    <a:pt x="1" y="2"/>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1" name="Freeform 1468"/>
            <p:cNvSpPr>
              <a:spLocks/>
            </p:cNvSpPr>
            <p:nvPr userDrawn="1"/>
          </p:nvSpPr>
          <p:spPr bwMode="auto">
            <a:xfrm>
              <a:off x="281" y="211"/>
              <a:ext cx="4" cy="2"/>
            </a:xfrm>
            <a:custGeom>
              <a:avLst/>
              <a:gdLst>
                <a:gd name="T0" fmla="*/ 6 w 9"/>
                <a:gd name="T1" fmla="*/ 1 h 4"/>
                <a:gd name="T2" fmla="*/ 6 w 9"/>
                <a:gd name="T3" fmla="*/ 1 h 4"/>
                <a:gd name="T4" fmla="*/ 9 w 9"/>
                <a:gd name="T5" fmla="*/ 4 h 4"/>
                <a:gd name="T6" fmla="*/ 5 w 9"/>
                <a:gd name="T7" fmla="*/ 4 h 4"/>
                <a:gd name="T8" fmla="*/ 0 w 9"/>
                <a:gd name="T9" fmla="*/ 1 h 4"/>
                <a:gd name="T10" fmla="*/ 6 w 9"/>
                <a:gd name="T11" fmla="*/ 1 h 4"/>
              </a:gdLst>
              <a:ahLst/>
              <a:cxnLst>
                <a:cxn ang="0">
                  <a:pos x="T0" y="T1"/>
                </a:cxn>
                <a:cxn ang="0">
                  <a:pos x="T2" y="T3"/>
                </a:cxn>
                <a:cxn ang="0">
                  <a:pos x="T4" y="T5"/>
                </a:cxn>
                <a:cxn ang="0">
                  <a:pos x="T6" y="T7"/>
                </a:cxn>
                <a:cxn ang="0">
                  <a:pos x="T8" y="T9"/>
                </a:cxn>
                <a:cxn ang="0">
                  <a:pos x="T10" y="T11"/>
                </a:cxn>
              </a:cxnLst>
              <a:rect l="0" t="0" r="r" b="b"/>
              <a:pathLst>
                <a:path w="9" h="4">
                  <a:moveTo>
                    <a:pt x="6" y="1"/>
                  </a:moveTo>
                  <a:lnTo>
                    <a:pt x="6" y="1"/>
                  </a:lnTo>
                  <a:cubicBezTo>
                    <a:pt x="7" y="2"/>
                    <a:pt x="8" y="3"/>
                    <a:pt x="9" y="4"/>
                  </a:cubicBezTo>
                  <a:cubicBezTo>
                    <a:pt x="7" y="4"/>
                    <a:pt x="6" y="4"/>
                    <a:pt x="5" y="4"/>
                  </a:cubicBezTo>
                  <a:cubicBezTo>
                    <a:pt x="3" y="3"/>
                    <a:pt x="2" y="2"/>
                    <a:pt x="0" y="1"/>
                  </a:cubicBezTo>
                  <a:cubicBezTo>
                    <a:pt x="2" y="0"/>
                    <a:pt x="4" y="1"/>
                    <a:pt x="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2" name="Freeform 1469"/>
            <p:cNvSpPr>
              <a:spLocks/>
            </p:cNvSpPr>
            <p:nvPr userDrawn="1"/>
          </p:nvSpPr>
          <p:spPr bwMode="auto">
            <a:xfrm>
              <a:off x="285" y="208"/>
              <a:ext cx="3" cy="5"/>
            </a:xfrm>
            <a:custGeom>
              <a:avLst/>
              <a:gdLst>
                <a:gd name="T0" fmla="*/ 4 w 5"/>
                <a:gd name="T1" fmla="*/ 5 h 11"/>
                <a:gd name="T2" fmla="*/ 4 w 5"/>
                <a:gd name="T3" fmla="*/ 5 h 11"/>
                <a:gd name="T4" fmla="*/ 4 w 5"/>
                <a:gd name="T5" fmla="*/ 6 h 11"/>
                <a:gd name="T6" fmla="*/ 5 w 5"/>
                <a:gd name="T7" fmla="*/ 11 h 11"/>
                <a:gd name="T8" fmla="*/ 2 w 5"/>
                <a:gd name="T9" fmla="*/ 8 h 11"/>
                <a:gd name="T10" fmla="*/ 0 w 5"/>
                <a:gd name="T11" fmla="*/ 0 h 11"/>
                <a:gd name="T12" fmla="*/ 4 w 5"/>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4" y="5"/>
                  </a:moveTo>
                  <a:lnTo>
                    <a:pt x="4" y="5"/>
                  </a:lnTo>
                  <a:lnTo>
                    <a:pt x="4" y="6"/>
                  </a:lnTo>
                  <a:cubicBezTo>
                    <a:pt x="4" y="7"/>
                    <a:pt x="4" y="9"/>
                    <a:pt x="5" y="11"/>
                  </a:cubicBezTo>
                  <a:cubicBezTo>
                    <a:pt x="4" y="10"/>
                    <a:pt x="3" y="9"/>
                    <a:pt x="2" y="8"/>
                  </a:cubicBezTo>
                  <a:cubicBezTo>
                    <a:pt x="1" y="5"/>
                    <a:pt x="0" y="3"/>
                    <a:pt x="0" y="0"/>
                  </a:cubicBezTo>
                  <a:cubicBezTo>
                    <a:pt x="2" y="1"/>
                    <a:pt x="3" y="3"/>
                    <a:pt x="4"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3" name="Freeform 1470"/>
            <p:cNvSpPr>
              <a:spLocks/>
            </p:cNvSpPr>
            <p:nvPr userDrawn="1"/>
          </p:nvSpPr>
          <p:spPr bwMode="auto">
            <a:xfrm>
              <a:off x="282" y="213"/>
              <a:ext cx="5" cy="1"/>
            </a:xfrm>
            <a:custGeom>
              <a:avLst/>
              <a:gdLst>
                <a:gd name="T0" fmla="*/ 0 w 11"/>
                <a:gd name="T1" fmla="*/ 1 h 3"/>
                <a:gd name="T2" fmla="*/ 0 w 11"/>
                <a:gd name="T3" fmla="*/ 1 h 3"/>
                <a:gd name="T4" fmla="*/ 11 w 11"/>
                <a:gd name="T5" fmla="*/ 3 h 3"/>
                <a:gd name="T6" fmla="*/ 10 w 11"/>
                <a:gd name="T7" fmla="*/ 3 h 3"/>
                <a:gd name="T8" fmla="*/ 3 w 11"/>
                <a:gd name="T9" fmla="*/ 3 h 3"/>
                <a:gd name="T10" fmla="*/ 0 w 11"/>
                <a:gd name="T11" fmla="*/ 1 h 3"/>
              </a:gdLst>
              <a:ahLst/>
              <a:cxnLst>
                <a:cxn ang="0">
                  <a:pos x="T0" y="T1"/>
                </a:cxn>
                <a:cxn ang="0">
                  <a:pos x="T2" y="T3"/>
                </a:cxn>
                <a:cxn ang="0">
                  <a:pos x="T4" y="T5"/>
                </a:cxn>
                <a:cxn ang="0">
                  <a:pos x="T6" y="T7"/>
                </a:cxn>
                <a:cxn ang="0">
                  <a:pos x="T8" y="T9"/>
                </a:cxn>
                <a:cxn ang="0">
                  <a:pos x="T10" y="T11"/>
                </a:cxn>
              </a:cxnLst>
              <a:rect l="0" t="0" r="r" b="b"/>
              <a:pathLst>
                <a:path w="11" h="3">
                  <a:moveTo>
                    <a:pt x="0" y="1"/>
                  </a:moveTo>
                  <a:lnTo>
                    <a:pt x="0" y="1"/>
                  </a:lnTo>
                  <a:cubicBezTo>
                    <a:pt x="3" y="0"/>
                    <a:pt x="8" y="1"/>
                    <a:pt x="11" y="3"/>
                  </a:cubicBezTo>
                  <a:lnTo>
                    <a:pt x="10" y="3"/>
                  </a:lnTo>
                  <a:cubicBezTo>
                    <a:pt x="8" y="3"/>
                    <a:pt x="5" y="3"/>
                    <a:pt x="3" y="3"/>
                  </a:cubicBezTo>
                  <a:cubicBezTo>
                    <a:pt x="2" y="3"/>
                    <a:pt x="1" y="2"/>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4" name="Freeform 1471"/>
            <p:cNvSpPr>
              <a:spLocks/>
            </p:cNvSpPr>
            <p:nvPr userDrawn="1"/>
          </p:nvSpPr>
          <p:spPr bwMode="auto">
            <a:xfrm>
              <a:off x="283" y="211"/>
              <a:ext cx="5" cy="3"/>
            </a:xfrm>
            <a:custGeom>
              <a:avLst/>
              <a:gdLst>
                <a:gd name="T0" fmla="*/ 0 w 10"/>
                <a:gd name="T1" fmla="*/ 0 h 7"/>
                <a:gd name="T2" fmla="*/ 0 w 10"/>
                <a:gd name="T3" fmla="*/ 0 h 7"/>
                <a:gd name="T4" fmla="*/ 10 w 10"/>
                <a:gd name="T5" fmla="*/ 7 h 7"/>
                <a:gd name="T6" fmla="*/ 0 w 10"/>
                <a:gd name="T7" fmla="*/ 0 h 7"/>
              </a:gdLst>
              <a:ahLst/>
              <a:cxnLst>
                <a:cxn ang="0">
                  <a:pos x="T0" y="T1"/>
                </a:cxn>
                <a:cxn ang="0">
                  <a:pos x="T2" y="T3"/>
                </a:cxn>
                <a:cxn ang="0">
                  <a:pos x="T4" y="T5"/>
                </a:cxn>
                <a:cxn ang="0">
                  <a:pos x="T6" y="T7"/>
                </a:cxn>
              </a:cxnLst>
              <a:rect l="0" t="0" r="r" b="b"/>
              <a:pathLst>
                <a:path w="10" h="7">
                  <a:moveTo>
                    <a:pt x="0" y="0"/>
                  </a:moveTo>
                  <a:lnTo>
                    <a:pt x="0" y="0"/>
                  </a:lnTo>
                  <a:cubicBezTo>
                    <a:pt x="4" y="0"/>
                    <a:pt x="8" y="3"/>
                    <a:pt x="10" y="7"/>
                  </a:cubicBezTo>
                  <a:cubicBezTo>
                    <a:pt x="6" y="6"/>
                    <a:pt x="2" y="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5" name="Freeform 1472"/>
            <p:cNvSpPr>
              <a:spLocks/>
            </p:cNvSpPr>
            <p:nvPr userDrawn="1"/>
          </p:nvSpPr>
          <p:spPr bwMode="auto">
            <a:xfrm>
              <a:off x="287" y="198"/>
              <a:ext cx="3" cy="11"/>
            </a:xfrm>
            <a:custGeom>
              <a:avLst/>
              <a:gdLst>
                <a:gd name="T0" fmla="*/ 2 w 5"/>
                <a:gd name="T1" fmla="*/ 20 h 24"/>
                <a:gd name="T2" fmla="*/ 2 w 5"/>
                <a:gd name="T3" fmla="*/ 20 h 24"/>
                <a:gd name="T4" fmla="*/ 1 w 5"/>
                <a:gd name="T5" fmla="*/ 24 h 24"/>
                <a:gd name="T6" fmla="*/ 0 w 5"/>
                <a:gd name="T7" fmla="*/ 0 h 24"/>
                <a:gd name="T8" fmla="*/ 2 w 5"/>
                <a:gd name="T9" fmla="*/ 1 h 24"/>
                <a:gd name="T10" fmla="*/ 5 w 5"/>
                <a:gd name="T11" fmla="*/ 0 h 24"/>
                <a:gd name="T12" fmla="*/ 4 w 5"/>
                <a:gd name="T13" fmla="*/ 24 h 24"/>
                <a:gd name="T14" fmla="*/ 2 w 5"/>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4">
                  <a:moveTo>
                    <a:pt x="2" y="20"/>
                  </a:moveTo>
                  <a:lnTo>
                    <a:pt x="2" y="20"/>
                  </a:lnTo>
                  <a:cubicBezTo>
                    <a:pt x="2" y="21"/>
                    <a:pt x="1" y="22"/>
                    <a:pt x="1" y="24"/>
                  </a:cubicBezTo>
                  <a:lnTo>
                    <a:pt x="0" y="0"/>
                  </a:lnTo>
                  <a:cubicBezTo>
                    <a:pt x="0" y="1"/>
                    <a:pt x="1" y="1"/>
                    <a:pt x="2" y="1"/>
                  </a:cubicBezTo>
                  <a:cubicBezTo>
                    <a:pt x="4" y="1"/>
                    <a:pt x="4" y="1"/>
                    <a:pt x="5" y="0"/>
                  </a:cubicBezTo>
                  <a:lnTo>
                    <a:pt x="4" y="24"/>
                  </a:lnTo>
                  <a:cubicBezTo>
                    <a:pt x="4" y="22"/>
                    <a:pt x="3" y="21"/>
                    <a:pt x="2" y="2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6" name="Freeform 1473"/>
            <p:cNvSpPr>
              <a:spLocks/>
            </p:cNvSpPr>
            <p:nvPr userDrawn="1"/>
          </p:nvSpPr>
          <p:spPr bwMode="auto">
            <a:xfrm>
              <a:off x="288" y="208"/>
              <a:ext cx="1" cy="6"/>
            </a:xfrm>
            <a:custGeom>
              <a:avLst/>
              <a:gdLst>
                <a:gd name="T0" fmla="*/ 3 w 3"/>
                <a:gd name="T1" fmla="*/ 7 h 13"/>
                <a:gd name="T2" fmla="*/ 3 w 3"/>
                <a:gd name="T3" fmla="*/ 7 h 13"/>
                <a:gd name="T4" fmla="*/ 1 w 3"/>
                <a:gd name="T5" fmla="*/ 13 h 13"/>
                <a:gd name="T6" fmla="*/ 0 w 3"/>
                <a:gd name="T7" fmla="*/ 7 h 13"/>
                <a:gd name="T8" fmla="*/ 1 w 3"/>
                <a:gd name="T9" fmla="*/ 0 h 13"/>
                <a:gd name="T10" fmla="*/ 3 w 3"/>
                <a:gd name="T11" fmla="*/ 7 h 13"/>
              </a:gdLst>
              <a:ahLst/>
              <a:cxnLst>
                <a:cxn ang="0">
                  <a:pos x="T0" y="T1"/>
                </a:cxn>
                <a:cxn ang="0">
                  <a:pos x="T2" y="T3"/>
                </a:cxn>
                <a:cxn ang="0">
                  <a:pos x="T4" y="T5"/>
                </a:cxn>
                <a:cxn ang="0">
                  <a:pos x="T6" y="T7"/>
                </a:cxn>
                <a:cxn ang="0">
                  <a:pos x="T8" y="T9"/>
                </a:cxn>
                <a:cxn ang="0">
                  <a:pos x="T10" y="T11"/>
                </a:cxn>
              </a:cxnLst>
              <a:rect l="0" t="0" r="r" b="b"/>
              <a:pathLst>
                <a:path w="3" h="13">
                  <a:moveTo>
                    <a:pt x="3" y="7"/>
                  </a:moveTo>
                  <a:lnTo>
                    <a:pt x="3" y="7"/>
                  </a:lnTo>
                  <a:cubicBezTo>
                    <a:pt x="3" y="9"/>
                    <a:pt x="3" y="11"/>
                    <a:pt x="1" y="13"/>
                  </a:cubicBezTo>
                  <a:cubicBezTo>
                    <a:pt x="0" y="11"/>
                    <a:pt x="0" y="9"/>
                    <a:pt x="0" y="7"/>
                  </a:cubicBezTo>
                  <a:cubicBezTo>
                    <a:pt x="0" y="4"/>
                    <a:pt x="0" y="2"/>
                    <a:pt x="1" y="0"/>
                  </a:cubicBezTo>
                  <a:cubicBezTo>
                    <a:pt x="3" y="2"/>
                    <a:pt x="3" y="4"/>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7" name="Freeform 1474"/>
            <p:cNvSpPr>
              <a:spLocks/>
            </p:cNvSpPr>
            <p:nvPr userDrawn="1"/>
          </p:nvSpPr>
          <p:spPr bwMode="auto">
            <a:xfrm>
              <a:off x="285" y="186"/>
              <a:ext cx="6" cy="6"/>
            </a:xfrm>
            <a:custGeom>
              <a:avLst/>
              <a:gdLst>
                <a:gd name="T0" fmla="*/ 8 w 13"/>
                <a:gd name="T1" fmla="*/ 2 h 12"/>
                <a:gd name="T2" fmla="*/ 8 w 13"/>
                <a:gd name="T3" fmla="*/ 2 h 12"/>
                <a:gd name="T4" fmla="*/ 7 w 13"/>
                <a:gd name="T5" fmla="*/ 4 h 12"/>
                <a:gd name="T6" fmla="*/ 13 w 13"/>
                <a:gd name="T7" fmla="*/ 3 h 12"/>
                <a:gd name="T8" fmla="*/ 13 w 13"/>
                <a:gd name="T9" fmla="*/ 9 h 12"/>
                <a:gd name="T10" fmla="*/ 8 w 13"/>
                <a:gd name="T11" fmla="*/ 7 h 12"/>
                <a:gd name="T12" fmla="*/ 9 w 13"/>
                <a:gd name="T13" fmla="*/ 12 h 12"/>
                <a:gd name="T14" fmla="*/ 3 w 13"/>
                <a:gd name="T15" fmla="*/ 12 h 12"/>
                <a:gd name="T16" fmla="*/ 5 w 13"/>
                <a:gd name="T17" fmla="*/ 8 h 12"/>
                <a:gd name="T18" fmla="*/ 0 w 13"/>
                <a:gd name="T19" fmla="*/ 9 h 12"/>
                <a:gd name="T20" fmla="*/ 0 w 13"/>
                <a:gd name="T21" fmla="*/ 3 h 12"/>
                <a:gd name="T22" fmla="*/ 4 w 13"/>
                <a:gd name="T23" fmla="*/ 5 h 12"/>
                <a:gd name="T24" fmla="*/ 3 w 13"/>
                <a:gd name="T25" fmla="*/ 0 h 12"/>
                <a:gd name="T26" fmla="*/ 9 w 13"/>
                <a:gd name="T27" fmla="*/ 0 h 12"/>
                <a:gd name="T28" fmla="*/ 8 w 13"/>
                <a:gd name="T2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2">
                  <a:moveTo>
                    <a:pt x="8" y="2"/>
                  </a:moveTo>
                  <a:lnTo>
                    <a:pt x="8" y="2"/>
                  </a:lnTo>
                  <a:cubicBezTo>
                    <a:pt x="8" y="3"/>
                    <a:pt x="7" y="4"/>
                    <a:pt x="7" y="4"/>
                  </a:cubicBezTo>
                  <a:cubicBezTo>
                    <a:pt x="8" y="7"/>
                    <a:pt x="12" y="4"/>
                    <a:pt x="13" y="3"/>
                  </a:cubicBezTo>
                  <a:lnTo>
                    <a:pt x="13" y="9"/>
                  </a:lnTo>
                  <a:cubicBezTo>
                    <a:pt x="12" y="9"/>
                    <a:pt x="10" y="7"/>
                    <a:pt x="8" y="7"/>
                  </a:cubicBezTo>
                  <a:cubicBezTo>
                    <a:pt x="6" y="8"/>
                    <a:pt x="9" y="12"/>
                    <a:pt x="9" y="12"/>
                  </a:cubicBezTo>
                  <a:lnTo>
                    <a:pt x="3" y="12"/>
                  </a:lnTo>
                  <a:cubicBezTo>
                    <a:pt x="4" y="12"/>
                    <a:pt x="6" y="10"/>
                    <a:pt x="5" y="8"/>
                  </a:cubicBezTo>
                  <a:cubicBezTo>
                    <a:pt x="5" y="6"/>
                    <a:pt x="1" y="9"/>
                    <a:pt x="0" y="9"/>
                  </a:cubicBezTo>
                  <a:lnTo>
                    <a:pt x="0" y="3"/>
                  </a:lnTo>
                  <a:cubicBezTo>
                    <a:pt x="1" y="4"/>
                    <a:pt x="3" y="6"/>
                    <a:pt x="4" y="5"/>
                  </a:cubicBezTo>
                  <a:cubicBezTo>
                    <a:pt x="7" y="5"/>
                    <a:pt x="4" y="1"/>
                    <a:pt x="3" y="0"/>
                  </a:cubicBezTo>
                  <a:lnTo>
                    <a:pt x="9" y="0"/>
                  </a:lnTo>
                  <a:cubicBezTo>
                    <a:pt x="9" y="1"/>
                    <a:pt x="8" y="2"/>
                    <a:pt x="8"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8" name="Freeform 1475"/>
            <p:cNvSpPr>
              <a:spLocks/>
            </p:cNvSpPr>
            <p:nvPr userDrawn="1"/>
          </p:nvSpPr>
          <p:spPr bwMode="auto">
            <a:xfrm>
              <a:off x="286" y="193"/>
              <a:ext cx="4" cy="4"/>
            </a:xfrm>
            <a:custGeom>
              <a:avLst/>
              <a:gdLst>
                <a:gd name="T0" fmla="*/ 4 w 9"/>
                <a:gd name="T1" fmla="*/ 0 h 9"/>
                <a:gd name="T2" fmla="*/ 4 w 9"/>
                <a:gd name="T3" fmla="*/ 0 h 9"/>
                <a:gd name="T4" fmla="*/ 9 w 9"/>
                <a:gd name="T5" fmla="*/ 5 h 9"/>
                <a:gd name="T6" fmla="*/ 4 w 9"/>
                <a:gd name="T7" fmla="*/ 9 h 9"/>
                <a:gd name="T8" fmla="*/ 0 w 9"/>
                <a:gd name="T9" fmla="*/ 5 h 9"/>
                <a:gd name="T10" fmla="*/ 4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4" y="0"/>
                  </a:moveTo>
                  <a:lnTo>
                    <a:pt x="4" y="0"/>
                  </a:lnTo>
                  <a:cubicBezTo>
                    <a:pt x="7" y="0"/>
                    <a:pt x="9" y="2"/>
                    <a:pt x="9" y="5"/>
                  </a:cubicBezTo>
                  <a:cubicBezTo>
                    <a:pt x="9" y="7"/>
                    <a:pt x="7" y="9"/>
                    <a:pt x="4" y="9"/>
                  </a:cubicBezTo>
                  <a:cubicBezTo>
                    <a:pt x="2" y="9"/>
                    <a:pt x="0" y="7"/>
                    <a:pt x="0" y="5"/>
                  </a:cubicBezTo>
                  <a:cubicBezTo>
                    <a:pt x="0" y="2"/>
                    <a:pt x="2" y="0"/>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9" name="Freeform 1476"/>
            <p:cNvSpPr>
              <a:spLocks/>
            </p:cNvSpPr>
            <p:nvPr userDrawn="1"/>
          </p:nvSpPr>
          <p:spPr bwMode="auto">
            <a:xfrm>
              <a:off x="297" y="216"/>
              <a:ext cx="0" cy="1"/>
            </a:xfrm>
            <a:custGeom>
              <a:avLst/>
              <a:gdLst>
                <a:gd name="T0" fmla="*/ 1 w 1"/>
                <a:gd name="T1" fmla="*/ 0 h 1"/>
                <a:gd name="T2" fmla="*/ 1 w 1"/>
                <a:gd name="T3" fmla="*/ 0 h 1"/>
                <a:gd name="T4" fmla="*/ 1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1"/>
                  </a:lnTo>
                  <a:cubicBezTo>
                    <a:pt x="1" y="1"/>
                    <a:pt x="1" y="1"/>
                    <a:pt x="0" y="1"/>
                  </a:cubicBezTo>
                  <a:cubicBezTo>
                    <a:pt x="1" y="1"/>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0" name="Freeform 1477"/>
            <p:cNvSpPr>
              <a:spLocks/>
            </p:cNvSpPr>
            <p:nvPr userDrawn="1"/>
          </p:nvSpPr>
          <p:spPr bwMode="auto">
            <a:xfrm>
              <a:off x="289" y="215"/>
              <a:ext cx="1"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1"/>
                    <a:pt x="0" y="0"/>
                  </a:cubicBezTo>
                  <a:cubicBezTo>
                    <a:pt x="0" y="0"/>
                    <a:pt x="1" y="0"/>
                    <a:pt x="1"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1" name="Freeform 1478"/>
            <p:cNvSpPr>
              <a:spLocks/>
            </p:cNvSpPr>
            <p:nvPr userDrawn="1"/>
          </p:nvSpPr>
          <p:spPr bwMode="auto">
            <a:xfrm>
              <a:off x="289" y="216"/>
              <a:ext cx="1" cy="1"/>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cubicBezTo>
                    <a:pt x="0" y="1"/>
                    <a:pt x="0" y="1"/>
                    <a:pt x="1"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2" name="Freeform 1479"/>
            <p:cNvSpPr>
              <a:spLocks/>
            </p:cNvSpPr>
            <p:nvPr userDrawn="1"/>
          </p:nvSpPr>
          <p:spPr bwMode="auto">
            <a:xfrm>
              <a:off x="291" y="215"/>
              <a:ext cx="0"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1"/>
                    <a:pt x="0" y="0"/>
                  </a:cubicBezTo>
                  <a:cubicBezTo>
                    <a:pt x="1" y="0"/>
                    <a:pt x="1" y="0"/>
                    <a:pt x="1"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3" name="Freeform 1480"/>
            <p:cNvSpPr>
              <a:spLocks/>
            </p:cNvSpPr>
            <p:nvPr userDrawn="1"/>
          </p:nvSpPr>
          <p:spPr bwMode="auto">
            <a:xfrm>
              <a:off x="291" y="216"/>
              <a:ext cx="0" cy="1"/>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1"/>
                    <a:pt x="0" y="1"/>
                  </a:cubicBezTo>
                  <a:cubicBezTo>
                    <a:pt x="0" y="1"/>
                    <a:pt x="0" y="1"/>
                    <a:pt x="1"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4" name="Freeform 1481"/>
            <p:cNvSpPr>
              <a:spLocks/>
            </p:cNvSpPr>
            <p:nvPr userDrawn="1"/>
          </p:nvSpPr>
          <p:spPr bwMode="auto">
            <a:xfrm>
              <a:off x="293" y="215"/>
              <a:ext cx="0"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0" y="0"/>
                  </a:lnTo>
                  <a:lnTo>
                    <a:pt x="1"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5" name="Freeform 1482"/>
            <p:cNvSpPr>
              <a:spLocks/>
            </p:cNvSpPr>
            <p:nvPr userDrawn="1"/>
          </p:nvSpPr>
          <p:spPr bwMode="auto">
            <a:xfrm>
              <a:off x="293" y="216"/>
              <a:ext cx="0" cy="1"/>
            </a:xfrm>
            <a:custGeom>
              <a:avLst/>
              <a:gdLst>
                <a:gd name="T0" fmla="*/ 1 w 1"/>
                <a:gd name="T1" fmla="*/ 1 h 1"/>
                <a:gd name="T2" fmla="*/ 1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0"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6" name="Rectangle 1483"/>
            <p:cNvSpPr>
              <a:spLocks noChangeArrowheads="1"/>
            </p:cNvSpPr>
            <p:nvPr userDrawn="1"/>
          </p:nvSpPr>
          <p:spPr bwMode="auto">
            <a:xfrm>
              <a:off x="294" y="215"/>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7" name="Freeform 1484"/>
            <p:cNvSpPr>
              <a:spLocks/>
            </p:cNvSpPr>
            <p:nvPr userDrawn="1"/>
          </p:nvSpPr>
          <p:spPr bwMode="auto">
            <a:xfrm>
              <a:off x="294" y="216"/>
              <a:ext cx="0" cy="1"/>
            </a:xfrm>
            <a:custGeom>
              <a:avLst/>
              <a:gdLst>
                <a:gd name="T0" fmla="*/ 1 w 1"/>
                <a:gd name="T1" fmla="*/ 1 h 1"/>
                <a:gd name="T2" fmla="*/ 1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cubicBezTo>
                    <a:pt x="0" y="1"/>
                    <a:pt x="0" y="0"/>
                    <a:pt x="0" y="0"/>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8" name="Freeform 1485"/>
            <p:cNvSpPr>
              <a:spLocks/>
            </p:cNvSpPr>
            <p:nvPr userDrawn="1"/>
          </p:nvSpPr>
          <p:spPr bwMode="auto">
            <a:xfrm>
              <a:off x="296" y="215"/>
              <a:ext cx="0"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0"/>
                    <a:pt x="0" y="0"/>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9" name="Freeform 1486"/>
            <p:cNvSpPr>
              <a:spLocks/>
            </p:cNvSpPr>
            <p:nvPr userDrawn="1"/>
          </p:nvSpPr>
          <p:spPr bwMode="auto">
            <a:xfrm>
              <a:off x="295" y="216"/>
              <a:ext cx="1" cy="1"/>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1"/>
                    <a:pt x="0" y="1"/>
                  </a:cubicBezTo>
                  <a:lnTo>
                    <a:pt x="1"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0" name="Freeform 1487"/>
            <p:cNvSpPr>
              <a:spLocks/>
            </p:cNvSpPr>
            <p:nvPr userDrawn="1"/>
          </p:nvSpPr>
          <p:spPr bwMode="auto">
            <a:xfrm>
              <a:off x="290" y="216"/>
              <a:ext cx="1" cy="1"/>
            </a:xfrm>
            <a:custGeom>
              <a:avLst/>
              <a:gdLst>
                <a:gd name="T0" fmla="*/ 2 w 3"/>
                <a:gd name="T1" fmla="*/ 0 h 2"/>
                <a:gd name="T2" fmla="*/ 2 w 3"/>
                <a:gd name="T3" fmla="*/ 0 h 2"/>
                <a:gd name="T4" fmla="*/ 3 w 3"/>
                <a:gd name="T5" fmla="*/ 1 h 2"/>
                <a:gd name="T6" fmla="*/ 2 w 3"/>
                <a:gd name="T7" fmla="*/ 2 h 2"/>
                <a:gd name="T8" fmla="*/ 0 w 3"/>
                <a:gd name="T9" fmla="*/ 1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lnTo>
                    <a:pt x="2" y="0"/>
                  </a:lnTo>
                  <a:cubicBezTo>
                    <a:pt x="2" y="0"/>
                    <a:pt x="3" y="0"/>
                    <a:pt x="3" y="1"/>
                  </a:cubicBezTo>
                  <a:cubicBezTo>
                    <a:pt x="3" y="1"/>
                    <a:pt x="2" y="2"/>
                    <a:pt x="2" y="2"/>
                  </a:cubicBezTo>
                  <a:cubicBezTo>
                    <a:pt x="1" y="2"/>
                    <a:pt x="0" y="1"/>
                    <a:pt x="0" y="1"/>
                  </a:cubicBezTo>
                  <a:cubicBezTo>
                    <a:pt x="0" y="0"/>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1" name="Freeform 1488"/>
            <p:cNvSpPr>
              <a:spLocks/>
            </p:cNvSpPr>
            <p:nvPr userDrawn="1"/>
          </p:nvSpPr>
          <p:spPr bwMode="auto">
            <a:xfrm>
              <a:off x="291" y="216"/>
              <a:ext cx="2" cy="1"/>
            </a:xfrm>
            <a:custGeom>
              <a:avLst/>
              <a:gdLst>
                <a:gd name="T0" fmla="*/ 1 w 3"/>
                <a:gd name="T1" fmla="*/ 0 h 2"/>
                <a:gd name="T2" fmla="*/ 1 w 3"/>
                <a:gd name="T3" fmla="*/ 0 h 2"/>
                <a:gd name="T4" fmla="*/ 3 w 3"/>
                <a:gd name="T5" fmla="*/ 1 h 2"/>
                <a:gd name="T6" fmla="*/ 1 w 3"/>
                <a:gd name="T7" fmla="*/ 2 h 2"/>
                <a:gd name="T8" fmla="*/ 0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lnTo>
                    <a:pt x="1" y="0"/>
                  </a:lnTo>
                  <a:cubicBezTo>
                    <a:pt x="2" y="0"/>
                    <a:pt x="3" y="0"/>
                    <a:pt x="3" y="1"/>
                  </a:cubicBezTo>
                  <a:cubicBezTo>
                    <a:pt x="3" y="1"/>
                    <a:pt x="2" y="2"/>
                    <a:pt x="1" y="2"/>
                  </a:cubicBezTo>
                  <a:cubicBezTo>
                    <a:pt x="1" y="2"/>
                    <a:pt x="0" y="1"/>
                    <a:pt x="0" y="1"/>
                  </a:cubicBezTo>
                  <a:cubicBezTo>
                    <a:pt x="0"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2" name="Freeform 1489"/>
            <p:cNvSpPr>
              <a:spLocks/>
            </p:cNvSpPr>
            <p:nvPr userDrawn="1"/>
          </p:nvSpPr>
          <p:spPr bwMode="auto">
            <a:xfrm>
              <a:off x="293" y="216"/>
              <a:ext cx="1" cy="1"/>
            </a:xfrm>
            <a:custGeom>
              <a:avLst/>
              <a:gdLst>
                <a:gd name="T0" fmla="*/ 1 w 2"/>
                <a:gd name="T1" fmla="*/ 0 h 2"/>
                <a:gd name="T2" fmla="*/ 1 w 2"/>
                <a:gd name="T3" fmla="*/ 0 h 2"/>
                <a:gd name="T4" fmla="*/ 2 w 2"/>
                <a:gd name="T5" fmla="*/ 0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0"/>
                  </a:cubicBezTo>
                  <a:cubicBezTo>
                    <a:pt x="2" y="1"/>
                    <a:pt x="1" y="1"/>
                    <a:pt x="1" y="2"/>
                  </a:cubicBezTo>
                  <a:cubicBezTo>
                    <a:pt x="0" y="2"/>
                    <a:pt x="0" y="1"/>
                    <a:pt x="0" y="1"/>
                  </a:cubicBezTo>
                  <a:cubicBezTo>
                    <a:pt x="0" y="0"/>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3" name="Freeform 1490"/>
            <p:cNvSpPr>
              <a:spLocks/>
            </p:cNvSpPr>
            <p:nvPr userDrawn="1"/>
          </p:nvSpPr>
          <p:spPr bwMode="auto">
            <a:xfrm>
              <a:off x="294" y="216"/>
              <a:ext cx="1" cy="1"/>
            </a:xfrm>
            <a:custGeom>
              <a:avLst/>
              <a:gdLst>
                <a:gd name="T0" fmla="*/ 1 w 2"/>
                <a:gd name="T1" fmla="*/ 0 h 2"/>
                <a:gd name="T2" fmla="*/ 1 w 2"/>
                <a:gd name="T3" fmla="*/ 0 h 2"/>
                <a:gd name="T4" fmla="*/ 2 w 2"/>
                <a:gd name="T5" fmla="*/ 0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0"/>
                  </a:cubicBezTo>
                  <a:cubicBezTo>
                    <a:pt x="2" y="1"/>
                    <a:pt x="2" y="1"/>
                    <a:pt x="1" y="2"/>
                  </a:cubicBezTo>
                  <a:cubicBezTo>
                    <a:pt x="1" y="2"/>
                    <a:pt x="0" y="1"/>
                    <a:pt x="0" y="1"/>
                  </a:cubicBezTo>
                  <a:cubicBezTo>
                    <a:pt x="0"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4" name="Freeform 1491"/>
            <p:cNvSpPr>
              <a:spLocks/>
            </p:cNvSpPr>
            <p:nvPr userDrawn="1"/>
          </p:nvSpPr>
          <p:spPr bwMode="auto">
            <a:xfrm>
              <a:off x="296" y="216"/>
              <a:ext cx="1" cy="1"/>
            </a:xfrm>
            <a:custGeom>
              <a:avLst/>
              <a:gdLst>
                <a:gd name="T0" fmla="*/ 1 w 2"/>
                <a:gd name="T1" fmla="*/ 0 h 2"/>
                <a:gd name="T2" fmla="*/ 1 w 2"/>
                <a:gd name="T3" fmla="*/ 0 h 2"/>
                <a:gd name="T4" fmla="*/ 2 w 2"/>
                <a:gd name="T5" fmla="*/ 1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1"/>
                  </a:cubicBezTo>
                  <a:cubicBezTo>
                    <a:pt x="2" y="1"/>
                    <a:pt x="2" y="1"/>
                    <a:pt x="1" y="2"/>
                  </a:cubicBezTo>
                  <a:cubicBezTo>
                    <a:pt x="1" y="2"/>
                    <a:pt x="0" y="1"/>
                    <a:pt x="0" y="1"/>
                  </a:cubicBezTo>
                  <a:cubicBezTo>
                    <a:pt x="1" y="1"/>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5" name="Freeform 1492"/>
            <p:cNvSpPr>
              <a:spLocks/>
            </p:cNvSpPr>
            <p:nvPr userDrawn="1"/>
          </p:nvSpPr>
          <p:spPr bwMode="auto">
            <a:xfrm>
              <a:off x="280" y="216"/>
              <a:ext cx="0" cy="1"/>
            </a:xfrm>
            <a:custGeom>
              <a:avLst/>
              <a:gdLst>
                <a:gd name="T0" fmla="*/ 0 w 1"/>
                <a:gd name="T1" fmla="*/ 0 h 1"/>
                <a:gd name="T2" fmla="*/ 0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0"/>
                  </a:lnTo>
                  <a:cubicBezTo>
                    <a:pt x="0" y="0"/>
                    <a:pt x="0" y="1"/>
                    <a:pt x="1" y="1"/>
                  </a:cubicBezTo>
                  <a:cubicBezTo>
                    <a:pt x="0" y="1"/>
                    <a:pt x="0" y="1"/>
                    <a:pt x="0" y="1"/>
                  </a:cubicBez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6" name="Freeform 1493"/>
            <p:cNvSpPr>
              <a:spLocks/>
            </p:cNvSpPr>
            <p:nvPr userDrawn="1"/>
          </p:nvSpPr>
          <p:spPr bwMode="auto">
            <a:xfrm>
              <a:off x="287" y="215"/>
              <a:ext cx="1"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0"/>
                    <a:pt x="0" y="0"/>
                    <a:pt x="1" y="0"/>
                  </a:cubicBezTo>
                  <a:cubicBezTo>
                    <a:pt x="1"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7" name="Freeform 1494"/>
            <p:cNvSpPr>
              <a:spLocks/>
            </p:cNvSpPr>
            <p:nvPr userDrawn="1"/>
          </p:nvSpPr>
          <p:spPr bwMode="auto">
            <a:xfrm>
              <a:off x="287" y="216"/>
              <a:ext cx="1"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1"/>
                    <a:pt x="1" y="1"/>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8" name="Freeform 1495"/>
            <p:cNvSpPr>
              <a:spLocks/>
            </p:cNvSpPr>
            <p:nvPr userDrawn="1"/>
          </p:nvSpPr>
          <p:spPr bwMode="auto">
            <a:xfrm>
              <a:off x="285" y="215"/>
              <a:ext cx="1"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0"/>
                    <a:pt x="0" y="0"/>
                    <a:pt x="1" y="0"/>
                  </a:cubicBezTo>
                  <a:cubicBezTo>
                    <a:pt x="0"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9" name="Freeform 1496"/>
            <p:cNvSpPr>
              <a:spLocks/>
            </p:cNvSpPr>
            <p:nvPr userDrawn="1"/>
          </p:nvSpPr>
          <p:spPr bwMode="auto">
            <a:xfrm>
              <a:off x="285" y="216"/>
              <a:ext cx="1"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1"/>
                    <a:pt x="1" y="1"/>
                    <a:pt x="1" y="1"/>
                  </a:cubicBezTo>
                  <a:cubicBezTo>
                    <a:pt x="1"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0" name="Freeform 1497"/>
            <p:cNvSpPr>
              <a:spLocks/>
            </p:cNvSpPr>
            <p:nvPr userDrawn="1"/>
          </p:nvSpPr>
          <p:spPr bwMode="auto">
            <a:xfrm>
              <a:off x="284" y="215"/>
              <a:ext cx="0"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0"/>
                  </a:lnTo>
                  <a:lnTo>
                    <a:pt x="1"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1" name="Freeform 1498"/>
            <p:cNvSpPr>
              <a:spLocks/>
            </p:cNvSpPr>
            <p:nvPr userDrawn="1"/>
          </p:nvSpPr>
          <p:spPr bwMode="auto">
            <a:xfrm>
              <a:off x="284" y="216"/>
              <a:ext cx="0" cy="1"/>
            </a:xfrm>
            <a:custGeom>
              <a:avLst/>
              <a:gdLst>
                <a:gd name="T0" fmla="*/ 0 w 1"/>
                <a:gd name="T1" fmla="*/ 1 h 1"/>
                <a:gd name="T2" fmla="*/ 0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1"/>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2" name="Rectangle 1499"/>
            <p:cNvSpPr>
              <a:spLocks noChangeArrowheads="1"/>
            </p:cNvSpPr>
            <p:nvPr userDrawn="1"/>
          </p:nvSpPr>
          <p:spPr bwMode="auto">
            <a:xfrm>
              <a:off x="282" y="215"/>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3" name="Freeform 1500"/>
            <p:cNvSpPr>
              <a:spLocks/>
            </p:cNvSpPr>
            <p:nvPr userDrawn="1"/>
          </p:nvSpPr>
          <p:spPr bwMode="auto">
            <a:xfrm>
              <a:off x="282" y="216"/>
              <a:ext cx="1"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0" y="0"/>
                  </a:lnTo>
                  <a:lnTo>
                    <a:pt x="1" y="1"/>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4" name="Freeform 1501"/>
            <p:cNvSpPr>
              <a:spLocks/>
            </p:cNvSpPr>
            <p:nvPr userDrawn="1"/>
          </p:nvSpPr>
          <p:spPr bwMode="auto">
            <a:xfrm>
              <a:off x="281" y="215"/>
              <a:ext cx="0" cy="1"/>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5" name="Freeform 1502"/>
            <p:cNvSpPr>
              <a:spLocks/>
            </p:cNvSpPr>
            <p:nvPr userDrawn="1"/>
          </p:nvSpPr>
          <p:spPr bwMode="auto">
            <a:xfrm>
              <a:off x="281" y="216"/>
              <a:ext cx="0"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0" y="0"/>
                  </a:lnTo>
                  <a:cubicBezTo>
                    <a:pt x="0" y="1"/>
                    <a:pt x="0" y="1"/>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6" name="Freeform 1503"/>
            <p:cNvSpPr>
              <a:spLocks/>
            </p:cNvSpPr>
            <p:nvPr userDrawn="1"/>
          </p:nvSpPr>
          <p:spPr bwMode="auto">
            <a:xfrm>
              <a:off x="286" y="216"/>
              <a:ext cx="1" cy="1"/>
            </a:xfrm>
            <a:custGeom>
              <a:avLst/>
              <a:gdLst>
                <a:gd name="T0" fmla="*/ 1 w 2"/>
                <a:gd name="T1" fmla="*/ 0 h 2"/>
                <a:gd name="T2" fmla="*/ 1 w 2"/>
                <a:gd name="T3" fmla="*/ 0 h 2"/>
                <a:gd name="T4" fmla="*/ 2 w 2"/>
                <a:gd name="T5" fmla="*/ 1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1"/>
                  </a:cubicBezTo>
                  <a:cubicBezTo>
                    <a:pt x="2" y="1"/>
                    <a:pt x="2" y="2"/>
                    <a:pt x="1" y="2"/>
                  </a:cubicBezTo>
                  <a:cubicBezTo>
                    <a:pt x="1" y="2"/>
                    <a:pt x="0" y="1"/>
                    <a:pt x="0" y="1"/>
                  </a:cubicBezTo>
                  <a:cubicBezTo>
                    <a:pt x="0"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7" name="Freeform 1504"/>
            <p:cNvSpPr>
              <a:spLocks/>
            </p:cNvSpPr>
            <p:nvPr userDrawn="1"/>
          </p:nvSpPr>
          <p:spPr bwMode="auto">
            <a:xfrm>
              <a:off x="284" y="216"/>
              <a:ext cx="1" cy="1"/>
            </a:xfrm>
            <a:custGeom>
              <a:avLst/>
              <a:gdLst>
                <a:gd name="T0" fmla="*/ 1 w 2"/>
                <a:gd name="T1" fmla="*/ 0 h 2"/>
                <a:gd name="T2" fmla="*/ 1 w 2"/>
                <a:gd name="T3" fmla="*/ 0 h 2"/>
                <a:gd name="T4" fmla="*/ 2 w 2"/>
                <a:gd name="T5" fmla="*/ 1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1"/>
                  </a:cubicBezTo>
                  <a:cubicBezTo>
                    <a:pt x="2" y="1"/>
                    <a:pt x="2" y="2"/>
                    <a:pt x="1" y="2"/>
                  </a:cubicBezTo>
                  <a:cubicBezTo>
                    <a:pt x="1" y="2"/>
                    <a:pt x="0" y="1"/>
                    <a:pt x="0" y="1"/>
                  </a:cubicBezTo>
                  <a:cubicBezTo>
                    <a:pt x="0"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8" name="Freeform 1505"/>
            <p:cNvSpPr>
              <a:spLocks/>
            </p:cNvSpPr>
            <p:nvPr userDrawn="1"/>
          </p:nvSpPr>
          <p:spPr bwMode="auto">
            <a:xfrm>
              <a:off x="283" y="216"/>
              <a:ext cx="1" cy="1"/>
            </a:xfrm>
            <a:custGeom>
              <a:avLst/>
              <a:gdLst>
                <a:gd name="T0" fmla="*/ 1 w 2"/>
                <a:gd name="T1" fmla="*/ 0 h 2"/>
                <a:gd name="T2" fmla="*/ 1 w 2"/>
                <a:gd name="T3" fmla="*/ 0 h 2"/>
                <a:gd name="T4" fmla="*/ 2 w 2"/>
                <a:gd name="T5" fmla="*/ 1 h 2"/>
                <a:gd name="T6" fmla="*/ 1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2" y="0"/>
                    <a:pt x="2" y="1"/>
                  </a:cubicBezTo>
                  <a:cubicBezTo>
                    <a:pt x="2" y="1"/>
                    <a:pt x="1" y="2"/>
                    <a:pt x="1" y="2"/>
                  </a:cubicBezTo>
                  <a:cubicBezTo>
                    <a:pt x="0" y="1"/>
                    <a:pt x="0" y="1"/>
                    <a:pt x="0" y="0"/>
                  </a:cubicBezTo>
                  <a:cubicBezTo>
                    <a:pt x="0" y="0"/>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9" name="Freeform 1506"/>
            <p:cNvSpPr>
              <a:spLocks/>
            </p:cNvSpPr>
            <p:nvPr userDrawn="1"/>
          </p:nvSpPr>
          <p:spPr bwMode="auto">
            <a:xfrm>
              <a:off x="281" y="216"/>
              <a:ext cx="1" cy="1"/>
            </a:xfrm>
            <a:custGeom>
              <a:avLst/>
              <a:gdLst>
                <a:gd name="T0" fmla="*/ 1 w 2"/>
                <a:gd name="T1" fmla="*/ 0 h 2"/>
                <a:gd name="T2" fmla="*/ 1 w 2"/>
                <a:gd name="T3" fmla="*/ 0 h 2"/>
                <a:gd name="T4" fmla="*/ 2 w 2"/>
                <a:gd name="T5" fmla="*/ 1 h 2"/>
                <a:gd name="T6" fmla="*/ 1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2" y="0"/>
                    <a:pt x="2" y="1"/>
                  </a:cubicBezTo>
                  <a:cubicBezTo>
                    <a:pt x="2" y="1"/>
                    <a:pt x="1" y="2"/>
                    <a:pt x="1" y="2"/>
                  </a:cubicBezTo>
                  <a:cubicBezTo>
                    <a:pt x="0" y="1"/>
                    <a:pt x="0" y="1"/>
                    <a:pt x="0" y="0"/>
                  </a:cubicBezTo>
                  <a:cubicBezTo>
                    <a:pt x="0" y="0"/>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0" name="Freeform 1507"/>
            <p:cNvSpPr>
              <a:spLocks/>
            </p:cNvSpPr>
            <p:nvPr userDrawn="1"/>
          </p:nvSpPr>
          <p:spPr bwMode="auto">
            <a:xfrm>
              <a:off x="280" y="216"/>
              <a:ext cx="1" cy="1"/>
            </a:xfrm>
            <a:custGeom>
              <a:avLst/>
              <a:gdLst>
                <a:gd name="T0" fmla="*/ 1 w 1"/>
                <a:gd name="T1" fmla="*/ 0 h 2"/>
                <a:gd name="T2" fmla="*/ 1 w 1"/>
                <a:gd name="T3" fmla="*/ 0 h 2"/>
                <a:gd name="T4" fmla="*/ 1 w 1"/>
                <a:gd name="T5" fmla="*/ 1 h 2"/>
                <a:gd name="T6" fmla="*/ 1 w 1"/>
                <a:gd name="T7" fmla="*/ 2 h 2"/>
                <a:gd name="T8" fmla="*/ 0 w 1"/>
                <a:gd name="T9" fmla="*/ 1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1" y="0"/>
                  </a:lnTo>
                  <a:cubicBezTo>
                    <a:pt x="1" y="0"/>
                    <a:pt x="1" y="1"/>
                    <a:pt x="1" y="1"/>
                  </a:cubicBezTo>
                  <a:cubicBezTo>
                    <a:pt x="1" y="1"/>
                    <a:pt x="1" y="2"/>
                    <a:pt x="1" y="2"/>
                  </a:cubicBezTo>
                  <a:cubicBezTo>
                    <a:pt x="0" y="1"/>
                    <a:pt x="0" y="1"/>
                    <a:pt x="0" y="1"/>
                  </a:cubicBezTo>
                  <a:cubicBezTo>
                    <a:pt x="0" y="0"/>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1" name="Freeform 1508"/>
            <p:cNvSpPr>
              <a:spLocks/>
            </p:cNvSpPr>
            <p:nvPr userDrawn="1"/>
          </p:nvSpPr>
          <p:spPr bwMode="auto">
            <a:xfrm>
              <a:off x="288" y="216"/>
              <a:ext cx="1" cy="1"/>
            </a:xfrm>
            <a:custGeom>
              <a:avLst/>
              <a:gdLst>
                <a:gd name="T0" fmla="*/ 3 w 3"/>
                <a:gd name="T1" fmla="*/ 1 h 2"/>
                <a:gd name="T2" fmla="*/ 3 w 3"/>
                <a:gd name="T3" fmla="*/ 1 h 2"/>
                <a:gd name="T4" fmla="*/ 1 w 3"/>
                <a:gd name="T5" fmla="*/ 2 h 2"/>
                <a:gd name="T6" fmla="*/ 0 w 3"/>
                <a:gd name="T7" fmla="*/ 1 h 2"/>
                <a:gd name="T8" fmla="*/ 1 w 3"/>
                <a:gd name="T9" fmla="*/ 0 h 2"/>
                <a:gd name="T10" fmla="*/ 3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3" y="1"/>
                  </a:moveTo>
                  <a:lnTo>
                    <a:pt x="3" y="1"/>
                  </a:lnTo>
                  <a:cubicBezTo>
                    <a:pt x="3" y="1"/>
                    <a:pt x="2" y="2"/>
                    <a:pt x="1" y="2"/>
                  </a:cubicBezTo>
                  <a:cubicBezTo>
                    <a:pt x="1" y="2"/>
                    <a:pt x="0" y="1"/>
                    <a:pt x="0" y="1"/>
                  </a:cubicBezTo>
                  <a:cubicBezTo>
                    <a:pt x="0" y="0"/>
                    <a:pt x="1" y="0"/>
                    <a:pt x="1" y="0"/>
                  </a:cubicBezTo>
                  <a:cubicBezTo>
                    <a:pt x="2" y="0"/>
                    <a:pt x="3" y="0"/>
                    <a:pt x="3"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2" name="Freeform 1509"/>
            <p:cNvSpPr>
              <a:spLocks/>
            </p:cNvSpPr>
            <p:nvPr userDrawn="1"/>
          </p:nvSpPr>
          <p:spPr bwMode="auto">
            <a:xfrm>
              <a:off x="280" y="215"/>
              <a:ext cx="17" cy="0"/>
            </a:xfrm>
            <a:custGeom>
              <a:avLst/>
              <a:gdLst>
                <a:gd name="T0" fmla="*/ 19 w 39"/>
                <a:gd name="T1" fmla="*/ 2 h 2"/>
                <a:gd name="T2" fmla="*/ 19 w 39"/>
                <a:gd name="T3" fmla="*/ 2 h 2"/>
                <a:gd name="T4" fmla="*/ 0 w 39"/>
                <a:gd name="T5" fmla="*/ 2 h 2"/>
                <a:gd name="T6" fmla="*/ 0 w 39"/>
                <a:gd name="T7" fmla="*/ 1 h 2"/>
                <a:gd name="T8" fmla="*/ 19 w 39"/>
                <a:gd name="T9" fmla="*/ 1 h 2"/>
                <a:gd name="T10" fmla="*/ 39 w 39"/>
                <a:gd name="T11" fmla="*/ 1 h 2"/>
                <a:gd name="T12" fmla="*/ 39 w 39"/>
                <a:gd name="T13" fmla="*/ 2 h 2"/>
                <a:gd name="T14" fmla="*/ 19 w 39"/>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
                  <a:moveTo>
                    <a:pt x="19" y="2"/>
                  </a:moveTo>
                  <a:lnTo>
                    <a:pt x="19" y="2"/>
                  </a:lnTo>
                  <a:cubicBezTo>
                    <a:pt x="11" y="2"/>
                    <a:pt x="3" y="1"/>
                    <a:pt x="0" y="2"/>
                  </a:cubicBezTo>
                  <a:lnTo>
                    <a:pt x="0" y="1"/>
                  </a:lnTo>
                  <a:cubicBezTo>
                    <a:pt x="3" y="0"/>
                    <a:pt x="11" y="1"/>
                    <a:pt x="19" y="1"/>
                  </a:cubicBezTo>
                  <a:cubicBezTo>
                    <a:pt x="28" y="1"/>
                    <a:pt x="35" y="0"/>
                    <a:pt x="39" y="1"/>
                  </a:cubicBezTo>
                  <a:lnTo>
                    <a:pt x="39" y="2"/>
                  </a:lnTo>
                  <a:cubicBezTo>
                    <a:pt x="35" y="1"/>
                    <a:pt x="28" y="2"/>
                    <a:pt x="19"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3" name="Freeform 1510"/>
            <p:cNvSpPr>
              <a:spLocks/>
            </p:cNvSpPr>
            <p:nvPr userDrawn="1"/>
          </p:nvSpPr>
          <p:spPr bwMode="auto">
            <a:xfrm>
              <a:off x="280" y="217"/>
              <a:ext cx="17" cy="1"/>
            </a:xfrm>
            <a:custGeom>
              <a:avLst/>
              <a:gdLst>
                <a:gd name="T0" fmla="*/ 19 w 39"/>
                <a:gd name="T1" fmla="*/ 2 h 2"/>
                <a:gd name="T2" fmla="*/ 19 w 39"/>
                <a:gd name="T3" fmla="*/ 2 h 2"/>
                <a:gd name="T4" fmla="*/ 0 w 39"/>
                <a:gd name="T5" fmla="*/ 2 h 2"/>
                <a:gd name="T6" fmla="*/ 0 w 39"/>
                <a:gd name="T7" fmla="*/ 1 h 2"/>
                <a:gd name="T8" fmla="*/ 19 w 39"/>
                <a:gd name="T9" fmla="*/ 1 h 2"/>
                <a:gd name="T10" fmla="*/ 39 w 39"/>
                <a:gd name="T11" fmla="*/ 1 h 2"/>
                <a:gd name="T12" fmla="*/ 39 w 39"/>
                <a:gd name="T13" fmla="*/ 2 h 2"/>
                <a:gd name="T14" fmla="*/ 19 w 39"/>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
                  <a:moveTo>
                    <a:pt x="19" y="2"/>
                  </a:moveTo>
                  <a:lnTo>
                    <a:pt x="19" y="2"/>
                  </a:lnTo>
                  <a:cubicBezTo>
                    <a:pt x="11" y="2"/>
                    <a:pt x="3" y="1"/>
                    <a:pt x="0" y="2"/>
                  </a:cubicBezTo>
                  <a:lnTo>
                    <a:pt x="0" y="1"/>
                  </a:lnTo>
                  <a:cubicBezTo>
                    <a:pt x="3" y="0"/>
                    <a:pt x="11" y="1"/>
                    <a:pt x="19" y="1"/>
                  </a:cubicBezTo>
                  <a:cubicBezTo>
                    <a:pt x="28" y="1"/>
                    <a:pt x="35" y="0"/>
                    <a:pt x="39" y="1"/>
                  </a:cubicBezTo>
                  <a:lnTo>
                    <a:pt x="39" y="2"/>
                  </a:lnTo>
                  <a:cubicBezTo>
                    <a:pt x="35" y="1"/>
                    <a:pt x="28" y="2"/>
                    <a:pt x="19"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4" name="Freeform 1511"/>
            <p:cNvSpPr>
              <a:spLocks noEditPoints="1"/>
            </p:cNvSpPr>
            <p:nvPr userDrawn="1"/>
          </p:nvSpPr>
          <p:spPr bwMode="auto">
            <a:xfrm>
              <a:off x="287" y="198"/>
              <a:ext cx="3" cy="9"/>
            </a:xfrm>
            <a:custGeom>
              <a:avLst/>
              <a:gdLst>
                <a:gd name="T0" fmla="*/ 2 w 5"/>
                <a:gd name="T1" fmla="*/ 1 h 21"/>
                <a:gd name="T2" fmla="*/ 2 w 5"/>
                <a:gd name="T3" fmla="*/ 4 h 21"/>
                <a:gd name="T4" fmla="*/ 2 w 5"/>
                <a:gd name="T5" fmla="*/ 1 h 21"/>
                <a:gd name="T6" fmla="*/ 2 w 5"/>
                <a:gd name="T7" fmla="*/ 8 h 21"/>
                <a:gd name="T8" fmla="*/ 4 w 5"/>
                <a:gd name="T9" fmla="*/ 7 h 21"/>
                <a:gd name="T10" fmla="*/ 2 w 5"/>
                <a:gd name="T11" fmla="*/ 5 h 21"/>
                <a:gd name="T12" fmla="*/ 1 w 5"/>
                <a:gd name="T13" fmla="*/ 7 h 21"/>
                <a:gd name="T14" fmla="*/ 2 w 5"/>
                <a:gd name="T15" fmla="*/ 9 h 21"/>
                <a:gd name="T16" fmla="*/ 1 w 5"/>
                <a:gd name="T17" fmla="*/ 10 h 21"/>
                <a:gd name="T18" fmla="*/ 4 w 5"/>
                <a:gd name="T19" fmla="*/ 10 h 21"/>
                <a:gd name="T20" fmla="*/ 2 w 5"/>
                <a:gd name="T21" fmla="*/ 9 h 21"/>
                <a:gd name="T22" fmla="*/ 2 w 5"/>
                <a:gd name="T23" fmla="*/ 12 h 21"/>
                <a:gd name="T24" fmla="*/ 1 w 5"/>
                <a:gd name="T25" fmla="*/ 13 h 21"/>
                <a:gd name="T26" fmla="*/ 3 w 5"/>
                <a:gd name="T27" fmla="*/ 13 h 21"/>
                <a:gd name="T28" fmla="*/ 2 w 5"/>
                <a:gd name="T29" fmla="*/ 12 h 21"/>
                <a:gd name="T30" fmla="*/ 3 w 5"/>
                <a:gd name="T31" fmla="*/ 18 h 21"/>
                <a:gd name="T32" fmla="*/ 2 w 5"/>
                <a:gd name="T33" fmla="*/ 18 h 21"/>
                <a:gd name="T34" fmla="*/ 1 w 5"/>
                <a:gd name="T35" fmla="*/ 19 h 21"/>
                <a:gd name="T36" fmla="*/ 3 w 5"/>
                <a:gd name="T37" fmla="*/ 19 h 21"/>
                <a:gd name="T38" fmla="*/ 3 w 5"/>
                <a:gd name="T39" fmla="*/ 15 h 21"/>
                <a:gd name="T40" fmla="*/ 4 w 5"/>
                <a:gd name="T41" fmla="*/ 16 h 21"/>
                <a:gd name="T42" fmla="*/ 4 w 5"/>
                <a:gd name="T43" fmla="*/ 19 h 21"/>
                <a:gd name="T44" fmla="*/ 1 w 5"/>
                <a:gd name="T45" fmla="*/ 19 h 21"/>
                <a:gd name="T46" fmla="*/ 0 w 5"/>
                <a:gd name="T47" fmla="*/ 16 h 21"/>
                <a:gd name="T48" fmla="*/ 0 w 5"/>
                <a:gd name="T49" fmla="*/ 13 h 21"/>
                <a:gd name="T50" fmla="*/ 0 w 5"/>
                <a:gd name="T51" fmla="*/ 10 h 21"/>
                <a:gd name="T52" fmla="*/ 0 w 5"/>
                <a:gd name="T53" fmla="*/ 7 h 21"/>
                <a:gd name="T54" fmla="*/ 0 w 5"/>
                <a:gd name="T55" fmla="*/ 3 h 21"/>
                <a:gd name="T56" fmla="*/ 5 w 5"/>
                <a:gd name="T57" fmla="*/ 3 h 21"/>
                <a:gd name="T58" fmla="*/ 5 w 5"/>
                <a:gd name="T59" fmla="*/ 7 h 21"/>
                <a:gd name="T60" fmla="*/ 4 w 5"/>
                <a:gd name="T61" fmla="*/ 10 h 21"/>
                <a:gd name="T62" fmla="*/ 4 w 5"/>
                <a:gd name="T63" fmla="*/ 13 h 21"/>
                <a:gd name="T64" fmla="*/ 2 w 5"/>
                <a:gd name="T65" fmla="*/ 15 h 21"/>
                <a:gd name="T66" fmla="*/ 1 w 5"/>
                <a:gd name="T67" fmla="*/ 16 h 21"/>
                <a:gd name="T68" fmla="*/ 3 w 5"/>
                <a:gd name="T69" fmla="*/ 16 h 21"/>
                <a:gd name="T70" fmla="*/ 2 w 5"/>
                <a:gd name="T71"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21">
                  <a:moveTo>
                    <a:pt x="2" y="1"/>
                  </a:moveTo>
                  <a:lnTo>
                    <a:pt x="2" y="1"/>
                  </a:lnTo>
                  <a:cubicBezTo>
                    <a:pt x="2" y="1"/>
                    <a:pt x="1" y="2"/>
                    <a:pt x="1" y="3"/>
                  </a:cubicBezTo>
                  <a:cubicBezTo>
                    <a:pt x="1" y="4"/>
                    <a:pt x="2" y="4"/>
                    <a:pt x="2" y="4"/>
                  </a:cubicBezTo>
                  <a:cubicBezTo>
                    <a:pt x="3" y="4"/>
                    <a:pt x="4" y="4"/>
                    <a:pt x="4" y="3"/>
                  </a:cubicBezTo>
                  <a:cubicBezTo>
                    <a:pt x="4" y="2"/>
                    <a:pt x="3" y="1"/>
                    <a:pt x="2" y="1"/>
                  </a:cubicBezTo>
                  <a:close/>
                  <a:moveTo>
                    <a:pt x="2" y="8"/>
                  </a:moveTo>
                  <a:lnTo>
                    <a:pt x="2" y="8"/>
                  </a:lnTo>
                  <a:lnTo>
                    <a:pt x="2" y="8"/>
                  </a:lnTo>
                  <a:cubicBezTo>
                    <a:pt x="3" y="8"/>
                    <a:pt x="4" y="7"/>
                    <a:pt x="4" y="7"/>
                  </a:cubicBezTo>
                  <a:cubicBezTo>
                    <a:pt x="4" y="6"/>
                    <a:pt x="3" y="5"/>
                    <a:pt x="3" y="5"/>
                  </a:cubicBezTo>
                  <a:cubicBezTo>
                    <a:pt x="3" y="5"/>
                    <a:pt x="2" y="5"/>
                    <a:pt x="2" y="5"/>
                  </a:cubicBezTo>
                  <a:cubicBezTo>
                    <a:pt x="2" y="5"/>
                    <a:pt x="2" y="5"/>
                    <a:pt x="2" y="5"/>
                  </a:cubicBezTo>
                  <a:cubicBezTo>
                    <a:pt x="1" y="5"/>
                    <a:pt x="1" y="6"/>
                    <a:pt x="1" y="7"/>
                  </a:cubicBezTo>
                  <a:cubicBezTo>
                    <a:pt x="1" y="7"/>
                    <a:pt x="2" y="8"/>
                    <a:pt x="2" y="8"/>
                  </a:cubicBezTo>
                  <a:close/>
                  <a:moveTo>
                    <a:pt x="2" y="9"/>
                  </a:moveTo>
                  <a:lnTo>
                    <a:pt x="2" y="9"/>
                  </a:lnTo>
                  <a:cubicBezTo>
                    <a:pt x="1" y="9"/>
                    <a:pt x="1" y="9"/>
                    <a:pt x="1" y="10"/>
                  </a:cubicBezTo>
                  <a:cubicBezTo>
                    <a:pt x="1" y="11"/>
                    <a:pt x="2" y="11"/>
                    <a:pt x="2" y="11"/>
                  </a:cubicBezTo>
                  <a:cubicBezTo>
                    <a:pt x="3" y="11"/>
                    <a:pt x="4" y="11"/>
                    <a:pt x="4" y="10"/>
                  </a:cubicBezTo>
                  <a:cubicBezTo>
                    <a:pt x="4" y="9"/>
                    <a:pt x="3" y="9"/>
                    <a:pt x="3" y="9"/>
                  </a:cubicBezTo>
                  <a:cubicBezTo>
                    <a:pt x="3" y="9"/>
                    <a:pt x="2" y="9"/>
                    <a:pt x="2" y="9"/>
                  </a:cubicBezTo>
                  <a:cubicBezTo>
                    <a:pt x="2" y="9"/>
                    <a:pt x="2" y="9"/>
                    <a:pt x="2" y="9"/>
                  </a:cubicBezTo>
                  <a:close/>
                  <a:moveTo>
                    <a:pt x="2" y="12"/>
                  </a:moveTo>
                  <a:lnTo>
                    <a:pt x="2" y="12"/>
                  </a:lnTo>
                  <a:cubicBezTo>
                    <a:pt x="2" y="12"/>
                    <a:pt x="1" y="13"/>
                    <a:pt x="1" y="13"/>
                  </a:cubicBezTo>
                  <a:cubicBezTo>
                    <a:pt x="1" y="14"/>
                    <a:pt x="2" y="14"/>
                    <a:pt x="2" y="14"/>
                  </a:cubicBezTo>
                  <a:cubicBezTo>
                    <a:pt x="3" y="14"/>
                    <a:pt x="3" y="14"/>
                    <a:pt x="3" y="13"/>
                  </a:cubicBezTo>
                  <a:cubicBezTo>
                    <a:pt x="3" y="13"/>
                    <a:pt x="3" y="12"/>
                    <a:pt x="3" y="12"/>
                  </a:cubicBezTo>
                  <a:lnTo>
                    <a:pt x="2" y="12"/>
                  </a:lnTo>
                  <a:lnTo>
                    <a:pt x="2" y="12"/>
                  </a:lnTo>
                  <a:close/>
                  <a:moveTo>
                    <a:pt x="3" y="18"/>
                  </a:moveTo>
                  <a:lnTo>
                    <a:pt x="3" y="18"/>
                  </a:lnTo>
                  <a:lnTo>
                    <a:pt x="2" y="18"/>
                  </a:lnTo>
                  <a:lnTo>
                    <a:pt x="2" y="18"/>
                  </a:lnTo>
                  <a:cubicBezTo>
                    <a:pt x="2" y="18"/>
                    <a:pt x="1" y="19"/>
                    <a:pt x="1" y="19"/>
                  </a:cubicBezTo>
                  <a:cubicBezTo>
                    <a:pt x="1" y="20"/>
                    <a:pt x="2" y="20"/>
                    <a:pt x="2" y="20"/>
                  </a:cubicBezTo>
                  <a:cubicBezTo>
                    <a:pt x="3" y="20"/>
                    <a:pt x="3" y="20"/>
                    <a:pt x="3" y="19"/>
                  </a:cubicBezTo>
                  <a:cubicBezTo>
                    <a:pt x="3" y="19"/>
                    <a:pt x="3" y="18"/>
                    <a:pt x="3" y="18"/>
                  </a:cubicBezTo>
                  <a:close/>
                  <a:moveTo>
                    <a:pt x="3" y="15"/>
                  </a:moveTo>
                  <a:lnTo>
                    <a:pt x="3" y="15"/>
                  </a:lnTo>
                  <a:cubicBezTo>
                    <a:pt x="4" y="15"/>
                    <a:pt x="4" y="16"/>
                    <a:pt x="4" y="16"/>
                  </a:cubicBezTo>
                  <a:cubicBezTo>
                    <a:pt x="4" y="17"/>
                    <a:pt x="4" y="17"/>
                    <a:pt x="3" y="18"/>
                  </a:cubicBezTo>
                  <a:cubicBezTo>
                    <a:pt x="4" y="18"/>
                    <a:pt x="4" y="19"/>
                    <a:pt x="4" y="19"/>
                  </a:cubicBezTo>
                  <a:cubicBezTo>
                    <a:pt x="4" y="20"/>
                    <a:pt x="3" y="21"/>
                    <a:pt x="2" y="21"/>
                  </a:cubicBezTo>
                  <a:cubicBezTo>
                    <a:pt x="1" y="21"/>
                    <a:pt x="1" y="20"/>
                    <a:pt x="1" y="19"/>
                  </a:cubicBezTo>
                  <a:cubicBezTo>
                    <a:pt x="1" y="19"/>
                    <a:pt x="1" y="18"/>
                    <a:pt x="1" y="18"/>
                  </a:cubicBezTo>
                  <a:cubicBezTo>
                    <a:pt x="1" y="17"/>
                    <a:pt x="0" y="17"/>
                    <a:pt x="0" y="16"/>
                  </a:cubicBezTo>
                  <a:cubicBezTo>
                    <a:pt x="0" y="16"/>
                    <a:pt x="1" y="15"/>
                    <a:pt x="1" y="15"/>
                  </a:cubicBezTo>
                  <a:cubicBezTo>
                    <a:pt x="1" y="14"/>
                    <a:pt x="0" y="14"/>
                    <a:pt x="0" y="13"/>
                  </a:cubicBezTo>
                  <a:cubicBezTo>
                    <a:pt x="0" y="13"/>
                    <a:pt x="1" y="12"/>
                    <a:pt x="1" y="12"/>
                  </a:cubicBezTo>
                  <a:cubicBezTo>
                    <a:pt x="1" y="11"/>
                    <a:pt x="0" y="11"/>
                    <a:pt x="0" y="10"/>
                  </a:cubicBezTo>
                  <a:cubicBezTo>
                    <a:pt x="0" y="9"/>
                    <a:pt x="0" y="9"/>
                    <a:pt x="1" y="8"/>
                  </a:cubicBezTo>
                  <a:cubicBezTo>
                    <a:pt x="0" y="8"/>
                    <a:pt x="0" y="7"/>
                    <a:pt x="0" y="7"/>
                  </a:cubicBezTo>
                  <a:cubicBezTo>
                    <a:pt x="0" y="6"/>
                    <a:pt x="0" y="5"/>
                    <a:pt x="1" y="5"/>
                  </a:cubicBezTo>
                  <a:cubicBezTo>
                    <a:pt x="0" y="4"/>
                    <a:pt x="0" y="4"/>
                    <a:pt x="0" y="3"/>
                  </a:cubicBezTo>
                  <a:cubicBezTo>
                    <a:pt x="0" y="2"/>
                    <a:pt x="1" y="0"/>
                    <a:pt x="2" y="0"/>
                  </a:cubicBezTo>
                  <a:cubicBezTo>
                    <a:pt x="4" y="0"/>
                    <a:pt x="5" y="2"/>
                    <a:pt x="5" y="3"/>
                  </a:cubicBezTo>
                  <a:cubicBezTo>
                    <a:pt x="5" y="4"/>
                    <a:pt x="4" y="4"/>
                    <a:pt x="4" y="5"/>
                  </a:cubicBezTo>
                  <a:cubicBezTo>
                    <a:pt x="4" y="5"/>
                    <a:pt x="5" y="6"/>
                    <a:pt x="5" y="7"/>
                  </a:cubicBezTo>
                  <a:cubicBezTo>
                    <a:pt x="5" y="7"/>
                    <a:pt x="4" y="8"/>
                    <a:pt x="4" y="8"/>
                  </a:cubicBezTo>
                  <a:cubicBezTo>
                    <a:pt x="4" y="9"/>
                    <a:pt x="4" y="9"/>
                    <a:pt x="4" y="10"/>
                  </a:cubicBezTo>
                  <a:cubicBezTo>
                    <a:pt x="4" y="11"/>
                    <a:pt x="4" y="11"/>
                    <a:pt x="4" y="12"/>
                  </a:cubicBezTo>
                  <a:cubicBezTo>
                    <a:pt x="4" y="12"/>
                    <a:pt x="4" y="13"/>
                    <a:pt x="4" y="13"/>
                  </a:cubicBezTo>
                  <a:cubicBezTo>
                    <a:pt x="4" y="14"/>
                    <a:pt x="4" y="14"/>
                    <a:pt x="3" y="15"/>
                  </a:cubicBezTo>
                  <a:close/>
                  <a:moveTo>
                    <a:pt x="2" y="15"/>
                  </a:moveTo>
                  <a:lnTo>
                    <a:pt x="2" y="15"/>
                  </a:lnTo>
                  <a:cubicBezTo>
                    <a:pt x="2" y="15"/>
                    <a:pt x="1" y="16"/>
                    <a:pt x="1" y="16"/>
                  </a:cubicBezTo>
                  <a:cubicBezTo>
                    <a:pt x="1" y="17"/>
                    <a:pt x="2" y="17"/>
                    <a:pt x="2" y="17"/>
                  </a:cubicBezTo>
                  <a:cubicBezTo>
                    <a:pt x="3" y="17"/>
                    <a:pt x="3" y="17"/>
                    <a:pt x="3" y="16"/>
                  </a:cubicBezTo>
                  <a:cubicBezTo>
                    <a:pt x="3" y="16"/>
                    <a:pt x="3" y="15"/>
                    <a:pt x="2" y="15"/>
                  </a:cubicBezTo>
                  <a:lnTo>
                    <a:pt x="2" y="15"/>
                  </a:lnTo>
                  <a:lnTo>
                    <a:pt x="2" y="1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5" name="Freeform 1512"/>
            <p:cNvSpPr>
              <a:spLocks/>
            </p:cNvSpPr>
            <p:nvPr userDrawn="1"/>
          </p:nvSpPr>
          <p:spPr bwMode="auto">
            <a:xfrm>
              <a:off x="404" y="362"/>
              <a:ext cx="40" cy="47"/>
            </a:xfrm>
            <a:custGeom>
              <a:avLst/>
              <a:gdLst>
                <a:gd name="T0" fmla="*/ 3 w 88"/>
                <a:gd name="T1" fmla="*/ 61 h 104"/>
                <a:gd name="T2" fmla="*/ 3 w 88"/>
                <a:gd name="T3" fmla="*/ 61 h 104"/>
                <a:gd name="T4" fmla="*/ 3 w 88"/>
                <a:gd name="T5" fmla="*/ 60 h 104"/>
                <a:gd name="T6" fmla="*/ 5 w 88"/>
                <a:gd name="T7" fmla="*/ 57 h 104"/>
                <a:gd name="T8" fmla="*/ 35 w 88"/>
                <a:gd name="T9" fmla="*/ 25 h 104"/>
                <a:gd name="T10" fmla="*/ 34 w 88"/>
                <a:gd name="T11" fmla="*/ 25 h 104"/>
                <a:gd name="T12" fmla="*/ 40 w 88"/>
                <a:gd name="T13" fmla="*/ 16 h 104"/>
                <a:gd name="T14" fmla="*/ 32 w 88"/>
                <a:gd name="T15" fmla="*/ 22 h 104"/>
                <a:gd name="T16" fmla="*/ 32 w 88"/>
                <a:gd name="T17" fmla="*/ 2 h 104"/>
                <a:gd name="T18" fmla="*/ 40 w 88"/>
                <a:gd name="T19" fmla="*/ 8 h 104"/>
                <a:gd name="T20" fmla="*/ 34 w 88"/>
                <a:gd name="T21" fmla="*/ 0 h 104"/>
                <a:gd name="T22" fmla="*/ 54 w 88"/>
                <a:gd name="T23" fmla="*/ 0 h 104"/>
                <a:gd name="T24" fmla="*/ 48 w 88"/>
                <a:gd name="T25" fmla="*/ 8 h 104"/>
                <a:gd name="T26" fmla="*/ 57 w 88"/>
                <a:gd name="T27" fmla="*/ 2 h 104"/>
                <a:gd name="T28" fmla="*/ 57 w 88"/>
                <a:gd name="T29" fmla="*/ 22 h 104"/>
                <a:gd name="T30" fmla="*/ 48 w 88"/>
                <a:gd name="T31" fmla="*/ 16 h 104"/>
                <a:gd name="T32" fmla="*/ 53 w 88"/>
                <a:gd name="T33" fmla="*/ 24 h 104"/>
                <a:gd name="T34" fmla="*/ 54 w 88"/>
                <a:gd name="T35" fmla="*/ 25 h 104"/>
                <a:gd name="T36" fmla="*/ 54 w 88"/>
                <a:gd name="T37" fmla="*/ 25 h 104"/>
                <a:gd name="T38" fmla="*/ 54 w 88"/>
                <a:gd name="T39" fmla="*/ 25 h 104"/>
                <a:gd name="T40" fmla="*/ 83 w 88"/>
                <a:gd name="T41" fmla="*/ 57 h 104"/>
                <a:gd name="T42" fmla="*/ 85 w 88"/>
                <a:gd name="T43" fmla="*/ 60 h 104"/>
                <a:gd name="T44" fmla="*/ 85 w 88"/>
                <a:gd name="T45" fmla="*/ 61 h 104"/>
                <a:gd name="T46" fmla="*/ 88 w 88"/>
                <a:gd name="T47" fmla="*/ 67 h 104"/>
                <a:gd name="T48" fmla="*/ 85 w 88"/>
                <a:gd name="T49" fmla="*/ 73 h 104"/>
                <a:gd name="T50" fmla="*/ 85 w 88"/>
                <a:gd name="T51" fmla="*/ 73 h 104"/>
                <a:gd name="T52" fmla="*/ 82 w 88"/>
                <a:gd name="T53" fmla="*/ 77 h 104"/>
                <a:gd name="T54" fmla="*/ 44 w 88"/>
                <a:gd name="T55" fmla="*/ 104 h 104"/>
                <a:gd name="T56" fmla="*/ 6 w 88"/>
                <a:gd name="T57" fmla="*/ 77 h 104"/>
                <a:gd name="T58" fmla="*/ 3 w 88"/>
                <a:gd name="T59" fmla="*/ 73 h 104"/>
                <a:gd name="T60" fmla="*/ 3 w 88"/>
                <a:gd name="T61" fmla="*/ 73 h 104"/>
                <a:gd name="T62" fmla="*/ 0 w 88"/>
                <a:gd name="T63" fmla="*/ 67 h 104"/>
                <a:gd name="T64" fmla="*/ 3 w 88"/>
                <a:gd name="T65" fmla="*/ 6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04">
                  <a:moveTo>
                    <a:pt x="3" y="61"/>
                  </a:moveTo>
                  <a:lnTo>
                    <a:pt x="3" y="61"/>
                  </a:lnTo>
                  <a:cubicBezTo>
                    <a:pt x="3" y="61"/>
                    <a:pt x="3" y="60"/>
                    <a:pt x="3" y="60"/>
                  </a:cubicBezTo>
                  <a:cubicBezTo>
                    <a:pt x="3" y="59"/>
                    <a:pt x="3" y="57"/>
                    <a:pt x="5" y="57"/>
                  </a:cubicBezTo>
                  <a:cubicBezTo>
                    <a:pt x="7" y="41"/>
                    <a:pt x="19" y="29"/>
                    <a:pt x="35" y="25"/>
                  </a:cubicBezTo>
                  <a:lnTo>
                    <a:pt x="34" y="25"/>
                  </a:lnTo>
                  <a:cubicBezTo>
                    <a:pt x="36" y="23"/>
                    <a:pt x="40" y="19"/>
                    <a:pt x="40" y="16"/>
                  </a:cubicBezTo>
                  <a:cubicBezTo>
                    <a:pt x="38" y="17"/>
                    <a:pt x="34" y="21"/>
                    <a:pt x="32" y="22"/>
                  </a:cubicBezTo>
                  <a:lnTo>
                    <a:pt x="32" y="2"/>
                  </a:lnTo>
                  <a:cubicBezTo>
                    <a:pt x="34" y="4"/>
                    <a:pt x="38" y="8"/>
                    <a:pt x="40" y="8"/>
                  </a:cubicBezTo>
                  <a:cubicBezTo>
                    <a:pt x="40" y="6"/>
                    <a:pt x="36" y="2"/>
                    <a:pt x="34" y="0"/>
                  </a:cubicBezTo>
                  <a:lnTo>
                    <a:pt x="54" y="0"/>
                  </a:lnTo>
                  <a:cubicBezTo>
                    <a:pt x="53" y="2"/>
                    <a:pt x="49" y="6"/>
                    <a:pt x="48" y="8"/>
                  </a:cubicBezTo>
                  <a:cubicBezTo>
                    <a:pt x="51" y="8"/>
                    <a:pt x="55" y="4"/>
                    <a:pt x="57" y="2"/>
                  </a:cubicBezTo>
                  <a:lnTo>
                    <a:pt x="57" y="22"/>
                  </a:lnTo>
                  <a:cubicBezTo>
                    <a:pt x="55" y="21"/>
                    <a:pt x="51" y="17"/>
                    <a:pt x="48" y="16"/>
                  </a:cubicBezTo>
                  <a:cubicBezTo>
                    <a:pt x="49" y="18"/>
                    <a:pt x="51" y="21"/>
                    <a:pt x="53" y="24"/>
                  </a:cubicBezTo>
                  <a:cubicBezTo>
                    <a:pt x="54" y="24"/>
                    <a:pt x="54" y="24"/>
                    <a:pt x="54" y="25"/>
                  </a:cubicBezTo>
                  <a:lnTo>
                    <a:pt x="54" y="25"/>
                  </a:lnTo>
                  <a:cubicBezTo>
                    <a:pt x="54" y="25"/>
                    <a:pt x="54" y="25"/>
                    <a:pt x="54" y="25"/>
                  </a:cubicBezTo>
                  <a:cubicBezTo>
                    <a:pt x="69" y="29"/>
                    <a:pt x="81" y="42"/>
                    <a:pt x="83" y="57"/>
                  </a:cubicBezTo>
                  <a:cubicBezTo>
                    <a:pt x="84" y="58"/>
                    <a:pt x="85" y="59"/>
                    <a:pt x="85" y="60"/>
                  </a:cubicBezTo>
                  <a:cubicBezTo>
                    <a:pt x="85" y="60"/>
                    <a:pt x="85" y="61"/>
                    <a:pt x="85" y="61"/>
                  </a:cubicBezTo>
                  <a:cubicBezTo>
                    <a:pt x="87" y="62"/>
                    <a:pt x="88" y="65"/>
                    <a:pt x="88" y="67"/>
                  </a:cubicBezTo>
                  <a:cubicBezTo>
                    <a:pt x="88" y="69"/>
                    <a:pt x="87" y="71"/>
                    <a:pt x="85" y="73"/>
                  </a:cubicBezTo>
                  <a:cubicBezTo>
                    <a:pt x="85" y="73"/>
                    <a:pt x="85" y="73"/>
                    <a:pt x="85" y="73"/>
                  </a:cubicBezTo>
                  <a:cubicBezTo>
                    <a:pt x="85" y="75"/>
                    <a:pt x="83" y="77"/>
                    <a:pt x="82" y="77"/>
                  </a:cubicBezTo>
                  <a:cubicBezTo>
                    <a:pt x="76" y="93"/>
                    <a:pt x="62" y="104"/>
                    <a:pt x="44" y="104"/>
                  </a:cubicBezTo>
                  <a:cubicBezTo>
                    <a:pt x="26" y="104"/>
                    <a:pt x="11" y="93"/>
                    <a:pt x="6" y="77"/>
                  </a:cubicBezTo>
                  <a:cubicBezTo>
                    <a:pt x="4" y="77"/>
                    <a:pt x="3" y="76"/>
                    <a:pt x="3" y="73"/>
                  </a:cubicBezTo>
                  <a:cubicBezTo>
                    <a:pt x="3" y="73"/>
                    <a:pt x="3" y="73"/>
                    <a:pt x="3" y="73"/>
                  </a:cubicBezTo>
                  <a:cubicBezTo>
                    <a:pt x="1" y="71"/>
                    <a:pt x="0" y="69"/>
                    <a:pt x="0" y="67"/>
                  </a:cubicBezTo>
                  <a:cubicBezTo>
                    <a:pt x="0" y="65"/>
                    <a:pt x="1" y="62"/>
                    <a:pt x="3" y="6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6" name="Freeform 1513"/>
            <p:cNvSpPr>
              <a:spLocks/>
            </p:cNvSpPr>
            <p:nvPr userDrawn="1"/>
          </p:nvSpPr>
          <p:spPr bwMode="auto">
            <a:xfrm>
              <a:off x="408" y="396"/>
              <a:ext cx="32" cy="11"/>
            </a:xfrm>
            <a:custGeom>
              <a:avLst/>
              <a:gdLst>
                <a:gd name="T0" fmla="*/ 70 w 70"/>
                <a:gd name="T1" fmla="*/ 2 h 26"/>
                <a:gd name="T2" fmla="*/ 70 w 70"/>
                <a:gd name="T3" fmla="*/ 2 h 26"/>
                <a:gd name="T4" fmla="*/ 35 w 70"/>
                <a:gd name="T5" fmla="*/ 26 h 26"/>
                <a:gd name="T6" fmla="*/ 0 w 70"/>
                <a:gd name="T7" fmla="*/ 2 h 26"/>
                <a:gd name="T8" fmla="*/ 70 w 70"/>
                <a:gd name="T9" fmla="*/ 2 h 26"/>
              </a:gdLst>
              <a:ahLst/>
              <a:cxnLst>
                <a:cxn ang="0">
                  <a:pos x="T0" y="T1"/>
                </a:cxn>
                <a:cxn ang="0">
                  <a:pos x="T2" y="T3"/>
                </a:cxn>
                <a:cxn ang="0">
                  <a:pos x="T4" y="T5"/>
                </a:cxn>
                <a:cxn ang="0">
                  <a:pos x="T6" y="T7"/>
                </a:cxn>
                <a:cxn ang="0">
                  <a:pos x="T8" y="T9"/>
                </a:cxn>
              </a:cxnLst>
              <a:rect l="0" t="0" r="r" b="b"/>
              <a:pathLst>
                <a:path w="70" h="26">
                  <a:moveTo>
                    <a:pt x="70" y="2"/>
                  </a:moveTo>
                  <a:lnTo>
                    <a:pt x="70" y="2"/>
                  </a:lnTo>
                  <a:cubicBezTo>
                    <a:pt x="64" y="16"/>
                    <a:pt x="51" y="26"/>
                    <a:pt x="35" y="26"/>
                  </a:cubicBezTo>
                  <a:cubicBezTo>
                    <a:pt x="19" y="26"/>
                    <a:pt x="6" y="16"/>
                    <a:pt x="0" y="2"/>
                  </a:cubicBezTo>
                  <a:cubicBezTo>
                    <a:pt x="24" y="0"/>
                    <a:pt x="46" y="0"/>
                    <a:pt x="7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7" name="Freeform 1514"/>
            <p:cNvSpPr>
              <a:spLocks/>
            </p:cNvSpPr>
            <p:nvPr userDrawn="1"/>
          </p:nvSpPr>
          <p:spPr bwMode="auto">
            <a:xfrm>
              <a:off x="429" y="375"/>
              <a:ext cx="11" cy="12"/>
            </a:xfrm>
            <a:custGeom>
              <a:avLst/>
              <a:gdLst>
                <a:gd name="T0" fmla="*/ 0 w 25"/>
                <a:gd name="T1" fmla="*/ 0 h 27"/>
                <a:gd name="T2" fmla="*/ 0 w 25"/>
                <a:gd name="T3" fmla="*/ 0 h 27"/>
                <a:gd name="T4" fmla="*/ 25 w 25"/>
                <a:gd name="T5" fmla="*/ 27 h 27"/>
                <a:gd name="T6" fmla="*/ 0 w 25"/>
                <a:gd name="T7" fmla="*/ 25 h 27"/>
                <a:gd name="T8" fmla="*/ 0 w 25"/>
                <a:gd name="T9" fmla="*/ 0 h 27"/>
              </a:gdLst>
              <a:ahLst/>
              <a:cxnLst>
                <a:cxn ang="0">
                  <a:pos x="T0" y="T1"/>
                </a:cxn>
                <a:cxn ang="0">
                  <a:pos x="T2" y="T3"/>
                </a:cxn>
                <a:cxn ang="0">
                  <a:pos x="T4" y="T5"/>
                </a:cxn>
                <a:cxn ang="0">
                  <a:pos x="T6" y="T7"/>
                </a:cxn>
                <a:cxn ang="0">
                  <a:pos x="T8" y="T9"/>
                </a:cxn>
              </a:cxnLst>
              <a:rect l="0" t="0" r="r" b="b"/>
              <a:pathLst>
                <a:path w="25" h="27">
                  <a:moveTo>
                    <a:pt x="0" y="0"/>
                  </a:moveTo>
                  <a:lnTo>
                    <a:pt x="0" y="0"/>
                  </a:lnTo>
                  <a:cubicBezTo>
                    <a:pt x="12" y="4"/>
                    <a:pt x="22" y="14"/>
                    <a:pt x="25" y="27"/>
                  </a:cubicBezTo>
                  <a:cubicBezTo>
                    <a:pt x="17" y="26"/>
                    <a:pt x="8" y="26"/>
                    <a:pt x="0" y="25"/>
                  </a:cubicBezTo>
                  <a:cubicBezTo>
                    <a:pt x="0" y="17"/>
                    <a:pt x="0" y="9"/>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8" name="Freeform 1515"/>
            <p:cNvSpPr>
              <a:spLocks/>
            </p:cNvSpPr>
            <p:nvPr userDrawn="1"/>
          </p:nvSpPr>
          <p:spPr bwMode="auto">
            <a:xfrm>
              <a:off x="408" y="374"/>
              <a:ext cx="11" cy="13"/>
            </a:xfrm>
            <a:custGeom>
              <a:avLst/>
              <a:gdLst>
                <a:gd name="T0" fmla="*/ 0 w 26"/>
                <a:gd name="T1" fmla="*/ 28 h 28"/>
                <a:gd name="T2" fmla="*/ 0 w 26"/>
                <a:gd name="T3" fmla="*/ 28 h 28"/>
                <a:gd name="T4" fmla="*/ 26 w 26"/>
                <a:gd name="T5" fmla="*/ 0 h 28"/>
                <a:gd name="T6" fmla="*/ 26 w 26"/>
                <a:gd name="T7" fmla="*/ 26 h 28"/>
                <a:gd name="T8" fmla="*/ 0 w 26"/>
                <a:gd name="T9" fmla="*/ 28 h 28"/>
              </a:gdLst>
              <a:ahLst/>
              <a:cxnLst>
                <a:cxn ang="0">
                  <a:pos x="T0" y="T1"/>
                </a:cxn>
                <a:cxn ang="0">
                  <a:pos x="T2" y="T3"/>
                </a:cxn>
                <a:cxn ang="0">
                  <a:pos x="T4" y="T5"/>
                </a:cxn>
                <a:cxn ang="0">
                  <a:pos x="T6" y="T7"/>
                </a:cxn>
                <a:cxn ang="0">
                  <a:pos x="T8" y="T9"/>
                </a:cxn>
              </a:cxnLst>
              <a:rect l="0" t="0" r="r" b="b"/>
              <a:pathLst>
                <a:path w="26" h="28">
                  <a:moveTo>
                    <a:pt x="0" y="28"/>
                  </a:moveTo>
                  <a:lnTo>
                    <a:pt x="0" y="28"/>
                  </a:lnTo>
                  <a:cubicBezTo>
                    <a:pt x="3" y="15"/>
                    <a:pt x="13" y="4"/>
                    <a:pt x="26" y="0"/>
                  </a:cubicBezTo>
                  <a:cubicBezTo>
                    <a:pt x="26" y="9"/>
                    <a:pt x="26" y="18"/>
                    <a:pt x="26" y="26"/>
                  </a:cubicBezTo>
                  <a:cubicBezTo>
                    <a:pt x="17" y="27"/>
                    <a:pt x="9" y="27"/>
                    <a:pt x="0" y="2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9" name="Freeform 1516"/>
            <p:cNvSpPr>
              <a:spLocks/>
            </p:cNvSpPr>
            <p:nvPr userDrawn="1"/>
          </p:nvSpPr>
          <p:spPr bwMode="auto">
            <a:xfrm>
              <a:off x="406" y="393"/>
              <a:ext cx="35" cy="3"/>
            </a:xfrm>
            <a:custGeom>
              <a:avLst/>
              <a:gdLst>
                <a:gd name="T0" fmla="*/ 77 w 77"/>
                <a:gd name="T1" fmla="*/ 2 h 5"/>
                <a:gd name="T2" fmla="*/ 77 w 77"/>
                <a:gd name="T3" fmla="*/ 2 h 5"/>
                <a:gd name="T4" fmla="*/ 77 w 77"/>
                <a:gd name="T5" fmla="*/ 3 h 5"/>
                <a:gd name="T6" fmla="*/ 76 w 77"/>
                <a:gd name="T7" fmla="*/ 5 h 5"/>
                <a:gd name="T8" fmla="*/ 2 w 77"/>
                <a:gd name="T9" fmla="*/ 5 h 5"/>
                <a:gd name="T10" fmla="*/ 0 w 77"/>
                <a:gd name="T11" fmla="*/ 3 h 5"/>
                <a:gd name="T12" fmla="*/ 1 w 77"/>
                <a:gd name="T13" fmla="*/ 2 h 5"/>
                <a:gd name="T14" fmla="*/ 3 w 77"/>
                <a:gd name="T15" fmla="*/ 2 h 5"/>
                <a:gd name="T16" fmla="*/ 74 w 77"/>
                <a:gd name="T17" fmla="*/ 2 h 5"/>
                <a:gd name="T18" fmla="*/ 77 w 77"/>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5">
                  <a:moveTo>
                    <a:pt x="77" y="2"/>
                  </a:moveTo>
                  <a:lnTo>
                    <a:pt x="77" y="2"/>
                  </a:lnTo>
                  <a:cubicBezTo>
                    <a:pt x="77" y="3"/>
                    <a:pt x="77" y="3"/>
                    <a:pt x="77" y="3"/>
                  </a:cubicBezTo>
                  <a:cubicBezTo>
                    <a:pt x="77" y="4"/>
                    <a:pt x="77" y="5"/>
                    <a:pt x="76" y="5"/>
                  </a:cubicBezTo>
                  <a:cubicBezTo>
                    <a:pt x="51" y="2"/>
                    <a:pt x="27" y="2"/>
                    <a:pt x="2" y="5"/>
                  </a:cubicBezTo>
                  <a:cubicBezTo>
                    <a:pt x="1" y="5"/>
                    <a:pt x="0" y="4"/>
                    <a:pt x="0" y="3"/>
                  </a:cubicBezTo>
                  <a:cubicBezTo>
                    <a:pt x="0" y="3"/>
                    <a:pt x="0" y="3"/>
                    <a:pt x="1" y="2"/>
                  </a:cubicBezTo>
                  <a:cubicBezTo>
                    <a:pt x="1" y="2"/>
                    <a:pt x="2" y="2"/>
                    <a:pt x="3" y="2"/>
                  </a:cubicBezTo>
                  <a:cubicBezTo>
                    <a:pt x="27" y="0"/>
                    <a:pt x="50" y="0"/>
                    <a:pt x="74" y="2"/>
                  </a:cubicBezTo>
                  <a:cubicBezTo>
                    <a:pt x="75" y="2"/>
                    <a:pt x="76" y="2"/>
                    <a:pt x="77"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0" name="Freeform 1517"/>
            <p:cNvSpPr>
              <a:spLocks/>
            </p:cNvSpPr>
            <p:nvPr userDrawn="1"/>
          </p:nvSpPr>
          <p:spPr bwMode="auto">
            <a:xfrm>
              <a:off x="427" y="373"/>
              <a:ext cx="14" cy="16"/>
            </a:xfrm>
            <a:custGeom>
              <a:avLst/>
              <a:gdLst>
                <a:gd name="T0" fmla="*/ 0 w 32"/>
                <a:gd name="T1" fmla="*/ 1 h 36"/>
                <a:gd name="T2" fmla="*/ 0 w 32"/>
                <a:gd name="T3" fmla="*/ 1 h 36"/>
                <a:gd name="T4" fmla="*/ 1 w 32"/>
                <a:gd name="T5" fmla="*/ 0 h 36"/>
                <a:gd name="T6" fmla="*/ 2 w 32"/>
                <a:gd name="T7" fmla="*/ 2 h 36"/>
                <a:gd name="T8" fmla="*/ 3 w 32"/>
                <a:gd name="T9" fmla="*/ 32 h 36"/>
                <a:gd name="T10" fmla="*/ 31 w 32"/>
                <a:gd name="T11" fmla="*/ 33 h 36"/>
                <a:gd name="T12" fmla="*/ 32 w 32"/>
                <a:gd name="T13" fmla="*/ 35 h 36"/>
                <a:gd name="T14" fmla="*/ 32 w 32"/>
                <a:gd name="T15" fmla="*/ 36 h 36"/>
                <a:gd name="T16" fmla="*/ 30 w 32"/>
                <a:gd name="T17" fmla="*/ 35 h 36"/>
                <a:gd name="T18" fmla="*/ 1 w 32"/>
                <a:gd name="T19" fmla="*/ 34 h 36"/>
                <a:gd name="T20" fmla="*/ 0 w 32"/>
                <a:gd name="T21" fmla="*/ 3 h 36"/>
                <a:gd name="T22" fmla="*/ 0 w 32"/>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6">
                  <a:moveTo>
                    <a:pt x="0" y="1"/>
                  </a:moveTo>
                  <a:lnTo>
                    <a:pt x="0" y="1"/>
                  </a:lnTo>
                  <a:cubicBezTo>
                    <a:pt x="0" y="0"/>
                    <a:pt x="1" y="0"/>
                    <a:pt x="1" y="0"/>
                  </a:cubicBezTo>
                  <a:cubicBezTo>
                    <a:pt x="2" y="0"/>
                    <a:pt x="2" y="1"/>
                    <a:pt x="2" y="2"/>
                  </a:cubicBezTo>
                  <a:cubicBezTo>
                    <a:pt x="2" y="12"/>
                    <a:pt x="3" y="22"/>
                    <a:pt x="3" y="32"/>
                  </a:cubicBezTo>
                  <a:cubicBezTo>
                    <a:pt x="12" y="32"/>
                    <a:pt x="21" y="33"/>
                    <a:pt x="31" y="33"/>
                  </a:cubicBezTo>
                  <a:cubicBezTo>
                    <a:pt x="32" y="34"/>
                    <a:pt x="32" y="34"/>
                    <a:pt x="32" y="35"/>
                  </a:cubicBezTo>
                  <a:cubicBezTo>
                    <a:pt x="32" y="35"/>
                    <a:pt x="32" y="36"/>
                    <a:pt x="32" y="36"/>
                  </a:cubicBezTo>
                  <a:cubicBezTo>
                    <a:pt x="31" y="36"/>
                    <a:pt x="30" y="35"/>
                    <a:pt x="30" y="35"/>
                  </a:cubicBezTo>
                  <a:cubicBezTo>
                    <a:pt x="20" y="35"/>
                    <a:pt x="10" y="34"/>
                    <a:pt x="1" y="34"/>
                  </a:cubicBezTo>
                  <a:cubicBezTo>
                    <a:pt x="1" y="24"/>
                    <a:pt x="1" y="14"/>
                    <a:pt x="0" y="3"/>
                  </a:cubicBezTo>
                  <a:cubicBezTo>
                    <a:pt x="0" y="2"/>
                    <a:pt x="0" y="2"/>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1" name="Freeform 1518"/>
            <p:cNvSpPr>
              <a:spLocks/>
            </p:cNvSpPr>
            <p:nvPr userDrawn="1"/>
          </p:nvSpPr>
          <p:spPr bwMode="auto">
            <a:xfrm>
              <a:off x="406" y="373"/>
              <a:ext cx="16" cy="16"/>
            </a:xfrm>
            <a:custGeom>
              <a:avLst/>
              <a:gdLst>
                <a:gd name="T0" fmla="*/ 1 w 34"/>
                <a:gd name="T1" fmla="*/ 36 h 36"/>
                <a:gd name="T2" fmla="*/ 1 w 34"/>
                <a:gd name="T3" fmla="*/ 36 h 36"/>
                <a:gd name="T4" fmla="*/ 0 w 34"/>
                <a:gd name="T5" fmla="*/ 35 h 36"/>
                <a:gd name="T6" fmla="*/ 2 w 34"/>
                <a:gd name="T7" fmla="*/ 33 h 36"/>
                <a:gd name="T8" fmla="*/ 32 w 34"/>
                <a:gd name="T9" fmla="*/ 32 h 36"/>
                <a:gd name="T10" fmla="*/ 32 w 34"/>
                <a:gd name="T11" fmla="*/ 2 h 36"/>
                <a:gd name="T12" fmla="*/ 33 w 34"/>
                <a:gd name="T13" fmla="*/ 0 h 36"/>
                <a:gd name="T14" fmla="*/ 34 w 34"/>
                <a:gd name="T15" fmla="*/ 1 h 36"/>
                <a:gd name="T16" fmla="*/ 34 w 34"/>
                <a:gd name="T17" fmla="*/ 3 h 36"/>
                <a:gd name="T18" fmla="*/ 34 w 34"/>
                <a:gd name="T19" fmla="*/ 34 h 36"/>
                <a:gd name="T20" fmla="*/ 3 w 34"/>
                <a:gd name="T21" fmla="*/ 35 h 36"/>
                <a:gd name="T22" fmla="*/ 1 w 34"/>
                <a:gd name="T2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6">
                  <a:moveTo>
                    <a:pt x="1" y="36"/>
                  </a:moveTo>
                  <a:lnTo>
                    <a:pt x="1" y="36"/>
                  </a:lnTo>
                  <a:cubicBezTo>
                    <a:pt x="0" y="36"/>
                    <a:pt x="0" y="35"/>
                    <a:pt x="0" y="35"/>
                  </a:cubicBezTo>
                  <a:cubicBezTo>
                    <a:pt x="0" y="34"/>
                    <a:pt x="1" y="34"/>
                    <a:pt x="2" y="33"/>
                  </a:cubicBezTo>
                  <a:cubicBezTo>
                    <a:pt x="12" y="33"/>
                    <a:pt x="21" y="32"/>
                    <a:pt x="32" y="32"/>
                  </a:cubicBezTo>
                  <a:cubicBezTo>
                    <a:pt x="32" y="22"/>
                    <a:pt x="32" y="12"/>
                    <a:pt x="32" y="2"/>
                  </a:cubicBezTo>
                  <a:cubicBezTo>
                    <a:pt x="32" y="1"/>
                    <a:pt x="32" y="0"/>
                    <a:pt x="33" y="0"/>
                  </a:cubicBezTo>
                  <a:cubicBezTo>
                    <a:pt x="34" y="0"/>
                    <a:pt x="34" y="0"/>
                    <a:pt x="34" y="1"/>
                  </a:cubicBezTo>
                  <a:cubicBezTo>
                    <a:pt x="34" y="2"/>
                    <a:pt x="34" y="2"/>
                    <a:pt x="34" y="3"/>
                  </a:cubicBezTo>
                  <a:cubicBezTo>
                    <a:pt x="34" y="14"/>
                    <a:pt x="34" y="24"/>
                    <a:pt x="34" y="34"/>
                  </a:cubicBezTo>
                  <a:cubicBezTo>
                    <a:pt x="23" y="34"/>
                    <a:pt x="13" y="34"/>
                    <a:pt x="3" y="35"/>
                  </a:cubicBezTo>
                  <a:cubicBezTo>
                    <a:pt x="2" y="35"/>
                    <a:pt x="1" y="36"/>
                    <a:pt x="1" y="3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2" name="Freeform 1519"/>
            <p:cNvSpPr>
              <a:spLocks noEditPoints="1"/>
            </p:cNvSpPr>
            <p:nvPr userDrawn="1"/>
          </p:nvSpPr>
          <p:spPr bwMode="auto">
            <a:xfrm>
              <a:off x="406" y="373"/>
              <a:ext cx="36" cy="21"/>
            </a:xfrm>
            <a:custGeom>
              <a:avLst/>
              <a:gdLst>
                <a:gd name="T0" fmla="*/ 47 w 81"/>
                <a:gd name="T1" fmla="*/ 36 h 47"/>
                <a:gd name="T2" fmla="*/ 46 w 81"/>
                <a:gd name="T3" fmla="*/ 36 h 47"/>
                <a:gd name="T4" fmla="*/ 55 w 81"/>
                <a:gd name="T5" fmla="*/ 39 h 47"/>
                <a:gd name="T6" fmla="*/ 66 w 81"/>
                <a:gd name="T7" fmla="*/ 37 h 47"/>
                <a:gd name="T8" fmla="*/ 71 w 81"/>
                <a:gd name="T9" fmla="*/ 38 h 47"/>
                <a:gd name="T10" fmla="*/ 75 w 81"/>
                <a:gd name="T11" fmla="*/ 47 h 47"/>
                <a:gd name="T12" fmla="*/ 75 w 81"/>
                <a:gd name="T13" fmla="*/ 47 h 47"/>
                <a:gd name="T14" fmla="*/ 64 w 81"/>
                <a:gd name="T15" fmla="*/ 43 h 47"/>
                <a:gd name="T16" fmla="*/ 52 w 81"/>
                <a:gd name="T17" fmla="*/ 45 h 47"/>
                <a:gd name="T18" fmla="*/ 48 w 81"/>
                <a:gd name="T19" fmla="*/ 45 h 47"/>
                <a:gd name="T20" fmla="*/ 40 w 81"/>
                <a:gd name="T21" fmla="*/ 45 h 47"/>
                <a:gd name="T22" fmla="*/ 40 w 81"/>
                <a:gd name="T23" fmla="*/ 45 h 47"/>
                <a:gd name="T24" fmla="*/ 27 w 81"/>
                <a:gd name="T25" fmla="*/ 43 h 47"/>
                <a:gd name="T26" fmla="*/ 16 w 81"/>
                <a:gd name="T27" fmla="*/ 46 h 47"/>
                <a:gd name="T28" fmla="*/ 11 w 81"/>
                <a:gd name="T29" fmla="*/ 46 h 47"/>
                <a:gd name="T30" fmla="*/ 6 w 81"/>
                <a:gd name="T31" fmla="*/ 38 h 47"/>
                <a:gd name="T32" fmla="*/ 6 w 81"/>
                <a:gd name="T33" fmla="*/ 38 h 47"/>
                <a:gd name="T34" fmla="*/ 18 w 81"/>
                <a:gd name="T35" fmla="*/ 39 h 47"/>
                <a:gd name="T36" fmla="*/ 29 w 81"/>
                <a:gd name="T37" fmla="*/ 37 h 47"/>
                <a:gd name="T38" fmla="*/ 34 w 81"/>
                <a:gd name="T39" fmla="*/ 37 h 47"/>
                <a:gd name="T40" fmla="*/ 39 w 81"/>
                <a:gd name="T41" fmla="*/ 35 h 47"/>
                <a:gd name="T42" fmla="*/ 37 w 81"/>
                <a:gd name="T43" fmla="*/ 28 h 47"/>
                <a:gd name="T44" fmla="*/ 37 w 81"/>
                <a:gd name="T45" fmla="*/ 19 h 47"/>
                <a:gd name="T46" fmla="*/ 37 w 81"/>
                <a:gd name="T47" fmla="*/ 19 h 47"/>
                <a:gd name="T48" fmla="*/ 39 w 81"/>
                <a:gd name="T49" fmla="*/ 8 h 47"/>
                <a:gd name="T50" fmla="*/ 46 w 81"/>
                <a:gd name="T51" fmla="*/ 10 h 47"/>
                <a:gd name="T52" fmla="*/ 46 w 81"/>
                <a:gd name="T53" fmla="*/ 15 h 47"/>
                <a:gd name="T54" fmla="*/ 46 w 81"/>
                <a:gd name="T55" fmla="*/ 24 h 47"/>
                <a:gd name="T56" fmla="*/ 46 w 81"/>
                <a:gd name="T57" fmla="*/ 24 h 47"/>
                <a:gd name="T58" fmla="*/ 4 w 81"/>
                <a:gd name="T59" fmla="*/ 39 h 47"/>
                <a:gd name="T60" fmla="*/ 0 w 81"/>
                <a:gd name="T61" fmla="*/ 42 h 47"/>
                <a:gd name="T62" fmla="*/ 6 w 81"/>
                <a:gd name="T63" fmla="*/ 42 h 47"/>
                <a:gd name="T64" fmla="*/ 81 w 81"/>
                <a:gd name="T65" fmla="*/ 44 h 47"/>
                <a:gd name="T66" fmla="*/ 80 w 81"/>
                <a:gd name="T67" fmla="*/ 39 h 47"/>
                <a:gd name="T68" fmla="*/ 80 w 81"/>
                <a:gd name="T69" fmla="*/ 42 h 47"/>
                <a:gd name="T70" fmla="*/ 44 w 81"/>
                <a:gd name="T71" fmla="*/ 31 h 47"/>
                <a:gd name="T72" fmla="*/ 41 w 81"/>
                <a:gd name="T73" fmla="*/ 35 h 47"/>
                <a:gd name="T74" fmla="*/ 44 w 81"/>
                <a:gd name="T75" fmla="*/ 22 h 47"/>
                <a:gd name="T76" fmla="*/ 41 w 81"/>
                <a:gd name="T77" fmla="*/ 18 h 47"/>
                <a:gd name="T78" fmla="*/ 41 w 81"/>
                <a:gd name="T79" fmla="*/ 18 h 47"/>
                <a:gd name="T80" fmla="*/ 44 w 81"/>
                <a:gd name="T81" fmla="*/ 13 h 47"/>
                <a:gd name="T82" fmla="*/ 41 w 81"/>
                <a:gd name="T83" fmla="*/ 17 h 47"/>
                <a:gd name="T84" fmla="*/ 44 w 81"/>
                <a:gd name="T85" fmla="*/ 3 h 47"/>
                <a:gd name="T86" fmla="*/ 41 w 81"/>
                <a:gd name="T87" fmla="*/ 0 h 47"/>
                <a:gd name="T88" fmla="*/ 41 w 81"/>
                <a:gd name="T89" fmla="*/ 0 h 47"/>
                <a:gd name="T90" fmla="*/ 34 w 81"/>
                <a:gd name="T91" fmla="*/ 41 h 47"/>
                <a:gd name="T92" fmla="*/ 32 w 81"/>
                <a:gd name="T93" fmla="*/ 44 h 47"/>
                <a:gd name="T94" fmla="*/ 25 w 81"/>
                <a:gd name="T95" fmla="*/ 41 h 47"/>
                <a:gd name="T96" fmla="*/ 22 w 81"/>
                <a:gd name="T97" fmla="*/ 37 h 47"/>
                <a:gd name="T98" fmla="*/ 22 w 81"/>
                <a:gd name="T99" fmla="*/ 37 h 47"/>
                <a:gd name="T100" fmla="*/ 16 w 81"/>
                <a:gd name="T101" fmla="*/ 42 h 47"/>
                <a:gd name="T102" fmla="*/ 13 w 81"/>
                <a:gd name="T103" fmla="*/ 45 h 47"/>
                <a:gd name="T104" fmla="*/ 71 w 81"/>
                <a:gd name="T105" fmla="*/ 42 h 47"/>
                <a:gd name="T106" fmla="*/ 69 w 81"/>
                <a:gd name="T107" fmla="*/ 38 h 47"/>
                <a:gd name="T108" fmla="*/ 69 w 81"/>
                <a:gd name="T109" fmla="*/ 38 h 47"/>
                <a:gd name="T110" fmla="*/ 62 w 81"/>
                <a:gd name="T111" fmla="*/ 41 h 47"/>
                <a:gd name="T112" fmla="*/ 59 w 81"/>
                <a:gd name="T113" fmla="*/ 45 h 47"/>
                <a:gd name="T114" fmla="*/ 53 w 81"/>
                <a:gd name="T115" fmla="*/ 40 h 47"/>
                <a:gd name="T116" fmla="*/ 50 w 81"/>
                <a:gd name="T117" fmla="*/ 37 h 47"/>
                <a:gd name="T118" fmla="*/ 50 w 81"/>
                <a:gd name="T119" fmla="*/ 37 h 47"/>
                <a:gd name="T120" fmla="*/ 43 w 81"/>
                <a:gd name="T121" fmla="*/ 40 h 47"/>
                <a:gd name="T122" fmla="*/ 41 w 81"/>
                <a:gd name="T123"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47">
                  <a:moveTo>
                    <a:pt x="46" y="36"/>
                  </a:moveTo>
                  <a:lnTo>
                    <a:pt x="46" y="36"/>
                  </a:lnTo>
                  <a:cubicBezTo>
                    <a:pt x="46" y="36"/>
                    <a:pt x="46" y="36"/>
                    <a:pt x="47" y="36"/>
                  </a:cubicBezTo>
                  <a:lnTo>
                    <a:pt x="47" y="36"/>
                  </a:lnTo>
                  <a:cubicBezTo>
                    <a:pt x="46" y="37"/>
                    <a:pt x="46" y="38"/>
                    <a:pt x="46" y="38"/>
                  </a:cubicBezTo>
                  <a:cubicBezTo>
                    <a:pt x="45" y="37"/>
                    <a:pt x="44" y="36"/>
                    <a:pt x="43" y="36"/>
                  </a:cubicBezTo>
                  <a:cubicBezTo>
                    <a:pt x="45" y="35"/>
                    <a:pt x="46" y="34"/>
                    <a:pt x="46" y="33"/>
                  </a:cubicBezTo>
                  <a:lnTo>
                    <a:pt x="46" y="36"/>
                  </a:lnTo>
                  <a:close/>
                  <a:moveTo>
                    <a:pt x="53" y="37"/>
                  </a:moveTo>
                  <a:lnTo>
                    <a:pt x="53" y="37"/>
                  </a:lnTo>
                  <a:lnTo>
                    <a:pt x="57" y="37"/>
                  </a:lnTo>
                  <a:cubicBezTo>
                    <a:pt x="56" y="37"/>
                    <a:pt x="55" y="38"/>
                    <a:pt x="55" y="39"/>
                  </a:cubicBezTo>
                  <a:cubicBezTo>
                    <a:pt x="55" y="38"/>
                    <a:pt x="54" y="37"/>
                    <a:pt x="53" y="37"/>
                  </a:cubicBezTo>
                  <a:close/>
                  <a:moveTo>
                    <a:pt x="62" y="37"/>
                  </a:moveTo>
                  <a:lnTo>
                    <a:pt x="62" y="37"/>
                  </a:lnTo>
                  <a:cubicBezTo>
                    <a:pt x="64" y="37"/>
                    <a:pt x="65" y="37"/>
                    <a:pt x="66" y="37"/>
                  </a:cubicBezTo>
                  <a:cubicBezTo>
                    <a:pt x="65" y="38"/>
                    <a:pt x="65" y="38"/>
                    <a:pt x="64" y="39"/>
                  </a:cubicBezTo>
                  <a:cubicBezTo>
                    <a:pt x="64" y="38"/>
                    <a:pt x="63" y="38"/>
                    <a:pt x="62" y="37"/>
                  </a:cubicBezTo>
                  <a:close/>
                  <a:moveTo>
                    <a:pt x="71" y="38"/>
                  </a:moveTo>
                  <a:lnTo>
                    <a:pt x="71" y="38"/>
                  </a:lnTo>
                  <a:cubicBezTo>
                    <a:pt x="73" y="38"/>
                    <a:pt x="74" y="38"/>
                    <a:pt x="76" y="38"/>
                  </a:cubicBezTo>
                  <a:cubicBezTo>
                    <a:pt x="75" y="38"/>
                    <a:pt x="74" y="39"/>
                    <a:pt x="73" y="40"/>
                  </a:cubicBezTo>
                  <a:cubicBezTo>
                    <a:pt x="73" y="39"/>
                    <a:pt x="72" y="38"/>
                    <a:pt x="71" y="38"/>
                  </a:cubicBezTo>
                  <a:close/>
                  <a:moveTo>
                    <a:pt x="75" y="47"/>
                  </a:moveTo>
                  <a:lnTo>
                    <a:pt x="75" y="47"/>
                  </a:lnTo>
                  <a:cubicBezTo>
                    <a:pt x="73" y="46"/>
                    <a:pt x="72" y="46"/>
                    <a:pt x="71" y="46"/>
                  </a:cubicBezTo>
                  <a:cubicBezTo>
                    <a:pt x="72" y="46"/>
                    <a:pt x="72" y="45"/>
                    <a:pt x="73" y="44"/>
                  </a:cubicBezTo>
                  <a:cubicBezTo>
                    <a:pt x="73" y="45"/>
                    <a:pt x="74" y="46"/>
                    <a:pt x="75" y="47"/>
                  </a:cubicBezTo>
                  <a:close/>
                  <a:moveTo>
                    <a:pt x="65" y="46"/>
                  </a:moveTo>
                  <a:lnTo>
                    <a:pt x="65" y="46"/>
                  </a:lnTo>
                  <a:cubicBezTo>
                    <a:pt x="64" y="46"/>
                    <a:pt x="63" y="46"/>
                    <a:pt x="62" y="46"/>
                  </a:cubicBezTo>
                  <a:cubicBezTo>
                    <a:pt x="63" y="45"/>
                    <a:pt x="63" y="44"/>
                    <a:pt x="64" y="43"/>
                  </a:cubicBezTo>
                  <a:cubicBezTo>
                    <a:pt x="64" y="44"/>
                    <a:pt x="65" y="45"/>
                    <a:pt x="65" y="46"/>
                  </a:cubicBezTo>
                  <a:close/>
                  <a:moveTo>
                    <a:pt x="56" y="45"/>
                  </a:moveTo>
                  <a:lnTo>
                    <a:pt x="56" y="45"/>
                  </a:lnTo>
                  <a:cubicBezTo>
                    <a:pt x="55" y="45"/>
                    <a:pt x="54" y="45"/>
                    <a:pt x="52" y="45"/>
                  </a:cubicBezTo>
                  <a:cubicBezTo>
                    <a:pt x="53" y="45"/>
                    <a:pt x="54" y="44"/>
                    <a:pt x="55" y="43"/>
                  </a:cubicBezTo>
                  <a:cubicBezTo>
                    <a:pt x="55" y="44"/>
                    <a:pt x="56" y="45"/>
                    <a:pt x="56" y="45"/>
                  </a:cubicBezTo>
                  <a:close/>
                  <a:moveTo>
                    <a:pt x="48" y="45"/>
                  </a:moveTo>
                  <a:lnTo>
                    <a:pt x="48" y="45"/>
                  </a:lnTo>
                  <a:cubicBezTo>
                    <a:pt x="46" y="45"/>
                    <a:pt x="44" y="45"/>
                    <a:pt x="42" y="45"/>
                  </a:cubicBezTo>
                  <a:cubicBezTo>
                    <a:pt x="43" y="45"/>
                    <a:pt x="45" y="44"/>
                    <a:pt x="45" y="42"/>
                  </a:cubicBezTo>
                  <a:cubicBezTo>
                    <a:pt x="46" y="43"/>
                    <a:pt x="47" y="44"/>
                    <a:pt x="48" y="45"/>
                  </a:cubicBezTo>
                  <a:close/>
                  <a:moveTo>
                    <a:pt x="40" y="45"/>
                  </a:moveTo>
                  <a:lnTo>
                    <a:pt x="40" y="45"/>
                  </a:lnTo>
                  <a:cubicBezTo>
                    <a:pt x="38" y="45"/>
                    <a:pt x="36" y="45"/>
                    <a:pt x="34" y="45"/>
                  </a:cubicBezTo>
                  <a:cubicBezTo>
                    <a:pt x="35" y="44"/>
                    <a:pt x="36" y="43"/>
                    <a:pt x="36" y="42"/>
                  </a:cubicBezTo>
                  <a:cubicBezTo>
                    <a:pt x="37" y="44"/>
                    <a:pt x="38" y="45"/>
                    <a:pt x="40" y="45"/>
                  </a:cubicBezTo>
                  <a:close/>
                  <a:moveTo>
                    <a:pt x="29" y="45"/>
                  </a:moveTo>
                  <a:lnTo>
                    <a:pt x="29" y="45"/>
                  </a:lnTo>
                  <a:cubicBezTo>
                    <a:pt x="28" y="45"/>
                    <a:pt x="27" y="45"/>
                    <a:pt x="25" y="45"/>
                  </a:cubicBezTo>
                  <a:cubicBezTo>
                    <a:pt x="26" y="45"/>
                    <a:pt x="27" y="44"/>
                    <a:pt x="27" y="43"/>
                  </a:cubicBezTo>
                  <a:cubicBezTo>
                    <a:pt x="28" y="44"/>
                    <a:pt x="28" y="45"/>
                    <a:pt x="29" y="45"/>
                  </a:cubicBezTo>
                  <a:close/>
                  <a:moveTo>
                    <a:pt x="20" y="46"/>
                  </a:moveTo>
                  <a:lnTo>
                    <a:pt x="20" y="46"/>
                  </a:lnTo>
                  <a:cubicBezTo>
                    <a:pt x="19" y="46"/>
                    <a:pt x="17" y="46"/>
                    <a:pt x="16" y="46"/>
                  </a:cubicBezTo>
                  <a:cubicBezTo>
                    <a:pt x="17" y="45"/>
                    <a:pt x="17" y="44"/>
                    <a:pt x="18" y="43"/>
                  </a:cubicBezTo>
                  <a:cubicBezTo>
                    <a:pt x="18" y="44"/>
                    <a:pt x="19" y="45"/>
                    <a:pt x="20" y="46"/>
                  </a:cubicBezTo>
                  <a:close/>
                  <a:moveTo>
                    <a:pt x="11" y="46"/>
                  </a:moveTo>
                  <a:lnTo>
                    <a:pt x="11" y="46"/>
                  </a:lnTo>
                  <a:cubicBezTo>
                    <a:pt x="10" y="46"/>
                    <a:pt x="8" y="46"/>
                    <a:pt x="7" y="47"/>
                  </a:cubicBezTo>
                  <a:cubicBezTo>
                    <a:pt x="8" y="46"/>
                    <a:pt x="8" y="45"/>
                    <a:pt x="9" y="44"/>
                  </a:cubicBezTo>
                  <a:cubicBezTo>
                    <a:pt x="9" y="45"/>
                    <a:pt x="10" y="46"/>
                    <a:pt x="11" y="46"/>
                  </a:cubicBezTo>
                  <a:close/>
                  <a:moveTo>
                    <a:pt x="6" y="38"/>
                  </a:moveTo>
                  <a:lnTo>
                    <a:pt x="6" y="38"/>
                  </a:lnTo>
                  <a:cubicBezTo>
                    <a:pt x="7" y="38"/>
                    <a:pt x="9" y="38"/>
                    <a:pt x="10" y="38"/>
                  </a:cubicBezTo>
                  <a:cubicBezTo>
                    <a:pt x="9" y="38"/>
                    <a:pt x="9" y="39"/>
                    <a:pt x="8" y="40"/>
                  </a:cubicBezTo>
                  <a:cubicBezTo>
                    <a:pt x="8" y="39"/>
                    <a:pt x="7" y="38"/>
                    <a:pt x="6" y="38"/>
                  </a:cubicBezTo>
                  <a:close/>
                  <a:moveTo>
                    <a:pt x="16" y="37"/>
                  </a:moveTo>
                  <a:lnTo>
                    <a:pt x="16" y="37"/>
                  </a:lnTo>
                  <a:cubicBezTo>
                    <a:pt x="17" y="37"/>
                    <a:pt x="18" y="37"/>
                    <a:pt x="20" y="37"/>
                  </a:cubicBezTo>
                  <a:cubicBezTo>
                    <a:pt x="19" y="38"/>
                    <a:pt x="18" y="38"/>
                    <a:pt x="18" y="39"/>
                  </a:cubicBezTo>
                  <a:cubicBezTo>
                    <a:pt x="17" y="38"/>
                    <a:pt x="16" y="38"/>
                    <a:pt x="16" y="37"/>
                  </a:cubicBezTo>
                  <a:close/>
                  <a:moveTo>
                    <a:pt x="25" y="37"/>
                  </a:moveTo>
                  <a:lnTo>
                    <a:pt x="25" y="37"/>
                  </a:lnTo>
                  <a:lnTo>
                    <a:pt x="29" y="37"/>
                  </a:lnTo>
                  <a:cubicBezTo>
                    <a:pt x="28" y="37"/>
                    <a:pt x="27" y="38"/>
                    <a:pt x="27" y="39"/>
                  </a:cubicBezTo>
                  <a:cubicBezTo>
                    <a:pt x="26" y="38"/>
                    <a:pt x="26" y="37"/>
                    <a:pt x="25" y="37"/>
                  </a:cubicBezTo>
                  <a:close/>
                  <a:moveTo>
                    <a:pt x="34" y="37"/>
                  </a:moveTo>
                  <a:lnTo>
                    <a:pt x="34" y="37"/>
                  </a:lnTo>
                  <a:lnTo>
                    <a:pt x="36" y="36"/>
                  </a:lnTo>
                  <a:cubicBezTo>
                    <a:pt x="37" y="36"/>
                    <a:pt x="37" y="36"/>
                    <a:pt x="37" y="36"/>
                  </a:cubicBezTo>
                  <a:lnTo>
                    <a:pt x="37" y="34"/>
                  </a:lnTo>
                  <a:cubicBezTo>
                    <a:pt x="38" y="34"/>
                    <a:pt x="38" y="35"/>
                    <a:pt x="39" y="35"/>
                  </a:cubicBezTo>
                  <a:cubicBezTo>
                    <a:pt x="38" y="36"/>
                    <a:pt x="37" y="37"/>
                    <a:pt x="36" y="38"/>
                  </a:cubicBezTo>
                  <a:cubicBezTo>
                    <a:pt x="36" y="38"/>
                    <a:pt x="35" y="37"/>
                    <a:pt x="34" y="37"/>
                  </a:cubicBezTo>
                  <a:close/>
                  <a:moveTo>
                    <a:pt x="37" y="28"/>
                  </a:moveTo>
                  <a:lnTo>
                    <a:pt x="37" y="28"/>
                  </a:lnTo>
                  <a:lnTo>
                    <a:pt x="37" y="24"/>
                  </a:lnTo>
                  <a:cubicBezTo>
                    <a:pt x="38" y="25"/>
                    <a:pt x="38" y="26"/>
                    <a:pt x="39" y="26"/>
                  </a:cubicBezTo>
                  <a:cubicBezTo>
                    <a:pt x="38" y="27"/>
                    <a:pt x="38" y="27"/>
                    <a:pt x="37" y="28"/>
                  </a:cubicBezTo>
                  <a:close/>
                  <a:moveTo>
                    <a:pt x="37" y="19"/>
                  </a:moveTo>
                  <a:lnTo>
                    <a:pt x="37" y="19"/>
                  </a:lnTo>
                  <a:lnTo>
                    <a:pt x="37" y="15"/>
                  </a:lnTo>
                  <a:cubicBezTo>
                    <a:pt x="38" y="16"/>
                    <a:pt x="38" y="17"/>
                    <a:pt x="39" y="17"/>
                  </a:cubicBezTo>
                  <a:cubicBezTo>
                    <a:pt x="38" y="18"/>
                    <a:pt x="38" y="18"/>
                    <a:pt x="37" y="19"/>
                  </a:cubicBezTo>
                  <a:close/>
                  <a:moveTo>
                    <a:pt x="37" y="10"/>
                  </a:moveTo>
                  <a:lnTo>
                    <a:pt x="37" y="10"/>
                  </a:lnTo>
                  <a:lnTo>
                    <a:pt x="37" y="6"/>
                  </a:lnTo>
                  <a:cubicBezTo>
                    <a:pt x="38" y="7"/>
                    <a:pt x="38" y="8"/>
                    <a:pt x="39" y="8"/>
                  </a:cubicBezTo>
                  <a:cubicBezTo>
                    <a:pt x="38" y="9"/>
                    <a:pt x="38" y="9"/>
                    <a:pt x="37" y="10"/>
                  </a:cubicBezTo>
                  <a:close/>
                  <a:moveTo>
                    <a:pt x="46" y="6"/>
                  </a:moveTo>
                  <a:lnTo>
                    <a:pt x="46" y="6"/>
                  </a:lnTo>
                  <a:lnTo>
                    <a:pt x="46" y="10"/>
                  </a:lnTo>
                  <a:cubicBezTo>
                    <a:pt x="45" y="9"/>
                    <a:pt x="45" y="9"/>
                    <a:pt x="44" y="8"/>
                  </a:cubicBezTo>
                  <a:cubicBezTo>
                    <a:pt x="45" y="8"/>
                    <a:pt x="45" y="7"/>
                    <a:pt x="46" y="6"/>
                  </a:cubicBezTo>
                  <a:close/>
                  <a:moveTo>
                    <a:pt x="46" y="15"/>
                  </a:moveTo>
                  <a:lnTo>
                    <a:pt x="46" y="15"/>
                  </a:lnTo>
                  <a:lnTo>
                    <a:pt x="46" y="20"/>
                  </a:lnTo>
                  <a:cubicBezTo>
                    <a:pt x="45" y="19"/>
                    <a:pt x="45" y="18"/>
                    <a:pt x="44" y="17"/>
                  </a:cubicBezTo>
                  <a:cubicBezTo>
                    <a:pt x="45" y="17"/>
                    <a:pt x="45" y="16"/>
                    <a:pt x="46" y="15"/>
                  </a:cubicBezTo>
                  <a:close/>
                  <a:moveTo>
                    <a:pt x="46" y="24"/>
                  </a:moveTo>
                  <a:lnTo>
                    <a:pt x="46" y="24"/>
                  </a:lnTo>
                  <a:lnTo>
                    <a:pt x="46" y="29"/>
                  </a:lnTo>
                  <a:cubicBezTo>
                    <a:pt x="46" y="28"/>
                    <a:pt x="45" y="27"/>
                    <a:pt x="44" y="26"/>
                  </a:cubicBezTo>
                  <a:cubicBezTo>
                    <a:pt x="45" y="26"/>
                    <a:pt x="46" y="25"/>
                    <a:pt x="46" y="24"/>
                  </a:cubicBezTo>
                  <a:close/>
                  <a:moveTo>
                    <a:pt x="0" y="42"/>
                  </a:moveTo>
                  <a:lnTo>
                    <a:pt x="0" y="42"/>
                  </a:lnTo>
                  <a:cubicBezTo>
                    <a:pt x="0" y="41"/>
                    <a:pt x="1" y="41"/>
                    <a:pt x="1" y="40"/>
                  </a:cubicBezTo>
                  <a:cubicBezTo>
                    <a:pt x="2" y="39"/>
                    <a:pt x="3" y="39"/>
                    <a:pt x="4" y="39"/>
                  </a:cubicBezTo>
                  <a:cubicBezTo>
                    <a:pt x="6" y="39"/>
                    <a:pt x="8" y="41"/>
                    <a:pt x="8" y="43"/>
                  </a:cubicBezTo>
                  <a:cubicBezTo>
                    <a:pt x="8" y="45"/>
                    <a:pt x="6" y="46"/>
                    <a:pt x="4" y="46"/>
                  </a:cubicBezTo>
                  <a:cubicBezTo>
                    <a:pt x="2" y="46"/>
                    <a:pt x="0" y="45"/>
                    <a:pt x="0" y="43"/>
                  </a:cubicBezTo>
                  <a:cubicBezTo>
                    <a:pt x="0" y="43"/>
                    <a:pt x="0" y="42"/>
                    <a:pt x="0" y="42"/>
                  </a:cubicBezTo>
                  <a:close/>
                  <a:moveTo>
                    <a:pt x="6" y="42"/>
                  </a:moveTo>
                  <a:lnTo>
                    <a:pt x="6" y="42"/>
                  </a:lnTo>
                  <a:cubicBezTo>
                    <a:pt x="6" y="44"/>
                    <a:pt x="5" y="45"/>
                    <a:pt x="4" y="45"/>
                  </a:cubicBezTo>
                  <a:cubicBezTo>
                    <a:pt x="6" y="45"/>
                    <a:pt x="7" y="44"/>
                    <a:pt x="6" y="42"/>
                  </a:cubicBezTo>
                  <a:close/>
                  <a:moveTo>
                    <a:pt x="80" y="39"/>
                  </a:moveTo>
                  <a:lnTo>
                    <a:pt x="80" y="39"/>
                  </a:lnTo>
                  <a:cubicBezTo>
                    <a:pt x="81" y="40"/>
                    <a:pt x="81" y="42"/>
                    <a:pt x="81" y="43"/>
                  </a:cubicBezTo>
                  <a:cubicBezTo>
                    <a:pt x="81" y="43"/>
                    <a:pt x="81" y="44"/>
                    <a:pt x="81" y="44"/>
                  </a:cubicBezTo>
                  <a:cubicBezTo>
                    <a:pt x="81" y="45"/>
                    <a:pt x="79" y="46"/>
                    <a:pt x="78" y="46"/>
                  </a:cubicBezTo>
                  <a:cubicBezTo>
                    <a:pt x="76" y="46"/>
                    <a:pt x="74" y="45"/>
                    <a:pt x="74" y="43"/>
                  </a:cubicBezTo>
                  <a:cubicBezTo>
                    <a:pt x="74" y="41"/>
                    <a:pt x="76" y="39"/>
                    <a:pt x="78" y="39"/>
                  </a:cubicBezTo>
                  <a:cubicBezTo>
                    <a:pt x="79" y="39"/>
                    <a:pt x="79" y="39"/>
                    <a:pt x="80" y="39"/>
                  </a:cubicBezTo>
                  <a:close/>
                  <a:moveTo>
                    <a:pt x="80" y="42"/>
                  </a:moveTo>
                  <a:lnTo>
                    <a:pt x="80" y="42"/>
                  </a:lnTo>
                  <a:cubicBezTo>
                    <a:pt x="80" y="44"/>
                    <a:pt x="79" y="45"/>
                    <a:pt x="78" y="45"/>
                  </a:cubicBezTo>
                  <a:cubicBezTo>
                    <a:pt x="80" y="45"/>
                    <a:pt x="81" y="44"/>
                    <a:pt x="80" y="42"/>
                  </a:cubicBezTo>
                  <a:close/>
                  <a:moveTo>
                    <a:pt x="44" y="31"/>
                  </a:moveTo>
                  <a:lnTo>
                    <a:pt x="44" y="31"/>
                  </a:lnTo>
                  <a:cubicBezTo>
                    <a:pt x="43" y="32"/>
                    <a:pt x="43" y="33"/>
                    <a:pt x="42" y="34"/>
                  </a:cubicBezTo>
                  <a:cubicBezTo>
                    <a:pt x="44" y="34"/>
                    <a:pt x="44" y="32"/>
                    <a:pt x="44" y="31"/>
                  </a:cubicBezTo>
                  <a:close/>
                  <a:moveTo>
                    <a:pt x="41" y="27"/>
                  </a:moveTo>
                  <a:lnTo>
                    <a:pt x="41" y="27"/>
                  </a:lnTo>
                  <a:cubicBezTo>
                    <a:pt x="44" y="27"/>
                    <a:pt x="45" y="29"/>
                    <a:pt x="45" y="31"/>
                  </a:cubicBezTo>
                  <a:cubicBezTo>
                    <a:pt x="45" y="33"/>
                    <a:pt x="44" y="35"/>
                    <a:pt x="41" y="35"/>
                  </a:cubicBezTo>
                  <a:cubicBezTo>
                    <a:pt x="39" y="35"/>
                    <a:pt x="38" y="33"/>
                    <a:pt x="38" y="31"/>
                  </a:cubicBezTo>
                  <a:cubicBezTo>
                    <a:pt x="38" y="29"/>
                    <a:pt x="39" y="27"/>
                    <a:pt x="41" y="27"/>
                  </a:cubicBezTo>
                  <a:close/>
                  <a:moveTo>
                    <a:pt x="44" y="22"/>
                  </a:moveTo>
                  <a:lnTo>
                    <a:pt x="44" y="22"/>
                  </a:lnTo>
                  <a:cubicBezTo>
                    <a:pt x="43" y="23"/>
                    <a:pt x="43" y="24"/>
                    <a:pt x="42" y="24"/>
                  </a:cubicBezTo>
                  <a:cubicBezTo>
                    <a:pt x="44" y="25"/>
                    <a:pt x="44" y="23"/>
                    <a:pt x="44" y="22"/>
                  </a:cubicBezTo>
                  <a:close/>
                  <a:moveTo>
                    <a:pt x="41" y="18"/>
                  </a:moveTo>
                  <a:lnTo>
                    <a:pt x="41" y="18"/>
                  </a:lnTo>
                  <a:cubicBezTo>
                    <a:pt x="44" y="18"/>
                    <a:pt x="45" y="20"/>
                    <a:pt x="45" y="22"/>
                  </a:cubicBezTo>
                  <a:cubicBezTo>
                    <a:pt x="45" y="24"/>
                    <a:pt x="44" y="26"/>
                    <a:pt x="41" y="26"/>
                  </a:cubicBezTo>
                  <a:cubicBezTo>
                    <a:pt x="39" y="26"/>
                    <a:pt x="38" y="24"/>
                    <a:pt x="38" y="22"/>
                  </a:cubicBezTo>
                  <a:cubicBezTo>
                    <a:pt x="38" y="20"/>
                    <a:pt x="39" y="18"/>
                    <a:pt x="41" y="18"/>
                  </a:cubicBezTo>
                  <a:close/>
                  <a:moveTo>
                    <a:pt x="44" y="13"/>
                  </a:moveTo>
                  <a:lnTo>
                    <a:pt x="44" y="13"/>
                  </a:lnTo>
                  <a:cubicBezTo>
                    <a:pt x="43" y="14"/>
                    <a:pt x="43" y="15"/>
                    <a:pt x="42" y="15"/>
                  </a:cubicBezTo>
                  <a:cubicBezTo>
                    <a:pt x="44" y="15"/>
                    <a:pt x="44" y="14"/>
                    <a:pt x="44" y="13"/>
                  </a:cubicBezTo>
                  <a:close/>
                  <a:moveTo>
                    <a:pt x="41" y="9"/>
                  </a:moveTo>
                  <a:lnTo>
                    <a:pt x="41" y="9"/>
                  </a:lnTo>
                  <a:cubicBezTo>
                    <a:pt x="44" y="9"/>
                    <a:pt x="45" y="11"/>
                    <a:pt x="45" y="13"/>
                  </a:cubicBezTo>
                  <a:cubicBezTo>
                    <a:pt x="45" y="15"/>
                    <a:pt x="44" y="17"/>
                    <a:pt x="41" y="17"/>
                  </a:cubicBezTo>
                  <a:cubicBezTo>
                    <a:pt x="39" y="17"/>
                    <a:pt x="38" y="15"/>
                    <a:pt x="38" y="13"/>
                  </a:cubicBezTo>
                  <a:cubicBezTo>
                    <a:pt x="38" y="11"/>
                    <a:pt x="39" y="9"/>
                    <a:pt x="41" y="9"/>
                  </a:cubicBezTo>
                  <a:close/>
                  <a:moveTo>
                    <a:pt x="44" y="3"/>
                  </a:moveTo>
                  <a:lnTo>
                    <a:pt x="44" y="3"/>
                  </a:lnTo>
                  <a:cubicBezTo>
                    <a:pt x="43" y="5"/>
                    <a:pt x="43" y="6"/>
                    <a:pt x="42" y="6"/>
                  </a:cubicBezTo>
                  <a:cubicBezTo>
                    <a:pt x="44" y="6"/>
                    <a:pt x="44" y="5"/>
                    <a:pt x="44" y="3"/>
                  </a:cubicBezTo>
                  <a:close/>
                  <a:moveTo>
                    <a:pt x="41" y="0"/>
                  </a:moveTo>
                  <a:lnTo>
                    <a:pt x="41" y="0"/>
                  </a:lnTo>
                  <a:cubicBezTo>
                    <a:pt x="44" y="0"/>
                    <a:pt x="45" y="2"/>
                    <a:pt x="45" y="4"/>
                  </a:cubicBezTo>
                  <a:cubicBezTo>
                    <a:pt x="45" y="6"/>
                    <a:pt x="44" y="7"/>
                    <a:pt x="41" y="7"/>
                  </a:cubicBezTo>
                  <a:cubicBezTo>
                    <a:pt x="39" y="7"/>
                    <a:pt x="38" y="6"/>
                    <a:pt x="38" y="4"/>
                  </a:cubicBezTo>
                  <a:cubicBezTo>
                    <a:pt x="38" y="2"/>
                    <a:pt x="39" y="0"/>
                    <a:pt x="41" y="0"/>
                  </a:cubicBezTo>
                  <a:close/>
                  <a:moveTo>
                    <a:pt x="34" y="41"/>
                  </a:moveTo>
                  <a:lnTo>
                    <a:pt x="34" y="41"/>
                  </a:lnTo>
                  <a:cubicBezTo>
                    <a:pt x="34" y="42"/>
                    <a:pt x="33" y="43"/>
                    <a:pt x="32" y="43"/>
                  </a:cubicBezTo>
                  <a:cubicBezTo>
                    <a:pt x="34" y="43"/>
                    <a:pt x="34" y="42"/>
                    <a:pt x="34" y="41"/>
                  </a:cubicBezTo>
                  <a:close/>
                  <a:moveTo>
                    <a:pt x="32" y="37"/>
                  </a:moveTo>
                  <a:lnTo>
                    <a:pt x="32" y="37"/>
                  </a:lnTo>
                  <a:cubicBezTo>
                    <a:pt x="34" y="37"/>
                    <a:pt x="35" y="39"/>
                    <a:pt x="35" y="41"/>
                  </a:cubicBezTo>
                  <a:cubicBezTo>
                    <a:pt x="35" y="43"/>
                    <a:pt x="34" y="44"/>
                    <a:pt x="32" y="44"/>
                  </a:cubicBezTo>
                  <a:cubicBezTo>
                    <a:pt x="30" y="44"/>
                    <a:pt x="28" y="43"/>
                    <a:pt x="28" y="41"/>
                  </a:cubicBezTo>
                  <a:cubicBezTo>
                    <a:pt x="28" y="39"/>
                    <a:pt x="30" y="37"/>
                    <a:pt x="32" y="37"/>
                  </a:cubicBezTo>
                  <a:close/>
                  <a:moveTo>
                    <a:pt x="25" y="41"/>
                  </a:moveTo>
                  <a:lnTo>
                    <a:pt x="25" y="41"/>
                  </a:lnTo>
                  <a:cubicBezTo>
                    <a:pt x="24" y="42"/>
                    <a:pt x="24" y="43"/>
                    <a:pt x="23" y="44"/>
                  </a:cubicBezTo>
                  <a:cubicBezTo>
                    <a:pt x="24" y="44"/>
                    <a:pt x="25" y="42"/>
                    <a:pt x="25" y="41"/>
                  </a:cubicBezTo>
                  <a:close/>
                  <a:moveTo>
                    <a:pt x="22" y="37"/>
                  </a:moveTo>
                  <a:lnTo>
                    <a:pt x="22" y="37"/>
                  </a:lnTo>
                  <a:cubicBezTo>
                    <a:pt x="24" y="37"/>
                    <a:pt x="26" y="39"/>
                    <a:pt x="26" y="41"/>
                  </a:cubicBezTo>
                  <a:cubicBezTo>
                    <a:pt x="26" y="43"/>
                    <a:pt x="24" y="45"/>
                    <a:pt x="22" y="45"/>
                  </a:cubicBezTo>
                  <a:cubicBezTo>
                    <a:pt x="20" y="45"/>
                    <a:pt x="19" y="43"/>
                    <a:pt x="19" y="41"/>
                  </a:cubicBezTo>
                  <a:cubicBezTo>
                    <a:pt x="19" y="39"/>
                    <a:pt x="20" y="37"/>
                    <a:pt x="22" y="37"/>
                  </a:cubicBezTo>
                  <a:close/>
                  <a:moveTo>
                    <a:pt x="16" y="42"/>
                  </a:moveTo>
                  <a:lnTo>
                    <a:pt x="16" y="42"/>
                  </a:lnTo>
                  <a:cubicBezTo>
                    <a:pt x="15" y="43"/>
                    <a:pt x="14" y="44"/>
                    <a:pt x="13" y="44"/>
                  </a:cubicBezTo>
                  <a:cubicBezTo>
                    <a:pt x="15" y="44"/>
                    <a:pt x="16" y="43"/>
                    <a:pt x="16" y="42"/>
                  </a:cubicBezTo>
                  <a:close/>
                  <a:moveTo>
                    <a:pt x="13" y="38"/>
                  </a:moveTo>
                  <a:lnTo>
                    <a:pt x="13" y="38"/>
                  </a:lnTo>
                  <a:cubicBezTo>
                    <a:pt x="15" y="38"/>
                    <a:pt x="17" y="40"/>
                    <a:pt x="17" y="42"/>
                  </a:cubicBezTo>
                  <a:cubicBezTo>
                    <a:pt x="17" y="44"/>
                    <a:pt x="15" y="45"/>
                    <a:pt x="13" y="45"/>
                  </a:cubicBezTo>
                  <a:cubicBezTo>
                    <a:pt x="11" y="45"/>
                    <a:pt x="9" y="44"/>
                    <a:pt x="9" y="42"/>
                  </a:cubicBezTo>
                  <a:cubicBezTo>
                    <a:pt x="9" y="40"/>
                    <a:pt x="11" y="38"/>
                    <a:pt x="13" y="38"/>
                  </a:cubicBezTo>
                  <a:close/>
                  <a:moveTo>
                    <a:pt x="71" y="42"/>
                  </a:moveTo>
                  <a:lnTo>
                    <a:pt x="71" y="42"/>
                  </a:lnTo>
                  <a:cubicBezTo>
                    <a:pt x="70" y="43"/>
                    <a:pt x="70" y="44"/>
                    <a:pt x="69" y="44"/>
                  </a:cubicBezTo>
                  <a:cubicBezTo>
                    <a:pt x="71" y="45"/>
                    <a:pt x="71" y="43"/>
                    <a:pt x="71" y="42"/>
                  </a:cubicBezTo>
                  <a:close/>
                  <a:moveTo>
                    <a:pt x="69" y="38"/>
                  </a:moveTo>
                  <a:lnTo>
                    <a:pt x="69" y="38"/>
                  </a:lnTo>
                  <a:cubicBezTo>
                    <a:pt x="71" y="38"/>
                    <a:pt x="72" y="40"/>
                    <a:pt x="72" y="42"/>
                  </a:cubicBezTo>
                  <a:cubicBezTo>
                    <a:pt x="72" y="44"/>
                    <a:pt x="71" y="46"/>
                    <a:pt x="69" y="46"/>
                  </a:cubicBezTo>
                  <a:cubicBezTo>
                    <a:pt x="66" y="46"/>
                    <a:pt x="65" y="44"/>
                    <a:pt x="65" y="42"/>
                  </a:cubicBezTo>
                  <a:cubicBezTo>
                    <a:pt x="65" y="40"/>
                    <a:pt x="66" y="38"/>
                    <a:pt x="69" y="38"/>
                  </a:cubicBezTo>
                  <a:close/>
                  <a:moveTo>
                    <a:pt x="62" y="41"/>
                  </a:moveTo>
                  <a:lnTo>
                    <a:pt x="62" y="41"/>
                  </a:lnTo>
                  <a:cubicBezTo>
                    <a:pt x="61" y="42"/>
                    <a:pt x="61" y="43"/>
                    <a:pt x="59" y="44"/>
                  </a:cubicBezTo>
                  <a:cubicBezTo>
                    <a:pt x="61" y="44"/>
                    <a:pt x="62" y="42"/>
                    <a:pt x="62" y="41"/>
                  </a:cubicBezTo>
                  <a:close/>
                  <a:moveTo>
                    <a:pt x="59" y="37"/>
                  </a:moveTo>
                  <a:lnTo>
                    <a:pt x="59" y="37"/>
                  </a:lnTo>
                  <a:cubicBezTo>
                    <a:pt x="61" y="37"/>
                    <a:pt x="63" y="39"/>
                    <a:pt x="63" y="41"/>
                  </a:cubicBezTo>
                  <a:cubicBezTo>
                    <a:pt x="63" y="43"/>
                    <a:pt x="61" y="45"/>
                    <a:pt x="59" y="45"/>
                  </a:cubicBezTo>
                  <a:cubicBezTo>
                    <a:pt x="57" y="45"/>
                    <a:pt x="56" y="43"/>
                    <a:pt x="56" y="41"/>
                  </a:cubicBezTo>
                  <a:cubicBezTo>
                    <a:pt x="56" y="39"/>
                    <a:pt x="57" y="37"/>
                    <a:pt x="59" y="37"/>
                  </a:cubicBezTo>
                  <a:close/>
                  <a:moveTo>
                    <a:pt x="53" y="40"/>
                  </a:moveTo>
                  <a:lnTo>
                    <a:pt x="53" y="40"/>
                  </a:lnTo>
                  <a:cubicBezTo>
                    <a:pt x="52" y="42"/>
                    <a:pt x="51" y="42"/>
                    <a:pt x="50" y="43"/>
                  </a:cubicBezTo>
                  <a:cubicBezTo>
                    <a:pt x="52" y="43"/>
                    <a:pt x="53" y="42"/>
                    <a:pt x="53" y="40"/>
                  </a:cubicBezTo>
                  <a:close/>
                  <a:moveTo>
                    <a:pt x="50" y="37"/>
                  </a:moveTo>
                  <a:lnTo>
                    <a:pt x="50" y="37"/>
                  </a:lnTo>
                  <a:cubicBezTo>
                    <a:pt x="52" y="37"/>
                    <a:pt x="54" y="38"/>
                    <a:pt x="54" y="41"/>
                  </a:cubicBezTo>
                  <a:cubicBezTo>
                    <a:pt x="54" y="43"/>
                    <a:pt x="52" y="44"/>
                    <a:pt x="50" y="44"/>
                  </a:cubicBezTo>
                  <a:cubicBezTo>
                    <a:pt x="48" y="44"/>
                    <a:pt x="46" y="43"/>
                    <a:pt x="46" y="41"/>
                  </a:cubicBezTo>
                  <a:cubicBezTo>
                    <a:pt x="46" y="38"/>
                    <a:pt x="48" y="37"/>
                    <a:pt x="50" y="37"/>
                  </a:cubicBezTo>
                  <a:close/>
                  <a:moveTo>
                    <a:pt x="43" y="40"/>
                  </a:moveTo>
                  <a:lnTo>
                    <a:pt x="43" y="40"/>
                  </a:lnTo>
                  <a:cubicBezTo>
                    <a:pt x="43" y="41"/>
                    <a:pt x="42" y="42"/>
                    <a:pt x="41" y="43"/>
                  </a:cubicBezTo>
                  <a:cubicBezTo>
                    <a:pt x="43" y="43"/>
                    <a:pt x="44" y="41"/>
                    <a:pt x="43" y="40"/>
                  </a:cubicBezTo>
                  <a:close/>
                  <a:moveTo>
                    <a:pt x="41" y="36"/>
                  </a:moveTo>
                  <a:lnTo>
                    <a:pt x="41" y="36"/>
                  </a:lnTo>
                  <a:cubicBezTo>
                    <a:pt x="43" y="36"/>
                    <a:pt x="45" y="38"/>
                    <a:pt x="45" y="40"/>
                  </a:cubicBezTo>
                  <a:cubicBezTo>
                    <a:pt x="45" y="42"/>
                    <a:pt x="43" y="44"/>
                    <a:pt x="41" y="44"/>
                  </a:cubicBezTo>
                  <a:cubicBezTo>
                    <a:pt x="39" y="44"/>
                    <a:pt x="37" y="42"/>
                    <a:pt x="37" y="40"/>
                  </a:cubicBezTo>
                  <a:cubicBezTo>
                    <a:pt x="37" y="38"/>
                    <a:pt x="39" y="36"/>
                    <a:pt x="41" y="3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3" name="Freeform 1520"/>
            <p:cNvSpPr>
              <a:spLocks/>
            </p:cNvSpPr>
            <p:nvPr userDrawn="1"/>
          </p:nvSpPr>
          <p:spPr bwMode="auto">
            <a:xfrm>
              <a:off x="419" y="363"/>
              <a:ext cx="9" cy="9"/>
            </a:xfrm>
            <a:custGeom>
              <a:avLst/>
              <a:gdLst>
                <a:gd name="T0" fmla="*/ 13 w 20"/>
                <a:gd name="T1" fmla="*/ 4 h 21"/>
                <a:gd name="T2" fmla="*/ 13 w 20"/>
                <a:gd name="T3" fmla="*/ 4 h 21"/>
                <a:gd name="T4" fmla="*/ 12 w 20"/>
                <a:gd name="T5" fmla="*/ 7 h 21"/>
                <a:gd name="T6" fmla="*/ 20 w 20"/>
                <a:gd name="T7" fmla="*/ 5 h 21"/>
                <a:gd name="T8" fmla="*/ 20 w 20"/>
                <a:gd name="T9" fmla="*/ 15 h 21"/>
                <a:gd name="T10" fmla="*/ 14 w 20"/>
                <a:gd name="T11" fmla="*/ 12 h 21"/>
                <a:gd name="T12" fmla="*/ 15 w 20"/>
                <a:gd name="T13" fmla="*/ 21 h 21"/>
                <a:gd name="T14" fmla="*/ 5 w 20"/>
                <a:gd name="T15" fmla="*/ 21 h 21"/>
                <a:gd name="T16" fmla="*/ 9 w 20"/>
                <a:gd name="T17" fmla="*/ 14 h 21"/>
                <a:gd name="T18" fmla="*/ 0 w 20"/>
                <a:gd name="T19" fmla="*/ 15 h 21"/>
                <a:gd name="T20" fmla="*/ 0 w 20"/>
                <a:gd name="T21" fmla="*/ 5 h 21"/>
                <a:gd name="T22" fmla="*/ 7 w 20"/>
                <a:gd name="T23" fmla="*/ 9 h 21"/>
                <a:gd name="T24" fmla="*/ 5 w 20"/>
                <a:gd name="T25" fmla="*/ 0 h 21"/>
                <a:gd name="T26" fmla="*/ 15 w 20"/>
                <a:gd name="T27" fmla="*/ 0 h 21"/>
                <a:gd name="T28" fmla="*/ 13 w 20"/>
                <a:gd name="T29"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13" y="4"/>
                  </a:moveTo>
                  <a:lnTo>
                    <a:pt x="13" y="4"/>
                  </a:lnTo>
                  <a:cubicBezTo>
                    <a:pt x="12" y="5"/>
                    <a:pt x="12" y="6"/>
                    <a:pt x="12" y="7"/>
                  </a:cubicBezTo>
                  <a:cubicBezTo>
                    <a:pt x="13" y="11"/>
                    <a:pt x="19" y="6"/>
                    <a:pt x="20" y="5"/>
                  </a:cubicBezTo>
                  <a:lnTo>
                    <a:pt x="20" y="15"/>
                  </a:lnTo>
                  <a:cubicBezTo>
                    <a:pt x="19" y="14"/>
                    <a:pt x="16" y="12"/>
                    <a:pt x="14" y="12"/>
                  </a:cubicBezTo>
                  <a:cubicBezTo>
                    <a:pt x="9" y="13"/>
                    <a:pt x="14" y="19"/>
                    <a:pt x="15" y="21"/>
                  </a:cubicBezTo>
                  <a:lnTo>
                    <a:pt x="5" y="21"/>
                  </a:lnTo>
                  <a:cubicBezTo>
                    <a:pt x="6" y="19"/>
                    <a:pt x="9" y="16"/>
                    <a:pt x="9" y="14"/>
                  </a:cubicBezTo>
                  <a:cubicBezTo>
                    <a:pt x="8" y="9"/>
                    <a:pt x="1" y="14"/>
                    <a:pt x="0" y="15"/>
                  </a:cubicBezTo>
                  <a:lnTo>
                    <a:pt x="0" y="5"/>
                  </a:lnTo>
                  <a:cubicBezTo>
                    <a:pt x="1" y="6"/>
                    <a:pt x="5" y="9"/>
                    <a:pt x="7" y="9"/>
                  </a:cubicBezTo>
                  <a:cubicBezTo>
                    <a:pt x="11" y="8"/>
                    <a:pt x="6" y="1"/>
                    <a:pt x="5" y="0"/>
                  </a:cubicBezTo>
                  <a:lnTo>
                    <a:pt x="15" y="0"/>
                  </a:lnTo>
                  <a:cubicBezTo>
                    <a:pt x="14" y="1"/>
                    <a:pt x="13" y="3"/>
                    <a:pt x="13"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4" name="Freeform 1521"/>
            <p:cNvSpPr>
              <a:spLocks/>
            </p:cNvSpPr>
            <p:nvPr userDrawn="1"/>
          </p:nvSpPr>
          <p:spPr bwMode="auto">
            <a:xfrm>
              <a:off x="361" y="388"/>
              <a:ext cx="74" cy="28"/>
            </a:xfrm>
            <a:custGeom>
              <a:avLst/>
              <a:gdLst>
                <a:gd name="T0" fmla="*/ 109 w 164"/>
                <a:gd name="T1" fmla="*/ 25 h 62"/>
                <a:gd name="T2" fmla="*/ 109 w 164"/>
                <a:gd name="T3" fmla="*/ 25 h 62"/>
                <a:gd name="T4" fmla="*/ 127 w 164"/>
                <a:gd name="T5" fmla="*/ 40 h 62"/>
                <a:gd name="T6" fmla="*/ 133 w 164"/>
                <a:gd name="T7" fmla="*/ 29 h 62"/>
                <a:gd name="T8" fmla="*/ 131 w 164"/>
                <a:gd name="T9" fmla="*/ 24 h 62"/>
                <a:gd name="T10" fmla="*/ 139 w 164"/>
                <a:gd name="T11" fmla="*/ 30 h 62"/>
                <a:gd name="T12" fmla="*/ 144 w 164"/>
                <a:gd name="T13" fmla="*/ 41 h 62"/>
                <a:gd name="T14" fmla="*/ 149 w 164"/>
                <a:gd name="T15" fmla="*/ 41 h 62"/>
                <a:gd name="T16" fmla="*/ 152 w 164"/>
                <a:gd name="T17" fmla="*/ 33 h 62"/>
                <a:gd name="T18" fmla="*/ 151 w 164"/>
                <a:gd name="T19" fmla="*/ 26 h 62"/>
                <a:gd name="T20" fmla="*/ 157 w 164"/>
                <a:gd name="T21" fmla="*/ 32 h 62"/>
                <a:gd name="T22" fmla="*/ 163 w 164"/>
                <a:gd name="T23" fmla="*/ 36 h 62"/>
                <a:gd name="T24" fmla="*/ 161 w 164"/>
                <a:gd name="T25" fmla="*/ 45 h 62"/>
                <a:gd name="T26" fmla="*/ 149 w 164"/>
                <a:gd name="T27" fmla="*/ 50 h 62"/>
                <a:gd name="T28" fmla="*/ 142 w 164"/>
                <a:gd name="T29" fmla="*/ 56 h 62"/>
                <a:gd name="T30" fmla="*/ 128 w 164"/>
                <a:gd name="T31" fmla="*/ 56 h 62"/>
                <a:gd name="T32" fmla="*/ 115 w 164"/>
                <a:gd name="T33" fmla="*/ 62 h 62"/>
                <a:gd name="T34" fmla="*/ 103 w 164"/>
                <a:gd name="T35" fmla="*/ 57 h 62"/>
                <a:gd name="T36" fmla="*/ 85 w 164"/>
                <a:gd name="T37" fmla="*/ 47 h 62"/>
                <a:gd name="T38" fmla="*/ 56 w 164"/>
                <a:gd name="T39" fmla="*/ 41 h 62"/>
                <a:gd name="T40" fmla="*/ 30 w 164"/>
                <a:gd name="T41" fmla="*/ 35 h 62"/>
                <a:gd name="T42" fmla="*/ 2 w 164"/>
                <a:gd name="T43" fmla="*/ 31 h 62"/>
                <a:gd name="T44" fmla="*/ 7 w 164"/>
                <a:gd name="T45" fmla="*/ 14 h 62"/>
                <a:gd name="T46" fmla="*/ 8 w 164"/>
                <a:gd name="T47" fmla="*/ 3 h 62"/>
                <a:gd name="T48" fmla="*/ 36 w 164"/>
                <a:gd name="T49" fmla="*/ 0 h 62"/>
                <a:gd name="T50" fmla="*/ 39 w 164"/>
                <a:gd name="T51" fmla="*/ 15 h 62"/>
                <a:gd name="T52" fmla="*/ 56 w 164"/>
                <a:gd name="T53" fmla="*/ 26 h 62"/>
                <a:gd name="T54" fmla="*/ 95 w 164"/>
                <a:gd name="T55" fmla="*/ 34 h 62"/>
                <a:gd name="T56" fmla="*/ 104 w 164"/>
                <a:gd name="T57" fmla="*/ 25 h 62"/>
                <a:gd name="T58" fmla="*/ 109 w 164"/>
                <a:gd name="T59" fmla="*/ 2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4" h="62">
                  <a:moveTo>
                    <a:pt x="109" y="25"/>
                  </a:moveTo>
                  <a:lnTo>
                    <a:pt x="109" y="25"/>
                  </a:lnTo>
                  <a:cubicBezTo>
                    <a:pt x="112" y="31"/>
                    <a:pt x="118" y="40"/>
                    <a:pt x="127" y="40"/>
                  </a:cubicBezTo>
                  <a:cubicBezTo>
                    <a:pt x="126" y="35"/>
                    <a:pt x="128" y="31"/>
                    <a:pt x="133" y="29"/>
                  </a:cubicBezTo>
                  <a:cubicBezTo>
                    <a:pt x="133" y="28"/>
                    <a:pt x="133" y="25"/>
                    <a:pt x="131" y="24"/>
                  </a:cubicBezTo>
                  <a:cubicBezTo>
                    <a:pt x="136" y="23"/>
                    <a:pt x="138" y="26"/>
                    <a:pt x="139" y="30"/>
                  </a:cubicBezTo>
                  <a:cubicBezTo>
                    <a:pt x="145" y="31"/>
                    <a:pt x="146" y="37"/>
                    <a:pt x="144" y="41"/>
                  </a:cubicBezTo>
                  <a:cubicBezTo>
                    <a:pt x="146" y="42"/>
                    <a:pt x="149" y="41"/>
                    <a:pt x="149" y="41"/>
                  </a:cubicBezTo>
                  <a:cubicBezTo>
                    <a:pt x="147" y="36"/>
                    <a:pt x="150" y="34"/>
                    <a:pt x="152" y="33"/>
                  </a:cubicBezTo>
                  <a:cubicBezTo>
                    <a:pt x="153" y="30"/>
                    <a:pt x="152" y="28"/>
                    <a:pt x="151" y="26"/>
                  </a:cubicBezTo>
                  <a:cubicBezTo>
                    <a:pt x="156" y="26"/>
                    <a:pt x="157" y="31"/>
                    <a:pt x="157" y="32"/>
                  </a:cubicBezTo>
                  <a:cubicBezTo>
                    <a:pt x="160" y="33"/>
                    <a:pt x="161" y="33"/>
                    <a:pt x="163" y="36"/>
                  </a:cubicBezTo>
                  <a:cubicBezTo>
                    <a:pt x="164" y="37"/>
                    <a:pt x="164" y="43"/>
                    <a:pt x="161" y="45"/>
                  </a:cubicBezTo>
                  <a:cubicBezTo>
                    <a:pt x="158" y="47"/>
                    <a:pt x="153" y="47"/>
                    <a:pt x="149" y="50"/>
                  </a:cubicBezTo>
                  <a:cubicBezTo>
                    <a:pt x="147" y="51"/>
                    <a:pt x="146" y="55"/>
                    <a:pt x="142" y="56"/>
                  </a:cubicBezTo>
                  <a:cubicBezTo>
                    <a:pt x="138" y="57"/>
                    <a:pt x="133" y="55"/>
                    <a:pt x="128" y="56"/>
                  </a:cubicBezTo>
                  <a:cubicBezTo>
                    <a:pt x="122" y="58"/>
                    <a:pt x="120" y="62"/>
                    <a:pt x="115" y="62"/>
                  </a:cubicBezTo>
                  <a:cubicBezTo>
                    <a:pt x="110" y="62"/>
                    <a:pt x="111" y="58"/>
                    <a:pt x="103" y="57"/>
                  </a:cubicBezTo>
                  <a:cubicBezTo>
                    <a:pt x="97" y="54"/>
                    <a:pt x="91" y="49"/>
                    <a:pt x="85" y="47"/>
                  </a:cubicBezTo>
                  <a:cubicBezTo>
                    <a:pt x="76" y="44"/>
                    <a:pt x="66" y="43"/>
                    <a:pt x="56" y="41"/>
                  </a:cubicBezTo>
                  <a:cubicBezTo>
                    <a:pt x="47" y="40"/>
                    <a:pt x="39" y="36"/>
                    <a:pt x="30" y="35"/>
                  </a:cubicBezTo>
                  <a:cubicBezTo>
                    <a:pt x="24" y="34"/>
                    <a:pt x="5" y="35"/>
                    <a:pt x="2" y="31"/>
                  </a:cubicBezTo>
                  <a:cubicBezTo>
                    <a:pt x="0" y="27"/>
                    <a:pt x="6" y="25"/>
                    <a:pt x="7" y="14"/>
                  </a:cubicBezTo>
                  <a:cubicBezTo>
                    <a:pt x="7" y="12"/>
                    <a:pt x="8" y="4"/>
                    <a:pt x="8" y="3"/>
                  </a:cubicBezTo>
                  <a:cubicBezTo>
                    <a:pt x="8" y="3"/>
                    <a:pt x="34" y="0"/>
                    <a:pt x="36" y="0"/>
                  </a:cubicBezTo>
                  <a:cubicBezTo>
                    <a:pt x="36" y="7"/>
                    <a:pt x="38" y="13"/>
                    <a:pt x="39" y="15"/>
                  </a:cubicBezTo>
                  <a:cubicBezTo>
                    <a:pt x="43" y="21"/>
                    <a:pt x="50" y="23"/>
                    <a:pt x="56" y="26"/>
                  </a:cubicBezTo>
                  <a:cubicBezTo>
                    <a:pt x="69" y="30"/>
                    <a:pt x="82" y="35"/>
                    <a:pt x="95" y="34"/>
                  </a:cubicBezTo>
                  <a:cubicBezTo>
                    <a:pt x="96" y="34"/>
                    <a:pt x="103" y="30"/>
                    <a:pt x="104" y="25"/>
                  </a:cubicBezTo>
                  <a:cubicBezTo>
                    <a:pt x="105" y="23"/>
                    <a:pt x="108" y="23"/>
                    <a:pt x="109" y="25"/>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5" name="Freeform 1522"/>
            <p:cNvSpPr>
              <a:spLocks/>
            </p:cNvSpPr>
            <p:nvPr userDrawn="1"/>
          </p:nvSpPr>
          <p:spPr bwMode="auto">
            <a:xfrm>
              <a:off x="363" y="388"/>
              <a:ext cx="62" cy="27"/>
            </a:xfrm>
            <a:custGeom>
              <a:avLst/>
              <a:gdLst>
                <a:gd name="T0" fmla="*/ 29 w 138"/>
                <a:gd name="T1" fmla="*/ 0 h 59"/>
                <a:gd name="T2" fmla="*/ 29 w 138"/>
                <a:gd name="T3" fmla="*/ 0 h 59"/>
                <a:gd name="T4" fmla="*/ 32 w 138"/>
                <a:gd name="T5" fmla="*/ 16 h 59"/>
                <a:gd name="T6" fmla="*/ 35 w 138"/>
                <a:gd name="T7" fmla="*/ 20 h 59"/>
                <a:gd name="T8" fmla="*/ 35 w 138"/>
                <a:gd name="T9" fmla="*/ 24 h 59"/>
                <a:gd name="T10" fmla="*/ 40 w 138"/>
                <a:gd name="T11" fmla="*/ 22 h 59"/>
                <a:gd name="T12" fmla="*/ 39 w 138"/>
                <a:gd name="T13" fmla="*/ 26 h 59"/>
                <a:gd name="T14" fmla="*/ 46 w 138"/>
                <a:gd name="T15" fmla="*/ 25 h 59"/>
                <a:gd name="T16" fmla="*/ 45 w 138"/>
                <a:gd name="T17" fmla="*/ 28 h 59"/>
                <a:gd name="T18" fmla="*/ 50 w 138"/>
                <a:gd name="T19" fmla="*/ 28 h 59"/>
                <a:gd name="T20" fmla="*/ 53 w 138"/>
                <a:gd name="T21" fmla="*/ 28 h 59"/>
                <a:gd name="T22" fmla="*/ 73 w 138"/>
                <a:gd name="T23" fmla="*/ 34 h 59"/>
                <a:gd name="T24" fmla="*/ 102 w 138"/>
                <a:gd name="T25" fmla="*/ 27 h 59"/>
                <a:gd name="T26" fmla="*/ 106 w 138"/>
                <a:gd name="T27" fmla="*/ 31 h 59"/>
                <a:gd name="T28" fmla="*/ 102 w 138"/>
                <a:gd name="T29" fmla="*/ 32 h 59"/>
                <a:gd name="T30" fmla="*/ 108 w 138"/>
                <a:gd name="T31" fmla="*/ 38 h 59"/>
                <a:gd name="T32" fmla="*/ 103 w 138"/>
                <a:gd name="T33" fmla="*/ 37 h 59"/>
                <a:gd name="T34" fmla="*/ 107 w 138"/>
                <a:gd name="T35" fmla="*/ 39 h 59"/>
                <a:gd name="T36" fmla="*/ 103 w 138"/>
                <a:gd name="T37" fmla="*/ 39 h 59"/>
                <a:gd name="T38" fmla="*/ 104 w 138"/>
                <a:gd name="T39" fmla="*/ 42 h 59"/>
                <a:gd name="T40" fmla="*/ 120 w 138"/>
                <a:gd name="T41" fmla="*/ 43 h 59"/>
                <a:gd name="T42" fmla="*/ 108 w 138"/>
                <a:gd name="T43" fmla="*/ 47 h 59"/>
                <a:gd name="T44" fmla="*/ 110 w 138"/>
                <a:gd name="T45" fmla="*/ 50 h 59"/>
                <a:gd name="T46" fmla="*/ 112 w 138"/>
                <a:gd name="T47" fmla="*/ 50 h 59"/>
                <a:gd name="T48" fmla="*/ 115 w 138"/>
                <a:gd name="T49" fmla="*/ 53 h 59"/>
                <a:gd name="T50" fmla="*/ 116 w 138"/>
                <a:gd name="T51" fmla="*/ 49 h 59"/>
                <a:gd name="T52" fmla="*/ 119 w 138"/>
                <a:gd name="T53" fmla="*/ 52 h 59"/>
                <a:gd name="T54" fmla="*/ 120 w 138"/>
                <a:gd name="T55" fmla="*/ 47 h 59"/>
                <a:gd name="T56" fmla="*/ 122 w 138"/>
                <a:gd name="T57" fmla="*/ 50 h 59"/>
                <a:gd name="T58" fmla="*/ 123 w 138"/>
                <a:gd name="T59" fmla="*/ 44 h 59"/>
                <a:gd name="T60" fmla="*/ 125 w 138"/>
                <a:gd name="T61" fmla="*/ 46 h 59"/>
                <a:gd name="T62" fmla="*/ 124 w 138"/>
                <a:gd name="T63" fmla="*/ 42 h 59"/>
                <a:gd name="T64" fmla="*/ 127 w 138"/>
                <a:gd name="T65" fmla="*/ 43 h 59"/>
                <a:gd name="T66" fmla="*/ 128 w 138"/>
                <a:gd name="T67" fmla="*/ 32 h 59"/>
                <a:gd name="T68" fmla="*/ 138 w 138"/>
                <a:gd name="T69" fmla="*/ 35 h 59"/>
                <a:gd name="T70" fmla="*/ 136 w 138"/>
                <a:gd name="T71" fmla="*/ 41 h 59"/>
                <a:gd name="T72" fmla="*/ 131 w 138"/>
                <a:gd name="T73" fmla="*/ 45 h 59"/>
                <a:gd name="T74" fmla="*/ 114 w 138"/>
                <a:gd name="T75" fmla="*/ 58 h 59"/>
                <a:gd name="T76" fmla="*/ 102 w 138"/>
                <a:gd name="T77" fmla="*/ 54 h 59"/>
                <a:gd name="T78" fmla="*/ 84 w 138"/>
                <a:gd name="T79" fmla="*/ 44 h 59"/>
                <a:gd name="T80" fmla="*/ 67 w 138"/>
                <a:gd name="T81" fmla="*/ 39 h 59"/>
                <a:gd name="T82" fmla="*/ 64 w 138"/>
                <a:gd name="T83" fmla="*/ 37 h 59"/>
                <a:gd name="T84" fmla="*/ 63 w 138"/>
                <a:gd name="T85" fmla="*/ 39 h 59"/>
                <a:gd name="T86" fmla="*/ 59 w 138"/>
                <a:gd name="T87" fmla="*/ 36 h 59"/>
                <a:gd name="T88" fmla="*/ 58 w 138"/>
                <a:gd name="T89" fmla="*/ 38 h 59"/>
                <a:gd name="T90" fmla="*/ 54 w 138"/>
                <a:gd name="T91" fmla="*/ 34 h 59"/>
                <a:gd name="T92" fmla="*/ 53 w 138"/>
                <a:gd name="T93" fmla="*/ 37 h 59"/>
                <a:gd name="T94" fmla="*/ 49 w 138"/>
                <a:gd name="T95" fmla="*/ 33 h 59"/>
                <a:gd name="T96" fmla="*/ 48 w 138"/>
                <a:gd name="T97" fmla="*/ 36 h 59"/>
                <a:gd name="T98" fmla="*/ 44 w 138"/>
                <a:gd name="T99" fmla="*/ 31 h 59"/>
                <a:gd name="T100" fmla="*/ 43 w 138"/>
                <a:gd name="T101" fmla="*/ 35 h 59"/>
                <a:gd name="T102" fmla="*/ 38 w 138"/>
                <a:gd name="T103" fmla="*/ 29 h 59"/>
                <a:gd name="T104" fmla="*/ 37 w 138"/>
                <a:gd name="T105" fmla="*/ 33 h 59"/>
                <a:gd name="T106" fmla="*/ 33 w 138"/>
                <a:gd name="T107" fmla="*/ 27 h 59"/>
                <a:gd name="T108" fmla="*/ 32 w 138"/>
                <a:gd name="T109" fmla="*/ 32 h 59"/>
                <a:gd name="T110" fmla="*/ 29 w 138"/>
                <a:gd name="T111" fmla="*/ 25 h 59"/>
                <a:gd name="T112" fmla="*/ 27 w 138"/>
                <a:gd name="T113" fmla="*/ 31 h 59"/>
                <a:gd name="T114" fmla="*/ 2 w 138"/>
                <a:gd name="T115" fmla="*/ 28 h 59"/>
                <a:gd name="T116" fmla="*/ 7 w 138"/>
                <a:gd name="T117" fmla="*/ 3 h 59"/>
                <a:gd name="T118" fmla="*/ 29 w 138"/>
                <a:gd name="T1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59">
                  <a:moveTo>
                    <a:pt x="29" y="0"/>
                  </a:moveTo>
                  <a:lnTo>
                    <a:pt x="29" y="0"/>
                  </a:lnTo>
                  <a:cubicBezTo>
                    <a:pt x="30" y="5"/>
                    <a:pt x="28" y="6"/>
                    <a:pt x="32" y="16"/>
                  </a:cubicBezTo>
                  <a:cubicBezTo>
                    <a:pt x="33" y="17"/>
                    <a:pt x="34" y="19"/>
                    <a:pt x="35" y="20"/>
                  </a:cubicBezTo>
                  <a:cubicBezTo>
                    <a:pt x="35" y="20"/>
                    <a:pt x="34" y="23"/>
                    <a:pt x="35" y="24"/>
                  </a:cubicBezTo>
                  <a:cubicBezTo>
                    <a:pt x="35" y="22"/>
                    <a:pt x="37" y="20"/>
                    <a:pt x="40" y="22"/>
                  </a:cubicBezTo>
                  <a:cubicBezTo>
                    <a:pt x="40" y="23"/>
                    <a:pt x="38" y="24"/>
                    <a:pt x="39" y="26"/>
                  </a:cubicBezTo>
                  <a:cubicBezTo>
                    <a:pt x="40" y="25"/>
                    <a:pt x="43" y="22"/>
                    <a:pt x="46" y="25"/>
                  </a:cubicBezTo>
                  <a:cubicBezTo>
                    <a:pt x="45" y="26"/>
                    <a:pt x="45" y="27"/>
                    <a:pt x="45" y="28"/>
                  </a:cubicBezTo>
                  <a:cubicBezTo>
                    <a:pt x="45" y="27"/>
                    <a:pt x="48" y="25"/>
                    <a:pt x="50" y="28"/>
                  </a:cubicBezTo>
                  <a:cubicBezTo>
                    <a:pt x="51" y="28"/>
                    <a:pt x="50" y="27"/>
                    <a:pt x="53" y="28"/>
                  </a:cubicBezTo>
                  <a:cubicBezTo>
                    <a:pt x="55" y="29"/>
                    <a:pt x="70" y="34"/>
                    <a:pt x="73" y="34"/>
                  </a:cubicBezTo>
                  <a:cubicBezTo>
                    <a:pt x="84" y="37"/>
                    <a:pt x="96" y="38"/>
                    <a:pt x="102" y="27"/>
                  </a:cubicBezTo>
                  <a:cubicBezTo>
                    <a:pt x="104" y="28"/>
                    <a:pt x="104" y="29"/>
                    <a:pt x="106" y="31"/>
                  </a:cubicBezTo>
                  <a:cubicBezTo>
                    <a:pt x="107" y="33"/>
                    <a:pt x="103" y="31"/>
                    <a:pt x="102" y="32"/>
                  </a:cubicBezTo>
                  <a:cubicBezTo>
                    <a:pt x="104" y="33"/>
                    <a:pt x="111" y="34"/>
                    <a:pt x="108" y="38"/>
                  </a:cubicBezTo>
                  <a:cubicBezTo>
                    <a:pt x="107" y="37"/>
                    <a:pt x="106" y="35"/>
                    <a:pt x="103" y="37"/>
                  </a:cubicBezTo>
                  <a:cubicBezTo>
                    <a:pt x="105" y="37"/>
                    <a:pt x="107" y="39"/>
                    <a:pt x="107" y="39"/>
                  </a:cubicBezTo>
                  <a:cubicBezTo>
                    <a:pt x="106" y="39"/>
                    <a:pt x="104" y="39"/>
                    <a:pt x="103" y="39"/>
                  </a:cubicBezTo>
                  <a:cubicBezTo>
                    <a:pt x="102" y="39"/>
                    <a:pt x="102" y="42"/>
                    <a:pt x="104" y="42"/>
                  </a:cubicBezTo>
                  <a:cubicBezTo>
                    <a:pt x="108" y="42"/>
                    <a:pt x="116" y="41"/>
                    <a:pt x="120" y="43"/>
                  </a:cubicBezTo>
                  <a:cubicBezTo>
                    <a:pt x="118" y="46"/>
                    <a:pt x="116" y="47"/>
                    <a:pt x="108" y="47"/>
                  </a:cubicBezTo>
                  <a:cubicBezTo>
                    <a:pt x="106" y="47"/>
                    <a:pt x="109" y="49"/>
                    <a:pt x="110" y="50"/>
                  </a:cubicBezTo>
                  <a:cubicBezTo>
                    <a:pt x="111" y="50"/>
                    <a:pt x="111" y="50"/>
                    <a:pt x="112" y="50"/>
                  </a:cubicBezTo>
                  <a:cubicBezTo>
                    <a:pt x="113" y="50"/>
                    <a:pt x="113" y="52"/>
                    <a:pt x="115" y="53"/>
                  </a:cubicBezTo>
                  <a:cubicBezTo>
                    <a:pt x="114" y="51"/>
                    <a:pt x="114" y="50"/>
                    <a:pt x="116" y="49"/>
                  </a:cubicBezTo>
                  <a:cubicBezTo>
                    <a:pt x="117" y="50"/>
                    <a:pt x="117" y="52"/>
                    <a:pt x="119" y="52"/>
                  </a:cubicBezTo>
                  <a:cubicBezTo>
                    <a:pt x="118" y="50"/>
                    <a:pt x="117" y="48"/>
                    <a:pt x="120" y="47"/>
                  </a:cubicBezTo>
                  <a:cubicBezTo>
                    <a:pt x="121" y="47"/>
                    <a:pt x="121" y="49"/>
                    <a:pt x="122" y="50"/>
                  </a:cubicBezTo>
                  <a:cubicBezTo>
                    <a:pt x="122" y="48"/>
                    <a:pt x="121" y="46"/>
                    <a:pt x="123" y="44"/>
                  </a:cubicBezTo>
                  <a:cubicBezTo>
                    <a:pt x="123" y="46"/>
                    <a:pt x="124" y="46"/>
                    <a:pt x="125" y="46"/>
                  </a:cubicBezTo>
                  <a:cubicBezTo>
                    <a:pt x="124" y="44"/>
                    <a:pt x="124" y="43"/>
                    <a:pt x="124" y="42"/>
                  </a:cubicBezTo>
                  <a:cubicBezTo>
                    <a:pt x="125" y="42"/>
                    <a:pt x="127" y="43"/>
                    <a:pt x="127" y="43"/>
                  </a:cubicBezTo>
                  <a:cubicBezTo>
                    <a:pt x="125" y="38"/>
                    <a:pt x="126" y="35"/>
                    <a:pt x="128" y="32"/>
                  </a:cubicBezTo>
                  <a:cubicBezTo>
                    <a:pt x="131" y="30"/>
                    <a:pt x="137" y="31"/>
                    <a:pt x="138" y="35"/>
                  </a:cubicBezTo>
                  <a:cubicBezTo>
                    <a:pt x="138" y="37"/>
                    <a:pt x="138" y="39"/>
                    <a:pt x="136" y="41"/>
                  </a:cubicBezTo>
                  <a:cubicBezTo>
                    <a:pt x="135" y="43"/>
                    <a:pt x="133" y="43"/>
                    <a:pt x="131" y="45"/>
                  </a:cubicBezTo>
                  <a:cubicBezTo>
                    <a:pt x="125" y="49"/>
                    <a:pt x="121" y="54"/>
                    <a:pt x="114" y="58"/>
                  </a:cubicBezTo>
                  <a:cubicBezTo>
                    <a:pt x="109" y="59"/>
                    <a:pt x="108" y="55"/>
                    <a:pt x="102" y="54"/>
                  </a:cubicBezTo>
                  <a:cubicBezTo>
                    <a:pt x="96" y="51"/>
                    <a:pt x="90" y="47"/>
                    <a:pt x="84" y="44"/>
                  </a:cubicBezTo>
                  <a:cubicBezTo>
                    <a:pt x="75" y="40"/>
                    <a:pt x="69" y="41"/>
                    <a:pt x="67" y="39"/>
                  </a:cubicBezTo>
                  <a:cubicBezTo>
                    <a:pt x="65" y="41"/>
                    <a:pt x="64" y="38"/>
                    <a:pt x="64" y="37"/>
                  </a:cubicBezTo>
                  <a:cubicBezTo>
                    <a:pt x="63" y="38"/>
                    <a:pt x="63" y="39"/>
                    <a:pt x="63" y="39"/>
                  </a:cubicBezTo>
                  <a:cubicBezTo>
                    <a:pt x="59" y="40"/>
                    <a:pt x="58" y="37"/>
                    <a:pt x="59" y="36"/>
                  </a:cubicBezTo>
                  <a:cubicBezTo>
                    <a:pt x="58" y="36"/>
                    <a:pt x="58" y="38"/>
                    <a:pt x="58" y="38"/>
                  </a:cubicBezTo>
                  <a:cubicBezTo>
                    <a:pt x="54" y="39"/>
                    <a:pt x="53" y="35"/>
                    <a:pt x="54" y="34"/>
                  </a:cubicBezTo>
                  <a:cubicBezTo>
                    <a:pt x="52" y="35"/>
                    <a:pt x="52" y="37"/>
                    <a:pt x="53" y="37"/>
                  </a:cubicBezTo>
                  <a:cubicBezTo>
                    <a:pt x="49" y="38"/>
                    <a:pt x="48" y="34"/>
                    <a:pt x="49" y="33"/>
                  </a:cubicBezTo>
                  <a:cubicBezTo>
                    <a:pt x="48" y="34"/>
                    <a:pt x="48" y="36"/>
                    <a:pt x="48" y="36"/>
                  </a:cubicBezTo>
                  <a:cubicBezTo>
                    <a:pt x="44" y="36"/>
                    <a:pt x="44" y="32"/>
                    <a:pt x="44" y="31"/>
                  </a:cubicBezTo>
                  <a:cubicBezTo>
                    <a:pt x="43" y="32"/>
                    <a:pt x="43" y="34"/>
                    <a:pt x="43" y="35"/>
                  </a:cubicBezTo>
                  <a:cubicBezTo>
                    <a:pt x="39" y="35"/>
                    <a:pt x="38" y="31"/>
                    <a:pt x="38" y="29"/>
                  </a:cubicBezTo>
                  <a:cubicBezTo>
                    <a:pt x="37" y="30"/>
                    <a:pt x="37" y="33"/>
                    <a:pt x="37" y="33"/>
                  </a:cubicBezTo>
                  <a:cubicBezTo>
                    <a:pt x="32" y="33"/>
                    <a:pt x="33" y="29"/>
                    <a:pt x="33" y="27"/>
                  </a:cubicBezTo>
                  <a:cubicBezTo>
                    <a:pt x="31" y="29"/>
                    <a:pt x="32" y="32"/>
                    <a:pt x="32" y="32"/>
                  </a:cubicBezTo>
                  <a:cubicBezTo>
                    <a:pt x="28" y="32"/>
                    <a:pt x="27" y="28"/>
                    <a:pt x="29" y="25"/>
                  </a:cubicBezTo>
                  <a:cubicBezTo>
                    <a:pt x="27" y="27"/>
                    <a:pt x="27" y="31"/>
                    <a:pt x="27" y="31"/>
                  </a:cubicBezTo>
                  <a:cubicBezTo>
                    <a:pt x="18" y="31"/>
                    <a:pt x="3" y="30"/>
                    <a:pt x="2" y="28"/>
                  </a:cubicBezTo>
                  <a:cubicBezTo>
                    <a:pt x="0" y="27"/>
                    <a:pt x="7" y="21"/>
                    <a:pt x="7" y="3"/>
                  </a:cubicBezTo>
                  <a:cubicBezTo>
                    <a:pt x="8" y="2"/>
                    <a:pt x="28" y="2"/>
                    <a:pt x="2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6" name="Freeform 1523"/>
            <p:cNvSpPr>
              <a:spLocks/>
            </p:cNvSpPr>
            <p:nvPr userDrawn="1"/>
          </p:nvSpPr>
          <p:spPr bwMode="auto">
            <a:xfrm>
              <a:off x="365" y="396"/>
              <a:ext cx="6" cy="6"/>
            </a:xfrm>
            <a:custGeom>
              <a:avLst/>
              <a:gdLst>
                <a:gd name="T0" fmla="*/ 5 w 15"/>
                <a:gd name="T1" fmla="*/ 0 h 13"/>
                <a:gd name="T2" fmla="*/ 5 w 15"/>
                <a:gd name="T3" fmla="*/ 0 h 13"/>
                <a:gd name="T4" fmla="*/ 3 w 15"/>
                <a:gd name="T5" fmla="*/ 8 h 13"/>
                <a:gd name="T6" fmla="*/ 15 w 15"/>
                <a:gd name="T7" fmla="*/ 12 h 13"/>
                <a:gd name="T8" fmla="*/ 0 w 15"/>
                <a:gd name="T9" fmla="*/ 10 h 13"/>
                <a:gd name="T10" fmla="*/ 5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5" y="0"/>
                  </a:moveTo>
                  <a:lnTo>
                    <a:pt x="5" y="0"/>
                  </a:lnTo>
                  <a:cubicBezTo>
                    <a:pt x="5" y="2"/>
                    <a:pt x="3" y="7"/>
                    <a:pt x="3" y="8"/>
                  </a:cubicBezTo>
                  <a:cubicBezTo>
                    <a:pt x="4" y="11"/>
                    <a:pt x="12" y="11"/>
                    <a:pt x="15" y="12"/>
                  </a:cubicBezTo>
                  <a:cubicBezTo>
                    <a:pt x="11" y="13"/>
                    <a:pt x="1" y="11"/>
                    <a:pt x="0" y="10"/>
                  </a:cubicBezTo>
                  <a:cubicBezTo>
                    <a:pt x="0" y="9"/>
                    <a:pt x="3" y="5"/>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7" name="Freeform 1524"/>
            <p:cNvSpPr>
              <a:spLocks/>
            </p:cNvSpPr>
            <p:nvPr userDrawn="1"/>
          </p:nvSpPr>
          <p:spPr bwMode="auto">
            <a:xfrm>
              <a:off x="367" y="397"/>
              <a:ext cx="3" cy="2"/>
            </a:xfrm>
            <a:custGeom>
              <a:avLst/>
              <a:gdLst>
                <a:gd name="T0" fmla="*/ 4 w 6"/>
                <a:gd name="T1" fmla="*/ 0 h 6"/>
                <a:gd name="T2" fmla="*/ 4 w 6"/>
                <a:gd name="T3" fmla="*/ 0 h 6"/>
                <a:gd name="T4" fmla="*/ 3 w 6"/>
                <a:gd name="T5" fmla="*/ 4 h 6"/>
                <a:gd name="T6" fmla="*/ 6 w 6"/>
                <a:gd name="T7" fmla="*/ 6 h 6"/>
                <a:gd name="T8" fmla="*/ 1 w 6"/>
                <a:gd name="T9" fmla="*/ 5 h 6"/>
                <a:gd name="T10" fmla="*/ 4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4" y="0"/>
                  </a:moveTo>
                  <a:lnTo>
                    <a:pt x="4" y="0"/>
                  </a:lnTo>
                  <a:cubicBezTo>
                    <a:pt x="4" y="1"/>
                    <a:pt x="2" y="3"/>
                    <a:pt x="3" y="4"/>
                  </a:cubicBezTo>
                  <a:cubicBezTo>
                    <a:pt x="3" y="5"/>
                    <a:pt x="6" y="6"/>
                    <a:pt x="6" y="6"/>
                  </a:cubicBezTo>
                  <a:cubicBezTo>
                    <a:pt x="5" y="6"/>
                    <a:pt x="2" y="5"/>
                    <a:pt x="1" y="5"/>
                  </a:cubicBezTo>
                  <a:cubicBezTo>
                    <a:pt x="0" y="2"/>
                    <a:pt x="3" y="1"/>
                    <a:pt x="4"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8" name="Freeform 1525"/>
            <p:cNvSpPr>
              <a:spLocks/>
            </p:cNvSpPr>
            <p:nvPr userDrawn="1"/>
          </p:nvSpPr>
          <p:spPr bwMode="auto">
            <a:xfrm>
              <a:off x="430" y="401"/>
              <a:ext cx="1" cy="2"/>
            </a:xfrm>
            <a:custGeom>
              <a:avLst/>
              <a:gdLst>
                <a:gd name="T0" fmla="*/ 0 w 1"/>
                <a:gd name="T1" fmla="*/ 0 h 3"/>
                <a:gd name="T2" fmla="*/ 0 w 1"/>
                <a:gd name="T3" fmla="*/ 0 h 3"/>
                <a:gd name="T4" fmla="*/ 1 w 1"/>
                <a:gd name="T5" fmla="*/ 3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3"/>
                    <a:pt x="1" y="3"/>
                  </a:cubicBezTo>
                  <a:cubicBezTo>
                    <a:pt x="1" y="3"/>
                    <a:pt x="0" y="3"/>
                    <a:pt x="0" y="3"/>
                  </a:cubicBezTo>
                  <a:cubicBezTo>
                    <a:pt x="0" y="3"/>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9" name="Freeform 1526"/>
            <p:cNvSpPr>
              <a:spLocks/>
            </p:cNvSpPr>
            <p:nvPr userDrawn="1"/>
          </p:nvSpPr>
          <p:spPr bwMode="auto">
            <a:xfrm>
              <a:off x="428" y="404"/>
              <a:ext cx="6" cy="5"/>
            </a:xfrm>
            <a:custGeom>
              <a:avLst/>
              <a:gdLst>
                <a:gd name="T0" fmla="*/ 7 w 13"/>
                <a:gd name="T1" fmla="*/ 0 h 12"/>
                <a:gd name="T2" fmla="*/ 7 w 13"/>
                <a:gd name="T3" fmla="*/ 0 h 12"/>
                <a:gd name="T4" fmla="*/ 9 w 13"/>
                <a:gd name="T5" fmla="*/ 9 h 12"/>
                <a:gd name="T6" fmla="*/ 0 w 13"/>
                <a:gd name="T7" fmla="*/ 12 h 12"/>
                <a:gd name="T8" fmla="*/ 0 w 13"/>
                <a:gd name="T9" fmla="*/ 9 h 12"/>
                <a:gd name="T10" fmla="*/ 5 w 13"/>
                <a:gd name="T11" fmla="*/ 9 h 12"/>
                <a:gd name="T12" fmla="*/ 7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7" y="0"/>
                  </a:moveTo>
                  <a:lnTo>
                    <a:pt x="7" y="0"/>
                  </a:lnTo>
                  <a:cubicBezTo>
                    <a:pt x="11" y="0"/>
                    <a:pt x="13" y="7"/>
                    <a:pt x="9" y="9"/>
                  </a:cubicBezTo>
                  <a:cubicBezTo>
                    <a:pt x="7" y="10"/>
                    <a:pt x="2" y="11"/>
                    <a:pt x="0" y="12"/>
                  </a:cubicBezTo>
                  <a:cubicBezTo>
                    <a:pt x="0" y="11"/>
                    <a:pt x="0" y="9"/>
                    <a:pt x="0" y="9"/>
                  </a:cubicBezTo>
                  <a:cubicBezTo>
                    <a:pt x="1" y="9"/>
                    <a:pt x="4" y="9"/>
                    <a:pt x="5" y="9"/>
                  </a:cubicBezTo>
                  <a:cubicBezTo>
                    <a:pt x="2" y="7"/>
                    <a:pt x="1" y="0"/>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0" name="Freeform 1527"/>
            <p:cNvSpPr>
              <a:spLocks/>
            </p:cNvSpPr>
            <p:nvPr userDrawn="1"/>
          </p:nvSpPr>
          <p:spPr bwMode="auto">
            <a:xfrm>
              <a:off x="419" y="408"/>
              <a:ext cx="9" cy="5"/>
            </a:xfrm>
            <a:custGeom>
              <a:avLst/>
              <a:gdLst>
                <a:gd name="T0" fmla="*/ 15 w 19"/>
                <a:gd name="T1" fmla="*/ 1 h 11"/>
                <a:gd name="T2" fmla="*/ 15 w 19"/>
                <a:gd name="T3" fmla="*/ 1 h 11"/>
                <a:gd name="T4" fmla="*/ 18 w 19"/>
                <a:gd name="T5" fmla="*/ 3 h 11"/>
                <a:gd name="T6" fmla="*/ 14 w 19"/>
                <a:gd name="T7" fmla="*/ 8 h 11"/>
                <a:gd name="T8" fmla="*/ 0 w 19"/>
                <a:gd name="T9" fmla="*/ 9 h 11"/>
                <a:gd name="T10" fmla="*/ 11 w 19"/>
                <a:gd name="T11" fmla="*/ 5 h 11"/>
                <a:gd name="T12" fmla="*/ 13 w 19"/>
                <a:gd name="T13" fmla="*/ 2 h 11"/>
                <a:gd name="T14" fmla="*/ 15 w 19"/>
                <a:gd name="T15" fmla="*/ 4 h 11"/>
                <a:gd name="T16" fmla="*/ 15 w 19"/>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15" y="1"/>
                  </a:moveTo>
                  <a:lnTo>
                    <a:pt x="15" y="1"/>
                  </a:lnTo>
                  <a:cubicBezTo>
                    <a:pt x="17" y="0"/>
                    <a:pt x="19" y="2"/>
                    <a:pt x="18" y="3"/>
                  </a:cubicBezTo>
                  <a:cubicBezTo>
                    <a:pt x="17" y="4"/>
                    <a:pt x="15" y="6"/>
                    <a:pt x="14" y="8"/>
                  </a:cubicBezTo>
                  <a:cubicBezTo>
                    <a:pt x="11" y="11"/>
                    <a:pt x="6" y="9"/>
                    <a:pt x="0" y="9"/>
                  </a:cubicBezTo>
                  <a:cubicBezTo>
                    <a:pt x="5" y="5"/>
                    <a:pt x="6" y="4"/>
                    <a:pt x="11" y="5"/>
                  </a:cubicBezTo>
                  <a:cubicBezTo>
                    <a:pt x="12" y="4"/>
                    <a:pt x="12" y="3"/>
                    <a:pt x="13" y="2"/>
                  </a:cubicBezTo>
                  <a:cubicBezTo>
                    <a:pt x="14" y="1"/>
                    <a:pt x="15" y="4"/>
                    <a:pt x="15" y="4"/>
                  </a:cubicBezTo>
                  <a:cubicBezTo>
                    <a:pt x="16" y="3"/>
                    <a:pt x="16" y="2"/>
                    <a:pt x="1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1" name="Freeform 1528"/>
            <p:cNvSpPr>
              <a:spLocks/>
            </p:cNvSpPr>
            <p:nvPr userDrawn="1"/>
          </p:nvSpPr>
          <p:spPr bwMode="auto">
            <a:xfrm>
              <a:off x="422" y="400"/>
              <a:ext cx="0" cy="1"/>
            </a:xfrm>
            <a:custGeom>
              <a:avLst/>
              <a:gdLst>
                <a:gd name="T0" fmla="*/ 0 w 1"/>
                <a:gd name="T1" fmla="*/ 0 h 3"/>
                <a:gd name="T2" fmla="*/ 0 w 1"/>
                <a:gd name="T3" fmla="*/ 0 h 3"/>
                <a:gd name="T4" fmla="*/ 1 w 1"/>
                <a:gd name="T5" fmla="*/ 3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3"/>
                    <a:pt x="1" y="3"/>
                  </a:cubicBezTo>
                  <a:cubicBezTo>
                    <a:pt x="1" y="3"/>
                    <a:pt x="0" y="3"/>
                    <a:pt x="0" y="3"/>
                  </a:cubicBezTo>
                  <a:cubicBezTo>
                    <a:pt x="0" y="3"/>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2" name="Freeform 1529"/>
            <p:cNvSpPr>
              <a:spLocks/>
            </p:cNvSpPr>
            <p:nvPr userDrawn="1"/>
          </p:nvSpPr>
          <p:spPr bwMode="auto">
            <a:xfrm>
              <a:off x="434" y="398"/>
              <a:ext cx="3" cy="4"/>
            </a:xfrm>
            <a:custGeom>
              <a:avLst/>
              <a:gdLst>
                <a:gd name="T0" fmla="*/ 7 w 7"/>
                <a:gd name="T1" fmla="*/ 0 h 9"/>
                <a:gd name="T2" fmla="*/ 7 w 7"/>
                <a:gd name="T3" fmla="*/ 0 h 9"/>
                <a:gd name="T4" fmla="*/ 0 w 7"/>
                <a:gd name="T5" fmla="*/ 9 h 9"/>
                <a:gd name="T6" fmla="*/ 7 w 7"/>
                <a:gd name="T7" fmla="*/ 0 h 9"/>
              </a:gdLst>
              <a:ahLst/>
              <a:cxnLst>
                <a:cxn ang="0">
                  <a:pos x="T0" y="T1"/>
                </a:cxn>
                <a:cxn ang="0">
                  <a:pos x="T2" y="T3"/>
                </a:cxn>
                <a:cxn ang="0">
                  <a:pos x="T4" y="T5"/>
                </a:cxn>
                <a:cxn ang="0">
                  <a:pos x="T6" y="T7"/>
                </a:cxn>
              </a:cxnLst>
              <a:rect l="0" t="0" r="r" b="b"/>
              <a:pathLst>
                <a:path w="7" h="9">
                  <a:moveTo>
                    <a:pt x="7" y="0"/>
                  </a:moveTo>
                  <a:lnTo>
                    <a:pt x="7" y="0"/>
                  </a:lnTo>
                  <a:cubicBezTo>
                    <a:pt x="7" y="4"/>
                    <a:pt x="4" y="9"/>
                    <a:pt x="0" y="9"/>
                  </a:cubicBezTo>
                  <a:cubicBezTo>
                    <a:pt x="3" y="7"/>
                    <a:pt x="6" y="4"/>
                    <a:pt x="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3" name="Freeform 1530"/>
            <p:cNvSpPr>
              <a:spLocks/>
            </p:cNvSpPr>
            <p:nvPr userDrawn="1"/>
          </p:nvSpPr>
          <p:spPr bwMode="auto">
            <a:xfrm>
              <a:off x="433" y="398"/>
              <a:ext cx="3" cy="3"/>
            </a:xfrm>
            <a:custGeom>
              <a:avLst/>
              <a:gdLst>
                <a:gd name="T0" fmla="*/ 6 w 6"/>
                <a:gd name="T1" fmla="*/ 0 h 7"/>
                <a:gd name="T2" fmla="*/ 6 w 6"/>
                <a:gd name="T3" fmla="*/ 0 h 7"/>
                <a:gd name="T4" fmla="*/ 0 w 6"/>
                <a:gd name="T5" fmla="*/ 7 h 7"/>
                <a:gd name="T6" fmla="*/ 6 w 6"/>
                <a:gd name="T7" fmla="*/ 0 h 7"/>
              </a:gdLst>
              <a:ahLst/>
              <a:cxnLst>
                <a:cxn ang="0">
                  <a:pos x="T0" y="T1"/>
                </a:cxn>
                <a:cxn ang="0">
                  <a:pos x="T2" y="T3"/>
                </a:cxn>
                <a:cxn ang="0">
                  <a:pos x="T4" y="T5"/>
                </a:cxn>
                <a:cxn ang="0">
                  <a:pos x="T6" y="T7"/>
                </a:cxn>
              </a:cxnLst>
              <a:rect l="0" t="0" r="r" b="b"/>
              <a:pathLst>
                <a:path w="6" h="7">
                  <a:moveTo>
                    <a:pt x="6" y="0"/>
                  </a:moveTo>
                  <a:lnTo>
                    <a:pt x="6" y="0"/>
                  </a:lnTo>
                  <a:cubicBezTo>
                    <a:pt x="6" y="3"/>
                    <a:pt x="3" y="6"/>
                    <a:pt x="0" y="7"/>
                  </a:cubicBezTo>
                  <a:cubicBezTo>
                    <a:pt x="2" y="6"/>
                    <a:pt x="5" y="3"/>
                    <a:pt x="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4" name="Freeform 1531"/>
            <p:cNvSpPr>
              <a:spLocks/>
            </p:cNvSpPr>
            <p:nvPr userDrawn="1"/>
          </p:nvSpPr>
          <p:spPr bwMode="auto">
            <a:xfrm>
              <a:off x="432" y="398"/>
              <a:ext cx="2" cy="1"/>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cubicBezTo>
                    <a:pt x="3" y="1"/>
                    <a:pt x="2" y="3"/>
                    <a:pt x="0" y="3"/>
                  </a:cubicBezTo>
                  <a:cubicBezTo>
                    <a:pt x="1" y="3"/>
                    <a:pt x="3" y="1"/>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5" name="Freeform 1532"/>
            <p:cNvSpPr>
              <a:spLocks noEditPoints="1"/>
            </p:cNvSpPr>
            <p:nvPr userDrawn="1"/>
          </p:nvSpPr>
          <p:spPr bwMode="auto">
            <a:xfrm>
              <a:off x="331" y="196"/>
              <a:ext cx="136" cy="261"/>
            </a:xfrm>
            <a:custGeom>
              <a:avLst/>
              <a:gdLst>
                <a:gd name="T0" fmla="*/ 14 w 304"/>
                <a:gd name="T1" fmla="*/ 489 h 573"/>
                <a:gd name="T2" fmla="*/ 5 w 304"/>
                <a:gd name="T3" fmla="*/ 439 h 573"/>
                <a:gd name="T4" fmla="*/ 36 w 304"/>
                <a:gd name="T5" fmla="*/ 473 h 573"/>
                <a:gd name="T6" fmla="*/ 19 w 304"/>
                <a:gd name="T7" fmla="*/ 451 h 573"/>
                <a:gd name="T8" fmla="*/ 59 w 304"/>
                <a:gd name="T9" fmla="*/ 514 h 573"/>
                <a:gd name="T10" fmla="*/ 0 w 304"/>
                <a:gd name="T11" fmla="*/ 153 h 573"/>
                <a:gd name="T12" fmla="*/ 9 w 304"/>
                <a:gd name="T13" fmla="*/ 82 h 573"/>
                <a:gd name="T14" fmla="*/ 52 w 304"/>
                <a:gd name="T15" fmla="*/ 61 h 573"/>
                <a:gd name="T16" fmla="*/ 118 w 304"/>
                <a:gd name="T17" fmla="*/ 47 h 573"/>
                <a:gd name="T18" fmla="*/ 152 w 304"/>
                <a:gd name="T19" fmla="*/ 83 h 573"/>
                <a:gd name="T20" fmla="*/ 130 w 304"/>
                <a:gd name="T21" fmla="*/ 95 h 573"/>
                <a:gd name="T22" fmla="*/ 155 w 304"/>
                <a:gd name="T23" fmla="*/ 111 h 573"/>
                <a:gd name="T24" fmla="*/ 119 w 304"/>
                <a:gd name="T25" fmla="*/ 122 h 573"/>
                <a:gd name="T26" fmla="*/ 83 w 304"/>
                <a:gd name="T27" fmla="*/ 108 h 573"/>
                <a:gd name="T28" fmla="*/ 61 w 304"/>
                <a:gd name="T29" fmla="*/ 167 h 573"/>
                <a:gd name="T30" fmla="*/ 74 w 304"/>
                <a:gd name="T31" fmla="*/ 193 h 573"/>
                <a:gd name="T32" fmla="*/ 127 w 304"/>
                <a:gd name="T33" fmla="*/ 216 h 573"/>
                <a:gd name="T34" fmla="*/ 168 w 304"/>
                <a:gd name="T35" fmla="*/ 113 h 573"/>
                <a:gd name="T36" fmla="*/ 202 w 304"/>
                <a:gd name="T37" fmla="*/ 87 h 573"/>
                <a:gd name="T38" fmla="*/ 238 w 304"/>
                <a:gd name="T39" fmla="*/ 93 h 573"/>
                <a:gd name="T40" fmla="*/ 297 w 304"/>
                <a:gd name="T41" fmla="*/ 105 h 573"/>
                <a:gd name="T42" fmla="*/ 270 w 304"/>
                <a:gd name="T43" fmla="*/ 178 h 573"/>
                <a:gd name="T44" fmla="*/ 296 w 304"/>
                <a:gd name="T45" fmla="*/ 225 h 573"/>
                <a:gd name="T46" fmla="*/ 239 w 304"/>
                <a:gd name="T47" fmla="*/ 262 h 573"/>
                <a:gd name="T48" fmla="*/ 211 w 304"/>
                <a:gd name="T49" fmla="*/ 275 h 573"/>
                <a:gd name="T50" fmla="*/ 218 w 304"/>
                <a:gd name="T51" fmla="*/ 318 h 573"/>
                <a:gd name="T52" fmla="*/ 207 w 304"/>
                <a:gd name="T53" fmla="*/ 339 h 573"/>
                <a:gd name="T54" fmla="*/ 179 w 304"/>
                <a:gd name="T55" fmla="*/ 330 h 573"/>
                <a:gd name="T56" fmla="*/ 139 w 304"/>
                <a:gd name="T57" fmla="*/ 301 h 573"/>
                <a:gd name="T58" fmla="*/ 113 w 304"/>
                <a:gd name="T59" fmla="*/ 332 h 573"/>
                <a:gd name="T60" fmla="*/ 95 w 304"/>
                <a:gd name="T61" fmla="*/ 297 h 573"/>
                <a:gd name="T62" fmla="*/ 85 w 304"/>
                <a:gd name="T63" fmla="*/ 344 h 573"/>
                <a:gd name="T64" fmla="*/ 136 w 304"/>
                <a:gd name="T65" fmla="*/ 375 h 573"/>
                <a:gd name="T66" fmla="*/ 123 w 304"/>
                <a:gd name="T67" fmla="*/ 416 h 573"/>
                <a:gd name="T68" fmla="*/ 111 w 304"/>
                <a:gd name="T69" fmla="*/ 433 h 573"/>
                <a:gd name="T70" fmla="*/ 90 w 304"/>
                <a:gd name="T71" fmla="*/ 427 h 573"/>
                <a:gd name="T72" fmla="*/ 60 w 304"/>
                <a:gd name="T73" fmla="*/ 433 h 573"/>
                <a:gd name="T74" fmla="*/ 46 w 304"/>
                <a:gd name="T75" fmla="*/ 395 h 573"/>
                <a:gd name="T76" fmla="*/ 30 w 304"/>
                <a:gd name="T77" fmla="*/ 446 h 573"/>
                <a:gd name="T78" fmla="*/ 96 w 304"/>
                <a:gd name="T79" fmla="*/ 466 h 573"/>
                <a:gd name="T80" fmla="*/ 119 w 304"/>
                <a:gd name="T81" fmla="*/ 521 h 573"/>
                <a:gd name="T82" fmla="*/ 97 w 304"/>
                <a:gd name="T83" fmla="*/ 522 h 573"/>
                <a:gd name="T84" fmla="*/ 32 w 304"/>
                <a:gd name="T85" fmla="*/ 559 h 573"/>
                <a:gd name="T86" fmla="*/ 0 w 304"/>
                <a:gd name="T87" fmla="*/ 15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4" h="573">
                  <a:moveTo>
                    <a:pt x="5" y="439"/>
                  </a:moveTo>
                  <a:lnTo>
                    <a:pt x="5" y="439"/>
                  </a:lnTo>
                  <a:cubicBezTo>
                    <a:pt x="3" y="445"/>
                    <a:pt x="11" y="480"/>
                    <a:pt x="14" y="489"/>
                  </a:cubicBezTo>
                  <a:cubicBezTo>
                    <a:pt x="18" y="505"/>
                    <a:pt x="21" y="530"/>
                    <a:pt x="19" y="540"/>
                  </a:cubicBezTo>
                  <a:cubicBezTo>
                    <a:pt x="34" y="533"/>
                    <a:pt x="26" y="504"/>
                    <a:pt x="20" y="491"/>
                  </a:cubicBezTo>
                  <a:cubicBezTo>
                    <a:pt x="13" y="474"/>
                    <a:pt x="7" y="452"/>
                    <a:pt x="5" y="439"/>
                  </a:cubicBezTo>
                  <a:close/>
                  <a:moveTo>
                    <a:pt x="19" y="451"/>
                  </a:moveTo>
                  <a:lnTo>
                    <a:pt x="19" y="451"/>
                  </a:lnTo>
                  <a:cubicBezTo>
                    <a:pt x="23" y="457"/>
                    <a:pt x="32" y="467"/>
                    <a:pt x="36" y="473"/>
                  </a:cubicBezTo>
                  <a:cubicBezTo>
                    <a:pt x="43" y="481"/>
                    <a:pt x="48" y="488"/>
                    <a:pt x="52" y="499"/>
                  </a:cubicBezTo>
                  <a:cubicBezTo>
                    <a:pt x="59" y="498"/>
                    <a:pt x="58" y="489"/>
                    <a:pt x="55" y="484"/>
                  </a:cubicBezTo>
                  <a:cubicBezTo>
                    <a:pt x="50" y="475"/>
                    <a:pt x="30" y="463"/>
                    <a:pt x="19" y="451"/>
                  </a:cubicBezTo>
                  <a:close/>
                  <a:moveTo>
                    <a:pt x="70" y="509"/>
                  </a:moveTo>
                  <a:lnTo>
                    <a:pt x="70" y="509"/>
                  </a:lnTo>
                  <a:cubicBezTo>
                    <a:pt x="67" y="513"/>
                    <a:pt x="63" y="514"/>
                    <a:pt x="59" y="514"/>
                  </a:cubicBezTo>
                  <a:cubicBezTo>
                    <a:pt x="60" y="518"/>
                    <a:pt x="60" y="519"/>
                    <a:pt x="60" y="522"/>
                  </a:cubicBezTo>
                  <a:cubicBezTo>
                    <a:pt x="68" y="522"/>
                    <a:pt x="74" y="517"/>
                    <a:pt x="70" y="509"/>
                  </a:cubicBezTo>
                  <a:close/>
                  <a:moveTo>
                    <a:pt x="0" y="153"/>
                  </a:moveTo>
                  <a:lnTo>
                    <a:pt x="0" y="153"/>
                  </a:lnTo>
                  <a:cubicBezTo>
                    <a:pt x="2" y="126"/>
                    <a:pt x="13" y="106"/>
                    <a:pt x="24" y="88"/>
                  </a:cubicBezTo>
                  <a:cubicBezTo>
                    <a:pt x="18" y="89"/>
                    <a:pt x="12" y="86"/>
                    <a:pt x="9" y="82"/>
                  </a:cubicBezTo>
                  <a:cubicBezTo>
                    <a:pt x="23" y="83"/>
                    <a:pt x="37" y="78"/>
                    <a:pt x="44" y="69"/>
                  </a:cubicBezTo>
                  <a:cubicBezTo>
                    <a:pt x="37" y="67"/>
                    <a:pt x="33" y="63"/>
                    <a:pt x="30" y="58"/>
                  </a:cubicBezTo>
                  <a:cubicBezTo>
                    <a:pt x="36" y="61"/>
                    <a:pt x="44" y="62"/>
                    <a:pt x="52" y="61"/>
                  </a:cubicBezTo>
                  <a:cubicBezTo>
                    <a:pt x="42" y="59"/>
                    <a:pt x="27" y="50"/>
                    <a:pt x="26" y="43"/>
                  </a:cubicBezTo>
                  <a:cubicBezTo>
                    <a:pt x="29" y="46"/>
                    <a:pt x="49" y="47"/>
                    <a:pt x="60" y="47"/>
                  </a:cubicBezTo>
                  <a:lnTo>
                    <a:pt x="118" y="47"/>
                  </a:lnTo>
                  <a:cubicBezTo>
                    <a:pt x="120" y="47"/>
                    <a:pt x="121" y="49"/>
                    <a:pt x="121" y="51"/>
                  </a:cubicBezTo>
                  <a:cubicBezTo>
                    <a:pt x="125" y="50"/>
                    <a:pt x="128" y="52"/>
                    <a:pt x="127" y="56"/>
                  </a:cubicBezTo>
                  <a:cubicBezTo>
                    <a:pt x="142" y="56"/>
                    <a:pt x="155" y="65"/>
                    <a:pt x="152" y="83"/>
                  </a:cubicBezTo>
                  <a:cubicBezTo>
                    <a:pt x="151" y="89"/>
                    <a:pt x="149" y="92"/>
                    <a:pt x="145" y="95"/>
                  </a:cubicBezTo>
                  <a:cubicBezTo>
                    <a:pt x="138" y="85"/>
                    <a:pt x="120" y="84"/>
                    <a:pt x="108" y="91"/>
                  </a:cubicBezTo>
                  <a:cubicBezTo>
                    <a:pt x="115" y="91"/>
                    <a:pt x="124" y="92"/>
                    <a:pt x="130" y="95"/>
                  </a:cubicBezTo>
                  <a:cubicBezTo>
                    <a:pt x="137" y="98"/>
                    <a:pt x="145" y="101"/>
                    <a:pt x="154" y="100"/>
                  </a:cubicBezTo>
                  <a:cubicBezTo>
                    <a:pt x="160" y="100"/>
                    <a:pt x="163" y="96"/>
                    <a:pt x="164" y="91"/>
                  </a:cubicBezTo>
                  <a:cubicBezTo>
                    <a:pt x="167" y="94"/>
                    <a:pt x="165" y="106"/>
                    <a:pt x="155" y="111"/>
                  </a:cubicBezTo>
                  <a:cubicBezTo>
                    <a:pt x="149" y="114"/>
                    <a:pt x="140" y="115"/>
                    <a:pt x="134" y="110"/>
                  </a:cubicBezTo>
                  <a:cubicBezTo>
                    <a:pt x="131" y="109"/>
                    <a:pt x="122" y="98"/>
                    <a:pt x="110" y="98"/>
                  </a:cubicBezTo>
                  <a:cubicBezTo>
                    <a:pt x="127" y="103"/>
                    <a:pt x="132" y="115"/>
                    <a:pt x="119" y="122"/>
                  </a:cubicBezTo>
                  <a:cubicBezTo>
                    <a:pt x="119" y="118"/>
                    <a:pt x="119" y="112"/>
                    <a:pt x="111" y="107"/>
                  </a:cubicBezTo>
                  <a:cubicBezTo>
                    <a:pt x="106" y="104"/>
                    <a:pt x="99" y="102"/>
                    <a:pt x="91" y="105"/>
                  </a:cubicBezTo>
                  <a:cubicBezTo>
                    <a:pt x="89" y="105"/>
                    <a:pt x="85" y="107"/>
                    <a:pt x="83" y="108"/>
                  </a:cubicBezTo>
                  <a:cubicBezTo>
                    <a:pt x="79" y="108"/>
                    <a:pt x="78" y="106"/>
                    <a:pt x="77" y="105"/>
                  </a:cubicBezTo>
                  <a:cubicBezTo>
                    <a:pt x="69" y="111"/>
                    <a:pt x="58" y="128"/>
                    <a:pt x="56" y="139"/>
                  </a:cubicBezTo>
                  <a:cubicBezTo>
                    <a:pt x="53" y="152"/>
                    <a:pt x="55" y="160"/>
                    <a:pt x="61" y="167"/>
                  </a:cubicBezTo>
                  <a:cubicBezTo>
                    <a:pt x="63" y="169"/>
                    <a:pt x="74" y="178"/>
                    <a:pt x="83" y="169"/>
                  </a:cubicBezTo>
                  <a:cubicBezTo>
                    <a:pt x="85" y="182"/>
                    <a:pt x="74" y="189"/>
                    <a:pt x="62" y="185"/>
                  </a:cubicBezTo>
                  <a:cubicBezTo>
                    <a:pt x="64" y="188"/>
                    <a:pt x="69" y="191"/>
                    <a:pt x="74" y="193"/>
                  </a:cubicBezTo>
                  <a:cubicBezTo>
                    <a:pt x="83" y="197"/>
                    <a:pt x="92" y="193"/>
                    <a:pt x="96" y="186"/>
                  </a:cubicBezTo>
                  <a:cubicBezTo>
                    <a:pt x="105" y="197"/>
                    <a:pt x="101" y="216"/>
                    <a:pt x="85" y="217"/>
                  </a:cubicBezTo>
                  <a:cubicBezTo>
                    <a:pt x="92" y="231"/>
                    <a:pt x="116" y="231"/>
                    <a:pt x="127" y="216"/>
                  </a:cubicBezTo>
                  <a:cubicBezTo>
                    <a:pt x="134" y="206"/>
                    <a:pt x="126" y="199"/>
                    <a:pt x="122" y="195"/>
                  </a:cubicBezTo>
                  <a:cubicBezTo>
                    <a:pt x="112" y="185"/>
                    <a:pt x="112" y="176"/>
                    <a:pt x="119" y="165"/>
                  </a:cubicBezTo>
                  <a:cubicBezTo>
                    <a:pt x="128" y="152"/>
                    <a:pt x="157" y="129"/>
                    <a:pt x="168" y="113"/>
                  </a:cubicBezTo>
                  <a:cubicBezTo>
                    <a:pt x="170" y="116"/>
                    <a:pt x="171" y="119"/>
                    <a:pt x="171" y="120"/>
                  </a:cubicBezTo>
                  <a:cubicBezTo>
                    <a:pt x="181" y="112"/>
                    <a:pt x="193" y="96"/>
                    <a:pt x="197" y="83"/>
                  </a:cubicBezTo>
                  <a:cubicBezTo>
                    <a:pt x="199" y="84"/>
                    <a:pt x="200" y="86"/>
                    <a:pt x="202" y="87"/>
                  </a:cubicBezTo>
                  <a:cubicBezTo>
                    <a:pt x="218" y="67"/>
                    <a:pt x="247" y="19"/>
                    <a:pt x="255" y="0"/>
                  </a:cubicBezTo>
                  <a:cubicBezTo>
                    <a:pt x="273" y="8"/>
                    <a:pt x="272" y="33"/>
                    <a:pt x="267" y="47"/>
                  </a:cubicBezTo>
                  <a:cubicBezTo>
                    <a:pt x="262" y="60"/>
                    <a:pt x="254" y="74"/>
                    <a:pt x="238" y="93"/>
                  </a:cubicBezTo>
                  <a:cubicBezTo>
                    <a:pt x="243" y="89"/>
                    <a:pt x="275" y="56"/>
                    <a:pt x="283" y="52"/>
                  </a:cubicBezTo>
                  <a:cubicBezTo>
                    <a:pt x="295" y="69"/>
                    <a:pt x="286" y="99"/>
                    <a:pt x="263" y="112"/>
                  </a:cubicBezTo>
                  <a:cubicBezTo>
                    <a:pt x="271" y="109"/>
                    <a:pt x="288" y="102"/>
                    <a:pt x="297" y="105"/>
                  </a:cubicBezTo>
                  <a:cubicBezTo>
                    <a:pt x="299" y="124"/>
                    <a:pt x="283" y="137"/>
                    <a:pt x="273" y="144"/>
                  </a:cubicBezTo>
                  <a:cubicBezTo>
                    <a:pt x="283" y="142"/>
                    <a:pt x="293" y="140"/>
                    <a:pt x="304" y="143"/>
                  </a:cubicBezTo>
                  <a:cubicBezTo>
                    <a:pt x="303" y="156"/>
                    <a:pt x="290" y="171"/>
                    <a:pt x="270" y="178"/>
                  </a:cubicBezTo>
                  <a:cubicBezTo>
                    <a:pt x="282" y="177"/>
                    <a:pt x="295" y="178"/>
                    <a:pt x="303" y="183"/>
                  </a:cubicBezTo>
                  <a:cubicBezTo>
                    <a:pt x="301" y="196"/>
                    <a:pt x="286" y="208"/>
                    <a:pt x="267" y="211"/>
                  </a:cubicBezTo>
                  <a:cubicBezTo>
                    <a:pt x="279" y="212"/>
                    <a:pt x="291" y="218"/>
                    <a:pt x="296" y="225"/>
                  </a:cubicBezTo>
                  <a:cubicBezTo>
                    <a:pt x="290" y="234"/>
                    <a:pt x="280" y="241"/>
                    <a:pt x="264" y="240"/>
                  </a:cubicBezTo>
                  <a:cubicBezTo>
                    <a:pt x="272" y="243"/>
                    <a:pt x="280" y="250"/>
                    <a:pt x="284" y="259"/>
                  </a:cubicBezTo>
                  <a:cubicBezTo>
                    <a:pt x="275" y="266"/>
                    <a:pt x="264" y="271"/>
                    <a:pt x="239" y="262"/>
                  </a:cubicBezTo>
                  <a:cubicBezTo>
                    <a:pt x="268" y="274"/>
                    <a:pt x="262" y="280"/>
                    <a:pt x="267" y="292"/>
                  </a:cubicBezTo>
                  <a:cubicBezTo>
                    <a:pt x="261" y="294"/>
                    <a:pt x="257" y="299"/>
                    <a:pt x="243" y="296"/>
                  </a:cubicBezTo>
                  <a:cubicBezTo>
                    <a:pt x="235" y="294"/>
                    <a:pt x="222" y="282"/>
                    <a:pt x="211" y="275"/>
                  </a:cubicBezTo>
                  <a:cubicBezTo>
                    <a:pt x="215" y="278"/>
                    <a:pt x="231" y="290"/>
                    <a:pt x="238" y="297"/>
                  </a:cubicBezTo>
                  <a:cubicBezTo>
                    <a:pt x="246" y="305"/>
                    <a:pt x="241" y="312"/>
                    <a:pt x="241" y="319"/>
                  </a:cubicBezTo>
                  <a:cubicBezTo>
                    <a:pt x="235" y="319"/>
                    <a:pt x="225" y="324"/>
                    <a:pt x="218" y="318"/>
                  </a:cubicBezTo>
                  <a:cubicBezTo>
                    <a:pt x="215" y="316"/>
                    <a:pt x="186" y="279"/>
                    <a:pt x="182" y="275"/>
                  </a:cubicBezTo>
                  <a:cubicBezTo>
                    <a:pt x="183" y="278"/>
                    <a:pt x="202" y="302"/>
                    <a:pt x="210" y="316"/>
                  </a:cubicBezTo>
                  <a:cubicBezTo>
                    <a:pt x="217" y="326"/>
                    <a:pt x="208" y="333"/>
                    <a:pt x="207" y="339"/>
                  </a:cubicBezTo>
                  <a:cubicBezTo>
                    <a:pt x="200" y="337"/>
                    <a:pt x="191" y="341"/>
                    <a:pt x="186" y="332"/>
                  </a:cubicBezTo>
                  <a:cubicBezTo>
                    <a:pt x="181" y="325"/>
                    <a:pt x="167" y="297"/>
                    <a:pt x="161" y="289"/>
                  </a:cubicBezTo>
                  <a:cubicBezTo>
                    <a:pt x="163" y="295"/>
                    <a:pt x="178" y="327"/>
                    <a:pt x="179" y="330"/>
                  </a:cubicBezTo>
                  <a:cubicBezTo>
                    <a:pt x="183" y="340"/>
                    <a:pt x="174" y="342"/>
                    <a:pt x="170" y="349"/>
                  </a:cubicBezTo>
                  <a:cubicBezTo>
                    <a:pt x="165" y="346"/>
                    <a:pt x="155" y="349"/>
                    <a:pt x="151" y="339"/>
                  </a:cubicBezTo>
                  <a:cubicBezTo>
                    <a:pt x="148" y="331"/>
                    <a:pt x="142" y="307"/>
                    <a:pt x="139" y="301"/>
                  </a:cubicBezTo>
                  <a:cubicBezTo>
                    <a:pt x="139" y="308"/>
                    <a:pt x="142" y="317"/>
                    <a:pt x="143" y="328"/>
                  </a:cubicBezTo>
                  <a:cubicBezTo>
                    <a:pt x="145" y="339"/>
                    <a:pt x="135" y="339"/>
                    <a:pt x="129" y="345"/>
                  </a:cubicBezTo>
                  <a:cubicBezTo>
                    <a:pt x="124" y="340"/>
                    <a:pt x="115" y="341"/>
                    <a:pt x="113" y="332"/>
                  </a:cubicBezTo>
                  <a:cubicBezTo>
                    <a:pt x="112" y="323"/>
                    <a:pt x="112" y="303"/>
                    <a:pt x="112" y="303"/>
                  </a:cubicBezTo>
                  <a:cubicBezTo>
                    <a:pt x="110" y="304"/>
                    <a:pt x="109" y="304"/>
                    <a:pt x="108" y="306"/>
                  </a:cubicBezTo>
                  <a:cubicBezTo>
                    <a:pt x="104" y="302"/>
                    <a:pt x="97" y="302"/>
                    <a:pt x="95" y="297"/>
                  </a:cubicBezTo>
                  <a:cubicBezTo>
                    <a:pt x="94" y="297"/>
                    <a:pt x="93" y="298"/>
                    <a:pt x="92" y="298"/>
                  </a:cubicBezTo>
                  <a:cubicBezTo>
                    <a:pt x="84" y="312"/>
                    <a:pt x="84" y="337"/>
                    <a:pt x="95" y="346"/>
                  </a:cubicBezTo>
                  <a:cubicBezTo>
                    <a:pt x="92" y="346"/>
                    <a:pt x="88" y="345"/>
                    <a:pt x="85" y="344"/>
                  </a:cubicBezTo>
                  <a:cubicBezTo>
                    <a:pt x="90" y="354"/>
                    <a:pt x="101" y="358"/>
                    <a:pt x="113" y="353"/>
                  </a:cubicBezTo>
                  <a:cubicBezTo>
                    <a:pt x="113" y="356"/>
                    <a:pt x="113" y="357"/>
                    <a:pt x="112" y="359"/>
                  </a:cubicBezTo>
                  <a:cubicBezTo>
                    <a:pt x="125" y="361"/>
                    <a:pt x="131" y="366"/>
                    <a:pt x="136" y="375"/>
                  </a:cubicBezTo>
                  <a:cubicBezTo>
                    <a:pt x="142" y="386"/>
                    <a:pt x="135" y="401"/>
                    <a:pt x="137" y="407"/>
                  </a:cubicBezTo>
                  <a:cubicBezTo>
                    <a:pt x="139" y="411"/>
                    <a:pt x="143" y="414"/>
                    <a:pt x="151" y="411"/>
                  </a:cubicBezTo>
                  <a:cubicBezTo>
                    <a:pt x="147" y="427"/>
                    <a:pt x="128" y="425"/>
                    <a:pt x="123" y="416"/>
                  </a:cubicBezTo>
                  <a:cubicBezTo>
                    <a:pt x="121" y="423"/>
                    <a:pt x="123" y="431"/>
                    <a:pt x="126" y="435"/>
                  </a:cubicBezTo>
                  <a:cubicBezTo>
                    <a:pt x="120" y="435"/>
                    <a:pt x="115" y="432"/>
                    <a:pt x="112" y="428"/>
                  </a:cubicBezTo>
                  <a:cubicBezTo>
                    <a:pt x="111" y="429"/>
                    <a:pt x="111" y="431"/>
                    <a:pt x="111" y="433"/>
                  </a:cubicBezTo>
                  <a:cubicBezTo>
                    <a:pt x="108" y="431"/>
                    <a:pt x="106" y="429"/>
                    <a:pt x="104" y="427"/>
                  </a:cubicBezTo>
                  <a:cubicBezTo>
                    <a:pt x="104" y="430"/>
                    <a:pt x="103" y="435"/>
                    <a:pt x="104" y="439"/>
                  </a:cubicBezTo>
                  <a:cubicBezTo>
                    <a:pt x="98" y="440"/>
                    <a:pt x="92" y="436"/>
                    <a:pt x="90" y="427"/>
                  </a:cubicBezTo>
                  <a:cubicBezTo>
                    <a:pt x="87" y="431"/>
                    <a:pt x="86" y="432"/>
                    <a:pt x="84" y="438"/>
                  </a:cubicBezTo>
                  <a:cubicBezTo>
                    <a:pt x="81" y="436"/>
                    <a:pt x="80" y="434"/>
                    <a:pt x="80" y="430"/>
                  </a:cubicBezTo>
                  <a:cubicBezTo>
                    <a:pt x="73" y="436"/>
                    <a:pt x="64" y="435"/>
                    <a:pt x="60" y="433"/>
                  </a:cubicBezTo>
                  <a:cubicBezTo>
                    <a:pt x="57" y="432"/>
                    <a:pt x="50" y="427"/>
                    <a:pt x="50" y="419"/>
                  </a:cubicBezTo>
                  <a:cubicBezTo>
                    <a:pt x="56" y="422"/>
                    <a:pt x="69" y="426"/>
                    <a:pt x="70" y="412"/>
                  </a:cubicBezTo>
                  <a:cubicBezTo>
                    <a:pt x="72" y="400"/>
                    <a:pt x="61" y="391"/>
                    <a:pt x="46" y="395"/>
                  </a:cubicBezTo>
                  <a:cubicBezTo>
                    <a:pt x="34" y="398"/>
                    <a:pt x="18" y="421"/>
                    <a:pt x="33" y="431"/>
                  </a:cubicBezTo>
                  <a:cubicBezTo>
                    <a:pt x="40" y="436"/>
                    <a:pt x="51" y="441"/>
                    <a:pt x="50" y="454"/>
                  </a:cubicBezTo>
                  <a:cubicBezTo>
                    <a:pt x="45" y="448"/>
                    <a:pt x="39" y="445"/>
                    <a:pt x="30" y="446"/>
                  </a:cubicBezTo>
                  <a:cubicBezTo>
                    <a:pt x="42" y="455"/>
                    <a:pt x="52" y="456"/>
                    <a:pt x="64" y="463"/>
                  </a:cubicBezTo>
                  <a:cubicBezTo>
                    <a:pt x="75" y="469"/>
                    <a:pt x="84" y="480"/>
                    <a:pt x="92" y="480"/>
                  </a:cubicBezTo>
                  <a:cubicBezTo>
                    <a:pt x="99" y="480"/>
                    <a:pt x="102" y="472"/>
                    <a:pt x="96" y="466"/>
                  </a:cubicBezTo>
                  <a:cubicBezTo>
                    <a:pt x="103" y="465"/>
                    <a:pt x="111" y="470"/>
                    <a:pt x="113" y="477"/>
                  </a:cubicBezTo>
                  <a:cubicBezTo>
                    <a:pt x="117" y="486"/>
                    <a:pt x="114" y="493"/>
                    <a:pt x="108" y="496"/>
                  </a:cubicBezTo>
                  <a:cubicBezTo>
                    <a:pt x="116" y="500"/>
                    <a:pt x="122" y="509"/>
                    <a:pt x="119" y="521"/>
                  </a:cubicBezTo>
                  <a:cubicBezTo>
                    <a:pt x="117" y="530"/>
                    <a:pt x="107" y="530"/>
                    <a:pt x="111" y="542"/>
                  </a:cubicBezTo>
                  <a:cubicBezTo>
                    <a:pt x="105" y="541"/>
                    <a:pt x="102" y="537"/>
                    <a:pt x="100" y="532"/>
                  </a:cubicBezTo>
                  <a:cubicBezTo>
                    <a:pt x="99" y="528"/>
                    <a:pt x="99" y="524"/>
                    <a:pt x="97" y="522"/>
                  </a:cubicBezTo>
                  <a:cubicBezTo>
                    <a:pt x="98" y="530"/>
                    <a:pt x="94" y="541"/>
                    <a:pt x="83" y="546"/>
                  </a:cubicBezTo>
                  <a:cubicBezTo>
                    <a:pt x="77" y="549"/>
                    <a:pt x="66" y="550"/>
                    <a:pt x="58" y="542"/>
                  </a:cubicBezTo>
                  <a:cubicBezTo>
                    <a:pt x="55" y="551"/>
                    <a:pt x="43" y="560"/>
                    <a:pt x="32" y="559"/>
                  </a:cubicBezTo>
                  <a:cubicBezTo>
                    <a:pt x="26" y="559"/>
                    <a:pt x="21" y="557"/>
                    <a:pt x="17" y="555"/>
                  </a:cubicBezTo>
                  <a:cubicBezTo>
                    <a:pt x="14" y="562"/>
                    <a:pt x="7" y="569"/>
                    <a:pt x="0" y="573"/>
                  </a:cubicBezTo>
                  <a:lnTo>
                    <a:pt x="0" y="153"/>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6" name="Freeform 1533"/>
            <p:cNvSpPr>
              <a:spLocks/>
            </p:cNvSpPr>
            <p:nvPr userDrawn="1"/>
          </p:nvSpPr>
          <p:spPr bwMode="auto">
            <a:xfrm>
              <a:off x="331" y="447"/>
              <a:ext cx="7" cy="7"/>
            </a:xfrm>
            <a:custGeom>
              <a:avLst/>
              <a:gdLst>
                <a:gd name="T0" fmla="*/ 0 w 15"/>
                <a:gd name="T1" fmla="*/ 13 h 17"/>
                <a:gd name="T2" fmla="*/ 0 w 15"/>
                <a:gd name="T3" fmla="*/ 13 h 17"/>
                <a:gd name="T4" fmla="*/ 0 w 15"/>
                <a:gd name="T5" fmla="*/ 17 h 17"/>
                <a:gd name="T6" fmla="*/ 15 w 15"/>
                <a:gd name="T7" fmla="*/ 2 h 17"/>
                <a:gd name="T8" fmla="*/ 13 w 15"/>
                <a:gd name="T9" fmla="*/ 0 h 17"/>
                <a:gd name="T10" fmla="*/ 0 w 15"/>
                <a:gd name="T11" fmla="*/ 13 h 17"/>
              </a:gdLst>
              <a:ahLst/>
              <a:cxnLst>
                <a:cxn ang="0">
                  <a:pos x="T0" y="T1"/>
                </a:cxn>
                <a:cxn ang="0">
                  <a:pos x="T2" y="T3"/>
                </a:cxn>
                <a:cxn ang="0">
                  <a:pos x="T4" y="T5"/>
                </a:cxn>
                <a:cxn ang="0">
                  <a:pos x="T6" y="T7"/>
                </a:cxn>
                <a:cxn ang="0">
                  <a:pos x="T8" y="T9"/>
                </a:cxn>
                <a:cxn ang="0">
                  <a:pos x="T10" y="T11"/>
                </a:cxn>
              </a:cxnLst>
              <a:rect l="0" t="0" r="r" b="b"/>
              <a:pathLst>
                <a:path w="15" h="17">
                  <a:moveTo>
                    <a:pt x="0" y="13"/>
                  </a:moveTo>
                  <a:lnTo>
                    <a:pt x="0" y="13"/>
                  </a:lnTo>
                  <a:lnTo>
                    <a:pt x="0" y="17"/>
                  </a:lnTo>
                  <a:cubicBezTo>
                    <a:pt x="4" y="16"/>
                    <a:pt x="13" y="8"/>
                    <a:pt x="15" y="2"/>
                  </a:cubicBezTo>
                  <a:cubicBezTo>
                    <a:pt x="14" y="1"/>
                    <a:pt x="13" y="0"/>
                    <a:pt x="13" y="0"/>
                  </a:cubicBezTo>
                  <a:cubicBezTo>
                    <a:pt x="11" y="5"/>
                    <a:pt x="5" y="13"/>
                    <a:pt x="0" y="1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7" name="Freeform 1534"/>
            <p:cNvSpPr>
              <a:spLocks/>
            </p:cNvSpPr>
            <p:nvPr userDrawn="1"/>
          </p:nvSpPr>
          <p:spPr bwMode="auto">
            <a:xfrm>
              <a:off x="331" y="398"/>
              <a:ext cx="8" cy="53"/>
            </a:xfrm>
            <a:custGeom>
              <a:avLst/>
              <a:gdLst>
                <a:gd name="T0" fmla="*/ 0 w 18"/>
                <a:gd name="T1" fmla="*/ 108 h 116"/>
                <a:gd name="T2" fmla="*/ 0 w 18"/>
                <a:gd name="T3" fmla="*/ 108 h 116"/>
                <a:gd name="T4" fmla="*/ 0 w 18"/>
                <a:gd name="T5" fmla="*/ 116 h 116"/>
                <a:gd name="T6" fmla="*/ 11 w 18"/>
                <a:gd name="T7" fmla="*/ 104 h 116"/>
                <a:gd name="T8" fmla="*/ 6 w 18"/>
                <a:gd name="T9" fmla="*/ 94 h 116"/>
                <a:gd name="T10" fmla="*/ 12 w 18"/>
                <a:gd name="T11" fmla="*/ 96 h 116"/>
                <a:gd name="T12" fmla="*/ 12 w 18"/>
                <a:gd name="T13" fmla="*/ 71 h 116"/>
                <a:gd name="T14" fmla="*/ 15 w 18"/>
                <a:gd name="T15" fmla="*/ 96 h 116"/>
                <a:gd name="T16" fmla="*/ 16 w 18"/>
                <a:gd name="T17" fmla="*/ 96 h 116"/>
                <a:gd name="T18" fmla="*/ 12 w 18"/>
                <a:gd name="T19" fmla="*/ 45 h 116"/>
                <a:gd name="T20" fmla="*/ 3 w 18"/>
                <a:gd name="T21" fmla="*/ 0 h 116"/>
                <a:gd name="T22" fmla="*/ 1 w 18"/>
                <a:gd name="T23" fmla="*/ 54 h 116"/>
                <a:gd name="T24" fmla="*/ 0 w 18"/>
                <a:gd name="T25" fmla="*/ 10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6">
                  <a:moveTo>
                    <a:pt x="0" y="108"/>
                  </a:moveTo>
                  <a:lnTo>
                    <a:pt x="0" y="108"/>
                  </a:lnTo>
                  <a:lnTo>
                    <a:pt x="0" y="116"/>
                  </a:lnTo>
                  <a:cubicBezTo>
                    <a:pt x="5" y="114"/>
                    <a:pt x="10" y="107"/>
                    <a:pt x="11" y="104"/>
                  </a:cubicBezTo>
                  <a:cubicBezTo>
                    <a:pt x="9" y="101"/>
                    <a:pt x="7" y="97"/>
                    <a:pt x="6" y="94"/>
                  </a:cubicBezTo>
                  <a:cubicBezTo>
                    <a:pt x="9" y="96"/>
                    <a:pt x="10" y="96"/>
                    <a:pt x="12" y="96"/>
                  </a:cubicBezTo>
                  <a:cubicBezTo>
                    <a:pt x="13" y="90"/>
                    <a:pt x="13" y="79"/>
                    <a:pt x="12" y="71"/>
                  </a:cubicBezTo>
                  <a:cubicBezTo>
                    <a:pt x="14" y="76"/>
                    <a:pt x="16" y="89"/>
                    <a:pt x="15" y="96"/>
                  </a:cubicBezTo>
                  <a:cubicBezTo>
                    <a:pt x="15" y="96"/>
                    <a:pt x="16" y="96"/>
                    <a:pt x="16" y="96"/>
                  </a:cubicBezTo>
                  <a:cubicBezTo>
                    <a:pt x="18" y="82"/>
                    <a:pt x="15" y="61"/>
                    <a:pt x="12" y="45"/>
                  </a:cubicBezTo>
                  <a:cubicBezTo>
                    <a:pt x="8" y="28"/>
                    <a:pt x="4" y="17"/>
                    <a:pt x="3" y="0"/>
                  </a:cubicBezTo>
                  <a:cubicBezTo>
                    <a:pt x="0" y="14"/>
                    <a:pt x="0" y="36"/>
                    <a:pt x="1" y="54"/>
                  </a:cubicBezTo>
                  <a:cubicBezTo>
                    <a:pt x="1" y="60"/>
                    <a:pt x="1" y="99"/>
                    <a:pt x="0" y="10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8" name="Freeform 1535"/>
            <p:cNvSpPr>
              <a:spLocks/>
            </p:cNvSpPr>
            <p:nvPr userDrawn="1"/>
          </p:nvSpPr>
          <p:spPr bwMode="auto">
            <a:xfrm>
              <a:off x="334" y="393"/>
              <a:ext cx="22" cy="57"/>
            </a:xfrm>
            <a:custGeom>
              <a:avLst/>
              <a:gdLst>
                <a:gd name="T0" fmla="*/ 2 w 50"/>
                <a:gd name="T1" fmla="*/ 0 h 125"/>
                <a:gd name="T2" fmla="*/ 2 w 50"/>
                <a:gd name="T3" fmla="*/ 0 h 125"/>
                <a:gd name="T4" fmla="*/ 13 w 50"/>
                <a:gd name="T5" fmla="*/ 47 h 125"/>
                <a:gd name="T6" fmla="*/ 25 w 50"/>
                <a:gd name="T7" fmla="*/ 84 h 125"/>
                <a:gd name="T8" fmla="*/ 5 w 50"/>
                <a:gd name="T9" fmla="*/ 111 h 125"/>
                <a:gd name="T10" fmla="*/ 19 w 50"/>
                <a:gd name="T11" fmla="*/ 122 h 125"/>
                <a:gd name="T12" fmla="*/ 46 w 50"/>
                <a:gd name="T13" fmla="*/ 112 h 125"/>
                <a:gd name="T14" fmla="*/ 48 w 50"/>
                <a:gd name="T15" fmla="*/ 107 h 125"/>
                <a:gd name="T16" fmla="*/ 39 w 50"/>
                <a:gd name="T17" fmla="*/ 108 h 125"/>
                <a:gd name="T18" fmla="*/ 50 w 50"/>
                <a:gd name="T19" fmla="*/ 89 h 125"/>
                <a:gd name="T20" fmla="*/ 49 w 50"/>
                <a:gd name="T21" fmla="*/ 81 h 125"/>
                <a:gd name="T22" fmla="*/ 38 w 50"/>
                <a:gd name="T23" fmla="*/ 65 h 125"/>
                <a:gd name="T24" fmla="*/ 42 w 50"/>
                <a:gd name="T25" fmla="*/ 66 h 125"/>
                <a:gd name="T26" fmla="*/ 21 w 50"/>
                <a:gd name="T27" fmla="*/ 33 h 125"/>
                <a:gd name="T28" fmla="*/ 2 w 5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25">
                  <a:moveTo>
                    <a:pt x="2" y="0"/>
                  </a:moveTo>
                  <a:lnTo>
                    <a:pt x="2" y="0"/>
                  </a:lnTo>
                  <a:cubicBezTo>
                    <a:pt x="0" y="12"/>
                    <a:pt x="8" y="34"/>
                    <a:pt x="13" y="47"/>
                  </a:cubicBezTo>
                  <a:cubicBezTo>
                    <a:pt x="17" y="59"/>
                    <a:pt x="24" y="69"/>
                    <a:pt x="25" y="84"/>
                  </a:cubicBezTo>
                  <a:cubicBezTo>
                    <a:pt x="26" y="101"/>
                    <a:pt x="20" y="113"/>
                    <a:pt x="5" y="111"/>
                  </a:cubicBezTo>
                  <a:cubicBezTo>
                    <a:pt x="8" y="117"/>
                    <a:pt x="13" y="120"/>
                    <a:pt x="19" y="122"/>
                  </a:cubicBezTo>
                  <a:cubicBezTo>
                    <a:pt x="31" y="125"/>
                    <a:pt x="41" y="119"/>
                    <a:pt x="46" y="112"/>
                  </a:cubicBezTo>
                  <a:cubicBezTo>
                    <a:pt x="47" y="110"/>
                    <a:pt x="48" y="109"/>
                    <a:pt x="48" y="107"/>
                  </a:cubicBezTo>
                  <a:cubicBezTo>
                    <a:pt x="45" y="104"/>
                    <a:pt x="41" y="106"/>
                    <a:pt x="39" y="108"/>
                  </a:cubicBezTo>
                  <a:cubicBezTo>
                    <a:pt x="34" y="97"/>
                    <a:pt x="40" y="91"/>
                    <a:pt x="50" y="89"/>
                  </a:cubicBezTo>
                  <a:cubicBezTo>
                    <a:pt x="50" y="86"/>
                    <a:pt x="50" y="83"/>
                    <a:pt x="49" y="81"/>
                  </a:cubicBezTo>
                  <a:cubicBezTo>
                    <a:pt x="40" y="80"/>
                    <a:pt x="37" y="70"/>
                    <a:pt x="38" y="65"/>
                  </a:cubicBezTo>
                  <a:cubicBezTo>
                    <a:pt x="39" y="66"/>
                    <a:pt x="41" y="66"/>
                    <a:pt x="42" y="66"/>
                  </a:cubicBezTo>
                  <a:cubicBezTo>
                    <a:pt x="39" y="56"/>
                    <a:pt x="29" y="43"/>
                    <a:pt x="21" y="33"/>
                  </a:cubicBezTo>
                  <a:cubicBezTo>
                    <a:pt x="15" y="25"/>
                    <a:pt x="5" y="13"/>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9" name="Freeform 1536"/>
            <p:cNvSpPr>
              <a:spLocks/>
            </p:cNvSpPr>
            <p:nvPr userDrawn="1"/>
          </p:nvSpPr>
          <p:spPr bwMode="auto">
            <a:xfrm>
              <a:off x="335" y="388"/>
              <a:ext cx="49" cy="58"/>
            </a:xfrm>
            <a:custGeom>
              <a:avLst/>
              <a:gdLst>
                <a:gd name="T0" fmla="*/ 4 w 109"/>
                <a:gd name="T1" fmla="*/ 0 h 127"/>
                <a:gd name="T2" fmla="*/ 4 w 109"/>
                <a:gd name="T3" fmla="*/ 0 h 127"/>
                <a:gd name="T4" fmla="*/ 8 w 109"/>
                <a:gd name="T5" fmla="*/ 20 h 127"/>
                <a:gd name="T6" fmla="*/ 36 w 109"/>
                <a:gd name="T7" fmla="*/ 48 h 127"/>
                <a:gd name="T8" fmla="*/ 50 w 109"/>
                <a:gd name="T9" fmla="*/ 61 h 127"/>
                <a:gd name="T10" fmla="*/ 44 w 109"/>
                <a:gd name="T11" fmla="*/ 81 h 127"/>
                <a:gd name="T12" fmla="*/ 38 w 109"/>
                <a:gd name="T13" fmla="*/ 80 h 127"/>
                <a:gd name="T14" fmla="*/ 43 w 109"/>
                <a:gd name="T15" fmla="*/ 87 h 127"/>
                <a:gd name="T16" fmla="*/ 62 w 109"/>
                <a:gd name="T17" fmla="*/ 82 h 127"/>
                <a:gd name="T18" fmla="*/ 57 w 109"/>
                <a:gd name="T19" fmla="*/ 103 h 127"/>
                <a:gd name="T20" fmla="*/ 38 w 109"/>
                <a:gd name="T21" fmla="*/ 114 h 127"/>
                <a:gd name="T22" fmla="*/ 52 w 109"/>
                <a:gd name="T23" fmla="*/ 118 h 127"/>
                <a:gd name="T24" fmla="*/ 82 w 109"/>
                <a:gd name="T25" fmla="*/ 110 h 127"/>
                <a:gd name="T26" fmla="*/ 84 w 109"/>
                <a:gd name="T27" fmla="*/ 93 h 127"/>
                <a:gd name="T28" fmla="*/ 97 w 109"/>
                <a:gd name="T29" fmla="*/ 114 h 127"/>
                <a:gd name="T30" fmla="*/ 107 w 109"/>
                <a:gd name="T31" fmla="*/ 97 h 127"/>
                <a:gd name="T32" fmla="*/ 87 w 109"/>
                <a:gd name="T33" fmla="*/ 74 h 127"/>
                <a:gd name="T34" fmla="*/ 102 w 109"/>
                <a:gd name="T35" fmla="*/ 65 h 127"/>
                <a:gd name="T36" fmla="*/ 94 w 109"/>
                <a:gd name="T37" fmla="*/ 48 h 127"/>
                <a:gd name="T38" fmla="*/ 75 w 109"/>
                <a:gd name="T39" fmla="*/ 60 h 127"/>
                <a:gd name="T40" fmla="*/ 54 w 109"/>
                <a:gd name="T41" fmla="*/ 43 h 127"/>
                <a:gd name="T42" fmla="*/ 20 w 109"/>
                <a:gd name="T43" fmla="*/ 26 h 127"/>
                <a:gd name="T44" fmla="*/ 4 w 109"/>
                <a:gd name="T4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9" h="127">
                  <a:moveTo>
                    <a:pt x="4" y="0"/>
                  </a:moveTo>
                  <a:lnTo>
                    <a:pt x="4" y="0"/>
                  </a:lnTo>
                  <a:cubicBezTo>
                    <a:pt x="0" y="8"/>
                    <a:pt x="4" y="15"/>
                    <a:pt x="8" y="20"/>
                  </a:cubicBezTo>
                  <a:cubicBezTo>
                    <a:pt x="15" y="31"/>
                    <a:pt x="26" y="40"/>
                    <a:pt x="36" y="48"/>
                  </a:cubicBezTo>
                  <a:cubicBezTo>
                    <a:pt x="41" y="52"/>
                    <a:pt x="47" y="55"/>
                    <a:pt x="50" y="61"/>
                  </a:cubicBezTo>
                  <a:cubicBezTo>
                    <a:pt x="54" y="68"/>
                    <a:pt x="52" y="80"/>
                    <a:pt x="44" y="81"/>
                  </a:cubicBezTo>
                  <a:cubicBezTo>
                    <a:pt x="41" y="81"/>
                    <a:pt x="40" y="80"/>
                    <a:pt x="38" y="80"/>
                  </a:cubicBezTo>
                  <a:cubicBezTo>
                    <a:pt x="38" y="82"/>
                    <a:pt x="41" y="86"/>
                    <a:pt x="43" y="87"/>
                  </a:cubicBezTo>
                  <a:cubicBezTo>
                    <a:pt x="50" y="92"/>
                    <a:pt x="59" y="86"/>
                    <a:pt x="62" y="82"/>
                  </a:cubicBezTo>
                  <a:cubicBezTo>
                    <a:pt x="70" y="90"/>
                    <a:pt x="66" y="101"/>
                    <a:pt x="57" y="103"/>
                  </a:cubicBezTo>
                  <a:cubicBezTo>
                    <a:pt x="48" y="104"/>
                    <a:pt x="37" y="104"/>
                    <a:pt x="38" y="114"/>
                  </a:cubicBezTo>
                  <a:cubicBezTo>
                    <a:pt x="44" y="111"/>
                    <a:pt x="48" y="115"/>
                    <a:pt x="52" y="118"/>
                  </a:cubicBezTo>
                  <a:cubicBezTo>
                    <a:pt x="64" y="127"/>
                    <a:pt x="77" y="121"/>
                    <a:pt x="82" y="110"/>
                  </a:cubicBezTo>
                  <a:cubicBezTo>
                    <a:pt x="84" y="107"/>
                    <a:pt x="85" y="97"/>
                    <a:pt x="84" y="93"/>
                  </a:cubicBezTo>
                  <a:cubicBezTo>
                    <a:pt x="96" y="98"/>
                    <a:pt x="92" y="109"/>
                    <a:pt x="97" y="114"/>
                  </a:cubicBezTo>
                  <a:cubicBezTo>
                    <a:pt x="98" y="106"/>
                    <a:pt x="106" y="103"/>
                    <a:pt x="107" y="97"/>
                  </a:cubicBezTo>
                  <a:cubicBezTo>
                    <a:pt x="109" y="87"/>
                    <a:pt x="101" y="74"/>
                    <a:pt x="87" y="74"/>
                  </a:cubicBezTo>
                  <a:cubicBezTo>
                    <a:pt x="95" y="74"/>
                    <a:pt x="101" y="71"/>
                    <a:pt x="102" y="65"/>
                  </a:cubicBezTo>
                  <a:cubicBezTo>
                    <a:pt x="103" y="55"/>
                    <a:pt x="98" y="50"/>
                    <a:pt x="94" y="48"/>
                  </a:cubicBezTo>
                  <a:cubicBezTo>
                    <a:pt x="97" y="56"/>
                    <a:pt x="88" y="67"/>
                    <a:pt x="75" y="60"/>
                  </a:cubicBezTo>
                  <a:cubicBezTo>
                    <a:pt x="70" y="57"/>
                    <a:pt x="61" y="47"/>
                    <a:pt x="54" y="43"/>
                  </a:cubicBezTo>
                  <a:cubicBezTo>
                    <a:pt x="41" y="37"/>
                    <a:pt x="33" y="35"/>
                    <a:pt x="20" y="26"/>
                  </a:cubicBezTo>
                  <a:cubicBezTo>
                    <a:pt x="12" y="21"/>
                    <a:pt x="4" y="12"/>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0" name="Freeform 1537"/>
            <p:cNvSpPr>
              <a:spLocks/>
            </p:cNvSpPr>
            <p:nvPr userDrawn="1"/>
          </p:nvSpPr>
          <p:spPr bwMode="auto">
            <a:xfrm>
              <a:off x="338" y="383"/>
              <a:ext cx="14" cy="16"/>
            </a:xfrm>
            <a:custGeom>
              <a:avLst/>
              <a:gdLst>
                <a:gd name="T0" fmla="*/ 9 w 30"/>
                <a:gd name="T1" fmla="*/ 0 h 34"/>
                <a:gd name="T2" fmla="*/ 9 w 30"/>
                <a:gd name="T3" fmla="*/ 0 h 34"/>
                <a:gd name="T4" fmla="*/ 14 w 30"/>
                <a:gd name="T5" fmla="*/ 30 h 34"/>
                <a:gd name="T6" fmla="*/ 30 w 30"/>
                <a:gd name="T7" fmla="*/ 34 h 34"/>
                <a:gd name="T8" fmla="*/ 16 w 30"/>
                <a:gd name="T9" fmla="*/ 22 h 34"/>
                <a:gd name="T10" fmla="*/ 9 w 30"/>
                <a:gd name="T11" fmla="*/ 0 h 34"/>
              </a:gdLst>
              <a:ahLst/>
              <a:cxnLst>
                <a:cxn ang="0">
                  <a:pos x="T0" y="T1"/>
                </a:cxn>
                <a:cxn ang="0">
                  <a:pos x="T2" y="T3"/>
                </a:cxn>
                <a:cxn ang="0">
                  <a:pos x="T4" y="T5"/>
                </a:cxn>
                <a:cxn ang="0">
                  <a:pos x="T6" y="T7"/>
                </a:cxn>
                <a:cxn ang="0">
                  <a:pos x="T8" y="T9"/>
                </a:cxn>
                <a:cxn ang="0">
                  <a:pos x="T10" y="T11"/>
                </a:cxn>
              </a:cxnLst>
              <a:rect l="0" t="0" r="r" b="b"/>
              <a:pathLst>
                <a:path w="30" h="34">
                  <a:moveTo>
                    <a:pt x="9" y="0"/>
                  </a:moveTo>
                  <a:lnTo>
                    <a:pt x="9" y="0"/>
                  </a:lnTo>
                  <a:cubicBezTo>
                    <a:pt x="0" y="15"/>
                    <a:pt x="5" y="31"/>
                    <a:pt x="14" y="30"/>
                  </a:cubicBezTo>
                  <a:cubicBezTo>
                    <a:pt x="22" y="30"/>
                    <a:pt x="24" y="30"/>
                    <a:pt x="30" y="34"/>
                  </a:cubicBezTo>
                  <a:cubicBezTo>
                    <a:pt x="27" y="27"/>
                    <a:pt x="18" y="24"/>
                    <a:pt x="16" y="22"/>
                  </a:cubicBezTo>
                  <a:cubicBezTo>
                    <a:pt x="10" y="18"/>
                    <a:pt x="7" y="14"/>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1" name="Freeform 1538"/>
            <p:cNvSpPr>
              <a:spLocks/>
            </p:cNvSpPr>
            <p:nvPr userDrawn="1"/>
          </p:nvSpPr>
          <p:spPr bwMode="auto">
            <a:xfrm>
              <a:off x="377" y="377"/>
              <a:ext cx="4" cy="14"/>
            </a:xfrm>
            <a:custGeom>
              <a:avLst/>
              <a:gdLst>
                <a:gd name="T0" fmla="*/ 5 w 10"/>
                <a:gd name="T1" fmla="*/ 0 h 31"/>
                <a:gd name="T2" fmla="*/ 5 w 10"/>
                <a:gd name="T3" fmla="*/ 0 h 31"/>
                <a:gd name="T4" fmla="*/ 5 w 10"/>
                <a:gd name="T5" fmla="*/ 12 h 31"/>
                <a:gd name="T6" fmla="*/ 0 w 10"/>
                <a:gd name="T7" fmla="*/ 8 h 31"/>
                <a:gd name="T8" fmla="*/ 1 w 10"/>
                <a:gd name="T9" fmla="*/ 25 h 31"/>
                <a:gd name="T10" fmla="*/ 7 w 10"/>
                <a:gd name="T11" fmla="*/ 31 h 31"/>
                <a:gd name="T12" fmla="*/ 8 w 10"/>
                <a:gd name="T13" fmla="*/ 26 h 31"/>
                <a:gd name="T14" fmla="*/ 10 w 10"/>
                <a:gd name="T15" fmla="*/ 9 h 31"/>
                <a:gd name="T16" fmla="*/ 5 w 10"/>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1">
                  <a:moveTo>
                    <a:pt x="5" y="0"/>
                  </a:moveTo>
                  <a:lnTo>
                    <a:pt x="5" y="0"/>
                  </a:lnTo>
                  <a:cubicBezTo>
                    <a:pt x="6" y="5"/>
                    <a:pt x="6" y="8"/>
                    <a:pt x="5" y="12"/>
                  </a:cubicBezTo>
                  <a:cubicBezTo>
                    <a:pt x="4" y="11"/>
                    <a:pt x="2" y="9"/>
                    <a:pt x="0" y="8"/>
                  </a:cubicBezTo>
                  <a:cubicBezTo>
                    <a:pt x="1" y="12"/>
                    <a:pt x="1" y="20"/>
                    <a:pt x="1" y="25"/>
                  </a:cubicBezTo>
                  <a:cubicBezTo>
                    <a:pt x="2" y="26"/>
                    <a:pt x="4" y="29"/>
                    <a:pt x="7" y="31"/>
                  </a:cubicBezTo>
                  <a:cubicBezTo>
                    <a:pt x="7" y="31"/>
                    <a:pt x="7" y="28"/>
                    <a:pt x="8" y="26"/>
                  </a:cubicBezTo>
                  <a:cubicBezTo>
                    <a:pt x="5" y="20"/>
                    <a:pt x="6" y="14"/>
                    <a:pt x="10" y="9"/>
                  </a:cubicBezTo>
                  <a:cubicBezTo>
                    <a:pt x="9" y="8"/>
                    <a:pt x="6" y="2"/>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2" name="Freeform 1539"/>
            <p:cNvSpPr>
              <a:spLocks/>
            </p:cNvSpPr>
            <p:nvPr userDrawn="1"/>
          </p:nvSpPr>
          <p:spPr bwMode="auto">
            <a:xfrm>
              <a:off x="371" y="377"/>
              <a:ext cx="6" cy="17"/>
            </a:xfrm>
            <a:custGeom>
              <a:avLst/>
              <a:gdLst>
                <a:gd name="T0" fmla="*/ 5 w 15"/>
                <a:gd name="T1" fmla="*/ 1 h 37"/>
                <a:gd name="T2" fmla="*/ 5 w 15"/>
                <a:gd name="T3" fmla="*/ 1 h 37"/>
                <a:gd name="T4" fmla="*/ 0 w 15"/>
                <a:gd name="T5" fmla="*/ 0 h 37"/>
                <a:gd name="T6" fmla="*/ 4 w 15"/>
                <a:gd name="T7" fmla="*/ 12 h 37"/>
                <a:gd name="T8" fmla="*/ 13 w 15"/>
                <a:gd name="T9" fmla="*/ 37 h 37"/>
                <a:gd name="T10" fmla="*/ 13 w 15"/>
                <a:gd name="T11" fmla="*/ 31 h 37"/>
                <a:gd name="T12" fmla="*/ 13 w 15"/>
                <a:gd name="T13" fmla="*/ 6 h 37"/>
                <a:gd name="T14" fmla="*/ 8 w 15"/>
                <a:gd name="T15" fmla="*/ 2 h 37"/>
                <a:gd name="T16" fmla="*/ 9 w 15"/>
                <a:gd name="T17" fmla="*/ 19 h 37"/>
                <a:gd name="T18" fmla="*/ 5 w 15"/>
                <a:gd name="T1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7">
                  <a:moveTo>
                    <a:pt x="5" y="1"/>
                  </a:moveTo>
                  <a:lnTo>
                    <a:pt x="5" y="1"/>
                  </a:lnTo>
                  <a:cubicBezTo>
                    <a:pt x="3" y="0"/>
                    <a:pt x="1" y="0"/>
                    <a:pt x="0" y="0"/>
                  </a:cubicBezTo>
                  <a:cubicBezTo>
                    <a:pt x="2" y="4"/>
                    <a:pt x="4" y="8"/>
                    <a:pt x="4" y="12"/>
                  </a:cubicBezTo>
                  <a:cubicBezTo>
                    <a:pt x="6" y="23"/>
                    <a:pt x="2" y="33"/>
                    <a:pt x="13" y="37"/>
                  </a:cubicBezTo>
                  <a:cubicBezTo>
                    <a:pt x="13" y="37"/>
                    <a:pt x="13" y="32"/>
                    <a:pt x="13" y="31"/>
                  </a:cubicBezTo>
                  <a:cubicBezTo>
                    <a:pt x="15" y="21"/>
                    <a:pt x="14" y="12"/>
                    <a:pt x="13" y="6"/>
                  </a:cubicBezTo>
                  <a:cubicBezTo>
                    <a:pt x="11" y="5"/>
                    <a:pt x="9" y="3"/>
                    <a:pt x="8" y="2"/>
                  </a:cubicBezTo>
                  <a:cubicBezTo>
                    <a:pt x="10" y="7"/>
                    <a:pt x="11" y="14"/>
                    <a:pt x="9" y="19"/>
                  </a:cubicBezTo>
                  <a:cubicBezTo>
                    <a:pt x="8" y="12"/>
                    <a:pt x="8" y="7"/>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3" name="Freeform 1540"/>
            <p:cNvSpPr>
              <a:spLocks/>
            </p:cNvSpPr>
            <p:nvPr userDrawn="1"/>
          </p:nvSpPr>
          <p:spPr bwMode="auto">
            <a:xfrm>
              <a:off x="365" y="374"/>
              <a:ext cx="7" cy="19"/>
            </a:xfrm>
            <a:custGeom>
              <a:avLst/>
              <a:gdLst>
                <a:gd name="T0" fmla="*/ 0 w 16"/>
                <a:gd name="T1" fmla="*/ 0 h 42"/>
                <a:gd name="T2" fmla="*/ 0 w 16"/>
                <a:gd name="T3" fmla="*/ 0 h 42"/>
                <a:gd name="T4" fmla="*/ 9 w 16"/>
                <a:gd name="T5" fmla="*/ 24 h 42"/>
                <a:gd name="T6" fmla="*/ 7 w 16"/>
                <a:gd name="T7" fmla="*/ 42 h 42"/>
                <a:gd name="T8" fmla="*/ 15 w 16"/>
                <a:gd name="T9" fmla="*/ 27 h 42"/>
                <a:gd name="T10" fmla="*/ 0 w 16"/>
                <a:gd name="T11" fmla="*/ 0 h 42"/>
              </a:gdLst>
              <a:ahLst/>
              <a:cxnLst>
                <a:cxn ang="0">
                  <a:pos x="T0" y="T1"/>
                </a:cxn>
                <a:cxn ang="0">
                  <a:pos x="T2" y="T3"/>
                </a:cxn>
                <a:cxn ang="0">
                  <a:pos x="T4" y="T5"/>
                </a:cxn>
                <a:cxn ang="0">
                  <a:pos x="T6" y="T7"/>
                </a:cxn>
                <a:cxn ang="0">
                  <a:pos x="T8" y="T9"/>
                </a:cxn>
                <a:cxn ang="0">
                  <a:pos x="T10" y="T11"/>
                </a:cxn>
              </a:cxnLst>
              <a:rect l="0" t="0" r="r" b="b"/>
              <a:pathLst>
                <a:path w="16" h="42">
                  <a:moveTo>
                    <a:pt x="0" y="0"/>
                  </a:moveTo>
                  <a:lnTo>
                    <a:pt x="0" y="0"/>
                  </a:lnTo>
                  <a:cubicBezTo>
                    <a:pt x="7" y="7"/>
                    <a:pt x="10" y="15"/>
                    <a:pt x="9" y="24"/>
                  </a:cubicBezTo>
                  <a:cubicBezTo>
                    <a:pt x="8" y="31"/>
                    <a:pt x="4" y="33"/>
                    <a:pt x="7" y="42"/>
                  </a:cubicBezTo>
                  <a:cubicBezTo>
                    <a:pt x="8" y="37"/>
                    <a:pt x="14" y="34"/>
                    <a:pt x="15" y="27"/>
                  </a:cubicBezTo>
                  <a:cubicBezTo>
                    <a:pt x="16" y="14"/>
                    <a:pt x="9"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4" name="Freeform 1541"/>
            <p:cNvSpPr>
              <a:spLocks/>
            </p:cNvSpPr>
            <p:nvPr userDrawn="1"/>
          </p:nvSpPr>
          <p:spPr bwMode="auto">
            <a:xfrm>
              <a:off x="337" y="372"/>
              <a:ext cx="9" cy="21"/>
            </a:xfrm>
            <a:custGeom>
              <a:avLst/>
              <a:gdLst>
                <a:gd name="T0" fmla="*/ 21 w 21"/>
                <a:gd name="T1" fmla="*/ 0 h 46"/>
                <a:gd name="T2" fmla="*/ 21 w 21"/>
                <a:gd name="T3" fmla="*/ 0 h 46"/>
                <a:gd name="T4" fmla="*/ 7 w 21"/>
                <a:gd name="T5" fmla="*/ 16 h 46"/>
                <a:gd name="T6" fmla="*/ 5 w 21"/>
                <a:gd name="T7" fmla="*/ 46 h 46"/>
                <a:gd name="T8" fmla="*/ 15 w 21"/>
                <a:gd name="T9" fmla="*/ 21 h 46"/>
                <a:gd name="T10" fmla="*/ 21 w 21"/>
                <a:gd name="T11" fmla="*/ 0 h 46"/>
              </a:gdLst>
              <a:ahLst/>
              <a:cxnLst>
                <a:cxn ang="0">
                  <a:pos x="T0" y="T1"/>
                </a:cxn>
                <a:cxn ang="0">
                  <a:pos x="T2" y="T3"/>
                </a:cxn>
                <a:cxn ang="0">
                  <a:pos x="T4" y="T5"/>
                </a:cxn>
                <a:cxn ang="0">
                  <a:pos x="T6" y="T7"/>
                </a:cxn>
                <a:cxn ang="0">
                  <a:pos x="T8" y="T9"/>
                </a:cxn>
                <a:cxn ang="0">
                  <a:pos x="T10" y="T11"/>
                </a:cxn>
              </a:cxnLst>
              <a:rect l="0" t="0" r="r" b="b"/>
              <a:pathLst>
                <a:path w="21" h="46">
                  <a:moveTo>
                    <a:pt x="21" y="0"/>
                  </a:moveTo>
                  <a:lnTo>
                    <a:pt x="21" y="0"/>
                  </a:lnTo>
                  <a:cubicBezTo>
                    <a:pt x="16" y="9"/>
                    <a:pt x="9" y="15"/>
                    <a:pt x="7" y="16"/>
                  </a:cubicBezTo>
                  <a:cubicBezTo>
                    <a:pt x="2" y="30"/>
                    <a:pt x="0" y="37"/>
                    <a:pt x="5" y="46"/>
                  </a:cubicBezTo>
                  <a:cubicBezTo>
                    <a:pt x="5" y="33"/>
                    <a:pt x="9" y="27"/>
                    <a:pt x="15" y="21"/>
                  </a:cubicBezTo>
                  <a:cubicBezTo>
                    <a:pt x="16" y="18"/>
                    <a:pt x="20" y="5"/>
                    <a:pt x="2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5" name="Freeform 1542"/>
            <p:cNvSpPr>
              <a:spLocks/>
            </p:cNvSpPr>
            <p:nvPr userDrawn="1"/>
          </p:nvSpPr>
          <p:spPr bwMode="auto">
            <a:xfrm>
              <a:off x="352" y="372"/>
              <a:ext cx="19" cy="21"/>
            </a:xfrm>
            <a:custGeom>
              <a:avLst/>
              <a:gdLst>
                <a:gd name="T0" fmla="*/ 18 w 44"/>
                <a:gd name="T1" fmla="*/ 0 h 47"/>
                <a:gd name="T2" fmla="*/ 18 w 44"/>
                <a:gd name="T3" fmla="*/ 0 h 47"/>
                <a:gd name="T4" fmla="*/ 0 w 44"/>
                <a:gd name="T5" fmla="*/ 4 h 47"/>
                <a:gd name="T6" fmla="*/ 28 w 44"/>
                <a:gd name="T7" fmla="*/ 21 h 47"/>
                <a:gd name="T8" fmla="*/ 12 w 44"/>
                <a:gd name="T9" fmla="*/ 38 h 47"/>
                <a:gd name="T10" fmla="*/ 23 w 44"/>
                <a:gd name="T11" fmla="*/ 40 h 47"/>
                <a:gd name="T12" fmla="*/ 9 w 44"/>
                <a:gd name="T13" fmla="*/ 37 h 47"/>
                <a:gd name="T14" fmla="*/ 33 w 44"/>
                <a:gd name="T15" fmla="*/ 38 h 47"/>
                <a:gd name="T16" fmla="*/ 18 w 44"/>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7">
                  <a:moveTo>
                    <a:pt x="18" y="0"/>
                  </a:moveTo>
                  <a:lnTo>
                    <a:pt x="18" y="0"/>
                  </a:lnTo>
                  <a:cubicBezTo>
                    <a:pt x="13" y="0"/>
                    <a:pt x="5" y="1"/>
                    <a:pt x="0" y="4"/>
                  </a:cubicBezTo>
                  <a:cubicBezTo>
                    <a:pt x="17" y="2"/>
                    <a:pt x="26" y="9"/>
                    <a:pt x="28" y="21"/>
                  </a:cubicBezTo>
                  <a:cubicBezTo>
                    <a:pt x="29" y="29"/>
                    <a:pt x="24" y="39"/>
                    <a:pt x="12" y="38"/>
                  </a:cubicBezTo>
                  <a:cubicBezTo>
                    <a:pt x="13" y="39"/>
                    <a:pt x="17" y="41"/>
                    <a:pt x="23" y="40"/>
                  </a:cubicBezTo>
                  <a:cubicBezTo>
                    <a:pt x="17" y="43"/>
                    <a:pt x="12" y="40"/>
                    <a:pt x="9" y="37"/>
                  </a:cubicBezTo>
                  <a:cubicBezTo>
                    <a:pt x="12" y="45"/>
                    <a:pt x="26" y="47"/>
                    <a:pt x="33" y="38"/>
                  </a:cubicBezTo>
                  <a:cubicBezTo>
                    <a:pt x="44" y="24"/>
                    <a:pt x="33" y="2"/>
                    <a:pt x="1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6" name="Freeform 1543"/>
            <p:cNvSpPr>
              <a:spLocks/>
            </p:cNvSpPr>
            <p:nvPr userDrawn="1"/>
          </p:nvSpPr>
          <p:spPr bwMode="auto">
            <a:xfrm>
              <a:off x="331" y="370"/>
              <a:ext cx="10" cy="27"/>
            </a:xfrm>
            <a:custGeom>
              <a:avLst/>
              <a:gdLst>
                <a:gd name="T0" fmla="*/ 0 w 21"/>
                <a:gd name="T1" fmla="*/ 50 h 60"/>
                <a:gd name="T2" fmla="*/ 0 w 21"/>
                <a:gd name="T3" fmla="*/ 50 h 60"/>
                <a:gd name="T4" fmla="*/ 0 w 21"/>
                <a:gd name="T5" fmla="*/ 60 h 60"/>
                <a:gd name="T6" fmla="*/ 21 w 21"/>
                <a:gd name="T7" fmla="*/ 0 h 60"/>
                <a:gd name="T8" fmla="*/ 10 w 21"/>
                <a:gd name="T9" fmla="*/ 26 h 60"/>
                <a:gd name="T10" fmla="*/ 1 w 21"/>
                <a:gd name="T11" fmla="*/ 41 h 60"/>
                <a:gd name="T12" fmla="*/ 0 w 21"/>
                <a:gd name="T13" fmla="*/ 50 h 60"/>
              </a:gdLst>
              <a:ahLst/>
              <a:cxnLst>
                <a:cxn ang="0">
                  <a:pos x="T0" y="T1"/>
                </a:cxn>
                <a:cxn ang="0">
                  <a:pos x="T2" y="T3"/>
                </a:cxn>
                <a:cxn ang="0">
                  <a:pos x="T4" y="T5"/>
                </a:cxn>
                <a:cxn ang="0">
                  <a:pos x="T6" y="T7"/>
                </a:cxn>
                <a:cxn ang="0">
                  <a:pos x="T8" y="T9"/>
                </a:cxn>
                <a:cxn ang="0">
                  <a:pos x="T10" y="T11"/>
                </a:cxn>
                <a:cxn ang="0">
                  <a:pos x="T12" y="T13"/>
                </a:cxn>
              </a:cxnLst>
              <a:rect l="0" t="0" r="r" b="b"/>
              <a:pathLst>
                <a:path w="21" h="60">
                  <a:moveTo>
                    <a:pt x="0" y="50"/>
                  </a:moveTo>
                  <a:lnTo>
                    <a:pt x="0" y="50"/>
                  </a:lnTo>
                  <a:lnTo>
                    <a:pt x="0" y="60"/>
                  </a:lnTo>
                  <a:cubicBezTo>
                    <a:pt x="8" y="44"/>
                    <a:pt x="21" y="27"/>
                    <a:pt x="21" y="0"/>
                  </a:cubicBezTo>
                  <a:cubicBezTo>
                    <a:pt x="19" y="10"/>
                    <a:pt x="15" y="18"/>
                    <a:pt x="10" y="26"/>
                  </a:cubicBezTo>
                  <a:cubicBezTo>
                    <a:pt x="8" y="30"/>
                    <a:pt x="2" y="35"/>
                    <a:pt x="1" y="41"/>
                  </a:cubicBezTo>
                  <a:cubicBezTo>
                    <a:pt x="0" y="44"/>
                    <a:pt x="1" y="47"/>
                    <a:pt x="0" y="5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7" name="Freeform 1544"/>
            <p:cNvSpPr>
              <a:spLocks/>
            </p:cNvSpPr>
            <p:nvPr userDrawn="1"/>
          </p:nvSpPr>
          <p:spPr bwMode="auto">
            <a:xfrm>
              <a:off x="367" y="369"/>
              <a:ext cx="12" cy="11"/>
            </a:xfrm>
            <a:custGeom>
              <a:avLst/>
              <a:gdLst>
                <a:gd name="T0" fmla="*/ 5 w 25"/>
                <a:gd name="T1" fmla="*/ 0 h 24"/>
                <a:gd name="T2" fmla="*/ 5 w 25"/>
                <a:gd name="T3" fmla="*/ 0 h 24"/>
                <a:gd name="T4" fmla="*/ 17 w 25"/>
                <a:gd name="T5" fmla="*/ 12 h 24"/>
                <a:gd name="T6" fmla="*/ 0 w 25"/>
                <a:gd name="T7" fmla="*/ 3 h 24"/>
                <a:gd name="T8" fmla="*/ 9 w 25"/>
                <a:gd name="T9" fmla="*/ 15 h 24"/>
                <a:gd name="T10" fmla="*/ 25 w 25"/>
                <a:gd name="T11" fmla="*/ 24 h 24"/>
                <a:gd name="T12" fmla="*/ 5 w 2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5" y="0"/>
                  </a:moveTo>
                  <a:lnTo>
                    <a:pt x="5" y="0"/>
                  </a:lnTo>
                  <a:cubicBezTo>
                    <a:pt x="7" y="2"/>
                    <a:pt x="14" y="8"/>
                    <a:pt x="17" y="12"/>
                  </a:cubicBezTo>
                  <a:cubicBezTo>
                    <a:pt x="12" y="10"/>
                    <a:pt x="6" y="5"/>
                    <a:pt x="0" y="3"/>
                  </a:cubicBezTo>
                  <a:cubicBezTo>
                    <a:pt x="1" y="4"/>
                    <a:pt x="8" y="14"/>
                    <a:pt x="9" y="15"/>
                  </a:cubicBezTo>
                  <a:cubicBezTo>
                    <a:pt x="15" y="17"/>
                    <a:pt x="21" y="20"/>
                    <a:pt x="25" y="24"/>
                  </a:cubicBezTo>
                  <a:cubicBezTo>
                    <a:pt x="25" y="7"/>
                    <a:pt x="18" y="2"/>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8" name="Freeform 1545"/>
            <p:cNvSpPr>
              <a:spLocks/>
            </p:cNvSpPr>
            <p:nvPr userDrawn="1"/>
          </p:nvSpPr>
          <p:spPr bwMode="auto">
            <a:xfrm>
              <a:off x="376" y="369"/>
              <a:ext cx="4" cy="3"/>
            </a:xfrm>
            <a:custGeom>
              <a:avLst/>
              <a:gdLst>
                <a:gd name="T0" fmla="*/ 5 w 8"/>
                <a:gd name="T1" fmla="*/ 1 h 6"/>
                <a:gd name="T2" fmla="*/ 5 w 8"/>
                <a:gd name="T3" fmla="*/ 1 h 6"/>
                <a:gd name="T4" fmla="*/ 0 w 8"/>
                <a:gd name="T5" fmla="*/ 0 h 6"/>
                <a:gd name="T6" fmla="*/ 8 w 8"/>
                <a:gd name="T7" fmla="*/ 6 h 6"/>
                <a:gd name="T8" fmla="*/ 5 w 8"/>
                <a:gd name="T9" fmla="*/ 1 h 6"/>
              </a:gdLst>
              <a:ahLst/>
              <a:cxnLst>
                <a:cxn ang="0">
                  <a:pos x="T0" y="T1"/>
                </a:cxn>
                <a:cxn ang="0">
                  <a:pos x="T2" y="T3"/>
                </a:cxn>
                <a:cxn ang="0">
                  <a:pos x="T4" y="T5"/>
                </a:cxn>
                <a:cxn ang="0">
                  <a:pos x="T6" y="T7"/>
                </a:cxn>
                <a:cxn ang="0">
                  <a:pos x="T8" y="T9"/>
                </a:cxn>
              </a:cxnLst>
              <a:rect l="0" t="0" r="r" b="b"/>
              <a:pathLst>
                <a:path w="8" h="6">
                  <a:moveTo>
                    <a:pt x="5" y="1"/>
                  </a:moveTo>
                  <a:lnTo>
                    <a:pt x="5" y="1"/>
                  </a:lnTo>
                  <a:lnTo>
                    <a:pt x="0" y="0"/>
                  </a:lnTo>
                  <a:lnTo>
                    <a:pt x="8" y="6"/>
                  </a:lnTo>
                  <a:lnTo>
                    <a:pt x="5"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9" name="Freeform 1546"/>
            <p:cNvSpPr>
              <a:spLocks/>
            </p:cNvSpPr>
            <p:nvPr userDrawn="1"/>
          </p:nvSpPr>
          <p:spPr bwMode="auto">
            <a:xfrm>
              <a:off x="375" y="370"/>
              <a:ext cx="11" cy="12"/>
            </a:xfrm>
            <a:custGeom>
              <a:avLst/>
              <a:gdLst>
                <a:gd name="T0" fmla="*/ 20 w 24"/>
                <a:gd name="T1" fmla="*/ 3 h 27"/>
                <a:gd name="T2" fmla="*/ 20 w 24"/>
                <a:gd name="T3" fmla="*/ 3 h 27"/>
                <a:gd name="T4" fmla="*/ 10 w 24"/>
                <a:gd name="T5" fmla="*/ 0 h 27"/>
                <a:gd name="T6" fmla="*/ 16 w 24"/>
                <a:gd name="T7" fmla="*/ 10 h 27"/>
                <a:gd name="T8" fmla="*/ 5 w 24"/>
                <a:gd name="T9" fmla="*/ 0 h 27"/>
                <a:gd name="T10" fmla="*/ 0 w 24"/>
                <a:gd name="T11" fmla="*/ 1 h 27"/>
                <a:gd name="T12" fmla="*/ 16 w 24"/>
                <a:gd name="T13" fmla="*/ 27 h 27"/>
                <a:gd name="T14" fmla="*/ 20 w 24"/>
                <a:gd name="T15" fmla="*/ 3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7">
                  <a:moveTo>
                    <a:pt x="20" y="3"/>
                  </a:moveTo>
                  <a:lnTo>
                    <a:pt x="20" y="3"/>
                  </a:lnTo>
                  <a:cubicBezTo>
                    <a:pt x="17" y="2"/>
                    <a:pt x="10" y="0"/>
                    <a:pt x="10" y="0"/>
                  </a:cubicBezTo>
                  <a:cubicBezTo>
                    <a:pt x="12" y="1"/>
                    <a:pt x="14" y="5"/>
                    <a:pt x="16" y="10"/>
                  </a:cubicBezTo>
                  <a:cubicBezTo>
                    <a:pt x="13" y="6"/>
                    <a:pt x="7" y="2"/>
                    <a:pt x="5" y="0"/>
                  </a:cubicBezTo>
                  <a:cubicBezTo>
                    <a:pt x="3" y="1"/>
                    <a:pt x="1" y="0"/>
                    <a:pt x="0" y="1"/>
                  </a:cubicBezTo>
                  <a:cubicBezTo>
                    <a:pt x="10" y="9"/>
                    <a:pt x="14" y="18"/>
                    <a:pt x="16" y="27"/>
                  </a:cubicBezTo>
                  <a:cubicBezTo>
                    <a:pt x="24" y="19"/>
                    <a:pt x="23" y="11"/>
                    <a:pt x="2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0" name="Freeform 1547"/>
            <p:cNvSpPr>
              <a:spLocks/>
            </p:cNvSpPr>
            <p:nvPr userDrawn="1"/>
          </p:nvSpPr>
          <p:spPr bwMode="auto">
            <a:xfrm>
              <a:off x="380" y="368"/>
              <a:ext cx="10" cy="24"/>
            </a:xfrm>
            <a:custGeom>
              <a:avLst/>
              <a:gdLst>
                <a:gd name="T0" fmla="*/ 11 w 22"/>
                <a:gd name="T1" fmla="*/ 0 h 53"/>
                <a:gd name="T2" fmla="*/ 11 w 22"/>
                <a:gd name="T3" fmla="*/ 0 h 53"/>
                <a:gd name="T4" fmla="*/ 11 w 22"/>
                <a:gd name="T5" fmla="*/ 7 h 53"/>
                <a:gd name="T6" fmla="*/ 5 w 22"/>
                <a:gd name="T7" fmla="*/ 34 h 53"/>
                <a:gd name="T8" fmla="*/ 3 w 22"/>
                <a:gd name="T9" fmla="*/ 30 h 53"/>
                <a:gd name="T10" fmla="*/ 1 w 22"/>
                <a:gd name="T11" fmla="*/ 41 h 53"/>
                <a:gd name="T12" fmla="*/ 11 w 22"/>
                <a:gd name="T13" fmla="*/ 53 h 53"/>
                <a:gd name="T14" fmla="*/ 13 w 22"/>
                <a:gd name="T15" fmla="*/ 32 h 53"/>
                <a:gd name="T16" fmla="*/ 11 w 22"/>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3">
                  <a:moveTo>
                    <a:pt x="11" y="0"/>
                  </a:moveTo>
                  <a:lnTo>
                    <a:pt x="11" y="0"/>
                  </a:lnTo>
                  <a:cubicBezTo>
                    <a:pt x="11" y="0"/>
                    <a:pt x="11" y="4"/>
                    <a:pt x="11" y="7"/>
                  </a:cubicBezTo>
                  <a:cubicBezTo>
                    <a:pt x="13" y="15"/>
                    <a:pt x="15" y="26"/>
                    <a:pt x="5" y="34"/>
                  </a:cubicBezTo>
                  <a:cubicBezTo>
                    <a:pt x="4" y="32"/>
                    <a:pt x="4" y="31"/>
                    <a:pt x="3" y="30"/>
                  </a:cubicBezTo>
                  <a:cubicBezTo>
                    <a:pt x="1" y="32"/>
                    <a:pt x="0" y="38"/>
                    <a:pt x="1" y="41"/>
                  </a:cubicBezTo>
                  <a:cubicBezTo>
                    <a:pt x="3" y="47"/>
                    <a:pt x="6" y="51"/>
                    <a:pt x="11" y="53"/>
                  </a:cubicBezTo>
                  <a:cubicBezTo>
                    <a:pt x="7" y="45"/>
                    <a:pt x="12" y="33"/>
                    <a:pt x="13" y="32"/>
                  </a:cubicBezTo>
                  <a:cubicBezTo>
                    <a:pt x="17" y="21"/>
                    <a:pt x="22" y="9"/>
                    <a:pt x="1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1" name="Freeform 1548"/>
            <p:cNvSpPr>
              <a:spLocks/>
            </p:cNvSpPr>
            <p:nvPr userDrawn="1"/>
          </p:nvSpPr>
          <p:spPr bwMode="auto">
            <a:xfrm>
              <a:off x="331" y="368"/>
              <a:ext cx="9" cy="19"/>
            </a:xfrm>
            <a:custGeom>
              <a:avLst/>
              <a:gdLst>
                <a:gd name="T0" fmla="*/ 0 w 20"/>
                <a:gd name="T1" fmla="*/ 32 h 42"/>
                <a:gd name="T2" fmla="*/ 0 w 20"/>
                <a:gd name="T3" fmla="*/ 32 h 42"/>
                <a:gd name="T4" fmla="*/ 0 w 20"/>
                <a:gd name="T5" fmla="*/ 42 h 42"/>
                <a:gd name="T6" fmla="*/ 20 w 20"/>
                <a:gd name="T7" fmla="*/ 0 h 42"/>
                <a:gd name="T8" fmla="*/ 0 w 20"/>
                <a:gd name="T9" fmla="*/ 32 h 42"/>
              </a:gdLst>
              <a:ahLst/>
              <a:cxnLst>
                <a:cxn ang="0">
                  <a:pos x="T0" y="T1"/>
                </a:cxn>
                <a:cxn ang="0">
                  <a:pos x="T2" y="T3"/>
                </a:cxn>
                <a:cxn ang="0">
                  <a:pos x="T4" y="T5"/>
                </a:cxn>
                <a:cxn ang="0">
                  <a:pos x="T6" y="T7"/>
                </a:cxn>
                <a:cxn ang="0">
                  <a:pos x="T8" y="T9"/>
                </a:cxn>
              </a:cxnLst>
              <a:rect l="0" t="0" r="r" b="b"/>
              <a:pathLst>
                <a:path w="20" h="42">
                  <a:moveTo>
                    <a:pt x="0" y="32"/>
                  </a:moveTo>
                  <a:lnTo>
                    <a:pt x="0" y="32"/>
                  </a:lnTo>
                  <a:lnTo>
                    <a:pt x="0" y="42"/>
                  </a:lnTo>
                  <a:cubicBezTo>
                    <a:pt x="8" y="31"/>
                    <a:pt x="18" y="17"/>
                    <a:pt x="20" y="0"/>
                  </a:cubicBezTo>
                  <a:cubicBezTo>
                    <a:pt x="6" y="3"/>
                    <a:pt x="1" y="14"/>
                    <a:pt x="0" y="3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2" name="Freeform 1549"/>
            <p:cNvSpPr>
              <a:spLocks/>
            </p:cNvSpPr>
            <p:nvPr userDrawn="1"/>
          </p:nvSpPr>
          <p:spPr bwMode="auto">
            <a:xfrm>
              <a:off x="365" y="368"/>
              <a:ext cx="7" cy="5"/>
            </a:xfrm>
            <a:custGeom>
              <a:avLst/>
              <a:gdLst>
                <a:gd name="T0" fmla="*/ 9 w 16"/>
                <a:gd name="T1" fmla="*/ 4 h 11"/>
                <a:gd name="T2" fmla="*/ 9 w 16"/>
                <a:gd name="T3" fmla="*/ 4 h 11"/>
                <a:gd name="T4" fmla="*/ 0 w 16"/>
                <a:gd name="T5" fmla="*/ 0 h 11"/>
                <a:gd name="T6" fmla="*/ 5 w 16"/>
                <a:gd name="T7" fmla="*/ 5 h 11"/>
                <a:gd name="T8" fmla="*/ 16 w 16"/>
                <a:gd name="T9" fmla="*/ 11 h 11"/>
                <a:gd name="T10" fmla="*/ 9 w 16"/>
                <a:gd name="T11" fmla="*/ 4 h 11"/>
              </a:gdLst>
              <a:ahLst/>
              <a:cxnLst>
                <a:cxn ang="0">
                  <a:pos x="T0" y="T1"/>
                </a:cxn>
                <a:cxn ang="0">
                  <a:pos x="T2" y="T3"/>
                </a:cxn>
                <a:cxn ang="0">
                  <a:pos x="T4" y="T5"/>
                </a:cxn>
                <a:cxn ang="0">
                  <a:pos x="T6" y="T7"/>
                </a:cxn>
                <a:cxn ang="0">
                  <a:pos x="T8" y="T9"/>
                </a:cxn>
                <a:cxn ang="0">
                  <a:pos x="T10" y="T11"/>
                </a:cxn>
              </a:cxnLst>
              <a:rect l="0" t="0" r="r" b="b"/>
              <a:pathLst>
                <a:path w="16" h="11">
                  <a:moveTo>
                    <a:pt x="9" y="4"/>
                  </a:moveTo>
                  <a:lnTo>
                    <a:pt x="9" y="4"/>
                  </a:lnTo>
                  <a:cubicBezTo>
                    <a:pt x="6" y="3"/>
                    <a:pt x="3" y="2"/>
                    <a:pt x="0" y="0"/>
                  </a:cubicBezTo>
                  <a:cubicBezTo>
                    <a:pt x="2" y="2"/>
                    <a:pt x="4" y="4"/>
                    <a:pt x="5" y="5"/>
                  </a:cubicBezTo>
                  <a:cubicBezTo>
                    <a:pt x="8" y="6"/>
                    <a:pt x="14" y="9"/>
                    <a:pt x="16" y="11"/>
                  </a:cubicBezTo>
                  <a:cubicBezTo>
                    <a:pt x="16" y="10"/>
                    <a:pt x="10" y="5"/>
                    <a:pt x="9"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3" name="Freeform 1550"/>
            <p:cNvSpPr>
              <a:spLocks/>
            </p:cNvSpPr>
            <p:nvPr userDrawn="1"/>
          </p:nvSpPr>
          <p:spPr bwMode="auto">
            <a:xfrm>
              <a:off x="344" y="368"/>
              <a:ext cx="1" cy="2"/>
            </a:xfrm>
            <a:custGeom>
              <a:avLst/>
              <a:gdLst>
                <a:gd name="T0" fmla="*/ 3 w 3"/>
                <a:gd name="T1" fmla="*/ 0 h 5"/>
                <a:gd name="T2" fmla="*/ 3 w 3"/>
                <a:gd name="T3" fmla="*/ 0 h 5"/>
                <a:gd name="T4" fmla="*/ 1 w 3"/>
                <a:gd name="T5" fmla="*/ 0 h 5"/>
                <a:gd name="T6" fmla="*/ 0 w 3"/>
                <a:gd name="T7" fmla="*/ 5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0"/>
                  </a:lnTo>
                  <a:lnTo>
                    <a:pt x="1" y="0"/>
                  </a:lnTo>
                  <a:lnTo>
                    <a:pt x="0" y="5"/>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4" name="Freeform 1551"/>
            <p:cNvSpPr>
              <a:spLocks/>
            </p:cNvSpPr>
            <p:nvPr userDrawn="1"/>
          </p:nvSpPr>
          <p:spPr bwMode="auto">
            <a:xfrm>
              <a:off x="341" y="367"/>
              <a:ext cx="6" cy="11"/>
            </a:xfrm>
            <a:custGeom>
              <a:avLst/>
              <a:gdLst>
                <a:gd name="T0" fmla="*/ 15 w 15"/>
                <a:gd name="T1" fmla="*/ 1 h 23"/>
                <a:gd name="T2" fmla="*/ 15 w 15"/>
                <a:gd name="T3" fmla="*/ 1 h 23"/>
                <a:gd name="T4" fmla="*/ 11 w 15"/>
                <a:gd name="T5" fmla="*/ 1 h 23"/>
                <a:gd name="T6" fmla="*/ 5 w 15"/>
                <a:gd name="T7" fmla="*/ 12 h 23"/>
                <a:gd name="T8" fmla="*/ 7 w 15"/>
                <a:gd name="T9" fmla="*/ 1 h 23"/>
                <a:gd name="T10" fmla="*/ 1 w 15"/>
                <a:gd name="T11" fmla="*/ 1 h 23"/>
                <a:gd name="T12" fmla="*/ 0 w 15"/>
                <a:gd name="T13" fmla="*/ 23 h 23"/>
                <a:gd name="T14" fmla="*/ 8 w 15"/>
                <a:gd name="T15" fmla="*/ 15 h 23"/>
                <a:gd name="T16" fmla="*/ 15 w 15"/>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3">
                  <a:moveTo>
                    <a:pt x="15" y="1"/>
                  </a:moveTo>
                  <a:lnTo>
                    <a:pt x="15" y="1"/>
                  </a:lnTo>
                  <a:lnTo>
                    <a:pt x="11" y="1"/>
                  </a:lnTo>
                  <a:cubicBezTo>
                    <a:pt x="10" y="3"/>
                    <a:pt x="9" y="6"/>
                    <a:pt x="5" y="12"/>
                  </a:cubicBezTo>
                  <a:cubicBezTo>
                    <a:pt x="6" y="6"/>
                    <a:pt x="7" y="1"/>
                    <a:pt x="7" y="1"/>
                  </a:cubicBezTo>
                  <a:cubicBezTo>
                    <a:pt x="7" y="1"/>
                    <a:pt x="3" y="0"/>
                    <a:pt x="1" y="1"/>
                  </a:cubicBezTo>
                  <a:cubicBezTo>
                    <a:pt x="2" y="10"/>
                    <a:pt x="1" y="16"/>
                    <a:pt x="0" y="23"/>
                  </a:cubicBezTo>
                  <a:cubicBezTo>
                    <a:pt x="3" y="22"/>
                    <a:pt x="7" y="16"/>
                    <a:pt x="8" y="15"/>
                  </a:cubicBezTo>
                  <a:cubicBezTo>
                    <a:pt x="11" y="11"/>
                    <a:pt x="14" y="5"/>
                    <a:pt x="1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5" name="Freeform 1552"/>
            <p:cNvSpPr>
              <a:spLocks/>
            </p:cNvSpPr>
            <p:nvPr userDrawn="1"/>
          </p:nvSpPr>
          <p:spPr bwMode="auto">
            <a:xfrm>
              <a:off x="345" y="367"/>
              <a:ext cx="9" cy="12"/>
            </a:xfrm>
            <a:custGeom>
              <a:avLst/>
              <a:gdLst>
                <a:gd name="T0" fmla="*/ 22 w 22"/>
                <a:gd name="T1" fmla="*/ 0 h 27"/>
                <a:gd name="T2" fmla="*/ 22 w 22"/>
                <a:gd name="T3" fmla="*/ 0 h 27"/>
                <a:gd name="T4" fmla="*/ 17 w 22"/>
                <a:gd name="T5" fmla="*/ 1 h 27"/>
                <a:gd name="T6" fmla="*/ 9 w 22"/>
                <a:gd name="T7" fmla="*/ 12 h 27"/>
                <a:gd name="T8" fmla="*/ 13 w 22"/>
                <a:gd name="T9" fmla="*/ 1 h 27"/>
                <a:gd name="T10" fmla="*/ 9 w 22"/>
                <a:gd name="T11" fmla="*/ 1 h 27"/>
                <a:gd name="T12" fmla="*/ 0 w 22"/>
                <a:gd name="T13" fmla="*/ 27 h 27"/>
                <a:gd name="T14" fmla="*/ 22 w 22"/>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7">
                  <a:moveTo>
                    <a:pt x="22" y="0"/>
                  </a:moveTo>
                  <a:lnTo>
                    <a:pt x="22" y="0"/>
                  </a:lnTo>
                  <a:cubicBezTo>
                    <a:pt x="20" y="1"/>
                    <a:pt x="17" y="1"/>
                    <a:pt x="17" y="1"/>
                  </a:cubicBezTo>
                  <a:cubicBezTo>
                    <a:pt x="17" y="2"/>
                    <a:pt x="11" y="11"/>
                    <a:pt x="9" y="12"/>
                  </a:cubicBezTo>
                  <a:cubicBezTo>
                    <a:pt x="11" y="7"/>
                    <a:pt x="12" y="3"/>
                    <a:pt x="13" y="1"/>
                  </a:cubicBezTo>
                  <a:lnTo>
                    <a:pt x="9" y="1"/>
                  </a:lnTo>
                  <a:cubicBezTo>
                    <a:pt x="8" y="2"/>
                    <a:pt x="1" y="27"/>
                    <a:pt x="0" y="27"/>
                  </a:cubicBezTo>
                  <a:cubicBezTo>
                    <a:pt x="4" y="24"/>
                    <a:pt x="19" y="7"/>
                    <a:pt x="2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6" name="Freeform 1553"/>
            <p:cNvSpPr>
              <a:spLocks/>
            </p:cNvSpPr>
            <p:nvPr userDrawn="1"/>
          </p:nvSpPr>
          <p:spPr bwMode="auto">
            <a:xfrm>
              <a:off x="355" y="367"/>
              <a:ext cx="4" cy="1"/>
            </a:xfrm>
            <a:custGeom>
              <a:avLst/>
              <a:gdLst>
                <a:gd name="T0" fmla="*/ 2 w 10"/>
                <a:gd name="T1" fmla="*/ 0 h 3"/>
                <a:gd name="T2" fmla="*/ 2 w 10"/>
                <a:gd name="T3" fmla="*/ 0 h 3"/>
                <a:gd name="T4" fmla="*/ 0 w 10"/>
                <a:gd name="T5" fmla="*/ 0 h 3"/>
                <a:gd name="T6" fmla="*/ 0 w 10"/>
                <a:gd name="T7" fmla="*/ 1 h 3"/>
                <a:gd name="T8" fmla="*/ 10 w 10"/>
                <a:gd name="T9" fmla="*/ 3 h 3"/>
                <a:gd name="T10" fmla="*/ 2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2" y="0"/>
                  </a:moveTo>
                  <a:lnTo>
                    <a:pt x="2" y="0"/>
                  </a:lnTo>
                  <a:lnTo>
                    <a:pt x="0" y="0"/>
                  </a:lnTo>
                  <a:lnTo>
                    <a:pt x="0" y="1"/>
                  </a:lnTo>
                  <a:lnTo>
                    <a:pt x="10" y="3"/>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7" name="Freeform 1554"/>
            <p:cNvSpPr>
              <a:spLocks/>
            </p:cNvSpPr>
            <p:nvPr userDrawn="1"/>
          </p:nvSpPr>
          <p:spPr bwMode="auto">
            <a:xfrm>
              <a:off x="352" y="365"/>
              <a:ext cx="18" cy="11"/>
            </a:xfrm>
            <a:custGeom>
              <a:avLst/>
              <a:gdLst>
                <a:gd name="T0" fmla="*/ 19 w 41"/>
                <a:gd name="T1" fmla="*/ 0 h 24"/>
                <a:gd name="T2" fmla="*/ 19 w 41"/>
                <a:gd name="T3" fmla="*/ 0 h 24"/>
                <a:gd name="T4" fmla="*/ 11 w 41"/>
                <a:gd name="T5" fmla="*/ 4 h 24"/>
                <a:gd name="T6" fmla="*/ 25 w 41"/>
                <a:gd name="T7" fmla="*/ 10 h 24"/>
                <a:gd name="T8" fmla="*/ 6 w 41"/>
                <a:gd name="T9" fmla="*/ 7 h 24"/>
                <a:gd name="T10" fmla="*/ 0 w 41"/>
                <a:gd name="T11" fmla="*/ 17 h 24"/>
                <a:gd name="T12" fmla="*/ 41 w 41"/>
                <a:gd name="T13" fmla="*/ 24 h 24"/>
                <a:gd name="T14" fmla="*/ 19 w 41"/>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4">
                  <a:moveTo>
                    <a:pt x="19" y="0"/>
                  </a:moveTo>
                  <a:lnTo>
                    <a:pt x="19" y="0"/>
                  </a:lnTo>
                  <a:cubicBezTo>
                    <a:pt x="18" y="1"/>
                    <a:pt x="14" y="3"/>
                    <a:pt x="11" y="4"/>
                  </a:cubicBezTo>
                  <a:cubicBezTo>
                    <a:pt x="15" y="5"/>
                    <a:pt x="21" y="7"/>
                    <a:pt x="25" y="10"/>
                  </a:cubicBezTo>
                  <a:cubicBezTo>
                    <a:pt x="22" y="10"/>
                    <a:pt x="11" y="7"/>
                    <a:pt x="6" y="7"/>
                  </a:cubicBezTo>
                  <a:cubicBezTo>
                    <a:pt x="5" y="10"/>
                    <a:pt x="1" y="16"/>
                    <a:pt x="0" y="17"/>
                  </a:cubicBezTo>
                  <a:cubicBezTo>
                    <a:pt x="12" y="10"/>
                    <a:pt x="28" y="12"/>
                    <a:pt x="41" y="24"/>
                  </a:cubicBezTo>
                  <a:cubicBezTo>
                    <a:pt x="37" y="15"/>
                    <a:pt x="22" y="1"/>
                    <a:pt x="1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8" name="Freeform 1555"/>
            <p:cNvSpPr>
              <a:spLocks/>
            </p:cNvSpPr>
            <p:nvPr userDrawn="1"/>
          </p:nvSpPr>
          <p:spPr bwMode="auto">
            <a:xfrm>
              <a:off x="369" y="362"/>
              <a:ext cx="6" cy="2"/>
            </a:xfrm>
            <a:custGeom>
              <a:avLst/>
              <a:gdLst>
                <a:gd name="T0" fmla="*/ 0 w 14"/>
                <a:gd name="T1" fmla="*/ 0 h 5"/>
                <a:gd name="T2" fmla="*/ 0 w 14"/>
                <a:gd name="T3" fmla="*/ 0 h 5"/>
                <a:gd name="T4" fmla="*/ 5 w 14"/>
                <a:gd name="T5" fmla="*/ 4 h 5"/>
                <a:gd name="T6" fmla="*/ 14 w 14"/>
                <a:gd name="T7" fmla="*/ 5 h 5"/>
                <a:gd name="T8" fmla="*/ 8 w 14"/>
                <a:gd name="T9" fmla="*/ 2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lnTo>
                    <a:pt x="0" y="0"/>
                  </a:lnTo>
                  <a:cubicBezTo>
                    <a:pt x="1" y="1"/>
                    <a:pt x="3" y="3"/>
                    <a:pt x="5" y="4"/>
                  </a:cubicBezTo>
                  <a:cubicBezTo>
                    <a:pt x="7" y="4"/>
                    <a:pt x="10" y="5"/>
                    <a:pt x="14" y="5"/>
                  </a:cubicBezTo>
                  <a:cubicBezTo>
                    <a:pt x="13" y="5"/>
                    <a:pt x="8" y="2"/>
                    <a:pt x="8" y="2"/>
                  </a:cubicBezTo>
                  <a:cubicBezTo>
                    <a:pt x="5" y="2"/>
                    <a:pt x="2"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9" name="Freeform 1556"/>
            <p:cNvSpPr>
              <a:spLocks/>
            </p:cNvSpPr>
            <p:nvPr userDrawn="1"/>
          </p:nvSpPr>
          <p:spPr bwMode="auto">
            <a:xfrm>
              <a:off x="371" y="362"/>
              <a:ext cx="13" cy="8"/>
            </a:xfrm>
            <a:custGeom>
              <a:avLst/>
              <a:gdLst>
                <a:gd name="T0" fmla="*/ 15 w 29"/>
                <a:gd name="T1" fmla="*/ 0 h 18"/>
                <a:gd name="T2" fmla="*/ 15 w 29"/>
                <a:gd name="T3" fmla="*/ 0 h 18"/>
                <a:gd name="T4" fmla="*/ 4 w 29"/>
                <a:gd name="T5" fmla="*/ 2 h 18"/>
                <a:gd name="T6" fmla="*/ 19 w 29"/>
                <a:gd name="T7" fmla="*/ 9 h 18"/>
                <a:gd name="T8" fmla="*/ 0 w 29"/>
                <a:gd name="T9" fmla="*/ 5 h 18"/>
                <a:gd name="T10" fmla="*/ 8 w 29"/>
                <a:gd name="T11" fmla="*/ 11 h 18"/>
                <a:gd name="T12" fmla="*/ 29 w 29"/>
                <a:gd name="T13" fmla="*/ 18 h 18"/>
                <a:gd name="T14" fmla="*/ 15 w 29"/>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8">
                  <a:moveTo>
                    <a:pt x="15" y="0"/>
                  </a:moveTo>
                  <a:lnTo>
                    <a:pt x="15" y="0"/>
                  </a:lnTo>
                  <a:cubicBezTo>
                    <a:pt x="12" y="1"/>
                    <a:pt x="9" y="2"/>
                    <a:pt x="4" y="2"/>
                  </a:cubicBezTo>
                  <a:cubicBezTo>
                    <a:pt x="10" y="4"/>
                    <a:pt x="14" y="5"/>
                    <a:pt x="19" y="9"/>
                  </a:cubicBezTo>
                  <a:cubicBezTo>
                    <a:pt x="12" y="6"/>
                    <a:pt x="6" y="6"/>
                    <a:pt x="0" y="5"/>
                  </a:cubicBezTo>
                  <a:cubicBezTo>
                    <a:pt x="3" y="7"/>
                    <a:pt x="6" y="10"/>
                    <a:pt x="8" y="11"/>
                  </a:cubicBezTo>
                  <a:cubicBezTo>
                    <a:pt x="15" y="15"/>
                    <a:pt x="22" y="17"/>
                    <a:pt x="29" y="18"/>
                  </a:cubicBezTo>
                  <a:cubicBezTo>
                    <a:pt x="28" y="10"/>
                    <a:pt x="24" y="3"/>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0" name="Freeform 1557"/>
            <p:cNvSpPr>
              <a:spLocks/>
            </p:cNvSpPr>
            <p:nvPr userDrawn="1"/>
          </p:nvSpPr>
          <p:spPr bwMode="auto">
            <a:xfrm>
              <a:off x="379" y="360"/>
              <a:ext cx="16" cy="27"/>
            </a:xfrm>
            <a:custGeom>
              <a:avLst/>
              <a:gdLst>
                <a:gd name="T0" fmla="*/ 3 w 36"/>
                <a:gd name="T1" fmla="*/ 0 h 59"/>
                <a:gd name="T2" fmla="*/ 3 w 36"/>
                <a:gd name="T3" fmla="*/ 0 h 59"/>
                <a:gd name="T4" fmla="*/ 0 w 36"/>
                <a:gd name="T5" fmla="*/ 3 h 59"/>
                <a:gd name="T6" fmla="*/ 12 w 36"/>
                <a:gd name="T7" fmla="*/ 14 h 59"/>
                <a:gd name="T8" fmla="*/ 21 w 36"/>
                <a:gd name="T9" fmla="*/ 25 h 59"/>
                <a:gd name="T10" fmla="*/ 19 w 36"/>
                <a:gd name="T11" fmla="*/ 43 h 59"/>
                <a:gd name="T12" fmla="*/ 30 w 36"/>
                <a:gd name="T13" fmla="*/ 55 h 59"/>
                <a:gd name="T14" fmla="*/ 18 w 36"/>
                <a:gd name="T15" fmla="*/ 46 h 59"/>
                <a:gd name="T16" fmla="*/ 23 w 36"/>
                <a:gd name="T17" fmla="*/ 58 h 59"/>
                <a:gd name="T18" fmla="*/ 36 w 36"/>
                <a:gd name="T19" fmla="*/ 55 h 59"/>
                <a:gd name="T20" fmla="*/ 27 w 36"/>
                <a:gd name="T21" fmla="*/ 15 h 59"/>
                <a:gd name="T22" fmla="*/ 3 w 36"/>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59">
                  <a:moveTo>
                    <a:pt x="3" y="0"/>
                  </a:moveTo>
                  <a:lnTo>
                    <a:pt x="3" y="0"/>
                  </a:lnTo>
                  <a:cubicBezTo>
                    <a:pt x="2" y="1"/>
                    <a:pt x="2" y="2"/>
                    <a:pt x="0" y="3"/>
                  </a:cubicBezTo>
                  <a:cubicBezTo>
                    <a:pt x="7" y="5"/>
                    <a:pt x="11" y="12"/>
                    <a:pt x="12" y="14"/>
                  </a:cubicBezTo>
                  <a:cubicBezTo>
                    <a:pt x="15" y="15"/>
                    <a:pt x="19" y="19"/>
                    <a:pt x="21" y="25"/>
                  </a:cubicBezTo>
                  <a:cubicBezTo>
                    <a:pt x="23" y="31"/>
                    <a:pt x="22" y="36"/>
                    <a:pt x="19" y="43"/>
                  </a:cubicBezTo>
                  <a:cubicBezTo>
                    <a:pt x="19" y="49"/>
                    <a:pt x="23" y="55"/>
                    <a:pt x="30" y="55"/>
                  </a:cubicBezTo>
                  <a:cubicBezTo>
                    <a:pt x="23" y="56"/>
                    <a:pt x="19" y="52"/>
                    <a:pt x="18" y="46"/>
                  </a:cubicBezTo>
                  <a:cubicBezTo>
                    <a:pt x="16" y="51"/>
                    <a:pt x="19" y="56"/>
                    <a:pt x="23" y="58"/>
                  </a:cubicBezTo>
                  <a:cubicBezTo>
                    <a:pt x="28" y="59"/>
                    <a:pt x="33" y="59"/>
                    <a:pt x="36" y="55"/>
                  </a:cubicBezTo>
                  <a:cubicBezTo>
                    <a:pt x="18" y="52"/>
                    <a:pt x="34" y="29"/>
                    <a:pt x="27" y="15"/>
                  </a:cubicBezTo>
                  <a:cubicBezTo>
                    <a:pt x="23" y="9"/>
                    <a:pt x="16" y="2"/>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1" name="Freeform 1558"/>
            <p:cNvSpPr>
              <a:spLocks/>
            </p:cNvSpPr>
            <p:nvPr userDrawn="1"/>
          </p:nvSpPr>
          <p:spPr bwMode="auto">
            <a:xfrm>
              <a:off x="361" y="360"/>
              <a:ext cx="15" cy="9"/>
            </a:xfrm>
            <a:custGeom>
              <a:avLst/>
              <a:gdLst>
                <a:gd name="T0" fmla="*/ 7 w 34"/>
                <a:gd name="T1" fmla="*/ 0 h 20"/>
                <a:gd name="T2" fmla="*/ 7 w 34"/>
                <a:gd name="T3" fmla="*/ 0 h 20"/>
                <a:gd name="T4" fmla="*/ 6 w 34"/>
                <a:gd name="T5" fmla="*/ 4 h 20"/>
                <a:gd name="T6" fmla="*/ 18 w 34"/>
                <a:gd name="T7" fmla="*/ 13 h 20"/>
                <a:gd name="T8" fmla="*/ 3 w 34"/>
                <a:gd name="T9" fmla="*/ 7 h 20"/>
                <a:gd name="T10" fmla="*/ 0 w 34"/>
                <a:gd name="T11" fmla="*/ 10 h 20"/>
                <a:gd name="T12" fmla="*/ 34 w 34"/>
                <a:gd name="T13" fmla="*/ 20 h 20"/>
                <a:gd name="T14" fmla="*/ 7 w 34"/>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20">
                  <a:moveTo>
                    <a:pt x="7" y="0"/>
                  </a:moveTo>
                  <a:lnTo>
                    <a:pt x="7" y="0"/>
                  </a:lnTo>
                  <a:cubicBezTo>
                    <a:pt x="7" y="1"/>
                    <a:pt x="6" y="2"/>
                    <a:pt x="6" y="4"/>
                  </a:cubicBezTo>
                  <a:cubicBezTo>
                    <a:pt x="9" y="6"/>
                    <a:pt x="14" y="10"/>
                    <a:pt x="18" y="13"/>
                  </a:cubicBezTo>
                  <a:cubicBezTo>
                    <a:pt x="13" y="11"/>
                    <a:pt x="8" y="8"/>
                    <a:pt x="3" y="7"/>
                  </a:cubicBezTo>
                  <a:cubicBezTo>
                    <a:pt x="3" y="8"/>
                    <a:pt x="2" y="9"/>
                    <a:pt x="0" y="10"/>
                  </a:cubicBezTo>
                  <a:cubicBezTo>
                    <a:pt x="14" y="19"/>
                    <a:pt x="27" y="20"/>
                    <a:pt x="34" y="20"/>
                  </a:cubicBezTo>
                  <a:cubicBezTo>
                    <a:pt x="28" y="11"/>
                    <a:pt x="14" y="3"/>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2" name="Freeform 1559"/>
            <p:cNvSpPr>
              <a:spLocks/>
            </p:cNvSpPr>
            <p:nvPr userDrawn="1"/>
          </p:nvSpPr>
          <p:spPr bwMode="auto">
            <a:xfrm>
              <a:off x="364" y="348"/>
              <a:ext cx="16" cy="16"/>
            </a:xfrm>
            <a:custGeom>
              <a:avLst/>
              <a:gdLst>
                <a:gd name="T0" fmla="*/ 1 w 35"/>
                <a:gd name="T1" fmla="*/ 0 h 35"/>
                <a:gd name="T2" fmla="*/ 1 w 35"/>
                <a:gd name="T3" fmla="*/ 0 h 35"/>
                <a:gd name="T4" fmla="*/ 1 w 35"/>
                <a:gd name="T5" fmla="*/ 7 h 35"/>
                <a:gd name="T6" fmla="*/ 9 w 35"/>
                <a:gd name="T7" fmla="*/ 19 h 35"/>
                <a:gd name="T8" fmla="*/ 1 w 35"/>
                <a:gd name="T9" fmla="*/ 11 h 35"/>
                <a:gd name="T10" fmla="*/ 0 w 35"/>
                <a:gd name="T11" fmla="*/ 25 h 35"/>
                <a:gd name="T12" fmla="*/ 7 w 35"/>
                <a:gd name="T13" fmla="*/ 29 h 35"/>
                <a:gd name="T14" fmla="*/ 35 w 35"/>
                <a:gd name="T15" fmla="*/ 23 h 35"/>
                <a:gd name="T16" fmla="*/ 9 w 35"/>
                <a:gd name="T17" fmla="*/ 26 h 35"/>
                <a:gd name="T18" fmla="*/ 30 w 35"/>
                <a:gd name="T19" fmla="*/ 24 h 35"/>
                <a:gd name="T20" fmla="*/ 8 w 35"/>
                <a:gd name="T21" fmla="*/ 8 h 35"/>
                <a:gd name="T22" fmla="*/ 1 w 35"/>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5">
                  <a:moveTo>
                    <a:pt x="1" y="0"/>
                  </a:moveTo>
                  <a:lnTo>
                    <a:pt x="1" y="0"/>
                  </a:lnTo>
                  <a:lnTo>
                    <a:pt x="1" y="7"/>
                  </a:lnTo>
                  <a:cubicBezTo>
                    <a:pt x="2" y="12"/>
                    <a:pt x="7" y="17"/>
                    <a:pt x="9" y="19"/>
                  </a:cubicBezTo>
                  <a:cubicBezTo>
                    <a:pt x="6" y="18"/>
                    <a:pt x="2" y="13"/>
                    <a:pt x="1" y="11"/>
                  </a:cubicBezTo>
                  <a:cubicBezTo>
                    <a:pt x="1" y="18"/>
                    <a:pt x="1" y="21"/>
                    <a:pt x="0" y="25"/>
                  </a:cubicBezTo>
                  <a:cubicBezTo>
                    <a:pt x="1" y="26"/>
                    <a:pt x="5" y="28"/>
                    <a:pt x="7" y="29"/>
                  </a:cubicBezTo>
                  <a:cubicBezTo>
                    <a:pt x="20" y="35"/>
                    <a:pt x="32" y="30"/>
                    <a:pt x="35" y="23"/>
                  </a:cubicBezTo>
                  <a:cubicBezTo>
                    <a:pt x="30" y="27"/>
                    <a:pt x="19" y="32"/>
                    <a:pt x="9" y="26"/>
                  </a:cubicBezTo>
                  <a:cubicBezTo>
                    <a:pt x="17" y="29"/>
                    <a:pt x="25" y="28"/>
                    <a:pt x="30" y="24"/>
                  </a:cubicBezTo>
                  <a:cubicBezTo>
                    <a:pt x="23" y="24"/>
                    <a:pt x="11" y="21"/>
                    <a:pt x="8" y="8"/>
                  </a:cubicBezTo>
                  <a:cubicBezTo>
                    <a:pt x="6" y="6"/>
                    <a:pt x="2" y="3"/>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3" name="Freeform 1560"/>
            <p:cNvSpPr>
              <a:spLocks/>
            </p:cNvSpPr>
            <p:nvPr userDrawn="1"/>
          </p:nvSpPr>
          <p:spPr bwMode="auto">
            <a:xfrm>
              <a:off x="365" y="332"/>
              <a:ext cx="6" cy="19"/>
            </a:xfrm>
            <a:custGeom>
              <a:avLst/>
              <a:gdLst>
                <a:gd name="T0" fmla="*/ 0 w 13"/>
                <a:gd name="T1" fmla="*/ 0 h 41"/>
                <a:gd name="T2" fmla="*/ 0 w 13"/>
                <a:gd name="T3" fmla="*/ 0 h 41"/>
                <a:gd name="T4" fmla="*/ 0 w 13"/>
                <a:gd name="T5" fmla="*/ 30 h 41"/>
                <a:gd name="T6" fmla="*/ 11 w 13"/>
                <a:gd name="T7" fmla="*/ 41 h 41"/>
                <a:gd name="T8" fmla="*/ 13 w 13"/>
                <a:gd name="T9" fmla="*/ 1 h 41"/>
                <a:gd name="T10" fmla="*/ 6 w 13"/>
                <a:gd name="T11" fmla="*/ 5 h 41"/>
                <a:gd name="T12" fmla="*/ 4 w 13"/>
                <a:gd name="T13" fmla="*/ 25 h 41"/>
                <a:gd name="T14" fmla="*/ 4 w 13"/>
                <a:gd name="T15" fmla="*/ 5 h 41"/>
                <a:gd name="T16" fmla="*/ 0 w 13"/>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0" y="0"/>
                  </a:moveTo>
                  <a:lnTo>
                    <a:pt x="0" y="0"/>
                  </a:lnTo>
                  <a:lnTo>
                    <a:pt x="0" y="30"/>
                  </a:lnTo>
                  <a:cubicBezTo>
                    <a:pt x="2" y="34"/>
                    <a:pt x="6" y="40"/>
                    <a:pt x="11" y="41"/>
                  </a:cubicBezTo>
                  <a:cubicBezTo>
                    <a:pt x="7" y="30"/>
                    <a:pt x="6" y="15"/>
                    <a:pt x="13" y="1"/>
                  </a:cubicBezTo>
                  <a:cubicBezTo>
                    <a:pt x="12" y="2"/>
                    <a:pt x="7" y="4"/>
                    <a:pt x="6" y="5"/>
                  </a:cubicBezTo>
                  <a:cubicBezTo>
                    <a:pt x="6" y="8"/>
                    <a:pt x="4" y="18"/>
                    <a:pt x="4" y="25"/>
                  </a:cubicBezTo>
                  <a:cubicBezTo>
                    <a:pt x="2" y="18"/>
                    <a:pt x="3" y="7"/>
                    <a:pt x="4" y="5"/>
                  </a:cubicBezTo>
                  <a:cubicBezTo>
                    <a:pt x="3" y="3"/>
                    <a:pt x="3" y="2"/>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4" name="Freeform 1561"/>
            <p:cNvSpPr>
              <a:spLocks/>
            </p:cNvSpPr>
            <p:nvPr userDrawn="1"/>
          </p:nvSpPr>
          <p:spPr bwMode="auto">
            <a:xfrm>
              <a:off x="383" y="331"/>
              <a:ext cx="11" cy="20"/>
            </a:xfrm>
            <a:custGeom>
              <a:avLst/>
              <a:gdLst>
                <a:gd name="T0" fmla="*/ 11 w 26"/>
                <a:gd name="T1" fmla="*/ 1 h 44"/>
                <a:gd name="T2" fmla="*/ 11 w 26"/>
                <a:gd name="T3" fmla="*/ 1 h 44"/>
                <a:gd name="T4" fmla="*/ 12 w 26"/>
                <a:gd name="T5" fmla="*/ 28 h 44"/>
                <a:gd name="T6" fmla="*/ 6 w 26"/>
                <a:gd name="T7" fmla="*/ 0 h 44"/>
                <a:gd name="T8" fmla="*/ 0 w 26"/>
                <a:gd name="T9" fmla="*/ 5 h 44"/>
                <a:gd name="T10" fmla="*/ 0 w 26"/>
                <a:gd name="T11" fmla="*/ 32 h 44"/>
                <a:gd name="T12" fmla="*/ 13 w 26"/>
                <a:gd name="T13" fmla="*/ 44 h 44"/>
                <a:gd name="T14" fmla="*/ 25 w 26"/>
                <a:gd name="T15" fmla="*/ 33 h 44"/>
                <a:gd name="T16" fmla="*/ 21 w 26"/>
                <a:gd name="T17" fmla="*/ 4 h 44"/>
                <a:gd name="T18" fmla="*/ 11 w 26"/>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44">
                  <a:moveTo>
                    <a:pt x="11" y="1"/>
                  </a:moveTo>
                  <a:lnTo>
                    <a:pt x="11" y="1"/>
                  </a:lnTo>
                  <a:cubicBezTo>
                    <a:pt x="11" y="6"/>
                    <a:pt x="13" y="20"/>
                    <a:pt x="12" y="28"/>
                  </a:cubicBezTo>
                  <a:cubicBezTo>
                    <a:pt x="10" y="23"/>
                    <a:pt x="6" y="2"/>
                    <a:pt x="6" y="0"/>
                  </a:cubicBezTo>
                  <a:cubicBezTo>
                    <a:pt x="5" y="3"/>
                    <a:pt x="2" y="3"/>
                    <a:pt x="0" y="5"/>
                  </a:cubicBezTo>
                  <a:cubicBezTo>
                    <a:pt x="0" y="9"/>
                    <a:pt x="0" y="30"/>
                    <a:pt x="0" y="32"/>
                  </a:cubicBezTo>
                  <a:cubicBezTo>
                    <a:pt x="2" y="43"/>
                    <a:pt x="10" y="41"/>
                    <a:pt x="13" y="44"/>
                  </a:cubicBezTo>
                  <a:cubicBezTo>
                    <a:pt x="18" y="41"/>
                    <a:pt x="26" y="39"/>
                    <a:pt x="25" y="33"/>
                  </a:cubicBezTo>
                  <a:cubicBezTo>
                    <a:pt x="24" y="22"/>
                    <a:pt x="22" y="13"/>
                    <a:pt x="21" y="4"/>
                  </a:cubicBezTo>
                  <a:cubicBezTo>
                    <a:pt x="17" y="2"/>
                    <a:pt x="14" y="3"/>
                    <a:pt x="1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5" name="Freeform 1562"/>
            <p:cNvSpPr>
              <a:spLocks/>
            </p:cNvSpPr>
            <p:nvPr userDrawn="1"/>
          </p:nvSpPr>
          <p:spPr bwMode="auto">
            <a:xfrm>
              <a:off x="395" y="327"/>
              <a:ext cx="16" cy="26"/>
            </a:xfrm>
            <a:custGeom>
              <a:avLst/>
              <a:gdLst>
                <a:gd name="T0" fmla="*/ 9 w 37"/>
                <a:gd name="T1" fmla="*/ 0 h 57"/>
                <a:gd name="T2" fmla="*/ 9 w 37"/>
                <a:gd name="T3" fmla="*/ 0 h 57"/>
                <a:gd name="T4" fmla="*/ 19 w 37"/>
                <a:gd name="T5" fmla="*/ 36 h 57"/>
                <a:gd name="T6" fmla="*/ 4 w 37"/>
                <a:gd name="T7" fmla="*/ 1 h 57"/>
                <a:gd name="T8" fmla="*/ 0 w 37"/>
                <a:gd name="T9" fmla="*/ 8 h 57"/>
                <a:gd name="T10" fmla="*/ 12 w 37"/>
                <a:gd name="T11" fmla="*/ 50 h 57"/>
                <a:gd name="T12" fmla="*/ 27 w 37"/>
                <a:gd name="T13" fmla="*/ 57 h 57"/>
                <a:gd name="T14" fmla="*/ 35 w 37"/>
                <a:gd name="T15" fmla="*/ 43 h 57"/>
                <a:gd name="T16" fmla="*/ 16 w 37"/>
                <a:gd name="T17" fmla="*/ 1 h 57"/>
                <a:gd name="T18" fmla="*/ 9 w 37"/>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57">
                  <a:moveTo>
                    <a:pt x="9" y="0"/>
                  </a:moveTo>
                  <a:lnTo>
                    <a:pt x="9" y="0"/>
                  </a:lnTo>
                  <a:cubicBezTo>
                    <a:pt x="11" y="8"/>
                    <a:pt x="18" y="32"/>
                    <a:pt x="19" y="36"/>
                  </a:cubicBezTo>
                  <a:cubicBezTo>
                    <a:pt x="15" y="29"/>
                    <a:pt x="7" y="8"/>
                    <a:pt x="4" y="1"/>
                  </a:cubicBezTo>
                  <a:cubicBezTo>
                    <a:pt x="3" y="4"/>
                    <a:pt x="1" y="6"/>
                    <a:pt x="0" y="8"/>
                  </a:cubicBezTo>
                  <a:cubicBezTo>
                    <a:pt x="2" y="19"/>
                    <a:pt x="11" y="46"/>
                    <a:pt x="12" y="50"/>
                  </a:cubicBezTo>
                  <a:cubicBezTo>
                    <a:pt x="14" y="56"/>
                    <a:pt x="23" y="54"/>
                    <a:pt x="27" y="57"/>
                  </a:cubicBezTo>
                  <a:cubicBezTo>
                    <a:pt x="29" y="54"/>
                    <a:pt x="37" y="50"/>
                    <a:pt x="35" y="43"/>
                  </a:cubicBezTo>
                  <a:cubicBezTo>
                    <a:pt x="32" y="34"/>
                    <a:pt x="21" y="9"/>
                    <a:pt x="16" y="1"/>
                  </a:cubicBezTo>
                  <a:cubicBezTo>
                    <a:pt x="15" y="1"/>
                    <a:pt x="11" y="1"/>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6" name="Freeform 1563"/>
            <p:cNvSpPr>
              <a:spLocks/>
            </p:cNvSpPr>
            <p:nvPr userDrawn="1"/>
          </p:nvSpPr>
          <p:spPr bwMode="auto">
            <a:xfrm>
              <a:off x="405" y="320"/>
              <a:ext cx="21" cy="29"/>
            </a:xfrm>
            <a:custGeom>
              <a:avLst/>
              <a:gdLst>
                <a:gd name="T0" fmla="*/ 14 w 47"/>
                <a:gd name="T1" fmla="*/ 2 h 63"/>
                <a:gd name="T2" fmla="*/ 14 w 47"/>
                <a:gd name="T3" fmla="*/ 2 h 63"/>
                <a:gd name="T4" fmla="*/ 3 w 47"/>
                <a:gd name="T5" fmla="*/ 0 h 63"/>
                <a:gd name="T6" fmla="*/ 28 w 47"/>
                <a:gd name="T7" fmla="*/ 40 h 63"/>
                <a:gd name="T8" fmla="*/ 2 w 47"/>
                <a:gd name="T9" fmla="*/ 8 h 63"/>
                <a:gd name="T10" fmla="*/ 0 w 47"/>
                <a:gd name="T11" fmla="*/ 15 h 63"/>
                <a:gd name="T12" fmla="*/ 25 w 47"/>
                <a:gd name="T13" fmla="*/ 59 h 63"/>
                <a:gd name="T14" fmla="*/ 40 w 47"/>
                <a:gd name="T15" fmla="*/ 62 h 63"/>
                <a:gd name="T16" fmla="*/ 45 w 47"/>
                <a:gd name="T17" fmla="*/ 48 h 63"/>
                <a:gd name="T18" fmla="*/ 14 w 47"/>
                <a:gd name="T19"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3">
                  <a:moveTo>
                    <a:pt x="14" y="2"/>
                  </a:moveTo>
                  <a:lnTo>
                    <a:pt x="14" y="2"/>
                  </a:lnTo>
                  <a:cubicBezTo>
                    <a:pt x="11" y="2"/>
                    <a:pt x="7" y="2"/>
                    <a:pt x="3" y="0"/>
                  </a:cubicBezTo>
                  <a:cubicBezTo>
                    <a:pt x="4" y="1"/>
                    <a:pt x="24" y="31"/>
                    <a:pt x="28" y="40"/>
                  </a:cubicBezTo>
                  <a:cubicBezTo>
                    <a:pt x="23" y="36"/>
                    <a:pt x="7" y="14"/>
                    <a:pt x="2" y="8"/>
                  </a:cubicBezTo>
                  <a:cubicBezTo>
                    <a:pt x="2" y="10"/>
                    <a:pt x="0" y="12"/>
                    <a:pt x="0" y="15"/>
                  </a:cubicBezTo>
                  <a:cubicBezTo>
                    <a:pt x="3" y="21"/>
                    <a:pt x="23" y="57"/>
                    <a:pt x="25" y="59"/>
                  </a:cubicBezTo>
                  <a:cubicBezTo>
                    <a:pt x="30" y="63"/>
                    <a:pt x="35" y="60"/>
                    <a:pt x="40" y="62"/>
                  </a:cubicBezTo>
                  <a:cubicBezTo>
                    <a:pt x="42" y="58"/>
                    <a:pt x="47" y="55"/>
                    <a:pt x="45" y="48"/>
                  </a:cubicBezTo>
                  <a:cubicBezTo>
                    <a:pt x="44" y="42"/>
                    <a:pt x="18" y="7"/>
                    <a:pt x="1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7" name="Freeform 1564"/>
            <p:cNvSpPr>
              <a:spLocks/>
            </p:cNvSpPr>
            <p:nvPr userDrawn="1"/>
          </p:nvSpPr>
          <p:spPr bwMode="auto">
            <a:xfrm>
              <a:off x="363" y="314"/>
              <a:ext cx="11" cy="19"/>
            </a:xfrm>
            <a:custGeom>
              <a:avLst/>
              <a:gdLst>
                <a:gd name="T0" fmla="*/ 1 w 24"/>
                <a:gd name="T1" fmla="*/ 30 h 43"/>
                <a:gd name="T2" fmla="*/ 1 w 24"/>
                <a:gd name="T3" fmla="*/ 30 h 43"/>
                <a:gd name="T4" fmla="*/ 9 w 24"/>
                <a:gd name="T5" fmla="*/ 43 h 43"/>
                <a:gd name="T6" fmla="*/ 21 w 24"/>
                <a:gd name="T7" fmla="*/ 35 h 43"/>
                <a:gd name="T8" fmla="*/ 24 w 24"/>
                <a:gd name="T9" fmla="*/ 4 h 43"/>
                <a:gd name="T10" fmla="*/ 19 w 24"/>
                <a:gd name="T11" fmla="*/ 6 h 43"/>
                <a:gd name="T12" fmla="*/ 11 w 24"/>
                <a:gd name="T13" fmla="*/ 27 h 43"/>
                <a:gd name="T14" fmla="*/ 14 w 24"/>
                <a:gd name="T15" fmla="*/ 4 h 43"/>
                <a:gd name="T16" fmla="*/ 10 w 24"/>
                <a:gd name="T17" fmla="*/ 0 h 43"/>
                <a:gd name="T18" fmla="*/ 1 w 24"/>
                <a:gd name="T19"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3">
                  <a:moveTo>
                    <a:pt x="1" y="30"/>
                  </a:moveTo>
                  <a:lnTo>
                    <a:pt x="1" y="30"/>
                  </a:lnTo>
                  <a:cubicBezTo>
                    <a:pt x="0" y="37"/>
                    <a:pt x="6" y="38"/>
                    <a:pt x="9" y="43"/>
                  </a:cubicBezTo>
                  <a:cubicBezTo>
                    <a:pt x="13" y="40"/>
                    <a:pt x="21" y="39"/>
                    <a:pt x="21" y="35"/>
                  </a:cubicBezTo>
                  <a:cubicBezTo>
                    <a:pt x="22" y="29"/>
                    <a:pt x="24" y="11"/>
                    <a:pt x="24" y="4"/>
                  </a:cubicBezTo>
                  <a:cubicBezTo>
                    <a:pt x="22" y="5"/>
                    <a:pt x="20" y="5"/>
                    <a:pt x="19" y="6"/>
                  </a:cubicBezTo>
                  <a:cubicBezTo>
                    <a:pt x="17" y="11"/>
                    <a:pt x="13" y="23"/>
                    <a:pt x="11" y="27"/>
                  </a:cubicBezTo>
                  <a:cubicBezTo>
                    <a:pt x="12" y="21"/>
                    <a:pt x="14" y="4"/>
                    <a:pt x="14" y="4"/>
                  </a:cubicBezTo>
                  <a:cubicBezTo>
                    <a:pt x="14" y="4"/>
                    <a:pt x="11" y="1"/>
                    <a:pt x="10" y="0"/>
                  </a:cubicBezTo>
                  <a:cubicBezTo>
                    <a:pt x="7" y="8"/>
                    <a:pt x="4" y="19"/>
                    <a:pt x="1" y="3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8" name="Freeform 1565"/>
            <p:cNvSpPr>
              <a:spLocks/>
            </p:cNvSpPr>
            <p:nvPr userDrawn="1"/>
          </p:nvSpPr>
          <p:spPr bwMode="auto">
            <a:xfrm>
              <a:off x="375" y="313"/>
              <a:ext cx="10" cy="20"/>
            </a:xfrm>
            <a:custGeom>
              <a:avLst/>
              <a:gdLst>
                <a:gd name="T0" fmla="*/ 8 w 23"/>
                <a:gd name="T1" fmla="*/ 3 h 46"/>
                <a:gd name="T2" fmla="*/ 8 w 23"/>
                <a:gd name="T3" fmla="*/ 3 h 46"/>
                <a:gd name="T4" fmla="*/ 6 w 23"/>
                <a:gd name="T5" fmla="*/ 0 h 46"/>
                <a:gd name="T6" fmla="*/ 2 w 23"/>
                <a:gd name="T7" fmla="*/ 6 h 46"/>
                <a:gd name="T8" fmla="*/ 0 w 23"/>
                <a:gd name="T9" fmla="*/ 36 h 46"/>
                <a:gd name="T10" fmla="*/ 11 w 23"/>
                <a:gd name="T11" fmla="*/ 46 h 46"/>
                <a:gd name="T12" fmla="*/ 23 w 23"/>
                <a:gd name="T13" fmla="*/ 35 h 46"/>
                <a:gd name="T14" fmla="*/ 19 w 23"/>
                <a:gd name="T15" fmla="*/ 8 h 46"/>
                <a:gd name="T16" fmla="*/ 17 w 23"/>
                <a:gd name="T17" fmla="*/ 10 h 46"/>
                <a:gd name="T18" fmla="*/ 13 w 23"/>
                <a:gd name="T19" fmla="*/ 6 h 46"/>
                <a:gd name="T20" fmla="*/ 11 w 23"/>
                <a:gd name="T21" fmla="*/ 29 h 46"/>
                <a:gd name="T22" fmla="*/ 8 w 23"/>
                <a:gd name="T23"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46">
                  <a:moveTo>
                    <a:pt x="8" y="3"/>
                  </a:moveTo>
                  <a:lnTo>
                    <a:pt x="8" y="3"/>
                  </a:lnTo>
                  <a:cubicBezTo>
                    <a:pt x="7" y="2"/>
                    <a:pt x="6" y="2"/>
                    <a:pt x="6" y="0"/>
                  </a:cubicBezTo>
                  <a:cubicBezTo>
                    <a:pt x="5" y="3"/>
                    <a:pt x="3" y="5"/>
                    <a:pt x="2" y="6"/>
                  </a:cubicBezTo>
                  <a:cubicBezTo>
                    <a:pt x="2" y="11"/>
                    <a:pt x="0" y="33"/>
                    <a:pt x="0" y="36"/>
                  </a:cubicBezTo>
                  <a:cubicBezTo>
                    <a:pt x="0" y="42"/>
                    <a:pt x="6" y="43"/>
                    <a:pt x="11" y="46"/>
                  </a:cubicBezTo>
                  <a:cubicBezTo>
                    <a:pt x="16" y="42"/>
                    <a:pt x="23" y="41"/>
                    <a:pt x="23" y="35"/>
                  </a:cubicBezTo>
                  <a:cubicBezTo>
                    <a:pt x="22" y="27"/>
                    <a:pt x="20" y="14"/>
                    <a:pt x="19" y="8"/>
                  </a:cubicBezTo>
                  <a:cubicBezTo>
                    <a:pt x="19" y="8"/>
                    <a:pt x="18" y="9"/>
                    <a:pt x="17" y="10"/>
                  </a:cubicBezTo>
                  <a:cubicBezTo>
                    <a:pt x="15" y="7"/>
                    <a:pt x="14" y="7"/>
                    <a:pt x="13" y="6"/>
                  </a:cubicBezTo>
                  <a:cubicBezTo>
                    <a:pt x="12" y="9"/>
                    <a:pt x="12" y="21"/>
                    <a:pt x="11" y="29"/>
                  </a:cubicBezTo>
                  <a:cubicBezTo>
                    <a:pt x="9" y="21"/>
                    <a:pt x="9" y="11"/>
                    <a:pt x="8"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9" name="Freeform 1566"/>
            <p:cNvSpPr>
              <a:spLocks/>
            </p:cNvSpPr>
            <p:nvPr userDrawn="1"/>
          </p:nvSpPr>
          <p:spPr bwMode="auto">
            <a:xfrm>
              <a:off x="387" y="313"/>
              <a:ext cx="1" cy="6"/>
            </a:xfrm>
            <a:custGeom>
              <a:avLst/>
              <a:gdLst>
                <a:gd name="T0" fmla="*/ 1 w 4"/>
                <a:gd name="T1" fmla="*/ 0 h 12"/>
                <a:gd name="T2" fmla="*/ 1 w 4"/>
                <a:gd name="T3" fmla="*/ 0 h 12"/>
                <a:gd name="T4" fmla="*/ 0 w 4"/>
                <a:gd name="T5" fmla="*/ 1 h 12"/>
                <a:gd name="T6" fmla="*/ 4 w 4"/>
                <a:gd name="T7" fmla="*/ 12 h 12"/>
                <a:gd name="T8" fmla="*/ 1 w 4"/>
                <a:gd name="T9" fmla="*/ 0 h 12"/>
              </a:gdLst>
              <a:ahLst/>
              <a:cxnLst>
                <a:cxn ang="0">
                  <a:pos x="T0" y="T1"/>
                </a:cxn>
                <a:cxn ang="0">
                  <a:pos x="T2" y="T3"/>
                </a:cxn>
                <a:cxn ang="0">
                  <a:pos x="T4" y="T5"/>
                </a:cxn>
                <a:cxn ang="0">
                  <a:pos x="T6" y="T7"/>
                </a:cxn>
                <a:cxn ang="0">
                  <a:pos x="T8" y="T9"/>
                </a:cxn>
              </a:cxnLst>
              <a:rect l="0" t="0" r="r" b="b"/>
              <a:pathLst>
                <a:path w="4" h="12">
                  <a:moveTo>
                    <a:pt x="1" y="0"/>
                  </a:moveTo>
                  <a:lnTo>
                    <a:pt x="1" y="0"/>
                  </a:lnTo>
                  <a:lnTo>
                    <a:pt x="0" y="1"/>
                  </a:lnTo>
                  <a:lnTo>
                    <a:pt x="4" y="1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0" name="Freeform 1567"/>
            <p:cNvSpPr>
              <a:spLocks/>
            </p:cNvSpPr>
            <p:nvPr userDrawn="1"/>
          </p:nvSpPr>
          <p:spPr bwMode="auto">
            <a:xfrm>
              <a:off x="384" y="312"/>
              <a:ext cx="13" cy="19"/>
            </a:xfrm>
            <a:custGeom>
              <a:avLst/>
              <a:gdLst>
                <a:gd name="T0" fmla="*/ 8 w 29"/>
                <a:gd name="T1" fmla="*/ 0 h 42"/>
                <a:gd name="T2" fmla="*/ 8 w 29"/>
                <a:gd name="T3" fmla="*/ 0 h 42"/>
                <a:gd name="T4" fmla="*/ 13 w 29"/>
                <a:gd name="T5" fmla="*/ 24 h 42"/>
                <a:gd name="T6" fmla="*/ 4 w 29"/>
                <a:gd name="T7" fmla="*/ 4 h 42"/>
                <a:gd name="T8" fmla="*/ 0 w 29"/>
                <a:gd name="T9" fmla="*/ 7 h 42"/>
                <a:gd name="T10" fmla="*/ 5 w 29"/>
                <a:gd name="T11" fmla="*/ 35 h 42"/>
                <a:gd name="T12" fmla="*/ 19 w 29"/>
                <a:gd name="T13" fmla="*/ 42 h 42"/>
                <a:gd name="T14" fmla="*/ 25 w 29"/>
                <a:gd name="T15" fmla="*/ 25 h 42"/>
                <a:gd name="T16" fmla="*/ 15 w 29"/>
                <a:gd name="T17" fmla="*/ 3 h 42"/>
                <a:gd name="T18" fmla="*/ 8 w 29"/>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2">
                  <a:moveTo>
                    <a:pt x="8" y="0"/>
                  </a:moveTo>
                  <a:lnTo>
                    <a:pt x="8" y="0"/>
                  </a:lnTo>
                  <a:cubicBezTo>
                    <a:pt x="10" y="7"/>
                    <a:pt x="13" y="19"/>
                    <a:pt x="13" y="24"/>
                  </a:cubicBezTo>
                  <a:cubicBezTo>
                    <a:pt x="10" y="18"/>
                    <a:pt x="6" y="9"/>
                    <a:pt x="4" y="4"/>
                  </a:cubicBezTo>
                  <a:lnTo>
                    <a:pt x="0" y="7"/>
                  </a:lnTo>
                  <a:cubicBezTo>
                    <a:pt x="1" y="14"/>
                    <a:pt x="4" y="31"/>
                    <a:pt x="5" y="35"/>
                  </a:cubicBezTo>
                  <a:cubicBezTo>
                    <a:pt x="7" y="41"/>
                    <a:pt x="14" y="40"/>
                    <a:pt x="19" y="42"/>
                  </a:cubicBezTo>
                  <a:cubicBezTo>
                    <a:pt x="22" y="37"/>
                    <a:pt x="29" y="34"/>
                    <a:pt x="25" y="25"/>
                  </a:cubicBezTo>
                  <a:cubicBezTo>
                    <a:pt x="23" y="20"/>
                    <a:pt x="16" y="6"/>
                    <a:pt x="15" y="3"/>
                  </a:cubicBezTo>
                  <a:cubicBezTo>
                    <a:pt x="13" y="2"/>
                    <a:pt x="11" y="3"/>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1" name="Freeform 1568"/>
            <p:cNvSpPr>
              <a:spLocks/>
            </p:cNvSpPr>
            <p:nvPr userDrawn="1"/>
          </p:nvSpPr>
          <p:spPr bwMode="auto">
            <a:xfrm>
              <a:off x="365" y="311"/>
              <a:ext cx="2" cy="9"/>
            </a:xfrm>
            <a:custGeom>
              <a:avLst/>
              <a:gdLst>
                <a:gd name="T0" fmla="*/ 5 w 5"/>
                <a:gd name="T1" fmla="*/ 3 h 20"/>
                <a:gd name="T2" fmla="*/ 5 w 5"/>
                <a:gd name="T3" fmla="*/ 3 h 20"/>
                <a:gd name="T4" fmla="*/ 5 w 5"/>
                <a:gd name="T5" fmla="*/ 0 h 20"/>
                <a:gd name="T6" fmla="*/ 0 w 5"/>
                <a:gd name="T7" fmla="*/ 2 h 20"/>
                <a:gd name="T8" fmla="*/ 0 w 5"/>
                <a:gd name="T9" fmla="*/ 20 h 20"/>
                <a:gd name="T10" fmla="*/ 5 w 5"/>
                <a:gd name="T11" fmla="*/ 3 h 20"/>
              </a:gdLst>
              <a:ahLst/>
              <a:cxnLst>
                <a:cxn ang="0">
                  <a:pos x="T0" y="T1"/>
                </a:cxn>
                <a:cxn ang="0">
                  <a:pos x="T2" y="T3"/>
                </a:cxn>
                <a:cxn ang="0">
                  <a:pos x="T4" y="T5"/>
                </a:cxn>
                <a:cxn ang="0">
                  <a:pos x="T6" y="T7"/>
                </a:cxn>
                <a:cxn ang="0">
                  <a:pos x="T8" y="T9"/>
                </a:cxn>
                <a:cxn ang="0">
                  <a:pos x="T10" y="T11"/>
                </a:cxn>
              </a:cxnLst>
              <a:rect l="0" t="0" r="r" b="b"/>
              <a:pathLst>
                <a:path w="5" h="20">
                  <a:moveTo>
                    <a:pt x="5" y="3"/>
                  </a:moveTo>
                  <a:lnTo>
                    <a:pt x="5" y="3"/>
                  </a:lnTo>
                  <a:cubicBezTo>
                    <a:pt x="5" y="2"/>
                    <a:pt x="4" y="1"/>
                    <a:pt x="5" y="0"/>
                  </a:cubicBezTo>
                  <a:cubicBezTo>
                    <a:pt x="4" y="1"/>
                    <a:pt x="2" y="2"/>
                    <a:pt x="0" y="2"/>
                  </a:cubicBezTo>
                  <a:lnTo>
                    <a:pt x="0" y="20"/>
                  </a:lnTo>
                  <a:lnTo>
                    <a:pt x="5"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2" name="Freeform 1569"/>
            <p:cNvSpPr>
              <a:spLocks/>
            </p:cNvSpPr>
            <p:nvPr userDrawn="1"/>
          </p:nvSpPr>
          <p:spPr bwMode="auto">
            <a:xfrm>
              <a:off x="392" y="309"/>
              <a:ext cx="14" cy="18"/>
            </a:xfrm>
            <a:custGeom>
              <a:avLst/>
              <a:gdLst>
                <a:gd name="T0" fmla="*/ 13 w 32"/>
                <a:gd name="T1" fmla="*/ 0 h 39"/>
                <a:gd name="T2" fmla="*/ 13 w 32"/>
                <a:gd name="T3" fmla="*/ 0 h 39"/>
                <a:gd name="T4" fmla="*/ 9 w 32"/>
                <a:gd name="T5" fmla="*/ 5 h 39"/>
                <a:gd name="T6" fmla="*/ 18 w 32"/>
                <a:gd name="T7" fmla="*/ 25 h 39"/>
                <a:gd name="T8" fmla="*/ 6 w 32"/>
                <a:gd name="T9" fmla="*/ 8 h 39"/>
                <a:gd name="T10" fmla="*/ 0 w 32"/>
                <a:gd name="T11" fmla="*/ 9 h 39"/>
                <a:gd name="T12" fmla="*/ 11 w 32"/>
                <a:gd name="T13" fmla="*/ 34 h 39"/>
                <a:gd name="T14" fmla="*/ 26 w 32"/>
                <a:gd name="T15" fmla="*/ 39 h 39"/>
                <a:gd name="T16" fmla="*/ 29 w 32"/>
                <a:gd name="T17" fmla="*/ 25 h 39"/>
                <a:gd name="T18" fmla="*/ 13 w 32"/>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9">
                  <a:moveTo>
                    <a:pt x="13" y="0"/>
                  </a:moveTo>
                  <a:lnTo>
                    <a:pt x="13" y="0"/>
                  </a:lnTo>
                  <a:cubicBezTo>
                    <a:pt x="12" y="2"/>
                    <a:pt x="10" y="3"/>
                    <a:pt x="9" y="5"/>
                  </a:cubicBezTo>
                  <a:cubicBezTo>
                    <a:pt x="12" y="11"/>
                    <a:pt x="16" y="20"/>
                    <a:pt x="18" y="25"/>
                  </a:cubicBezTo>
                  <a:cubicBezTo>
                    <a:pt x="15" y="23"/>
                    <a:pt x="8" y="11"/>
                    <a:pt x="6" y="8"/>
                  </a:cubicBezTo>
                  <a:cubicBezTo>
                    <a:pt x="4" y="8"/>
                    <a:pt x="2" y="9"/>
                    <a:pt x="0" y="9"/>
                  </a:cubicBezTo>
                  <a:cubicBezTo>
                    <a:pt x="2" y="15"/>
                    <a:pt x="6" y="24"/>
                    <a:pt x="11" y="34"/>
                  </a:cubicBezTo>
                  <a:cubicBezTo>
                    <a:pt x="14" y="39"/>
                    <a:pt x="21" y="38"/>
                    <a:pt x="26" y="39"/>
                  </a:cubicBezTo>
                  <a:cubicBezTo>
                    <a:pt x="28" y="33"/>
                    <a:pt x="32" y="30"/>
                    <a:pt x="29" y="25"/>
                  </a:cubicBezTo>
                  <a:cubicBezTo>
                    <a:pt x="26" y="18"/>
                    <a:pt x="17" y="6"/>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3" name="Freeform 1570"/>
            <p:cNvSpPr>
              <a:spLocks/>
            </p:cNvSpPr>
            <p:nvPr userDrawn="1"/>
          </p:nvSpPr>
          <p:spPr bwMode="auto">
            <a:xfrm>
              <a:off x="397" y="305"/>
              <a:ext cx="18" cy="15"/>
            </a:xfrm>
            <a:custGeom>
              <a:avLst/>
              <a:gdLst>
                <a:gd name="T0" fmla="*/ 14 w 40"/>
                <a:gd name="T1" fmla="*/ 0 h 33"/>
                <a:gd name="T2" fmla="*/ 14 w 40"/>
                <a:gd name="T3" fmla="*/ 0 h 33"/>
                <a:gd name="T4" fmla="*/ 10 w 40"/>
                <a:gd name="T5" fmla="*/ 2 h 33"/>
                <a:gd name="T6" fmla="*/ 24 w 40"/>
                <a:gd name="T7" fmla="*/ 19 h 33"/>
                <a:gd name="T8" fmla="*/ 5 w 40"/>
                <a:gd name="T9" fmla="*/ 3 h 33"/>
                <a:gd name="T10" fmla="*/ 0 w 40"/>
                <a:gd name="T11" fmla="*/ 1 h 33"/>
                <a:gd name="T12" fmla="*/ 1 w 40"/>
                <a:gd name="T13" fmla="*/ 6 h 33"/>
                <a:gd name="T14" fmla="*/ 18 w 40"/>
                <a:gd name="T15" fmla="*/ 28 h 33"/>
                <a:gd name="T16" fmla="*/ 35 w 40"/>
                <a:gd name="T17" fmla="*/ 33 h 33"/>
                <a:gd name="T18" fmla="*/ 35 w 40"/>
                <a:gd name="T19" fmla="*/ 15 h 33"/>
                <a:gd name="T20" fmla="*/ 14 w 40"/>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3">
                  <a:moveTo>
                    <a:pt x="14" y="0"/>
                  </a:moveTo>
                  <a:lnTo>
                    <a:pt x="14" y="0"/>
                  </a:lnTo>
                  <a:cubicBezTo>
                    <a:pt x="12" y="1"/>
                    <a:pt x="11" y="1"/>
                    <a:pt x="10" y="2"/>
                  </a:cubicBezTo>
                  <a:cubicBezTo>
                    <a:pt x="15" y="6"/>
                    <a:pt x="19" y="13"/>
                    <a:pt x="24" y="19"/>
                  </a:cubicBezTo>
                  <a:cubicBezTo>
                    <a:pt x="19" y="15"/>
                    <a:pt x="6" y="4"/>
                    <a:pt x="5" y="3"/>
                  </a:cubicBezTo>
                  <a:cubicBezTo>
                    <a:pt x="3" y="3"/>
                    <a:pt x="2" y="2"/>
                    <a:pt x="0" y="1"/>
                  </a:cubicBezTo>
                  <a:cubicBezTo>
                    <a:pt x="1" y="3"/>
                    <a:pt x="1" y="5"/>
                    <a:pt x="1" y="6"/>
                  </a:cubicBezTo>
                  <a:cubicBezTo>
                    <a:pt x="4" y="11"/>
                    <a:pt x="14" y="24"/>
                    <a:pt x="18" y="28"/>
                  </a:cubicBezTo>
                  <a:cubicBezTo>
                    <a:pt x="22" y="32"/>
                    <a:pt x="28" y="32"/>
                    <a:pt x="35" y="33"/>
                  </a:cubicBezTo>
                  <a:cubicBezTo>
                    <a:pt x="37" y="26"/>
                    <a:pt x="40" y="20"/>
                    <a:pt x="35" y="15"/>
                  </a:cubicBezTo>
                  <a:cubicBezTo>
                    <a:pt x="32" y="11"/>
                    <a:pt x="16" y="1"/>
                    <a:pt x="1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4" name="Freeform 1571"/>
            <p:cNvSpPr>
              <a:spLocks/>
            </p:cNvSpPr>
            <p:nvPr userDrawn="1"/>
          </p:nvSpPr>
          <p:spPr bwMode="auto">
            <a:xfrm>
              <a:off x="405" y="299"/>
              <a:ext cx="18" cy="13"/>
            </a:xfrm>
            <a:custGeom>
              <a:avLst/>
              <a:gdLst>
                <a:gd name="T0" fmla="*/ 31 w 40"/>
                <a:gd name="T1" fmla="*/ 6 h 27"/>
                <a:gd name="T2" fmla="*/ 31 w 40"/>
                <a:gd name="T3" fmla="*/ 6 h 27"/>
                <a:gd name="T4" fmla="*/ 4 w 40"/>
                <a:gd name="T5" fmla="*/ 0 h 27"/>
                <a:gd name="T6" fmla="*/ 5 w 40"/>
                <a:gd name="T7" fmla="*/ 5 h 27"/>
                <a:gd name="T8" fmla="*/ 25 w 40"/>
                <a:gd name="T9" fmla="*/ 14 h 27"/>
                <a:gd name="T10" fmla="*/ 5 w 40"/>
                <a:gd name="T11" fmla="*/ 10 h 27"/>
                <a:gd name="T12" fmla="*/ 0 w 40"/>
                <a:gd name="T13" fmla="*/ 12 h 27"/>
                <a:gd name="T14" fmla="*/ 21 w 40"/>
                <a:gd name="T15" fmla="*/ 23 h 27"/>
                <a:gd name="T16" fmla="*/ 40 w 40"/>
                <a:gd name="T17" fmla="*/ 21 h 27"/>
                <a:gd name="T18" fmla="*/ 31 w 40"/>
                <a:gd name="T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27">
                  <a:moveTo>
                    <a:pt x="31" y="6"/>
                  </a:moveTo>
                  <a:lnTo>
                    <a:pt x="31" y="6"/>
                  </a:lnTo>
                  <a:cubicBezTo>
                    <a:pt x="28" y="5"/>
                    <a:pt x="4" y="0"/>
                    <a:pt x="4" y="0"/>
                  </a:cubicBezTo>
                  <a:cubicBezTo>
                    <a:pt x="4" y="2"/>
                    <a:pt x="4" y="3"/>
                    <a:pt x="5" y="5"/>
                  </a:cubicBezTo>
                  <a:cubicBezTo>
                    <a:pt x="12" y="8"/>
                    <a:pt x="19" y="12"/>
                    <a:pt x="25" y="14"/>
                  </a:cubicBezTo>
                  <a:cubicBezTo>
                    <a:pt x="17" y="14"/>
                    <a:pt x="6" y="10"/>
                    <a:pt x="5" y="10"/>
                  </a:cubicBezTo>
                  <a:cubicBezTo>
                    <a:pt x="3" y="10"/>
                    <a:pt x="0" y="12"/>
                    <a:pt x="0" y="12"/>
                  </a:cubicBezTo>
                  <a:cubicBezTo>
                    <a:pt x="5" y="14"/>
                    <a:pt x="13" y="20"/>
                    <a:pt x="21" y="23"/>
                  </a:cubicBezTo>
                  <a:cubicBezTo>
                    <a:pt x="28" y="27"/>
                    <a:pt x="37" y="23"/>
                    <a:pt x="40" y="21"/>
                  </a:cubicBezTo>
                  <a:cubicBezTo>
                    <a:pt x="40" y="15"/>
                    <a:pt x="38" y="8"/>
                    <a:pt x="31"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5" name="Freeform 1572"/>
            <p:cNvSpPr>
              <a:spLocks/>
            </p:cNvSpPr>
            <p:nvPr userDrawn="1"/>
          </p:nvSpPr>
          <p:spPr bwMode="auto">
            <a:xfrm>
              <a:off x="429" y="298"/>
              <a:ext cx="10" cy="1"/>
            </a:xfrm>
            <a:custGeom>
              <a:avLst/>
              <a:gdLst>
                <a:gd name="T0" fmla="*/ 23 w 23"/>
                <a:gd name="T1" fmla="*/ 2 h 3"/>
                <a:gd name="T2" fmla="*/ 23 w 23"/>
                <a:gd name="T3" fmla="*/ 2 h 3"/>
                <a:gd name="T4" fmla="*/ 0 w 23"/>
                <a:gd name="T5" fmla="*/ 0 h 3"/>
                <a:gd name="T6" fmla="*/ 0 w 23"/>
                <a:gd name="T7" fmla="*/ 2 h 3"/>
                <a:gd name="T8" fmla="*/ 23 w 23"/>
                <a:gd name="T9" fmla="*/ 2 h 3"/>
              </a:gdLst>
              <a:ahLst/>
              <a:cxnLst>
                <a:cxn ang="0">
                  <a:pos x="T0" y="T1"/>
                </a:cxn>
                <a:cxn ang="0">
                  <a:pos x="T2" y="T3"/>
                </a:cxn>
                <a:cxn ang="0">
                  <a:pos x="T4" y="T5"/>
                </a:cxn>
                <a:cxn ang="0">
                  <a:pos x="T6" y="T7"/>
                </a:cxn>
                <a:cxn ang="0">
                  <a:pos x="T8" y="T9"/>
                </a:cxn>
              </a:cxnLst>
              <a:rect l="0" t="0" r="r" b="b"/>
              <a:pathLst>
                <a:path w="23" h="3">
                  <a:moveTo>
                    <a:pt x="23" y="2"/>
                  </a:moveTo>
                  <a:lnTo>
                    <a:pt x="23" y="2"/>
                  </a:lnTo>
                  <a:cubicBezTo>
                    <a:pt x="12" y="0"/>
                    <a:pt x="4" y="0"/>
                    <a:pt x="0" y="0"/>
                  </a:cubicBezTo>
                  <a:cubicBezTo>
                    <a:pt x="1" y="1"/>
                    <a:pt x="0" y="2"/>
                    <a:pt x="0" y="2"/>
                  </a:cubicBezTo>
                  <a:cubicBezTo>
                    <a:pt x="7" y="3"/>
                    <a:pt x="12" y="2"/>
                    <a:pt x="2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6" name="Freeform 1573"/>
            <p:cNvSpPr>
              <a:spLocks/>
            </p:cNvSpPr>
            <p:nvPr userDrawn="1"/>
          </p:nvSpPr>
          <p:spPr bwMode="auto">
            <a:xfrm>
              <a:off x="424" y="293"/>
              <a:ext cx="38" cy="12"/>
            </a:xfrm>
            <a:custGeom>
              <a:avLst/>
              <a:gdLst>
                <a:gd name="T0" fmla="*/ 84 w 84"/>
                <a:gd name="T1" fmla="*/ 12 h 27"/>
                <a:gd name="T2" fmla="*/ 84 w 84"/>
                <a:gd name="T3" fmla="*/ 12 h 27"/>
                <a:gd name="T4" fmla="*/ 49 w 84"/>
                <a:gd name="T5" fmla="*/ 0 h 27"/>
                <a:gd name="T6" fmla="*/ 5 w 84"/>
                <a:gd name="T7" fmla="*/ 2 h 27"/>
                <a:gd name="T8" fmla="*/ 10 w 84"/>
                <a:gd name="T9" fmla="*/ 9 h 27"/>
                <a:gd name="T10" fmla="*/ 50 w 84"/>
                <a:gd name="T11" fmla="*/ 13 h 27"/>
                <a:gd name="T12" fmla="*/ 9 w 84"/>
                <a:gd name="T13" fmla="*/ 14 h 27"/>
                <a:gd name="T14" fmla="*/ 0 w 84"/>
                <a:gd name="T15" fmla="*/ 20 h 27"/>
                <a:gd name="T16" fmla="*/ 50 w 84"/>
                <a:gd name="T17" fmla="*/ 26 h 27"/>
                <a:gd name="T18" fmla="*/ 84 w 84"/>
                <a:gd name="T1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7">
                  <a:moveTo>
                    <a:pt x="84" y="12"/>
                  </a:moveTo>
                  <a:lnTo>
                    <a:pt x="84" y="12"/>
                  </a:lnTo>
                  <a:cubicBezTo>
                    <a:pt x="77" y="5"/>
                    <a:pt x="64" y="0"/>
                    <a:pt x="49" y="0"/>
                  </a:cubicBezTo>
                  <a:cubicBezTo>
                    <a:pt x="34" y="1"/>
                    <a:pt x="20" y="1"/>
                    <a:pt x="5" y="2"/>
                  </a:cubicBezTo>
                  <a:cubicBezTo>
                    <a:pt x="7" y="4"/>
                    <a:pt x="9" y="7"/>
                    <a:pt x="10" y="9"/>
                  </a:cubicBezTo>
                  <a:cubicBezTo>
                    <a:pt x="24" y="10"/>
                    <a:pt x="34" y="10"/>
                    <a:pt x="50" y="13"/>
                  </a:cubicBezTo>
                  <a:cubicBezTo>
                    <a:pt x="36" y="15"/>
                    <a:pt x="13" y="15"/>
                    <a:pt x="9" y="14"/>
                  </a:cubicBezTo>
                  <a:cubicBezTo>
                    <a:pt x="7" y="17"/>
                    <a:pt x="4" y="19"/>
                    <a:pt x="0" y="20"/>
                  </a:cubicBezTo>
                  <a:cubicBezTo>
                    <a:pt x="21" y="23"/>
                    <a:pt x="36" y="25"/>
                    <a:pt x="50" y="26"/>
                  </a:cubicBezTo>
                  <a:cubicBezTo>
                    <a:pt x="66" y="27"/>
                    <a:pt x="77" y="23"/>
                    <a:pt x="84" y="1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7" name="Freeform 1574"/>
            <p:cNvSpPr>
              <a:spLocks/>
            </p:cNvSpPr>
            <p:nvPr userDrawn="1"/>
          </p:nvSpPr>
          <p:spPr bwMode="auto">
            <a:xfrm>
              <a:off x="405" y="292"/>
              <a:ext cx="22" cy="10"/>
            </a:xfrm>
            <a:custGeom>
              <a:avLst/>
              <a:gdLst>
                <a:gd name="T0" fmla="*/ 38 w 51"/>
                <a:gd name="T1" fmla="*/ 2 h 22"/>
                <a:gd name="T2" fmla="*/ 38 w 51"/>
                <a:gd name="T3" fmla="*/ 2 h 22"/>
                <a:gd name="T4" fmla="*/ 9 w 51"/>
                <a:gd name="T5" fmla="*/ 1 h 22"/>
                <a:gd name="T6" fmla="*/ 5 w 51"/>
                <a:gd name="T7" fmla="*/ 5 h 22"/>
                <a:gd name="T8" fmla="*/ 28 w 51"/>
                <a:gd name="T9" fmla="*/ 10 h 22"/>
                <a:gd name="T10" fmla="*/ 0 w 51"/>
                <a:gd name="T11" fmla="*/ 9 h 22"/>
                <a:gd name="T12" fmla="*/ 4 w 51"/>
                <a:gd name="T13" fmla="*/ 15 h 22"/>
                <a:gd name="T14" fmla="*/ 33 w 51"/>
                <a:gd name="T15" fmla="*/ 20 h 22"/>
                <a:gd name="T16" fmla="*/ 51 w 51"/>
                <a:gd name="T17" fmla="*/ 13 h 22"/>
                <a:gd name="T18" fmla="*/ 38 w 51"/>
                <a:gd name="T1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22">
                  <a:moveTo>
                    <a:pt x="38" y="2"/>
                  </a:moveTo>
                  <a:lnTo>
                    <a:pt x="38" y="2"/>
                  </a:lnTo>
                  <a:cubicBezTo>
                    <a:pt x="31" y="1"/>
                    <a:pt x="15" y="0"/>
                    <a:pt x="9" y="1"/>
                  </a:cubicBezTo>
                  <a:cubicBezTo>
                    <a:pt x="8" y="2"/>
                    <a:pt x="6" y="4"/>
                    <a:pt x="5" y="5"/>
                  </a:cubicBezTo>
                  <a:cubicBezTo>
                    <a:pt x="10" y="7"/>
                    <a:pt x="21" y="8"/>
                    <a:pt x="28" y="10"/>
                  </a:cubicBezTo>
                  <a:cubicBezTo>
                    <a:pt x="21" y="11"/>
                    <a:pt x="7" y="9"/>
                    <a:pt x="0" y="9"/>
                  </a:cubicBezTo>
                  <a:cubicBezTo>
                    <a:pt x="2" y="11"/>
                    <a:pt x="3" y="13"/>
                    <a:pt x="4" y="15"/>
                  </a:cubicBezTo>
                  <a:cubicBezTo>
                    <a:pt x="10" y="17"/>
                    <a:pt x="33" y="20"/>
                    <a:pt x="33" y="20"/>
                  </a:cubicBezTo>
                  <a:cubicBezTo>
                    <a:pt x="44" y="22"/>
                    <a:pt x="48" y="18"/>
                    <a:pt x="51" y="13"/>
                  </a:cubicBezTo>
                  <a:cubicBezTo>
                    <a:pt x="49" y="7"/>
                    <a:pt x="44" y="2"/>
                    <a:pt x="38"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8" name="Freeform 1575"/>
            <p:cNvSpPr>
              <a:spLocks/>
            </p:cNvSpPr>
            <p:nvPr userDrawn="1"/>
          </p:nvSpPr>
          <p:spPr bwMode="auto">
            <a:xfrm>
              <a:off x="298" y="287"/>
              <a:ext cx="66" cy="89"/>
            </a:xfrm>
            <a:custGeom>
              <a:avLst/>
              <a:gdLst>
                <a:gd name="T0" fmla="*/ 73 w 146"/>
                <a:gd name="T1" fmla="*/ 0 h 196"/>
                <a:gd name="T2" fmla="*/ 73 w 146"/>
                <a:gd name="T3" fmla="*/ 0 h 196"/>
                <a:gd name="T4" fmla="*/ 0 w 146"/>
                <a:gd name="T5" fmla="*/ 0 h 196"/>
                <a:gd name="T6" fmla="*/ 0 w 146"/>
                <a:gd name="T7" fmla="*/ 148 h 196"/>
                <a:gd name="T8" fmla="*/ 24 w 146"/>
                <a:gd name="T9" fmla="*/ 175 h 196"/>
                <a:gd name="T10" fmla="*/ 48 w 146"/>
                <a:gd name="T11" fmla="*/ 175 h 196"/>
                <a:gd name="T12" fmla="*/ 73 w 146"/>
                <a:gd name="T13" fmla="*/ 196 h 196"/>
                <a:gd name="T14" fmla="*/ 98 w 146"/>
                <a:gd name="T15" fmla="*/ 175 h 196"/>
                <a:gd name="T16" fmla="*/ 122 w 146"/>
                <a:gd name="T17" fmla="*/ 175 h 196"/>
                <a:gd name="T18" fmla="*/ 146 w 146"/>
                <a:gd name="T19" fmla="*/ 148 h 196"/>
                <a:gd name="T20" fmla="*/ 146 w 146"/>
                <a:gd name="T21" fmla="*/ 0 h 196"/>
                <a:gd name="T22" fmla="*/ 73 w 146"/>
                <a:gd name="T23"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96">
                  <a:moveTo>
                    <a:pt x="73" y="0"/>
                  </a:moveTo>
                  <a:lnTo>
                    <a:pt x="73" y="0"/>
                  </a:lnTo>
                  <a:lnTo>
                    <a:pt x="0" y="0"/>
                  </a:lnTo>
                  <a:lnTo>
                    <a:pt x="0" y="148"/>
                  </a:lnTo>
                  <a:cubicBezTo>
                    <a:pt x="0" y="166"/>
                    <a:pt x="8" y="175"/>
                    <a:pt x="24" y="175"/>
                  </a:cubicBezTo>
                  <a:lnTo>
                    <a:pt x="48" y="175"/>
                  </a:lnTo>
                  <a:cubicBezTo>
                    <a:pt x="61" y="175"/>
                    <a:pt x="69" y="184"/>
                    <a:pt x="73" y="196"/>
                  </a:cubicBezTo>
                  <a:cubicBezTo>
                    <a:pt x="76" y="184"/>
                    <a:pt x="85" y="175"/>
                    <a:pt x="98" y="175"/>
                  </a:cubicBezTo>
                  <a:lnTo>
                    <a:pt x="122" y="175"/>
                  </a:lnTo>
                  <a:cubicBezTo>
                    <a:pt x="138" y="175"/>
                    <a:pt x="146" y="166"/>
                    <a:pt x="146" y="148"/>
                  </a:cubicBezTo>
                  <a:lnTo>
                    <a:pt x="146" y="0"/>
                  </a:lnTo>
                  <a:lnTo>
                    <a:pt x="73" y="0"/>
                  </a:lnTo>
                  <a:close/>
                </a:path>
              </a:pathLst>
            </a:custGeom>
            <a:solidFill>
              <a:srgbClr val="00793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9" name="Freeform 1576"/>
            <p:cNvSpPr>
              <a:spLocks/>
            </p:cNvSpPr>
            <p:nvPr userDrawn="1"/>
          </p:nvSpPr>
          <p:spPr bwMode="auto">
            <a:xfrm>
              <a:off x="410" y="286"/>
              <a:ext cx="7" cy="2"/>
            </a:xfrm>
            <a:custGeom>
              <a:avLst/>
              <a:gdLst>
                <a:gd name="T0" fmla="*/ 15 w 15"/>
                <a:gd name="T1" fmla="*/ 0 h 3"/>
                <a:gd name="T2" fmla="*/ 15 w 15"/>
                <a:gd name="T3" fmla="*/ 0 h 3"/>
                <a:gd name="T4" fmla="*/ 0 w 15"/>
                <a:gd name="T5" fmla="*/ 1 h 3"/>
                <a:gd name="T6" fmla="*/ 2 w 15"/>
                <a:gd name="T7" fmla="*/ 3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lnTo>
                    <a:pt x="15" y="0"/>
                  </a:lnTo>
                  <a:cubicBezTo>
                    <a:pt x="10" y="0"/>
                    <a:pt x="5" y="1"/>
                    <a:pt x="0" y="1"/>
                  </a:cubicBezTo>
                  <a:cubicBezTo>
                    <a:pt x="0" y="1"/>
                    <a:pt x="1" y="2"/>
                    <a:pt x="2" y="3"/>
                  </a:cubicBezTo>
                  <a:cubicBezTo>
                    <a:pt x="7" y="2"/>
                    <a:pt x="12" y="1"/>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0" name="Freeform 1577"/>
            <p:cNvSpPr>
              <a:spLocks/>
            </p:cNvSpPr>
            <p:nvPr userDrawn="1"/>
          </p:nvSpPr>
          <p:spPr bwMode="auto">
            <a:xfrm>
              <a:off x="431" y="286"/>
              <a:ext cx="9" cy="2"/>
            </a:xfrm>
            <a:custGeom>
              <a:avLst/>
              <a:gdLst>
                <a:gd name="T0" fmla="*/ 21 w 21"/>
                <a:gd name="T1" fmla="*/ 0 h 4"/>
                <a:gd name="T2" fmla="*/ 21 w 21"/>
                <a:gd name="T3" fmla="*/ 0 h 4"/>
                <a:gd name="T4" fmla="*/ 2 w 21"/>
                <a:gd name="T5" fmla="*/ 2 h 4"/>
                <a:gd name="T6" fmla="*/ 0 w 21"/>
                <a:gd name="T7" fmla="*/ 4 h 4"/>
                <a:gd name="T8" fmla="*/ 21 w 21"/>
                <a:gd name="T9" fmla="*/ 0 h 4"/>
              </a:gdLst>
              <a:ahLst/>
              <a:cxnLst>
                <a:cxn ang="0">
                  <a:pos x="T0" y="T1"/>
                </a:cxn>
                <a:cxn ang="0">
                  <a:pos x="T2" y="T3"/>
                </a:cxn>
                <a:cxn ang="0">
                  <a:pos x="T4" y="T5"/>
                </a:cxn>
                <a:cxn ang="0">
                  <a:pos x="T6" y="T7"/>
                </a:cxn>
                <a:cxn ang="0">
                  <a:pos x="T8" y="T9"/>
                </a:cxn>
              </a:cxnLst>
              <a:rect l="0" t="0" r="r" b="b"/>
              <a:pathLst>
                <a:path w="21" h="4">
                  <a:moveTo>
                    <a:pt x="21" y="0"/>
                  </a:moveTo>
                  <a:lnTo>
                    <a:pt x="21" y="0"/>
                  </a:lnTo>
                  <a:cubicBezTo>
                    <a:pt x="17" y="0"/>
                    <a:pt x="2" y="2"/>
                    <a:pt x="2" y="2"/>
                  </a:cubicBezTo>
                  <a:cubicBezTo>
                    <a:pt x="1" y="3"/>
                    <a:pt x="1" y="4"/>
                    <a:pt x="0" y="4"/>
                  </a:cubicBezTo>
                  <a:cubicBezTo>
                    <a:pt x="0" y="4"/>
                    <a:pt x="18" y="1"/>
                    <a:pt x="2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1" name="Freeform 1578"/>
            <p:cNvSpPr>
              <a:spLocks/>
            </p:cNvSpPr>
            <p:nvPr userDrawn="1"/>
          </p:nvSpPr>
          <p:spPr bwMode="auto">
            <a:xfrm>
              <a:off x="365" y="284"/>
              <a:ext cx="12" cy="11"/>
            </a:xfrm>
            <a:custGeom>
              <a:avLst/>
              <a:gdLst>
                <a:gd name="T0" fmla="*/ 20 w 27"/>
                <a:gd name="T1" fmla="*/ 0 h 24"/>
                <a:gd name="T2" fmla="*/ 20 w 27"/>
                <a:gd name="T3" fmla="*/ 0 h 24"/>
                <a:gd name="T4" fmla="*/ 0 w 27"/>
                <a:gd name="T5" fmla="*/ 3 h 24"/>
                <a:gd name="T6" fmla="*/ 0 w 27"/>
                <a:gd name="T7" fmla="*/ 22 h 24"/>
                <a:gd name="T8" fmla="*/ 20 w 27"/>
                <a:gd name="T9" fmla="*/ 0 h 24"/>
              </a:gdLst>
              <a:ahLst/>
              <a:cxnLst>
                <a:cxn ang="0">
                  <a:pos x="T0" y="T1"/>
                </a:cxn>
                <a:cxn ang="0">
                  <a:pos x="T2" y="T3"/>
                </a:cxn>
                <a:cxn ang="0">
                  <a:pos x="T4" y="T5"/>
                </a:cxn>
                <a:cxn ang="0">
                  <a:pos x="T6" y="T7"/>
                </a:cxn>
                <a:cxn ang="0">
                  <a:pos x="T8" y="T9"/>
                </a:cxn>
              </a:cxnLst>
              <a:rect l="0" t="0" r="r" b="b"/>
              <a:pathLst>
                <a:path w="27" h="24">
                  <a:moveTo>
                    <a:pt x="20" y="0"/>
                  </a:moveTo>
                  <a:lnTo>
                    <a:pt x="20" y="0"/>
                  </a:lnTo>
                  <a:cubicBezTo>
                    <a:pt x="14" y="5"/>
                    <a:pt x="8" y="5"/>
                    <a:pt x="0" y="3"/>
                  </a:cubicBezTo>
                  <a:lnTo>
                    <a:pt x="0" y="22"/>
                  </a:lnTo>
                  <a:cubicBezTo>
                    <a:pt x="14" y="24"/>
                    <a:pt x="27" y="14"/>
                    <a:pt x="2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2" name="Freeform 1579"/>
            <p:cNvSpPr>
              <a:spLocks/>
            </p:cNvSpPr>
            <p:nvPr userDrawn="1"/>
          </p:nvSpPr>
          <p:spPr bwMode="auto">
            <a:xfrm>
              <a:off x="337" y="280"/>
              <a:ext cx="1" cy="5"/>
            </a:xfrm>
            <a:custGeom>
              <a:avLst/>
              <a:gdLst>
                <a:gd name="T0" fmla="*/ 0 w 4"/>
                <a:gd name="T1" fmla="*/ 0 h 11"/>
                <a:gd name="T2" fmla="*/ 0 w 4"/>
                <a:gd name="T3" fmla="*/ 0 h 11"/>
                <a:gd name="T4" fmla="*/ 0 w 4"/>
                <a:gd name="T5" fmla="*/ 11 h 11"/>
                <a:gd name="T6" fmla="*/ 4 w 4"/>
                <a:gd name="T7" fmla="*/ 11 h 11"/>
                <a:gd name="T8" fmla="*/ 0 w 4"/>
                <a:gd name="T9" fmla="*/ 0 h 11"/>
              </a:gdLst>
              <a:ahLst/>
              <a:cxnLst>
                <a:cxn ang="0">
                  <a:pos x="T0" y="T1"/>
                </a:cxn>
                <a:cxn ang="0">
                  <a:pos x="T2" y="T3"/>
                </a:cxn>
                <a:cxn ang="0">
                  <a:pos x="T4" y="T5"/>
                </a:cxn>
                <a:cxn ang="0">
                  <a:pos x="T6" y="T7"/>
                </a:cxn>
                <a:cxn ang="0">
                  <a:pos x="T8" y="T9"/>
                </a:cxn>
              </a:cxnLst>
              <a:rect l="0" t="0" r="r" b="b"/>
              <a:pathLst>
                <a:path w="4" h="11">
                  <a:moveTo>
                    <a:pt x="0" y="0"/>
                  </a:moveTo>
                  <a:lnTo>
                    <a:pt x="0" y="0"/>
                  </a:lnTo>
                  <a:cubicBezTo>
                    <a:pt x="0" y="3"/>
                    <a:pt x="0" y="7"/>
                    <a:pt x="0" y="11"/>
                  </a:cubicBezTo>
                  <a:lnTo>
                    <a:pt x="4" y="11"/>
                  </a:lnTo>
                  <a:cubicBezTo>
                    <a:pt x="3" y="8"/>
                    <a:pt x="1"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3" name="Freeform 1580"/>
            <p:cNvSpPr>
              <a:spLocks/>
            </p:cNvSpPr>
            <p:nvPr userDrawn="1"/>
          </p:nvSpPr>
          <p:spPr bwMode="auto">
            <a:xfrm>
              <a:off x="407" y="280"/>
              <a:ext cx="23" cy="11"/>
            </a:xfrm>
            <a:custGeom>
              <a:avLst/>
              <a:gdLst>
                <a:gd name="T0" fmla="*/ 52 w 52"/>
                <a:gd name="T1" fmla="*/ 11 h 24"/>
                <a:gd name="T2" fmla="*/ 52 w 52"/>
                <a:gd name="T3" fmla="*/ 11 h 24"/>
                <a:gd name="T4" fmla="*/ 28 w 52"/>
                <a:gd name="T5" fmla="*/ 2 h 24"/>
                <a:gd name="T6" fmla="*/ 0 w 52"/>
                <a:gd name="T7" fmla="*/ 8 h 24"/>
                <a:gd name="T8" fmla="*/ 6 w 52"/>
                <a:gd name="T9" fmla="*/ 13 h 24"/>
                <a:gd name="T10" fmla="*/ 31 w 52"/>
                <a:gd name="T11" fmla="*/ 13 h 24"/>
                <a:gd name="T12" fmla="*/ 9 w 52"/>
                <a:gd name="T13" fmla="*/ 17 h 24"/>
                <a:gd name="T14" fmla="*/ 6 w 52"/>
                <a:gd name="T15" fmla="*/ 23 h 24"/>
                <a:gd name="T16" fmla="*/ 35 w 52"/>
                <a:gd name="T17" fmla="*/ 23 h 24"/>
                <a:gd name="T18" fmla="*/ 52 w 52"/>
                <a:gd name="T1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24">
                  <a:moveTo>
                    <a:pt x="52" y="11"/>
                  </a:moveTo>
                  <a:lnTo>
                    <a:pt x="52" y="11"/>
                  </a:lnTo>
                  <a:cubicBezTo>
                    <a:pt x="48" y="2"/>
                    <a:pt x="39" y="0"/>
                    <a:pt x="28" y="2"/>
                  </a:cubicBezTo>
                  <a:cubicBezTo>
                    <a:pt x="18" y="5"/>
                    <a:pt x="10" y="6"/>
                    <a:pt x="0" y="8"/>
                  </a:cubicBezTo>
                  <a:cubicBezTo>
                    <a:pt x="2" y="9"/>
                    <a:pt x="3" y="10"/>
                    <a:pt x="6" y="13"/>
                  </a:cubicBezTo>
                  <a:cubicBezTo>
                    <a:pt x="12" y="13"/>
                    <a:pt x="22" y="11"/>
                    <a:pt x="31" y="13"/>
                  </a:cubicBezTo>
                  <a:cubicBezTo>
                    <a:pt x="25" y="15"/>
                    <a:pt x="15" y="17"/>
                    <a:pt x="9" y="17"/>
                  </a:cubicBezTo>
                  <a:cubicBezTo>
                    <a:pt x="8" y="19"/>
                    <a:pt x="6" y="23"/>
                    <a:pt x="6" y="23"/>
                  </a:cubicBezTo>
                  <a:cubicBezTo>
                    <a:pt x="12" y="23"/>
                    <a:pt x="27" y="24"/>
                    <a:pt x="35" y="23"/>
                  </a:cubicBezTo>
                  <a:cubicBezTo>
                    <a:pt x="44" y="22"/>
                    <a:pt x="50" y="16"/>
                    <a:pt x="52"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4" name="Freeform 1581"/>
            <p:cNvSpPr>
              <a:spLocks/>
            </p:cNvSpPr>
            <p:nvPr userDrawn="1"/>
          </p:nvSpPr>
          <p:spPr bwMode="auto">
            <a:xfrm>
              <a:off x="345" y="278"/>
              <a:ext cx="3" cy="7"/>
            </a:xfrm>
            <a:custGeom>
              <a:avLst/>
              <a:gdLst>
                <a:gd name="T0" fmla="*/ 0 w 6"/>
                <a:gd name="T1" fmla="*/ 0 h 16"/>
                <a:gd name="T2" fmla="*/ 0 w 6"/>
                <a:gd name="T3" fmla="*/ 0 h 16"/>
                <a:gd name="T4" fmla="*/ 1 w 6"/>
                <a:gd name="T5" fmla="*/ 16 h 16"/>
                <a:gd name="T6" fmla="*/ 6 w 6"/>
                <a:gd name="T7" fmla="*/ 16 h 16"/>
                <a:gd name="T8" fmla="*/ 0 w 6"/>
                <a:gd name="T9" fmla="*/ 0 h 16"/>
              </a:gdLst>
              <a:ahLst/>
              <a:cxnLst>
                <a:cxn ang="0">
                  <a:pos x="T0" y="T1"/>
                </a:cxn>
                <a:cxn ang="0">
                  <a:pos x="T2" y="T3"/>
                </a:cxn>
                <a:cxn ang="0">
                  <a:pos x="T4" y="T5"/>
                </a:cxn>
                <a:cxn ang="0">
                  <a:pos x="T6" y="T7"/>
                </a:cxn>
                <a:cxn ang="0">
                  <a:pos x="T8" y="T9"/>
                </a:cxn>
              </a:cxnLst>
              <a:rect l="0" t="0" r="r" b="b"/>
              <a:pathLst>
                <a:path w="6" h="16">
                  <a:moveTo>
                    <a:pt x="0" y="0"/>
                  </a:moveTo>
                  <a:lnTo>
                    <a:pt x="0" y="0"/>
                  </a:lnTo>
                  <a:cubicBezTo>
                    <a:pt x="0" y="6"/>
                    <a:pt x="1" y="12"/>
                    <a:pt x="1" y="16"/>
                  </a:cubicBezTo>
                  <a:lnTo>
                    <a:pt x="6" y="16"/>
                  </a:lnTo>
                  <a:cubicBezTo>
                    <a:pt x="4" y="11"/>
                    <a:pt x="2" y="7"/>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5" name="Freeform 1582"/>
            <p:cNvSpPr>
              <a:spLocks/>
            </p:cNvSpPr>
            <p:nvPr userDrawn="1"/>
          </p:nvSpPr>
          <p:spPr bwMode="auto">
            <a:xfrm>
              <a:off x="350" y="276"/>
              <a:ext cx="5" cy="9"/>
            </a:xfrm>
            <a:custGeom>
              <a:avLst/>
              <a:gdLst>
                <a:gd name="T0" fmla="*/ 0 w 11"/>
                <a:gd name="T1" fmla="*/ 0 h 20"/>
                <a:gd name="T2" fmla="*/ 0 w 11"/>
                <a:gd name="T3" fmla="*/ 0 h 20"/>
                <a:gd name="T4" fmla="*/ 5 w 11"/>
                <a:gd name="T5" fmla="*/ 20 h 20"/>
                <a:gd name="T6" fmla="*/ 11 w 11"/>
                <a:gd name="T7" fmla="*/ 20 h 20"/>
                <a:gd name="T8" fmla="*/ 0 w 11"/>
                <a:gd name="T9" fmla="*/ 0 h 20"/>
              </a:gdLst>
              <a:ahLst/>
              <a:cxnLst>
                <a:cxn ang="0">
                  <a:pos x="T0" y="T1"/>
                </a:cxn>
                <a:cxn ang="0">
                  <a:pos x="T2" y="T3"/>
                </a:cxn>
                <a:cxn ang="0">
                  <a:pos x="T4" y="T5"/>
                </a:cxn>
                <a:cxn ang="0">
                  <a:pos x="T6" y="T7"/>
                </a:cxn>
                <a:cxn ang="0">
                  <a:pos x="T8" y="T9"/>
                </a:cxn>
              </a:cxnLst>
              <a:rect l="0" t="0" r="r" b="b"/>
              <a:pathLst>
                <a:path w="11" h="20">
                  <a:moveTo>
                    <a:pt x="0" y="0"/>
                  </a:moveTo>
                  <a:lnTo>
                    <a:pt x="0" y="0"/>
                  </a:lnTo>
                  <a:cubicBezTo>
                    <a:pt x="1" y="7"/>
                    <a:pt x="4" y="16"/>
                    <a:pt x="5" y="20"/>
                  </a:cubicBezTo>
                  <a:lnTo>
                    <a:pt x="11" y="20"/>
                  </a:lnTo>
                  <a:cubicBezTo>
                    <a:pt x="9" y="16"/>
                    <a:pt x="1" y="7"/>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6" name="Freeform 1583"/>
            <p:cNvSpPr>
              <a:spLocks/>
            </p:cNvSpPr>
            <p:nvPr userDrawn="1"/>
          </p:nvSpPr>
          <p:spPr bwMode="auto">
            <a:xfrm>
              <a:off x="425" y="278"/>
              <a:ext cx="40" cy="14"/>
            </a:xfrm>
            <a:custGeom>
              <a:avLst/>
              <a:gdLst>
                <a:gd name="T0" fmla="*/ 89 w 89"/>
                <a:gd name="T1" fmla="*/ 6 h 32"/>
                <a:gd name="T2" fmla="*/ 89 w 89"/>
                <a:gd name="T3" fmla="*/ 6 h 32"/>
                <a:gd name="T4" fmla="*/ 47 w 89"/>
                <a:gd name="T5" fmla="*/ 4 h 32"/>
                <a:gd name="T6" fmla="*/ 13 w 89"/>
                <a:gd name="T7" fmla="*/ 12 h 32"/>
                <a:gd name="T8" fmla="*/ 16 w 89"/>
                <a:gd name="T9" fmla="*/ 17 h 32"/>
                <a:gd name="T10" fmla="*/ 16 w 89"/>
                <a:gd name="T11" fmla="*/ 19 h 32"/>
                <a:gd name="T12" fmla="*/ 56 w 89"/>
                <a:gd name="T13" fmla="*/ 15 h 32"/>
                <a:gd name="T14" fmla="*/ 12 w 89"/>
                <a:gd name="T15" fmla="*/ 24 h 32"/>
                <a:gd name="T16" fmla="*/ 0 w 89"/>
                <a:gd name="T17" fmla="*/ 31 h 32"/>
                <a:gd name="T18" fmla="*/ 52 w 89"/>
                <a:gd name="T19" fmla="*/ 30 h 32"/>
                <a:gd name="T20" fmla="*/ 89 w 89"/>
                <a:gd name="T21"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32">
                  <a:moveTo>
                    <a:pt x="89" y="6"/>
                  </a:moveTo>
                  <a:lnTo>
                    <a:pt x="89" y="6"/>
                  </a:lnTo>
                  <a:cubicBezTo>
                    <a:pt x="78" y="0"/>
                    <a:pt x="59" y="1"/>
                    <a:pt x="47" y="4"/>
                  </a:cubicBezTo>
                  <a:cubicBezTo>
                    <a:pt x="38" y="6"/>
                    <a:pt x="20" y="10"/>
                    <a:pt x="13" y="12"/>
                  </a:cubicBezTo>
                  <a:cubicBezTo>
                    <a:pt x="15" y="13"/>
                    <a:pt x="16" y="15"/>
                    <a:pt x="16" y="17"/>
                  </a:cubicBezTo>
                  <a:cubicBezTo>
                    <a:pt x="16" y="18"/>
                    <a:pt x="16" y="18"/>
                    <a:pt x="16" y="19"/>
                  </a:cubicBezTo>
                  <a:cubicBezTo>
                    <a:pt x="17" y="19"/>
                    <a:pt x="42" y="14"/>
                    <a:pt x="56" y="15"/>
                  </a:cubicBezTo>
                  <a:cubicBezTo>
                    <a:pt x="42" y="20"/>
                    <a:pt x="13" y="24"/>
                    <a:pt x="12" y="24"/>
                  </a:cubicBezTo>
                  <a:cubicBezTo>
                    <a:pt x="8" y="28"/>
                    <a:pt x="4" y="30"/>
                    <a:pt x="0" y="31"/>
                  </a:cubicBezTo>
                  <a:cubicBezTo>
                    <a:pt x="3" y="32"/>
                    <a:pt x="43" y="31"/>
                    <a:pt x="52" y="30"/>
                  </a:cubicBezTo>
                  <a:cubicBezTo>
                    <a:pt x="65" y="28"/>
                    <a:pt x="85" y="20"/>
                    <a:pt x="89"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7" name="Freeform 1584"/>
            <p:cNvSpPr>
              <a:spLocks/>
            </p:cNvSpPr>
            <p:nvPr userDrawn="1"/>
          </p:nvSpPr>
          <p:spPr bwMode="auto">
            <a:xfrm>
              <a:off x="341" y="277"/>
              <a:ext cx="4" cy="8"/>
            </a:xfrm>
            <a:custGeom>
              <a:avLst/>
              <a:gdLst>
                <a:gd name="T0" fmla="*/ 1 w 8"/>
                <a:gd name="T1" fmla="*/ 0 h 19"/>
                <a:gd name="T2" fmla="*/ 1 w 8"/>
                <a:gd name="T3" fmla="*/ 0 h 19"/>
                <a:gd name="T4" fmla="*/ 1 w 8"/>
                <a:gd name="T5" fmla="*/ 19 h 19"/>
                <a:gd name="T6" fmla="*/ 8 w 8"/>
                <a:gd name="T7" fmla="*/ 19 h 19"/>
                <a:gd name="T8" fmla="*/ 1 w 8"/>
                <a:gd name="T9" fmla="*/ 0 h 19"/>
              </a:gdLst>
              <a:ahLst/>
              <a:cxnLst>
                <a:cxn ang="0">
                  <a:pos x="T0" y="T1"/>
                </a:cxn>
                <a:cxn ang="0">
                  <a:pos x="T2" y="T3"/>
                </a:cxn>
                <a:cxn ang="0">
                  <a:pos x="T4" y="T5"/>
                </a:cxn>
                <a:cxn ang="0">
                  <a:pos x="T6" y="T7"/>
                </a:cxn>
                <a:cxn ang="0">
                  <a:pos x="T8" y="T9"/>
                </a:cxn>
              </a:cxnLst>
              <a:rect l="0" t="0" r="r" b="b"/>
              <a:pathLst>
                <a:path w="8" h="19">
                  <a:moveTo>
                    <a:pt x="1" y="0"/>
                  </a:moveTo>
                  <a:lnTo>
                    <a:pt x="1" y="0"/>
                  </a:lnTo>
                  <a:cubicBezTo>
                    <a:pt x="0" y="5"/>
                    <a:pt x="0" y="13"/>
                    <a:pt x="1" y="19"/>
                  </a:cubicBezTo>
                  <a:lnTo>
                    <a:pt x="8" y="19"/>
                  </a:lnTo>
                  <a:cubicBezTo>
                    <a:pt x="8" y="12"/>
                    <a:pt x="4" y="6"/>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grpSp>
      <p:grpSp>
        <p:nvGrpSpPr>
          <p:cNvPr id="986" name="Group 1786"/>
          <p:cNvGrpSpPr>
            <a:grpSpLocks/>
          </p:cNvGrpSpPr>
          <p:nvPr/>
        </p:nvGrpSpPr>
        <p:grpSpPr bwMode="auto">
          <a:xfrm>
            <a:off x="525463" y="287338"/>
            <a:ext cx="212725" cy="417513"/>
            <a:chOff x="331" y="181"/>
            <a:chExt cx="134" cy="263"/>
          </a:xfrm>
        </p:grpSpPr>
        <p:sp>
          <p:nvSpPr>
            <p:cNvPr id="1158" name="Freeform 1586"/>
            <p:cNvSpPr>
              <a:spLocks/>
            </p:cNvSpPr>
            <p:nvPr userDrawn="1"/>
          </p:nvSpPr>
          <p:spPr bwMode="auto">
            <a:xfrm>
              <a:off x="331" y="276"/>
              <a:ext cx="4" cy="9"/>
            </a:xfrm>
            <a:custGeom>
              <a:avLst/>
              <a:gdLst>
                <a:gd name="T0" fmla="*/ 1 w 9"/>
                <a:gd name="T1" fmla="*/ 0 h 20"/>
                <a:gd name="T2" fmla="*/ 1 w 9"/>
                <a:gd name="T3" fmla="*/ 0 h 20"/>
                <a:gd name="T4" fmla="*/ 1 w 9"/>
                <a:gd name="T5" fmla="*/ 20 h 20"/>
                <a:gd name="T6" fmla="*/ 9 w 9"/>
                <a:gd name="T7" fmla="*/ 20 h 20"/>
                <a:gd name="T8" fmla="*/ 1 w 9"/>
                <a:gd name="T9" fmla="*/ 0 h 20"/>
              </a:gdLst>
              <a:ahLst/>
              <a:cxnLst>
                <a:cxn ang="0">
                  <a:pos x="T0" y="T1"/>
                </a:cxn>
                <a:cxn ang="0">
                  <a:pos x="T2" y="T3"/>
                </a:cxn>
                <a:cxn ang="0">
                  <a:pos x="T4" y="T5"/>
                </a:cxn>
                <a:cxn ang="0">
                  <a:pos x="T6" y="T7"/>
                </a:cxn>
                <a:cxn ang="0">
                  <a:pos x="T8" y="T9"/>
                </a:cxn>
              </a:cxnLst>
              <a:rect l="0" t="0" r="r" b="b"/>
              <a:pathLst>
                <a:path w="9" h="20">
                  <a:moveTo>
                    <a:pt x="1" y="0"/>
                  </a:moveTo>
                  <a:lnTo>
                    <a:pt x="1" y="0"/>
                  </a:lnTo>
                  <a:cubicBezTo>
                    <a:pt x="0" y="6"/>
                    <a:pt x="2" y="15"/>
                    <a:pt x="1" y="20"/>
                  </a:cubicBezTo>
                  <a:lnTo>
                    <a:pt x="9" y="20"/>
                  </a:lnTo>
                  <a:cubicBezTo>
                    <a:pt x="7" y="13"/>
                    <a:pt x="3" y="8"/>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9" name="Freeform 1587"/>
            <p:cNvSpPr>
              <a:spLocks/>
            </p:cNvSpPr>
            <p:nvPr userDrawn="1"/>
          </p:nvSpPr>
          <p:spPr bwMode="auto">
            <a:xfrm>
              <a:off x="430" y="274"/>
              <a:ext cx="10" cy="4"/>
            </a:xfrm>
            <a:custGeom>
              <a:avLst/>
              <a:gdLst>
                <a:gd name="T0" fmla="*/ 23 w 23"/>
                <a:gd name="T1" fmla="*/ 0 h 9"/>
                <a:gd name="T2" fmla="*/ 23 w 23"/>
                <a:gd name="T3" fmla="*/ 0 h 9"/>
                <a:gd name="T4" fmla="*/ 1 w 23"/>
                <a:gd name="T5" fmla="*/ 6 h 9"/>
                <a:gd name="T6" fmla="*/ 0 w 23"/>
                <a:gd name="T7" fmla="*/ 9 h 9"/>
                <a:gd name="T8" fmla="*/ 23 w 23"/>
                <a:gd name="T9" fmla="*/ 0 h 9"/>
              </a:gdLst>
              <a:ahLst/>
              <a:cxnLst>
                <a:cxn ang="0">
                  <a:pos x="T0" y="T1"/>
                </a:cxn>
                <a:cxn ang="0">
                  <a:pos x="T2" y="T3"/>
                </a:cxn>
                <a:cxn ang="0">
                  <a:pos x="T4" y="T5"/>
                </a:cxn>
                <a:cxn ang="0">
                  <a:pos x="T6" y="T7"/>
                </a:cxn>
                <a:cxn ang="0">
                  <a:pos x="T8" y="T9"/>
                </a:cxn>
              </a:cxnLst>
              <a:rect l="0" t="0" r="r" b="b"/>
              <a:pathLst>
                <a:path w="23" h="9">
                  <a:moveTo>
                    <a:pt x="23" y="0"/>
                  </a:moveTo>
                  <a:lnTo>
                    <a:pt x="23" y="0"/>
                  </a:lnTo>
                  <a:cubicBezTo>
                    <a:pt x="16" y="2"/>
                    <a:pt x="4" y="5"/>
                    <a:pt x="1" y="6"/>
                  </a:cubicBezTo>
                  <a:cubicBezTo>
                    <a:pt x="1" y="7"/>
                    <a:pt x="0" y="8"/>
                    <a:pt x="0" y="9"/>
                  </a:cubicBezTo>
                  <a:cubicBezTo>
                    <a:pt x="1" y="8"/>
                    <a:pt x="17" y="3"/>
                    <a:pt x="2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0" name="Freeform 1588"/>
            <p:cNvSpPr>
              <a:spLocks/>
            </p:cNvSpPr>
            <p:nvPr userDrawn="1"/>
          </p:nvSpPr>
          <p:spPr bwMode="auto">
            <a:xfrm>
              <a:off x="337" y="268"/>
              <a:ext cx="4" cy="17"/>
            </a:xfrm>
            <a:custGeom>
              <a:avLst/>
              <a:gdLst>
                <a:gd name="T0" fmla="*/ 5 w 11"/>
                <a:gd name="T1" fmla="*/ 0 h 38"/>
                <a:gd name="T2" fmla="*/ 5 w 11"/>
                <a:gd name="T3" fmla="*/ 0 h 38"/>
                <a:gd name="T4" fmla="*/ 1 w 11"/>
                <a:gd name="T5" fmla="*/ 24 h 38"/>
                <a:gd name="T6" fmla="*/ 6 w 11"/>
                <a:gd name="T7" fmla="*/ 38 h 38"/>
                <a:gd name="T8" fmla="*/ 10 w 11"/>
                <a:gd name="T9" fmla="*/ 38 h 38"/>
                <a:gd name="T10" fmla="*/ 11 w 11"/>
                <a:gd name="T11" fmla="*/ 17 h 38"/>
                <a:gd name="T12" fmla="*/ 9 w 11"/>
                <a:gd name="T13" fmla="*/ 6 h 38"/>
                <a:gd name="T14" fmla="*/ 7 w 11"/>
                <a:gd name="T15" fmla="*/ 25 h 38"/>
                <a:gd name="T16" fmla="*/ 5 w 11"/>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8">
                  <a:moveTo>
                    <a:pt x="5" y="0"/>
                  </a:moveTo>
                  <a:lnTo>
                    <a:pt x="5" y="0"/>
                  </a:lnTo>
                  <a:cubicBezTo>
                    <a:pt x="5" y="0"/>
                    <a:pt x="0" y="18"/>
                    <a:pt x="1" y="24"/>
                  </a:cubicBezTo>
                  <a:cubicBezTo>
                    <a:pt x="3" y="29"/>
                    <a:pt x="4" y="34"/>
                    <a:pt x="6" y="38"/>
                  </a:cubicBezTo>
                  <a:lnTo>
                    <a:pt x="10" y="38"/>
                  </a:lnTo>
                  <a:cubicBezTo>
                    <a:pt x="10" y="33"/>
                    <a:pt x="10" y="24"/>
                    <a:pt x="11" y="17"/>
                  </a:cubicBezTo>
                  <a:cubicBezTo>
                    <a:pt x="10" y="13"/>
                    <a:pt x="10" y="9"/>
                    <a:pt x="9" y="6"/>
                  </a:cubicBezTo>
                  <a:cubicBezTo>
                    <a:pt x="7" y="13"/>
                    <a:pt x="7" y="16"/>
                    <a:pt x="7" y="25"/>
                  </a:cubicBezTo>
                  <a:cubicBezTo>
                    <a:pt x="6" y="16"/>
                    <a:pt x="5" y="7"/>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1" name="Freeform 1589"/>
            <p:cNvSpPr>
              <a:spLocks/>
            </p:cNvSpPr>
            <p:nvPr userDrawn="1"/>
          </p:nvSpPr>
          <p:spPr bwMode="auto">
            <a:xfrm>
              <a:off x="345" y="269"/>
              <a:ext cx="6" cy="16"/>
            </a:xfrm>
            <a:custGeom>
              <a:avLst/>
              <a:gdLst>
                <a:gd name="T0" fmla="*/ 5 w 15"/>
                <a:gd name="T1" fmla="*/ 0 h 36"/>
                <a:gd name="T2" fmla="*/ 5 w 15"/>
                <a:gd name="T3" fmla="*/ 0 h 36"/>
                <a:gd name="T4" fmla="*/ 10 w 15"/>
                <a:gd name="T5" fmla="*/ 36 h 36"/>
                <a:gd name="T6" fmla="*/ 15 w 15"/>
                <a:gd name="T7" fmla="*/ 36 h 36"/>
                <a:gd name="T8" fmla="*/ 9 w 15"/>
                <a:gd name="T9" fmla="*/ 1 h 36"/>
                <a:gd name="T10" fmla="*/ 8 w 15"/>
                <a:gd name="T11" fmla="*/ 21 h 36"/>
                <a:gd name="T12" fmla="*/ 5 w 15"/>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15" h="36">
                  <a:moveTo>
                    <a:pt x="5" y="0"/>
                  </a:moveTo>
                  <a:lnTo>
                    <a:pt x="5" y="0"/>
                  </a:lnTo>
                  <a:cubicBezTo>
                    <a:pt x="0" y="20"/>
                    <a:pt x="4" y="27"/>
                    <a:pt x="10" y="36"/>
                  </a:cubicBezTo>
                  <a:lnTo>
                    <a:pt x="15" y="36"/>
                  </a:lnTo>
                  <a:cubicBezTo>
                    <a:pt x="12" y="30"/>
                    <a:pt x="9" y="12"/>
                    <a:pt x="9" y="1"/>
                  </a:cubicBezTo>
                  <a:cubicBezTo>
                    <a:pt x="9" y="2"/>
                    <a:pt x="8" y="13"/>
                    <a:pt x="8" y="21"/>
                  </a:cubicBezTo>
                  <a:cubicBezTo>
                    <a:pt x="6" y="13"/>
                    <a:pt x="5" y="8"/>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2" name="Freeform 1590"/>
            <p:cNvSpPr>
              <a:spLocks/>
            </p:cNvSpPr>
            <p:nvPr userDrawn="1"/>
          </p:nvSpPr>
          <p:spPr bwMode="auto">
            <a:xfrm>
              <a:off x="354" y="267"/>
              <a:ext cx="13" cy="14"/>
            </a:xfrm>
            <a:custGeom>
              <a:avLst/>
              <a:gdLst>
                <a:gd name="T0" fmla="*/ 0 w 29"/>
                <a:gd name="T1" fmla="*/ 0 h 31"/>
                <a:gd name="T2" fmla="*/ 0 w 29"/>
                <a:gd name="T3" fmla="*/ 0 h 31"/>
                <a:gd name="T4" fmla="*/ 12 w 29"/>
                <a:gd name="T5" fmla="*/ 23 h 31"/>
                <a:gd name="T6" fmla="*/ 1 w 29"/>
                <a:gd name="T7" fmla="*/ 13 h 31"/>
                <a:gd name="T8" fmla="*/ 4 w 29"/>
                <a:gd name="T9" fmla="*/ 24 h 31"/>
                <a:gd name="T10" fmla="*/ 29 w 29"/>
                <a:gd name="T11" fmla="*/ 20 h 31"/>
                <a:gd name="T12" fmla="*/ 0 w 29"/>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29" h="31">
                  <a:moveTo>
                    <a:pt x="0" y="0"/>
                  </a:moveTo>
                  <a:lnTo>
                    <a:pt x="0" y="0"/>
                  </a:lnTo>
                  <a:cubicBezTo>
                    <a:pt x="0" y="10"/>
                    <a:pt x="5" y="20"/>
                    <a:pt x="12" y="23"/>
                  </a:cubicBezTo>
                  <a:cubicBezTo>
                    <a:pt x="5" y="21"/>
                    <a:pt x="1" y="13"/>
                    <a:pt x="1" y="13"/>
                  </a:cubicBezTo>
                  <a:cubicBezTo>
                    <a:pt x="2" y="15"/>
                    <a:pt x="3" y="21"/>
                    <a:pt x="4" y="24"/>
                  </a:cubicBezTo>
                  <a:cubicBezTo>
                    <a:pt x="12" y="31"/>
                    <a:pt x="26" y="29"/>
                    <a:pt x="29" y="20"/>
                  </a:cubicBezTo>
                  <a:cubicBezTo>
                    <a:pt x="14" y="26"/>
                    <a:pt x="4" y="15"/>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3" name="Freeform 1591"/>
            <p:cNvSpPr>
              <a:spLocks/>
            </p:cNvSpPr>
            <p:nvPr userDrawn="1"/>
          </p:nvSpPr>
          <p:spPr bwMode="auto">
            <a:xfrm>
              <a:off x="405" y="268"/>
              <a:ext cx="26" cy="15"/>
            </a:xfrm>
            <a:custGeom>
              <a:avLst/>
              <a:gdLst>
                <a:gd name="T0" fmla="*/ 59 w 59"/>
                <a:gd name="T1" fmla="*/ 7 h 34"/>
                <a:gd name="T2" fmla="*/ 59 w 59"/>
                <a:gd name="T3" fmla="*/ 7 h 34"/>
                <a:gd name="T4" fmla="*/ 34 w 59"/>
                <a:gd name="T5" fmla="*/ 4 h 34"/>
                <a:gd name="T6" fmla="*/ 12 w 59"/>
                <a:gd name="T7" fmla="*/ 15 h 34"/>
                <a:gd name="T8" fmla="*/ 10 w 59"/>
                <a:gd name="T9" fmla="*/ 21 h 34"/>
                <a:gd name="T10" fmla="*/ 34 w 59"/>
                <a:gd name="T11" fmla="*/ 15 h 34"/>
                <a:gd name="T12" fmla="*/ 8 w 59"/>
                <a:gd name="T13" fmla="*/ 25 h 34"/>
                <a:gd name="T14" fmla="*/ 0 w 59"/>
                <a:gd name="T15" fmla="*/ 34 h 34"/>
                <a:gd name="T16" fmla="*/ 45 w 59"/>
                <a:gd name="T17" fmla="*/ 24 h 34"/>
                <a:gd name="T18" fmla="*/ 59 w 59"/>
                <a:gd name="T19"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34">
                  <a:moveTo>
                    <a:pt x="59" y="7"/>
                  </a:moveTo>
                  <a:lnTo>
                    <a:pt x="59" y="7"/>
                  </a:lnTo>
                  <a:cubicBezTo>
                    <a:pt x="52" y="2"/>
                    <a:pt x="43" y="0"/>
                    <a:pt x="34" y="4"/>
                  </a:cubicBezTo>
                  <a:cubicBezTo>
                    <a:pt x="32" y="5"/>
                    <a:pt x="18" y="12"/>
                    <a:pt x="12" y="15"/>
                  </a:cubicBezTo>
                  <a:cubicBezTo>
                    <a:pt x="11" y="17"/>
                    <a:pt x="11" y="20"/>
                    <a:pt x="10" y="21"/>
                  </a:cubicBezTo>
                  <a:cubicBezTo>
                    <a:pt x="16" y="19"/>
                    <a:pt x="25" y="16"/>
                    <a:pt x="34" y="15"/>
                  </a:cubicBezTo>
                  <a:cubicBezTo>
                    <a:pt x="25" y="21"/>
                    <a:pt x="13" y="24"/>
                    <a:pt x="8" y="25"/>
                  </a:cubicBezTo>
                  <a:cubicBezTo>
                    <a:pt x="7" y="28"/>
                    <a:pt x="4" y="31"/>
                    <a:pt x="0" y="34"/>
                  </a:cubicBezTo>
                  <a:cubicBezTo>
                    <a:pt x="14" y="31"/>
                    <a:pt x="33" y="29"/>
                    <a:pt x="45" y="24"/>
                  </a:cubicBezTo>
                  <a:cubicBezTo>
                    <a:pt x="49" y="22"/>
                    <a:pt x="58" y="15"/>
                    <a:pt x="59"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4" name="Freeform 1592"/>
            <p:cNvSpPr>
              <a:spLocks/>
            </p:cNvSpPr>
            <p:nvPr userDrawn="1"/>
          </p:nvSpPr>
          <p:spPr bwMode="auto">
            <a:xfrm>
              <a:off x="406" y="268"/>
              <a:ext cx="6" cy="3"/>
            </a:xfrm>
            <a:custGeom>
              <a:avLst/>
              <a:gdLst>
                <a:gd name="T0" fmla="*/ 14 w 14"/>
                <a:gd name="T1" fmla="*/ 0 h 8"/>
                <a:gd name="T2" fmla="*/ 14 w 14"/>
                <a:gd name="T3" fmla="*/ 0 h 8"/>
                <a:gd name="T4" fmla="*/ 0 w 14"/>
                <a:gd name="T5" fmla="*/ 8 h 8"/>
                <a:gd name="T6" fmla="*/ 2 w 14"/>
                <a:gd name="T7" fmla="*/ 8 h 8"/>
                <a:gd name="T8" fmla="*/ 14 w 14"/>
                <a:gd name="T9" fmla="*/ 0 h 8"/>
              </a:gdLst>
              <a:ahLst/>
              <a:cxnLst>
                <a:cxn ang="0">
                  <a:pos x="T0" y="T1"/>
                </a:cxn>
                <a:cxn ang="0">
                  <a:pos x="T2" y="T3"/>
                </a:cxn>
                <a:cxn ang="0">
                  <a:pos x="T4" y="T5"/>
                </a:cxn>
                <a:cxn ang="0">
                  <a:pos x="T6" y="T7"/>
                </a:cxn>
                <a:cxn ang="0">
                  <a:pos x="T8" y="T9"/>
                </a:cxn>
              </a:cxnLst>
              <a:rect l="0" t="0" r="r" b="b"/>
              <a:pathLst>
                <a:path w="14" h="8">
                  <a:moveTo>
                    <a:pt x="14" y="0"/>
                  </a:moveTo>
                  <a:lnTo>
                    <a:pt x="14" y="0"/>
                  </a:lnTo>
                  <a:cubicBezTo>
                    <a:pt x="9" y="2"/>
                    <a:pt x="4" y="6"/>
                    <a:pt x="0" y="8"/>
                  </a:cubicBezTo>
                  <a:lnTo>
                    <a:pt x="2" y="8"/>
                  </a:lnTo>
                  <a:cubicBezTo>
                    <a:pt x="6" y="6"/>
                    <a:pt x="9" y="3"/>
                    <a:pt x="1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5" name="Freeform 1593"/>
            <p:cNvSpPr>
              <a:spLocks/>
            </p:cNvSpPr>
            <p:nvPr userDrawn="1"/>
          </p:nvSpPr>
          <p:spPr bwMode="auto">
            <a:xfrm>
              <a:off x="348" y="263"/>
              <a:ext cx="17" cy="22"/>
            </a:xfrm>
            <a:custGeom>
              <a:avLst/>
              <a:gdLst>
                <a:gd name="T0" fmla="*/ 3 w 37"/>
                <a:gd name="T1" fmla="*/ 0 h 50"/>
                <a:gd name="T2" fmla="*/ 3 w 37"/>
                <a:gd name="T3" fmla="*/ 0 h 50"/>
                <a:gd name="T4" fmla="*/ 18 w 37"/>
                <a:gd name="T5" fmla="*/ 50 h 50"/>
                <a:gd name="T6" fmla="*/ 37 w 37"/>
                <a:gd name="T7" fmla="*/ 50 h 50"/>
                <a:gd name="T8" fmla="*/ 34 w 37"/>
                <a:gd name="T9" fmla="*/ 49 h 50"/>
                <a:gd name="T10" fmla="*/ 5 w 37"/>
                <a:gd name="T11" fmla="*/ 0 h 50"/>
                <a:gd name="T12" fmla="*/ 6 w 37"/>
                <a:gd name="T13" fmla="*/ 19 h 50"/>
                <a:gd name="T14" fmla="*/ 3 w 37"/>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50">
                  <a:moveTo>
                    <a:pt x="3" y="0"/>
                  </a:moveTo>
                  <a:lnTo>
                    <a:pt x="3" y="0"/>
                  </a:lnTo>
                  <a:cubicBezTo>
                    <a:pt x="0" y="21"/>
                    <a:pt x="5" y="38"/>
                    <a:pt x="18" y="50"/>
                  </a:cubicBezTo>
                  <a:lnTo>
                    <a:pt x="37" y="50"/>
                  </a:lnTo>
                  <a:lnTo>
                    <a:pt x="34" y="49"/>
                  </a:lnTo>
                  <a:cubicBezTo>
                    <a:pt x="15" y="42"/>
                    <a:pt x="8" y="25"/>
                    <a:pt x="5" y="0"/>
                  </a:cubicBezTo>
                  <a:cubicBezTo>
                    <a:pt x="4" y="5"/>
                    <a:pt x="4" y="14"/>
                    <a:pt x="6" y="19"/>
                  </a:cubicBezTo>
                  <a:cubicBezTo>
                    <a:pt x="3" y="13"/>
                    <a:pt x="3" y="6"/>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6" name="Freeform 1594"/>
            <p:cNvSpPr>
              <a:spLocks/>
            </p:cNvSpPr>
            <p:nvPr userDrawn="1"/>
          </p:nvSpPr>
          <p:spPr bwMode="auto">
            <a:xfrm>
              <a:off x="426" y="261"/>
              <a:ext cx="39" cy="21"/>
            </a:xfrm>
            <a:custGeom>
              <a:avLst/>
              <a:gdLst>
                <a:gd name="T0" fmla="*/ 87 w 87"/>
                <a:gd name="T1" fmla="*/ 3 h 45"/>
                <a:gd name="T2" fmla="*/ 87 w 87"/>
                <a:gd name="T3" fmla="*/ 3 h 45"/>
                <a:gd name="T4" fmla="*/ 47 w 87"/>
                <a:gd name="T5" fmla="*/ 8 h 45"/>
                <a:gd name="T6" fmla="*/ 15 w 87"/>
                <a:gd name="T7" fmla="*/ 23 h 45"/>
                <a:gd name="T8" fmla="*/ 11 w 87"/>
                <a:gd name="T9" fmla="*/ 31 h 45"/>
                <a:gd name="T10" fmla="*/ 59 w 87"/>
                <a:gd name="T11" fmla="*/ 17 h 45"/>
                <a:gd name="T12" fmla="*/ 4 w 87"/>
                <a:gd name="T13" fmla="*/ 38 h 45"/>
                <a:gd name="T14" fmla="*/ 0 w 87"/>
                <a:gd name="T15" fmla="*/ 42 h 45"/>
                <a:gd name="T16" fmla="*/ 8 w 87"/>
                <a:gd name="T17" fmla="*/ 45 h 45"/>
                <a:gd name="T18" fmla="*/ 44 w 87"/>
                <a:gd name="T19" fmla="*/ 37 h 45"/>
                <a:gd name="T20" fmla="*/ 87 w 87"/>
                <a:gd name="T2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45">
                  <a:moveTo>
                    <a:pt x="87" y="3"/>
                  </a:moveTo>
                  <a:lnTo>
                    <a:pt x="87" y="3"/>
                  </a:lnTo>
                  <a:cubicBezTo>
                    <a:pt x="77" y="0"/>
                    <a:pt x="58" y="4"/>
                    <a:pt x="47" y="8"/>
                  </a:cubicBezTo>
                  <a:cubicBezTo>
                    <a:pt x="41" y="11"/>
                    <a:pt x="21" y="19"/>
                    <a:pt x="15" y="23"/>
                  </a:cubicBezTo>
                  <a:cubicBezTo>
                    <a:pt x="14" y="26"/>
                    <a:pt x="13" y="28"/>
                    <a:pt x="11" y="31"/>
                  </a:cubicBezTo>
                  <a:cubicBezTo>
                    <a:pt x="20" y="28"/>
                    <a:pt x="38" y="21"/>
                    <a:pt x="59" y="17"/>
                  </a:cubicBezTo>
                  <a:cubicBezTo>
                    <a:pt x="44" y="24"/>
                    <a:pt x="19" y="33"/>
                    <a:pt x="4" y="38"/>
                  </a:cubicBezTo>
                  <a:cubicBezTo>
                    <a:pt x="4" y="39"/>
                    <a:pt x="2" y="41"/>
                    <a:pt x="0" y="42"/>
                  </a:cubicBezTo>
                  <a:cubicBezTo>
                    <a:pt x="3" y="42"/>
                    <a:pt x="5" y="44"/>
                    <a:pt x="8" y="45"/>
                  </a:cubicBezTo>
                  <a:cubicBezTo>
                    <a:pt x="12" y="45"/>
                    <a:pt x="38" y="39"/>
                    <a:pt x="44" y="37"/>
                  </a:cubicBezTo>
                  <a:cubicBezTo>
                    <a:pt x="64" y="31"/>
                    <a:pt x="85" y="18"/>
                    <a:pt x="87"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7" name="Freeform 1595"/>
            <p:cNvSpPr>
              <a:spLocks/>
            </p:cNvSpPr>
            <p:nvPr userDrawn="1"/>
          </p:nvSpPr>
          <p:spPr bwMode="auto">
            <a:xfrm>
              <a:off x="427" y="260"/>
              <a:ext cx="13" cy="8"/>
            </a:xfrm>
            <a:custGeom>
              <a:avLst/>
              <a:gdLst>
                <a:gd name="T0" fmla="*/ 29 w 29"/>
                <a:gd name="T1" fmla="*/ 0 h 16"/>
                <a:gd name="T2" fmla="*/ 29 w 29"/>
                <a:gd name="T3" fmla="*/ 0 h 16"/>
                <a:gd name="T4" fmla="*/ 0 w 29"/>
                <a:gd name="T5" fmla="*/ 15 h 16"/>
                <a:gd name="T6" fmla="*/ 4 w 29"/>
                <a:gd name="T7" fmla="*/ 16 h 16"/>
                <a:gd name="T8" fmla="*/ 29 w 29"/>
                <a:gd name="T9" fmla="*/ 0 h 16"/>
              </a:gdLst>
              <a:ahLst/>
              <a:cxnLst>
                <a:cxn ang="0">
                  <a:pos x="T0" y="T1"/>
                </a:cxn>
                <a:cxn ang="0">
                  <a:pos x="T2" y="T3"/>
                </a:cxn>
                <a:cxn ang="0">
                  <a:pos x="T4" y="T5"/>
                </a:cxn>
                <a:cxn ang="0">
                  <a:pos x="T6" y="T7"/>
                </a:cxn>
                <a:cxn ang="0">
                  <a:pos x="T8" y="T9"/>
                </a:cxn>
              </a:cxnLst>
              <a:rect l="0" t="0" r="r" b="b"/>
              <a:pathLst>
                <a:path w="29" h="16">
                  <a:moveTo>
                    <a:pt x="29" y="0"/>
                  </a:moveTo>
                  <a:lnTo>
                    <a:pt x="29" y="0"/>
                  </a:lnTo>
                  <a:cubicBezTo>
                    <a:pt x="20" y="5"/>
                    <a:pt x="3" y="14"/>
                    <a:pt x="0" y="15"/>
                  </a:cubicBezTo>
                  <a:cubicBezTo>
                    <a:pt x="2" y="15"/>
                    <a:pt x="2" y="15"/>
                    <a:pt x="4" y="16"/>
                  </a:cubicBezTo>
                  <a:cubicBezTo>
                    <a:pt x="5" y="16"/>
                    <a:pt x="22" y="6"/>
                    <a:pt x="2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8" name="Freeform 1596"/>
            <p:cNvSpPr>
              <a:spLocks/>
            </p:cNvSpPr>
            <p:nvPr userDrawn="1"/>
          </p:nvSpPr>
          <p:spPr bwMode="auto">
            <a:xfrm>
              <a:off x="341" y="257"/>
              <a:ext cx="5" cy="25"/>
            </a:xfrm>
            <a:custGeom>
              <a:avLst/>
              <a:gdLst>
                <a:gd name="T0" fmla="*/ 9 w 12"/>
                <a:gd name="T1" fmla="*/ 0 h 55"/>
                <a:gd name="T2" fmla="*/ 9 w 12"/>
                <a:gd name="T3" fmla="*/ 0 h 55"/>
                <a:gd name="T4" fmla="*/ 0 w 12"/>
                <a:gd name="T5" fmla="*/ 27 h 55"/>
                <a:gd name="T6" fmla="*/ 9 w 12"/>
                <a:gd name="T7" fmla="*/ 55 h 55"/>
                <a:gd name="T8" fmla="*/ 12 w 12"/>
                <a:gd name="T9" fmla="*/ 24 h 55"/>
                <a:gd name="T10" fmla="*/ 11 w 12"/>
                <a:gd name="T11" fmla="*/ 1 h 55"/>
                <a:gd name="T12" fmla="*/ 6 w 12"/>
                <a:gd name="T13" fmla="*/ 28 h 55"/>
                <a:gd name="T14" fmla="*/ 9 w 12"/>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5">
                  <a:moveTo>
                    <a:pt x="9" y="0"/>
                  </a:moveTo>
                  <a:lnTo>
                    <a:pt x="9" y="0"/>
                  </a:lnTo>
                  <a:cubicBezTo>
                    <a:pt x="6" y="6"/>
                    <a:pt x="1" y="22"/>
                    <a:pt x="0" y="27"/>
                  </a:cubicBezTo>
                  <a:cubicBezTo>
                    <a:pt x="1" y="39"/>
                    <a:pt x="6" y="48"/>
                    <a:pt x="9" y="55"/>
                  </a:cubicBezTo>
                  <a:cubicBezTo>
                    <a:pt x="9" y="45"/>
                    <a:pt x="10" y="33"/>
                    <a:pt x="12" y="24"/>
                  </a:cubicBezTo>
                  <a:cubicBezTo>
                    <a:pt x="11" y="17"/>
                    <a:pt x="11" y="8"/>
                    <a:pt x="11" y="1"/>
                  </a:cubicBezTo>
                  <a:cubicBezTo>
                    <a:pt x="10" y="4"/>
                    <a:pt x="6" y="19"/>
                    <a:pt x="6" y="28"/>
                  </a:cubicBezTo>
                  <a:cubicBezTo>
                    <a:pt x="6" y="20"/>
                    <a:pt x="8" y="6"/>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9" name="Freeform 1597"/>
            <p:cNvSpPr>
              <a:spLocks/>
            </p:cNvSpPr>
            <p:nvPr userDrawn="1"/>
          </p:nvSpPr>
          <p:spPr bwMode="auto">
            <a:xfrm>
              <a:off x="333" y="257"/>
              <a:ext cx="6" cy="27"/>
            </a:xfrm>
            <a:custGeom>
              <a:avLst/>
              <a:gdLst>
                <a:gd name="T0" fmla="*/ 15 w 15"/>
                <a:gd name="T1" fmla="*/ 0 h 60"/>
                <a:gd name="T2" fmla="*/ 15 w 15"/>
                <a:gd name="T3" fmla="*/ 0 h 60"/>
                <a:gd name="T4" fmla="*/ 7 w 15"/>
                <a:gd name="T5" fmla="*/ 29 h 60"/>
                <a:gd name="T6" fmla="*/ 13 w 15"/>
                <a:gd name="T7" fmla="*/ 1 h 60"/>
                <a:gd name="T8" fmla="*/ 7 w 15"/>
                <a:gd name="T9" fmla="*/ 15 h 60"/>
                <a:gd name="T10" fmla="*/ 0 w 15"/>
                <a:gd name="T11" fmla="*/ 42 h 60"/>
                <a:gd name="T12" fmla="*/ 7 w 15"/>
                <a:gd name="T13" fmla="*/ 60 h 60"/>
                <a:gd name="T14" fmla="*/ 11 w 15"/>
                <a:gd name="T15" fmla="*/ 31 h 60"/>
                <a:gd name="T16" fmla="*/ 14 w 15"/>
                <a:gd name="T17" fmla="*/ 20 h 60"/>
                <a:gd name="T18" fmla="*/ 15 w 15"/>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60">
                  <a:moveTo>
                    <a:pt x="15" y="0"/>
                  </a:moveTo>
                  <a:lnTo>
                    <a:pt x="15" y="0"/>
                  </a:lnTo>
                  <a:cubicBezTo>
                    <a:pt x="13" y="6"/>
                    <a:pt x="8" y="26"/>
                    <a:pt x="7" y="29"/>
                  </a:cubicBezTo>
                  <a:cubicBezTo>
                    <a:pt x="9" y="19"/>
                    <a:pt x="10" y="10"/>
                    <a:pt x="13" y="1"/>
                  </a:cubicBezTo>
                  <a:cubicBezTo>
                    <a:pt x="13" y="1"/>
                    <a:pt x="8" y="12"/>
                    <a:pt x="7" y="15"/>
                  </a:cubicBezTo>
                  <a:cubicBezTo>
                    <a:pt x="6" y="22"/>
                    <a:pt x="1" y="35"/>
                    <a:pt x="0" y="42"/>
                  </a:cubicBezTo>
                  <a:cubicBezTo>
                    <a:pt x="1" y="49"/>
                    <a:pt x="5" y="54"/>
                    <a:pt x="7" y="60"/>
                  </a:cubicBezTo>
                  <a:cubicBezTo>
                    <a:pt x="7" y="50"/>
                    <a:pt x="9" y="41"/>
                    <a:pt x="11" y="31"/>
                  </a:cubicBezTo>
                  <a:cubicBezTo>
                    <a:pt x="11" y="28"/>
                    <a:pt x="13" y="24"/>
                    <a:pt x="14" y="20"/>
                  </a:cubicBezTo>
                  <a:cubicBezTo>
                    <a:pt x="14" y="14"/>
                    <a:pt x="15" y="4"/>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0" name="Freeform 1598"/>
            <p:cNvSpPr>
              <a:spLocks/>
            </p:cNvSpPr>
            <p:nvPr userDrawn="1"/>
          </p:nvSpPr>
          <p:spPr bwMode="auto">
            <a:xfrm>
              <a:off x="401" y="256"/>
              <a:ext cx="26" cy="18"/>
            </a:xfrm>
            <a:custGeom>
              <a:avLst/>
              <a:gdLst>
                <a:gd name="T0" fmla="*/ 58 w 59"/>
                <a:gd name="T1" fmla="*/ 0 h 39"/>
                <a:gd name="T2" fmla="*/ 58 w 59"/>
                <a:gd name="T3" fmla="*/ 0 h 39"/>
                <a:gd name="T4" fmla="*/ 0 w 59"/>
                <a:gd name="T5" fmla="*/ 34 h 39"/>
                <a:gd name="T6" fmla="*/ 7 w 59"/>
                <a:gd name="T7" fmla="*/ 34 h 39"/>
                <a:gd name="T8" fmla="*/ 36 w 59"/>
                <a:gd name="T9" fmla="*/ 18 h 39"/>
                <a:gd name="T10" fmla="*/ 14 w 59"/>
                <a:gd name="T11" fmla="*/ 35 h 39"/>
                <a:gd name="T12" fmla="*/ 20 w 59"/>
                <a:gd name="T13" fmla="*/ 39 h 39"/>
                <a:gd name="T14" fmla="*/ 46 w 59"/>
                <a:gd name="T15" fmla="*/ 26 h 39"/>
                <a:gd name="T16" fmla="*/ 58 w 59"/>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9">
                  <a:moveTo>
                    <a:pt x="58" y="0"/>
                  </a:moveTo>
                  <a:lnTo>
                    <a:pt x="58" y="0"/>
                  </a:lnTo>
                  <a:cubicBezTo>
                    <a:pt x="31" y="2"/>
                    <a:pt x="18" y="22"/>
                    <a:pt x="0" y="34"/>
                  </a:cubicBezTo>
                  <a:cubicBezTo>
                    <a:pt x="2" y="34"/>
                    <a:pt x="5" y="34"/>
                    <a:pt x="7" y="34"/>
                  </a:cubicBezTo>
                  <a:cubicBezTo>
                    <a:pt x="10" y="33"/>
                    <a:pt x="25" y="22"/>
                    <a:pt x="36" y="18"/>
                  </a:cubicBezTo>
                  <a:cubicBezTo>
                    <a:pt x="31" y="25"/>
                    <a:pt x="21" y="29"/>
                    <a:pt x="14" y="35"/>
                  </a:cubicBezTo>
                  <a:cubicBezTo>
                    <a:pt x="16" y="36"/>
                    <a:pt x="18" y="37"/>
                    <a:pt x="20" y="39"/>
                  </a:cubicBezTo>
                  <a:cubicBezTo>
                    <a:pt x="24" y="37"/>
                    <a:pt x="40" y="28"/>
                    <a:pt x="46" y="26"/>
                  </a:cubicBezTo>
                  <a:cubicBezTo>
                    <a:pt x="53" y="18"/>
                    <a:pt x="59" y="8"/>
                    <a:pt x="5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1" name="Freeform 1599"/>
            <p:cNvSpPr>
              <a:spLocks/>
            </p:cNvSpPr>
            <p:nvPr userDrawn="1"/>
          </p:nvSpPr>
          <p:spPr bwMode="auto">
            <a:xfrm>
              <a:off x="408" y="255"/>
              <a:ext cx="4" cy="4"/>
            </a:xfrm>
            <a:custGeom>
              <a:avLst/>
              <a:gdLst>
                <a:gd name="T0" fmla="*/ 8 w 8"/>
                <a:gd name="T1" fmla="*/ 0 h 10"/>
                <a:gd name="T2" fmla="*/ 8 w 8"/>
                <a:gd name="T3" fmla="*/ 0 h 10"/>
                <a:gd name="T4" fmla="*/ 0 w 8"/>
                <a:gd name="T5" fmla="*/ 7 h 10"/>
                <a:gd name="T6" fmla="*/ 0 w 8"/>
                <a:gd name="T7" fmla="*/ 10 h 10"/>
                <a:gd name="T8" fmla="*/ 8 w 8"/>
                <a:gd name="T9" fmla="*/ 0 h 10"/>
              </a:gdLst>
              <a:ahLst/>
              <a:cxnLst>
                <a:cxn ang="0">
                  <a:pos x="T0" y="T1"/>
                </a:cxn>
                <a:cxn ang="0">
                  <a:pos x="T2" y="T3"/>
                </a:cxn>
                <a:cxn ang="0">
                  <a:pos x="T4" y="T5"/>
                </a:cxn>
                <a:cxn ang="0">
                  <a:pos x="T6" y="T7"/>
                </a:cxn>
                <a:cxn ang="0">
                  <a:pos x="T8" y="T9"/>
                </a:cxn>
              </a:cxnLst>
              <a:rect l="0" t="0" r="r" b="b"/>
              <a:pathLst>
                <a:path w="8" h="10">
                  <a:moveTo>
                    <a:pt x="8" y="0"/>
                  </a:moveTo>
                  <a:lnTo>
                    <a:pt x="8" y="0"/>
                  </a:lnTo>
                  <a:cubicBezTo>
                    <a:pt x="5" y="2"/>
                    <a:pt x="3" y="5"/>
                    <a:pt x="0" y="7"/>
                  </a:cubicBezTo>
                  <a:cubicBezTo>
                    <a:pt x="1" y="8"/>
                    <a:pt x="1" y="9"/>
                    <a:pt x="0" y="10"/>
                  </a:cubicBezTo>
                  <a:cubicBezTo>
                    <a:pt x="2" y="7"/>
                    <a:pt x="6" y="2"/>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2" name="Freeform 1600"/>
            <p:cNvSpPr>
              <a:spLocks/>
            </p:cNvSpPr>
            <p:nvPr userDrawn="1"/>
          </p:nvSpPr>
          <p:spPr bwMode="auto">
            <a:xfrm>
              <a:off x="365" y="251"/>
              <a:ext cx="45" cy="64"/>
            </a:xfrm>
            <a:custGeom>
              <a:avLst/>
              <a:gdLst>
                <a:gd name="T0" fmla="*/ 88 w 100"/>
                <a:gd name="T1" fmla="*/ 95 h 142"/>
                <a:gd name="T2" fmla="*/ 88 w 100"/>
                <a:gd name="T3" fmla="*/ 95 h 142"/>
                <a:gd name="T4" fmla="*/ 100 w 100"/>
                <a:gd name="T5" fmla="*/ 82 h 142"/>
                <a:gd name="T6" fmla="*/ 85 w 100"/>
                <a:gd name="T7" fmla="*/ 74 h 142"/>
                <a:gd name="T8" fmla="*/ 70 w 100"/>
                <a:gd name="T9" fmla="*/ 78 h 142"/>
                <a:gd name="T10" fmla="*/ 69 w 100"/>
                <a:gd name="T11" fmla="*/ 76 h 142"/>
                <a:gd name="T12" fmla="*/ 98 w 100"/>
                <a:gd name="T13" fmla="*/ 51 h 142"/>
                <a:gd name="T14" fmla="*/ 64 w 100"/>
                <a:gd name="T15" fmla="*/ 61 h 142"/>
                <a:gd name="T16" fmla="*/ 63 w 100"/>
                <a:gd name="T17" fmla="*/ 60 h 142"/>
                <a:gd name="T18" fmla="*/ 87 w 100"/>
                <a:gd name="T19" fmla="*/ 36 h 142"/>
                <a:gd name="T20" fmla="*/ 92 w 100"/>
                <a:gd name="T21" fmla="*/ 0 h 142"/>
                <a:gd name="T22" fmla="*/ 45 w 100"/>
                <a:gd name="T23" fmla="*/ 52 h 142"/>
                <a:gd name="T24" fmla="*/ 58 w 100"/>
                <a:gd name="T25" fmla="*/ 83 h 142"/>
                <a:gd name="T26" fmla="*/ 38 w 100"/>
                <a:gd name="T27" fmla="*/ 110 h 142"/>
                <a:gd name="T28" fmla="*/ 7 w 100"/>
                <a:gd name="T29" fmla="*/ 98 h 142"/>
                <a:gd name="T30" fmla="*/ 0 w 100"/>
                <a:gd name="T31" fmla="*/ 98 h 142"/>
                <a:gd name="T32" fmla="*/ 0 w 100"/>
                <a:gd name="T33" fmla="*/ 110 h 142"/>
                <a:gd name="T34" fmla="*/ 2 w 100"/>
                <a:gd name="T35" fmla="*/ 112 h 142"/>
                <a:gd name="T36" fmla="*/ 0 w 100"/>
                <a:gd name="T37" fmla="*/ 120 h 142"/>
                <a:gd name="T38" fmla="*/ 0 w 100"/>
                <a:gd name="T39" fmla="*/ 129 h 142"/>
                <a:gd name="T40" fmla="*/ 4 w 100"/>
                <a:gd name="T41" fmla="*/ 126 h 142"/>
                <a:gd name="T42" fmla="*/ 0 w 100"/>
                <a:gd name="T43" fmla="*/ 131 h 142"/>
                <a:gd name="T44" fmla="*/ 0 w 100"/>
                <a:gd name="T45" fmla="*/ 133 h 142"/>
                <a:gd name="T46" fmla="*/ 4 w 100"/>
                <a:gd name="T47" fmla="*/ 131 h 142"/>
                <a:gd name="T48" fmla="*/ 9 w 100"/>
                <a:gd name="T49" fmla="*/ 115 h 142"/>
                <a:gd name="T50" fmla="*/ 11 w 100"/>
                <a:gd name="T51" fmla="*/ 116 h 142"/>
                <a:gd name="T52" fmla="*/ 7 w 100"/>
                <a:gd name="T53" fmla="*/ 130 h 142"/>
                <a:gd name="T54" fmla="*/ 14 w 100"/>
                <a:gd name="T55" fmla="*/ 142 h 142"/>
                <a:gd name="T56" fmla="*/ 27 w 100"/>
                <a:gd name="T57" fmla="*/ 134 h 142"/>
                <a:gd name="T58" fmla="*/ 29 w 100"/>
                <a:gd name="T59" fmla="*/ 120 h 142"/>
                <a:gd name="T60" fmla="*/ 30 w 100"/>
                <a:gd name="T61" fmla="*/ 120 h 142"/>
                <a:gd name="T62" fmla="*/ 29 w 100"/>
                <a:gd name="T63" fmla="*/ 133 h 142"/>
                <a:gd name="T64" fmla="*/ 39 w 100"/>
                <a:gd name="T65" fmla="*/ 142 h 142"/>
                <a:gd name="T66" fmla="*/ 49 w 100"/>
                <a:gd name="T67" fmla="*/ 132 h 142"/>
                <a:gd name="T68" fmla="*/ 45 w 100"/>
                <a:gd name="T69" fmla="*/ 119 h 142"/>
                <a:gd name="T70" fmla="*/ 46 w 100"/>
                <a:gd name="T71" fmla="*/ 118 h 142"/>
                <a:gd name="T72" fmla="*/ 52 w 100"/>
                <a:gd name="T73" fmla="*/ 133 h 142"/>
                <a:gd name="T74" fmla="*/ 67 w 100"/>
                <a:gd name="T75" fmla="*/ 134 h 142"/>
                <a:gd name="T76" fmla="*/ 71 w 100"/>
                <a:gd name="T77" fmla="*/ 121 h 142"/>
                <a:gd name="T78" fmla="*/ 62 w 100"/>
                <a:gd name="T79" fmla="*/ 111 h 142"/>
                <a:gd name="T80" fmla="*/ 64 w 100"/>
                <a:gd name="T81" fmla="*/ 110 h 142"/>
                <a:gd name="T82" fmla="*/ 75 w 100"/>
                <a:gd name="T83" fmla="*/ 120 h 142"/>
                <a:gd name="T84" fmla="*/ 92 w 100"/>
                <a:gd name="T85" fmla="*/ 116 h 142"/>
                <a:gd name="T86" fmla="*/ 86 w 100"/>
                <a:gd name="T87" fmla="*/ 100 h 142"/>
                <a:gd name="T88" fmla="*/ 73 w 100"/>
                <a:gd name="T89" fmla="*/ 97 h 142"/>
                <a:gd name="T90" fmla="*/ 73 w 100"/>
                <a:gd name="T91" fmla="*/ 95 h 142"/>
                <a:gd name="T92" fmla="*/ 88 w 100"/>
                <a:gd name="T93" fmla="*/ 9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142">
                  <a:moveTo>
                    <a:pt x="88" y="95"/>
                  </a:moveTo>
                  <a:lnTo>
                    <a:pt x="88" y="95"/>
                  </a:lnTo>
                  <a:cubicBezTo>
                    <a:pt x="96" y="94"/>
                    <a:pt x="98" y="86"/>
                    <a:pt x="100" y="82"/>
                  </a:cubicBezTo>
                  <a:cubicBezTo>
                    <a:pt x="98" y="80"/>
                    <a:pt x="92" y="72"/>
                    <a:pt x="85" y="74"/>
                  </a:cubicBezTo>
                  <a:cubicBezTo>
                    <a:pt x="80" y="75"/>
                    <a:pt x="75" y="76"/>
                    <a:pt x="70" y="78"/>
                  </a:cubicBezTo>
                  <a:cubicBezTo>
                    <a:pt x="70" y="77"/>
                    <a:pt x="69" y="77"/>
                    <a:pt x="69" y="76"/>
                  </a:cubicBezTo>
                  <a:cubicBezTo>
                    <a:pt x="86" y="72"/>
                    <a:pt x="98" y="65"/>
                    <a:pt x="98" y="51"/>
                  </a:cubicBezTo>
                  <a:cubicBezTo>
                    <a:pt x="86" y="42"/>
                    <a:pt x="73" y="50"/>
                    <a:pt x="64" y="61"/>
                  </a:cubicBezTo>
                  <a:lnTo>
                    <a:pt x="63" y="60"/>
                  </a:lnTo>
                  <a:cubicBezTo>
                    <a:pt x="69" y="49"/>
                    <a:pt x="79" y="44"/>
                    <a:pt x="87" y="36"/>
                  </a:cubicBezTo>
                  <a:cubicBezTo>
                    <a:pt x="94" y="28"/>
                    <a:pt x="96" y="12"/>
                    <a:pt x="92" y="0"/>
                  </a:cubicBezTo>
                  <a:cubicBezTo>
                    <a:pt x="77" y="19"/>
                    <a:pt x="52" y="37"/>
                    <a:pt x="45" y="52"/>
                  </a:cubicBezTo>
                  <a:cubicBezTo>
                    <a:pt x="38" y="68"/>
                    <a:pt x="55" y="72"/>
                    <a:pt x="58" y="83"/>
                  </a:cubicBezTo>
                  <a:cubicBezTo>
                    <a:pt x="62" y="96"/>
                    <a:pt x="53" y="105"/>
                    <a:pt x="38" y="110"/>
                  </a:cubicBezTo>
                  <a:cubicBezTo>
                    <a:pt x="26" y="114"/>
                    <a:pt x="12" y="110"/>
                    <a:pt x="7" y="98"/>
                  </a:cubicBezTo>
                  <a:cubicBezTo>
                    <a:pt x="4" y="98"/>
                    <a:pt x="3" y="99"/>
                    <a:pt x="0" y="98"/>
                  </a:cubicBezTo>
                  <a:lnTo>
                    <a:pt x="0" y="110"/>
                  </a:lnTo>
                  <a:cubicBezTo>
                    <a:pt x="3" y="111"/>
                    <a:pt x="1" y="110"/>
                    <a:pt x="2" y="112"/>
                  </a:cubicBezTo>
                  <a:cubicBezTo>
                    <a:pt x="1" y="115"/>
                    <a:pt x="0" y="118"/>
                    <a:pt x="0" y="120"/>
                  </a:cubicBezTo>
                  <a:lnTo>
                    <a:pt x="0" y="129"/>
                  </a:lnTo>
                  <a:cubicBezTo>
                    <a:pt x="2" y="129"/>
                    <a:pt x="3" y="129"/>
                    <a:pt x="4" y="126"/>
                  </a:cubicBezTo>
                  <a:cubicBezTo>
                    <a:pt x="4" y="129"/>
                    <a:pt x="2" y="130"/>
                    <a:pt x="0" y="131"/>
                  </a:cubicBezTo>
                  <a:lnTo>
                    <a:pt x="0" y="133"/>
                  </a:lnTo>
                  <a:cubicBezTo>
                    <a:pt x="1" y="133"/>
                    <a:pt x="4" y="132"/>
                    <a:pt x="4" y="131"/>
                  </a:cubicBezTo>
                  <a:cubicBezTo>
                    <a:pt x="6" y="127"/>
                    <a:pt x="8" y="119"/>
                    <a:pt x="9" y="115"/>
                  </a:cubicBezTo>
                  <a:cubicBezTo>
                    <a:pt x="10" y="114"/>
                    <a:pt x="12" y="114"/>
                    <a:pt x="11" y="116"/>
                  </a:cubicBezTo>
                  <a:cubicBezTo>
                    <a:pt x="10" y="118"/>
                    <a:pt x="7" y="128"/>
                    <a:pt x="7" y="130"/>
                  </a:cubicBezTo>
                  <a:cubicBezTo>
                    <a:pt x="5" y="137"/>
                    <a:pt x="11" y="138"/>
                    <a:pt x="14" y="142"/>
                  </a:cubicBezTo>
                  <a:cubicBezTo>
                    <a:pt x="19" y="139"/>
                    <a:pt x="25" y="141"/>
                    <a:pt x="27" y="134"/>
                  </a:cubicBezTo>
                  <a:cubicBezTo>
                    <a:pt x="28" y="129"/>
                    <a:pt x="28" y="125"/>
                    <a:pt x="29" y="120"/>
                  </a:cubicBezTo>
                  <a:cubicBezTo>
                    <a:pt x="29" y="119"/>
                    <a:pt x="31" y="119"/>
                    <a:pt x="30" y="120"/>
                  </a:cubicBezTo>
                  <a:cubicBezTo>
                    <a:pt x="30" y="125"/>
                    <a:pt x="29" y="132"/>
                    <a:pt x="29" y="133"/>
                  </a:cubicBezTo>
                  <a:cubicBezTo>
                    <a:pt x="29" y="139"/>
                    <a:pt x="36" y="139"/>
                    <a:pt x="39" y="142"/>
                  </a:cubicBezTo>
                  <a:cubicBezTo>
                    <a:pt x="43" y="139"/>
                    <a:pt x="50" y="138"/>
                    <a:pt x="49" y="132"/>
                  </a:cubicBezTo>
                  <a:cubicBezTo>
                    <a:pt x="48" y="130"/>
                    <a:pt x="46" y="122"/>
                    <a:pt x="45" y="119"/>
                  </a:cubicBezTo>
                  <a:cubicBezTo>
                    <a:pt x="45" y="118"/>
                    <a:pt x="46" y="118"/>
                    <a:pt x="46" y="118"/>
                  </a:cubicBezTo>
                  <a:cubicBezTo>
                    <a:pt x="48" y="122"/>
                    <a:pt x="50" y="129"/>
                    <a:pt x="52" y="133"/>
                  </a:cubicBezTo>
                  <a:cubicBezTo>
                    <a:pt x="55" y="138"/>
                    <a:pt x="61" y="134"/>
                    <a:pt x="67" y="134"/>
                  </a:cubicBezTo>
                  <a:cubicBezTo>
                    <a:pt x="68" y="130"/>
                    <a:pt x="74" y="126"/>
                    <a:pt x="71" y="121"/>
                  </a:cubicBezTo>
                  <a:cubicBezTo>
                    <a:pt x="70" y="119"/>
                    <a:pt x="63" y="111"/>
                    <a:pt x="62" y="111"/>
                  </a:cubicBezTo>
                  <a:cubicBezTo>
                    <a:pt x="62" y="110"/>
                    <a:pt x="63" y="109"/>
                    <a:pt x="64" y="110"/>
                  </a:cubicBezTo>
                  <a:cubicBezTo>
                    <a:pt x="66" y="111"/>
                    <a:pt x="69" y="115"/>
                    <a:pt x="75" y="120"/>
                  </a:cubicBezTo>
                  <a:cubicBezTo>
                    <a:pt x="79" y="124"/>
                    <a:pt x="90" y="116"/>
                    <a:pt x="92" y="116"/>
                  </a:cubicBezTo>
                  <a:cubicBezTo>
                    <a:pt x="91" y="111"/>
                    <a:pt x="92" y="103"/>
                    <a:pt x="86" y="100"/>
                  </a:cubicBezTo>
                  <a:cubicBezTo>
                    <a:pt x="82" y="98"/>
                    <a:pt x="75" y="97"/>
                    <a:pt x="73" y="97"/>
                  </a:cubicBezTo>
                  <a:cubicBezTo>
                    <a:pt x="72" y="96"/>
                    <a:pt x="73" y="95"/>
                    <a:pt x="73" y="95"/>
                  </a:cubicBezTo>
                  <a:cubicBezTo>
                    <a:pt x="78" y="96"/>
                    <a:pt x="83" y="96"/>
                    <a:pt x="88" y="9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3" name="Freeform 1601"/>
            <p:cNvSpPr>
              <a:spLocks/>
            </p:cNvSpPr>
            <p:nvPr userDrawn="1"/>
          </p:nvSpPr>
          <p:spPr bwMode="auto">
            <a:xfrm>
              <a:off x="428" y="248"/>
              <a:ext cx="10" cy="7"/>
            </a:xfrm>
            <a:custGeom>
              <a:avLst/>
              <a:gdLst>
                <a:gd name="T0" fmla="*/ 21 w 21"/>
                <a:gd name="T1" fmla="*/ 0 h 16"/>
                <a:gd name="T2" fmla="*/ 21 w 21"/>
                <a:gd name="T3" fmla="*/ 0 h 16"/>
                <a:gd name="T4" fmla="*/ 0 w 21"/>
                <a:gd name="T5" fmla="*/ 14 h 16"/>
                <a:gd name="T6" fmla="*/ 1 w 21"/>
                <a:gd name="T7" fmla="*/ 14 h 16"/>
                <a:gd name="T8" fmla="*/ 1 w 21"/>
                <a:gd name="T9" fmla="*/ 16 h 16"/>
                <a:gd name="T10" fmla="*/ 21 w 21"/>
                <a:gd name="T11" fmla="*/ 0 h 16"/>
              </a:gdLst>
              <a:ahLst/>
              <a:cxnLst>
                <a:cxn ang="0">
                  <a:pos x="T0" y="T1"/>
                </a:cxn>
                <a:cxn ang="0">
                  <a:pos x="T2" y="T3"/>
                </a:cxn>
                <a:cxn ang="0">
                  <a:pos x="T4" y="T5"/>
                </a:cxn>
                <a:cxn ang="0">
                  <a:pos x="T6" y="T7"/>
                </a:cxn>
                <a:cxn ang="0">
                  <a:pos x="T8" y="T9"/>
                </a:cxn>
                <a:cxn ang="0">
                  <a:pos x="T10" y="T11"/>
                </a:cxn>
              </a:cxnLst>
              <a:rect l="0" t="0" r="r" b="b"/>
              <a:pathLst>
                <a:path w="21" h="16">
                  <a:moveTo>
                    <a:pt x="21" y="0"/>
                  </a:moveTo>
                  <a:lnTo>
                    <a:pt x="21" y="0"/>
                  </a:lnTo>
                  <a:cubicBezTo>
                    <a:pt x="16" y="3"/>
                    <a:pt x="3" y="11"/>
                    <a:pt x="0" y="14"/>
                  </a:cubicBezTo>
                  <a:cubicBezTo>
                    <a:pt x="0" y="14"/>
                    <a:pt x="1" y="14"/>
                    <a:pt x="1" y="14"/>
                  </a:cubicBezTo>
                  <a:cubicBezTo>
                    <a:pt x="1" y="15"/>
                    <a:pt x="1" y="16"/>
                    <a:pt x="1" y="16"/>
                  </a:cubicBezTo>
                  <a:cubicBezTo>
                    <a:pt x="6" y="12"/>
                    <a:pt x="17" y="4"/>
                    <a:pt x="2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4" name="Freeform 1602"/>
            <p:cNvSpPr>
              <a:spLocks/>
            </p:cNvSpPr>
            <p:nvPr userDrawn="1"/>
          </p:nvSpPr>
          <p:spPr bwMode="auto">
            <a:xfrm>
              <a:off x="339" y="243"/>
              <a:ext cx="8" cy="31"/>
            </a:xfrm>
            <a:custGeom>
              <a:avLst/>
              <a:gdLst>
                <a:gd name="T0" fmla="*/ 15 w 18"/>
                <a:gd name="T1" fmla="*/ 0 h 68"/>
                <a:gd name="T2" fmla="*/ 15 w 18"/>
                <a:gd name="T3" fmla="*/ 0 h 68"/>
                <a:gd name="T4" fmla="*/ 8 w 18"/>
                <a:gd name="T5" fmla="*/ 14 h 68"/>
                <a:gd name="T6" fmla="*/ 1 w 18"/>
                <a:gd name="T7" fmla="*/ 68 h 68"/>
                <a:gd name="T8" fmla="*/ 18 w 18"/>
                <a:gd name="T9" fmla="*/ 16 h 68"/>
                <a:gd name="T10" fmla="*/ 4 w 18"/>
                <a:gd name="T11" fmla="*/ 42 h 68"/>
                <a:gd name="T12" fmla="*/ 15 w 18"/>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18" h="68">
                  <a:moveTo>
                    <a:pt x="15" y="0"/>
                  </a:moveTo>
                  <a:lnTo>
                    <a:pt x="15" y="0"/>
                  </a:lnTo>
                  <a:cubicBezTo>
                    <a:pt x="15" y="0"/>
                    <a:pt x="9" y="12"/>
                    <a:pt x="8" y="14"/>
                  </a:cubicBezTo>
                  <a:cubicBezTo>
                    <a:pt x="2" y="25"/>
                    <a:pt x="0" y="44"/>
                    <a:pt x="1" y="68"/>
                  </a:cubicBezTo>
                  <a:cubicBezTo>
                    <a:pt x="5" y="44"/>
                    <a:pt x="16" y="26"/>
                    <a:pt x="18" y="16"/>
                  </a:cubicBezTo>
                  <a:cubicBezTo>
                    <a:pt x="12" y="22"/>
                    <a:pt x="7" y="31"/>
                    <a:pt x="4" y="42"/>
                  </a:cubicBezTo>
                  <a:cubicBezTo>
                    <a:pt x="4" y="36"/>
                    <a:pt x="13" y="7"/>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5" name="Freeform 1603"/>
            <p:cNvSpPr>
              <a:spLocks/>
            </p:cNvSpPr>
            <p:nvPr userDrawn="1"/>
          </p:nvSpPr>
          <p:spPr bwMode="auto">
            <a:xfrm>
              <a:off x="423" y="245"/>
              <a:ext cx="40" cy="25"/>
            </a:xfrm>
            <a:custGeom>
              <a:avLst/>
              <a:gdLst>
                <a:gd name="T0" fmla="*/ 87 w 88"/>
                <a:gd name="T1" fmla="*/ 1 h 55"/>
                <a:gd name="T2" fmla="*/ 87 w 88"/>
                <a:gd name="T3" fmla="*/ 1 h 55"/>
                <a:gd name="T4" fmla="*/ 43 w 88"/>
                <a:gd name="T5" fmla="*/ 15 h 55"/>
                <a:gd name="T6" fmla="*/ 9 w 88"/>
                <a:gd name="T7" fmla="*/ 37 h 55"/>
                <a:gd name="T8" fmla="*/ 0 w 88"/>
                <a:gd name="T9" fmla="*/ 49 h 55"/>
                <a:gd name="T10" fmla="*/ 6 w 88"/>
                <a:gd name="T11" fmla="*/ 49 h 55"/>
                <a:gd name="T12" fmla="*/ 56 w 88"/>
                <a:gd name="T13" fmla="*/ 23 h 55"/>
                <a:gd name="T14" fmla="*/ 14 w 88"/>
                <a:gd name="T15" fmla="*/ 51 h 55"/>
                <a:gd name="T16" fmla="*/ 20 w 88"/>
                <a:gd name="T17" fmla="*/ 55 h 55"/>
                <a:gd name="T18" fmla="*/ 61 w 88"/>
                <a:gd name="T19" fmla="*/ 37 h 55"/>
                <a:gd name="T20" fmla="*/ 87 w 88"/>
                <a:gd name="T21"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55">
                  <a:moveTo>
                    <a:pt x="87" y="1"/>
                  </a:moveTo>
                  <a:lnTo>
                    <a:pt x="87" y="1"/>
                  </a:lnTo>
                  <a:cubicBezTo>
                    <a:pt x="72" y="0"/>
                    <a:pt x="55" y="8"/>
                    <a:pt x="43" y="15"/>
                  </a:cubicBezTo>
                  <a:cubicBezTo>
                    <a:pt x="35" y="20"/>
                    <a:pt x="20" y="29"/>
                    <a:pt x="9" y="37"/>
                  </a:cubicBezTo>
                  <a:cubicBezTo>
                    <a:pt x="6" y="42"/>
                    <a:pt x="5" y="41"/>
                    <a:pt x="0" y="49"/>
                  </a:cubicBezTo>
                  <a:cubicBezTo>
                    <a:pt x="4" y="48"/>
                    <a:pt x="4" y="49"/>
                    <a:pt x="6" y="49"/>
                  </a:cubicBezTo>
                  <a:cubicBezTo>
                    <a:pt x="12" y="45"/>
                    <a:pt x="41" y="29"/>
                    <a:pt x="56" y="23"/>
                  </a:cubicBezTo>
                  <a:cubicBezTo>
                    <a:pt x="43" y="34"/>
                    <a:pt x="20" y="48"/>
                    <a:pt x="14" y="51"/>
                  </a:cubicBezTo>
                  <a:cubicBezTo>
                    <a:pt x="18" y="52"/>
                    <a:pt x="19" y="54"/>
                    <a:pt x="20" y="55"/>
                  </a:cubicBezTo>
                  <a:cubicBezTo>
                    <a:pt x="30" y="52"/>
                    <a:pt x="53" y="43"/>
                    <a:pt x="61" y="37"/>
                  </a:cubicBezTo>
                  <a:cubicBezTo>
                    <a:pt x="73" y="29"/>
                    <a:pt x="88" y="18"/>
                    <a:pt x="87"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6" name="Freeform 1604"/>
            <p:cNvSpPr>
              <a:spLocks/>
            </p:cNvSpPr>
            <p:nvPr userDrawn="1"/>
          </p:nvSpPr>
          <p:spPr bwMode="auto">
            <a:xfrm>
              <a:off x="331" y="243"/>
              <a:ext cx="14" cy="32"/>
            </a:xfrm>
            <a:custGeom>
              <a:avLst/>
              <a:gdLst>
                <a:gd name="T0" fmla="*/ 32 w 32"/>
                <a:gd name="T1" fmla="*/ 0 h 72"/>
                <a:gd name="T2" fmla="*/ 32 w 32"/>
                <a:gd name="T3" fmla="*/ 0 h 72"/>
                <a:gd name="T4" fmla="*/ 4 w 32"/>
                <a:gd name="T5" fmla="*/ 38 h 72"/>
                <a:gd name="T6" fmla="*/ 2 w 32"/>
                <a:gd name="T7" fmla="*/ 72 h 72"/>
                <a:gd name="T8" fmla="*/ 32 w 32"/>
                <a:gd name="T9" fmla="*/ 0 h 72"/>
              </a:gdLst>
              <a:ahLst/>
              <a:cxnLst>
                <a:cxn ang="0">
                  <a:pos x="T0" y="T1"/>
                </a:cxn>
                <a:cxn ang="0">
                  <a:pos x="T2" y="T3"/>
                </a:cxn>
                <a:cxn ang="0">
                  <a:pos x="T4" y="T5"/>
                </a:cxn>
                <a:cxn ang="0">
                  <a:pos x="T6" y="T7"/>
                </a:cxn>
                <a:cxn ang="0">
                  <a:pos x="T8" y="T9"/>
                </a:cxn>
              </a:cxnLst>
              <a:rect l="0" t="0" r="r" b="b"/>
              <a:pathLst>
                <a:path w="32" h="72">
                  <a:moveTo>
                    <a:pt x="32" y="0"/>
                  </a:moveTo>
                  <a:lnTo>
                    <a:pt x="32" y="0"/>
                  </a:lnTo>
                  <a:cubicBezTo>
                    <a:pt x="21" y="12"/>
                    <a:pt x="8" y="29"/>
                    <a:pt x="4" y="38"/>
                  </a:cubicBezTo>
                  <a:cubicBezTo>
                    <a:pt x="0" y="52"/>
                    <a:pt x="1" y="64"/>
                    <a:pt x="2" y="72"/>
                  </a:cubicBezTo>
                  <a:cubicBezTo>
                    <a:pt x="6" y="46"/>
                    <a:pt x="16" y="23"/>
                    <a:pt x="3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7" name="Freeform 1605"/>
            <p:cNvSpPr>
              <a:spLocks/>
            </p:cNvSpPr>
            <p:nvPr userDrawn="1"/>
          </p:nvSpPr>
          <p:spPr bwMode="auto">
            <a:xfrm>
              <a:off x="346" y="243"/>
              <a:ext cx="11" cy="33"/>
            </a:xfrm>
            <a:custGeom>
              <a:avLst/>
              <a:gdLst>
                <a:gd name="T0" fmla="*/ 14 w 24"/>
                <a:gd name="T1" fmla="*/ 0 h 74"/>
                <a:gd name="T2" fmla="*/ 14 w 24"/>
                <a:gd name="T3" fmla="*/ 0 h 74"/>
                <a:gd name="T4" fmla="*/ 2 w 24"/>
                <a:gd name="T5" fmla="*/ 16 h 74"/>
                <a:gd name="T6" fmla="*/ 3 w 24"/>
                <a:gd name="T7" fmla="*/ 69 h 74"/>
                <a:gd name="T8" fmla="*/ 11 w 24"/>
                <a:gd name="T9" fmla="*/ 29 h 74"/>
                <a:gd name="T10" fmla="*/ 19 w 24"/>
                <a:gd name="T11" fmla="*/ 74 h 74"/>
                <a:gd name="T12" fmla="*/ 18 w 24"/>
                <a:gd name="T13" fmla="*/ 20 h 74"/>
                <a:gd name="T14" fmla="*/ 24 w 24"/>
                <a:gd name="T15" fmla="*/ 8 h 74"/>
                <a:gd name="T16" fmla="*/ 5 w 24"/>
                <a:gd name="T17" fmla="*/ 30 h 74"/>
                <a:gd name="T18" fmla="*/ 14 w 24"/>
                <a:gd name="T1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74">
                  <a:moveTo>
                    <a:pt x="14" y="0"/>
                  </a:moveTo>
                  <a:lnTo>
                    <a:pt x="14" y="0"/>
                  </a:lnTo>
                  <a:cubicBezTo>
                    <a:pt x="11" y="4"/>
                    <a:pt x="3" y="11"/>
                    <a:pt x="2" y="16"/>
                  </a:cubicBezTo>
                  <a:cubicBezTo>
                    <a:pt x="0" y="30"/>
                    <a:pt x="0" y="56"/>
                    <a:pt x="3" y="69"/>
                  </a:cubicBezTo>
                  <a:cubicBezTo>
                    <a:pt x="4" y="56"/>
                    <a:pt x="5" y="37"/>
                    <a:pt x="11" y="29"/>
                  </a:cubicBezTo>
                  <a:cubicBezTo>
                    <a:pt x="8" y="43"/>
                    <a:pt x="11" y="58"/>
                    <a:pt x="19" y="74"/>
                  </a:cubicBezTo>
                  <a:cubicBezTo>
                    <a:pt x="14" y="60"/>
                    <a:pt x="13" y="34"/>
                    <a:pt x="18" y="20"/>
                  </a:cubicBezTo>
                  <a:cubicBezTo>
                    <a:pt x="19" y="16"/>
                    <a:pt x="22" y="11"/>
                    <a:pt x="24" y="8"/>
                  </a:cubicBezTo>
                  <a:cubicBezTo>
                    <a:pt x="18" y="11"/>
                    <a:pt x="7" y="23"/>
                    <a:pt x="5" y="30"/>
                  </a:cubicBezTo>
                  <a:cubicBezTo>
                    <a:pt x="7" y="18"/>
                    <a:pt x="10" y="10"/>
                    <a:pt x="1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8" name="Freeform 1606"/>
            <p:cNvSpPr>
              <a:spLocks/>
            </p:cNvSpPr>
            <p:nvPr userDrawn="1"/>
          </p:nvSpPr>
          <p:spPr bwMode="auto">
            <a:xfrm>
              <a:off x="372" y="241"/>
              <a:ext cx="15" cy="8"/>
            </a:xfrm>
            <a:custGeom>
              <a:avLst/>
              <a:gdLst>
                <a:gd name="T0" fmla="*/ 26 w 32"/>
                <a:gd name="T1" fmla="*/ 6 h 16"/>
                <a:gd name="T2" fmla="*/ 26 w 32"/>
                <a:gd name="T3" fmla="*/ 6 h 16"/>
                <a:gd name="T4" fmla="*/ 0 w 32"/>
                <a:gd name="T5" fmla="*/ 2 h 16"/>
                <a:gd name="T6" fmla="*/ 29 w 32"/>
                <a:gd name="T7" fmla="*/ 16 h 16"/>
                <a:gd name="T8" fmla="*/ 26 w 32"/>
                <a:gd name="T9" fmla="*/ 6 h 16"/>
              </a:gdLst>
              <a:ahLst/>
              <a:cxnLst>
                <a:cxn ang="0">
                  <a:pos x="T0" y="T1"/>
                </a:cxn>
                <a:cxn ang="0">
                  <a:pos x="T2" y="T3"/>
                </a:cxn>
                <a:cxn ang="0">
                  <a:pos x="T4" y="T5"/>
                </a:cxn>
                <a:cxn ang="0">
                  <a:pos x="T6" y="T7"/>
                </a:cxn>
                <a:cxn ang="0">
                  <a:pos x="T8" y="T9"/>
                </a:cxn>
              </a:cxnLst>
              <a:rect l="0" t="0" r="r" b="b"/>
              <a:pathLst>
                <a:path w="32" h="16">
                  <a:moveTo>
                    <a:pt x="26" y="6"/>
                  </a:moveTo>
                  <a:lnTo>
                    <a:pt x="26" y="6"/>
                  </a:lnTo>
                  <a:cubicBezTo>
                    <a:pt x="19" y="1"/>
                    <a:pt x="12" y="0"/>
                    <a:pt x="0" y="2"/>
                  </a:cubicBezTo>
                  <a:cubicBezTo>
                    <a:pt x="9" y="2"/>
                    <a:pt x="25" y="0"/>
                    <a:pt x="29" y="16"/>
                  </a:cubicBezTo>
                  <a:cubicBezTo>
                    <a:pt x="32" y="13"/>
                    <a:pt x="30" y="8"/>
                    <a:pt x="26"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9" name="Freeform 1607"/>
            <p:cNvSpPr>
              <a:spLocks/>
            </p:cNvSpPr>
            <p:nvPr userDrawn="1"/>
          </p:nvSpPr>
          <p:spPr bwMode="auto">
            <a:xfrm>
              <a:off x="377" y="238"/>
              <a:ext cx="26" cy="9"/>
            </a:xfrm>
            <a:custGeom>
              <a:avLst/>
              <a:gdLst>
                <a:gd name="T0" fmla="*/ 14 w 58"/>
                <a:gd name="T1" fmla="*/ 2 h 20"/>
                <a:gd name="T2" fmla="*/ 14 w 58"/>
                <a:gd name="T3" fmla="*/ 2 h 20"/>
                <a:gd name="T4" fmla="*/ 0 w 58"/>
                <a:gd name="T5" fmla="*/ 3 h 20"/>
                <a:gd name="T6" fmla="*/ 37 w 58"/>
                <a:gd name="T7" fmla="*/ 18 h 20"/>
                <a:gd name="T8" fmla="*/ 58 w 58"/>
                <a:gd name="T9" fmla="*/ 9 h 20"/>
                <a:gd name="T10" fmla="*/ 39 w 58"/>
                <a:gd name="T11" fmla="*/ 10 h 20"/>
                <a:gd name="T12" fmla="*/ 14 w 58"/>
                <a:gd name="T13" fmla="*/ 2 h 20"/>
              </a:gdLst>
              <a:ahLst/>
              <a:cxnLst>
                <a:cxn ang="0">
                  <a:pos x="T0" y="T1"/>
                </a:cxn>
                <a:cxn ang="0">
                  <a:pos x="T2" y="T3"/>
                </a:cxn>
                <a:cxn ang="0">
                  <a:pos x="T4" y="T5"/>
                </a:cxn>
                <a:cxn ang="0">
                  <a:pos x="T6" y="T7"/>
                </a:cxn>
                <a:cxn ang="0">
                  <a:pos x="T8" y="T9"/>
                </a:cxn>
                <a:cxn ang="0">
                  <a:pos x="T10" y="T11"/>
                </a:cxn>
                <a:cxn ang="0">
                  <a:pos x="T12" y="T13"/>
                </a:cxn>
              </a:cxnLst>
              <a:rect l="0" t="0" r="r" b="b"/>
              <a:pathLst>
                <a:path w="58" h="20">
                  <a:moveTo>
                    <a:pt x="14" y="2"/>
                  </a:moveTo>
                  <a:lnTo>
                    <a:pt x="14" y="2"/>
                  </a:lnTo>
                  <a:cubicBezTo>
                    <a:pt x="11" y="1"/>
                    <a:pt x="5" y="0"/>
                    <a:pt x="0" y="3"/>
                  </a:cubicBezTo>
                  <a:cubicBezTo>
                    <a:pt x="25" y="3"/>
                    <a:pt x="26" y="15"/>
                    <a:pt x="37" y="18"/>
                  </a:cubicBezTo>
                  <a:cubicBezTo>
                    <a:pt x="44" y="20"/>
                    <a:pt x="55" y="17"/>
                    <a:pt x="58" y="9"/>
                  </a:cubicBezTo>
                  <a:cubicBezTo>
                    <a:pt x="53" y="12"/>
                    <a:pt x="46" y="12"/>
                    <a:pt x="39" y="10"/>
                  </a:cubicBezTo>
                  <a:cubicBezTo>
                    <a:pt x="31" y="8"/>
                    <a:pt x="24" y="3"/>
                    <a:pt x="1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0" name="Freeform 1608"/>
            <p:cNvSpPr>
              <a:spLocks/>
            </p:cNvSpPr>
            <p:nvPr userDrawn="1"/>
          </p:nvSpPr>
          <p:spPr bwMode="auto">
            <a:xfrm>
              <a:off x="343" y="236"/>
              <a:ext cx="11" cy="19"/>
            </a:xfrm>
            <a:custGeom>
              <a:avLst/>
              <a:gdLst>
                <a:gd name="T0" fmla="*/ 25 w 25"/>
                <a:gd name="T1" fmla="*/ 0 h 42"/>
                <a:gd name="T2" fmla="*/ 25 w 25"/>
                <a:gd name="T3" fmla="*/ 0 h 42"/>
                <a:gd name="T4" fmla="*/ 11 w 25"/>
                <a:gd name="T5" fmla="*/ 20 h 42"/>
                <a:gd name="T6" fmla="*/ 24 w 25"/>
                <a:gd name="T7" fmla="*/ 0 h 42"/>
                <a:gd name="T8" fmla="*/ 11 w 25"/>
                <a:gd name="T9" fmla="*/ 9 h 42"/>
                <a:gd name="T10" fmla="*/ 0 w 25"/>
                <a:gd name="T11" fmla="*/ 42 h 42"/>
                <a:gd name="T12" fmla="*/ 22 w 25"/>
                <a:gd name="T13" fmla="*/ 13 h 42"/>
                <a:gd name="T14" fmla="*/ 25 w 25"/>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42">
                  <a:moveTo>
                    <a:pt x="25" y="0"/>
                  </a:moveTo>
                  <a:lnTo>
                    <a:pt x="25" y="0"/>
                  </a:lnTo>
                  <a:cubicBezTo>
                    <a:pt x="22" y="4"/>
                    <a:pt x="14" y="16"/>
                    <a:pt x="11" y="20"/>
                  </a:cubicBezTo>
                  <a:cubicBezTo>
                    <a:pt x="14" y="13"/>
                    <a:pt x="20" y="6"/>
                    <a:pt x="24" y="0"/>
                  </a:cubicBezTo>
                  <a:cubicBezTo>
                    <a:pt x="21" y="3"/>
                    <a:pt x="14" y="7"/>
                    <a:pt x="11" y="9"/>
                  </a:cubicBezTo>
                  <a:cubicBezTo>
                    <a:pt x="7" y="16"/>
                    <a:pt x="2" y="33"/>
                    <a:pt x="0" y="42"/>
                  </a:cubicBezTo>
                  <a:cubicBezTo>
                    <a:pt x="7" y="30"/>
                    <a:pt x="17" y="18"/>
                    <a:pt x="22" y="13"/>
                  </a:cubicBezTo>
                  <a:cubicBezTo>
                    <a:pt x="22" y="9"/>
                    <a:pt x="24" y="4"/>
                    <a:pt x="2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1" name="Freeform 1609"/>
            <p:cNvSpPr>
              <a:spLocks/>
            </p:cNvSpPr>
            <p:nvPr userDrawn="1"/>
          </p:nvSpPr>
          <p:spPr bwMode="auto">
            <a:xfrm>
              <a:off x="407" y="237"/>
              <a:ext cx="17" cy="28"/>
            </a:xfrm>
            <a:custGeom>
              <a:avLst/>
              <a:gdLst>
                <a:gd name="T0" fmla="*/ 30 w 38"/>
                <a:gd name="T1" fmla="*/ 0 h 62"/>
                <a:gd name="T2" fmla="*/ 30 w 38"/>
                <a:gd name="T3" fmla="*/ 0 h 62"/>
                <a:gd name="T4" fmla="*/ 3 w 38"/>
                <a:gd name="T5" fmla="*/ 34 h 62"/>
                <a:gd name="T6" fmla="*/ 4 w 38"/>
                <a:gd name="T7" fmla="*/ 44 h 62"/>
                <a:gd name="T8" fmla="*/ 19 w 38"/>
                <a:gd name="T9" fmla="*/ 28 h 62"/>
                <a:gd name="T10" fmla="*/ 3 w 38"/>
                <a:gd name="T11" fmla="*/ 51 h 62"/>
                <a:gd name="T12" fmla="*/ 0 w 38"/>
                <a:gd name="T13" fmla="*/ 62 h 62"/>
                <a:gd name="T14" fmla="*/ 23 w 38"/>
                <a:gd name="T15" fmla="*/ 42 h 62"/>
                <a:gd name="T16" fmla="*/ 30 w 38"/>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2">
                  <a:moveTo>
                    <a:pt x="30" y="0"/>
                  </a:moveTo>
                  <a:lnTo>
                    <a:pt x="30" y="0"/>
                  </a:lnTo>
                  <a:cubicBezTo>
                    <a:pt x="24" y="14"/>
                    <a:pt x="10" y="28"/>
                    <a:pt x="3" y="34"/>
                  </a:cubicBezTo>
                  <a:cubicBezTo>
                    <a:pt x="3" y="38"/>
                    <a:pt x="4" y="41"/>
                    <a:pt x="4" y="44"/>
                  </a:cubicBezTo>
                  <a:cubicBezTo>
                    <a:pt x="5" y="42"/>
                    <a:pt x="12" y="34"/>
                    <a:pt x="19" y="28"/>
                  </a:cubicBezTo>
                  <a:cubicBezTo>
                    <a:pt x="15" y="38"/>
                    <a:pt x="7" y="47"/>
                    <a:pt x="3" y="51"/>
                  </a:cubicBezTo>
                  <a:cubicBezTo>
                    <a:pt x="2" y="54"/>
                    <a:pt x="1" y="58"/>
                    <a:pt x="0" y="62"/>
                  </a:cubicBezTo>
                  <a:cubicBezTo>
                    <a:pt x="5" y="57"/>
                    <a:pt x="18" y="47"/>
                    <a:pt x="23" y="42"/>
                  </a:cubicBezTo>
                  <a:cubicBezTo>
                    <a:pt x="33" y="31"/>
                    <a:pt x="38" y="14"/>
                    <a:pt x="3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2" name="Freeform 1610"/>
            <p:cNvSpPr>
              <a:spLocks/>
            </p:cNvSpPr>
            <p:nvPr userDrawn="1"/>
          </p:nvSpPr>
          <p:spPr bwMode="auto">
            <a:xfrm>
              <a:off x="424" y="231"/>
              <a:ext cx="10" cy="14"/>
            </a:xfrm>
            <a:custGeom>
              <a:avLst/>
              <a:gdLst>
                <a:gd name="T0" fmla="*/ 22 w 22"/>
                <a:gd name="T1" fmla="*/ 0 h 30"/>
                <a:gd name="T2" fmla="*/ 22 w 22"/>
                <a:gd name="T3" fmla="*/ 0 h 30"/>
                <a:gd name="T4" fmla="*/ 0 w 22"/>
                <a:gd name="T5" fmla="*/ 26 h 30"/>
                <a:gd name="T6" fmla="*/ 0 w 22"/>
                <a:gd name="T7" fmla="*/ 30 h 30"/>
                <a:gd name="T8" fmla="*/ 22 w 22"/>
                <a:gd name="T9" fmla="*/ 0 h 30"/>
              </a:gdLst>
              <a:ahLst/>
              <a:cxnLst>
                <a:cxn ang="0">
                  <a:pos x="T0" y="T1"/>
                </a:cxn>
                <a:cxn ang="0">
                  <a:pos x="T2" y="T3"/>
                </a:cxn>
                <a:cxn ang="0">
                  <a:pos x="T4" y="T5"/>
                </a:cxn>
                <a:cxn ang="0">
                  <a:pos x="T6" y="T7"/>
                </a:cxn>
                <a:cxn ang="0">
                  <a:pos x="T8" y="T9"/>
                </a:cxn>
              </a:cxnLst>
              <a:rect l="0" t="0" r="r" b="b"/>
              <a:pathLst>
                <a:path w="22" h="30">
                  <a:moveTo>
                    <a:pt x="22" y="0"/>
                  </a:moveTo>
                  <a:lnTo>
                    <a:pt x="22" y="0"/>
                  </a:lnTo>
                  <a:cubicBezTo>
                    <a:pt x="15" y="10"/>
                    <a:pt x="2" y="25"/>
                    <a:pt x="0" y="26"/>
                  </a:cubicBezTo>
                  <a:cubicBezTo>
                    <a:pt x="0" y="27"/>
                    <a:pt x="0" y="28"/>
                    <a:pt x="0" y="30"/>
                  </a:cubicBezTo>
                  <a:cubicBezTo>
                    <a:pt x="6" y="23"/>
                    <a:pt x="18" y="9"/>
                    <a:pt x="2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3" name="Freeform 1611"/>
            <p:cNvSpPr>
              <a:spLocks/>
            </p:cNvSpPr>
            <p:nvPr userDrawn="1"/>
          </p:nvSpPr>
          <p:spPr bwMode="auto">
            <a:xfrm>
              <a:off x="334" y="233"/>
              <a:ext cx="17" cy="24"/>
            </a:xfrm>
            <a:custGeom>
              <a:avLst/>
              <a:gdLst>
                <a:gd name="T0" fmla="*/ 39 w 39"/>
                <a:gd name="T1" fmla="*/ 0 h 52"/>
                <a:gd name="T2" fmla="*/ 39 w 39"/>
                <a:gd name="T3" fmla="*/ 0 h 52"/>
                <a:gd name="T4" fmla="*/ 20 w 39"/>
                <a:gd name="T5" fmla="*/ 19 h 52"/>
                <a:gd name="T6" fmla="*/ 37 w 39"/>
                <a:gd name="T7" fmla="*/ 0 h 52"/>
                <a:gd name="T8" fmla="*/ 23 w 39"/>
                <a:gd name="T9" fmla="*/ 6 h 52"/>
                <a:gd name="T10" fmla="*/ 0 w 39"/>
                <a:gd name="T11" fmla="*/ 52 h 52"/>
                <a:gd name="T12" fmla="*/ 39 w 3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39" h="52">
                  <a:moveTo>
                    <a:pt x="39" y="0"/>
                  </a:moveTo>
                  <a:lnTo>
                    <a:pt x="39" y="0"/>
                  </a:lnTo>
                  <a:cubicBezTo>
                    <a:pt x="35" y="3"/>
                    <a:pt x="23" y="17"/>
                    <a:pt x="20" y="19"/>
                  </a:cubicBezTo>
                  <a:cubicBezTo>
                    <a:pt x="22" y="13"/>
                    <a:pt x="34" y="4"/>
                    <a:pt x="37" y="0"/>
                  </a:cubicBezTo>
                  <a:cubicBezTo>
                    <a:pt x="33" y="2"/>
                    <a:pt x="27" y="5"/>
                    <a:pt x="23" y="6"/>
                  </a:cubicBezTo>
                  <a:cubicBezTo>
                    <a:pt x="20" y="10"/>
                    <a:pt x="4" y="34"/>
                    <a:pt x="0" y="52"/>
                  </a:cubicBezTo>
                  <a:cubicBezTo>
                    <a:pt x="14" y="29"/>
                    <a:pt x="29" y="21"/>
                    <a:pt x="3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4" name="Freeform 1612"/>
            <p:cNvSpPr>
              <a:spLocks/>
            </p:cNvSpPr>
            <p:nvPr userDrawn="1"/>
          </p:nvSpPr>
          <p:spPr bwMode="auto">
            <a:xfrm>
              <a:off x="350" y="231"/>
              <a:ext cx="20" cy="21"/>
            </a:xfrm>
            <a:custGeom>
              <a:avLst/>
              <a:gdLst>
                <a:gd name="T0" fmla="*/ 33 w 45"/>
                <a:gd name="T1" fmla="*/ 0 h 47"/>
                <a:gd name="T2" fmla="*/ 33 w 45"/>
                <a:gd name="T3" fmla="*/ 0 h 47"/>
                <a:gd name="T4" fmla="*/ 9 w 45"/>
                <a:gd name="T5" fmla="*/ 22 h 47"/>
                <a:gd name="T6" fmla="*/ 0 w 45"/>
                <a:gd name="T7" fmla="*/ 47 h 47"/>
                <a:gd name="T8" fmla="*/ 18 w 45"/>
                <a:gd name="T9" fmla="*/ 32 h 47"/>
                <a:gd name="T10" fmla="*/ 35 w 45"/>
                <a:gd name="T11" fmla="*/ 18 h 47"/>
                <a:gd name="T12" fmla="*/ 45 w 45"/>
                <a:gd name="T13" fmla="*/ 6 h 47"/>
                <a:gd name="T14" fmla="*/ 12 w 45"/>
                <a:gd name="T15" fmla="*/ 29 h 47"/>
                <a:gd name="T16" fmla="*/ 33 w 45"/>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7">
                  <a:moveTo>
                    <a:pt x="33" y="0"/>
                  </a:moveTo>
                  <a:lnTo>
                    <a:pt x="33" y="0"/>
                  </a:lnTo>
                  <a:cubicBezTo>
                    <a:pt x="26" y="4"/>
                    <a:pt x="13" y="15"/>
                    <a:pt x="9" y="22"/>
                  </a:cubicBezTo>
                  <a:cubicBezTo>
                    <a:pt x="6" y="28"/>
                    <a:pt x="1" y="45"/>
                    <a:pt x="0" y="47"/>
                  </a:cubicBezTo>
                  <a:cubicBezTo>
                    <a:pt x="5" y="41"/>
                    <a:pt x="11" y="35"/>
                    <a:pt x="18" y="32"/>
                  </a:cubicBezTo>
                  <a:cubicBezTo>
                    <a:pt x="22" y="27"/>
                    <a:pt x="30" y="21"/>
                    <a:pt x="35" y="18"/>
                  </a:cubicBezTo>
                  <a:cubicBezTo>
                    <a:pt x="38" y="15"/>
                    <a:pt x="43" y="9"/>
                    <a:pt x="45" y="6"/>
                  </a:cubicBezTo>
                  <a:cubicBezTo>
                    <a:pt x="39" y="11"/>
                    <a:pt x="22" y="24"/>
                    <a:pt x="12" y="29"/>
                  </a:cubicBezTo>
                  <a:cubicBezTo>
                    <a:pt x="18" y="18"/>
                    <a:pt x="27" y="7"/>
                    <a:pt x="3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5" name="Freeform 1613"/>
            <p:cNvSpPr>
              <a:spLocks/>
            </p:cNvSpPr>
            <p:nvPr userDrawn="1"/>
          </p:nvSpPr>
          <p:spPr bwMode="auto">
            <a:xfrm>
              <a:off x="348" y="227"/>
              <a:ext cx="13" cy="12"/>
            </a:xfrm>
            <a:custGeom>
              <a:avLst/>
              <a:gdLst>
                <a:gd name="T0" fmla="*/ 29 w 29"/>
                <a:gd name="T1" fmla="*/ 0 h 26"/>
                <a:gd name="T2" fmla="*/ 29 w 29"/>
                <a:gd name="T3" fmla="*/ 0 h 26"/>
                <a:gd name="T4" fmla="*/ 17 w 29"/>
                <a:gd name="T5" fmla="*/ 2 h 26"/>
                <a:gd name="T6" fmla="*/ 0 w 29"/>
                <a:gd name="T7" fmla="*/ 26 h 26"/>
                <a:gd name="T8" fmla="*/ 29 w 29"/>
                <a:gd name="T9" fmla="*/ 0 h 26"/>
              </a:gdLst>
              <a:ahLst/>
              <a:cxnLst>
                <a:cxn ang="0">
                  <a:pos x="T0" y="T1"/>
                </a:cxn>
                <a:cxn ang="0">
                  <a:pos x="T2" y="T3"/>
                </a:cxn>
                <a:cxn ang="0">
                  <a:pos x="T4" y="T5"/>
                </a:cxn>
                <a:cxn ang="0">
                  <a:pos x="T6" y="T7"/>
                </a:cxn>
                <a:cxn ang="0">
                  <a:pos x="T8" y="T9"/>
                </a:cxn>
              </a:cxnLst>
              <a:rect l="0" t="0" r="r" b="b"/>
              <a:pathLst>
                <a:path w="29" h="26">
                  <a:moveTo>
                    <a:pt x="29" y="0"/>
                  </a:moveTo>
                  <a:lnTo>
                    <a:pt x="29" y="0"/>
                  </a:lnTo>
                  <a:cubicBezTo>
                    <a:pt x="26" y="1"/>
                    <a:pt x="20" y="2"/>
                    <a:pt x="17" y="2"/>
                  </a:cubicBezTo>
                  <a:cubicBezTo>
                    <a:pt x="13" y="6"/>
                    <a:pt x="7" y="15"/>
                    <a:pt x="0" y="26"/>
                  </a:cubicBezTo>
                  <a:cubicBezTo>
                    <a:pt x="12" y="19"/>
                    <a:pt x="23" y="6"/>
                    <a:pt x="2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6" name="Freeform 1614"/>
            <p:cNvSpPr>
              <a:spLocks/>
            </p:cNvSpPr>
            <p:nvPr userDrawn="1"/>
          </p:nvSpPr>
          <p:spPr bwMode="auto">
            <a:xfrm>
              <a:off x="339" y="228"/>
              <a:ext cx="16" cy="8"/>
            </a:xfrm>
            <a:custGeom>
              <a:avLst/>
              <a:gdLst>
                <a:gd name="T0" fmla="*/ 29 w 35"/>
                <a:gd name="T1" fmla="*/ 0 h 18"/>
                <a:gd name="T2" fmla="*/ 29 w 35"/>
                <a:gd name="T3" fmla="*/ 0 h 18"/>
                <a:gd name="T4" fmla="*/ 0 w 35"/>
                <a:gd name="T5" fmla="*/ 15 h 18"/>
                <a:gd name="T6" fmla="*/ 35 w 35"/>
                <a:gd name="T7" fmla="*/ 0 h 18"/>
                <a:gd name="T8" fmla="*/ 29 w 35"/>
                <a:gd name="T9" fmla="*/ 0 h 18"/>
              </a:gdLst>
              <a:ahLst/>
              <a:cxnLst>
                <a:cxn ang="0">
                  <a:pos x="T0" y="T1"/>
                </a:cxn>
                <a:cxn ang="0">
                  <a:pos x="T2" y="T3"/>
                </a:cxn>
                <a:cxn ang="0">
                  <a:pos x="T4" y="T5"/>
                </a:cxn>
                <a:cxn ang="0">
                  <a:pos x="T6" y="T7"/>
                </a:cxn>
                <a:cxn ang="0">
                  <a:pos x="T8" y="T9"/>
                </a:cxn>
              </a:cxnLst>
              <a:rect l="0" t="0" r="r" b="b"/>
              <a:pathLst>
                <a:path w="35" h="18">
                  <a:moveTo>
                    <a:pt x="29" y="0"/>
                  </a:moveTo>
                  <a:lnTo>
                    <a:pt x="29" y="0"/>
                  </a:lnTo>
                  <a:cubicBezTo>
                    <a:pt x="26" y="6"/>
                    <a:pt x="13" y="14"/>
                    <a:pt x="0" y="15"/>
                  </a:cubicBezTo>
                  <a:cubicBezTo>
                    <a:pt x="15" y="18"/>
                    <a:pt x="30" y="8"/>
                    <a:pt x="35" y="0"/>
                  </a:cubicBezTo>
                  <a:cubicBezTo>
                    <a:pt x="33" y="0"/>
                    <a:pt x="29" y="0"/>
                    <a:pt x="2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7" name="Freeform 1615"/>
            <p:cNvSpPr>
              <a:spLocks/>
            </p:cNvSpPr>
            <p:nvPr userDrawn="1"/>
          </p:nvSpPr>
          <p:spPr bwMode="auto">
            <a:xfrm>
              <a:off x="371" y="224"/>
              <a:ext cx="2" cy="1"/>
            </a:xfrm>
            <a:custGeom>
              <a:avLst/>
              <a:gdLst>
                <a:gd name="T0" fmla="*/ 0 w 6"/>
                <a:gd name="T1" fmla="*/ 0 h 3"/>
                <a:gd name="T2" fmla="*/ 0 w 6"/>
                <a:gd name="T3" fmla="*/ 0 h 3"/>
                <a:gd name="T4" fmla="*/ 6 w 6"/>
                <a:gd name="T5" fmla="*/ 3 h 3"/>
                <a:gd name="T6" fmla="*/ 0 w 6"/>
                <a:gd name="T7" fmla="*/ 0 h 3"/>
              </a:gdLst>
              <a:ahLst/>
              <a:cxnLst>
                <a:cxn ang="0">
                  <a:pos x="T0" y="T1"/>
                </a:cxn>
                <a:cxn ang="0">
                  <a:pos x="T2" y="T3"/>
                </a:cxn>
                <a:cxn ang="0">
                  <a:pos x="T4" y="T5"/>
                </a:cxn>
                <a:cxn ang="0">
                  <a:pos x="T6" y="T7"/>
                </a:cxn>
              </a:cxnLst>
              <a:rect l="0" t="0" r="r" b="b"/>
              <a:pathLst>
                <a:path w="6" h="3">
                  <a:moveTo>
                    <a:pt x="0" y="0"/>
                  </a:moveTo>
                  <a:lnTo>
                    <a:pt x="0" y="0"/>
                  </a:lnTo>
                  <a:cubicBezTo>
                    <a:pt x="1" y="1"/>
                    <a:pt x="4" y="3"/>
                    <a:pt x="6" y="3"/>
                  </a:cubicBezTo>
                  <a:cubicBezTo>
                    <a:pt x="3" y="1"/>
                    <a:pt x="1"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8" name="Freeform 1616"/>
            <p:cNvSpPr>
              <a:spLocks/>
            </p:cNvSpPr>
            <p:nvPr userDrawn="1"/>
          </p:nvSpPr>
          <p:spPr bwMode="auto">
            <a:xfrm>
              <a:off x="372" y="223"/>
              <a:ext cx="3" cy="2"/>
            </a:xfrm>
            <a:custGeom>
              <a:avLst/>
              <a:gdLst>
                <a:gd name="T0" fmla="*/ 8 w 8"/>
                <a:gd name="T1" fmla="*/ 0 h 5"/>
                <a:gd name="T2" fmla="*/ 8 w 8"/>
                <a:gd name="T3" fmla="*/ 0 h 5"/>
                <a:gd name="T4" fmla="*/ 0 w 8"/>
                <a:gd name="T5" fmla="*/ 1 h 5"/>
                <a:gd name="T6" fmla="*/ 8 w 8"/>
                <a:gd name="T7" fmla="*/ 5 h 5"/>
                <a:gd name="T8" fmla="*/ 8 w 8"/>
                <a:gd name="T9" fmla="*/ 0 h 5"/>
              </a:gdLst>
              <a:ahLst/>
              <a:cxnLst>
                <a:cxn ang="0">
                  <a:pos x="T0" y="T1"/>
                </a:cxn>
                <a:cxn ang="0">
                  <a:pos x="T2" y="T3"/>
                </a:cxn>
                <a:cxn ang="0">
                  <a:pos x="T4" y="T5"/>
                </a:cxn>
                <a:cxn ang="0">
                  <a:pos x="T6" y="T7"/>
                </a:cxn>
                <a:cxn ang="0">
                  <a:pos x="T8" y="T9"/>
                </a:cxn>
              </a:cxnLst>
              <a:rect l="0" t="0" r="r" b="b"/>
              <a:pathLst>
                <a:path w="8" h="5">
                  <a:moveTo>
                    <a:pt x="8" y="0"/>
                  </a:moveTo>
                  <a:lnTo>
                    <a:pt x="8" y="0"/>
                  </a:lnTo>
                  <a:cubicBezTo>
                    <a:pt x="6" y="0"/>
                    <a:pt x="0" y="1"/>
                    <a:pt x="0" y="1"/>
                  </a:cubicBezTo>
                  <a:cubicBezTo>
                    <a:pt x="2" y="2"/>
                    <a:pt x="6" y="4"/>
                    <a:pt x="8" y="5"/>
                  </a:cubicBezTo>
                  <a:cubicBezTo>
                    <a:pt x="6" y="3"/>
                    <a:pt x="7" y="1"/>
                    <a:pt x="8"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9" name="Freeform 1617"/>
            <p:cNvSpPr>
              <a:spLocks/>
            </p:cNvSpPr>
            <p:nvPr userDrawn="1"/>
          </p:nvSpPr>
          <p:spPr bwMode="auto">
            <a:xfrm>
              <a:off x="377" y="223"/>
              <a:ext cx="2" cy="3"/>
            </a:xfrm>
            <a:custGeom>
              <a:avLst/>
              <a:gdLst>
                <a:gd name="T0" fmla="*/ 3 w 3"/>
                <a:gd name="T1" fmla="*/ 0 h 6"/>
                <a:gd name="T2" fmla="*/ 3 w 3"/>
                <a:gd name="T3" fmla="*/ 0 h 6"/>
                <a:gd name="T4" fmla="*/ 1 w 3"/>
                <a:gd name="T5" fmla="*/ 3 h 6"/>
                <a:gd name="T6" fmla="*/ 0 w 3"/>
                <a:gd name="T7" fmla="*/ 6 h 6"/>
                <a:gd name="T8" fmla="*/ 3 w 3"/>
                <a:gd name="T9" fmla="*/ 3 h 6"/>
                <a:gd name="T10" fmla="*/ 3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3" y="0"/>
                  </a:moveTo>
                  <a:lnTo>
                    <a:pt x="3" y="0"/>
                  </a:lnTo>
                  <a:cubicBezTo>
                    <a:pt x="3" y="0"/>
                    <a:pt x="2" y="1"/>
                    <a:pt x="1" y="3"/>
                  </a:cubicBezTo>
                  <a:cubicBezTo>
                    <a:pt x="0" y="3"/>
                    <a:pt x="0" y="6"/>
                    <a:pt x="0" y="6"/>
                  </a:cubicBezTo>
                  <a:cubicBezTo>
                    <a:pt x="0" y="6"/>
                    <a:pt x="2" y="5"/>
                    <a:pt x="3" y="3"/>
                  </a:cubicBezTo>
                  <a:cubicBezTo>
                    <a:pt x="3" y="1"/>
                    <a:pt x="3" y="0"/>
                    <a:pt x="3"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0" name="Freeform 1618"/>
            <p:cNvSpPr>
              <a:spLocks/>
            </p:cNvSpPr>
            <p:nvPr userDrawn="1"/>
          </p:nvSpPr>
          <p:spPr bwMode="auto">
            <a:xfrm>
              <a:off x="377" y="223"/>
              <a:ext cx="3" cy="5"/>
            </a:xfrm>
            <a:custGeom>
              <a:avLst/>
              <a:gdLst>
                <a:gd name="T0" fmla="*/ 8 w 8"/>
                <a:gd name="T1" fmla="*/ 0 h 10"/>
                <a:gd name="T2" fmla="*/ 8 w 8"/>
                <a:gd name="T3" fmla="*/ 0 h 10"/>
                <a:gd name="T4" fmla="*/ 5 w 8"/>
                <a:gd name="T5" fmla="*/ 0 h 10"/>
                <a:gd name="T6" fmla="*/ 0 w 8"/>
                <a:gd name="T7" fmla="*/ 7 h 10"/>
                <a:gd name="T8" fmla="*/ 3 w 8"/>
                <a:gd name="T9" fmla="*/ 10 h 10"/>
                <a:gd name="T10" fmla="*/ 8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8" y="0"/>
                  </a:moveTo>
                  <a:lnTo>
                    <a:pt x="8" y="0"/>
                  </a:lnTo>
                  <a:cubicBezTo>
                    <a:pt x="7" y="0"/>
                    <a:pt x="6" y="0"/>
                    <a:pt x="5" y="0"/>
                  </a:cubicBezTo>
                  <a:cubicBezTo>
                    <a:pt x="6" y="4"/>
                    <a:pt x="4" y="6"/>
                    <a:pt x="0" y="7"/>
                  </a:cubicBezTo>
                  <a:cubicBezTo>
                    <a:pt x="1" y="8"/>
                    <a:pt x="2" y="9"/>
                    <a:pt x="3" y="10"/>
                  </a:cubicBezTo>
                  <a:cubicBezTo>
                    <a:pt x="5" y="8"/>
                    <a:pt x="8" y="2"/>
                    <a:pt x="8"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1" name="Freeform 1619"/>
            <p:cNvSpPr>
              <a:spLocks/>
            </p:cNvSpPr>
            <p:nvPr userDrawn="1"/>
          </p:nvSpPr>
          <p:spPr bwMode="auto">
            <a:xfrm>
              <a:off x="367" y="223"/>
              <a:ext cx="32" cy="22"/>
            </a:xfrm>
            <a:custGeom>
              <a:avLst/>
              <a:gdLst>
                <a:gd name="T0" fmla="*/ 69 w 71"/>
                <a:gd name="T1" fmla="*/ 12 h 47"/>
                <a:gd name="T2" fmla="*/ 69 w 71"/>
                <a:gd name="T3" fmla="*/ 12 h 47"/>
                <a:gd name="T4" fmla="*/ 47 w 71"/>
                <a:gd name="T5" fmla="*/ 0 h 47"/>
                <a:gd name="T6" fmla="*/ 0 w 71"/>
                <a:gd name="T7" fmla="*/ 44 h 47"/>
                <a:gd name="T8" fmla="*/ 12 w 71"/>
                <a:gd name="T9" fmla="*/ 39 h 47"/>
                <a:gd name="T10" fmla="*/ 45 w 71"/>
                <a:gd name="T11" fmla="*/ 25 h 47"/>
                <a:gd name="T12" fmla="*/ 65 w 71"/>
                <a:gd name="T13" fmla="*/ 32 h 47"/>
                <a:gd name="T14" fmla="*/ 69 w 71"/>
                <a:gd name="T15" fmla="*/ 12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47">
                  <a:moveTo>
                    <a:pt x="69" y="12"/>
                  </a:moveTo>
                  <a:lnTo>
                    <a:pt x="69" y="12"/>
                  </a:lnTo>
                  <a:cubicBezTo>
                    <a:pt x="66" y="6"/>
                    <a:pt x="57" y="0"/>
                    <a:pt x="47" y="0"/>
                  </a:cubicBezTo>
                  <a:cubicBezTo>
                    <a:pt x="33" y="19"/>
                    <a:pt x="20" y="32"/>
                    <a:pt x="0" y="44"/>
                  </a:cubicBezTo>
                  <a:cubicBezTo>
                    <a:pt x="1" y="47"/>
                    <a:pt x="8" y="41"/>
                    <a:pt x="12" y="39"/>
                  </a:cubicBezTo>
                  <a:cubicBezTo>
                    <a:pt x="21" y="33"/>
                    <a:pt x="33" y="25"/>
                    <a:pt x="45" y="25"/>
                  </a:cubicBezTo>
                  <a:cubicBezTo>
                    <a:pt x="53" y="24"/>
                    <a:pt x="61" y="27"/>
                    <a:pt x="65" y="32"/>
                  </a:cubicBezTo>
                  <a:cubicBezTo>
                    <a:pt x="70" y="28"/>
                    <a:pt x="71" y="18"/>
                    <a:pt x="69" y="1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2" name="Freeform 1620"/>
            <p:cNvSpPr>
              <a:spLocks/>
            </p:cNvSpPr>
            <p:nvPr userDrawn="1"/>
          </p:nvSpPr>
          <p:spPr bwMode="auto">
            <a:xfrm>
              <a:off x="418" y="222"/>
              <a:ext cx="43" cy="38"/>
            </a:xfrm>
            <a:custGeom>
              <a:avLst/>
              <a:gdLst>
                <a:gd name="T0" fmla="*/ 87 w 94"/>
                <a:gd name="T1" fmla="*/ 0 h 83"/>
                <a:gd name="T2" fmla="*/ 87 w 94"/>
                <a:gd name="T3" fmla="*/ 0 h 83"/>
                <a:gd name="T4" fmla="*/ 0 w 94"/>
                <a:gd name="T5" fmla="*/ 75 h 83"/>
                <a:gd name="T6" fmla="*/ 19 w 94"/>
                <a:gd name="T7" fmla="*/ 71 h 83"/>
                <a:gd name="T8" fmla="*/ 61 w 94"/>
                <a:gd name="T9" fmla="*/ 41 h 83"/>
                <a:gd name="T10" fmla="*/ 23 w 94"/>
                <a:gd name="T11" fmla="*/ 76 h 83"/>
                <a:gd name="T12" fmla="*/ 21 w 94"/>
                <a:gd name="T13" fmla="*/ 83 h 83"/>
                <a:gd name="T14" fmla="*/ 75 w 94"/>
                <a:gd name="T15" fmla="*/ 46 h 83"/>
                <a:gd name="T16" fmla="*/ 87 w 94"/>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83">
                  <a:moveTo>
                    <a:pt x="87" y="0"/>
                  </a:moveTo>
                  <a:lnTo>
                    <a:pt x="87" y="0"/>
                  </a:lnTo>
                  <a:cubicBezTo>
                    <a:pt x="77" y="6"/>
                    <a:pt x="37" y="50"/>
                    <a:pt x="0" y="75"/>
                  </a:cubicBezTo>
                  <a:cubicBezTo>
                    <a:pt x="6" y="73"/>
                    <a:pt x="13" y="71"/>
                    <a:pt x="19" y="71"/>
                  </a:cubicBezTo>
                  <a:cubicBezTo>
                    <a:pt x="21" y="69"/>
                    <a:pt x="48" y="49"/>
                    <a:pt x="61" y="41"/>
                  </a:cubicBezTo>
                  <a:cubicBezTo>
                    <a:pt x="51" y="54"/>
                    <a:pt x="28" y="71"/>
                    <a:pt x="23" y="76"/>
                  </a:cubicBezTo>
                  <a:cubicBezTo>
                    <a:pt x="22" y="77"/>
                    <a:pt x="22" y="80"/>
                    <a:pt x="21" y="83"/>
                  </a:cubicBezTo>
                  <a:cubicBezTo>
                    <a:pt x="34" y="74"/>
                    <a:pt x="58" y="62"/>
                    <a:pt x="75" y="46"/>
                  </a:cubicBezTo>
                  <a:cubicBezTo>
                    <a:pt x="86" y="35"/>
                    <a:pt x="94" y="17"/>
                    <a:pt x="8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3" name="Freeform 1621"/>
            <p:cNvSpPr>
              <a:spLocks/>
            </p:cNvSpPr>
            <p:nvPr userDrawn="1"/>
          </p:nvSpPr>
          <p:spPr bwMode="auto">
            <a:xfrm>
              <a:off x="354" y="220"/>
              <a:ext cx="34" cy="40"/>
            </a:xfrm>
            <a:custGeom>
              <a:avLst/>
              <a:gdLst>
                <a:gd name="T0" fmla="*/ 73 w 75"/>
                <a:gd name="T1" fmla="*/ 6 h 89"/>
                <a:gd name="T2" fmla="*/ 73 w 75"/>
                <a:gd name="T3" fmla="*/ 6 h 89"/>
                <a:gd name="T4" fmla="*/ 69 w 75"/>
                <a:gd name="T5" fmla="*/ 3 h 89"/>
                <a:gd name="T6" fmla="*/ 53 w 75"/>
                <a:gd name="T7" fmla="*/ 28 h 89"/>
                <a:gd name="T8" fmla="*/ 31 w 75"/>
                <a:gd name="T9" fmla="*/ 42 h 89"/>
                <a:gd name="T10" fmla="*/ 7 w 75"/>
                <a:gd name="T11" fmla="*/ 62 h 89"/>
                <a:gd name="T12" fmla="*/ 1 w 75"/>
                <a:gd name="T13" fmla="*/ 89 h 89"/>
                <a:gd name="T14" fmla="*/ 29 w 75"/>
                <a:gd name="T15" fmla="*/ 48 h 89"/>
                <a:gd name="T16" fmla="*/ 58 w 75"/>
                <a:gd name="T17" fmla="*/ 25 h 89"/>
                <a:gd name="T18" fmla="*/ 73 w 75"/>
                <a:gd name="T19" fmla="*/ 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89">
                  <a:moveTo>
                    <a:pt x="73" y="6"/>
                  </a:moveTo>
                  <a:lnTo>
                    <a:pt x="73" y="6"/>
                  </a:lnTo>
                  <a:cubicBezTo>
                    <a:pt x="75" y="2"/>
                    <a:pt x="70" y="0"/>
                    <a:pt x="69" y="3"/>
                  </a:cubicBezTo>
                  <a:cubicBezTo>
                    <a:pt x="64" y="13"/>
                    <a:pt x="59" y="22"/>
                    <a:pt x="53" y="28"/>
                  </a:cubicBezTo>
                  <a:cubicBezTo>
                    <a:pt x="47" y="33"/>
                    <a:pt x="38" y="39"/>
                    <a:pt x="31" y="42"/>
                  </a:cubicBezTo>
                  <a:cubicBezTo>
                    <a:pt x="23" y="46"/>
                    <a:pt x="11" y="55"/>
                    <a:pt x="7" y="62"/>
                  </a:cubicBezTo>
                  <a:cubicBezTo>
                    <a:pt x="3" y="69"/>
                    <a:pt x="0" y="79"/>
                    <a:pt x="1" y="89"/>
                  </a:cubicBezTo>
                  <a:cubicBezTo>
                    <a:pt x="4" y="75"/>
                    <a:pt x="16" y="56"/>
                    <a:pt x="29" y="48"/>
                  </a:cubicBezTo>
                  <a:cubicBezTo>
                    <a:pt x="41" y="41"/>
                    <a:pt x="51" y="34"/>
                    <a:pt x="58" y="25"/>
                  </a:cubicBezTo>
                  <a:cubicBezTo>
                    <a:pt x="63" y="19"/>
                    <a:pt x="69" y="13"/>
                    <a:pt x="7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4" name="Freeform 1622"/>
            <p:cNvSpPr>
              <a:spLocks/>
            </p:cNvSpPr>
            <p:nvPr userDrawn="1"/>
          </p:nvSpPr>
          <p:spPr bwMode="auto">
            <a:xfrm>
              <a:off x="346" y="218"/>
              <a:ext cx="38" cy="24"/>
            </a:xfrm>
            <a:custGeom>
              <a:avLst/>
              <a:gdLst>
                <a:gd name="T0" fmla="*/ 84 w 86"/>
                <a:gd name="T1" fmla="*/ 1 h 53"/>
                <a:gd name="T2" fmla="*/ 84 w 86"/>
                <a:gd name="T3" fmla="*/ 1 h 53"/>
                <a:gd name="T4" fmla="*/ 7 w 86"/>
                <a:gd name="T5" fmla="*/ 2 h 53"/>
                <a:gd name="T6" fmla="*/ 0 w 86"/>
                <a:gd name="T7" fmla="*/ 0 h 53"/>
                <a:gd name="T8" fmla="*/ 8 w 86"/>
                <a:gd name="T9" fmla="*/ 6 h 53"/>
                <a:gd name="T10" fmla="*/ 55 w 86"/>
                <a:gd name="T11" fmla="*/ 12 h 53"/>
                <a:gd name="T12" fmla="*/ 79 w 86"/>
                <a:gd name="T13" fmla="*/ 10 h 53"/>
                <a:gd name="T14" fmla="*/ 72 w 86"/>
                <a:gd name="T15" fmla="*/ 23 h 53"/>
                <a:gd name="T16" fmla="*/ 55 w 86"/>
                <a:gd name="T17" fmla="*/ 16 h 53"/>
                <a:gd name="T18" fmla="*/ 27 w 86"/>
                <a:gd name="T19" fmla="*/ 14 h 53"/>
                <a:gd name="T20" fmla="*/ 4 w 86"/>
                <a:gd name="T21" fmla="*/ 15 h 53"/>
                <a:gd name="T22" fmla="*/ 39 w 86"/>
                <a:gd name="T23" fmla="*/ 18 h 53"/>
                <a:gd name="T24" fmla="*/ 16 w 86"/>
                <a:gd name="T25" fmla="*/ 50 h 53"/>
                <a:gd name="T26" fmla="*/ 50 w 86"/>
                <a:gd name="T27" fmla="*/ 21 h 53"/>
                <a:gd name="T28" fmla="*/ 26 w 86"/>
                <a:gd name="T29" fmla="*/ 53 h 53"/>
                <a:gd name="T30" fmla="*/ 59 w 86"/>
                <a:gd name="T31" fmla="*/ 27 h 53"/>
                <a:gd name="T32" fmla="*/ 46 w 86"/>
                <a:gd name="T33" fmla="*/ 45 h 53"/>
                <a:gd name="T34" fmla="*/ 67 w 86"/>
                <a:gd name="T35" fmla="*/ 32 h 53"/>
                <a:gd name="T36" fmla="*/ 85 w 86"/>
                <a:gd name="T37" fmla="*/ 4 h 53"/>
                <a:gd name="T38" fmla="*/ 84 w 86"/>
                <a:gd name="T39"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53">
                  <a:moveTo>
                    <a:pt x="84" y="1"/>
                  </a:moveTo>
                  <a:lnTo>
                    <a:pt x="84" y="1"/>
                  </a:lnTo>
                  <a:cubicBezTo>
                    <a:pt x="70" y="1"/>
                    <a:pt x="25" y="2"/>
                    <a:pt x="7" y="2"/>
                  </a:cubicBezTo>
                  <a:cubicBezTo>
                    <a:pt x="5" y="2"/>
                    <a:pt x="2" y="1"/>
                    <a:pt x="0" y="0"/>
                  </a:cubicBezTo>
                  <a:cubicBezTo>
                    <a:pt x="2" y="2"/>
                    <a:pt x="6" y="4"/>
                    <a:pt x="8" y="6"/>
                  </a:cubicBezTo>
                  <a:cubicBezTo>
                    <a:pt x="22" y="12"/>
                    <a:pt x="38" y="14"/>
                    <a:pt x="55" y="12"/>
                  </a:cubicBezTo>
                  <a:cubicBezTo>
                    <a:pt x="59" y="11"/>
                    <a:pt x="70" y="7"/>
                    <a:pt x="79" y="10"/>
                  </a:cubicBezTo>
                  <a:cubicBezTo>
                    <a:pt x="79" y="14"/>
                    <a:pt x="74" y="21"/>
                    <a:pt x="72" y="23"/>
                  </a:cubicBezTo>
                  <a:cubicBezTo>
                    <a:pt x="67" y="19"/>
                    <a:pt x="62" y="18"/>
                    <a:pt x="55" y="16"/>
                  </a:cubicBezTo>
                  <a:cubicBezTo>
                    <a:pt x="47" y="13"/>
                    <a:pt x="37" y="13"/>
                    <a:pt x="27" y="14"/>
                  </a:cubicBezTo>
                  <a:cubicBezTo>
                    <a:pt x="20" y="15"/>
                    <a:pt x="11" y="16"/>
                    <a:pt x="4" y="15"/>
                  </a:cubicBezTo>
                  <a:cubicBezTo>
                    <a:pt x="12" y="21"/>
                    <a:pt x="26" y="22"/>
                    <a:pt x="39" y="18"/>
                  </a:cubicBezTo>
                  <a:cubicBezTo>
                    <a:pt x="29" y="25"/>
                    <a:pt x="18" y="37"/>
                    <a:pt x="16" y="50"/>
                  </a:cubicBezTo>
                  <a:cubicBezTo>
                    <a:pt x="25" y="38"/>
                    <a:pt x="37" y="28"/>
                    <a:pt x="50" y="21"/>
                  </a:cubicBezTo>
                  <a:cubicBezTo>
                    <a:pt x="40" y="30"/>
                    <a:pt x="30" y="45"/>
                    <a:pt x="26" y="53"/>
                  </a:cubicBezTo>
                  <a:cubicBezTo>
                    <a:pt x="36" y="47"/>
                    <a:pt x="51" y="36"/>
                    <a:pt x="59" y="27"/>
                  </a:cubicBezTo>
                  <a:cubicBezTo>
                    <a:pt x="57" y="32"/>
                    <a:pt x="51" y="40"/>
                    <a:pt x="46" y="45"/>
                  </a:cubicBezTo>
                  <a:cubicBezTo>
                    <a:pt x="49" y="44"/>
                    <a:pt x="59" y="39"/>
                    <a:pt x="67" y="32"/>
                  </a:cubicBezTo>
                  <a:cubicBezTo>
                    <a:pt x="73" y="26"/>
                    <a:pt x="82" y="13"/>
                    <a:pt x="85" y="4"/>
                  </a:cubicBezTo>
                  <a:cubicBezTo>
                    <a:pt x="86" y="2"/>
                    <a:pt x="85" y="1"/>
                    <a:pt x="8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5" name="Freeform 1623"/>
            <p:cNvSpPr>
              <a:spLocks/>
            </p:cNvSpPr>
            <p:nvPr userDrawn="1"/>
          </p:nvSpPr>
          <p:spPr bwMode="auto">
            <a:xfrm>
              <a:off x="420" y="199"/>
              <a:ext cx="32" cy="55"/>
            </a:xfrm>
            <a:custGeom>
              <a:avLst/>
              <a:gdLst>
                <a:gd name="T0" fmla="*/ 57 w 71"/>
                <a:gd name="T1" fmla="*/ 0 h 121"/>
                <a:gd name="T2" fmla="*/ 57 w 71"/>
                <a:gd name="T3" fmla="*/ 0 h 121"/>
                <a:gd name="T4" fmla="*/ 4 w 71"/>
                <a:gd name="T5" fmla="*/ 84 h 121"/>
                <a:gd name="T6" fmla="*/ 7 w 71"/>
                <a:gd name="T7" fmla="*/ 95 h 121"/>
                <a:gd name="T8" fmla="*/ 46 w 71"/>
                <a:gd name="T9" fmla="*/ 47 h 121"/>
                <a:gd name="T10" fmla="*/ 8 w 71"/>
                <a:gd name="T11" fmla="*/ 104 h 121"/>
                <a:gd name="T12" fmla="*/ 0 w 71"/>
                <a:gd name="T13" fmla="*/ 121 h 121"/>
                <a:gd name="T14" fmla="*/ 64 w 71"/>
                <a:gd name="T15" fmla="*/ 40 h 121"/>
                <a:gd name="T16" fmla="*/ 57 w 71"/>
                <a:gd name="T1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121">
                  <a:moveTo>
                    <a:pt x="57" y="0"/>
                  </a:moveTo>
                  <a:lnTo>
                    <a:pt x="57" y="0"/>
                  </a:lnTo>
                  <a:cubicBezTo>
                    <a:pt x="52" y="12"/>
                    <a:pt x="23" y="63"/>
                    <a:pt x="4" y="84"/>
                  </a:cubicBezTo>
                  <a:cubicBezTo>
                    <a:pt x="6" y="87"/>
                    <a:pt x="7" y="91"/>
                    <a:pt x="7" y="95"/>
                  </a:cubicBezTo>
                  <a:cubicBezTo>
                    <a:pt x="19" y="83"/>
                    <a:pt x="33" y="62"/>
                    <a:pt x="46" y="47"/>
                  </a:cubicBezTo>
                  <a:cubicBezTo>
                    <a:pt x="38" y="67"/>
                    <a:pt x="18" y="94"/>
                    <a:pt x="8" y="104"/>
                  </a:cubicBezTo>
                  <a:cubicBezTo>
                    <a:pt x="7" y="108"/>
                    <a:pt x="4" y="116"/>
                    <a:pt x="0" y="121"/>
                  </a:cubicBezTo>
                  <a:cubicBezTo>
                    <a:pt x="26" y="101"/>
                    <a:pt x="56" y="64"/>
                    <a:pt x="64" y="40"/>
                  </a:cubicBezTo>
                  <a:cubicBezTo>
                    <a:pt x="71" y="17"/>
                    <a:pt x="65" y="6"/>
                    <a:pt x="5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6" name="Freeform 1624"/>
            <p:cNvSpPr>
              <a:spLocks/>
            </p:cNvSpPr>
            <p:nvPr userDrawn="1"/>
          </p:nvSpPr>
          <p:spPr bwMode="auto">
            <a:xfrm>
              <a:off x="353" y="278"/>
              <a:ext cx="4" cy="5"/>
            </a:xfrm>
            <a:custGeom>
              <a:avLst/>
              <a:gdLst>
                <a:gd name="T0" fmla="*/ 0 w 9"/>
                <a:gd name="T1" fmla="*/ 0 h 11"/>
                <a:gd name="T2" fmla="*/ 0 w 9"/>
                <a:gd name="T3" fmla="*/ 0 h 11"/>
                <a:gd name="T4" fmla="*/ 9 w 9"/>
                <a:gd name="T5" fmla="*/ 11 h 11"/>
                <a:gd name="T6" fmla="*/ 0 w 9"/>
                <a:gd name="T7" fmla="*/ 0 h 11"/>
              </a:gdLst>
              <a:ahLst/>
              <a:cxnLst>
                <a:cxn ang="0">
                  <a:pos x="T0" y="T1"/>
                </a:cxn>
                <a:cxn ang="0">
                  <a:pos x="T2" y="T3"/>
                </a:cxn>
                <a:cxn ang="0">
                  <a:pos x="T4" y="T5"/>
                </a:cxn>
                <a:cxn ang="0">
                  <a:pos x="T6" y="T7"/>
                </a:cxn>
              </a:cxnLst>
              <a:rect l="0" t="0" r="r" b="b"/>
              <a:pathLst>
                <a:path w="9" h="11">
                  <a:moveTo>
                    <a:pt x="0" y="0"/>
                  </a:moveTo>
                  <a:lnTo>
                    <a:pt x="0" y="0"/>
                  </a:lnTo>
                  <a:cubicBezTo>
                    <a:pt x="2" y="4"/>
                    <a:pt x="4" y="8"/>
                    <a:pt x="9" y="11"/>
                  </a:cubicBezTo>
                  <a:cubicBezTo>
                    <a:pt x="5" y="7"/>
                    <a:pt x="4" y="5"/>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7" name="Freeform 1625"/>
            <p:cNvSpPr>
              <a:spLocks/>
            </p:cNvSpPr>
            <p:nvPr userDrawn="1"/>
          </p:nvSpPr>
          <p:spPr bwMode="auto">
            <a:xfrm>
              <a:off x="368" y="285"/>
              <a:ext cx="6" cy="7"/>
            </a:xfrm>
            <a:custGeom>
              <a:avLst/>
              <a:gdLst>
                <a:gd name="T0" fmla="*/ 11 w 13"/>
                <a:gd name="T1" fmla="*/ 0 h 15"/>
                <a:gd name="T2" fmla="*/ 11 w 13"/>
                <a:gd name="T3" fmla="*/ 0 h 15"/>
                <a:gd name="T4" fmla="*/ 0 w 13"/>
                <a:gd name="T5" fmla="*/ 4 h 15"/>
                <a:gd name="T6" fmla="*/ 9 w 13"/>
                <a:gd name="T7" fmla="*/ 4 h 15"/>
                <a:gd name="T8" fmla="*/ 3 w 13"/>
                <a:gd name="T9" fmla="*/ 15 h 15"/>
                <a:gd name="T10" fmla="*/ 1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1" y="0"/>
                  </a:moveTo>
                  <a:lnTo>
                    <a:pt x="11" y="0"/>
                  </a:lnTo>
                  <a:cubicBezTo>
                    <a:pt x="9" y="2"/>
                    <a:pt x="4" y="4"/>
                    <a:pt x="0" y="4"/>
                  </a:cubicBezTo>
                  <a:cubicBezTo>
                    <a:pt x="4" y="5"/>
                    <a:pt x="6" y="5"/>
                    <a:pt x="9" y="4"/>
                  </a:cubicBezTo>
                  <a:cubicBezTo>
                    <a:pt x="9" y="6"/>
                    <a:pt x="8" y="12"/>
                    <a:pt x="3" y="15"/>
                  </a:cubicBezTo>
                  <a:cubicBezTo>
                    <a:pt x="9" y="13"/>
                    <a:pt x="13" y="4"/>
                    <a:pt x="1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8" name="Freeform 1626"/>
            <p:cNvSpPr>
              <a:spLocks/>
            </p:cNvSpPr>
            <p:nvPr userDrawn="1"/>
          </p:nvSpPr>
          <p:spPr bwMode="auto">
            <a:xfrm>
              <a:off x="390" y="230"/>
              <a:ext cx="3" cy="4"/>
            </a:xfrm>
            <a:custGeom>
              <a:avLst/>
              <a:gdLst>
                <a:gd name="T0" fmla="*/ 3 w 8"/>
                <a:gd name="T1" fmla="*/ 1 h 7"/>
                <a:gd name="T2" fmla="*/ 3 w 8"/>
                <a:gd name="T3" fmla="*/ 1 h 7"/>
                <a:gd name="T4" fmla="*/ 3 w 8"/>
                <a:gd name="T5" fmla="*/ 4 h 7"/>
                <a:gd name="T6" fmla="*/ 1 w 8"/>
                <a:gd name="T7" fmla="*/ 5 h 7"/>
                <a:gd name="T8" fmla="*/ 8 w 8"/>
                <a:gd name="T9" fmla="*/ 7 h 7"/>
                <a:gd name="T10" fmla="*/ 3 w 8"/>
                <a:gd name="T11" fmla="*/ 1 h 7"/>
              </a:gdLst>
              <a:ahLst/>
              <a:cxnLst>
                <a:cxn ang="0">
                  <a:pos x="T0" y="T1"/>
                </a:cxn>
                <a:cxn ang="0">
                  <a:pos x="T2" y="T3"/>
                </a:cxn>
                <a:cxn ang="0">
                  <a:pos x="T4" y="T5"/>
                </a:cxn>
                <a:cxn ang="0">
                  <a:pos x="T6" y="T7"/>
                </a:cxn>
                <a:cxn ang="0">
                  <a:pos x="T8" y="T9"/>
                </a:cxn>
                <a:cxn ang="0">
                  <a:pos x="T10" y="T11"/>
                </a:cxn>
              </a:cxnLst>
              <a:rect l="0" t="0" r="r" b="b"/>
              <a:pathLst>
                <a:path w="8" h="7">
                  <a:moveTo>
                    <a:pt x="3" y="1"/>
                  </a:moveTo>
                  <a:lnTo>
                    <a:pt x="3" y="1"/>
                  </a:lnTo>
                  <a:cubicBezTo>
                    <a:pt x="1" y="0"/>
                    <a:pt x="3" y="3"/>
                    <a:pt x="3" y="4"/>
                  </a:cubicBezTo>
                  <a:cubicBezTo>
                    <a:pt x="0" y="3"/>
                    <a:pt x="1" y="4"/>
                    <a:pt x="1" y="5"/>
                  </a:cubicBezTo>
                  <a:cubicBezTo>
                    <a:pt x="4" y="5"/>
                    <a:pt x="6" y="6"/>
                    <a:pt x="8" y="7"/>
                  </a:cubicBezTo>
                  <a:cubicBezTo>
                    <a:pt x="7" y="5"/>
                    <a:pt x="7" y="2"/>
                    <a:pt x="3"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9" name="Freeform 1627"/>
            <p:cNvSpPr>
              <a:spLocks/>
            </p:cNvSpPr>
            <p:nvPr userDrawn="1"/>
          </p:nvSpPr>
          <p:spPr bwMode="auto">
            <a:xfrm>
              <a:off x="414" y="221"/>
              <a:ext cx="2" cy="3"/>
            </a:xfrm>
            <a:custGeom>
              <a:avLst/>
              <a:gdLst>
                <a:gd name="T0" fmla="*/ 0 w 4"/>
                <a:gd name="T1" fmla="*/ 0 h 6"/>
                <a:gd name="T2" fmla="*/ 0 w 4"/>
                <a:gd name="T3" fmla="*/ 0 h 6"/>
                <a:gd name="T4" fmla="*/ 2 w 4"/>
                <a:gd name="T5" fmla="*/ 6 h 6"/>
                <a:gd name="T6" fmla="*/ 0 w 4"/>
                <a:gd name="T7" fmla="*/ 0 h 6"/>
              </a:gdLst>
              <a:ahLst/>
              <a:cxnLst>
                <a:cxn ang="0">
                  <a:pos x="T0" y="T1"/>
                </a:cxn>
                <a:cxn ang="0">
                  <a:pos x="T2" y="T3"/>
                </a:cxn>
                <a:cxn ang="0">
                  <a:pos x="T4" y="T5"/>
                </a:cxn>
                <a:cxn ang="0">
                  <a:pos x="T6" y="T7"/>
                </a:cxn>
              </a:cxnLst>
              <a:rect l="0" t="0" r="r" b="b"/>
              <a:pathLst>
                <a:path w="4" h="6">
                  <a:moveTo>
                    <a:pt x="0" y="0"/>
                  </a:moveTo>
                  <a:lnTo>
                    <a:pt x="0" y="0"/>
                  </a:lnTo>
                  <a:cubicBezTo>
                    <a:pt x="2" y="2"/>
                    <a:pt x="2" y="3"/>
                    <a:pt x="2" y="6"/>
                  </a:cubicBezTo>
                  <a:cubicBezTo>
                    <a:pt x="4" y="4"/>
                    <a:pt x="2" y="0"/>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0" name="Freeform 1628"/>
            <p:cNvSpPr>
              <a:spLocks/>
            </p:cNvSpPr>
            <p:nvPr userDrawn="1"/>
          </p:nvSpPr>
          <p:spPr bwMode="auto">
            <a:xfrm>
              <a:off x="437" y="201"/>
              <a:ext cx="16" cy="29"/>
            </a:xfrm>
            <a:custGeom>
              <a:avLst/>
              <a:gdLst>
                <a:gd name="T0" fmla="*/ 20 w 36"/>
                <a:gd name="T1" fmla="*/ 0 h 63"/>
                <a:gd name="T2" fmla="*/ 20 w 36"/>
                <a:gd name="T3" fmla="*/ 0 h 63"/>
                <a:gd name="T4" fmla="*/ 0 w 36"/>
                <a:gd name="T5" fmla="*/ 36 h 63"/>
                <a:gd name="T6" fmla="*/ 20 w 36"/>
                <a:gd name="T7" fmla="*/ 5 h 63"/>
                <a:gd name="T8" fmla="*/ 9 w 36"/>
                <a:gd name="T9" fmla="*/ 63 h 63"/>
                <a:gd name="T10" fmla="*/ 20 w 36"/>
                <a:gd name="T11" fmla="*/ 0 h 63"/>
              </a:gdLst>
              <a:ahLst/>
              <a:cxnLst>
                <a:cxn ang="0">
                  <a:pos x="T0" y="T1"/>
                </a:cxn>
                <a:cxn ang="0">
                  <a:pos x="T2" y="T3"/>
                </a:cxn>
                <a:cxn ang="0">
                  <a:pos x="T4" y="T5"/>
                </a:cxn>
                <a:cxn ang="0">
                  <a:pos x="T6" y="T7"/>
                </a:cxn>
                <a:cxn ang="0">
                  <a:pos x="T8" y="T9"/>
                </a:cxn>
                <a:cxn ang="0">
                  <a:pos x="T10" y="T11"/>
                </a:cxn>
              </a:cxnLst>
              <a:rect l="0" t="0" r="r" b="b"/>
              <a:pathLst>
                <a:path w="36" h="63">
                  <a:moveTo>
                    <a:pt x="20" y="0"/>
                  </a:moveTo>
                  <a:lnTo>
                    <a:pt x="20" y="0"/>
                  </a:lnTo>
                  <a:cubicBezTo>
                    <a:pt x="17" y="5"/>
                    <a:pt x="6" y="25"/>
                    <a:pt x="0" y="36"/>
                  </a:cubicBezTo>
                  <a:cubicBezTo>
                    <a:pt x="7" y="26"/>
                    <a:pt x="17" y="12"/>
                    <a:pt x="20" y="5"/>
                  </a:cubicBezTo>
                  <a:cubicBezTo>
                    <a:pt x="30" y="20"/>
                    <a:pt x="15" y="48"/>
                    <a:pt x="9" y="63"/>
                  </a:cubicBezTo>
                  <a:cubicBezTo>
                    <a:pt x="18" y="49"/>
                    <a:pt x="36" y="15"/>
                    <a:pt x="2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1" name="Freeform 1629"/>
            <p:cNvSpPr>
              <a:spLocks/>
            </p:cNvSpPr>
            <p:nvPr userDrawn="1"/>
          </p:nvSpPr>
          <p:spPr bwMode="auto">
            <a:xfrm>
              <a:off x="444" y="247"/>
              <a:ext cx="17" cy="15"/>
            </a:xfrm>
            <a:custGeom>
              <a:avLst/>
              <a:gdLst>
                <a:gd name="T0" fmla="*/ 38 w 39"/>
                <a:gd name="T1" fmla="*/ 0 h 34"/>
                <a:gd name="T2" fmla="*/ 38 w 39"/>
                <a:gd name="T3" fmla="*/ 0 h 34"/>
                <a:gd name="T4" fmla="*/ 0 w 39"/>
                <a:gd name="T5" fmla="*/ 14 h 34"/>
                <a:gd name="T6" fmla="*/ 35 w 39"/>
                <a:gd name="T7" fmla="*/ 3 h 34"/>
                <a:gd name="T8" fmla="*/ 9 w 39"/>
                <a:gd name="T9" fmla="*/ 34 h 34"/>
                <a:gd name="T10" fmla="*/ 38 w 39"/>
                <a:gd name="T11" fmla="*/ 0 h 34"/>
              </a:gdLst>
              <a:ahLst/>
              <a:cxnLst>
                <a:cxn ang="0">
                  <a:pos x="T0" y="T1"/>
                </a:cxn>
                <a:cxn ang="0">
                  <a:pos x="T2" y="T3"/>
                </a:cxn>
                <a:cxn ang="0">
                  <a:pos x="T4" y="T5"/>
                </a:cxn>
                <a:cxn ang="0">
                  <a:pos x="T6" y="T7"/>
                </a:cxn>
                <a:cxn ang="0">
                  <a:pos x="T8" y="T9"/>
                </a:cxn>
                <a:cxn ang="0">
                  <a:pos x="T10" y="T11"/>
                </a:cxn>
              </a:cxnLst>
              <a:rect l="0" t="0" r="r" b="b"/>
              <a:pathLst>
                <a:path w="39" h="34">
                  <a:moveTo>
                    <a:pt x="38" y="0"/>
                  </a:moveTo>
                  <a:lnTo>
                    <a:pt x="38" y="0"/>
                  </a:lnTo>
                  <a:cubicBezTo>
                    <a:pt x="26" y="1"/>
                    <a:pt x="10" y="7"/>
                    <a:pt x="0" y="14"/>
                  </a:cubicBezTo>
                  <a:cubicBezTo>
                    <a:pt x="7" y="10"/>
                    <a:pt x="25" y="4"/>
                    <a:pt x="35" y="3"/>
                  </a:cubicBezTo>
                  <a:cubicBezTo>
                    <a:pt x="31" y="21"/>
                    <a:pt x="19" y="27"/>
                    <a:pt x="9" y="34"/>
                  </a:cubicBezTo>
                  <a:cubicBezTo>
                    <a:pt x="20" y="28"/>
                    <a:pt x="39" y="14"/>
                    <a:pt x="3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2" name="Freeform 1630"/>
            <p:cNvSpPr>
              <a:spLocks/>
            </p:cNvSpPr>
            <p:nvPr userDrawn="1"/>
          </p:nvSpPr>
          <p:spPr bwMode="auto">
            <a:xfrm>
              <a:off x="442" y="225"/>
              <a:ext cx="17" cy="21"/>
            </a:xfrm>
            <a:custGeom>
              <a:avLst/>
              <a:gdLst>
                <a:gd name="T0" fmla="*/ 33 w 39"/>
                <a:gd name="T1" fmla="*/ 0 h 48"/>
                <a:gd name="T2" fmla="*/ 33 w 39"/>
                <a:gd name="T3" fmla="*/ 0 h 48"/>
                <a:gd name="T4" fmla="*/ 0 w 39"/>
                <a:gd name="T5" fmla="*/ 31 h 48"/>
                <a:gd name="T6" fmla="*/ 31 w 39"/>
                <a:gd name="T7" fmla="*/ 5 h 48"/>
                <a:gd name="T8" fmla="*/ 12 w 39"/>
                <a:gd name="T9" fmla="*/ 48 h 48"/>
                <a:gd name="T10" fmla="*/ 33 w 39"/>
                <a:gd name="T11" fmla="*/ 0 h 48"/>
              </a:gdLst>
              <a:ahLst/>
              <a:cxnLst>
                <a:cxn ang="0">
                  <a:pos x="T0" y="T1"/>
                </a:cxn>
                <a:cxn ang="0">
                  <a:pos x="T2" y="T3"/>
                </a:cxn>
                <a:cxn ang="0">
                  <a:pos x="T4" y="T5"/>
                </a:cxn>
                <a:cxn ang="0">
                  <a:pos x="T6" y="T7"/>
                </a:cxn>
                <a:cxn ang="0">
                  <a:pos x="T8" y="T9"/>
                </a:cxn>
                <a:cxn ang="0">
                  <a:pos x="T10" y="T11"/>
                </a:cxn>
              </a:cxnLst>
              <a:rect l="0" t="0" r="r" b="b"/>
              <a:pathLst>
                <a:path w="39" h="48">
                  <a:moveTo>
                    <a:pt x="33" y="0"/>
                  </a:moveTo>
                  <a:lnTo>
                    <a:pt x="33" y="0"/>
                  </a:lnTo>
                  <a:cubicBezTo>
                    <a:pt x="28" y="3"/>
                    <a:pt x="7" y="24"/>
                    <a:pt x="0" y="31"/>
                  </a:cubicBezTo>
                  <a:cubicBezTo>
                    <a:pt x="9" y="24"/>
                    <a:pt x="23" y="10"/>
                    <a:pt x="31" y="5"/>
                  </a:cubicBezTo>
                  <a:cubicBezTo>
                    <a:pt x="34" y="24"/>
                    <a:pt x="17" y="42"/>
                    <a:pt x="12" y="48"/>
                  </a:cubicBezTo>
                  <a:cubicBezTo>
                    <a:pt x="22" y="40"/>
                    <a:pt x="39" y="20"/>
                    <a:pt x="3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3" name="Freeform 1631"/>
            <p:cNvSpPr>
              <a:spLocks/>
            </p:cNvSpPr>
            <p:nvPr userDrawn="1"/>
          </p:nvSpPr>
          <p:spPr bwMode="auto">
            <a:xfrm>
              <a:off x="414" y="239"/>
              <a:ext cx="9" cy="19"/>
            </a:xfrm>
            <a:custGeom>
              <a:avLst/>
              <a:gdLst>
                <a:gd name="T0" fmla="*/ 15 w 20"/>
                <a:gd name="T1" fmla="*/ 0 h 41"/>
                <a:gd name="T2" fmla="*/ 15 w 20"/>
                <a:gd name="T3" fmla="*/ 0 h 41"/>
                <a:gd name="T4" fmla="*/ 5 w 20"/>
                <a:gd name="T5" fmla="*/ 16 h 41"/>
                <a:gd name="T6" fmla="*/ 14 w 20"/>
                <a:gd name="T7" fmla="*/ 8 h 41"/>
                <a:gd name="T8" fmla="*/ 0 w 20"/>
                <a:gd name="T9" fmla="*/ 41 h 41"/>
                <a:gd name="T10" fmla="*/ 15 w 20"/>
                <a:gd name="T11" fmla="*/ 0 h 41"/>
              </a:gdLst>
              <a:ahLst/>
              <a:cxnLst>
                <a:cxn ang="0">
                  <a:pos x="T0" y="T1"/>
                </a:cxn>
                <a:cxn ang="0">
                  <a:pos x="T2" y="T3"/>
                </a:cxn>
                <a:cxn ang="0">
                  <a:pos x="T4" y="T5"/>
                </a:cxn>
                <a:cxn ang="0">
                  <a:pos x="T6" y="T7"/>
                </a:cxn>
                <a:cxn ang="0">
                  <a:pos x="T8" y="T9"/>
                </a:cxn>
                <a:cxn ang="0">
                  <a:pos x="T10" y="T11"/>
                </a:cxn>
              </a:cxnLst>
              <a:rect l="0" t="0" r="r" b="b"/>
              <a:pathLst>
                <a:path w="20" h="41">
                  <a:moveTo>
                    <a:pt x="15" y="0"/>
                  </a:moveTo>
                  <a:lnTo>
                    <a:pt x="15" y="0"/>
                  </a:lnTo>
                  <a:cubicBezTo>
                    <a:pt x="12" y="6"/>
                    <a:pt x="9" y="11"/>
                    <a:pt x="5" y="16"/>
                  </a:cubicBezTo>
                  <a:cubicBezTo>
                    <a:pt x="8" y="14"/>
                    <a:pt x="13" y="9"/>
                    <a:pt x="14" y="8"/>
                  </a:cubicBezTo>
                  <a:cubicBezTo>
                    <a:pt x="16" y="17"/>
                    <a:pt x="7" y="34"/>
                    <a:pt x="0" y="41"/>
                  </a:cubicBezTo>
                  <a:cubicBezTo>
                    <a:pt x="15" y="29"/>
                    <a:pt x="20" y="11"/>
                    <a:pt x="1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4" name="Freeform 1632"/>
            <p:cNvSpPr>
              <a:spLocks/>
            </p:cNvSpPr>
            <p:nvPr userDrawn="1"/>
          </p:nvSpPr>
          <p:spPr bwMode="auto">
            <a:xfrm>
              <a:off x="415" y="257"/>
              <a:ext cx="11" cy="11"/>
            </a:xfrm>
            <a:custGeom>
              <a:avLst/>
              <a:gdLst>
                <a:gd name="T0" fmla="*/ 22 w 23"/>
                <a:gd name="T1" fmla="*/ 0 h 23"/>
                <a:gd name="T2" fmla="*/ 22 w 23"/>
                <a:gd name="T3" fmla="*/ 0 h 23"/>
                <a:gd name="T4" fmla="*/ 0 w 23"/>
                <a:gd name="T5" fmla="*/ 10 h 23"/>
                <a:gd name="T6" fmla="*/ 19 w 23"/>
                <a:gd name="T7" fmla="*/ 3 h 23"/>
                <a:gd name="T8" fmla="*/ 8 w 23"/>
                <a:gd name="T9" fmla="*/ 23 h 23"/>
                <a:gd name="T10" fmla="*/ 22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22" y="0"/>
                  </a:moveTo>
                  <a:lnTo>
                    <a:pt x="22" y="0"/>
                  </a:lnTo>
                  <a:cubicBezTo>
                    <a:pt x="16" y="0"/>
                    <a:pt x="2" y="7"/>
                    <a:pt x="0" y="10"/>
                  </a:cubicBezTo>
                  <a:cubicBezTo>
                    <a:pt x="6" y="7"/>
                    <a:pt x="12" y="4"/>
                    <a:pt x="19" y="3"/>
                  </a:cubicBezTo>
                  <a:cubicBezTo>
                    <a:pt x="19" y="8"/>
                    <a:pt x="13" y="17"/>
                    <a:pt x="8" y="23"/>
                  </a:cubicBezTo>
                  <a:cubicBezTo>
                    <a:pt x="17" y="17"/>
                    <a:pt x="23" y="6"/>
                    <a:pt x="2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5" name="Freeform 1633"/>
            <p:cNvSpPr>
              <a:spLocks/>
            </p:cNvSpPr>
            <p:nvPr userDrawn="1"/>
          </p:nvSpPr>
          <p:spPr bwMode="auto">
            <a:xfrm>
              <a:off x="448" y="263"/>
              <a:ext cx="15" cy="13"/>
            </a:xfrm>
            <a:custGeom>
              <a:avLst/>
              <a:gdLst>
                <a:gd name="T0" fmla="*/ 35 w 35"/>
                <a:gd name="T1" fmla="*/ 1 h 28"/>
                <a:gd name="T2" fmla="*/ 35 w 35"/>
                <a:gd name="T3" fmla="*/ 1 h 28"/>
                <a:gd name="T4" fmla="*/ 0 w 35"/>
                <a:gd name="T5" fmla="*/ 8 h 28"/>
                <a:gd name="T6" fmla="*/ 30 w 35"/>
                <a:gd name="T7" fmla="*/ 4 h 28"/>
                <a:gd name="T8" fmla="*/ 1 w 35"/>
                <a:gd name="T9" fmla="*/ 28 h 28"/>
                <a:gd name="T10" fmla="*/ 35 w 35"/>
                <a:gd name="T11" fmla="*/ 1 h 28"/>
              </a:gdLst>
              <a:ahLst/>
              <a:cxnLst>
                <a:cxn ang="0">
                  <a:pos x="T0" y="T1"/>
                </a:cxn>
                <a:cxn ang="0">
                  <a:pos x="T2" y="T3"/>
                </a:cxn>
                <a:cxn ang="0">
                  <a:pos x="T4" y="T5"/>
                </a:cxn>
                <a:cxn ang="0">
                  <a:pos x="T6" y="T7"/>
                </a:cxn>
                <a:cxn ang="0">
                  <a:pos x="T8" y="T9"/>
                </a:cxn>
                <a:cxn ang="0">
                  <a:pos x="T10" y="T11"/>
                </a:cxn>
              </a:cxnLst>
              <a:rect l="0" t="0" r="r" b="b"/>
              <a:pathLst>
                <a:path w="35" h="28">
                  <a:moveTo>
                    <a:pt x="35" y="1"/>
                  </a:moveTo>
                  <a:lnTo>
                    <a:pt x="35" y="1"/>
                  </a:lnTo>
                  <a:cubicBezTo>
                    <a:pt x="23" y="0"/>
                    <a:pt x="7" y="4"/>
                    <a:pt x="0" y="8"/>
                  </a:cubicBezTo>
                  <a:cubicBezTo>
                    <a:pt x="11" y="6"/>
                    <a:pt x="16" y="3"/>
                    <a:pt x="30" y="4"/>
                  </a:cubicBezTo>
                  <a:cubicBezTo>
                    <a:pt x="27" y="11"/>
                    <a:pt x="13" y="23"/>
                    <a:pt x="1" y="28"/>
                  </a:cubicBezTo>
                  <a:cubicBezTo>
                    <a:pt x="20" y="22"/>
                    <a:pt x="33" y="9"/>
                    <a:pt x="35"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6" name="Freeform 1634"/>
            <p:cNvSpPr>
              <a:spLocks/>
            </p:cNvSpPr>
            <p:nvPr userDrawn="1"/>
          </p:nvSpPr>
          <p:spPr bwMode="auto">
            <a:xfrm>
              <a:off x="420" y="269"/>
              <a:ext cx="10" cy="9"/>
            </a:xfrm>
            <a:custGeom>
              <a:avLst/>
              <a:gdLst>
                <a:gd name="T0" fmla="*/ 0 w 22"/>
                <a:gd name="T1" fmla="*/ 5 h 20"/>
                <a:gd name="T2" fmla="*/ 0 w 22"/>
                <a:gd name="T3" fmla="*/ 5 h 20"/>
                <a:gd name="T4" fmla="*/ 19 w 22"/>
                <a:gd name="T5" fmla="*/ 6 h 20"/>
                <a:gd name="T6" fmla="*/ 5 w 22"/>
                <a:gd name="T7" fmla="*/ 20 h 20"/>
                <a:gd name="T8" fmla="*/ 22 w 22"/>
                <a:gd name="T9" fmla="*/ 5 h 20"/>
                <a:gd name="T10" fmla="*/ 0 w 22"/>
                <a:gd name="T11" fmla="*/ 5 h 20"/>
              </a:gdLst>
              <a:ahLst/>
              <a:cxnLst>
                <a:cxn ang="0">
                  <a:pos x="T0" y="T1"/>
                </a:cxn>
                <a:cxn ang="0">
                  <a:pos x="T2" y="T3"/>
                </a:cxn>
                <a:cxn ang="0">
                  <a:pos x="T4" y="T5"/>
                </a:cxn>
                <a:cxn ang="0">
                  <a:pos x="T6" y="T7"/>
                </a:cxn>
                <a:cxn ang="0">
                  <a:pos x="T8" y="T9"/>
                </a:cxn>
                <a:cxn ang="0">
                  <a:pos x="T10" y="T11"/>
                </a:cxn>
              </a:cxnLst>
              <a:rect l="0" t="0" r="r" b="b"/>
              <a:pathLst>
                <a:path w="22" h="20">
                  <a:moveTo>
                    <a:pt x="0" y="5"/>
                  </a:moveTo>
                  <a:lnTo>
                    <a:pt x="0" y="5"/>
                  </a:lnTo>
                  <a:cubicBezTo>
                    <a:pt x="6" y="3"/>
                    <a:pt x="11" y="2"/>
                    <a:pt x="19" y="6"/>
                  </a:cubicBezTo>
                  <a:cubicBezTo>
                    <a:pt x="17" y="12"/>
                    <a:pt x="10" y="18"/>
                    <a:pt x="5" y="20"/>
                  </a:cubicBezTo>
                  <a:cubicBezTo>
                    <a:pt x="12" y="19"/>
                    <a:pt x="20" y="13"/>
                    <a:pt x="22" y="5"/>
                  </a:cubicBezTo>
                  <a:cubicBezTo>
                    <a:pt x="14" y="0"/>
                    <a:pt x="5" y="2"/>
                    <a:pt x="0" y="5"/>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7" name="Freeform 1635"/>
            <p:cNvSpPr>
              <a:spLocks/>
            </p:cNvSpPr>
            <p:nvPr userDrawn="1"/>
          </p:nvSpPr>
          <p:spPr bwMode="auto">
            <a:xfrm>
              <a:off x="409" y="276"/>
              <a:ext cx="7" cy="3"/>
            </a:xfrm>
            <a:custGeom>
              <a:avLst/>
              <a:gdLst>
                <a:gd name="T0" fmla="*/ 15 w 15"/>
                <a:gd name="T1" fmla="*/ 0 h 6"/>
                <a:gd name="T2" fmla="*/ 15 w 15"/>
                <a:gd name="T3" fmla="*/ 0 h 6"/>
                <a:gd name="T4" fmla="*/ 1 w 15"/>
                <a:gd name="T5" fmla="*/ 4 h 6"/>
                <a:gd name="T6" fmla="*/ 0 w 15"/>
                <a:gd name="T7" fmla="*/ 6 h 6"/>
                <a:gd name="T8" fmla="*/ 15 w 15"/>
                <a:gd name="T9" fmla="*/ 0 h 6"/>
              </a:gdLst>
              <a:ahLst/>
              <a:cxnLst>
                <a:cxn ang="0">
                  <a:pos x="T0" y="T1"/>
                </a:cxn>
                <a:cxn ang="0">
                  <a:pos x="T2" y="T3"/>
                </a:cxn>
                <a:cxn ang="0">
                  <a:pos x="T4" y="T5"/>
                </a:cxn>
                <a:cxn ang="0">
                  <a:pos x="T6" y="T7"/>
                </a:cxn>
                <a:cxn ang="0">
                  <a:pos x="T8" y="T9"/>
                </a:cxn>
              </a:cxnLst>
              <a:rect l="0" t="0" r="r" b="b"/>
              <a:pathLst>
                <a:path w="15" h="6">
                  <a:moveTo>
                    <a:pt x="15" y="0"/>
                  </a:moveTo>
                  <a:lnTo>
                    <a:pt x="15" y="0"/>
                  </a:lnTo>
                  <a:cubicBezTo>
                    <a:pt x="10" y="1"/>
                    <a:pt x="5" y="2"/>
                    <a:pt x="1" y="4"/>
                  </a:cubicBezTo>
                  <a:lnTo>
                    <a:pt x="0" y="6"/>
                  </a:lnTo>
                  <a:cubicBezTo>
                    <a:pt x="4" y="4"/>
                    <a:pt x="10" y="3"/>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8" name="Freeform 1636"/>
            <p:cNvSpPr>
              <a:spLocks/>
            </p:cNvSpPr>
            <p:nvPr userDrawn="1"/>
          </p:nvSpPr>
          <p:spPr bwMode="auto">
            <a:xfrm>
              <a:off x="399" y="273"/>
              <a:ext cx="9" cy="8"/>
            </a:xfrm>
            <a:custGeom>
              <a:avLst/>
              <a:gdLst>
                <a:gd name="T0" fmla="*/ 0 w 19"/>
                <a:gd name="T1" fmla="*/ 4 h 19"/>
                <a:gd name="T2" fmla="*/ 0 w 19"/>
                <a:gd name="T3" fmla="*/ 4 h 19"/>
                <a:gd name="T4" fmla="*/ 15 w 19"/>
                <a:gd name="T5" fmla="*/ 5 h 19"/>
                <a:gd name="T6" fmla="*/ 9 w 19"/>
                <a:gd name="T7" fmla="*/ 19 h 19"/>
                <a:gd name="T8" fmla="*/ 18 w 19"/>
                <a:gd name="T9" fmla="*/ 4 h 19"/>
                <a:gd name="T10" fmla="*/ 0 w 19"/>
                <a:gd name="T11" fmla="*/ 4 h 19"/>
              </a:gdLst>
              <a:ahLst/>
              <a:cxnLst>
                <a:cxn ang="0">
                  <a:pos x="T0" y="T1"/>
                </a:cxn>
                <a:cxn ang="0">
                  <a:pos x="T2" y="T3"/>
                </a:cxn>
                <a:cxn ang="0">
                  <a:pos x="T4" y="T5"/>
                </a:cxn>
                <a:cxn ang="0">
                  <a:pos x="T6" y="T7"/>
                </a:cxn>
                <a:cxn ang="0">
                  <a:pos x="T8" y="T9"/>
                </a:cxn>
                <a:cxn ang="0">
                  <a:pos x="T10" y="T11"/>
                </a:cxn>
              </a:cxnLst>
              <a:rect l="0" t="0" r="r" b="b"/>
              <a:pathLst>
                <a:path w="19" h="19">
                  <a:moveTo>
                    <a:pt x="0" y="4"/>
                  </a:moveTo>
                  <a:lnTo>
                    <a:pt x="0" y="4"/>
                  </a:lnTo>
                  <a:cubicBezTo>
                    <a:pt x="6" y="3"/>
                    <a:pt x="12" y="3"/>
                    <a:pt x="15" y="5"/>
                  </a:cubicBezTo>
                  <a:cubicBezTo>
                    <a:pt x="15" y="10"/>
                    <a:pt x="12" y="16"/>
                    <a:pt x="9" y="19"/>
                  </a:cubicBezTo>
                  <a:cubicBezTo>
                    <a:pt x="14" y="17"/>
                    <a:pt x="19" y="9"/>
                    <a:pt x="18" y="4"/>
                  </a:cubicBezTo>
                  <a:cubicBezTo>
                    <a:pt x="14" y="2"/>
                    <a:pt x="7" y="0"/>
                    <a:pt x="0" y="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9" name="Freeform 1637"/>
            <p:cNvSpPr>
              <a:spLocks/>
            </p:cNvSpPr>
            <p:nvPr userDrawn="1"/>
          </p:nvSpPr>
          <p:spPr bwMode="auto">
            <a:xfrm>
              <a:off x="399" y="253"/>
              <a:ext cx="8" cy="16"/>
            </a:xfrm>
            <a:custGeom>
              <a:avLst/>
              <a:gdLst>
                <a:gd name="T0" fmla="*/ 15 w 18"/>
                <a:gd name="T1" fmla="*/ 0 h 34"/>
                <a:gd name="T2" fmla="*/ 15 w 18"/>
                <a:gd name="T3" fmla="*/ 0 h 34"/>
                <a:gd name="T4" fmla="*/ 0 w 18"/>
                <a:gd name="T5" fmla="*/ 15 h 34"/>
                <a:gd name="T6" fmla="*/ 13 w 18"/>
                <a:gd name="T7" fmla="*/ 6 h 34"/>
                <a:gd name="T8" fmla="*/ 4 w 18"/>
                <a:gd name="T9" fmla="*/ 34 h 34"/>
                <a:gd name="T10" fmla="*/ 15 w 18"/>
                <a:gd name="T11" fmla="*/ 0 h 34"/>
              </a:gdLst>
              <a:ahLst/>
              <a:cxnLst>
                <a:cxn ang="0">
                  <a:pos x="T0" y="T1"/>
                </a:cxn>
                <a:cxn ang="0">
                  <a:pos x="T2" y="T3"/>
                </a:cxn>
                <a:cxn ang="0">
                  <a:pos x="T4" y="T5"/>
                </a:cxn>
                <a:cxn ang="0">
                  <a:pos x="T6" y="T7"/>
                </a:cxn>
                <a:cxn ang="0">
                  <a:pos x="T8" y="T9"/>
                </a:cxn>
                <a:cxn ang="0">
                  <a:pos x="T10" y="T11"/>
                </a:cxn>
              </a:cxnLst>
              <a:rect l="0" t="0" r="r" b="b"/>
              <a:pathLst>
                <a:path w="18" h="34">
                  <a:moveTo>
                    <a:pt x="15" y="0"/>
                  </a:moveTo>
                  <a:lnTo>
                    <a:pt x="15" y="0"/>
                  </a:lnTo>
                  <a:cubicBezTo>
                    <a:pt x="12" y="4"/>
                    <a:pt x="4" y="12"/>
                    <a:pt x="0" y="15"/>
                  </a:cubicBezTo>
                  <a:cubicBezTo>
                    <a:pt x="5" y="12"/>
                    <a:pt x="9" y="10"/>
                    <a:pt x="13" y="6"/>
                  </a:cubicBezTo>
                  <a:cubicBezTo>
                    <a:pt x="14" y="16"/>
                    <a:pt x="7" y="31"/>
                    <a:pt x="4" y="34"/>
                  </a:cubicBezTo>
                  <a:cubicBezTo>
                    <a:pt x="13" y="26"/>
                    <a:pt x="18" y="13"/>
                    <a:pt x="1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0" name="Freeform 1638"/>
            <p:cNvSpPr>
              <a:spLocks/>
            </p:cNvSpPr>
            <p:nvPr userDrawn="1"/>
          </p:nvSpPr>
          <p:spPr bwMode="auto">
            <a:xfrm>
              <a:off x="390" y="264"/>
              <a:ext cx="10" cy="9"/>
            </a:xfrm>
            <a:custGeom>
              <a:avLst/>
              <a:gdLst>
                <a:gd name="T0" fmla="*/ 21 w 21"/>
                <a:gd name="T1" fmla="*/ 0 h 21"/>
                <a:gd name="T2" fmla="*/ 21 w 21"/>
                <a:gd name="T3" fmla="*/ 0 h 21"/>
                <a:gd name="T4" fmla="*/ 0 w 21"/>
                <a:gd name="T5" fmla="*/ 18 h 21"/>
                <a:gd name="T6" fmla="*/ 0 w 21"/>
                <a:gd name="T7" fmla="*/ 20 h 21"/>
                <a:gd name="T8" fmla="*/ 2 w 21"/>
                <a:gd name="T9" fmla="*/ 21 h 21"/>
                <a:gd name="T10" fmla="*/ 2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1" y="0"/>
                  </a:moveTo>
                  <a:lnTo>
                    <a:pt x="21" y="0"/>
                  </a:lnTo>
                  <a:cubicBezTo>
                    <a:pt x="12" y="5"/>
                    <a:pt x="0" y="18"/>
                    <a:pt x="0" y="18"/>
                  </a:cubicBezTo>
                  <a:lnTo>
                    <a:pt x="0" y="20"/>
                  </a:lnTo>
                  <a:lnTo>
                    <a:pt x="2" y="21"/>
                  </a:lnTo>
                  <a:cubicBezTo>
                    <a:pt x="2" y="21"/>
                    <a:pt x="17" y="7"/>
                    <a:pt x="2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1" name="Freeform 1639"/>
            <p:cNvSpPr>
              <a:spLocks/>
            </p:cNvSpPr>
            <p:nvPr userDrawn="1"/>
          </p:nvSpPr>
          <p:spPr bwMode="auto">
            <a:xfrm>
              <a:off x="391" y="268"/>
              <a:ext cx="4" cy="5"/>
            </a:xfrm>
            <a:custGeom>
              <a:avLst/>
              <a:gdLst>
                <a:gd name="T0" fmla="*/ 10 w 10"/>
                <a:gd name="T1" fmla="*/ 0 h 11"/>
                <a:gd name="T2" fmla="*/ 10 w 10"/>
                <a:gd name="T3" fmla="*/ 0 h 11"/>
                <a:gd name="T4" fmla="*/ 0 w 10"/>
                <a:gd name="T5" fmla="*/ 10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lnTo>
                    <a:pt x="10" y="0"/>
                  </a:lnTo>
                  <a:cubicBezTo>
                    <a:pt x="9" y="0"/>
                    <a:pt x="0" y="10"/>
                    <a:pt x="0" y="10"/>
                  </a:cubicBezTo>
                  <a:lnTo>
                    <a:pt x="1" y="11"/>
                  </a:lnTo>
                  <a:cubicBezTo>
                    <a:pt x="1" y="11"/>
                    <a:pt x="10" y="1"/>
                    <a:pt x="1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2" name="Freeform 1640"/>
            <p:cNvSpPr>
              <a:spLocks/>
            </p:cNvSpPr>
            <p:nvPr userDrawn="1"/>
          </p:nvSpPr>
          <p:spPr bwMode="auto">
            <a:xfrm>
              <a:off x="394" y="278"/>
              <a:ext cx="7" cy="5"/>
            </a:xfrm>
            <a:custGeom>
              <a:avLst/>
              <a:gdLst>
                <a:gd name="T0" fmla="*/ 15 w 15"/>
                <a:gd name="T1" fmla="*/ 0 h 11"/>
                <a:gd name="T2" fmla="*/ 15 w 15"/>
                <a:gd name="T3" fmla="*/ 0 h 11"/>
                <a:gd name="T4" fmla="*/ 1 w 15"/>
                <a:gd name="T5" fmla="*/ 8 h 11"/>
                <a:gd name="T6" fmla="*/ 0 w 15"/>
                <a:gd name="T7" fmla="*/ 10 h 11"/>
                <a:gd name="T8" fmla="*/ 2 w 15"/>
                <a:gd name="T9" fmla="*/ 11 h 11"/>
                <a:gd name="T10" fmla="*/ 15 w 15"/>
                <a:gd name="T11" fmla="*/ 0 h 11"/>
              </a:gdLst>
              <a:ahLst/>
              <a:cxnLst>
                <a:cxn ang="0">
                  <a:pos x="T0" y="T1"/>
                </a:cxn>
                <a:cxn ang="0">
                  <a:pos x="T2" y="T3"/>
                </a:cxn>
                <a:cxn ang="0">
                  <a:pos x="T4" y="T5"/>
                </a:cxn>
                <a:cxn ang="0">
                  <a:pos x="T6" y="T7"/>
                </a:cxn>
                <a:cxn ang="0">
                  <a:pos x="T8" y="T9"/>
                </a:cxn>
                <a:cxn ang="0">
                  <a:pos x="T10" y="T11"/>
                </a:cxn>
              </a:cxnLst>
              <a:rect l="0" t="0" r="r" b="b"/>
              <a:pathLst>
                <a:path w="15" h="11">
                  <a:moveTo>
                    <a:pt x="15" y="0"/>
                  </a:moveTo>
                  <a:lnTo>
                    <a:pt x="15" y="0"/>
                  </a:lnTo>
                  <a:cubicBezTo>
                    <a:pt x="8" y="3"/>
                    <a:pt x="3" y="6"/>
                    <a:pt x="1" y="8"/>
                  </a:cubicBezTo>
                  <a:cubicBezTo>
                    <a:pt x="0" y="8"/>
                    <a:pt x="0" y="10"/>
                    <a:pt x="0" y="10"/>
                  </a:cubicBezTo>
                  <a:lnTo>
                    <a:pt x="2" y="11"/>
                  </a:lnTo>
                  <a:cubicBezTo>
                    <a:pt x="5" y="9"/>
                    <a:pt x="10" y="5"/>
                    <a:pt x="1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3" name="Freeform 1641"/>
            <p:cNvSpPr>
              <a:spLocks/>
            </p:cNvSpPr>
            <p:nvPr userDrawn="1"/>
          </p:nvSpPr>
          <p:spPr bwMode="auto">
            <a:xfrm>
              <a:off x="395" y="280"/>
              <a:ext cx="3" cy="2"/>
            </a:xfrm>
            <a:custGeom>
              <a:avLst/>
              <a:gdLst>
                <a:gd name="T0" fmla="*/ 6 w 6"/>
                <a:gd name="T1" fmla="*/ 0 h 4"/>
                <a:gd name="T2" fmla="*/ 6 w 6"/>
                <a:gd name="T3" fmla="*/ 0 h 4"/>
                <a:gd name="T4" fmla="*/ 0 w 6"/>
                <a:gd name="T5" fmla="*/ 3 h 4"/>
                <a:gd name="T6" fmla="*/ 0 w 6"/>
                <a:gd name="T7" fmla="*/ 4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lnTo>
                    <a:pt x="6" y="0"/>
                  </a:lnTo>
                  <a:cubicBezTo>
                    <a:pt x="4" y="0"/>
                    <a:pt x="0" y="3"/>
                    <a:pt x="0" y="3"/>
                  </a:cubicBezTo>
                  <a:lnTo>
                    <a:pt x="0" y="4"/>
                  </a:lnTo>
                  <a:cubicBezTo>
                    <a:pt x="0" y="4"/>
                    <a:pt x="5" y="1"/>
                    <a:pt x="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4" name="Freeform 1642"/>
            <p:cNvSpPr>
              <a:spLocks/>
            </p:cNvSpPr>
            <p:nvPr userDrawn="1"/>
          </p:nvSpPr>
          <p:spPr bwMode="auto">
            <a:xfrm>
              <a:off x="414" y="314"/>
              <a:ext cx="25" cy="28"/>
            </a:xfrm>
            <a:custGeom>
              <a:avLst/>
              <a:gdLst>
                <a:gd name="T0" fmla="*/ 2 w 55"/>
                <a:gd name="T1" fmla="*/ 0 h 63"/>
                <a:gd name="T2" fmla="*/ 2 w 55"/>
                <a:gd name="T3" fmla="*/ 0 h 63"/>
                <a:gd name="T4" fmla="*/ 2 w 55"/>
                <a:gd name="T5" fmla="*/ 5 h 63"/>
                <a:gd name="T6" fmla="*/ 32 w 55"/>
                <a:gd name="T7" fmla="*/ 40 h 63"/>
                <a:gd name="T8" fmla="*/ 1 w 55"/>
                <a:gd name="T9" fmla="*/ 11 h 63"/>
                <a:gd name="T10" fmla="*/ 0 w 55"/>
                <a:gd name="T11" fmla="*/ 17 h 63"/>
                <a:gd name="T12" fmla="*/ 32 w 55"/>
                <a:gd name="T13" fmla="*/ 56 h 63"/>
                <a:gd name="T14" fmla="*/ 52 w 55"/>
                <a:gd name="T15" fmla="*/ 58 h 63"/>
                <a:gd name="T16" fmla="*/ 49 w 55"/>
                <a:gd name="T17" fmla="*/ 40 h 63"/>
                <a:gd name="T18" fmla="*/ 2 w 55"/>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63">
                  <a:moveTo>
                    <a:pt x="2" y="0"/>
                  </a:moveTo>
                  <a:lnTo>
                    <a:pt x="2" y="0"/>
                  </a:lnTo>
                  <a:cubicBezTo>
                    <a:pt x="2" y="2"/>
                    <a:pt x="2" y="4"/>
                    <a:pt x="2" y="5"/>
                  </a:cubicBezTo>
                  <a:cubicBezTo>
                    <a:pt x="5" y="9"/>
                    <a:pt x="25" y="30"/>
                    <a:pt x="32" y="40"/>
                  </a:cubicBezTo>
                  <a:cubicBezTo>
                    <a:pt x="24" y="33"/>
                    <a:pt x="7" y="17"/>
                    <a:pt x="1" y="11"/>
                  </a:cubicBezTo>
                  <a:cubicBezTo>
                    <a:pt x="1" y="11"/>
                    <a:pt x="0" y="14"/>
                    <a:pt x="0" y="17"/>
                  </a:cubicBezTo>
                  <a:cubicBezTo>
                    <a:pt x="0" y="17"/>
                    <a:pt x="28" y="50"/>
                    <a:pt x="32" y="56"/>
                  </a:cubicBezTo>
                  <a:cubicBezTo>
                    <a:pt x="38" y="63"/>
                    <a:pt x="46" y="58"/>
                    <a:pt x="52" y="58"/>
                  </a:cubicBezTo>
                  <a:cubicBezTo>
                    <a:pt x="53" y="52"/>
                    <a:pt x="55" y="47"/>
                    <a:pt x="49" y="40"/>
                  </a:cubicBezTo>
                  <a:cubicBezTo>
                    <a:pt x="46" y="37"/>
                    <a:pt x="7" y="4"/>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5" name="Freeform 1643"/>
            <p:cNvSpPr>
              <a:spLocks/>
            </p:cNvSpPr>
            <p:nvPr userDrawn="1"/>
          </p:nvSpPr>
          <p:spPr bwMode="auto">
            <a:xfrm>
              <a:off x="415" y="310"/>
              <a:ext cx="34" cy="22"/>
            </a:xfrm>
            <a:custGeom>
              <a:avLst/>
              <a:gdLst>
                <a:gd name="T0" fmla="*/ 76 w 76"/>
                <a:gd name="T1" fmla="*/ 39 h 47"/>
                <a:gd name="T2" fmla="*/ 76 w 76"/>
                <a:gd name="T3" fmla="*/ 39 h 47"/>
                <a:gd name="T4" fmla="*/ 57 w 76"/>
                <a:gd name="T5" fmla="*/ 15 h 47"/>
                <a:gd name="T6" fmla="*/ 19 w 76"/>
                <a:gd name="T7" fmla="*/ 0 h 47"/>
                <a:gd name="T8" fmla="*/ 14 w 76"/>
                <a:gd name="T9" fmla="*/ 1 h 47"/>
                <a:gd name="T10" fmla="*/ 48 w 76"/>
                <a:gd name="T11" fmla="*/ 23 h 47"/>
                <a:gd name="T12" fmla="*/ 8 w 76"/>
                <a:gd name="T13" fmla="*/ 3 h 47"/>
                <a:gd name="T14" fmla="*/ 0 w 76"/>
                <a:gd name="T15" fmla="*/ 2 h 47"/>
                <a:gd name="T16" fmla="*/ 51 w 76"/>
                <a:gd name="T17" fmla="*/ 39 h 47"/>
                <a:gd name="T18" fmla="*/ 76 w 76"/>
                <a:gd name="T19" fmla="*/ 3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47">
                  <a:moveTo>
                    <a:pt x="76" y="39"/>
                  </a:moveTo>
                  <a:lnTo>
                    <a:pt x="76" y="39"/>
                  </a:lnTo>
                  <a:cubicBezTo>
                    <a:pt x="74" y="33"/>
                    <a:pt x="74" y="22"/>
                    <a:pt x="57" y="15"/>
                  </a:cubicBezTo>
                  <a:cubicBezTo>
                    <a:pt x="51" y="13"/>
                    <a:pt x="24" y="1"/>
                    <a:pt x="19" y="0"/>
                  </a:cubicBezTo>
                  <a:cubicBezTo>
                    <a:pt x="17" y="0"/>
                    <a:pt x="14" y="1"/>
                    <a:pt x="14" y="1"/>
                  </a:cubicBezTo>
                  <a:cubicBezTo>
                    <a:pt x="18" y="3"/>
                    <a:pt x="37" y="15"/>
                    <a:pt x="48" y="23"/>
                  </a:cubicBezTo>
                  <a:cubicBezTo>
                    <a:pt x="34" y="19"/>
                    <a:pt x="10" y="4"/>
                    <a:pt x="8" y="3"/>
                  </a:cubicBezTo>
                  <a:cubicBezTo>
                    <a:pt x="7" y="3"/>
                    <a:pt x="4" y="4"/>
                    <a:pt x="0" y="2"/>
                  </a:cubicBezTo>
                  <a:cubicBezTo>
                    <a:pt x="7" y="7"/>
                    <a:pt x="41" y="34"/>
                    <a:pt x="51" y="39"/>
                  </a:cubicBezTo>
                  <a:cubicBezTo>
                    <a:pt x="66" y="47"/>
                    <a:pt x="70" y="41"/>
                    <a:pt x="76" y="3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6" name="Freeform 1644"/>
            <p:cNvSpPr>
              <a:spLocks/>
            </p:cNvSpPr>
            <p:nvPr userDrawn="1"/>
          </p:nvSpPr>
          <p:spPr bwMode="auto">
            <a:xfrm>
              <a:off x="422" y="302"/>
              <a:ext cx="35" cy="15"/>
            </a:xfrm>
            <a:custGeom>
              <a:avLst/>
              <a:gdLst>
                <a:gd name="T0" fmla="*/ 0 w 78"/>
                <a:gd name="T1" fmla="*/ 0 h 33"/>
                <a:gd name="T2" fmla="*/ 0 w 78"/>
                <a:gd name="T3" fmla="*/ 0 h 33"/>
                <a:gd name="T4" fmla="*/ 3 w 78"/>
                <a:gd name="T5" fmla="*/ 6 h 33"/>
                <a:gd name="T6" fmla="*/ 43 w 78"/>
                <a:gd name="T7" fmla="*/ 17 h 33"/>
                <a:gd name="T8" fmla="*/ 4 w 78"/>
                <a:gd name="T9" fmla="*/ 11 h 33"/>
                <a:gd name="T10" fmla="*/ 5 w 78"/>
                <a:gd name="T11" fmla="*/ 15 h 33"/>
                <a:gd name="T12" fmla="*/ 46 w 78"/>
                <a:gd name="T13" fmla="*/ 29 h 33"/>
                <a:gd name="T14" fmla="*/ 78 w 78"/>
                <a:gd name="T15" fmla="*/ 25 h 33"/>
                <a:gd name="T16" fmla="*/ 54 w 78"/>
                <a:gd name="T17" fmla="*/ 8 h 33"/>
                <a:gd name="T18" fmla="*/ 0 w 78"/>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33">
                  <a:moveTo>
                    <a:pt x="0" y="0"/>
                  </a:moveTo>
                  <a:lnTo>
                    <a:pt x="0" y="0"/>
                  </a:lnTo>
                  <a:cubicBezTo>
                    <a:pt x="1" y="2"/>
                    <a:pt x="2" y="4"/>
                    <a:pt x="3" y="6"/>
                  </a:cubicBezTo>
                  <a:cubicBezTo>
                    <a:pt x="5" y="7"/>
                    <a:pt x="30" y="12"/>
                    <a:pt x="43" y="17"/>
                  </a:cubicBezTo>
                  <a:cubicBezTo>
                    <a:pt x="30" y="17"/>
                    <a:pt x="4" y="11"/>
                    <a:pt x="4" y="11"/>
                  </a:cubicBezTo>
                  <a:cubicBezTo>
                    <a:pt x="4" y="12"/>
                    <a:pt x="5" y="14"/>
                    <a:pt x="5" y="15"/>
                  </a:cubicBezTo>
                  <a:cubicBezTo>
                    <a:pt x="14" y="20"/>
                    <a:pt x="40" y="27"/>
                    <a:pt x="46" y="29"/>
                  </a:cubicBezTo>
                  <a:cubicBezTo>
                    <a:pt x="55" y="33"/>
                    <a:pt x="73" y="31"/>
                    <a:pt x="78" y="25"/>
                  </a:cubicBezTo>
                  <a:cubicBezTo>
                    <a:pt x="74" y="15"/>
                    <a:pt x="63" y="9"/>
                    <a:pt x="54" y="8"/>
                  </a:cubicBezTo>
                  <a:cubicBezTo>
                    <a:pt x="42" y="6"/>
                    <a:pt x="13" y="2"/>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7" name="Freeform 1645"/>
            <p:cNvSpPr>
              <a:spLocks/>
            </p:cNvSpPr>
            <p:nvPr userDrawn="1"/>
          </p:nvSpPr>
          <p:spPr bwMode="auto">
            <a:xfrm>
              <a:off x="444" y="294"/>
              <a:ext cx="16" cy="10"/>
            </a:xfrm>
            <a:custGeom>
              <a:avLst/>
              <a:gdLst>
                <a:gd name="T0" fmla="*/ 7 w 36"/>
                <a:gd name="T1" fmla="*/ 0 h 22"/>
                <a:gd name="T2" fmla="*/ 7 w 36"/>
                <a:gd name="T3" fmla="*/ 0 h 22"/>
                <a:gd name="T4" fmla="*/ 31 w 36"/>
                <a:gd name="T5" fmla="*/ 10 h 22"/>
                <a:gd name="T6" fmla="*/ 0 w 36"/>
                <a:gd name="T7" fmla="*/ 20 h 22"/>
                <a:gd name="T8" fmla="*/ 36 w 36"/>
                <a:gd name="T9" fmla="*/ 10 h 22"/>
                <a:gd name="T10" fmla="*/ 7 w 36"/>
                <a:gd name="T11" fmla="*/ 0 h 22"/>
              </a:gdLst>
              <a:ahLst/>
              <a:cxnLst>
                <a:cxn ang="0">
                  <a:pos x="T0" y="T1"/>
                </a:cxn>
                <a:cxn ang="0">
                  <a:pos x="T2" y="T3"/>
                </a:cxn>
                <a:cxn ang="0">
                  <a:pos x="T4" y="T5"/>
                </a:cxn>
                <a:cxn ang="0">
                  <a:pos x="T6" y="T7"/>
                </a:cxn>
                <a:cxn ang="0">
                  <a:pos x="T8" y="T9"/>
                </a:cxn>
                <a:cxn ang="0">
                  <a:pos x="T10" y="T11"/>
                </a:cxn>
              </a:cxnLst>
              <a:rect l="0" t="0" r="r" b="b"/>
              <a:pathLst>
                <a:path w="36" h="22">
                  <a:moveTo>
                    <a:pt x="7" y="0"/>
                  </a:moveTo>
                  <a:lnTo>
                    <a:pt x="7" y="0"/>
                  </a:lnTo>
                  <a:cubicBezTo>
                    <a:pt x="15" y="1"/>
                    <a:pt x="27" y="5"/>
                    <a:pt x="31" y="10"/>
                  </a:cubicBezTo>
                  <a:cubicBezTo>
                    <a:pt x="28" y="17"/>
                    <a:pt x="10" y="20"/>
                    <a:pt x="0" y="20"/>
                  </a:cubicBezTo>
                  <a:cubicBezTo>
                    <a:pt x="17" y="22"/>
                    <a:pt x="31" y="18"/>
                    <a:pt x="36" y="10"/>
                  </a:cubicBezTo>
                  <a:cubicBezTo>
                    <a:pt x="29" y="3"/>
                    <a:pt x="15" y="0"/>
                    <a:pt x="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8" name="Freeform 1646"/>
            <p:cNvSpPr>
              <a:spLocks/>
            </p:cNvSpPr>
            <p:nvPr userDrawn="1"/>
          </p:nvSpPr>
          <p:spPr bwMode="auto">
            <a:xfrm>
              <a:off x="447" y="279"/>
              <a:ext cx="15" cy="11"/>
            </a:xfrm>
            <a:custGeom>
              <a:avLst/>
              <a:gdLst>
                <a:gd name="T0" fmla="*/ 0 w 35"/>
                <a:gd name="T1" fmla="*/ 3 h 23"/>
                <a:gd name="T2" fmla="*/ 0 w 35"/>
                <a:gd name="T3" fmla="*/ 3 h 23"/>
                <a:gd name="T4" fmla="*/ 30 w 35"/>
                <a:gd name="T5" fmla="*/ 6 h 23"/>
                <a:gd name="T6" fmla="*/ 1 w 35"/>
                <a:gd name="T7" fmla="*/ 23 h 23"/>
                <a:gd name="T8" fmla="*/ 35 w 35"/>
                <a:gd name="T9" fmla="*/ 4 h 23"/>
                <a:gd name="T10" fmla="*/ 0 w 35"/>
                <a:gd name="T11" fmla="*/ 3 h 23"/>
              </a:gdLst>
              <a:ahLst/>
              <a:cxnLst>
                <a:cxn ang="0">
                  <a:pos x="T0" y="T1"/>
                </a:cxn>
                <a:cxn ang="0">
                  <a:pos x="T2" y="T3"/>
                </a:cxn>
                <a:cxn ang="0">
                  <a:pos x="T4" y="T5"/>
                </a:cxn>
                <a:cxn ang="0">
                  <a:pos x="T6" y="T7"/>
                </a:cxn>
                <a:cxn ang="0">
                  <a:pos x="T8" y="T9"/>
                </a:cxn>
                <a:cxn ang="0">
                  <a:pos x="T10" y="T11"/>
                </a:cxn>
              </a:cxnLst>
              <a:rect l="0" t="0" r="r" b="b"/>
              <a:pathLst>
                <a:path w="35" h="23">
                  <a:moveTo>
                    <a:pt x="0" y="3"/>
                  </a:moveTo>
                  <a:lnTo>
                    <a:pt x="0" y="3"/>
                  </a:lnTo>
                  <a:cubicBezTo>
                    <a:pt x="9" y="2"/>
                    <a:pt x="21" y="2"/>
                    <a:pt x="30" y="6"/>
                  </a:cubicBezTo>
                  <a:cubicBezTo>
                    <a:pt x="27" y="11"/>
                    <a:pt x="15" y="20"/>
                    <a:pt x="1" y="23"/>
                  </a:cubicBezTo>
                  <a:cubicBezTo>
                    <a:pt x="12" y="22"/>
                    <a:pt x="32" y="14"/>
                    <a:pt x="35" y="4"/>
                  </a:cubicBezTo>
                  <a:cubicBezTo>
                    <a:pt x="26" y="0"/>
                    <a:pt x="6" y="0"/>
                    <a:pt x="0" y="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9" name="Freeform 1647"/>
            <p:cNvSpPr>
              <a:spLocks/>
            </p:cNvSpPr>
            <p:nvPr userDrawn="1"/>
          </p:nvSpPr>
          <p:spPr bwMode="auto">
            <a:xfrm>
              <a:off x="420" y="281"/>
              <a:ext cx="9" cy="9"/>
            </a:xfrm>
            <a:custGeom>
              <a:avLst/>
              <a:gdLst>
                <a:gd name="T0" fmla="*/ 0 w 20"/>
                <a:gd name="T1" fmla="*/ 3 h 19"/>
                <a:gd name="T2" fmla="*/ 0 w 20"/>
                <a:gd name="T3" fmla="*/ 3 h 19"/>
                <a:gd name="T4" fmla="*/ 17 w 20"/>
                <a:gd name="T5" fmla="*/ 9 h 19"/>
                <a:gd name="T6" fmla="*/ 4 w 20"/>
                <a:gd name="T7" fmla="*/ 19 h 19"/>
                <a:gd name="T8" fmla="*/ 20 w 20"/>
                <a:gd name="T9" fmla="*/ 8 h 19"/>
                <a:gd name="T10" fmla="*/ 0 w 20"/>
                <a:gd name="T11" fmla="*/ 3 h 19"/>
              </a:gdLst>
              <a:ahLst/>
              <a:cxnLst>
                <a:cxn ang="0">
                  <a:pos x="T0" y="T1"/>
                </a:cxn>
                <a:cxn ang="0">
                  <a:pos x="T2" y="T3"/>
                </a:cxn>
                <a:cxn ang="0">
                  <a:pos x="T4" y="T5"/>
                </a:cxn>
                <a:cxn ang="0">
                  <a:pos x="T6" y="T7"/>
                </a:cxn>
                <a:cxn ang="0">
                  <a:pos x="T8" y="T9"/>
                </a:cxn>
                <a:cxn ang="0">
                  <a:pos x="T10" y="T11"/>
                </a:cxn>
              </a:cxnLst>
              <a:rect l="0" t="0" r="r" b="b"/>
              <a:pathLst>
                <a:path w="20" h="19">
                  <a:moveTo>
                    <a:pt x="0" y="3"/>
                  </a:moveTo>
                  <a:lnTo>
                    <a:pt x="0" y="3"/>
                  </a:lnTo>
                  <a:cubicBezTo>
                    <a:pt x="9" y="2"/>
                    <a:pt x="15" y="5"/>
                    <a:pt x="17" y="9"/>
                  </a:cubicBezTo>
                  <a:cubicBezTo>
                    <a:pt x="15" y="14"/>
                    <a:pt x="9" y="18"/>
                    <a:pt x="4" y="19"/>
                  </a:cubicBezTo>
                  <a:cubicBezTo>
                    <a:pt x="11" y="19"/>
                    <a:pt x="18" y="14"/>
                    <a:pt x="20" y="8"/>
                  </a:cubicBezTo>
                  <a:cubicBezTo>
                    <a:pt x="17" y="3"/>
                    <a:pt x="7" y="0"/>
                    <a:pt x="0" y="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0" name="Freeform 1648"/>
            <p:cNvSpPr>
              <a:spLocks/>
            </p:cNvSpPr>
            <p:nvPr userDrawn="1"/>
          </p:nvSpPr>
          <p:spPr bwMode="auto">
            <a:xfrm>
              <a:off x="401" y="284"/>
              <a:ext cx="7" cy="9"/>
            </a:xfrm>
            <a:custGeom>
              <a:avLst/>
              <a:gdLst>
                <a:gd name="T0" fmla="*/ 0 w 15"/>
                <a:gd name="T1" fmla="*/ 2 h 19"/>
                <a:gd name="T2" fmla="*/ 0 w 15"/>
                <a:gd name="T3" fmla="*/ 2 h 19"/>
                <a:gd name="T4" fmla="*/ 12 w 15"/>
                <a:gd name="T5" fmla="*/ 8 h 19"/>
                <a:gd name="T6" fmla="*/ 4 w 15"/>
                <a:gd name="T7" fmla="*/ 19 h 19"/>
                <a:gd name="T8" fmla="*/ 15 w 15"/>
                <a:gd name="T9" fmla="*/ 8 h 19"/>
                <a:gd name="T10" fmla="*/ 0 w 15"/>
                <a:gd name="T11" fmla="*/ 2 h 19"/>
              </a:gdLst>
              <a:ahLst/>
              <a:cxnLst>
                <a:cxn ang="0">
                  <a:pos x="T0" y="T1"/>
                </a:cxn>
                <a:cxn ang="0">
                  <a:pos x="T2" y="T3"/>
                </a:cxn>
                <a:cxn ang="0">
                  <a:pos x="T4" y="T5"/>
                </a:cxn>
                <a:cxn ang="0">
                  <a:pos x="T6" y="T7"/>
                </a:cxn>
                <a:cxn ang="0">
                  <a:pos x="T8" y="T9"/>
                </a:cxn>
                <a:cxn ang="0">
                  <a:pos x="T10" y="T11"/>
                </a:cxn>
              </a:cxnLst>
              <a:rect l="0" t="0" r="r" b="b"/>
              <a:pathLst>
                <a:path w="15" h="19">
                  <a:moveTo>
                    <a:pt x="0" y="2"/>
                  </a:moveTo>
                  <a:lnTo>
                    <a:pt x="0" y="2"/>
                  </a:lnTo>
                  <a:cubicBezTo>
                    <a:pt x="5" y="2"/>
                    <a:pt x="9" y="5"/>
                    <a:pt x="12" y="8"/>
                  </a:cubicBezTo>
                  <a:cubicBezTo>
                    <a:pt x="11" y="12"/>
                    <a:pt x="9" y="17"/>
                    <a:pt x="4" y="19"/>
                  </a:cubicBezTo>
                  <a:cubicBezTo>
                    <a:pt x="10" y="18"/>
                    <a:pt x="13" y="13"/>
                    <a:pt x="15" y="8"/>
                  </a:cubicBezTo>
                  <a:cubicBezTo>
                    <a:pt x="12" y="5"/>
                    <a:pt x="7" y="0"/>
                    <a:pt x="0" y="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1" name="Freeform 1649"/>
            <p:cNvSpPr>
              <a:spLocks/>
            </p:cNvSpPr>
            <p:nvPr userDrawn="1"/>
          </p:nvSpPr>
          <p:spPr bwMode="auto">
            <a:xfrm>
              <a:off x="423" y="305"/>
              <a:ext cx="10" cy="3"/>
            </a:xfrm>
            <a:custGeom>
              <a:avLst/>
              <a:gdLst>
                <a:gd name="T0" fmla="*/ 21 w 21"/>
                <a:gd name="T1" fmla="*/ 6 h 6"/>
                <a:gd name="T2" fmla="*/ 21 w 21"/>
                <a:gd name="T3" fmla="*/ 6 h 6"/>
                <a:gd name="T4" fmla="*/ 0 w 21"/>
                <a:gd name="T5" fmla="*/ 0 h 6"/>
                <a:gd name="T6" fmla="*/ 0 w 21"/>
                <a:gd name="T7" fmla="*/ 2 h 6"/>
                <a:gd name="T8" fmla="*/ 21 w 21"/>
                <a:gd name="T9" fmla="*/ 6 h 6"/>
              </a:gdLst>
              <a:ahLst/>
              <a:cxnLst>
                <a:cxn ang="0">
                  <a:pos x="T0" y="T1"/>
                </a:cxn>
                <a:cxn ang="0">
                  <a:pos x="T2" y="T3"/>
                </a:cxn>
                <a:cxn ang="0">
                  <a:pos x="T4" y="T5"/>
                </a:cxn>
                <a:cxn ang="0">
                  <a:pos x="T6" y="T7"/>
                </a:cxn>
                <a:cxn ang="0">
                  <a:pos x="T8" y="T9"/>
                </a:cxn>
              </a:cxnLst>
              <a:rect l="0" t="0" r="r" b="b"/>
              <a:pathLst>
                <a:path w="21" h="6">
                  <a:moveTo>
                    <a:pt x="21" y="6"/>
                  </a:moveTo>
                  <a:lnTo>
                    <a:pt x="21" y="6"/>
                  </a:lnTo>
                  <a:cubicBezTo>
                    <a:pt x="11" y="3"/>
                    <a:pt x="5" y="1"/>
                    <a:pt x="0" y="0"/>
                  </a:cubicBezTo>
                  <a:lnTo>
                    <a:pt x="0" y="2"/>
                  </a:lnTo>
                  <a:cubicBezTo>
                    <a:pt x="6" y="4"/>
                    <a:pt x="12" y="4"/>
                    <a:pt x="21"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2" name="Freeform 1650"/>
            <p:cNvSpPr>
              <a:spLocks/>
            </p:cNvSpPr>
            <p:nvPr userDrawn="1"/>
          </p:nvSpPr>
          <p:spPr bwMode="auto">
            <a:xfrm>
              <a:off x="442" y="307"/>
              <a:ext cx="13" cy="9"/>
            </a:xfrm>
            <a:custGeom>
              <a:avLst/>
              <a:gdLst>
                <a:gd name="T0" fmla="*/ 6 w 29"/>
                <a:gd name="T1" fmla="*/ 0 h 21"/>
                <a:gd name="T2" fmla="*/ 6 w 29"/>
                <a:gd name="T3" fmla="*/ 0 h 21"/>
                <a:gd name="T4" fmla="*/ 25 w 29"/>
                <a:gd name="T5" fmla="*/ 13 h 21"/>
                <a:gd name="T6" fmla="*/ 0 w 29"/>
                <a:gd name="T7" fmla="*/ 17 h 21"/>
                <a:gd name="T8" fmla="*/ 29 w 29"/>
                <a:gd name="T9" fmla="*/ 14 h 21"/>
                <a:gd name="T10" fmla="*/ 6 w 29"/>
                <a:gd name="T11" fmla="*/ 0 h 21"/>
              </a:gdLst>
              <a:ahLst/>
              <a:cxnLst>
                <a:cxn ang="0">
                  <a:pos x="T0" y="T1"/>
                </a:cxn>
                <a:cxn ang="0">
                  <a:pos x="T2" y="T3"/>
                </a:cxn>
                <a:cxn ang="0">
                  <a:pos x="T4" y="T5"/>
                </a:cxn>
                <a:cxn ang="0">
                  <a:pos x="T6" y="T7"/>
                </a:cxn>
                <a:cxn ang="0">
                  <a:pos x="T8" y="T9"/>
                </a:cxn>
                <a:cxn ang="0">
                  <a:pos x="T10" y="T11"/>
                </a:cxn>
              </a:cxnLst>
              <a:rect l="0" t="0" r="r" b="b"/>
              <a:pathLst>
                <a:path w="29" h="21">
                  <a:moveTo>
                    <a:pt x="6" y="0"/>
                  </a:moveTo>
                  <a:lnTo>
                    <a:pt x="6" y="0"/>
                  </a:lnTo>
                  <a:cubicBezTo>
                    <a:pt x="14" y="1"/>
                    <a:pt x="21" y="7"/>
                    <a:pt x="25" y="13"/>
                  </a:cubicBezTo>
                  <a:cubicBezTo>
                    <a:pt x="17" y="20"/>
                    <a:pt x="6" y="18"/>
                    <a:pt x="0" y="17"/>
                  </a:cubicBezTo>
                  <a:cubicBezTo>
                    <a:pt x="8" y="20"/>
                    <a:pt x="20" y="21"/>
                    <a:pt x="29" y="14"/>
                  </a:cubicBezTo>
                  <a:cubicBezTo>
                    <a:pt x="24" y="5"/>
                    <a:pt x="14" y="0"/>
                    <a:pt x="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3" name="Freeform 1651"/>
            <p:cNvSpPr>
              <a:spLocks/>
            </p:cNvSpPr>
            <p:nvPr userDrawn="1"/>
          </p:nvSpPr>
          <p:spPr bwMode="auto">
            <a:xfrm>
              <a:off x="366" y="428"/>
              <a:ext cx="10" cy="14"/>
            </a:xfrm>
            <a:custGeom>
              <a:avLst/>
              <a:gdLst>
                <a:gd name="T0" fmla="*/ 12 w 24"/>
                <a:gd name="T1" fmla="*/ 2 h 31"/>
                <a:gd name="T2" fmla="*/ 12 w 24"/>
                <a:gd name="T3" fmla="*/ 2 h 31"/>
                <a:gd name="T4" fmla="*/ 0 w 24"/>
                <a:gd name="T5" fmla="*/ 31 h 31"/>
                <a:gd name="T6" fmla="*/ 14 w 24"/>
                <a:gd name="T7" fmla="*/ 3 h 31"/>
                <a:gd name="T8" fmla="*/ 24 w 24"/>
                <a:gd name="T9" fmla="*/ 8 h 31"/>
                <a:gd name="T10" fmla="*/ 12 w 24"/>
                <a:gd name="T11" fmla="*/ 2 h 31"/>
              </a:gdLst>
              <a:ahLst/>
              <a:cxnLst>
                <a:cxn ang="0">
                  <a:pos x="T0" y="T1"/>
                </a:cxn>
                <a:cxn ang="0">
                  <a:pos x="T2" y="T3"/>
                </a:cxn>
                <a:cxn ang="0">
                  <a:pos x="T4" y="T5"/>
                </a:cxn>
                <a:cxn ang="0">
                  <a:pos x="T6" y="T7"/>
                </a:cxn>
                <a:cxn ang="0">
                  <a:pos x="T8" y="T9"/>
                </a:cxn>
                <a:cxn ang="0">
                  <a:pos x="T10" y="T11"/>
                </a:cxn>
              </a:cxnLst>
              <a:rect l="0" t="0" r="r" b="b"/>
              <a:pathLst>
                <a:path w="24" h="31">
                  <a:moveTo>
                    <a:pt x="12" y="2"/>
                  </a:moveTo>
                  <a:lnTo>
                    <a:pt x="12" y="2"/>
                  </a:lnTo>
                  <a:cubicBezTo>
                    <a:pt x="13" y="8"/>
                    <a:pt x="13" y="26"/>
                    <a:pt x="0" y="31"/>
                  </a:cubicBezTo>
                  <a:cubicBezTo>
                    <a:pt x="13" y="28"/>
                    <a:pt x="16" y="13"/>
                    <a:pt x="14" y="3"/>
                  </a:cubicBezTo>
                  <a:cubicBezTo>
                    <a:pt x="16" y="3"/>
                    <a:pt x="20" y="5"/>
                    <a:pt x="24" y="8"/>
                  </a:cubicBezTo>
                  <a:cubicBezTo>
                    <a:pt x="22" y="3"/>
                    <a:pt x="18" y="0"/>
                    <a:pt x="12" y="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4" name="Freeform 1652"/>
            <p:cNvSpPr>
              <a:spLocks/>
            </p:cNvSpPr>
            <p:nvPr userDrawn="1"/>
          </p:nvSpPr>
          <p:spPr bwMode="auto">
            <a:xfrm>
              <a:off x="373" y="424"/>
              <a:ext cx="8" cy="9"/>
            </a:xfrm>
            <a:custGeom>
              <a:avLst/>
              <a:gdLst>
                <a:gd name="T0" fmla="*/ 0 w 18"/>
                <a:gd name="T1" fmla="*/ 0 h 21"/>
                <a:gd name="T2" fmla="*/ 0 w 18"/>
                <a:gd name="T3" fmla="*/ 0 h 21"/>
                <a:gd name="T4" fmla="*/ 14 w 18"/>
                <a:gd name="T5" fmla="*/ 21 h 21"/>
                <a:gd name="T6" fmla="*/ 0 w 18"/>
                <a:gd name="T7" fmla="*/ 0 h 21"/>
              </a:gdLst>
              <a:ahLst/>
              <a:cxnLst>
                <a:cxn ang="0">
                  <a:pos x="T0" y="T1"/>
                </a:cxn>
                <a:cxn ang="0">
                  <a:pos x="T2" y="T3"/>
                </a:cxn>
                <a:cxn ang="0">
                  <a:pos x="T4" y="T5"/>
                </a:cxn>
                <a:cxn ang="0">
                  <a:pos x="T6" y="T7"/>
                </a:cxn>
              </a:cxnLst>
              <a:rect l="0" t="0" r="r" b="b"/>
              <a:pathLst>
                <a:path w="18" h="21">
                  <a:moveTo>
                    <a:pt x="0" y="0"/>
                  </a:moveTo>
                  <a:lnTo>
                    <a:pt x="0" y="0"/>
                  </a:lnTo>
                  <a:cubicBezTo>
                    <a:pt x="14" y="4"/>
                    <a:pt x="14" y="15"/>
                    <a:pt x="14" y="21"/>
                  </a:cubicBezTo>
                  <a:cubicBezTo>
                    <a:pt x="18" y="9"/>
                    <a:pt x="1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5" name="Freeform 1653"/>
            <p:cNvSpPr>
              <a:spLocks/>
            </p:cNvSpPr>
            <p:nvPr userDrawn="1"/>
          </p:nvSpPr>
          <p:spPr bwMode="auto">
            <a:xfrm>
              <a:off x="370" y="418"/>
              <a:ext cx="4" cy="1"/>
            </a:xfrm>
            <a:custGeom>
              <a:avLst/>
              <a:gdLst>
                <a:gd name="T0" fmla="*/ 5 w 10"/>
                <a:gd name="T1" fmla="*/ 0 h 2"/>
                <a:gd name="T2" fmla="*/ 5 w 10"/>
                <a:gd name="T3" fmla="*/ 0 h 2"/>
                <a:gd name="T4" fmla="*/ 6 w 10"/>
                <a:gd name="T5" fmla="*/ 2 h 2"/>
                <a:gd name="T6" fmla="*/ 10 w 10"/>
                <a:gd name="T7" fmla="*/ 1 h 2"/>
                <a:gd name="T8" fmla="*/ 5 w 10"/>
                <a:gd name="T9" fmla="*/ 0 h 2"/>
              </a:gdLst>
              <a:ahLst/>
              <a:cxnLst>
                <a:cxn ang="0">
                  <a:pos x="T0" y="T1"/>
                </a:cxn>
                <a:cxn ang="0">
                  <a:pos x="T2" y="T3"/>
                </a:cxn>
                <a:cxn ang="0">
                  <a:pos x="T4" y="T5"/>
                </a:cxn>
                <a:cxn ang="0">
                  <a:pos x="T6" y="T7"/>
                </a:cxn>
                <a:cxn ang="0">
                  <a:pos x="T8" y="T9"/>
                </a:cxn>
              </a:cxnLst>
              <a:rect l="0" t="0" r="r" b="b"/>
              <a:pathLst>
                <a:path w="10" h="2">
                  <a:moveTo>
                    <a:pt x="5" y="0"/>
                  </a:moveTo>
                  <a:lnTo>
                    <a:pt x="5" y="0"/>
                  </a:lnTo>
                  <a:cubicBezTo>
                    <a:pt x="0" y="0"/>
                    <a:pt x="5" y="2"/>
                    <a:pt x="6" y="2"/>
                  </a:cubicBezTo>
                  <a:cubicBezTo>
                    <a:pt x="9" y="2"/>
                    <a:pt x="10" y="1"/>
                    <a:pt x="10" y="1"/>
                  </a:cubicBezTo>
                  <a:cubicBezTo>
                    <a:pt x="8" y="1"/>
                    <a:pt x="6" y="0"/>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6" name="Freeform 1654"/>
            <p:cNvSpPr>
              <a:spLocks/>
            </p:cNvSpPr>
            <p:nvPr userDrawn="1"/>
          </p:nvSpPr>
          <p:spPr bwMode="auto">
            <a:xfrm>
              <a:off x="375" y="413"/>
              <a:ext cx="6" cy="8"/>
            </a:xfrm>
            <a:custGeom>
              <a:avLst/>
              <a:gdLst>
                <a:gd name="T0" fmla="*/ 10 w 14"/>
                <a:gd name="T1" fmla="*/ 0 h 16"/>
                <a:gd name="T2" fmla="*/ 10 w 14"/>
                <a:gd name="T3" fmla="*/ 0 h 16"/>
                <a:gd name="T4" fmla="*/ 0 w 14"/>
                <a:gd name="T5" fmla="*/ 15 h 16"/>
                <a:gd name="T6" fmla="*/ 10 w 14"/>
                <a:gd name="T7" fmla="*/ 0 h 16"/>
              </a:gdLst>
              <a:ahLst/>
              <a:cxnLst>
                <a:cxn ang="0">
                  <a:pos x="T0" y="T1"/>
                </a:cxn>
                <a:cxn ang="0">
                  <a:pos x="T2" y="T3"/>
                </a:cxn>
                <a:cxn ang="0">
                  <a:pos x="T4" y="T5"/>
                </a:cxn>
                <a:cxn ang="0">
                  <a:pos x="T6" y="T7"/>
                </a:cxn>
              </a:cxnLst>
              <a:rect l="0" t="0" r="r" b="b"/>
              <a:pathLst>
                <a:path w="14" h="16">
                  <a:moveTo>
                    <a:pt x="10" y="0"/>
                  </a:moveTo>
                  <a:lnTo>
                    <a:pt x="10" y="0"/>
                  </a:lnTo>
                  <a:cubicBezTo>
                    <a:pt x="10" y="5"/>
                    <a:pt x="8" y="12"/>
                    <a:pt x="0" y="15"/>
                  </a:cubicBezTo>
                  <a:cubicBezTo>
                    <a:pt x="7" y="16"/>
                    <a:pt x="14" y="8"/>
                    <a:pt x="1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7" name="Freeform 1655"/>
            <p:cNvSpPr>
              <a:spLocks/>
            </p:cNvSpPr>
            <p:nvPr userDrawn="1"/>
          </p:nvSpPr>
          <p:spPr bwMode="auto">
            <a:xfrm>
              <a:off x="339" y="407"/>
              <a:ext cx="13" cy="37"/>
            </a:xfrm>
            <a:custGeom>
              <a:avLst/>
              <a:gdLst>
                <a:gd name="T0" fmla="*/ 0 w 29"/>
                <a:gd name="T1" fmla="*/ 0 h 83"/>
                <a:gd name="T2" fmla="*/ 0 w 29"/>
                <a:gd name="T3" fmla="*/ 0 h 83"/>
                <a:gd name="T4" fmla="*/ 22 w 29"/>
                <a:gd name="T5" fmla="*/ 45 h 83"/>
                <a:gd name="T6" fmla="*/ 12 w 29"/>
                <a:gd name="T7" fmla="*/ 83 h 83"/>
                <a:gd name="T8" fmla="*/ 24 w 29"/>
                <a:gd name="T9" fmla="*/ 45 h 83"/>
                <a:gd name="T10" fmla="*/ 0 w 29"/>
                <a:gd name="T11" fmla="*/ 0 h 83"/>
              </a:gdLst>
              <a:ahLst/>
              <a:cxnLst>
                <a:cxn ang="0">
                  <a:pos x="T0" y="T1"/>
                </a:cxn>
                <a:cxn ang="0">
                  <a:pos x="T2" y="T3"/>
                </a:cxn>
                <a:cxn ang="0">
                  <a:pos x="T4" y="T5"/>
                </a:cxn>
                <a:cxn ang="0">
                  <a:pos x="T6" y="T7"/>
                </a:cxn>
                <a:cxn ang="0">
                  <a:pos x="T8" y="T9"/>
                </a:cxn>
                <a:cxn ang="0">
                  <a:pos x="T10" y="T11"/>
                </a:cxn>
              </a:cxnLst>
              <a:rect l="0" t="0" r="r" b="b"/>
              <a:pathLst>
                <a:path w="29" h="83">
                  <a:moveTo>
                    <a:pt x="0" y="0"/>
                  </a:moveTo>
                  <a:lnTo>
                    <a:pt x="0" y="0"/>
                  </a:lnTo>
                  <a:cubicBezTo>
                    <a:pt x="6" y="12"/>
                    <a:pt x="19" y="28"/>
                    <a:pt x="22" y="45"/>
                  </a:cubicBezTo>
                  <a:cubicBezTo>
                    <a:pt x="26" y="61"/>
                    <a:pt x="21" y="77"/>
                    <a:pt x="12" y="83"/>
                  </a:cubicBezTo>
                  <a:cubicBezTo>
                    <a:pt x="21" y="78"/>
                    <a:pt x="29" y="64"/>
                    <a:pt x="24" y="45"/>
                  </a:cubicBezTo>
                  <a:cubicBezTo>
                    <a:pt x="20" y="28"/>
                    <a:pt x="9" y="14"/>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8" name="Freeform 1656"/>
            <p:cNvSpPr>
              <a:spLocks/>
            </p:cNvSpPr>
            <p:nvPr userDrawn="1"/>
          </p:nvSpPr>
          <p:spPr bwMode="auto">
            <a:xfrm>
              <a:off x="345" y="403"/>
              <a:ext cx="27" cy="36"/>
            </a:xfrm>
            <a:custGeom>
              <a:avLst/>
              <a:gdLst>
                <a:gd name="T0" fmla="*/ 0 w 59"/>
                <a:gd name="T1" fmla="*/ 0 h 80"/>
                <a:gd name="T2" fmla="*/ 0 w 59"/>
                <a:gd name="T3" fmla="*/ 0 h 80"/>
                <a:gd name="T4" fmla="*/ 25 w 59"/>
                <a:gd name="T5" fmla="*/ 16 h 80"/>
                <a:gd name="T6" fmla="*/ 51 w 59"/>
                <a:gd name="T7" fmla="*/ 59 h 80"/>
                <a:gd name="T8" fmla="*/ 34 w 59"/>
                <a:gd name="T9" fmla="*/ 78 h 80"/>
                <a:gd name="T10" fmla="*/ 50 w 59"/>
                <a:gd name="T11" fmla="*/ 71 h 80"/>
                <a:gd name="T12" fmla="*/ 32 w 59"/>
                <a:gd name="T13" fmla="*/ 18 h 80"/>
                <a:gd name="T14" fmla="*/ 0 w 59"/>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0">
                  <a:moveTo>
                    <a:pt x="0" y="0"/>
                  </a:moveTo>
                  <a:lnTo>
                    <a:pt x="0" y="0"/>
                  </a:lnTo>
                  <a:cubicBezTo>
                    <a:pt x="7" y="6"/>
                    <a:pt x="20" y="13"/>
                    <a:pt x="25" y="16"/>
                  </a:cubicBezTo>
                  <a:cubicBezTo>
                    <a:pt x="35" y="23"/>
                    <a:pt x="53" y="36"/>
                    <a:pt x="51" y="59"/>
                  </a:cubicBezTo>
                  <a:cubicBezTo>
                    <a:pt x="49" y="78"/>
                    <a:pt x="39" y="78"/>
                    <a:pt x="34" y="78"/>
                  </a:cubicBezTo>
                  <a:cubicBezTo>
                    <a:pt x="41" y="80"/>
                    <a:pt x="47" y="77"/>
                    <a:pt x="50" y="71"/>
                  </a:cubicBezTo>
                  <a:cubicBezTo>
                    <a:pt x="59" y="54"/>
                    <a:pt x="51" y="31"/>
                    <a:pt x="32" y="18"/>
                  </a:cubicBezTo>
                  <a:cubicBezTo>
                    <a:pt x="23" y="12"/>
                    <a:pt x="12" y="7"/>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9" name="Freeform 1657"/>
            <p:cNvSpPr>
              <a:spLocks/>
            </p:cNvSpPr>
            <p:nvPr userDrawn="1"/>
          </p:nvSpPr>
          <p:spPr bwMode="auto">
            <a:xfrm>
              <a:off x="354" y="424"/>
              <a:ext cx="8" cy="4"/>
            </a:xfrm>
            <a:custGeom>
              <a:avLst/>
              <a:gdLst>
                <a:gd name="T0" fmla="*/ 18 w 18"/>
                <a:gd name="T1" fmla="*/ 0 h 9"/>
                <a:gd name="T2" fmla="*/ 18 w 18"/>
                <a:gd name="T3" fmla="*/ 0 h 9"/>
                <a:gd name="T4" fmla="*/ 0 w 18"/>
                <a:gd name="T5" fmla="*/ 4 h 9"/>
                <a:gd name="T6" fmla="*/ 18 w 18"/>
                <a:gd name="T7" fmla="*/ 0 h 9"/>
              </a:gdLst>
              <a:ahLst/>
              <a:cxnLst>
                <a:cxn ang="0">
                  <a:pos x="T0" y="T1"/>
                </a:cxn>
                <a:cxn ang="0">
                  <a:pos x="T2" y="T3"/>
                </a:cxn>
                <a:cxn ang="0">
                  <a:pos x="T4" y="T5"/>
                </a:cxn>
                <a:cxn ang="0">
                  <a:pos x="T6" y="T7"/>
                </a:cxn>
              </a:cxnLst>
              <a:rect l="0" t="0" r="r" b="b"/>
              <a:pathLst>
                <a:path w="18" h="9">
                  <a:moveTo>
                    <a:pt x="18" y="0"/>
                  </a:moveTo>
                  <a:lnTo>
                    <a:pt x="18" y="0"/>
                  </a:lnTo>
                  <a:cubicBezTo>
                    <a:pt x="15" y="4"/>
                    <a:pt x="6" y="6"/>
                    <a:pt x="0" y="4"/>
                  </a:cubicBezTo>
                  <a:cubicBezTo>
                    <a:pt x="5" y="9"/>
                    <a:pt x="15" y="7"/>
                    <a:pt x="1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0" name="Freeform 1658"/>
            <p:cNvSpPr>
              <a:spLocks/>
            </p:cNvSpPr>
            <p:nvPr userDrawn="1"/>
          </p:nvSpPr>
          <p:spPr bwMode="auto">
            <a:xfrm>
              <a:off x="350" y="368"/>
              <a:ext cx="2" cy="2"/>
            </a:xfrm>
            <a:custGeom>
              <a:avLst/>
              <a:gdLst>
                <a:gd name="T0" fmla="*/ 4 w 4"/>
                <a:gd name="T1" fmla="*/ 0 h 5"/>
                <a:gd name="T2" fmla="*/ 4 w 4"/>
                <a:gd name="T3" fmla="*/ 0 h 5"/>
                <a:gd name="T4" fmla="*/ 2 w 4"/>
                <a:gd name="T5" fmla="*/ 0 h 5"/>
                <a:gd name="T6" fmla="*/ 0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0"/>
                  </a:lnTo>
                  <a:lnTo>
                    <a:pt x="2" y="0"/>
                  </a:lnTo>
                  <a:lnTo>
                    <a:pt x="0" y="5"/>
                  </a:lnTo>
                  <a:lnTo>
                    <a:pt x="4"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1" name="Freeform 1659"/>
            <p:cNvSpPr>
              <a:spLocks/>
            </p:cNvSpPr>
            <p:nvPr userDrawn="1"/>
          </p:nvSpPr>
          <p:spPr bwMode="auto">
            <a:xfrm>
              <a:off x="363" y="363"/>
              <a:ext cx="3" cy="1"/>
            </a:xfrm>
            <a:custGeom>
              <a:avLst/>
              <a:gdLst>
                <a:gd name="T0" fmla="*/ 0 w 8"/>
                <a:gd name="T1" fmla="*/ 1 h 4"/>
                <a:gd name="T2" fmla="*/ 0 w 8"/>
                <a:gd name="T3" fmla="*/ 1 h 4"/>
                <a:gd name="T4" fmla="*/ 8 w 8"/>
                <a:gd name="T5" fmla="*/ 4 h 4"/>
                <a:gd name="T6" fmla="*/ 1 w 8"/>
                <a:gd name="T7" fmla="*/ 0 h 4"/>
                <a:gd name="T8" fmla="*/ 0 w 8"/>
                <a:gd name="T9" fmla="*/ 1 h 4"/>
              </a:gdLst>
              <a:ahLst/>
              <a:cxnLst>
                <a:cxn ang="0">
                  <a:pos x="T0" y="T1"/>
                </a:cxn>
                <a:cxn ang="0">
                  <a:pos x="T2" y="T3"/>
                </a:cxn>
                <a:cxn ang="0">
                  <a:pos x="T4" y="T5"/>
                </a:cxn>
                <a:cxn ang="0">
                  <a:pos x="T6" y="T7"/>
                </a:cxn>
                <a:cxn ang="0">
                  <a:pos x="T8" y="T9"/>
                </a:cxn>
              </a:cxnLst>
              <a:rect l="0" t="0" r="r" b="b"/>
              <a:pathLst>
                <a:path w="8" h="4">
                  <a:moveTo>
                    <a:pt x="0" y="1"/>
                  </a:moveTo>
                  <a:lnTo>
                    <a:pt x="0" y="1"/>
                  </a:lnTo>
                  <a:lnTo>
                    <a:pt x="8" y="4"/>
                  </a:lnTo>
                  <a:lnTo>
                    <a:pt x="1"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2" name="Freeform 1660"/>
            <p:cNvSpPr>
              <a:spLocks/>
            </p:cNvSpPr>
            <p:nvPr userDrawn="1"/>
          </p:nvSpPr>
          <p:spPr bwMode="auto">
            <a:xfrm>
              <a:off x="439" y="319"/>
              <a:ext cx="9" cy="10"/>
            </a:xfrm>
            <a:custGeom>
              <a:avLst/>
              <a:gdLst>
                <a:gd name="T0" fmla="*/ 7 w 19"/>
                <a:gd name="T1" fmla="*/ 0 h 22"/>
                <a:gd name="T2" fmla="*/ 7 w 19"/>
                <a:gd name="T3" fmla="*/ 0 h 22"/>
                <a:gd name="T4" fmla="*/ 16 w 19"/>
                <a:gd name="T5" fmla="*/ 16 h 22"/>
                <a:gd name="T6" fmla="*/ 0 w 19"/>
                <a:gd name="T7" fmla="*/ 18 h 22"/>
                <a:gd name="T8" fmla="*/ 19 w 19"/>
                <a:gd name="T9" fmla="*/ 18 h 22"/>
                <a:gd name="T10" fmla="*/ 7 w 19"/>
                <a:gd name="T11" fmla="*/ 0 h 22"/>
              </a:gdLst>
              <a:ahLst/>
              <a:cxnLst>
                <a:cxn ang="0">
                  <a:pos x="T0" y="T1"/>
                </a:cxn>
                <a:cxn ang="0">
                  <a:pos x="T2" y="T3"/>
                </a:cxn>
                <a:cxn ang="0">
                  <a:pos x="T4" y="T5"/>
                </a:cxn>
                <a:cxn ang="0">
                  <a:pos x="T6" y="T7"/>
                </a:cxn>
                <a:cxn ang="0">
                  <a:pos x="T8" y="T9"/>
                </a:cxn>
                <a:cxn ang="0">
                  <a:pos x="T10" y="T11"/>
                </a:cxn>
              </a:cxnLst>
              <a:rect l="0" t="0" r="r" b="b"/>
              <a:pathLst>
                <a:path w="19" h="22">
                  <a:moveTo>
                    <a:pt x="7" y="0"/>
                  </a:moveTo>
                  <a:lnTo>
                    <a:pt x="7" y="0"/>
                  </a:lnTo>
                  <a:cubicBezTo>
                    <a:pt x="15" y="4"/>
                    <a:pt x="15" y="11"/>
                    <a:pt x="16" y="16"/>
                  </a:cubicBezTo>
                  <a:cubicBezTo>
                    <a:pt x="10" y="16"/>
                    <a:pt x="7" y="20"/>
                    <a:pt x="0" y="18"/>
                  </a:cubicBezTo>
                  <a:cubicBezTo>
                    <a:pt x="9" y="22"/>
                    <a:pt x="11" y="19"/>
                    <a:pt x="19" y="18"/>
                  </a:cubicBezTo>
                  <a:cubicBezTo>
                    <a:pt x="17" y="10"/>
                    <a:pt x="17" y="5"/>
                    <a:pt x="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3" name="Freeform 1661"/>
            <p:cNvSpPr>
              <a:spLocks/>
            </p:cNvSpPr>
            <p:nvPr userDrawn="1"/>
          </p:nvSpPr>
          <p:spPr bwMode="auto">
            <a:xfrm>
              <a:off x="419" y="311"/>
              <a:ext cx="9" cy="5"/>
            </a:xfrm>
            <a:custGeom>
              <a:avLst/>
              <a:gdLst>
                <a:gd name="T0" fmla="*/ 20 w 20"/>
                <a:gd name="T1" fmla="*/ 11 h 11"/>
                <a:gd name="T2" fmla="*/ 20 w 20"/>
                <a:gd name="T3" fmla="*/ 11 h 11"/>
                <a:gd name="T4" fmla="*/ 3 w 20"/>
                <a:gd name="T5" fmla="*/ 0 h 11"/>
                <a:gd name="T6" fmla="*/ 0 w 20"/>
                <a:gd name="T7" fmla="*/ 0 h 11"/>
                <a:gd name="T8" fmla="*/ 20 w 20"/>
                <a:gd name="T9" fmla="*/ 11 h 11"/>
              </a:gdLst>
              <a:ahLst/>
              <a:cxnLst>
                <a:cxn ang="0">
                  <a:pos x="T0" y="T1"/>
                </a:cxn>
                <a:cxn ang="0">
                  <a:pos x="T2" y="T3"/>
                </a:cxn>
                <a:cxn ang="0">
                  <a:pos x="T4" y="T5"/>
                </a:cxn>
                <a:cxn ang="0">
                  <a:pos x="T6" y="T7"/>
                </a:cxn>
                <a:cxn ang="0">
                  <a:pos x="T8" y="T9"/>
                </a:cxn>
              </a:cxnLst>
              <a:rect l="0" t="0" r="r" b="b"/>
              <a:pathLst>
                <a:path w="20" h="11">
                  <a:moveTo>
                    <a:pt x="20" y="11"/>
                  </a:moveTo>
                  <a:lnTo>
                    <a:pt x="20" y="11"/>
                  </a:lnTo>
                  <a:lnTo>
                    <a:pt x="3" y="0"/>
                  </a:lnTo>
                  <a:lnTo>
                    <a:pt x="0" y="0"/>
                  </a:lnTo>
                  <a:lnTo>
                    <a:pt x="20" y="1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4" name="Freeform 1662"/>
            <p:cNvSpPr>
              <a:spLocks/>
            </p:cNvSpPr>
            <p:nvPr userDrawn="1"/>
          </p:nvSpPr>
          <p:spPr bwMode="auto">
            <a:xfrm>
              <a:off x="415" y="317"/>
              <a:ext cx="7" cy="8"/>
            </a:xfrm>
            <a:custGeom>
              <a:avLst/>
              <a:gdLst>
                <a:gd name="T0" fmla="*/ 16 w 16"/>
                <a:gd name="T1" fmla="*/ 18 h 18"/>
                <a:gd name="T2" fmla="*/ 16 w 16"/>
                <a:gd name="T3" fmla="*/ 18 h 18"/>
                <a:gd name="T4" fmla="*/ 1 w 16"/>
                <a:gd name="T5" fmla="*/ 0 h 18"/>
                <a:gd name="T6" fmla="*/ 0 w 16"/>
                <a:gd name="T7" fmla="*/ 2 h 18"/>
                <a:gd name="T8" fmla="*/ 16 w 16"/>
                <a:gd name="T9" fmla="*/ 18 h 18"/>
              </a:gdLst>
              <a:ahLst/>
              <a:cxnLst>
                <a:cxn ang="0">
                  <a:pos x="T0" y="T1"/>
                </a:cxn>
                <a:cxn ang="0">
                  <a:pos x="T2" y="T3"/>
                </a:cxn>
                <a:cxn ang="0">
                  <a:pos x="T4" y="T5"/>
                </a:cxn>
                <a:cxn ang="0">
                  <a:pos x="T6" y="T7"/>
                </a:cxn>
                <a:cxn ang="0">
                  <a:pos x="T8" y="T9"/>
                </a:cxn>
              </a:cxnLst>
              <a:rect l="0" t="0" r="r" b="b"/>
              <a:pathLst>
                <a:path w="16" h="18">
                  <a:moveTo>
                    <a:pt x="16" y="18"/>
                  </a:moveTo>
                  <a:lnTo>
                    <a:pt x="16" y="18"/>
                  </a:lnTo>
                  <a:lnTo>
                    <a:pt x="1" y="0"/>
                  </a:lnTo>
                  <a:lnTo>
                    <a:pt x="0" y="2"/>
                  </a:lnTo>
                  <a:lnTo>
                    <a:pt x="16" y="1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5" name="Freeform 1663"/>
            <p:cNvSpPr>
              <a:spLocks/>
            </p:cNvSpPr>
            <p:nvPr userDrawn="1"/>
          </p:nvSpPr>
          <p:spPr bwMode="auto">
            <a:xfrm>
              <a:off x="428" y="331"/>
              <a:ext cx="10" cy="10"/>
            </a:xfrm>
            <a:custGeom>
              <a:avLst/>
              <a:gdLst>
                <a:gd name="T0" fmla="*/ 12 w 21"/>
                <a:gd name="T1" fmla="*/ 0 h 21"/>
                <a:gd name="T2" fmla="*/ 12 w 21"/>
                <a:gd name="T3" fmla="*/ 0 h 21"/>
                <a:gd name="T4" fmla="*/ 17 w 21"/>
                <a:gd name="T5" fmla="*/ 16 h 21"/>
                <a:gd name="T6" fmla="*/ 0 w 21"/>
                <a:gd name="T7" fmla="*/ 12 h 21"/>
                <a:gd name="T8" fmla="*/ 19 w 21"/>
                <a:gd name="T9" fmla="*/ 18 h 21"/>
                <a:gd name="T10" fmla="*/ 12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2" y="0"/>
                  </a:moveTo>
                  <a:lnTo>
                    <a:pt x="12" y="0"/>
                  </a:lnTo>
                  <a:cubicBezTo>
                    <a:pt x="19" y="6"/>
                    <a:pt x="17" y="11"/>
                    <a:pt x="17" y="16"/>
                  </a:cubicBezTo>
                  <a:cubicBezTo>
                    <a:pt x="11" y="16"/>
                    <a:pt x="6" y="18"/>
                    <a:pt x="0" y="12"/>
                  </a:cubicBezTo>
                  <a:cubicBezTo>
                    <a:pt x="7" y="21"/>
                    <a:pt x="12" y="17"/>
                    <a:pt x="19" y="18"/>
                  </a:cubicBezTo>
                  <a:cubicBezTo>
                    <a:pt x="20" y="9"/>
                    <a:pt x="21" y="7"/>
                    <a:pt x="1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6" name="Freeform 1664"/>
            <p:cNvSpPr>
              <a:spLocks/>
            </p:cNvSpPr>
            <p:nvPr userDrawn="1"/>
          </p:nvSpPr>
          <p:spPr bwMode="auto">
            <a:xfrm>
              <a:off x="406" y="322"/>
              <a:ext cx="6" cy="9"/>
            </a:xfrm>
            <a:custGeom>
              <a:avLst/>
              <a:gdLst>
                <a:gd name="T0" fmla="*/ 13 w 13"/>
                <a:gd name="T1" fmla="*/ 19 h 19"/>
                <a:gd name="T2" fmla="*/ 13 w 13"/>
                <a:gd name="T3" fmla="*/ 19 h 19"/>
                <a:gd name="T4" fmla="*/ 0 w 13"/>
                <a:gd name="T5" fmla="*/ 0 h 19"/>
                <a:gd name="T6" fmla="*/ 0 w 13"/>
                <a:gd name="T7" fmla="*/ 2 h 19"/>
                <a:gd name="T8" fmla="*/ 13 w 13"/>
                <a:gd name="T9" fmla="*/ 19 h 19"/>
              </a:gdLst>
              <a:ahLst/>
              <a:cxnLst>
                <a:cxn ang="0">
                  <a:pos x="T0" y="T1"/>
                </a:cxn>
                <a:cxn ang="0">
                  <a:pos x="T2" y="T3"/>
                </a:cxn>
                <a:cxn ang="0">
                  <a:pos x="T4" y="T5"/>
                </a:cxn>
                <a:cxn ang="0">
                  <a:pos x="T6" y="T7"/>
                </a:cxn>
                <a:cxn ang="0">
                  <a:pos x="T8" y="T9"/>
                </a:cxn>
              </a:cxnLst>
              <a:rect l="0" t="0" r="r" b="b"/>
              <a:pathLst>
                <a:path w="13" h="19">
                  <a:moveTo>
                    <a:pt x="13" y="19"/>
                  </a:moveTo>
                  <a:lnTo>
                    <a:pt x="13" y="19"/>
                  </a:lnTo>
                  <a:lnTo>
                    <a:pt x="0" y="0"/>
                  </a:lnTo>
                  <a:lnTo>
                    <a:pt x="0" y="2"/>
                  </a:lnTo>
                  <a:lnTo>
                    <a:pt x="13" y="1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7" name="Freeform 1665"/>
            <p:cNvSpPr>
              <a:spLocks/>
            </p:cNvSpPr>
            <p:nvPr userDrawn="1"/>
          </p:nvSpPr>
          <p:spPr bwMode="auto">
            <a:xfrm>
              <a:off x="414" y="339"/>
              <a:ext cx="11" cy="9"/>
            </a:xfrm>
            <a:custGeom>
              <a:avLst/>
              <a:gdLst>
                <a:gd name="T0" fmla="*/ 16 w 24"/>
                <a:gd name="T1" fmla="*/ 0 h 20"/>
                <a:gd name="T2" fmla="*/ 16 w 24"/>
                <a:gd name="T3" fmla="*/ 0 h 20"/>
                <a:gd name="T4" fmla="*/ 15 w 24"/>
                <a:gd name="T5" fmla="*/ 16 h 20"/>
                <a:gd name="T6" fmla="*/ 0 w 24"/>
                <a:gd name="T7" fmla="*/ 7 h 20"/>
                <a:gd name="T8" fmla="*/ 17 w 24"/>
                <a:gd name="T9" fmla="*/ 18 h 20"/>
                <a:gd name="T10" fmla="*/ 16 w 24"/>
                <a:gd name="T11" fmla="*/ 0 h 20"/>
              </a:gdLst>
              <a:ahLst/>
              <a:cxnLst>
                <a:cxn ang="0">
                  <a:pos x="T0" y="T1"/>
                </a:cxn>
                <a:cxn ang="0">
                  <a:pos x="T2" y="T3"/>
                </a:cxn>
                <a:cxn ang="0">
                  <a:pos x="T4" y="T5"/>
                </a:cxn>
                <a:cxn ang="0">
                  <a:pos x="T6" y="T7"/>
                </a:cxn>
                <a:cxn ang="0">
                  <a:pos x="T8" y="T9"/>
                </a:cxn>
                <a:cxn ang="0">
                  <a:pos x="T10" y="T11"/>
                </a:cxn>
              </a:cxnLst>
              <a:rect l="0" t="0" r="r" b="b"/>
              <a:pathLst>
                <a:path w="24" h="20">
                  <a:moveTo>
                    <a:pt x="16" y="0"/>
                  </a:moveTo>
                  <a:lnTo>
                    <a:pt x="16" y="0"/>
                  </a:lnTo>
                  <a:cubicBezTo>
                    <a:pt x="21" y="9"/>
                    <a:pt x="17" y="11"/>
                    <a:pt x="15" y="16"/>
                  </a:cubicBezTo>
                  <a:cubicBezTo>
                    <a:pt x="9" y="14"/>
                    <a:pt x="4" y="17"/>
                    <a:pt x="0" y="7"/>
                  </a:cubicBezTo>
                  <a:cubicBezTo>
                    <a:pt x="4" y="20"/>
                    <a:pt x="10" y="16"/>
                    <a:pt x="17" y="18"/>
                  </a:cubicBezTo>
                  <a:cubicBezTo>
                    <a:pt x="20" y="10"/>
                    <a:pt x="24" y="10"/>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8" name="Freeform 1666"/>
            <p:cNvSpPr>
              <a:spLocks/>
            </p:cNvSpPr>
            <p:nvPr userDrawn="1"/>
          </p:nvSpPr>
          <p:spPr bwMode="auto">
            <a:xfrm>
              <a:off x="397" y="326"/>
              <a:ext cx="4" cy="11"/>
            </a:xfrm>
            <a:custGeom>
              <a:avLst/>
              <a:gdLst>
                <a:gd name="T0" fmla="*/ 10 w 10"/>
                <a:gd name="T1" fmla="*/ 24 h 24"/>
                <a:gd name="T2" fmla="*/ 10 w 10"/>
                <a:gd name="T3" fmla="*/ 24 h 24"/>
                <a:gd name="T4" fmla="*/ 3 w 10"/>
                <a:gd name="T5" fmla="*/ 2 h 24"/>
                <a:gd name="T6" fmla="*/ 0 w 10"/>
                <a:gd name="T7" fmla="*/ 0 h 24"/>
                <a:gd name="T8" fmla="*/ 0 w 10"/>
                <a:gd name="T9" fmla="*/ 2 h 24"/>
                <a:gd name="T10" fmla="*/ 10 w 10"/>
                <a:gd name="T11" fmla="*/ 24 h 24"/>
              </a:gdLst>
              <a:ahLst/>
              <a:cxnLst>
                <a:cxn ang="0">
                  <a:pos x="T0" y="T1"/>
                </a:cxn>
                <a:cxn ang="0">
                  <a:pos x="T2" y="T3"/>
                </a:cxn>
                <a:cxn ang="0">
                  <a:pos x="T4" y="T5"/>
                </a:cxn>
                <a:cxn ang="0">
                  <a:pos x="T6" y="T7"/>
                </a:cxn>
                <a:cxn ang="0">
                  <a:pos x="T8" y="T9"/>
                </a:cxn>
                <a:cxn ang="0">
                  <a:pos x="T10" y="T11"/>
                </a:cxn>
              </a:cxnLst>
              <a:rect l="0" t="0" r="r" b="b"/>
              <a:pathLst>
                <a:path w="10" h="24">
                  <a:moveTo>
                    <a:pt x="10" y="24"/>
                  </a:moveTo>
                  <a:lnTo>
                    <a:pt x="10" y="24"/>
                  </a:lnTo>
                  <a:lnTo>
                    <a:pt x="3" y="2"/>
                  </a:lnTo>
                  <a:cubicBezTo>
                    <a:pt x="2" y="2"/>
                    <a:pt x="1" y="1"/>
                    <a:pt x="0" y="0"/>
                  </a:cubicBezTo>
                  <a:lnTo>
                    <a:pt x="0" y="2"/>
                  </a:lnTo>
                  <a:lnTo>
                    <a:pt x="10" y="2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9" name="Freeform 1667"/>
            <p:cNvSpPr>
              <a:spLocks/>
            </p:cNvSpPr>
            <p:nvPr userDrawn="1"/>
          </p:nvSpPr>
          <p:spPr bwMode="auto">
            <a:xfrm>
              <a:off x="400" y="344"/>
              <a:ext cx="11" cy="8"/>
            </a:xfrm>
            <a:custGeom>
              <a:avLst/>
              <a:gdLst>
                <a:gd name="T0" fmla="*/ 19 w 25"/>
                <a:gd name="T1" fmla="*/ 0 h 17"/>
                <a:gd name="T2" fmla="*/ 19 w 25"/>
                <a:gd name="T3" fmla="*/ 0 h 17"/>
                <a:gd name="T4" fmla="*/ 15 w 25"/>
                <a:gd name="T5" fmla="*/ 15 h 17"/>
                <a:gd name="T6" fmla="*/ 0 w 25"/>
                <a:gd name="T7" fmla="*/ 4 h 17"/>
                <a:gd name="T8" fmla="*/ 15 w 25"/>
                <a:gd name="T9" fmla="*/ 17 h 17"/>
                <a:gd name="T10" fmla="*/ 19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19" y="0"/>
                  </a:moveTo>
                  <a:lnTo>
                    <a:pt x="19" y="0"/>
                  </a:lnTo>
                  <a:cubicBezTo>
                    <a:pt x="22" y="10"/>
                    <a:pt x="17" y="10"/>
                    <a:pt x="15" y="15"/>
                  </a:cubicBezTo>
                  <a:cubicBezTo>
                    <a:pt x="9" y="12"/>
                    <a:pt x="3" y="14"/>
                    <a:pt x="0" y="4"/>
                  </a:cubicBezTo>
                  <a:cubicBezTo>
                    <a:pt x="2" y="17"/>
                    <a:pt x="9" y="14"/>
                    <a:pt x="15" y="17"/>
                  </a:cubicBezTo>
                  <a:cubicBezTo>
                    <a:pt x="20" y="10"/>
                    <a:pt x="25" y="12"/>
                    <a:pt x="1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0" name="Freeform 1668"/>
            <p:cNvSpPr>
              <a:spLocks/>
            </p:cNvSpPr>
            <p:nvPr userDrawn="1"/>
          </p:nvSpPr>
          <p:spPr bwMode="auto">
            <a:xfrm>
              <a:off x="386" y="329"/>
              <a:ext cx="2" cy="9"/>
            </a:xfrm>
            <a:custGeom>
              <a:avLst/>
              <a:gdLst>
                <a:gd name="T0" fmla="*/ 4 w 4"/>
                <a:gd name="T1" fmla="*/ 19 h 19"/>
                <a:gd name="T2" fmla="*/ 4 w 4"/>
                <a:gd name="T3" fmla="*/ 19 h 19"/>
                <a:gd name="T4" fmla="*/ 3 w 4"/>
                <a:gd name="T5" fmla="*/ 3 h 19"/>
                <a:gd name="T6" fmla="*/ 0 w 4"/>
                <a:gd name="T7" fmla="*/ 0 h 19"/>
                <a:gd name="T8" fmla="*/ 4 w 4"/>
                <a:gd name="T9" fmla="*/ 19 h 19"/>
              </a:gdLst>
              <a:ahLst/>
              <a:cxnLst>
                <a:cxn ang="0">
                  <a:pos x="T0" y="T1"/>
                </a:cxn>
                <a:cxn ang="0">
                  <a:pos x="T2" y="T3"/>
                </a:cxn>
                <a:cxn ang="0">
                  <a:pos x="T4" y="T5"/>
                </a:cxn>
                <a:cxn ang="0">
                  <a:pos x="T6" y="T7"/>
                </a:cxn>
                <a:cxn ang="0">
                  <a:pos x="T8" y="T9"/>
                </a:cxn>
              </a:cxnLst>
              <a:rect l="0" t="0" r="r" b="b"/>
              <a:pathLst>
                <a:path w="4" h="19">
                  <a:moveTo>
                    <a:pt x="4" y="19"/>
                  </a:moveTo>
                  <a:lnTo>
                    <a:pt x="4" y="19"/>
                  </a:lnTo>
                  <a:lnTo>
                    <a:pt x="3" y="3"/>
                  </a:lnTo>
                  <a:cubicBezTo>
                    <a:pt x="2" y="2"/>
                    <a:pt x="1" y="1"/>
                    <a:pt x="0" y="0"/>
                  </a:cubicBezTo>
                  <a:lnTo>
                    <a:pt x="4" y="1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1" name="Freeform 1669"/>
            <p:cNvSpPr>
              <a:spLocks/>
            </p:cNvSpPr>
            <p:nvPr userDrawn="1"/>
          </p:nvSpPr>
          <p:spPr bwMode="auto">
            <a:xfrm>
              <a:off x="383" y="343"/>
              <a:ext cx="10" cy="6"/>
            </a:xfrm>
            <a:custGeom>
              <a:avLst/>
              <a:gdLst>
                <a:gd name="T0" fmla="*/ 21 w 23"/>
                <a:gd name="T1" fmla="*/ 0 h 14"/>
                <a:gd name="T2" fmla="*/ 21 w 23"/>
                <a:gd name="T3" fmla="*/ 0 h 14"/>
                <a:gd name="T4" fmla="*/ 12 w 23"/>
                <a:gd name="T5" fmla="*/ 12 h 14"/>
                <a:gd name="T6" fmla="*/ 1 w 23"/>
                <a:gd name="T7" fmla="*/ 0 h 14"/>
                <a:gd name="T8" fmla="*/ 12 w 23"/>
                <a:gd name="T9" fmla="*/ 14 h 14"/>
                <a:gd name="T10" fmla="*/ 21 w 23"/>
                <a:gd name="T11" fmla="*/ 0 h 14"/>
              </a:gdLst>
              <a:ahLst/>
              <a:cxnLst>
                <a:cxn ang="0">
                  <a:pos x="T0" y="T1"/>
                </a:cxn>
                <a:cxn ang="0">
                  <a:pos x="T2" y="T3"/>
                </a:cxn>
                <a:cxn ang="0">
                  <a:pos x="T4" y="T5"/>
                </a:cxn>
                <a:cxn ang="0">
                  <a:pos x="T6" y="T7"/>
                </a:cxn>
                <a:cxn ang="0">
                  <a:pos x="T8" y="T9"/>
                </a:cxn>
                <a:cxn ang="0">
                  <a:pos x="T10" y="T11"/>
                </a:cxn>
              </a:cxnLst>
              <a:rect l="0" t="0" r="r" b="b"/>
              <a:pathLst>
                <a:path w="23" h="14">
                  <a:moveTo>
                    <a:pt x="21" y="0"/>
                  </a:moveTo>
                  <a:lnTo>
                    <a:pt x="21" y="0"/>
                  </a:lnTo>
                  <a:cubicBezTo>
                    <a:pt x="21" y="10"/>
                    <a:pt x="16" y="8"/>
                    <a:pt x="12" y="12"/>
                  </a:cubicBezTo>
                  <a:cubicBezTo>
                    <a:pt x="7" y="8"/>
                    <a:pt x="1" y="11"/>
                    <a:pt x="1" y="0"/>
                  </a:cubicBezTo>
                  <a:cubicBezTo>
                    <a:pt x="0" y="14"/>
                    <a:pt x="7" y="10"/>
                    <a:pt x="12" y="14"/>
                  </a:cubicBezTo>
                  <a:cubicBezTo>
                    <a:pt x="19" y="8"/>
                    <a:pt x="23" y="12"/>
                    <a:pt x="2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2" name="Freeform 1670"/>
            <p:cNvSpPr>
              <a:spLocks/>
            </p:cNvSpPr>
            <p:nvPr userDrawn="1"/>
          </p:nvSpPr>
          <p:spPr bwMode="auto">
            <a:xfrm>
              <a:off x="404" y="294"/>
              <a:ext cx="9" cy="2"/>
            </a:xfrm>
            <a:custGeom>
              <a:avLst/>
              <a:gdLst>
                <a:gd name="T0" fmla="*/ 20 w 20"/>
                <a:gd name="T1" fmla="*/ 3 h 3"/>
                <a:gd name="T2" fmla="*/ 20 w 20"/>
                <a:gd name="T3" fmla="*/ 3 h 3"/>
                <a:gd name="T4" fmla="*/ 5 w 20"/>
                <a:gd name="T5" fmla="*/ 0 h 3"/>
                <a:gd name="T6" fmla="*/ 0 w 20"/>
                <a:gd name="T7" fmla="*/ 2 h 3"/>
                <a:gd name="T8" fmla="*/ 20 w 20"/>
                <a:gd name="T9" fmla="*/ 3 h 3"/>
              </a:gdLst>
              <a:ahLst/>
              <a:cxnLst>
                <a:cxn ang="0">
                  <a:pos x="T0" y="T1"/>
                </a:cxn>
                <a:cxn ang="0">
                  <a:pos x="T2" y="T3"/>
                </a:cxn>
                <a:cxn ang="0">
                  <a:pos x="T4" y="T5"/>
                </a:cxn>
                <a:cxn ang="0">
                  <a:pos x="T6" y="T7"/>
                </a:cxn>
                <a:cxn ang="0">
                  <a:pos x="T8" y="T9"/>
                </a:cxn>
              </a:cxnLst>
              <a:rect l="0" t="0" r="r" b="b"/>
              <a:pathLst>
                <a:path w="20" h="3">
                  <a:moveTo>
                    <a:pt x="20" y="3"/>
                  </a:moveTo>
                  <a:lnTo>
                    <a:pt x="20" y="3"/>
                  </a:lnTo>
                  <a:cubicBezTo>
                    <a:pt x="20" y="3"/>
                    <a:pt x="7" y="1"/>
                    <a:pt x="5" y="0"/>
                  </a:cubicBezTo>
                  <a:cubicBezTo>
                    <a:pt x="4" y="1"/>
                    <a:pt x="0" y="2"/>
                    <a:pt x="0" y="2"/>
                  </a:cubicBezTo>
                  <a:lnTo>
                    <a:pt x="2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3" name="Freeform 1671"/>
            <p:cNvSpPr>
              <a:spLocks/>
            </p:cNvSpPr>
            <p:nvPr userDrawn="1"/>
          </p:nvSpPr>
          <p:spPr bwMode="auto">
            <a:xfrm>
              <a:off x="418" y="293"/>
              <a:ext cx="9" cy="7"/>
            </a:xfrm>
            <a:custGeom>
              <a:avLst/>
              <a:gdLst>
                <a:gd name="T0" fmla="*/ 1 w 18"/>
                <a:gd name="T1" fmla="*/ 0 h 16"/>
                <a:gd name="T2" fmla="*/ 1 w 18"/>
                <a:gd name="T3" fmla="*/ 0 h 16"/>
                <a:gd name="T4" fmla="*/ 15 w 18"/>
                <a:gd name="T5" fmla="*/ 9 h 16"/>
                <a:gd name="T6" fmla="*/ 0 w 18"/>
                <a:gd name="T7" fmla="*/ 15 h 16"/>
                <a:gd name="T8" fmla="*/ 18 w 18"/>
                <a:gd name="T9" fmla="*/ 10 h 16"/>
                <a:gd name="T10" fmla="*/ 1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 y="0"/>
                  </a:moveTo>
                  <a:lnTo>
                    <a:pt x="1" y="0"/>
                  </a:lnTo>
                  <a:cubicBezTo>
                    <a:pt x="9" y="2"/>
                    <a:pt x="12" y="4"/>
                    <a:pt x="15" y="9"/>
                  </a:cubicBezTo>
                  <a:cubicBezTo>
                    <a:pt x="12" y="13"/>
                    <a:pt x="5" y="15"/>
                    <a:pt x="0" y="15"/>
                  </a:cubicBezTo>
                  <a:cubicBezTo>
                    <a:pt x="8" y="16"/>
                    <a:pt x="14" y="14"/>
                    <a:pt x="18" y="10"/>
                  </a:cubicBezTo>
                  <a:cubicBezTo>
                    <a:pt x="14" y="3"/>
                    <a:pt x="9" y="0"/>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4" name="Freeform 1672"/>
            <p:cNvSpPr>
              <a:spLocks/>
            </p:cNvSpPr>
            <p:nvPr userDrawn="1"/>
          </p:nvSpPr>
          <p:spPr bwMode="auto">
            <a:xfrm>
              <a:off x="407" y="303"/>
              <a:ext cx="4" cy="1"/>
            </a:xfrm>
            <a:custGeom>
              <a:avLst/>
              <a:gdLst>
                <a:gd name="T0" fmla="*/ 9 w 9"/>
                <a:gd name="T1" fmla="*/ 4 h 4"/>
                <a:gd name="T2" fmla="*/ 9 w 9"/>
                <a:gd name="T3" fmla="*/ 4 h 4"/>
                <a:gd name="T4" fmla="*/ 0 w 9"/>
                <a:gd name="T5" fmla="*/ 0 h 4"/>
                <a:gd name="T6" fmla="*/ 0 w 9"/>
                <a:gd name="T7" fmla="*/ 1 h 4"/>
                <a:gd name="T8" fmla="*/ 9 w 9"/>
                <a:gd name="T9" fmla="*/ 4 h 4"/>
              </a:gdLst>
              <a:ahLst/>
              <a:cxnLst>
                <a:cxn ang="0">
                  <a:pos x="T0" y="T1"/>
                </a:cxn>
                <a:cxn ang="0">
                  <a:pos x="T2" y="T3"/>
                </a:cxn>
                <a:cxn ang="0">
                  <a:pos x="T4" y="T5"/>
                </a:cxn>
                <a:cxn ang="0">
                  <a:pos x="T6" y="T7"/>
                </a:cxn>
                <a:cxn ang="0">
                  <a:pos x="T8" y="T9"/>
                </a:cxn>
              </a:cxnLst>
              <a:rect l="0" t="0" r="r" b="b"/>
              <a:pathLst>
                <a:path w="9" h="4">
                  <a:moveTo>
                    <a:pt x="9" y="4"/>
                  </a:moveTo>
                  <a:lnTo>
                    <a:pt x="9" y="4"/>
                  </a:lnTo>
                  <a:lnTo>
                    <a:pt x="0" y="0"/>
                  </a:lnTo>
                  <a:lnTo>
                    <a:pt x="0" y="1"/>
                  </a:lnTo>
                  <a:lnTo>
                    <a:pt x="9"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5" name="Freeform 1673"/>
            <p:cNvSpPr>
              <a:spLocks/>
            </p:cNvSpPr>
            <p:nvPr userDrawn="1"/>
          </p:nvSpPr>
          <p:spPr bwMode="auto">
            <a:xfrm>
              <a:off x="414" y="303"/>
              <a:ext cx="8" cy="8"/>
            </a:xfrm>
            <a:custGeom>
              <a:avLst/>
              <a:gdLst>
                <a:gd name="T0" fmla="*/ 4 w 16"/>
                <a:gd name="T1" fmla="*/ 0 h 18"/>
                <a:gd name="T2" fmla="*/ 4 w 16"/>
                <a:gd name="T3" fmla="*/ 0 h 18"/>
                <a:gd name="T4" fmla="*/ 13 w 16"/>
                <a:gd name="T5" fmla="*/ 11 h 18"/>
                <a:gd name="T6" fmla="*/ 0 w 16"/>
                <a:gd name="T7" fmla="*/ 14 h 18"/>
                <a:gd name="T8" fmla="*/ 16 w 16"/>
                <a:gd name="T9" fmla="*/ 12 h 18"/>
                <a:gd name="T10" fmla="*/ 4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4" y="0"/>
                  </a:moveTo>
                  <a:lnTo>
                    <a:pt x="4" y="0"/>
                  </a:lnTo>
                  <a:cubicBezTo>
                    <a:pt x="11" y="2"/>
                    <a:pt x="12" y="6"/>
                    <a:pt x="13" y="11"/>
                  </a:cubicBezTo>
                  <a:cubicBezTo>
                    <a:pt x="9" y="14"/>
                    <a:pt x="4" y="16"/>
                    <a:pt x="0" y="14"/>
                  </a:cubicBezTo>
                  <a:cubicBezTo>
                    <a:pt x="6" y="18"/>
                    <a:pt x="11" y="14"/>
                    <a:pt x="16" y="12"/>
                  </a:cubicBezTo>
                  <a:cubicBezTo>
                    <a:pt x="14" y="5"/>
                    <a:pt x="12" y="1"/>
                    <a:pt x="4"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6" name="Freeform 1674"/>
            <p:cNvSpPr>
              <a:spLocks/>
            </p:cNvSpPr>
            <p:nvPr userDrawn="1"/>
          </p:nvSpPr>
          <p:spPr bwMode="auto">
            <a:xfrm>
              <a:off x="406" y="311"/>
              <a:ext cx="8" cy="8"/>
            </a:xfrm>
            <a:custGeom>
              <a:avLst/>
              <a:gdLst>
                <a:gd name="T0" fmla="*/ 11 w 19"/>
                <a:gd name="T1" fmla="*/ 0 h 18"/>
                <a:gd name="T2" fmla="*/ 11 w 19"/>
                <a:gd name="T3" fmla="*/ 0 h 18"/>
                <a:gd name="T4" fmla="*/ 13 w 19"/>
                <a:gd name="T5" fmla="*/ 14 h 18"/>
                <a:gd name="T6" fmla="*/ 0 w 19"/>
                <a:gd name="T7" fmla="*/ 11 h 18"/>
                <a:gd name="T8" fmla="*/ 15 w 19"/>
                <a:gd name="T9" fmla="*/ 17 h 18"/>
                <a:gd name="T10" fmla="*/ 11 w 19"/>
                <a:gd name="T11" fmla="*/ 0 h 18"/>
              </a:gdLst>
              <a:ahLst/>
              <a:cxnLst>
                <a:cxn ang="0">
                  <a:pos x="T0" y="T1"/>
                </a:cxn>
                <a:cxn ang="0">
                  <a:pos x="T2" y="T3"/>
                </a:cxn>
                <a:cxn ang="0">
                  <a:pos x="T4" y="T5"/>
                </a:cxn>
                <a:cxn ang="0">
                  <a:pos x="T6" y="T7"/>
                </a:cxn>
                <a:cxn ang="0">
                  <a:pos x="T8" y="T9"/>
                </a:cxn>
                <a:cxn ang="0">
                  <a:pos x="T10" y="T11"/>
                </a:cxn>
              </a:cxnLst>
              <a:rect l="0" t="0" r="r" b="b"/>
              <a:pathLst>
                <a:path w="19" h="18">
                  <a:moveTo>
                    <a:pt x="11" y="0"/>
                  </a:moveTo>
                  <a:lnTo>
                    <a:pt x="11" y="0"/>
                  </a:lnTo>
                  <a:cubicBezTo>
                    <a:pt x="16" y="5"/>
                    <a:pt x="15" y="9"/>
                    <a:pt x="13" y="14"/>
                  </a:cubicBezTo>
                  <a:cubicBezTo>
                    <a:pt x="8" y="14"/>
                    <a:pt x="3" y="15"/>
                    <a:pt x="0" y="11"/>
                  </a:cubicBezTo>
                  <a:cubicBezTo>
                    <a:pt x="4" y="18"/>
                    <a:pt x="10" y="16"/>
                    <a:pt x="15" y="17"/>
                  </a:cubicBezTo>
                  <a:cubicBezTo>
                    <a:pt x="17" y="8"/>
                    <a:pt x="19" y="5"/>
                    <a:pt x="1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7" name="Freeform 1675"/>
            <p:cNvSpPr>
              <a:spLocks/>
            </p:cNvSpPr>
            <p:nvPr userDrawn="1"/>
          </p:nvSpPr>
          <p:spPr bwMode="auto">
            <a:xfrm>
              <a:off x="401" y="306"/>
              <a:ext cx="4" cy="4"/>
            </a:xfrm>
            <a:custGeom>
              <a:avLst/>
              <a:gdLst>
                <a:gd name="T0" fmla="*/ 9 w 9"/>
                <a:gd name="T1" fmla="*/ 8 h 8"/>
                <a:gd name="T2" fmla="*/ 9 w 9"/>
                <a:gd name="T3" fmla="*/ 8 h 8"/>
                <a:gd name="T4" fmla="*/ 2 w 9"/>
                <a:gd name="T5" fmla="*/ 0 h 8"/>
                <a:gd name="T6" fmla="*/ 0 w 9"/>
                <a:gd name="T7" fmla="*/ 1 h 8"/>
                <a:gd name="T8" fmla="*/ 9 w 9"/>
                <a:gd name="T9" fmla="*/ 8 h 8"/>
              </a:gdLst>
              <a:ahLst/>
              <a:cxnLst>
                <a:cxn ang="0">
                  <a:pos x="T0" y="T1"/>
                </a:cxn>
                <a:cxn ang="0">
                  <a:pos x="T2" y="T3"/>
                </a:cxn>
                <a:cxn ang="0">
                  <a:pos x="T4" y="T5"/>
                </a:cxn>
                <a:cxn ang="0">
                  <a:pos x="T6" y="T7"/>
                </a:cxn>
                <a:cxn ang="0">
                  <a:pos x="T8" y="T9"/>
                </a:cxn>
              </a:cxnLst>
              <a:rect l="0" t="0" r="r" b="b"/>
              <a:pathLst>
                <a:path w="9" h="8">
                  <a:moveTo>
                    <a:pt x="9" y="8"/>
                  </a:moveTo>
                  <a:lnTo>
                    <a:pt x="9" y="8"/>
                  </a:lnTo>
                  <a:lnTo>
                    <a:pt x="2" y="0"/>
                  </a:lnTo>
                  <a:lnTo>
                    <a:pt x="0" y="1"/>
                  </a:lnTo>
                  <a:lnTo>
                    <a:pt x="9"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8" name="Freeform 1676"/>
            <p:cNvSpPr>
              <a:spLocks/>
            </p:cNvSpPr>
            <p:nvPr userDrawn="1"/>
          </p:nvSpPr>
          <p:spPr bwMode="auto">
            <a:xfrm>
              <a:off x="395" y="312"/>
              <a:ext cx="2" cy="4"/>
            </a:xfrm>
            <a:custGeom>
              <a:avLst/>
              <a:gdLst>
                <a:gd name="T0" fmla="*/ 5 w 5"/>
                <a:gd name="T1" fmla="*/ 10 h 10"/>
                <a:gd name="T2" fmla="*/ 5 w 5"/>
                <a:gd name="T3" fmla="*/ 10 h 10"/>
                <a:gd name="T4" fmla="*/ 0 w 5"/>
                <a:gd name="T5" fmla="*/ 0 h 10"/>
                <a:gd name="T6" fmla="*/ 0 w 5"/>
                <a:gd name="T7" fmla="*/ 2 h 10"/>
                <a:gd name="T8" fmla="*/ 5 w 5"/>
                <a:gd name="T9" fmla="*/ 10 h 10"/>
              </a:gdLst>
              <a:ahLst/>
              <a:cxnLst>
                <a:cxn ang="0">
                  <a:pos x="T0" y="T1"/>
                </a:cxn>
                <a:cxn ang="0">
                  <a:pos x="T2" y="T3"/>
                </a:cxn>
                <a:cxn ang="0">
                  <a:pos x="T4" y="T5"/>
                </a:cxn>
                <a:cxn ang="0">
                  <a:pos x="T6" y="T7"/>
                </a:cxn>
                <a:cxn ang="0">
                  <a:pos x="T8" y="T9"/>
                </a:cxn>
              </a:cxnLst>
              <a:rect l="0" t="0" r="r" b="b"/>
              <a:pathLst>
                <a:path w="5" h="10">
                  <a:moveTo>
                    <a:pt x="5" y="10"/>
                  </a:moveTo>
                  <a:lnTo>
                    <a:pt x="5" y="10"/>
                  </a:lnTo>
                  <a:lnTo>
                    <a:pt x="0" y="0"/>
                  </a:lnTo>
                  <a:lnTo>
                    <a:pt x="0" y="2"/>
                  </a:lnTo>
                  <a:lnTo>
                    <a:pt x="5" y="1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9" name="Freeform 1677"/>
            <p:cNvSpPr>
              <a:spLocks/>
            </p:cNvSpPr>
            <p:nvPr userDrawn="1"/>
          </p:nvSpPr>
          <p:spPr bwMode="auto">
            <a:xfrm>
              <a:off x="397" y="319"/>
              <a:ext cx="9" cy="7"/>
            </a:xfrm>
            <a:custGeom>
              <a:avLst/>
              <a:gdLst>
                <a:gd name="T0" fmla="*/ 14 w 20"/>
                <a:gd name="T1" fmla="*/ 0 h 16"/>
                <a:gd name="T2" fmla="*/ 14 w 20"/>
                <a:gd name="T3" fmla="*/ 0 h 16"/>
                <a:gd name="T4" fmla="*/ 12 w 20"/>
                <a:gd name="T5" fmla="*/ 12 h 16"/>
                <a:gd name="T6" fmla="*/ 0 w 20"/>
                <a:gd name="T7" fmla="*/ 8 h 16"/>
                <a:gd name="T8" fmla="*/ 14 w 20"/>
                <a:gd name="T9" fmla="*/ 14 h 16"/>
                <a:gd name="T10" fmla="*/ 14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14" y="0"/>
                  </a:moveTo>
                  <a:lnTo>
                    <a:pt x="14" y="0"/>
                  </a:lnTo>
                  <a:cubicBezTo>
                    <a:pt x="17" y="5"/>
                    <a:pt x="14" y="8"/>
                    <a:pt x="12" y="12"/>
                  </a:cubicBezTo>
                  <a:cubicBezTo>
                    <a:pt x="7" y="12"/>
                    <a:pt x="4" y="12"/>
                    <a:pt x="0" y="8"/>
                  </a:cubicBezTo>
                  <a:cubicBezTo>
                    <a:pt x="4" y="16"/>
                    <a:pt x="8" y="13"/>
                    <a:pt x="14" y="14"/>
                  </a:cubicBezTo>
                  <a:cubicBezTo>
                    <a:pt x="15" y="9"/>
                    <a:pt x="20" y="7"/>
                    <a:pt x="14"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0" name="Freeform 1678"/>
            <p:cNvSpPr>
              <a:spLocks/>
            </p:cNvSpPr>
            <p:nvPr userDrawn="1"/>
          </p:nvSpPr>
          <p:spPr bwMode="auto">
            <a:xfrm>
              <a:off x="387" y="324"/>
              <a:ext cx="9" cy="6"/>
            </a:xfrm>
            <a:custGeom>
              <a:avLst/>
              <a:gdLst>
                <a:gd name="T0" fmla="*/ 16 w 21"/>
                <a:gd name="T1" fmla="*/ 0 h 14"/>
                <a:gd name="T2" fmla="*/ 16 w 21"/>
                <a:gd name="T3" fmla="*/ 0 h 14"/>
                <a:gd name="T4" fmla="*/ 12 w 21"/>
                <a:gd name="T5" fmla="*/ 11 h 14"/>
                <a:gd name="T6" fmla="*/ 0 w 21"/>
                <a:gd name="T7" fmla="*/ 4 h 14"/>
                <a:gd name="T8" fmla="*/ 13 w 21"/>
                <a:gd name="T9" fmla="*/ 14 h 14"/>
                <a:gd name="T10" fmla="*/ 16 w 21"/>
                <a:gd name="T11" fmla="*/ 0 h 14"/>
              </a:gdLst>
              <a:ahLst/>
              <a:cxnLst>
                <a:cxn ang="0">
                  <a:pos x="T0" y="T1"/>
                </a:cxn>
                <a:cxn ang="0">
                  <a:pos x="T2" y="T3"/>
                </a:cxn>
                <a:cxn ang="0">
                  <a:pos x="T4" y="T5"/>
                </a:cxn>
                <a:cxn ang="0">
                  <a:pos x="T6" y="T7"/>
                </a:cxn>
                <a:cxn ang="0">
                  <a:pos x="T8" y="T9"/>
                </a:cxn>
                <a:cxn ang="0">
                  <a:pos x="T10" y="T11"/>
                </a:cxn>
              </a:cxnLst>
              <a:rect l="0" t="0" r="r" b="b"/>
              <a:pathLst>
                <a:path w="21" h="14">
                  <a:moveTo>
                    <a:pt x="16" y="0"/>
                  </a:moveTo>
                  <a:lnTo>
                    <a:pt x="16" y="0"/>
                  </a:lnTo>
                  <a:cubicBezTo>
                    <a:pt x="18" y="6"/>
                    <a:pt x="14" y="7"/>
                    <a:pt x="12" y="11"/>
                  </a:cubicBezTo>
                  <a:cubicBezTo>
                    <a:pt x="7" y="9"/>
                    <a:pt x="2" y="9"/>
                    <a:pt x="0" y="4"/>
                  </a:cubicBezTo>
                  <a:cubicBezTo>
                    <a:pt x="1" y="12"/>
                    <a:pt x="8" y="11"/>
                    <a:pt x="13" y="14"/>
                  </a:cubicBezTo>
                  <a:cubicBezTo>
                    <a:pt x="15" y="9"/>
                    <a:pt x="21" y="7"/>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1" name="Freeform 1679"/>
            <p:cNvSpPr>
              <a:spLocks/>
            </p:cNvSpPr>
            <p:nvPr userDrawn="1"/>
          </p:nvSpPr>
          <p:spPr bwMode="auto">
            <a:xfrm>
              <a:off x="375" y="327"/>
              <a:ext cx="9" cy="5"/>
            </a:xfrm>
            <a:custGeom>
              <a:avLst/>
              <a:gdLst>
                <a:gd name="T0" fmla="*/ 19 w 21"/>
                <a:gd name="T1" fmla="*/ 0 h 12"/>
                <a:gd name="T2" fmla="*/ 19 w 21"/>
                <a:gd name="T3" fmla="*/ 0 h 12"/>
                <a:gd name="T4" fmla="*/ 10 w 21"/>
                <a:gd name="T5" fmla="*/ 9 h 12"/>
                <a:gd name="T6" fmla="*/ 1 w 21"/>
                <a:gd name="T7" fmla="*/ 1 h 12"/>
                <a:gd name="T8" fmla="*/ 10 w 21"/>
                <a:gd name="T9" fmla="*/ 12 h 12"/>
                <a:gd name="T10" fmla="*/ 19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19" y="0"/>
                  </a:moveTo>
                  <a:lnTo>
                    <a:pt x="19" y="0"/>
                  </a:lnTo>
                  <a:cubicBezTo>
                    <a:pt x="19" y="6"/>
                    <a:pt x="13" y="6"/>
                    <a:pt x="10" y="9"/>
                  </a:cubicBezTo>
                  <a:cubicBezTo>
                    <a:pt x="5" y="7"/>
                    <a:pt x="1" y="7"/>
                    <a:pt x="1" y="1"/>
                  </a:cubicBezTo>
                  <a:cubicBezTo>
                    <a:pt x="0" y="10"/>
                    <a:pt x="6" y="8"/>
                    <a:pt x="10" y="12"/>
                  </a:cubicBezTo>
                  <a:cubicBezTo>
                    <a:pt x="14" y="8"/>
                    <a:pt x="21" y="9"/>
                    <a:pt x="1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2" name="Freeform 1680"/>
            <p:cNvSpPr>
              <a:spLocks/>
            </p:cNvSpPr>
            <p:nvPr userDrawn="1"/>
          </p:nvSpPr>
          <p:spPr bwMode="auto">
            <a:xfrm>
              <a:off x="379" y="314"/>
              <a:ext cx="1" cy="7"/>
            </a:xfrm>
            <a:custGeom>
              <a:avLst/>
              <a:gdLst>
                <a:gd name="T0" fmla="*/ 2 w 2"/>
                <a:gd name="T1" fmla="*/ 1 h 15"/>
                <a:gd name="T2" fmla="*/ 2 w 2"/>
                <a:gd name="T3" fmla="*/ 1 h 15"/>
                <a:gd name="T4" fmla="*/ 0 w 2"/>
                <a:gd name="T5" fmla="*/ 0 h 15"/>
                <a:gd name="T6" fmla="*/ 2 w 2"/>
                <a:gd name="T7" fmla="*/ 15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lnTo>
                    <a:pt x="2" y="1"/>
                  </a:lnTo>
                  <a:lnTo>
                    <a:pt x="0" y="0"/>
                  </a:lnTo>
                  <a:lnTo>
                    <a:pt x="2" y="15"/>
                  </a:lnTo>
                  <a:lnTo>
                    <a:pt x="2"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3" name="Freeform 1681"/>
            <p:cNvSpPr>
              <a:spLocks/>
            </p:cNvSpPr>
            <p:nvPr userDrawn="1"/>
          </p:nvSpPr>
          <p:spPr bwMode="auto">
            <a:xfrm>
              <a:off x="364" y="326"/>
              <a:ext cx="8" cy="6"/>
            </a:xfrm>
            <a:custGeom>
              <a:avLst/>
              <a:gdLst>
                <a:gd name="T0" fmla="*/ 3 w 19"/>
                <a:gd name="T1" fmla="*/ 0 h 12"/>
                <a:gd name="T2" fmla="*/ 3 w 19"/>
                <a:gd name="T3" fmla="*/ 0 h 12"/>
                <a:gd name="T4" fmla="*/ 8 w 19"/>
                <a:gd name="T5" fmla="*/ 12 h 12"/>
                <a:gd name="T6" fmla="*/ 19 w 19"/>
                <a:gd name="T7" fmla="*/ 2 h 12"/>
                <a:gd name="T8" fmla="*/ 8 w 19"/>
                <a:gd name="T9" fmla="*/ 10 h 12"/>
                <a:gd name="T10" fmla="*/ 3 w 19"/>
                <a:gd name="T11" fmla="*/ 0 h 12"/>
              </a:gdLst>
              <a:ahLst/>
              <a:cxnLst>
                <a:cxn ang="0">
                  <a:pos x="T0" y="T1"/>
                </a:cxn>
                <a:cxn ang="0">
                  <a:pos x="T2" y="T3"/>
                </a:cxn>
                <a:cxn ang="0">
                  <a:pos x="T4" y="T5"/>
                </a:cxn>
                <a:cxn ang="0">
                  <a:pos x="T6" y="T7"/>
                </a:cxn>
                <a:cxn ang="0">
                  <a:pos x="T8" y="T9"/>
                </a:cxn>
                <a:cxn ang="0">
                  <a:pos x="T10" y="T11"/>
                </a:cxn>
              </a:cxnLst>
              <a:rect l="0" t="0" r="r" b="b"/>
              <a:pathLst>
                <a:path w="19" h="12">
                  <a:moveTo>
                    <a:pt x="3" y="0"/>
                  </a:moveTo>
                  <a:lnTo>
                    <a:pt x="3" y="0"/>
                  </a:lnTo>
                  <a:cubicBezTo>
                    <a:pt x="0" y="7"/>
                    <a:pt x="5" y="8"/>
                    <a:pt x="8" y="12"/>
                  </a:cubicBezTo>
                  <a:cubicBezTo>
                    <a:pt x="13" y="9"/>
                    <a:pt x="19" y="10"/>
                    <a:pt x="19" y="2"/>
                  </a:cubicBezTo>
                  <a:cubicBezTo>
                    <a:pt x="18" y="7"/>
                    <a:pt x="13" y="7"/>
                    <a:pt x="8" y="10"/>
                  </a:cubicBezTo>
                  <a:cubicBezTo>
                    <a:pt x="6" y="6"/>
                    <a:pt x="2" y="6"/>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4" name="Freeform 1682"/>
            <p:cNvSpPr>
              <a:spLocks/>
            </p:cNvSpPr>
            <p:nvPr userDrawn="1"/>
          </p:nvSpPr>
          <p:spPr bwMode="auto">
            <a:xfrm>
              <a:off x="369" y="316"/>
              <a:ext cx="2" cy="6"/>
            </a:xfrm>
            <a:custGeom>
              <a:avLst/>
              <a:gdLst>
                <a:gd name="T0" fmla="*/ 4 w 4"/>
                <a:gd name="T1" fmla="*/ 1 h 14"/>
                <a:gd name="T2" fmla="*/ 4 w 4"/>
                <a:gd name="T3" fmla="*/ 1 h 14"/>
                <a:gd name="T4" fmla="*/ 3 w 4"/>
                <a:gd name="T5" fmla="*/ 2 h 14"/>
                <a:gd name="T6" fmla="*/ 2 w 4"/>
                <a:gd name="T7" fmla="*/ 0 h 14"/>
                <a:gd name="T8" fmla="*/ 0 w 4"/>
                <a:gd name="T9" fmla="*/ 14 h 14"/>
                <a:gd name="T10" fmla="*/ 4 w 4"/>
                <a:gd name="T11" fmla="*/ 1 h 14"/>
              </a:gdLst>
              <a:ahLst/>
              <a:cxnLst>
                <a:cxn ang="0">
                  <a:pos x="T0" y="T1"/>
                </a:cxn>
                <a:cxn ang="0">
                  <a:pos x="T2" y="T3"/>
                </a:cxn>
                <a:cxn ang="0">
                  <a:pos x="T4" y="T5"/>
                </a:cxn>
                <a:cxn ang="0">
                  <a:pos x="T6" y="T7"/>
                </a:cxn>
                <a:cxn ang="0">
                  <a:pos x="T8" y="T9"/>
                </a:cxn>
                <a:cxn ang="0">
                  <a:pos x="T10" y="T11"/>
                </a:cxn>
              </a:cxnLst>
              <a:rect l="0" t="0" r="r" b="b"/>
              <a:pathLst>
                <a:path w="4" h="14">
                  <a:moveTo>
                    <a:pt x="4" y="1"/>
                  </a:moveTo>
                  <a:lnTo>
                    <a:pt x="4" y="1"/>
                  </a:lnTo>
                  <a:lnTo>
                    <a:pt x="3" y="2"/>
                  </a:lnTo>
                  <a:lnTo>
                    <a:pt x="2" y="0"/>
                  </a:lnTo>
                  <a:lnTo>
                    <a:pt x="0" y="14"/>
                  </a:lnTo>
                  <a:lnTo>
                    <a:pt x="4"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5" name="Freeform 1683"/>
            <p:cNvSpPr>
              <a:spLocks/>
            </p:cNvSpPr>
            <p:nvPr userDrawn="1"/>
          </p:nvSpPr>
          <p:spPr bwMode="auto">
            <a:xfrm>
              <a:off x="398" y="297"/>
              <a:ext cx="8" cy="9"/>
            </a:xfrm>
            <a:custGeom>
              <a:avLst/>
              <a:gdLst>
                <a:gd name="T0" fmla="*/ 8 w 17"/>
                <a:gd name="T1" fmla="*/ 0 h 21"/>
                <a:gd name="T2" fmla="*/ 8 w 17"/>
                <a:gd name="T3" fmla="*/ 0 h 21"/>
                <a:gd name="T4" fmla="*/ 14 w 17"/>
                <a:gd name="T5" fmla="*/ 12 h 21"/>
                <a:gd name="T6" fmla="*/ 0 w 17"/>
                <a:gd name="T7" fmla="*/ 15 h 21"/>
                <a:gd name="T8" fmla="*/ 16 w 17"/>
                <a:gd name="T9" fmla="*/ 13 h 21"/>
                <a:gd name="T10" fmla="*/ 8 w 17"/>
                <a:gd name="T11" fmla="*/ 0 h 21"/>
              </a:gdLst>
              <a:ahLst/>
              <a:cxnLst>
                <a:cxn ang="0">
                  <a:pos x="T0" y="T1"/>
                </a:cxn>
                <a:cxn ang="0">
                  <a:pos x="T2" y="T3"/>
                </a:cxn>
                <a:cxn ang="0">
                  <a:pos x="T4" y="T5"/>
                </a:cxn>
                <a:cxn ang="0">
                  <a:pos x="T6" y="T7"/>
                </a:cxn>
                <a:cxn ang="0">
                  <a:pos x="T8" y="T9"/>
                </a:cxn>
                <a:cxn ang="0">
                  <a:pos x="T10" y="T11"/>
                </a:cxn>
              </a:cxnLst>
              <a:rect l="0" t="0" r="r" b="b"/>
              <a:pathLst>
                <a:path w="17" h="21">
                  <a:moveTo>
                    <a:pt x="8" y="0"/>
                  </a:moveTo>
                  <a:lnTo>
                    <a:pt x="8" y="0"/>
                  </a:lnTo>
                  <a:cubicBezTo>
                    <a:pt x="14" y="2"/>
                    <a:pt x="12" y="6"/>
                    <a:pt x="14" y="12"/>
                  </a:cubicBezTo>
                  <a:cubicBezTo>
                    <a:pt x="9" y="14"/>
                    <a:pt x="5" y="18"/>
                    <a:pt x="0" y="15"/>
                  </a:cubicBezTo>
                  <a:cubicBezTo>
                    <a:pt x="5" y="21"/>
                    <a:pt x="11" y="15"/>
                    <a:pt x="16" y="13"/>
                  </a:cubicBezTo>
                  <a:cubicBezTo>
                    <a:pt x="14" y="5"/>
                    <a:pt x="17" y="3"/>
                    <a:pt x="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6" name="Freeform 1684"/>
            <p:cNvSpPr>
              <a:spLocks noEditPoints="1"/>
            </p:cNvSpPr>
            <p:nvPr userDrawn="1"/>
          </p:nvSpPr>
          <p:spPr bwMode="auto">
            <a:xfrm>
              <a:off x="396" y="289"/>
              <a:ext cx="7" cy="2"/>
            </a:xfrm>
            <a:custGeom>
              <a:avLst/>
              <a:gdLst>
                <a:gd name="T0" fmla="*/ 8 w 17"/>
                <a:gd name="T1" fmla="*/ 2 h 5"/>
                <a:gd name="T2" fmla="*/ 8 w 17"/>
                <a:gd name="T3" fmla="*/ 2 h 5"/>
                <a:gd name="T4" fmla="*/ 1 w 17"/>
                <a:gd name="T5" fmla="*/ 4 h 5"/>
                <a:gd name="T6" fmla="*/ 1 w 17"/>
                <a:gd name="T7" fmla="*/ 3 h 5"/>
                <a:gd name="T8" fmla="*/ 8 w 17"/>
                <a:gd name="T9" fmla="*/ 2 h 5"/>
                <a:gd name="T10" fmla="*/ 17 w 17"/>
                <a:gd name="T11" fmla="*/ 1 h 5"/>
                <a:gd name="T12" fmla="*/ 17 w 17"/>
                <a:gd name="T13" fmla="*/ 1 h 5"/>
                <a:gd name="T14" fmla="*/ 1 w 17"/>
                <a:gd name="T15" fmla="*/ 2 h 5"/>
                <a:gd name="T16" fmla="*/ 0 w 17"/>
                <a:gd name="T17" fmla="*/ 4 h 5"/>
                <a:gd name="T18" fmla="*/ 1 w 17"/>
                <a:gd name="T19" fmla="*/ 5 h 5"/>
                <a:gd name="T20" fmla="*/ 17 w 17"/>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
                  <a:moveTo>
                    <a:pt x="8" y="2"/>
                  </a:moveTo>
                  <a:lnTo>
                    <a:pt x="8" y="2"/>
                  </a:lnTo>
                  <a:cubicBezTo>
                    <a:pt x="7" y="3"/>
                    <a:pt x="1" y="4"/>
                    <a:pt x="1" y="4"/>
                  </a:cubicBezTo>
                  <a:lnTo>
                    <a:pt x="1" y="3"/>
                  </a:lnTo>
                  <a:cubicBezTo>
                    <a:pt x="1" y="3"/>
                    <a:pt x="7" y="2"/>
                    <a:pt x="8" y="2"/>
                  </a:cubicBezTo>
                  <a:close/>
                  <a:moveTo>
                    <a:pt x="17" y="1"/>
                  </a:moveTo>
                  <a:lnTo>
                    <a:pt x="17" y="1"/>
                  </a:lnTo>
                  <a:cubicBezTo>
                    <a:pt x="9" y="0"/>
                    <a:pt x="1" y="2"/>
                    <a:pt x="1" y="2"/>
                  </a:cubicBezTo>
                  <a:lnTo>
                    <a:pt x="0" y="4"/>
                  </a:lnTo>
                  <a:lnTo>
                    <a:pt x="1" y="5"/>
                  </a:lnTo>
                  <a:cubicBezTo>
                    <a:pt x="5" y="5"/>
                    <a:pt x="10" y="3"/>
                    <a:pt x="17"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7" name="Freeform 1685"/>
            <p:cNvSpPr>
              <a:spLocks noEditPoints="1"/>
            </p:cNvSpPr>
            <p:nvPr userDrawn="1"/>
          </p:nvSpPr>
          <p:spPr bwMode="auto">
            <a:xfrm>
              <a:off x="394" y="297"/>
              <a:ext cx="7" cy="4"/>
            </a:xfrm>
            <a:custGeom>
              <a:avLst/>
              <a:gdLst>
                <a:gd name="T0" fmla="*/ 7 w 15"/>
                <a:gd name="T1" fmla="*/ 5 h 10"/>
                <a:gd name="T2" fmla="*/ 7 w 15"/>
                <a:gd name="T3" fmla="*/ 5 h 10"/>
                <a:gd name="T4" fmla="*/ 1 w 15"/>
                <a:gd name="T5" fmla="*/ 2 h 10"/>
                <a:gd name="T6" fmla="*/ 2 w 15"/>
                <a:gd name="T7" fmla="*/ 1 h 10"/>
                <a:gd name="T8" fmla="*/ 7 w 15"/>
                <a:gd name="T9" fmla="*/ 5 h 10"/>
                <a:gd name="T10" fmla="*/ 15 w 15"/>
                <a:gd name="T11" fmla="*/ 10 h 10"/>
                <a:gd name="T12" fmla="*/ 15 w 15"/>
                <a:gd name="T13" fmla="*/ 10 h 10"/>
                <a:gd name="T14" fmla="*/ 2 w 15"/>
                <a:gd name="T15" fmla="*/ 0 h 10"/>
                <a:gd name="T16" fmla="*/ 0 w 15"/>
                <a:gd name="T17" fmla="*/ 1 h 10"/>
                <a:gd name="T18" fmla="*/ 0 w 15"/>
                <a:gd name="T19" fmla="*/ 3 h 10"/>
                <a:gd name="T20" fmla="*/ 15 w 15"/>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0">
                  <a:moveTo>
                    <a:pt x="7" y="5"/>
                  </a:moveTo>
                  <a:lnTo>
                    <a:pt x="7" y="5"/>
                  </a:lnTo>
                  <a:cubicBezTo>
                    <a:pt x="6" y="5"/>
                    <a:pt x="1" y="2"/>
                    <a:pt x="1" y="2"/>
                  </a:cubicBezTo>
                  <a:lnTo>
                    <a:pt x="2" y="1"/>
                  </a:lnTo>
                  <a:cubicBezTo>
                    <a:pt x="2" y="1"/>
                    <a:pt x="6" y="4"/>
                    <a:pt x="7" y="5"/>
                  </a:cubicBezTo>
                  <a:close/>
                  <a:moveTo>
                    <a:pt x="15" y="10"/>
                  </a:moveTo>
                  <a:lnTo>
                    <a:pt x="15" y="10"/>
                  </a:lnTo>
                  <a:cubicBezTo>
                    <a:pt x="9" y="4"/>
                    <a:pt x="2" y="0"/>
                    <a:pt x="2" y="0"/>
                  </a:cubicBezTo>
                  <a:lnTo>
                    <a:pt x="0" y="1"/>
                  </a:lnTo>
                  <a:lnTo>
                    <a:pt x="0" y="3"/>
                  </a:lnTo>
                  <a:cubicBezTo>
                    <a:pt x="0" y="3"/>
                    <a:pt x="8" y="8"/>
                    <a:pt x="15" y="1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8" name="Freeform 1686"/>
            <p:cNvSpPr>
              <a:spLocks/>
            </p:cNvSpPr>
            <p:nvPr userDrawn="1"/>
          </p:nvSpPr>
          <p:spPr bwMode="auto">
            <a:xfrm>
              <a:off x="388" y="305"/>
              <a:ext cx="9" cy="8"/>
            </a:xfrm>
            <a:custGeom>
              <a:avLst/>
              <a:gdLst>
                <a:gd name="T0" fmla="*/ 16 w 21"/>
                <a:gd name="T1" fmla="*/ 0 h 16"/>
                <a:gd name="T2" fmla="*/ 16 w 21"/>
                <a:gd name="T3" fmla="*/ 0 h 16"/>
                <a:gd name="T4" fmla="*/ 12 w 21"/>
                <a:gd name="T5" fmla="*/ 10 h 16"/>
                <a:gd name="T6" fmla="*/ 0 w 21"/>
                <a:gd name="T7" fmla="*/ 10 h 16"/>
                <a:gd name="T8" fmla="*/ 13 w 21"/>
                <a:gd name="T9" fmla="*/ 12 h 16"/>
                <a:gd name="T10" fmla="*/ 16 w 21"/>
                <a:gd name="T11" fmla="*/ 0 h 16"/>
              </a:gdLst>
              <a:ahLst/>
              <a:cxnLst>
                <a:cxn ang="0">
                  <a:pos x="T0" y="T1"/>
                </a:cxn>
                <a:cxn ang="0">
                  <a:pos x="T2" y="T3"/>
                </a:cxn>
                <a:cxn ang="0">
                  <a:pos x="T4" y="T5"/>
                </a:cxn>
                <a:cxn ang="0">
                  <a:pos x="T6" y="T7"/>
                </a:cxn>
                <a:cxn ang="0">
                  <a:pos x="T8" y="T9"/>
                </a:cxn>
                <a:cxn ang="0">
                  <a:pos x="T10" y="T11"/>
                </a:cxn>
              </a:cxnLst>
              <a:rect l="0" t="0" r="r" b="b"/>
              <a:pathLst>
                <a:path w="21" h="16">
                  <a:moveTo>
                    <a:pt x="16" y="0"/>
                  </a:moveTo>
                  <a:lnTo>
                    <a:pt x="16" y="0"/>
                  </a:lnTo>
                  <a:cubicBezTo>
                    <a:pt x="19" y="5"/>
                    <a:pt x="13" y="6"/>
                    <a:pt x="12" y="10"/>
                  </a:cubicBezTo>
                  <a:cubicBezTo>
                    <a:pt x="7" y="9"/>
                    <a:pt x="3" y="14"/>
                    <a:pt x="0" y="10"/>
                  </a:cubicBezTo>
                  <a:cubicBezTo>
                    <a:pt x="4" y="16"/>
                    <a:pt x="8" y="11"/>
                    <a:pt x="13" y="12"/>
                  </a:cubicBezTo>
                  <a:cubicBezTo>
                    <a:pt x="14" y="8"/>
                    <a:pt x="21" y="6"/>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9" name="Freeform 1687"/>
            <p:cNvSpPr>
              <a:spLocks noEditPoints="1"/>
            </p:cNvSpPr>
            <p:nvPr userDrawn="1"/>
          </p:nvSpPr>
          <p:spPr bwMode="auto">
            <a:xfrm>
              <a:off x="388" y="302"/>
              <a:ext cx="4" cy="5"/>
            </a:xfrm>
            <a:custGeom>
              <a:avLst/>
              <a:gdLst>
                <a:gd name="T0" fmla="*/ 4 w 7"/>
                <a:gd name="T1" fmla="*/ 5 h 12"/>
                <a:gd name="T2" fmla="*/ 4 w 7"/>
                <a:gd name="T3" fmla="*/ 5 h 12"/>
                <a:gd name="T4" fmla="*/ 1 w 7"/>
                <a:gd name="T5" fmla="*/ 1 h 12"/>
                <a:gd name="T6" fmla="*/ 2 w 7"/>
                <a:gd name="T7" fmla="*/ 1 h 12"/>
                <a:gd name="T8" fmla="*/ 4 w 7"/>
                <a:gd name="T9" fmla="*/ 5 h 12"/>
                <a:gd name="T10" fmla="*/ 7 w 7"/>
                <a:gd name="T11" fmla="*/ 12 h 12"/>
                <a:gd name="T12" fmla="*/ 7 w 7"/>
                <a:gd name="T13" fmla="*/ 12 h 12"/>
                <a:gd name="T14" fmla="*/ 2 w 7"/>
                <a:gd name="T15" fmla="*/ 0 h 12"/>
                <a:gd name="T16" fmla="*/ 0 w 7"/>
                <a:gd name="T17" fmla="*/ 0 h 12"/>
                <a:gd name="T18" fmla="*/ 0 w 7"/>
                <a:gd name="T19" fmla="*/ 1 h 12"/>
                <a:gd name="T20" fmla="*/ 7 w 7"/>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4" y="5"/>
                  </a:moveTo>
                  <a:lnTo>
                    <a:pt x="4" y="5"/>
                  </a:lnTo>
                  <a:cubicBezTo>
                    <a:pt x="3" y="4"/>
                    <a:pt x="1" y="1"/>
                    <a:pt x="1" y="1"/>
                  </a:cubicBezTo>
                  <a:lnTo>
                    <a:pt x="2" y="1"/>
                  </a:lnTo>
                  <a:cubicBezTo>
                    <a:pt x="2" y="1"/>
                    <a:pt x="3" y="4"/>
                    <a:pt x="4" y="5"/>
                  </a:cubicBezTo>
                  <a:close/>
                  <a:moveTo>
                    <a:pt x="7" y="12"/>
                  </a:moveTo>
                  <a:lnTo>
                    <a:pt x="7" y="12"/>
                  </a:lnTo>
                  <a:cubicBezTo>
                    <a:pt x="5" y="4"/>
                    <a:pt x="2" y="0"/>
                    <a:pt x="2" y="0"/>
                  </a:cubicBezTo>
                  <a:lnTo>
                    <a:pt x="0" y="0"/>
                  </a:lnTo>
                  <a:lnTo>
                    <a:pt x="0" y="1"/>
                  </a:lnTo>
                  <a:cubicBezTo>
                    <a:pt x="0" y="1"/>
                    <a:pt x="2" y="7"/>
                    <a:pt x="7" y="1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0" name="Freeform 1688"/>
            <p:cNvSpPr>
              <a:spLocks noEditPoints="1"/>
            </p:cNvSpPr>
            <p:nvPr userDrawn="1"/>
          </p:nvSpPr>
          <p:spPr bwMode="auto">
            <a:xfrm>
              <a:off x="381" y="304"/>
              <a:ext cx="1" cy="6"/>
            </a:xfrm>
            <a:custGeom>
              <a:avLst/>
              <a:gdLst>
                <a:gd name="T0" fmla="*/ 2 w 3"/>
                <a:gd name="T1" fmla="*/ 6 h 12"/>
                <a:gd name="T2" fmla="*/ 2 w 3"/>
                <a:gd name="T3" fmla="*/ 6 h 12"/>
                <a:gd name="T4" fmla="*/ 1 w 3"/>
                <a:gd name="T5" fmla="*/ 1 h 12"/>
                <a:gd name="T6" fmla="*/ 2 w 3"/>
                <a:gd name="T7" fmla="*/ 1 h 12"/>
                <a:gd name="T8" fmla="*/ 2 w 3"/>
                <a:gd name="T9" fmla="*/ 6 h 12"/>
                <a:gd name="T10" fmla="*/ 3 w 3"/>
                <a:gd name="T11" fmla="*/ 12 h 12"/>
                <a:gd name="T12" fmla="*/ 3 w 3"/>
                <a:gd name="T13" fmla="*/ 12 h 12"/>
                <a:gd name="T14" fmla="*/ 3 w 3"/>
                <a:gd name="T15" fmla="*/ 1 h 12"/>
                <a:gd name="T16" fmla="*/ 1 w 3"/>
                <a:gd name="T17" fmla="*/ 0 h 12"/>
                <a:gd name="T18" fmla="*/ 0 w 3"/>
                <a:gd name="T19" fmla="*/ 1 h 12"/>
                <a:gd name="T20" fmla="*/ 3 w 3"/>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2">
                  <a:moveTo>
                    <a:pt x="2" y="6"/>
                  </a:moveTo>
                  <a:lnTo>
                    <a:pt x="2" y="6"/>
                  </a:lnTo>
                  <a:cubicBezTo>
                    <a:pt x="2" y="5"/>
                    <a:pt x="1" y="1"/>
                    <a:pt x="1" y="1"/>
                  </a:cubicBezTo>
                  <a:lnTo>
                    <a:pt x="2" y="1"/>
                  </a:lnTo>
                  <a:cubicBezTo>
                    <a:pt x="2" y="1"/>
                    <a:pt x="2" y="5"/>
                    <a:pt x="2" y="6"/>
                  </a:cubicBezTo>
                  <a:close/>
                  <a:moveTo>
                    <a:pt x="3" y="12"/>
                  </a:moveTo>
                  <a:lnTo>
                    <a:pt x="3" y="12"/>
                  </a:lnTo>
                  <a:cubicBezTo>
                    <a:pt x="3" y="7"/>
                    <a:pt x="3" y="1"/>
                    <a:pt x="3" y="1"/>
                  </a:cubicBezTo>
                  <a:lnTo>
                    <a:pt x="1" y="0"/>
                  </a:lnTo>
                  <a:lnTo>
                    <a:pt x="0" y="1"/>
                  </a:lnTo>
                  <a:cubicBezTo>
                    <a:pt x="0" y="1"/>
                    <a:pt x="1" y="7"/>
                    <a:pt x="3" y="1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1" name="Freeform 1689"/>
            <p:cNvSpPr>
              <a:spLocks/>
            </p:cNvSpPr>
            <p:nvPr userDrawn="1"/>
          </p:nvSpPr>
          <p:spPr bwMode="auto">
            <a:xfrm>
              <a:off x="379" y="310"/>
              <a:ext cx="7" cy="4"/>
            </a:xfrm>
            <a:custGeom>
              <a:avLst/>
              <a:gdLst>
                <a:gd name="T0" fmla="*/ 16 w 17"/>
                <a:gd name="T1" fmla="*/ 0 h 10"/>
                <a:gd name="T2" fmla="*/ 16 w 17"/>
                <a:gd name="T3" fmla="*/ 0 h 10"/>
                <a:gd name="T4" fmla="*/ 8 w 17"/>
                <a:gd name="T5" fmla="*/ 8 h 10"/>
                <a:gd name="T6" fmla="*/ 0 w 17"/>
                <a:gd name="T7" fmla="*/ 1 h 10"/>
                <a:gd name="T8" fmla="*/ 8 w 17"/>
                <a:gd name="T9" fmla="*/ 10 h 10"/>
                <a:gd name="T10" fmla="*/ 16 w 17"/>
                <a:gd name="T11" fmla="*/ 0 h 10"/>
              </a:gdLst>
              <a:ahLst/>
              <a:cxnLst>
                <a:cxn ang="0">
                  <a:pos x="T0" y="T1"/>
                </a:cxn>
                <a:cxn ang="0">
                  <a:pos x="T2" y="T3"/>
                </a:cxn>
                <a:cxn ang="0">
                  <a:pos x="T4" y="T5"/>
                </a:cxn>
                <a:cxn ang="0">
                  <a:pos x="T6" y="T7"/>
                </a:cxn>
                <a:cxn ang="0">
                  <a:pos x="T8" y="T9"/>
                </a:cxn>
                <a:cxn ang="0">
                  <a:pos x="T10" y="T11"/>
                </a:cxn>
              </a:cxnLst>
              <a:rect l="0" t="0" r="r" b="b"/>
              <a:pathLst>
                <a:path w="17" h="10">
                  <a:moveTo>
                    <a:pt x="16" y="0"/>
                  </a:moveTo>
                  <a:lnTo>
                    <a:pt x="16" y="0"/>
                  </a:lnTo>
                  <a:cubicBezTo>
                    <a:pt x="16" y="6"/>
                    <a:pt x="11" y="5"/>
                    <a:pt x="8" y="8"/>
                  </a:cubicBezTo>
                  <a:cubicBezTo>
                    <a:pt x="5" y="4"/>
                    <a:pt x="0" y="6"/>
                    <a:pt x="0" y="1"/>
                  </a:cubicBezTo>
                  <a:cubicBezTo>
                    <a:pt x="0" y="9"/>
                    <a:pt x="5" y="6"/>
                    <a:pt x="8" y="10"/>
                  </a:cubicBezTo>
                  <a:cubicBezTo>
                    <a:pt x="11" y="6"/>
                    <a:pt x="17" y="8"/>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2" name="Freeform 1690"/>
            <p:cNvSpPr>
              <a:spLocks noEditPoints="1"/>
            </p:cNvSpPr>
            <p:nvPr userDrawn="1"/>
          </p:nvSpPr>
          <p:spPr bwMode="auto">
            <a:xfrm>
              <a:off x="372" y="304"/>
              <a:ext cx="2" cy="6"/>
            </a:xfrm>
            <a:custGeom>
              <a:avLst/>
              <a:gdLst>
                <a:gd name="T0" fmla="*/ 1 w 4"/>
                <a:gd name="T1" fmla="*/ 8 h 14"/>
                <a:gd name="T2" fmla="*/ 1 w 4"/>
                <a:gd name="T3" fmla="*/ 8 h 14"/>
                <a:gd name="T4" fmla="*/ 2 w 4"/>
                <a:gd name="T5" fmla="*/ 1 h 14"/>
                <a:gd name="T6" fmla="*/ 3 w 4"/>
                <a:gd name="T7" fmla="*/ 2 h 14"/>
                <a:gd name="T8" fmla="*/ 1 w 4"/>
                <a:gd name="T9" fmla="*/ 8 h 14"/>
                <a:gd name="T10" fmla="*/ 0 w 4"/>
                <a:gd name="T11" fmla="*/ 14 h 14"/>
                <a:gd name="T12" fmla="*/ 0 w 4"/>
                <a:gd name="T13" fmla="*/ 14 h 14"/>
                <a:gd name="T14" fmla="*/ 4 w 4"/>
                <a:gd name="T15" fmla="*/ 2 h 14"/>
                <a:gd name="T16" fmla="*/ 3 w 4"/>
                <a:gd name="T17" fmla="*/ 0 h 14"/>
                <a:gd name="T18" fmla="*/ 1 w 4"/>
                <a:gd name="T19" fmla="*/ 1 h 14"/>
                <a:gd name="T20" fmla="*/ 0 w 4"/>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4">
                  <a:moveTo>
                    <a:pt x="1" y="8"/>
                  </a:moveTo>
                  <a:lnTo>
                    <a:pt x="1" y="8"/>
                  </a:lnTo>
                  <a:cubicBezTo>
                    <a:pt x="1" y="7"/>
                    <a:pt x="2" y="1"/>
                    <a:pt x="2" y="1"/>
                  </a:cubicBezTo>
                  <a:lnTo>
                    <a:pt x="3" y="2"/>
                  </a:lnTo>
                  <a:cubicBezTo>
                    <a:pt x="3" y="2"/>
                    <a:pt x="2" y="7"/>
                    <a:pt x="1" y="8"/>
                  </a:cubicBezTo>
                  <a:close/>
                  <a:moveTo>
                    <a:pt x="0" y="14"/>
                  </a:moveTo>
                  <a:lnTo>
                    <a:pt x="0" y="14"/>
                  </a:lnTo>
                  <a:cubicBezTo>
                    <a:pt x="4" y="6"/>
                    <a:pt x="4" y="2"/>
                    <a:pt x="4" y="2"/>
                  </a:cubicBezTo>
                  <a:lnTo>
                    <a:pt x="3" y="0"/>
                  </a:lnTo>
                  <a:lnTo>
                    <a:pt x="1" y="1"/>
                  </a:lnTo>
                  <a:cubicBezTo>
                    <a:pt x="1" y="1"/>
                    <a:pt x="0" y="6"/>
                    <a:pt x="0" y="1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3" name="Freeform 1691"/>
            <p:cNvSpPr>
              <a:spLocks/>
            </p:cNvSpPr>
            <p:nvPr userDrawn="1"/>
          </p:nvSpPr>
          <p:spPr bwMode="auto">
            <a:xfrm>
              <a:off x="367" y="309"/>
              <a:ext cx="9" cy="5"/>
            </a:xfrm>
            <a:custGeom>
              <a:avLst/>
              <a:gdLst>
                <a:gd name="T0" fmla="*/ 20 w 20"/>
                <a:gd name="T1" fmla="*/ 4 h 12"/>
                <a:gd name="T2" fmla="*/ 20 w 20"/>
                <a:gd name="T3" fmla="*/ 4 h 12"/>
                <a:gd name="T4" fmla="*/ 9 w 20"/>
                <a:gd name="T5" fmla="*/ 9 h 12"/>
                <a:gd name="T6" fmla="*/ 3 w 20"/>
                <a:gd name="T7" fmla="*/ 0 h 12"/>
                <a:gd name="T8" fmla="*/ 8 w 20"/>
                <a:gd name="T9" fmla="*/ 11 h 12"/>
                <a:gd name="T10" fmla="*/ 20 w 20"/>
                <a:gd name="T11" fmla="*/ 4 h 12"/>
              </a:gdLst>
              <a:ahLst/>
              <a:cxnLst>
                <a:cxn ang="0">
                  <a:pos x="T0" y="T1"/>
                </a:cxn>
                <a:cxn ang="0">
                  <a:pos x="T2" y="T3"/>
                </a:cxn>
                <a:cxn ang="0">
                  <a:pos x="T4" y="T5"/>
                </a:cxn>
                <a:cxn ang="0">
                  <a:pos x="T6" y="T7"/>
                </a:cxn>
                <a:cxn ang="0">
                  <a:pos x="T8" y="T9"/>
                </a:cxn>
                <a:cxn ang="0">
                  <a:pos x="T10" y="T11"/>
                </a:cxn>
              </a:cxnLst>
              <a:rect l="0" t="0" r="r" b="b"/>
              <a:pathLst>
                <a:path w="20" h="12">
                  <a:moveTo>
                    <a:pt x="20" y="4"/>
                  </a:moveTo>
                  <a:lnTo>
                    <a:pt x="20" y="4"/>
                  </a:lnTo>
                  <a:cubicBezTo>
                    <a:pt x="18" y="10"/>
                    <a:pt x="13" y="7"/>
                    <a:pt x="9" y="9"/>
                  </a:cubicBezTo>
                  <a:cubicBezTo>
                    <a:pt x="6" y="5"/>
                    <a:pt x="2" y="5"/>
                    <a:pt x="3" y="0"/>
                  </a:cubicBezTo>
                  <a:cubicBezTo>
                    <a:pt x="0" y="8"/>
                    <a:pt x="6" y="7"/>
                    <a:pt x="8" y="11"/>
                  </a:cubicBezTo>
                  <a:cubicBezTo>
                    <a:pt x="13" y="9"/>
                    <a:pt x="18" y="12"/>
                    <a:pt x="20" y="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4" name="Freeform 1692"/>
            <p:cNvSpPr>
              <a:spLocks/>
            </p:cNvSpPr>
            <p:nvPr userDrawn="1"/>
          </p:nvSpPr>
          <p:spPr bwMode="auto">
            <a:xfrm>
              <a:off x="365" y="302"/>
              <a:ext cx="0" cy="2"/>
            </a:xfrm>
            <a:custGeom>
              <a:avLst/>
              <a:gdLst>
                <a:gd name="T0" fmla="*/ 0 w 1"/>
                <a:gd name="T1" fmla="*/ 4 h 4"/>
                <a:gd name="T2" fmla="*/ 0 w 1"/>
                <a:gd name="T3" fmla="*/ 4 h 4"/>
                <a:gd name="T4" fmla="*/ 1 w 1"/>
                <a:gd name="T5" fmla="*/ 0 h 4"/>
                <a:gd name="T6" fmla="*/ 0 w 1"/>
                <a:gd name="T7" fmla="*/ 0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lnTo>
                    <a:pt x="0" y="4"/>
                  </a:lnTo>
                  <a:cubicBezTo>
                    <a:pt x="1" y="3"/>
                    <a:pt x="1" y="0"/>
                    <a:pt x="1" y="0"/>
                  </a:cubicBezTo>
                  <a:lnTo>
                    <a:pt x="0" y="0"/>
                  </a:lnTo>
                  <a:lnTo>
                    <a:pt x="0"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5" name="Freeform 1693"/>
            <p:cNvSpPr>
              <a:spLocks/>
            </p:cNvSpPr>
            <p:nvPr userDrawn="1"/>
          </p:nvSpPr>
          <p:spPr bwMode="auto">
            <a:xfrm>
              <a:off x="331" y="181"/>
              <a:ext cx="98" cy="48"/>
            </a:xfrm>
            <a:custGeom>
              <a:avLst/>
              <a:gdLst>
                <a:gd name="T0" fmla="*/ 12 w 219"/>
                <a:gd name="T1" fmla="*/ 57 h 105"/>
                <a:gd name="T2" fmla="*/ 12 w 219"/>
                <a:gd name="T3" fmla="*/ 57 h 105"/>
                <a:gd name="T4" fmla="*/ 60 w 219"/>
                <a:gd name="T5" fmla="*/ 81 h 105"/>
                <a:gd name="T6" fmla="*/ 120 w 219"/>
                <a:gd name="T7" fmla="*/ 81 h 105"/>
                <a:gd name="T8" fmla="*/ 156 w 219"/>
                <a:gd name="T9" fmla="*/ 68 h 105"/>
                <a:gd name="T10" fmla="*/ 156 w 219"/>
                <a:gd name="T11" fmla="*/ 22 h 105"/>
                <a:gd name="T12" fmla="*/ 179 w 219"/>
                <a:gd name="T13" fmla="*/ 31 h 105"/>
                <a:gd name="T14" fmla="*/ 181 w 219"/>
                <a:gd name="T15" fmla="*/ 39 h 105"/>
                <a:gd name="T16" fmla="*/ 172 w 219"/>
                <a:gd name="T17" fmla="*/ 74 h 105"/>
                <a:gd name="T18" fmla="*/ 182 w 219"/>
                <a:gd name="T19" fmla="*/ 93 h 105"/>
                <a:gd name="T20" fmla="*/ 177 w 219"/>
                <a:gd name="T21" fmla="*/ 105 h 105"/>
                <a:gd name="T22" fmla="*/ 192 w 219"/>
                <a:gd name="T23" fmla="*/ 85 h 105"/>
                <a:gd name="T24" fmla="*/ 186 w 219"/>
                <a:gd name="T25" fmla="*/ 72 h 105"/>
                <a:gd name="T26" fmla="*/ 208 w 219"/>
                <a:gd name="T27" fmla="*/ 77 h 105"/>
                <a:gd name="T28" fmla="*/ 211 w 219"/>
                <a:gd name="T29" fmla="*/ 87 h 105"/>
                <a:gd name="T30" fmla="*/ 219 w 219"/>
                <a:gd name="T31" fmla="*/ 74 h 105"/>
                <a:gd name="T32" fmla="*/ 209 w 219"/>
                <a:gd name="T33" fmla="*/ 65 h 105"/>
                <a:gd name="T34" fmla="*/ 199 w 219"/>
                <a:gd name="T35" fmla="*/ 63 h 105"/>
                <a:gd name="T36" fmla="*/ 210 w 219"/>
                <a:gd name="T37" fmla="*/ 38 h 105"/>
                <a:gd name="T38" fmla="*/ 186 w 219"/>
                <a:gd name="T39" fmla="*/ 23 h 105"/>
                <a:gd name="T40" fmla="*/ 179 w 219"/>
                <a:gd name="T41" fmla="*/ 16 h 105"/>
                <a:gd name="T42" fmla="*/ 159 w 219"/>
                <a:gd name="T43" fmla="*/ 2 h 105"/>
                <a:gd name="T44" fmla="*/ 146 w 219"/>
                <a:gd name="T45" fmla="*/ 10 h 105"/>
                <a:gd name="T46" fmla="*/ 136 w 219"/>
                <a:gd name="T47" fmla="*/ 16 h 105"/>
                <a:gd name="T48" fmla="*/ 139 w 219"/>
                <a:gd name="T49" fmla="*/ 42 h 105"/>
                <a:gd name="T50" fmla="*/ 144 w 219"/>
                <a:gd name="T51" fmla="*/ 63 h 105"/>
                <a:gd name="T52" fmla="*/ 118 w 219"/>
                <a:gd name="T53" fmla="*/ 79 h 105"/>
                <a:gd name="T54" fmla="*/ 76 w 219"/>
                <a:gd name="T55" fmla="*/ 79 h 105"/>
                <a:gd name="T56" fmla="*/ 31 w 219"/>
                <a:gd name="T57" fmla="*/ 51 h 105"/>
                <a:gd name="T58" fmla="*/ 28 w 219"/>
                <a:gd name="T59" fmla="*/ 48 h 105"/>
                <a:gd name="T60" fmla="*/ 0 w 219"/>
                <a:gd name="T61" fmla="*/ 45 h 105"/>
                <a:gd name="T62" fmla="*/ 12 w 219"/>
                <a:gd name="T63" fmla="*/ 5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9" h="105">
                  <a:moveTo>
                    <a:pt x="12" y="57"/>
                  </a:moveTo>
                  <a:lnTo>
                    <a:pt x="12" y="57"/>
                  </a:lnTo>
                  <a:cubicBezTo>
                    <a:pt x="20" y="66"/>
                    <a:pt x="40" y="77"/>
                    <a:pt x="60" y="81"/>
                  </a:cubicBezTo>
                  <a:cubicBezTo>
                    <a:pt x="76" y="84"/>
                    <a:pt x="108" y="82"/>
                    <a:pt x="120" y="81"/>
                  </a:cubicBezTo>
                  <a:cubicBezTo>
                    <a:pt x="135" y="80"/>
                    <a:pt x="149" y="76"/>
                    <a:pt x="156" y="68"/>
                  </a:cubicBezTo>
                  <a:cubicBezTo>
                    <a:pt x="170" y="54"/>
                    <a:pt x="149" y="36"/>
                    <a:pt x="156" y="22"/>
                  </a:cubicBezTo>
                  <a:cubicBezTo>
                    <a:pt x="163" y="26"/>
                    <a:pt x="169" y="30"/>
                    <a:pt x="179" y="31"/>
                  </a:cubicBezTo>
                  <a:cubicBezTo>
                    <a:pt x="180" y="33"/>
                    <a:pt x="180" y="37"/>
                    <a:pt x="181" y="39"/>
                  </a:cubicBezTo>
                  <a:cubicBezTo>
                    <a:pt x="184" y="55"/>
                    <a:pt x="169" y="58"/>
                    <a:pt x="172" y="74"/>
                  </a:cubicBezTo>
                  <a:cubicBezTo>
                    <a:pt x="174" y="82"/>
                    <a:pt x="180" y="84"/>
                    <a:pt x="182" y="93"/>
                  </a:cubicBezTo>
                  <a:cubicBezTo>
                    <a:pt x="182" y="93"/>
                    <a:pt x="183" y="100"/>
                    <a:pt x="177" y="105"/>
                  </a:cubicBezTo>
                  <a:cubicBezTo>
                    <a:pt x="190" y="105"/>
                    <a:pt x="196" y="95"/>
                    <a:pt x="192" y="85"/>
                  </a:cubicBezTo>
                  <a:cubicBezTo>
                    <a:pt x="191" y="81"/>
                    <a:pt x="186" y="77"/>
                    <a:pt x="186" y="72"/>
                  </a:cubicBezTo>
                  <a:cubicBezTo>
                    <a:pt x="193" y="81"/>
                    <a:pt x="198" y="80"/>
                    <a:pt x="208" y="77"/>
                  </a:cubicBezTo>
                  <a:cubicBezTo>
                    <a:pt x="213" y="76"/>
                    <a:pt x="213" y="82"/>
                    <a:pt x="211" y="87"/>
                  </a:cubicBezTo>
                  <a:cubicBezTo>
                    <a:pt x="217" y="83"/>
                    <a:pt x="219" y="77"/>
                    <a:pt x="219" y="74"/>
                  </a:cubicBezTo>
                  <a:cubicBezTo>
                    <a:pt x="219" y="67"/>
                    <a:pt x="214" y="63"/>
                    <a:pt x="209" y="65"/>
                  </a:cubicBezTo>
                  <a:cubicBezTo>
                    <a:pt x="206" y="65"/>
                    <a:pt x="200" y="69"/>
                    <a:pt x="199" y="63"/>
                  </a:cubicBezTo>
                  <a:cubicBezTo>
                    <a:pt x="198" y="53"/>
                    <a:pt x="214" y="54"/>
                    <a:pt x="210" y="38"/>
                  </a:cubicBezTo>
                  <a:cubicBezTo>
                    <a:pt x="209" y="29"/>
                    <a:pt x="200" y="25"/>
                    <a:pt x="186" y="23"/>
                  </a:cubicBezTo>
                  <a:cubicBezTo>
                    <a:pt x="184" y="22"/>
                    <a:pt x="181" y="19"/>
                    <a:pt x="179" y="16"/>
                  </a:cubicBezTo>
                  <a:cubicBezTo>
                    <a:pt x="171" y="3"/>
                    <a:pt x="163" y="0"/>
                    <a:pt x="159" y="2"/>
                  </a:cubicBezTo>
                  <a:cubicBezTo>
                    <a:pt x="153" y="5"/>
                    <a:pt x="151" y="8"/>
                    <a:pt x="146" y="10"/>
                  </a:cubicBezTo>
                  <a:cubicBezTo>
                    <a:pt x="142" y="12"/>
                    <a:pt x="138" y="13"/>
                    <a:pt x="136" y="16"/>
                  </a:cubicBezTo>
                  <a:cubicBezTo>
                    <a:pt x="130" y="24"/>
                    <a:pt x="135" y="35"/>
                    <a:pt x="139" y="42"/>
                  </a:cubicBezTo>
                  <a:cubicBezTo>
                    <a:pt x="141" y="47"/>
                    <a:pt x="146" y="56"/>
                    <a:pt x="144" y="63"/>
                  </a:cubicBezTo>
                  <a:cubicBezTo>
                    <a:pt x="141" y="72"/>
                    <a:pt x="127" y="77"/>
                    <a:pt x="118" y="79"/>
                  </a:cubicBezTo>
                  <a:cubicBezTo>
                    <a:pt x="111" y="81"/>
                    <a:pt x="89" y="82"/>
                    <a:pt x="76" y="79"/>
                  </a:cubicBezTo>
                  <a:cubicBezTo>
                    <a:pt x="65" y="76"/>
                    <a:pt x="38" y="61"/>
                    <a:pt x="31" y="51"/>
                  </a:cubicBezTo>
                  <a:cubicBezTo>
                    <a:pt x="28" y="48"/>
                    <a:pt x="28" y="48"/>
                    <a:pt x="28" y="48"/>
                  </a:cubicBezTo>
                  <a:cubicBezTo>
                    <a:pt x="19" y="44"/>
                    <a:pt x="0" y="45"/>
                    <a:pt x="0" y="45"/>
                  </a:cubicBezTo>
                  <a:cubicBezTo>
                    <a:pt x="0" y="45"/>
                    <a:pt x="4" y="49"/>
                    <a:pt x="12" y="57"/>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6" name="Freeform 1694"/>
            <p:cNvSpPr>
              <a:spLocks/>
            </p:cNvSpPr>
            <p:nvPr userDrawn="1"/>
          </p:nvSpPr>
          <p:spPr bwMode="auto">
            <a:xfrm>
              <a:off x="339" y="203"/>
              <a:ext cx="25" cy="14"/>
            </a:xfrm>
            <a:custGeom>
              <a:avLst/>
              <a:gdLst>
                <a:gd name="T0" fmla="*/ 9 w 55"/>
                <a:gd name="T1" fmla="*/ 3 h 32"/>
                <a:gd name="T2" fmla="*/ 9 w 55"/>
                <a:gd name="T3" fmla="*/ 3 h 32"/>
                <a:gd name="T4" fmla="*/ 0 w 55"/>
                <a:gd name="T5" fmla="*/ 0 h 32"/>
                <a:gd name="T6" fmla="*/ 55 w 55"/>
                <a:gd name="T7" fmla="*/ 32 h 32"/>
                <a:gd name="T8" fmla="*/ 9 w 55"/>
                <a:gd name="T9" fmla="*/ 3 h 32"/>
              </a:gdLst>
              <a:ahLst/>
              <a:cxnLst>
                <a:cxn ang="0">
                  <a:pos x="T0" y="T1"/>
                </a:cxn>
                <a:cxn ang="0">
                  <a:pos x="T2" y="T3"/>
                </a:cxn>
                <a:cxn ang="0">
                  <a:pos x="T4" y="T5"/>
                </a:cxn>
                <a:cxn ang="0">
                  <a:pos x="T6" y="T7"/>
                </a:cxn>
                <a:cxn ang="0">
                  <a:pos x="T8" y="T9"/>
                </a:cxn>
              </a:cxnLst>
              <a:rect l="0" t="0" r="r" b="b"/>
              <a:pathLst>
                <a:path w="55" h="32">
                  <a:moveTo>
                    <a:pt x="9" y="3"/>
                  </a:moveTo>
                  <a:lnTo>
                    <a:pt x="9" y="3"/>
                  </a:lnTo>
                  <a:cubicBezTo>
                    <a:pt x="6" y="1"/>
                    <a:pt x="0" y="0"/>
                    <a:pt x="0" y="0"/>
                  </a:cubicBezTo>
                  <a:cubicBezTo>
                    <a:pt x="5" y="10"/>
                    <a:pt x="33" y="28"/>
                    <a:pt x="55" y="32"/>
                  </a:cubicBezTo>
                  <a:cubicBezTo>
                    <a:pt x="44" y="29"/>
                    <a:pt x="17" y="15"/>
                    <a:pt x="9"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7" name="Freeform 1695"/>
            <p:cNvSpPr>
              <a:spLocks/>
            </p:cNvSpPr>
            <p:nvPr userDrawn="1"/>
          </p:nvSpPr>
          <p:spPr bwMode="auto">
            <a:xfrm>
              <a:off x="334" y="202"/>
              <a:ext cx="27" cy="15"/>
            </a:xfrm>
            <a:custGeom>
              <a:avLst/>
              <a:gdLst>
                <a:gd name="T0" fmla="*/ 0 w 59"/>
                <a:gd name="T1" fmla="*/ 0 h 33"/>
                <a:gd name="T2" fmla="*/ 0 w 59"/>
                <a:gd name="T3" fmla="*/ 0 h 33"/>
                <a:gd name="T4" fmla="*/ 59 w 59"/>
                <a:gd name="T5" fmla="*/ 33 h 33"/>
                <a:gd name="T6" fmla="*/ 8 w 59"/>
                <a:gd name="T7" fmla="*/ 1 h 33"/>
                <a:gd name="T8" fmla="*/ 0 w 59"/>
                <a:gd name="T9" fmla="*/ 0 h 33"/>
              </a:gdLst>
              <a:ahLst/>
              <a:cxnLst>
                <a:cxn ang="0">
                  <a:pos x="T0" y="T1"/>
                </a:cxn>
                <a:cxn ang="0">
                  <a:pos x="T2" y="T3"/>
                </a:cxn>
                <a:cxn ang="0">
                  <a:pos x="T4" y="T5"/>
                </a:cxn>
                <a:cxn ang="0">
                  <a:pos x="T6" y="T7"/>
                </a:cxn>
                <a:cxn ang="0">
                  <a:pos x="T8" y="T9"/>
                </a:cxn>
              </a:cxnLst>
              <a:rect l="0" t="0" r="r" b="b"/>
              <a:pathLst>
                <a:path w="59" h="33">
                  <a:moveTo>
                    <a:pt x="0" y="0"/>
                  </a:moveTo>
                  <a:lnTo>
                    <a:pt x="0" y="0"/>
                  </a:lnTo>
                  <a:cubicBezTo>
                    <a:pt x="7" y="13"/>
                    <a:pt x="33" y="29"/>
                    <a:pt x="59" y="33"/>
                  </a:cubicBezTo>
                  <a:cubicBezTo>
                    <a:pt x="34" y="25"/>
                    <a:pt x="14" y="11"/>
                    <a:pt x="8" y="1"/>
                  </a:cubicBezTo>
                  <a:cubicBezTo>
                    <a:pt x="5" y="0"/>
                    <a:pt x="2"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8" name="Freeform 1696"/>
            <p:cNvSpPr>
              <a:spLocks/>
            </p:cNvSpPr>
            <p:nvPr userDrawn="1"/>
          </p:nvSpPr>
          <p:spPr bwMode="auto">
            <a:xfrm>
              <a:off x="409" y="195"/>
              <a:ext cx="18" cy="32"/>
            </a:xfrm>
            <a:custGeom>
              <a:avLst/>
              <a:gdLst>
                <a:gd name="T0" fmla="*/ 16 w 41"/>
                <a:gd name="T1" fmla="*/ 1 h 70"/>
                <a:gd name="T2" fmla="*/ 16 w 41"/>
                <a:gd name="T3" fmla="*/ 1 h 70"/>
                <a:gd name="T4" fmla="*/ 13 w 41"/>
                <a:gd name="T5" fmla="*/ 0 h 70"/>
                <a:gd name="T6" fmla="*/ 14 w 41"/>
                <a:gd name="T7" fmla="*/ 13 h 70"/>
                <a:gd name="T8" fmla="*/ 11 w 41"/>
                <a:gd name="T9" fmla="*/ 0 h 70"/>
                <a:gd name="T10" fmla="*/ 9 w 41"/>
                <a:gd name="T11" fmla="*/ 0 h 70"/>
                <a:gd name="T12" fmla="*/ 7 w 41"/>
                <a:gd name="T13" fmla="*/ 24 h 70"/>
                <a:gd name="T14" fmla="*/ 5 w 41"/>
                <a:gd name="T15" fmla="*/ 49 h 70"/>
                <a:gd name="T16" fmla="*/ 10 w 41"/>
                <a:gd name="T17" fmla="*/ 70 h 70"/>
                <a:gd name="T18" fmla="*/ 13 w 41"/>
                <a:gd name="T19" fmla="*/ 47 h 70"/>
                <a:gd name="T20" fmla="*/ 14 w 41"/>
                <a:gd name="T21" fmla="*/ 33 h 70"/>
                <a:gd name="T22" fmla="*/ 25 w 41"/>
                <a:gd name="T23" fmla="*/ 45 h 70"/>
                <a:gd name="T24" fmla="*/ 41 w 41"/>
                <a:gd name="T25" fmla="*/ 46 h 70"/>
                <a:gd name="T26" fmla="*/ 31 w 41"/>
                <a:gd name="T27" fmla="*/ 41 h 70"/>
                <a:gd name="T28" fmla="*/ 22 w 41"/>
                <a:gd name="T29" fmla="*/ 21 h 70"/>
                <a:gd name="T30" fmla="*/ 26 w 41"/>
                <a:gd name="T31" fmla="*/ 3 h 70"/>
                <a:gd name="T32" fmla="*/ 26 w 41"/>
                <a:gd name="T33" fmla="*/ 13 h 70"/>
                <a:gd name="T34" fmla="*/ 24 w 41"/>
                <a:gd name="T35" fmla="*/ 2 h 70"/>
                <a:gd name="T36" fmla="*/ 22 w 41"/>
                <a:gd name="T37" fmla="*/ 2 h 70"/>
                <a:gd name="T38" fmla="*/ 22 w 41"/>
                <a:gd name="T39" fmla="*/ 13 h 70"/>
                <a:gd name="T40" fmla="*/ 20 w 41"/>
                <a:gd name="T41" fmla="*/ 1 h 70"/>
                <a:gd name="T42" fmla="*/ 18 w 41"/>
                <a:gd name="T43" fmla="*/ 1 h 70"/>
                <a:gd name="T44" fmla="*/ 18 w 41"/>
                <a:gd name="T45" fmla="*/ 13 h 70"/>
                <a:gd name="T46" fmla="*/ 16 w 41"/>
                <a:gd name="T47"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70">
                  <a:moveTo>
                    <a:pt x="16" y="1"/>
                  </a:moveTo>
                  <a:lnTo>
                    <a:pt x="16" y="1"/>
                  </a:lnTo>
                  <a:lnTo>
                    <a:pt x="13" y="0"/>
                  </a:lnTo>
                  <a:cubicBezTo>
                    <a:pt x="15" y="4"/>
                    <a:pt x="16" y="8"/>
                    <a:pt x="14" y="13"/>
                  </a:cubicBezTo>
                  <a:cubicBezTo>
                    <a:pt x="14" y="7"/>
                    <a:pt x="12" y="2"/>
                    <a:pt x="11" y="0"/>
                  </a:cubicBezTo>
                  <a:cubicBezTo>
                    <a:pt x="11" y="0"/>
                    <a:pt x="9" y="0"/>
                    <a:pt x="9" y="0"/>
                  </a:cubicBezTo>
                  <a:cubicBezTo>
                    <a:pt x="13" y="11"/>
                    <a:pt x="11" y="19"/>
                    <a:pt x="7" y="24"/>
                  </a:cubicBezTo>
                  <a:cubicBezTo>
                    <a:pt x="0" y="32"/>
                    <a:pt x="1" y="40"/>
                    <a:pt x="5" y="49"/>
                  </a:cubicBezTo>
                  <a:cubicBezTo>
                    <a:pt x="7" y="53"/>
                    <a:pt x="16" y="63"/>
                    <a:pt x="10" y="70"/>
                  </a:cubicBezTo>
                  <a:cubicBezTo>
                    <a:pt x="23" y="63"/>
                    <a:pt x="17" y="51"/>
                    <a:pt x="13" y="47"/>
                  </a:cubicBezTo>
                  <a:cubicBezTo>
                    <a:pt x="10" y="43"/>
                    <a:pt x="10" y="36"/>
                    <a:pt x="14" y="33"/>
                  </a:cubicBezTo>
                  <a:cubicBezTo>
                    <a:pt x="14" y="40"/>
                    <a:pt x="19" y="45"/>
                    <a:pt x="25" y="45"/>
                  </a:cubicBezTo>
                  <a:cubicBezTo>
                    <a:pt x="30" y="45"/>
                    <a:pt x="39" y="38"/>
                    <a:pt x="41" y="46"/>
                  </a:cubicBezTo>
                  <a:cubicBezTo>
                    <a:pt x="41" y="38"/>
                    <a:pt x="36" y="40"/>
                    <a:pt x="31" y="41"/>
                  </a:cubicBezTo>
                  <a:cubicBezTo>
                    <a:pt x="15" y="44"/>
                    <a:pt x="16" y="26"/>
                    <a:pt x="22" y="21"/>
                  </a:cubicBezTo>
                  <a:cubicBezTo>
                    <a:pt x="28" y="16"/>
                    <a:pt x="36" y="9"/>
                    <a:pt x="26" y="3"/>
                  </a:cubicBezTo>
                  <a:cubicBezTo>
                    <a:pt x="27" y="6"/>
                    <a:pt x="27" y="10"/>
                    <a:pt x="26" y="13"/>
                  </a:cubicBezTo>
                  <a:cubicBezTo>
                    <a:pt x="26" y="9"/>
                    <a:pt x="25" y="3"/>
                    <a:pt x="24" y="2"/>
                  </a:cubicBezTo>
                  <a:lnTo>
                    <a:pt x="22" y="2"/>
                  </a:lnTo>
                  <a:cubicBezTo>
                    <a:pt x="23" y="5"/>
                    <a:pt x="24" y="9"/>
                    <a:pt x="22" y="13"/>
                  </a:cubicBezTo>
                  <a:cubicBezTo>
                    <a:pt x="22" y="10"/>
                    <a:pt x="22" y="4"/>
                    <a:pt x="20" y="1"/>
                  </a:cubicBezTo>
                  <a:lnTo>
                    <a:pt x="18" y="1"/>
                  </a:lnTo>
                  <a:cubicBezTo>
                    <a:pt x="19" y="4"/>
                    <a:pt x="19" y="8"/>
                    <a:pt x="18" y="13"/>
                  </a:cubicBezTo>
                  <a:cubicBezTo>
                    <a:pt x="18" y="7"/>
                    <a:pt x="17" y="3"/>
                    <a:pt x="1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9" name="Freeform 1697"/>
            <p:cNvSpPr>
              <a:spLocks/>
            </p:cNvSpPr>
            <p:nvPr userDrawn="1"/>
          </p:nvSpPr>
          <p:spPr bwMode="auto">
            <a:xfrm>
              <a:off x="393" y="190"/>
              <a:ext cx="9" cy="23"/>
            </a:xfrm>
            <a:custGeom>
              <a:avLst/>
              <a:gdLst>
                <a:gd name="T0" fmla="*/ 13 w 22"/>
                <a:gd name="T1" fmla="*/ 0 h 51"/>
                <a:gd name="T2" fmla="*/ 13 w 22"/>
                <a:gd name="T3" fmla="*/ 0 h 51"/>
                <a:gd name="T4" fmla="*/ 11 w 22"/>
                <a:gd name="T5" fmla="*/ 0 h 51"/>
                <a:gd name="T6" fmla="*/ 10 w 22"/>
                <a:gd name="T7" fmla="*/ 11 h 51"/>
                <a:gd name="T8" fmla="*/ 9 w 22"/>
                <a:gd name="T9" fmla="*/ 0 h 51"/>
                <a:gd name="T10" fmla="*/ 13 w 22"/>
                <a:gd name="T11" fmla="*/ 27 h 51"/>
                <a:gd name="T12" fmla="*/ 12 w 22"/>
                <a:gd name="T13" fmla="*/ 51 h 51"/>
                <a:gd name="T14" fmla="*/ 21 w 22"/>
                <a:gd name="T15" fmla="*/ 38 h 51"/>
                <a:gd name="T16" fmla="*/ 18 w 22"/>
                <a:gd name="T17" fmla="*/ 22 h 51"/>
                <a:gd name="T18" fmla="*/ 17 w 22"/>
                <a:gd name="T19" fmla="*/ 1 h 51"/>
                <a:gd name="T20" fmla="*/ 15 w 22"/>
                <a:gd name="T21" fmla="*/ 1 h 51"/>
                <a:gd name="T22" fmla="*/ 13 w 22"/>
                <a:gd name="T23" fmla="*/ 12 h 51"/>
                <a:gd name="T24" fmla="*/ 13 w 22"/>
                <a:gd name="T2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51">
                  <a:moveTo>
                    <a:pt x="13" y="0"/>
                  </a:moveTo>
                  <a:lnTo>
                    <a:pt x="13" y="0"/>
                  </a:lnTo>
                  <a:cubicBezTo>
                    <a:pt x="12" y="0"/>
                    <a:pt x="11" y="0"/>
                    <a:pt x="11" y="0"/>
                  </a:cubicBezTo>
                  <a:cubicBezTo>
                    <a:pt x="9" y="3"/>
                    <a:pt x="9" y="7"/>
                    <a:pt x="10" y="11"/>
                  </a:cubicBezTo>
                  <a:cubicBezTo>
                    <a:pt x="8" y="7"/>
                    <a:pt x="8" y="4"/>
                    <a:pt x="9" y="0"/>
                  </a:cubicBezTo>
                  <a:cubicBezTo>
                    <a:pt x="0" y="0"/>
                    <a:pt x="10" y="19"/>
                    <a:pt x="13" y="27"/>
                  </a:cubicBezTo>
                  <a:cubicBezTo>
                    <a:pt x="15" y="31"/>
                    <a:pt x="19" y="42"/>
                    <a:pt x="12" y="51"/>
                  </a:cubicBezTo>
                  <a:cubicBezTo>
                    <a:pt x="15" y="49"/>
                    <a:pt x="22" y="42"/>
                    <a:pt x="21" y="38"/>
                  </a:cubicBezTo>
                  <a:cubicBezTo>
                    <a:pt x="21" y="29"/>
                    <a:pt x="19" y="25"/>
                    <a:pt x="18" y="22"/>
                  </a:cubicBezTo>
                  <a:cubicBezTo>
                    <a:pt x="15" y="15"/>
                    <a:pt x="14" y="7"/>
                    <a:pt x="17" y="1"/>
                  </a:cubicBezTo>
                  <a:cubicBezTo>
                    <a:pt x="16" y="1"/>
                    <a:pt x="16" y="1"/>
                    <a:pt x="15" y="1"/>
                  </a:cubicBezTo>
                  <a:cubicBezTo>
                    <a:pt x="14" y="2"/>
                    <a:pt x="12" y="7"/>
                    <a:pt x="13" y="12"/>
                  </a:cubicBezTo>
                  <a:cubicBezTo>
                    <a:pt x="10" y="7"/>
                    <a:pt x="12" y="2"/>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0" name="Freeform 1698"/>
            <p:cNvSpPr>
              <a:spLocks/>
            </p:cNvSpPr>
            <p:nvPr userDrawn="1"/>
          </p:nvSpPr>
          <p:spPr bwMode="auto">
            <a:xfrm>
              <a:off x="388" y="187"/>
              <a:ext cx="40" cy="30"/>
            </a:xfrm>
            <a:custGeom>
              <a:avLst/>
              <a:gdLst>
                <a:gd name="T0" fmla="*/ 24 w 90"/>
                <a:gd name="T1" fmla="*/ 1 h 65"/>
                <a:gd name="T2" fmla="*/ 24 w 90"/>
                <a:gd name="T3" fmla="*/ 1 h 65"/>
                <a:gd name="T4" fmla="*/ 15 w 90"/>
                <a:gd name="T5" fmla="*/ 1 h 65"/>
                <a:gd name="T6" fmla="*/ 21 w 90"/>
                <a:gd name="T7" fmla="*/ 48 h 65"/>
                <a:gd name="T8" fmla="*/ 1 w 90"/>
                <a:gd name="T9" fmla="*/ 65 h 65"/>
                <a:gd name="T10" fmla="*/ 24 w 90"/>
                <a:gd name="T11" fmla="*/ 41 h 65"/>
                <a:gd name="T12" fmla="*/ 18 w 90"/>
                <a:gd name="T13" fmla="*/ 4 h 65"/>
                <a:gd name="T14" fmla="*/ 50 w 90"/>
                <a:gd name="T15" fmla="*/ 14 h 65"/>
                <a:gd name="T16" fmla="*/ 80 w 90"/>
                <a:gd name="T17" fmla="*/ 31 h 65"/>
                <a:gd name="T18" fmla="*/ 70 w 90"/>
                <a:gd name="T19" fmla="*/ 42 h 65"/>
                <a:gd name="T20" fmla="*/ 76 w 90"/>
                <a:gd name="T21" fmla="*/ 57 h 65"/>
                <a:gd name="T22" fmla="*/ 90 w 90"/>
                <a:gd name="T23" fmla="*/ 60 h 65"/>
                <a:gd name="T24" fmla="*/ 71 w 90"/>
                <a:gd name="T25" fmla="*/ 52 h 65"/>
                <a:gd name="T26" fmla="*/ 77 w 90"/>
                <a:gd name="T27" fmla="*/ 38 h 65"/>
                <a:gd name="T28" fmla="*/ 82 w 90"/>
                <a:gd name="T29" fmla="*/ 27 h 65"/>
                <a:gd name="T30" fmla="*/ 48 w 90"/>
                <a:gd name="T31" fmla="*/ 10 h 65"/>
                <a:gd name="T32" fmla="*/ 24 w 90"/>
                <a:gd name="T33"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65">
                  <a:moveTo>
                    <a:pt x="24" y="1"/>
                  </a:moveTo>
                  <a:lnTo>
                    <a:pt x="24" y="1"/>
                  </a:lnTo>
                  <a:cubicBezTo>
                    <a:pt x="21" y="0"/>
                    <a:pt x="17" y="0"/>
                    <a:pt x="15" y="1"/>
                  </a:cubicBezTo>
                  <a:cubicBezTo>
                    <a:pt x="0" y="10"/>
                    <a:pt x="23" y="32"/>
                    <a:pt x="21" y="48"/>
                  </a:cubicBezTo>
                  <a:cubicBezTo>
                    <a:pt x="20" y="58"/>
                    <a:pt x="8" y="62"/>
                    <a:pt x="1" y="65"/>
                  </a:cubicBezTo>
                  <a:cubicBezTo>
                    <a:pt x="17" y="63"/>
                    <a:pt x="27" y="55"/>
                    <a:pt x="24" y="41"/>
                  </a:cubicBezTo>
                  <a:cubicBezTo>
                    <a:pt x="22" y="30"/>
                    <a:pt x="6" y="8"/>
                    <a:pt x="18" y="4"/>
                  </a:cubicBezTo>
                  <a:cubicBezTo>
                    <a:pt x="27" y="1"/>
                    <a:pt x="38" y="12"/>
                    <a:pt x="50" y="14"/>
                  </a:cubicBezTo>
                  <a:cubicBezTo>
                    <a:pt x="62" y="16"/>
                    <a:pt x="83" y="16"/>
                    <a:pt x="80" y="31"/>
                  </a:cubicBezTo>
                  <a:cubicBezTo>
                    <a:pt x="79" y="35"/>
                    <a:pt x="72" y="38"/>
                    <a:pt x="70" y="42"/>
                  </a:cubicBezTo>
                  <a:cubicBezTo>
                    <a:pt x="65" y="49"/>
                    <a:pt x="68" y="59"/>
                    <a:pt x="76" y="57"/>
                  </a:cubicBezTo>
                  <a:cubicBezTo>
                    <a:pt x="86" y="54"/>
                    <a:pt x="88" y="55"/>
                    <a:pt x="90" y="60"/>
                  </a:cubicBezTo>
                  <a:cubicBezTo>
                    <a:pt x="89" y="44"/>
                    <a:pt x="74" y="61"/>
                    <a:pt x="71" y="52"/>
                  </a:cubicBezTo>
                  <a:cubicBezTo>
                    <a:pt x="68" y="45"/>
                    <a:pt x="73" y="42"/>
                    <a:pt x="77" y="38"/>
                  </a:cubicBezTo>
                  <a:cubicBezTo>
                    <a:pt x="80" y="36"/>
                    <a:pt x="83" y="32"/>
                    <a:pt x="82" y="27"/>
                  </a:cubicBezTo>
                  <a:cubicBezTo>
                    <a:pt x="81" y="12"/>
                    <a:pt x="61" y="13"/>
                    <a:pt x="48" y="10"/>
                  </a:cubicBezTo>
                  <a:cubicBezTo>
                    <a:pt x="41" y="9"/>
                    <a:pt x="32" y="2"/>
                    <a:pt x="2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1" name="Freeform 1699"/>
            <p:cNvSpPr>
              <a:spLocks/>
            </p:cNvSpPr>
            <p:nvPr userDrawn="1"/>
          </p:nvSpPr>
          <p:spPr bwMode="auto">
            <a:xfrm>
              <a:off x="397" y="182"/>
              <a:ext cx="16" cy="9"/>
            </a:xfrm>
            <a:custGeom>
              <a:avLst/>
              <a:gdLst>
                <a:gd name="T0" fmla="*/ 15 w 37"/>
                <a:gd name="T1" fmla="*/ 1 h 20"/>
                <a:gd name="T2" fmla="*/ 15 w 37"/>
                <a:gd name="T3" fmla="*/ 1 h 20"/>
                <a:gd name="T4" fmla="*/ 12 w 37"/>
                <a:gd name="T5" fmla="*/ 3 h 20"/>
                <a:gd name="T6" fmla="*/ 21 w 37"/>
                <a:gd name="T7" fmla="*/ 8 h 20"/>
                <a:gd name="T8" fmla="*/ 9 w 37"/>
                <a:gd name="T9" fmla="*/ 4 h 20"/>
                <a:gd name="T10" fmla="*/ 8 w 37"/>
                <a:gd name="T11" fmla="*/ 5 h 20"/>
                <a:gd name="T12" fmla="*/ 18 w 37"/>
                <a:gd name="T13" fmla="*/ 10 h 20"/>
                <a:gd name="T14" fmla="*/ 5 w 37"/>
                <a:gd name="T15" fmla="*/ 7 h 20"/>
                <a:gd name="T16" fmla="*/ 0 w 37"/>
                <a:gd name="T17" fmla="*/ 9 h 20"/>
                <a:gd name="T18" fmla="*/ 20 w 37"/>
                <a:gd name="T19" fmla="*/ 16 h 20"/>
                <a:gd name="T20" fmla="*/ 37 w 37"/>
                <a:gd name="T21" fmla="*/ 20 h 20"/>
                <a:gd name="T22" fmla="*/ 29 w 37"/>
                <a:gd name="T23" fmla="*/ 12 h 20"/>
                <a:gd name="T24" fmla="*/ 15 w 37"/>
                <a:gd name="T2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0">
                  <a:moveTo>
                    <a:pt x="15" y="1"/>
                  </a:moveTo>
                  <a:lnTo>
                    <a:pt x="15" y="1"/>
                  </a:lnTo>
                  <a:cubicBezTo>
                    <a:pt x="14" y="1"/>
                    <a:pt x="12" y="2"/>
                    <a:pt x="12" y="3"/>
                  </a:cubicBezTo>
                  <a:cubicBezTo>
                    <a:pt x="16" y="3"/>
                    <a:pt x="19" y="5"/>
                    <a:pt x="21" y="8"/>
                  </a:cubicBezTo>
                  <a:cubicBezTo>
                    <a:pt x="19" y="7"/>
                    <a:pt x="13" y="4"/>
                    <a:pt x="9" y="4"/>
                  </a:cubicBezTo>
                  <a:cubicBezTo>
                    <a:pt x="8" y="5"/>
                    <a:pt x="8" y="5"/>
                    <a:pt x="8" y="5"/>
                  </a:cubicBezTo>
                  <a:cubicBezTo>
                    <a:pt x="9" y="6"/>
                    <a:pt x="14" y="6"/>
                    <a:pt x="18" y="10"/>
                  </a:cubicBezTo>
                  <a:cubicBezTo>
                    <a:pt x="13" y="7"/>
                    <a:pt x="7" y="7"/>
                    <a:pt x="5" y="7"/>
                  </a:cubicBezTo>
                  <a:cubicBezTo>
                    <a:pt x="3" y="8"/>
                    <a:pt x="3" y="9"/>
                    <a:pt x="0" y="9"/>
                  </a:cubicBezTo>
                  <a:cubicBezTo>
                    <a:pt x="7" y="9"/>
                    <a:pt x="11" y="10"/>
                    <a:pt x="20" y="16"/>
                  </a:cubicBezTo>
                  <a:cubicBezTo>
                    <a:pt x="26" y="19"/>
                    <a:pt x="37" y="20"/>
                    <a:pt x="37" y="20"/>
                  </a:cubicBezTo>
                  <a:cubicBezTo>
                    <a:pt x="34" y="18"/>
                    <a:pt x="31" y="13"/>
                    <a:pt x="29" y="12"/>
                  </a:cubicBezTo>
                  <a:cubicBezTo>
                    <a:pt x="26" y="7"/>
                    <a:pt x="21" y="0"/>
                    <a:pt x="1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2" name="Freeform 1700"/>
            <p:cNvSpPr>
              <a:spLocks/>
            </p:cNvSpPr>
            <p:nvPr userDrawn="1"/>
          </p:nvSpPr>
          <p:spPr bwMode="auto">
            <a:xfrm>
              <a:off x="410" y="208"/>
              <a:ext cx="5" cy="8"/>
            </a:xfrm>
            <a:custGeom>
              <a:avLst/>
              <a:gdLst>
                <a:gd name="T0" fmla="*/ 10 w 12"/>
                <a:gd name="T1" fmla="*/ 0 h 19"/>
                <a:gd name="T2" fmla="*/ 10 w 12"/>
                <a:gd name="T3" fmla="*/ 0 h 19"/>
                <a:gd name="T4" fmla="*/ 6 w 12"/>
                <a:gd name="T5" fmla="*/ 19 h 19"/>
                <a:gd name="T6" fmla="*/ 10 w 12"/>
                <a:gd name="T7" fmla="*/ 0 h 19"/>
              </a:gdLst>
              <a:ahLst/>
              <a:cxnLst>
                <a:cxn ang="0">
                  <a:pos x="T0" y="T1"/>
                </a:cxn>
                <a:cxn ang="0">
                  <a:pos x="T2" y="T3"/>
                </a:cxn>
                <a:cxn ang="0">
                  <a:pos x="T4" y="T5"/>
                </a:cxn>
                <a:cxn ang="0">
                  <a:pos x="T6" y="T7"/>
                </a:cxn>
              </a:cxnLst>
              <a:rect l="0" t="0" r="r" b="b"/>
              <a:pathLst>
                <a:path w="12" h="19">
                  <a:moveTo>
                    <a:pt x="10" y="0"/>
                  </a:moveTo>
                  <a:lnTo>
                    <a:pt x="10" y="0"/>
                  </a:lnTo>
                  <a:cubicBezTo>
                    <a:pt x="9" y="4"/>
                    <a:pt x="0" y="8"/>
                    <a:pt x="6" y="19"/>
                  </a:cubicBezTo>
                  <a:cubicBezTo>
                    <a:pt x="3" y="9"/>
                    <a:pt x="12" y="5"/>
                    <a:pt x="1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3" name="Freeform 1701"/>
            <p:cNvSpPr>
              <a:spLocks/>
            </p:cNvSpPr>
            <p:nvPr userDrawn="1"/>
          </p:nvSpPr>
          <p:spPr bwMode="auto">
            <a:xfrm>
              <a:off x="358" y="186"/>
              <a:ext cx="31" cy="33"/>
            </a:xfrm>
            <a:custGeom>
              <a:avLst/>
              <a:gdLst>
                <a:gd name="T0" fmla="*/ 39 w 68"/>
                <a:gd name="T1" fmla="*/ 25 h 73"/>
                <a:gd name="T2" fmla="*/ 39 w 68"/>
                <a:gd name="T3" fmla="*/ 25 h 73"/>
                <a:gd name="T4" fmla="*/ 41 w 68"/>
                <a:gd name="T5" fmla="*/ 21 h 73"/>
                <a:gd name="T6" fmla="*/ 39 w 68"/>
                <a:gd name="T7" fmla="*/ 16 h 73"/>
                <a:gd name="T8" fmla="*/ 41 w 68"/>
                <a:gd name="T9" fmla="*/ 16 h 73"/>
                <a:gd name="T10" fmla="*/ 40 w 68"/>
                <a:gd name="T11" fmla="*/ 16 h 73"/>
                <a:gd name="T12" fmla="*/ 38 w 68"/>
                <a:gd name="T13" fmla="*/ 13 h 73"/>
                <a:gd name="T14" fmla="*/ 37 w 68"/>
                <a:gd name="T15" fmla="*/ 12 h 73"/>
                <a:gd name="T16" fmla="*/ 39 w 68"/>
                <a:gd name="T17" fmla="*/ 13 h 73"/>
                <a:gd name="T18" fmla="*/ 41 w 68"/>
                <a:gd name="T19" fmla="*/ 15 h 73"/>
                <a:gd name="T20" fmla="*/ 42 w 68"/>
                <a:gd name="T21" fmla="*/ 15 h 73"/>
                <a:gd name="T22" fmla="*/ 42 w 68"/>
                <a:gd name="T23" fmla="*/ 1 h 73"/>
                <a:gd name="T24" fmla="*/ 41 w 68"/>
                <a:gd name="T25" fmla="*/ 2 h 73"/>
                <a:gd name="T26" fmla="*/ 39 w 68"/>
                <a:gd name="T27" fmla="*/ 4 h 73"/>
                <a:gd name="T28" fmla="*/ 37 w 68"/>
                <a:gd name="T29" fmla="*/ 5 h 73"/>
                <a:gd name="T30" fmla="*/ 38 w 68"/>
                <a:gd name="T31" fmla="*/ 4 h 73"/>
                <a:gd name="T32" fmla="*/ 40 w 68"/>
                <a:gd name="T33" fmla="*/ 1 h 73"/>
                <a:gd name="T34" fmla="*/ 41 w 68"/>
                <a:gd name="T35" fmla="*/ 0 h 73"/>
                <a:gd name="T36" fmla="*/ 27 w 68"/>
                <a:gd name="T37" fmla="*/ 0 h 73"/>
                <a:gd name="T38" fmla="*/ 28 w 68"/>
                <a:gd name="T39" fmla="*/ 1 h 73"/>
                <a:gd name="T40" fmla="*/ 30 w 68"/>
                <a:gd name="T41" fmla="*/ 4 h 73"/>
                <a:gd name="T42" fmla="*/ 31 w 68"/>
                <a:gd name="T43" fmla="*/ 5 h 73"/>
                <a:gd name="T44" fmla="*/ 29 w 68"/>
                <a:gd name="T45" fmla="*/ 4 h 73"/>
                <a:gd name="T46" fmla="*/ 27 w 68"/>
                <a:gd name="T47" fmla="*/ 2 h 73"/>
                <a:gd name="T48" fmla="*/ 26 w 68"/>
                <a:gd name="T49" fmla="*/ 1 h 73"/>
                <a:gd name="T50" fmla="*/ 26 w 68"/>
                <a:gd name="T51" fmla="*/ 15 h 73"/>
                <a:gd name="T52" fmla="*/ 27 w 68"/>
                <a:gd name="T53" fmla="*/ 15 h 73"/>
                <a:gd name="T54" fmla="*/ 29 w 68"/>
                <a:gd name="T55" fmla="*/ 13 h 73"/>
                <a:gd name="T56" fmla="*/ 31 w 68"/>
                <a:gd name="T57" fmla="*/ 12 h 73"/>
                <a:gd name="T58" fmla="*/ 30 w 68"/>
                <a:gd name="T59" fmla="*/ 13 h 73"/>
                <a:gd name="T60" fmla="*/ 28 w 68"/>
                <a:gd name="T61" fmla="*/ 16 h 73"/>
                <a:gd name="T62" fmla="*/ 27 w 68"/>
                <a:gd name="T63" fmla="*/ 16 h 73"/>
                <a:gd name="T64" fmla="*/ 29 w 68"/>
                <a:gd name="T65" fmla="*/ 16 h 73"/>
                <a:gd name="T66" fmla="*/ 27 w 68"/>
                <a:gd name="T67" fmla="*/ 21 h 73"/>
                <a:gd name="T68" fmla="*/ 29 w 68"/>
                <a:gd name="T69" fmla="*/ 25 h 73"/>
                <a:gd name="T70" fmla="*/ 29 w 68"/>
                <a:gd name="T71" fmla="*/ 25 h 73"/>
                <a:gd name="T72" fmla="*/ 29 w 68"/>
                <a:gd name="T73" fmla="*/ 28 h 73"/>
                <a:gd name="T74" fmla="*/ 27 w 68"/>
                <a:gd name="T75" fmla="*/ 29 h 73"/>
                <a:gd name="T76" fmla="*/ 27 w 68"/>
                <a:gd name="T77" fmla="*/ 26 h 73"/>
                <a:gd name="T78" fmla="*/ 27 w 68"/>
                <a:gd name="T79" fmla="*/ 26 h 73"/>
                <a:gd name="T80" fmla="*/ 21 w 68"/>
                <a:gd name="T81" fmla="*/ 27 h 73"/>
                <a:gd name="T82" fmla="*/ 6 w 68"/>
                <a:gd name="T83" fmla="*/ 51 h 73"/>
                <a:gd name="T84" fmla="*/ 12 w 68"/>
                <a:gd name="T85" fmla="*/ 66 h 73"/>
                <a:gd name="T86" fmla="*/ 12 w 68"/>
                <a:gd name="T87" fmla="*/ 73 h 73"/>
                <a:gd name="T88" fmla="*/ 34 w 68"/>
                <a:gd name="T89" fmla="*/ 73 h 73"/>
                <a:gd name="T90" fmla="*/ 56 w 68"/>
                <a:gd name="T91" fmla="*/ 73 h 73"/>
                <a:gd name="T92" fmla="*/ 56 w 68"/>
                <a:gd name="T93" fmla="*/ 66 h 73"/>
                <a:gd name="T94" fmla="*/ 62 w 68"/>
                <a:gd name="T95" fmla="*/ 51 h 73"/>
                <a:gd name="T96" fmla="*/ 47 w 68"/>
                <a:gd name="T97" fmla="*/ 27 h 73"/>
                <a:gd name="T98" fmla="*/ 41 w 68"/>
                <a:gd name="T99" fmla="*/ 26 h 73"/>
                <a:gd name="T100" fmla="*/ 41 w 68"/>
                <a:gd name="T101" fmla="*/ 26 h 73"/>
                <a:gd name="T102" fmla="*/ 41 w 68"/>
                <a:gd name="T103" fmla="*/ 29 h 73"/>
                <a:gd name="T104" fmla="*/ 39 w 68"/>
                <a:gd name="T105" fmla="*/ 28 h 73"/>
                <a:gd name="T106" fmla="*/ 39 w 68"/>
                <a:gd name="T107" fmla="*/ 25 h 73"/>
                <a:gd name="T108" fmla="*/ 39 w 68"/>
                <a:gd name="T109"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 h="73">
                  <a:moveTo>
                    <a:pt x="39" y="25"/>
                  </a:moveTo>
                  <a:lnTo>
                    <a:pt x="39" y="25"/>
                  </a:lnTo>
                  <a:cubicBezTo>
                    <a:pt x="40" y="24"/>
                    <a:pt x="41" y="22"/>
                    <a:pt x="41" y="21"/>
                  </a:cubicBezTo>
                  <a:cubicBezTo>
                    <a:pt x="41" y="19"/>
                    <a:pt x="40" y="17"/>
                    <a:pt x="39" y="16"/>
                  </a:cubicBezTo>
                  <a:lnTo>
                    <a:pt x="41" y="16"/>
                  </a:lnTo>
                  <a:lnTo>
                    <a:pt x="40" y="16"/>
                  </a:lnTo>
                  <a:cubicBezTo>
                    <a:pt x="40" y="15"/>
                    <a:pt x="39" y="14"/>
                    <a:pt x="38" y="13"/>
                  </a:cubicBezTo>
                  <a:cubicBezTo>
                    <a:pt x="38" y="13"/>
                    <a:pt x="38" y="12"/>
                    <a:pt x="37" y="12"/>
                  </a:cubicBezTo>
                  <a:cubicBezTo>
                    <a:pt x="38" y="12"/>
                    <a:pt x="38" y="12"/>
                    <a:pt x="39" y="13"/>
                  </a:cubicBezTo>
                  <a:cubicBezTo>
                    <a:pt x="40" y="13"/>
                    <a:pt x="41" y="14"/>
                    <a:pt x="41" y="15"/>
                  </a:cubicBezTo>
                  <a:lnTo>
                    <a:pt x="42" y="15"/>
                  </a:lnTo>
                  <a:lnTo>
                    <a:pt x="42" y="1"/>
                  </a:lnTo>
                  <a:lnTo>
                    <a:pt x="41" y="2"/>
                  </a:lnTo>
                  <a:cubicBezTo>
                    <a:pt x="41" y="2"/>
                    <a:pt x="40" y="3"/>
                    <a:pt x="39" y="4"/>
                  </a:cubicBezTo>
                  <a:cubicBezTo>
                    <a:pt x="38" y="4"/>
                    <a:pt x="38" y="5"/>
                    <a:pt x="37" y="5"/>
                  </a:cubicBezTo>
                  <a:cubicBezTo>
                    <a:pt x="38" y="5"/>
                    <a:pt x="38" y="4"/>
                    <a:pt x="38" y="4"/>
                  </a:cubicBezTo>
                  <a:cubicBezTo>
                    <a:pt x="39" y="3"/>
                    <a:pt x="40" y="2"/>
                    <a:pt x="40" y="1"/>
                  </a:cubicBezTo>
                  <a:lnTo>
                    <a:pt x="41" y="0"/>
                  </a:lnTo>
                  <a:lnTo>
                    <a:pt x="27" y="0"/>
                  </a:lnTo>
                  <a:lnTo>
                    <a:pt x="28" y="1"/>
                  </a:lnTo>
                  <a:cubicBezTo>
                    <a:pt x="28" y="2"/>
                    <a:pt x="29" y="3"/>
                    <a:pt x="30" y="4"/>
                  </a:cubicBezTo>
                  <a:cubicBezTo>
                    <a:pt x="30" y="4"/>
                    <a:pt x="30" y="5"/>
                    <a:pt x="31" y="5"/>
                  </a:cubicBezTo>
                  <a:cubicBezTo>
                    <a:pt x="30" y="5"/>
                    <a:pt x="30" y="4"/>
                    <a:pt x="29" y="4"/>
                  </a:cubicBezTo>
                  <a:cubicBezTo>
                    <a:pt x="28" y="3"/>
                    <a:pt x="27" y="2"/>
                    <a:pt x="27" y="2"/>
                  </a:cubicBezTo>
                  <a:lnTo>
                    <a:pt x="26" y="1"/>
                  </a:lnTo>
                  <a:lnTo>
                    <a:pt x="26" y="15"/>
                  </a:lnTo>
                  <a:lnTo>
                    <a:pt x="27" y="15"/>
                  </a:lnTo>
                  <a:cubicBezTo>
                    <a:pt x="27" y="14"/>
                    <a:pt x="28" y="13"/>
                    <a:pt x="29" y="13"/>
                  </a:cubicBezTo>
                  <a:cubicBezTo>
                    <a:pt x="30" y="12"/>
                    <a:pt x="30" y="12"/>
                    <a:pt x="31" y="12"/>
                  </a:cubicBezTo>
                  <a:cubicBezTo>
                    <a:pt x="30" y="12"/>
                    <a:pt x="30" y="13"/>
                    <a:pt x="30" y="13"/>
                  </a:cubicBezTo>
                  <a:cubicBezTo>
                    <a:pt x="29" y="14"/>
                    <a:pt x="28" y="15"/>
                    <a:pt x="28" y="16"/>
                  </a:cubicBezTo>
                  <a:lnTo>
                    <a:pt x="27" y="16"/>
                  </a:lnTo>
                  <a:lnTo>
                    <a:pt x="29" y="16"/>
                  </a:lnTo>
                  <a:cubicBezTo>
                    <a:pt x="28" y="17"/>
                    <a:pt x="27" y="19"/>
                    <a:pt x="27" y="21"/>
                  </a:cubicBezTo>
                  <a:cubicBezTo>
                    <a:pt x="27" y="22"/>
                    <a:pt x="28" y="24"/>
                    <a:pt x="29" y="25"/>
                  </a:cubicBezTo>
                  <a:lnTo>
                    <a:pt x="29" y="25"/>
                  </a:lnTo>
                  <a:lnTo>
                    <a:pt x="29" y="28"/>
                  </a:lnTo>
                  <a:lnTo>
                    <a:pt x="27" y="29"/>
                  </a:lnTo>
                  <a:lnTo>
                    <a:pt x="27" y="26"/>
                  </a:lnTo>
                  <a:lnTo>
                    <a:pt x="27" y="26"/>
                  </a:lnTo>
                  <a:cubicBezTo>
                    <a:pt x="25" y="26"/>
                    <a:pt x="23" y="26"/>
                    <a:pt x="21" y="27"/>
                  </a:cubicBezTo>
                  <a:cubicBezTo>
                    <a:pt x="9" y="30"/>
                    <a:pt x="0" y="36"/>
                    <a:pt x="6" y="51"/>
                  </a:cubicBezTo>
                  <a:cubicBezTo>
                    <a:pt x="7" y="56"/>
                    <a:pt x="10" y="61"/>
                    <a:pt x="12" y="66"/>
                  </a:cubicBezTo>
                  <a:lnTo>
                    <a:pt x="12" y="73"/>
                  </a:lnTo>
                  <a:cubicBezTo>
                    <a:pt x="12" y="73"/>
                    <a:pt x="28" y="73"/>
                    <a:pt x="34" y="73"/>
                  </a:cubicBezTo>
                  <a:cubicBezTo>
                    <a:pt x="40" y="73"/>
                    <a:pt x="56" y="73"/>
                    <a:pt x="56" y="73"/>
                  </a:cubicBezTo>
                  <a:lnTo>
                    <a:pt x="56" y="66"/>
                  </a:lnTo>
                  <a:cubicBezTo>
                    <a:pt x="58" y="61"/>
                    <a:pt x="61" y="56"/>
                    <a:pt x="62" y="51"/>
                  </a:cubicBezTo>
                  <a:cubicBezTo>
                    <a:pt x="68" y="36"/>
                    <a:pt x="60" y="30"/>
                    <a:pt x="47" y="27"/>
                  </a:cubicBezTo>
                  <a:cubicBezTo>
                    <a:pt x="45" y="26"/>
                    <a:pt x="43" y="26"/>
                    <a:pt x="41" y="26"/>
                  </a:cubicBezTo>
                  <a:lnTo>
                    <a:pt x="41" y="26"/>
                  </a:lnTo>
                  <a:lnTo>
                    <a:pt x="41" y="29"/>
                  </a:lnTo>
                  <a:lnTo>
                    <a:pt x="39" y="28"/>
                  </a:lnTo>
                  <a:lnTo>
                    <a:pt x="39" y="25"/>
                  </a:lnTo>
                  <a:lnTo>
                    <a:pt x="39" y="2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4" name="Freeform 1702"/>
            <p:cNvSpPr>
              <a:spLocks/>
            </p:cNvSpPr>
            <p:nvPr userDrawn="1"/>
          </p:nvSpPr>
          <p:spPr bwMode="auto">
            <a:xfrm>
              <a:off x="372" y="208"/>
              <a:ext cx="0" cy="1"/>
            </a:xfrm>
            <a:custGeom>
              <a:avLst/>
              <a:gdLst>
                <a:gd name="T0" fmla="*/ 2 h 2"/>
                <a:gd name="T1" fmla="*/ 2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lnTo>
                    <a:pt x="0" y="2"/>
                  </a:lnTo>
                  <a:cubicBezTo>
                    <a:pt x="0" y="1"/>
                    <a:pt x="0" y="1"/>
                    <a:pt x="0" y="0"/>
                  </a:cubicBezTo>
                  <a:lnTo>
                    <a:pt x="0" y="0"/>
                  </a:lnTo>
                  <a:lnTo>
                    <a:pt x="0"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5" name="Freeform 1703"/>
            <p:cNvSpPr>
              <a:spLocks/>
            </p:cNvSpPr>
            <p:nvPr userDrawn="1"/>
          </p:nvSpPr>
          <p:spPr bwMode="auto">
            <a:xfrm>
              <a:off x="362" y="208"/>
              <a:ext cx="1" cy="2"/>
            </a:xfrm>
            <a:custGeom>
              <a:avLst/>
              <a:gdLst>
                <a:gd name="T0" fmla="*/ 1 w 3"/>
                <a:gd name="T1" fmla="*/ 2 h 5"/>
                <a:gd name="T2" fmla="*/ 1 w 3"/>
                <a:gd name="T3" fmla="*/ 2 h 5"/>
                <a:gd name="T4" fmla="*/ 2 w 3"/>
                <a:gd name="T5" fmla="*/ 5 h 5"/>
                <a:gd name="T6" fmla="*/ 3 w 3"/>
                <a:gd name="T7" fmla="*/ 3 h 5"/>
                <a:gd name="T8" fmla="*/ 0 w 3"/>
                <a:gd name="T9" fmla="*/ 0 h 5"/>
                <a:gd name="T10" fmla="*/ 0 w 3"/>
                <a:gd name="T11" fmla="*/ 1 h 5"/>
                <a:gd name="T12" fmla="*/ 1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2"/>
                  </a:moveTo>
                  <a:lnTo>
                    <a:pt x="1" y="2"/>
                  </a:lnTo>
                  <a:cubicBezTo>
                    <a:pt x="1" y="3"/>
                    <a:pt x="1" y="4"/>
                    <a:pt x="2" y="5"/>
                  </a:cubicBezTo>
                  <a:cubicBezTo>
                    <a:pt x="2" y="4"/>
                    <a:pt x="3" y="4"/>
                    <a:pt x="3" y="3"/>
                  </a:cubicBezTo>
                  <a:cubicBezTo>
                    <a:pt x="2" y="2"/>
                    <a:pt x="1" y="1"/>
                    <a:pt x="0" y="0"/>
                  </a:cubicBezTo>
                  <a:lnTo>
                    <a:pt x="0" y="1"/>
                  </a:lnTo>
                  <a:cubicBezTo>
                    <a:pt x="0" y="1"/>
                    <a:pt x="0" y="1"/>
                    <a:pt x="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6" name="Freeform 1704"/>
            <p:cNvSpPr>
              <a:spLocks/>
            </p:cNvSpPr>
            <p:nvPr userDrawn="1"/>
          </p:nvSpPr>
          <p:spPr bwMode="auto">
            <a:xfrm>
              <a:off x="361" y="205"/>
              <a:ext cx="2" cy="2"/>
            </a:xfrm>
            <a:custGeom>
              <a:avLst/>
              <a:gdLst>
                <a:gd name="T0" fmla="*/ 1 w 3"/>
                <a:gd name="T1" fmla="*/ 6 h 6"/>
                <a:gd name="T2" fmla="*/ 1 w 3"/>
                <a:gd name="T3" fmla="*/ 6 h 6"/>
                <a:gd name="T4" fmla="*/ 1 w 3"/>
                <a:gd name="T5" fmla="*/ 6 h 6"/>
                <a:gd name="T6" fmla="*/ 3 w 3"/>
                <a:gd name="T7" fmla="*/ 3 h 6"/>
                <a:gd name="T8" fmla="*/ 1 w 3"/>
                <a:gd name="T9" fmla="*/ 0 h 6"/>
                <a:gd name="T10" fmla="*/ 0 w 3"/>
                <a:gd name="T11" fmla="*/ 2 h 6"/>
                <a:gd name="T12" fmla="*/ 1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6"/>
                  </a:moveTo>
                  <a:lnTo>
                    <a:pt x="1" y="6"/>
                  </a:lnTo>
                  <a:lnTo>
                    <a:pt x="1" y="6"/>
                  </a:lnTo>
                  <a:cubicBezTo>
                    <a:pt x="2" y="5"/>
                    <a:pt x="3" y="4"/>
                    <a:pt x="3" y="3"/>
                  </a:cubicBezTo>
                  <a:cubicBezTo>
                    <a:pt x="2" y="2"/>
                    <a:pt x="2" y="1"/>
                    <a:pt x="1" y="0"/>
                  </a:cubicBezTo>
                  <a:lnTo>
                    <a:pt x="0" y="2"/>
                  </a:lnTo>
                  <a:cubicBezTo>
                    <a:pt x="0" y="3"/>
                    <a:pt x="0" y="5"/>
                    <a:pt x="1"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7" name="Freeform 1705"/>
            <p:cNvSpPr>
              <a:spLocks/>
            </p:cNvSpPr>
            <p:nvPr userDrawn="1"/>
          </p:nvSpPr>
          <p:spPr bwMode="auto">
            <a:xfrm>
              <a:off x="361" y="204"/>
              <a:ext cx="1" cy="1"/>
            </a:xfrm>
            <a:custGeom>
              <a:avLst/>
              <a:gdLst>
                <a:gd name="T0" fmla="*/ 0 w 1"/>
                <a:gd name="T1" fmla="*/ 2 h 2"/>
                <a:gd name="T2" fmla="*/ 0 w 1"/>
                <a:gd name="T3" fmla="*/ 2 h 2"/>
                <a:gd name="T4" fmla="*/ 1 w 1"/>
                <a:gd name="T5" fmla="*/ 1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lnTo>
                    <a:pt x="1" y="1"/>
                  </a:lnTo>
                  <a:lnTo>
                    <a:pt x="0" y="0"/>
                  </a:lnTo>
                  <a:cubicBezTo>
                    <a:pt x="0" y="0"/>
                    <a:pt x="0" y="1"/>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8" name="Freeform 1706"/>
            <p:cNvSpPr>
              <a:spLocks/>
            </p:cNvSpPr>
            <p:nvPr userDrawn="1"/>
          </p:nvSpPr>
          <p:spPr bwMode="auto">
            <a:xfrm>
              <a:off x="361" y="201"/>
              <a:ext cx="2" cy="3"/>
            </a:xfrm>
            <a:custGeom>
              <a:avLst/>
              <a:gdLst>
                <a:gd name="T0" fmla="*/ 0 w 3"/>
                <a:gd name="T1" fmla="*/ 5 h 6"/>
                <a:gd name="T2" fmla="*/ 0 w 3"/>
                <a:gd name="T3" fmla="*/ 5 h 6"/>
                <a:gd name="T4" fmla="*/ 1 w 3"/>
                <a:gd name="T5" fmla="*/ 6 h 6"/>
                <a:gd name="T6" fmla="*/ 3 w 3"/>
                <a:gd name="T7" fmla="*/ 2 h 6"/>
                <a:gd name="T8" fmla="*/ 2 w 3"/>
                <a:gd name="T9" fmla="*/ 0 h 6"/>
                <a:gd name="T10" fmla="*/ 0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0" y="5"/>
                  </a:moveTo>
                  <a:lnTo>
                    <a:pt x="0" y="5"/>
                  </a:lnTo>
                  <a:lnTo>
                    <a:pt x="1" y="6"/>
                  </a:lnTo>
                  <a:cubicBezTo>
                    <a:pt x="2" y="4"/>
                    <a:pt x="2" y="3"/>
                    <a:pt x="3" y="2"/>
                  </a:cubicBezTo>
                  <a:cubicBezTo>
                    <a:pt x="3" y="1"/>
                    <a:pt x="3" y="1"/>
                    <a:pt x="2" y="0"/>
                  </a:cubicBezTo>
                  <a:cubicBezTo>
                    <a:pt x="1" y="2"/>
                    <a:pt x="0" y="3"/>
                    <a:pt x="0"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9" name="Freeform 1707"/>
            <p:cNvSpPr>
              <a:spLocks/>
            </p:cNvSpPr>
            <p:nvPr userDrawn="1"/>
          </p:nvSpPr>
          <p:spPr bwMode="auto">
            <a:xfrm>
              <a:off x="363" y="200"/>
              <a:ext cx="1" cy="2"/>
            </a:xfrm>
            <a:custGeom>
              <a:avLst/>
              <a:gdLst>
                <a:gd name="T0" fmla="*/ 0 w 4"/>
                <a:gd name="T1" fmla="*/ 3 h 4"/>
                <a:gd name="T2" fmla="*/ 0 w 4"/>
                <a:gd name="T3" fmla="*/ 3 h 4"/>
                <a:gd name="T4" fmla="*/ 1 w 4"/>
                <a:gd name="T5" fmla="*/ 4 h 4"/>
                <a:gd name="T6" fmla="*/ 4 w 4"/>
                <a:gd name="T7" fmla="*/ 1 h 4"/>
                <a:gd name="T8" fmla="*/ 3 w 4"/>
                <a:gd name="T9" fmla="*/ 0 h 4"/>
                <a:gd name="T10" fmla="*/ 0 w 4"/>
                <a:gd name="T11" fmla="*/ 3 h 4"/>
                <a:gd name="T12" fmla="*/ 0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3"/>
                  </a:moveTo>
                  <a:lnTo>
                    <a:pt x="0" y="3"/>
                  </a:lnTo>
                  <a:lnTo>
                    <a:pt x="1" y="4"/>
                  </a:lnTo>
                  <a:cubicBezTo>
                    <a:pt x="1" y="3"/>
                    <a:pt x="2" y="2"/>
                    <a:pt x="4" y="1"/>
                  </a:cubicBezTo>
                  <a:lnTo>
                    <a:pt x="3" y="0"/>
                  </a:lnTo>
                  <a:cubicBezTo>
                    <a:pt x="2" y="1"/>
                    <a:pt x="1" y="2"/>
                    <a:pt x="0" y="3"/>
                  </a:cubicBez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0" name="Rectangle 1708"/>
            <p:cNvSpPr>
              <a:spLocks noChangeArrowheads="1"/>
            </p:cNvSpPr>
            <p:nvPr userDrawn="1"/>
          </p:nvSpPr>
          <p:spPr bwMode="auto">
            <a:xfrm>
              <a:off x="364" y="200"/>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1" name="Freeform 1709"/>
            <p:cNvSpPr>
              <a:spLocks/>
            </p:cNvSpPr>
            <p:nvPr userDrawn="1"/>
          </p:nvSpPr>
          <p:spPr bwMode="auto">
            <a:xfrm>
              <a:off x="364" y="199"/>
              <a:ext cx="3" cy="3"/>
            </a:xfrm>
            <a:custGeom>
              <a:avLst/>
              <a:gdLst>
                <a:gd name="T0" fmla="*/ 2 w 6"/>
                <a:gd name="T1" fmla="*/ 1 h 6"/>
                <a:gd name="T2" fmla="*/ 2 w 6"/>
                <a:gd name="T3" fmla="*/ 1 h 6"/>
                <a:gd name="T4" fmla="*/ 0 w 6"/>
                <a:gd name="T5" fmla="*/ 3 h 6"/>
                <a:gd name="T6" fmla="*/ 3 w 6"/>
                <a:gd name="T7" fmla="*/ 6 h 6"/>
                <a:gd name="T8" fmla="*/ 6 w 6"/>
                <a:gd name="T9" fmla="*/ 3 h 6"/>
                <a:gd name="T10" fmla="*/ 4 w 6"/>
                <a:gd name="T11" fmla="*/ 0 h 6"/>
                <a:gd name="T12" fmla="*/ 2 w 6"/>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2" y="1"/>
                  </a:moveTo>
                  <a:lnTo>
                    <a:pt x="2" y="1"/>
                  </a:lnTo>
                  <a:cubicBezTo>
                    <a:pt x="1" y="2"/>
                    <a:pt x="1" y="2"/>
                    <a:pt x="0" y="3"/>
                  </a:cubicBezTo>
                  <a:cubicBezTo>
                    <a:pt x="1" y="4"/>
                    <a:pt x="2" y="5"/>
                    <a:pt x="3" y="6"/>
                  </a:cubicBezTo>
                  <a:cubicBezTo>
                    <a:pt x="4" y="5"/>
                    <a:pt x="5" y="4"/>
                    <a:pt x="6" y="3"/>
                  </a:cubicBezTo>
                  <a:cubicBezTo>
                    <a:pt x="5" y="2"/>
                    <a:pt x="4" y="1"/>
                    <a:pt x="4" y="0"/>
                  </a:cubicBezTo>
                  <a:cubicBezTo>
                    <a:pt x="3" y="1"/>
                    <a:pt x="2"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2" name="Freeform 1710"/>
            <p:cNvSpPr>
              <a:spLocks/>
            </p:cNvSpPr>
            <p:nvPr userDrawn="1"/>
          </p:nvSpPr>
          <p:spPr bwMode="auto">
            <a:xfrm>
              <a:off x="366" y="199"/>
              <a:ext cx="2" cy="1"/>
            </a:xfrm>
            <a:custGeom>
              <a:avLst/>
              <a:gdLst>
                <a:gd name="T0" fmla="*/ 0 w 4"/>
                <a:gd name="T1" fmla="*/ 1 h 4"/>
                <a:gd name="T2" fmla="*/ 0 w 4"/>
                <a:gd name="T3" fmla="*/ 1 h 4"/>
                <a:gd name="T4" fmla="*/ 2 w 4"/>
                <a:gd name="T5" fmla="*/ 4 h 4"/>
                <a:gd name="T6" fmla="*/ 4 w 4"/>
                <a:gd name="T7" fmla="*/ 1 h 4"/>
                <a:gd name="T8" fmla="*/ 4 w 4"/>
                <a:gd name="T9" fmla="*/ 0 h 4"/>
                <a:gd name="T10" fmla="*/ 0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0" y="1"/>
                  </a:moveTo>
                  <a:lnTo>
                    <a:pt x="0" y="1"/>
                  </a:lnTo>
                  <a:cubicBezTo>
                    <a:pt x="1" y="2"/>
                    <a:pt x="1" y="3"/>
                    <a:pt x="2" y="4"/>
                  </a:cubicBezTo>
                  <a:cubicBezTo>
                    <a:pt x="3" y="3"/>
                    <a:pt x="4" y="2"/>
                    <a:pt x="4" y="1"/>
                  </a:cubicBezTo>
                  <a:lnTo>
                    <a:pt x="4" y="0"/>
                  </a:lnTo>
                  <a:cubicBezTo>
                    <a:pt x="3" y="0"/>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3" name="Freeform 1711"/>
            <p:cNvSpPr>
              <a:spLocks/>
            </p:cNvSpPr>
            <p:nvPr userDrawn="1"/>
          </p:nvSpPr>
          <p:spPr bwMode="auto">
            <a:xfrm>
              <a:off x="367" y="200"/>
              <a:ext cx="2" cy="2"/>
            </a:xfrm>
            <a:custGeom>
              <a:avLst/>
              <a:gdLst>
                <a:gd name="T0" fmla="*/ 3 w 4"/>
                <a:gd name="T1" fmla="*/ 0 h 6"/>
                <a:gd name="T2" fmla="*/ 3 w 4"/>
                <a:gd name="T3" fmla="*/ 0 h 6"/>
                <a:gd name="T4" fmla="*/ 0 w 4"/>
                <a:gd name="T5" fmla="*/ 2 h 6"/>
                <a:gd name="T6" fmla="*/ 3 w 4"/>
                <a:gd name="T7" fmla="*/ 6 h 6"/>
                <a:gd name="T8" fmla="*/ 4 w 4"/>
                <a:gd name="T9" fmla="*/ 5 h 6"/>
                <a:gd name="T10" fmla="*/ 3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3" y="0"/>
                  </a:moveTo>
                  <a:lnTo>
                    <a:pt x="3" y="0"/>
                  </a:lnTo>
                  <a:cubicBezTo>
                    <a:pt x="2" y="1"/>
                    <a:pt x="1" y="2"/>
                    <a:pt x="0" y="2"/>
                  </a:cubicBezTo>
                  <a:cubicBezTo>
                    <a:pt x="1" y="3"/>
                    <a:pt x="2" y="5"/>
                    <a:pt x="3" y="6"/>
                  </a:cubicBezTo>
                  <a:lnTo>
                    <a:pt x="4" y="5"/>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4" name="Freeform 1712"/>
            <p:cNvSpPr>
              <a:spLocks/>
            </p:cNvSpPr>
            <p:nvPr userDrawn="1"/>
          </p:nvSpPr>
          <p:spPr bwMode="auto">
            <a:xfrm>
              <a:off x="368" y="202"/>
              <a:ext cx="1" cy="1"/>
            </a:xfrm>
            <a:custGeom>
              <a:avLst/>
              <a:gdLst>
                <a:gd name="T0" fmla="*/ 1 w 1"/>
                <a:gd name="T1" fmla="*/ 0 h 1"/>
                <a:gd name="T2" fmla="*/ 1 w 1"/>
                <a:gd name="T3" fmla="*/ 0 h 1"/>
                <a:gd name="T4" fmla="*/ 0 w 1"/>
                <a:gd name="T5" fmla="*/ 0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0"/>
                  </a:lnTo>
                  <a:lnTo>
                    <a:pt x="1"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5" name="Freeform 1713"/>
            <p:cNvSpPr>
              <a:spLocks/>
            </p:cNvSpPr>
            <p:nvPr userDrawn="1"/>
          </p:nvSpPr>
          <p:spPr bwMode="auto">
            <a:xfrm>
              <a:off x="367" y="203"/>
              <a:ext cx="2" cy="2"/>
            </a:xfrm>
            <a:custGeom>
              <a:avLst/>
              <a:gdLst>
                <a:gd name="T0" fmla="*/ 4 w 5"/>
                <a:gd name="T1" fmla="*/ 1 h 6"/>
                <a:gd name="T2" fmla="*/ 4 w 5"/>
                <a:gd name="T3" fmla="*/ 1 h 6"/>
                <a:gd name="T4" fmla="*/ 3 w 5"/>
                <a:gd name="T5" fmla="*/ 0 h 6"/>
                <a:gd name="T6" fmla="*/ 0 w 5"/>
                <a:gd name="T7" fmla="*/ 3 h 6"/>
                <a:gd name="T8" fmla="*/ 3 w 5"/>
                <a:gd name="T9" fmla="*/ 6 h 6"/>
                <a:gd name="T10" fmla="*/ 5 w 5"/>
                <a:gd name="T11" fmla="*/ 3 h 6"/>
                <a:gd name="T12" fmla="*/ 4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1"/>
                  </a:moveTo>
                  <a:lnTo>
                    <a:pt x="4" y="1"/>
                  </a:lnTo>
                  <a:cubicBezTo>
                    <a:pt x="4" y="1"/>
                    <a:pt x="3" y="0"/>
                    <a:pt x="3" y="0"/>
                  </a:cubicBezTo>
                  <a:cubicBezTo>
                    <a:pt x="2" y="1"/>
                    <a:pt x="1" y="2"/>
                    <a:pt x="0" y="3"/>
                  </a:cubicBezTo>
                  <a:cubicBezTo>
                    <a:pt x="1" y="4"/>
                    <a:pt x="2" y="5"/>
                    <a:pt x="3" y="6"/>
                  </a:cubicBezTo>
                  <a:cubicBezTo>
                    <a:pt x="3" y="5"/>
                    <a:pt x="4" y="4"/>
                    <a:pt x="5" y="3"/>
                  </a:cubicBezTo>
                  <a:lnTo>
                    <a:pt x="4"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6" name="Freeform 1714"/>
            <p:cNvSpPr>
              <a:spLocks/>
            </p:cNvSpPr>
            <p:nvPr userDrawn="1"/>
          </p:nvSpPr>
          <p:spPr bwMode="auto">
            <a:xfrm>
              <a:off x="368" y="205"/>
              <a:ext cx="2" cy="2"/>
            </a:xfrm>
            <a:custGeom>
              <a:avLst/>
              <a:gdLst>
                <a:gd name="T0" fmla="*/ 2 w 3"/>
                <a:gd name="T1" fmla="*/ 0 h 5"/>
                <a:gd name="T2" fmla="*/ 2 w 3"/>
                <a:gd name="T3" fmla="*/ 0 h 5"/>
                <a:gd name="T4" fmla="*/ 0 w 3"/>
                <a:gd name="T5" fmla="*/ 2 h 5"/>
                <a:gd name="T6" fmla="*/ 3 w 3"/>
                <a:gd name="T7" fmla="*/ 5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2" y="0"/>
                  </a:lnTo>
                  <a:cubicBezTo>
                    <a:pt x="1" y="1"/>
                    <a:pt x="1" y="1"/>
                    <a:pt x="0" y="2"/>
                  </a:cubicBezTo>
                  <a:cubicBezTo>
                    <a:pt x="1" y="3"/>
                    <a:pt x="2" y="4"/>
                    <a:pt x="3" y="5"/>
                  </a:cubicBez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7" name="Freeform 1715"/>
            <p:cNvSpPr>
              <a:spLocks/>
            </p:cNvSpPr>
            <p:nvPr userDrawn="1"/>
          </p:nvSpPr>
          <p:spPr bwMode="auto">
            <a:xfrm>
              <a:off x="368" y="207"/>
              <a:ext cx="2" cy="3"/>
            </a:xfrm>
            <a:custGeom>
              <a:avLst/>
              <a:gdLst>
                <a:gd name="T0" fmla="*/ 3 w 4"/>
                <a:gd name="T1" fmla="*/ 0 h 5"/>
                <a:gd name="T2" fmla="*/ 3 w 4"/>
                <a:gd name="T3" fmla="*/ 0 h 5"/>
                <a:gd name="T4" fmla="*/ 3 w 4"/>
                <a:gd name="T5" fmla="*/ 0 h 5"/>
                <a:gd name="T6" fmla="*/ 0 w 4"/>
                <a:gd name="T7" fmla="*/ 2 h 5"/>
                <a:gd name="T8" fmla="*/ 3 w 4"/>
                <a:gd name="T9" fmla="*/ 5 h 5"/>
                <a:gd name="T10" fmla="*/ 3 w 4"/>
                <a:gd name="T11" fmla="*/ 4 h 5"/>
                <a:gd name="T12" fmla="*/ 3 w 4"/>
                <a:gd name="T13" fmla="*/ 4 h 5"/>
                <a:gd name="T14" fmla="*/ 4 w 4"/>
                <a:gd name="T15" fmla="*/ 4 h 5"/>
                <a:gd name="T16" fmla="*/ 3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0"/>
                  </a:moveTo>
                  <a:lnTo>
                    <a:pt x="3" y="0"/>
                  </a:lnTo>
                  <a:lnTo>
                    <a:pt x="3" y="0"/>
                  </a:lnTo>
                  <a:cubicBezTo>
                    <a:pt x="2" y="0"/>
                    <a:pt x="1" y="1"/>
                    <a:pt x="0" y="2"/>
                  </a:cubicBezTo>
                  <a:cubicBezTo>
                    <a:pt x="1" y="3"/>
                    <a:pt x="2" y="4"/>
                    <a:pt x="3" y="5"/>
                  </a:cubicBezTo>
                  <a:lnTo>
                    <a:pt x="3" y="4"/>
                  </a:lnTo>
                  <a:lnTo>
                    <a:pt x="3" y="4"/>
                  </a:lnTo>
                  <a:lnTo>
                    <a:pt x="4" y="4"/>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8" name="Freeform 1716"/>
            <p:cNvSpPr>
              <a:spLocks/>
            </p:cNvSpPr>
            <p:nvPr userDrawn="1"/>
          </p:nvSpPr>
          <p:spPr bwMode="auto">
            <a:xfrm>
              <a:off x="370" y="210"/>
              <a:ext cx="0" cy="0"/>
            </a:xfrm>
            <a:custGeom>
              <a:avLst/>
              <a:gdLst>
                <a:gd name="T0" fmla="*/ 1 h 2"/>
                <a:gd name="T1" fmla="*/ 1 h 2"/>
                <a:gd name="T2" fmla="*/ 2 h 2"/>
                <a:gd name="T3" fmla="*/ 0 h 2"/>
                <a:gd name="T4" fmla="*/ 1 h 2"/>
              </a:gdLst>
              <a:ahLst/>
              <a:cxnLst>
                <a:cxn ang="0">
                  <a:pos x="0" y="T0"/>
                </a:cxn>
                <a:cxn ang="0">
                  <a:pos x="0" y="T1"/>
                </a:cxn>
                <a:cxn ang="0">
                  <a:pos x="0" y="T2"/>
                </a:cxn>
                <a:cxn ang="0">
                  <a:pos x="0" y="T3"/>
                </a:cxn>
                <a:cxn ang="0">
                  <a:pos x="0" y="T4"/>
                </a:cxn>
              </a:cxnLst>
              <a:rect l="0" t="0" r="r" b="b"/>
              <a:pathLst>
                <a:path h="2">
                  <a:moveTo>
                    <a:pt x="0" y="1"/>
                  </a:moveTo>
                  <a:lnTo>
                    <a:pt x="0" y="1"/>
                  </a:lnTo>
                  <a:cubicBezTo>
                    <a:pt x="0" y="1"/>
                    <a:pt x="0" y="1"/>
                    <a:pt x="0" y="2"/>
                  </a:cubicBezTo>
                  <a:cubicBezTo>
                    <a:pt x="0" y="1"/>
                    <a:pt x="0" y="1"/>
                    <a:pt x="0" y="0"/>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9" name="Freeform 1717"/>
            <p:cNvSpPr>
              <a:spLocks/>
            </p:cNvSpPr>
            <p:nvPr userDrawn="1"/>
          </p:nvSpPr>
          <p:spPr bwMode="auto">
            <a:xfrm>
              <a:off x="365" y="214"/>
              <a:ext cx="1" cy="0"/>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1" y="0"/>
                  </a:cubicBez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0" name="Freeform 1718"/>
            <p:cNvSpPr>
              <a:spLocks/>
            </p:cNvSpPr>
            <p:nvPr userDrawn="1"/>
          </p:nvSpPr>
          <p:spPr bwMode="auto">
            <a:xfrm>
              <a:off x="363" y="213"/>
              <a:ext cx="2" cy="1"/>
            </a:xfrm>
            <a:custGeom>
              <a:avLst/>
              <a:gdLst>
                <a:gd name="T0" fmla="*/ 4 w 4"/>
                <a:gd name="T1" fmla="*/ 2 h 3"/>
                <a:gd name="T2" fmla="*/ 4 w 4"/>
                <a:gd name="T3" fmla="*/ 2 h 3"/>
                <a:gd name="T4" fmla="*/ 0 w 4"/>
                <a:gd name="T5" fmla="*/ 0 h 3"/>
                <a:gd name="T6" fmla="*/ 2 w 4"/>
                <a:gd name="T7" fmla="*/ 3 h 3"/>
                <a:gd name="T8" fmla="*/ 3 w 4"/>
                <a:gd name="T9" fmla="*/ 3 h 3"/>
                <a:gd name="T10" fmla="*/ 3 w 4"/>
                <a:gd name="T11" fmla="*/ 3 h 3"/>
                <a:gd name="T12" fmla="*/ 4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2"/>
                  </a:moveTo>
                  <a:lnTo>
                    <a:pt x="4" y="2"/>
                  </a:lnTo>
                  <a:cubicBezTo>
                    <a:pt x="2" y="1"/>
                    <a:pt x="1" y="0"/>
                    <a:pt x="0" y="0"/>
                  </a:cubicBezTo>
                  <a:cubicBezTo>
                    <a:pt x="1" y="1"/>
                    <a:pt x="1" y="2"/>
                    <a:pt x="2" y="3"/>
                  </a:cubicBezTo>
                  <a:lnTo>
                    <a:pt x="3" y="3"/>
                  </a:lnTo>
                  <a:lnTo>
                    <a:pt x="3" y="3"/>
                  </a:lnTo>
                  <a:cubicBezTo>
                    <a:pt x="3" y="3"/>
                    <a:pt x="3" y="2"/>
                    <a:pt x="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1" name="Freeform 1719"/>
            <p:cNvSpPr>
              <a:spLocks/>
            </p:cNvSpPr>
            <p:nvPr userDrawn="1"/>
          </p:nvSpPr>
          <p:spPr bwMode="auto">
            <a:xfrm>
              <a:off x="363" y="210"/>
              <a:ext cx="1" cy="2"/>
            </a:xfrm>
            <a:custGeom>
              <a:avLst/>
              <a:gdLst>
                <a:gd name="T0" fmla="*/ 2 w 4"/>
                <a:gd name="T1" fmla="*/ 5 h 6"/>
                <a:gd name="T2" fmla="*/ 2 w 4"/>
                <a:gd name="T3" fmla="*/ 5 h 6"/>
                <a:gd name="T4" fmla="*/ 2 w 4"/>
                <a:gd name="T5" fmla="*/ 6 h 6"/>
                <a:gd name="T6" fmla="*/ 4 w 4"/>
                <a:gd name="T7" fmla="*/ 2 h 6"/>
                <a:gd name="T8" fmla="*/ 1 w 4"/>
                <a:gd name="T9" fmla="*/ 0 h 6"/>
                <a:gd name="T10" fmla="*/ 0 w 4"/>
                <a:gd name="T11" fmla="*/ 2 h 6"/>
                <a:gd name="T12" fmla="*/ 2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5"/>
                  </a:moveTo>
                  <a:lnTo>
                    <a:pt x="2" y="5"/>
                  </a:lnTo>
                  <a:lnTo>
                    <a:pt x="2" y="6"/>
                  </a:lnTo>
                  <a:cubicBezTo>
                    <a:pt x="3" y="4"/>
                    <a:pt x="3" y="3"/>
                    <a:pt x="4" y="2"/>
                  </a:cubicBezTo>
                  <a:cubicBezTo>
                    <a:pt x="3" y="1"/>
                    <a:pt x="2" y="1"/>
                    <a:pt x="1" y="0"/>
                  </a:cubicBezTo>
                  <a:cubicBezTo>
                    <a:pt x="1" y="0"/>
                    <a:pt x="1" y="1"/>
                    <a:pt x="0" y="2"/>
                  </a:cubicBezTo>
                  <a:cubicBezTo>
                    <a:pt x="1" y="3"/>
                    <a:pt x="1" y="4"/>
                    <a:pt x="2"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2" name="Freeform 1720"/>
            <p:cNvSpPr>
              <a:spLocks/>
            </p:cNvSpPr>
            <p:nvPr userDrawn="1"/>
          </p:nvSpPr>
          <p:spPr bwMode="auto">
            <a:xfrm>
              <a:off x="369" y="198"/>
              <a:ext cx="2" cy="10"/>
            </a:xfrm>
            <a:custGeom>
              <a:avLst/>
              <a:gdLst>
                <a:gd name="T0" fmla="*/ 2 w 5"/>
                <a:gd name="T1" fmla="*/ 0 h 22"/>
                <a:gd name="T2" fmla="*/ 2 w 5"/>
                <a:gd name="T3" fmla="*/ 0 h 22"/>
                <a:gd name="T4" fmla="*/ 0 w 5"/>
                <a:gd name="T5" fmla="*/ 1 h 22"/>
                <a:gd name="T6" fmla="*/ 4 w 5"/>
                <a:gd name="T7" fmla="*/ 22 h 22"/>
                <a:gd name="T8" fmla="*/ 4 w 5"/>
                <a:gd name="T9" fmla="*/ 21 h 22"/>
                <a:gd name="T10" fmla="*/ 4 w 5"/>
                <a:gd name="T11" fmla="*/ 21 h 22"/>
                <a:gd name="T12" fmla="*/ 5 w 5"/>
                <a:gd name="T13" fmla="*/ 22 h 22"/>
                <a:gd name="T14" fmla="*/ 2 w 5"/>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2">
                  <a:moveTo>
                    <a:pt x="2" y="0"/>
                  </a:moveTo>
                  <a:lnTo>
                    <a:pt x="2" y="0"/>
                  </a:lnTo>
                  <a:cubicBezTo>
                    <a:pt x="1" y="0"/>
                    <a:pt x="0" y="0"/>
                    <a:pt x="0" y="1"/>
                  </a:cubicBezTo>
                  <a:lnTo>
                    <a:pt x="4" y="22"/>
                  </a:lnTo>
                  <a:cubicBezTo>
                    <a:pt x="4" y="21"/>
                    <a:pt x="4" y="21"/>
                    <a:pt x="4" y="21"/>
                  </a:cubicBezTo>
                  <a:lnTo>
                    <a:pt x="4" y="21"/>
                  </a:lnTo>
                  <a:cubicBezTo>
                    <a:pt x="4" y="21"/>
                    <a:pt x="5" y="21"/>
                    <a:pt x="5" y="22"/>
                  </a:cubicBez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3" name="Freeform 1721"/>
            <p:cNvSpPr>
              <a:spLocks/>
            </p:cNvSpPr>
            <p:nvPr userDrawn="1"/>
          </p:nvSpPr>
          <p:spPr bwMode="auto">
            <a:xfrm>
              <a:off x="366" y="201"/>
              <a:ext cx="2" cy="3"/>
            </a:xfrm>
            <a:custGeom>
              <a:avLst/>
              <a:gdLst>
                <a:gd name="T0" fmla="*/ 3 w 5"/>
                <a:gd name="T1" fmla="*/ 0 h 6"/>
                <a:gd name="T2" fmla="*/ 3 w 5"/>
                <a:gd name="T3" fmla="*/ 0 h 6"/>
                <a:gd name="T4" fmla="*/ 0 w 5"/>
                <a:gd name="T5" fmla="*/ 3 h 6"/>
                <a:gd name="T6" fmla="*/ 3 w 5"/>
                <a:gd name="T7" fmla="*/ 6 h 6"/>
                <a:gd name="T8" fmla="*/ 5 w 5"/>
                <a:gd name="T9" fmla="*/ 3 h 6"/>
                <a:gd name="T10" fmla="*/ 3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3" y="0"/>
                  </a:moveTo>
                  <a:lnTo>
                    <a:pt x="3" y="0"/>
                  </a:lnTo>
                  <a:cubicBezTo>
                    <a:pt x="2" y="1"/>
                    <a:pt x="1" y="2"/>
                    <a:pt x="0" y="3"/>
                  </a:cubicBezTo>
                  <a:cubicBezTo>
                    <a:pt x="1" y="4"/>
                    <a:pt x="2" y="5"/>
                    <a:pt x="3" y="6"/>
                  </a:cubicBezTo>
                  <a:cubicBezTo>
                    <a:pt x="3" y="5"/>
                    <a:pt x="4" y="4"/>
                    <a:pt x="5" y="3"/>
                  </a:cubicBezTo>
                  <a:cubicBezTo>
                    <a:pt x="5" y="2"/>
                    <a:pt x="4"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4" name="Freeform 1722"/>
            <p:cNvSpPr>
              <a:spLocks/>
            </p:cNvSpPr>
            <p:nvPr userDrawn="1"/>
          </p:nvSpPr>
          <p:spPr bwMode="auto">
            <a:xfrm>
              <a:off x="363" y="200"/>
              <a:ext cx="2" cy="4"/>
            </a:xfrm>
            <a:custGeom>
              <a:avLst/>
              <a:gdLst>
                <a:gd name="T0" fmla="*/ 3 w 5"/>
                <a:gd name="T1" fmla="*/ 7 h 7"/>
                <a:gd name="T2" fmla="*/ 3 w 5"/>
                <a:gd name="T3" fmla="*/ 7 h 7"/>
                <a:gd name="T4" fmla="*/ 5 w 5"/>
                <a:gd name="T5" fmla="*/ 4 h 7"/>
                <a:gd name="T6" fmla="*/ 3 w 5"/>
                <a:gd name="T7" fmla="*/ 0 h 7"/>
                <a:gd name="T8" fmla="*/ 0 w 5"/>
                <a:gd name="T9" fmla="*/ 4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4" y="6"/>
                    <a:pt x="4" y="5"/>
                    <a:pt x="5" y="4"/>
                  </a:cubicBezTo>
                  <a:cubicBezTo>
                    <a:pt x="4" y="3"/>
                    <a:pt x="4" y="1"/>
                    <a:pt x="3" y="0"/>
                  </a:cubicBezTo>
                  <a:cubicBezTo>
                    <a:pt x="2" y="2"/>
                    <a:pt x="1" y="3"/>
                    <a:pt x="0" y="4"/>
                  </a:cubicBezTo>
                  <a:cubicBezTo>
                    <a:pt x="1" y="5"/>
                    <a:pt x="2"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5" name="Freeform 1723"/>
            <p:cNvSpPr>
              <a:spLocks/>
            </p:cNvSpPr>
            <p:nvPr userDrawn="1"/>
          </p:nvSpPr>
          <p:spPr bwMode="auto">
            <a:xfrm>
              <a:off x="364" y="202"/>
              <a:ext cx="3" cy="3"/>
            </a:xfrm>
            <a:custGeom>
              <a:avLst/>
              <a:gdLst>
                <a:gd name="T0" fmla="*/ 3 w 5"/>
                <a:gd name="T1" fmla="*/ 7 h 7"/>
                <a:gd name="T2" fmla="*/ 3 w 5"/>
                <a:gd name="T3" fmla="*/ 7 h 7"/>
                <a:gd name="T4" fmla="*/ 5 w 5"/>
                <a:gd name="T5" fmla="*/ 4 h 7"/>
                <a:gd name="T6" fmla="*/ 3 w 5"/>
                <a:gd name="T7" fmla="*/ 0 h 7"/>
                <a:gd name="T8" fmla="*/ 0 w 5"/>
                <a:gd name="T9" fmla="*/ 4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3" y="6"/>
                    <a:pt x="4" y="5"/>
                    <a:pt x="5" y="4"/>
                  </a:cubicBezTo>
                  <a:cubicBezTo>
                    <a:pt x="4" y="3"/>
                    <a:pt x="3" y="1"/>
                    <a:pt x="3" y="0"/>
                  </a:cubicBezTo>
                  <a:cubicBezTo>
                    <a:pt x="2" y="2"/>
                    <a:pt x="1" y="3"/>
                    <a:pt x="0" y="4"/>
                  </a:cubicBezTo>
                  <a:cubicBezTo>
                    <a:pt x="1" y="5"/>
                    <a:pt x="2"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6" name="Freeform 1724"/>
            <p:cNvSpPr>
              <a:spLocks/>
            </p:cNvSpPr>
            <p:nvPr userDrawn="1"/>
          </p:nvSpPr>
          <p:spPr bwMode="auto">
            <a:xfrm>
              <a:off x="366" y="204"/>
              <a:ext cx="2" cy="3"/>
            </a:xfrm>
            <a:custGeom>
              <a:avLst/>
              <a:gdLst>
                <a:gd name="T0" fmla="*/ 3 w 5"/>
                <a:gd name="T1" fmla="*/ 6 h 6"/>
                <a:gd name="T2" fmla="*/ 3 w 5"/>
                <a:gd name="T3" fmla="*/ 6 h 6"/>
                <a:gd name="T4" fmla="*/ 5 w 5"/>
                <a:gd name="T5" fmla="*/ 3 h 6"/>
                <a:gd name="T6" fmla="*/ 3 w 5"/>
                <a:gd name="T7" fmla="*/ 0 h 6"/>
                <a:gd name="T8" fmla="*/ 0 w 5"/>
                <a:gd name="T9" fmla="*/ 3 h 6"/>
                <a:gd name="T10" fmla="*/ 3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3" y="6"/>
                  </a:moveTo>
                  <a:lnTo>
                    <a:pt x="3" y="6"/>
                  </a:lnTo>
                  <a:cubicBezTo>
                    <a:pt x="3" y="5"/>
                    <a:pt x="4" y="4"/>
                    <a:pt x="5" y="3"/>
                  </a:cubicBezTo>
                  <a:cubicBezTo>
                    <a:pt x="4" y="2"/>
                    <a:pt x="3" y="1"/>
                    <a:pt x="3" y="0"/>
                  </a:cubicBezTo>
                  <a:cubicBezTo>
                    <a:pt x="2" y="1"/>
                    <a:pt x="1" y="2"/>
                    <a:pt x="0" y="3"/>
                  </a:cubicBezTo>
                  <a:cubicBezTo>
                    <a:pt x="1" y="4"/>
                    <a:pt x="2"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7" name="Freeform 1725"/>
            <p:cNvSpPr>
              <a:spLocks/>
            </p:cNvSpPr>
            <p:nvPr userDrawn="1"/>
          </p:nvSpPr>
          <p:spPr bwMode="auto">
            <a:xfrm>
              <a:off x="367" y="206"/>
              <a:ext cx="2" cy="2"/>
            </a:xfrm>
            <a:custGeom>
              <a:avLst/>
              <a:gdLst>
                <a:gd name="T0" fmla="*/ 3 w 5"/>
                <a:gd name="T1" fmla="*/ 5 h 5"/>
                <a:gd name="T2" fmla="*/ 3 w 5"/>
                <a:gd name="T3" fmla="*/ 5 h 5"/>
                <a:gd name="T4" fmla="*/ 5 w 5"/>
                <a:gd name="T5" fmla="*/ 2 h 5"/>
                <a:gd name="T6" fmla="*/ 3 w 5"/>
                <a:gd name="T7" fmla="*/ 0 h 5"/>
                <a:gd name="T8" fmla="*/ 0 w 5"/>
                <a:gd name="T9" fmla="*/ 3 h 5"/>
                <a:gd name="T10" fmla="*/ 3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3" y="5"/>
                  </a:moveTo>
                  <a:lnTo>
                    <a:pt x="3" y="5"/>
                  </a:lnTo>
                  <a:cubicBezTo>
                    <a:pt x="3" y="4"/>
                    <a:pt x="4" y="3"/>
                    <a:pt x="5" y="2"/>
                  </a:cubicBezTo>
                  <a:cubicBezTo>
                    <a:pt x="4" y="1"/>
                    <a:pt x="3" y="0"/>
                    <a:pt x="3" y="0"/>
                  </a:cubicBezTo>
                  <a:cubicBezTo>
                    <a:pt x="2" y="1"/>
                    <a:pt x="1" y="2"/>
                    <a:pt x="0" y="3"/>
                  </a:cubicBezTo>
                  <a:cubicBezTo>
                    <a:pt x="1" y="3"/>
                    <a:pt x="2" y="4"/>
                    <a:pt x="3"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8" name="Freeform 1726"/>
            <p:cNvSpPr>
              <a:spLocks/>
            </p:cNvSpPr>
            <p:nvPr userDrawn="1"/>
          </p:nvSpPr>
          <p:spPr bwMode="auto">
            <a:xfrm>
              <a:off x="362" y="202"/>
              <a:ext cx="2" cy="4"/>
            </a:xfrm>
            <a:custGeom>
              <a:avLst/>
              <a:gdLst>
                <a:gd name="T0" fmla="*/ 3 w 5"/>
                <a:gd name="T1" fmla="*/ 8 h 8"/>
                <a:gd name="T2" fmla="*/ 3 w 5"/>
                <a:gd name="T3" fmla="*/ 8 h 8"/>
                <a:gd name="T4" fmla="*/ 5 w 5"/>
                <a:gd name="T5" fmla="*/ 4 h 8"/>
                <a:gd name="T6" fmla="*/ 3 w 5"/>
                <a:gd name="T7" fmla="*/ 0 h 8"/>
                <a:gd name="T8" fmla="*/ 0 w 5"/>
                <a:gd name="T9" fmla="*/ 4 h 8"/>
                <a:gd name="T10" fmla="*/ 3 w 5"/>
                <a:gd name="T11" fmla="*/ 8 h 8"/>
              </a:gdLst>
              <a:ahLst/>
              <a:cxnLst>
                <a:cxn ang="0">
                  <a:pos x="T0" y="T1"/>
                </a:cxn>
                <a:cxn ang="0">
                  <a:pos x="T2" y="T3"/>
                </a:cxn>
                <a:cxn ang="0">
                  <a:pos x="T4" y="T5"/>
                </a:cxn>
                <a:cxn ang="0">
                  <a:pos x="T6" y="T7"/>
                </a:cxn>
                <a:cxn ang="0">
                  <a:pos x="T8" y="T9"/>
                </a:cxn>
                <a:cxn ang="0">
                  <a:pos x="T10" y="T11"/>
                </a:cxn>
              </a:cxnLst>
              <a:rect l="0" t="0" r="r" b="b"/>
              <a:pathLst>
                <a:path w="5" h="8">
                  <a:moveTo>
                    <a:pt x="3" y="8"/>
                  </a:moveTo>
                  <a:lnTo>
                    <a:pt x="3" y="8"/>
                  </a:lnTo>
                  <a:cubicBezTo>
                    <a:pt x="3" y="6"/>
                    <a:pt x="4" y="5"/>
                    <a:pt x="5" y="4"/>
                  </a:cubicBezTo>
                  <a:cubicBezTo>
                    <a:pt x="4" y="3"/>
                    <a:pt x="4" y="2"/>
                    <a:pt x="3" y="0"/>
                  </a:cubicBezTo>
                  <a:cubicBezTo>
                    <a:pt x="2" y="2"/>
                    <a:pt x="1" y="3"/>
                    <a:pt x="0" y="4"/>
                  </a:cubicBezTo>
                  <a:cubicBezTo>
                    <a:pt x="1" y="6"/>
                    <a:pt x="2" y="7"/>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9" name="Freeform 1727"/>
            <p:cNvSpPr>
              <a:spLocks/>
            </p:cNvSpPr>
            <p:nvPr userDrawn="1"/>
          </p:nvSpPr>
          <p:spPr bwMode="auto">
            <a:xfrm>
              <a:off x="363" y="204"/>
              <a:ext cx="2" cy="3"/>
            </a:xfrm>
            <a:custGeom>
              <a:avLst/>
              <a:gdLst>
                <a:gd name="T0" fmla="*/ 2 w 5"/>
                <a:gd name="T1" fmla="*/ 7 h 7"/>
                <a:gd name="T2" fmla="*/ 2 w 5"/>
                <a:gd name="T3" fmla="*/ 7 h 7"/>
                <a:gd name="T4" fmla="*/ 5 w 5"/>
                <a:gd name="T5" fmla="*/ 3 h 7"/>
                <a:gd name="T6" fmla="*/ 3 w 5"/>
                <a:gd name="T7" fmla="*/ 0 h 7"/>
                <a:gd name="T8" fmla="*/ 0 w 5"/>
                <a:gd name="T9" fmla="*/ 4 h 7"/>
                <a:gd name="T10" fmla="*/ 2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2" y="7"/>
                  </a:moveTo>
                  <a:lnTo>
                    <a:pt x="2" y="7"/>
                  </a:lnTo>
                  <a:cubicBezTo>
                    <a:pt x="3" y="6"/>
                    <a:pt x="4" y="5"/>
                    <a:pt x="5" y="3"/>
                  </a:cubicBezTo>
                  <a:cubicBezTo>
                    <a:pt x="4" y="2"/>
                    <a:pt x="3" y="1"/>
                    <a:pt x="3" y="0"/>
                  </a:cubicBezTo>
                  <a:cubicBezTo>
                    <a:pt x="2" y="2"/>
                    <a:pt x="1" y="3"/>
                    <a:pt x="0" y="4"/>
                  </a:cubicBezTo>
                  <a:cubicBezTo>
                    <a:pt x="1" y="5"/>
                    <a:pt x="2" y="6"/>
                    <a:pt x="2"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0" name="Freeform 1728"/>
            <p:cNvSpPr>
              <a:spLocks/>
            </p:cNvSpPr>
            <p:nvPr userDrawn="1"/>
          </p:nvSpPr>
          <p:spPr bwMode="auto">
            <a:xfrm>
              <a:off x="364" y="206"/>
              <a:ext cx="3" cy="3"/>
            </a:xfrm>
            <a:custGeom>
              <a:avLst/>
              <a:gdLst>
                <a:gd name="T0" fmla="*/ 2 w 5"/>
                <a:gd name="T1" fmla="*/ 7 h 7"/>
                <a:gd name="T2" fmla="*/ 2 w 5"/>
                <a:gd name="T3" fmla="*/ 7 h 7"/>
                <a:gd name="T4" fmla="*/ 3 w 5"/>
                <a:gd name="T5" fmla="*/ 6 h 7"/>
                <a:gd name="T6" fmla="*/ 2 w 5"/>
                <a:gd name="T7" fmla="*/ 5 h 7"/>
                <a:gd name="T8" fmla="*/ 3 w 5"/>
                <a:gd name="T9" fmla="*/ 5 h 7"/>
                <a:gd name="T10" fmla="*/ 3 w 5"/>
                <a:gd name="T11" fmla="*/ 5 h 7"/>
                <a:gd name="T12" fmla="*/ 5 w 5"/>
                <a:gd name="T13" fmla="*/ 3 h 7"/>
                <a:gd name="T14" fmla="*/ 3 w 5"/>
                <a:gd name="T15" fmla="*/ 0 h 7"/>
                <a:gd name="T16" fmla="*/ 0 w 5"/>
                <a:gd name="T17" fmla="*/ 4 h 7"/>
                <a:gd name="T18" fmla="*/ 2 w 5"/>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2" y="7"/>
                  </a:moveTo>
                  <a:lnTo>
                    <a:pt x="2" y="7"/>
                  </a:lnTo>
                  <a:lnTo>
                    <a:pt x="3" y="6"/>
                  </a:lnTo>
                  <a:cubicBezTo>
                    <a:pt x="3" y="6"/>
                    <a:pt x="2" y="6"/>
                    <a:pt x="2" y="5"/>
                  </a:cubicBezTo>
                  <a:lnTo>
                    <a:pt x="3" y="5"/>
                  </a:lnTo>
                  <a:lnTo>
                    <a:pt x="3" y="5"/>
                  </a:lnTo>
                  <a:cubicBezTo>
                    <a:pt x="4" y="4"/>
                    <a:pt x="5" y="4"/>
                    <a:pt x="5" y="3"/>
                  </a:cubicBezTo>
                  <a:cubicBezTo>
                    <a:pt x="4" y="2"/>
                    <a:pt x="3" y="1"/>
                    <a:pt x="3" y="0"/>
                  </a:cubicBezTo>
                  <a:cubicBezTo>
                    <a:pt x="2" y="1"/>
                    <a:pt x="1" y="2"/>
                    <a:pt x="0" y="4"/>
                  </a:cubicBezTo>
                  <a:cubicBezTo>
                    <a:pt x="1" y="5"/>
                    <a:pt x="2" y="6"/>
                    <a:pt x="2"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1" name="Freeform 1729"/>
            <p:cNvSpPr>
              <a:spLocks/>
            </p:cNvSpPr>
            <p:nvPr userDrawn="1"/>
          </p:nvSpPr>
          <p:spPr bwMode="auto">
            <a:xfrm>
              <a:off x="366" y="207"/>
              <a:ext cx="2" cy="2"/>
            </a:xfrm>
            <a:custGeom>
              <a:avLst/>
              <a:gdLst>
                <a:gd name="T0" fmla="*/ 0 w 4"/>
                <a:gd name="T1" fmla="*/ 3 h 4"/>
                <a:gd name="T2" fmla="*/ 0 w 4"/>
                <a:gd name="T3" fmla="*/ 3 h 4"/>
                <a:gd name="T4" fmla="*/ 4 w 4"/>
                <a:gd name="T5" fmla="*/ 4 h 4"/>
                <a:gd name="T6" fmla="*/ 4 w 4"/>
                <a:gd name="T7" fmla="*/ 2 h 4"/>
                <a:gd name="T8" fmla="*/ 2 w 4"/>
                <a:gd name="T9" fmla="*/ 0 h 4"/>
                <a:gd name="T10" fmla="*/ 0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0" y="3"/>
                  </a:moveTo>
                  <a:lnTo>
                    <a:pt x="0" y="3"/>
                  </a:lnTo>
                  <a:cubicBezTo>
                    <a:pt x="1" y="3"/>
                    <a:pt x="2" y="3"/>
                    <a:pt x="4" y="4"/>
                  </a:cubicBezTo>
                  <a:lnTo>
                    <a:pt x="4" y="2"/>
                  </a:lnTo>
                  <a:cubicBezTo>
                    <a:pt x="3" y="2"/>
                    <a:pt x="3" y="1"/>
                    <a:pt x="2" y="0"/>
                  </a:cubicBezTo>
                  <a:cubicBezTo>
                    <a:pt x="1" y="1"/>
                    <a:pt x="0" y="2"/>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2" name="Rectangle 1730"/>
            <p:cNvSpPr>
              <a:spLocks noChangeArrowheads="1"/>
            </p:cNvSpPr>
            <p:nvPr userDrawn="1"/>
          </p:nvSpPr>
          <p:spPr bwMode="auto">
            <a:xfrm>
              <a:off x="366" y="209"/>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3" name="Freeform 1731"/>
            <p:cNvSpPr>
              <a:spLocks/>
            </p:cNvSpPr>
            <p:nvPr userDrawn="1"/>
          </p:nvSpPr>
          <p:spPr bwMode="auto">
            <a:xfrm>
              <a:off x="368" y="209"/>
              <a:ext cx="1" cy="1"/>
            </a:xfrm>
            <a:custGeom>
              <a:avLst/>
              <a:gdLst>
                <a:gd name="T0" fmla="*/ 0 w 3"/>
                <a:gd name="T1" fmla="*/ 1 h 3"/>
                <a:gd name="T2" fmla="*/ 0 w 3"/>
                <a:gd name="T3" fmla="*/ 1 h 3"/>
                <a:gd name="T4" fmla="*/ 2 w 3"/>
                <a:gd name="T5" fmla="*/ 2 h 3"/>
                <a:gd name="T6" fmla="*/ 3 w 3"/>
                <a:gd name="T7" fmla="*/ 3 h 3"/>
                <a:gd name="T8" fmla="*/ 3 w 3"/>
                <a:gd name="T9" fmla="*/ 2 h 3"/>
                <a:gd name="T10" fmla="*/ 1 w 3"/>
                <a:gd name="T11" fmla="*/ 0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lnTo>
                    <a:pt x="0" y="1"/>
                  </a:lnTo>
                  <a:cubicBezTo>
                    <a:pt x="1" y="1"/>
                    <a:pt x="2" y="2"/>
                    <a:pt x="2" y="2"/>
                  </a:cubicBezTo>
                  <a:lnTo>
                    <a:pt x="3" y="3"/>
                  </a:lnTo>
                  <a:lnTo>
                    <a:pt x="3" y="2"/>
                  </a:lnTo>
                  <a:cubicBezTo>
                    <a:pt x="3" y="1"/>
                    <a:pt x="2" y="1"/>
                    <a:pt x="1" y="0"/>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4" name="Freeform 1732"/>
            <p:cNvSpPr>
              <a:spLocks/>
            </p:cNvSpPr>
            <p:nvPr userDrawn="1"/>
          </p:nvSpPr>
          <p:spPr bwMode="auto">
            <a:xfrm>
              <a:off x="367" y="210"/>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1"/>
                  </a:ln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5" name="Freeform 1733"/>
            <p:cNvSpPr>
              <a:spLocks/>
            </p:cNvSpPr>
            <p:nvPr userDrawn="1"/>
          </p:nvSpPr>
          <p:spPr bwMode="auto">
            <a:xfrm>
              <a:off x="366" y="212"/>
              <a:ext cx="1" cy="1"/>
            </a:xfrm>
            <a:custGeom>
              <a:avLst/>
              <a:gdLst>
                <a:gd name="T0" fmla="*/ 2 w 3"/>
                <a:gd name="T1" fmla="*/ 2 h 2"/>
                <a:gd name="T2" fmla="*/ 2 w 3"/>
                <a:gd name="T3" fmla="*/ 2 h 2"/>
                <a:gd name="T4" fmla="*/ 3 w 3"/>
                <a:gd name="T5" fmla="*/ 2 h 2"/>
                <a:gd name="T6" fmla="*/ 0 w 3"/>
                <a:gd name="T7" fmla="*/ 0 h 2"/>
                <a:gd name="T8" fmla="*/ 0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2" y="2"/>
                  </a:lnTo>
                  <a:cubicBezTo>
                    <a:pt x="2" y="2"/>
                    <a:pt x="3" y="2"/>
                    <a:pt x="3" y="2"/>
                  </a:cubicBezTo>
                  <a:cubicBezTo>
                    <a:pt x="2" y="1"/>
                    <a:pt x="1" y="1"/>
                    <a:pt x="0" y="0"/>
                  </a:cubicBezTo>
                  <a:lnTo>
                    <a:pt x="0" y="0"/>
                  </a:lnTo>
                  <a:lnTo>
                    <a:pt x="2"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6" name="Freeform 1734"/>
            <p:cNvSpPr>
              <a:spLocks/>
            </p:cNvSpPr>
            <p:nvPr userDrawn="1"/>
          </p:nvSpPr>
          <p:spPr bwMode="auto">
            <a:xfrm>
              <a:off x="362" y="206"/>
              <a:ext cx="2" cy="3"/>
            </a:xfrm>
            <a:custGeom>
              <a:avLst/>
              <a:gdLst>
                <a:gd name="T0" fmla="*/ 2 w 4"/>
                <a:gd name="T1" fmla="*/ 6 h 6"/>
                <a:gd name="T2" fmla="*/ 2 w 4"/>
                <a:gd name="T3" fmla="*/ 6 h 6"/>
                <a:gd name="T4" fmla="*/ 4 w 4"/>
                <a:gd name="T5" fmla="*/ 3 h 6"/>
                <a:gd name="T6" fmla="*/ 2 w 4"/>
                <a:gd name="T7" fmla="*/ 0 h 6"/>
                <a:gd name="T8" fmla="*/ 0 w 4"/>
                <a:gd name="T9" fmla="*/ 3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2" y="6"/>
                  </a:lnTo>
                  <a:cubicBezTo>
                    <a:pt x="3" y="5"/>
                    <a:pt x="3" y="4"/>
                    <a:pt x="4" y="3"/>
                  </a:cubicBezTo>
                  <a:cubicBezTo>
                    <a:pt x="3" y="2"/>
                    <a:pt x="2" y="1"/>
                    <a:pt x="2" y="0"/>
                  </a:cubicBezTo>
                  <a:cubicBezTo>
                    <a:pt x="1" y="1"/>
                    <a:pt x="0" y="2"/>
                    <a:pt x="0" y="3"/>
                  </a:cubicBezTo>
                  <a:cubicBezTo>
                    <a:pt x="1" y="4"/>
                    <a:pt x="1"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7" name="Freeform 1735"/>
            <p:cNvSpPr>
              <a:spLocks/>
            </p:cNvSpPr>
            <p:nvPr userDrawn="1"/>
          </p:nvSpPr>
          <p:spPr bwMode="auto">
            <a:xfrm>
              <a:off x="363" y="208"/>
              <a:ext cx="2" cy="2"/>
            </a:xfrm>
            <a:custGeom>
              <a:avLst/>
              <a:gdLst>
                <a:gd name="T0" fmla="*/ 2 w 4"/>
                <a:gd name="T1" fmla="*/ 6 h 6"/>
                <a:gd name="T2" fmla="*/ 2 w 4"/>
                <a:gd name="T3" fmla="*/ 6 h 6"/>
                <a:gd name="T4" fmla="*/ 4 w 4"/>
                <a:gd name="T5" fmla="*/ 3 h 6"/>
                <a:gd name="T6" fmla="*/ 1 w 4"/>
                <a:gd name="T7" fmla="*/ 0 h 6"/>
                <a:gd name="T8" fmla="*/ 0 w 4"/>
                <a:gd name="T9" fmla="*/ 3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2" y="6"/>
                  </a:lnTo>
                  <a:cubicBezTo>
                    <a:pt x="3" y="5"/>
                    <a:pt x="3" y="4"/>
                    <a:pt x="4" y="3"/>
                  </a:cubicBezTo>
                  <a:cubicBezTo>
                    <a:pt x="3" y="2"/>
                    <a:pt x="2" y="1"/>
                    <a:pt x="1" y="0"/>
                  </a:cubicBezTo>
                  <a:cubicBezTo>
                    <a:pt x="1" y="1"/>
                    <a:pt x="0" y="2"/>
                    <a:pt x="0" y="3"/>
                  </a:cubicBezTo>
                  <a:cubicBezTo>
                    <a:pt x="0" y="4"/>
                    <a:pt x="1"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8" name="Freeform 1736"/>
            <p:cNvSpPr>
              <a:spLocks/>
            </p:cNvSpPr>
            <p:nvPr userDrawn="1"/>
          </p:nvSpPr>
          <p:spPr bwMode="auto">
            <a:xfrm>
              <a:off x="365" y="209"/>
              <a:ext cx="2" cy="3"/>
            </a:xfrm>
            <a:custGeom>
              <a:avLst/>
              <a:gdLst>
                <a:gd name="T0" fmla="*/ 3 w 4"/>
                <a:gd name="T1" fmla="*/ 6 h 6"/>
                <a:gd name="T2" fmla="*/ 3 w 4"/>
                <a:gd name="T3" fmla="*/ 6 h 6"/>
                <a:gd name="T4" fmla="*/ 3 w 4"/>
                <a:gd name="T5" fmla="*/ 6 h 6"/>
                <a:gd name="T6" fmla="*/ 2 w 4"/>
                <a:gd name="T7" fmla="*/ 4 h 6"/>
                <a:gd name="T8" fmla="*/ 2 w 4"/>
                <a:gd name="T9" fmla="*/ 4 h 6"/>
                <a:gd name="T10" fmla="*/ 4 w 4"/>
                <a:gd name="T11" fmla="*/ 4 h 6"/>
                <a:gd name="T12" fmla="*/ 4 w 4"/>
                <a:gd name="T13" fmla="*/ 3 h 6"/>
                <a:gd name="T14" fmla="*/ 1 w 4"/>
                <a:gd name="T15" fmla="*/ 0 h 6"/>
                <a:gd name="T16" fmla="*/ 0 w 4"/>
                <a:gd name="T17" fmla="*/ 3 h 6"/>
                <a:gd name="T18" fmla="*/ 3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3" y="6"/>
                  </a:moveTo>
                  <a:lnTo>
                    <a:pt x="3" y="6"/>
                  </a:lnTo>
                  <a:lnTo>
                    <a:pt x="3" y="6"/>
                  </a:lnTo>
                  <a:cubicBezTo>
                    <a:pt x="2" y="5"/>
                    <a:pt x="2" y="5"/>
                    <a:pt x="2" y="4"/>
                  </a:cubicBezTo>
                  <a:lnTo>
                    <a:pt x="2" y="4"/>
                  </a:lnTo>
                  <a:cubicBezTo>
                    <a:pt x="2" y="4"/>
                    <a:pt x="3" y="4"/>
                    <a:pt x="4" y="4"/>
                  </a:cubicBezTo>
                  <a:lnTo>
                    <a:pt x="4" y="3"/>
                  </a:lnTo>
                  <a:cubicBezTo>
                    <a:pt x="3" y="2"/>
                    <a:pt x="2" y="1"/>
                    <a:pt x="1" y="0"/>
                  </a:cubicBezTo>
                  <a:cubicBezTo>
                    <a:pt x="1" y="1"/>
                    <a:pt x="0" y="2"/>
                    <a:pt x="0" y="3"/>
                  </a:cubicBezTo>
                  <a:cubicBezTo>
                    <a:pt x="1" y="4"/>
                    <a:pt x="2"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9" name="Freeform 1737"/>
            <p:cNvSpPr>
              <a:spLocks/>
            </p:cNvSpPr>
            <p:nvPr userDrawn="1"/>
          </p:nvSpPr>
          <p:spPr bwMode="auto">
            <a:xfrm>
              <a:off x="365" y="212"/>
              <a:ext cx="2" cy="2"/>
            </a:xfrm>
            <a:custGeom>
              <a:avLst/>
              <a:gdLst>
                <a:gd name="T0" fmla="*/ 2 w 4"/>
                <a:gd name="T1" fmla="*/ 0 h 3"/>
                <a:gd name="T2" fmla="*/ 2 w 4"/>
                <a:gd name="T3" fmla="*/ 0 h 3"/>
                <a:gd name="T4" fmla="*/ 0 w 4"/>
                <a:gd name="T5" fmla="*/ 2 h 3"/>
                <a:gd name="T6" fmla="*/ 1 w 4"/>
                <a:gd name="T7" fmla="*/ 3 h 3"/>
                <a:gd name="T8" fmla="*/ 4 w 4"/>
                <a:gd name="T9" fmla="*/ 3 h 3"/>
                <a:gd name="T10" fmla="*/ 4 w 4"/>
                <a:gd name="T11" fmla="*/ 3 h 3"/>
                <a:gd name="T12" fmla="*/ 3 w 4"/>
                <a:gd name="T13" fmla="*/ 1 h 3"/>
                <a:gd name="T14" fmla="*/ 4 w 4"/>
                <a:gd name="T15" fmla="*/ 1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lnTo>
                    <a:pt x="2" y="0"/>
                  </a:lnTo>
                  <a:cubicBezTo>
                    <a:pt x="1" y="1"/>
                    <a:pt x="1" y="2"/>
                    <a:pt x="0" y="2"/>
                  </a:cubicBezTo>
                  <a:lnTo>
                    <a:pt x="1" y="3"/>
                  </a:lnTo>
                  <a:cubicBezTo>
                    <a:pt x="2" y="3"/>
                    <a:pt x="3" y="3"/>
                    <a:pt x="4" y="3"/>
                  </a:cubicBezTo>
                  <a:lnTo>
                    <a:pt x="4" y="3"/>
                  </a:lnTo>
                  <a:cubicBezTo>
                    <a:pt x="4" y="2"/>
                    <a:pt x="3" y="2"/>
                    <a:pt x="3" y="1"/>
                  </a:cubicBezTo>
                  <a:lnTo>
                    <a:pt x="4"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0" name="Freeform 1738"/>
            <p:cNvSpPr>
              <a:spLocks/>
            </p:cNvSpPr>
            <p:nvPr userDrawn="1"/>
          </p:nvSpPr>
          <p:spPr bwMode="auto">
            <a:xfrm>
              <a:off x="364" y="211"/>
              <a:ext cx="2" cy="2"/>
            </a:xfrm>
            <a:custGeom>
              <a:avLst/>
              <a:gdLst>
                <a:gd name="T0" fmla="*/ 1 w 4"/>
                <a:gd name="T1" fmla="*/ 0 h 5"/>
                <a:gd name="T2" fmla="*/ 1 w 4"/>
                <a:gd name="T3" fmla="*/ 0 h 5"/>
                <a:gd name="T4" fmla="*/ 0 w 4"/>
                <a:gd name="T5" fmla="*/ 3 h 5"/>
                <a:gd name="T6" fmla="*/ 3 w 4"/>
                <a:gd name="T7" fmla="*/ 5 h 5"/>
                <a:gd name="T8" fmla="*/ 4 w 4"/>
                <a:gd name="T9" fmla="*/ 2 h 5"/>
                <a:gd name="T10" fmla="*/ 1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1" y="0"/>
                  </a:moveTo>
                  <a:lnTo>
                    <a:pt x="1" y="0"/>
                  </a:lnTo>
                  <a:cubicBezTo>
                    <a:pt x="1" y="1"/>
                    <a:pt x="0" y="2"/>
                    <a:pt x="0" y="3"/>
                  </a:cubicBezTo>
                  <a:cubicBezTo>
                    <a:pt x="0" y="4"/>
                    <a:pt x="2" y="4"/>
                    <a:pt x="3" y="5"/>
                  </a:cubicBezTo>
                  <a:cubicBezTo>
                    <a:pt x="3" y="4"/>
                    <a:pt x="4" y="3"/>
                    <a:pt x="4" y="2"/>
                  </a:cubicBezTo>
                  <a:cubicBezTo>
                    <a:pt x="3" y="1"/>
                    <a:pt x="2"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1" name="Freeform 1739"/>
            <p:cNvSpPr>
              <a:spLocks/>
            </p:cNvSpPr>
            <p:nvPr userDrawn="1"/>
          </p:nvSpPr>
          <p:spPr bwMode="auto">
            <a:xfrm>
              <a:off x="371" y="206"/>
              <a:ext cx="1" cy="1"/>
            </a:xfrm>
            <a:custGeom>
              <a:avLst/>
              <a:gdLst>
                <a:gd name="T0" fmla="*/ 1 w 2"/>
                <a:gd name="T1" fmla="*/ 0 h 2"/>
                <a:gd name="T2" fmla="*/ 1 w 2"/>
                <a:gd name="T3" fmla="*/ 0 h 2"/>
                <a:gd name="T4" fmla="*/ 0 w 2"/>
                <a:gd name="T5" fmla="*/ 0 h 2"/>
                <a:gd name="T6" fmla="*/ 1 w 2"/>
                <a:gd name="T7" fmla="*/ 2 h 2"/>
                <a:gd name="T8" fmla="*/ 2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lnTo>
                    <a:pt x="0" y="0"/>
                  </a:lnTo>
                  <a:lnTo>
                    <a:pt x="1" y="2"/>
                  </a:lnTo>
                  <a:lnTo>
                    <a:pt x="2" y="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2" name="Freeform 1740"/>
            <p:cNvSpPr>
              <a:spLocks/>
            </p:cNvSpPr>
            <p:nvPr userDrawn="1"/>
          </p:nvSpPr>
          <p:spPr bwMode="auto">
            <a:xfrm>
              <a:off x="371" y="205"/>
              <a:ext cx="1" cy="1"/>
            </a:xfrm>
            <a:custGeom>
              <a:avLst/>
              <a:gdLst>
                <a:gd name="T0" fmla="*/ 1 w 1"/>
                <a:gd name="T1" fmla="*/ 0 h 2"/>
                <a:gd name="T2" fmla="*/ 1 w 1"/>
                <a:gd name="T3" fmla="*/ 0 h 2"/>
                <a:gd name="T4" fmla="*/ 0 w 1"/>
                <a:gd name="T5" fmla="*/ 1 h 2"/>
                <a:gd name="T6" fmla="*/ 0 w 1"/>
                <a:gd name="T7" fmla="*/ 2 h 2"/>
                <a:gd name="T8" fmla="*/ 1 w 1"/>
                <a:gd name="T9" fmla="*/ 2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1" y="0"/>
                  </a:lnTo>
                  <a:lnTo>
                    <a:pt x="0" y="1"/>
                  </a:lnTo>
                  <a:lnTo>
                    <a:pt x="0" y="2"/>
                  </a:lnTo>
                  <a:lnTo>
                    <a:pt x="1" y="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3" name="Freeform 1741"/>
            <p:cNvSpPr>
              <a:spLocks/>
            </p:cNvSpPr>
            <p:nvPr userDrawn="1"/>
          </p:nvSpPr>
          <p:spPr bwMode="auto">
            <a:xfrm>
              <a:off x="371" y="204"/>
              <a:ext cx="1" cy="1"/>
            </a:xfrm>
            <a:custGeom>
              <a:avLst/>
              <a:gdLst>
                <a:gd name="T0" fmla="*/ 1 w 1"/>
                <a:gd name="T1" fmla="*/ 0 h 2"/>
                <a:gd name="T2" fmla="*/ 1 w 1"/>
                <a:gd name="T3" fmla="*/ 0 h 2"/>
                <a:gd name="T4" fmla="*/ 0 w 1"/>
                <a:gd name="T5" fmla="*/ 0 h 2"/>
                <a:gd name="T6" fmla="*/ 0 w 1"/>
                <a:gd name="T7" fmla="*/ 2 h 2"/>
                <a:gd name="T8" fmla="*/ 1 w 1"/>
                <a:gd name="T9" fmla="*/ 1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1" y="0"/>
                  </a:lnTo>
                  <a:lnTo>
                    <a:pt x="0" y="0"/>
                  </a:lnTo>
                  <a:lnTo>
                    <a:pt x="0" y="2"/>
                  </a:lnTo>
                  <a:lnTo>
                    <a:pt x="1"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4" name="Freeform 1742"/>
            <p:cNvSpPr>
              <a:spLocks/>
            </p:cNvSpPr>
            <p:nvPr userDrawn="1"/>
          </p:nvSpPr>
          <p:spPr bwMode="auto">
            <a:xfrm>
              <a:off x="371" y="203"/>
              <a:ext cx="1" cy="1"/>
            </a:xfrm>
            <a:custGeom>
              <a:avLst/>
              <a:gdLst>
                <a:gd name="T0" fmla="*/ 2 w 2"/>
                <a:gd name="T1" fmla="*/ 0 h 2"/>
                <a:gd name="T2" fmla="*/ 2 w 2"/>
                <a:gd name="T3" fmla="*/ 0 h 2"/>
                <a:gd name="T4" fmla="*/ 0 w 2"/>
                <a:gd name="T5" fmla="*/ 1 h 2"/>
                <a:gd name="T6" fmla="*/ 0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1"/>
                  </a:lnTo>
                  <a:lnTo>
                    <a:pt x="0" y="2"/>
                  </a:lnTo>
                  <a:lnTo>
                    <a:pt x="2" y="2"/>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5" name="Freeform 1743"/>
            <p:cNvSpPr>
              <a:spLocks/>
            </p:cNvSpPr>
            <p:nvPr userDrawn="1"/>
          </p:nvSpPr>
          <p:spPr bwMode="auto">
            <a:xfrm>
              <a:off x="371" y="202"/>
              <a:ext cx="1" cy="0"/>
            </a:xfrm>
            <a:custGeom>
              <a:avLst/>
              <a:gdLst>
                <a:gd name="T0" fmla="*/ 2 w 2"/>
                <a:gd name="T1" fmla="*/ 0 h 1"/>
                <a:gd name="T2" fmla="*/ 2 w 2"/>
                <a:gd name="T3" fmla="*/ 0 h 1"/>
                <a:gd name="T4" fmla="*/ 0 w 2"/>
                <a:gd name="T5" fmla="*/ 0 h 1"/>
                <a:gd name="T6" fmla="*/ 0 w 2"/>
                <a:gd name="T7" fmla="*/ 1 h 1"/>
                <a:gd name="T8" fmla="*/ 2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lnTo>
                    <a:pt x="2" y="0"/>
                  </a:lnTo>
                  <a:lnTo>
                    <a:pt x="0" y="0"/>
                  </a:lnTo>
                  <a:lnTo>
                    <a:pt x="0" y="1"/>
                  </a:lnTo>
                  <a:lnTo>
                    <a:pt x="2"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6" name="Freeform 1744"/>
            <p:cNvSpPr>
              <a:spLocks/>
            </p:cNvSpPr>
            <p:nvPr userDrawn="1"/>
          </p:nvSpPr>
          <p:spPr bwMode="auto">
            <a:xfrm>
              <a:off x="371" y="200"/>
              <a:ext cx="1" cy="1"/>
            </a:xfrm>
            <a:custGeom>
              <a:avLst/>
              <a:gdLst>
                <a:gd name="T0" fmla="*/ 2 w 2"/>
                <a:gd name="T1" fmla="*/ 0 h 2"/>
                <a:gd name="T2" fmla="*/ 2 w 2"/>
                <a:gd name="T3" fmla="*/ 0 h 2"/>
                <a:gd name="T4" fmla="*/ 0 w 2"/>
                <a:gd name="T5" fmla="*/ 0 h 2"/>
                <a:gd name="T6" fmla="*/ 0 w 2"/>
                <a:gd name="T7" fmla="*/ 2 h 2"/>
                <a:gd name="T8" fmla="*/ 2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0"/>
                  </a:lnTo>
                  <a:lnTo>
                    <a:pt x="0" y="2"/>
                  </a:lnTo>
                  <a:lnTo>
                    <a:pt x="2"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7" name="Freeform 1745"/>
            <p:cNvSpPr>
              <a:spLocks/>
            </p:cNvSpPr>
            <p:nvPr userDrawn="1"/>
          </p:nvSpPr>
          <p:spPr bwMode="auto">
            <a:xfrm>
              <a:off x="371" y="199"/>
              <a:ext cx="1" cy="1"/>
            </a:xfrm>
            <a:custGeom>
              <a:avLst/>
              <a:gdLst>
                <a:gd name="T0" fmla="*/ 3 w 3"/>
                <a:gd name="T1" fmla="*/ 0 h 2"/>
                <a:gd name="T2" fmla="*/ 3 w 3"/>
                <a:gd name="T3" fmla="*/ 0 h 2"/>
                <a:gd name="T4" fmla="*/ 0 w 3"/>
                <a:gd name="T5" fmla="*/ 1 h 2"/>
                <a:gd name="T6" fmla="*/ 0 w 3"/>
                <a:gd name="T7" fmla="*/ 2 h 2"/>
                <a:gd name="T8" fmla="*/ 3 w 3"/>
                <a:gd name="T9" fmla="*/ 1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0"/>
                  </a:lnTo>
                  <a:lnTo>
                    <a:pt x="0" y="1"/>
                  </a:lnTo>
                  <a:lnTo>
                    <a:pt x="0" y="2"/>
                  </a:lnTo>
                  <a:lnTo>
                    <a:pt x="3" y="1"/>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8" name="Freeform 1746"/>
            <p:cNvSpPr>
              <a:spLocks/>
            </p:cNvSpPr>
            <p:nvPr userDrawn="1"/>
          </p:nvSpPr>
          <p:spPr bwMode="auto">
            <a:xfrm>
              <a:off x="366" y="201"/>
              <a:ext cx="1"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9" name="Freeform 1747"/>
            <p:cNvSpPr>
              <a:spLocks/>
            </p:cNvSpPr>
            <p:nvPr userDrawn="1"/>
          </p:nvSpPr>
          <p:spPr bwMode="auto">
            <a:xfrm>
              <a:off x="365" y="203"/>
              <a:ext cx="0"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0" name="Freeform 1748"/>
            <p:cNvSpPr>
              <a:spLocks/>
            </p:cNvSpPr>
            <p:nvPr userDrawn="1"/>
          </p:nvSpPr>
          <p:spPr bwMode="auto">
            <a:xfrm>
              <a:off x="363" y="205"/>
              <a:ext cx="1" cy="2"/>
            </a:xfrm>
            <a:custGeom>
              <a:avLst/>
              <a:gdLst>
                <a:gd name="T0" fmla="*/ 2 w 2"/>
                <a:gd name="T1" fmla="*/ 0 h 3"/>
                <a:gd name="T2" fmla="*/ 2 w 2"/>
                <a:gd name="T3" fmla="*/ 0 h 3"/>
                <a:gd name="T4" fmla="*/ 0 w 2"/>
                <a:gd name="T5" fmla="*/ 1 h 3"/>
                <a:gd name="T6" fmla="*/ 2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lnTo>
                    <a:pt x="0" y="1"/>
                  </a:lnTo>
                  <a:lnTo>
                    <a:pt x="2" y="3"/>
                  </a:lnTo>
                  <a:cubicBezTo>
                    <a:pt x="1" y="1"/>
                    <a:pt x="1" y="0"/>
                    <a:pt x="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1" name="Freeform 1749"/>
            <p:cNvSpPr>
              <a:spLocks/>
            </p:cNvSpPr>
            <p:nvPr userDrawn="1"/>
          </p:nvSpPr>
          <p:spPr bwMode="auto">
            <a:xfrm>
              <a:off x="362" y="207"/>
              <a:ext cx="1" cy="1"/>
            </a:xfrm>
            <a:custGeom>
              <a:avLst/>
              <a:gdLst>
                <a:gd name="T0" fmla="*/ 1 w 2"/>
                <a:gd name="T1" fmla="*/ 0 h 3"/>
                <a:gd name="T2" fmla="*/ 1 w 2"/>
                <a:gd name="T3" fmla="*/ 0 h 3"/>
                <a:gd name="T4" fmla="*/ 0 w 2"/>
                <a:gd name="T5" fmla="*/ 2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0" y="2"/>
                  </a:lnTo>
                  <a:lnTo>
                    <a:pt x="2" y="3"/>
                  </a:lnTo>
                  <a:cubicBezTo>
                    <a:pt x="1" y="2"/>
                    <a:pt x="1"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2" name="Freeform 1750"/>
            <p:cNvSpPr>
              <a:spLocks/>
            </p:cNvSpPr>
            <p:nvPr userDrawn="1"/>
          </p:nvSpPr>
          <p:spPr bwMode="auto">
            <a:xfrm>
              <a:off x="364" y="207"/>
              <a:ext cx="1" cy="1"/>
            </a:xfrm>
            <a:custGeom>
              <a:avLst/>
              <a:gdLst>
                <a:gd name="T0" fmla="*/ 2 w 2"/>
                <a:gd name="T1" fmla="*/ 0 h 3"/>
                <a:gd name="T2" fmla="*/ 2 w 2"/>
                <a:gd name="T3" fmla="*/ 0 h 3"/>
                <a:gd name="T4" fmla="*/ 0 w 2"/>
                <a:gd name="T5" fmla="*/ 2 h 3"/>
                <a:gd name="T6" fmla="*/ 2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lnTo>
                    <a:pt x="0" y="2"/>
                  </a:lnTo>
                  <a:lnTo>
                    <a:pt x="2" y="3"/>
                  </a:lnTo>
                  <a:cubicBezTo>
                    <a:pt x="1" y="2"/>
                    <a:pt x="1" y="1"/>
                    <a:pt x="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3" name="Freeform 1751"/>
            <p:cNvSpPr>
              <a:spLocks/>
            </p:cNvSpPr>
            <p:nvPr userDrawn="1"/>
          </p:nvSpPr>
          <p:spPr bwMode="auto">
            <a:xfrm>
              <a:off x="367" y="206"/>
              <a:ext cx="1"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4" name="Freeform 1752"/>
            <p:cNvSpPr>
              <a:spLocks/>
            </p:cNvSpPr>
            <p:nvPr userDrawn="1"/>
          </p:nvSpPr>
          <p:spPr bwMode="auto">
            <a:xfrm>
              <a:off x="366" y="205"/>
              <a:ext cx="1" cy="1"/>
            </a:xfrm>
            <a:custGeom>
              <a:avLst/>
              <a:gdLst>
                <a:gd name="T0" fmla="*/ 1 w 1"/>
                <a:gd name="T1" fmla="*/ 0 h 3"/>
                <a:gd name="T2" fmla="*/ 1 w 1"/>
                <a:gd name="T3" fmla="*/ 0 h 3"/>
                <a:gd name="T4" fmla="*/ 0 w 1"/>
                <a:gd name="T5" fmla="*/ 1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1"/>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5" name="Freeform 1753"/>
            <p:cNvSpPr>
              <a:spLocks/>
            </p:cNvSpPr>
            <p:nvPr userDrawn="1"/>
          </p:nvSpPr>
          <p:spPr bwMode="auto">
            <a:xfrm>
              <a:off x="367" y="203"/>
              <a:ext cx="1"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6" name="Freeform 1754"/>
            <p:cNvSpPr>
              <a:spLocks/>
            </p:cNvSpPr>
            <p:nvPr userDrawn="1"/>
          </p:nvSpPr>
          <p:spPr bwMode="auto">
            <a:xfrm>
              <a:off x="365" y="200"/>
              <a:ext cx="0" cy="1"/>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1"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7" name="Freeform 1755"/>
            <p:cNvSpPr>
              <a:spLocks/>
            </p:cNvSpPr>
            <p:nvPr userDrawn="1"/>
          </p:nvSpPr>
          <p:spPr bwMode="auto">
            <a:xfrm>
              <a:off x="363" y="201"/>
              <a:ext cx="1"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8" name="Freeform 1756"/>
            <p:cNvSpPr>
              <a:spLocks/>
            </p:cNvSpPr>
            <p:nvPr userDrawn="1"/>
          </p:nvSpPr>
          <p:spPr bwMode="auto">
            <a:xfrm>
              <a:off x="362" y="204"/>
              <a:ext cx="1" cy="1"/>
            </a:xfrm>
            <a:custGeom>
              <a:avLst/>
              <a:gdLst>
                <a:gd name="T0" fmla="*/ 1 w 1"/>
                <a:gd name="T1" fmla="*/ 0 h 3"/>
                <a:gd name="T2" fmla="*/ 1 w 1"/>
                <a:gd name="T3" fmla="*/ 0 h 3"/>
                <a:gd name="T4" fmla="*/ 0 w 1"/>
                <a:gd name="T5" fmla="*/ 1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1"/>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9" name="Freeform 1757"/>
            <p:cNvSpPr>
              <a:spLocks/>
            </p:cNvSpPr>
            <p:nvPr userDrawn="1"/>
          </p:nvSpPr>
          <p:spPr bwMode="auto">
            <a:xfrm>
              <a:off x="363" y="208"/>
              <a:ext cx="1" cy="2"/>
            </a:xfrm>
            <a:custGeom>
              <a:avLst/>
              <a:gdLst>
                <a:gd name="T0" fmla="*/ 1 w 2"/>
                <a:gd name="T1" fmla="*/ 0 h 3"/>
                <a:gd name="T2" fmla="*/ 1 w 2"/>
                <a:gd name="T3" fmla="*/ 0 h 3"/>
                <a:gd name="T4" fmla="*/ 0 w 2"/>
                <a:gd name="T5" fmla="*/ 2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0" y="2"/>
                  </a:lnTo>
                  <a:lnTo>
                    <a:pt x="2" y="3"/>
                  </a:lnTo>
                  <a:cubicBezTo>
                    <a:pt x="1" y="2"/>
                    <a:pt x="1" y="2"/>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0" name="Freeform 1758"/>
            <p:cNvSpPr>
              <a:spLocks/>
            </p:cNvSpPr>
            <p:nvPr userDrawn="1"/>
          </p:nvSpPr>
          <p:spPr bwMode="auto">
            <a:xfrm>
              <a:off x="364" y="211"/>
              <a:ext cx="1" cy="2"/>
            </a:xfrm>
            <a:custGeom>
              <a:avLst/>
              <a:gdLst>
                <a:gd name="T0" fmla="*/ 1 w 2"/>
                <a:gd name="T1" fmla="*/ 0 h 3"/>
                <a:gd name="T2" fmla="*/ 1 w 2"/>
                <a:gd name="T3" fmla="*/ 0 h 3"/>
                <a:gd name="T4" fmla="*/ 0 w 2"/>
                <a:gd name="T5" fmla="*/ 2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0" y="2"/>
                  </a:lnTo>
                  <a:lnTo>
                    <a:pt x="2" y="3"/>
                  </a:lnTo>
                  <a:cubicBezTo>
                    <a:pt x="1" y="2"/>
                    <a:pt x="1"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1" name="Freeform 1759"/>
            <p:cNvSpPr>
              <a:spLocks/>
            </p:cNvSpPr>
            <p:nvPr userDrawn="1"/>
          </p:nvSpPr>
          <p:spPr bwMode="auto">
            <a:xfrm>
              <a:off x="369" y="208"/>
              <a:ext cx="0" cy="1"/>
            </a:xfrm>
            <a:custGeom>
              <a:avLst/>
              <a:gdLst>
                <a:gd name="T0" fmla="*/ 1 w 1"/>
                <a:gd name="T1" fmla="*/ 0 h 2"/>
                <a:gd name="T2" fmla="*/ 1 w 1"/>
                <a:gd name="T3" fmla="*/ 0 h 2"/>
                <a:gd name="T4" fmla="*/ 0 w 1"/>
                <a:gd name="T5" fmla="*/ 1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lnTo>
                    <a:pt x="0" y="1"/>
                  </a:lnTo>
                  <a:lnTo>
                    <a:pt x="1" y="2"/>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2" name="Freeform 1760"/>
            <p:cNvSpPr>
              <a:spLocks/>
            </p:cNvSpPr>
            <p:nvPr userDrawn="1"/>
          </p:nvSpPr>
          <p:spPr bwMode="auto">
            <a:xfrm>
              <a:off x="365" y="210"/>
              <a:ext cx="1" cy="1"/>
            </a:xfrm>
            <a:custGeom>
              <a:avLst/>
              <a:gdLst>
                <a:gd name="T0" fmla="*/ 1 w 2"/>
                <a:gd name="T1" fmla="*/ 0 h 3"/>
                <a:gd name="T2" fmla="*/ 1 w 2"/>
                <a:gd name="T3" fmla="*/ 0 h 3"/>
                <a:gd name="T4" fmla="*/ 0 w 2"/>
                <a:gd name="T5" fmla="*/ 2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0" y="2"/>
                  </a:lnTo>
                  <a:lnTo>
                    <a:pt x="2" y="3"/>
                  </a:lnTo>
                  <a:cubicBezTo>
                    <a:pt x="1" y="2"/>
                    <a:pt x="1" y="2"/>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3" name="Freeform 1761"/>
            <p:cNvSpPr>
              <a:spLocks/>
            </p:cNvSpPr>
            <p:nvPr userDrawn="1"/>
          </p:nvSpPr>
          <p:spPr bwMode="auto">
            <a:xfrm>
              <a:off x="366" y="214"/>
              <a:ext cx="2" cy="0"/>
            </a:xfrm>
            <a:custGeom>
              <a:avLst/>
              <a:gdLst>
                <a:gd name="T0" fmla="*/ 5 w 5"/>
                <a:gd name="T1" fmla="*/ 1 h 1"/>
                <a:gd name="T2" fmla="*/ 5 w 5"/>
                <a:gd name="T3" fmla="*/ 1 h 1"/>
                <a:gd name="T4" fmla="*/ 4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cubicBezTo>
                    <a:pt x="5" y="1"/>
                    <a:pt x="5" y="1"/>
                    <a:pt x="4" y="0"/>
                  </a:cubicBezTo>
                  <a:cubicBezTo>
                    <a:pt x="3" y="0"/>
                    <a:pt x="1" y="1"/>
                    <a:pt x="0" y="1"/>
                  </a:cubicBezTo>
                  <a:cubicBezTo>
                    <a:pt x="2" y="1"/>
                    <a:pt x="3" y="1"/>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4" name="Freeform 1762"/>
            <p:cNvSpPr>
              <a:spLocks/>
            </p:cNvSpPr>
            <p:nvPr userDrawn="1"/>
          </p:nvSpPr>
          <p:spPr bwMode="auto">
            <a:xfrm>
              <a:off x="366" y="209"/>
              <a:ext cx="4" cy="2"/>
            </a:xfrm>
            <a:custGeom>
              <a:avLst/>
              <a:gdLst>
                <a:gd name="T0" fmla="*/ 9 w 9"/>
                <a:gd name="T1" fmla="*/ 4 h 5"/>
                <a:gd name="T2" fmla="*/ 9 w 9"/>
                <a:gd name="T3" fmla="*/ 4 h 5"/>
                <a:gd name="T4" fmla="*/ 0 w 9"/>
                <a:gd name="T5" fmla="*/ 0 h 5"/>
                <a:gd name="T6" fmla="*/ 4 w 9"/>
                <a:gd name="T7" fmla="*/ 5 h 5"/>
                <a:gd name="T8" fmla="*/ 6 w 9"/>
                <a:gd name="T9" fmla="*/ 5 h 5"/>
                <a:gd name="T10" fmla="*/ 6 w 9"/>
                <a:gd name="T11" fmla="*/ 4 h 5"/>
                <a:gd name="T12" fmla="*/ 6 w 9"/>
                <a:gd name="T13" fmla="*/ 4 h 5"/>
                <a:gd name="T14" fmla="*/ 9 w 9"/>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9" y="4"/>
                  </a:moveTo>
                  <a:lnTo>
                    <a:pt x="9" y="4"/>
                  </a:lnTo>
                  <a:cubicBezTo>
                    <a:pt x="6" y="2"/>
                    <a:pt x="3" y="1"/>
                    <a:pt x="0" y="0"/>
                  </a:cubicBezTo>
                  <a:cubicBezTo>
                    <a:pt x="1" y="2"/>
                    <a:pt x="3" y="4"/>
                    <a:pt x="4" y="5"/>
                  </a:cubicBezTo>
                  <a:cubicBezTo>
                    <a:pt x="5" y="5"/>
                    <a:pt x="6" y="5"/>
                    <a:pt x="6" y="5"/>
                  </a:cubicBezTo>
                  <a:cubicBezTo>
                    <a:pt x="6" y="5"/>
                    <a:pt x="6" y="4"/>
                    <a:pt x="6" y="4"/>
                  </a:cubicBezTo>
                  <a:lnTo>
                    <a:pt x="6" y="4"/>
                  </a:lnTo>
                  <a:cubicBezTo>
                    <a:pt x="6" y="4"/>
                    <a:pt x="7" y="4"/>
                    <a:pt x="9"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5" name="Freeform 1763"/>
            <p:cNvSpPr>
              <a:spLocks/>
            </p:cNvSpPr>
            <p:nvPr userDrawn="1"/>
          </p:nvSpPr>
          <p:spPr bwMode="auto">
            <a:xfrm>
              <a:off x="372" y="208"/>
              <a:ext cx="1" cy="2"/>
            </a:xfrm>
            <a:custGeom>
              <a:avLst/>
              <a:gdLst>
                <a:gd name="T0" fmla="*/ 0 w 1"/>
                <a:gd name="T1" fmla="*/ 0 h 3"/>
                <a:gd name="T2" fmla="*/ 0 w 1"/>
                <a:gd name="T3" fmla="*/ 0 h 3"/>
                <a:gd name="T4" fmla="*/ 0 w 1"/>
                <a:gd name="T5" fmla="*/ 2 h 3"/>
                <a:gd name="T6" fmla="*/ 1 w 1"/>
                <a:gd name="T7" fmla="*/ 3 h 3"/>
                <a:gd name="T8" fmla="*/ 1 w 1"/>
                <a:gd name="T9" fmla="*/ 2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lnTo>
                    <a:pt x="0" y="0"/>
                  </a:lnTo>
                  <a:cubicBezTo>
                    <a:pt x="0" y="1"/>
                    <a:pt x="0" y="1"/>
                    <a:pt x="0" y="2"/>
                  </a:cubicBezTo>
                  <a:cubicBezTo>
                    <a:pt x="0" y="2"/>
                    <a:pt x="0" y="3"/>
                    <a:pt x="1" y="3"/>
                  </a:cubicBezTo>
                  <a:cubicBezTo>
                    <a:pt x="1" y="3"/>
                    <a:pt x="1" y="2"/>
                    <a:pt x="1" y="2"/>
                  </a:cubicBezTo>
                  <a:cubicBezTo>
                    <a:pt x="1" y="1"/>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6" name="Freeform 1764"/>
            <p:cNvSpPr>
              <a:spLocks/>
            </p:cNvSpPr>
            <p:nvPr userDrawn="1"/>
          </p:nvSpPr>
          <p:spPr bwMode="auto">
            <a:xfrm>
              <a:off x="370" y="210"/>
              <a:ext cx="1" cy="1"/>
            </a:xfrm>
            <a:custGeom>
              <a:avLst/>
              <a:gdLst>
                <a:gd name="T0" fmla="*/ 0 w 2"/>
                <a:gd name="T1" fmla="*/ 0 h 4"/>
                <a:gd name="T2" fmla="*/ 0 w 2"/>
                <a:gd name="T3" fmla="*/ 0 h 4"/>
                <a:gd name="T4" fmla="*/ 1 w 2"/>
                <a:gd name="T5" fmla="*/ 3 h 4"/>
                <a:gd name="T6" fmla="*/ 2 w 2"/>
                <a:gd name="T7" fmla="*/ 4 h 4"/>
                <a:gd name="T8" fmla="*/ 1 w 2"/>
                <a:gd name="T9" fmla="*/ 1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0"/>
                  </a:lnTo>
                  <a:cubicBezTo>
                    <a:pt x="0" y="1"/>
                    <a:pt x="0" y="2"/>
                    <a:pt x="1" y="3"/>
                  </a:cubicBezTo>
                  <a:cubicBezTo>
                    <a:pt x="1" y="3"/>
                    <a:pt x="2" y="4"/>
                    <a:pt x="2" y="4"/>
                  </a:cubicBezTo>
                  <a:cubicBezTo>
                    <a:pt x="2" y="3"/>
                    <a:pt x="1" y="2"/>
                    <a:pt x="1" y="1"/>
                  </a:cubicBezTo>
                  <a:cubicBezTo>
                    <a:pt x="1" y="1"/>
                    <a:pt x="0"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7" name="Freeform 1765"/>
            <p:cNvSpPr>
              <a:spLocks/>
            </p:cNvSpPr>
            <p:nvPr userDrawn="1"/>
          </p:nvSpPr>
          <p:spPr bwMode="auto">
            <a:xfrm>
              <a:off x="366" y="211"/>
              <a:ext cx="4" cy="2"/>
            </a:xfrm>
            <a:custGeom>
              <a:avLst/>
              <a:gdLst>
                <a:gd name="T0" fmla="*/ 6 w 9"/>
                <a:gd name="T1" fmla="*/ 1 h 4"/>
                <a:gd name="T2" fmla="*/ 6 w 9"/>
                <a:gd name="T3" fmla="*/ 1 h 4"/>
                <a:gd name="T4" fmla="*/ 0 w 9"/>
                <a:gd name="T5" fmla="*/ 1 h 4"/>
                <a:gd name="T6" fmla="*/ 5 w 9"/>
                <a:gd name="T7" fmla="*/ 4 h 4"/>
                <a:gd name="T8" fmla="*/ 9 w 9"/>
                <a:gd name="T9" fmla="*/ 4 h 4"/>
                <a:gd name="T10" fmla="*/ 6 w 9"/>
                <a:gd name="T11" fmla="*/ 1 h 4"/>
              </a:gdLst>
              <a:ahLst/>
              <a:cxnLst>
                <a:cxn ang="0">
                  <a:pos x="T0" y="T1"/>
                </a:cxn>
                <a:cxn ang="0">
                  <a:pos x="T2" y="T3"/>
                </a:cxn>
                <a:cxn ang="0">
                  <a:pos x="T4" y="T5"/>
                </a:cxn>
                <a:cxn ang="0">
                  <a:pos x="T6" y="T7"/>
                </a:cxn>
                <a:cxn ang="0">
                  <a:pos x="T8" y="T9"/>
                </a:cxn>
                <a:cxn ang="0">
                  <a:pos x="T10" y="T11"/>
                </a:cxn>
              </a:cxnLst>
              <a:rect l="0" t="0" r="r" b="b"/>
              <a:pathLst>
                <a:path w="9" h="4">
                  <a:moveTo>
                    <a:pt x="6" y="1"/>
                  </a:moveTo>
                  <a:lnTo>
                    <a:pt x="6" y="1"/>
                  </a:lnTo>
                  <a:cubicBezTo>
                    <a:pt x="4" y="1"/>
                    <a:pt x="2" y="0"/>
                    <a:pt x="0" y="1"/>
                  </a:cubicBezTo>
                  <a:cubicBezTo>
                    <a:pt x="1" y="2"/>
                    <a:pt x="3" y="3"/>
                    <a:pt x="5" y="4"/>
                  </a:cubicBezTo>
                  <a:cubicBezTo>
                    <a:pt x="6" y="4"/>
                    <a:pt x="7" y="4"/>
                    <a:pt x="9" y="4"/>
                  </a:cubicBezTo>
                  <a:cubicBezTo>
                    <a:pt x="8" y="3"/>
                    <a:pt x="7" y="2"/>
                    <a:pt x="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8" name="Freeform 1766"/>
            <p:cNvSpPr>
              <a:spLocks/>
            </p:cNvSpPr>
            <p:nvPr userDrawn="1"/>
          </p:nvSpPr>
          <p:spPr bwMode="auto">
            <a:xfrm>
              <a:off x="371" y="208"/>
              <a:ext cx="2" cy="5"/>
            </a:xfrm>
            <a:custGeom>
              <a:avLst/>
              <a:gdLst>
                <a:gd name="T0" fmla="*/ 5 w 5"/>
                <a:gd name="T1" fmla="*/ 5 h 11"/>
                <a:gd name="T2" fmla="*/ 5 w 5"/>
                <a:gd name="T3" fmla="*/ 5 h 11"/>
                <a:gd name="T4" fmla="*/ 1 w 5"/>
                <a:gd name="T5" fmla="*/ 0 h 11"/>
                <a:gd name="T6" fmla="*/ 2 w 5"/>
                <a:gd name="T7" fmla="*/ 8 h 11"/>
                <a:gd name="T8" fmla="*/ 5 w 5"/>
                <a:gd name="T9" fmla="*/ 11 h 11"/>
                <a:gd name="T10" fmla="*/ 5 w 5"/>
                <a:gd name="T11" fmla="*/ 6 h 11"/>
                <a:gd name="T12" fmla="*/ 5 w 5"/>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5"/>
                  </a:moveTo>
                  <a:lnTo>
                    <a:pt x="5" y="5"/>
                  </a:lnTo>
                  <a:cubicBezTo>
                    <a:pt x="4" y="3"/>
                    <a:pt x="2" y="1"/>
                    <a:pt x="1" y="0"/>
                  </a:cubicBezTo>
                  <a:cubicBezTo>
                    <a:pt x="0" y="3"/>
                    <a:pt x="1" y="5"/>
                    <a:pt x="2" y="8"/>
                  </a:cubicBezTo>
                  <a:cubicBezTo>
                    <a:pt x="4" y="9"/>
                    <a:pt x="5" y="10"/>
                    <a:pt x="5" y="11"/>
                  </a:cubicBezTo>
                  <a:cubicBezTo>
                    <a:pt x="5" y="9"/>
                    <a:pt x="5" y="7"/>
                    <a:pt x="5" y="6"/>
                  </a:cubicBezTo>
                  <a:lnTo>
                    <a:pt x="5"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9" name="Freeform 1767"/>
            <p:cNvSpPr>
              <a:spLocks/>
            </p:cNvSpPr>
            <p:nvPr userDrawn="1"/>
          </p:nvSpPr>
          <p:spPr bwMode="auto">
            <a:xfrm>
              <a:off x="367" y="213"/>
              <a:ext cx="5" cy="1"/>
            </a:xfrm>
            <a:custGeom>
              <a:avLst/>
              <a:gdLst>
                <a:gd name="T0" fmla="*/ 0 w 10"/>
                <a:gd name="T1" fmla="*/ 1 h 3"/>
                <a:gd name="T2" fmla="*/ 0 w 10"/>
                <a:gd name="T3" fmla="*/ 1 h 3"/>
                <a:gd name="T4" fmla="*/ 3 w 10"/>
                <a:gd name="T5" fmla="*/ 3 h 3"/>
                <a:gd name="T6" fmla="*/ 10 w 10"/>
                <a:gd name="T7" fmla="*/ 3 h 3"/>
                <a:gd name="T8" fmla="*/ 10 w 10"/>
                <a:gd name="T9" fmla="*/ 3 h 3"/>
                <a:gd name="T10" fmla="*/ 0 w 10"/>
                <a:gd name="T11" fmla="*/ 1 h 3"/>
              </a:gdLst>
              <a:ahLst/>
              <a:cxnLst>
                <a:cxn ang="0">
                  <a:pos x="T0" y="T1"/>
                </a:cxn>
                <a:cxn ang="0">
                  <a:pos x="T2" y="T3"/>
                </a:cxn>
                <a:cxn ang="0">
                  <a:pos x="T4" y="T5"/>
                </a:cxn>
                <a:cxn ang="0">
                  <a:pos x="T6" y="T7"/>
                </a:cxn>
                <a:cxn ang="0">
                  <a:pos x="T8" y="T9"/>
                </a:cxn>
                <a:cxn ang="0">
                  <a:pos x="T10" y="T11"/>
                </a:cxn>
              </a:cxnLst>
              <a:rect l="0" t="0" r="r" b="b"/>
              <a:pathLst>
                <a:path w="10" h="3">
                  <a:moveTo>
                    <a:pt x="0" y="1"/>
                  </a:moveTo>
                  <a:lnTo>
                    <a:pt x="0" y="1"/>
                  </a:lnTo>
                  <a:cubicBezTo>
                    <a:pt x="1" y="2"/>
                    <a:pt x="2" y="3"/>
                    <a:pt x="3" y="3"/>
                  </a:cubicBezTo>
                  <a:cubicBezTo>
                    <a:pt x="5" y="3"/>
                    <a:pt x="7" y="3"/>
                    <a:pt x="10" y="3"/>
                  </a:cubicBezTo>
                  <a:lnTo>
                    <a:pt x="10" y="3"/>
                  </a:lnTo>
                  <a:cubicBezTo>
                    <a:pt x="7" y="1"/>
                    <a:pt x="3" y="0"/>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0" name="Freeform 1768"/>
            <p:cNvSpPr>
              <a:spLocks/>
            </p:cNvSpPr>
            <p:nvPr userDrawn="1"/>
          </p:nvSpPr>
          <p:spPr bwMode="auto">
            <a:xfrm>
              <a:off x="369" y="211"/>
              <a:ext cx="4" cy="3"/>
            </a:xfrm>
            <a:custGeom>
              <a:avLst/>
              <a:gdLst>
                <a:gd name="T0" fmla="*/ 0 w 10"/>
                <a:gd name="T1" fmla="*/ 0 h 7"/>
                <a:gd name="T2" fmla="*/ 0 w 10"/>
                <a:gd name="T3" fmla="*/ 0 h 7"/>
                <a:gd name="T4" fmla="*/ 10 w 10"/>
                <a:gd name="T5" fmla="*/ 7 h 7"/>
                <a:gd name="T6" fmla="*/ 0 w 10"/>
                <a:gd name="T7" fmla="*/ 0 h 7"/>
              </a:gdLst>
              <a:ahLst/>
              <a:cxnLst>
                <a:cxn ang="0">
                  <a:pos x="T0" y="T1"/>
                </a:cxn>
                <a:cxn ang="0">
                  <a:pos x="T2" y="T3"/>
                </a:cxn>
                <a:cxn ang="0">
                  <a:pos x="T4" y="T5"/>
                </a:cxn>
                <a:cxn ang="0">
                  <a:pos x="T6" y="T7"/>
                </a:cxn>
              </a:cxnLst>
              <a:rect l="0" t="0" r="r" b="b"/>
              <a:pathLst>
                <a:path w="10" h="7">
                  <a:moveTo>
                    <a:pt x="0" y="0"/>
                  </a:moveTo>
                  <a:lnTo>
                    <a:pt x="0" y="0"/>
                  </a:lnTo>
                  <a:cubicBezTo>
                    <a:pt x="2" y="3"/>
                    <a:pt x="6" y="6"/>
                    <a:pt x="10" y="7"/>
                  </a:cubicBezTo>
                  <a:cubicBezTo>
                    <a:pt x="8" y="3"/>
                    <a:pt x="4"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1" name="Freeform 1769"/>
            <p:cNvSpPr>
              <a:spLocks/>
            </p:cNvSpPr>
            <p:nvPr userDrawn="1"/>
          </p:nvSpPr>
          <p:spPr bwMode="auto">
            <a:xfrm>
              <a:off x="375" y="208"/>
              <a:ext cx="0" cy="1"/>
            </a:xfrm>
            <a:custGeom>
              <a:avLst/>
              <a:gdLst>
                <a:gd name="T0" fmla="*/ 2 h 2"/>
                <a:gd name="T1" fmla="*/ 2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lnTo>
                    <a:pt x="0" y="2"/>
                  </a:lnTo>
                  <a:lnTo>
                    <a:pt x="0" y="0"/>
                  </a:lnTo>
                  <a:lnTo>
                    <a:pt x="0" y="0"/>
                  </a:lnTo>
                  <a:cubicBezTo>
                    <a:pt x="0" y="1"/>
                    <a:pt x="0" y="1"/>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2" name="Freeform 1770"/>
            <p:cNvSpPr>
              <a:spLocks/>
            </p:cNvSpPr>
            <p:nvPr userDrawn="1"/>
          </p:nvSpPr>
          <p:spPr bwMode="auto">
            <a:xfrm>
              <a:off x="384" y="208"/>
              <a:ext cx="2" cy="2"/>
            </a:xfrm>
            <a:custGeom>
              <a:avLst/>
              <a:gdLst>
                <a:gd name="T0" fmla="*/ 2 w 3"/>
                <a:gd name="T1" fmla="*/ 2 h 5"/>
                <a:gd name="T2" fmla="*/ 2 w 3"/>
                <a:gd name="T3" fmla="*/ 2 h 5"/>
                <a:gd name="T4" fmla="*/ 3 w 3"/>
                <a:gd name="T5" fmla="*/ 1 h 5"/>
                <a:gd name="T6" fmla="*/ 3 w 3"/>
                <a:gd name="T7" fmla="*/ 0 h 5"/>
                <a:gd name="T8" fmla="*/ 0 w 3"/>
                <a:gd name="T9" fmla="*/ 3 h 5"/>
                <a:gd name="T10" fmla="*/ 1 w 3"/>
                <a:gd name="T11" fmla="*/ 5 h 5"/>
                <a:gd name="T12" fmla="*/ 2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2"/>
                  </a:moveTo>
                  <a:lnTo>
                    <a:pt x="2" y="2"/>
                  </a:lnTo>
                  <a:cubicBezTo>
                    <a:pt x="3" y="1"/>
                    <a:pt x="3" y="1"/>
                    <a:pt x="3" y="1"/>
                  </a:cubicBezTo>
                  <a:lnTo>
                    <a:pt x="3" y="0"/>
                  </a:lnTo>
                  <a:cubicBezTo>
                    <a:pt x="2" y="1"/>
                    <a:pt x="1" y="2"/>
                    <a:pt x="0" y="3"/>
                  </a:cubicBezTo>
                  <a:cubicBezTo>
                    <a:pt x="1" y="4"/>
                    <a:pt x="1" y="4"/>
                    <a:pt x="1" y="5"/>
                  </a:cubicBezTo>
                  <a:cubicBezTo>
                    <a:pt x="2" y="4"/>
                    <a:pt x="2" y="3"/>
                    <a:pt x="2"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3" name="Freeform 1771"/>
            <p:cNvSpPr>
              <a:spLocks/>
            </p:cNvSpPr>
            <p:nvPr userDrawn="1"/>
          </p:nvSpPr>
          <p:spPr bwMode="auto">
            <a:xfrm>
              <a:off x="385" y="205"/>
              <a:ext cx="1" cy="2"/>
            </a:xfrm>
            <a:custGeom>
              <a:avLst/>
              <a:gdLst>
                <a:gd name="T0" fmla="*/ 2 w 3"/>
                <a:gd name="T1" fmla="*/ 6 h 6"/>
                <a:gd name="T2" fmla="*/ 2 w 3"/>
                <a:gd name="T3" fmla="*/ 6 h 6"/>
                <a:gd name="T4" fmla="*/ 3 w 3"/>
                <a:gd name="T5" fmla="*/ 2 h 6"/>
                <a:gd name="T6" fmla="*/ 2 w 3"/>
                <a:gd name="T7" fmla="*/ 0 h 6"/>
                <a:gd name="T8" fmla="*/ 0 w 3"/>
                <a:gd name="T9" fmla="*/ 3 h 6"/>
                <a:gd name="T10" fmla="*/ 2 w 3"/>
                <a:gd name="T11" fmla="*/ 6 h 6"/>
                <a:gd name="T12" fmla="*/ 2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6"/>
                  </a:moveTo>
                  <a:lnTo>
                    <a:pt x="2" y="6"/>
                  </a:lnTo>
                  <a:cubicBezTo>
                    <a:pt x="3" y="5"/>
                    <a:pt x="3" y="3"/>
                    <a:pt x="3" y="2"/>
                  </a:cubicBezTo>
                  <a:lnTo>
                    <a:pt x="2" y="0"/>
                  </a:lnTo>
                  <a:cubicBezTo>
                    <a:pt x="1" y="1"/>
                    <a:pt x="1" y="2"/>
                    <a:pt x="0" y="3"/>
                  </a:cubicBezTo>
                  <a:cubicBezTo>
                    <a:pt x="0" y="4"/>
                    <a:pt x="1" y="5"/>
                    <a:pt x="2" y="6"/>
                  </a:cubicBezTo>
                  <a:lnTo>
                    <a:pt x="2" y="6"/>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4" name="Freeform 1772"/>
            <p:cNvSpPr>
              <a:spLocks/>
            </p:cNvSpPr>
            <p:nvPr userDrawn="1"/>
          </p:nvSpPr>
          <p:spPr bwMode="auto">
            <a:xfrm>
              <a:off x="386" y="204"/>
              <a:ext cx="0" cy="1"/>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2"/>
                  </a:lnTo>
                  <a:cubicBezTo>
                    <a:pt x="1" y="1"/>
                    <a:pt x="1" y="0"/>
                    <a:pt x="1" y="0"/>
                  </a:cubicBezTo>
                  <a:lnTo>
                    <a:pt x="0" y="1"/>
                  </a:lnTo>
                  <a:lnTo>
                    <a:pt x="1"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5" name="Freeform 1773"/>
            <p:cNvSpPr>
              <a:spLocks/>
            </p:cNvSpPr>
            <p:nvPr userDrawn="1"/>
          </p:nvSpPr>
          <p:spPr bwMode="auto">
            <a:xfrm>
              <a:off x="385" y="201"/>
              <a:ext cx="1" cy="3"/>
            </a:xfrm>
            <a:custGeom>
              <a:avLst/>
              <a:gdLst>
                <a:gd name="T0" fmla="*/ 3 w 3"/>
                <a:gd name="T1" fmla="*/ 5 h 6"/>
                <a:gd name="T2" fmla="*/ 3 w 3"/>
                <a:gd name="T3" fmla="*/ 5 h 6"/>
                <a:gd name="T4" fmla="*/ 1 w 3"/>
                <a:gd name="T5" fmla="*/ 0 h 6"/>
                <a:gd name="T6" fmla="*/ 0 w 3"/>
                <a:gd name="T7" fmla="*/ 2 h 6"/>
                <a:gd name="T8" fmla="*/ 2 w 3"/>
                <a:gd name="T9" fmla="*/ 6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lnTo>
                    <a:pt x="3" y="5"/>
                  </a:lnTo>
                  <a:cubicBezTo>
                    <a:pt x="3" y="3"/>
                    <a:pt x="2" y="2"/>
                    <a:pt x="1" y="0"/>
                  </a:cubicBezTo>
                  <a:cubicBezTo>
                    <a:pt x="0" y="1"/>
                    <a:pt x="0" y="1"/>
                    <a:pt x="0" y="2"/>
                  </a:cubicBezTo>
                  <a:cubicBezTo>
                    <a:pt x="1" y="3"/>
                    <a:pt x="1" y="4"/>
                    <a:pt x="2" y="6"/>
                  </a:cubicBezTo>
                  <a:lnTo>
                    <a:pt x="3"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6" name="Freeform 1774"/>
            <p:cNvSpPr>
              <a:spLocks/>
            </p:cNvSpPr>
            <p:nvPr userDrawn="1"/>
          </p:nvSpPr>
          <p:spPr bwMode="auto">
            <a:xfrm>
              <a:off x="383" y="200"/>
              <a:ext cx="2" cy="2"/>
            </a:xfrm>
            <a:custGeom>
              <a:avLst/>
              <a:gdLst>
                <a:gd name="T0" fmla="*/ 4 w 4"/>
                <a:gd name="T1" fmla="*/ 3 h 4"/>
                <a:gd name="T2" fmla="*/ 4 w 4"/>
                <a:gd name="T3" fmla="*/ 3 h 4"/>
                <a:gd name="T4" fmla="*/ 4 w 4"/>
                <a:gd name="T5" fmla="*/ 3 h 4"/>
                <a:gd name="T6" fmla="*/ 1 w 4"/>
                <a:gd name="T7" fmla="*/ 0 h 4"/>
                <a:gd name="T8" fmla="*/ 0 w 4"/>
                <a:gd name="T9" fmla="*/ 1 h 4"/>
                <a:gd name="T10" fmla="*/ 3 w 4"/>
                <a:gd name="T11" fmla="*/ 4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lnTo>
                    <a:pt x="4" y="3"/>
                  </a:lnTo>
                  <a:lnTo>
                    <a:pt x="4" y="3"/>
                  </a:lnTo>
                  <a:cubicBezTo>
                    <a:pt x="3" y="2"/>
                    <a:pt x="2" y="1"/>
                    <a:pt x="1" y="0"/>
                  </a:cubicBezTo>
                  <a:lnTo>
                    <a:pt x="0" y="1"/>
                  </a:lnTo>
                  <a:cubicBezTo>
                    <a:pt x="2" y="2"/>
                    <a:pt x="3" y="3"/>
                    <a:pt x="3" y="4"/>
                  </a:cubicBezTo>
                  <a:lnTo>
                    <a:pt x="4"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7" name="Rectangle 1775"/>
            <p:cNvSpPr>
              <a:spLocks noChangeArrowheads="1"/>
            </p:cNvSpPr>
            <p:nvPr userDrawn="1"/>
          </p:nvSpPr>
          <p:spPr bwMode="auto">
            <a:xfrm>
              <a:off x="383" y="200"/>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8" name="Freeform 1776"/>
            <p:cNvSpPr>
              <a:spLocks/>
            </p:cNvSpPr>
            <p:nvPr userDrawn="1"/>
          </p:nvSpPr>
          <p:spPr bwMode="auto">
            <a:xfrm>
              <a:off x="381" y="199"/>
              <a:ext cx="2" cy="3"/>
            </a:xfrm>
            <a:custGeom>
              <a:avLst/>
              <a:gdLst>
                <a:gd name="T0" fmla="*/ 3 w 5"/>
                <a:gd name="T1" fmla="*/ 1 h 6"/>
                <a:gd name="T2" fmla="*/ 3 w 5"/>
                <a:gd name="T3" fmla="*/ 1 h 6"/>
                <a:gd name="T4" fmla="*/ 2 w 5"/>
                <a:gd name="T5" fmla="*/ 0 h 6"/>
                <a:gd name="T6" fmla="*/ 0 w 5"/>
                <a:gd name="T7" fmla="*/ 3 h 6"/>
                <a:gd name="T8" fmla="*/ 2 w 5"/>
                <a:gd name="T9" fmla="*/ 6 h 6"/>
                <a:gd name="T10" fmla="*/ 5 w 5"/>
                <a:gd name="T11" fmla="*/ 3 h 6"/>
                <a:gd name="T12" fmla="*/ 3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3" y="1"/>
                  </a:moveTo>
                  <a:lnTo>
                    <a:pt x="3" y="1"/>
                  </a:lnTo>
                  <a:cubicBezTo>
                    <a:pt x="3" y="1"/>
                    <a:pt x="2" y="1"/>
                    <a:pt x="2" y="0"/>
                  </a:cubicBezTo>
                  <a:cubicBezTo>
                    <a:pt x="1" y="1"/>
                    <a:pt x="0" y="2"/>
                    <a:pt x="0" y="3"/>
                  </a:cubicBezTo>
                  <a:cubicBezTo>
                    <a:pt x="0" y="4"/>
                    <a:pt x="1" y="5"/>
                    <a:pt x="2" y="6"/>
                  </a:cubicBezTo>
                  <a:cubicBezTo>
                    <a:pt x="3" y="5"/>
                    <a:pt x="4" y="4"/>
                    <a:pt x="5" y="3"/>
                  </a:cubicBezTo>
                  <a:cubicBezTo>
                    <a:pt x="4" y="2"/>
                    <a:pt x="4" y="2"/>
                    <a:pt x="3"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9" name="Freeform 1777"/>
            <p:cNvSpPr>
              <a:spLocks/>
            </p:cNvSpPr>
            <p:nvPr userDrawn="1"/>
          </p:nvSpPr>
          <p:spPr bwMode="auto">
            <a:xfrm>
              <a:off x="380" y="199"/>
              <a:ext cx="1" cy="1"/>
            </a:xfrm>
            <a:custGeom>
              <a:avLst/>
              <a:gdLst>
                <a:gd name="T0" fmla="*/ 4 w 4"/>
                <a:gd name="T1" fmla="*/ 1 h 4"/>
                <a:gd name="T2" fmla="*/ 4 w 4"/>
                <a:gd name="T3" fmla="*/ 1 h 4"/>
                <a:gd name="T4" fmla="*/ 0 w 4"/>
                <a:gd name="T5" fmla="*/ 0 h 4"/>
                <a:gd name="T6" fmla="*/ 0 w 4"/>
                <a:gd name="T7" fmla="*/ 1 h 4"/>
                <a:gd name="T8" fmla="*/ 2 w 4"/>
                <a:gd name="T9" fmla="*/ 4 h 4"/>
                <a:gd name="T10" fmla="*/ 4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4" y="1"/>
                  </a:moveTo>
                  <a:lnTo>
                    <a:pt x="4" y="1"/>
                  </a:lnTo>
                  <a:cubicBezTo>
                    <a:pt x="3" y="1"/>
                    <a:pt x="1" y="0"/>
                    <a:pt x="0" y="0"/>
                  </a:cubicBezTo>
                  <a:lnTo>
                    <a:pt x="0" y="1"/>
                  </a:lnTo>
                  <a:cubicBezTo>
                    <a:pt x="1" y="2"/>
                    <a:pt x="1" y="3"/>
                    <a:pt x="2" y="4"/>
                  </a:cubicBezTo>
                  <a:cubicBezTo>
                    <a:pt x="3" y="3"/>
                    <a:pt x="4" y="2"/>
                    <a:pt x="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0" name="Freeform 1778"/>
            <p:cNvSpPr>
              <a:spLocks/>
            </p:cNvSpPr>
            <p:nvPr userDrawn="1"/>
          </p:nvSpPr>
          <p:spPr bwMode="auto">
            <a:xfrm>
              <a:off x="379" y="200"/>
              <a:ext cx="1" cy="2"/>
            </a:xfrm>
            <a:custGeom>
              <a:avLst/>
              <a:gdLst>
                <a:gd name="T0" fmla="*/ 1 w 3"/>
                <a:gd name="T1" fmla="*/ 0 h 6"/>
                <a:gd name="T2" fmla="*/ 1 w 3"/>
                <a:gd name="T3" fmla="*/ 0 h 6"/>
                <a:gd name="T4" fmla="*/ 0 w 3"/>
                <a:gd name="T5" fmla="*/ 5 h 6"/>
                <a:gd name="T6" fmla="*/ 0 w 3"/>
                <a:gd name="T7" fmla="*/ 6 h 6"/>
                <a:gd name="T8" fmla="*/ 3 w 3"/>
                <a:gd name="T9" fmla="*/ 2 h 6"/>
                <a:gd name="T10" fmla="*/ 1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1" y="0"/>
                  </a:moveTo>
                  <a:lnTo>
                    <a:pt x="1" y="0"/>
                  </a:lnTo>
                  <a:lnTo>
                    <a:pt x="0" y="5"/>
                  </a:lnTo>
                  <a:lnTo>
                    <a:pt x="0" y="6"/>
                  </a:lnTo>
                  <a:cubicBezTo>
                    <a:pt x="1" y="5"/>
                    <a:pt x="2" y="3"/>
                    <a:pt x="3" y="2"/>
                  </a:cubicBezTo>
                  <a:cubicBezTo>
                    <a:pt x="2" y="2"/>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1" name="Freeform 1779"/>
            <p:cNvSpPr>
              <a:spLocks/>
            </p:cNvSpPr>
            <p:nvPr userDrawn="1"/>
          </p:nvSpPr>
          <p:spPr bwMode="auto">
            <a:xfrm>
              <a:off x="379" y="202"/>
              <a:ext cx="0" cy="1"/>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0"/>
                  </a:lnTo>
                  <a:lnTo>
                    <a:pt x="0" y="1"/>
                  </a:lnTo>
                  <a:lnTo>
                    <a:pt x="1"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2" name="Freeform 1780"/>
            <p:cNvSpPr>
              <a:spLocks/>
            </p:cNvSpPr>
            <p:nvPr userDrawn="1"/>
          </p:nvSpPr>
          <p:spPr bwMode="auto">
            <a:xfrm>
              <a:off x="378" y="203"/>
              <a:ext cx="2" cy="2"/>
            </a:xfrm>
            <a:custGeom>
              <a:avLst/>
              <a:gdLst>
                <a:gd name="T0" fmla="*/ 1 w 5"/>
                <a:gd name="T1" fmla="*/ 1 h 6"/>
                <a:gd name="T2" fmla="*/ 1 w 5"/>
                <a:gd name="T3" fmla="*/ 1 h 6"/>
                <a:gd name="T4" fmla="*/ 0 w 5"/>
                <a:gd name="T5" fmla="*/ 3 h 6"/>
                <a:gd name="T6" fmla="*/ 3 w 5"/>
                <a:gd name="T7" fmla="*/ 6 h 6"/>
                <a:gd name="T8" fmla="*/ 5 w 5"/>
                <a:gd name="T9" fmla="*/ 3 h 6"/>
                <a:gd name="T10" fmla="*/ 2 w 5"/>
                <a:gd name="T11" fmla="*/ 0 h 6"/>
                <a:gd name="T12" fmla="*/ 1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1" y="1"/>
                  </a:moveTo>
                  <a:lnTo>
                    <a:pt x="1" y="1"/>
                  </a:lnTo>
                  <a:lnTo>
                    <a:pt x="0" y="3"/>
                  </a:lnTo>
                  <a:cubicBezTo>
                    <a:pt x="1" y="4"/>
                    <a:pt x="2" y="5"/>
                    <a:pt x="3" y="6"/>
                  </a:cubicBezTo>
                  <a:cubicBezTo>
                    <a:pt x="3" y="5"/>
                    <a:pt x="4" y="4"/>
                    <a:pt x="5" y="3"/>
                  </a:cubicBezTo>
                  <a:cubicBezTo>
                    <a:pt x="4" y="2"/>
                    <a:pt x="3" y="1"/>
                    <a:pt x="2" y="0"/>
                  </a:cubicBezTo>
                  <a:cubicBezTo>
                    <a:pt x="2"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3" name="Freeform 1781"/>
            <p:cNvSpPr>
              <a:spLocks/>
            </p:cNvSpPr>
            <p:nvPr userDrawn="1"/>
          </p:nvSpPr>
          <p:spPr bwMode="auto">
            <a:xfrm>
              <a:off x="378" y="205"/>
              <a:ext cx="1" cy="2"/>
            </a:xfrm>
            <a:custGeom>
              <a:avLst/>
              <a:gdLst>
                <a:gd name="T0" fmla="*/ 1 w 3"/>
                <a:gd name="T1" fmla="*/ 0 h 5"/>
                <a:gd name="T2" fmla="*/ 1 w 3"/>
                <a:gd name="T3" fmla="*/ 0 h 5"/>
                <a:gd name="T4" fmla="*/ 0 w 3"/>
                <a:gd name="T5" fmla="*/ 5 h 5"/>
                <a:gd name="T6" fmla="*/ 3 w 3"/>
                <a:gd name="T7" fmla="*/ 2 h 5"/>
                <a:gd name="T8" fmla="*/ 1 w 3"/>
                <a:gd name="T9" fmla="*/ 0 h 5"/>
              </a:gdLst>
              <a:ahLst/>
              <a:cxnLst>
                <a:cxn ang="0">
                  <a:pos x="T0" y="T1"/>
                </a:cxn>
                <a:cxn ang="0">
                  <a:pos x="T2" y="T3"/>
                </a:cxn>
                <a:cxn ang="0">
                  <a:pos x="T4" y="T5"/>
                </a:cxn>
                <a:cxn ang="0">
                  <a:pos x="T6" y="T7"/>
                </a:cxn>
                <a:cxn ang="0">
                  <a:pos x="T8" y="T9"/>
                </a:cxn>
              </a:cxnLst>
              <a:rect l="0" t="0" r="r" b="b"/>
              <a:pathLst>
                <a:path w="3" h="5">
                  <a:moveTo>
                    <a:pt x="1" y="0"/>
                  </a:moveTo>
                  <a:lnTo>
                    <a:pt x="1" y="0"/>
                  </a:lnTo>
                  <a:lnTo>
                    <a:pt x="0" y="5"/>
                  </a:lnTo>
                  <a:cubicBezTo>
                    <a:pt x="1" y="4"/>
                    <a:pt x="2" y="3"/>
                    <a:pt x="3" y="2"/>
                  </a:cubicBezTo>
                  <a:cubicBezTo>
                    <a:pt x="3" y="1"/>
                    <a:pt x="2"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4" name="Freeform 1782"/>
            <p:cNvSpPr>
              <a:spLocks/>
            </p:cNvSpPr>
            <p:nvPr userDrawn="1"/>
          </p:nvSpPr>
          <p:spPr bwMode="auto">
            <a:xfrm>
              <a:off x="377" y="207"/>
              <a:ext cx="2" cy="3"/>
            </a:xfrm>
            <a:custGeom>
              <a:avLst/>
              <a:gdLst>
                <a:gd name="T0" fmla="*/ 1 w 4"/>
                <a:gd name="T1" fmla="*/ 0 h 5"/>
                <a:gd name="T2" fmla="*/ 1 w 4"/>
                <a:gd name="T3" fmla="*/ 0 h 5"/>
                <a:gd name="T4" fmla="*/ 0 w 4"/>
                <a:gd name="T5" fmla="*/ 4 h 5"/>
                <a:gd name="T6" fmla="*/ 1 w 4"/>
                <a:gd name="T7" fmla="*/ 4 h 5"/>
                <a:gd name="T8" fmla="*/ 1 w 4"/>
                <a:gd name="T9" fmla="*/ 4 h 5"/>
                <a:gd name="T10" fmla="*/ 1 w 4"/>
                <a:gd name="T11" fmla="*/ 5 h 5"/>
                <a:gd name="T12" fmla="*/ 4 w 4"/>
                <a:gd name="T13" fmla="*/ 2 h 5"/>
                <a:gd name="T14" fmla="*/ 1 w 4"/>
                <a:gd name="T15" fmla="*/ 0 h 5"/>
                <a:gd name="T16" fmla="*/ 1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1" y="0"/>
                  </a:moveTo>
                  <a:lnTo>
                    <a:pt x="1" y="0"/>
                  </a:lnTo>
                  <a:lnTo>
                    <a:pt x="0" y="4"/>
                  </a:lnTo>
                  <a:lnTo>
                    <a:pt x="1" y="4"/>
                  </a:lnTo>
                  <a:lnTo>
                    <a:pt x="1" y="4"/>
                  </a:lnTo>
                  <a:lnTo>
                    <a:pt x="1" y="5"/>
                  </a:lnTo>
                  <a:cubicBezTo>
                    <a:pt x="2" y="4"/>
                    <a:pt x="3" y="3"/>
                    <a:pt x="4" y="2"/>
                  </a:cubicBezTo>
                  <a:cubicBezTo>
                    <a:pt x="3" y="1"/>
                    <a:pt x="2" y="0"/>
                    <a:pt x="1" y="0"/>
                  </a:cubicBez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5" name="Freeform 1783"/>
            <p:cNvSpPr>
              <a:spLocks/>
            </p:cNvSpPr>
            <p:nvPr userDrawn="1"/>
          </p:nvSpPr>
          <p:spPr bwMode="auto">
            <a:xfrm>
              <a:off x="378" y="210"/>
              <a:ext cx="0" cy="0"/>
            </a:xfrm>
            <a:custGeom>
              <a:avLst/>
              <a:gdLst>
                <a:gd name="T0" fmla="*/ 1 w 1"/>
                <a:gd name="T1" fmla="*/ 1 h 2"/>
                <a:gd name="T2" fmla="*/ 1 w 1"/>
                <a:gd name="T3" fmla="*/ 1 h 2"/>
                <a:gd name="T4" fmla="*/ 0 w 1"/>
                <a:gd name="T5" fmla="*/ 0 h 2"/>
                <a:gd name="T6" fmla="*/ 0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1"/>
                  </a:lnTo>
                  <a:lnTo>
                    <a:pt x="0" y="0"/>
                  </a:lnTo>
                  <a:cubicBezTo>
                    <a:pt x="0" y="1"/>
                    <a:pt x="0" y="1"/>
                    <a:pt x="0" y="2"/>
                  </a:cubicBezTo>
                  <a:cubicBezTo>
                    <a:pt x="0" y="1"/>
                    <a:pt x="0"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6" name="Freeform 1784"/>
            <p:cNvSpPr>
              <a:spLocks/>
            </p:cNvSpPr>
            <p:nvPr userDrawn="1"/>
          </p:nvSpPr>
          <p:spPr bwMode="auto">
            <a:xfrm>
              <a:off x="382" y="214"/>
              <a:ext cx="0" cy="0"/>
            </a:xfrm>
            <a:custGeom>
              <a:avLst/>
              <a:gdLst>
                <a:gd name="T0" fmla="*/ 1 w 1"/>
                <a:gd name="T1" fmla="*/ 1 h 1"/>
                <a:gd name="T2" fmla="*/ 1 w 1"/>
                <a:gd name="T3" fmla="*/ 1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0"/>
                  </a:lnTo>
                  <a:lnTo>
                    <a:pt x="0" y="0"/>
                  </a:ln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7" name="Freeform 1785"/>
            <p:cNvSpPr>
              <a:spLocks/>
            </p:cNvSpPr>
            <p:nvPr userDrawn="1"/>
          </p:nvSpPr>
          <p:spPr bwMode="auto">
            <a:xfrm>
              <a:off x="382" y="213"/>
              <a:ext cx="2" cy="1"/>
            </a:xfrm>
            <a:custGeom>
              <a:avLst/>
              <a:gdLst>
                <a:gd name="T0" fmla="*/ 0 w 4"/>
                <a:gd name="T1" fmla="*/ 2 h 3"/>
                <a:gd name="T2" fmla="*/ 0 w 4"/>
                <a:gd name="T3" fmla="*/ 2 h 3"/>
                <a:gd name="T4" fmla="*/ 1 w 4"/>
                <a:gd name="T5" fmla="*/ 3 h 3"/>
                <a:gd name="T6" fmla="*/ 1 w 4"/>
                <a:gd name="T7" fmla="*/ 3 h 3"/>
                <a:gd name="T8" fmla="*/ 2 w 4"/>
                <a:gd name="T9" fmla="*/ 3 h 3"/>
                <a:gd name="T10" fmla="*/ 4 w 4"/>
                <a:gd name="T11" fmla="*/ 0 h 3"/>
                <a:gd name="T12" fmla="*/ 0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2"/>
                  </a:moveTo>
                  <a:lnTo>
                    <a:pt x="0" y="2"/>
                  </a:lnTo>
                  <a:cubicBezTo>
                    <a:pt x="1" y="2"/>
                    <a:pt x="1" y="3"/>
                    <a:pt x="1" y="3"/>
                  </a:cubicBezTo>
                  <a:lnTo>
                    <a:pt x="1" y="3"/>
                  </a:lnTo>
                  <a:lnTo>
                    <a:pt x="2" y="3"/>
                  </a:lnTo>
                  <a:cubicBezTo>
                    <a:pt x="3" y="2"/>
                    <a:pt x="3" y="1"/>
                    <a:pt x="4" y="0"/>
                  </a:cubicBezTo>
                  <a:cubicBezTo>
                    <a:pt x="3" y="0"/>
                    <a:pt x="2" y="1"/>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grpSp>
      <p:sp>
        <p:nvSpPr>
          <p:cNvPr id="987" name="Freeform 1787"/>
          <p:cNvSpPr>
            <a:spLocks/>
          </p:cNvSpPr>
          <p:nvPr/>
        </p:nvSpPr>
        <p:spPr bwMode="auto">
          <a:xfrm>
            <a:off x="608013" y="333375"/>
            <a:ext cx="3175" cy="3175"/>
          </a:xfrm>
          <a:custGeom>
            <a:avLst/>
            <a:gdLst>
              <a:gd name="T0" fmla="*/ 2 w 4"/>
              <a:gd name="T1" fmla="*/ 5 h 6"/>
              <a:gd name="T2" fmla="*/ 2 w 4"/>
              <a:gd name="T3" fmla="*/ 5 h 6"/>
              <a:gd name="T4" fmla="*/ 4 w 4"/>
              <a:gd name="T5" fmla="*/ 2 h 6"/>
              <a:gd name="T6" fmla="*/ 3 w 4"/>
              <a:gd name="T7" fmla="*/ 0 h 6"/>
              <a:gd name="T8" fmla="*/ 0 w 4"/>
              <a:gd name="T9" fmla="*/ 2 h 6"/>
              <a:gd name="T10" fmla="*/ 2 w 4"/>
              <a:gd name="T11" fmla="*/ 6 h 6"/>
              <a:gd name="T12" fmla="*/ 2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5"/>
                </a:moveTo>
                <a:lnTo>
                  <a:pt x="2" y="5"/>
                </a:lnTo>
                <a:cubicBezTo>
                  <a:pt x="3" y="4"/>
                  <a:pt x="3" y="3"/>
                  <a:pt x="4" y="2"/>
                </a:cubicBezTo>
                <a:cubicBezTo>
                  <a:pt x="4" y="1"/>
                  <a:pt x="3" y="0"/>
                  <a:pt x="3" y="0"/>
                </a:cubicBezTo>
                <a:cubicBezTo>
                  <a:pt x="2" y="1"/>
                  <a:pt x="1" y="1"/>
                  <a:pt x="0" y="2"/>
                </a:cubicBezTo>
                <a:cubicBezTo>
                  <a:pt x="1" y="3"/>
                  <a:pt x="1" y="4"/>
                  <a:pt x="2" y="6"/>
                </a:cubicBezTo>
                <a:lnTo>
                  <a:pt x="2"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88" name="Freeform 1788"/>
          <p:cNvSpPr>
            <a:spLocks/>
          </p:cNvSpPr>
          <p:nvPr/>
        </p:nvSpPr>
        <p:spPr bwMode="auto">
          <a:xfrm>
            <a:off x="596901" y="314325"/>
            <a:ext cx="4763" cy="15875"/>
          </a:xfrm>
          <a:custGeom>
            <a:avLst/>
            <a:gdLst>
              <a:gd name="T0" fmla="*/ 3 w 5"/>
              <a:gd name="T1" fmla="*/ 0 h 22"/>
              <a:gd name="T2" fmla="*/ 3 w 5"/>
              <a:gd name="T3" fmla="*/ 0 h 22"/>
              <a:gd name="T4" fmla="*/ 0 w 5"/>
              <a:gd name="T5" fmla="*/ 22 h 22"/>
              <a:gd name="T6" fmla="*/ 1 w 5"/>
              <a:gd name="T7" fmla="*/ 21 h 22"/>
              <a:gd name="T8" fmla="*/ 1 w 5"/>
              <a:gd name="T9" fmla="*/ 21 h 22"/>
              <a:gd name="T10" fmla="*/ 1 w 5"/>
              <a:gd name="T11" fmla="*/ 22 h 22"/>
              <a:gd name="T12" fmla="*/ 5 w 5"/>
              <a:gd name="T13" fmla="*/ 1 h 22"/>
              <a:gd name="T14" fmla="*/ 3 w 5"/>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2">
                <a:moveTo>
                  <a:pt x="3" y="0"/>
                </a:moveTo>
                <a:lnTo>
                  <a:pt x="3" y="0"/>
                </a:lnTo>
                <a:lnTo>
                  <a:pt x="0" y="22"/>
                </a:lnTo>
                <a:cubicBezTo>
                  <a:pt x="0" y="21"/>
                  <a:pt x="1" y="21"/>
                  <a:pt x="1" y="21"/>
                </a:cubicBezTo>
                <a:lnTo>
                  <a:pt x="1" y="21"/>
                </a:lnTo>
                <a:cubicBezTo>
                  <a:pt x="1" y="21"/>
                  <a:pt x="1" y="21"/>
                  <a:pt x="1" y="22"/>
                </a:cubicBezTo>
                <a:lnTo>
                  <a:pt x="5" y="1"/>
                </a:lnTo>
                <a:cubicBezTo>
                  <a:pt x="5" y="0"/>
                  <a:pt x="4" y="0"/>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89" name="Freeform 1789"/>
          <p:cNvSpPr>
            <a:spLocks/>
          </p:cNvSpPr>
          <p:nvPr/>
        </p:nvSpPr>
        <p:spPr bwMode="auto">
          <a:xfrm>
            <a:off x="603251" y="319088"/>
            <a:ext cx="3175" cy="4763"/>
          </a:xfrm>
          <a:custGeom>
            <a:avLst/>
            <a:gdLst>
              <a:gd name="T0" fmla="*/ 2 w 5"/>
              <a:gd name="T1" fmla="*/ 0 h 6"/>
              <a:gd name="T2" fmla="*/ 2 w 5"/>
              <a:gd name="T3" fmla="*/ 0 h 6"/>
              <a:gd name="T4" fmla="*/ 0 w 5"/>
              <a:gd name="T5" fmla="*/ 3 h 6"/>
              <a:gd name="T6" fmla="*/ 2 w 5"/>
              <a:gd name="T7" fmla="*/ 6 h 6"/>
              <a:gd name="T8" fmla="*/ 5 w 5"/>
              <a:gd name="T9" fmla="*/ 3 h 6"/>
              <a:gd name="T10" fmla="*/ 2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2" y="0"/>
                </a:moveTo>
                <a:lnTo>
                  <a:pt x="2" y="0"/>
                </a:lnTo>
                <a:cubicBezTo>
                  <a:pt x="1" y="1"/>
                  <a:pt x="0" y="2"/>
                  <a:pt x="0" y="3"/>
                </a:cubicBezTo>
                <a:cubicBezTo>
                  <a:pt x="1" y="4"/>
                  <a:pt x="2" y="5"/>
                  <a:pt x="2" y="6"/>
                </a:cubicBezTo>
                <a:cubicBezTo>
                  <a:pt x="3" y="5"/>
                  <a:pt x="4" y="4"/>
                  <a:pt x="5" y="3"/>
                </a:cubicBezTo>
                <a:cubicBezTo>
                  <a:pt x="4" y="2"/>
                  <a:pt x="3"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0" name="Freeform 1790"/>
          <p:cNvSpPr>
            <a:spLocks/>
          </p:cNvSpPr>
          <p:nvPr/>
        </p:nvSpPr>
        <p:spPr bwMode="auto">
          <a:xfrm>
            <a:off x="606426" y="317500"/>
            <a:ext cx="3175" cy="6350"/>
          </a:xfrm>
          <a:custGeom>
            <a:avLst/>
            <a:gdLst>
              <a:gd name="T0" fmla="*/ 2 w 5"/>
              <a:gd name="T1" fmla="*/ 7 h 7"/>
              <a:gd name="T2" fmla="*/ 2 w 5"/>
              <a:gd name="T3" fmla="*/ 7 h 7"/>
              <a:gd name="T4" fmla="*/ 5 w 5"/>
              <a:gd name="T5" fmla="*/ 4 h 7"/>
              <a:gd name="T6" fmla="*/ 2 w 5"/>
              <a:gd name="T7" fmla="*/ 0 h 7"/>
              <a:gd name="T8" fmla="*/ 0 w 5"/>
              <a:gd name="T9" fmla="*/ 4 h 7"/>
              <a:gd name="T10" fmla="*/ 2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2" y="7"/>
                </a:moveTo>
                <a:lnTo>
                  <a:pt x="2" y="7"/>
                </a:lnTo>
                <a:cubicBezTo>
                  <a:pt x="3" y="6"/>
                  <a:pt x="4" y="5"/>
                  <a:pt x="5" y="4"/>
                </a:cubicBezTo>
                <a:cubicBezTo>
                  <a:pt x="4" y="3"/>
                  <a:pt x="3" y="2"/>
                  <a:pt x="2" y="0"/>
                </a:cubicBezTo>
                <a:cubicBezTo>
                  <a:pt x="1" y="1"/>
                  <a:pt x="1" y="3"/>
                  <a:pt x="0" y="4"/>
                </a:cubicBezTo>
                <a:cubicBezTo>
                  <a:pt x="1" y="5"/>
                  <a:pt x="2" y="6"/>
                  <a:pt x="2"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1" name="Freeform 1791"/>
          <p:cNvSpPr>
            <a:spLocks/>
          </p:cNvSpPr>
          <p:nvPr/>
        </p:nvSpPr>
        <p:spPr bwMode="auto">
          <a:xfrm>
            <a:off x="604838" y="320675"/>
            <a:ext cx="3175" cy="4763"/>
          </a:xfrm>
          <a:custGeom>
            <a:avLst/>
            <a:gdLst>
              <a:gd name="T0" fmla="*/ 2 w 5"/>
              <a:gd name="T1" fmla="*/ 7 h 7"/>
              <a:gd name="T2" fmla="*/ 2 w 5"/>
              <a:gd name="T3" fmla="*/ 7 h 7"/>
              <a:gd name="T4" fmla="*/ 5 w 5"/>
              <a:gd name="T5" fmla="*/ 4 h 7"/>
              <a:gd name="T6" fmla="*/ 2 w 5"/>
              <a:gd name="T7" fmla="*/ 0 h 7"/>
              <a:gd name="T8" fmla="*/ 0 w 5"/>
              <a:gd name="T9" fmla="*/ 4 h 7"/>
              <a:gd name="T10" fmla="*/ 2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2" y="7"/>
                </a:moveTo>
                <a:lnTo>
                  <a:pt x="2" y="7"/>
                </a:lnTo>
                <a:cubicBezTo>
                  <a:pt x="3" y="6"/>
                  <a:pt x="4" y="5"/>
                  <a:pt x="5" y="4"/>
                </a:cubicBezTo>
                <a:cubicBezTo>
                  <a:pt x="4" y="3"/>
                  <a:pt x="3" y="2"/>
                  <a:pt x="2" y="0"/>
                </a:cubicBezTo>
                <a:cubicBezTo>
                  <a:pt x="2" y="1"/>
                  <a:pt x="1" y="3"/>
                  <a:pt x="0" y="4"/>
                </a:cubicBezTo>
                <a:cubicBezTo>
                  <a:pt x="1" y="5"/>
                  <a:pt x="2" y="6"/>
                  <a:pt x="2"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2" name="Freeform 1792"/>
          <p:cNvSpPr>
            <a:spLocks/>
          </p:cNvSpPr>
          <p:nvPr/>
        </p:nvSpPr>
        <p:spPr bwMode="auto">
          <a:xfrm>
            <a:off x="603251" y="323850"/>
            <a:ext cx="3175" cy="4763"/>
          </a:xfrm>
          <a:custGeom>
            <a:avLst/>
            <a:gdLst>
              <a:gd name="T0" fmla="*/ 2 w 5"/>
              <a:gd name="T1" fmla="*/ 6 h 6"/>
              <a:gd name="T2" fmla="*/ 2 w 5"/>
              <a:gd name="T3" fmla="*/ 6 h 6"/>
              <a:gd name="T4" fmla="*/ 5 w 5"/>
              <a:gd name="T5" fmla="*/ 3 h 6"/>
              <a:gd name="T6" fmla="*/ 2 w 5"/>
              <a:gd name="T7" fmla="*/ 0 h 6"/>
              <a:gd name="T8" fmla="*/ 0 w 5"/>
              <a:gd name="T9" fmla="*/ 3 h 6"/>
              <a:gd name="T10" fmla="*/ 2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2" y="6"/>
                </a:moveTo>
                <a:lnTo>
                  <a:pt x="2" y="6"/>
                </a:lnTo>
                <a:cubicBezTo>
                  <a:pt x="3" y="5"/>
                  <a:pt x="4" y="4"/>
                  <a:pt x="5" y="3"/>
                </a:cubicBezTo>
                <a:cubicBezTo>
                  <a:pt x="4" y="2"/>
                  <a:pt x="3" y="1"/>
                  <a:pt x="2" y="0"/>
                </a:cubicBezTo>
                <a:cubicBezTo>
                  <a:pt x="2" y="1"/>
                  <a:pt x="1" y="2"/>
                  <a:pt x="0" y="3"/>
                </a:cubicBezTo>
                <a:cubicBezTo>
                  <a:pt x="1" y="4"/>
                  <a:pt x="2"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3" name="Freeform 1793"/>
          <p:cNvSpPr>
            <a:spLocks/>
          </p:cNvSpPr>
          <p:nvPr/>
        </p:nvSpPr>
        <p:spPr bwMode="auto">
          <a:xfrm>
            <a:off x="600076" y="327025"/>
            <a:ext cx="3175" cy="3175"/>
          </a:xfrm>
          <a:custGeom>
            <a:avLst/>
            <a:gdLst>
              <a:gd name="T0" fmla="*/ 2 w 5"/>
              <a:gd name="T1" fmla="*/ 5 h 5"/>
              <a:gd name="T2" fmla="*/ 2 w 5"/>
              <a:gd name="T3" fmla="*/ 5 h 5"/>
              <a:gd name="T4" fmla="*/ 5 w 5"/>
              <a:gd name="T5" fmla="*/ 3 h 5"/>
              <a:gd name="T6" fmla="*/ 2 w 5"/>
              <a:gd name="T7" fmla="*/ 0 h 5"/>
              <a:gd name="T8" fmla="*/ 0 w 5"/>
              <a:gd name="T9" fmla="*/ 2 h 5"/>
              <a:gd name="T10" fmla="*/ 2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2" y="5"/>
                </a:moveTo>
                <a:lnTo>
                  <a:pt x="2" y="5"/>
                </a:lnTo>
                <a:cubicBezTo>
                  <a:pt x="3" y="4"/>
                  <a:pt x="4" y="3"/>
                  <a:pt x="5" y="3"/>
                </a:cubicBezTo>
                <a:cubicBezTo>
                  <a:pt x="4" y="2"/>
                  <a:pt x="3" y="1"/>
                  <a:pt x="2" y="0"/>
                </a:cubicBezTo>
                <a:cubicBezTo>
                  <a:pt x="2" y="0"/>
                  <a:pt x="1" y="1"/>
                  <a:pt x="0" y="2"/>
                </a:cubicBezTo>
                <a:cubicBezTo>
                  <a:pt x="1" y="3"/>
                  <a:pt x="2" y="4"/>
                  <a:pt x="2"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4" name="Freeform 1794"/>
          <p:cNvSpPr>
            <a:spLocks/>
          </p:cNvSpPr>
          <p:nvPr/>
        </p:nvSpPr>
        <p:spPr bwMode="auto">
          <a:xfrm>
            <a:off x="609601" y="320675"/>
            <a:ext cx="3175" cy="6350"/>
          </a:xfrm>
          <a:custGeom>
            <a:avLst/>
            <a:gdLst>
              <a:gd name="T0" fmla="*/ 2 w 5"/>
              <a:gd name="T1" fmla="*/ 8 h 8"/>
              <a:gd name="T2" fmla="*/ 2 w 5"/>
              <a:gd name="T3" fmla="*/ 8 h 8"/>
              <a:gd name="T4" fmla="*/ 5 w 5"/>
              <a:gd name="T5" fmla="*/ 4 h 8"/>
              <a:gd name="T6" fmla="*/ 2 w 5"/>
              <a:gd name="T7" fmla="*/ 0 h 8"/>
              <a:gd name="T8" fmla="*/ 0 w 5"/>
              <a:gd name="T9" fmla="*/ 4 h 8"/>
              <a:gd name="T10" fmla="*/ 2 w 5"/>
              <a:gd name="T11" fmla="*/ 8 h 8"/>
            </a:gdLst>
            <a:ahLst/>
            <a:cxnLst>
              <a:cxn ang="0">
                <a:pos x="T0" y="T1"/>
              </a:cxn>
              <a:cxn ang="0">
                <a:pos x="T2" y="T3"/>
              </a:cxn>
              <a:cxn ang="0">
                <a:pos x="T4" y="T5"/>
              </a:cxn>
              <a:cxn ang="0">
                <a:pos x="T6" y="T7"/>
              </a:cxn>
              <a:cxn ang="0">
                <a:pos x="T8" y="T9"/>
              </a:cxn>
              <a:cxn ang="0">
                <a:pos x="T10" y="T11"/>
              </a:cxn>
            </a:cxnLst>
            <a:rect l="0" t="0" r="r" b="b"/>
            <a:pathLst>
              <a:path w="5" h="8">
                <a:moveTo>
                  <a:pt x="2" y="8"/>
                </a:moveTo>
                <a:lnTo>
                  <a:pt x="2" y="8"/>
                </a:lnTo>
                <a:cubicBezTo>
                  <a:pt x="3" y="7"/>
                  <a:pt x="4" y="6"/>
                  <a:pt x="5" y="4"/>
                </a:cubicBezTo>
                <a:cubicBezTo>
                  <a:pt x="4" y="3"/>
                  <a:pt x="3" y="2"/>
                  <a:pt x="2" y="0"/>
                </a:cubicBezTo>
                <a:cubicBezTo>
                  <a:pt x="1" y="2"/>
                  <a:pt x="1" y="3"/>
                  <a:pt x="0" y="4"/>
                </a:cubicBezTo>
                <a:cubicBezTo>
                  <a:pt x="1" y="5"/>
                  <a:pt x="2" y="6"/>
                  <a:pt x="2"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5" name="Freeform 1795"/>
          <p:cNvSpPr>
            <a:spLocks/>
          </p:cNvSpPr>
          <p:nvPr/>
        </p:nvSpPr>
        <p:spPr bwMode="auto">
          <a:xfrm>
            <a:off x="606426" y="323850"/>
            <a:ext cx="3175" cy="4763"/>
          </a:xfrm>
          <a:custGeom>
            <a:avLst/>
            <a:gdLst>
              <a:gd name="T0" fmla="*/ 3 w 5"/>
              <a:gd name="T1" fmla="*/ 7 h 7"/>
              <a:gd name="T2" fmla="*/ 3 w 5"/>
              <a:gd name="T3" fmla="*/ 7 h 7"/>
              <a:gd name="T4" fmla="*/ 5 w 5"/>
              <a:gd name="T5" fmla="*/ 4 h 7"/>
              <a:gd name="T6" fmla="*/ 2 w 5"/>
              <a:gd name="T7" fmla="*/ 0 h 7"/>
              <a:gd name="T8" fmla="*/ 0 w 5"/>
              <a:gd name="T9" fmla="*/ 3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3" y="6"/>
                  <a:pt x="4" y="5"/>
                  <a:pt x="5" y="4"/>
                </a:cubicBezTo>
                <a:cubicBezTo>
                  <a:pt x="4" y="3"/>
                  <a:pt x="3" y="2"/>
                  <a:pt x="2" y="0"/>
                </a:cubicBezTo>
                <a:cubicBezTo>
                  <a:pt x="2" y="1"/>
                  <a:pt x="1" y="2"/>
                  <a:pt x="0" y="3"/>
                </a:cubicBezTo>
                <a:cubicBezTo>
                  <a:pt x="1" y="5"/>
                  <a:pt x="2"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6" name="Freeform 1796"/>
          <p:cNvSpPr>
            <a:spLocks/>
          </p:cNvSpPr>
          <p:nvPr/>
        </p:nvSpPr>
        <p:spPr bwMode="auto">
          <a:xfrm>
            <a:off x="604838" y="327025"/>
            <a:ext cx="3175" cy="4763"/>
          </a:xfrm>
          <a:custGeom>
            <a:avLst/>
            <a:gdLst>
              <a:gd name="T0" fmla="*/ 3 w 5"/>
              <a:gd name="T1" fmla="*/ 7 h 7"/>
              <a:gd name="T2" fmla="*/ 3 w 5"/>
              <a:gd name="T3" fmla="*/ 7 h 7"/>
              <a:gd name="T4" fmla="*/ 5 w 5"/>
              <a:gd name="T5" fmla="*/ 4 h 7"/>
              <a:gd name="T6" fmla="*/ 2 w 5"/>
              <a:gd name="T7" fmla="*/ 0 h 7"/>
              <a:gd name="T8" fmla="*/ 0 w 5"/>
              <a:gd name="T9" fmla="*/ 3 h 7"/>
              <a:gd name="T10" fmla="*/ 2 w 5"/>
              <a:gd name="T11" fmla="*/ 5 h 7"/>
              <a:gd name="T12" fmla="*/ 2 w 5"/>
              <a:gd name="T13" fmla="*/ 5 h 7"/>
              <a:gd name="T14" fmla="*/ 3 w 5"/>
              <a:gd name="T15" fmla="*/ 5 h 7"/>
              <a:gd name="T16" fmla="*/ 2 w 5"/>
              <a:gd name="T17" fmla="*/ 6 h 7"/>
              <a:gd name="T18" fmla="*/ 3 w 5"/>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3" y="7"/>
                </a:moveTo>
                <a:lnTo>
                  <a:pt x="3" y="7"/>
                </a:lnTo>
                <a:cubicBezTo>
                  <a:pt x="4" y="6"/>
                  <a:pt x="4" y="5"/>
                  <a:pt x="5" y="4"/>
                </a:cubicBezTo>
                <a:cubicBezTo>
                  <a:pt x="4" y="2"/>
                  <a:pt x="3" y="1"/>
                  <a:pt x="2" y="0"/>
                </a:cubicBezTo>
                <a:cubicBezTo>
                  <a:pt x="2" y="1"/>
                  <a:pt x="1" y="2"/>
                  <a:pt x="0" y="3"/>
                </a:cubicBezTo>
                <a:cubicBezTo>
                  <a:pt x="1" y="4"/>
                  <a:pt x="1" y="4"/>
                  <a:pt x="2" y="5"/>
                </a:cubicBezTo>
                <a:lnTo>
                  <a:pt x="2" y="5"/>
                </a:lnTo>
                <a:lnTo>
                  <a:pt x="3" y="5"/>
                </a:lnTo>
                <a:cubicBezTo>
                  <a:pt x="3" y="6"/>
                  <a:pt x="2" y="6"/>
                  <a:pt x="2" y="6"/>
                </a:cubicBezTo>
                <a:lnTo>
                  <a:pt x="3" y="7"/>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7" name="Freeform 1797"/>
          <p:cNvSpPr>
            <a:spLocks/>
          </p:cNvSpPr>
          <p:nvPr/>
        </p:nvSpPr>
        <p:spPr bwMode="auto">
          <a:xfrm>
            <a:off x="603251" y="328613"/>
            <a:ext cx="1588" cy="3175"/>
          </a:xfrm>
          <a:custGeom>
            <a:avLst/>
            <a:gdLst>
              <a:gd name="T0" fmla="*/ 4 w 4"/>
              <a:gd name="T1" fmla="*/ 3 h 4"/>
              <a:gd name="T2" fmla="*/ 4 w 4"/>
              <a:gd name="T3" fmla="*/ 3 h 4"/>
              <a:gd name="T4" fmla="*/ 2 w 4"/>
              <a:gd name="T5" fmla="*/ 0 h 4"/>
              <a:gd name="T6" fmla="*/ 0 w 4"/>
              <a:gd name="T7" fmla="*/ 2 h 4"/>
              <a:gd name="T8" fmla="*/ 0 w 4"/>
              <a:gd name="T9" fmla="*/ 4 h 4"/>
              <a:gd name="T10" fmla="*/ 4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4" y="3"/>
                </a:moveTo>
                <a:lnTo>
                  <a:pt x="4" y="3"/>
                </a:lnTo>
                <a:cubicBezTo>
                  <a:pt x="4" y="2"/>
                  <a:pt x="3" y="1"/>
                  <a:pt x="2" y="0"/>
                </a:cubicBezTo>
                <a:cubicBezTo>
                  <a:pt x="1" y="1"/>
                  <a:pt x="1" y="2"/>
                  <a:pt x="0" y="2"/>
                </a:cubicBezTo>
                <a:lnTo>
                  <a:pt x="0" y="4"/>
                </a:lnTo>
                <a:cubicBezTo>
                  <a:pt x="2" y="3"/>
                  <a:pt x="3" y="3"/>
                  <a:pt x="4"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8" name="Rectangle 1798"/>
          <p:cNvSpPr>
            <a:spLocks noChangeArrowheads="1"/>
          </p:cNvSpPr>
          <p:nvPr/>
        </p:nvSpPr>
        <p:spPr bwMode="auto">
          <a:xfrm>
            <a:off x="606426" y="331788"/>
            <a:ext cx="1588" cy="1588"/>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999" name="Freeform 1799"/>
          <p:cNvSpPr>
            <a:spLocks/>
          </p:cNvSpPr>
          <p:nvPr/>
        </p:nvSpPr>
        <p:spPr bwMode="auto">
          <a:xfrm>
            <a:off x="600076" y="331788"/>
            <a:ext cx="3175" cy="1588"/>
          </a:xfrm>
          <a:custGeom>
            <a:avLst/>
            <a:gdLst>
              <a:gd name="T0" fmla="*/ 3 w 3"/>
              <a:gd name="T1" fmla="*/ 1 h 3"/>
              <a:gd name="T2" fmla="*/ 3 w 3"/>
              <a:gd name="T3" fmla="*/ 1 h 3"/>
              <a:gd name="T4" fmla="*/ 2 w 3"/>
              <a:gd name="T5" fmla="*/ 0 h 3"/>
              <a:gd name="T6" fmla="*/ 0 w 3"/>
              <a:gd name="T7" fmla="*/ 2 h 3"/>
              <a:gd name="T8" fmla="*/ 0 w 3"/>
              <a:gd name="T9" fmla="*/ 3 h 3"/>
              <a:gd name="T10" fmla="*/ 1 w 3"/>
              <a:gd name="T11" fmla="*/ 2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lnTo>
                  <a:pt x="3" y="1"/>
                </a:lnTo>
                <a:lnTo>
                  <a:pt x="2" y="0"/>
                </a:lnTo>
                <a:cubicBezTo>
                  <a:pt x="1" y="1"/>
                  <a:pt x="0" y="1"/>
                  <a:pt x="0" y="2"/>
                </a:cubicBezTo>
                <a:lnTo>
                  <a:pt x="0" y="3"/>
                </a:lnTo>
                <a:lnTo>
                  <a:pt x="1" y="2"/>
                </a:lnTo>
                <a:cubicBezTo>
                  <a:pt x="1" y="2"/>
                  <a:pt x="2" y="1"/>
                  <a:pt x="3"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0" name="Freeform 1800"/>
          <p:cNvSpPr>
            <a:spLocks/>
          </p:cNvSpPr>
          <p:nvPr/>
        </p:nvSpPr>
        <p:spPr bwMode="auto">
          <a:xfrm>
            <a:off x="603251" y="333375"/>
            <a:ext cx="0" cy="1588"/>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0"/>
                </a:lnTo>
                <a:lnTo>
                  <a:pt x="0" y="1"/>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1" name="Freeform 1801"/>
          <p:cNvSpPr>
            <a:spLocks/>
          </p:cNvSpPr>
          <p:nvPr/>
        </p:nvSpPr>
        <p:spPr bwMode="auto">
          <a:xfrm>
            <a:off x="603251" y="336550"/>
            <a:ext cx="1588" cy="1588"/>
          </a:xfrm>
          <a:custGeom>
            <a:avLst/>
            <a:gdLst>
              <a:gd name="T0" fmla="*/ 1 w 3"/>
              <a:gd name="T1" fmla="*/ 2 h 2"/>
              <a:gd name="T2" fmla="*/ 1 w 3"/>
              <a:gd name="T3" fmla="*/ 2 h 2"/>
              <a:gd name="T4" fmla="*/ 3 w 3"/>
              <a:gd name="T5" fmla="*/ 0 h 2"/>
              <a:gd name="T6" fmla="*/ 3 w 3"/>
              <a:gd name="T7" fmla="*/ 0 h 2"/>
              <a:gd name="T8" fmla="*/ 0 w 3"/>
              <a:gd name="T9" fmla="*/ 2 h 2"/>
              <a:gd name="T10" fmla="*/ 1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1" y="2"/>
                </a:moveTo>
                <a:lnTo>
                  <a:pt x="1" y="2"/>
                </a:lnTo>
                <a:lnTo>
                  <a:pt x="3" y="0"/>
                </a:lnTo>
                <a:lnTo>
                  <a:pt x="3" y="0"/>
                </a:lnTo>
                <a:cubicBezTo>
                  <a:pt x="2" y="1"/>
                  <a:pt x="1" y="1"/>
                  <a:pt x="0" y="2"/>
                </a:cubicBezTo>
                <a:cubicBezTo>
                  <a:pt x="0" y="2"/>
                  <a:pt x="1" y="2"/>
                  <a:pt x="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2" name="Freeform 1802"/>
          <p:cNvSpPr>
            <a:spLocks/>
          </p:cNvSpPr>
          <p:nvPr/>
        </p:nvSpPr>
        <p:spPr bwMode="auto">
          <a:xfrm>
            <a:off x="609601" y="327025"/>
            <a:ext cx="1588" cy="4763"/>
          </a:xfrm>
          <a:custGeom>
            <a:avLst/>
            <a:gdLst>
              <a:gd name="T0" fmla="*/ 2 w 4"/>
              <a:gd name="T1" fmla="*/ 6 h 6"/>
              <a:gd name="T2" fmla="*/ 2 w 4"/>
              <a:gd name="T3" fmla="*/ 6 h 6"/>
              <a:gd name="T4" fmla="*/ 4 w 4"/>
              <a:gd name="T5" fmla="*/ 3 h 6"/>
              <a:gd name="T6" fmla="*/ 2 w 4"/>
              <a:gd name="T7" fmla="*/ 0 h 6"/>
              <a:gd name="T8" fmla="*/ 0 w 4"/>
              <a:gd name="T9" fmla="*/ 3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2" y="6"/>
                </a:lnTo>
                <a:cubicBezTo>
                  <a:pt x="3" y="5"/>
                  <a:pt x="4" y="4"/>
                  <a:pt x="4" y="3"/>
                </a:cubicBezTo>
                <a:cubicBezTo>
                  <a:pt x="4" y="2"/>
                  <a:pt x="3" y="1"/>
                  <a:pt x="2" y="0"/>
                </a:cubicBezTo>
                <a:cubicBezTo>
                  <a:pt x="2" y="1"/>
                  <a:pt x="1" y="2"/>
                  <a:pt x="0" y="3"/>
                </a:cubicBezTo>
                <a:cubicBezTo>
                  <a:pt x="1" y="4"/>
                  <a:pt x="1"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3" name="Freeform 1803"/>
          <p:cNvSpPr>
            <a:spLocks/>
          </p:cNvSpPr>
          <p:nvPr/>
        </p:nvSpPr>
        <p:spPr bwMode="auto">
          <a:xfrm>
            <a:off x="606426" y="330200"/>
            <a:ext cx="3175" cy="3175"/>
          </a:xfrm>
          <a:custGeom>
            <a:avLst/>
            <a:gdLst>
              <a:gd name="T0" fmla="*/ 2 w 4"/>
              <a:gd name="T1" fmla="*/ 6 h 6"/>
              <a:gd name="T2" fmla="*/ 2 w 4"/>
              <a:gd name="T3" fmla="*/ 6 h 6"/>
              <a:gd name="T4" fmla="*/ 4 w 4"/>
              <a:gd name="T5" fmla="*/ 3 h 6"/>
              <a:gd name="T6" fmla="*/ 3 w 4"/>
              <a:gd name="T7" fmla="*/ 0 h 6"/>
              <a:gd name="T8" fmla="*/ 0 w 4"/>
              <a:gd name="T9" fmla="*/ 3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2" y="6"/>
                </a:lnTo>
                <a:cubicBezTo>
                  <a:pt x="3" y="5"/>
                  <a:pt x="4" y="4"/>
                  <a:pt x="4" y="3"/>
                </a:cubicBezTo>
                <a:cubicBezTo>
                  <a:pt x="4" y="2"/>
                  <a:pt x="3" y="1"/>
                  <a:pt x="3" y="0"/>
                </a:cubicBezTo>
                <a:cubicBezTo>
                  <a:pt x="2" y="1"/>
                  <a:pt x="1" y="2"/>
                  <a:pt x="0" y="3"/>
                </a:cubicBezTo>
                <a:cubicBezTo>
                  <a:pt x="1" y="4"/>
                  <a:pt x="1"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4" name="Freeform 1804"/>
          <p:cNvSpPr>
            <a:spLocks/>
          </p:cNvSpPr>
          <p:nvPr/>
        </p:nvSpPr>
        <p:spPr bwMode="auto">
          <a:xfrm>
            <a:off x="604838" y="331788"/>
            <a:ext cx="3175" cy="4763"/>
          </a:xfrm>
          <a:custGeom>
            <a:avLst/>
            <a:gdLst>
              <a:gd name="T0" fmla="*/ 1 w 4"/>
              <a:gd name="T1" fmla="*/ 6 h 6"/>
              <a:gd name="T2" fmla="*/ 1 w 4"/>
              <a:gd name="T3" fmla="*/ 6 h 6"/>
              <a:gd name="T4" fmla="*/ 4 w 4"/>
              <a:gd name="T5" fmla="*/ 3 h 6"/>
              <a:gd name="T6" fmla="*/ 3 w 4"/>
              <a:gd name="T7" fmla="*/ 0 h 6"/>
              <a:gd name="T8" fmla="*/ 0 w 4"/>
              <a:gd name="T9" fmla="*/ 3 h 6"/>
              <a:gd name="T10" fmla="*/ 0 w 4"/>
              <a:gd name="T11" fmla="*/ 4 h 6"/>
              <a:gd name="T12" fmla="*/ 2 w 4"/>
              <a:gd name="T13" fmla="*/ 4 h 6"/>
              <a:gd name="T14" fmla="*/ 2 w 4"/>
              <a:gd name="T15" fmla="*/ 4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lnTo>
                  <a:pt x="1" y="6"/>
                </a:lnTo>
                <a:cubicBezTo>
                  <a:pt x="2" y="5"/>
                  <a:pt x="3" y="4"/>
                  <a:pt x="4" y="3"/>
                </a:cubicBezTo>
                <a:cubicBezTo>
                  <a:pt x="4" y="2"/>
                  <a:pt x="3" y="1"/>
                  <a:pt x="3" y="0"/>
                </a:cubicBezTo>
                <a:cubicBezTo>
                  <a:pt x="2" y="1"/>
                  <a:pt x="1" y="2"/>
                  <a:pt x="0" y="3"/>
                </a:cubicBezTo>
                <a:lnTo>
                  <a:pt x="0" y="4"/>
                </a:lnTo>
                <a:cubicBezTo>
                  <a:pt x="1" y="4"/>
                  <a:pt x="2" y="4"/>
                  <a:pt x="2" y="4"/>
                </a:cubicBezTo>
                <a:lnTo>
                  <a:pt x="2" y="4"/>
                </a:lnTo>
                <a:cubicBezTo>
                  <a:pt x="2" y="5"/>
                  <a:pt x="2" y="5"/>
                  <a:pt x="1" y="6"/>
                </a:cubicBezTo>
                <a:lnTo>
                  <a:pt x="1" y="6"/>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5" name="Freeform 1805"/>
          <p:cNvSpPr>
            <a:spLocks/>
          </p:cNvSpPr>
          <p:nvPr/>
        </p:nvSpPr>
        <p:spPr bwMode="auto">
          <a:xfrm>
            <a:off x="603251" y="336550"/>
            <a:ext cx="3175" cy="3175"/>
          </a:xfrm>
          <a:custGeom>
            <a:avLst/>
            <a:gdLst>
              <a:gd name="T0" fmla="*/ 2 w 4"/>
              <a:gd name="T1" fmla="*/ 0 h 3"/>
              <a:gd name="T2" fmla="*/ 2 w 4"/>
              <a:gd name="T3" fmla="*/ 0 h 3"/>
              <a:gd name="T4" fmla="*/ 0 w 4"/>
              <a:gd name="T5" fmla="*/ 1 h 3"/>
              <a:gd name="T6" fmla="*/ 1 w 4"/>
              <a:gd name="T7" fmla="*/ 1 h 3"/>
              <a:gd name="T8" fmla="*/ 0 w 4"/>
              <a:gd name="T9" fmla="*/ 3 h 3"/>
              <a:gd name="T10" fmla="*/ 0 w 4"/>
              <a:gd name="T11" fmla="*/ 3 h 3"/>
              <a:gd name="T12" fmla="*/ 3 w 4"/>
              <a:gd name="T13" fmla="*/ 3 h 3"/>
              <a:gd name="T14" fmla="*/ 4 w 4"/>
              <a:gd name="T15" fmla="*/ 2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lnTo>
                  <a:pt x="2" y="0"/>
                </a:lnTo>
                <a:lnTo>
                  <a:pt x="0" y="1"/>
                </a:lnTo>
                <a:lnTo>
                  <a:pt x="1" y="1"/>
                </a:lnTo>
                <a:cubicBezTo>
                  <a:pt x="1" y="2"/>
                  <a:pt x="0" y="2"/>
                  <a:pt x="0" y="3"/>
                </a:cubicBezTo>
                <a:lnTo>
                  <a:pt x="0" y="3"/>
                </a:lnTo>
                <a:cubicBezTo>
                  <a:pt x="1" y="3"/>
                  <a:pt x="2" y="3"/>
                  <a:pt x="3" y="3"/>
                </a:cubicBezTo>
                <a:lnTo>
                  <a:pt x="4" y="2"/>
                </a:lnTo>
                <a:cubicBezTo>
                  <a:pt x="3" y="2"/>
                  <a:pt x="3"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6" name="Freeform 1806"/>
          <p:cNvSpPr>
            <a:spLocks/>
          </p:cNvSpPr>
          <p:nvPr/>
        </p:nvSpPr>
        <p:spPr bwMode="auto">
          <a:xfrm>
            <a:off x="606426" y="334963"/>
            <a:ext cx="3175" cy="3175"/>
          </a:xfrm>
          <a:custGeom>
            <a:avLst/>
            <a:gdLst>
              <a:gd name="T0" fmla="*/ 3 w 4"/>
              <a:gd name="T1" fmla="*/ 0 h 5"/>
              <a:gd name="T2" fmla="*/ 3 w 4"/>
              <a:gd name="T3" fmla="*/ 0 h 5"/>
              <a:gd name="T4" fmla="*/ 0 w 4"/>
              <a:gd name="T5" fmla="*/ 2 h 5"/>
              <a:gd name="T6" fmla="*/ 1 w 4"/>
              <a:gd name="T7" fmla="*/ 5 h 5"/>
              <a:gd name="T8" fmla="*/ 4 w 4"/>
              <a:gd name="T9" fmla="*/ 3 h 5"/>
              <a:gd name="T10" fmla="*/ 3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3" y="0"/>
                </a:moveTo>
                <a:lnTo>
                  <a:pt x="3" y="0"/>
                </a:lnTo>
                <a:cubicBezTo>
                  <a:pt x="2" y="1"/>
                  <a:pt x="1" y="1"/>
                  <a:pt x="0" y="2"/>
                </a:cubicBezTo>
                <a:cubicBezTo>
                  <a:pt x="0" y="3"/>
                  <a:pt x="1" y="4"/>
                  <a:pt x="1" y="5"/>
                </a:cubicBezTo>
                <a:cubicBezTo>
                  <a:pt x="2" y="4"/>
                  <a:pt x="4" y="4"/>
                  <a:pt x="4" y="3"/>
                </a:cubicBezTo>
                <a:cubicBezTo>
                  <a:pt x="4" y="2"/>
                  <a:pt x="3"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7" name="Freeform 1807"/>
          <p:cNvSpPr>
            <a:spLocks/>
          </p:cNvSpPr>
          <p:nvPr/>
        </p:nvSpPr>
        <p:spPr bwMode="auto">
          <a:xfrm>
            <a:off x="595313" y="327025"/>
            <a:ext cx="1588" cy="1588"/>
          </a:xfrm>
          <a:custGeom>
            <a:avLst/>
            <a:gdLst>
              <a:gd name="T0" fmla="*/ 1 w 2"/>
              <a:gd name="T1" fmla="*/ 0 h 2"/>
              <a:gd name="T2" fmla="*/ 1 w 2"/>
              <a:gd name="T3" fmla="*/ 0 h 2"/>
              <a:gd name="T4" fmla="*/ 0 w 2"/>
              <a:gd name="T5" fmla="*/ 2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lnTo>
                  <a:pt x="0" y="2"/>
                </a:lnTo>
                <a:lnTo>
                  <a:pt x="1" y="2"/>
                </a:lnTo>
                <a:lnTo>
                  <a:pt x="2" y="0"/>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8" name="Freeform 1808"/>
          <p:cNvSpPr>
            <a:spLocks/>
          </p:cNvSpPr>
          <p:nvPr/>
        </p:nvSpPr>
        <p:spPr bwMode="auto">
          <a:xfrm>
            <a:off x="595313" y="325438"/>
            <a:ext cx="1588" cy="1588"/>
          </a:xfrm>
          <a:custGeom>
            <a:avLst/>
            <a:gdLst>
              <a:gd name="T0" fmla="*/ 0 w 1"/>
              <a:gd name="T1" fmla="*/ 0 h 2"/>
              <a:gd name="T2" fmla="*/ 0 w 1"/>
              <a:gd name="T3" fmla="*/ 0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0" y="2"/>
                </a:lnTo>
                <a:lnTo>
                  <a:pt x="1" y="2"/>
                </a:lnTo>
                <a:lnTo>
                  <a:pt x="1"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9" name="Freeform 1809"/>
          <p:cNvSpPr>
            <a:spLocks/>
          </p:cNvSpPr>
          <p:nvPr/>
        </p:nvSpPr>
        <p:spPr bwMode="auto">
          <a:xfrm>
            <a:off x="595313" y="323850"/>
            <a:ext cx="1588" cy="1588"/>
          </a:xfrm>
          <a:custGeom>
            <a:avLst/>
            <a:gdLst>
              <a:gd name="T0" fmla="*/ 0 w 1"/>
              <a:gd name="T1" fmla="*/ 0 h 2"/>
              <a:gd name="T2" fmla="*/ 0 w 1"/>
              <a:gd name="T3" fmla="*/ 0 h 2"/>
              <a:gd name="T4" fmla="*/ 0 w 1"/>
              <a:gd name="T5" fmla="*/ 1 h 2"/>
              <a:gd name="T6" fmla="*/ 1 w 1"/>
              <a:gd name="T7" fmla="*/ 2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0" y="1"/>
                </a:lnTo>
                <a:lnTo>
                  <a:pt x="1" y="2"/>
                </a:lnTo>
                <a:lnTo>
                  <a:pt x="1"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0" name="Freeform 1810"/>
          <p:cNvSpPr>
            <a:spLocks/>
          </p:cNvSpPr>
          <p:nvPr/>
        </p:nvSpPr>
        <p:spPr bwMode="auto">
          <a:xfrm>
            <a:off x="595313" y="322263"/>
            <a:ext cx="1588" cy="1588"/>
          </a:xfrm>
          <a:custGeom>
            <a:avLst/>
            <a:gdLst>
              <a:gd name="T0" fmla="*/ 0 w 2"/>
              <a:gd name="T1" fmla="*/ 0 h 2"/>
              <a:gd name="T2" fmla="*/ 0 w 2"/>
              <a:gd name="T3" fmla="*/ 0 h 2"/>
              <a:gd name="T4" fmla="*/ 0 w 2"/>
              <a:gd name="T5" fmla="*/ 2 h 2"/>
              <a:gd name="T6" fmla="*/ 2 w 2"/>
              <a:gd name="T7" fmla="*/ 2 h 2"/>
              <a:gd name="T8" fmla="*/ 2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0" y="2"/>
                </a:lnTo>
                <a:lnTo>
                  <a:pt x="2" y="2"/>
                </a:lnTo>
                <a:lnTo>
                  <a:pt x="2"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1" name="Freeform 1811"/>
          <p:cNvSpPr>
            <a:spLocks/>
          </p:cNvSpPr>
          <p:nvPr/>
        </p:nvSpPr>
        <p:spPr bwMode="auto">
          <a:xfrm>
            <a:off x="595313" y="320675"/>
            <a:ext cx="1588" cy="0"/>
          </a:xfrm>
          <a:custGeom>
            <a:avLst/>
            <a:gdLst>
              <a:gd name="T0" fmla="*/ 0 w 2"/>
              <a:gd name="T1" fmla="*/ 0 h 1"/>
              <a:gd name="T2" fmla="*/ 0 w 2"/>
              <a:gd name="T3" fmla="*/ 0 h 1"/>
              <a:gd name="T4" fmla="*/ 0 w 2"/>
              <a:gd name="T5" fmla="*/ 1 h 1"/>
              <a:gd name="T6" fmla="*/ 2 w 2"/>
              <a:gd name="T7" fmla="*/ 1 h 1"/>
              <a:gd name="T8" fmla="*/ 2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lnTo>
                  <a:pt x="0" y="0"/>
                </a:lnTo>
                <a:lnTo>
                  <a:pt x="0" y="1"/>
                </a:lnTo>
                <a:lnTo>
                  <a:pt x="2" y="1"/>
                </a:lnTo>
                <a:lnTo>
                  <a:pt x="2"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2" name="Freeform 1812"/>
          <p:cNvSpPr>
            <a:spLocks/>
          </p:cNvSpPr>
          <p:nvPr/>
        </p:nvSpPr>
        <p:spPr bwMode="auto">
          <a:xfrm>
            <a:off x="595313" y="317500"/>
            <a:ext cx="1588" cy="1588"/>
          </a:xfrm>
          <a:custGeom>
            <a:avLst/>
            <a:gdLst>
              <a:gd name="T0" fmla="*/ 0 w 2"/>
              <a:gd name="T1" fmla="*/ 0 h 2"/>
              <a:gd name="T2" fmla="*/ 0 w 2"/>
              <a:gd name="T3" fmla="*/ 0 h 2"/>
              <a:gd name="T4" fmla="*/ 0 w 2"/>
              <a:gd name="T5" fmla="*/ 1 h 2"/>
              <a:gd name="T6" fmla="*/ 2 w 2"/>
              <a:gd name="T7" fmla="*/ 2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0" y="1"/>
                </a:lnTo>
                <a:lnTo>
                  <a:pt x="2" y="2"/>
                </a:lnTo>
                <a:lnTo>
                  <a:pt x="2"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3" name="Freeform 1813"/>
          <p:cNvSpPr>
            <a:spLocks/>
          </p:cNvSpPr>
          <p:nvPr/>
        </p:nvSpPr>
        <p:spPr bwMode="auto">
          <a:xfrm>
            <a:off x="595313" y="315913"/>
            <a:ext cx="3175" cy="1588"/>
          </a:xfrm>
          <a:custGeom>
            <a:avLst/>
            <a:gdLst>
              <a:gd name="T0" fmla="*/ 0 w 3"/>
              <a:gd name="T1" fmla="*/ 0 h 2"/>
              <a:gd name="T2" fmla="*/ 0 w 3"/>
              <a:gd name="T3" fmla="*/ 0 h 2"/>
              <a:gd name="T4" fmla="*/ 0 w 3"/>
              <a:gd name="T5" fmla="*/ 1 h 2"/>
              <a:gd name="T6" fmla="*/ 3 w 3"/>
              <a:gd name="T7" fmla="*/ 2 h 2"/>
              <a:gd name="T8" fmla="*/ 3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0"/>
                </a:lnTo>
                <a:lnTo>
                  <a:pt x="0" y="1"/>
                </a:lnTo>
                <a:lnTo>
                  <a:pt x="3" y="2"/>
                </a:lnTo>
                <a:lnTo>
                  <a:pt x="3"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4" name="Freeform 1814"/>
          <p:cNvSpPr>
            <a:spLocks/>
          </p:cNvSpPr>
          <p:nvPr/>
        </p:nvSpPr>
        <p:spPr bwMode="auto">
          <a:xfrm>
            <a:off x="604838" y="319088"/>
            <a:ext cx="0"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5" name="Freeform 1815"/>
          <p:cNvSpPr>
            <a:spLocks/>
          </p:cNvSpPr>
          <p:nvPr/>
        </p:nvSpPr>
        <p:spPr bwMode="auto">
          <a:xfrm>
            <a:off x="606426" y="322263"/>
            <a:ext cx="1588"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6" name="Freeform 1816"/>
          <p:cNvSpPr>
            <a:spLocks/>
          </p:cNvSpPr>
          <p:nvPr/>
        </p:nvSpPr>
        <p:spPr bwMode="auto">
          <a:xfrm>
            <a:off x="609601" y="325438"/>
            <a:ext cx="0" cy="3175"/>
          </a:xfrm>
          <a:custGeom>
            <a:avLst/>
            <a:gdLst>
              <a:gd name="T0" fmla="*/ 0 w 2"/>
              <a:gd name="T1" fmla="*/ 0 h 3"/>
              <a:gd name="T2" fmla="*/ 0 w 2"/>
              <a:gd name="T3" fmla="*/ 0 h 3"/>
              <a:gd name="T4" fmla="*/ 0 w 2"/>
              <a:gd name="T5" fmla="*/ 3 h 3"/>
              <a:gd name="T6" fmla="*/ 2 w 2"/>
              <a:gd name="T7" fmla="*/ 1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cubicBezTo>
                  <a:pt x="1" y="0"/>
                  <a:pt x="1" y="1"/>
                  <a:pt x="0" y="3"/>
                </a:cubicBezTo>
                <a:lnTo>
                  <a:pt x="2" y="1"/>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7" name="Freeform 1817"/>
          <p:cNvSpPr>
            <a:spLocks/>
          </p:cNvSpPr>
          <p:nvPr/>
        </p:nvSpPr>
        <p:spPr bwMode="auto">
          <a:xfrm>
            <a:off x="611188" y="328613"/>
            <a:ext cx="0" cy="1588"/>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0" y="1"/>
                  <a:pt x="0" y="2"/>
                  <a:pt x="0" y="3"/>
                </a:cubicBezTo>
                <a:lnTo>
                  <a:pt x="1"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8" name="Freeform 1818"/>
          <p:cNvSpPr>
            <a:spLocks/>
          </p:cNvSpPr>
          <p:nvPr/>
        </p:nvSpPr>
        <p:spPr bwMode="auto">
          <a:xfrm>
            <a:off x="606426" y="328613"/>
            <a:ext cx="1588" cy="1588"/>
          </a:xfrm>
          <a:custGeom>
            <a:avLst/>
            <a:gdLst>
              <a:gd name="T0" fmla="*/ 0 w 2"/>
              <a:gd name="T1" fmla="*/ 0 h 3"/>
              <a:gd name="T2" fmla="*/ 0 w 2"/>
              <a:gd name="T3" fmla="*/ 0 h 3"/>
              <a:gd name="T4" fmla="*/ 0 w 2"/>
              <a:gd name="T5" fmla="*/ 3 h 3"/>
              <a:gd name="T6" fmla="*/ 2 w 2"/>
              <a:gd name="T7" fmla="*/ 2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cubicBezTo>
                  <a:pt x="1" y="1"/>
                  <a:pt x="1" y="2"/>
                  <a:pt x="0" y="3"/>
                </a:cubicBezTo>
                <a:lnTo>
                  <a:pt x="2"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9" name="Freeform 1819"/>
          <p:cNvSpPr>
            <a:spLocks/>
          </p:cNvSpPr>
          <p:nvPr/>
        </p:nvSpPr>
        <p:spPr bwMode="auto">
          <a:xfrm>
            <a:off x="603251" y="327025"/>
            <a:ext cx="0"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0" name="Freeform 1820"/>
          <p:cNvSpPr>
            <a:spLocks/>
          </p:cNvSpPr>
          <p:nvPr/>
        </p:nvSpPr>
        <p:spPr bwMode="auto">
          <a:xfrm>
            <a:off x="604838" y="325438"/>
            <a:ext cx="0" cy="1588"/>
          </a:xfrm>
          <a:custGeom>
            <a:avLst/>
            <a:gdLst>
              <a:gd name="T0" fmla="*/ 0 w 1"/>
              <a:gd name="T1" fmla="*/ 0 h 3"/>
              <a:gd name="T2" fmla="*/ 0 w 1"/>
              <a:gd name="T3" fmla="*/ 0 h 3"/>
              <a:gd name="T4" fmla="*/ 0 w 1"/>
              <a:gd name="T5" fmla="*/ 3 h 3"/>
              <a:gd name="T6" fmla="*/ 1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1"/>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1" name="Freeform 1821"/>
          <p:cNvSpPr>
            <a:spLocks/>
          </p:cNvSpPr>
          <p:nvPr/>
        </p:nvSpPr>
        <p:spPr bwMode="auto">
          <a:xfrm>
            <a:off x="603251" y="322263"/>
            <a:ext cx="0"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2" name="Freeform 1822"/>
          <p:cNvSpPr>
            <a:spLocks/>
          </p:cNvSpPr>
          <p:nvPr/>
        </p:nvSpPr>
        <p:spPr bwMode="auto">
          <a:xfrm>
            <a:off x="606426" y="317500"/>
            <a:ext cx="1588" cy="1588"/>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0" y="1"/>
                  <a:pt x="1" y="2"/>
                  <a:pt x="0" y="3"/>
                </a:cubicBezTo>
                <a:lnTo>
                  <a:pt x="1"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3" name="Freeform 1823"/>
          <p:cNvSpPr>
            <a:spLocks/>
          </p:cNvSpPr>
          <p:nvPr/>
        </p:nvSpPr>
        <p:spPr bwMode="auto">
          <a:xfrm>
            <a:off x="609601" y="319088"/>
            <a:ext cx="0"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4" name="Freeform 1824"/>
          <p:cNvSpPr>
            <a:spLocks/>
          </p:cNvSpPr>
          <p:nvPr/>
        </p:nvSpPr>
        <p:spPr bwMode="auto">
          <a:xfrm>
            <a:off x="611188" y="323850"/>
            <a:ext cx="0" cy="1588"/>
          </a:xfrm>
          <a:custGeom>
            <a:avLst/>
            <a:gdLst>
              <a:gd name="T0" fmla="*/ 0 w 1"/>
              <a:gd name="T1" fmla="*/ 0 h 3"/>
              <a:gd name="T2" fmla="*/ 0 w 1"/>
              <a:gd name="T3" fmla="*/ 0 h 3"/>
              <a:gd name="T4" fmla="*/ 0 w 1"/>
              <a:gd name="T5" fmla="*/ 3 h 3"/>
              <a:gd name="T6" fmla="*/ 1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1"/>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5" name="Freeform 1825"/>
          <p:cNvSpPr>
            <a:spLocks/>
          </p:cNvSpPr>
          <p:nvPr/>
        </p:nvSpPr>
        <p:spPr bwMode="auto">
          <a:xfrm>
            <a:off x="608013" y="330200"/>
            <a:ext cx="1588" cy="3175"/>
          </a:xfrm>
          <a:custGeom>
            <a:avLst/>
            <a:gdLst>
              <a:gd name="T0" fmla="*/ 1 w 2"/>
              <a:gd name="T1" fmla="*/ 0 h 3"/>
              <a:gd name="T2" fmla="*/ 1 w 2"/>
              <a:gd name="T3" fmla="*/ 0 h 3"/>
              <a:gd name="T4" fmla="*/ 0 w 2"/>
              <a:gd name="T5" fmla="*/ 3 h 3"/>
              <a:gd name="T6" fmla="*/ 2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2"/>
                  <a:pt x="1" y="2"/>
                  <a:pt x="0" y="3"/>
                </a:cubicBezTo>
                <a:lnTo>
                  <a:pt x="2"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6" name="Freeform 1826"/>
          <p:cNvSpPr>
            <a:spLocks/>
          </p:cNvSpPr>
          <p:nvPr/>
        </p:nvSpPr>
        <p:spPr bwMode="auto">
          <a:xfrm>
            <a:off x="608013" y="334963"/>
            <a:ext cx="1588" cy="3175"/>
          </a:xfrm>
          <a:custGeom>
            <a:avLst/>
            <a:gdLst>
              <a:gd name="T0" fmla="*/ 1 w 2"/>
              <a:gd name="T1" fmla="*/ 0 h 3"/>
              <a:gd name="T2" fmla="*/ 1 w 2"/>
              <a:gd name="T3" fmla="*/ 0 h 3"/>
              <a:gd name="T4" fmla="*/ 0 w 2"/>
              <a:gd name="T5" fmla="*/ 3 h 3"/>
              <a:gd name="T6" fmla="*/ 2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1"/>
                  <a:pt x="1" y="2"/>
                  <a:pt x="0" y="3"/>
                </a:cubicBezTo>
                <a:lnTo>
                  <a:pt x="2"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7" name="Freeform 1827"/>
          <p:cNvSpPr>
            <a:spLocks/>
          </p:cNvSpPr>
          <p:nvPr/>
        </p:nvSpPr>
        <p:spPr bwMode="auto">
          <a:xfrm>
            <a:off x="600076" y="330200"/>
            <a:ext cx="1588" cy="1588"/>
          </a:xfrm>
          <a:custGeom>
            <a:avLst/>
            <a:gdLst>
              <a:gd name="T0" fmla="*/ 0 w 1"/>
              <a:gd name="T1" fmla="*/ 0 h 2"/>
              <a:gd name="T2" fmla="*/ 0 w 1"/>
              <a:gd name="T3" fmla="*/ 0 h 2"/>
              <a:gd name="T4" fmla="*/ 0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cubicBezTo>
                  <a:pt x="1" y="1"/>
                  <a:pt x="1" y="2"/>
                  <a:pt x="0" y="2"/>
                </a:cubicBezTo>
                <a:lnTo>
                  <a:pt x="1" y="1"/>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8" name="Freeform 1828"/>
          <p:cNvSpPr>
            <a:spLocks/>
          </p:cNvSpPr>
          <p:nvPr/>
        </p:nvSpPr>
        <p:spPr bwMode="auto">
          <a:xfrm>
            <a:off x="606426" y="333375"/>
            <a:ext cx="1588" cy="1588"/>
          </a:xfrm>
          <a:custGeom>
            <a:avLst/>
            <a:gdLst>
              <a:gd name="T0" fmla="*/ 1 w 2"/>
              <a:gd name="T1" fmla="*/ 0 h 3"/>
              <a:gd name="T2" fmla="*/ 1 w 2"/>
              <a:gd name="T3" fmla="*/ 0 h 3"/>
              <a:gd name="T4" fmla="*/ 0 w 2"/>
              <a:gd name="T5" fmla="*/ 3 h 3"/>
              <a:gd name="T6" fmla="*/ 2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2"/>
                  <a:pt x="1" y="2"/>
                  <a:pt x="0" y="3"/>
                </a:cubicBezTo>
                <a:lnTo>
                  <a:pt x="2"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9" name="Freeform 1829"/>
          <p:cNvSpPr>
            <a:spLocks/>
          </p:cNvSpPr>
          <p:nvPr/>
        </p:nvSpPr>
        <p:spPr bwMode="auto">
          <a:xfrm>
            <a:off x="603251" y="339725"/>
            <a:ext cx="3175" cy="0"/>
          </a:xfrm>
          <a:custGeom>
            <a:avLst/>
            <a:gdLst>
              <a:gd name="T0" fmla="*/ 5 w 5"/>
              <a:gd name="T1" fmla="*/ 1 h 1"/>
              <a:gd name="T2" fmla="*/ 5 w 5"/>
              <a:gd name="T3" fmla="*/ 1 h 1"/>
              <a:gd name="T4" fmla="*/ 1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cubicBezTo>
                  <a:pt x="4" y="1"/>
                  <a:pt x="2" y="0"/>
                  <a:pt x="1" y="0"/>
                </a:cubicBezTo>
                <a:cubicBezTo>
                  <a:pt x="0" y="1"/>
                  <a:pt x="0" y="1"/>
                  <a:pt x="0" y="1"/>
                </a:cubicBezTo>
                <a:cubicBezTo>
                  <a:pt x="2" y="1"/>
                  <a:pt x="3" y="1"/>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0" name="Freeform 1830"/>
          <p:cNvSpPr>
            <a:spLocks/>
          </p:cNvSpPr>
          <p:nvPr/>
        </p:nvSpPr>
        <p:spPr bwMode="auto">
          <a:xfrm>
            <a:off x="600076" y="331788"/>
            <a:ext cx="6350" cy="3175"/>
          </a:xfrm>
          <a:custGeom>
            <a:avLst/>
            <a:gdLst>
              <a:gd name="T0" fmla="*/ 0 w 9"/>
              <a:gd name="T1" fmla="*/ 4 h 5"/>
              <a:gd name="T2" fmla="*/ 0 w 9"/>
              <a:gd name="T3" fmla="*/ 4 h 5"/>
              <a:gd name="T4" fmla="*/ 3 w 9"/>
              <a:gd name="T5" fmla="*/ 4 h 5"/>
              <a:gd name="T6" fmla="*/ 3 w 9"/>
              <a:gd name="T7" fmla="*/ 4 h 5"/>
              <a:gd name="T8" fmla="*/ 3 w 9"/>
              <a:gd name="T9" fmla="*/ 5 h 5"/>
              <a:gd name="T10" fmla="*/ 5 w 9"/>
              <a:gd name="T11" fmla="*/ 5 h 5"/>
              <a:gd name="T12" fmla="*/ 9 w 9"/>
              <a:gd name="T13" fmla="*/ 0 h 5"/>
              <a:gd name="T14" fmla="*/ 0 w 9"/>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0" y="4"/>
                </a:moveTo>
                <a:lnTo>
                  <a:pt x="0" y="4"/>
                </a:lnTo>
                <a:cubicBezTo>
                  <a:pt x="2" y="4"/>
                  <a:pt x="3" y="4"/>
                  <a:pt x="3" y="4"/>
                </a:cubicBezTo>
                <a:lnTo>
                  <a:pt x="3" y="4"/>
                </a:lnTo>
                <a:cubicBezTo>
                  <a:pt x="3" y="4"/>
                  <a:pt x="3" y="5"/>
                  <a:pt x="3" y="5"/>
                </a:cubicBezTo>
                <a:cubicBezTo>
                  <a:pt x="3" y="5"/>
                  <a:pt x="4" y="5"/>
                  <a:pt x="5" y="5"/>
                </a:cubicBezTo>
                <a:cubicBezTo>
                  <a:pt x="6" y="4"/>
                  <a:pt x="8" y="2"/>
                  <a:pt x="9" y="0"/>
                </a:cubicBezTo>
                <a:cubicBezTo>
                  <a:pt x="6" y="1"/>
                  <a:pt x="3" y="2"/>
                  <a:pt x="0"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1" name="Freeform 1831"/>
          <p:cNvSpPr>
            <a:spLocks/>
          </p:cNvSpPr>
          <p:nvPr/>
        </p:nvSpPr>
        <p:spPr bwMode="auto">
          <a:xfrm>
            <a:off x="595313" y="330200"/>
            <a:ext cx="0" cy="3175"/>
          </a:xfrm>
          <a:custGeom>
            <a:avLst/>
            <a:gdLst>
              <a:gd name="T0" fmla="*/ 1 w 1"/>
              <a:gd name="T1" fmla="*/ 0 h 3"/>
              <a:gd name="T2" fmla="*/ 1 w 1"/>
              <a:gd name="T3" fmla="*/ 0 h 3"/>
              <a:gd name="T4" fmla="*/ 0 w 1"/>
              <a:gd name="T5" fmla="*/ 2 h 3"/>
              <a:gd name="T6" fmla="*/ 0 w 1"/>
              <a:gd name="T7" fmla="*/ 3 h 3"/>
              <a:gd name="T8" fmla="*/ 1 w 1"/>
              <a:gd name="T9" fmla="*/ 2 h 3"/>
              <a:gd name="T10" fmla="*/ 1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1" y="0"/>
                </a:moveTo>
                <a:lnTo>
                  <a:pt x="1" y="0"/>
                </a:lnTo>
                <a:cubicBezTo>
                  <a:pt x="1" y="1"/>
                  <a:pt x="0" y="1"/>
                  <a:pt x="0" y="2"/>
                </a:cubicBezTo>
                <a:cubicBezTo>
                  <a:pt x="0" y="2"/>
                  <a:pt x="0" y="3"/>
                  <a:pt x="0" y="3"/>
                </a:cubicBezTo>
                <a:cubicBezTo>
                  <a:pt x="1" y="3"/>
                  <a:pt x="1" y="2"/>
                  <a:pt x="1" y="2"/>
                </a:cubicBezTo>
                <a:cubicBezTo>
                  <a:pt x="1" y="1"/>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2" name="Freeform 1832"/>
          <p:cNvSpPr>
            <a:spLocks/>
          </p:cNvSpPr>
          <p:nvPr/>
        </p:nvSpPr>
        <p:spPr bwMode="auto">
          <a:xfrm>
            <a:off x="596901" y="333375"/>
            <a:ext cx="1588" cy="1588"/>
          </a:xfrm>
          <a:custGeom>
            <a:avLst/>
            <a:gdLst>
              <a:gd name="T0" fmla="*/ 2 w 2"/>
              <a:gd name="T1" fmla="*/ 0 h 4"/>
              <a:gd name="T2" fmla="*/ 2 w 2"/>
              <a:gd name="T3" fmla="*/ 0 h 4"/>
              <a:gd name="T4" fmla="*/ 1 w 2"/>
              <a:gd name="T5" fmla="*/ 1 h 4"/>
              <a:gd name="T6" fmla="*/ 0 w 2"/>
              <a:gd name="T7" fmla="*/ 4 h 4"/>
              <a:gd name="T8" fmla="*/ 1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0"/>
                </a:lnTo>
                <a:cubicBezTo>
                  <a:pt x="2" y="0"/>
                  <a:pt x="1" y="1"/>
                  <a:pt x="1" y="1"/>
                </a:cubicBezTo>
                <a:cubicBezTo>
                  <a:pt x="1" y="2"/>
                  <a:pt x="0" y="3"/>
                  <a:pt x="0" y="4"/>
                </a:cubicBezTo>
                <a:cubicBezTo>
                  <a:pt x="0" y="4"/>
                  <a:pt x="1" y="3"/>
                  <a:pt x="1" y="3"/>
                </a:cubicBezTo>
                <a:cubicBezTo>
                  <a:pt x="2" y="2"/>
                  <a:pt x="2"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3" name="Freeform 1833"/>
          <p:cNvSpPr>
            <a:spLocks/>
          </p:cNvSpPr>
          <p:nvPr/>
        </p:nvSpPr>
        <p:spPr bwMode="auto">
          <a:xfrm>
            <a:off x="600076" y="334963"/>
            <a:ext cx="4763" cy="3175"/>
          </a:xfrm>
          <a:custGeom>
            <a:avLst/>
            <a:gdLst>
              <a:gd name="T0" fmla="*/ 2 w 8"/>
              <a:gd name="T1" fmla="*/ 1 h 4"/>
              <a:gd name="T2" fmla="*/ 2 w 8"/>
              <a:gd name="T3" fmla="*/ 1 h 4"/>
              <a:gd name="T4" fmla="*/ 0 w 8"/>
              <a:gd name="T5" fmla="*/ 4 h 4"/>
              <a:gd name="T6" fmla="*/ 4 w 8"/>
              <a:gd name="T7" fmla="*/ 4 h 4"/>
              <a:gd name="T8" fmla="*/ 8 w 8"/>
              <a:gd name="T9" fmla="*/ 1 h 4"/>
              <a:gd name="T10" fmla="*/ 2 w 8"/>
              <a:gd name="T11" fmla="*/ 1 h 4"/>
            </a:gdLst>
            <a:ahLst/>
            <a:cxnLst>
              <a:cxn ang="0">
                <a:pos x="T0" y="T1"/>
              </a:cxn>
              <a:cxn ang="0">
                <a:pos x="T2" y="T3"/>
              </a:cxn>
              <a:cxn ang="0">
                <a:pos x="T4" y="T5"/>
              </a:cxn>
              <a:cxn ang="0">
                <a:pos x="T6" y="T7"/>
              </a:cxn>
              <a:cxn ang="0">
                <a:pos x="T8" y="T9"/>
              </a:cxn>
              <a:cxn ang="0">
                <a:pos x="T10" y="T11"/>
              </a:cxn>
            </a:cxnLst>
            <a:rect l="0" t="0" r="r" b="b"/>
            <a:pathLst>
              <a:path w="8" h="4">
                <a:moveTo>
                  <a:pt x="2" y="1"/>
                </a:moveTo>
                <a:lnTo>
                  <a:pt x="2" y="1"/>
                </a:lnTo>
                <a:cubicBezTo>
                  <a:pt x="1" y="2"/>
                  <a:pt x="0" y="3"/>
                  <a:pt x="0" y="4"/>
                </a:cubicBezTo>
                <a:cubicBezTo>
                  <a:pt x="1" y="4"/>
                  <a:pt x="2" y="4"/>
                  <a:pt x="4" y="4"/>
                </a:cubicBezTo>
                <a:cubicBezTo>
                  <a:pt x="5" y="3"/>
                  <a:pt x="7" y="2"/>
                  <a:pt x="8" y="1"/>
                </a:cubicBezTo>
                <a:cubicBezTo>
                  <a:pt x="6" y="0"/>
                  <a:pt x="4"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4" name="Freeform 1834"/>
          <p:cNvSpPr>
            <a:spLocks/>
          </p:cNvSpPr>
          <p:nvPr/>
        </p:nvSpPr>
        <p:spPr bwMode="auto">
          <a:xfrm>
            <a:off x="595313" y="330200"/>
            <a:ext cx="3175" cy="7938"/>
          </a:xfrm>
          <a:custGeom>
            <a:avLst/>
            <a:gdLst>
              <a:gd name="T0" fmla="*/ 0 w 5"/>
              <a:gd name="T1" fmla="*/ 5 h 11"/>
              <a:gd name="T2" fmla="*/ 0 w 5"/>
              <a:gd name="T3" fmla="*/ 5 h 11"/>
              <a:gd name="T4" fmla="*/ 0 w 5"/>
              <a:gd name="T5" fmla="*/ 6 h 11"/>
              <a:gd name="T6" fmla="*/ 0 w 5"/>
              <a:gd name="T7" fmla="*/ 11 h 11"/>
              <a:gd name="T8" fmla="*/ 3 w 5"/>
              <a:gd name="T9" fmla="*/ 8 h 11"/>
              <a:gd name="T10" fmla="*/ 4 w 5"/>
              <a:gd name="T11" fmla="*/ 0 h 11"/>
              <a:gd name="T12" fmla="*/ 0 w 5"/>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0" y="5"/>
                </a:moveTo>
                <a:lnTo>
                  <a:pt x="0" y="5"/>
                </a:lnTo>
                <a:lnTo>
                  <a:pt x="0" y="6"/>
                </a:lnTo>
                <a:cubicBezTo>
                  <a:pt x="0" y="7"/>
                  <a:pt x="0" y="9"/>
                  <a:pt x="0" y="11"/>
                </a:cubicBezTo>
                <a:cubicBezTo>
                  <a:pt x="0" y="10"/>
                  <a:pt x="1" y="9"/>
                  <a:pt x="3" y="8"/>
                </a:cubicBezTo>
                <a:cubicBezTo>
                  <a:pt x="4" y="5"/>
                  <a:pt x="5" y="3"/>
                  <a:pt x="4" y="0"/>
                </a:cubicBezTo>
                <a:cubicBezTo>
                  <a:pt x="3" y="1"/>
                  <a:pt x="1" y="3"/>
                  <a:pt x="0"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5" name="Freeform 1835"/>
          <p:cNvSpPr>
            <a:spLocks/>
          </p:cNvSpPr>
          <p:nvPr/>
        </p:nvSpPr>
        <p:spPr bwMode="auto">
          <a:xfrm>
            <a:off x="595313" y="338138"/>
            <a:ext cx="7938" cy="1588"/>
          </a:xfrm>
          <a:custGeom>
            <a:avLst/>
            <a:gdLst>
              <a:gd name="T0" fmla="*/ 11 w 11"/>
              <a:gd name="T1" fmla="*/ 1 h 3"/>
              <a:gd name="T2" fmla="*/ 11 w 11"/>
              <a:gd name="T3" fmla="*/ 1 h 3"/>
              <a:gd name="T4" fmla="*/ 0 w 11"/>
              <a:gd name="T5" fmla="*/ 3 h 3"/>
              <a:gd name="T6" fmla="*/ 1 w 11"/>
              <a:gd name="T7" fmla="*/ 3 h 3"/>
              <a:gd name="T8" fmla="*/ 7 w 11"/>
              <a:gd name="T9" fmla="*/ 3 h 3"/>
              <a:gd name="T10" fmla="*/ 11 w 11"/>
              <a:gd name="T11" fmla="*/ 1 h 3"/>
            </a:gdLst>
            <a:ahLst/>
            <a:cxnLst>
              <a:cxn ang="0">
                <a:pos x="T0" y="T1"/>
              </a:cxn>
              <a:cxn ang="0">
                <a:pos x="T2" y="T3"/>
              </a:cxn>
              <a:cxn ang="0">
                <a:pos x="T4" y="T5"/>
              </a:cxn>
              <a:cxn ang="0">
                <a:pos x="T6" y="T7"/>
              </a:cxn>
              <a:cxn ang="0">
                <a:pos x="T8" y="T9"/>
              </a:cxn>
              <a:cxn ang="0">
                <a:pos x="T10" y="T11"/>
              </a:cxn>
            </a:cxnLst>
            <a:rect l="0" t="0" r="r" b="b"/>
            <a:pathLst>
              <a:path w="11" h="3">
                <a:moveTo>
                  <a:pt x="11" y="1"/>
                </a:moveTo>
                <a:lnTo>
                  <a:pt x="11" y="1"/>
                </a:lnTo>
                <a:cubicBezTo>
                  <a:pt x="7" y="0"/>
                  <a:pt x="3" y="1"/>
                  <a:pt x="0" y="3"/>
                </a:cubicBezTo>
                <a:lnTo>
                  <a:pt x="1" y="3"/>
                </a:lnTo>
                <a:cubicBezTo>
                  <a:pt x="3" y="3"/>
                  <a:pt x="5" y="3"/>
                  <a:pt x="7" y="3"/>
                </a:cubicBezTo>
                <a:cubicBezTo>
                  <a:pt x="8" y="3"/>
                  <a:pt x="10" y="2"/>
                  <a:pt x="1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6" name="Freeform 1836"/>
          <p:cNvSpPr>
            <a:spLocks/>
          </p:cNvSpPr>
          <p:nvPr/>
        </p:nvSpPr>
        <p:spPr bwMode="auto">
          <a:xfrm>
            <a:off x="593726" y="334963"/>
            <a:ext cx="7938" cy="4763"/>
          </a:xfrm>
          <a:custGeom>
            <a:avLst/>
            <a:gdLst>
              <a:gd name="T0" fmla="*/ 10 w 10"/>
              <a:gd name="T1" fmla="*/ 0 h 7"/>
              <a:gd name="T2" fmla="*/ 10 w 10"/>
              <a:gd name="T3" fmla="*/ 0 h 7"/>
              <a:gd name="T4" fmla="*/ 0 w 10"/>
              <a:gd name="T5" fmla="*/ 7 h 7"/>
              <a:gd name="T6" fmla="*/ 10 w 10"/>
              <a:gd name="T7" fmla="*/ 0 h 7"/>
            </a:gdLst>
            <a:ahLst/>
            <a:cxnLst>
              <a:cxn ang="0">
                <a:pos x="T0" y="T1"/>
              </a:cxn>
              <a:cxn ang="0">
                <a:pos x="T2" y="T3"/>
              </a:cxn>
              <a:cxn ang="0">
                <a:pos x="T4" y="T5"/>
              </a:cxn>
              <a:cxn ang="0">
                <a:pos x="T6" y="T7"/>
              </a:cxn>
            </a:cxnLst>
            <a:rect l="0" t="0" r="r" b="b"/>
            <a:pathLst>
              <a:path w="10" h="7">
                <a:moveTo>
                  <a:pt x="10" y="0"/>
                </a:moveTo>
                <a:lnTo>
                  <a:pt x="10" y="0"/>
                </a:lnTo>
                <a:cubicBezTo>
                  <a:pt x="6" y="0"/>
                  <a:pt x="2" y="3"/>
                  <a:pt x="0" y="7"/>
                </a:cubicBezTo>
                <a:cubicBezTo>
                  <a:pt x="4" y="6"/>
                  <a:pt x="8" y="3"/>
                  <a:pt x="1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7" name="Freeform 1837"/>
          <p:cNvSpPr>
            <a:spLocks/>
          </p:cNvSpPr>
          <p:nvPr/>
        </p:nvSpPr>
        <p:spPr bwMode="auto">
          <a:xfrm>
            <a:off x="590551" y="314325"/>
            <a:ext cx="4763" cy="17463"/>
          </a:xfrm>
          <a:custGeom>
            <a:avLst/>
            <a:gdLst>
              <a:gd name="T0" fmla="*/ 3 w 6"/>
              <a:gd name="T1" fmla="*/ 20 h 24"/>
              <a:gd name="T2" fmla="*/ 3 w 6"/>
              <a:gd name="T3" fmla="*/ 20 h 24"/>
              <a:gd name="T4" fmla="*/ 5 w 6"/>
              <a:gd name="T5" fmla="*/ 24 h 24"/>
              <a:gd name="T6" fmla="*/ 6 w 6"/>
              <a:gd name="T7" fmla="*/ 0 h 24"/>
              <a:gd name="T8" fmla="*/ 3 w 6"/>
              <a:gd name="T9" fmla="*/ 1 h 24"/>
              <a:gd name="T10" fmla="*/ 0 w 6"/>
              <a:gd name="T11" fmla="*/ 0 h 24"/>
              <a:gd name="T12" fmla="*/ 1 w 6"/>
              <a:gd name="T13" fmla="*/ 24 h 24"/>
              <a:gd name="T14" fmla="*/ 3 w 6"/>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4">
                <a:moveTo>
                  <a:pt x="3" y="20"/>
                </a:moveTo>
                <a:lnTo>
                  <a:pt x="3" y="20"/>
                </a:lnTo>
                <a:cubicBezTo>
                  <a:pt x="4" y="21"/>
                  <a:pt x="4" y="22"/>
                  <a:pt x="5" y="24"/>
                </a:cubicBezTo>
                <a:lnTo>
                  <a:pt x="6" y="0"/>
                </a:lnTo>
                <a:cubicBezTo>
                  <a:pt x="5" y="1"/>
                  <a:pt x="4" y="1"/>
                  <a:pt x="3" y="1"/>
                </a:cubicBezTo>
                <a:cubicBezTo>
                  <a:pt x="2" y="1"/>
                  <a:pt x="1" y="1"/>
                  <a:pt x="0" y="0"/>
                </a:cubicBezTo>
                <a:lnTo>
                  <a:pt x="1" y="24"/>
                </a:lnTo>
                <a:cubicBezTo>
                  <a:pt x="2" y="22"/>
                  <a:pt x="2" y="21"/>
                  <a:pt x="3" y="2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8" name="Freeform 1838"/>
          <p:cNvSpPr>
            <a:spLocks/>
          </p:cNvSpPr>
          <p:nvPr/>
        </p:nvSpPr>
        <p:spPr bwMode="auto">
          <a:xfrm>
            <a:off x="592138" y="330200"/>
            <a:ext cx="3175" cy="9525"/>
          </a:xfrm>
          <a:custGeom>
            <a:avLst/>
            <a:gdLst>
              <a:gd name="T0" fmla="*/ 0 w 4"/>
              <a:gd name="T1" fmla="*/ 7 h 13"/>
              <a:gd name="T2" fmla="*/ 0 w 4"/>
              <a:gd name="T3" fmla="*/ 7 h 13"/>
              <a:gd name="T4" fmla="*/ 2 w 4"/>
              <a:gd name="T5" fmla="*/ 13 h 13"/>
              <a:gd name="T6" fmla="*/ 4 w 4"/>
              <a:gd name="T7" fmla="*/ 7 h 13"/>
              <a:gd name="T8" fmla="*/ 2 w 4"/>
              <a:gd name="T9" fmla="*/ 0 h 13"/>
              <a:gd name="T10" fmla="*/ 0 w 4"/>
              <a:gd name="T11" fmla="*/ 7 h 13"/>
            </a:gdLst>
            <a:ahLst/>
            <a:cxnLst>
              <a:cxn ang="0">
                <a:pos x="T0" y="T1"/>
              </a:cxn>
              <a:cxn ang="0">
                <a:pos x="T2" y="T3"/>
              </a:cxn>
              <a:cxn ang="0">
                <a:pos x="T4" y="T5"/>
              </a:cxn>
              <a:cxn ang="0">
                <a:pos x="T6" y="T7"/>
              </a:cxn>
              <a:cxn ang="0">
                <a:pos x="T8" y="T9"/>
              </a:cxn>
              <a:cxn ang="0">
                <a:pos x="T10" y="T11"/>
              </a:cxn>
            </a:cxnLst>
            <a:rect l="0" t="0" r="r" b="b"/>
            <a:pathLst>
              <a:path w="4" h="13">
                <a:moveTo>
                  <a:pt x="0" y="7"/>
                </a:moveTo>
                <a:lnTo>
                  <a:pt x="0" y="7"/>
                </a:lnTo>
                <a:cubicBezTo>
                  <a:pt x="0" y="9"/>
                  <a:pt x="1" y="11"/>
                  <a:pt x="2" y="13"/>
                </a:cubicBezTo>
                <a:cubicBezTo>
                  <a:pt x="3" y="11"/>
                  <a:pt x="4" y="9"/>
                  <a:pt x="4" y="7"/>
                </a:cubicBezTo>
                <a:cubicBezTo>
                  <a:pt x="4" y="4"/>
                  <a:pt x="3" y="2"/>
                  <a:pt x="2" y="0"/>
                </a:cubicBezTo>
                <a:cubicBezTo>
                  <a:pt x="1" y="2"/>
                  <a:pt x="0" y="4"/>
                  <a:pt x="0"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9" name="Freeform 1839"/>
          <p:cNvSpPr>
            <a:spLocks/>
          </p:cNvSpPr>
          <p:nvPr/>
        </p:nvSpPr>
        <p:spPr bwMode="auto">
          <a:xfrm>
            <a:off x="588963" y="295275"/>
            <a:ext cx="7938" cy="9525"/>
          </a:xfrm>
          <a:custGeom>
            <a:avLst/>
            <a:gdLst>
              <a:gd name="T0" fmla="*/ 4 w 12"/>
              <a:gd name="T1" fmla="*/ 2 h 12"/>
              <a:gd name="T2" fmla="*/ 4 w 12"/>
              <a:gd name="T3" fmla="*/ 2 h 12"/>
              <a:gd name="T4" fmla="*/ 5 w 12"/>
              <a:gd name="T5" fmla="*/ 4 h 12"/>
              <a:gd name="T6" fmla="*/ 0 w 12"/>
              <a:gd name="T7" fmla="*/ 3 h 12"/>
              <a:gd name="T8" fmla="*/ 0 w 12"/>
              <a:gd name="T9" fmla="*/ 9 h 12"/>
              <a:gd name="T10" fmla="*/ 4 w 12"/>
              <a:gd name="T11" fmla="*/ 7 h 12"/>
              <a:gd name="T12" fmla="*/ 3 w 12"/>
              <a:gd name="T13" fmla="*/ 12 h 12"/>
              <a:gd name="T14" fmla="*/ 9 w 12"/>
              <a:gd name="T15" fmla="*/ 12 h 12"/>
              <a:gd name="T16" fmla="*/ 7 w 12"/>
              <a:gd name="T17" fmla="*/ 8 h 12"/>
              <a:gd name="T18" fmla="*/ 12 w 12"/>
              <a:gd name="T19" fmla="*/ 9 h 12"/>
              <a:gd name="T20" fmla="*/ 12 w 12"/>
              <a:gd name="T21" fmla="*/ 3 h 12"/>
              <a:gd name="T22" fmla="*/ 8 w 12"/>
              <a:gd name="T23" fmla="*/ 5 h 12"/>
              <a:gd name="T24" fmla="*/ 9 w 12"/>
              <a:gd name="T25" fmla="*/ 0 h 12"/>
              <a:gd name="T26" fmla="*/ 3 w 12"/>
              <a:gd name="T27" fmla="*/ 0 h 12"/>
              <a:gd name="T28" fmla="*/ 4 w 12"/>
              <a:gd name="T2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4" y="2"/>
                </a:moveTo>
                <a:lnTo>
                  <a:pt x="4" y="2"/>
                </a:lnTo>
                <a:cubicBezTo>
                  <a:pt x="5" y="3"/>
                  <a:pt x="5" y="4"/>
                  <a:pt x="5" y="4"/>
                </a:cubicBezTo>
                <a:cubicBezTo>
                  <a:pt x="5" y="7"/>
                  <a:pt x="1" y="4"/>
                  <a:pt x="0" y="3"/>
                </a:cubicBezTo>
                <a:lnTo>
                  <a:pt x="0" y="9"/>
                </a:lnTo>
                <a:cubicBezTo>
                  <a:pt x="1" y="9"/>
                  <a:pt x="3" y="7"/>
                  <a:pt x="4" y="7"/>
                </a:cubicBezTo>
                <a:cubicBezTo>
                  <a:pt x="7" y="8"/>
                  <a:pt x="4" y="12"/>
                  <a:pt x="3" y="12"/>
                </a:cubicBezTo>
                <a:lnTo>
                  <a:pt x="9" y="12"/>
                </a:lnTo>
                <a:cubicBezTo>
                  <a:pt x="8" y="12"/>
                  <a:pt x="7" y="10"/>
                  <a:pt x="7" y="8"/>
                </a:cubicBezTo>
                <a:cubicBezTo>
                  <a:pt x="7" y="6"/>
                  <a:pt x="11" y="9"/>
                  <a:pt x="12" y="9"/>
                </a:cubicBezTo>
                <a:lnTo>
                  <a:pt x="12" y="3"/>
                </a:lnTo>
                <a:cubicBezTo>
                  <a:pt x="11" y="4"/>
                  <a:pt x="9" y="6"/>
                  <a:pt x="8" y="5"/>
                </a:cubicBezTo>
                <a:cubicBezTo>
                  <a:pt x="5" y="5"/>
                  <a:pt x="8" y="1"/>
                  <a:pt x="9" y="0"/>
                </a:cubicBezTo>
                <a:lnTo>
                  <a:pt x="3" y="0"/>
                </a:lnTo>
                <a:cubicBezTo>
                  <a:pt x="4" y="1"/>
                  <a:pt x="4" y="2"/>
                  <a:pt x="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0" name="Freeform 1840"/>
          <p:cNvSpPr>
            <a:spLocks/>
          </p:cNvSpPr>
          <p:nvPr/>
        </p:nvSpPr>
        <p:spPr bwMode="auto">
          <a:xfrm>
            <a:off x="588963" y="306388"/>
            <a:ext cx="7938" cy="6350"/>
          </a:xfrm>
          <a:custGeom>
            <a:avLst/>
            <a:gdLst>
              <a:gd name="T0" fmla="*/ 5 w 10"/>
              <a:gd name="T1" fmla="*/ 0 h 9"/>
              <a:gd name="T2" fmla="*/ 5 w 10"/>
              <a:gd name="T3" fmla="*/ 0 h 9"/>
              <a:gd name="T4" fmla="*/ 0 w 10"/>
              <a:gd name="T5" fmla="*/ 5 h 9"/>
              <a:gd name="T6" fmla="*/ 5 w 10"/>
              <a:gd name="T7" fmla="*/ 9 h 9"/>
              <a:gd name="T8" fmla="*/ 10 w 10"/>
              <a:gd name="T9" fmla="*/ 5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lnTo>
                  <a:pt x="5" y="0"/>
                </a:lnTo>
                <a:cubicBezTo>
                  <a:pt x="2" y="0"/>
                  <a:pt x="0" y="2"/>
                  <a:pt x="0" y="5"/>
                </a:cubicBezTo>
                <a:cubicBezTo>
                  <a:pt x="0" y="7"/>
                  <a:pt x="2" y="9"/>
                  <a:pt x="5" y="9"/>
                </a:cubicBezTo>
                <a:cubicBezTo>
                  <a:pt x="8" y="9"/>
                  <a:pt x="10" y="7"/>
                  <a:pt x="10" y="5"/>
                </a:cubicBezTo>
                <a:cubicBezTo>
                  <a:pt x="10" y="2"/>
                  <a:pt x="8" y="0"/>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1" name="Freeform 1841"/>
          <p:cNvSpPr>
            <a:spLocks/>
          </p:cNvSpPr>
          <p:nvPr/>
        </p:nvSpPr>
        <p:spPr bwMode="auto">
          <a:xfrm>
            <a:off x="579438" y="342900"/>
            <a:ext cx="0" cy="1588"/>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cubicBezTo>
                  <a:pt x="0" y="1"/>
                  <a:pt x="0" y="1"/>
                  <a:pt x="0" y="1"/>
                </a:cubicBezTo>
                <a:cubicBezTo>
                  <a:pt x="0" y="1"/>
                  <a:pt x="0"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2" name="Freeform 1842"/>
          <p:cNvSpPr>
            <a:spLocks/>
          </p:cNvSpPr>
          <p:nvPr/>
        </p:nvSpPr>
        <p:spPr bwMode="auto">
          <a:xfrm>
            <a:off x="590551" y="341313"/>
            <a:ext cx="1588" cy="1588"/>
          </a:xfrm>
          <a:custGeom>
            <a:avLst/>
            <a:gdLst>
              <a:gd name="T0" fmla="*/ 1 w 1"/>
              <a:gd name="T1" fmla="*/ 1 h 1"/>
              <a:gd name="T2" fmla="*/ 1 w 1"/>
              <a:gd name="T3" fmla="*/ 1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1" y="1"/>
                  <a:pt x="1" y="0"/>
                </a:cubicBezTo>
                <a:cubicBezTo>
                  <a:pt x="1" y="0"/>
                  <a:pt x="1" y="0"/>
                  <a:pt x="0"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3" name="Freeform 1843"/>
          <p:cNvSpPr>
            <a:spLocks/>
          </p:cNvSpPr>
          <p:nvPr/>
        </p:nvSpPr>
        <p:spPr bwMode="auto">
          <a:xfrm>
            <a:off x="590551" y="342900"/>
            <a:ext cx="1588" cy="1588"/>
          </a:xfrm>
          <a:custGeom>
            <a:avLst/>
            <a:gdLst>
              <a:gd name="T0" fmla="*/ 0 w 1"/>
              <a:gd name="T1" fmla="*/ 1 h 1"/>
              <a:gd name="T2" fmla="*/ 0 w 1"/>
              <a:gd name="T3" fmla="*/ 1 h 1"/>
              <a:gd name="T4" fmla="*/ 1 w 1"/>
              <a:gd name="T5" fmla="*/ 1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1"/>
                </a:lnTo>
                <a:cubicBezTo>
                  <a:pt x="1" y="1"/>
                  <a:pt x="1" y="1"/>
                  <a:pt x="1" y="0"/>
                </a:cubicBezTo>
                <a:cubicBezTo>
                  <a:pt x="1" y="1"/>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4" name="Freeform 1844"/>
          <p:cNvSpPr>
            <a:spLocks/>
          </p:cNvSpPr>
          <p:nvPr/>
        </p:nvSpPr>
        <p:spPr bwMode="auto">
          <a:xfrm>
            <a:off x="588963" y="341313"/>
            <a:ext cx="0" cy="1588"/>
          </a:xfrm>
          <a:custGeom>
            <a:avLst/>
            <a:gdLst>
              <a:gd name="T0" fmla="*/ 1 w 1"/>
              <a:gd name="T1" fmla="*/ 1 h 1"/>
              <a:gd name="T2" fmla="*/ 1 w 1"/>
              <a:gd name="T3" fmla="*/ 1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1" y="1"/>
                  <a:pt x="1" y="0"/>
                </a:cubicBezTo>
                <a:cubicBezTo>
                  <a:pt x="1" y="0"/>
                  <a:pt x="1" y="0"/>
                  <a:pt x="0" y="0"/>
                </a:cubicBezTo>
                <a:cubicBezTo>
                  <a:pt x="0"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5" name="Freeform 1845"/>
          <p:cNvSpPr>
            <a:spLocks/>
          </p:cNvSpPr>
          <p:nvPr/>
        </p:nvSpPr>
        <p:spPr bwMode="auto">
          <a:xfrm>
            <a:off x="588963" y="342900"/>
            <a:ext cx="0" cy="1588"/>
          </a:xfrm>
          <a:custGeom>
            <a:avLst/>
            <a:gdLst>
              <a:gd name="T0" fmla="*/ 0 w 1"/>
              <a:gd name="T1" fmla="*/ 1 h 1"/>
              <a:gd name="T2" fmla="*/ 0 w 1"/>
              <a:gd name="T3" fmla="*/ 1 h 1"/>
              <a:gd name="T4" fmla="*/ 1 w 1"/>
              <a:gd name="T5" fmla="*/ 1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1" y="1"/>
                  <a:pt x="1" y="1"/>
                  <a:pt x="1" y="1"/>
                </a:cubicBezTo>
                <a:cubicBezTo>
                  <a:pt x="1" y="1"/>
                  <a:pt x="1" y="1"/>
                  <a:pt x="1" y="0"/>
                </a:cubicBezTo>
                <a:cubicBezTo>
                  <a:pt x="1" y="1"/>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6" name="Rectangle 1846"/>
          <p:cNvSpPr>
            <a:spLocks noChangeArrowheads="1"/>
          </p:cNvSpPr>
          <p:nvPr/>
        </p:nvSpPr>
        <p:spPr bwMode="auto">
          <a:xfrm>
            <a:off x="585788" y="341313"/>
            <a:ext cx="1588" cy="1588"/>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7" name="Freeform 1847"/>
          <p:cNvSpPr>
            <a:spLocks/>
          </p:cNvSpPr>
          <p:nvPr/>
        </p:nvSpPr>
        <p:spPr bwMode="auto">
          <a:xfrm>
            <a:off x="585788" y="342900"/>
            <a:ext cx="1588" cy="1588"/>
          </a:xfrm>
          <a:custGeom>
            <a:avLst/>
            <a:gdLst>
              <a:gd name="T0" fmla="*/ 0 w 1"/>
              <a:gd name="T1" fmla="*/ 1 h 1"/>
              <a:gd name="T2" fmla="*/ 0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1"/>
                </a:ln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8" name="Freeform 1848"/>
          <p:cNvSpPr>
            <a:spLocks/>
          </p:cNvSpPr>
          <p:nvPr/>
        </p:nvSpPr>
        <p:spPr bwMode="auto">
          <a:xfrm>
            <a:off x="582613" y="341313"/>
            <a:ext cx="1588" cy="1588"/>
          </a:xfrm>
          <a:custGeom>
            <a:avLst/>
            <a:gdLst>
              <a:gd name="T0" fmla="*/ 1 w 1"/>
              <a:gd name="T1" fmla="*/ 1 h 1"/>
              <a:gd name="T2" fmla="*/ 1 w 1"/>
              <a:gd name="T3" fmla="*/ 1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0"/>
                </a:lnTo>
                <a:lnTo>
                  <a:pt x="0"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9" name="Freeform 1849"/>
          <p:cNvSpPr>
            <a:spLocks/>
          </p:cNvSpPr>
          <p:nvPr/>
        </p:nvSpPr>
        <p:spPr bwMode="auto">
          <a:xfrm>
            <a:off x="584201" y="342900"/>
            <a:ext cx="0" cy="1588"/>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1"/>
                </a:lnTo>
                <a:cubicBezTo>
                  <a:pt x="0" y="1"/>
                  <a:pt x="0" y="0"/>
                  <a:pt x="0" y="0"/>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0" name="Freeform 1850"/>
          <p:cNvSpPr>
            <a:spLocks/>
          </p:cNvSpPr>
          <p:nvPr/>
        </p:nvSpPr>
        <p:spPr bwMode="auto">
          <a:xfrm>
            <a:off x="581026" y="341313"/>
            <a:ext cx="1588" cy="1588"/>
          </a:xfrm>
          <a:custGeom>
            <a:avLst/>
            <a:gdLst>
              <a:gd name="T0" fmla="*/ 0 w 1"/>
              <a:gd name="T1" fmla="*/ 1 h 1"/>
              <a:gd name="T2" fmla="*/ 0 w 1"/>
              <a:gd name="T3" fmla="*/ 1 h 1"/>
              <a:gd name="T4" fmla="*/ 1 w 1"/>
              <a:gd name="T5" fmla="*/ 0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1" y="1"/>
                  <a:pt x="1" y="1"/>
                  <a:pt x="1" y="0"/>
                </a:cubicBezTo>
                <a:cubicBezTo>
                  <a:pt x="0" y="0"/>
                  <a:pt x="0" y="0"/>
                  <a:pt x="0"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1" name="Freeform 1851"/>
          <p:cNvSpPr>
            <a:spLocks/>
          </p:cNvSpPr>
          <p:nvPr/>
        </p:nvSpPr>
        <p:spPr bwMode="auto">
          <a:xfrm>
            <a:off x="582613" y="342900"/>
            <a:ext cx="0" cy="1588"/>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1"/>
                </a:lnTo>
                <a:cubicBezTo>
                  <a:pt x="0" y="1"/>
                  <a:pt x="0" y="1"/>
                  <a:pt x="0" y="1"/>
                </a:cubicBez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2" name="Freeform 1852"/>
          <p:cNvSpPr>
            <a:spLocks/>
          </p:cNvSpPr>
          <p:nvPr/>
        </p:nvSpPr>
        <p:spPr bwMode="auto">
          <a:xfrm>
            <a:off x="588963"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3" name="Freeform 1853"/>
          <p:cNvSpPr>
            <a:spLocks/>
          </p:cNvSpPr>
          <p:nvPr/>
        </p:nvSpPr>
        <p:spPr bwMode="auto">
          <a:xfrm>
            <a:off x="587376"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4" name="Freeform 1854"/>
          <p:cNvSpPr>
            <a:spLocks/>
          </p:cNvSpPr>
          <p:nvPr/>
        </p:nvSpPr>
        <p:spPr bwMode="auto">
          <a:xfrm>
            <a:off x="584201" y="342900"/>
            <a:ext cx="1588" cy="1588"/>
          </a:xfrm>
          <a:custGeom>
            <a:avLst/>
            <a:gdLst>
              <a:gd name="T0" fmla="*/ 1 w 2"/>
              <a:gd name="T1" fmla="*/ 0 h 2"/>
              <a:gd name="T2" fmla="*/ 1 w 2"/>
              <a:gd name="T3" fmla="*/ 0 h 2"/>
              <a:gd name="T4" fmla="*/ 0 w 2"/>
              <a:gd name="T5" fmla="*/ 0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0"/>
                </a:cubicBezTo>
                <a:cubicBezTo>
                  <a:pt x="0" y="1"/>
                  <a:pt x="0" y="1"/>
                  <a:pt x="1" y="2"/>
                </a:cubicBezTo>
                <a:cubicBezTo>
                  <a:pt x="1" y="2"/>
                  <a:pt x="2" y="1"/>
                  <a:pt x="2" y="1"/>
                </a:cubicBezTo>
                <a:cubicBezTo>
                  <a:pt x="2"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5" name="Freeform 1855"/>
          <p:cNvSpPr>
            <a:spLocks/>
          </p:cNvSpPr>
          <p:nvPr/>
        </p:nvSpPr>
        <p:spPr bwMode="auto">
          <a:xfrm>
            <a:off x="582613" y="342900"/>
            <a:ext cx="0" cy="1588"/>
          </a:xfrm>
          <a:custGeom>
            <a:avLst/>
            <a:gdLst>
              <a:gd name="T0" fmla="*/ 1 w 2"/>
              <a:gd name="T1" fmla="*/ 0 h 2"/>
              <a:gd name="T2" fmla="*/ 1 w 2"/>
              <a:gd name="T3" fmla="*/ 0 h 2"/>
              <a:gd name="T4" fmla="*/ 0 w 2"/>
              <a:gd name="T5" fmla="*/ 0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0" y="0"/>
                  <a:pt x="0" y="0"/>
                </a:cubicBezTo>
                <a:cubicBezTo>
                  <a:pt x="0" y="1"/>
                  <a:pt x="1" y="1"/>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6" name="Freeform 1856"/>
          <p:cNvSpPr>
            <a:spLocks/>
          </p:cNvSpPr>
          <p:nvPr/>
        </p:nvSpPr>
        <p:spPr bwMode="auto">
          <a:xfrm>
            <a:off x="579438"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0" y="0"/>
                  <a:pt x="0" y="1"/>
                </a:cubicBezTo>
                <a:cubicBezTo>
                  <a:pt x="0" y="1"/>
                  <a:pt x="1" y="1"/>
                  <a:pt x="1" y="2"/>
                </a:cubicBezTo>
                <a:cubicBezTo>
                  <a:pt x="2" y="2"/>
                  <a:pt x="2" y="1"/>
                  <a:pt x="2" y="1"/>
                </a:cubicBezTo>
                <a:cubicBezTo>
                  <a:pt x="2" y="1"/>
                  <a:pt x="2"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7" name="Freeform 1857"/>
          <p:cNvSpPr>
            <a:spLocks/>
          </p:cNvSpPr>
          <p:nvPr/>
        </p:nvSpPr>
        <p:spPr bwMode="auto">
          <a:xfrm>
            <a:off x="606426" y="342900"/>
            <a:ext cx="1588" cy="1588"/>
          </a:xfrm>
          <a:custGeom>
            <a:avLst/>
            <a:gdLst>
              <a:gd name="T0" fmla="*/ 1 w 1"/>
              <a:gd name="T1" fmla="*/ 0 h 1"/>
              <a:gd name="T2" fmla="*/ 1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cubicBezTo>
                  <a:pt x="0" y="0"/>
                  <a:pt x="0" y="1"/>
                  <a:pt x="0" y="1"/>
                </a:cubicBezTo>
                <a:cubicBezTo>
                  <a:pt x="0" y="1"/>
                  <a:pt x="0" y="1"/>
                  <a:pt x="1" y="1"/>
                </a:cubicBez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8" name="Freeform 1858"/>
          <p:cNvSpPr>
            <a:spLocks/>
          </p:cNvSpPr>
          <p:nvPr/>
        </p:nvSpPr>
        <p:spPr bwMode="auto">
          <a:xfrm>
            <a:off x="595313" y="341313"/>
            <a:ext cx="0" cy="1588"/>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1" y="0"/>
                </a:cubicBezTo>
                <a:cubicBezTo>
                  <a:pt x="0" y="0"/>
                  <a:pt x="0" y="0"/>
                  <a:pt x="0" y="0"/>
                </a:cubicBezTo>
                <a:cubicBezTo>
                  <a:pt x="0"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9" name="Freeform 1859"/>
          <p:cNvSpPr>
            <a:spLocks/>
          </p:cNvSpPr>
          <p:nvPr/>
        </p:nvSpPr>
        <p:spPr bwMode="auto">
          <a:xfrm>
            <a:off x="595313" y="342900"/>
            <a:ext cx="0" cy="1588"/>
          </a:xfrm>
          <a:custGeom>
            <a:avLst/>
            <a:gdLst>
              <a:gd name="T0" fmla="*/ 1 w 1"/>
              <a:gd name="T1" fmla="*/ 1 h 1"/>
              <a:gd name="T2" fmla="*/ 1 w 1"/>
              <a:gd name="T3" fmla="*/ 1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0" y="1"/>
                  <a:pt x="0" y="1"/>
                  <a:pt x="0" y="0"/>
                </a:cubicBezTo>
                <a:cubicBezTo>
                  <a:pt x="0" y="1"/>
                  <a:pt x="0" y="1"/>
                  <a:pt x="0" y="1"/>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0" name="Freeform 1860"/>
          <p:cNvSpPr>
            <a:spLocks/>
          </p:cNvSpPr>
          <p:nvPr/>
        </p:nvSpPr>
        <p:spPr bwMode="auto">
          <a:xfrm>
            <a:off x="596901" y="341313"/>
            <a:ext cx="1588" cy="1588"/>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1" y="1"/>
                  <a:pt x="1" y="0"/>
                </a:cubicBezTo>
                <a:cubicBezTo>
                  <a:pt x="0" y="0"/>
                  <a:pt x="0" y="0"/>
                  <a:pt x="0" y="0"/>
                </a:cubicBezTo>
                <a:cubicBezTo>
                  <a:pt x="0"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1" name="Freeform 1861"/>
          <p:cNvSpPr>
            <a:spLocks/>
          </p:cNvSpPr>
          <p:nvPr/>
        </p:nvSpPr>
        <p:spPr bwMode="auto">
          <a:xfrm>
            <a:off x="596901" y="342900"/>
            <a:ext cx="1588" cy="1588"/>
          </a:xfrm>
          <a:custGeom>
            <a:avLst/>
            <a:gdLst>
              <a:gd name="T0" fmla="*/ 1 w 1"/>
              <a:gd name="T1" fmla="*/ 1 h 1"/>
              <a:gd name="T2" fmla="*/ 1 w 1"/>
              <a:gd name="T3" fmla="*/ 1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0" y="1"/>
                  <a:pt x="0" y="1"/>
                  <a:pt x="0" y="0"/>
                </a:cubicBezTo>
                <a:cubicBezTo>
                  <a:pt x="0" y="1"/>
                  <a:pt x="0" y="1"/>
                  <a:pt x="0" y="1"/>
                </a:cubicBezTo>
                <a:cubicBezTo>
                  <a:pt x="0" y="1"/>
                  <a:pt x="0"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2" name="Rectangle 1862"/>
          <p:cNvSpPr>
            <a:spLocks noChangeArrowheads="1"/>
          </p:cNvSpPr>
          <p:nvPr/>
        </p:nvSpPr>
        <p:spPr bwMode="auto">
          <a:xfrm>
            <a:off x="600076" y="341313"/>
            <a:ext cx="1588" cy="1588"/>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3" name="Freeform 1863"/>
          <p:cNvSpPr>
            <a:spLocks/>
          </p:cNvSpPr>
          <p:nvPr/>
        </p:nvSpPr>
        <p:spPr bwMode="auto">
          <a:xfrm>
            <a:off x="600076" y="342900"/>
            <a:ext cx="0" cy="1588"/>
          </a:xfrm>
          <a:custGeom>
            <a:avLst/>
            <a:gdLst>
              <a:gd name="T0" fmla="*/ 1 w 1"/>
              <a:gd name="T1" fmla="*/ 1 h 1"/>
              <a:gd name="T2" fmla="*/ 1 w 1"/>
              <a:gd name="T3" fmla="*/ 1 h 1"/>
              <a:gd name="T4" fmla="*/ 1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0"/>
                </a:lnTo>
                <a:lnTo>
                  <a:pt x="0" y="1"/>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4" name="Freeform 1864"/>
          <p:cNvSpPr>
            <a:spLocks/>
          </p:cNvSpPr>
          <p:nvPr/>
        </p:nvSpPr>
        <p:spPr bwMode="auto">
          <a:xfrm>
            <a:off x="603251" y="341313"/>
            <a:ext cx="0" cy="1588"/>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5" name="Freeform 1865"/>
          <p:cNvSpPr>
            <a:spLocks/>
          </p:cNvSpPr>
          <p:nvPr/>
        </p:nvSpPr>
        <p:spPr bwMode="auto">
          <a:xfrm>
            <a:off x="603251" y="342900"/>
            <a:ext cx="0" cy="1588"/>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0"/>
                </a:lnTo>
                <a:lnTo>
                  <a:pt x="0" y="1"/>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6" name="Freeform 1866"/>
          <p:cNvSpPr>
            <a:spLocks/>
          </p:cNvSpPr>
          <p:nvPr/>
        </p:nvSpPr>
        <p:spPr bwMode="auto">
          <a:xfrm>
            <a:off x="604838" y="341313"/>
            <a:ext cx="0" cy="1588"/>
          </a:xfrm>
          <a:custGeom>
            <a:avLst/>
            <a:gdLst>
              <a:gd name="T0" fmla="*/ 1 w 1"/>
              <a:gd name="T1" fmla="*/ 1 h 1"/>
              <a:gd name="T2" fmla="*/ 1 w 1"/>
              <a:gd name="T3" fmla="*/ 1 h 1"/>
              <a:gd name="T4" fmla="*/ 1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1"/>
                </a:lnTo>
                <a:lnTo>
                  <a:pt x="0"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7" name="Freeform 1867"/>
          <p:cNvSpPr>
            <a:spLocks/>
          </p:cNvSpPr>
          <p:nvPr/>
        </p:nvSpPr>
        <p:spPr bwMode="auto">
          <a:xfrm>
            <a:off x="604838" y="342900"/>
            <a:ext cx="0" cy="1588"/>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0"/>
                </a:lnTo>
                <a:cubicBezTo>
                  <a:pt x="0" y="1"/>
                  <a:pt x="0" y="1"/>
                  <a:pt x="0"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8" name="Freeform 1868"/>
          <p:cNvSpPr>
            <a:spLocks/>
          </p:cNvSpPr>
          <p:nvPr/>
        </p:nvSpPr>
        <p:spPr bwMode="auto">
          <a:xfrm>
            <a:off x="595313"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0" y="0"/>
                  <a:pt x="0" y="1"/>
                </a:cubicBezTo>
                <a:cubicBezTo>
                  <a:pt x="0" y="1"/>
                  <a:pt x="1" y="2"/>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9" name="Freeform 1869"/>
          <p:cNvSpPr>
            <a:spLocks/>
          </p:cNvSpPr>
          <p:nvPr/>
        </p:nvSpPr>
        <p:spPr bwMode="auto">
          <a:xfrm>
            <a:off x="598488"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0" name="Freeform 1870"/>
          <p:cNvSpPr>
            <a:spLocks/>
          </p:cNvSpPr>
          <p:nvPr/>
        </p:nvSpPr>
        <p:spPr bwMode="auto">
          <a:xfrm>
            <a:off x="601663" y="342900"/>
            <a:ext cx="1588" cy="1588"/>
          </a:xfrm>
          <a:custGeom>
            <a:avLst/>
            <a:gdLst>
              <a:gd name="T0" fmla="*/ 1 w 2"/>
              <a:gd name="T1" fmla="*/ 0 h 2"/>
              <a:gd name="T2" fmla="*/ 1 w 2"/>
              <a:gd name="T3" fmla="*/ 0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1" y="1"/>
                  <a:pt x="2" y="1"/>
                  <a:pt x="2" y="0"/>
                </a:cubicBezTo>
                <a:cubicBezTo>
                  <a:pt x="2"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1" name="Freeform 1871"/>
          <p:cNvSpPr>
            <a:spLocks/>
          </p:cNvSpPr>
          <p:nvPr/>
        </p:nvSpPr>
        <p:spPr bwMode="auto">
          <a:xfrm>
            <a:off x="603251" y="342900"/>
            <a:ext cx="1588" cy="1588"/>
          </a:xfrm>
          <a:custGeom>
            <a:avLst/>
            <a:gdLst>
              <a:gd name="T0" fmla="*/ 1 w 2"/>
              <a:gd name="T1" fmla="*/ 0 h 2"/>
              <a:gd name="T2" fmla="*/ 1 w 2"/>
              <a:gd name="T3" fmla="*/ 0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1" y="1"/>
                  <a:pt x="2" y="1"/>
                  <a:pt x="2" y="0"/>
                </a:cubicBezTo>
                <a:cubicBezTo>
                  <a:pt x="2"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2" name="Freeform 1872"/>
          <p:cNvSpPr>
            <a:spLocks/>
          </p:cNvSpPr>
          <p:nvPr/>
        </p:nvSpPr>
        <p:spPr bwMode="auto">
          <a:xfrm>
            <a:off x="604838"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1"/>
                  <a:pt x="0" y="1"/>
                </a:cubicBezTo>
                <a:cubicBezTo>
                  <a:pt x="0" y="1"/>
                  <a:pt x="0" y="2"/>
                  <a:pt x="1" y="2"/>
                </a:cubicBezTo>
                <a:cubicBezTo>
                  <a:pt x="1" y="1"/>
                  <a:pt x="2" y="1"/>
                  <a:pt x="2" y="1"/>
                </a:cubicBezTo>
                <a:cubicBezTo>
                  <a:pt x="2"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3" name="Freeform 1873"/>
          <p:cNvSpPr>
            <a:spLocks/>
          </p:cNvSpPr>
          <p:nvPr/>
        </p:nvSpPr>
        <p:spPr bwMode="auto">
          <a:xfrm>
            <a:off x="592138" y="342900"/>
            <a:ext cx="1588" cy="1588"/>
          </a:xfrm>
          <a:custGeom>
            <a:avLst/>
            <a:gdLst>
              <a:gd name="T0" fmla="*/ 0 w 2"/>
              <a:gd name="T1" fmla="*/ 1 h 2"/>
              <a:gd name="T2" fmla="*/ 0 w 2"/>
              <a:gd name="T3" fmla="*/ 1 h 2"/>
              <a:gd name="T4" fmla="*/ 1 w 2"/>
              <a:gd name="T5" fmla="*/ 2 h 2"/>
              <a:gd name="T6" fmla="*/ 2 w 2"/>
              <a:gd name="T7" fmla="*/ 1 h 2"/>
              <a:gd name="T8" fmla="*/ 1 w 2"/>
              <a:gd name="T9" fmla="*/ 0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lnTo>
                  <a:pt x="0" y="1"/>
                </a:lnTo>
                <a:cubicBezTo>
                  <a:pt x="0" y="1"/>
                  <a:pt x="0" y="2"/>
                  <a:pt x="1" y="2"/>
                </a:cubicBezTo>
                <a:cubicBezTo>
                  <a:pt x="2" y="2"/>
                  <a:pt x="2" y="1"/>
                  <a:pt x="2" y="1"/>
                </a:cubicBezTo>
                <a:cubicBezTo>
                  <a:pt x="2" y="0"/>
                  <a:pt x="2" y="0"/>
                  <a:pt x="1" y="0"/>
                </a:cubicBezTo>
                <a:cubicBezTo>
                  <a:pt x="0" y="0"/>
                  <a:pt x="0" y="0"/>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4" name="Freeform 1874"/>
          <p:cNvSpPr>
            <a:spLocks/>
          </p:cNvSpPr>
          <p:nvPr/>
        </p:nvSpPr>
        <p:spPr bwMode="auto">
          <a:xfrm>
            <a:off x="579438" y="341313"/>
            <a:ext cx="28575" cy="0"/>
          </a:xfrm>
          <a:custGeom>
            <a:avLst/>
            <a:gdLst>
              <a:gd name="T0" fmla="*/ 19 w 39"/>
              <a:gd name="T1" fmla="*/ 2 h 2"/>
              <a:gd name="T2" fmla="*/ 19 w 39"/>
              <a:gd name="T3" fmla="*/ 2 h 2"/>
              <a:gd name="T4" fmla="*/ 39 w 39"/>
              <a:gd name="T5" fmla="*/ 2 h 2"/>
              <a:gd name="T6" fmla="*/ 39 w 39"/>
              <a:gd name="T7" fmla="*/ 1 h 2"/>
              <a:gd name="T8" fmla="*/ 19 w 39"/>
              <a:gd name="T9" fmla="*/ 1 h 2"/>
              <a:gd name="T10" fmla="*/ 0 w 39"/>
              <a:gd name="T11" fmla="*/ 1 h 2"/>
              <a:gd name="T12" fmla="*/ 0 w 39"/>
              <a:gd name="T13" fmla="*/ 2 h 2"/>
              <a:gd name="T14" fmla="*/ 19 w 39"/>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
                <a:moveTo>
                  <a:pt x="19" y="2"/>
                </a:moveTo>
                <a:lnTo>
                  <a:pt x="19" y="2"/>
                </a:lnTo>
                <a:cubicBezTo>
                  <a:pt x="28" y="2"/>
                  <a:pt x="35" y="1"/>
                  <a:pt x="39" y="2"/>
                </a:cubicBezTo>
                <a:lnTo>
                  <a:pt x="39" y="1"/>
                </a:lnTo>
                <a:cubicBezTo>
                  <a:pt x="35" y="0"/>
                  <a:pt x="28" y="1"/>
                  <a:pt x="19" y="1"/>
                </a:cubicBezTo>
                <a:cubicBezTo>
                  <a:pt x="10" y="1"/>
                  <a:pt x="3" y="0"/>
                  <a:pt x="0" y="1"/>
                </a:cubicBezTo>
                <a:lnTo>
                  <a:pt x="0" y="2"/>
                </a:lnTo>
                <a:cubicBezTo>
                  <a:pt x="3" y="1"/>
                  <a:pt x="10" y="2"/>
                  <a:pt x="19"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5" name="Freeform 1875"/>
          <p:cNvSpPr>
            <a:spLocks/>
          </p:cNvSpPr>
          <p:nvPr/>
        </p:nvSpPr>
        <p:spPr bwMode="auto">
          <a:xfrm>
            <a:off x="579438" y="344488"/>
            <a:ext cx="28575" cy="1588"/>
          </a:xfrm>
          <a:custGeom>
            <a:avLst/>
            <a:gdLst>
              <a:gd name="T0" fmla="*/ 19 w 39"/>
              <a:gd name="T1" fmla="*/ 2 h 2"/>
              <a:gd name="T2" fmla="*/ 19 w 39"/>
              <a:gd name="T3" fmla="*/ 2 h 2"/>
              <a:gd name="T4" fmla="*/ 39 w 39"/>
              <a:gd name="T5" fmla="*/ 2 h 2"/>
              <a:gd name="T6" fmla="*/ 39 w 39"/>
              <a:gd name="T7" fmla="*/ 1 h 2"/>
              <a:gd name="T8" fmla="*/ 19 w 39"/>
              <a:gd name="T9" fmla="*/ 1 h 2"/>
              <a:gd name="T10" fmla="*/ 0 w 39"/>
              <a:gd name="T11" fmla="*/ 1 h 2"/>
              <a:gd name="T12" fmla="*/ 0 w 39"/>
              <a:gd name="T13" fmla="*/ 2 h 2"/>
              <a:gd name="T14" fmla="*/ 19 w 39"/>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
                <a:moveTo>
                  <a:pt x="19" y="2"/>
                </a:moveTo>
                <a:lnTo>
                  <a:pt x="19" y="2"/>
                </a:lnTo>
                <a:cubicBezTo>
                  <a:pt x="28" y="2"/>
                  <a:pt x="35" y="1"/>
                  <a:pt x="39" y="2"/>
                </a:cubicBezTo>
                <a:lnTo>
                  <a:pt x="39" y="1"/>
                </a:lnTo>
                <a:cubicBezTo>
                  <a:pt x="35" y="0"/>
                  <a:pt x="28" y="1"/>
                  <a:pt x="19" y="1"/>
                </a:cubicBezTo>
                <a:cubicBezTo>
                  <a:pt x="10" y="1"/>
                  <a:pt x="3" y="0"/>
                  <a:pt x="0" y="1"/>
                </a:cubicBezTo>
                <a:lnTo>
                  <a:pt x="0" y="2"/>
                </a:lnTo>
                <a:cubicBezTo>
                  <a:pt x="3" y="1"/>
                  <a:pt x="10" y="2"/>
                  <a:pt x="19"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6" name="Freeform 1876"/>
          <p:cNvSpPr>
            <a:spLocks noEditPoints="1"/>
          </p:cNvSpPr>
          <p:nvPr/>
        </p:nvSpPr>
        <p:spPr bwMode="auto">
          <a:xfrm>
            <a:off x="592138" y="314325"/>
            <a:ext cx="3175" cy="14288"/>
          </a:xfrm>
          <a:custGeom>
            <a:avLst/>
            <a:gdLst>
              <a:gd name="T0" fmla="*/ 2 w 5"/>
              <a:gd name="T1" fmla="*/ 1 h 21"/>
              <a:gd name="T2" fmla="*/ 2 w 5"/>
              <a:gd name="T3" fmla="*/ 4 h 21"/>
              <a:gd name="T4" fmla="*/ 2 w 5"/>
              <a:gd name="T5" fmla="*/ 1 h 21"/>
              <a:gd name="T6" fmla="*/ 2 w 5"/>
              <a:gd name="T7" fmla="*/ 8 h 21"/>
              <a:gd name="T8" fmla="*/ 1 w 5"/>
              <a:gd name="T9" fmla="*/ 7 h 21"/>
              <a:gd name="T10" fmla="*/ 2 w 5"/>
              <a:gd name="T11" fmla="*/ 5 h 21"/>
              <a:gd name="T12" fmla="*/ 3 w 5"/>
              <a:gd name="T13" fmla="*/ 7 h 21"/>
              <a:gd name="T14" fmla="*/ 2 w 5"/>
              <a:gd name="T15" fmla="*/ 9 h 21"/>
              <a:gd name="T16" fmla="*/ 3 w 5"/>
              <a:gd name="T17" fmla="*/ 10 h 21"/>
              <a:gd name="T18" fmla="*/ 1 w 5"/>
              <a:gd name="T19" fmla="*/ 10 h 21"/>
              <a:gd name="T20" fmla="*/ 2 w 5"/>
              <a:gd name="T21" fmla="*/ 9 h 21"/>
              <a:gd name="T22" fmla="*/ 2 w 5"/>
              <a:gd name="T23" fmla="*/ 12 h 21"/>
              <a:gd name="T24" fmla="*/ 3 w 5"/>
              <a:gd name="T25" fmla="*/ 13 h 21"/>
              <a:gd name="T26" fmla="*/ 1 w 5"/>
              <a:gd name="T27" fmla="*/ 13 h 21"/>
              <a:gd name="T28" fmla="*/ 2 w 5"/>
              <a:gd name="T29" fmla="*/ 12 h 21"/>
              <a:gd name="T30" fmla="*/ 2 w 5"/>
              <a:gd name="T31" fmla="*/ 18 h 21"/>
              <a:gd name="T32" fmla="*/ 2 w 5"/>
              <a:gd name="T33" fmla="*/ 18 h 21"/>
              <a:gd name="T34" fmla="*/ 3 w 5"/>
              <a:gd name="T35" fmla="*/ 19 h 21"/>
              <a:gd name="T36" fmla="*/ 1 w 5"/>
              <a:gd name="T37" fmla="*/ 19 h 21"/>
              <a:gd name="T38" fmla="*/ 1 w 5"/>
              <a:gd name="T39" fmla="*/ 15 h 21"/>
              <a:gd name="T40" fmla="*/ 0 w 5"/>
              <a:gd name="T41" fmla="*/ 16 h 21"/>
              <a:gd name="T42" fmla="*/ 0 w 5"/>
              <a:gd name="T43" fmla="*/ 19 h 21"/>
              <a:gd name="T44" fmla="*/ 4 w 5"/>
              <a:gd name="T45" fmla="*/ 19 h 21"/>
              <a:gd name="T46" fmla="*/ 4 w 5"/>
              <a:gd name="T47" fmla="*/ 16 h 21"/>
              <a:gd name="T48" fmla="*/ 4 w 5"/>
              <a:gd name="T49" fmla="*/ 13 h 21"/>
              <a:gd name="T50" fmla="*/ 4 w 5"/>
              <a:gd name="T51" fmla="*/ 10 h 21"/>
              <a:gd name="T52" fmla="*/ 4 w 5"/>
              <a:gd name="T53" fmla="*/ 7 h 21"/>
              <a:gd name="T54" fmla="*/ 5 w 5"/>
              <a:gd name="T55" fmla="*/ 3 h 21"/>
              <a:gd name="T56" fmla="*/ 0 w 5"/>
              <a:gd name="T57" fmla="*/ 3 h 21"/>
              <a:gd name="T58" fmla="*/ 0 w 5"/>
              <a:gd name="T59" fmla="*/ 7 h 21"/>
              <a:gd name="T60" fmla="*/ 0 w 5"/>
              <a:gd name="T61" fmla="*/ 10 h 21"/>
              <a:gd name="T62" fmla="*/ 0 w 5"/>
              <a:gd name="T63" fmla="*/ 13 h 21"/>
              <a:gd name="T64" fmla="*/ 2 w 5"/>
              <a:gd name="T65" fmla="*/ 15 h 21"/>
              <a:gd name="T66" fmla="*/ 3 w 5"/>
              <a:gd name="T67" fmla="*/ 16 h 21"/>
              <a:gd name="T68" fmla="*/ 1 w 5"/>
              <a:gd name="T69" fmla="*/ 16 h 21"/>
              <a:gd name="T70" fmla="*/ 2 w 5"/>
              <a:gd name="T71"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21">
                <a:moveTo>
                  <a:pt x="2" y="1"/>
                </a:moveTo>
                <a:lnTo>
                  <a:pt x="2" y="1"/>
                </a:lnTo>
                <a:cubicBezTo>
                  <a:pt x="3" y="1"/>
                  <a:pt x="4" y="2"/>
                  <a:pt x="4" y="3"/>
                </a:cubicBezTo>
                <a:cubicBezTo>
                  <a:pt x="4" y="4"/>
                  <a:pt x="3" y="4"/>
                  <a:pt x="2" y="4"/>
                </a:cubicBezTo>
                <a:cubicBezTo>
                  <a:pt x="1" y="4"/>
                  <a:pt x="1" y="4"/>
                  <a:pt x="1" y="3"/>
                </a:cubicBezTo>
                <a:cubicBezTo>
                  <a:pt x="1" y="2"/>
                  <a:pt x="1" y="1"/>
                  <a:pt x="2" y="1"/>
                </a:cubicBezTo>
                <a:close/>
                <a:moveTo>
                  <a:pt x="2" y="8"/>
                </a:moveTo>
                <a:lnTo>
                  <a:pt x="2" y="8"/>
                </a:lnTo>
                <a:lnTo>
                  <a:pt x="2" y="8"/>
                </a:lnTo>
                <a:cubicBezTo>
                  <a:pt x="1" y="8"/>
                  <a:pt x="1" y="7"/>
                  <a:pt x="1" y="7"/>
                </a:cubicBezTo>
                <a:cubicBezTo>
                  <a:pt x="1" y="6"/>
                  <a:pt x="1" y="5"/>
                  <a:pt x="2" y="5"/>
                </a:cubicBezTo>
                <a:cubicBezTo>
                  <a:pt x="2" y="5"/>
                  <a:pt x="2" y="5"/>
                  <a:pt x="2" y="5"/>
                </a:cubicBezTo>
                <a:cubicBezTo>
                  <a:pt x="2" y="5"/>
                  <a:pt x="2" y="5"/>
                  <a:pt x="2" y="5"/>
                </a:cubicBezTo>
                <a:cubicBezTo>
                  <a:pt x="3" y="5"/>
                  <a:pt x="3" y="6"/>
                  <a:pt x="3" y="7"/>
                </a:cubicBezTo>
                <a:cubicBezTo>
                  <a:pt x="3" y="7"/>
                  <a:pt x="3" y="8"/>
                  <a:pt x="2" y="8"/>
                </a:cubicBezTo>
                <a:close/>
                <a:moveTo>
                  <a:pt x="2" y="9"/>
                </a:moveTo>
                <a:lnTo>
                  <a:pt x="2" y="9"/>
                </a:lnTo>
                <a:cubicBezTo>
                  <a:pt x="3" y="9"/>
                  <a:pt x="3" y="9"/>
                  <a:pt x="3" y="10"/>
                </a:cubicBezTo>
                <a:cubicBezTo>
                  <a:pt x="3" y="11"/>
                  <a:pt x="3" y="11"/>
                  <a:pt x="2" y="11"/>
                </a:cubicBezTo>
                <a:cubicBezTo>
                  <a:pt x="1" y="11"/>
                  <a:pt x="1" y="11"/>
                  <a:pt x="1" y="10"/>
                </a:cubicBezTo>
                <a:cubicBezTo>
                  <a:pt x="1" y="9"/>
                  <a:pt x="1" y="9"/>
                  <a:pt x="2" y="9"/>
                </a:cubicBezTo>
                <a:cubicBezTo>
                  <a:pt x="2" y="9"/>
                  <a:pt x="2" y="9"/>
                  <a:pt x="2" y="9"/>
                </a:cubicBezTo>
                <a:cubicBezTo>
                  <a:pt x="2" y="9"/>
                  <a:pt x="2" y="9"/>
                  <a:pt x="2" y="9"/>
                </a:cubicBezTo>
                <a:close/>
                <a:moveTo>
                  <a:pt x="2" y="12"/>
                </a:moveTo>
                <a:lnTo>
                  <a:pt x="2" y="12"/>
                </a:lnTo>
                <a:cubicBezTo>
                  <a:pt x="3" y="12"/>
                  <a:pt x="3" y="13"/>
                  <a:pt x="3" y="13"/>
                </a:cubicBezTo>
                <a:cubicBezTo>
                  <a:pt x="3" y="14"/>
                  <a:pt x="3" y="14"/>
                  <a:pt x="2" y="14"/>
                </a:cubicBezTo>
                <a:cubicBezTo>
                  <a:pt x="1" y="14"/>
                  <a:pt x="1" y="14"/>
                  <a:pt x="1" y="13"/>
                </a:cubicBezTo>
                <a:cubicBezTo>
                  <a:pt x="1" y="13"/>
                  <a:pt x="1" y="12"/>
                  <a:pt x="2" y="12"/>
                </a:cubicBezTo>
                <a:lnTo>
                  <a:pt x="2" y="12"/>
                </a:lnTo>
                <a:lnTo>
                  <a:pt x="2" y="12"/>
                </a:lnTo>
                <a:close/>
                <a:moveTo>
                  <a:pt x="2" y="18"/>
                </a:moveTo>
                <a:lnTo>
                  <a:pt x="2" y="18"/>
                </a:lnTo>
                <a:lnTo>
                  <a:pt x="2" y="18"/>
                </a:lnTo>
                <a:lnTo>
                  <a:pt x="2" y="18"/>
                </a:lnTo>
                <a:cubicBezTo>
                  <a:pt x="3" y="18"/>
                  <a:pt x="3" y="19"/>
                  <a:pt x="3" y="19"/>
                </a:cubicBezTo>
                <a:cubicBezTo>
                  <a:pt x="3" y="20"/>
                  <a:pt x="3" y="20"/>
                  <a:pt x="2" y="20"/>
                </a:cubicBezTo>
                <a:cubicBezTo>
                  <a:pt x="2" y="20"/>
                  <a:pt x="1" y="20"/>
                  <a:pt x="1" y="19"/>
                </a:cubicBezTo>
                <a:cubicBezTo>
                  <a:pt x="1" y="19"/>
                  <a:pt x="1" y="18"/>
                  <a:pt x="2" y="18"/>
                </a:cubicBezTo>
                <a:close/>
                <a:moveTo>
                  <a:pt x="1" y="15"/>
                </a:moveTo>
                <a:lnTo>
                  <a:pt x="1" y="15"/>
                </a:lnTo>
                <a:cubicBezTo>
                  <a:pt x="1" y="15"/>
                  <a:pt x="0" y="16"/>
                  <a:pt x="0" y="16"/>
                </a:cubicBezTo>
                <a:cubicBezTo>
                  <a:pt x="0" y="17"/>
                  <a:pt x="1" y="17"/>
                  <a:pt x="1" y="18"/>
                </a:cubicBezTo>
                <a:cubicBezTo>
                  <a:pt x="1" y="18"/>
                  <a:pt x="0" y="19"/>
                  <a:pt x="0" y="19"/>
                </a:cubicBezTo>
                <a:cubicBezTo>
                  <a:pt x="0" y="20"/>
                  <a:pt x="1" y="21"/>
                  <a:pt x="2" y="21"/>
                </a:cubicBezTo>
                <a:cubicBezTo>
                  <a:pt x="3" y="21"/>
                  <a:pt x="4" y="20"/>
                  <a:pt x="4" y="19"/>
                </a:cubicBezTo>
                <a:cubicBezTo>
                  <a:pt x="4" y="19"/>
                  <a:pt x="4" y="18"/>
                  <a:pt x="3" y="18"/>
                </a:cubicBezTo>
                <a:cubicBezTo>
                  <a:pt x="4" y="17"/>
                  <a:pt x="4" y="17"/>
                  <a:pt x="4" y="16"/>
                </a:cubicBezTo>
                <a:cubicBezTo>
                  <a:pt x="4" y="16"/>
                  <a:pt x="4" y="15"/>
                  <a:pt x="3" y="15"/>
                </a:cubicBezTo>
                <a:cubicBezTo>
                  <a:pt x="4" y="14"/>
                  <a:pt x="4" y="14"/>
                  <a:pt x="4" y="13"/>
                </a:cubicBezTo>
                <a:cubicBezTo>
                  <a:pt x="4" y="13"/>
                  <a:pt x="4" y="12"/>
                  <a:pt x="3" y="12"/>
                </a:cubicBezTo>
                <a:cubicBezTo>
                  <a:pt x="4" y="11"/>
                  <a:pt x="4" y="11"/>
                  <a:pt x="4" y="10"/>
                </a:cubicBezTo>
                <a:cubicBezTo>
                  <a:pt x="4" y="9"/>
                  <a:pt x="4" y="9"/>
                  <a:pt x="3" y="8"/>
                </a:cubicBezTo>
                <a:cubicBezTo>
                  <a:pt x="4" y="8"/>
                  <a:pt x="4" y="7"/>
                  <a:pt x="4" y="7"/>
                </a:cubicBezTo>
                <a:cubicBezTo>
                  <a:pt x="4" y="6"/>
                  <a:pt x="4" y="5"/>
                  <a:pt x="4" y="5"/>
                </a:cubicBezTo>
                <a:cubicBezTo>
                  <a:pt x="4" y="4"/>
                  <a:pt x="5" y="4"/>
                  <a:pt x="5" y="3"/>
                </a:cubicBezTo>
                <a:cubicBezTo>
                  <a:pt x="5" y="2"/>
                  <a:pt x="3" y="0"/>
                  <a:pt x="2" y="0"/>
                </a:cubicBezTo>
                <a:cubicBezTo>
                  <a:pt x="1" y="0"/>
                  <a:pt x="0" y="2"/>
                  <a:pt x="0" y="3"/>
                </a:cubicBezTo>
                <a:cubicBezTo>
                  <a:pt x="0" y="4"/>
                  <a:pt x="0" y="4"/>
                  <a:pt x="1" y="5"/>
                </a:cubicBezTo>
                <a:cubicBezTo>
                  <a:pt x="0" y="5"/>
                  <a:pt x="0" y="6"/>
                  <a:pt x="0" y="7"/>
                </a:cubicBezTo>
                <a:cubicBezTo>
                  <a:pt x="0" y="7"/>
                  <a:pt x="0" y="8"/>
                  <a:pt x="1" y="8"/>
                </a:cubicBezTo>
                <a:cubicBezTo>
                  <a:pt x="0" y="9"/>
                  <a:pt x="0" y="9"/>
                  <a:pt x="0" y="10"/>
                </a:cubicBezTo>
                <a:cubicBezTo>
                  <a:pt x="0" y="11"/>
                  <a:pt x="0" y="11"/>
                  <a:pt x="1" y="12"/>
                </a:cubicBezTo>
                <a:cubicBezTo>
                  <a:pt x="0" y="12"/>
                  <a:pt x="0" y="13"/>
                  <a:pt x="0" y="13"/>
                </a:cubicBezTo>
                <a:cubicBezTo>
                  <a:pt x="0" y="14"/>
                  <a:pt x="0" y="14"/>
                  <a:pt x="1" y="15"/>
                </a:cubicBezTo>
                <a:close/>
                <a:moveTo>
                  <a:pt x="2" y="15"/>
                </a:moveTo>
                <a:lnTo>
                  <a:pt x="2" y="15"/>
                </a:lnTo>
                <a:cubicBezTo>
                  <a:pt x="3" y="15"/>
                  <a:pt x="3" y="16"/>
                  <a:pt x="3" y="16"/>
                </a:cubicBezTo>
                <a:cubicBezTo>
                  <a:pt x="3" y="17"/>
                  <a:pt x="3" y="17"/>
                  <a:pt x="2" y="17"/>
                </a:cubicBezTo>
                <a:cubicBezTo>
                  <a:pt x="2" y="17"/>
                  <a:pt x="1" y="17"/>
                  <a:pt x="1" y="16"/>
                </a:cubicBezTo>
                <a:cubicBezTo>
                  <a:pt x="1" y="16"/>
                  <a:pt x="1" y="15"/>
                  <a:pt x="2" y="15"/>
                </a:cubicBezTo>
                <a:lnTo>
                  <a:pt x="2" y="15"/>
                </a:lnTo>
                <a:lnTo>
                  <a:pt x="2" y="1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7" name="Freeform 1877"/>
          <p:cNvSpPr>
            <a:spLocks noEditPoints="1"/>
          </p:cNvSpPr>
          <p:nvPr/>
        </p:nvSpPr>
        <p:spPr bwMode="auto">
          <a:xfrm>
            <a:off x="315913" y="490538"/>
            <a:ext cx="165100" cy="193675"/>
          </a:xfrm>
          <a:custGeom>
            <a:avLst/>
            <a:gdLst>
              <a:gd name="T0" fmla="*/ 180 w 231"/>
              <a:gd name="T1" fmla="*/ 195 h 269"/>
              <a:gd name="T2" fmla="*/ 192 w 231"/>
              <a:gd name="T3" fmla="*/ 189 h 269"/>
              <a:gd name="T4" fmla="*/ 197 w 231"/>
              <a:gd name="T5" fmla="*/ 187 h 269"/>
              <a:gd name="T6" fmla="*/ 204 w 231"/>
              <a:gd name="T7" fmla="*/ 178 h 269"/>
              <a:gd name="T8" fmla="*/ 208 w 231"/>
              <a:gd name="T9" fmla="*/ 183 h 269"/>
              <a:gd name="T10" fmla="*/ 208 w 231"/>
              <a:gd name="T11" fmla="*/ 185 h 269"/>
              <a:gd name="T12" fmla="*/ 212 w 231"/>
              <a:gd name="T13" fmla="*/ 186 h 269"/>
              <a:gd name="T14" fmla="*/ 213 w 231"/>
              <a:gd name="T15" fmla="*/ 179 h 269"/>
              <a:gd name="T16" fmla="*/ 221 w 231"/>
              <a:gd name="T17" fmla="*/ 184 h 269"/>
              <a:gd name="T18" fmla="*/ 231 w 231"/>
              <a:gd name="T19" fmla="*/ 202 h 269"/>
              <a:gd name="T20" fmla="*/ 208 w 231"/>
              <a:gd name="T21" fmla="*/ 208 h 269"/>
              <a:gd name="T22" fmla="*/ 150 w 231"/>
              <a:gd name="T23" fmla="*/ 226 h 269"/>
              <a:gd name="T24" fmla="*/ 138 w 231"/>
              <a:gd name="T25" fmla="*/ 242 h 269"/>
              <a:gd name="T26" fmla="*/ 140 w 231"/>
              <a:gd name="T27" fmla="*/ 259 h 269"/>
              <a:gd name="T28" fmla="*/ 131 w 231"/>
              <a:gd name="T29" fmla="*/ 265 h 269"/>
              <a:gd name="T30" fmla="*/ 119 w 231"/>
              <a:gd name="T31" fmla="*/ 248 h 269"/>
              <a:gd name="T32" fmla="*/ 102 w 231"/>
              <a:gd name="T33" fmla="*/ 235 h 269"/>
              <a:gd name="T34" fmla="*/ 86 w 231"/>
              <a:gd name="T35" fmla="*/ 216 h 269"/>
              <a:gd name="T36" fmla="*/ 92 w 231"/>
              <a:gd name="T37" fmla="*/ 190 h 269"/>
              <a:gd name="T38" fmla="*/ 83 w 231"/>
              <a:gd name="T39" fmla="*/ 166 h 269"/>
              <a:gd name="T40" fmla="*/ 81 w 231"/>
              <a:gd name="T41" fmla="*/ 161 h 269"/>
              <a:gd name="T42" fmla="*/ 41 w 231"/>
              <a:gd name="T43" fmla="*/ 63 h 269"/>
              <a:gd name="T44" fmla="*/ 30 w 231"/>
              <a:gd name="T45" fmla="*/ 48 h 269"/>
              <a:gd name="T46" fmla="*/ 22 w 231"/>
              <a:gd name="T47" fmla="*/ 45 h 269"/>
              <a:gd name="T48" fmla="*/ 7 w 231"/>
              <a:gd name="T49" fmla="*/ 35 h 269"/>
              <a:gd name="T50" fmla="*/ 10 w 231"/>
              <a:gd name="T51" fmla="*/ 20 h 269"/>
              <a:gd name="T52" fmla="*/ 14 w 231"/>
              <a:gd name="T53" fmla="*/ 9 h 269"/>
              <a:gd name="T54" fmla="*/ 16 w 231"/>
              <a:gd name="T55" fmla="*/ 2 h 269"/>
              <a:gd name="T56" fmla="*/ 18 w 231"/>
              <a:gd name="T57" fmla="*/ 1 h 269"/>
              <a:gd name="T58" fmla="*/ 24 w 231"/>
              <a:gd name="T59" fmla="*/ 4 h 269"/>
              <a:gd name="T60" fmla="*/ 35 w 231"/>
              <a:gd name="T61" fmla="*/ 9 h 269"/>
              <a:gd name="T62" fmla="*/ 49 w 231"/>
              <a:gd name="T63" fmla="*/ 16 h 269"/>
              <a:gd name="T64" fmla="*/ 47 w 231"/>
              <a:gd name="T65" fmla="*/ 32 h 269"/>
              <a:gd name="T66" fmla="*/ 43 w 231"/>
              <a:gd name="T67" fmla="*/ 42 h 269"/>
              <a:gd name="T68" fmla="*/ 46 w 231"/>
              <a:gd name="T69" fmla="*/ 51 h 269"/>
              <a:gd name="T70" fmla="*/ 48 w 231"/>
              <a:gd name="T71" fmla="*/ 60 h 269"/>
              <a:gd name="T72" fmla="*/ 94 w 231"/>
              <a:gd name="T73" fmla="*/ 155 h 269"/>
              <a:gd name="T74" fmla="*/ 96 w 231"/>
              <a:gd name="T75" fmla="*/ 161 h 269"/>
              <a:gd name="T76" fmla="*/ 107 w 231"/>
              <a:gd name="T77" fmla="*/ 183 h 269"/>
              <a:gd name="T78" fmla="*/ 118 w 231"/>
              <a:gd name="T79" fmla="*/ 188 h 269"/>
              <a:gd name="T80" fmla="*/ 152 w 231"/>
              <a:gd name="T81" fmla="*/ 205 h 269"/>
              <a:gd name="T82" fmla="*/ 22 w 231"/>
              <a:gd name="T83" fmla="*/ 40 h 269"/>
              <a:gd name="T84" fmla="*/ 26 w 231"/>
              <a:gd name="T85" fmla="*/ 42 h 269"/>
              <a:gd name="T86" fmla="*/ 22 w 231"/>
              <a:gd name="T87" fmla="*/ 40 h 269"/>
              <a:gd name="T88" fmla="*/ 35 w 231"/>
              <a:gd name="T89" fmla="*/ 20 h 269"/>
              <a:gd name="T90" fmla="*/ 33 w 231"/>
              <a:gd name="T91" fmla="*/ 15 h 269"/>
              <a:gd name="T92" fmla="*/ 31 w 231"/>
              <a:gd name="T93" fmla="*/ 17 h 269"/>
              <a:gd name="T94" fmla="*/ 35 w 231"/>
              <a:gd name="T95" fmla="*/ 20 h 269"/>
              <a:gd name="T96" fmla="*/ 23 w 231"/>
              <a:gd name="T97" fmla="*/ 15 h 269"/>
              <a:gd name="T98" fmla="*/ 23 w 231"/>
              <a:gd name="T99" fmla="*/ 13 h 269"/>
              <a:gd name="T100" fmla="*/ 23 w 231"/>
              <a:gd name="T101" fmla="*/ 10 h 269"/>
              <a:gd name="T102" fmla="*/ 19 w 231"/>
              <a:gd name="T103" fmla="*/ 13 h 269"/>
              <a:gd name="T104" fmla="*/ 21 w 231"/>
              <a:gd name="T105" fmla="*/ 15 h 269"/>
              <a:gd name="T106" fmla="*/ 19 w 231"/>
              <a:gd name="T107" fmla="*/ 27 h 269"/>
              <a:gd name="T108" fmla="*/ 18 w 231"/>
              <a:gd name="T109" fmla="*/ 23 h 269"/>
              <a:gd name="T110" fmla="*/ 19 w 231"/>
              <a:gd name="T111" fmla="*/ 22 h 269"/>
              <a:gd name="T112" fmla="*/ 18 w 231"/>
              <a:gd name="T113" fmla="*/ 2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1" h="269">
                <a:moveTo>
                  <a:pt x="180" y="195"/>
                </a:moveTo>
                <a:lnTo>
                  <a:pt x="180" y="195"/>
                </a:lnTo>
                <a:cubicBezTo>
                  <a:pt x="185" y="192"/>
                  <a:pt x="188" y="191"/>
                  <a:pt x="192" y="188"/>
                </a:cubicBezTo>
                <a:lnTo>
                  <a:pt x="192" y="189"/>
                </a:lnTo>
                <a:cubicBezTo>
                  <a:pt x="194" y="189"/>
                  <a:pt x="194" y="189"/>
                  <a:pt x="195" y="189"/>
                </a:cubicBezTo>
                <a:cubicBezTo>
                  <a:pt x="195" y="189"/>
                  <a:pt x="196" y="188"/>
                  <a:pt x="197" y="187"/>
                </a:cubicBezTo>
                <a:cubicBezTo>
                  <a:pt x="200" y="185"/>
                  <a:pt x="201" y="182"/>
                  <a:pt x="203" y="179"/>
                </a:cubicBezTo>
                <a:lnTo>
                  <a:pt x="204" y="178"/>
                </a:lnTo>
                <a:cubicBezTo>
                  <a:pt x="206" y="179"/>
                  <a:pt x="207" y="180"/>
                  <a:pt x="208" y="182"/>
                </a:cubicBezTo>
                <a:cubicBezTo>
                  <a:pt x="208" y="182"/>
                  <a:pt x="208" y="183"/>
                  <a:pt x="208" y="183"/>
                </a:cubicBezTo>
                <a:lnTo>
                  <a:pt x="208" y="184"/>
                </a:lnTo>
                <a:cubicBezTo>
                  <a:pt x="208" y="184"/>
                  <a:pt x="208" y="185"/>
                  <a:pt x="208" y="185"/>
                </a:cubicBezTo>
                <a:cubicBezTo>
                  <a:pt x="209" y="187"/>
                  <a:pt x="210" y="188"/>
                  <a:pt x="211" y="187"/>
                </a:cubicBezTo>
                <a:cubicBezTo>
                  <a:pt x="211" y="187"/>
                  <a:pt x="211" y="186"/>
                  <a:pt x="212" y="186"/>
                </a:cubicBezTo>
                <a:cubicBezTo>
                  <a:pt x="212" y="186"/>
                  <a:pt x="212" y="185"/>
                  <a:pt x="212" y="185"/>
                </a:cubicBezTo>
                <a:cubicBezTo>
                  <a:pt x="212" y="183"/>
                  <a:pt x="212" y="181"/>
                  <a:pt x="213" y="179"/>
                </a:cubicBezTo>
                <a:lnTo>
                  <a:pt x="214" y="180"/>
                </a:lnTo>
                <a:cubicBezTo>
                  <a:pt x="216" y="181"/>
                  <a:pt x="218" y="183"/>
                  <a:pt x="221" y="184"/>
                </a:cubicBezTo>
                <a:cubicBezTo>
                  <a:pt x="222" y="185"/>
                  <a:pt x="223" y="189"/>
                  <a:pt x="224" y="191"/>
                </a:cubicBezTo>
                <a:cubicBezTo>
                  <a:pt x="226" y="195"/>
                  <a:pt x="230" y="198"/>
                  <a:pt x="231" y="202"/>
                </a:cubicBezTo>
                <a:cubicBezTo>
                  <a:pt x="231" y="204"/>
                  <a:pt x="230" y="206"/>
                  <a:pt x="229" y="207"/>
                </a:cubicBezTo>
                <a:cubicBezTo>
                  <a:pt x="223" y="211"/>
                  <a:pt x="214" y="209"/>
                  <a:pt x="208" y="208"/>
                </a:cubicBezTo>
                <a:cubicBezTo>
                  <a:pt x="203" y="208"/>
                  <a:pt x="196" y="208"/>
                  <a:pt x="192" y="209"/>
                </a:cubicBezTo>
                <a:cubicBezTo>
                  <a:pt x="176" y="210"/>
                  <a:pt x="162" y="217"/>
                  <a:pt x="150" y="226"/>
                </a:cubicBezTo>
                <a:cubicBezTo>
                  <a:pt x="148" y="228"/>
                  <a:pt x="141" y="232"/>
                  <a:pt x="136" y="235"/>
                </a:cubicBezTo>
                <a:cubicBezTo>
                  <a:pt x="137" y="237"/>
                  <a:pt x="138" y="240"/>
                  <a:pt x="138" y="242"/>
                </a:cubicBezTo>
                <a:cubicBezTo>
                  <a:pt x="140" y="244"/>
                  <a:pt x="142" y="248"/>
                  <a:pt x="140" y="252"/>
                </a:cubicBezTo>
                <a:cubicBezTo>
                  <a:pt x="141" y="255"/>
                  <a:pt x="142" y="258"/>
                  <a:pt x="140" y="259"/>
                </a:cubicBezTo>
                <a:cubicBezTo>
                  <a:pt x="143" y="263"/>
                  <a:pt x="140" y="267"/>
                  <a:pt x="139" y="268"/>
                </a:cubicBezTo>
                <a:cubicBezTo>
                  <a:pt x="137" y="269"/>
                  <a:pt x="133" y="269"/>
                  <a:pt x="131" y="265"/>
                </a:cubicBezTo>
                <a:cubicBezTo>
                  <a:pt x="127" y="265"/>
                  <a:pt x="125" y="262"/>
                  <a:pt x="124" y="260"/>
                </a:cubicBezTo>
                <a:cubicBezTo>
                  <a:pt x="118" y="258"/>
                  <a:pt x="116" y="253"/>
                  <a:pt x="119" y="248"/>
                </a:cubicBezTo>
                <a:cubicBezTo>
                  <a:pt x="115" y="247"/>
                  <a:pt x="114" y="246"/>
                  <a:pt x="111" y="243"/>
                </a:cubicBezTo>
                <a:cubicBezTo>
                  <a:pt x="107" y="243"/>
                  <a:pt x="102" y="241"/>
                  <a:pt x="102" y="235"/>
                </a:cubicBezTo>
                <a:cubicBezTo>
                  <a:pt x="95" y="235"/>
                  <a:pt x="91" y="231"/>
                  <a:pt x="92" y="223"/>
                </a:cubicBezTo>
                <a:cubicBezTo>
                  <a:pt x="89" y="222"/>
                  <a:pt x="87" y="221"/>
                  <a:pt x="86" y="216"/>
                </a:cubicBezTo>
                <a:cubicBezTo>
                  <a:pt x="85" y="210"/>
                  <a:pt x="91" y="205"/>
                  <a:pt x="94" y="201"/>
                </a:cubicBezTo>
                <a:cubicBezTo>
                  <a:pt x="94" y="199"/>
                  <a:pt x="92" y="192"/>
                  <a:pt x="92" y="190"/>
                </a:cubicBezTo>
                <a:cubicBezTo>
                  <a:pt x="87" y="188"/>
                  <a:pt x="86" y="184"/>
                  <a:pt x="86" y="180"/>
                </a:cubicBezTo>
                <a:cubicBezTo>
                  <a:pt x="80" y="175"/>
                  <a:pt x="84" y="169"/>
                  <a:pt x="83" y="166"/>
                </a:cubicBezTo>
                <a:cubicBezTo>
                  <a:pt x="82" y="164"/>
                  <a:pt x="80" y="164"/>
                  <a:pt x="79" y="165"/>
                </a:cubicBezTo>
                <a:cubicBezTo>
                  <a:pt x="79" y="163"/>
                  <a:pt x="80" y="162"/>
                  <a:pt x="81" y="161"/>
                </a:cubicBezTo>
                <a:cubicBezTo>
                  <a:pt x="77" y="159"/>
                  <a:pt x="76" y="156"/>
                  <a:pt x="77" y="152"/>
                </a:cubicBezTo>
                <a:lnTo>
                  <a:pt x="41" y="63"/>
                </a:lnTo>
                <a:cubicBezTo>
                  <a:pt x="36" y="62"/>
                  <a:pt x="35" y="60"/>
                  <a:pt x="36" y="57"/>
                </a:cubicBezTo>
                <a:cubicBezTo>
                  <a:pt x="32" y="56"/>
                  <a:pt x="30" y="52"/>
                  <a:pt x="30" y="48"/>
                </a:cubicBezTo>
                <a:cubicBezTo>
                  <a:pt x="30" y="48"/>
                  <a:pt x="30" y="48"/>
                  <a:pt x="30" y="48"/>
                </a:cubicBezTo>
                <a:cubicBezTo>
                  <a:pt x="27" y="49"/>
                  <a:pt x="24" y="49"/>
                  <a:pt x="22" y="45"/>
                </a:cubicBezTo>
                <a:lnTo>
                  <a:pt x="12" y="39"/>
                </a:lnTo>
                <a:cubicBezTo>
                  <a:pt x="13" y="38"/>
                  <a:pt x="10" y="39"/>
                  <a:pt x="7" y="35"/>
                </a:cubicBezTo>
                <a:cubicBezTo>
                  <a:pt x="0" y="29"/>
                  <a:pt x="1" y="18"/>
                  <a:pt x="1" y="16"/>
                </a:cubicBezTo>
                <a:lnTo>
                  <a:pt x="10" y="20"/>
                </a:lnTo>
                <a:cubicBezTo>
                  <a:pt x="10" y="19"/>
                  <a:pt x="11" y="18"/>
                  <a:pt x="12" y="17"/>
                </a:cubicBezTo>
                <a:cubicBezTo>
                  <a:pt x="9" y="13"/>
                  <a:pt x="11" y="10"/>
                  <a:pt x="14" y="9"/>
                </a:cubicBezTo>
                <a:cubicBezTo>
                  <a:pt x="13" y="6"/>
                  <a:pt x="13" y="4"/>
                  <a:pt x="16" y="2"/>
                </a:cubicBezTo>
                <a:cubicBezTo>
                  <a:pt x="16" y="2"/>
                  <a:pt x="16" y="2"/>
                  <a:pt x="16" y="2"/>
                </a:cubicBezTo>
                <a:cubicBezTo>
                  <a:pt x="15" y="1"/>
                  <a:pt x="16" y="0"/>
                  <a:pt x="16" y="0"/>
                </a:cubicBezTo>
                <a:cubicBezTo>
                  <a:pt x="17" y="0"/>
                  <a:pt x="18" y="0"/>
                  <a:pt x="18" y="1"/>
                </a:cubicBezTo>
                <a:cubicBezTo>
                  <a:pt x="18" y="1"/>
                  <a:pt x="18" y="1"/>
                  <a:pt x="18" y="1"/>
                </a:cubicBezTo>
                <a:cubicBezTo>
                  <a:pt x="21" y="0"/>
                  <a:pt x="23" y="1"/>
                  <a:pt x="24" y="4"/>
                </a:cubicBezTo>
                <a:cubicBezTo>
                  <a:pt x="27" y="3"/>
                  <a:pt x="31" y="4"/>
                  <a:pt x="32" y="8"/>
                </a:cubicBezTo>
                <a:cubicBezTo>
                  <a:pt x="33" y="8"/>
                  <a:pt x="34" y="8"/>
                  <a:pt x="35" y="9"/>
                </a:cubicBezTo>
                <a:lnTo>
                  <a:pt x="38" y="0"/>
                </a:lnTo>
                <a:cubicBezTo>
                  <a:pt x="40" y="0"/>
                  <a:pt x="48" y="7"/>
                  <a:pt x="49" y="16"/>
                </a:cubicBezTo>
                <a:cubicBezTo>
                  <a:pt x="49" y="21"/>
                  <a:pt x="46" y="27"/>
                  <a:pt x="44" y="30"/>
                </a:cubicBezTo>
                <a:cubicBezTo>
                  <a:pt x="46" y="30"/>
                  <a:pt x="47" y="31"/>
                  <a:pt x="47" y="32"/>
                </a:cubicBezTo>
                <a:cubicBezTo>
                  <a:pt x="48" y="34"/>
                  <a:pt x="48" y="35"/>
                  <a:pt x="47" y="37"/>
                </a:cubicBezTo>
                <a:cubicBezTo>
                  <a:pt x="47" y="39"/>
                  <a:pt x="45" y="41"/>
                  <a:pt x="43" y="42"/>
                </a:cubicBezTo>
                <a:cubicBezTo>
                  <a:pt x="45" y="43"/>
                  <a:pt x="47" y="46"/>
                  <a:pt x="47" y="48"/>
                </a:cubicBezTo>
                <a:cubicBezTo>
                  <a:pt x="47" y="49"/>
                  <a:pt x="46" y="50"/>
                  <a:pt x="46" y="51"/>
                </a:cubicBezTo>
                <a:cubicBezTo>
                  <a:pt x="46" y="52"/>
                  <a:pt x="46" y="52"/>
                  <a:pt x="46" y="52"/>
                </a:cubicBezTo>
                <a:cubicBezTo>
                  <a:pt x="49" y="53"/>
                  <a:pt x="50" y="57"/>
                  <a:pt x="48" y="60"/>
                </a:cubicBezTo>
                <a:lnTo>
                  <a:pt x="89" y="146"/>
                </a:lnTo>
                <a:cubicBezTo>
                  <a:pt x="94" y="147"/>
                  <a:pt x="95" y="151"/>
                  <a:pt x="94" y="155"/>
                </a:cubicBezTo>
                <a:cubicBezTo>
                  <a:pt x="95" y="155"/>
                  <a:pt x="97" y="155"/>
                  <a:pt x="98" y="157"/>
                </a:cubicBezTo>
                <a:cubicBezTo>
                  <a:pt x="96" y="157"/>
                  <a:pt x="95" y="159"/>
                  <a:pt x="96" y="161"/>
                </a:cubicBezTo>
                <a:cubicBezTo>
                  <a:pt x="98" y="164"/>
                  <a:pt x="103" y="164"/>
                  <a:pt x="104" y="172"/>
                </a:cubicBezTo>
                <a:cubicBezTo>
                  <a:pt x="107" y="174"/>
                  <a:pt x="109" y="179"/>
                  <a:pt x="107" y="183"/>
                </a:cubicBezTo>
                <a:cubicBezTo>
                  <a:pt x="109" y="185"/>
                  <a:pt x="111" y="189"/>
                  <a:pt x="111" y="189"/>
                </a:cubicBezTo>
                <a:cubicBezTo>
                  <a:pt x="112" y="186"/>
                  <a:pt x="116" y="187"/>
                  <a:pt x="118" y="188"/>
                </a:cubicBezTo>
                <a:cubicBezTo>
                  <a:pt x="123" y="183"/>
                  <a:pt x="130" y="186"/>
                  <a:pt x="132" y="194"/>
                </a:cubicBezTo>
                <a:cubicBezTo>
                  <a:pt x="135" y="202"/>
                  <a:pt x="146" y="206"/>
                  <a:pt x="152" y="205"/>
                </a:cubicBezTo>
                <a:cubicBezTo>
                  <a:pt x="160" y="204"/>
                  <a:pt x="173" y="199"/>
                  <a:pt x="180" y="195"/>
                </a:cubicBezTo>
                <a:close/>
                <a:moveTo>
                  <a:pt x="22" y="40"/>
                </a:moveTo>
                <a:lnTo>
                  <a:pt x="22" y="40"/>
                </a:lnTo>
                <a:lnTo>
                  <a:pt x="26" y="42"/>
                </a:lnTo>
                <a:cubicBezTo>
                  <a:pt x="26" y="41"/>
                  <a:pt x="26" y="40"/>
                  <a:pt x="26" y="39"/>
                </a:cubicBezTo>
                <a:cubicBezTo>
                  <a:pt x="25" y="38"/>
                  <a:pt x="23" y="38"/>
                  <a:pt x="22" y="40"/>
                </a:cubicBezTo>
                <a:close/>
                <a:moveTo>
                  <a:pt x="35" y="20"/>
                </a:moveTo>
                <a:lnTo>
                  <a:pt x="35" y="20"/>
                </a:lnTo>
                <a:cubicBezTo>
                  <a:pt x="35" y="20"/>
                  <a:pt x="35" y="20"/>
                  <a:pt x="36" y="20"/>
                </a:cubicBezTo>
                <a:cubicBezTo>
                  <a:pt x="37" y="18"/>
                  <a:pt x="35" y="17"/>
                  <a:pt x="33" y="15"/>
                </a:cubicBezTo>
                <a:cubicBezTo>
                  <a:pt x="33" y="16"/>
                  <a:pt x="32" y="16"/>
                  <a:pt x="31" y="16"/>
                </a:cubicBezTo>
                <a:cubicBezTo>
                  <a:pt x="31" y="17"/>
                  <a:pt x="31" y="17"/>
                  <a:pt x="31" y="17"/>
                </a:cubicBezTo>
                <a:lnTo>
                  <a:pt x="32" y="17"/>
                </a:lnTo>
                <a:cubicBezTo>
                  <a:pt x="33" y="18"/>
                  <a:pt x="34" y="19"/>
                  <a:pt x="35" y="20"/>
                </a:cubicBezTo>
                <a:close/>
                <a:moveTo>
                  <a:pt x="23" y="15"/>
                </a:moveTo>
                <a:lnTo>
                  <a:pt x="23" y="15"/>
                </a:lnTo>
                <a:cubicBezTo>
                  <a:pt x="23" y="15"/>
                  <a:pt x="24" y="14"/>
                  <a:pt x="24" y="13"/>
                </a:cubicBezTo>
                <a:cubicBezTo>
                  <a:pt x="24" y="13"/>
                  <a:pt x="23" y="13"/>
                  <a:pt x="23" y="13"/>
                </a:cubicBezTo>
                <a:lnTo>
                  <a:pt x="24" y="11"/>
                </a:lnTo>
                <a:lnTo>
                  <a:pt x="23" y="10"/>
                </a:lnTo>
                <a:lnTo>
                  <a:pt x="19" y="12"/>
                </a:lnTo>
                <a:lnTo>
                  <a:pt x="19" y="13"/>
                </a:lnTo>
                <a:lnTo>
                  <a:pt x="21" y="14"/>
                </a:lnTo>
                <a:cubicBezTo>
                  <a:pt x="21" y="14"/>
                  <a:pt x="21" y="14"/>
                  <a:pt x="21" y="15"/>
                </a:cubicBezTo>
                <a:cubicBezTo>
                  <a:pt x="21" y="15"/>
                  <a:pt x="23" y="15"/>
                  <a:pt x="23" y="15"/>
                </a:cubicBezTo>
                <a:close/>
                <a:moveTo>
                  <a:pt x="19" y="27"/>
                </a:moveTo>
                <a:lnTo>
                  <a:pt x="19" y="27"/>
                </a:lnTo>
                <a:cubicBezTo>
                  <a:pt x="19" y="26"/>
                  <a:pt x="18" y="24"/>
                  <a:pt x="18" y="23"/>
                </a:cubicBezTo>
                <a:lnTo>
                  <a:pt x="19" y="22"/>
                </a:lnTo>
                <a:cubicBezTo>
                  <a:pt x="19" y="22"/>
                  <a:pt x="19" y="22"/>
                  <a:pt x="19" y="22"/>
                </a:cubicBezTo>
                <a:cubicBezTo>
                  <a:pt x="18" y="23"/>
                  <a:pt x="17" y="23"/>
                  <a:pt x="16" y="23"/>
                </a:cubicBezTo>
                <a:cubicBezTo>
                  <a:pt x="16" y="25"/>
                  <a:pt x="16" y="27"/>
                  <a:pt x="18" y="28"/>
                </a:cubicBezTo>
                <a:cubicBezTo>
                  <a:pt x="18" y="28"/>
                  <a:pt x="19" y="27"/>
                  <a:pt x="19" y="27"/>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8" name="Freeform 1878"/>
          <p:cNvSpPr>
            <a:spLocks/>
          </p:cNvSpPr>
          <p:nvPr/>
        </p:nvSpPr>
        <p:spPr bwMode="auto">
          <a:xfrm>
            <a:off x="339726" y="520700"/>
            <a:ext cx="7938" cy="7938"/>
          </a:xfrm>
          <a:custGeom>
            <a:avLst/>
            <a:gdLst>
              <a:gd name="T0" fmla="*/ 0 w 11"/>
              <a:gd name="T1" fmla="*/ 5 h 11"/>
              <a:gd name="T2" fmla="*/ 0 w 11"/>
              <a:gd name="T3" fmla="*/ 5 h 11"/>
              <a:gd name="T4" fmla="*/ 5 w 11"/>
              <a:gd name="T5" fmla="*/ 0 h 11"/>
              <a:gd name="T6" fmla="*/ 11 w 11"/>
              <a:gd name="T7" fmla="*/ 5 h 11"/>
              <a:gd name="T8" fmla="*/ 5 w 11"/>
              <a:gd name="T9" fmla="*/ 11 h 11"/>
              <a:gd name="T10" fmla="*/ 0 w 11"/>
              <a:gd name="T11" fmla="*/ 5 h 11"/>
            </a:gdLst>
            <a:ahLst/>
            <a:cxnLst>
              <a:cxn ang="0">
                <a:pos x="T0" y="T1"/>
              </a:cxn>
              <a:cxn ang="0">
                <a:pos x="T2" y="T3"/>
              </a:cxn>
              <a:cxn ang="0">
                <a:pos x="T4" y="T5"/>
              </a:cxn>
              <a:cxn ang="0">
                <a:pos x="T6" y="T7"/>
              </a:cxn>
              <a:cxn ang="0">
                <a:pos x="T8" y="T9"/>
              </a:cxn>
              <a:cxn ang="0">
                <a:pos x="T10" y="T11"/>
              </a:cxn>
            </a:cxnLst>
            <a:rect l="0" t="0" r="r" b="b"/>
            <a:pathLst>
              <a:path w="11" h="11">
                <a:moveTo>
                  <a:pt x="0" y="5"/>
                </a:moveTo>
                <a:lnTo>
                  <a:pt x="0" y="5"/>
                </a:lnTo>
                <a:cubicBezTo>
                  <a:pt x="0" y="2"/>
                  <a:pt x="2" y="0"/>
                  <a:pt x="5" y="0"/>
                </a:cubicBezTo>
                <a:cubicBezTo>
                  <a:pt x="8" y="0"/>
                  <a:pt x="11" y="2"/>
                  <a:pt x="11" y="5"/>
                </a:cubicBezTo>
                <a:cubicBezTo>
                  <a:pt x="11" y="8"/>
                  <a:pt x="8" y="11"/>
                  <a:pt x="5" y="11"/>
                </a:cubicBezTo>
                <a:cubicBezTo>
                  <a:pt x="2" y="11"/>
                  <a:pt x="0" y="8"/>
                  <a:pt x="0"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9" name="Freeform 1879"/>
          <p:cNvSpPr>
            <a:spLocks/>
          </p:cNvSpPr>
          <p:nvPr/>
        </p:nvSpPr>
        <p:spPr bwMode="auto">
          <a:xfrm>
            <a:off x="407988" y="674688"/>
            <a:ext cx="7938" cy="4763"/>
          </a:xfrm>
          <a:custGeom>
            <a:avLst/>
            <a:gdLst>
              <a:gd name="T0" fmla="*/ 10 w 11"/>
              <a:gd name="T1" fmla="*/ 0 h 7"/>
              <a:gd name="T2" fmla="*/ 10 w 11"/>
              <a:gd name="T3" fmla="*/ 0 h 7"/>
              <a:gd name="T4" fmla="*/ 8 w 11"/>
              <a:gd name="T5" fmla="*/ 6 h 7"/>
              <a:gd name="T6" fmla="*/ 0 w 11"/>
              <a:gd name="T7" fmla="*/ 4 h 7"/>
              <a:gd name="T8" fmla="*/ 10 w 11"/>
              <a:gd name="T9" fmla="*/ 0 h 7"/>
            </a:gdLst>
            <a:ahLst/>
            <a:cxnLst>
              <a:cxn ang="0">
                <a:pos x="T0" y="T1"/>
              </a:cxn>
              <a:cxn ang="0">
                <a:pos x="T2" y="T3"/>
              </a:cxn>
              <a:cxn ang="0">
                <a:pos x="T4" y="T5"/>
              </a:cxn>
              <a:cxn ang="0">
                <a:pos x="T6" y="T7"/>
              </a:cxn>
              <a:cxn ang="0">
                <a:pos x="T8" y="T9"/>
              </a:cxn>
            </a:cxnLst>
            <a:rect l="0" t="0" r="r" b="b"/>
            <a:pathLst>
              <a:path w="11" h="7">
                <a:moveTo>
                  <a:pt x="10" y="0"/>
                </a:moveTo>
                <a:lnTo>
                  <a:pt x="10" y="0"/>
                </a:lnTo>
                <a:cubicBezTo>
                  <a:pt x="11" y="2"/>
                  <a:pt x="10" y="5"/>
                  <a:pt x="8" y="6"/>
                </a:cubicBezTo>
                <a:cubicBezTo>
                  <a:pt x="6" y="7"/>
                  <a:pt x="2" y="7"/>
                  <a:pt x="0" y="4"/>
                </a:cubicBezTo>
                <a:cubicBezTo>
                  <a:pt x="4" y="5"/>
                  <a:pt x="8" y="2"/>
                  <a:pt x="1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0" name="Freeform 1880"/>
          <p:cNvSpPr>
            <a:spLocks/>
          </p:cNvSpPr>
          <p:nvPr/>
        </p:nvSpPr>
        <p:spPr bwMode="auto">
          <a:xfrm>
            <a:off x="395288" y="660400"/>
            <a:ext cx="14288" cy="7938"/>
          </a:xfrm>
          <a:custGeom>
            <a:avLst/>
            <a:gdLst>
              <a:gd name="T0" fmla="*/ 10 w 20"/>
              <a:gd name="T1" fmla="*/ 1 h 12"/>
              <a:gd name="T2" fmla="*/ 10 w 20"/>
              <a:gd name="T3" fmla="*/ 1 h 12"/>
              <a:gd name="T4" fmla="*/ 16 w 20"/>
              <a:gd name="T5" fmla="*/ 9 h 12"/>
              <a:gd name="T6" fmla="*/ 4 w 20"/>
              <a:gd name="T7" fmla="*/ 6 h 12"/>
              <a:gd name="T8" fmla="*/ 1 w 20"/>
              <a:gd name="T9" fmla="*/ 4 h 12"/>
              <a:gd name="T10" fmla="*/ 1 w 20"/>
              <a:gd name="T11" fmla="*/ 3 h 12"/>
              <a:gd name="T12" fmla="*/ 3 w 20"/>
              <a:gd name="T13" fmla="*/ 3 h 12"/>
              <a:gd name="T14" fmla="*/ 4 w 20"/>
              <a:gd name="T15" fmla="*/ 5 h 12"/>
              <a:gd name="T16" fmla="*/ 6 w 20"/>
              <a:gd name="T17" fmla="*/ 4 h 12"/>
              <a:gd name="T18" fmla="*/ 7 w 20"/>
              <a:gd name="T19" fmla="*/ 6 h 12"/>
              <a:gd name="T20" fmla="*/ 8 w 20"/>
              <a:gd name="T21" fmla="*/ 3 h 12"/>
              <a:gd name="T22" fmla="*/ 10 w 20"/>
              <a:gd name="T2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2">
                <a:moveTo>
                  <a:pt x="10" y="1"/>
                </a:moveTo>
                <a:lnTo>
                  <a:pt x="10" y="1"/>
                </a:lnTo>
                <a:cubicBezTo>
                  <a:pt x="15" y="0"/>
                  <a:pt x="20" y="4"/>
                  <a:pt x="16" y="9"/>
                </a:cubicBezTo>
                <a:cubicBezTo>
                  <a:pt x="13" y="12"/>
                  <a:pt x="6" y="8"/>
                  <a:pt x="4" y="6"/>
                </a:cubicBezTo>
                <a:lnTo>
                  <a:pt x="1" y="4"/>
                </a:lnTo>
                <a:cubicBezTo>
                  <a:pt x="1" y="4"/>
                  <a:pt x="0" y="3"/>
                  <a:pt x="1" y="3"/>
                </a:cubicBezTo>
                <a:lnTo>
                  <a:pt x="3" y="3"/>
                </a:lnTo>
                <a:cubicBezTo>
                  <a:pt x="3" y="4"/>
                  <a:pt x="3" y="4"/>
                  <a:pt x="4" y="5"/>
                </a:cubicBezTo>
                <a:cubicBezTo>
                  <a:pt x="4" y="4"/>
                  <a:pt x="5" y="3"/>
                  <a:pt x="6" y="4"/>
                </a:cubicBezTo>
                <a:cubicBezTo>
                  <a:pt x="6" y="5"/>
                  <a:pt x="6" y="6"/>
                  <a:pt x="7" y="6"/>
                </a:cubicBezTo>
                <a:cubicBezTo>
                  <a:pt x="7" y="6"/>
                  <a:pt x="7" y="4"/>
                  <a:pt x="8" y="3"/>
                </a:cubicBezTo>
                <a:cubicBezTo>
                  <a:pt x="9" y="3"/>
                  <a:pt x="10" y="2"/>
                  <a:pt x="1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1" name="Freeform 1881"/>
          <p:cNvSpPr>
            <a:spLocks/>
          </p:cNvSpPr>
          <p:nvPr/>
        </p:nvSpPr>
        <p:spPr bwMode="auto">
          <a:xfrm>
            <a:off x="401638" y="652463"/>
            <a:ext cx="3175" cy="3175"/>
          </a:xfrm>
          <a:custGeom>
            <a:avLst/>
            <a:gdLst>
              <a:gd name="T0" fmla="*/ 3 w 3"/>
              <a:gd name="T1" fmla="*/ 0 h 4"/>
              <a:gd name="T2" fmla="*/ 3 w 3"/>
              <a:gd name="T3" fmla="*/ 0 h 4"/>
              <a:gd name="T4" fmla="*/ 1 w 3"/>
              <a:gd name="T5" fmla="*/ 4 h 4"/>
              <a:gd name="T6" fmla="*/ 0 w 3"/>
              <a:gd name="T7" fmla="*/ 2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3" y="0"/>
                </a:lnTo>
                <a:cubicBezTo>
                  <a:pt x="3" y="1"/>
                  <a:pt x="3" y="3"/>
                  <a:pt x="1" y="4"/>
                </a:cubicBezTo>
                <a:cubicBezTo>
                  <a:pt x="1" y="3"/>
                  <a:pt x="1" y="3"/>
                  <a:pt x="0" y="2"/>
                </a:cubicBezTo>
                <a:cubicBezTo>
                  <a:pt x="1" y="2"/>
                  <a:pt x="2" y="0"/>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2" name="Freeform 1882"/>
          <p:cNvSpPr>
            <a:spLocks/>
          </p:cNvSpPr>
          <p:nvPr/>
        </p:nvSpPr>
        <p:spPr bwMode="auto">
          <a:xfrm>
            <a:off x="384176" y="650875"/>
            <a:ext cx="17463" cy="9525"/>
          </a:xfrm>
          <a:custGeom>
            <a:avLst/>
            <a:gdLst>
              <a:gd name="T0" fmla="*/ 1 w 25"/>
              <a:gd name="T1" fmla="*/ 0 h 14"/>
              <a:gd name="T2" fmla="*/ 1 w 25"/>
              <a:gd name="T3" fmla="*/ 0 h 14"/>
              <a:gd name="T4" fmla="*/ 5 w 25"/>
              <a:gd name="T5" fmla="*/ 1 h 14"/>
              <a:gd name="T6" fmla="*/ 5 w 25"/>
              <a:gd name="T7" fmla="*/ 5 h 14"/>
              <a:gd name="T8" fmla="*/ 8 w 25"/>
              <a:gd name="T9" fmla="*/ 3 h 14"/>
              <a:gd name="T10" fmla="*/ 8 w 25"/>
              <a:gd name="T11" fmla="*/ 7 h 14"/>
              <a:gd name="T12" fmla="*/ 11 w 25"/>
              <a:gd name="T13" fmla="*/ 6 h 14"/>
              <a:gd name="T14" fmla="*/ 11 w 25"/>
              <a:gd name="T15" fmla="*/ 8 h 14"/>
              <a:gd name="T16" fmla="*/ 14 w 25"/>
              <a:gd name="T17" fmla="*/ 7 h 14"/>
              <a:gd name="T18" fmla="*/ 22 w 25"/>
              <a:gd name="T19" fmla="*/ 5 h 14"/>
              <a:gd name="T20" fmla="*/ 25 w 25"/>
              <a:gd name="T21" fmla="*/ 10 h 14"/>
              <a:gd name="T22" fmla="*/ 17 w 25"/>
              <a:gd name="T23" fmla="*/ 12 h 14"/>
              <a:gd name="T24" fmla="*/ 3 w 25"/>
              <a:gd name="T25" fmla="*/ 7 h 14"/>
              <a:gd name="T26" fmla="*/ 1 w 25"/>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4">
                <a:moveTo>
                  <a:pt x="1" y="0"/>
                </a:moveTo>
                <a:lnTo>
                  <a:pt x="1" y="0"/>
                </a:lnTo>
                <a:cubicBezTo>
                  <a:pt x="4" y="0"/>
                  <a:pt x="5" y="1"/>
                  <a:pt x="5" y="1"/>
                </a:cubicBezTo>
                <a:cubicBezTo>
                  <a:pt x="5" y="1"/>
                  <a:pt x="4" y="4"/>
                  <a:pt x="5" y="5"/>
                </a:cubicBezTo>
                <a:cubicBezTo>
                  <a:pt x="5" y="3"/>
                  <a:pt x="7" y="2"/>
                  <a:pt x="8" y="3"/>
                </a:cubicBezTo>
                <a:cubicBezTo>
                  <a:pt x="7" y="4"/>
                  <a:pt x="7" y="6"/>
                  <a:pt x="8" y="7"/>
                </a:cubicBezTo>
                <a:cubicBezTo>
                  <a:pt x="8" y="5"/>
                  <a:pt x="10" y="4"/>
                  <a:pt x="11" y="6"/>
                </a:cubicBezTo>
                <a:cubicBezTo>
                  <a:pt x="11" y="6"/>
                  <a:pt x="10" y="7"/>
                  <a:pt x="11" y="8"/>
                </a:cubicBezTo>
                <a:cubicBezTo>
                  <a:pt x="12" y="6"/>
                  <a:pt x="13" y="6"/>
                  <a:pt x="14" y="7"/>
                </a:cubicBezTo>
                <a:cubicBezTo>
                  <a:pt x="14" y="7"/>
                  <a:pt x="17" y="8"/>
                  <a:pt x="22" y="5"/>
                </a:cubicBezTo>
                <a:cubicBezTo>
                  <a:pt x="24" y="6"/>
                  <a:pt x="25" y="8"/>
                  <a:pt x="25" y="10"/>
                </a:cubicBezTo>
                <a:cubicBezTo>
                  <a:pt x="24" y="14"/>
                  <a:pt x="20" y="14"/>
                  <a:pt x="17" y="12"/>
                </a:cubicBezTo>
                <a:cubicBezTo>
                  <a:pt x="11" y="8"/>
                  <a:pt x="5" y="10"/>
                  <a:pt x="3" y="7"/>
                </a:cubicBezTo>
                <a:cubicBezTo>
                  <a:pt x="1" y="6"/>
                  <a:pt x="0" y="3"/>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3" name="Freeform 1883"/>
          <p:cNvSpPr>
            <a:spLocks/>
          </p:cNvSpPr>
          <p:nvPr/>
        </p:nvSpPr>
        <p:spPr bwMode="auto">
          <a:xfrm>
            <a:off x="398463" y="642938"/>
            <a:ext cx="3175" cy="3175"/>
          </a:xfrm>
          <a:custGeom>
            <a:avLst/>
            <a:gdLst>
              <a:gd name="T0" fmla="*/ 2 w 4"/>
              <a:gd name="T1" fmla="*/ 0 h 4"/>
              <a:gd name="T2" fmla="*/ 2 w 4"/>
              <a:gd name="T3" fmla="*/ 0 h 4"/>
              <a:gd name="T4" fmla="*/ 4 w 4"/>
              <a:gd name="T5" fmla="*/ 4 h 4"/>
              <a:gd name="T6" fmla="*/ 0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2" y="0"/>
                </a:lnTo>
                <a:cubicBezTo>
                  <a:pt x="2" y="1"/>
                  <a:pt x="3" y="2"/>
                  <a:pt x="4" y="4"/>
                </a:cubicBezTo>
                <a:cubicBezTo>
                  <a:pt x="2" y="3"/>
                  <a:pt x="0" y="2"/>
                  <a:pt x="0" y="0"/>
                </a:cubicBez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4" name="Freeform 1884"/>
          <p:cNvSpPr>
            <a:spLocks/>
          </p:cNvSpPr>
          <p:nvPr/>
        </p:nvSpPr>
        <p:spPr bwMode="auto">
          <a:xfrm>
            <a:off x="400051" y="641350"/>
            <a:ext cx="12700" cy="30163"/>
          </a:xfrm>
          <a:custGeom>
            <a:avLst/>
            <a:gdLst>
              <a:gd name="T0" fmla="*/ 4 w 19"/>
              <a:gd name="T1" fmla="*/ 0 h 42"/>
              <a:gd name="T2" fmla="*/ 4 w 19"/>
              <a:gd name="T3" fmla="*/ 0 h 42"/>
              <a:gd name="T4" fmla="*/ 18 w 19"/>
              <a:gd name="T5" fmla="*/ 33 h 42"/>
              <a:gd name="T6" fmla="*/ 12 w 19"/>
              <a:gd name="T7" fmla="*/ 40 h 42"/>
              <a:gd name="T8" fmla="*/ 4 w 19"/>
              <a:gd name="T9" fmla="*/ 38 h 42"/>
              <a:gd name="T10" fmla="*/ 13 w 19"/>
              <a:gd name="T11" fmla="*/ 28 h 42"/>
              <a:gd name="T12" fmla="*/ 11 w 19"/>
              <a:gd name="T13" fmla="*/ 18 h 42"/>
              <a:gd name="T14" fmla="*/ 9 w 19"/>
              <a:gd name="T15" fmla="*/ 24 h 42"/>
              <a:gd name="T16" fmla="*/ 4 w 19"/>
              <a:gd name="T17" fmla="*/ 23 h 42"/>
              <a:gd name="T18" fmla="*/ 5 w 19"/>
              <a:gd name="T19" fmla="*/ 21 h 42"/>
              <a:gd name="T20" fmla="*/ 6 w 19"/>
              <a:gd name="T21" fmla="*/ 10 h 42"/>
              <a:gd name="T22" fmla="*/ 2 w 19"/>
              <a:gd name="T23" fmla="*/ 15 h 42"/>
              <a:gd name="T24" fmla="*/ 0 w 19"/>
              <a:gd name="T25" fmla="*/ 15 h 42"/>
              <a:gd name="T26" fmla="*/ 0 w 19"/>
              <a:gd name="T27" fmla="*/ 6 h 42"/>
              <a:gd name="T28" fmla="*/ 6 w 19"/>
              <a:gd name="T29" fmla="*/ 8 h 42"/>
              <a:gd name="T30" fmla="*/ 4 w 19"/>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2">
                <a:moveTo>
                  <a:pt x="4" y="0"/>
                </a:moveTo>
                <a:lnTo>
                  <a:pt x="4" y="0"/>
                </a:lnTo>
                <a:cubicBezTo>
                  <a:pt x="9" y="4"/>
                  <a:pt x="19" y="26"/>
                  <a:pt x="18" y="33"/>
                </a:cubicBezTo>
                <a:cubicBezTo>
                  <a:pt x="17" y="36"/>
                  <a:pt x="15" y="39"/>
                  <a:pt x="12" y="40"/>
                </a:cubicBezTo>
                <a:cubicBezTo>
                  <a:pt x="8" y="42"/>
                  <a:pt x="4" y="40"/>
                  <a:pt x="4" y="38"/>
                </a:cubicBezTo>
                <a:cubicBezTo>
                  <a:pt x="11" y="39"/>
                  <a:pt x="15" y="33"/>
                  <a:pt x="13" y="28"/>
                </a:cubicBezTo>
                <a:cubicBezTo>
                  <a:pt x="14" y="24"/>
                  <a:pt x="14" y="22"/>
                  <a:pt x="11" y="18"/>
                </a:cubicBezTo>
                <a:cubicBezTo>
                  <a:pt x="11" y="21"/>
                  <a:pt x="10" y="23"/>
                  <a:pt x="9" y="24"/>
                </a:cubicBezTo>
                <a:cubicBezTo>
                  <a:pt x="8" y="23"/>
                  <a:pt x="6" y="23"/>
                  <a:pt x="4" y="23"/>
                </a:cubicBezTo>
                <a:cubicBezTo>
                  <a:pt x="5" y="23"/>
                  <a:pt x="5" y="21"/>
                  <a:pt x="5" y="21"/>
                </a:cubicBezTo>
                <a:cubicBezTo>
                  <a:pt x="8" y="19"/>
                  <a:pt x="8" y="14"/>
                  <a:pt x="6" y="10"/>
                </a:cubicBezTo>
                <a:cubicBezTo>
                  <a:pt x="5" y="13"/>
                  <a:pt x="4" y="14"/>
                  <a:pt x="2" y="15"/>
                </a:cubicBezTo>
                <a:lnTo>
                  <a:pt x="0" y="15"/>
                </a:lnTo>
                <a:cubicBezTo>
                  <a:pt x="2" y="12"/>
                  <a:pt x="1" y="10"/>
                  <a:pt x="0" y="6"/>
                </a:cubicBezTo>
                <a:cubicBezTo>
                  <a:pt x="2" y="8"/>
                  <a:pt x="4" y="9"/>
                  <a:pt x="6" y="8"/>
                </a:cubicBezTo>
                <a:cubicBezTo>
                  <a:pt x="4" y="6"/>
                  <a:pt x="3" y="2"/>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5" name="Freeform 1885"/>
          <p:cNvSpPr>
            <a:spLocks/>
          </p:cNvSpPr>
          <p:nvPr/>
        </p:nvSpPr>
        <p:spPr bwMode="auto">
          <a:xfrm>
            <a:off x="377826" y="638175"/>
            <a:ext cx="20638" cy="15875"/>
          </a:xfrm>
          <a:custGeom>
            <a:avLst/>
            <a:gdLst>
              <a:gd name="T0" fmla="*/ 9 w 31"/>
              <a:gd name="T1" fmla="*/ 0 h 22"/>
              <a:gd name="T2" fmla="*/ 9 w 31"/>
              <a:gd name="T3" fmla="*/ 0 h 22"/>
              <a:gd name="T4" fmla="*/ 7 w 31"/>
              <a:gd name="T5" fmla="*/ 10 h 22"/>
              <a:gd name="T6" fmla="*/ 7 w 31"/>
              <a:gd name="T7" fmla="*/ 10 h 22"/>
              <a:gd name="T8" fmla="*/ 7 w 31"/>
              <a:gd name="T9" fmla="*/ 11 h 22"/>
              <a:gd name="T10" fmla="*/ 8 w 31"/>
              <a:gd name="T11" fmla="*/ 11 h 22"/>
              <a:gd name="T12" fmla="*/ 9 w 31"/>
              <a:gd name="T13" fmla="*/ 8 h 22"/>
              <a:gd name="T14" fmla="*/ 11 w 31"/>
              <a:gd name="T15" fmla="*/ 10 h 22"/>
              <a:gd name="T16" fmla="*/ 11 w 31"/>
              <a:gd name="T17" fmla="*/ 11 h 22"/>
              <a:gd name="T18" fmla="*/ 10 w 31"/>
              <a:gd name="T19" fmla="*/ 12 h 22"/>
              <a:gd name="T20" fmla="*/ 11 w 31"/>
              <a:gd name="T21" fmla="*/ 12 h 22"/>
              <a:gd name="T22" fmla="*/ 13 w 31"/>
              <a:gd name="T23" fmla="*/ 10 h 22"/>
              <a:gd name="T24" fmla="*/ 15 w 31"/>
              <a:gd name="T25" fmla="*/ 13 h 22"/>
              <a:gd name="T26" fmla="*/ 15 w 31"/>
              <a:gd name="T27" fmla="*/ 13 h 22"/>
              <a:gd name="T28" fmla="*/ 16 w 31"/>
              <a:gd name="T29" fmla="*/ 13 h 22"/>
              <a:gd name="T30" fmla="*/ 16 w 31"/>
              <a:gd name="T31" fmla="*/ 12 h 22"/>
              <a:gd name="T32" fmla="*/ 16 w 31"/>
              <a:gd name="T33" fmla="*/ 11 h 22"/>
              <a:gd name="T34" fmla="*/ 20 w 31"/>
              <a:gd name="T35" fmla="*/ 14 h 22"/>
              <a:gd name="T36" fmla="*/ 26 w 31"/>
              <a:gd name="T37" fmla="*/ 11 h 22"/>
              <a:gd name="T38" fmla="*/ 30 w 31"/>
              <a:gd name="T39" fmla="*/ 14 h 22"/>
              <a:gd name="T40" fmla="*/ 26 w 31"/>
              <a:gd name="T41" fmla="*/ 21 h 22"/>
              <a:gd name="T42" fmla="*/ 14 w 31"/>
              <a:gd name="T43" fmla="*/ 15 h 22"/>
              <a:gd name="T44" fmla="*/ 7 w 31"/>
              <a:gd name="T45" fmla="*/ 13 h 22"/>
              <a:gd name="T46" fmla="*/ 9 w 31"/>
              <a:gd name="T4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2">
                <a:moveTo>
                  <a:pt x="9" y="0"/>
                </a:moveTo>
                <a:lnTo>
                  <a:pt x="9" y="0"/>
                </a:lnTo>
                <a:cubicBezTo>
                  <a:pt x="14" y="4"/>
                  <a:pt x="8" y="6"/>
                  <a:pt x="7" y="10"/>
                </a:cubicBezTo>
                <a:lnTo>
                  <a:pt x="7" y="10"/>
                </a:lnTo>
                <a:lnTo>
                  <a:pt x="7" y="11"/>
                </a:lnTo>
                <a:lnTo>
                  <a:pt x="8" y="11"/>
                </a:lnTo>
                <a:cubicBezTo>
                  <a:pt x="8" y="9"/>
                  <a:pt x="9" y="8"/>
                  <a:pt x="9" y="8"/>
                </a:cubicBezTo>
                <a:cubicBezTo>
                  <a:pt x="9" y="7"/>
                  <a:pt x="11" y="10"/>
                  <a:pt x="11" y="10"/>
                </a:cubicBezTo>
                <a:cubicBezTo>
                  <a:pt x="11" y="10"/>
                  <a:pt x="11" y="10"/>
                  <a:pt x="11" y="11"/>
                </a:cubicBezTo>
                <a:cubicBezTo>
                  <a:pt x="10" y="11"/>
                  <a:pt x="10" y="11"/>
                  <a:pt x="10" y="12"/>
                </a:cubicBezTo>
                <a:lnTo>
                  <a:pt x="11" y="12"/>
                </a:lnTo>
                <a:cubicBezTo>
                  <a:pt x="11" y="11"/>
                  <a:pt x="12" y="11"/>
                  <a:pt x="13" y="10"/>
                </a:cubicBezTo>
                <a:cubicBezTo>
                  <a:pt x="14" y="10"/>
                  <a:pt x="14" y="12"/>
                  <a:pt x="15" y="13"/>
                </a:cubicBezTo>
                <a:lnTo>
                  <a:pt x="15" y="13"/>
                </a:lnTo>
                <a:lnTo>
                  <a:pt x="16" y="13"/>
                </a:lnTo>
                <a:cubicBezTo>
                  <a:pt x="16" y="13"/>
                  <a:pt x="16" y="12"/>
                  <a:pt x="16" y="12"/>
                </a:cubicBezTo>
                <a:lnTo>
                  <a:pt x="16" y="11"/>
                </a:lnTo>
                <a:cubicBezTo>
                  <a:pt x="18" y="11"/>
                  <a:pt x="19" y="13"/>
                  <a:pt x="20" y="14"/>
                </a:cubicBezTo>
                <a:cubicBezTo>
                  <a:pt x="22" y="14"/>
                  <a:pt x="23" y="10"/>
                  <a:pt x="26" y="11"/>
                </a:cubicBezTo>
                <a:cubicBezTo>
                  <a:pt x="26" y="11"/>
                  <a:pt x="29" y="12"/>
                  <a:pt x="30" y="14"/>
                </a:cubicBezTo>
                <a:cubicBezTo>
                  <a:pt x="31" y="19"/>
                  <a:pt x="29" y="20"/>
                  <a:pt x="26" y="21"/>
                </a:cubicBezTo>
                <a:cubicBezTo>
                  <a:pt x="21" y="22"/>
                  <a:pt x="18" y="17"/>
                  <a:pt x="14" y="15"/>
                </a:cubicBezTo>
                <a:cubicBezTo>
                  <a:pt x="12" y="14"/>
                  <a:pt x="9" y="14"/>
                  <a:pt x="7" y="13"/>
                </a:cubicBezTo>
                <a:cubicBezTo>
                  <a:pt x="0" y="10"/>
                  <a:pt x="7" y="3"/>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6" name="Freeform 1886"/>
          <p:cNvSpPr>
            <a:spLocks/>
          </p:cNvSpPr>
          <p:nvPr/>
        </p:nvSpPr>
        <p:spPr bwMode="auto">
          <a:xfrm>
            <a:off x="396876" y="625475"/>
            <a:ext cx="3175" cy="4763"/>
          </a:xfrm>
          <a:custGeom>
            <a:avLst/>
            <a:gdLst>
              <a:gd name="T0" fmla="*/ 5 w 5"/>
              <a:gd name="T1" fmla="*/ 1 h 5"/>
              <a:gd name="T2" fmla="*/ 5 w 5"/>
              <a:gd name="T3" fmla="*/ 1 h 5"/>
              <a:gd name="T4" fmla="*/ 2 w 5"/>
              <a:gd name="T5" fmla="*/ 5 h 5"/>
              <a:gd name="T6" fmla="*/ 0 w 5"/>
              <a:gd name="T7" fmla="*/ 2 h 5"/>
              <a:gd name="T8" fmla="*/ 5 w 5"/>
              <a:gd name="T9" fmla="*/ 1 h 5"/>
            </a:gdLst>
            <a:ahLst/>
            <a:cxnLst>
              <a:cxn ang="0">
                <a:pos x="T0" y="T1"/>
              </a:cxn>
              <a:cxn ang="0">
                <a:pos x="T2" y="T3"/>
              </a:cxn>
              <a:cxn ang="0">
                <a:pos x="T4" y="T5"/>
              </a:cxn>
              <a:cxn ang="0">
                <a:pos x="T6" y="T7"/>
              </a:cxn>
              <a:cxn ang="0">
                <a:pos x="T8" y="T9"/>
              </a:cxn>
            </a:cxnLst>
            <a:rect l="0" t="0" r="r" b="b"/>
            <a:pathLst>
              <a:path w="5" h="5">
                <a:moveTo>
                  <a:pt x="5" y="1"/>
                </a:moveTo>
                <a:lnTo>
                  <a:pt x="5" y="1"/>
                </a:lnTo>
                <a:cubicBezTo>
                  <a:pt x="4" y="3"/>
                  <a:pt x="3" y="4"/>
                  <a:pt x="2" y="5"/>
                </a:cubicBezTo>
                <a:cubicBezTo>
                  <a:pt x="2" y="5"/>
                  <a:pt x="1" y="3"/>
                  <a:pt x="0" y="2"/>
                </a:cubicBezTo>
                <a:cubicBezTo>
                  <a:pt x="2" y="0"/>
                  <a:pt x="3" y="0"/>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7" name="Freeform 1887"/>
          <p:cNvSpPr>
            <a:spLocks/>
          </p:cNvSpPr>
          <p:nvPr/>
        </p:nvSpPr>
        <p:spPr bwMode="auto">
          <a:xfrm>
            <a:off x="384176" y="623888"/>
            <a:ext cx="11113" cy="22225"/>
          </a:xfrm>
          <a:custGeom>
            <a:avLst/>
            <a:gdLst>
              <a:gd name="T0" fmla="*/ 10 w 16"/>
              <a:gd name="T1" fmla="*/ 0 h 31"/>
              <a:gd name="T2" fmla="*/ 10 w 16"/>
              <a:gd name="T3" fmla="*/ 0 h 31"/>
              <a:gd name="T4" fmla="*/ 16 w 16"/>
              <a:gd name="T5" fmla="*/ 11 h 31"/>
              <a:gd name="T6" fmla="*/ 12 w 16"/>
              <a:gd name="T7" fmla="*/ 15 h 31"/>
              <a:gd name="T8" fmla="*/ 15 w 16"/>
              <a:gd name="T9" fmla="*/ 28 h 31"/>
              <a:gd name="T10" fmla="*/ 9 w 16"/>
              <a:gd name="T11" fmla="*/ 30 h 31"/>
              <a:gd name="T12" fmla="*/ 0 w 16"/>
              <a:gd name="T13" fmla="*/ 5 h 31"/>
              <a:gd name="T14" fmla="*/ 10 w 16"/>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1">
                <a:moveTo>
                  <a:pt x="10" y="0"/>
                </a:moveTo>
                <a:lnTo>
                  <a:pt x="10" y="0"/>
                </a:lnTo>
                <a:cubicBezTo>
                  <a:pt x="13" y="4"/>
                  <a:pt x="14" y="8"/>
                  <a:pt x="16" y="11"/>
                </a:cubicBezTo>
                <a:cubicBezTo>
                  <a:pt x="16" y="11"/>
                  <a:pt x="13" y="14"/>
                  <a:pt x="12" y="15"/>
                </a:cubicBezTo>
                <a:cubicBezTo>
                  <a:pt x="10" y="20"/>
                  <a:pt x="12" y="25"/>
                  <a:pt x="15" y="28"/>
                </a:cubicBezTo>
                <a:cubicBezTo>
                  <a:pt x="15" y="28"/>
                  <a:pt x="11" y="31"/>
                  <a:pt x="9" y="30"/>
                </a:cubicBezTo>
                <a:cubicBezTo>
                  <a:pt x="6" y="29"/>
                  <a:pt x="0" y="9"/>
                  <a:pt x="0" y="5"/>
                </a:cubicBezTo>
                <a:cubicBezTo>
                  <a:pt x="4" y="4"/>
                  <a:pt x="7" y="3"/>
                  <a:pt x="1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8" name="Freeform 1888"/>
          <p:cNvSpPr>
            <a:spLocks/>
          </p:cNvSpPr>
          <p:nvPr/>
        </p:nvSpPr>
        <p:spPr bwMode="auto">
          <a:xfrm>
            <a:off x="393701" y="619125"/>
            <a:ext cx="85725" cy="38100"/>
          </a:xfrm>
          <a:custGeom>
            <a:avLst/>
            <a:gdLst>
              <a:gd name="T0" fmla="*/ 110 w 119"/>
              <a:gd name="T1" fmla="*/ 6 h 52"/>
              <a:gd name="T2" fmla="*/ 110 w 119"/>
              <a:gd name="T3" fmla="*/ 6 h 52"/>
              <a:gd name="T4" fmla="*/ 112 w 119"/>
              <a:gd name="T5" fmla="*/ 13 h 52"/>
              <a:gd name="T6" fmla="*/ 117 w 119"/>
              <a:gd name="T7" fmla="*/ 20 h 52"/>
              <a:gd name="T8" fmla="*/ 113 w 119"/>
              <a:gd name="T9" fmla="*/ 26 h 52"/>
              <a:gd name="T10" fmla="*/ 89 w 119"/>
              <a:gd name="T11" fmla="*/ 25 h 52"/>
              <a:gd name="T12" fmla="*/ 83 w 119"/>
              <a:gd name="T13" fmla="*/ 25 h 52"/>
              <a:gd name="T14" fmla="*/ 81 w 119"/>
              <a:gd name="T15" fmla="*/ 21 h 52"/>
              <a:gd name="T16" fmla="*/ 77 w 119"/>
              <a:gd name="T17" fmla="*/ 27 h 52"/>
              <a:gd name="T18" fmla="*/ 75 w 119"/>
              <a:gd name="T19" fmla="*/ 22 h 52"/>
              <a:gd name="T20" fmla="*/ 71 w 119"/>
              <a:gd name="T21" fmla="*/ 28 h 52"/>
              <a:gd name="T22" fmla="*/ 70 w 119"/>
              <a:gd name="T23" fmla="*/ 23 h 52"/>
              <a:gd name="T24" fmla="*/ 66 w 119"/>
              <a:gd name="T25" fmla="*/ 30 h 52"/>
              <a:gd name="T26" fmla="*/ 64 w 119"/>
              <a:gd name="T27" fmla="*/ 25 h 52"/>
              <a:gd name="T28" fmla="*/ 60 w 119"/>
              <a:gd name="T29" fmla="*/ 32 h 52"/>
              <a:gd name="T30" fmla="*/ 58 w 119"/>
              <a:gd name="T31" fmla="*/ 27 h 52"/>
              <a:gd name="T32" fmla="*/ 55 w 119"/>
              <a:gd name="T33" fmla="*/ 34 h 52"/>
              <a:gd name="T34" fmla="*/ 53 w 119"/>
              <a:gd name="T35" fmla="*/ 30 h 52"/>
              <a:gd name="T36" fmla="*/ 49 w 119"/>
              <a:gd name="T37" fmla="*/ 37 h 52"/>
              <a:gd name="T38" fmla="*/ 48 w 119"/>
              <a:gd name="T39" fmla="*/ 32 h 52"/>
              <a:gd name="T40" fmla="*/ 43 w 119"/>
              <a:gd name="T41" fmla="*/ 42 h 52"/>
              <a:gd name="T42" fmla="*/ 26 w 119"/>
              <a:gd name="T43" fmla="*/ 52 h 52"/>
              <a:gd name="T44" fmla="*/ 21 w 119"/>
              <a:gd name="T45" fmla="*/ 39 h 52"/>
              <a:gd name="T46" fmla="*/ 31 w 119"/>
              <a:gd name="T47" fmla="*/ 39 h 52"/>
              <a:gd name="T48" fmla="*/ 39 w 119"/>
              <a:gd name="T49" fmla="*/ 35 h 52"/>
              <a:gd name="T50" fmla="*/ 31 w 119"/>
              <a:gd name="T51" fmla="*/ 37 h 52"/>
              <a:gd name="T52" fmla="*/ 15 w 119"/>
              <a:gd name="T53" fmla="*/ 29 h 52"/>
              <a:gd name="T54" fmla="*/ 16 w 119"/>
              <a:gd name="T55" fmla="*/ 28 h 52"/>
              <a:gd name="T56" fmla="*/ 27 w 119"/>
              <a:gd name="T57" fmla="*/ 31 h 52"/>
              <a:gd name="T58" fmla="*/ 16 w 119"/>
              <a:gd name="T59" fmla="*/ 23 h 52"/>
              <a:gd name="T60" fmla="*/ 15 w 119"/>
              <a:gd name="T61" fmla="*/ 17 h 52"/>
              <a:gd name="T62" fmla="*/ 15 w 119"/>
              <a:gd name="T63" fmla="*/ 22 h 52"/>
              <a:gd name="T64" fmla="*/ 10 w 119"/>
              <a:gd name="T65" fmla="*/ 18 h 52"/>
              <a:gd name="T66" fmla="*/ 10 w 119"/>
              <a:gd name="T67" fmla="*/ 20 h 52"/>
              <a:gd name="T68" fmla="*/ 7 w 119"/>
              <a:gd name="T69" fmla="*/ 20 h 52"/>
              <a:gd name="T70" fmla="*/ 11 w 119"/>
              <a:gd name="T71" fmla="*/ 23 h 52"/>
              <a:gd name="T72" fmla="*/ 2 w 119"/>
              <a:gd name="T73" fmla="*/ 29 h 52"/>
              <a:gd name="T74" fmla="*/ 2 w 119"/>
              <a:gd name="T75" fmla="*/ 20 h 52"/>
              <a:gd name="T76" fmla="*/ 11 w 119"/>
              <a:gd name="T77" fmla="*/ 11 h 52"/>
              <a:gd name="T78" fmla="*/ 19 w 119"/>
              <a:gd name="T79" fmla="*/ 13 h 52"/>
              <a:gd name="T80" fmla="*/ 36 w 119"/>
              <a:gd name="T81" fmla="*/ 27 h 52"/>
              <a:gd name="T82" fmla="*/ 63 w 119"/>
              <a:gd name="T83" fmla="*/ 21 h 52"/>
              <a:gd name="T84" fmla="*/ 69 w 119"/>
              <a:gd name="T85" fmla="*/ 22 h 52"/>
              <a:gd name="T86" fmla="*/ 69 w 119"/>
              <a:gd name="T87" fmla="*/ 19 h 52"/>
              <a:gd name="T88" fmla="*/ 73 w 119"/>
              <a:gd name="T89" fmla="*/ 19 h 52"/>
              <a:gd name="T90" fmla="*/ 74 w 119"/>
              <a:gd name="T91" fmla="*/ 17 h 52"/>
              <a:gd name="T92" fmla="*/ 78 w 119"/>
              <a:gd name="T93" fmla="*/ 17 h 52"/>
              <a:gd name="T94" fmla="*/ 79 w 119"/>
              <a:gd name="T95" fmla="*/ 14 h 52"/>
              <a:gd name="T96" fmla="*/ 82 w 119"/>
              <a:gd name="T97" fmla="*/ 12 h 52"/>
              <a:gd name="T98" fmla="*/ 95 w 119"/>
              <a:gd name="T99" fmla="*/ 0 h 52"/>
              <a:gd name="T100" fmla="*/ 100 w 119"/>
              <a:gd name="T101" fmla="*/ 11 h 52"/>
              <a:gd name="T102" fmla="*/ 105 w 119"/>
              <a:gd name="T103" fmla="*/ 3 h 52"/>
              <a:gd name="T104" fmla="*/ 110 w 119"/>
              <a:gd name="T105" fmla="*/ 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52">
                <a:moveTo>
                  <a:pt x="110" y="6"/>
                </a:moveTo>
                <a:lnTo>
                  <a:pt x="110" y="6"/>
                </a:lnTo>
                <a:cubicBezTo>
                  <a:pt x="111" y="8"/>
                  <a:pt x="112" y="11"/>
                  <a:pt x="112" y="13"/>
                </a:cubicBezTo>
                <a:cubicBezTo>
                  <a:pt x="113" y="15"/>
                  <a:pt x="116" y="19"/>
                  <a:pt x="117" y="20"/>
                </a:cubicBezTo>
                <a:cubicBezTo>
                  <a:pt x="119" y="23"/>
                  <a:pt x="117" y="26"/>
                  <a:pt x="113" y="26"/>
                </a:cubicBezTo>
                <a:cubicBezTo>
                  <a:pt x="101" y="26"/>
                  <a:pt x="97" y="25"/>
                  <a:pt x="89" y="25"/>
                </a:cubicBezTo>
                <a:cubicBezTo>
                  <a:pt x="87" y="26"/>
                  <a:pt x="83" y="25"/>
                  <a:pt x="83" y="25"/>
                </a:cubicBezTo>
                <a:cubicBezTo>
                  <a:pt x="83" y="24"/>
                  <a:pt x="83" y="22"/>
                  <a:pt x="81" y="21"/>
                </a:cubicBezTo>
                <a:cubicBezTo>
                  <a:pt x="82" y="24"/>
                  <a:pt x="80" y="27"/>
                  <a:pt x="77" y="27"/>
                </a:cubicBezTo>
                <a:cubicBezTo>
                  <a:pt x="77" y="27"/>
                  <a:pt x="78" y="24"/>
                  <a:pt x="75" y="22"/>
                </a:cubicBezTo>
                <a:cubicBezTo>
                  <a:pt x="76" y="25"/>
                  <a:pt x="74" y="28"/>
                  <a:pt x="71" y="28"/>
                </a:cubicBezTo>
                <a:cubicBezTo>
                  <a:pt x="72" y="26"/>
                  <a:pt x="71" y="24"/>
                  <a:pt x="70" y="23"/>
                </a:cubicBezTo>
                <a:cubicBezTo>
                  <a:pt x="70" y="27"/>
                  <a:pt x="69" y="29"/>
                  <a:pt x="66" y="30"/>
                </a:cubicBezTo>
                <a:cubicBezTo>
                  <a:pt x="66" y="28"/>
                  <a:pt x="65" y="26"/>
                  <a:pt x="64" y="25"/>
                </a:cubicBezTo>
                <a:cubicBezTo>
                  <a:pt x="65" y="28"/>
                  <a:pt x="63" y="32"/>
                  <a:pt x="60" y="32"/>
                </a:cubicBezTo>
                <a:cubicBezTo>
                  <a:pt x="60" y="31"/>
                  <a:pt x="60" y="29"/>
                  <a:pt x="58" y="27"/>
                </a:cubicBezTo>
                <a:cubicBezTo>
                  <a:pt x="59" y="33"/>
                  <a:pt x="57" y="34"/>
                  <a:pt x="55" y="34"/>
                </a:cubicBezTo>
                <a:cubicBezTo>
                  <a:pt x="55" y="32"/>
                  <a:pt x="54" y="31"/>
                  <a:pt x="53" y="30"/>
                </a:cubicBezTo>
                <a:cubicBezTo>
                  <a:pt x="54" y="33"/>
                  <a:pt x="53" y="37"/>
                  <a:pt x="49" y="37"/>
                </a:cubicBezTo>
                <a:cubicBezTo>
                  <a:pt x="49" y="37"/>
                  <a:pt x="50" y="34"/>
                  <a:pt x="48" y="32"/>
                </a:cubicBezTo>
                <a:cubicBezTo>
                  <a:pt x="48" y="36"/>
                  <a:pt x="46" y="39"/>
                  <a:pt x="43" y="42"/>
                </a:cubicBezTo>
                <a:cubicBezTo>
                  <a:pt x="37" y="46"/>
                  <a:pt x="32" y="49"/>
                  <a:pt x="26" y="52"/>
                </a:cubicBezTo>
                <a:cubicBezTo>
                  <a:pt x="24" y="48"/>
                  <a:pt x="23" y="43"/>
                  <a:pt x="21" y="39"/>
                </a:cubicBezTo>
                <a:cubicBezTo>
                  <a:pt x="25" y="39"/>
                  <a:pt x="28" y="40"/>
                  <a:pt x="31" y="39"/>
                </a:cubicBezTo>
                <a:cubicBezTo>
                  <a:pt x="34" y="39"/>
                  <a:pt x="39" y="37"/>
                  <a:pt x="39" y="35"/>
                </a:cubicBezTo>
                <a:cubicBezTo>
                  <a:pt x="36" y="37"/>
                  <a:pt x="32" y="37"/>
                  <a:pt x="31" y="37"/>
                </a:cubicBezTo>
                <a:cubicBezTo>
                  <a:pt x="23" y="37"/>
                  <a:pt x="18" y="35"/>
                  <a:pt x="15" y="29"/>
                </a:cubicBezTo>
                <a:cubicBezTo>
                  <a:pt x="15" y="29"/>
                  <a:pt x="15" y="28"/>
                  <a:pt x="16" y="28"/>
                </a:cubicBezTo>
                <a:cubicBezTo>
                  <a:pt x="18" y="31"/>
                  <a:pt x="23" y="33"/>
                  <a:pt x="27" y="31"/>
                </a:cubicBezTo>
                <a:cubicBezTo>
                  <a:pt x="23" y="31"/>
                  <a:pt x="16" y="28"/>
                  <a:pt x="16" y="23"/>
                </a:cubicBezTo>
                <a:cubicBezTo>
                  <a:pt x="17" y="21"/>
                  <a:pt x="18" y="18"/>
                  <a:pt x="15" y="17"/>
                </a:cubicBezTo>
                <a:cubicBezTo>
                  <a:pt x="16" y="19"/>
                  <a:pt x="16" y="19"/>
                  <a:pt x="15" y="22"/>
                </a:cubicBezTo>
                <a:cubicBezTo>
                  <a:pt x="13" y="20"/>
                  <a:pt x="12" y="18"/>
                  <a:pt x="10" y="18"/>
                </a:cubicBezTo>
                <a:cubicBezTo>
                  <a:pt x="10" y="19"/>
                  <a:pt x="10" y="19"/>
                  <a:pt x="10" y="20"/>
                </a:cubicBezTo>
                <a:cubicBezTo>
                  <a:pt x="9" y="20"/>
                  <a:pt x="8" y="20"/>
                  <a:pt x="7" y="20"/>
                </a:cubicBezTo>
                <a:cubicBezTo>
                  <a:pt x="7" y="21"/>
                  <a:pt x="11" y="21"/>
                  <a:pt x="11" y="23"/>
                </a:cubicBezTo>
                <a:cubicBezTo>
                  <a:pt x="14" y="30"/>
                  <a:pt x="6" y="33"/>
                  <a:pt x="2" y="29"/>
                </a:cubicBezTo>
                <a:cubicBezTo>
                  <a:pt x="0" y="26"/>
                  <a:pt x="0" y="22"/>
                  <a:pt x="2" y="20"/>
                </a:cubicBezTo>
                <a:cubicBezTo>
                  <a:pt x="7" y="16"/>
                  <a:pt x="8" y="14"/>
                  <a:pt x="11" y="11"/>
                </a:cubicBezTo>
                <a:cubicBezTo>
                  <a:pt x="14" y="7"/>
                  <a:pt x="18" y="10"/>
                  <a:pt x="19" y="13"/>
                </a:cubicBezTo>
                <a:cubicBezTo>
                  <a:pt x="23" y="22"/>
                  <a:pt x="29" y="26"/>
                  <a:pt x="36" y="27"/>
                </a:cubicBezTo>
                <a:cubicBezTo>
                  <a:pt x="44" y="29"/>
                  <a:pt x="53" y="25"/>
                  <a:pt x="63" y="21"/>
                </a:cubicBezTo>
                <a:cubicBezTo>
                  <a:pt x="67" y="20"/>
                  <a:pt x="68" y="19"/>
                  <a:pt x="69" y="22"/>
                </a:cubicBezTo>
                <a:cubicBezTo>
                  <a:pt x="70" y="20"/>
                  <a:pt x="69" y="19"/>
                  <a:pt x="69" y="19"/>
                </a:cubicBezTo>
                <a:cubicBezTo>
                  <a:pt x="70" y="17"/>
                  <a:pt x="73" y="17"/>
                  <a:pt x="73" y="19"/>
                </a:cubicBezTo>
                <a:cubicBezTo>
                  <a:pt x="74" y="18"/>
                  <a:pt x="74" y="17"/>
                  <a:pt x="74" y="17"/>
                </a:cubicBezTo>
                <a:cubicBezTo>
                  <a:pt x="76" y="14"/>
                  <a:pt x="78" y="16"/>
                  <a:pt x="78" y="17"/>
                </a:cubicBezTo>
                <a:cubicBezTo>
                  <a:pt x="80" y="16"/>
                  <a:pt x="79" y="14"/>
                  <a:pt x="79" y="14"/>
                </a:cubicBezTo>
                <a:cubicBezTo>
                  <a:pt x="80" y="13"/>
                  <a:pt x="81" y="13"/>
                  <a:pt x="82" y="12"/>
                </a:cubicBezTo>
                <a:cubicBezTo>
                  <a:pt x="88" y="12"/>
                  <a:pt x="93" y="8"/>
                  <a:pt x="95" y="0"/>
                </a:cubicBezTo>
                <a:cubicBezTo>
                  <a:pt x="98" y="4"/>
                  <a:pt x="99" y="5"/>
                  <a:pt x="100" y="11"/>
                </a:cubicBezTo>
                <a:cubicBezTo>
                  <a:pt x="103" y="9"/>
                  <a:pt x="104" y="7"/>
                  <a:pt x="105" y="3"/>
                </a:cubicBezTo>
                <a:cubicBezTo>
                  <a:pt x="106" y="4"/>
                  <a:pt x="108" y="5"/>
                  <a:pt x="110"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9" name="Freeform 1889"/>
          <p:cNvSpPr>
            <a:spLocks/>
          </p:cNvSpPr>
          <p:nvPr/>
        </p:nvSpPr>
        <p:spPr bwMode="auto">
          <a:xfrm>
            <a:off x="379413" y="615950"/>
            <a:ext cx="12700" cy="7938"/>
          </a:xfrm>
          <a:custGeom>
            <a:avLst/>
            <a:gdLst>
              <a:gd name="T0" fmla="*/ 0 w 17"/>
              <a:gd name="T1" fmla="*/ 6 h 11"/>
              <a:gd name="T2" fmla="*/ 0 w 17"/>
              <a:gd name="T3" fmla="*/ 6 h 11"/>
              <a:gd name="T4" fmla="*/ 9 w 17"/>
              <a:gd name="T5" fmla="*/ 6 h 11"/>
              <a:gd name="T6" fmla="*/ 15 w 17"/>
              <a:gd name="T7" fmla="*/ 0 h 11"/>
              <a:gd name="T8" fmla="*/ 10 w 17"/>
              <a:gd name="T9" fmla="*/ 9 h 11"/>
              <a:gd name="T10" fmla="*/ 0 w 17"/>
              <a:gd name="T11" fmla="*/ 6 h 11"/>
            </a:gdLst>
            <a:ahLst/>
            <a:cxnLst>
              <a:cxn ang="0">
                <a:pos x="T0" y="T1"/>
              </a:cxn>
              <a:cxn ang="0">
                <a:pos x="T2" y="T3"/>
              </a:cxn>
              <a:cxn ang="0">
                <a:pos x="T4" y="T5"/>
              </a:cxn>
              <a:cxn ang="0">
                <a:pos x="T6" y="T7"/>
              </a:cxn>
              <a:cxn ang="0">
                <a:pos x="T8" y="T9"/>
              </a:cxn>
              <a:cxn ang="0">
                <a:pos x="T10" y="T11"/>
              </a:cxn>
            </a:cxnLst>
            <a:rect l="0" t="0" r="r" b="b"/>
            <a:pathLst>
              <a:path w="17" h="11">
                <a:moveTo>
                  <a:pt x="0" y="6"/>
                </a:moveTo>
                <a:lnTo>
                  <a:pt x="0" y="6"/>
                </a:lnTo>
                <a:cubicBezTo>
                  <a:pt x="1" y="7"/>
                  <a:pt x="6" y="8"/>
                  <a:pt x="9" y="6"/>
                </a:cubicBezTo>
                <a:cubicBezTo>
                  <a:pt x="13" y="5"/>
                  <a:pt x="15" y="2"/>
                  <a:pt x="15" y="0"/>
                </a:cubicBezTo>
                <a:cubicBezTo>
                  <a:pt x="17" y="3"/>
                  <a:pt x="14" y="7"/>
                  <a:pt x="10" y="9"/>
                </a:cubicBezTo>
                <a:cubicBezTo>
                  <a:pt x="7" y="11"/>
                  <a:pt x="1" y="11"/>
                  <a:pt x="0"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0" name="Freeform 1890"/>
          <p:cNvSpPr>
            <a:spLocks/>
          </p:cNvSpPr>
          <p:nvPr/>
        </p:nvSpPr>
        <p:spPr bwMode="auto">
          <a:xfrm>
            <a:off x="377826" y="604838"/>
            <a:ext cx="11113" cy="15875"/>
          </a:xfrm>
          <a:custGeom>
            <a:avLst/>
            <a:gdLst>
              <a:gd name="T0" fmla="*/ 8 w 17"/>
              <a:gd name="T1" fmla="*/ 0 h 21"/>
              <a:gd name="T2" fmla="*/ 8 w 17"/>
              <a:gd name="T3" fmla="*/ 0 h 21"/>
              <a:gd name="T4" fmla="*/ 14 w 17"/>
              <a:gd name="T5" fmla="*/ 8 h 21"/>
              <a:gd name="T6" fmla="*/ 12 w 17"/>
              <a:gd name="T7" fmla="*/ 19 h 21"/>
              <a:gd name="T8" fmla="*/ 1 w 17"/>
              <a:gd name="T9" fmla="*/ 14 h 21"/>
              <a:gd name="T10" fmla="*/ 0 w 17"/>
              <a:gd name="T11" fmla="*/ 3 h 21"/>
              <a:gd name="T12" fmla="*/ 6 w 17"/>
              <a:gd name="T13" fmla="*/ 7 h 21"/>
              <a:gd name="T14" fmla="*/ 8 w 17"/>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1">
                <a:moveTo>
                  <a:pt x="8" y="0"/>
                </a:moveTo>
                <a:lnTo>
                  <a:pt x="8" y="0"/>
                </a:lnTo>
                <a:cubicBezTo>
                  <a:pt x="9" y="4"/>
                  <a:pt x="12" y="5"/>
                  <a:pt x="14" y="8"/>
                </a:cubicBezTo>
                <a:cubicBezTo>
                  <a:pt x="17" y="12"/>
                  <a:pt x="16" y="17"/>
                  <a:pt x="12" y="19"/>
                </a:cubicBezTo>
                <a:cubicBezTo>
                  <a:pt x="8" y="21"/>
                  <a:pt x="3" y="19"/>
                  <a:pt x="1" y="14"/>
                </a:cubicBezTo>
                <a:cubicBezTo>
                  <a:pt x="0" y="11"/>
                  <a:pt x="3" y="8"/>
                  <a:pt x="0" y="3"/>
                </a:cubicBezTo>
                <a:cubicBezTo>
                  <a:pt x="2" y="6"/>
                  <a:pt x="5" y="7"/>
                  <a:pt x="6" y="7"/>
                </a:cubicBezTo>
                <a:cubicBezTo>
                  <a:pt x="7" y="6"/>
                  <a:pt x="8" y="2"/>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1" name="Freeform 1891"/>
          <p:cNvSpPr>
            <a:spLocks/>
          </p:cNvSpPr>
          <p:nvPr/>
        </p:nvSpPr>
        <p:spPr bwMode="auto">
          <a:xfrm>
            <a:off x="377826" y="604838"/>
            <a:ext cx="3175" cy="3175"/>
          </a:xfrm>
          <a:custGeom>
            <a:avLst/>
            <a:gdLst>
              <a:gd name="T0" fmla="*/ 4 w 4"/>
              <a:gd name="T1" fmla="*/ 0 h 3"/>
              <a:gd name="T2" fmla="*/ 4 w 4"/>
              <a:gd name="T3" fmla="*/ 0 h 3"/>
              <a:gd name="T4" fmla="*/ 4 w 4"/>
              <a:gd name="T5" fmla="*/ 3 h 3"/>
              <a:gd name="T6" fmla="*/ 0 w 4"/>
              <a:gd name="T7" fmla="*/ 1 h 3"/>
              <a:gd name="T8" fmla="*/ 4 w 4"/>
              <a:gd name="T9" fmla="*/ 0 h 3"/>
            </a:gdLst>
            <a:ahLst/>
            <a:cxnLst>
              <a:cxn ang="0">
                <a:pos x="T0" y="T1"/>
              </a:cxn>
              <a:cxn ang="0">
                <a:pos x="T2" y="T3"/>
              </a:cxn>
              <a:cxn ang="0">
                <a:pos x="T4" y="T5"/>
              </a:cxn>
              <a:cxn ang="0">
                <a:pos x="T6" y="T7"/>
              </a:cxn>
              <a:cxn ang="0">
                <a:pos x="T8" y="T9"/>
              </a:cxn>
            </a:cxnLst>
            <a:rect l="0" t="0" r="r" b="b"/>
            <a:pathLst>
              <a:path w="4" h="3">
                <a:moveTo>
                  <a:pt x="4" y="0"/>
                </a:moveTo>
                <a:lnTo>
                  <a:pt x="4" y="0"/>
                </a:lnTo>
                <a:cubicBezTo>
                  <a:pt x="4" y="1"/>
                  <a:pt x="4" y="2"/>
                  <a:pt x="4" y="3"/>
                </a:cubicBezTo>
                <a:cubicBezTo>
                  <a:pt x="2" y="3"/>
                  <a:pt x="1" y="2"/>
                  <a:pt x="0" y="1"/>
                </a:cubicBezTo>
                <a:cubicBezTo>
                  <a:pt x="2" y="1"/>
                  <a:pt x="3" y="0"/>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2" name="Freeform 1892"/>
          <p:cNvSpPr>
            <a:spLocks/>
          </p:cNvSpPr>
          <p:nvPr/>
        </p:nvSpPr>
        <p:spPr bwMode="auto">
          <a:xfrm>
            <a:off x="347663" y="534988"/>
            <a:ext cx="31750" cy="66675"/>
          </a:xfrm>
          <a:custGeom>
            <a:avLst/>
            <a:gdLst>
              <a:gd name="T0" fmla="*/ 0 w 46"/>
              <a:gd name="T1" fmla="*/ 1 h 93"/>
              <a:gd name="T2" fmla="*/ 0 w 46"/>
              <a:gd name="T3" fmla="*/ 1 h 93"/>
              <a:gd name="T4" fmla="*/ 3 w 46"/>
              <a:gd name="T5" fmla="*/ 0 h 93"/>
              <a:gd name="T6" fmla="*/ 45 w 46"/>
              <a:gd name="T7" fmla="*/ 87 h 93"/>
              <a:gd name="T8" fmla="*/ 43 w 46"/>
              <a:gd name="T9" fmla="*/ 92 h 93"/>
              <a:gd name="T10" fmla="*/ 37 w 46"/>
              <a:gd name="T11" fmla="*/ 90 h 93"/>
              <a:gd name="T12" fmla="*/ 0 w 46"/>
              <a:gd name="T13" fmla="*/ 1 h 93"/>
            </a:gdLst>
            <a:ahLst/>
            <a:cxnLst>
              <a:cxn ang="0">
                <a:pos x="T0" y="T1"/>
              </a:cxn>
              <a:cxn ang="0">
                <a:pos x="T2" y="T3"/>
              </a:cxn>
              <a:cxn ang="0">
                <a:pos x="T4" y="T5"/>
              </a:cxn>
              <a:cxn ang="0">
                <a:pos x="T6" y="T7"/>
              </a:cxn>
              <a:cxn ang="0">
                <a:pos x="T8" y="T9"/>
              </a:cxn>
              <a:cxn ang="0">
                <a:pos x="T10" y="T11"/>
              </a:cxn>
              <a:cxn ang="0">
                <a:pos x="T12" y="T13"/>
              </a:cxn>
            </a:cxnLst>
            <a:rect l="0" t="0" r="r" b="b"/>
            <a:pathLst>
              <a:path w="46" h="93">
                <a:moveTo>
                  <a:pt x="0" y="1"/>
                </a:moveTo>
                <a:lnTo>
                  <a:pt x="0" y="1"/>
                </a:lnTo>
                <a:lnTo>
                  <a:pt x="3" y="0"/>
                </a:lnTo>
                <a:lnTo>
                  <a:pt x="45" y="87"/>
                </a:lnTo>
                <a:cubicBezTo>
                  <a:pt x="46" y="89"/>
                  <a:pt x="45" y="91"/>
                  <a:pt x="43" y="92"/>
                </a:cubicBezTo>
                <a:cubicBezTo>
                  <a:pt x="41" y="93"/>
                  <a:pt x="38" y="92"/>
                  <a:pt x="37" y="90"/>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3" name="Freeform 1893"/>
          <p:cNvSpPr>
            <a:spLocks/>
          </p:cNvSpPr>
          <p:nvPr/>
        </p:nvSpPr>
        <p:spPr bwMode="auto">
          <a:xfrm>
            <a:off x="411163" y="679450"/>
            <a:ext cx="4763" cy="1588"/>
          </a:xfrm>
          <a:custGeom>
            <a:avLst/>
            <a:gdLst>
              <a:gd name="T0" fmla="*/ 5 w 5"/>
              <a:gd name="T1" fmla="*/ 0 h 3"/>
              <a:gd name="T2" fmla="*/ 5 w 5"/>
              <a:gd name="T3" fmla="*/ 0 h 3"/>
              <a:gd name="T4" fmla="*/ 4 w 5"/>
              <a:gd name="T5" fmla="*/ 3 h 3"/>
              <a:gd name="T6" fmla="*/ 0 w 5"/>
              <a:gd name="T7" fmla="*/ 2 h 3"/>
              <a:gd name="T8" fmla="*/ 5 w 5"/>
              <a:gd name="T9" fmla="*/ 0 h 3"/>
            </a:gdLst>
            <a:ahLst/>
            <a:cxnLst>
              <a:cxn ang="0">
                <a:pos x="T0" y="T1"/>
              </a:cxn>
              <a:cxn ang="0">
                <a:pos x="T2" y="T3"/>
              </a:cxn>
              <a:cxn ang="0">
                <a:pos x="T4" y="T5"/>
              </a:cxn>
              <a:cxn ang="0">
                <a:pos x="T6" y="T7"/>
              </a:cxn>
              <a:cxn ang="0">
                <a:pos x="T8" y="T9"/>
              </a:cxn>
            </a:cxnLst>
            <a:rect l="0" t="0" r="r" b="b"/>
            <a:pathLst>
              <a:path w="5" h="3">
                <a:moveTo>
                  <a:pt x="5" y="0"/>
                </a:moveTo>
                <a:lnTo>
                  <a:pt x="5" y="0"/>
                </a:lnTo>
                <a:cubicBezTo>
                  <a:pt x="5" y="1"/>
                  <a:pt x="4" y="2"/>
                  <a:pt x="4" y="3"/>
                </a:cubicBezTo>
                <a:cubicBezTo>
                  <a:pt x="3" y="3"/>
                  <a:pt x="1" y="3"/>
                  <a:pt x="0" y="2"/>
                </a:cubicBezTo>
                <a:cubicBezTo>
                  <a:pt x="2" y="2"/>
                  <a:pt x="4" y="1"/>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4" name="Freeform 1894"/>
          <p:cNvSpPr>
            <a:spLocks/>
          </p:cNvSpPr>
          <p:nvPr/>
        </p:nvSpPr>
        <p:spPr bwMode="auto">
          <a:xfrm>
            <a:off x="373063" y="598488"/>
            <a:ext cx="9525" cy="6350"/>
          </a:xfrm>
          <a:custGeom>
            <a:avLst/>
            <a:gdLst>
              <a:gd name="T0" fmla="*/ 0 w 13"/>
              <a:gd name="T1" fmla="*/ 5 h 9"/>
              <a:gd name="T2" fmla="*/ 0 w 13"/>
              <a:gd name="T3" fmla="*/ 5 h 9"/>
              <a:gd name="T4" fmla="*/ 7 w 13"/>
              <a:gd name="T5" fmla="*/ 6 h 9"/>
              <a:gd name="T6" fmla="*/ 11 w 13"/>
              <a:gd name="T7" fmla="*/ 0 h 9"/>
              <a:gd name="T8" fmla="*/ 8 w 13"/>
              <a:gd name="T9" fmla="*/ 8 h 9"/>
              <a:gd name="T10" fmla="*/ 0 w 13"/>
              <a:gd name="T11" fmla="*/ 5 h 9"/>
            </a:gdLst>
            <a:ahLst/>
            <a:cxnLst>
              <a:cxn ang="0">
                <a:pos x="T0" y="T1"/>
              </a:cxn>
              <a:cxn ang="0">
                <a:pos x="T2" y="T3"/>
              </a:cxn>
              <a:cxn ang="0">
                <a:pos x="T4" y="T5"/>
              </a:cxn>
              <a:cxn ang="0">
                <a:pos x="T6" y="T7"/>
              </a:cxn>
              <a:cxn ang="0">
                <a:pos x="T8" y="T9"/>
              </a:cxn>
              <a:cxn ang="0">
                <a:pos x="T10" y="T11"/>
              </a:cxn>
            </a:cxnLst>
            <a:rect l="0" t="0" r="r" b="b"/>
            <a:pathLst>
              <a:path w="13" h="9">
                <a:moveTo>
                  <a:pt x="0" y="5"/>
                </a:moveTo>
                <a:lnTo>
                  <a:pt x="0" y="5"/>
                </a:lnTo>
                <a:cubicBezTo>
                  <a:pt x="1" y="7"/>
                  <a:pt x="4" y="7"/>
                  <a:pt x="7" y="6"/>
                </a:cubicBezTo>
                <a:cubicBezTo>
                  <a:pt x="10" y="4"/>
                  <a:pt x="11" y="2"/>
                  <a:pt x="11" y="0"/>
                </a:cubicBezTo>
                <a:cubicBezTo>
                  <a:pt x="13" y="3"/>
                  <a:pt x="11" y="7"/>
                  <a:pt x="8" y="8"/>
                </a:cubicBezTo>
                <a:cubicBezTo>
                  <a:pt x="5" y="9"/>
                  <a:pt x="0" y="9"/>
                  <a:pt x="0"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5" name="Freeform 1895"/>
          <p:cNvSpPr>
            <a:spLocks/>
          </p:cNvSpPr>
          <p:nvPr/>
        </p:nvSpPr>
        <p:spPr bwMode="auto">
          <a:xfrm>
            <a:off x="406401" y="657225"/>
            <a:ext cx="3175" cy="3175"/>
          </a:xfrm>
          <a:custGeom>
            <a:avLst/>
            <a:gdLst>
              <a:gd name="T0" fmla="*/ 2 w 3"/>
              <a:gd name="T1" fmla="*/ 0 h 4"/>
              <a:gd name="T2" fmla="*/ 2 w 3"/>
              <a:gd name="T3" fmla="*/ 0 h 4"/>
              <a:gd name="T4" fmla="*/ 2 w 3"/>
              <a:gd name="T5" fmla="*/ 4 h 4"/>
              <a:gd name="T6" fmla="*/ 0 w 3"/>
              <a:gd name="T7" fmla="*/ 3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lnTo>
                  <a:pt x="2" y="0"/>
                </a:lnTo>
                <a:cubicBezTo>
                  <a:pt x="2" y="1"/>
                  <a:pt x="3" y="3"/>
                  <a:pt x="2" y="4"/>
                </a:cubicBezTo>
                <a:cubicBezTo>
                  <a:pt x="2" y="4"/>
                  <a:pt x="1" y="3"/>
                  <a:pt x="0" y="3"/>
                </a:cubicBezTo>
                <a:cubicBezTo>
                  <a:pt x="1" y="2"/>
                  <a:pt x="2"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6" name="Freeform 1896"/>
          <p:cNvSpPr>
            <a:spLocks/>
          </p:cNvSpPr>
          <p:nvPr/>
        </p:nvSpPr>
        <p:spPr bwMode="auto">
          <a:xfrm>
            <a:off x="392113" y="660400"/>
            <a:ext cx="3175" cy="1588"/>
          </a:xfrm>
          <a:custGeom>
            <a:avLst/>
            <a:gdLst>
              <a:gd name="T0" fmla="*/ 0 w 5"/>
              <a:gd name="T1" fmla="*/ 0 h 4"/>
              <a:gd name="T2" fmla="*/ 0 w 5"/>
              <a:gd name="T3" fmla="*/ 0 h 4"/>
              <a:gd name="T4" fmla="*/ 4 w 5"/>
              <a:gd name="T5" fmla="*/ 2 h 4"/>
              <a:gd name="T6" fmla="*/ 5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0" y="0"/>
                </a:lnTo>
                <a:cubicBezTo>
                  <a:pt x="2" y="0"/>
                  <a:pt x="4" y="2"/>
                  <a:pt x="4" y="2"/>
                </a:cubicBezTo>
                <a:cubicBezTo>
                  <a:pt x="4" y="3"/>
                  <a:pt x="5" y="4"/>
                  <a:pt x="5" y="4"/>
                </a:cubicBezTo>
                <a:cubicBezTo>
                  <a:pt x="4" y="4"/>
                  <a:pt x="0" y="2"/>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7" name="Freeform 1897"/>
          <p:cNvSpPr>
            <a:spLocks/>
          </p:cNvSpPr>
          <p:nvPr/>
        </p:nvSpPr>
        <p:spPr bwMode="auto">
          <a:xfrm>
            <a:off x="403226" y="666750"/>
            <a:ext cx="12700" cy="9525"/>
          </a:xfrm>
          <a:custGeom>
            <a:avLst/>
            <a:gdLst>
              <a:gd name="T0" fmla="*/ 0 w 19"/>
              <a:gd name="T1" fmla="*/ 7 h 12"/>
              <a:gd name="T2" fmla="*/ 0 w 19"/>
              <a:gd name="T3" fmla="*/ 7 h 12"/>
              <a:gd name="T4" fmla="*/ 10 w 19"/>
              <a:gd name="T5" fmla="*/ 7 h 12"/>
              <a:gd name="T6" fmla="*/ 16 w 19"/>
              <a:gd name="T7" fmla="*/ 0 h 12"/>
              <a:gd name="T8" fmla="*/ 12 w 19"/>
              <a:gd name="T9" fmla="*/ 10 h 12"/>
              <a:gd name="T10" fmla="*/ 0 w 19"/>
              <a:gd name="T11" fmla="*/ 7 h 12"/>
            </a:gdLst>
            <a:ahLst/>
            <a:cxnLst>
              <a:cxn ang="0">
                <a:pos x="T0" y="T1"/>
              </a:cxn>
              <a:cxn ang="0">
                <a:pos x="T2" y="T3"/>
              </a:cxn>
              <a:cxn ang="0">
                <a:pos x="T4" y="T5"/>
              </a:cxn>
              <a:cxn ang="0">
                <a:pos x="T6" y="T7"/>
              </a:cxn>
              <a:cxn ang="0">
                <a:pos x="T8" y="T9"/>
              </a:cxn>
              <a:cxn ang="0">
                <a:pos x="T10" y="T11"/>
              </a:cxn>
            </a:cxnLst>
            <a:rect l="0" t="0" r="r" b="b"/>
            <a:pathLst>
              <a:path w="19" h="12">
                <a:moveTo>
                  <a:pt x="0" y="7"/>
                </a:moveTo>
                <a:lnTo>
                  <a:pt x="0" y="7"/>
                </a:lnTo>
                <a:cubicBezTo>
                  <a:pt x="1" y="8"/>
                  <a:pt x="6" y="9"/>
                  <a:pt x="10" y="7"/>
                </a:cubicBezTo>
                <a:cubicBezTo>
                  <a:pt x="15" y="5"/>
                  <a:pt x="16" y="2"/>
                  <a:pt x="16" y="0"/>
                </a:cubicBezTo>
                <a:cubicBezTo>
                  <a:pt x="19" y="4"/>
                  <a:pt x="16" y="8"/>
                  <a:pt x="12" y="10"/>
                </a:cubicBezTo>
                <a:cubicBezTo>
                  <a:pt x="8" y="12"/>
                  <a:pt x="1" y="12"/>
                  <a:pt x="0"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8" name="Freeform 1898"/>
          <p:cNvSpPr>
            <a:spLocks/>
          </p:cNvSpPr>
          <p:nvPr/>
        </p:nvSpPr>
        <p:spPr bwMode="auto">
          <a:xfrm>
            <a:off x="461963" y="633413"/>
            <a:ext cx="12700" cy="4763"/>
          </a:xfrm>
          <a:custGeom>
            <a:avLst/>
            <a:gdLst>
              <a:gd name="T0" fmla="*/ 16 w 18"/>
              <a:gd name="T1" fmla="*/ 0 h 6"/>
              <a:gd name="T2" fmla="*/ 16 w 18"/>
              <a:gd name="T3" fmla="*/ 0 h 6"/>
              <a:gd name="T4" fmla="*/ 17 w 18"/>
              <a:gd name="T5" fmla="*/ 4 h 6"/>
              <a:gd name="T6" fmla="*/ 0 w 18"/>
              <a:gd name="T7" fmla="*/ 4 h 6"/>
              <a:gd name="T8" fmla="*/ 16 w 18"/>
              <a:gd name="T9" fmla="*/ 0 h 6"/>
            </a:gdLst>
            <a:ahLst/>
            <a:cxnLst>
              <a:cxn ang="0">
                <a:pos x="T0" y="T1"/>
              </a:cxn>
              <a:cxn ang="0">
                <a:pos x="T2" y="T3"/>
              </a:cxn>
              <a:cxn ang="0">
                <a:pos x="T4" y="T5"/>
              </a:cxn>
              <a:cxn ang="0">
                <a:pos x="T6" y="T7"/>
              </a:cxn>
              <a:cxn ang="0">
                <a:pos x="T8" y="T9"/>
              </a:cxn>
            </a:cxnLst>
            <a:rect l="0" t="0" r="r" b="b"/>
            <a:pathLst>
              <a:path w="18" h="6">
                <a:moveTo>
                  <a:pt x="16" y="0"/>
                </a:moveTo>
                <a:lnTo>
                  <a:pt x="16" y="0"/>
                </a:lnTo>
                <a:cubicBezTo>
                  <a:pt x="18" y="1"/>
                  <a:pt x="18" y="3"/>
                  <a:pt x="17" y="4"/>
                </a:cubicBezTo>
                <a:cubicBezTo>
                  <a:pt x="15" y="6"/>
                  <a:pt x="9" y="4"/>
                  <a:pt x="0" y="4"/>
                </a:cubicBezTo>
                <a:cubicBezTo>
                  <a:pt x="6" y="2"/>
                  <a:pt x="16" y="6"/>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9" name="Freeform 1899"/>
          <p:cNvSpPr>
            <a:spLocks/>
          </p:cNvSpPr>
          <p:nvPr/>
        </p:nvSpPr>
        <p:spPr bwMode="auto">
          <a:xfrm>
            <a:off x="458788" y="633413"/>
            <a:ext cx="0" cy="1588"/>
          </a:xfrm>
          <a:custGeom>
            <a:avLst/>
            <a:gdLst>
              <a:gd name="T0" fmla="*/ 0 w 1"/>
              <a:gd name="T1" fmla="*/ 0 h 2"/>
              <a:gd name="T2" fmla="*/ 0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cubicBezTo>
                  <a:pt x="1" y="0"/>
                  <a:pt x="1" y="2"/>
                  <a:pt x="0" y="2"/>
                </a:cubicBezTo>
                <a:cubicBezTo>
                  <a:pt x="0" y="2"/>
                  <a:pt x="0" y="0"/>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0" name="Freeform 1900"/>
          <p:cNvSpPr>
            <a:spLocks/>
          </p:cNvSpPr>
          <p:nvPr/>
        </p:nvSpPr>
        <p:spPr bwMode="auto">
          <a:xfrm>
            <a:off x="455613" y="633413"/>
            <a:ext cx="1588" cy="3175"/>
          </a:xfrm>
          <a:custGeom>
            <a:avLst/>
            <a:gdLst>
              <a:gd name="T0" fmla="*/ 0 w 2"/>
              <a:gd name="T1" fmla="*/ 0 h 4"/>
              <a:gd name="T2" fmla="*/ 0 w 2"/>
              <a:gd name="T3" fmla="*/ 0 h 4"/>
              <a:gd name="T4" fmla="*/ 0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0"/>
                </a:lnTo>
                <a:cubicBezTo>
                  <a:pt x="2" y="1"/>
                  <a:pt x="2" y="3"/>
                  <a:pt x="0" y="4"/>
                </a:cubicBezTo>
                <a:cubicBezTo>
                  <a:pt x="1" y="3"/>
                  <a:pt x="0" y="0"/>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1" name="Freeform 1901"/>
          <p:cNvSpPr>
            <a:spLocks/>
          </p:cNvSpPr>
          <p:nvPr/>
        </p:nvSpPr>
        <p:spPr bwMode="auto">
          <a:xfrm>
            <a:off x="468313" y="630238"/>
            <a:ext cx="4763" cy="4763"/>
          </a:xfrm>
          <a:custGeom>
            <a:avLst/>
            <a:gdLst>
              <a:gd name="T0" fmla="*/ 3 w 7"/>
              <a:gd name="T1" fmla="*/ 0 h 7"/>
              <a:gd name="T2" fmla="*/ 3 w 7"/>
              <a:gd name="T3" fmla="*/ 0 h 7"/>
              <a:gd name="T4" fmla="*/ 0 w 7"/>
              <a:gd name="T5" fmla="*/ 5 h 7"/>
              <a:gd name="T6" fmla="*/ 3 w 7"/>
              <a:gd name="T7" fmla="*/ 0 h 7"/>
            </a:gdLst>
            <a:ahLst/>
            <a:cxnLst>
              <a:cxn ang="0">
                <a:pos x="T0" y="T1"/>
              </a:cxn>
              <a:cxn ang="0">
                <a:pos x="T2" y="T3"/>
              </a:cxn>
              <a:cxn ang="0">
                <a:pos x="T4" y="T5"/>
              </a:cxn>
              <a:cxn ang="0">
                <a:pos x="T6" y="T7"/>
              </a:cxn>
            </a:cxnLst>
            <a:rect l="0" t="0" r="r" b="b"/>
            <a:pathLst>
              <a:path w="7" h="7">
                <a:moveTo>
                  <a:pt x="3" y="0"/>
                </a:moveTo>
                <a:lnTo>
                  <a:pt x="3" y="0"/>
                </a:lnTo>
                <a:cubicBezTo>
                  <a:pt x="7" y="4"/>
                  <a:pt x="4" y="7"/>
                  <a:pt x="0" y="5"/>
                </a:cubicBezTo>
                <a:cubicBezTo>
                  <a:pt x="4" y="4"/>
                  <a:pt x="4" y="2"/>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2" name="Freeform 1902"/>
          <p:cNvSpPr>
            <a:spLocks/>
          </p:cNvSpPr>
          <p:nvPr/>
        </p:nvSpPr>
        <p:spPr bwMode="auto">
          <a:xfrm>
            <a:off x="384176" y="614363"/>
            <a:ext cx="3175" cy="3175"/>
          </a:xfrm>
          <a:custGeom>
            <a:avLst/>
            <a:gdLst>
              <a:gd name="T0" fmla="*/ 3 w 4"/>
              <a:gd name="T1" fmla="*/ 0 h 6"/>
              <a:gd name="T2" fmla="*/ 3 w 4"/>
              <a:gd name="T3" fmla="*/ 0 h 6"/>
              <a:gd name="T4" fmla="*/ 3 w 4"/>
              <a:gd name="T5" fmla="*/ 4 h 6"/>
              <a:gd name="T6" fmla="*/ 0 w 4"/>
              <a:gd name="T7" fmla="*/ 6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lnTo>
                  <a:pt x="3" y="0"/>
                </a:lnTo>
                <a:cubicBezTo>
                  <a:pt x="4" y="1"/>
                  <a:pt x="4" y="3"/>
                  <a:pt x="3" y="4"/>
                </a:cubicBezTo>
                <a:cubicBezTo>
                  <a:pt x="3" y="5"/>
                  <a:pt x="1" y="6"/>
                  <a:pt x="0" y="6"/>
                </a:cubicBezTo>
                <a:cubicBezTo>
                  <a:pt x="1" y="5"/>
                  <a:pt x="3" y="3"/>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3" name="Freeform 1903"/>
          <p:cNvSpPr>
            <a:spLocks/>
          </p:cNvSpPr>
          <p:nvPr/>
        </p:nvSpPr>
        <p:spPr bwMode="auto">
          <a:xfrm>
            <a:off x="409576" y="671513"/>
            <a:ext cx="3175" cy="3175"/>
          </a:xfrm>
          <a:custGeom>
            <a:avLst/>
            <a:gdLst>
              <a:gd name="T0" fmla="*/ 5 w 5"/>
              <a:gd name="T1" fmla="*/ 0 h 4"/>
              <a:gd name="T2" fmla="*/ 5 w 5"/>
              <a:gd name="T3" fmla="*/ 0 h 4"/>
              <a:gd name="T4" fmla="*/ 0 w 5"/>
              <a:gd name="T5" fmla="*/ 3 h 4"/>
              <a:gd name="T6" fmla="*/ 5 w 5"/>
              <a:gd name="T7" fmla="*/ 0 h 4"/>
            </a:gdLst>
            <a:ahLst/>
            <a:cxnLst>
              <a:cxn ang="0">
                <a:pos x="T0" y="T1"/>
              </a:cxn>
              <a:cxn ang="0">
                <a:pos x="T2" y="T3"/>
              </a:cxn>
              <a:cxn ang="0">
                <a:pos x="T4" y="T5"/>
              </a:cxn>
              <a:cxn ang="0">
                <a:pos x="T6" y="T7"/>
              </a:cxn>
            </a:cxnLst>
            <a:rect l="0" t="0" r="r" b="b"/>
            <a:pathLst>
              <a:path w="5" h="4">
                <a:moveTo>
                  <a:pt x="5" y="0"/>
                </a:moveTo>
                <a:lnTo>
                  <a:pt x="5" y="0"/>
                </a:lnTo>
                <a:cubicBezTo>
                  <a:pt x="5" y="2"/>
                  <a:pt x="2" y="4"/>
                  <a:pt x="0" y="3"/>
                </a:cubicBezTo>
                <a:cubicBezTo>
                  <a:pt x="2" y="2"/>
                  <a:pt x="4" y="1"/>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4" name="Freeform 1904"/>
          <p:cNvSpPr>
            <a:spLocks/>
          </p:cNvSpPr>
          <p:nvPr/>
        </p:nvSpPr>
        <p:spPr bwMode="auto">
          <a:xfrm>
            <a:off x="342901" y="528638"/>
            <a:ext cx="7938" cy="4763"/>
          </a:xfrm>
          <a:custGeom>
            <a:avLst/>
            <a:gdLst>
              <a:gd name="T0" fmla="*/ 1 w 9"/>
              <a:gd name="T1" fmla="*/ 5 h 7"/>
              <a:gd name="T2" fmla="*/ 1 w 9"/>
              <a:gd name="T3" fmla="*/ 5 h 7"/>
              <a:gd name="T4" fmla="*/ 1 w 9"/>
              <a:gd name="T5" fmla="*/ 3 h 7"/>
              <a:gd name="T6" fmla="*/ 7 w 9"/>
              <a:gd name="T7" fmla="*/ 0 h 7"/>
              <a:gd name="T8" fmla="*/ 8 w 9"/>
              <a:gd name="T9" fmla="*/ 2 h 7"/>
              <a:gd name="T10" fmla="*/ 6 w 9"/>
              <a:gd name="T11" fmla="*/ 6 h 7"/>
              <a:gd name="T12" fmla="*/ 1 w 9"/>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1" y="5"/>
                </a:moveTo>
                <a:lnTo>
                  <a:pt x="1" y="5"/>
                </a:lnTo>
                <a:cubicBezTo>
                  <a:pt x="0" y="5"/>
                  <a:pt x="0" y="4"/>
                  <a:pt x="1" y="3"/>
                </a:cubicBezTo>
                <a:cubicBezTo>
                  <a:pt x="3" y="3"/>
                  <a:pt x="5" y="2"/>
                  <a:pt x="7" y="0"/>
                </a:cubicBezTo>
                <a:cubicBezTo>
                  <a:pt x="7" y="0"/>
                  <a:pt x="8" y="1"/>
                  <a:pt x="8" y="2"/>
                </a:cubicBezTo>
                <a:cubicBezTo>
                  <a:pt x="9" y="3"/>
                  <a:pt x="8" y="5"/>
                  <a:pt x="6" y="6"/>
                </a:cubicBezTo>
                <a:cubicBezTo>
                  <a:pt x="4" y="7"/>
                  <a:pt x="1" y="7"/>
                  <a:pt x="1"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5" name="Freeform 1905"/>
          <p:cNvSpPr>
            <a:spLocks/>
          </p:cNvSpPr>
          <p:nvPr/>
        </p:nvSpPr>
        <p:spPr bwMode="auto">
          <a:xfrm>
            <a:off x="341313" y="492125"/>
            <a:ext cx="7938" cy="22225"/>
          </a:xfrm>
          <a:custGeom>
            <a:avLst/>
            <a:gdLst>
              <a:gd name="T0" fmla="*/ 6 w 12"/>
              <a:gd name="T1" fmla="*/ 0 h 29"/>
              <a:gd name="T2" fmla="*/ 6 w 12"/>
              <a:gd name="T3" fmla="*/ 0 h 29"/>
              <a:gd name="T4" fmla="*/ 8 w 12"/>
              <a:gd name="T5" fmla="*/ 3 h 29"/>
              <a:gd name="T6" fmla="*/ 5 w 12"/>
              <a:gd name="T7" fmla="*/ 9 h 29"/>
              <a:gd name="T8" fmla="*/ 9 w 12"/>
              <a:gd name="T9" fmla="*/ 4 h 29"/>
              <a:gd name="T10" fmla="*/ 10 w 12"/>
              <a:gd name="T11" fmla="*/ 6 h 29"/>
              <a:gd name="T12" fmla="*/ 6 w 12"/>
              <a:gd name="T13" fmla="*/ 12 h 29"/>
              <a:gd name="T14" fmla="*/ 11 w 12"/>
              <a:gd name="T15" fmla="*/ 7 h 29"/>
              <a:gd name="T16" fmla="*/ 12 w 12"/>
              <a:gd name="T17" fmla="*/ 9 h 29"/>
              <a:gd name="T18" fmla="*/ 12 w 12"/>
              <a:gd name="T19" fmla="*/ 10 h 29"/>
              <a:gd name="T20" fmla="*/ 7 w 12"/>
              <a:gd name="T21" fmla="*/ 14 h 29"/>
              <a:gd name="T22" fmla="*/ 12 w 12"/>
              <a:gd name="T23" fmla="*/ 12 h 29"/>
              <a:gd name="T24" fmla="*/ 12 w 12"/>
              <a:gd name="T25" fmla="*/ 15 h 29"/>
              <a:gd name="T26" fmla="*/ 7 w 12"/>
              <a:gd name="T27" fmla="*/ 17 h 29"/>
              <a:gd name="T28" fmla="*/ 12 w 12"/>
              <a:gd name="T29" fmla="*/ 16 h 29"/>
              <a:gd name="T30" fmla="*/ 11 w 12"/>
              <a:gd name="T31" fmla="*/ 18 h 29"/>
              <a:gd name="T32" fmla="*/ 6 w 12"/>
              <a:gd name="T33" fmla="*/ 19 h 29"/>
              <a:gd name="T34" fmla="*/ 10 w 12"/>
              <a:gd name="T35" fmla="*/ 20 h 29"/>
              <a:gd name="T36" fmla="*/ 10 w 12"/>
              <a:gd name="T37" fmla="*/ 21 h 29"/>
              <a:gd name="T38" fmla="*/ 4 w 12"/>
              <a:gd name="T39" fmla="*/ 21 h 29"/>
              <a:gd name="T40" fmla="*/ 9 w 12"/>
              <a:gd name="T41" fmla="*/ 23 h 29"/>
              <a:gd name="T42" fmla="*/ 7 w 12"/>
              <a:gd name="T43" fmla="*/ 24 h 29"/>
              <a:gd name="T44" fmla="*/ 2 w 12"/>
              <a:gd name="T45" fmla="*/ 29 h 29"/>
              <a:gd name="T46" fmla="*/ 0 w 12"/>
              <a:gd name="T47" fmla="*/ 28 h 29"/>
              <a:gd name="T48" fmla="*/ 2 w 12"/>
              <a:gd name="T49" fmla="*/ 24 h 29"/>
              <a:gd name="T50" fmla="*/ 0 w 12"/>
              <a:gd name="T51" fmla="*/ 19 h 29"/>
              <a:gd name="T52" fmla="*/ 0 w 12"/>
              <a:gd name="T53" fmla="*/ 19 h 29"/>
              <a:gd name="T54" fmla="*/ 3 w 12"/>
              <a:gd name="T55" fmla="*/ 19 h 29"/>
              <a:gd name="T56" fmla="*/ 2 w 12"/>
              <a:gd name="T57" fmla="*/ 10 h 29"/>
              <a:gd name="T58" fmla="*/ 6 w 12"/>
              <a:gd name="T5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29">
                <a:moveTo>
                  <a:pt x="6" y="0"/>
                </a:moveTo>
                <a:lnTo>
                  <a:pt x="6" y="0"/>
                </a:lnTo>
                <a:cubicBezTo>
                  <a:pt x="6" y="0"/>
                  <a:pt x="6" y="1"/>
                  <a:pt x="8" y="3"/>
                </a:cubicBezTo>
                <a:lnTo>
                  <a:pt x="5" y="9"/>
                </a:lnTo>
                <a:lnTo>
                  <a:pt x="9" y="4"/>
                </a:lnTo>
                <a:cubicBezTo>
                  <a:pt x="9" y="4"/>
                  <a:pt x="9" y="5"/>
                  <a:pt x="10" y="6"/>
                </a:cubicBezTo>
                <a:lnTo>
                  <a:pt x="6" y="12"/>
                </a:lnTo>
                <a:lnTo>
                  <a:pt x="11" y="7"/>
                </a:lnTo>
                <a:cubicBezTo>
                  <a:pt x="11" y="8"/>
                  <a:pt x="11" y="9"/>
                  <a:pt x="12" y="9"/>
                </a:cubicBezTo>
                <a:cubicBezTo>
                  <a:pt x="12" y="9"/>
                  <a:pt x="12" y="10"/>
                  <a:pt x="12" y="10"/>
                </a:cubicBezTo>
                <a:lnTo>
                  <a:pt x="7" y="14"/>
                </a:lnTo>
                <a:lnTo>
                  <a:pt x="12" y="12"/>
                </a:lnTo>
                <a:cubicBezTo>
                  <a:pt x="12" y="13"/>
                  <a:pt x="12" y="14"/>
                  <a:pt x="12" y="15"/>
                </a:cubicBezTo>
                <a:lnTo>
                  <a:pt x="7" y="17"/>
                </a:lnTo>
                <a:lnTo>
                  <a:pt x="12" y="16"/>
                </a:lnTo>
                <a:cubicBezTo>
                  <a:pt x="11" y="17"/>
                  <a:pt x="11" y="18"/>
                  <a:pt x="11" y="18"/>
                </a:cubicBezTo>
                <a:lnTo>
                  <a:pt x="6" y="19"/>
                </a:lnTo>
                <a:lnTo>
                  <a:pt x="10" y="20"/>
                </a:lnTo>
                <a:cubicBezTo>
                  <a:pt x="10" y="20"/>
                  <a:pt x="10" y="21"/>
                  <a:pt x="10" y="21"/>
                </a:cubicBezTo>
                <a:lnTo>
                  <a:pt x="4" y="21"/>
                </a:lnTo>
                <a:lnTo>
                  <a:pt x="9" y="23"/>
                </a:lnTo>
                <a:cubicBezTo>
                  <a:pt x="8" y="23"/>
                  <a:pt x="8" y="24"/>
                  <a:pt x="7" y="24"/>
                </a:cubicBezTo>
                <a:cubicBezTo>
                  <a:pt x="5" y="25"/>
                  <a:pt x="3" y="26"/>
                  <a:pt x="2" y="29"/>
                </a:cubicBezTo>
                <a:cubicBezTo>
                  <a:pt x="2" y="29"/>
                  <a:pt x="1" y="28"/>
                  <a:pt x="0" y="28"/>
                </a:cubicBezTo>
                <a:cubicBezTo>
                  <a:pt x="1" y="27"/>
                  <a:pt x="2" y="26"/>
                  <a:pt x="2" y="24"/>
                </a:cubicBezTo>
                <a:cubicBezTo>
                  <a:pt x="2" y="22"/>
                  <a:pt x="1" y="20"/>
                  <a:pt x="0" y="19"/>
                </a:cubicBezTo>
                <a:lnTo>
                  <a:pt x="0" y="19"/>
                </a:lnTo>
                <a:cubicBezTo>
                  <a:pt x="1" y="19"/>
                  <a:pt x="2" y="19"/>
                  <a:pt x="3" y="19"/>
                </a:cubicBezTo>
                <a:cubicBezTo>
                  <a:pt x="7" y="16"/>
                  <a:pt x="4" y="12"/>
                  <a:pt x="2" y="10"/>
                </a:cubicBezTo>
                <a:lnTo>
                  <a:pt x="6"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6" name="Freeform 1906"/>
          <p:cNvSpPr>
            <a:spLocks/>
          </p:cNvSpPr>
          <p:nvPr/>
        </p:nvSpPr>
        <p:spPr bwMode="auto">
          <a:xfrm>
            <a:off x="327026" y="490538"/>
            <a:ext cx="4763" cy="6350"/>
          </a:xfrm>
          <a:custGeom>
            <a:avLst/>
            <a:gdLst>
              <a:gd name="T0" fmla="*/ 5 w 8"/>
              <a:gd name="T1" fmla="*/ 8 h 8"/>
              <a:gd name="T2" fmla="*/ 5 w 8"/>
              <a:gd name="T3" fmla="*/ 8 h 8"/>
              <a:gd name="T4" fmla="*/ 4 w 8"/>
              <a:gd name="T5" fmla="*/ 2 h 8"/>
              <a:gd name="T6" fmla="*/ 8 w 8"/>
              <a:gd name="T7" fmla="*/ 6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5" y="8"/>
                </a:lnTo>
                <a:cubicBezTo>
                  <a:pt x="0" y="4"/>
                  <a:pt x="4" y="3"/>
                  <a:pt x="4" y="2"/>
                </a:cubicBezTo>
                <a:cubicBezTo>
                  <a:pt x="5" y="2"/>
                  <a:pt x="8" y="0"/>
                  <a:pt x="8" y="6"/>
                </a:cubicBezTo>
                <a:lnTo>
                  <a:pt x="5"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7" name="Freeform 1907"/>
          <p:cNvSpPr>
            <a:spLocks/>
          </p:cNvSpPr>
          <p:nvPr/>
        </p:nvSpPr>
        <p:spPr bwMode="auto">
          <a:xfrm>
            <a:off x="319088" y="504825"/>
            <a:ext cx="17463" cy="12700"/>
          </a:xfrm>
          <a:custGeom>
            <a:avLst/>
            <a:gdLst>
              <a:gd name="T0" fmla="*/ 0 w 24"/>
              <a:gd name="T1" fmla="*/ 0 h 18"/>
              <a:gd name="T2" fmla="*/ 0 w 24"/>
              <a:gd name="T3" fmla="*/ 0 h 18"/>
              <a:gd name="T4" fmla="*/ 9 w 24"/>
              <a:gd name="T5" fmla="*/ 4 h 18"/>
              <a:gd name="T6" fmla="*/ 15 w 24"/>
              <a:gd name="T7" fmla="*/ 11 h 18"/>
              <a:gd name="T8" fmla="*/ 17 w 24"/>
              <a:gd name="T9" fmla="*/ 8 h 18"/>
              <a:gd name="T10" fmla="*/ 17 w 24"/>
              <a:gd name="T11" fmla="*/ 9 h 18"/>
              <a:gd name="T12" fmla="*/ 20 w 24"/>
              <a:gd name="T13" fmla="*/ 13 h 18"/>
              <a:gd name="T14" fmla="*/ 24 w 24"/>
              <a:gd name="T15" fmla="*/ 15 h 18"/>
              <a:gd name="T16" fmla="*/ 23 w 24"/>
              <a:gd name="T17" fmla="*/ 17 h 18"/>
              <a:gd name="T18" fmla="*/ 17 w 24"/>
              <a:gd name="T19" fmla="*/ 18 h 18"/>
              <a:gd name="T20" fmla="*/ 14 w 24"/>
              <a:gd name="T21" fmla="*/ 18 h 18"/>
              <a:gd name="T22" fmla="*/ 16 w 24"/>
              <a:gd name="T23" fmla="*/ 13 h 18"/>
              <a:gd name="T24" fmla="*/ 13 w 24"/>
              <a:gd name="T25" fmla="*/ 17 h 18"/>
              <a:gd name="T26" fmla="*/ 11 w 24"/>
              <a:gd name="T27" fmla="*/ 17 h 18"/>
              <a:gd name="T28" fmla="*/ 13 w 24"/>
              <a:gd name="T29" fmla="*/ 13 h 18"/>
              <a:gd name="T30" fmla="*/ 10 w 24"/>
              <a:gd name="T31" fmla="*/ 16 h 18"/>
              <a:gd name="T32" fmla="*/ 8 w 24"/>
              <a:gd name="T33" fmla="*/ 15 h 18"/>
              <a:gd name="T34" fmla="*/ 11 w 24"/>
              <a:gd name="T35" fmla="*/ 12 h 18"/>
              <a:gd name="T36" fmla="*/ 6 w 24"/>
              <a:gd name="T37" fmla="*/ 15 h 18"/>
              <a:gd name="T38" fmla="*/ 4 w 24"/>
              <a:gd name="T39" fmla="*/ 13 h 18"/>
              <a:gd name="T40" fmla="*/ 9 w 24"/>
              <a:gd name="T41" fmla="*/ 11 h 18"/>
              <a:gd name="T42" fmla="*/ 3 w 24"/>
              <a:gd name="T43" fmla="*/ 11 h 18"/>
              <a:gd name="T44" fmla="*/ 2 w 24"/>
              <a:gd name="T45" fmla="*/ 11 h 18"/>
              <a:gd name="T46" fmla="*/ 2 w 24"/>
              <a:gd name="T47" fmla="*/ 9 h 18"/>
              <a:gd name="T48" fmla="*/ 8 w 24"/>
              <a:gd name="T49" fmla="*/ 9 h 18"/>
              <a:gd name="T50" fmla="*/ 1 w 24"/>
              <a:gd name="T51" fmla="*/ 7 h 18"/>
              <a:gd name="T52" fmla="*/ 0 w 24"/>
              <a:gd name="T53" fmla="*/ 5 h 18"/>
              <a:gd name="T54" fmla="*/ 7 w 24"/>
              <a:gd name="T55" fmla="*/ 6 h 18"/>
              <a:gd name="T56" fmla="*/ 0 w 24"/>
              <a:gd name="T57" fmla="*/ 3 h 18"/>
              <a:gd name="T58" fmla="*/ 0 w 24"/>
              <a:gd name="T5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18">
                <a:moveTo>
                  <a:pt x="0" y="0"/>
                </a:moveTo>
                <a:lnTo>
                  <a:pt x="0" y="0"/>
                </a:lnTo>
                <a:lnTo>
                  <a:pt x="9" y="4"/>
                </a:lnTo>
                <a:cubicBezTo>
                  <a:pt x="9" y="7"/>
                  <a:pt x="11" y="11"/>
                  <a:pt x="15" y="11"/>
                </a:cubicBezTo>
                <a:cubicBezTo>
                  <a:pt x="16" y="10"/>
                  <a:pt x="17" y="9"/>
                  <a:pt x="17" y="8"/>
                </a:cubicBezTo>
                <a:lnTo>
                  <a:pt x="17" y="9"/>
                </a:lnTo>
                <a:cubicBezTo>
                  <a:pt x="18" y="10"/>
                  <a:pt x="18" y="12"/>
                  <a:pt x="20" y="13"/>
                </a:cubicBezTo>
                <a:cubicBezTo>
                  <a:pt x="21" y="14"/>
                  <a:pt x="23" y="15"/>
                  <a:pt x="24" y="15"/>
                </a:cubicBezTo>
                <a:cubicBezTo>
                  <a:pt x="24" y="15"/>
                  <a:pt x="23" y="16"/>
                  <a:pt x="23" y="17"/>
                </a:cubicBezTo>
                <a:cubicBezTo>
                  <a:pt x="21" y="15"/>
                  <a:pt x="19" y="16"/>
                  <a:pt x="17" y="18"/>
                </a:cubicBezTo>
                <a:cubicBezTo>
                  <a:pt x="16" y="18"/>
                  <a:pt x="15" y="18"/>
                  <a:pt x="14" y="18"/>
                </a:cubicBezTo>
                <a:lnTo>
                  <a:pt x="16" y="13"/>
                </a:lnTo>
                <a:lnTo>
                  <a:pt x="13" y="17"/>
                </a:lnTo>
                <a:cubicBezTo>
                  <a:pt x="12" y="17"/>
                  <a:pt x="12" y="17"/>
                  <a:pt x="11" y="17"/>
                </a:cubicBezTo>
                <a:lnTo>
                  <a:pt x="13" y="13"/>
                </a:lnTo>
                <a:lnTo>
                  <a:pt x="10" y="16"/>
                </a:lnTo>
                <a:cubicBezTo>
                  <a:pt x="9" y="16"/>
                  <a:pt x="8" y="16"/>
                  <a:pt x="8" y="15"/>
                </a:cubicBezTo>
                <a:lnTo>
                  <a:pt x="11" y="12"/>
                </a:lnTo>
                <a:lnTo>
                  <a:pt x="6" y="15"/>
                </a:lnTo>
                <a:cubicBezTo>
                  <a:pt x="6" y="14"/>
                  <a:pt x="5" y="13"/>
                  <a:pt x="4" y="13"/>
                </a:cubicBezTo>
                <a:lnTo>
                  <a:pt x="9" y="11"/>
                </a:lnTo>
                <a:lnTo>
                  <a:pt x="3" y="11"/>
                </a:lnTo>
                <a:cubicBezTo>
                  <a:pt x="3" y="11"/>
                  <a:pt x="3" y="11"/>
                  <a:pt x="2" y="11"/>
                </a:cubicBezTo>
                <a:cubicBezTo>
                  <a:pt x="2" y="10"/>
                  <a:pt x="2" y="9"/>
                  <a:pt x="2" y="9"/>
                </a:cubicBezTo>
                <a:lnTo>
                  <a:pt x="8" y="9"/>
                </a:lnTo>
                <a:lnTo>
                  <a:pt x="1" y="7"/>
                </a:lnTo>
                <a:cubicBezTo>
                  <a:pt x="1" y="6"/>
                  <a:pt x="1" y="5"/>
                  <a:pt x="0" y="5"/>
                </a:cubicBezTo>
                <a:lnTo>
                  <a:pt x="7" y="6"/>
                </a:lnTo>
                <a:lnTo>
                  <a:pt x="0" y="3"/>
                </a:lnTo>
                <a:cubicBezTo>
                  <a:pt x="0" y="1"/>
                  <a:pt x="0"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8" name="Freeform 1908"/>
          <p:cNvSpPr>
            <a:spLocks/>
          </p:cNvSpPr>
          <p:nvPr/>
        </p:nvSpPr>
        <p:spPr bwMode="auto">
          <a:xfrm>
            <a:off x="327026" y="517525"/>
            <a:ext cx="7938" cy="4763"/>
          </a:xfrm>
          <a:custGeom>
            <a:avLst/>
            <a:gdLst>
              <a:gd name="T0" fmla="*/ 1 w 10"/>
              <a:gd name="T1" fmla="*/ 0 h 7"/>
              <a:gd name="T2" fmla="*/ 1 w 10"/>
              <a:gd name="T3" fmla="*/ 0 h 7"/>
              <a:gd name="T4" fmla="*/ 10 w 10"/>
              <a:gd name="T5" fmla="*/ 6 h 7"/>
              <a:gd name="T6" fmla="*/ 10 w 10"/>
              <a:gd name="T7" fmla="*/ 7 h 7"/>
              <a:gd name="T8" fmla="*/ 0 w 10"/>
              <a:gd name="T9" fmla="*/ 1 h 7"/>
              <a:gd name="T10" fmla="*/ 1 w 10"/>
              <a:gd name="T11" fmla="*/ 0 h 7"/>
            </a:gdLst>
            <a:ahLst/>
            <a:cxnLst>
              <a:cxn ang="0">
                <a:pos x="T0" y="T1"/>
              </a:cxn>
              <a:cxn ang="0">
                <a:pos x="T2" y="T3"/>
              </a:cxn>
              <a:cxn ang="0">
                <a:pos x="T4" y="T5"/>
              </a:cxn>
              <a:cxn ang="0">
                <a:pos x="T6" y="T7"/>
              </a:cxn>
              <a:cxn ang="0">
                <a:pos x="T8" y="T9"/>
              </a:cxn>
              <a:cxn ang="0">
                <a:pos x="T10" y="T11"/>
              </a:cxn>
            </a:cxnLst>
            <a:rect l="0" t="0" r="r" b="b"/>
            <a:pathLst>
              <a:path w="10" h="7">
                <a:moveTo>
                  <a:pt x="1" y="0"/>
                </a:moveTo>
                <a:lnTo>
                  <a:pt x="1" y="0"/>
                </a:lnTo>
                <a:lnTo>
                  <a:pt x="10" y="6"/>
                </a:lnTo>
                <a:lnTo>
                  <a:pt x="10" y="7"/>
                </a:lnTo>
                <a:lnTo>
                  <a:pt x="0"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9" name="Freeform 1909"/>
          <p:cNvSpPr>
            <a:spLocks/>
          </p:cNvSpPr>
          <p:nvPr/>
        </p:nvSpPr>
        <p:spPr bwMode="auto">
          <a:xfrm>
            <a:off x="344488" y="512763"/>
            <a:ext cx="4763" cy="3175"/>
          </a:xfrm>
          <a:custGeom>
            <a:avLst/>
            <a:gdLst>
              <a:gd name="T0" fmla="*/ 1 w 5"/>
              <a:gd name="T1" fmla="*/ 3 h 5"/>
              <a:gd name="T2" fmla="*/ 1 w 5"/>
              <a:gd name="T3" fmla="*/ 3 h 5"/>
              <a:gd name="T4" fmla="*/ 2 w 5"/>
              <a:gd name="T5" fmla="*/ 0 h 5"/>
              <a:gd name="T6" fmla="*/ 4 w 5"/>
              <a:gd name="T7" fmla="*/ 1 h 5"/>
              <a:gd name="T8" fmla="*/ 3 w 5"/>
              <a:gd name="T9" fmla="*/ 4 h 5"/>
              <a:gd name="T10" fmla="*/ 1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1" y="3"/>
                </a:moveTo>
                <a:lnTo>
                  <a:pt x="1" y="3"/>
                </a:lnTo>
                <a:cubicBezTo>
                  <a:pt x="0" y="2"/>
                  <a:pt x="1" y="1"/>
                  <a:pt x="2" y="0"/>
                </a:cubicBezTo>
                <a:cubicBezTo>
                  <a:pt x="3" y="0"/>
                  <a:pt x="4" y="0"/>
                  <a:pt x="4" y="1"/>
                </a:cubicBezTo>
                <a:cubicBezTo>
                  <a:pt x="5" y="3"/>
                  <a:pt x="4" y="4"/>
                  <a:pt x="3" y="4"/>
                </a:cubicBezTo>
                <a:cubicBezTo>
                  <a:pt x="2" y="5"/>
                  <a:pt x="1" y="4"/>
                  <a:pt x="1"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0" name="Freeform 1910"/>
          <p:cNvSpPr>
            <a:spLocks/>
          </p:cNvSpPr>
          <p:nvPr/>
        </p:nvSpPr>
        <p:spPr bwMode="auto">
          <a:xfrm>
            <a:off x="334963" y="514350"/>
            <a:ext cx="12700" cy="7938"/>
          </a:xfrm>
          <a:custGeom>
            <a:avLst/>
            <a:gdLst>
              <a:gd name="T0" fmla="*/ 9 w 19"/>
              <a:gd name="T1" fmla="*/ 0 h 13"/>
              <a:gd name="T2" fmla="*/ 9 w 19"/>
              <a:gd name="T3" fmla="*/ 0 h 13"/>
              <a:gd name="T4" fmla="*/ 11 w 19"/>
              <a:gd name="T5" fmla="*/ 1 h 13"/>
              <a:gd name="T6" fmla="*/ 19 w 19"/>
              <a:gd name="T7" fmla="*/ 4 h 13"/>
              <a:gd name="T8" fmla="*/ 15 w 19"/>
              <a:gd name="T9" fmla="*/ 7 h 13"/>
              <a:gd name="T10" fmla="*/ 8 w 19"/>
              <a:gd name="T11" fmla="*/ 4 h 13"/>
              <a:gd name="T12" fmla="*/ 5 w 19"/>
              <a:gd name="T13" fmla="*/ 11 h 13"/>
              <a:gd name="T14" fmla="*/ 0 w 19"/>
              <a:gd name="T15" fmla="*/ 12 h 13"/>
              <a:gd name="T16" fmla="*/ 3 w 19"/>
              <a:gd name="T17" fmla="*/ 5 h 13"/>
              <a:gd name="T18" fmla="*/ 4 w 19"/>
              <a:gd name="T19" fmla="*/ 2 h 13"/>
              <a:gd name="T20" fmla="*/ 5 w 19"/>
              <a:gd name="T21" fmla="*/ 2 h 13"/>
              <a:gd name="T22" fmla="*/ 6 w 19"/>
              <a:gd name="T23" fmla="*/ 2 h 13"/>
              <a:gd name="T24" fmla="*/ 7 w 19"/>
              <a:gd name="T25" fmla="*/ 3 h 13"/>
              <a:gd name="T26" fmla="*/ 7 w 19"/>
              <a:gd name="T27" fmla="*/ 2 h 13"/>
              <a:gd name="T28" fmla="*/ 8 w 19"/>
              <a:gd name="T29" fmla="*/ 0 h 13"/>
              <a:gd name="T30" fmla="*/ 9 w 19"/>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3">
                <a:moveTo>
                  <a:pt x="9" y="0"/>
                </a:moveTo>
                <a:lnTo>
                  <a:pt x="9" y="0"/>
                </a:lnTo>
                <a:lnTo>
                  <a:pt x="11" y="1"/>
                </a:lnTo>
                <a:cubicBezTo>
                  <a:pt x="11" y="1"/>
                  <a:pt x="14" y="6"/>
                  <a:pt x="19" y="4"/>
                </a:cubicBezTo>
                <a:cubicBezTo>
                  <a:pt x="19" y="5"/>
                  <a:pt x="17" y="7"/>
                  <a:pt x="15" y="7"/>
                </a:cubicBezTo>
                <a:cubicBezTo>
                  <a:pt x="11" y="7"/>
                  <a:pt x="8" y="4"/>
                  <a:pt x="8" y="4"/>
                </a:cubicBezTo>
                <a:cubicBezTo>
                  <a:pt x="8" y="4"/>
                  <a:pt x="8" y="8"/>
                  <a:pt x="5" y="11"/>
                </a:cubicBezTo>
                <a:cubicBezTo>
                  <a:pt x="4" y="13"/>
                  <a:pt x="1" y="13"/>
                  <a:pt x="0" y="12"/>
                </a:cubicBezTo>
                <a:cubicBezTo>
                  <a:pt x="5" y="10"/>
                  <a:pt x="3" y="5"/>
                  <a:pt x="3" y="5"/>
                </a:cubicBezTo>
                <a:lnTo>
                  <a:pt x="4" y="2"/>
                </a:lnTo>
                <a:cubicBezTo>
                  <a:pt x="4" y="2"/>
                  <a:pt x="4" y="2"/>
                  <a:pt x="5" y="2"/>
                </a:cubicBezTo>
                <a:cubicBezTo>
                  <a:pt x="5" y="2"/>
                  <a:pt x="6" y="2"/>
                  <a:pt x="6" y="2"/>
                </a:cubicBezTo>
                <a:lnTo>
                  <a:pt x="7" y="3"/>
                </a:lnTo>
                <a:lnTo>
                  <a:pt x="7" y="2"/>
                </a:lnTo>
                <a:cubicBezTo>
                  <a:pt x="7" y="1"/>
                  <a:pt x="8" y="1"/>
                  <a:pt x="8" y="0"/>
                </a:cubicBezTo>
                <a:cubicBezTo>
                  <a:pt x="8" y="0"/>
                  <a:pt x="8" y="0"/>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1" name="Freeform 1911"/>
          <p:cNvSpPr>
            <a:spLocks/>
          </p:cNvSpPr>
          <p:nvPr/>
        </p:nvSpPr>
        <p:spPr bwMode="auto">
          <a:xfrm>
            <a:off x="325438" y="496888"/>
            <a:ext cx="15875" cy="9525"/>
          </a:xfrm>
          <a:custGeom>
            <a:avLst/>
            <a:gdLst>
              <a:gd name="T0" fmla="*/ 9 w 21"/>
              <a:gd name="T1" fmla="*/ 13 h 13"/>
              <a:gd name="T2" fmla="*/ 9 w 21"/>
              <a:gd name="T3" fmla="*/ 13 h 13"/>
              <a:gd name="T4" fmla="*/ 9 w 21"/>
              <a:gd name="T5" fmla="*/ 10 h 13"/>
              <a:gd name="T6" fmla="*/ 4 w 21"/>
              <a:gd name="T7" fmla="*/ 9 h 13"/>
              <a:gd name="T8" fmla="*/ 0 w 21"/>
              <a:gd name="T9" fmla="*/ 11 h 13"/>
              <a:gd name="T10" fmla="*/ 2 w 21"/>
              <a:gd name="T11" fmla="*/ 8 h 13"/>
              <a:gd name="T12" fmla="*/ 2 w 21"/>
              <a:gd name="T13" fmla="*/ 7 h 13"/>
              <a:gd name="T14" fmla="*/ 7 w 21"/>
              <a:gd name="T15" fmla="*/ 5 h 13"/>
              <a:gd name="T16" fmla="*/ 6 w 21"/>
              <a:gd name="T17" fmla="*/ 6 h 13"/>
              <a:gd name="T18" fmla="*/ 11 w 21"/>
              <a:gd name="T19" fmla="*/ 8 h 13"/>
              <a:gd name="T20" fmla="*/ 14 w 21"/>
              <a:gd name="T21" fmla="*/ 3 h 13"/>
              <a:gd name="T22" fmla="*/ 12 w 21"/>
              <a:gd name="T23" fmla="*/ 2 h 13"/>
              <a:gd name="T24" fmla="*/ 16 w 21"/>
              <a:gd name="T25" fmla="*/ 0 h 13"/>
              <a:gd name="T26" fmla="*/ 18 w 21"/>
              <a:gd name="T27" fmla="*/ 1 h 13"/>
              <a:gd name="T28" fmla="*/ 21 w 21"/>
              <a:gd name="T29" fmla="*/ 2 h 13"/>
              <a:gd name="T30" fmla="*/ 17 w 21"/>
              <a:gd name="T31" fmla="*/ 3 h 13"/>
              <a:gd name="T32" fmla="*/ 15 w 21"/>
              <a:gd name="T33" fmla="*/ 8 h 13"/>
              <a:gd name="T34" fmla="*/ 16 w 21"/>
              <a:gd name="T35" fmla="*/ 10 h 13"/>
              <a:gd name="T36" fmla="*/ 9 w 21"/>
              <a:gd name="T3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3">
                <a:moveTo>
                  <a:pt x="9" y="13"/>
                </a:moveTo>
                <a:lnTo>
                  <a:pt x="9" y="13"/>
                </a:lnTo>
                <a:lnTo>
                  <a:pt x="9" y="10"/>
                </a:lnTo>
                <a:cubicBezTo>
                  <a:pt x="7" y="9"/>
                  <a:pt x="5" y="9"/>
                  <a:pt x="4" y="9"/>
                </a:cubicBezTo>
                <a:cubicBezTo>
                  <a:pt x="3" y="11"/>
                  <a:pt x="2" y="10"/>
                  <a:pt x="0" y="11"/>
                </a:cubicBezTo>
                <a:cubicBezTo>
                  <a:pt x="0" y="10"/>
                  <a:pt x="0" y="9"/>
                  <a:pt x="2" y="8"/>
                </a:cubicBezTo>
                <a:cubicBezTo>
                  <a:pt x="1" y="8"/>
                  <a:pt x="2" y="7"/>
                  <a:pt x="2" y="7"/>
                </a:cubicBezTo>
                <a:lnTo>
                  <a:pt x="7" y="5"/>
                </a:lnTo>
                <a:cubicBezTo>
                  <a:pt x="6" y="5"/>
                  <a:pt x="6" y="6"/>
                  <a:pt x="6" y="6"/>
                </a:cubicBezTo>
                <a:cubicBezTo>
                  <a:pt x="9" y="6"/>
                  <a:pt x="11" y="8"/>
                  <a:pt x="11" y="8"/>
                </a:cubicBezTo>
                <a:cubicBezTo>
                  <a:pt x="11" y="8"/>
                  <a:pt x="11" y="5"/>
                  <a:pt x="14" y="3"/>
                </a:cubicBezTo>
                <a:cubicBezTo>
                  <a:pt x="13" y="2"/>
                  <a:pt x="13" y="2"/>
                  <a:pt x="12" y="2"/>
                </a:cubicBezTo>
                <a:lnTo>
                  <a:pt x="16" y="0"/>
                </a:lnTo>
                <a:cubicBezTo>
                  <a:pt x="17" y="0"/>
                  <a:pt x="18" y="0"/>
                  <a:pt x="18" y="1"/>
                </a:cubicBezTo>
                <a:cubicBezTo>
                  <a:pt x="19" y="1"/>
                  <a:pt x="20" y="1"/>
                  <a:pt x="21" y="2"/>
                </a:cubicBezTo>
                <a:cubicBezTo>
                  <a:pt x="19" y="2"/>
                  <a:pt x="19" y="4"/>
                  <a:pt x="17" y="3"/>
                </a:cubicBezTo>
                <a:cubicBezTo>
                  <a:pt x="16" y="4"/>
                  <a:pt x="14" y="6"/>
                  <a:pt x="15" y="8"/>
                </a:cubicBezTo>
                <a:lnTo>
                  <a:pt x="16" y="10"/>
                </a:lnTo>
                <a:lnTo>
                  <a:pt x="9" y="1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2" name="Freeform 1912"/>
          <p:cNvSpPr>
            <a:spLocks/>
          </p:cNvSpPr>
          <p:nvPr/>
        </p:nvSpPr>
        <p:spPr bwMode="auto">
          <a:xfrm>
            <a:off x="331788" y="504825"/>
            <a:ext cx="9525" cy="9525"/>
          </a:xfrm>
          <a:custGeom>
            <a:avLst/>
            <a:gdLst>
              <a:gd name="T0" fmla="*/ 10 w 14"/>
              <a:gd name="T1" fmla="*/ 0 h 15"/>
              <a:gd name="T2" fmla="*/ 10 w 14"/>
              <a:gd name="T3" fmla="*/ 0 h 15"/>
              <a:gd name="T4" fmla="*/ 14 w 14"/>
              <a:gd name="T5" fmla="*/ 8 h 15"/>
              <a:gd name="T6" fmla="*/ 11 w 14"/>
              <a:gd name="T7" fmla="*/ 14 h 15"/>
              <a:gd name="T8" fmla="*/ 3 w 14"/>
              <a:gd name="T9" fmla="*/ 13 h 15"/>
              <a:gd name="T10" fmla="*/ 0 w 14"/>
              <a:gd name="T11" fmla="*/ 4 h 15"/>
              <a:gd name="T12" fmla="*/ 10 w 14"/>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10" y="0"/>
                </a:moveTo>
                <a:lnTo>
                  <a:pt x="10" y="0"/>
                </a:lnTo>
                <a:cubicBezTo>
                  <a:pt x="11" y="2"/>
                  <a:pt x="14" y="5"/>
                  <a:pt x="14" y="8"/>
                </a:cubicBezTo>
                <a:cubicBezTo>
                  <a:pt x="14" y="12"/>
                  <a:pt x="12" y="12"/>
                  <a:pt x="11" y="14"/>
                </a:cubicBezTo>
                <a:cubicBezTo>
                  <a:pt x="8" y="13"/>
                  <a:pt x="7" y="15"/>
                  <a:pt x="3" y="13"/>
                </a:cubicBezTo>
                <a:cubicBezTo>
                  <a:pt x="1" y="11"/>
                  <a:pt x="1" y="7"/>
                  <a:pt x="0" y="4"/>
                </a:cubicBezTo>
                <a:lnTo>
                  <a:pt x="1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3" name="Freeform 1913"/>
          <p:cNvSpPr>
            <a:spLocks/>
          </p:cNvSpPr>
          <p:nvPr/>
        </p:nvSpPr>
        <p:spPr bwMode="auto">
          <a:xfrm>
            <a:off x="325438" y="496888"/>
            <a:ext cx="4763" cy="4763"/>
          </a:xfrm>
          <a:custGeom>
            <a:avLst/>
            <a:gdLst>
              <a:gd name="T0" fmla="*/ 5 w 6"/>
              <a:gd name="T1" fmla="*/ 5 h 6"/>
              <a:gd name="T2" fmla="*/ 5 w 6"/>
              <a:gd name="T3" fmla="*/ 5 h 6"/>
              <a:gd name="T4" fmla="*/ 3 w 6"/>
              <a:gd name="T5" fmla="*/ 6 h 6"/>
              <a:gd name="T6" fmla="*/ 2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lnTo>
                  <a:pt x="5" y="5"/>
                </a:lnTo>
                <a:lnTo>
                  <a:pt x="3" y="6"/>
                </a:lnTo>
                <a:cubicBezTo>
                  <a:pt x="0" y="3"/>
                  <a:pt x="2" y="2"/>
                  <a:pt x="2" y="1"/>
                </a:cubicBezTo>
                <a:cubicBezTo>
                  <a:pt x="3" y="2"/>
                  <a:pt x="6" y="0"/>
                  <a:pt x="5"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4" name="Freeform 1914"/>
          <p:cNvSpPr>
            <a:spLocks/>
          </p:cNvSpPr>
          <p:nvPr/>
        </p:nvSpPr>
        <p:spPr bwMode="auto">
          <a:xfrm>
            <a:off x="333376" y="493713"/>
            <a:ext cx="3175" cy="4763"/>
          </a:xfrm>
          <a:custGeom>
            <a:avLst/>
            <a:gdLst>
              <a:gd name="T0" fmla="*/ 3 w 6"/>
              <a:gd name="T1" fmla="*/ 6 h 6"/>
              <a:gd name="T2" fmla="*/ 3 w 6"/>
              <a:gd name="T3" fmla="*/ 6 h 6"/>
              <a:gd name="T4" fmla="*/ 3 w 6"/>
              <a:gd name="T5" fmla="*/ 1 h 6"/>
              <a:gd name="T6" fmla="*/ 6 w 6"/>
              <a:gd name="T7" fmla="*/ 5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lnTo>
                  <a:pt x="3" y="6"/>
                </a:lnTo>
                <a:cubicBezTo>
                  <a:pt x="0" y="3"/>
                  <a:pt x="3" y="2"/>
                  <a:pt x="3" y="1"/>
                </a:cubicBezTo>
                <a:cubicBezTo>
                  <a:pt x="4" y="2"/>
                  <a:pt x="6" y="0"/>
                  <a:pt x="6" y="5"/>
                </a:cubicBezTo>
                <a:lnTo>
                  <a:pt x="3" y="6"/>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5" name="Freeform 1915"/>
          <p:cNvSpPr>
            <a:spLocks noEditPoints="1"/>
          </p:cNvSpPr>
          <p:nvPr/>
        </p:nvSpPr>
        <p:spPr bwMode="auto">
          <a:xfrm>
            <a:off x="484188" y="476250"/>
            <a:ext cx="82550" cy="87313"/>
          </a:xfrm>
          <a:custGeom>
            <a:avLst/>
            <a:gdLst>
              <a:gd name="T0" fmla="*/ 81 w 116"/>
              <a:gd name="T1" fmla="*/ 68 h 121"/>
              <a:gd name="T2" fmla="*/ 79 w 116"/>
              <a:gd name="T3" fmla="*/ 61 h 121"/>
              <a:gd name="T4" fmla="*/ 82 w 116"/>
              <a:gd name="T5" fmla="*/ 25 h 121"/>
              <a:gd name="T6" fmla="*/ 71 w 116"/>
              <a:gd name="T7" fmla="*/ 67 h 121"/>
              <a:gd name="T8" fmla="*/ 64 w 116"/>
              <a:gd name="T9" fmla="*/ 29 h 121"/>
              <a:gd name="T10" fmla="*/ 90 w 116"/>
              <a:gd name="T11" fmla="*/ 27 h 121"/>
              <a:gd name="T12" fmla="*/ 89 w 116"/>
              <a:gd name="T13" fmla="*/ 67 h 121"/>
              <a:gd name="T14" fmla="*/ 97 w 116"/>
              <a:gd name="T15" fmla="*/ 60 h 121"/>
              <a:gd name="T16" fmla="*/ 102 w 116"/>
              <a:gd name="T17" fmla="*/ 46 h 121"/>
              <a:gd name="T18" fmla="*/ 65 w 116"/>
              <a:gd name="T19" fmla="*/ 93 h 121"/>
              <a:gd name="T20" fmla="*/ 64 w 116"/>
              <a:gd name="T21" fmla="*/ 89 h 121"/>
              <a:gd name="T22" fmla="*/ 69 w 116"/>
              <a:gd name="T23" fmla="*/ 75 h 121"/>
              <a:gd name="T24" fmla="*/ 53 w 116"/>
              <a:gd name="T25" fmla="*/ 99 h 121"/>
              <a:gd name="T26" fmla="*/ 63 w 116"/>
              <a:gd name="T27" fmla="*/ 99 h 121"/>
              <a:gd name="T28" fmla="*/ 53 w 116"/>
              <a:gd name="T29" fmla="*/ 99 h 121"/>
              <a:gd name="T30" fmla="*/ 52 w 116"/>
              <a:gd name="T31" fmla="*/ 72 h 121"/>
              <a:gd name="T32" fmla="*/ 51 w 116"/>
              <a:gd name="T33" fmla="*/ 93 h 121"/>
              <a:gd name="T34" fmla="*/ 52 w 116"/>
              <a:gd name="T35" fmla="*/ 72 h 121"/>
              <a:gd name="T36" fmla="*/ 34 w 116"/>
              <a:gd name="T37" fmla="*/ 68 h 121"/>
              <a:gd name="T38" fmla="*/ 18 w 116"/>
              <a:gd name="T39" fmla="*/ 34 h 121"/>
              <a:gd name="T40" fmla="*/ 22 w 116"/>
              <a:gd name="T41" fmla="*/ 64 h 121"/>
              <a:gd name="T42" fmla="*/ 28 w 116"/>
              <a:gd name="T43" fmla="*/ 58 h 121"/>
              <a:gd name="T44" fmla="*/ 34 w 116"/>
              <a:gd name="T45" fmla="*/ 25 h 121"/>
              <a:gd name="T46" fmla="*/ 52 w 116"/>
              <a:gd name="T47" fmla="*/ 64 h 121"/>
              <a:gd name="T48" fmla="*/ 36 w 116"/>
              <a:gd name="T49" fmla="*/ 34 h 121"/>
              <a:gd name="T50" fmla="*/ 27 w 116"/>
              <a:gd name="T51" fmla="*/ 27 h 121"/>
              <a:gd name="T52" fmla="*/ 38 w 116"/>
              <a:gd name="T53" fmla="*/ 68 h 121"/>
              <a:gd name="T54" fmla="*/ 24 w 116"/>
              <a:gd name="T55" fmla="*/ 18 h 121"/>
              <a:gd name="T56" fmla="*/ 25 w 116"/>
              <a:gd name="T57" fmla="*/ 18 h 121"/>
              <a:gd name="T58" fmla="*/ 24 w 116"/>
              <a:gd name="T59" fmla="*/ 18 h 121"/>
              <a:gd name="T60" fmla="*/ 48 w 116"/>
              <a:gd name="T61" fmla="*/ 96 h 121"/>
              <a:gd name="T62" fmla="*/ 48 w 116"/>
              <a:gd name="T63" fmla="*/ 96 h 121"/>
              <a:gd name="T64" fmla="*/ 68 w 116"/>
              <a:gd name="T65" fmla="*/ 96 h 121"/>
              <a:gd name="T66" fmla="*/ 68 w 116"/>
              <a:gd name="T67" fmla="*/ 96 h 121"/>
              <a:gd name="T68" fmla="*/ 91 w 116"/>
              <a:gd name="T69" fmla="*/ 18 h 121"/>
              <a:gd name="T70" fmla="*/ 91 w 116"/>
              <a:gd name="T71" fmla="*/ 18 h 121"/>
              <a:gd name="T72" fmla="*/ 113 w 116"/>
              <a:gd name="T73" fmla="*/ 103 h 121"/>
              <a:gd name="T74" fmla="*/ 104 w 116"/>
              <a:gd name="T75" fmla="*/ 90 h 121"/>
              <a:gd name="T76" fmla="*/ 113 w 116"/>
              <a:gd name="T77" fmla="*/ 46 h 121"/>
              <a:gd name="T78" fmla="*/ 106 w 116"/>
              <a:gd name="T79" fmla="*/ 3 h 121"/>
              <a:gd name="T80" fmla="*/ 92 w 116"/>
              <a:gd name="T81" fmla="*/ 1 h 121"/>
              <a:gd name="T82" fmla="*/ 64 w 116"/>
              <a:gd name="T83" fmla="*/ 21 h 121"/>
              <a:gd name="T84" fmla="*/ 52 w 116"/>
              <a:gd name="T85" fmla="*/ 1 h 121"/>
              <a:gd name="T86" fmla="*/ 30 w 116"/>
              <a:gd name="T87" fmla="*/ 17 h 121"/>
              <a:gd name="T88" fmla="*/ 10 w 116"/>
              <a:gd name="T89" fmla="*/ 1 h 121"/>
              <a:gd name="T90" fmla="*/ 17 w 116"/>
              <a:gd name="T91" fmla="*/ 22 h 121"/>
              <a:gd name="T92" fmla="*/ 17 w 116"/>
              <a:gd name="T93" fmla="*/ 72 h 121"/>
              <a:gd name="T94" fmla="*/ 2 w 116"/>
              <a:gd name="T95" fmla="*/ 103 h 121"/>
              <a:gd name="T96" fmla="*/ 21 w 116"/>
              <a:gd name="T97" fmla="*/ 105 h 121"/>
              <a:gd name="T98" fmla="*/ 30 w 116"/>
              <a:gd name="T99" fmla="*/ 76 h 121"/>
              <a:gd name="T100" fmla="*/ 58 w 116"/>
              <a:gd name="T101" fmla="*/ 121 h 121"/>
              <a:gd name="T102" fmla="*/ 85 w 116"/>
              <a:gd name="T103" fmla="*/ 76 h 121"/>
              <a:gd name="T104" fmla="*/ 95 w 116"/>
              <a:gd name="T105" fmla="*/ 105 h 121"/>
              <a:gd name="T106" fmla="*/ 113 w 116"/>
              <a:gd name="T107" fmla="*/ 10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6" h="121">
                <a:moveTo>
                  <a:pt x="81" y="68"/>
                </a:moveTo>
                <a:lnTo>
                  <a:pt x="81" y="68"/>
                </a:lnTo>
                <a:cubicBezTo>
                  <a:pt x="80" y="68"/>
                  <a:pt x="79" y="68"/>
                  <a:pt x="78" y="68"/>
                </a:cubicBezTo>
                <a:cubicBezTo>
                  <a:pt x="78" y="66"/>
                  <a:pt x="79" y="63"/>
                  <a:pt x="79" y="61"/>
                </a:cubicBezTo>
                <a:cubicBezTo>
                  <a:pt x="81" y="49"/>
                  <a:pt x="85" y="35"/>
                  <a:pt x="88" y="27"/>
                </a:cubicBezTo>
                <a:lnTo>
                  <a:pt x="82" y="25"/>
                </a:lnTo>
                <a:cubicBezTo>
                  <a:pt x="81" y="28"/>
                  <a:pt x="80" y="31"/>
                  <a:pt x="79" y="34"/>
                </a:cubicBezTo>
                <a:cubicBezTo>
                  <a:pt x="76" y="45"/>
                  <a:pt x="73" y="56"/>
                  <a:pt x="71" y="67"/>
                </a:cubicBezTo>
                <a:cubicBezTo>
                  <a:pt x="66" y="66"/>
                  <a:pt x="64" y="64"/>
                  <a:pt x="64" y="64"/>
                </a:cubicBezTo>
                <a:lnTo>
                  <a:pt x="64" y="29"/>
                </a:lnTo>
                <a:cubicBezTo>
                  <a:pt x="64" y="29"/>
                  <a:pt x="68" y="25"/>
                  <a:pt x="81" y="25"/>
                </a:cubicBezTo>
                <a:cubicBezTo>
                  <a:pt x="84" y="25"/>
                  <a:pt x="87" y="26"/>
                  <a:pt x="90" y="27"/>
                </a:cubicBezTo>
                <a:cubicBezTo>
                  <a:pt x="89" y="34"/>
                  <a:pt x="88" y="45"/>
                  <a:pt x="88" y="58"/>
                </a:cubicBezTo>
                <a:cubicBezTo>
                  <a:pt x="88" y="61"/>
                  <a:pt x="88" y="64"/>
                  <a:pt x="89" y="67"/>
                </a:cubicBezTo>
                <a:lnTo>
                  <a:pt x="93" y="64"/>
                </a:lnTo>
                <a:lnTo>
                  <a:pt x="97" y="60"/>
                </a:lnTo>
                <a:cubicBezTo>
                  <a:pt x="97" y="53"/>
                  <a:pt x="97" y="44"/>
                  <a:pt x="97" y="34"/>
                </a:cubicBezTo>
                <a:cubicBezTo>
                  <a:pt x="100" y="37"/>
                  <a:pt x="102" y="42"/>
                  <a:pt x="102" y="46"/>
                </a:cubicBezTo>
                <a:cubicBezTo>
                  <a:pt x="102" y="57"/>
                  <a:pt x="94" y="68"/>
                  <a:pt x="81" y="68"/>
                </a:cubicBezTo>
                <a:close/>
                <a:moveTo>
                  <a:pt x="65" y="93"/>
                </a:moveTo>
                <a:lnTo>
                  <a:pt x="65" y="93"/>
                </a:lnTo>
                <a:cubicBezTo>
                  <a:pt x="64" y="91"/>
                  <a:pt x="64" y="90"/>
                  <a:pt x="64" y="89"/>
                </a:cubicBezTo>
                <a:lnTo>
                  <a:pt x="64" y="72"/>
                </a:lnTo>
                <a:cubicBezTo>
                  <a:pt x="64" y="72"/>
                  <a:pt x="65" y="74"/>
                  <a:pt x="69" y="75"/>
                </a:cubicBezTo>
                <a:cubicBezTo>
                  <a:pt x="68" y="81"/>
                  <a:pt x="66" y="87"/>
                  <a:pt x="65" y="93"/>
                </a:cubicBezTo>
                <a:close/>
                <a:moveTo>
                  <a:pt x="53" y="99"/>
                </a:moveTo>
                <a:lnTo>
                  <a:pt x="53" y="99"/>
                </a:lnTo>
                <a:lnTo>
                  <a:pt x="63" y="99"/>
                </a:lnTo>
                <a:cubicBezTo>
                  <a:pt x="61" y="104"/>
                  <a:pt x="60" y="107"/>
                  <a:pt x="58" y="109"/>
                </a:cubicBezTo>
                <a:cubicBezTo>
                  <a:pt x="56" y="107"/>
                  <a:pt x="54" y="104"/>
                  <a:pt x="53" y="99"/>
                </a:cubicBezTo>
                <a:close/>
                <a:moveTo>
                  <a:pt x="52" y="72"/>
                </a:moveTo>
                <a:lnTo>
                  <a:pt x="52" y="72"/>
                </a:lnTo>
                <a:lnTo>
                  <a:pt x="52" y="89"/>
                </a:lnTo>
                <a:cubicBezTo>
                  <a:pt x="52" y="90"/>
                  <a:pt x="51" y="91"/>
                  <a:pt x="51" y="93"/>
                </a:cubicBezTo>
                <a:cubicBezTo>
                  <a:pt x="49" y="87"/>
                  <a:pt x="48" y="81"/>
                  <a:pt x="46" y="75"/>
                </a:cubicBezTo>
                <a:cubicBezTo>
                  <a:pt x="50" y="74"/>
                  <a:pt x="52" y="72"/>
                  <a:pt x="52" y="72"/>
                </a:cubicBezTo>
                <a:close/>
                <a:moveTo>
                  <a:pt x="34" y="68"/>
                </a:moveTo>
                <a:lnTo>
                  <a:pt x="34" y="68"/>
                </a:lnTo>
                <a:cubicBezTo>
                  <a:pt x="21" y="68"/>
                  <a:pt x="13" y="57"/>
                  <a:pt x="13" y="46"/>
                </a:cubicBezTo>
                <a:cubicBezTo>
                  <a:pt x="13" y="42"/>
                  <a:pt x="15" y="37"/>
                  <a:pt x="18" y="34"/>
                </a:cubicBezTo>
                <a:cubicBezTo>
                  <a:pt x="19" y="44"/>
                  <a:pt x="19" y="53"/>
                  <a:pt x="18" y="60"/>
                </a:cubicBezTo>
                <a:lnTo>
                  <a:pt x="22" y="64"/>
                </a:lnTo>
                <a:lnTo>
                  <a:pt x="27" y="67"/>
                </a:lnTo>
                <a:cubicBezTo>
                  <a:pt x="27" y="64"/>
                  <a:pt x="28" y="61"/>
                  <a:pt x="28" y="58"/>
                </a:cubicBezTo>
                <a:cubicBezTo>
                  <a:pt x="28" y="45"/>
                  <a:pt x="27" y="34"/>
                  <a:pt x="26" y="27"/>
                </a:cubicBezTo>
                <a:cubicBezTo>
                  <a:pt x="28" y="26"/>
                  <a:pt x="31" y="25"/>
                  <a:pt x="34" y="25"/>
                </a:cubicBezTo>
                <a:cubicBezTo>
                  <a:pt x="48" y="25"/>
                  <a:pt x="52" y="29"/>
                  <a:pt x="52" y="29"/>
                </a:cubicBezTo>
                <a:lnTo>
                  <a:pt x="52" y="64"/>
                </a:lnTo>
                <a:cubicBezTo>
                  <a:pt x="52" y="64"/>
                  <a:pt x="50" y="66"/>
                  <a:pt x="44" y="67"/>
                </a:cubicBezTo>
                <a:cubicBezTo>
                  <a:pt x="42" y="56"/>
                  <a:pt x="40" y="45"/>
                  <a:pt x="36" y="34"/>
                </a:cubicBezTo>
                <a:cubicBezTo>
                  <a:pt x="35" y="31"/>
                  <a:pt x="34" y="28"/>
                  <a:pt x="33" y="25"/>
                </a:cubicBezTo>
                <a:lnTo>
                  <a:pt x="27" y="27"/>
                </a:lnTo>
                <a:cubicBezTo>
                  <a:pt x="30" y="35"/>
                  <a:pt x="35" y="49"/>
                  <a:pt x="36" y="61"/>
                </a:cubicBezTo>
                <a:cubicBezTo>
                  <a:pt x="37" y="63"/>
                  <a:pt x="37" y="66"/>
                  <a:pt x="38" y="68"/>
                </a:cubicBezTo>
                <a:cubicBezTo>
                  <a:pt x="37" y="68"/>
                  <a:pt x="36" y="68"/>
                  <a:pt x="34" y="68"/>
                </a:cubicBezTo>
                <a:close/>
                <a:moveTo>
                  <a:pt x="24" y="18"/>
                </a:moveTo>
                <a:lnTo>
                  <a:pt x="24" y="18"/>
                </a:lnTo>
                <a:cubicBezTo>
                  <a:pt x="24" y="18"/>
                  <a:pt x="24" y="18"/>
                  <a:pt x="25" y="18"/>
                </a:cubicBezTo>
                <a:cubicBezTo>
                  <a:pt x="25" y="18"/>
                  <a:pt x="25" y="18"/>
                  <a:pt x="25" y="18"/>
                </a:cubicBezTo>
                <a:cubicBezTo>
                  <a:pt x="24" y="18"/>
                  <a:pt x="24" y="18"/>
                  <a:pt x="24" y="18"/>
                </a:cubicBezTo>
                <a:close/>
                <a:moveTo>
                  <a:pt x="48" y="96"/>
                </a:moveTo>
                <a:lnTo>
                  <a:pt x="48" y="96"/>
                </a:lnTo>
                <a:cubicBezTo>
                  <a:pt x="48" y="96"/>
                  <a:pt x="48" y="96"/>
                  <a:pt x="48" y="96"/>
                </a:cubicBezTo>
                <a:cubicBezTo>
                  <a:pt x="48" y="96"/>
                  <a:pt x="48" y="96"/>
                  <a:pt x="48" y="96"/>
                </a:cubicBezTo>
                <a:close/>
                <a:moveTo>
                  <a:pt x="68" y="96"/>
                </a:moveTo>
                <a:lnTo>
                  <a:pt x="68" y="96"/>
                </a:lnTo>
                <a:cubicBezTo>
                  <a:pt x="68" y="96"/>
                  <a:pt x="68" y="96"/>
                  <a:pt x="68" y="96"/>
                </a:cubicBezTo>
                <a:cubicBezTo>
                  <a:pt x="68" y="96"/>
                  <a:pt x="68" y="96"/>
                  <a:pt x="68" y="96"/>
                </a:cubicBezTo>
                <a:close/>
                <a:moveTo>
                  <a:pt x="91" y="18"/>
                </a:moveTo>
                <a:lnTo>
                  <a:pt x="91" y="18"/>
                </a:lnTo>
                <a:cubicBezTo>
                  <a:pt x="91" y="18"/>
                  <a:pt x="91" y="18"/>
                  <a:pt x="91" y="18"/>
                </a:cubicBezTo>
                <a:cubicBezTo>
                  <a:pt x="91" y="18"/>
                  <a:pt x="91" y="18"/>
                  <a:pt x="91" y="18"/>
                </a:cubicBezTo>
                <a:cubicBezTo>
                  <a:pt x="91" y="18"/>
                  <a:pt x="91" y="18"/>
                  <a:pt x="91" y="18"/>
                </a:cubicBezTo>
                <a:close/>
                <a:moveTo>
                  <a:pt x="113" y="103"/>
                </a:moveTo>
                <a:lnTo>
                  <a:pt x="113" y="103"/>
                </a:lnTo>
                <a:cubicBezTo>
                  <a:pt x="111" y="102"/>
                  <a:pt x="106" y="98"/>
                  <a:pt x="104" y="90"/>
                </a:cubicBezTo>
                <a:cubicBezTo>
                  <a:pt x="103" y="86"/>
                  <a:pt x="101" y="81"/>
                  <a:pt x="99" y="72"/>
                </a:cubicBezTo>
                <a:cubicBezTo>
                  <a:pt x="108" y="66"/>
                  <a:pt x="113" y="56"/>
                  <a:pt x="113" y="46"/>
                </a:cubicBezTo>
                <a:cubicBezTo>
                  <a:pt x="113" y="37"/>
                  <a:pt x="107" y="27"/>
                  <a:pt x="98" y="22"/>
                </a:cubicBezTo>
                <a:cubicBezTo>
                  <a:pt x="100" y="11"/>
                  <a:pt x="102" y="7"/>
                  <a:pt x="106" y="3"/>
                </a:cubicBezTo>
                <a:cubicBezTo>
                  <a:pt x="109" y="0"/>
                  <a:pt x="107" y="1"/>
                  <a:pt x="105" y="1"/>
                </a:cubicBezTo>
                <a:lnTo>
                  <a:pt x="92" y="1"/>
                </a:lnTo>
                <a:cubicBezTo>
                  <a:pt x="92" y="1"/>
                  <a:pt x="89" y="8"/>
                  <a:pt x="85" y="17"/>
                </a:cubicBezTo>
                <a:cubicBezTo>
                  <a:pt x="68" y="17"/>
                  <a:pt x="64" y="21"/>
                  <a:pt x="64" y="21"/>
                </a:cubicBezTo>
                <a:lnTo>
                  <a:pt x="64" y="1"/>
                </a:lnTo>
                <a:lnTo>
                  <a:pt x="52" y="1"/>
                </a:lnTo>
                <a:lnTo>
                  <a:pt x="52" y="21"/>
                </a:lnTo>
                <a:cubicBezTo>
                  <a:pt x="52" y="21"/>
                  <a:pt x="48" y="17"/>
                  <a:pt x="30" y="17"/>
                </a:cubicBezTo>
                <a:cubicBezTo>
                  <a:pt x="27" y="8"/>
                  <a:pt x="23" y="1"/>
                  <a:pt x="23" y="1"/>
                </a:cubicBezTo>
                <a:lnTo>
                  <a:pt x="10" y="1"/>
                </a:lnTo>
                <a:cubicBezTo>
                  <a:pt x="8" y="1"/>
                  <a:pt x="7" y="0"/>
                  <a:pt x="10" y="3"/>
                </a:cubicBezTo>
                <a:cubicBezTo>
                  <a:pt x="14" y="7"/>
                  <a:pt x="16" y="11"/>
                  <a:pt x="17" y="22"/>
                </a:cubicBezTo>
                <a:cubicBezTo>
                  <a:pt x="9" y="27"/>
                  <a:pt x="2" y="37"/>
                  <a:pt x="2" y="46"/>
                </a:cubicBezTo>
                <a:cubicBezTo>
                  <a:pt x="2" y="56"/>
                  <a:pt x="8" y="66"/>
                  <a:pt x="17" y="72"/>
                </a:cubicBezTo>
                <a:cubicBezTo>
                  <a:pt x="15" y="81"/>
                  <a:pt x="13" y="86"/>
                  <a:pt x="12" y="90"/>
                </a:cubicBezTo>
                <a:cubicBezTo>
                  <a:pt x="9" y="98"/>
                  <a:pt x="5" y="102"/>
                  <a:pt x="2" y="103"/>
                </a:cubicBezTo>
                <a:cubicBezTo>
                  <a:pt x="0" y="104"/>
                  <a:pt x="0" y="105"/>
                  <a:pt x="2" y="105"/>
                </a:cubicBezTo>
                <a:lnTo>
                  <a:pt x="21" y="105"/>
                </a:lnTo>
                <a:cubicBezTo>
                  <a:pt x="21" y="105"/>
                  <a:pt x="24" y="90"/>
                  <a:pt x="26" y="76"/>
                </a:cubicBezTo>
                <a:cubicBezTo>
                  <a:pt x="27" y="76"/>
                  <a:pt x="29" y="76"/>
                  <a:pt x="30" y="76"/>
                </a:cubicBezTo>
                <a:cubicBezTo>
                  <a:pt x="34" y="76"/>
                  <a:pt x="37" y="76"/>
                  <a:pt x="40" y="76"/>
                </a:cubicBezTo>
                <a:cubicBezTo>
                  <a:pt x="44" y="94"/>
                  <a:pt x="51" y="115"/>
                  <a:pt x="58" y="121"/>
                </a:cubicBezTo>
                <a:cubicBezTo>
                  <a:pt x="64" y="115"/>
                  <a:pt x="71" y="94"/>
                  <a:pt x="76" y="76"/>
                </a:cubicBezTo>
                <a:cubicBezTo>
                  <a:pt x="78" y="76"/>
                  <a:pt x="81" y="76"/>
                  <a:pt x="85" y="76"/>
                </a:cubicBezTo>
                <a:cubicBezTo>
                  <a:pt x="87" y="76"/>
                  <a:pt x="88" y="76"/>
                  <a:pt x="90" y="76"/>
                </a:cubicBezTo>
                <a:cubicBezTo>
                  <a:pt x="91" y="90"/>
                  <a:pt x="95" y="105"/>
                  <a:pt x="95" y="105"/>
                </a:cubicBezTo>
                <a:lnTo>
                  <a:pt x="114" y="105"/>
                </a:lnTo>
                <a:cubicBezTo>
                  <a:pt x="116" y="105"/>
                  <a:pt x="115" y="104"/>
                  <a:pt x="113" y="10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6" name="Freeform 1916"/>
          <p:cNvSpPr>
            <a:spLocks noEditPoints="1"/>
          </p:cNvSpPr>
          <p:nvPr/>
        </p:nvSpPr>
        <p:spPr bwMode="auto">
          <a:xfrm>
            <a:off x="484188" y="476250"/>
            <a:ext cx="82550" cy="87313"/>
          </a:xfrm>
          <a:custGeom>
            <a:avLst/>
            <a:gdLst>
              <a:gd name="T0" fmla="*/ 81 w 116"/>
              <a:gd name="T1" fmla="*/ 68 h 121"/>
              <a:gd name="T2" fmla="*/ 79 w 116"/>
              <a:gd name="T3" fmla="*/ 61 h 121"/>
              <a:gd name="T4" fmla="*/ 82 w 116"/>
              <a:gd name="T5" fmla="*/ 25 h 121"/>
              <a:gd name="T6" fmla="*/ 71 w 116"/>
              <a:gd name="T7" fmla="*/ 67 h 121"/>
              <a:gd name="T8" fmla="*/ 64 w 116"/>
              <a:gd name="T9" fmla="*/ 29 h 121"/>
              <a:gd name="T10" fmla="*/ 90 w 116"/>
              <a:gd name="T11" fmla="*/ 27 h 121"/>
              <a:gd name="T12" fmla="*/ 89 w 116"/>
              <a:gd name="T13" fmla="*/ 67 h 121"/>
              <a:gd name="T14" fmla="*/ 97 w 116"/>
              <a:gd name="T15" fmla="*/ 60 h 121"/>
              <a:gd name="T16" fmla="*/ 102 w 116"/>
              <a:gd name="T17" fmla="*/ 46 h 121"/>
              <a:gd name="T18" fmla="*/ 81 w 116"/>
              <a:gd name="T19" fmla="*/ 68 h 121"/>
              <a:gd name="T20" fmla="*/ 65 w 116"/>
              <a:gd name="T21" fmla="*/ 93 h 121"/>
              <a:gd name="T22" fmla="*/ 64 w 116"/>
              <a:gd name="T23" fmla="*/ 72 h 121"/>
              <a:gd name="T24" fmla="*/ 65 w 116"/>
              <a:gd name="T25" fmla="*/ 93 h 121"/>
              <a:gd name="T26" fmla="*/ 53 w 116"/>
              <a:gd name="T27" fmla="*/ 99 h 121"/>
              <a:gd name="T28" fmla="*/ 63 w 116"/>
              <a:gd name="T29" fmla="*/ 99 h 121"/>
              <a:gd name="T30" fmla="*/ 53 w 116"/>
              <a:gd name="T31" fmla="*/ 99 h 121"/>
              <a:gd name="T32" fmla="*/ 52 w 116"/>
              <a:gd name="T33" fmla="*/ 72 h 121"/>
              <a:gd name="T34" fmla="*/ 52 w 116"/>
              <a:gd name="T35" fmla="*/ 89 h 121"/>
              <a:gd name="T36" fmla="*/ 46 w 116"/>
              <a:gd name="T37" fmla="*/ 75 h 121"/>
              <a:gd name="T38" fmla="*/ 52 w 116"/>
              <a:gd name="T39" fmla="*/ 72 h 121"/>
              <a:gd name="T40" fmla="*/ 34 w 116"/>
              <a:gd name="T41" fmla="*/ 68 h 121"/>
              <a:gd name="T42" fmla="*/ 18 w 116"/>
              <a:gd name="T43" fmla="*/ 34 h 121"/>
              <a:gd name="T44" fmla="*/ 22 w 116"/>
              <a:gd name="T45" fmla="*/ 64 h 121"/>
              <a:gd name="T46" fmla="*/ 28 w 116"/>
              <a:gd name="T47" fmla="*/ 58 h 121"/>
              <a:gd name="T48" fmla="*/ 34 w 116"/>
              <a:gd name="T49" fmla="*/ 25 h 121"/>
              <a:gd name="T50" fmla="*/ 52 w 116"/>
              <a:gd name="T51" fmla="*/ 64 h 121"/>
              <a:gd name="T52" fmla="*/ 36 w 116"/>
              <a:gd name="T53" fmla="*/ 34 h 121"/>
              <a:gd name="T54" fmla="*/ 27 w 116"/>
              <a:gd name="T55" fmla="*/ 27 h 121"/>
              <a:gd name="T56" fmla="*/ 38 w 116"/>
              <a:gd name="T57" fmla="*/ 68 h 121"/>
              <a:gd name="T58" fmla="*/ 34 w 116"/>
              <a:gd name="T59" fmla="*/ 68 h 121"/>
              <a:gd name="T60" fmla="*/ 24 w 116"/>
              <a:gd name="T61" fmla="*/ 18 h 121"/>
              <a:gd name="T62" fmla="*/ 25 w 116"/>
              <a:gd name="T63" fmla="*/ 18 h 121"/>
              <a:gd name="T64" fmla="*/ 24 w 116"/>
              <a:gd name="T65" fmla="*/ 18 h 121"/>
              <a:gd name="T66" fmla="*/ 48 w 116"/>
              <a:gd name="T67" fmla="*/ 96 h 121"/>
              <a:gd name="T68" fmla="*/ 48 w 116"/>
              <a:gd name="T69" fmla="*/ 96 h 121"/>
              <a:gd name="T70" fmla="*/ 68 w 116"/>
              <a:gd name="T71" fmla="*/ 96 h 121"/>
              <a:gd name="T72" fmla="*/ 68 w 116"/>
              <a:gd name="T73" fmla="*/ 96 h 121"/>
              <a:gd name="T74" fmla="*/ 68 w 116"/>
              <a:gd name="T75" fmla="*/ 96 h 121"/>
              <a:gd name="T76" fmla="*/ 91 w 116"/>
              <a:gd name="T77" fmla="*/ 18 h 121"/>
              <a:gd name="T78" fmla="*/ 91 w 116"/>
              <a:gd name="T79" fmla="*/ 18 h 121"/>
              <a:gd name="T80" fmla="*/ 91 w 116"/>
              <a:gd name="T81" fmla="*/ 18 h 121"/>
              <a:gd name="T82" fmla="*/ 113 w 116"/>
              <a:gd name="T83" fmla="*/ 103 h 121"/>
              <a:gd name="T84" fmla="*/ 99 w 116"/>
              <a:gd name="T85" fmla="*/ 72 h 121"/>
              <a:gd name="T86" fmla="*/ 98 w 116"/>
              <a:gd name="T87" fmla="*/ 22 h 121"/>
              <a:gd name="T88" fmla="*/ 105 w 116"/>
              <a:gd name="T89" fmla="*/ 1 h 121"/>
              <a:gd name="T90" fmla="*/ 85 w 116"/>
              <a:gd name="T91" fmla="*/ 17 h 121"/>
              <a:gd name="T92" fmla="*/ 64 w 116"/>
              <a:gd name="T93" fmla="*/ 1 h 121"/>
              <a:gd name="T94" fmla="*/ 52 w 116"/>
              <a:gd name="T95" fmla="*/ 21 h 121"/>
              <a:gd name="T96" fmla="*/ 23 w 116"/>
              <a:gd name="T97" fmla="*/ 1 h 121"/>
              <a:gd name="T98" fmla="*/ 10 w 116"/>
              <a:gd name="T99" fmla="*/ 3 h 121"/>
              <a:gd name="T100" fmla="*/ 2 w 116"/>
              <a:gd name="T101" fmla="*/ 46 h 121"/>
              <a:gd name="T102" fmla="*/ 12 w 116"/>
              <a:gd name="T103" fmla="*/ 90 h 121"/>
              <a:gd name="T104" fmla="*/ 2 w 116"/>
              <a:gd name="T105" fmla="*/ 105 h 121"/>
              <a:gd name="T106" fmla="*/ 26 w 116"/>
              <a:gd name="T107" fmla="*/ 76 h 121"/>
              <a:gd name="T108" fmla="*/ 40 w 116"/>
              <a:gd name="T109" fmla="*/ 76 h 121"/>
              <a:gd name="T110" fmla="*/ 76 w 116"/>
              <a:gd name="T111" fmla="*/ 76 h 121"/>
              <a:gd name="T112" fmla="*/ 90 w 116"/>
              <a:gd name="T113" fmla="*/ 76 h 121"/>
              <a:gd name="T114" fmla="*/ 114 w 116"/>
              <a:gd name="T115" fmla="*/ 105 h 121"/>
              <a:gd name="T116" fmla="*/ 113 w 116"/>
              <a:gd name="T117" fmla="*/ 10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 h="121">
                <a:moveTo>
                  <a:pt x="81" y="68"/>
                </a:moveTo>
                <a:lnTo>
                  <a:pt x="81" y="68"/>
                </a:lnTo>
                <a:cubicBezTo>
                  <a:pt x="80" y="68"/>
                  <a:pt x="79" y="68"/>
                  <a:pt x="78" y="68"/>
                </a:cubicBezTo>
                <a:cubicBezTo>
                  <a:pt x="78" y="66"/>
                  <a:pt x="79" y="63"/>
                  <a:pt x="79" y="61"/>
                </a:cubicBezTo>
                <a:cubicBezTo>
                  <a:pt x="81" y="49"/>
                  <a:pt x="85" y="35"/>
                  <a:pt x="88" y="27"/>
                </a:cubicBezTo>
                <a:lnTo>
                  <a:pt x="82" y="25"/>
                </a:lnTo>
                <a:cubicBezTo>
                  <a:pt x="81" y="28"/>
                  <a:pt x="80" y="31"/>
                  <a:pt x="79" y="34"/>
                </a:cubicBezTo>
                <a:cubicBezTo>
                  <a:pt x="76" y="45"/>
                  <a:pt x="73" y="56"/>
                  <a:pt x="71" y="67"/>
                </a:cubicBezTo>
                <a:cubicBezTo>
                  <a:pt x="66" y="66"/>
                  <a:pt x="64" y="64"/>
                  <a:pt x="64" y="64"/>
                </a:cubicBezTo>
                <a:lnTo>
                  <a:pt x="64" y="29"/>
                </a:lnTo>
                <a:cubicBezTo>
                  <a:pt x="64" y="29"/>
                  <a:pt x="68" y="25"/>
                  <a:pt x="81" y="25"/>
                </a:cubicBezTo>
                <a:cubicBezTo>
                  <a:pt x="84" y="25"/>
                  <a:pt x="87" y="26"/>
                  <a:pt x="90" y="27"/>
                </a:cubicBezTo>
                <a:cubicBezTo>
                  <a:pt x="89" y="34"/>
                  <a:pt x="88" y="45"/>
                  <a:pt x="88" y="58"/>
                </a:cubicBezTo>
                <a:cubicBezTo>
                  <a:pt x="88" y="61"/>
                  <a:pt x="88" y="64"/>
                  <a:pt x="89" y="67"/>
                </a:cubicBezTo>
                <a:lnTo>
                  <a:pt x="93" y="64"/>
                </a:lnTo>
                <a:lnTo>
                  <a:pt x="97" y="60"/>
                </a:lnTo>
                <a:cubicBezTo>
                  <a:pt x="97" y="53"/>
                  <a:pt x="97" y="44"/>
                  <a:pt x="97" y="34"/>
                </a:cubicBezTo>
                <a:cubicBezTo>
                  <a:pt x="100" y="37"/>
                  <a:pt x="102" y="42"/>
                  <a:pt x="102" y="46"/>
                </a:cubicBezTo>
                <a:cubicBezTo>
                  <a:pt x="102" y="57"/>
                  <a:pt x="94" y="68"/>
                  <a:pt x="81" y="68"/>
                </a:cubicBezTo>
                <a:lnTo>
                  <a:pt x="81" y="68"/>
                </a:lnTo>
                <a:close/>
                <a:moveTo>
                  <a:pt x="65" y="93"/>
                </a:moveTo>
                <a:lnTo>
                  <a:pt x="65" y="93"/>
                </a:lnTo>
                <a:cubicBezTo>
                  <a:pt x="64" y="91"/>
                  <a:pt x="64" y="90"/>
                  <a:pt x="64" y="89"/>
                </a:cubicBezTo>
                <a:lnTo>
                  <a:pt x="64" y="72"/>
                </a:lnTo>
                <a:cubicBezTo>
                  <a:pt x="64" y="72"/>
                  <a:pt x="65" y="74"/>
                  <a:pt x="69" y="75"/>
                </a:cubicBezTo>
                <a:cubicBezTo>
                  <a:pt x="68" y="81"/>
                  <a:pt x="66" y="87"/>
                  <a:pt x="65" y="93"/>
                </a:cubicBezTo>
                <a:lnTo>
                  <a:pt x="65" y="93"/>
                </a:lnTo>
                <a:close/>
                <a:moveTo>
                  <a:pt x="53" y="99"/>
                </a:moveTo>
                <a:lnTo>
                  <a:pt x="53" y="99"/>
                </a:lnTo>
                <a:lnTo>
                  <a:pt x="63" y="99"/>
                </a:lnTo>
                <a:cubicBezTo>
                  <a:pt x="61" y="104"/>
                  <a:pt x="60" y="107"/>
                  <a:pt x="58" y="109"/>
                </a:cubicBezTo>
                <a:cubicBezTo>
                  <a:pt x="56" y="107"/>
                  <a:pt x="54" y="104"/>
                  <a:pt x="53" y="99"/>
                </a:cubicBezTo>
                <a:lnTo>
                  <a:pt x="53" y="99"/>
                </a:lnTo>
                <a:close/>
                <a:moveTo>
                  <a:pt x="52" y="72"/>
                </a:moveTo>
                <a:lnTo>
                  <a:pt x="52" y="72"/>
                </a:lnTo>
                <a:lnTo>
                  <a:pt x="52" y="89"/>
                </a:lnTo>
                <a:cubicBezTo>
                  <a:pt x="52" y="90"/>
                  <a:pt x="51" y="91"/>
                  <a:pt x="51" y="93"/>
                </a:cubicBezTo>
                <a:cubicBezTo>
                  <a:pt x="49" y="87"/>
                  <a:pt x="48" y="81"/>
                  <a:pt x="46" y="75"/>
                </a:cubicBezTo>
                <a:cubicBezTo>
                  <a:pt x="50" y="74"/>
                  <a:pt x="52" y="72"/>
                  <a:pt x="52" y="72"/>
                </a:cubicBezTo>
                <a:lnTo>
                  <a:pt x="52" y="72"/>
                </a:lnTo>
                <a:close/>
                <a:moveTo>
                  <a:pt x="34" y="68"/>
                </a:moveTo>
                <a:lnTo>
                  <a:pt x="34" y="68"/>
                </a:lnTo>
                <a:cubicBezTo>
                  <a:pt x="21" y="68"/>
                  <a:pt x="13" y="57"/>
                  <a:pt x="13" y="46"/>
                </a:cubicBezTo>
                <a:cubicBezTo>
                  <a:pt x="13" y="42"/>
                  <a:pt x="15" y="37"/>
                  <a:pt x="18" y="34"/>
                </a:cubicBezTo>
                <a:cubicBezTo>
                  <a:pt x="19" y="44"/>
                  <a:pt x="19" y="53"/>
                  <a:pt x="18" y="60"/>
                </a:cubicBezTo>
                <a:lnTo>
                  <a:pt x="22" y="64"/>
                </a:lnTo>
                <a:lnTo>
                  <a:pt x="27" y="67"/>
                </a:lnTo>
                <a:cubicBezTo>
                  <a:pt x="27" y="64"/>
                  <a:pt x="28" y="61"/>
                  <a:pt x="28" y="58"/>
                </a:cubicBezTo>
                <a:cubicBezTo>
                  <a:pt x="28" y="45"/>
                  <a:pt x="27" y="34"/>
                  <a:pt x="26" y="27"/>
                </a:cubicBezTo>
                <a:cubicBezTo>
                  <a:pt x="28" y="26"/>
                  <a:pt x="31" y="25"/>
                  <a:pt x="34" y="25"/>
                </a:cubicBezTo>
                <a:cubicBezTo>
                  <a:pt x="48" y="25"/>
                  <a:pt x="52" y="29"/>
                  <a:pt x="52" y="29"/>
                </a:cubicBezTo>
                <a:lnTo>
                  <a:pt x="52" y="64"/>
                </a:lnTo>
                <a:cubicBezTo>
                  <a:pt x="52" y="64"/>
                  <a:pt x="50" y="66"/>
                  <a:pt x="44" y="67"/>
                </a:cubicBezTo>
                <a:cubicBezTo>
                  <a:pt x="42" y="56"/>
                  <a:pt x="40" y="45"/>
                  <a:pt x="36" y="34"/>
                </a:cubicBezTo>
                <a:cubicBezTo>
                  <a:pt x="35" y="31"/>
                  <a:pt x="34" y="28"/>
                  <a:pt x="33" y="25"/>
                </a:cubicBezTo>
                <a:lnTo>
                  <a:pt x="27" y="27"/>
                </a:lnTo>
                <a:cubicBezTo>
                  <a:pt x="30" y="35"/>
                  <a:pt x="35" y="49"/>
                  <a:pt x="36" y="61"/>
                </a:cubicBezTo>
                <a:cubicBezTo>
                  <a:pt x="37" y="63"/>
                  <a:pt x="37" y="66"/>
                  <a:pt x="38" y="68"/>
                </a:cubicBezTo>
                <a:cubicBezTo>
                  <a:pt x="37" y="68"/>
                  <a:pt x="36" y="68"/>
                  <a:pt x="34" y="68"/>
                </a:cubicBezTo>
                <a:lnTo>
                  <a:pt x="34" y="68"/>
                </a:lnTo>
                <a:close/>
                <a:moveTo>
                  <a:pt x="24" y="18"/>
                </a:moveTo>
                <a:lnTo>
                  <a:pt x="24" y="18"/>
                </a:lnTo>
                <a:cubicBezTo>
                  <a:pt x="24" y="18"/>
                  <a:pt x="24" y="18"/>
                  <a:pt x="25" y="18"/>
                </a:cubicBezTo>
                <a:cubicBezTo>
                  <a:pt x="25" y="18"/>
                  <a:pt x="25" y="18"/>
                  <a:pt x="25" y="18"/>
                </a:cubicBezTo>
                <a:cubicBezTo>
                  <a:pt x="24" y="18"/>
                  <a:pt x="24" y="18"/>
                  <a:pt x="24" y="18"/>
                </a:cubicBezTo>
                <a:lnTo>
                  <a:pt x="24" y="18"/>
                </a:lnTo>
                <a:close/>
                <a:moveTo>
                  <a:pt x="48" y="96"/>
                </a:moveTo>
                <a:lnTo>
                  <a:pt x="48" y="96"/>
                </a:lnTo>
                <a:cubicBezTo>
                  <a:pt x="48" y="96"/>
                  <a:pt x="48" y="96"/>
                  <a:pt x="48" y="96"/>
                </a:cubicBezTo>
                <a:cubicBezTo>
                  <a:pt x="48" y="96"/>
                  <a:pt x="48" y="96"/>
                  <a:pt x="48" y="96"/>
                </a:cubicBezTo>
                <a:lnTo>
                  <a:pt x="48" y="96"/>
                </a:lnTo>
                <a:close/>
                <a:moveTo>
                  <a:pt x="68" y="96"/>
                </a:moveTo>
                <a:lnTo>
                  <a:pt x="68" y="96"/>
                </a:lnTo>
                <a:cubicBezTo>
                  <a:pt x="68" y="96"/>
                  <a:pt x="68" y="96"/>
                  <a:pt x="68" y="96"/>
                </a:cubicBezTo>
                <a:cubicBezTo>
                  <a:pt x="68" y="96"/>
                  <a:pt x="68" y="96"/>
                  <a:pt x="68" y="96"/>
                </a:cubicBezTo>
                <a:lnTo>
                  <a:pt x="68" y="96"/>
                </a:lnTo>
                <a:close/>
                <a:moveTo>
                  <a:pt x="91" y="18"/>
                </a:moveTo>
                <a:lnTo>
                  <a:pt x="91" y="18"/>
                </a:lnTo>
                <a:cubicBezTo>
                  <a:pt x="91" y="18"/>
                  <a:pt x="91" y="18"/>
                  <a:pt x="91" y="18"/>
                </a:cubicBezTo>
                <a:cubicBezTo>
                  <a:pt x="91" y="18"/>
                  <a:pt x="91" y="18"/>
                  <a:pt x="91" y="18"/>
                </a:cubicBezTo>
                <a:cubicBezTo>
                  <a:pt x="91" y="18"/>
                  <a:pt x="91" y="18"/>
                  <a:pt x="91" y="18"/>
                </a:cubicBezTo>
                <a:lnTo>
                  <a:pt x="91" y="18"/>
                </a:lnTo>
                <a:close/>
                <a:moveTo>
                  <a:pt x="113" y="103"/>
                </a:moveTo>
                <a:lnTo>
                  <a:pt x="113" y="103"/>
                </a:lnTo>
                <a:cubicBezTo>
                  <a:pt x="111" y="102"/>
                  <a:pt x="106" y="98"/>
                  <a:pt x="104" y="90"/>
                </a:cubicBezTo>
                <a:cubicBezTo>
                  <a:pt x="103" y="86"/>
                  <a:pt x="101" y="81"/>
                  <a:pt x="99" y="72"/>
                </a:cubicBezTo>
                <a:cubicBezTo>
                  <a:pt x="108" y="66"/>
                  <a:pt x="113" y="56"/>
                  <a:pt x="113" y="46"/>
                </a:cubicBezTo>
                <a:cubicBezTo>
                  <a:pt x="113" y="37"/>
                  <a:pt x="107" y="27"/>
                  <a:pt x="98" y="22"/>
                </a:cubicBezTo>
                <a:cubicBezTo>
                  <a:pt x="100" y="11"/>
                  <a:pt x="102" y="7"/>
                  <a:pt x="106" y="3"/>
                </a:cubicBezTo>
                <a:cubicBezTo>
                  <a:pt x="109" y="0"/>
                  <a:pt x="107" y="1"/>
                  <a:pt x="105" y="1"/>
                </a:cubicBezTo>
                <a:lnTo>
                  <a:pt x="92" y="1"/>
                </a:lnTo>
                <a:cubicBezTo>
                  <a:pt x="92" y="1"/>
                  <a:pt x="89" y="8"/>
                  <a:pt x="85" y="17"/>
                </a:cubicBezTo>
                <a:cubicBezTo>
                  <a:pt x="68" y="17"/>
                  <a:pt x="64" y="21"/>
                  <a:pt x="64" y="21"/>
                </a:cubicBezTo>
                <a:lnTo>
                  <a:pt x="64" y="1"/>
                </a:lnTo>
                <a:lnTo>
                  <a:pt x="52" y="1"/>
                </a:lnTo>
                <a:lnTo>
                  <a:pt x="52" y="21"/>
                </a:lnTo>
                <a:cubicBezTo>
                  <a:pt x="52" y="21"/>
                  <a:pt x="48" y="17"/>
                  <a:pt x="30" y="17"/>
                </a:cubicBezTo>
                <a:cubicBezTo>
                  <a:pt x="27" y="8"/>
                  <a:pt x="23" y="1"/>
                  <a:pt x="23" y="1"/>
                </a:cubicBezTo>
                <a:lnTo>
                  <a:pt x="10" y="1"/>
                </a:lnTo>
                <a:cubicBezTo>
                  <a:pt x="8" y="1"/>
                  <a:pt x="7" y="0"/>
                  <a:pt x="10" y="3"/>
                </a:cubicBezTo>
                <a:cubicBezTo>
                  <a:pt x="14" y="7"/>
                  <a:pt x="16" y="11"/>
                  <a:pt x="17" y="22"/>
                </a:cubicBezTo>
                <a:cubicBezTo>
                  <a:pt x="9" y="27"/>
                  <a:pt x="2" y="37"/>
                  <a:pt x="2" y="46"/>
                </a:cubicBezTo>
                <a:cubicBezTo>
                  <a:pt x="2" y="56"/>
                  <a:pt x="8" y="66"/>
                  <a:pt x="17" y="72"/>
                </a:cubicBezTo>
                <a:cubicBezTo>
                  <a:pt x="15" y="81"/>
                  <a:pt x="13" y="86"/>
                  <a:pt x="12" y="90"/>
                </a:cubicBezTo>
                <a:cubicBezTo>
                  <a:pt x="9" y="98"/>
                  <a:pt x="5" y="102"/>
                  <a:pt x="2" y="103"/>
                </a:cubicBezTo>
                <a:cubicBezTo>
                  <a:pt x="0" y="104"/>
                  <a:pt x="0" y="105"/>
                  <a:pt x="2" y="105"/>
                </a:cubicBezTo>
                <a:lnTo>
                  <a:pt x="21" y="105"/>
                </a:lnTo>
                <a:cubicBezTo>
                  <a:pt x="21" y="105"/>
                  <a:pt x="24" y="90"/>
                  <a:pt x="26" y="76"/>
                </a:cubicBezTo>
                <a:cubicBezTo>
                  <a:pt x="27" y="76"/>
                  <a:pt x="29" y="76"/>
                  <a:pt x="30" y="76"/>
                </a:cubicBezTo>
                <a:cubicBezTo>
                  <a:pt x="34" y="76"/>
                  <a:pt x="37" y="76"/>
                  <a:pt x="40" y="76"/>
                </a:cubicBezTo>
                <a:cubicBezTo>
                  <a:pt x="44" y="94"/>
                  <a:pt x="51" y="115"/>
                  <a:pt x="58" y="121"/>
                </a:cubicBezTo>
                <a:cubicBezTo>
                  <a:pt x="64" y="115"/>
                  <a:pt x="71" y="94"/>
                  <a:pt x="76" y="76"/>
                </a:cubicBezTo>
                <a:cubicBezTo>
                  <a:pt x="78" y="76"/>
                  <a:pt x="81" y="76"/>
                  <a:pt x="85" y="76"/>
                </a:cubicBezTo>
                <a:cubicBezTo>
                  <a:pt x="87" y="76"/>
                  <a:pt x="88" y="76"/>
                  <a:pt x="90" y="76"/>
                </a:cubicBezTo>
                <a:cubicBezTo>
                  <a:pt x="91" y="90"/>
                  <a:pt x="95" y="105"/>
                  <a:pt x="95" y="105"/>
                </a:cubicBezTo>
                <a:lnTo>
                  <a:pt x="114" y="105"/>
                </a:lnTo>
                <a:cubicBezTo>
                  <a:pt x="116" y="105"/>
                  <a:pt x="115" y="104"/>
                  <a:pt x="113" y="103"/>
                </a:cubicBezTo>
                <a:lnTo>
                  <a:pt x="113" y="103"/>
                </a:lnTo>
                <a:close/>
              </a:path>
            </a:pathLst>
          </a:custGeom>
          <a:noFill/>
          <a:ln w="0"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dirty="0"/>
          </a:p>
        </p:txBody>
      </p:sp>
      <p:sp>
        <p:nvSpPr>
          <p:cNvPr id="1117" name="Freeform 1917"/>
          <p:cNvSpPr>
            <a:spLocks noEditPoints="1"/>
          </p:cNvSpPr>
          <p:nvPr/>
        </p:nvSpPr>
        <p:spPr bwMode="auto">
          <a:xfrm>
            <a:off x="485776" y="477838"/>
            <a:ext cx="79375" cy="69850"/>
          </a:xfrm>
          <a:custGeom>
            <a:avLst/>
            <a:gdLst>
              <a:gd name="T0" fmla="*/ 62 w 111"/>
              <a:gd name="T1" fmla="*/ 63 h 98"/>
              <a:gd name="T2" fmla="*/ 62 w 111"/>
              <a:gd name="T3" fmla="*/ 63 h 98"/>
              <a:gd name="T4" fmla="*/ 79 w 111"/>
              <a:gd name="T5" fmla="*/ 67 h 98"/>
              <a:gd name="T6" fmla="*/ 100 w 111"/>
              <a:gd name="T7" fmla="*/ 45 h 98"/>
              <a:gd name="T8" fmla="*/ 79 w 111"/>
              <a:gd name="T9" fmla="*/ 24 h 98"/>
              <a:gd name="T10" fmla="*/ 62 w 111"/>
              <a:gd name="T11" fmla="*/ 28 h 98"/>
              <a:gd name="T12" fmla="*/ 62 w 111"/>
              <a:gd name="T13" fmla="*/ 63 h 98"/>
              <a:gd name="T14" fmla="*/ 50 w 111"/>
              <a:gd name="T15" fmla="*/ 28 h 98"/>
              <a:gd name="T16" fmla="*/ 50 w 111"/>
              <a:gd name="T17" fmla="*/ 28 h 98"/>
              <a:gd name="T18" fmla="*/ 32 w 111"/>
              <a:gd name="T19" fmla="*/ 24 h 98"/>
              <a:gd name="T20" fmla="*/ 11 w 111"/>
              <a:gd name="T21" fmla="*/ 45 h 98"/>
              <a:gd name="T22" fmla="*/ 32 w 111"/>
              <a:gd name="T23" fmla="*/ 67 h 98"/>
              <a:gd name="T24" fmla="*/ 50 w 111"/>
              <a:gd name="T25" fmla="*/ 63 h 98"/>
              <a:gd name="T26" fmla="*/ 50 w 111"/>
              <a:gd name="T27" fmla="*/ 28 h 98"/>
              <a:gd name="T28" fmla="*/ 47 w 111"/>
              <a:gd name="T29" fmla="*/ 98 h 98"/>
              <a:gd name="T30" fmla="*/ 47 w 111"/>
              <a:gd name="T31" fmla="*/ 98 h 98"/>
              <a:gd name="T32" fmla="*/ 47 w 111"/>
              <a:gd name="T33" fmla="*/ 94 h 98"/>
              <a:gd name="T34" fmla="*/ 50 w 111"/>
              <a:gd name="T35" fmla="*/ 88 h 98"/>
              <a:gd name="T36" fmla="*/ 50 w 111"/>
              <a:gd name="T37" fmla="*/ 71 h 98"/>
              <a:gd name="T38" fmla="*/ 28 w 111"/>
              <a:gd name="T39" fmla="*/ 75 h 98"/>
              <a:gd name="T40" fmla="*/ 0 w 111"/>
              <a:gd name="T41" fmla="*/ 45 h 98"/>
              <a:gd name="T42" fmla="*/ 28 w 111"/>
              <a:gd name="T43" fmla="*/ 16 h 98"/>
              <a:gd name="T44" fmla="*/ 50 w 111"/>
              <a:gd name="T45" fmla="*/ 20 h 98"/>
              <a:gd name="T46" fmla="*/ 50 w 111"/>
              <a:gd name="T47" fmla="*/ 0 h 98"/>
              <a:gd name="T48" fmla="*/ 62 w 111"/>
              <a:gd name="T49" fmla="*/ 0 h 98"/>
              <a:gd name="T50" fmla="*/ 62 w 111"/>
              <a:gd name="T51" fmla="*/ 20 h 98"/>
              <a:gd name="T52" fmla="*/ 83 w 111"/>
              <a:gd name="T53" fmla="*/ 16 h 98"/>
              <a:gd name="T54" fmla="*/ 111 w 111"/>
              <a:gd name="T55" fmla="*/ 45 h 98"/>
              <a:gd name="T56" fmla="*/ 83 w 111"/>
              <a:gd name="T57" fmla="*/ 75 h 98"/>
              <a:gd name="T58" fmla="*/ 62 w 111"/>
              <a:gd name="T59" fmla="*/ 71 h 98"/>
              <a:gd name="T60" fmla="*/ 62 w 111"/>
              <a:gd name="T61" fmla="*/ 88 h 98"/>
              <a:gd name="T62" fmla="*/ 65 w 111"/>
              <a:gd name="T63" fmla="*/ 94 h 98"/>
              <a:gd name="T64" fmla="*/ 64 w 111"/>
              <a:gd name="T65" fmla="*/ 98 h 98"/>
              <a:gd name="T66" fmla="*/ 47 w 111"/>
              <a:gd name="T6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98">
                <a:moveTo>
                  <a:pt x="62" y="63"/>
                </a:moveTo>
                <a:lnTo>
                  <a:pt x="62" y="63"/>
                </a:lnTo>
                <a:cubicBezTo>
                  <a:pt x="62" y="63"/>
                  <a:pt x="67" y="67"/>
                  <a:pt x="79" y="67"/>
                </a:cubicBezTo>
                <a:cubicBezTo>
                  <a:pt x="92" y="67"/>
                  <a:pt x="100" y="56"/>
                  <a:pt x="100" y="45"/>
                </a:cubicBezTo>
                <a:cubicBezTo>
                  <a:pt x="100" y="36"/>
                  <a:pt x="91" y="24"/>
                  <a:pt x="79" y="24"/>
                </a:cubicBezTo>
                <a:cubicBezTo>
                  <a:pt x="66" y="24"/>
                  <a:pt x="62" y="28"/>
                  <a:pt x="62" y="28"/>
                </a:cubicBezTo>
                <a:lnTo>
                  <a:pt x="62" y="63"/>
                </a:lnTo>
                <a:close/>
                <a:moveTo>
                  <a:pt x="50" y="28"/>
                </a:moveTo>
                <a:lnTo>
                  <a:pt x="50" y="28"/>
                </a:lnTo>
                <a:cubicBezTo>
                  <a:pt x="50" y="28"/>
                  <a:pt x="46" y="24"/>
                  <a:pt x="32" y="24"/>
                </a:cubicBezTo>
                <a:cubicBezTo>
                  <a:pt x="20" y="24"/>
                  <a:pt x="11" y="36"/>
                  <a:pt x="11" y="45"/>
                </a:cubicBezTo>
                <a:cubicBezTo>
                  <a:pt x="11" y="56"/>
                  <a:pt x="19" y="67"/>
                  <a:pt x="32" y="67"/>
                </a:cubicBezTo>
                <a:cubicBezTo>
                  <a:pt x="45" y="67"/>
                  <a:pt x="50" y="63"/>
                  <a:pt x="50" y="63"/>
                </a:cubicBezTo>
                <a:lnTo>
                  <a:pt x="50" y="28"/>
                </a:lnTo>
                <a:close/>
                <a:moveTo>
                  <a:pt x="47" y="98"/>
                </a:moveTo>
                <a:lnTo>
                  <a:pt x="47" y="98"/>
                </a:lnTo>
                <a:cubicBezTo>
                  <a:pt x="43" y="98"/>
                  <a:pt x="46" y="95"/>
                  <a:pt x="47" y="94"/>
                </a:cubicBezTo>
                <a:cubicBezTo>
                  <a:pt x="48" y="92"/>
                  <a:pt x="50" y="90"/>
                  <a:pt x="50" y="88"/>
                </a:cubicBezTo>
                <a:lnTo>
                  <a:pt x="50" y="71"/>
                </a:lnTo>
                <a:cubicBezTo>
                  <a:pt x="50" y="71"/>
                  <a:pt x="45" y="75"/>
                  <a:pt x="28" y="75"/>
                </a:cubicBezTo>
                <a:cubicBezTo>
                  <a:pt x="12" y="75"/>
                  <a:pt x="0" y="59"/>
                  <a:pt x="0" y="45"/>
                </a:cubicBezTo>
                <a:cubicBezTo>
                  <a:pt x="0" y="32"/>
                  <a:pt x="14" y="16"/>
                  <a:pt x="28" y="16"/>
                </a:cubicBezTo>
                <a:cubicBezTo>
                  <a:pt x="46" y="16"/>
                  <a:pt x="50" y="20"/>
                  <a:pt x="50" y="20"/>
                </a:cubicBezTo>
                <a:lnTo>
                  <a:pt x="50" y="0"/>
                </a:lnTo>
                <a:lnTo>
                  <a:pt x="62" y="0"/>
                </a:lnTo>
                <a:lnTo>
                  <a:pt x="62" y="20"/>
                </a:lnTo>
                <a:cubicBezTo>
                  <a:pt x="62" y="20"/>
                  <a:pt x="66" y="16"/>
                  <a:pt x="83" y="16"/>
                </a:cubicBezTo>
                <a:cubicBezTo>
                  <a:pt x="97" y="16"/>
                  <a:pt x="111" y="32"/>
                  <a:pt x="111" y="45"/>
                </a:cubicBezTo>
                <a:cubicBezTo>
                  <a:pt x="111" y="59"/>
                  <a:pt x="100" y="75"/>
                  <a:pt x="83" y="75"/>
                </a:cubicBezTo>
                <a:cubicBezTo>
                  <a:pt x="66" y="75"/>
                  <a:pt x="62" y="71"/>
                  <a:pt x="62" y="71"/>
                </a:cubicBezTo>
                <a:lnTo>
                  <a:pt x="62" y="88"/>
                </a:lnTo>
                <a:cubicBezTo>
                  <a:pt x="62" y="90"/>
                  <a:pt x="63" y="92"/>
                  <a:pt x="65" y="94"/>
                </a:cubicBezTo>
                <a:cubicBezTo>
                  <a:pt x="66" y="95"/>
                  <a:pt x="68" y="98"/>
                  <a:pt x="64" y="98"/>
                </a:cubicBezTo>
                <a:lnTo>
                  <a:pt x="47" y="9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8" name="Freeform 1918"/>
          <p:cNvSpPr>
            <a:spLocks noEditPoints="1"/>
          </p:cNvSpPr>
          <p:nvPr/>
        </p:nvSpPr>
        <p:spPr bwMode="auto">
          <a:xfrm>
            <a:off x="485776" y="477838"/>
            <a:ext cx="79375" cy="69850"/>
          </a:xfrm>
          <a:custGeom>
            <a:avLst/>
            <a:gdLst>
              <a:gd name="T0" fmla="*/ 62 w 111"/>
              <a:gd name="T1" fmla="*/ 63 h 98"/>
              <a:gd name="T2" fmla="*/ 62 w 111"/>
              <a:gd name="T3" fmla="*/ 63 h 98"/>
              <a:gd name="T4" fmla="*/ 79 w 111"/>
              <a:gd name="T5" fmla="*/ 67 h 98"/>
              <a:gd name="T6" fmla="*/ 100 w 111"/>
              <a:gd name="T7" fmla="*/ 45 h 98"/>
              <a:gd name="T8" fmla="*/ 79 w 111"/>
              <a:gd name="T9" fmla="*/ 24 h 98"/>
              <a:gd name="T10" fmla="*/ 62 w 111"/>
              <a:gd name="T11" fmla="*/ 28 h 98"/>
              <a:gd name="T12" fmla="*/ 62 w 111"/>
              <a:gd name="T13" fmla="*/ 63 h 98"/>
              <a:gd name="T14" fmla="*/ 62 w 111"/>
              <a:gd name="T15" fmla="*/ 63 h 98"/>
              <a:gd name="T16" fmla="*/ 50 w 111"/>
              <a:gd name="T17" fmla="*/ 28 h 98"/>
              <a:gd name="T18" fmla="*/ 50 w 111"/>
              <a:gd name="T19" fmla="*/ 28 h 98"/>
              <a:gd name="T20" fmla="*/ 32 w 111"/>
              <a:gd name="T21" fmla="*/ 24 h 98"/>
              <a:gd name="T22" fmla="*/ 11 w 111"/>
              <a:gd name="T23" fmla="*/ 45 h 98"/>
              <a:gd name="T24" fmla="*/ 32 w 111"/>
              <a:gd name="T25" fmla="*/ 67 h 98"/>
              <a:gd name="T26" fmla="*/ 50 w 111"/>
              <a:gd name="T27" fmla="*/ 63 h 98"/>
              <a:gd name="T28" fmla="*/ 50 w 111"/>
              <a:gd name="T29" fmla="*/ 28 h 98"/>
              <a:gd name="T30" fmla="*/ 50 w 111"/>
              <a:gd name="T31" fmla="*/ 28 h 98"/>
              <a:gd name="T32" fmla="*/ 47 w 111"/>
              <a:gd name="T33" fmla="*/ 98 h 98"/>
              <a:gd name="T34" fmla="*/ 47 w 111"/>
              <a:gd name="T35" fmla="*/ 98 h 98"/>
              <a:gd name="T36" fmla="*/ 47 w 111"/>
              <a:gd name="T37" fmla="*/ 94 h 98"/>
              <a:gd name="T38" fmla="*/ 50 w 111"/>
              <a:gd name="T39" fmla="*/ 88 h 98"/>
              <a:gd name="T40" fmla="*/ 50 w 111"/>
              <a:gd name="T41" fmla="*/ 71 h 98"/>
              <a:gd name="T42" fmla="*/ 28 w 111"/>
              <a:gd name="T43" fmla="*/ 75 h 98"/>
              <a:gd name="T44" fmla="*/ 0 w 111"/>
              <a:gd name="T45" fmla="*/ 45 h 98"/>
              <a:gd name="T46" fmla="*/ 28 w 111"/>
              <a:gd name="T47" fmla="*/ 16 h 98"/>
              <a:gd name="T48" fmla="*/ 50 w 111"/>
              <a:gd name="T49" fmla="*/ 20 h 98"/>
              <a:gd name="T50" fmla="*/ 50 w 111"/>
              <a:gd name="T51" fmla="*/ 0 h 98"/>
              <a:gd name="T52" fmla="*/ 62 w 111"/>
              <a:gd name="T53" fmla="*/ 0 h 98"/>
              <a:gd name="T54" fmla="*/ 62 w 111"/>
              <a:gd name="T55" fmla="*/ 20 h 98"/>
              <a:gd name="T56" fmla="*/ 83 w 111"/>
              <a:gd name="T57" fmla="*/ 16 h 98"/>
              <a:gd name="T58" fmla="*/ 111 w 111"/>
              <a:gd name="T59" fmla="*/ 45 h 98"/>
              <a:gd name="T60" fmla="*/ 83 w 111"/>
              <a:gd name="T61" fmla="*/ 75 h 98"/>
              <a:gd name="T62" fmla="*/ 62 w 111"/>
              <a:gd name="T63" fmla="*/ 71 h 98"/>
              <a:gd name="T64" fmla="*/ 62 w 111"/>
              <a:gd name="T65" fmla="*/ 88 h 98"/>
              <a:gd name="T66" fmla="*/ 65 w 111"/>
              <a:gd name="T67" fmla="*/ 94 h 98"/>
              <a:gd name="T68" fmla="*/ 64 w 111"/>
              <a:gd name="T69" fmla="*/ 98 h 98"/>
              <a:gd name="T70" fmla="*/ 47 w 111"/>
              <a:gd name="T71" fmla="*/ 98 h 98"/>
              <a:gd name="T72" fmla="*/ 47 w 111"/>
              <a:gd name="T73"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98">
                <a:moveTo>
                  <a:pt x="62" y="63"/>
                </a:moveTo>
                <a:lnTo>
                  <a:pt x="62" y="63"/>
                </a:lnTo>
                <a:cubicBezTo>
                  <a:pt x="62" y="63"/>
                  <a:pt x="67" y="67"/>
                  <a:pt x="79" y="67"/>
                </a:cubicBezTo>
                <a:cubicBezTo>
                  <a:pt x="92" y="67"/>
                  <a:pt x="100" y="56"/>
                  <a:pt x="100" y="45"/>
                </a:cubicBezTo>
                <a:cubicBezTo>
                  <a:pt x="100" y="36"/>
                  <a:pt x="91" y="24"/>
                  <a:pt x="79" y="24"/>
                </a:cubicBezTo>
                <a:cubicBezTo>
                  <a:pt x="66" y="24"/>
                  <a:pt x="62" y="28"/>
                  <a:pt x="62" y="28"/>
                </a:cubicBezTo>
                <a:lnTo>
                  <a:pt x="62" y="63"/>
                </a:lnTo>
                <a:lnTo>
                  <a:pt x="62" y="63"/>
                </a:lnTo>
                <a:close/>
                <a:moveTo>
                  <a:pt x="50" y="28"/>
                </a:moveTo>
                <a:lnTo>
                  <a:pt x="50" y="28"/>
                </a:lnTo>
                <a:cubicBezTo>
                  <a:pt x="50" y="28"/>
                  <a:pt x="46" y="24"/>
                  <a:pt x="32" y="24"/>
                </a:cubicBezTo>
                <a:cubicBezTo>
                  <a:pt x="20" y="24"/>
                  <a:pt x="11" y="36"/>
                  <a:pt x="11" y="45"/>
                </a:cubicBezTo>
                <a:cubicBezTo>
                  <a:pt x="11" y="56"/>
                  <a:pt x="19" y="67"/>
                  <a:pt x="32" y="67"/>
                </a:cubicBezTo>
                <a:cubicBezTo>
                  <a:pt x="45" y="67"/>
                  <a:pt x="50" y="63"/>
                  <a:pt x="50" y="63"/>
                </a:cubicBezTo>
                <a:lnTo>
                  <a:pt x="50" y="28"/>
                </a:lnTo>
                <a:lnTo>
                  <a:pt x="50" y="28"/>
                </a:lnTo>
                <a:close/>
                <a:moveTo>
                  <a:pt x="47" y="98"/>
                </a:moveTo>
                <a:lnTo>
                  <a:pt x="47" y="98"/>
                </a:lnTo>
                <a:cubicBezTo>
                  <a:pt x="43" y="98"/>
                  <a:pt x="46" y="95"/>
                  <a:pt x="47" y="94"/>
                </a:cubicBezTo>
                <a:cubicBezTo>
                  <a:pt x="48" y="92"/>
                  <a:pt x="50" y="90"/>
                  <a:pt x="50" y="88"/>
                </a:cubicBezTo>
                <a:lnTo>
                  <a:pt x="50" y="71"/>
                </a:lnTo>
                <a:cubicBezTo>
                  <a:pt x="50" y="71"/>
                  <a:pt x="45" y="75"/>
                  <a:pt x="28" y="75"/>
                </a:cubicBezTo>
                <a:cubicBezTo>
                  <a:pt x="12" y="75"/>
                  <a:pt x="0" y="59"/>
                  <a:pt x="0" y="45"/>
                </a:cubicBezTo>
                <a:cubicBezTo>
                  <a:pt x="0" y="32"/>
                  <a:pt x="14" y="16"/>
                  <a:pt x="28" y="16"/>
                </a:cubicBezTo>
                <a:cubicBezTo>
                  <a:pt x="46" y="16"/>
                  <a:pt x="50" y="20"/>
                  <a:pt x="50" y="20"/>
                </a:cubicBezTo>
                <a:lnTo>
                  <a:pt x="50" y="0"/>
                </a:lnTo>
                <a:lnTo>
                  <a:pt x="62" y="0"/>
                </a:lnTo>
                <a:lnTo>
                  <a:pt x="62" y="20"/>
                </a:lnTo>
                <a:cubicBezTo>
                  <a:pt x="62" y="20"/>
                  <a:pt x="66" y="16"/>
                  <a:pt x="83" y="16"/>
                </a:cubicBezTo>
                <a:cubicBezTo>
                  <a:pt x="97" y="16"/>
                  <a:pt x="111" y="32"/>
                  <a:pt x="111" y="45"/>
                </a:cubicBezTo>
                <a:cubicBezTo>
                  <a:pt x="111" y="59"/>
                  <a:pt x="100" y="75"/>
                  <a:pt x="83" y="75"/>
                </a:cubicBezTo>
                <a:cubicBezTo>
                  <a:pt x="66" y="75"/>
                  <a:pt x="62" y="71"/>
                  <a:pt x="62" y="71"/>
                </a:cubicBezTo>
                <a:lnTo>
                  <a:pt x="62" y="88"/>
                </a:lnTo>
                <a:cubicBezTo>
                  <a:pt x="62" y="90"/>
                  <a:pt x="63" y="92"/>
                  <a:pt x="65" y="94"/>
                </a:cubicBezTo>
                <a:cubicBezTo>
                  <a:pt x="66" y="95"/>
                  <a:pt x="68" y="98"/>
                  <a:pt x="64" y="98"/>
                </a:cubicBezTo>
                <a:lnTo>
                  <a:pt x="47" y="98"/>
                </a:lnTo>
                <a:lnTo>
                  <a:pt x="47" y="98"/>
                </a:lnTo>
                <a:close/>
              </a:path>
            </a:pathLst>
          </a:custGeom>
          <a:noFill/>
          <a:ln w="1588"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dirty="0"/>
          </a:p>
        </p:txBody>
      </p:sp>
      <p:sp>
        <p:nvSpPr>
          <p:cNvPr id="1119" name="Freeform 1919"/>
          <p:cNvSpPr>
            <a:spLocks/>
          </p:cNvSpPr>
          <p:nvPr/>
        </p:nvSpPr>
        <p:spPr bwMode="auto">
          <a:xfrm>
            <a:off x="857251" y="284163"/>
            <a:ext cx="101600" cy="115888"/>
          </a:xfrm>
          <a:custGeom>
            <a:avLst/>
            <a:gdLst>
              <a:gd name="T0" fmla="*/ 123 w 142"/>
              <a:gd name="T1" fmla="*/ 53 h 161"/>
              <a:gd name="T2" fmla="*/ 123 w 142"/>
              <a:gd name="T3" fmla="*/ 53 h 161"/>
              <a:gd name="T4" fmla="*/ 125 w 142"/>
              <a:gd name="T5" fmla="*/ 29 h 161"/>
              <a:gd name="T6" fmla="*/ 124 w 142"/>
              <a:gd name="T7" fmla="*/ 29 h 161"/>
              <a:gd name="T8" fmla="*/ 116 w 142"/>
              <a:gd name="T9" fmla="*/ 51 h 161"/>
              <a:gd name="T10" fmla="*/ 74 w 142"/>
              <a:gd name="T11" fmla="*/ 123 h 161"/>
              <a:gd name="T12" fmla="*/ 68 w 142"/>
              <a:gd name="T13" fmla="*/ 123 h 161"/>
              <a:gd name="T14" fmla="*/ 24 w 142"/>
              <a:gd name="T15" fmla="*/ 51 h 161"/>
              <a:gd name="T16" fmla="*/ 16 w 142"/>
              <a:gd name="T17" fmla="*/ 29 h 161"/>
              <a:gd name="T18" fmla="*/ 14 w 142"/>
              <a:gd name="T19" fmla="*/ 29 h 161"/>
              <a:gd name="T20" fmla="*/ 18 w 142"/>
              <a:gd name="T21" fmla="*/ 53 h 161"/>
              <a:gd name="T22" fmla="*/ 18 w 142"/>
              <a:gd name="T23" fmla="*/ 161 h 161"/>
              <a:gd name="T24" fmla="*/ 0 w 142"/>
              <a:gd name="T25" fmla="*/ 161 h 161"/>
              <a:gd name="T26" fmla="*/ 0 w 142"/>
              <a:gd name="T27" fmla="*/ 0 h 161"/>
              <a:gd name="T28" fmla="*/ 14 w 142"/>
              <a:gd name="T29" fmla="*/ 0 h 161"/>
              <a:gd name="T30" fmla="*/ 64 w 142"/>
              <a:gd name="T31" fmla="*/ 82 h 161"/>
              <a:gd name="T32" fmla="*/ 72 w 142"/>
              <a:gd name="T33" fmla="*/ 100 h 161"/>
              <a:gd name="T34" fmla="*/ 72 w 142"/>
              <a:gd name="T35" fmla="*/ 100 h 161"/>
              <a:gd name="T36" fmla="*/ 79 w 142"/>
              <a:gd name="T37" fmla="*/ 82 h 161"/>
              <a:gd name="T38" fmla="*/ 127 w 142"/>
              <a:gd name="T39" fmla="*/ 0 h 161"/>
              <a:gd name="T40" fmla="*/ 142 w 142"/>
              <a:gd name="T41" fmla="*/ 0 h 161"/>
              <a:gd name="T42" fmla="*/ 142 w 142"/>
              <a:gd name="T43" fmla="*/ 161 h 161"/>
              <a:gd name="T44" fmla="*/ 123 w 142"/>
              <a:gd name="T45" fmla="*/ 161 h 161"/>
              <a:gd name="T46" fmla="*/ 123 w 142"/>
              <a:gd name="T47"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161">
                <a:moveTo>
                  <a:pt x="123" y="53"/>
                </a:moveTo>
                <a:lnTo>
                  <a:pt x="123" y="53"/>
                </a:lnTo>
                <a:lnTo>
                  <a:pt x="125" y="29"/>
                </a:lnTo>
                <a:lnTo>
                  <a:pt x="124" y="29"/>
                </a:lnTo>
                <a:lnTo>
                  <a:pt x="116" y="51"/>
                </a:lnTo>
                <a:lnTo>
                  <a:pt x="74" y="123"/>
                </a:lnTo>
                <a:lnTo>
                  <a:pt x="68" y="123"/>
                </a:lnTo>
                <a:lnTo>
                  <a:pt x="24" y="51"/>
                </a:lnTo>
                <a:lnTo>
                  <a:pt x="16" y="29"/>
                </a:lnTo>
                <a:lnTo>
                  <a:pt x="14" y="29"/>
                </a:lnTo>
                <a:lnTo>
                  <a:pt x="18" y="53"/>
                </a:lnTo>
                <a:lnTo>
                  <a:pt x="18" y="161"/>
                </a:lnTo>
                <a:lnTo>
                  <a:pt x="0" y="161"/>
                </a:lnTo>
                <a:lnTo>
                  <a:pt x="0" y="0"/>
                </a:lnTo>
                <a:lnTo>
                  <a:pt x="14" y="0"/>
                </a:lnTo>
                <a:lnTo>
                  <a:pt x="64" y="82"/>
                </a:lnTo>
                <a:lnTo>
                  <a:pt x="72" y="100"/>
                </a:lnTo>
                <a:lnTo>
                  <a:pt x="72" y="100"/>
                </a:lnTo>
                <a:lnTo>
                  <a:pt x="79" y="82"/>
                </a:lnTo>
                <a:lnTo>
                  <a:pt x="127" y="0"/>
                </a:lnTo>
                <a:lnTo>
                  <a:pt x="142" y="0"/>
                </a:lnTo>
                <a:lnTo>
                  <a:pt x="142" y="161"/>
                </a:lnTo>
                <a:lnTo>
                  <a:pt x="123" y="161"/>
                </a:lnTo>
                <a:lnTo>
                  <a:pt x="123" y="53"/>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0" name="Freeform 1920"/>
          <p:cNvSpPr>
            <a:spLocks/>
          </p:cNvSpPr>
          <p:nvPr/>
        </p:nvSpPr>
        <p:spPr bwMode="auto">
          <a:xfrm>
            <a:off x="987426" y="284163"/>
            <a:ext cx="84138" cy="115888"/>
          </a:xfrm>
          <a:custGeom>
            <a:avLst/>
            <a:gdLst>
              <a:gd name="T0" fmla="*/ 99 w 118"/>
              <a:gd name="T1" fmla="*/ 52 h 161"/>
              <a:gd name="T2" fmla="*/ 99 w 118"/>
              <a:gd name="T3" fmla="*/ 52 h 161"/>
              <a:gd name="T4" fmla="*/ 100 w 118"/>
              <a:gd name="T5" fmla="*/ 34 h 161"/>
              <a:gd name="T6" fmla="*/ 99 w 118"/>
              <a:gd name="T7" fmla="*/ 34 h 161"/>
              <a:gd name="T8" fmla="*/ 89 w 118"/>
              <a:gd name="T9" fmla="*/ 53 h 161"/>
              <a:gd name="T10" fmla="*/ 12 w 118"/>
              <a:gd name="T11" fmla="*/ 161 h 161"/>
              <a:gd name="T12" fmla="*/ 0 w 118"/>
              <a:gd name="T13" fmla="*/ 161 h 161"/>
              <a:gd name="T14" fmla="*/ 0 w 118"/>
              <a:gd name="T15" fmla="*/ 0 h 161"/>
              <a:gd name="T16" fmla="*/ 19 w 118"/>
              <a:gd name="T17" fmla="*/ 0 h 161"/>
              <a:gd name="T18" fmla="*/ 19 w 118"/>
              <a:gd name="T19" fmla="*/ 110 h 161"/>
              <a:gd name="T20" fmla="*/ 18 w 118"/>
              <a:gd name="T21" fmla="*/ 128 h 161"/>
              <a:gd name="T22" fmla="*/ 19 w 118"/>
              <a:gd name="T23" fmla="*/ 128 h 161"/>
              <a:gd name="T24" fmla="*/ 29 w 118"/>
              <a:gd name="T25" fmla="*/ 110 h 161"/>
              <a:gd name="T26" fmla="*/ 106 w 118"/>
              <a:gd name="T27" fmla="*/ 0 h 161"/>
              <a:gd name="T28" fmla="*/ 118 w 118"/>
              <a:gd name="T29" fmla="*/ 0 h 161"/>
              <a:gd name="T30" fmla="*/ 118 w 118"/>
              <a:gd name="T31" fmla="*/ 161 h 161"/>
              <a:gd name="T32" fmla="*/ 99 w 118"/>
              <a:gd name="T33" fmla="*/ 161 h 161"/>
              <a:gd name="T34" fmla="*/ 99 w 118"/>
              <a:gd name="T35" fmla="*/ 5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161">
                <a:moveTo>
                  <a:pt x="99" y="52"/>
                </a:moveTo>
                <a:lnTo>
                  <a:pt x="99" y="52"/>
                </a:lnTo>
                <a:lnTo>
                  <a:pt x="100" y="34"/>
                </a:lnTo>
                <a:lnTo>
                  <a:pt x="99" y="34"/>
                </a:lnTo>
                <a:lnTo>
                  <a:pt x="89" y="53"/>
                </a:lnTo>
                <a:lnTo>
                  <a:pt x="12" y="161"/>
                </a:lnTo>
                <a:lnTo>
                  <a:pt x="0" y="161"/>
                </a:lnTo>
                <a:lnTo>
                  <a:pt x="0" y="0"/>
                </a:lnTo>
                <a:lnTo>
                  <a:pt x="19" y="0"/>
                </a:lnTo>
                <a:lnTo>
                  <a:pt x="19" y="110"/>
                </a:lnTo>
                <a:lnTo>
                  <a:pt x="18" y="128"/>
                </a:lnTo>
                <a:lnTo>
                  <a:pt x="19" y="128"/>
                </a:lnTo>
                <a:lnTo>
                  <a:pt x="29" y="110"/>
                </a:lnTo>
                <a:lnTo>
                  <a:pt x="106" y="0"/>
                </a:lnTo>
                <a:lnTo>
                  <a:pt x="118" y="0"/>
                </a:lnTo>
                <a:lnTo>
                  <a:pt x="118" y="161"/>
                </a:lnTo>
                <a:lnTo>
                  <a:pt x="99" y="161"/>
                </a:lnTo>
                <a:lnTo>
                  <a:pt x="99" y="5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1" name="Freeform 1921"/>
          <p:cNvSpPr>
            <a:spLocks/>
          </p:cNvSpPr>
          <p:nvPr/>
        </p:nvSpPr>
        <p:spPr bwMode="auto">
          <a:xfrm>
            <a:off x="1100138" y="284163"/>
            <a:ext cx="80963" cy="115888"/>
          </a:xfrm>
          <a:custGeom>
            <a:avLst/>
            <a:gdLst>
              <a:gd name="T0" fmla="*/ 96 w 115"/>
              <a:gd name="T1" fmla="*/ 87 h 161"/>
              <a:gd name="T2" fmla="*/ 96 w 115"/>
              <a:gd name="T3" fmla="*/ 87 h 161"/>
              <a:gd name="T4" fmla="*/ 19 w 115"/>
              <a:gd name="T5" fmla="*/ 87 h 161"/>
              <a:gd name="T6" fmla="*/ 19 w 115"/>
              <a:gd name="T7" fmla="*/ 161 h 161"/>
              <a:gd name="T8" fmla="*/ 0 w 115"/>
              <a:gd name="T9" fmla="*/ 161 h 161"/>
              <a:gd name="T10" fmla="*/ 0 w 115"/>
              <a:gd name="T11" fmla="*/ 0 h 161"/>
              <a:gd name="T12" fmla="*/ 19 w 115"/>
              <a:gd name="T13" fmla="*/ 0 h 161"/>
              <a:gd name="T14" fmla="*/ 19 w 115"/>
              <a:gd name="T15" fmla="*/ 70 h 161"/>
              <a:gd name="T16" fmla="*/ 96 w 115"/>
              <a:gd name="T17" fmla="*/ 70 h 161"/>
              <a:gd name="T18" fmla="*/ 96 w 115"/>
              <a:gd name="T19" fmla="*/ 0 h 161"/>
              <a:gd name="T20" fmla="*/ 115 w 115"/>
              <a:gd name="T21" fmla="*/ 0 h 161"/>
              <a:gd name="T22" fmla="*/ 115 w 115"/>
              <a:gd name="T23" fmla="*/ 161 h 161"/>
              <a:gd name="T24" fmla="*/ 96 w 115"/>
              <a:gd name="T25" fmla="*/ 161 h 161"/>
              <a:gd name="T26" fmla="*/ 96 w 115"/>
              <a:gd name="T27" fmla="*/ 8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161">
                <a:moveTo>
                  <a:pt x="96" y="87"/>
                </a:moveTo>
                <a:lnTo>
                  <a:pt x="96" y="87"/>
                </a:lnTo>
                <a:lnTo>
                  <a:pt x="19" y="87"/>
                </a:lnTo>
                <a:lnTo>
                  <a:pt x="19" y="161"/>
                </a:lnTo>
                <a:lnTo>
                  <a:pt x="0" y="161"/>
                </a:lnTo>
                <a:lnTo>
                  <a:pt x="0" y="0"/>
                </a:lnTo>
                <a:lnTo>
                  <a:pt x="19" y="0"/>
                </a:lnTo>
                <a:lnTo>
                  <a:pt x="19" y="70"/>
                </a:lnTo>
                <a:lnTo>
                  <a:pt x="96" y="70"/>
                </a:lnTo>
                <a:lnTo>
                  <a:pt x="96" y="0"/>
                </a:lnTo>
                <a:lnTo>
                  <a:pt x="115" y="0"/>
                </a:lnTo>
                <a:lnTo>
                  <a:pt x="115" y="161"/>
                </a:lnTo>
                <a:lnTo>
                  <a:pt x="96" y="161"/>
                </a:lnTo>
                <a:lnTo>
                  <a:pt x="96" y="8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2" name="Freeform 1922"/>
          <p:cNvSpPr>
            <a:spLocks/>
          </p:cNvSpPr>
          <p:nvPr/>
        </p:nvSpPr>
        <p:spPr bwMode="auto">
          <a:xfrm>
            <a:off x="1209676" y="284163"/>
            <a:ext cx="82550" cy="115888"/>
          </a:xfrm>
          <a:custGeom>
            <a:avLst/>
            <a:gdLst>
              <a:gd name="T0" fmla="*/ 98 w 117"/>
              <a:gd name="T1" fmla="*/ 52 h 161"/>
              <a:gd name="T2" fmla="*/ 98 w 117"/>
              <a:gd name="T3" fmla="*/ 52 h 161"/>
              <a:gd name="T4" fmla="*/ 100 w 117"/>
              <a:gd name="T5" fmla="*/ 34 h 161"/>
              <a:gd name="T6" fmla="*/ 99 w 117"/>
              <a:gd name="T7" fmla="*/ 34 h 161"/>
              <a:gd name="T8" fmla="*/ 89 w 117"/>
              <a:gd name="T9" fmla="*/ 53 h 161"/>
              <a:gd name="T10" fmla="*/ 11 w 117"/>
              <a:gd name="T11" fmla="*/ 161 h 161"/>
              <a:gd name="T12" fmla="*/ 0 w 117"/>
              <a:gd name="T13" fmla="*/ 161 h 161"/>
              <a:gd name="T14" fmla="*/ 0 w 117"/>
              <a:gd name="T15" fmla="*/ 0 h 161"/>
              <a:gd name="T16" fmla="*/ 19 w 117"/>
              <a:gd name="T17" fmla="*/ 0 h 161"/>
              <a:gd name="T18" fmla="*/ 19 w 117"/>
              <a:gd name="T19" fmla="*/ 110 h 161"/>
              <a:gd name="T20" fmla="*/ 18 w 117"/>
              <a:gd name="T21" fmla="*/ 128 h 161"/>
              <a:gd name="T22" fmla="*/ 18 w 117"/>
              <a:gd name="T23" fmla="*/ 128 h 161"/>
              <a:gd name="T24" fmla="*/ 29 w 117"/>
              <a:gd name="T25" fmla="*/ 110 h 161"/>
              <a:gd name="T26" fmla="*/ 106 w 117"/>
              <a:gd name="T27" fmla="*/ 0 h 161"/>
              <a:gd name="T28" fmla="*/ 117 w 117"/>
              <a:gd name="T29" fmla="*/ 0 h 161"/>
              <a:gd name="T30" fmla="*/ 117 w 117"/>
              <a:gd name="T31" fmla="*/ 161 h 161"/>
              <a:gd name="T32" fmla="*/ 98 w 117"/>
              <a:gd name="T33" fmla="*/ 161 h 161"/>
              <a:gd name="T34" fmla="*/ 98 w 117"/>
              <a:gd name="T35" fmla="*/ 5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61">
                <a:moveTo>
                  <a:pt x="98" y="52"/>
                </a:moveTo>
                <a:lnTo>
                  <a:pt x="98" y="52"/>
                </a:lnTo>
                <a:lnTo>
                  <a:pt x="100" y="34"/>
                </a:lnTo>
                <a:lnTo>
                  <a:pt x="99" y="34"/>
                </a:lnTo>
                <a:lnTo>
                  <a:pt x="89" y="53"/>
                </a:lnTo>
                <a:lnTo>
                  <a:pt x="11" y="161"/>
                </a:lnTo>
                <a:lnTo>
                  <a:pt x="0" y="161"/>
                </a:lnTo>
                <a:lnTo>
                  <a:pt x="0" y="0"/>
                </a:lnTo>
                <a:lnTo>
                  <a:pt x="19" y="0"/>
                </a:lnTo>
                <a:lnTo>
                  <a:pt x="19" y="110"/>
                </a:lnTo>
                <a:lnTo>
                  <a:pt x="18" y="128"/>
                </a:lnTo>
                <a:lnTo>
                  <a:pt x="18" y="128"/>
                </a:lnTo>
                <a:lnTo>
                  <a:pt x="29" y="110"/>
                </a:lnTo>
                <a:lnTo>
                  <a:pt x="106" y="0"/>
                </a:lnTo>
                <a:lnTo>
                  <a:pt x="117" y="0"/>
                </a:lnTo>
                <a:lnTo>
                  <a:pt x="117" y="161"/>
                </a:lnTo>
                <a:lnTo>
                  <a:pt x="98" y="161"/>
                </a:lnTo>
                <a:lnTo>
                  <a:pt x="98" y="5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3" name="Freeform 1923"/>
          <p:cNvSpPr>
            <a:spLocks/>
          </p:cNvSpPr>
          <p:nvPr/>
        </p:nvSpPr>
        <p:spPr bwMode="auto">
          <a:xfrm>
            <a:off x="1317626" y="282575"/>
            <a:ext cx="76200" cy="120650"/>
          </a:xfrm>
          <a:custGeom>
            <a:avLst/>
            <a:gdLst>
              <a:gd name="T0" fmla="*/ 109 w 109"/>
              <a:gd name="T1" fmla="*/ 157 h 167"/>
              <a:gd name="T2" fmla="*/ 109 w 109"/>
              <a:gd name="T3" fmla="*/ 157 h 167"/>
              <a:gd name="T4" fmla="*/ 92 w 109"/>
              <a:gd name="T5" fmla="*/ 165 h 167"/>
              <a:gd name="T6" fmla="*/ 69 w 109"/>
              <a:gd name="T7" fmla="*/ 167 h 167"/>
              <a:gd name="T8" fmla="*/ 42 w 109"/>
              <a:gd name="T9" fmla="*/ 162 h 167"/>
              <a:gd name="T10" fmla="*/ 20 w 109"/>
              <a:gd name="T11" fmla="*/ 147 h 167"/>
              <a:gd name="T12" fmla="*/ 5 w 109"/>
              <a:gd name="T13" fmla="*/ 121 h 167"/>
              <a:gd name="T14" fmla="*/ 0 w 109"/>
              <a:gd name="T15" fmla="*/ 84 h 167"/>
              <a:gd name="T16" fmla="*/ 6 w 109"/>
              <a:gd name="T17" fmla="*/ 45 h 167"/>
              <a:gd name="T18" fmla="*/ 22 w 109"/>
              <a:gd name="T19" fmla="*/ 20 h 167"/>
              <a:gd name="T20" fmla="*/ 44 w 109"/>
              <a:gd name="T21" fmla="*/ 5 h 167"/>
              <a:gd name="T22" fmla="*/ 70 w 109"/>
              <a:gd name="T23" fmla="*/ 0 h 167"/>
              <a:gd name="T24" fmla="*/ 92 w 109"/>
              <a:gd name="T25" fmla="*/ 2 h 167"/>
              <a:gd name="T26" fmla="*/ 107 w 109"/>
              <a:gd name="T27" fmla="*/ 6 h 167"/>
              <a:gd name="T28" fmla="*/ 102 w 109"/>
              <a:gd name="T29" fmla="*/ 23 h 167"/>
              <a:gd name="T30" fmla="*/ 71 w 109"/>
              <a:gd name="T31" fmla="*/ 17 h 167"/>
              <a:gd name="T32" fmla="*/ 52 w 109"/>
              <a:gd name="T33" fmla="*/ 21 h 167"/>
              <a:gd name="T34" fmla="*/ 36 w 109"/>
              <a:gd name="T35" fmla="*/ 32 h 167"/>
              <a:gd name="T36" fmla="*/ 24 w 109"/>
              <a:gd name="T37" fmla="*/ 53 h 167"/>
              <a:gd name="T38" fmla="*/ 20 w 109"/>
              <a:gd name="T39" fmla="*/ 84 h 167"/>
              <a:gd name="T40" fmla="*/ 24 w 109"/>
              <a:gd name="T41" fmla="*/ 112 h 167"/>
              <a:gd name="T42" fmla="*/ 36 w 109"/>
              <a:gd name="T43" fmla="*/ 133 h 167"/>
              <a:gd name="T44" fmla="*/ 53 w 109"/>
              <a:gd name="T45" fmla="*/ 145 h 167"/>
              <a:gd name="T46" fmla="*/ 74 w 109"/>
              <a:gd name="T47" fmla="*/ 150 h 167"/>
              <a:gd name="T48" fmla="*/ 92 w 109"/>
              <a:gd name="T49" fmla="*/ 148 h 167"/>
              <a:gd name="T50" fmla="*/ 105 w 109"/>
              <a:gd name="T51" fmla="*/ 142 h 167"/>
              <a:gd name="T52" fmla="*/ 109 w 109"/>
              <a:gd name="T53" fmla="*/ 15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9" h="167">
                <a:moveTo>
                  <a:pt x="109" y="157"/>
                </a:moveTo>
                <a:lnTo>
                  <a:pt x="109" y="157"/>
                </a:lnTo>
                <a:cubicBezTo>
                  <a:pt x="105" y="161"/>
                  <a:pt x="99" y="163"/>
                  <a:pt x="92" y="165"/>
                </a:cubicBezTo>
                <a:cubicBezTo>
                  <a:pt x="85" y="166"/>
                  <a:pt x="77" y="167"/>
                  <a:pt x="69" y="167"/>
                </a:cubicBezTo>
                <a:cubicBezTo>
                  <a:pt x="60" y="167"/>
                  <a:pt x="51" y="165"/>
                  <a:pt x="42" y="162"/>
                </a:cubicBezTo>
                <a:cubicBezTo>
                  <a:pt x="34" y="158"/>
                  <a:pt x="27" y="153"/>
                  <a:pt x="20" y="147"/>
                </a:cubicBezTo>
                <a:cubicBezTo>
                  <a:pt x="14" y="140"/>
                  <a:pt x="9" y="131"/>
                  <a:pt x="5" y="121"/>
                </a:cubicBezTo>
                <a:cubicBezTo>
                  <a:pt x="2" y="110"/>
                  <a:pt x="0" y="98"/>
                  <a:pt x="0" y="84"/>
                </a:cubicBezTo>
                <a:cubicBezTo>
                  <a:pt x="0" y="69"/>
                  <a:pt x="2" y="56"/>
                  <a:pt x="6" y="45"/>
                </a:cubicBezTo>
                <a:cubicBezTo>
                  <a:pt x="10" y="35"/>
                  <a:pt x="15" y="26"/>
                  <a:pt x="22" y="20"/>
                </a:cubicBezTo>
                <a:cubicBezTo>
                  <a:pt x="29" y="13"/>
                  <a:pt x="36" y="8"/>
                  <a:pt x="44" y="5"/>
                </a:cubicBezTo>
                <a:cubicBezTo>
                  <a:pt x="53" y="2"/>
                  <a:pt x="61" y="0"/>
                  <a:pt x="70" y="0"/>
                </a:cubicBezTo>
                <a:cubicBezTo>
                  <a:pt x="79" y="0"/>
                  <a:pt x="86" y="1"/>
                  <a:pt x="92" y="2"/>
                </a:cubicBezTo>
                <a:cubicBezTo>
                  <a:pt x="98" y="3"/>
                  <a:pt x="103" y="4"/>
                  <a:pt x="107" y="6"/>
                </a:cubicBezTo>
                <a:lnTo>
                  <a:pt x="102" y="23"/>
                </a:lnTo>
                <a:cubicBezTo>
                  <a:pt x="95" y="19"/>
                  <a:pt x="85" y="17"/>
                  <a:pt x="71" y="17"/>
                </a:cubicBezTo>
                <a:cubicBezTo>
                  <a:pt x="65" y="17"/>
                  <a:pt x="59" y="19"/>
                  <a:pt x="52" y="21"/>
                </a:cubicBezTo>
                <a:cubicBezTo>
                  <a:pt x="46" y="23"/>
                  <a:pt x="41" y="27"/>
                  <a:pt x="36" y="32"/>
                </a:cubicBezTo>
                <a:cubicBezTo>
                  <a:pt x="31" y="37"/>
                  <a:pt x="27" y="44"/>
                  <a:pt x="24" y="53"/>
                </a:cubicBezTo>
                <a:cubicBezTo>
                  <a:pt x="22" y="61"/>
                  <a:pt x="20" y="71"/>
                  <a:pt x="20" y="84"/>
                </a:cubicBezTo>
                <a:cubicBezTo>
                  <a:pt x="20" y="95"/>
                  <a:pt x="21" y="104"/>
                  <a:pt x="24" y="112"/>
                </a:cubicBezTo>
                <a:cubicBezTo>
                  <a:pt x="27" y="121"/>
                  <a:pt x="31" y="128"/>
                  <a:pt x="36" y="133"/>
                </a:cubicBezTo>
                <a:cubicBezTo>
                  <a:pt x="40" y="139"/>
                  <a:pt x="46" y="143"/>
                  <a:pt x="53" y="145"/>
                </a:cubicBezTo>
                <a:cubicBezTo>
                  <a:pt x="59" y="148"/>
                  <a:pt x="66" y="150"/>
                  <a:pt x="74" y="150"/>
                </a:cubicBezTo>
                <a:cubicBezTo>
                  <a:pt x="81" y="150"/>
                  <a:pt x="87" y="149"/>
                  <a:pt x="92" y="148"/>
                </a:cubicBezTo>
                <a:cubicBezTo>
                  <a:pt x="97" y="146"/>
                  <a:pt x="101" y="144"/>
                  <a:pt x="105" y="142"/>
                </a:cubicBezTo>
                <a:lnTo>
                  <a:pt x="109" y="15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4" name="Freeform 1924"/>
          <p:cNvSpPr>
            <a:spLocks/>
          </p:cNvSpPr>
          <p:nvPr/>
        </p:nvSpPr>
        <p:spPr bwMode="auto">
          <a:xfrm>
            <a:off x="1403351" y="284163"/>
            <a:ext cx="84138" cy="115888"/>
          </a:xfrm>
          <a:custGeom>
            <a:avLst/>
            <a:gdLst>
              <a:gd name="T0" fmla="*/ 119 w 119"/>
              <a:gd name="T1" fmla="*/ 17 h 161"/>
              <a:gd name="T2" fmla="*/ 119 w 119"/>
              <a:gd name="T3" fmla="*/ 17 h 161"/>
              <a:gd name="T4" fmla="*/ 69 w 119"/>
              <a:gd name="T5" fmla="*/ 17 h 161"/>
              <a:gd name="T6" fmla="*/ 69 w 119"/>
              <a:gd name="T7" fmla="*/ 161 h 161"/>
              <a:gd name="T8" fmla="*/ 50 w 119"/>
              <a:gd name="T9" fmla="*/ 161 h 161"/>
              <a:gd name="T10" fmla="*/ 50 w 119"/>
              <a:gd name="T11" fmla="*/ 17 h 161"/>
              <a:gd name="T12" fmla="*/ 0 w 119"/>
              <a:gd name="T13" fmla="*/ 17 h 161"/>
              <a:gd name="T14" fmla="*/ 0 w 119"/>
              <a:gd name="T15" fmla="*/ 0 h 161"/>
              <a:gd name="T16" fmla="*/ 119 w 119"/>
              <a:gd name="T17" fmla="*/ 0 h 161"/>
              <a:gd name="T18" fmla="*/ 119 w 119"/>
              <a:gd name="T19" fmla="*/ 1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61">
                <a:moveTo>
                  <a:pt x="119" y="17"/>
                </a:moveTo>
                <a:lnTo>
                  <a:pt x="119" y="17"/>
                </a:lnTo>
                <a:lnTo>
                  <a:pt x="69" y="17"/>
                </a:lnTo>
                <a:lnTo>
                  <a:pt x="69" y="161"/>
                </a:lnTo>
                <a:lnTo>
                  <a:pt x="50" y="161"/>
                </a:lnTo>
                <a:lnTo>
                  <a:pt x="50" y="17"/>
                </a:lnTo>
                <a:lnTo>
                  <a:pt x="0" y="17"/>
                </a:lnTo>
                <a:lnTo>
                  <a:pt x="0" y="0"/>
                </a:lnTo>
                <a:lnTo>
                  <a:pt x="119" y="0"/>
                </a:lnTo>
                <a:lnTo>
                  <a:pt x="119" y="1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5" name="Freeform 1925"/>
          <p:cNvSpPr>
            <a:spLocks/>
          </p:cNvSpPr>
          <p:nvPr/>
        </p:nvSpPr>
        <p:spPr bwMode="auto">
          <a:xfrm>
            <a:off x="1504951" y="284163"/>
            <a:ext cx="63500" cy="115888"/>
          </a:xfrm>
          <a:custGeom>
            <a:avLst/>
            <a:gdLst>
              <a:gd name="T0" fmla="*/ 0 w 89"/>
              <a:gd name="T1" fmla="*/ 0 h 161"/>
              <a:gd name="T2" fmla="*/ 0 w 89"/>
              <a:gd name="T3" fmla="*/ 0 h 161"/>
              <a:gd name="T4" fmla="*/ 88 w 89"/>
              <a:gd name="T5" fmla="*/ 0 h 161"/>
              <a:gd name="T6" fmla="*/ 88 w 89"/>
              <a:gd name="T7" fmla="*/ 17 h 161"/>
              <a:gd name="T8" fmla="*/ 20 w 89"/>
              <a:gd name="T9" fmla="*/ 17 h 161"/>
              <a:gd name="T10" fmla="*/ 20 w 89"/>
              <a:gd name="T11" fmla="*/ 70 h 161"/>
              <a:gd name="T12" fmla="*/ 82 w 89"/>
              <a:gd name="T13" fmla="*/ 70 h 161"/>
              <a:gd name="T14" fmla="*/ 82 w 89"/>
              <a:gd name="T15" fmla="*/ 87 h 161"/>
              <a:gd name="T16" fmla="*/ 20 w 89"/>
              <a:gd name="T17" fmla="*/ 87 h 161"/>
              <a:gd name="T18" fmla="*/ 20 w 89"/>
              <a:gd name="T19" fmla="*/ 144 h 161"/>
              <a:gd name="T20" fmla="*/ 89 w 89"/>
              <a:gd name="T21" fmla="*/ 144 h 161"/>
              <a:gd name="T22" fmla="*/ 89 w 89"/>
              <a:gd name="T23" fmla="*/ 161 h 161"/>
              <a:gd name="T24" fmla="*/ 0 w 89"/>
              <a:gd name="T25" fmla="*/ 161 h 161"/>
              <a:gd name="T26" fmla="*/ 0 w 89"/>
              <a:gd name="T2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161">
                <a:moveTo>
                  <a:pt x="0" y="0"/>
                </a:moveTo>
                <a:lnTo>
                  <a:pt x="0" y="0"/>
                </a:lnTo>
                <a:lnTo>
                  <a:pt x="88" y="0"/>
                </a:lnTo>
                <a:lnTo>
                  <a:pt x="88" y="17"/>
                </a:lnTo>
                <a:lnTo>
                  <a:pt x="20" y="17"/>
                </a:lnTo>
                <a:lnTo>
                  <a:pt x="20" y="70"/>
                </a:lnTo>
                <a:lnTo>
                  <a:pt x="82" y="70"/>
                </a:lnTo>
                <a:lnTo>
                  <a:pt x="82" y="87"/>
                </a:lnTo>
                <a:lnTo>
                  <a:pt x="20" y="87"/>
                </a:lnTo>
                <a:lnTo>
                  <a:pt x="20" y="144"/>
                </a:lnTo>
                <a:lnTo>
                  <a:pt x="89" y="144"/>
                </a:lnTo>
                <a:lnTo>
                  <a:pt x="89" y="161"/>
                </a:lnTo>
                <a:lnTo>
                  <a:pt x="0" y="161"/>
                </a:lnTo>
                <a:lnTo>
                  <a:pt x="0" y="0"/>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6" name="Freeform 1926"/>
          <p:cNvSpPr>
            <a:spLocks noEditPoints="1"/>
          </p:cNvSpPr>
          <p:nvPr/>
        </p:nvSpPr>
        <p:spPr bwMode="auto">
          <a:xfrm>
            <a:off x="1593851" y="282575"/>
            <a:ext cx="71438" cy="117475"/>
          </a:xfrm>
          <a:custGeom>
            <a:avLst/>
            <a:gdLst>
              <a:gd name="T0" fmla="*/ 39 w 100"/>
              <a:gd name="T1" fmla="*/ 17 h 163"/>
              <a:gd name="T2" fmla="*/ 39 w 100"/>
              <a:gd name="T3" fmla="*/ 17 h 163"/>
              <a:gd name="T4" fmla="*/ 27 w 100"/>
              <a:gd name="T5" fmla="*/ 17 h 163"/>
              <a:gd name="T6" fmla="*/ 19 w 100"/>
              <a:gd name="T7" fmla="*/ 18 h 163"/>
              <a:gd name="T8" fmla="*/ 19 w 100"/>
              <a:gd name="T9" fmla="*/ 85 h 163"/>
              <a:gd name="T10" fmla="*/ 22 w 100"/>
              <a:gd name="T11" fmla="*/ 85 h 163"/>
              <a:gd name="T12" fmla="*/ 28 w 100"/>
              <a:gd name="T13" fmla="*/ 86 h 163"/>
              <a:gd name="T14" fmla="*/ 33 w 100"/>
              <a:gd name="T15" fmla="*/ 86 h 163"/>
              <a:gd name="T16" fmla="*/ 37 w 100"/>
              <a:gd name="T17" fmla="*/ 86 h 163"/>
              <a:gd name="T18" fmla="*/ 52 w 100"/>
              <a:gd name="T19" fmla="*/ 84 h 163"/>
              <a:gd name="T20" fmla="*/ 66 w 100"/>
              <a:gd name="T21" fmla="*/ 79 h 163"/>
              <a:gd name="T22" fmla="*/ 76 w 100"/>
              <a:gd name="T23" fmla="*/ 68 h 163"/>
              <a:gd name="T24" fmla="*/ 80 w 100"/>
              <a:gd name="T25" fmla="*/ 50 h 163"/>
              <a:gd name="T26" fmla="*/ 76 w 100"/>
              <a:gd name="T27" fmla="*/ 34 h 163"/>
              <a:gd name="T28" fmla="*/ 67 w 100"/>
              <a:gd name="T29" fmla="*/ 24 h 163"/>
              <a:gd name="T30" fmla="*/ 54 w 100"/>
              <a:gd name="T31" fmla="*/ 19 h 163"/>
              <a:gd name="T32" fmla="*/ 39 w 100"/>
              <a:gd name="T33" fmla="*/ 17 h 163"/>
              <a:gd name="T34" fmla="*/ 0 w 100"/>
              <a:gd name="T35" fmla="*/ 4 h 163"/>
              <a:gd name="T36" fmla="*/ 0 w 100"/>
              <a:gd name="T37" fmla="*/ 4 h 163"/>
              <a:gd name="T38" fmla="*/ 18 w 100"/>
              <a:gd name="T39" fmla="*/ 1 h 163"/>
              <a:gd name="T40" fmla="*/ 38 w 100"/>
              <a:gd name="T41" fmla="*/ 0 h 163"/>
              <a:gd name="T42" fmla="*/ 60 w 100"/>
              <a:gd name="T43" fmla="*/ 2 h 163"/>
              <a:gd name="T44" fmla="*/ 80 w 100"/>
              <a:gd name="T45" fmla="*/ 10 h 163"/>
              <a:gd name="T46" fmla="*/ 94 w 100"/>
              <a:gd name="T47" fmla="*/ 25 h 163"/>
              <a:gd name="T48" fmla="*/ 100 w 100"/>
              <a:gd name="T49" fmla="*/ 50 h 163"/>
              <a:gd name="T50" fmla="*/ 95 w 100"/>
              <a:gd name="T51" fmla="*/ 74 h 163"/>
              <a:gd name="T52" fmla="*/ 81 w 100"/>
              <a:gd name="T53" fmla="*/ 91 h 163"/>
              <a:gd name="T54" fmla="*/ 61 w 100"/>
              <a:gd name="T55" fmla="*/ 100 h 163"/>
              <a:gd name="T56" fmla="*/ 37 w 100"/>
              <a:gd name="T57" fmla="*/ 103 h 163"/>
              <a:gd name="T58" fmla="*/ 34 w 100"/>
              <a:gd name="T59" fmla="*/ 103 h 163"/>
              <a:gd name="T60" fmla="*/ 28 w 100"/>
              <a:gd name="T61" fmla="*/ 103 h 163"/>
              <a:gd name="T62" fmla="*/ 23 w 100"/>
              <a:gd name="T63" fmla="*/ 102 h 163"/>
              <a:gd name="T64" fmla="*/ 19 w 100"/>
              <a:gd name="T65" fmla="*/ 102 h 163"/>
              <a:gd name="T66" fmla="*/ 19 w 100"/>
              <a:gd name="T67" fmla="*/ 163 h 163"/>
              <a:gd name="T68" fmla="*/ 0 w 100"/>
              <a:gd name="T69" fmla="*/ 163 h 163"/>
              <a:gd name="T70" fmla="*/ 0 w 100"/>
              <a:gd name="T71"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63">
                <a:moveTo>
                  <a:pt x="39" y="17"/>
                </a:moveTo>
                <a:lnTo>
                  <a:pt x="39" y="17"/>
                </a:lnTo>
                <a:cubicBezTo>
                  <a:pt x="35" y="17"/>
                  <a:pt x="31" y="17"/>
                  <a:pt x="27" y="17"/>
                </a:cubicBezTo>
                <a:cubicBezTo>
                  <a:pt x="24" y="17"/>
                  <a:pt x="21" y="18"/>
                  <a:pt x="19" y="18"/>
                </a:cubicBezTo>
                <a:lnTo>
                  <a:pt x="19" y="85"/>
                </a:lnTo>
                <a:cubicBezTo>
                  <a:pt x="19" y="85"/>
                  <a:pt x="21" y="85"/>
                  <a:pt x="22" y="85"/>
                </a:cubicBezTo>
                <a:cubicBezTo>
                  <a:pt x="24" y="85"/>
                  <a:pt x="26" y="86"/>
                  <a:pt x="28" y="86"/>
                </a:cubicBezTo>
                <a:cubicBezTo>
                  <a:pt x="29" y="86"/>
                  <a:pt x="31" y="86"/>
                  <a:pt x="33" y="86"/>
                </a:cubicBezTo>
                <a:lnTo>
                  <a:pt x="37" y="86"/>
                </a:lnTo>
                <a:cubicBezTo>
                  <a:pt x="42" y="86"/>
                  <a:pt x="47" y="85"/>
                  <a:pt x="52" y="84"/>
                </a:cubicBezTo>
                <a:cubicBezTo>
                  <a:pt x="57" y="83"/>
                  <a:pt x="62" y="81"/>
                  <a:pt x="66" y="79"/>
                </a:cubicBezTo>
                <a:cubicBezTo>
                  <a:pt x="70" y="76"/>
                  <a:pt x="73" y="73"/>
                  <a:pt x="76" y="68"/>
                </a:cubicBezTo>
                <a:cubicBezTo>
                  <a:pt x="78" y="63"/>
                  <a:pt x="80" y="57"/>
                  <a:pt x="80" y="50"/>
                </a:cubicBezTo>
                <a:cubicBezTo>
                  <a:pt x="80" y="43"/>
                  <a:pt x="78" y="38"/>
                  <a:pt x="76" y="34"/>
                </a:cubicBezTo>
                <a:cubicBezTo>
                  <a:pt x="74" y="30"/>
                  <a:pt x="71" y="26"/>
                  <a:pt x="67" y="24"/>
                </a:cubicBezTo>
                <a:cubicBezTo>
                  <a:pt x="63" y="21"/>
                  <a:pt x="58" y="20"/>
                  <a:pt x="54" y="19"/>
                </a:cubicBezTo>
                <a:cubicBezTo>
                  <a:pt x="49" y="17"/>
                  <a:pt x="44" y="17"/>
                  <a:pt x="39" y="17"/>
                </a:cubicBezTo>
                <a:close/>
                <a:moveTo>
                  <a:pt x="0" y="4"/>
                </a:moveTo>
                <a:lnTo>
                  <a:pt x="0" y="4"/>
                </a:lnTo>
                <a:cubicBezTo>
                  <a:pt x="5" y="2"/>
                  <a:pt x="12" y="2"/>
                  <a:pt x="18" y="1"/>
                </a:cubicBezTo>
                <a:cubicBezTo>
                  <a:pt x="25" y="1"/>
                  <a:pt x="32" y="0"/>
                  <a:pt x="38" y="0"/>
                </a:cubicBezTo>
                <a:cubicBezTo>
                  <a:pt x="45" y="0"/>
                  <a:pt x="53" y="1"/>
                  <a:pt x="60" y="2"/>
                </a:cubicBezTo>
                <a:cubicBezTo>
                  <a:pt x="67" y="4"/>
                  <a:pt x="74" y="6"/>
                  <a:pt x="80" y="10"/>
                </a:cubicBezTo>
                <a:cubicBezTo>
                  <a:pt x="86" y="14"/>
                  <a:pt x="91" y="19"/>
                  <a:pt x="94" y="25"/>
                </a:cubicBezTo>
                <a:cubicBezTo>
                  <a:pt x="98" y="32"/>
                  <a:pt x="100" y="40"/>
                  <a:pt x="100" y="50"/>
                </a:cubicBezTo>
                <a:cubicBezTo>
                  <a:pt x="100" y="60"/>
                  <a:pt x="98" y="68"/>
                  <a:pt x="95" y="74"/>
                </a:cubicBezTo>
                <a:cubicBezTo>
                  <a:pt x="91" y="81"/>
                  <a:pt x="86" y="87"/>
                  <a:pt x="81" y="91"/>
                </a:cubicBezTo>
                <a:cubicBezTo>
                  <a:pt x="75" y="95"/>
                  <a:pt x="68" y="98"/>
                  <a:pt x="61" y="100"/>
                </a:cubicBezTo>
                <a:cubicBezTo>
                  <a:pt x="53" y="102"/>
                  <a:pt x="45" y="103"/>
                  <a:pt x="37" y="103"/>
                </a:cubicBezTo>
                <a:lnTo>
                  <a:pt x="34" y="103"/>
                </a:lnTo>
                <a:cubicBezTo>
                  <a:pt x="32" y="103"/>
                  <a:pt x="30" y="103"/>
                  <a:pt x="28" y="103"/>
                </a:cubicBezTo>
                <a:cubicBezTo>
                  <a:pt x="26" y="103"/>
                  <a:pt x="24" y="102"/>
                  <a:pt x="23" y="102"/>
                </a:cubicBezTo>
                <a:cubicBezTo>
                  <a:pt x="21" y="102"/>
                  <a:pt x="19" y="102"/>
                  <a:pt x="19" y="102"/>
                </a:cubicBezTo>
                <a:lnTo>
                  <a:pt x="19" y="163"/>
                </a:lnTo>
                <a:lnTo>
                  <a:pt x="0" y="163"/>
                </a:lnTo>
                <a:lnTo>
                  <a:pt x="0" y="4"/>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7" name="Freeform 1927"/>
          <p:cNvSpPr>
            <a:spLocks/>
          </p:cNvSpPr>
          <p:nvPr/>
        </p:nvSpPr>
        <p:spPr bwMode="auto">
          <a:xfrm>
            <a:off x="1677988" y="282575"/>
            <a:ext cx="77788" cy="120650"/>
          </a:xfrm>
          <a:custGeom>
            <a:avLst/>
            <a:gdLst>
              <a:gd name="T0" fmla="*/ 110 w 110"/>
              <a:gd name="T1" fmla="*/ 157 h 167"/>
              <a:gd name="T2" fmla="*/ 110 w 110"/>
              <a:gd name="T3" fmla="*/ 157 h 167"/>
              <a:gd name="T4" fmla="*/ 92 w 110"/>
              <a:gd name="T5" fmla="*/ 165 h 167"/>
              <a:gd name="T6" fmla="*/ 70 w 110"/>
              <a:gd name="T7" fmla="*/ 167 h 167"/>
              <a:gd name="T8" fmla="*/ 43 w 110"/>
              <a:gd name="T9" fmla="*/ 162 h 167"/>
              <a:gd name="T10" fmla="*/ 21 w 110"/>
              <a:gd name="T11" fmla="*/ 147 h 167"/>
              <a:gd name="T12" fmla="*/ 6 w 110"/>
              <a:gd name="T13" fmla="*/ 121 h 167"/>
              <a:gd name="T14" fmla="*/ 0 w 110"/>
              <a:gd name="T15" fmla="*/ 84 h 167"/>
              <a:gd name="T16" fmla="*/ 7 w 110"/>
              <a:gd name="T17" fmla="*/ 45 h 167"/>
              <a:gd name="T18" fmla="*/ 23 w 110"/>
              <a:gd name="T19" fmla="*/ 20 h 167"/>
              <a:gd name="T20" fmla="*/ 45 w 110"/>
              <a:gd name="T21" fmla="*/ 5 h 167"/>
              <a:gd name="T22" fmla="*/ 70 w 110"/>
              <a:gd name="T23" fmla="*/ 0 h 167"/>
              <a:gd name="T24" fmla="*/ 93 w 110"/>
              <a:gd name="T25" fmla="*/ 2 h 167"/>
              <a:gd name="T26" fmla="*/ 108 w 110"/>
              <a:gd name="T27" fmla="*/ 6 h 167"/>
              <a:gd name="T28" fmla="*/ 103 w 110"/>
              <a:gd name="T29" fmla="*/ 23 h 167"/>
              <a:gd name="T30" fmla="*/ 72 w 110"/>
              <a:gd name="T31" fmla="*/ 17 h 167"/>
              <a:gd name="T32" fmla="*/ 53 w 110"/>
              <a:gd name="T33" fmla="*/ 21 h 167"/>
              <a:gd name="T34" fmla="*/ 37 w 110"/>
              <a:gd name="T35" fmla="*/ 32 h 167"/>
              <a:gd name="T36" fmla="*/ 25 w 110"/>
              <a:gd name="T37" fmla="*/ 53 h 167"/>
              <a:gd name="T38" fmla="*/ 21 w 110"/>
              <a:gd name="T39" fmla="*/ 84 h 167"/>
              <a:gd name="T40" fmla="*/ 25 w 110"/>
              <a:gd name="T41" fmla="*/ 112 h 167"/>
              <a:gd name="T42" fmla="*/ 36 w 110"/>
              <a:gd name="T43" fmla="*/ 133 h 167"/>
              <a:gd name="T44" fmla="*/ 53 w 110"/>
              <a:gd name="T45" fmla="*/ 145 h 167"/>
              <a:gd name="T46" fmla="*/ 74 w 110"/>
              <a:gd name="T47" fmla="*/ 150 h 167"/>
              <a:gd name="T48" fmla="*/ 92 w 110"/>
              <a:gd name="T49" fmla="*/ 148 h 167"/>
              <a:gd name="T50" fmla="*/ 105 w 110"/>
              <a:gd name="T51" fmla="*/ 142 h 167"/>
              <a:gd name="T52" fmla="*/ 110 w 110"/>
              <a:gd name="T53" fmla="*/ 15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0" h="167">
                <a:moveTo>
                  <a:pt x="110" y="157"/>
                </a:moveTo>
                <a:lnTo>
                  <a:pt x="110" y="157"/>
                </a:lnTo>
                <a:cubicBezTo>
                  <a:pt x="105" y="161"/>
                  <a:pt x="100" y="163"/>
                  <a:pt x="92" y="165"/>
                </a:cubicBezTo>
                <a:cubicBezTo>
                  <a:pt x="85" y="166"/>
                  <a:pt x="78" y="167"/>
                  <a:pt x="70" y="167"/>
                </a:cubicBezTo>
                <a:cubicBezTo>
                  <a:pt x="60" y="167"/>
                  <a:pt x="51" y="165"/>
                  <a:pt x="43" y="162"/>
                </a:cubicBezTo>
                <a:cubicBezTo>
                  <a:pt x="35" y="158"/>
                  <a:pt x="27" y="153"/>
                  <a:pt x="21" y="147"/>
                </a:cubicBezTo>
                <a:cubicBezTo>
                  <a:pt x="15" y="140"/>
                  <a:pt x="10" y="131"/>
                  <a:pt x="6" y="121"/>
                </a:cubicBezTo>
                <a:cubicBezTo>
                  <a:pt x="2" y="110"/>
                  <a:pt x="0" y="98"/>
                  <a:pt x="0" y="84"/>
                </a:cubicBezTo>
                <a:cubicBezTo>
                  <a:pt x="0" y="69"/>
                  <a:pt x="2" y="56"/>
                  <a:pt x="7" y="45"/>
                </a:cubicBezTo>
                <a:cubicBezTo>
                  <a:pt x="11" y="35"/>
                  <a:pt x="16" y="26"/>
                  <a:pt x="23" y="20"/>
                </a:cubicBezTo>
                <a:cubicBezTo>
                  <a:pt x="29" y="13"/>
                  <a:pt x="37" y="8"/>
                  <a:pt x="45" y="5"/>
                </a:cubicBezTo>
                <a:cubicBezTo>
                  <a:pt x="53" y="2"/>
                  <a:pt x="62" y="0"/>
                  <a:pt x="70" y="0"/>
                </a:cubicBezTo>
                <a:cubicBezTo>
                  <a:pt x="79" y="0"/>
                  <a:pt x="87" y="1"/>
                  <a:pt x="93" y="2"/>
                </a:cubicBezTo>
                <a:cubicBezTo>
                  <a:pt x="99" y="3"/>
                  <a:pt x="104" y="4"/>
                  <a:pt x="108" y="6"/>
                </a:cubicBezTo>
                <a:lnTo>
                  <a:pt x="103" y="23"/>
                </a:lnTo>
                <a:cubicBezTo>
                  <a:pt x="96" y="19"/>
                  <a:pt x="85" y="17"/>
                  <a:pt x="72" y="17"/>
                </a:cubicBezTo>
                <a:cubicBezTo>
                  <a:pt x="65" y="17"/>
                  <a:pt x="59" y="19"/>
                  <a:pt x="53" y="21"/>
                </a:cubicBezTo>
                <a:cubicBezTo>
                  <a:pt x="47" y="23"/>
                  <a:pt x="41" y="27"/>
                  <a:pt x="37" y="32"/>
                </a:cubicBezTo>
                <a:cubicBezTo>
                  <a:pt x="32" y="37"/>
                  <a:pt x="28" y="44"/>
                  <a:pt x="25" y="53"/>
                </a:cubicBezTo>
                <a:cubicBezTo>
                  <a:pt x="22" y="61"/>
                  <a:pt x="21" y="71"/>
                  <a:pt x="21" y="84"/>
                </a:cubicBezTo>
                <a:cubicBezTo>
                  <a:pt x="21" y="95"/>
                  <a:pt x="22" y="104"/>
                  <a:pt x="25" y="112"/>
                </a:cubicBezTo>
                <a:cubicBezTo>
                  <a:pt x="28" y="121"/>
                  <a:pt x="31" y="128"/>
                  <a:pt x="36" y="133"/>
                </a:cubicBezTo>
                <a:cubicBezTo>
                  <a:pt x="41" y="139"/>
                  <a:pt x="47" y="143"/>
                  <a:pt x="53" y="145"/>
                </a:cubicBezTo>
                <a:cubicBezTo>
                  <a:pt x="60" y="148"/>
                  <a:pt x="67" y="150"/>
                  <a:pt x="74" y="150"/>
                </a:cubicBezTo>
                <a:cubicBezTo>
                  <a:pt x="81" y="150"/>
                  <a:pt x="87" y="149"/>
                  <a:pt x="92" y="148"/>
                </a:cubicBezTo>
                <a:cubicBezTo>
                  <a:pt x="97" y="146"/>
                  <a:pt x="102" y="144"/>
                  <a:pt x="105" y="142"/>
                </a:cubicBezTo>
                <a:lnTo>
                  <a:pt x="110" y="15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8" name="Freeform 1928"/>
          <p:cNvSpPr>
            <a:spLocks/>
          </p:cNvSpPr>
          <p:nvPr/>
        </p:nvSpPr>
        <p:spPr bwMode="auto">
          <a:xfrm>
            <a:off x="1763713" y="284163"/>
            <a:ext cx="84138" cy="115888"/>
          </a:xfrm>
          <a:custGeom>
            <a:avLst/>
            <a:gdLst>
              <a:gd name="T0" fmla="*/ 119 w 119"/>
              <a:gd name="T1" fmla="*/ 17 h 161"/>
              <a:gd name="T2" fmla="*/ 119 w 119"/>
              <a:gd name="T3" fmla="*/ 17 h 161"/>
              <a:gd name="T4" fmla="*/ 69 w 119"/>
              <a:gd name="T5" fmla="*/ 17 h 161"/>
              <a:gd name="T6" fmla="*/ 69 w 119"/>
              <a:gd name="T7" fmla="*/ 161 h 161"/>
              <a:gd name="T8" fmla="*/ 50 w 119"/>
              <a:gd name="T9" fmla="*/ 161 h 161"/>
              <a:gd name="T10" fmla="*/ 50 w 119"/>
              <a:gd name="T11" fmla="*/ 17 h 161"/>
              <a:gd name="T12" fmla="*/ 0 w 119"/>
              <a:gd name="T13" fmla="*/ 17 h 161"/>
              <a:gd name="T14" fmla="*/ 0 w 119"/>
              <a:gd name="T15" fmla="*/ 0 h 161"/>
              <a:gd name="T16" fmla="*/ 119 w 119"/>
              <a:gd name="T17" fmla="*/ 0 h 161"/>
              <a:gd name="T18" fmla="*/ 119 w 119"/>
              <a:gd name="T19" fmla="*/ 1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61">
                <a:moveTo>
                  <a:pt x="119" y="17"/>
                </a:moveTo>
                <a:lnTo>
                  <a:pt x="119" y="17"/>
                </a:lnTo>
                <a:lnTo>
                  <a:pt x="69" y="17"/>
                </a:lnTo>
                <a:lnTo>
                  <a:pt x="69" y="161"/>
                </a:lnTo>
                <a:lnTo>
                  <a:pt x="50" y="161"/>
                </a:lnTo>
                <a:lnTo>
                  <a:pt x="50" y="17"/>
                </a:lnTo>
                <a:lnTo>
                  <a:pt x="0" y="17"/>
                </a:lnTo>
                <a:lnTo>
                  <a:pt x="0" y="0"/>
                </a:lnTo>
                <a:lnTo>
                  <a:pt x="119" y="0"/>
                </a:lnTo>
                <a:lnTo>
                  <a:pt x="119" y="1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9" name="Freeform 1929"/>
          <p:cNvSpPr>
            <a:spLocks noEditPoints="1"/>
          </p:cNvSpPr>
          <p:nvPr/>
        </p:nvSpPr>
        <p:spPr bwMode="auto">
          <a:xfrm>
            <a:off x="1865313" y="282575"/>
            <a:ext cx="73025" cy="119063"/>
          </a:xfrm>
          <a:custGeom>
            <a:avLst/>
            <a:gdLst>
              <a:gd name="T0" fmla="*/ 44 w 102"/>
              <a:gd name="T1" fmla="*/ 148 h 165"/>
              <a:gd name="T2" fmla="*/ 44 w 102"/>
              <a:gd name="T3" fmla="*/ 148 h 165"/>
              <a:gd name="T4" fmla="*/ 58 w 102"/>
              <a:gd name="T5" fmla="*/ 146 h 165"/>
              <a:gd name="T6" fmla="*/ 70 w 102"/>
              <a:gd name="T7" fmla="*/ 141 h 165"/>
              <a:gd name="T8" fmla="*/ 78 w 102"/>
              <a:gd name="T9" fmla="*/ 132 h 165"/>
              <a:gd name="T10" fmla="*/ 82 w 102"/>
              <a:gd name="T11" fmla="*/ 119 h 165"/>
              <a:gd name="T12" fmla="*/ 78 w 102"/>
              <a:gd name="T13" fmla="*/ 103 h 165"/>
              <a:gd name="T14" fmla="*/ 68 w 102"/>
              <a:gd name="T15" fmla="*/ 94 h 165"/>
              <a:gd name="T16" fmla="*/ 54 w 102"/>
              <a:gd name="T17" fmla="*/ 90 h 165"/>
              <a:gd name="T18" fmla="*/ 39 w 102"/>
              <a:gd name="T19" fmla="*/ 89 h 165"/>
              <a:gd name="T20" fmla="*/ 19 w 102"/>
              <a:gd name="T21" fmla="*/ 89 h 165"/>
              <a:gd name="T22" fmla="*/ 19 w 102"/>
              <a:gd name="T23" fmla="*/ 147 h 165"/>
              <a:gd name="T24" fmla="*/ 24 w 102"/>
              <a:gd name="T25" fmla="*/ 147 h 165"/>
              <a:gd name="T26" fmla="*/ 30 w 102"/>
              <a:gd name="T27" fmla="*/ 148 h 165"/>
              <a:gd name="T28" fmla="*/ 37 w 102"/>
              <a:gd name="T29" fmla="*/ 148 h 165"/>
              <a:gd name="T30" fmla="*/ 44 w 102"/>
              <a:gd name="T31" fmla="*/ 148 h 165"/>
              <a:gd name="T32" fmla="*/ 31 w 102"/>
              <a:gd name="T33" fmla="*/ 73 h 165"/>
              <a:gd name="T34" fmla="*/ 31 w 102"/>
              <a:gd name="T35" fmla="*/ 73 h 165"/>
              <a:gd name="T36" fmla="*/ 40 w 102"/>
              <a:gd name="T37" fmla="*/ 73 h 165"/>
              <a:gd name="T38" fmla="*/ 50 w 102"/>
              <a:gd name="T39" fmla="*/ 72 h 165"/>
              <a:gd name="T40" fmla="*/ 60 w 102"/>
              <a:gd name="T41" fmla="*/ 67 h 165"/>
              <a:gd name="T42" fmla="*/ 69 w 102"/>
              <a:gd name="T43" fmla="*/ 61 h 165"/>
              <a:gd name="T44" fmla="*/ 75 w 102"/>
              <a:gd name="T45" fmla="*/ 53 h 165"/>
              <a:gd name="T46" fmla="*/ 77 w 102"/>
              <a:gd name="T47" fmla="*/ 43 h 165"/>
              <a:gd name="T48" fmla="*/ 74 w 102"/>
              <a:gd name="T49" fmla="*/ 30 h 165"/>
              <a:gd name="T50" fmla="*/ 66 w 102"/>
              <a:gd name="T51" fmla="*/ 22 h 165"/>
              <a:gd name="T52" fmla="*/ 55 w 102"/>
              <a:gd name="T53" fmla="*/ 18 h 165"/>
              <a:gd name="T54" fmla="*/ 42 w 102"/>
              <a:gd name="T55" fmla="*/ 17 h 165"/>
              <a:gd name="T56" fmla="*/ 29 w 102"/>
              <a:gd name="T57" fmla="*/ 17 h 165"/>
              <a:gd name="T58" fmla="*/ 19 w 102"/>
              <a:gd name="T59" fmla="*/ 18 h 165"/>
              <a:gd name="T60" fmla="*/ 19 w 102"/>
              <a:gd name="T61" fmla="*/ 73 h 165"/>
              <a:gd name="T62" fmla="*/ 31 w 102"/>
              <a:gd name="T63" fmla="*/ 73 h 165"/>
              <a:gd name="T64" fmla="*/ 97 w 102"/>
              <a:gd name="T65" fmla="*/ 39 h 165"/>
              <a:gd name="T66" fmla="*/ 97 w 102"/>
              <a:gd name="T67" fmla="*/ 39 h 165"/>
              <a:gd name="T68" fmla="*/ 95 w 102"/>
              <a:gd name="T69" fmla="*/ 51 h 165"/>
              <a:gd name="T70" fmla="*/ 90 w 102"/>
              <a:gd name="T71" fmla="*/ 62 h 165"/>
              <a:gd name="T72" fmla="*/ 80 w 102"/>
              <a:gd name="T73" fmla="*/ 71 h 165"/>
              <a:gd name="T74" fmla="*/ 67 w 102"/>
              <a:gd name="T75" fmla="*/ 77 h 165"/>
              <a:gd name="T76" fmla="*/ 67 w 102"/>
              <a:gd name="T77" fmla="*/ 78 h 165"/>
              <a:gd name="T78" fmla="*/ 80 w 102"/>
              <a:gd name="T79" fmla="*/ 82 h 165"/>
              <a:gd name="T80" fmla="*/ 91 w 102"/>
              <a:gd name="T81" fmla="*/ 89 h 165"/>
              <a:gd name="T82" fmla="*/ 99 w 102"/>
              <a:gd name="T83" fmla="*/ 101 h 165"/>
              <a:gd name="T84" fmla="*/ 102 w 102"/>
              <a:gd name="T85" fmla="*/ 117 h 165"/>
              <a:gd name="T86" fmla="*/ 97 w 102"/>
              <a:gd name="T87" fmla="*/ 139 h 165"/>
              <a:gd name="T88" fmla="*/ 83 w 102"/>
              <a:gd name="T89" fmla="*/ 153 h 165"/>
              <a:gd name="T90" fmla="*/ 64 w 102"/>
              <a:gd name="T91" fmla="*/ 162 h 165"/>
              <a:gd name="T92" fmla="*/ 42 w 102"/>
              <a:gd name="T93" fmla="*/ 165 h 165"/>
              <a:gd name="T94" fmla="*/ 33 w 102"/>
              <a:gd name="T95" fmla="*/ 165 h 165"/>
              <a:gd name="T96" fmla="*/ 22 w 102"/>
              <a:gd name="T97" fmla="*/ 164 h 165"/>
              <a:gd name="T98" fmla="*/ 10 w 102"/>
              <a:gd name="T99" fmla="*/ 163 h 165"/>
              <a:gd name="T100" fmla="*/ 0 w 102"/>
              <a:gd name="T101" fmla="*/ 162 h 165"/>
              <a:gd name="T102" fmla="*/ 0 w 102"/>
              <a:gd name="T103" fmla="*/ 4 h 165"/>
              <a:gd name="T104" fmla="*/ 20 w 102"/>
              <a:gd name="T105" fmla="*/ 1 h 165"/>
              <a:gd name="T106" fmla="*/ 44 w 102"/>
              <a:gd name="T107" fmla="*/ 0 h 165"/>
              <a:gd name="T108" fmla="*/ 63 w 102"/>
              <a:gd name="T109" fmla="*/ 2 h 165"/>
              <a:gd name="T110" fmla="*/ 79 w 102"/>
              <a:gd name="T111" fmla="*/ 8 h 165"/>
              <a:gd name="T112" fmla="*/ 92 w 102"/>
              <a:gd name="T113" fmla="*/ 19 h 165"/>
              <a:gd name="T114" fmla="*/ 97 w 102"/>
              <a:gd name="T115" fmla="*/ 3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2" h="165">
                <a:moveTo>
                  <a:pt x="44" y="148"/>
                </a:moveTo>
                <a:lnTo>
                  <a:pt x="44" y="148"/>
                </a:lnTo>
                <a:cubicBezTo>
                  <a:pt x="49" y="148"/>
                  <a:pt x="53" y="148"/>
                  <a:pt x="58" y="146"/>
                </a:cubicBezTo>
                <a:cubicBezTo>
                  <a:pt x="62" y="145"/>
                  <a:pt x="67" y="143"/>
                  <a:pt x="70" y="141"/>
                </a:cubicBezTo>
                <a:cubicBezTo>
                  <a:pt x="74" y="138"/>
                  <a:pt x="76" y="135"/>
                  <a:pt x="78" y="132"/>
                </a:cubicBezTo>
                <a:cubicBezTo>
                  <a:pt x="80" y="128"/>
                  <a:pt x="82" y="124"/>
                  <a:pt x="82" y="119"/>
                </a:cubicBezTo>
                <a:cubicBezTo>
                  <a:pt x="82" y="112"/>
                  <a:pt x="80" y="107"/>
                  <a:pt x="78" y="103"/>
                </a:cubicBezTo>
                <a:cubicBezTo>
                  <a:pt x="75" y="100"/>
                  <a:pt x="72" y="97"/>
                  <a:pt x="68" y="94"/>
                </a:cubicBezTo>
                <a:cubicBezTo>
                  <a:pt x="64" y="92"/>
                  <a:pt x="59" y="91"/>
                  <a:pt x="54" y="90"/>
                </a:cubicBezTo>
                <a:cubicBezTo>
                  <a:pt x="49" y="89"/>
                  <a:pt x="44" y="89"/>
                  <a:pt x="39" y="89"/>
                </a:cubicBezTo>
                <a:lnTo>
                  <a:pt x="19" y="89"/>
                </a:lnTo>
                <a:lnTo>
                  <a:pt x="19" y="147"/>
                </a:lnTo>
                <a:cubicBezTo>
                  <a:pt x="20" y="147"/>
                  <a:pt x="22" y="147"/>
                  <a:pt x="24" y="147"/>
                </a:cubicBezTo>
                <a:cubicBezTo>
                  <a:pt x="26" y="147"/>
                  <a:pt x="28" y="148"/>
                  <a:pt x="30" y="148"/>
                </a:cubicBezTo>
                <a:cubicBezTo>
                  <a:pt x="32" y="148"/>
                  <a:pt x="35" y="148"/>
                  <a:pt x="37" y="148"/>
                </a:cubicBezTo>
                <a:cubicBezTo>
                  <a:pt x="40" y="148"/>
                  <a:pt x="42" y="148"/>
                  <a:pt x="44" y="148"/>
                </a:cubicBezTo>
                <a:close/>
                <a:moveTo>
                  <a:pt x="31" y="73"/>
                </a:moveTo>
                <a:lnTo>
                  <a:pt x="31" y="73"/>
                </a:lnTo>
                <a:cubicBezTo>
                  <a:pt x="34" y="73"/>
                  <a:pt x="37" y="73"/>
                  <a:pt x="40" y="73"/>
                </a:cubicBezTo>
                <a:cubicBezTo>
                  <a:pt x="44" y="72"/>
                  <a:pt x="47" y="72"/>
                  <a:pt x="50" y="72"/>
                </a:cubicBezTo>
                <a:cubicBezTo>
                  <a:pt x="53" y="71"/>
                  <a:pt x="57" y="69"/>
                  <a:pt x="60" y="67"/>
                </a:cubicBezTo>
                <a:cubicBezTo>
                  <a:pt x="63" y="66"/>
                  <a:pt x="66" y="64"/>
                  <a:pt x="69" y="61"/>
                </a:cubicBezTo>
                <a:cubicBezTo>
                  <a:pt x="71" y="59"/>
                  <a:pt x="73" y="56"/>
                  <a:pt x="75" y="53"/>
                </a:cubicBezTo>
                <a:cubicBezTo>
                  <a:pt x="76" y="50"/>
                  <a:pt x="77" y="46"/>
                  <a:pt x="77" y="43"/>
                </a:cubicBezTo>
                <a:cubicBezTo>
                  <a:pt x="77" y="38"/>
                  <a:pt x="76" y="34"/>
                  <a:pt x="74" y="30"/>
                </a:cubicBezTo>
                <a:cubicBezTo>
                  <a:pt x="72" y="27"/>
                  <a:pt x="69" y="24"/>
                  <a:pt x="66" y="22"/>
                </a:cubicBezTo>
                <a:cubicBezTo>
                  <a:pt x="63" y="20"/>
                  <a:pt x="59" y="19"/>
                  <a:pt x="55" y="18"/>
                </a:cubicBezTo>
                <a:cubicBezTo>
                  <a:pt x="51" y="17"/>
                  <a:pt x="47" y="17"/>
                  <a:pt x="42" y="17"/>
                </a:cubicBezTo>
                <a:cubicBezTo>
                  <a:pt x="37" y="17"/>
                  <a:pt x="33" y="17"/>
                  <a:pt x="29" y="17"/>
                </a:cubicBezTo>
                <a:cubicBezTo>
                  <a:pt x="24" y="17"/>
                  <a:pt x="21" y="18"/>
                  <a:pt x="19" y="18"/>
                </a:cubicBezTo>
                <a:lnTo>
                  <a:pt x="19" y="73"/>
                </a:lnTo>
                <a:lnTo>
                  <a:pt x="31" y="73"/>
                </a:lnTo>
                <a:close/>
                <a:moveTo>
                  <a:pt x="97" y="39"/>
                </a:moveTo>
                <a:lnTo>
                  <a:pt x="97" y="39"/>
                </a:lnTo>
                <a:cubicBezTo>
                  <a:pt x="97" y="43"/>
                  <a:pt x="96" y="47"/>
                  <a:pt x="95" y="51"/>
                </a:cubicBezTo>
                <a:cubicBezTo>
                  <a:pt x="94" y="55"/>
                  <a:pt x="92" y="58"/>
                  <a:pt x="90" y="62"/>
                </a:cubicBezTo>
                <a:cubicBezTo>
                  <a:pt x="87" y="65"/>
                  <a:pt x="84" y="68"/>
                  <a:pt x="80" y="71"/>
                </a:cubicBezTo>
                <a:cubicBezTo>
                  <a:pt x="76" y="73"/>
                  <a:pt x="72" y="75"/>
                  <a:pt x="67" y="77"/>
                </a:cubicBezTo>
                <a:lnTo>
                  <a:pt x="67" y="78"/>
                </a:lnTo>
                <a:cubicBezTo>
                  <a:pt x="71" y="78"/>
                  <a:pt x="76" y="80"/>
                  <a:pt x="80" y="82"/>
                </a:cubicBezTo>
                <a:cubicBezTo>
                  <a:pt x="84" y="83"/>
                  <a:pt x="88" y="86"/>
                  <a:pt x="91" y="89"/>
                </a:cubicBezTo>
                <a:cubicBezTo>
                  <a:pt x="94" y="92"/>
                  <a:pt x="97" y="96"/>
                  <a:pt x="99" y="101"/>
                </a:cubicBezTo>
                <a:cubicBezTo>
                  <a:pt x="101" y="105"/>
                  <a:pt x="102" y="111"/>
                  <a:pt x="102" y="117"/>
                </a:cubicBezTo>
                <a:cubicBezTo>
                  <a:pt x="102" y="125"/>
                  <a:pt x="100" y="133"/>
                  <a:pt x="97" y="139"/>
                </a:cubicBezTo>
                <a:cubicBezTo>
                  <a:pt x="93" y="145"/>
                  <a:pt x="89" y="150"/>
                  <a:pt x="83" y="153"/>
                </a:cubicBezTo>
                <a:cubicBezTo>
                  <a:pt x="77" y="157"/>
                  <a:pt x="71" y="160"/>
                  <a:pt x="64" y="162"/>
                </a:cubicBezTo>
                <a:cubicBezTo>
                  <a:pt x="57" y="164"/>
                  <a:pt x="49" y="165"/>
                  <a:pt x="42" y="165"/>
                </a:cubicBezTo>
                <a:lnTo>
                  <a:pt x="33" y="165"/>
                </a:lnTo>
                <a:cubicBezTo>
                  <a:pt x="29" y="165"/>
                  <a:pt x="25" y="165"/>
                  <a:pt x="22" y="164"/>
                </a:cubicBezTo>
                <a:cubicBezTo>
                  <a:pt x="18" y="164"/>
                  <a:pt x="14" y="164"/>
                  <a:pt x="10" y="163"/>
                </a:cubicBezTo>
                <a:cubicBezTo>
                  <a:pt x="6" y="163"/>
                  <a:pt x="3" y="162"/>
                  <a:pt x="0" y="162"/>
                </a:cubicBezTo>
                <a:lnTo>
                  <a:pt x="0" y="4"/>
                </a:lnTo>
                <a:cubicBezTo>
                  <a:pt x="6" y="3"/>
                  <a:pt x="12" y="2"/>
                  <a:pt x="20" y="1"/>
                </a:cubicBezTo>
                <a:cubicBezTo>
                  <a:pt x="27" y="1"/>
                  <a:pt x="35" y="0"/>
                  <a:pt x="44" y="0"/>
                </a:cubicBezTo>
                <a:cubicBezTo>
                  <a:pt x="50" y="0"/>
                  <a:pt x="56" y="1"/>
                  <a:pt x="63" y="2"/>
                </a:cubicBezTo>
                <a:cubicBezTo>
                  <a:pt x="69" y="3"/>
                  <a:pt x="74" y="5"/>
                  <a:pt x="79" y="8"/>
                </a:cubicBezTo>
                <a:cubicBezTo>
                  <a:pt x="84" y="10"/>
                  <a:pt x="89" y="14"/>
                  <a:pt x="92" y="19"/>
                </a:cubicBezTo>
                <a:cubicBezTo>
                  <a:pt x="95" y="24"/>
                  <a:pt x="97" y="31"/>
                  <a:pt x="97" y="39"/>
                </a:cubicBez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0" name="Freeform 1930"/>
          <p:cNvSpPr>
            <a:spLocks noEditPoints="1"/>
          </p:cNvSpPr>
          <p:nvPr/>
        </p:nvSpPr>
        <p:spPr bwMode="auto">
          <a:xfrm>
            <a:off x="1957388" y="282575"/>
            <a:ext cx="93663" cy="120650"/>
          </a:xfrm>
          <a:custGeom>
            <a:avLst/>
            <a:gdLst>
              <a:gd name="T0" fmla="*/ 20 w 131"/>
              <a:gd name="T1" fmla="*/ 84 h 167"/>
              <a:gd name="T2" fmla="*/ 20 w 131"/>
              <a:gd name="T3" fmla="*/ 84 h 167"/>
              <a:gd name="T4" fmla="*/ 22 w 131"/>
              <a:gd name="T5" fmla="*/ 109 h 167"/>
              <a:gd name="T6" fmla="*/ 31 w 131"/>
              <a:gd name="T7" fmla="*/ 130 h 167"/>
              <a:gd name="T8" fmla="*/ 45 w 131"/>
              <a:gd name="T9" fmla="*/ 144 h 167"/>
              <a:gd name="T10" fmla="*/ 65 w 131"/>
              <a:gd name="T11" fmla="*/ 150 h 167"/>
              <a:gd name="T12" fmla="*/ 98 w 131"/>
              <a:gd name="T13" fmla="*/ 133 h 167"/>
              <a:gd name="T14" fmla="*/ 111 w 131"/>
              <a:gd name="T15" fmla="*/ 84 h 167"/>
              <a:gd name="T16" fmla="*/ 108 w 131"/>
              <a:gd name="T17" fmla="*/ 58 h 167"/>
              <a:gd name="T18" fmla="*/ 100 w 131"/>
              <a:gd name="T19" fmla="*/ 37 h 167"/>
              <a:gd name="T20" fmla="*/ 85 w 131"/>
              <a:gd name="T21" fmla="*/ 23 h 167"/>
              <a:gd name="T22" fmla="*/ 65 w 131"/>
              <a:gd name="T23" fmla="*/ 17 h 167"/>
              <a:gd name="T24" fmla="*/ 32 w 131"/>
              <a:gd name="T25" fmla="*/ 34 h 167"/>
              <a:gd name="T26" fmla="*/ 20 w 131"/>
              <a:gd name="T27" fmla="*/ 84 h 167"/>
              <a:gd name="T28" fmla="*/ 0 w 131"/>
              <a:gd name="T29" fmla="*/ 84 h 167"/>
              <a:gd name="T30" fmla="*/ 0 w 131"/>
              <a:gd name="T31" fmla="*/ 84 h 167"/>
              <a:gd name="T32" fmla="*/ 17 w 131"/>
              <a:gd name="T33" fmla="*/ 22 h 167"/>
              <a:gd name="T34" fmla="*/ 65 w 131"/>
              <a:gd name="T35" fmla="*/ 0 h 167"/>
              <a:gd name="T36" fmla="*/ 94 w 131"/>
              <a:gd name="T37" fmla="*/ 6 h 167"/>
              <a:gd name="T38" fmla="*/ 115 w 131"/>
              <a:gd name="T39" fmla="*/ 23 h 167"/>
              <a:gd name="T40" fmla="*/ 127 w 131"/>
              <a:gd name="T41" fmla="*/ 49 h 167"/>
              <a:gd name="T42" fmla="*/ 131 w 131"/>
              <a:gd name="T43" fmla="*/ 84 h 167"/>
              <a:gd name="T44" fmla="*/ 114 w 131"/>
              <a:gd name="T45" fmla="*/ 145 h 167"/>
              <a:gd name="T46" fmla="*/ 65 w 131"/>
              <a:gd name="T47" fmla="*/ 167 h 167"/>
              <a:gd name="T48" fmla="*/ 36 w 131"/>
              <a:gd name="T49" fmla="*/ 161 h 167"/>
              <a:gd name="T50" fmla="*/ 16 w 131"/>
              <a:gd name="T51" fmla="*/ 144 h 167"/>
              <a:gd name="T52" fmla="*/ 3 w 131"/>
              <a:gd name="T53" fmla="*/ 118 h 167"/>
              <a:gd name="T54" fmla="*/ 0 w 131"/>
              <a:gd name="T55" fmla="*/ 8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1" h="167">
                <a:moveTo>
                  <a:pt x="20" y="84"/>
                </a:moveTo>
                <a:lnTo>
                  <a:pt x="20" y="84"/>
                </a:lnTo>
                <a:cubicBezTo>
                  <a:pt x="20" y="92"/>
                  <a:pt x="21" y="101"/>
                  <a:pt x="22" y="109"/>
                </a:cubicBezTo>
                <a:cubicBezTo>
                  <a:pt x="24" y="117"/>
                  <a:pt x="27" y="124"/>
                  <a:pt x="31" y="130"/>
                </a:cubicBezTo>
                <a:cubicBezTo>
                  <a:pt x="34" y="136"/>
                  <a:pt x="39" y="141"/>
                  <a:pt x="45" y="144"/>
                </a:cubicBezTo>
                <a:cubicBezTo>
                  <a:pt x="50" y="148"/>
                  <a:pt x="57" y="150"/>
                  <a:pt x="65" y="150"/>
                </a:cubicBezTo>
                <a:cubicBezTo>
                  <a:pt x="79" y="150"/>
                  <a:pt x="90" y="144"/>
                  <a:pt x="98" y="133"/>
                </a:cubicBezTo>
                <a:cubicBezTo>
                  <a:pt x="107" y="123"/>
                  <a:pt x="111" y="106"/>
                  <a:pt x="111" y="84"/>
                </a:cubicBezTo>
                <a:cubicBezTo>
                  <a:pt x="111" y="75"/>
                  <a:pt x="110" y="66"/>
                  <a:pt x="108" y="58"/>
                </a:cubicBezTo>
                <a:cubicBezTo>
                  <a:pt x="106" y="50"/>
                  <a:pt x="103" y="43"/>
                  <a:pt x="100" y="37"/>
                </a:cubicBezTo>
                <a:cubicBezTo>
                  <a:pt x="96" y="31"/>
                  <a:pt x="91" y="26"/>
                  <a:pt x="85" y="23"/>
                </a:cubicBezTo>
                <a:cubicBezTo>
                  <a:pt x="80" y="19"/>
                  <a:pt x="73" y="17"/>
                  <a:pt x="65" y="17"/>
                </a:cubicBezTo>
                <a:cubicBezTo>
                  <a:pt x="51" y="17"/>
                  <a:pt x="40" y="23"/>
                  <a:pt x="32" y="34"/>
                </a:cubicBezTo>
                <a:cubicBezTo>
                  <a:pt x="24" y="44"/>
                  <a:pt x="20" y="61"/>
                  <a:pt x="20" y="84"/>
                </a:cubicBezTo>
                <a:close/>
                <a:moveTo>
                  <a:pt x="0" y="84"/>
                </a:moveTo>
                <a:lnTo>
                  <a:pt x="0" y="84"/>
                </a:lnTo>
                <a:cubicBezTo>
                  <a:pt x="0" y="57"/>
                  <a:pt x="5" y="36"/>
                  <a:pt x="17" y="22"/>
                </a:cubicBezTo>
                <a:cubicBezTo>
                  <a:pt x="28" y="8"/>
                  <a:pt x="44" y="0"/>
                  <a:pt x="65" y="0"/>
                </a:cubicBezTo>
                <a:cubicBezTo>
                  <a:pt x="76" y="0"/>
                  <a:pt x="86" y="2"/>
                  <a:pt x="94" y="6"/>
                </a:cubicBezTo>
                <a:cubicBezTo>
                  <a:pt x="103" y="10"/>
                  <a:pt x="109" y="16"/>
                  <a:pt x="115" y="23"/>
                </a:cubicBezTo>
                <a:cubicBezTo>
                  <a:pt x="120" y="31"/>
                  <a:pt x="124" y="39"/>
                  <a:pt x="127" y="49"/>
                </a:cubicBezTo>
                <a:cubicBezTo>
                  <a:pt x="130" y="60"/>
                  <a:pt x="131" y="71"/>
                  <a:pt x="131" y="84"/>
                </a:cubicBezTo>
                <a:cubicBezTo>
                  <a:pt x="131" y="110"/>
                  <a:pt x="125" y="131"/>
                  <a:pt x="114" y="145"/>
                </a:cubicBezTo>
                <a:cubicBezTo>
                  <a:pt x="102" y="159"/>
                  <a:pt x="86" y="167"/>
                  <a:pt x="65" y="167"/>
                </a:cubicBezTo>
                <a:cubicBezTo>
                  <a:pt x="54" y="167"/>
                  <a:pt x="44" y="165"/>
                  <a:pt x="36" y="161"/>
                </a:cubicBezTo>
                <a:cubicBezTo>
                  <a:pt x="28" y="157"/>
                  <a:pt x="21" y="151"/>
                  <a:pt x="16" y="144"/>
                </a:cubicBezTo>
                <a:cubicBezTo>
                  <a:pt x="10" y="137"/>
                  <a:pt x="6" y="128"/>
                  <a:pt x="3" y="118"/>
                </a:cubicBezTo>
                <a:cubicBezTo>
                  <a:pt x="1" y="107"/>
                  <a:pt x="0" y="96"/>
                  <a:pt x="0" y="84"/>
                </a:cubicBez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1" name="Freeform 1931"/>
          <p:cNvSpPr>
            <a:spLocks noEditPoints="1"/>
          </p:cNvSpPr>
          <p:nvPr/>
        </p:nvSpPr>
        <p:spPr bwMode="auto">
          <a:xfrm>
            <a:off x="850901" y="434975"/>
            <a:ext cx="114300" cy="122238"/>
          </a:xfrm>
          <a:custGeom>
            <a:avLst/>
            <a:gdLst>
              <a:gd name="T0" fmla="*/ 106 w 160"/>
              <a:gd name="T1" fmla="*/ 35 h 170"/>
              <a:gd name="T2" fmla="*/ 89 w 160"/>
              <a:gd name="T3" fmla="*/ 37 h 170"/>
              <a:gd name="T4" fmla="*/ 95 w 160"/>
              <a:gd name="T5" fmla="*/ 132 h 170"/>
              <a:gd name="T6" fmla="*/ 117 w 160"/>
              <a:gd name="T7" fmla="*/ 129 h 170"/>
              <a:gd name="T8" fmla="*/ 137 w 160"/>
              <a:gd name="T9" fmla="*/ 105 h 170"/>
              <a:gd name="T10" fmla="*/ 138 w 160"/>
              <a:gd name="T11" fmla="*/ 63 h 170"/>
              <a:gd name="T12" fmla="*/ 120 w 160"/>
              <a:gd name="T13" fmla="*/ 38 h 170"/>
              <a:gd name="T14" fmla="*/ 55 w 160"/>
              <a:gd name="T15" fmla="*/ 132 h 170"/>
              <a:gd name="T16" fmla="*/ 58 w 160"/>
              <a:gd name="T17" fmla="*/ 132 h 170"/>
              <a:gd name="T18" fmla="*/ 67 w 160"/>
              <a:gd name="T19" fmla="*/ 132 h 170"/>
              <a:gd name="T20" fmla="*/ 70 w 160"/>
              <a:gd name="T21" fmla="*/ 36 h 170"/>
              <a:gd name="T22" fmla="*/ 56 w 160"/>
              <a:gd name="T23" fmla="*/ 35 h 170"/>
              <a:gd name="T24" fmla="*/ 30 w 160"/>
              <a:gd name="T25" fmla="*/ 47 h 170"/>
              <a:gd name="T26" fmla="*/ 19 w 160"/>
              <a:gd name="T27" fmla="*/ 85 h 170"/>
              <a:gd name="T28" fmla="*/ 29 w 160"/>
              <a:gd name="T29" fmla="*/ 120 h 170"/>
              <a:gd name="T30" fmla="*/ 55 w 160"/>
              <a:gd name="T31" fmla="*/ 132 h 170"/>
              <a:gd name="T32" fmla="*/ 70 w 160"/>
              <a:gd name="T33" fmla="*/ 147 h 170"/>
              <a:gd name="T34" fmla="*/ 51 w 160"/>
              <a:gd name="T35" fmla="*/ 148 h 170"/>
              <a:gd name="T36" fmla="*/ 15 w 160"/>
              <a:gd name="T37" fmla="*/ 133 h 170"/>
              <a:gd name="T38" fmla="*/ 0 w 160"/>
              <a:gd name="T39" fmla="*/ 85 h 170"/>
              <a:gd name="T40" fmla="*/ 15 w 160"/>
              <a:gd name="T41" fmla="*/ 36 h 170"/>
              <a:gd name="T42" fmla="*/ 56 w 160"/>
              <a:gd name="T43" fmla="*/ 19 h 170"/>
              <a:gd name="T44" fmla="*/ 70 w 160"/>
              <a:gd name="T45" fmla="*/ 20 h 170"/>
              <a:gd name="T46" fmla="*/ 89 w 160"/>
              <a:gd name="T47" fmla="*/ 0 h 170"/>
              <a:gd name="T48" fmla="*/ 99 w 160"/>
              <a:gd name="T49" fmla="*/ 19 h 170"/>
              <a:gd name="T50" fmla="*/ 129 w 160"/>
              <a:gd name="T51" fmla="*/ 23 h 170"/>
              <a:gd name="T52" fmla="*/ 156 w 160"/>
              <a:gd name="T53" fmla="*/ 55 h 170"/>
              <a:gd name="T54" fmla="*/ 156 w 160"/>
              <a:gd name="T55" fmla="*/ 111 h 170"/>
              <a:gd name="T56" fmla="*/ 126 w 160"/>
              <a:gd name="T57" fmla="*/ 144 h 170"/>
              <a:gd name="T58" fmla="*/ 97 w 160"/>
              <a:gd name="T59" fmla="*/ 148 h 170"/>
              <a:gd name="T60" fmla="*/ 89 w 160"/>
              <a:gd name="T61" fmla="*/ 170 h 170"/>
              <a:gd name="T62" fmla="*/ 70 w 160"/>
              <a:gd name="T63" fmla="*/ 14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170">
                <a:moveTo>
                  <a:pt x="106" y="35"/>
                </a:moveTo>
                <a:lnTo>
                  <a:pt x="106" y="35"/>
                </a:lnTo>
                <a:cubicBezTo>
                  <a:pt x="103" y="35"/>
                  <a:pt x="101" y="35"/>
                  <a:pt x="97" y="35"/>
                </a:cubicBezTo>
                <a:cubicBezTo>
                  <a:pt x="94" y="35"/>
                  <a:pt x="91" y="36"/>
                  <a:pt x="89" y="37"/>
                </a:cubicBezTo>
                <a:lnTo>
                  <a:pt x="89" y="132"/>
                </a:lnTo>
                <a:cubicBezTo>
                  <a:pt x="91" y="132"/>
                  <a:pt x="93" y="132"/>
                  <a:pt x="95" y="132"/>
                </a:cubicBezTo>
                <a:cubicBezTo>
                  <a:pt x="98" y="132"/>
                  <a:pt x="100" y="132"/>
                  <a:pt x="103" y="132"/>
                </a:cubicBezTo>
                <a:cubicBezTo>
                  <a:pt x="108" y="132"/>
                  <a:pt x="113" y="131"/>
                  <a:pt x="117" y="129"/>
                </a:cubicBezTo>
                <a:cubicBezTo>
                  <a:pt x="122" y="127"/>
                  <a:pt x="126" y="124"/>
                  <a:pt x="129" y="120"/>
                </a:cubicBezTo>
                <a:cubicBezTo>
                  <a:pt x="133" y="116"/>
                  <a:pt x="135" y="111"/>
                  <a:pt x="137" y="105"/>
                </a:cubicBezTo>
                <a:cubicBezTo>
                  <a:pt x="139" y="98"/>
                  <a:pt x="140" y="91"/>
                  <a:pt x="140" y="83"/>
                </a:cubicBezTo>
                <a:cubicBezTo>
                  <a:pt x="140" y="76"/>
                  <a:pt x="139" y="69"/>
                  <a:pt x="138" y="63"/>
                </a:cubicBezTo>
                <a:cubicBezTo>
                  <a:pt x="136" y="57"/>
                  <a:pt x="134" y="52"/>
                  <a:pt x="131" y="48"/>
                </a:cubicBezTo>
                <a:cubicBezTo>
                  <a:pt x="128" y="44"/>
                  <a:pt x="124" y="40"/>
                  <a:pt x="120" y="38"/>
                </a:cubicBezTo>
                <a:cubicBezTo>
                  <a:pt x="116" y="36"/>
                  <a:pt x="111" y="35"/>
                  <a:pt x="106" y="35"/>
                </a:cubicBezTo>
                <a:close/>
                <a:moveTo>
                  <a:pt x="55" y="132"/>
                </a:moveTo>
                <a:lnTo>
                  <a:pt x="55" y="132"/>
                </a:lnTo>
                <a:lnTo>
                  <a:pt x="58" y="132"/>
                </a:lnTo>
                <a:cubicBezTo>
                  <a:pt x="59" y="132"/>
                  <a:pt x="61" y="132"/>
                  <a:pt x="62" y="132"/>
                </a:cubicBezTo>
                <a:cubicBezTo>
                  <a:pt x="64" y="132"/>
                  <a:pt x="65" y="132"/>
                  <a:pt x="67" y="132"/>
                </a:cubicBezTo>
                <a:cubicBezTo>
                  <a:pt x="68" y="132"/>
                  <a:pt x="69" y="131"/>
                  <a:pt x="70" y="131"/>
                </a:cubicBezTo>
                <a:lnTo>
                  <a:pt x="70" y="36"/>
                </a:lnTo>
                <a:cubicBezTo>
                  <a:pt x="69" y="36"/>
                  <a:pt x="66" y="35"/>
                  <a:pt x="64" y="35"/>
                </a:cubicBezTo>
                <a:cubicBezTo>
                  <a:pt x="61" y="35"/>
                  <a:pt x="59" y="35"/>
                  <a:pt x="56" y="35"/>
                </a:cubicBezTo>
                <a:cubicBezTo>
                  <a:pt x="51" y="35"/>
                  <a:pt x="46" y="36"/>
                  <a:pt x="42" y="38"/>
                </a:cubicBezTo>
                <a:cubicBezTo>
                  <a:pt x="37" y="40"/>
                  <a:pt x="33" y="43"/>
                  <a:pt x="30" y="47"/>
                </a:cubicBezTo>
                <a:cubicBezTo>
                  <a:pt x="27" y="52"/>
                  <a:pt x="24" y="57"/>
                  <a:pt x="22" y="63"/>
                </a:cubicBezTo>
                <a:cubicBezTo>
                  <a:pt x="20" y="69"/>
                  <a:pt x="19" y="77"/>
                  <a:pt x="19" y="85"/>
                </a:cubicBezTo>
                <a:cubicBezTo>
                  <a:pt x="19" y="92"/>
                  <a:pt x="20" y="99"/>
                  <a:pt x="22" y="105"/>
                </a:cubicBezTo>
                <a:cubicBezTo>
                  <a:pt x="24" y="111"/>
                  <a:pt x="26" y="116"/>
                  <a:pt x="29" y="120"/>
                </a:cubicBezTo>
                <a:cubicBezTo>
                  <a:pt x="32" y="124"/>
                  <a:pt x="36" y="127"/>
                  <a:pt x="40" y="129"/>
                </a:cubicBezTo>
                <a:cubicBezTo>
                  <a:pt x="45" y="131"/>
                  <a:pt x="50" y="132"/>
                  <a:pt x="55" y="132"/>
                </a:cubicBezTo>
                <a:close/>
                <a:moveTo>
                  <a:pt x="70" y="147"/>
                </a:moveTo>
                <a:lnTo>
                  <a:pt x="70" y="147"/>
                </a:lnTo>
                <a:cubicBezTo>
                  <a:pt x="68" y="148"/>
                  <a:pt x="65" y="148"/>
                  <a:pt x="61" y="148"/>
                </a:cubicBezTo>
                <a:cubicBezTo>
                  <a:pt x="58" y="148"/>
                  <a:pt x="54" y="148"/>
                  <a:pt x="51" y="148"/>
                </a:cubicBezTo>
                <a:cubicBezTo>
                  <a:pt x="44" y="148"/>
                  <a:pt x="37" y="147"/>
                  <a:pt x="31" y="145"/>
                </a:cubicBezTo>
                <a:cubicBezTo>
                  <a:pt x="25" y="142"/>
                  <a:pt x="19" y="139"/>
                  <a:pt x="15" y="133"/>
                </a:cubicBezTo>
                <a:cubicBezTo>
                  <a:pt x="10" y="128"/>
                  <a:pt x="6" y="122"/>
                  <a:pt x="4" y="114"/>
                </a:cubicBezTo>
                <a:cubicBezTo>
                  <a:pt x="1" y="105"/>
                  <a:pt x="0" y="96"/>
                  <a:pt x="0" y="85"/>
                </a:cubicBezTo>
                <a:cubicBezTo>
                  <a:pt x="0" y="75"/>
                  <a:pt x="1" y="65"/>
                  <a:pt x="4" y="57"/>
                </a:cubicBezTo>
                <a:cubicBezTo>
                  <a:pt x="6" y="49"/>
                  <a:pt x="10" y="42"/>
                  <a:pt x="15" y="36"/>
                </a:cubicBezTo>
                <a:cubicBezTo>
                  <a:pt x="20" y="31"/>
                  <a:pt x="26" y="26"/>
                  <a:pt x="33" y="23"/>
                </a:cubicBezTo>
                <a:cubicBezTo>
                  <a:pt x="40" y="20"/>
                  <a:pt x="47" y="19"/>
                  <a:pt x="56" y="19"/>
                </a:cubicBezTo>
                <a:cubicBezTo>
                  <a:pt x="58" y="19"/>
                  <a:pt x="60" y="19"/>
                  <a:pt x="63" y="19"/>
                </a:cubicBezTo>
                <a:cubicBezTo>
                  <a:pt x="66" y="19"/>
                  <a:pt x="69" y="19"/>
                  <a:pt x="70" y="20"/>
                </a:cubicBezTo>
                <a:lnTo>
                  <a:pt x="70" y="0"/>
                </a:lnTo>
                <a:lnTo>
                  <a:pt x="89" y="0"/>
                </a:lnTo>
                <a:lnTo>
                  <a:pt x="89" y="20"/>
                </a:lnTo>
                <a:cubicBezTo>
                  <a:pt x="92" y="20"/>
                  <a:pt x="95" y="19"/>
                  <a:pt x="99" y="19"/>
                </a:cubicBezTo>
                <a:cubicBezTo>
                  <a:pt x="103" y="19"/>
                  <a:pt x="106" y="19"/>
                  <a:pt x="108" y="19"/>
                </a:cubicBezTo>
                <a:cubicBezTo>
                  <a:pt x="116" y="19"/>
                  <a:pt x="123" y="20"/>
                  <a:pt x="129" y="23"/>
                </a:cubicBezTo>
                <a:cubicBezTo>
                  <a:pt x="135" y="26"/>
                  <a:pt x="141" y="30"/>
                  <a:pt x="145" y="35"/>
                </a:cubicBezTo>
                <a:cubicBezTo>
                  <a:pt x="150" y="40"/>
                  <a:pt x="153" y="47"/>
                  <a:pt x="156" y="55"/>
                </a:cubicBezTo>
                <a:cubicBezTo>
                  <a:pt x="159" y="63"/>
                  <a:pt x="160" y="72"/>
                  <a:pt x="160" y="83"/>
                </a:cubicBezTo>
                <a:cubicBezTo>
                  <a:pt x="160" y="94"/>
                  <a:pt x="158" y="103"/>
                  <a:pt x="156" y="111"/>
                </a:cubicBezTo>
                <a:cubicBezTo>
                  <a:pt x="153" y="120"/>
                  <a:pt x="149" y="126"/>
                  <a:pt x="143" y="132"/>
                </a:cubicBezTo>
                <a:cubicBezTo>
                  <a:pt x="138" y="137"/>
                  <a:pt x="133" y="142"/>
                  <a:pt x="126" y="144"/>
                </a:cubicBezTo>
                <a:cubicBezTo>
                  <a:pt x="119" y="147"/>
                  <a:pt x="112" y="148"/>
                  <a:pt x="104" y="148"/>
                </a:cubicBezTo>
                <a:cubicBezTo>
                  <a:pt x="103" y="148"/>
                  <a:pt x="100" y="148"/>
                  <a:pt x="97" y="148"/>
                </a:cubicBezTo>
                <a:cubicBezTo>
                  <a:pt x="93" y="148"/>
                  <a:pt x="91" y="147"/>
                  <a:pt x="89" y="147"/>
                </a:cubicBezTo>
                <a:lnTo>
                  <a:pt x="89" y="170"/>
                </a:lnTo>
                <a:lnTo>
                  <a:pt x="70" y="170"/>
                </a:lnTo>
                <a:lnTo>
                  <a:pt x="70" y="14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2" name="Freeform 1932"/>
          <p:cNvSpPr>
            <a:spLocks/>
          </p:cNvSpPr>
          <p:nvPr/>
        </p:nvSpPr>
        <p:spPr bwMode="auto">
          <a:xfrm>
            <a:off x="985838" y="438150"/>
            <a:ext cx="82550" cy="115888"/>
          </a:xfrm>
          <a:custGeom>
            <a:avLst/>
            <a:gdLst>
              <a:gd name="T0" fmla="*/ 98 w 117"/>
              <a:gd name="T1" fmla="*/ 51 h 160"/>
              <a:gd name="T2" fmla="*/ 98 w 117"/>
              <a:gd name="T3" fmla="*/ 51 h 160"/>
              <a:gd name="T4" fmla="*/ 99 w 117"/>
              <a:gd name="T5" fmla="*/ 33 h 160"/>
              <a:gd name="T6" fmla="*/ 98 w 117"/>
              <a:gd name="T7" fmla="*/ 33 h 160"/>
              <a:gd name="T8" fmla="*/ 89 w 117"/>
              <a:gd name="T9" fmla="*/ 52 h 160"/>
              <a:gd name="T10" fmla="*/ 11 w 117"/>
              <a:gd name="T11" fmla="*/ 160 h 160"/>
              <a:gd name="T12" fmla="*/ 0 w 117"/>
              <a:gd name="T13" fmla="*/ 160 h 160"/>
              <a:gd name="T14" fmla="*/ 0 w 117"/>
              <a:gd name="T15" fmla="*/ 0 h 160"/>
              <a:gd name="T16" fmla="*/ 19 w 117"/>
              <a:gd name="T17" fmla="*/ 0 h 160"/>
              <a:gd name="T18" fmla="*/ 19 w 117"/>
              <a:gd name="T19" fmla="*/ 110 h 160"/>
              <a:gd name="T20" fmla="*/ 17 w 117"/>
              <a:gd name="T21" fmla="*/ 128 h 160"/>
              <a:gd name="T22" fmla="*/ 18 w 117"/>
              <a:gd name="T23" fmla="*/ 128 h 160"/>
              <a:gd name="T24" fmla="*/ 28 w 117"/>
              <a:gd name="T25" fmla="*/ 109 h 160"/>
              <a:gd name="T26" fmla="*/ 106 w 117"/>
              <a:gd name="T27" fmla="*/ 0 h 160"/>
              <a:gd name="T28" fmla="*/ 117 w 117"/>
              <a:gd name="T29" fmla="*/ 0 h 160"/>
              <a:gd name="T30" fmla="*/ 117 w 117"/>
              <a:gd name="T31" fmla="*/ 160 h 160"/>
              <a:gd name="T32" fmla="*/ 98 w 117"/>
              <a:gd name="T33" fmla="*/ 160 h 160"/>
              <a:gd name="T34" fmla="*/ 98 w 117"/>
              <a:gd name="T35" fmla="*/ 5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60">
                <a:moveTo>
                  <a:pt x="98" y="51"/>
                </a:moveTo>
                <a:lnTo>
                  <a:pt x="98" y="51"/>
                </a:lnTo>
                <a:lnTo>
                  <a:pt x="99" y="33"/>
                </a:lnTo>
                <a:lnTo>
                  <a:pt x="98" y="33"/>
                </a:lnTo>
                <a:lnTo>
                  <a:pt x="89" y="52"/>
                </a:lnTo>
                <a:lnTo>
                  <a:pt x="11" y="160"/>
                </a:lnTo>
                <a:lnTo>
                  <a:pt x="0" y="160"/>
                </a:lnTo>
                <a:lnTo>
                  <a:pt x="0" y="0"/>
                </a:lnTo>
                <a:lnTo>
                  <a:pt x="19" y="0"/>
                </a:lnTo>
                <a:lnTo>
                  <a:pt x="19" y="110"/>
                </a:lnTo>
                <a:lnTo>
                  <a:pt x="17" y="128"/>
                </a:lnTo>
                <a:lnTo>
                  <a:pt x="18" y="128"/>
                </a:lnTo>
                <a:lnTo>
                  <a:pt x="28" y="109"/>
                </a:lnTo>
                <a:lnTo>
                  <a:pt x="106" y="0"/>
                </a:lnTo>
                <a:lnTo>
                  <a:pt x="117" y="0"/>
                </a:lnTo>
                <a:lnTo>
                  <a:pt x="117" y="160"/>
                </a:lnTo>
                <a:lnTo>
                  <a:pt x="98" y="160"/>
                </a:lnTo>
                <a:lnTo>
                  <a:pt x="98" y="51"/>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3" name="Freeform 1933"/>
          <p:cNvSpPr>
            <a:spLocks/>
          </p:cNvSpPr>
          <p:nvPr/>
        </p:nvSpPr>
        <p:spPr bwMode="auto">
          <a:xfrm>
            <a:off x="1096963" y="438150"/>
            <a:ext cx="82550" cy="115888"/>
          </a:xfrm>
          <a:custGeom>
            <a:avLst/>
            <a:gdLst>
              <a:gd name="T0" fmla="*/ 96 w 115"/>
              <a:gd name="T1" fmla="*/ 87 h 160"/>
              <a:gd name="T2" fmla="*/ 96 w 115"/>
              <a:gd name="T3" fmla="*/ 87 h 160"/>
              <a:gd name="T4" fmla="*/ 19 w 115"/>
              <a:gd name="T5" fmla="*/ 87 h 160"/>
              <a:gd name="T6" fmla="*/ 19 w 115"/>
              <a:gd name="T7" fmla="*/ 160 h 160"/>
              <a:gd name="T8" fmla="*/ 0 w 115"/>
              <a:gd name="T9" fmla="*/ 160 h 160"/>
              <a:gd name="T10" fmla="*/ 0 w 115"/>
              <a:gd name="T11" fmla="*/ 0 h 160"/>
              <a:gd name="T12" fmla="*/ 19 w 115"/>
              <a:gd name="T13" fmla="*/ 0 h 160"/>
              <a:gd name="T14" fmla="*/ 19 w 115"/>
              <a:gd name="T15" fmla="*/ 70 h 160"/>
              <a:gd name="T16" fmla="*/ 96 w 115"/>
              <a:gd name="T17" fmla="*/ 70 h 160"/>
              <a:gd name="T18" fmla="*/ 96 w 115"/>
              <a:gd name="T19" fmla="*/ 0 h 160"/>
              <a:gd name="T20" fmla="*/ 115 w 115"/>
              <a:gd name="T21" fmla="*/ 0 h 160"/>
              <a:gd name="T22" fmla="*/ 115 w 115"/>
              <a:gd name="T23" fmla="*/ 160 h 160"/>
              <a:gd name="T24" fmla="*/ 96 w 115"/>
              <a:gd name="T25" fmla="*/ 160 h 160"/>
              <a:gd name="T26" fmla="*/ 96 w 115"/>
              <a:gd name="T27" fmla="*/ 8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160">
                <a:moveTo>
                  <a:pt x="96" y="87"/>
                </a:moveTo>
                <a:lnTo>
                  <a:pt x="96" y="87"/>
                </a:lnTo>
                <a:lnTo>
                  <a:pt x="19" y="87"/>
                </a:lnTo>
                <a:lnTo>
                  <a:pt x="19" y="160"/>
                </a:lnTo>
                <a:lnTo>
                  <a:pt x="0" y="160"/>
                </a:lnTo>
                <a:lnTo>
                  <a:pt x="0" y="0"/>
                </a:lnTo>
                <a:lnTo>
                  <a:pt x="19" y="0"/>
                </a:lnTo>
                <a:lnTo>
                  <a:pt x="19" y="70"/>
                </a:lnTo>
                <a:lnTo>
                  <a:pt x="96" y="70"/>
                </a:lnTo>
                <a:lnTo>
                  <a:pt x="96" y="0"/>
                </a:lnTo>
                <a:lnTo>
                  <a:pt x="115" y="0"/>
                </a:lnTo>
                <a:lnTo>
                  <a:pt x="115" y="160"/>
                </a:lnTo>
                <a:lnTo>
                  <a:pt x="96" y="160"/>
                </a:lnTo>
                <a:lnTo>
                  <a:pt x="96" y="8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4" name="Freeform 1934"/>
          <p:cNvSpPr>
            <a:spLocks noEditPoints="1"/>
          </p:cNvSpPr>
          <p:nvPr/>
        </p:nvSpPr>
        <p:spPr bwMode="auto">
          <a:xfrm>
            <a:off x="1195388" y="436563"/>
            <a:ext cx="92075" cy="117475"/>
          </a:xfrm>
          <a:custGeom>
            <a:avLst/>
            <a:gdLst>
              <a:gd name="T0" fmla="*/ 41 w 130"/>
              <a:gd name="T1" fmla="*/ 102 h 163"/>
              <a:gd name="T2" fmla="*/ 41 w 130"/>
              <a:gd name="T3" fmla="*/ 102 h 163"/>
              <a:gd name="T4" fmla="*/ 88 w 130"/>
              <a:gd name="T5" fmla="*/ 102 h 163"/>
              <a:gd name="T6" fmla="*/ 70 w 130"/>
              <a:gd name="T7" fmla="*/ 53 h 163"/>
              <a:gd name="T8" fmla="*/ 65 w 130"/>
              <a:gd name="T9" fmla="*/ 29 h 163"/>
              <a:gd name="T10" fmla="*/ 64 w 130"/>
              <a:gd name="T11" fmla="*/ 29 h 163"/>
              <a:gd name="T12" fmla="*/ 59 w 130"/>
              <a:gd name="T13" fmla="*/ 54 h 163"/>
              <a:gd name="T14" fmla="*/ 41 w 130"/>
              <a:gd name="T15" fmla="*/ 102 h 163"/>
              <a:gd name="T16" fmla="*/ 94 w 130"/>
              <a:gd name="T17" fmla="*/ 119 h 163"/>
              <a:gd name="T18" fmla="*/ 94 w 130"/>
              <a:gd name="T19" fmla="*/ 119 h 163"/>
              <a:gd name="T20" fmla="*/ 35 w 130"/>
              <a:gd name="T21" fmla="*/ 119 h 163"/>
              <a:gd name="T22" fmla="*/ 19 w 130"/>
              <a:gd name="T23" fmla="*/ 163 h 163"/>
              <a:gd name="T24" fmla="*/ 0 w 130"/>
              <a:gd name="T25" fmla="*/ 163 h 163"/>
              <a:gd name="T26" fmla="*/ 61 w 130"/>
              <a:gd name="T27" fmla="*/ 0 h 163"/>
              <a:gd name="T28" fmla="*/ 69 w 130"/>
              <a:gd name="T29" fmla="*/ 0 h 163"/>
              <a:gd name="T30" fmla="*/ 130 w 130"/>
              <a:gd name="T31" fmla="*/ 163 h 163"/>
              <a:gd name="T32" fmla="*/ 110 w 130"/>
              <a:gd name="T33" fmla="*/ 163 h 163"/>
              <a:gd name="T34" fmla="*/ 94 w 130"/>
              <a:gd name="T35" fmla="*/ 11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63">
                <a:moveTo>
                  <a:pt x="41" y="102"/>
                </a:moveTo>
                <a:lnTo>
                  <a:pt x="41" y="102"/>
                </a:lnTo>
                <a:lnTo>
                  <a:pt x="88" y="102"/>
                </a:lnTo>
                <a:lnTo>
                  <a:pt x="70" y="53"/>
                </a:lnTo>
                <a:lnTo>
                  <a:pt x="65" y="29"/>
                </a:lnTo>
                <a:lnTo>
                  <a:pt x="64" y="29"/>
                </a:lnTo>
                <a:lnTo>
                  <a:pt x="59" y="54"/>
                </a:lnTo>
                <a:lnTo>
                  <a:pt x="41" y="102"/>
                </a:lnTo>
                <a:close/>
                <a:moveTo>
                  <a:pt x="94" y="119"/>
                </a:moveTo>
                <a:lnTo>
                  <a:pt x="94" y="119"/>
                </a:lnTo>
                <a:lnTo>
                  <a:pt x="35" y="119"/>
                </a:lnTo>
                <a:lnTo>
                  <a:pt x="19" y="163"/>
                </a:lnTo>
                <a:lnTo>
                  <a:pt x="0" y="163"/>
                </a:lnTo>
                <a:lnTo>
                  <a:pt x="61" y="0"/>
                </a:lnTo>
                <a:lnTo>
                  <a:pt x="69" y="0"/>
                </a:lnTo>
                <a:lnTo>
                  <a:pt x="130" y="163"/>
                </a:lnTo>
                <a:lnTo>
                  <a:pt x="110" y="163"/>
                </a:lnTo>
                <a:lnTo>
                  <a:pt x="94" y="119"/>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5" name="Freeform 1935"/>
          <p:cNvSpPr>
            <a:spLocks/>
          </p:cNvSpPr>
          <p:nvPr/>
        </p:nvSpPr>
        <p:spPr bwMode="auto">
          <a:xfrm>
            <a:off x="1304926" y="438150"/>
            <a:ext cx="80963" cy="115888"/>
          </a:xfrm>
          <a:custGeom>
            <a:avLst/>
            <a:gdLst>
              <a:gd name="T0" fmla="*/ 96 w 115"/>
              <a:gd name="T1" fmla="*/ 87 h 160"/>
              <a:gd name="T2" fmla="*/ 96 w 115"/>
              <a:gd name="T3" fmla="*/ 87 h 160"/>
              <a:gd name="T4" fmla="*/ 19 w 115"/>
              <a:gd name="T5" fmla="*/ 87 h 160"/>
              <a:gd name="T6" fmla="*/ 19 w 115"/>
              <a:gd name="T7" fmla="*/ 160 h 160"/>
              <a:gd name="T8" fmla="*/ 0 w 115"/>
              <a:gd name="T9" fmla="*/ 160 h 160"/>
              <a:gd name="T10" fmla="*/ 0 w 115"/>
              <a:gd name="T11" fmla="*/ 0 h 160"/>
              <a:gd name="T12" fmla="*/ 19 w 115"/>
              <a:gd name="T13" fmla="*/ 0 h 160"/>
              <a:gd name="T14" fmla="*/ 19 w 115"/>
              <a:gd name="T15" fmla="*/ 70 h 160"/>
              <a:gd name="T16" fmla="*/ 96 w 115"/>
              <a:gd name="T17" fmla="*/ 70 h 160"/>
              <a:gd name="T18" fmla="*/ 96 w 115"/>
              <a:gd name="T19" fmla="*/ 0 h 160"/>
              <a:gd name="T20" fmla="*/ 115 w 115"/>
              <a:gd name="T21" fmla="*/ 0 h 160"/>
              <a:gd name="T22" fmla="*/ 115 w 115"/>
              <a:gd name="T23" fmla="*/ 160 h 160"/>
              <a:gd name="T24" fmla="*/ 96 w 115"/>
              <a:gd name="T25" fmla="*/ 160 h 160"/>
              <a:gd name="T26" fmla="*/ 96 w 115"/>
              <a:gd name="T27" fmla="*/ 8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160">
                <a:moveTo>
                  <a:pt x="96" y="87"/>
                </a:moveTo>
                <a:lnTo>
                  <a:pt x="96" y="87"/>
                </a:lnTo>
                <a:lnTo>
                  <a:pt x="19" y="87"/>
                </a:lnTo>
                <a:lnTo>
                  <a:pt x="19" y="160"/>
                </a:lnTo>
                <a:lnTo>
                  <a:pt x="0" y="160"/>
                </a:lnTo>
                <a:lnTo>
                  <a:pt x="0" y="0"/>
                </a:lnTo>
                <a:lnTo>
                  <a:pt x="19" y="0"/>
                </a:lnTo>
                <a:lnTo>
                  <a:pt x="19" y="70"/>
                </a:lnTo>
                <a:lnTo>
                  <a:pt x="96" y="70"/>
                </a:lnTo>
                <a:lnTo>
                  <a:pt x="96" y="0"/>
                </a:lnTo>
                <a:lnTo>
                  <a:pt x="115" y="0"/>
                </a:lnTo>
                <a:lnTo>
                  <a:pt x="115" y="160"/>
                </a:lnTo>
                <a:lnTo>
                  <a:pt x="96" y="160"/>
                </a:lnTo>
                <a:lnTo>
                  <a:pt x="96" y="8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6" name="Freeform 1936"/>
          <p:cNvSpPr>
            <a:spLocks/>
          </p:cNvSpPr>
          <p:nvPr/>
        </p:nvSpPr>
        <p:spPr bwMode="auto">
          <a:xfrm>
            <a:off x="1409701" y="436563"/>
            <a:ext cx="77788" cy="119063"/>
          </a:xfrm>
          <a:custGeom>
            <a:avLst/>
            <a:gdLst>
              <a:gd name="T0" fmla="*/ 109 w 109"/>
              <a:gd name="T1" fmla="*/ 157 h 166"/>
              <a:gd name="T2" fmla="*/ 109 w 109"/>
              <a:gd name="T3" fmla="*/ 157 h 166"/>
              <a:gd name="T4" fmla="*/ 92 w 109"/>
              <a:gd name="T5" fmla="*/ 164 h 166"/>
              <a:gd name="T6" fmla="*/ 69 w 109"/>
              <a:gd name="T7" fmla="*/ 166 h 166"/>
              <a:gd name="T8" fmla="*/ 42 w 109"/>
              <a:gd name="T9" fmla="*/ 161 h 166"/>
              <a:gd name="T10" fmla="*/ 20 w 109"/>
              <a:gd name="T11" fmla="*/ 146 h 166"/>
              <a:gd name="T12" fmla="*/ 5 w 109"/>
              <a:gd name="T13" fmla="*/ 120 h 166"/>
              <a:gd name="T14" fmla="*/ 0 w 109"/>
              <a:gd name="T15" fmla="*/ 83 h 166"/>
              <a:gd name="T16" fmla="*/ 6 w 109"/>
              <a:gd name="T17" fmla="*/ 45 h 166"/>
              <a:gd name="T18" fmla="*/ 22 w 109"/>
              <a:gd name="T19" fmla="*/ 19 h 166"/>
              <a:gd name="T20" fmla="*/ 44 w 109"/>
              <a:gd name="T21" fmla="*/ 4 h 166"/>
              <a:gd name="T22" fmla="*/ 69 w 109"/>
              <a:gd name="T23" fmla="*/ 0 h 166"/>
              <a:gd name="T24" fmla="*/ 92 w 109"/>
              <a:gd name="T25" fmla="*/ 1 h 166"/>
              <a:gd name="T26" fmla="*/ 107 w 109"/>
              <a:gd name="T27" fmla="*/ 5 h 166"/>
              <a:gd name="T28" fmla="*/ 102 w 109"/>
              <a:gd name="T29" fmla="*/ 22 h 166"/>
              <a:gd name="T30" fmla="*/ 71 w 109"/>
              <a:gd name="T31" fmla="*/ 17 h 166"/>
              <a:gd name="T32" fmla="*/ 52 w 109"/>
              <a:gd name="T33" fmla="*/ 20 h 166"/>
              <a:gd name="T34" fmla="*/ 36 w 109"/>
              <a:gd name="T35" fmla="*/ 32 h 166"/>
              <a:gd name="T36" fmla="*/ 24 w 109"/>
              <a:gd name="T37" fmla="*/ 52 h 166"/>
              <a:gd name="T38" fmla="*/ 20 w 109"/>
              <a:gd name="T39" fmla="*/ 83 h 166"/>
              <a:gd name="T40" fmla="*/ 24 w 109"/>
              <a:gd name="T41" fmla="*/ 112 h 166"/>
              <a:gd name="T42" fmla="*/ 35 w 109"/>
              <a:gd name="T43" fmla="*/ 132 h 166"/>
              <a:gd name="T44" fmla="*/ 52 w 109"/>
              <a:gd name="T45" fmla="*/ 145 h 166"/>
              <a:gd name="T46" fmla="*/ 74 w 109"/>
              <a:gd name="T47" fmla="*/ 149 h 166"/>
              <a:gd name="T48" fmla="*/ 92 w 109"/>
              <a:gd name="T49" fmla="*/ 147 h 166"/>
              <a:gd name="T50" fmla="*/ 105 w 109"/>
              <a:gd name="T51" fmla="*/ 142 h 166"/>
              <a:gd name="T52" fmla="*/ 109 w 109"/>
              <a:gd name="T53" fmla="*/ 15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9" h="166">
                <a:moveTo>
                  <a:pt x="109" y="157"/>
                </a:moveTo>
                <a:lnTo>
                  <a:pt x="109" y="157"/>
                </a:lnTo>
                <a:cubicBezTo>
                  <a:pt x="105" y="160"/>
                  <a:pt x="99" y="163"/>
                  <a:pt x="92" y="164"/>
                </a:cubicBezTo>
                <a:cubicBezTo>
                  <a:pt x="85" y="165"/>
                  <a:pt x="77" y="166"/>
                  <a:pt x="69" y="166"/>
                </a:cubicBezTo>
                <a:cubicBezTo>
                  <a:pt x="60" y="166"/>
                  <a:pt x="51" y="164"/>
                  <a:pt x="42" y="161"/>
                </a:cubicBezTo>
                <a:cubicBezTo>
                  <a:pt x="34" y="158"/>
                  <a:pt x="26" y="153"/>
                  <a:pt x="20" y="146"/>
                </a:cubicBezTo>
                <a:cubicBezTo>
                  <a:pt x="14" y="139"/>
                  <a:pt x="9" y="131"/>
                  <a:pt x="5" y="120"/>
                </a:cubicBezTo>
                <a:cubicBezTo>
                  <a:pt x="2" y="110"/>
                  <a:pt x="0" y="97"/>
                  <a:pt x="0" y="83"/>
                </a:cubicBezTo>
                <a:cubicBezTo>
                  <a:pt x="0" y="68"/>
                  <a:pt x="2" y="55"/>
                  <a:pt x="6" y="45"/>
                </a:cubicBezTo>
                <a:cubicBezTo>
                  <a:pt x="10" y="34"/>
                  <a:pt x="15" y="26"/>
                  <a:pt x="22" y="19"/>
                </a:cubicBezTo>
                <a:cubicBezTo>
                  <a:pt x="28" y="12"/>
                  <a:pt x="36" y="8"/>
                  <a:pt x="44" y="4"/>
                </a:cubicBezTo>
                <a:cubicBezTo>
                  <a:pt x="52" y="1"/>
                  <a:pt x="61" y="0"/>
                  <a:pt x="69" y="0"/>
                </a:cubicBezTo>
                <a:cubicBezTo>
                  <a:pt x="79" y="0"/>
                  <a:pt x="86" y="0"/>
                  <a:pt x="92" y="1"/>
                </a:cubicBezTo>
                <a:cubicBezTo>
                  <a:pt x="98" y="2"/>
                  <a:pt x="103" y="4"/>
                  <a:pt x="107" y="5"/>
                </a:cubicBezTo>
                <a:lnTo>
                  <a:pt x="102" y="22"/>
                </a:lnTo>
                <a:cubicBezTo>
                  <a:pt x="95" y="19"/>
                  <a:pt x="84" y="17"/>
                  <a:pt x="71" y="17"/>
                </a:cubicBezTo>
                <a:cubicBezTo>
                  <a:pt x="65" y="17"/>
                  <a:pt x="58" y="18"/>
                  <a:pt x="52" y="20"/>
                </a:cubicBezTo>
                <a:cubicBezTo>
                  <a:pt x="46" y="23"/>
                  <a:pt x="41" y="26"/>
                  <a:pt x="36" y="32"/>
                </a:cubicBezTo>
                <a:cubicBezTo>
                  <a:pt x="31" y="37"/>
                  <a:pt x="27" y="44"/>
                  <a:pt x="24" y="52"/>
                </a:cubicBezTo>
                <a:cubicBezTo>
                  <a:pt x="21" y="60"/>
                  <a:pt x="20" y="71"/>
                  <a:pt x="20" y="83"/>
                </a:cubicBezTo>
                <a:cubicBezTo>
                  <a:pt x="20" y="94"/>
                  <a:pt x="21" y="104"/>
                  <a:pt x="24" y="112"/>
                </a:cubicBezTo>
                <a:cubicBezTo>
                  <a:pt x="27" y="120"/>
                  <a:pt x="31" y="127"/>
                  <a:pt x="35" y="132"/>
                </a:cubicBezTo>
                <a:cubicBezTo>
                  <a:pt x="40" y="138"/>
                  <a:pt x="46" y="142"/>
                  <a:pt x="52" y="145"/>
                </a:cubicBezTo>
                <a:cubicBezTo>
                  <a:pt x="59" y="148"/>
                  <a:pt x="66" y="149"/>
                  <a:pt x="74" y="149"/>
                </a:cubicBezTo>
                <a:cubicBezTo>
                  <a:pt x="80" y="149"/>
                  <a:pt x="86" y="148"/>
                  <a:pt x="92" y="147"/>
                </a:cubicBezTo>
                <a:cubicBezTo>
                  <a:pt x="97" y="146"/>
                  <a:pt x="101" y="144"/>
                  <a:pt x="105" y="142"/>
                </a:cubicBezTo>
                <a:lnTo>
                  <a:pt x="109" y="15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7" name="Freeform 1937"/>
          <p:cNvSpPr>
            <a:spLocks noEditPoints="1"/>
          </p:cNvSpPr>
          <p:nvPr/>
        </p:nvSpPr>
        <p:spPr bwMode="auto">
          <a:xfrm>
            <a:off x="1500188" y="436563"/>
            <a:ext cx="92075" cy="119063"/>
          </a:xfrm>
          <a:custGeom>
            <a:avLst/>
            <a:gdLst>
              <a:gd name="T0" fmla="*/ 20 w 131"/>
              <a:gd name="T1" fmla="*/ 83 h 166"/>
              <a:gd name="T2" fmla="*/ 20 w 131"/>
              <a:gd name="T3" fmla="*/ 83 h 166"/>
              <a:gd name="T4" fmla="*/ 23 w 131"/>
              <a:gd name="T5" fmla="*/ 108 h 166"/>
              <a:gd name="T6" fmla="*/ 31 w 131"/>
              <a:gd name="T7" fmla="*/ 129 h 166"/>
              <a:gd name="T8" fmla="*/ 45 w 131"/>
              <a:gd name="T9" fmla="*/ 144 h 166"/>
              <a:gd name="T10" fmla="*/ 65 w 131"/>
              <a:gd name="T11" fmla="*/ 149 h 166"/>
              <a:gd name="T12" fmla="*/ 99 w 131"/>
              <a:gd name="T13" fmla="*/ 133 h 166"/>
              <a:gd name="T14" fmla="*/ 111 w 131"/>
              <a:gd name="T15" fmla="*/ 83 h 166"/>
              <a:gd name="T16" fmla="*/ 108 w 131"/>
              <a:gd name="T17" fmla="*/ 58 h 166"/>
              <a:gd name="T18" fmla="*/ 100 w 131"/>
              <a:gd name="T19" fmla="*/ 37 h 166"/>
              <a:gd name="T20" fmla="*/ 86 w 131"/>
              <a:gd name="T21" fmla="*/ 22 h 166"/>
              <a:gd name="T22" fmla="*/ 65 w 131"/>
              <a:gd name="T23" fmla="*/ 17 h 166"/>
              <a:gd name="T24" fmla="*/ 32 w 131"/>
              <a:gd name="T25" fmla="*/ 33 h 166"/>
              <a:gd name="T26" fmla="*/ 20 w 131"/>
              <a:gd name="T27" fmla="*/ 83 h 166"/>
              <a:gd name="T28" fmla="*/ 0 w 131"/>
              <a:gd name="T29" fmla="*/ 83 h 166"/>
              <a:gd name="T30" fmla="*/ 0 w 131"/>
              <a:gd name="T31" fmla="*/ 83 h 166"/>
              <a:gd name="T32" fmla="*/ 17 w 131"/>
              <a:gd name="T33" fmla="*/ 21 h 166"/>
              <a:gd name="T34" fmla="*/ 65 w 131"/>
              <a:gd name="T35" fmla="*/ 0 h 166"/>
              <a:gd name="T36" fmla="*/ 95 w 131"/>
              <a:gd name="T37" fmla="*/ 6 h 166"/>
              <a:gd name="T38" fmla="*/ 115 w 131"/>
              <a:gd name="T39" fmla="*/ 23 h 166"/>
              <a:gd name="T40" fmla="*/ 127 w 131"/>
              <a:gd name="T41" fmla="*/ 49 h 166"/>
              <a:gd name="T42" fmla="*/ 131 w 131"/>
              <a:gd name="T43" fmla="*/ 83 h 166"/>
              <a:gd name="T44" fmla="*/ 114 w 131"/>
              <a:gd name="T45" fmla="*/ 145 h 166"/>
              <a:gd name="T46" fmla="*/ 65 w 131"/>
              <a:gd name="T47" fmla="*/ 166 h 166"/>
              <a:gd name="T48" fmla="*/ 36 w 131"/>
              <a:gd name="T49" fmla="*/ 160 h 166"/>
              <a:gd name="T50" fmla="*/ 16 w 131"/>
              <a:gd name="T51" fmla="*/ 143 h 166"/>
              <a:gd name="T52" fmla="*/ 4 w 131"/>
              <a:gd name="T53" fmla="*/ 117 h 166"/>
              <a:gd name="T54" fmla="*/ 0 w 131"/>
              <a:gd name="T5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1" h="166">
                <a:moveTo>
                  <a:pt x="20" y="83"/>
                </a:moveTo>
                <a:lnTo>
                  <a:pt x="20" y="83"/>
                </a:lnTo>
                <a:cubicBezTo>
                  <a:pt x="20" y="92"/>
                  <a:pt x="21" y="100"/>
                  <a:pt x="23" y="108"/>
                </a:cubicBezTo>
                <a:cubicBezTo>
                  <a:pt x="24" y="116"/>
                  <a:pt x="27" y="123"/>
                  <a:pt x="31" y="129"/>
                </a:cubicBezTo>
                <a:cubicBezTo>
                  <a:pt x="35" y="135"/>
                  <a:pt x="39" y="140"/>
                  <a:pt x="45" y="144"/>
                </a:cubicBezTo>
                <a:cubicBezTo>
                  <a:pt x="51" y="147"/>
                  <a:pt x="57" y="149"/>
                  <a:pt x="65" y="149"/>
                </a:cubicBezTo>
                <a:cubicBezTo>
                  <a:pt x="79" y="149"/>
                  <a:pt x="91" y="144"/>
                  <a:pt x="99" y="133"/>
                </a:cubicBezTo>
                <a:cubicBezTo>
                  <a:pt x="107" y="122"/>
                  <a:pt x="111" y="105"/>
                  <a:pt x="111" y="83"/>
                </a:cubicBezTo>
                <a:cubicBezTo>
                  <a:pt x="111" y="74"/>
                  <a:pt x="110" y="66"/>
                  <a:pt x="108" y="58"/>
                </a:cubicBezTo>
                <a:cubicBezTo>
                  <a:pt x="107" y="50"/>
                  <a:pt x="104" y="43"/>
                  <a:pt x="100" y="37"/>
                </a:cubicBezTo>
                <a:cubicBezTo>
                  <a:pt x="96" y="31"/>
                  <a:pt x="92" y="26"/>
                  <a:pt x="86" y="22"/>
                </a:cubicBezTo>
                <a:cubicBezTo>
                  <a:pt x="80" y="19"/>
                  <a:pt x="73" y="17"/>
                  <a:pt x="65" y="17"/>
                </a:cubicBezTo>
                <a:cubicBezTo>
                  <a:pt x="51" y="17"/>
                  <a:pt x="40" y="22"/>
                  <a:pt x="32" y="33"/>
                </a:cubicBezTo>
                <a:cubicBezTo>
                  <a:pt x="24" y="44"/>
                  <a:pt x="20" y="60"/>
                  <a:pt x="20" y="83"/>
                </a:cubicBezTo>
                <a:close/>
                <a:moveTo>
                  <a:pt x="0" y="83"/>
                </a:moveTo>
                <a:lnTo>
                  <a:pt x="0" y="83"/>
                </a:lnTo>
                <a:cubicBezTo>
                  <a:pt x="0" y="56"/>
                  <a:pt x="6" y="36"/>
                  <a:pt x="17" y="21"/>
                </a:cubicBezTo>
                <a:cubicBezTo>
                  <a:pt x="28" y="7"/>
                  <a:pt x="44" y="0"/>
                  <a:pt x="65" y="0"/>
                </a:cubicBezTo>
                <a:cubicBezTo>
                  <a:pt x="77" y="0"/>
                  <a:pt x="86" y="2"/>
                  <a:pt x="95" y="6"/>
                </a:cubicBezTo>
                <a:cubicBezTo>
                  <a:pt x="103" y="10"/>
                  <a:pt x="110" y="15"/>
                  <a:pt x="115" y="23"/>
                </a:cubicBezTo>
                <a:cubicBezTo>
                  <a:pt x="121" y="30"/>
                  <a:pt x="125" y="39"/>
                  <a:pt x="127" y="49"/>
                </a:cubicBezTo>
                <a:cubicBezTo>
                  <a:pt x="130" y="59"/>
                  <a:pt x="131" y="70"/>
                  <a:pt x="131" y="83"/>
                </a:cubicBezTo>
                <a:cubicBezTo>
                  <a:pt x="131" y="110"/>
                  <a:pt x="125" y="130"/>
                  <a:pt x="114" y="145"/>
                </a:cubicBezTo>
                <a:cubicBezTo>
                  <a:pt x="103" y="159"/>
                  <a:pt x="86" y="166"/>
                  <a:pt x="65" y="166"/>
                </a:cubicBezTo>
                <a:cubicBezTo>
                  <a:pt x="54" y="166"/>
                  <a:pt x="44" y="164"/>
                  <a:pt x="36" y="160"/>
                </a:cubicBezTo>
                <a:cubicBezTo>
                  <a:pt x="28" y="156"/>
                  <a:pt x="21" y="150"/>
                  <a:pt x="16" y="143"/>
                </a:cubicBezTo>
                <a:cubicBezTo>
                  <a:pt x="10" y="136"/>
                  <a:pt x="6" y="127"/>
                  <a:pt x="4" y="117"/>
                </a:cubicBezTo>
                <a:cubicBezTo>
                  <a:pt x="1" y="107"/>
                  <a:pt x="0" y="95"/>
                  <a:pt x="0" y="83"/>
                </a:cubicBez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8" name="Freeform 1938"/>
          <p:cNvSpPr>
            <a:spLocks noEditPoints="1"/>
          </p:cNvSpPr>
          <p:nvPr/>
        </p:nvSpPr>
        <p:spPr bwMode="auto">
          <a:xfrm>
            <a:off x="1617663" y="436563"/>
            <a:ext cx="71438" cy="119063"/>
          </a:xfrm>
          <a:custGeom>
            <a:avLst/>
            <a:gdLst>
              <a:gd name="T0" fmla="*/ 43 w 101"/>
              <a:gd name="T1" fmla="*/ 148 h 164"/>
              <a:gd name="T2" fmla="*/ 43 w 101"/>
              <a:gd name="T3" fmla="*/ 148 h 164"/>
              <a:gd name="T4" fmla="*/ 57 w 101"/>
              <a:gd name="T5" fmla="*/ 146 h 164"/>
              <a:gd name="T6" fmla="*/ 70 w 101"/>
              <a:gd name="T7" fmla="*/ 140 h 164"/>
              <a:gd name="T8" fmla="*/ 78 w 101"/>
              <a:gd name="T9" fmla="*/ 131 h 164"/>
              <a:gd name="T10" fmla="*/ 81 w 101"/>
              <a:gd name="T11" fmla="*/ 118 h 164"/>
              <a:gd name="T12" fmla="*/ 77 w 101"/>
              <a:gd name="T13" fmla="*/ 103 h 164"/>
              <a:gd name="T14" fmla="*/ 67 w 101"/>
              <a:gd name="T15" fmla="*/ 94 h 164"/>
              <a:gd name="T16" fmla="*/ 54 w 101"/>
              <a:gd name="T17" fmla="*/ 90 h 164"/>
              <a:gd name="T18" fmla="*/ 39 w 101"/>
              <a:gd name="T19" fmla="*/ 88 h 164"/>
              <a:gd name="T20" fmla="*/ 19 w 101"/>
              <a:gd name="T21" fmla="*/ 88 h 164"/>
              <a:gd name="T22" fmla="*/ 19 w 101"/>
              <a:gd name="T23" fmla="*/ 146 h 164"/>
              <a:gd name="T24" fmla="*/ 23 w 101"/>
              <a:gd name="T25" fmla="*/ 147 h 164"/>
              <a:gd name="T26" fmla="*/ 30 w 101"/>
              <a:gd name="T27" fmla="*/ 147 h 164"/>
              <a:gd name="T28" fmla="*/ 37 w 101"/>
              <a:gd name="T29" fmla="*/ 147 h 164"/>
              <a:gd name="T30" fmla="*/ 43 w 101"/>
              <a:gd name="T31" fmla="*/ 148 h 164"/>
              <a:gd name="T32" fmla="*/ 31 w 101"/>
              <a:gd name="T33" fmla="*/ 72 h 164"/>
              <a:gd name="T34" fmla="*/ 31 w 101"/>
              <a:gd name="T35" fmla="*/ 72 h 164"/>
              <a:gd name="T36" fmla="*/ 40 w 101"/>
              <a:gd name="T37" fmla="*/ 72 h 164"/>
              <a:gd name="T38" fmla="*/ 49 w 101"/>
              <a:gd name="T39" fmla="*/ 71 h 164"/>
              <a:gd name="T40" fmla="*/ 60 w 101"/>
              <a:gd name="T41" fmla="*/ 67 h 164"/>
              <a:gd name="T42" fmla="*/ 68 w 101"/>
              <a:gd name="T43" fmla="*/ 61 h 164"/>
              <a:gd name="T44" fmla="*/ 74 w 101"/>
              <a:gd name="T45" fmla="*/ 52 h 164"/>
              <a:gd name="T46" fmla="*/ 76 w 101"/>
              <a:gd name="T47" fmla="*/ 42 h 164"/>
              <a:gd name="T48" fmla="*/ 73 w 101"/>
              <a:gd name="T49" fmla="*/ 30 h 164"/>
              <a:gd name="T50" fmla="*/ 66 w 101"/>
              <a:gd name="T51" fmla="*/ 22 h 164"/>
              <a:gd name="T52" fmla="*/ 55 w 101"/>
              <a:gd name="T53" fmla="*/ 18 h 164"/>
              <a:gd name="T54" fmla="*/ 42 w 101"/>
              <a:gd name="T55" fmla="*/ 16 h 164"/>
              <a:gd name="T56" fmla="*/ 28 w 101"/>
              <a:gd name="T57" fmla="*/ 17 h 164"/>
              <a:gd name="T58" fmla="*/ 19 w 101"/>
              <a:gd name="T59" fmla="*/ 18 h 164"/>
              <a:gd name="T60" fmla="*/ 19 w 101"/>
              <a:gd name="T61" fmla="*/ 72 h 164"/>
              <a:gd name="T62" fmla="*/ 31 w 101"/>
              <a:gd name="T63" fmla="*/ 72 h 164"/>
              <a:gd name="T64" fmla="*/ 96 w 101"/>
              <a:gd name="T65" fmla="*/ 38 h 164"/>
              <a:gd name="T66" fmla="*/ 96 w 101"/>
              <a:gd name="T67" fmla="*/ 38 h 164"/>
              <a:gd name="T68" fmla="*/ 95 w 101"/>
              <a:gd name="T69" fmla="*/ 50 h 164"/>
              <a:gd name="T70" fmla="*/ 89 w 101"/>
              <a:gd name="T71" fmla="*/ 61 h 164"/>
              <a:gd name="T72" fmla="*/ 80 w 101"/>
              <a:gd name="T73" fmla="*/ 70 h 164"/>
              <a:gd name="T74" fmla="*/ 66 w 101"/>
              <a:gd name="T75" fmla="*/ 76 h 164"/>
              <a:gd name="T76" fmla="*/ 66 w 101"/>
              <a:gd name="T77" fmla="*/ 77 h 164"/>
              <a:gd name="T78" fmla="*/ 79 w 101"/>
              <a:gd name="T79" fmla="*/ 81 h 164"/>
              <a:gd name="T80" fmla="*/ 91 w 101"/>
              <a:gd name="T81" fmla="*/ 89 h 164"/>
              <a:gd name="T82" fmla="*/ 98 w 101"/>
              <a:gd name="T83" fmla="*/ 100 h 164"/>
              <a:gd name="T84" fmla="*/ 101 w 101"/>
              <a:gd name="T85" fmla="*/ 117 h 164"/>
              <a:gd name="T86" fmla="*/ 96 w 101"/>
              <a:gd name="T87" fmla="*/ 138 h 164"/>
              <a:gd name="T88" fmla="*/ 83 w 101"/>
              <a:gd name="T89" fmla="*/ 153 h 164"/>
              <a:gd name="T90" fmla="*/ 63 w 101"/>
              <a:gd name="T91" fmla="*/ 161 h 164"/>
              <a:gd name="T92" fmla="*/ 41 w 101"/>
              <a:gd name="T93" fmla="*/ 164 h 164"/>
              <a:gd name="T94" fmla="*/ 32 w 101"/>
              <a:gd name="T95" fmla="*/ 164 h 164"/>
              <a:gd name="T96" fmla="*/ 21 w 101"/>
              <a:gd name="T97" fmla="*/ 164 h 164"/>
              <a:gd name="T98" fmla="*/ 10 w 101"/>
              <a:gd name="T99" fmla="*/ 163 h 164"/>
              <a:gd name="T100" fmla="*/ 0 w 101"/>
              <a:gd name="T101" fmla="*/ 161 h 164"/>
              <a:gd name="T102" fmla="*/ 0 w 101"/>
              <a:gd name="T103" fmla="*/ 3 h 164"/>
              <a:gd name="T104" fmla="*/ 19 w 101"/>
              <a:gd name="T105" fmla="*/ 1 h 164"/>
              <a:gd name="T106" fmla="*/ 44 w 101"/>
              <a:gd name="T107" fmla="*/ 0 h 164"/>
              <a:gd name="T108" fmla="*/ 62 w 101"/>
              <a:gd name="T109" fmla="*/ 1 h 164"/>
              <a:gd name="T110" fmla="*/ 79 w 101"/>
              <a:gd name="T111" fmla="*/ 7 h 164"/>
              <a:gd name="T112" fmla="*/ 92 w 101"/>
              <a:gd name="T113" fmla="*/ 19 h 164"/>
              <a:gd name="T114" fmla="*/ 96 w 101"/>
              <a:gd name="T115" fmla="*/ 38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 h="164">
                <a:moveTo>
                  <a:pt x="43" y="148"/>
                </a:moveTo>
                <a:lnTo>
                  <a:pt x="43" y="148"/>
                </a:lnTo>
                <a:cubicBezTo>
                  <a:pt x="48" y="148"/>
                  <a:pt x="53" y="147"/>
                  <a:pt x="57" y="146"/>
                </a:cubicBezTo>
                <a:cubicBezTo>
                  <a:pt x="62" y="145"/>
                  <a:pt x="66" y="143"/>
                  <a:pt x="70" y="140"/>
                </a:cubicBezTo>
                <a:cubicBezTo>
                  <a:pt x="73" y="138"/>
                  <a:pt x="76" y="135"/>
                  <a:pt x="78" y="131"/>
                </a:cubicBezTo>
                <a:cubicBezTo>
                  <a:pt x="80" y="127"/>
                  <a:pt x="81" y="123"/>
                  <a:pt x="81" y="118"/>
                </a:cubicBezTo>
                <a:cubicBezTo>
                  <a:pt x="81" y="112"/>
                  <a:pt x="80" y="107"/>
                  <a:pt x="77" y="103"/>
                </a:cubicBezTo>
                <a:cubicBezTo>
                  <a:pt x="75" y="99"/>
                  <a:pt x="72" y="96"/>
                  <a:pt x="67" y="94"/>
                </a:cubicBezTo>
                <a:cubicBezTo>
                  <a:pt x="63" y="92"/>
                  <a:pt x="59" y="90"/>
                  <a:pt x="54" y="90"/>
                </a:cubicBezTo>
                <a:cubicBezTo>
                  <a:pt x="49" y="89"/>
                  <a:pt x="44" y="88"/>
                  <a:pt x="39" y="88"/>
                </a:cubicBezTo>
                <a:lnTo>
                  <a:pt x="19" y="88"/>
                </a:lnTo>
                <a:lnTo>
                  <a:pt x="19" y="146"/>
                </a:lnTo>
                <a:cubicBezTo>
                  <a:pt x="20" y="146"/>
                  <a:pt x="21" y="146"/>
                  <a:pt x="23" y="147"/>
                </a:cubicBezTo>
                <a:cubicBezTo>
                  <a:pt x="25" y="147"/>
                  <a:pt x="27" y="147"/>
                  <a:pt x="30" y="147"/>
                </a:cubicBezTo>
                <a:cubicBezTo>
                  <a:pt x="32" y="147"/>
                  <a:pt x="34" y="147"/>
                  <a:pt x="37" y="147"/>
                </a:cubicBezTo>
                <a:cubicBezTo>
                  <a:pt x="39" y="148"/>
                  <a:pt x="41" y="148"/>
                  <a:pt x="43" y="148"/>
                </a:cubicBezTo>
                <a:close/>
                <a:moveTo>
                  <a:pt x="31" y="72"/>
                </a:moveTo>
                <a:lnTo>
                  <a:pt x="31" y="72"/>
                </a:lnTo>
                <a:cubicBezTo>
                  <a:pt x="33" y="72"/>
                  <a:pt x="36" y="72"/>
                  <a:pt x="40" y="72"/>
                </a:cubicBezTo>
                <a:cubicBezTo>
                  <a:pt x="44" y="72"/>
                  <a:pt x="47" y="72"/>
                  <a:pt x="49" y="71"/>
                </a:cubicBezTo>
                <a:cubicBezTo>
                  <a:pt x="53" y="70"/>
                  <a:pt x="56" y="69"/>
                  <a:pt x="60" y="67"/>
                </a:cubicBezTo>
                <a:cubicBezTo>
                  <a:pt x="63" y="65"/>
                  <a:pt x="66" y="63"/>
                  <a:pt x="68" y="61"/>
                </a:cubicBezTo>
                <a:cubicBezTo>
                  <a:pt x="71" y="58"/>
                  <a:pt x="73" y="56"/>
                  <a:pt x="74" y="52"/>
                </a:cubicBezTo>
                <a:cubicBezTo>
                  <a:pt x="76" y="49"/>
                  <a:pt x="76" y="46"/>
                  <a:pt x="76" y="42"/>
                </a:cubicBezTo>
                <a:cubicBezTo>
                  <a:pt x="76" y="37"/>
                  <a:pt x="75" y="33"/>
                  <a:pt x="73" y="30"/>
                </a:cubicBezTo>
                <a:cubicBezTo>
                  <a:pt x="72" y="26"/>
                  <a:pt x="69" y="24"/>
                  <a:pt x="66" y="22"/>
                </a:cubicBezTo>
                <a:cubicBezTo>
                  <a:pt x="63" y="20"/>
                  <a:pt x="59" y="18"/>
                  <a:pt x="55" y="18"/>
                </a:cubicBezTo>
                <a:cubicBezTo>
                  <a:pt x="51" y="17"/>
                  <a:pt x="46" y="16"/>
                  <a:pt x="42" y="16"/>
                </a:cubicBezTo>
                <a:cubicBezTo>
                  <a:pt x="37" y="16"/>
                  <a:pt x="32" y="16"/>
                  <a:pt x="28" y="17"/>
                </a:cubicBezTo>
                <a:cubicBezTo>
                  <a:pt x="24" y="17"/>
                  <a:pt x="21" y="17"/>
                  <a:pt x="19" y="18"/>
                </a:cubicBezTo>
                <a:lnTo>
                  <a:pt x="19" y="72"/>
                </a:lnTo>
                <a:lnTo>
                  <a:pt x="31" y="72"/>
                </a:lnTo>
                <a:close/>
                <a:moveTo>
                  <a:pt x="96" y="38"/>
                </a:moveTo>
                <a:lnTo>
                  <a:pt x="96" y="38"/>
                </a:lnTo>
                <a:cubicBezTo>
                  <a:pt x="96" y="42"/>
                  <a:pt x="96" y="46"/>
                  <a:pt x="95" y="50"/>
                </a:cubicBezTo>
                <a:cubicBezTo>
                  <a:pt x="93" y="54"/>
                  <a:pt x="92" y="58"/>
                  <a:pt x="89" y="61"/>
                </a:cubicBezTo>
                <a:cubicBezTo>
                  <a:pt x="87" y="65"/>
                  <a:pt x="84" y="68"/>
                  <a:pt x="80" y="70"/>
                </a:cubicBezTo>
                <a:cubicBezTo>
                  <a:pt x="76" y="73"/>
                  <a:pt x="71" y="75"/>
                  <a:pt x="66" y="76"/>
                </a:cubicBezTo>
                <a:lnTo>
                  <a:pt x="66" y="77"/>
                </a:lnTo>
                <a:cubicBezTo>
                  <a:pt x="71" y="78"/>
                  <a:pt x="75" y="79"/>
                  <a:pt x="79" y="81"/>
                </a:cubicBezTo>
                <a:cubicBezTo>
                  <a:pt x="84" y="83"/>
                  <a:pt x="87" y="85"/>
                  <a:pt x="91" y="89"/>
                </a:cubicBezTo>
                <a:cubicBezTo>
                  <a:pt x="94" y="92"/>
                  <a:pt x="96" y="96"/>
                  <a:pt x="98" y="100"/>
                </a:cubicBezTo>
                <a:cubicBezTo>
                  <a:pt x="100" y="105"/>
                  <a:pt x="101" y="110"/>
                  <a:pt x="101" y="117"/>
                </a:cubicBezTo>
                <a:cubicBezTo>
                  <a:pt x="101" y="125"/>
                  <a:pt x="100" y="132"/>
                  <a:pt x="96" y="138"/>
                </a:cubicBezTo>
                <a:cubicBezTo>
                  <a:pt x="93" y="144"/>
                  <a:pt x="88" y="149"/>
                  <a:pt x="83" y="153"/>
                </a:cubicBezTo>
                <a:cubicBezTo>
                  <a:pt x="77" y="157"/>
                  <a:pt x="71" y="160"/>
                  <a:pt x="63" y="161"/>
                </a:cubicBezTo>
                <a:cubicBezTo>
                  <a:pt x="56" y="163"/>
                  <a:pt x="49" y="164"/>
                  <a:pt x="41" y="164"/>
                </a:cubicBezTo>
                <a:lnTo>
                  <a:pt x="32" y="164"/>
                </a:lnTo>
                <a:cubicBezTo>
                  <a:pt x="29" y="164"/>
                  <a:pt x="25" y="164"/>
                  <a:pt x="21" y="164"/>
                </a:cubicBezTo>
                <a:cubicBezTo>
                  <a:pt x="17" y="164"/>
                  <a:pt x="14" y="163"/>
                  <a:pt x="10" y="163"/>
                </a:cubicBezTo>
                <a:cubicBezTo>
                  <a:pt x="6" y="162"/>
                  <a:pt x="3" y="162"/>
                  <a:pt x="0" y="161"/>
                </a:cubicBezTo>
                <a:lnTo>
                  <a:pt x="0" y="3"/>
                </a:lnTo>
                <a:cubicBezTo>
                  <a:pt x="5" y="2"/>
                  <a:pt x="12" y="1"/>
                  <a:pt x="19" y="1"/>
                </a:cubicBezTo>
                <a:cubicBezTo>
                  <a:pt x="27" y="0"/>
                  <a:pt x="35" y="0"/>
                  <a:pt x="44" y="0"/>
                </a:cubicBezTo>
                <a:cubicBezTo>
                  <a:pt x="50" y="0"/>
                  <a:pt x="56" y="0"/>
                  <a:pt x="62" y="1"/>
                </a:cubicBezTo>
                <a:cubicBezTo>
                  <a:pt x="68" y="2"/>
                  <a:pt x="74" y="4"/>
                  <a:pt x="79" y="7"/>
                </a:cubicBezTo>
                <a:cubicBezTo>
                  <a:pt x="84" y="10"/>
                  <a:pt x="88" y="14"/>
                  <a:pt x="92" y="19"/>
                </a:cubicBezTo>
                <a:cubicBezTo>
                  <a:pt x="95" y="24"/>
                  <a:pt x="96" y="30"/>
                  <a:pt x="96" y="38"/>
                </a:cubicBez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9" name="Freeform 1939"/>
          <p:cNvSpPr>
            <a:spLocks noEditPoints="1"/>
          </p:cNvSpPr>
          <p:nvPr/>
        </p:nvSpPr>
        <p:spPr bwMode="auto">
          <a:xfrm>
            <a:off x="852488" y="623888"/>
            <a:ext cx="44450" cy="74613"/>
          </a:xfrm>
          <a:custGeom>
            <a:avLst/>
            <a:gdLst>
              <a:gd name="T0" fmla="*/ 25 w 63"/>
              <a:gd name="T1" fmla="*/ 10 h 102"/>
              <a:gd name="T2" fmla="*/ 25 w 63"/>
              <a:gd name="T3" fmla="*/ 10 h 102"/>
              <a:gd name="T4" fmla="*/ 18 w 63"/>
              <a:gd name="T5" fmla="*/ 10 h 102"/>
              <a:gd name="T6" fmla="*/ 12 w 63"/>
              <a:gd name="T7" fmla="*/ 11 h 102"/>
              <a:gd name="T8" fmla="*/ 12 w 63"/>
              <a:gd name="T9" fmla="*/ 53 h 102"/>
              <a:gd name="T10" fmla="*/ 15 w 63"/>
              <a:gd name="T11" fmla="*/ 53 h 102"/>
              <a:gd name="T12" fmla="*/ 18 w 63"/>
              <a:gd name="T13" fmla="*/ 53 h 102"/>
              <a:gd name="T14" fmla="*/ 21 w 63"/>
              <a:gd name="T15" fmla="*/ 53 h 102"/>
              <a:gd name="T16" fmla="*/ 24 w 63"/>
              <a:gd name="T17" fmla="*/ 53 h 102"/>
              <a:gd name="T18" fmla="*/ 33 w 63"/>
              <a:gd name="T19" fmla="*/ 52 h 102"/>
              <a:gd name="T20" fmla="*/ 42 w 63"/>
              <a:gd name="T21" fmla="*/ 49 h 102"/>
              <a:gd name="T22" fmla="*/ 48 w 63"/>
              <a:gd name="T23" fmla="*/ 42 h 102"/>
              <a:gd name="T24" fmla="*/ 51 w 63"/>
              <a:gd name="T25" fmla="*/ 31 h 102"/>
              <a:gd name="T26" fmla="*/ 48 w 63"/>
              <a:gd name="T27" fmla="*/ 21 h 102"/>
              <a:gd name="T28" fmla="*/ 43 w 63"/>
              <a:gd name="T29" fmla="*/ 14 h 102"/>
              <a:gd name="T30" fmla="*/ 34 w 63"/>
              <a:gd name="T31" fmla="*/ 11 h 102"/>
              <a:gd name="T32" fmla="*/ 25 w 63"/>
              <a:gd name="T33" fmla="*/ 10 h 102"/>
              <a:gd name="T34" fmla="*/ 0 w 63"/>
              <a:gd name="T35" fmla="*/ 2 h 102"/>
              <a:gd name="T36" fmla="*/ 0 w 63"/>
              <a:gd name="T37" fmla="*/ 2 h 102"/>
              <a:gd name="T38" fmla="*/ 12 w 63"/>
              <a:gd name="T39" fmla="*/ 0 h 102"/>
              <a:gd name="T40" fmla="*/ 25 w 63"/>
              <a:gd name="T41" fmla="*/ 0 h 102"/>
              <a:gd name="T42" fmla="*/ 38 w 63"/>
              <a:gd name="T43" fmla="*/ 1 h 102"/>
              <a:gd name="T44" fmla="*/ 51 w 63"/>
              <a:gd name="T45" fmla="*/ 6 h 102"/>
              <a:gd name="T46" fmla="*/ 60 w 63"/>
              <a:gd name="T47" fmla="*/ 15 h 102"/>
              <a:gd name="T48" fmla="*/ 63 w 63"/>
              <a:gd name="T49" fmla="*/ 31 h 102"/>
              <a:gd name="T50" fmla="*/ 60 w 63"/>
              <a:gd name="T51" fmla="*/ 46 h 102"/>
              <a:gd name="T52" fmla="*/ 51 w 63"/>
              <a:gd name="T53" fmla="*/ 56 h 102"/>
              <a:gd name="T54" fmla="*/ 39 w 63"/>
              <a:gd name="T55" fmla="*/ 62 h 102"/>
              <a:gd name="T56" fmla="*/ 24 w 63"/>
              <a:gd name="T57" fmla="*/ 64 h 102"/>
              <a:gd name="T58" fmla="*/ 22 w 63"/>
              <a:gd name="T59" fmla="*/ 64 h 102"/>
              <a:gd name="T60" fmla="*/ 18 w 63"/>
              <a:gd name="T61" fmla="*/ 64 h 102"/>
              <a:gd name="T62" fmla="*/ 15 w 63"/>
              <a:gd name="T63" fmla="*/ 64 h 102"/>
              <a:gd name="T64" fmla="*/ 12 w 63"/>
              <a:gd name="T65" fmla="*/ 63 h 102"/>
              <a:gd name="T66" fmla="*/ 12 w 63"/>
              <a:gd name="T67" fmla="*/ 102 h 102"/>
              <a:gd name="T68" fmla="*/ 0 w 63"/>
              <a:gd name="T69" fmla="*/ 102 h 102"/>
              <a:gd name="T70" fmla="*/ 0 w 63"/>
              <a:gd name="T71" fmla="*/ 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 h="102">
                <a:moveTo>
                  <a:pt x="25" y="10"/>
                </a:moveTo>
                <a:lnTo>
                  <a:pt x="25" y="10"/>
                </a:lnTo>
                <a:cubicBezTo>
                  <a:pt x="23" y="10"/>
                  <a:pt x="20" y="10"/>
                  <a:pt x="18" y="10"/>
                </a:cubicBezTo>
                <a:cubicBezTo>
                  <a:pt x="16" y="10"/>
                  <a:pt x="14" y="10"/>
                  <a:pt x="12" y="11"/>
                </a:cubicBezTo>
                <a:lnTo>
                  <a:pt x="12" y="53"/>
                </a:lnTo>
                <a:cubicBezTo>
                  <a:pt x="13" y="53"/>
                  <a:pt x="14" y="53"/>
                  <a:pt x="15" y="53"/>
                </a:cubicBezTo>
                <a:cubicBezTo>
                  <a:pt x="16" y="53"/>
                  <a:pt x="17" y="53"/>
                  <a:pt x="18" y="53"/>
                </a:cubicBezTo>
                <a:cubicBezTo>
                  <a:pt x="19" y="53"/>
                  <a:pt x="20" y="53"/>
                  <a:pt x="21" y="53"/>
                </a:cubicBezTo>
                <a:lnTo>
                  <a:pt x="24" y="53"/>
                </a:lnTo>
                <a:cubicBezTo>
                  <a:pt x="27" y="53"/>
                  <a:pt x="30" y="53"/>
                  <a:pt x="33" y="52"/>
                </a:cubicBezTo>
                <a:cubicBezTo>
                  <a:pt x="37" y="52"/>
                  <a:pt x="39" y="50"/>
                  <a:pt x="42" y="49"/>
                </a:cubicBezTo>
                <a:cubicBezTo>
                  <a:pt x="45" y="47"/>
                  <a:pt x="47" y="45"/>
                  <a:pt x="48" y="42"/>
                </a:cubicBezTo>
                <a:cubicBezTo>
                  <a:pt x="50" y="39"/>
                  <a:pt x="51" y="35"/>
                  <a:pt x="51" y="31"/>
                </a:cubicBezTo>
                <a:cubicBezTo>
                  <a:pt x="51" y="27"/>
                  <a:pt x="50" y="23"/>
                  <a:pt x="48" y="21"/>
                </a:cubicBezTo>
                <a:cubicBezTo>
                  <a:pt x="47" y="18"/>
                  <a:pt x="45" y="16"/>
                  <a:pt x="43" y="14"/>
                </a:cubicBezTo>
                <a:cubicBezTo>
                  <a:pt x="40" y="13"/>
                  <a:pt x="37" y="12"/>
                  <a:pt x="34" y="11"/>
                </a:cubicBezTo>
                <a:cubicBezTo>
                  <a:pt x="31" y="10"/>
                  <a:pt x="28" y="10"/>
                  <a:pt x="25" y="10"/>
                </a:cubicBezTo>
                <a:close/>
                <a:moveTo>
                  <a:pt x="0" y="2"/>
                </a:moveTo>
                <a:lnTo>
                  <a:pt x="0" y="2"/>
                </a:lnTo>
                <a:cubicBezTo>
                  <a:pt x="4" y="1"/>
                  <a:pt x="8" y="0"/>
                  <a:pt x="12" y="0"/>
                </a:cubicBezTo>
                <a:cubicBezTo>
                  <a:pt x="16" y="0"/>
                  <a:pt x="21" y="0"/>
                  <a:pt x="25" y="0"/>
                </a:cubicBezTo>
                <a:cubicBezTo>
                  <a:pt x="29" y="0"/>
                  <a:pt x="34" y="0"/>
                  <a:pt x="38" y="1"/>
                </a:cubicBezTo>
                <a:cubicBezTo>
                  <a:pt x="43" y="2"/>
                  <a:pt x="47" y="3"/>
                  <a:pt x="51" y="6"/>
                </a:cubicBezTo>
                <a:cubicBezTo>
                  <a:pt x="54" y="8"/>
                  <a:pt x="57" y="11"/>
                  <a:pt x="60" y="15"/>
                </a:cubicBezTo>
                <a:cubicBezTo>
                  <a:pt x="62" y="19"/>
                  <a:pt x="63" y="24"/>
                  <a:pt x="63" y="31"/>
                </a:cubicBezTo>
                <a:cubicBezTo>
                  <a:pt x="63" y="37"/>
                  <a:pt x="62" y="42"/>
                  <a:pt x="60" y="46"/>
                </a:cubicBezTo>
                <a:cubicBezTo>
                  <a:pt x="58" y="50"/>
                  <a:pt x="55" y="54"/>
                  <a:pt x="51" y="56"/>
                </a:cubicBezTo>
                <a:cubicBezTo>
                  <a:pt x="48" y="59"/>
                  <a:pt x="43" y="61"/>
                  <a:pt x="39" y="62"/>
                </a:cubicBezTo>
                <a:cubicBezTo>
                  <a:pt x="34" y="63"/>
                  <a:pt x="29" y="64"/>
                  <a:pt x="24" y="64"/>
                </a:cubicBezTo>
                <a:lnTo>
                  <a:pt x="22" y="64"/>
                </a:lnTo>
                <a:cubicBezTo>
                  <a:pt x="21" y="64"/>
                  <a:pt x="20" y="64"/>
                  <a:pt x="18" y="64"/>
                </a:cubicBezTo>
                <a:cubicBezTo>
                  <a:pt x="17" y="64"/>
                  <a:pt x="16" y="64"/>
                  <a:pt x="15" y="64"/>
                </a:cubicBezTo>
                <a:cubicBezTo>
                  <a:pt x="14" y="63"/>
                  <a:pt x="13" y="63"/>
                  <a:pt x="12" y="63"/>
                </a:cubicBezTo>
                <a:lnTo>
                  <a:pt x="12" y="102"/>
                </a:lnTo>
                <a:lnTo>
                  <a:pt x="0" y="102"/>
                </a:lnTo>
                <a:lnTo>
                  <a:pt x="0" y="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0" name="Freeform 1940"/>
          <p:cNvSpPr>
            <a:spLocks noEditPoints="1"/>
          </p:cNvSpPr>
          <p:nvPr/>
        </p:nvSpPr>
        <p:spPr bwMode="auto">
          <a:xfrm>
            <a:off x="906463" y="623888"/>
            <a:ext cx="58738" cy="74613"/>
          </a:xfrm>
          <a:custGeom>
            <a:avLst/>
            <a:gdLst>
              <a:gd name="T0" fmla="*/ 12 w 82"/>
              <a:gd name="T1" fmla="*/ 52 h 104"/>
              <a:gd name="T2" fmla="*/ 12 w 82"/>
              <a:gd name="T3" fmla="*/ 52 h 104"/>
              <a:gd name="T4" fmla="*/ 14 w 82"/>
              <a:gd name="T5" fmla="*/ 68 h 104"/>
              <a:gd name="T6" fmla="*/ 19 w 82"/>
              <a:gd name="T7" fmla="*/ 81 h 104"/>
              <a:gd name="T8" fmla="*/ 28 w 82"/>
              <a:gd name="T9" fmla="*/ 90 h 104"/>
              <a:gd name="T10" fmla="*/ 41 w 82"/>
              <a:gd name="T11" fmla="*/ 94 h 104"/>
              <a:gd name="T12" fmla="*/ 62 w 82"/>
              <a:gd name="T13" fmla="*/ 83 h 104"/>
              <a:gd name="T14" fmla="*/ 69 w 82"/>
              <a:gd name="T15" fmla="*/ 52 h 104"/>
              <a:gd name="T16" fmla="*/ 68 w 82"/>
              <a:gd name="T17" fmla="*/ 36 h 104"/>
              <a:gd name="T18" fmla="*/ 62 w 82"/>
              <a:gd name="T19" fmla="*/ 23 h 104"/>
              <a:gd name="T20" fmla="*/ 53 w 82"/>
              <a:gd name="T21" fmla="*/ 14 h 104"/>
              <a:gd name="T22" fmla="*/ 41 w 82"/>
              <a:gd name="T23" fmla="*/ 11 h 104"/>
              <a:gd name="T24" fmla="*/ 20 w 82"/>
              <a:gd name="T25" fmla="*/ 21 h 104"/>
              <a:gd name="T26" fmla="*/ 12 w 82"/>
              <a:gd name="T27" fmla="*/ 52 h 104"/>
              <a:gd name="T28" fmla="*/ 0 w 82"/>
              <a:gd name="T29" fmla="*/ 52 h 104"/>
              <a:gd name="T30" fmla="*/ 0 w 82"/>
              <a:gd name="T31" fmla="*/ 52 h 104"/>
              <a:gd name="T32" fmla="*/ 10 w 82"/>
              <a:gd name="T33" fmla="*/ 13 h 104"/>
              <a:gd name="T34" fmla="*/ 41 w 82"/>
              <a:gd name="T35" fmla="*/ 0 h 104"/>
              <a:gd name="T36" fmla="*/ 59 w 82"/>
              <a:gd name="T37" fmla="*/ 4 h 104"/>
              <a:gd name="T38" fmla="*/ 72 w 82"/>
              <a:gd name="T39" fmla="*/ 14 h 104"/>
              <a:gd name="T40" fmla="*/ 79 w 82"/>
              <a:gd name="T41" fmla="*/ 31 h 104"/>
              <a:gd name="T42" fmla="*/ 82 w 82"/>
              <a:gd name="T43" fmla="*/ 52 h 104"/>
              <a:gd name="T44" fmla="*/ 71 w 82"/>
              <a:gd name="T45" fmla="*/ 91 h 104"/>
              <a:gd name="T46" fmla="*/ 41 w 82"/>
              <a:gd name="T47" fmla="*/ 104 h 104"/>
              <a:gd name="T48" fmla="*/ 22 w 82"/>
              <a:gd name="T49" fmla="*/ 101 h 104"/>
              <a:gd name="T50" fmla="*/ 10 w 82"/>
              <a:gd name="T51" fmla="*/ 90 h 104"/>
              <a:gd name="T52" fmla="*/ 2 w 82"/>
              <a:gd name="T53" fmla="*/ 74 h 104"/>
              <a:gd name="T54" fmla="*/ 0 w 82"/>
              <a:gd name="T55"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104">
                <a:moveTo>
                  <a:pt x="12" y="52"/>
                </a:moveTo>
                <a:lnTo>
                  <a:pt x="12" y="52"/>
                </a:lnTo>
                <a:cubicBezTo>
                  <a:pt x="12" y="58"/>
                  <a:pt x="13" y="63"/>
                  <a:pt x="14" y="68"/>
                </a:cubicBezTo>
                <a:cubicBezTo>
                  <a:pt x="15" y="73"/>
                  <a:pt x="17" y="77"/>
                  <a:pt x="19" y="81"/>
                </a:cubicBezTo>
                <a:cubicBezTo>
                  <a:pt x="21" y="85"/>
                  <a:pt x="24" y="88"/>
                  <a:pt x="28" y="90"/>
                </a:cubicBezTo>
                <a:cubicBezTo>
                  <a:pt x="31" y="92"/>
                  <a:pt x="36" y="94"/>
                  <a:pt x="41" y="94"/>
                </a:cubicBezTo>
                <a:cubicBezTo>
                  <a:pt x="50" y="94"/>
                  <a:pt x="57" y="90"/>
                  <a:pt x="62" y="83"/>
                </a:cubicBezTo>
                <a:cubicBezTo>
                  <a:pt x="67" y="77"/>
                  <a:pt x="69" y="66"/>
                  <a:pt x="69" y="52"/>
                </a:cubicBezTo>
                <a:cubicBezTo>
                  <a:pt x="69" y="47"/>
                  <a:pt x="69" y="41"/>
                  <a:pt x="68" y="36"/>
                </a:cubicBezTo>
                <a:cubicBezTo>
                  <a:pt x="66" y="31"/>
                  <a:pt x="65" y="27"/>
                  <a:pt x="62" y="23"/>
                </a:cubicBezTo>
                <a:cubicBezTo>
                  <a:pt x="60" y="19"/>
                  <a:pt x="57" y="16"/>
                  <a:pt x="53" y="14"/>
                </a:cubicBezTo>
                <a:cubicBezTo>
                  <a:pt x="50" y="12"/>
                  <a:pt x="46" y="11"/>
                  <a:pt x="41" y="11"/>
                </a:cubicBezTo>
                <a:cubicBezTo>
                  <a:pt x="32" y="11"/>
                  <a:pt x="25" y="14"/>
                  <a:pt x="20" y="21"/>
                </a:cubicBezTo>
                <a:cubicBezTo>
                  <a:pt x="15" y="28"/>
                  <a:pt x="12" y="38"/>
                  <a:pt x="12" y="52"/>
                </a:cubicBezTo>
                <a:close/>
                <a:moveTo>
                  <a:pt x="0" y="52"/>
                </a:moveTo>
                <a:lnTo>
                  <a:pt x="0" y="52"/>
                </a:lnTo>
                <a:cubicBezTo>
                  <a:pt x="0" y="35"/>
                  <a:pt x="3" y="22"/>
                  <a:pt x="10" y="13"/>
                </a:cubicBezTo>
                <a:cubicBezTo>
                  <a:pt x="17" y="4"/>
                  <a:pt x="27" y="0"/>
                  <a:pt x="41" y="0"/>
                </a:cubicBezTo>
                <a:cubicBezTo>
                  <a:pt x="48" y="0"/>
                  <a:pt x="54" y="1"/>
                  <a:pt x="59" y="4"/>
                </a:cubicBezTo>
                <a:cubicBezTo>
                  <a:pt x="64" y="6"/>
                  <a:pt x="68" y="10"/>
                  <a:pt x="72" y="14"/>
                </a:cubicBezTo>
                <a:cubicBezTo>
                  <a:pt x="75" y="19"/>
                  <a:pt x="78" y="24"/>
                  <a:pt x="79" y="31"/>
                </a:cubicBezTo>
                <a:cubicBezTo>
                  <a:pt x="81" y="37"/>
                  <a:pt x="82" y="44"/>
                  <a:pt x="82" y="52"/>
                </a:cubicBezTo>
                <a:cubicBezTo>
                  <a:pt x="82" y="69"/>
                  <a:pt x="78" y="82"/>
                  <a:pt x="71" y="91"/>
                </a:cubicBezTo>
                <a:cubicBezTo>
                  <a:pt x="64" y="100"/>
                  <a:pt x="54" y="104"/>
                  <a:pt x="41" y="104"/>
                </a:cubicBezTo>
                <a:cubicBezTo>
                  <a:pt x="34" y="104"/>
                  <a:pt x="27" y="103"/>
                  <a:pt x="22" y="101"/>
                </a:cubicBezTo>
                <a:cubicBezTo>
                  <a:pt x="17" y="98"/>
                  <a:pt x="13" y="95"/>
                  <a:pt x="10" y="90"/>
                </a:cubicBezTo>
                <a:cubicBezTo>
                  <a:pt x="6" y="85"/>
                  <a:pt x="4" y="80"/>
                  <a:pt x="2" y="74"/>
                </a:cubicBezTo>
                <a:cubicBezTo>
                  <a:pt x="0" y="67"/>
                  <a:pt x="0" y="60"/>
                  <a:pt x="0" y="52"/>
                </a:cubicBez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1" name="Freeform 1941"/>
          <p:cNvSpPr>
            <a:spLocks/>
          </p:cNvSpPr>
          <p:nvPr/>
        </p:nvSpPr>
        <p:spPr bwMode="auto">
          <a:xfrm>
            <a:off x="977901" y="623888"/>
            <a:ext cx="49213" cy="74613"/>
          </a:xfrm>
          <a:custGeom>
            <a:avLst/>
            <a:gdLst>
              <a:gd name="T0" fmla="*/ 69 w 69"/>
              <a:gd name="T1" fmla="*/ 98 h 104"/>
              <a:gd name="T2" fmla="*/ 69 w 69"/>
              <a:gd name="T3" fmla="*/ 98 h 104"/>
              <a:gd name="T4" fmla="*/ 58 w 69"/>
              <a:gd name="T5" fmla="*/ 103 h 104"/>
              <a:gd name="T6" fmla="*/ 44 w 69"/>
              <a:gd name="T7" fmla="*/ 104 h 104"/>
              <a:gd name="T8" fmla="*/ 27 w 69"/>
              <a:gd name="T9" fmla="*/ 101 h 104"/>
              <a:gd name="T10" fmla="*/ 13 w 69"/>
              <a:gd name="T11" fmla="*/ 92 h 104"/>
              <a:gd name="T12" fmla="*/ 4 w 69"/>
              <a:gd name="T13" fmla="*/ 76 h 104"/>
              <a:gd name="T14" fmla="*/ 0 w 69"/>
              <a:gd name="T15" fmla="*/ 52 h 104"/>
              <a:gd name="T16" fmla="*/ 4 w 69"/>
              <a:gd name="T17" fmla="*/ 28 h 104"/>
              <a:gd name="T18" fmla="*/ 14 w 69"/>
              <a:gd name="T19" fmla="*/ 12 h 104"/>
              <a:gd name="T20" fmla="*/ 28 w 69"/>
              <a:gd name="T21" fmla="*/ 3 h 104"/>
              <a:gd name="T22" fmla="*/ 44 w 69"/>
              <a:gd name="T23" fmla="*/ 0 h 104"/>
              <a:gd name="T24" fmla="*/ 58 w 69"/>
              <a:gd name="T25" fmla="*/ 1 h 104"/>
              <a:gd name="T26" fmla="*/ 67 w 69"/>
              <a:gd name="T27" fmla="*/ 3 h 104"/>
              <a:gd name="T28" fmla="*/ 65 w 69"/>
              <a:gd name="T29" fmla="*/ 14 h 104"/>
              <a:gd name="T30" fmla="*/ 45 w 69"/>
              <a:gd name="T31" fmla="*/ 11 h 104"/>
              <a:gd name="T32" fmla="*/ 33 w 69"/>
              <a:gd name="T33" fmla="*/ 13 h 104"/>
              <a:gd name="T34" fmla="*/ 23 w 69"/>
              <a:gd name="T35" fmla="*/ 20 h 104"/>
              <a:gd name="T36" fmla="*/ 16 w 69"/>
              <a:gd name="T37" fmla="*/ 33 h 104"/>
              <a:gd name="T38" fmla="*/ 13 w 69"/>
              <a:gd name="T39" fmla="*/ 52 h 104"/>
              <a:gd name="T40" fmla="*/ 15 w 69"/>
              <a:gd name="T41" fmla="*/ 70 h 104"/>
              <a:gd name="T42" fmla="*/ 23 w 69"/>
              <a:gd name="T43" fmla="*/ 83 h 104"/>
              <a:gd name="T44" fmla="*/ 33 w 69"/>
              <a:gd name="T45" fmla="*/ 91 h 104"/>
              <a:gd name="T46" fmla="*/ 47 w 69"/>
              <a:gd name="T47" fmla="*/ 94 h 104"/>
              <a:gd name="T48" fmla="*/ 58 w 69"/>
              <a:gd name="T49" fmla="*/ 92 h 104"/>
              <a:gd name="T50" fmla="*/ 66 w 69"/>
              <a:gd name="T51" fmla="*/ 89 h 104"/>
              <a:gd name="T52" fmla="*/ 69 w 69"/>
              <a:gd name="T53"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104">
                <a:moveTo>
                  <a:pt x="69" y="98"/>
                </a:moveTo>
                <a:lnTo>
                  <a:pt x="69" y="98"/>
                </a:lnTo>
                <a:cubicBezTo>
                  <a:pt x="66" y="101"/>
                  <a:pt x="62" y="102"/>
                  <a:pt x="58" y="103"/>
                </a:cubicBezTo>
                <a:cubicBezTo>
                  <a:pt x="54" y="104"/>
                  <a:pt x="49" y="104"/>
                  <a:pt x="44" y="104"/>
                </a:cubicBezTo>
                <a:cubicBezTo>
                  <a:pt x="38" y="104"/>
                  <a:pt x="32" y="103"/>
                  <a:pt x="27" y="101"/>
                </a:cubicBezTo>
                <a:cubicBezTo>
                  <a:pt x="22" y="99"/>
                  <a:pt x="17" y="96"/>
                  <a:pt x="13" y="92"/>
                </a:cubicBezTo>
                <a:cubicBezTo>
                  <a:pt x="9" y="88"/>
                  <a:pt x="6" y="82"/>
                  <a:pt x="4" y="76"/>
                </a:cubicBezTo>
                <a:cubicBezTo>
                  <a:pt x="1" y="69"/>
                  <a:pt x="0" y="61"/>
                  <a:pt x="0" y="52"/>
                </a:cubicBezTo>
                <a:cubicBezTo>
                  <a:pt x="0" y="43"/>
                  <a:pt x="1" y="35"/>
                  <a:pt x="4" y="28"/>
                </a:cubicBezTo>
                <a:cubicBezTo>
                  <a:pt x="7" y="22"/>
                  <a:pt x="10" y="16"/>
                  <a:pt x="14" y="12"/>
                </a:cubicBezTo>
                <a:cubicBezTo>
                  <a:pt x="18" y="8"/>
                  <a:pt x="23" y="5"/>
                  <a:pt x="28" y="3"/>
                </a:cubicBezTo>
                <a:cubicBezTo>
                  <a:pt x="33" y="1"/>
                  <a:pt x="39" y="0"/>
                  <a:pt x="44" y="0"/>
                </a:cubicBezTo>
                <a:cubicBezTo>
                  <a:pt x="50" y="0"/>
                  <a:pt x="54" y="0"/>
                  <a:pt x="58" y="1"/>
                </a:cubicBezTo>
                <a:cubicBezTo>
                  <a:pt x="62" y="2"/>
                  <a:pt x="65" y="2"/>
                  <a:pt x="67" y="3"/>
                </a:cubicBezTo>
                <a:lnTo>
                  <a:pt x="65" y="14"/>
                </a:lnTo>
                <a:cubicBezTo>
                  <a:pt x="60" y="12"/>
                  <a:pt x="53" y="11"/>
                  <a:pt x="45" y="11"/>
                </a:cubicBezTo>
                <a:cubicBezTo>
                  <a:pt x="41" y="11"/>
                  <a:pt x="37" y="11"/>
                  <a:pt x="33" y="13"/>
                </a:cubicBezTo>
                <a:cubicBezTo>
                  <a:pt x="29" y="14"/>
                  <a:pt x="26" y="17"/>
                  <a:pt x="23" y="20"/>
                </a:cubicBezTo>
                <a:cubicBezTo>
                  <a:pt x="20" y="23"/>
                  <a:pt x="17" y="27"/>
                  <a:pt x="16" y="33"/>
                </a:cubicBezTo>
                <a:cubicBezTo>
                  <a:pt x="14" y="38"/>
                  <a:pt x="13" y="44"/>
                  <a:pt x="13" y="52"/>
                </a:cubicBezTo>
                <a:cubicBezTo>
                  <a:pt x="13" y="59"/>
                  <a:pt x="14" y="65"/>
                  <a:pt x="15" y="70"/>
                </a:cubicBezTo>
                <a:cubicBezTo>
                  <a:pt x="17" y="75"/>
                  <a:pt x="20" y="80"/>
                  <a:pt x="23" y="83"/>
                </a:cubicBezTo>
                <a:cubicBezTo>
                  <a:pt x="26" y="87"/>
                  <a:pt x="29" y="89"/>
                  <a:pt x="33" y="91"/>
                </a:cubicBezTo>
                <a:cubicBezTo>
                  <a:pt x="37" y="93"/>
                  <a:pt x="42" y="94"/>
                  <a:pt x="47" y="94"/>
                </a:cubicBezTo>
                <a:cubicBezTo>
                  <a:pt x="51" y="94"/>
                  <a:pt x="55" y="93"/>
                  <a:pt x="58" y="92"/>
                </a:cubicBezTo>
                <a:cubicBezTo>
                  <a:pt x="61" y="91"/>
                  <a:pt x="64" y="90"/>
                  <a:pt x="66" y="89"/>
                </a:cubicBezTo>
                <a:lnTo>
                  <a:pt x="69" y="98"/>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2" name="Freeform 1942"/>
          <p:cNvSpPr>
            <a:spLocks/>
          </p:cNvSpPr>
          <p:nvPr/>
        </p:nvSpPr>
        <p:spPr bwMode="auto">
          <a:xfrm>
            <a:off x="1035051" y="623888"/>
            <a:ext cx="49213" cy="74613"/>
          </a:xfrm>
          <a:custGeom>
            <a:avLst/>
            <a:gdLst>
              <a:gd name="T0" fmla="*/ 69 w 69"/>
              <a:gd name="T1" fmla="*/ 98 h 104"/>
              <a:gd name="T2" fmla="*/ 69 w 69"/>
              <a:gd name="T3" fmla="*/ 98 h 104"/>
              <a:gd name="T4" fmla="*/ 58 w 69"/>
              <a:gd name="T5" fmla="*/ 103 h 104"/>
              <a:gd name="T6" fmla="*/ 44 w 69"/>
              <a:gd name="T7" fmla="*/ 104 h 104"/>
              <a:gd name="T8" fmla="*/ 27 w 69"/>
              <a:gd name="T9" fmla="*/ 101 h 104"/>
              <a:gd name="T10" fmla="*/ 13 w 69"/>
              <a:gd name="T11" fmla="*/ 92 h 104"/>
              <a:gd name="T12" fmla="*/ 3 w 69"/>
              <a:gd name="T13" fmla="*/ 76 h 104"/>
              <a:gd name="T14" fmla="*/ 0 w 69"/>
              <a:gd name="T15" fmla="*/ 52 h 104"/>
              <a:gd name="T16" fmla="*/ 4 w 69"/>
              <a:gd name="T17" fmla="*/ 28 h 104"/>
              <a:gd name="T18" fmla="*/ 14 w 69"/>
              <a:gd name="T19" fmla="*/ 12 h 104"/>
              <a:gd name="T20" fmla="*/ 28 w 69"/>
              <a:gd name="T21" fmla="*/ 3 h 104"/>
              <a:gd name="T22" fmla="*/ 44 w 69"/>
              <a:gd name="T23" fmla="*/ 0 h 104"/>
              <a:gd name="T24" fmla="*/ 58 w 69"/>
              <a:gd name="T25" fmla="*/ 1 h 104"/>
              <a:gd name="T26" fmla="*/ 67 w 69"/>
              <a:gd name="T27" fmla="*/ 3 h 104"/>
              <a:gd name="T28" fmla="*/ 64 w 69"/>
              <a:gd name="T29" fmla="*/ 14 h 104"/>
              <a:gd name="T30" fmla="*/ 45 w 69"/>
              <a:gd name="T31" fmla="*/ 11 h 104"/>
              <a:gd name="T32" fmla="*/ 33 w 69"/>
              <a:gd name="T33" fmla="*/ 13 h 104"/>
              <a:gd name="T34" fmla="*/ 23 w 69"/>
              <a:gd name="T35" fmla="*/ 20 h 104"/>
              <a:gd name="T36" fmla="*/ 15 w 69"/>
              <a:gd name="T37" fmla="*/ 33 h 104"/>
              <a:gd name="T38" fmla="*/ 13 w 69"/>
              <a:gd name="T39" fmla="*/ 52 h 104"/>
              <a:gd name="T40" fmla="*/ 15 w 69"/>
              <a:gd name="T41" fmla="*/ 70 h 104"/>
              <a:gd name="T42" fmla="*/ 22 w 69"/>
              <a:gd name="T43" fmla="*/ 83 h 104"/>
              <a:gd name="T44" fmla="*/ 33 w 69"/>
              <a:gd name="T45" fmla="*/ 91 h 104"/>
              <a:gd name="T46" fmla="*/ 46 w 69"/>
              <a:gd name="T47" fmla="*/ 94 h 104"/>
              <a:gd name="T48" fmla="*/ 58 w 69"/>
              <a:gd name="T49" fmla="*/ 92 h 104"/>
              <a:gd name="T50" fmla="*/ 66 w 69"/>
              <a:gd name="T51" fmla="*/ 89 h 104"/>
              <a:gd name="T52" fmla="*/ 69 w 69"/>
              <a:gd name="T53"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104">
                <a:moveTo>
                  <a:pt x="69" y="98"/>
                </a:moveTo>
                <a:lnTo>
                  <a:pt x="69" y="98"/>
                </a:lnTo>
                <a:cubicBezTo>
                  <a:pt x="66" y="101"/>
                  <a:pt x="62" y="102"/>
                  <a:pt x="58" y="103"/>
                </a:cubicBezTo>
                <a:cubicBezTo>
                  <a:pt x="53" y="104"/>
                  <a:pt x="49" y="104"/>
                  <a:pt x="44" y="104"/>
                </a:cubicBezTo>
                <a:cubicBezTo>
                  <a:pt x="37" y="104"/>
                  <a:pt x="32" y="103"/>
                  <a:pt x="27" y="101"/>
                </a:cubicBezTo>
                <a:cubicBezTo>
                  <a:pt x="21" y="99"/>
                  <a:pt x="17" y="96"/>
                  <a:pt x="13" y="92"/>
                </a:cubicBezTo>
                <a:cubicBezTo>
                  <a:pt x="9" y="88"/>
                  <a:pt x="6" y="82"/>
                  <a:pt x="3" y="76"/>
                </a:cubicBezTo>
                <a:cubicBezTo>
                  <a:pt x="1" y="69"/>
                  <a:pt x="0" y="61"/>
                  <a:pt x="0" y="52"/>
                </a:cubicBezTo>
                <a:cubicBezTo>
                  <a:pt x="0" y="43"/>
                  <a:pt x="1" y="35"/>
                  <a:pt x="4" y="28"/>
                </a:cubicBezTo>
                <a:cubicBezTo>
                  <a:pt x="6" y="22"/>
                  <a:pt x="10" y="16"/>
                  <a:pt x="14" y="12"/>
                </a:cubicBezTo>
                <a:cubicBezTo>
                  <a:pt x="18" y="8"/>
                  <a:pt x="23" y="5"/>
                  <a:pt x="28" y="3"/>
                </a:cubicBezTo>
                <a:cubicBezTo>
                  <a:pt x="33" y="1"/>
                  <a:pt x="38" y="0"/>
                  <a:pt x="44" y="0"/>
                </a:cubicBezTo>
                <a:cubicBezTo>
                  <a:pt x="49" y="0"/>
                  <a:pt x="54" y="0"/>
                  <a:pt x="58" y="1"/>
                </a:cubicBezTo>
                <a:cubicBezTo>
                  <a:pt x="61" y="2"/>
                  <a:pt x="65" y="2"/>
                  <a:pt x="67" y="3"/>
                </a:cubicBezTo>
                <a:lnTo>
                  <a:pt x="64" y="14"/>
                </a:lnTo>
                <a:cubicBezTo>
                  <a:pt x="60" y="12"/>
                  <a:pt x="53" y="11"/>
                  <a:pt x="45" y="11"/>
                </a:cubicBezTo>
                <a:cubicBezTo>
                  <a:pt x="41" y="11"/>
                  <a:pt x="37" y="11"/>
                  <a:pt x="33" y="13"/>
                </a:cubicBezTo>
                <a:cubicBezTo>
                  <a:pt x="29" y="14"/>
                  <a:pt x="26" y="17"/>
                  <a:pt x="23" y="20"/>
                </a:cubicBezTo>
                <a:cubicBezTo>
                  <a:pt x="20" y="23"/>
                  <a:pt x="17" y="27"/>
                  <a:pt x="15" y="33"/>
                </a:cubicBezTo>
                <a:cubicBezTo>
                  <a:pt x="13" y="38"/>
                  <a:pt x="13" y="44"/>
                  <a:pt x="13" y="52"/>
                </a:cubicBezTo>
                <a:cubicBezTo>
                  <a:pt x="13" y="59"/>
                  <a:pt x="13" y="65"/>
                  <a:pt x="15" y="70"/>
                </a:cubicBezTo>
                <a:cubicBezTo>
                  <a:pt x="17" y="75"/>
                  <a:pt x="19" y="80"/>
                  <a:pt x="22" y="83"/>
                </a:cubicBezTo>
                <a:cubicBezTo>
                  <a:pt x="25" y="87"/>
                  <a:pt x="29" y="89"/>
                  <a:pt x="33" y="91"/>
                </a:cubicBezTo>
                <a:cubicBezTo>
                  <a:pt x="37" y="93"/>
                  <a:pt x="41" y="94"/>
                  <a:pt x="46" y="94"/>
                </a:cubicBezTo>
                <a:cubicBezTo>
                  <a:pt x="51" y="94"/>
                  <a:pt x="54" y="93"/>
                  <a:pt x="58" y="92"/>
                </a:cubicBezTo>
                <a:cubicBezTo>
                  <a:pt x="61" y="91"/>
                  <a:pt x="64" y="90"/>
                  <a:pt x="66" y="89"/>
                </a:cubicBezTo>
                <a:lnTo>
                  <a:pt x="69" y="98"/>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3" name="Freeform 1943"/>
          <p:cNvSpPr>
            <a:spLocks/>
          </p:cNvSpPr>
          <p:nvPr/>
        </p:nvSpPr>
        <p:spPr bwMode="auto">
          <a:xfrm>
            <a:off x="1098551" y="625475"/>
            <a:ext cx="52388" cy="73025"/>
          </a:xfrm>
          <a:custGeom>
            <a:avLst/>
            <a:gdLst>
              <a:gd name="T0" fmla="*/ 61 w 73"/>
              <a:gd name="T1" fmla="*/ 32 h 101"/>
              <a:gd name="T2" fmla="*/ 61 w 73"/>
              <a:gd name="T3" fmla="*/ 32 h 101"/>
              <a:gd name="T4" fmla="*/ 62 w 73"/>
              <a:gd name="T5" fmla="*/ 21 h 101"/>
              <a:gd name="T6" fmla="*/ 61 w 73"/>
              <a:gd name="T7" fmla="*/ 21 h 101"/>
              <a:gd name="T8" fmla="*/ 55 w 73"/>
              <a:gd name="T9" fmla="*/ 33 h 101"/>
              <a:gd name="T10" fmla="*/ 7 w 73"/>
              <a:gd name="T11" fmla="*/ 101 h 101"/>
              <a:gd name="T12" fmla="*/ 0 w 73"/>
              <a:gd name="T13" fmla="*/ 101 h 101"/>
              <a:gd name="T14" fmla="*/ 0 w 73"/>
              <a:gd name="T15" fmla="*/ 0 h 101"/>
              <a:gd name="T16" fmla="*/ 11 w 73"/>
              <a:gd name="T17" fmla="*/ 0 h 101"/>
              <a:gd name="T18" fmla="*/ 11 w 73"/>
              <a:gd name="T19" fmla="*/ 69 h 101"/>
              <a:gd name="T20" fmla="*/ 10 w 73"/>
              <a:gd name="T21" fmla="*/ 80 h 101"/>
              <a:gd name="T22" fmla="*/ 11 w 73"/>
              <a:gd name="T23" fmla="*/ 80 h 101"/>
              <a:gd name="T24" fmla="*/ 17 w 73"/>
              <a:gd name="T25" fmla="*/ 68 h 101"/>
              <a:gd name="T26" fmla="*/ 66 w 73"/>
              <a:gd name="T27" fmla="*/ 0 h 101"/>
              <a:gd name="T28" fmla="*/ 73 w 73"/>
              <a:gd name="T29" fmla="*/ 0 h 101"/>
              <a:gd name="T30" fmla="*/ 73 w 73"/>
              <a:gd name="T31" fmla="*/ 101 h 101"/>
              <a:gd name="T32" fmla="*/ 61 w 73"/>
              <a:gd name="T33" fmla="*/ 101 h 101"/>
              <a:gd name="T34" fmla="*/ 61 w 73"/>
              <a:gd name="T35"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101">
                <a:moveTo>
                  <a:pt x="61" y="32"/>
                </a:moveTo>
                <a:lnTo>
                  <a:pt x="61" y="32"/>
                </a:lnTo>
                <a:lnTo>
                  <a:pt x="62" y="21"/>
                </a:lnTo>
                <a:lnTo>
                  <a:pt x="61" y="21"/>
                </a:lnTo>
                <a:lnTo>
                  <a:pt x="55" y="33"/>
                </a:lnTo>
                <a:lnTo>
                  <a:pt x="7" y="101"/>
                </a:lnTo>
                <a:lnTo>
                  <a:pt x="0" y="101"/>
                </a:lnTo>
                <a:lnTo>
                  <a:pt x="0" y="0"/>
                </a:lnTo>
                <a:lnTo>
                  <a:pt x="11" y="0"/>
                </a:lnTo>
                <a:lnTo>
                  <a:pt x="11" y="69"/>
                </a:lnTo>
                <a:lnTo>
                  <a:pt x="10" y="80"/>
                </a:lnTo>
                <a:lnTo>
                  <a:pt x="11" y="80"/>
                </a:lnTo>
                <a:lnTo>
                  <a:pt x="17" y="68"/>
                </a:lnTo>
                <a:lnTo>
                  <a:pt x="66" y="0"/>
                </a:lnTo>
                <a:lnTo>
                  <a:pt x="73" y="0"/>
                </a:lnTo>
                <a:lnTo>
                  <a:pt x="73" y="101"/>
                </a:lnTo>
                <a:lnTo>
                  <a:pt x="61" y="101"/>
                </a:lnTo>
                <a:lnTo>
                  <a:pt x="61" y="3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4" name="Freeform 1944"/>
          <p:cNvSpPr>
            <a:spLocks noEditPoints="1"/>
          </p:cNvSpPr>
          <p:nvPr/>
        </p:nvSpPr>
        <p:spPr bwMode="auto">
          <a:xfrm>
            <a:off x="1169988" y="608013"/>
            <a:ext cx="52388" cy="90488"/>
          </a:xfrm>
          <a:custGeom>
            <a:avLst/>
            <a:gdLst>
              <a:gd name="T0" fmla="*/ 25 w 73"/>
              <a:gd name="T1" fmla="*/ 0 h 126"/>
              <a:gd name="T2" fmla="*/ 25 w 73"/>
              <a:gd name="T3" fmla="*/ 0 h 126"/>
              <a:gd name="T4" fmla="*/ 29 w 73"/>
              <a:gd name="T5" fmla="*/ 8 h 126"/>
              <a:gd name="T6" fmla="*/ 38 w 73"/>
              <a:gd name="T7" fmla="*/ 11 h 126"/>
              <a:gd name="T8" fmla="*/ 47 w 73"/>
              <a:gd name="T9" fmla="*/ 8 h 126"/>
              <a:gd name="T10" fmla="*/ 51 w 73"/>
              <a:gd name="T11" fmla="*/ 0 h 126"/>
              <a:gd name="T12" fmla="*/ 61 w 73"/>
              <a:gd name="T13" fmla="*/ 3 h 126"/>
              <a:gd name="T14" fmla="*/ 54 w 73"/>
              <a:gd name="T15" fmla="*/ 15 h 126"/>
              <a:gd name="T16" fmla="*/ 38 w 73"/>
              <a:gd name="T17" fmla="*/ 20 h 126"/>
              <a:gd name="T18" fmla="*/ 21 w 73"/>
              <a:gd name="T19" fmla="*/ 16 h 126"/>
              <a:gd name="T20" fmla="*/ 13 w 73"/>
              <a:gd name="T21" fmla="*/ 3 h 126"/>
              <a:gd name="T22" fmla="*/ 25 w 73"/>
              <a:gd name="T23" fmla="*/ 0 h 126"/>
              <a:gd name="T24" fmla="*/ 61 w 73"/>
              <a:gd name="T25" fmla="*/ 57 h 126"/>
              <a:gd name="T26" fmla="*/ 61 w 73"/>
              <a:gd name="T27" fmla="*/ 57 h 126"/>
              <a:gd name="T28" fmla="*/ 62 w 73"/>
              <a:gd name="T29" fmla="*/ 46 h 126"/>
              <a:gd name="T30" fmla="*/ 62 w 73"/>
              <a:gd name="T31" fmla="*/ 46 h 126"/>
              <a:gd name="T32" fmla="*/ 56 w 73"/>
              <a:gd name="T33" fmla="*/ 58 h 126"/>
              <a:gd name="T34" fmla="*/ 7 w 73"/>
              <a:gd name="T35" fmla="*/ 126 h 126"/>
              <a:gd name="T36" fmla="*/ 0 w 73"/>
              <a:gd name="T37" fmla="*/ 126 h 126"/>
              <a:gd name="T38" fmla="*/ 0 w 73"/>
              <a:gd name="T39" fmla="*/ 25 h 126"/>
              <a:gd name="T40" fmla="*/ 12 w 73"/>
              <a:gd name="T41" fmla="*/ 25 h 126"/>
              <a:gd name="T42" fmla="*/ 12 w 73"/>
              <a:gd name="T43" fmla="*/ 94 h 126"/>
              <a:gd name="T44" fmla="*/ 11 w 73"/>
              <a:gd name="T45" fmla="*/ 105 h 126"/>
              <a:gd name="T46" fmla="*/ 11 w 73"/>
              <a:gd name="T47" fmla="*/ 105 h 126"/>
              <a:gd name="T48" fmla="*/ 18 w 73"/>
              <a:gd name="T49" fmla="*/ 93 h 126"/>
              <a:gd name="T50" fmla="*/ 66 w 73"/>
              <a:gd name="T51" fmla="*/ 25 h 126"/>
              <a:gd name="T52" fmla="*/ 73 w 73"/>
              <a:gd name="T53" fmla="*/ 25 h 126"/>
              <a:gd name="T54" fmla="*/ 73 w 73"/>
              <a:gd name="T55" fmla="*/ 126 h 126"/>
              <a:gd name="T56" fmla="*/ 61 w 73"/>
              <a:gd name="T57" fmla="*/ 126 h 126"/>
              <a:gd name="T58" fmla="*/ 61 w 73"/>
              <a:gd name="T59" fmla="*/ 5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3" h="126">
                <a:moveTo>
                  <a:pt x="25" y="0"/>
                </a:moveTo>
                <a:lnTo>
                  <a:pt x="25" y="0"/>
                </a:lnTo>
                <a:cubicBezTo>
                  <a:pt x="25" y="4"/>
                  <a:pt x="26" y="7"/>
                  <a:pt x="29" y="8"/>
                </a:cubicBezTo>
                <a:cubicBezTo>
                  <a:pt x="31" y="10"/>
                  <a:pt x="34" y="11"/>
                  <a:pt x="38" y="11"/>
                </a:cubicBezTo>
                <a:cubicBezTo>
                  <a:pt x="42" y="11"/>
                  <a:pt x="45" y="10"/>
                  <a:pt x="47" y="8"/>
                </a:cubicBezTo>
                <a:cubicBezTo>
                  <a:pt x="49" y="7"/>
                  <a:pt x="51" y="4"/>
                  <a:pt x="51" y="0"/>
                </a:cubicBezTo>
                <a:lnTo>
                  <a:pt x="61" y="3"/>
                </a:lnTo>
                <a:cubicBezTo>
                  <a:pt x="60" y="8"/>
                  <a:pt x="58" y="12"/>
                  <a:pt x="54" y="15"/>
                </a:cubicBezTo>
                <a:cubicBezTo>
                  <a:pt x="50" y="18"/>
                  <a:pt x="45" y="20"/>
                  <a:pt x="38" y="20"/>
                </a:cubicBezTo>
                <a:cubicBezTo>
                  <a:pt x="31" y="20"/>
                  <a:pt x="25" y="18"/>
                  <a:pt x="21" y="16"/>
                </a:cubicBezTo>
                <a:cubicBezTo>
                  <a:pt x="17" y="13"/>
                  <a:pt x="14" y="9"/>
                  <a:pt x="13" y="3"/>
                </a:cubicBezTo>
                <a:lnTo>
                  <a:pt x="25" y="0"/>
                </a:lnTo>
                <a:close/>
                <a:moveTo>
                  <a:pt x="61" y="57"/>
                </a:moveTo>
                <a:lnTo>
                  <a:pt x="61" y="57"/>
                </a:lnTo>
                <a:lnTo>
                  <a:pt x="62" y="46"/>
                </a:lnTo>
                <a:lnTo>
                  <a:pt x="62" y="46"/>
                </a:lnTo>
                <a:lnTo>
                  <a:pt x="56" y="58"/>
                </a:lnTo>
                <a:lnTo>
                  <a:pt x="7" y="126"/>
                </a:lnTo>
                <a:lnTo>
                  <a:pt x="0" y="126"/>
                </a:lnTo>
                <a:lnTo>
                  <a:pt x="0" y="25"/>
                </a:lnTo>
                <a:lnTo>
                  <a:pt x="12" y="25"/>
                </a:lnTo>
                <a:lnTo>
                  <a:pt x="12" y="94"/>
                </a:lnTo>
                <a:lnTo>
                  <a:pt x="11" y="105"/>
                </a:lnTo>
                <a:lnTo>
                  <a:pt x="11" y="105"/>
                </a:lnTo>
                <a:lnTo>
                  <a:pt x="18" y="93"/>
                </a:lnTo>
                <a:lnTo>
                  <a:pt x="66" y="25"/>
                </a:lnTo>
                <a:lnTo>
                  <a:pt x="73" y="25"/>
                </a:lnTo>
                <a:lnTo>
                  <a:pt x="73" y="126"/>
                </a:lnTo>
                <a:lnTo>
                  <a:pt x="61" y="126"/>
                </a:lnTo>
                <a:lnTo>
                  <a:pt x="61" y="5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5" name="Freeform 1945"/>
          <p:cNvSpPr>
            <a:spLocks/>
          </p:cNvSpPr>
          <p:nvPr/>
        </p:nvSpPr>
        <p:spPr bwMode="auto">
          <a:xfrm>
            <a:off x="1238251" y="623888"/>
            <a:ext cx="49213" cy="74613"/>
          </a:xfrm>
          <a:custGeom>
            <a:avLst/>
            <a:gdLst>
              <a:gd name="T0" fmla="*/ 69 w 69"/>
              <a:gd name="T1" fmla="*/ 98 h 104"/>
              <a:gd name="T2" fmla="*/ 69 w 69"/>
              <a:gd name="T3" fmla="*/ 98 h 104"/>
              <a:gd name="T4" fmla="*/ 58 w 69"/>
              <a:gd name="T5" fmla="*/ 103 h 104"/>
              <a:gd name="T6" fmla="*/ 44 w 69"/>
              <a:gd name="T7" fmla="*/ 104 h 104"/>
              <a:gd name="T8" fmla="*/ 27 w 69"/>
              <a:gd name="T9" fmla="*/ 101 h 104"/>
              <a:gd name="T10" fmla="*/ 13 w 69"/>
              <a:gd name="T11" fmla="*/ 92 h 104"/>
              <a:gd name="T12" fmla="*/ 3 w 69"/>
              <a:gd name="T13" fmla="*/ 76 h 104"/>
              <a:gd name="T14" fmla="*/ 0 w 69"/>
              <a:gd name="T15" fmla="*/ 52 h 104"/>
              <a:gd name="T16" fmla="*/ 4 w 69"/>
              <a:gd name="T17" fmla="*/ 28 h 104"/>
              <a:gd name="T18" fmla="*/ 14 w 69"/>
              <a:gd name="T19" fmla="*/ 12 h 104"/>
              <a:gd name="T20" fmla="*/ 28 w 69"/>
              <a:gd name="T21" fmla="*/ 3 h 104"/>
              <a:gd name="T22" fmla="*/ 44 w 69"/>
              <a:gd name="T23" fmla="*/ 0 h 104"/>
              <a:gd name="T24" fmla="*/ 58 w 69"/>
              <a:gd name="T25" fmla="*/ 1 h 104"/>
              <a:gd name="T26" fmla="*/ 67 w 69"/>
              <a:gd name="T27" fmla="*/ 3 h 104"/>
              <a:gd name="T28" fmla="*/ 64 w 69"/>
              <a:gd name="T29" fmla="*/ 14 h 104"/>
              <a:gd name="T30" fmla="*/ 45 w 69"/>
              <a:gd name="T31" fmla="*/ 11 h 104"/>
              <a:gd name="T32" fmla="*/ 33 w 69"/>
              <a:gd name="T33" fmla="*/ 13 h 104"/>
              <a:gd name="T34" fmla="*/ 23 w 69"/>
              <a:gd name="T35" fmla="*/ 20 h 104"/>
              <a:gd name="T36" fmla="*/ 15 w 69"/>
              <a:gd name="T37" fmla="*/ 33 h 104"/>
              <a:gd name="T38" fmla="*/ 13 w 69"/>
              <a:gd name="T39" fmla="*/ 52 h 104"/>
              <a:gd name="T40" fmla="*/ 15 w 69"/>
              <a:gd name="T41" fmla="*/ 70 h 104"/>
              <a:gd name="T42" fmla="*/ 22 w 69"/>
              <a:gd name="T43" fmla="*/ 83 h 104"/>
              <a:gd name="T44" fmla="*/ 33 w 69"/>
              <a:gd name="T45" fmla="*/ 91 h 104"/>
              <a:gd name="T46" fmla="*/ 46 w 69"/>
              <a:gd name="T47" fmla="*/ 94 h 104"/>
              <a:gd name="T48" fmla="*/ 58 w 69"/>
              <a:gd name="T49" fmla="*/ 92 h 104"/>
              <a:gd name="T50" fmla="*/ 66 w 69"/>
              <a:gd name="T51" fmla="*/ 89 h 104"/>
              <a:gd name="T52" fmla="*/ 69 w 69"/>
              <a:gd name="T53"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104">
                <a:moveTo>
                  <a:pt x="69" y="98"/>
                </a:moveTo>
                <a:lnTo>
                  <a:pt x="69" y="98"/>
                </a:lnTo>
                <a:cubicBezTo>
                  <a:pt x="66" y="101"/>
                  <a:pt x="62" y="102"/>
                  <a:pt x="58" y="103"/>
                </a:cubicBezTo>
                <a:cubicBezTo>
                  <a:pt x="53" y="104"/>
                  <a:pt x="49" y="104"/>
                  <a:pt x="44" y="104"/>
                </a:cubicBezTo>
                <a:cubicBezTo>
                  <a:pt x="37" y="104"/>
                  <a:pt x="32" y="103"/>
                  <a:pt x="27" y="101"/>
                </a:cubicBezTo>
                <a:cubicBezTo>
                  <a:pt x="21" y="99"/>
                  <a:pt x="17" y="96"/>
                  <a:pt x="13" y="92"/>
                </a:cubicBezTo>
                <a:cubicBezTo>
                  <a:pt x="9" y="88"/>
                  <a:pt x="6" y="82"/>
                  <a:pt x="3" y="76"/>
                </a:cubicBezTo>
                <a:cubicBezTo>
                  <a:pt x="1" y="69"/>
                  <a:pt x="0" y="61"/>
                  <a:pt x="0" y="52"/>
                </a:cubicBezTo>
                <a:cubicBezTo>
                  <a:pt x="0" y="43"/>
                  <a:pt x="1" y="35"/>
                  <a:pt x="4" y="28"/>
                </a:cubicBezTo>
                <a:cubicBezTo>
                  <a:pt x="6" y="22"/>
                  <a:pt x="10" y="16"/>
                  <a:pt x="14" y="12"/>
                </a:cubicBezTo>
                <a:cubicBezTo>
                  <a:pt x="18" y="8"/>
                  <a:pt x="23" y="5"/>
                  <a:pt x="28" y="3"/>
                </a:cubicBezTo>
                <a:cubicBezTo>
                  <a:pt x="33" y="1"/>
                  <a:pt x="38" y="0"/>
                  <a:pt x="44" y="0"/>
                </a:cubicBezTo>
                <a:cubicBezTo>
                  <a:pt x="49" y="0"/>
                  <a:pt x="54" y="0"/>
                  <a:pt x="58" y="1"/>
                </a:cubicBezTo>
                <a:cubicBezTo>
                  <a:pt x="61" y="2"/>
                  <a:pt x="65" y="2"/>
                  <a:pt x="67" y="3"/>
                </a:cubicBezTo>
                <a:lnTo>
                  <a:pt x="64" y="14"/>
                </a:lnTo>
                <a:cubicBezTo>
                  <a:pt x="60" y="12"/>
                  <a:pt x="53" y="11"/>
                  <a:pt x="45" y="11"/>
                </a:cubicBezTo>
                <a:cubicBezTo>
                  <a:pt x="41" y="11"/>
                  <a:pt x="37" y="11"/>
                  <a:pt x="33" y="13"/>
                </a:cubicBezTo>
                <a:cubicBezTo>
                  <a:pt x="29" y="14"/>
                  <a:pt x="26" y="17"/>
                  <a:pt x="23" y="20"/>
                </a:cubicBezTo>
                <a:cubicBezTo>
                  <a:pt x="20" y="23"/>
                  <a:pt x="17" y="27"/>
                  <a:pt x="15" y="33"/>
                </a:cubicBezTo>
                <a:cubicBezTo>
                  <a:pt x="13" y="38"/>
                  <a:pt x="13" y="44"/>
                  <a:pt x="13" y="52"/>
                </a:cubicBezTo>
                <a:cubicBezTo>
                  <a:pt x="13" y="59"/>
                  <a:pt x="13" y="65"/>
                  <a:pt x="15" y="70"/>
                </a:cubicBezTo>
                <a:cubicBezTo>
                  <a:pt x="17" y="75"/>
                  <a:pt x="19" y="80"/>
                  <a:pt x="22" y="83"/>
                </a:cubicBezTo>
                <a:cubicBezTo>
                  <a:pt x="25" y="87"/>
                  <a:pt x="29" y="89"/>
                  <a:pt x="33" y="91"/>
                </a:cubicBezTo>
                <a:cubicBezTo>
                  <a:pt x="37" y="93"/>
                  <a:pt x="41" y="94"/>
                  <a:pt x="46" y="94"/>
                </a:cubicBezTo>
                <a:cubicBezTo>
                  <a:pt x="51" y="94"/>
                  <a:pt x="54" y="93"/>
                  <a:pt x="58" y="92"/>
                </a:cubicBezTo>
                <a:cubicBezTo>
                  <a:pt x="61" y="91"/>
                  <a:pt x="64" y="90"/>
                  <a:pt x="66" y="89"/>
                </a:cubicBezTo>
                <a:lnTo>
                  <a:pt x="69" y="98"/>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6" name="Freeform 1946"/>
          <p:cNvSpPr>
            <a:spLocks/>
          </p:cNvSpPr>
          <p:nvPr/>
        </p:nvSpPr>
        <p:spPr bwMode="auto">
          <a:xfrm>
            <a:off x="1301751" y="625475"/>
            <a:ext cx="49213" cy="73025"/>
          </a:xfrm>
          <a:custGeom>
            <a:avLst/>
            <a:gdLst>
              <a:gd name="T0" fmla="*/ 18 w 70"/>
              <a:gd name="T1" fmla="*/ 54 h 101"/>
              <a:gd name="T2" fmla="*/ 18 w 70"/>
              <a:gd name="T3" fmla="*/ 54 h 101"/>
              <a:gd name="T4" fmla="*/ 11 w 70"/>
              <a:gd name="T5" fmla="*/ 54 h 101"/>
              <a:gd name="T6" fmla="*/ 11 w 70"/>
              <a:gd name="T7" fmla="*/ 101 h 101"/>
              <a:gd name="T8" fmla="*/ 0 w 70"/>
              <a:gd name="T9" fmla="*/ 101 h 101"/>
              <a:gd name="T10" fmla="*/ 0 w 70"/>
              <a:gd name="T11" fmla="*/ 0 h 101"/>
              <a:gd name="T12" fmla="*/ 11 w 70"/>
              <a:gd name="T13" fmla="*/ 0 h 101"/>
              <a:gd name="T14" fmla="*/ 11 w 70"/>
              <a:gd name="T15" fmla="*/ 47 h 101"/>
              <a:gd name="T16" fmla="*/ 18 w 70"/>
              <a:gd name="T17" fmla="*/ 45 h 101"/>
              <a:gd name="T18" fmla="*/ 52 w 70"/>
              <a:gd name="T19" fmla="*/ 0 h 101"/>
              <a:gd name="T20" fmla="*/ 66 w 70"/>
              <a:gd name="T21" fmla="*/ 0 h 101"/>
              <a:gd name="T22" fmla="*/ 32 w 70"/>
              <a:gd name="T23" fmla="*/ 43 h 101"/>
              <a:gd name="T24" fmla="*/ 26 w 70"/>
              <a:gd name="T25" fmla="*/ 48 h 101"/>
              <a:gd name="T26" fmla="*/ 33 w 70"/>
              <a:gd name="T27" fmla="*/ 54 h 101"/>
              <a:gd name="T28" fmla="*/ 70 w 70"/>
              <a:gd name="T29" fmla="*/ 101 h 101"/>
              <a:gd name="T30" fmla="*/ 55 w 70"/>
              <a:gd name="T31" fmla="*/ 101 h 101"/>
              <a:gd name="T32" fmla="*/ 18 w 70"/>
              <a:gd name="T33" fmla="*/ 5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01">
                <a:moveTo>
                  <a:pt x="18" y="54"/>
                </a:moveTo>
                <a:lnTo>
                  <a:pt x="18" y="54"/>
                </a:lnTo>
                <a:lnTo>
                  <a:pt x="11" y="54"/>
                </a:lnTo>
                <a:lnTo>
                  <a:pt x="11" y="101"/>
                </a:lnTo>
                <a:lnTo>
                  <a:pt x="0" y="101"/>
                </a:lnTo>
                <a:lnTo>
                  <a:pt x="0" y="0"/>
                </a:lnTo>
                <a:lnTo>
                  <a:pt x="11" y="0"/>
                </a:lnTo>
                <a:lnTo>
                  <a:pt x="11" y="47"/>
                </a:lnTo>
                <a:lnTo>
                  <a:pt x="18" y="45"/>
                </a:lnTo>
                <a:lnTo>
                  <a:pt x="52" y="0"/>
                </a:lnTo>
                <a:lnTo>
                  <a:pt x="66" y="0"/>
                </a:lnTo>
                <a:lnTo>
                  <a:pt x="32" y="43"/>
                </a:lnTo>
                <a:lnTo>
                  <a:pt x="26" y="48"/>
                </a:lnTo>
                <a:lnTo>
                  <a:pt x="33" y="54"/>
                </a:lnTo>
                <a:lnTo>
                  <a:pt x="70" y="101"/>
                </a:lnTo>
                <a:lnTo>
                  <a:pt x="55" y="101"/>
                </a:lnTo>
                <a:lnTo>
                  <a:pt x="18" y="54"/>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7" name="Freeform 1947"/>
          <p:cNvSpPr>
            <a:spLocks noEditPoints="1"/>
          </p:cNvSpPr>
          <p:nvPr/>
        </p:nvSpPr>
        <p:spPr bwMode="auto">
          <a:xfrm>
            <a:off x="1360488" y="623888"/>
            <a:ext cx="58738" cy="74613"/>
          </a:xfrm>
          <a:custGeom>
            <a:avLst/>
            <a:gdLst>
              <a:gd name="T0" fmla="*/ 12 w 82"/>
              <a:gd name="T1" fmla="*/ 52 h 104"/>
              <a:gd name="T2" fmla="*/ 12 w 82"/>
              <a:gd name="T3" fmla="*/ 52 h 104"/>
              <a:gd name="T4" fmla="*/ 14 w 82"/>
              <a:gd name="T5" fmla="*/ 68 h 104"/>
              <a:gd name="T6" fmla="*/ 19 w 82"/>
              <a:gd name="T7" fmla="*/ 81 h 104"/>
              <a:gd name="T8" fmla="*/ 28 w 82"/>
              <a:gd name="T9" fmla="*/ 90 h 104"/>
              <a:gd name="T10" fmla="*/ 41 w 82"/>
              <a:gd name="T11" fmla="*/ 94 h 104"/>
              <a:gd name="T12" fmla="*/ 62 w 82"/>
              <a:gd name="T13" fmla="*/ 83 h 104"/>
              <a:gd name="T14" fmla="*/ 69 w 82"/>
              <a:gd name="T15" fmla="*/ 52 h 104"/>
              <a:gd name="T16" fmla="*/ 68 w 82"/>
              <a:gd name="T17" fmla="*/ 36 h 104"/>
              <a:gd name="T18" fmla="*/ 62 w 82"/>
              <a:gd name="T19" fmla="*/ 23 h 104"/>
              <a:gd name="T20" fmla="*/ 53 w 82"/>
              <a:gd name="T21" fmla="*/ 14 h 104"/>
              <a:gd name="T22" fmla="*/ 41 w 82"/>
              <a:gd name="T23" fmla="*/ 11 h 104"/>
              <a:gd name="T24" fmla="*/ 20 w 82"/>
              <a:gd name="T25" fmla="*/ 21 h 104"/>
              <a:gd name="T26" fmla="*/ 12 w 82"/>
              <a:gd name="T27" fmla="*/ 52 h 104"/>
              <a:gd name="T28" fmla="*/ 0 w 82"/>
              <a:gd name="T29" fmla="*/ 52 h 104"/>
              <a:gd name="T30" fmla="*/ 0 w 82"/>
              <a:gd name="T31" fmla="*/ 52 h 104"/>
              <a:gd name="T32" fmla="*/ 10 w 82"/>
              <a:gd name="T33" fmla="*/ 13 h 104"/>
              <a:gd name="T34" fmla="*/ 41 w 82"/>
              <a:gd name="T35" fmla="*/ 0 h 104"/>
              <a:gd name="T36" fmla="*/ 59 w 82"/>
              <a:gd name="T37" fmla="*/ 4 h 104"/>
              <a:gd name="T38" fmla="*/ 72 w 82"/>
              <a:gd name="T39" fmla="*/ 14 h 104"/>
              <a:gd name="T40" fmla="*/ 79 w 82"/>
              <a:gd name="T41" fmla="*/ 31 h 104"/>
              <a:gd name="T42" fmla="*/ 82 w 82"/>
              <a:gd name="T43" fmla="*/ 52 h 104"/>
              <a:gd name="T44" fmla="*/ 71 w 82"/>
              <a:gd name="T45" fmla="*/ 91 h 104"/>
              <a:gd name="T46" fmla="*/ 41 w 82"/>
              <a:gd name="T47" fmla="*/ 104 h 104"/>
              <a:gd name="T48" fmla="*/ 22 w 82"/>
              <a:gd name="T49" fmla="*/ 101 h 104"/>
              <a:gd name="T50" fmla="*/ 10 w 82"/>
              <a:gd name="T51" fmla="*/ 90 h 104"/>
              <a:gd name="T52" fmla="*/ 2 w 82"/>
              <a:gd name="T53" fmla="*/ 74 h 104"/>
              <a:gd name="T54" fmla="*/ 0 w 82"/>
              <a:gd name="T55"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104">
                <a:moveTo>
                  <a:pt x="12" y="52"/>
                </a:moveTo>
                <a:lnTo>
                  <a:pt x="12" y="52"/>
                </a:lnTo>
                <a:cubicBezTo>
                  <a:pt x="12" y="58"/>
                  <a:pt x="13" y="63"/>
                  <a:pt x="14" y="68"/>
                </a:cubicBezTo>
                <a:cubicBezTo>
                  <a:pt x="15" y="73"/>
                  <a:pt x="17" y="77"/>
                  <a:pt x="19" y="81"/>
                </a:cubicBezTo>
                <a:cubicBezTo>
                  <a:pt x="21" y="85"/>
                  <a:pt x="24" y="88"/>
                  <a:pt x="28" y="90"/>
                </a:cubicBezTo>
                <a:cubicBezTo>
                  <a:pt x="31" y="92"/>
                  <a:pt x="36" y="94"/>
                  <a:pt x="41" y="94"/>
                </a:cubicBezTo>
                <a:cubicBezTo>
                  <a:pt x="50" y="94"/>
                  <a:pt x="57" y="90"/>
                  <a:pt x="62" y="83"/>
                </a:cubicBezTo>
                <a:cubicBezTo>
                  <a:pt x="67" y="77"/>
                  <a:pt x="69" y="66"/>
                  <a:pt x="69" y="52"/>
                </a:cubicBezTo>
                <a:cubicBezTo>
                  <a:pt x="69" y="47"/>
                  <a:pt x="69" y="41"/>
                  <a:pt x="68" y="36"/>
                </a:cubicBezTo>
                <a:cubicBezTo>
                  <a:pt x="66" y="31"/>
                  <a:pt x="65" y="27"/>
                  <a:pt x="62" y="23"/>
                </a:cubicBezTo>
                <a:cubicBezTo>
                  <a:pt x="60" y="19"/>
                  <a:pt x="57" y="16"/>
                  <a:pt x="53" y="14"/>
                </a:cubicBezTo>
                <a:cubicBezTo>
                  <a:pt x="50" y="12"/>
                  <a:pt x="46" y="11"/>
                  <a:pt x="41" y="11"/>
                </a:cubicBezTo>
                <a:cubicBezTo>
                  <a:pt x="32" y="11"/>
                  <a:pt x="25" y="14"/>
                  <a:pt x="20" y="21"/>
                </a:cubicBezTo>
                <a:cubicBezTo>
                  <a:pt x="15" y="28"/>
                  <a:pt x="12" y="38"/>
                  <a:pt x="12" y="52"/>
                </a:cubicBezTo>
                <a:close/>
                <a:moveTo>
                  <a:pt x="0" y="52"/>
                </a:moveTo>
                <a:lnTo>
                  <a:pt x="0" y="52"/>
                </a:lnTo>
                <a:cubicBezTo>
                  <a:pt x="0" y="35"/>
                  <a:pt x="3" y="22"/>
                  <a:pt x="10" y="13"/>
                </a:cubicBezTo>
                <a:cubicBezTo>
                  <a:pt x="17" y="4"/>
                  <a:pt x="27" y="0"/>
                  <a:pt x="41" y="0"/>
                </a:cubicBezTo>
                <a:cubicBezTo>
                  <a:pt x="48" y="0"/>
                  <a:pt x="54" y="1"/>
                  <a:pt x="59" y="4"/>
                </a:cubicBezTo>
                <a:cubicBezTo>
                  <a:pt x="64" y="6"/>
                  <a:pt x="68" y="10"/>
                  <a:pt x="72" y="14"/>
                </a:cubicBezTo>
                <a:cubicBezTo>
                  <a:pt x="75" y="19"/>
                  <a:pt x="78" y="24"/>
                  <a:pt x="79" y="31"/>
                </a:cubicBezTo>
                <a:cubicBezTo>
                  <a:pt x="81" y="37"/>
                  <a:pt x="82" y="44"/>
                  <a:pt x="82" y="52"/>
                </a:cubicBezTo>
                <a:cubicBezTo>
                  <a:pt x="82" y="69"/>
                  <a:pt x="78" y="82"/>
                  <a:pt x="71" y="91"/>
                </a:cubicBezTo>
                <a:cubicBezTo>
                  <a:pt x="64" y="100"/>
                  <a:pt x="54" y="104"/>
                  <a:pt x="41" y="104"/>
                </a:cubicBezTo>
                <a:cubicBezTo>
                  <a:pt x="34" y="104"/>
                  <a:pt x="27" y="103"/>
                  <a:pt x="22" y="101"/>
                </a:cubicBezTo>
                <a:cubicBezTo>
                  <a:pt x="17" y="98"/>
                  <a:pt x="13" y="95"/>
                  <a:pt x="10" y="90"/>
                </a:cubicBezTo>
                <a:cubicBezTo>
                  <a:pt x="6" y="85"/>
                  <a:pt x="4" y="80"/>
                  <a:pt x="2" y="74"/>
                </a:cubicBezTo>
                <a:cubicBezTo>
                  <a:pt x="0" y="67"/>
                  <a:pt x="0" y="60"/>
                  <a:pt x="0" y="52"/>
                </a:cubicBez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8" name="Freeform 1948"/>
          <p:cNvSpPr>
            <a:spLocks noEditPoints="1"/>
          </p:cNvSpPr>
          <p:nvPr/>
        </p:nvSpPr>
        <p:spPr bwMode="auto">
          <a:xfrm>
            <a:off x="1435101" y="608013"/>
            <a:ext cx="52388" cy="90488"/>
          </a:xfrm>
          <a:custGeom>
            <a:avLst/>
            <a:gdLst>
              <a:gd name="T0" fmla="*/ 25 w 74"/>
              <a:gd name="T1" fmla="*/ 0 h 126"/>
              <a:gd name="T2" fmla="*/ 25 w 74"/>
              <a:gd name="T3" fmla="*/ 0 h 126"/>
              <a:gd name="T4" fmla="*/ 29 w 74"/>
              <a:gd name="T5" fmla="*/ 8 h 126"/>
              <a:gd name="T6" fmla="*/ 38 w 74"/>
              <a:gd name="T7" fmla="*/ 11 h 126"/>
              <a:gd name="T8" fmla="*/ 48 w 74"/>
              <a:gd name="T9" fmla="*/ 8 h 126"/>
              <a:gd name="T10" fmla="*/ 52 w 74"/>
              <a:gd name="T11" fmla="*/ 0 h 126"/>
              <a:gd name="T12" fmla="*/ 62 w 74"/>
              <a:gd name="T13" fmla="*/ 3 h 126"/>
              <a:gd name="T14" fmla="*/ 55 w 74"/>
              <a:gd name="T15" fmla="*/ 15 h 126"/>
              <a:gd name="T16" fmla="*/ 38 w 74"/>
              <a:gd name="T17" fmla="*/ 20 h 126"/>
              <a:gd name="T18" fmla="*/ 22 w 74"/>
              <a:gd name="T19" fmla="*/ 16 h 126"/>
              <a:gd name="T20" fmla="*/ 14 w 74"/>
              <a:gd name="T21" fmla="*/ 3 h 126"/>
              <a:gd name="T22" fmla="*/ 25 w 74"/>
              <a:gd name="T23" fmla="*/ 0 h 126"/>
              <a:gd name="T24" fmla="*/ 62 w 74"/>
              <a:gd name="T25" fmla="*/ 57 h 126"/>
              <a:gd name="T26" fmla="*/ 62 w 74"/>
              <a:gd name="T27" fmla="*/ 57 h 126"/>
              <a:gd name="T28" fmla="*/ 63 w 74"/>
              <a:gd name="T29" fmla="*/ 46 h 126"/>
              <a:gd name="T30" fmla="*/ 62 w 74"/>
              <a:gd name="T31" fmla="*/ 46 h 126"/>
              <a:gd name="T32" fmla="*/ 56 w 74"/>
              <a:gd name="T33" fmla="*/ 58 h 126"/>
              <a:gd name="T34" fmla="*/ 7 w 74"/>
              <a:gd name="T35" fmla="*/ 126 h 126"/>
              <a:gd name="T36" fmla="*/ 0 w 74"/>
              <a:gd name="T37" fmla="*/ 126 h 126"/>
              <a:gd name="T38" fmla="*/ 0 w 74"/>
              <a:gd name="T39" fmla="*/ 25 h 126"/>
              <a:gd name="T40" fmla="*/ 12 w 74"/>
              <a:gd name="T41" fmla="*/ 25 h 126"/>
              <a:gd name="T42" fmla="*/ 12 w 74"/>
              <a:gd name="T43" fmla="*/ 94 h 126"/>
              <a:gd name="T44" fmla="*/ 11 w 74"/>
              <a:gd name="T45" fmla="*/ 105 h 126"/>
              <a:gd name="T46" fmla="*/ 12 w 74"/>
              <a:gd name="T47" fmla="*/ 105 h 126"/>
              <a:gd name="T48" fmla="*/ 18 w 74"/>
              <a:gd name="T49" fmla="*/ 93 h 126"/>
              <a:gd name="T50" fmla="*/ 67 w 74"/>
              <a:gd name="T51" fmla="*/ 25 h 126"/>
              <a:gd name="T52" fmla="*/ 74 w 74"/>
              <a:gd name="T53" fmla="*/ 25 h 126"/>
              <a:gd name="T54" fmla="*/ 74 w 74"/>
              <a:gd name="T55" fmla="*/ 126 h 126"/>
              <a:gd name="T56" fmla="*/ 62 w 74"/>
              <a:gd name="T57" fmla="*/ 126 h 126"/>
              <a:gd name="T58" fmla="*/ 62 w 74"/>
              <a:gd name="T59" fmla="*/ 5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4" h="126">
                <a:moveTo>
                  <a:pt x="25" y="0"/>
                </a:moveTo>
                <a:lnTo>
                  <a:pt x="25" y="0"/>
                </a:lnTo>
                <a:cubicBezTo>
                  <a:pt x="26" y="4"/>
                  <a:pt x="27" y="7"/>
                  <a:pt x="29" y="8"/>
                </a:cubicBezTo>
                <a:cubicBezTo>
                  <a:pt x="32" y="10"/>
                  <a:pt x="35" y="11"/>
                  <a:pt x="38" y="11"/>
                </a:cubicBezTo>
                <a:cubicBezTo>
                  <a:pt x="42" y="11"/>
                  <a:pt x="45" y="10"/>
                  <a:pt x="48" y="8"/>
                </a:cubicBezTo>
                <a:cubicBezTo>
                  <a:pt x="50" y="7"/>
                  <a:pt x="51" y="4"/>
                  <a:pt x="52" y="0"/>
                </a:cubicBezTo>
                <a:lnTo>
                  <a:pt x="62" y="3"/>
                </a:lnTo>
                <a:cubicBezTo>
                  <a:pt x="61" y="8"/>
                  <a:pt x="59" y="12"/>
                  <a:pt x="55" y="15"/>
                </a:cubicBezTo>
                <a:cubicBezTo>
                  <a:pt x="51" y="18"/>
                  <a:pt x="46" y="20"/>
                  <a:pt x="38" y="20"/>
                </a:cubicBezTo>
                <a:cubicBezTo>
                  <a:pt x="32" y="20"/>
                  <a:pt x="26" y="18"/>
                  <a:pt x="22" y="16"/>
                </a:cubicBezTo>
                <a:cubicBezTo>
                  <a:pt x="17" y="13"/>
                  <a:pt x="15" y="9"/>
                  <a:pt x="14" y="3"/>
                </a:cubicBezTo>
                <a:lnTo>
                  <a:pt x="25" y="0"/>
                </a:lnTo>
                <a:close/>
                <a:moveTo>
                  <a:pt x="62" y="57"/>
                </a:moveTo>
                <a:lnTo>
                  <a:pt x="62" y="57"/>
                </a:lnTo>
                <a:lnTo>
                  <a:pt x="63" y="46"/>
                </a:lnTo>
                <a:lnTo>
                  <a:pt x="62" y="46"/>
                </a:lnTo>
                <a:lnTo>
                  <a:pt x="56" y="58"/>
                </a:lnTo>
                <a:lnTo>
                  <a:pt x="7" y="126"/>
                </a:lnTo>
                <a:lnTo>
                  <a:pt x="0" y="126"/>
                </a:lnTo>
                <a:lnTo>
                  <a:pt x="0" y="25"/>
                </a:lnTo>
                <a:lnTo>
                  <a:pt x="12" y="25"/>
                </a:lnTo>
                <a:lnTo>
                  <a:pt x="12" y="94"/>
                </a:lnTo>
                <a:lnTo>
                  <a:pt x="11" y="105"/>
                </a:lnTo>
                <a:lnTo>
                  <a:pt x="12" y="105"/>
                </a:lnTo>
                <a:lnTo>
                  <a:pt x="18" y="93"/>
                </a:lnTo>
                <a:lnTo>
                  <a:pt x="67" y="25"/>
                </a:lnTo>
                <a:lnTo>
                  <a:pt x="74" y="25"/>
                </a:lnTo>
                <a:lnTo>
                  <a:pt x="74" y="126"/>
                </a:lnTo>
                <a:lnTo>
                  <a:pt x="62" y="126"/>
                </a:lnTo>
                <a:lnTo>
                  <a:pt x="62" y="5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9" name="Freeform 1949"/>
          <p:cNvSpPr>
            <a:spLocks noEditPoints="1"/>
          </p:cNvSpPr>
          <p:nvPr/>
        </p:nvSpPr>
        <p:spPr bwMode="auto">
          <a:xfrm>
            <a:off x="1530351" y="623888"/>
            <a:ext cx="71438" cy="76200"/>
          </a:xfrm>
          <a:custGeom>
            <a:avLst/>
            <a:gdLst>
              <a:gd name="T0" fmla="*/ 67 w 101"/>
              <a:gd name="T1" fmla="*/ 22 h 106"/>
              <a:gd name="T2" fmla="*/ 56 w 101"/>
              <a:gd name="T3" fmla="*/ 23 h 106"/>
              <a:gd name="T4" fmla="*/ 60 w 101"/>
              <a:gd name="T5" fmla="*/ 83 h 106"/>
              <a:gd name="T6" fmla="*/ 74 w 101"/>
              <a:gd name="T7" fmla="*/ 81 h 106"/>
              <a:gd name="T8" fmla="*/ 86 w 101"/>
              <a:gd name="T9" fmla="*/ 66 h 106"/>
              <a:gd name="T10" fmla="*/ 87 w 101"/>
              <a:gd name="T11" fmla="*/ 40 h 106"/>
              <a:gd name="T12" fmla="*/ 76 w 101"/>
              <a:gd name="T13" fmla="*/ 24 h 106"/>
              <a:gd name="T14" fmla="*/ 35 w 101"/>
              <a:gd name="T15" fmla="*/ 83 h 106"/>
              <a:gd name="T16" fmla="*/ 37 w 101"/>
              <a:gd name="T17" fmla="*/ 83 h 106"/>
              <a:gd name="T18" fmla="*/ 42 w 101"/>
              <a:gd name="T19" fmla="*/ 83 h 106"/>
              <a:gd name="T20" fmla="*/ 44 w 101"/>
              <a:gd name="T21" fmla="*/ 22 h 106"/>
              <a:gd name="T22" fmla="*/ 36 w 101"/>
              <a:gd name="T23" fmla="*/ 22 h 106"/>
              <a:gd name="T24" fmla="*/ 19 w 101"/>
              <a:gd name="T25" fmla="*/ 30 h 106"/>
              <a:gd name="T26" fmla="*/ 12 w 101"/>
              <a:gd name="T27" fmla="*/ 53 h 106"/>
              <a:gd name="T28" fmla="*/ 18 w 101"/>
              <a:gd name="T29" fmla="*/ 75 h 106"/>
              <a:gd name="T30" fmla="*/ 35 w 101"/>
              <a:gd name="T31" fmla="*/ 83 h 106"/>
              <a:gd name="T32" fmla="*/ 44 w 101"/>
              <a:gd name="T33" fmla="*/ 92 h 106"/>
              <a:gd name="T34" fmla="*/ 33 w 101"/>
              <a:gd name="T35" fmla="*/ 93 h 106"/>
              <a:gd name="T36" fmla="*/ 9 w 101"/>
              <a:gd name="T37" fmla="*/ 84 h 106"/>
              <a:gd name="T38" fmla="*/ 0 w 101"/>
              <a:gd name="T39" fmla="*/ 53 h 106"/>
              <a:gd name="T40" fmla="*/ 10 w 101"/>
              <a:gd name="T41" fmla="*/ 23 h 106"/>
              <a:gd name="T42" fmla="*/ 35 w 101"/>
              <a:gd name="T43" fmla="*/ 12 h 106"/>
              <a:gd name="T44" fmla="*/ 44 w 101"/>
              <a:gd name="T45" fmla="*/ 12 h 106"/>
              <a:gd name="T46" fmla="*/ 56 w 101"/>
              <a:gd name="T47" fmla="*/ 0 h 106"/>
              <a:gd name="T48" fmla="*/ 62 w 101"/>
              <a:gd name="T49" fmla="*/ 12 h 106"/>
              <a:gd name="T50" fmla="*/ 81 w 101"/>
              <a:gd name="T51" fmla="*/ 14 h 106"/>
              <a:gd name="T52" fmla="*/ 98 w 101"/>
              <a:gd name="T53" fmla="*/ 34 h 106"/>
              <a:gd name="T54" fmla="*/ 98 w 101"/>
              <a:gd name="T55" fmla="*/ 70 h 106"/>
              <a:gd name="T56" fmla="*/ 79 w 101"/>
              <a:gd name="T57" fmla="*/ 90 h 106"/>
              <a:gd name="T58" fmla="*/ 61 w 101"/>
              <a:gd name="T59" fmla="*/ 93 h 106"/>
              <a:gd name="T60" fmla="*/ 56 w 101"/>
              <a:gd name="T61" fmla="*/ 106 h 106"/>
              <a:gd name="T62" fmla="*/ 44 w 101"/>
              <a:gd name="T63" fmla="*/ 9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06">
                <a:moveTo>
                  <a:pt x="67" y="22"/>
                </a:moveTo>
                <a:lnTo>
                  <a:pt x="67" y="22"/>
                </a:lnTo>
                <a:cubicBezTo>
                  <a:pt x="65" y="22"/>
                  <a:pt x="63" y="22"/>
                  <a:pt x="61" y="22"/>
                </a:cubicBezTo>
                <a:cubicBezTo>
                  <a:pt x="59" y="22"/>
                  <a:pt x="58" y="22"/>
                  <a:pt x="56" y="23"/>
                </a:cubicBezTo>
                <a:lnTo>
                  <a:pt x="56" y="83"/>
                </a:lnTo>
                <a:cubicBezTo>
                  <a:pt x="57" y="83"/>
                  <a:pt x="58" y="83"/>
                  <a:pt x="60" y="83"/>
                </a:cubicBezTo>
                <a:cubicBezTo>
                  <a:pt x="62" y="83"/>
                  <a:pt x="63" y="83"/>
                  <a:pt x="65" y="83"/>
                </a:cubicBezTo>
                <a:cubicBezTo>
                  <a:pt x="68" y="83"/>
                  <a:pt x="71" y="82"/>
                  <a:pt x="74" y="81"/>
                </a:cubicBezTo>
                <a:cubicBezTo>
                  <a:pt x="77" y="80"/>
                  <a:pt x="79" y="78"/>
                  <a:pt x="81" y="75"/>
                </a:cubicBezTo>
                <a:cubicBezTo>
                  <a:pt x="83" y="73"/>
                  <a:pt x="85" y="69"/>
                  <a:pt x="86" y="66"/>
                </a:cubicBezTo>
                <a:cubicBezTo>
                  <a:pt x="88" y="62"/>
                  <a:pt x="88" y="57"/>
                  <a:pt x="88" y="52"/>
                </a:cubicBezTo>
                <a:cubicBezTo>
                  <a:pt x="88" y="47"/>
                  <a:pt x="88" y="43"/>
                  <a:pt x="87" y="40"/>
                </a:cubicBezTo>
                <a:cubicBezTo>
                  <a:pt x="86" y="36"/>
                  <a:pt x="84" y="33"/>
                  <a:pt x="82" y="30"/>
                </a:cubicBezTo>
                <a:cubicBezTo>
                  <a:pt x="81" y="27"/>
                  <a:pt x="78" y="25"/>
                  <a:pt x="76" y="24"/>
                </a:cubicBezTo>
                <a:cubicBezTo>
                  <a:pt x="73" y="22"/>
                  <a:pt x="70" y="22"/>
                  <a:pt x="67" y="22"/>
                </a:cubicBezTo>
                <a:close/>
                <a:moveTo>
                  <a:pt x="35" y="83"/>
                </a:moveTo>
                <a:lnTo>
                  <a:pt x="35" y="83"/>
                </a:lnTo>
                <a:lnTo>
                  <a:pt x="37" y="83"/>
                </a:lnTo>
                <a:cubicBezTo>
                  <a:pt x="37" y="83"/>
                  <a:pt x="38" y="83"/>
                  <a:pt x="39" y="83"/>
                </a:cubicBezTo>
                <a:cubicBezTo>
                  <a:pt x="40" y="83"/>
                  <a:pt x="41" y="83"/>
                  <a:pt x="42" y="83"/>
                </a:cubicBezTo>
                <a:cubicBezTo>
                  <a:pt x="43" y="82"/>
                  <a:pt x="44" y="82"/>
                  <a:pt x="44" y="82"/>
                </a:cubicBezTo>
                <a:lnTo>
                  <a:pt x="44" y="22"/>
                </a:lnTo>
                <a:cubicBezTo>
                  <a:pt x="43" y="22"/>
                  <a:pt x="42" y="22"/>
                  <a:pt x="40" y="22"/>
                </a:cubicBezTo>
                <a:cubicBezTo>
                  <a:pt x="39" y="22"/>
                  <a:pt x="37" y="22"/>
                  <a:pt x="36" y="22"/>
                </a:cubicBezTo>
                <a:cubicBezTo>
                  <a:pt x="32" y="22"/>
                  <a:pt x="29" y="22"/>
                  <a:pt x="27" y="24"/>
                </a:cubicBezTo>
                <a:cubicBezTo>
                  <a:pt x="24" y="25"/>
                  <a:pt x="21" y="27"/>
                  <a:pt x="19" y="30"/>
                </a:cubicBezTo>
                <a:cubicBezTo>
                  <a:pt x="17" y="32"/>
                  <a:pt x="15" y="35"/>
                  <a:pt x="14" y="39"/>
                </a:cubicBezTo>
                <a:cubicBezTo>
                  <a:pt x="13" y="43"/>
                  <a:pt x="12" y="48"/>
                  <a:pt x="12" y="53"/>
                </a:cubicBezTo>
                <a:cubicBezTo>
                  <a:pt x="12" y="58"/>
                  <a:pt x="13" y="62"/>
                  <a:pt x="14" y="66"/>
                </a:cubicBezTo>
                <a:cubicBezTo>
                  <a:pt x="15" y="69"/>
                  <a:pt x="17" y="72"/>
                  <a:pt x="18" y="75"/>
                </a:cubicBezTo>
                <a:cubicBezTo>
                  <a:pt x="20" y="78"/>
                  <a:pt x="23" y="80"/>
                  <a:pt x="26" y="81"/>
                </a:cubicBezTo>
                <a:cubicBezTo>
                  <a:pt x="28" y="82"/>
                  <a:pt x="31" y="83"/>
                  <a:pt x="35" y="83"/>
                </a:cubicBezTo>
                <a:close/>
                <a:moveTo>
                  <a:pt x="44" y="92"/>
                </a:moveTo>
                <a:lnTo>
                  <a:pt x="44" y="92"/>
                </a:lnTo>
                <a:cubicBezTo>
                  <a:pt x="43" y="93"/>
                  <a:pt x="41" y="93"/>
                  <a:pt x="39" y="93"/>
                </a:cubicBezTo>
                <a:cubicBezTo>
                  <a:pt x="36" y="93"/>
                  <a:pt x="34" y="93"/>
                  <a:pt x="33" y="93"/>
                </a:cubicBezTo>
                <a:cubicBezTo>
                  <a:pt x="28" y="93"/>
                  <a:pt x="24" y="92"/>
                  <a:pt x="20" y="91"/>
                </a:cubicBezTo>
                <a:cubicBezTo>
                  <a:pt x="16" y="89"/>
                  <a:pt x="12" y="87"/>
                  <a:pt x="9" y="84"/>
                </a:cubicBezTo>
                <a:cubicBezTo>
                  <a:pt x="6" y="80"/>
                  <a:pt x="4" y="76"/>
                  <a:pt x="2" y="71"/>
                </a:cubicBezTo>
                <a:cubicBezTo>
                  <a:pt x="1" y="66"/>
                  <a:pt x="0" y="60"/>
                  <a:pt x="0" y="53"/>
                </a:cubicBezTo>
                <a:cubicBezTo>
                  <a:pt x="0" y="47"/>
                  <a:pt x="1" y="41"/>
                  <a:pt x="2" y="36"/>
                </a:cubicBezTo>
                <a:cubicBezTo>
                  <a:pt x="4" y="30"/>
                  <a:pt x="7" y="26"/>
                  <a:pt x="10" y="23"/>
                </a:cubicBezTo>
                <a:cubicBezTo>
                  <a:pt x="13" y="19"/>
                  <a:pt x="17" y="16"/>
                  <a:pt x="21" y="14"/>
                </a:cubicBezTo>
                <a:cubicBezTo>
                  <a:pt x="25" y="13"/>
                  <a:pt x="30" y="12"/>
                  <a:pt x="35" y="12"/>
                </a:cubicBezTo>
                <a:cubicBezTo>
                  <a:pt x="37" y="12"/>
                  <a:pt x="38" y="12"/>
                  <a:pt x="40" y="12"/>
                </a:cubicBezTo>
                <a:cubicBezTo>
                  <a:pt x="42" y="12"/>
                  <a:pt x="43" y="12"/>
                  <a:pt x="44" y="12"/>
                </a:cubicBezTo>
                <a:lnTo>
                  <a:pt x="44" y="0"/>
                </a:lnTo>
                <a:lnTo>
                  <a:pt x="56" y="0"/>
                </a:lnTo>
                <a:lnTo>
                  <a:pt x="56" y="13"/>
                </a:lnTo>
                <a:cubicBezTo>
                  <a:pt x="58" y="12"/>
                  <a:pt x="60" y="12"/>
                  <a:pt x="62" y="12"/>
                </a:cubicBezTo>
                <a:cubicBezTo>
                  <a:pt x="65" y="12"/>
                  <a:pt x="67" y="12"/>
                  <a:pt x="68" y="12"/>
                </a:cubicBezTo>
                <a:cubicBezTo>
                  <a:pt x="73" y="12"/>
                  <a:pt x="77" y="12"/>
                  <a:pt x="81" y="14"/>
                </a:cubicBezTo>
                <a:cubicBezTo>
                  <a:pt x="85" y="16"/>
                  <a:pt x="88" y="18"/>
                  <a:pt x="91" y="22"/>
                </a:cubicBezTo>
                <a:cubicBezTo>
                  <a:pt x="94" y="25"/>
                  <a:pt x="97" y="29"/>
                  <a:pt x="98" y="34"/>
                </a:cubicBezTo>
                <a:cubicBezTo>
                  <a:pt x="100" y="39"/>
                  <a:pt x="101" y="45"/>
                  <a:pt x="101" y="52"/>
                </a:cubicBezTo>
                <a:cubicBezTo>
                  <a:pt x="101" y="59"/>
                  <a:pt x="100" y="65"/>
                  <a:pt x="98" y="70"/>
                </a:cubicBezTo>
                <a:cubicBezTo>
                  <a:pt x="96" y="75"/>
                  <a:pt x="93" y="79"/>
                  <a:pt x="90" y="83"/>
                </a:cubicBezTo>
                <a:cubicBezTo>
                  <a:pt x="87" y="86"/>
                  <a:pt x="83" y="89"/>
                  <a:pt x="79" y="90"/>
                </a:cubicBezTo>
                <a:cubicBezTo>
                  <a:pt x="75" y="92"/>
                  <a:pt x="70" y="93"/>
                  <a:pt x="66" y="93"/>
                </a:cubicBezTo>
                <a:cubicBezTo>
                  <a:pt x="65" y="93"/>
                  <a:pt x="63" y="93"/>
                  <a:pt x="61" y="93"/>
                </a:cubicBezTo>
                <a:cubicBezTo>
                  <a:pt x="59" y="93"/>
                  <a:pt x="57" y="92"/>
                  <a:pt x="56" y="92"/>
                </a:cubicBezTo>
                <a:lnTo>
                  <a:pt x="56" y="106"/>
                </a:lnTo>
                <a:lnTo>
                  <a:pt x="44" y="106"/>
                </a:lnTo>
                <a:lnTo>
                  <a:pt x="44" y="9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0" name="Freeform 1950"/>
          <p:cNvSpPr>
            <a:spLocks/>
          </p:cNvSpPr>
          <p:nvPr/>
        </p:nvSpPr>
        <p:spPr bwMode="auto">
          <a:xfrm>
            <a:off x="1616076" y="625475"/>
            <a:ext cx="39688" cy="73025"/>
          </a:xfrm>
          <a:custGeom>
            <a:avLst/>
            <a:gdLst>
              <a:gd name="T0" fmla="*/ 0 w 55"/>
              <a:gd name="T1" fmla="*/ 0 h 101"/>
              <a:gd name="T2" fmla="*/ 0 w 55"/>
              <a:gd name="T3" fmla="*/ 0 h 101"/>
              <a:gd name="T4" fmla="*/ 55 w 55"/>
              <a:gd name="T5" fmla="*/ 0 h 101"/>
              <a:gd name="T6" fmla="*/ 55 w 55"/>
              <a:gd name="T7" fmla="*/ 10 h 101"/>
              <a:gd name="T8" fmla="*/ 12 w 55"/>
              <a:gd name="T9" fmla="*/ 10 h 101"/>
              <a:gd name="T10" fmla="*/ 12 w 55"/>
              <a:gd name="T11" fmla="*/ 43 h 101"/>
              <a:gd name="T12" fmla="*/ 51 w 55"/>
              <a:gd name="T13" fmla="*/ 43 h 101"/>
              <a:gd name="T14" fmla="*/ 51 w 55"/>
              <a:gd name="T15" fmla="*/ 54 h 101"/>
              <a:gd name="T16" fmla="*/ 12 w 55"/>
              <a:gd name="T17" fmla="*/ 54 h 101"/>
              <a:gd name="T18" fmla="*/ 12 w 55"/>
              <a:gd name="T19" fmla="*/ 90 h 101"/>
              <a:gd name="T20" fmla="*/ 55 w 55"/>
              <a:gd name="T21" fmla="*/ 90 h 101"/>
              <a:gd name="T22" fmla="*/ 55 w 55"/>
              <a:gd name="T23" fmla="*/ 101 h 101"/>
              <a:gd name="T24" fmla="*/ 0 w 55"/>
              <a:gd name="T25" fmla="*/ 101 h 101"/>
              <a:gd name="T26" fmla="*/ 0 w 55"/>
              <a:gd name="T2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101">
                <a:moveTo>
                  <a:pt x="0" y="0"/>
                </a:moveTo>
                <a:lnTo>
                  <a:pt x="0" y="0"/>
                </a:lnTo>
                <a:lnTo>
                  <a:pt x="55" y="0"/>
                </a:lnTo>
                <a:lnTo>
                  <a:pt x="55" y="10"/>
                </a:lnTo>
                <a:lnTo>
                  <a:pt x="12" y="10"/>
                </a:lnTo>
                <a:lnTo>
                  <a:pt x="12" y="43"/>
                </a:lnTo>
                <a:lnTo>
                  <a:pt x="51" y="43"/>
                </a:lnTo>
                <a:lnTo>
                  <a:pt x="51" y="54"/>
                </a:lnTo>
                <a:lnTo>
                  <a:pt x="12" y="54"/>
                </a:lnTo>
                <a:lnTo>
                  <a:pt x="12" y="90"/>
                </a:lnTo>
                <a:lnTo>
                  <a:pt x="55" y="90"/>
                </a:lnTo>
                <a:lnTo>
                  <a:pt x="55" y="101"/>
                </a:lnTo>
                <a:lnTo>
                  <a:pt x="0" y="101"/>
                </a:lnTo>
                <a:lnTo>
                  <a:pt x="0" y="0"/>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1" name="Freeform 1951"/>
          <p:cNvSpPr>
            <a:spLocks noEditPoints="1"/>
          </p:cNvSpPr>
          <p:nvPr/>
        </p:nvSpPr>
        <p:spPr bwMode="auto">
          <a:xfrm>
            <a:off x="1665288" y="625475"/>
            <a:ext cx="63500" cy="85725"/>
          </a:xfrm>
          <a:custGeom>
            <a:avLst/>
            <a:gdLst>
              <a:gd name="T0" fmla="*/ 66 w 91"/>
              <a:gd name="T1" fmla="*/ 90 h 119"/>
              <a:gd name="T2" fmla="*/ 66 w 91"/>
              <a:gd name="T3" fmla="*/ 90 h 119"/>
              <a:gd name="T4" fmla="*/ 66 w 91"/>
              <a:gd name="T5" fmla="*/ 10 h 119"/>
              <a:gd name="T6" fmla="*/ 36 w 91"/>
              <a:gd name="T7" fmla="*/ 10 h 119"/>
              <a:gd name="T8" fmla="*/ 34 w 91"/>
              <a:gd name="T9" fmla="*/ 39 h 119"/>
              <a:gd name="T10" fmla="*/ 31 w 91"/>
              <a:gd name="T11" fmla="*/ 61 h 119"/>
              <a:gd name="T12" fmla="*/ 27 w 91"/>
              <a:gd name="T13" fmla="*/ 78 h 119"/>
              <a:gd name="T14" fmla="*/ 23 w 91"/>
              <a:gd name="T15" fmla="*/ 90 h 119"/>
              <a:gd name="T16" fmla="*/ 66 w 91"/>
              <a:gd name="T17" fmla="*/ 90 h 119"/>
              <a:gd name="T18" fmla="*/ 91 w 91"/>
              <a:gd name="T19" fmla="*/ 119 h 119"/>
              <a:gd name="T20" fmla="*/ 91 w 91"/>
              <a:gd name="T21" fmla="*/ 119 h 119"/>
              <a:gd name="T22" fmla="*/ 83 w 91"/>
              <a:gd name="T23" fmla="*/ 119 h 119"/>
              <a:gd name="T24" fmla="*/ 81 w 91"/>
              <a:gd name="T25" fmla="*/ 101 h 119"/>
              <a:gd name="T26" fmla="*/ 10 w 91"/>
              <a:gd name="T27" fmla="*/ 101 h 119"/>
              <a:gd name="T28" fmla="*/ 8 w 91"/>
              <a:gd name="T29" fmla="*/ 119 h 119"/>
              <a:gd name="T30" fmla="*/ 0 w 91"/>
              <a:gd name="T31" fmla="*/ 119 h 119"/>
              <a:gd name="T32" fmla="*/ 0 w 91"/>
              <a:gd name="T33" fmla="*/ 90 h 119"/>
              <a:gd name="T34" fmla="*/ 10 w 91"/>
              <a:gd name="T35" fmla="*/ 90 h 119"/>
              <a:gd name="T36" fmla="*/ 13 w 91"/>
              <a:gd name="T37" fmla="*/ 82 h 119"/>
              <a:gd name="T38" fmla="*/ 18 w 91"/>
              <a:gd name="T39" fmla="*/ 66 h 119"/>
              <a:gd name="T40" fmla="*/ 22 w 91"/>
              <a:gd name="T41" fmla="*/ 39 h 119"/>
              <a:gd name="T42" fmla="*/ 24 w 91"/>
              <a:gd name="T43" fmla="*/ 0 h 119"/>
              <a:gd name="T44" fmla="*/ 78 w 91"/>
              <a:gd name="T45" fmla="*/ 0 h 119"/>
              <a:gd name="T46" fmla="*/ 78 w 91"/>
              <a:gd name="T47" fmla="*/ 90 h 119"/>
              <a:gd name="T48" fmla="*/ 91 w 91"/>
              <a:gd name="T49" fmla="*/ 90 h 119"/>
              <a:gd name="T50" fmla="*/ 91 w 91"/>
              <a:gd name="T51"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19">
                <a:moveTo>
                  <a:pt x="66" y="90"/>
                </a:moveTo>
                <a:lnTo>
                  <a:pt x="66" y="90"/>
                </a:lnTo>
                <a:lnTo>
                  <a:pt x="66" y="10"/>
                </a:lnTo>
                <a:lnTo>
                  <a:pt x="36" y="10"/>
                </a:lnTo>
                <a:cubicBezTo>
                  <a:pt x="35" y="21"/>
                  <a:pt x="35" y="30"/>
                  <a:pt x="34" y="39"/>
                </a:cubicBezTo>
                <a:cubicBezTo>
                  <a:pt x="33" y="47"/>
                  <a:pt x="32" y="55"/>
                  <a:pt x="31" y="61"/>
                </a:cubicBezTo>
                <a:cubicBezTo>
                  <a:pt x="30" y="68"/>
                  <a:pt x="29" y="73"/>
                  <a:pt x="27" y="78"/>
                </a:cubicBezTo>
                <a:cubicBezTo>
                  <a:pt x="26" y="83"/>
                  <a:pt x="24" y="87"/>
                  <a:pt x="23" y="90"/>
                </a:cubicBezTo>
                <a:lnTo>
                  <a:pt x="66" y="90"/>
                </a:lnTo>
                <a:close/>
                <a:moveTo>
                  <a:pt x="91" y="119"/>
                </a:moveTo>
                <a:lnTo>
                  <a:pt x="91" y="119"/>
                </a:lnTo>
                <a:lnTo>
                  <a:pt x="83" y="119"/>
                </a:lnTo>
                <a:lnTo>
                  <a:pt x="81" y="101"/>
                </a:lnTo>
                <a:lnTo>
                  <a:pt x="10" y="101"/>
                </a:lnTo>
                <a:lnTo>
                  <a:pt x="8" y="119"/>
                </a:lnTo>
                <a:lnTo>
                  <a:pt x="0" y="119"/>
                </a:lnTo>
                <a:lnTo>
                  <a:pt x="0" y="90"/>
                </a:lnTo>
                <a:lnTo>
                  <a:pt x="10" y="90"/>
                </a:lnTo>
                <a:cubicBezTo>
                  <a:pt x="11" y="89"/>
                  <a:pt x="12" y="86"/>
                  <a:pt x="13" y="82"/>
                </a:cubicBezTo>
                <a:cubicBezTo>
                  <a:pt x="15" y="79"/>
                  <a:pt x="17" y="73"/>
                  <a:pt x="18" y="66"/>
                </a:cubicBezTo>
                <a:cubicBezTo>
                  <a:pt x="20" y="59"/>
                  <a:pt x="21" y="49"/>
                  <a:pt x="22" y="39"/>
                </a:cubicBezTo>
                <a:cubicBezTo>
                  <a:pt x="24" y="28"/>
                  <a:pt x="24" y="15"/>
                  <a:pt x="24" y="0"/>
                </a:cubicBezTo>
                <a:lnTo>
                  <a:pt x="78" y="0"/>
                </a:lnTo>
                <a:lnTo>
                  <a:pt x="78" y="90"/>
                </a:lnTo>
                <a:lnTo>
                  <a:pt x="91" y="90"/>
                </a:lnTo>
                <a:lnTo>
                  <a:pt x="91" y="119"/>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2" name="Freeform 1952"/>
          <p:cNvSpPr>
            <a:spLocks/>
          </p:cNvSpPr>
          <p:nvPr/>
        </p:nvSpPr>
        <p:spPr bwMode="auto">
          <a:xfrm>
            <a:off x="1743076" y="625475"/>
            <a:ext cx="39688" cy="73025"/>
          </a:xfrm>
          <a:custGeom>
            <a:avLst/>
            <a:gdLst>
              <a:gd name="T0" fmla="*/ 0 w 55"/>
              <a:gd name="T1" fmla="*/ 0 h 101"/>
              <a:gd name="T2" fmla="*/ 0 w 55"/>
              <a:gd name="T3" fmla="*/ 0 h 101"/>
              <a:gd name="T4" fmla="*/ 55 w 55"/>
              <a:gd name="T5" fmla="*/ 0 h 101"/>
              <a:gd name="T6" fmla="*/ 55 w 55"/>
              <a:gd name="T7" fmla="*/ 10 h 101"/>
              <a:gd name="T8" fmla="*/ 12 w 55"/>
              <a:gd name="T9" fmla="*/ 10 h 101"/>
              <a:gd name="T10" fmla="*/ 12 w 55"/>
              <a:gd name="T11" fmla="*/ 43 h 101"/>
              <a:gd name="T12" fmla="*/ 51 w 55"/>
              <a:gd name="T13" fmla="*/ 43 h 101"/>
              <a:gd name="T14" fmla="*/ 51 w 55"/>
              <a:gd name="T15" fmla="*/ 54 h 101"/>
              <a:gd name="T16" fmla="*/ 12 w 55"/>
              <a:gd name="T17" fmla="*/ 54 h 101"/>
              <a:gd name="T18" fmla="*/ 12 w 55"/>
              <a:gd name="T19" fmla="*/ 90 h 101"/>
              <a:gd name="T20" fmla="*/ 55 w 55"/>
              <a:gd name="T21" fmla="*/ 90 h 101"/>
              <a:gd name="T22" fmla="*/ 55 w 55"/>
              <a:gd name="T23" fmla="*/ 101 h 101"/>
              <a:gd name="T24" fmla="*/ 0 w 55"/>
              <a:gd name="T25" fmla="*/ 101 h 101"/>
              <a:gd name="T26" fmla="*/ 0 w 55"/>
              <a:gd name="T2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101">
                <a:moveTo>
                  <a:pt x="0" y="0"/>
                </a:moveTo>
                <a:lnTo>
                  <a:pt x="0" y="0"/>
                </a:lnTo>
                <a:lnTo>
                  <a:pt x="55" y="0"/>
                </a:lnTo>
                <a:lnTo>
                  <a:pt x="55" y="10"/>
                </a:lnTo>
                <a:lnTo>
                  <a:pt x="12" y="10"/>
                </a:lnTo>
                <a:lnTo>
                  <a:pt x="12" y="43"/>
                </a:lnTo>
                <a:lnTo>
                  <a:pt x="51" y="43"/>
                </a:lnTo>
                <a:lnTo>
                  <a:pt x="51" y="54"/>
                </a:lnTo>
                <a:lnTo>
                  <a:pt x="12" y="54"/>
                </a:lnTo>
                <a:lnTo>
                  <a:pt x="12" y="90"/>
                </a:lnTo>
                <a:lnTo>
                  <a:pt x="55" y="90"/>
                </a:lnTo>
                <a:lnTo>
                  <a:pt x="55" y="101"/>
                </a:lnTo>
                <a:lnTo>
                  <a:pt x="0" y="101"/>
                </a:lnTo>
                <a:lnTo>
                  <a:pt x="0" y="0"/>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3" name="Freeform 1953"/>
          <p:cNvSpPr>
            <a:spLocks noEditPoints="1"/>
          </p:cNvSpPr>
          <p:nvPr/>
        </p:nvSpPr>
        <p:spPr bwMode="auto">
          <a:xfrm>
            <a:off x="1798638" y="623888"/>
            <a:ext cx="46038" cy="74613"/>
          </a:xfrm>
          <a:custGeom>
            <a:avLst/>
            <a:gdLst>
              <a:gd name="T0" fmla="*/ 25 w 63"/>
              <a:gd name="T1" fmla="*/ 10 h 102"/>
              <a:gd name="T2" fmla="*/ 25 w 63"/>
              <a:gd name="T3" fmla="*/ 10 h 102"/>
              <a:gd name="T4" fmla="*/ 18 w 63"/>
              <a:gd name="T5" fmla="*/ 10 h 102"/>
              <a:gd name="T6" fmla="*/ 12 w 63"/>
              <a:gd name="T7" fmla="*/ 11 h 102"/>
              <a:gd name="T8" fmla="*/ 12 w 63"/>
              <a:gd name="T9" fmla="*/ 53 h 102"/>
              <a:gd name="T10" fmla="*/ 14 w 63"/>
              <a:gd name="T11" fmla="*/ 53 h 102"/>
              <a:gd name="T12" fmla="*/ 18 w 63"/>
              <a:gd name="T13" fmla="*/ 53 h 102"/>
              <a:gd name="T14" fmla="*/ 21 w 63"/>
              <a:gd name="T15" fmla="*/ 53 h 102"/>
              <a:gd name="T16" fmla="*/ 23 w 63"/>
              <a:gd name="T17" fmla="*/ 53 h 102"/>
              <a:gd name="T18" fmla="*/ 33 w 63"/>
              <a:gd name="T19" fmla="*/ 52 h 102"/>
              <a:gd name="T20" fmla="*/ 42 w 63"/>
              <a:gd name="T21" fmla="*/ 49 h 102"/>
              <a:gd name="T22" fmla="*/ 48 w 63"/>
              <a:gd name="T23" fmla="*/ 42 h 102"/>
              <a:gd name="T24" fmla="*/ 50 w 63"/>
              <a:gd name="T25" fmla="*/ 31 h 102"/>
              <a:gd name="T26" fmla="*/ 48 w 63"/>
              <a:gd name="T27" fmla="*/ 21 h 102"/>
              <a:gd name="T28" fmla="*/ 42 w 63"/>
              <a:gd name="T29" fmla="*/ 14 h 102"/>
              <a:gd name="T30" fmla="*/ 34 w 63"/>
              <a:gd name="T31" fmla="*/ 11 h 102"/>
              <a:gd name="T32" fmla="*/ 25 w 63"/>
              <a:gd name="T33" fmla="*/ 10 h 102"/>
              <a:gd name="T34" fmla="*/ 0 w 63"/>
              <a:gd name="T35" fmla="*/ 2 h 102"/>
              <a:gd name="T36" fmla="*/ 0 w 63"/>
              <a:gd name="T37" fmla="*/ 2 h 102"/>
              <a:gd name="T38" fmla="*/ 12 w 63"/>
              <a:gd name="T39" fmla="*/ 0 h 102"/>
              <a:gd name="T40" fmla="*/ 25 w 63"/>
              <a:gd name="T41" fmla="*/ 0 h 102"/>
              <a:gd name="T42" fmla="*/ 38 w 63"/>
              <a:gd name="T43" fmla="*/ 1 h 102"/>
              <a:gd name="T44" fmla="*/ 50 w 63"/>
              <a:gd name="T45" fmla="*/ 6 h 102"/>
              <a:gd name="T46" fmla="*/ 60 w 63"/>
              <a:gd name="T47" fmla="*/ 15 h 102"/>
              <a:gd name="T48" fmla="*/ 63 w 63"/>
              <a:gd name="T49" fmla="*/ 31 h 102"/>
              <a:gd name="T50" fmla="*/ 60 w 63"/>
              <a:gd name="T51" fmla="*/ 46 h 102"/>
              <a:gd name="T52" fmla="*/ 51 w 63"/>
              <a:gd name="T53" fmla="*/ 56 h 102"/>
              <a:gd name="T54" fmla="*/ 39 w 63"/>
              <a:gd name="T55" fmla="*/ 62 h 102"/>
              <a:gd name="T56" fmla="*/ 24 w 63"/>
              <a:gd name="T57" fmla="*/ 64 h 102"/>
              <a:gd name="T58" fmla="*/ 22 w 63"/>
              <a:gd name="T59" fmla="*/ 64 h 102"/>
              <a:gd name="T60" fmla="*/ 18 w 63"/>
              <a:gd name="T61" fmla="*/ 64 h 102"/>
              <a:gd name="T62" fmla="*/ 15 w 63"/>
              <a:gd name="T63" fmla="*/ 64 h 102"/>
              <a:gd name="T64" fmla="*/ 12 w 63"/>
              <a:gd name="T65" fmla="*/ 63 h 102"/>
              <a:gd name="T66" fmla="*/ 12 w 63"/>
              <a:gd name="T67" fmla="*/ 102 h 102"/>
              <a:gd name="T68" fmla="*/ 0 w 63"/>
              <a:gd name="T69" fmla="*/ 102 h 102"/>
              <a:gd name="T70" fmla="*/ 0 w 63"/>
              <a:gd name="T71" fmla="*/ 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 h="102">
                <a:moveTo>
                  <a:pt x="25" y="10"/>
                </a:moveTo>
                <a:lnTo>
                  <a:pt x="25" y="10"/>
                </a:lnTo>
                <a:cubicBezTo>
                  <a:pt x="22" y="10"/>
                  <a:pt x="20" y="10"/>
                  <a:pt x="18" y="10"/>
                </a:cubicBezTo>
                <a:cubicBezTo>
                  <a:pt x="15" y="10"/>
                  <a:pt x="13" y="10"/>
                  <a:pt x="12" y="11"/>
                </a:cubicBezTo>
                <a:lnTo>
                  <a:pt x="12" y="53"/>
                </a:lnTo>
                <a:cubicBezTo>
                  <a:pt x="13" y="53"/>
                  <a:pt x="13" y="53"/>
                  <a:pt x="14" y="53"/>
                </a:cubicBezTo>
                <a:cubicBezTo>
                  <a:pt x="16" y="53"/>
                  <a:pt x="17" y="53"/>
                  <a:pt x="18" y="53"/>
                </a:cubicBezTo>
                <a:cubicBezTo>
                  <a:pt x="19" y="53"/>
                  <a:pt x="20" y="53"/>
                  <a:pt x="21" y="53"/>
                </a:cubicBezTo>
                <a:lnTo>
                  <a:pt x="23" y="53"/>
                </a:lnTo>
                <a:cubicBezTo>
                  <a:pt x="27" y="53"/>
                  <a:pt x="30" y="53"/>
                  <a:pt x="33" y="52"/>
                </a:cubicBezTo>
                <a:cubicBezTo>
                  <a:pt x="36" y="52"/>
                  <a:pt x="39" y="50"/>
                  <a:pt x="42" y="49"/>
                </a:cubicBezTo>
                <a:cubicBezTo>
                  <a:pt x="44" y="47"/>
                  <a:pt x="47" y="45"/>
                  <a:pt x="48" y="42"/>
                </a:cubicBezTo>
                <a:cubicBezTo>
                  <a:pt x="50" y="39"/>
                  <a:pt x="50" y="35"/>
                  <a:pt x="50" y="31"/>
                </a:cubicBezTo>
                <a:cubicBezTo>
                  <a:pt x="50" y="27"/>
                  <a:pt x="50" y="23"/>
                  <a:pt x="48" y="21"/>
                </a:cubicBezTo>
                <a:cubicBezTo>
                  <a:pt x="47" y="18"/>
                  <a:pt x="45" y="16"/>
                  <a:pt x="42" y="14"/>
                </a:cubicBezTo>
                <a:cubicBezTo>
                  <a:pt x="40" y="13"/>
                  <a:pt x="37" y="12"/>
                  <a:pt x="34" y="11"/>
                </a:cubicBezTo>
                <a:cubicBezTo>
                  <a:pt x="31" y="10"/>
                  <a:pt x="28" y="10"/>
                  <a:pt x="25" y="10"/>
                </a:cubicBezTo>
                <a:close/>
                <a:moveTo>
                  <a:pt x="0" y="2"/>
                </a:moveTo>
                <a:lnTo>
                  <a:pt x="0" y="2"/>
                </a:lnTo>
                <a:cubicBezTo>
                  <a:pt x="4" y="1"/>
                  <a:pt x="8" y="0"/>
                  <a:pt x="12" y="0"/>
                </a:cubicBezTo>
                <a:cubicBezTo>
                  <a:pt x="16" y="0"/>
                  <a:pt x="20" y="0"/>
                  <a:pt x="25" y="0"/>
                </a:cubicBezTo>
                <a:cubicBezTo>
                  <a:pt x="29" y="0"/>
                  <a:pt x="33" y="0"/>
                  <a:pt x="38" y="1"/>
                </a:cubicBezTo>
                <a:cubicBezTo>
                  <a:pt x="43" y="2"/>
                  <a:pt x="47" y="3"/>
                  <a:pt x="50" y="6"/>
                </a:cubicBezTo>
                <a:cubicBezTo>
                  <a:pt x="54" y="8"/>
                  <a:pt x="57" y="11"/>
                  <a:pt x="60" y="15"/>
                </a:cubicBezTo>
                <a:cubicBezTo>
                  <a:pt x="62" y="19"/>
                  <a:pt x="63" y="24"/>
                  <a:pt x="63" y="31"/>
                </a:cubicBezTo>
                <a:cubicBezTo>
                  <a:pt x="63" y="37"/>
                  <a:pt x="62" y="42"/>
                  <a:pt x="60" y="46"/>
                </a:cubicBezTo>
                <a:cubicBezTo>
                  <a:pt x="58" y="50"/>
                  <a:pt x="55" y="54"/>
                  <a:pt x="51" y="56"/>
                </a:cubicBezTo>
                <a:cubicBezTo>
                  <a:pt x="47" y="59"/>
                  <a:pt x="43" y="61"/>
                  <a:pt x="39" y="62"/>
                </a:cubicBezTo>
                <a:cubicBezTo>
                  <a:pt x="34" y="63"/>
                  <a:pt x="29" y="64"/>
                  <a:pt x="24" y="64"/>
                </a:cubicBezTo>
                <a:lnTo>
                  <a:pt x="22" y="64"/>
                </a:lnTo>
                <a:cubicBezTo>
                  <a:pt x="20" y="64"/>
                  <a:pt x="19" y="64"/>
                  <a:pt x="18" y="64"/>
                </a:cubicBezTo>
                <a:cubicBezTo>
                  <a:pt x="17" y="64"/>
                  <a:pt x="16" y="64"/>
                  <a:pt x="15" y="64"/>
                </a:cubicBezTo>
                <a:cubicBezTo>
                  <a:pt x="13" y="63"/>
                  <a:pt x="13" y="63"/>
                  <a:pt x="12" y="63"/>
                </a:cubicBezTo>
                <a:lnTo>
                  <a:pt x="12" y="102"/>
                </a:lnTo>
                <a:lnTo>
                  <a:pt x="0" y="102"/>
                </a:lnTo>
                <a:lnTo>
                  <a:pt x="0" y="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4" name="Freeform 1954"/>
          <p:cNvSpPr>
            <a:spLocks noEditPoints="1"/>
          </p:cNvSpPr>
          <p:nvPr/>
        </p:nvSpPr>
        <p:spPr bwMode="auto">
          <a:xfrm>
            <a:off x="1844676" y="623888"/>
            <a:ext cx="57150" cy="74613"/>
          </a:xfrm>
          <a:custGeom>
            <a:avLst/>
            <a:gdLst>
              <a:gd name="T0" fmla="*/ 26 w 82"/>
              <a:gd name="T1" fmla="*/ 64 h 103"/>
              <a:gd name="T2" fmla="*/ 26 w 82"/>
              <a:gd name="T3" fmla="*/ 64 h 103"/>
              <a:gd name="T4" fmla="*/ 55 w 82"/>
              <a:gd name="T5" fmla="*/ 64 h 103"/>
              <a:gd name="T6" fmla="*/ 44 w 82"/>
              <a:gd name="T7" fmla="*/ 34 h 103"/>
              <a:gd name="T8" fmla="*/ 40 w 82"/>
              <a:gd name="T9" fmla="*/ 18 h 103"/>
              <a:gd name="T10" fmla="*/ 40 w 82"/>
              <a:gd name="T11" fmla="*/ 18 h 103"/>
              <a:gd name="T12" fmla="*/ 37 w 82"/>
              <a:gd name="T13" fmla="*/ 34 h 103"/>
              <a:gd name="T14" fmla="*/ 26 w 82"/>
              <a:gd name="T15" fmla="*/ 64 h 103"/>
              <a:gd name="T16" fmla="*/ 59 w 82"/>
              <a:gd name="T17" fmla="*/ 75 h 103"/>
              <a:gd name="T18" fmla="*/ 59 w 82"/>
              <a:gd name="T19" fmla="*/ 75 h 103"/>
              <a:gd name="T20" fmla="*/ 22 w 82"/>
              <a:gd name="T21" fmla="*/ 75 h 103"/>
              <a:gd name="T22" fmla="*/ 12 w 82"/>
              <a:gd name="T23" fmla="*/ 103 h 103"/>
              <a:gd name="T24" fmla="*/ 0 w 82"/>
              <a:gd name="T25" fmla="*/ 103 h 103"/>
              <a:gd name="T26" fmla="*/ 38 w 82"/>
              <a:gd name="T27" fmla="*/ 0 h 103"/>
              <a:gd name="T28" fmla="*/ 43 w 82"/>
              <a:gd name="T29" fmla="*/ 0 h 103"/>
              <a:gd name="T30" fmla="*/ 82 w 82"/>
              <a:gd name="T31" fmla="*/ 103 h 103"/>
              <a:gd name="T32" fmla="*/ 69 w 82"/>
              <a:gd name="T33" fmla="*/ 103 h 103"/>
              <a:gd name="T34" fmla="*/ 59 w 82"/>
              <a:gd name="T35" fmla="*/ 7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103">
                <a:moveTo>
                  <a:pt x="26" y="64"/>
                </a:moveTo>
                <a:lnTo>
                  <a:pt x="26" y="64"/>
                </a:lnTo>
                <a:lnTo>
                  <a:pt x="55" y="64"/>
                </a:lnTo>
                <a:lnTo>
                  <a:pt x="44" y="34"/>
                </a:lnTo>
                <a:lnTo>
                  <a:pt x="40" y="18"/>
                </a:lnTo>
                <a:lnTo>
                  <a:pt x="40" y="18"/>
                </a:lnTo>
                <a:lnTo>
                  <a:pt x="37" y="34"/>
                </a:lnTo>
                <a:lnTo>
                  <a:pt x="26" y="64"/>
                </a:lnTo>
                <a:close/>
                <a:moveTo>
                  <a:pt x="59" y="75"/>
                </a:moveTo>
                <a:lnTo>
                  <a:pt x="59" y="75"/>
                </a:lnTo>
                <a:lnTo>
                  <a:pt x="22" y="75"/>
                </a:lnTo>
                <a:lnTo>
                  <a:pt x="12" y="103"/>
                </a:lnTo>
                <a:lnTo>
                  <a:pt x="0" y="103"/>
                </a:lnTo>
                <a:lnTo>
                  <a:pt x="38" y="0"/>
                </a:lnTo>
                <a:lnTo>
                  <a:pt x="43" y="0"/>
                </a:lnTo>
                <a:lnTo>
                  <a:pt x="82" y="103"/>
                </a:lnTo>
                <a:lnTo>
                  <a:pt x="69" y="103"/>
                </a:lnTo>
                <a:lnTo>
                  <a:pt x="59" y="75"/>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5" name="Freeform 1955"/>
          <p:cNvSpPr>
            <a:spLocks/>
          </p:cNvSpPr>
          <p:nvPr/>
        </p:nvSpPr>
        <p:spPr bwMode="auto">
          <a:xfrm>
            <a:off x="1912938" y="625475"/>
            <a:ext cx="58738" cy="85725"/>
          </a:xfrm>
          <a:custGeom>
            <a:avLst/>
            <a:gdLst>
              <a:gd name="T0" fmla="*/ 83 w 83"/>
              <a:gd name="T1" fmla="*/ 119 h 119"/>
              <a:gd name="T2" fmla="*/ 83 w 83"/>
              <a:gd name="T3" fmla="*/ 119 h 119"/>
              <a:gd name="T4" fmla="*/ 75 w 83"/>
              <a:gd name="T5" fmla="*/ 119 h 119"/>
              <a:gd name="T6" fmla="*/ 73 w 83"/>
              <a:gd name="T7" fmla="*/ 101 h 119"/>
              <a:gd name="T8" fmla="*/ 0 w 83"/>
              <a:gd name="T9" fmla="*/ 101 h 119"/>
              <a:gd name="T10" fmla="*/ 0 w 83"/>
              <a:gd name="T11" fmla="*/ 0 h 119"/>
              <a:gd name="T12" fmla="*/ 12 w 83"/>
              <a:gd name="T13" fmla="*/ 0 h 119"/>
              <a:gd name="T14" fmla="*/ 12 w 83"/>
              <a:gd name="T15" fmla="*/ 90 h 119"/>
              <a:gd name="T16" fmla="*/ 58 w 83"/>
              <a:gd name="T17" fmla="*/ 90 h 119"/>
              <a:gd name="T18" fmla="*/ 58 w 83"/>
              <a:gd name="T19" fmla="*/ 0 h 119"/>
              <a:gd name="T20" fmla="*/ 70 w 83"/>
              <a:gd name="T21" fmla="*/ 0 h 119"/>
              <a:gd name="T22" fmla="*/ 70 w 83"/>
              <a:gd name="T23" fmla="*/ 90 h 119"/>
              <a:gd name="T24" fmla="*/ 83 w 83"/>
              <a:gd name="T25" fmla="*/ 90 h 119"/>
              <a:gd name="T26" fmla="*/ 83 w 83"/>
              <a:gd name="T2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19">
                <a:moveTo>
                  <a:pt x="83" y="119"/>
                </a:moveTo>
                <a:lnTo>
                  <a:pt x="83" y="119"/>
                </a:lnTo>
                <a:lnTo>
                  <a:pt x="75" y="119"/>
                </a:lnTo>
                <a:lnTo>
                  <a:pt x="73" y="101"/>
                </a:lnTo>
                <a:lnTo>
                  <a:pt x="0" y="101"/>
                </a:lnTo>
                <a:lnTo>
                  <a:pt x="0" y="0"/>
                </a:lnTo>
                <a:lnTo>
                  <a:pt x="12" y="0"/>
                </a:lnTo>
                <a:lnTo>
                  <a:pt x="12" y="90"/>
                </a:lnTo>
                <a:lnTo>
                  <a:pt x="58" y="90"/>
                </a:lnTo>
                <a:lnTo>
                  <a:pt x="58" y="0"/>
                </a:lnTo>
                <a:lnTo>
                  <a:pt x="70" y="0"/>
                </a:lnTo>
                <a:lnTo>
                  <a:pt x="70" y="90"/>
                </a:lnTo>
                <a:lnTo>
                  <a:pt x="83" y="90"/>
                </a:lnTo>
                <a:lnTo>
                  <a:pt x="83" y="119"/>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6" name="Freeform 1956"/>
          <p:cNvSpPr>
            <a:spLocks/>
          </p:cNvSpPr>
          <p:nvPr/>
        </p:nvSpPr>
        <p:spPr bwMode="auto">
          <a:xfrm>
            <a:off x="1984376" y="625475"/>
            <a:ext cx="52388" cy="73025"/>
          </a:xfrm>
          <a:custGeom>
            <a:avLst/>
            <a:gdLst>
              <a:gd name="T0" fmla="*/ 62 w 74"/>
              <a:gd name="T1" fmla="*/ 32 h 101"/>
              <a:gd name="T2" fmla="*/ 62 w 74"/>
              <a:gd name="T3" fmla="*/ 32 h 101"/>
              <a:gd name="T4" fmla="*/ 63 w 74"/>
              <a:gd name="T5" fmla="*/ 21 h 101"/>
              <a:gd name="T6" fmla="*/ 62 w 74"/>
              <a:gd name="T7" fmla="*/ 21 h 101"/>
              <a:gd name="T8" fmla="*/ 56 w 74"/>
              <a:gd name="T9" fmla="*/ 33 h 101"/>
              <a:gd name="T10" fmla="*/ 7 w 74"/>
              <a:gd name="T11" fmla="*/ 101 h 101"/>
              <a:gd name="T12" fmla="*/ 0 w 74"/>
              <a:gd name="T13" fmla="*/ 101 h 101"/>
              <a:gd name="T14" fmla="*/ 0 w 74"/>
              <a:gd name="T15" fmla="*/ 0 h 101"/>
              <a:gd name="T16" fmla="*/ 12 w 74"/>
              <a:gd name="T17" fmla="*/ 0 h 101"/>
              <a:gd name="T18" fmla="*/ 12 w 74"/>
              <a:gd name="T19" fmla="*/ 69 h 101"/>
              <a:gd name="T20" fmla="*/ 11 w 74"/>
              <a:gd name="T21" fmla="*/ 80 h 101"/>
              <a:gd name="T22" fmla="*/ 12 w 74"/>
              <a:gd name="T23" fmla="*/ 80 h 101"/>
              <a:gd name="T24" fmla="*/ 18 w 74"/>
              <a:gd name="T25" fmla="*/ 68 h 101"/>
              <a:gd name="T26" fmla="*/ 67 w 74"/>
              <a:gd name="T27" fmla="*/ 0 h 101"/>
              <a:gd name="T28" fmla="*/ 74 w 74"/>
              <a:gd name="T29" fmla="*/ 0 h 101"/>
              <a:gd name="T30" fmla="*/ 74 w 74"/>
              <a:gd name="T31" fmla="*/ 101 h 101"/>
              <a:gd name="T32" fmla="*/ 62 w 74"/>
              <a:gd name="T33" fmla="*/ 101 h 101"/>
              <a:gd name="T34" fmla="*/ 62 w 74"/>
              <a:gd name="T35"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101">
                <a:moveTo>
                  <a:pt x="62" y="32"/>
                </a:moveTo>
                <a:lnTo>
                  <a:pt x="62" y="32"/>
                </a:lnTo>
                <a:lnTo>
                  <a:pt x="63" y="21"/>
                </a:lnTo>
                <a:lnTo>
                  <a:pt x="62" y="21"/>
                </a:lnTo>
                <a:lnTo>
                  <a:pt x="56" y="33"/>
                </a:lnTo>
                <a:lnTo>
                  <a:pt x="7" y="101"/>
                </a:lnTo>
                <a:lnTo>
                  <a:pt x="0" y="101"/>
                </a:lnTo>
                <a:lnTo>
                  <a:pt x="0" y="0"/>
                </a:lnTo>
                <a:lnTo>
                  <a:pt x="12" y="0"/>
                </a:lnTo>
                <a:lnTo>
                  <a:pt x="12" y="69"/>
                </a:lnTo>
                <a:lnTo>
                  <a:pt x="11" y="80"/>
                </a:lnTo>
                <a:lnTo>
                  <a:pt x="12" y="80"/>
                </a:lnTo>
                <a:lnTo>
                  <a:pt x="18" y="68"/>
                </a:lnTo>
                <a:lnTo>
                  <a:pt x="67" y="0"/>
                </a:lnTo>
                <a:lnTo>
                  <a:pt x="74" y="0"/>
                </a:lnTo>
                <a:lnTo>
                  <a:pt x="74" y="101"/>
                </a:lnTo>
                <a:lnTo>
                  <a:pt x="62" y="101"/>
                </a:lnTo>
                <a:lnTo>
                  <a:pt x="62" y="3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7" name="Freeform 1957"/>
          <p:cNvSpPr>
            <a:spLocks/>
          </p:cNvSpPr>
          <p:nvPr/>
        </p:nvSpPr>
        <p:spPr bwMode="auto">
          <a:xfrm>
            <a:off x="2055813" y="625475"/>
            <a:ext cx="52388" cy="73025"/>
          </a:xfrm>
          <a:custGeom>
            <a:avLst/>
            <a:gdLst>
              <a:gd name="T0" fmla="*/ 61 w 73"/>
              <a:gd name="T1" fmla="*/ 32 h 101"/>
              <a:gd name="T2" fmla="*/ 61 w 73"/>
              <a:gd name="T3" fmla="*/ 32 h 101"/>
              <a:gd name="T4" fmla="*/ 62 w 73"/>
              <a:gd name="T5" fmla="*/ 21 h 101"/>
              <a:gd name="T6" fmla="*/ 62 w 73"/>
              <a:gd name="T7" fmla="*/ 21 h 101"/>
              <a:gd name="T8" fmla="*/ 55 w 73"/>
              <a:gd name="T9" fmla="*/ 33 h 101"/>
              <a:gd name="T10" fmla="*/ 7 w 73"/>
              <a:gd name="T11" fmla="*/ 101 h 101"/>
              <a:gd name="T12" fmla="*/ 0 w 73"/>
              <a:gd name="T13" fmla="*/ 101 h 101"/>
              <a:gd name="T14" fmla="*/ 0 w 73"/>
              <a:gd name="T15" fmla="*/ 0 h 101"/>
              <a:gd name="T16" fmla="*/ 12 w 73"/>
              <a:gd name="T17" fmla="*/ 0 h 101"/>
              <a:gd name="T18" fmla="*/ 12 w 73"/>
              <a:gd name="T19" fmla="*/ 69 h 101"/>
              <a:gd name="T20" fmla="*/ 11 w 73"/>
              <a:gd name="T21" fmla="*/ 80 h 101"/>
              <a:gd name="T22" fmla="*/ 11 w 73"/>
              <a:gd name="T23" fmla="*/ 80 h 101"/>
              <a:gd name="T24" fmla="*/ 18 w 73"/>
              <a:gd name="T25" fmla="*/ 68 h 101"/>
              <a:gd name="T26" fmla="*/ 66 w 73"/>
              <a:gd name="T27" fmla="*/ 0 h 101"/>
              <a:gd name="T28" fmla="*/ 73 w 73"/>
              <a:gd name="T29" fmla="*/ 0 h 101"/>
              <a:gd name="T30" fmla="*/ 73 w 73"/>
              <a:gd name="T31" fmla="*/ 101 h 101"/>
              <a:gd name="T32" fmla="*/ 61 w 73"/>
              <a:gd name="T33" fmla="*/ 101 h 101"/>
              <a:gd name="T34" fmla="*/ 61 w 73"/>
              <a:gd name="T35"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101">
                <a:moveTo>
                  <a:pt x="61" y="32"/>
                </a:moveTo>
                <a:lnTo>
                  <a:pt x="61" y="32"/>
                </a:lnTo>
                <a:lnTo>
                  <a:pt x="62" y="21"/>
                </a:lnTo>
                <a:lnTo>
                  <a:pt x="62" y="21"/>
                </a:lnTo>
                <a:lnTo>
                  <a:pt x="55" y="33"/>
                </a:lnTo>
                <a:lnTo>
                  <a:pt x="7" y="101"/>
                </a:lnTo>
                <a:lnTo>
                  <a:pt x="0" y="101"/>
                </a:lnTo>
                <a:lnTo>
                  <a:pt x="0" y="0"/>
                </a:lnTo>
                <a:lnTo>
                  <a:pt x="12" y="0"/>
                </a:lnTo>
                <a:lnTo>
                  <a:pt x="12" y="69"/>
                </a:lnTo>
                <a:lnTo>
                  <a:pt x="11" y="80"/>
                </a:lnTo>
                <a:lnTo>
                  <a:pt x="11" y="80"/>
                </a:lnTo>
                <a:lnTo>
                  <a:pt x="18" y="68"/>
                </a:lnTo>
                <a:lnTo>
                  <a:pt x="66" y="0"/>
                </a:lnTo>
                <a:lnTo>
                  <a:pt x="73" y="0"/>
                </a:lnTo>
                <a:lnTo>
                  <a:pt x="73" y="101"/>
                </a:lnTo>
                <a:lnTo>
                  <a:pt x="61" y="101"/>
                </a:lnTo>
                <a:lnTo>
                  <a:pt x="61" y="3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Tree>
    <p:extLst>
      <p:ext uri="{BB962C8B-B14F-4D97-AF65-F5344CB8AC3E}">
        <p14:creationId xmlns:p14="http://schemas.microsoft.com/office/powerpoint/2010/main" val="1672450783"/>
      </p:ext>
    </p:extLst>
  </p:cSld>
  <p:clrMap bg1="lt1" tx1="dk1" bg2="lt2" tx2="dk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 id="2147483786" r:id="rId11"/>
    <p:sldLayoutId id="2147483787" r:id="rId12"/>
    <p:sldLayoutId id="2147483789" r:id="rId13"/>
  </p:sldLayoutIdLst>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a:xfrm>
            <a:off x="243941" y="126315"/>
            <a:ext cx="8656116" cy="430887"/>
          </a:xfrm>
          <a:prstGeom prst="rect">
            <a:avLst/>
          </a:prstGeom>
        </p:spPr>
        <p:txBody>
          <a:bodyPr wrap="square" lIns="0" tIns="0" rIns="0" bIns="0">
            <a:spAutoFit/>
          </a:bodyPr>
          <a:lstStyle>
            <a:lvl1pPr>
              <a:defRPr sz="2800" b="1" i="0">
                <a:solidFill>
                  <a:srgbClr val="205868"/>
                </a:solidFill>
                <a:latin typeface="Calibri"/>
                <a:cs typeface="Calibri"/>
              </a:defRPr>
            </a:lvl1pPr>
          </a:lstStyle>
          <a:p>
            <a:endParaRPr/>
          </a:p>
        </p:txBody>
      </p:sp>
      <p:sp>
        <p:nvSpPr>
          <p:cNvPr id="3" name="Holder 3"/>
          <p:cNvSpPr>
            <a:spLocks noGrp="1"/>
          </p:cNvSpPr>
          <p:nvPr>
            <p:ph type="body" idx="1"/>
          </p:nvPr>
        </p:nvSpPr>
        <p:spPr>
          <a:xfrm>
            <a:off x="193471" y="1215011"/>
            <a:ext cx="8757056" cy="830997"/>
          </a:xfrm>
          <a:prstGeom prst="rect">
            <a:avLst/>
          </a:prstGeom>
        </p:spPr>
        <p:txBody>
          <a:bodyPr wrap="square" lIns="0" tIns="0" rIns="0" bIns="0">
            <a:spAutoFit/>
          </a:bodyPr>
          <a:lstStyle>
            <a:lvl1pPr>
              <a:defRPr sz="5400" b="1" i="0">
                <a:solidFill>
                  <a:schemeClr val="tx1"/>
                </a:solidFill>
                <a:latin typeface="Calibri"/>
                <a:cs typeface="Calibri"/>
              </a:defRPr>
            </a:lvl1pPr>
          </a:lstStyle>
          <a:p>
            <a:endParaRPr/>
          </a:p>
        </p:txBody>
      </p:sp>
      <p:sp>
        <p:nvSpPr>
          <p:cNvPr id="4" name="Holder 4"/>
          <p:cNvSpPr>
            <a:spLocks noGrp="1"/>
          </p:cNvSpPr>
          <p:nvPr>
            <p:ph type="ftr" sz="quarter" idx="5"/>
          </p:nvPr>
        </p:nvSpPr>
        <p:spPr>
          <a:xfrm>
            <a:off x="3108960" y="6377941"/>
            <a:ext cx="2926080" cy="276999"/>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457200" y="6377941"/>
            <a:ext cx="2103120" cy="276999"/>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12/13/2022</a:t>
            </a:fld>
            <a:endParaRPr lang="en-US"/>
          </a:p>
        </p:txBody>
      </p:sp>
      <p:sp>
        <p:nvSpPr>
          <p:cNvPr id="6" name="Holder 6"/>
          <p:cNvSpPr>
            <a:spLocks noGrp="1"/>
          </p:cNvSpPr>
          <p:nvPr>
            <p:ph type="sldNum" sz="quarter" idx="7"/>
          </p:nvPr>
        </p:nvSpPr>
        <p:spPr>
          <a:xfrm>
            <a:off x="6583680" y="6377941"/>
            <a:ext cx="2103120" cy="276999"/>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896107946"/>
      </p:ext>
    </p:extLst>
  </p:cSld>
  <p:clrMap bg1="lt1" tx1="dk1" bg2="lt2" tx2="dk2" accent1="accent1" accent2="accent2" accent3="accent3" accent4="accent4" accent5="accent5" accent6="accent6" hlink="hlink" folHlink="folHlink"/>
  <p:sldLayoutIdLst>
    <p:sldLayoutId id="2147484266" r:id="rId1"/>
    <p:sldLayoutId id="2147484267" r:id="rId2"/>
    <p:sldLayoutId id="2147484268" r:id="rId3"/>
    <p:sldLayoutId id="2147484269" r:id="rId4"/>
    <p:sldLayoutId id="2147484270" r:id="rId5"/>
  </p:sldLayoutIdLst>
  <p:txStyles>
    <p:titleStyle>
      <a:lvl1pPr>
        <a:defRPr>
          <a:latin typeface="+mj-lt"/>
          <a:ea typeface="+mj-ea"/>
          <a:cs typeface="+mj-cs"/>
        </a:defRPr>
      </a:lvl1pPr>
    </p:titleStyle>
    <p:bodyStyle>
      <a:lvl1pPr marL="0">
        <a:defRPr>
          <a:latin typeface="+mn-lt"/>
          <a:ea typeface="+mn-ea"/>
          <a:cs typeface="+mn-cs"/>
        </a:defRPr>
      </a:lvl1pPr>
      <a:lvl2pPr marL="342900">
        <a:defRPr>
          <a:latin typeface="+mn-lt"/>
          <a:ea typeface="+mn-ea"/>
          <a:cs typeface="+mn-cs"/>
        </a:defRPr>
      </a:lvl2pPr>
      <a:lvl3pPr marL="685800">
        <a:defRPr>
          <a:latin typeface="+mn-lt"/>
          <a:ea typeface="+mn-ea"/>
          <a:cs typeface="+mn-cs"/>
        </a:defRPr>
      </a:lvl3pPr>
      <a:lvl4pPr marL="1028700">
        <a:defRPr>
          <a:latin typeface="+mn-lt"/>
          <a:ea typeface="+mn-ea"/>
          <a:cs typeface="+mn-cs"/>
        </a:defRPr>
      </a:lvl4pPr>
      <a:lvl5pPr marL="1371600">
        <a:defRPr>
          <a:latin typeface="+mn-lt"/>
          <a:ea typeface="+mn-ea"/>
          <a:cs typeface="+mn-cs"/>
        </a:defRPr>
      </a:lvl5pPr>
      <a:lvl6pPr marL="1714500">
        <a:defRPr>
          <a:latin typeface="+mn-lt"/>
          <a:ea typeface="+mn-ea"/>
          <a:cs typeface="+mn-cs"/>
        </a:defRPr>
      </a:lvl6pPr>
      <a:lvl7pPr marL="2057400">
        <a:defRPr>
          <a:latin typeface="+mn-lt"/>
          <a:ea typeface="+mn-ea"/>
          <a:cs typeface="+mn-cs"/>
        </a:defRPr>
      </a:lvl7pPr>
      <a:lvl8pPr marL="2400300">
        <a:defRPr>
          <a:latin typeface="+mn-lt"/>
          <a:ea typeface="+mn-ea"/>
          <a:cs typeface="+mn-cs"/>
        </a:defRPr>
      </a:lvl8pPr>
      <a:lvl9pPr marL="2743200">
        <a:defRPr>
          <a:latin typeface="+mn-lt"/>
          <a:ea typeface="+mn-ea"/>
          <a:cs typeface="+mn-cs"/>
        </a:defRPr>
      </a:lvl9pPr>
    </p:bodyStyle>
    <p:otherStyle>
      <a:lvl1pPr marL="0">
        <a:defRPr>
          <a:latin typeface="+mn-lt"/>
          <a:ea typeface="+mn-ea"/>
          <a:cs typeface="+mn-cs"/>
        </a:defRPr>
      </a:lvl1pPr>
      <a:lvl2pPr marL="342900">
        <a:defRPr>
          <a:latin typeface="+mn-lt"/>
          <a:ea typeface="+mn-ea"/>
          <a:cs typeface="+mn-cs"/>
        </a:defRPr>
      </a:lvl2pPr>
      <a:lvl3pPr marL="685800">
        <a:defRPr>
          <a:latin typeface="+mn-lt"/>
          <a:ea typeface="+mn-ea"/>
          <a:cs typeface="+mn-cs"/>
        </a:defRPr>
      </a:lvl3pPr>
      <a:lvl4pPr marL="1028700">
        <a:defRPr>
          <a:latin typeface="+mn-lt"/>
          <a:ea typeface="+mn-ea"/>
          <a:cs typeface="+mn-cs"/>
        </a:defRPr>
      </a:lvl4pPr>
      <a:lvl5pPr marL="1371600">
        <a:defRPr>
          <a:latin typeface="+mn-lt"/>
          <a:ea typeface="+mn-ea"/>
          <a:cs typeface="+mn-cs"/>
        </a:defRPr>
      </a:lvl5pPr>
      <a:lvl6pPr marL="1714500">
        <a:defRPr>
          <a:latin typeface="+mn-lt"/>
          <a:ea typeface="+mn-ea"/>
          <a:cs typeface="+mn-cs"/>
        </a:defRPr>
      </a:lvl6pPr>
      <a:lvl7pPr marL="2057400">
        <a:defRPr>
          <a:latin typeface="+mn-lt"/>
          <a:ea typeface="+mn-ea"/>
          <a:cs typeface="+mn-cs"/>
        </a:defRPr>
      </a:lvl7pPr>
      <a:lvl8pPr marL="2400300">
        <a:defRPr>
          <a:latin typeface="+mn-lt"/>
          <a:ea typeface="+mn-ea"/>
          <a:cs typeface="+mn-cs"/>
        </a:defRPr>
      </a:lvl8pPr>
      <a:lvl9pPr marL="2743200">
        <a:defRPr>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ru-RU" smtClean="0"/>
              <a:t>Образец заголовка</a:t>
            </a:r>
            <a:endParaRPr lang="ru-RU"/>
          </a:p>
        </p:txBody>
      </p:sp>
      <p:sp>
        <p:nvSpPr>
          <p:cNvPr id="3" name="Текст 2"/>
          <p:cNvSpPr>
            <a:spLocks noGrp="1"/>
          </p:cNvSpPr>
          <p:nvPr>
            <p:ph type="body" idx="1"/>
          </p:nvPr>
        </p:nvSpPr>
        <p:spPr>
          <a:xfrm>
            <a:off x="457200" y="1600202"/>
            <a:ext cx="8229600" cy="4525963"/>
          </a:xfrm>
          <a:prstGeom prst="rect">
            <a:avLst/>
          </a:prstGeom>
        </p:spPr>
        <p:txBody>
          <a:bodyPr vert="horz" lIns="91440" tIns="45720" rIns="91440" bIns="45720"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50284938-A0D3-4C18-AA2C-3A024533D559}" type="datetime1">
              <a:rPr lang="ru-RU" smtClean="0"/>
              <a:t>13.12.2022</a:t>
            </a:fld>
            <a:endParaRPr lang="ru-RU"/>
          </a:p>
        </p:txBody>
      </p:sp>
      <p:sp>
        <p:nvSpPr>
          <p:cNvPr id="5" name="Нижний колонтитул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ru-RU"/>
          </a:p>
        </p:txBody>
      </p:sp>
      <p:sp>
        <p:nvSpPr>
          <p:cNvPr id="6" name="Номер слайда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20B5D963-1B0A-489A-A2F2-770BD17190DE}" type="slidenum">
              <a:rPr lang="ru-RU" smtClean="0"/>
              <a:t>‹#›</a:t>
            </a:fld>
            <a:endParaRPr lang="ru-RU"/>
          </a:p>
        </p:txBody>
      </p:sp>
    </p:spTree>
    <p:extLst>
      <p:ext uri="{BB962C8B-B14F-4D97-AF65-F5344CB8AC3E}">
        <p14:creationId xmlns:p14="http://schemas.microsoft.com/office/powerpoint/2010/main" val="1510134991"/>
      </p:ext>
    </p:extLst>
  </p:cSld>
  <p:clrMap bg1="lt1" tx1="dk1" bg2="lt2" tx2="dk2" accent1="accent1" accent2="accent2" accent3="accent3" accent4="accent4" accent5="accent5" accent6="accent6" hlink="hlink" folHlink="fol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 id="2147483850" r:id="rId9"/>
    <p:sldLayoutId id="2147483851" r:id="rId10"/>
    <p:sldLayoutId id="2147483852" r:id="rId11"/>
    <p:sldLayoutId id="2147483836" r:id="rId12"/>
    <p:sldLayoutId id="2147483837" r:id="rId13"/>
    <p:sldLayoutId id="2147483838" r:id="rId14"/>
    <p:sldLayoutId id="2147483839" r:id="rId15"/>
  </p:sldLayoutIdLst>
  <p:hf hdr="0" ftr="0" dt="0"/>
  <p:txStyles>
    <p:titleStyle>
      <a:lvl1pPr algn="ctr" defTabSz="685800" rtl="0" eaLnBrk="1" latinLnBrk="0" hangingPunct="1">
        <a:spcBef>
          <a:spcPct val="0"/>
        </a:spcBef>
        <a:buNone/>
        <a:defRPr sz="3300" kern="1200">
          <a:solidFill>
            <a:schemeClr val="tx1"/>
          </a:solidFill>
          <a:latin typeface="+mj-lt"/>
          <a:ea typeface="+mj-ea"/>
          <a:cs typeface="+mj-cs"/>
        </a:defRPr>
      </a:lvl1pPr>
    </p:titleStyle>
    <p:bodyStyle>
      <a:lvl1pPr marL="257175" indent="-257175" algn="l" defTabSz="6858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1pPr>
      <a:lvl2pPr marL="557213" indent="-214313" algn="l" defTabSz="685800"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2pPr>
      <a:lvl3pPr marL="857250" indent="-171450" algn="l" defTabSz="685800"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3pPr>
      <a:lvl4pPr marL="12001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4pPr>
      <a:lvl5pPr marL="15430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p:bodyStyle>
    <p:otherStyle>
      <a:defPPr>
        <a:defRPr lang="ru-RU"/>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8650" y="365128"/>
            <a:ext cx="7886700" cy="1325563"/>
          </a:xfrm>
          <a:prstGeom prst="rect">
            <a:avLst/>
          </a:prstGeom>
        </p:spPr>
        <p:txBody>
          <a:bodyPr vert="horz" lIns="91440" tIns="45720" rIns="91440" bIns="45720" rtlCol="0" anchor="ctr">
            <a:normAutofit/>
          </a:bodyPr>
          <a:lstStyle/>
          <a:p>
            <a:r>
              <a:rPr lang="ru-RU" smtClean="0"/>
              <a:t>Образец заголовка</a:t>
            </a:r>
            <a:endParaRPr lang="ru-RU"/>
          </a:p>
        </p:txBody>
      </p:sp>
      <p:sp>
        <p:nvSpPr>
          <p:cNvPr id="3" name="Текст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2"/>
          </p:nvPr>
        </p:nvSpPr>
        <p:spPr>
          <a:xfrm>
            <a:off x="628650" y="6356353"/>
            <a:ext cx="2057400" cy="365125"/>
          </a:xfrm>
          <a:prstGeom prst="rect">
            <a:avLst/>
          </a:prstGeom>
        </p:spPr>
        <p:txBody>
          <a:bodyPr vert="horz" lIns="91440" tIns="45720" rIns="91440" bIns="45720" rtlCol="0" anchor="ctr"/>
          <a:lstStyle>
            <a:lvl1pPr algn="l">
              <a:defRPr sz="675">
                <a:solidFill>
                  <a:schemeClr val="tx1">
                    <a:tint val="75000"/>
                  </a:schemeClr>
                </a:solidFill>
              </a:defRPr>
            </a:lvl1pPr>
          </a:lstStyle>
          <a:p>
            <a:fld id="{18B0BA6E-60C8-400A-85EF-28F0FA47CD5A}" type="datetimeFigureOut">
              <a:rPr lang="ru-RU" smtClean="0"/>
              <a:t>13.12.2022</a:t>
            </a:fld>
            <a:endParaRPr lang="ru-RU"/>
          </a:p>
        </p:txBody>
      </p:sp>
      <p:sp>
        <p:nvSpPr>
          <p:cNvPr id="5" name="Нижний колонтитул 4"/>
          <p:cNvSpPr>
            <a:spLocks noGrp="1"/>
          </p:cNvSpPr>
          <p:nvPr>
            <p:ph type="ftr" sz="quarter" idx="3"/>
          </p:nvPr>
        </p:nvSpPr>
        <p:spPr>
          <a:xfrm>
            <a:off x="3028950" y="6356353"/>
            <a:ext cx="3086100" cy="365125"/>
          </a:xfrm>
          <a:prstGeom prst="rect">
            <a:avLst/>
          </a:prstGeom>
        </p:spPr>
        <p:txBody>
          <a:bodyPr vert="horz" lIns="91440" tIns="45720" rIns="91440" bIns="45720" rtlCol="0" anchor="ctr"/>
          <a:lstStyle>
            <a:lvl1pPr algn="ctr">
              <a:defRPr sz="675">
                <a:solidFill>
                  <a:schemeClr val="tx1">
                    <a:tint val="75000"/>
                  </a:schemeClr>
                </a:solidFill>
              </a:defRPr>
            </a:lvl1pPr>
          </a:lstStyle>
          <a:p>
            <a:endParaRPr lang="ru-RU"/>
          </a:p>
        </p:txBody>
      </p:sp>
      <p:sp>
        <p:nvSpPr>
          <p:cNvPr id="6" name="Номер слайда 5"/>
          <p:cNvSpPr>
            <a:spLocks noGrp="1"/>
          </p:cNvSpPr>
          <p:nvPr>
            <p:ph type="sldNum" sz="quarter" idx="4"/>
          </p:nvPr>
        </p:nvSpPr>
        <p:spPr>
          <a:xfrm>
            <a:off x="6457950" y="6356353"/>
            <a:ext cx="2057400" cy="365125"/>
          </a:xfrm>
          <a:prstGeom prst="rect">
            <a:avLst/>
          </a:prstGeom>
        </p:spPr>
        <p:txBody>
          <a:bodyPr vert="horz" lIns="91440" tIns="45720" rIns="91440" bIns="45720" rtlCol="0" anchor="ctr"/>
          <a:lstStyle>
            <a:lvl1pPr algn="r">
              <a:defRPr sz="675">
                <a:solidFill>
                  <a:schemeClr val="tx1">
                    <a:tint val="75000"/>
                  </a:schemeClr>
                </a:solidFill>
              </a:defRPr>
            </a:lvl1pPr>
          </a:lstStyle>
          <a:p>
            <a:fld id="{EC6897B1-4DB0-41AA-A32B-08808A8D6824}" type="slidenum">
              <a:rPr lang="ru-RU" smtClean="0"/>
              <a:t>‹#›</a:t>
            </a:fld>
            <a:endParaRPr lang="ru-RU"/>
          </a:p>
        </p:txBody>
      </p:sp>
    </p:spTree>
    <p:extLst>
      <p:ext uri="{BB962C8B-B14F-4D97-AF65-F5344CB8AC3E}">
        <p14:creationId xmlns:p14="http://schemas.microsoft.com/office/powerpoint/2010/main" val="441271708"/>
      </p:ext>
    </p:extLst>
  </p:cSld>
  <p:clrMap bg1="lt1" tx1="dk1" bg2="lt2" tx2="dk2" accent1="accent1" accent2="accent2" accent3="accent3" accent4="accent4" accent5="accent5" accent6="accent6" hlink="hlink" folHlink="folHlink"/>
  <p:sldLayoutIdLst>
    <p:sldLayoutId id="2147483933" r:id="rId1"/>
    <p:sldLayoutId id="2147483934" r:id="rId2"/>
    <p:sldLayoutId id="2147483935" r:id="rId3"/>
    <p:sldLayoutId id="2147483936" r:id="rId4"/>
    <p:sldLayoutId id="2147483937" r:id="rId5"/>
    <p:sldLayoutId id="2147483938" r:id="rId6"/>
    <p:sldLayoutId id="2147483939" r:id="rId7"/>
    <p:sldLayoutId id="2147483940" r:id="rId8"/>
    <p:sldLayoutId id="2147483941" r:id="rId9"/>
    <p:sldLayoutId id="2147483942" r:id="rId10"/>
    <p:sldLayoutId id="2147483943" r:id="rId11"/>
    <p:sldLayoutId id="2147483944" r:id="rId12"/>
    <p:sldLayoutId id="2147483945" r:id="rId13"/>
    <p:sldLayoutId id="2147483946" r:id="rId14"/>
  </p:sldLayoutIdLst>
  <p:txStyles>
    <p:titleStyle>
      <a:lvl1pPr algn="l" defTabSz="514350" rtl="0" eaLnBrk="1" latinLnBrk="0" hangingPunct="1">
        <a:lnSpc>
          <a:spcPct val="90000"/>
        </a:lnSpc>
        <a:spcBef>
          <a:spcPct val="0"/>
        </a:spcBef>
        <a:buNone/>
        <a:defRPr sz="2475" kern="1200">
          <a:solidFill>
            <a:schemeClr val="tx1"/>
          </a:solidFill>
          <a:latin typeface="+mj-lt"/>
          <a:ea typeface="+mj-ea"/>
          <a:cs typeface="+mj-cs"/>
        </a:defRPr>
      </a:lvl1pPr>
    </p:titleStyle>
    <p:bodyStyle>
      <a:lvl1pPr marL="128588" indent="-128588" algn="l" defTabSz="514350" rtl="0" eaLnBrk="1" latinLnBrk="0" hangingPunct="1">
        <a:lnSpc>
          <a:spcPct val="90000"/>
        </a:lnSpc>
        <a:spcBef>
          <a:spcPts val="563"/>
        </a:spcBef>
        <a:buFont typeface="Arial" panose="020B0604020202020204" pitchFamily="34" charset="0"/>
        <a:buChar char="•"/>
        <a:defRPr sz="1575" kern="1200">
          <a:solidFill>
            <a:schemeClr val="tx1"/>
          </a:solidFill>
          <a:latin typeface="+mn-lt"/>
          <a:ea typeface="+mn-ea"/>
          <a:cs typeface="+mn-cs"/>
        </a:defRPr>
      </a:lvl1pPr>
      <a:lvl2pPr marL="385763" indent="-128588" algn="l" defTabSz="514350" rtl="0" eaLnBrk="1" latinLnBrk="0" hangingPunct="1">
        <a:lnSpc>
          <a:spcPct val="90000"/>
        </a:lnSpc>
        <a:spcBef>
          <a:spcPts val="281"/>
        </a:spcBef>
        <a:buFont typeface="Arial" panose="020B0604020202020204" pitchFamily="34" charset="0"/>
        <a:buChar char="•"/>
        <a:defRPr sz="1350" kern="1200">
          <a:solidFill>
            <a:schemeClr val="tx1"/>
          </a:solidFill>
          <a:latin typeface="+mn-lt"/>
          <a:ea typeface="+mn-ea"/>
          <a:cs typeface="+mn-cs"/>
        </a:defRPr>
      </a:lvl2pPr>
      <a:lvl3pPr marL="642938" indent="-128588" algn="l" defTabSz="514350" rtl="0" eaLnBrk="1" latinLnBrk="0" hangingPunct="1">
        <a:lnSpc>
          <a:spcPct val="90000"/>
        </a:lnSpc>
        <a:spcBef>
          <a:spcPts val="281"/>
        </a:spcBef>
        <a:buFont typeface="Arial" panose="020B0604020202020204" pitchFamily="34" charset="0"/>
        <a:buChar char="•"/>
        <a:defRPr sz="1125" kern="1200">
          <a:solidFill>
            <a:schemeClr val="tx1"/>
          </a:solidFill>
          <a:latin typeface="+mn-lt"/>
          <a:ea typeface="+mn-ea"/>
          <a:cs typeface="+mn-cs"/>
        </a:defRPr>
      </a:lvl3pPr>
      <a:lvl4pPr marL="900113"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4pPr>
      <a:lvl5pPr marL="1157288"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5pPr>
      <a:lvl6pPr marL="1414463"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6pPr>
      <a:lvl7pPr marL="1671638"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7pPr>
      <a:lvl8pPr marL="1928813"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8pPr>
      <a:lvl9pPr marL="2185988"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9pPr>
    </p:bodyStyle>
    <p:otherStyle>
      <a:defPPr>
        <a:defRPr lang="ru-RU"/>
      </a:defPPr>
      <a:lvl1pPr marL="0" algn="l" defTabSz="514350" rtl="0" eaLnBrk="1" latinLnBrk="0" hangingPunct="1">
        <a:defRPr sz="1013" kern="1200">
          <a:solidFill>
            <a:schemeClr val="tx1"/>
          </a:solidFill>
          <a:latin typeface="+mn-lt"/>
          <a:ea typeface="+mn-ea"/>
          <a:cs typeface="+mn-cs"/>
        </a:defRPr>
      </a:lvl1pPr>
      <a:lvl2pPr marL="257175" algn="l" defTabSz="514350" rtl="0" eaLnBrk="1" latinLnBrk="0" hangingPunct="1">
        <a:defRPr sz="1013" kern="1200">
          <a:solidFill>
            <a:schemeClr val="tx1"/>
          </a:solidFill>
          <a:latin typeface="+mn-lt"/>
          <a:ea typeface="+mn-ea"/>
          <a:cs typeface="+mn-cs"/>
        </a:defRPr>
      </a:lvl2pPr>
      <a:lvl3pPr marL="514350" algn="l" defTabSz="514350" rtl="0" eaLnBrk="1" latinLnBrk="0" hangingPunct="1">
        <a:defRPr sz="1013" kern="1200">
          <a:solidFill>
            <a:schemeClr val="tx1"/>
          </a:solidFill>
          <a:latin typeface="+mn-lt"/>
          <a:ea typeface="+mn-ea"/>
          <a:cs typeface="+mn-cs"/>
        </a:defRPr>
      </a:lvl3pPr>
      <a:lvl4pPr marL="771525" algn="l" defTabSz="514350" rtl="0" eaLnBrk="1" latinLnBrk="0" hangingPunct="1">
        <a:defRPr sz="1013" kern="1200">
          <a:solidFill>
            <a:schemeClr val="tx1"/>
          </a:solidFill>
          <a:latin typeface="+mn-lt"/>
          <a:ea typeface="+mn-ea"/>
          <a:cs typeface="+mn-cs"/>
        </a:defRPr>
      </a:lvl4pPr>
      <a:lvl5pPr marL="1028700" algn="l" defTabSz="514350" rtl="0" eaLnBrk="1" latinLnBrk="0" hangingPunct="1">
        <a:defRPr sz="1013" kern="1200">
          <a:solidFill>
            <a:schemeClr val="tx1"/>
          </a:solidFill>
          <a:latin typeface="+mn-lt"/>
          <a:ea typeface="+mn-ea"/>
          <a:cs typeface="+mn-cs"/>
        </a:defRPr>
      </a:lvl5pPr>
      <a:lvl6pPr marL="1285875" algn="l" defTabSz="514350" rtl="0" eaLnBrk="1" latinLnBrk="0" hangingPunct="1">
        <a:defRPr sz="1013" kern="1200">
          <a:solidFill>
            <a:schemeClr val="tx1"/>
          </a:solidFill>
          <a:latin typeface="+mn-lt"/>
          <a:ea typeface="+mn-ea"/>
          <a:cs typeface="+mn-cs"/>
        </a:defRPr>
      </a:lvl6pPr>
      <a:lvl7pPr marL="1543050" algn="l" defTabSz="514350" rtl="0" eaLnBrk="1" latinLnBrk="0" hangingPunct="1">
        <a:defRPr sz="1013" kern="1200">
          <a:solidFill>
            <a:schemeClr val="tx1"/>
          </a:solidFill>
          <a:latin typeface="+mn-lt"/>
          <a:ea typeface="+mn-ea"/>
          <a:cs typeface="+mn-cs"/>
        </a:defRPr>
      </a:lvl7pPr>
      <a:lvl8pPr marL="1800225" algn="l" defTabSz="514350" rtl="0" eaLnBrk="1" latinLnBrk="0" hangingPunct="1">
        <a:defRPr sz="1013" kern="1200">
          <a:solidFill>
            <a:schemeClr val="tx1"/>
          </a:solidFill>
          <a:latin typeface="+mn-lt"/>
          <a:ea typeface="+mn-ea"/>
          <a:cs typeface="+mn-cs"/>
        </a:defRPr>
      </a:lvl8pPr>
      <a:lvl9pPr marL="2057400" algn="l" defTabSz="514350" rtl="0" eaLnBrk="1" latinLnBrk="0" hangingPunct="1">
        <a:defRPr sz="1013"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ru-RU" smtClean="0"/>
              <a:t>Образец заголовка</a:t>
            </a:r>
            <a:endParaRPr lang="ru-RU"/>
          </a:p>
        </p:txBody>
      </p:sp>
      <p:sp>
        <p:nvSpPr>
          <p:cNvPr id="3" name="Текст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dirty="0"/>
          </a:p>
        </p:txBody>
      </p:sp>
      <p:sp>
        <p:nvSpPr>
          <p:cNvPr id="5" name="Нижний колонтитул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dirty="0"/>
          </a:p>
        </p:txBody>
      </p:sp>
      <p:sp>
        <p:nvSpPr>
          <p:cNvPr id="6" name="Номер слайда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444650646"/>
      </p:ext>
    </p:extLst>
  </p:cSld>
  <p:clrMap bg1="lt1" tx1="dk1" bg2="lt2" tx2="dk2" accent1="accent1" accent2="accent2" accent3="accent3" accent4="accent4" accent5="accent5" accent6="accent6" hlink="hlink" folHlink="folHlink"/>
  <p:sldLayoutIdLst>
    <p:sldLayoutId id="2147483948" r:id="rId1"/>
    <p:sldLayoutId id="2147483949" r:id="rId2"/>
    <p:sldLayoutId id="2147483950" r:id="rId3"/>
    <p:sldLayoutId id="2147483951" r:id="rId4"/>
    <p:sldLayoutId id="2147483952" r:id="rId5"/>
    <p:sldLayoutId id="2147483953" r:id="rId6"/>
    <p:sldLayoutId id="2147483954" r:id="rId7"/>
    <p:sldLayoutId id="2147483955" r:id="rId8"/>
    <p:sldLayoutId id="2147483956" r:id="rId9"/>
    <p:sldLayoutId id="2147483957" r:id="rId10"/>
    <p:sldLayoutId id="2147483958" r:id="rId11"/>
    <p:sldLayoutId id="2147483959" r:id="rId12"/>
    <p:sldLayoutId id="2147483960" r:id="rId13"/>
    <p:sldLayoutId id="2147483961" r:id="rId14"/>
  </p:sldLayoutIdLst>
  <p:hf sldNum="0" hdr="0" ftr="0" dt="0"/>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ru-RU"/>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14">
            <a:alphaModFix amt="33000"/>
            <a:lum bright="20000"/>
          </a:blip>
          <a:stretch>
            <a:fillRect/>
          </a:stretch>
        </p:blipFill>
        <p:spPr>
          <a:xfrm>
            <a:off x="5334759" y="-451825"/>
            <a:ext cx="4584602" cy="5030792"/>
          </a:xfrm>
          <a:prstGeom prst="rect">
            <a:avLst/>
          </a:prstGeom>
        </p:spPr>
      </p:pic>
      <p:sp>
        <p:nvSpPr>
          <p:cNvPr id="982" name="AutoShape 981"/>
          <p:cNvSpPr>
            <a:spLocks noChangeAspect="1" noChangeArrowheads="1" noTextEdit="1"/>
          </p:cNvSpPr>
          <p:nvPr userDrawn="1"/>
        </p:nvSpPr>
        <p:spPr bwMode="auto">
          <a:xfrm>
            <a:off x="309585" y="247650"/>
            <a:ext cx="1787525" cy="4699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91209" tIns="45606" rIns="91209" bIns="45606" numCol="1" anchor="t" anchorCtr="0" compatLnSpc="1">
            <a:prstTxWarp prst="textNoShape">
              <a:avLst/>
            </a:prstTxWarp>
          </a:bodyPr>
          <a:lstStyle/>
          <a:p>
            <a:endParaRPr lang="ru-RU" dirty="0"/>
          </a:p>
        </p:txBody>
      </p:sp>
      <p:grpSp>
        <p:nvGrpSpPr>
          <p:cNvPr id="983" name="Group 1183"/>
          <p:cNvGrpSpPr>
            <a:grpSpLocks/>
          </p:cNvGrpSpPr>
          <p:nvPr userDrawn="1"/>
        </p:nvGrpSpPr>
        <p:grpSpPr bwMode="auto">
          <a:xfrm>
            <a:off x="309563" y="244497"/>
            <a:ext cx="250825" cy="481013"/>
            <a:chOff x="195" y="154"/>
            <a:chExt cx="158" cy="303"/>
          </a:xfrm>
        </p:grpSpPr>
        <p:sp>
          <p:nvSpPr>
            <p:cNvPr id="1758" name="Freeform 983"/>
            <p:cNvSpPr>
              <a:spLocks noEditPoints="1"/>
            </p:cNvSpPr>
            <p:nvPr userDrawn="1"/>
          </p:nvSpPr>
          <p:spPr bwMode="auto">
            <a:xfrm>
              <a:off x="195" y="196"/>
              <a:ext cx="136" cy="261"/>
            </a:xfrm>
            <a:custGeom>
              <a:avLst/>
              <a:gdLst>
                <a:gd name="T0" fmla="*/ 284 w 304"/>
                <a:gd name="T1" fmla="*/ 540 h 573"/>
                <a:gd name="T2" fmla="*/ 283 w 304"/>
                <a:gd name="T3" fmla="*/ 491 h 573"/>
                <a:gd name="T4" fmla="*/ 252 w 304"/>
                <a:gd name="T5" fmla="*/ 499 h 573"/>
                <a:gd name="T6" fmla="*/ 248 w 304"/>
                <a:gd name="T7" fmla="*/ 484 h 573"/>
                <a:gd name="T8" fmla="*/ 244 w 304"/>
                <a:gd name="T9" fmla="*/ 514 h 573"/>
                <a:gd name="T10" fmla="*/ 304 w 304"/>
                <a:gd name="T11" fmla="*/ 573 h 573"/>
                <a:gd name="T12" fmla="*/ 272 w 304"/>
                <a:gd name="T13" fmla="*/ 559 h 573"/>
                <a:gd name="T14" fmla="*/ 206 w 304"/>
                <a:gd name="T15" fmla="*/ 522 h 573"/>
                <a:gd name="T16" fmla="*/ 184 w 304"/>
                <a:gd name="T17" fmla="*/ 521 h 573"/>
                <a:gd name="T18" fmla="*/ 207 w 304"/>
                <a:gd name="T19" fmla="*/ 466 h 573"/>
                <a:gd name="T20" fmla="*/ 273 w 304"/>
                <a:gd name="T21" fmla="*/ 446 h 573"/>
                <a:gd name="T22" fmla="*/ 258 w 304"/>
                <a:gd name="T23" fmla="*/ 395 h 573"/>
                <a:gd name="T24" fmla="*/ 244 w 304"/>
                <a:gd name="T25" fmla="*/ 433 h 573"/>
                <a:gd name="T26" fmla="*/ 214 w 304"/>
                <a:gd name="T27" fmla="*/ 427 h 573"/>
                <a:gd name="T28" fmla="*/ 193 w 304"/>
                <a:gd name="T29" fmla="*/ 433 h 573"/>
                <a:gd name="T30" fmla="*/ 181 w 304"/>
                <a:gd name="T31" fmla="*/ 416 h 573"/>
                <a:gd name="T32" fmla="*/ 168 w 304"/>
                <a:gd name="T33" fmla="*/ 375 h 573"/>
                <a:gd name="T34" fmla="*/ 218 w 304"/>
                <a:gd name="T35" fmla="*/ 344 h 573"/>
                <a:gd name="T36" fmla="*/ 209 w 304"/>
                <a:gd name="T37" fmla="*/ 297 h 573"/>
                <a:gd name="T38" fmla="*/ 190 w 304"/>
                <a:gd name="T39" fmla="*/ 332 h 573"/>
                <a:gd name="T40" fmla="*/ 164 w 304"/>
                <a:gd name="T41" fmla="*/ 301 h 573"/>
                <a:gd name="T42" fmla="*/ 124 w 304"/>
                <a:gd name="T43" fmla="*/ 330 h 573"/>
                <a:gd name="T44" fmla="*/ 97 w 304"/>
                <a:gd name="T45" fmla="*/ 339 h 573"/>
                <a:gd name="T46" fmla="*/ 86 w 304"/>
                <a:gd name="T47" fmla="*/ 318 h 573"/>
                <a:gd name="T48" fmla="*/ 92 w 304"/>
                <a:gd name="T49" fmla="*/ 275 h 573"/>
                <a:gd name="T50" fmla="*/ 64 w 304"/>
                <a:gd name="T51" fmla="*/ 262 h 573"/>
                <a:gd name="T52" fmla="*/ 7 w 304"/>
                <a:gd name="T53" fmla="*/ 225 h 573"/>
                <a:gd name="T54" fmla="*/ 33 w 304"/>
                <a:gd name="T55" fmla="*/ 178 h 573"/>
                <a:gd name="T56" fmla="*/ 6 w 304"/>
                <a:gd name="T57" fmla="*/ 105 h 573"/>
                <a:gd name="T58" fmla="*/ 66 w 304"/>
                <a:gd name="T59" fmla="*/ 93 h 573"/>
                <a:gd name="T60" fmla="*/ 102 w 304"/>
                <a:gd name="T61" fmla="*/ 87 h 573"/>
                <a:gd name="T62" fmla="*/ 136 w 304"/>
                <a:gd name="T63" fmla="*/ 113 h 573"/>
                <a:gd name="T64" fmla="*/ 177 w 304"/>
                <a:gd name="T65" fmla="*/ 216 h 573"/>
                <a:gd name="T66" fmla="*/ 229 w 304"/>
                <a:gd name="T67" fmla="*/ 193 h 573"/>
                <a:gd name="T68" fmla="*/ 242 w 304"/>
                <a:gd name="T69" fmla="*/ 167 h 573"/>
                <a:gd name="T70" fmla="*/ 220 w 304"/>
                <a:gd name="T71" fmla="*/ 108 h 573"/>
                <a:gd name="T72" fmla="*/ 185 w 304"/>
                <a:gd name="T73" fmla="*/ 122 h 573"/>
                <a:gd name="T74" fmla="*/ 149 w 304"/>
                <a:gd name="T75" fmla="*/ 111 h 573"/>
                <a:gd name="T76" fmla="*/ 174 w 304"/>
                <a:gd name="T77" fmla="*/ 95 h 573"/>
                <a:gd name="T78" fmla="*/ 151 w 304"/>
                <a:gd name="T79" fmla="*/ 83 h 573"/>
                <a:gd name="T80" fmla="*/ 186 w 304"/>
                <a:gd name="T81" fmla="*/ 47 h 573"/>
                <a:gd name="T82" fmla="*/ 251 w 304"/>
                <a:gd name="T83" fmla="*/ 61 h 573"/>
                <a:gd name="T84" fmla="*/ 295 w 304"/>
                <a:gd name="T85" fmla="*/ 82 h 573"/>
                <a:gd name="T86" fmla="*/ 304 w 304"/>
                <a:gd name="T87"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4" h="573">
                  <a:moveTo>
                    <a:pt x="283" y="491"/>
                  </a:moveTo>
                  <a:lnTo>
                    <a:pt x="283" y="491"/>
                  </a:lnTo>
                  <a:cubicBezTo>
                    <a:pt x="278" y="504"/>
                    <a:pt x="269" y="533"/>
                    <a:pt x="284" y="540"/>
                  </a:cubicBezTo>
                  <a:cubicBezTo>
                    <a:pt x="283" y="530"/>
                    <a:pt x="285" y="505"/>
                    <a:pt x="290" y="489"/>
                  </a:cubicBezTo>
                  <a:cubicBezTo>
                    <a:pt x="292" y="480"/>
                    <a:pt x="301" y="445"/>
                    <a:pt x="298" y="439"/>
                  </a:cubicBezTo>
                  <a:cubicBezTo>
                    <a:pt x="297" y="452"/>
                    <a:pt x="291" y="474"/>
                    <a:pt x="283" y="491"/>
                  </a:cubicBezTo>
                  <a:close/>
                  <a:moveTo>
                    <a:pt x="248" y="484"/>
                  </a:moveTo>
                  <a:lnTo>
                    <a:pt x="248" y="484"/>
                  </a:lnTo>
                  <a:cubicBezTo>
                    <a:pt x="246" y="489"/>
                    <a:pt x="244" y="498"/>
                    <a:pt x="252" y="499"/>
                  </a:cubicBezTo>
                  <a:cubicBezTo>
                    <a:pt x="256" y="488"/>
                    <a:pt x="261" y="481"/>
                    <a:pt x="267" y="473"/>
                  </a:cubicBezTo>
                  <a:cubicBezTo>
                    <a:pt x="272" y="467"/>
                    <a:pt x="280" y="457"/>
                    <a:pt x="284" y="451"/>
                  </a:cubicBezTo>
                  <a:cubicBezTo>
                    <a:pt x="274" y="463"/>
                    <a:pt x="253" y="475"/>
                    <a:pt x="248" y="484"/>
                  </a:cubicBezTo>
                  <a:close/>
                  <a:moveTo>
                    <a:pt x="244" y="522"/>
                  </a:moveTo>
                  <a:lnTo>
                    <a:pt x="244" y="522"/>
                  </a:lnTo>
                  <a:cubicBezTo>
                    <a:pt x="244" y="519"/>
                    <a:pt x="244" y="518"/>
                    <a:pt x="244" y="514"/>
                  </a:cubicBezTo>
                  <a:cubicBezTo>
                    <a:pt x="241" y="514"/>
                    <a:pt x="236" y="513"/>
                    <a:pt x="233" y="509"/>
                  </a:cubicBezTo>
                  <a:cubicBezTo>
                    <a:pt x="229" y="517"/>
                    <a:pt x="235" y="522"/>
                    <a:pt x="244" y="522"/>
                  </a:cubicBezTo>
                  <a:close/>
                  <a:moveTo>
                    <a:pt x="304" y="573"/>
                  </a:moveTo>
                  <a:lnTo>
                    <a:pt x="304" y="573"/>
                  </a:lnTo>
                  <a:cubicBezTo>
                    <a:pt x="296" y="569"/>
                    <a:pt x="289" y="562"/>
                    <a:pt x="286" y="555"/>
                  </a:cubicBezTo>
                  <a:cubicBezTo>
                    <a:pt x="282" y="557"/>
                    <a:pt x="277" y="559"/>
                    <a:pt x="272" y="559"/>
                  </a:cubicBezTo>
                  <a:cubicBezTo>
                    <a:pt x="260" y="560"/>
                    <a:pt x="249" y="551"/>
                    <a:pt x="246" y="542"/>
                  </a:cubicBezTo>
                  <a:cubicBezTo>
                    <a:pt x="237" y="550"/>
                    <a:pt x="227" y="549"/>
                    <a:pt x="220" y="546"/>
                  </a:cubicBezTo>
                  <a:cubicBezTo>
                    <a:pt x="210" y="541"/>
                    <a:pt x="206" y="530"/>
                    <a:pt x="206" y="522"/>
                  </a:cubicBezTo>
                  <a:cubicBezTo>
                    <a:pt x="204" y="524"/>
                    <a:pt x="204" y="528"/>
                    <a:pt x="203" y="532"/>
                  </a:cubicBezTo>
                  <a:cubicBezTo>
                    <a:pt x="202" y="537"/>
                    <a:pt x="198" y="541"/>
                    <a:pt x="193" y="542"/>
                  </a:cubicBezTo>
                  <a:cubicBezTo>
                    <a:pt x="197" y="530"/>
                    <a:pt x="187" y="530"/>
                    <a:pt x="184" y="521"/>
                  </a:cubicBezTo>
                  <a:cubicBezTo>
                    <a:pt x="181" y="509"/>
                    <a:pt x="187" y="500"/>
                    <a:pt x="195" y="496"/>
                  </a:cubicBezTo>
                  <a:cubicBezTo>
                    <a:pt x="189" y="493"/>
                    <a:pt x="187" y="486"/>
                    <a:pt x="190" y="477"/>
                  </a:cubicBezTo>
                  <a:cubicBezTo>
                    <a:pt x="192" y="470"/>
                    <a:pt x="201" y="465"/>
                    <a:pt x="207" y="466"/>
                  </a:cubicBezTo>
                  <a:cubicBezTo>
                    <a:pt x="201" y="472"/>
                    <a:pt x="205" y="480"/>
                    <a:pt x="212" y="480"/>
                  </a:cubicBezTo>
                  <a:cubicBezTo>
                    <a:pt x="220" y="480"/>
                    <a:pt x="228" y="469"/>
                    <a:pt x="239" y="463"/>
                  </a:cubicBezTo>
                  <a:cubicBezTo>
                    <a:pt x="251" y="456"/>
                    <a:pt x="261" y="455"/>
                    <a:pt x="273" y="446"/>
                  </a:cubicBezTo>
                  <a:cubicBezTo>
                    <a:pt x="265" y="445"/>
                    <a:pt x="258" y="448"/>
                    <a:pt x="254" y="454"/>
                  </a:cubicBezTo>
                  <a:cubicBezTo>
                    <a:pt x="252" y="441"/>
                    <a:pt x="263" y="436"/>
                    <a:pt x="270" y="431"/>
                  </a:cubicBezTo>
                  <a:cubicBezTo>
                    <a:pt x="285" y="421"/>
                    <a:pt x="269" y="398"/>
                    <a:pt x="258" y="395"/>
                  </a:cubicBezTo>
                  <a:cubicBezTo>
                    <a:pt x="242" y="391"/>
                    <a:pt x="232" y="400"/>
                    <a:pt x="233" y="412"/>
                  </a:cubicBezTo>
                  <a:cubicBezTo>
                    <a:pt x="235" y="426"/>
                    <a:pt x="248" y="422"/>
                    <a:pt x="253" y="419"/>
                  </a:cubicBezTo>
                  <a:cubicBezTo>
                    <a:pt x="253" y="427"/>
                    <a:pt x="247" y="432"/>
                    <a:pt x="244" y="433"/>
                  </a:cubicBezTo>
                  <a:cubicBezTo>
                    <a:pt x="240" y="435"/>
                    <a:pt x="230" y="436"/>
                    <a:pt x="224" y="430"/>
                  </a:cubicBezTo>
                  <a:cubicBezTo>
                    <a:pt x="223" y="434"/>
                    <a:pt x="222" y="436"/>
                    <a:pt x="219" y="438"/>
                  </a:cubicBezTo>
                  <a:cubicBezTo>
                    <a:pt x="217" y="432"/>
                    <a:pt x="217" y="431"/>
                    <a:pt x="214" y="427"/>
                  </a:cubicBezTo>
                  <a:cubicBezTo>
                    <a:pt x="212" y="436"/>
                    <a:pt x="206" y="440"/>
                    <a:pt x="199" y="439"/>
                  </a:cubicBezTo>
                  <a:cubicBezTo>
                    <a:pt x="201" y="435"/>
                    <a:pt x="200" y="430"/>
                    <a:pt x="199" y="427"/>
                  </a:cubicBezTo>
                  <a:cubicBezTo>
                    <a:pt x="198" y="429"/>
                    <a:pt x="196" y="431"/>
                    <a:pt x="193" y="433"/>
                  </a:cubicBezTo>
                  <a:cubicBezTo>
                    <a:pt x="192" y="431"/>
                    <a:pt x="192" y="429"/>
                    <a:pt x="191" y="428"/>
                  </a:cubicBezTo>
                  <a:cubicBezTo>
                    <a:pt x="188" y="432"/>
                    <a:pt x="183" y="435"/>
                    <a:pt x="177" y="435"/>
                  </a:cubicBezTo>
                  <a:cubicBezTo>
                    <a:pt x="181" y="431"/>
                    <a:pt x="183" y="423"/>
                    <a:pt x="181" y="416"/>
                  </a:cubicBezTo>
                  <a:cubicBezTo>
                    <a:pt x="176" y="425"/>
                    <a:pt x="156" y="427"/>
                    <a:pt x="153" y="411"/>
                  </a:cubicBezTo>
                  <a:cubicBezTo>
                    <a:pt x="160" y="414"/>
                    <a:pt x="165" y="411"/>
                    <a:pt x="166" y="407"/>
                  </a:cubicBezTo>
                  <a:cubicBezTo>
                    <a:pt x="168" y="401"/>
                    <a:pt x="161" y="386"/>
                    <a:pt x="168" y="375"/>
                  </a:cubicBezTo>
                  <a:cubicBezTo>
                    <a:pt x="173" y="366"/>
                    <a:pt x="178" y="361"/>
                    <a:pt x="192" y="359"/>
                  </a:cubicBezTo>
                  <a:cubicBezTo>
                    <a:pt x="191" y="357"/>
                    <a:pt x="190" y="356"/>
                    <a:pt x="190" y="353"/>
                  </a:cubicBezTo>
                  <a:cubicBezTo>
                    <a:pt x="202" y="358"/>
                    <a:pt x="213" y="354"/>
                    <a:pt x="218" y="344"/>
                  </a:cubicBezTo>
                  <a:cubicBezTo>
                    <a:pt x="216" y="345"/>
                    <a:pt x="212" y="346"/>
                    <a:pt x="209" y="346"/>
                  </a:cubicBezTo>
                  <a:cubicBezTo>
                    <a:pt x="220" y="337"/>
                    <a:pt x="219" y="312"/>
                    <a:pt x="211" y="298"/>
                  </a:cubicBezTo>
                  <a:cubicBezTo>
                    <a:pt x="210" y="298"/>
                    <a:pt x="210" y="297"/>
                    <a:pt x="209" y="297"/>
                  </a:cubicBezTo>
                  <a:cubicBezTo>
                    <a:pt x="206" y="302"/>
                    <a:pt x="199" y="302"/>
                    <a:pt x="195" y="306"/>
                  </a:cubicBezTo>
                  <a:cubicBezTo>
                    <a:pt x="194" y="304"/>
                    <a:pt x="193" y="304"/>
                    <a:pt x="192" y="303"/>
                  </a:cubicBezTo>
                  <a:cubicBezTo>
                    <a:pt x="192" y="303"/>
                    <a:pt x="191" y="323"/>
                    <a:pt x="190" y="332"/>
                  </a:cubicBezTo>
                  <a:cubicBezTo>
                    <a:pt x="188" y="341"/>
                    <a:pt x="179" y="340"/>
                    <a:pt x="175" y="345"/>
                  </a:cubicBezTo>
                  <a:cubicBezTo>
                    <a:pt x="169" y="339"/>
                    <a:pt x="159" y="339"/>
                    <a:pt x="160" y="328"/>
                  </a:cubicBezTo>
                  <a:cubicBezTo>
                    <a:pt x="162" y="317"/>
                    <a:pt x="164" y="308"/>
                    <a:pt x="164" y="301"/>
                  </a:cubicBezTo>
                  <a:cubicBezTo>
                    <a:pt x="161" y="307"/>
                    <a:pt x="155" y="331"/>
                    <a:pt x="153" y="339"/>
                  </a:cubicBezTo>
                  <a:cubicBezTo>
                    <a:pt x="149" y="349"/>
                    <a:pt x="139" y="346"/>
                    <a:pt x="133" y="349"/>
                  </a:cubicBezTo>
                  <a:cubicBezTo>
                    <a:pt x="129" y="342"/>
                    <a:pt x="120" y="340"/>
                    <a:pt x="124" y="330"/>
                  </a:cubicBezTo>
                  <a:cubicBezTo>
                    <a:pt x="125" y="327"/>
                    <a:pt x="140" y="295"/>
                    <a:pt x="142" y="289"/>
                  </a:cubicBezTo>
                  <a:cubicBezTo>
                    <a:pt x="137" y="297"/>
                    <a:pt x="123" y="325"/>
                    <a:pt x="118" y="332"/>
                  </a:cubicBezTo>
                  <a:cubicBezTo>
                    <a:pt x="113" y="341"/>
                    <a:pt x="104" y="337"/>
                    <a:pt x="97" y="339"/>
                  </a:cubicBezTo>
                  <a:cubicBezTo>
                    <a:pt x="96" y="333"/>
                    <a:pt x="87" y="326"/>
                    <a:pt x="93" y="316"/>
                  </a:cubicBezTo>
                  <a:cubicBezTo>
                    <a:pt x="102" y="302"/>
                    <a:pt x="120" y="278"/>
                    <a:pt x="122" y="275"/>
                  </a:cubicBezTo>
                  <a:cubicBezTo>
                    <a:pt x="118" y="279"/>
                    <a:pt x="88" y="316"/>
                    <a:pt x="86" y="318"/>
                  </a:cubicBezTo>
                  <a:cubicBezTo>
                    <a:pt x="79" y="324"/>
                    <a:pt x="69" y="319"/>
                    <a:pt x="63" y="319"/>
                  </a:cubicBezTo>
                  <a:cubicBezTo>
                    <a:pt x="63" y="312"/>
                    <a:pt x="57" y="305"/>
                    <a:pt x="65" y="297"/>
                  </a:cubicBezTo>
                  <a:cubicBezTo>
                    <a:pt x="72" y="290"/>
                    <a:pt x="88" y="278"/>
                    <a:pt x="92" y="275"/>
                  </a:cubicBezTo>
                  <a:cubicBezTo>
                    <a:pt x="81" y="282"/>
                    <a:pt x="68" y="294"/>
                    <a:pt x="60" y="296"/>
                  </a:cubicBezTo>
                  <a:cubicBezTo>
                    <a:pt x="47" y="299"/>
                    <a:pt x="42" y="294"/>
                    <a:pt x="37" y="292"/>
                  </a:cubicBezTo>
                  <a:cubicBezTo>
                    <a:pt x="41" y="280"/>
                    <a:pt x="36" y="274"/>
                    <a:pt x="64" y="262"/>
                  </a:cubicBezTo>
                  <a:cubicBezTo>
                    <a:pt x="39" y="271"/>
                    <a:pt x="28" y="266"/>
                    <a:pt x="20" y="259"/>
                  </a:cubicBezTo>
                  <a:cubicBezTo>
                    <a:pt x="23" y="250"/>
                    <a:pt x="32" y="243"/>
                    <a:pt x="39" y="240"/>
                  </a:cubicBezTo>
                  <a:cubicBezTo>
                    <a:pt x="24" y="241"/>
                    <a:pt x="14" y="234"/>
                    <a:pt x="7" y="225"/>
                  </a:cubicBezTo>
                  <a:cubicBezTo>
                    <a:pt x="13" y="218"/>
                    <a:pt x="24" y="212"/>
                    <a:pt x="36" y="211"/>
                  </a:cubicBezTo>
                  <a:cubicBezTo>
                    <a:pt x="18" y="208"/>
                    <a:pt x="3" y="196"/>
                    <a:pt x="1" y="183"/>
                  </a:cubicBezTo>
                  <a:cubicBezTo>
                    <a:pt x="9" y="178"/>
                    <a:pt x="21" y="177"/>
                    <a:pt x="33" y="178"/>
                  </a:cubicBezTo>
                  <a:cubicBezTo>
                    <a:pt x="14" y="171"/>
                    <a:pt x="0" y="156"/>
                    <a:pt x="0" y="143"/>
                  </a:cubicBezTo>
                  <a:cubicBezTo>
                    <a:pt x="10" y="140"/>
                    <a:pt x="21" y="142"/>
                    <a:pt x="30" y="144"/>
                  </a:cubicBezTo>
                  <a:cubicBezTo>
                    <a:pt x="20" y="137"/>
                    <a:pt x="5" y="124"/>
                    <a:pt x="6" y="105"/>
                  </a:cubicBezTo>
                  <a:cubicBezTo>
                    <a:pt x="16" y="102"/>
                    <a:pt x="33" y="109"/>
                    <a:pt x="40" y="112"/>
                  </a:cubicBezTo>
                  <a:cubicBezTo>
                    <a:pt x="17" y="99"/>
                    <a:pt x="9" y="69"/>
                    <a:pt x="21" y="52"/>
                  </a:cubicBezTo>
                  <a:cubicBezTo>
                    <a:pt x="28" y="56"/>
                    <a:pt x="60" y="89"/>
                    <a:pt x="66" y="93"/>
                  </a:cubicBezTo>
                  <a:cubicBezTo>
                    <a:pt x="49" y="74"/>
                    <a:pt x="41" y="60"/>
                    <a:pt x="37" y="47"/>
                  </a:cubicBezTo>
                  <a:cubicBezTo>
                    <a:pt x="31" y="33"/>
                    <a:pt x="31" y="8"/>
                    <a:pt x="48" y="0"/>
                  </a:cubicBezTo>
                  <a:cubicBezTo>
                    <a:pt x="56" y="19"/>
                    <a:pt x="85" y="67"/>
                    <a:pt x="102" y="87"/>
                  </a:cubicBezTo>
                  <a:cubicBezTo>
                    <a:pt x="103" y="86"/>
                    <a:pt x="105" y="84"/>
                    <a:pt x="107" y="83"/>
                  </a:cubicBezTo>
                  <a:cubicBezTo>
                    <a:pt x="111" y="96"/>
                    <a:pt x="122" y="112"/>
                    <a:pt x="132" y="120"/>
                  </a:cubicBezTo>
                  <a:cubicBezTo>
                    <a:pt x="133" y="119"/>
                    <a:pt x="134" y="116"/>
                    <a:pt x="136" y="113"/>
                  </a:cubicBezTo>
                  <a:cubicBezTo>
                    <a:pt x="147" y="129"/>
                    <a:pt x="175" y="152"/>
                    <a:pt x="184" y="165"/>
                  </a:cubicBezTo>
                  <a:cubicBezTo>
                    <a:pt x="191" y="176"/>
                    <a:pt x="192" y="185"/>
                    <a:pt x="182" y="195"/>
                  </a:cubicBezTo>
                  <a:cubicBezTo>
                    <a:pt x="178" y="199"/>
                    <a:pt x="170" y="206"/>
                    <a:pt x="177" y="216"/>
                  </a:cubicBezTo>
                  <a:cubicBezTo>
                    <a:pt x="187" y="231"/>
                    <a:pt x="211" y="231"/>
                    <a:pt x="218" y="217"/>
                  </a:cubicBezTo>
                  <a:cubicBezTo>
                    <a:pt x="203" y="216"/>
                    <a:pt x="198" y="197"/>
                    <a:pt x="208" y="186"/>
                  </a:cubicBezTo>
                  <a:cubicBezTo>
                    <a:pt x="212" y="193"/>
                    <a:pt x="220" y="197"/>
                    <a:pt x="229" y="193"/>
                  </a:cubicBezTo>
                  <a:cubicBezTo>
                    <a:pt x="235" y="191"/>
                    <a:pt x="239" y="188"/>
                    <a:pt x="241" y="185"/>
                  </a:cubicBezTo>
                  <a:cubicBezTo>
                    <a:pt x="229" y="189"/>
                    <a:pt x="219" y="182"/>
                    <a:pt x="220" y="169"/>
                  </a:cubicBezTo>
                  <a:cubicBezTo>
                    <a:pt x="230" y="178"/>
                    <a:pt x="240" y="169"/>
                    <a:pt x="242" y="167"/>
                  </a:cubicBezTo>
                  <a:cubicBezTo>
                    <a:pt x="248" y="160"/>
                    <a:pt x="250" y="152"/>
                    <a:pt x="248" y="139"/>
                  </a:cubicBezTo>
                  <a:cubicBezTo>
                    <a:pt x="245" y="128"/>
                    <a:pt x="234" y="111"/>
                    <a:pt x="227" y="105"/>
                  </a:cubicBezTo>
                  <a:cubicBezTo>
                    <a:pt x="226" y="106"/>
                    <a:pt x="224" y="108"/>
                    <a:pt x="220" y="108"/>
                  </a:cubicBezTo>
                  <a:cubicBezTo>
                    <a:pt x="218" y="107"/>
                    <a:pt x="214" y="105"/>
                    <a:pt x="212" y="105"/>
                  </a:cubicBezTo>
                  <a:cubicBezTo>
                    <a:pt x="205" y="102"/>
                    <a:pt x="197" y="104"/>
                    <a:pt x="193" y="107"/>
                  </a:cubicBezTo>
                  <a:cubicBezTo>
                    <a:pt x="184" y="112"/>
                    <a:pt x="185" y="118"/>
                    <a:pt x="185" y="122"/>
                  </a:cubicBezTo>
                  <a:cubicBezTo>
                    <a:pt x="172" y="115"/>
                    <a:pt x="177" y="103"/>
                    <a:pt x="193" y="98"/>
                  </a:cubicBezTo>
                  <a:cubicBezTo>
                    <a:pt x="182" y="98"/>
                    <a:pt x="172" y="109"/>
                    <a:pt x="170" y="110"/>
                  </a:cubicBezTo>
                  <a:cubicBezTo>
                    <a:pt x="163" y="115"/>
                    <a:pt x="154" y="114"/>
                    <a:pt x="149" y="111"/>
                  </a:cubicBezTo>
                  <a:cubicBezTo>
                    <a:pt x="139" y="106"/>
                    <a:pt x="136" y="94"/>
                    <a:pt x="139" y="91"/>
                  </a:cubicBezTo>
                  <a:cubicBezTo>
                    <a:pt x="140" y="96"/>
                    <a:pt x="144" y="100"/>
                    <a:pt x="149" y="100"/>
                  </a:cubicBezTo>
                  <a:cubicBezTo>
                    <a:pt x="158" y="101"/>
                    <a:pt x="167" y="98"/>
                    <a:pt x="174" y="95"/>
                  </a:cubicBezTo>
                  <a:cubicBezTo>
                    <a:pt x="179" y="92"/>
                    <a:pt x="189" y="91"/>
                    <a:pt x="195" y="91"/>
                  </a:cubicBezTo>
                  <a:cubicBezTo>
                    <a:pt x="183" y="84"/>
                    <a:pt x="165" y="85"/>
                    <a:pt x="159" y="95"/>
                  </a:cubicBezTo>
                  <a:cubicBezTo>
                    <a:pt x="155" y="92"/>
                    <a:pt x="152" y="89"/>
                    <a:pt x="151" y="83"/>
                  </a:cubicBezTo>
                  <a:cubicBezTo>
                    <a:pt x="148" y="65"/>
                    <a:pt x="161" y="56"/>
                    <a:pt x="176" y="56"/>
                  </a:cubicBezTo>
                  <a:cubicBezTo>
                    <a:pt x="176" y="52"/>
                    <a:pt x="179" y="50"/>
                    <a:pt x="183" y="51"/>
                  </a:cubicBezTo>
                  <a:cubicBezTo>
                    <a:pt x="182" y="49"/>
                    <a:pt x="184" y="47"/>
                    <a:pt x="186" y="47"/>
                  </a:cubicBezTo>
                  <a:lnTo>
                    <a:pt x="243" y="47"/>
                  </a:lnTo>
                  <a:cubicBezTo>
                    <a:pt x="255" y="47"/>
                    <a:pt x="275" y="46"/>
                    <a:pt x="277" y="43"/>
                  </a:cubicBezTo>
                  <a:cubicBezTo>
                    <a:pt x="277" y="50"/>
                    <a:pt x="261" y="59"/>
                    <a:pt x="251" y="61"/>
                  </a:cubicBezTo>
                  <a:cubicBezTo>
                    <a:pt x="259" y="62"/>
                    <a:pt x="267" y="61"/>
                    <a:pt x="274" y="58"/>
                  </a:cubicBezTo>
                  <a:cubicBezTo>
                    <a:pt x="270" y="63"/>
                    <a:pt x="266" y="67"/>
                    <a:pt x="259" y="69"/>
                  </a:cubicBezTo>
                  <a:cubicBezTo>
                    <a:pt x="266" y="78"/>
                    <a:pt x="281" y="83"/>
                    <a:pt x="295" y="82"/>
                  </a:cubicBezTo>
                  <a:cubicBezTo>
                    <a:pt x="291" y="86"/>
                    <a:pt x="285" y="89"/>
                    <a:pt x="279" y="88"/>
                  </a:cubicBezTo>
                  <a:cubicBezTo>
                    <a:pt x="291" y="106"/>
                    <a:pt x="301" y="126"/>
                    <a:pt x="304" y="153"/>
                  </a:cubicBezTo>
                  <a:lnTo>
                    <a:pt x="304" y="573"/>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9" name="Freeform 984"/>
            <p:cNvSpPr>
              <a:spLocks/>
            </p:cNvSpPr>
            <p:nvPr userDrawn="1"/>
          </p:nvSpPr>
          <p:spPr bwMode="auto">
            <a:xfrm>
              <a:off x="324" y="447"/>
              <a:ext cx="7" cy="7"/>
            </a:xfrm>
            <a:custGeom>
              <a:avLst/>
              <a:gdLst>
                <a:gd name="T0" fmla="*/ 15 w 15"/>
                <a:gd name="T1" fmla="*/ 13 h 17"/>
                <a:gd name="T2" fmla="*/ 15 w 15"/>
                <a:gd name="T3" fmla="*/ 13 h 17"/>
                <a:gd name="T4" fmla="*/ 15 w 15"/>
                <a:gd name="T5" fmla="*/ 17 h 17"/>
                <a:gd name="T6" fmla="*/ 0 w 15"/>
                <a:gd name="T7" fmla="*/ 2 h 17"/>
                <a:gd name="T8" fmla="*/ 1 w 15"/>
                <a:gd name="T9" fmla="*/ 0 h 17"/>
                <a:gd name="T10" fmla="*/ 15 w 15"/>
                <a:gd name="T11" fmla="*/ 13 h 17"/>
              </a:gdLst>
              <a:ahLst/>
              <a:cxnLst>
                <a:cxn ang="0">
                  <a:pos x="T0" y="T1"/>
                </a:cxn>
                <a:cxn ang="0">
                  <a:pos x="T2" y="T3"/>
                </a:cxn>
                <a:cxn ang="0">
                  <a:pos x="T4" y="T5"/>
                </a:cxn>
                <a:cxn ang="0">
                  <a:pos x="T6" y="T7"/>
                </a:cxn>
                <a:cxn ang="0">
                  <a:pos x="T8" y="T9"/>
                </a:cxn>
                <a:cxn ang="0">
                  <a:pos x="T10" y="T11"/>
                </a:cxn>
              </a:cxnLst>
              <a:rect l="0" t="0" r="r" b="b"/>
              <a:pathLst>
                <a:path w="15" h="17">
                  <a:moveTo>
                    <a:pt x="15" y="13"/>
                  </a:moveTo>
                  <a:lnTo>
                    <a:pt x="15" y="13"/>
                  </a:lnTo>
                  <a:lnTo>
                    <a:pt x="15" y="17"/>
                  </a:lnTo>
                  <a:cubicBezTo>
                    <a:pt x="10" y="16"/>
                    <a:pt x="1" y="8"/>
                    <a:pt x="0" y="2"/>
                  </a:cubicBezTo>
                  <a:cubicBezTo>
                    <a:pt x="1" y="1"/>
                    <a:pt x="1" y="0"/>
                    <a:pt x="1" y="0"/>
                  </a:cubicBezTo>
                  <a:cubicBezTo>
                    <a:pt x="3" y="5"/>
                    <a:pt x="9" y="13"/>
                    <a:pt x="15" y="1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0" name="Freeform 985"/>
            <p:cNvSpPr>
              <a:spLocks/>
            </p:cNvSpPr>
            <p:nvPr userDrawn="1"/>
          </p:nvSpPr>
          <p:spPr bwMode="auto">
            <a:xfrm>
              <a:off x="323" y="398"/>
              <a:ext cx="8" cy="53"/>
            </a:xfrm>
            <a:custGeom>
              <a:avLst/>
              <a:gdLst>
                <a:gd name="T0" fmla="*/ 19 w 19"/>
                <a:gd name="T1" fmla="*/ 108 h 116"/>
                <a:gd name="T2" fmla="*/ 19 w 19"/>
                <a:gd name="T3" fmla="*/ 108 h 116"/>
                <a:gd name="T4" fmla="*/ 19 w 19"/>
                <a:gd name="T5" fmla="*/ 116 h 116"/>
                <a:gd name="T6" fmla="*/ 7 w 19"/>
                <a:gd name="T7" fmla="*/ 104 h 116"/>
                <a:gd name="T8" fmla="*/ 12 w 19"/>
                <a:gd name="T9" fmla="*/ 94 h 116"/>
                <a:gd name="T10" fmla="*/ 6 w 19"/>
                <a:gd name="T11" fmla="*/ 96 h 116"/>
                <a:gd name="T12" fmla="*/ 7 w 19"/>
                <a:gd name="T13" fmla="*/ 71 h 116"/>
                <a:gd name="T14" fmla="*/ 4 w 19"/>
                <a:gd name="T15" fmla="*/ 96 h 116"/>
                <a:gd name="T16" fmla="*/ 2 w 19"/>
                <a:gd name="T17" fmla="*/ 96 h 116"/>
                <a:gd name="T18" fmla="*/ 7 w 19"/>
                <a:gd name="T19" fmla="*/ 45 h 116"/>
                <a:gd name="T20" fmla="*/ 16 w 19"/>
                <a:gd name="T21" fmla="*/ 0 h 116"/>
                <a:gd name="T22" fmla="*/ 18 w 19"/>
                <a:gd name="T23" fmla="*/ 54 h 116"/>
                <a:gd name="T24" fmla="*/ 19 w 19"/>
                <a:gd name="T25" fmla="*/ 10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16">
                  <a:moveTo>
                    <a:pt x="19" y="108"/>
                  </a:moveTo>
                  <a:lnTo>
                    <a:pt x="19" y="108"/>
                  </a:lnTo>
                  <a:lnTo>
                    <a:pt x="19" y="116"/>
                  </a:lnTo>
                  <a:cubicBezTo>
                    <a:pt x="13" y="114"/>
                    <a:pt x="8" y="107"/>
                    <a:pt x="7" y="104"/>
                  </a:cubicBezTo>
                  <a:cubicBezTo>
                    <a:pt x="10" y="101"/>
                    <a:pt x="11" y="97"/>
                    <a:pt x="12" y="94"/>
                  </a:cubicBezTo>
                  <a:cubicBezTo>
                    <a:pt x="9" y="96"/>
                    <a:pt x="8" y="96"/>
                    <a:pt x="6" y="96"/>
                  </a:cubicBezTo>
                  <a:cubicBezTo>
                    <a:pt x="5" y="90"/>
                    <a:pt x="6" y="79"/>
                    <a:pt x="7" y="71"/>
                  </a:cubicBezTo>
                  <a:cubicBezTo>
                    <a:pt x="5" y="76"/>
                    <a:pt x="3" y="89"/>
                    <a:pt x="4" y="96"/>
                  </a:cubicBezTo>
                  <a:cubicBezTo>
                    <a:pt x="4" y="96"/>
                    <a:pt x="2" y="96"/>
                    <a:pt x="2" y="96"/>
                  </a:cubicBezTo>
                  <a:cubicBezTo>
                    <a:pt x="0" y="82"/>
                    <a:pt x="3" y="61"/>
                    <a:pt x="7" y="45"/>
                  </a:cubicBezTo>
                  <a:cubicBezTo>
                    <a:pt x="11" y="28"/>
                    <a:pt x="14" y="17"/>
                    <a:pt x="16" y="0"/>
                  </a:cubicBezTo>
                  <a:cubicBezTo>
                    <a:pt x="18" y="14"/>
                    <a:pt x="18" y="36"/>
                    <a:pt x="18" y="54"/>
                  </a:cubicBezTo>
                  <a:cubicBezTo>
                    <a:pt x="17" y="60"/>
                    <a:pt x="18" y="99"/>
                    <a:pt x="19" y="10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1" name="Freeform 986"/>
            <p:cNvSpPr>
              <a:spLocks/>
            </p:cNvSpPr>
            <p:nvPr userDrawn="1"/>
          </p:nvSpPr>
          <p:spPr bwMode="auto">
            <a:xfrm>
              <a:off x="306" y="393"/>
              <a:ext cx="22" cy="57"/>
            </a:xfrm>
            <a:custGeom>
              <a:avLst/>
              <a:gdLst>
                <a:gd name="T0" fmla="*/ 48 w 50"/>
                <a:gd name="T1" fmla="*/ 0 h 125"/>
                <a:gd name="T2" fmla="*/ 48 w 50"/>
                <a:gd name="T3" fmla="*/ 0 h 125"/>
                <a:gd name="T4" fmla="*/ 38 w 50"/>
                <a:gd name="T5" fmla="*/ 47 h 125"/>
                <a:gd name="T6" fmla="*/ 25 w 50"/>
                <a:gd name="T7" fmla="*/ 84 h 125"/>
                <a:gd name="T8" fmla="*/ 45 w 50"/>
                <a:gd name="T9" fmla="*/ 111 h 125"/>
                <a:gd name="T10" fmla="*/ 31 w 50"/>
                <a:gd name="T11" fmla="*/ 122 h 125"/>
                <a:gd name="T12" fmla="*/ 4 w 50"/>
                <a:gd name="T13" fmla="*/ 112 h 125"/>
                <a:gd name="T14" fmla="*/ 2 w 50"/>
                <a:gd name="T15" fmla="*/ 107 h 125"/>
                <a:gd name="T16" fmla="*/ 11 w 50"/>
                <a:gd name="T17" fmla="*/ 108 h 125"/>
                <a:gd name="T18" fmla="*/ 0 w 50"/>
                <a:gd name="T19" fmla="*/ 89 h 125"/>
                <a:gd name="T20" fmla="*/ 1 w 50"/>
                <a:gd name="T21" fmla="*/ 81 h 125"/>
                <a:gd name="T22" fmla="*/ 13 w 50"/>
                <a:gd name="T23" fmla="*/ 65 h 125"/>
                <a:gd name="T24" fmla="*/ 8 w 50"/>
                <a:gd name="T25" fmla="*/ 66 h 125"/>
                <a:gd name="T26" fmla="*/ 29 w 50"/>
                <a:gd name="T27" fmla="*/ 33 h 125"/>
                <a:gd name="T28" fmla="*/ 48 w 5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25">
                  <a:moveTo>
                    <a:pt x="48" y="0"/>
                  </a:moveTo>
                  <a:lnTo>
                    <a:pt x="48" y="0"/>
                  </a:lnTo>
                  <a:cubicBezTo>
                    <a:pt x="50" y="12"/>
                    <a:pt x="42" y="34"/>
                    <a:pt x="38" y="47"/>
                  </a:cubicBezTo>
                  <a:cubicBezTo>
                    <a:pt x="33" y="59"/>
                    <a:pt x="26" y="69"/>
                    <a:pt x="25" y="84"/>
                  </a:cubicBezTo>
                  <a:cubicBezTo>
                    <a:pt x="24" y="101"/>
                    <a:pt x="30" y="113"/>
                    <a:pt x="45" y="111"/>
                  </a:cubicBezTo>
                  <a:cubicBezTo>
                    <a:pt x="43" y="117"/>
                    <a:pt x="38" y="120"/>
                    <a:pt x="31" y="122"/>
                  </a:cubicBezTo>
                  <a:cubicBezTo>
                    <a:pt x="19" y="125"/>
                    <a:pt x="9" y="119"/>
                    <a:pt x="4" y="112"/>
                  </a:cubicBezTo>
                  <a:cubicBezTo>
                    <a:pt x="3" y="110"/>
                    <a:pt x="3" y="109"/>
                    <a:pt x="2" y="107"/>
                  </a:cubicBezTo>
                  <a:cubicBezTo>
                    <a:pt x="5" y="104"/>
                    <a:pt x="10" y="106"/>
                    <a:pt x="11" y="108"/>
                  </a:cubicBezTo>
                  <a:cubicBezTo>
                    <a:pt x="16" y="97"/>
                    <a:pt x="10" y="91"/>
                    <a:pt x="0" y="89"/>
                  </a:cubicBezTo>
                  <a:cubicBezTo>
                    <a:pt x="0" y="86"/>
                    <a:pt x="0" y="83"/>
                    <a:pt x="1" y="81"/>
                  </a:cubicBezTo>
                  <a:cubicBezTo>
                    <a:pt x="10" y="80"/>
                    <a:pt x="13" y="70"/>
                    <a:pt x="13" y="65"/>
                  </a:cubicBezTo>
                  <a:cubicBezTo>
                    <a:pt x="11" y="66"/>
                    <a:pt x="9" y="66"/>
                    <a:pt x="8" y="66"/>
                  </a:cubicBezTo>
                  <a:cubicBezTo>
                    <a:pt x="11" y="56"/>
                    <a:pt x="21" y="43"/>
                    <a:pt x="29" y="33"/>
                  </a:cubicBezTo>
                  <a:cubicBezTo>
                    <a:pt x="36" y="25"/>
                    <a:pt x="45" y="13"/>
                    <a:pt x="4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2" name="Freeform 987"/>
            <p:cNvSpPr>
              <a:spLocks/>
            </p:cNvSpPr>
            <p:nvPr userDrawn="1"/>
          </p:nvSpPr>
          <p:spPr bwMode="auto">
            <a:xfrm>
              <a:off x="278" y="388"/>
              <a:ext cx="49" cy="58"/>
            </a:xfrm>
            <a:custGeom>
              <a:avLst/>
              <a:gdLst>
                <a:gd name="T0" fmla="*/ 105 w 110"/>
                <a:gd name="T1" fmla="*/ 0 h 127"/>
                <a:gd name="T2" fmla="*/ 105 w 110"/>
                <a:gd name="T3" fmla="*/ 0 h 127"/>
                <a:gd name="T4" fmla="*/ 102 w 110"/>
                <a:gd name="T5" fmla="*/ 20 h 127"/>
                <a:gd name="T6" fmla="*/ 73 w 110"/>
                <a:gd name="T7" fmla="*/ 48 h 127"/>
                <a:gd name="T8" fmla="*/ 60 w 110"/>
                <a:gd name="T9" fmla="*/ 61 h 127"/>
                <a:gd name="T10" fmla="*/ 66 w 110"/>
                <a:gd name="T11" fmla="*/ 81 h 127"/>
                <a:gd name="T12" fmla="*/ 71 w 110"/>
                <a:gd name="T13" fmla="*/ 80 h 127"/>
                <a:gd name="T14" fmla="*/ 66 w 110"/>
                <a:gd name="T15" fmla="*/ 87 h 127"/>
                <a:gd name="T16" fmla="*/ 48 w 110"/>
                <a:gd name="T17" fmla="*/ 82 h 127"/>
                <a:gd name="T18" fmla="*/ 52 w 110"/>
                <a:gd name="T19" fmla="*/ 103 h 127"/>
                <a:gd name="T20" fmla="*/ 72 w 110"/>
                <a:gd name="T21" fmla="*/ 114 h 127"/>
                <a:gd name="T22" fmla="*/ 57 w 110"/>
                <a:gd name="T23" fmla="*/ 118 h 127"/>
                <a:gd name="T24" fmla="*/ 27 w 110"/>
                <a:gd name="T25" fmla="*/ 110 h 127"/>
                <a:gd name="T26" fmla="*/ 25 w 110"/>
                <a:gd name="T27" fmla="*/ 93 h 127"/>
                <a:gd name="T28" fmla="*/ 12 w 110"/>
                <a:gd name="T29" fmla="*/ 114 h 127"/>
                <a:gd name="T30" fmla="*/ 3 w 110"/>
                <a:gd name="T31" fmla="*/ 97 h 127"/>
                <a:gd name="T32" fmla="*/ 22 w 110"/>
                <a:gd name="T33" fmla="*/ 74 h 127"/>
                <a:gd name="T34" fmla="*/ 8 w 110"/>
                <a:gd name="T35" fmla="*/ 65 h 127"/>
                <a:gd name="T36" fmla="*/ 16 w 110"/>
                <a:gd name="T37" fmla="*/ 48 h 127"/>
                <a:gd name="T38" fmla="*/ 34 w 110"/>
                <a:gd name="T39" fmla="*/ 60 h 127"/>
                <a:gd name="T40" fmla="*/ 56 w 110"/>
                <a:gd name="T41" fmla="*/ 43 h 127"/>
                <a:gd name="T42" fmla="*/ 90 w 110"/>
                <a:gd name="T43" fmla="*/ 26 h 127"/>
                <a:gd name="T44" fmla="*/ 105 w 110"/>
                <a:gd name="T4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27">
                  <a:moveTo>
                    <a:pt x="105" y="0"/>
                  </a:moveTo>
                  <a:lnTo>
                    <a:pt x="105" y="0"/>
                  </a:lnTo>
                  <a:cubicBezTo>
                    <a:pt x="110" y="8"/>
                    <a:pt x="106" y="15"/>
                    <a:pt x="102" y="20"/>
                  </a:cubicBezTo>
                  <a:cubicBezTo>
                    <a:pt x="94" y="31"/>
                    <a:pt x="84" y="40"/>
                    <a:pt x="73" y="48"/>
                  </a:cubicBezTo>
                  <a:cubicBezTo>
                    <a:pt x="69" y="52"/>
                    <a:pt x="63" y="55"/>
                    <a:pt x="60" y="61"/>
                  </a:cubicBezTo>
                  <a:cubicBezTo>
                    <a:pt x="56" y="68"/>
                    <a:pt x="57" y="80"/>
                    <a:pt x="66" y="81"/>
                  </a:cubicBezTo>
                  <a:cubicBezTo>
                    <a:pt x="68" y="81"/>
                    <a:pt x="70" y="80"/>
                    <a:pt x="71" y="80"/>
                  </a:cubicBezTo>
                  <a:cubicBezTo>
                    <a:pt x="71" y="82"/>
                    <a:pt x="69" y="86"/>
                    <a:pt x="66" y="87"/>
                  </a:cubicBezTo>
                  <a:cubicBezTo>
                    <a:pt x="59" y="92"/>
                    <a:pt x="51" y="86"/>
                    <a:pt x="48" y="82"/>
                  </a:cubicBezTo>
                  <a:cubicBezTo>
                    <a:pt x="39" y="90"/>
                    <a:pt x="44" y="101"/>
                    <a:pt x="52" y="103"/>
                  </a:cubicBezTo>
                  <a:cubicBezTo>
                    <a:pt x="61" y="104"/>
                    <a:pt x="73" y="104"/>
                    <a:pt x="72" y="114"/>
                  </a:cubicBezTo>
                  <a:cubicBezTo>
                    <a:pt x="65" y="111"/>
                    <a:pt x="61" y="115"/>
                    <a:pt x="57" y="118"/>
                  </a:cubicBezTo>
                  <a:cubicBezTo>
                    <a:pt x="45" y="127"/>
                    <a:pt x="32" y="121"/>
                    <a:pt x="27" y="110"/>
                  </a:cubicBezTo>
                  <a:cubicBezTo>
                    <a:pt x="26" y="107"/>
                    <a:pt x="24" y="97"/>
                    <a:pt x="25" y="93"/>
                  </a:cubicBezTo>
                  <a:cubicBezTo>
                    <a:pt x="13" y="98"/>
                    <a:pt x="17" y="109"/>
                    <a:pt x="12" y="114"/>
                  </a:cubicBezTo>
                  <a:cubicBezTo>
                    <a:pt x="12" y="106"/>
                    <a:pt x="4" y="103"/>
                    <a:pt x="3" y="97"/>
                  </a:cubicBezTo>
                  <a:cubicBezTo>
                    <a:pt x="0" y="87"/>
                    <a:pt x="8" y="74"/>
                    <a:pt x="22" y="74"/>
                  </a:cubicBezTo>
                  <a:cubicBezTo>
                    <a:pt x="14" y="74"/>
                    <a:pt x="9" y="71"/>
                    <a:pt x="8" y="65"/>
                  </a:cubicBezTo>
                  <a:cubicBezTo>
                    <a:pt x="6" y="55"/>
                    <a:pt x="11" y="50"/>
                    <a:pt x="16" y="48"/>
                  </a:cubicBezTo>
                  <a:cubicBezTo>
                    <a:pt x="12" y="56"/>
                    <a:pt x="21" y="67"/>
                    <a:pt x="34" y="60"/>
                  </a:cubicBezTo>
                  <a:cubicBezTo>
                    <a:pt x="40" y="57"/>
                    <a:pt x="48" y="47"/>
                    <a:pt x="56" y="43"/>
                  </a:cubicBezTo>
                  <a:cubicBezTo>
                    <a:pt x="68" y="37"/>
                    <a:pt x="77" y="35"/>
                    <a:pt x="90" y="26"/>
                  </a:cubicBezTo>
                  <a:cubicBezTo>
                    <a:pt x="98" y="21"/>
                    <a:pt x="105" y="12"/>
                    <a:pt x="10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3" name="Freeform 988"/>
            <p:cNvSpPr>
              <a:spLocks/>
            </p:cNvSpPr>
            <p:nvPr userDrawn="1"/>
          </p:nvSpPr>
          <p:spPr bwMode="auto">
            <a:xfrm>
              <a:off x="311" y="383"/>
              <a:ext cx="13" cy="16"/>
            </a:xfrm>
            <a:custGeom>
              <a:avLst/>
              <a:gdLst>
                <a:gd name="T0" fmla="*/ 20 w 30"/>
                <a:gd name="T1" fmla="*/ 0 h 34"/>
                <a:gd name="T2" fmla="*/ 20 w 30"/>
                <a:gd name="T3" fmla="*/ 0 h 34"/>
                <a:gd name="T4" fmla="*/ 15 w 30"/>
                <a:gd name="T5" fmla="*/ 30 h 34"/>
                <a:gd name="T6" fmla="*/ 0 w 30"/>
                <a:gd name="T7" fmla="*/ 34 h 34"/>
                <a:gd name="T8" fmla="*/ 14 w 30"/>
                <a:gd name="T9" fmla="*/ 22 h 34"/>
                <a:gd name="T10" fmla="*/ 20 w 30"/>
                <a:gd name="T11" fmla="*/ 0 h 34"/>
              </a:gdLst>
              <a:ahLst/>
              <a:cxnLst>
                <a:cxn ang="0">
                  <a:pos x="T0" y="T1"/>
                </a:cxn>
                <a:cxn ang="0">
                  <a:pos x="T2" y="T3"/>
                </a:cxn>
                <a:cxn ang="0">
                  <a:pos x="T4" y="T5"/>
                </a:cxn>
                <a:cxn ang="0">
                  <a:pos x="T6" y="T7"/>
                </a:cxn>
                <a:cxn ang="0">
                  <a:pos x="T8" y="T9"/>
                </a:cxn>
                <a:cxn ang="0">
                  <a:pos x="T10" y="T11"/>
                </a:cxn>
              </a:cxnLst>
              <a:rect l="0" t="0" r="r" b="b"/>
              <a:pathLst>
                <a:path w="30" h="34">
                  <a:moveTo>
                    <a:pt x="20" y="0"/>
                  </a:moveTo>
                  <a:lnTo>
                    <a:pt x="20" y="0"/>
                  </a:lnTo>
                  <a:cubicBezTo>
                    <a:pt x="30" y="15"/>
                    <a:pt x="24" y="31"/>
                    <a:pt x="15" y="30"/>
                  </a:cubicBezTo>
                  <a:cubicBezTo>
                    <a:pt x="8" y="30"/>
                    <a:pt x="5" y="30"/>
                    <a:pt x="0" y="34"/>
                  </a:cubicBezTo>
                  <a:cubicBezTo>
                    <a:pt x="2" y="27"/>
                    <a:pt x="11" y="24"/>
                    <a:pt x="14" y="22"/>
                  </a:cubicBezTo>
                  <a:cubicBezTo>
                    <a:pt x="19" y="18"/>
                    <a:pt x="22" y="14"/>
                    <a:pt x="2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4" name="Freeform 989"/>
            <p:cNvSpPr>
              <a:spLocks/>
            </p:cNvSpPr>
            <p:nvPr userDrawn="1"/>
          </p:nvSpPr>
          <p:spPr bwMode="auto">
            <a:xfrm>
              <a:off x="281" y="377"/>
              <a:ext cx="4" cy="14"/>
            </a:xfrm>
            <a:custGeom>
              <a:avLst/>
              <a:gdLst>
                <a:gd name="T0" fmla="*/ 4 w 9"/>
                <a:gd name="T1" fmla="*/ 0 h 31"/>
                <a:gd name="T2" fmla="*/ 4 w 9"/>
                <a:gd name="T3" fmla="*/ 0 h 31"/>
                <a:gd name="T4" fmla="*/ 4 w 9"/>
                <a:gd name="T5" fmla="*/ 12 h 31"/>
                <a:gd name="T6" fmla="*/ 9 w 9"/>
                <a:gd name="T7" fmla="*/ 8 h 31"/>
                <a:gd name="T8" fmla="*/ 8 w 9"/>
                <a:gd name="T9" fmla="*/ 25 h 31"/>
                <a:gd name="T10" fmla="*/ 3 w 9"/>
                <a:gd name="T11" fmla="*/ 31 h 31"/>
                <a:gd name="T12" fmla="*/ 2 w 9"/>
                <a:gd name="T13" fmla="*/ 26 h 31"/>
                <a:gd name="T14" fmla="*/ 0 w 9"/>
                <a:gd name="T15" fmla="*/ 9 h 31"/>
                <a:gd name="T16" fmla="*/ 4 w 9"/>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1">
                  <a:moveTo>
                    <a:pt x="4" y="0"/>
                  </a:moveTo>
                  <a:lnTo>
                    <a:pt x="4" y="0"/>
                  </a:lnTo>
                  <a:cubicBezTo>
                    <a:pt x="3" y="5"/>
                    <a:pt x="3" y="8"/>
                    <a:pt x="4" y="12"/>
                  </a:cubicBezTo>
                  <a:cubicBezTo>
                    <a:pt x="6" y="11"/>
                    <a:pt x="8" y="9"/>
                    <a:pt x="9" y="8"/>
                  </a:cubicBezTo>
                  <a:cubicBezTo>
                    <a:pt x="8" y="12"/>
                    <a:pt x="8" y="20"/>
                    <a:pt x="8" y="25"/>
                  </a:cubicBezTo>
                  <a:cubicBezTo>
                    <a:pt x="7" y="26"/>
                    <a:pt x="5" y="29"/>
                    <a:pt x="3" y="31"/>
                  </a:cubicBezTo>
                  <a:cubicBezTo>
                    <a:pt x="3" y="31"/>
                    <a:pt x="2" y="28"/>
                    <a:pt x="2" y="26"/>
                  </a:cubicBezTo>
                  <a:cubicBezTo>
                    <a:pt x="4" y="20"/>
                    <a:pt x="3" y="14"/>
                    <a:pt x="0" y="9"/>
                  </a:cubicBezTo>
                  <a:cubicBezTo>
                    <a:pt x="0" y="8"/>
                    <a:pt x="3" y="2"/>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5" name="Freeform 990"/>
            <p:cNvSpPr>
              <a:spLocks/>
            </p:cNvSpPr>
            <p:nvPr userDrawn="1"/>
          </p:nvSpPr>
          <p:spPr bwMode="auto">
            <a:xfrm>
              <a:off x="285" y="377"/>
              <a:ext cx="7" cy="17"/>
            </a:xfrm>
            <a:custGeom>
              <a:avLst/>
              <a:gdLst>
                <a:gd name="T0" fmla="*/ 10 w 15"/>
                <a:gd name="T1" fmla="*/ 1 h 37"/>
                <a:gd name="T2" fmla="*/ 10 w 15"/>
                <a:gd name="T3" fmla="*/ 1 h 37"/>
                <a:gd name="T4" fmla="*/ 15 w 15"/>
                <a:gd name="T5" fmla="*/ 0 h 37"/>
                <a:gd name="T6" fmla="*/ 10 w 15"/>
                <a:gd name="T7" fmla="*/ 12 h 37"/>
                <a:gd name="T8" fmla="*/ 2 w 15"/>
                <a:gd name="T9" fmla="*/ 37 h 37"/>
                <a:gd name="T10" fmla="*/ 2 w 15"/>
                <a:gd name="T11" fmla="*/ 31 h 37"/>
                <a:gd name="T12" fmla="*/ 2 w 15"/>
                <a:gd name="T13" fmla="*/ 6 h 37"/>
                <a:gd name="T14" fmla="*/ 7 w 15"/>
                <a:gd name="T15" fmla="*/ 2 h 37"/>
                <a:gd name="T16" fmla="*/ 5 w 15"/>
                <a:gd name="T17" fmla="*/ 19 h 37"/>
                <a:gd name="T18" fmla="*/ 10 w 15"/>
                <a:gd name="T1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7">
                  <a:moveTo>
                    <a:pt x="10" y="1"/>
                  </a:moveTo>
                  <a:lnTo>
                    <a:pt x="10" y="1"/>
                  </a:lnTo>
                  <a:cubicBezTo>
                    <a:pt x="11" y="0"/>
                    <a:pt x="13" y="0"/>
                    <a:pt x="15" y="0"/>
                  </a:cubicBezTo>
                  <a:cubicBezTo>
                    <a:pt x="12" y="4"/>
                    <a:pt x="11" y="8"/>
                    <a:pt x="10" y="12"/>
                  </a:cubicBezTo>
                  <a:cubicBezTo>
                    <a:pt x="9" y="23"/>
                    <a:pt x="12" y="33"/>
                    <a:pt x="2" y="37"/>
                  </a:cubicBezTo>
                  <a:cubicBezTo>
                    <a:pt x="2" y="37"/>
                    <a:pt x="2" y="32"/>
                    <a:pt x="2" y="31"/>
                  </a:cubicBezTo>
                  <a:cubicBezTo>
                    <a:pt x="0" y="21"/>
                    <a:pt x="1" y="12"/>
                    <a:pt x="2" y="6"/>
                  </a:cubicBezTo>
                  <a:cubicBezTo>
                    <a:pt x="3" y="5"/>
                    <a:pt x="5" y="3"/>
                    <a:pt x="7" y="2"/>
                  </a:cubicBezTo>
                  <a:cubicBezTo>
                    <a:pt x="5" y="7"/>
                    <a:pt x="4" y="14"/>
                    <a:pt x="5" y="19"/>
                  </a:cubicBezTo>
                  <a:cubicBezTo>
                    <a:pt x="6" y="12"/>
                    <a:pt x="6" y="7"/>
                    <a:pt x="1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6" name="Freeform 991"/>
            <p:cNvSpPr>
              <a:spLocks/>
            </p:cNvSpPr>
            <p:nvPr userDrawn="1"/>
          </p:nvSpPr>
          <p:spPr bwMode="auto">
            <a:xfrm>
              <a:off x="290" y="374"/>
              <a:ext cx="7" cy="19"/>
            </a:xfrm>
            <a:custGeom>
              <a:avLst/>
              <a:gdLst>
                <a:gd name="T0" fmla="*/ 16 w 16"/>
                <a:gd name="T1" fmla="*/ 0 h 42"/>
                <a:gd name="T2" fmla="*/ 16 w 16"/>
                <a:gd name="T3" fmla="*/ 0 h 42"/>
                <a:gd name="T4" fmla="*/ 8 w 16"/>
                <a:gd name="T5" fmla="*/ 24 h 42"/>
                <a:gd name="T6" fmla="*/ 9 w 16"/>
                <a:gd name="T7" fmla="*/ 42 h 42"/>
                <a:gd name="T8" fmla="*/ 2 w 16"/>
                <a:gd name="T9" fmla="*/ 27 h 42"/>
                <a:gd name="T10" fmla="*/ 16 w 16"/>
                <a:gd name="T11" fmla="*/ 0 h 42"/>
              </a:gdLst>
              <a:ahLst/>
              <a:cxnLst>
                <a:cxn ang="0">
                  <a:pos x="T0" y="T1"/>
                </a:cxn>
                <a:cxn ang="0">
                  <a:pos x="T2" y="T3"/>
                </a:cxn>
                <a:cxn ang="0">
                  <a:pos x="T4" y="T5"/>
                </a:cxn>
                <a:cxn ang="0">
                  <a:pos x="T6" y="T7"/>
                </a:cxn>
                <a:cxn ang="0">
                  <a:pos x="T8" y="T9"/>
                </a:cxn>
                <a:cxn ang="0">
                  <a:pos x="T10" y="T11"/>
                </a:cxn>
              </a:cxnLst>
              <a:rect l="0" t="0" r="r" b="b"/>
              <a:pathLst>
                <a:path w="16" h="42">
                  <a:moveTo>
                    <a:pt x="16" y="0"/>
                  </a:moveTo>
                  <a:lnTo>
                    <a:pt x="16" y="0"/>
                  </a:lnTo>
                  <a:cubicBezTo>
                    <a:pt x="9" y="7"/>
                    <a:pt x="6" y="15"/>
                    <a:pt x="8" y="24"/>
                  </a:cubicBezTo>
                  <a:cubicBezTo>
                    <a:pt x="8" y="31"/>
                    <a:pt x="12" y="33"/>
                    <a:pt x="9" y="42"/>
                  </a:cubicBezTo>
                  <a:cubicBezTo>
                    <a:pt x="9" y="37"/>
                    <a:pt x="3" y="34"/>
                    <a:pt x="2" y="27"/>
                  </a:cubicBezTo>
                  <a:cubicBezTo>
                    <a:pt x="0" y="14"/>
                    <a:pt x="8" y="4"/>
                    <a:pt x="1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7" name="Freeform 992"/>
            <p:cNvSpPr>
              <a:spLocks/>
            </p:cNvSpPr>
            <p:nvPr userDrawn="1"/>
          </p:nvSpPr>
          <p:spPr bwMode="auto">
            <a:xfrm>
              <a:off x="316" y="372"/>
              <a:ext cx="9" cy="21"/>
            </a:xfrm>
            <a:custGeom>
              <a:avLst/>
              <a:gdLst>
                <a:gd name="T0" fmla="*/ 0 w 21"/>
                <a:gd name="T1" fmla="*/ 0 h 46"/>
                <a:gd name="T2" fmla="*/ 0 w 21"/>
                <a:gd name="T3" fmla="*/ 0 h 46"/>
                <a:gd name="T4" fmla="*/ 13 w 21"/>
                <a:gd name="T5" fmla="*/ 16 h 46"/>
                <a:gd name="T6" fmla="*/ 16 w 21"/>
                <a:gd name="T7" fmla="*/ 46 h 46"/>
                <a:gd name="T8" fmla="*/ 6 w 21"/>
                <a:gd name="T9" fmla="*/ 21 h 46"/>
                <a:gd name="T10" fmla="*/ 0 w 21"/>
                <a:gd name="T11" fmla="*/ 0 h 46"/>
              </a:gdLst>
              <a:ahLst/>
              <a:cxnLst>
                <a:cxn ang="0">
                  <a:pos x="T0" y="T1"/>
                </a:cxn>
                <a:cxn ang="0">
                  <a:pos x="T2" y="T3"/>
                </a:cxn>
                <a:cxn ang="0">
                  <a:pos x="T4" y="T5"/>
                </a:cxn>
                <a:cxn ang="0">
                  <a:pos x="T6" y="T7"/>
                </a:cxn>
                <a:cxn ang="0">
                  <a:pos x="T8" y="T9"/>
                </a:cxn>
                <a:cxn ang="0">
                  <a:pos x="T10" y="T11"/>
                </a:cxn>
              </a:cxnLst>
              <a:rect l="0" t="0" r="r" b="b"/>
              <a:pathLst>
                <a:path w="21" h="46">
                  <a:moveTo>
                    <a:pt x="0" y="0"/>
                  </a:moveTo>
                  <a:lnTo>
                    <a:pt x="0" y="0"/>
                  </a:lnTo>
                  <a:cubicBezTo>
                    <a:pt x="4" y="9"/>
                    <a:pt x="11" y="15"/>
                    <a:pt x="13" y="16"/>
                  </a:cubicBezTo>
                  <a:cubicBezTo>
                    <a:pt x="18" y="30"/>
                    <a:pt x="21" y="37"/>
                    <a:pt x="16" y="46"/>
                  </a:cubicBezTo>
                  <a:cubicBezTo>
                    <a:pt x="16" y="33"/>
                    <a:pt x="12" y="27"/>
                    <a:pt x="6" y="21"/>
                  </a:cubicBezTo>
                  <a:cubicBezTo>
                    <a:pt x="5" y="18"/>
                    <a:pt x="1" y="5"/>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8" name="Freeform 993"/>
            <p:cNvSpPr>
              <a:spLocks/>
            </p:cNvSpPr>
            <p:nvPr userDrawn="1"/>
          </p:nvSpPr>
          <p:spPr bwMode="auto">
            <a:xfrm>
              <a:off x="291" y="372"/>
              <a:ext cx="19" cy="21"/>
            </a:xfrm>
            <a:custGeom>
              <a:avLst/>
              <a:gdLst>
                <a:gd name="T0" fmla="*/ 26 w 43"/>
                <a:gd name="T1" fmla="*/ 0 h 47"/>
                <a:gd name="T2" fmla="*/ 26 w 43"/>
                <a:gd name="T3" fmla="*/ 0 h 47"/>
                <a:gd name="T4" fmla="*/ 43 w 43"/>
                <a:gd name="T5" fmla="*/ 4 h 47"/>
                <a:gd name="T6" fmla="*/ 16 w 43"/>
                <a:gd name="T7" fmla="*/ 21 h 47"/>
                <a:gd name="T8" fmla="*/ 31 w 43"/>
                <a:gd name="T9" fmla="*/ 38 h 47"/>
                <a:gd name="T10" fmla="*/ 21 w 43"/>
                <a:gd name="T11" fmla="*/ 40 h 47"/>
                <a:gd name="T12" fmla="*/ 35 w 43"/>
                <a:gd name="T13" fmla="*/ 37 h 47"/>
                <a:gd name="T14" fmla="*/ 11 w 43"/>
                <a:gd name="T15" fmla="*/ 38 h 47"/>
                <a:gd name="T16" fmla="*/ 26 w 43"/>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7">
                  <a:moveTo>
                    <a:pt x="26" y="0"/>
                  </a:moveTo>
                  <a:lnTo>
                    <a:pt x="26" y="0"/>
                  </a:lnTo>
                  <a:cubicBezTo>
                    <a:pt x="31" y="0"/>
                    <a:pt x="38" y="1"/>
                    <a:pt x="43" y="4"/>
                  </a:cubicBezTo>
                  <a:cubicBezTo>
                    <a:pt x="27" y="2"/>
                    <a:pt x="17" y="9"/>
                    <a:pt x="16" y="21"/>
                  </a:cubicBezTo>
                  <a:cubicBezTo>
                    <a:pt x="14" y="29"/>
                    <a:pt x="19" y="39"/>
                    <a:pt x="31" y="38"/>
                  </a:cubicBezTo>
                  <a:cubicBezTo>
                    <a:pt x="30" y="39"/>
                    <a:pt x="26" y="41"/>
                    <a:pt x="21" y="40"/>
                  </a:cubicBezTo>
                  <a:cubicBezTo>
                    <a:pt x="27" y="43"/>
                    <a:pt x="31" y="40"/>
                    <a:pt x="35" y="37"/>
                  </a:cubicBezTo>
                  <a:cubicBezTo>
                    <a:pt x="31" y="45"/>
                    <a:pt x="17" y="47"/>
                    <a:pt x="11" y="38"/>
                  </a:cubicBezTo>
                  <a:cubicBezTo>
                    <a:pt x="0" y="24"/>
                    <a:pt x="10" y="2"/>
                    <a:pt x="2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9" name="Freeform 994"/>
            <p:cNvSpPr>
              <a:spLocks/>
            </p:cNvSpPr>
            <p:nvPr userDrawn="1"/>
          </p:nvSpPr>
          <p:spPr bwMode="auto">
            <a:xfrm>
              <a:off x="321" y="370"/>
              <a:ext cx="10" cy="27"/>
            </a:xfrm>
            <a:custGeom>
              <a:avLst/>
              <a:gdLst>
                <a:gd name="T0" fmla="*/ 22 w 22"/>
                <a:gd name="T1" fmla="*/ 50 h 60"/>
                <a:gd name="T2" fmla="*/ 22 w 22"/>
                <a:gd name="T3" fmla="*/ 50 h 60"/>
                <a:gd name="T4" fmla="*/ 22 w 22"/>
                <a:gd name="T5" fmla="*/ 60 h 60"/>
                <a:gd name="T6" fmla="*/ 0 w 22"/>
                <a:gd name="T7" fmla="*/ 0 h 60"/>
                <a:gd name="T8" fmla="*/ 11 w 22"/>
                <a:gd name="T9" fmla="*/ 26 h 60"/>
                <a:gd name="T10" fmla="*/ 21 w 22"/>
                <a:gd name="T11" fmla="*/ 41 h 60"/>
                <a:gd name="T12" fmla="*/ 22 w 22"/>
                <a:gd name="T13" fmla="*/ 50 h 60"/>
              </a:gdLst>
              <a:ahLst/>
              <a:cxnLst>
                <a:cxn ang="0">
                  <a:pos x="T0" y="T1"/>
                </a:cxn>
                <a:cxn ang="0">
                  <a:pos x="T2" y="T3"/>
                </a:cxn>
                <a:cxn ang="0">
                  <a:pos x="T4" y="T5"/>
                </a:cxn>
                <a:cxn ang="0">
                  <a:pos x="T6" y="T7"/>
                </a:cxn>
                <a:cxn ang="0">
                  <a:pos x="T8" y="T9"/>
                </a:cxn>
                <a:cxn ang="0">
                  <a:pos x="T10" y="T11"/>
                </a:cxn>
                <a:cxn ang="0">
                  <a:pos x="T12" y="T13"/>
                </a:cxn>
              </a:cxnLst>
              <a:rect l="0" t="0" r="r" b="b"/>
              <a:pathLst>
                <a:path w="22" h="60">
                  <a:moveTo>
                    <a:pt x="22" y="50"/>
                  </a:moveTo>
                  <a:lnTo>
                    <a:pt x="22" y="50"/>
                  </a:lnTo>
                  <a:lnTo>
                    <a:pt x="22" y="60"/>
                  </a:lnTo>
                  <a:cubicBezTo>
                    <a:pt x="13" y="44"/>
                    <a:pt x="1" y="27"/>
                    <a:pt x="0" y="0"/>
                  </a:cubicBezTo>
                  <a:cubicBezTo>
                    <a:pt x="2" y="10"/>
                    <a:pt x="6" y="18"/>
                    <a:pt x="11" y="26"/>
                  </a:cubicBezTo>
                  <a:cubicBezTo>
                    <a:pt x="14" y="30"/>
                    <a:pt x="20" y="35"/>
                    <a:pt x="21" y="41"/>
                  </a:cubicBezTo>
                  <a:cubicBezTo>
                    <a:pt x="21" y="44"/>
                    <a:pt x="20" y="47"/>
                    <a:pt x="22" y="5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0" name="Freeform 995"/>
            <p:cNvSpPr>
              <a:spLocks/>
            </p:cNvSpPr>
            <p:nvPr userDrawn="1"/>
          </p:nvSpPr>
          <p:spPr bwMode="auto">
            <a:xfrm>
              <a:off x="283" y="369"/>
              <a:ext cx="11" cy="11"/>
            </a:xfrm>
            <a:custGeom>
              <a:avLst/>
              <a:gdLst>
                <a:gd name="T0" fmla="*/ 20 w 25"/>
                <a:gd name="T1" fmla="*/ 0 h 24"/>
                <a:gd name="T2" fmla="*/ 20 w 25"/>
                <a:gd name="T3" fmla="*/ 0 h 24"/>
                <a:gd name="T4" fmla="*/ 8 w 25"/>
                <a:gd name="T5" fmla="*/ 12 h 24"/>
                <a:gd name="T6" fmla="*/ 25 w 25"/>
                <a:gd name="T7" fmla="*/ 3 h 24"/>
                <a:gd name="T8" fmla="*/ 17 w 25"/>
                <a:gd name="T9" fmla="*/ 15 h 24"/>
                <a:gd name="T10" fmla="*/ 0 w 25"/>
                <a:gd name="T11" fmla="*/ 24 h 24"/>
                <a:gd name="T12" fmla="*/ 20 w 2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20" y="0"/>
                  </a:moveTo>
                  <a:lnTo>
                    <a:pt x="20" y="0"/>
                  </a:lnTo>
                  <a:cubicBezTo>
                    <a:pt x="19" y="2"/>
                    <a:pt x="12" y="8"/>
                    <a:pt x="8" y="12"/>
                  </a:cubicBezTo>
                  <a:cubicBezTo>
                    <a:pt x="13" y="10"/>
                    <a:pt x="19" y="5"/>
                    <a:pt x="25" y="3"/>
                  </a:cubicBezTo>
                  <a:cubicBezTo>
                    <a:pt x="24" y="4"/>
                    <a:pt x="18" y="14"/>
                    <a:pt x="17" y="15"/>
                  </a:cubicBezTo>
                  <a:cubicBezTo>
                    <a:pt x="10" y="17"/>
                    <a:pt x="5" y="20"/>
                    <a:pt x="0" y="24"/>
                  </a:cubicBezTo>
                  <a:cubicBezTo>
                    <a:pt x="0" y="7"/>
                    <a:pt x="8" y="2"/>
                    <a:pt x="2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1" name="Freeform 996"/>
            <p:cNvSpPr>
              <a:spLocks/>
            </p:cNvSpPr>
            <p:nvPr userDrawn="1"/>
          </p:nvSpPr>
          <p:spPr bwMode="auto">
            <a:xfrm>
              <a:off x="282" y="369"/>
              <a:ext cx="4" cy="3"/>
            </a:xfrm>
            <a:custGeom>
              <a:avLst/>
              <a:gdLst>
                <a:gd name="T0" fmla="*/ 4 w 9"/>
                <a:gd name="T1" fmla="*/ 1 h 6"/>
                <a:gd name="T2" fmla="*/ 4 w 9"/>
                <a:gd name="T3" fmla="*/ 1 h 6"/>
                <a:gd name="T4" fmla="*/ 9 w 9"/>
                <a:gd name="T5" fmla="*/ 0 h 6"/>
                <a:gd name="T6" fmla="*/ 0 w 9"/>
                <a:gd name="T7" fmla="*/ 6 h 6"/>
                <a:gd name="T8" fmla="*/ 4 w 9"/>
                <a:gd name="T9" fmla="*/ 1 h 6"/>
              </a:gdLst>
              <a:ahLst/>
              <a:cxnLst>
                <a:cxn ang="0">
                  <a:pos x="T0" y="T1"/>
                </a:cxn>
                <a:cxn ang="0">
                  <a:pos x="T2" y="T3"/>
                </a:cxn>
                <a:cxn ang="0">
                  <a:pos x="T4" y="T5"/>
                </a:cxn>
                <a:cxn ang="0">
                  <a:pos x="T6" y="T7"/>
                </a:cxn>
                <a:cxn ang="0">
                  <a:pos x="T8" y="T9"/>
                </a:cxn>
              </a:cxnLst>
              <a:rect l="0" t="0" r="r" b="b"/>
              <a:pathLst>
                <a:path w="9" h="6">
                  <a:moveTo>
                    <a:pt x="4" y="1"/>
                  </a:moveTo>
                  <a:lnTo>
                    <a:pt x="4" y="1"/>
                  </a:lnTo>
                  <a:lnTo>
                    <a:pt x="9" y="0"/>
                  </a:lnTo>
                  <a:lnTo>
                    <a:pt x="0" y="6"/>
                  </a:lnTo>
                  <a:lnTo>
                    <a:pt x="4"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2" name="Freeform 997"/>
            <p:cNvSpPr>
              <a:spLocks/>
            </p:cNvSpPr>
            <p:nvPr userDrawn="1"/>
          </p:nvSpPr>
          <p:spPr bwMode="auto">
            <a:xfrm>
              <a:off x="277" y="370"/>
              <a:ext cx="10" cy="12"/>
            </a:xfrm>
            <a:custGeom>
              <a:avLst/>
              <a:gdLst>
                <a:gd name="T0" fmla="*/ 4 w 24"/>
                <a:gd name="T1" fmla="*/ 3 h 27"/>
                <a:gd name="T2" fmla="*/ 4 w 24"/>
                <a:gd name="T3" fmla="*/ 3 h 27"/>
                <a:gd name="T4" fmla="*/ 13 w 24"/>
                <a:gd name="T5" fmla="*/ 0 h 27"/>
                <a:gd name="T6" fmla="*/ 8 w 24"/>
                <a:gd name="T7" fmla="*/ 10 h 27"/>
                <a:gd name="T8" fmla="*/ 19 w 24"/>
                <a:gd name="T9" fmla="*/ 0 h 27"/>
                <a:gd name="T10" fmla="*/ 24 w 24"/>
                <a:gd name="T11" fmla="*/ 1 h 27"/>
                <a:gd name="T12" fmla="*/ 7 w 24"/>
                <a:gd name="T13" fmla="*/ 27 h 27"/>
                <a:gd name="T14" fmla="*/ 4 w 24"/>
                <a:gd name="T15" fmla="*/ 3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7">
                  <a:moveTo>
                    <a:pt x="4" y="3"/>
                  </a:moveTo>
                  <a:lnTo>
                    <a:pt x="4" y="3"/>
                  </a:lnTo>
                  <a:cubicBezTo>
                    <a:pt x="7" y="2"/>
                    <a:pt x="14" y="0"/>
                    <a:pt x="13" y="0"/>
                  </a:cubicBezTo>
                  <a:cubicBezTo>
                    <a:pt x="12" y="1"/>
                    <a:pt x="9" y="5"/>
                    <a:pt x="8" y="10"/>
                  </a:cubicBezTo>
                  <a:cubicBezTo>
                    <a:pt x="10" y="6"/>
                    <a:pt x="16" y="2"/>
                    <a:pt x="19" y="0"/>
                  </a:cubicBezTo>
                  <a:cubicBezTo>
                    <a:pt x="20" y="1"/>
                    <a:pt x="23" y="0"/>
                    <a:pt x="24" y="1"/>
                  </a:cubicBezTo>
                  <a:cubicBezTo>
                    <a:pt x="14" y="9"/>
                    <a:pt x="10" y="18"/>
                    <a:pt x="7" y="27"/>
                  </a:cubicBezTo>
                  <a:cubicBezTo>
                    <a:pt x="0" y="19"/>
                    <a:pt x="1" y="11"/>
                    <a:pt x="4"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3" name="Freeform 998"/>
            <p:cNvSpPr>
              <a:spLocks/>
            </p:cNvSpPr>
            <p:nvPr userDrawn="1"/>
          </p:nvSpPr>
          <p:spPr bwMode="auto">
            <a:xfrm>
              <a:off x="272" y="368"/>
              <a:ext cx="10" cy="24"/>
            </a:xfrm>
            <a:custGeom>
              <a:avLst/>
              <a:gdLst>
                <a:gd name="T0" fmla="*/ 12 w 22"/>
                <a:gd name="T1" fmla="*/ 0 h 53"/>
                <a:gd name="T2" fmla="*/ 12 w 22"/>
                <a:gd name="T3" fmla="*/ 0 h 53"/>
                <a:gd name="T4" fmla="*/ 12 w 22"/>
                <a:gd name="T5" fmla="*/ 7 h 53"/>
                <a:gd name="T6" fmla="*/ 18 w 22"/>
                <a:gd name="T7" fmla="*/ 34 h 53"/>
                <a:gd name="T8" fmla="*/ 19 w 22"/>
                <a:gd name="T9" fmla="*/ 30 h 53"/>
                <a:gd name="T10" fmla="*/ 21 w 22"/>
                <a:gd name="T11" fmla="*/ 41 h 53"/>
                <a:gd name="T12" fmla="*/ 11 w 22"/>
                <a:gd name="T13" fmla="*/ 53 h 53"/>
                <a:gd name="T14" fmla="*/ 10 w 22"/>
                <a:gd name="T15" fmla="*/ 32 h 53"/>
                <a:gd name="T16" fmla="*/ 12 w 22"/>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3">
                  <a:moveTo>
                    <a:pt x="12" y="0"/>
                  </a:moveTo>
                  <a:lnTo>
                    <a:pt x="12" y="0"/>
                  </a:lnTo>
                  <a:cubicBezTo>
                    <a:pt x="12" y="0"/>
                    <a:pt x="11" y="4"/>
                    <a:pt x="12" y="7"/>
                  </a:cubicBezTo>
                  <a:cubicBezTo>
                    <a:pt x="9" y="15"/>
                    <a:pt x="8" y="26"/>
                    <a:pt x="18" y="34"/>
                  </a:cubicBezTo>
                  <a:cubicBezTo>
                    <a:pt x="18" y="32"/>
                    <a:pt x="18" y="31"/>
                    <a:pt x="19" y="30"/>
                  </a:cubicBezTo>
                  <a:cubicBezTo>
                    <a:pt x="21" y="32"/>
                    <a:pt x="22" y="38"/>
                    <a:pt x="21" y="41"/>
                  </a:cubicBezTo>
                  <a:cubicBezTo>
                    <a:pt x="20" y="47"/>
                    <a:pt x="16" y="51"/>
                    <a:pt x="11" y="53"/>
                  </a:cubicBezTo>
                  <a:cubicBezTo>
                    <a:pt x="15" y="45"/>
                    <a:pt x="10" y="33"/>
                    <a:pt x="10" y="32"/>
                  </a:cubicBezTo>
                  <a:cubicBezTo>
                    <a:pt x="5" y="21"/>
                    <a:pt x="0" y="9"/>
                    <a:pt x="1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4" name="Freeform 999"/>
            <p:cNvSpPr>
              <a:spLocks/>
            </p:cNvSpPr>
            <p:nvPr userDrawn="1"/>
          </p:nvSpPr>
          <p:spPr bwMode="auto">
            <a:xfrm>
              <a:off x="322" y="368"/>
              <a:ext cx="9" cy="19"/>
            </a:xfrm>
            <a:custGeom>
              <a:avLst/>
              <a:gdLst>
                <a:gd name="T0" fmla="*/ 20 w 20"/>
                <a:gd name="T1" fmla="*/ 32 h 42"/>
                <a:gd name="T2" fmla="*/ 20 w 20"/>
                <a:gd name="T3" fmla="*/ 32 h 42"/>
                <a:gd name="T4" fmla="*/ 20 w 20"/>
                <a:gd name="T5" fmla="*/ 42 h 42"/>
                <a:gd name="T6" fmla="*/ 0 w 20"/>
                <a:gd name="T7" fmla="*/ 0 h 42"/>
                <a:gd name="T8" fmla="*/ 20 w 20"/>
                <a:gd name="T9" fmla="*/ 32 h 42"/>
              </a:gdLst>
              <a:ahLst/>
              <a:cxnLst>
                <a:cxn ang="0">
                  <a:pos x="T0" y="T1"/>
                </a:cxn>
                <a:cxn ang="0">
                  <a:pos x="T2" y="T3"/>
                </a:cxn>
                <a:cxn ang="0">
                  <a:pos x="T4" y="T5"/>
                </a:cxn>
                <a:cxn ang="0">
                  <a:pos x="T6" y="T7"/>
                </a:cxn>
                <a:cxn ang="0">
                  <a:pos x="T8" y="T9"/>
                </a:cxn>
              </a:cxnLst>
              <a:rect l="0" t="0" r="r" b="b"/>
              <a:pathLst>
                <a:path w="20" h="42">
                  <a:moveTo>
                    <a:pt x="20" y="32"/>
                  </a:moveTo>
                  <a:lnTo>
                    <a:pt x="20" y="32"/>
                  </a:lnTo>
                  <a:lnTo>
                    <a:pt x="20" y="42"/>
                  </a:lnTo>
                  <a:cubicBezTo>
                    <a:pt x="11" y="31"/>
                    <a:pt x="2" y="17"/>
                    <a:pt x="0" y="0"/>
                  </a:cubicBezTo>
                  <a:cubicBezTo>
                    <a:pt x="13" y="3"/>
                    <a:pt x="18" y="14"/>
                    <a:pt x="20" y="3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5" name="Freeform 1000"/>
            <p:cNvSpPr>
              <a:spLocks/>
            </p:cNvSpPr>
            <p:nvPr userDrawn="1"/>
          </p:nvSpPr>
          <p:spPr bwMode="auto">
            <a:xfrm>
              <a:off x="290" y="368"/>
              <a:ext cx="8" cy="5"/>
            </a:xfrm>
            <a:custGeom>
              <a:avLst/>
              <a:gdLst>
                <a:gd name="T0" fmla="*/ 8 w 17"/>
                <a:gd name="T1" fmla="*/ 4 h 11"/>
                <a:gd name="T2" fmla="*/ 8 w 17"/>
                <a:gd name="T3" fmla="*/ 4 h 11"/>
                <a:gd name="T4" fmla="*/ 17 w 17"/>
                <a:gd name="T5" fmla="*/ 0 h 11"/>
                <a:gd name="T6" fmla="*/ 12 w 17"/>
                <a:gd name="T7" fmla="*/ 5 h 11"/>
                <a:gd name="T8" fmla="*/ 0 w 17"/>
                <a:gd name="T9" fmla="*/ 11 h 11"/>
                <a:gd name="T10" fmla="*/ 8 w 17"/>
                <a:gd name="T11" fmla="*/ 4 h 11"/>
              </a:gdLst>
              <a:ahLst/>
              <a:cxnLst>
                <a:cxn ang="0">
                  <a:pos x="T0" y="T1"/>
                </a:cxn>
                <a:cxn ang="0">
                  <a:pos x="T2" y="T3"/>
                </a:cxn>
                <a:cxn ang="0">
                  <a:pos x="T4" y="T5"/>
                </a:cxn>
                <a:cxn ang="0">
                  <a:pos x="T6" y="T7"/>
                </a:cxn>
                <a:cxn ang="0">
                  <a:pos x="T8" y="T9"/>
                </a:cxn>
                <a:cxn ang="0">
                  <a:pos x="T10" y="T11"/>
                </a:cxn>
              </a:cxnLst>
              <a:rect l="0" t="0" r="r" b="b"/>
              <a:pathLst>
                <a:path w="17" h="11">
                  <a:moveTo>
                    <a:pt x="8" y="4"/>
                  </a:moveTo>
                  <a:lnTo>
                    <a:pt x="8" y="4"/>
                  </a:lnTo>
                  <a:cubicBezTo>
                    <a:pt x="10" y="3"/>
                    <a:pt x="13" y="2"/>
                    <a:pt x="17" y="0"/>
                  </a:cubicBezTo>
                  <a:cubicBezTo>
                    <a:pt x="15" y="2"/>
                    <a:pt x="13" y="4"/>
                    <a:pt x="12" y="5"/>
                  </a:cubicBezTo>
                  <a:cubicBezTo>
                    <a:pt x="8" y="6"/>
                    <a:pt x="3" y="9"/>
                    <a:pt x="0" y="11"/>
                  </a:cubicBezTo>
                  <a:cubicBezTo>
                    <a:pt x="0" y="10"/>
                    <a:pt x="6" y="5"/>
                    <a:pt x="8"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6" name="Freeform 1001"/>
            <p:cNvSpPr>
              <a:spLocks/>
            </p:cNvSpPr>
            <p:nvPr userDrawn="1"/>
          </p:nvSpPr>
          <p:spPr bwMode="auto">
            <a:xfrm>
              <a:off x="317" y="368"/>
              <a:ext cx="1" cy="2"/>
            </a:xfrm>
            <a:custGeom>
              <a:avLst/>
              <a:gdLst>
                <a:gd name="T0" fmla="*/ 0 w 2"/>
                <a:gd name="T1" fmla="*/ 0 h 5"/>
                <a:gd name="T2" fmla="*/ 0 w 2"/>
                <a:gd name="T3" fmla="*/ 0 h 5"/>
                <a:gd name="T4" fmla="*/ 1 w 2"/>
                <a:gd name="T5" fmla="*/ 0 h 5"/>
                <a:gd name="T6" fmla="*/ 2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1" y="0"/>
                  </a:lnTo>
                  <a:lnTo>
                    <a:pt x="2" y="5"/>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7" name="Freeform 1002"/>
            <p:cNvSpPr>
              <a:spLocks/>
            </p:cNvSpPr>
            <p:nvPr userDrawn="1"/>
          </p:nvSpPr>
          <p:spPr bwMode="auto">
            <a:xfrm>
              <a:off x="315" y="367"/>
              <a:ext cx="7" cy="11"/>
            </a:xfrm>
            <a:custGeom>
              <a:avLst/>
              <a:gdLst>
                <a:gd name="T0" fmla="*/ 0 w 16"/>
                <a:gd name="T1" fmla="*/ 1 h 23"/>
                <a:gd name="T2" fmla="*/ 0 w 16"/>
                <a:gd name="T3" fmla="*/ 1 h 23"/>
                <a:gd name="T4" fmla="*/ 4 w 16"/>
                <a:gd name="T5" fmla="*/ 1 h 23"/>
                <a:gd name="T6" fmla="*/ 10 w 16"/>
                <a:gd name="T7" fmla="*/ 12 h 23"/>
                <a:gd name="T8" fmla="*/ 9 w 16"/>
                <a:gd name="T9" fmla="*/ 1 h 23"/>
                <a:gd name="T10" fmla="*/ 14 w 16"/>
                <a:gd name="T11" fmla="*/ 1 h 23"/>
                <a:gd name="T12" fmla="*/ 16 w 16"/>
                <a:gd name="T13" fmla="*/ 23 h 23"/>
                <a:gd name="T14" fmla="*/ 8 w 16"/>
                <a:gd name="T15" fmla="*/ 15 h 23"/>
                <a:gd name="T16" fmla="*/ 0 w 16"/>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3">
                  <a:moveTo>
                    <a:pt x="0" y="1"/>
                  </a:moveTo>
                  <a:lnTo>
                    <a:pt x="0" y="1"/>
                  </a:lnTo>
                  <a:lnTo>
                    <a:pt x="4" y="1"/>
                  </a:lnTo>
                  <a:cubicBezTo>
                    <a:pt x="5" y="3"/>
                    <a:pt x="6" y="6"/>
                    <a:pt x="10" y="12"/>
                  </a:cubicBezTo>
                  <a:cubicBezTo>
                    <a:pt x="10" y="6"/>
                    <a:pt x="9" y="1"/>
                    <a:pt x="9" y="1"/>
                  </a:cubicBezTo>
                  <a:cubicBezTo>
                    <a:pt x="9" y="1"/>
                    <a:pt x="13" y="0"/>
                    <a:pt x="14" y="1"/>
                  </a:cubicBezTo>
                  <a:cubicBezTo>
                    <a:pt x="13" y="10"/>
                    <a:pt x="15" y="16"/>
                    <a:pt x="16" y="23"/>
                  </a:cubicBezTo>
                  <a:cubicBezTo>
                    <a:pt x="13" y="22"/>
                    <a:pt x="8" y="16"/>
                    <a:pt x="8" y="15"/>
                  </a:cubicBezTo>
                  <a:cubicBezTo>
                    <a:pt x="5" y="11"/>
                    <a:pt x="2" y="5"/>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8" name="Freeform 1003"/>
            <p:cNvSpPr>
              <a:spLocks/>
            </p:cNvSpPr>
            <p:nvPr userDrawn="1"/>
          </p:nvSpPr>
          <p:spPr bwMode="auto">
            <a:xfrm>
              <a:off x="308" y="367"/>
              <a:ext cx="9" cy="12"/>
            </a:xfrm>
            <a:custGeom>
              <a:avLst/>
              <a:gdLst>
                <a:gd name="T0" fmla="*/ 0 w 21"/>
                <a:gd name="T1" fmla="*/ 0 h 27"/>
                <a:gd name="T2" fmla="*/ 0 w 21"/>
                <a:gd name="T3" fmla="*/ 0 h 27"/>
                <a:gd name="T4" fmla="*/ 4 w 21"/>
                <a:gd name="T5" fmla="*/ 1 h 27"/>
                <a:gd name="T6" fmla="*/ 12 w 21"/>
                <a:gd name="T7" fmla="*/ 12 h 27"/>
                <a:gd name="T8" fmla="*/ 8 w 21"/>
                <a:gd name="T9" fmla="*/ 1 h 27"/>
                <a:gd name="T10" fmla="*/ 12 w 21"/>
                <a:gd name="T11" fmla="*/ 1 h 27"/>
                <a:gd name="T12" fmla="*/ 21 w 21"/>
                <a:gd name="T13" fmla="*/ 27 h 27"/>
                <a:gd name="T14" fmla="*/ 0 w 2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
                  <a:moveTo>
                    <a:pt x="0" y="0"/>
                  </a:moveTo>
                  <a:lnTo>
                    <a:pt x="0" y="0"/>
                  </a:lnTo>
                  <a:cubicBezTo>
                    <a:pt x="1" y="1"/>
                    <a:pt x="4" y="1"/>
                    <a:pt x="4" y="1"/>
                  </a:cubicBezTo>
                  <a:cubicBezTo>
                    <a:pt x="5" y="2"/>
                    <a:pt x="11" y="11"/>
                    <a:pt x="12" y="12"/>
                  </a:cubicBezTo>
                  <a:cubicBezTo>
                    <a:pt x="11" y="7"/>
                    <a:pt x="9" y="3"/>
                    <a:pt x="8" y="1"/>
                  </a:cubicBezTo>
                  <a:lnTo>
                    <a:pt x="12" y="1"/>
                  </a:lnTo>
                  <a:cubicBezTo>
                    <a:pt x="13" y="2"/>
                    <a:pt x="21" y="27"/>
                    <a:pt x="21" y="27"/>
                  </a:cubicBezTo>
                  <a:cubicBezTo>
                    <a:pt x="18" y="24"/>
                    <a:pt x="2" y="7"/>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9" name="Freeform 1004"/>
            <p:cNvSpPr>
              <a:spLocks/>
            </p:cNvSpPr>
            <p:nvPr userDrawn="1"/>
          </p:nvSpPr>
          <p:spPr bwMode="auto">
            <a:xfrm>
              <a:off x="303" y="367"/>
              <a:ext cx="4" cy="1"/>
            </a:xfrm>
            <a:custGeom>
              <a:avLst/>
              <a:gdLst>
                <a:gd name="T0" fmla="*/ 7 w 10"/>
                <a:gd name="T1" fmla="*/ 0 h 3"/>
                <a:gd name="T2" fmla="*/ 7 w 10"/>
                <a:gd name="T3" fmla="*/ 0 h 3"/>
                <a:gd name="T4" fmla="*/ 9 w 10"/>
                <a:gd name="T5" fmla="*/ 0 h 3"/>
                <a:gd name="T6" fmla="*/ 10 w 10"/>
                <a:gd name="T7" fmla="*/ 1 h 3"/>
                <a:gd name="T8" fmla="*/ 0 w 10"/>
                <a:gd name="T9" fmla="*/ 3 h 3"/>
                <a:gd name="T10" fmla="*/ 7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7" y="0"/>
                  </a:moveTo>
                  <a:lnTo>
                    <a:pt x="7" y="0"/>
                  </a:lnTo>
                  <a:lnTo>
                    <a:pt x="9" y="0"/>
                  </a:lnTo>
                  <a:lnTo>
                    <a:pt x="10" y="1"/>
                  </a:lnTo>
                  <a:lnTo>
                    <a:pt x="0" y="3"/>
                  </a:lnTo>
                  <a:lnTo>
                    <a:pt x="7"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0" name="Freeform 1005"/>
            <p:cNvSpPr>
              <a:spLocks/>
            </p:cNvSpPr>
            <p:nvPr userDrawn="1"/>
          </p:nvSpPr>
          <p:spPr bwMode="auto">
            <a:xfrm>
              <a:off x="292" y="365"/>
              <a:ext cx="18" cy="11"/>
            </a:xfrm>
            <a:custGeom>
              <a:avLst/>
              <a:gdLst>
                <a:gd name="T0" fmla="*/ 22 w 41"/>
                <a:gd name="T1" fmla="*/ 0 h 24"/>
                <a:gd name="T2" fmla="*/ 22 w 41"/>
                <a:gd name="T3" fmla="*/ 0 h 24"/>
                <a:gd name="T4" fmla="*/ 30 w 41"/>
                <a:gd name="T5" fmla="*/ 4 h 24"/>
                <a:gd name="T6" fmla="*/ 17 w 41"/>
                <a:gd name="T7" fmla="*/ 10 h 24"/>
                <a:gd name="T8" fmla="*/ 35 w 41"/>
                <a:gd name="T9" fmla="*/ 7 h 24"/>
                <a:gd name="T10" fmla="*/ 41 w 41"/>
                <a:gd name="T11" fmla="*/ 17 h 24"/>
                <a:gd name="T12" fmla="*/ 0 w 41"/>
                <a:gd name="T13" fmla="*/ 24 h 24"/>
                <a:gd name="T14" fmla="*/ 22 w 41"/>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4">
                  <a:moveTo>
                    <a:pt x="22" y="0"/>
                  </a:moveTo>
                  <a:lnTo>
                    <a:pt x="22" y="0"/>
                  </a:lnTo>
                  <a:cubicBezTo>
                    <a:pt x="24" y="1"/>
                    <a:pt x="27" y="3"/>
                    <a:pt x="30" y="4"/>
                  </a:cubicBezTo>
                  <a:cubicBezTo>
                    <a:pt x="27" y="5"/>
                    <a:pt x="20" y="7"/>
                    <a:pt x="17" y="10"/>
                  </a:cubicBezTo>
                  <a:cubicBezTo>
                    <a:pt x="19" y="10"/>
                    <a:pt x="30" y="7"/>
                    <a:pt x="35" y="7"/>
                  </a:cubicBezTo>
                  <a:cubicBezTo>
                    <a:pt x="37" y="10"/>
                    <a:pt x="41" y="16"/>
                    <a:pt x="41" y="17"/>
                  </a:cubicBezTo>
                  <a:cubicBezTo>
                    <a:pt x="30" y="10"/>
                    <a:pt x="13" y="12"/>
                    <a:pt x="0" y="24"/>
                  </a:cubicBezTo>
                  <a:cubicBezTo>
                    <a:pt x="4" y="15"/>
                    <a:pt x="19" y="1"/>
                    <a:pt x="2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1" name="Freeform 1006"/>
            <p:cNvSpPr>
              <a:spLocks/>
            </p:cNvSpPr>
            <p:nvPr userDrawn="1"/>
          </p:nvSpPr>
          <p:spPr bwMode="auto">
            <a:xfrm>
              <a:off x="287" y="362"/>
              <a:ext cx="7" cy="2"/>
            </a:xfrm>
            <a:custGeom>
              <a:avLst/>
              <a:gdLst>
                <a:gd name="T0" fmla="*/ 15 w 15"/>
                <a:gd name="T1" fmla="*/ 0 h 5"/>
                <a:gd name="T2" fmla="*/ 15 w 15"/>
                <a:gd name="T3" fmla="*/ 0 h 5"/>
                <a:gd name="T4" fmla="*/ 9 w 15"/>
                <a:gd name="T5" fmla="*/ 4 h 5"/>
                <a:gd name="T6" fmla="*/ 0 w 15"/>
                <a:gd name="T7" fmla="*/ 5 h 5"/>
                <a:gd name="T8" fmla="*/ 7 w 15"/>
                <a:gd name="T9" fmla="*/ 2 h 5"/>
                <a:gd name="T10" fmla="*/ 15 w 15"/>
                <a:gd name="T11" fmla="*/ 0 h 5"/>
              </a:gdLst>
              <a:ahLst/>
              <a:cxnLst>
                <a:cxn ang="0">
                  <a:pos x="T0" y="T1"/>
                </a:cxn>
                <a:cxn ang="0">
                  <a:pos x="T2" y="T3"/>
                </a:cxn>
                <a:cxn ang="0">
                  <a:pos x="T4" y="T5"/>
                </a:cxn>
                <a:cxn ang="0">
                  <a:pos x="T6" y="T7"/>
                </a:cxn>
                <a:cxn ang="0">
                  <a:pos x="T8" y="T9"/>
                </a:cxn>
                <a:cxn ang="0">
                  <a:pos x="T10" y="T11"/>
                </a:cxn>
              </a:cxnLst>
              <a:rect l="0" t="0" r="r" b="b"/>
              <a:pathLst>
                <a:path w="15" h="5">
                  <a:moveTo>
                    <a:pt x="15" y="0"/>
                  </a:moveTo>
                  <a:lnTo>
                    <a:pt x="15" y="0"/>
                  </a:lnTo>
                  <a:cubicBezTo>
                    <a:pt x="13" y="1"/>
                    <a:pt x="11" y="3"/>
                    <a:pt x="9" y="4"/>
                  </a:cubicBezTo>
                  <a:cubicBezTo>
                    <a:pt x="7" y="4"/>
                    <a:pt x="5" y="5"/>
                    <a:pt x="0" y="5"/>
                  </a:cubicBezTo>
                  <a:cubicBezTo>
                    <a:pt x="1" y="5"/>
                    <a:pt x="6" y="2"/>
                    <a:pt x="7" y="2"/>
                  </a:cubicBezTo>
                  <a:cubicBezTo>
                    <a:pt x="10" y="2"/>
                    <a:pt x="12" y="1"/>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2" name="Freeform 1007"/>
            <p:cNvSpPr>
              <a:spLocks/>
            </p:cNvSpPr>
            <p:nvPr userDrawn="1"/>
          </p:nvSpPr>
          <p:spPr bwMode="auto">
            <a:xfrm>
              <a:off x="278" y="362"/>
              <a:ext cx="12" cy="8"/>
            </a:xfrm>
            <a:custGeom>
              <a:avLst/>
              <a:gdLst>
                <a:gd name="T0" fmla="*/ 13 w 28"/>
                <a:gd name="T1" fmla="*/ 0 h 18"/>
                <a:gd name="T2" fmla="*/ 13 w 28"/>
                <a:gd name="T3" fmla="*/ 0 h 18"/>
                <a:gd name="T4" fmla="*/ 24 w 28"/>
                <a:gd name="T5" fmla="*/ 2 h 18"/>
                <a:gd name="T6" fmla="*/ 10 w 28"/>
                <a:gd name="T7" fmla="*/ 9 h 18"/>
                <a:gd name="T8" fmla="*/ 28 w 28"/>
                <a:gd name="T9" fmla="*/ 5 h 18"/>
                <a:gd name="T10" fmla="*/ 21 w 28"/>
                <a:gd name="T11" fmla="*/ 11 h 18"/>
                <a:gd name="T12" fmla="*/ 0 w 28"/>
                <a:gd name="T13" fmla="*/ 18 h 18"/>
                <a:gd name="T14" fmla="*/ 13 w 28"/>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3" y="0"/>
                  </a:moveTo>
                  <a:lnTo>
                    <a:pt x="13" y="0"/>
                  </a:lnTo>
                  <a:cubicBezTo>
                    <a:pt x="17" y="1"/>
                    <a:pt x="20" y="2"/>
                    <a:pt x="24" y="2"/>
                  </a:cubicBezTo>
                  <a:cubicBezTo>
                    <a:pt x="19" y="4"/>
                    <a:pt x="15" y="5"/>
                    <a:pt x="10" y="9"/>
                  </a:cubicBezTo>
                  <a:cubicBezTo>
                    <a:pt x="17" y="6"/>
                    <a:pt x="23" y="6"/>
                    <a:pt x="28" y="5"/>
                  </a:cubicBezTo>
                  <a:cubicBezTo>
                    <a:pt x="26" y="7"/>
                    <a:pt x="22" y="10"/>
                    <a:pt x="21" y="11"/>
                  </a:cubicBezTo>
                  <a:cubicBezTo>
                    <a:pt x="14" y="15"/>
                    <a:pt x="6" y="17"/>
                    <a:pt x="0" y="18"/>
                  </a:cubicBezTo>
                  <a:cubicBezTo>
                    <a:pt x="0" y="10"/>
                    <a:pt x="4" y="3"/>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3" name="Freeform 1008"/>
            <p:cNvSpPr>
              <a:spLocks/>
            </p:cNvSpPr>
            <p:nvPr userDrawn="1"/>
          </p:nvSpPr>
          <p:spPr bwMode="auto">
            <a:xfrm>
              <a:off x="267" y="360"/>
              <a:ext cx="16" cy="27"/>
            </a:xfrm>
            <a:custGeom>
              <a:avLst/>
              <a:gdLst>
                <a:gd name="T0" fmla="*/ 33 w 36"/>
                <a:gd name="T1" fmla="*/ 0 h 59"/>
                <a:gd name="T2" fmla="*/ 33 w 36"/>
                <a:gd name="T3" fmla="*/ 0 h 59"/>
                <a:gd name="T4" fmla="*/ 36 w 36"/>
                <a:gd name="T5" fmla="*/ 3 h 59"/>
                <a:gd name="T6" fmla="*/ 24 w 36"/>
                <a:gd name="T7" fmla="*/ 14 h 59"/>
                <a:gd name="T8" fmla="*/ 16 w 36"/>
                <a:gd name="T9" fmla="*/ 25 h 59"/>
                <a:gd name="T10" fmla="*/ 18 w 36"/>
                <a:gd name="T11" fmla="*/ 43 h 59"/>
                <a:gd name="T12" fmla="*/ 7 w 36"/>
                <a:gd name="T13" fmla="*/ 55 h 59"/>
                <a:gd name="T14" fmla="*/ 19 w 36"/>
                <a:gd name="T15" fmla="*/ 46 h 59"/>
                <a:gd name="T16" fmla="*/ 13 w 36"/>
                <a:gd name="T17" fmla="*/ 58 h 59"/>
                <a:gd name="T18" fmla="*/ 0 w 36"/>
                <a:gd name="T19" fmla="*/ 55 h 59"/>
                <a:gd name="T20" fmla="*/ 10 w 36"/>
                <a:gd name="T21" fmla="*/ 15 h 59"/>
                <a:gd name="T22" fmla="*/ 33 w 36"/>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59">
                  <a:moveTo>
                    <a:pt x="33" y="0"/>
                  </a:moveTo>
                  <a:lnTo>
                    <a:pt x="33" y="0"/>
                  </a:lnTo>
                  <a:cubicBezTo>
                    <a:pt x="34" y="1"/>
                    <a:pt x="35" y="2"/>
                    <a:pt x="36" y="3"/>
                  </a:cubicBezTo>
                  <a:cubicBezTo>
                    <a:pt x="30" y="5"/>
                    <a:pt x="25" y="12"/>
                    <a:pt x="24" y="14"/>
                  </a:cubicBezTo>
                  <a:cubicBezTo>
                    <a:pt x="22" y="15"/>
                    <a:pt x="17" y="19"/>
                    <a:pt x="16" y="25"/>
                  </a:cubicBezTo>
                  <a:cubicBezTo>
                    <a:pt x="14" y="31"/>
                    <a:pt x="15" y="36"/>
                    <a:pt x="18" y="43"/>
                  </a:cubicBezTo>
                  <a:cubicBezTo>
                    <a:pt x="17" y="49"/>
                    <a:pt x="14" y="55"/>
                    <a:pt x="7" y="55"/>
                  </a:cubicBezTo>
                  <a:cubicBezTo>
                    <a:pt x="14" y="56"/>
                    <a:pt x="17" y="52"/>
                    <a:pt x="19" y="46"/>
                  </a:cubicBezTo>
                  <a:cubicBezTo>
                    <a:pt x="21" y="51"/>
                    <a:pt x="18" y="56"/>
                    <a:pt x="13" y="58"/>
                  </a:cubicBezTo>
                  <a:cubicBezTo>
                    <a:pt x="9" y="59"/>
                    <a:pt x="3" y="59"/>
                    <a:pt x="0" y="55"/>
                  </a:cubicBezTo>
                  <a:cubicBezTo>
                    <a:pt x="19" y="52"/>
                    <a:pt x="2" y="29"/>
                    <a:pt x="10" y="15"/>
                  </a:cubicBezTo>
                  <a:cubicBezTo>
                    <a:pt x="13" y="9"/>
                    <a:pt x="20" y="2"/>
                    <a:pt x="3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4" name="Freeform 1009"/>
            <p:cNvSpPr>
              <a:spLocks/>
            </p:cNvSpPr>
            <p:nvPr userDrawn="1"/>
          </p:nvSpPr>
          <p:spPr bwMode="auto">
            <a:xfrm>
              <a:off x="286" y="360"/>
              <a:ext cx="15" cy="9"/>
            </a:xfrm>
            <a:custGeom>
              <a:avLst/>
              <a:gdLst>
                <a:gd name="T0" fmla="*/ 26 w 33"/>
                <a:gd name="T1" fmla="*/ 0 h 20"/>
                <a:gd name="T2" fmla="*/ 26 w 33"/>
                <a:gd name="T3" fmla="*/ 0 h 20"/>
                <a:gd name="T4" fmla="*/ 28 w 33"/>
                <a:gd name="T5" fmla="*/ 4 h 20"/>
                <a:gd name="T6" fmla="*/ 15 w 33"/>
                <a:gd name="T7" fmla="*/ 13 h 20"/>
                <a:gd name="T8" fmla="*/ 30 w 33"/>
                <a:gd name="T9" fmla="*/ 7 h 20"/>
                <a:gd name="T10" fmla="*/ 33 w 33"/>
                <a:gd name="T11" fmla="*/ 10 h 20"/>
                <a:gd name="T12" fmla="*/ 0 w 33"/>
                <a:gd name="T13" fmla="*/ 20 h 20"/>
                <a:gd name="T14" fmla="*/ 26 w 33"/>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0">
                  <a:moveTo>
                    <a:pt x="26" y="0"/>
                  </a:moveTo>
                  <a:lnTo>
                    <a:pt x="26" y="0"/>
                  </a:lnTo>
                  <a:cubicBezTo>
                    <a:pt x="27" y="1"/>
                    <a:pt x="27" y="2"/>
                    <a:pt x="28" y="4"/>
                  </a:cubicBezTo>
                  <a:cubicBezTo>
                    <a:pt x="24" y="6"/>
                    <a:pt x="19" y="10"/>
                    <a:pt x="15" y="13"/>
                  </a:cubicBezTo>
                  <a:cubicBezTo>
                    <a:pt x="20" y="11"/>
                    <a:pt x="26" y="8"/>
                    <a:pt x="30" y="7"/>
                  </a:cubicBezTo>
                  <a:cubicBezTo>
                    <a:pt x="31" y="8"/>
                    <a:pt x="32" y="9"/>
                    <a:pt x="33" y="10"/>
                  </a:cubicBezTo>
                  <a:cubicBezTo>
                    <a:pt x="20" y="19"/>
                    <a:pt x="6" y="20"/>
                    <a:pt x="0" y="20"/>
                  </a:cubicBezTo>
                  <a:cubicBezTo>
                    <a:pt x="5" y="11"/>
                    <a:pt x="20" y="3"/>
                    <a:pt x="2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5" name="Freeform 1010"/>
            <p:cNvSpPr>
              <a:spLocks/>
            </p:cNvSpPr>
            <p:nvPr userDrawn="1"/>
          </p:nvSpPr>
          <p:spPr bwMode="auto">
            <a:xfrm>
              <a:off x="282" y="348"/>
              <a:ext cx="16" cy="16"/>
            </a:xfrm>
            <a:custGeom>
              <a:avLst/>
              <a:gdLst>
                <a:gd name="T0" fmla="*/ 33 w 35"/>
                <a:gd name="T1" fmla="*/ 0 h 35"/>
                <a:gd name="T2" fmla="*/ 33 w 35"/>
                <a:gd name="T3" fmla="*/ 0 h 35"/>
                <a:gd name="T4" fmla="*/ 33 w 35"/>
                <a:gd name="T5" fmla="*/ 7 h 35"/>
                <a:gd name="T6" fmla="*/ 25 w 35"/>
                <a:gd name="T7" fmla="*/ 19 h 35"/>
                <a:gd name="T8" fmla="*/ 33 w 35"/>
                <a:gd name="T9" fmla="*/ 11 h 35"/>
                <a:gd name="T10" fmla="*/ 35 w 35"/>
                <a:gd name="T11" fmla="*/ 25 h 35"/>
                <a:gd name="T12" fmla="*/ 27 w 35"/>
                <a:gd name="T13" fmla="*/ 29 h 35"/>
                <a:gd name="T14" fmla="*/ 0 w 35"/>
                <a:gd name="T15" fmla="*/ 23 h 35"/>
                <a:gd name="T16" fmla="*/ 26 w 35"/>
                <a:gd name="T17" fmla="*/ 26 h 35"/>
                <a:gd name="T18" fmla="*/ 4 w 35"/>
                <a:gd name="T19" fmla="*/ 24 h 35"/>
                <a:gd name="T20" fmla="*/ 26 w 35"/>
                <a:gd name="T21" fmla="*/ 8 h 35"/>
                <a:gd name="T22" fmla="*/ 33 w 35"/>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5">
                  <a:moveTo>
                    <a:pt x="33" y="0"/>
                  </a:moveTo>
                  <a:lnTo>
                    <a:pt x="33" y="0"/>
                  </a:lnTo>
                  <a:lnTo>
                    <a:pt x="33" y="7"/>
                  </a:lnTo>
                  <a:cubicBezTo>
                    <a:pt x="32" y="12"/>
                    <a:pt x="27" y="17"/>
                    <a:pt x="25" y="19"/>
                  </a:cubicBezTo>
                  <a:cubicBezTo>
                    <a:pt x="28" y="18"/>
                    <a:pt x="32" y="13"/>
                    <a:pt x="33" y="11"/>
                  </a:cubicBezTo>
                  <a:cubicBezTo>
                    <a:pt x="33" y="18"/>
                    <a:pt x="34" y="21"/>
                    <a:pt x="35" y="25"/>
                  </a:cubicBezTo>
                  <a:cubicBezTo>
                    <a:pt x="34" y="26"/>
                    <a:pt x="30" y="28"/>
                    <a:pt x="27" y="29"/>
                  </a:cubicBezTo>
                  <a:cubicBezTo>
                    <a:pt x="15" y="35"/>
                    <a:pt x="3" y="30"/>
                    <a:pt x="0" y="23"/>
                  </a:cubicBezTo>
                  <a:cubicBezTo>
                    <a:pt x="4" y="27"/>
                    <a:pt x="16" y="32"/>
                    <a:pt x="26" y="26"/>
                  </a:cubicBezTo>
                  <a:cubicBezTo>
                    <a:pt x="18" y="29"/>
                    <a:pt x="9" y="28"/>
                    <a:pt x="4" y="24"/>
                  </a:cubicBezTo>
                  <a:cubicBezTo>
                    <a:pt x="11" y="24"/>
                    <a:pt x="23" y="21"/>
                    <a:pt x="26" y="8"/>
                  </a:cubicBezTo>
                  <a:cubicBezTo>
                    <a:pt x="29" y="6"/>
                    <a:pt x="32" y="3"/>
                    <a:pt x="3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6" name="Freeform 1011"/>
            <p:cNvSpPr>
              <a:spLocks/>
            </p:cNvSpPr>
            <p:nvPr userDrawn="1"/>
          </p:nvSpPr>
          <p:spPr bwMode="auto">
            <a:xfrm>
              <a:off x="291" y="332"/>
              <a:ext cx="6" cy="19"/>
            </a:xfrm>
            <a:custGeom>
              <a:avLst/>
              <a:gdLst>
                <a:gd name="T0" fmla="*/ 13 w 13"/>
                <a:gd name="T1" fmla="*/ 0 h 41"/>
                <a:gd name="T2" fmla="*/ 13 w 13"/>
                <a:gd name="T3" fmla="*/ 0 h 41"/>
                <a:gd name="T4" fmla="*/ 13 w 13"/>
                <a:gd name="T5" fmla="*/ 30 h 41"/>
                <a:gd name="T6" fmla="*/ 2 w 13"/>
                <a:gd name="T7" fmla="*/ 41 h 41"/>
                <a:gd name="T8" fmla="*/ 0 w 13"/>
                <a:gd name="T9" fmla="*/ 1 h 41"/>
                <a:gd name="T10" fmla="*/ 7 w 13"/>
                <a:gd name="T11" fmla="*/ 5 h 41"/>
                <a:gd name="T12" fmla="*/ 9 w 13"/>
                <a:gd name="T13" fmla="*/ 25 h 41"/>
                <a:gd name="T14" fmla="*/ 10 w 13"/>
                <a:gd name="T15" fmla="*/ 5 h 41"/>
                <a:gd name="T16" fmla="*/ 13 w 13"/>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13" y="0"/>
                  </a:moveTo>
                  <a:lnTo>
                    <a:pt x="13" y="0"/>
                  </a:lnTo>
                  <a:lnTo>
                    <a:pt x="13" y="30"/>
                  </a:lnTo>
                  <a:cubicBezTo>
                    <a:pt x="12" y="34"/>
                    <a:pt x="7" y="40"/>
                    <a:pt x="2" y="41"/>
                  </a:cubicBezTo>
                  <a:cubicBezTo>
                    <a:pt x="7" y="30"/>
                    <a:pt x="8" y="15"/>
                    <a:pt x="0" y="1"/>
                  </a:cubicBezTo>
                  <a:cubicBezTo>
                    <a:pt x="2" y="2"/>
                    <a:pt x="6" y="4"/>
                    <a:pt x="7" y="5"/>
                  </a:cubicBezTo>
                  <a:cubicBezTo>
                    <a:pt x="8" y="8"/>
                    <a:pt x="9" y="18"/>
                    <a:pt x="9" y="25"/>
                  </a:cubicBezTo>
                  <a:cubicBezTo>
                    <a:pt x="11" y="18"/>
                    <a:pt x="10" y="7"/>
                    <a:pt x="10" y="5"/>
                  </a:cubicBezTo>
                  <a:cubicBezTo>
                    <a:pt x="10" y="3"/>
                    <a:pt x="11" y="2"/>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7" name="Freeform 1012"/>
            <p:cNvSpPr>
              <a:spLocks/>
            </p:cNvSpPr>
            <p:nvPr userDrawn="1"/>
          </p:nvSpPr>
          <p:spPr bwMode="auto">
            <a:xfrm>
              <a:off x="268" y="331"/>
              <a:ext cx="12" cy="20"/>
            </a:xfrm>
            <a:custGeom>
              <a:avLst/>
              <a:gdLst>
                <a:gd name="T0" fmla="*/ 15 w 27"/>
                <a:gd name="T1" fmla="*/ 1 h 44"/>
                <a:gd name="T2" fmla="*/ 15 w 27"/>
                <a:gd name="T3" fmla="*/ 1 h 44"/>
                <a:gd name="T4" fmla="*/ 14 w 27"/>
                <a:gd name="T5" fmla="*/ 28 h 44"/>
                <a:gd name="T6" fmla="*/ 21 w 27"/>
                <a:gd name="T7" fmla="*/ 0 h 44"/>
                <a:gd name="T8" fmla="*/ 27 w 27"/>
                <a:gd name="T9" fmla="*/ 5 h 44"/>
                <a:gd name="T10" fmla="*/ 26 w 27"/>
                <a:gd name="T11" fmla="*/ 32 h 44"/>
                <a:gd name="T12" fmla="*/ 13 w 27"/>
                <a:gd name="T13" fmla="*/ 44 h 44"/>
                <a:gd name="T14" fmla="*/ 1 w 27"/>
                <a:gd name="T15" fmla="*/ 33 h 44"/>
                <a:gd name="T16" fmla="*/ 6 w 27"/>
                <a:gd name="T17" fmla="*/ 4 h 44"/>
                <a:gd name="T18" fmla="*/ 15 w 27"/>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44">
                  <a:moveTo>
                    <a:pt x="15" y="1"/>
                  </a:moveTo>
                  <a:lnTo>
                    <a:pt x="15" y="1"/>
                  </a:lnTo>
                  <a:cubicBezTo>
                    <a:pt x="15" y="6"/>
                    <a:pt x="14" y="20"/>
                    <a:pt x="14" y="28"/>
                  </a:cubicBezTo>
                  <a:cubicBezTo>
                    <a:pt x="16" y="23"/>
                    <a:pt x="20" y="2"/>
                    <a:pt x="21" y="0"/>
                  </a:cubicBezTo>
                  <a:cubicBezTo>
                    <a:pt x="21" y="3"/>
                    <a:pt x="25" y="3"/>
                    <a:pt x="27" y="5"/>
                  </a:cubicBezTo>
                  <a:cubicBezTo>
                    <a:pt x="26" y="9"/>
                    <a:pt x="26" y="30"/>
                    <a:pt x="26" y="32"/>
                  </a:cubicBezTo>
                  <a:cubicBezTo>
                    <a:pt x="25" y="43"/>
                    <a:pt x="17" y="41"/>
                    <a:pt x="13" y="44"/>
                  </a:cubicBezTo>
                  <a:cubicBezTo>
                    <a:pt x="9" y="41"/>
                    <a:pt x="0" y="39"/>
                    <a:pt x="1" y="33"/>
                  </a:cubicBezTo>
                  <a:cubicBezTo>
                    <a:pt x="3" y="22"/>
                    <a:pt x="5" y="13"/>
                    <a:pt x="6" y="4"/>
                  </a:cubicBezTo>
                  <a:cubicBezTo>
                    <a:pt x="9" y="2"/>
                    <a:pt x="12" y="3"/>
                    <a:pt x="1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8" name="Freeform 1013"/>
            <p:cNvSpPr>
              <a:spLocks/>
            </p:cNvSpPr>
            <p:nvPr userDrawn="1"/>
          </p:nvSpPr>
          <p:spPr bwMode="auto">
            <a:xfrm>
              <a:off x="251" y="327"/>
              <a:ext cx="17" cy="26"/>
            </a:xfrm>
            <a:custGeom>
              <a:avLst/>
              <a:gdLst>
                <a:gd name="T0" fmla="*/ 28 w 38"/>
                <a:gd name="T1" fmla="*/ 0 h 57"/>
                <a:gd name="T2" fmla="*/ 28 w 38"/>
                <a:gd name="T3" fmla="*/ 0 h 57"/>
                <a:gd name="T4" fmla="*/ 18 w 38"/>
                <a:gd name="T5" fmla="*/ 36 h 57"/>
                <a:gd name="T6" fmla="*/ 34 w 38"/>
                <a:gd name="T7" fmla="*/ 1 h 57"/>
                <a:gd name="T8" fmla="*/ 38 w 38"/>
                <a:gd name="T9" fmla="*/ 8 h 57"/>
                <a:gd name="T10" fmla="*/ 25 w 38"/>
                <a:gd name="T11" fmla="*/ 50 h 57"/>
                <a:gd name="T12" fmla="*/ 11 w 38"/>
                <a:gd name="T13" fmla="*/ 57 h 57"/>
                <a:gd name="T14" fmla="*/ 2 w 38"/>
                <a:gd name="T15" fmla="*/ 43 h 57"/>
                <a:gd name="T16" fmla="*/ 21 w 38"/>
                <a:gd name="T17" fmla="*/ 1 h 57"/>
                <a:gd name="T18" fmla="*/ 28 w 38"/>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7">
                  <a:moveTo>
                    <a:pt x="28" y="0"/>
                  </a:moveTo>
                  <a:lnTo>
                    <a:pt x="28" y="0"/>
                  </a:lnTo>
                  <a:cubicBezTo>
                    <a:pt x="26" y="8"/>
                    <a:pt x="19" y="32"/>
                    <a:pt x="18" y="36"/>
                  </a:cubicBezTo>
                  <a:cubicBezTo>
                    <a:pt x="23" y="29"/>
                    <a:pt x="31" y="8"/>
                    <a:pt x="34" y="1"/>
                  </a:cubicBezTo>
                  <a:cubicBezTo>
                    <a:pt x="35" y="4"/>
                    <a:pt x="37" y="6"/>
                    <a:pt x="38" y="8"/>
                  </a:cubicBezTo>
                  <a:cubicBezTo>
                    <a:pt x="35" y="19"/>
                    <a:pt x="27" y="46"/>
                    <a:pt x="25" y="50"/>
                  </a:cubicBezTo>
                  <a:cubicBezTo>
                    <a:pt x="23" y="56"/>
                    <a:pt x="14" y="54"/>
                    <a:pt x="11" y="57"/>
                  </a:cubicBezTo>
                  <a:cubicBezTo>
                    <a:pt x="8" y="54"/>
                    <a:pt x="0" y="50"/>
                    <a:pt x="2" y="43"/>
                  </a:cubicBezTo>
                  <a:cubicBezTo>
                    <a:pt x="5" y="34"/>
                    <a:pt x="17" y="9"/>
                    <a:pt x="21" y="1"/>
                  </a:cubicBezTo>
                  <a:cubicBezTo>
                    <a:pt x="23" y="1"/>
                    <a:pt x="26" y="1"/>
                    <a:pt x="2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9" name="Freeform 1014"/>
            <p:cNvSpPr>
              <a:spLocks/>
            </p:cNvSpPr>
            <p:nvPr userDrawn="1"/>
          </p:nvSpPr>
          <p:spPr bwMode="auto">
            <a:xfrm>
              <a:off x="237" y="320"/>
              <a:ext cx="20" cy="29"/>
            </a:xfrm>
            <a:custGeom>
              <a:avLst/>
              <a:gdLst>
                <a:gd name="T0" fmla="*/ 32 w 46"/>
                <a:gd name="T1" fmla="*/ 2 h 63"/>
                <a:gd name="T2" fmla="*/ 32 w 46"/>
                <a:gd name="T3" fmla="*/ 2 h 63"/>
                <a:gd name="T4" fmla="*/ 44 w 46"/>
                <a:gd name="T5" fmla="*/ 0 h 63"/>
                <a:gd name="T6" fmla="*/ 19 w 46"/>
                <a:gd name="T7" fmla="*/ 40 h 63"/>
                <a:gd name="T8" fmla="*/ 44 w 46"/>
                <a:gd name="T9" fmla="*/ 8 h 63"/>
                <a:gd name="T10" fmla="*/ 46 w 46"/>
                <a:gd name="T11" fmla="*/ 15 h 63"/>
                <a:gd name="T12" fmla="*/ 21 w 46"/>
                <a:gd name="T13" fmla="*/ 59 h 63"/>
                <a:gd name="T14" fmla="*/ 6 w 46"/>
                <a:gd name="T15" fmla="*/ 62 h 63"/>
                <a:gd name="T16" fmla="*/ 1 w 46"/>
                <a:gd name="T17" fmla="*/ 48 h 63"/>
                <a:gd name="T18" fmla="*/ 32 w 46"/>
                <a:gd name="T19"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63">
                  <a:moveTo>
                    <a:pt x="32" y="2"/>
                  </a:moveTo>
                  <a:lnTo>
                    <a:pt x="32" y="2"/>
                  </a:lnTo>
                  <a:cubicBezTo>
                    <a:pt x="35" y="2"/>
                    <a:pt x="40" y="2"/>
                    <a:pt x="44" y="0"/>
                  </a:cubicBezTo>
                  <a:cubicBezTo>
                    <a:pt x="43" y="1"/>
                    <a:pt x="23" y="31"/>
                    <a:pt x="19" y="40"/>
                  </a:cubicBezTo>
                  <a:cubicBezTo>
                    <a:pt x="24" y="36"/>
                    <a:pt x="39" y="14"/>
                    <a:pt x="44" y="8"/>
                  </a:cubicBezTo>
                  <a:cubicBezTo>
                    <a:pt x="45" y="10"/>
                    <a:pt x="46" y="12"/>
                    <a:pt x="46" y="15"/>
                  </a:cubicBezTo>
                  <a:cubicBezTo>
                    <a:pt x="43" y="21"/>
                    <a:pt x="24" y="57"/>
                    <a:pt x="21" y="59"/>
                  </a:cubicBezTo>
                  <a:cubicBezTo>
                    <a:pt x="17" y="63"/>
                    <a:pt x="11" y="60"/>
                    <a:pt x="6" y="62"/>
                  </a:cubicBezTo>
                  <a:cubicBezTo>
                    <a:pt x="4" y="58"/>
                    <a:pt x="0" y="55"/>
                    <a:pt x="1" y="48"/>
                  </a:cubicBezTo>
                  <a:cubicBezTo>
                    <a:pt x="2" y="42"/>
                    <a:pt x="29" y="7"/>
                    <a:pt x="32"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0" name="Freeform 1015"/>
            <p:cNvSpPr>
              <a:spLocks/>
            </p:cNvSpPr>
            <p:nvPr userDrawn="1"/>
          </p:nvSpPr>
          <p:spPr bwMode="auto">
            <a:xfrm>
              <a:off x="288" y="314"/>
              <a:ext cx="10" cy="19"/>
            </a:xfrm>
            <a:custGeom>
              <a:avLst/>
              <a:gdLst>
                <a:gd name="T0" fmla="*/ 23 w 24"/>
                <a:gd name="T1" fmla="*/ 30 h 43"/>
                <a:gd name="T2" fmla="*/ 23 w 24"/>
                <a:gd name="T3" fmla="*/ 30 h 43"/>
                <a:gd name="T4" fmla="*/ 16 w 24"/>
                <a:gd name="T5" fmla="*/ 43 h 43"/>
                <a:gd name="T6" fmla="*/ 3 w 24"/>
                <a:gd name="T7" fmla="*/ 35 h 43"/>
                <a:gd name="T8" fmla="*/ 0 w 24"/>
                <a:gd name="T9" fmla="*/ 4 h 43"/>
                <a:gd name="T10" fmla="*/ 6 w 24"/>
                <a:gd name="T11" fmla="*/ 6 h 43"/>
                <a:gd name="T12" fmla="*/ 13 w 24"/>
                <a:gd name="T13" fmla="*/ 27 h 43"/>
                <a:gd name="T14" fmla="*/ 11 w 24"/>
                <a:gd name="T15" fmla="*/ 4 h 43"/>
                <a:gd name="T16" fmla="*/ 15 w 24"/>
                <a:gd name="T17" fmla="*/ 0 h 43"/>
                <a:gd name="T18" fmla="*/ 23 w 24"/>
                <a:gd name="T19"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3">
                  <a:moveTo>
                    <a:pt x="23" y="30"/>
                  </a:moveTo>
                  <a:lnTo>
                    <a:pt x="23" y="30"/>
                  </a:lnTo>
                  <a:cubicBezTo>
                    <a:pt x="24" y="37"/>
                    <a:pt x="19" y="38"/>
                    <a:pt x="16" y="43"/>
                  </a:cubicBezTo>
                  <a:cubicBezTo>
                    <a:pt x="12" y="40"/>
                    <a:pt x="4" y="39"/>
                    <a:pt x="3" y="35"/>
                  </a:cubicBezTo>
                  <a:cubicBezTo>
                    <a:pt x="2" y="29"/>
                    <a:pt x="1" y="11"/>
                    <a:pt x="0" y="4"/>
                  </a:cubicBezTo>
                  <a:cubicBezTo>
                    <a:pt x="2" y="5"/>
                    <a:pt x="4" y="5"/>
                    <a:pt x="6" y="6"/>
                  </a:cubicBezTo>
                  <a:cubicBezTo>
                    <a:pt x="7" y="11"/>
                    <a:pt x="12" y="23"/>
                    <a:pt x="13" y="27"/>
                  </a:cubicBezTo>
                  <a:cubicBezTo>
                    <a:pt x="13" y="21"/>
                    <a:pt x="11" y="4"/>
                    <a:pt x="11" y="4"/>
                  </a:cubicBezTo>
                  <a:cubicBezTo>
                    <a:pt x="11" y="4"/>
                    <a:pt x="14" y="1"/>
                    <a:pt x="15" y="0"/>
                  </a:cubicBezTo>
                  <a:cubicBezTo>
                    <a:pt x="17" y="8"/>
                    <a:pt x="21" y="19"/>
                    <a:pt x="23" y="3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1" name="Freeform 1016"/>
            <p:cNvSpPr>
              <a:spLocks/>
            </p:cNvSpPr>
            <p:nvPr userDrawn="1"/>
          </p:nvSpPr>
          <p:spPr bwMode="auto">
            <a:xfrm>
              <a:off x="277" y="313"/>
              <a:ext cx="11" cy="20"/>
            </a:xfrm>
            <a:custGeom>
              <a:avLst/>
              <a:gdLst>
                <a:gd name="T0" fmla="*/ 14 w 23"/>
                <a:gd name="T1" fmla="*/ 3 h 46"/>
                <a:gd name="T2" fmla="*/ 14 w 23"/>
                <a:gd name="T3" fmla="*/ 3 h 46"/>
                <a:gd name="T4" fmla="*/ 16 w 23"/>
                <a:gd name="T5" fmla="*/ 0 h 46"/>
                <a:gd name="T6" fmla="*/ 21 w 23"/>
                <a:gd name="T7" fmla="*/ 6 h 46"/>
                <a:gd name="T8" fmla="*/ 22 w 23"/>
                <a:gd name="T9" fmla="*/ 36 h 46"/>
                <a:gd name="T10" fmla="*/ 12 w 23"/>
                <a:gd name="T11" fmla="*/ 46 h 46"/>
                <a:gd name="T12" fmla="*/ 0 w 23"/>
                <a:gd name="T13" fmla="*/ 35 h 46"/>
                <a:gd name="T14" fmla="*/ 3 w 23"/>
                <a:gd name="T15" fmla="*/ 8 h 46"/>
                <a:gd name="T16" fmla="*/ 5 w 23"/>
                <a:gd name="T17" fmla="*/ 10 h 46"/>
                <a:gd name="T18" fmla="*/ 10 w 23"/>
                <a:gd name="T19" fmla="*/ 6 h 46"/>
                <a:gd name="T20" fmla="*/ 12 w 23"/>
                <a:gd name="T21" fmla="*/ 29 h 46"/>
                <a:gd name="T22" fmla="*/ 14 w 23"/>
                <a:gd name="T23"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46">
                  <a:moveTo>
                    <a:pt x="14" y="3"/>
                  </a:moveTo>
                  <a:lnTo>
                    <a:pt x="14" y="3"/>
                  </a:lnTo>
                  <a:cubicBezTo>
                    <a:pt x="15" y="2"/>
                    <a:pt x="16" y="2"/>
                    <a:pt x="16" y="0"/>
                  </a:cubicBezTo>
                  <a:cubicBezTo>
                    <a:pt x="17" y="3"/>
                    <a:pt x="19" y="5"/>
                    <a:pt x="21" y="6"/>
                  </a:cubicBezTo>
                  <a:cubicBezTo>
                    <a:pt x="21" y="11"/>
                    <a:pt x="22" y="33"/>
                    <a:pt x="22" y="36"/>
                  </a:cubicBezTo>
                  <a:cubicBezTo>
                    <a:pt x="23" y="42"/>
                    <a:pt x="16" y="43"/>
                    <a:pt x="12" y="46"/>
                  </a:cubicBezTo>
                  <a:cubicBezTo>
                    <a:pt x="7" y="42"/>
                    <a:pt x="0" y="41"/>
                    <a:pt x="0" y="35"/>
                  </a:cubicBezTo>
                  <a:cubicBezTo>
                    <a:pt x="0" y="27"/>
                    <a:pt x="3" y="14"/>
                    <a:pt x="3" y="8"/>
                  </a:cubicBezTo>
                  <a:cubicBezTo>
                    <a:pt x="4" y="8"/>
                    <a:pt x="5" y="9"/>
                    <a:pt x="5" y="10"/>
                  </a:cubicBezTo>
                  <a:cubicBezTo>
                    <a:pt x="7" y="7"/>
                    <a:pt x="9" y="7"/>
                    <a:pt x="10" y="6"/>
                  </a:cubicBezTo>
                  <a:cubicBezTo>
                    <a:pt x="10" y="9"/>
                    <a:pt x="10" y="21"/>
                    <a:pt x="12" y="29"/>
                  </a:cubicBezTo>
                  <a:cubicBezTo>
                    <a:pt x="13" y="21"/>
                    <a:pt x="13" y="11"/>
                    <a:pt x="14"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2" name="Freeform 1017"/>
            <p:cNvSpPr>
              <a:spLocks/>
            </p:cNvSpPr>
            <p:nvPr userDrawn="1"/>
          </p:nvSpPr>
          <p:spPr bwMode="auto">
            <a:xfrm>
              <a:off x="273" y="313"/>
              <a:ext cx="3" cy="6"/>
            </a:xfrm>
            <a:custGeom>
              <a:avLst/>
              <a:gdLst>
                <a:gd name="T0" fmla="*/ 3 w 5"/>
                <a:gd name="T1" fmla="*/ 0 h 12"/>
                <a:gd name="T2" fmla="*/ 3 w 5"/>
                <a:gd name="T3" fmla="*/ 0 h 12"/>
                <a:gd name="T4" fmla="*/ 5 w 5"/>
                <a:gd name="T5" fmla="*/ 1 h 12"/>
                <a:gd name="T6" fmla="*/ 0 w 5"/>
                <a:gd name="T7" fmla="*/ 12 h 12"/>
                <a:gd name="T8" fmla="*/ 3 w 5"/>
                <a:gd name="T9" fmla="*/ 0 h 12"/>
              </a:gdLst>
              <a:ahLst/>
              <a:cxnLst>
                <a:cxn ang="0">
                  <a:pos x="T0" y="T1"/>
                </a:cxn>
                <a:cxn ang="0">
                  <a:pos x="T2" y="T3"/>
                </a:cxn>
                <a:cxn ang="0">
                  <a:pos x="T4" y="T5"/>
                </a:cxn>
                <a:cxn ang="0">
                  <a:pos x="T6" y="T7"/>
                </a:cxn>
                <a:cxn ang="0">
                  <a:pos x="T8" y="T9"/>
                </a:cxn>
              </a:cxnLst>
              <a:rect l="0" t="0" r="r" b="b"/>
              <a:pathLst>
                <a:path w="5" h="12">
                  <a:moveTo>
                    <a:pt x="3" y="0"/>
                  </a:moveTo>
                  <a:lnTo>
                    <a:pt x="3" y="0"/>
                  </a:lnTo>
                  <a:lnTo>
                    <a:pt x="5" y="1"/>
                  </a:lnTo>
                  <a:lnTo>
                    <a:pt x="0" y="12"/>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3" name="Freeform 1018"/>
            <p:cNvSpPr>
              <a:spLocks/>
            </p:cNvSpPr>
            <p:nvPr userDrawn="1"/>
          </p:nvSpPr>
          <p:spPr bwMode="auto">
            <a:xfrm>
              <a:off x="265" y="312"/>
              <a:ext cx="13" cy="19"/>
            </a:xfrm>
            <a:custGeom>
              <a:avLst/>
              <a:gdLst>
                <a:gd name="T0" fmla="*/ 20 w 28"/>
                <a:gd name="T1" fmla="*/ 0 h 42"/>
                <a:gd name="T2" fmla="*/ 20 w 28"/>
                <a:gd name="T3" fmla="*/ 0 h 42"/>
                <a:gd name="T4" fmla="*/ 15 w 28"/>
                <a:gd name="T5" fmla="*/ 24 h 42"/>
                <a:gd name="T6" fmla="*/ 24 w 28"/>
                <a:gd name="T7" fmla="*/ 4 h 42"/>
                <a:gd name="T8" fmla="*/ 28 w 28"/>
                <a:gd name="T9" fmla="*/ 7 h 42"/>
                <a:gd name="T10" fmla="*/ 23 w 28"/>
                <a:gd name="T11" fmla="*/ 35 h 42"/>
                <a:gd name="T12" fmla="*/ 9 w 28"/>
                <a:gd name="T13" fmla="*/ 42 h 42"/>
                <a:gd name="T14" fmla="*/ 4 w 28"/>
                <a:gd name="T15" fmla="*/ 25 h 42"/>
                <a:gd name="T16" fmla="*/ 14 w 28"/>
                <a:gd name="T17" fmla="*/ 3 h 42"/>
                <a:gd name="T18" fmla="*/ 20 w 28"/>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2">
                  <a:moveTo>
                    <a:pt x="20" y="0"/>
                  </a:moveTo>
                  <a:lnTo>
                    <a:pt x="20" y="0"/>
                  </a:lnTo>
                  <a:cubicBezTo>
                    <a:pt x="19" y="7"/>
                    <a:pt x="16" y="19"/>
                    <a:pt x="15" y="24"/>
                  </a:cubicBezTo>
                  <a:cubicBezTo>
                    <a:pt x="19" y="18"/>
                    <a:pt x="22" y="9"/>
                    <a:pt x="24" y="4"/>
                  </a:cubicBezTo>
                  <a:lnTo>
                    <a:pt x="28" y="7"/>
                  </a:lnTo>
                  <a:cubicBezTo>
                    <a:pt x="27" y="14"/>
                    <a:pt x="24" y="31"/>
                    <a:pt x="23" y="35"/>
                  </a:cubicBezTo>
                  <a:cubicBezTo>
                    <a:pt x="21" y="41"/>
                    <a:pt x="15" y="40"/>
                    <a:pt x="9" y="42"/>
                  </a:cubicBezTo>
                  <a:cubicBezTo>
                    <a:pt x="6" y="37"/>
                    <a:pt x="0" y="34"/>
                    <a:pt x="4" y="25"/>
                  </a:cubicBezTo>
                  <a:cubicBezTo>
                    <a:pt x="6" y="20"/>
                    <a:pt x="12" y="6"/>
                    <a:pt x="14" y="3"/>
                  </a:cubicBezTo>
                  <a:cubicBezTo>
                    <a:pt x="16" y="2"/>
                    <a:pt x="18" y="3"/>
                    <a:pt x="2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4" name="Freeform 1019"/>
            <p:cNvSpPr>
              <a:spLocks/>
            </p:cNvSpPr>
            <p:nvPr userDrawn="1"/>
          </p:nvSpPr>
          <p:spPr bwMode="auto">
            <a:xfrm>
              <a:off x="295" y="311"/>
              <a:ext cx="2" cy="9"/>
            </a:xfrm>
            <a:custGeom>
              <a:avLst/>
              <a:gdLst>
                <a:gd name="T0" fmla="*/ 0 w 5"/>
                <a:gd name="T1" fmla="*/ 3 h 20"/>
                <a:gd name="T2" fmla="*/ 0 w 5"/>
                <a:gd name="T3" fmla="*/ 3 h 20"/>
                <a:gd name="T4" fmla="*/ 1 w 5"/>
                <a:gd name="T5" fmla="*/ 0 h 20"/>
                <a:gd name="T6" fmla="*/ 5 w 5"/>
                <a:gd name="T7" fmla="*/ 2 h 20"/>
                <a:gd name="T8" fmla="*/ 5 w 5"/>
                <a:gd name="T9" fmla="*/ 20 h 20"/>
                <a:gd name="T10" fmla="*/ 0 w 5"/>
                <a:gd name="T11" fmla="*/ 3 h 20"/>
              </a:gdLst>
              <a:ahLst/>
              <a:cxnLst>
                <a:cxn ang="0">
                  <a:pos x="T0" y="T1"/>
                </a:cxn>
                <a:cxn ang="0">
                  <a:pos x="T2" y="T3"/>
                </a:cxn>
                <a:cxn ang="0">
                  <a:pos x="T4" y="T5"/>
                </a:cxn>
                <a:cxn ang="0">
                  <a:pos x="T6" y="T7"/>
                </a:cxn>
                <a:cxn ang="0">
                  <a:pos x="T8" y="T9"/>
                </a:cxn>
                <a:cxn ang="0">
                  <a:pos x="T10" y="T11"/>
                </a:cxn>
              </a:cxnLst>
              <a:rect l="0" t="0" r="r" b="b"/>
              <a:pathLst>
                <a:path w="5" h="20">
                  <a:moveTo>
                    <a:pt x="0" y="3"/>
                  </a:moveTo>
                  <a:lnTo>
                    <a:pt x="0" y="3"/>
                  </a:lnTo>
                  <a:cubicBezTo>
                    <a:pt x="1" y="2"/>
                    <a:pt x="1" y="1"/>
                    <a:pt x="1" y="0"/>
                  </a:cubicBezTo>
                  <a:cubicBezTo>
                    <a:pt x="2" y="1"/>
                    <a:pt x="4" y="2"/>
                    <a:pt x="5" y="2"/>
                  </a:cubicBezTo>
                  <a:lnTo>
                    <a:pt x="5" y="20"/>
                  </a:ln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5" name="Freeform 1020"/>
            <p:cNvSpPr>
              <a:spLocks/>
            </p:cNvSpPr>
            <p:nvPr userDrawn="1"/>
          </p:nvSpPr>
          <p:spPr bwMode="auto">
            <a:xfrm>
              <a:off x="256" y="309"/>
              <a:ext cx="15" cy="18"/>
            </a:xfrm>
            <a:custGeom>
              <a:avLst/>
              <a:gdLst>
                <a:gd name="T0" fmla="*/ 19 w 32"/>
                <a:gd name="T1" fmla="*/ 0 h 39"/>
                <a:gd name="T2" fmla="*/ 19 w 32"/>
                <a:gd name="T3" fmla="*/ 0 h 39"/>
                <a:gd name="T4" fmla="*/ 22 w 32"/>
                <a:gd name="T5" fmla="*/ 5 h 39"/>
                <a:gd name="T6" fmla="*/ 14 w 32"/>
                <a:gd name="T7" fmla="*/ 25 h 39"/>
                <a:gd name="T8" fmla="*/ 26 w 32"/>
                <a:gd name="T9" fmla="*/ 8 h 39"/>
                <a:gd name="T10" fmla="*/ 32 w 32"/>
                <a:gd name="T11" fmla="*/ 9 h 39"/>
                <a:gd name="T12" fmla="*/ 20 w 32"/>
                <a:gd name="T13" fmla="*/ 34 h 39"/>
                <a:gd name="T14" fmla="*/ 5 w 32"/>
                <a:gd name="T15" fmla="*/ 39 h 39"/>
                <a:gd name="T16" fmla="*/ 2 w 32"/>
                <a:gd name="T17" fmla="*/ 25 h 39"/>
                <a:gd name="T18" fmla="*/ 19 w 32"/>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9">
                  <a:moveTo>
                    <a:pt x="19" y="0"/>
                  </a:moveTo>
                  <a:lnTo>
                    <a:pt x="19" y="0"/>
                  </a:lnTo>
                  <a:cubicBezTo>
                    <a:pt x="20" y="2"/>
                    <a:pt x="21" y="3"/>
                    <a:pt x="22" y="5"/>
                  </a:cubicBezTo>
                  <a:cubicBezTo>
                    <a:pt x="20" y="11"/>
                    <a:pt x="15" y="20"/>
                    <a:pt x="14" y="25"/>
                  </a:cubicBezTo>
                  <a:cubicBezTo>
                    <a:pt x="17" y="23"/>
                    <a:pt x="24" y="11"/>
                    <a:pt x="26" y="8"/>
                  </a:cubicBezTo>
                  <a:cubicBezTo>
                    <a:pt x="28" y="8"/>
                    <a:pt x="30" y="9"/>
                    <a:pt x="32" y="9"/>
                  </a:cubicBezTo>
                  <a:cubicBezTo>
                    <a:pt x="29" y="15"/>
                    <a:pt x="25" y="24"/>
                    <a:pt x="20" y="34"/>
                  </a:cubicBezTo>
                  <a:cubicBezTo>
                    <a:pt x="18" y="39"/>
                    <a:pt x="10" y="38"/>
                    <a:pt x="5" y="39"/>
                  </a:cubicBezTo>
                  <a:cubicBezTo>
                    <a:pt x="3" y="33"/>
                    <a:pt x="0" y="30"/>
                    <a:pt x="2" y="25"/>
                  </a:cubicBezTo>
                  <a:cubicBezTo>
                    <a:pt x="5" y="18"/>
                    <a:pt x="15" y="6"/>
                    <a:pt x="1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6" name="Freeform 1021"/>
            <p:cNvSpPr>
              <a:spLocks/>
            </p:cNvSpPr>
            <p:nvPr userDrawn="1"/>
          </p:nvSpPr>
          <p:spPr bwMode="auto">
            <a:xfrm>
              <a:off x="247" y="305"/>
              <a:ext cx="17" cy="15"/>
            </a:xfrm>
            <a:custGeom>
              <a:avLst/>
              <a:gdLst>
                <a:gd name="T0" fmla="*/ 26 w 40"/>
                <a:gd name="T1" fmla="*/ 0 h 33"/>
                <a:gd name="T2" fmla="*/ 26 w 40"/>
                <a:gd name="T3" fmla="*/ 0 h 33"/>
                <a:gd name="T4" fmla="*/ 30 w 40"/>
                <a:gd name="T5" fmla="*/ 2 h 33"/>
                <a:gd name="T6" fmla="*/ 17 w 40"/>
                <a:gd name="T7" fmla="*/ 19 h 33"/>
                <a:gd name="T8" fmla="*/ 36 w 40"/>
                <a:gd name="T9" fmla="*/ 3 h 33"/>
                <a:gd name="T10" fmla="*/ 40 w 40"/>
                <a:gd name="T11" fmla="*/ 1 h 33"/>
                <a:gd name="T12" fmla="*/ 40 w 40"/>
                <a:gd name="T13" fmla="*/ 6 h 33"/>
                <a:gd name="T14" fmla="*/ 23 w 40"/>
                <a:gd name="T15" fmla="*/ 28 h 33"/>
                <a:gd name="T16" fmla="*/ 5 w 40"/>
                <a:gd name="T17" fmla="*/ 33 h 33"/>
                <a:gd name="T18" fmla="*/ 6 w 40"/>
                <a:gd name="T19" fmla="*/ 15 h 33"/>
                <a:gd name="T20" fmla="*/ 26 w 40"/>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3">
                  <a:moveTo>
                    <a:pt x="26" y="0"/>
                  </a:moveTo>
                  <a:lnTo>
                    <a:pt x="26" y="0"/>
                  </a:lnTo>
                  <a:cubicBezTo>
                    <a:pt x="28" y="1"/>
                    <a:pt x="29" y="1"/>
                    <a:pt x="30" y="2"/>
                  </a:cubicBezTo>
                  <a:cubicBezTo>
                    <a:pt x="26" y="6"/>
                    <a:pt x="21" y="13"/>
                    <a:pt x="17" y="19"/>
                  </a:cubicBezTo>
                  <a:cubicBezTo>
                    <a:pt x="22" y="15"/>
                    <a:pt x="34" y="4"/>
                    <a:pt x="36" y="3"/>
                  </a:cubicBezTo>
                  <a:cubicBezTo>
                    <a:pt x="38" y="3"/>
                    <a:pt x="39" y="2"/>
                    <a:pt x="40" y="1"/>
                  </a:cubicBezTo>
                  <a:cubicBezTo>
                    <a:pt x="40" y="3"/>
                    <a:pt x="40" y="5"/>
                    <a:pt x="40" y="6"/>
                  </a:cubicBezTo>
                  <a:cubicBezTo>
                    <a:pt x="37" y="11"/>
                    <a:pt x="26" y="24"/>
                    <a:pt x="23" y="28"/>
                  </a:cubicBezTo>
                  <a:cubicBezTo>
                    <a:pt x="18" y="32"/>
                    <a:pt x="12" y="32"/>
                    <a:pt x="5" y="33"/>
                  </a:cubicBezTo>
                  <a:cubicBezTo>
                    <a:pt x="4" y="26"/>
                    <a:pt x="0" y="20"/>
                    <a:pt x="6" y="15"/>
                  </a:cubicBezTo>
                  <a:cubicBezTo>
                    <a:pt x="9" y="11"/>
                    <a:pt x="24" y="1"/>
                    <a:pt x="2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7" name="Freeform 1022"/>
            <p:cNvSpPr>
              <a:spLocks/>
            </p:cNvSpPr>
            <p:nvPr userDrawn="1"/>
          </p:nvSpPr>
          <p:spPr bwMode="auto">
            <a:xfrm>
              <a:off x="239" y="299"/>
              <a:ext cx="18" cy="13"/>
            </a:xfrm>
            <a:custGeom>
              <a:avLst/>
              <a:gdLst>
                <a:gd name="T0" fmla="*/ 9 w 40"/>
                <a:gd name="T1" fmla="*/ 6 h 27"/>
                <a:gd name="T2" fmla="*/ 9 w 40"/>
                <a:gd name="T3" fmla="*/ 6 h 27"/>
                <a:gd name="T4" fmla="*/ 36 w 40"/>
                <a:gd name="T5" fmla="*/ 0 h 27"/>
                <a:gd name="T6" fmla="*/ 36 w 40"/>
                <a:gd name="T7" fmla="*/ 5 h 27"/>
                <a:gd name="T8" fmla="*/ 15 w 40"/>
                <a:gd name="T9" fmla="*/ 14 h 27"/>
                <a:gd name="T10" fmla="*/ 36 w 40"/>
                <a:gd name="T11" fmla="*/ 10 h 27"/>
                <a:gd name="T12" fmla="*/ 40 w 40"/>
                <a:gd name="T13" fmla="*/ 12 h 27"/>
                <a:gd name="T14" fmla="*/ 20 w 40"/>
                <a:gd name="T15" fmla="*/ 23 h 27"/>
                <a:gd name="T16" fmla="*/ 0 w 40"/>
                <a:gd name="T17" fmla="*/ 21 h 27"/>
                <a:gd name="T18" fmla="*/ 9 w 40"/>
                <a:gd name="T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27">
                  <a:moveTo>
                    <a:pt x="9" y="6"/>
                  </a:moveTo>
                  <a:lnTo>
                    <a:pt x="9" y="6"/>
                  </a:lnTo>
                  <a:cubicBezTo>
                    <a:pt x="12" y="5"/>
                    <a:pt x="36" y="0"/>
                    <a:pt x="36" y="0"/>
                  </a:cubicBezTo>
                  <a:cubicBezTo>
                    <a:pt x="36" y="2"/>
                    <a:pt x="36" y="3"/>
                    <a:pt x="36" y="5"/>
                  </a:cubicBezTo>
                  <a:cubicBezTo>
                    <a:pt x="29" y="8"/>
                    <a:pt x="21" y="12"/>
                    <a:pt x="15" y="14"/>
                  </a:cubicBezTo>
                  <a:cubicBezTo>
                    <a:pt x="23" y="14"/>
                    <a:pt x="34" y="10"/>
                    <a:pt x="36" y="10"/>
                  </a:cubicBezTo>
                  <a:cubicBezTo>
                    <a:pt x="37" y="10"/>
                    <a:pt x="40" y="12"/>
                    <a:pt x="40" y="12"/>
                  </a:cubicBezTo>
                  <a:cubicBezTo>
                    <a:pt x="36" y="14"/>
                    <a:pt x="28" y="20"/>
                    <a:pt x="20" y="23"/>
                  </a:cubicBezTo>
                  <a:cubicBezTo>
                    <a:pt x="12" y="27"/>
                    <a:pt x="3" y="23"/>
                    <a:pt x="0" y="21"/>
                  </a:cubicBezTo>
                  <a:cubicBezTo>
                    <a:pt x="1" y="15"/>
                    <a:pt x="3" y="8"/>
                    <a:pt x="9"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8" name="Freeform 1023"/>
            <p:cNvSpPr>
              <a:spLocks/>
            </p:cNvSpPr>
            <p:nvPr userDrawn="1"/>
          </p:nvSpPr>
          <p:spPr bwMode="auto">
            <a:xfrm>
              <a:off x="223" y="298"/>
              <a:ext cx="10" cy="1"/>
            </a:xfrm>
            <a:custGeom>
              <a:avLst/>
              <a:gdLst>
                <a:gd name="T0" fmla="*/ 0 w 23"/>
                <a:gd name="T1" fmla="*/ 2 h 3"/>
                <a:gd name="T2" fmla="*/ 0 w 23"/>
                <a:gd name="T3" fmla="*/ 2 h 3"/>
                <a:gd name="T4" fmla="*/ 23 w 23"/>
                <a:gd name="T5" fmla="*/ 0 h 3"/>
                <a:gd name="T6" fmla="*/ 23 w 23"/>
                <a:gd name="T7" fmla="*/ 2 h 3"/>
                <a:gd name="T8" fmla="*/ 0 w 23"/>
                <a:gd name="T9" fmla="*/ 2 h 3"/>
              </a:gdLst>
              <a:ahLst/>
              <a:cxnLst>
                <a:cxn ang="0">
                  <a:pos x="T0" y="T1"/>
                </a:cxn>
                <a:cxn ang="0">
                  <a:pos x="T2" y="T3"/>
                </a:cxn>
                <a:cxn ang="0">
                  <a:pos x="T4" y="T5"/>
                </a:cxn>
                <a:cxn ang="0">
                  <a:pos x="T6" y="T7"/>
                </a:cxn>
                <a:cxn ang="0">
                  <a:pos x="T8" y="T9"/>
                </a:cxn>
              </a:cxnLst>
              <a:rect l="0" t="0" r="r" b="b"/>
              <a:pathLst>
                <a:path w="23" h="3">
                  <a:moveTo>
                    <a:pt x="0" y="2"/>
                  </a:moveTo>
                  <a:lnTo>
                    <a:pt x="0" y="2"/>
                  </a:lnTo>
                  <a:cubicBezTo>
                    <a:pt x="11" y="0"/>
                    <a:pt x="20" y="0"/>
                    <a:pt x="23" y="0"/>
                  </a:cubicBezTo>
                  <a:cubicBezTo>
                    <a:pt x="23" y="1"/>
                    <a:pt x="23" y="2"/>
                    <a:pt x="23" y="2"/>
                  </a:cubicBezTo>
                  <a:cubicBezTo>
                    <a:pt x="16" y="3"/>
                    <a:pt x="11" y="2"/>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9" name="Freeform 1024"/>
            <p:cNvSpPr>
              <a:spLocks/>
            </p:cNvSpPr>
            <p:nvPr userDrawn="1"/>
          </p:nvSpPr>
          <p:spPr bwMode="auto">
            <a:xfrm>
              <a:off x="200" y="293"/>
              <a:ext cx="38" cy="12"/>
            </a:xfrm>
            <a:custGeom>
              <a:avLst/>
              <a:gdLst>
                <a:gd name="T0" fmla="*/ 0 w 84"/>
                <a:gd name="T1" fmla="*/ 12 h 27"/>
                <a:gd name="T2" fmla="*/ 0 w 84"/>
                <a:gd name="T3" fmla="*/ 12 h 27"/>
                <a:gd name="T4" fmla="*/ 36 w 84"/>
                <a:gd name="T5" fmla="*/ 0 h 27"/>
                <a:gd name="T6" fmla="*/ 80 w 84"/>
                <a:gd name="T7" fmla="*/ 2 h 27"/>
                <a:gd name="T8" fmla="*/ 74 w 84"/>
                <a:gd name="T9" fmla="*/ 9 h 27"/>
                <a:gd name="T10" fmla="*/ 34 w 84"/>
                <a:gd name="T11" fmla="*/ 13 h 27"/>
                <a:gd name="T12" fmla="*/ 76 w 84"/>
                <a:gd name="T13" fmla="*/ 14 h 27"/>
                <a:gd name="T14" fmla="*/ 84 w 84"/>
                <a:gd name="T15" fmla="*/ 20 h 27"/>
                <a:gd name="T16" fmla="*/ 35 w 84"/>
                <a:gd name="T17" fmla="*/ 26 h 27"/>
                <a:gd name="T18" fmla="*/ 0 w 84"/>
                <a:gd name="T1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7">
                  <a:moveTo>
                    <a:pt x="0" y="12"/>
                  </a:moveTo>
                  <a:lnTo>
                    <a:pt x="0" y="12"/>
                  </a:lnTo>
                  <a:cubicBezTo>
                    <a:pt x="8" y="5"/>
                    <a:pt x="21" y="0"/>
                    <a:pt x="36" y="0"/>
                  </a:cubicBezTo>
                  <a:cubicBezTo>
                    <a:pt x="50" y="1"/>
                    <a:pt x="64" y="1"/>
                    <a:pt x="80" y="2"/>
                  </a:cubicBezTo>
                  <a:cubicBezTo>
                    <a:pt x="77" y="4"/>
                    <a:pt x="75" y="7"/>
                    <a:pt x="74" y="9"/>
                  </a:cubicBezTo>
                  <a:cubicBezTo>
                    <a:pt x="60" y="10"/>
                    <a:pt x="50" y="10"/>
                    <a:pt x="34" y="13"/>
                  </a:cubicBezTo>
                  <a:cubicBezTo>
                    <a:pt x="49" y="15"/>
                    <a:pt x="71" y="15"/>
                    <a:pt x="76" y="14"/>
                  </a:cubicBezTo>
                  <a:cubicBezTo>
                    <a:pt x="77" y="17"/>
                    <a:pt x="80" y="19"/>
                    <a:pt x="84" y="20"/>
                  </a:cubicBezTo>
                  <a:cubicBezTo>
                    <a:pt x="63" y="23"/>
                    <a:pt x="48" y="25"/>
                    <a:pt x="35" y="26"/>
                  </a:cubicBezTo>
                  <a:cubicBezTo>
                    <a:pt x="18" y="27"/>
                    <a:pt x="7" y="23"/>
                    <a:pt x="0" y="1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0" name="Freeform 1025"/>
            <p:cNvSpPr>
              <a:spLocks/>
            </p:cNvSpPr>
            <p:nvPr userDrawn="1"/>
          </p:nvSpPr>
          <p:spPr bwMode="auto">
            <a:xfrm>
              <a:off x="234" y="292"/>
              <a:ext cx="24" cy="10"/>
            </a:xfrm>
            <a:custGeom>
              <a:avLst/>
              <a:gdLst>
                <a:gd name="T0" fmla="*/ 13 w 52"/>
                <a:gd name="T1" fmla="*/ 2 h 22"/>
                <a:gd name="T2" fmla="*/ 13 w 52"/>
                <a:gd name="T3" fmla="*/ 2 h 22"/>
                <a:gd name="T4" fmla="*/ 42 w 52"/>
                <a:gd name="T5" fmla="*/ 1 h 22"/>
                <a:gd name="T6" fmla="*/ 46 w 52"/>
                <a:gd name="T7" fmla="*/ 5 h 22"/>
                <a:gd name="T8" fmla="*/ 23 w 52"/>
                <a:gd name="T9" fmla="*/ 10 h 22"/>
                <a:gd name="T10" fmla="*/ 52 w 52"/>
                <a:gd name="T11" fmla="*/ 9 h 22"/>
                <a:gd name="T12" fmla="*/ 48 w 52"/>
                <a:gd name="T13" fmla="*/ 15 h 22"/>
                <a:gd name="T14" fmla="*/ 18 w 52"/>
                <a:gd name="T15" fmla="*/ 20 h 22"/>
                <a:gd name="T16" fmla="*/ 0 w 52"/>
                <a:gd name="T17" fmla="*/ 13 h 22"/>
                <a:gd name="T18" fmla="*/ 13 w 52"/>
                <a:gd name="T1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22">
                  <a:moveTo>
                    <a:pt x="13" y="2"/>
                  </a:moveTo>
                  <a:lnTo>
                    <a:pt x="13" y="2"/>
                  </a:lnTo>
                  <a:cubicBezTo>
                    <a:pt x="21" y="1"/>
                    <a:pt x="37" y="0"/>
                    <a:pt x="42" y="1"/>
                  </a:cubicBezTo>
                  <a:cubicBezTo>
                    <a:pt x="43" y="2"/>
                    <a:pt x="45" y="4"/>
                    <a:pt x="46" y="5"/>
                  </a:cubicBezTo>
                  <a:cubicBezTo>
                    <a:pt x="41" y="7"/>
                    <a:pt x="30" y="8"/>
                    <a:pt x="23" y="10"/>
                  </a:cubicBezTo>
                  <a:cubicBezTo>
                    <a:pt x="30" y="11"/>
                    <a:pt x="45" y="9"/>
                    <a:pt x="52" y="9"/>
                  </a:cubicBezTo>
                  <a:cubicBezTo>
                    <a:pt x="49" y="11"/>
                    <a:pt x="48" y="13"/>
                    <a:pt x="48" y="15"/>
                  </a:cubicBezTo>
                  <a:cubicBezTo>
                    <a:pt x="42" y="17"/>
                    <a:pt x="18" y="20"/>
                    <a:pt x="18" y="20"/>
                  </a:cubicBezTo>
                  <a:cubicBezTo>
                    <a:pt x="7" y="22"/>
                    <a:pt x="4" y="18"/>
                    <a:pt x="0" y="13"/>
                  </a:cubicBezTo>
                  <a:cubicBezTo>
                    <a:pt x="2" y="7"/>
                    <a:pt x="7" y="2"/>
                    <a:pt x="1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1" name="Freeform 1026"/>
            <p:cNvSpPr>
              <a:spLocks/>
            </p:cNvSpPr>
            <p:nvPr userDrawn="1"/>
          </p:nvSpPr>
          <p:spPr bwMode="auto">
            <a:xfrm>
              <a:off x="245" y="286"/>
              <a:ext cx="7" cy="2"/>
            </a:xfrm>
            <a:custGeom>
              <a:avLst/>
              <a:gdLst>
                <a:gd name="T0" fmla="*/ 0 w 15"/>
                <a:gd name="T1" fmla="*/ 0 h 3"/>
                <a:gd name="T2" fmla="*/ 0 w 15"/>
                <a:gd name="T3" fmla="*/ 0 h 3"/>
                <a:gd name="T4" fmla="*/ 15 w 15"/>
                <a:gd name="T5" fmla="*/ 1 h 3"/>
                <a:gd name="T6" fmla="*/ 13 w 15"/>
                <a:gd name="T7" fmla="*/ 3 h 3"/>
                <a:gd name="T8" fmla="*/ 0 w 15"/>
                <a:gd name="T9" fmla="*/ 0 h 3"/>
              </a:gdLst>
              <a:ahLst/>
              <a:cxnLst>
                <a:cxn ang="0">
                  <a:pos x="T0" y="T1"/>
                </a:cxn>
                <a:cxn ang="0">
                  <a:pos x="T2" y="T3"/>
                </a:cxn>
                <a:cxn ang="0">
                  <a:pos x="T4" y="T5"/>
                </a:cxn>
                <a:cxn ang="0">
                  <a:pos x="T6" y="T7"/>
                </a:cxn>
                <a:cxn ang="0">
                  <a:pos x="T8" y="T9"/>
                </a:cxn>
              </a:cxnLst>
              <a:rect l="0" t="0" r="r" b="b"/>
              <a:pathLst>
                <a:path w="15" h="3">
                  <a:moveTo>
                    <a:pt x="0" y="0"/>
                  </a:moveTo>
                  <a:lnTo>
                    <a:pt x="0" y="0"/>
                  </a:lnTo>
                  <a:cubicBezTo>
                    <a:pt x="5" y="0"/>
                    <a:pt x="11" y="1"/>
                    <a:pt x="15" y="1"/>
                  </a:cubicBezTo>
                  <a:cubicBezTo>
                    <a:pt x="15" y="1"/>
                    <a:pt x="14" y="2"/>
                    <a:pt x="13" y="3"/>
                  </a:cubicBezTo>
                  <a:cubicBezTo>
                    <a:pt x="9" y="2"/>
                    <a:pt x="3"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2" name="Freeform 1027"/>
            <p:cNvSpPr>
              <a:spLocks/>
            </p:cNvSpPr>
            <p:nvPr userDrawn="1"/>
          </p:nvSpPr>
          <p:spPr bwMode="auto">
            <a:xfrm>
              <a:off x="222" y="286"/>
              <a:ext cx="9" cy="2"/>
            </a:xfrm>
            <a:custGeom>
              <a:avLst/>
              <a:gdLst>
                <a:gd name="T0" fmla="*/ 0 w 21"/>
                <a:gd name="T1" fmla="*/ 0 h 4"/>
                <a:gd name="T2" fmla="*/ 0 w 21"/>
                <a:gd name="T3" fmla="*/ 0 h 4"/>
                <a:gd name="T4" fmla="*/ 19 w 21"/>
                <a:gd name="T5" fmla="*/ 2 h 4"/>
                <a:gd name="T6" fmla="*/ 21 w 21"/>
                <a:gd name="T7" fmla="*/ 4 h 4"/>
                <a:gd name="T8" fmla="*/ 0 w 21"/>
                <a:gd name="T9" fmla="*/ 0 h 4"/>
              </a:gdLst>
              <a:ahLst/>
              <a:cxnLst>
                <a:cxn ang="0">
                  <a:pos x="T0" y="T1"/>
                </a:cxn>
                <a:cxn ang="0">
                  <a:pos x="T2" y="T3"/>
                </a:cxn>
                <a:cxn ang="0">
                  <a:pos x="T4" y="T5"/>
                </a:cxn>
                <a:cxn ang="0">
                  <a:pos x="T6" y="T7"/>
                </a:cxn>
                <a:cxn ang="0">
                  <a:pos x="T8" y="T9"/>
                </a:cxn>
              </a:cxnLst>
              <a:rect l="0" t="0" r="r" b="b"/>
              <a:pathLst>
                <a:path w="21" h="4">
                  <a:moveTo>
                    <a:pt x="0" y="0"/>
                  </a:moveTo>
                  <a:lnTo>
                    <a:pt x="0" y="0"/>
                  </a:lnTo>
                  <a:cubicBezTo>
                    <a:pt x="4" y="0"/>
                    <a:pt x="19" y="2"/>
                    <a:pt x="19" y="2"/>
                  </a:cubicBezTo>
                  <a:cubicBezTo>
                    <a:pt x="20" y="3"/>
                    <a:pt x="20" y="4"/>
                    <a:pt x="21" y="4"/>
                  </a:cubicBezTo>
                  <a:cubicBezTo>
                    <a:pt x="21" y="4"/>
                    <a:pt x="4"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3" name="Freeform 1028"/>
            <p:cNvSpPr>
              <a:spLocks/>
            </p:cNvSpPr>
            <p:nvPr userDrawn="1"/>
          </p:nvSpPr>
          <p:spPr bwMode="auto">
            <a:xfrm>
              <a:off x="285" y="284"/>
              <a:ext cx="12" cy="11"/>
            </a:xfrm>
            <a:custGeom>
              <a:avLst/>
              <a:gdLst>
                <a:gd name="T0" fmla="*/ 6 w 26"/>
                <a:gd name="T1" fmla="*/ 0 h 24"/>
                <a:gd name="T2" fmla="*/ 6 w 26"/>
                <a:gd name="T3" fmla="*/ 0 h 24"/>
                <a:gd name="T4" fmla="*/ 26 w 26"/>
                <a:gd name="T5" fmla="*/ 3 h 24"/>
                <a:gd name="T6" fmla="*/ 26 w 26"/>
                <a:gd name="T7" fmla="*/ 22 h 24"/>
                <a:gd name="T8" fmla="*/ 6 w 26"/>
                <a:gd name="T9" fmla="*/ 0 h 24"/>
              </a:gdLst>
              <a:ahLst/>
              <a:cxnLst>
                <a:cxn ang="0">
                  <a:pos x="T0" y="T1"/>
                </a:cxn>
                <a:cxn ang="0">
                  <a:pos x="T2" y="T3"/>
                </a:cxn>
                <a:cxn ang="0">
                  <a:pos x="T4" y="T5"/>
                </a:cxn>
                <a:cxn ang="0">
                  <a:pos x="T6" y="T7"/>
                </a:cxn>
                <a:cxn ang="0">
                  <a:pos x="T8" y="T9"/>
                </a:cxn>
              </a:cxnLst>
              <a:rect l="0" t="0" r="r" b="b"/>
              <a:pathLst>
                <a:path w="26" h="24">
                  <a:moveTo>
                    <a:pt x="6" y="0"/>
                  </a:moveTo>
                  <a:lnTo>
                    <a:pt x="6" y="0"/>
                  </a:lnTo>
                  <a:cubicBezTo>
                    <a:pt x="13" y="5"/>
                    <a:pt x="18" y="5"/>
                    <a:pt x="26" y="3"/>
                  </a:cubicBezTo>
                  <a:lnTo>
                    <a:pt x="26" y="22"/>
                  </a:lnTo>
                  <a:cubicBezTo>
                    <a:pt x="13" y="24"/>
                    <a:pt x="0" y="14"/>
                    <a:pt x="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4" name="Freeform 1029"/>
            <p:cNvSpPr>
              <a:spLocks/>
            </p:cNvSpPr>
            <p:nvPr userDrawn="1"/>
          </p:nvSpPr>
          <p:spPr bwMode="auto">
            <a:xfrm>
              <a:off x="324" y="280"/>
              <a:ext cx="2" cy="5"/>
            </a:xfrm>
            <a:custGeom>
              <a:avLst/>
              <a:gdLst>
                <a:gd name="T0" fmla="*/ 3 w 4"/>
                <a:gd name="T1" fmla="*/ 0 h 11"/>
                <a:gd name="T2" fmla="*/ 3 w 4"/>
                <a:gd name="T3" fmla="*/ 0 h 11"/>
                <a:gd name="T4" fmla="*/ 4 w 4"/>
                <a:gd name="T5" fmla="*/ 11 h 11"/>
                <a:gd name="T6" fmla="*/ 0 w 4"/>
                <a:gd name="T7" fmla="*/ 11 h 11"/>
                <a:gd name="T8" fmla="*/ 3 w 4"/>
                <a:gd name="T9" fmla="*/ 0 h 11"/>
              </a:gdLst>
              <a:ahLst/>
              <a:cxnLst>
                <a:cxn ang="0">
                  <a:pos x="T0" y="T1"/>
                </a:cxn>
                <a:cxn ang="0">
                  <a:pos x="T2" y="T3"/>
                </a:cxn>
                <a:cxn ang="0">
                  <a:pos x="T4" y="T5"/>
                </a:cxn>
                <a:cxn ang="0">
                  <a:pos x="T6" y="T7"/>
                </a:cxn>
                <a:cxn ang="0">
                  <a:pos x="T8" y="T9"/>
                </a:cxn>
              </a:cxnLst>
              <a:rect l="0" t="0" r="r" b="b"/>
              <a:pathLst>
                <a:path w="4" h="11">
                  <a:moveTo>
                    <a:pt x="3" y="0"/>
                  </a:moveTo>
                  <a:lnTo>
                    <a:pt x="3" y="0"/>
                  </a:lnTo>
                  <a:cubicBezTo>
                    <a:pt x="4" y="3"/>
                    <a:pt x="4" y="7"/>
                    <a:pt x="4" y="11"/>
                  </a:cubicBezTo>
                  <a:lnTo>
                    <a:pt x="0" y="11"/>
                  </a:lnTo>
                  <a:cubicBezTo>
                    <a:pt x="0" y="8"/>
                    <a:pt x="2" y="4"/>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5" name="Freeform 1030"/>
            <p:cNvSpPr>
              <a:spLocks/>
            </p:cNvSpPr>
            <p:nvPr userDrawn="1"/>
          </p:nvSpPr>
          <p:spPr bwMode="auto">
            <a:xfrm>
              <a:off x="232" y="280"/>
              <a:ext cx="23" cy="11"/>
            </a:xfrm>
            <a:custGeom>
              <a:avLst/>
              <a:gdLst>
                <a:gd name="T0" fmla="*/ 0 w 53"/>
                <a:gd name="T1" fmla="*/ 11 h 24"/>
                <a:gd name="T2" fmla="*/ 0 w 53"/>
                <a:gd name="T3" fmla="*/ 11 h 24"/>
                <a:gd name="T4" fmla="*/ 24 w 53"/>
                <a:gd name="T5" fmla="*/ 2 h 24"/>
                <a:gd name="T6" fmla="*/ 53 w 53"/>
                <a:gd name="T7" fmla="*/ 8 h 24"/>
                <a:gd name="T8" fmla="*/ 47 w 53"/>
                <a:gd name="T9" fmla="*/ 13 h 24"/>
                <a:gd name="T10" fmla="*/ 21 w 53"/>
                <a:gd name="T11" fmla="*/ 13 h 24"/>
                <a:gd name="T12" fmla="*/ 43 w 53"/>
                <a:gd name="T13" fmla="*/ 17 h 24"/>
                <a:gd name="T14" fmla="*/ 46 w 53"/>
                <a:gd name="T15" fmla="*/ 23 h 24"/>
                <a:gd name="T16" fmla="*/ 17 w 53"/>
                <a:gd name="T17" fmla="*/ 23 h 24"/>
                <a:gd name="T18" fmla="*/ 0 w 53"/>
                <a:gd name="T1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24">
                  <a:moveTo>
                    <a:pt x="0" y="11"/>
                  </a:moveTo>
                  <a:lnTo>
                    <a:pt x="0" y="11"/>
                  </a:lnTo>
                  <a:cubicBezTo>
                    <a:pt x="4" y="2"/>
                    <a:pt x="14" y="0"/>
                    <a:pt x="24" y="2"/>
                  </a:cubicBezTo>
                  <a:cubicBezTo>
                    <a:pt x="34" y="5"/>
                    <a:pt x="42" y="6"/>
                    <a:pt x="53" y="8"/>
                  </a:cubicBezTo>
                  <a:cubicBezTo>
                    <a:pt x="50" y="9"/>
                    <a:pt x="49" y="10"/>
                    <a:pt x="47" y="13"/>
                  </a:cubicBezTo>
                  <a:cubicBezTo>
                    <a:pt x="40" y="13"/>
                    <a:pt x="30" y="11"/>
                    <a:pt x="21" y="13"/>
                  </a:cubicBezTo>
                  <a:cubicBezTo>
                    <a:pt x="28" y="15"/>
                    <a:pt x="37" y="17"/>
                    <a:pt x="43" y="17"/>
                  </a:cubicBezTo>
                  <a:cubicBezTo>
                    <a:pt x="44" y="19"/>
                    <a:pt x="46" y="23"/>
                    <a:pt x="46" y="23"/>
                  </a:cubicBezTo>
                  <a:cubicBezTo>
                    <a:pt x="40" y="23"/>
                    <a:pt x="26" y="24"/>
                    <a:pt x="17" y="23"/>
                  </a:cubicBezTo>
                  <a:cubicBezTo>
                    <a:pt x="9" y="22"/>
                    <a:pt x="3" y="16"/>
                    <a:pt x="0"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6" name="Freeform 1031"/>
            <p:cNvSpPr>
              <a:spLocks/>
            </p:cNvSpPr>
            <p:nvPr userDrawn="1"/>
          </p:nvSpPr>
          <p:spPr bwMode="auto">
            <a:xfrm>
              <a:off x="314" y="278"/>
              <a:ext cx="2" cy="7"/>
            </a:xfrm>
            <a:custGeom>
              <a:avLst/>
              <a:gdLst>
                <a:gd name="T0" fmla="*/ 6 w 6"/>
                <a:gd name="T1" fmla="*/ 0 h 16"/>
                <a:gd name="T2" fmla="*/ 6 w 6"/>
                <a:gd name="T3" fmla="*/ 0 h 16"/>
                <a:gd name="T4" fmla="*/ 5 w 6"/>
                <a:gd name="T5" fmla="*/ 16 h 16"/>
                <a:gd name="T6" fmla="*/ 0 w 6"/>
                <a:gd name="T7" fmla="*/ 16 h 16"/>
                <a:gd name="T8" fmla="*/ 6 w 6"/>
                <a:gd name="T9" fmla="*/ 0 h 16"/>
              </a:gdLst>
              <a:ahLst/>
              <a:cxnLst>
                <a:cxn ang="0">
                  <a:pos x="T0" y="T1"/>
                </a:cxn>
                <a:cxn ang="0">
                  <a:pos x="T2" y="T3"/>
                </a:cxn>
                <a:cxn ang="0">
                  <a:pos x="T4" y="T5"/>
                </a:cxn>
                <a:cxn ang="0">
                  <a:pos x="T6" y="T7"/>
                </a:cxn>
                <a:cxn ang="0">
                  <a:pos x="T8" y="T9"/>
                </a:cxn>
              </a:cxnLst>
              <a:rect l="0" t="0" r="r" b="b"/>
              <a:pathLst>
                <a:path w="6" h="16">
                  <a:moveTo>
                    <a:pt x="6" y="0"/>
                  </a:moveTo>
                  <a:lnTo>
                    <a:pt x="6" y="0"/>
                  </a:lnTo>
                  <a:cubicBezTo>
                    <a:pt x="6" y="6"/>
                    <a:pt x="5" y="12"/>
                    <a:pt x="5" y="16"/>
                  </a:cubicBezTo>
                  <a:lnTo>
                    <a:pt x="0" y="16"/>
                  </a:lnTo>
                  <a:cubicBezTo>
                    <a:pt x="2" y="11"/>
                    <a:pt x="5" y="7"/>
                    <a:pt x="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7" name="Freeform 1032"/>
            <p:cNvSpPr>
              <a:spLocks/>
            </p:cNvSpPr>
            <p:nvPr userDrawn="1"/>
          </p:nvSpPr>
          <p:spPr bwMode="auto">
            <a:xfrm>
              <a:off x="307" y="276"/>
              <a:ext cx="5" cy="9"/>
            </a:xfrm>
            <a:custGeom>
              <a:avLst/>
              <a:gdLst>
                <a:gd name="T0" fmla="*/ 12 w 12"/>
                <a:gd name="T1" fmla="*/ 0 h 20"/>
                <a:gd name="T2" fmla="*/ 12 w 12"/>
                <a:gd name="T3" fmla="*/ 0 h 20"/>
                <a:gd name="T4" fmla="*/ 6 w 12"/>
                <a:gd name="T5" fmla="*/ 20 h 20"/>
                <a:gd name="T6" fmla="*/ 0 w 12"/>
                <a:gd name="T7" fmla="*/ 20 h 20"/>
                <a:gd name="T8" fmla="*/ 12 w 12"/>
                <a:gd name="T9" fmla="*/ 0 h 20"/>
              </a:gdLst>
              <a:ahLst/>
              <a:cxnLst>
                <a:cxn ang="0">
                  <a:pos x="T0" y="T1"/>
                </a:cxn>
                <a:cxn ang="0">
                  <a:pos x="T2" y="T3"/>
                </a:cxn>
                <a:cxn ang="0">
                  <a:pos x="T4" y="T5"/>
                </a:cxn>
                <a:cxn ang="0">
                  <a:pos x="T6" y="T7"/>
                </a:cxn>
                <a:cxn ang="0">
                  <a:pos x="T8" y="T9"/>
                </a:cxn>
              </a:cxnLst>
              <a:rect l="0" t="0" r="r" b="b"/>
              <a:pathLst>
                <a:path w="12" h="20">
                  <a:moveTo>
                    <a:pt x="12" y="0"/>
                  </a:moveTo>
                  <a:lnTo>
                    <a:pt x="12" y="0"/>
                  </a:lnTo>
                  <a:cubicBezTo>
                    <a:pt x="11" y="7"/>
                    <a:pt x="7" y="16"/>
                    <a:pt x="6" y="20"/>
                  </a:cubicBezTo>
                  <a:lnTo>
                    <a:pt x="0" y="20"/>
                  </a:lnTo>
                  <a:cubicBezTo>
                    <a:pt x="2" y="16"/>
                    <a:pt x="10" y="7"/>
                    <a:pt x="1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8" name="Freeform 1033"/>
            <p:cNvSpPr>
              <a:spLocks/>
            </p:cNvSpPr>
            <p:nvPr userDrawn="1"/>
          </p:nvSpPr>
          <p:spPr bwMode="auto">
            <a:xfrm>
              <a:off x="197" y="278"/>
              <a:ext cx="41" cy="14"/>
            </a:xfrm>
            <a:custGeom>
              <a:avLst/>
              <a:gdLst>
                <a:gd name="T0" fmla="*/ 0 w 90"/>
                <a:gd name="T1" fmla="*/ 6 h 32"/>
                <a:gd name="T2" fmla="*/ 0 w 90"/>
                <a:gd name="T3" fmla="*/ 6 h 32"/>
                <a:gd name="T4" fmla="*/ 42 w 90"/>
                <a:gd name="T5" fmla="*/ 4 h 32"/>
                <a:gd name="T6" fmla="*/ 76 w 90"/>
                <a:gd name="T7" fmla="*/ 12 h 32"/>
                <a:gd name="T8" fmla="*/ 73 w 90"/>
                <a:gd name="T9" fmla="*/ 17 h 32"/>
                <a:gd name="T10" fmla="*/ 74 w 90"/>
                <a:gd name="T11" fmla="*/ 19 h 32"/>
                <a:gd name="T12" fmla="*/ 34 w 90"/>
                <a:gd name="T13" fmla="*/ 15 h 32"/>
                <a:gd name="T14" fmla="*/ 78 w 90"/>
                <a:gd name="T15" fmla="*/ 24 h 32"/>
                <a:gd name="T16" fmla="*/ 90 w 90"/>
                <a:gd name="T17" fmla="*/ 31 h 32"/>
                <a:gd name="T18" fmla="*/ 37 w 90"/>
                <a:gd name="T19" fmla="*/ 30 h 32"/>
                <a:gd name="T20" fmla="*/ 0 w 90"/>
                <a:gd name="T21"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32">
                  <a:moveTo>
                    <a:pt x="0" y="6"/>
                  </a:moveTo>
                  <a:lnTo>
                    <a:pt x="0" y="6"/>
                  </a:lnTo>
                  <a:cubicBezTo>
                    <a:pt x="11" y="0"/>
                    <a:pt x="30" y="1"/>
                    <a:pt x="42" y="4"/>
                  </a:cubicBezTo>
                  <a:cubicBezTo>
                    <a:pt x="52" y="6"/>
                    <a:pt x="70" y="10"/>
                    <a:pt x="76" y="12"/>
                  </a:cubicBezTo>
                  <a:cubicBezTo>
                    <a:pt x="75" y="13"/>
                    <a:pt x="74" y="15"/>
                    <a:pt x="73" y="17"/>
                  </a:cubicBezTo>
                  <a:cubicBezTo>
                    <a:pt x="73" y="18"/>
                    <a:pt x="73" y="18"/>
                    <a:pt x="74" y="19"/>
                  </a:cubicBezTo>
                  <a:cubicBezTo>
                    <a:pt x="73" y="19"/>
                    <a:pt x="48" y="14"/>
                    <a:pt x="34" y="15"/>
                  </a:cubicBezTo>
                  <a:cubicBezTo>
                    <a:pt x="47" y="20"/>
                    <a:pt x="77" y="24"/>
                    <a:pt x="78" y="24"/>
                  </a:cubicBezTo>
                  <a:cubicBezTo>
                    <a:pt x="81" y="28"/>
                    <a:pt x="86" y="30"/>
                    <a:pt x="90" y="31"/>
                  </a:cubicBezTo>
                  <a:cubicBezTo>
                    <a:pt x="86" y="32"/>
                    <a:pt x="46" y="31"/>
                    <a:pt x="37" y="30"/>
                  </a:cubicBezTo>
                  <a:cubicBezTo>
                    <a:pt x="24" y="28"/>
                    <a:pt x="4" y="20"/>
                    <a:pt x="0"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9" name="Freeform 1034"/>
            <p:cNvSpPr>
              <a:spLocks/>
            </p:cNvSpPr>
            <p:nvPr userDrawn="1"/>
          </p:nvSpPr>
          <p:spPr bwMode="auto">
            <a:xfrm>
              <a:off x="317" y="277"/>
              <a:ext cx="4" cy="8"/>
            </a:xfrm>
            <a:custGeom>
              <a:avLst/>
              <a:gdLst>
                <a:gd name="T0" fmla="*/ 7 w 9"/>
                <a:gd name="T1" fmla="*/ 0 h 19"/>
                <a:gd name="T2" fmla="*/ 7 w 9"/>
                <a:gd name="T3" fmla="*/ 0 h 19"/>
                <a:gd name="T4" fmla="*/ 8 w 9"/>
                <a:gd name="T5" fmla="*/ 19 h 19"/>
                <a:gd name="T6" fmla="*/ 0 w 9"/>
                <a:gd name="T7" fmla="*/ 19 h 19"/>
                <a:gd name="T8" fmla="*/ 7 w 9"/>
                <a:gd name="T9" fmla="*/ 0 h 19"/>
              </a:gdLst>
              <a:ahLst/>
              <a:cxnLst>
                <a:cxn ang="0">
                  <a:pos x="T0" y="T1"/>
                </a:cxn>
                <a:cxn ang="0">
                  <a:pos x="T2" y="T3"/>
                </a:cxn>
                <a:cxn ang="0">
                  <a:pos x="T4" y="T5"/>
                </a:cxn>
                <a:cxn ang="0">
                  <a:pos x="T6" y="T7"/>
                </a:cxn>
                <a:cxn ang="0">
                  <a:pos x="T8" y="T9"/>
                </a:cxn>
              </a:cxnLst>
              <a:rect l="0" t="0" r="r" b="b"/>
              <a:pathLst>
                <a:path w="9" h="19">
                  <a:moveTo>
                    <a:pt x="7" y="0"/>
                  </a:moveTo>
                  <a:lnTo>
                    <a:pt x="7" y="0"/>
                  </a:lnTo>
                  <a:cubicBezTo>
                    <a:pt x="8" y="5"/>
                    <a:pt x="9" y="13"/>
                    <a:pt x="8" y="19"/>
                  </a:cubicBezTo>
                  <a:lnTo>
                    <a:pt x="0" y="19"/>
                  </a:lnTo>
                  <a:cubicBezTo>
                    <a:pt x="1" y="12"/>
                    <a:pt x="5" y="6"/>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0" name="Freeform 1035"/>
            <p:cNvSpPr>
              <a:spLocks/>
            </p:cNvSpPr>
            <p:nvPr userDrawn="1"/>
          </p:nvSpPr>
          <p:spPr bwMode="auto">
            <a:xfrm>
              <a:off x="327" y="276"/>
              <a:ext cx="4" cy="9"/>
            </a:xfrm>
            <a:custGeom>
              <a:avLst/>
              <a:gdLst>
                <a:gd name="T0" fmla="*/ 8 w 9"/>
                <a:gd name="T1" fmla="*/ 0 h 20"/>
                <a:gd name="T2" fmla="*/ 8 w 9"/>
                <a:gd name="T3" fmla="*/ 0 h 20"/>
                <a:gd name="T4" fmla="*/ 9 w 9"/>
                <a:gd name="T5" fmla="*/ 20 h 20"/>
                <a:gd name="T6" fmla="*/ 0 w 9"/>
                <a:gd name="T7" fmla="*/ 20 h 20"/>
                <a:gd name="T8" fmla="*/ 8 w 9"/>
                <a:gd name="T9" fmla="*/ 0 h 20"/>
              </a:gdLst>
              <a:ahLst/>
              <a:cxnLst>
                <a:cxn ang="0">
                  <a:pos x="T0" y="T1"/>
                </a:cxn>
                <a:cxn ang="0">
                  <a:pos x="T2" y="T3"/>
                </a:cxn>
                <a:cxn ang="0">
                  <a:pos x="T4" y="T5"/>
                </a:cxn>
                <a:cxn ang="0">
                  <a:pos x="T6" y="T7"/>
                </a:cxn>
                <a:cxn ang="0">
                  <a:pos x="T8" y="T9"/>
                </a:cxn>
              </a:cxnLst>
              <a:rect l="0" t="0" r="r" b="b"/>
              <a:pathLst>
                <a:path w="9" h="20">
                  <a:moveTo>
                    <a:pt x="8" y="0"/>
                  </a:moveTo>
                  <a:lnTo>
                    <a:pt x="8" y="0"/>
                  </a:lnTo>
                  <a:cubicBezTo>
                    <a:pt x="9" y="6"/>
                    <a:pt x="8" y="15"/>
                    <a:pt x="9" y="20"/>
                  </a:cubicBezTo>
                  <a:lnTo>
                    <a:pt x="0" y="20"/>
                  </a:lnTo>
                  <a:cubicBezTo>
                    <a:pt x="2" y="13"/>
                    <a:pt x="6" y="8"/>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1" name="Freeform 1036"/>
            <p:cNvSpPr>
              <a:spLocks/>
            </p:cNvSpPr>
            <p:nvPr userDrawn="1"/>
          </p:nvSpPr>
          <p:spPr bwMode="auto">
            <a:xfrm>
              <a:off x="222" y="274"/>
              <a:ext cx="11" cy="4"/>
            </a:xfrm>
            <a:custGeom>
              <a:avLst/>
              <a:gdLst>
                <a:gd name="T0" fmla="*/ 0 w 24"/>
                <a:gd name="T1" fmla="*/ 0 h 9"/>
                <a:gd name="T2" fmla="*/ 0 w 24"/>
                <a:gd name="T3" fmla="*/ 0 h 9"/>
                <a:gd name="T4" fmla="*/ 22 w 24"/>
                <a:gd name="T5" fmla="*/ 6 h 9"/>
                <a:gd name="T6" fmla="*/ 24 w 24"/>
                <a:gd name="T7" fmla="*/ 9 h 9"/>
                <a:gd name="T8" fmla="*/ 0 w 24"/>
                <a:gd name="T9" fmla="*/ 0 h 9"/>
              </a:gdLst>
              <a:ahLst/>
              <a:cxnLst>
                <a:cxn ang="0">
                  <a:pos x="T0" y="T1"/>
                </a:cxn>
                <a:cxn ang="0">
                  <a:pos x="T2" y="T3"/>
                </a:cxn>
                <a:cxn ang="0">
                  <a:pos x="T4" y="T5"/>
                </a:cxn>
                <a:cxn ang="0">
                  <a:pos x="T6" y="T7"/>
                </a:cxn>
                <a:cxn ang="0">
                  <a:pos x="T8" y="T9"/>
                </a:cxn>
              </a:cxnLst>
              <a:rect l="0" t="0" r="r" b="b"/>
              <a:pathLst>
                <a:path w="24" h="9">
                  <a:moveTo>
                    <a:pt x="0" y="0"/>
                  </a:moveTo>
                  <a:lnTo>
                    <a:pt x="0" y="0"/>
                  </a:lnTo>
                  <a:cubicBezTo>
                    <a:pt x="7" y="2"/>
                    <a:pt x="19" y="5"/>
                    <a:pt x="22" y="6"/>
                  </a:cubicBezTo>
                  <a:cubicBezTo>
                    <a:pt x="23" y="7"/>
                    <a:pt x="23" y="8"/>
                    <a:pt x="24" y="9"/>
                  </a:cubicBezTo>
                  <a:cubicBezTo>
                    <a:pt x="23" y="8"/>
                    <a:pt x="6" y="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2" name="Freeform 1037"/>
            <p:cNvSpPr>
              <a:spLocks/>
            </p:cNvSpPr>
            <p:nvPr userDrawn="1"/>
          </p:nvSpPr>
          <p:spPr bwMode="auto">
            <a:xfrm>
              <a:off x="320" y="268"/>
              <a:ext cx="5" cy="17"/>
            </a:xfrm>
            <a:custGeom>
              <a:avLst/>
              <a:gdLst>
                <a:gd name="T0" fmla="*/ 7 w 11"/>
                <a:gd name="T1" fmla="*/ 0 h 38"/>
                <a:gd name="T2" fmla="*/ 7 w 11"/>
                <a:gd name="T3" fmla="*/ 0 h 38"/>
                <a:gd name="T4" fmla="*/ 11 w 11"/>
                <a:gd name="T5" fmla="*/ 24 h 38"/>
                <a:gd name="T6" fmla="*/ 5 w 11"/>
                <a:gd name="T7" fmla="*/ 38 h 38"/>
                <a:gd name="T8" fmla="*/ 2 w 11"/>
                <a:gd name="T9" fmla="*/ 38 h 38"/>
                <a:gd name="T10" fmla="*/ 0 w 11"/>
                <a:gd name="T11" fmla="*/ 17 h 38"/>
                <a:gd name="T12" fmla="*/ 2 w 11"/>
                <a:gd name="T13" fmla="*/ 6 h 38"/>
                <a:gd name="T14" fmla="*/ 5 w 11"/>
                <a:gd name="T15" fmla="*/ 25 h 38"/>
                <a:gd name="T16" fmla="*/ 7 w 11"/>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8">
                  <a:moveTo>
                    <a:pt x="7" y="0"/>
                  </a:moveTo>
                  <a:lnTo>
                    <a:pt x="7" y="0"/>
                  </a:lnTo>
                  <a:cubicBezTo>
                    <a:pt x="7" y="0"/>
                    <a:pt x="11" y="18"/>
                    <a:pt x="11" y="24"/>
                  </a:cubicBezTo>
                  <a:cubicBezTo>
                    <a:pt x="9" y="29"/>
                    <a:pt x="7" y="34"/>
                    <a:pt x="5" y="38"/>
                  </a:cubicBezTo>
                  <a:lnTo>
                    <a:pt x="2" y="38"/>
                  </a:lnTo>
                  <a:cubicBezTo>
                    <a:pt x="2" y="33"/>
                    <a:pt x="2" y="24"/>
                    <a:pt x="0" y="17"/>
                  </a:cubicBezTo>
                  <a:cubicBezTo>
                    <a:pt x="1" y="13"/>
                    <a:pt x="2" y="9"/>
                    <a:pt x="2" y="6"/>
                  </a:cubicBezTo>
                  <a:cubicBezTo>
                    <a:pt x="4" y="13"/>
                    <a:pt x="4" y="16"/>
                    <a:pt x="5" y="25"/>
                  </a:cubicBezTo>
                  <a:cubicBezTo>
                    <a:pt x="6" y="16"/>
                    <a:pt x="7" y="7"/>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3" name="Freeform 1038"/>
            <p:cNvSpPr>
              <a:spLocks/>
            </p:cNvSpPr>
            <p:nvPr userDrawn="1"/>
          </p:nvSpPr>
          <p:spPr bwMode="auto">
            <a:xfrm>
              <a:off x="311" y="269"/>
              <a:ext cx="6" cy="16"/>
            </a:xfrm>
            <a:custGeom>
              <a:avLst/>
              <a:gdLst>
                <a:gd name="T0" fmla="*/ 11 w 15"/>
                <a:gd name="T1" fmla="*/ 0 h 36"/>
                <a:gd name="T2" fmla="*/ 11 w 15"/>
                <a:gd name="T3" fmla="*/ 0 h 36"/>
                <a:gd name="T4" fmla="*/ 5 w 15"/>
                <a:gd name="T5" fmla="*/ 36 h 36"/>
                <a:gd name="T6" fmla="*/ 0 w 15"/>
                <a:gd name="T7" fmla="*/ 36 h 36"/>
                <a:gd name="T8" fmla="*/ 6 w 15"/>
                <a:gd name="T9" fmla="*/ 1 h 36"/>
                <a:gd name="T10" fmla="*/ 7 w 15"/>
                <a:gd name="T11" fmla="*/ 21 h 36"/>
                <a:gd name="T12" fmla="*/ 11 w 15"/>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15" h="36">
                  <a:moveTo>
                    <a:pt x="11" y="0"/>
                  </a:moveTo>
                  <a:lnTo>
                    <a:pt x="11" y="0"/>
                  </a:lnTo>
                  <a:cubicBezTo>
                    <a:pt x="15" y="20"/>
                    <a:pt x="11" y="27"/>
                    <a:pt x="5" y="36"/>
                  </a:cubicBezTo>
                  <a:lnTo>
                    <a:pt x="0" y="36"/>
                  </a:lnTo>
                  <a:cubicBezTo>
                    <a:pt x="3" y="30"/>
                    <a:pt x="6" y="12"/>
                    <a:pt x="6" y="1"/>
                  </a:cubicBezTo>
                  <a:cubicBezTo>
                    <a:pt x="6" y="2"/>
                    <a:pt x="8" y="13"/>
                    <a:pt x="7" y="21"/>
                  </a:cubicBezTo>
                  <a:cubicBezTo>
                    <a:pt x="9" y="13"/>
                    <a:pt x="10" y="8"/>
                    <a:pt x="1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4" name="Freeform 1039"/>
            <p:cNvSpPr>
              <a:spLocks/>
            </p:cNvSpPr>
            <p:nvPr userDrawn="1"/>
          </p:nvSpPr>
          <p:spPr bwMode="auto">
            <a:xfrm>
              <a:off x="295" y="267"/>
              <a:ext cx="13" cy="14"/>
            </a:xfrm>
            <a:custGeom>
              <a:avLst/>
              <a:gdLst>
                <a:gd name="T0" fmla="*/ 28 w 28"/>
                <a:gd name="T1" fmla="*/ 0 h 31"/>
                <a:gd name="T2" fmla="*/ 28 w 28"/>
                <a:gd name="T3" fmla="*/ 0 h 31"/>
                <a:gd name="T4" fmla="*/ 16 w 28"/>
                <a:gd name="T5" fmla="*/ 23 h 31"/>
                <a:gd name="T6" fmla="*/ 27 w 28"/>
                <a:gd name="T7" fmla="*/ 13 h 31"/>
                <a:gd name="T8" fmla="*/ 24 w 28"/>
                <a:gd name="T9" fmla="*/ 24 h 31"/>
                <a:gd name="T10" fmla="*/ 0 w 28"/>
                <a:gd name="T11" fmla="*/ 20 h 31"/>
                <a:gd name="T12" fmla="*/ 28 w 28"/>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28" h="31">
                  <a:moveTo>
                    <a:pt x="28" y="0"/>
                  </a:moveTo>
                  <a:lnTo>
                    <a:pt x="28" y="0"/>
                  </a:lnTo>
                  <a:cubicBezTo>
                    <a:pt x="28" y="10"/>
                    <a:pt x="23" y="20"/>
                    <a:pt x="16" y="23"/>
                  </a:cubicBezTo>
                  <a:cubicBezTo>
                    <a:pt x="24" y="21"/>
                    <a:pt x="27" y="13"/>
                    <a:pt x="27" y="13"/>
                  </a:cubicBezTo>
                  <a:cubicBezTo>
                    <a:pt x="27" y="15"/>
                    <a:pt x="26" y="21"/>
                    <a:pt x="24" y="24"/>
                  </a:cubicBezTo>
                  <a:cubicBezTo>
                    <a:pt x="16" y="31"/>
                    <a:pt x="3" y="29"/>
                    <a:pt x="0" y="20"/>
                  </a:cubicBezTo>
                  <a:cubicBezTo>
                    <a:pt x="14" y="26"/>
                    <a:pt x="24" y="15"/>
                    <a:pt x="2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5" name="Freeform 1040"/>
            <p:cNvSpPr>
              <a:spLocks/>
            </p:cNvSpPr>
            <p:nvPr userDrawn="1"/>
          </p:nvSpPr>
          <p:spPr bwMode="auto">
            <a:xfrm>
              <a:off x="231" y="268"/>
              <a:ext cx="26" cy="15"/>
            </a:xfrm>
            <a:custGeom>
              <a:avLst/>
              <a:gdLst>
                <a:gd name="T0" fmla="*/ 0 w 59"/>
                <a:gd name="T1" fmla="*/ 7 h 34"/>
                <a:gd name="T2" fmla="*/ 0 w 59"/>
                <a:gd name="T3" fmla="*/ 7 h 34"/>
                <a:gd name="T4" fmla="*/ 24 w 59"/>
                <a:gd name="T5" fmla="*/ 4 h 34"/>
                <a:gd name="T6" fmla="*/ 47 w 59"/>
                <a:gd name="T7" fmla="*/ 15 h 34"/>
                <a:gd name="T8" fmla="*/ 48 w 59"/>
                <a:gd name="T9" fmla="*/ 21 h 34"/>
                <a:gd name="T10" fmla="*/ 24 w 59"/>
                <a:gd name="T11" fmla="*/ 15 h 34"/>
                <a:gd name="T12" fmla="*/ 50 w 59"/>
                <a:gd name="T13" fmla="*/ 25 h 34"/>
                <a:gd name="T14" fmla="*/ 59 w 59"/>
                <a:gd name="T15" fmla="*/ 34 h 34"/>
                <a:gd name="T16" fmla="*/ 13 w 59"/>
                <a:gd name="T17" fmla="*/ 24 h 34"/>
                <a:gd name="T18" fmla="*/ 0 w 59"/>
                <a:gd name="T19"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34">
                  <a:moveTo>
                    <a:pt x="0" y="7"/>
                  </a:moveTo>
                  <a:lnTo>
                    <a:pt x="0" y="7"/>
                  </a:lnTo>
                  <a:cubicBezTo>
                    <a:pt x="6" y="2"/>
                    <a:pt x="15" y="0"/>
                    <a:pt x="24" y="4"/>
                  </a:cubicBezTo>
                  <a:cubicBezTo>
                    <a:pt x="26" y="5"/>
                    <a:pt x="41" y="12"/>
                    <a:pt x="47" y="15"/>
                  </a:cubicBezTo>
                  <a:cubicBezTo>
                    <a:pt x="47" y="17"/>
                    <a:pt x="48" y="20"/>
                    <a:pt x="48" y="21"/>
                  </a:cubicBezTo>
                  <a:cubicBezTo>
                    <a:pt x="43" y="19"/>
                    <a:pt x="33" y="16"/>
                    <a:pt x="24" y="15"/>
                  </a:cubicBezTo>
                  <a:cubicBezTo>
                    <a:pt x="34" y="21"/>
                    <a:pt x="46" y="24"/>
                    <a:pt x="50" y="25"/>
                  </a:cubicBezTo>
                  <a:cubicBezTo>
                    <a:pt x="52" y="28"/>
                    <a:pt x="54" y="31"/>
                    <a:pt x="59" y="34"/>
                  </a:cubicBezTo>
                  <a:cubicBezTo>
                    <a:pt x="44" y="31"/>
                    <a:pt x="25" y="29"/>
                    <a:pt x="13" y="24"/>
                  </a:cubicBezTo>
                  <a:cubicBezTo>
                    <a:pt x="9" y="22"/>
                    <a:pt x="1" y="15"/>
                    <a:pt x="0"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6" name="Freeform 1041"/>
            <p:cNvSpPr>
              <a:spLocks/>
            </p:cNvSpPr>
            <p:nvPr userDrawn="1"/>
          </p:nvSpPr>
          <p:spPr bwMode="auto">
            <a:xfrm>
              <a:off x="250" y="268"/>
              <a:ext cx="6" cy="3"/>
            </a:xfrm>
            <a:custGeom>
              <a:avLst/>
              <a:gdLst>
                <a:gd name="T0" fmla="*/ 0 w 14"/>
                <a:gd name="T1" fmla="*/ 0 h 8"/>
                <a:gd name="T2" fmla="*/ 0 w 14"/>
                <a:gd name="T3" fmla="*/ 0 h 8"/>
                <a:gd name="T4" fmla="*/ 14 w 14"/>
                <a:gd name="T5" fmla="*/ 8 h 8"/>
                <a:gd name="T6" fmla="*/ 12 w 14"/>
                <a:gd name="T7" fmla="*/ 8 h 8"/>
                <a:gd name="T8" fmla="*/ 0 w 14"/>
                <a:gd name="T9" fmla="*/ 0 h 8"/>
              </a:gdLst>
              <a:ahLst/>
              <a:cxnLst>
                <a:cxn ang="0">
                  <a:pos x="T0" y="T1"/>
                </a:cxn>
                <a:cxn ang="0">
                  <a:pos x="T2" y="T3"/>
                </a:cxn>
                <a:cxn ang="0">
                  <a:pos x="T4" y="T5"/>
                </a:cxn>
                <a:cxn ang="0">
                  <a:pos x="T6" y="T7"/>
                </a:cxn>
                <a:cxn ang="0">
                  <a:pos x="T8" y="T9"/>
                </a:cxn>
              </a:cxnLst>
              <a:rect l="0" t="0" r="r" b="b"/>
              <a:pathLst>
                <a:path w="14" h="8">
                  <a:moveTo>
                    <a:pt x="0" y="0"/>
                  </a:moveTo>
                  <a:lnTo>
                    <a:pt x="0" y="0"/>
                  </a:lnTo>
                  <a:cubicBezTo>
                    <a:pt x="5" y="2"/>
                    <a:pt x="10" y="6"/>
                    <a:pt x="14" y="8"/>
                  </a:cubicBezTo>
                  <a:lnTo>
                    <a:pt x="12" y="8"/>
                  </a:lnTo>
                  <a:cubicBezTo>
                    <a:pt x="8" y="6"/>
                    <a:pt x="5" y="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7" name="Freeform 1042"/>
            <p:cNvSpPr>
              <a:spLocks/>
            </p:cNvSpPr>
            <p:nvPr userDrawn="1"/>
          </p:nvSpPr>
          <p:spPr bwMode="auto">
            <a:xfrm>
              <a:off x="298" y="263"/>
              <a:ext cx="16" cy="22"/>
            </a:xfrm>
            <a:custGeom>
              <a:avLst/>
              <a:gdLst>
                <a:gd name="T0" fmla="*/ 34 w 37"/>
                <a:gd name="T1" fmla="*/ 0 h 50"/>
                <a:gd name="T2" fmla="*/ 34 w 37"/>
                <a:gd name="T3" fmla="*/ 0 h 50"/>
                <a:gd name="T4" fmla="*/ 18 w 37"/>
                <a:gd name="T5" fmla="*/ 50 h 50"/>
                <a:gd name="T6" fmla="*/ 0 w 37"/>
                <a:gd name="T7" fmla="*/ 50 h 50"/>
                <a:gd name="T8" fmla="*/ 2 w 37"/>
                <a:gd name="T9" fmla="*/ 49 h 50"/>
                <a:gd name="T10" fmla="*/ 32 w 37"/>
                <a:gd name="T11" fmla="*/ 0 h 50"/>
                <a:gd name="T12" fmla="*/ 31 w 37"/>
                <a:gd name="T13" fmla="*/ 19 h 50"/>
                <a:gd name="T14" fmla="*/ 34 w 37"/>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50">
                  <a:moveTo>
                    <a:pt x="34" y="0"/>
                  </a:moveTo>
                  <a:lnTo>
                    <a:pt x="34" y="0"/>
                  </a:lnTo>
                  <a:cubicBezTo>
                    <a:pt x="37" y="21"/>
                    <a:pt x="31" y="38"/>
                    <a:pt x="18" y="50"/>
                  </a:cubicBezTo>
                  <a:lnTo>
                    <a:pt x="0" y="50"/>
                  </a:lnTo>
                  <a:lnTo>
                    <a:pt x="2" y="49"/>
                  </a:lnTo>
                  <a:cubicBezTo>
                    <a:pt x="21" y="42"/>
                    <a:pt x="29" y="25"/>
                    <a:pt x="32" y="0"/>
                  </a:cubicBezTo>
                  <a:cubicBezTo>
                    <a:pt x="32" y="5"/>
                    <a:pt x="32" y="14"/>
                    <a:pt x="31" y="19"/>
                  </a:cubicBezTo>
                  <a:cubicBezTo>
                    <a:pt x="33" y="13"/>
                    <a:pt x="33" y="6"/>
                    <a:pt x="3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8" name="Freeform 1043"/>
            <p:cNvSpPr>
              <a:spLocks/>
            </p:cNvSpPr>
            <p:nvPr userDrawn="1"/>
          </p:nvSpPr>
          <p:spPr bwMode="auto">
            <a:xfrm>
              <a:off x="197" y="261"/>
              <a:ext cx="39" cy="21"/>
            </a:xfrm>
            <a:custGeom>
              <a:avLst/>
              <a:gdLst>
                <a:gd name="T0" fmla="*/ 0 w 87"/>
                <a:gd name="T1" fmla="*/ 3 h 45"/>
                <a:gd name="T2" fmla="*/ 0 w 87"/>
                <a:gd name="T3" fmla="*/ 3 h 45"/>
                <a:gd name="T4" fmla="*/ 40 w 87"/>
                <a:gd name="T5" fmla="*/ 8 h 45"/>
                <a:gd name="T6" fmla="*/ 72 w 87"/>
                <a:gd name="T7" fmla="*/ 23 h 45"/>
                <a:gd name="T8" fmla="*/ 76 w 87"/>
                <a:gd name="T9" fmla="*/ 31 h 45"/>
                <a:gd name="T10" fmla="*/ 28 w 87"/>
                <a:gd name="T11" fmla="*/ 17 h 45"/>
                <a:gd name="T12" fmla="*/ 83 w 87"/>
                <a:gd name="T13" fmla="*/ 38 h 45"/>
                <a:gd name="T14" fmla="*/ 87 w 87"/>
                <a:gd name="T15" fmla="*/ 42 h 45"/>
                <a:gd name="T16" fmla="*/ 80 w 87"/>
                <a:gd name="T17" fmla="*/ 45 h 45"/>
                <a:gd name="T18" fmla="*/ 43 w 87"/>
                <a:gd name="T19" fmla="*/ 37 h 45"/>
                <a:gd name="T20" fmla="*/ 0 w 87"/>
                <a:gd name="T2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45">
                  <a:moveTo>
                    <a:pt x="0" y="3"/>
                  </a:moveTo>
                  <a:lnTo>
                    <a:pt x="0" y="3"/>
                  </a:lnTo>
                  <a:cubicBezTo>
                    <a:pt x="10" y="0"/>
                    <a:pt x="30" y="4"/>
                    <a:pt x="40" y="8"/>
                  </a:cubicBezTo>
                  <a:cubicBezTo>
                    <a:pt x="46" y="11"/>
                    <a:pt x="67" y="19"/>
                    <a:pt x="72" y="23"/>
                  </a:cubicBezTo>
                  <a:cubicBezTo>
                    <a:pt x="74" y="26"/>
                    <a:pt x="74" y="28"/>
                    <a:pt x="76" y="31"/>
                  </a:cubicBezTo>
                  <a:cubicBezTo>
                    <a:pt x="68" y="28"/>
                    <a:pt x="49" y="21"/>
                    <a:pt x="28" y="17"/>
                  </a:cubicBezTo>
                  <a:cubicBezTo>
                    <a:pt x="43" y="24"/>
                    <a:pt x="68" y="33"/>
                    <a:pt x="83" y="38"/>
                  </a:cubicBezTo>
                  <a:cubicBezTo>
                    <a:pt x="84" y="39"/>
                    <a:pt x="86" y="41"/>
                    <a:pt x="87" y="42"/>
                  </a:cubicBezTo>
                  <a:cubicBezTo>
                    <a:pt x="84" y="42"/>
                    <a:pt x="82" y="44"/>
                    <a:pt x="80" y="45"/>
                  </a:cubicBezTo>
                  <a:cubicBezTo>
                    <a:pt x="75" y="45"/>
                    <a:pt x="49" y="39"/>
                    <a:pt x="43" y="37"/>
                  </a:cubicBezTo>
                  <a:cubicBezTo>
                    <a:pt x="24" y="31"/>
                    <a:pt x="2" y="18"/>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9" name="Freeform 1044"/>
            <p:cNvSpPr>
              <a:spLocks/>
            </p:cNvSpPr>
            <p:nvPr userDrawn="1"/>
          </p:nvSpPr>
          <p:spPr bwMode="auto">
            <a:xfrm>
              <a:off x="222" y="260"/>
              <a:ext cx="13" cy="8"/>
            </a:xfrm>
            <a:custGeom>
              <a:avLst/>
              <a:gdLst>
                <a:gd name="T0" fmla="*/ 0 w 29"/>
                <a:gd name="T1" fmla="*/ 0 h 16"/>
                <a:gd name="T2" fmla="*/ 0 w 29"/>
                <a:gd name="T3" fmla="*/ 0 h 16"/>
                <a:gd name="T4" fmla="*/ 29 w 29"/>
                <a:gd name="T5" fmla="*/ 15 h 16"/>
                <a:gd name="T6" fmla="*/ 25 w 29"/>
                <a:gd name="T7" fmla="*/ 16 h 16"/>
                <a:gd name="T8" fmla="*/ 0 w 29"/>
                <a:gd name="T9" fmla="*/ 0 h 16"/>
              </a:gdLst>
              <a:ahLst/>
              <a:cxnLst>
                <a:cxn ang="0">
                  <a:pos x="T0" y="T1"/>
                </a:cxn>
                <a:cxn ang="0">
                  <a:pos x="T2" y="T3"/>
                </a:cxn>
                <a:cxn ang="0">
                  <a:pos x="T4" y="T5"/>
                </a:cxn>
                <a:cxn ang="0">
                  <a:pos x="T6" y="T7"/>
                </a:cxn>
                <a:cxn ang="0">
                  <a:pos x="T8" y="T9"/>
                </a:cxn>
              </a:cxnLst>
              <a:rect l="0" t="0" r="r" b="b"/>
              <a:pathLst>
                <a:path w="29" h="16">
                  <a:moveTo>
                    <a:pt x="0" y="0"/>
                  </a:moveTo>
                  <a:lnTo>
                    <a:pt x="0" y="0"/>
                  </a:lnTo>
                  <a:cubicBezTo>
                    <a:pt x="10" y="5"/>
                    <a:pt x="27" y="14"/>
                    <a:pt x="29" y="15"/>
                  </a:cubicBezTo>
                  <a:cubicBezTo>
                    <a:pt x="28" y="15"/>
                    <a:pt x="27" y="15"/>
                    <a:pt x="25" y="16"/>
                  </a:cubicBezTo>
                  <a:cubicBezTo>
                    <a:pt x="25" y="16"/>
                    <a:pt x="7" y="6"/>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0" name="Freeform 1045"/>
            <p:cNvSpPr>
              <a:spLocks/>
            </p:cNvSpPr>
            <p:nvPr userDrawn="1"/>
          </p:nvSpPr>
          <p:spPr bwMode="auto">
            <a:xfrm>
              <a:off x="315" y="257"/>
              <a:ext cx="6" cy="25"/>
            </a:xfrm>
            <a:custGeom>
              <a:avLst/>
              <a:gdLst>
                <a:gd name="T0" fmla="*/ 3 w 12"/>
                <a:gd name="T1" fmla="*/ 0 h 55"/>
                <a:gd name="T2" fmla="*/ 3 w 12"/>
                <a:gd name="T3" fmla="*/ 0 h 55"/>
                <a:gd name="T4" fmla="*/ 12 w 12"/>
                <a:gd name="T5" fmla="*/ 27 h 55"/>
                <a:gd name="T6" fmla="*/ 3 w 12"/>
                <a:gd name="T7" fmla="*/ 55 h 55"/>
                <a:gd name="T8" fmla="*/ 0 w 12"/>
                <a:gd name="T9" fmla="*/ 24 h 55"/>
                <a:gd name="T10" fmla="*/ 1 w 12"/>
                <a:gd name="T11" fmla="*/ 1 h 55"/>
                <a:gd name="T12" fmla="*/ 7 w 12"/>
                <a:gd name="T13" fmla="*/ 28 h 55"/>
                <a:gd name="T14" fmla="*/ 3 w 12"/>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5">
                  <a:moveTo>
                    <a:pt x="3" y="0"/>
                  </a:moveTo>
                  <a:lnTo>
                    <a:pt x="3" y="0"/>
                  </a:lnTo>
                  <a:cubicBezTo>
                    <a:pt x="6" y="6"/>
                    <a:pt x="12" y="22"/>
                    <a:pt x="12" y="27"/>
                  </a:cubicBezTo>
                  <a:cubicBezTo>
                    <a:pt x="12" y="39"/>
                    <a:pt x="6" y="48"/>
                    <a:pt x="3" y="55"/>
                  </a:cubicBezTo>
                  <a:cubicBezTo>
                    <a:pt x="4" y="45"/>
                    <a:pt x="3" y="33"/>
                    <a:pt x="0" y="24"/>
                  </a:cubicBezTo>
                  <a:cubicBezTo>
                    <a:pt x="1" y="17"/>
                    <a:pt x="1" y="8"/>
                    <a:pt x="1" y="1"/>
                  </a:cubicBezTo>
                  <a:cubicBezTo>
                    <a:pt x="2" y="4"/>
                    <a:pt x="6" y="19"/>
                    <a:pt x="7" y="28"/>
                  </a:cubicBezTo>
                  <a:cubicBezTo>
                    <a:pt x="7" y="20"/>
                    <a:pt x="4" y="6"/>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1" name="Freeform 1046"/>
            <p:cNvSpPr>
              <a:spLocks/>
            </p:cNvSpPr>
            <p:nvPr userDrawn="1"/>
          </p:nvSpPr>
          <p:spPr bwMode="auto">
            <a:xfrm>
              <a:off x="323" y="257"/>
              <a:ext cx="7" cy="27"/>
            </a:xfrm>
            <a:custGeom>
              <a:avLst/>
              <a:gdLst>
                <a:gd name="T0" fmla="*/ 0 w 15"/>
                <a:gd name="T1" fmla="*/ 0 h 60"/>
                <a:gd name="T2" fmla="*/ 0 w 15"/>
                <a:gd name="T3" fmla="*/ 0 h 60"/>
                <a:gd name="T4" fmla="*/ 7 w 15"/>
                <a:gd name="T5" fmla="*/ 29 h 60"/>
                <a:gd name="T6" fmla="*/ 2 w 15"/>
                <a:gd name="T7" fmla="*/ 1 h 60"/>
                <a:gd name="T8" fmla="*/ 7 w 15"/>
                <a:gd name="T9" fmla="*/ 15 h 60"/>
                <a:gd name="T10" fmla="*/ 15 w 15"/>
                <a:gd name="T11" fmla="*/ 42 h 60"/>
                <a:gd name="T12" fmla="*/ 7 w 15"/>
                <a:gd name="T13" fmla="*/ 60 h 60"/>
                <a:gd name="T14" fmla="*/ 4 w 15"/>
                <a:gd name="T15" fmla="*/ 31 h 60"/>
                <a:gd name="T16" fmla="*/ 1 w 15"/>
                <a:gd name="T17" fmla="*/ 20 h 60"/>
                <a:gd name="T18" fmla="*/ 0 w 15"/>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60">
                  <a:moveTo>
                    <a:pt x="0" y="0"/>
                  </a:moveTo>
                  <a:lnTo>
                    <a:pt x="0" y="0"/>
                  </a:lnTo>
                  <a:cubicBezTo>
                    <a:pt x="1" y="6"/>
                    <a:pt x="7" y="26"/>
                    <a:pt x="7" y="29"/>
                  </a:cubicBezTo>
                  <a:cubicBezTo>
                    <a:pt x="6" y="19"/>
                    <a:pt x="4" y="10"/>
                    <a:pt x="2" y="1"/>
                  </a:cubicBezTo>
                  <a:cubicBezTo>
                    <a:pt x="2" y="1"/>
                    <a:pt x="6" y="12"/>
                    <a:pt x="7" y="15"/>
                  </a:cubicBezTo>
                  <a:cubicBezTo>
                    <a:pt x="9" y="22"/>
                    <a:pt x="14" y="35"/>
                    <a:pt x="15" y="42"/>
                  </a:cubicBezTo>
                  <a:cubicBezTo>
                    <a:pt x="13" y="49"/>
                    <a:pt x="10" y="54"/>
                    <a:pt x="7" y="60"/>
                  </a:cubicBezTo>
                  <a:cubicBezTo>
                    <a:pt x="7" y="50"/>
                    <a:pt x="6" y="41"/>
                    <a:pt x="4" y="31"/>
                  </a:cubicBezTo>
                  <a:cubicBezTo>
                    <a:pt x="3" y="28"/>
                    <a:pt x="1" y="24"/>
                    <a:pt x="1" y="20"/>
                  </a:cubicBezTo>
                  <a:cubicBezTo>
                    <a:pt x="0" y="14"/>
                    <a:pt x="0"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2" name="Freeform 1047"/>
            <p:cNvSpPr>
              <a:spLocks/>
            </p:cNvSpPr>
            <p:nvPr userDrawn="1"/>
          </p:nvSpPr>
          <p:spPr bwMode="auto">
            <a:xfrm>
              <a:off x="235" y="256"/>
              <a:ext cx="26" cy="18"/>
            </a:xfrm>
            <a:custGeom>
              <a:avLst/>
              <a:gdLst>
                <a:gd name="T0" fmla="*/ 0 w 58"/>
                <a:gd name="T1" fmla="*/ 0 h 39"/>
                <a:gd name="T2" fmla="*/ 0 w 58"/>
                <a:gd name="T3" fmla="*/ 0 h 39"/>
                <a:gd name="T4" fmla="*/ 58 w 58"/>
                <a:gd name="T5" fmla="*/ 34 h 39"/>
                <a:gd name="T6" fmla="*/ 51 w 58"/>
                <a:gd name="T7" fmla="*/ 34 h 39"/>
                <a:gd name="T8" fmla="*/ 23 w 58"/>
                <a:gd name="T9" fmla="*/ 18 h 39"/>
                <a:gd name="T10" fmla="*/ 45 w 58"/>
                <a:gd name="T11" fmla="*/ 35 h 39"/>
                <a:gd name="T12" fmla="*/ 38 w 58"/>
                <a:gd name="T13" fmla="*/ 39 h 39"/>
                <a:gd name="T14" fmla="*/ 12 w 58"/>
                <a:gd name="T15" fmla="*/ 26 h 39"/>
                <a:gd name="T16" fmla="*/ 0 w 58"/>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9">
                  <a:moveTo>
                    <a:pt x="0" y="0"/>
                  </a:moveTo>
                  <a:lnTo>
                    <a:pt x="0" y="0"/>
                  </a:lnTo>
                  <a:cubicBezTo>
                    <a:pt x="27" y="2"/>
                    <a:pt x="41" y="22"/>
                    <a:pt x="58" y="34"/>
                  </a:cubicBezTo>
                  <a:cubicBezTo>
                    <a:pt x="56" y="34"/>
                    <a:pt x="54" y="34"/>
                    <a:pt x="51" y="34"/>
                  </a:cubicBezTo>
                  <a:cubicBezTo>
                    <a:pt x="48" y="33"/>
                    <a:pt x="33" y="22"/>
                    <a:pt x="23" y="18"/>
                  </a:cubicBezTo>
                  <a:cubicBezTo>
                    <a:pt x="28" y="25"/>
                    <a:pt x="38" y="29"/>
                    <a:pt x="45" y="35"/>
                  </a:cubicBezTo>
                  <a:cubicBezTo>
                    <a:pt x="43" y="36"/>
                    <a:pt x="41" y="37"/>
                    <a:pt x="38" y="39"/>
                  </a:cubicBezTo>
                  <a:cubicBezTo>
                    <a:pt x="34" y="37"/>
                    <a:pt x="18" y="28"/>
                    <a:pt x="12" y="26"/>
                  </a:cubicBezTo>
                  <a:cubicBezTo>
                    <a:pt x="5" y="18"/>
                    <a:pt x="0" y="8"/>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3" name="Freeform 1048"/>
            <p:cNvSpPr>
              <a:spLocks/>
            </p:cNvSpPr>
            <p:nvPr userDrawn="1"/>
          </p:nvSpPr>
          <p:spPr bwMode="auto">
            <a:xfrm>
              <a:off x="251" y="255"/>
              <a:ext cx="3" cy="4"/>
            </a:xfrm>
            <a:custGeom>
              <a:avLst/>
              <a:gdLst>
                <a:gd name="T0" fmla="*/ 0 w 7"/>
                <a:gd name="T1" fmla="*/ 0 h 10"/>
                <a:gd name="T2" fmla="*/ 0 w 7"/>
                <a:gd name="T3" fmla="*/ 0 h 10"/>
                <a:gd name="T4" fmla="*/ 7 w 7"/>
                <a:gd name="T5" fmla="*/ 7 h 10"/>
                <a:gd name="T6" fmla="*/ 7 w 7"/>
                <a:gd name="T7" fmla="*/ 10 h 10"/>
                <a:gd name="T8" fmla="*/ 0 w 7"/>
                <a:gd name="T9" fmla="*/ 0 h 10"/>
              </a:gdLst>
              <a:ahLst/>
              <a:cxnLst>
                <a:cxn ang="0">
                  <a:pos x="T0" y="T1"/>
                </a:cxn>
                <a:cxn ang="0">
                  <a:pos x="T2" y="T3"/>
                </a:cxn>
                <a:cxn ang="0">
                  <a:pos x="T4" y="T5"/>
                </a:cxn>
                <a:cxn ang="0">
                  <a:pos x="T6" y="T7"/>
                </a:cxn>
                <a:cxn ang="0">
                  <a:pos x="T8" y="T9"/>
                </a:cxn>
              </a:cxnLst>
              <a:rect l="0" t="0" r="r" b="b"/>
              <a:pathLst>
                <a:path w="7" h="10">
                  <a:moveTo>
                    <a:pt x="0" y="0"/>
                  </a:moveTo>
                  <a:lnTo>
                    <a:pt x="0" y="0"/>
                  </a:lnTo>
                  <a:cubicBezTo>
                    <a:pt x="2" y="2"/>
                    <a:pt x="5" y="5"/>
                    <a:pt x="7" y="7"/>
                  </a:cubicBezTo>
                  <a:cubicBezTo>
                    <a:pt x="7" y="8"/>
                    <a:pt x="7" y="9"/>
                    <a:pt x="7" y="10"/>
                  </a:cubicBezTo>
                  <a:cubicBezTo>
                    <a:pt x="5" y="7"/>
                    <a:pt x="1" y="2"/>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4" name="Freeform 1049"/>
            <p:cNvSpPr>
              <a:spLocks/>
            </p:cNvSpPr>
            <p:nvPr userDrawn="1"/>
          </p:nvSpPr>
          <p:spPr bwMode="auto">
            <a:xfrm>
              <a:off x="252" y="251"/>
              <a:ext cx="45" cy="64"/>
            </a:xfrm>
            <a:custGeom>
              <a:avLst/>
              <a:gdLst>
                <a:gd name="T0" fmla="*/ 13 w 100"/>
                <a:gd name="T1" fmla="*/ 95 h 142"/>
                <a:gd name="T2" fmla="*/ 13 w 100"/>
                <a:gd name="T3" fmla="*/ 95 h 142"/>
                <a:gd name="T4" fmla="*/ 0 w 100"/>
                <a:gd name="T5" fmla="*/ 82 h 142"/>
                <a:gd name="T6" fmla="*/ 16 w 100"/>
                <a:gd name="T7" fmla="*/ 74 h 142"/>
                <a:gd name="T8" fmla="*/ 30 w 100"/>
                <a:gd name="T9" fmla="*/ 78 h 142"/>
                <a:gd name="T10" fmla="*/ 31 w 100"/>
                <a:gd name="T11" fmla="*/ 76 h 142"/>
                <a:gd name="T12" fmla="*/ 2 w 100"/>
                <a:gd name="T13" fmla="*/ 51 h 142"/>
                <a:gd name="T14" fmla="*/ 37 w 100"/>
                <a:gd name="T15" fmla="*/ 61 h 142"/>
                <a:gd name="T16" fmla="*/ 38 w 100"/>
                <a:gd name="T17" fmla="*/ 60 h 142"/>
                <a:gd name="T18" fmla="*/ 14 w 100"/>
                <a:gd name="T19" fmla="*/ 36 h 142"/>
                <a:gd name="T20" fmla="*/ 8 w 100"/>
                <a:gd name="T21" fmla="*/ 0 h 142"/>
                <a:gd name="T22" fmla="*/ 55 w 100"/>
                <a:gd name="T23" fmla="*/ 52 h 142"/>
                <a:gd name="T24" fmla="*/ 42 w 100"/>
                <a:gd name="T25" fmla="*/ 83 h 142"/>
                <a:gd name="T26" fmla="*/ 62 w 100"/>
                <a:gd name="T27" fmla="*/ 110 h 142"/>
                <a:gd name="T28" fmla="*/ 93 w 100"/>
                <a:gd name="T29" fmla="*/ 98 h 142"/>
                <a:gd name="T30" fmla="*/ 100 w 100"/>
                <a:gd name="T31" fmla="*/ 98 h 142"/>
                <a:gd name="T32" fmla="*/ 100 w 100"/>
                <a:gd name="T33" fmla="*/ 110 h 142"/>
                <a:gd name="T34" fmla="*/ 98 w 100"/>
                <a:gd name="T35" fmla="*/ 112 h 142"/>
                <a:gd name="T36" fmla="*/ 100 w 100"/>
                <a:gd name="T37" fmla="*/ 120 h 142"/>
                <a:gd name="T38" fmla="*/ 100 w 100"/>
                <a:gd name="T39" fmla="*/ 129 h 142"/>
                <a:gd name="T40" fmla="*/ 96 w 100"/>
                <a:gd name="T41" fmla="*/ 126 h 142"/>
                <a:gd name="T42" fmla="*/ 100 w 100"/>
                <a:gd name="T43" fmla="*/ 131 h 142"/>
                <a:gd name="T44" fmla="*/ 100 w 100"/>
                <a:gd name="T45" fmla="*/ 133 h 142"/>
                <a:gd name="T46" fmla="*/ 96 w 100"/>
                <a:gd name="T47" fmla="*/ 131 h 142"/>
                <a:gd name="T48" fmla="*/ 91 w 100"/>
                <a:gd name="T49" fmla="*/ 115 h 142"/>
                <a:gd name="T50" fmla="*/ 89 w 100"/>
                <a:gd name="T51" fmla="*/ 116 h 142"/>
                <a:gd name="T52" fmla="*/ 94 w 100"/>
                <a:gd name="T53" fmla="*/ 130 h 142"/>
                <a:gd name="T54" fmla="*/ 87 w 100"/>
                <a:gd name="T55" fmla="*/ 142 h 142"/>
                <a:gd name="T56" fmla="*/ 74 w 100"/>
                <a:gd name="T57" fmla="*/ 134 h 142"/>
                <a:gd name="T58" fmla="*/ 72 w 100"/>
                <a:gd name="T59" fmla="*/ 120 h 142"/>
                <a:gd name="T60" fmla="*/ 70 w 100"/>
                <a:gd name="T61" fmla="*/ 120 h 142"/>
                <a:gd name="T62" fmla="*/ 71 w 100"/>
                <a:gd name="T63" fmla="*/ 133 h 142"/>
                <a:gd name="T64" fmla="*/ 61 w 100"/>
                <a:gd name="T65" fmla="*/ 142 h 142"/>
                <a:gd name="T66" fmla="*/ 52 w 100"/>
                <a:gd name="T67" fmla="*/ 132 h 142"/>
                <a:gd name="T68" fmla="*/ 55 w 100"/>
                <a:gd name="T69" fmla="*/ 119 h 142"/>
                <a:gd name="T70" fmla="*/ 54 w 100"/>
                <a:gd name="T71" fmla="*/ 118 h 142"/>
                <a:gd name="T72" fmla="*/ 48 w 100"/>
                <a:gd name="T73" fmla="*/ 133 h 142"/>
                <a:gd name="T74" fmla="*/ 34 w 100"/>
                <a:gd name="T75" fmla="*/ 134 h 142"/>
                <a:gd name="T76" fmla="*/ 30 w 100"/>
                <a:gd name="T77" fmla="*/ 121 h 142"/>
                <a:gd name="T78" fmla="*/ 38 w 100"/>
                <a:gd name="T79" fmla="*/ 111 h 142"/>
                <a:gd name="T80" fmla="*/ 36 w 100"/>
                <a:gd name="T81" fmla="*/ 110 h 142"/>
                <a:gd name="T82" fmla="*/ 26 w 100"/>
                <a:gd name="T83" fmla="*/ 120 h 142"/>
                <a:gd name="T84" fmla="*/ 8 w 100"/>
                <a:gd name="T85" fmla="*/ 116 h 142"/>
                <a:gd name="T86" fmla="*/ 14 w 100"/>
                <a:gd name="T87" fmla="*/ 100 h 142"/>
                <a:gd name="T88" fmla="*/ 28 w 100"/>
                <a:gd name="T89" fmla="*/ 97 h 142"/>
                <a:gd name="T90" fmla="*/ 27 w 100"/>
                <a:gd name="T91" fmla="*/ 95 h 142"/>
                <a:gd name="T92" fmla="*/ 13 w 100"/>
                <a:gd name="T93" fmla="*/ 9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142">
                  <a:moveTo>
                    <a:pt x="13" y="95"/>
                  </a:moveTo>
                  <a:lnTo>
                    <a:pt x="13" y="95"/>
                  </a:lnTo>
                  <a:cubicBezTo>
                    <a:pt x="5" y="94"/>
                    <a:pt x="2" y="86"/>
                    <a:pt x="0" y="82"/>
                  </a:cubicBezTo>
                  <a:cubicBezTo>
                    <a:pt x="3" y="80"/>
                    <a:pt x="8" y="72"/>
                    <a:pt x="16" y="74"/>
                  </a:cubicBezTo>
                  <a:cubicBezTo>
                    <a:pt x="21" y="75"/>
                    <a:pt x="26" y="76"/>
                    <a:pt x="30" y="78"/>
                  </a:cubicBezTo>
                  <a:cubicBezTo>
                    <a:pt x="31" y="77"/>
                    <a:pt x="31" y="77"/>
                    <a:pt x="31" y="76"/>
                  </a:cubicBezTo>
                  <a:cubicBezTo>
                    <a:pt x="14" y="72"/>
                    <a:pt x="2" y="65"/>
                    <a:pt x="2" y="51"/>
                  </a:cubicBezTo>
                  <a:cubicBezTo>
                    <a:pt x="15" y="42"/>
                    <a:pt x="28" y="50"/>
                    <a:pt x="37" y="61"/>
                  </a:cubicBezTo>
                  <a:lnTo>
                    <a:pt x="38" y="60"/>
                  </a:lnTo>
                  <a:cubicBezTo>
                    <a:pt x="31" y="49"/>
                    <a:pt x="22" y="44"/>
                    <a:pt x="14" y="36"/>
                  </a:cubicBezTo>
                  <a:cubicBezTo>
                    <a:pt x="7" y="28"/>
                    <a:pt x="4" y="12"/>
                    <a:pt x="8" y="0"/>
                  </a:cubicBezTo>
                  <a:cubicBezTo>
                    <a:pt x="23" y="19"/>
                    <a:pt x="49" y="37"/>
                    <a:pt x="55" y="52"/>
                  </a:cubicBezTo>
                  <a:cubicBezTo>
                    <a:pt x="62" y="68"/>
                    <a:pt x="45" y="72"/>
                    <a:pt x="42" y="83"/>
                  </a:cubicBezTo>
                  <a:cubicBezTo>
                    <a:pt x="39" y="96"/>
                    <a:pt x="47" y="105"/>
                    <a:pt x="62" y="110"/>
                  </a:cubicBezTo>
                  <a:cubicBezTo>
                    <a:pt x="74" y="114"/>
                    <a:pt x="88" y="110"/>
                    <a:pt x="93" y="98"/>
                  </a:cubicBezTo>
                  <a:cubicBezTo>
                    <a:pt x="96" y="98"/>
                    <a:pt x="97" y="99"/>
                    <a:pt x="100" y="98"/>
                  </a:cubicBezTo>
                  <a:lnTo>
                    <a:pt x="100" y="110"/>
                  </a:lnTo>
                  <a:cubicBezTo>
                    <a:pt x="98" y="111"/>
                    <a:pt x="100" y="110"/>
                    <a:pt x="98" y="112"/>
                  </a:cubicBezTo>
                  <a:cubicBezTo>
                    <a:pt x="99" y="115"/>
                    <a:pt x="100" y="118"/>
                    <a:pt x="100" y="120"/>
                  </a:cubicBezTo>
                  <a:lnTo>
                    <a:pt x="100" y="129"/>
                  </a:lnTo>
                  <a:cubicBezTo>
                    <a:pt x="99" y="129"/>
                    <a:pt x="98" y="129"/>
                    <a:pt x="96" y="126"/>
                  </a:cubicBezTo>
                  <a:cubicBezTo>
                    <a:pt x="97" y="129"/>
                    <a:pt x="98" y="130"/>
                    <a:pt x="100" y="131"/>
                  </a:cubicBezTo>
                  <a:lnTo>
                    <a:pt x="100" y="133"/>
                  </a:lnTo>
                  <a:cubicBezTo>
                    <a:pt x="99" y="133"/>
                    <a:pt x="97" y="132"/>
                    <a:pt x="96" y="131"/>
                  </a:cubicBezTo>
                  <a:cubicBezTo>
                    <a:pt x="94" y="127"/>
                    <a:pt x="93" y="119"/>
                    <a:pt x="91" y="115"/>
                  </a:cubicBezTo>
                  <a:cubicBezTo>
                    <a:pt x="91" y="114"/>
                    <a:pt x="89" y="114"/>
                    <a:pt x="89" y="116"/>
                  </a:cubicBezTo>
                  <a:cubicBezTo>
                    <a:pt x="90" y="118"/>
                    <a:pt x="93" y="128"/>
                    <a:pt x="94" y="130"/>
                  </a:cubicBezTo>
                  <a:cubicBezTo>
                    <a:pt x="95" y="137"/>
                    <a:pt x="90" y="138"/>
                    <a:pt x="87" y="142"/>
                  </a:cubicBezTo>
                  <a:cubicBezTo>
                    <a:pt x="81" y="139"/>
                    <a:pt x="75" y="141"/>
                    <a:pt x="74" y="134"/>
                  </a:cubicBezTo>
                  <a:cubicBezTo>
                    <a:pt x="73" y="129"/>
                    <a:pt x="73" y="125"/>
                    <a:pt x="72" y="120"/>
                  </a:cubicBezTo>
                  <a:cubicBezTo>
                    <a:pt x="72" y="119"/>
                    <a:pt x="70" y="119"/>
                    <a:pt x="70" y="120"/>
                  </a:cubicBezTo>
                  <a:cubicBezTo>
                    <a:pt x="71" y="125"/>
                    <a:pt x="71" y="132"/>
                    <a:pt x="71" y="133"/>
                  </a:cubicBezTo>
                  <a:cubicBezTo>
                    <a:pt x="71" y="139"/>
                    <a:pt x="65" y="139"/>
                    <a:pt x="61" y="142"/>
                  </a:cubicBezTo>
                  <a:cubicBezTo>
                    <a:pt x="57" y="139"/>
                    <a:pt x="51" y="138"/>
                    <a:pt x="52" y="132"/>
                  </a:cubicBezTo>
                  <a:cubicBezTo>
                    <a:pt x="52" y="130"/>
                    <a:pt x="55" y="122"/>
                    <a:pt x="55" y="119"/>
                  </a:cubicBezTo>
                  <a:cubicBezTo>
                    <a:pt x="56" y="118"/>
                    <a:pt x="54" y="118"/>
                    <a:pt x="54" y="118"/>
                  </a:cubicBezTo>
                  <a:cubicBezTo>
                    <a:pt x="53" y="122"/>
                    <a:pt x="50" y="129"/>
                    <a:pt x="48" y="133"/>
                  </a:cubicBezTo>
                  <a:cubicBezTo>
                    <a:pt x="45" y="138"/>
                    <a:pt x="40" y="134"/>
                    <a:pt x="34" y="134"/>
                  </a:cubicBezTo>
                  <a:cubicBezTo>
                    <a:pt x="32" y="130"/>
                    <a:pt x="26" y="126"/>
                    <a:pt x="30" y="121"/>
                  </a:cubicBezTo>
                  <a:cubicBezTo>
                    <a:pt x="31" y="119"/>
                    <a:pt x="38" y="111"/>
                    <a:pt x="38" y="111"/>
                  </a:cubicBezTo>
                  <a:cubicBezTo>
                    <a:pt x="38" y="110"/>
                    <a:pt x="37" y="109"/>
                    <a:pt x="36" y="110"/>
                  </a:cubicBezTo>
                  <a:cubicBezTo>
                    <a:pt x="34" y="111"/>
                    <a:pt x="31" y="115"/>
                    <a:pt x="26" y="120"/>
                  </a:cubicBezTo>
                  <a:cubicBezTo>
                    <a:pt x="21" y="124"/>
                    <a:pt x="11" y="116"/>
                    <a:pt x="8" y="116"/>
                  </a:cubicBezTo>
                  <a:cubicBezTo>
                    <a:pt x="9" y="111"/>
                    <a:pt x="8" y="103"/>
                    <a:pt x="14" y="100"/>
                  </a:cubicBezTo>
                  <a:cubicBezTo>
                    <a:pt x="19" y="98"/>
                    <a:pt x="26" y="97"/>
                    <a:pt x="28" y="97"/>
                  </a:cubicBezTo>
                  <a:cubicBezTo>
                    <a:pt x="28" y="96"/>
                    <a:pt x="27" y="95"/>
                    <a:pt x="27" y="95"/>
                  </a:cubicBezTo>
                  <a:cubicBezTo>
                    <a:pt x="23" y="96"/>
                    <a:pt x="17" y="96"/>
                    <a:pt x="13" y="9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5" name="Freeform 1050"/>
            <p:cNvSpPr>
              <a:spLocks/>
            </p:cNvSpPr>
            <p:nvPr userDrawn="1"/>
          </p:nvSpPr>
          <p:spPr bwMode="auto">
            <a:xfrm>
              <a:off x="224" y="248"/>
              <a:ext cx="10" cy="7"/>
            </a:xfrm>
            <a:custGeom>
              <a:avLst/>
              <a:gdLst>
                <a:gd name="T0" fmla="*/ 0 w 22"/>
                <a:gd name="T1" fmla="*/ 0 h 16"/>
                <a:gd name="T2" fmla="*/ 0 w 22"/>
                <a:gd name="T3" fmla="*/ 0 h 16"/>
                <a:gd name="T4" fmla="*/ 22 w 22"/>
                <a:gd name="T5" fmla="*/ 14 h 16"/>
                <a:gd name="T6" fmla="*/ 20 w 22"/>
                <a:gd name="T7" fmla="*/ 14 h 16"/>
                <a:gd name="T8" fmla="*/ 20 w 22"/>
                <a:gd name="T9" fmla="*/ 16 h 16"/>
                <a:gd name="T10" fmla="*/ 0 w 22"/>
                <a:gd name="T11" fmla="*/ 0 h 16"/>
              </a:gdLst>
              <a:ahLst/>
              <a:cxnLst>
                <a:cxn ang="0">
                  <a:pos x="T0" y="T1"/>
                </a:cxn>
                <a:cxn ang="0">
                  <a:pos x="T2" y="T3"/>
                </a:cxn>
                <a:cxn ang="0">
                  <a:pos x="T4" y="T5"/>
                </a:cxn>
                <a:cxn ang="0">
                  <a:pos x="T6" y="T7"/>
                </a:cxn>
                <a:cxn ang="0">
                  <a:pos x="T8" y="T9"/>
                </a:cxn>
                <a:cxn ang="0">
                  <a:pos x="T10" y="T11"/>
                </a:cxn>
              </a:cxnLst>
              <a:rect l="0" t="0" r="r" b="b"/>
              <a:pathLst>
                <a:path w="22" h="16">
                  <a:moveTo>
                    <a:pt x="0" y="0"/>
                  </a:moveTo>
                  <a:lnTo>
                    <a:pt x="0" y="0"/>
                  </a:lnTo>
                  <a:cubicBezTo>
                    <a:pt x="6" y="3"/>
                    <a:pt x="19" y="11"/>
                    <a:pt x="22" y="14"/>
                  </a:cubicBezTo>
                  <a:cubicBezTo>
                    <a:pt x="21" y="14"/>
                    <a:pt x="21" y="14"/>
                    <a:pt x="20" y="14"/>
                  </a:cubicBezTo>
                  <a:cubicBezTo>
                    <a:pt x="20" y="15"/>
                    <a:pt x="20" y="16"/>
                    <a:pt x="20" y="16"/>
                  </a:cubicBezTo>
                  <a:cubicBezTo>
                    <a:pt x="16" y="12"/>
                    <a:pt x="5"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6" name="Freeform 1051"/>
            <p:cNvSpPr>
              <a:spLocks/>
            </p:cNvSpPr>
            <p:nvPr userDrawn="1"/>
          </p:nvSpPr>
          <p:spPr bwMode="auto">
            <a:xfrm>
              <a:off x="315" y="243"/>
              <a:ext cx="8" cy="31"/>
            </a:xfrm>
            <a:custGeom>
              <a:avLst/>
              <a:gdLst>
                <a:gd name="T0" fmla="*/ 2 w 17"/>
                <a:gd name="T1" fmla="*/ 0 h 68"/>
                <a:gd name="T2" fmla="*/ 2 w 17"/>
                <a:gd name="T3" fmla="*/ 0 h 68"/>
                <a:gd name="T4" fmla="*/ 9 w 17"/>
                <a:gd name="T5" fmla="*/ 14 h 68"/>
                <a:gd name="T6" fmla="*/ 16 w 17"/>
                <a:gd name="T7" fmla="*/ 68 h 68"/>
                <a:gd name="T8" fmla="*/ 0 w 17"/>
                <a:gd name="T9" fmla="*/ 16 h 68"/>
                <a:gd name="T10" fmla="*/ 14 w 17"/>
                <a:gd name="T11" fmla="*/ 42 h 68"/>
                <a:gd name="T12" fmla="*/ 2 w 17"/>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17" h="68">
                  <a:moveTo>
                    <a:pt x="2" y="0"/>
                  </a:moveTo>
                  <a:lnTo>
                    <a:pt x="2" y="0"/>
                  </a:lnTo>
                  <a:cubicBezTo>
                    <a:pt x="2" y="0"/>
                    <a:pt x="8" y="12"/>
                    <a:pt x="9" y="14"/>
                  </a:cubicBezTo>
                  <a:cubicBezTo>
                    <a:pt x="16" y="25"/>
                    <a:pt x="17" y="44"/>
                    <a:pt x="16" y="68"/>
                  </a:cubicBezTo>
                  <a:cubicBezTo>
                    <a:pt x="12" y="44"/>
                    <a:pt x="1" y="26"/>
                    <a:pt x="0" y="16"/>
                  </a:cubicBezTo>
                  <a:cubicBezTo>
                    <a:pt x="5" y="22"/>
                    <a:pt x="10" y="31"/>
                    <a:pt x="14" y="42"/>
                  </a:cubicBezTo>
                  <a:cubicBezTo>
                    <a:pt x="13" y="36"/>
                    <a:pt x="5" y="7"/>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7" name="Freeform 1052"/>
            <p:cNvSpPr>
              <a:spLocks/>
            </p:cNvSpPr>
            <p:nvPr userDrawn="1"/>
          </p:nvSpPr>
          <p:spPr bwMode="auto">
            <a:xfrm>
              <a:off x="199" y="245"/>
              <a:ext cx="40" cy="25"/>
            </a:xfrm>
            <a:custGeom>
              <a:avLst/>
              <a:gdLst>
                <a:gd name="T0" fmla="*/ 1 w 88"/>
                <a:gd name="T1" fmla="*/ 1 h 55"/>
                <a:gd name="T2" fmla="*/ 1 w 88"/>
                <a:gd name="T3" fmla="*/ 1 h 55"/>
                <a:gd name="T4" fmla="*/ 45 w 88"/>
                <a:gd name="T5" fmla="*/ 15 h 55"/>
                <a:gd name="T6" fmla="*/ 79 w 88"/>
                <a:gd name="T7" fmla="*/ 37 h 55"/>
                <a:gd name="T8" fmla="*/ 88 w 88"/>
                <a:gd name="T9" fmla="*/ 49 h 55"/>
                <a:gd name="T10" fmla="*/ 81 w 88"/>
                <a:gd name="T11" fmla="*/ 49 h 55"/>
                <a:gd name="T12" fmla="*/ 31 w 88"/>
                <a:gd name="T13" fmla="*/ 23 h 55"/>
                <a:gd name="T14" fmla="*/ 73 w 88"/>
                <a:gd name="T15" fmla="*/ 51 h 55"/>
                <a:gd name="T16" fmla="*/ 67 w 88"/>
                <a:gd name="T17" fmla="*/ 55 h 55"/>
                <a:gd name="T18" fmla="*/ 27 w 88"/>
                <a:gd name="T19" fmla="*/ 37 h 55"/>
                <a:gd name="T20" fmla="*/ 1 w 88"/>
                <a:gd name="T21"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55">
                  <a:moveTo>
                    <a:pt x="1" y="1"/>
                  </a:moveTo>
                  <a:lnTo>
                    <a:pt x="1" y="1"/>
                  </a:lnTo>
                  <a:cubicBezTo>
                    <a:pt x="16" y="0"/>
                    <a:pt x="33" y="8"/>
                    <a:pt x="45" y="15"/>
                  </a:cubicBezTo>
                  <a:cubicBezTo>
                    <a:pt x="53" y="20"/>
                    <a:pt x="68" y="29"/>
                    <a:pt x="79" y="37"/>
                  </a:cubicBezTo>
                  <a:cubicBezTo>
                    <a:pt x="81" y="42"/>
                    <a:pt x="82" y="41"/>
                    <a:pt x="88" y="49"/>
                  </a:cubicBezTo>
                  <a:cubicBezTo>
                    <a:pt x="83" y="48"/>
                    <a:pt x="83" y="49"/>
                    <a:pt x="81" y="49"/>
                  </a:cubicBezTo>
                  <a:cubicBezTo>
                    <a:pt x="75" y="45"/>
                    <a:pt x="47" y="29"/>
                    <a:pt x="31" y="23"/>
                  </a:cubicBezTo>
                  <a:cubicBezTo>
                    <a:pt x="44" y="34"/>
                    <a:pt x="68" y="48"/>
                    <a:pt x="73" y="51"/>
                  </a:cubicBezTo>
                  <a:cubicBezTo>
                    <a:pt x="70" y="52"/>
                    <a:pt x="68" y="54"/>
                    <a:pt x="67" y="55"/>
                  </a:cubicBezTo>
                  <a:cubicBezTo>
                    <a:pt x="58" y="52"/>
                    <a:pt x="35" y="43"/>
                    <a:pt x="27" y="37"/>
                  </a:cubicBezTo>
                  <a:cubicBezTo>
                    <a:pt x="15" y="29"/>
                    <a:pt x="0" y="18"/>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8" name="Freeform 1053"/>
            <p:cNvSpPr>
              <a:spLocks/>
            </p:cNvSpPr>
            <p:nvPr userDrawn="1"/>
          </p:nvSpPr>
          <p:spPr bwMode="auto">
            <a:xfrm>
              <a:off x="317" y="243"/>
              <a:ext cx="14" cy="32"/>
            </a:xfrm>
            <a:custGeom>
              <a:avLst/>
              <a:gdLst>
                <a:gd name="T0" fmla="*/ 0 w 31"/>
                <a:gd name="T1" fmla="*/ 0 h 72"/>
                <a:gd name="T2" fmla="*/ 0 w 31"/>
                <a:gd name="T3" fmla="*/ 0 h 72"/>
                <a:gd name="T4" fmla="*/ 27 w 31"/>
                <a:gd name="T5" fmla="*/ 38 h 72"/>
                <a:gd name="T6" fmla="*/ 30 w 31"/>
                <a:gd name="T7" fmla="*/ 72 h 72"/>
                <a:gd name="T8" fmla="*/ 0 w 31"/>
                <a:gd name="T9" fmla="*/ 0 h 72"/>
              </a:gdLst>
              <a:ahLst/>
              <a:cxnLst>
                <a:cxn ang="0">
                  <a:pos x="T0" y="T1"/>
                </a:cxn>
                <a:cxn ang="0">
                  <a:pos x="T2" y="T3"/>
                </a:cxn>
                <a:cxn ang="0">
                  <a:pos x="T4" y="T5"/>
                </a:cxn>
                <a:cxn ang="0">
                  <a:pos x="T6" y="T7"/>
                </a:cxn>
                <a:cxn ang="0">
                  <a:pos x="T8" y="T9"/>
                </a:cxn>
              </a:cxnLst>
              <a:rect l="0" t="0" r="r" b="b"/>
              <a:pathLst>
                <a:path w="31" h="72">
                  <a:moveTo>
                    <a:pt x="0" y="0"/>
                  </a:moveTo>
                  <a:lnTo>
                    <a:pt x="0" y="0"/>
                  </a:lnTo>
                  <a:cubicBezTo>
                    <a:pt x="10" y="12"/>
                    <a:pt x="23" y="29"/>
                    <a:pt x="27" y="38"/>
                  </a:cubicBezTo>
                  <a:cubicBezTo>
                    <a:pt x="31" y="52"/>
                    <a:pt x="30" y="64"/>
                    <a:pt x="30" y="72"/>
                  </a:cubicBezTo>
                  <a:cubicBezTo>
                    <a:pt x="25" y="46"/>
                    <a:pt x="15" y="2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9" name="Freeform 1054"/>
            <p:cNvSpPr>
              <a:spLocks/>
            </p:cNvSpPr>
            <p:nvPr userDrawn="1"/>
          </p:nvSpPr>
          <p:spPr bwMode="auto">
            <a:xfrm>
              <a:off x="305" y="243"/>
              <a:ext cx="11" cy="33"/>
            </a:xfrm>
            <a:custGeom>
              <a:avLst/>
              <a:gdLst>
                <a:gd name="T0" fmla="*/ 10 w 25"/>
                <a:gd name="T1" fmla="*/ 0 h 74"/>
                <a:gd name="T2" fmla="*/ 10 w 25"/>
                <a:gd name="T3" fmla="*/ 0 h 74"/>
                <a:gd name="T4" fmla="*/ 23 w 25"/>
                <a:gd name="T5" fmla="*/ 16 h 74"/>
                <a:gd name="T6" fmla="*/ 21 w 25"/>
                <a:gd name="T7" fmla="*/ 69 h 74"/>
                <a:gd name="T8" fmla="*/ 13 w 25"/>
                <a:gd name="T9" fmla="*/ 29 h 74"/>
                <a:gd name="T10" fmla="*/ 6 w 25"/>
                <a:gd name="T11" fmla="*/ 74 h 74"/>
                <a:gd name="T12" fmla="*/ 6 w 25"/>
                <a:gd name="T13" fmla="*/ 20 h 74"/>
                <a:gd name="T14" fmla="*/ 0 w 25"/>
                <a:gd name="T15" fmla="*/ 8 h 74"/>
                <a:gd name="T16" fmla="*/ 20 w 25"/>
                <a:gd name="T17" fmla="*/ 30 h 74"/>
                <a:gd name="T18" fmla="*/ 10 w 25"/>
                <a:gd name="T1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74">
                  <a:moveTo>
                    <a:pt x="10" y="0"/>
                  </a:moveTo>
                  <a:lnTo>
                    <a:pt x="10" y="0"/>
                  </a:lnTo>
                  <a:cubicBezTo>
                    <a:pt x="14" y="4"/>
                    <a:pt x="21" y="11"/>
                    <a:pt x="23" y="16"/>
                  </a:cubicBezTo>
                  <a:cubicBezTo>
                    <a:pt x="25" y="30"/>
                    <a:pt x="24" y="56"/>
                    <a:pt x="21" y="69"/>
                  </a:cubicBezTo>
                  <a:cubicBezTo>
                    <a:pt x="21" y="56"/>
                    <a:pt x="19" y="37"/>
                    <a:pt x="13" y="29"/>
                  </a:cubicBezTo>
                  <a:cubicBezTo>
                    <a:pt x="17" y="43"/>
                    <a:pt x="14" y="58"/>
                    <a:pt x="6" y="74"/>
                  </a:cubicBezTo>
                  <a:cubicBezTo>
                    <a:pt x="10" y="60"/>
                    <a:pt x="11" y="34"/>
                    <a:pt x="6" y="20"/>
                  </a:cubicBezTo>
                  <a:cubicBezTo>
                    <a:pt x="5" y="16"/>
                    <a:pt x="2" y="11"/>
                    <a:pt x="0" y="8"/>
                  </a:cubicBezTo>
                  <a:cubicBezTo>
                    <a:pt x="6" y="11"/>
                    <a:pt x="17" y="23"/>
                    <a:pt x="20" y="30"/>
                  </a:cubicBezTo>
                  <a:cubicBezTo>
                    <a:pt x="17" y="18"/>
                    <a:pt x="14" y="10"/>
                    <a:pt x="1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0" name="Freeform 1055"/>
            <p:cNvSpPr>
              <a:spLocks/>
            </p:cNvSpPr>
            <p:nvPr userDrawn="1"/>
          </p:nvSpPr>
          <p:spPr bwMode="auto">
            <a:xfrm>
              <a:off x="276" y="241"/>
              <a:ext cx="14" cy="8"/>
            </a:xfrm>
            <a:custGeom>
              <a:avLst/>
              <a:gdLst>
                <a:gd name="T0" fmla="*/ 5 w 32"/>
                <a:gd name="T1" fmla="*/ 6 h 16"/>
                <a:gd name="T2" fmla="*/ 5 w 32"/>
                <a:gd name="T3" fmla="*/ 6 h 16"/>
                <a:gd name="T4" fmla="*/ 32 w 32"/>
                <a:gd name="T5" fmla="*/ 2 h 16"/>
                <a:gd name="T6" fmla="*/ 2 w 32"/>
                <a:gd name="T7" fmla="*/ 16 h 16"/>
                <a:gd name="T8" fmla="*/ 5 w 32"/>
                <a:gd name="T9" fmla="*/ 6 h 16"/>
              </a:gdLst>
              <a:ahLst/>
              <a:cxnLst>
                <a:cxn ang="0">
                  <a:pos x="T0" y="T1"/>
                </a:cxn>
                <a:cxn ang="0">
                  <a:pos x="T2" y="T3"/>
                </a:cxn>
                <a:cxn ang="0">
                  <a:pos x="T4" y="T5"/>
                </a:cxn>
                <a:cxn ang="0">
                  <a:pos x="T6" y="T7"/>
                </a:cxn>
                <a:cxn ang="0">
                  <a:pos x="T8" y="T9"/>
                </a:cxn>
              </a:cxnLst>
              <a:rect l="0" t="0" r="r" b="b"/>
              <a:pathLst>
                <a:path w="32" h="16">
                  <a:moveTo>
                    <a:pt x="5" y="6"/>
                  </a:moveTo>
                  <a:lnTo>
                    <a:pt x="5" y="6"/>
                  </a:lnTo>
                  <a:cubicBezTo>
                    <a:pt x="12" y="1"/>
                    <a:pt x="20" y="0"/>
                    <a:pt x="32" y="2"/>
                  </a:cubicBezTo>
                  <a:cubicBezTo>
                    <a:pt x="23" y="2"/>
                    <a:pt x="6" y="0"/>
                    <a:pt x="2" y="16"/>
                  </a:cubicBezTo>
                  <a:cubicBezTo>
                    <a:pt x="0" y="13"/>
                    <a:pt x="1" y="8"/>
                    <a:pt x="5"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1" name="Freeform 1056"/>
            <p:cNvSpPr>
              <a:spLocks/>
            </p:cNvSpPr>
            <p:nvPr userDrawn="1"/>
          </p:nvSpPr>
          <p:spPr bwMode="auto">
            <a:xfrm>
              <a:off x="259" y="238"/>
              <a:ext cx="26" cy="9"/>
            </a:xfrm>
            <a:custGeom>
              <a:avLst/>
              <a:gdLst>
                <a:gd name="T0" fmla="*/ 44 w 59"/>
                <a:gd name="T1" fmla="*/ 2 h 20"/>
                <a:gd name="T2" fmla="*/ 44 w 59"/>
                <a:gd name="T3" fmla="*/ 2 h 20"/>
                <a:gd name="T4" fmla="*/ 59 w 59"/>
                <a:gd name="T5" fmla="*/ 3 h 20"/>
                <a:gd name="T6" fmla="*/ 22 w 59"/>
                <a:gd name="T7" fmla="*/ 18 h 20"/>
                <a:gd name="T8" fmla="*/ 0 w 59"/>
                <a:gd name="T9" fmla="*/ 9 h 20"/>
                <a:gd name="T10" fmla="*/ 19 w 59"/>
                <a:gd name="T11" fmla="*/ 10 h 20"/>
                <a:gd name="T12" fmla="*/ 44 w 59"/>
                <a:gd name="T13" fmla="*/ 2 h 20"/>
              </a:gdLst>
              <a:ahLst/>
              <a:cxnLst>
                <a:cxn ang="0">
                  <a:pos x="T0" y="T1"/>
                </a:cxn>
                <a:cxn ang="0">
                  <a:pos x="T2" y="T3"/>
                </a:cxn>
                <a:cxn ang="0">
                  <a:pos x="T4" y="T5"/>
                </a:cxn>
                <a:cxn ang="0">
                  <a:pos x="T6" y="T7"/>
                </a:cxn>
                <a:cxn ang="0">
                  <a:pos x="T8" y="T9"/>
                </a:cxn>
                <a:cxn ang="0">
                  <a:pos x="T10" y="T11"/>
                </a:cxn>
                <a:cxn ang="0">
                  <a:pos x="T12" y="T13"/>
                </a:cxn>
              </a:cxnLst>
              <a:rect l="0" t="0" r="r" b="b"/>
              <a:pathLst>
                <a:path w="59" h="20">
                  <a:moveTo>
                    <a:pt x="44" y="2"/>
                  </a:moveTo>
                  <a:lnTo>
                    <a:pt x="44" y="2"/>
                  </a:lnTo>
                  <a:cubicBezTo>
                    <a:pt x="47" y="1"/>
                    <a:pt x="54" y="0"/>
                    <a:pt x="59" y="3"/>
                  </a:cubicBezTo>
                  <a:cubicBezTo>
                    <a:pt x="33" y="3"/>
                    <a:pt x="32" y="15"/>
                    <a:pt x="22" y="18"/>
                  </a:cubicBezTo>
                  <a:cubicBezTo>
                    <a:pt x="14" y="20"/>
                    <a:pt x="4" y="17"/>
                    <a:pt x="0" y="9"/>
                  </a:cubicBezTo>
                  <a:cubicBezTo>
                    <a:pt x="6" y="12"/>
                    <a:pt x="12" y="12"/>
                    <a:pt x="19" y="10"/>
                  </a:cubicBezTo>
                  <a:cubicBezTo>
                    <a:pt x="27" y="8"/>
                    <a:pt x="34" y="3"/>
                    <a:pt x="4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2" name="Freeform 1057"/>
            <p:cNvSpPr>
              <a:spLocks/>
            </p:cNvSpPr>
            <p:nvPr userDrawn="1"/>
          </p:nvSpPr>
          <p:spPr bwMode="auto">
            <a:xfrm>
              <a:off x="308" y="236"/>
              <a:ext cx="12" cy="19"/>
            </a:xfrm>
            <a:custGeom>
              <a:avLst/>
              <a:gdLst>
                <a:gd name="T0" fmla="*/ 0 w 26"/>
                <a:gd name="T1" fmla="*/ 0 h 42"/>
                <a:gd name="T2" fmla="*/ 0 w 26"/>
                <a:gd name="T3" fmla="*/ 0 h 42"/>
                <a:gd name="T4" fmla="*/ 15 w 26"/>
                <a:gd name="T5" fmla="*/ 20 h 42"/>
                <a:gd name="T6" fmla="*/ 2 w 26"/>
                <a:gd name="T7" fmla="*/ 0 h 42"/>
                <a:gd name="T8" fmla="*/ 14 w 26"/>
                <a:gd name="T9" fmla="*/ 9 h 42"/>
                <a:gd name="T10" fmla="*/ 26 w 26"/>
                <a:gd name="T11" fmla="*/ 42 h 42"/>
                <a:gd name="T12" fmla="*/ 3 w 26"/>
                <a:gd name="T13" fmla="*/ 13 h 42"/>
                <a:gd name="T14" fmla="*/ 0 w 26"/>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42">
                  <a:moveTo>
                    <a:pt x="0" y="0"/>
                  </a:moveTo>
                  <a:lnTo>
                    <a:pt x="0" y="0"/>
                  </a:lnTo>
                  <a:cubicBezTo>
                    <a:pt x="3" y="4"/>
                    <a:pt x="11" y="16"/>
                    <a:pt x="15" y="20"/>
                  </a:cubicBezTo>
                  <a:cubicBezTo>
                    <a:pt x="12" y="13"/>
                    <a:pt x="6" y="6"/>
                    <a:pt x="2" y="0"/>
                  </a:cubicBezTo>
                  <a:cubicBezTo>
                    <a:pt x="4" y="3"/>
                    <a:pt x="11" y="7"/>
                    <a:pt x="14" y="9"/>
                  </a:cubicBezTo>
                  <a:cubicBezTo>
                    <a:pt x="18" y="16"/>
                    <a:pt x="24" y="33"/>
                    <a:pt x="26" y="42"/>
                  </a:cubicBezTo>
                  <a:cubicBezTo>
                    <a:pt x="18" y="30"/>
                    <a:pt x="8" y="18"/>
                    <a:pt x="3" y="13"/>
                  </a:cubicBezTo>
                  <a:cubicBezTo>
                    <a:pt x="3" y="9"/>
                    <a:pt x="1"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3" name="Freeform 1058"/>
            <p:cNvSpPr>
              <a:spLocks/>
            </p:cNvSpPr>
            <p:nvPr userDrawn="1"/>
          </p:nvSpPr>
          <p:spPr bwMode="auto">
            <a:xfrm>
              <a:off x="238" y="237"/>
              <a:ext cx="17" cy="28"/>
            </a:xfrm>
            <a:custGeom>
              <a:avLst/>
              <a:gdLst>
                <a:gd name="T0" fmla="*/ 8 w 38"/>
                <a:gd name="T1" fmla="*/ 0 h 62"/>
                <a:gd name="T2" fmla="*/ 8 w 38"/>
                <a:gd name="T3" fmla="*/ 0 h 62"/>
                <a:gd name="T4" fmla="*/ 35 w 38"/>
                <a:gd name="T5" fmla="*/ 34 h 62"/>
                <a:gd name="T6" fmla="*/ 34 w 38"/>
                <a:gd name="T7" fmla="*/ 44 h 62"/>
                <a:gd name="T8" fmla="*/ 19 w 38"/>
                <a:gd name="T9" fmla="*/ 28 h 62"/>
                <a:gd name="T10" fmla="*/ 35 w 38"/>
                <a:gd name="T11" fmla="*/ 51 h 62"/>
                <a:gd name="T12" fmla="*/ 38 w 38"/>
                <a:gd name="T13" fmla="*/ 62 h 62"/>
                <a:gd name="T14" fmla="*/ 15 w 38"/>
                <a:gd name="T15" fmla="*/ 42 h 62"/>
                <a:gd name="T16" fmla="*/ 8 w 38"/>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2">
                  <a:moveTo>
                    <a:pt x="8" y="0"/>
                  </a:moveTo>
                  <a:lnTo>
                    <a:pt x="8" y="0"/>
                  </a:lnTo>
                  <a:cubicBezTo>
                    <a:pt x="13" y="14"/>
                    <a:pt x="27" y="28"/>
                    <a:pt x="35" y="34"/>
                  </a:cubicBezTo>
                  <a:cubicBezTo>
                    <a:pt x="34" y="38"/>
                    <a:pt x="34" y="41"/>
                    <a:pt x="34" y="44"/>
                  </a:cubicBezTo>
                  <a:cubicBezTo>
                    <a:pt x="32" y="42"/>
                    <a:pt x="25" y="34"/>
                    <a:pt x="19" y="28"/>
                  </a:cubicBezTo>
                  <a:cubicBezTo>
                    <a:pt x="23" y="38"/>
                    <a:pt x="31" y="47"/>
                    <a:pt x="35" y="51"/>
                  </a:cubicBezTo>
                  <a:cubicBezTo>
                    <a:pt x="35" y="54"/>
                    <a:pt x="36" y="58"/>
                    <a:pt x="38" y="62"/>
                  </a:cubicBezTo>
                  <a:cubicBezTo>
                    <a:pt x="32" y="57"/>
                    <a:pt x="20" y="47"/>
                    <a:pt x="15" y="42"/>
                  </a:cubicBezTo>
                  <a:cubicBezTo>
                    <a:pt x="5" y="31"/>
                    <a:pt x="0" y="14"/>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4" name="Freeform 1059"/>
            <p:cNvSpPr>
              <a:spLocks/>
            </p:cNvSpPr>
            <p:nvPr userDrawn="1"/>
          </p:nvSpPr>
          <p:spPr bwMode="auto">
            <a:xfrm>
              <a:off x="228" y="231"/>
              <a:ext cx="10" cy="14"/>
            </a:xfrm>
            <a:custGeom>
              <a:avLst/>
              <a:gdLst>
                <a:gd name="T0" fmla="*/ 0 w 23"/>
                <a:gd name="T1" fmla="*/ 0 h 30"/>
                <a:gd name="T2" fmla="*/ 0 w 23"/>
                <a:gd name="T3" fmla="*/ 0 h 30"/>
                <a:gd name="T4" fmla="*/ 23 w 23"/>
                <a:gd name="T5" fmla="*/ 26 h 30"/>
                <a:gd name="T6" fmla="*/ 23 w 23"/>
                <a:gd name="T7" fmla="*/ 30 h 30"/>
                <a:gd name="T8" fmla="*/ 0 w 23"/>
                <a:gd name="T9" fmla="*/ 0 h 30"/>
              </a:gdLst>
              <a:ahLst/>
              <a:cxnLst>
                <a:cxn ang="0">
                  <a:pos x="T0" y="T1"/>
                </a:cxn>
                <a:cxn ang="0">
                  <a:pos x="T2" y="T3"/>
                </a:cxn>
                <a:cxn ang="0">
                  <a:pos x="T4" y="T5"/>
                </a:cxn>
                <a:cxn ang="0">
                  <a:pos x="T6" y="T7"/>
                </a:cxn>
                <a:cxn ang="0">
                  <a:pos x="T8" y="T9"/>
                </a:cxn>
              </a:cxnLst>
              <a:rect l="0" t="0" r="r" b="b"/>
              <a:pathLst>
                <a:path w="23" h="30">
                  <a:moveTo>
                    <a:pt x="0" y="0"/>
                  </a:moveTo>
                  <a:lnTo>
                    <a:pt x="0" y="0"/>
                  </a:lnTo>
                  <a:cubicBezTo>
                    <a:pt x="7" y="10"/>
                    <a:pt x="21" y="25"/>
                    <a:pt x="23" y="26"/>
                  </a:cubicBezTo>
                  <a:cubicBezTo>
                    <a:pt x="23" y="27"/>
                    <a:pt x="23" y="28"/>
                    <a:pt x="23" y="30"/>
                  </a:cubicBezTo>
                  <a:cubicBezTo>
                    <a:pt x="16" y="23"/>
                    <a:pt x="5" y="9"/>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5" name="Freeform 1060"/>
            <p:cNvSpPr>
              <a:spLocks/>
            </p:cNvSpPr>
            <p:nvPr userDrawn="1"/>
          </p:nvSpPr>
          <p:spPr bwMode="auto">
            <a:xfrm>
              <a:off x="311" y="233"/>
              <a:ext cx="17" cy="24"/>
            </a:xfrm>
            <a:custGeom>
              <a:avLst/>
              <a:gdLst>
                <a:gd name="T0" fmla="*/ 0 w 38"/>
                <a:gd name="T1" fmla="*/ 0 h 52"/>
                <a:gd name="T2" fmla="*/ 0 w 38"/>
                <a:gd name="T3" fmla="*/ 0 h 52"/>
                <a:gd name="T4" fmla="*/ 18 w 38"/>
                <a:gd name="T5" fmla="*/ 19 h 52"/>
                <a:gd name="T6" fmla="*/ 1 w 38"/>
                <a:gd name="T7" fmla="*/ 0 h 52"/>
                <a:gd name="T8" fmla="*/ 16 w 38"/>
                <a:gd name="T9" fmla="*/ 6 h 52"/>
                <a:gd name="T10" fmla="*/ 38 w 38"/>
                <a:gd name="T11" fmla="*/ 52 h 52"/>
                <a:gd name="T12" fmla="*/ 0 w 38"/>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38" h="52">
                  <a:moveTo>
                    <a:pt x="0" y="0"/>
                  </a:moveTo>
                  <a:lnTo>
                    <a:pt x="0" y="0"/>
                  </a:lnTo>
                  <a:cubicBezTo>
                    <a:pt x="4" y="3"/>
                    <a:pt x="15" y="17"/>
                    <a:pt x="18" y="19"/>
                  </a:cubicBezTo>
                  <a:cubicBezTo>
                    <a:pt x="16" y="13"/>
                    <a:pt x="5" y="4"/>
                    <a:pt x="1" y="0"/>
                  </a:cubicBezTo>
                  <a:cubicBezTo>
                    <a:pt x="5" y="2"/>
                    <a:pt x="11" y="5"/>
                    <a:pt x="16" y="6"/>
                  </a:cubicBezTo>
                  <a:cubicBezTo>
                    <a:pt x="19" y="10"/>
                    <a:pt x="34" y="34"/>
                    <a:pt x="38" y="52"/>
                  </a:cubicBezTo>
                  <a:cubicBezTo>
                    <a:pt x="24" y="29"/>
                    <a:pt x="10" y="2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6" name="Freeform 1061"/>
            <p:cNvSpPr>
              <a:spLocks/>
            </p:cNvSpPr>
            <p:nvPr userDrawn="1"/>
          </p:nvSpPr>
          <p:spPr bwMode="auto">
            <a:xfrm>
              <a:off x="292" y="231"/>
              <a:ext cx="20" cy="21"/>
            </a:xfrm>
            <a:custGeom>
              <a:avLst/>
              <a:gdLst>
                <a:gd name="T0" fmla="*/ 11 w 44"/>
                <a:gd name="T1" fmla="*/ 0 h 47"/>
                <a:gd name="T2" fmla="*/ 11 w 44"/>
                <a:gd name="T3" fmla="*/ 0 h 47"/>
                <a:gd name="T4" fmla="*/ 35 w 44"/>
                <a:gd name="T5" fmla="*/ 22 h 47"/>
                <a:gd name="T6" fmla="*/ 44 w 44"/>
                <a:gd name="T7" fmla="*/ 47 h 47"/>
                <a:gd name="T8" fmla="*/ 26 w 44"/>
                <a:gd name="T9" fmla="*/ 32 h 47"/>
                <a:gd name="T10" fmla="*/ 9 w 44"/>
                <a:gd name="T11" fmla="*/ 18 h 47"/>
                <a:gd name="T12" fmla="*/ 0 w 44"/>
                <a:gd name="T13" fmla="*/ 6 h 47"/>
                <a:gd name="T14" fmla="*/ 32 w 44"/>
                <a:gd name="T15" fmla="*/ 29 h 47"/>
                <a:gd name="T16" fmla="*/ 11 w 44"/>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7">
                  <a:moveTo>
                    <a:pt x="11" y="0"/>
                  </a:moveTo>
                  <a:lnTo>
                    <a:pt x="11" y="0"/>
                  </a:lnTo>
                  <a:cubicBezTo>
                    <a:pt x="19" y="4"/>
                    <a:pt x="32" y="15"/>
                    <a:pt x="35" y="22"/>
                  </a:cubicBezTo>
                  <a:cubicBezTo>
                    <a:pt x="38" y="28"/>
                    <a:pt x="44" y="45"/>
                    <a:pt x="44" y="47"/>
                  </a:cubicBezTo>
                  <a:cubicBezTo>
                    <a:pt x="39" y="41"/>
                    <a:pt x="34" y="35"/>
                    <a:pt x="26" y="32"/>
                  </a:cubicBezTo>
                  <a:cubicBezTo>
                    <a:pt x="22" y="27"/>
                    <a:pt x="15" y="21"/>
                    <a:pt x="9" y="18"/>
                  </a:cubicBezTo>
                  <a:cubicBezTo>
                    <a:pt x="7" y="15"/>
                    <a:pt x="2" y="9"/>
                    <a:pt x="0" y="6"/>
                  </a:cubicBezTo>
                  <a:cubicBezTo>
                    <a:pt x="6" y="11"/>
                    <a:pt x="23" y="24"/>
                    <a:pt x="32" y="29"/>
                  </a:cubicBezTo>
                  <a:cubicBezTo>
                    <a:pt x="26" y="18"/>
                    <a:pt x="18" y="7"/>
                    <a:pt x="1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7" name="Freeform 1062"/>
            <p:cNvSpPr>
              <a:spLocks/>
            </p:cNvSpPr>
            <p:nvPr userDrawn="1"/>
          </p:nvSpPr>
          <p:spPr bwMode="auto">
            <a:xfrm>
              <a:off x="301" y="227"/>
              <a:ext cx="13" cy="12"/>
            </a:xfrm>
            <a:custGeom>
              <a:avLst/>
              <a:gdLst>
                <a:gd name="T0" fmla="*/ 0 w 29"/>
                <a:gd name="T1" fmla="*/ 0 h 26"/>
                <a:gd name="T2" fmla="*/ 0 w 29"/>
                <a:gd name="T3" fmla="*/ 0 h 26"/>
                <a:gd name="T4" fmla="*/ 12 w 29"/>
                <a:gd name="T5" fmla="*/ 2 h 26"/>
                <a:gd name="T6" fmla="*/ 29 w 29"/>
                <a:gd name="T7" fmla="*/ 26 h 26"/>
                <a:gd name="T8" fmla="*/ 0 w 29"/>
                <a:gd name="T9" fmla="*/ 0 h 26"/>
              </a:gdLst>
              <a:ahLst/>
              <a:cxnLst>
                <a:cxn ang="0">
                  <a:pos x="T0" y="T1"/>
                </a:cxn>
                <a:cxn ang="0">
                  <a:pos x="T2" y="T3"/>
                </a:cxn>
                <a:cxn ang="0">
                  <a:pos x="T4" y="T5"/>
                </a:cxn>
                <a:cxn ang="0">
                  <a:pos x="T6" y="T7"/>
                </a:cxn>
                <a:cxn ang="0">
                  <a:pos x="T8" y="T9"/>
                </a:cxn>
              </a:cxnLst>
              <a:rect l="0" t="0" r="r" b="b"/>
              <a:pathLst>
                <a:path w="29" h="26">
                  <a:moveTo>
                    <a:pt x="0" y="0"/>
                  </a:moveTo>
                  <a:lnTo>
                    <a:pt x="0" y="0"/>
                  </a:lnTo>
                  <a:cubicBezTo>
                    <a:pt x="4" y="1"/>
                    <a:pt x="9" y="2"/>
                    <a:pt x="12" y="2"/>
                  </a:cubicBezTo>
                  <a:cubicBezTo>
                    <a:pt x="17" y="6"/>
                    <a:pt x="23" y="15"/>
                    <a:pt x="29" y="26"/>
                  </a:cubicBezTo>
                  <a:cubicBezTo>
                    <a:pt x="17" y="19"/>
                    <a:pt x="6" y="6"/>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8" name="Freeform 1063"/>
            <p:cNvSpPr>
              <a:spLocks/>
            </p:cNvSpPr>
            <p:nvPr userDrawn="1"/>
          </p:nvSpPr>
          <p:spPr bwMode="auto">
            <a:xfrm>
              <a:off x="307" y="228"/>
              <a:ext cx="16" cy="8"/>
            </a:xfrm>
            <a:custGeom>
              <a:avLst/>
              <a:gdLst>
                <a:gd name="T0" fmla="*/ 5 w 34"/>
                <a:gd name="T1" fmla="*/ 0 h 18"/>
                <a:gd name="T2" fmla="*/ 5 w 34"/>
                <a:gd name="T3" fmla="*/ 0 h 18"/>
                <a:gd name="T4" fmla="*/ 34 w 34"/>
                <a:gd name="T5" fmla="*/ 15 h 18"/>
                <a:gd name="T6" fmla="*/ 0 w 34"/>
                <a:gd name="T7" fmla="*/ 0 h 18"/>
                <a:gd name="T8" fmla="*/ 5 w 34"/>
                <a:gd name="T9" fmla="*/ 0 h 18"/>
              </a:gdLst>
              <a:ahLst/>
              <a:cxnLst>
                <a:cxn ang="0">
                  <a:pos x="T0" y="T1"/>
                </a:cxn>
                <a:cxn ang="0">
                  <a:pos x="T2" y="T3"/>
                </a:cxn>
                <a:cxn ang="0">
                  <a:pos x="T4" y="T5"/>
                </a:cxn>
                <a:cxn ang="0">
                  <a:pos x="T6" y="T7"/>
                </a:cxn>
                <a:cxn ang="0">
                  <a:pos x="T8" y="T9"/>
                </a:cxn>
              </a:cxnLst>
              <a:rect l="0" t="0" r="r" b="b"/>
              <a:pathLst>
                <a:path w="34" h="18">
                  <a:moveTo>
                    <a:pt x="5" y="0"/>
                  </a:moveTo>
                  <a:lnTo>
                    <a:pt x="5" y="0"/>
                  </a:lnTo>
                  <a:cubicBezTo>
                    <a:pt x="8" y="6"/>
                    <a:pt x="21" y="14"/>
                    <a:pt x="34" y="15"/>
                  </a:cubicBezTo>
                  <a:cubicBezTo>
                    <a:pt x="20" y="18"/>
                    <a:pt x="4" y="8"/>
                    <a:pt x="0" y="0"/>
                  </a:cubicBezTo>
                  <a:cubicBezTo>
                    <a:pt x="1" y="0"/>
                    <a:pt x="5" y="0"/>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9" name="Freeform 1064"/>
            <p:cNvSpPr>
              <a:spLocks/>
            </p:cNvSpPr>
            <p:nvPr userDrawn="1"/>
          </p:nvSpPr>
          <p:spPr bwMode="auto">
            <a:xfrm>
              <a:off x="289" y="224"/>
              <a:ext cx="2" cy="1"/>
            </a:xfrm>
            <a:custGeom>
              <a:avLst/>
              <a:gdLst>
                <a:gd name="T0" fmla="*/ 5 w 5"/>
                <a:gd name="T1" fmla="*/ 0 h 3"/>
                <a:gd name="T2" fmla="*/ 5 w 5"/>
                <a:gd name="T3" fmla="*/ 0 h 3"/>
                <a:gd name="T4" fmla="*/ 0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5" y="0"/>
                  </a:lnTo>
                  <a:cubicBezTo>
                    <a:pt x="4" y="1"/>
                    <a:pt x="1" y="3"/>
                    <a:pt x="0" y="3"/>
                  </a:cubicBezTo>
                  <a:cubicBezTo>
                    <a:pt x="2" y="1"/>
                    <a:pt x="4" y="0"/>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0" name="Freeform 1065"/>
            <p:cNvSpPr>
              <a:spLocks/>
            </p:cNvSpPr>
            <p:nvPr userDrawn="1"/>
          </p:nvSpPr>
          <p:spPr bwMode="auto">
            <a:xfrm>
              <a:off x="286" y="223"/>
              <a:ext cx="4" cy="2"/>
            </a:xfrm>
            <a:custGeom>
              <a:avLst/>
              <a:gdLst>
                <a:gd name="T0" fmla="*/ 0 w 9"/>
                <a:gd name="T1" fmla="*/ 0 h 5"/>
                <a:gd name="T2" fmla="*/ 0 w 9"/>
                <a:gd name="T3" fmla="*/ 0 h 5"/>
                <a:gd name="T4" fmla="*/ 9 w 9"/>
                <a:gd name="T5" fmla="*/ 1 h 5"/>
                <a:gd name="T6" fmla="*/ 1 w 9"/>
                <a:gd name="T7" fmla="*/ 5 h 5"/>
                <a:gd name="T8" fmla="*/ 0 w 9"/>
                <a:gd name="T9" fmla="*/ 0 h 5"/>
              </a:gdLst>
              <a:ahLst/>
              <a:cxnLst>
                <a:cxn ang="0">
                  <a:pos x="T0" y="T1"/>
                </a:cxn>
                <a:cxn ang="0">
                  <a:pos x="T2" y="T3"/>
                </a:cxn>
                <a:cxn ang="0">
                  <a:pos x="T4" y="T5"/>
                </a:cxn>
                <a:cxn ang="0">
                  <a:pos x="T6" y="T7"/>
                </a:cxn>
                <a:cxn ang="0">
                  <a:pos x="T8" y="T9"/>
                </a:cxn>
              </a:cxnLst>
              <a:rect l="0" t="0" r="r" b="b"/>
              <a:pathLst>
                <a:path w="9" h="5">
                  <a:moveTo>
                    <a:pt x="0" y="0"/>
                  </a:moveTo>
                  <a:lnTo>
                    <a:pt x="0" y="0"/>
                  </a:lnTo>
                  <a:cubicBezTo>
                    <a:pt x="3" y="0"/>
                    <a:pt x="8" y="1"/>
                    <a:pt x="9" y="1"/>
                  </a:cubicBezTo>
                  <a:cubicBezTo>
                    <a:pt x="7" y="2"/>
                    <a:pt x="3" y="4"/>
                    <a:pt x="1" y="5"/>
                  </a:cubicBezTo>
                  <a:cubicBezTo>
                    <a:pt x="2" y="3"/>
                    <a:pt x="2" y="1"/>
                    <a:pt x="0"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1" name="Freeform 1066"/>
            <p:cNvSpPr>
              <a:spLocks/>
            </p:cNvSpPr>
            <p:nvPr userDrawn="1"/>
          </p:nvSpPr>
          <p:spPr bwMode="auto">
            <a:xfrm>
              <a:off x="283" y="223"/>
              <a:ext cx="2" cy="3"/>
            </a:xfrm>
            <a:custGeom>
              <a:avLst/>
              <a:gdLst>
                <a:gd name="T0" fmla="*/ 1 w 4"/>
                <a:gd name="T1" fmla="*/ 0 h 6"/>
                <a:gd name="T2" fmla="*/ 1 w 4"/>
                <a:gd name="T3" fmla="*/ 0 h 6"/>
                <a:gd name="T4" fmla="*/ 3 w 4"/>
                <a:gd name="T5" fmla="*/ 3 h 6"/>
                <a:gd name="T6" fmla="*/ 4 w 4"/>
                <a:gd name="T7" fmla="*/ 6 h 6"/>
                <a:gd name="T8" fmla="*/ 1 w 4"/>
                <a:gd name="T9" fmla="*/ 3 h 6"/>
                <a:gd name="T10" fmla="*/ 1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1" y="0"/>
                  </a:moveTo>
                  <a:lnTo>
                    <a:pt x="1" y="0"/>
                  </a:lnTo>
                  <a:cubicBezTo>
                    <a:pt x="1" y="0"/>
                    <a:pt x="2" y="1"/>
                    <a:pt x="3" y="3"/>
                  </a:cubicBezTo>
                  <a:cubicBezTo>
                    <a:pt x="3" y="3"/>
                    <a:pt x="4" y="6"/>
                    <a:pt x="4" y="6"/>
                  </a:cubicBezTo>
                  <a:cubicBezTo>
                    <a:pt x="4" y="6"/>
                    <a:pt x="1" y="5"/>
                    <a:pt x="1" y="3"/>
                  </a:cubicBezTo>
                  <a:cubicBezTo>
                    <a:pt x="0" y="1"/>
                    <a:pt x="1" y="0"/>
                    <a:pt x="1"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2" name="Freeform 1067"/>
            <p:cNvSpPr>
              <a:spLocks/>
            </p:cNvSpPr>
            <p:nvPr userDrawn="1"/>
          </p:nvSpPr>
          <p:spPr bwMode="auto">
            <a:xfrm>
              <a:off x="282" y="223"/>
              <a:ext cx="3" cy="5"/>
            </a:xfrm>
            <a:custGeom>
              <a:avLst/>
              <a:gdLst>
                <a:gd name="T0" fmla="*/ 0 w 8"/>
                <a:gd name="T1" fmla="*/ 0 h 10"/>
                <a:gd name="T2" fmla="*/ 0 w 8"/>
                <a:gd name="T3" fmla="*/ 0 h 10"/>
                <a:gd name="T4" fmla="*/ 2 w 8"/>
                <a:gd name="T5" fmla="*/ 0 h 10"/>
                <a:gd name="T6" fmla="*/ 8 w 8"/>
                <a:gd name="T7" fmla="*/ 7 h 10"/>
                <a:gd name="T8" fmla="*/ 5 w 8"/>
                <a:gd name="T9" fmla="*/ 1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lnTo>
                    <a:pt x="0" y="0"/>
                  </a:lnTo>
                  <a:cubicBezTo>
                    <a:pt x="0" y="0"/>
                    <a:pt x="2" y="0"/>
                    <a:pt x="2" y="0"/>
                  </a:cubicBezTo>
                  <a:cubicBezTo>
                    <a:pt x="2" y="4"/>
                    <a:pt x="3" y="6"/>
                    <a:pt x="8" y="7"/>
                  </a:cubicBezTo>
                  <a:cubicBezTo>
                    <a:pt x="7" y="8"/>
                    <a:pt x="6" y="9"/>
                    <a:pt x="5" y="10"/>
                  </a:cubicBezTo>
                  <a:cubicBezTo>
                    <a:pt x="2" y="8"/>
                    <a:pt x="0" y="2"/>
                    <a:pt x="0"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3" name="Freeform 1068"/>
            <p:cNvSpPr>
              <a:spLocks/>
            </p:cNvSpPr>
            <p:nvPr userDrawn="1"/>
          </p:nvSpPr>
          <p:spPr bwMode="auto">
            <a:xfrm>
              <a:off x="264" y="223"/>
              <a:ext cx="31" cy="22"/>
            </a:xfrm>
            <a:custGeom>
              <a:avLst/>
              <a:gdLst>
                <a:gd name="T0" fmla="*/ 2 w 71"/>
                <a:gd name="T1" fmla="*/ 12 h 47"/>
                <a:gd name="T2" fmla="*/ 2 w 71"/>
                <a:gd name="T3" fmla="*/ 12 h 47"/>
                <a:gd name="T4" fmla="*/ 24 w 71"/>
                <a:gd name="T5" fmla="*/ 0 h 47"/>
                <a:gd name="T6" fmla="*/ 71 w 71"/>
                <a:gd name="T7" fmla="*/ 44 h 47"/>
                <a:gd name="T8" fmla="*/ 59 w 71"/>
                <a:gd name="T9" fmla="*/ 39 h 47"/>
                <a:gd name="T10" fmla="*/ 26 w 71"/>
                <a:gd name="T11" fmla="*/ 25 h 47"/>
                <a:gd name="T12" fmla="*/ 5 w 71"/>
                <a:gd name="T13" fmla="*/ 32 h 47"/>
                <a:gd name="T14" fmla="*/ 2 w 71"/>
                <a:gd name="T15" fmla="*/ 12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47">
                  <a:moveTo>
                    <a:pt x="2" y="12"/>
                  </a:moveTo>
                  <a:lnTo>
                    <a:pt x="2" y="12"/>
                  </a:lnTo>
                  <a:cubicBezTo>
                    <a:pt x="4" y="6"/>
                    <a:pt x="13" y="0"/>
                    <a:pt x="24" y="0"/>
                  </a:cubicBezTo>
                  <a:cubicBezTo>
                    <a:pt x="37" y="19"/>
                    <a:pt x="51" y="32"/>
                    <a:pt x="71" y="44"/>
                  </a:cubicBezTo>
                  <a:cubicBezTo>
                    <a:pt x="69" y="47"/>
                    <a:pt x="63" y="41"/>
                    <a:pt x="59" y="39"/>
                  </a:cubicBezTo>
                  <a:cubicBezTo>
                    <a:pt x="50" y="33"/>
                    <a:pt x="38" y="25"/>
                    <a:pt x="26" y="25"/>
                  </a:cubicBezTo>
                  <a:cubicBezTo>
                    <a:pt x="17" y="24"/>
                    <a:pt x="10" y="27"/>
                    <a:pt x="5" y="32"/>
                  </a:cubicBezTo>
                  <a:cubicBezTo>
                    <a:pt x="1" y="28"/>
                    <a:pt x="0" y="18"/>
                    <a:pt x="2" y="1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4" name="Freeform 1069"/>
            <p:cNvSpPr>
              <a:spLocks/>
            </p:cNvSpPr>
            <p:nvPr userDrawn="1"/>
          </p:nvSpPr>
          <p:spPr bwMode="auto">
            <a:xfrm>
              <a:off x="202" y="222"/>
              <a:ext cx="41" cy="38"/>
            </a:xfrm>
            <a:custGeom>
              <a:avLst/>
              <a:gdLst>
                <a:gd name="T0" fmla="*/ 7 w 93"/>
                <a:gd name="T1" fmla="*/ 0 h 83"/>
                <a:gd name="T2" fmla="*/ 7 w 93"/>
                <a:gd name="T3" fmla="*/ 0 h 83"/>
                <a:gd name="T4" fmla="*/ 93 w 93"/>
                <a:gd name="T5" fmla="*/ 75 h 83"/>
                <a:gd name="T6" fmla="*/ 75 w 93"/>
                <a:gd name="T7" fmla="*/ 71 h 83"/>
                <a:gd name="T8" fmla="*/ 32 w 93"/>
                <a:gd name="T9" fmla="*/ 41 h 83"/>
                <a:gd name="T10" fmla="*/ 71 w 93"/>
                <a:gd name="T11" fmla="*/ 76 h 83"/>
                <a:gd name="T12" fmla="*/ 73 w 93"/>
                <a:gd name="T13" fmla="*/ 83 h 83"/>
                <a:gd name="T14" fmla="*/ 19 w 93"/>
                <a:gd name="T15" fmla="*/ 46 h 83"/>
                <a:gd name="T16" fmla="*/ 7 w 93"/>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3">
                  <a:moveTo>
                    <a:pt x="7" y="0"/>
                  </a:moveTo>
                  <a:lnTo>
                    <a:pt x="7" y="0"/>
                  </a:lnTo>
                  <a:cubicBezTo>
                    <a:pt x="16" y="6"/>
                    <a:pt x="56" y="50"/>
                    <a:pt x="93" y="75"/>
                  </a:cubicBezTo>
                  <a:cubicBezTo>
                    <a:pt x="88" y="73"/>
                    <a:pt x="80" y="71"/>
                    <a:pt x="75" y="71"/>
                  </a:cubicBezTo>
                  <a:cubicBezTo>
                    <a:pt x="72" y="69"/>
                    <a:pt x="45" y="49"/>
                    <a:pt x="32" y="41"/>
                  </a:cubicBezTo>
                  <a:cubicBezTo>
                    <a:pt x="43" y="54"/>
                    <a:pt x="65" y="71"/>
                    <a:pt x="71" y="76"/>
                  </a:cubicBezTo>
                  <a:cubicBezTo>
                    <a:pt x="71" y="77"/>
                    <a:pt x="71" y="80"/>
                    <a:pt x="73" y="83"/>
                  </a:cubicBezTo>
                  <a:cubicBezTo>
                    <a:pt x="59" y="74"/>
                    <a:pt x="35" y="62"/>
                    <a:pt x="19" y="46"/>
                  </a:cubicBezTo>
                  <a:cubicBezTo>
                    <a:pt x="7" y="35"/>
                    <a:pt x="0" y="17"/>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5" name="Freeform 1070"/>
            <p:cNvSpPr>
              <a:spLocks/>
            </p:cNvSpPr>
            <p:nvPr userDrawn="1"/>
          </p:nvSpPr>
          <p:spPr bwMode="auto">
            <a:xfrm>
              <a:off x="274" y="220"/>
              <a:ext cx="34" cy="40"/>
            </a:xfrm>
            <a:custGeom>
              <a:avLst/>
              <a:gdLst>
                <a:gd name="T0" fmla="*/ 2 w 76"/>
                <a:gd name="T1" fmla="*/ 6 h 89"/>
                <a:gd name="T2" fmla="*/ 2 w 76"/>
                <a:gd name="T3" fmla="*/ 6 h 89"/>
                <a:gd name="T4" fmla="*/ 7 w 76"/>
                <a:gd name="T5" fmla="*/ 3 h 89"/>
                <a:gd name="T6" fmla="*/ 23 w 76"/>
                <a:gd name="T7" fmla="*/ 28 h 89"/>
                <a:gd name="T8" fmla="*/ 45 w 76"/>
                <a:gd name="T9" fmla="*/ 42 h 89"/>
                <a:gd name="T10" fmla="*/ 68 w 76"/>
                <a:gd name="T11" fmla="*/ 62 h 89"/>
                <a:gd name="T12" fmla="*/ 75 w 76"/>
                <a:gd name="T13" fmla="*/ 89 h 89"/>
                <a:gd name="T14" fmla="*/ 46 w 76"/>
                <a:gd name="T15" fmla="*/ 48 h 89"/>
                <a:gd name="T16" fmla="*/ 17 w 76"/>
                <a:gd name="T17" fmla="*/ 25 h 89"/>
                <a:gd name="T18" fmla="*/ 2 w 76"/>
                <a:gd name="T19" fmla="*/ 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89">
                  <a:moveTo>
                    <a:pt x="2" y="6"/>
                  </a:moveTo>
                  <a:lnTo>
                    <a:pt x="2" y="6"/>
                  </a:lnTo>
                  <a:cubicBezTo>
                    <a:pt x="0" y="2"/>
                    <a:pt x="6" y="0"/>
                    <a:pt x="7" y="3"/>
                  </a:cubicBezTo>
                  <a:cubicBezTo>
                    <a:pt x="11" y="13"/>
                    <a:pt x="17" y="22"/>
                    <a:pt x="23" y="28"/>
                  </a:cubicBezTo>
                  <a:cubicBezTo>
                    <a:pt x="28" y="33"/>
                    <a:pt x="38" y="39"/>
                    <a:pt x="45" y="42"/>
                  </a:cubicBezTo>
                  <a:cubicBezTo>
                    <a:pt x="52" y="46"/>
                    <a:pt x="64" y="55"/>
                    <a:pt x="68" y="62"/>
                  </a:cubicBezTo>
                  <a:cubicBezTo>
                    <a:pt x="72" y="69"/>
                    <a:pt x="76" y="79"/>
                    <a:pt x="75" y="89"/>
                  </a:cubicBezTo>
                  <a:cubicBezTo>
                    <a:pt x="71" y="75"/>
                    <a:pt x="59" y="56"/>
                    <a:pt x="46" y="48"/>
                  </a:cubicBezTo>
                  <a:cubicBezTo>
                    <a:pt x="35" y="41"/>
                    <a:pt x="24" y="34"/>
                    <a:pt x="17" y="25"/>
                  </a:cubicBezTo>
                  <a:cubicBezTo>
                    <a:pt x="12" y="19"/>
                    <a:pt x="6" y="13"/>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6" name="Freeform 1071"/>
            <p:cNvSpPr>
              <a:spLocks/>
            </p:cNvSpPr>
            <p:nvPr userDrawn="1"/>
          </p:nvSpPr>
          <p:spPr bwMode="auto">
            <a:xfrm>
              <a:off x="278" y="218"/>
              <a:ext cx="38" cy="24"/>
            </a:xfrm>
            <a:custGeom>
              <a:avLst/>
              <a:gdLst>
                <a:gd name="T0" fmla="*/ 2 w 85"/>
                <a:gd name="T1" fmla="*/ 1 h 53"/>
                <a:gd name="T2" fmla="*/ 2 w 85"/>
                <a:gd name="T3" fmla="*/ 1 h 53"/>
                <a:gd name="T4" fmla="*/ 78 w 85"/>
                <a:gd name="T5" fmla="*/ 2 h 53"/>
                <a:gd name="T6" fmla="*/ 85 w 85"/>
                <a:gd name="T7" fmla="*/ 0 h 53"/>
                <a:gd name="T8" fmla="*/ 77 w 85"/>
                <a:gd name="T9" fmla="*/ 6 h 53"/>
                <a:gd name="T10" fmla="*/ 30 w 85"/>
                <a:gd name="T11" fmla="*/ 12 h 53"/>
                <a:gd name="T12" fmla="*/ 7 w 85"/>
                <a:gd name="T13" fmla="*/ 10 h 53"/>
                <a:gd name="T14" fmla="*/ 13 w 85"/>
                <a:gd name="T15" fmla="*/ 23 h 53"/>
                <a:gd name="T16" fmla="*/ 30 w 85"/>
                <a:gd name="T17" fmla="*/ 16 h 53"/>
                <a:gd name="T18" fmla="*/ 59 w 85"/>
                <a:gd name="T19" fmla="*/ 14 h 53"/>
                <a:gd name="T20" fmla="*/ 81 w 85"/>
                <a:gd name="T21" fmla="*/ 15 h 53"/>
                <a:gd name="T22" fmla="*/ 46 w 85"/>
                <a:gd name="T23" fmla="*/ 18 h 53"/>
                <a:gd name="T24" fmla="*/ 69 w 85"/>
                <a:gd name="T25" fmla="*/ 50 h 53"/>
                <a:gd name="T26" fmla="*/ 35 w 85"/>
                <a:gd name="T27" fmla="*/ 21 h 53"/>
                <a:gd name="T28" fmla="*/ 60 w 85"/>
                <a:gd name="T29" fmla="*/ 53 h 53"/>
                <a:gd name="T30" fmla="*/ 27 w 85"/>
                <a:gd name="T31" fmla="*/ 27 h 53"/>
                <a:gd name="T32" fmla="*/ 39 w 85"/>
                <a:gd name="T33" fmla="*/ 45 h 53"/>
                <a:gd name="T34" fmla="*/ 19 w 85"/>
                <a:gd name="T35" fmla="*/ 32 h 53"/>
                <a:gd name="T36" fmla="*/ 0 w 85"/>
                <a:gd name="T37" fmla="*/ 4 h 53"/>
                <a:gd name="T38" fmla="*/ 2 w 85"/>
                <a:gd name="T39"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53">
                  <a:moveTo>
                    <a:pt x="2" y="1"/>
                  </a:moveTo>
                  <a:lnTo>
                    <a:pt x="2" y="1"/>
                  </a:lnTo>
                  <a:cubicBezTo>
                    <a:pt x="16" y="1"/>
                    <a:pt x="61" y="2"/>
                    <a:pt x="78" y="2"/>
                  </a:cubicBezTo>
                  <a:cubicBezTo>
                    <a:pt x="80" y="2"/>
                    <a:pt x="83" y="1"/>
                    <a:pt x="85" y="0"/>
                  </a:cubicBezTo>
                  <a:cubicBezTo>
                    <a:pt x="84" y="2"/>
                    <a:pt x="79" y="4"/>
                    <a:pt x="77" y="6"/>
                  </a:cubicBezTo>
                  <a:cubicBezTo>
                    <a:pt x="64" y="12"/>
                    <a:pt x="47" y="14"/>
                    <a:pt x="30" y="12"/>
                  </a:cubicBezTo>
                  <a:cubicBezTo>
                    <a:pt x="26" y="11"/>
                    <a:pt x="15" y="7"/>
                    <a:pt x="7" y="10"/>
                  </a:cubicBezTo>
                  <a:cubicBezTo>
                    <a:pt x="7" y="14"/>
                    <a:pt x="12" y="21"/>
                    <a:pt x="13" y="23"/>
                  </a:cubicBezTo>
                  <a:cubicBezTo>
                    <a:pt x="18" y="19"/>
                    <a:pt x="23" y="18"/>
                    <a:pt x="30" y="16"/>
                  </a:cubicBezTo>
                  <a:cubicBezTo>
                    <a:pt x="39" y="13"/>
                    <a:pt x="49" y="13"/>
                    <a:pt x="59" y="14"/>
                  </a:cubicBezTo>
                  <a:cubicBezTo>
                    <a:pt x="65" y="15"/>
                    <a:pt x="74" y="16"/>
                    <a:pt x="81" y="15"/>
                  </a:cubicBezTo>
                  <a:cubicBezTo>
                    <a:pt x="73" y="21"/>
                    <a:pt x="60" y="22"/>
                    <a:pt x="46" y="18"/>
                  </a:cubicBezTo>
                  <a:cubicBezTo>
                    <a:pt x="56" y="25"/>
                    <a:pt x="67" y="37"/>
                    <a:pt x="69" y="50"/>
                  </a:cubicBezTo>
                  <a:cubicBezTo>
                    <a:pt x="61" y="38"/>
                    <a:pt x="48" y="28"/>
                    <a:pt x="35" y="21"/>
                  </a:cubicBezTo>
                  <a:cubicBezTo>
                    <a:pt x="45" y="30"/>
                    <a:pt x="56" y="45"/>
                    <a:pt x="60" y="53"/>
                  </a:cubicBezTo>
                  <a:cubicBezTo>
                    <a:pt x="49" y="47"/>
                    <a:pt x="35" y="36"/>
                    <a:pt x="27" y="27"/>
                  </a:cubicBezTo>
                  <a:cubicBezTo>
                    <a:pt x="29" y="32"/>
                    <a:pt x="34" y="40"/>
                    <a:pt x="39" y="45"/>
                  </a:cubicBezTo>
                  <a:cubicBezTo>
                    <a:pt x="37" y="44"/>
                    <a:pt x="26" y="39"/>
                    <a:pt x="19" y="32"/>
                  </a:cubicBezTo>
                  <a:cubicBezTo>
                    <a:pt x="12" y="26"/>
                    <a:pt x="4" y="13"/>
                    <a:pt x="0" y="4"/>
                  </a:cubicBezTo>
                  <a:cubicBezTo>
                    <a:pt x="0" y="2"/>
                    <a:pt x="1"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7" name="Freeform 1072"/>
            <p:cNvSpPr>
              <a:spLocks/>
            </p:cNvSpPr>
            <p:nvPr userDrawn="1"/>
          </p:nvSpPr>
          <p:spPr bwMode="auto">
            <a:xfrm>
              <a:off x="210" y="199"/>
              <a:ext cx="32" cy="55"/>
            </a:xfrm>
            <a:custGeom>
              <a:avLst/>
              <a:gdLst>
                <a:gd name="T0" fmla="*/ 13 w 70"/>
                <a:gd name="T1" fmla="*/ 0 h 121"/>
                <a:gd name="T2" fmla="*/ 13 w 70"/>
                <a:gd name="T3" fmla="*/ 0 h 121"/>
                <a:gd name="T4" fmla="*/ 66 w 70"/>
                <a:gd name="T5" fmla="*/ 84 h 121"/>
                <a:gd name="T6" fmla="*/ 63 w 70"/>
                <a:gd name="T7" fmla="*/ 95 h 121"/>
                <a:gd name="T8" fmla="*/ 24 w 70"/>
                <a:gd name="T9" fmla="*/ 47 h 121"/>
                <a:gd name="T10" fmla="*/ 63 w 70"/>
                <a:gd name="T11" fmla="*/ 104 h 121"/>
                <a:gd name="T12" fmla="*/ 70 w 70"/>
                <a:gd name="T13" fmla="*/ 121 h 121"/>
                <a:gd name="T14" fmla="*/ 7 w 70"/>
                <a:gd name="T15" fmla="*/ 40 h 121"/>
                <a:gd name="T16" fmla="*/ 13 w 70"/>
                <a:gd name="T1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121">
                  <a:moveTo>
                    <a:pt x="13" y="0"/>
                  </a:moveTo>
                  <a:lnTo>
                    <a:pt x="13" y="0"/>
                  </a:lnTo>
                  <a:cubicBezTo>
                    <a:pt x="19" y="12"/>
                    <a:pt x="47" y="63"/>
                    <a:pt x="66" y="84"/>
                  </a:cubicBezTo>
                  <a:cubicBezTo>
                    <a:pt x="65" y="87"/>
                    <a:pt x="63" y="91"/>
                    <a:pt x="63" y="95"/>
                  </a:cubicBezTo>
                  <a:cubicBezTo>
                    <a:pt x="52" y="83"/>
                    <a:pt x="38" y="62"/>
                    <a:pt x="24" y="47"/>
                  </a:cubicBezTo>
                  <a:cubicBezTo>
                    <a:pt x="32" y="67"/>
                    <a:pt x="52" y="94"/>
                    <a:pt x="63" y="104"/>
                  </a:cubicBezTo>
                  <a:cubicBezTo>
                    <a:pt x="64" y="108"/>
                    <a:pt x="66" y="116"/>
                    <a:pt x="70" y="121"/>
                  </a:cubicBezTo>
                  <a:cubicBezTo>
                    <a:pt x="44" y="101"/>
                    <a:pt x="14" y="64"/>
                    <a:pt x="7" y="40"/>
                  </a:cubicBezTo>
                  <a:cubicBezTo>
                    <a:pt x="0" y="17"/>
                    <a:pt x="6" y="6"/>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8" name="Freeform 1073"/>
            <p:cNvSpPr>
              <a:spLocks/>
            </p:cNvSpPr>
            <p:nvPr userDrawn="1"/>
          </p:nvSpPr>
          <p:spPr bwMode="auto">
            <a:xfrm>
              <a:off x="305" y="278"/>
              <a:ext cx="4" cy="5"/>
            </a:xfrm>
            <a:custGeom>
              <a:avLst/>
              <a:gdLst>
                <a:gd name="T0" fmla="*/ 9 w 9"/>
                <a:gd name="T1" fmla="*/ 0 h 11"/>
                <a:gd name="T2" fmla="*/ 9 w 9"/>
                <a:gd name="T3" fmla="*/ 0 h 11"/>
                <a:gd name="T4" fmla="*/ 0 w 9"/>
                <a:gd name="T5" fmla="*/ 11 h 11"/>
                <a:gd name="T6" fmla="*/ 9 w 9"/>
                <a:gd name="T7" fmla="*/ 0 h 11"/>
              </a:gdLst>
              <a:ahLst/>
              <a:cxnLst>
                <a:cxn ang="0">
                  <a:pos x="T0" y="T1"/>
                </a:cxn>
                <a:cxn ang="0">
                  <a:pos x="T2" y="T3"/>
                </a:cxn>
                <a:cxn ang="0">
                  <a:pos x="T4" y="T5"/>
                </a:cxn>
                <a:cxn ang="0">
                  <a:pos x="T6" y="T7"/>
                </a:cxn>
              </a:cxnLst>
              <a:rect l="0" t="0" r="r" b="b"/>
              <a:pathLst>
                <a:path w="9" h="11">
                  <a:moveTo>
                    <a:pt x="9" y="0"/>
                  </a:moveTo>
                  <a:lnTo>
                    <a:pt x="9" y="0"/>
                  </a:lnTo>
                  <a:cubicBezTo>
                    <a:pt x="8" y="4"/>
                    <a:pt x="5" y="8"/>
                    <a:pt x="0" y="11"/>
                  </a:cubicBezTo>
                  <a:cubicBezTo>
                    <a:pt x="4" y="7"/>
                    <a:pt x="5" y="5"/>
                    <a:pt x="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9" name="Freeform 1074"/>
            <p:cNvSpPr>
              <a:spLocks/>
            </p:cNvSpPr>
            <p:nvPr userDrawn="1"/>
          </p:nvSpPr>
          <p:spPr bwMode="auto">
            <a:xfrm>
              <a:off x="288" y="285"/>
              <a:ext cx="6" cy="7"/>
            </a:xfrm>
            <a:custGeom>
              <a:avLst/>
              <a:gdLst>
                <a:gd name="T0" fmla="*/ 3 w 13"/>
                <a:gd name="T1" fmla="*/ 0 h 15"/>
                <a:gd name="T2" fmla="*/ 3 w 13"/>
                <a:gd name="T3" fmla="*/ 0 h 15"/>
                <a:gd name="T4" fmla="*/ 13 w 13"/>
                <a:gd name="T5" fmla="*/ 4 h 15"/>
                <a:gd name="T6" fmla="*/ 4 w 13"/>
                <a:gd name="T7" fmla="*/ 4 h 15"/>
                <a:gd name="T8" fmla="*/ 10 w 13"/>
                <a:gd name="T9" fmla="*/ 15 h 15"/>
                <a:gd name="T10" fmla="*/ 3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3" y="0"/>
                  </a:moveTo>
                  <a:lnTo>
                    <a:pt x="3" y="0"/>
                  </a:lnTo>
                  <a:cubicBezTo>
                    <a:pt x="5" y="2"/>
                    <a:pt x="9" y="4"/>
                    <a:pt x="13" y="4"/>
                  </a:cubicBezTo>
                  <a:cubicBezTo>
                    <a:pt x="10" y="5"/>
                    <a:pt x="7" y="5"/>
                    <a:pt x="4" y="4"/>
                  </a:cubicBezTo>
                  <a:cubicBezTo>
                    <a:pt x="4" y="6"/>
                    <a:pt x="6" y="12"/>
                    <a:pt x="10" y="15"/>
                  </a:cubicBezTo>
                  <a:cubicBezTo>
                    <a:pt x="4" y="13"/>
                    <a:pt x="0" y="4"/>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0" name="Freeform 1075"/>
            <p:cNvSpPr>
              <a:spLocks/>
            </p:cNvSpPr>
            <p:nvPr userDrawn="1"/>
          </p:nvSpPr>
          <p:spPr bwMode="auto">
            <a:xfrm>
              <a:off x="268" y="230"/>
              <a:ext cx="4" cy="4"/>
            </a:xfrm>
            <a:custGeom>
              <a:avLst/>
              <a:gdLst>
                <a:gd name="T0" fmla="*/ 5 w 8"/>
                <a:gd name="T1" fmla="*/ 1 h 7"/>
                <a:gd name="T2" fmla="*/ 5 w 8"/>
                <a:gd name="T3" fmla="*/ 1 h 7"/>
                <a:gd name="T4" fmla="*/ 6 w 8"/>
                <a:gd name="T5" fmla="*/ 4 h 7"/>
                <a:gd name="T6" fmla="*/ 8 w 8"/>
                <a:gd name="T7" fmla="*/ 5 h 7"/>
                <a:gd name="T8" fmla="*/ 0 w 8"/>
                <a:gd name="T9" fmla="*/ 7 h 7"/>
                <a:gd name="T10" fmla="*/ 5 w 8"/>
                <a:gd name="T11" fmla="*/ 1 h 7"/>
              </a:gdLst>
              <a:ahLst/>
              <a:cxnLst>
                <a:cxn ang="0">
                  <a:pos x="T0" y="T1"/>
                </a:cxn>
                <a:cxn ang="0">
                  <a:pos x="T2" y="T3"/>
                </a:cxn>
                <a:cxn ang="0">
                  <a:pos x="T4" y="T5"/>
                </a:cxn>
                <a:cxn ang="0">
                  <a:pos x="T6" y="T7"/>
                </a:cxn>
                <a:cxn ang="0">
                  <a:pos x="T8" y="T9"/>
                </a:cxn>
                <a:cxn ang="0">
                  <a:pos x="T10" y="T11"/>
                </a:cxn>
              </a:cxnLst>
              <a:rect l="0" t="0" r="r" b="b"/>
              <a:pathLst>
                <a:path w="8" h="7">
                  <a:moveTo>
                    <a:pt x="5" y="1"/>
                  </a:moveTo>
                  <a:lnTo>
                    <a:pt x="5" y="1"/>
                  </a:lnTo>
                  <a:cubicBezTo>
                    <a:pt x="8" y="0"/>
                    <a:pt x="6" y="3"/>
                    <a:pt x="6" y="4"/>
                  </a:cubicBezTo>
                  <a:cubicBezTo>
                    <a:pt x="8" y="3"/>
                    <a:pt x="8" y="4"/>
                    <a:pt x="8" y="5"/>
                  </a:cubicBezTo>
                  <a:cubicBezTo>
                    <a:pt x="5" y="5"/>
                    <a:pt x="3" y="6"/>
                    <a:pt x="0" y="7"/>
                  </a:cubicBezTo>
                  <a:cubicBezTo>
                    <a:pt x="1" y="5"/>
                    <a:pt x="2" y="2"/>
                    <a:pt x="5"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1" name="Freeform 1076"/>
            <p:cNvSpPr>
              <a:spLocks/>
            </p:cNvSpPr>
            <p:nvPr userDrawn="1"/>
          </p:nvSpPr>
          <p:spPr bwMode="auto">
            <a:xfrm>
              <a:off x="246" y="221"/>
              <a:ext cx="2" cy="3"/>
            </a:xfrm>
            <a:custGeom>
              <a:avLst/>
              <a:gdLst>
                <a:gd name="T0" fmla="*/ 5 w 5"/>
                <a:gd name="T1" fmla="*/ 0 h 6"/>
                <a:gd name="T2" fmla="*/ 5 w 5"/>
                <a:gd name="T3" fmla="*/ 0 h 6"/>
                <a:gd name="T4" fmla="*/ 3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5" y="0"/>
                  </a:lnTo>
                  <a:cubicBezTo>
                    <a:pt x="3" y="2"/>
                    <a:pt x="3" y="3"/>
                    <a:pt x="3" y="6"/>
                  </a:cubicBezTo>
                  <a:cubicBezTo>
                    <a:pt x="0" y="4"/>
                    <a:pt x="2" y="0"/>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2" name="Freeform 1077"/>
            <p:cNvSpPr>
              <a:spLocks/>
            </p:cNvSpPr>
            <p:nvPr userDrawn="1"/>
          </p:nvSpPr>
          <p:spPr bwMode="auto">
            <a:xfrm>
              <a:off x="209" y="201"/>
              <a:ext cx="16" cy="29"/>
            </a:xfrm>
            <a:custGeom>
              <a:avLst/>
              <a:gdLst>
                <a:gd name="T0" fmla="*/ 16 w 36"/>
                <a:gd name="T1" fmla="*/ 0 h 63"/>
                <a:gd name="T2" fmla="*/ 16 w 36"/>
                <a:gd name="T3" fmla="*/ 0 h 63"/>
                <a:gd name="T4" fmla="*/ 36 w 36"/>
                <a:gd name="T5" fmla="*/ 36 h 63"/>
                <a:gd name="T6" fmla="*/ 15 w 36"/>
                <a:gd name="T7" fmla="*/ 5 h 63"/>
                <a:gd name="T8" fmla="*/ 26 w 36"/>
                <a:gd name="T9" fmla="*/ 63 h 63"/>
                <a:gd name="T10" fmla="*/ 16 w 36"/>
                <a:gd name="T11" fmla="*/ 0 h 63"/>
              </a:gdLst>
              <a:ahLst/>
              <a:cxnLst>
                <a:cxn ang="0">
                  <a:pos x="T0" y="T1"/>
                </a:cxn>
                <a:cxn ang="0">
                  <a:pos x="T2" y="T3"/>
                </a:cxn>
                <a:cxn ang="0">
                  <a:pos x="T4" y="T5"/>
                </a:cxn>
                <a:cxn ang="0">
                  <a:pos x="T6" y="T7"/>
                </a:cxn>
                <a:cxn ang="0">
                  <a:pos x="T8" y="T9"/>
                </a:cxn>
                <a:cxn ang="0">
                  <a:pos x="T10" y="T11"/>
                </a:cxn>
              </a:cxnLst>
              <a:rect l="0" t="0" r="r" b="b"/>
              <a:pathLst>
                <a:path w="36" h="63">
                  <a:moveTo>
                    <a:pt x="16" y="0"/>
                  </a:moveTo>
                  <a:lnTo>
                    <a:pt x="16" y="0"/>
                  </a:lnTo>
                  <a:cubicBezTo>
                    <a:pt x="18" y="5"/>
                    <a:pt x="29" y="25"/>
                    <a:pt x="36" y="36"/>
                  </a:cubicBezTo>
                  <a:cubicBezTo>
                    <a:pt x="29" y="26"/>
                    <a:pt x="19" y="12"/>
                    <a:pt x="15" y="5"/>
                  </a:cubicBezTo>
                  <a:cubicBezTo>
                    <a:pt x="5" y="20"/>
                    <a:pt x="20" y="48"/>
                    <a:pt x="26" y="63"/>
                  </a:cubicBezTo>
                  <a:cubicBezTo>
                    <a:pt x="17" y="49"/>
                    <a:pt x="0" y="15"/>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3" name="Freeform 1078"/>
            <p:cNvSpPr>
              <a:spLocks/>
            </p:cNvSpPr>
            <p:nvPr userDrawn="1"/>
          </p:nvSpPr>
          <p:spPr bwMode="auto">
            <a:xfrm>
              <a:off x="201" y="247"/>
              <a:ext cx="17" cy="15"/>
            </a:xfrm>
            <a:custGeom>
              <a:avLst/>
              <a:gdLst>
                <a:gd name="T0" fmla="*/ 0 w 38"/>
                <a:gd name="T1" fmla="*/ 0 h 34"/>
                <a:gd name="T2" fmla="*/ 0 w 38"/>
                <a:gd name="T3" fmla="*/ 0 h 34"/>
                <a:gd name="T4" fmla="*/ 38 w 38"/>
                <a:gd name="T5" fmla="*/ 14 h 34"/>
                <a:gd name="T6" fmla="*/ 3 w 38"/>
                <a:gd name="T7" fmla="*/ 3 h 34"/>
                <a:gd name="T8" fmla="*/ 29 w 38"/>
                <a:gd name="T9" fmla="*/ 34 h 34"/>
                <a:gd name="T10" fmla="*/ 0 w 38"/>
                <a:gd name="T11" fmla="*/ 0 h 34"/>
              </a:gdLst>
              <a:ahLst/>
              <a:cxnLst>
                <a:cxn ang="0">
                  <a:pos x="T0" y="T1"/>
                </a:cxn>
                <a:cxn ang="0">
                  <a:pos x="T2" y="T3"/>
                </a:cxn>
                <a:cxn ang="0">
                  <a:pos x="T4" y="T5"/>
                </a:cxn>
                <a:cxn ang="0">
                  <a:pos x="T6" y="T7"/>
                </a:cxn>
                <a:cxn ang="0">
                  <a:pos x="T8" y="T9"/>
                </a:cxn>
                <a:cxn ang="0">
                  <a:pos x="T10" y="T11"/>
                </a:cxn>
              </a:cxnLst>
              <a:rect l="0" t="0" r="r" b="b"/>
              <a:pathLst>
                <a:path w="38" h="34">
                  <a:moveTo>
                    <a:pt x="0" y="0"/>
                  </a:moveTo>
                  <a:lnTo>
                    <a:pt x="0" y="0"/>
                  </a:lnTo>
                  <a:cubicBezTo>
                    <a:pt x="12" y="1"/>
                    <a:pt x="29" y="7"/>
                    <a:pt x="38" y="14"/>
                  </a:cubicBezTo>
                  <a:cubicBezTo>
                    <a:pt x="32" y="10"/>
                    <a:pt x="13" y="4"/>
                    <a:pt x="3" y="3"/>
                  </a:cubicBezTo>
                  <a:cubicBezTo>
                    <a:pt x="8" y="21"/>
                    <a:pt x="19" y="27"/>
                    <a:pt x="29" y="34"/>
                  </a:cubicBezTo>
                  <a:cubicBezTo>
                    <a:pt x="18" y="28"/>
                    <a:pt x="0" y="14"/>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4" name="Freeform 1079"/>
            <p:cNvSpPr>
              <a:spLocks/>
            </p:cNvSpPr>
            <p:nvPr userDrawn="1"/>
          </p:nvSpPr>
          <p:spPr bwMode="auto">
            <a:xfrm>
              <a:off x="203" y="225"/>
              <a:ext cx="17" cy="21"/>
            </a:xfrm>
            <a:custGeom>
              <a:avLst/>
              <a:gdLst>
                <a:gd name="T0" fmla="*/ 6 w 39"/>
                <a:gd name="T1" fmla="*/ 0 h 48"/>
                <a:gd name="T2" fmla="*/ 6 w 39"/>
                <a:gd name="T3" fmla="*/ 0 h 48"/>
                <a:gd name="T4" fmla="*/ 39 w 39"/>
                <a:gd name="T5" fmla="*/ 31 h 48"/>
                <a:gd name="T6" fmla="*/ 8 w 39"/>
                <a:gd name="T7" fmla="*/ 5 h 48"/>
                <a:gd name="T8" fmla="*/ 27 w 39"/>
                <a:gd name="T9" fmla="*/ 48 h 48"/>
                <a:gd name="T10" fmla="*/ 6 w 39"/>
                <a:gd name="T11" fmla="*/ 0 h 48"/>
              </a:gdLst>
              <a:ahLst/>
              <a:cxnLst>
                <a:cxn ang="0">
                  <a:pos x="T0" y="T1"/>
                </a:cxn>
                <a:cxn ang="0">
                  <a:pos x="T2" y="T3"/>
                </a:cxn>
                <a:cxn ang="0">
                  <a:pos x="T4" y="T5"/>
                </a:cxn>
                <a:cxn ang="0">
                  <a:pos x="T6" y="T7"/>
                </a:cxn>
                <a:cxn ang="0">
                  <a:pos x="T8" y="T9"/>
                </a:cxn>
                <a:cxn ang="0">
                  <a:pos x="T10" y="T11"/>
                </a:cxn>
              </a:cxnLst>
              <a:rect l="0" t="0" r="r" b="b"/>
              <a:pathLst>
                <a:path w="39" h="48">
                  <a:moveTo>
                    <a:pt x="6" y="0"/>
                  </a:moveTo>
                  <a:lnTo>
                    <a:pt x="6" y="0"/>
                  </a:lnTo>
                  <a:cubicBezTo>
                    <a:pt x="11" y="3"/>
                    <a:pt x="33" y="24"/>
                    <a:pt x="39" y="31"/>
                  </a:cubicBezTo>
                  <a:cubicBezTo>
                    <a:pt x="31" y="24"/>
                    <a:pt x="17" y="10"/>
                    <a:pt x="8" y="5"/>
                  </a:cubicBezTo>
                  <a:cubicBezTo>
                    <a:pt x="6" y="24"/>
                    <a:pt x="22" y="42"/>
                    <a:pt x="27" y="48"/>
                  </a:cubicBezTo>
                  <a:cubicBezTo>
                    <a:pt x="17" y="40"/>
                    <a:pt x="0" y="20"/>
                    <a:pt x="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5" name="Freeform 1080"/>
            <p:cNvSpPr>
              <a:spLocks/>
            </p:cNvSpPr>
            <p:nvPr userDrawn="1"/>
          </p:nvSpPr>
          <p:spPr bwMode="auto">
            <a:xfrm>
              <a:off x="240" y="239"/>
              <a:ext cx="9" cy="19"/>
            </a:xfrm>
            <a:custGeom>
              <a:avLst/>
              <a:gdLst>
                <a:gd name="T0" fmla="*/ 5 w 20"/>
                <a:gd name="T1" fmla="*/ 0 h 41"/>
                <a:gd name="T2" fmla="*/ 5 w 20"/>
                <a:gd name="T3" fmla="*/ 0 h 41"/>
                <a:gd name="T4" fmla="*/ 15 w 20"/>
                <a:gd name="T5" fmla="*/ 16 h 41"/>
                <a:gd name="T6" fmla="*/ 6 w 20"/>
                <a:gd name="T7" fmla="*/ 8 h 41"/>
                <a:gd name="T8" fmla="*/ 20 w 20"/>
                <a:gd name="T9" fmla="*/ 41 h 41"/>
                <a:gd name="T10" fmla="*/ 5 w 20"/>
                <a:gd name="T11" fmla="*/ 0 h 41"/>
              </a:gdLst>
              <a:ahLst/>
              <a:cxnLst>
                <a:cxn ang="0">
                  <a:pos x="T0" y="T1"/>
                </a:cxn>
                <a:cxn ang="0">
                  <a:pos x="T2" y="T3"/>
                </a:cxn>
                <a:cxn ang="0">
                  <a:pos x="T4" y="T5"/>
                </a:cxn>
                <a:cxn ang="0">
                  <a:pos x="T6" y="T7"/>
                </a:cxn>
                <a:cxn ang="0">
                  <a:pos x="T8" y="T9"/>
                </a:cxn>
                <a:cxn ang="0">
                  <a:pos x="T10" y="T11"/>
                </a:cxn>
              </a:cxnLst>
              <a:rect l="0" t="0" r="r" b="b"/>
              <a:pathLst>
                <a:path w="20" h="41">
                  <a:moveTo>
                    <a:pt x="5" y="0"/>
                  </a:moveTo>
                  <a:lnTo>
                    <a:pt x="5" y="0"/>
                  </a:lnTo>
                  <a:cubicBezTo>
                    <a:pt x="8" y="6"/>
                    <a:pt x="10" y="11"/>
                    <a:pt x="15" y="16"/>
                  </a:cubicBezTo>
                  <a:cubicBezTo>
                    <a:pt x="11" y="14"/>
                    <a:pt x="6" y="9"/>
                    <a:pt x="6" y="8"/>
                  </a:cubicBezTo>
                  <a:cubicBezTo>
                    <a:pt x="4" y="17"/>
                    <a:pt x="13" y="34"/>
                    <a:pt x="20" y="41"/>
                  </a:cubicBezTo>
                  <a:cubicBezTo>
                    <a:pt x="4" y="29"/>
                    <a:pt x="0" y="11"/>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6" name="Freeform 1081"/>
            <p:cNvSpPr>
              <a:spLocks/>
            </p:cNvSpPr>
            <p:nvPr userDrawn="1"/>
          </p:nvSpPr>
          <p:spPr bwMode="auto">
            <a:xfrm>
              <a:off x="237" y="257"/>
              <a:ext cx="10" cy="11"/>
            </a:xfrm>
            <a:custGeom>
              <a:avLst/>
              <a:gdLst>
                <a:gd name="T0" fmla="*/ 0 w 23"/>
                <a:gd name="T1" fmla="*/ 0 h 23"/>
                <a:gd name="T2" fmla="*/ 0 w 23"/>
                <a:gd name="T3" fmla="*/ 0 h 23"/>
                <a:gd name="T4" fmla="*/ 23 w 23"/>
                <a:gd name="T5" fmla="*/ 10 h 23"/>
                <a:gd name="T6" fmla="*/ 3 w 23"/>
                <a:gd name="T7" fmla="*/ 3 h 23"/>
                <a:gd name="T8" fmla="*/ 15 w 23"/>
                <a:gd name="T9" fmla="*/ 23 h 23"/>
                <a:gd name="T10" fmla="*/ 0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0" y="0"/>
                  </a:moveTo>
                  <a:lnTo>
                    <a:pt x="0" y="0"/>
                  </a:lnTo>
                  <a:cubicBezTo>
                    <a:pt x="7" y="0"/>
                    <a:pt x="20" y="7"/>
                    <a:pt x="23" y="10"/>
                  </a:cubicBezTo>
                  <a:cubicBezTo>
                    <a:pt x="17" y="7"/>
                    <a:pt x="11" y="4"/>
                    <a:pt x="3" y="3"/>
                  </a:cubicBezTo>
                  <a:cubicBezTo>
                    <a:pt x="4" y="8"/>
                    <a:pt x="10" y="17"/>
                    <a:pt x="15" y="23"/>
                  </a:cubicBezTo>
                  <a:cubicBezTo>
                    <a:pt x="6" y="17"/>
                    <a:pt x="0" y="6"/>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7" name="Freeform 1082"/>
            <p:cNvSpPr>
              <a:spLocks/>
            </p:cNvSpPr>
            <p:nvPr userDrawn="1"/>
          </p:nvSpPr>
          <p:spPr bwMode="auto">
            <a:xfrm>
              <a:off x="199" y="263"/>
              <a:ext cx="16" cy="13"/>
            </a:xfrm>
            <a:custGeom>
              <a:avLst/>
              <a:gdLst>
                <a:gd name="T0" fmla="*/ 0 w 35"/>
                <a:gd name="T1" fmla="*/ 1 h 28"/>
                <a:gd name="T2" fmla="*/ 0 w 35"/>
                <a:gd name="T3" fmla="*/ 1 h 28"/>
                <a:gd name="T4" fmla="*/ 35 w 35"/>
                <a:gd name="T5" fmla="*/ 8 h 28"/>
                <a:gd name="T6" fmla="*/ 4 w 35"/>
                <a:gd name="T7" fmla="*/ 4 h 28"/>
                <a:gd name="T8" fmla="*/ 33 w 35"/>
                <a:gd name="T9" fmla="*/ 28 h 28"/>
                <a:gd name="T10" fmla="*/ 0 w 35"/>
                <a:gd name="T11" fmla="*/ 1 h 28"/>
              </a:gdLst>
              <a:ahLst/>
              <a:cxnLst>
                <a:cxn ang="0">
                  <a:pos x="T0" y="T1"/>
                </a:cxn>
                <a:cxn ang="0">
                  <a:pos x="T2" y="T3"/>
                </a:cxn>
                <a:cxn ang="0">
                  <a:pos x="T4" y="T5"/>
                </a:cxn>
                <a:cxn ang="0">
                  <a:pos x="T6" y="T7"/>
                </a:cxn>
                <a:cxn ang="0">
                  <a:pos x="T8" y="T9"/>
                </a:cxn>
                <a:cxn ang="0">
                  <a:pos x="T10" y="T11"/>
                </a:cxn>
              </a:cxnLst>
              <a:rect l="0" t="0" r="r" b="b"/>
              <a:pathLst>
                <a:path w="35" h="28">
                  <a:moveTo>
                    <a:pt x="0" y="1"/>
                  </a:moveTo>
                  <a:lnTo>
                    <a:pt x="0" y="1"/>
                  </a:lnTo>
                  <a:cubicBezTo>
                    <a:pt x="11" y="0"/>
                    <a:pt x="27" y="4"/>
                    <a:pt x="35" y="8"/>
                  </a:cubicBezTo>
                  <a:cubicBezTo>
                    <a:pt x="24" y="6"/>
                    <a:pt x="19" y="3"/>
                    <a:pt x="4" y="4"/>
                  </a:cubicBezTo>
                  <a:cubicBezTo>
                    <a:pt x="8" y="11"/>
                    <a:pt x="22" y="23"/>
                    <a:pt x="33" y="28"/>
                  </a:cubicBezTo>
                  <a:cubicBezTo>
                    <a:pt x="15" y="22"/>
                    <a:pt x="2" y="9"/>
                    <a:pt x="0"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8" name="Freeform 1083"/>
            <p:cNvSpPr>
              <a:spLocks/>
            </p:cNvSpPr>
            <p:nvPr userDrawn="1"/>
          </p:nvSpPr>
          <p:spPr bwMode="auto">
            <a:xfrm>
              <a:off x="233" y="269"/>
              <a:ext cx="9" cy="9"/>
            </a:xfrm>
            <a:custGeom>
              <a:avLst/>
              <a:gdLst>
                <a:gd name="T0" fmla="*/ 22 w 22"/>
                <a:gd name="T1" fmla="*/ 5 h 20"/>
                <a:gd name="T2" fmla="*/ 22 w 22"/>
                <a:gd name="T3" fmla="*/ 5 h 20"/>
                <a:gd name="T4" fmla="*/ 3 w 22"/>
                <a:gd name="T5" fmla="*/ 6 h 20"/>
                <a:gd name="T6" fmla="*/ 16 w 22"/>
                <a:gd name="T7" fmla="*/ 20 h 20"/>
                <a:gd name="T8" fmla="*/ 0 w 22"/>
                <a:gd name="T9" fmla="*/ 5 h 20"/>
                <a:gd name="T10" fmla="*/ 22 w 22"/>
                <a:gd name="T11" fmla="*/ 5 h 20"/>
              </a:gdLst>
              <a:ahLst/>
              <a:cxnLst>
                <a:cxn ang="0">
                  <a:pos x="T0" y="T1"/>
                </a:cxn>
                <a:cxn ang="0">
                  <a:pos x="T2" y="T3"/>
                </a:cxn>
                <a:cxn ang="0">
                  <a:pos x="T4" y="T5"/>
                </a:cxn>
                <a:cxn ang="0">
                  <a:pos x="T6" y="T7"/>
                </a:cxn>
                <a:cxn ang="0">
                  <a:pos x="T8" y="T9"/>
                </a:cxn>
                <a:cxn ang="0">
                  <a:pos x="T10" y="T11"/>
                </a:cxn>
              </a:cxnLst>
              <a:rect l="0" t="0" r="r" b="b"/>
              <a:pathLst>
                <a:path w="22" h="20">
                  <a:moveTo>
                    <a:pt x="22" y="5"/>
                  </a:moveTo>
                  <a:lnTo>
                    <a:pt x="22" y="5"/>
                  </a:lnTo>
                  <a:cubicBezTo>
                    <a:pt x="15" y="3"/>
                    <a:pt x="10" y="2"/>
                    <a:pt x="3" y="6"/>
                  </a:cubicBezTo>
                  <a:cubicBezTo>
                    <a:pt x="4" y="12"/>
                    <a:pt x="11" y="18"/>
                    <a:pt x="16" y="20"/>
                  </a:cubicBezTo>
                  <a:cubicBezTo>
                    <a:pt x="9" y="19"/>
                    <a:pt x="1" y="13"/>
                    <a:pt x="0" y="5"/>
                  </a:cubicBezTo>
                  <a:cubicBezTo>
                    <a:pt x="7" y="0"/>
                    <a:pt x="16" y="2"/>
                    <a:pt x="22" y="5"/>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9" name="Freeform 1084"/>
            <p:cNvSpPr>
              <a:spLocks/>
            </p:cNvSpPr>
            <p:nvPr userDrawn="1"/>
          </p:nvSpPr>
          <p:spPr bwMode="auto">
            <a:xfrm>
              <a:off x="246" y="276"/>
              <a:ext cx="7" cy="3"/>
            </a:xfrm>
            <a:custGeom>
              <a:avLst/>
              <a:gdLst>
                <a:gd name="T0" fmla="*/ 0 w 15"/>
                <a:gd name="T1" fmla="*/ 0 h 6"/>
                <a:gd name="T2" fmla="*/ 0 w 15"/>
                <a:gd name="T3" fmla="*/ 0 h 6"/>
                <a:gd name="T4" fmla="*/ 15 w 15"/>
                <a:gd name="T5" fmla="*/ 4 h 6"/>
                <a:gd name="T6" fmla="*/ 15 w 15"/>
                <a:gd name="T7" fmla="*/ 6 h 6"/>
                <a:gd name="T8" fmla="*/ 0 w 15"/>
                <a:gd name="T9" fmla="*/ 0 h 6"/>
              </a:gdLst>
              <a:ahLst/>
              <a:cxnLst>
                <a:cxn ang="0">
                  <a:pos x="T0" y="T1"/>
                </a:cxn>
                <a:cxn ang="0">
                  <a:pos x="T2" y="T3"/>
                </a:cxn>
                <a:cxn ang="0">
                  <a:pos x="T4" y="T5"/>
                </a:cxn>
                <a:cxn ang="0">
                  <a:pos x="T6" y="T7"/>
                </a:cxn>
                <a:cxn ang="0">
                  <a:pos x="T8" y="T9"/>
                </a:cxn>
              </a:cxnLst>
              <a:rect l="0" t="0" r="r" b="b"/>
              <a:pathLst>
                <a:path w="15" h="6">
                  <a:moveTo>
                    <a:pt x="0" y="0"/>
                  </a:moveTo>
                  <a:lnTo>
                    <a:pt x="0" y="0"/>
                  </a:lnTo>
                  <a:cubicBezTo>
                    <a:pt x="5" y="1"/>
                    <a:pt x="10" y="2"/>
                    <a:pt x="15" y="4"/>
                  </a:cubicBezTo>
                  <a:lnTo>
                    <a:pt x="15" y="6"/>
                  </a:lnTo>
                  <a:cubicBezTo>
                    <a:pt x="11" y="4"/>
                    <a:pt x="5" y="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0" name="Freeform 1085"/>
            <p:cNvSpPr>
              <a:spLocks/>
            </p:cNvSpPr>
            <p:nvPr userDrawn="1"/>
          </p:nvSpPr>
          <p:spPr bwMode="auto">
            <a:xfrm>
              <a:off x="255" y="273"/>
              <a:ext cx="8" cy="8"/>
            </a:xfrm>
            <a:custGeom>
              <a:avLst/>
              <a:gdLst>
                <a:gd name="T0" fmla="*/ 19 w 19"/>
                <a:gd name="T1" fmla="*/ 4 h 19"/>
                <a:gd name="T2" fmla="*/ 19 w 19"/>
                <a:gd name="T3" fmla="*/ 4 h 19"/>
                <a:gd name="T4" fmla="*/ 3 w 19"/>
                <a:gd name="T5" fmla="*/ 5 h 19"/>
                <a:gd name="T6" fmla="*/ 10 w 19"/>
                <a:gd name="T7" fmla="*/ 19 h 19"/>
                <a:gd name="T8" fmla="*/ 0 w 19"/>
                <a:gd name="T9" fmla="*/ 4 h 19"/>
                <a:gd name="T10" fmla="*/ 19 w 19"/>
                <a:gd name="T11" fmla="*/ 4 h 19"/>
              </a:gdLst>
              <a:ahLst/>
              <a:cxnLst>
                <a:cxn ang="0">
                  <a:pos x="T0" y="T1"/>
                </a:cxn>
                <a:cxn ang="0">
                  <a:pos x="T2" y="T3"/>
                </a:cxn>
                <a:cxn ang="0">
                  <a:pos x="T4" y="T5"/>
                </a:cxn>
                <a:cxn ang="0">
                  <a:pos x="T6" y="T7"/>
                </a:cxn>
                <a:cxn ang="0">
                  <a:pos x="T8" y="T9"/>
                </a:cxn>
                <a:cxn ang="0">
                  <a:pos x="T10" y="T11"/>
                </a:cxn>
              </a:cxnLst>
              <a:rect l="0" t="0" r="r" b="b"/>
              <a:pathLst>
                <a:path w="19" h="19">
                  <a:moveTo>
                    <a:pt x="19" y="4"/>
                  </a:moveTo>
                  <a:lnTo>
                    <a:pt x="19" y="4"/>
                  </a:lnTo>
                  <a:cubicBezTo>
                    <a:pt x="13" y="3"/>
                    <a:pt x="7" y="3"/>
                    <a:pt x="3" y="5"/>
                  </a:cubicBezTo>
                  <a:cubicBezTo>
                    <a:pt x="3" y="10"/>
                    <a:pt x="6" y="16"/>
                    <a:pt x="10" y="19"/>
                  </a:cubicBezTo>
                  <a:cubicBezTo>
                    <a:pt x="4" y="17"/>
                    <a:pt x="0" y="9"/>
                    <a:pt x="0" y="4"/>
                  </a:cubicBezTo>
                  <a:cubicBezTo>
                    <a:pt x="4" y="2"/>
                    <a:pt x="11" y="0"/>
                    <a:pt x="19" y="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1" name="Freeform 1086"/>
            <p:cNvSpPr>
              <a:spLocks/>
            </p:cNvSpPr>
            <p:nvPr userDrawn="1"/>
          </p:nvSpPr>
          <p:spPr bwMode="auto">
            <a:xfrm>
              <a:off x="255" y="253"/>
              <a:ext cx="8" cy="16"/>
            </a:xfrm>
            <a:custGeom>
              <a:avLst/>
              <a:gdLst>
                <a:gd name="T0" fmla="*/ 3 w 17"/>
                <a:gd name="T1" fmla="*/ 0 h 34"/>
                <a:gd name="T2" fmla="*/ 3 w 17"/>
                <a:gd name="T3" fmla="*/ 0 h 34"/>
                <a:gd name="T4" fmla="*/ 17 w 17"/>
                <a:gd name="T5" fmla="*/ 15 h 34"/>
                <a:gd name="T6" fmla="*/ 5 w 17"/>
                <a:gd name="T7" fmla="*/ 6 h 34"/>
                <a:gd name="T8" fmla="*/ 14 w 17"/>
                <a:gd name="T9" fmla="*/ 34 h 34"/>
                <a:gd name="T10" fmla="*/ 3 w 17"/>
                <a:gd name="T11" fmla="*/ 0 h 34"/>
              </a:gdLst>
              <a:ahLst/>
              <a:cxnLst>
                <a:cxn ang="0">
                  <a:pos x="T0" y="T1"/>
                </a:cxn>
                <a:cxn ang="0">
                  <a:pos x="T2" y="T3"/>
                </a:cxn>
                <a:cxn ang="0">
                  <a:pos x="T4" y="T5"/>
                </a:cxn>
                <a:cxn ang="0">
                  <a:pos x="T6" y="T7"/>
                </a:cxn>
                <a:cxn ang="0">
                  <a:pos x="T8" y="T9"/>
                </a:cxn>
                <a:cxn ang="0">
                  <a:pos x="T10" y="T11"/>
                </a:cxn>
              </a:cxnLst>
              <a:rect l="0" t="0" r="r" b="b"/>
              <a:pathLst>
                <a:path w="17" h="34">
                  <a:moveTo>
                    <a:pt x="3" y="0"/>
                  </a:moveTo>
                  <a:lnTo>
                    <a:pt x="3" y="0"/>
                  </a:lnTo>
                  <a:cubicBezTo>
                    <a:pt x="6" y="4"/>
                    <a:pt x="14" y="12"/>
                    <a:pt x="17" y="15"/>
                  </a:cubicBezTo>
                  <a:cubicBezTo>
                    <a:pt x="12" y="12"/>
                    <a:pt x="8" y="10"/>
                    <a:pt x="5" y="6"/>
                  </a:cubicBezTo>
                  <a:cubicBezTo>
                    <a:pt x="3" y="16"/>
                    <a:pt x="11" y="31"/>
                    <a:pt x="14" y="34"/>
                  </a:cubicBezTo>
                  <a:cubicBezTo>
                    <a:pt x="4" y="26"/>
                    <a:pt x="0" y="13"/>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2" name="Freeform 1087"/>
            <p:cNvSpPr>
              <a:spLocks/>
            </p:cNvSpPr>
            <p:nvPr userDrawn="1"/>
          </p:nvSpPr>
          <p:spPr bwMode="auto">
            <a:xfrm>
              <a:off x="263" y="264"/>
              <a:ext cx="9" cy="9"/>
            </a:xfrm>
            <a:custGeom>
              <a:avLst/>
              <a:gdLst>
                <a:gd name="T0" fmla="*/ 0 w 20"/>
                <a:gd name="T1" fmla="*/ 0 h 21"/>
                <a:gd name="T2" fmla="*/ 0 w 20"/>
                <a:gd name="T3" fmla="*/ 0 h 21"/>
                <a:gd name="T4" fmla="*/ 20 w 20"/>
                <a:gd name="T5" fmla="*/ 18 h 21"/>
                <a:gd name="T6" fmla="*/ 20 w 20"/>
                <a:gd name="T7" fmla="*/ 20 h 21"/>
                <a:gd name="T8" fmla="*/ 18 w 20"/>
                <a:gd name="T9" fmla="*/ 21 h 21"/>
                <a:gd name="T10" fmla="*/ 0 w 20"/>
                <a:gd name="T11" fmla="*/ 0 h 21"/>
              </a:gdLst>
              <a:ahLst/>
              <a:cxnLst>
                <a:cxn ang="0">
                  <a:pos x="T0" y="T1"/>
                </a:cxn>
                <a:cxn ang="0">
                  <a:pos x="T2" y="T3"/>
                </a:cxn>
                <a:cxn ang="0">
                  <a:pos x="T4" y="T5"/>
                </a:cxn>
                <a:cxn ang="0">
                  <a:pos x="T6" y="T7"/>
                </a:cxn>
                <a:cxn ang="0">
                  <a:pos x="T8" y="T9"/>
                </a:cxn>
                <a:cxn ang="0">
                  <a:pos x="T10" y="T11"/>
                </a:cxn>
              </a:cxnLst>
              <a:rect l="0" t="0" r="r" b="b"/>
              <a:pathLst>
                <a:path w="20" h="21">
                  <a:moveTo>
                    <a:pt x="0" y="0"/>
                  </a:moveTo>
                  <a:lnTo>
                    <a:pt x="0" y="0"/>
                  </a:lnTo>
                  <a:cubicBezTo>
                    <a:pt x="8" y="5"/>
                    <a:pt x="20" y="18"/>
                    <a:pt x="20" y="18"/>
                  </a:cubicBezTo>
                  <a:lnTo>
                    <a:pt x="20" y="20"/>
                  </a:lnTo>
                  <a:lnTo>
                    <a:pt x="18" y="21"/>
                  </a:lnTo>
                  <a:cubicBezTo>
                    <a:pt x="18" y="21"/>
                    <a:pt x="4" y="7"/>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3" name="Freeform 1088"/>
            <p:cNvSpPr>
              <a:spLocks/>
            </p:cNvSpPr>
            <p:nvPr userDrawn="1"/>
          </p:nvSpPr>
          <p:spPr bwMode="auto">
            <a:xfrm>
              <a:off x="267" y="268"/>
              <a:ext cx="4" cy="5"/>
            </a:xfrm>
            <a:custGeom>
              <a:avLst/>
              <a:gdLst>
                <a:gd name="T0" fmla="*/ 0 w 10"/>
                <a:gd name="T1" fmla="*/ 0 h 11"/>
                <a:gd name="T2" fmla="*/ 0 w 10"/>
                <a:gd name="T3" fmla="*/ 0 h 11"/>
                <a:gd name="T4" fmla="*/ 10 w 10"/>
                <a:gd name="T5" fmla="*/ 10 h 11"/>
                <a:gd name="T6" fmla="*/ 9 w 10"/>
                <a:gd name="T7" fmla="*/ 11 h 11"/>
                <a:gd name="T8" fmla="*/ 0 w 10"/>
                <a:gd name="T9" fmla="*/ 0 h 11"/>
              </a:gdLst>
              <a:ahLst/>
              <a:cxnLst>
                <a:cxn ang="0">
                  <a:pos x="T0" y="T1"/>
                </a:cxn>
                <a:cxn ang="0">
                  <a:pos x="T2" y="T3"/>
                </a:cxn>
                <a:cxn ang="0">
                  <a:pos x="T4" y="T5"/>
                </a:cxn>
                <a:cxn ang="0">
                  <a:pos x="T6" y="T7"/>
                </a:cxn>
                <a:cxn ang="0">
                  <a:pos x="T8" y="T9"/>
                </a:cxn>
              </a:cxnLst>
              <a:rect l="0" t="0" r="r" b="b"/>
              <a:pathLst>
                <a:path w="10" h="11">
                  <a:moveTo>
                    <a:pt x="0" y="0"/>
                  </a:moveTo>
                  <a:lnTo>
                    <a:pt x="0" y="0"/>
                  </a:lnTo>
                  <a:cubicBezTo>
                    <a:pt x="1" y="0"/>
                    <a:pt x="10" y="10"/>
                    <a:pt x="10" y="10"/>
                  </a:cubicBezTo>
                  <a:lnTo>
                    <a:pt x="9" y="11"/>
                  </a:lnTo>
                  <a:cubicBezTo>
                    <a:pt x="9" y="11"/>
                    <a:pt x="1"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4" name="Freeform 1089"/>
            <p:cNvSpPr>
              <a:spLocks/>
            </p:cNvSpPr>
            <p:nvPr userDrawn="1"/>
          </p:nvSpPr>
          <p:spPr bwMode="auto">
            <a:xfrm>
              <a:off x="261" y="278"/>
              <a:ext cx="7" cy="5"/>
            </a:xfrm>
            <a:custGeom>
              <a:avLst/>
              <a:gdLst>
                <a:gd name="T0" fmla="*/ 0 w 15"/>
                <a:gd name="T1" fmla="*/ 0 h 11"/>
                <a:gd name="T2" fmla="*/ 0 w 15"/>
                <a:gd name="T3" fmla="*/ 0 h 11"/>
                <a:gd name="T4" fmla="*/ 15 w 15"/>
                <a:gd name="T5" fmla="*/ 8 h 11"/>
                <a:gd name="T6" fmla="*/ 15 w 15"/>
                <a:gd name="T7" fmla="*/ 10 h 11"/>
                <a:gd name="T8" fmla="*/ 13 w 15"/>
                <a:gd name="T9" fmla="*/ 11 h 11"/>
                <a:gd name="T10" fmla="*/ 0 w 15"/>
                <a:gd name="T11" fmla="*/ 0 h 11"/>
              </a:gdLst>
              <a:ahLst/>
              <a:cxnLst>
                <a:cxn ang="0">
                  <a:pos x="T0" y="T1"/>
                </a:cxn>
                <a:cxn ang="0">
                  <a:pos x="T2" y="T3"/>
                </a:cxn>
                <a:cxn ang="0">
                  <a:pos x="T4" y="T5"/>
                </a:cxn>
                <a:cxn ang="0">
                  <a:pos x="T6" y="T7"/>
                </a:cxn>
                <a:cxn ang="0">
                  <a:pos x="T8" y="T9"/>
                </a:cxn>
                <a:cxn ang="0">
                  <a:pos x="T10" y="T11"/>
                </a:cxn>
              </a:cxnLst>
              <a:rect l="0" t="0" r="r" b="b"/>
              <a:pathLst>
                <a:path w="15" h="11">
                  <a:moveTo>
                    <a:pt x="0" y="0"/>
                  </a:moveTo>
                  <a:lnTo>
                    <a:pt x="0" y="0"/>
                  </a:lnTo>
                  <a:cubicBezTo>
                    <a:pt x="8" y="3"/>
                    <a:pt x="13" y="6"/>
                    <a:pt x="15" y="8"/>
                  </a:cubicBezTo>
                  <a:cubicBezTo>
                    <a:pt x="15" y="8"/>
                    <a:pt x="15" y="10"/>
                    <a:pt x="15" y="10"/>
                  </a:cubicBezTo>
                  <a:lnTo>
                    <a:pt x="13" y="11"/>
                  </a:lnTo>
                  <a:cubicBezTo>
                    <a:pt x="10" y="9"/>
                    <a:pt x="6" y="5"/>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5" name="Freeform 1090"/>
            <p:cNvSpPr>
              <a:spLocks/>
            </p:cNvSpPr>
            <p:nvPr userDrawn="1"/>
          </p:nvSpPr>
          <p:spPr bwMode="auto">
            <a:xfrm>
              <a:off x="264" y="280"/>
              <a:ext cx="3" cy="2"/>
            </a:xfrm>
            <a:custGeom>
              <a:avLst/>
              <a:gdLst>
                <a:gd name="T0" fmla="*/ 0 w 6"/>
                <a:gd name="T1" fmla="*/ 0 h 4"/>
                <a:gd name="T2" fmla="*/ 0 w 6"/>
                <a:gd name="T3" fmla="*/ 0 h 4"/>
                <a:gd name="T4" fmla="*/ 6 w 6"/>
                <a:gd name="T5" fmla="*/ 3 h 4"/>
                <a:gd name="T6" fmla="*/ 5 w 6"/>
                <a:gd name="T7" fmla="*/ 4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lnTo>
                    <a:pt x="0" y="0"/>
                  </a:lnTo>
                  <a:cubicBezTo>
                    <a:pt x="1" y="0"/>
                    <a:pt x="6" y="3"/>
                    <a:pt x="6" y="3"/>
                  </a:cubicBezTo>
                  <a:lnTo>
                    <a:pt x="5" y="4"/>
                  </a:lnTo>
                  <a:cubicBezTo>
                    <a:pt x="5" y="4"/>
                    <a:pt x="1"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6" name="Freeform 1091"/>
            <p:cNvSpPr>
              <a:spLocks/>
            </p:cNvSpPr>
            <p:nvPr userDrawn="1"/>
          </p:nvSpPr>
          <p:spPr bwMode="auto">
            <a:xfrm>
              <a:off x="223" y="314"/>
              <a:ext cx="25" cy="28"/>
            </a:xfrm>
            <a:custGeom>
              <a:avLst/>
              <a:gdLst>
                <a:gd name="T0" fmla="*/ 53 w 56"/>
                <a:gd name="T1" fmla="*/ 0 h 63"/>
                <a:gd name="T2" fmla="*/ 53 w 56"/>
                <a:gd name="T3" fmla="*/ 0 h 63"/>
                <a:gd name="T4" fmla="*/ 53 w 56"/>
                <a:gd name="T5" fmla="*/ 5 h 63"/>
                <a:gd name="T6" fmla="*/ 24 w 56"/>
                <a:gd name="T7" fmla="*/ 40 h 63"/>
                <a:gd name="T8" fmla="*/ 54 w 56"/>
                <a:gd name="T9" fmla="*/ 11 h 63"/>
                <a:gd name="T10" fmla="*/ 56 w 56"/>
                <a:gd name="T11" fmla="*/ 17 h 63"/>
                <a:gd name="T12" fmla="*/ 23 w 56"/>
                <a:gd name="T13" fmla="*/ 56 h 63"/>
                <a:gd name="T14" fmla="*/ 3 w 56"/>
                <a:gd name="T15" fmla="*/ 58 h 63"/>
                <a:gd name="T16" fmla="*/ 6 w 56"/>
                <a:gd name="T17" fmla="*/ 40 h 63"/>
                <a:gd name="T18" fmla="*/ 53 w 56"/>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3">
                  <a:moveTo>
                    <a:pt x="53" y="0"/>
                  </a:moveTo>
                  <a:lnTo>
                    <a:pt x="53" y="0"/>
                  </a:lnTo>
                  <a:cubicBezTo>
                    <a:pt x="53" y="2"/>
                    <a:pt x="53" y="4"/>
                    <a:pt x="53" y="5"/>
                  </a:cubicBezTo>
                  <a:cubicBezTo>
                    <a:pt x="50" y="9"/>
                    <a:pt x="31" y="30"/>
                    <a:pt x="24" y="40"/>
                  </a:cubicBezTo>
                  <a:cubicBezTo>
                    <a:pt x="31" y="33"/>
                    <a:pt x="49" y="17"/>
                    <a:pt x="54" y="11"/>
                  </a:cubicBezTo>
                  <a:cubicBezTo>
                    <a:pt x="54" y="11"/>
                    <a:pt x="56" y="14"/>
                    <a:pt x="56" y="17"/>
                  </a:cubicBezTo>
                  <a:cubicBezTo>
                    <a:pt x="55" y="17"/>
                    <a:pt x="28" y="50"/>
                    <a:pt x="23" y="56"/>
                  </a:cubicBezTo>
                  <a:cubicBezTo>
                    <a:pt x="17" y="63"/>
                    <a:pt x="9" y="58"/>
                    <a:pt x="3" y="58"/>
                  </a:cubicBezTo>
                  <a:cubicBezTo>
                    <a:pt x="3" y="52"/>
                    <a:pt x="0" y="47"/>
                    <a:pt x="6" y="40"/>
                  </a:cubicBezTo>
                  <a:cubicBezTo>
                    <a:pt x="9" y="37"/>
                    <a:pt x="48" y="4"/>
                    <a:pt x="5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7" name="Freeform 1092"/>
            <p:cNvSpPr>
              <a:spLocks/>
            </p:cNvSpPr>
            <p:nvPr userDrawn="1"/>
          </p:nvSpPr>
          <p:spPr bwMode="auto">
            <a:xfrm>
              <a:off x="213" y="310"/>
              <a:ext cx="34" cy="22"/>
            </a:xfrm>
            <a:custGeom>
              <a:avLst/>
              <a:gdLst>
                <a:gd name="T0" fmla="*/ 0 w 76"/>
                <a:gd name="T1" fmla="*/ 39 h 47"/>
                <a:gd name="T2" fmla="*/ 0 w 76"/>
                <a:gd name="T3" fmla="*/ 39 h 47"/>
                <a:gd name="T4" fmla="*/ 19 w 76"/>
                <a:gd name="T5" fmla="*/ 15 h 47"/>
                <a:gd name="T6" fmla="*/ 57 w 76"/>
                <a:gd name="T7" fmla="*/ 0 h 47"/>
                <a:gd name="T8" fmla="*/ 61 w 76"/>
                <a:gd name="T9" fmla="*/ 1 h 47"/>
                <a:gd name="T10" fmla="*/ 28 w 76"/>
                <a:gd name="T11" fmla="*/ 23 h 47"/>
                <a:gd name="T12" fmla="*/ 67 w 76"/>
                <a:gd name="T13" fmla="*/ 3 h 47"/>
                <a:gd name="T14" fmla="*/ 76 w 76"/>
                <a:gd name="T15" fmla="*/ 2 h 47"/>
                <a:gd name="T16" fmla="*/ 24 w 76"/>
                <a:gd name="T17" fmla="*/ 39 h 47"/>
                <a:gd name="T18" fmla="*/ 0 w 76"/>
                <a:gd name="T19" fmla="*/ 3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47">
                  <a:moveTo>
                    <a:pt x="0" y="39"/>
                  </a:moveTo>
                  <a:lnTo>
                    <a:pt x="0" y="39"/>
                  </a:lnTo>
                  <a:cubicBezTo>
                    <a:pt x="1" y="33"/>
                    <a:pt x="1" y="22"/>
                    <a:pt x="19" y="15"/>
                  </a:cubicBezTo>
                  <a:cubicBezTo>
                    <a:pt x="24" y="13"/>
                    <a:pt x="52" y="1"/>
                    <a:pt x="57" y="0"/>
                  </a:cubicBezTo>
                  <a:cubicBezTo>
                    <a:pt x="59" y="0"/>
                    <a:pt x="61" y="1"/>
                    <a:pt x="61" y="1"/>
                  </a:cubicBezTo>
                  <a:cubicBezTo>
                    <a:pt x="57" y="3"/>
                    <a:pt x="39" y="15"/>
                    <a:pt x="28" y="23"/>
                  </a:cubicBezTo>
                  <a:cubicBezTo>
                    <a:pt x="41" y="19"/>
                    <a:pt x="65" y="4"/>
                    <a:pt x="67" y="3"/>
                  </a:cubicBezTo>
                  <a:cubicBezTo>
                    <a:pt x="69" y="3"/>
                    <a:pt x="72" y="4"/>
                    <a:pt x="76" y="2"/>
                  </a:cubicBezTo>
                  <a:cubicBezTo>
                    <a:pt x="69" y="7"/>
                    <a:pt x="34" y="34"/>
                    <a:pt x="24" y="39"/>
                  </a:cubicBezTo>
                  <a:cubicBezTo>
                    <a:pt x="9" y="47"/>
                    <a:pt x="5" y="41"/>
                    <a:pt x="0" y="3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8" name="Freeform 1093"/>
            <p:cNvSpPr>
              <a:spLocks/>
            </p:cNvSpPr>
            <p:nvPr userDrawn="1"/>
          </p:nvSpPr>
          <p:spPr bwMode="auto">
            <a:xfrm>
              <a:off x="205" y="302"/>
              <a:ext cx="36" cy="15"/>
            </a:xfrm>
            <a:custGeom>
              <a:avLst/>
              <a:gdLst>
                <a:gd name="T0" fmla="*/ 79 w 79"/>
                <a:gd name="T1" fmla="*/ 0 h 33"/>
                <a:gd name="T2" fmla="*/ 79 w 79"/>
                <a:gd name="T3" fmla="*/ 0 h 33"/>
                <a:gd name="T4" fmla="*/ 75 w 79"/>
                <a:gd name="T5" fmla="*/ 6 h 33"/>
                <a:gd name="T6" fmla="*/ 35 w 79"/>
                <a:gd name="T7" fmla="*/ 17 h 33"/>
                <a:gd name="T8" fmla="*/ 74 w 79"/>
                <a:gd name="T9" fmla="*/ 11 h 33"/>
                <a:gd name="T10" fmla="*/ 74 w 79"/>
                <a:gd name="T11" fmla="*/ 15 h 33"/>
                <a:gd name="T12" fmla="*/ 33 w 79"/>
                <a:gd name="T13" fmla="*/ 29 h 33"/>
                <a:gd name="T14" fmla="*/ 0 w 79"/>
                <a:gd name="T15" fmla="*/ 25 h 33"/>
                <a:gd name="T16" fmla="*/ 24 w 79"/>
                <a:gd name="T17" fmla="*/ 8 h 33"/>
                <a:gd name="T18" fmla="*/ 79 w 79"/>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33">
                  <a:moveTo>
                    <a:pt x="79" y="0"/>
                  </a:moveTo>
                  <a:lnTo>
                    <a:pt x="79" y="0"/>
                  </a:lnTo>
                  <a:cubicBezTo>
                    <a:pt x="77" y="2"/>
                    <a:pt x="76" y="4"/>
                    <a:pt x="75" y="6"/>
                  </a:cubicBezTo>
                  <a:cubicBezTo>
                    <a:pt x="73" y="7"/>
                    <a:pt x="48" y="12"/>
                    <a:pt x="35" y="17"/>
                  </a:cubicBezTo>
                  <a:cubicBezTo>
                    <a:pt x="49" y="17"/>
                    <a:pt x="74" y="11"/>
                    <a:pt x="74" y="11"/>
                  </a:cubicBezTo>
                  <a:cubicBezTo>
                    <a:pt x="74" y="12"/>
                    <a:pt x="74" y="14"/>
                    <a:pt x="74" y="15"/>
                  </a:cubicBezTo>
                  <a:cubicBezTo>
                    <a:pt x="65" y="20"/>
                    <a:pt x="38" y="27"/>
                    <a:pt x="33" y="29"/>
                  </a:cubicBezTo>
                  <a:cubicBezTo>
                    <a:pt x="23" y="33"/>
                    <a:pt x="5" y="31"/>
                    <a:pt x="0" y="25"/>
                  </a:cubicBezTo>
                  <a:cubicBezTo>
                    <a:pt x="5" y="15"/>
                    <a:pt x="15" y="9"/>
                    <a:pt x="24" y="8"/>
                  </a:cubicBezTo>
                  <a:cubicBezTo>
                    <a:pt x="36" y="6"/>
                    <a:pt x="65" y="2"/>
                    <a:pt x="7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9" name="Freeform 1094"/>
            <p:cNvSpPr>
              <a:spLocks/>
            </p:cNvSpPr>
            <p:nvPr userDrawn="1"/>
          </p:nvSpPr>
          <p:spPr bwMode="auto">
            <a:xfrm>
              <a:off x="202" y="294"/>
              <a:ext cx="16" cy="10"/>
            </a:xfrm>
            <a:custGeom>
              <a:avLst/>
              <a:gdLst>
                <a:gd name="T0" fmla="*/ 29 w 35"/>
                <a:gd name="T1" fmla="*/ 0 h 22"/>
                <a:gd name="T2" fmla="*/ 29 w 35"/>
                <a:gd name="T3" fmla="*/ 0 h 22"/>
                <a:gd name="T4" fmla="*/ 4 w 35"/>
                <a:gd name="T5" fmla="*/ 10 h 22"/>
                <a:gd name="T6" fmla="*/ 35 w 35"/>
                <a:gd name="T7" fmla="*/ 20 h 22"/>
                <a:gd name="T8" fmla="*/ 0 w 35"/>
                <a:gd name="T9" fmla="*/ 10 h 22"/>
                <a:gd name="T10" fmla="*/ 29 w 35"/>
                <a:gd name="T11" fmla="*/ 0 h 22"/>
              </a:gdLst>
              <a:ahLst/>
              <a:cxnLst>
                <a:cxn ang="0">
                  <a:pos x="T0" y="T1"/>
                </a:cxn>
                <a:cxn ang="0">
                  <a:pos x="T2" y="T3"/>
                </a:cxn>
                <a:cxn ang="0">
                  <a:pos x="T4" y="T5"/>
                </a:cxn>
                <a:cxn ang="0">
                  <a:pos x="T6" y="T7"/>
                </a:cxn>
                <a:cxn ang="0">
                  <a:pos x="T8" y="T9"/>
                </a:cxn>
                <a:cxn ang="0">
                  <a:pos x="T10" y="T11"/>
                </a:cxn>
              </a:cxnLst>
              <a:rect l="0" t="0" r="r" b="b"/>
              <a:pathLst>
                <a:path w="35" h="22">
                  <a:moveTo>
                    <a:pt x="29" y="0"/>
                  </a:moveTo>
                  <a:lnTo>
                    <a:pt x="29" y="0"/>
                  </a:lnTo>
                  <a:cubicBezTo>
                    <a:pt x="20" y="1"/>
                    <a:pt x="9" y="5"/>
                    <a:pt x="4" y="10"/>
                  </a:cubicBezTo>
                  <a:cubicBezTo>
                    <a:pt x="8" y="17"/>
                    <a:pt x="26" y="20"/>
                    <a:pt x="35" y="20"/>
                  </a:cubicBezTo>
                  <a:cubicBezTo>
                    <a:pt x="19" y="22"/>
                    <a:pt x="4" y="18"/>
                    <a:pt x="0" y="10"/>
                  </a:cubicBezTo>
                  <a:cubicBezTo>
                    <a:pt x="6" y="3"/>
                    <a:pt x="20" y="0"/>
                    <a:pt x="2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0" name="Freeform 1095"/>
            <p:cNvSpPr>
              <a:spLocks/>
            </p:cNvSpPr>
            <p:nvPr userDrawn="1"/>
          </p:nvSpPr>
          <p:spPr bwMode="auto">
            <a:xfrm>
              <a:off x="199" y="279"/>
              <a:ext cx="17" cy="11"/>
            </a:xfrm>
            <a:custGeom>
              <a:avLst/>
              <a:gdLst>
                <a:gd name="T0" fmla="*/ 36 w 36"/>
                <a:gd name="T1" fmla="*/ 3 h 23"/>
                <a:gd name="T2" fmla="*/ 36 w 36"/>
                <a:gd name="T3" fmla="*/ 3 h 23"/>
                <a:gd name="T4" fmla="*/ 6 w 36"/>
                <a:gd name="T5" fmla="*/ 6 h 23"/>
                <a:gd name="T6" fmla="*/ 35 w 36"/>
                <a:gd name="T7" fmla="*/ 23 h 23"/>
                <a:gd name="T8" fmla="*/ 0 w 36"/>
                <a:gd name="T9" fmla="*/ 4 h 23"/>
                <a:gd name="T10" fmla="*/ 36 w 36"/>
                <a:gd name="T11" fmla="*/ 3 h 23"/>
              </a:gdLst>
              <a:ahLst/>
              <a:cxnLst>
                <a:cxn ang="0">
                  <a:pos x="T0" y="T1"/>
                </a:cxn>
                <a:cxn ang="0">
                  <a:pos x="T2" y="T3"/>
                </a:cxn>
                <a:cxn ang="0">
                  <a:pos x="T4" y="T5"/>
                </a:cxn>
                <a:cxn ang="0">
                  <a:pos x="T6" y="T7"/>
                </a:cxn>
                <a:cxn ang="0">
                  <a:pos x="T8" y="T9"/>
                </a:cxn>
                <a:cxn ang="0">
                  <a:pos x="T10" y="T11"/>
                </a:cxn>
              </a:cxnLst>
              <a:rect l="0" t="0" r="r" b="b"/>
              <a:pathLst>
                <a:path w="36" h="23">
                  <a:moveTo>
                    <a:pt x="36" y="3"/>
                  </a:moveTo>
                  <a:lnTo>
                    <a:pt x="36" y="3"/>
                  </a:lnTo>
                  <a:cubicBezTo>
                    <a:pt x="26" y="2"/>
                    <a:pt x="14" y="2"/>
                    <a:pt x="6" y="6"/>
                  </a:cubicBezTo>
                  <a:cubicBezTo>
                    <a:pt x="9" y="11"/>
                    <a:pt x="21" y="20"/>
                    <a:pt x="35" y="23"/>
                  </a:cubicBezTo>
                  <a:cubicBezTo>
                    <a:pt x="24" y="22"/>
                    <a:pt x="4" y="14"/>
                    <a:pt x="0" y="4"/>
                  </a:cubicBezTo>
                  <a:cubicBezTo>
                    <a:pt x="9" y="0"/>
                    <a:pt x="29" y="0"/>
                    <a:pt x="36" y="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1" name="Freeform 1096"/>
            <p:cNvSpPr>
              <a:spLocks/>
            </p:cNvSpPr>
            <p:nvPr userDrawn="1"/>
          </p:nvSpPr>
          <p:spPr bwMode="auto">
            <a:xfrm>
              <a:off x="233" y="281"/>
              <a:ext cx="9" cy="9"/>
            </a:xfrm>
            <a:custGeom>
              <a:avLst/>
              <a:gdLst>
                <a:gd name="T0" fmla="*/ 21 w 21"/>
                <a:gd name="T1" fmla="*/ 3 h 19"/>
                <a:gd name="T2" fmla="*/ 21 w 21"/>
                <a:gd name="T3" fmla="*/ 3 h 19"/>
                <a:gd name="T4" fmla="*/ 3 w 21"/>
                <a:gd name="T5" fmla="*/ 9 h 19"/>
                <a:gd name="T6" fmla="*/ 16 w 21"/>
                <a:gd name="T7" fmla="*/ 19 h 19"/>
                <a:gd name="T8" fmla="*/ 0 w 21"/>
                <a:gd name="T9" fmla="*/ 8 h 19"/>
                <a:gd name="T10" fmla="*/ 21 w 21"/>
                <a:gd name="T11" fmla="*/ 3 h 19"/>
              </a:gdLst>
              <a:ahLst/>
              <a:cxnLst>
                <a:cxn ang="0">
                  <a:pos x="T0" y="T1"/>
                </a:cxn>
                <a:cxn ang="0">
                  <a:pos x="T2" y="T3"/>
                </a:cxn>
                <a:cxn ang="0">
                  <a:pos x="T4" y="T5"/>
                </a:cxn>
                <a:cxn ang="0">
                  <a:pos x="T6" y="T7"/>
                </a:cxn>
                <a:cxn ang="0">
                  <a:pos x="T8" y="T9"/>
                </a:cxn>
                <a:cxn ang="0">
                  <a:pos x="T10" y="T11"/>
                </a:cxn>
              </a:cxnLst>
              <a:rect l="0" t="0" r="r" b="b"/>
              <a:pathLst>
                <a:path w="21" h="19">
                  <a:moveTo>
                    <a:pt x="21" y="3"/>
                  </a:moveTo>
                  <a:lnTo>
                    <a:pt x="21" y="3"/>
                  </a:lnTo>
                  <a:cubicBezTo>
                    <a:pt x="12" y="2"/>
                    <a:pt x="6" y="5"/>
                    <a:pt x="3" y="9"/>
                  </a:cubicBezTo>
                  <a:cubicBezTo>
                    <a:pt x="5" y="14"/>
                    <a:pt x="11" y="18"/>
                    <a:pt x="16" y="19"/>
                  </a:cubicBezTo>
                  <a:cubicBezTo>
                    <a:pt x="9" y="19"/>
                    <a:pt x="2" y="14"/>
                    <a:pt x="0" y="8"/>
                  </a:cubicBezTo>
                  <a:cubicBezTo>
                    <a:pt x="4" y="3"/>
                    <a:pt x="14" y="0"/>
                    <a:pt x="21" y="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2" name="Freeform 1097"/>
            <p:cNvSpPr>
              <a:spLocks/>
            </p:cNvSpPr>
            <p:nvPr userDrawn="1"/>
          </p:nvSpPr>
          <p:spPr bwMode="auto">
            <a:xfrm>
              <a:off x="254" y="284"/>
              <a:ext cx="7" cy="9"/>
            </a:xfrm>
            <a:custGeom>
              <a:avLst/>
              <a:gdLst>
                <a:gd name="T0" fmla="*/ 16 w 16"/>
                <a:gd name="T1" fmla="*/ 2 h 19"/>
                <a:gd name="T2" fmla="*/ 16 w 16"/>
                <a:gd name="T3" fmla="*/ 2 h 19"/>
                <a:gd name="T4" fmla="*/ 3 w 16"/>
                <a:gd name="T5" fmla="*/ 8 h 19"/>
                <a:gd name="T6" fmla="*/ 11 w 16"/>
                <a:gd name="T7" fmla="*/ 19 h 19"/>
                <a:gd name="T8" fmla="*/ 0 w 16"/>
                <a:gd name="T9" fmla="*/ 8 h 19"/>
                <a:gd name="T10" fmla="*/ 16 w 16"/>
                <a:gd name="T11" fmla="*/ 2 h 19"/>
              </a:gdLst>
              <a:ahLst/>
              <a:cxnLst>
                <a:cxn ang="0">
                  <a:pos x="T0" y="T1"/>
                </a:cxn>
                <a:cxn ang="0">
                  <a:pos x="T2" y="T3"/>
                </a:cxn>
                <a:cxn ang="0">
                  <a:pos x="T4" y="T5"/>
                </a:cxn>
                <a:cxn ang="0">
                  <a:pos x="T6" y="T7"/>
                </a:cxn>
                <a:cxn ang="0">
                  <a:pos x="T8" y="T9"/>
                </a:cxn>
                <a:cxn ang="0">
                  <a:pos x="T10" y="T11"/>
                </a:cxn>
              </a:cxnLst>
              <a:rect l="0" t="0" r="r" b="b"/>
              <a:pathLst>
                <a:path w="16" h="19">
                  <a:moveTo>
                    <a:pt x="16" y="2"/>
                  </a:moveTo>
                  <a:lnTo>
                    <a:pt x="16" y="2"/>
                  </a:lnTo>
                  <a:cubicBezTo>
                    <a:pt x="10" y="2"/>
                    <a:pt x="6" y="5"/>
                    <a:pt x="3" y="8"/>
                  </a:cubicBezTo>
                  <a:cubicBezTo>
                    <a:pt x="5" y="12"/>
                    <a:pt x="7" y="17"/>
                    <a:pt x="11" y="19"/>
                  </a:cubicBezTo>
                  <a:cubicBezTo>
                    <a:pt x="5" y="18"/>
                    <a:pt x="2" y="13"/>
                    <a:pt x="0" y="8"/>
                  </a:cubicBezTo>
                  <a:cubicBezTo>
                    <a:pt x="3" y="5"/>
                    <a:pt x="8" y="0"/>
                    <a:pt x="16" y="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3" name="Freeform 1098"/>
            <p:cNvSpPr>
              <a:spLocks/>
            </p:cNvSpPr>
            <p:nvPr userDrawn="1"/>
          </p:nvSpPr>
          <p:spPr bwMode="auto">
            <a:xfrm>
              <a:off x="229" y="305"/>
              <a:ext cx="10" cy="3"/>
            </a:xfrm>
            <a:custGeom>
              <a:avLst/>
              <a:gdLst>
                <a:gd name="T0" fmla="*/ 0 w 22"/>
                <a:gd name="T1" fmla="*/ 6 h 6"/>
                <a:gd name="T2" fmla="*/ 0 w 22"/>
                <a:gd name="T3" fmla="*/ 6 h 6"/>
                <a:gd name="T4" fmla="*/ 22 w 22"/>
                <a:gd name="T5" fmla="*/ 0 h 6"/>
                <a:gd name="T6" fmla="*/ 21 w 22"/>
                <a:gd name="T7" fmla="*/ 2 h 6"/>
                <a:gd name="T8" fmla="*/ 0 w 22"/>
                <a:gd name="T9" fmla="*/ 6 h 6"/>
              </a:gdLst>
              <a:ahLst/>
              <a:cxnLst>
                <a:cxn ang="0">
                  <a:pos x="T0" y="T1"/>
                </a:cxn>
                <a:cxn ang="0">
                  <a:pos x="T2" y="T3"/>
                </a:cxn>
                <a:cxn ang="0">
                  <a:pos x="T4" y="T5"/>
                </a:cxn>
                <a:cxn ang="0">
                  <a:pos x="T6" y="T7"/>
                </a:cxn>
                <a:cxn ang="0">
                  <a:pos x="T8" y="T9"/>
                </a:cxn>
              </a:cxnLst>
              <a:rect l="0" t="0" r="r" b="b"/>
              <a:pathLst>
                <a:path w="22" h="6">
                  <a:moveTo>
                    <a:pt x="0" y="6"/>
                  </a:moveTo>
                  <a:lnTo>
                    <a:pt x="0" y="6"/>
                  </a:lnTo>
                  <a:cubicBezTo>
                    <a:pt x="11" y="3"/>
                    <a:pt x="17" y="1"/>
                    <a:pt x="22" y="0"/>
                  </a:cubicBezTo>
                  <a:lnTo>
                    <a:pt x="21" y="2"/>
                  </a:lnTo>
                  <a:cubicBezTo>
                    <a:pt x="15" y="4"/>
                    <a:pt x="9" y="4"/>
                    <a:pt x="0"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4" name="Freeform 1099"/>
            <p:cNvSpPr>
              <a:spLocks/>
            </p:cNvSpPr>
            <p:nvPr userDrawn="1"/>
          </p:nvSpPr>
          <p:spPr bwMode="auto">
            <a:xfrm>
              <a:off x="207" y="307"/>
              <a:ext cx="13" cy="9"/>
            </a:xfrm>
            <a:custGeom>
              <a:avLst/>
              <a:gdLst>
                <a:gd name="T0" fmla="*/ 23 w 30"/>
                <a:gd name="T1" fmla="*/ 0 h 21"/>
                <a:gd name="T2" fmla="*/ 23 w 30"/>
                <a:gd name="T3" fmla="*/ 0 h 21"/>
                <a:gd name="T4" fmla="*/ 4 w 30"/>
                <a:gd name="T5" fmla="*/ 13 h 21"/>
                <a:gd name="T6" fmla="*/ 30 w 30"/>
                <a:gd name="T7" fmla="*/ 17 h 21"/>
                <a:gd name="T8" fmla="*/ 0 w 30"/>
                <a:gd name="T9" fmla="*/ 14 h 21"/>
                <a:gd name="T10" fmla="*/ 23 w 30"/>
                <a:gd name="T11" fmla="*/ 0 h 21"/>
              </a:gdLst>
              <a:ahLst/>
              <a:cxnLst>
                <a:cxn ang="0">
                  <a:pos x="T0" y="T1"/>
                </a:cxn>
                <a:cxn ang="0">
                  <a:pos x="T2" y="T3"/>
                </a:cxn>
                <a:cxn ang="0">
                  <a:pos x="T4" y="T5"/>
                </a:cxn>
                <a:cxn ang="0">
                  <a:pos x="T6" y="T7"/>
                </a:cxn>
                <a:cxn ang="0">
                  <a:pos x="T8" y="T9"/>
                </a:cxn>
                <a:cxn ang="0">
                  <a:pos x="T10" y="T11"/>
                </a:cxn>
              </a:cxnLst>
              <a:rect l="0" t="0" r="r" b="b"/>
              <a:pathLst>
                <a:path w="30" h="21">
                  <a:moveTo>
                    <a:pt x="23" y="0"/>
                  </a:moveTo>
                  <a:lnTo>
                    <a:pt x="23" y="0"/>
                  </a:lnTo>
                  <a:cubicBezTo>
                    <a:pt x="16" y="1"/>
                    <a:pt x="8" y="7"/>
                    <a:pt x="4" y="13"/>
                  </a:cubicBezTo>
                  <a:cubicBezTo>
                    <a:pt x="13" y="20"/>
                    <a:pt x="23" y="18"/>
                    <a:pt x="30" y="17"/>
                  </a:cubicBezTo>
                  <a:cubicBezTo>
                    <a:pt x="22" y="20"/>
                    <a:pt x="9" y="21"/>
                    <a:pt x="0" y="14"/>
                  </a:cubicBezTo>
                  <a:cubicBezTo>
                    <a:pt x="5" y="5"/>
                    <a:pt x="15" y="0"/>
                    <a:pt x="2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5" name="Freeform 1100"/>
            <p:cNvSpPr>
              <a:spLocks/>
            </p:cNvSpPr>
            <p:nvPr userDrawn="1"/>
          </p:nvSpPr>
          <p:spPr bwMode="auto">
            <a:xfrm>
              <a:off x="286" y="428"/>
              <a:ext cx="10" cy="14"/>
            </a:xfrm>
            <a:custGeom>
              <a:avLst/>
              <a:gdLst>
                <a:gd name="T0" fmla="*/ 12 w 23"/>
                <a:gd name="T1" fmla="*/ 2 h 31"/>
                <a:gd name="T2" fmla="*/ 12 w 23"/>
                <a:gd name="T3" fmla="*/ 2 h 31"/>
                <a:gd name="T4" fmla="*/ 23 w 23"/>
                <a:gd name="T5" fmla="*/ 31 h 31"/>
                <a:gd name="T6" fmla="*/ 9 w 23"/>
                <a:gd name="T7" fmla="*/ 3 h 31"/>
                <a:gd name="T8" fmla="*/ 0 w 23"/>
                <a:gd name="T9" fmla="*/ 8 h 31"/>
                <a:gd name="T10" fmla="*/ 12 w 23"/>
                <a:gd name="T11" fmla="*/ 2 h 31"/>
              </a:gdLst>
              <a:ahLst/>
              <a:cxnLst>
                <a:cxn ang="0">
                  <a:pos x="T0" y="T1"/>
                </a:cxn>
                <a:cxn ang="0">
                  <a:pos x="T2" y="T3"/>
                </a:cxn>
                <a:cxn ang="0">
                  <a:pos x="T4" y="T5"/>
                </a:cxn>
                <a:cxn ang="0">
                  <a:pos x="T6" y="T7"/>
                </a:cxn>
                <a:cxn ang="0">
                  <a:pos x="T8" y="T9"/>
                </a:cxn>
                <a:cxn ang="0">
                  <a:pos x="T10" y="T11"/>
                </a:cxn>
              </a:cxnLst>
              <a:rect l="0" t="0" r="r" b="b"/>
              <a:pathLst>
                <a:path w="23" h="31">
                  <a:moveTo>
                    <a:pt x="12" y="2"/>
                  </a:moveTo>
                  <a:lnTo>
                    <a:pt x="12" y="2"/>
                  </a:lnTo>
                  <a:cubicBezTo>
                    <a:pt x="11" y="8"/>
                    <a:pt x="10" y="26"/>
                    <a:pt x="23" y="31"/>
                  </a:cubicBezTo>
                  <a:cubicBezTo>
                    <a:pt x="10" y="28"/>
                    <a:pt x="7" y="13"/>
                    <a:pt x="9" y="3"/>
                  </a:cubicBezTo>
                  <a:cubicBezTo>
                    <a:pt x="7" y="3"/>
                    <a:pt x="3" y="5"/>
                    <a:pt x="0" y="8"/>
                  </a:cubicBezTo>
                  <a:cubicBezTo>
                    <a:pt x="2" y="3"/>
                    <a:pt x="6" y="0"/>
                    <a:pt x="12" y="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6" name="Freeform 1101"/>
            <p:cNvSpPr>
              <a:spLocks/>
            </p:cNvSpPr>
            <p:nvPr userDrawn="1"/>
          </p:nvSpPr>
          <p:spPr bwMode="auto">
            <a:xfrm>
              <a:off x="281" y="424"/>
              <a:ext cx="9" cy="9"/>
            </a:xfrm>
            <a:custGeom>
              <a:avLst/>
              <a:gdLst>
                <a:gd name="T0" fmla="*/ 19 w 19"/>
                <a:gd name="T1" fmla="*/ 0 h 21"/>
                <a:gd name="T2" fmla="*/ 19 w 19"/>
                <a:gd name="T3" fmla="*/ 0 h 21"/>
                <a:gd name="T4" fmla="*/ 4 w 19"/>
                <a:gd name="T5" fmla="*/ 21 h 21"/>
                <a:gd name="T6" fmla="*/ 19 w 19"/>
                <a:gd name="T7" fmla="*/ 0 h 21"/>
              </a:gdLst>
              <a:ahLst/>
              <a:cxnLst>
                <a:cxn ang="0">
                  <a:pos x="T0" y="T1"/>
                </a:cxn>
                <a:cxn ang="0">
                  <a:pos x="T2" y="T3"/>
                </a:cxn>
                <a:cxn ang="0">
                  <a:pos x="T4" y="T5"/>
                </a:cxn>
                <a:cxn ang="0">
                  <a:pos x="T6" y="T7"/>
                </a:cxn>
              </a:cxnLst>
              <a:rect l="0" t="0" r="r" b="b"/>
              <a:pathLst>
                <a:path w="19" h="21">
                  <a:moveTo>
                    <a:pt x="19" y="0"/>
                  </a:moveTo>
                  <a:lnTo>
                    <a:pt x="19" y="0"/>
                  </a:lnTo>
                  <a:cubicBezTo>
                    <a:pt x="5" y="4"/>
                    <a:pt x="4" y="15"/>
                    <a:pt x="4" y="21"/>
                  </a:cubicBezTo>
                  <a:cubicBezTo>
                    <a:pt x="0" y="9"/>
                    <a:pt x="7" y="2"/>
                    <a:pt x="1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7" name="Freeform 1102"/>
            <p:cNvSpPr>
              <a:spLocks/>
            </p:cNvSpPr>
            <p:nvPr userDrawn="1"/>
          </p:nvSpPr>
          <p:spPr bwMode="auto">
            <a:xfrm>
              <a:off x="288" y="418"/>
              <a:ext cx="5" cy="1"/>
            </a:xfrm>
            <a:custGeom>
              <a:avLst/>
              <a:gdLst>
                <a:gd name="T0" fmla="*/ 6 w 11"/>
                <a:gd name="T1" fmla="*/ 0 h 2"/>
                <a:gd name="T2" fmla="*/ 6 w 11"/>
                <a:gd name="T3" fmla="*/ 0 h 2"/>
                <a:gd name="T4" fmla="*/ 4 w 11"/>
                <a:gd name="T5" fmla="*/ 2 h 2"/>
                <a:gd name="T6" fmla="*/ 0 w 11"/>
                <a:gd name="T7" fmla="*/ 1 h 2"/>
                <a:gd name="T8" fmla="*/ 6 w 11"/>
                <a:gd name="T9" fmla="*/ 0 h 2"/>
              </a:gdLst>
              <a:ahLst/>
              <a:cxnLst>
                <a:cxn ang="0">
                  <a:pos x="T0" y="T1"/>
                </a:cxn>
                <a:cxn ang="0">
                  <a:pos x="T2" y="T3"/>
                </a:cxn>
                <a:cxn ang="0">
                  <a:pos x="T4" y="T5"/>
                </a:cxn>
                <a:cxn ang="0">
                  <a:pos x="T6" y="T7"/>
                </a:cxn>
                <a:cxn ang="0">
                  <a:pos x="T8" y="T9"/>
                </a:cxn>
              </a:cxnLst>
              <a:rect l="0" t="0" r="r" b="b"/>
              <a:pathLst>
                <a:path w="11" h="2">
                  <a:moveTo>
                    <a:pt x="6" y="0"/>
                  </a:moveTo>
                  <a:lnTo>
                    <a:pt x="6" y="0"/>
                  </a:lnTo>
                  <a:cubicBezTo>
                    <a:pt x="11" y="0"/>
                    <a:pt x="5" y="2"/>
                    <a:pt x="4" y="2"/>
                  </a:cubicBezTo>
                  <a:cubicBezTo>
                    <a:pt x="1" y="2"/>
                    <a:pt x="1" y="1"/>
                    <a:pt x="0" y="1"/>
                  </a:cubicBezTo>
                  <a:cubicBezTo>
                    <a:pt x="2" y="1"/>
                    <a:pt x="5" y="0"/>
                    <a:pt x="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8" name="Freeform 1103"/>
            <p:cNvSpPr>
              <a:spLocks/>
            </p:cNvSpPr>
            <p:nvPr userDrawn="1"/>
          </p:nvSpPr>
          <p:spPr bwMode="auto">
            <a:xfrm>
              <a:off x="281" y="413"/>
              <a:ext cx="6" cy="8"/>
            </a:xfrm>
            <a:custGeom>
              <a:avLst/>
              <a:gdLst>
                <a:gd name="T0" fmla="*/ 5 w 14"/>
                <a:gd name="T1" fmla="*/ 0 h 16"/>
                <a:gd name="T2" fmla="*/ 5 w 14"/>
                <a:gd name="T3" fmla="*/ 0 h 16"/>
                <a:gd name="T4" fmla="*/ 14 w 14"/>
                <a:gd name="T5" fmla="*/ 15 h 16"/>
                <a:gd name="T6" fmla="*/ 5 w 14"/>
                <a:gd name="T7" fmla="*/ 0 h 16"/>
              </a:gdLst>
              <a:ahLst/>
              <a:cxnLst>
                <a:cxn ang="0">
                  <a:pos x="T0" y="T1"/>
                </a:cxn>
                <a:cxn ang="0">
                  <a:pos x="T2" y="T3"/>
                </a:cxn>
                <a:cxn ang="0">
                  <a:pos x="T4" y="T5"/>
                </a:cxn>
                <a:cxn ang="0">
                  <a:pos x="T6" y="T7"/>
                </a:cxn>
              </a:cxnLst>
              <a:rect l="0" t="0" r="r" b="b"/>
              <a:pathLst>
                <a:path w="14" h="16">
                  <a:moveTo>
                    <a:pt x="5" y="0"/>
                  </a:moveTo>
                  <a:lnTo>
                    <a:pt x="5" y="0"/>
                  </a:lnTo>
                  <a:cubicBezTo>
                    <a:pt x="5" y="5"/>
                    <a:pt x="6" y="12"/>
                    <a:pt x="14" y="15"/>
                  </a:cubicBezTo>
                  <a:cubicBezTo>
                    <a:pt x="7" y="16"/>
                    <a:pt x="0" y="8"/>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9" name="Freeform 1104"/>
            <p:cNvSpPr>
              <a:spLocks/>
            </p:cNvSpPr>
            <p:nvPr userDrawn="1"/>
          </p:nvSpPr>
          <p:spPr bwMode="auto">
            <a:xfrm>
              <a:off x="310" y="407"/>
              <a:ext cx="13" cy="37"/>
            </a:xfrm>
            <a:custGeom>
              <a:avLst/>
              <a:gdLst>
                <a:gd name="T0" fmla="*/ 28 w 28"/>
                <a:gd name="T1" fmla="*/ 0 h 83"/>
                <a:gd name="T2" fmla="*/ 28 w 28"/>
                <a:gd name="T3" fmla="*/ 0 h 83"/>
                <a:gd name="T4" fmla="*/ 6 w 28"/>
                <a:gd name="T5" fmla="*/ 45 h 83"/>
                <a:gd name="T6" fmla="*/ 16 w 28"/>
                <a:gd name="T7" fmla="*/ 83 h 83"/>
                <a:gd name="T8" fmla="*/ 4 w 28"/>
                <a:gd name="T9" fmla="*/ 45 h 83"/>
                <a:gd name="T10" fmla="*/ 28 w 28"/>
                <a:gd name="T11" fmla="*/ 0 h 83"/>
              </a:gdLst>
              <a:ahLst/>
              <a:cxnLst>
                <a:cxn ang="0">
                  <a:pos x="T0" y="T1"/>
                </a:cxn>
                <a:cxn ang="0">
                  <a:pos x="T2" y="T3"/>
                </a:cxn>
                <a:cxn ang="0">
                  <a:pos x="T4" y="T5"/>
                </a:cxn>
                <a:cxn ang="0">
                  <a:pos x="T6" y="T7"/>
                </a:cxn>
                <a:cxn ang="0">
                  <a:pos x="T8" y="T9"/>
                </a:cxn>
                <a:cxn ang="0">
                  <a:pos x="T10" y="T11"/>
                </a:cxn>
              </a:cxnLst>
              <a:rect l="0" t="0" r="r" b="b"/>
              <a:pathLst>
                <a:path w="28" h="83">
                  <a:moveTo>
                    <a:pt x="28" y="0"/>
                  </a:moveTo>
                  <a:lnTo>
                    <a:pt x="28" y="0"/>
                  </a:lnTo>
                  <a:cubicBezTo>
                    <a:pt x="23" y="12"/>
                    <a:pt x="10" y="28"/>
                    <a:pt x="6" y="45"/>
                  </a:cubicBezTo>
                  <a:cubicBezTo>
                    <a:pt x="3" y="61"/>
                    <a:pt x="8" y="77"/>
                    <a:pt x="16" y="83"/>
                  </a:cubicBezTo>
                  <a:cubicBezTo>
                    <a:pt x="7" y="78"/>
                    <a:pt x="0" y="64"/>
                    <a:pt x="4" y="45"/>
                  </a:cubicBezTo>
                  <a:cubicBezTo>
                    <a:pt x="8" y="28"/>
                    <a:pt x="19" y="14"/>
                    <a:pt x="2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0" name="Freeform 1105"/>
            <p:cNvSpPr>
              <a:spLocks/>
            </p:cNvSpPr>
            <p:nvPr userDrawn="1"/>
          </p:nvSpPr>
          <p:spPr bwMode="auto">
            <a:xfrm>
              <a:off x="290" y="403"/>
              <a:ext cx="26" cy="36"/>
            </a:xfrm>
            <a:custGeom>
              <a:avLst/>
              <a:gdLst>
                <a:gd name="T0" fmla="*/ 58 w 58"/>
                <a:gd name="T1" fmla="*/ 0 h 80"/>
                <a:gd name="T2" fmla="*/ 58 w 58"/>
                <a:gd name="T3" fmla="*/ 0 h 80"/>
                <a:gd name="T4" fmla="*/ 34 w 58"/>
                <a:gd name="T5" fmla="*/ 16 h 80"/>
                <a:gd name="T6" fmla="*/ 8 w 58"/>
                <a:gd name="T7" fmla="*/ 59 h 80"/>
                <a:gd name="T8" fmla="*/ 24 w 58"/>
                <a:gd name="T9" fmla="*/ 78 h 80"/>
                <a:gd name="T10" fmla="*/ 8 w 58"/>
                <a:gd name="T11" fmla="*/ 71 h 80"/>
                <a:gd name="T12" fmla="*/ 26 w 58"/>
                <a:gd name="T13" fmla="*/ 18 h 80"/>
                <a:gd name="T14" fmla="*/ 58 w 58"/>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0">
                  <a:moveTo>
                    <a:pt x="58" y="0"/>
                  </a:moveTo>
                  <a:lnTo>
                    <a:pt x="58" y="0"/>
                  </a:lnTo>
                  <a:cubicBezTo>
                    <a:pt x="51" y="6"/>
                    <a:pt x="38" y="13"/>
                    <a:pt x="34" y="16"/>
                  </a:cubicBezTo>
                  <a:cubicBezTo>
                    <a:pt x="23" y="23"/>
                    <a:pt x="6" y="36"/>
                    <a:pt x="8" y="59"/>
                  </a:cubicBezTo>
                  <a:cubicBezTo>
                    <a:pt x="10" y="78"/>
                    <a:pt x="19" y="78"/>
                    <a:pt x="24" y="78"/>
                  </a:cubicBezTo>
                  <a:cubicBezTo>
                    <a:pt x="17" y="80"/>
                    <a:pt x="11" y="77"/>
                    <a:pt x="8" y="71"/>
                  </a:cubicBezTo>
                  <a:cubicBezTo>
                    <a:pt x="0" y="54"/>
                    <a:pt x="8" y="31"/>
                    <a:pt x="26" y="18"/>
                  </a:cubicBezTo>
                  <a:cubicBezTo>
                    <a:pt x="36" y="12"/>
                    <a:pt x="46" y="7"/>
                    <a:pt x="5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1" name="Freeform 1106"/>
            <p:cNvSpPr>
              <a:spLocks/>
            </p:cNvSpPr>
            <p:nvPr userDrawn="1"/>
          </p:nvSpPr>
          <p:spPr bwMode="auto">
            <a:xfrm>
              <a:off x="300" y="424"/>
              <a:ext cx="8" cy="4"/>
            </a:xfrm>
            <a:custGeom>
              <a:avLst/>
              <a:gdLst>
                <a:gd name="T0" fmla="*/ 0 w 18"/>
                <a:gd name="T1" fmla="*/ 0 h 9"/>
                <a:gd name="T2" fmla="*/ 0 w 18"/>
                <a:gd name="T3" fmla="*/ 0 h 9"/>
                <a:gd name="T4" fmla="*/ 18 w 18"/>
                <a:gd name="T5" fmla="*/ 4 h 9"/>
                <a:gd name="T6" fmla="*/ 0 w 18"/>
                <a:gd name="T7" fmla="*/ 0 h 9"/>
              </a:gdLst>
              <a:ahLst/>
              <a:cxnLst>
                <a:cxn ang="0">
                  <a:pos x="T0" y="T1"/>
                </a:cxn>
                <a:cxn ang="0">
                  <a:pos x="T2" y="T3"/>
                </a:cxn>
                <a:cxn ang="0">
                  <a:pos x="T4" y="T5"/>
                </a:cxn>
                <a:cxn ang="0">
                  <a:pos x="T6" y="T7"/>
                </a:cxn>
              </a:cxnLst>
              <a:rect l="0" t="0" r="r" b="b"/>
              <a:pathLst>
                <a:path w="18" h="9">
                  <a:moveTo>
                    <a:pt x="0" y="0"/>
                  </a:moveTo>
                  <a:lnTo>
                    <a:pt x="0" y="0"/>
                  </a:lnTo>
                  <a:cubicBezTo>
                    <a:pt x="3" y="4"/>
                    <a:pt x="12" y="6"/>
                    <a:pt x="18" y="4"/>
                  </a:cubicBezTo>
                  <a:cubicBezTo>
                    <a:pt x="13" y="9"/>
                    <a:pt x="3" y="7"/>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2" name="Freeform 1107"/>
            <p:cNvSpPr>
              <a:spLocks/>
            </p:cNvSpPr>
            <p:nvPr userDrawn="1"/>
          </p:nvSpPr>
          <p:spPr bwMode="auto">
            <a:xfrm>
              <a:off x="311" y="368"/>
              <a:ext cx="1" cy="2"/>
            </a:xfrm>
            <a:custGeom>
              <a:avLst/>
              <a:gdLst>
                <a:gd name="T0" fmla="*/ 0 w 3"/>
                <a:gd name="T1" fmla="*/ 0 h 5"/>
                <a:gd name="T2" fmla="*/ 0 w 3"/>
                <a:gd name="T3" fmla="*/ 0 h 5"/>
                <a:gd name="T4" fmla="*/ 1 w 3"/>
                <a:gd name="T5" fmla="*/ 0 h 5"/>
                <a:gd name="T6" fmla="*/ 3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lnTo>
                    <a:pt x="0" y="0"/>
                  </a:lnTo>
                  <a:lnTo>
                    <a:pt x="1" y="0"/>
                  </a:lnTo>
                  <a:lnTo>
                    <a:pt x="3" y="5"/>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3" name="Freeform 1108"/>
            <p:cNvSpPr>
              <a:spLocks/>
            </p:cNvSpPr>
            <p:nvPr userDrawn="1"/>
          </p:nvSpPr>
          <p:spPr bwMode="auto">
            <a:xfrm>
              <a:off x="296" y="363"/>
              <a:ext cx="3" cy="1"/>
            </a:xfrm>
            <a:custGeom>
              <a:avLst/>
              <a:gdLst>
                <a:gd name="T0" fmla="*/ 7 w 7"/>
                <a:gd name="T1" fmla="*/ 1 h 4"/>
                <a:gd name="T2" fmla="*/ 7 w 7"/>
                <a:gd name="T3" fmla="*/ 1 h 4"/>
                <a:gd name="T4" fmla="*/ 0 w 7"/>
                <a:gd name="T5" fmla="*/ 4 h 4"/>
                <a:gd name="T6" fmla="*/ 7 w 7"/>
                <a:gd name="T7" fmla="*/ 0 h 4"/>
                <a:gd name="T8" fmla="*/ 7 w 7"/>
                <a:gd name="T9" fmla="*/ 1 h 4"/>
              </a:gdLst>
              <a:ahLst/>
              <a:cxnLst>
                <a:cxn ang="0">
                  <a:pos x="T0" y="T1"/>
                </a:cxn>
                <a:cxn ang="0">
                  <a:pos x="T2" y="T3"/>
                </a:cxn>
                <a:cxn ang="0">
                  <a:pos x="T4" y="T5"/>
                </a:cxn>
                <a:cxn ang="0">
                  <a:pos x="T6" y="T7"/>
                </a:cxn>
                <a:cxn ang="0">
                  <a:pos x="T8" y="T9"/>
                </a:cxn>
              </a:cxnLst>
              <a:rect l="0" t="0" r="r" b="b"/>
              <a:pathLst>
                <a:path w="7" h="4">
                  <a:moveTo>
                    <a:pt x="7" y="1"/>
                  </a:moveTo>
                  <a:lnTo>
                    <a:pt x="7" y="1"/>
                  </a:lnTo>
                  <a:lnTo>
                    <a:pt x="0" y="4"/>
                  </a:lnTo>
                  <a:lnTo>
                    <a:pt x="7" y="0"/>
                  </a:lnTo>
                  <a:lnTo>
                    <a:pt x="7"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4" name="Freeform 1109"/>
            <p:cNvSpPr>
              <a:spLocks/>
            </p:cNvSpPr>
            <p:nvPr userDrawn="1"/>
          </p:nvSpPr>
          <p:spPr bwMode="auto">
            <a:xfrm>
              <a:off x="215" y="319"/>
              <a:ext cx="8" cy="10"/>
            </a:xfrm>
            <a:custGeom>
              <a:avLst/>
              <a:gdLst>
                <a:gd name="T0" fmla="*/ 12 w 18"/>
                <a:gd name="T1" fmla="*/ 0 h 22"/>
                <a:gd name="T2" fmla="*/ 12 w 18"/>
                <a:gd name="T3" fmla="*/ 0 h 22"/>
                <a:gd name="T4" fmla="*/ 2 w 18"/>
                <a:gd name="T5" fmla="*/ 16 h 22"/>
                <a:gd name="T6" fmla="*/ 18 w 18"/>
                <a:gd name="T7" fmla="*/ 18 h 22"/>
                <a:gd name="T8" fmla="*/ 0 w 18"/>
                <a:gd name="T9" fmla="*/ 18 h 22"/>
                <a:gd name="T10" fmla="*/ 12 w 18"/>
                <a:gd name="T11" fmla="*/ 0 h 22"/>
              </a:gdLst>
              <a:ahLst/>
              <a:cxnLst>
                <a:cxn ang="0">
                  <a:pos x="T0" y="T1"/>
                </a:cxn>
                <a:cxn ang="0">
                  <a:pos x="T2" y="T3"/>
                </a:cxn>
                <a:cxn ang="0">
                  <a:pos x="T4" y="T5"/>
                </a:cxn>
                <a:cxn ang="0">
                  <a:pos x="T6" y="T7"/>
                </a:cxn>
                <a:cxn ang="0">
                  <a:pos x="T8" y="T9"/>
                </a:cxn>
                <a:cxn ang="0">
                  <a:pos x="T10" y="T11"/>
                </a:cxn>
              </a:cxnLst>
              <a:rect l="0" t="0" r="r" b="b"/>
              <a:pathLst>
                <a:path w="18" h="22">
                  <a:moveTo>
                    <a:pt x="12" y="0"/>
                  </a:moveTo>
                  <a:lnTo>
                    <a:pt x="12" y="0"/>
                  </a:lnTo>
                  <a:cubicBezTo>
                    <a:pt x="4" y="4"/>
                    <a:pt x="4" y="11"/>
                    <a:pt x="2" y="16"/>
                  </a:cubicBezTo>
                  <a:cubicBezTo>
                    <a:pt x="8" y="16"/>
                    <a:pt x="11" y="20"/>
                    <a:pt x="18" y="18"/>
                  </a:cubicBezTo>
                  <a:cubicBezTo>
                    <a:pt x="9" y="22"/>
                    <a:pt x="7" y="19"/>
                    <a:pt x="0" y="18"/>
                  </a:cubicBezTo>
                  <a:cubicBezTo>
                    <a:pt x="1" y="10"/>
                    <a:pt x="2" y="5"/>
                    <a:pt x="1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5" name="Freeform 1110"/>
            <p:cNvSpPr>
              <a:spLocks/>
            </p:cNvSpPr>
            <p:nvPr userDrawn="1"/>
          </p:nvSpPr>
          <p:spPr bwMode="auto">
            <a:xfrm>
              <a:off x="234" y="311"/>
              <a:ext cx="8" cy="5"/>
            </a:xfrm>
            <a:custGeom>
              <a:avLst/>
              <a:gdLst>
                <a:gd name="T0" fmla="*/ 0 w 20"/>
                <a:gd name="T1" fmla="*/ 11 h 11"/>
                <a:gd name="T2" fmla="*/ 0 w 20"/>
                <a:gd name="T3" fmla="*/ 11 h 11"/>
                <a:gd name="T4" fmla="*/ 18 w 20"/>
                <a:gd name="T5" fmla="*/ 0 h 11"/>
                <a:gd name="T6" fmla="*/ 20 w 20"/>
                <a:gd name="T7" fmla="*/ 0 h 11"/>
                <a:gd name="T8" fmla="*/ 0 w 20"/>
                <a:gd name="T9" fmla="*/ 11 h 11"/>
              </a:gdLst>
              <a:ahLst/>
              <a:cxnLst>
                <a:cxn ang="0">
                  <a:pos x="T0" y="T1"/>
                </a:cxn>
                <a:cxn ang="0">
                  <a:pos x="T2" y="T3"/>
                </a:cxn>
                <a:cxn ang="0">
                  <a:pos x="T4" y="T5"/>
                </a:cxn>
                <a:cxn ang="0">
                  <a:pos x="T6" y="T7"/>
                </a:cxn>
                <a:cxn ang="0">
                  <a:pos x="T8" y="T9"/>
                </a:cxn>
              </a:cxnLst>
              <a:rect l="0" t="0" r="r" b="b"/>
              <a:pathLst>
                <a:path w="20" h="11">
                  <a:moveTo>
                    <a:pt x="0" y="11"/>
                  </a:moveTo>
                  <a:lnTo>
                    <a:pt x="0" y="11"/>
                  </a:lnTo>
                  <a:lnTo>
                    <a:pt x="18" y="0"/>
                  </a:lnTo>
                  <a:lnTo>
                    <a:pt x="20" y="0"/>
                  </a:lnTo>
                  <a:lnTo>
                    <a:pt x="0" y="1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6" name="Freeform 1111"/>
            <p:cNvSpPr>
              <a:spLocks/>
            </p:cNvSpPr>
            <p:nvPr userDrawn="1"/>
          </p:nvSpPr>
          <p:spPr bwMode="auto">
            <a:xfrm>
              <a:off x="240" y="317"/>
              <a:ext cx="7" cy="8"/>
            </a:xfrm>
            <a:custGeom>
              <a:avLst/>
              <a:gdLst>
                <a:gd name="T0" fmla="*/ 0 w 16"/>
                <a:gd name="T1" fmla="*/ 18 h 18"/>
                <a:gd name="T2" fmla="*/ 0 w 16"/>
                <a:gd name="T3" fmla="*/ 18 h 18"/>
                <a:gd name="T4" fmla="*/ 16 w 16"/>
                <a:gd name="T5" fmla="*/ 0 h 18"/>
                <a:gd name="T6" fmla="*/ 16 w 16"/>
                <a:gd name="T7" fmla="*/ 2 h 18"/>
                <a:gd name="T8" fmla="*/ 0 w 16"/>
                <a:gd name="T9" fmla="*/ 18 h 18"/>
              </a:gdLst>
              <a:ahLst/>
              <a:cxnLst>
                <a:cxn ang="0">
                  <a:pos x="T0" y="T1"/>
                </a:cxn>
                <a:cxn ang="0">
                  <a:pos x="T2" y="T3"/>
                </a:cxn>
                <a:cxn ang="0">
                  <a:pos x="T4" y="T5"/>
                </a:cxn>
                <a:cxn ang="0">
                  <a:pos x="T6" y="T7"/>
                </a:cxn>
                <a:cxn ang="0">
                  <a:pos x="T8" y="T9"/>
                </a:cxn>
              </a:cxnLst>
              <a:rect l="0" t="0" r="r" b="b"/>
              <a:pathLst>
                <a:path w="16" h="18">
                  <a:moveTo>
                    <a:pt x="0" y="18"/>
                  </a:moveTo>
                  <a:lnTo>
                    <a:pt x="0" y="18"/>
                  </a:lnTo>
                  <a:lnTo>
                    <a:pt x="16" y="0"/>
                  </a:lnTo>
                  <a:lnTo>
                    <a:pt x="16" y="2"/>
                  </a:lnTo>
                  <a:lnTo>
                    <a:pt x="0" y="1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7" name="Freeform 1112"/>
            <p:cNvSpPr>
              <a:spLocks/>
            </p:cNvSpPr>
            <p:nvPr userDrawn="1"/>
          </p:nvSpPr>
          <p:spPr bwMode="auto">
            <a:xfrm>
              <a:off x="225" y="331"/>
              <a:ext cx="9" cy="10"/>
            </a:xfrm>
            <a:custGeom>
              <a:avLst/>
              <a:gdLst>
                <a:gd name="T0" fmla="*/ 8 w 20"/>
                <a:gd name="T1" fmla="*/ 0 h 21"/>
                <a:gd name="T2" fmla="*/ 8 w 20"/>
                <a:gd name="T3" fmla="*/ 0 h 21"/>
                <a:gd name="T4" fmla="*/ 3 w 20"/>
                <a:gd name="T5" fmla="*/ 16 h 21"/>
                <a:gd name="T6" fmla="*/ 20 w 20"/>
                <a:gd name="T7" fmla="*/ 12 h 21"/>
                <a:gd name="T8" fmla="*/ 2 w 20"/>
                <a:gd name="T9" fmla="*/ 18 h 21"/>
                <a:gd name="T10" fmla="*/ 8 w 20"/>
                <a:gd name="T11" fmla="*/ 0 h 21"/>
              </a:gdLst>
              <a:ahLst/>
              <a:cxnLst>
                <a:cxn ang="0">
                  <a:pos x="T0" y="T1"/>
                </a:cxn>
                <a:cxn ang="0">
                  <a:pos x="T2" y="T3"/>
                </a:cxn>
                <a:cxn ang="0">
                  <a:pos x="T4" y="T5"/>
                </a:cxn>
                <a:cxn ang="0">
                  <a:pos x="T6" y="T7"/>
                </a:cxn>
                <a:cxn ang="0">
                  <a:pos x="T8" y="T9"/>
                </a:cxn>
                <a:cxn ang="0">
                  <a:pos x="T10" y="T11"/>
                </a:cxn>
              </a:cxnLst>
              <a:rect l="0" t="0" r="r" b="b"/>
              <a:pathLst>
                <a:path w="20" h="21">
                  <a:moveTo>
                    <a:pt x="8" y="0"/>
                  </a:moveTo>
                  <a:lnTo>
                    <a:pt x="8" y="0"/>
                  </a:lnTo>
                  <a:cubicBezTo>
                    <a:pt x="2" y="6"/>
                    <a:pt x="3" y="11"/>
                    <a:pt x="3" y="16"/>
                  </a:cubicBezTo>
                  <a:cubicBezTo>
                    <a:pt x="10" y="16"/>
                    <a:pt x="14" y="18"/>
                    <a:pt x="20" y="12"/>
                  </a:cubicBezTo>
                  <a:cubicBezTo>
                    <a:pt x="14" y="21"/>
                    <a:pt x="8" y="17"/>
                    <a:pt x="2" y="18"/>
                  </a:cubicBezTo>
                  <a:cubicBezTo>
                    <a:pt x="1" y="9"/>
                    <a:pt x="0" y="7"/>
                    <a:pt x="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8" name="Freeform 1113"/>
            <p:cNvSpPr>
              <a:spLocks/>
            </p:cNvSpPr>
            <p:nvPr userDrawn="1"/>
          </p:nvSpPr>
          <p:spPr bwMode="auto">
            <a:xfrm>
              <a:off x="250" y="322"/>
              <a:ext cx="6" cy="9"/>
            </a:xfrm>
            <a:custGeom>
              <a:avLst/>
              <a:gdLst>
                <a:gd name="T0" fmla="*/ 0 w 13"/>
                <a:gd name="T1" fmla="*/ 19 h 19"/>
                <a:gd name="T2" fmla="*/ 0 w 13"/>
                <a:gd name="T3" fmla="*/ 19 h 19"/>
                <a:gd name="T4" fmla="*/ 13 w 13"/>
                <a:gd name="T5" fmla="*/ 0 h 19"/>
                <a:gd name="T6" fmla="*/ 13 w 13"/>
                <a:gd name="T7" fmla="*/ 2 h 19"/>
                <a:gd name="T8" fmla="*/ 0 w 13"/>
                <a:gd name="T9" fmla="*/ 19 h 19"/>
              </a:gdLst>
              <a:ahLst/>
              <a:cxnLst>
                <a:cxn ang="0">
                  <a:pos x="T0" y="T1"/>
                </a:cxn>
                <a:cxn ang="0">
                  <a:pos x="T2" y="T3"/>
                </a:cxn>
                <a:cxn ang="0">
                  <a:pos x="T4" y="T5"/>
                </a:cxn>
                <a:cxn ang="0">
                  <a:pos x="T6" y="T7"/>
                </a:cxn>
                <a:cxn ang="0">
                  <a:pos x="T8" y="T9"/>
                </a:cxn>
              </a:cxnLst>
              <a:rect l="0" t="0" r="r" b="b"/>
              <a:pathLst>
                <a:path w="13" h="19">
                  <a:moveTo>
                    <a:pt x="0" y="19"/>
                  </a:moveTo>
                  <a:lnTo>
                    <a:pt x="0" y="19"/>
                  </a:lnTo>
                  <a:lnTo>
                    <a:pt x="13" y="0"/>
                  </a:lnTo>
                  <a:lnTo>
                    <a:pt x="13" y="2"/>
                  </a:lnTo>
                  <a:lnTo>
                    <a:pt x="0" y="1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9" name="Freeform 1114"/>
            <p:cNvSpPr>
              <a:spLocks/>
            </p:cNvSpPr>
            <p:nvPr userDrawn="1"/>
          </p:nvSpPr>
          <p:spPr bwMode="auto">
            <a:xfrm>
              <a:off x="237" y="339"/>
              <a:ext cx="10" cy="9"/>
            </a:xfrm>
            <a:custGeom>
              <a:avLst/>
              <a:gdLst>
                <a:gd name="T0" fmla="*/ 8 w 24"/>
                <a:gd name="T1" fmla="*/ 0 h 20"/>
                <a:gd name="T2" fmla="*/ 8 w 24"/>
                <a:gd name="T3" fmla="*/ 0 h 20"/>
                <a:gd name="T4" fmla="*/ 9 w 24"/>
                <a:gd name="T5" fmla="*/ 16 h 20"/>
                <a:gd name="T6" fmla="*/ 24 w 24"/>
                <a:gd name="T7" fmla="*/ 7 h 20"/>
                <a:gd name="T8" fmla="*/ 8 w 24"/>
                <a:gd name="T9" fmla="*/ 18 h 20"/>
                <a:gd name="T10" fmla="*/ 8 w 24"/>
                <a:gd name="T11" fmla="*/ 0 h 20"/>
              </a:gdLst>
              <a:ahLst/>
              <a:cxnLst>
                <a:cxn ang="0">
                  <a:pos x="T0" y="T1"/>
                </a:cxn>
                <a:cxn ang="0">
                  <a:pos x="T2" y="T3"/>
                </a:cxn>
                <a:cxn ang="0">
                  <a:pos x="T4" y="T5"/>
                </a:cxn>
                <a:cxn ang="0">
                  <a:pos x="T6" y="T7"/>
                </a:cxn>
                <a:cxn ang="0">
                  <a:pos x="T8" y="T9"/>
                </a:cxn>
                <a:cxn ang="0">
                  <a:pos x="T10" y="T11"/>
                </a:cxn>
              </a:cxnLst>
              <a:rect l="0" t="0" r="r" b="b"/>
              <a:pathLst>
                <a:path w="24" h="20">
                  <a:moveTo>
                    <a:pt x="8" y="0"/>
                  </a:moveTo>
                  <a:lnTo>
                    <a:pt x="8" y="0"/>
                  </a:lnTo>
                  <a:cubicBezTo>
                    <a:pt x="4" y="9"/>
                    <a:pt x="7" y="11"/>
                    <a:pt x="9" y="16"/>
                  </a:cubicBezTo>
                  <a:cubicBezTo>
                    <a:pt x="15" y="14"/>
                    <a:pt x="20" y="17"/>
                    <a:pt x="24" y="7"/>
                  </a:cubicBezTo>
                  <a:cubicBezTo>
                    <a:pt x="20" y="20"/>
                    <a:pt x="14" y="16"/>
                    <a:pt x="8" y="18"/>
                  </a:cubicBezTo>
                  <a:cubicBezTo>
                    <a:pt x="4" y="10"/>
                    <a:pt x="0" y="10"/>
                    <a:pt x="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0" name="Freeform 1115"/>
            <p:cNvSpPr>
              <a:spLocks/>
            </p:cNvSpPr>
            <p:nvPr userDrawn="1"/>
          </p:nvSpPr>
          <p:spPr bwMode="auto">
            <a:xfrm>
              <a:off x="261" y="326"/>
              <a:ext cx="4" cy="11"/>
            </a:xfrm>
            <a:custGeom>
              <a:avLst/>
              <a:gdLst>
                <a:gd name="T0" fmla="*/ 0 w 10"/>
                <a:gd name="T1" fmla="*/ 24 h 24"/>
                <a:gd name="T2" fmla="*/ 0 w 10"/>
                <a:gd name="T3" fmla="*/ 24 h 24"/>
                <a:gd name="T4" fmla="*/ 7 w 10"/>
                <a:gd name="T5" fmla="*/ 2 h 24"/>
                <a:gd name="T6" fmla="*/ 10 w 10"/>
                <a:gd name="T7" fmla="*/ 0 h 24"/>
                <a:gd name="T8" fmla="*/ 10 w 10"/>
                <a:gd name="T9" fmla="*/ 2 h 24"/>
                <a:gd name="T10" fmla="*/ 0 w 10"/>
                <a:gd name="T11" fmla="*/ 24 h 24"/>
              </a:gdLst>
              <a:ahLst/>
              <a:cxnLst>
                <a:cxn ang="0">
                  <a:pos x="T0" y="T1"/>
                </a:cxn>
                <a:cxn ang="0">
                  <a:pos x="T2" y="T3"/>
                </a:cxn>
                <a:cxn ang="0">
                  <a:pos x="T4" y="T5"/>
                </a:cxn>
                <a:cxn ang="0">
                  <a:pos x="T6" y="T7"/>
                </a:cxn>
                <a:cxn ang="0">
                  <a:pos x="T8" y="T9"/>
                </a:cxn>
                <a:cxn ang="0">
                  <a:pos x="T10" y="T11"/>
                </a:cxn>
              </a:cxnLst>
              <a:rect l="0" t="0" r="r" b="b"/>
              <a:pathLst>
                <a:path w="10" h="24">
                  <a:moveTo>
                    <a:pt x="0" y="24"/>
                  </a:moveTo>
                  <a:lnTo>
                    <a:pt x="0" y="24"/>
                  </a:lnTo>
                  <a:lnTo>
                    <a:pt x="7" y="2"/>
                  </a:lnTo>
                  <a:cubicBezTo>
                    <a:pt x="8" y="2"/>
                    <a:pt x="9" y="1"/>
                    <a:pt x="10" y="0"/>
                  </a:cubicBezTo>
                  <a:lnTo>
                    <a:pt x="10" y="2"/>
                  </a:lnTo>
                  <a:lnTo>
                    <a:pt x="0" y="2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1" name="Freeform 1116"/>
            <p:cNvSpPr>
              <a:spLocks/>
            </p:cNvSpPr>
            <p:nvPr userDrawn="1"/>
          </p:nvSpPr>
          <p:spPr bwMode="auto">
            <a:xfrm>
              <a:off x="251" y="344"/>
              <a:ext cx="11" cy="8"/>
            </a:xfrm>
            <a:custGeom>
              <a:avLst/>
              <a:gdLst>
                <a:gd name="T0" fmla="*/ 5 w 24"/>
                <a:gd name="T1" fmla="*/ 0 h 17"/>
                <a:gd name="T2" fmla="*/ 5 w 24"/>
                <a:gd name="T3" fmla="*/ 0 h 17"/>
                <a:gd name="T4" fmla="*/ 10 w 24"/>
                <a:gd name="T5" fmla="*/ 15 h 17"/>
                <a:gd name="T6" fmla="*/ 24 w 24"/>
                <a:gd name="T7" fmla="*/ 4 h 17"/>
                <a:gd name="T8" fmla="*/ 9 w 24"/>
                <a:gd name="T9" fmla="*/ 17 h 17"/>
                <a:gd name="T10" fmla="*/ 5 w 24"/>
                <a:gd name="T11" fmla="*/ 0 h 17"/>
              </a:gdLst>
              <a:ahLst/>
              <a:cxnLst>
                <a:cxn ang="0">
                  <a:pos x="T0" y="T1"/>
                </a:cxn>
                <a:cxn ang="0">
                  <a:pos x="T2" y="T3"/>
                </a:cxn>
                <a:cxn ang="0">
                  <a:pos x="T4" y="T5"/>
                </a:cxn>
                <a:cxn ang="0">
                  <a:pos x="T6" y="T7"/>
                </a:cxn>
                <a:cxn ang="0">
                  <a:pos x="T8" y="T9"/>
                </a:cxn>
                <a:cxn ang="0">
                  <a:pos x="T10" y="T11"/>
                </a:cxn>
              </a:cxnLst>
              <a:rect l="0" t="0" r="r" b="b"/>
              <a:pathLst>
                <a:path w="24" h="17">
                  <a:moveTo>
                    <a:pt x="5" y="0"/>
                  </a:moveTo>
                  <a:lnTo>
                    <a:pt x="5" y="0"/>
                  </a:lnTo>
                  <a:cubicBezTo>
                    <a:pt x="3" y="10"/>
                    <a:pt x="7" y="10"/>
                    <a:pt x="10" y="15"/>
                  </a:cubicBezTo>
                  <a:cubicBezTo>
                    <a:pt x="16" y="12"/>
                    <a:pt x="21" y="14"/>
                    <a:pt x="24" y="4"/>
                  </a:cubicBezTo>
                  <a:cubicBezTo>
                    <a:pt x="22" y="17"/>
                    <a:pt x="15" y="14"/>
                    <a:pt x="9" y="17"/>
                  </a:cubicBezTo>
                  <a:cubicBezTo>
                    <a:pt x="4" y="10"/>
                    <a:pt x="0" y="12"/>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2" name="Freeform 1117"/>
            <p:cNvSpPr>
              <a:spLocks/>
            </p:cNvSpPr>
            <p:nvPr userDrawn="1"/>
          </p:nvSpPr>
          <p:spPr bwMode="auto">
            <a:xfrm>
              <a:off x="275" y="329"/>
              <a:ext cx="2" cy="9"/>
            </a:xfrm>
            <a:custGeom>
              <a:avLst/>
              <a:gdLst>
                <a:gd name="T0" fmla="*/ 0 w 4"/>
                <a:gd name="T1" fmla="*/ 19 h 19"/>
                <a:gd name="T2" fmla="*/ 0 w 4"/>
                <a:gd name="T3" fmla="*/ 19 h 19"/>
                <a:gd name="T4" fmla="*/ 1 w 4"/>
                <a:gd name="T5" fmla="*/ 3 h 19"/>
                <a:gd name="T6" fmla="*/ 4 w 4"/>
                <a:gd name="T7" fmla="*/ 0 h 19"/>
                <a:gd name="T8" fmla="*/ 0 w 4"/>
                <a:gd name="T9" fmla="*/ 19 h 19"/>
              </a:gdLst>
              <a:ahLst/>
              <a:cxnLst>
                <a:cxn ang="0">
                  <a:pos x="T0" y="T1"/>
                </a:cxn>
                <a:cxn ang="0">
                  <a:pos x="T2" y="T3"/>
                </a:cxn>
                <a:cxn ang="0">
                  <a:pos x="T4" y="T5"/>
                </a:cxn>
                <a:cxn ang="0">
                  <a:pos x="T6" y="T7"/>
                </a:cxn>
                <a:cxn ang="0">
                  <a:pos x="T8" y="T9"/>
                </a:cxn>
              </a:cxnLst>
              <a:rect l="0" t="0" r="r" b="b"/>
              <a:pathLst>
                <a:path w="4" h="19">
                  <a:moveTo>
                    <a:pt x="0" y="19"/>
                  </a:moveTo>
                  <a:lnTo>
                    <a:pt x="0" y="19"/>
                  </a:lnTo>
                  <a:lnTo>
                    <a:pt x="1" y="3"/>
                  </a:lnTo>
                  <a:cubicBezTo>
                    <a:pt x="2" y="2"/>
                    <a:pt x="3" y="1"/>
                    <a:pt x="4" y="0"/>
                  </a:cubicBezTo>
                  <a:lnTo>
                    <a:pt x="0" y="1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3" name="Freeform 1118"/>
            <p:cNvSpPr>
              <a:spLocks/>
            </p:cNvSpPr>
            <p:nvPr userDrawn="1"/>
          </p:nvSpPr>
          <p:spPr bwMode="auto">
            <a:xfrm>
              <a:off x="268" y="343"/>
              <a:ext cx="11" cy="6"/>
            </a:xfrm>
            <a:custGeom>
              <a:avLst/>
              <a:gdLst>
                <a:gd name="T0" fmla="*/ 2 w 24"/>
                <a:gd name="T1" fmla="*/ 0 h 14"/>
                <a:gd name="T2" fmla="*/ 2 w 24"/>
                <a:gd name="T3" fmla="*/ 0 h 14"/>
                <a:gd name="T4" fmla="*/ 11 w 24"/>
                <a:gd name="T5" fmla="*/ 12 h 14"/>
                <a:gd name="T6" fmla="*/ 22 w 24"/>
                <a:gd name="T7" fmla="*/ 0 h 14"/>
                <a:gd name="T8" fmla="*/ 11 w 24"/>
                <a:gd name="T9" fmla="*/ 14 h 14"/>
                <a:gd name="T10" fmla="*/ 2 w 24"/>
                <a:gd name="T11" fmla="*/ 0 h 14"/>
              </a:gdLst>
              <a:ahLst/>
              <a:cxnLst>
                <a:cxn ang="0">
                  <a:pos x="T0" y="T1"/>
                </a:cxn>
                <a:cxn ang="0">
                  <a:pos x="T2" y="T3"/>
                </a:cxn>
                <a:cxn ang="0">
                  <a:pos x="T4" y="T5"/>
                </a:cxn>
                <a:cxn ang="0">
                  <a:pos x="T6" y="T7"/>
                </a:cxn>
                <a:cxn ang="0">
                  <a:pos x="T8" y="T9"/>
                </a:cxn>
                <a:cxn ang="0">
                  <a:pos x="T10" y="T11"/>
                </a:cxn>
              </a:cxnLst>
              <a:rect l="0" t="0" r="r" b="b"/>
              <a:pathLst>
                <a:path w="24" h="14">
                  <a:moveTo>
                    <a:pt x="2" y="0"/>
                  </a:moveTo>
                  <a:lnTo>
                    <a:pt x="2" y="0"/>
                  </a:lnTo>
                  <a:cubicBezTo>
                    <a:pt x="2" y="10"/>
                    <a:pt x="8" y="8"/>
                    <a:pt x="11" y="12"/>
                  </a:cubicBezTo>
                  <a:cubicBezTo>
                    <a:pt x="16" y="8"/>
                    <a:pt x="22" y="11"/>
                    <a:pt x="22" y="0"/>
                  </a:cubicBezTo>
                  <a:cubicBezTo>
                    <a:pt x="24" y="14"/>
                    <a:pt x="16" y="10"/>
                    <a:pt x="11" y="14"/>
                  </a:cubicBezTo>
                  <a:cubicBezTo>
                    <a:pt x="5" y="8"/>
                    <a:pt x="0" y="12"/>
                    <a:pt x="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4" name="Freeform 1119"/>
            <p:cNvSpPr>
              <a:spLocks/>
            </p:cNvSpPr>
            <p:nvPr userDrawn="1"/>
          </p:nvSpPr>
          <p:spPr bwMode="auto">
            <a:xfrm>
              <a:off x="249" y="294"/>
              <a:ext cx="9" cy="2"/>
            </a:xfrm>
            <a:custGeom>
              <a:avLst/>
              <a:gdLst>
                <a:gd name="T0" fmla="*/ 0 w 20"/>
                <a:gd name="T1" fmla="*/ 3 h 3"/>
                <a:gd name="T2" fmla="*/ 0 w 20"/>
                <a:gd name="T3" fmla="*/ 3 h 3"/>
                <a:gd name="T4" fmla="*/ 16 w 20"/>
                <a:gd name="T5" fmla="*/ 0 h 3"/>
                <a:gd name="T6" fmla="*/ 20 w 20"/>
                <a:gd name="T7" fmla="*/ 2 h 3"/>
                <a:gd name="T8" fmla="*/ 0 w 20"/>
                <a:gd name="T9" fmla="*/ 3 h 3"/>
              </a:gdLst>
              <a:ahLst/>
              <a:cxnLst>
                <a:cxn ang="0">
                  <a:pos x="T0" y="T1"/>
                </a:cxn>
                <a:cxn ang="0">
                  <a:pos x="T2" y="T3"/>
                </a:cxn>
                <a:cxn ang="0">
                  <a:pos x="T4" y="T5"/>
                </a:cxn>
                <a:cxn ang="0">
                  <a:pos x="T6" y="T7"/>
                </a:cxn>
                <a:cxn ang="0">
                  <a:pos x="T8" y="T9"/>
                </a:cxn>
              </a:cxnLst>
              <a:rect l="0" t="0" r="r" b="b"/>
              <a:pathLst>
                <a:path w="20" h="3">
                  <a:moveTo>
                    <a:pt x="0" y="3"/>
                  </a:moveTo>
                  <a:lnTo>
                    <a:pt x="0" y="3"/>
                  </a:lnTo>
                  <a:cubicBezTo>
                    <a:pt x="0" y="3"/>
                    <a:pt x="13" y="1"/>
                    <a:pt x="16" y="0"/>
                  </a:cubicBezTo>
                  <a:cubicBezTo>
                    <a:pt x="17" y="1"/>
                    <a:pt x="20" y="2"/>
                    <a:pt x="20" y="2"/>
                  </a:cubicBez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5" name="Freeform 1120"/>
            <p:cNvSpPr>
              <a:spLocks/>
            </p:cNvSpPr>
            <p:nvPr userDrawn="1"/>
          </p:nvSpPr>
          <p:spPr bwMode="auto">
            <a:xfrm>
              <a:off x="236" y="293"/>
              <a:ext cx="8" cy="7"/>
            </a:xfrm>
            <a:custGeom>
              <a:avLst/>
              <a:gdLst>
                <a:gd name="T0" fmla="*/ 17 w 18"/>
                <a:gd name="T1" fmla="*/ 0 h 16"/>
                <a:gd name="T2" fmla="*/ 17 w 18"/>
                <a:gd name="T3" fmla="*/ 0 h 16"/>
                <a:gd name="T4" fmla="*/ 3 w 18"/>
                <a:gd name="T5" fmla="*/ 9 h 16"/>
                <a:gd name="T6" fmla="*/ 18 w 18"/>
                <a:gd name="T7" fmla="*/ 15 h 16"/>
                <a:gd name="T8" fmla="*/ 0 w 18"/>
                <a:gd name="T9" fmla="*/ 10 h 16"/>
                <a:gd name="T10" fmla="*/ 17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7" y="0"/>
                  </a:moveTo>
                  <a:lnTo>
                    <a:pt x="17" y="0"/>
                  </a:lnTo>
                  <a:cubicBezTo>
                    <a:pt x="8" y="2"/>
                    <a:pt x="5" y="4"/>
                    <a:pt x="3" y="9"/>
                  </a:cubicBezTo>
                  <a:cubicBezTo>
                    <a:pt x="6" y="13"/>
                    <a:pt x="13" y="15"/>
                    <a:pt x="18" y="15"/>
                  </a:cubicBezTo>
                  <a:cubicBezTo>
                    <a:pt x="10" y="16"/>
                    <a:pt x="3" y="14"/>
                    <a:pt x="0" y="10"/>
                  </a:cubicBezTo>
                  <a:cubicBezTo>
                    <a:pt x="3" y="3"/>
                    <a:pt x="8" y="0"/>
                    <a:pt x="1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6" name="Freeform 1121"/>
            <p:cNvSpPr>
              <a:spLocks/>
            </p:cNvSpPr>
            <p:nvPr userDrawn="1"/>
          </p:nvSpPr>
          <p:spPr bwMode="auto">
            <a:xfrm>
              <a:off x="251" y="303"/>
              <a:ext cx="4" cy="1"/>
            </a:xfrm>
            <a:custGeom>
              <a:avLst/>
              <a:gdLst>
                <a:gd name="T0" fmla="*/ 0 w 9"/>
                <a:gd name="T1" fmla="*/ 4 h 4"/>
                <a:gd name="T2" fmla="*/ 0 w 9"/>
                <a:gd name="T3" fmla="*/ 4 h 4"/>
                <a:gd name="T4" fmla="*/ 9 w 9"/>
                <a:gd name="T5" fmla="*/ 0 h 4"/>
                <a:gd name="T6" fmla="*/ 9 w 9"/>
                <a:gd name="T7" fmla="*/ 1 h 4"/>
                <a:gd name="T8" fmla="*/ 0 w 9"/>
                <a:gd name="T9" fmla="*/ 4 h 4"/>
              </a:gdLst>
              <a:ahLst/>
              <a:cxnLst>
                <a:cxn ang="0">
                  <a:pos x="T0" y="T1"/>
                </a:cxn>
                <a:cxn ang="0">
                  <a:pos x="T2" y="T3"/>
                </a:cxn>
                <a:cxn ang="0">
                  <a:pos x="T4" y="T5"/>
                </a:cxn>
                <a:cxn ang="0">
                  <a:pos x="T6" y="T7"/>
                </a:cxn>
                <a:cxn ang="0">
                  <a:pos x="T8" y="T9"/>
                </a:cxn>
              </a:cxnLst>
              <a:rect l="0" t="0" r="r" b="b"/>
              <a:pathLst>
                <a:path w="9" h="4">
                  <a:moveTo>
                    <a:pt x="0" y="4"/>
                  </a:moveTo>
                  <a:lnTo>
                    <a:pt x="0" y="4"/>
                  </a:lnTo>
                  <a:lnTo>
                    <a:pt x="9" y="0"/>
                  </a:lnTo>
                  <a:lnTo>
                    <a:pt x="9" y="1"/>
                  </a:lnTo>
                  <a:lnTo>
                    <a:pt x="0"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7" name="Freeform 1122"/>
            <p:cNvSpPr>
              <a:spLocks/>
            </p:cNvSpPr>
            <p:nvPr userDrawn="1"/>
          </p:nvSpPr>
          <p:spPr bwMode="auto">
            <a:xfrm>
              <a:off x="241" y="303"/>
              <a:ext cx="7" cy="8"/>
            </a:xfrm>
            <a:custGeom>
              <a:avLst/>
              <a:gdLst>
                <a:gd name="T0" fmla="*/ 11 w 16"/>
                <a:gd name="T1" fmla="*/ 0 h 18"/>
                <a:gd name="T2" fmla="*/ 11 w 16"/>
                <a:gd name="T3" fmla="*/ 0 h 18"/>
                <a:gd name="T4" fmla="*/ 3 w 16"/>
                <a:gd name="T5" fmla="*/ 11 h 18"/>
                <a:gd name="T6" fmla="*/ 16 w 16"/>
                <a:gd name="T7" fmla="*/ 14 h 18"/>
                <a:gd name="T8" fmla="*/ 0 w 16"/>
                <a:gd name="T9" fmla="*/ 12 h 18"/>
                <a:gd name="T10" fmla="*/ 11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11" y="0"/>
                  </a:moveTo>
                  <a:lnTo>
                    <a:pt x="11" y="0"/>
                  </a:lnTo>
                  <a:cubicBezTo>
                    <a:pt x="4" y="2"/>
                    <a:pt x="4" y="6"/>
                    <a:pt x="3" y="11"/>
                  </a:cubicBezTo>
                  <a:cubicBezTo>
                    <a:pt x="6" y="14"/>
                    <a:pt x="12" y="16"/>
                    <a:pt x="16" y="14"/>
                  </a:cubicBezTo>
                  <a:cubicBezTo>
                    <a:pt x="9" y="18"/>
                    <a:pt x="4" y="14"/>
                    <a:pt x="0" y="12"/>
                  </a:cubicBezTo>
                  <a:cubicBezTo>
                    <a:pt x="2" y="5"/>
                    <a:pt x="3" y="1"/>
                    <a:pt x="1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8" name="Freeform 1123"/>
            <p:cNvSpPr>
              <a:spLocks/>
            </p:cNvSpPr>
            <p:nvPr userDrawn="1"/>
          </p:nvSpPr>
          <p:spPr bwMode="auto">
            <a:xfrm>
              <a:off x="248" y="311"/>
              <a:ext cx="9" cy="8"/>
            </a:xfrm>
            <a:custGeom>
              <a:avLst/>
              <a:gdLst>
                <a:gd name="T0" fmla="*/ 7 w 19"/>
                <a:gd name="T1" fmla="*/ 0 h 18"/>
                <a:gd name="T2" fmla="*/ 7 w 19"/>
                <a:gd name="T3" fmla="*/ 0 h 18"/>
                <a:gd name="T4" fmla="*/ 5 w 19"/>
                <a:gd name="T5" fmla="*/ 14 h 18"/>
                <a:gd name="T6" fmla="*/ 19 w 19"/>
                <a:gd name="T7" fmla="*/ 11 h 18"/>
                <a:gd name="T8" fmla="*/ 3 w 19"/>
                <a:gd name="T9" fmla="*/ 17 h 18"/>
                <a:gd name="T10" fmla="*/ 7 w 19"/>
                <a:gd name="T11" fmla="*/ 0 h 18"/>
              </a:gdLst>
              <a:ahLst/>
              <a:cxnLst>
                <a:cxn ang="0">
                  <a:pos x="T0" y="T1"/>
                </a:cxn>
                <a:cxn ang="0">
                  <a:pos x="T2" y="T3"/>
                </a:cxn>
                <a:cxn ang="0">
                  <a:pos x="T4" y="T5"/>
                </a:cxn>
                <a:cxn ang="0">
                  <a:pos x="T6" y="T7"/>
                </a:cxn>
                <a:cxn ang="0">
                  <a:pos x="T8" y="T9"/>
                </a:cxn>
                <a:cxn ang="0">
                  <a:pos x="T10" y="T11"/>
                </a:cxn>
              </a:cxnLst>
              <a:rect l="0" t="0" r="r" b="b"/>
              <a:pathLst>
                <a:path w="19" h="18">
                  <a:moveTo>
                    <a:pt x="7" y="0"/>
                  </a:moveTo>
                  <a:lnTo>
                    <a:pt x="7" y="0"/>
                  </a:lnTo>
                  <a:cubicBezTo>
                    <a:pt x="2" y="5"/>
                    <a:pt x="4" y="9"/>
                    <a:pt x="5" y="14"/>
                  </a:cubicBezTo>
                  <a:cubicBezTo>
                    <a:pt x="10" y="14"/>
                    <a:pt x="15" y="15"/>
                    <a:pt x="19" y="11"/>
                  </a:cubicBezTo>
                  <a:cubicBezTo>
                    <a:pt x="14" y="18"/>
                    <a:pt x="9" y="16"/>
                    <a:pt x="3" y="17"/>
                  </a:cubicBezTo>
                  <a:cubicBezTo>
                    <a:pt x="1" y="8"/>
                    <a:pt x="0" y="5"/>
                    <a:pt x="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9" name="Freeform 1124"/>
            <p:cNvSpPr>
              <a:spLocks/>
            </p:cNvSpPr>
            <p:nvPr userDrawn="1"/>
          </p:nvSpPr>
          <p:spPr bwMode="auto">
            <a:xfrm>
              <a:off x="258" y="306"/>
              <a:ext cx="4" cy="4"/>
            </a:xfrm>
            <a:custGeom>
              <a:avLst/>
              <a:gdLst>
                <a:gd name="T0" fmla="*/ 0 w 9"/>
                <a:gd name="T1" fmla="*/ 8 h 8"/>
                <a:gd name="T2" fmla="*/ 0 w 9"/>
                <a:gd name="T3" fmla="*/ 8 h 8"/>
                <a:gd name="T4" fmla="*/ 7 w 9"/>
                <a:gd name="T5" fmla="*/ 0 h 8"/>
                <a:gd name="T6" fmla="*/ 9 w 9"/>
                <a:gd name="T7" fmla="*/ 1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0" y="8"/>
                  </a:lnTo>
                  <a:lnTo>
                    <a:pt x="7" y="0"/>
                  </a:lnTo>
                  <a:lnTo>
                    <a:pt x="9" y="1"/>
                  </a:lnTo>
                  <a:lnTo>
                    <a:pt x="0"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0" name="Freeform 1125"/>
            <p:cNvSpPr>
              <a:spLocks/>
            </p:cNvSpPr>
            <p:nvPr userDrawn="1"/>
          </p:nvSpPr>
          <p:spPr bwMode="auto">
            <a:xfrm>
              <a:off x="265" y="312"/>
              <a:ext cx="2" cy="4"/>
            </a:xfrm>
            <a:custGeom>
              <a:avLst/>
              <a:gdLst>
                <a:gd name="T0" fmla="*/ 0 w 5"/>
                <a:gd name="T1" fmla="*/ 10 h 10"/>
                <a:gd name="T2" fmla="*/ 0 w 5"/>
                <a:gd name="T3" fmla="*/ 10 h 10"/>
                <a:gd name="T4" fmla="*/ 4 w 5"/>
                <a:gd name="T5" fmla="*/ 0 h 10"/>
                <a:gd name="T6" fmla="*/ 5 w 5"/>
                <a:gd name="T7" fmla="*/ 2 h 10"/>
                <a:gd name="T8" fmla="*/ 0 w 5"/>
                <a:gd name="T9" fmla="*/ 10 h 10"/>
              </a:gdLst>
              <a:ahLst/>
              <a:cxnLst>
                <a:cxn ang="0">
                  <a:pos x="T0" y="T1"/>
                </a:cxn>
                <a:cxn ang="0">
                  <a:pos x="T2" y="T3"/>
                </a:cxn>
                <a:cxn ang="0">
                  <a:pos x="T4" y="T5"/>
                </a:cxn>
                <a:cxn ang="0">
                  <a:pos x="T6" y="T7"/>
                </a:cxn>
                <a:cxn ang="0">
                  <a:pos x="T8" y="T9"/>
                </a:cxn>
              </a:cxnLst>
              <a:rect l="0" t="0" r="r" b="b"/>
              <a:pathLst>
                <a:path w="5" h="10">
                  <a:moveTo>
                    <a:pt x="0" y="10"/>
                  </a:moveTo>
                  <a:lnTo>
                    <a:pt x="0" y="10"/>
                  </a:lnTo>
                  <a:lnTo>
                    <a:pt x="4" y="0"/>
                  </a:lnTo>
                  <a:lnTo>
                    <a:pt x="5" y="2"/>
                  </a:lnTo>
                  <a:lnTo>
                    <a:pt x="0" y="1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1" name="Freeform 1126"/>
            <p:cNvSpPr>
              <a:spLocks/>
            </p:cNvSpPr>
            <p:nvPr userDrawn="1"/>
          </p:nvSpPr>
          <p:spPr bwMode="auto">
            <a:xfrm>
              <a:off x="257" y="319"/>
              <a:ext cx="8" cy="7"/>
            </a:xfrm>
            <a:custGeom>
              <a:avLst/>
              <a:gdLst>
                <a:gd name="T0" fmla="*/ 5 w 19"/>
                <a:gd name="T1" fmla="*/ 0 h 16"/>
                <a:gd name="T2" fmla="*/ 5 w 19"/>
                <a:gd name="T3" fmla="*/ 0 h 16"/>
                <a:gd name="T4" fmla="*/ 7 w 19"/>
                <a:gd name="T5" fmla="*/ 12 h 16"/>
                <a:gd name="T6" fmla="*/ 19 w 19"/>
                <a:gd name="T7" fmla="*/ 8 h 16"/>
                <a:gd name="T8" fmla="*/ 6 w 19"/>
                <a:gd name="T9" fmla="*/ 14 h 16"/>
                <a:gd name="T10" fmla="*/ 5 w 19"/>
                <a:gd name="T11" fmla="*/ 0 h 16"/>
              </a:gdLst>
              <a:ahLst/>
              <a:cxnLst>
                <a:cxn ang="0">
                  <a:pos x="T0" y="T1"/>
                </a:cxn>
                <a:cxn ang="0">
                  <a:pos x="T2" y="T3"/>
                </a:cxn>
                <a:cxn ang="0">
                  <a:pos x="T4" y="T5"/>
                </a:cxn>
                <a:cxn ang="0">
                  <a:pos x="T6" y="T7"/>
                </a:cxn>
                <a:cxn ang="0">
                  <a:pos x="T8" y="T9"/>
                </a:cxn>
                <a:cxn ang="0">
                  <a:pos x="T10" y="T11"/>
                </a:cxn>
              </a:cxnLst>
              <a:rect l="0" t="0" r="r" b="b"/>
              <a:pathLst>
                <a:path w="19" h="16">
                  <a:moveTo>
                    <a:pt x="5" y="0"/>
                  </a:moveTo>
                  <a:lnTo>
                    <a:pt x="5" y="0"/>
                  </a:lnTo>
                  <a:cubicBezTo>
                    <a:pt x="2" y="5"/>
                    <a:pt x="6" y="8"/>
                    <a:pt x="7" y="12"/>
                  </a:cubicBezTo>
                  <a:cubicBezTo>
                    <a:pt x="12" y="12"/>
                    <a:pt x="16" y="12"/>
                    <a:pt x="19" y="8"/>
                  </a:cubicBezTo>
                  <a:cubicBezTo>
                    <a:pt x="16" y="16"/>
                    <a:pt x="11" y="13"/>
                    <a:pt x="6" y="14"/>
                  </a:cubicBezTo>
                  <a:cubicBezTo>
                    <a:pt x="4" y="9"/>
                    <a:pt x="0" y="7"/>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2" name="Freeform 1127"/>
            <p:cNvSpPr>
              <a:spLocks/>
            </p:cNvSpPr>
            <p:nvPr userDrawn="1"/>
          </p:nvSpPr>
          <p:spPr bwMode="auto">
            <a:xfrm>
              <a:off x="266" y="324"/>
              <a:ext cx="9" cy="6"/>
            </a:xfrm>
            <a:custGeom>
              <a:avLst/>
              <a:gdLst>
                <a:gd name="T0" fmla="*/ 4 w 20"/>
                <a:gd name="T1" fmla="*/ 0 h 14"/>
                <a:gd name="T2" fmla="*/ 4 w 20"/>
                <a:gd name="T3" fmla="*/ 0 h 14"/>
                <a:gd name="T4" fmla="*/ 8 w 20"/>
                <a:gd name="T5" fmla="*/ 11 h 14"/>
                <a:gd name="T6" fmla="*/ 20 w 20"/>
                <a:gd name="T7" fmla="*/ 4 h 14"/>
                <a:gd name="T8" fmla="*/ 8 w 20"/>
                <a:gd name="T9" fmla="*/ 14 h 14"/>
                <a:gd name="T10" fmla="*/ 4 w 20"/>
                <a:gd name="T11" fmla="*/ 0 h 14"/>
              </a:gdLst>
              <a:ahLst/>
              <a:cxnLst>
                <a:cxn ang="0">
                  <a:pos x="T0" y="T1"/>
                </a:cxn>
                <a:cxn ang="0">
                  <a:pos x="T2" y="T3"/>
                </a:cxn>
                <a:cxn ang="0">
                  <a:pos x="T4" y="T5"/>
                </a:cxn>
                <a:cxn ang="0">
                  <a:pos x="T6" y="T7"/>
                </a:cxn>
                <a:cxn ang="0">
                  <a:pos x="T8" y="T9"/>
                </a:cxn>
                <a:cxn ang="0">
                  <a:pos x="T10" y="T11"/>
                </a:cxn>
              </a:cxnLst>
              <a:rect l="0" t="0" r="r" b="b"/>
              <a:pathLst>
                <a:path w="20" h="14">
                  <a:moveTo>
                    <a:pt x="4" y="0"/>
                  </a:moveTo>
                  <a:lnTo>
                    <a:pt x="4" y="0"/>
                  </a:lnTo>
                  <a:cubicBezTo>
                    <a:pt x="2" y="6"/>
                    <a:pt x="6" y="7"/>
                    <a:pt x="8" y="11"/>
                  </a:cubicBezTo>
                  <a:cubicBezTo>
                    <a:pt x="14" y="9"/>
                    <a:pt x="18" y="9"/>
                    <a:pt x="20" y="4"/>
                  </a:cubicBezTo>
                  <a:cubicBezTo>
                    <a:pt x="19" y="12"/>
                    <a:pt x="13" y="11"/>
                    <a:pt x="8" y="14"/>
                  </a:cubicBezTo>
                  <a:cubicBezTo>
                    <a:pt x="6" y="9"/>
                    <a:pt x="0" y="7"/>
                    <a:pt x="4"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3" name="Freeform 1128"/>
            <p:cNvSpPr>
              <a:spLocks/>
            </p:cNvSpPr>
            <p:nvPr userDrawn="1"/>
          </p:nvSpPr>
          <p:spPr bwMode="auto">
            <a:xfrm>
              <a:off x="278" y="327"/>
              <a:ext cx="9" cy="5"/>
            </a:xfrm>
            <a:custGeom>
              <a:avLst/>
              <a:gdLst>
                <a:gd name="T0" fmla="*/ 1 w 21"/>
                <a:gd name="T1" fmla="*/ 0 h 12"/>
                <a:gd name="T2" fmla="*/ 1 w 21"/>
                <a:gd name="T3" fmla="*/ 0 h 12"/>
                <a:gd name="T4" fmla="*/ 11 w 21"/>
                <a:gd name="T5" fmla="*/ 9 h 12"/>
                <a:gd name="T6" fmla="*/ 19 w 21"/>
                <a:gd name="T7" fmla="*/ 1 h 12"/>
                <a:gd name="T8" fmla="*/ 11 w 21"/>
                <a:gd name="T9" fmla="*/ 12 h 12"/>
                <a:gd name="T10" fmla="*/ 1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1" y="0"/>
                  </a:moveTo>
                  <a:lnTo>
                    <a:pt x="1" y="0"/>
                  </a:lnTo>
                  <a:cubicBezTo>
                    <a:pt x="1" y="6"/>
                    <a:pt x="8" y="6"/>
                    <a:pt x="11" y="9"/>
                  </a:cubicBezTo>
                  <a:cubicBezTo>
                    <a:pt x="15" y="7"/>
                    <a:pt x="19" y="7"/>
                    <a:pt x="19" y="1"/>
                  </a:cubicBezTo>
                  <a:cubicBezTo>
                    <a:pt x="21" y="10"/>
                    <a:pt x="15" y="8"/>
                    <a:pt x="11" y="12"/>
                  </a:cubicBezTo>
                  <a:cubicBezTo>
                    <a:pt x="7" y="8"/>
                    <a:pt x="0" y="9"/>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4" name="Freeform 1129"/>
            <p:cNvSpPr>
              <a:spLocks/>
            </p:cNvSpPr>
            <p:nvPr userDrawn="1"/>
          </p:nvSpPr>
          <p:spPr bwMode="auto">
            <a:xfrm>
              <a:off x="282" y="314"/>
              <a:ext cx="1" cy="7"/>
            </a:xfrm>
            <a:custGeom>
              <a:avLst/>
              <a:gdLst>
                <a:gd name="T0" fmla="*/ 0 w 2"/>
                <a:gd name="T1" fmla="*/ 1 h 15"/>
                <a:gd name="T2" fmla="*/ 0 w 2"/>
                <a:gd name="T3" fmla="*/ 1 h 15"/>
                <a:gd name="T4" fmla="*/ 2 w 2"/>
                <a:gd name="T5" fmla="*/ 0 h 15"/>
                <a:gd name="T6" fmla="*/ 1 w 2"/>
                <a:gd name="T7" fmla="*/ 15 h 15"/>
                <a:gd name="T8" fmla="*/ 0 w 2"/>
                <a:gd name="T9" fmla="*/ 1 h 15"/>
              </a:gdLst>
              <a:ahLst/>
              <a:cxnLst>
                <a:cxn ang="0">
                  <a:pos x="T0" y="T1"/>
                </a:cxn>
                <a:cxn ang="0">
                  <a:pos x="T2" y="T3"/>
                </a:cxn>
                <a:cxn ang="0">
                  <a:pos x="T4" y="T5"/>
                </a:cxn>
                <a:cxn ang="0">
                  <a:pos x="T6" y="T7"/>
                </a:cxn>
                <a:cxn ang="0">
                  <a:pos x="T8" y="T9"/>
                </a:cxn>
              </a:cxnLst>
              <a:rect l="0" t="0" r="r" b="b"/>
              <a:pathLst>
                <a:path w="2" h="15">
                  <a:moveTo>
                    <a:pt x="0" y="1"/>
                  </a:moveTo>
                  <a:lnTo>
                    <a:pt x="0" y="1"/>
                  </a:lnTo>
                  <a:lnTo>
                    <a:pt x="2" y="0"/>
                  </a:lnTo>
                  <a:lnTo>
                    <a:pt x="1" y="15"/>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5" name="Freeform 1130"/>
            <p:cNvSpPr>
              <a:spLocks/>
            </p:cNvSpPr>
            <p:nvPr userDrawn="1"/>
          </p:nvSpPr>
          <p:spPr bwMode="auto">
            <a:xfrm>
              <a:off x="290" y="326"/>
              <a:ext cx="8" cy="6"/>
            </a:xfrm>
            <a:custGeom>
              <a:avLst/>
              <a:gdLst>
                <a:gd name="T0" fmla="*/ 16 w 20"/>
                <a:gd name="T1" fmla="*/ 0 h 12"/>
                <a:gd name="T2" fmla="*/ 16 w 20"/>
                <a:gd name="T3" fmla="*/ 0 h 12"/>
                <a:gd name="T4" fmla="*/ 11 w 20"/>
                <a:gd name="T5" fmla="*/ 12 h 12"/>
                <a:gd name="T6" fmla="*/ 0 w 20"/>
                <a:gd name="T7" fmla="*/ 2 h 12"/>
                <a:gd name="T8" fmla="*/ 11 w 20"/>
                <a:gd name="T9" fmla="*/ 10 h 12"/>
                <a:gd name="T10" fmla="*/ 16 w 20"/>
                <a:gd name="T11" fmla="*/ 0 h 12"/>
              </a:gdLst>
              <a:ahLst/>
              <a:cxnLst>
                <a:cxn ang="0">
                  <a:pos x="T0" y="T1"/>
                </a:cxn>
                <a:cxn ang="0">
                  <a:pos x="T2" y="T3"/>
                </a:cxn>
                <a:cxn ang="0">
                  <a:pos x="T4" y="T5"/>
                </a:cxn>
                <a:cxn ang="0">
                  <a:pos x="T6" y="T7"/>
                </a:cxn>
                <a:cxn ang="0">
                  <a:pos x="T8" y="T9"/>
                </a:cxn>
                <a:cxn ang="0">
                  <a:pos x="T10" y="T11"/>
                </a:cxn>
              </a:cxnLst>
              <a:rect l="0" t="0" r="r" b="b"/>
              <a:pathLst>
                <a:path w="20" h="12">
                  <a:moveTo>
                    <a:pt x="16" y="0"/>
                  </a:moveTo>
                  <a:lnTo>
                    <a:pt x="16" y="0"/>
                  </a:lnTo>
                  <a:cubicBezTo>
                    <a:pt x="20" y="7"/>
                    <a:pt x="14" y="8"/>
                    <a:pt x="11" y="12"/>
                  </a:cubicBezTo>
                  <a:cubicBezTo>
                    <a:pt x="7" y="9"/>
                    <a:pt x="0" y="10"/>
                    <a:pt x="0" y="2"/>
                  </a:cubicBezTo>
                  <a:cubicBezTo>
                    <a:pt x="1" y="7"/>
                    <a:pt x="6" y="7"/>
                    <a:pt x="11" y="10"/>
                  </a:cubicBezTo>
                  <a:cubicBezTo>
                    <a:pt x="14" y="6"/>
                    <a:pt x="17" y="6"/>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6" name="Freeform 1131"/>
            <p:cNvSpPr>
              <a:spLocks/>
            </p:cNvSpPr>
            <p:nvPr userDrawn="1"/>
          </p:nvSpPr>
          <p:spPr bwMode="auto">
            <a:xfrm>
              <a:off x="291" y="316"/>
              <a:ext cx="2" cy="6"/>
            </a:xfrm>
            <a:custGeom>
              <a:avLst/>
              <a:gdLst>
                <a:gd name="T0" fmla="*/ 0 w 4"/>
                <a:gd name="T1" fmla="*/ 1 h 14"/>
                <a:gd name="T2" fmla="*/ 0 w 4"/>
                <a:gd name="T3" fmla="*/ 1 h 14"/>
                <a:gd name="T4" fmla="*/ 1 w 4"/>
                <a:gd name="T5" fmla="*/ 2 h 14"/>
                <a:gd name="T6" fmla="*/ 2 w 4"/>
                <a:gd name="T7" fmla="*/ 0 h 14"/>
                <a:gd name="T8" fmla="*/ 4 w 4"/>
                <a:gd name="T9" fmla="*/ 14 h 14"/>
                <a:gd name="T10" fmla="*/ 0 w 4"/>
                <a:gd name="T11" fmla="*/ 1 h 14"/>
              </a:gdLst>
              <a:ahLst/>
              <a:cxnLst>
                <a:cxn ang="0">
                  <a:pos x="T0" y="T1"/>
                </a:cxn>
                <a:cxn ang="0">
                  <a:pos x="T2" y="T3"/>
                </a:cxn>
                <a:cxn ang="0">
                  <a:pos x="T4" y="T5"/>
                </a:cxn>
                <a:cxn ang="0">
                  <a:pos x="T6" y="T7"/>
                </a:cxn>
                <a:cxn ang="0">
                  <a:pos x="T8" y="T9"/>
                </a:cxn>
                <a:cxn ang="0">
                  <a:pos x="T10" y="T11"/>
                </a:cxn>
              </a:cxnLst>
              <a:rect l="0" t="0" r="r" b="b"/>
              <a:pathLst>
                <a:path w="4" h="14">
                  <a:moveTo>
                    <a:pt x="0" y="1"/>
                  </a:moveTo>
                  <a:lnTo>
                    <a:pt x="0" y="1"/>
                  </a:lnTo>
                  <a:lnTo>
                    <a:pt x="1" y="2"/>
                  </a:lnTo>
                  <a:lnTo>
                    <a:pt x="2" y="0"/>
                  </a:lnTo>
                  <a:lnTo>
                    <a:pt x="4" y="14"/>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7" name="Freeform 1132"/>
            <p:cNvSpPr>
              <a:spLocks/>
            </p:cNvSpPr>
            <p:nvPr userDrawn="1"/>
          </p:nvSpPr>
          <p:spPr bwMode="auto">
            <a:xfrm>
              <a:off x="256" y="297"/>
              <a:ext cx="8" cy="9"/>
            </a:xfrm>
            <a:custGeom>
              <a:avLst/>
              <a:gdLst>
                <a:gd name="T0" fmla="*/ 9 w 18"/>
                <a:gd name="T1" fmla="*/ 0 h 21"/>
                <a:gd name="T2" fmla="*/ 9 w 18"/>
                <a:gd name="T3" fmla="*/ 0 h 21"/>
                <a:gd name="T4" fmla="*/ 4 w 18"/>
                <a:gd name="T5" fmla="*/ 12 h 21"/>
                <a:gd name="T6" fmla="*/ 18 w 18"/>
                <a:gd name="T7" fmla="*/ 15 h 21"/>
                <a:gd name="T8" fmla="*/ 1 w 18"/>
                <a:gd name="T9" fmla="*/ 13 h 21"/>
                <a:gd name="T10" fmla="*/ 9 w 18"/>
                <a:gd name="T11" fmla="*/ 0 h 21"/>
              </a:gdLst>
              <a:ahLst/>
              <a:cxnLst>
                <a:cxn ang="0">
                  <a:pos x="T0" y="T1"/>
                </a:cxn>
                <a:cxn ang="0">
                  <a:pos x="T2" y="T3"/>
                </a:cxn>
                <a:cxn ang="0">
                  <a:pos x="T4" y="T5"/>
                </a:cxn>
                <a:cxn ang="0">
                  <a:pos x="T6" y="T7"/>
                </a:cxn>
                <a:cxn ang="0">
                  <a:pos x="T8" y="T9"/>
                </a:cxn>
                <a:cxn ang="0">
                  <a:pos x="T10" y="T11"/>
                </a:cxn>
              </a:cxnLst>
              <a:rect l="0" t="0" r="r" b="b"/>
              <a:pathLst>
                <a:path w="18" h="21">
                  <a:moveTo>
                    <a:pt x="9" y="0"/>
                  </a:moveTo>
                  <a:lnTo>
                    <a:pt x="9" y="0"/>
                  </a:lnTo>
                  <a:cubicBezTo>
                    <a:pt x="3" y="2"/>
                    <a:pt x="5" y="6"/>
                    <a:pt x="4" y="12"/>
                  </a:cubicBezTo>
                  <a:cubicBezTo>
                    <a:pt x="9" y="14"/>
                    <a:pt x="13" y="18"/>
                    <a:pt x="18" y="15"/>
                  </a:cubicBezTo>
                  <a:cubicBezTo>
                    <a:pt x="12" y="21"/>
                    <a:pt x="7" y="15"/>
                    <a:pt x="1" y="13"/>
                  </a:cubicBezTo>
                  <a:cubicBezTo>
                    <a:pt x="4" y="5"/>
                    <a:pt x="0" y="3"/>
                    <a:pt x="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8" name="Freeform 1133"/>
            <p:cNvSpPr>
              <a:spLocks noEditPoints="1"/>
            </p:cNvSpPr>
            <p:nvPr userDrawn="1"/>
          </p:nvSpPr>
          <p:spPr bwMode="auto">
            <a:xfrm>
              <a:off x="259" y="289"/>
              <a:ext cx="8" cy="2"/>
            </a:xfrm>
            <a:custGeom>
              <a:avLst/>
              <a:gdLst>
                <a:gd name="T0" fmla="*/ 9 w 18"/>
                <a:gd name="T1" fmla="*/ 2 h 5"/>
                <a:gd name="T2" fmla="*/ 9 w 18"/>
                <a:gd name="T3" fmla="*/ 2 h 5"/>
                <a:gd name="T4" fmla="*/ 16 w 18"/>
                <a:gd name="T5" fmla="*/ 4 h 5"/>
                <a:gd name="T6" fmla="*/ 16 w 18"/>
                <a:gd name="T7" fmla="*/ 3 h 5"/>
                <a:gd name="T8" fmla="*/ 9 w 18"/>
                <a:gd name="T9" fmla="*/ 2 h 5"/>
                <a:gd name="T10" fmla="*/ 0 w 18"/>
                <a:gd name="T11" fmla="*/ 1 h 5"/>
                <a:gd name="T12" fmla="*/ 0 w 18"/>
                <a:gd name="T13" fmla="*/ 1 h 5"/>
                <a:gd name="T14" fmla="*/ 17 w 18"/>
                <a:gd name="T15" fmla="*/ 2 h 5"/>
                <a:gd name="T16" fmla="*/ 18 w 18"/>
                <a:gd name="T17" fmla="*/ 4 h 5"/>
                <a:gd name="T18" fmla="*/ 16 w 18"/>
                <a:gd name="T19" fmla="*/ 5 h 5"/>
                <a:gd name="T20" fmla="*/ 0 w 18"/>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9" y="2"/>
                  </a:moveTo>
                  <a:lnTo>
                    <a:pt x="9" y="2"/>
                  </a:lnTo>
                  <a:cubicBezTo>
                    <a:pt x="10" y="3"/>
                    <a:pt x="16" y="4"/>
                    <a:pt x="16" y="4"/>
                  </a:cubicBezTo>
                  <a:lnTo>
                    <a:pt x="16" y="3"/>
                  </a:lnTo>
                  <a:cubicBezTo>
                    <a:pt x="16" y="3"/>
                    <a:pt x="10" y="2"/>
                    <a:pt x="9" y="2"/>
                  </a:cubicBezTo>
                  <a:close/>
                  <a:moveTo>
                    <a:pt x="0" y="1"/>
                  </a:moveTo>
                  <a:lnTo>
                    <a:pt x="0" y="1"/>
                  </a:lnTo>
                  <a:cubicBezTo>
                    <a:pt x="8" y="0"/>
                    <a:pt x="17" y="2"/>
                    <a:pt x="17" y="2"/>
                  </a:cubicBezTo>
                  <a:lnTo>
                    <a:pt x="18" y="4"/>
                  </a:lnTo>
                  <a:lnTo>
                    <a:pt x="16" y="5"/>
                  </a:lnTo>
                  <a:cubicBezTo>
                    <a:pt x="12" y="5"/>
                    <a:pt x="8" y="3"/>
                    <a:pt x="0"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9" name="Freeform 1134"/>
            <p:cNvSpPr>
              <a:spLocks noEditPoints="1"/>
            </p:cNvSpPr>
            <p:nvPr userDrawn="1"/>
          </p:nvSpPr>
          <p:spPr bwMode="auto">
            <a:xfrm>
              <a:off x="261" y="297"/>
              <a:ext cx="7" cy="4"/>
            </a:xfrm>
            <a:custGeom>
              <a:avLst/>
              <a:gdLst>
                <a:gd name="T0" fmla="*/ 9 w 15"/>
                <a:gd name="T1" fmla="*/ 5 h 10"/>
                <a:gd name="T2" fmla="*/ 9 w 15"/>
                <a:gd name="T3" fmla="*/ 5 h 10"/>
                <a:gd name="T4" fmla="*/ 14 w 15"/>
                <a:gd name="T5" fmla="*/ 2 h 10"/>
                <a:gd name="T6" fmla="*/ 14 w 15"/>
                <a:gd name="T7" fmla="*/ 1 h 10"/>
                <a:gd name="T8" fmla="*/ 9 w 15"/>
                <a:gd name="T9" fmla="*/ 5 h 10"/>
                <a:gd name="T10" fmla="*/ 0 w 15"/>
                <a:gd name="T11" fmla="*/ 10 h 10"/>
                <a:gd name="T12" fmla="*/ 0 w 15"/>
                <a:gd name="T13" fmla="*/ 10 h 10"/>
                <a:gd name="T14" fmla="*/ 13 w 15"/>
                <a:gd name="T15" fmla="*/ 0 h 10"/>
                <a:gd name="T16" fmla="*/ 15 w 15"/>
                <a:gd name="T17" fmla="*/ 1 h 10"/>
                <a:gd name="T18" fmla="*/ 15 w 15"/>
                <a:gd name="T19" fmla="*/ 3 h 10"/>
                <a:gd name="T20" fmla="*/ 0 w 15"/>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0">
                  <a:moveTo>
                    <a:pt x="9" y="5"/>
                  </a:moveTo>
                  <a:lnTo>
                    <a:pt x="9" y="5"/>
                  </a:lnTo>
                  <a:cubicBezTo>
                    <a:pt x="10" y="5"/>
                    <a:pt x="14" y="2"/>
                    <a:pt x="14" y="2"/>
                  </a:cubicBezTo>
                  <a:lnTo>
                    <a:pt x="14" y="1"/>
                  </a:lnTo>
                  <a:cubicBezTo>
                    <a:pt x="14" y="1"/>
                    <a:pt x="10" y="4"/>
                    <a:pt x="9" y="5"/>
                  </a:cubicBezTo>
                  <a:close/>
                  <a:moveTo>
                    <a:pt x="0" y="10"/>
                  </a:moveTo>
                  <a:lnTo>
                    <a:pt x="0" y="10"/>
                  </a:lnTo>
                  <a:cubicBezTo>
                    <a:pt x="7" y="4"/>
                    <a:pt x="13" y="0"/>
                    <a:pt x="13" y="0"/>
                  </a:cubicBezTo>
                  <a:lnTo>
                    <a:pt x="15" y="1"/>
                  </a:lnTo>
                  <a:lnTo>
                    <a:pt x="15" y="3"/>
                  </a:lnTo>
                  <a:cubicBezTo>
                    <a:pt x="15" y="3"/>
                    <a:pt x="8" y="8"/>
                    <a:pt x="0" y="1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0" name="Freeform 1135"/>
            <p:cNvSpPr>
              <a:spLocks/>
            </p:cNvSpPr>
            <p:nvPr userDrawn="1"/>
          </p:nvSpPr>
          <p:spPr bwMode="auto">
            <a:xfrm>
              <a:off x="265" y="305"/>
              <a:ext cx="9" cy="8"/>
            </a:xfrm>
            <a:custGeom>
              <a:avLst/>
              <a:gdLst>
                <a:gd name="T0" fmla="*/ 5 w 20"/>
                <a:gd name="T1" fmla="*/ 0 h 16"/>
                <a:gd name="T2" fmla="*/ 5 w 20"/>
                <a:gd name="T3" fmla="*/ 0 h 16"/>
                <a:gd name="T4" fmla="*/ 8 w 20"/>
                <a:gd name="T5" fmla="*/ 10 h 16"/>
                <a:gd name="T6" fmla="*/ 20 w 20"/>
                <a:gd name="T7" fmla="*/ 10 h 16"/>
                <a:gd name="T8" fmla="*/ 7 w 20"/>
                <a:gd name="T9" fmla="*/ 12 h 16"/>
                <a:gd name="T10" fmla="*/ 5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5" y="0"/>
                  </a:moveTo>
                  <a:lnTo>
                    <a:pt x="5" y="0"/>
                  </a:lnTo>
                  <a:cubicBezTo>
                    <a:pt x="2" y="5"/>
                    <a:pt x="7" y="6"/>
                    <a:pt x="8" y="10"/>
                  </a:cubicBezTo>
                  <a:cubicBezTo>
                    <a:pt x="14" y="9"/>
                    <a:pt x="17" y="14"/>
                    <a:pt x="20" y="10"/>
                  </a:cubicBezTo>
                  <a:cubicBezTo>
                    <a:pt x="16" y="16"/>
                    <a:pt x="12" y="11"/>
                    <a:pt x="7" y="12"/>
                  </a:cubicBezTo>
                  <a:cubicBezTo>
                    <a:pt x="6" y="8"/>
                    <a:pt x="0" y="6"/>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1" name="Freeform 1136"/>
            <p:cNvSpPr>
              <a:spLocks noEditPoints="1"/>
            </p:cNvSpPr>
            <p:nvPr userDrawn="1"/>
          </p:nvSpPr>
          <p:spPr bwMode="auto">
            <a:xfrm>
              <a:off x="270" y="302"/>
              <a:ext cx="4" cy="5"/>
            </a:xfrm>
            <a:custGeom>
              <a:avLst/>
              <a:gdLst>
                <a:gd name="T0" fmla="*/ 4 w 8"/>
                <a:gd name="T1" fmla="*/ 5 h 12"/>
                <a:gd name="T2" fmla="*/ 4 w 8"/>
                <a:gd name="T3" fmla="*/ 5 h 12"/>
                <a:gd name="T4" fmla="*/ 7 w 8"/>
                <a:gd name="T5" fmla="*/ 1 h 12"/>
                <a:gd name="T6" fmla="*/ 6 w 8"/>
                <a:gd name="T7" fmla="*/ 1 h 12"/>
                <a:gd name="T8" fmla="*/ 4 w 8"/>
                <a:gd name="T9" fmla="*/ 5 h 12"/>
                <a:gd name="T10" fmla="*/ 0 w 8"/>
                <a:gd name="T11" fmla="*/ 12 h 12"/>
                <a:gd name="T12" fmla="*/ 0 w 8"/>
                <a:gd name="T13" fmla="*/ 12 h 12"/>
                <a:gd name="T14" fmla="*/ 5 w 8"/>
                <a:gd name="T15" fmla="*/ 0 h 12"/>
                <a:gd name="T16" fmla="*/ 7 w 8"/>
                <a:gd name="T17" fmla="*/ 0 h 12"/>
                <a:gd name="T18" fmla="*/ 8 w 8"/>
                <a:gd name="T19" fmla="*/ 1 h 12"/>
                <a:gd name="T20" fmla="*/ 0 w 8"/>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2">
                  <a:moveTo>
                    <a:pt x="4" y="5"/>
                  </a:moveTo>
                  <a:lnTo>
                    <a:pt x="4" y="5"/>
                  </a:lnTo>
                  <a:cubicBezTo>
                    <a:pt x="5" y="4"/>
                    <a:pt x="7" y="1"/>
                    <a:pt x="7" y="1"/>
                  </a:cubicBezTo>
                  <a:lnTo>
                    <a:pt x="6" y="1"/>
                  </a:lnTo>
                  <a:cubicBezTo>
                    <a:pt x="6" y="1"/>
                    <a:pt x="4" y="4"/>
                    <a:pt x="4" y="5"/>
                  </a:cubicBezTo>
                  <a:close/>
                  <a:moveTo>
                    <a:pt x="0" y="12"/>
                  </a:moveTo>
                  <a:lnTo>
                    <a:pt x="0" y="12"/>
                  </a:lnTo>
                  <a:cubicBezTo>
                    <a:pt x="3" y="4"/>
                    <a:pt x="5" y="0"/>
                    <a:pt x="5" y="0"/>
                  </a:cubicBezTo>
                  <a:lnTo>
                    <a:pt x="7" y="0"/>
                  </a:lnTo>
                  <a:lnTo>
                    <a:pt x="8" y="1"/>
                  </a:lnTo>
                  <a:cubicBezTo>
                    <a:pt x="8" y="1"/>
                    <a:pt x="6" y="7"/>
                    <a:pt x="0" y="1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2" name="Freeform 1137"/>
            <p:cNvSpPr>
              <a:spLocks noEditPoints="1"/>
            </p:cNvSpPr>
            <p:nvPr userDrawn="1"/>
          </p:nvSpPr>
          <p:spPr bwMode="auto">
            <a:xfrm>
              <a:off x="280" y="304"/>
              <a:ext cx="1" cy="6"/>
            </a:xfrm>
            <a:custGeom>
              <a:avLst/>
              <a:gdLst>
                <a:gd name="T0" fmla="*/ 1 w 4"/>
                <a:gd name="T1" fmla="*/ 6 h 12"/>
                <a:gd name="T2" fmla="*/ 1 w 4"/>
                <a:gd name="T3" fmla="*/ 6 h 12"/>
                <a:gd name="T4" fmla="*/ 3 w 4"/>
                <a:gd name="T5" fmla="*/ 1 h 12"/>
                <a:gd name="T6" fmla="*/ 2 w 4"/>
                <a:gd name="T7" fmla="*/ 1 h 12"/>
                <a:gd name="T8" fmla="*/ 1 w 4"/>
                <a:gd name="T9" fmla="*/ 6 h 12"/>
                <a:gd name="T10" fmla="*/ 1 w 4"/>
                <a:gd name="T11" fmla="*/ 12 h 12"/>
                <a:gd name="T12" fmla="*/ 1 w 4"/>
                <a:gd name="T13" fmla="*/ 12 h 12"/>
                <a:gd name="T14" fmla="*/ 0 w 4"/>
                <a:gd name="T15" fmla="*/ 1 h 12"/>
                <a:gd name="T16" fmla="*/ 2 w 4"/>
                <a:gd name="T17" fmla="*/ 0 h 12"/>
                <a:gd name="T18" fmla="*/ 4 w 4"/>
                <a:gd name="T19" fmla="*/ 1 h 12"/>
                <a:gd name="T20" fmla="*/ 1 w 4"/>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1" y="6"/>
                  </a:moveTo>
                  <a:lnTo>
                    <a:pt x="1" y="6"/>
                  </a:lnTo>
                  <a:cubicBezTo>
                    <a:pt x="2" y="5"/>
                    <a:pt x="3" y="1"/>
                    <a:pt x="3" y="1"/>
                  </a:cubicBezTo>
                  <a:lnTo>
                    <a:pt x="2" y="1"/>
                  </a:lnTo>
                  <a:cubicBezTo>
                    <a:pt x="2" y="1"/>
                    <a:pt x="1" y="5"/>
                    <a:pt x="1" y="6"/>
                  </a:cubicBezTo>
                  <a:close/>
                  <a:moveTo>
                    <a:pt x="1" y="12"/>
                  </a:moveTo>
                  <a:lnTo>
                    <a:pt x="1" y="12"/>
                  </a:lnTo>
                  <a:cubicBezTo>
                    <a:pt x="0" y="7"/>
                    <a:pt x="0" y="1"/>
                    <a:pt x="0" y="1"/>
                  </a:cubicBezTo>
                  <a:lnTo>
                    <a:pt x="2" y="0"/>
                  </a:lnTo>
                  <a:lnTo>
                    <a:pt x="4" y="1"/>
                  </a:lnTo>
                  <a:cubicBezTo>
                    <a:pt x="4" y="1"/>
                    <a:pt x="3" y="7"/>
                    <a:pt x="1" y="1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3" name="Freeform 1138"/>
            <p:cNvSpPr>
              <a:spLocks/>
            </p:cNvSpPr>
            <p:nvPr userDrawn="1"/>
          </p:nvSpPr>
          <p:spPr bwMode="auto">
            <a:xfrm>
              <a:off x="276" y="310"/>
              <a:ext cx="8" cy="4"/>
            </a:xfrm>
            <a:custGeom>
              <a:avLst/>
              <a:gdLst>
                <a:gd name="T0" fmla="*/ 1 w 17"/>
                <a:gd name="T1" fmla="*/ 0 h 10"/>
                <a:gd name="T2" fmla="*/ 1 w 17"/>
                <a:gd name="T3" fmla="*/ 0 h 10"/>
                <a:gd name="T4" fmla="*/ 8 w 17"/>
                <a:gd name="T5" fmla="*/ 8 h 10"/>
                <a:gd name="T6" fmla="*/ 17 w 17"/>
                <a:gd name="T7" fmla="*/ 1 h 10"/>
                <a:gd name="T8" fmla="*/ 8 w 17"/>
                <a:gd name="T9" fmla="*/ 10 h 10"/>
                <a:gd name="T10" fmla="*/ 1 w 17"/>
                <a:gd name="T11" fmla="*/ 0 h 10"/>
              </a:gdLst>
              <a:ahLst/>
              <a:cxnLst>
                <a:cxn ang="0">
                  <a:pos x="T0" y="T1"/>
                </a:cxn>
                <a:cxn ang="0">
                  <a:pos x="T2" y="T3"/>
                </a:cxn>
                <a:cxn ang="0">
                  <a:pos x="T4" y="T5"/>
                </a:cxn>
                <a:cxn ang="0">
                  <a:pos x="T6" y="T7"/>
                </a:cxn>
                <a:cxn ang="0">
                  <a:pos x="T8" y="T9"/>
                </a:cxn>
                <a:cxn ang="0">
                  <a:pos x="T10" y="T11"/>
                </a:cxn>
              </a:cxnLst>
              <a:rect l="0" t="0" r="r" b="b"/>
              <a:pathLst>
                <a:path w="17" h="10">
                  <a:moveTo>
                    <a:pt x="1" y="0"/>
                  </a:moveTo>
                  <a:lnTo>
                    <a:pt x="1" y="0"/>
                  </a:lnTo>
                  <a:cubicBezTo>
                    <a:pt x="1" y="6"/>
                    <a:pt x="6" y="5"/>
                    <a:pt x="8" y="8"/>
                  </a:cubicBezTo>
                  <a:cubicBezTo>
                    <a:pt x="12" y="4"/>
                    <a:pt x="16" y="6"/>
                    <a:pt x="17" y="1"/>
                  </a:cubicBezTo>
                  <a:cubicBezTo>
                    <a:pt x="17" y="9"/>
                    <a:pt x="11" y="6"/>
                    <a:pt x="8" y="10"/>
                  </a:cubicBezTo>
                  <a:cubicBezTo>
                    <a:pt x="6" y="6"/>
                    <a:pt x="0" y="8"/>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4" name="Freeform 1139"/>
            <p:cNvSpPr>
              <a:spLocks noEditPoints="1"/>
            </p:cNvSpPr>
            <p:nvPr userDrawn="1"/>
          </p:nvSpPr>
          <p:spPr bwMode="auto">
            <a:xfrm>
              <a:off x="288" y="304"/>
              <a:ext cx="2" cy="6"/>
            </a:xfrm>
            <a:custGeom>
              <a:avLst/>
              <a:gdLst>
                <a:gd name="T0" fmla="*/ 3 w 5"/>
                <a:gd name="T1" fmla="*/ 8 h 14"/>
                <a:gd name="T2" fmla="*/ 3 w 5"/>
                <a:gd name="T3" fmla="*/ 8 h 14"/>
                <a:gd name="T4" fmla="*/ 2 w 5"/>
                <a:gd name="T5" fmla="*/ 1 h 14"/>
                <a:gd name="T6" fmla="*/ 1 w 5"/>
                <a:gd name="T7" fmla="*/ 2 h 14"/>
                <a:gd name="T8" fmla="*/ 3 w 5"/>
                <a:gd name="T9" fmla="*/ 8 h 14"/>
                <a:gd name="T10" fmla="*/ 4 w 5"/>
                <a:gd name="T11" fmla="*/ 14 h 14"/>
                <a:gd name="T12" fmla="*/ 4 w 5"/>
                <a:gd name="T13" fmla="*/ 14 h 14"/>
                <a:gd name="T14" fmla="*/ 0 w 5"/>
                <a:gd name="T15" fmla="*/ 2 h 14"/>
                <a:gd name="T16" fmla="*/ 2 w 5"/>
                <a:gd name="T17" fmla="*/ 0 h 14"/>
                <a:gd name="T18" fmla="*/ 3 w 5"/>
                <a:gd name="T19" fmla="*/ 1 h 14"/>
                <a:gd name="T20" fmla="*/ 4 w 5"/>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4">
                  <a:moveTo>
                    <a:pt x="3" y="8"/>
                  </a:moveTo>
                  <a:lnTo>
                    <a:pt x="3" y="8"/>
                  </a:lnTo>
                  <a:cubicBezTo>
                    <a:pt x="3" y="7"/>
                    <a:pt x="2" y="1"/>
                    <a:pt x="2" y="1"/>
                  </a:cubicBezTo>
                  <a:lnTo>
                    <a:pt x="1" y="2"/>
                  </a:lnTo>
                  <a:cubicBezTo>
                    <a:pt x="1" y="2"/>
                    <a:pt x="3" y="7"/>
                    <a:pt x="3" y="8"/>
                  </a:cubicBezTo>
                  <a:close/>
                  <a:moveTo>
                    <a:pt x="4" y="14"/>
                  </a:moveTo>
                  <a:lnTo>
                    <a:pt x="4" y="14"/>
                  </a:lnTo>
                  <a:cubicBezTo>
                    <a:pt x="1" y="6"/>
                    <a:pt x="0" y="2"/>
                    <a:pt x="0" y="2"/>
                  </a:cubicBezTo>
                  <a:lnTo>
                    <a:pt x="2" y="0"/>
                  </a:lnTo>
                  <a:lnTo>
                    <a:pt x="3" y="1"/>
                  </a:lnTo>
                  <a:cubicBezTo>
                    <a:pt x="3" y="1"/>
                    <a:pt x="5" y="6"/>
                    <a:pt x="4" y="1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5" name="Freeform 1140"/>
            <p:cNvSpPr>
              <a:spLocks/>
            </p:cNvSpPr>
            <p:nvPr userDrawn="1"/>
          </p:nvSpPr>
          <p:spPr bwMode="auto">
            <a:xfrm>
              <a:off x="286" y="309"/>
              <a:ext cx="8" cy="5"/>
            </a:xfrm>
            <a:custGeom>
              <a:avLst/>
              <a:gdLst>
                <a:gd name="T0" fmla="*/ 0 w 19"/>
                <a:gd name="T1" fmla="*/ 4 h 12"/>
                <a:gd name="T2" fmla="*/ 0 w 19"/>
                <a:gd name="T3" fmla="*/ 4 h 12"/>
                <a:gd name="T4" fmla="*/ 10 w 19"/>
                <a:gd name="T5" fmla="*/ 9 h 12"/>
                <a:gd name="T6" fmla="*/ 17 w 19"/>
                <a:gd name="T7" fmla="*/ 0 h 12"/>
                <a:gd name="T8" fmla="*/ 11 w 19"/>
                <a:gd name="T9" fmla="*/ 11 h 12"/>
                <a:gd name="T10" fmla="*/ 0 w 19"/>
                <a:gd name="T11" fmla="*/ 4 h 12"/>
              </a:gdLst>
              <a:ahLst/>
              <a:cxnLst>
                <a:cxn ang="0">
                  <a:pos x="T0" y="T1"/>
                </a:cxn>
                <a:cxn ang="0">
                  <a:pos x="T2" y="T3"/>
                </a:cxn>
                <a:cxn ang="0">
                  <a:pos x="T4" y="T5"/>
                </a:cxn>
                <a:cxn ang="0">
                  <a:pos x="T6" y="T7"/>
                </a:cxn>
                <a:cxn ang="0">
                  <a:pos x="T8" y="T9"/>
                </a:cxn>
                <a:cxn ang="0">
                  <a:pos x="T10" y="T11"/>
                </a:cxn>
              </a:cxnLst>
              <a:rect l="0" t="0" r="r" b="b"/>
              <a:pathLst>
                <a:path w="19" h="12">
                  <a:moveTo>
                    <a:pt x="0" y="4"/>
                  </a:moveTo>
                  <a:lnTo>
                    <a:pt x="0" y="4"/>
                  </a:lnTo>
                  <a:cubicBezTo>
                    <a:pt x="2" y="10"/>
                    <a:pt x="7" y="7"/>
                    <a:pt x="10" y="9"/>
                  </a:cubicBezTo>
                  <a:cubicBezTo>
                    <a:pt x="13" y="5"/>
                    <a:pt x="18" y="5"/>
                    <a:pt x="17" y="0"/>
                  </a:cubicBezTo>
                  <a:cubicBezTo>
                    <a:pt x="19" y="8"/>
                    <a:pt x="13" y="7"/>
                    <a:pt x="11" y="11"/>
                  </a:cubicBezTo>
                  <a:cubicBezTo>
                    <a:pt x="6" y="9"/>
                    <a:pt x="1" y="12"/>
                    <a:pt x="0" y="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6" name="Freeform 1141"/>
            <p:cNvSpPr>
              <a:spLocks/>
            </p:cNvSpPr>
            <p:nvPr userDrawn="1"/>
          </p:nvSpPr>
          <p:spPr bwMode="auto">
            <a:xfrm>
              <a:off x="297" y="302"/>
              <a:ext cx="0" cy="2"/>
            </a:xfrm>
            <a:custGeom>
              <a:avLst/>
              <a:gdLst>
                <a:gd name="T0" fmla="*/ 1 w 1"/>
                <a:gd name="T1" fmla="*/ 4 h 4"/>
                <a:gd name="T2" fmla="*/ 1 w 1"/>
                <a:gd name="T3" fmla="*/ 4 h 4"/>
                <a:gd name="T4" fmla="*/ 0 w 1"/>
                <a:gd name="T5" fmla="*/ 0 h 4"/>
                <a:gd name="T6" fmla="*/ 1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lnTo>
                    <a:pt x="1" y="4"/>
                  </a:lnTo>
                  <a:cubicBezTo>
                    <a:pt x="1" y="3"/>
                    <a:pt x="0" y="0"/>
                    <a:pt x="0" y="0"/>
                  </a:cubicBezTo>
                  <a:lnTo>
                    <a:pt x="1" y="0"/>
                  </a:lnTo>
                  <a:lnTo>
                    <a:pt x="1"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7" name="Freeform 1142"/>
            <p:cNvSpPr>
              <a:spLocks/>
            </p:cNvSpPr>
            <p:nvPr userDrawn="1"/>
          </p:nvSpPr>
          <p:spPr bwMode="auto">
            <a:xfrm>
              <a:off x="309" y="154"/>
              <a:ext cx="44" cy="53"/>
            </a:xfrm>
            <a:custGeom>
              <a:avLst/>
              <a:gdLst>
                <a:gd name="T0" fmla="*/ 79 w 99"/>
                <a:gd name="T1" fmla="*/ 113 h 116"/>
                <a:gd name="T2" fmla="*/ 79 w 99"/>
                <a:gd name="T3" fmla="*/ 113 h 116"/>
                <a:gd name="T4" fmla="*/ 50 w 99"/>
                <a:gd name="T5" fmla="*/ 116 h 116"/>
                <a:gd name="T6" fmla="*/ 20 w 99"/>
                <a:gd name="T7" fmla="*/ 113 h 116"/>
                <a:gd name="T8" fmla="*/ 20 w 99"/>
                <a:gd name="T9" fmla="*/ 99 h 116"/>
                <a:gd name="T10" fmla="*/ 8 w 99"/>
                <a:gd name="T11" fmla="*/ 74 h 116"/>
                <a:gd name="T12" fmla="*/ 31 w 99"/>
                <a:gd name="T13" fmla="*/ 38 h 116"/>
                <a:gd name="T14" fmla="*/ 39 w 99"/>
                <a:gd name="T15" fmla="*/ 37 h 116"/>
                <a:gd name="T16" fmla="*/ 39 w 99"/>
                <a:gd name="T17" fmla="*/ 41 h 116"/>
                <a:gd name="T18" fmla="*/ 43 w 99"/>
                <a:gd name="T19" fmla="*/ 40 h 116"/>
                <a:gd name="T20" fmla="*/ 43 w 99"/>
                <a:gd name="T21" fmla="*/ 36 h 116"/>
                <a:gd name="T22" fmla="*/ 45 w 99"/>
                <a:gd name="T23" fmla="*/ 36 h 116"/>
                <a:gd name="T24" fmla="*/ 41 w 99"/>
                <a:gd name="T25" fmla="*/ 28 h 116"/>
                <a:gd name="T26" fmla="*/ 44 w 99"/>
                <a:gd name="T27" fmla="*/ 21 h 116"/>
                <a:gd name="T28" fmla="*/ 41 w 99"/>
                <a:gd name="T29" fmla="*/ 21 h 116"/>
                <a:gd name="T30" fmla="*/ 46 w 99"/>
                <a:gd name="T31" fmla="*/ 14 h 116"/>
                <a:gd name="T32" fmla="*/ 39 w 99"/>
                <a:gd name="T33" fmla="*/ 19 h 116"/>
                <a:gd name="T34" fmla="*/ 39 w 99"/>
                <a:gd name="T35" fmla="*/ 2 h 116"/>
                <a:gd name="T36" fmla="*/ 46 w 99"/>
                <a:gd name="T37" fmla="*/ 6 h 116"/>
                <a:gd name="T38" fmla="*/ 41 w 99"/>
                <a:gd name="T39" fmla="*/ 0 h 116"/>
                <a:gd name="T40" fmla="*/ 59 w 99"/>
                <a:gd name="T41" fmla="*/ 0 h 116"/>
                <a:gd name="T42" fmla="*/ 53 w 99"/>
                <a:gd name="T43" fmla="*/ 6 h 116"/>
                <a:gd name="T44" fmla="*/ 61 w 99"/>
                <a:gd name="T45" fmla="*/ 2 h 116"/>
                <a:gd name="T46" fmla="*/ 61 w 99"/>
                <a:gd name="T47" fmla="*/ 19 h 116"/>
                <a:gd name="T48" fmla="*/ 53 w 99"/>
                <a:gd name="T49" fmla="*/ 14 h 116"/>
                <a:gd name="T50" fmla="*/ 59 w 99"/>
                <a:gd name="T51" fmla="*/ 21 h 116"/>
                <a:gd name="T52" fmla="*/ 56 w 99"/>
                <a:gd name="T53" fmla="*/ 21 h 116"/>
                <a:gd name="T54" fmla="*/ 59 w 99"/>
                <a:gd name="T55" fmla="*/ 28 h 116"/>
                <a:gd name="T56" fmla="*/ 54 w 99"/>
                <a:gd name="T57" fmla="*/ 36 h 116"/>
                <a:gd name="T58" fmla="*/ 56 w 99"/>
                <a:gd name="T59" fmla="*/ 36 h 116"/>
                <a:gd name="T60" fmla="*/ 56 w 99"/>
                <a:gd name="T61" fmla="*/ 40 h 116"/>
                <a:gd name="T62" fmla="*/ 60 w 99"/>
                <a:gd name="T63" fmla="*/ 41 h 116"/>
                <a:gd name="T64" fmla="*/ 61 w 99"/>
                <a:gd name="T65" fmla="*/ 37 h 116"/>
                <a:gd name="T66" fmla="*/ 68 w 99"/>
                <a:gd name="T67" fmla="*/ 38 h 116"/>
                <a:gd name="T68" fmla="*/ 91 w 99"/>
                <a:gd name="T69" fmla="*/ 74 h 116"/>
                <a:gd name="T70" fmla="*/ 79 w 99"/>
                <a:gd name="T71" fmla="*/ 99 h 116"/>
                <a:gd name="T72" fmla="*/ 79 w 99"/>
                <a:gd name="T73"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116">
                  <a:moveTo>
                    <a:pt x="79" y="113"/>
                  </a:moveTo>
                  <a:lnTo>
                    <a:pt x="79" y="113"/>
                  </a:lnTo>
                  <a:cubicBezTo>
                    <a:pt x="74" y="115"/>
                    <a:pt x="63" y="116"/>
                    <a:pt x="50" y="116"/>
                  </a:cubicBezTo>
                  <a:cubicBezTo>
                    <a:pt x="36" y="116"/>
                    <a:pt x="25" y="115"/>
                    <a:pt x="20" y="113"/>
                  </a:cubicBezTo>
                  <a:lnTo>
                    <a:pt x="20" y="99"/>
                  </a:lnTo>
                  <a:cubicBezTo>
                    <a:pt x="15" y="91"/>
                    <a:pt x="11" y="82"/>
                    <a:pt x="8" y="74"/>
                  </a:cubicBezTo>
                  <a:cubicBezTo>
                    <a:pt x="0" y="52"/>
                    <a:pt x="12" y="42"/>
                    <a:pt x="31" y="38"/>
                  </a:cubicBezTo>
                  <a:cubicBezTo>
                    <a:pt x="33" y="37"/>
                    <a:pt x="36" y="36"/>
                    <a:pt x="39" y="37"/>
                  </a:cubicBezTo>
                  <a:lnTo>
                    <a:pt x="39" y="41"/>
                  </a:lnTo>
                  <a:lnTo>
                    <a:pt x="43" y="40"/>
                  </a:lnTo>
                  <a:lnTo>
                    <a:pt x="43" y="36"/>
                  </a:lnTo>
                  <a:cubicBezTo>
                    <a:pt x="44" y="36"/>
                    <a:pt x="45" y="36"/>
                    <a:pt x="45" y="36"/>
                  </a:cubicBezTo>
                  <a:cubicBezTo>
                    <a:pt x="42" y="35"/>
                    <a:pt x="41" y="32"/>
                    <a:pt x="41" y="28"/>
                  </a:cubicBezTo>
                  <a:cubicBezTo>
                    <a:pt x="41" y="25"/>
                    <a:pt x="42" y="23"/>
                    <a:pt x="44" y="21"/>
                  </a:cubicBezTo>
                  <a:lnTo>
                    <a:pt x="41" y="21"/>
                  </a:lnTo>
                  <a:cubicBezTo>
                    <a:pt x="42" y="19"/>
                    <a:pt x="46" y="16"/>
                    <a:pt x="46" y="14"/>
                  </a:cubicBezTo>
                  <a:cubicBezTo>
                    <a:pt x="44" y="14"/>
                    <a:pt x="40" y="17"/>
                    <a:pt x="39" y="19"/>
                  </a:cubicBezTo>
                  <a:lnTo>
                    <a:pt x="39" y="2"/>
                  </a:lnTo>
                  <a:cubicBezTo>
                    <a:pt x="40" y="4"/>
                    <a:pt x="44" y="6"/>
                    <a:pt x="46" y="6"/>
                  </a:cubicBezTo>
                  <a:cubicBezTo>
                    <a:pt x="46" y="4"/>
                    <a:pt x="42" y="2"/>
                    <a:pt x="41" y="0"/>
                  </a:cubicBezTo>
                  <a:lnTo>
                    <a:pt x="59" y="0"/>
                  </a:lnTo>
                  <a:cubicBezTo>
                    <a:pt x="57" y="2"/>
                    <a:pt x="54" y="4"/>
                    <a:pt x="53" y="6"/>
                  </a:cubicBezTo>
                  <a:cubicBezTo>
                    <a:pt x="55" y="6"/>
                    <a:pt x="59" y="4"/>
                    <a:pt x="61" y="2"/>
                  </a:cubicBezTo>
                  <a:lnTo>
                    <a:pt x="61" y="19"/>
                  </a:lnTo>
                  <a:cubicBezTo>
                    <a:pt x="59" y="17"/>
                    <a:pt x="55" y="14"/>
                    <a:pt x="53" y="14"/>
                  </a:cubicBezTo>
                  <a:cubicBezTo>
                    <a:pt x="54" y="16"/>
                    <a:pt x="57" y="19"/>
                    <a:pt x="59" y="21"/>
                  </a:cubicBezTo>
                  <a:lnTo>
                    <a:pt x="56" y="21"/>
                  </a:lnTo>
                  <a:cubicBezTo>
                    <a:pt x="58" y="23"/>
                    <a:pt x="59" y="25"/>
                    <a:pt x="59" y="28"/>
                  </a:cubicBezTo>
                  <a:cubicBezTo>
                    <a:pt x="59" y="32"/>
                    <a:pt x="57" y="35"/>
                    <a:pt x="54" y="36"/>
                  </a:cubicBezTo>
                  <a:cubicBezTo>
                    <a:pt x="55" y="36"/>
                    <a:pt x="56" y="36"/>
                    <a:pt x="56" y="36"/>
                  </a:cubicBezTo>
                  <a:lnTo>
                    <a:pt x="56" y="40"/>
                  </a:lnTo>
                  <a:lnTo>
                    <a:pt x="60" y="41"/>
                  </a:lnTo>
                  <a:lnTo>
                    <a:pt x="61" y="37"/>
                  </a:lnTo>
                  <a:cubicBezTo>
                    <a:pt x="64" y="36"/>
                    <a:pt x="66" y="37"/>
                    <a:pt x="68" y="38"/>
                  </a:cubicBezTo>
                  <a:cubicBezTo>
                    <a:pt x="87" y="42"/>
                    <a:pt x="99" y="52"/>
                    <a:pt x="91" y="74"/>
                  </a:cubicBezTo>
                  <a:cubicBezTo>
                    <a:pt x="88" y="82"/>
                    <a:pt x="84" y="91"/>
                    <a:pt x="79" y="99"/>
                  </a:cubicBezTo>
                  <a:lnTo>
                    <a:pt x="79" y="113"/>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8" name="Freeform 1143"/>
            <p:cNvSpPr>
              <a:spLocks/>
            </p:cNvSpPr>
            <p:nvPr userDrawn="1"/>
          </p:nvSpPr>
          <p:spPr bwMode="auto">
            <a:xfrm>
              <a:off x="320" y="202"/>
              <a:ext cx="21" cy="2"/>
            </a:xfrm>
            <a:custGeom>
              <a:avLst/>
              <a:gdLst>
                <a:gd name="T0" fmla="*/ 24 w 47"/>
                <a:gd name="T1" fmla="*/ 4 h 4"/>
                <a:gd name="T2" fmla="*/ 24 w 47"/>
                <a:gd name="T3" fmla="*/ 4 h 4"/>
                <a:gd name="T4" fmla="*/ 0 w 47"/>
                <a:gd name="T5" fmla="*/ 2 h 4"/>
                <a:gd name="T6" fmla="*/ 24 w 47"/>
                <a:gd name="T7" fmla="*/ 0 h 4"/>
                <a:gd name="T8" fmla="*/ 47 w 47"/>
                <a:gd name="T9" fmla="*/ 2 h 4"/>
                <a:gd name="T10" fmla="*/ 24 w 47"/>
                <a:gd name="T11" fmla="*/ 4 h 4"/>
              </a:gdLst>
              <a:ahLst/>
              <a:cxnLst>
                <a:cxn ang="0">
                  <a:pos x="T0" y="T1"/>
                </a:cxn>
                <a:cxn ang="0">
                  <a:pos x="T2" y="T3"/>
                </a:cxn>
                <a:cxn ang="0">
                  <a:pos x="T4" y="T5"/>
                </a:cxn>
                <a:cxn ang="0">
                  <a:pos x="T6" y="T7"/>
                </a:cxn>
                <a:cxn ang="0">
                  <a:pos x="T8" y="T9"/>
                </a:cxn>
                <a:cxn ang="0">
                  <a:pos x="T10" y="T11"/>
                </a:cxn>
              </a:cxnLst>
              <a:rect l="0" t="0" r="r" b="b"/>
              <a:pathLst>
                <a:path w="47" h="4">
                  <a:moveTo>
                    <a:pt x="24" y="4"/>
                  </a:moveTo>
                  <a:lnTo>
                    <a:pt x="24" y="4"/>
                  </a:lnTo>
                  <a:cubicBezTo>
                    <a:pt x="15" y="4"/>
                    <a:pt x="6" y="3"/>
                    <a:pt x="0" y="2"/>
                  </a:cubicBezTo>
                  <a:cubicBezTo>
                    <a:pt x="6" y="0"/>
                    <a:pt x="15" y="0"/>
                    <a:pt x="24" y="0"/>
                  </a:cubicBezTo>
                  <a:cubicBezTo>
                    <a:pt x="33" y="0"/>
                    <a:pt x="42" y="0"/>
                    <a:pt x="47" y="2"/>
                  </a:cubicBezTo>
                  <a:cubicBezTo>
                    <a:pt x="41" y="3"/>
                    <a:pt x="32" y="4"/>
                    <a:pt x="24"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9" name="Freeform 1144"/>
            <p:cNvSpPr>
              <a:spLocks/>
            </p:cNvSpPr>
            <p:nvPr userDrawn="1"/>
          </p:nvSpPr>
          <p:spPr bwMode="auto">
            <a:xfrm>
              <a:off x="319" y="204"/>
              <a:ext cx="24" cy="2"/>
            </a:xfrm>
            <a:custGeom>
              <a:avLst/>
              <a:gdLst>
                <a:gd name="T0" fmla="*/ 0 w 53"/>
                <a:gd name="T1" fmla="*/ 2 h 5"/>
                <a:gd name="T2" fmla="*/ 0 w 53"/>
                <a:gd name="T3" fmla="*/ 2 h 5"/>
                <a:gd name="T4" fmla="*/ 0 w 53"/>
                <a:gd name="T5" fmla="*/ 0 h 5"/>
                <a:gd name="T6" fmla="*/ 27 w 53"/>
                <a:gd name="T7" fmla="*/ 3 h 5"/>
                <a:gd name="T8" fmla="*/ 53 w 53"/>
                <a:gd name="T9" fmla="*/ 0 h 5"/>
                <a:gd name="T10" fmla="*/ 53 w 53"/>
                <a:gd name="T11" fmla="*/ 2 h 5"/>
                <a:gd name="T12" fmla="*/ 27 w 53"/>
                <a:gd name="T13" fmla="*/ 5 h 5"/>
                <a:gd name="T14" fmla="*/ 0 w 5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
                  <a:moveTo>
                    <a:pt x="0" y="2"/>
                  </a:moveTo>
                  <a:lnTo>
                    <a:pt x="0" y="2"/>
                  </a:lnTo>
                  <a:lnTo>
                    <a:pt x="0" y="0"/>
                  </a:lnTo>
                  <a:cubicBezTo>
                    <a:pt x="5" y="2"/>
                    <a:pt x="16" y="3"/>
                    <a:pt x="27" y="3"/>
                  </a:cubicBezTo>
                  <a:cubicBezTo>
                    <a:pt x="37" y="3"/>
                    <a:pt x="48" y="2"/>
                    <a:pt x="53" y="0"/>
                  </a:cubicBezTo>
                  <a:lnTo>
                    <a:pt x="53" y="2"/>
                  </a:lnTo>
                  <a:cubicBezTo>
                    <a:pt x="48" y="4"/>
                    <a:pt x="40" y="5"/>
                    <a:pt x="27" y="5"/>
                  </a:cubicBezTo>
                  <a:cubicBezTo>
                    <a:pt x="14" y="5"/>
                    <a:pt x="5" y="4"/>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0" name="Freeform 1145"/>
            <p:cNvSpPr>
              <a:spLocks/>
            </p:cNvSpPr>
            <p:nvPr userDrawn="1"/>
          </p:nvSpPr>
          <p:spPr bwMode="auto">
            <a:xfrm>
              <a:off x="343" y="200"/>
              <a:ext cx="0" cy="1"/>
            </a:xfrm>
            <a:custGeom>
              <a:avLst/>
              <a:gdLst>
                <a:gd name="T0" fmla="*/ 1 w 1"/>
                <a:gd name="T1" fmla="*/ 0 h 2"/>
                <a:gd name="T2" fmla="*/ 1 w 1"/>
                <a:gd name="T3" fmla="*/ 0 h 2"/>
                <a:gd name="T4" fmla="*/ 1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lnTo>
                    <a:pt x="1" y="2"/>
                  </a:lnTo>
                  <a:cubicBezTo>
                    <a:pt x="1" y="2"/>
                    <a:pt x="0" y="2"/>
                    <a:pt x="0" y="1"/>
                  </a:cubicBezTo>
                  <a:cubicBezTo>
                    <a:pt x="0" y="1"/>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1" name="Freeform 1146"/>
            <p:cNvSpPr>
              <a:spLocks/>
            </p:cNvSpPr>
            <p:nvPr userDrawn="1"/>
          </p:nvSpPr>
          <p:spPr bwMode="auto">
            <a:xfrm>
              <a:off x="333" y="186"/>
              <a:ext cx="1" cy="1"/>
            </a:xfrm>
            <a:custGeom>
              <a:avLst/>
              <a:gdLst>
                <a:gd name="T0" fmla="*/ 1 w 1"/>
                <a:gd name="T1" fmla="*/ 2 h 2"/>
                <a:gd name="T2" fmla="*/ 1 w 1"/>
                <a:gd name="T3" fmla="*/ 2 h 2"/>
                <a:gd name="T4" fmla="*/ 0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2"/>
                  </a:lnTo>
                  <a:cubicBezTo>
                    <a:pt x="1" y="1"/>
                    <a:pt x="0" y="0"/>
                    <a:pt x="0" y="0"/>
                  </a:cubicBezTo>
                  <a:lnTo>
                    <a:pt x="1" y="0"/>
                  </a:lnTo>
                  <a:lnTo>
                    <a:pt x="1"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2" name="Freeform 1147"/>
            <p:cNvSpPr>
              <a:spLocks/>
            </p:cNvSpPr>
            <p:nvPr userDrawn="1"/>
          </p:nvSpPr>
          <p:spPr bwMode="auto">
            <a:xfrm>
              <a:off x="347" y="186"/>
              <a:ext cx="2" cy="4"/>
            </a:xfrm>
            <a:custGeom>
              <a:avLst/>
              <a:gdLst>
                <a:gd name="T0" fmla="*/ 3 w 4"/>
                <a:gd name="T1" fmla="*/ 2 h 7"/>
                <a:gd name="T2" fmla="*/ 3 w 4"/>
                <a:gd name="T3" fmla="*/ 2 h 7"/>
                <a:gd name="T4" fmla="*/ 1 w 4"/>
                <a:gd name="T5" fmla="*/ 7 h 7"/>
                <a:gd name="T6" fmla="*/ 0 w 4"/>
                <a:gd name="T7" fmla="*/ 4 h 7"/>
                <a:gd name="T8" fmla="*/ 3 w 4"/>
                <a:gd name="T9" fmla="*/ 0 h 7"/>
                <a:gd name="T10" fmla="*/ 4 w 4"/>
                <a:gd name="T11" fmla="*/ 0 h 7"/>
                <a:gd name="T12" fmla="*/ 3 w 4"/>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2"/>
                  </a:moveTo>
                  <a:lnTo>
                    <a:pt x="3" y="2"/>
                  </a:lnTo>
                  <a:cubicBezTo>
                    <a:pt x="3" y="3"/>
                    <a:pt x="2" y="5"/>
                    <a:pt x="1" y="7"/>
                  </a:cubicBezTo>
                  <a:cubicBezTo>
                    <a:pt x="1" y="6"/>
                    <a:pt x="0" y="5"/>
                    <a:pt x="0" y="4"/>
                  </a:cubicBezTo>
                  <a:cubicBezTo>
                    <a:pt x="1" y="3"/>
                    <a:pt x="2" y="2"/>
                    <a:pt x="3" y="0"/>
                  </a:cubicBezTo>
                  <a:lnTo>
                    <a:pt x="4" y="0"/>
                  </a:lnTo>
                  <a:cubicBezTo>
                    <a:pt x="3" y="1"/>
                    <a:pt x="3" y="1"/>
                    <a:pt x="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3" name="Freeform 1148"/>
            <p:cNvSpPr>
              <a:spLocks/>
            </p:cNvSpPr>
            <p:nvPr userDrawn="1"/>
          </p:nvSpPr>
          <p:spPr bwMode="auto">
            <a:xfrm>
              <a:off x="348" y="181"/>
              <a:ext cx="2" cy="5"/>
            </a:xfrm>
            <a:custGeom>
              <a:avLst/>
              <a:gdLst>
                <a:gd name="T0" fmla="*/ 3 w 4"/>
                <a:gd name="T1" fmla="*/ 9 h 10"/>
                <a:gd name="T2" fmla="*/ 3 w 4"/>
                <a:gd name="T3" fmla="*/ 9 h 10"/>
                <a:gd name="T4" fmla="*/ 3 w 4"/>
                <a:gd name="T5" fmla="*/ 10 h 10"/>
                <a:gd name="T6" fmla="*/ 0 w 4"/>
                <a:gd name="T7" fmla="*/ 5 h 10"/>
                <a:gd name="T8" fmla="*/ 3 w 4"/>
                <a:gd name="T9" fmla="*/ 0 h 10"/>
                <a:gd name="T10" fmla="*/ 4 w 4"/>
                <a:gd name="T11" fmla="*/ 3 h 10"/>
                <a:gd name="T12" fmla="*/ 3 w 4"/>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3" y="9"/>
                  </a:moveTo>
                  <a:lnTo>
                    <a:pt x="3" y="9"/>
                  </a:lnTo>
                  <a:lnTo>
                    <a:pt x="3" y="10"/>
                  </a:lnTo>
                  <a:cubicBezTo>
                    <a:pt x="2" y="8"/>
                    <a:pt x="1" y="6"/>
                    <a:pt x="0" y="5"/>
                  </a:cubicBezTo>
                  <a:cubicBezTo>
                    <a:pt x="1" y="3"/>
                    <a:pt x="2" y="2"/>
                    <a:pt x="3" y="0"/>
                  </a:cubicBezTo>
                  <a:lnTo>
                    <a:pt x="4" y="3"/>
                  </a:lnTo>
                  <a:cubicBezTo>
                    <a:pt x="4" y="5"/>
                    <a:pt x="4" y="7"/>
                    <a:pt x="3"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4" name="Freeform 1149"/>
            <p:cNvSpPr>
              <a:spLocks/>
            </p:cNvSpPr>
            <p:nvPr userDrawn="1"/>
          </p:nvSpPr>
          <p:spPr bwMode="auto">
            <a:xfrm>
              <a:off x="350" y="181"/>
              <a:ext cx="0" cy="1"/>
            </a:xfrm>
            <a:custGeom>
              <a:avLst/>
              <a:gdLst>
                <a:gd name="T0" fmla="*/ 3 h 3"/>
                <a:gd name="T1" fmla="*/ 3 h 3"/>
                <a:gd name="T2" fmla="*/ 1 h 3"/>
                <a:gd name="T3" fmla="*/ 0 h 3"/>
                <a:gd name="T4" fmla="*/ 3 h 3"/>
              </a:gdLst>
              <a:ahLst/>
              <a:cxnLst>
                <a:cxn ang="0">
                  <a:pos x="0" y="T0"/>
                </a:cxn>
                <a:cxn ang="0">
                  <a:pos x="0" y="T1"/>
                </a:cxn>
                <a:cxn ang="0">
                  <a:pos x="0" y="T2"/>
                </a:cxn>
                <a:cxn ang="0">
                  <a:pos x="0" y="T3"/>
                </a:cxn>
                <a:cxn ang="0">
                  <a:pos x="0" y="T4"/>
                </a:cxn>
              </a:cxnLst>
              <a:rect l="0" t="0" r="r" b="b"/>
              <a:pathLst>
                <a:path h="3">
                  <a:moveTo>
                    <a:pt x="0" y="3"/>
                  </a:moveTo>
                  <a:lnTo>
                    <a:pt x="0" y="3"/>
                  </a:lnTo>
                  <a:lnTo>
                    <a:pt x="0" y="1"/>
                  </a:lnTo>
                  <a:lnTo>
                    <a:pt x="0" y="0"/>
                  </a:lnTo>
                  <a:cubicBezTo>
                    <a:pt x="0" y="1"/>
                    <a:pt x="0" y="2"/>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5" name="Freeform 1150"/>
            <p:cNvSpPr>
              <a:spLocks/>
            </p:cNvSpPr>
            <p:nvPr userDrawn="1"/>
          </p:nvSpPr>
          <p:spPr bwMode="auto">
            <a:xfrm>
              <a:off x="347" y="177"/>
              <a:ext cx="3" cy="4"/>
            </a:xfrm>
            <a:custGeom>
              <a:avLst/>
              <a:gdLst>
                <a:gd name="T0" fmla="*/ 5 w 5"/>
                <a:gd name="T1" fmla="*/ 7 h 8"/>
                <a:gd name="T2" fmla="*/ 5 w 5"/>
                <a:gd name="T3" fmla="*/ 7 h 8"/>
                <a:gd name="T4" fmla="*/ 4 w 5"/>
                <a:gd name="T5" fmla="*/ 8 h 8"/>
                <a:gd name="T6" fmla="*/ 0 w 5"/>
                <a:gd name="T7" fmla="*/ 2 h 8"/>
                <a:gd name="T8" fmla="*/ 2 w 5"/>
                <a:gd name="T9" fmla="*/ 0 h 8"/>
                <a:gd name="T10" fmla="*/ 5 w 5"/>
                <a:gd name="T11" fmla="*/ 7 h 8"/>
              </a:gdLst>
              <a:ahLst/>
              <a:cxnLst>
                <a:cxn ang="0">
                  <a:pos x="T0" y="T1"/>
                </a:cxn>
                <a:cxn ang="0">
                  <a:pos x="T2" y="T3"/>
                </a:cxn>
                <a:cxn ang="0">
                  <a:pos x="T4" y="T5"/>
                </a:cxn>
                <a:cxn ang="0">
                  <a:pos x="T6" y="T7"/>
                </a:cxn>
                <a:cxn ang="0">
                  <a:pos x="T8" y="T9"/>
                </a:cxn>
                <a:cxn ang="0">
                  <a:pos x="T10" y="T11"/>
                </a:cxn>
              </a:cxnLst>
              <a:rect l="0" t="0" r="r" b="b"/>
              <a:pathLst>
                <a:path w="5" h="8">
                  <a:moveTo>
                    <a:pt x="5" y="7"/>
                  </a:moveTo>
                  <a:lnTo>
                    <a:pt x="5" y="7"/>
                  </a:lnTo>
                  <a:lnTo>
                    <a:pt x="4" y="8"/>
                  </a:lnTo>
                  <a:cubicBezTo>
                    <a:pt x="3" y="6"/>
                    <a:pt x="2" y="4"/>
                    <a:pt x="0" y="2"/>
                  </a:cubicBezTo>
                  <a:cubicBezTo>
                    <a:pt x="1" y="2"/>
                    <a:pt x="1" y="1"/>
                    <a:pt x="2" y="0"/>
                  </a:cubicBezTo>
                  <a:cubicBezTo>
                    <a:pt x="4" y="2"/>
                    <a:pt x="5" y="4"/>
                    <a:pt x="5"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6" name="Freeform 1151"/>
            <p:cNvSpPr>
              <a:spLocks/>
            </p:cNvSpPr>
            <p:nvPr userDrawn="1"/>
          </p:nvSpPr>
          <p:spPr bwMode="auto">
            <a:xfrm>
              <a:off x="345" y="175"/>
              <a:ext cx="3" cy="2"/>
            </a:xfrm>
            <a:custGeom>
              <a:avLst/>
              <a:gdLst>
                <a:gd name="T0" fmla="*/ 5 w 5"/>
                <a:gd name="T1" fmla="*/ 3 h 5"/>
                <a:gd name="T2" fmla="*/ 5 w 5"/>
                <a:gd name="T3" fmla="*/ 3 h 5"/>
                <a:gd name="T4" fmla="*/ 4 w 5"/>
                <a:gd name="T5" fmla="*/ 5 h 5"/>
                <a:gd name="T6" fmla="*/ 0 w 5"/>
                <a:gd name="T7" fmla="*/ 0 h 5"/>
                <a:gd name="T8" fmla="*/ 0 w 5"/>
                <a:gd name="T9" fmla="*/ 0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lnTo>
                    <a:pt x="5" y="3"/>
                  </a:lnTo>
                  <a:cubicBezTo>
                    <a:pt x="5" y="4"/>
                    <a:pt x="4" y="5"/>
                    <a:pt x="4" y="5"/>
                  </a:cubicBezTo>
                  <a:cubicBezTo>
                    <a:pt x="3" y="4"/>
                    <a:pt x="1" y="2"/>
                    <a:pt x="0" y="0"/>
                  </a:cubicBezTo>
                  <a:lnTo>
                    <a:pt x="0" y="0"/>
                  </a:lnTo>
                  <a:cubicBezTo>
                    <a:pt x="1" y="1"/>
                    <a:pt x="3" y="2"/>
                    <a:pt x="5" y="3"/>
                  </a:cubicBezTo>
                  <a:cubicBezTo>
                    <a:pt x="5" y="3"/>
                    <a:pt x="5" y="3"/>
                    <a:pt x="5"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7" name="Freeform 1152"/>
            <p:cNvSpPr>
              <a:spLocks/>
            </p:cNvSpPr>
            <p:nvPr userDrawn="1"/>
          </p:nvSpPr>
          <p:spPr bwMode="auto">
            <a:xfrm>
              <a:off x="345" y="175"/>
              <a:ext cx="0" cy="0"/>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1"/>
                  </a:lnTo>
                  <a:lnTo>
                    <a:pt x="0" y="0"/>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8" name="Freeform 1153"/>
            <p:cNvSpPr>
              <a:spLocks/>
            </p:cNvSpPr>
            <p:nvPr userDrawn="1"/>
          </p:nvSpPr>
          <p:spPr bwMode="auto">
            <a:xfrm>
              <a:off x="341" y="174"/>
              <a:ext cx="4" cy="4"/>
            </a:xfrm>
            <a:custGeom>
              <a:avLst/>
              <a:gdLst>
                <a:gd name="T0" fmla="*/ 5 w 7"/>
                <a:gd name="T1" fmla="*/ 1 h 9"/>
                <a:gd name="T2" fmla="*/ 5 w 7"/>
                <a:gd name="T3" fmla="*/ 1 h 9"/>
                <a:gd name="T4" fmla="*/ 7 w 7"/>
                <a:gd name="T5" fmla="*/ 3 h 9"/>
                <a:gd name="T6" fmla="*/ 4 w 7"/>
                <a:gd name="T7" fmla="*/ 9 h 9"/>
                <a:gd name="T8" fmla="*/ 0 w 7"/>
                <a:gd name="T9" fmla="*/ 4 h 9"/>
                <a:gd name="T10" fmla="*/ 3 w 7"/>
                <a:gd name="T11" fmla="*/ 0 h 9"/>
                <a:gd name="T12" fmla="*/ 5 w 7"/>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5" y="1"/>
                  </a:moveTo>
                  <a:lnTo>
                    <a:pt x="5" y="1"/>
                  </a:lnTo>
                  <a:cubicBezTo>
                    <a:pt x="6" y="2"/>
                    <a:pt x="7" y="3"/>
                    <a:pt x="7" y="3"/>
                  </a:cubicBezTo>
                  <a:cubicBezTo>
                    <a:pt x="6" y="5"/>
                    <a:pt x="5" y="7"/>
                    <a:pt x="4" y="9"/>
                  </a:cubicBezTo>
                  <a:cubicBezTo>
                    <a:pt x="3" y="7"/>
                    <a:pt x="1" y="6"/>
                    <a:pt x="0" y="4"/>
                  </a:cubicBezTo>
                  <a:cubicBezTo>
                    <a:pt x="1" y="2"/>
                    <a:pt x="2" y="1"/>
                    <a:pt x="3" y="0"/>
                  </a:cubicBezTo>
                  <a:cubicBezTo>
                    <a:pt x="4" y="0"/>
                    <a:pt x="4" y="1"/>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9" name="Freeform 1154"/>
            <p:cNvSpPr>
              <a:spLocks/>
            </p:cNvSpPr>
            <p:nvPr userDrawn="1"/>
          </p:nvSpPr>
          <p:spPr bwMode="auto">
            <a:xfrm>
              <a:off x="339" y="173"/>
              <a:ext cx="3" cy="2"/>
            </a:xfrm>
            <a:custGeom>
              <a:avLst/>
              <a:gdLst>
                <a:gd name="T0" fmla="*/ 7 w 7"/>
                <a:gd name="T1" fmla="*/ 2 h 5"/>
                <a:gd name="T2" fmla="*/ 7 w 7"/>
                <a:gd name="T3" fmla="*/ 2 h 5"/>
                <a:gd name="T4" fmla="*/ 4 w 7"/>
                <a:gd name="T5" fmla="*/ 5 h 5"/>
                <a:gd name="T6" fmla="*/ 0 w 7"/>
                <a:gd name="T7" fmla="*/ 2 h 5"/>
                <a:gd name="T8" fmla="*/ 1 w 7"/>
                <a:gd name="T9" fmla="*/ 0 h 5"/>
                <a:gd name="T10" fmla="*/ 7 w 7"/>
                <a:gd name="T11" fmla="*/ 2 h 5"/>
              </a:gdLst>
              <a:ahLst/>
              <a:cxnLst>
                <a:cxn ang="0">
                  <a:pos x="T0" y="T1"/>
                </a:cxn>
                <a:cxn ang="0">
                  <a:pos x="T2" y="T3"/>
                </a:cxn>
                <a:cxn ang="0">
                  <a:pos x="T4" y="T5"/>
                </a:cxn>
                <a:cxn ang="0">
                  <a:pos x="T6" y="T7"/>
                </a:cxn>
                <a:cxn ang="0">
                  <a:pos x="T8" y="T9"/>
                </a:cxn>
                <a:cxn ang="0">
                  <a:pos x="T10" y="T11"/>
                </a:cxn>
              </a:cxnLst>
              <a:rect l="0" t="0" r="r" b="b"/>
              <a:pathLst>
                <a:path w="7" h="5">
                  <a:moveTo>
                    <a:pt x="7" y="2"/>
                  </a:moveTo>
                  <a:lnTo>
                    <a:pt x="7" y="2"/>
                  </a:lnTo>
                  <a:cubicBezTo>
                    <a:pt x="6" y="3"/>
                    <a:pt x="5" y="4"/>
                    <a:pt x="4" y="5"/>
                  </a:cubicBezTo>
                  <a:cubicBezTo>
                    <a:pt x="3" y="4"/>
                    <a:pt x="2" y="3"/>
                    <a:pt x="0" y="2"/>
                  </a:cubicBezTo>
                  <a:lnTo>
                    <a:pt x="1" y="0"/>
                  </a:lnTo>
                  <a:cubicBezTo>
                    <a:pt x="3" y="0"/>
                    <a:pt x="5" y="1"/>
                    <a:pt x="7"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0" name="Freeform 1155"/>
            <p:cNvSpPr>
              <a:spLocks/>
            </p:cNvSpPr>
            <p:nvPr userDrawn="1"/>
          </p:nvSpPr>
          <p:spPr bwMode="auto">
            <a:xfrm>
              <a:off x="339" y="174"/>
              <a:ext cx="2" cy="4"/>
            </a:xfrm>
            <a:custGeom>
              <a:avLst/>
              <a:gdLst>
                <a:gd name="T0" fmla="*/ 1 w 5"/>
                <a:gd name="T1" fmla="*/ 0 h 8"/>
                <a:gd name="T2" fmla="*/ 1 w 5"/>
                <a:gd name="T3" fmla="*/ 0 h 8"/>
                <a:gd name="T4" fmla="*/ 5 w 5"/>
                <a:gd name="T5" fmla="*/ 3 h 8"/>
                <a:gd name="T6" fmla="*/ 1 w 5"/>
                <a:gd name="T7" fmla="*/ 8 h 8"/>
                <a:gd name="T8" fmla="*/ 0 w 5"/>
                <a:gd name="T9" fmla="*/ 7 h 8"/>
                <a:gd name="T10" fmla="*/ 1 w 5"/>
                <a:gd name="T11" fmla="*/ 0 h 8"/>
              </a:gdLst>
              <a:ahLst/>
              <a:cxnLst>
                <a:cxn ang="0">
                  <a:pos x="T0" y="T1"/>
                </a:cxn>
                <a:cxn ang="0">
                  <a:pos x="T2" y="T3"/>
                </a:cxn>
                <a:cxn ang="0">
                  <a:pos x="T4" y="T5"/>
                </a:cxn>
                <a:cxn ang="0">
                  <a:pos x="T6" y="T7"/>
                </a:cxn>
                <a:cxn ang="0">
                  <a:pos x="T8" y="T9"/>
                </a:cxn>
                <a:cxn ang="0">
                  <a:pos x="T10" y="T11"/>
                </a:cxn>
              </a:cxnLst>
              <a:rect l="0" t="0" r="r" b="b"/>
              <a:pathLst>
                <a:path w="5" h="8">
                  <a:moveTo>
                    <a:pt x="1" y="0"/>
                  </a:moveTo>
                  <a:lnTo>
                    <a:pt x="1" y="0"/>
                  </a:lnTo>
                  <a:cubicBezTo>
                    <a:pt x="2" y="1"/>
                    <a:pt x="4" y="2"/>
                    <a:pt x="5" y="3"/>
                  </a:cubicBezTo>
                  <a:cubicBezTo>
                    <a:pt x="3" y="5"/>
                    <a:pt x="2" y="7"/>
                    <a:pt x="1" y="8"/>
                  </a:cubicBezTo>
                  <a:lnTo>
                    <a:pt x="0" y="7"/>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1" name="Freeform 1156"/>
            <p:cNvSpPr>
              <a:spLocks/>
            </p:cNvSpPr>
            <p:nvPr userDrawn="1"/>
          </p:nvSpPr>
          <p:spPr bwMode="auto">
            <a:xfrm>
              <a:off x="338" y="178"/>
              <a:ext cx="1" cy="1"/>
            </a:xfrm>
            <a:custGeom>
              <a:avLst/>
              <a:gdLst>
                <a:gd name="T0" fmla="*/ 1 w 1"/>
                <a:gd name="T1" fmla="*/ 0 h 2"/>
                <a:gd name="T2" fmla="*/ 1 w 1"/>
                <a:gd name="T3" fmla="*/ 0 h 2"/>
                <a:gd name="T4" fmla="*/ 1 w 1"/>
                <a:gd name="T5" fmla="*/ 1 h 2"/>
                <a:gd name="T6" fmla="*/ 0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lnTo>
                    <a:pt x="1" y="1"/>
                  </a:lnTo>
                  <a:lnTo>
                    <a:pt x="0" y="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2" name="Freeform 1157"/>
            <p:cNvSpPr>
              <a:spLocks/>
            </p:cNvSpPr>
            <p:nvPr userDrawn="1"/>
          </p:nvSpPr>
          <p:spPr bwMode="auto">
            <a:xfrm>
              <a:off x="338" y="178"/>
              <a:ext cx="3" cy="4"/>
            </a:xfrm>
            <a:custGeom>
              <a:avLst/>
              <a:gdLst>
                <a:gd name="T0" fmla="*/ 1 w 7"/>
                <a:gd name="T1" fmla="*/ 3 h 9"/>
                <a:gd name="T2" fmla="*/ 1 w 7"/>
                <a:gd name="T3" fmla="*/ 3 h 9"/>
                <a:gd name="T4" fmla="*/ 3 w 7"/>
                <a:gd name="T5" fmla="*/ 0 h 9"/>
                <a:gd name="T6" fmla="*/ 7 w 7"/>
                <a:gd name="T7" fmla="*/ 5 h 9"/>
                <a:gd name="T8" fmla="*/ 3 w 7"/>
                <a:gd name="T9" fmla="*/ 9 h 9"/>
                <a:gd name="T10" fmla="*/ 0 w 7"/>
                <a:gd name="T11" fmla="*/ 6 h 9"/>
                <a:gd name="T12" fmla="*/ 1 w 7"/>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1" y="3"/>
                  </a:moveTo>
                  <a:lnTo>
                    <a:pt x="1" y="3"/>
                  </a:lnTo>
                  <a:cubicBezTo>
                    <a:pt x="1" y="2"/>
                    <a:pt x="2" y="1"/>
                    <a:pt x="3" y="0"/>
                  </a:cubicBezTo>
                  <a:cubicBezTo>
                    <a:pt x="4" y="2"/>
                    <a:pt x="6" y="4"/>
                    <a:pt x="7" y="5"/>
                  </a:cubicBezTo>
                  <a:cubicBezTo>
                    <a:pt x="6" y="7"/>
                    <a:pt x="5" y="8"/>
                    <a:pt x="3" y="9"/>
                  </a:cubicBezTo>
                  <a:cubicBezTo>
                    <a:pt x="2" y="8"/>
                    <a:pt x="1" y="7"/>
                    <a:pt x="0" y="6"/>
                  </a:cubicBezTo>
                  <a:lnTo>
                    <a:pt x="1"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3" name="Freeform 1158"/>
            <p:cNvSpPr>
              <a:spLocks/>
            </p:cNvSpPr>
            <p:nvPr userDrawn="1"/>
          </p:nvSpPr>
          <p:spPr bwMode="auto">
            <a:xfrm>
              <a:off x="337" y="181"/>
              <a:ext cx="2" cy="4"/>
            </a:xfrm>
            <a:custGeom>
              <a:avLst/>
              <a:gdLst>
                <a:gd name="T0" fmla="*/ 1 w 4"/>
                <a:gd name="T1" fmla="*/ 0 h 7"/>
                <a:gd name="T2" fmla="*/ 1 w 4"/>
                <a:gd name="T3" fmla="*/ 0 h 7"/>
                <a:gd name="T4" fmla="*/ 4 w 4"/>
                <a:gd name="T5" fmla="*/ 3 h 7"/>
                <a:gd name="T6" fmla="*/ 0 w 4"/>
                <a:gd name="T7" fmla="*/ 7 h 7"/>
                <a:gd name="T8" fmla="*/ 1 w 4"/>
                <a:gd name="T9" fmla="*/ 0 h 7"/>
              </a:gdLst>
              <a:ahLst/>
              <a:cxnLst>
                <a:cxn ang="0">
                  <a:pos x="T0" y="T1"/>
                </a:cxn>
                <a:cxn ang="0">
                  <a:pos x="T2" y="T3"/>
                </a:cxn>
                <a:cxn ang="0">
                  <a:pos x="T4" y="T5"/>
                </a:cxn>
                <a:cxn ang="0">
                  <a:pos x="T6" y="T7"/>
                </a:cxn>
                <a:cxn ang="0">
                  <a:pos x="T8" y="T9"/>
                </a:cxn>
              </a:cxnLst>
              <a:rect l="0" t="0" r="r" b="b"/>
              <a:pathLst>
                <a:path w="4" h="7">
                  <a:moveTo>
                    <a:pt x="1" y="0"/>
                  </a:moveTo>
                  <a:lnTo>
                    <a:pt x="1" y="0"/>
                  </a:lnTo>
                  <a:cubicBezTo>
                    <a:pt x="2" y="1"/>
                    <a:pt x="3" y="2"/>
                    <a:pt x="4" y="3"/>
                  </a:cubicBezTo>
                  <a:cubicBezTo>
                    <a:pt x="2" y="4"/>
                    <a:pt x="1" y="6"/>
                    <a:pt x="0" y="7"/>
                  </a:cubicBez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4" name="Freeform 1159"/>
            <p:cNvSpPr>
              <a:spLocks/>
            </p:cNvSpPr>
            <p:nvPr userDrawn="1"/>
          </p:nvSpPr>
          <p:spPr bwMode="auto">
            <a:xfrm>
              <a:off x="337" y="185"/>
              <a:ext cx="2" cy="4"/>
            </a:xfrm>
            <a:custGeom>
              <a:avLst/>
              <a:gdLst>
                <a:gd name="T0" fmla="*/ 1 w 5"/>
                <a:gd name="T1" fmla="*/ 1 h 8"/>
                <a:gd name="T2" fmla="*/ 1 w 5"/>
                <a:gd name="T3" fmla="*/ 1 h 8"/>
                <a:gd name="T4" fmla="*/ 2 w 5"/>
                <a:gd name="T5" fmla="*/ 0 h 8"/>
                <a:gd name="T6" fmla="*/ 5 w 5"/>
                <a:gd name="T7" fmla="*/ 5 h 8"/>
                <a:gd name="T8" fmla="*/ 1 w 5"/>
                <a:gd name="T9" fmla="*/ 8 h 8"/>
                <a:gd name="T10" fmla="*/ 1 w 5"/>
                <a:gd name="T11" fmla="*/ 7 h 8"/>
                <a:gd name="T12" fmla="*/ 1 w 5"/>
                <a:gd name="T13" fmla="*/ 7 h 8"/>
                <a:gd name="T14" fmla="*/ 0 w 5"/>
                <a:gd name="T15" fmla="*/ 6 h 8"/>
                <a:gd name="T16" fmla="*/ 1 w 5"/>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1" y="1"/>
                  </a:moveTo>
                  <a:lnTo>
                    <a:pt x="1" y="1"/>
                  </a:lnTo>
                  <a:lnTo>
                    <a:pt x="2" y="0"/>
                  </a:lnTo>
                  <a:cubicBezTo>
                    <a:pt x="3" y="2"/>
                    <a:pt x="4" y="3"/>
                    <a:pt x="5" y="5"/>
                  </a:cubicBezTo>
                  <a:cubicBezTo>
                    <a:pt x="4" y="6"/>
                    <a:pt x="3" y="7"/>
                    <a:pt x="1" y="8"/>
                  </a:cubicBezTo>
                  <a:lnTo>
                    <a:pt x="1" y="7"/>
                  </a:lnTo>
                  <a:lnTo>
                    <a:pt x="1" y="7"/>
                  </a:lnTo>
                  <a:cubicBezTo>
                    <a:pt x="1" y="7"/>
                    <a:pt x="0" y="7"/>
                    <a:pt x="0" y="6"/>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5" name="Freeform 1160"/>
            <p:cNvSpPr>
              <a:spLocks/>
            </p:cNvSpPr>
            <p:nvPr userDrawn="1"/>
          </p:nvSpPr>
          <p:spPr bwMode="auto">
            <a:xfrm>
              <a:off x="337" y="189"/>
              <a:ext cx="0" cy="1"/>
            </a:xfrm>
            <a:custGeom>
              <a:avLst/>
              <a:gdLst>
                <a:gd name="T0" fmla="*/ 1 w 1"/>
                <a:gd name="T1" fmla="*/ 1 h 2"/>
                <a:gd name="T2" fmla="*/ 1 w 1"/>
                <a:gd name="T3" fmla="*/ 1 h 2"/>
                <a:gd name="T4" fmla="*/ 0 w 1"/>
                <a:gd name="T5" fmla="*/ 2 h 2"/>
                <a:gd name="T6" fmla="*/ 0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1"/>
                  </a:lnTo>
                  <a:cubicBezTo>
                    <a:pt x="0" y="1"/>
                    <a:pt x="0" y="2"/>
                    <a:pt x="0" y="2"/>
                  </a:cubicBezTo>
                  <a:cubicBezTo>
                    <a:pt x="0" y="1"/>
                    <a:pt x="0" y="1"/>
                    <a:pt x="0" y="0"/>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6" name="Freeform 1161"/>
            <p:cNvSpPr>
              <a:spLocks/>
            </p:cNvSpPr>
            <p:nvPr userDrawn="1"/>
          </p:nvSpPr>
          <p:spPr bwMode="auto">
            <a:xfrm>
              <a:off x="342" y="196"/>
              <a:ext cx="3" cy="2"/>
            </a:xfrm>
            <a:custGeom>
              <a:avLst/>
              <a:gdLst>
                <a:gd name="T0" fmla="*/ 0 w 5"/>
                <a:gd name="T1" fmla="*/ 2 h 4"/>
                <a:gd name="T2" fmla="*/ 0 w 5"/>
                <a:gd name="T3" fmla="*/ 2 h 4"/>
                <a:gd name="T4" fmla="*/ 4 w 5"/>
                <a:gd name="T5" fmla="*/ 0 h 4"/>
                <a:gd name="T6" fmla="*/ 5 w 5"/>
                <a:gd name="T7" fmla="*/ 2 h 4"/>
                <a:gd name="T8" fmla="*/ 4 w 5"/>
                <a:gd name="T9" fmla="*/ 4 h 4"/>
                <a:gd name="T10" fmla="*/ 0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0" y="2"/>
                  </a:moveTo>
                  <a:lnTo>
                    <a:pt x="0" y="2"/>
                  </a:lnTo>
                  <a:cubicBezTo>
                    <a:pt x="2" y="2"/>
                    <a:pt x="3" y="1"/>
                    <a:pt x="4" y="0"/>
                  </a:cubicBezTo>
                  <a:lnTo>
                    <a:pt x="5" y="2"/>
                  </a:lnTo>
                  <a:cubicBezTo>
                    <a:pt x="4" y="3"/>
                    <a:pt x="4" y="3"/>
                    <a:pt x="4" y="4"/>
                  </a:cubicBezTo>
                  <a:cubicBezTo>
                    <a:pt x="3" y="3"/>
                    <a:pt x="2"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7" name="Freeform 1162"/>
            <p:cNvSpPr>
              <a:spLocks/>
            </p:cNvSpPr>
            <p:nvPr userDrawn="1"/>
          </p:nvSpPr>
          <p:spPr bwMode="auto">
            <a:xfrm>
              <a:off x="343" y="195"/>
              <a:ext cx="1" cy="0"/>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0"/>
                    <a:pt x="0" y="0"/>
                  </a:cubicBezTo>
                  <a:lnTo>
                    <a:pt x="1"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8" name="Freeform 1163"/>
            <p:cNvSpPr>
              <a:spLocks/>
            </p:cNvSpPr>
            <p:nvPr userDrawn="1"/>
          </p:nvSpPr>
          <p:spPr bwMode="auto">
            <a:xfrm>
              <a:off x="344" y="193"/>
              <a:ext cx="2" cy="3"/>
            </a:xfrm>
            <a:custGeom>
              <a:avLst/>
              <a:gdLst>
                <a:gd name="T0" fmla="*/ 0 w 6"/>
                <a:gd name="T1" fmla="*/ 3 h 7"/>
                <a:gd name="T2" fmla="*/ 0 w 6"/>
                <a:gd name="T3" fmla="*/ 3 h 7"/>
                <a:gd name="T4" fmla="*/ 6 w 6"/>
                <a:gd name="T5" fmla="*/ 0 h 7"/>
                <a:gd name="T6" fmla="*/ 2 w 6"/>
                <a:gd name="T7" fmla="*/ 7 h 7"/>
                <a:gd name="T8" fmla="*/ 2 w 6"/>
                <a:gd name="T9" fmla="*/ 6 h 7"/>
                <a:gd name="T10" fmla="*/ 2 w 6"/>
                <a:gd name="T11" fmla="*/ 6 h 7"/>
                <a:gd name="T12" fmla="*/ 1 w 6"/>
                <a:gd name="T13" fmla="*/ 5 h 7"/>
                <a:gd name="T14" fmla="*/ 0 w 6"/>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0" y="3"/>
                  </a:moveTo>
                  <a:lnTo>
                    <a:pt x="0" y="3"/>
                  </a:lnTo>
                  <a:cubicBezTo>
                    <a:pt x="3" y="2"/>
                    <a:pt x="4" y="1"/>
                    <a:pt x="6" y="0"/>
                  </a:cubicBezTo>
                  <a:cubicBezTo>
                    <a:pt x="4" y="2"/>
                    <a:pt x="3" y="5"/>
                    <a:pt x="2" y="7"/>
                  </a:cubicBezTo>
                  <a:lnTo>
                    <a:pt x="2" y="6"/>
                  </a:lnTo>
                  <a:lnTo>
                    <a:pt x="2" y="6"/>
                  </a:lnTo>
                  <a:lnTo>
                    <a:pt x="1" y="5"/>
                  </a:lnTo>
                  <a:cubicBezTo>
                    <a:pt x="1" y="5"/>
                    <a:pt x="1" y="4"/>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9" name="Freeform 1164"/>
            <p:cNvSpPr>
              <a:spLocks/>
            </p:cNvSpPr>
            <p:nvPr userDrawn="1"/>
          </p:nvSpPr>
          <p:spPr bwMode="auto">
            <a:xfrm>
              <a:off x="345" y="189"/>
              <a:ext cx="3" cy="4"/>
            </a:xfrm>
            <a:custGeom>
              <a:avLst/>
              <a:gdLst>
                <a:gd name="T0" fmla="*/ 3 w 6"/>
                <a:gd name="T1" fmla="*/ 8 h 9"/>
                <a:gd name="T2" fmla="*/ 3 w 6"/>
                <a:gd name="T3" fmla="*/ 8 h 9"/>
                <a:gd name="T4" fmla="*/ 3 w 6"/>
                <a:gd name="T5" fmla="*/ 9 h 9"/>
                <a:gd name="T6" fmla="*/ 0 w 6"/>
                <a:gd name="T7" fmla="*/ 4 h 9"/>
                <a:gd name="T8" fmla="*/ 4 w 6"/>
                <a:gd name="T9" fmla="*/ 0 h 9"/>
                <a:gd name="T10" fmla="*/ 6 w 6"/>
                <a:gd name="T11" fmla="*/ 3 h 9"/>
                <a:gd name="T12" fmla="*/ 3 w 6"/>
                <a:gd name="T13" fmla="*/ 8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3" y="8"/>
                  </a:moveTo>
                  <a:lnTo>
                    <a:pt x="3" y="8"/>
                  </a:lnTo>
                  <a:lnTo>
                    <a:pt x="3" y="9"/>
                  </a:lnTo>
                  <a:cubicBezTo>
                    <a:pt x="2" y="7"/>
                    <a:pt x="1" y="5"/>
                    <a:pt x="0" y="4"/>
                  </a:cubicBezTo>
                  <a:cubicBezTo>
                    <a:pt x="1" y="2"/>
                    <a:pt x="3" y="1"/>
                    <a:pt x="4" y="0"/>
                  </a:cubicBezTo>
                  <a:cubicBezTo>
                    <a:pt x="5" y="1"/>
                    <a:pt x="5" y="2"/>
                    <a:pt x="6" y="3"/>
                  </a:cubicBezTo>
                  <a:cubicBezTo>
                    <a:pt x="5" y="5"/>
                    <a:pt x="4" y="6"/>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0" name="Freeform 1165"/>
            <p:cNvSpPr>
              <a:spLocks/>
            </p:cNvSpPr>
            <p:nvPr userDrawn="1"/>
          </p:nvSpPr>
          <p:spPr bwMode="auto">
            <a:xfrm>
              <a:off x="335" y="172"/>
              <a:ext cx="4" cy="14"/>
            </a:xfrm>
            <a:custGeom>
              <a:avLst/>
              <a:gdLst>
                <a:gd name="T0" fmla="*/ 5 w 9"/>
                <a:gd name="T1" fmla="*/ 0 h 32"/>
                <a:gd name="T2" fmla="*/ 5 w 9"/>
                <a:gd name="T3" fmla="*/ 0 h 32"/>
                <a:gd name="T4" fmla="*/ 9 w 9"/>
                <a:gd name="T5" fmla="*/ 1 h 32"/>
                <a:gd name="T6" fmla="*/ 2 w 9"/>
                <a:gd name="T7" fmla="*/ 32 h 32"/>
                <a:gd name="T8" fmla="*/ 2 w 9"/>
                <a:gd name="T9" fmla="*/ 31 h 32"/>
                <a:gd name="T10" fmla="*/ 1 w 9"/>
                <a:gd name="T11" fmla="*/ 32 h 32"/>
                <a:gd name="T12" fmla="*/ 0 w 9"/>
                <a:gd name="T13" fmla="*/ 32 h 32"/>
                <a:gd name="T14" fmla="*/ 5 w 9"/>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32">
                  <a:moveTo>
                    <a:pt x="5" y="0"/>
                  </a:moveTo>
                  <a:lnTo>
                    <a:pt x="5" y="0"/>
                  </a:lnTo>
                  <a:cubicBezTo>
                    <a:pt x="6" y="0"/>
                    <a:pt x="8" y="0"/>
                    <a:pt x="9" y="1"/>
                  </a:cubicBezTo>
                  <a:lnTo>
                    <a:pt x="2" y="32"/>
                  </a:lnTo>
                  <a:cubicBezTo>
                    <a:pt x="2" y="32"/>
                    <a:pt x="2" y="32"/>
                    <a:pt x="2" y="31"/>
                  </a:cubicBezTo>
                  <a:lnTo>
                    <a:pt x="1" y="32"/>
                  </a:lnTo>
                  <a:cubicBezTo>
                    <a:pt x="1" y="32"/>
                    <a:pt x="1" y="32"/>
                    <a:pt x="0" y="32"/>
                  </a:cubicBezTo>
                  <a:lnTo>
                    <a:pt x="5"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1" name="Freeform 1166"/>
            <p:cNvSpPr>
              <a:spLocks/>
            </p:cNvSpPr>
            <p:nvPr userDrawn="1"/>
          </p:nvSpPr>
          <p:spPr bwMode="auto">
            <a:xfrm>
              <a:off x="339" y="176"/>
              <a:ext cx="4" cy="4"/>
            </a:xfrm>
            <a:custGeom>
              <a:avLst/>
              <a:gdLst>
                <a:gd name="T0" fmla="*/ 4 w 8"/>
                <a:gd name="T1" fmla="*/ 0 h 9"/>
                <a:gd name="T2" fmla="*/ 4 w 8"/>
                <a:gd name="T3" fmla="*/ 0 h 9"/>
                <a:gd name="T4" fmla="*/ 8 w 8"/>
                <a:gd name="T5" fmla="*/ 5 h 9"/>
                <a:gd name="T6" fmla="*/ 5 w 8"/>
                <a:gd name="T7" fmla="*/ 9 h 9"/>
                <a:gd name="T8" fmla="*/ 0 w 8"/>
                <a:gd name="T9" fmla="*/ 5 h 9"/>
                <a:gd name="T10" fmla="*/ 4 w 8"/>
                <a:gd name="T11" fmla="*/ 0 h 9"/>
              </a:gdLst>
              <a:ahLst/>
              <a:cxnLst>
                <a:cxn ang="0">
                  <a:pos x="T0" y="T1"/>
                </a:cxn>
                <a:cxn ang="0">
                  <a:pos x="T2" y="T3"/>
                </a:cxn>
                <a:cxn ang="0">
                  <a:pos x="T4" y="T5"/>
                </a:cxn>
                <a:cxn ang="0">
                  <a:pos x="T6" y="T7"/>
                </a:cxn>
                <a:cxn ang="0">
                  <a:pos x="T8" y="T9"/>
                </a:cxn>
                <a:cxn ang="0">
                  <a:pos x="T10" y="T11"/>
                </a:cxn>
              </a:cxnLst>
              <a:rect l="0" t="0" r="r" b="b"/>
              <a:pathLst>
                <a:path w="8" h="9">
                  <a:moveTo>
                    <a:pt x="4" y="0"/>
                  </a:moveTo>
                  <a:lnTo>
                    <a:pt x="4" y="0"/>
                  </a:lnTo>
                  <a:cubicBezTo>
                    <a:pt x="6" y="1"/>
                    <a:pt x="7" y="3"/>
                    <a:pt x="8" y="5"/>
                  </a:cubicBezTo>
                  <a:cubicBezTo>
                    <a:pt x="7" y="6"/>
                    <a:pt x="6" y="8"/>
                    <a:pt x="5" y="9"/>
                  </a:cubicBezTo>
                  <a:cubicBezTo>
                    <a:pt x="3" y="8"/>
                    <a:pt x="2" y="6"/>
                    <a:pt x="0" y="5"/>
                  </a:cubicBezTo>
                  <a:cubicBezTo>
                    <a:pt x="2" y="3"/>
                    <a:pt x="3" y="1"/>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2" name="Freeform 1167"/>
            <p:cNvSpPr>
              <a:spLocks/>
            </p:cNvSpPr>
            <p:nvPr userDrawn="1"/>
          </p:nvSpPr>
          <p:spPr bwMode="auto">
            <a:xfrm>
              <a:off x="343" y="176"/>
              <a:ext cx="4" cy="5"/>
            </a:xfrm>
            <a:custGeom>
              <a:avLst/>
              <a:gdLst>
                <a:gd name="T0" fmla="*/ 4 w 8"/>
                <a:gd name="T1" fmla="*/ 11 h 11"/>
                <a:gd name="T2" fmla="*/ 4 w 8"/>
                <a:gd name="T3" fmla="*/ 11 h 11"/>
                <a:gd name="T4" fmla="*/ 0 w 8"/>
                <a:gd name="T5" fmla="*/ 6 h 11"/>
                <a:gd name="T6" fmla="*/ 4 w 8"/>
                <a:gd name="T7" fmla="*/ 0 h 11"/>
                <a:gd name="T8" fmla="*/ 8 w 8"/>
                <a:gd name="T9" fmla="*/ 5 h 11"/>
                <a:gd name="T10" fmla="*/ 4 w 8"/>
                <a:gd name="T11" fmla="*/ 11 h 11"/>
              </a:gdLst>
              <a:ahLst/>
              <a:cxnLst>
                <a:cxn ang="0">
                  <a:pos x="T0" y="T1"/>
                </a:cxn>
                <a:cxn ang="0">
                  <a:pos x="T2" y="T3"/>
                </a:cxn>
                <a:cxn ang="0">
                  <a:pos x="T4" y="T5"/>
                </a:cxn>
                <a:cxn ang="0">
                  <a:pos x="T6" y="T7"/>
                </a:cxn>
                <a:cxn ang="0">
                  <a:pos x="T8" y="T9"/>
                </a:cxn>
                <a:cxn ang="0">
                  <a:pos x="T10" y="T11"/>
                </a:cxn>
              </a:cxnLst>
              <a:rect l="0" t="0" r="r" b="b"/>
              <a:pathLst>
                <a:path w="8" h="11">
                  <a:moveTo>
                    <a:pt x="4" y="11"/>
                  </a:moveTo>
                  <a:lnTo>
                    <a:pt x="4" y="11"/>
                  </a:lnTo>
                  <a:cubicBezTo>
                    <a:pt x="3" y="9"/>
                    <a:pt x="2" y="7"/>
                    <a:pt x="0" y="6"/>
                  </a:cubicBezTo>
                  <a:cubicBezTo>
                    <a:pt x="2" y="4"/>
                    <a:pt x="3" y="2"/>
                    <a:pt x="4" y="0"/>
                  </a:cubicBezTo>
                  <a:cubicBezTo>
                    <a:pt x="6" y="2"/>
                    <a:pt x="7" y="4"/>
                    <a:pt x="8" y="5"/>
                  </a:cubicBezTo>
                  <a:cubicBezTo>
                    <a:pt x="7" y="7"/>
                    <a:pt x="6" y="9"/>
                    <a:pt x="4"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3" name="Freeform 1168"/>
            <p:cNvSpPr>
              <a:spLocks/>
            </p:cNvSpPr>
            <p:nvPr userDrawn="1"/>
          </p:nvSpPr>
          <p:spPr bwMode="auto">
            <a:xfrm>
              <a:off x="341" y="178"/>
              <a:ext cx="4" cy="5"/>
            </a:xfrm>
            <a:custGeom>
              <a:avLst/>
              <a:gdLst>
                <a:gd name="T0" fmla="*/ 4 w 8"/>
                <a:gd name="T1" fmla="*/ 10 h 10"/>
                <a:gd name="T2" fmla="*/ 4 w 8"/>
                <a:gd name="T3" fmla="*/ 10 h 10"/>
                <a:gd name="T4" fmla="*/ 0 w 8"/>
                <a:gd name="T5" fmla="*/ 5 h 10"/>
                <a:gd name="T6" fmla="*/ 4 w 8"/>
                <a:gd name="T7" fmla="*/ 0 h 10"/>
                <a:gd name="T8" fmla="*/ 8 w 8"/>
                <a:gd name="T9" fmla="*/ 5 h 10"/>
                <a:gd name="T10" fmla="*/ 4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4" y="10"/>
                  </a:moveTo>
                  <a:lnTo>
                    <a:pt x="4" y="10"/>
                  </a:lnTo>
                  <a:cubicBezTo>
                    <a:pt x="3" y="8"/>
                    <a:pt x="2" y="7"/>
                    <a:pt x="0" y="5"/>
                  </a:cubicBezTo>
                  <a:cubicBezTo>
                    <a:pt x="2" y="3"/>
                    <a:pt x="3" y="2"/>
                    <a:pt x="4" y="0"/>
                  </a:cubicBezTo>
                  <a:cubicBezTo>
                    <a:pt x="5" y="2"/>
                    <a:pt x="7" y="4"/>
                    <a:pt x="8" y="5"/>
                  </a:cubicBezTo>
                  <a:cubicBezTo>
                    <a:pt x="7" y="7"/>
                    <a:pt x="5" y="8"/>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4" name="Freeform 1169"/>
            <p:cNvSpPr>
              <a:spLocks/>
            </p:cNvSpPr>
            <p:nvPr userDrawn="1"/>
          </p:nvSpPr>
          <p:spPr bwMode="auto">
            <a:xfrm>
              <a:off x="340" y="181"/>
              <a:ext cx="3" cy="4"/>
            </a:xfrm>
            <a:custGeom>
              <a:avLst/>
              <a:gdLst>
                <a:gd name="T0" fmla="*/ 4 w 8"/>
                <a:gd name="T1" fmla="*/ 9 h 9"/>
                <a:gd name="T2" fmla="*/ 4 w 8"/>
                <a:gd name="T3" fmla="*/ 9 h 9"/>
                <a:gd name="T4" fmla="*/ 0 w 8"/>
                <a:gd name="T5" fmla="*/ 4 h 9"/>
                <a:gd name="T6" fmla="*/ 4 w 8"/>
                <a:gd name="T7" fmla="*/ 0 h 9"/>
                <a:gd name="T8" fmla="*/ 8 w 8"/>
                <a:gd name="T9" fmla="*/ 4 h 9"/>
                <a:gd name="T10" fmla="*/ 4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4" y="9"/>
                  </a:moveTo>
                  <a:lnTo>
                    <a:pt x="4" y="9"/>
                  </a:lnTo>
                  <a:cubicBezTo>
                    <a:pt x="2" y="7"/>
                    <a:pt x="1" y="6"/>
                    <a:pt x="0" y="4"/>
                  </a:cubicBezTo>
                  <a:cubicBezTo>
                    <a:pt x="1" y="3"/>
                    <a:pt x="2" y="1"/>
                    <a:pt x="4" y="0"/>
                  </a:cubicBezTo>
                  <a:cubicBezTo>
                    <a:pt x="5" y="1"/>
                    <a:pt x="6" y="3"/>
                    <a:pt x="8" y="4"/>
                  </a:cubicBezTo>
                  <a:cubicBezTo>
                    <a:pt x="6" y="6"/>
                    <a:pt x="5" y="7"/>
                    <a:pt x="4"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5" name="Freeform 1170"/>
            <p:cNvSpPr>
              <a:spLocks/>
            </p:cNvSpPr>
            <p:nvPr userDrawn="1"/>
          </p:nvSpPr>
          <p:spPr bwMode="auto">
            <a:xfrm>
              <a:off x="337" y="183"/>
              <a:ext cx="4" cy="4"/>
            </a:xfrm>
            <a:custGeom>
              <a:avLst/>
              <a:gdLst>
                <a:gd name="T0" fmla="*/ 4 w 8"/>
                <a:gd name="T1" fmla="*/ 8 h 8"/>
                <a:gd name="T2" fmla="*/ 4 w 8"/>
                <a:gd name="T3" fmla="*/ 8 h 8"/>
                <a:gd name="T4" fmla="*/ 0 w 8"/>
                <a:gd name="T5" fmla="*/ 4 h 8"/>
                <a:gd name="T6" fmla="*/ 4 w 8"/>
                <a:gd name="T7" fmla="*/ 0 h 8"/>
                <a:gd name="T8" fmla="*/ 8 w 8"/>
                <a:gd name="T9" fmla="*/ 4 h 8"/>
                <a:gd name="T10" fmla="*/ 4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4" y="8"/>
                  </a:moveTo>
                  <a:lnTo>
                    <a:pt x="4" y="8"/>
                  </a:lnTo>
                  <a:cubicBezTo>
                    <a:pt x="3" y="7"/>
                    <a:pt x="2" y="5"/>
                    <a:pt x="0" y="4"/>
                  </a:cubicBezTo>
                  <a:cubicBezTo>
                    <a:pt x="2" y="2"/>
                    <a:pt x="3" y="1"/>
                    <a:pt x="4" y="0"/>
                  </a:cubicBezTo>
                  <a:cubicBezTo>
                    <a:pt x="6" y="1"/>
                    <a:pt x="7" y="3"/>
                    <a:pt x="8" y="4"/>
                  </a:cubicBezTo>
                  <a:cubicBezTo>
                    <a:pt x="7" y="6"/>
                    <a:pt x="5" y="7"/>
                    <a:pt x="4"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6" name="Freeform 1171"/>
            <p:cNvSpPr>
              <a:spLocks/>
            </p:cNvSpPr>
            <p:nvPr userDrawn="1"/>
          </p:nvSpPr>
          <p:spPr bwMode="auto">
            <a:xfrm>
              <a:off x="345" y="178"/>
              <a:ext cx="4" cy="5"/>
            </a:xfrm>
            <a:custGeom>
              <a:avLst/>
              <a:gdLst>
                <a:gd name="T0" fmla="*/ 4 w 8"/>
                <a:gd name="T1" fmla="*/ 11 h 11"/>
                <a:gd name="T2" fmla="*/ 4 w 8"/>
                <a:gd name="T3" fmla="*/ 11 h 11"/>
                <a:gd name="T4" fmla="*/ 0 w 8"/>
                <a:gd name="T5" fmla="*/ 5 h 11"/>
                <a:gd name="T6" fmla="*/ 4 w 8"/>
                <a:gd name="T7" fmla="*/ 0 h 11"/>
                <a:gd name="T8" fmla="*/ 8 w 8"/>
                <a:gd name="T9" fmla="*/ 6 h 11"/>
                <a:gd name="T10" fmla="*/ 4 w 8"/>
                <a:gd name="T11" fmla="*/ 11 h 11"/>
              </a:gdLst>
              <a:ahLst/>
              <a:cxnLst>
                <a:cxn ang="0">
                  <a:pos x="T0" y="T1"/>
                </a:cxn>
                <a:cxn ang="0">
                  <a:pos x="T2" y="T3"/>
                </a:cxn>
                <a:cxn ang="0">
                  <a:pos x="T4" y="T5"/>
                </a:cxn>
                <a:cxn ang="0">
                  <a:pos x="T6" y="T7"/>
                </a:cxn>
                <a:cxn ang="0">
                  <a:pos x="T8" y="T9"/>
                </a:cxn>
                <a:cxn ang="0">
                  <a:pos x="T10" y="T11"/>
                </a:cxn>
              </a:cxnLst>
              <a:rect l="0" t="0" r="r" b="b"/>
              <a:pathLst>
                <a:path w="8" h="11">
                  <a:moveTo>
                    <a:pt x="4" y="11"/>
                  </a:moveTo>
                  <a:lnTo>
                    <a:pt x="4" y="11"/>
                  </a:lnTo>
                  <a:cubicBezTo>
                    <a:pt x="3" y="9"/>
                    <a:pt x="1" y="7"/>
                    <a:pt x="0" y="5"/>
                  </a:cubicBezTo>
                  <a:cubicBezTo>
                    <a:pt x="1" y="4"/>
                    <a:pt x="3" y="2"/>
                    <a:pt x="4" y="0"/>
                  </a:cubicBezTo>
                  <a:cubicBezTo>
                    <a:pt x="5" y="2"/>
                    <a:pt x="6" y="4"/>
                    <a:pt x="8" y="6"/>
                  </a:cubicBezTo>
                  <a:cubicBezTo>
                    <a:pt x="6" y="8"/>
                    <a:pt x="5" y="10"/>
                    <a:pt x="4"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7" name="Freeform 1172"/>
            <p:cNvSpPr>
              <a:spLocks/>
            </p:cNvSpPr>
            <p:nvPr userDrawn="1"/>
          </p:nvSpPr>
          <p:spPr bwMode="auto">
            <a:xfrm>
              <a:off x="344" y="181"/>
              <a:ext cx="3" cy="5"/>
            </a:xfrm>
            <a:custGeom>
              <a:avLst/>
              <a:gdLst>
                <a:gd name="T0" fmla="*/ 4 w 7"/>
                <a:gd name="T1" fmla="*/ 10 h 10"/>
                <a:gd name="T2" fmla="*/ 4 w 7"/>
                <a:gd name="T3" fmla="*/ 10 h 10"/>
                <a:gd name="T4" fmla="*/ 0 w 7"/>
                <a:gd name="T5" fmla="*/ 5 h 10"/>
                <a:gd name="T6" fmla="*/ 3 w 7"/>
                <a:gd name="T7" fmla="*/ 0 h 10"/>
                <a:gd name="T8" fmla="*/ 7 w 7"/>
                <a:gd name="T9" fmla="*/ 6 h 10"/>
                <a:gd name="T10" fmla="*/ 4 w 7"/>
                <a:gd name="T11" fmla="*/ 10 h 10"/>
              </a:gdLst>
              <a:ahLst/>
              <a:cxnLst>
                <a:cxn ang="0">
                  <a:pos x="T0" y="T1"/>
                </a:cxn>
                <a:cxn ang="0">
                  <a:pos x="T2" y="T3"/>
                </a:cxn>
                <a:cxn ang="0">
                  <a:pos x="T4" y="T5"/>
                </a:cxn>
                <a:cxn ang="0">
                  <a:pos x="T6" y="T7"/>
                </a:cxn>
                <a:cxn ang="0">
                  <a:pos x="T8" y="T9"/>
                </a:cxn>
                <a:cxn ang="0">
                  <a:pos x="T10" y="T11"/>
                </a:cxn>
              </a:cxnLst>
              <a:rect l="0" t="0" r="r" b="b"/>
              <a:pathLst>
                <a:path w="7" h="10">
                  <a:moveTo>
                    <a:pt x="4" y="10"/>
                  </a:moveTo>
                  <a:lnTo>
                    <a:pt x="4" y="10"/>
                  </a:lnTo>
                  <a:cubicBezTo>
                    <a:pt x="3" y="8"/>
                    <a:pt x="1" y="6"/>
                    <a:pt x="0" y="5"/>
                  </a:cubicBezTo>
                  <a:cubicBezTo>
                    <a:pt x="1" y="3"/>
                    <a:pt x="2" y="2"/>
                    <a:pt x="3" y="0"/>
                  </a:cubicBezTo>
                  <a:cubicBezTo>
                    <a:pt x="5" y="2"/>
                    <a:pt x="6" y="4"/>
                    <a:pt x="7" y="6"/>
                  </a:cubicBezTo>
                  <a:cubicBezTo>
                    <a:pt x="6" y="7"/>
                    <a:pt x="5" y="9"/>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8" name="Freeform 1173"/>
            <p:cNvSpPr>
              <a:spLocks/>
            </p:cNvSpPr>
            <p:nvPr userDrawn="1"/>
          </p:nvSpPr>
          <p:spPr bwMode="auto">
            <a:xfrm>
              <a:off x="341" y="183"/>
              <a:ext cx="4" cy="5"/>
            </a:xfrm>
            <a:custGeom>
              <a:avLst/>
              <a:gdLst>
                <a:gd name="T0" fmla="*/ 4 w 8"/>
                <a:gd name="T1" fmla="*/ 10 h 10"/>
                <a:gd name="T2" fmla="*/ 4 w 8"/>
                <a:gd name="T3" fmla="*/ 10 h 10"/>
                <a:gd name="T4" fmla="*/ 4 w 8"/>
                <a:gd name="T5" fmla="*/ 10 h 10"/>
                <a:gd name="T6" fmla="*/ 4 w 8"/>
                <a:gd name="T7" fmla="*/ 9 h 10"/>
                <a:gd name="T8" fmla="*/ 4 w 8"/>
                <a:gd name="T9" fmla="*/ 9 h 10"/>
                <a:gd name="T10" fmla="*/ 3 w 8"/>
                <a:gd name="T11" fmla="*/ 9 h 10"/>
                <a:gd name="T12" fmla="*/ 0 w 8"/>
                <a:gd name="T13" fmla="*/ 4 h 10"/>
                <a:gd name="T14" fmla="*/ 4 w 8"/>
                <a:gd name="T15" fmla="*/ 0 h 10"/>
                <a:gd name="T16" fmla="*/ 8 w 8"/>
                <a:gd name="T17" fmla="*/ 6 h 10"/>
                <a:gd name="T18" fmla="*/ 4 w 8"/>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4" y="10"/>
                  </a:moveTo>
                  <a:lnTo>
                    <a:pt x="4" y="10"/>
                  </a:lnTo>
                  <a:lnTo>
                    <a:pt x="4" y="10"/>
                  </a:lnTo>
                  <a:cubicBezTo>
                    <a:pt x="4" y="9"/>
                    <a:pt x="4" y="9"/>
                    <a:pt x="4" y="9"/>
                  </a:cubicBezTo>
                  <a:lnTo>
                    <a:pt x="4" y="9"/>
                  </a:lnTo>
                  <a:cubicBezTo>
                    <a:pt x="4" y="9"/>
                    <a:pt x="4" y="9"/>
                    <a:pt x="3" y="9"/>
                  </a:cubicBezTo>
                  <a:cubicBezTo>
                    <a:pt x="2" y="7"/>
                    <a:pt x="1" y="6"/>
                    <a:pt x="0" y="4"/>
                  </a:cubicBezTo>
                  <a:cubicBezTo>
                    <a:pt x="1" y="3"/>
                    <a:pt x="3" y="2"/>
                    <a:pt x="4" y="0"/>
                  </a:cubicBezTo>
                  <a:cubicBezTo>
                    <a:pt x="6" y="2"/>
                    <a:pt x="7" y="4"/>
                    <a:pt x="8" y="6"/>
                  </a:cubicBezTo>
                  <a:cubicBezTo>
                    <a:pt x="7" y="7"/>
                    <a:pt x="6" y="9"/>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9" name="Freeform 1174"/>
            <p:cNvSpPr>
              <a:spLocks/>
            </p:cNvSpPr>
            <p:nvPr userDrawn="1"/>
          </p:nvSpPr>
          <p:spPr bwMode="auto">
            <a:xfrm>
              <a:off x="340" y="186"/>
              <a:ext cx="2" cy="2"/>
            </a:xfrm>
            <a:custGeom>
              <a:avLst/>
              <a:gdLst>
                <a:gd name="T0" fmla="*/ 6 w 6"/>
                <a:gd name="T1" fmla="*/ 4 h 5"/>
                <a:gd name="T2" fmla="*/ 6 w 6"/>
                <a:gd name="T3" fmla="*/ 4 h 5"/>
                <a:gd name="T4" fmla="*/ 1 w 6"/>
                <a:gd name="T5" fmla="*/ 5 h 5"/>
                <a:gd name="T6" fmla="*/ 0 w 6"/>
                <a:gd name="T7" fmla="*/ 4 h 5"/>
                <a:gd name="T8" fmla="*/ 4 w 6"/>
                <a:gd name="T9" fmla="*/ 0 h 5"/>
                <a:gd name="T10" fmla="*/ 6 w 6"/>
                <a:gd name="T11" fmla="*/ 4 h 5"/>
              </a:gdLst>
              <a:ahLst/>
              <a:cxnLst>
                <a:cxn ang="0">
                  <a:pos x="T0" y="T1"/>
                </a:cxn>
                <a:cxn ang="0">
                  <a:pos x="T2" y="T3"/>
                </a:cxn>
                <a:cxn ang="0">
                  <a:pos x="T4" y="T5"/>
                </a:cxn>
                <a:cxn ang="0">
                  <a:pos x="T6" y="T7"/>
                </a:cxn>
                <a:cxn ang="0">
                  <a:pos x="T8" y="T9"/>
                </a:cxn>
                <a:cxn ang="0">
                  <a:pos x="T10" y="T11"/>
                </a:cxn>
              </a:cxnLst>
              <a:rect l="0" t="0" r="r" b="b"/>
              <a:pathLst>
                <a:path w="6" h="5">
                  <a:moveTo>
                    <a:pt x="6" y="4"/>
                  </a:moveTo>
                  <a:lnTo>
                    <a:pt x="6" y="4"/>
                  </a:lnTo>
                  <a:cubicBezTo>
                    <a:pt x="5" y="4"/>
                    <a:pt x="3" y="4"/>
                    <a:pt x="1" y="5"/>
                  </a:cubicBezTo>
                  <a:cubicBezTo>
                    <a:pt x="0" y="5"/>
                    <a:pt x="0" y="4"/>
                    <a:pt x="0" y="4"/>
                  </a:cubicBezTo>
                  <a:cubicBezTo>
                    <a:pt x="1" y="2"/>
                    <a:pt x="2" y="1"/>
                    <a:pt x="4" y="0"/>
                  </a:cubicBezTo>
                  <a:cubicBezTo>
                    <a:pt x="4" y="1"/>
                    <a:pt x="5" y="2"/>
                    <a:pt x="6"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0" name="Freeform 1175"/>
            <p:cNvSpPr>
              <a:spLocks/>
            </p:cNvSpPr>
            <p:nvPr userDrawn="1"/>
          </p:nvSpPr>
          <p:spPr bwMode="auto">
            <a:xfrm>
              <a:off x="343" y="188"/>
              <a:ext cx="0"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cubicBezTo>
                    <a:pt x="0" y="0"/>
                    <a:pt x="0" y="0"/>
                    <a:pt x="1" y="0"/>
                  </a:cubicBezTo>
                  <a:lnTo>
                    <a:pt x="1"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1" name="Freeform 1176"/>
            <p:cNvSpPr>
              <a:spLocks/>
            </p:cNvSpPr>
            <p:nvPr userDrawn="1"/>
          </p:nvSpPr>
          <p:spPr bwMode="auto">
            <a:xfrm>
              <a:off x="337" y="187"/>
              <a:ext cx="3" cy="2"/>
            </a:xfrm>
            <a:custGeom>
              <a:avLst/>
              <a:gdLst>
                <a:gd name="T0" fmla="*/ 5 w 5"/>
                <a:gd name="T1" fmla="*/ 2 h 4"/>
                <a:gd name="T2" fmla="*/ 5 w 5"/>
                <a:gd name="T3" fmla="*/ 2 h 4"/>
                <a:gd name="T4" fmla="*/ 1 w 5"/>
                <a:gd name="T5" fmla="*/ 4 h 4"/>
                <a:gd name="T6" fmla="*/ 0 w 5"/>
                <a:gd name="T7" fmla="*/ 4 h 4"/>
                <a:gd name="T8" fmla="*/ 0 w 5"/>
                <a:gd name="T9" fmla="*/ 4 h 4"/>
                <a:gd name="T10" fmla="*/ 4 w 5"/>
                <a:gd name="T11" fmla="*/ 0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lnTo>
                    <a:pt x="5" y="2"/>
                  </a:lnTo>
                  <a:cubicBezTo>
                    <a:pt x="4" y="2"/>
                    <a:pt x="3" y="3"/>
                    <a:pt x="1" y="4"/>
                  </a:cubicBezTo>
                  <a:cubicBezTo>
                    <a:pt x="1" y="4"/>
                    <a:pt x="1" y="4"/>
                    <a:pt x="0" y="4"/>
                  </a:cubicBezTo>
                  <a:lnTo>
                    <a:pt x="0" y="4"/>
                  </a:lnTo>
                  <a:cubicBezTo>
                    <a:pt x="1" y="2"/>
                    <a:pt x="3" y="1"/>
                    <a:pt x="4" y="0"/>
                  </a:cubicBezTo>
                  <a:cubicBezTo>
                    <a:pt x="4" y="1"/>
                    <a:pt x="5" y="1"/>
                    <a:pt x="5"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2" name="Freeform 1177"/>
            <p:cNvSpPr>
              <a:spLocks/>
            </p:cNvSpPr>
            <p:nvPr userDrawn="1"/>
          </p:nvSpPr>
          <p:spPr bwMode="auto">
            <a:xfrm>
              <a:off x="341" y="191"/>
              <a:ext cx="0"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lnTo>
                    <a:pt x="1" y="0"/>
                  </a:lnTo>
                  <a:lnTo>
                    <a:pt x="0" y="0"/>
                  </a:lnTo>
                  <a:lnTo>
                    <a:pt x="1" y="0"/>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3" name="Freeform 1178"/>
            <p:cNvSpPr>
              <a:spLocks/>
            </p:cNvSpPr>
            <p:nvPr userDrawn="1"/>
          </p:nvSpPr>
          <p:spPr bwMode="auto">
            <a:xfrm>
              <a:off x="340" y="192"/>
              <a:ext cx="2" cy="2"/>
            </a:xfrm>
            <a:custGeom>
              <a:avLst/>
              <a:gdLst>
                <a:gd name="T0" fmla="*/ 2 w 5"/>
                <a:gd name="T1" fmla="*/ 3 h 3"/>
                <a:gd name="T2" fmla="*/ 2 w 5"/>
                <a:gd name="T3" fmla="*/ 3 h 3"/>
                <a:gd name="T4" fmla="*/ 0 w 5"/>
                <a:gd name="T5" fmla="*/ 3 h 3"/>
                <a:gd name="T6" fmla="*/ 5 w 5"/>
                <a:gd name="T7" fmla="*/ 0 h 3"/>
                <a:gd name="T8" fmla="*/ 5 w 5"/>
                <a:gd name="T9" fmla="*/ 0 h 3"/>
                <a:gd name="T10" fmla="*/ 2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2" y="3"/>
                  </a:moveTo>
                  <a:lnTo>
                    <a:pt x="2" y="3"/>
                  </a:lnTo>
                  <a:cubicBezTo>
                    <a:pt x="1" y="3"/>
                    <a:pt x="1" y="3"/>
                    <a:pt x="0" y="3"/>
                  </a:cubicBezTo>
                  <a:cubicBezTo>
                    <a:pt x="2" y="2"/>
                    <a:pt x="3" y="1"/>
                    <a:pt x="5" y="0"/>
                  </a:cubicBezTo>
                  <a:lnTo>
                    <a:pt x="5" y="0"/>
                  </a:lnTo>
                  <a:cubicBezTo>
                    <a:pt x="4" y="1"/>
                    <a:pt x="3" y="2"/>
                    <a:pt x="2"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4" name="Freeform 1179"/>
            <p:cNvSpPr>
              <a:spLocks/>
            </p:cNvSpPr>
            <p:nvPr userDrawn="1"/>
          </p:nvSpPr>
          <p:spPr bwMode="auto">
            <a:xfrm>
              <a:off x="345" y="184"/>
              <a:ext cx="4" cy="4"/>
            </a:xfrm>
            <a:custGeom>
              <a:avLst/>
              <a:gdLst>
                <a:gd name="T0" fmla="*/ 3 w 7"/>
                <a:gd name="T1" fmla="*/ 9 h 9"/>
                <a:gd name="T2" fmla="*/ 3 w 7"/>
                <a:gd name="T3" fmla="*/ 9 h 9"/>
                <a:gd name="T4" fmla="*/ 0 w 7"/>
                <a:gd name="T5" fmla="*/ 4 h 9"/>
                <a:gd name="T6" fmla="*/ 4 w 7"/>
                <a:gd name="T7" fmla="*/ 0 h 9"/>
                <a:gd name="T8" fmla="*/ 7 w 7"/>
                <a:gd name="T9" fmla="*/ 4 h 9"/>
                <a:gd name="T10" fmla="*/ 3 w 7"/>
                <a:gd name="T11" fmla="*/ 9 h 9"/>
              </a:gdLst>
              <a:ahLst/>
              <a:cxnLst>
                <a:cxn ang="0">
                  <a:pos x="T0" y="T1"/>
                </a:cxn>
                <a:cxn ang="0">
                  <a:pos x="T2" y="T3"/>
                </a:cxn>
                <a:cxn ang="0">
                  <a:pos x="T4" y="T5"/>
                </a:cxn>
                <a:cxn ang="0">
                  <a:pos x="T6" y="T7"/>
                </a:cxn>
                <a:cxn ang="0">
                  <a:pos x="T8" y="T9"/>
                </a:cxn>
                <a:cxn ang="0">
                  <a:pos x="T10" y="T11"/>
                </a:cxn>
              </a:cxnLst>
              <a:rect l="0" t="0" r="r" b="b"/>
              <a:pathLst>
                <a:path w="7" h="9">
                  <a:moveTo>
                    <a:pt x="3" y="9"/>
                  </a:moveTo>
                  <a:lnTo>
                    <a:pt x="3" y="9"/>
                  </a:lnTo>
                  <a:cubicBezTo>
                    <a:pt x="2" y="7"/>
                    <a:pt x="1" y="6"/>
                    <a:pt x="0" y="4"/>
                  </a:cubicBezTo>
                  <a:cubicBezTo>
                    <a:pt x="2" y="3"/>
                    <a:pt x="3" y="1"/>
                    <a:pt x="4" y="0"/>
                  </a:cubicBezTo>
                  <a:cubicBezTo>
                    <a:pt x="5" y="1"/>
                    <a:pt x="6" y="3"/>
                    <a:pt x="7" y="4"/>
                  </a:cubicBezTo>
                  <a:cubicBezTo>
                    <a:pt x="6" y="6"/>
                    <a:pt x="4" y="7"/>
                    <a:pt x="3"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5" name="Freeform 1180"/>
            <p:cNvSpPr>
              <a:spLocks/>
            </p:cNvSpPr>
            <p:nvPr userDrawn="1"/>
          </p:nvSpPr>
          <p:spPr bwMode="auto">
            <a:xfrm>
              <a:off x="344" y="186"/>
              <a:ext cx="3" cy="4"/>
            </a:xfrm>
            <a:custGeom>
              <a:avLst/>
              <a:gdLst>
                <a:gd name="T0" fmla="*/ 3 w 7"/>
                <a:gd name="T1" fmla="*/ 8 h 8"/>
                <a:gd name="T2" fmla="*/ 3 w 7"/>
                <a:gd name="T3" fmla="*/ 8 h 8"/>
                <a:gd name="T4" fmla="*/ 0 w 7"/>
                <a:gd name="T5" fmla="*/ 4 h 8"/>
                <a:gd name="T6" fmla="*/ 4 w 7"/>
                <a:gd name="T7" fmla="*/ 0 h 8"/>
                <a:gd name="T8" fmla="*/ 7 w 7"/>
                <a:gd name="T9" fmla="*/ 4 h 8"/>
                <a:gd name="T10" fmla="*/ 3 w 7"/>
                <a:gd name="T11" fmla="*/ 8 h 8"/>
              </a:gdLst>
              <a:ahLst/>
              <a:cxnLst>
                <a:cxn ang="0">
                  <a:pos x="T0" y="T1"/>
                </a:cxn>
                <a:cxn ang="0">
                  <a:pos x="T2" y="T3"/>
                </a:cxn>
                <a:cxn ang="0">
                  <a:pos x="T4" y="T5"/>
                </a:cxn>
                <a:cxn ang="0">
                  <a:pos x="T6" y="T7"/>
                </a:cxn>
                <a:cxn ang="0">
                  <a:pos x="T8" y="T9"/>
                </a:cxn>
                <a:cxn ang="0">
                  <a:pos x="T10" y="T11"/>
                </a:cxn>
              </a:cxnLst>
              <a:rect l="0" t="0" r="r" b="b"/>
              <a:pathLst>
                <a:path w="7" h="8">
                  <a:moveTo>
                    <a:pt x="3" y="8"/>
                  </a:moveTo>
                  <a:lnTo>
                    <a:pt x="3" y="8"/>
                  </a:lnTo>
                  <a:cubicBezTo>
                    <a:pt x="2" y="7"/>
                    <a:pt x="1" y="5"/>
                    <a:pt x="0" y="4"/>
                  </a:cubicBezTo>
                  <a:cubicBezTo>
                    <a:pt x="1" y="3"/>
                    <a:pt x="2" y="1"/>
                    <a:pt x="4" y="0"/>
                  </a:cubicBezTo>
                  <a:cubicBezTo>
                    <a:pt x="5" y="1"/>
                    <a:pt x="6" y="3"/>
                    <a:pt x="7" y="4"/>
                  </a:cubicBezTo>
                  <a:cubicBezTo>
                    <a:pt x="5" y="6"/>
                    <a:pt x="4" y="7"/>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6" name="Freeform 1181"/>
            <p:cNvSpPr>
              <a:spLocks/>
            </p:cNvSpPr>
            <p:nvPr userDrawn="1"/>
          </p:nvSpPr>
          <p:spPr bwMode="auto">
            <a:xfrm>
              <a:off x="341" y="189"/>
              <a:ext cx="4" cy="3"/>
            </a:xfrm>
            <a:custGeom>
              <a:avLst/>
              <a:gdLst>
                <a:gd name="T0" fmla="*/ 3 w 7"/>
                <a:gd name="T1" fmla="*/ 8 h 8"/>
                <a:gd name="T2" fmla="*/ 3 w 7"/>
                <a:gd name="T3" fmla="*/ 8 h 8"/>
                <a:gd name="T4" fmla="*/ 2 w 7"/>
                <a:gd name="T5" fmla="*/ 7 h 8"/>
                <a:gd name="T6" fmla="*/ 4 w 7"/>
                <a:gd name="T7" fmla="*/ 5 h 8"/>
                <a:gd name="T8" fmla="*/ 3 w 7"/>
                <a:gd name="T9" fmla="*/ 5 h 8"/>
                <a:gd name="T10" fmla="*/ 1 w 7"/>
                <a:gd name="T11" fmla="*/ 4 h 8"/>
                <a:gd name="T12" fmla="*/ 0 w 7"/>
                <a:gd name="T13" fmla="*/ 3 h 8"/>
                <a:gd name="T14" fmla="*/ 4 w 7"/>
                <a:gd name="T15" fmla="*/ 0 h 8"/>
                <a:gd name="T16" fmla="*/ 7 w 7"/>
                <a:gd name="T17" fmla="*/ 4 h 8"/>
                <a:gd name="T18" fmla="*/ 3 w 7"/>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3" y="8"/>
                  </a:moveTo>
                  <a:lnTo>
                    <a:pt x="3" y="8"/>
                  </a:lnTo>
                  <a:lnTo>
                    <a:pt x="2" y="7"/>
                  </a:lnTo>
                  <a:cubicBezTo>
                    <a:pt x="3" y="6"/>
                    <a:pt x="4" y="6"/>
                    <a:pt x="4" y="5"/>
                  </a:cubicBezTo>
                  <a:lnTo>
                    <a:pt x="3" y="5"/>
                  </a:lnTo>
                  <a:cubicBezTo>
                    <a:pt x="3" y="5"/>
                    <a:pt x="2" y="4"/>
                    <a:pt x="1" y="4"/>
                  </a:cubicBezTo>
                  <a:lnTo>
                    <a:pt x="0" y="3"/>
                  </a:lnTo>
                  <a:cubicBezTo>
                    <a:pt x="2" y="2"/>
                    <a:pt x="3" y="1"/>
                    <a:pt x="4" y="0"/>
                  </a:cubicBezTo>
                  <a:cubicBezTo>
                    <a:pt x="5" y="1"/>
                    <a:pt x="6" y="2"/>
                    <a:pt x="7" y="4"/>
                  </a:cubicBezTo>
                  <a:cubicBezTo>
                    <a:pt x="5" y="5"/>
                    <a:pt x="4" y="6"/>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7" name="Freeform 1182"/>
            <p:cNvSpPr>
              <a:spLocks/>
            </p:cNvSpPr>
            <p:nvPr userDrawn="1"/>
          </p:nvSpPr>
          <p:spPr bwMode="auto">
            <a:xfrm>
              <a:off x="341" y="193"/>
              <a:ext cx="2" cy="2"/>
            </a:xfrm>
            <a:custGeom>
              <a:avLst/>
              <a:gdLst>
                <a:gd name="T0" fmla="*/ 3 w 5"/>
                <a:gd name="T1" fmla="*/ 0 h 5"/>
                <a:gd name="T2" fmla="*/ 3 w 5"/>
                <a:gd name="T3" fmla="*/ 0 h 5"/>
                <a:gd name="T4" fmla="*/ 5 w 5"/>
                <a:gd name="T5" fmla="*/ 4 h 5"/>
                <a:gd name="T6" fmla="*/ 4 w 5"/>
                <a:gd name="T7" fmla="*/ 5 h 5"/>
                <a:gd name="T8" fmla="*/ 0 w 5"/>
                <a:gd name="T9" fmla="*/ 4 h 5"/>
                <a:gd name="T10" fmla="*/ 0 w 5"/>
                <a:gd name="T11" fmla="*/ 4 h 5"/>
                <a:gd name="T12" fmla="*/ 1 w 5"/>
                <a:gd name="T13" fmla="*/ 2 h 5"/>
                <a:gd name="T14" fmla="*/ 1 w 5"/>
                <a:gd name="T15" fmla="*/ 2 h 5"/>
                <a:gd name="T16" fmla="*/ 3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3" y="0"/>
                  </a:moveTo>
                  <a:lnTo>
                    <a:pt x="3" y="0"/>
                  </a:lnTo>
                  <a:cubicBezTo>
                    <a:pt x="4" y="1"/>
                    <a:pt x="5" y="3"/>
                    <a:pt x="5" y="4"/>
                  </a:cubicBezTo>
                  <a:lnTo>
                    <a:pt x="4" y="5"/>
                  </a:lnTo>
                  <a:cubicBezTo>
                    <a:pt x="3" y="5"/>
                    <a:pt x="1" y="4"/>
                    <a:pt x="0" y="4"/>
                  </a:cubicBezTo>
                  <a:lnTo>
                    <a:pt x="0" y="4"/>
                  </a:lnTo>
                  <a:cubicBezTo>
                    <a:pt x="0" y="4"/>
                    <a:pt x="1" y="3"/>
                    <a:pt x="1" y="2"/>
                  </a:cubicBezTo>
                  <a:lnTo>
                    <a:pt x="1" y="2"/>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grpSp>
      <p:grpSp>
        <p:nvGrpSpPr>
          <p:cNvPr id="984" name="Group 1384"/>
          <p:cNvGrpSpPr>
            <a:grpSpLocks/>
          </p:cNvGrpSpPr>
          <p:nvPr userDrawn="1"/>
        </p:nvGrpSpPr>
        <p:grpSpPr bwMode="auto">
          <a:xfrm>
            <a:off x="369888" y="246068"/>
            <a:ext cx="184150" cy="117475"/>
            <a:chOff x="233" y="155"/>
            <a:chExt cx="116" cy="74"/>
          </a:xfrm>
        </p:grpSpPr>
        <p:sp>
          <p:nvSpPr>
            <p:cNvPr id="1558" name="Freeform 1184"/>
            <p:cNvSpPr>
              <a:spLocks/>
            </p:cNvSpPr>
            <p:nvPr userDrawn="1"/>
          </p:nvSpPr>
          <p:spPr bwMode="auto">
            <a:xfrm>
              <a:off x="343" y="191"/>
              <a:ext cx="3" cy="3"/>
            </a:xfrm>
            <a:custGeom>
              <a:avLst/>
              <a:gdLst>
                <a:gd name="T0" fmla="*/ 4 w 7"/>
                <a:gd name="T1" fmla="*/ 0 h 8"/>
                <a:gd name="T2" fmla="*/ 4 w 7"/>
                <a:gd name="T3" fmla="*/ 0 h 8"/>
                <a:gd name="T4" fmla="*/ 7 w 7"/>
                <a:gd name="T5" fmla="*/ 5 h 8"/>
                <a:gd name="T6" fmla="*/ 2 w 7"/>
                <a:gd name="T7" fmla="*/ 8 h 8"/>
                <a:gd name="T8" fmla="*/ 0 w 7"/>
                <a:gd name="T9" fmla="*/ 4 h 8"/>
                <a:gd name="T10" fmla="*/ 4 w 7"/>
                <a:gd name="T11" fmla="*/ 0 h 8"/>
              </a:gdLst>
              <a:ahLst/>
              <a:cxnLst>
                <a:cxn ang="0">
                  <a:pos x="T0" y="T1"/>
                </a:cxn>
                <a:cxn ang="0">
                  <a:pos x="T2" y="T3"/>
                </a:cxn>
                <a:cxn ang="0">
                  <a:pos x="T4" y="T5"/>
                </a:cxn>
                <a:cxn ang="0">
                  <a:pos x="T6" y="T7"/>
                </a:cxn>
                <a:cxn ang="0">
                  <a:pos x="T8" y="T9"/>
                </a:cxn>
                <a:cxn ang="0">
                  <a:pos x="T10" y="T11"/>
                </a:cxn>
              </a:cxnLst>
              <a:rect l="0" t="0" r="r" b="b"/>
              <a:pathLst>
                <a:path w="7" h="8">
                  <a:moveTo>
                    <a:pt x="4" y="0"/>
                  </a:moveTo>
                  <a:lnTo>
                    <a:pt x="4" y="0"/>
                  </a:lnTo>
                  <a:cubicBezTo>
                    <a:pt x="5" y="2"/>
                    <a:pt x="6" y="4"/>
                    <a:pt x="7" y="5"/>
                  </a:cubicBezTo>
                  <a:cubicBezTo>
                    <a:pt x="6" y="6"/>
                    <a:pt x="4" y="7"/>
                    <a:pt x="2" y="8"/>
                  </a:cubicBezTo>
                  <a:cubicBezTo>
                    <a:pt x="1" y="7"/>
                    <a:pt x="1" y="6"/>
                    <a:pt x="0" y="4"/>
                  </a:cubicBezTo>
                  <a:cubicBezTo>
                    <a:pt x="2" y="3"/>
                    <a:pt x="3" y="2"/>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9" name="Freeform 1185"/>
            <p:cNvSpPr>
              <a:spLocks/>
            </p:cNvSpPr>
            <p:nvPr userDrawn="1"/>
          </p:nvSpPr>
          <p:spPr bwMode="auto">
            <a:xfrm>
              <a:off x="333" y="184"/>
              <a:ext cx="1" cy="2"/>
            </a:xfrm>
            <a:custGeom>
              <a:avLst/>
              <a:gdLst>
                <a:gd name="T0" fmla="*/ 0 w 2"/>
                <a:gd name="T1" fmla="*/ 0 h 3"/>
                <a:gd name="T2" fmla="*/ 0 w 2"/>
                <a:gd name="T3" fmla="*/ 0 h 3"/>
                <a:gd name="T4" fmla="*/ 2 w 2"/>
                <a:gd name="T5" fmla="*/ 1 h 3"/>
                <a:gd name="T6" fmla="*/ 1 w 2"/>
                <a:gd name="T7" fmla="*/ 3 h 3"/>
                <a:gd name="T8" fmla="*/ 0 w 2"/>
                <a:gd name="T9" fmla="*/ 3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lnTo>
                    <a:pt x="0" y="0"/>
                  </a:lnTo>
                  <a:lnTo>
                    <a:pt x="2" y="1"/>
                  </a:lnTo>
                  <a:lnTo>
                    <a:pt x="1" y="3"/>
                  </a:lnTo>
                  <a:lnTo>
                    <a:pt x="0" y="3"/>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0" name="Freeform 1186"/>
            <p:cNvSpPr>
              <a:spLocks/>
            </p:cNvSpPr>
            <p:nvPr userDrawn="1"/>
          </p:nvSpPr>
          <p:spPr bwMode="auto">
            <a:xfrm>
              <a:off x="333" y="182"/>
              <a:ext cx="1" cy="2"/>
            </a:xfrm>
            <a:custGeom>
              <a:avLst/>
              <a:gdLst>
                <a:gd name="T0" fmla="*/ 0 w 2"/>
                <a:gd name="T1" fmla="*/ 0 h 3"/>
                <a:gd name="T2" fmla="*/ 0 w 2"/>
                <a:gd name="T3" fmla="*/ 0 h 3"/>
                <a:gd name="T4" fmla="*/ 2 w 2"/>
                <a:gd name="T5" fmla="*/ 1 h 3"/>
                <a:gd name="T6" fmla="*/ 2 w 2"/>
                <a:gd name="T7" fmla="*/ 3 h 3"/>
                <a:gd name="T8" fmla="*/ 0 w 2"/>
                <a:gd name="T9" fmla="*/ 3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lnTo>
                    <a:pt x="0" y="0"/>
                  </a:lnTo>
                  <a:lnTo>
                    <a:pt x="2" y="1"/>
                  </a:lnTo>
                  <a:lnTo>
                    <a:pt x="2" y="3"/>
                  </a:lnTo>
                  <a:lnTo>
                    <a:pt x="0" y="3"/>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1" name="Freeform 1187"/>
            <p:cNvSpPr>
              <a:spLocks/>
            </p:cNvSpPr>
            <p:nvPr userDrawn="1"/>
          </p:nvSpPr>
          <p:spPr bwMode="auto">
            <a:xfrm>
              <a:off x="333" y="181"/>
              <a:ext cx="2" cy="1"/>
            </a:xfrm>
            <a:custGeom>
              <a:avLst/>
              <a:gdLst>
                <a:gd name="T0" fmla="*/ 0 w 3"/>
                <a:gd name="T1" fmla="*/ 0 h 3"/>
                <a:gd name="T2" fmla="*/ 0 w 3"/>
                <a:gd name="T3" fmla="*/ 0 h 3"/>
                <a:gd name="T4" fmla="*/ 3 w 3"/>
                <a:gd name="T5" fmla="*/ 1 h 3"/>
                <a:gd name="T6" fmla="*/ 2 w 3"/>
                <a:gd name="T7" fmla="*/ 3 h 3"/>
                <a:gd name="T8" fmla="*/ 0 w 3"/>
                <a:gd name="T9" fmla="*/ 3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0"/>
                  </a:lnTo>
                  <a:lnTo>
                    <a:pt x="3" y="1"/>
                  </a:lnTo>
                  <a:lnTo>
                    <a:pt x="2" y="3"/>
                  </a:lnTo>
                  <a:lnTo>
                    <a:pt x="0" y="3"/>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2" name="Freeform 1188"/>
            <p:cNvSpPr>
              <a:spLocks/>
            </p:cNvSpPr>
            <p:nvPr userDrawn="1"/>
          </p:nvSpPr>
          <p:spPr bwMode="auto">
            <a:xfrm>
              <a:off x="333" y="179"/>
              <a:ext cx="2" cy="1"/>
            </a:xfrm>
            <a:custGeom>
              <a:avLst/>
              <a:gdLst>
                <a:gd name="T0" fmla="*/ 1 w 3"/>
                <a:gd name="T1" fmla="*/ 0 h 3"/>
                <a:gd name="T2" fmla="*/ 1 w 3"/>
                <a:gd name="T3" fmla="*/ 0 h 3"/>
                <a:gd name="T4" fmla="*/ 3 w 3"/>
                <a:gd name="T5" fmla="*/ 1 h 3"/>
                <a:gd name="T6" fmla="*/ 3 w 3"/>
                <a:gd name="T7" fmla="*/ 3 h 3"/>
                <a:gd name="T8" fmla="*/ 0 w 3"/>
                <a:gd name="T9" fmla="*/ 2 h 3"/>
                <a:gd name="T10" fmla="*/ 1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1" y="0"/>
                  </a:moveTo>
                  <a:lnTo>
                    <a:pt x="1" y="0"/>
                  </a:lnTo>
                  <a:lnTo>
                    <a:pt x="3" y="1"/>
                  </a:lnTo>
                  <a:lnTo>
                    <a:pt x="3" y="3"/>
                  </a:lnTo>
                  <a:lnTo>
                    <a:pt x="0" y="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3" name="Freeform 1189"/>
            <p:cNvSpPr>
              <a:spLocks/>
            </p:cNvSpPr>
            <p:nvPr userDrawn="1"/>
          </p:nvSpPr>
          <p:spPr bwMode="auto">
            <a:xfrm>
              <a:off x="334" y="177"/>
              <a:ext cx="1" cy="1"/>
            </a:xfrm>
            <a:custGeom>
              <a:avLst/>
              <a:gdLst>
                <a:gd name="T0" fmla="*/ 0 w 3"/>
                <a:gd name="T1" fmla="*/ 0 h 3"/>
                <a:gd name="T2" fmla="*/ 0 w 3"/>
                <a:gd name="T3" fmla="*/ 0 h 3"/>
                <a:gd name="T4" fmla="*/ 3 w 3"/>
                <a:gd name="T5" fmla="*/ 1 h 3"/>
                <a:gd name="T6" fmla="*/ 2 w 3"/>
                <a:gd name="T7" fmla="*/ 3 h 3"/>
                <a:gd name="T8" fmla="*/ 0 w 3"/>
                <a:gd name="T9" fmla="*/ 2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0"/>
                  </a:lnTo>
                  <a:lnTo>
                    <a:pt x="3" y="1"/>
                  </a:lnTo>
                  <a:lnTo>
                    <a:pt x="2" y="3"/>
                  </a:lnTo>
                  <a:lnTo>
                    <a:pt x="0" y="2"/>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4" name="Freeform 1190"/>
            <p:cNvSpPr>
              <a:spLocks/>
            </p:cNvSpPr>
            <p:nvPr userDrawn="1"/>
          </p:nvSpPr>
          <p:spPr bwMode="auto">
            <a:xfrm>
              <a:off x="334" y="176"/>
              <a:ext cx="1" cy="0"/>
            </a:xfrm>
            <a:custGeom>
              <a:avLst/>
              <a:gdLst>
                <a:gd name="T0" fmla="*/ 0 w 3"/>
                <a:gd name="T1" fmla="*/ 0 h 2"/>
                <a:gd name="T2" fmla="*/ 0 w 3"/>
                <a:gd name="T3" fmla="*/ 0 h 2"/>
                <a:gd name="T4" fmla="*/ 3 w 3"/>
                <a:gd name="T5" fmla="*/ 0 h 2"/>
                <a:gd name="T6" fmla="*/ 3 w 3"/>
                <a:gd name="T7" fmla="*/ 2 h 2"/>
                <a:gd name="T8" fmla="*/ 0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0"/>
                  </a:lnTo>
                  <a:lnTo>
                    <a:pt x="3" y="0"/>
                  </a:lnTo>
                  <a:lnTo>
                    <a:pt x="3"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5" name="Freeform 1191"/>
            <p:cNvSpPr>
              <a:spLocks/>
            </p:cNvSpPr>
            <p:nvPr userDrawn="1"/>
          </p:nvSpPr>
          <p:spPr bwMode="auto">
            <a:xfrm>
              <a:off x="334" y="174"/>
              <a:ext cx="2" cy="1"/>
            </a:xfrm>
            <a:custGeom>
              <a:avLst/>
              <a:gdLst>
                <a:gd name="T0" fmla="*/ 0 w 4"/>
                <a:gd name="T1" fmla="*/ 0 h 2"/>
                <a:gd name="T2" fmla="*/ 0 w 4"/>
                <a:gd name="T3" fmla="*/ 0 h 2"/>
                <a:gd name="T4" fmla="*/ 4 w 4"/>
                <a:gd name="T5" fmla="*/ 0 h 2"/>
                <a:gd name="T6" fmla="*/ 4 w 4"/>
                <a:gd name="T7" fmla="*/ 2 h 2"/>
                <a:gd name="T8" fmla="*/ 0 w 4"/>
                <a:gd name="T9" fmla="*/ 1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lnTo>
                    <a:pt x="0" y="0"/>
                  </a:lnTo>
                  <a:lnTo>
                    <a:pt x="4" y="0"/>
                  </a:lnTo>
                  <a:lnTo>
                    <a:pt x="4"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6" name="Freeform 1192"/>
            <p:cNvSpPr>
              <a:spLocks/>
            </p:cNvSpPr>
            <p:nvPr userDrawn="1"/>
          </p:nvSpPr>
          <p:spPr bwMode="auto">
            <a:xfrm>
              <a:off x="332" y="198"/>
              <a:ext cx="1" cy="1"/>
            </a:xfrm>
            <a:custGeom>
              <a:avLst/>
              <a:gdLst>
                <a:gd name="T0" fmla="*/ 1 w 2"/>
                <a:gd name="T1" fmla="*/ 1 h 1"/>
                <a:gd name="T2" fmla="*/ 1 w 2"/>
                <a:gd name="T3" fmla="*/ 1 h 1"/>
                <a:gd name="T4" fmla="*/ 0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lnTo>
                    <a:pt x="1" y="1"/>
                  </a:lnTo>
                  <a:cubicBezTo>
                    <a:pt x="1" y="0"/>
                    <a:pt x="0" y="0"/>
                    <a:pt x="0" y="0"/>
                  </a:cubicBezTo>
                  <a:lnTo>
                    <a:pt x="2" y="0"/>
                  </a:lnTo>
                  <a:cubicBezTo>
                    <a:pt x="1" y="0"/>
                    <a:pt x="1" y="0"/>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7" name="Freeform 1193"/>
            <p:cNvSpPr>
              <a:spLocks/>
            </p:cNvSpPr>
            <p:nvPr userDrawn="1"/>
          </p:nvSpPr>
          <p:spPr bwMode="auto">
            <a:xfrm>
              <a:off x="332" y="199"/>
              <a:ext cx="1" cy="1"/>
            </a:xfrm>
            <a:custGeom>
              <a:avLst/>
              <a:gdLst>
                <a:gd name="T0" fmla="*/ 2 w 2"/>
                <a:gd name="T1" fmla="*/ 2 h 2"/>
                <a:gd name="T2" fmla="*/ 2 w 2"/>
                <a:gd name="T3" fmla="*/ 2 h 2"/>
                <a:gd name="T4" fmla="*/ 0 w 2"/>
                <a:gd name="T5" fmla="*/ 2 h 2"/>
                <a:gd name="T6" fmla="*/ 1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2"/>
                  </a:lnTo>
                  <a:lnTo>
                    <a:pt x="0" y="2"/>
                  </a:lnTo>
                  <a:cubicBezTo>
                    <a:pt x="0" y="1"/>
                    <a:pt x="1" y="1"/>
                    <a:pt x="1" y="0"/>
                  </a:cubicBezTo>
                  <a:cubicBezTo>
                    <a:pt x="1" y="1"/>
                    <a:pt x="1" y="1"/>
                    <a:pt x="2"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8" name="Freeform 1194"/>
            <p:cNvSpPr>
              <a:spLocks/>
            </p:cNvSpPr>
            <p:nvPr userDrawn="1"/>
          </p:nvSpPr>
          <p:spPr bwMode="auto">
            <a:xfrm>
              <a:off x="335" y="198"/>
              <a:ext cx="0"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0" y="0"/>
                  </a:cubicBezTo>
                  <a:lnTo>
                    <a:pt x="1" y="0"/>
                  </a:lnTo>
                  <a:cubicBezTo>
                    <a:pt x="1" y="0"/>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9" name="Freeform 1195"/>
            <p:cNvSpPr>
              <a:spLocks/>
            </p:cNvSpPr>
            <p:nvPr userDrawn="1"/>
          </p:nvSpPr>
          <p:spPr bwMode="auto">
            <a:xfrm>
              <a:off x="334" y="200"/>
              <a:ext cx="1" cy="0"/>
            </a:xfrm>
            <a:custGeom>
              <a:avLst/>
              <a:gdLst>
                <a:gd name="T0" fmla="*/ 2 w 2"/>
                <a:gd name="T1" fmla="*/ 1 h 1"/>
                <a:gd name="T2" fmla="*/ 2 w 2"/>
                <a:gd name="T3" fmla="*/ 1 h 1"/>
                <a:gd name="T4" fmla="*/ 0 w 2"/>
                <a:gd name="T5" fmla="*/ 1 h 1"/>
                <a:gd name="T6" fmla="*/ 1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2" y="1"/>
                  </a:lnTo>
                  <a:lnTo>
                    <a:pt x="0" y="1"/>
                  </a:lnTo>
                  <a:cubicBezTo>
                    <a:pt x="1" y="1"/>
                    <a:pt x="1" y="0"/>
                    <a:pt x="1" y="0"/>
                  </a:cubicBezTo>
                  <a:cubicBezTo>
                    <a:pt x="1" y="0"/>
                    <a:pt x="2"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0" name="Freeform 1196"/>
            <p:cNvSpPr>
              <a:spLocks/>
            </p:cNvSpPr>
            <p:nvPr userDrawn="1"/>
          </p:nvSpPr>
          <p:spPr bwMode="auto">
            <a:xfrm>
              <a:off x="337" y="198"/>
              <a:ext cx="0"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lnTo>
                    <a:pt x="1" y="0"/>
                  </a:lnTo>
                  <a:cubicBezTo>
                    <a:pt x="1" y="1"/>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1" name="Freeform 1197"/>
            <p:cNvSpPr>
              <a:spLocks/>
            </p:cNvSpPr>
            <p:nvPr userDrawn="1"/>
          </p:nvSpPr>
          <p:spPr bwMode="auto">
            <a:xfrm>
              <a:off x="337" y="200"/>
              <a:ext cx="0" cy="0"/>
            </a:xfrm>
            <a:custGeom>
              <a:avLst/>
              <a:gdLst>
                <a:gd name="T0" fmla="*/ 1 w 1"/>
                <a:gd name="T1" fmla="*/ 1 h 1"/>
                <a:gd name="T2" fmla="*/ 1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cubicBezTo>
                    <a:pt x="0" y="1"/>
                    <a:pt x="0" y="1"/>
                    <a:pt x="0" y="0"/>
                  </a:cubicBezTo>
                  <a:cubicBezTo>
                    <a:pt x="0"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2" name="Freeform 1198"/>
            <p:cNvSpPr>
              <a:spLocks/>
            </p:cNvSpPr>
            <p:nvPr userDrawn="1"/>
          </p:nvSpPr>
          <p:spPr bwMode="auto">
            <a:xfrm>
              <a:off x="339" y="199"/>
              <a:ext cx="1" cy="0"/>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0" y="0"/>
                  </a:cubicBezTo>
                  <a:lnTo>
                    <a:pt x="1" y="0"/>
                  </a:lnTo>
                  <a:cubicBezTo>
                    <a:pt x="1" y="0"/>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3" name="Freeform 1199"/>
            <p:cNvSpPr>
              <a:spLocks/>
            </p:cNvSpPr>
            <p:nvPr userDrawn="1"/>
          </p:nvSpPr>
          <p:spPr bwMode="auto">
            <a:xfrm>
              <a:off x="339" y="200"/>
              <a:ext cx="0" cy="0"/>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cubicBezTo>
                    <a:pt x="0" y="0"/>
                    <a:pt x="1" y="0"/>
                    <a:pt x="1" y="0"/>
                  </a:cubicBez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4" name="Freeform 1200"/>
            <p:cNvSpPr>
              <a:spLocks/>
            </p:cNvSpPr>
            <p:nvPr userDrawn="1"/>
          </p:nvSpPr>
          <p:spPr bwMode="auto">
            <a:xfrm>
              <a:off x="341" y="199"/>
              <a:ext cx="0"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1" y="0"/>
                    <a:pt x="0" y="0"/>
                  </a:cubicBezTo>
                  <a:lnTo>
                    <a:pt x="1" y="0"/>
                  </a:ln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5" name="Freeform 1201"/>
            <p:cNvSpPr>
              <a:spLocks/>
            </p:cNvSpPr>
            <p:nvPr userDrawn="1"/>
          </p:nvSpPr>
          <p:spPr bwMode="auto">
            <a:xfrm>
              <a:off x="341" y="200"/>
              <a:ext cx="0" cy="0"/>
            </a:xfrm>
            <a:custGeom>
              <a:avLst/>
              <a:gdLst/>
              <a:ahLst/>
              <a:cxnLst>
                <a:cxn ang="0">
                  <a:pos x="0" y="0"/>
                </a:cxn>
                <a:cxn ang="0">
                  <a:pos x="0" y="0"/>
                </a:cxn>
                <a:cxn ang="0">
                  <a:pos x="0" y="0"/>
                </a:cxn>
                <a:cxn ang="0">
                  <a:pos x="0" y="0"/>
                </a:cxn>
                <a:cxn ang="0">
                  <a:pos x="0" y="0"/>
                </a:cxn>
              </a:cxnLst>
              <a:rect l="0" t="0" r="r" b="b"/>
              <a:pathLst>
                <a:path>
                  <a:moveTo>
                    <a:pt x="0" y="0"/>
                  </a:moveTo>
                  <a:lnTo>
                    <a:pt x="0" y="0"/>
                  </a:lnTo>
                  <a:lnTo>
                    <a:pt x="0" y="0"/>
                  </a:lnTo>
                  <a:cubicBezTo>
                    <a:pt x="0" y="0"/>
                    <a:pt x="0" y="0"/>
                    <a:pt x="0" y="0"/>
                  </a:cubicBezTo>
                  <a:cubicBezTo>
                    <a:pt x="0" y="0"/>
                    <a:pt x="0"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6" name="Freeform 1202"/>
            <p:cNvSpPr>
              <a:spLocks/>
            </p:cNvSpPr>
            <p:nvPr userDrawn="1"/>
          </p:nvSpPr>
          <p:spPr bwMode="auto">
            <a:xfrm>
              <a:off x="333" y="198"/>
              <a:ext cx="1" cy="2"/>
            </a:xfrm>
            <a:custGeom>
              <a:avLst/>
              <a:gdLst>
                <a:gd name="T0" fmla="*/ 2 w 3"/>
                <a:gd name="T1" fmla="*/ 0 h 3"/>
                <a:gd name="T2" fmla="*/ 2 w 3"/>
                <a:gd name="T3" fmla="*/ 0 h 3"/>
                <a:gd name="T4" fmla="*/ 3 w 3"/>
                <a:gd name="T5" fmla="*/ 2 h 3"/>
                <a:gd name="T6" fmla="*/ 2 w 3"/>
                <a:gd name="T7" fmla="*/ 3 h 3"/>
                <a:gd name="T8" fmla="*/ 0 w 3"/>
                <a:gd name="T9" fmla="*/ 2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2" y="0"/>
                    <a:pt x="3" y="1"/>
                    <a:pt x="3" y="2"/>
                  </a:cubicBezTo>
                  <a:cubicBezTo>
                    <a:pt x="3" y="3"/>
                    <a:pt x="2" y="3"/>
                    <a:pt x="2" y="3"/>
                  </a:cubicBezTo>
                  <a:cubicBezTo>
                    <a:pt x="1" y="3"/>
                    <a:pt x="0" y="3"/>
                    <a:pt x="0" y="2"/>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7" name="Freeform 1203"/>
            <p:cNvSpPr>
              <a:spLocks/>
            </p:cNvSpPr>
            <p:nvPr userDrawn="1"/>
          </p:nvSpPr>
          <p:spPr bwMode="auto">
            <a:xfrm>
              <a:off x="335" y="199"/>
              <a:ext cx="2" cy="1"/>
            </a:xfrm>
            <a:custGeom>
              <a:avLst/>
              <a:gdLst>
                <a:gd name="T0" fmla="*/ 2 w 3"/>
                <a:gd name="T1" fmla="*/ 0 h 3"/>
                <a:gd name="T2" fmla="*/ 2 w 3"/>
                <a:gd name="T3" fmla="*/ 0 h 3"/>
                <a:gd name="T4" fmla="*/ 3 w 3"/>
                <a:gd name="T5" fmla="*/ 1 h 3"/>
                <a:gd name="T6" fmla="*/ 2 w 3"/>
                <a:gd name="T7" fmla="*/ 3 h 3"/>
                <a:gd name="T8" fmla="*/ 0 w 3"/>
                <a:gd name="T9" fmla="*/ 1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3" y="0"/>
                    <a:pt x="3" y="0"/>
                    <a:pt x="3" y="1"/>
                  </a:cubicBezTo>
                  <a:cubicBezTo>
                    <a:pt x="3" y="2"/>
                    <a:pt x="3" y="3"/>
                    <a:pt x="2" y="3"/>
                  </a:cubicBezTo>
                  <a:cubicBezTo>
                    <a:pt x="1" y="3"/>
                    <a:pt x="0" y="2"/>
                    <a:pt x="0" y="1"/>
                  </a:cubicBezTo>
                  <a:cubicBezTo>
                    <a:pt x="0" y="0"/>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8" name="Freeform 1204"/>
            <p:cNvSpPr>
              <a:spLocks/>
            </p:cNvSpPr>
            <p:nvPr userDrawn="1"/>
          </p:nvSpPr>
          <p:spPr bwMode="auto">
            <a:xfrm>
              <a:off x="337" y="199"/>
              <a:ext cx="2" cy="1"/>
            </a:xfrm>
            <a:custGeom>
              <a:avLst/>
              <a:gdLst>
                <a:gd name="T0" fmla="*/ 2 w 3"/>
                <a:gd name="T1" fmla="*/ 0 h 3"/>
                <a:gd name="T2" fmla="*/ 2 w 3"/>
                <a:gd name="T3" fmla="*/ 0 h 3"/>
                <a:gd name="T4" fmla="*/ 3 w 3"/>
                <a:gd name="T5" fmla="*/ 1 h 3"/>
                <a:gd name="T6" fmla="*/ 2 w 3"/>
                <a:gd name="T7" fmla="*/ 3 h 3"/>
                <a:gd name="T8" fmla="*/ 0 w 3"/>
                <a:gd name="T9" fmla="*/ 1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2" y="0"/>
                    <a:pt x="3" y="1"/>
                    <a:pt x="3" y="1"/>
                  </a:cubicBezTo>
                  <a:cubicBezTo>
                    <a:pt x="3" y="2"/>
                    <a:pt x="2" y="3"/>
                    <a:pt x="2" y="3"/>
                  </a:cubicBezTo>
                  <a:cubicBezTo>
                    <a:pt x="1" y="3"/>
                    <a:pt x="0" y="2"/>
                    <a:pt x="0" y="1"/>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9" name="Freeform 1205"/>
            <p:cNvSpPr>
              <a:spLocks/>
            </p:cNvSpPr>
            <p:nvPr userDrawn="1"/>
          </p:nvSpPr>
          <p:spPr bwMode="auto">
            <a:xfrm>
              <a:off x="340" y="199"/>
              <a:ext cx="1" cy="1"/>
            </a:xfrm>
            <a:custGeom>
              <a:avLst/>
              <a:gdLst>
                <a:gd name="T0" fmla="*/ 1 w 3"/>
                <a:gd name="T1" fmla="*/ 0 h 3"/>
                <a:gd name="T2" fmla="*/ 1 w 3"/>
                <a:gd name="T3" fmla="*/ 0 h 3"/>
                <a:gd name="T4" fmla="*/ 3 w 3"/>
                <a:gd name="T5" fmla="*/ 1 h 3"/>
                <a:gd name="T6" fmla="*/ 1 w 3"/>
                <a:gd name="T7" fmla="*/ 3 h 3"/>
                <a:gd name="T8" fmla="*/ 0 w 3"/>
                <a:gd name="T9" fmla="*/ 1 h 3"/>
                <a:gd name="T10" fmla="*/ 1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1" y="0"/>
                  </a:moveTo>
                  <a:lnTo>
                    <a:pt x="1" y="0"/>
                  </a:lnTo>
                  <a:cubicBezTo>
                    <a:pt x="2" y="0"/>
                    <a:pt x="3" y="1"/>
                    <a:pt x="3" y="1"/>
                  </a:cubicBezTo>
                  <a:cubicBezTo>
                    <a:pt x="3" y="2"/>
                    <a:pt x="2" y="3"/>
                    <a:pt x="1" y="3"/>
                  </a:cubicBezTo>
                  <a:cubicBezTo>
                    <a:pt x="1" y="3"/>
                    <a:pt x="0" y="2"/>
                    <a:pt x="0" y="1"/>
                  </a:cubicBezTo>
                  <a:cubicBezTo>
                    <a:pt x="0" y="1"/>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0" name="Freeform 1206"/>
            <p:cNvSpPr>
              <a:spLocks/>
            </p:cNvSpPr>
            <p:nvPr userDrawn="1"/>
          </p:nvSpPr>
          <p:spPr bwMode="auto">
            <a:xfrm>
              <a:off x="341" y="200"/>
              <a:ext cx="2" cy="1"/>
            </a:xfrm>
            <a:custGeom>
              <a:avLst/>
              <a:gdLst>
                <a:gd name="T0" fmla="*/ 2 w 3"/>
                <a:gd name="T1" fmla="*/ 0 h 3"/>
                <a:gd name="T2" fmla="*/ 2 w 3"/>
                <a:gd name="T3" fmla="*/ 0 h 3"/>
                <a:gd name="T4" fmla="*/ 3 w 3"/>
                <a:gd name="T5" fmla="*/ 2 h 3"/>
                <a:gd name="T6" fmla="*/ 2 w 3"/>
                <a:gd name="T7" fmla="*/ 3 h 3"/>
                <a:gd name="T8" fmla="*/ 0 w 3"/>
                <a:gd name="T9" fmla="*/ 2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2" y="0"/>
                    <a:pt x="3" y="1"/>
                    <a:pt x="3" y="2"/>
                  </a:cubicBezTo>
                  <a:cubicBezTo>
                    <a:pt x="3" y="2"/>
                    <a:pt x="2" y="3"/>
                    <a:pt x="2" y="3"/>
                  </a:cubicBezTo>
                  <a:cubicBezTo>
                    <a:pt x="1" y="3"/>
                    <a:pt x="0" y="2"/>
                    <a:pt x="0" y="2"/>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1" name="Freeform 1207"/>
            <p:cNvSpPr>
              <a:spLocks/>
            </p:cNvSpPr>
            <p:nvPr userDrawn="1"/>
          </p:nvSpPr>
          <p:spPr bwMode="auto">
            <a:xfrm>
              <a:off x="341" y="177"/>
              <a:ext cx="1" cy="2"/>
            </a:xfrm>
            <a:custGeom>
              <a:avLst/>
              <a:gdLst>
                <a:gd name="T0" fmla="*/ 0 w 2"/>
                <a:gd name="T1" fmla="*/ 0 h 5"/>
                <a:gd name="T2" fmla="*/ 0 w 2"/>
                <a:gd name="T3" fmla="*/ 0 h 5"/>
                <a:gd name="T4" fmla="*/ 2 w 2"/>
                <a:gd name="T5" fmla="*/ 3 h 5"/>
                <a:gd name="T6" fmla="*/ 1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3"/>
                  </a:lnTo>
                  <a:lnTo>
                    <a:pt x="1" y="5"/>
                  </a:lnTo>
                  <a:cubicBezTo>
                    <a:pt x="1" y="3"/>
                    <a:pt x="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2" name="Freeform 1208"/>
            <p:cNvSpPr>
              <a:spLocks/>
            </p:cNvSpPr>
            <p:nvPr userDrawn="1"/>
          </p:nvSpPr>
          <p:spPr bwMode="auto">
            <a:xfrm>
              <a:off x="344" y="180"/>
              <a:ext cx="1" cy="1"/>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3" name="Freeform 1209"/>
            <p:cNvSpPr>
              <a:spLocks/>
            </p:cNvSpPr>
            <p:nvPr userDrawn="1"/>
          </p:nvSpPr>
          <p:spPr bwMode="auto">
            <a:xfrm>
              <a:off x="346" y="182"/>
              <a:ext cx="1" cy="3"/>
            </a:xfrm>
            <a:custGeom>
              <a:avLst/>
              <a:gdLst>
                <a:gd name="T0" fmla="*/ 0 w 2"/>
                <a:gd name="T1" fmla="*/ 0 h 5"/>
                <a:gd name="T2" fmla="*/ 0 w 2"/>
                <a:gd name="T3" fmla="*/ 0 h 5"/>
                <a:gd name="T4" fmla="*/ 2 w 2"/>
                <a:gd name="T5" fmla="*/ 3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3"/>
                  </a:lnTo>
                  <a:lnTo>
                    <a:pt x="0" y="5"/>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4" name="Freeform 1210"/>
            <p:cNvSpPr>
              <a:spLocks/>
            </p:cNvSpPr>
            <p:nvPr userDrawn="1"/>
          </p:nvSpPr>
          <p:spPr bwMode="auto">
            <a:xfrm>
              <a:off x="347" y="185"/>
              <a:ext cx="1" cy="2"/>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5" name="Freeform 1211"/>
            <p:cNvSpPr>
              <a:spLocks/>
            </p:cNvSpPr>
            <p:nvPr userDrawn="1"/>
          </p:nvSpPr>
          <p:spPr bwMode="auto">
            <a:xfrm>
              <a:off x="344" y="185"/>
              <a:ext cx="1" cy="2"/>
            </a:xfrm>
            <a:custGeom>
              <a:avLst/>
              <a:gdLst>
                <a:gd name="T0" fmla="*/ 1 w 2"/>
                <a:gd name="T1" fmla="*/ 0 h 5"/>
                <a:gd name="T2" fmla="*/ 1 w 2"/>
                <a:gd name="T3" fmla="*/ 0 h 5"/>
                <a:gd name="T4" fmla="*/ 2 w 2"/>
                <a:gd name="T5" fmla="*/ 3 h 5"/>
                <a:gd name="T6" fmla="*/ 0 w 2"/>
                <a:gd name="T7" fmla="*/ 5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lnTo>
                    <a:pt x="1" y="0"/>
                  </a:lnTo>
                  <a:lnTo>
                    <a:pt x="2" y="3"/>
                  </a:lnTo>
                  <a:lnTo>
                    <a:pt x="0" y="5"/>
                  </a:lnTo>
                  <a:cubicBezTo>
                    <a:pt x="1" y="3"/>
                    <a:pt x="1" y="2"/>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6" name="Freeform 1212"/>
            <p:cNvSpPr>
              <a:spLocks/>
            </p:cNvSpPr>
            <p:nvPr userDrawn="1"/>
          </p:nvSpPr>
          <p:spPr bwMode="auto">
            <a:xfrm>
              <a:off x="340" y="184"/>
              <a:ext cx="1" cy="2"/>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7" name="Freeform 1213"/>
            <p:cNvSpPr>
              <a:spLocks/>
            </p:cNvSpPr>
            <p:nvPr userDrawn="1"/>
          </p:nvSpPr>
          <p:spPr bwMode="auto">
            <a:xfrm>
              <a:off x="342" y="182"/>
              <a:ext cx="1" cy="2"/>
            </a:xfrm>
            <a:custGeom>
              <a:avLst/>
              <a:gdLst>
                <a:gd name="T0" fmla="*/ 0 w 2"/>
                <a:gd name="T1" fmla="*/ 0 h 5"/>
                <a:gd name="T2" fmla="*/ 0 w 2"/>
                <a:gd name="T3" fmla="*/ 0 h 5"/>
                <a:gd name="T4" fmla="*/ 2 w 2"/>
                <a:gd name="T5" fmla="*/ 3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3"/>
                  </a:lnTo>
                  <a:lnTo>
                    <a:pt x="0" y="5"/>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8" name="Freeform 1214"/>
            <p:cNvSpPr>
              <a:spLocks/>
            </p:cNvSpPr>
            <p:nvPr userDrawn="1"/>
          </p:nvSpPr>
          <p:spPr bwMode="auto">
            <a:xfrm>
              <a:off x="340" y="180"/>
              <a:ext cx="1" cy="1"/>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9" name="Freeform 1215"/>
            <p:cNvSpPr>
              <a:spLocks/>
            </p:cNvSpPr>
            <p:nvPr userDrawn="1"/>
          </p:nvSpPr>
          <p:spPr bwMode="auto">
            <a:xfrm>
              <a:off x="344" y="174"/>
              <a:ext cx="1" cy="2"/>
            </a:xfrm>
            <a:custGeom>
              <a:avLst/>
              <a:gdLst>
                <a:gd name="T0" fmla="*/ 0 w 2"/>
                <a:gd name="T1" fmla="*/ 0 h 5"/>
                <a:gd name="T2" fmla="*/ 0 w 2"/>
                <a:gd name="T3" fmla="*/ 0 h 5"/>
                <a:gd name="T4" fmla="*/ 2 w 2"/>
                <a:gd name="T5" fmla="*/ 2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2"/>
                  </a:lnTo>
                  <a:lnTo>
                    <a:pt x="0" y="5"/>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0" name="Freeform 1216"/>
            <p:cNvSpPr>
              <a:spLocks/>
            </p:cNvSpPr>
            <p:nvPr userDrawn="1"/>
          </p:nvSpPr>
          <p:spPr bwMode="auto">
            <a:xfrm>
              <a:off x="346" y="177"/>
              <a:ext cx="1" cy="2"/>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1" name="Freeform 1217"/>
            <p:cNvSpPr>
              <a:spLocks/>
            </p:cNvSpPr>
            <p:nvPr userDrawn="1"/>
          </p:nvSpPr>
          <p:spPr bwMode="auto">
            <a:xfrm>
              <a:off x="348" y="180"/>
              <a:ext cx="1" cy="2"/>
            </a:xfrm>
            <a:custGeom>
              <a:avLst/>
              <a:gdLst>
                <a:gd name="T0" fmla="*/ 0 w 2"/>
                <a:gd name="T1" fmla="*/ 0 h 5"/>
                <a:gd name="T2" fmla="*/ 0 w 2"/>
                <a:gd name="T3" fmla="*/ 0 h 5"/>
                <a:gd name="T4" fmla="*/ 2 w 2"/>
                <a:gd name="T5" fmla="*/ 2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2"/>
                  </a:lnTo>
                  <a:lnTo>
                    <a:pt x="0" y="5"/>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2" name="Freeform 1218"/>
            <p:cNvSpPr>
              <a:spLocks/>
            </p:cNvSpPr>
            <p:nvPr userDrawn="1"/>
          </p:nvSpPr>
          <p:spPr bwMode="auto">
            <a:xfrm>
              <a:off x="345" y="187"/>
              <a:ext cx="1" cy="2"/>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3" name="Freeform 1219"/>
            <p:cNvSpPr>
              <a:spLocks/>
            </p:cNvSpPr>
            <p:nvPr userDrawn="1"/>
          </p:nvSpPr>
          <p:spPr bwMode="auto">
            <a:xfrm>
              <a:off x="345" y="191"/>
              <a:ext cx="0" cy="3"/>
            </a:xfrm>
            <a:custGeom>
              <a:avLst/>
              <a:gdLst>
                <a:gd name="T0" fmla="*/ 1 w 2"/>
                <a:gd name="T1" fmla="*/ 0 h 5"/>
                <a:gd name="T2" fmla="*/ 1 w 2"/>
                <a:gd name="T3" fmla="*/ 0 h 5"/>
                <a:gd name="T4" fmla="*/ 2 w 2"/>
                <a:gd name="T5" fmla="*/ 3 h 5"/>
                <a:gd name="T6" fmla="*/ 0 w 2"/>
                <a:gd name="T7" fmla="*/ 5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lnTo>
                    <a:pt x="1" y="0"/>
                  </a:lnTo>
                  <a:lnTo>
                    <a:pt x="2" y="3"/>
                  </a:lnTo>
                  <a:lnTo>
                    <a:pt x="0" y="5"/>
                  </a:lnTo>
                  <a:cubicBezTo>
                    <a:pt x="1" y="3"/>
                    <a:pt x="1" y="2"/>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4" name="Freeform 1220"/>
            <p:cNvSpPr>
              <a:spLocks/>
            </p:cNvSpPr>
            <p:nvPr userDrawn="1"/>
          </p:nvSpPr>
          <p:spPr bwMode="auto">
            <a:xfrm>
              <a:off x="338" y="186"/>
              <a:ext cx="0"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5" name="Freeform 1221"/>
            <p:cNvSpPr>
              <a:spLocks/>
            </p:cNvSpPr>
            <p:nvPr userDrawn="1"/>
          </p:nvSpPr>
          <p:spPr bwMode="auto">
            <a:xfrm>
              <a:off x="343" y="189"/>
              <a:ext cx="1" cy="2"/>
            </a:xfrm>
            <a:custGeom>
              <a:avLst/>
              <a:gdLst>
                <a:gd name="T0" fmla="*/ 0 w 2"/>
                <a:gd name="T1" fmla="*/ 0 h 5"/>
                <a:gd name="T2" fmla="*/ 0 w 2"/>
                <a:gd name="T3" fmla="*/ 0 h 5"/>
                <a:gd name="T4" fmla="*/ 2 w 2"/>
                <a:gd name="T5" fmla="*/ 3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3"/>
                  </a:lnTo>
                  <a:lnTo>
                    <a:pt x="0" y="5"/>
                  </a:lnTo>
                  <a:cubicBezTo>
                    <a:pt x="1" y="3"/>
                    <a:pt x="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6" name="Freeform 1222"/>
            <p:cNvSpPr>
              <a:spLocks/>
            </p:cNvSpPr>
            <p:nvPr userDrawn="1"/>
          </p:nvSpPr>
          <p:spPr bwMode="auto">
            <a:xfrm>
              <a:off x="339" y="195"/>
              <a:ext cx="5" cy="2"/>
            </a:xfrm>
            <a:custGeom>
              <a:avLst/>
              <a:gdLst>
                <a:gd name="T0" fmla="*/ 11 w 11"/>
                <a:gd name="T1" fmla="*/ 2 h 4"/>
                <a:gd name="T2" fmla="*/ 11 w 11"/>
                <a:gd name="T3" fmla="*/ 2 h 4"/>
                <a:gd name="T4" fmla="*/ 6 w 11"/>
                <a:gd name="T5" fmla="*/ 4 h 4"/>
                <a:gd name="T6" fmla="*/ 0 w 11"/>
                <a:gd name="T7" fmla="*/ 2 h 4"/>
                <a:gd name="T8" fmla="*/ 3 w 11"/>
                <a:gd name="T9" fmla="*/ 0 h 4"/>
                <a:gd name="T10" fmla="*/ 11 w 11"/>
                <a:gd name="T11" fmla="*/ 2 h 4"/>
              </a:gdLst>
              <a:ahLst/>
              <a:cxnLst>
                <a:cxn ang="0">
                  <a:pos x="T0" y="T1"/>
                </a:cxn>
                <a:cxn ang="0">
                  <a:pos x="T2" y="T3"/>
                </a:cxn>
                <a:cxn ang="0">
                  <a:pos x="T4" y="T5"/>
                </a:cxn>
                <a:cxn ang="0">
                  <a:pos x="T6" y="T7"/>
                </a:cxn>
                <a:cxn ang="0">
                  <a:pos x="T8" y="T9"/>
                </a:cxn>
                <a:cxn ang="0">
                  <a:pos x="T10" y="T11"/>
                </a:cxn>
              </a:cxnLst>
              <a:rect l="0" t="0" r="r" b="b"/>
              <a:pathLst>
                <a:path w="11" h="4">
                  <a:moveTo>
                    <a:pt x="11" y="2"/>
                  </a:moveTo>
                  <a:lnTo>
                    <a:pt x="11" y="2"/>
                  </a:lnTo>
                  <a:cubicBezTo>
                    <a:pt x="10" y="3"/>
                    <a:pt x="8" y="3"/>
                    <a:pt x="6" y="4"/>
                  </a:cubicBezTo>
                  <a:cubicBezTo>
                    <a:pt x="4" y="3"/>
                    <a:pt x="2" y="3"/>
                    <a:pt x="0" y="2"/>
                  </a:cubicBezTo>
                  <a:cubicBezTo>
                    <a:pt x="1" y="2"/>
                    <a:pt x="2" y="1"/>
                    <a:pt x="3" y="0"/>
                  </a:cubicBezTo>
                  <a:cubicBezTo>
                    <a:pt x="6" y="0"/>
                    <a:pt x="9" y="1"/>
                    <a:pt x="1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7" name="Freeform 1223"/>
            <p:cNvSpPr>
              <a:spLocks/>
            </p:cNvSpPr>
            <p:nvPr userDrawn="1"/>
          </p:nvSpPr>
          <p:spPr bwMode="auto">
            <a:xfrm>
              <a:off x="337" y="188"/>
              <a:ext cx="6" cy="3"/>
            </a:xfrm>
            <a:custGeom>
              <a:avLst/>
              <a:gdLst>
                <a:gd name="T0" fmla="*/ 0 w 13"/>
                <a:gd name="T1" fmla="*/ 6 h 7"/>
                <a:gd name="T2" fmla="*/ 0 w 13"/>
                <a:gd name="T3" fmla="*/ 6 h 7"/>
                <a:gd name="T4" fmla="*/ 13 w 13"/>
                <a:gd name="T5" fmla="*/ 0 h 7"/>
                <a:gd name="T6" fmla="*/ 7 w 13"/>
                <a:gd name="T7" fmla="*/ 7 h 7"/>
                <a:gd name="T8" fmla="*/ 4 w 13"/>
                <a:gd name="T9" fmla="*/ 7 h 7"/>
                <a:gd name="T10" fmla="*/ 5 w 13"/>
                <a:gd name="T11" fmla="*/ 5 h 7"/>
                <a:gd name="T12" fmla="*/ 4 w 13"/>
                <a:gd name="T13" fmla="*/ 5 h 7"/>
                <a:gd name="T14" fmla="*/ 0 w 13"/>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0" y="6"/>
                  </a:moveTo>
                  <a:lnTo>
                    <a:pt x="0" y="6"/>
                  </a:lnTo>
                  <a:cubicBezTo>
                    <a:pt x="4" y="3"/>
                    <a:pt x="8" y="0"/>
                    <a:pt x="13" y="0"/>
                  </a:cubicBezTo>
                  <a:cubicBezTo>
                    <a:pt x="12" y="2"/>
                    <a:pt x="10" y="5"/>
                    <a:pt x="7" y="7"/>
                  </a:cubicBezTo>
                  <a:cubicBezTo>
                    <a:pt x="6" y="7"/>
                    <a:pt x="5" y="7"/>
                    <a:pt x="4" y="7"/>
                  </a:cubicBezTo>
                  <a:cubicBezTo>
                    <a:pt x="4" y="7"/>
                    <a:pt x="4" y="6"/>
                    <a:pt x="5" y="5"/>
                  </a:cubicBezTo>
                  <a:lnTo>
                    <a:pt x="4" y="5"/>
                  </a:lnTo>
                  <a:cubicBezTo>
                    <a:pt x="4" y="5"/>
                    <a:pt x="2" y="5"/>
                    <a:pt x="0"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8" name="Freeform 1224"/>
            <p:cNvSpPr>
              <a:spLocks/>
            </p:cNvSpPr>
            <p:nvPr userDrawn="1"/>
          </p:nvSpPr>
          <p:spPr bwMode="auto">
            <a:xfrm>
              <a:off x="333" y="187"/>
              <a:ext cx="0" cy="2"/>
            </a:xfrm>
            <a:custGeom>
              <a:avLst/>
              <a:gdLst>
                <a:gd name="T0" fmla="*/ 1 w 2"/>
                <a:gd name="T1" fmla="*/ 0 h 5"/>
                <a:gd name="T2" fmla="*/ 1 w 2"/>
                <a:gd name="T3" fmla="*/ 0 h 5"/>
                <a:gd name="T4" fmla="*/ 2 w 2"/>
                <a:gd name="T5" fmla="*/ 3 h 5"/>
                <a:gd name="T6" fmla="*/ 0 w 2"/>
                <a:gd name="T7" fmla="*/ 5 h 5"/>
                <a:gd name="T8" fmla="*/ 0 w 2"/>
                <a:gd name="T9" fmla="*/ 2 h 5"/>
                <a:gd name="T10" fmla="*/ 1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1" y="0"/>
                  </a:moveTo>
                  <a:lnTo>
                    <a:pt x="1" y="0"/>
                  </a:lnTo>
                  <a:cubicBezTo>
                    <a:pt x="2" y="1"/>
                    <a:pt x="2" y="2"/>
                    <a:pt x="2" y="3"/>
                  </a:cubicBezTo>
                  <a:cubicBezTo>
                    <a:pt x="1" y="3"/>
                    <a:pt x="1" y="4"/>
                    <a:pt x="0" y="5"/>
                  </a:cubicBezTo>
                  <a:cubicBezTo>
                    <a:pt x="0" y="4"/>
                    <a:pt x="0" y="3"/>
                    <a:pt x="0" y="2"/>
                  </a:cubicBezTo>
                  <a:cubicBezTo>
                    <a:pt x="0" y="2"/>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9" name="Freeform 1225"/>
            <p:cNvSpPr>
              <a:spLocks/>
            </p:cNvSpPr>
            <p:nvPr userDrawn="1"/>
          </p:nvSpPr>
          <p:spPr bwMode="auto">
            <a:xfrm>
              <a:off x="335" y="189"/>
              <a:ext cx="2" cy="2"/>
            </a:xfrm>
            <a:custGeom>
              <a:avLst/>
              <a:gdLst>
                <a:gd name="T0" fmla="*/ 4 w 4"/>
                <a:gd name="T1" fmla="*/ 0 h 5"/>
                <a:gd name="T2" fmla="*/ 4 w 4"/>
                <a:gd name="T3" fmla="*/ 0 h 5"/>
                <a:gd name="T4" fmla="*/ 2 w 4"/>
                <a:gd name="T5" fmla="*/ 4 h 5"/>
                <a:gd name="T6" fmla="*/ 0 w 4"/>
                <a:gd name="T7" fmla="*/ 5 h 5"/>
                <a:gd name="T8" fmla="*/ 2 w 4"/>
                <a:gd name="T9" fmla="*/ 1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lnTo>
                    <a:pt x="4" y="0"/>
                  </a:lnTo>
                  <a:cubicBezTo>
                    <a:pt x="4" y="1"/>
                    <a:pt x="3" y="3"/>
                    <a:pt x="2" y="4"/>
                  </a:cubicBezTo>
                  <a:cubicBezTo>
                    <a:pt x="2" y="4"/>
                    <a:pt x="1" y="5"/>
                    <a:pt x="0" y="5"/>
                  </a:cubicBezTo>
                  <a:cubicBezTo>
                    <a:pt x="1" y="4"/>
                    <a:pt x="2" y="2"/>
                    <a:pt x="2" y="1"/>
                  </a:cubicBezTo>
                  <a:cubicBezTo>
                    <a:pt x="3" y="0"/>
                    <a:pt x="4" y="0"/>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0" name="Freeform 1226"/>
            <p:cNvSpPr>
              <a:spLocks/>
            </p:cNvSpPr>
            <p:nvPr userDrawn="1"/>
          </p:nvSpPr>
          <p:spPr bwMode="auto">
            <a:xfrm>
              <a:off x="337" y="191"/>
              <a:ext cx="5" cy="3"/>
            </a:xfrm>
            <a:custGeom>
              <a:avLst/>
              <a:gdLst>
                <a:gd name="T0" fmla="*/ 4 w 13"/>
                <a:gd name="T1" fmla="*/ 2 h 6"/>
                <a:gd name="T2" fmla="*/ 4 w 13"/>
                <a:gd name="T3" fmla="*/ 2 h 6"/>
                <a:gd name="T4" fmla="*/ 13 w 13"/>
                <a:gd name="T5" fmla="*/ 1 h 6"/>
                <a:gd name="T6" fmla="*/ 6 w 13"/>
                <a:gd name="T7" fmla="*/ 5 h 6"/>
                <a:gd name="T8" fmla="*/ 0 w 13"/>
                <a:gd name="T9" fmla="*/ 6 h 6"/>
                <a:gd name="T10" fmla="*/ 4 w 13"/>
                <a:gd name="T11" fmla="*/ 2 h 6"/>
              </a:gdLst>
              <a:ahLst/>
              <a:cxnLst>
                <a:cxn ang="0">
                  <a:pos x="T0" y="T1"/>
                </a:cxn>
                <a:cxn ang="0">
                  <a:pos x="T2" y="T3"/>
                </a:cxn>
                <a:cxn ang="0">
                  <a:pos x="T4" y="T5"/>
                </a:cxn>
                <a:cxn ang="0">
                  <a:pos x="T6" y="T7"/>
                </a:cxn>
                <a:cxn ang="0">
                  <a:pos x="T8" y="T9"/>
                </a:cxn>
                <a:cxn ang="0">
                  <a:pos x="T10" y="T11"/>
                </a:cxn>
              </a:cxnLst>
              <a:rect l="0" t="0" r="r" b="b"/>
              <a:pathLst>
                <a:path w="13" h="6">
                  <a:moveTo>
                    <a:pt x="4" y="2"/>
                  </a:moveTo>
                  <a:lnTo>
                    <a:pt x="4" y="2"/>
                  </a:lnTo>
                  <a:cubicBezTo>
                    <a:pt x="7" y="1"/>
                    <a:pt x="10" y="0"/>
                    <a:pt x="13" y="1"/>
                  </a:cubicBezTo>
                  <a:cubicBezTo>
                    <a:pt x="11" y="3"/>
                    <a:pt x="9" y="4"/>
                    <a:pt x="6" y="5"/>
                  </a:cubicBezTo>
                  <a:cubicBezTo>
                    <a:pt x="5" y="5"/>
                    <a:pt x="3" y="6"/>
                    <a:pt x="0" y="6"/>
                  </a:cubicBezTo>
                  <a:cubicBezTo>
                    <a:pt x="2" y="5"/>
                    <a:pt x="3" y="3"/>
                    <a:pt x="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1" name="Freeform 1227"/>
            <p:cNvSpPr>
              <a:spLocks/>
            </p:cNvSpPr>
            <p:nvPr userDrawn="1"/>
          </p:nvSpPr>
          <p:spPr bwMode="auto">
            <a:xfrm>
              <a:off x="332" y="187"/>
              <a:ext cx="3" cy="7"/>
            </a:xfrm>
            <a:custGeom>
              <a:avLst/>
              <a:gdLst>
                <a:gd name="T0" fmla="*/ 1 w 7"/>
                <a:gd name="T1" fmla="*/ 7 h 16"/>
                <a:gd name="T2" fmla="*/ 1 w 7"/>
                <a:gd name="T3" fmla="*/ 7 h 16"/>
                <a:gd name="T4" fmla="*/ 7 w 7"/>
                <a:gd name="T5" fmla="*/ 0 h 16"/>
                <a:gd name="T6" fmla="*/ 4 w 7"/>
                <a:gd name="T7" fmla="*/ 11 h 16"/>
                <a:gd name="T8" fmla="*/ 0 w 7"/>
                <a:gd name="T9" fmla="*/ 16 h 16"/>
                <a:gd name="T10" fmla="*/ 1 w 7"/>
                <a:gd name="T11" fmla="*/ 8 h 16"/>
                <a:gd name="T12" fmla="*/ 1 w 7"/>
                <a:gd name="T13" fmla="*/ 7 h 16"/>
              </a:gdLst>
              <a:ahLst/>
              <a:cxnLst>
                <a:cxn ang="0">
                  <a:pos x="T0" y="T1"/>
                </a:cxn>
                <a:cxn ang="0">
                  <a:pos x="T2" y="T3"/>
                </a:cxn>
                <a:cxn ang="0">
                  <a:pos x="T4" y="T5"/>
                </a:cxn>
                <a:cxn ang="0">
                  <a:pos x="T6" y="T7"/>
                </a:cxn>
                <a:cxn ang="0">
                  <a:pos x="T8" y="T9"/>
                </a:cxn>
                <a:cxn ang="0">
                  <a:pos x="T10" y="T11"/>
                </a:cxn>
                <a:cxn ang="0">
                  <a:pos x="T12" y="T13"/>
                </a:cxn>
              </a:cxnLst>
              <a:rect l="0" t="0" r="r" b="b"/>
              <a:pathLst>
                <a:path w="7" h="16">
                  <a:moveTo>
                    <a:pt x="1" y="7"/>
                  </a:moveTo>
                  <a:lnTo>
                    <a:pt x="1" y="7"/>
                  </a:lnTo>
                  <a:cubicBezTo>
                    <a:pt x="3" y="4"/>
                    <a:pt x="5" y="2"/>
                    <a:pt x="7" y="0"/>
                  </a:cubicBezTo>
                  <a:cubicBezTo>
                    <a:pt x="7" y="4"/>
                    <a:pt x="6" y="8"/>
                    <a:pt x="4" y="11"/>
                  </a:cubicBezTo>
                  <a:cubicBezTo>
                    <a:pt x="3" y="13"/>
                    <a:pt x="1" y="14"/>
                    <a:pt x="0" y="16"/>
                  </a:cubicBezTo>
                  <a:cubicBezTo>
                    <a:pt x="1" y="14"/>
                    <a:pt x="1" y="11"/>
                    <a:pt x="1" y="8"/>
                  </a:cubicBezTo>
                  <a:cubicBezTo>
                    <a:pt x="1" y="8"/>
                    <a:pt x="1" y="7"/>
                    <a:pt x="1"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2" name="Freeform 1228"/>
            <p:cNvSpPr>
              <a:spLocks/>
            </p:cNvSpPr>
            <p:nvPr userDrawn="1"/>
          </p:nvSpPr>
          <p:spPr bwMode="auto">
            <a:xfrm>
              <a:off x="333" y="194"/>
              <a:ext cx="8" cy="2"/>
            </a:xfrm>
            <a:custGeom>
              <a:avLst/>
              <a:gdLst>
                <a:gd name="T0" fmla="*/ 16 w 16"/>
                <a:gd name="T1" fmla="*/ 1 h 5"/>
                <a:gd name="T2" fmla="*/ 16 w 16"/>
                <a:gd name="T3" fmla="*/ 1 h 5"/>
                <a:gd name="T4" fmla="*/ 9 w 16"/>
                <a:gd name="T5" fmla="*/ 5 h 5"/>
                <a:gd name="T6" fmla="*/ 0 w 16"/>
                <a:gd name="T7" fmla="*/ 5 h 5"/>
                <a:gd name="T8" fmla="*/ 16 w 16"/>
                <a:gd name="T9" fmla="*/ 1 h 5"/>
              </a:gdLst>
              <a:ahLst/>
              <a:cxnLst>
                <a:cxn ang="0">
                  <a:pos x="T0" y="T1"/>
                </a:cxn>
                <a:cxn ang="0">
                  <a:pos x="T2" y="T3"/>
                </a:cxn>
                <a:cxn ang="0">
                  <a:pos x="T4" y="T5"/>
                </a:cxn>
                <a:cxn ang="0">
                  <a:pos x="T6" y="T7"/>
                </a:cxn>
                <a:cxn ang="0">
                  <a:pos x="T8" y="T9"/>
                </a:cxn>
              </a:cxnLst>
              <a:rect l="0" t="0" r="r" b="b"/>
              <a:pathLst>
                <a:path w="16" h="5">
                  <a:moveTo>
                    <a:pt x="16" y="1"/>
                  </a:moveTo>
                  <a:lnTo>
                    <a:pt x="16" y="1"/>
                  </a:lnTo>
                  <a:cubicBezTo>
                    <a:pt x="14" y="3"/>
                    <a:pt x="12" y="4"/>
                    <a:pt x="9" y="5"/>
                  </a:cubicBezTo>
                  <a:cubicBezTo>
                    <a:pt x="6" y="5"/>
                    <a:pt x="3" y="5"/>
                    <a:pt x="0" y="5"/>
                  </a:cubicBezTo>
                  <a:cubicBezTo>
                    <a:pt x="5" y="1"/>
                    <a:pt x="11" y="0"/>
                    <a:pt x="1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3" name="Freeform 1229"/>
            <p:cNvSpPr>
              <a:spLocks/>
            </p:cNvSpPr>
            <p:nvPr userDrawn="1"/>
          </p:nvSpPr>
          <p:spPr bwMode="auto">
            <a:xfrm>
              <a:off x="332" y="191"/>
              <a:ext cx="6" cy="4"/>
            </a:xfrm>
            <a:custGeom>
              <a:avLst/>
              <a:gdLst>
                <a:gd name="T0" fmla="*/ 14 w 14"/>
                <a:gd name="T1" fmla="*/ 0 h 11"/>
                <a:gd name="T2" fmla="*/ 14 w 14"/>
                <a:gd name="T3" fmla="*/ 0 h 11"/>
                <a:gd name="T4" fmla="*/ 0 w 14"/>
                <a:gd name="T5" fmla="*/ 11 h 11"/>
                <a:gd name="T6" fmla="*/ 14 w 14"/>
                <a:gd name="T7" fmla="*/ 0 h 11"/>
              </a:gdLst>
              <a:ahLst/>
              <a:cxnLst>
                <a:cxn ang="0">
                  <a:pos x="T0" y="T1"/>
                </a:cxn>
                <a:cxn ang="0">
                  <a:pos x="T2" y="T3"/>
                </a:cxn>
                <a:cxn ang="0">
                  <a:pos x="T4" y="T5"/>
                </a:cxn>
                <a:cxn ang="0">
                  <a:pos x="T6" y="T7"/>
                </a:cxn>
              </a:cxnLst>
              <a:rect l="0" t="0" r="r" b="b"/>
              <a:pathLst>
                <a:path w="14" h="11">
                  <a:moveTo>
                    <a:pt x="14" y="0"/>
                  </a:moveTo>
                  <a:lnTo>
                    <a:pt x="14" y="0"/>
                  </a:lnTo>
                  <a:cubicBezTo>
                    <a:pt x="12" y="6"/>
                    <a:pt x="5" y="10"/>
                    <a:pt x="0" y="11"/>
                  </a:cubicBezTo>
                  <a:cubicBezTo>
                    <a:pt x="2" y="6"/>
                    <a:pt x="8" y="1"/>
                    <a:pt x="1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4" name="Freeform 1230"/>
            <p:cNvSpPr>
              <a:spLocks/>
            </p:cNvSpPr>
            <p:nvPr userDrawn="1"/>
          </p:nvSpPr>
          <p:spPr bwMode="auto">
            <a:xfrm>
              <a:off x="319" y="200"/>
              <a:ext cx="0" cy="1"/>
            </a:xfrm>
            <a:custGeom>
              <a:avLst/>
              <a:gdLst>
                <a:gd name="T0" fmla="*/ 0 h 2"/>
                <a:gd name="T1" fmla="*/ 0 h 2"/>
                <a:gd name="T2" fmla="*/ 1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0"/>
                  </a:lnTo>
                  <a:cubicBezTo>
                    <a:pt x="0" y="1"/>
                    <a:pt x="0" y="1"/>
                    <a:pt x="0" y="1"/>
                  </a:cubicBezTo>
                  <a:cubicBezTo>
                    <a:pt x="0" y="2"/>
                    <a:pt x="0" y="2"/>
                    <a:pt x="0" y="2"/>
                  </a:cubicBez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5" name="Freeform 1231"/>
            <p:cNvSpPr>
              <a:spLocks/>
            </p:cNvSpPr>
            <p:nvPr userDrawn="1"/>
          </p:nvSpPr>
          <p:spPr bwMode="auto">
            <a:xfrm>
              <a:off x="328" y="186"/>
              <a:ext cx="0" cy="1"/>
            </a:xfrm>
            <a:custGeom>
              <a:avLst/>
              <a:gdLst>
                <a:gd name="T0" fmla="*/ 1 w 1"/>
                <a:gd name="T1" fmla="*/ 2 h 2"/>
                <a:gd name="T2" fmla="*/ 1 w 1"/>
                <a:gd name="T3" fmla="*/ 2 h 2"/>
                <a:gd name="T4" fmla="*/ 0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2"/>
                  </a:lnTo>
                  <a:lnTo>
                    <a:pt x="0" y="0"/>
                  </a:lnTo>
                  <a:lnTo>
                    <a:pt x="1" y="0"/>
                  </a:lnTo>
                  <a:cubicBezTo>
                    <a:pt x="1" y="0"/>
                    <a:pt x="1" y="1"/>
                    <a:pt x="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6" name="Freeform 1232"/>
            <p:cNvSpPr>
              <a:spLocks/>
            </p:cNvSpPr>
            <p:nvPr userDrawn="1"/>
          </p:nvSpPr>
          <p:spPr bwMode="auto">
            <a:xfrm>
              <a:off x="313" y="186"/>
              <a:ext cx="2" cy="4"/>
            </a:xfrm>
            <a:custGeom>
              <a:avLst/>
              <a:gdLst>
                <a:gd name="T0" fmla="*/ 0 w 4"/>
                <a:gd name="T1" fmla="*/ 2 h 7"/>
                <a:gd name="T2" fmla="*/ 0 w 4"/>
                <a:gd name="T3" fmla="*/ 2 h 7"/>
                <a:gd name="T4" fmla="*/ 0 w 4"/>
                <a:gd name="T5" fmla="*/ 0 h 7"/>
                <a:gd name="T6" fmla="*/ 0 w 4"/>
                <a:gd name="T7" fmla="*/ 0 h 7"/>
                <a:gd name="T8" fmla="*/ 4 w 4"/>
                <a:gd name="T9" fmla="*/ 4 h 7"/>
                <a:gd name="T10" fmla="*/ 2 w 4"/>
                <a:gd name="T11" fmla="*/ 7 h 7"/>
                <a:gd name="T12" fmla="*/ 0 w 4"/>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2"/>
                  </a:moveTo>
                  <a:lnTo>
                    <a:pt x="0" y="2"/>
                  </a:lnTo>
                  <a:cubicBezTo>
                    <a:pt x="0" y="1"/>
                    <a:pt x="0" y="1"/>
                    <a:pt x="0" y="0"/>
                  </a:cubicBezTo>
                  <a:lnTo>
                    <a:pt x="0" y="0"/>
                  </a:lnTo>
                  <a:cubicBezTo>
                    <a:pt x="1" y="2"/>
                    <a:pt x="3" y="3"/>
                    <a:pt x="4" y="4"/>
                  </a:cubicBezTo>
                  <a:cubicBezTo>
                    <a:pt x="3" y="5"/>
                    <a:pt x="3" y="6"/>
                    <a:pt x="2" y="7"/>
                  </a:cubicBezTo>
                  <a:cubicBezTo>
                    <a:pt x="2" y="5"/>
                    <a:pt x="1"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7" name="Freeform 1233"/>
            <p:cNvSpPr>
              <a:spLocks/>
            </p:cNvSpPr>
            <p:nvPr userDrawn="1"/>
          </p:nvSpPr>
          <p:spPr bwMode="auto">
            <a:xfrm>
              <a:off x="312" y="181"/>
              <a:ext cx="3" cy="5"/>
            </a:xfrm>
            <a:custGeom>
              <a:avLst/>
              <a:gdLst>
                <a:gd name="T0" fmla="*/ 1 w 5"/>
                <a:gd name="T1" fmla="*/ 9 h 10"/>
                <a:gd name="T2" fmla="*/ 1 w 5"/>
                <a:gd name="T3" fmla="*/ 9 h 10"/>
                <a:gd name="T4" fmla="*/ 0 w 5"/>
                <a:gd name="T5" fmla="*/ 3 h 10"/>
                <a:gd name="T6" fmla="*/ 1 w 5"/>
                <a:gd name="T7" fmla="*/ 0 h 10"/>
                <a:gd name="T8" fmla="*/ 5 w 5"/>
                <a:gd name="T9" fmla="*/ 5 h 10"/>
                <a:gd name="T10" fmla="*/ 2 w 5"/>
                <a:gd name="T11" fmla="*/ 10 h 10"/>
                <a:gd name="T12" fmla="*/ 1 w 5"/>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1" y="9"/>
                  </a:moveTo>
                  <a:lnTo>
                    <a:pt x="1" y="9"/>
                  </a:lnTo>
                  <a:cubicBezTo>
                    <a:pt x="1" y="7"/>
                    <a:pt x="0" y="5"/>
                    <a:pt x="0" y="3"/>
                  </a:cubicBezTo>
                  <a:lnTo>
                    <a:pt x="1" y="0"/>
                  </a:lnTo>
                  <a:cubicBezTo>
                    <a:pt x="3" y="2"/>
                    <a:pt x="4" y="3"/>
                    <a:pt x="5" y="5"/>
                  </a:cubicBezTo>
                  <a:cubicBezTo>
                    <a:pt x="4" y="6"/>
                    <a:pt x="3" y="8"/>
                    <a:pt x="2" y="10"/>
                  </a:cubicBezTo>
                  <a:lnTo>
                    <a:pt x="1" y="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8" name="Freeform 1234"/>
            <p:cNvSpPr>
              <a:spLocks/>
            </p:cNvSpPr>
            <p:nvPr userDrawn="1"/>
          </p:nvSpPr>
          <p:spPr bwMode="auto">
            <a:xfrm>
              <a:off x="312" y="181"/>
              <a:ext cx="1" cy="1"/>
            </a:xfrm>
            <a:custGeom>
              <a:avLst/>
              <a:gdLst>
                <a:gd name="T0" fmla="*/ 0 w 1"/>
                <a:gd name="T1" fmla="*/ 3 h 3"/>
                <a:gd name="T2" fmla="*/ 0 w 1"/>
                <a:gd name="T3" fmla="*/ 3 h 3"/>
                <a:gd name="T4" fmla="*/ 0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0" y="3"/>
                  </a:lnTo>
                  <a:cubicBezTo>
                    <a:pt x="0" y="2"/>
                    <a:pt x="0" y="1"/>
                    <a:pt x="0" y="0"/>
                  </a:cubicBezTo>
                  <a:lnTo>
                    <a:pt x="1" y="1"/>
                  </a:ln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9" name="Freeform 1235"/>
            <p:cNvSpPr>
              <a:spLocks/>
            </p:cNvSpPr>
            <p:nvPr userDrawn="1"/>
          </p:nvSpPr>
          <p:spPr bwMode="auto">
            <a:xfrm>
              <a:off x="312" y="177"/>
              <a:ext cx="3" cy="4"/>
            </a:xfrm>
            <a:custGeom>
              <a:avLst/>
              <a:gdLst>
                <a:gd name="T0" fmla="*/ 0 w 5"/>
                <a:gd name="T1" fmla="*/ 7 h 8"/>
                <a:gd name="T2" fmla="*/ 0 w 5"/>
                <a:gd name="T3" fmla="*/ 7 h 8"/>
                <a:gd name="T4" fmla="*/ 4 w 5"/>
                <a:gd name="T5" fmla="*/ 0 h 8"/>
                <a:gd name="T6" fmla="*/ 5 w 5"/>
                <a:gd name="T7" fmla="*/ 2 h 8"/>
                <a:gd name="T8" fmla="*/ 1 w 5"/>
                <a:gd name="T9" fmla="*/ 8 h 8"/>
                <a:gd name="T10" fmla="*/ 0 w 5"/>
                <a:gd name="T11" fmla="*/ 7 h 8"/>
              </a:gdLst>
              <a:ahLst/>
              <a:cxnLst>
                <a:cxn ang="0">
                  <a:pos x="T0" y="T1"/>
                </a:cxn>
                <a:cxn ang="0">
                  <a:pos x="T2" y="T3"/>
                </a:cxn>
                <a:cxn ang="0">
                  <a:pos x="T4" y="T5"/>
                </a:cxn>
                <a:cxn ang="0">
                  <a:pos x="T6" y="T7"/>
                </a:cxn>
                <a:cxn ang="0">
                  <a:pos x="T8" y="T9"/>
                </a:cxn>
                <a:cxn ang="0">
                  <a:pos x="T10" y="T11"/>
                </a:cxn>
              </a:cxnLst>
              <a:rect l="0" t="0" r="r" b="b"/>
              <a:pathLst>
                <a:path w="5" h="8">
                  <a:moveTo>
                    <a:pt x="0" y="7"/>
                  </a:moveTo>
                  <a:lnTo>
                    <a:pt x="0" y="7"/>
                  </a:lnTo>
                  <a:cubicBezTo>
                    <a:pt x="1" y="4"/>
                    <a:pt x="2" y="2"/>
                    <a:pt x="4" y="0"/>
                  </a:cubicBezTo>
                  <a:cubicBezTo>
                    <a:pt x="4" y="1"/>
                    <a:pt x="5" y="2"/>
                    <a:pt x="5" y="2"/>
                  </a:cubicBezTo>
                  <a:cubicBezTo>
                    <a:pt x="4" y="4"/>
                    <a:pt x="3" y="6"/>
                    <a:pt x="1" y="8"/>
                  </a:cubicBezTo>
                  <a:lnTo>
                    <a:pt x="0" y="7"/>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0" name="Freeform 1236"/>
            <p:cNvSpPr>
              <a:spLocks/>
            </p:cNvSpPr>
            <p:nvPr userDrawn="1"/>
          </p:nvSpPr>
          <p:spPr bwMode="auto">
            <a:xfrm>
              <a:off x="314" y="175"/>
              <a:ext cx="3" cy="2"/>
            </a:xfrm>
            <a:custGeom>
              <a:avLst/>
              <a:gdLst>
                <a:gd name="T0" fmla="*/ 0 w 6"/>
                <a:gd name="T1" fmla="*/ 3 h 5"/>
                <a:gd name="T2" fmla="*/ 0 w 6"/>
                <a:gd name="T3" fmla="*/ 3 h 5"/>
                <a:gd name="T4" fmla="*/ 1 w 6"/>
                <a:gd name="T5" fmla="*/ 3 h 5"/>
                <a:gd name="T6" fmla="*/ 6 w 6"/>
                <a:gd name="T7" fmla="*/ 0 h 5"/>
                <a:gd name="T8" fmla="*/ 6 w 6"/>
                <a:gd name="T9" fmla="*/ 0 h 5"/>
                <a:gd name="T10" fmla="*/ 2 w 6"/>
                <a:gd name="T11" fmla="*/ 5 h 5"/>
                <a:gd name="T12" fmla="*/ 0 w 6"/>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3"/>
                  </a:moveTo>
                  <a:lnTo>
                    <a:pt x="0" y="3"/>
                  </a:lnTo>
                  <a:cubicBezTo>
                    <a:pt x="0" y="3"/>
                    <a:pt x="1" y="3"/>
                    <a:pt x="1" y="3"/>
                  </a:cubicBezTo>
                  <a:cubicBezTo>
                    <a:pt x="2" y="2"/>
                    <a:pt x="4" y="1"/>
                    <a:pt x="6" y="0"/>
                  </a:cubicBezTo>
                  <a:lnTo>
                    <a:pt x="6" y="0"/>
                  </a:lnTo>
                  <a:cubicBezTo>
                    <a:pt x="4" y="2"/>
                    <a:pt x="3" y="4"/>
                    <a:pt x="2" y="5"/>
                  </a:cubicBezTo>
                  <a:cubicBezTo>
                    <a:pt x="1" y="5"/>
                    <a:pt x="1" y="4"/>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1" name="Freeform 1237"/>
            <p:cNvSpPr>
              <a:spLocks/>
            </p:cNvSpPr>
            <p:nvPr userDrawn="1"/>
          </p:nvSpPr>
          <p:spPr bwMode="auto">
            <a:xfrm>
              <a:off x="317" y="175"/>
              <a:ext cx="0" cy="0"/>
            </a:xfrm>
            <a:custGeom>
              <a:avLst/>
              <a:gdLst>
                <a:gd name="T0" fmla="*/ 0 w 1"/>
                <a:gd name="T1" fmla="*/ 0 h 1"/>
                <a:gd name="T2" fmla="*/ 0 w 1"/>
                <a:gd name="T3" fmla="*/ 0 h 1"/>
                <a:gd name="T4" fmla="*/ 1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0"/>
                  </a:lnTo>
                  <a:lnTo>
                    <a:pt x="1" y="0"/>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2" name="Freeform 1238"/>
            <p:cNvSpPr>
              <a:spLocks/>
            </p:cNvSpPr>
            <p:nvPr userDrawn="1"/>
          </p:nvSpPr>
          <p:spPr bwMode="auto">
            <a:xfrm>
              <a:off x="317" y="174"/>
              <a:ext cx="4" cy="4"/>
            </a:xfrm>
            <a:custGeom>
              <a:avLst/>
              <a:gdLst>
                <a:gd name="T0" fmla="*/ 2 w 8"/>
                <a:gd name="T1" fmla="*/ 1 h 9"/>
                <a:gd name="T2" fmla="*/ 2 w 8"/>
                <a:gd name="T3" fmla="*/ 1 h 9"/>
                <a:gd name="T4" fmla="*/ 5 w 8"/>
                <a:gd name="T5" fmla="*/ 0 h 9"/>
                <a:gd name="T6" fmla="*/ 8 w 8"/>
                <a:gd name="T7" fmla="*/ 4 h 9"/>
                <a:gd name="T8" fmla="*/ 4 w 8"/>
                <a:gd name="T9" fmla="*/ 9 h 9"/>
                <a:gd name="T10" fmla="*/ 0 w 8"/>
                <a:gd name="T11" fmla="*/ 3 h 9"/>
                <a:gd name="T12" fmla="*/ 2 w 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2" y="1"/>
                  </a:moveTo>
                  <a:lnTo>
                    <a:pt x="2" y="1"/>
                  </a:lnTo>
                  <a:cubicBezTo>
                    <a:pt x="3" y="1"/>
                    <a:pt x="4" y="0"/>
                    <a:pt x="5" y="0"/>
                  </a:cubicBezTo>
                  <a:cubicBezTo>
                    <a:pt x="5" y="1"/>
                    <a:pt x="6" y="2"/>
                    <a:pt x="8" y="4"/>
                  </a:cubicBezTo>
                  <a:cubicBezTo>
                    <a:pt x="6" y="6"/>
                    <a:pt x="5" y="7"/>
                    <a:pt x="4" y="9"/>
                  </a:cubicBezTo>
                  <a:cubicBezTo>
                    <a:pt x="2" y="7"/>
                    <a:pt x="1" y="5"/>
                    <a:pt x="0" y="3"/>
                  </a:cubicBezTo>
                  <a:cubicBezTo>
                    <a:pt x="1" y="3"/>
                    <a:pt x="1" y="2"/>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3" name="Freeform 1239"/>
            <p:cNvSpPr>
              <a:spLocks/>
            </p:cNvSpPr>
            <p:nvPr userDrawn="1"/>
          </p:nvSpPr>
          <p:spPr bwMode="auto">
            <a:xfrm>
              <a:off x="320" y="173"/>
              <a:ext cx="3" cy="2"/>
            </a:xfrm>
            <a:custGeom>
              <a:avLst/>
              <a:gdLst>
                <a:gd name="T0" fmla="*/ 0 w 7"/>
                <a:gd name="T1" fmla="*/ 2 h 5"/>
                <a:gd name="T2" fmla="*/ 0 w 7"/>
                <a:gd name="T3" fmla="*/ 2 h 5"/>
                <a:gd name="T4" fmla="*/ 7 w 7"/>
                <a:gd name="T5" fmla="*/ 0 h 5"/>
                <a:gd name="T6" fmla="*/ 7 w 7"/>
                <a:gd name="T7" fmla="*/ 2 h 5"/>
                <a:gd name="T8" fmla="*/ 3 w 7"/>
                <a:gd name="T9" fmla="*/ 5 h 5"/>
                <a:gd name="T10" fmla="*/ 0 w 7"/>
                <a:gd name="T11" fmla="*/ 2 h 5"/>
              </a:gdLst>
              <a:ahLst/>
              <a:cxnLst>
                <a:cxn ang="0">
                  <a:pos x="T0" y="T1"/>
                </a:cxn>
                <a:cxn ang="0">
                  <a:pos x="T2" y="T3"/>
                </a:cxn>
                <a:cxn ang="0">
                  <a:pos x="T4" y="T5"/>
                </a:cxn>
                <a:cxn ang="0">
                  <a:pos x="T6" y="T7"/>
                </a:cxn>
                <a:cxn ang="0">
                  <a:pos x="T8" y="T9"/>
                </a:cxn>
                <a:cxn ang="0">
                  <a:pos x="T10" y="T11"/>
                </a:cxn>
              </a:cxnLst>
              <a:rect l="0" t="0" r="r" b="b"/>
              <a:pathLst>
                <a:path w="7" h="5">
                  <a:moveTo>
                    <a:pt x="0" y="2"/>
                  </a:moveTo>
                  <a:lnTo>
                    <a:pt x="0" y="2"/>
                  </a:lnTo>
                  <a:cubicBezTo>
                    <a:pt x="3" y="1"/>
                    <a:pt x="5" y="0"/>
                    <a:pt x="7" y="0"/>
                  </a:cubicBezTo>
                  <a:lnTo>
                    <a:pt x="7" y="2"/>
                  </a:lnTo>
                  <a:cubicBezTo>
                    <a:pt x="6" y="3"/>
                    <a:pt x="4" y="4"/>
                    <a:pt x="3" y="5"/>
                  </a:cubicBezTo>
                  <a:cubicBezTo>
                    <a:pt x="2" y="4"/>
                    <a:pt x="1"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4" name="Freeform 1240"/>
            <p:cNvSpPr>
              <a:spLocks/>
            </p:cNvSpPr>
            <p:nvPr userDrawn="1"/>
          </p:nvSpPr>
          <p:spPr bwMode="auto">
            <a:xfrm>
              <a:off x="321" y="174"/>
              <a:ext cx="3" cy="4"/>
            </a:xfrm>
            <a:custGeom>
              <a:avLst/>
              <a:gdLst>
                <a:gd name="T0" fmla="*/ 3 w 5"/>
                <a:gd name="T1" fmla="*/ 0 h 8"/>
                <a:gd name="T2" fmla="*/ 3 w 5"/>
                <a:gd name="T3" fmla="*/ 0 h 8"/>
                <a:gd name="T4" fmla="*/ 5 w 5"/>
                <a:gd name="T5" fmla="*/ 7 h 8"/>
                <a:gd name="T6" fmla="*/ 4 w 5"/>
                <a:gd name="T7" fmla="*/ 8 h 8"/>
                <a:gd name="T8" fmla="*/ 0 w 5"/>
                <a:gd name="T9" fmla="*/ 3 h 8"/>
                <a:gd name="T10" fmla="*/ 3 w 5"/>
                <a:gd name="T11" fmla="*/ 0 h 8"/>
              </a:gdLst>
              <a:ahLst/>
              <a:cxnLst>
                <a:cxn ang="0">
                  <a:pos x="T0" y="T1"/>
                </a:cxn>
                <a:cxn ang="0">
                  <a:pos x="T2" y="T3"/>
                </a:cxn>
                <a:cxn ang="0">
                  <a:pos x="T4" y="T5"/>
                </a:cxn>
                <a:cxn ang="0">
                  <a:pos x="T6" y="T7"/>
                </a:cxn>
                <a:cxn ang="0">
                  <a:pos x="T8" y="T9"/>
                </a:cxn>
                <a:cxn ang="0">
                  <a:pos x="T10" y="T11"/>
                </a:cxn>
              </a:cxnLst>
              <a:rect l="0" t="0" r="r" b="b"/>
              <a:pathLst>
                <a:path w="5" h="8">
                  <a:moveTo>
                    <a:pt x="3" y="0"/>
                  </a:moveTo>
                  <a:lnTo>
                    <a:pt x="3" y="0"/>
                  </a:lnTo>
                  <a:lnTo>
                    <a:pt x="5" y="7"/>
                  </a:lnTo>
                  <a:lnTo>
                    <a:pt x="4" y="8"/>
                  </a:lnTo>
                  <a:cubicBezTo>
                    <a:pt x="2" y="7"/>
                    <a:pt x="1" y="5"/>
                    <a:pt x="0" y="3"/>
                  </a:cubicBezTo>
                  <a:cubicBezTo>
                    <a:pt x="1" y="2"/>
                    <a:pt x="2"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5" name="Freeform 1241"/>
            <p:cNvSpPr>
              <a:spLocks/>
            </p:cNvSpPr>
            <p:nvPr userDrawn="1"/>
          </p:nvSpPr>
          <p:spPr bwMode="auto">
            <a:xfrm>
              <a:off x="323" y="178"/>
              <a:ext cx="1" cy="1"/>
            </a:xfrm>
            <a:custGeom>
              <a:avLst/>
              <a:gdLst>
                <a:gd name="T0" fmla="*/ 1 w 1"/>
                <a:gd name="T1" fmla="*/ 0 h 2"/>
                <a:gd name="T2" fmla="*/ 1 w 1"/>
                <a:gd name="T3" fmla="*/ 0 h 2"/>
                <a:gd name="T4" fmla="*/ 1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lnTo>
                    <a:pt x="1" y="2"/>
                  </a:lnTo>
                  <a:lnTo>
                    <a:pt x="0"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6" name="Freeform 1242"/>
            <p:cNvSpPr>
              <a:spLocks/>
            </p:cNvSpPr>
            <p:nvPr userDrawn="1"/>
          </p:nvSpPr>
          <p:spPr bwMode="auto">
            <a:xfrm>
              <a:off x="321" y="178"/>
              <a:ext cx="3" cy="4"/>
            </a:xfrm>
            <a:custGeom>
              <a:avLst/>
              <a:gdLst>
                <a:gd name="T0" fmla="*/ 7 w 7"/>
                <a:gd name="T1" fmla="*/ 3 h 9"/>
                <a:gd name="T2" fmla="*/ 7 w 7"/>
                <a:gd name="T3" fmla="*/ 3 h 9"/>
                <a:gd name="T4" fmla="*/ 7 w 7"/>
                <a:gd name="T5" fmla="*/ 6 h 9"/>
                <a:gd name="T6" fmla="*/ 4 w 7"/>
                <a:gd name="T7" fmla="*/ 9 h 9"/>
                <a:gd name="T8" fmla="*/ 0 w 7"/>
                <a:gd name="T9" fmla="*/ 5 h 9"/>
                <a:gd name="T10" fmla="*/ 5 w 7"/>
                <a:gd name="T11" fmla="*/ 0 h 9"/>
                <a:gd name="T12" fmla="*/ 7 w 7"/>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7" y="3"/>
                  </a:moveTo>
                  <a:lnTo>
                    <a:pt x="7" y="3"/>
                  </a:lnTo>
                  <a:lnTo>
                    <a:pt x="7" y="6"/>
                  </a:lnTo>
                  <a:cubicBezTo>
                    <a:pt x="6" y="7"/>
                    <a:pt x="5" y="8"/>
                    <a:pt x="4" y="9"/>
                  </a:cubicBezTo>
                  <a:cubicBezTo>
                    <a:pt x="3" y="8"/>
                    <a:pt x="2" y="7"/>
                    <a:pt x="0" y="5"/>
                  </a:cubicBezTo>
                  <a:cubicBezTo>
                    <a:pt x="2" y="4"/>
                    <a:pt x="3" y="2"/>
                    <a:pt x="5" y="0"/>
                  </a:cubicBezTo>
                  <a:cubicBezTo>
                    <a:pt x="5" y="1"/>
                    <a:pt x="6" y="2"/>
                    <a:pt x="7"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7" name="Freeform 1243"/>
            <p:cNvSpPr>
              <a:spLocks/>
            </p:cNvSpPr>
            <p:nvPr userDrawn="1"/>
          </p:nvSpPr>
          <p:spPr bwMode="auto">
            <a:xfrm>
              <a:off x="323" y="181"/>
              <a:ext cx="2" cy="4"/>
            </a:xfrm>
            <a:custGeom>
              <a:avLst/>
              <a:gdLst>
                <a:gd name="T0" fmla="*/ 2 w 4"/>
                <a:gd name="T1" fmla="*/ 0 h 7"/>
                <a:gd name="T2" fmla="*/ 2 w 4"/>
                <a:gd name="T3" fmla="*/ 0 h 7"/>
                <a:gd name="T4" fmla="*/ 4 w 4"/>
                <a:gd name="T5" fmla="*/ 7 h 7"/>
                <a:gd name="T6" fmla="*/ 0 w 4"/>
                <a:gd name="T7" fmla="*/ 3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lnTo>
                    <a:pt x="2" y="0"/>
                  </a:lnTo>
                  <a:lnTo>
                    <a:pt x="4" y="7"/>
                  </a:lnTo>
                  <a:cubicBezTo>
                    <a:pt x="2" y="6"/>
                    <a:pt x="1" y="4"/>
                    <a:pt x="0" y="3"/>
                  </a:cubicBezTo>
                  <a:cubicBezTo>
                    <a:pt x="1" y="2"/>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8" name="Freeform 1244"/>
            <p:cNvSpPr>
              <a:spLocks/>
            </p:cNvSpPr>
            <p:nvPr userDrawn="1"/>
          </p:nvSpPr>
          <p:spPr bwMode="auto">
            <a:xfrm>
              <a:off x="323" y="185"/>
              <a:ext cx="2" cy="4"/>
            </a:xfrm>
            <a:custGeom>
              <a:avLst/>
              <a:gdLst>
                <a:gd name="T0" fmla="*/ 4 w 5"/>
                <a:gd name="T1" fmla="*/ 1 h 8"/>
                <a:gd name="T2" fmla="*/ 4 w 5"/>
                <a:gd name="T3" fmla="*/ 1 h 8"/>
                <a:gd name="T4" fmla="*/ 5 w 5"/>
                <a:gd name="T5" fmla="*/ 6 h 8"/>
                <a:gd name="T6" fmla="*/ 4 w 5"/>
                <a:gd name="T7" fmla="*/ 7 h 8"/>
                <a:gd name="T8" fmla="*/ 4 w 5"/>
                <a:gd name="T9" fmla="*/ 7 h 8"/>
                <a:gd name="T10" fmla="*/ 4 w 5"/>
                <a:gd name="T11" fmla="*/ 8 h 8"/>
                <a:gd name="T12" fmla="*/ 0 w 5"/>
                <a:gd name="T13" fmla="*/ 5 h 8"/>
                <a:gd name="T14" fmla="*/ 4 w 5"/>
                <a:gd name="T15" fmla="*/ 0 h 8"/>
                <a:gd name="T16" fmla="*/ 4 w 5"/>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4" y="1"/>
                  </a:moveTo>
                  <a:lnTo>
                    <a:pt x="4" y="1"/>
                  </a:lnTo>
                  <a:lnTo>
                    <a:pt x="5" y="6"/>
                  </a:lnTo>
                  <a:cubicBezTo>
                    <a:pt x="5" y="7"/>
                    <a:pt x="5" y="7"/>
                    <a:pt x="4" y="7"/>
                  </a:cubicBezTo>
                  <a:lnTo>
                    <a:pt x="4" y="7"/>
                  </a:lnTo>
                  <a:lnTo>
                    <a:pt x="4" y="8"/>
                  </a:lnTo>
                  <a:cubicBezTo>
                    <a:pt x="3" y="7"/>
                    <a:pt x="1" y="6"/>
                    <a:pt x="0" y="5"/>
                  </a:cubicBezTo>
                  <a:cubicBezTo>
                    <a:pt x="1" y="3"/>
                    <a:pt x="2" y="2"/>
                    <a:pt x="4" y="0"/>
                  </a:cubicBezTo>
                  <a:lnTo>
                    <a:pt x="4"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9" name="Freeform 1245"/>
            <p:cNvSpPr>
              <a:spLocks/>
            </p:cNvSpPr>
            <p:nvPr userDrawn="1"/>
          </p:nvSpPr>
          <p:spPr bwMode="auto">
            <a:xfrm>
              <a:off x="325" y="189"/>
              <a:ext cx="0" cy="1"/>
            </a:xfrm>
            <a:custGeom>
              <a:avLst/>
              <a:gdLst>
                <a:gd name="T0" fmla="*/ 0 w 1"/>
                <a:gd name="T1" fmla="*/ 1 h 2"/>
                <a:gd name="T2" fmla="*/ 0 w 1"/>
                <a:gd name="T3" fmla="*/ 1 h 2"/>
                <a:gd name="T4" fmla="*/ 0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lnTo>
                    <a:pt x="0" y="1"/>
                  </a:lnTo>
                  <a:lnTo>
                    <a:pt x="0" y="0"/>
                  </a:lnTo>
                  <a:cubicBezTo>
                    <a:pt x="0" y="1"/>
                    <a:pt x="1" y="1"/>
                    <a:pt x="1" y="2"/>
                  </a:cubicBezTo>
                  <a:cubicBezTo>
                    <a:pt x="0" y="2"/>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0" name="Freeform 1246"/>
            <p:cNvSpPr>
              <a:spLocks/>
            </p:cNvSpPr>
            <p:nvPr userDrawn="1"/>
          </p:nvSpPr>
          <p:spPr bwMode="auto">
            <a:xfrm>
              <a:off x="318" y="196"/>
              <a:ext cx="2" cy="2"/>
            </a:xfrm>
            <a:custGeom>
              <a:avLst/>
              <a:gdLst>
                <a:gd name="T0" fmla="*/ 4 w 4"/>
                <a:gd name="T1" fmla="*/ 2 h 4"/>
                <a:gd name="T2" fmla="*/ 4 w 4"/>
                <a:gd name="T3" fmla="*/ 2 h 4"/>
                <a:gd name="T4" fmla="*/ 1 w 4"/>
                <a:gd name="T5" fmla="*/ 4 h 4"/>
                <a:gd name="T6" fmla="*/ 0 w 4"/>
                <a:gd name="T7" fmla="*/ 2 h 4"/>
                <a:gd name="T8" fmla="*/ 0 w 4"/>
                <a:gd name="T9" fmla="*/ 0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lnTo>
                    <a:pt x="4" y="2"/>
                  </a:lnTo>
                  <a:cubicBezTo>
                    <a:pt x="3" y="3"/>
                    <a:pt x="2" y="3"/>
                    <a:pt x="1" y="4"/>
                  </a:cubicBezTo>
                  <a:cubicBezTo>
                    <a:pt x="0" y="3"/>
                    <a:pt x="0" y="3"/>
                    <a:pt x="0" y="2"/>
                  </a:cubicBezTo>
                  <a:lnTo>
                    <a:pt x="0" y="0"/>
                  </a:lnTo>
                  <a:cubicBezTo>
                    <a:pt x="2" y="1"/>
                    <a:pt x="3" y="2"/>
                    <a:pt x="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1" name="Freeform 1247"/>
            <p:cNvSpPr>
              <a:spLocks/>
            </p:cNvSpPr>
            <p:nvPr userDrawn="1"/>
          </p:nvSpPr>
          <p:spPr bwMode="auto">
            <a:xfrm>
              <a:off x="318" y="195"/>
              <a:ext cx="1" cy="0"/>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0"/>
                  </a:lnTo>
                  <a:cubicBezTo>
                    <a:pt x="1" y="0"/>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2" name="Freeform 1248"/>
            <p:cNvSpPr>
              <a:spLocks/>
            </p:cNvSpPr>
            <p:nvPr userDrawn="1"/>
          </p:nvSpPr>
          <p:spPr bwMode="auto">
            <a:xfrm>
              <a:off x="316" y="193"/>
              <a:ext cx="2" cy="3"/>
            </a:xfrm>
            <a:custGeom>
              <a:avLst/>
              <a:gdLst>
                <a:gd name="T0" fmla="*/ 5 w 5"/>
                <a:gd name="T1" fmla="*/ 3 h 7"/>
                <a:gd name="T2" fmla="*/ 5 w 5"/>
                <a:gd name="T3" fmla="*/ 3 h 7"/>
                <a:gd name="T4" fmla="*/ 4 w 5"/>
                <a:gd name="T5" fmla="*/ 5 h 7"/>
                <a:gd name="T6" fmla="*/ 3 w 5"/>
                <a:gd name="T7" fmla="*/ 6 h 7"/>
                <a:gd name="T8" fmla="*/ 4 w 5"/>
                <a:gd name="T9" fmla="*/ 6 h 7"/>
                <a:gd name="T10" fmla="*/ 3 w 5"/>
                <a:gd name="T11" fmla="*/ 7 h 7"/>
                <a:gd name="T12" fmla="*/ 0 w 5"/>
                <a:gd name="T13" fmla="*/ 0 h 7"/>
                <a:gd name="T14" fmla="*/ 5 w 5"/>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3"/>
                  </a:moveTo>
                  <a:lnTo>
                    <a:pt x="5" y="3"/>
                  </a:lnTo>
                  <a:cubicBezTo>
                    <a:pt x="5" y="4"/>
                    <a:pt x="4" y="5"/>
                    <a:pt x="4" y="5"/>
                  </a:cubicBezTo>
                  <a:lnTo>
                    <a:pt x="3" y="6"/>
                  </a:lnTo>
                  <a:lnTo>
                    <a:pt x="4" y="6"/>
                  </a:lnTo>
                  <a:lnTo>
                    <a:pt x="3" y="7"/>
                  </a:lnTo>
                  <a:cubicBezTo>
                    <a:pt x="2" y="5"/>
                    <a:pt x="1" y="2"/>
                    <a:pt x="0" y="0"/>
                  </a:cubicBezTo>
                  <a:cubicBezTo>
                    <a:pt x="1" y="1"/>
                    <a:pt x="3" y="2"/>
                    <a:pt x="5"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3" name="Freeform 1249"/>
            <p:cNvSpPr>
              <a:spLocks/>
            </p:cNvSpPr>
            <p:nvPr userDrawn="1"/>
          </p:nvSpPr>
          <p:spPr bwMode="auto">
            <a:xfrm>
              <a:off x="315" y="189"/>
              <a:ext cx="2" cy="4"/>
            </a:xfrm>
            <a:custGeom>
              <a:avLst/>
              <a:gdLst>
                <a:gd name="T0" fmla="*/ 2 w 5"/>
                <a:gd name="T1" fmla="*/ 8 h 9"/>
                <a:gd name="T2" fmla="*/ 2 w 5"/>
                <a:gd name="T3" fmla="*/ 8 h 9"/>
                <a:gd name="T4" fmla="*/ 0 w 5"/>
                <a:gd name="T5" fmla="*/ 3 h 9"/>
                <a:gd name="T6" fmla="*/ 1 w 5"/>
                <a:gd name="T7" fmla="*/ 0 h 9"/>
                <a:gd name="T8" fmla="*/ 5 w 5"/>
                <a:gd name="T9" fmla="*/ 4 h 9"/>
                <a:gd name="T10" fmla="*/ 3 w 5"/>
                <a:gd name="T11" fmla="*/ 9 h 9"/>
                <a:gd name="T12" fmla="*/ 2 w 5"/>
                <a:gd name="T13" fmla="*/ 8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2" y="8"/>
                  </a:moveTo>
                  <a:lnTo>
                    <a:pt x="2" y="8"/>
                  </a:lnTo>
                  <a:cubicBezTo>
                    <a:pt x="1" y="6"/>
                    <a:pt x="0" y="5"/>
                    <a:pt x="0" y="3"/>
                  </a:cubicBezTo>
                  <a:cubicBezTo>
                    <a:pt x="0" y="2"/>
                    <a:pt x="1" y="1"/>
                    <a:pt x="1" y="0"/>
                  </a:cubicBezTo>
                  <a:cubicBezTo>
                    <a:pt x="3" y="1"/>
                    <a:pt x="4" y="2"/>
                    <a:pt x="5" y="4"/>
                  </a:cubicBezTo>
                  <a:cubicBezTo>
                    <a:pt x="4" y="5"/>
                    <a:pt x="4" y="7"/>
                    <a:pt x="3" y="9"/>
                  </a:cubicBezTo>
                  <a:lnTo>
                    <a:pt x="2"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4" name="Freeform 1250"/>
            <p:cNvSpPr>
              <a:spLocks/>
            </p:cNvSpPr>
            <p:nvPr userDrawn="1"/>
          </p:nvSpPr>
          <p:spPr bwMode="auto">
            <a:xfrm>
              <a:off x="324" y="172"/>
              <a:ext cx="3" cy="14"/>
            </a:xfrm>
            <a:custGeom>
              <a:avLst/>
              <a:gdLst>
                <a:gd name="T0" fmla="*/ 4 w 8"/>
                <a:gd name="T1" fmla="*/ 0 h 32"/>
                <a:gd name="T2" fmla="*/ 4 w 8"/>
                <a:gd name="T3" fmla="*/ 0 h 32"/>
                <a:gd name="T4" fmla="*/ 8 w 8"/>
                <a:gd name="T5" fmla="*/ 32 h 32"/>
                <a:gd name="T6" fmla="*/ 7 w 8"/>
                <a:gd name="T7" fmla="*/ 32 h 32"/>
                <a:gd name="T8" fmla="*/ 6 w 8"/>
                <a:gd name="T9" fmla="*/ 31 h 32"/>
                <a:gd name="T10" fmla="*/ 6 w 8"/>
                <a:gd name="T11" fmla="*/ 32 h 32"/>
                <a:gd name="T12" fmla="*/ 0 w 8"/>
                <a:gd name="T13" fmla="*/ 1 h 32"/>
                <a:gd name="T14" fmla="*/ 4 w 8"/>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2">
                  <a:moveTo>
                    <a:pt x="4" y="0"/>
                  </a:moveTo>
                  <a:lnTo>
                    <a:pt x="4" y="0"/>
                  </a:lnTo>
                  <a:lnTo>
                    <a:pt x="8" y="32"/>
                  </a:lnTo>
                  <a:cubicBezTo>
                    <a:pt x="7" y="32"/>
                    <a:pt x="7" y="32"/>
                    <a:pt x="7" y="32"/>
                  </a:cubicBezTo>
                  <a:lnTo>
                    <a:pt x="6" y="31"/>
                  </a:lnTo>
                  <a:cubicBezTo>
                    <a:pt x="6" y="32"/>
                    <a:pt x="6" y="32"/>
                    <a:pt x="6" y="32"/>
                  </a:cubicBezTo>
                  <a:lnTo>
                    <a:pt x="0" y="1"/>
                  </a:lnTo>
                  <a:cubicBezTo>
                    <a:pt x="1" y="0"/>
                    <a:pt x="2" y="0"/>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5" name="Freeform 1251"/>
            <p:cNvSpPr>
              <a:spLocks/>
            </p:cNvSpPr>
            <p:nvPr userDrawn="1"/>
          </p:nvSpPr>
          <p:spPr bwMode="auto">
            <a:xfrm>
              <a:off x="319" y="176"/>
              <a:ext cx="4" cy="4"/>
            </a:xfrm>
            <a:custGeom>
              <a:avLst/>
              <a:gdLst>
                <a:gd name="T0" fmla="*/ 4 w 8"/>
                <a:gd name="T1" fmla="*/ 0 h 9"/>
                <a:gd name="T2" fmla="*/ 4 w 8"/>
                <a:gd name="T3" fmla="*/ 0 h 9"/>
                <a:gd name="T4" fmla="*/ 8 w 8"/>
                <a:gd name="T5" fmla="*/ 5 h 9"/>
                <a:gd name="T6" fmla="*/ 4 w 8"/>
                <a:gd name="T7" fmla="*/ 9 h 9"/>
                <a:gd name="T8" fmla="*/ 0 w 8"/>
                <a:gd name="T9" fmla="*/ 5 h 9"/>
                <a:gd name="T10" fmla="*/ 4 w 8"/>
                <a:gd name="T11" fmla="*/ 0 h 9"/>
              </a:gdLst>
              <a:ahLst/>
              <a:cxnLst>
                <a:cxn ang="0">
                  <a:pos x="T0" y="T1"/>
                </a:cxn>
                <a:cxn ang="0">
                  <a:pos x="T2" y="T3"/>
                </a:cxn>
                <a:cxn ang="0">
                  <a:pos x="T4" y="T5"/>
                </a:cxn>
                <a:cxn ang="0">
                  <a:pos x="T6" y="T7"/>
                </a:cxn>
                <a:cxn ang="0">
                  <a:pos x="T8" y="T9"/>
                </a:cxn>
                <a:cxn ang="0">
                  <a:pos x="T10" y="T11"/>
                </a:cxn>
              </a:cxnLst>
              <a:rect l="0" t="0" r="r" b="b"/>
              <a:pathLst>
                <a:path w="8" h="9">
                  <a:moveTo>
                    <a:pt x="4" y="0"/>
                  </a:moveTo>
                  <a:lnTo>
                    <a:pt x="4" y="0"/>
                  </a:lnTo>
                  <a:cubicBezTo>
                    <a:pt x="5" y="1"/>
                    <a:pt x="7" y="3"/>
                    <a:pt x="8" y="5"/>
                  </a:cubicBezTo>
                  <a:cubicBezTo>
                    <a:pt x="7" y="6"/>
                    <a:pt x="5" y="8"/>
                    <a:pt x="4" y="9"/>
                  </a:cubicBezTo>
                  <a:cubicBezTo>
                    <a:pt x="2" y="8"/>
                    <a:pt x="1" y="6"/>
                    <a:pt x="0" y="5"/>
                  </a:cubicBezTo>
                  <a:cubicBezTo>
                    <a:pt x="1" y="3"/>
                    <a:pt x="3" y="1"/>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6" name="Freeform 1252"/>
            <p:cNvSpPr>
              <a:spLocks/>
            </p:cNvSpPr>
            <p:nvPr userDrawn="1"/>
          </p:nvSpPr>
          <p:spPr bwMode="auto">
            <a:xfrm>
              <a:off x="315" y="176"/>
              <a:ext cx="4" cy="5"/>
            </a:xfrm>
            <a:custGeom>
              <a:avLst/>
              <a:gdLst>
                <a:gd name="T0" fmla="*/ 4 w 8"/>
                <a:gd name="T1" fmla="*/ 11 h 11"/>
                <a:gd name="T2" fmla="*/ 4 w 8"/>
                <a:gd name="T3" fmla="*/ 11 h 11"/>
                <a:gd name="T4" fmla="*/ 0 w 8"/>
                <a:gd name="T5" fmla="*/ 5 h 11"/>
                <a:gd name="T6" fmla="*/ 4 w 8"/>
                <a:gd name="T7" fmla="*/ 0 h 11"/>
                <a:gd name="T8" fmla="*/ 8 w 8"/>
                <a:gd name="T9" fmla="*/ 6 h 11"/>
                <a:gd name="T10" fmla="*/ 4 w 8"/>
                <a:gd name="T11" fmla="*/ 11 h 11"/>
              </a:gdLst>
              <a:ahLst/>
              <a:cxnLst>
                <a:cxn ang="0">
                  <a:pos x="T0" y="T1"/>
                </a:cxn>
                <a:cxn ang="0">
                  <a:pos x="T2" y="T3"/>
                </a:cxn>
                <a:cxn ang="0">
                  <a:pos x="T4" y="T5"/>
                </a:cxn>
                <a:cxn ang="0">
                  <a:pos x="T6" y="T7"/>
                </a:cxn>
                <a:cxn ang="0">
                  <a:pos x="T8" y="T9"/>
                </a:cxn>
                <a:cxn ang="0">
                  <a:pos x="T10" y="T11"/>
                </a:cxn>
              </a:cxnLst>
              <a:rect l="0" t="0" r="r" b="b"/>
              <a:pathLst>
                <a:path w="8" h="11">
                  <a:moveTo>
                    <a:pt x="4" y="11"/>
                  </a:moveTo>
                  <a:lnTo>
                    <a:pt x="4" y="11"/>
                  </a:lnTo>
                  <a:cubicBezTo>
                    <a:pt x="3" y="9"/>
                    <a:pt x="1" y="7"/>
                    <a:pt x="0" y="5"/>
                  </a:cubicBezTo>
                  <a:cubicBezTo>
                    <a:pt x="1" y="4"/>
                    <a:pt x="3" y="2"/>
                    <a:pt x="4" y="0"/>
                  </a:cubicBezTo>
                  <a:cubicBezTo>
                    <a:pt x="5" y="2"/>
                    <a:pt x="7" y="4"/>
                    <a:pt x="8" y="6"/>
                  </a:cubicBezTo>
                  <a:cubicBezTo>
                    <a:pt x="7" y="7"/>
                    <a:pt x="5" y="9"/>
                    <a:pt x="4"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7" name="Freeform 1253"/>
            <p:cNvSpPr>
              <a:spLocks/>
            </p:cNvSpPr>
            <p:nvPr userDrawn="1"/>
          </p:nvSpPr>
          <p:spPr bwMode="auto">
            <a:xfrm>
              <a:off x="317" y="178"/>
              <a:ext cx="3" cy="5"/>
            </a:xfrm>
            <a:custGeom>
              <a:avLst/>
              <a:gdLst>
                <a:gd name="T0" fmla="*/ 4 w 8"/>
                <a:gd name="T1" fmla="*/ 10 h 10"/>
                <a:gd name="T2" fmla="*/ 4 w 8"/>
                <a:gd name="T3" fmla="*/ 10 h 10"/>
                <a:gd name="T4" fmla="*/ 0 w 8"/>
                <a:gd name="T5" fmla="*/ 5 h 10"/>
                <a:gd name="T6" fmla="*/ 4 w 8"/>
                <a:gd name="T7" fmla="*/ 0 h 10"/>
                <a:gd name="T8" fmla="*/ 8 w 8"/>
                <a:gd name="T9" fmla="*/ 5 h 10"/>
                <a:gd name="T10" fmla="*/ 4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4" y="10"/>
                  </a:moveTo>
                  <a:lnTo>
                    <a:pt x="4" y="10"/>
                  </a:lnTo>
                  <a:cubicBezTo>
                    <a:pt x="3" y="8"/>
                    <a:pt x="2" y="7"/>
                    <a:pt x="0" y="5"/>
                  </a:cubicBezTo>
                  <a:cubicBezTo>
                    <a:pt x="2" y="4"/>
                    <a:pt x="3" y="2"/>
                    <a:pt x="4" y="0"/>
                  </a:cubicBezTo>
                  <a:cubicBezTo>
                    <a:pt x="6" y="2"/>
                    <a:pt x="7" y="3"/>
                    <a:pt x="8" y="5"/>
                  </a:cubicBezTo>
                  <a:cubicBezTo>
                    <a:pt x="7" y="7"/>
                    <a:pt x="6" y="8"/>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8" name="Freeform 1254"/>
            <p:cNvSpPr>
              <a:spLocks/>
            </p:cNvSpPr>
            <p:nvPr userDrawn="1"/>
          </p:nvSpPr>
          <p:spPr bwMode="auto">
            <a:xfrm>
              <a:off x="319" y="181"/>
              <a:ext cx="4" cy="4"/>
            </a:xfrm>
            <a:custGeom>
              <a:avLst/>
              <a:gdLst>
                <a:gd name="T0" fmla="*/ 4 w 8"/>
                <a:gd name="T1" fmla="*/ 9 h 9"/>
                <a:gd name="T2" fmla="*/ 4 w 8"/>
                <a:gd name="T3" fmla="*/ 9 h 9"/>
                <a:gd name="T4" fmla="*/ 0 w 8"/>
                <a:gd name="T5" fmla="*/ 4 h 9"/>
                <a:gd name="T6" fmla="*/ 4 w 8"/>
                <a:gd name="T7" fmla="*/ 0 h 9"/>
                <a:gd name="T8" fmla="*/ 8 w 8"/>
                <a:gd name="T9" fmla="*/ 4 h 9"/>
                <a:gd name="T10" fmla="*/ 4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4" y="9"/>
                  </a:moveTo>
                  <a:lnTo>
                    <a:pt x="4" y="9"/>
                  </a:lnTo>
                  <a:cubicBezTo>
                    <a:pt x="2" y="7"/>
                    <a:pt x="1" y="6"/>
                    <a:pt x="0" y="4"/>
                  </a:cubicBezTo>
                  <a:cubicBezTo>
                    <a:pt x="1" y="3"/>
                    <a:pt x="2" y="1"/>
                    <a:pt x="4" y="0"/>
                  </a:cubicBezTo>
                  <a:cubicBezTo>
                    <a:pt x="5" y="1"/>
                    <a:pt x="6" y="3"/>
                    <a:pt x="8" y="4"/>
                  </a:cubicBezTo>
                  <a:cubicBezTo>
                    <a:pt x="6" y="6"/>
                    <a:pt x="5" y="7"/>
                    <a:pt x="4"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9" name="Freeform 1255"/>
            <p:cNvSpPr>
              <a:spLocks/>
            </p:cNvSpPr>
            <p:nvPr userDrawn="1"/>
          </p:nvSpPr>
          <p:spPr bwMode="auto">
            <a:xfrm>
              <a:off x="321" y="183"/>
              <a:ext cx="3" cy="4"/>
            </a:xfrm>
            <a:custGeom>
              <a:avLst/>
              <a:gdLst>
                <a:gd name="T0" fmla="*/ 4 w 8"/>
                <a:gd name="T1" fmla="*/ 8 h 8"/>
                <a:gd name="T2" fmla="*/ 4 w 8"/>
                <a:gd name="T3" fmla="*/ 8 h 8"/>
                <a:gd name="T4" fmla="*/ 0 w 8"/>
                <a:gd name="T5" fmla="*/ 4 h 8"/>
                <a:gd name="T6" fmla="*/ 4 w 8"/>
                <a:gd name="T7" fmla="*/ 0 h 8"/>
                <a:gd name="T8" fmla="*/ 8 w 8"/>
                <a:gd name="T9" fmla="*/ 4 h 8"/>
                <a:gd name="T10" fmla="*/ 4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4" y="8"/>
                  </a:moveTo>
                  <a:lnTo>
                    <a:pt x="4" y="8"/>
                  </a:lnTo>
                  <a:cubicBezTo>
                    <a:pt x="3" y="7"/>
                    <a:pt x="2" y="6"/>
                    <a:pt x="0" y="4"/>
                  </a:cubicBezTo>
                  <a:cubicBezTo>
                    <a:pt x="2" y="3"/>
                    <a:pt x="3" y="1"/>
                    <a:pt x="4" y="0"/>
                  </a:cubicBezTo>
                  <a:cubicBezTo>
                    <a:pt x="5" y="1"/>
                    <a:pt x="7" y="2"/>
                    <a:pt x="8" y="4"/>
                  </a:cubicBezTo>
                  <a:cubicBezTo>
                    <a:pt x="7" y="5"/>
                    <a:pt x="6" y="7"/>
                    <a:pt x="4"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0" name="Freeform 1256"/>
            <p:cNvSpPr>
              <a:spLocks/>
            </p:cNvSpPr>
            <p:nvPr userDrawn="1"/>
          </p:nvSpPr>
          <p:spPr bwMode="auto">
            <a:xfrm>
              <a:off x="313" y="178"/>
              <a:ext cx="3" cy="5"/>
            </a:xfrm>
            <a:custGeom>
              <a:avLst/>
              <a:gdLst>
                <a:gd name="T0" fmla="*/ 3 w 7"/>
                <a:gd name="T1" fmla="*/ 11 h 11"/>
                <a:gd name="T2" fmla="*/ 3 w 7"/>
                <a:gd name="T3" fmla="*/ 11 h 11"/>
                <a:gd name="T4" fmla="*/ 0 w 7"/>
                <a:gd name="T5" fmla="*/ 6 h 11"/>
                <a:gd name="T6" fmla="*/ 4 w 7"/>
                <a:gd name="T7" fmla="*/ 0 h 11"/>
                <a:gd name="T8" fmla="*/ 7 w 7"/>
                <a:gd name="T9" fmla="*/ 5 h 11"/>
                <a:gd name="T10" fmla="*/ 3 w 7"/>
                <a:gd name="T11" fmla="*/ 11 h 11"/>
              </a:gdLst>
              <a:ahLst/>
              <a:cxnLst>
                <a:cxn ang="0">
                  <a:pos x="T0" y="T1"/>
                </a:cxn>
                <a:cxn ang="0">
                  <a:pos x="T2" y="T3"/>
                </a:cxn>
                <a:cxn ang="0">
                  <a:pos x="T4" y="T5"/>
                </a:cxn>
                <a:cxn ang="0">
                  <a:pos x="T6" y="T7"/>
                </a:cxn>
                <a:cxn ang="0">
                  <a:pos x="T8" y="T9"/>
                </a:cxn>
                <a:cxn ang="0">
                  <a:pos x="T10" y="T11"/>
                </a:cxn>
              </a:cxnLst>
              <a:rect l="0" t="0" r="r" b="b"/>
              <a:pathLst>
                <a:path w="7" h="11">
                  <a:moveTo>
                    <a:pt x="3" y="11"/>
                  </a:moveTo>
                  <a:lnTo>
                    <a:pt x="3" y="11"/>
                  </a:lnTo>
                  <a:cubicBezTo>
                    <a:pt x="2" y="10"/>
                    <a:pt x="1" y="8"/>
                    <a:pt x="0" y="6"/>
                  </a:cubicBezTo>
                  <a:cubicBezTo>
                    <a:pt x="1" y="4"/>
                    <a:pt x="2" y="2"/>
                    <a:pt x="4" y="0"/>
                  </a:cubicBezTo>
                  <a:cubicBezTo>
                    <a:pt x="5" y="2"/>
                    <a:pt x="6" y="4"/>
                    <a:pt x="7" y="5"/>
                  </a:cubicBezTo>
                  <a:cubicBezTo>
                    <a:pt x="6" y="7"/>
                    <a:pt x="5" y="9"/>
                    <a:pt x="3"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1" name="Freeform 1257"/>
            <p:cNvSpPr>
              <a:spLocks/>
            </p:cNvSpPr>
            <p:nvPr userDrawn="1"/>
          </p:nvSpPr>
          <p:spPr bwMode="auto">
            <a:xfrm>
              <a:off x="315" y="181"/>
              <a:ext cx="4" cy="5"/>
            </a:xfrm>
            <a:custGeom>
              <a:avLst/>
              <a:gdLst>
                <a:gd name="T0" fmla="*/ 4 w 8"/>
                <a:gd name="T1" fmla="*/ 10 h 10"/>
                <a:gd name="T2" fmla="*/ 4 w 8"/>
                <a:gd name="T3" fmla="*/ 10 h 10"/>
                <a:gd name="T4" fmla="*/ 0 w 8"/>
                <a:gd name="T5" fmla="*/ 6 h 10"/>
                <a:gd name="T6" fmla="*/ 4 w 8"/>
                <a:gd name="T7" fmla="*/ 0 h 10"/>
                <a:gd name="T8" fmla="*/ 8 w 8"/>
                <a:gd name="T9" fmla="*/ 5 h 10"/>
                <a:gd name="T10" fmla="*/ 4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4" y="10"/>
                  </a:moveTo>
                  <a:lnTo>
                    <a:pt x="4" y="10"/>
                  </a:lnTo>
                  <a:cubicBezTo>
                    <a:pt x="2" y="9"/>
                    <a:pt x="1" y="7"/>
                    <a:pt x="0" y="6"/>
                  </a:cubicBezTo>
                  <a:cubicBezTo>
                    <a:pt x="1" y="4"/>
                    <a:pt x="3" y="2"/>
                    <a:pt x="4" y="0"/>
                  </a:cubicBezTo>
                  <a:cubicBezTo>
                    <a:pt x="5" y="2"/>
                    <a:pt x="6" y="3"/>
                    <a:pt x="8" y="5"/>
                  </a:cubicBezTo>
                  <a:cubicBezTo>
                    <a:pt x="6" y="6"/>
                    <a:pt x="5" y="8"/>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2" name="Freeform 1258"/>
            <p:cNvSpPr>
              <a:spLocks/>
            </p:cNvSpPr>
            <p:nvPr userDrawn="1"/>
          </p:nvSpPr>
          <p:spPr bwMode="auto">
            <a:xfrm>
              <a:off x="317" y="183"/>
              <a:ext cx="3" cy="5"/>
            </a:xfrm>
            <a:custGeom>
              <a:avLst/>
              <a:gdLst>
                <a:gd name="T0" fmla="*/ 4 w 8"/>
                <a:gd name="T1" fmla="*/ 10 h 10"/>
                <a:gd name="T2" fmla="*/ 4 w 8"/>
                <a:gd name="T3" fmla="*/ 10 h 10"/>
                <a:gd name="T4" fmla="*/ 0 w 8"/>
                <a:gd name="T5" fmla="*/ 6 h 10"/>
                <a:gd name="T6" fmla="*/ 4 w 8"/>
                <a:gd name="T7" fmla="*/ 0 h 10"/>
                <a:gd name="T8" fmla="*/ 8 w 8"/>
                <a:gd name="T9" fmla="*/ 4 h 10"/>
                <a:gd name="T10" fmla="*/ 5 w 8"/>
                <a:gd name="T11" fmla="*/ 9 h 10"/>
                <a:gd name="T12" fmla="*/ 5 w 8"/>
                <a:gd name="T13" fmla="*/ 9 h 10"/>
                <a:gd name="T14" fmla="*/ 4 w 8"/>
                <a:gd name="T15" fmla="*/ 9 h 10"/>
                <a:gd name="T16" fmla="*/ 4 w 8"/>
                <a:gd name="T17" fmla="*/ 10 h 10"/>
                <a:gd name="T18" fmla="*/ 4 w 8"/>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4" y="10"/>
                  </a:moveTo>
                  <a:lnTo>
                    <a:pt x="4" y="10"/>
                  </a:lnTo>
                  <a:cubicBezTo>
                    <a:pt x="3" y="9"/>
                    <a:pt x="1" y="7"/>
                    <a:pt x="0" y="6"/>
                  </a:cubicBezTo>
                  <a:cubicBezTo>
                    <a:pt x="1" y="4"/>
                    <a:pt x="3" y="2"/>
                    <a:pt x="4" y="0"/>
                  </a:cubicBezTo>
                  <a:cubicBezTo>
                    <a:pt x="6" y="2"/>
                    <a:pt x="7" y="3"/>
                    <a:pt x="8" y="4"/>
                  </a:cubicBezTo>
                  <a:cubicBezTo>
                    <a:pt x="7" y="6"/>
                    <a:pt x="6" y="7"/>
                    <a:pt x="5" y="9"/>
                  </a:cubicBezTo>
                  <a:cubicBezTo>
                    <a:pt x="5" y="9"/>
                    <a:pt x="5" y="9"/>
                    <a:pt x="5" y="9"/>
                  </a:cubicBezTo>
                  <a:lnTo>
                    <a:pt x="4" y="9"/>
                  </a:lnTo>
                  <a:cubicBezTo>
                    <a:pt x="4" y="9"/>
                    <a:pt x="4" y="9"/>
                    <a:pt x="4" y="10"/>
                  </a:cubicBezTo>
                  <a:lnTo>
                    <a:pt x="4" y="1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3" name="Freeform 1259"/>
            <p:cNvSpPr>
              <a:spLocks/>
            </p:cNvSpPr>
            <p:nvPr userDrawn="1"/>
          </p:nvSpPr>
          <p:spPr bwMode="auto">
            <a:xfrm>
              <a:off x="320" y="186"/>
              <a:ext cx="3" cy="2"/>
            </a:xfrm>
            <a:custGeom>
              <a:avLst/>
              <a:gdLst>
                <a:gd name="T0" fmla="*/ 0 w 7"/>
                <a:gd name="T1" fmla="*/ 4 h 5"/>
                <a:gd name="T2" fmla="*/ 0 w 7"/>
                <a:gd name="T3" fmla="*/ 4 h 5"/>
                <a:gd name="T4" fmla="*/ 3 w 7"/>
                <a:gd name="T5" fmla="*/ 0 h 5"/>
                <a:gd name="T6" fmla="*/ 7 w 7"/>
                <a:gd name="T7" fmla="*/ 4 h 5"/>
                <a:gd name="T8" fmla="*/ 6 w 7"/>
                <a:gd name="T9" fmla="*/ 5 h 5"/>
                <a:gd name="T10" fmla="*/ 0 w 7"/>
                <a:gd name="T11" fmla="*/ 4 h 5"/>
              </a:gdLst>
              <a:ahLst/>
              <a:cxnLst>
                <a:cxn ang="0">
                  <a:pos x="T0" y="T1"/>
                </a:cxn>
                <a:cxn ang="0">
                  <a:pos x="T2" y="T3"/>
                </a:cxn>
                <a:cxn ang="0">
                  <a:pos x="T4" y="T5"/>
                </a:cxn>
                <a:cxn ang="0">
                  <a:pos x="T6" y="T7"/>
                </a:cxn>
                <a:cxn ang="0">
                  <a:pos x="T8" y="T9"/>
                </a:cxn>
                <a:cxn ang="0">
                  <a:pos x="T10" y="T11"/>
                </a:cxn>
              </a:cxnLst>
              <a:rect l="0" t="0" r="r" b="b"/>
              <a:pathLst>
                <a:path w="7" h="5">
                  <a:moveTo>
                    <a:pt x="0" y="4"/>
                  </a:moveTo>
                  <a:lnTo>
                    <a:pt x="0" y="4"/>
                  </a:lnTo>
                  <a:cubicBezTo>
                    <a:pt x="1" y="2"/>
                    <a:pt x="2" y="1"/>
                    <a:pt x="3" y="0"/>
                  </a:cubicBezTo>
                  <a:cubicBezTo>
                    <a:pt x="4" y="1"/>
                    <a:pt x="6" y="2"/>
                    <a:pt x="7" y="4"/>
                  </a:cubicBezTo>
                  <a:cubicBezTo>
                    <a:pt x="6" y="4"/>
                    <a:pt x="6" y="5"/>
                    <a:pt x="6" y="5"/>
                  </a:cubicBezTo>
                  <a:cubicBezTo>
                    <a:pt x="3" y="4"/>
                    <a:pt x="1" y="4"/>
                    <a:pt x="0"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4" name="Freeform 1260"/>
            <p:cNvSpPr>
              <a:spLocks/>
            </p:cNvSpPr>
            <p:nvPr userDrawn="1"/>
          </p:nvSpPr>
          <p:spPr bwMode="auto">
            <a:xfrm>
              <a:off x="319" y="188"/>
              <a:ext cx="0" cy="0"/>
            </a:xfrm>
            <a:custGeom>
              <a:avLst/>
              <a:gdLst/>
              <a:ahLst/>
              <a:cxnLst>
                <a:cxn ang="0">
                  <a:pos x="0" y="0"/>
                </a:cxn>
                <a:cxn ang="0">
                  <a:pos x="0" y="0"/>
                </a:cxn>
                <a:cxn ang="0">
                  <a:pos x="0" y="0"/>
                </a:cxn>
                <a:cxn ang="0">
                  <a:pos x="0" y="0"/>
                </a:cxn>
                <a:cxn ang="0">
                  <a:pos x="0" y="0"/>
                </a:cxn>
              </a:cxnLst>
              <a:rect l="0" t="0" r="r" b="b"/>
              <a:pathLst>
                <a:path>
                  <a:moveTo>
                    <a:pt x="0" y="0"/>
                  </a:moveTo>
                  <a:lnTo>
                    <a:pt x="0" y="0"/>
                  </a:lnTo>
                  <a:lnTo>
                    <a:pt x="0" y="0"/>
                  </a:lnTo>
                  <a:lnTo>
                    <a:pt x="0" y="0"/>
                  </a:lnTo>
                  <a:cubicBezTo>
                    <a:pt x="0" y="0"/>
                    <a:pt x="0"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5" name="Freeform 1261"/>
            <p:cNvSpPr>
              <a:spLocks/>
            </p:cNvSpPr>
            <p:nvPr userDrawn="1"/>
          </p:nvSpPr>
          <p:spPr bwMode="auto">
            <a:xfrm>
              <a:off x="323" y="187"/>
              <a:ext cx="2" cy="2"/>
            </a:xfrm>
            <a:custGeom>
              <a:avLst/>
              <a:gdLst>
                <a:gd name="T0" fmla="*/ 0 w 5"/>
                <a:gd name="T1" fmla="*/ 2 h 4"/>
                <a:gd name="T2" fmla="*/ 0 w 5"/>
                <a:gd name="T3" fmla="*/ 2 h 4"/>
                <a:gd name="T4" fmla="*/ 1 w 5"/>
                <a:gd name="T5" fmla="*/ 0 h 4"/>
                <a:gd name="T6" fmla="*/ 5 w 5"/>
                <a:gd name="T7" fmla="*/ 4 h 4"/>
                <a:gd name="T8" fmla="*/ 4 w 5"/>
                <a:gd name="T9" fmla="*/ 4 h 4"/>
                <a:gd name="T10" fmla="*/ 3 w 5"/>
                <a:gd name="T11" fmla="*/ 4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0" y="2"/>
                  </a:lnTo>
                  <a:cubicBezTo>
                    <a:pt x="0" y="1"/>
                    <a:pt x="0" y="1"/>
                    <a:pt x="1" y="0"/>
                  </a:cubicBezTo>
                  <a:cubicBezTo>
                    <a:pt x="2" y="1"/>
                    <a:pt x="3" y="2"/>
                    <a:pt x="5" y="4"/>
                  </a:cubicBezTo>
                  <a:lnTo>
                    <a:pt x="4" y="4"/>
                  </a:lnTo>
                  <a:cubicBezTo>
                    <a:pt x="4" y="4"/>
                    <a:pt x="3" y="4"/>
                    <a:pt x="3" y="4"/>
                  </a:cubicBezTo>
                  <a:cubicBezTo>
                    <a:pt x="2" y="3"/>
                    <a:pt x="1" y="2"/>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6" name="Rectangle 1262"/>
            <p:cNvSpPr>
              <a:spLocks noChangeArrowheads="1"/>
            </p:cNvSpPr>
            <p:nvPr userDrawn="1"/>
          </p:nvSpPr>
          <p:spPr bwMode="auto">
            <a:xfrm>
              <a:off x="321" y="191"/>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7" name="Freeform 1263"/>
            <p:cNvSpPr>
              <a:spLocks/>
            </p:cNvSpPr>
            <p:nvPr userDrawn="1"/>
          </p:nvSpPr>
          <p:spPr bwMode="auto">
            <a:xfrm>
              <a:off x="320" y="192"/>
              <a:ext cx="2" cy="2"/>
            </a:xfrm>
            <a:custGeom>
              <a:avLst/>
              <a:gdLst>
                <a:gd name="T0" fmla="*/ 3 w 4"/>
                <a:gd name="T1" fmla="*/ 3 h 3"/>
                <a:gd name="T2" fmla="*/ 3 w 4"/>
                <a:gd name="T3" fmla="*/ 3 h 3"/>
                <a:gd name="T4" fmla="*/ 0 w 4"/>
                <a:gd name="T5" fmla="*/ 0 h 3"/>
                <a:gd name="T6" fmla="*/ 0 w 4"/>
                <a:gd name="T7" fmla="*/ 0 h 3"/>
                <a:gd name="T8" fmla="*/ 4 w 4"/>
                <a:gd name="T9" fmla="*/ 3 h 3"/>
                <a:gd name="T10" fmla="*/ 3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3" y="3"/>
                  </a:moveTo>
                  <a:lnTo>
                    <a:pt x="3" y="3"/>
                  </a:lnTo>
                  <a:cubicBezTo>
                    <a:pt x="2" y="2"/>
                    <a:pt x="1" y="1"/>
                    <a:pt x="0" y="0"/>
                  </a:cubicBezTo>
                  <a:lnTo>
                    <a:pt x="0" y="0"/>
                  </a:lnTo>
                  <a:cubicBezTo>
                    <a:pt x="1" y="1"/>
                    <a:pt x="2" y="2"/>
                    <a:pt x="4" y="3"/>
                  </a:cubicBezTo>
                  <a:cubicBezTo>
                    <a:pt x="3" y="3"/>
                    <a:pt x="3" y="3"/>
                    <a:pt x="3"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8" name="Freeform 1264"/>
            <p:cNvSpPr>
              <a:spLocks/>
            </p:cNvSpPr>
            <p:nvPr userDrawn="1"/>
          </p:nvSpPr>
          <p:spPr bwMode="auto">
            <a:xfrm>
              <a:off x="314" y="184"/>
              <a:ext cx="2" cy="4"/>
            </a:xfrm>
            <a:custGeom>
              <a:avLst/>
              <a:gdLst>
                <a:gd name="T0" fmla="*/ 3 w 6"/>
                <a:gd name="T1" fmla="*/ 9 h 9"/>
                <a:gd name="T2" fmla="*/ 3 w 6"/>
                <a:gd name="T3" fmla="*/ 9 h 9"/>
                <a:gd name="T4" fmla="*/ 0 w 6"/>
                <a:gd name="T5" fmla="*/ 4 h 9"/>
                <a:gd name="T6" fmla="*/ 2 w 6"/>
                <a:gd name="T7" fmla="*/ 0 h 9"/>
                <a:gd name="T8" fmla="*/ 6 w 6"/>
                <a:gd name="T9" fmla="*/ 4 h 9"/>
                <a:gd name="T10" fmla="*/ 3 w 6"/>
                <a:gd name="T11" fmla="*/ 9 h 9"/>
              </a:gdLst>
              <a:ahLst/>
              <a:cxnLst>
                <a:cxn ang="0">
                  <a:pos x="T0" y="T1"/>
                </a:cxn>
                <a:cxn ang="0">
                  <a:pos x="T2" y="T3"/>
                </a:cxn>
                <a:cxn ang="0">
                  <a:pos x="T4" y="T5"/>
                </a:cxn>
                <a:cxn ang="0">
                  <a:pos x="T6" y="T7"/>
                </a:cxn>
                <a:cxn ang="0">
                  <a:pos x="T8" y="T9"/>
                </a:cxn>
                <a:cxn ang="0">
                  <a:pos x="T10" y="T11"/>
                </a:cxn>
              </a:cxnLst>
              <a:rect l="0" t="0" r="r" b="b"/>
              <a:pathLst>
                <a:path w="6" h="9">
                  <a:moveTo>
                    <a:pt x="3" y="9"/>
                  </a:moveTo>
                  <a:lnTo>
                    <a:pt x="3" y="9"/>
                  </a:lnTo>
                  <a:cubicBezTo>
                    <a:pt x="2" y="7"/>
                    <a:pt x="1" y="6"/>
                    <a:pt x="0" y="4"/>
                  </a:cubicBezTo>
                  <a:cubicBezTo>
                    <a:pt x="0" y="3"/>
                    <a:pt x="1" y="1"/>
                    <a:pt x="2" y="0"/>
                  </a:cubicBezTo>
                  <a:cubicBezTo>
                    <a:pt x="4" y="1"/>
                    <a:pt x="5" y="3"/>
                    <a:pt x="6" y="4"/>
                  </a:cubicBezTo>
                  <a:cubicBezTo>
                    <a:pt x="5" y="6"/>
                    <a:pt x="4" y="7"/>
                    <a:pt x="3"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9" name="Freeform 1265"/>
            <p:cNvSpPr>
              <a:spLocks/>
            </p:cNvSpPr>
            <p:nvPr userDrawn="1"/>
          </p:nvSpPr>
          <p:spPr bwMode="auto">
            <a:xfrm>
              <a:off x="315" y="186"/>
              <a:ext cx="4" cy="4"/>
            </a:xfrm>
            <a:custGeom>
              <a:avLst/>
              <a:gdLst>
                <a:gd name="T0" fmla="*/ 4 w 7"/>
                <a:gd name="T1" fmla="*/ 8 h 8"/>
                <a:gd name="T2" fmla="*/ 4 w 7"/>
                <a:gd name="T3" fmla="*/ 8 h 8"/>
                <a:gd name="T4" fmla="*/ 0 w 7"/>
                <a:gd name="T5" fmla="*/ 4 h 8"/>
                <a:gd name="T6" fmla="*/ 3 w 7"/>
                <a:gd name="T7" fmla="*/ 0 h 8"/>
                <a:gd name="T8" fmla="*/ 7 w 7"/>
                <a:gd name="T9" fmla="*/ 4 h 8"/>
                <a:gd name="T10" fmla="*/ 4 w 7"/>
                <a:gd name="T11" fmla="*/ 8 h 8"/>
              </a:gdLst>
              <a:ahLst/>
              <a:cxnLst>
                <a:cxn ang="0">
                  <a:pos x="T0" y="T1"/>
                </a:cxn>
                <a:cxn ang="0">
                  <a:pos x="T2" y="T3"/>
                </a:cxn>
                <a:cxn ang="0">
                  <a:pos x="T4" y="T5"/>
                </a:cxn>
                <a:cxn ang="0">
                  <a:pos x="T6" y="T7"/>
                </a:cxn>
                <a:cxn ang="0">
                  <a:pos x="T8" y="T9"/>
                </a:cxn>
                <a:cxn ang="0">
                  <a:pos x="T10" y="T11"/>
                </a:cxn>
              </a:cxnLst>
              <a:rect l="0" t="0" r="r" b="b"/>
              <a:pathLst>
                <a:path w="7" h="8">
                  <a:moveTo>
                    <a:pt x="4" y="8"/>
                  </a:moveTo>
                  <a:lnTo>
                    <a:pt x="4" y="8"/>
                  </a:lnTo>
                  <a:cubicBezTo>
                    <a:pt x="3" y="7"/>
                    <a:pt x="1" y="6"/>
                    <a:pt x="0" y="4"/>
                  </a:cubicBezTo>
                  <a:cubicBezTo>
                    <a:pt x="1" y="3"/>
                    <a:pt x="2" y="1"/>
                    <a:pt x="3" y="0"/>
                  </a:cubicBezTo>
                  <a:cubicBezTo>
                    <a:pt x="4" y="1"/>
                    <a:pt x="5" y="3"/>
                    <a:pt x="7" y="4"/>
                  </a:cubicBezTo>
                  <a:cubicBezTo>
                    <a:pt x="6" y="5"/>
                    <a:pt x="5" y="7"/>
                    <a:pt x="4"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0" name="Freeform 1266"/>
            <p:cNvSpPr>
              <a:spLocks/>
            </p:cNvSpPr>
            <p:nvPr userDrawn="1"/>
          </p:nvSpPr>
          <p:spPr bwMode="auto">
            <a:xfrm>
              <a:off x="318" y="189"/>
              <a:ext cx="2" cy="3"/>
            </a:xfrm>
            <a:custGeom>
              <a:avLst/>
              <a:gdLst>
                <a:gd name="T0" fmla="*/ 4 w 6"/>
                <a:gd name="T1" fmla="*/ 8 h 8"/>
                <a:gd name="T2" fmla="*/ 4 w 6"/>
                <a:gd name="T3" fmla="*/ 8 h 8"/>
                <a:gd name="T4" fmla="*/ 0 w 6"/>
                <a:gd name="T5" fmla="*/ 4 h 8"/>
                <a:gd name="T6" fmla="*/ 2 w 6"/>
                <a:gd name="T7" fmla="*/ 0 h 8"/>
                <a:gd name="T8" fmla="*/ 6 w 6"/>
                <a:gd name="T9" fmla="*/ 3 h 8"/>
                <a:gd name="T10" fmla="*/ 6 w 6"/>
                <a:gd name="T11" fmla="*/ 4 h 8"/>
                <a:gd name="T12" fmla="*/ 3 w 6"/>
                <a:gd name="T13" fmla="*/ 5 h 8"/>
                <a:gd name="T14" fmla="*/ 2 w 6"/>
                <a:gd name="T15" fmla="*/ 5 h 8"/>
                <a:gd name="T16" fmla="*/ 4 w 6"/>
                <a:gd name="T17" fmla="*/ 7 h 8"/>
                <a:gd name="T18" fmla="*/ 4 w 6"/>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8"/>
                  </a:moveTo>
                  <a:lnTo>
                    <a:pt x="4" y="8"/>
                  </a:lnTo>
                  <a:cubicBezTo>
                    <a:pt x="2" y="6"/>
                    <a:pt x="1" y="5"/>
                    <a:pt x="0" y="4"/>
                  </a:cubicBezTo>
                  <a:cubicBezTo>
                    <a:pt x="0" y="2"/>
                    <a:pt x="1" y="1"/>
                    <a:pt x="2" y="0"/>
                  </a:cubicBezTo>
                  <a:cubicBezTo>
                    <a:pt x="3" y="1"/>
                    <a:pt x="5" y="2"/>
                    <a:pt x="6" y="3"/>
                  </a:cubicBezTo>
                  <a:lnTo>
                    <a:pt x="6" y="4"/>
                  </a:lnTo>
                  <a:cubicBezTo>
                    <a:pt x="4" y="4"/>
                    <a:pt x="3" y="5"/>
                    <a:pt x="3" y="5"/>
                  </a:cubicBezTo>
                  <a:lnTo>
                    <a:pt x="2" y="5"/>
                  </a:lnTo>
                  <a:cubicBezTo>
                    <a:pt x="3" y="6"/>
                    <a:pt x="3" y="6"/>
                    <a:pt x="4" y="7"/>
                  </a:cubicBezTo>
                  <a:lnTo>
                    <a:pt x="4"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1" name="Freeform 1267"/>
            <p:cNvSpPr>
              <a:spLocks/>
            </p:cNvSpPr>
            <p:nvPr userDrawn="1"/>
          </p:nvSpPr>
          <p:spPr bwMode="auto">
            <a:xfrm>
              <a:off x="319" y="193"/>
              <a:ext cx="2" cy="2"/>
            </a:xfrm>
            <a:custGeom>
              <a:avLst/>
              <a:gdLst>
                <a:gd name="T0" fmla="*/ 2 w 6"/>
                <a:gd name="T1" fmla="*/ 0 h 5"/>
                <a:gd name="T2" fmla="*/ 2 w 6"/>
                <a:gd name="T3" fmla="*/ 0 h 5"/>
                <a:gd name="T4" fmla="*/ 5 w 6"/>
                <a:gd name="T5" fmla="*/ 2 h 5"/>
                <a:gd name="T6" fmla="*/ 4 w 6"/>
                <a:gd name="T7" fmla="*/ 2 h 5"/>
                <a:gd name="T8" fmla="*/ 6 w 6"/>
                <a:gd name="T9" fmla="*/ 4 h 5"/>
                <a:gd name="T10" fmla="*/ 6 w 6"/>
                <a:gd name="T11" fmla="*/ 4 h 5"/>
                <a:gd name="T12" fmla="*/ 2 w 6"/>
                <a:gd name="T13" fmla="*/ 5 h 5"/>
                <a:gd name="T14" fmla="*/ 0 w 6"/>
                <a:gd name="T15" fmla="*/ 4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2" y="0"/>
                  </a:lnTo>
                  <a:lnTo>
                    <a:pt x="5" y="2"/>
                  </a:lnTo>
                  <a:lnTo>
                    <a:pt x="4" y="2"/>
                  </a:lnTo>
                  <a:cubicBezTo>
                    <a:pt x="5" y="3"/>
                    <a:pt x="5" y="4"/>
                    <a:pt x="6" y="4"/>
                  </a:cubicBezTo>
                  <a:lnTo>
                    <a:pt x="6" y="4"/>
                  </a:lnTo>
                  <a:cubicBezTo>
                    <a:pt x="4" y="4"/>
                    <a:pt x="3" y="5"/>
                    <a:pt x="2" y="5"/>
                  </a:cubicBezTo>
                  <a:lnTo>
                    <a:pt x="0" y="4"/>
                  </a:lnTo>
                  <a:cubicBezTo>
                    <a:pt x="1" y="3"/>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2" name="Freeform 1268"/>
            <p:cNvSpPr>
              <a:spLocks/>
            </p:cNvSpPr>
            <p:nvPr userDrawn="1"/>
          </p:nvSpPr>
          <p:spPr bwMode="auto">
            <a:xfrm>
              <a:off x="316" y="191"/>
              <a:ext cx="3" cy="3"/>
            </a:xfrm>
            <a:custGeom>
              <a:avLst/>
              <a:gdLst>
                <a:gd name="T0" fmla="*/ 3 w 7"/>
                <a:gd name="T1" fmla="*/ 0 h 8"/>
                <a:gd name="T2" fmla="*/ 3 w 7"/>
                <a:gd name="T3" fmla="*/ 0 h 8"/>
                <a:gd name="T4" fmla="*/ 7 w 7"/>
                <a:gd name="T5" fmla="*/ 4 h 8"/>
                <a:gd name="T6" fmla="*/ 5 w 7"/>
                <a:gd name="T7" fmla="*/ 8 h 8"/>
                <a:gd name="T8" fmla="*/ 0 w 7"/>
                <a:gd name="T9" fmla="*/ 5 h 8"/>
                <a:gd name="T10" fmla="*/ 3 w 7"/>
                <a:gd name="T11" fmla="*/ 0 h 8"/>
              </a:gdLst>
              <a:ahLst/>
              <a:cxnLst>
                <a:cxn ang="0">
                  <a:pos x="T0" y="T1"/>
                </a:cxn>
                <a:cxn ang="0">
                  <a:pos x="T2" y="T3"/>
                </a:cxn>
                <a:cxn ang="0">
                  <a:pos x="T4" y="T5"/>
                </a:cxn>
                <a:cxn ang="0">
                  <a:pos x="T6" y="T7"/>
                </a:cxn>
                <a:cxn ang="0">
                  <a:pos x="T8" y="T9"/>
                </a:cxn>
                <a:cxn ang="0">
                  <a:pos x="T10" y="T11"/>
                </a:cxn>
              </a:cxnLst>
              <a:rect l="0" t="0" r="r" b="b"/>
              <a:pathLst>
                <a:path w="7" h="8">
                  <a:moveTo>
                    <a:pt x="3" y="0"/>
                  </a:moveTo>
                  <a:lnTo>
                    <a:pt x="3" y="0"/>
                  </a:lnTo>
                  <a:cubicBezTo>
                    <a:pt x="4" y="2"/>
                    <a:pt x="6" y="3"/>
                    <a:pt x="7" y="4"/>
                  </a:cubicBezTo>
                  <a:cubicBezTo>
                    <a:pt x="7" y="6"/>
                    <a:pt x="6" y="7"/>
                    <a:pt x="5" y="8"/>
                  </a:cubicBezTo>
                  <a:cubicBezTo>
                    <a:pt x="3" y="7"/>
                    <a:pt x="2" y="6"/>
                    <a:pt x="0" y="5"/>
                  </a:cubicBezTo>
                  <a:cubicBezTo>
                    <a:pt x="1" y="4"/>
                    <a:pt x="2" y="2"/>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3" name="Freeform 1269"/>
            <p:cNvSpPr>
              <a:spLocks/>
            </p:cNvSpPr>
            <p:nvPr userDrawn="1"/>
          </p:nvSpPr>
          <p:spPr bwMode="auto">
            <a:xfrm>
              <a:off x="328" y="184"/>
              <a:ext cx="1" cy="2"/>
            </a:xfrm>
            <a:custGeom>
              <a:avLst/>
              <a:gdLst>
                <a:gd name="T0" fmla="*/ 1 w 2"/>
                <a:gd name="T1" fmla="*/ 0 h 3"/>
                <a:gd name="T2" fmla="*/ 1 w 2"/>
                <a:gd name="T3" fmla="*/ 0 h 3"/>
                <a:gd name="T4" fmla="*/ 2 w 2"/>
                <a:gd name="T5" fmla="*/ 3 h 3"/>
                <a:gd name="T6" fmla="*/ 0 w 2"/>
                <a:gd name="T7" fmla="*/ 3 h 3"/>
                <a:gd name="T8" fmla="*/ 0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lnTo>
                    <a:pt x="1" y="0"/>
                  </a:lnTo>
                  <a:lnTo>
                    <a:pt x="2" y="3"/>
                  </a:lnTo>
                  <a:lnTo>
                    <a:pt x="0" y="3"/>
                  </a:lnTo>
                  <a:lnTo>
                    <a:pt x="0"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4" name="Freeform 1270"/>
            <p:cNvSpPr>
              <a:spLocks/>
            </p:cNvSpPr>
            <p:nvPr userDrawn="1"/>
          </p:nvSpPr>
          <p:spPr bwMode="auto">
            <a:xfrm>
              <a:off x="328" y="182"/>
              <a:ext cx="0" cy="2"/>
            </a:xfrm>
            <a:custGeom>
              <a:avLst/>
              <a:gdLst>
                <a:gd name="T0" fmla="*/ 2 w 2"/>
                <a:gd name="T1" fmla="*/ 0 h 3"/>
                <a:gd name="T2" fmla="*/ 2 w 2"/>
                <a:gd name="T3" fmla="*/ 0 h 3"/>
                <a:gd name="T4" fmla="*/ 2 w 2"/>
                <a:gd name="T5" fmla="*/ 3 h 3"/>
                <a:gd name="T6" fmla="*/ 1 w 2"/>
                <a:gd name="T7" fmla="*/ 3 h 3"/>
                <a:gd name="T8" fmla="*/ 0 w 2"/>
                <a:gd name="T9" fmla="*/ 1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2" y="3"/>
                  </a:lnTo>
                  <a:lnTo>
                    <a:pt x="1" y="3"/>
                  </a:lnTo>
                  <a:lnTo>
                    <a:pt x="0"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5" name="Freeform 1271"/>
            <p:cNvSpPr>
              <a:spLocks/>
            </p:cNvSpPr>
            <p:nvPr userDrawn="1"/>
          </p:nvSpPr>
          <p:spPr bwMode="auto">
            <a:xfrm>
              <a:off x="328" y="181"/>
              <a:ext cx="0" cy="1"/>
            </a:xfrm>
            <a:custGeom>
              <a:avLst/>
              <a:gdLst>
                <a:gd name="T0" fmla="*/ 2 w 2"/>
                <a:gd name="T1" fmla="*/ 0 h 3"/>
                <a:gd name="T2" fmla="*/ 2 w 2"/>
                <a:gd name="T3" fmla="*/ 0 h 3"/>
                <a:gd name="T4" fmla="*/ 2 w 2"/>
                <a:gd name="T5" fmla="*/ 3 h 3"/>
                <a:gd name="T6" fmla="*/ 0 w 2"/>
                <a:gd name="T7" fmla="*/ 3 h 3"/>
                <a:gd name="T8" fmla="*/ 0 w 2"/>
                <a:gd name="T9" fmla="*/ 1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2" y="3"/>
                  </a:lnTo>
                  <a:lnTo>
                    <a:pt x="0" y="3"/>
                  </a:lnTo>
                  <a:lnTo>
                    <a:pt x="0"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6" name="Freeform 1272"/>
            <p:cNvSpPr>
              <a:spLocks/>
            </p:cNvSpPr>
            <p:nvPr userDrawn="1"/>
          </p:nvSpPr>
          <p:spPr bwMode="auto">
            <a:xfrm>
              <a:off x="327" y="179"/>
              <a:ext cx="1" cy="1"/>
            </a:xfrm>
            <a:custGeom>
              <a:avLst/>
              <a:gdLst>
                <a:gd name="T0" fmla="*/ 3 w 3"/>
                <a:gd name="T1" fmla="*/ 0 h 3"/>
                <a:gd name="T2" fmla="*/ 3 w 3"/>
                <a:gd name="T3" fmla="*/ 0 h 3"/>
                <a:gd name="T4" fmla="*/ 3 w 3"/>
                <a:gd name="T5" fmla="*/ 2 h 3"/>
                <a:gd name="T6" fmla="*/ 0 w 3"/>
                <a:gd name="T7" fmla="*/ 3 h 3"/>
                <a:gd name="T8" fmla="*/ 0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3" y="0"/>
                  </a:lnTo>
                  <a:lnTo>
                    <a:pt x="3" y="2"/>
                  </a:lnTo>
                  <a:lnTo>
                    <a:pt x="0" y="3"/>
                  </a:lnTo>
                  <a:lnTo>
                    <a:pt x="0" y="1"/>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7" name="Freeform 1273"/>
            <p:cNvSpPr>
              <a:spLocks/>
            </p:cNvSpPr>
            <p:nvPr userDrawn="1"/>
          </p:nvSpPr>
          <p:spPr bwMode="auto">
            <a:xfrm>
              <a:off x="327" y="177"/>
              <a:ext cx="1" cy="1"/>
            </a:xfrm>
            <a:custGeom>
              <a:avLst/>
              <a:gdLst>
                <a:gd name="T0" fmla="*/ 3 w 3"/>
                <a:gd name="T1" fmla="*/ 0 h 3"/>
                <a:gd name="T2" fmla="*/ 3 w 3"/>
                <a:gd name="T3" fmla="*/ 0 h 3"/>
                <a:gd name="T4" fmla="*/ 3 w 3"/>
                <a:gd name="T5" fmla="*/ 2 h 3"/>
                <a:gd name="T6" fmla="*/ 0 w 3"/>
                <a:gd name="T7" fmla="*/ 3 h 3"/>
                <a:gd name="T8" fmla="*/ 0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3" y="0"/>
                  </a:lnTo>
                  <a:lnTo>
                    <a:pt x="3" y="2"/>
                  </a:lnTo>
                  <a:lnTo>
                    <a:pt x="0" y="3"/>
                  </a:lnTo>
                  <a:lnTo>
                    <a:pt x="0" y="1"/>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8" name="Freeform 1274"/>
            <p:cNvSpPr>
              <a:spLocks/>
            </p:cNvSpPr>
            <p:nvPr userDrawn="1"/>
          </p:nvSpPr>
          <p:spPr bwMode="auto">
            <a:xfrm>
              <a:off x="327" y="176"/>
              <a:ext cx="1" cy="0"/>
            </a:xfrm>
            <a:custGeom>
              <a:avLst/>
              <a:gdLst>
                <a:gd name="T0" fmla="*/ 3 w 4"/>
                <a:gd name="T1" fmla="*/ 0 h 2"/>
                <a:gd name="T2" fmla="*/ 3 w 4"/>
                <a:gd name="T3" fmla="*/ 0 h 2"/>
                <a:gd name="T4" fmla="*/ 4 w 4"/>
                <a:gd name="T5" fmla="*/ 1 h 2"/>
                <a:gd name="T6" fmla="*/ 0 w 4"/>
                <a:gd name="T7" fmla="*/ 2 h 2"/>
                <a:gd name="T8" fmla="*/ 0 w 4"/>
                <a:gd name="T9" fmla="*/ 0 h 2"/>
                <a:gd name="T10" fmla="*/ 3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3" y="0"/>
                  </a:moveTo>
                  <a:lnTo>
                    <a:pt x="3" y="0"/>
                  </a:lnTo>
                  <a:lnTo>
                    <a:pt x="4" y="1"/>
                  </a:lnTo>
                  <a:lnTo>
                    <a:pt x="0" y="2"/>
                  </a:lnTo>
                  <a:lnTo>
                    <a:pt x="0" y="0"/>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9" name="Freeform 1275"/>
            <p:cNvSpPr>
              <a:spLocks/>
            </p:cNvSpPr>
            <p:nvPr userDrawn="1"/>
          </p:nvSpPr>
          <p:spPr bwMode="auto">
            <a:xfrm>
              <a:off x="327" y="174"/>
              <a:ext cx="1" cy="1"/>
            </a:xfrm>
            <a:custGeom>
              <a:avLst/>
              <a:gdLst>
                <a:gd name="T0" fmla="*/ 3 w 3"/>
                <a:gd name="T1" fmla="*/ 0 h 2"/>
                <a:gd name="T2" fmla="*/ 3 w 3"/>
                <a:gd name="T3" fmla="*/ 0 h 2"/>
                <a:gd name="T4" fmla="*/ 3 w 3"/>
                <a:gd name="T5" fmla="*/ 1 h 2"/>
                <a:gd name="T6" fmla="*/ 0 w 3"/>
                <a:gd name="T7" fmla="*/ 2 h 2"/>
                <a:gd name="T8" fmla="*/ 0 w 3"/>
                <a:gd name="T9" fmla="*/ 0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0"/>
                  </a:lnTo>
                  <a:lnTo>
                    <a:pt x="3" y="1"/>
                  </a:lnTo>
                  <a:lnTo>
                    <a:pt x="0" y="2"/>
                  </a:lnTo>
                  <a:lnTo>
                    <a:pt x="0" y="0"/>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0" name="Freeform 1276"/>
            <p:cNvSpPr>
              <a:spLocks/>
            </p:cNvSpPr>
            <p:nvPr userDrawn="1"/>
          </p:nvSpPr>
          <p:spPr bwMode="auto">
            <a:xfrm>
              <a:off x="329" y="198"/>
              <a:ext cx="1"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0"/>
                    <a:pt x="0" y="0"/>
                    <a:pt x="0" y="0"/>
                  </a:cubicBezTo>
                  <a:lnTo>
                    <a:pt x="1" y="0"/>
                  </a:lnTo>
                  <a:cubicBezTo>
                    <a:pt x="1" y="0"/>
                    <a:pt x="1" y="0"/>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1" name="Freeform 1277"/>
            <p:cNvSpPr>
              <a:spLocks/>
            </p:cNvSpPr>
            <p:nvPr userDrawn="1"/>
          </p:nvSpPr>
          <p:spPr bwMode="auto">
            <a:xfrm>
              <a:off x="329" y="199"/>
              <a:ext cx="1" cy="1"/>
            </a:xfrm>
            <a:custGeom>
              <a:avLst/>
              <a:gdLst>
                <a:gd name="T0" fmla="*/ 0 w 2"/>
                <a:gd name="T1" fmla="*/ 2 h 2"/>
                <a:gd name="T2" fmla="*/ 0 w 2"/>
                <a:gd name="T3" fmla="*/ 2 h 2"/>
                <a:gd name="T4" fmla="*/ 1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2"/>
                  </a:lnTo>
                  <a:cubicBezTo>
                    <a:pt x="0" y="1"/>
                    <a:pt x="1" y="1"/>
                    <a:pt x="1" y="0"/>
                  </a:cubicBezTo>
                  <a:cubicBezTo>
                    <a:pt x="1" y="1"/>
                    <a:pt x="1" y="1"/>
                    <a:pt x="2" y="2"/>
                  </a:cubicBezTo>
                  <a:lnTo>
                    <a:pt x="0"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2" name="Freeform 1278"/>
            <p:cNvSpPr>
              <a:spLocks/>
            </p:cNvSpPr>
            <p:nvPr userDrawn="1"/>
          </p:nvSpPr>
          <p:spPr bwMode="auto">
            <a:xfrm>
              <a:off x="327" y="198"/>
              <a:ext cx="1" cy="1"/>
            </a:xfrm>
            <a:custGeom>
              <a:avLst/>
              <a:gdLst>
                <a:gd name="T0" fmla="*/ 1 w 2"/>
                <a:gd name="T1" fmla="*/ 1 h 1"/>
                <a:gd name="T2" fmla="*/ 1 w 2"/>
                <a:gd name="T3" fmla="*/ 1 h 1"/>
                <a:gd name="T4" fmla="*/ 0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lnTo>
                    <a:pt x="1" y="1"/>
                  </a:lnTo>
                  <a:cubicBezTo>
                    <a:pt x="1" y="1"/>
                    <a:pt x="1" y="0"/>
                    <a:pt x="0" y="0"/>
                  </a:cubicBezTo>
                  <a:lnTo>
                    <a:pt x="2" y="0"/>
                  </a:ln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3" name="Freeform 1279"/>
            <p:cNvSpPr>
              <a:spLocks/>
            </p:cNvSpPr>
            <p:nvPr userDrawn="1"/>
          </p:nvSpPr>
          <p:spPr bwMode="auto">
            <a:xfrm>
              <a:off x="327" y="200"/>
              <a:ext cx="1" cy="0"/>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0" y="0"/>
                  </a:cubicBezTo>
                  <a:cubicBezTo>
                    <a:pt x="0" y="0"/>
                    <a:pt x="1" y="1"/>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4" name="Freeform 1280"/>
            <p:cNvSpPr>
              <a:spLocks/>
            </p:cNvSpPr>
            <p:nvPr userDrawn="1"/>
          </p:nvSpPr>
          <p:spPr bwMode="auto">
            <a:xfrm>
              <a:off x="324" y="198"/>
              <a:ext cx="1"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1" y="1"/>
                    <a:pt x="0" y="0"/>
                  </a:cubicBezTo>
                  <a:lnTo>
                    <a:pt x="1" y="0"/>
                  </a:ln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5" name="Freeform 1281"/>
            <p:cNvSpPr>
              <a:spLocks/>
            </p:cNvSpPr>
            <p:nvPr userDrawn="1"/>
          </p:nvSpPr>
          <p:spPr bwMode="auto">
            <a:xfrm>
              <a:off x="325" y="200"/>
              <a:ext cx="0" cy="0"/>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1"/>
                    <a:pt x="1" y="1"/>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6" name="Freeform 1282"/>
            <p:cNvSpPr>
              <a:spLocks/>
            </p:cNvSpPr>
            <p:nvPr userDrawn="1"/>
          </p:nvSpPr>
          <p:spPr bwMode="auto">
            <a:xfrm>
              <a:off x="322" y="199"/>
              <a:ext cx="1" cy="0"/>
            </a:xfrm>
            <a:custGeom>
              <a:avLst/>
              <a:gdLst>
                <a:gd name="T0" fmla="*/ 1 w 2"/>
                <a:gd name="T1" fmla="*/ 1 h 1"/>
                <a:gd name="T2" fmla="*/ 1 w 2"/>
                <a:gd name="T3" fmla="*/ 1 h 1"/>
                <a:gd name="T4" fmla="*/ 0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lnTo>
                    <a:pt x="1" y="1"/>
                  </a:lnTo>
                  <a:cubicBezTo>
                    <a:pt x="1" y="1"/>
                    <a:pt x="1" y="0"/>
                    <a:pt x="0" y="0"/>
                  </a:cubicBezTo>
                  <a:lnTo>
                    <a:pt x="2" y="0"/>
                  </a:ln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7" name="Freeform 1283"/>
            <p:cNvSpPr>
              <a:spLocks/>
            </p:cNvSpPr>
            <p:nvPr userDrawn="1"/>
          </p:nvSpPr>
          <p:spPr bwMode="auto">
            <a:xfrm>
              <a:off x="323" y="200"/>
              <a:ext cx="0" cy="0"/>
            </a:xfrm>
            <a:custGeom>
              <a:avLst/>
              <a:gdLst>
                <a:gd name="T0" fmla="*/ 0 w 1"/>
                <a:gd name="T1" fmla="*/ 1 h 1"/>
                <a:gd name="T2" fmla="*/ 0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1" y="0"/>
                  </a:cubicBezTo>
                  <a:cubicBezTo>
                    <a:pt x="1" y="0"/>
                    <a:pt x="1" y="0"/>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8" name="Freeform 1284"/>
            <p:cNvSpPr>
              <a:spLocks/>
            </p:cNvSpPr>
            <p:nvPr userDrawn="1"/>
          </p:nvSpPr>
          <p:spPr bwMode="auto">
            <a:xfrm>
              <a:off x="320" y="199"/>
              <a:ext cx="1"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0" y="1"/>
                    <a:pt x="0" y="1"/>
                    <a:pt x="0" y="0"/>
                  </a:cubicBezTo>
                  <a:lnTo>
                    <a:pt x="1" y="0"/>
                  </a:ln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9" name="Freeform 1285"/>
            <p:cNvSpPr>
              <a:spLocks/>
            </p:cNvSpPr>
            <p:nvPr userDrawn="1"/>
          </p:nvSpPr>
          <p:spPr bwMode="auto">
            <a:xfrm>
              <a:off x="321" y="200"/>
              <a:ext cx="0"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cubicBezTo>
                    <a:pt x="0" y="0"/>
                    <a:pt x="0" y="0"/>
                    <a:pt x="0" y="0"/>
                  </a:cubicBezTo>
                  <a:cubicBezTo>
                    <a:pt x="0" y="0"/>
                    <a:pt x="0" y="0"/>
                    <a:pt x="1" y="0"/>
                  </a:cubicBez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0" name="Freeform 1286"/>
            <p:cNvSpPr>
              <a:spLocks/>
            </p:cNvSpPr>
            <p:nvPr userDrawn="1"/>
          </p:nvSpPr>
          <p:spPr bwMode="auto">
            <a:xfrm>
              <a:off x="328" y="198"/>
              <a:ext cx="1" cy="2"/>
            </a:xfrm>
            <a:custGeom>
              <a:avLst/>
              <a:gdLst>
                <a:gd name="T0" fmla="*/ 2 w 4"/>
                <a:gd name="T1" fmla="*/ 0 h 3"/>
                <a:gd name="T2" fmla="*/ 2 w 4"/>
                <a:gd name="T3" fmla="*/ 0 h 3"/>
                <a:gd name="T4" fmla="*/ 4 w 4"/>
                <a:gd name="T5" fmla="*/ 2 h 3"/>
                <a:gd name="T6" fmla="*/ 2 w 4"/>
                <a:gd name="T7" fmla="*/ 3 h 3"/>
                <a:gd name="T8" fmla="*/ 0 w 4"/>
                <a:gd name="T9" fmla="*/ 2 h 3"/>
                <a:gd name="T10" fmla="*/ 2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2" y="0"/>
                  </a:moveTo>
                  <a:lnTo>
                    <a:pt x="2" y="0"/>
                  </a:lnTo>
                  <a:cubicBezTo>
                    <a:pt x="3" y="0"/>
                    <a:pt x="4" y="1"/>
                    <a:pt x="4" y="2"/>
                  </a:cubicBezTo>
                  <a:cubicBezTo>
                    <a:pt x="4" y="3"/>
                    <a:pt x="3" y="3"/>
                    <a:pt x="2" y="3"/>
                  </a:cubicBezTo>
                  <a:cubicBezTo>
                    <a:pt x="1" y="3"/>
                    <a:pt x="0" y="3"/>
                    <a:pt x="0" y="2"/>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1" name="Freeform 1287"/>
            <p:cNvSpPr>
              <a:spLocks/>
            </p:cNvSpPr>
            <p:nvPr userDrawn="1"/>
          </p:nvSpPr>
          <p:spPr bwMode="auto">
            <a:xfrm>
              <a:off x="325" y="199"/>
              <a:ext cx="2" cy="1"/>
            </a:xfrm>
            <a:custGeom>
              <a:avLst/>
              <a:gdLst>
                <a:gd name="T0" fmla="*/ 2 w 3"/>
                <a:gd name="T1" fmla="*/ 0 h 3"/>
                <a:gd name="T2" fmla="*/ 2 w 3"/>
                <a:gd name="T3" fmla="*/ 0 h 3"/>
                <a:gd name="T4" fmla="*/ 3 w 3"/>
                <a:gd name="T5" fmla="*/ 1 h 3"/>
                <a:gd name="T6" fmla="*/ 2 w 3"/>
                <a:gd name="T7" fmla="*/ 3 h 3"/>
                <a:gd name="T8" fmla="*/ 0 w 3"/>
                <a:gd name="T9" fmla="*/ 1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2" y="0"/>
                    <a:pt x="3" y="0"/>
                    <a:pt x="3" y="1"/>
                  </a:cubicBezTo>
                  <a:cubicBezTo>
                    <a:pt x="3" y="2"/>
                    <a:pt x="2" y="3"/>
                    <a:pt x="2" y="3"/>
                  </a:cubicBezTo>
                  <a:cubicBezTo>
                    <a:pt x="1" y="3"/>
                    <a:pt x="0" y="2"/>
                    <a:pt x="0" y="1"/>
                  </a:cubicBezTo>
                  <a:cubicBezTo>
                    <a:pt x="0" y="0"/>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2" name="Freeform 1288"/>
            <p:cNvSpPr>
              <a:spLocks/>
            </p:cNvSpPr>
            <p:nvPr userDrawn="1"/>
          </p:nvSpPr>
          <p:spPr bwMode="auto">
            <a:xfrm>
              <a:off x="323" y="199"/>
              <a:ext cx="1" cy="1"/>
            </a:xfrm>
            <a:custGeom>
              <a:avLst/>
              <a:gdLst>
                <a:gd name="T0" fmla="*/ 2 w 3"/>
                <a:gd name="T1" fmla="*/ 0 h 3"/>
                <a:gd name="T2" fmla="*/ 2 w 3"/>
                <a:gd name="T3" fmla="*/ 0 h 3"/>
                <a:gd name="T4" fmla="*/ 3 w 3"/>
                <a:gd name="T5" fmla="*/ 1 h 3"/>
                <a:gd name="T6" fmla="*/ 2 w 3"/>
                <a:gd name="T7" fmla="*/ 3 h 3"/>
                <a:gd name="T8" fmla="*/ 0 w 3"/>
                <a:gd name="T9" fmla="*/ 1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3" y="0"/>
                    <a:pt x="3" y="1"/>
                    <a:pt x="3" y="1"/>
                  </a:cubicBezTo>
                  <a:cubicBezTo>
                    <a:pt x="3" y="2"/>
                    <a:pt x="3" y="3"/>
                    <a:pt x="2" y="3"/>
                  </a:cubicBezTo>
                  <a:cubicBezTo>
                    <a:pt x="1" y="3"/>
                    <a:pt x="0" y="2"/>
                    <a:pt x="0" y="1"/>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3" name="Freeform 1289"/>
            <p:cNvSpPr>
              <a:spLocks/>
            </p:cNvSpPr>
            <p:nvPr userDrawn="1"/>
          </p:nvSpPr>
          <p:spPr bwMode="auto">
            <a:xfrm>
              <a:off x="321" y="199"/>
              <a:ext cx="1" cy="1"/>
            </a:xfrm>
            <a:custGeom>
              <a:avLst/>
              <a:gdLst>
                <a:gd name="T0" fmla="*/ 1 w 2"/>
                <a:gd name="T1" fmla="*/ 0 h 3"/>
                <a:gd name="T2" fmla="*/ 1 w 2"/>
                <a:gd name="T3" fmla="*/ 0 h 3"/>
                <a:gd name="T4" fmla="*/ 2 w 2"/>
                <a:gd name="T5" fmla="*/ 1 h 3"/>
                <a:gd name="T6" fmla="*/ 1 w 2"/>
                <a:gd name="T7" fmla="*/ 3 h 3"/>
                <a:gd name="T8" fmla="*/ 0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lnTo>
                    <a:pt x="1" y="0"/>
                  </a:lnTo>
                  <a:cubicBezTo>
                    <a:pt x="2" y="0"/>
                    <a:pt x="2" y="1"/>
                    <a:pt x="2" y="1"/>
                  </a:cubicBezTo>
                  <a:cubicBezTo>
                    <a:pt x="2" y="2"/>
                    <a:pt x="2" y="3"/>
                    <a:pt x="1" y="3"/>
                  </a:cubicBezTo>
                  <a:cubicBezTo>
                    <a:pt x="0" y="3"/>
                    <a:pt x="0" y="2"/>
                    <a:pt x="0" y="1"/>
                  </a:cubicBezTo>
                  <a:cubicBezTo>
                    <a:pt x="0" y="1"/>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4" name="Freeform 1290"/>
            <p:cNvSpPr>
              <a:spLocks/>
            </p:cNvSpPr>
            <p:nvPr userDrawn="1"/>
          </p:nvSpPr>
          <p:spPr bwMode="auto">
            <a:xfrm>
              <a:off x="320" y="200"/>
              <a:ext cx="0" cy="1"/>
            </a:xfrm>
            <a:custGeom>
              <a:avLst/>
              <a:gdLst>
                <a:gd name="T0" fmla="*/ 1 w 2"/>
                <a:gd name="T1" fmla="*/ 0 h 3"/>
                <a:gd name="T2" fmla="*/ 1 w 2"/>
                <a:gd name="T3" fmla="*/ 0 h 3"/>
                <a:gd name="T4" fmla="*/ 2 w 2"/>
                <a:gd name="T5" fmla="*/ 2 h 3"/>
                <a:gd name="T6" fmla="*/ 1 w 2"/>
                <a:gd name="T7" fmla="*/ 3 h 3"/>
                <a:gd name="T8" fmla="*/ 0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lnTo>
                    <a:pt x="1" y="0"/>
                  </a:lnTo>
                  <a:cubicBezTo>
                    <a:pt x="1" y="0"/>
                    <a:pt x="2" y="1"/>
                    <a:pt x="2" y="2"/>
                  </a:cubicBezTo>
                  <a:cubicBezTo>
                    <a:pt x="2" y="2"/>
                    <a:pt x="1" y="3"/>
                    <a:pt x="1" y="3"/>
                  </a:cubicBezTo>
                  <a:cubicBezTo>
                    <a:pt x="0" y="3"/>
                    <a:pt x="0" y="2"/>
                    <a:pt x="0" y="2"/>
                  </a:cubicBezTo>
                  <a:cubicBezTo>
                    <a:pt x="0" y="1"/>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5" name="Freeform 1291"/>
            <p:cNvSpPr>
              <a:spLocks/>
            </p:cNvSpPr>
            <p:nvPr userDrawn="1"/>
          </p:nvSpPr>
          <p:spPr bwMode="auto">
            <a:xfrm>
              <a:off x="320" y="177"/>
              <a:ext cx="0" cy="2"/>
            </a:xfrm>
            <a:custGeom>
              <a:avLst/>
              <a:gdLst>
                <a:gd name="T0" fmla="*/ 2 w 2"/>
                <a:gd name="T1" fmla="*/ 0 h 5"/>
                <a:gd name="T2" fmla="*/ 2 w 2"/>
                <a:gd name="T3" fmla="*/ 0 h 5"/>
                <a:gd name="T4" fmla="*/ 2 w 2"/>
                <a:gd name="T5" fmla="*/ 5 h 5"/>
                <a:gd name="T6" fmla="*/ 0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2"/>
                    <a:pt x="1" y="3"/>
                    <a:pt x="2"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6" name="Freeform 1292"/>
            <p:cNvSpPr>
              <a:spLocks/>
            </p:cNvSpPr>
            <p:nvPr userDrawn="1"/>
          </p:nvSpPr>
          <p:spPr bwMode="auto">
            <a:xfrm>
              <a:off x="317" y="180"/>
              <a:ext cx="2" cy="1"/>
            </a:xfrm>
            <a:custGeom>
              <a:avLst/>
              <a:gdLst>
                <a:gd name="T0" fmla="*/ 3 w 3"/>
                <a:gd name="T1" fmla="*/ 0 h 4"/>
                <a:gd name="T2" fmla="*/ 3 w 3"/>
                <a:gd name="T3" fmla="*/ 0 h 4"/>
                <a:gd name="T4" fmla="*/ 2 w 3"/>
                <a:gd name="T5" fmla="*/ 4 h 4"/>
                <a:gd name="T6" fmla="*/ 0 w 3"/>
                <a:gd name="T7" fmla="*/ 2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3" y="0"/>
                  </a:lnTo>
                  <a:cubicBezTo>
                    <a:pt x="1" y="1"/>
                    <a:pt x="1" y="2"/>
                    <a:pt x="2" y="4"/>
                  </a:cubicBezTo>
                  <a:lnTo>
                    <a:pt x="0" y="2"/>
                  </a:lnTo>
                  <a:lnTo>
                    <a:pt x="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7" name="Freeform 1293"/>
            <p:cNvSpPr>
              <a:spLocks/>
            </p:cNvSpPr>
            <p:nvPr userDrawn="1"/>
          </p:nvSpPr>
          <p:spPr bwMode="auto">
            <a:xfrm>
              <a:off x="315" y="182"/>
              <a:ext cx="1" cy="3"/>
            </a:xfrm>
            <a:custGeom>
              <a:avLst/>
              <a:gdLst>
                <a:gd name="T0" fmla="*/ 2 w 2"/>
                <a:gd name="T1" fmla="*/ 0 h 5"/>
                <a:gd name="T2" fmla="*/ 2 w 2"/>
                <a:gd name="T3" fmla="*/ 0 h 5"/>
                <a:gd name="T4" fmla="*/ 2 w 2"/>
                <a:gd name="T5" fmla="*/ 5 h 5"/>
                <a:gd name="T6" fmla="*/ 0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1"/>
                    <a:pt x="1" y="3"/>
                    <a:pt x="2"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8" name="Freeform 1294"/>
            <p:cNvSpPr>
              <a:spLocks/>
            </p:cNvSpPr>
            <p:nvPr userDrawn="1"/>
          </p:nvSpPr>
          <p:spPr bwMode="auto">
            <a:xfrm>
              <a:off x="314" y="185"/>
              <a:ext cx="1" cy="2"/>
            </a:xfrm>
            <a:custGeom>
              <a:avLst/>
              <a:gdLst>
                <a:gd name="T0" fmla="*/ 2 w 2"/>
                <a:gd name="T1" fmla="*/ 0 h 4"/>
                <a:gd name="T2" fmla="*/ 2 w 2"/>
                <a:gd name="T3" fmla="*/ 0 h 4"/>
                <a:gd name="T4" fmla="*/ 2 w 2"/>
                <a:gd name="T5" fmla="*/ 4 h 4"/>
                <a:gd name="T6" fmla="*/ 0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0"/>
                  </a:lnTo>
                  <a:cubicBezTo>
                    <a:pt x="1" y="1"/>
                    <a:pt x="1" y="2"/>
                    <a:pt x="2" y="4"/>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9" name="Freeform 1295"/>
            <p:cNvSpPr>
              <a:spLocks/>
            </p:cNvSpPr>
            <p:nvPr userDrawn="1"/>
          </p:nvSpPr>
          <p:spPr bwMode="auto">
            <a:xfrm>
              <a:off x="317" y="185"/>
              <a:ext cx="1" cy="2"/>
            </a:xfrm>
            <a:custGeom>
              <a:avLst/>
              <a:gdLst>
                <a:gd name="T0" fmla="*/ 2 w 2"/>
                <a:gd name="T1" fmla="*/ 0 h 5"/>
                <a:gd name="T2" fmla="*/ 2 w 2"/>
                <a:gd name="T3" fmla="*/ 0 h 5"/>
                <a:gd name="T4" fmla="*/ 2 w 2"/>
                <a:gd name="T5" fmla="*/ 5 h 5"/>
                <a:gd name="T6" fmla="*/ 0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2"/>
                    <a:pt x="1" y="3"/>
                    <a:pt x="2"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0" name="Freeform 1296"/>
            <p:cNvSpPr>
              <a:spLocks/>
            </p:cNvSpPr>
            <p:nvPr userDrawn="1"/>
          </p:nvSpPr>
          <p:spPr bwMode="auto">
            <a:xfrm>
              <a:off x="321" y="184"/>
              <a:ext cx="2" cy="2"/>
            </a:xfrm>
            <a:custGeom>
              <a:avLst/>
              <a:gdLst>
                <a:gd name="T0" fmla="*/ 2 w 3"/>
                <a:gd name="T1" fmla="*/ 0 h 4"/>
                <a:gd name="T2" fmla="*/ 2 w 3"/>
                <a:gd name="T3" fmla="*/ 0 h 4"/>
                <a:gd name="T4" fmla="*/ 3 w 3"/>
                <a:gd name="T5" fmla="*/ 4 h 4"/>
                <a:gd name="T6" fmla="*/ 0 w 3"/>
                <a:gd name="T7" fmla="*/ 2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lnTo>
                    <a:pt x="2" y="0"/>
                  </a:lnTo>
                  <a:cubicBezTo>
                    <a:pt x="1" y="1"/>
                    <a:pt x="1" y="3"/>
                    <a:pt x="3" y="4"/>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1" name="Freeform 1297"/>
            <p:cNvSpPr>
              <a:spLocks/>
            </p:cNvSpPr>
            <p:nvPr userDrawn="1"/>
          </p:nvSpPr>
          <p:spPr bwMode="auto">
            <a:xfrm>
              <a:off x="320" y="182"/>
              <a:ext cx="0" cy="2"/>
            </a:xfrm>
            <a:custGeom>
              <a:avLst/>
              <a:gdLst>
                <a:gd name="T0" fmla="*/ 2 w 2"/>
                <a:gd name="T1" fmla="*/ 0 h 5"/>
                <a:gd name="T2" fmla="*/ 2 w 2"/>
                <a:gd name="T3" fmla="*/ 0 h 5"/>
                <a:gd name="T4" fmla="*/ 2 w 2"/>
                <a:gd name="T5" fmla="*/ 5 h 5"/>
                <a:gd name="T6" fmla="*/ 0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1"/>
                    <a:pt x="1" y="3"/>
                    <a:pt x="2"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2" name="Freeform 1298"/>
            <p:cNvSpPr>
              <a:spLocks/>
            </p:cNvSpPr>
            <p:nvPr userDrawn="1"/>
          </p:nvSpPr>
          <p:spPr bwMode="auto">
            <a:xfrm>
              <a:off x="321" y="180"/>
              <a:ext cx="1" cy="1"/>
            </a:xfrm>
            <a:custGeom>
              <a:avLst/>
              <a:gdLst>
                <a:gd name="T0" fmla="*/ 2 w 2"/>
                <a:gd name="T1" fmla="*/ 0 h 4"/>
                <a:gd name="T2" fmla="*/ 2 w 2"/>
                <a:gd name="T3" fmla="*/ 0 h 4"/>
                <a:gd name="T4" fmla="*/ 2 w 2"/>
                <a:gd name="T5" fmla="*/ 4 h 4"/>
                <a:gd name="T6" fmla="*/ 0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0"/>
                  </a:lnTo>
                  <a:cubicBezTo>
                    <a:pt x="1" y="1"/>
                    <a:pt x="1" y="2"/>
                    <a:pt x="2" y="4"/>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3" name="Freeform 1299"/>
            <p:cNvSpPr>
              <a:spLocks/>
            </p:cNvSpPr>
            <p:nvPr userDrawn="1"/>
          </p:nvSpPr>
          <p:spPr bwMode="auto">
            <a:xfrm>
              <a:off x="318" y="174"/>
              <a:ext cx="1" cy="2"/>
            </a:xfrm>
            <a:custGeom>
              <a:avLst/>
              <a:gdLst>
                <a:gd name="T0" fmla="*/ 2 w 2"/>
                <a:gd name="T1" fmla="*/ 0 h 5"/>
                <a:gd name="T2" fmla="*/ 2 w 2"/>
                <a:gd name="T3" fmla="*/ 0 h 5"/>
                <a:gd name="T4" fmla="*/ 1 w 2"/>
                <a:gd name="T5" fmla="*/ 5 h 5"/>
                <a:gd name="T6" fmla="*/ 0 w 2"/>
                <a:gd name="T7" fmla="*/ 2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1"/>
                    <a:pt x="1" y="3"/>
                    <a:pt x="1" y="5"/>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4" name="Freeform 1300"/>
            <p:cNvSpPr>
              <a:spLocks/>
            </p:cNvSpPr>
            <p:nvPr userDrawn="1"/>
          </p:nvSpPr>
          <p:spPr bwMode="auto">
            <a:xfrm>
              <a:off x="315" y="177"/>
              <a:ext cx="1" cy="2"/>
            </a:xfrm>
            <a:custGeom>
              <a:avLst/>
              <a:gdLst>
                <a:gd name="T0" fmla="*/ 2 w 2"/>
                <a:gd name="T1" fmla="*/ 0 h 4"/>
                <a:gd name="T2" fmla="*/ 2 w 2"/>
                <a:gd name="T3" fmla="*/ 0 h 4"/>
                <a:gd name="T4" fmla="*/ 2 w 2"/>
                <a:gd name="T5" fmla="*/ 4 h 4"/>
                <a:gd name="T6" fmla="*/ 0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0"/>
                  </a:lnTo>
                  <a:cubicBezTo>
                    <a:pt x="1" y="1"/>
                    <a:pt x="1" y="3"/>
                    <a:pt x="2" y="4"/>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5" name="Freeform 1301"/>
            <p:cNvSpPr>
              <a:spLocks/>
            </p:cNvSpPr>
            <p:nvPr userDrawn="1"/>
          </p:nvSpPr>
          <p:spPr bwMode="auto">
            <a:xfrm>
              <a:off x="314" y="180"/>
              <a:ext cx="0" cy="2"/>
            </a:xfrm>
            <a:custGeom>
              <a:avLst/>
              <a:gdLst>
                <a:gd name="T0" fmla="*/ 1 w 1"/>
                <a:gd name="T1" fmla="*/ 0 h 5"/>
                <a:gd name="T2" fmla="*/ 1 w 1"/>
                <a:gd name="T3" fmla="*/ 0 h 5"/>
                <a:gd name="T4" fmla="*/ 1 w 1"/>
                <a:gd name="T5" fmla="*/ 5 h 5"/>
                <a:gd name="T6" fmla="*/ 0 w 1"/>
                <a:gd name="T7" fmla="*/ 2 h 5"/>
                <a:gd name="T8" fmla="*/ 1 w 1"/>
                <a:gd name="T9" fmla="*/ 0 h 5"/>
              </a:gdLst>
              <a:ahLst/>
              <a:cxnLst>
                <a:cxn ang="0">
                  <a:pos x="T0" y="T1"/>
                </a:cxn>
                <a:cxn ang="0">
                  <a:pos x="T2" y="T3"/>
                </a:cxn>
                <a:cxn ang="0">
                  <a:pos x="T4" y="T5"/>
                </a:cxn>
                <a:cxn ang="0">
                  <a:pos x="T6" y="T7"/>
                </a:cxn>
                <a:cxn ang="0">
                  <a:pos x="T8" y="T9"/>
                </a:cxn>
              </a:cxnLst>
              <a:rect l="0" t="0" r="r" b="b"/>
              <a:pathLst>
                <a:path w="1" h="5">
                  <a:moveTo>
                    <a:pt x="1" y="0"/>
                  </a:moveTo>
                  <a:lnTo>
                    <a:pt x="1" y="0"/>
                  </a:lnTo>
                  <a:cubicBezTo>
                    <a:pt x="0" y="1"/>
                    <a:pt x="0" y="3"/>
                    <a:pt x="1" y="5"/>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6" name="Freeform 1302"/>
            <p:cNvSpPr>
              <a:spLocks/>
            </p:cNvSpPr>
            <p:nvPr userDrawn="1"/>
          </p:nvSpPr>
          <p:spPr bwMode="auto">
            <a:xfrm>
              <a:off x="316" y="187"/>
              <a:ext cx="1" cy="2"/>
            </a:xfrm>
            <a:custGeom>
              <a:avLst/>
              <a:gdLst>
                <a:gd name="T0" fmla="*/ 1 w 2"/>
                <a:gd name="T1" fmla="*/ 0 h 4"/>
                <a:gd name="T2" fmla="*/ 1 w 2"/>
                <a:gd name="T3" fmla="*/ 0 h 4"/>
                <a:gd name="T4" fmla="*/ 2 w 2"/>
                <a:gd name="T5" fmla="*/ 4 h 4"/>
                <a:gd name="T6" fmla="*/ 0 w 2"/>
                <a:gd name="T7" fmla="*/ 2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lnTo>
                    <a:pt x="1" y="0"/>
                  </a:lnTo>
                  <a:cubicBezTo>
                    <a:pt x="1" y="1"/>
                    <a:pt x="1" y="2"/>
                    <a:pt x="2" y="4"/>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7" name="Freeform 1303"/>
            <p:cNvSpPr>
              <a:spLocks/>
            </p:cNvSpPr>
            <p:nvPr userDrawn="1"/>
          </p:nvSpPr>
          <p:spPr bwMode="auto">
            <a:xfrm>
              <a:off x="316" y="191"/>
              <a:ext cx="2" cy="3"/>
            </a:xfrm>
            <a:custGeom>
              <a:avLst/>
              <a:gdLst>
                <a:gd name="T0" fmla="*/ 2 w 3"/>
                <a:gd name="T1" fmla="*/ 0 h 5"/>
                <a:gd name="T2" fmla="*/ 2 w 3"/>
                <a:gd name="T3" fmla="*/ 0 h 5"/>
                <a:gd name="T4" fmla="*/ 3 w 3"/>
                <a:gd name="T5" fmla="*/ 5 h 5"/>
                <a:gd name="T6" fmla="*/ 0 w 3"/>
                <a:gd name="T7" fmla="*/ 3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2" y="0"/>
                  </a:lnTo>
                  <a:cubicBezTo>
                    <a:pt x="1" y="2"/>
                    <a:pt x="1" y="3"/>
                    <a:pt x="3"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8" name="Freeform 1304"/>
            <p:cNvSpPr>
              <a:spLocks/>
            </p:cNvSpPr>
            <p:nvPr userDrawn="1"/>
          </p:nvSpPr>
          <p:spPr bwMode="auto">
            <a:xfrm>
              <a:off x="324" y="186"/>
              <a:ext cx="0" cy="2"/>
            </a:xfrm>
            <a:custGeom>
              <a:avLst/>
              <a:gdLst>
                <a:gd name="T0" fmla="*/ 1 w 2"/>
                <a:gd name="T1" fmla="*/ 0 h 3"/>
                <a:gd name="T2" fmla="*/ 1 w 2"/>
                <a:gd name="T3" fmla="*/ 0 h 3"/>
                <a:gd name="T4" fmla="*/ 2 w 2"/>
                <a:gd name="T5" fmla="*/ 3 h 3"/>
                <a:gd name="T6" fmla="*/ 0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1"/>
                    <a:pt x="1" y="2"/>
                    <a:pt x="2"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9" name="Freeform 1305"/>
            <p:cNvSpPr>
              <a:spLocks/>
            </p:cNvSpPr>
            <p:nvPr userDrawn="1"/>
          </p:nvSpPr>
          <p:spPr bwMode="auto">
            <a:xfrm>
              <a:off x="318" y="189"/>
              <a:ext cx="1" cy="2"/>
            </a:xfrm>
            <a:custGeom>
              <a:avLst/>
              <a:gdLst>
                <a:gd name="T0" fmla="*/ 2 w 3"/>
                <a:gd name="T1" fmla="*/ 0 h 5"/>
                <a:gd name="T2" fmla="*/ 2 w 3"/>
                <a:gd name="T3" fmla="*/ 0 h 5"/>
                <a:gd name="T4" fmla="*/ 3 w 3"/>
                <a:gd name="T5" fmla="*/ 5 h 5"/>
                <a:gd name="T6" fmla="*/ 0 w 3"/>
                <a:gd name="T7" fmla="*/ 3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2" y="0"/>
                  </a:lnTo>
                  <a:cubicBezTo>
                    <a:pt x="1" y="2"/>
                    <a:pt x="2" y="3"/>
                    <a:pt x="3"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0" name="Freeform 1306"/>
            <p:cNvSpPr>
              <a:spLocks/>
            </p:cNvSpPr>
            <p:nvPr userDrawn="1"/>
          </p:nvSpPr>
          <p:spPr bwMode="auto">
            <a:xfrm>
              <a:off x="318" y="195"/>
              <a:ext cx="6" cy="2"/>
            </a:xfrm>
            <a:custGeom>
              <a:avLst/>
              <a:gdLst>
                <a:gd name="T0" fmla="*/ 0 w 12"/>
                <a:gd name="T1" fmla="*/ 2 h 4"/>
                <a:gd name="T2" fmla="*/ 0 w 12"/>
                <a:gd name="T3" fmla="*/ 2 h 4"/>
                <a:gd name="T4" fmla="*/ 8 w 12"/>
                <a:gd name="T5" fmla="*/ 0 h 4"/>
                <a:gd name="T6" fmla="*/ 12 w 12"/>
                <a:gd name="T7" fmla="*/ 2 h 4"/>
                <a:gd name="T8" fmla="*/ 5 w 12"/>
                <a:gd name="T9" fmla="*/ 4 h 4"/>
                <a:gd name="T10" fmla="*/ 0 w 12"/>
                <a:gd name="T11" fmla="*/ 2 h 4"/>
              </a:gdLst>
              <a:ahLst/>
              <a:cxnLst>
                <a:cxn ang="0">
                  <a:pos x="T0" y="T1"/>
                </a:cxn>
                <a:cxn ang="0">
                  <a:pos x="T2" y="T3"/>
                </a:cxn>
                <a:cxn ang="0">
                  <a:pos x="T4" y="T5"/>
                </a:cxn>
                <a:cxn ang="0">
                  <a:pos x="T6" y="T7"/>
                </a:cxn>
                <a:cxn ang="0">
                  <a:pos x="T8" y="T9"/>
                </a:cxn>
                <a:cxn ang="0">
                  <a:pos x="T10" y="T11"/>
                </a:cxn>
              </a:cxnLst>
              <a:rect l="0" t="0" r="r" b="b"/>
              <a:pathLst>
                <a:path w="12" h="4">
                  <a:moveTo>
                    <a:pt x="0" y="2"/>
                  </a:moveTo>
                  <a:lnTo>
                    <a:pt x="0" y="2"/>
                  </a:lnTo>
                  <a:cubicBezTo>
                    <a:pt x="3" y="1"/>
                    <a:pt x="6" y="0"/>
                    <a:pt x="8" y="0"/>
                  </a:cubicBezTo>
                  <a:cubicBezTo>
                    <a:pt x="9" y="1"/>
                    <a:pt x="11" y="2"/>
                    <a:pt x="12" y="2"/>
                  </a:cubicBezTo>
                  <a:cubicBezTo>
                    <a:pt x="9" y="3"/>
                    <a:pt x="7" y="3"/>
                    <a:pt x="5" y="4"/>
                  </a:cubicBezTo>
                  <a:cubicBezTo>
                    <a:pt x="3" y="3"/>
                    <a:pt x="2"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1" name="Freeform 1307"/>
            <p:cNvSpPr>
              <a:spLocks/>
            </p:cNvSpPr>
            <p:nvPr userDrawn="1"/>
          </p:nvSpPr>
          <p:spPr bwMode="auto">
            <a:xfrm>
              <a:off x="320" y="188"/>
              <a:ext cx="5" cy="3"/>
            </a:xfrm>
            <a:custGeom>
              <a:avLst/>
              <a:gdLst>
                <a:gd name="T0" fmla="*/ 12 w 12"/>
                <a:gd name="T1" fmla="*/ 6 h 7"/>
                <a:gd name="T2" fmla="*/ 12 w 12"/>
                <a:gd name="T3" fmla="*/ 6 h 7"/>
                <a:gd name="T4" fmla="*/ 8 w 12"/>
                <a:gd name="T5" fmla="*/ 5 h 7"/>
                <a:gd name="T6" fmla="*/ 8 w 12"/>
                <a:gd name="T7" fmla="*/ 5 h 7"/>
                <a:gd name="T8" fmla="*/ 9 w 12"/>
                <a:gd name="T9" fmla="*/ 7 h 7"/>
                <a:gd name="T10" fmla="*/ 5 w 12"/>
                <a:gd name="T11" fmla="*/ 7 h 7"/>
                <a:gd name="T12" fmla="*/ 0 w 12"/>
                <a:gd name="T13" fmla="*/ 0 h 7"/>
                <a:gd name="T14" fmla="*/ 12 w 12"/>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
                  <a:moveTo>
                    <a:pt x="12" y="6"/>
                  </a:moveTo>
                  <a:lnTo>
                    <a:pt x="12" y="6"/>
                  </a:lnTo>
                  <a:cubicBezTo>
                    <a:pt x="10" y="5"/>
                    <a:pt x="9" y="5"/>
                    <a:pt x="8" y="5"/>
                  </a:cubicBezTo>
                  <a:lnTo>
                    <a:pt x="8" y="5"/>
                  </a:lnTo>
                  <a:cubicBezTo>
                    <a:pt x="8" y="6"/>
                    <a:pt x="8" y="7"/>
                    <a:pt x="9" y="7"/>
                  </a:cubicBezTo>
                  <a:cubicBezTo>
                    <a:pt x="7" y="7"/>
                    <a:pt x="6" y="7"/>
                    <a:pt x="5" y="7"/>
                  </a:cubicBezTo>
                  <a:cubicBezTo>
                    <a:pt x="3" y="5"/>
                    <a:pt x="1" y="2"/>
                    <a:pt x="0" y="0"/>
                  </a:cubicBezTo>
                  <a:cubicBezTo>
                    <a:pt x="4" y="0"/>
                    <a:pt x="9" y="3"/>
                    <a:pt x="1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2" name="Freeform 1308"/>
            <p:cNvSpPr>
              <a:spLocks/>
            </p:cNvSpPr>
            <p:nvPr userDrawn="1"/>
          </p:nvSpPr>
          <p:spPr bwMode="auto">
            <a:xfrm>
              <a:off x="329" y="187"/>
              <a:ext cx="1" cy="2"/>
            </a:xfrm>
            <a:custGeom>
              <a:avLst/>
              <a:gdLst>
                <a:gd name="T0" fmla="*/ 0 w 2"/>
                <a:gd name="T1" fmla="*/ 0 h 5"/>
                <a:gd name="T2" fmla="*/ 0 w 2"/>
                <a:gd name="T3" fmla="*/ 0 h 5"/>
                <a:gd name="T4" fmla="*/ 2 w 2"/>
                <a:gd name="T5" fmla="*/ 2 h 5"/>
                <a:gd name="T6" fmla="*/ 1 w 2"/>
                <a:gd name="T7" fmla="*/ 5 h 5"/>
                <a:gd name="T8" fmla="*/ 0 w 2"/>
                <a:gd name="T9" fmla="*/ 3 h 5"/>
                <a:gd name="T10" fmla="*/ 0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0" y="0"/>
                  </a:moveTo>
                  <a:lnTo>
                    <a:pt x="0" y="0"/>
                  </a:lnTo>
                  <a:cubicBezTo>
                    <a:pt x="1" y="1"/>
                    <a:pt x="1" y="2"/>
                    <a:pt x="2" y="2"/>
                  </a:cubicBezTo>
                  <a:cubicBezTo>
                    <a:pt x="2" y="3"/>
                    <a:pt x="1" y="4"/>
                    <a:pt x="1" y="5"/>
                  </a:cubicBezTo>
                  <a:cubicBezTo>
                    <a:pt x="1" y="4"/>
                    <a:pt x="0" y="3"/>
                    <a:pt x="0" y="3"/>
                  </a:cubicBezTo>
                  <a:cubicBezTo>
                    <a:pt x="0" y="2"/>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3" name="Freeform 1309"/>
            <p:cNvSpPr>
              <a:spLocks/>
            </p:cNvSpPr>
            <p:nvPr userDrawn="1"/>
          </p:nvSpPr>
          <p:spPr bwMode="auto">
            <a:xfrm>
              <a:off x="325" y="189"/>
              <a:ext cx="2" cy="2"/>
            </a:xfrm>
            <a:custGeom>
              <a:avLst/>
              <a:gdLst>
                <a:gd name="T0" fmla="*/ 0 w 4"/>
                <a:gd name="T1" fmla="*/ 0 h 5"/>
                <a:gd name="T2" fmla="*/ 0 w 4"/>
                <a:gd name="T3" fmla="*/ 0 h 5"/>
                <a:gd name="T4" fmla="*/ 3 w 4"/>
                <a:gd name="T5" fmla="*/ 1 h 5"/>
                <a:gd name="T6" fmla="*/ 4 w 4"/>
                <a:gd name="T7" fmla="*/ 5 h 5"/>
                <a:gd name="T8" fmla="*/ 2 w 4"/>
                <a:gd name="T9" fmla="*/ 4 h 5"/>
                <a:gd name="T10" fmla="*/ 0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0" y="0"/>
                  </a:moveTo>
                  <a:lnTo>
                    <a:pt x="0" y="0"/>
                  </a:lnTo>
                  <a:cubicBezTo>
                    <a:pt x="1" y="0"/>
                    <a:pt x="2" y="0"/>
                    <a:pt x="3" y="1"/>
                  </a:cubicBezTo>
                  <a:cubicBezTo>
                    <a:pt x="3" y="2"/>
                    <a:pt x="3" y="4"/>
                    <a:pt x="4" y="5"/>
                  </a:cubicBezTo>
                  <a:cubicBezTo>
                    <a:pt x="3" y="5"/>
                    <a:pt x="3" y="4"/>
                    <a:pt x="2" y="4"/>
                  </a:cubicBezTo>
                  <a:cubicBezTo>
                    <a:pt x="1" y="3"/>
                    <a:pt x="1"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4" name="Freeform 1310"/>
            <p:cNvSpPr>
              <a:spLocks/>
            </p:cNvSpPr>
            <p:nvPr userDrawn="1"/>
          </p:nvSpPr>
          <p:spPr bwMode="auto">
            <a:xfrm>
              <a:off x="320" y="191"/>
              <a:ext cx="5" cy="3"/>
            </a:xfrm>
            <a:custGeom>
              <a:avLst/>
              <a:gdLst>
                <a:gd name="T0" fmla="*/ 9 w 13"/>
                <a:gd name="T1" fmla="*/ 2 h 6"/>
                <a:gd name="T2" fmla="*/ 9 w 13"/>
                <a:gd name="T3" fmla="*/ 2 h 6"/>
                <a:gd name="T4" fmla="*/ 13 w 13"/>
                <a:gd name="T5" fmla="*/ 6 h 6"/>
                <a:gd name="T6" fmla="*/ 7 w 13"/>
                <a:gd name="T7" fmla="*/ 5 h 6"/>
                <a:gd name="T8" fmla="*/ 0 w 13"/>
                <a:gd name="T9" fmla="*/ 1 h 6"/>
                <a:gd name="T10" fmla="*/ 9 w 13"/>
                <a:gd name="T11" fmla="*/ 2 h 6"/>
              </a:gdLst>
              <a:ahLst/>
              <a:cxnLst>
                <a:cxn ang="0">
                  <a:pos x="T0" y="T1"/>
                </a:cxn>
                <a:cxn ang="0">
                  <a:pos x="T2" y="T3"/>
                </a:cxn>
                <a:cxn ang="0">
                  <a:pos x="T4" y="T5"/>
                </a:cxn>
                <a:cxn ang="0">
                  <a:pos x="T6" y="T7"/>
                </a:cxn>
                <a:cxn ang="0">
                  <a:pos x="T8" y="T9"/>
                </a:cxn>
                <a:cxn ang="0">
                  <a:pos x="T10" y="T11"/>
                </a:cxn>
              </a:cxnLst>
              <a:rect l="0" t="0" r="r" b="b"/>
              <a:pathLst>
                <a:path w="13" h="6">
                  <a:moveTo>
                    <a:pt x="9" y="2"/>
                  </a:moveTo>
                  <a:lnTo>
                    <a:pt x="9" y="2"/>
                  </a:lnTo>
                  <a:cubicBezTo>
                    <a:pt x="10" y="3"/>
                    <a:pt x="12" y="5"/>
                    <a:pt x="13" y="6"/>
                  </a:cubicBezTo>
                  <a:cubicBezTo>
                    <a:pt x="11" y="6"/>
                    <a:pt x="9" y="5"/>
                    <a:pt x="7" y="5"/>
                  </a:cubicBezTo>
                  <a:cubicBezTo>
                    <a:pt x="4" y="4"/>
                    <a:pt x="2" y="3"/>
                    <a:pt x="0" y="1"/>
                  </a:cubicBezTo>
                  <a:cubicBezTo>
                    <a:pt x="3" y="0"/>
                    <a:pt x="6" y="1"/>
                    <a:pt x="9"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5" name="Freeform 1311"/>
            <p:cNvSpPr>
              <a:spLocks/>
            </p:cNvSpPr>
            <p:nvPr userDrawn="1"/>
          </p:nvSpPr>
          <p:spPr bwMode="auto">
            <a:xfrm>
              <a:off x="327" y="187"/>
              <a:ext cx="3" cy="7"/>
            </a:xfrm>
            <a:custGeom>
              <a:avLst/>
              <a:gdLst>
                <a:gd name="T0" fmla="*/ 6 w 7"/>
                <a:gd name="T1" fmla="*/ 7 h 16"/>
                <a:gd name="T2" fmla="*/ 6 w 7"/>
                <a:gd name="T3" fmla="*/ 7 h 16"/>
                <a:gd name="T4" fmla="*/ 6 w 7"/>
                <a:gd name="T5" fmla="*/ 8 h 16"/>
                <a:gd name="T6" fmla="*/ 7 w 7"/>
                <a:gd name="T7" fmla="*/ 16 h 16"/>
                <a:gd name="T8" fmla="*/ 3 w 7"/>
                <a:gd name="T9" fmla="*/ 11 h 16"/>
                <a:gd name="T10" fmla="*/ 0 w 7"/>
                <a:gd name="T11" fmla="*/ 0 h 16"/>
                <a:gd name="T12" fmla="*/ 6 w 7"/>
                <a:gd name="T13" fmla="*/ 7 h 16"/>
              </a:gdLst>
              <a:ahLst/>
              <a:cxnLst>
                <a:cxn ang="0">
                  <a:pos x="T0" y="T1"/>
                </a:cxn>
                <a:cxn ang="0">
                  <a:pos x="T2" y="T3"/>
                </a:cxn>
                <a:cxn ang="0">
                  <a:pos x="T4" y="T5"/>
                </a:cxn>
                <a:cxn ang="0">
                  <a:pos x="T6" y="T7"/>
                </a:cxn>
                <a:cxn ang="0">
                  <a:pos x="T8" y="T9"/>
                </a:cxn>
                <a:cxn ang="0">
                  <a:pos x="T10" y="T11"/>
                </a:cxn>
                <a:cxn ang="0">
                  <a:pos x="T12" y="T13"/>
                </a:cxn>
              </a:cxnLst>
              <a:rect l="0" t="0" r="r" b="b"/>
              <a:pathLst>
                <a:path w="7" h="16">
                  <a:moveTo>
                    <a:pt x="6" y="7"/>
                  </a:moveTo>
                  <a:lnTo>
                    <a:pt x="6" y="7"/>
                  </a:lnTo>
                  <a:cubicBezTo>
                    <a:pt x="6" y="7"/>
                    <a:pt x="6" y="8"/>
                    <a:pt x="6" y="8"/>
                  </a:cubicBezTo>
                  <a:cubicBezTo>
                    <a:pt x="6" y="11"/>
                    <a:pt x="7" y="14"/>
                    <a:pt x="7" y="16"/>
                  </a:cubicBezTo>
                  <a:cubicBezTo>
                    <a:pt x="6" y="14"/>
                    <a:pt x="5" y="13"/>
                    <a:pt x="3" y="11"/>
                  </a:cubicBezTo>
                  <a:cubicBezTo>
                    <a:pt x="1" y="8"/>
                    <a:pt x="0" y="4"/>
                    <a:pt x="0" y="0"/>
                  </a:cubicBezTo>
                  <a:cubicBezTo>
                    <a:pt x="3" y="2"/>
                    <a:pt x="5" y="4"/>
                    <a:pt x="6"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6" name="Freeform 1312"/>
            <p:cNvSpPr>
              <a:spLocks/>
            </p:cNvSpPr>
            <p:nvPr userDrawn="1"/>
          </p:nvSpPr>
          <p:spPr bwMode="auto">
            <a:xfrm>
              <a:off x="321" y="194"/>
              <a:ext cx="7" cy="2"/>
            </a:xfrm>
            <a:custGeom>
              <a:avLst/>
              <a:gdLst>
                <a:gd name="T0" fmla="*/ 0 w 16"/>
                <a:gd name="T1" fmla="*/ 1 h 5"/>
                <a:gd name="T2" fmla="*/ 0 w 16"/>
                <a:gd name="T3" fmla="*/ 1 h 5"/>
                <a:gd name="T4" fmla="*/ 16 w 16"/>
                <a:gd name="T5" fmla="*/ 5 h 5"/>
                <a:gd name="T6" fmla="*/ 7 w 16"/>
                <a:gd name="T7" fmla="*/ 5 h 5"/>
                <a:gd name="T8" fmla="*/ 0 w 16"/>
                <a:gd name="T9" fmla="*/ 1 h 5"/>
              </a:gdLst>
              <a:ahLst/>
              <a:cxnLst>
                <a:cxn ang="0">
                  <a:pos x="T0" y="T1"/>
                </a:cxn>
                <a:cxn ang="0">
                  <a:pos x="T2" y="T3"/>
                </a:cxn>
                <a:cxn ang="0">
                  <a:pos x="T4" y="T5"/>
                </a:cxn>
                <a:cxn ang="0">
                  <a:pos x="T6" y="T7"/>
                </a:cxn>
                <a:cxn ang="0">
                  <a:pos x="T8" y="T9"/>
                </a:cxn>
              </a:cxnLst>
              <a:rect l="0" t="0" r="r" b="b"/>
              <a:pathLst>
                <a:path w="16" h="5">
                  <a:moveTo>
                    <a:pt x="0" y="1"/>
                  </a:moveTo>
                  <a:lnTo>
                    <a:pt x="0" y="1"/>
                  </a:lnTo>
                  <a:cubicBezTo>
                    <a:pt x="5" y="0"/>
                    <a:pt x="12" y="1"/>
                    <a:pt x="16" y="5"/>
                  </a:cubicBezTo>
                  <a:cubicBezTo>
                    <a:pt x="13" y="5"/>
                    <a:pt x="10" y="5"/>
                    <a:pt x="7" y="5"/>
                  </a:cubicBezTo>
                  <a:cubicBezTo>
                    <a:pt x="5" y="4"/>
                    <a:pt x="2" y="3"/>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7" name="Freeform 1313"/>
            <p:cNvSpPr>
              <a:spLocks/>
            </p:cNvSpPr>
            <p:nvPr userDrawn="1"/>
          </p:nvSpPr>
          <p:spPr bwMode="auto">
            <a:xfrm>
              <a:off x="324" y="191"/>
              <a:ext cx="6" cy="4"/>
            </a:xfrm>
            <a:custGeom>
              <a:avLst/>
              <a:gdLst>
                <a:gd name="T0" fmla="*/ 0 w 15"/>
                <a:gd name="T1" fmla="*/ 0 h 11"/>
                <a:gd name="T2" fmla="*/ 0 w 15"/>
                <a:gd name="T3" fmla="*/ 0 h 11"/>
                <a:gd name="T4" fmla="*/ 15 w 15"/>
                <a:gd name="T5" fmla="*/ 11 h 11"/>
                <a:gd name="T6" fmla="*/ 0 w 15"/>
                <a:gd name="T7" fmla="*/ 0 h 11"/>
              </a:gdLst>
              <a:ahLst/>
              <a:cxnLst>
                <a:cxn ang="0">
                  <a:pos x="T0" y="T1"/>
                </a:cxn>
                <a:cxn ang="0">
                  <a:pos x="T2" y="T3"/>
                </a:cxn>
                <a:cxn ang="0">
                  <a:pos x="T4" y="T5"/>
                </a:cxn>
                <a:cxn ang="0">
                  <a:pos x="T6" y="T7"/>
                </a:cxn>
              </a:cxnLst>
              <a:rect l="0" t="0" r="r" b="b"/>
              <a:pathLst>
                <a:path w="15" h="11">
                  <a:moveTo>
                    <a:pt x="0" y="0"/>
                  </a:moveTo>
                  <a:lnTo>
                    <a:pt x="0" y="0"/>
                  </a:lnTo>
                  <a:cubicBezTo>
                    <a:pt x="6" y="1"/>
                    <a:pt x="12" y="6"/>
                    <a:pt x="15" y="11"/>
                  </a:cubicBezTo>
                  <a:cubicBezTo>
                    <a:pt x="9" y="10"/>
                    <a:pt x="3" y="6"/>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8" name="Freeform 1314"/>
            <p:cNvSpPr>
              <a:spLocks/>
            </p:cNvSpPr>
            <p:nvPr userDrawn="1"/>
          </p:nvSpPr>
          <p:spPr bwMode="auto">
            <a:xfrm>
              <a:off x="330" y="198"/>
              <a:ext cx="2" cy="2"/>
            </a:xfrm>
            <a:custGeom>
              <a:avLst/>
              <a:gdLst>
                <a:gd name="T0" fmla="*/ 3 w 3"/>
                <a:gd name="T1" fmla="*/ 2 h 3"/>
                <a:gd name="T2" fmla="*/ 3 w 3"/>
                <a:gd name="T3" fmla="*/ 2 h 3"/>
                <a:gd name="T4" fmla="*/ 2 w 3"/>
                <a:gd name="T5" fmla="*/ 3 h 3"/>
                <a:gd name="T6" fmla="*/ 0 w 3"/>
                <a:gd name="T7" fmla="*/ 2 h 3"/>
                <a:gd name="T8" fmla="*/ 2 w 3"/>
                <a:gd name="T9" fmla="*/ 0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lnTo>
                    <a:pt x="3" y="2"/>
                  </a:lnTo>
                  <a:cubicBezTo>
                    <a:pt x="3" y="3"/>
                    <a:pt x="3" y="3"/>
                    <a:pt x="2" y="3"/>
                  </a:cubicBezTo>
                  <a:cubicBezTo>
                    <a:pt x="1" y="3"/>
                    <a:pt x="0" y="3"/>
                    <a:pt x="0" y="2"/>
                  </a:cubicBezTo>
                  <a:cubicBezTo>
                    <a:pt x="0" y="1"/>
                    <a:pt x="1" y="0"/>
                    <a:pt x="2" y="0"/>
                  </a:cubicBezTo>
                  <a:cubicBezTo>
                    <a:pt x="3" y="0"/>
                    <a:pt x="3" y="1"/>
                    <a:pt x="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9" name="Freeform 1315"/>
            <p:cNvSpPr>
              <a:spLocks/>
            </p:cNvSpPr>
            <p:nvPr userDrawn="1"/>
          </p:nvSpPr>
          <p:spPr bwMode="auto">
            <a:xfrm>
              <a:off x="319" y="197"/>
              <a:ext cx="24" cy="3"/>
            </a:xfrm>
            <a:custGeom>
              <a:avLst/>
              <a:gdLst>
                <a:gd name="T0" fmla="*/ 27 w 54"/>
                <a:gd name="T1" fmla="*/ 1 h 6"/>
                <a:gd name="T2" fmla="*/ 27 w 54"/>
                <a:gd name="T3" fmla="*/ 1 h 6"/>
                <a:gd name="T4" fmla="*/ 0 w 54"/>
                <a:gd name="T5" fmla="*/ 6 h 6"/>
                <a:gd name="T6" fmla="*/ 0 w 54"/>
                <a:gd name="T7" fmla="*/ 4 h 6"/>
                <a:gd name="T8" fmla="*/ 27 w 54"/>
                <a:gd name="T9" fmla="*/ 0 h 6"/>
                <a:gd name="T10" fmla="*/ 54 w 54"/>
                <a:gd name="T11" fmla="*/ 4 h 6"/>
                <a:gd name="T12" fmla="*/ 54 w 54"/>
                <a:gd name="T13" fmla="*/ 6 h 6"/>
                <a:gd name="T14" fmla="*/ 27 w 54"/>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6">
                  <a:moveTo>
                    <a:pt x="27" y="1"/>
                  </a:moveTo>
                  <a:lnTo>
                    <a:pt x="27" y="1"/>
                  </a:lnTo>
                  <a:cubicBezTo>
                    <a:pt x="15" y="1"/>
                    <a:pt x="4" y="3"/>
                    <a:pt x="0" y="6"/>
                  </a:cubicBezTo>
                  <a:lnTo>
                    <a:pt x="0" y="4"/>
                  </a:lnTo>
                  <a:cubicBezTo>
                    <a:pt x="4" y="1"/>
                    <a:pt x="15" y="0"/>
                    <a:pt x="27" y="0"/>
                  </a:cubicBezTo>
                  <a:cubicBezTo>
                    <a:pt x="39" y="0"/>
                    <a:pt x="49" y="1"/>
                    <a:pt x="54" y="4"/>
                  </a:cubicBezTo>
                  <a:lnTo>
                    <a:pt x="54" y="6"/>
                  </a:lnTo>
                  <a:cubicBezTo>
                    <a:pt x="49" y="3"/>
                    <a:pt x="39" y="1"/>
                    <a:pt x="27"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0" name="Freeform 1316"/>
            <p:cNvSpPr>
              <a:spLocks/>
            </p:cNvSpPr>
            <p:nvPr userDrawn="1"/>
          </p:nvSpPr>
          <p:spPr bwMode="auto">
            <a:xfrm>
              <a:off x="329" y="171"/>
              <a:ext cx="2" cy="16"/>
            </a:xfrm>
            <a:custGeom>
              <a:avLst/>
              <a:gdLst>
                <a:gd name="T0" fmla="*/ 4 w 4"/>
                <a:gd name="T1" fmla="*/ 31 h 35"/>
                <a:gd name="T2" fmla="*/ 4 w 4"/>
                <a:gd name="T3" fmla="*/ 31 h 35"/>
                <a:gd name="T4" fmla="*/ 2 w 4"/>
                <a:gd name="T5" fmla="*/ 35 h 35"/>
                <a:gd name="T6" fmla="*/ 0 w 4"/>
                <a:gd name="T7" fmla="*/ 0 h 35"/>
                <a:gd name="T8" fmla="*/ 2 w 4"/>
                <a:gd name="T9" fmla="*/ 1 h 35"/>
                <a:gd name="T10" fmla="*/ 1 w 4"/>
                <a:gd name="T11" fmla="*/ 3 h 35"/>
                <a:gd name="T12" fmla="*/ 2 w 4"/>
                <a:gd name="T13" fmla="*/ 6 h 35"/>
                <a:gd name="T14" fmla="*/ 1 w 4"/>
                <a:gd name="T15" fmla="*/ 9 h 35"/>
                <a:gd name="T16" fmla="*/ 3 w 4"/>
                <a:gd name="T17" fmla="*/ 12 h 35"/>
                <a:gd name="T18" fmla="*/ 1 w 4"/>
                <a:gd name="T19" fmla="*/ 14 h 35"/>
                <a:gd name="T20" fmla="*/ 3 w 4"/>
                <a:gd name="T21" fmla="*/ 17 h 35"/>
                <a:gd name="T22" fmla="*/ 2 w 4"/>
                <a:gd name="T23" fmla="*/ 19 h 35"/>
                <a:gd name="T24" fmla="*/ 3 w 4"/>
                <a:gd name="T25" fmla="*/ 22 h 35"/>
                <a:gd name="T26" fmla="*/ 2 w 4"/>
                <a:gd name="T27" fmla="*/ 24 h 35"/>
                <a:gd name="T28" fmla="*/ 3 w 4"/>
                <a:gd name="T29" fmla="*/ 26 h 35"/>
                <a:gd name="T30" fmla="*/ 2 w 4"/>
                <a:gd name="T31" fmla="*/ 28 h 35"/>
                <a:gd name="T32" fmla="*/ 4 w 4"/>
                <a:gd name="T33"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5">
                  <a:moveTo>
                    <a:pt x="4" y="31"/>
                  </a:moveTo>
                  <a:lnTo>
                    <a:pt x="4" y="31"/>
                  </a:lnTo>
                  <a:cubicBezTo>
                    <a:pt x="3" y="32"/>
                    <a:pt x="3" y="33"/>
                    <a:pt x="2" y="35"/>
                  </a:cubicBezTo>
                  <a:lnTo>
                    <a:pt x="0" y="0"/>
                  </a:lnTo>
                  <a:cubicBezTo>
                    <a:pt x="1" y="1"/>
                    <a:pt x="1" y="1"/>
                    <a:pt x="2" y="1"/>
                  </a:cubicBezTo>
                  <a:cubicBezTo>
                    <a:pt x="1" y="1"/>
                    <a:pt x="1" y="2"/>
                    <a:pt x="1" y="3"/>
                  </a:cubicBezTo>
                  <a:cubicBezTo>
                    <a:pt x="1" y="4"/>
                    <a:pt x="2" y="5"/>
                    <a:pt x="2" y="6"/>
                  </a:cubicBezTo>
                  <a:cubicBezTo>
                    <a:pt x="2" y="7"/>
                    <a:pt x="1" y="8"/>
                    <a:pt x="1" y="9"/>
                  </a:cubicBezTo>
                  <a:cubicBezTo>
                    <a:pt x="1" y="10"/>
                    <a:pt x="2" y="11"/>
                    <a:pt x="3" y="12"/>
                  </a:cubicBezTo>
                  <a:cubicBezTo>
                    <a:pt x="2" y="12"/>
                    <a:pt x="1" y="13"/>
                    <a:pt x="1" y="14"/>
                  </a:cubicBezTo>
                  <a:cubicBezTo>
                    <a:pt x="1" y="15"/>
                    <a:pt x="2" y="16"/>
                    <a:pt x="3" y="17"/>
                  </a:cubicBezTo>
                  <a:cubicBezTo>
                    <a:pt x="2" y="17"/>
                    <a:pt x="2" y="18"/>
                    <a:pt x="2" y="19"/>
                  </a:cubicBezTo>
                  <a:cubicBezTo>
                    <a:pt x="2" y="20"/>
                    <a:pt x="2" y="21"/>
                    <a:pt x="3" y="22"/>
                  </a:cubicBezTo>
                  <a:cubicBezTo>
                    <a:pt x="2" y="22"/>
                    <a:pt x="2" y="23"/>
                    <a:pt x="2" y="24"/>
                  </a:cubicBezTo>
                  <a:cubicBezTo>
                    <a:pt x="2" y="25"/>
                    <a:pt x="2" y="25"/>
                    <a:pt x="3" y="26"/>
                  </a:cubicBezTo>
                  <a:cubicBezTo>
                    <a:pt x="2" y="26"/>
                    <a:pt x="2" y="27"/>
                    <a:pt x="2" y="28"/>
                  </a:cubicBezTo>
                  <a:cubicBezTo>
                    <a:pt x="2" y="29"/>
                    <a:pt x="3" y="30"/>
                    <a:pt x="4" y="3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1" name="Freeform 1317"/>
            <p:cNvSpPr>
              <a:spLocks/>
            </p:cNvSpPr>
            <p:nvPr userDrawn="1"/>
          </p:nvSpPr>
          <p:spPr bwMode="auto">
            <a:xfrm>
              <a:off x="331" y="171"/>
              <a:ext cx="2" cy="16"/>
            </a:xfrm>
            <a:custGeom>
              <a:avLst/>
              <a:gdLst>
                <a:gd name="T0" fmla="*/ 2 w 4"/>
                <a:gd name="T1" fmla="*/ 1 h 35"/>
                <a:gd name="T2" fmla="*/ 2 w 4"/>
                <a:gd name="T3" fmla="*/ 1 h 35"/>
                <a:gd name="T4" fmla="*/ 4 w 4"/>
                <a:gd name="T5" fmla="*/ 0 h 35"/>
                <a:gd name="T6" fmla="*/ 2 w 4"/>
                <a:gd name="T7" fmla="*/ 35 h 35"/>
                <a:gd name="T8" fmla="*/ 0 w 4"/>
                <a:gd name="T9" fmla="*/ 31 h 35"/>
                <a:gd name="T10" fmla="*/ 2 w 4"/>
                <a:gd name="T11" fmla="*/ 28 h 35"/>
                <a:gd name="T12" fmla="*/ 1 w 4"/>
                <a:gd name="T13" fmla="*/ 26 h 35"/>
                <a:gd name="T14" fmla="*/ 2 w 4"/>
                <a:gd name="T15" fmla="*/ 24 h 35"/>
                <a:gd name="T16" fmla="*/ 1 w 4"/>
                <a:gd name="T17" fmla="*/ 22 h 35"/>
                <a:gd name="T18" fmla="*/ 3 w 4"/>
                <a:gd name="T19" fmla="*/ 19 h 35"/>
                <a:gd name="T20" fmla="*/ 2 w 4"/>
                <a:gd name="T21" fmla="*/ 17 h 35"/>
                <a:gd name="T22" fmla="*/ 3 w 4"/>
                <a:gd name="T23" fmla="*/ 14 h 35"/>
                <a:gd name="T24" fmla="*/ 2 w 4"/>
                <a:gd name="T25" fmla="*/ 12 h 35"/>
                <a:gd name="T26" fmla="*/ 3 w 4"/>
                <a:gd name="T27" fmla="*/ 9 h 35"/>
                <a:gd name="T28" fmla="*/ 2 w 4"/>
                <a:gd name="T29" fmla="*/ 6 h 35"/>
                <a:gd name="T30" fmla="*/ 3 w 4"/>
                <a:gd name="T31" fmla="*/ 3 h 35"/>
                <a:gd name="T32" fmla="*/ 2 w 4"/>
                <a:gd name="T3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5">
                  <a:moveTo>
                    <a:pt x="2" y="1"/>
                  </a:moveTo>
                  <a:lnTo>
                    <a:pt x="2" y="1"/>
                  </a:lnTo>
                  <a:cubicBezTo>
                    <a:pt x="3" y="1"/>
                    <a:pt x="3" y="1"/>
                    <a:pt x="4" y="0"/>
                  </a:cubicBezTo>
                  <a:lnTo>
                    <a:pt x="2" y="35"/>
                  </a:lnTo>
                  <a:cubicBezTo>
                    <a:pt x="2" y="33"/>
                    <a:pt x="1" y="32"/>
                    <a:pt x="0" y="31"/>
                  </a:cubicBezTo>
                  <a:cubicBezTo>
                    <a:pt x="1" y="30"/>
                    <a:pt x="2" y="29"/>
                    <a:pt x="2" y="28"/>
                  </a:cubicBezTo>
                  <a:cubicBezTo>
                    <a:pt x="2" y="27"/>
                    <a:pt x="2" y="26"/>
                    <a:pt x="1" y="26"/>
                  </a:cubicBezTo>
                  <a:cubicBezTo>
                    <a:pt x="2" y="25"/>
                    <a:pt x="2" y="25"/>
                    <a:pt x="2" y="24"/>
                  </a:cubicBezTo>
                  <a:cubicBezTo>
                    <a:pt x="2" y="23"/>
                    <a:pt x="2" y="22"/>
                    <a:pt x="1" y="22"/>
                  </a:cubicBezTo>
                  <a:cubicBezTo>
                    <a:pt x="2" y="21"/>
                    <a:pt x="3" y="20"/>
                    <a:pt x="3" y="19"/>
                  </a:cubicBezTo>
                  <a:cubicBezTo>
                    <a:pt x="3" y="18"/>
                    <a:pt x="2" y="17"/>
                    <a:pt x="2" y="17"/>
                  </a:cubicBezTo>
                  <a:cubicBezTo>
                    <a:pt x="2" y="16"/>
                    <a:pt x="3" y="15"/>
                    <a:pt x="3" y="14"/>
                  </a:cubicBezTo>
                  <a:cubicBezTo>
                    <a:pt x="3" y="13"/>
                    <a:pt x="2" y="12"/>
                    <a:pt x="2" y="12"/>
                  </a:cubicBezTo>
                  <a:cubicBezTo>
                    <a:pt x="3" y="11"/>
                    <a:pt x="3" y="10"/>
                    <a:pt x="3" y="9"/>
                  </a:cubicBezTo>
                  <a:cubicBezTo>
                    <a:pt x="3" y="8"/>
                    <a:pt x="3" y="7"/>
                    <a:pt x="2" y="6"/>
                  </a:cubicBezTo>
                  <a:cubicBezTo>
                    <a:pt x="3" y="5"/>
                    <a:pt x="3" y="4"/>
                    <a:pt x="3" y="3"/>
                  </a:cubicBezTo>
                  <a:cubicBezTo>
                    <a:pt x="3" y="2"/>
                    <a:pt x="3"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2" name="Freeform 1318"/>
            <p:cNvSpPr>
              <a:spLocks/>
            </p:cNvSpPr>
            <p:nvPr userDrawn="1"/>
          </p:nvSpPr>
          <p:spPr bwMode="auto">
            <a:xfrm>
              <a:off x="319" y="200"/>
              <a:ext cx="24" cy="2"/>
            </a:xfrm>
            <a:custGeom>
              <a:avLst/>
              <a:gdLst>
                <a:gd name="T0" fmla="*/ 27 w 54"/>
                <a:gd name="T1" fmla="*/ 1 h 4"/>
                <a:gd name="T2" fmla="*/ 27 w 54"/>
                <a:gd name="T3" fmla="*/ 1 h 4"/>
                <a:gd name="T4" fmla="*/ 0 w 54"/>
                <a:gd name="T5" fmla="*/ 4 h 4"/>
                <a:gd name="T6" fmla="*/ 0 w 54"/>
                <a:gd name="T7" fmla="*/ 3 h 4"/>
                <a:gd name="T8" fmla="*/ 27 w 54"/>
                <a:gd name="T9" fmla="*/ 0 h 4"/>
                <a:gd name="T10" fmla="*/ 54 w 54"/>
                <a:gd name="T11" fmla="*/ 3 h 4"/>
                <a:gd name="T12" fmla="*/ 54 w 54"/>
                <a:gd name="T13" fmla="*/ 4 h 4"/>
                <a:gd name="T14" fmla="*/ 27 w 5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4">
                  <a:moveTo>
                    <a:pt x="27" y="1"/>
                  </a:moveTo>
                  <a:lnTo>
                    <a:pt x="27" y="1"/>
                  </a:lnTo>
                  <a:cubicBezTo>
                    <a:pt x="15" y="1"/>
                    <a:pt x="4" y="3"/>
                    <a:pt x="0" y="4"/>
                  </a:cubicBezTo>
                  <a:lnTo>
                    <a:pt x="0" y="3"/>
                  </a:lnTo>
                  <a:cubicBezTo>
                    <a:pt x="4" y="1"/>
                    <a:pt x="15" y="0"/>
                    <a:pt x="27" y="0"/>
                  </a:cubicBezTo>
                  <a:cubicBezTo>
                    <a:pt x="39" y="0"/>
                    <a:pt x="49" y="1"/>
                    <a:pt x="54" y="3"/>
                  </a:cubicBezTo>
                  <a:lnTo>
                    <a:pt x="54" y="4"/>
                  </a:lnTo>
                  <a:cubicBezTo>
                    <a:pt x="49" y="3"/>
                    <a:pt x="39" y="1"/>
                    <a:pt x="27"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3" name="Freeform 1319"/>
            <p:cNvSpPr>
              <a:spLocks/>
            </p:cNvSpPr>
            <p:nvPr userDrawn="1"/>
          </p:nvSpPr>
          <p:spPr bwMode="auto">
            <a:xfrm>
              <a:off x="330" y="186"/>
              <a:ext cx="2" cy="9"/>
            </a:xfrm>
            <a:custGeom>
              <a:avLst/>
              <a:gdLst>
                <a:gd name="T0" fmla="*/ 5 w 5"/>
                <a:gd name="T1" fmla="*/ 10 h 20"/>
                <a:gd name="T2" fmla="*/ 5 w 5"/>
                <a:gd name="T3" fmla="*/ 10 h 20"/>
                <a:gd name="T4" fmla="*/ 3 w 5"/>
                <a:gd name="T5" fmla="*/ 20 h 20"/>
                <a:gd name="T6" fmla="*/ 0 w 5"/>
                <a:gd name="T7" fmla="*/ 10 h 20"/>
                <a:gd name="T8" fmla="*/ 3 w 5"/>
                <a:gd name="T9" fmla="*/ 0 h 20"/>
                <a:gd name="T10" fmla="*/ 5 w 5"/>
                <a:gd name="T11" fmla="*/ 10 h 20"/>
              </a:gdLst>
              <a:ahLst/>
              <a:cxnLst>
                <a:cxn ang="0">
                  <a:pos x="T0" y="T1"/>
                </a:cxn>
                <a:cxn ang="0">
                  <a:pos x="T2" y="T3"/>
                </a:cxn>
                <a:cxn ang="0">
                  <a:pos x="T4" y="T5"/>
                </a:cxn>
                <a:cxn ang="0">
                  <a:pos x="T6" y="T7"/>
                </a:cxn>
                <a:cxn ang="0">
                  <a:pos x="T8" y="T9"/>
                </a:cxn>
                <a:cxn ang="0">
                  <a:pos x="T10" y="T11"/>
                </a:cxn>
              </a:cxnLst>
              <a:rect l="0" t="0" r="r" b="b"/>
              <a:pathLst>
                <a:path w="5" h="20">
                  <a:moveTo>
                    <a:pt x="5" y="10"/>
                  </a:moveTo>
                  <a:lnTo>
                    <a:pt x="5" y="10"/>
                  </a:lnTo>
                  <a:cubicBezTo>
                    <a:pt x="5" y="14"/>
                    <a:pt x="4" y="17"/>
                    <a:pt x="3" y="20"/>
                  </a:cubicBezTo>
                  <a:cubicBezTo>
                    <a:pt x="1" y="17"/>
                    <a:pt x="0" y="14"/>
                    <a:pt x="0" y="10"/>
                  </a:cubicBezTo>
                  <a:cubicBezTo>
                    <a:pt x="0" y="7"/>
                    <a:pt x="1" y="3"/>
                    <a:pt x="3" y="0"/>
                  </a:cubicBezTo>
                  <a:cubicBezTo>
                    <a:pt x="4" y="3"/>
                    <a:pt x="5" y="7"/>
                    <a:pt x="5"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4" name="Freeform 1320"/>
            <p:cNvSpPr>
              <a:spLocks/>
            </p:cNvSpPr>
            <p:nvPr userDrawn="1"/>
          </p:nvSpPr>
          <p:spPr bwMode="auto">
            <a:xfrm>
              <a:off x="327" y="155"/>
              <a:ext cx="8" cy="8"/>
            </a:xfrm>
            <a:custGeom>
              <a:avLst/>
              <a:gdLst>
                <a:gd name="T0" fmla="*/ 11 w 18"/>
                <a:gd name="T1" fmla="*/ 2 h 17"/>
                <a:gd name="T2" fmla="*/ 11 w 18"/>
                <a:gd name="T3" fmla="*/ 2 h 17"/>
                <a:gd name="T4" fmla="*/ 10 w 18"/>
                <a:gd name="T5" fmla="*/ 5 h 17"/>
                <a:gd name="T6" fmla="*/ 18 w 18"/>
                <a:gd name="T7" fmla="*/ 4 h 17"/>
                <a:gd name="T8" fmla="*/ 18 w 18"/>
                <a:gd name="T9" fmla="*/ 12 h 17"/>
                <a:gd name="T10" fmla="*/ 12 w 18"/>
                <a:gd name="T11" fmla="*/ 10 h 17"/>
                <a:gd name="T12" fmla="*/ 13 w 18"/>
                <a:gd name="T13" fmla="*/ 17 h 17"/>
                <a:gd name="T14" fmla="*/ 4 w 18"/>
                <a:gd name="T15" fmla="*/ 17 h 17"/>
                <a:gd name="T16" fmla="*/ 7 w 18"/>
                <a:gd name="T17" fmla="*/ 11 h 17"/>
                <a:gd name="T18" fmla="*/ 0 w 18"/>
                <a:gd name="T19" fmla="*/ 12 h 17"/>
                <a:gd name="T20" fmla="*/ 0 w 18"/>
                <a:gd name="T21" fmla="*/ 4 h 17"/>
                <a:gd name="T22" fmla="*/ 6 w 18"/>
                <a:gd name="T23" fmla="*/ 6 h 17"/>
                <a:gd name="T24" fmla="*/ 4 w 18"/>
                <a:gd name="T25" fmla="*/ 0 h 17"/>
                <a:gd name="T26" fmla="*/ 13 w 18"/>
                <a:gd name="T27" fmla="*/ 0 h 17"/>
                <a:gd name="T28" fmla="*/ 11 w 18"/>
                <a:gd name="T2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7">
                  <a:moveTo>
                    <a:pt x="11" y="2"/>
                  </a:moveTo>
                  <a:lnTo>
                    <a:pt x="11" y="2"/>
                  </a:lnTo>
                  <a:cubicBezTo>
                    <a:pt x="11" y="3"/>
                    <a:pt x="10" y="4"/>
                    <a:pt x="10" y="5"/>
                  </a:cubicBezTo>
                  <a:cubicBezTo>
                    <a:pt x="11" y="9"/>
                    <a:pt x="17" y="4"/>
                    <a:pt x="18" y="4"/>
                  </a:cubicBezTo>
                  <a:lnTo>
                    <a:pt x="18" y="12"/>
                  </a:lnTo>
                  <a:cubicBezTo>
                    <a:pt x="16" y="11"/>
                    <a:pt x="14" y="9"/>
                    <a:pt x="12" y="10"/>
                  </a:cubicBezTo>
                  <a:cubicBezTo>
                    <a:pt x="8" y="10"/>
                    <a:pt x="12" y="16"/>
                    <a:pt x="13" y="17"/>
                  </a:cubicBezTo>
                  <a:lnTo>
                    <a:pt x="4" y="17"/>
                  </a:lnTo>
                  <a:cubicBezTo>
                    <a:pt x="5" y="16"/>
                    <a:pt x="7" y="13"/>
                    <a:pt x="7" y="11"/>
                  </a:cubicBezTo>
                  <a:cubicBezTo>
                    <a:pt x="7" y="7"/>
                    <a:pt x="1" y="12"/>
                    <a:pt x="0" y="12"/>
                  </a:cubicBezTo>
                  <a:lnTo>
                    <a:pt x="0" y="4"/>
                  </a:lnTo>
                  <a:cubicBezTo>
                    <a:pt x="1" y="5"/>
                    <a:pt x="4" y="7"/>
                    <a:pt x="6" y="6"/>
                  </a:cubicBezTo>
                  <a:cubicBezTo>
                    <a:pt x="10" y="6"/>
                    <a:pt x="5" y="1"/>
                    <a:pt x="4" y="0"/>
                  </a:cubicBezTo>
                  <a:lnTo>
                    <a:pt x="13" y="0"/>
                  </a:lnTo>
                  <a:cubicBezTo>
                    <a:pt x="12" y="1"/>
                    <a:pt x="12" y="2"/>
                    <a:pt x="1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5" name="Freeform 1321"/>
            <p:cNvSpPr>
              <a:spLocks/>
            </p:cNvSpPr>
            <p:nvPr userDrawn="1"/>
          </p:nvSpPr>
          <p:spPr bwMode="auto">
            <a:xfrm>
              <a:off x="328" y="164"/>
              <a:ext cx="6" cy="6"/>
            </a:xfrm>
            <a:custGeom>
              <a:avLst/>
              <a:gdLst>
                <a:gd name="T0" fmla="*/ 7 w 13"/>
                <a:gd name="T1" fmla="*/ 0 h 14"/>
                <a:gd name="T2" fmla="*/ 7 w 13"/>
                <a:gd name="T3" fmla="*/ 0 h 14"/>
                <a:gd name="T4" fmla="*/ 13 w 13"/>
                <a:gd name="T5" fmla="*/ 7 h 14"/>
                <a:gd name="T6" fmla="*/ 7 w 13"/>
                <a:gd name="T7" fmla="*/ 14 h 14"/>
                <a:gd name="T8" fmla="*/ 0 w 13"/>
                <a:gd name="T9" fmla="*/ 7 h 14"/>
                <a:gd name="T10" fmla="*/ 7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7" y="0"/>
                  </a:moveTo>
                  <a:lnTo>
                    <a:pt x="7" y="0"/>
                  </a:lnTo>
                  <a:cubicBezTo>
                    <a:pt x="10" y="0"/>
                    <a:pt x="13" y="3"/>
                    <a:pt x="13" y="7"/>
                  </a:cubicBezTo>
                  <a:cubicBezTo>
                    <a:pt x="13" y="11"/>
                    <a:pt x="10" y="14"/>
                    <a:pt x="7" y="14"/>
                  </a:cubicBezTo>
                  <a:cubicBezTo>
                    <a:pt x="3" y="14"/>
                    <a:pt x="0" y="11"/>
                    <a:pt x="0" y="7"/>
                  </a:cubicBezTo>
                  <a:cubicBezTo>
                    <a:pt x="0" y="3"/>
                    <a:pt x="3" y="0"/>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6" name="Freeform 1322"/>
            <p:cNvSpPr>
              <a:spLocks/>
            </p:cNvSpPr>
            <p:nvPr userDrawn="1"/>
          </p:nvSpPr>
          <p:spPr bwMode="auto">
            <a:xfrm>
              <a:off x="330" y="181"/>
              <a:ext cx="2" cy="2"/>
            </a:xfrm>
            <a:custGeom>
              <a:avLst/>
              <a:gdLst>
                <a:gd name="T0" fmla="*/ 1 w 3"/>
                <a:gd name="T1" fmla="*/ 0 h 3"/>
                <a:gd name="T2" fmla="*/ 1 w 3"/>
                <a:gd name="T3" fmla="*/ 0 h 3"/>
                <a:gd name="T4" fmla="*/ 2 w 3"/>
                <a:gd name="T5" fmla="*/ 0 h 3"/>
                <a:gd name="T6" fmla="*/ 2 w 3"/>
                <a:gd name="T7" fmla="*/ 0 h 3"/>
                <a:gd name="T8" fmla="*/ 3 w 3"/>
                <a:gd name="T9" fmla="*/ 2 h 3"/>
                <a:gd name="T10" fmla="*/ 2 w 3"/>
                <a:gd name="T11" fmla="*/ 3 h 3"/>
                <a:gd name="T12" fmla="*/ 0 w 3"/>
                <a:gd name="T13" fmla="*/ 2 h 3"/>
                <a:gd name="T14" fmla="*/ 1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0"/>
                  </a:moveTo>
                  <a:lnTo>
                    <a:pt x="1" y="0"/>
                  </a:lnTo>
                  <a:lnTo>
                    <a:pt x="2" y="0"/>
                  </a:lnTo>
                  <a:lnTo>
                    <a:pt x="2" y="0"/>
                  </a:lnTo>
                  <a:cubicBezTo>
                    <a:pt x="3" y="0"/>
                    <a:pt x="3" y="1"/>
                    <a:pt x="3" y="2"/>
                  </a:cubicBezTo>
                  <a:cubicBezTo>
                    <a:pt x="3" y="3"/>
                    <a:pt x="3" y="3"/>
                    <a:pt x="2" y="3"/>
                  </a:cubicBezTo>
                  <a:cubicBezTo>
                    <a:pt x="1" y="3"/>
                    <a:pt x="0" y="3"/>
                    <a:pt x="0" y="2"/>
                  </a:cubicBezTo>
                  <a:cubicBezTo>
                    <a:pt x="0" y="1"/>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7" name="Freeform 1323"/>
            <p:cNvSpPr>
              <a:spLocks/>
            </p:cNvSpPr>
            <p:nvPr userDrawn="1"/>
          </p:nvSpPr>
          <p:spPr bwMode="auto">
            <a:xfrm>
              <a:off x="330" y="183"/>
              <a:ext cx="2" cy="2"/>
            </a:xfrm>
            <a:custGeom>
              <a:avLst/>
              <a:gdLst>
                <a:gd name="T0" fmla="*/ 2 w 3"/>
                <a:gd name="T1" fmla="*/ 0 h 4"/>
                <a:gd name="T2" fmla="*/ 2 w 3"/>
                <a:gd name="T3" fmla="*/ 0 h 4"/>
                <a:gd name="T4" fmla="*/ 3 w 3"/>
                <a:gd name="T5" fmla="*/ 2 h 4"/>
                <a:gd name="T6" fmla="*/ 2 w 3"/>
                <a:gd name="T7" fmla="*/ 4 h 4"/>
                <a:gd name="T8" fmla="*/ 0 w 3"/>
                <a:gd name="T9" fmla="*/ 2 h 4"/>
                <a:gd name="T10" fmla="*/ 1 w 3"/>
                <a:gd name="T11" fmla="*/ 0 h 4"/>
                <a:gd name="T12" fmla="*/ 2 w 3"/>
                <a:gd name="T13" fmla="*/ 1 h 4"/>
                <a:gd name="T14" fmla="*/ 2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2" y="0"/>
                  </a:moveTo>
                  <a:lnTo>
                    <a:pt x="2" y="0"/>
                  </a:lnTo>
                  <a:cubicBezTo>
                    <a:pt x="3" y="1"/>
                    <a:pt x="3" y="1"/>
                    <a:pt x="3" y="2"/>
                  </a:cubicBezTo>
                  <a:cubicBezTo>
                    <a:pt x="3" y="3"/>
                    <a:pt x="2" y="4"/>
                    <a:pt x="2" y="4"/>
                  </a:cubicBezTo>
                  <a:cubicBezTo>
                    <a:pt x="1" y="4"/>
                    <a:pt x="0" y="3"/>
                    <a:pt x="0" y="2"/>
                  </a:cubicBezTo>
                  <a:cubicBezTo>
                    <a:pt x="0" y="1"/>
                    <a:pt x="1" y="1"/>
                    <a:pt x="1" y="0"/>
                  </a:cubicBezTo>
                  <a:cubicBezTo>
                    <a:pt x="1" y="1"/>
                    <a:pt x="1" y="1"/>
                    <a:pt x="2" y="1"/>
                  </a:cubicBezTo>
                  <a:cubicBezTo>
                    <a:pt x="2" y="1"/>
                    <a:pt x="2"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8" name="Freeform 1324"/>
            <p:cNvSpPr>
              <a:spLocks/>
            </p:cNvSpPr>
            <p:nvPr userDrawn="1"/>
          </p:nvSpPr>
          <p:spPr bwMode="auto">
            <a:xfrm>
              <a:off x="330" y="179"/>
              <a:ext cx="2" cy="2"/>
            </a:xfrm>
            <a:custGeom>
              <a:avLst/>
              <a:gdLst>
                <a:gd name="T0" fmla="*/ 1 w 3"/>
                <a:gd name="T1" fmla="*/ 0 h 4"/>
                <a:gd name="T2" fmla="*/ 1 w 3"/>
                <a:gd name="T3" fmla="*/ 0 h 4"/>
                <a:gd name="T4" fmla="*/ 2 w 3"/>
                <a:gd name="T5" fmla="*/ 0 h 4"/>
                <a:gd name="T6" fmla="*/ 2 w 3"/>
                <a:gd name="T7" fmla="*/ 0 h 4"/>
                <a:gd name="T8" fmla="*/ 3 w 3"/>
                <a:gd name="T9" fmla="*/ 2 h 4"/>
                <a:gd name="T10" fmla="*/ 2 w 3"/>
                <a:gd name="T11" fmla="*/ 4 h 4"/>
                <a:gd name="T12" fmla="*/ 0 w 3"/>
                <a:gd name="T13" fmla="*/ 2 h 4"/>
                <a:gd name="T14" fmla="*/ 1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0"/>
                  </a:moveTo>
                  <a:lnTo>
                    <a:pt x="1" y="0"/>
                  </a:lnTo>
                  <a:cubicBezTo>
                    <a:pt x="1" y="0"/>
                    <a:pt x="1" y="0"/>
                    <a:pt x="2" y="0"/>
                  </a:cubicBezTo>
                  <a:cubicBezTo>
                    <a:pt x="2" y="0"/>
                    <a:pt x="2" y="0"/>
                    <a:pt x="2" y="0"/>
                  </a:cubicBezTo>
                  <a:cubicBezTo>
                    <a:pt x="3" y="0"/>
                    <a:pt x="3" y="1"/>
                    <a:pt x="3" y="2"/>
                  </a:cubicBezTo>
                  <a:cubicBezTo>
                    <a:pt x="3" y="3"/>
                    <a:pt x="3" y="4"/>
                    <a:pt x="2" y="4"/>
                  </a:cubicBezTo>
                  <a:cubicBezTo>
                    <a:pt x="1" y="4"/>
                    <a:pt x="0" y="3"/>
                    <a:pt x="0" y="2"/>
                  </a:cubicBezTo>
                  <a:cubicBezTo>
                    <a:pt x="0" y="1"/>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9" name="Freeform 1325"/>
            <p:cNvSpPr>
              <a:spLocks/>
            </p:cNvSpPr>
            <p:nvPr userDrawn="1"/>
          </p:nvSpPr>
          <p:spPr bwMode="auto">
            <a:xfrm>
              <a:off x="330" y="177"/>
              <a:ext cx="2" cy="2"/>
            </a:xfrm>
            <a:custGeom>
              <a:avLst/>
              <a:gdLst>
                <a:gd name="T0" fmla="*/ 1 w 4"/>
                <a:gd name="T1" fmla="*/ 0 h 4"/>
                <a:gd name="T2" fmla="*/ 1 w 4"/>
                <a:gd name="T3" fmla="*/ 0 h 4"/>
                <a:gd name="T4" fmla="*/ 2 w 4"/>
                <a:gd name="T5" fmla="*/ 0 h 4"/>
                <a:gd name="T6" fmla="*/ 2 w 4"/>
                <a:gd name="T7" fmla="*/ 0 h 4"/>
                <a:gd name="T8" fmla="*/ 4 w 4"/>
                <a:gd name="T9" fmla="*/ 2 h 4"/>
                <a:gd name="T10" fmla="*/ 2 w 4"/>
                <a:gd name="T11" fmla="*/ 4 h 4"/>
                <a:gd name="T12" fmla="*/ 0 w 4"/>
                <a:gd name="T13" fmla="*/ 2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lnTo>
                    <a:pt x="1" y="0"/>
                  </a:lnTo>
                  <a:cubicBezTo>
                    <a:pt x="1" y="0"/>
                    <a:pt x="1" y="0"/>
                    <a:pt x="2" y="0"/>
                  </a:cubicBezTo>
                  <a:cubicBezTo>
                    <a:pt x="2" y="0"/>
                    <a:pt x="2" y="0"/>
                    <a:pt x="2" y="0"/>
                  </a:cubicBezTo>
                  <a:cubicBezTo>
                    <a:pt x="3" y="0"/>
                    <a:pt x="4" y="1"/>
                    <a:pt x="4" y="2"/>
                  </a:cubicBezTo>
                  <a:cubicBezTo>
                    <a:pt x="4" y="3"/>
                    <a:pt x="3" y="4"/>
                    <a:pt x="2" y="4"/>
                  </a:cubicBezTo>
                  <a:cubicBezTo>
                    <a:pt x="1" y="4"/>
                    <a:pt x="0" y="3"/>
                    <a:pt x="0" y="2"/>
                  </a:cubicBezTo>
                  <a:cubicBezTo>
                    <a:pt x="0" y="1"/>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0" name="Freeform 1326"/>
            <p:cNvSpPr>
              <a:spLocks/>
            </p:cNvSpPr>
            <p:nvPr userDrawn="1"/>
          </p:nvSpPr>
          <p:spPr bwMode="auto">
            <a:xfrm>
              <a:off x="330" y="175"/>
              <a:ext cx="2" cy="1"/>
            </a:xfrm>
            <a:custGeom>
              <a:avLst/>
              <a:gdLst>
                <a:gd name="T0" fmla="*/ 2 w 4"/>
                <a:gd name="T1" fmla="*/ 4 h 4"/>
                <a:gd name="T2" fmla="*/ 2 w 4"/>
                <a:gd name="T3" fmla="*/ 4 h 4"/>
                <a:gd name="T4" fmla="*/ 0 w 4"/>
                <a:gd name="T5" fmla="*/ 2 h 4"/>
                <a:gd name="T6" fmla="*/ 1 w 4"/>
                <a:gd name="T7" fmla="*/ 0 h 4"/>
                <a:gd name="T8" fmla="*/ 2 w 4"/>
                <a:gd name="T9" fmla="*/ 0 h 4"/>
                <a:gd name="T10" fmla="*/ 2 w 4"/>
                <a:gd name="T11" fmla="*/ 0 h 4"/>
                <a:gd name="T12" fmla="*/ 4 w 4"/>
                <a:gd name="T13" fmla="*/ 2 h 4"/>
                <a:gd name="T14" fmla="*/ 2 w 4"/>
                <a:gd name="T15" fmla="*/ 4 h 4"/>
                <a:gd name="T16" fmla="*/ 2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4"/>
                  </a:moveTo>
                  <a:lnTo>
                    <a:pt x="2" y="4"/>
                  </a:lnTo>
                  <a:cubicBezTo>
                    <a:pt x="1" y="4"/>
                    <a:pt x="0" y="3"/>
                    <a:pt x="0" y="2"/>
                  </a:cubicBezTo>
                  <a:cubicBezTo>
                    <a:pt x="0" y="1"/>
                    <a:pt x="0" y="0"/>
                    <a:pt x="1" y="0"/>
                  </a:cubicBezTo>
                  <a:cubicBezTo>
                    <a:pt x="1" y="0"/>
                    <a:pt x="1" y="0"/>
                    <a:pt x="2" y="0"/>
                  </a:cubicBezTo>
                  <a:cubicBezTo>
                    <a:pt x="2" y="0"/>
                    <a:pt x="2" y="0"/>
                    <a:pt x="2" y="0"/>
                  </a:cubicBezTo>
                  <a:cubicBezTo>
                    <a:pt x="3" y="0"/>
                    <a:pt x="4" y="1"/>
                    <a:pt x="4" y="2"/>
                  </a:cubicBezTo>
                  <a:cubicBezTo>
                    <a:pt x="4" y="3"/>
                    <a:pt x="3" y="4"/>
                    <a:pt x="2" y="4"/>
                  </a:cubicBezTo>
                  <a:lnTo>
                    <a:pt x="2"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1" name="Freeform 1327"/>
            <p:cNvSpPr>
              <a:spLocks/>
            </p:cNvSpPr>
            <p:nvPr userDrawn="1"/>
          </p:nvSpPr>
          <p:spPr bwMode="auto">
            <a:xfrm>
              <a:off x="330" y="172"/>
              <a:ext cx="2" cy="2"/>
            </a:xfrm>
            <a:custGeom>
              <a:avLst/>
              <a:gdLst>
                <a:gd name="T0" fmla="*/ 3 w 5"/>
                <a:gd name="T1" fmla="*/ 0 h 4"/>
                <a:gd name="T2" fmla="*/ 3 w 5"/>
                <a:gd name="T3" fmla="*/ 0 h 4"/>
                <a:gd name="T4" fmla="*/ 5 w 5"/>
                <a:gd name="T5" fmla="*/ 2 h 4"/>
                <a:gd name="T6" fmla="*/ 3 w 5"/>
                <a:gd name="T7" fmla="*/ 4 h 4"/>
                <a:gd name="T8" fmla="*/ 0 w 5"/>
                <a:gd name="T9" fmla="*/ 2 h 4"/>
                <a:gd name="T10" fmla="*/ 3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3" y="0"/>
                  </a:moveTo>
                  <a:lnTo>
                    <a:pt x="3" y="0"/>
                  </a:lnTo>
                  <a:cubicBezTo>
                    <a:pt x="4" y="0"/>
                    <a:pt x="5" y="1"/>
                    <a:pt x="5" y="2"/>
                  </a:cubicBezTo>
                  <a:cubicBezTo>
                    <a:pt x="5" y="3"/>
                    <a:pt x="4" y="4"/>
                    <a:pt x="3" y="4"/>
                  </a:cubicBezTo>
                  <a:cubicBezTo>
                    <a:pt x="1" y="4"/>
                    <a:pt x="0" y="3"/>
                    <a:pt x="0" y="2"/>
                  </a:cubicBezTo>
                  <a:cubicBezTo>
                    <a:pt x="0" y="1"/>
                    <a:pt x="1" y="0"/>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2" name="Freeform 1328"/>
            <p:cNvSpPr>
              <a:spLocks/>
            </p:cNvSpPr>
            <p:nvPr userDrawn="1"/>
          </p:nvSpPr>
          <p:spPr bwMode="auto">
            <a:xfrm>
              <a:off x="233" y="181"/>
              <a:ext cx="98" cy="48"/>
            </a:xfrm>
            <a:custGeom>
              <a:avLst/>
              <a:gdLst>
                <a:gd name="T0" fmla="*/ 208 w 220"/>
                <a:gd name="T1" fmla="*/ 57 h 105"/>
                <a:gd name="T2" fmla="*/ 208 w 220"/>
                <a:gd name="T3" fmla="*/ 57 h 105"/>
                <a:gd name="T4" fmla="*/ 159 w 220"/>
                <a:gd name="T5" fmla="*/ 81 h 105"/>
                <a:gd name="T6" fmla="*/ 99 w 220"/>
                <a:gd name="T7" fmla="*/ 81 h 105"/>
                <a:gd name="T8" fmla="*/ 63 w 220"/>
                <a:gd name="T9" fmla="*/ 68 h 105"/>
                <a:gd name="T10" fmla="*/ 63 w 220"/>
                <a:gd name="T11" fmla="*/ 22 h 105"/>
                <a:gd name="T12" fmla="*/ 41 w 220"/>
                <a:gd name="T13" fmla="*/ 31 h 105"/>
                <a:gd name="T14" fmla="*/ 39 w 220"/>
                <a:gd name="T15" fmla="*/ 39 h 105"/>
                <a:gd name="T16" fmla="*/ 47 w 220"/>
                <a:gd name="T17" fmla="*/ 74 h 105"/>
                <a:gd name="T18" fmla="*/ 38 w 220"/>
                <a:gd name="T19" fmla="*/ 93 h 105"/>
                <a:gd name="T20" fmla="*/ 42 w 220"/>
                <a:gd name="T21" fmla="*/ 105 h 105"/>
                <a:gd name="T22" fmla="*/ 27 w 220"/>
                <a:gd name="T23" fmla="*/ 85 h 105"/>
                <a:gd name="T24" fmla="*/ 33 w 220"/>
                <a:gd name="T25" fmla="*/ 72 h 105"/>
                <a:gd name="T26" fmla="*/ 11 w 220"/>
                <a:gd name="T27" fmla="*/ 77 h 105"/>
                <a:gd name="T28" fmla="*/ 9 w 220"/>
                <a:gd name="T29" fmla="*/ 87 h 105"/>
                <a:gd name="T30" fmla="*/ 0 w 220"/>
                <a:gd name="T31" fmla="*/ 74 h 105"/>
                <a:gd name="T32" fmla="*/ 11 w 220"/>
                <a:gd name="T33" fmla="*/ 65 h 105"/>
                <a:gd name="T34" fmla="*/ 20 w 220"/>
                <a:gd name="T35" fmla="*/ 63 h 105"/>
                <a:gd name="T36" fmla="*/ 9 w 220"/>
                <a:gd name="T37" fmla="*/ 38 h 105"/>
                <a:gd name="T38" fmla="*/ 33 w 220"/>
                <a:gd name="T39" fmla="*/ 23 h 105"/>
                <a:gd name="T40" fmla="*/ 40 w 220"/>
                <a:gd name="T41" fmla="*/ 16 h 105"/>
                <a:gd name="T42" fmla="*/ 61 w 220"/>
                <a:gd name="T43" fmla="*/ 2 h 105"/>
                <a:gd name="T44" fmla="*/ 74 w 220"/>
                <a:gd name="T45" fmla="*/ 10 h 105"/>
                <a:gd name="T46" fmla="*/ 84 w 220"/>
                <a:gd name="T47" fmla="*/ 16 h 105"/>
                <a:gd name="T48" fmla="*/ 81 w 220"/>
                <a:gd name="T49" fmla="*/ 42 h 105"/>
                <a:gd name="T50" fmla="*/ 76 w 220"/>
                <a:gd name="T51" fmla="*/ 63 h 105"/>
                <a:gd name="T52" fmla="*/ 101 w 220"/>
                <a:gd name="T53" fmla="*/ 79 h 105"/>
                <a:gd name="T54" fmla="*/ 143 w 220"/>
                <a:gd name="T55" fmla="*/ 79 h 105"/>
                <a:gd name="T56" fmla="*/ 188 w 220"/>
                <a:gd name="T57" fmla="*/ 51 h 105"/>
                <a:gd name="T58" fmla="*/ 191 w 220"/>
                <a:gd name="T59" fmla="*/ 48 h 105"/>
                <a:gd name="T60" fmla="*/ 220 w 220"/>
                <a:gd name="T61" fmla="*/ 45 h 105"/>
                <a:gd name="T62" fmla="*/ 208 w 220"/>
                <a:gd name="T63" fmla="*/ 5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0" h="105">
                  <a:moveTo>
                    <a:pt x="208" y="57"/>
                  </a:moveTo>
                  <a:lnTo>
                    <a:pt x="208" y="57"/>
                  </a:lnTo>
                  <a:cubicBezTo>
                    <a:pt x="199" y="66"/>
                    <a:pt x="179" y="77"/>
                    <a:pt x="159" y="81"/>
                  </a:cubicBezTo>
                  <a:cubicBezTo>
                    <a:pt x="143" y="84"/>
                    <a:pt x="111" y="82"/>
                    <a:pt x="99" y="81"/>
                  </a:cubicBezTo>
                  <a:cubicBezTo>
                    <a:pt x="84" y="80"/>
                    <a:pt x="70" y="76"/>
                    <a:pt x="63" y="68"/>
                  </a:cubicBezTo>
                  <a:cubicBezTo>
                    <a:pt x="50" y="54"/>
                    <a:pt x="71" y="36"/>
                    <a:pt x="63" y="22"/>
                  </a:cubicBezTo>
                  <a:cubicBezTo>
                    <a:pt x="56" y="26"/>
                    <a:pt x="51" y="30"/>
                    <a:pt x="41" y="31"/>
                  </a:cubicBezTo>
                  <a:cubicBezTo>
                    <a:pt x="40" y="33"/>
                    <a:pt x="39" y="37"/>
                    <a:pt x="39" y="39"/>
                  </a:cubicBezTo>
                  <a:cubicBezTo>
                    <a:pt x="35" y="55"/>
                    <a:pt x="51" y="58"/>
                    <a:pt x="47" y="74"/>
                  </a:cubicBezTo>
                  <a:cubicBezTo>
                    <a:pt x="45" y="82"/>
                    <a:pt x="40" y="84"/>
                    <a:pt x="38" y="93"/>
                  </a:cubicBezTo>
                  <a:cubicBezTo>
                    <a:pt x="38" y="93"/>
                    <a:pt x="37" y="100"/>
                    <a:pt x="42" y="105"/>
                  </a:cubicBezTo>
                  <a:cubicBezTo>
                    <a:pt x="30" y="105"/>
                    <a:pt x="23" y="95"/>
                    <a:pt x="27" y="85"/>
                  </a:cubicBezTo>
                  <a:cubicBezTo>
                    <a:pt x="29" y="81"/>
                    <a:pt x="33" y="77"/>
                    <a:pt x="33" y="72"/>
                  </a:cubicBezTo>
                  <a:cubicBezTo>
                    <a:pt x="27" y="81"/>
                    <a:pt x="21" y="80"/>
                    <a:pt x="11" y="77"/>
                  </a:cubicBezTo>
                  <a:cubicBezTo>
                    <a:pt x="7" y="76"/>
                    <a:pt x="6" y="82"/>
                    <a:pt x="9" y="87"/>
                  </a:cubicBezTo>
                  <a:cubicBezTo>
                    <a:pt x="2" y="83"/>
                    <a:pt x="0" y="77"/>
                    <a:pt x="0" y="74"/>
                  </a:cubicBezTo>
                  <a:cubicBezTo>
                    <a:pt x="0" y="67"/>
                    <a:pt x="6" y="63"/>
                    <a:pt x="11" y="65"/>
                  </a:cubicBezTo>
                  <a:cubicBezTo>
                    <a:pt x="14" y="65"/>
                    <a:pt x="20" y="69"/>
                    <a:pt x="20" y="63"/>
                  </a:cubicBezTo>
                  <a:cubicBezTo>
                    <a:pt x="21" y="53"/>
                    <a:pt x="6" y="54"/>
                    <a:pt x="9" y="38"/>
                  </a:cubicBezTo>
                  <a:cubicBezTo>
                    <a:pt x="11" y="29"/>
                    <a:pt x="20" y="25"/>
                    <a:pt x="33" y="23"/>
                  </a:cubicBezTo>
                  <a:cubicBezTo>
                    <a:pt x="35" y="22"/>
                    <a:pt x="38" y="19"/>
                    <a:pt x="40" y="16"/>
                  </a:cubicBezTo>
                  <a:cubicBezTo>
                    <a:pt x="48" y="3"/>
                    <a:pt x="56" y="0"/>
                    <a:pt x="61" y="2"/>
                  </a:cubicBezTo>
                  <a:cubicBezTo>
                    <a:pt x="66" y="5"/>
                    <a:pt x="69" y="8"/>
                    <a:pt x="74" y="10"/>
                  </a:cubicBezTo>
                  <a:cubicBezTo>
                    <a:pt x="77" y="12"/>
                    <a:pt x="81" y="13"/>
                    <a:pt x="84" y="16"/>
                  </a:cubicBezTo>
                  <a:cubicBezTo>
                    <a:pt x="89" y="24"/>
                    <a:pt x="84" y="35"/>
                    <a:pt x="81" y="42"/>
                  </a:cubicBezTo>
                  <a:cubicBezTo>
                    <a:pt x="79" y="47"/>
                    <a:pt x="74" y="56"/>
                    <a:pt x="76" y="63"/>
                  </a:cubicBezTo>
                  <a:cubicBezTo>
                    <a:pt x="78" y="72"/>
                    <a:pt x="92" y="77"/>
                    <a:pt x="101" y="79"/>
                  </a:cubicBezTo>
                  <a:cubicBezTo>
                    <a:pt x="108" y="81"/>
                    <a:pt x="130" y="82"/>
                    <a:pt x="143" y="79"/>
                  </a:cubicBezTo>
                  <a:cubicBezTo>
                    <a:pt x="155" y="76"/>
                    <a:pt x="182" y="61"/>
                    <a:pt x="188" y="51"/>
                  </a:cubicBezTo>
                  <a:cubicBezTo>
                    <a:pt x="191" y="48"/>
                    <a:pt x="191" y="48"/>
                    <a:pt x="191" y="48"/>
                  </a:cubicBezTo>
                  <a:cubicBezTo>
                    <a:pt x="200" y="44"/>
                    <a:pt x="220" y="45"/>
                    <a:pt x="220" y="45"/>
                  </a:cubicBezTo>
                  <a:cubicBezTo>
                    <a:pt x="220" y="45"/>
                    <a:pt x="216" y="49"/>
                    <a:pt x="208" y="57"/>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3" name="Freeform 1329"/>
            <p:cNvSpPr>
              <a:spLocks/>
            </p:cNvSpPr>
            <p:nvPr userDrawn="1"/>
          </p:nvSpPr>
          <p:spPr bwMode="auto">
            <a:xfrm>
              <a:off x="298" y="203"/>
              <a:ext cx="25" cy="14"/>
            </a:xfrm>
            <a:custGeom>
              <a:avLst/>
              <a:gdLst>
                <a:gd name="T0" fmla="*/ 45 w 55"/>
                <a:gd name="T1" fmla="*/ 3 h 32"/>
                <a:gd name="T2" fmla="*/ 45 w 55"/>
                <a:gd name="T3" fmla="*/ 3 h 32"/>
                <a:gd name="T4" fmla="*/ 55 w 55"/>
                <a:gd name="T5" fmla="*/ 0 h 32"/>
                <a:gd name="T6" fmla="*/ 0 w 55"/>
                <a:gd name="T7" fmla="*/ 32 h 32"/>
                <a:gd name="T8" fmla="*/ 45 w 55"/>
                <a:gd name="T9" fmla="*/ 3 h 32"/>
              </a:gdLst>
              <a:ahLst/>
              <a:cxnLst>
                <a:cxn ang="0">
                  <a:pos x="T0" y="T1"/>
                </a:cxn>
                <a:cxn ang="0">
                  <a:pos x="T2" y="T3"/>
                </a:cxn>
                <a:cxn ang="0">
                  <a:pos x="T4" y="T5"/>
                </a:cxn>
                <a:cxn ang="0">
                  <a:pos x="T6" y="T7"/>
                </a:cxn>
                <a:cxn ang="0">
                  <a:pos x="T8" y="T9"/>
                </a:cxn>
              </a:cxnLst>
              <a:rect l="0" t="0" r="r" b="b"/>
              <a:pathLst>
                <a:path w="55" h="32">
                  <a:moveTo>
                    <a:pt x="45" y="3"/>
                  </a:moveTo>
                  <a:lnTo>
                    <a:pt x="45" y="3"/>
                  </a:lnTo>
                  <a:cubicBezTo>
                    <a:pt x="48" y="1"/>
                    <a:pt x="55" y="0"/>
                    <a:pt x="55" y="0"/>
                  </a:cubicBezTo>
                  <a:cubicBezTo>
                    <a:pt x="49" y="10"/>
                    <a:pt x="21" y="28"/>
                    <a:pt x="0" y="32"/>
                  </a:cubicBezTo>
                  <a:cubicBezTo>
                    <a:pt x="11" y="29"/>
                    <a:pt x="38" y="15"/>
                    <a:pt x="45"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4" name="Freeform 1330"/>
            <p:cNvSpPr>
              <a:spLocks/>
            </p:cNvSpPr>
            <p:nvPr userDrawn="1"/>
          </p:nvSpPr>
          <p:spPr bwMode="auto">
            <a:xfrm>
              <a:off x="302" y="202"/>
              <a:ext cx="26" cy="15"/>
            </a:xfrm>
            <a:custGeom>
              <a:avLst/>
              <a:gdLst>
                <a:gd name="T0" fmla="*/ 59 w 59"/>
                <a:gd name="T1" fmla="*/ 0 h 33"/>
                <a:gd name="T2" fmla="*/ 59 w 59"/>
                <a:gd name="T3" fmla="*/ 0 h 33"/>
                <a:gd name="T4" fmla="*/ 0 w 59"/>
                <a:gd name="T5" fmla="*/ 33 h 33"/>
                <a:gd name="T6" fmla="*/ 50 w 59"/>
                <a:gd name="T7" fmla="*/ 1 h 33"/>
                <a:gd name="T8" fmla="*/ 59 w 59"/>
                <a:gd name="T9" fmla="*/ 0 h 33"/>
              </a:gdLst>
              <a:ahLst/>
              <a:cxnLst>
                <a:cxn ang="0">
                  <a:pos x="T0" y="T1"/>
                </a:cxn>
                <a:cxn ang="0">
                  <a:pos x="T2" y="T3"/>
                </a:cxn>
                <a:cxn ang="0">
                  <a:pos x="T4" y="T5"/>
                </a:cxn>
                <a:cxn ang="0">
                  <a:pos x="T6" y="T7"/>
                </a:cxn>
                <a:cxn ang="0">
                  <a:pos x="T8" y="T9"/>
                </a:cxn>
              </a:cxnLst>
              <a:rect l="0" t="0" r="r" b="b"/>
              <a:pathLst>
                <a:path w="59" h="33">
                  <a:moveTo>
                    <a:pt x="59" y="0"/>
                  </a:moveTo>
                  <a:lnTo>
                    <a:pt x="59" y="0"/>
                  </a:lnTo>
                  <a:cubicBezTo>
                    <a:pt x="52" y="13"/>
                    <a:pt x="25" y="29"/>
                    <a:pt x="0" y="33"/>
                  </a:cubicBezTo>
                  <a:cubicBezTo>
                    <a:pt x="24" y="25"/>
                    <a:pt x="45" y="11"/>
                    <a:pt x="50" y="1"/>
                  </a:cubicBezTo>
                  <a:cubicBezTo>
                    <a:pt x="54" y="0"/>
                    <a:pt x="56" y="0"/>
                    <a:pt x="5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5" name="Freeform 1331"/>
            <p:cNvSpPr>
              <a:spLocks/>
            </p:cNvSpPr>
            <p:nvPr userDrawn="1"/>
          </p:nvSpPr>
          <p:spPr bwMode="auto">
            <a:xfrm>
              <a:off x="235" y="195"/>
              <a:ext cx="18" cy="32"/>
            </a:xfrm>
            <a:custGeom>
              <a:avLst/>
              <a:gdLst>
                <a:gd name="T0" fmla="*/ 26 w 41"/>
                <a:gd name="T1" fmla="*/ 1 h 70"/>
                <a:gd name="T2" fmla="*/ 26 w 41"/>
                <a:gd name="T3" fmla="*/ 1 h 70"/>
                <a:gd name="T4" fmla="*/ 28 w 41"/>
                <a:gd name="T5" fmla="*/ 0 h 70"/>
                <a:gd name="T6" fmla="*/ 27 w 41"/>
                <a:gd name="T7" fmla="*/ 13 h 70"/>
                <a:gd name="T8" fmla="*/ 30 w 41"/>
                <a:gd name="T9" fmla="*/ 0 h 70"/>
                <a:gd name="T10" fmla="*/ 33 w 41"/>
                <a:gd name="T11" fmla="*/ 0 h 70"/>
                <a:gd name="T12" fmla="*/ 34 w 41"/>
                <a:gd name="T13" fmla="*/ 24 h 70"/>
                <a:gd name="T14" fmla="*/ 36 w 41"/>
                <a:gd name="T15" fmla="*/ 49 h 70"/>
                <a:gd name="T16" fmla="*/ 32 w 41"/>
                <a:gd name="T17" fmla="*/ 70 h 70"/>
                <a:gd name="T18" fmla="*/ 28 w 41"/>
                <a:gd name="T19" fmla="*/ 47 h 70"/>
                <a:gd name="T20" fmla="*/ 28 w 41"/>
                <a:gd name="T21" fmla="*/ 33 h 70"/>
                <a:gd name="T22" fmla="*/ 17 w 41"/>
                <a:gd name="T23" fmla="*/ 45 h 70"/>
                <a:gd name="T24" fmla="*/ 0 w 41"/>
                <a:gd name="T25" fmla="*/ 46 h 70"/>
                <a:gd name="T26" fmla="*/ 11 w 41"/>
                <a:gd name="T27" fmla="*/ 41 h 70"/>
                <a:gd name="T28" fmla="*/ 20 w 41"/>
                <a:gd name="T29" fmla="*/ 21 h 70"/>
                <a:gd name="T30" fmla="*/ 15 w 41"/>
                <a:gd name="T31" fmla="*/ 3 h 70"/>
                <a:gd name="T32" fmla="*/ 16 w 41"/>
                <a:gd name="T33" fmla="*/ 13 h 70"/>
                <a:gd name="T34" fmla="*/ 18 w 41"/>
                <a:gd name="T35" fmla="*/ 2 h 70"/>
                <a:gd name="T36" fmla="*/ 20 w 41"/>
                <a:gd name="T37" fmla="*/ 2 h 70"/>
                <a:gd name="T38" fmla="*/ 20 w 41"/>
                <a:gd name="T39" fmla="*/ 13 h 70"/>
                <a:gd name="T40" fmla="*/ 21 w 41"/>
                <a:gd name="T41" fmla="*/ 1 h 70"/>
                <a:gd name="T42" fmla="*/ 23 w 41"/>
                <a:gd name="T43" fmla="*/ 1 h 70"/>
                <a:gd name="T44" fmla="*/ 24 w 41"/>
                <a:gd name="T45" fmla="*/ 13 h 70"/>
                <a:gd name="T46" fmla="*/ 26 w 41"/>
                <a:gd name="T47"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70">
                  <a:moveTo>
                    <a:pt x="26" y="1"/>
                  </a:moveTo>
                  <a:lnTo>
                    <a:pt x="26" y="1"/>
                  </a:lnTo>
                  <a:lnTo>
                    <a:pt x="28" y="0"/>
                  </a:lnTo>
                  <a:cubicBezTo>
                    <a:pt x="26" y="4"/>
                    <a:pt x="26" y="8"/>
                    <a:pt x="27" y="13"/>
                  </a:cubicBezTo>
                  <a:cubicBezTo>
                    <a:pt x="27" y="7"/>
                    <a:pt x="29" y="2"/>
                    <a:pt x="30" y="0"/>
                  </a:cubicBezTo>
                  <a:cubicBezTo>
                    <a:pt x="31" y="0"/>
                    <a:pt x="33" y="0"/>
                    <a:pt x="33" y="0"/>
                  </a:cubicBezTo>
                  <a:cubicBezTo>
                    <a:pt x="28" y="11"/>
                    <a:pt x="30" y="19"/>
                    <a:pt x="34" y="24"/>
                  </a:cubicBezTo>
                  <a:cubicBezTo>
                    <a:pt x="41" y="32"/>
                    <a:pt x="41" y="40"/>
                    <a:pt x="36" y="49"/>
                  </a:cubicBezTo>
                  <a:cubicBezTo>
                    <a:pt x="34" y="53"/>
                    <a:pt x="26" y="63"/>
                    <a:pt x="32" y="70"/>
                  </a:cubicBezTo>
                  <a:cubicBezTo>
                    <a:pt x="18" y="63"/>
                    <a:pt x="24" y="51"/>
                    <a:pt x="28" y="47"/>
                  </a:cubicBezTo>
                  <a:cubicBezTo>
                    <a:pt x="31" y="43"/>
                    <a:pt x="31" y="36"/>
                    <a:pt x="28" y="33"/>
                  </a:cubicBezTo>
                  <a:cubicBezTo>
                    <a:pt x="28" y="40"/>
                    <a:pt x="22" y="45"/>
                    <a:pt x="17" y="45"/>
                  </a:cubicBezTo>
                  <a:cubicBezTo>
                    <a:pt x="12" y="45"/>
                    <a:pt x="3" y="38"/>
                    <a:pt x="0" y="46"/>
                  </a:cubicBezTo>
                  <a:cubicBezTo>
                    <a:pt x="0" y="38"/>
                    <a:pt x="6" y="40"/>
                    <a:pt x="11" y="41"/>
                  </a:cubicBezTo>
                  <a:cubicBezTo>
                    <a:pt x="26" y="44"/>
                    <a:pt x="26" y="26"/>
                    <a:pt x="20" y="21"/>
                  </a:cubicBezTo>
                  <a:cubicBezTo>
                    <a:pt x="14" y="16"/>
                    <a:pt x="6" y="9"/>
                    <a:pt x="15" y="3"/>
                  </a:cubicBezTo>
                  <a:cubicBezTo>
                    <a:pt x="14" y="6"/>
                    <a:pt x="14" y="10"/>
                    <a:pt x="16" y="13"/>
                  </a:cubicBezTo>
                  <a:cubicBezTo>
                    <a:pt x="15" y="9"/>
                    <a:pt x="17" y="3"/>
                    <a:pt x="18" y="2"/>
                  </a:cubicBezTo>
                  <a:lnTo>
                    <a:pt x="20" y="2"/>
                  </a:lnTo>
                  <a:cubicBezTo>
                    <a:pt x="18" y="5"/>
                    <a:pt x="18" y="9"/>
                    <a:pt x="20" y="13"/>
                  </a:cubicBezTo>
                  <a:cubicBezTo>
                    <a:pt x="19" y="10"/>
                    <a:pt x="20" y="4"/>
                    <a:pt x="21" y="1"/>
                  </a:cubicBezTo>
                  <a:lnTo>
                    <a:pt x="23" y="1"/>
                  </a:lnTo>
                  <a:cubicBezTo>
                    <a:pt x="22" y="4"/>
                    <a:pt x="22" y="8"/>
                    <a:pt x="24" y="13"/>
                  </a:cubicBezTo>
                  <a:cubicBezTo>
                    <a:pt x="23" y="7"/>
                    <a:pt x="25" y="3"/>
                    <a:pt x="2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6" name="Freeform 1332"/>
            <p:cNvSpPr>
              <a:spLocks/>
            </p:cNvSpPr>
            <p:nvPr userDrawn="1"/>
          </p:nvSpPr>
          <p:spPr bwMode="auto">
            <a:xfrm>
              <a:off x="260" y="190"/>
              <a:ext cx="9" cy="23"/>
            </a:xfrm>
            <a:custGeom>
              <a:avLst/>
              <a:gdLst>
                <a:gd name="T0" fmla="*/ 8 w 21"/>
                <a:gd name="T1" fmla="*/ 0 h 51"/>
                <a:gd name="T2" fmla="*/ 8 w 21"/>
                <a:gd name="T3" fmla="*/ 0 h 51"/>
                <a:gd name="T4" fmla="*/ 10 w 21"/>
                <a:gd name="T5" fmla="*/ 0 h 51"/>
                <a:gd name="T6" fmla="*/ 12 w 21"/>
                <a:gd name="T7" fmla="*/ 11 h 51"/>
                <a:gd name="T8" fmla="*/ 13 w 21"/>
                <a:gd name="T9" fmla="*/ 0 h 51"/>
                <a:gd name="T10" fmla="*/ 8 w 21"/>
                <a:gd name="T11" fmla="*/ 27 h 51"/>
                <a:gd name="T12" fmla="*/ 10 w 21"/>
                <a:gd name="T13" fmla="*/ 51 h 51"/>
                <a:gd name="T14" fmla="*/ 0 w 21"/>
                <a:gd name="T15" fmla="*/ 38 h 51"/>
                <a:gd name="T16" fmla="*/ 3 w 21"/>
                <a:gd name="T17" fmla="*/ 22 h 51"/>
                <a:gd name="T18" fmla="*/ 4 w 21"/>
                <a:gd name="T19" fmla="*/ 1 h 51"/>
                <a:gd name="T20" fmla="*/ 7 w 21"/>
                <a:gd name="T21" fmla="*/ 1 h 51"/>
                <a:gd name="T22" fmla="*/ 9 w 21"/>
                <a:gd name="T23" fmla="*/ 12 h 51"/>
                <a:gd name="T24" fmla="*/ 8 w 21"/>
                <a:gd name="T2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51">
                  <a:moveTo>
                    <a:pt x="8" y="0"/>
                  </a:moveTo>
                  <a:lnTo>
                    <a:pt x="8" y="0"/>
                  </a:lnTo>
                  <a:cubicBezTo>
                    <a:pt x="9" y="0"/>
                    <a:pt x="10" y="0"/>
                    <a:pt x="10" y="0"/>
                  </a:cubicBezTo>
                  <a:cubicBezTo>
                    <a:pt x="12" y="3"/>
                    <a:pt x="12" y="7"/>
                    <a:pt x="12" y="11"/>
                  </a:cubicBezTo>
                  <a:cubicBezTo>
                    <a:pt x="13" y="7"/>
                    <a:pt x="14" y="4"/>
                    <a:pt x="13" y="0"/>
                  </a:cubicBezTo>
                  <a:cubicBezTo>
                    <a:pt x="21" y="0"/>
                    <a:pt x="12" y="19"/>
                    <a:pt x="8" y="27"/>
                  </a:cubicBezTo>
                  <a:cubicBezTo>
                    <a:pt x="6" y="31"/>
                    <a:pt x="3" y="42"/>
                    <a:pt x="10" y="51"/>
                  </a:cubicBezTo>
                  <a:cubicBezTo>
                    <a:pt x="7" y="49"/>
                    <a:pt x="0" y="42"/>
                    <a:pt x="0" y="38"/>
                  </a:cubicBezTo>
                  <a:cubicBezTo>
                    <a:pt x="0" y="29"/>
                    <a:pt x="2" y="25"/>
                    <a:pt x="3" y="22"/>
                  </a:cubicBezTo>
                  <a:cubicBezTo>
                    <a:pt x="6" y="15"/>
                    <a:pt x="7" y="7"/>
                    <a:pt x="4" y="1"/>
                  </a:cubicBezTo>
                  <a:cubicBezTo>
                    <a:pt x="5" y="1"/>
                    <a:pt x="6" y="1"/>
                    <a:pt x="7" y="1"/>
                  </a:cubicBezTo>
                  <a:cubicBezTo>
                    <a:pt x="8" y="2"/>
                    <a:pt x="9" y="7"/>
                    <a:pt x="9" y="12"/>
                  </a:cubicBezTo>
                  <a:cubicBezTo>
                    <a:pt x="11" y="7"/>
                    <a:pt x="10" y="2"/>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7" name="Freeform 1333"/>
            <p:cNvSpPr>
              <a:spLocks/>
            </p:cNvSpPr>
            <p:nvPr userDrawn="1"/>
          </p:nvSpPr>
          <p:spPr bwMode="auto">
            <a:xfrm>
              <a:off x="234" y="187"/>
              <a:ext cx="40" cy="30"/>
            </a:xfrm>
            <a:custGeom>
              <a:avLst/>
              <a:gdLst>
                <a:gd name="T0" fmla="*/ 66 w 90"/>
                <a:gd name="T1" fmla="*/ 1 h 65"/>
                <a:gd name="T2" fmla="*/ 66 w 90"/>
                <a:gd name="T3" fmla="*/ 1 h 65"/>
                <a:gd name="T4" fmla="*/ 75 w 90"/>
                <a:gd name="T5" fmla="*/ 1 h 65"/>
                <a:gd name="T6" fmla="*/ 69 w 90"/>
                <a:gd name="T7" fmla="*/ 48 h 65"/>
                <a:gd name="T8" fmla="*/ 89 w 90"/>
                <a:gd name="T9" fmla="*/ 65 h 65"/>
                <a:gd name="T10" fmla="*/ 67 w 90"/>
                <a:gd name="T11" fmla="*/ 41 h 65"/>
                <a:gd name="T12" fmla="*/ 72 w 90"/>
                <a:gd name="T13" fmla="*/ 4 h 65"/>
                <a:gd name="T14" fmla="*/ 40 w 90"/>
                <a:gd name="T15" fmla="*/ 14 h 65"/>
                <a:gd name="T16" fmla="*/ 11 w 90"/>
                <a:gd name="T17" fmla="*/ 31 h 65"/>
                <a:gd name="T18" fmla="*/ 21 w 90"/>
                <a:gd name="T19" fmla="*/ 42 h 65"/>
                <a:gd name="T20" fmla="*/ 14 w 90"/>
                <a:gd name="T21" fmla="*/ 57 h 65"/>
                <a:gd name="T22" fmla="*/ 0 w 90"/>
                <a:gd name="T23" fmla="*/ 60 h 65"/>
                <a:gd name="T24" fmla="*/ 19 w 90"/>
                <a:gd name="T25" fmla="*/ 52 h 65"/>
                <a:gd name="T26" fmla="*/ 13 w 90"/>
                <a:gd name="T27" fmla="*/ 38 h 65"/>
                <a:gd name="T28" fmla="*/ 8 w 90"/>
                <a:gd name="T29" fmla="*/ 27 h 65"/>
                <a:gd name="T30" fmla="*/ 42 w 90"/>
                <a:gd name="T31" fmla="*/ 10 h 65"/>
                <a:gd name="T32" fmla="*/ 66 w 90"/>
                <a:gd name="T33"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65">
                  <a:moveTo>
                    <a:pt x="66" y="1"/>
                  </a:moveTo>
                  <a:lnTo>
                    <a:pt x="66" y="1"/>
                  </a:lnTo>
                  <a:cubicBezTo>
                    <a:pt x="70" y="0"/>
                    <a:pt x="73" y="0"/>
                    <a:pt x="75" y="1"/>
                  </a:cubicBezTo>
                  <a:cubicBezTo>
                    <a:pt x="90" y="10"/>
                    <a:pt x="68" y="32"/>
                    <a:pt x="69" y="48"/>
                  </a:cubicBezTo>
                  <a:cubicBezTo>
                    <a:pt x="70" y="58"/>
                    <a:pt x="83" y="62"/>
                    <a:pt x="89" y="65"/>
                  </a:cubicBezTo>
                  <a:cubicBezTo>
                    <a:pt x="74" y="63"/>
                    <a:pt x="64" y="55"/>
                    <a:pt x="67" y="41"/>
                  </a:cubicBezTo>
                  <a:cubicBezTo>
                    <a:pt x="68" y="30"/>
                    <a:pt x="85" y="8"/>
                    <a:pt x="72" y="4"/>
                  </a:cubicBezTo>
                  <a:cubicBezTo>
                    <a:pt x="63" y="1"/>
                    <a:pt x="53" y="12"/>
                    <a:pt x="40" y="14"/>
                  </a:cubicBezTo>
                  <a:cubicBezTo>
                    <a:pt x="29" y="16"/>
                    <a:pt x="8" y="16"/>
                    <a:pt x="11" y="31"/>
                  </a:cubicBezTo>
                  <a:cubicBezTo>
                    <a:pt x="12" y="35"/>
                    <a:pt x="18" y="38"/>
                    <a:pt x="21" y="42"/>
                  </a:cubicBezTo>
                  <a:cubicBezTo>
                    <a:pt x="26" y="49"/>
                    <a:pt x="22" y="59"/>
                    <a:pt x="14" y="57"/>
                  </a:cubicBezTo>
                  <a:cubicBezTo>
                    <a:pt x="4" y="54"/>
                    <a:pt x="2" y="55"/>
                    <a:pt x="0" y="60"/>
                  </a:cubicBezTo>
                  <a:cubicBezTo>
                    <a:pt x="1" y="44"/>
                    <a:pt x="16" y="61"/>
                    <a:pt x="19" y="52"/>
                  </a:cubicBezTo>
                  <a:cubicBezTo>
                    <a:pt x="22" y="45"/>
                    <a:pt x="17" y="42"/>
                    <a:pt x="13" y="38"/>
                  </a:cubicBezTo>
                  <a:cubicBezTo>
                    <a:pt x="11" y="36"/>
                    <a:pt x="7" y="32"/>
                    <a:pt x="8" y="27"/>
                  </a:cubicBezTo>
                  <a:cubicBezTo>
                    <a:pt x="10" y="12"/>
                    <a:pt x="30" y="13"/>
                    <a:pt x="42" y="10"/>
                  </a:cubicBezTo>
                  <a:cubicBezTo>
                    <a:pt x="49" y="9"/>
                    <a:pt x="59" y="2"/>
                    <a:pt x="6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8" name="Freeform 1334"/>
            <p:cNvSpPr>
              <a:spLocks/>
            </p:cNvSpPr>
            <p:nvPr userDrawn="1"/>
          </p:nvSpPr>
          <p:spPr bwMode="auto">
            <a:xfrm>
              <a:off x="249" y="182"/>
              <a:ext cx="16" cy="9"/>
            </a:xfrm>
            <a:custGeom>
              <a:avLst/>
              <a:gdLst>
                <a:gd name="T0" fmla="*/ 21 w 36"/>
                <a:gd name="T1" fmla="*/ 1 h 20"/>
                <a:gd name="T2" fmla="*/ 21 w 36"/>
                <a:gd name="T3" fmla="*/ 1 h 20"/>
                <a:gd name="T4" fmla="*/ 25 w 36"/>
                <a:gd name="T5" fmla="*/ 3 h 20"/>
                <a:gd name="T6" fmla="*/ 15 w 36"/>
                <a:gd name="T7" fmla="*/ 8 h 20"/>
                <a:gd name="T8" fmla="*/ 27 w 36"/>
                <a:gd name="T9" fmla="*/ 4 h 20"/>
                <a:gd name="T10" fmla="*/ 29 w 36"/>
                <a:gd name="T11" fmla="*/ 5 h 20"/>
                <a:gd name="T12" fmla="*/ 19 w 36"/>
                <a:gd name="T13" fmla="*/ 10 h 20"/>
                <a:gd name="T14" fmla="*/ 32 w 36"/>
                <a:gd name="T15" fmla="*/ 7 h 20"/>
                <a:gd name="T16" fmla="*/ 36 w 36"/>
                <a:gd name="T17" fmla="*/ 9 h 20"/>
                <a:gd name="T18" fmla="*/ 17 w 36"/>
                <a:gd name="T19" fmla="*/ 16 h 20"/>
                <a:gd name="T20" fmla="*/ 0 w 36"/>
                <a:gd name="T21" fmla="*/ 20 h 20"/>
                <a:gd name="T22" fmla="*/ 7 w 36"/>
                <a:gd name="T23" fmla="*/ 12 h 20"/>
                <a:gd name="T24" fmla="*/ 21 w 36"/>
                <a:gd name="T2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0">
                  <a:moveTo>
                    <a:pt x="21" y="1"/>
                  </a:moveTo>
                  <a:lnTo>
                    <a:pt x="21" y="1"/>
                  </a:lnTo>
                  <a:cubicBezTo>
                    <a:pt x="23" y="1"/>
                    <a:pt x="24" y="2"/>
                    <a:pt x="25" y="3"/>
                  </a:cubicBezTo>
                  <a:cubicBezTo>
                    <a:pt x="21" y="3"/>
                    <a:pt x="18" y="5"/>
                    <a:pt x="15" y="8"/>
                  </a:cubicBezTo>
                  <a:cubicBezTo>
                    <a:pt x="17" y="7"/>
                    <a:pt x="24" y="4"/>
                    <a:pt x="27" y="4"/>
                  </a:cubicBezTo>
                  <a:cubicBezTo>
                    <a:pt x="28" y="5"/>
                    <a:pt x="29" y="5"/>
                    <a:pt x="29" y="5"/>
                  </a:cubicBezTo>
                  <a:cubicBezTo>
                    <a:pt x="28" y="6"/>
                    <a:pt x="22" y="6"/>
                    <a:pt x="19" y="10"/>
                  </a:cubicBezTo>
                  <a:cubicBezTo>
                    <a:pt x="24" y="7"/>
                    <a:pt x="29" y="7"/>
                    <a:pt x="32" y="7"/>
                  </a:cubicBezTo>
                  <a:cubicBezTo>
                    <a:pt x="33" y="8"/>
                    <a:pt x="34" y="9"/>
                    <a:pt x="36" y="9"/>
                  </a:cubicBezTo>
                  <a:cubicBezTo>
                    <a:pt x="30" y="9"/>
                    <a:pt x="26" y="10"/>
                    <a:pt x="17" y="16"/>
                  </a:cubicBezTo>
                  <a:cubicBezTo>
                    <a:pt x="11" y="19"/>
                    <a:pt x="0" y="20"/>
                    <a:pt x="0" y="20"/>
                  </a:cubicBezTo>
                  <a:cubicBezTo>
                    <a:pt x="3" y="18"/>
                    <a:pt x="6" y="13"/>
                    <a:pt x="7" y="12"/>
                  </a:cubicBezTo>
                  <a:cubicBezTo>
                    <a:pt x="10" y="7"/>
                    <a:pt x="16" y="0"/>
                    <a:pt x="2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9" name="Freeform 1335"/>
            <p:cNvSpPr>
              <a:spLocks/>
            </p:cNvSpPr>
            <p:nvPr userDrawn="1"/>
          </p:nvSpPr>
          <p:spPr bwMode="auto">
            <a:xfrm>
              <a:off x="247" y="208"/>
              <a:ext cx="5" cy="8"/>
            </a:xfrm>
            <a:custGeom>
              <a:avLst/>
              <a:gdLst>
                <a:gd name="T0" fmla="*/ 1 w 12"/>
                <a:gd name="T1" fmla="*/ 0 h 19"/>
                <a:gd name="T2" fmla="*/ 1 w 12"/>
                <a:gd name="T3" fmla="*/ 0 h 19"/>
                <a:gd name="T4" fmla="*/ 5 w 12"/>
                <a:gd name="T5" fmla="*/ 19 h 19"/>
                <a:gd name="T6" fmla="*/ 1 w 12"/>
                <a:gd name="T7" fmla="*/ 0 h 19"/>
              </a:gdLst>
              <a:ahLst/>
              <a:cxnLst>
                <a:cxn ang="0">
                  <a:pos x="T0" y="T1"/>
                </a:cxn>
                <a:cxn ang="0">
                  <a:pos x="T2" y="T3"/>
                </a:cxn>
                <a:cxn ang="0">
                  <a:pos x="T4" y="T5"/>
                </a:cxn>
                <a:cxn ang="0">
                  <a:pos x="T6" y="T7"/>
                </a:cxn>
              </a:cxnLst>
              <a:rect l="0" t="0" r="r" b="b"/>
              <a:pathLst>
                <a:path w="12" h="19">
                  <a:moveTo>
                    <a:pt x="1" y="0"/>
                  </a:moveTo>
                  <a:lnTo>
                    <a:pt x="1" y="0"/>
                  </a:lnTo>
                  <a:cubicBezTo>
                    <a:pt x="2" y="4"/>
                    <a:pt x="12" y="8"/>
                    <a:pt x="5" y="19"/>
                  </a:cubicBezTo>
                  <a:cubicBezTo>
                    <a:pt x="9" y="9"/>
                    <a:pt x="0" y="5"/>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0" name="Freeform 1336"/>
            <p:cNvSpPr>
              <a:spLocks/>
            </p:cNvSpPr>
            <p:nvPr userDrawn="1"/>
          </p:nvSpPr>
          <p:spPr bwMode="auto">
            <a:xfrm>
              <a:off x="273" y="186"/>
              <a:ext cx="30" cy="33"/>
            </a:xfrm>
            <a:custGeom>
              <a:avLst/>
              <a:gdLst>
                <a:gd name="T0" fmla="*/ 30 w 68"/>
                <a:gd name="T1" fmla="*/ 25 h 73"/>
                <a:gd name="T2" fmla="*/ 30 w 68"/>
                <a:gd name="T3" fmla="*/ 25 h 73"/>
                <a:gd name="T4" fmla="*/ 28 w 68"/>
                <a:gd name="T5" fmla="*/ 21 h 73"/>
                <a:gd name="T6" fmla="*/ 29 w 68"/>
                <a:gd name="T7" fmla="*/ 16 h 73"/>
                <a:gd name="T8" fmla="*/ 27 w 68"/>
                <a:gd name="T9" fmla="*/ 16 h 73"/>
                <a:gd name="T10" fmla="*/ 28 w 68"/>
                <a:gd name="T11" fmla="*/ 16 h 73"/>
                <a:gd name="T12" fmla="*/ 30 w 68"/>
                <a:gd name="T13" fmla="*/ 13 h 73"/>
                <a:gd name="T14" fmla="*/ 31 w 68"/>
                <a:gd name="T15" fmla="*/ 12 h 73"/>
                <a:gd name="T16" fmla="*/ 30 w 68"/>
                <a:gd name="T17" fmla="*/ 13 h 73"/>
                <a:gd name="T18" fmla="*/ 27 w 68"/>
                <a:gd name="T19" fmla="*/ 15 h 73"/>
                <a:gd name="T20" fmla="*/ 26 w 68"/>
                <a:gd name="T21" fmla="*/ 15 h 73"/>
                <a:gd name="T22" fmla="*/ 26 w 68"/>
                <a:gd name="T23" fmla="*/ 1 h 73"/>
                <a:gd name="T24" fmla="*/ 27 w 68"/>
                <a:gd name="T25" fmla="*/ 2 h 73"/>
                <a:gd name="T26" fmla="*/ 30 w 68"/>
                <a:gd name="T27" fmla="*/ 4 h 73"/>
                <a:gd name="T28" fmla="*/ 31 w 68"/>
                <a:gd name="T29" fmla="*/ 5 h 73"/>
                <a:gd name="T30" fmla="*/ 30 w 68"/>
                <a:gd name="T31" fmla="*/ 4 h 73"/>
                <a:gd name="T32" fmla="*/ 28 w 68"/>
                <a:gd name="T33" fmla="*/ 1 h 73"/>
                <a:gd name="T34" fmla="*/ 27 w 68"/>
                <a:gd name="T35" fmla="*/ 0 h 73"/>
                <a:gd name="T36" fmla="*/ 42 w 68"/>
                <a:gd name="T37" fmla="*/ 0 h 73"/>
                <a:gd name="T38" fmla="*/ 41 w 68"/>
                <a:gd name="T39" fmla="*/ 1 h 73"/>
                <a:gd name="T40" fmla="*/ 39 w 68"/>
                <a:gd name="T41" fmla="*/ 4 h 73"/>
                <a:gd name="T42" fmla="*/ 38 w 68"/>
                <a:gd name="T43" fmla="*/ 5 h 73"/>
                <a:gd name="T44" fmla="*/ 39 w 68"/>
                <a:gd name="T45" fmla="*/ 4 h 73"/>
                <a:gd name="T46" fmla="*/ 42 w 68"/>
                <a:gd name="T47" fmla="*/ 2 h 73"/>
                <a:gd name="T48" fmla="*/ 42 w 68"/>
                <a:gd name="T49" fmla="*/ 1 h 73"/>
                <a:gd name="T50" fmla="*/ 42 w 68"/>
                <a:gd name="T51" fmla="*/ 15 h 73"/>
                <a:gd name="T52" fmla="*/ 42 w 68"/>
                <a:gd name="T53" fmla="*/ 15 h 73"/>
                <a:gd name="T54" fmla="*/ 39 w 68"/>
                <a:gd name="T55" fmla="*/ 13 h 73"/>
                <a:gd name="T56" fmla="*/ 38 w 68"/>
                <a:gd name="T57" fmla="*/ 12 h 73"/>
                <a:gd name="T58" fmla="*/ 39 w 68"/>
                <a:gd name="T59" fmla="*/ 13 h 73"/>
                <a:gd name="T60" fmla="*/ 41 w 68"/>
                <a:gd name="T61" fmla="*/ 16 h 73"/>
                <a:gd name="T62" fmla="*/ 42 w 68"/>
                <a:gd name="T63" fmla="*/ 16 h 73"/>
                <a:gd name="T64" fmla="*/ 40 w 68"/>
                <a:gd name="T65" fmla="*/ 16 h 73"/>
                <a:gd name="T66" fmla="*/ 41 w 68"/>
                <a:gd name="T67" fmla="*/ 21 h 73"/>
                <a:gd name="T68" fmla="*/ 39 w 68"/>
                <a:gd name="T69" fmla="*/ 25 h 73"/>
                <a:gd name="T70" fmla="*/ 39 w 68"/>
                <a:gd name="T71" fmla="*/ 25 h 73"/>
                <a:gd name="T72" fmla="*/ 39 w 68"/>
                <a:gd name="T73" fmla="*/ 28 h 73"/>
                <a:gd name="T74" fmla="*/ 41 w 68"/>
                <a:gd name="T75" fmla="*/ 29 h 73"/>
                <a:gd name="T76" fmla="*/ 41 w 68"/>
                <a:gd name="T77" fmla="*/ 26 h 73"/>
                <a:gd name="T78" fmla="*/ 42 w 68"/>
                <a:gd name="T79" fmla="*/ 26 h 73"/>
                <a:gd name="T80" fmla="*/ 47 w 68"/>
                <a:gd name="T81" fmla="*/ 27 h 73"/>
                <a:gd name="T82" fmla="*/ 63 w 68"/>
                <a:gd name="T83" fmla="*/ 51 h 73"/>
                <a:gd name="T84" fmla="*/ 56 w 68"/>
                <a:gd name="T85" fmla="*/ 66 h 73"/>
                <a:gd name="T86" fmla="*/ 56 w 68"/>
                <a:gd name="T87" fmla="*/ 73 h 73"/>
                <a:gd name="T88" fmla="*/ 34 w 68"/>
                <a:gd name="T89" fmla="*/ 73 h 73"/>
                <a:gd name="T90" fmla="*/ 12 w 68"/>
                <a:gd name="T91" fmla="*/ 73 h 73"/>
                <a:gd name="T92" fmla="*/ 13 w 68"/>
                <a:gd name="T93" fmla="*/ 66 h 73"/>
                <a:gd name="T94" fmla="*/ 6 w 68"/>
                <a:gd name="T95" fmla="*/ 51 h 73"/>
                <a:gd name="T96" fmla="*/ 22 w 68"/>
                <a:gd name="T97" fmla="*/ 27 h 73"/>
                <a:gd name="T98" fmla="*/ 27 w 68"/>
                <a:gd name="T99" fmla="*/ 26 h 73"/>
                <a:gd name="T100" fmla="*/ 27 w 68"/>
                <a:gd name="T101" fmla="*/ 26 h 73"/>
                <a:gd name="T102" fmla="*/ 28 w 68"/>
                <a:gd name="T103" fmla="*/ 29 h 73"/>
                <a:gd name="T104" fmla="*/ 30 w 68"/>
                <a:gd name="T105" fmla="*/ 28 h 73"/>
                <a:gd name="T106" fmla="*/ 29 w 68"/>
                <a:gd name="T107" fmla="*/ 25 h 73"/>
                <a:gd name="T108" fmla="*/ 30 w 68"/>
                <a:gd name="T109"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 h="73">
                  <a:moveTo>
                    <a:pt x="30" y="25"/>
                  </a:moveTo>
                  <a:lnTo>
                    <a:pt x="30" y="25"/>
                  </a:lnTo>
                  <a:cubicBezTo>
                    <a:pt x="29" y="24"/>
                    <a:pt x="28" y="22"/>
                    <a:pt x="28" y="21"/>
                  </a:cubicBezTo>
                  <a:cubicBezTo>
                    <a:pt x="28" y="19"/>
                    <a:pt x="28" y="17"/>
                    <a:pt x="29" y="16"/>
                  </a:cubicBezTo>
                  <a:lnTo>
                    <a:pt x="27" y="16"/>
                  </a:lnTo>
                  <a:lnTo>
                    <a:pt x="28" y="16"/>
                  </a:lnTo>
                  <a:cubicBezTo>
                    <a:pt x="29" y="15"/>
                    <a:pt x="29" y="14"/>
                    <a:pt x="30" y="13"/>
                  </a:cubicBezTo>
                  <a:cubicBezTo>
                    <a:pt x="30" y="13"/>
                    <a:pt x="31" y="12"/>
                    <a:pt x="31" y="12"/>
                  </a:cubicBezTo>
                  <a:cubicBezTo>
                    <a:pt x="31" y="12"/>
                    <a:pt x="30" y="12"/>
                    <a:pt x="30" y="13"/>
                  </a:cubicBezTo>
                  <a:cubicBezTo>
                    <a:pt x="29" y="13"/>
                    <a:pt x="28" y="14"/>
                    <a:pt x="27" y="15"/>
                  </a:cubicBezTo>
                  <a:lnTo>
                    <a:pt x="26" y="15"/>
                  </a:lnTo>
                  <a:lnTo>
                    <a:pt x="26" y="1"/>
                  </a:lnTo>
                  <a:lnTo>
                    <a:pt x="27" y="2"/>
                  </a:lnTo>
                  <a:cubicBezTo>
                    <a:pt x="28" y="2"/>
                    <a:pt x="29" y="3"/>
                    <a:pt x="30" y="4"/>
                  </a:cubicBezTo>
                  <a:cubicBezTo>
                    <a:pt x="30" y="4"/>
                    <a:pt x="31" y="5"/>
                    <a:pt x="31" y="5"/>
                  </a:cubicBezTo>
                  <a:cubicBezTo>
                    <a:pt x="31" y="5"/>
                    <a:pt x="30" y="4"/>
                    <a:pt x="30" y="4"/>
                  </a:cubicBezTo>
                  <a:cubicBezTo>
                    <a:pt x="29" y="3"/>
                    <a:pt x="29" y="2"/>
                    <a:pt x="28" y="1"/>
                  </a:cubicBezTo>
                  <a:lnTo>
                    <a:pt x="27" y="0"/>
                  </a:lnTo>
                  <a:lnTo>
                    <a:pt x="42" y="0"/>
                  </a:lnTo>
                  <a:lnTo>
                    <a:pt x="41" y="1"/>
                  </a:lnTo>
                  <a:cubicBezTo>
                    <a:pt x="40" y="2"/>
                    <a:pt x="40" y="3"/>
                    <a:pt x="39" y="4"/>
                  </a:cubicBezTo>
                  <a:cubicBezTo>
                    <a:pt x="38" y="4"/>
                    <a:pt x="38" y="5"/>
                    <a:pt x="38" y="5"/>
                  </a:cubicBezTo>
                  <a:cubicBezTo>
                    <a:pt x="38" y="5"/>
                    <a:pt x="39" y="4"/>
                    <a:pt x="39" y="4"/>
                  </a:cubicBezTo>
                  <a:cubicBezTo>
                    <a:pt x="40" y="3"/>
                    <a:pt x="41" y="2"/>
                    <a:pt x="42" y="2"/>
                  </a:cubicBezTo>
                  <a:lnTo>
                    <a:pt x="42" y="1"/>
                  </a:lnTo>
                  <a:lnTo>
                    <a:pt x="42" y="15"/>
                  </a:lnTo>
                  <a:lnTo>
                    <a:pt x="42" y="15"/>
                  </a:lnTo>
                  <a:cubicBezTo>
                    <a:pt x="41" y="14"/>
                    <a:pt x="40" y="13"/>
                    <a:pt x="39" y="13"/>
                  </a:cubicBezTo>
                  <a:cubicBezTo>
                    <a:pt x="39" y="12"/>
                    <a:pt x="38" y="12"/>
                    <a:pt x="38" y="12"/>
                  </a:cubicBezTo>
                  <a:cubicBezTo>
                    <a:pt x="38" y="12"/>
                    <a:pt x="38" y="13"/>
                    <a:pt x="39" y="13"/>
                  </a:cubicBezTo>
                  <a:cubicBezTo>
                    <a:pt x="40" y="14"/>
                    <a:pt x="40" y="15"/>
                    <a:pt x="41" y="16"/>
                  </a:cubicBezTo>
                  <a:lnTo>
                    <a:pt x="42" y="16"/>
                  </a:lnTo>
                  <a:lnTo>
                    <a:pt x="40" y="16"/>
                  </a:lnTo>
                  <a:cubicBezTo>
                    <a:pt x="41" y="17"/>
                    <a:pt x="41" y="19"/>
                    <a:pt x="41" y="21"/>
                  </a:cubicBezTo>
                  <a:cubicBezTo>
                    <a:pt x="41" y="22"/>
                    <a:pt x="40" y="24"/>
                    <a:pt x="39" y="25"/>
                  </a:cubicBezTo>
                  <a:lnTo>
                    <a:pt x="39" y="25"/>
                  </a:lnTo>
                  <a:lnTo>
                    <a:pt x="39" y="28"/>
                  </a:lnTo>
                  <a:lnTo>
                    <a:pt x="41" y="29"/>
                  </a:lnTo>
                  <a:lnTo>
                    <a:pt x="41" y="26"/>
                  </a:lnTo>
                  <a:lnTo>
                    <a:pt x="42" y="26"/>
                  </a:lnTo>
                  <a:cubicBezTo>
                    <a:pt x="44" y="26"/>
                    <a:pt x="46" y="26"/>
                    <a:pt x="47" y="27"/>
                  </a:cubicBezTo>
                  <a:cubicBezTo>
                    <a:pt x="60" y="30"/>
                    <a:pt x="68" y="36"/>
                    <a:pt x="63" y="51"/>
                  </a:cubicBezTo>
                  <a:cubicBezTo>
                    <a:pt x="61" y="56"/>
                    <a:pt x="59" y="61"/>
                    <a:pt x="56" y="66"/>
                  </a:cubicBezTo>
                  <a:lnTo>
                    <a:pt x="56" y="73"/>
                  </a:lnTo>
                  <a:cubicBezTo>
                    <a:pt x="56" y="73"/>
                    <a:pt x="40" y="73"/>
                    <a:pt x="34" y="73"/>
                  </a:cubicBezTo>
                  <a:cubicBezTo>
                    <a:pt x="28" y="73"/>
                    <a:pt x="12" y="73"/>
                    <a:pt x="12" y="73"/>
                  </a:cubicBezTo>
                  <a:lnTo>
                    <a:pt x="13" y="66"/>
                  </a:lnTo>
                  <a:cubicBezTo>
                    <a:pt x="10" y="61"/>
                    <a:pt x="8" y="56"/>
                    <a:pt x="6" y="51"/>
                  </a:cubicBezTo>
                  <a:cubicBezTo>
                    <a:pt x="0" y="36"/>
                    <a:pt x="9" y="30"/>
                    <a:pt x="22" y="27"/>
                  </a:cubicBezTo>
                  <a:cubicBezTo>
                    <a:pt x="23" y="26"/>
                    <a:pt x="25" y="26"/>
                    <a:pt x="27" y="26"/>
                  </a:cubicBezTo>
                  <a:lnTo>
                    <a:pt x="27" y="26"/>
                  </a:lnTo>
                  <a:lnTo>
                    <a:pt x="28" y="29"/>
                  </a:lnTo>
                  <a:lnTo>
                    <a:pt x="30" y="28"/>
                  </a:lnTo>
                  <a:lnTo>
                    <a:pt x="29" y="25"/>
                  </a:lnTo>
                  <a:lnTo>
                    <a:pt x="30" y="2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1" name="Freeform 1337"/>
            <p:cNvSpPr>
              <a:spLocks/>
            </p:cNvSpPr>
            <p:nvPr userDrawn="1"/>
          </p:nvSpPr>
          <p:spPr bwMode="auto">
            <a:xfrm>
              <a:off x="290" y="208"/>
              <a:ext cx="0" cy="1"/>
            </a:xfrm>
            <a:custGeom>
              <a:avLst/>
              <a:gdLst>
                <a:gd name="T0" fmla="*/ 0 w 1"/>
                <a:gd name="T1" fmla="*/ 2 h 2"/>
                <a:gd name="T2" fmla="*/ 0 w 1"/>
                <a:gd name="T3" fmla="*/ 2 h 2"/>
                <a:gd name="T4" fmla="*/ 0 w 1"/>
                <a:gd name="T5" fmla="*/ 0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cubicBezTo>
                    <a:pt x="0" y="1"/>
                    <a:pt x="0" y="1"/>
                    <a:pt x="0" y="0"/>
                  </a:cubicBezTo>
                  <a:lnTo>
                    <a:pt x="1" y="0"/>
                  </a:lnTo>
                  <a:lnTo>
                    <a:pt x="0"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2" name="Freeform 1338"/>
            <p:cNvSpPr>
              <a:spLocks/>
            </p:cNvSpPr>
            <p:nvPr userDrawn="1"/>
          </p:nvSpPr>
          <p:spPr bwMode="auto">
            <a:xfrm>
              <a:off x="299" y="208"/>
              <a:ext cx="1" cy="2"/>
            </a:xfrm>
            <a:custGeom>
              <a:avLst/>
              <a:gdLst>
                <a:gd name="T0" fmla="*/ 2 w 2"/>
                <a:gd name="T1" fmla="*/ 2 h 5"/>
                <a:gd name="T2" fmla="*/ 2 w 2"/>
                <a:gd name="T3" fmla="*/ 2 h 5"/>
                <a:gd name="T4" fmla="*/ 1 w 2"/>
                <a:gd name="T5" fmla="*/ 5 h 5"/>
                <a:gd name="T6" fmla="*/ 0 w 2"/>
                <a:gd name="T7" fmla="*/ 3 h 5"/>
                <a:gd name="T8" fmla="*/ 2 w 2"/>
                <a:gd name="T9" fmla="*/ 0 h 5"/>
                <a:gd name="T10" fmla="*/ 2 w 2"/>
                <a:gd name="T11" fmla="*/ 1 h 5"/>
                <a:gd name="T12" fmla="*/ 2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2"/>
                  </a:moveTo>
                  <a:lnTo>
                    <a:pt x="2" y="2"/>
                  </a:lnTo>
                  <a:cubicBezTo>
                    <a:pt x="2" y="3"/>
                    <a:pt x="1" y="4"/>
                    <a:pt x="1" y="5"/>
                  </a:cubicBezTo>
                  <a:cubicBezTo>
                    <a:pt x="0" y="4"/>
                    <a:pt x="0" y="4"/>
                    <a:pt x="0" y="3"/>
                  </a:cubicBezTo>
                  <a:cubicBezTo>
                    <a:pt x="0" y="2"/>
                    <a:pt x="1" y="1"/>
                    <a:pt x="2" y="0"/>
                  </a:cubicBezTo>
                  <a:lnTo>
                    <a:pt x="2" y="1"/>
                  </a:lnTo>
                  <a:cubicBezTo>
                    <a:pt x="2" y="1"/>
                    <a:pt x="2" y="1"/>
                    <a:pt x="2"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3" name="Freeform 1339"/>
            <p:cNvSpPr>
              <a:spLocks/>
            </p:cNvSpPr>
            <p:nvPr userDrawn="1"/>
          </p:nvSpPr>
          <p:spPr bwMode="auto">
            <a:xfrm>
              <a:off x="299" y="205"/>
              <a:ext cx="2" cy="2"/>
            </a:xfrm>
            <a:custGeom>
              <a:avLst/>
              <a:gdLst>
                <a:gd name="T0" fmla="*/ 3 w 3"/>
                <a:gd name="T1" fmla="*/ 6 h 6"/>
                <a:gd name="T2" fmla="*/ 3 w 3"/>
                <a:gd name="T3" fmla="*/ 6 h 6"/>
                <a:gd name="T4" fmla="*/ 2 w 3"/>
                <a:gd name="T5" fmla="*/ 6 h 6"/>
                <a:gd name="T6" fmla="*/ 0 w 3"/>
                <a:gd name="T7" fmla="*/ 3 h 6"/>
                <a:gd name="T8" fmla="*/ 3 w 3"/>
                <a:gd name="T9" fmla="*/ 0 h 6"/>
                <a:gd name="T10" fmla="*/ 3 w 3"/>
                <a:gd name="T11" fmla="*/ 2 h 6"/>
                <a:gd name="T12" fmla="*/ 3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6"/>
                  </a:moveTo>
                  <a:lnTo>
                    <a:pt x="3" y="6"/>
                  </a:lnTo>
                  <a:lnTo>
                    <a:pt x="2" y="6"/>
                  </a:lnTo>
                  <a:cubicBezTo>
                    <a:pt x="2" y="5"/>
                    <a:pt x="1" y="4"/>
                    <a:pt x="0" y="3"/>
                  </a:cubicBezTo>
                  <a:cubicBezTo>
                    <a:pt x="1" y="2"/>
                    <a:pt x="2" y="1"/>
                    <a:pt x="3" y="0"/>
                  </a:cubicBezTo>
                  <a:lnTo>
                    <a:pt x="3" y="2"/>
                  </a:lnTo>
                  <a:cubicBezTo>
                    <a:pt x="3" y="3"/>
                    <a:pt x="3"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4" name="Freeform 1340"/>
            <p:cNvSpPr>
              <a:spLocks/>
            </p:cNvSpPr>
            <p:nvPr userDrawn="1"/>
          </p:nvSpPr>
          <p:spPr bwMode="auto">
            <a:xfrm>
              <a:off x="301" y="204"/>
              <a:ext cx="0" cy="1"/>
            </a:xfrm>
            <a:custGeom>
              <a:avLst/>
              <a:gdLst>
                <a:gd name="T0" fmla="*/ 1 w 1"/>
                <a:gd name="T1" fmla="*/ 2 h 2"/>
                <a:gd name="T2" fmla="*/ 1 w 1"/>
                <a:gd name="T3" fmla="*/ 2 h 2"/>
                <a:gd name="T4" fmla="*/ 0 w 1"/>
                <a:gd name="T5" fmla="*/ 1 h 2"/>
                <a:gd name="T6" fmla="*/ 0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2"/>
                  </a:lnTo>
                  <a:lnTo>
                    <a:pt x="0" y="1"/>
                  </a:lnTo>
                  <a:lnTo>
                    <a:pt x="0" y="0"/>
                  </a:lnTo>
                  <a:cubicBezTo>
                    <a:pt x="0" y="0"/>
                    <a:pt x="1" y="1"/>
                    <a:pt x="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5" name="Freeform 1341"/>
            <p:cNvSpPr>
              <a:spLocks/>
            </p:cNvSpPr>
            <p:nvPr userDrawn="1"/>
          </p:nvSpPr>
          <p:spPr bwMode="auto">
            <a:xfrm>
              <a:off x="299" y="201"/>
              <a:ext cx="2" cy="3"/>
            </a:xfrm>
            <a:custGeom>
              <a:avLst/>
              <a:gdLst>
                <a:gd name="T0" fmla="*/ 3 w 3"/>
                <a:gd name="T1" fmla="*/ 5 h 6"/>
                <a:gd name="T2" fmla="*/ 3 w 3"/>
                <a:gd name="T3" fmla="*/ 5 h 6"/>
                <a:gd name="T4" fmla="*/ 3 w 3"/>
                <a:gd name="T5" fmla="*/ 6 h 6"/>
                <a:gd name="T6" fmla="*/ 0 w 3"/>
                <a:gd name="T7" fmla="*/ 2 h 6"/>
                <a:gd name="T8" fmla="*/ 1 w 3"/>
                <a:gd name="T9" fmla="*/ 0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lnTo>
                    <a:pt x="3" y="5"/>
                  </a:lnTo>
                  <a:lnTo>
                    <a:pt x="3" y="6"/>
                  </a:lnTo>
                  <a:cubicBezTo>
                    <a:pt x="2" y="4"/>
                    <a:pt x="1" y="3"/>
                    <a:pt x="0" y="2"/>
                  </a:cubicBezTo>
                  <a:cubicBezTo>
                    <a:pt x="0" y="1"/>
                    <a:pt x="1" y="1"/>
                    <a:pt x="1" y="0"/>
                  </a:cubicBezTo>
                  <a:cubicBezTo>
                    <a:pt x="2" y="2"/>
                    <a:pt x="3" y="3"/>
                    <a:pt x="3"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6" name="Freeform 1342"/>
            <p:cNvSpPr>
              <a:spLocks/>
            </p:cNvSpPr>
            <p:nvPr userDrawn="1"/>
          </p:nvSpPr>
          <p:spPr bwMode="auto">
            <a:xfrm>
              <a:off x="298" y="200"/>
              <a:ext cx="2" cy="2"/>
            </a:xfrm>
            <a:custGeom>
              <a:avLst/>
              <a:gdLst>
                <a:gd name="T0" fmla="*/ 4 w 4"/>
                <a:gd name="T1" fmla="*/ 3 h 4"/>
                <a:gd name="T2" fmla="*/ 4 w 4"/>
                <a:gd name="T3" fmla="*/ 3 h 4"/>
                <a:gd name="T4" fmla="*/ 3 w 4"/>
                <a:gd name="T5" fmla="*/ 4 h 4"/>
                <a:gd name="T6" fmla="*/ 0 w 4"/>
                <a:gd name="T7" fmla="*/ 1 h 4"/>
                <a:gd name="T8" fmla="*/ 0 w 4"/>
                <a:gd name="T9" fmla="*/ 0 h 4"/>
                <a:gd name="T10" fmla="*/ 3 w 4"/>
                <a:gd name="T11" fmla="*/ 3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lnTo>
                    <a:pt x="4" y="3"/>
                  </a:lnTo>
                  <a:lnTo>
                    <a:pt x="3" y="4"/>
                  </a:lnTo>
                  <a:cubicBezTo>
                    <a:pt x="2" y="3"/>
                    <a:pt x="1" y="2"/>
                    <a:pt x="0" y="1"/>
                  </a:cubicBezTo>
                  <a:lnTo>
                    <a:pt x="0" y="0"/>
                  </a:lnTo>
                  <a:cubicBezTo>
                    <a:pt x="1" y="1"/>
                    <a:pt x="2" y="2"/>
                    <a:pt x="3" y="3"/>
                  </a:cubicBezTo>
                  <a:lnTo>
                    <a:pt x="4"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7" name="Rectangle 1343"/>
            <p:cNvSpPr>
              <a:spLocks noChangeArrowheads="1"/>
            </p:cNvSpPr>
            <p:nvPr userDrawn="1"/>
          </p:nvSpPr>
          <p:spPr bwMode="auto">
            <a:xfrm>
              <a:off x="298" y="200"/>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8" name="Freeform 1344"/>
            <p:cNvSpPr>
              <a:spLocks/>
            </p:cNvSpPr>
            <p:nvPr userDrawn="1"/>
          </p:nvSpPr>
          <p:spPr bwMode="auto">
            <a:xfrm>
              <a:off x="295" y="199"/>
              <a:ext cx="3" cy="3"/>
            </a:xfrm>
            <a:custGeom>
              <a:avLst/>
              <a:gdLst>
                <a:gd name="T0" fmla="*/ 4 w 5"/>
                <a:gd name="T1" fmla="*/ 1 h 6"/>
                <a:gd name="T2" fmla="*/ 4 w 5"/>
                <a:gd name="T3" fmla="*/ 1 h 6"/>
                <a:gd name="T4" fmla="*/ 5 w 5"/>
                <a:gd name="T5" fmla="*/ 3 h 6"/>
                <a:gd name="T6" fmla="*/ 3 w 5"/>
                <a:gd name="T7" fmla="*/ 6 h 6"/>
                <a:gd name="T8" fmla="*/ 0 w 5"/>
                <a:gd name="T9" fmla="*/ 3 h 6"/>
                <a:gd name="T10" fmla="*/ 2 w 5"/>
                <a:gd name="T11" fmla="*/ 0 h 6"/>
                <a:gd name="T12" fmla="*/ 4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1"/>
                  </a:moveTo>
                  <a:lnTo>
                    <a:pt x="4" y="1"/>
                  </a:lnTo>
                  <a:cubicBezTo>
                    <a:pt x="4" y="2"/>
                    <a:pt x="5" y="2"/>
                    <a:pt x="5" y="3"/>
                  </a:cubicBezTo>
                  <a:cubicBezTo>
                    <a:pt x="4" y="4"/>
                    <a:pt x="4" y="5"/>
                    <a:pt x="3" y="6"/>
                  </a:cubicBezTo>
                  <a:cubicBezTo>
                    <a:pt x="2" y="5"/>
                    <a:pt x="1" y="4"/>
                    <a:pt x="0" y="3"/>
                  </a:cubicBezTo>
                  <a:cubicBezTo>
                    <a:pt x="1" y="2"/>
                    <a:pt x="1" y="1"/>
                    <a:pt x="2" y="0"/>
                  </a:cubicBezTo>
                  <a:cubicBezTo>
                    <a:pt x="3" y="1"/>
                    <a:pt x="3" y="1"/>
                    <a:pt x="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9" name="Freeform 1345"/>
            <p:cNvSpPr>
              <a:spLocks/>
            </p:cNvSpPr>
            <p:nvPr userDrawn="1"/>
          </p:nvSpPr>
          <p:spPr bwMode="auto">
            <a:xfrm>
              <a:off x="294" y="199"/>
              <a:ext cx="2" cy="1"/>
            </a:xfrm>
            <a:custGeom>
              <a:avLst/>
              <a:gdLst>
                <a:gd name="T0" fmla="*/ 4 w 4"/>
                <a:gd name="T1" fmla="*/ 1 h 4"/>
                <a:gd name="T2" fmla="*/ 4 w 4"/>
                <a:gd name="T3" fmla="*/ 1 h 4"/>
                <a:gd name="T4" fmla="*/ 3 w 4"/>
                <a:gd name="T5" fmla="*/ 4 h 4"/>
                <a:gd name="T6" fmla="*/ 0 w 4"/>
                <a:gd name="T7" fmla="*/ 1 h 4"/>
                <a:gd name="T8" fmla="*/ 0 w 4"/>
                <a:gd name="T9" fmla="*/ 0 h 4"/>
                <a:gd name="T10" fmla="*/ 4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4" y="1"/>
                  </a:moveTo>
                  <a:lnTo>
                    <a:pt x="4" y="1"/>
                  </a:lnTo>
                  <a:cubicBezTo>
                    <a:pt x="4" y="2"/>
                    <a:pt x="3" y="3"/>
                    <a:pt x="3" y="4"/>
                  </a:cubicBezTo>
                  <a:cubicBezTo>
                    <a:pt x="2" y="3"/>
                    <a:pt x="1" y="2"/>
                    <a:pt x="0" y="1"/>
                  </a:cubicBezTo>
                  <a:lnTo>
                    <a:pt x="0" y="0"/>
                  </a:lnTo>
                  <a:cubicBezTo>
                    <a:pt x="2" y="0"/>
                    <a:pt x="3" y="1"/>
                    <a:pt x="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0" name="Freeform 1346"/>
            <p:cNvSpPr>
              <a:spLocks/>
            </p:cNvSpPr>
            <p:nvPr userDrawn="1"/>
          </p:nvSpPr>
          <p:spPr bwMode="auto">
            <a:xfrm>
              <a:off x="294" y="200"/>
              <a:ext cx="1" cy="2"/>
            </a:xfrm>
            <a:custGeom>
              <a:avLst/>
              <a:gdLst>
                <a:gd name="T0" fmla="*/ 1 w 3"/>
                <a:gd name="T1" fmla="*/ 0 h 6"/>
                <a:gd name="T2" fmla="*/ 1 w 3"/>
                <a:gd name="T3" fmla="*/ 0 h 6"/>
                <a:gd name="T4" fmla="*/ 3 w 3"/>
                <a:gd name="T5" fmla="*/ 2 h 6"/>
                <a:gd name="T6" fmla="*/ 1 w 3"/>
                <a:gd name="T7" fmla="*/ 6 h 6"/>
                <a:gd name="T8" fmla="*/ 0 w 3"/>
                <a:gd name="T9" fmla="*/ 5 h 6"/>
                <a:gd name="T10" fmla="*/ 1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1" y="0"/>
                  </a:moveTo>
                  <a:lnTo>
                    <a:pt x="1" y="0"/>
                  </a:lnTo>
                  <a:cubicBezTo>
                    <a:pt x="2" y="1"/>
                    <a:pt x="2" y="2"/>
                    <a:pt x="3" y="2"/>
                  </a:cubicBezTo>
                  <a:cubicBezTo>
                    <a:pt x="2" y="3"/>
                    <a:pt x="1" y="5"/>
                    <a:pt x="1" y="6"/>
                  </a:cubicBezTo>
                  <a:lnTo>
                    <a:pt x="0" y="5"/>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1" name="Freeform 1347"/>
            <p:cNvSpPr>
              <a:spLocks/>
            </p:cNvSpPr>
            <p:nvPr userDrawn="1"/>
          </p:nvSpPr>
          <p:spPr bwMode="auto">
            <a:xfrm>
              <a:off x="294" y="202"/>
              <a:ext cx="0" cy="1"/>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0"/>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2" name="Freeform 1348"/>
            <p:cNvSpPr>
              <a:spLocks/>
            </p:cNvSpPr>
            <p:nvPr userDrawn="1"/>
          </p:nvSpPr>
          <p:spPr bwMode="auto">
            <a:xfrm>
              <a:off x="293" y="203"/>
              <a:ext cx="2" cy="2"/>
            </a:xfrm>
            <a:custGeom>
              <a:avLst/>
              <a:gdLst>
                <a:gd name="T0" fmla="*/ 0 w 4"/>
                <a:gd name="T1" fmla="*/ 1 h 6"/>
                <a:gd name="T2" fmla="*/ 0 w 4"/>
                <a:gd name="T3" fmla="*/ 1 h 6"/>
                <a:gd name="T4" fmla="*/ 2 w 4"/>
                <a:gd name="T5" fmla="*/ 0 h 6"/>
                <a:gd name="T6" fmla="*/ 4 w 4"/>
                <a:gd name="T7" fmla="*/ 3 h 6"/>
                <a:gd name="T8" fmla="*/ 2 w 4"/>
                <a:gd name="T9" fmla="*/ 6 h 6"/>
                <a:gd name="T10" fmla="*/ 0 w 4"/>
                <a:gd name="T11" fmla="*/ 3 h 6"/>
                <a:gd name="T12" fmla="*/ 0 w 4"/>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1"/>
                  </a:moveTo>
                  <a:lnTo>
                    <a:pt x="0" y="1"/>
                  </a:lnTo>
                  <a:cubicBezTo>
                    <a:pt x="1" y="1"/>
                    <a:pt x="1" y="0"/>
                    <a:pt x="2" y="0"/>
                  </a:cubicBezTo>
                  <a:cubicBezTo>
                    <a:pt x="3" y="1"/>
                    <a:pt x="4" y="2"/>
                    <a:pt x="4" y="3"/>
                  </a:cubicBezTo>
                  <a:cubicBezTo>
                    <a:pt x="4" y="4"/>
                    <a:pt x="3" y="5"/>
                    <a:pt x="2" y="6"/>
                  </a:cubicBezTo>
                  <a:cubicBezTo>
                    <a:pt x="1" y="5"/>
                    <a:pt x="1" y="4"/>
                    <a:pt x="0" y="3"/>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3" name="Freeform 1349"/>
            <p:cNvSpPr>
              <a:spLocks/>
            </p:cNvSpPr>
            <p:nvPr userDrawn="1"/>
          </p:nvSpPr>
          <p:spPr bwMode="auto">
            <a:xfrm>
              <a:off x="293" y="205"/>
              <a:ext cx="1" cy="2"/>
            </a:xfrm>
            <a:custGeom>
              <a:avLst/>
              <a:gdLst>
                <a:gd name="T0" fmla="*/ 1 w 3"/>
                <a:gd name="T1" fmla="*/ 0 h 5"/>
                <a:gd name="T2" fmla="*/ 1 w 3"/>
                <a:gd name="T3" fmla="*/ 0 h 5"/>
                <a:gd name="T4" fmla="*/ 3 w 3"/>
                <a:gd name="T5" fmla="*/ 2 h 5"/>
                <a:gd name="T6" fmla="*/ 0 w 3"/>
                <a:gd name="T7" fmla="*/ 5 h 5"/>
                <a:gd name="T8" fmla="*/ 1 w 3"/>
                <a:gd name="T9" fmla="*/ 0 h 5"/>
              </a:gdLst>
              <a:ahLst/>
              <a:cxnLst>
                <a:cxn ang="0">
                  <a:pos x="T0" y="T1"/>
                </a:cxn>
                <a:cxn ang="0">
                  <a:pos x="T2" y="T3"/>
                </a:cxn>
                <a:cxn ang="0">
                  <a:pos x="T4" y="T5"/>
                </a:cxn>
                <a:cxn ang="0">
                  <a:pos x="T6" y="T7"/>
                </a:cxn>
                <a:cxn ang="0">
                  <a:pos x="T8" y="T9"/>
                </a:cxn>
              </a:cxnLst>
              <a:rect l="0" t="0" r="r" b="b"/>
              <a:pathLst>
                <a:path w="3" h="5">
                  <a:moveTo>
                    <a:pt x="1" y="0"/>
                  </a:moveTo>
                  <a:lnTo>
                    <a:pt x="1" y="0"/>
                  </a:lnTo>
                  <a:cubicBezTo>
                    <a:pt x="1" y="1"/>
                    <a:pt x="2" y="1"/>
                    <a:pt x="3" y="2"/>
                  </a:cubicBezTo>
                  <a:cubicBezTo>
                    <a:pt x="2" y="3"/>
                    <a:pt x="1" y="4"/>
                    <a:pt x="0" y="5"/>
                  </a:cubicBez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4" name="Freeform 1350"/>
            <p:cNvSpPr>
              <a:spLocks/>
            </p:cNvSpPr>
            <p:nvPr userDrawn="1"/>
          </p:nvSpPr>
          <p:spPr bwMode="auto">
            <a:xfrm>
              <a:off x="292" y="207"/>
              <a:ext cx="2" cy="3"/>
            </a:xfrm>
            <a:custGeom>
              <a:avLst/>
              <a:gdLst>
                <a:gd name="T0" fmla="*/ 1 w 3"/>
                <a:gd name="T1" fmla="*/ 0 h 5"/>
                <a:gd name="T2" fmla="*/ 1 w 3"/>
                <a:gd name="T3" fmla="*/ 0 h 5"/>
                <a:gd name="T4" fmla="*/ 1 w 3"/>
                <a:gd name="T5" fmla="*/ 0 h 5"/>
                <a:gd name="T6" fmla="*/ 3 w 3"/>
                <a:gd name="T7" fmla="*/ 2 h 5"/>
                <a:gd name="T8" fmla="*/ 1 w 3"/>
                <a:gd name="T9" fmla="*/ 5 h 5"/>
                <a:gd name="T10" fmla="*/ 1 w 3"/>
                <a:gd name="T11" fmla="*/ 4 h 5"/>
                <a:gd name="T12" fmla="*/ 0 w 3"/>
                <a:gd name="T13" fmla="*/ 4 h 5"/>
                <a:gd name="T14" fmla="*/ 0 w 3"/>
                <a:gd name="T15" fmla="*/ 4 h 5"/>
                <a:gd name="T16" fmla="*/ 1 w 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1" y="0"/>
                  </a:moveTo>
                  <a:lnTo>
                    <a:pt x="1" y="0"/>
                  </a:lnTo>
                  <a:lnTo>
                    <a:pt x="1" y="0"/>
                  </a:lnTo>
                  <a:cubicBezTo>
                    <a:pt x="2" y="0"/>
                    <a:pt x="3" y="1"/>
                    <a:pt x="3" y="2"/>
                  </a:cubicBezTo>
                  <a:cubicBezTo>
                    <a:pt x="2" y="3"/>
                    <a:pt x="2" y="4"/>
                    <a:pt x="1" y="5"/>
                  </a:cubicBezTo>
                  <a:lnTo>
                    <a:pt x="1" y="4"/>
                  </a:lnTo>
                  <a:lnTo>
                    <a:pt x="0" y="4"/>
                  </a:lnTo>
                  <a:lnTo>
                    <a:pt x="0" y="4"/>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5" name="Freeform 1351"/>
            <p:cNvSpPr>
              <a:spLocks/>
            </p:cNvSpPr>
            <p:nvPr userDrawn="1"/>
          </p:nvSpPr>
          <p:spPr bwMode="auto">
            <a:xfrm>
              <a:off x="292" y="210"/>
              <a:ext cx="1" cy="0"/>
            </a:xfrm>
            <a:custGeom>
              <a:avLst/>
              <a:gdLst>
                <a:gd name="T0" fmla="*/ 1 w 1"/>
                <a:gd name="T1" fmla="*/ 1 h 2"/>
                <a:gd name="T2" fmla="*/ 1 w 1"/>
                <a:gd name="T3" fmla="*/ 1 h 2"/>
                <a:gd name="T4" fmla="*/ 0 w 1"/>
                <a:gd name="T5" fmla="*/ 2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1"/>
                  </a:lnTo>
                  <a:cubicBezTo>
                    <a:pt x="1" y="1"/>
                    <a:pt x="0" y="1"/>
                    <a:pt x="0" y="2"/>
                  </a:cubicBezTo>
                  <a:cubicBezTo>
                    <a:pt x="0" y="1"/>
                    <a:pt x="0" y="1"/>
                    <a:pt x="1" y="0"/>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6" name="Freeform 1352"/>
            <p:cNvSpPr>
              <a:spLocks/>
            </p:cNvSpPr>
            <p:nvPr userDrawn="1"/>
          </p:nvSpPr>
          <p:spPr bwMode="auto">
            <a:xfrm>
              <a:off x="297" y="214"/>
              <a:ext cx="0" cy="0"/>
            </a:xfrm>
            <a:custGeom>
              <a:avLst/>
              <a:gdLst>
                <a:gd name="T0" fmla="*/ 1 w 1"/>
                <a:gd name="T1" fmla="*/ 1 h 1"/>
                <a:gd name="T2" fmla="*/ 1 w 1"/>
                <a:gd name="T3" fmla="*/ 1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0" y="1"/>
                    <a:pt x="0" y="0"/>
                    <a:pt x="0" y="0"/>
                  </a:cubicBezTo>
                  <a:lnTo>
                    <a:pt x="0"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7" name="Freeform 1353"/>
            <p:cNvSpPr>
              <a:spLocks/>
            </p:cNvSpPr>
            <p:nvPr userDrawn="1"/>
          </p:nvSpPr>
          <p:spPr bwMode="auto">
            <a:xfrm>
              <a:off x="297" y="213"/>
              <a:ext cx="1" cy="1"/>
            </a:xfrm>
            <a:custGeom>
              <a:avLst/>
              <a:gdLst>
                <a:gd name="T0" fmla="*/ 0 w 3"/>
                <a:gd name="T1" fmla="*/ 2 h 3"/>
                <a:gd name="T2" fmla="*/ 0 w 3"/>
                <a:gd name="T3" fmla="*/ 2 h 3"/>
                <a:gd name="T4" fmla="*/ 3 w 3"/>
                <a:gd name="T5" fmla="*/ 0 h 3"/>
                <a:gd name="T6" fmla="*/ 1 w 3"/>
                <a:gd name="T7" fmla="*/ 3 h 3"/>
                <a:gd name="T8" fmla="*/ 1 w 3"/>
                <a:gd name="T9" fmla="*/ 3 h 3"/>
                <a:gd name="T10" fmla="*/ 0 w 3"/>
                <a:gd name="T11" fmla="*/ 3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lnTo>
                    <a:pt x="0" y="2"/>
                  </a:lnTo>
                  <a:cubicBezTo>
                    <a:pt x="1" y="1"/>
                    <a:pt x="2" y="0"/>
                    <a:pt x="3" y="0"/>
                  </a:cubicBezTo>
                  <a:cubicBezTo>
                    <a:pt x="3" y="1"/>
                    <a:pt x="2" y="2"/>
                    <a:pt x="1" y="3"/>
                  </a:cubicBezTo>
                  <a:lnTo>
                    <a:pt x="1" y="3"/>
                  </a:lnTo>
                  <a:lnTo>
                    <a:pt x="0" y="3"/>
                  </a:lnTo>
                  <a:cubicBezTo>
                    <a:pt x="0" y="3"/>
                    <a:pt x="0" y="2"/>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8" name="Freeform 1354"/>
            <p:cNvSpPr>
              <a:spLocks/>
            </p:cNvSpPr>
            <p:nvPr userDrawn="1"/>
          </p:nvSpPr>
          <p:spPr bwMode="auto">
            <a:xfrm>
              <a:off x="298" y="210"/>
              <a:ext cx="1" cy="2"/>
            </a:xfrm>
            <a:custGeom>
              <a:avLst/>
              <a:gdLst>
                <a:gd name="T0" fmla="*/ 2 w 3"/>
                <a:gd name="T1" fmla="*/ 5 h 6"/>
                <a:gd name="T2" fmla="*/ 2 w 3"/>
                <a:gd name="T3" fmla="*/ 5 h 6"/>
                <a:gd name="T4" fmla="*/ 1 w 3"/>
                <a:gd name="T5" fmla="*/ 6 h 6"/>
                <a:gd name="T6" fmla="*/ 0 w 3"/>
                <a:gd name="T7" fmla="*/ 2 h 6"/>
                <a:gd name="T8" fmla="*/ 2 w 3"/>
                <a:gd name="T9" fmla="*/ 0 h 6"/>
                <a:gd name="T10" fmla="*/ 3 w 3"/>
                <a:gd name="T11" fmla="*/ 2 h 6"/>
                <a:gd name="T12" fmla="*/ 2 w 3"/>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5"/>
                  </a:moveTo>
                  <a:lnTo>
                    <a:pt x="2" y="5"/>
                  </a:lnTo>
                  <a:lnTo>
                    <a:pt x="1" y="6"/>
                  </a:lnTo>
                  <a:cubicBezTo>
                    <a:pt x="1" y="4"/>
                    <a:pt x="0" y="3"/>
                    <a:pt x="0" y="2"/>
                  </a:cubicBezTo>
                  <a:cubicBezTo>
                    <a:pt x="0" y="1"/>
                    <a:pt x="1" y="1"/>
                    <a:pt x="2" y="0"/>
                  </a:cubicBezTo>
                  <a:cubicBezTo>
                    <a:pt x="3" y="0"/>
                    <a:pt x="3" y="1"/>
                    <a:pt x="3" y="2"/>
                  </a:cubicBezTo>
                  <a:cubicBezTo>
                    <a:pt x="3" y="3"/>
                    <a:pt x="2" y="4"/>
                    <a:pt x="2"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9" name="Freeform 1355"/>
            <p:cNvSpPr>
              <a:spLocks/>
            </p:cNvSpPr>
            <p:nvPr userDrawn="1"/>
          </p:nvSpPr>
          <p:spPr bwMode="auto">
            <a:xfrm>
              <a:off x="291" y="198"/>
              <a:ext cx="3" cy="10"/>
            </a:xfrm>
            <a:custGeom>
              <a:avLst/>
              <a:gdLst>
                <a:gd name="T0" fmla="*/ 3 w 6"/>
                <a:gd name="T1" fmla="*/ 0 h 22"/>
                <a:gd name="T2" fmla="*/ 3 w 6"/>
                <a:gd name="T3" fmla="*/ 0 h 22"/>
                <a:gd name="T4" fmla="*/ 6 w 6"/>
                <a:gd name="T5" fmla="*/ 1 h 22"/>
                <a:gd name="T6" fmla="*/ 2 w 6"/>
                <a:gd name="T7" fmla="*/ 22 h 22"/>
                <a:gd name="T8" fmla="*/ 1 w 6"/>
                <a:gd name="T9" fmla="*/ 21 h 22"/>
                <a:gd name="T10" fmla="*/ 1 w 6"/>
                <a:gd name="T11" fmla="*/ 21 h 22"/>
                <a:gd name="T12" fmla="*/ 0 w 6"/>
                <a:gd name="T13" fmla="*/ 22 h 22"/>
                <a:gd name="T14" fmla="*/ 3 w 6"/>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2">
                  <a:moveTo>
                    <a:pt x="3" y="0"/>
                  </a:moveTo>
                  <a:lnTo>
                    <a:pt x="3" y="0"/>
                  </a:lnTo>
                  <a:cubicBezTo>
                    <a:pt x="4" y="0"/>
                    <a:pt x="5" y="0"/>
                    <a:pt x="6" y="1"/>
                  </a:cubicBezTo>
                  <a:lnTo>
                    <a:pt x="2" y="22"/>
                  </a:lnTo>
                  <a:cubicBezTo>
                    <a:pt x="2" y="21"/>
                    <a:pt x="1" y="21"/>
                    <a:pt x="1" y="21"/>
                  </a:cubicBezTo>
                  <a:lnTo>
                    <a:pt x="1" y="21"/>
                  </a:lnTo>
                  <a:cubicBezTo>
                    <a:pt x="1" y="21"/>
                    <a:pt x="1" y="21"/>
                    <a:pt x="0" y="22"/>
                  </a:cubicBez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0" name="Freeform 1356"/>
            <p:cNvSpPr>
              <a:spLocks/>
            </p:cNvSpPr>
            <p:nvPr userDrawn="1"/>
          </p:nvSpPr>
          <p:spPr bwMode="auto">
            <a:xfrm>
              <a:off x="294" y="201"/>
              <a:ext cx="2" cy="3"/>
            </a:xfrm>
            <a:custGeom>
              <a:avLst/>
              <a:gdLst>
                <a:gd name="T0" fmla="*/ 3 w 5"/>
                <a:gd name="T1" fmla="*/ 0 h 6"/>
                <a:gd name="T2" fmla="*/ 3 w 5"/>
                <a:gd name="T3" fmla="*/ 0 h 6"/>
                <a:gd name="T4" fmla="*/ 5 w 5"/>
                <a:gd name="T5" fmla="*/ 3 h 6"/>
                <a:gd name="T6" fmla="*/ 3 w 5"/>
                <a:gd name="T7" fmla="*/ 6 h 6"/>
                <a:gd name="T8" fmla="*/ 0 w 5"/>
                <a:gd name="T9" fmla="*/ 3 h 6"/>
                <a:gd name="T10" fmla="*/ 3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3" y="0"/>
                  </a:moveTo>
                  <a:lnTo>
                    <a:pt x="3" y="0"/>
                  </a:lnTo>
                  <a:cubicBezTo>
                    <a:pt x="4" y="1"/>
                    <a:pt x="4" y="2"/>
                    <a:pt x="5" y="3"/>
                  </a:cubicBezTo>
                  <a:cubicBezTo>
                    <a:pt x="5" y="4"/>
                    <a:pt x="4" y="5"/>
                    <a:pt x="3" y="6"/>
                  </a:cubicBezTo>
                  <a:cubicBezTo>
                    <a:pt x="2" y="5"/>
                    <a:pt x="1" y="4"/>
                    <a:pt x="0" y="3"/>
                  </a:cubicBezTo>
                  <a:cubicBezTo>
                    <a:pt x="1" y="2"/>
                    <a:pt x="2"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1" name="Freeform 1357"/>
            <p:cNvSpPr>
              <a:spLocks/>
            </p:cNvSpPr>
            <p:nvPr userDrawn="1"/>
          </p:nvSpPr>
          <p:spPr bwMode="auto">
            <a:xfrm>
              <a:off x="297" y="200"/>
              <a:ext cx="2" cy="4"/>
            </a:xfrm>
            <a:custGeom>
              <a:avLst/>
              <a:gdLst>
                <a:gd name="T0" fmla="*/ 3 w 5"/>
                <a:gd name="T1" fmla="*/ 7 h 7"/>
                <a:gd name="T2" fmla="*/ 3 w 5"/>
                <a:gd name="T3" fmla="*/ 7 h 7"/>
                <a:gd name="T4" fmla="*/ 0 w 5"/>
                <a:gd name="T5" fmla="*/ 4 h 7"/>
                <a:gd name="T6" fmla="*/ 3 w 5"/>
                <a:gd name="T7" fmla="*/ 0 h 7"/>
                <a:gd name="T8" fmla="*/ 5 w 5"/>
                <a:gd name="T9" fmla="*/ 4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2" y="6"/>
                    <a:pt x="1" y="5"/>
                    <a:pt x="0" y="4"/>
                  </a:cubicBezTo>
                  <a:cubicBezTo>
                    <a:pt x="1" y="3"/>
                    <a:pt x="2" y="1"/>
                    <a:pt x="3" y="0"/>
                  </a:cubicBezTo>
                  <a:cubicBezTo>
                    <a:pt x="4" y="2"/>
                    <a:pt x="5" y="3"/>
                    <a:pt x="5"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2" name="Freeform 1358"/>
            <p:cNvSpPr>
              <a:spLocks/>
            </p:cNvSpPr>
            <p:nvPr userDrawn="1"/>
          </p:nvSpPr>
          <p:spPr bwMode="auto">
            <a:xfrm>
              <a:off x="295" y="202"/>
              <a:ext cx="3" cy="3"/>
            </a:xfrm>
            <a:custGeom>
              <a:avLst/>
              <a:gdLst>
                <a:gd name="T0" fmla="*/ 3 w 5"/>
                <a:gd name="T1" fmla="*/ 7 h 7"/>
                <a:gd name="T2" fmla="*/ 3 w 5"/>
                <a:gd name="T3" fmla="*/ 7 h 7"/>
                <a:gd name="T4" fmla="*/ 0 w 5"/>
                <a:gd name="T5" fmla="*/ 4 h 7"/>
                <a:gd name="T6" fmla="*/ 3 w 5"/>
                <a:gd name="T7" fmla="*/ 0 h 7"/>
                <a:gd name="T8" fmla="*/ 5 w 5"/>
                <a:gd name="T9" fmla="*/ 4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2" y="6"/>
                    <a:pt x="1" y="5"/>
                    <a:pt x="0" y="4"/>
                  </a:cubicBezTo>
                  <a:cubicBezTo>
                    <a:pt x="1" y="3"/>
                    <a:pt x="2" y="1"/>
                    <a:pt x="3" y="0"/>
                  </a:cubicBezTo>
                  <a:cubicBezTo>
                    <a:pt x="4" y="2"/>
                    <a:pt x="5" y="3"/>
                    <a:pt x="5"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3" name="Freeform 1359"/>
            <p:cNvSpPr>
              <a:spLocks/>
            </p:cNvSpPr>
            <p:nvPr userDrawn="1"/>
          </p:nvSpPr>
          <p:spPr bwMode="auto">
            <a:xfrm>
              <a:off x="294" y="204"/>
              <a:ext cx="2" cy="3"/>
            </a:xfrm>
            <a:custGeom>
              <a:avLst/>
              <a:gdLst>
                <a:gd name="T0" fmla="*/ 3 w 5"/>
                <a:gd name="T1" fmla="*/ 6 h 6"/>
                <a:gd name="T2" fmla="*/ 3 w 5"/>
                <a:gd name="T3" fmla="*/ 6 h 6"/>
                <a:gd name="T4" fmla="*/ 0 w 5"/>
                <a:gd name="T5" fmla="*/ 3 h 6"/>
                <a:gd name="T6" fmla="*/ 3 w 5"/>
                <a:gd name="T7" fmla="*/ 0 h 6"/>
                <a:gd name="T8" fmla="*/ 5 w 5"/>
                <a:gd name="T9" fmla="*/ 3 h 6"/>
                <a:gd name="T10" fmla="*/ 3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3" y="6"/>
                  </a:moveTo>
                  <a:lnTo>
                    <a:pt x="3" y="6"/>
                  </a:lnTo>
                  <a:cubicBezTo>
                    <a:pt x="2" y="5"/>
                    <a:pt x="1" y="4"/>
                    <a:pt x="0" y="3"/>
                  </a:cubicBezTo>
                  <a:cubicBezTo>
                    <a:pt x="1" y="2"/>
                    <a:pt x="2" y="1"/>
                    <a:pt x="3" y="0"/>
                  </a:cubicBezTo>
                  <a:cubicBezTo>
                    <a:pt x="4" y="1"/>
                    <a:pt x="5" y="2"/>
                    <a:pt x="5" y="3"/>
                  </a:cubicBezTo>
                  <a:cubicBezTo>
                    <a:pt x="5" y="4"/>
                    <a:pt x="4"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4" name="Freeform 1360"/>
            <p:cNvSpPr>
              <a:spLocks/>
            </p:cNvSpPr>
            <p:nvPr userDrawn="1"/>
          </p:nvSpPr>
          <p:spPr bwMode="auto">
            <a:xfrm>
              <a:off x="293" y="206"/>
              <a:ext cx="2" cy="2"/>
            </a:xfrm>
            <a:custGeom>
              <a:avLst/>
              <a:gdLst>
                <a:gd name="T0" fmla="*/ 3 w 5"/>
                <a:gd name="T1" fmla="*/ 5 h 5"/>
                <a:gd name="T2" fmla="*/ 3 w 5"/>
                <a:gd name="T3" fmla="*/ 5 h 5"/>
                <a:gd name="T4" fmla="*/ 0 w 5"/>
                <a:gd name="T5" fmla="*/ 2 h 5"/>
                <a:gd name="T6" fmla="*/ 3 w 5"/>
                <a:gd name="T7" fmla="*/ 0 h 5"/>
                <a:gd name="T8" fmla="*/ 5 w 5"/>
                <a:gd name="T9" fmla="*/ 3 h 5"/>
                <a:gd name="T10" fmla="*/ 3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3" y="5"/>
                  </a:moveTo>
                  <a:lnTo>
                    <a:pt x="3" y="5"/>
                  </a:lnTo>
                  <a:cubicBezTo>
                    <a:pt x="2" y="4"/>
                    <a:pt x="1" y="3"/>
                    <a:pt x="0" y="2"/>
                  </a:cubicBezTo>
                  <a:cubicBezTo>
                    <a:pt x="1" y="1"/>
                    <a:pt x="2" y="0"/>
                    <a:pt x="3" y="0"/>
                  </a:cubicBezTo>
                  <a:cubicBezTo>
                    <a:pt x="4" y="1"/>
                    <a:pt x="5" y="2"/>
                    <a:pt x="5" y="3"/>
                  </a:cubicBezTo>
                  <a:cubicBezTo>
                    <a:pt x="5" y="3"/>
                    <a:pt x="4" y="4"/>
                    <a:pt x="3"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5" name="Freeform 1361"/>
            <p:cNvSpPr>
              <a:spLocks/>
            </p:cNvSpPr>
            <p:nvPr userDrawn="1"/>
          </p:nvSpPr>
          <p:spPr bwMode="auto">
            <a:xfrm>
              <a:off x="298" y="202"/>
              <a:ext cx="2" cy="4"/>
            </a:xfrm>
            <a:custGeom>
              <a:avLst/>
              <a:gdLst>
                <a:gd name="T0" fmla="*/ 3 w 5"/>
                <a:gd name="T1" fmla="*/ 8 h 8"/>
                <a:gd name="T2" fmla="*/ 3 w 5"/>
                <a:gd name="T3" fmla="*/ 8 h 8"/>
                <a:gd name="T4" fmla="*/ 0 w 5"/>
                <a:gd name="T5" fmla="*/ 4 h 8"/>
                <a:gd name="T6" fmla="*/ 3 w 5"/>
                <a:gd name="T7" fmla="*/ 0 h 8"/>
                <a:gd name="T8" fmla="*/ 5 w 5"/>
                <a:gd name="T9" fmla="*/ 4 h 8"/>
                <a:gd name="T10" fmla="*/ 3 w 5"/>
                <a:gd name="T11" fmla="*/ 8 h 8"/>
              </a:gdLst>
              <a:ahLst/>
              <a:cxnLst>
                <a:cxn ang="0">
                  <a:pos x="T0" y="T1"/>
                </a:cxn>
                <a:cxn ang="0">
                  <a:pos x="T2" y="T3"/>
                </a:cxn>
                <a:cxn ang="0">
                  <a:pos x="T4" y="T5"/>
                </a:cxn>
                <a:cxn ang="0">
                  <a:pos x="T6" y="T7"/>
                </a:cxn>
                <a:cxn ang="0">
                  <a:pos x="T8" y="T9"/>
                </a:cxn>
                <a:cxn ang="0">
                  <a:pos x="T10" y="T11"/>
                </a:cxn>
              </a:cxnLst>
              <a:rect l="0" t="0" r="r" b="b"/>
              <a:pathLst>
                <a:path w="5" h="8">
                  <a:moveTo>
                    <a:pt x="3" y="8"/>
                  </a:moveTo>
                  <a:lnTo>
                    <a:pt x="3" y="8"/>
                  </a:lnTo>
                  <a:cubicBezTo>
                    <a:pt x="2" y="6"/>
                    <a:pt x="1" y="5"/>
                    <a:pt x="0" y="4"/>
                  </a:cubicBezTo>
                  <a:cubicBezTo>
                    <a:pt x="1" y="3"/>
                    <a:pt x="2" y="2"/>
                    <a:pt x="3" y="0"/>
                  </a:cubicBezTo>
                  <a:cubicBezTo>
                    <a:pt x="4" y="2"/>
                    <a:pt x="4" y="3"/>
                    <a:pt x="5" y="4"/>
                  </a:cubicBezTo>
                  <a:cubicBezTo>
                    <a:pt x="4" y="6"/>
                    <a:pt x="4" y="7"/>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6" name="Freeform 1362"/>
            <p:cNvSpPr>
              <a:spLocks/>
            </p:cNvSpPr>
            <p:nvPr userDrawn="1"/>
          </p:nvSpPr>
          <p:spPr bwMode="auto">
            <a:xfrm>
              <a:off x="297" y="204"/>
              <a:ext cx="2" cy="3"/>
            </a:xfrm>
            <a:custGeom>
              <a:avLst/>
              <a:gdLst>
                <a:gd name="T0" fmla="*/ 3 w 6"/>
                <a:gd name="T1" fmla="*/ 7 h 7"/>
                <a:gd name="T2" fmla="*/ 3 w 6"/>
                <a:gd name="T3" fmla="*/ 7 h 7"/>
                <a:gd name="T4" fmla="*/ 0 w 6"/>
                <a:gd name="T5" fmla="*/ 3 h 7"/>
                <a:gd name="T6" fmla="*/ 3 w 6"/>
                <a:gd name="T7" fmla="*/ 0 h 7"/>
                <a:gd name="T8" fmla="*/ 6 w 6"/>
                <a:gd name="T9" fmla="*/ 4 h 7"/>
                <a:gd name="T10" fmla="*/ 3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3" y="7"/>
                  </a:moveTo>
                  <a:lnTo>
                    <a:pt x="3" y="7"/>
                  </a:lnTo>
                  <a:cubicBezTo>
                    <a:pt x="2" y="6"/>
                    <a:pt x="1" y="5"/>
                    <a:pt x="0" y="3"/>
                  </a:cubicBezTo>
                  <a:cubicBezTo>
                    <a:pt x="1" y="2"/>
                    <a:pt x="2" y="1"/>
                    <a:pt x="3" y="0"/>
                  </a:cubicBezTo>
                  <a:cubicBezTo>
                    <a:pt x="4" y="2"/>
                    <a:pt x="5" y="3"/>
                    <a:pt x="6"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7" name="Freeform 1363"/>
            <p:cNvSpPr>
              <a:spLocks/>
            </p:cNvSpPr>
            <p:nvPr userDrawn="1"/>
          </p:nvSpPr>
          <p:spPr bwMode="auto">
            <a:xfrm>
              <a:off x="295" y="206"/>
              <a:ext cx="3" cy="3"/>
            </a:xfrm>
            <a:custGeom>
              <a:avLst/>
              <a:gdLst>
                <a:gd name="T0" fmla="*/ 3 w 6"/>
                <a:gd name="T1" fmla="*/ 7 h 7"/>
                <a:gd name="T2" fmla="*/ 3 w 6"/>
                <a:gd name="T3" fmla="*/ 7 h 7"/>
                <a:gd name="T4" fmla="*/ 3 w 6"/>
                <a:gd name="T5" fmla="*/ 6 h 7"/>
                <a:gd name="T6" fmla="*/ 3 w 6"/>
                <a:gd name="T7" fmla="*/ 5 h 7"/>
                <a:gd name="T8" fmla="*/ 3 w 6"/>
                <a:gd name="T9" fmla="*/ 5 h 7"/>
                <a:gd name="T10" fmla="*/ 2 w 6"/>
                <a:gd name="T11" fmla="*/ 5 h 7"/>
                <a:gd name="T12" fmla="*/ 0 w 6"/>
                <a:gd name="T13" fmla="*/ 3 h 7"/>
                <a:gd name="T14" fmla="*/ 3 w 6"/>
                <a:gd name="T15" fmla="*/ 0 h 7"/>
                <a:gd name="T16" fmla="*/ 6 w 6"/>
                <a:gd name="T17" fmla="*/ 4 h 7"/>
                <a:gd name="T18" fmla="*/ 3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3" y="7"/>
                  </a:moveTo>
                  <a:lnTo>
                    <a:pt x="3" y="7"/>
                  </a:lnTo>
                  <a:lnTo>
                    <a:pt x="3" y="6"/>
                  </a:lnTo>
                  <a:cubicBezTo>
                    <a:pt x="3" y="6"/>
                    <a:pt x="3" y="6"/>
                    <a:pt x="3" y="5"/>
                  </a:cubicBezTo>
                  <a:lnTo>
                    <a:pt x="3" y="5"/>
                  </a:lnTo>
                  <a:lnTo>
                    <a:pt x="2" y="5"/>
                  </a:lnTo>
                  <a:cubicBezTo>
                    <a:pt x="2" y="4"/>
                    <a:pt x="1" y="4"/>
                    <a:pt x="0" y="3"/>
                  </a:cubicBezTo>
                  <a:cubicBezTo>
                    <a:pt x="1" y="2"/>
                    <a:pt x="2" y="1"/>
                    <a:pt x="3" y="0"/>
                  </a:cubicBezTo>
                  <a:cubicBezTo>
                    <a:pt x="4" y="1"/>
                    <a:pt x="5" y="2"/>
                    <a:pt x="6"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8" name="Freeform 1364"/>
            <p:cNvSpPr>
              <a:spLocks/>
            </p:cNvSpPr>
            <p:nvPr userDrawn="1"/>
          </p:nvSpPr>
          <p:spPr bwMode="auto">
            <a:xfrm>
              <a:off x="294" y="207"/>
              <a:ext cx="2" cy="2"/>
            </a:xfrm>
            <a:custGeom>
              <a:avLst/>
              <a:gdLst>
                <a:gd name="T0" fmla="*/ 5 w 5"/>
                <a:gd name="T1" fmla="*/ 3 h 4"/>
                <a:gd name="T2" fmla="*/ 5 w 5"/>
                <a:gd name="T3" fmla="*/ 3 h 4"/>
                <a:gd name="T4" fmla="*/ 1 w 5"/>
                <a:gd name="T5" fmla="*/ 4 h 4"/>
                <a:gd name="T6" fmla="*/ 0 w 5"/>
                <a:gd name="T7" fmla="*/ 2 h 4"/>
                <a:gd name="T8" fmla="*/ 3 w 5"/>
                <a:gd name="T9" fmla="*/ 0 h 4"/>
                <a:gd name="T10" fmla="*/ 5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5" y="3"/>
                  </a:moveTo>
                  <a:lnTo>
                    <a:pt x="5" y="3"/>
                  </a:lnTo>
                  <a:cubicBezTo>
                    <a:pt x="4" y="3"/>
                    <a:pt x="2" y="3"/>
                    <a:pt x="1" y="4"/>
                  </a:cubicBezTo>
                  <a:lnTo>
                    <a:pt x="0" y="2"/>
                  </a:lnTo>
                  <a:cubicBezTo>
                    <a:pt x="1" y="2"/>
                    <a:pt x="2" y="1"/>
                    <a:pt x="3" y="0"/>
                  </a:cubicBezTo>
                  <a:cubicBezTo>
                    <a:pt x="3" y="1"/>
                    <a:pt x="4" y="2"/>
                    <a:pt x="5"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9" name="Rectangle 1365"/>
            <p:cNvSpPr>
              <a:spLocks noChangeArrowheads="1"/>
            </p:cNvSpPr>
            <p:nvPr userDrawn="1"/>
          </p:nvSpPr>
          <p:spPr bwMode="auto">
            <a:xfrm>
              <a:off x="296" y="209"/>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0" name="Freeform 1366"/>
            <p:cNvSpPr>
              <a:spLocks/>
            </p:cNvSpPr>
            <p:nvPr userDrawn="1"/>
          </p:nvSpPr>
          <p:spPr bwMode="auto">
            <a:xfrm>
              <a:off x="293" y="209"/>
              <a:ext cx="1" cy="1"/>
            </a:xfrm>
            <a:custGeom>
              <a:avLst/>
              <a:gdLst>
                <a:gd name="T0" fmla="*/ 3 w 3"/>
                <a:gd name="T1" fmla="*/ 1 h 3"/>
                <a:gd name="T2" fmla="*/ 3 w 3"/>
                <a:gd name="T3" fmla="*/ 1 h 3"/>
                <a:gd name="T4" fmla="*/ 1 w 3"/>
                <a:gd name="T5" fmla="*/ 2 h 3"/>
                <a:gd name="T6" fmla="*/ 0 w 3"/>
                <a:gd name="T7" fmla="*/ 3 h 3"/>
                <a:gd name="T8" fmla="*/ 0 w 3"/>
                <a:gd name="T9" fmla="*/ 2 h 3"/>
                <a:gd name="T10" fmla="*/ 3 w 3"/>
                <a:gd name="T11" fmla="*/ 0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lnTo>
                    <a:pt x="3" y="1"/>
                  </a:lnTo>
                  <a:cubicBezTo>
                    <a:pt x="3" y="1"/>
                    <a:pt x="2" y="2"/>
                    <a:pt x="1" y="2"/>
                  </a:cubicBezTo>
                  <a:lnTo>
                    <a:pt x="0" y="3"/>
                  </a:lnTo>
                  <a:lnTo>
                    <a:pt x="0" y="2"/>
                  </a:lnTo>
                  <a:cubicBezTo>
                    <a:pt x="1" y="1"/>
                    <a:pt x="2" y="1"/>
                    <a:pt x="3" y="0"/>
                  </a:cubicBezTo>
                  <a:lnTo>
                    <a:pt x="3"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1" name="Freeform 1367"/>
            <p:cNvSpPr>
              <a:spLocks/>
            </p:cNvSpPr>
            <p:nvPr userDrawn="1"/>
          </p:nvSpPr>
          <p:spPr bwMode="auto">
            <a:xfrm>
              <a:off x="295" y="210"/>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1"/>
                  </a:ln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2" name="Freeform 1368"/>
            <p:cNvSpPr>
              <a:spLocks/>
            </p:cNvSpPr>
            <p:nvPr userDrawn="1"/>
          </p:nvSpPr>
          <p:spPr bwMode="auto">
            <a:xfrm>
              <a:off x="294" y="212"/>
              <a:ext cx="2" cy="1"/>
            </a:xfrm>
            <a:custGeom>
              <a:avLst/>
              <a:gdLst>
                <a:gd name="T0" fmla="*/ 1 w 3"/>
                <a:gd name="T1" fmla="*/ 2 h 2"/>
                <a:gd name="T2" fmla="*/ 1 w 3"/>
                <a:gd name="T3" fmla="*/ 2 h 2"/>
                <a:gd name="T4" fmla="*/ 0 w 3"/>
                <a:gd name="T5" fmla="*/ 2 h 2"/>
                <a:gd name="T6" fmla="*/ 3 w 3"/>
                <a:gd name="T7" fmla="*/ 0 h 2"/>
                <a:gd name="T8" fmla="*/ 3 w 3"/>
                <a:gd name="T9" fmla="*/ 0 h 2"/>
                <a:gd name="T10" fmla="*/ 1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1" y="2"/>
                  </a:moveTo>
                  <a:lnTo>
                    <a:pt x="1" y="2"/>
                  </a:lnTo>
                  <a:cubicBezTo>
                    <a:pt x="1" y="2"/>
                    <a:pt x="1" y="2"/>
                    <a:pt x="0" y="2"/>
                  </a:cubicBezTo>
                  <a:cubicBezTo>
                    <a:pt x="1" y="1"/>
                    <a:pt x="2" y="1"/>
                    <a:pt x="3" y="0"/>
                  </a:cubicBezTo>
                  <a:lnTo>
                    <a:pt x="3" y="0"/>
                  </a:lnTo>
                  <a:lnTo>
                    <a:pt x="1"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3" name="Freeform 1369"/>
            <p:cNvSpPr>
              <a:spLocks/>
            </p:cNvSpPr>
            <p:nvPr userDrawn="1"/>
          </p:nvSpPr>
          <p:spPr bwMode="auto">
            <a:xfrm>
              <a:off x="298" y="206"/>
              <a:ext cx="2" cy="3"/>
            </a:xfrm>
            <a:custGeom>
              <a:avLst/>
              <a:gdLst>
                <a:gd name="T0" fmla="*/ 2 w 5"/>
                <a:gd name="T1" fmla="*/ 6 h 6"/>
                <a:gd name="T2" fmla="*/ 2 w 5"/>
                <a:gd name="T3" fmla="*/ 6 h 6"/>
                <a:gd name="T4" fmla="*/ 0 w 5"/>
                <a:gd name="T5" fmla="*/ 3 h 6"/>
                <a:gd name="T6" fmla="*/ 3 w 5"/>
                <a:gd name="T7" fmla="*/ 0 h 6"/>
                <a:gd name="T8" fmla="*/ 5 w 5"/>
                <a:gd name="T9" fmla="*/ 3 h 6"/>
                <a:gd name="T10" fmla="*/ 2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2" y="6"/>
                  </a:moveTo>
                  <a:lnTo>
                    <a:pt x="2" y="6"/>
                  </a:lnTo>
                  <a:cubicBezTo>
                    <a:pt x="2" y="5"/>
                    <a:pt x="1" y="4"/>
                    <a:pt x="0" y="3"/>
                  </a:cubicBezTo>
                  <a:cubicBezTo>
                    <a:pt x="1" y="2"/>
                    <a:pt x="2" y="1"/>
                    <a:pt x="3" y="0"/>
                  </a:cubicBezTo>
                  <a:cubicBezTo>
                    <a:pt x="4" y="1"/>
                    <a:pt x="4" y="2"/>
                    <a:pt x="5" y="3"/>
                  </a:cubicBezTo>
                  <a:cubicBezTo>
                    <a:pt x="4" y="4"/>
                    <a:pt x="3"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4" name="Freeform 1370"/>
            <p:cNvSpPr>
              <a:spLocks/>
            </p:cNvSpPr>
            <p:nvPr userDrawn="1"/>
          </p:nvSpPr>
          <p:spPr bwMode="auto">
            <a:xfrm>
              <a:off x="297" y="208"/>
              <a:ext cx="2" cy="2"/>
            </a:xfrm>
            <a:custGeom>
              <a:avLst/>
              <a:gdLst>
                <a:gd name="T0" fmla="*/ 2 w 5"/>
                <a:gd name="T1" fmla="*/ 6 h 6"/>
                <a:gd name="T2" fmla="*/ 2 w 5"/>
                <a:gd name="T3" fmla="*/ 6 h 6"/>
                <a:gd name="T4" fmla="*/ 0 w 5"/>
                <a:gd name="T5" fmla="*/ 3 h 6"/>
                <a:gd name="T6" fmla="*/ 3 w 5"/>
                <a:gd name="T7" fmla="*/ 0 h 6"/>
                <a:gd name="T8" fmla="*/ 5 w 5"/>
                <a:gd name="T9" fmla="*/ 3 h 6"/>
                <a:gd name="T10" fmla="*/ 2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2" y="6"/>
                  </a:moveTo>
                  <a:lnTo>
                    <a:pt x="2" y="6"/>
                  </a:lnTo>
                  <a:cubicBezTo>
                    <a:pt x="2" y="5"/>
                    <a:pt x="1" y="4"/>
                    <a:pt x="0" y="3"/>
                  </a:cubicBezTo>
                  <a:cubicBezTo>
                    <a:pt x="1" y="2"/>
                    <a:pt x="2" y="1"/>
                    <a:pt x="3" y="0"/>
                  </a:cubicBezTo>
                  <a:cubicBezTo>
                    <a:pt x="4" y="1"/>
                    <a:pt x="4" y="2"/>
                    <a:pt x="5" y="3"/>
                  </a:cubicBezTo>
                  <a:cubicBezTo>
                    <a:pt x="4" y="4"/>
                    <a:pt x="3"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5" name="Freeform 1371"/>
            <p:cNvSpPr>
              <a:spLocks/>
            </p:cNvSpPr>
            <p:nvPr userDrawn="1"/>
          </p:nvSpPr>
          <p:spPr bwMode="auto">
            <a:xfrm>
              <a:off x="295" y="209"/>
              <a:ext cx="3" cy="3"/>
            </a:xfrm>
            <a:custGeom>
              <a:avLst/>
              <a:gdLst>
                <a:gd name="T0" fmla="*/ 2 w 5"/>
                <a:gd name="T1" fmla="*/ 6 h 6"/>
                <a:gd name="T2" fmla="*/ 2 w 5"/>
                <a:gd name="T3" fmla="*/ 6 h 6"/>
                <a:gd name="T4" fmla="*/ 2 w 5"/>
                <a:gd name="T5" fmla="*/ 6 h 6"/>
                <a:gd name="T6" fmla="*/ 3 w 5"/>
                <a:gd name="T7" fmla="*/ 4 h 6"/>
                <a:gd name="T8" fmla="*/ 2 w 5"/>
                <a:gd name="T9" fmla="*/ 4 h 6"/>
                <a:gd name="T10" fmla="*/ 1 w 5"/>
                <a:gd name="T11" fmla="*/ 4 h 6"/>
                <a:gd name="T12" fmla="*/ 0 w 5"/>
                <a:gd name="T13" fmla="*/ 3 h 6"/>
                <a:gd name="T14" fmla="*/ 3 w 5"/>
                <a:gd name="T15" fmla="*/ 0 h 6"/>
                <a:gd name="T16" fmla="*/ 5 w 5"/>
                <a:gd name="T17" fmla="*/ 3 h 6"/>
                <a:gd name="T18" fmla="*/ 2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2" y="6"/>
                  </a:moveTo>
                  <a:lnTo>
                    <a:pt x="2" y="6"/>
                  </a:lnTo>
                  <a:lnTo>
                    <a:pt x="2" y="6"/>
                  </a:lnTo>
                  <a:cubicBezTo>
                    <a:pt x="2" y="5"/>
                    <a:pt x="2" y="5"/>
                    <a:pt x="3" y="4"/>
                  </a:cubicBezTo>
                  <a:lnTo>
                    <a:pt x="2" y="4"/>
                  </a:lnTo>
                  <a:cubicBezTo>
                    <a:pt x="2" y="4"/>
                    <a:pt x="2" y="4"/>
                    <a:pt x="1" y="4"/>
                  </a:cubicBezTo>
                  <a:lnTo>
                    <a:pt x="0" y="3"/>
                  </a:lnTo>
                  <a:cubicBezTo>
                    <a:pt x="1" y="2"/>
                    <a:pt x="2" y="1"/>
                    <a:pt x="3" y="0"/>
                  </a:cubicBezTo>
                  <a:cubicBezTo>
                    <a:pt x="4" y="1"/>
                    <a:pt x="4" y="2"/>
                    <a:pt x="5" y="3"/>
                  </a:cubicBezTo>
                  <a:cubicBezTo>
                    <a:pt x="4" y="4"/>
                    <a:pt x="3"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6" name="Freeform 1372"/>
            <p:cNvSpPr>
              <a:spLocks/>
            </p:cNvSpPr>
            <p:nvPr userDrawn="1"/>
          </p:nvSpPr>
          <p:spPr bwMode="auto">
            <a:xfrm>
              <a:off x="295" y="212"/>
              <a:ext cx="2" cy="2"/>
            </a:xfrm>
            <a:custGeom>
              <a:avLst/>
              <a:gdLst>
                <a:gd name="T0" fmla="*/ 3 w 4"/>
                <a:gd name="T1" fmla="*/ 0 h 3"/>
                <a:gd name="T2" fmla="*/ 3 w 4"/>
                <a:gd name="T3" fmla="*/ 0 h 3"/>
                <a:gd name="T4" fmla="*/ 4 w 4"/>
                <a:gd name="T5" fmla="*/ 2 h 3"/>
                <a:gd name="T6" fmla="*/ 3 w 4"/>
                <a:gd name="T7" fmla="*/ 3 h 3"/>
                <a:gd name="T8" fmla="*/ 0 w 4"/>
                <a:gd name="T9" fmla="*/ 3 h 3"/>
                <a:gd name="T10" fmla="*/ 0 w 4"/>
                <a:gd name="T11" fmla="*/ 3 h 3"/>
                <a:gd name="T12" fmla="*/ 1 w 4"/>
                <a:gd name="T13" fmla="*/ 1 h 3"/>
                <a:gd name="T14" fmla="*/ 1 w 4"/>
                <a:gd name="T15" fmla="*/ 1 h 3"/>
                <a:gd name="T16" fmla="*/ 3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3" y="0"/>
                  </a:moveTo>
                  <a:lnTo>
                    <a:pt x="3" y="0"/>
                  </a:lnTo>
                  <a:cubicBezTo>
                    <a:pt x="3" y="1"/>
                    <a:pt x="4" y="2"/>
                    <a:pt x="4" y="2"/>
                  </a:cubicBezTo>
                  <a:lnTo>
                    <a:pt x="3" y="3"/>
                  </a:lnTo>
                  <a:cubicBezTo>
                    <a:pt x="2" y="3"/>
                    <a:pt x="1" y="3"/>
                    <a:pt x="0" y="3"/>
                  </a:cubicBezTo>
                  <a:lnTo>
                    <a:pt x="0" y="3"/>
                  </a:lnTo>
                  <a:cubicBezTo>
                    <a:pt x="1" y="2"/>
                    <a:pt x="1" y="2"/>
                    <a:pt x="1" y="1"/>
                  </a:cubicBezTo>
                  <a:lnTo>
                    <a:pt x="1" y="1"/>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7" name="Freeform 1373"/>
            <p:cNvSpPr>
              <a:spLocks/>
            </p:cNvSpPr>
            <p:nvPr userDrawn="1"/>
          </p:nvSpPr>
          <p:spPr bwMode="auto">
            <a:xfrm>
              <a:off x="296" y="211"/>
              <a:ext cx="2" cy="2"/>
            </a:xfrm>
            <a:custGeom>
              <a:avLst/>
              <a:gdLst>
                <a:gd name="T0" fmla="*/ 3 w 5"/>
                <a:gd name="T1" fmla="*/ 0 h 5"/>
                <a:gd name="T2" fmla="*/ 3 w 5"/>
                <a:gd name="T3" fmla="*/ 0 h 5"/>
                <a:gd name="T4" fmla="*/ 5 w 5"/>
                <a:gd name="T5" fmla="*/ 3 h 5"/>
                <a:gd name="T6" fmla="*/ 2 w 5"/>
                <a:gd name="T7" fmla="*/ 5 h 5"/>
                <a:gd name="T8" fmla="*/ 0 w 5"/>
                <a:gd name="T9" fmla="*/ 2 h 5"/>
                <a:gd name="T10" fmla="*/ 3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3" y="0"/>
                  </a:moveTo>
                  <a:lnTo>
                    <a:pt x="3" y="0"/>
                  </a:lnTo>
                  <a:cubicBezTo>
                    <a:pt x="4" y="1"/>
                    <a:pt x="4" y="2"/>
                    <a:pt x="5" y="3"/>
                  </a:cubicBezTo>
                  <a:cubicBezTo>
                    <a:pt x="4" y="4"/>
                    <a:pt x="3" y="4"/>
                    <a:pt x="2" y="5"/>
                  </a:cubicBezTo>
                  <a:cubicBezTo>
                    <a:pt x="1" y="4"/>
                    <a:pt x="1" y="3"/>
                    <a:pt x="0" y="2"/>
                  </a:cubicBezTo>
                  <a:cubicBezTo>
                    <a:pt x="1" y="1"/>
                    <a:pt x="2"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8" name="Freeform 1374"/>
            <p:cNvSpPr>
              <a:spLocks/>
            </p:cNvSpPr>
            <p:nvPr userDrawn="1"/>
          </p:nvSpPr>
          <p:spPr bwMode="auto">
            <a:xfrm>
              <a:off x="290" y="206"/>
              <a:ext cx="0" cy="1"/>
            </a:xfrm>
            <a:custGeom>
              <a:avLst/>
              <a:gdLst>
                <a:gd name="T0" fmla="*/ 0 w 1"/>
                <a:gd name="T1" fmla="*/ 0 h 2"/>
                <a:gd name="T2" fmla="*/ 0 w 1"/>
                <a:gd name="T3" fmla="*/ 0 h 2"/>
                <a:gd name="T4" fmla="*/ 1 w 1"/>
                <a:gd name="T5" fmla="*/ 0 h 2"/>
                <a:gd name="T6" fmla="*/ 1 w 1"/>
                <a:gd name="T7" fmla="*/ 2 h 2"/>
                <a:gd name="T8" fmla="*/ 0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1" y="0"/>
                  </a:lnTo>
                  <a:lnTo>
                    <a:pt x="1" y="2"/>
                  </a:lnTo>
                  <a:lnTo>
                    <a:pt x="0" y="2"/>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9" name="Freeform 1375"/>
            <p:cNvSpPr>
              <a:spLocks/>
            </p:cNvSpPr>
            <p:nvPr userDrawn="1"/>
          </p:nvSpPr>
          <p:spPr bwMode="auto">
            <a:xfrm>
              <a:off x="290" y="205"/>
              <a:ext cx="0" cy="1"/>
            </a:xfrm>
            <a:custGeom>
              <a:avLst/>
              <a:gdLst>
                <a:gd name="T0" fmla="*/ 0 w 1"/>
                <a:gd name="T1" fmla="*/ 0 h 2"/>
                <a:gd name="T2" fmla="*/ 0 w 1"/>
                <a:gd name="T3" fmla="*/ 0 h 2"/>
                <a:gd name="T4" fmla="*/ 1 w 1"/>
                <a:gd name="T5" fmla="*/ 1 h 2"/>
                <a:gd name="T6" fmla="*/ 1 w 1"/>
                <a:gd name="T7" fmla="*/ 2 h 2"/>
                <a:gd name="T8" fmla="*/ 0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1" y="1"/>
                  </a:lnTo>
                  <a:lnTo>
                    <a:pt x="1" y="2"/>
                  </a:lnTo>
                  <a:lnTo>
                    <a:pt x="0" y="2"/>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0" name="Freeform 1376"/>
            <p:cNvSpPr>
              <a:spLocks/>
            </p:cNvSpPr>
            <p:nvPr userDrawn="1"/>
          </p:nvSpPr>
          <p:spPr bwMode="auto">
            <a:xfrm>
              <a:off x="290" y="204"/>
              <a:ext cx="1" cy="1"/>
            </a:xfrm>
            <a:custGeom>
              <a:avLst/>
              <a:gdLst>
                <a:gd name="T0" fmla="*/ 0 w 2"/>
                <a:gd name="T1" fmla="*/ 0 h 2"/>
                <a:gd name="T2" fmla="*/ 0 w 2"/>
                <a:gd name="T3" fmla="*/ 0 h 2"/>
                <a:gd name="T4" fmla="*/ 2 w 2"/>
                <a:gd name="T5" fmla="*/ 0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0"/>
                  </a:lnTo>
                  <a:lnTo>
                    <a:pt x="2"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1" name="Freeform 1377"/>
            <p:cNvSpPr>
              <a:spLocks/>
            </p:cNvSpPr>
            <p:nvPr userDrawn="1"/>
          </p:nvSpPr>
          <p:spPr bwMode="auto">
            <a:xfrm>
              <a:off x="290" y="203"/>
              <a:ext cx="1" cy="1"/>
            </a:xfrm>
            <a:custGeom>
              <a:avLst/>
              <a:gdLst>
                <a:gd name="T0" fmla="*/ 0 w 2"/>
                <a:gd name="T1" fmla="*/ 0 h 2"/>
                <a:gd name="T2" fmla="*/ 0 w 2"/>
                <a:gd name="T3" fmla="*/ 0 h 2"/>
                <a:gd name="T4" fmla="*/ 2 w 2"/>
                <a:gd name="T5" fmla="*/ 1 h 2"/>
                <a:gd name="T6" fmla="*/ 2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1"/>
                  </a:lnTo>
                  <a:lnTo>
                    <a:pt x="2" y="2"/>
                  </a:lnTo>
                  <a:lnTo>
                    <a:pt x="0" y="2"/>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2" name="Freeform 1378"/>
            <p:cNvSpPr>
              <a:spLocks/>
            </p:cNvSpPr>
            <p:nvPr userDrawn="1"/>
          </p:nvSpPr>
          <p:spPr bwMode="auto">
            <a:xfrm>
              <a:off x="290" y="202"/>
              <a:ext cx="1" cy="0"/>
            </a:xfrm>
            <a:custGeom>
              <a:avLst/>
              <a:gdLst>
                <a:gd name="T0" fmla="*/ 0 w 3"/>
                <a:gd name="T1" fmla="*/ 0 h 1"/>
                <a:gd name="T2" fmla="*/ 0 w 3"/>
                <a:gd name="T3" fmla="*/ 0 h 1"/>
                <a:gd name="T4" fmla="*/ 3 w 3"/>
                <a:gd name="T5" fmla="*/ 0 h 1"/>
                <a:gd name="T6" fmla="*/ 2 w 3"/>
                <a:gd name="T7" fmla="*/ 1 h 1"/>
                <a:gd name="T8" fmla="*/ 0 w 3"/>
                <a:gd name="T9" fmla="*/ 1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lnTo>
                    <a:pt x="0" y="0"/>
                  </a:lnTo>
                  <a:lnTo>
                    <a:pt x="3" y="0"/>
                  </a:lnTo>
                  <a:lnTo>
                    <a:pt x="2" y="1"/>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3" name="Freeform 1379"/>
            <p:cNvSpPr>
              <a:spLocks/>
            </p:cNvSpPr>
            <p:nvPr userDrawn="1"/>
          </p:nvSpPr>
          <p:spPr bwMode="auto">
            <a:xfrm>
              <a:off x="290" y="200"/>
              <a:ext cx="1" cy="1"/>
            </a:xfrm>
            <a:custGeom>
              <a:avLst/>
              <a:gdLst>
                <a:gd name="T0" fmla="*/ 0 w 2"/>
                <a:gd name="T1" fmla="*/ 0 h 2"/>
                <a:gd name="T2" fmla="*/ 0 w 2"/>
                <a:gd name="T3" fmla="*/ 0 h 2"/>
                <a:gd name="T4" fmla="*/ 2 w 2"/>
                <a:gd name="T5" fmla="*/ 0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0"/>
                  </a:lnTo>
                  <a:lnTo>
                    <a:pt x="2"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4" name="Freeform 1380"/>
            <p:cNvSpPr>
              <a:spLocks/>
            </p:cNvSpPr>
            <p:nvPr userDrawn="1"/>
          </p:nvSpPr>
          <p:spPr bwMode="auto">
            <a:xfrm>
              <a:off x="290" y="199"/>
              <a:ext cx="1" cy="1"/>
            </a:xfrm>
            <a:custGeom>
              <a:avLst/>
              <a:gdLst>
                <a:gd name="T0" fmla="*/ 0 w 2"/>
                <a:gd name="T1" fmla="*/ 0 h 2"/>
                <a:gd name="T2" fmla="*/ 0 w 2"/>
                <a:gd name="T3" fmla="*/ 0 h 2"/>
                <a:gd name="T4" fmla="*/ 2 w 2"/>
                <a:gd name="T5" fmla="*/ 1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1"/>
                  </a:lnTo>
                  <a:lnTo>
                    <a:pt x="2"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5" name="Freeform 1381"/>
            <p:cNvSpPr>
              <a:spLocks/>
            </p:cNvSpPr>
            <p:nvPr userDrawn="1"/>
          </p:nvSpPr>
          <p:spPr bwMode="auto">
            <a:xfrm>
              <a:off x="295" y="201"/>
              <a:ext cx="1" cy="2"/>
            </a:xfrm>
            <a:custGeom>
              <a:avLst/>
              <a:gdLst>
                <a:gd name="T0" fmla="*/ 0 w 2"/>
                <a:gd name="T1" fmla="*/ 0 h 3"/>
                <a:gd name="T2" fmla="*/ 0 w 2"/>
                <a:gd name="T3" fmla="*/ 0 h 3"/>
                <a:gd name="T4" fmla="*/ 2 w 2"/>
                <a:gd name="T5" fmla="*/ 2 h 3"/>
                <a:gd name="T6" fmla="*/ 1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lnTo>
                    <a:pt x="2" y="2"/>
                  </a:lnTo>
                  <a:lnTo>
                    <a:pt x="1"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6" name="Freeform 1382"/>
            <p:cNvSpPr>
              <a:spLocks/>
            </p:cNvSpPr>
            <p:nvPr userDrawn="1"/>
          </p:nvSpPr>
          <p:spPr bwMode="auto">
            <a:xfrm>
              <a:off x="297" y="203"/>
              <a:ext cx="1" cy="2"/>
            </a:xfrm>
            <a:custGeom>
              <a:avLst/>
              <a:gdLst>
                <a:gd name="T0" fmla="*/ 0 w 2"/>
                <a:gd name="T1" fmla="*/ 0 h 3"/>
                <a:gd name="T2" fmla="*/ 0 w 2"/>
                <a:gd name="T3" fmla="*/ 0 h 3"/>
                <a:gd name="T4" fmla="*/ 2 w 2"/>
                <a:gd name="T5" fmla="*/ 2 h 3"/>
                <a:gd name="T6" fmla="*/ 1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lnTo>
                    <a:pt x="2" y="2"/>
                  </a:lnTo>
                  <a:lnTo>
                    <a:pt x="1"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7" name="Freeform 1383"/>
            <p:cNvSpPr>
              <a:spLocks/>
            </p:cNvSpPr>
            <p:nvPr userDrawn="1"/>
          </p:nvSpPr>
          <p:spPr bwMode="auto">
            <a:xfrm>
              <a:off x="298" y="205"/>
              <a:ext cx="1" cy="2"/>
            </a:xfrm>
            <a:custGeom>
              <a:avLst/>
              <a:gdLst>
                <a:gd name="T0" fmla="*/ 0 w 1"/>
                <a:gd name="T1" fmla="*/ 0 h 3"/>
                <a:gd name="T2" fmla="*/ 0 w 1"/>
                <a:gd name="T3" fmla="*/ 0 h 3"/>
                <a:gd name="T4" fmla="*/ 1 w 1"/>
                <a:gd name="T5" fmla="*/ 1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1"/>
                  </a:lnTo>
                  <a:lnTo>
                    <a:pt x="0" y="3"/>
                  </a:lnTo>
                  <a:cubicBezTo>
                    <a:pt x="0" y="1"/>
                    <a:pt x="0" y="0"/>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grpSp>
      <p:grpSp>
        <p:nvGrpSpPr>
          <p:cNvPr id="985" name="Group 1585"/>
          <p:cNvGrpSpPr>
            <a:grpSpLocks/>
          </p:cNvGrpSpPr>
          <p:nvPr userDrawn="1"/>
        </p:nvGrpSpPr>
        <p:grpSpPr bwMode="auto">
          <a:xfrm>
            <a:off x="438151" y="295297"/>
            <a:ext cx="303213" cy="430213"/>
            <a:chOff x="276" y="186"/>
            <a:chExt cx="191" cy="271"/>
          </a:xfrm>
        </p:grpSpPr>
        <p:sp>
          <p:nvSpPr>
            <p:cNvPr id="1358" name="Freeform 1385"/>
            <p:cNvSpPr>
              <a:spLocks/>
            </p:cNvSpPr>
            <p:nvPr userDrawn="1"/>
          </p:nvSpPr>
          <p:spPr bwMode="auto">
            <a:xfrm>
              <a:off x="299" y="207"/>
              <a:ext cx="1" cy="1"/>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9" name="Freeform 1386"/>
            <p:cNvSpPr>
              <a:spLocks/>
            </p:cNvSpPr>
            <p:nvPr userDrawn="1"/>
          </p:nvSpPr>
          <p:spPr bwMode="auto">
            <a:xfrm>
              <a:off x="297" y="207"/>
              <a:ext cx="1" cy="1"/>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0" name="Freeform 1387"/>
            <p:cNvSpPr>
              <a:spLocks/>
            </p:cNvSpPr>
            <p:nvPr userDrawn="1"/>
          </p:nvSpPr>
          <p:spPr bwMode="auto">
            <a:xfrm>
              <a:off x="294" y="206"/>
              <a:ext cx="1" cy="2"/>
            </a:xfrm>
            <a:custGeom>
              <a:avLst/>
              <a:gdLst>
                <a:gd name="T0" fmla="*/ 1 w 2"/>
                <a:gd name="T1" fmla="*/ 0 h 3"/>
                <a:gd name="T2" fmla="*/ 1 w 2"/>
                <a:gd name="T3" fmla="*/ 0 h 3"/>
                <a:gd name="T4" fmla="*/ 2 w 2"/>
                <a:gd name="T5" fmla="*/ 2 h 3"/>
                <a:gd name="T6" fmla="*/ 0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2" y="2"/>
                  </a:lnTo>
                  <a:lnTo>
                    <a:pt x="0" y="3"/>
                  </a:lnTo>
                  <a:cubicBezTo>
                    <a:pt x="1" y="2"/>
                    <a:pt x="1"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1" name="Freeform 1388"/>
            <p:cNvSpPr>
              <a:spLocks/>
            </p:cNvSpPr>
            <p:nvPr userDrawn="1"/>
          </p:nvSpPr>
          <p:spPr bwMode="auto">
            <a:xfrm>
              <a:off x="296" y="205"/>
              <a:ext cx="0" cy="1"/>
            </a:xfrm>
            <a:custGeom>
              <a:avLst/>
              <a:gdLst>
                <a:gd name="T0" fmla="*/ 0 w 1"/>
                <a:gd name="T1" fmla="*/ 0 h 3"/>
                <a:gd name="T2" fmla="*/ 0 w 1"/>
                <a:gd name="T3" fmla="*/ 0 h 3"/>
                <a:gd name="T4" fmla="*/ 1 w 1"/>
                <a:gd name="T5" fmla="*/ 1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1"/>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2" name="Freeform 1389"/>
            <p:cNvSpPr>
              <a:spLocks/>
            </p:cNvSpPr>
            <p:nvPr userDrawn="1"/>
          </p:nvSpPr>
          <p:spPr bwMode="auto">
            <a:xfrm>
              <a:off x="294" y="203"/>
              <a:ext cx="1"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3" name="Freeform 1390"/>
            <p:cNvSpPr>
              <a:spLocks/>
            </p:cNvSpPr>
            <p:nvPr userDrawn="1"/>
          </p:nvSpPr>
          <p:spPr bwMode="auto">
            <a:xfrm>
              <a:off x="297" y="200"/>
              <a:ext cx="1" cy="1"/>
            </a:xfrm>
            <a:custGeom>
              <a:avLst/>
              <a:gdLst>
                <a:gd name="T0" fmla="*/ 0 w 2"/>
                <a:gd name="T1" fmla="*/ 0 h 3"/>
                <a:gd name="T2" fmla="*/ 0 w 2"/>
                <a:gd name="T3" fmla="*/ 0 h 3"/>
                <a:gd name="T4" fmla="*/ 2 w 2"/>
                <a:gd name="T5" fmla="*/ 2 h 3"/>
                <a:gd name="T6" fmla="*/ 0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lnTo>
                    <a:pt x="2" y="2"/>
                  </a:lnTo>
                  <a:lnTo>
                    <a:pt x="0"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4" name="Freeform 1391"/>
            <p:cNvSpPr>
              <a:spLocks/>
            </p:cNvSpPr>
            <p:nvPr userDrawn="1"/>
          </p:nvSpPr>
          <p:spPr bwMode="auto">
            <a:xfrm>
              <a:off x="298" y="201"/>
              <a:ext cx="1"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5" name="Freeform 1392"/>
            <p:cNvSpPr>
              <a:spLocks/>
            </p:cNvSpPr>
            <p:nvPr userDrawn="1"/>
          </p:nvSpPr>
          <p:spPr bwMode="auto">
            <a:xfrm>
              <a:off x="300" y="204"/>
              <a:ext cx="0" cy="1"/>
            </a:xfrm>
            <a:custGeom>
              <a:avLst/>
              <a:gdLst>
                <a:gd name="T0" fmla="*/ 0 w 1"/>
                <a:gd name="T1" fmla="*/ 0 h 3"/>
                <a:gd name="T2" fmla="*/ 0 w 1"/>
                <a:gd name="T3" fmla="*/ 0 h 3"/>
                <a:gd name="T4" fmla="*/ 1 w 1"/>
                <a:gd name="T5" fmla="*/ 1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1"/>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6" name="Freeform 1393"/>
            <p:cNvSpPr>
              <a:spLocks/>
            </p:cNvSpPr>
            <p:nvPr userDrawn="1"/>
          </p:nvSpPr>
          <p:spPr bwMode="auto">
            <a:xfrm>
              <a:off x="298" y="208"/>
              <a:ext cx="0"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1" y="2"/>
                    <a:pt x="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7" name="Freeform 1394"/>
            <p:cNvSpPr>
              <a:spLocks/>
            </p:cNvSpPr>
            <p:nvPr userDrawn="1"/>
          </p:nvSpPr>
          <p:spPr bwMode="auto">
            <a:xfrm>
              <a:off x="298" y="211"/>
              <a:ext cx="0"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8" name="Freeform 1395"/>
            <p:cNvSpPr>
              <a:spLocks/>
            </p:cNvSpPr>
            <p:nvPr userDrawn="1"/>
          </p:nvSpPr>
          <p:spPr bwMode="auto">
            <a:xfrm>
              <a:off x="293" y="208"/>
              <a:ext cx="1" cy="1"/>
            </a:xfrm>
            <a:custGeom>
              <a:avLst/>
              <a:gdLst>
                <a:gd name="T0" fmla="*/ 0 w 1"/>
                <a:gd name="T1" fmla="*/ 0 h 2"/>
                <a:gd name="T2" fmla="*/ 0 w 1"/>
                <a:gd name="T3" fmla="*/ 0 h 2"/>
                <a:gd name="T4" fmla="*/ 1 w 1"/>
                <a:gd name="T5" fmla="*/ 1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1"/>
                  </a:lnTo>
                  <a:lnTo>
                    <a:pt x="0" y="2"/>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9" name="Freeform 1396"/>
            <p:cNvSpPr>
              <a:spLocks/>
            </p:cNvSpPr>
            <p:nvPr userDrawn="1"/>
          </p:nvSpPr>
          <p:spPr bwMode="auto">
            <a:xfrm>
              <a:off x="297" y="210"/>
              <a:ext cx="0" cy="1"/>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0" y="2"/>
                    <a:pt x="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0" name="Freeform 1397"/>
            <p:cNvSpPr>
              <a:spLocks/>
            </p:cNvSpPr>
            <p:nvPr userDrawn="1"/>
          </p:nvSpPr>
          <p:spPr bwMode="auto">
            <a:xfrm>
              <a:off x="294" y="214"/>
              <a:ext cx="3" cy="0"/>
            </a:xfrm>
            <a:custGeom>
              <a:avLst/>
              <a:gdLst>
                <a:gd name="T0" fmla="*/ 0 w 6"/>
                <a:gd name="T1" fmla="*/ 1 h 1"/>
                <a:gd name="T2" fmla="*/ 0 w 6"/>
                <a:gd name="T3" fmla="*/ 1 h 1"/>
                <a:gd name="T4" fmla="*/ 1 w 6"/>
                <a:gd name="T5" fmla="*/ 0 h 1"/>
                <a:gd name="T6" fmla="*/ 6 w 6"/>
                <a:gd name="T7" fmla="*/ 1 h 1"/>
                <a:gd name="T8" fmla="*/ 0 w 6"/>
                <a:gd name="T9" fmla="*/ 1 h 1"/>
              </a:gdLst>
              <a:ahLst/>
              <a:cxnLst>
                <a:cxn ang="0">
                  <a:pos x="T0" y="T1"/>
                </a:cxn>
                <a:cxn ang="0">
                  <a:pos x="T2" y="T3"/>
                </a:cxn>
                <a:cxn ang="0">
                  <a:pos x="T4" y="T5"/>
                </a:cxn>
                <a:cxn ang="0">
                  <a:pos x="T6" y="T7"/>
                </a:cxn>
                <a:cxn ang="0">
                  <a:pos x="T8" y="T9"/>
                </a:cxn>
              </a:cxnLst>
              <a:rect l="0" t="0" r="r" b="b"/>
              <a:pathLst>
                <a:path w="6" h="1">
                  <a:moveTo>
                    <a:pt x="0" y="1"/>
                  </a:moveTo>
                  <a:lnTo>
                    <a:pt x="0" y="1"/>
                  </a:lnTo>
                  <a:cubicBezTo>
                    <a:pt x="1" y="1"/>
                    <a:pt x="1" y="1"/>
                    <a:pt x="1" y="0"/>
                  </a:cubicBezTo>
                  <a:cubicBezTo>
                    <a:pt x="3" y="0"/>
                    <a:pt x="4" y="1"/>
                    <a:pt x="6" y="1"/>
                  </a:cubicBezTo>
                  <a:cubicBezTo>
                    <a:pt x="4" y="1"/>
                    <a:pt x="2"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1" name="Freeform 1398"/>
            <p:cNvSpPr>
              <a:spLocks/>
            </p:cNvSpPr>
            <p:nvPr userDrawn="1"/>
          </p:nvSpPr>
          <p:spPr bwMode="auto">
            <a:xfrm>
              <a:off x="293" y="209"/>
              <a:ext cx="3" cy="2"/>
            </a:xfrm>
            <a:custGeom>
              <a:avLst/>
              <a:gdLst>
                <a:gd name="T0" fmla="*/ 0 w 8"/>
                <a:gd name="T1" fmla="*/ 4 h 5"/>
                <a:gd name="T2" fmla="*/ 0 w 8"/>
                <a:gd name="T3" fmla="*/ 4 h 5"/>
                <a:gd name="T4" fmla="*/ 8 w 8"/>
                <a:gd name="T5" fmla="*/ 0 h 5"/>
                <a:gd name="T6" fmla="*/ 4 w 8"/>
                <a:gd name="T7" fmla="*/ 5 h 5"/>
                <a:gd name="T8" fmla="*/ 2 w 8"/>
                <a:gd name="T9" fmla="*/ 5 h 5"/>
                <a:gd name="T10" fmla="*/ 3 w 8"/>
                <a:gd name="T11" fmla="*/ 4 h 5"/>
                <a:gd name="T12" fmla="*/ 2 w 8"/>
                <a:gd name="T13" fmla="*/ 4 h 5"/>
                <a:gd name="T14" fmla="*/ 0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4"/>
                  </a:moveTo>
                  <a:lnTo>
                    <a:pt x="0" y="4"/>
                  </a:lnTo>
                  <a:cubicBezTo>
                    <a:pt x="2" y="2"/>
                    <a:pt x="5" y="1"/>
                    <a:pt x="8" y="0"/>
                  </a:cubicBezTo>
                  <a:cubicBezTo>
                    <a:pt x="7" y="2"/>
                    <a:pt x="6" y="4"/>
                    <a:pt x="4" y="5"/>
                  </a:cubicBezTo>
                  <a:cubicBezTo>
                    <a:pt x="4" y="5"/>
                    <a:pt x="3" y="5"/>
                    <a:pt x="2" y="5"/>
                  </a:cubicBezTo>
                  <a:cubicBezTo>
                    <a:pt x="2" y="5"/>
                    <a:pt x="2" y="4"/>
                    <a:pt x="3" y="4"/>
                  </a:cubicBezTo>
                  <a:lnTo>
                    <a:pt x="2" y="4"/>
                  </a:lnTo>
                  <a:cubicBezTo>
                    <a:pt x="2" y="4"/>
                    <a:pt x="1" y="4"/>
                    <a:pt x="0"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2" name="Freeform 1399"/>
            <p:cNvSpPr>
              <a:spLocks/>
            </p:cNvSpPr>
            <p:nvPr userDrawn="1"/>
          </p:nvSpPr>
          <p:spPr bwMode="auto">
            <a:xfrm>
              <a:off x="289" y="208"/>
              <a:ext cx="1" cy="2"/>
            </a:xfrm>
            <a:custGeom>
              <a:avLst/>
              <a:gdLst>
                <a:gd name="T0" fmla="*/ 2 w 2"/>
                <a:gd name="T1" fmla="*/ 0 h 3"/>
                <a:gd name="T2" fmla="*/ 2 w 2"/>
                <a:gd name="T3" fmla="*/ 0 h 3"/>
                <a:gd name="T4" fmla="*/ 2 w 2"/>
                <a:gd name="T5" fmla="*/ 2 h 3"/>
                <a:gd name="T6" fmla="*/ 1 w 2"/>
                <a:gd name="T7" fmla="*/ 3 h 3"/>
                <a:gd name="T8" fmla="*/ 0 w 2"/>
                <a:gd name="T9" fmla="*/ 2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cubicBezTo>
                    <a:pt x="2" y="1"/>
                    <a:pt x="2" y="1"/>
                    <a:pt x="2" y="2"/>
                  </a:cubicBezTo>
                  <a:cubicBezTo>
                    <a:pt x="1" y="2"/>
                    <a:pt x="1" y="3"/>
                    <a:pt x="1" y="3"/>
                  </a:cubicBezTo>
                  <a:cubicBezTo>
                    <a:pt x="1" y="3"/>
                    <a:pt x="1" y="2"/>
                    <a:pt x="0" y="2"/>
                  </a:cubicBezTo>
                  <a:cubicBezTo>
                    <a:pt x="1" y="1"/>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3" name="Freeform 1400"/>
            <p:cNvSpPr>
              <a:spLocks/>
            </p:cNvSpPr>
            <p:nvPr userDrawn="1"/>
          </p:nvSpPr>
          <p:spPr bwMode="auto">
            <a:xfrm>
              <a:off x="291" y="210"/>
              <a:ext cx="1" cy="1"/>
            </a:xfrm>
            <a:custGeom>
              <a:avLst/>
              <a:gdLst>
                <a:gd name="T0" fmla="*/ 3 w 3"/>
                <a:gd name="T1" fmla="*/ 0 h 4"/>
                <a:gd name="T2" fmla="*/ 3 w 3"/>
                <a:gd name="T3" fmla="*/ 0 h 4"/>
                <a:gd name="T4" fmla="*/ 2 w 3"/>
                <a:gd name="T5" fmla="*/ 3 h 4"/>
                <a:gd name="T6" fmla="*/ 0 w 3"/>
                <a:gd name="T7" fmla="*/ 4 h 4"/>
                <a:gd name="T8" fmla="*/ 1 w 3"/>
                <a:gd name="T9" fmla="*/ 1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lnTo>
                    <a:pt x="3" y="0"/>
                  </a:lnTo>
                  <a:cubicBezTo>
                    <a:pt x="2" y="1"/>
                    <a:pt x="2" y="2"/>
                    <a:pt x="2" y="3"/>
                  </a:cubicBezTo>
                  <a:cubicBezTo>
                    <a:pt x="1" y="3"/>
                    <a:pt x="1" y="4"/>
                    <a:pt x="0" y="4"/>
                  </a:cubicBezTo>
                  <a:cubicBezTo>
                    <a:pt x="1" y="3"/>
                    <a:pt x="1" y="2"/>
                    <a:pt x="1" y="1"/>
                  </a:cubicBezTo>
                  <a:cubicBezTo>
                    <a:pt x="2" y="1"/>
                    <a:pt x="2" y="0"/>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4" name="Freeform 1401"/>
            <p:cNvSpPr>
              <a:spLocks/>
            </p:cNvSpPr>
            <p:nvPr userDrawn="1"/>
          </p:nvSpPr>
          <p:spPr bwMode="auto">
            <a:xfrm>
              <a:off x="292" y="211"/>
              <a:ext cx="4" cy="2"/>
            </a:xfrm>
            <a:custGeom>
              <a:avLst/>
              <a:gdLst>
                <a:gd name="T0" fmla="*/ 2 w 8"/>
                <a:gd name="T1" fmla="*/ 1 h 4"/>
                <a:gd name="T2" fmla="*/ 2 w 8"/>
                <a:gd name="T3" fmla="*/ 1 h 4"/>
                <a:gd name="T4" fmla="*/ 8 w 8"/>
                <a:gd name="T5" fmla="*/ 1 h 4"/>
                <a:gd name="T6" fmla="*/ 4 w 8"/>
                <a:gd name="T7" fmla="*/ 4 h 4"/>
                <a:gd name="T8" fmla="*/ 0 w 8"/>
                <a:gd name="T9" fmla="*/ 4 h 4"/>
                <a:gd name="T10" fmla="*/ 2 w 8"/>
                <a:gd name="T11" fmla="*/ 1 h 4"/>
              </a:gdLst>
              <a:ahLst/>
              <a:cxnLst>
                <a:cxn ang="0">
                  <a:pos x="T0" y="T1"/>
                </a:cxn>
                <a:cxn ang="0">
                  <a:pos x="T2" y="T3"/>
                </a:cxn>
                <a:cxn ang="0">
                  <a:pos x="T4" y="T5"/>
                </a:cxn>
                <a:cxn ang="0">
                  <a:pos x="T6" y="T7"/>
                </a:cxn>
                <a:cxn ang="0">
                  <a:pos x="T8" y="T9"/>
                </a:cxn>
                <a:cxn ang="0">
                  <a:pos x="T10" y="T11"/>
                </a:cxn>
              </a:cxnLst>
              <a:rect l="0" t="0" r="r" b="b"/>
              <a:pathLst>
                <a:path w="8" h="4">
                  <a:moveTo>
                    <a:pt x="2" y="1"/>
                  </a:moveTo>
                  <a:lnTo>
                    <a:pt x="2" y="1"/>
                  </a:lnTo>
                  <a:cubicBezTo>
                    <a:pt x="4" y="1"/>
                    <a:pt x="7" y="0"/>
                    <a:pt x="8" y="1"/>
                  </a:cubicBezTo>
                  <a:cubicBezTo>
                    <a:pt x="7" y="2"/>
                    <a:pt x="6" y="3"/>
                    <a:pt x="4" y="4"/>
                  </a:cubicBezTo>
                  <a:cubicBezTo>
                    <a:pt x="3" y="4"/>
                    <a:pt x="1" y="4"/>
                    <a:pt x="0" y="4"/>
                  </a:cubicBezTo>
                  <a:cubicBezTo>
                    <a:pt x="1" y="3"/>
                    <a:pt x="2" y="2"/>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5" name="Freeform 1402"/>
            <p:cNvSpPr>
              <a:spLocks/>
            </p:cNvSpPr>
            <p:nvPr userDrawn="1"/>
          </p:nvSpPr>
          <p:spPr bwMode="auto">
            <a:xfrm>
              <a:off x="289" y="208"/>
              <a:ext cx="2" cy="5"/>
            </a:xfrm>
            <a:custGeom>
              <a:avLst/>
              <a:gdLst>
                <a:gd name="T0" fmla="*/ 1 w 5"/>
                <a:gd name="T1" fmla="*/ 5 h 11"/>
                <a:gd name="T2" fmla="*/ 1 w 5"/>
                <a:gd name="T3" fmla="*/ 5 h 11"/>
                <a:gd name="T4" fmla="*/ 5 w 5"/>
                <a:gd name="T5" fmla="*/ 0 h 11"/>
                <a:gd name="T6" fmla="*/ 3 w 5"/>
                <a:gd name="T7" fmla="*/ 8 h 11"/>
                <a:gd name="T8" fmla="*/ 0 w 5"/>
                <a:gd name="T9" fmla="*/ 11 h 11"/>
                <a:gd name="T10" fmla="*/ 1 w 5"/>
                <a:gd name="T11" fmla="*/ 6 h 11"/>
                <a:gd name="T12" fmla="*/ 1 w 5"/>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5"/>
                  </a:moveTo>
                  <a:lnTo>
                    <a:pt x="1" y="5"/>
                  </a:lnTo>
                  <a:cubicBezTo>
                    <a:pt x="2" y="3"/>
                    <a:pt x="3" y="1"/>
                    <a:pt x="5" y="0"/>
                  </a:cubicBezTo>
                  <a:cubicBezTo>
                    <a:pt x="5" y="3"/>
                    <a:pt x="4" y="5"/>
                    <a:pt x="3" y="8"/>
                  </a:cubicBezTo>
                  <a:cubicBezTo>
                    <a:pt x="2" y="9"/>
                    <a:pt x="1" y="10"/>
                    <a:pt x="0" y="11"/>
                  </a:cubicBezTo>
                  <a:cubicBezTo>
                    <a:pt x="1" y="9"/>
                    <a:pt x="1" y="7"/>
                    <a:pt x="1" y="6"/>
                  </a:cubicBezTo>
                  <a:lnTo>
                    <a:pt x="1"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6" name="Freeform 1403"/>
            <p:cNvSpPr>
              <a:spLocks/>
            </p:cNvSpPr>
            <p:nvPr userDrawn="1"/>
          </p:nvSpPr>
          <p:spPr bwMode="auto">
            <a:xfrm>
              <a:off x="290" y="213"/>
              <a:ext cx="5" cy="1"/>
            </a:xfrm>
            <a:custGeom>
              <a:avLst/>
              <a:gdLst>
                <a:gd name="T0" fmla="*/ 11 w 11"/>
                <a:gd name="T1" fmla="*/ 1 h 3"/>
                <a:gd name="T2" fmla="*/ 11 w 11"/>
                <a:gd name="T3" fmla="*/ 1 h 3"/>
                <a:gd name="T4" fmla="*/ 7 w 11"/>
                <a:gd name="T5" fmla="*/ 3 h 3"/>
                <a:gd name="T6" fmla="*/ 1 w 11"/>
                <a:gd name="T7" fmla="*/ 3 h 3"/>
                <a:gd name="T8" fmla="*/ 0 w 11"/>
                <a:gd name="T9" fmla="*/ 3 h 3"/>
                <a:gd name="T10" fmla="*/ 11 w 11"/>
                <a:gd name="T11" fmla="*/ 1 h 3"/>
              </a:gdLst>
              <a:ahLst/>
              <a:cxnLst>
                <a:cxn ang="0">
                  <a:pos x="T0" y="T1"/>
                </a:cxn>
                <a:cxn ang="0">
                  <a:pos x="T2" y="T3"/>
                </a:cxn>
                <a:cxn ang="0">
                  <a:pos x="T4" y="T5"/>
                </a:cxn>
                <a:cxn ang="0">
                  <a:pos x="T6" y="T7"/>
                </a:cxn>
                <a:cxn ang="0">
                  <a:pos x="T8" y="T9"/>
                </a:cxn>
                <a:cxn ang="0">
                  <a:pos x="T10" y="T11"/>
                </a:cxn>
              </a:cxnLst>
              <a:rect l="0" t="0" r="r" b="b"/>
              <a:pathLst>
                <a:path w="11" h="3">
                  <a:moveTo>
                    <a:pt x="11" y="1"/>
                  </a:moveTo>
                  <a:lnTo>
                    <a:pt x="11" y="1"/>
                  </a:lnTo>
                  <a:cubicBezTo>
                    <a:pt x="10" y="2"/>
                    <a:pt x="9" y="3"/>
                    <a:pt x="7" y="3"/>
                  </a:cubicBezTo>
                  <a:cubicBezTo>
                    <a:pt x="5" y="3"/>
                    <a:pt x="3" y="3"/>
                    <a:pt x="1" y="3"/>
                  </a:cubicBezTo>
                  <a:lnTo>
                    <a:pt x="0" y="3"/>
                  </a:lnTo>
                  <a:cubicBezTo>
                    <a:pt x="3" y="1"/>
                    <a:pt x="7" y="0"/>
                    <a:pt x="1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7" name="Freeform 1404"/>
            <p:cNvSpPr>
              <a:spLocks/>
            </p:cNvSpPr>
            <p:nvPr userDrawn="1"/>
          </p:nvSpPr>
          <p:spPr bwMode="auto">
            <a:xfrm>
              <a:off x="289" y="211"/>
              <a:ext cx="4" cy="3"/>
            </a:xfrm>
            <a:custGeom>
              <a:avLst/>
              <a:gdLst>
                <a:gd name="T0" fmla="*/ 9 w 9"/>
                <a:gd name="T1" fmla="*/ 0 h 7"/>
                <a:gd name="T2" fmla="*/ 9 w 9"/>
                <a:gd name="T3" fmla="*/ 0 h 7"/>
                <a:gd name="T4" fmla="*/ 0 w 9"/>
                <a:gd name="T5" fmla="*/ 7 h 7"/>
                <a:gd name="T6" fmla="*/ 9 w 9"/>
                <a:gd name="T7" fmla="*/ 0 h 7"/>
              </a:gdLst>
              <a:ahLst/>
              <a:cxnLst>
                <a:cxn ang="0">
                  <a:pos x="T0" y="T1"/>
                </a:cxn>
                <a:cxn ang="0">
                  <a:pos x="T2" y="T3"/>
                </a:cxn>
                <a:cxn ang="0">
                  <a:pos x="T4" y="T5"/>
                </a:cxn>
                <a:cxn ang="0">
                  <a:pos x="T6" y="T7"/>
                </a:cxn>
              </a:cxnLst>
              <a:rect l="0" t="0" r="r" b="b"/>
              <a:pathLst>
                <a:path w="9" h="7">
                  <a:moveTo>
                    <a:pt x="9" y="0"/>
                  </a:moveTo>
                  <a:lnTo>
                    <a:pt x="9" y="0"/>
                  </a:lnTo>
                  <a:cubicBezTo>
                    <a:pt x="8" y="3"/>
                    <a:pt x="4" y="6"/>
                    <a:pt x="0" y="7"/>
                  </a:cubicBezTo>
                  <a:cubicBezTo>
                    <a:pt x="1" y="3"/>
                    <a:pt x="5" y="0"/>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8" name="Freeform 1405"/>
            <p:cNvSpPr>
              <a:spLocks/>
            </p:cNvSpPr>
            <p:nvPr userDrawn="1"/>
          </p:nvSpPr>
          <p:spPr bwMode="auto">
            <a:xfrm>
              <a:off x="286" y="208"/>
              <a:ext cx="1" cy="1"/>
            </a:xfrm>
            <a:custGeom>
              <a:avLst/>
              <a:gdLst>
                <a:gd name="T0" fmla="*/ 0 w 1"/>
                <a:gd name="T1" fmla="*/ 2 h 2"/>
                <a:gd name="T2" fmla="*/ 0 w 1"/>
                <a:gd name="T3" fmla="*/ 2 h 2"/>
                <a:gd name="T4" fmla="*/ 0 w 1"/>
                <a:gd name="T5" fmla="*/ 0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lnTo>
                    <a:pt x="0" y="0"/>
                  </a:lnTo>
                  <a:lnTo>
                    <a:pt x="1" y="0"/>
                  </a:lnTo>
                  <a:cubicBezTo>
                    <a:pt x="1" y="1"/>
                    <a:pt x="0" y="1"/>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9" name="Freeform 1406"/>
            <p:cNvSpPr>
              <a:spLocks/>
            </p:cNvSpPr>
            <p:nvPr userDrawn="1"/>
          </p:nvSpPr>
          <p:spPr bwMode="auto">
            <a:xfrm>
              <a:off x="277" y="208"/>
              <a:ext cx="0" cy="2"/>
            </a:xfrm>
            <a:custGeom>
              <a:avLst/>
              <a:gdLst>
                <a:gd name="T0" fmla="*/ 0 w 2"/>
                <a:gd name="T1" fmla="*/ 2 h 5"/>
                <a:gd name="T2" fmla="*/ 0 w 2"/>
                <a:gd name="T3" fmla="*/ 2 h 5"/>
                <a:gd name="T4" fmla="*/ 0 w 2"/>
                <a:gd name="T5" fmla="*/ 1 h 5"/>
                <a:gd name="T6" fmla="*/ 0 w 2"/>
                <a:gd name="T7" fmla="*/ 0 h 5"/>
                <a:gd name="T8" fmla="*/ 2 w 2"/>
                <a:gd name="T9" fmla="*/ 3 h 5"/>
                <a:gd name="T10" fmla="*/ 1 w 2"/>
                <a:gd name="T11" fmla="*/ 5 h 5"/>
                <a:gd name="T12" fmla="*/ 0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2"/>
                  </a:moveTo>
                  <a:lnTo>
                    <a:pt x="0" y="2"/>
                  </a:lnTo>
                  <a:cubicBezTo>
                    <a:pt x="0" y="1"/>
                    <a:pt x="0" y="1"/>
                    <a:pt x="0" y="1"/>
                  </a:cubicBezTo>
                  <a:lnTo>
                    <a:pt x="0" y="0"/>
                  </a:lnTo>
                  <a:cubicBezTo>
                    <a:pt x="1" y="1"/>
                    <a:pt x="1" y="2"/>
                    <a:pt x="2" y="3"/>
                  </a:cubicBezTo>
                  <a:cubicBezTo>
                    <a:pt x="2" y="4"/>
                    <a:pt x="2" y="4"/>
                    <a:pt x="1" y="5"/>
                  </a:cubicBezTo>
                  <a:cubicBezTo>
                    <a:pt x="1" y="4"/>
                    <a:pt x="0"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0" name="Freeform 1407"/>
            <p:cNvSpPr>
              <a:spLocks/>
            </p:cNvSpPr>
            <p:nvPr userDrawn="1"/>
          </p:nvSpPr>
          <p:spPr bwMode="auto">
            <a:xfrm>
              <a:off x="276" y="205"/>
              <a:ext cx="1" cy="2"/>
            </a:xfrm>
            <a:custGeom>
              <a:avLst/>
              <a:gdLst>
                <a:gd name="T0" fmla="*/ 1 w 4"/>
                <a:gd name="T1" fmla="*/ 6 h 6"/>
                <a:gd name="T2" fmla="*/ 1 w 4"/>
                <a:gd name="T3" fmla="*/ 6 h 6"/>
                <a:gd name="T4" fmla="*/ 0 w 4"/>
                <a:gd name="T5" fmla="*/ 2 h 6"/>
                <a:gd name="T6" fmla="*/ 1 w 4"/>
                <a:gd name="T7" fmla="*/ 0 h 6"/>
                <a:gd name="T8" fmla="*/ 4 w 4"/>
                <a:gd name="T9" fmla="*/ 3 h 6"/>
                <a:gd name="T10" fmla="*/ 2 w 4"/>
                <a:gd name="T11" fmla="*/ 6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1" y="6"/>
                  </a:lnTo>
                  <a:cubicBezTo>
                    <a:pt x="1" y="5"/>
                    <a:pt x="0" y="3"/>
                    <a:pt x="0" y="2"/>
                  </a:cubicBezTo>
                  <a:lnTo>
                    <a:pt x="1" y="0"/>
                  </a:lnTo>
                  <a:cubicBezTo>
                    <a:pt x="2" y="1"/>
                    <a:pt x="3" y="2"/>
                    <a:pt x="4" y="3"/>
                  </a:cubicBezTo>
                  <a:cubicBezTo>
                    <a:pt x="3" y="4"/>
                    <a:pt x="2" y="5"/>
                    <a:pt x="2" y="6"/>
                  </a:cubicBezTo>
                  <a:lnTo>
                    <a:pt x="1" y="6"/>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1" name="Freeform 1408"/>
            <p:cNvSpPr>
              <a:spLocks/>
            </p:cNvSpPr>
            <p:nvPr userDrawn="1"/>
          </p:nvSpPr>
          <p:spPr bwMode="auto">
            <a:xfrm>
              <a:off x="276" y="204"/>
              <a:ext cx="0" cy="1"/>
            </a:xfrm>
            <a:custGeom>
              <a:avLst/>
              <a:gdLst>
                <a:gd name="T0" fmla="*/ 0 w 1"/>
                <a:gd name="T1" fmla="*/ 2 h 2"/>
                <a:gd name="T2" fmla="*/ 0 w 1"/>
                <a:gd name="T3" fmla="*/ 2 h 2"/>
                <a:gd name="T4" fmla="*/ 0 w 1"/>
                <a:gd name="T5" fmla="*/ 0 h 2"/>
                <a:gd name="T6" fmla="*/ 1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cubicBezTo>
                    <a:pt x="0" y="1"/>
                    <a:pt x="0" y="0"/>
                    <a:pt x="0" y="0"/>
                  </a:cubicBezTo>
                  <a:lnTo>
                    <a:pt x="1" y="1"/>
                  </a:lnTo>
                  <a:lnTo>
                    <a:pt x="0"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2" name="Freeform 1409"/>
            <p:cNvSpPr>
              <a:spLocks/>
            </p:cNvSpPr>
            <p:nvPr userDrawn="1"/>
          </p:nvSpPr>
          <p:spPr bwMode="auto">
            <a:xfrm>
              <a:off x="276" y="201"/>
              <a:ext cx="1" cy="3"/>
            </a:xfrm>
            <a:custGeom>
              <a:avLst/>
              <a:gdLst>
                <a:gd name="T0" fmla="*/ 0 w 3"/>
                <a:gd name="T1" fmla="*/ 5 h 6"/>
                <a:gd name="T2" fmla="*/ 0 w 3"/>
                <a:gd name="T3" fmla="*/ 5 h 6"/>
                <a:gd name="T4" fmla="*/ 2 w 3"/>
                <a:gd name="T5" fmla="*/ 0 h 6"/>
                <a:gd name="T6" fmla="*/ 3 w 3"/>
                <a:gd name="T7" fmla="*/ 2 h 6"/>
                <a:gd name="T8" fmla="*/ 0 w 3"/>
                <a:gd name="T9" fmla="*/ 6 h 6"/>
                <a:gd name="T10" fmla="*/ 0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0" y="5"/>
                  </a:moveTo>
                  <a:lnTo>
                    <a:pt x="0" y="5"/>
                  </a:lnTo>
                  <a:cubicBezTo>
                    <a:pt x="0" y="3"/>
                    <a:pt x="1" y="2"/>
                    <a:pt x="2" y="0"/>
                  </a:cubicBezTo>
                  <a:cubicBezTo>
                    <a:pt x="2" y="1"/>
                    <a:pt x="2" y="1"/>
                    <a:pt x="3" y="2"/>
                  </a:cubicBezTo>
                  <a:cubicBezTo>
                    <a:pt x="2" y="3"/>
                    <a:pt x="1" y="4"/>
                    <a:pt x="0" y="6"/>
                  </a:cubicBezTo>
                  <a:lnTo>
                    <a:pt x="0"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3" name="Freeform 1410"/>
            <p:cNvSpPr>
              <a:spLocks/>
            </p:cNvSpPr>
            <p:nvPr userDrawn="1"/>
          </p:nvSpPr>
          <p:spPr bwMode="auto">
            <a:xfrm>
              <a:off x="277" y="200"/>
              <a:ext cx="2" cy="2"/>
            </a:xfrm>
            <a:custGeom>
              <a:avLst/>
              <a:gdLst>
                <a:gd name="T0" fmla="*/ 0 w 4"/>
                <a:gd name="T1" fmla="*/ 3 h 4"/>
                <a:gd name="T2" fmla="*/ 0 w 4"/>
                <a:gd name="T3" fmla="*/ 3 h 4"/>
                <a:gd name="T4" fmla="*/ 1 w 4"/>
                <a:gd name="T5" fmla="*/ 3 h 4"/>
                <a:gd name="T6" fmla="*/ 4 w 4"/>
                <a:gd name="T7" fmla="*/ 0 h 4"/>
                <a:gd name="T8" fmla="*/ 4 w 4"/>
                <a:gd name="T9" fmla="*/ 1 h 4"/>
                <a:gd name="T10" fmla="*/ 1 w 4"/>
                <a:gd name="T11" fmla="*/ 4 h 4"/>
                <a:gd name="T12" fmla="*/ 0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3"/>
                  </a:moveTo>
                  <a:lnTo>
                    <a:pt x="0" y="3"/>
                  </a:lnTo>
                  <a:lnTo>
                    <a:pt x="1" y="3"/>
                  </a:lnTo>
                  <a:cubicBezTo>
                    <a:pt x="2" y="2"/>
                    <a:pt x="3" y="1"/>
                    <a:pt x="4" y="0"/>
                  </a:cubicBezTo>
                  <a:lnTo>
                    <a:pt x="4" y="1"/>
                  </a:lnTo>
                  <a:cubicBezTo>
                    <a:pt x="3" y="2"/>
                    <a:pt x="2" y="3"/>
                    <a:pt x="1" y="4"/>
                  </a:cubicBez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4" name="Freeform 1411"/>
            <p:cNvSpPr>
              <a:spLocks/>
            </p:cNvSpPr>
            <p:nvPr userDrawn="1"/>
          </p:nvSpPr>
          <p:spPr bwMode="auto">
            <a:xfrm>
              <a:off x="279" y="200"/>
              <a:ext cx="0"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lnTo>
                    <a:pt x="0" y="0"/>
                  </a:lnTo>
                  <a:lnTo>
                    <a:pt x="1" y="0"/>
                  </a:lnTo>
                  <a:lnTo>
                    <a:pt x="0"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5" name="Freeform 1412"/>
            <p:cNvSpPr>
              <a:spLocks/>
            </p:cNvSpPr>
            <p:nvPr userDrawn="1"/>
          </p:nvSpPr>
          <p:spPr bwMode="auto">
            <a:xfrm>
              <a:off x="279" y="199"/>
              <a:ext cx="2" cy="3"/>
            </a:xfrm>
            <a:custGeom>
              <a:avLst/>
              <a:gdLst>
                <a:gd name="T0" fmla="*/ 1 w 5"/>
                <a:gd name="T1" fmla="*/ 1 h 6"/>
                <a:gd name="T2" fmla="*/ 1 w 5"/>
                <a:gd name="T3" fmla="*/ 1 h 6"/>
                <a:gd name="T4" fmla="*/ 3 w 5"/>
                <a:gd name="T5" fmla="*/ 0 h 6"/>
                <a:gd name="T6" fmla="*/ 5 w 5"/>
                <a:gd name="T7" fmla="*/ 3 h 6"/>
                <a:gd name="T8" fmla="*/ 2 w 5"/>
                <a:gd name="T9" fmla="*/ 6 h 6"/>
                <a:gd name="T10" fmla="*/ 0 w 5"/>
                <a:gd name="T11" fmla="*/ 3 h 6"/>
                <a:gd name="T12" fmla="*/ 1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1" y="1"/>
                  </a:moveTo>
                  <a:lnTo>
                    <a:pt x="1" y="1"/>
                  </a:lnTo>
                  <a:cubicBezTo>
                    <a:pt x="2" y="1"/>
                    <a:pt x="2" y="1"/>
                    <a:pt x="3" y="0"/>
                  </a:cubicBezTo>
                  <a:cubicBezTo>
                    <a:pt x="3" y="1"/>
                    <a:pt x="4" y="2"/>
                    <a:pt x="5" y="3"/>
                  </a:cubicBezTo>
                  <a:cubicBezTo>
                    <a:pt x="4" y="4"/>
                    <a:pt x="3" y="5"/>
                    <a:pt x="2" y="6"/>
                  </a:cubicBezTo>
                  <a:cubicBezTo>
                    <a:pt x="1" y="5"/>
                    <a:pt x="0" y="4"/>
                    <a:pt x="0" y="3"/>
                  </a:cubicBezTo>
                  <a:cubicBezTo>
                    <a:pt x="0" y="2"/>
                    <a:pt x="1" y="2"/>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6" name="Freeform 1413"/>
            <p:cNvSpPr>
              <a:spLocks/>
            </p:cNvSpPr>
            <p:nvPr userDrawn="1"/>
          </p:nvSpPr>
          <p:spPr bwMode="auto">
            <a:xfrm>
              <a:off x="281" y="199"/>
              <a:ext cx="2" cy="1"/>
            </a:xfrm>
            <a:custGeom>
              <a:avLst/>
              <a:gdLst>
                <a:gd name="T0" fmla="*/ 0 w 5"/>
                <a:gd name="T1" fmla="*/ 1 h 4"/>
                <a:gd name="T2" fmla="*/ 0 w 5"/>
                <a:gd name="T3" fmla="*/ 1 h 4"/>
                <a:gd name="T4" fmla="*/ 5 w 5"/>
                <a:gd name="T5" fmla="*/ 0 h 4"/>
                <a:gd name="T6" fmla="*/ 5 w 5"/>
                <a:gd name="T7" fmla="*/ 1 h 4"/>
                <a:gd name="T8" fmla="*/ 2 w 5"/>
                <a:gd name="T9" fmla="*/ 4 h 4"/>
                <a:gd name="T10" fmla="*/ 0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0" y="1"/>
                  </a:moveTo>
                  <a:lnTo>
                    <a:pt x="0" y="1"/>
                  </a:lnTo>
                  <a:cubicBezTo>
                    <a:pt x="2" y="1"/>
                    <a:pt x="3" y="0"/>
                    <a:pt x="5" y="0"/>
                  </a:cubicBezTo>
                  <a:lnTo>
                    <a:pt x="5" y="1"/>
                  </a:lnTo>
                  <a:cubicBezTo>
                    <a:pt x="4" y="2"/>
                    <a:pt x="3" y="3"/>
                    <a:pt x="2" y="4"/>
                  </a:cubicBezTo>
                  <a:cubicBezTo>
                    <a:pt x="2" y="3"/>
                    <a:pt x="1" y="2"/>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7" name="Freeform 1414"/>
            <p:cNvSpPr>
              <a:spLocks/>
            </p:cNvSpPr>
            <p:nvPr userDrawn="1"/>
          </p:nvSpPr>
          <p:spPr bwMode="auto">
            <a:xfrm>
              <a:off x="282" y="200"/>
              <a:ext cx="1" cy="2"/>
            </a:xfrm>
            <a:custGeom>
              <a:avLst/>
              <a:gdLst>
                <a:gd name="T0" fmla="*/ 2 w 3"/>
                <a:gd name="T1" fmla="*/ 0 h 6"/>
                <a:gd name="T2" fmla="*/ 2 w 3"/>
                <a:gd name="T3" fmla="*/ 0 h 6"/>
                <a:gd name="T4" fmla="*/ 3 w 3"/>
                <a:gd name="T5" fmla="*/ 5 h 6"/>
                <a:gd name="T6" fmla="*/ 2 w 3"/>
                <a:gd name="T7" fmla="*/ 6 h 6"/>
                <a:gd name="T8" fmla="*/ 0 w 3"/>
                <a:gd name="T9" fmla="*/ 2 h 6"/>
                <a:gd name="T10" fmla="*/ 2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2" y="0"/>
                  </a:moveTo>
                  <a:lnTo>
                    <a:pt x="2" y="0"/>
                  </a:lnTo>
                  <a:lnTo>
                    <a:pt x="3" y="5"/>
                  </a:lnTo>
                  <a:lnTo>
                    <a:pt x="2" y="6"/>
                  </a:lnTo>
                  <a:cubicBezTo>
                    <a:pt x="1" y="5"/>
                    <a:pt x="0" y="3"/>
                    <a:pt x="0" y="2"/>
                  </a:cubicBezTo>
                  <a:cubicBezTo>
                    <a:pt x="0" y="2"/>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8" name="Freeform 1415"/>
            <p:cNvSpPr>
              <a:spLocks/>
            </p:cNvSpPr>
            <p:nvPr userDrawn="1"/>
          </p:nvSpPr>
          <p:spPr bwMode="auto">
            <a:xfrm>
              <a:off x="283" y="202"/>
              <a:ext cx="0" cy="1"/>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lnTo>
                    <a:pt x="0"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9" name="Freeform 1416"/>
            <p:cNvSpPr>
              <a:spLocks/>
            </p:cNvSpPr>
            <p:nvPr userDrawn="1"/>
          </p:nvSpPr>
          <p:spPr bwMode="auto">
            <a:xfrm>
              <a:off x="281" y="203"/>
              <a:ext cx="3" cy="2"/>
            </a:xfrm>
            <a:custGeom>
              <a:avLst/>
              <a:gdLst>
                <a:gd name="T0" fmla="*/ 5 w 5"/>
                <a:gd name="T1" fmla="*/ 1 h 6"/>
                <a:gd name="T2" fmla="*/ 5 w 5"/>
                <a:gd name="T3" fmla="*/ 1 h 6"/>
                <a:gd name="T4" fmla="*/ 5 w 5"/>
                <a:gd name="T5" fmla="*/ 3 h 6"/>
                <a:gd name="T6" fmla="*/ 3 w 5"/>
                <a:gd name="T7" fmla="*/ 6 h 6"/>
                <a:gd name="T8" fmla="*/ 0 w 5"/>
                <a:gd name="T9" fmla="*/ 3 h 6"/>
                <a:gd name="T10" fmla="*/ 3 w 5"/>
                <a:gd name="T11" fmla="*/ 0 h 6"/>
                <a:gd name="T12" fmla="*/ 5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1"/>
                  </a:moveTo>
                  <a:lnTo>
                    <a:pt x="5" y="1"/>
                  </a:lnTo>
                  <a:lnTo>
                    <a:pt x="5" y="3"/>
                  </a:lnTo>
                  <a:cubicBezTo>
                    <a:pt x="4" y="4"/>
                    <a:pt x="4" y="5"/>
                    <a:pt x="3" y="6"/>
                  </a:cubicBezTo>
                  <a:cubicBezTo>
                    <a:pt x="2" y="5"/>
                    <a:pt x="1" y="4"/>
                    <a:pt x="0" y="3"/>
                  </a:cubicBezTo>
                  <a:cubicBezTo>
                    <a:pt x="1" y="2"/>
                    <a:pt x="2" y="1"/>
                    <a:pt x="3" y="0"/>
                  </a:cubicBezTo>
                  <a:cubicBezTo>
                    <a:pt x="4" y="0"/>
                    <a:pt x="4" y="1"/>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0" name="Freeform 1417"/>
            <p:cNvSpPr>
              <a:spLocks/>
            </p:cNvSpPr>
            <p:nvPr userDrawn="1"/>
          </p:nvSpPr>
          <p:spPr bwMode="auto">
            <a:xfrm>
              <a:off x="283" y="205"/>
              <a:ext cx="1" cy="2"/>
            </a:xfrm>
            <a:custGeom>
              <a:avLst/>
              <a:gdLst>
                <a:gd name="T0" fmla="*/ 2 w 3"/>
                <a:gd name="T1" fmla="*/ 0 h 5"/>
                <a:gd name="T2" fmla="*/ 2 w 3"/>
                <a:gd name="T3" fmla="*/ 0 h 5"/>
                <a:gd name="T4" fmla="*/ 3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2" y="0"/>
                  </a:lnTo>
                  <a:lnTo>
                    <a:pt x="3" y="5"/>
                  </a:lnTo>
                  <a:cubicBezTo>
                    <a:pt x="2" y="4"/>
                    <a:pt x="1" y="3"/>
                    <a:pt x="0" y="2"/>
                  </a:cubicBezTo>
                  <a:cubicBezTo>
                    <a:pt x="1" y="1"/>
                    <a:pt x="2"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1" name="Freeform 1418"/>
            <p:cNvSpPr>
              <a:spLocks/>
            </p:cNvSpPr>
            <p:nvPr userDrawn="1"/>
          </p:nvSpPr>
          <p:spPr bwMode="auto">
            <a:xfrm>
              <a:off x="283" y="207"/>
              <a:ext cx="2" cy="3"/>
            </a:xfrm>
            <a:custGeom>
              <a:avLst/>
              <a:gdLst>
                <a:gd name="T0" fmla="*/ 2 w 3"/>
                <a:gd name="T1" fmla="*/ 0 h 5"/>
                <a:gd name="T2" fmla="*/ 2 w 3"/>
                <a:gd name="T3" fmla="*/ 0 h 5"/>
                <a:gd name="T4" fmla="*/ 3 w 3"/>
                <a:gd name="T5" fmla="*/ 4 h 5"/>
                <a:gd name="T6" fmla="*/ 3 w 3"/>
                <a:gd name="T7" fmla="*/ 4 h 5"/>
                <a:gd name="T8" fmla="*/ 2 w 3"/>
                <a:gd name="T9" fmla="*/ 4 h 5"/>
                <a:gd name="T10" fmla="*/ 2 w 3"/>
                <a:gd name="T11" fmla="*/ 5 h 5"/>
                <a:gd name="T12" fmla="*/ 0 w 3"/>
                <a:gd name="T13" fmla="*/ 2 h 5"/>
                <a:gd name="T14" fmla="*/ 2 w 3"/>
                <a:gd name="T15" fmla="*/ 0 h 5"/>
                <a:gd name="T16" fmla="*/ 2 w 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0"/>
                  </a:moveTo>
                  <a:lnTo>
                    <a:pt x="2" y="0"/>
                  </a:lnTo>
                  <a:lnTo>
                    <a:pt x="3" y="4"/>
                  </a:lnTo>
                  <a:lnTo>
                    <a:pt x="3" y="4"/>
                  </a:lnTo>
                  <a:lnTo>
                    <a:pt x="2" y="4"/>
                  </a:lnTo>
                  <a:lnTo>
                    <a:pt x="2" y="5"/>
                  </a:lnTo>
                  <a:cubicBezTo>
                    <a:pt x="1" y="4"/>
                    <a:pt x="0" y="3"/>
                    <a:pt x="0" y="2"/>
                  </a:cubicBezTo>
                  <a:cubicBezTo>
                    <a:pt x="0" y="1"/>
                    <a:pt x="1" y="0"/>
                    <a:pt x="2" y="0"/>
                  </a:cubicBez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2" name="Freeform 1419"/>
            <p:cNvSpPr>
              <a:spLocks/>
            </p:cNvSpPr>
            <p:nvPr userDrawn="1"/>
          </p:nvSpPr>
          <p:spPr bwMode="auto">
            <a:xfrm>
              <a:off x="284" y="210"/>
              <a:ext cx="1" cy="0"/>
            </a:xfrm>
            <a:custGeom>
              <a:avLst/>
              <a:gdLst>
                <a:gd name="T0" fmla="*/ 0 w 1"/>
                <a:gd name="T1" fmla="*/ 1 h 2"/>
                <a:gd name="T2" fmla="*/ 0 w 1"/>
                <a:gd name="T3" fmla="*/ 1 h 2"/>
                <a:gd name="T4" fmla="*/ 0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lnTo>
                    <a:pt x="0" y="1"/>
                  </a:lnTo>
                  <a:lnTo>
                    <a:pt x="0" y="0"/>
                  </a:lnTo>
                  <a:cubicBezTo>
                    <a:pt x="0" y="1"/>
                    <a:pt x="1" y="1"/>
                    <a:pt x="1" y="2"/>
                  </a:cubicBezTo>
                  <a:cubicBezTo>
                    <a:pt x="1"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3" name="Freeform 1420"/>
            <p:cNvSpPr>
              <a:spLocks/>
            </p:cNvSpPr>
            <p:nvPr userDrawn="1"/>
          </p:nvSpPr>
          <p:spPr bwMode="auto">
            <a:xfrm>
              <a:off x="280" y="214"/>
              <a:ext cx="0" cy="0"/>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0"/>
                  </a:lnTo>
                  <a:cubicBezTo>
                    <a:pt x="1" y="0"/>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4" name="Freeform 1421"/>
            <p:cNvSpPr>
              <a:spLocks/>
            </p:cNvSpPr>
            <p:nvPr userDrawn="1"/>
          </p:nvSpPr>
          <p:spPr bwMode="auto">
            <a:xfrm>
              <a:off x="278" y="213"/>
              <a:ext cx="2" cy="1"/>
            </a:xfrm>
            <a:custGeom>
              <a:avLst/>
              <a:gdLst>
                <a:gd name="T0" fmla="*/ 3 w 3"/>
                <a:gd name="T1" fmla="*/ 2 h 3"/>
                <a:gd name="T2" fmla="*/ 3 w 3"/>
                <a:gd name="T3" fmla="*/ 2 h 3"/>
                <a:gd name="T4" fmla="*/ 2 w 3"/>
                <a:gd name="T5" fmla="*/ 3 h 3"/>
                <a:gd name="T6" fmla="*/ 2 w 3"/>
                <a:gd name="T7" fmla="*/ 3 h 3"/>
                <a:gd name="T8" fmla="*/ 1 w 3"/>
                <a:gd name="T9" fmla="*/ 3 h 3"/>
                <a:gd name="T10" fmla="*/ 0 w 3"/>
                <a:gd name="T11" fmla="*/ 0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lnTo>
                    <a:pt x="3" y="2"/>
                  </a:lnTo>
                  <a:cubicBezTo>
                    <a:pt x="3" y="2"/>
                    <a:pt x="3" y="3"/>
                    <a:pt x="2" y="3"/>
                  </a:cubicBezTo>
                  <a:lnTo>
                    <a:pt x="2" y="3"/>
                  </a:lnTo>
                  <a:lnTo>
                    <a:pt x="1" y="3"/>
                  </a:lnTo>
                  <a:cubicBezTo>
                    <a:pt x="1" y="2"/>
                    <a:pt x="0" y="1"/>
                    <a:pt x="0" y="0"/>
                  </a:cubicBezTo>
                  <a:cubicBezTo>
                    <a:pt x="1" y="0"/>
                    <a:pt x="2" y="1"/>
                    <a:pt x="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5" name="Freeform 1422"/>
            <p:cNvSpPr>
              <a:spLocks/>
            </p:cNvSpPr>
            <p:nvPr userDrawn="1"/>
          </p:nvSpPr>
          <p:spPr bwMode="auto">
            <a:xfrm>
              <a:off x="277" y="210"/>
              <a:ext cx="2" cy="2"/>
            </a:xfrm>
            <a:custGeom>
              <a:avLst/>
              <a:gdLst>
                <a:gd name="T0" fmla="*/ 1 w 3"/>
                <a:gd name="T1" fmla="*/ 5 h 6"/>
                <a:gd name="T2" fmla="*/ 1 w 3"/>
                <a:gd name="T3" fmla="*/ 5 h 6"/>
                <a:gd name="T4" fmla="*/ 0 w 3"/>
                <a:gd name="T5" fmla="*/ 2 h 6"/>
                <a:gd name="T6" fmla="*/ 1 w 3"/>
                <a:gd name="T7" fmla="*/ 0 h 6"/>
                <a:gd name="T8" fmla="*/ 3 w 3"/>
                <a:gd name="T9" fmla="*/ 2 h 6"/>
                <a:gd name="T10" fmla="*/ 2 w 3"/>
                <a:gd name="T11" fmla="*/ 6 h 6"/>
                <a:gd name="T12" fmla="*/ 1 w 3"/>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5"/>
                  </a:moveTo>
                  <a:lnTo>
                    <a:pt x="1" y="5"/>
                  </a:lnTo>
                  <a:cubicBezTo>
                    <a:pt x="1" y="4"/>
                    <a:pt x="0" y="3"/>
                    <a:pt x="0" y="2"/>
                  </a:cubicBezTo>
                  <a:cubicBezTo>
                    <a:pt x="0" y="1"/>
                    <a:pt x="0" y="0"/>
                    <a:pt x="1" y="0"/>
                  </a:cubicBezTo>
                  <a:cubicBezTo>
                    <a:pt x="2" y="1"/>
                    <a:pt x="2" y="1"/>
                    <a:pt x="3" y="2"/>
                  </a:cubicBezTo>
                  <a:cubicBezTo>
                    <a:pt x="3" y="3"/>
                    <a:pt x="2" y="4"/>
                    <a:pt x="2" y="6"/>
                  </a:cubicBezTo>
                  <a:lnTo>
                    <a:pt x="1"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6" name="Freeform 1423"/>
            <p:cNvSpPr>
              <a:spLocks/>
            </p:cNvSpPr>
            <p:nvPr userDrawn="1"/>
          </p:nvSpPr>
          <p:spPr bwMode="auto">
            <a:xfrm>
              <a:off x="283" y="198"/>
              <a:ext cx="3" cy="10"/>
            </a:xfrm>
            <a:custGeom>
              <a:avLst/>
              <a:gdLst>
                <a:gd name="T0" fmla="*/ 3 w 6"/>
                <a:gd name="T1" fmla="*/ 0 h 22"/>
                <a:gd name="T2" fmla="*/ 3 w 6"/>
                <a:gd name="T3" fmla="*/ 0 h 22"/>
                <a:gd name="T4" fmla="*/ 6 w 6"/>
                <a:gd name="T5" fmla="*/ 22 h 22"/>
                <a:gd name="T6" fmla="*/ 5 w 6"/>
                <a:gd name="T7" fmla="*/ 21 h 22"/>
                <a:gd name="T8" fmla="*/ 4 w 6"/>
                <a:gd name="T9" fmla="*/ 21 h 22"/>
                <a:gd name="T10" fmla="*/ 4 w 6"/>
                <a:gd name="T11" fmla="*/ 22 h 22"/>
                <a:gd name="T12" fmla="*/ 0 w 6"/>
                <a:gd name="T13" fmla="*/ 1 h 22"/>
                <a:gd name="T14" fmla="*/ 3 w 6"/>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2">
                  <a:moveTo>
                    <a:pt x="3" y="0"/>
                  </a:moveTo>
                  <a:lnTo>
                    <a:pt x="3" y="0"/>
                  </a:lnTo>
                  <a:lnTo>
                    <a:pt x="6" y="22"/>
                  </a:lnTo>
                  <a:cubicBezTo>
                    <a:pt x="5" y="21"/>
                    <a:pt x="5" y="21"/>
                    <a:pt x="5" y="21"/>
                  </a:cubicBezTo>
                  <a:lnTo>
                    <a:pt x="4" y="21"/>
                  </a:lnTo>
                  <a:cubicBezTo>
                    <a:pt x="4" y="21"/>
                    <a:pt x="4" y="21"/>
                    <a:pt x="4" y="22"/>
                  </a:cubicBezTo>
                  <a:lnTo>
                    <a:pt x="0" y="1"/>
                  </a:lnTo>
                  <a:cubicBezTo>
                    <a:pt x="1" y="0"/>
                    <a:pt x="2" y="0"/>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7" name="Freeform 1424"/>
            <p:cNvSpPr>
              <a:spLocks/>
            </p:cNvSpPr>
            <p:nvPr userDrawn="1"/>
          </p:nvSpPr>
          <p:spPr bwMode="auto">
            <a:xfrm>
              <a:off x="281" y="201"/>
              <a:ext cx="2" cy="3"/>
            </a:xfrm>
            <a:custGeom>
              <a:avLst/>
              <a:gdLst>
                <a:gd name="T0" fmla="*/ 2 w 5"/>
                <a:gd name="T1" fmla="*/ 0 h 6"/>
                <a:gd name="T2" fmla="*/ 2 w 5"/>
                <a:gd name="T3" fmla="*/ 0 h 6"/>
                <a:gd name="T4" fmla="*/ 5 w 5"/>
                <a:gd name="T5" fmla="*/ 3 h 6"/>
                <a:gd name="T6" fmla="*/ 2 w 5"/>
                <a:gd name="T7" fmla="*/ 6 h 6"/>
                <a:gd name="T8" fmla="*/ 0 w 5"/>
                <a:gd name="T9" fmla="*/ 3 h 6"/>
                <a:gd name="T10" fmla="*/ 2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2" y="0"/>
                  </a:moveTo>
                  <a:lnTo>
                    <a:pt x="2" y="0"/>
                  </a:lnTo>
                  <a:cubicBezTo>
                    <a:pt x="3" y="1"/>
                    <a:pt x="4" y="2"/>
                    <a:pt x="5" y="3"/>
                  </a:cubicBezTo>
                  <a:cubicBezTo>
                    <a:pt x="4" y="4"/>
                    <a:pt x="3" y="5"/>
                    <a:pt x="2" y="6"/>
                  </a:cubicBezTo>
                  <a:cubicBezTo>
                    <a:pt x="1" y="5"/>
                    <a:pt x="0" y="4"/>
                    <a:pt x="0" y="3"/>
                  </a:cubicBezTo>
                  <a:cubicBezTo>
                    <a:pt x="0" y="2"/>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8" name="Freeform 1425"/>
            <p:cNvSpPr>
              <a:spLocks/>
            </p:cNvSpPr>
            <p:nvPr userDrawn="1"/>
          </p:nvSpPr>
          <p:spPr bwMode="auto">
            <a:xfrm>
              <a:off x="277" y="200"/>
              <a:ext cx="3" cy="4"/>
            </a:xfrm>
            <a:custGeom>
              <a:avLst/>
              <a:gdLst>
                <a:gd name="T0" fmla="*/ 3 w 6"/>
                <a:gd name="T1" fmla="*/ 7 h 7"/>
                <a:gd name="T2" fmla="*/ 3 w 6"/>
                <a:gd name="T3" fmla="*/ 7 h 7"/>
                <a:gd name="T4" fmla="*/ 0 w 6"/>
                <a:gd name="T5" fmla="*/ 4 h 7"/>
                <a:gd name="T6" fmla="*/ 3 w 6"/>
                <a:gd name="T7" fmla="*/ 0 h 7"/>
                <a:gd name="T8" fmla="*/ 6 w 6"/>
                <a:gd name="T9" fmla="*/ 4 h 7"/>
                <a:gd name="T10" fmla="*/ 3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3" y="7"/>
                  </a:moveTo>
                  <a:lnTo>
                    <a:pt x="3" y="7"/>
                  </a:lnTo>
                  <a:cubicBezTo>
                    <a:pt x="2" y="6"/>
                    <a:pt x="1" y="5"/>
                    <a:pt x="0" y="4"/>
                  </a:cubicBezTo>
                  <a:cubicBezTo>
                    <a:pt x="1" y="3"/>
                    <a:pt x="2" y="2"/>
                    <a:pt x="3" y="0"/>
                  </a:cubicBezTo>
                  <a:cubicBezTo>
                    <a:pt x="4" y="1"/>
                    <a:pt x="5" y="3"/>
                    <a:pt x="6"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9" name="Freeform 1426"/>
            <p:cNvSpPr>
              <a:spLocks/>
            </p:cNvSpPr>
            <p:nvPr userDrawn="1"/>
          </p:nvSpPr>
          <p:spPr bwMode="auto">
            <a:xfrm>
              <a:off x="279" y="202"/>
              <a:ext cx="2" cy="3"/>
            </a:xfrm>
            <a:custGeom>
              <a:avLst/>
              <a:gdLst>
                <a:gd name="T0" fmla="*/ 3 w 6"/>
                <a:gd name="T1" fmla="*/ 7 h 7"/>
                <a:gd name="T2" fmla="*/ 3 w 6"/>
                <a:gd name="T3" fmla="*/ 7 h 7"/>
                <a:gd name="T4" fmla="*/ 0 w 6"/>
                <a:gd name="T5" fmla="*/ 4 h 7"/>
                <a:gd name="T6" fmla="*/ 3 w 6"/>
                <a:gd name="T7" fmla="*/ 0 h 7"/>
                <a:gd name="T8" fmla="*/ 6 w 6"/>
                <a:gd name="T9" fmla="*/ 4 h 7"/>
                <a:gd name="T10" fmla="*/ 3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3" y="7"/>
                  </a:moveTo>
                  <a:lnTo>
                    <a:pt x="3" y="7"/>
                  </a:lnTo>
                  <a:cubicBezTo>
                    <a:pt x="2" y="6"/>
                    <a:pt x="1" y="5"/>
                    <a:pt x="0" y="4"/>
                  </a:cubicBezTo>
                  <a:cubicBezTo>
                    <a:pt x="1" y="3"/>
                    <a:pt x="2" y="2"/>
                    <a:pt x="3" y="0"/>
                  </a:cubicBezTo>
                  <a:cubicBezTo>
                    <a:pt x="4" y="1"/>
                    <a:pt x="5" y="3"/>
                    <a:pt x="6"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0" name="Freeform 1427"/>
            <p:cNvSpPr>
              <a:spLocks/>
            </p:cNvSpPr>
            <p:nvPr userDrawn="1"/>
          </p:nvSpPr>
          <p:spPr bwMode="auto">
            <a:xfrm>
              <a:off x="280" y="204"/>
              <a:ext cx="3" cy="3"/>
            </a:xfrm>
            <a:custGeom>
              <a:avLst/>
              <a:gdLst>
                <a:gd name="T0" fmla="*/ 3 w 6"/>
                <a:gd name="T1" fmla="*/ 6 h 6"/>
                <a:gd name="T2" fmla="*/ 3 w 6"/>
                <a:gd name="T3" fmla="*/ 6 h 6"/>
                <a:gd name="T4" fmla="*/ 0 w 6"/>
                <a:gd name="T5" fmla="*/ 3 h 6"/>
                <a:gd name="T6" fmla="*/ 3 w 6"/>
                <a:gd name="T7" fmla="*/ 0 h 6"/>
                <a:gd name="T8" fmla="*/ 6 w 6"/>
                <a:gd name="T9" fmla="*/ 3 h 6"/>
                <a:gd name="T10" fmla="*/ 3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3" y="6"/>
                  </a:moveTo>
                  <a:lnTo>
                    <a:pt x="3" y="6"/>
                  </a:lnTo>
                  <a:cubicBezTo>
                    <a:pt x="2" y="5"/>
                    <a:pt x="1" y="4"/>
                    <a:pt x="0" y="3"/>
                  </a:cubicBezTo>
                  <a:cubicBezTo>
                    <a:pt x="1" y="2"/>
                    <a:pt x="2" y="1"/>
                    <a:pt x="3" y="0"/>
                  </a:cubicBezTo>
                  <a:cubicBezTo>
                    <a:pt x="4" y="1"/>
                    <a:pt x="5" y="2"/>
                    <a:pt x="6" y="3"/>
                  </a:cubicBezTo>
                  <a:cubicBezTo>
                    <a:pt x="5" y="4"/>
                    <a:pt x="4"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1" name="Freeform 1428"/>
            <p:cNvSpPr>
              <a:spLocks/>
            </p:cNvSpPr>
            <p:nvPr userDrawn="1"/>
          </p:nvSpPr>
          <p:spPr bwMode="auto">
            <a:xfrm>
              <a:off x="281" y="206"/>
              <a:ext cx="3" cy="2"/>
            </a:xfrm>
            <a:custGeom>
              <a:avLst/>
              <a:gdLst>
                <a:gd name="T0" fmla="*/ 3 w 6"/>
                <a:gd name="T1" fmla="*/ 5 h 5"/>
                <a:gd name="T2" fmla="*/ 3 w 6"/>
                <a:gd name="T3" fmla="*/ 5 h 5"/>
                <a:gd name="T4" fmla="*/ 0 w 6"/>
                <a:gd name="T5" fmla="*/ 3 h 5"/>
                <a:gd name="T6" fmla="*/ 3 w 6"/>
                <a:gd name="T7" fmla="*/ 0 h 5"/>
                <a:gd name="T8" fmla="*/ 6 w 6"/>
                <a:gd name="T9" fmla="*/ 2 h 5"/>
                <a:gd name="T10" fmla="*/ 3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3" y="5"/>
                  </a:moveTo>
                  <a:lnTo>
                    <a:pt x="3" y="5"/>
                  </a:lnTo>
                  <a:cubicBezTo>
                    <a:pt x="2" y="4"/>
                    <a:pt x="1" y="3"/>
                    <a:pt x="0" y="3"/>
                  </a:cubicBezTo>
                  <a:cubicBezTo>
                    <a:pt x="1" y="2"/>
                    <a:pt x="2" y="1"/>
                    <a:pt x="3" y="0"/>
                  </a:cubicBezTo>
                  <a:cubicBezTo>
                    <a:pt x="4" y="0"/>
                    <a:pt x="5" y="1"/>
                    <a:pt x="6" y="2"/>
                  </a:cubicBezTo>
                  <a:cubicBezTo>
                    <a:pt x="5" y="3"/>
                    <a:pt x="4" y="4"/>
                    <a:pt x="3"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2" name="Freeform 1429"/>
            <p:cNvSpPr>
              <a:spLocks/>
            </p:cNvSpPr>
            <p:nvPr userDrawn="1"/>
          </p:nvSpPr>
          <p:spPr bwMode="auto">
            <a:xfrm>
              <a:off x="277" y="202"/>
              <a:ext cx="2" cy="4"/>
            </a:xfrm>
            <a:custGeom>
              <a:avLst/>
              <a:gdLst>
                <a:gd name="T0" fmla="*/ 2 w 5"/>
                <a:gd name="T1" fmla="*/ 8 h 8"/>
                <a:gd name="T2" fmla="*/ 2 w 5"/>
                <a:gd name="T3" fmla="*/ 8 h 8"/>
                <a:gd name="T4" fmla="*/ 0 w 5"/>
                <a:gd name="T5" fmla="*/ 4 h 8"/>
                <a:gd name="T6" fmla="*/ 2 w 5"/>
                <a:gd name="T7" fmla="*/ 0 h 8"/>
                <a:gd name="T8" fmla="*/ 5 w 5"/>
                <a:gd name="T9" fmla="*/ 4 h 8"/>
                <a:gd name="T10" fmla="*/ 2 w 5"/>
                <a:gd name="T11" fmla="*/ 8 h 8"/>
              </a:gdLst>
              <a:ahLst/>
              <a:cxnLst>
                <a:cxn ang="0">
                  <a:pos x="T0" y="T1"/>
                </a:cxn>
                <a:cxn ang="0">
                  <a:pos x="T2" y="T3"/>
                </a:cxn>
                <a:cxn ang="0">
                  <a:pos x="T4" y="T5"/>
                </a:cxn>
                <a:cxn ang="0">
                  <a:pos x="T6" y="T7"/>
                </a:cxn>
                <a:cxn ang="0">
                  <a:pos x="T8" y="T9"/>
                </a:cxn>
                <a:cxn ang="0">
                  <a:pos x="T10" y="T11"/>
                </a:cxn>
              </a:cxnLst>
              <a:rect l="0" t="0" r="r" b="b"/>
              <a:pathLst>
                <a:path w="5" h="8">
                  <a:moveTo>
                    <a:pt x="2" y="8"/>
                  </a:moveTo>
                  <a:lnTo>
                    <a:pt x="2" y="8"/>
                  </a:lnTo>
                  <a:cubicBezTo>
                    <a:pt x="1" y="7"/>
                    <a:pt x="0" y="6"/>
                    <a:pt x="0" y="4"/>
                  </a:cubicBezTo>
                  <a:cubicBezTo>
                    <a:pt x="1" y="3"/>
                    <a:pt x="1" y="2"/>
                    <a:pt x="2" y="0"/>
                  </a:cubicBezTo>
                  <a:cubicBezTo>
                    <a:pt x="3" y="2"/>
                    <a:pt x="4" y="3"/>
                    <a:pt x="5" y="4"/>
                  </a:cubicBezTo>
                  <a:cubicBezTo>
                    <a:pt x="4" y="5"/>
                    <a:pt x="3" y="6"/>
                    <a:pt x="2"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3" name="Freeform 1430"/>
            <p:cNvSpPr>
              <a:spLocks/>
            </p:cNvSpPr>
            <p:nvPr userDrawn="1"/>
          </p:nvSpPr>
          <p:spPr bwMode="auto">
            <a:xfrm>
              <a:off x="277" y="204"/>
              <a:ext cx="3" cy="3"/>
            </a:xfrm>
            <a:custGeom>
              <a:avLst/>
              <a:gdLst>
                <a:gd name="T0" fmla="*/ 3 w 6"/>
                <a:gd name="T1" fmla="*/ 7 h 7"/>
                <a:gd name="T2" fmla="*/ 3 w 6"/>
                <a:gd name="T3" fmla="*/ 7 h 7"/>
                <a:gd name="T4" fmla="*/ 0 w 6"/>
                <a:gd name="T5" fmla="*/ 4 h 7"/>
                <a:gd name="T6" fmla="*/ 3 w 6"/>
                <a:gd name="T7" fmla="*/ 0 h 7"/>
                <a:gd name="T8" fmla="*/ 6 w 6"/>
                <a:gd name="T9" fmla="*/ 3 h 7"/>
                <a:gd name="T10" fmla="*/ 3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3" y="7"/>
                  </a:moveTo>
                  <a:lnTo>
                    <a:pt x="3" y="7"/>
                  </a:lnTo>
                  <a:cubicBezTo>
                    <a:pt x="2" y="6"/>
                    <a:pt x="1" y="5"/>
                    <a:pt x="0" y="4"/>
                  </a:cubicBezTo>
                  <a:cubicBezTo>
                    <a:pt x="1" y="3"/>
                    <a:pt x="2" y="2"/>
                    <a:pt x="3" y="0"/>
                  </a:cubicBezTo>
                  <a:cubicBezTo>
                    <a:pt x="4" y="1"/>
                    <a:pt x="5" y="2"/>
                    <a:pt x="6" y="3"/>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4" name="Freeform 1431"/>
            <p:cNvSpPr>
              <a:spLocks/>
            </p:cNvSpPr>
            <p:nvPr userDrawn="1"/>
          </p:nvSpPr>
          <p:spPr bwMode="auto">
            <a:xfrm>
              <a:off x="279" y="206"/>
              <a:ext cx="2" cy="3"/>
            </a:xfrm>
            <a:custGeom>
              <a:avLst/>
              <a:gdLst>
                <a:gd name="T0" fmla="*/ 3 w 6"/>
                <a:gd name="T1" fmla="*/ 7 h 7"/>
                <a:gd name="T2" fmla="*/ 3 w 6"/>
                <a:gd name="T3" fmla="*/ 7 h 7"/>
                <a:gd name="T4" fmla="*/ 0 w 6"/>
                <a:gd name="T5" fmla="*/ 4 h 7"/>
                <a:gd name="T6" fmla="*/ 3 w 6"/>
                <a:gd name="T7" fmla="*/ 0 h 7"/>
                <a:gd name="T8" fmla="*/ 6 w 6"/>
                <a:gd name="T9" fmla="*/ 3 h 7"/>
                <a:gd name="T10" fmla="*/ 4 w 6"/>
                <a:gd name="T11" fmla="*/ 5 h 7"/>
                <a:gd name="T12" fmla="*/ 3 w 6"/>
                <a:gd name="T13" fmla="*/ 5 h 7"/>
                <a:gd name="T14" fmla="*/ 3 w 6"/>
                <a:gd name="T15" fmla="*/ 5 h 7"/>
                <a:gd name="T16" fmla="*/ 3 w 6"/>
                <a:gd name="T17" fmla="*/ 6 h 7"/>
                <a:gd name="T18" fmla="*/ 3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3" y="7"/>
                  </a:moveTo>
                  <a:lnTo>
                    <a:pt x="3" y="7"/>
                  </a:lnTo>
                  <a:cubicBezTo>
                    <a:pt x="2" y="6"/>
                    <a:pt x="1" y="5"/>
                    <a:pt x="0" y="4"/>
                  </a:cubicBezTo>
                  <a:cubicBezTo>
                    <a:pt x="1" y="2"/>
                    <a:pt x="2" y="1"/>
                    <a:pt x="3" y="0"/>
                  </a:cubicBezTo>
                  <a:cubicBezTo>
                    <a:pt x="4" y="1"/>
                    <a:pt x="5" y="2"/>
                    <a:pt x="6" y="3"/>
                  </a:cubicBezTo>
                  <a:cubicBezTo>
                    <a:pt x="5" y="4"/>
                    <a:pt x="4" y="4"/>
                    <a:pt x="4" y="5"/>
                  </a:cubicBezTo>
                  <a:lnTo>
                    <a:pt x="3" y="5"/>
                  </a:lnTo>
                  <a:lnTo>
                    <a:pt x="3" y="5"/>
                  </a:lnTo>
                  <a:cubicBezTo>
                    <a:pt x="3" y="6"/>
                    <a:pt x="3" y="6"/>
                    <a:pt x="3" y="6"/>
                  </a:cubicBezTo>
                  <a:lnTo>
                    <a:pt x="3" y="7"/>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5" name="Freeform 1432"/>
            <p:cNvSpPr>
              <a:spLocks/>
            </p:cNvSpPr>
            <p:nvPr userDrawn="1"/>
          </p:nvSpPr>
          <p:spPr bwMode="auto">
            <a:xfrm>
              <a:off x="281" y="207"/>
              <a:ext cx="2" cy="2"/>
            </a:xfrm>
            <a:custGeom>
              <a:avLst/>
              <a:gdLst>
                <a:gd name="T0" fmla="*/ 0 w 5"/>
                <a:gd name="T1" fmla="*/ 3 h 4"/>
                <a:gd name="T2" fmla="*/ 0 w 5"/>
                <a:gd name="T3" fmla="*/ 3 h 4"/>
                <a:gd name="T4" fmla="*/ 2 w 5"/>
                <a:gd name="T5" fmla="*/ 0 h 4"/>
                <a:gd name="T6" fmla="*/ 5 w 5"/>
                <a:gd name="T7" fmla="*/ 2 h 4"/>
                <a:gd name="T8" fmla="*/ 4 w 5"/>
                <a:gd name="T9" fmla="*/ 4 h 4"/>
                <a:gd name="T10" fmla="*/ 0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0" y="3"/>
                  </a:moveTo>
                  <a:lnTo>
                    <a:pt x="0" y="3"/>
                  </a:lnTo>
                  <a:cubicBezTo>
                    <a:pt x="1" y="2"/>
                    <a:pt x="1" y="1"/>
                    <a:pt x="2" y="0"/>
                  </a:cubicBezTo>
                  <a:cubicBezTo>
                    <a:pt x="3" y="1"/>
                    <a:pt x="4" y="2"/>
                    <a:pt x="5" y="2"/>
                  </a:cubicBezTo>
                  <a:lnTo>
                    <a:pt x="4" y="4"/>
                  </a:lnTo>
                  <a:cubicBezTo>
                    <a:pt x="2" y="3"/>
                    <a:pt x="1" y="3"/>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6" name="Rectangle 1433"/>
            <p:cNvSpPr>
              <a:spLocks noChangeArrowheads="1"/>
            </p:cNvSpPr>
            <p:nvPr userDrawn="1"/>
          </p:nvSpPr>
          <p:spPr bwMode="auto">
            <a:xfrm>
              <a:off x="280" y="209"/>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7" name="Freeform 1434"/>
            <p:cNvSpPr>
              <a:spLocks/>
            </p:cNvSpPr>
            <p:nvPr userDrawn="1"/>
          </p:nvSpPr>
          <p:spPr bwMode="auto">
            <a:xfrm>
              <a:off x="283" y="209"/>
              <a:ext cx="1" cy="1"/>
            </a:xfrm>
            <a:custGeom>
              <a:avLst/>
              <a:gdLst>
                <a:gd name="T0" fmla="*/ 0 w 3"/>
                <a:gd name="T1" fmla="*/ 1 h 3"/>
                <a:gd name="T2" fmla="*/ 0 w 3"/>
                <a:gd name="T3" fmla="*/ 1 h 3"/>
                <a:gd name="T4" fmla="*/ 0 w 3"/>
                <a:gd name="T5" fmla="*/ 0 h 3"/>
                <a:gd name="T6" fmla="*/ 3 w 3"/>
                <a:gd name="T7" fmla="*/ 2 h 3"/>
                <a:gd name="T8" fmla="*/ 2 w 3"/>
                <a:gd name="T9" fmla="*/ 3 h 3"/>
                <a:gd name="T10" fmla="*/ 2 w 3"/>
                <a:gd name="T11" fmla="*/ 2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lnTo>
                    <a:pt x="0" y="1"/>
                  </a:lnTo>
                  <a:lnTo>
                    <a:pt x="0" y="0"/>
                  </a:lnTo>
                  <a:cubicBezTo>
                    <a:pt x="1" y="1"/>
                    <a:pt x="2" y="1"/>
                    <a:pt x="3" y="2"/>
                  </a:cubicBezTo>
                  <a:lnTo>
                    <a:pt x="2" y="3"/>
                  </a:lnTo>
                  <a:lnTo>
                    <a:pt x="2" y="2"/>
                  </a:lnTo>
                  <a:cubicBezTo>
                    <a:pt x="1" y="2"/>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8" name="Freeform 1435"/>
            <p:cNvSpPr>
              <a:spLocks/>
            </p:cNvSpPr>
            <p:nvPr userDrawn="1"/>
          </p:nvSpPr>
          <p:spPr bwMode="auto">
            <a:xfrm>
              <a:off x="281" y="21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0"/>
                  </a:lnTo>
                  <a:lnTo>
                    <a:pt x="0" y="1"/>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9" name="Freeform 1436"/>
            <p:cNvSpPr>
              <a:spLocks/>
            </p:cNvSpPr>
            <p:nvPr userDrawn="1"/>
          </p:nvSpPr>
          <p:spPr bwMode="auto">
            <a:xfrm>
              <a:off x="281" y="212"/>
              <a:ext cx="1" cy="1"/>
            </a:xfrm>
            <a:custGeom>
              <a:avLst/>
              <a:gdLst>
                <a:gd name="T0" fmla="*/ 3 w 3"/>
                <a:gd name="T1" fmla="*/ 2 h 2"/>
                <a:gd name="T2" fmla="*/ 3 w 3"/>
                <a:gd name="T3" fmla="*/ 2 h 2"/>
                <a:gd name="T4" fmla="*/ 0 w 3"/>
                <a:gd name="T5" fmla="*/ 0 h 2"/>
                <a:gd name="T6" fmla="*/ 1 w 3"/>
                <a:gd name="T7" fmla="*/ 0 h 2"/>
                <a:gd name="T8" fmla="*/ 3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3" y="2"/>
                  </a:lnTo>
                  <a:lnTo>
                    <a:pt x="0" y="0"/>
                  </a:lnTo>
                  <a:lnTo>
                    <a:pt x="1" y="0"/>
                  </a:lnTo>
                  <a:cubicBezTo>
                    <a:pt x="1" y="1"/>
                    <a:pt x="2" y="1"/>
                    <a:pt x="3" y="2"/>
                  </a:cubicBezTo>
                  <a:cubicBezTo>
                    <a:pt x="3" y="2"/>
                    <a:pt x="3" y="2"/>
                    <a:pt x="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0" name="Freeform 1437"/>
            <p:cNvSpPr>
              <a:spLocks/>
            </p:cNvSpPr>
            <p:nvPr userDrawn="1"/>
          </p:nvSpPr>
          <p:spPr bwMode="auto">
            <a:xfrm>
              <a:off x="277" y="206"/>
              <a:ext cx="1" cy="3"/>
            </a:xfrm>
            <a:custGeom>
              <a:avLst/>
              <a:gdLst>
                <a:gd name="T0" fmla="*/ 3 w 4"/>
                <a:gd name="T1" fmla="*/ 6 h 6"/>
                <a:gd name="T2" fmla="*/ 3 w 4"/>
                <a:gd name="T3" fmla="*/ 6 h 6"/>
                <a:gd name="T4" fmla="*/ 0 w 4"/>
                <a:gd name="T5" fmla="*/ 3 h 6"/>
                <a:gd name="T6" fmla="*/ 2 w 4"/>
                <a:gd name="T7" fmla="*/ 0 h 6"/>
                <a:gd name="T8" fmla="*/ 4 w 4"/>
                <a:gd name="T9" fmla="*/ 3 h 6"/>
                <a:gd name="T10" fmla="*/ 3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3" y="6"/>
                  </a:moveTo>
                  <a:lnTo>
                    <a:pt x="3" y="6"/>
                  </a:lnTo>
                  <a:cubicBezTo>
                    <a:pt x="2" y="5"/>
                    <a:pt x="1" y="4"/>
                    <a:pt x="0" y="3"/>
                  </a:cubicBezTo>
                  <a:cubicBezTo>
                    <a:pt x="1" y="2"/>
                    <a:pt x="1" y="1"/>
                    <a:pt x="2" y="0"/>
                  </a:cubicBezTo>
                  <a:cubicBezTo>
                    <a:pt x="3" y="1"/>
                    <a:pt x="4" y="2"/>
                    <a:pt x="4" y="3"/>
                  </a:cubicBezTo>
                  <a:cubicBezTo>
                    <a:pt x="4" y="4"/>
                    <a:pt x="3"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1" name="Freeform 1438"/>
            <p:cNvSpPr>
              <a:spLocks/>
            </p:cNvSpPr>
            <p:nvPr userDrawn="1"/>
          </p:nvSpPr>
          <p:spPr bwMode="auto">
            <a:xfrm>
              <a:off x="278" y="208"/>
              <a:ext cx="2" cy="2"/>
            </a:xfrm>
            <a:custGeom>
              <a:avLst/>
              <a:gdLst>
                <a:gd name="T0" fmla="*/ 3 w 4"/>
                <a:gd name="T1" fmla="*/ 6 h 6"/>
                <a:gd name="T2" fmla="*/ 3 w 4"/>
                <a:gd name="T3" fmla="*/ 6 h 6"/>
                <a:gd name="T4" fmla="*/ 0 w 4"/>
                <a:gd name="T5" fmla="*/ 3 h 6"/>
                <a:gd name="T6" fmla="*/ 2 w 4"/>
                <a:gd name="T7" fmla="*/ 0 h 6"/>
                <a:gd name="T8" fmla="*/ 4 w 4"/>
                <a:gd name="T9" fmla="*/ 3 h 6"/>
                <a:gd name="T10" fmla="*/ 3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3" y="6"/>
                  </a:moveTo>
                  <a:lnTo>
                    <a:pt x="3" y="6"/>
                  </a:lnTo>
                  <a:cubicBezTo>
                    <a:pt x="2" y="5"/>
                    <a:pt x="1" y="4"/>
                    <a:pt x="0" y="3"/>
                  </a:cubicBezTo>
                  <a:cubicBezTo>
                    <a:pt x="1" y="2"/>
                    <a:pt x="1" y="1"/>
                    <a:pt x="2" y="0"/>
                  </a:cubicBezTo>
                  <a:cubicBezTo>
                    <a:pt x="3" y="1"/>
                    <a:pt x="4" y="2"/>
                    <a:pt x="4" y="3"/>
                  </a:cubicBezTo>
                  <a:cubicBezTo>
                    <a:pt x="4" y="4"/>
                    <a:pt x="3"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2" name="Freeform 1439"/>
            <p:cNvSpPr>
              <a:spLocks/>
            </p:cNvSpPr>
            <p:nvPr userDrawn="1"/>
          </p:nvSpPr>
          <p:spPr bwMode="auto">
            <a:xfrm>
              <a:off x="279" y="209"/>
              <a:ext cx="2" cy="3"/>
            </a:xfrm>
            <a:custGeom>
              <a:avLst/>
              <a:gdLst>
                <a:gd name="T0" fmla="*/ 3 w 5"/>
                <a:gd name="T1" fmla="*/ 6 h 6"/>
                <a:gd name="T2" fmla="*/ 3 w 5"/>
                <a:gd name="T3" fmla="*/ 6 h 6"/>
                <a:gd name="T4" fmla="*/ 0 w 5"/>
                <a:gd name="T5" fmla="*/ 3 h 6"/>
                <a:gd name="T6" fmla="*/ 2 w 5"/>
                <a:gd name="T7" fmla="*/ 0 h 6"/>
                <a:gd name="T8" fmla="*/ 5 w 5"/>
                <a:gd name="T9" fmla="*/ 3 h 6"/>
                <a:gd name="T10" fmla="*/ 4 w 5"/>
                <a:gd name="T11" fmla="*/ 4 h 6"/>
                <a:gd name="T12" fmla="*/ 3 w 5"/>
                <a:gd name="T13" fmla="*/ 4 h 6"/>
                <a:gd name="T14" fmla="*/ 2 w 5"/>
                <a:gd name="T15" fmla="*/ 4 h 6"/>
                <a:gd name="T16" fmla="*/ 3 w 5"/>
                <a:gd name="T17" fmla="*/ 6 h 6"/>
                <a:gd name="T18" fmla="*/ 3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6"/>
                  </a:moveTo>
                  <a:lnTo>
                    <a:pt x="3" y="6"/>
                  </a:lnTo>
                  <a:cubicBezTo>
                    <a:pt x="2" y="5"/>
                    <a:pt x="1" y="4"/>
                    <a:pt x="0" y="3"/>
                  </a:cubicBezTo>
                  <a:cubicBezTo>
                    <a:pt x="1" y="2"/>
                    <a:pt x="1" y="1"/>
                    <a:pt x="2" y="0"/>
                  </a:cubicBezTo>
                  <a:cubicBezTo>
                    <a:pt x="3" y="1"/>
                    <a:pt x="4" y="2"/>
                    <a:pt x="5" y="3"/>
                  </a:cubicBezTo>
                  <a:lnTo>
                    <a:pt x="4" y="4"/>
                  </a:lnTo>
                  <a:cubicBezTo>
                    <a:pt x="3" y="4"/>
                    <a:pt x="3" y="4"/>
                    <a:pt x="3" y="4"/>
                  </a:cubicBezTo>
                  <a:lnTo>
                    <a:pt x="2" y="4"/>
                  </a:lnTo>
                  <a:cubicBezTo>
                    <a:pt x="2" y="5"/>
                    <a:pt x="3" y="5"/>
                    <a:pt x="3" y="6"/>
                  </a:cubicBezTo>
                  <a:lnTo>
                    <a:pt x="3" y="6"/>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3" name="Freeform 1440"/>
            <p:cNvSpPr>
              <a:spLocks/>
            </p:cNvSpPr>
            <p:nvPr userDrawn="1"/>
          </p:nvSpPr>
          <p:spPr bwMode="auto">
            <a:xfrm>
              <a:off x="280" y="212"/>
              <a:ext cx="2" cy="2"/>
            </a:xfrm>
            <a:custGeom>
              <a:avLst/>
              <a:gdLst>
                <a:gd name="T0" fmla="*/ 1 w 4"/>
                <a:gd name="T1" fmla="*/ 0 h 3"/>
                <a:gd name="T2" fmla="*/ 1 w 4"/>
                <a:gd name="T3" fmla="*/ 0 h 3"/>
                <a:gd name="T4" fmla="*/ 3 w 4"/>
                <a:gd name="T5" fmla="*/ 1 h 3"/>
                <a:gd name="T6" fmla="*/ 3 w 4"/>
                <a:gd name="T7" fmla="*/ 1 h 3"/>
                <a:gd name="T8" fmla="*/ 4 w 4"/>
                <a:gd name="T9" fmla="*/ 3 h 3"/>
                <a:gd name="T10" fmla="*/ 4 w 4"/>
                <a:gd name="T11" fmla="*/ 3 h 3"/>
                <a:gd name="T12" fmla="*/ 1 w 4"/>
                <a:gd name="T13" fmla="*/ 3 h 3"/>
                <a:gd name="T14" fmla="*/ 0 w 4"/>
                <a:gd name="T15" fmla="*/ 2 h 3"/>
                <a:gd name="T16" fmla="*/ 1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1" y="0"/>
                  </a:moveTo>
                  <a:lnTo>
                    <a:pt x="1" y="0"/>
                  </a:lnTo>
                  <a:lnTo>
                    <a:pt x="3" y="1"/>
                  </a:lnTo>
                  <a:lnTo>
                    <a:pt x="3" y="1"/>
                  </a:lnTo>
                  <a:cubicBezTo>
                    <a:pt x="3" y="2"/>
                    <a:pt x="3" y="2"/>
                    <a:pt x="4" y="3"/>
                  </a:cubicBezTo>
                  <a:lnTo>
                    <a:pt x="4" y="3"/>
                  </a:lnTo>
                  <a:cubicBezTo>
                    <a:pt x="2" y="3"/>
                    <a:pt x="2" y="3"/>
                    <a:pt x="1" y="3"/>
                  </a:cubicBezTo>
                  <a:lnTo>
                    <a:pt x="0" y="2"/>
                  </a:lnTo>
                  <a:cubicBezTo>
                    <a:pt x="0" y="2"/>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4" name="Freeform 1441"/>
            <p:cNvSpPr>
              <a:spLocks/>
            </p:cNvSpPr>
            <p:nvPr userDrawn="1"/>
          </p:nvSpPr>
          <p:spPr bwMode="auto">
            <a:xfrm>
              <a:off x="278" y="211"/>
              <a:ext cx="3" cy="2"/>
            </a:xfrm>
            <a:custGeom>
              <a:avLst/>
              <a:gdLst>
                <a:gd name="T0" fmla="*/ 2 w 5"/>
                <a:gd name="T1" fmla="*/ 0 h 5"/>
                <a:gd name="T2" fmla="*/ 2 w 5"/>
                <a:gd name="T3" fmla="*/ 0 h 5"/>
                <a:gd name="T4" fmla="*/ 5 w 5"/>
                <a:gd name="T5" fmla="*/ 2 h 5"/>
                <a:gd name="T6" fmla="*/ 3 w 5"/>
                <a:gd name="T7" fmla="*/ 5 h 5"/>
                <a:gd name="T8" fmla="*/ 0 w 5"/>
                <a:gd name="T9" fmla="*/ 3 h 5"/>
                <a:gd name="T10" fmla="*/ 2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2" y="0"/>
                  </a:moveTo>
                  <a:lnTo>
                    <a:pt x="2" y="0"/>
                  </a:lnTo>
                  <a:cubicBezTo>
                    <a:pt x="3" y="1"/>
                    <a:pt x="4" y="1"/>
                    <a:pt x="5" y="2"/>
                  </a:cubicBezTo>
                  <a:cubicBezTo>
                    <a:pt x="4" y="3"/>
                    <a:pt x="4" y="4"/>
                    <a:pt x="3" y="5"/>
                  </a:cubicBezTo>
                  <a:cubicBezTo>
                    <a:pt x="2" y="4"/>
                    <a:pt x="1" y="4"/>
                    <a:pt x="0" y="3"/>
                  </a:cubicBezTo>
                  <a:cubicBezTo>
                    <a:pt x="1" y="2"/>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5" name="Freeform 1442"/>
            <p:cNvSpPr>
              <a:spLocks/>
            </p:cNvSpPr>
            <p:nvPr userDrawn="1"/>
          </p:nvSpPr>
          <p:spPr bwMode="auto">
            <a:xfrm>
              <a:off x="286" y="206"/>
              <a:ext cx="1" cy="1"/>
            </a:xfrm>
            <a:custGeom>
              <a:avLst/>
              <a:gdLst>
                <a:gd name="T0" fmla="*/ 1 w 1"/>
                <a:gd name="T1" fmla="*/ 0 h 2"/>
                <a:gd name="T2" fmla="*/ 1 w 1"/>
                <a:gd name="T3" fmla="*/ 0 h 2"/>
                <a:gd name="T4" fmla="*/ 1 w 1"/>
                <a:gd name="T5" fmla="*/ 2 h 2"/>
                <a:gd name="T6" fmla="*/ 0 w 1"/>
                <a:gd name="T7" fmla="*/ 2 h 2"/>
                <a:gd name="T8" fmla="*/ 0 w 1"/>
                <a:gd name="T9" fmla="*/ 0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1" y="0"/>
                  </a:lnTo>
                  <a:lnTo>
                    <a:pt x="1" y="2"/>
                  </a:lnTo>
                  <a:lnTo>
                    <a:pt x="0" y="2"/>
                  </a:lnTo>
                  <a:lnTo>
                    <a:pt x="0" y="0"/>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6" name="Freeform 1443"/>
            <p:cNvSpPr>
              <a:spLocks/>
            </p:cNvSpPr>
            <p:nvPr userDrawn="1"/>
          </p:nvSpPr>
          <p:spPr bwMode="auto">
            <a:xfrm>
              <a:off x="286" y="205"/>
              <a:ext cx="1" cy="1"/>
            </a:xfrm>
            <a:custGeom>
              <a:avLst/>
              <a:gdLst>
                <a:gd name="T0" fmla="*/ 2 w 2"/>
                <a:gd name="T1" fmla="*/ 0 h 2"/>
                <a:gd name="T2" fmla="*/ 2 w 2"/>
                <a:gd name="T3" fmla="*/ 0 h 2"/>
                <a:gd name="T4" fmla="*/ 2 w 2"/>
                <a:gd name="T5" fmla="*/ 2 h 2"/>
                <a:gd name="T6" fmla="*/ 1 w 2"/>
                <a:gd name="T7" fmla="*/ 2 h 2"/>
                <a:gd name="T8" fmla="*/ 0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2"/>
                  </a:lnTo>
                  <a:lnTo>
                    <a:pt x="1" y="2"/>
                  </a:lnTo>
                  <a:lnTo>
                    <a:pt x="0"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7" name="Freeform 1444"/>
            <p:cNvSpPr>
              <a:spLocks/>
            </p:cNvSpPr>
            <p:nvPr userDrawn="1"/>
          </p:nvSpPr>
          <p:spPr bwMode="auto">
            <a:xfrm>
              <a:off x="286" y="204"/>
              <a:ext cx="1" cy="1"/>
            </a:xfrm>
            <a:custGeom>
              <a:avLst/>
              <a:gdLst>
                <a:gd name="T0" fmla="*/ 2 w 2"/>
                <a:gd name="T1" fmla="*/ 0 h 2"/>
                <a:gd name="T2" fmla="*/ 2 w 2"/>
                <a:gd name="T3" fmla="*/ 0 h 2"/>
                <a:gd name="T4" fmla="*/ 2 w 2"/>
                <a:gd name="T5" fmla="*/ 1 h 2"/>
                <a:gd name="T6" fmla="*/ 0 w 2"/>
                <a:gd name="T7" fmla="*/ 2 h 2"/>
                <a:gd name="T8" fmla="*/ 0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1"/>
                  </a:lnTo>
                  <a:lnTo>
                    <a:pt x="0" y="2"/>
                  </a:lnTo>
                  <a:lnTo>
                    <a:pt x="0" y="0"/>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8" name="Freeform 1445"/>
            <p:cNvSpPr>
              <a:spLocks/>
            </p:cNvSpPr>
            <p:nvPr userDrawn="1"/>
          </p:nvSpPr>
          <p:spPr bwMode="auto">
            <a:xfrm>
              <a:off x="286" y="203"/>
              <a:ext cx="1" cy="1"/>
            </a:xfrm>
            <a:custGeom>
              <a:avLst/>
              <a:gdLst>
                <a:gd name="T0" fmla="*/ 1 w 2"/>
                <a:gd name="T1" fmla="*/ 0 h 2"/>
                <a:gd name="T2" fmla="*/ 1 w 2"/>
                <a:gd name="T3" fmla="*/ 0 h 2"/>
                <a:gd name="T4" fmla="*/ 2 w 2"/>
                <a:gd name="T5" fmla="*/ 2 h 2"/>
                <a:gd name="T6" fmla="*/ 0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lnTo>
                    <a:pt x="2" y="2"/>
                  </a:lnTo>
                  <a:lnTo>
                    <a:pt x="0" y="2"/>
                  </a:lnTo>
                  <a:lnTo>
                    <a:pt x="0"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9" name="Freeform 1446"/>
            <p:cNvSpPr>
              <a:spLocks/>
            </p:cNvSpPr>
            <p:nvPr userDrawn="1"/>
          </p:nvSpPr>
          <p:spPr bwMode="auto">
            <a:xfrm>
              <a:off x="285" y="202"/>
              <a:ext cx="1" cy="0"/>
            </a:xfrm>
            <a:custGeom>
              <a:avLst/>
              <a:gdLst>
                <a:gd name="T0" fmla="*/ 2 w 2"/>
                <a:gd name="T1" fmla="*/ 0 h 1"/>
                <a:gd name="T2" fmla="*/ 2 w 2"/>
                <a:gd name="T3" fmla="*/ 0 h 1"/>
                <a:gd name="T4" fmla="*/ 2 w 2"/>
                <a:gd name="T5" fmla="*/ 1 h 1"/>
                <a:gd name="T6" fmla="*/ 1 w 2"/>
                <a:gd name="T7" fmla="*/ 1 h 1"/>
                <a:gd name="T8" fmla="*/ 0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lnTo>
                    <a:pt x="2" y="0"/>
                  </a:lnTo>
                  <a:lnTo>
                    <a:pt x="2" y="1"/>
                  </a:lnTo>
                  <a:lnTo>
                    <a:pt x="1" y="1"/>
                  </a:lnTo>
                  <a:lnTo>
                    <a:pt x="0" y="0"/>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0" name="Freeform 1447"/>
            <p:cNvSpPr>
              <a:spLocks/>
            </p:cNvSpPr>
            <p:nvPr userDrawn="1"/>
          </p:nvSpPr>
          <p:spPr bwMode="auto">
            <a:xfrm>
              <a:off x="285" y="200"/>
              <a:ext cx="1" cy="1"/>
            </a:xfrm>
            <a:custGeom>
              <a:avLst/>
              <a:gdLst>
                <a:gd name="T0" fmla="*/ 2 w 2"/>
                <a:gd name="T1" fmla="*/ 0 h 2"/>
                <a:gd name="T2" fmla="*/ 2 w 2"/>
                <a:gd name="T3" fmla="*/ 0 h 2"/>
                <a:gd name="T4" fmla="*/ 2 w 2"/>
                <a:gd name="T5" fmla="*/ 1 h 2"/>
                <a:gd name="T6" fmla="*/ 0 w 2"/>
                <a:gd name="T7" fmla="*/ 2 h 2"/>
                <a:gd name="T8" fmla="*/ 0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1"/>
                  </a:lnTo>
                  <a:lnTo>
                    <a:pt x="0" y="2"/>
                  </a:lnTo>
                  <a:lnTo>
                    <a:pt x="0" y="0"/>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1" name="Freeform 1448"/>
            <p:cNvSpPr>
              <a:spLocks/>
            </p:cNvSpPr>
            <p:nvPr userDrawn="1"/>
          </p:nvSpPr>
          <p:spPr bwMode="auto">
            <a:xfrm>
              <a:off x="285" y="199"/>
              <a:ext cx="1" cy="1"/>
            </a:xfrm>
            <a:custGeom>
              <a:avLst/>
              <a:gdLst>
                <a:gd name="T0" fmla="*/ 2 w 2"/>
                <a:gd name="T1" fmla="*/ 0 h 2"/>
                <a:gd name="T2" fmla="*/ 2 w 2"/>
                <a:gd name="T3" fmla="*/ 0 h 2"/>
                <a:gd name="T4" fmla="*/ 2 w 2"/>
                <a:gd name="T5" fmla="*/ 1 h 2"/>
                <a:gd name="T6" fmla="*/ 0 w 2"/>
                <a:gd name="T7" fmla="*/ 2 h 2"/>
                <a:gd name="T8" fmla="*/ 0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1"/>
                  </a:lnTo>
                  <a:lnTo>
                    <a:pt x="0" y="2"/>
                  </a:lnTo>
                  <a:lnTo>
                    <a:pt x="0"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2" name="Freeform 1449"/>
            <p:cNvSpPr>
              <a:spLocks/>
            </p:cNvSpPr>
            <p:nvPr userDrawn="1"/>
          </p:nvSpPr>
          <p:spPr bwMode="auto">
            <a:xfrm>
              <a:off x="281" y="201"/>
              <a:ext cx="0" cy="2"/>
            </a:xfrm>
            <a:custGeom>
              <a:avLst/>
              <a:gdLst>
                <a:gd name="T0" fmla="*/ 2 w 2"/>
                <a:gd name="T1" fmla="*/ 0 h 3"/>
                <a:gd name="T2" fmla="*/ 2 w 2"/>
                <a:gd name="T3" fmla="*/ 0 h 3"/>
                <a:gd name="T4" fmla="*/ 1 w 2"/>
                <a:gd name="T5" fmla="*/ 3 h 3"/>
                <a:gd name="T6" fmla="*/ 0 w 2"/>
                <a:gd name="T7" fmla="*/ 2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cubicBezTo>
                    <a:pt x="1" y="1"/>
                    <a:pt x="1" y="2"/>
                    <a:pt x="1" y="3"/>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3" name="Freeform 1450"/>
            <p:cNvSpPr>
              <a:spLocks/>
            </p:cNvSpPr>
            <p:nvPr userDrawn="1"/>
          </p:nvSpPr>
          <p:spPr bwMode="auto">
            <a:xfrm>
              <a:off x="279" y="203"/>
              <a:ext cx="1"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4" name="Freeform 1451"/>
            <p:cNvSpPr>
              <a:spLocks/>
            </p:cNvSpPr>
            <p:nvPr userDrawn="1"/>
          </p:nvSpPr>
          <p:spPr bwMode="auto">
            <a:xfrm>
              <a:off x="278" y="205"/>
              <a:ext cx="0" cy="2"/>
            </a:xfrm>
            <a:custGeom>
              <a:avLst/>
              <a:gdLst>
                <a:gd name="T0" fmla="*/ 1 w 1"/>
                <a:gd name="T1" fmla="*/ 0 h 3"/>
                <a:gd name="T2" fmla="*/ 1 w 1"/>
                <a:gd name="T3" fmla="*/ 0 h 3"/>
                <a:gd name="T4" fmla="*/ 1 w 1"/>
                <a:gd name="T5" fmla="*/ 3 h 3"/>
                <a:gd name="T6" fmla="*/ 0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0"/>
                    <a:pt x="1" y="1"/>
                    <a:pt x="1" y="3"/>
                  </a:cubicBezTo>
                  <a:lnTo>
                    <a:pt x="0" y="1"/>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5" name="Freeform 1452"/>
            <p:cNvSpPr>
              <a:spLocks/>
            </p:cNvSpPr>
            <p:nvPr userDrawn="1"/>
          </p:nvSpPr>
          <p:spPr bwMode="auto">
            <a:xfrm>
              <a:off x="277" y="207"/>
              <a:ext cx="0" cy="1"/>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1"/>
                    <a:pt x="0"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6" name="Freeform 1453"/>
            <p:cNvSpPr>
              <a:spLocks/>
            </p:cNvSpPr>
            <p:nvPr userDrawn="1"/>
          </p:nvSpPr>
          <p:spPr bwMode="auto">
            <a:xfrm>
              <a:off x="279" y="207"/>
              <a:ext cx="1" cy="1"/>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1"/>
                    <a:pt x="1"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7" name="Freeform 1454"/>
            <p:cNvSpPr>
              <a:spLocks/>
            </p:cNvSpPr>
            <p:nvPr userDrawn="1"/>
          </p:nvSpPr>
          <p:spPr bwMode="auto">
            <a:xfrm>
              <a:off x="282" y="206"/>
              <a:ext cx="1" cy="2"/>
            </a:xfrm>
            <a:custGeom>
              <a:avLst/>
              <a:gdLst>
                <a:gd name="T0" fmla="*/ 1 w 2"/>
                <a:gd name="T1" fmla="*/ 0 h 3"/>
                <a:gd name="T2" fmla="*/ 1 w 2"/>
                <a:gd name="T3" fmla="*/ 0 h 3"/>
                <a:gd name="T4" fmla="*/ 2 w 2"/>
                <a:gd name="T5" fmla="*/ 3 h 3"/>
                <a:gd name="T6" fmla="*/ 0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1"/>
                    <a:pt x="1" y="2"/>
                    <a:pt x="2"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8" name="Freeform 1455"/>
            <p:cNvSpPr>
              <a:spLocks/>
            </p:cNvSpPr>
            <p:nvPr userDrawn="1"/>
          </p:nvSpPr>
          <p:spPr bwMode="auto">
            <a:xfrm>
              <a:off x="281" y="205"/>
              <a:ext cx="0" cy="1"/>
            </a:xfrm>
            <a:custGeom>
              <a:avLst/>
              <a:gdLst>
                <a:gd name="T0" fmla="*/ 1 w 1"/>
                <a:gd name="T1" fmla="*/ 0 h 3"/>
                <a:gd name="T2" fmla="*/ 1 w 1"/>
                <a:gd name="T3" fmla="*/ 0 h 3"/>
                <a:gd name="T4" fmla="*/ 1 w 1"/>
                <a:gd name="T5" fmla="*/ 3 h 3"/>
                <a:gd name="T6" fmla="*/ 0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1"/>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9" name="Freeform 1456"/>
            <p:cNvSpPr>
              <a:spLocks/>
            </p:cNvSpPr>
            <p:nvPr userDrawn="1"/>
          </p:nvSpPr>
          <p:spPr bwMode="auto">
            <a:xfrm>
              <a:off x="282" y="203"/>
              <a:ext cx="0"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0" name="Freeform 1457"/>
            <p:cNvSpPr>
              <a:spLocks/>
            </p:cNvSpPr>
            <p:nvPr userDrawn="1"/>
          </p:nvSpPr>
          <p:spPr bwMode="auto">
            <a:xfrm>
              <a:off x="279" y="200"/>
              <a:ext cx="1" cy="1"/>
            </a:xfrm>
            <a:custGeom>
              <a:avLst/>
              <a:gdLst>
                <a:gd name="T0" fmla="*/ 2 w 2"/>
                <a:gd name="T1" fmla="*/ 0 h 3"/>
                <a:gd name="T2" fmla="*/ 2 w 2"/>
                <a:gd name="T3" fmla="*/ 0 h 3"/>
                <a:gd name="T4" fmla="*/ 1 w 2"/>
                <a:gd name="T5" fmla="*/ 3 h 3"/>
                <a:gd name="T6" fmla="*/ 0 w 2"/>
                <a:gd name="T7" fmla="*/ 2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cubicBezTo>
                    <a:pt x="1" y="1"/>
                    <a:pt x="1" y="2"/>
                    <a:pt x="1" y="3"/>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1" name="Freeform 1458"/>
            <p:cNvSpPr>
              <a:spLocks/>
            </p:cNvSpPr>
            <p:nvPr userDrawn="1"/>
          </p:nvSpPr>
          <p:spPr bwMode="auto">
            <a:xfrm>
              <a:off x="278" y="201"/>
              <a:ext cx="0"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2" name="Freeform 1459"/>
            <p:cNvSpPr>
              <a:spLocks/>
            </p:cNvSpPr>
            <p:nvPr userDrawn="1"/>
          </p:nvSpPr>
          <p:spPr bwMode="auto">
            <a:xfrm>
              <a:off x="277" y="204"/>
              <a:ext cx="0" cy="1"/>
            </a:xfrm>
            <a:custGeom>
              <a:avLst/>
              <a:gdLst>
                <a:gd name="T0" fmla="*/ 1 w 1"/>
                <a:gd name="T1" fmla="*/ 0 h 3"/>
                <a:gd name="T2" fmla="*/ 1 w 1"/>
                <a:gd name="T3" fmla="*/ 0 h 3"/>
                <a:gd name="T4" fmla="*/ 1 w 1"/>
                <a:gd name="T5" fmla="*/ 3 h 3"/>
                <a:gd name="T6" fmla="*/ 0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1"/>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3" name="Freeform 1460"/>
            <p:cNvSpPr>
              <a:spLocks/>
            </p:cNvSpPr>
            <p:nvPr userDrawn="1"/>
          </p:nvSpPr>
          <p:spPr bwMode="auto">
            <a:xfrm>
              <a:off x="278" y="208"/>
              <a:ext cx="1"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2"/>
                    <a:pt x="0"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4" name="Freeform 1461"/>
            <p:cNvSpPr>
              <a:spLocks/>
            </p:cNvSpPr>
            <p:nvPr userDrawn="1"/>
          </p:nvSpPr>
          <p:spPr bwMode="auto">
            <a:xfrm>
              <a:off x="279" y="211"/>
              <a:ext cx="0"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1"/>
                    <a:pt x="0"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5" name="Freeform 1462"/>
            <p:cNvSpPr>
              <a:spLocks/>
            </p:cNvSpPr>
            <p:nvPr userDrawn="1"/>
          </p:nvSpPr>
          <p:spPr bwMode="auto">
            <a:xfrm>
              <a:off x="283" y="208"/>
              <a:ext cx="1" cy="1"/>
            </a:xfrm>
            <a:custGeom>
              <a:avLst/>
              <a:gdLst>
                <a:gd name="T0" fmla="*/ 1 w 1"/>
                <a:gd name="T1" fmla="*/ 0 h 2"/>
                <a:gd name="T2" fmla="*/ 1 w 1"/>
                <a:gd name="T3" fmla="*/ 0 h 2"/>
                <a:gd name="T4" fmla="*/ 1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cubicBezTo>
                    <a:pt x="1" y="1"/>
                    <a:pt x="1" y="2"/>
                    <a:pt x="1" y="2"/>
                  </a:cubicBezTo>
                  <a:lnTo>
                    <a:pt x="0" y="1"/>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6" name="Freeform 1463"/>
            <p:cNvSpPr>
              <a:spLocks/>
            </p:cNvSpPr>
            <p:nvPr userDrawn="1"/>
          </p:nvSpPr>
          <p:spPr bwMode="auto">
            <a:xfrm>
              <a:off x="280" y="210"/>
              <a:ext cx="0" cy="1"/>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2"/>
                    <a:pt x="0"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7" name="Freeform 1464"/>
            <p:cNvSpPr>
              <a:spLocks/>
            </p:cNvSpPr>
            <p:nvPr userDrawn="1"/>
          </p:nvSpPr>
          <p:spPr bwMode="auto">
            <a:xfrm>
              <a:off x="280" y="214"/>
              <a:ext cx="3" cy="0"/>
            </a:xfrm>
            <a:custGeom>
              <a:avLst/>
              <a:gdLst>
                <a:gd name="T0" fmla="*/ 0 w 6"/>
                <a:gd name="T1" fmla="*/ 1 h 1"/>
                <a:gd name="T2" fmla="*/ 0 w 6"/>
                <a:gd name="T3" fmla="*/ 1 h 1"/>
                <a:gd name="T4" fmla="*/ 5 w 6"/>
                <a:gd name="T5" fmla="*/ 0 h 1"/>
                <a:gd name="T6" fmla="*/ 6 w 6"/>
                <a:gd name="T7" fmla="*/ 1 h 1"/>
                <a:gd name="T8" fmla="*/ 0 w 6"/>
                <a:gd name="T9" fmla="*/ 1 h 1"/>
              </a:gdLst>
              <a:ahLst/>
              <a:cxnLst>
                <a:cxn ang="0">
                  <a:pos x="T0" y="T1"/>
                </a:cxn>
                <a:cxn ang="0">
                  <a:pos x="T2" y="T3"/>
                </a:cxn>
                <a:cxn ang="0">
                  <a:pos x="T4" y="T5"/>
                </a:cxn>
                <a:cxn ang="0">
                  <a:pos x="T6" y="T7"/>
                </a:cxn>
                <a:cxn ang="0">
                  <a:pos x="T8" y="T9"/>
                </a:cxn>
              </a:cxnLst>
              <a:rect l="0" t="0" r="r" b="b"/>
              <a:pathLst>
                <a:path w="6" h="1">
                  <a:moveTo>
                    <a:pt x="0" y="1"/>
                  </a:moveTo>
                  <a:lnTo>
                    <a:pt x="0" y="1"/>
                  </a:lnTo>
                  <a:cubicBezTo>
                    <a:pt x="2" y="1"/>
                    <a:pt x="3" y="0"/>
                    <a:pt x="5" y="0"/>
                  </a:cubicBezTo>
                  <a:cubicBezTo>
                    <a:pt x="5" y="1"/>
                    <a:pt x="5" y="1"/>
                    <a:pt x="6" y="1"/>
                  </a:cubicBezTo>
                  <a:cubicBezTo>
                    <a:pt x="4" y="1"/>
                    <a:pt x="2"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8" name="Freeform 1465"/>
            <p:cNvSpPr>
              <a:spLocks/>
            </p:cNvSpPr>
            <p:nvPr userDrawn="1"/>
          </p:nvSpPr>
          <p:spPr bwMode="auto">
            <a:xfrm>
              <a:off x="281" y="209"/>
              <a:ext cx="3" cy="2"/>
            </a:xfrm>
            <a:custGeom>
              <a:avLst/>
              <a:gdLst>
                <a:gd name="T0" fmla="*/ 8 w 8"/>
                <a:gd name="T1" fmla="*/ 4 h 5"/>
                <a:gd name="T2" fmla="*/ 8 w 8"/>
                <a:gd name="T3" fmla="*/ 4 h 5"/>
                <a:gd name="T4" fmla="*/ 6 w 8"/>
                <a:gd name="T5" fmla="*/ 4 h 5"/>
                <a:gd name="T6" fmla="*/ 5 w 8"/>
                <a:gd name="T7" fmla="*/ 4 h 5"/>
                <a:gd name="T8" fmla="*/ 6 w 8"/>
                <a:gd name="T9" fmla="*/ 5 h 5"/>
                <a:gd name="T10" fmla="*/ 4 w 8"/>
                <a:gd name="T11" fmla="*/ 5 h 5"/>
                <a:gd name="T12" fmla="*/ 0 w 8"/>
                <a:gd name="T13" fmla="*/ 0 h 5"/>
                <a:gd name="T14" fmla="*/ 8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4"/>
                  </a:moveTo>
                  <a:lnTo>
                    <a:pt x="8" y="4"/>
                  </a:lnTo>
                  <a:cubicBezTo>
                    <a:pt x="7" y="4"/>
                    <a:pt x="6" y="4"/>
                    <a:pt x="6" y="4"/>
                  </a:cubicBezTo>
                  <a:lnTo>
                    <a:pt x="5" y="4"/>
                  </a:lnTo>
                  <a:cubicBezTo>
                    <a:pt x="5" y="4"/>
                    <a:pt x="6" y="5"/>
                    <a:pt x="6" y="5"/>
                  </a:cubicBezTo>
                  <a:cubicBezTo>
                    <a:pt x="5" y="5"/>
                    <a:pt x="4" y="5"/>
                    <a:pt x="4" y="5"/>
                  </a:cubicBezTo>
                  <a:cubicBezTo>
                    <a:pt x="2" y="4"/>
                    <a:pt x="1" y="2"/>
                    <a:pt x="0" y="0"/>
                  </a:cubicBezTo>
                  <a:cubicBezTo>
                    <a:pt x="3" y="1"/>
                    <a:pt x="6" y="2"/>
                    <a:pt x="8"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9" name="Freeform 1466"/>
            <p:cNvSpPr>
              <a:spLocks/>
            </p:cNvSpPr>
            <p:nvPr userDrawn="1"/>
          </p:nvSpPr>
          <p:spPr bwMode="auto">
            <a:xfrm>
              <a:off x="287" y="208"/>
              <a:ext cx="0" cy="2"/>
            </a:xfrm>
            <a:custGeom>
              <a:avLst/>
              <a:gdLst>
                <a:gd name="T0" fmla="*/ 0 w 1"/>
                <a:gd name="T1" fmla="*/ 0 h 3"/>
                <a:gd name="T2" fmla="*/ 0 w 1"/>
                <a:gd name="T3" fmla="*/ 0 h 3"/>
                <a:gd name="T4" fmla="*/ 1 w 1"/>
                <a:gd name="T5" fmla="*/ 2 h 3"/>
                <a:gd name="T6" fmla="*/ 1 w 1"/>
                <a:gd name="T7" fmla="*/ 3 h 3"/>
                <a:gd name="T8" fmla="*/ 0 w 1"/>
                <a:gd name="T9" fmla="*/ 2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lnTo>
                    <a:pt x="0" y="0"/>
                  </a:lnTo>
                  <a:cubicBezTo>
                    <a:pt x="1" y="1"/>
                    <a:pt x="1" y="1"/>
                    <a:pt x="1" y="2"/>
                  </a:cubicBezTo>
                  <a:cubicBezTo>
                    <a:pt x="1" y="2"/>
                    <a:pt x="1" y="3"/>
                    <a:pt x="1" y="3"/>
                  </a:cubicBezTo>
                  <a:cubicBezTo>
                    <a:pt x="1" y="3"/>
                    <a:pt x="0" y="2"/>
                    <a:pt x="0" y="2"/>
                  </a:cubicBezTo>
                  <a:cubicBezTo>
                    <a:pt x="0" y="1"/>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0" name="Freeform 1467"/>
            <p:cNvSpPr>
              <a:spLocks/>
            </p:cNvSpPr>
            <p:nvPr userDrawn="1"/>
          </p:nvSpPr>
          <p:spPr bwMode="auto">
            <a:xfrm>
              <a:off x="285" y="210"/>
              <a:ext cx="1" cy="1"/>
            </a:xfrm>
            <a:custGeom>
              <a:avLst/>
              <a:gdLst>
                <a:gd name="T0" fmla="*/ 0 w 3"/>
                <a:gd name="T1" fmla="*/ 0 h 4"/>
                <a:gd name="T2" fmla="*/ 0 w 3"/>
                <a:gd name="T3" fmla="*/ 0 h 4"/>
                <a:gd name="T4" fmla="*/ 2 w 3"/>
                <a:gd name="T5" fmla="*/ 1 h 4"/>
                <a:gd name="T6" fmla="*/ 3 w 3"/>
                <a:gd name="T7" fmla="*/ 4 h 4"/>
                <a:gd name="T8" fmla="*/ 1 w 3"/>
                <a:gd name="T9" fmla="*/ 3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lnTo>
                    <a:pt x="0" y="0"/>
                  </a:lnTo>
                  <a:cubicBezTo>
                    <a:pt x="0" y="0"/>
                    <a:pt x="1" y="1"/>
                    <a:pt x="2" y="1"/>
                  </a:cubicBezTo>
                  <a:cubicBezTo>
                    <a:pt x="2" y="2"/>
                    <a:pt x="2" y="3"/>
                    <a:pt x="3" y="4"/>
                  </a:cubicBezTo>
                  <a:cubicBezTo>
                    <a:pt x="2" y="4"/>
                    <a:pt x="2" y="3"/>
                    <a:pt x="1" y="3"/>
                  </a:cubicBezTo>
                  <a:cubicBezTo>
                    <a:pt x="1" y="2"/>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1" name="Freeform 1468"/>
            <p:cNvSpPr>
              <a:spLocks/>
            </p:cNvSpPr>
            <p:nvPr userDrawn="1"/>
          </p:nvSpPr>
          <p:spPr bwMode="auto">
            <a:xfrm>
              <a:off x="281" y="211"/>
              <a:ext cx="4" cy="2"/>
            </a:xfrm>
            <a:custGeom>
              <a:avLst/>
              <a:gdLst>
                <a:gd name="T0" fmla="*/ 6 w 9"/>
                <a:gd name="T1" fmla="*/ 1 h 4"/>
                <a:gd name="T2" fmla="*/ 6 w 9"/>
                <a:gd name="T3" fmla="*/ 1 h 4"/>
                <a:gd name="T4" fmla="*/ 9 w 9"/>
                <a:gd name="T5" fmla="*/ 4 h 4"/>
                <a:gd name="T6" fmla="*/ 5 w 9"/>
                <a:gd name="T7" fmla="*/ 4 h 4"/>
                <a:gd name="T8" fmla="*/ 0 w 9"/>
                <a:gd name="T9" fmla="*/ 1 h 4"/>
                <a:gd name="T10" fmla="*/ 6 w 9"/>
                <a:gd name="T11" fmla="*/ 1 h 4"/>
              </a:gdLst>
              <a:ahLst/>
              <a:cxnLst>
                <a:cxn ang="0">
                  <a:pos x="T0" y="T1"/>
                </a:cxn>
                <a:cxn ang="0">
                  <a:pos x="T2" y="T3"/>
                </a:cxn>
                <a:cxn ang="0">
                  <a:pos x="T4" y="T5"/>
                </a:cxn>
                <a:cxn ang="0">
                  <a:pos x="T6" y="T7"/>
                </a:cxn>
                <a:cxn ang="0">
                  <a:pos x="T8" y="T9"/>
                </a:cxn>
                <a:cxn ang="0">
                  <a:pos x="T10" y="T11"/>
                </a:cxn>
              </a:cxnLst>
              <a:rect l="0" t="0" r="r" b="b"/>
              <a:pathLst>
                <a:path w="9" h="4">
                  <a:moveTo>
                    <a:pt x="6" y="1"/>
                  </a:moveTo>
                  <a:lnTo>
                    <a:pt x="6" y="1"/>
                  </a:lnTo>
                  <a:cubicBezTo>
                    <a:pt x="7" y="2"/>
                    <a:pt x="8" y="3"/>
                    <a:pt x="9" y="4"/>
                  </a:cubicBezTo>
                  <a:cubicBezTo>
                    <a:pt x="7" y="4"/>
                    <a:pt x="6" y="4"/>
                    <a:pt x="5" y="4"/>
                  </a:cubicBezTo>
                  <a:cubicBezTo>
                    <a:pt x="3" y="3"/>
                    <a:pt x="2" y="2"/>
                    <a:pt x="0" y="1"/>
                  </a:cubicBezTo>
                  <a:cubicBezTo>
                    <a:pt x="2" y="0"/>
                    <a:pt x="4" y="1"/>
                    <a:pt x="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2" name="Freeform 1469"/>
            <p:cNvSpPr>
              <a:spLocks/>
            </p:cNvSpPr>
            <p:nvPr userDrawn="1"/>
          </p:nvSpPr>
          <p:spPr bwMode="auto">
            <a:xfrm>
              <a:off x="285" y="208"/>
              <a:ext cx="3" cy="5"/>
            </a:xfrm>
            <a:custGeom>
              <a:avLst/>
              <a:gdLst>
                <a:gd name="T0" fmla="*/ 4 w 5"/>
                <a:gd name="T1" fmla="*/ 5 h 11"/>
                <a:gd name="T2" fmla="*/ 4 w 5"/>
                <a:gd name="T3" fmla="*/ 5 h 11"/>
                <a:gd name="T4" fmla="*/ 4 w 5"/>
                <a:gd name="T5" fmla="*/ 6 h 11"/>
                <a:gd name="T6" fmla="*/ 5 w 5"/>
                <a:gd name="T7" fmla="*/ 11 h 11"/>
                <a:gd name="T8" fmla="*/ 2 w 5"/>
                <a:gd name="T9" fmla="*/ 8 h 11"/>
                <a:gd name="T10" fmla="*/ 0 w 5"/>
                <a:gd name="T11" fmla="*/ 0 h 11"/>
                <a:gd name="T12" fmla="*/ 4 w 5"/>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4" y="5"/>
                  </a:moveTo>
                  <a:lnTo>
                    <a:pt x="4" y="5"/>
                  </a:lnTo>
                  <a:lnTo>
                    <a:pt x="4" y="6"/>
                  </a:lnTo>
                  <a:cubicBezTo>
                    <a:pt x="4" y="7"/>
                    <a:pt x="4" y="9"/>
                    <a:pt x="5" y="11"/>
                  </a:cubicBezTo>
                  <a:cubicBezTo>
                    <a:pt x="4" y="10"/>
                    <a:pt x="3" y="9"/>
                    <a:pt x="2" y="8"/>
                  </a:cubicBezTo>
                  <a:cubicBezTo>
                    <a:pt x="1" y="5"/>
                    <a:pt x="0" y="3"/>
                    <a:pt x="0" y="0"/>
                  </a:cubicBezTo>
                  <a:cubicBezTo>
                    <a:pt x="2" y="1"/>
                    <a:pt x="3" y="3"/>
                    <a:pt x="4"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3" name="Freeform 1470"/>
            <p:cNvSpPr>
              <a:spLocks/>
            </p:cNvSpPr>
            <p:nvPr userDrawn="1"/>
          </p:nvSpPr>
          <p:spPr bwMode="auto">
            <a:xfrm>
              <a:off x="282" y="213"/>
              <a:ext cx="5" cy="1"/>
            </a:xfrm>
            <a:custGeom>
              <a:avLst/>
              <a:gdLst>
                <a:gd name="T0" fmla="*/ 0 w 11"/>
                <a:gd name="T1" fmla="*/ 1 h 3"/>
                <a:gd name="T2" fmla="*/ 0 w 11"/>
                <a:gd name="T3" fmla="*/ 1 h 3"/>
                <a:gd name="T4" fmla="*/ 11 w 11"/>
                <a:gd name="T5" fmla="*/ 3 h 3"/>
                <a:gd name="T6" fmla="*/ 10 w 11"/>
                <a:gd name="T7" fmla="*/ 3 h 3"/>
                <a:gd name="T8" fmla="*/ 3 w 11"/>
                <a:gd name="T9" fmla="*/ 3 h 3"/>
                <a:gd name="T10" fmla="*/ 0 w 11"/>
                <a:gd name="T11" fmla="*/ 1 h 3"/>
              </a:gdLst>
              <a:ahLst/>
              <a:cxnLst>
                <a:cxn ang="0">
                  <a:pos x="T0" y="T1"/>
                </a:cxn>
                <a:cxn ang="0">
                  <a:pos x="T2" y="T3"/>
                </a:cxn>
                <a:cxn ang="0">
                  <a:pos x="T4" y="T5"/>
                </a:cxn>
                <a:cxn ang="0">
                  <a:pos x="T6" y="T7"/>
                </a:cxn>
                <a:cxn ang="0">
                  <a:pos x="T8" y="T9"/>
                </a:cxn>
                <a:cxn ang="0">
                  <a:pos x="T10" y="T11"/>
                </a:cxn>
              </a:cxnLst>
              <a:rect l="0" t="0" r="r" b="b"/>
              <a:pathLst>
                <a:path w="11" h="3">
                  <a:moveTo>
                    <a:pt x="0" y="1"/>
                  </a:moveTo>
                  <a:lnTo>
                    <a:pt x="0" y="1"/>
                  </a:lnTo>
                  <a:cubicBezTo>
                    <a:pt x="3" y="0"/>
                    <a:pt x="8" y="1"/>
                    <a:pt x="11" y="3"/>
                  </a:cubicBezTo>
                  <a:lnTo>
                    <a:pt x="10" y="3"/>
                  </a:lnTo>
                  <a:cubicBezTo>
                    <a:pt x="8" y="3"/>
                    <a:pt x="5" y="3"/>
                    <a:pt x="3" y="3"/>
                  </a:cubicBezTo>
                  <a:cubicBezTo>
                    <a:pt x="2" y="3"/>
                    <a:pt x="1" y="2"/>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4" name="Freeform 1471"/>
            <p:cNvSpPr>
              <a:spLocks/>
            </p:cNvSpPr>
            <p:nvPr userDrawn="1"/>
          </p:nvSpPr>
          <p:spPr bwMode="auto">
            <a:xfrm>
              <a:off x="283" y="211"/>
              <a:ext cx="5" cy="3"/>
            </a:xfrm>
            <a:custGeom>
              <a:avLst/>
              <a:gdLst>
                <a:gd name="T0" fmla="*/ 0 w 10"/>
                <a:gd name="T1" fmla="*/ 0 h 7"/>
                <a:gd name="T2" fmla="*/ 0 w 10"/>
                <a:gd name="T3" fmla="*/ 0 h 7"/>
                <a:gd name="T4" fmla="*/ 10 w 10"/>
                <a:gd name="T5" fmla="*/ 7 h 7"/>
                <a:gd name="T6" fmla="*/ 0 w 10"/>
                <a:gd name="T7" fmla="*/ 0 h 7"/>
              </a:gdLst>
              <a:ahLst/>
              <a:cxnLst>
                <a:cxn ang="0">
                  <a:pos x="T0" y="T1"/>
                </a:cxn>
                <a:cxn ang="0">
                  <a:pos x="T2" y="T3"/>
                </a:cxn>
                <a:cxn ang="0">
                  <a:pos x="T4" y="T5"/>
                </a:cxn>
                <a:cxn ang="0">
                  <a:pos x="T6" y="T7"/>
                </a:cxn>
              </a:cxnLst>
              <a:rect l="0" t="0" r="r" b="b"/>
              <a:pathLst>
                <a:path w="10" h="7">
                  <a:moveTo>
                    <a:pt x="0" y="0"/>
                  </a:moveTo>
                  <a:lnTo>
                    <a:pt x="0" y="0"/>
                  </a:lnTo>
                  <a:cubicBezTo>
                    <a:pt x="4" y="0"/>
                    <a:pt x="8" y="3"/>
                    <a:pt x="10" y="7"/>
                  </a:cubicBezTo>
                  <a:cubicBezTo>
                    <a:pt x="6" y="6"/>
                    <a:pt x="2" y="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5" name="Freeform 1472"/>
            <p:cNvSpPr>
              <a:spLocks/>
            </p:cNvSpPr>
            <p:nvPr userDrawn="1"/>
          </p:nvSpPr>
          <p:spPr bwMode="auto">
            <a:xfrm>
              <a:off x="287" y="198"/>
              <a:ext cx="3" cy="11"/>
            </a:xfrm>
            <a:custGeom>
              <a:avLst/>
              <a:gdLst>
                <a:gd name="T0" fmla="*/ 2 w 5"/>
                <a:gd name="T1" fmla="*/ 20 h 24"/>
                <a:gd name="T2" fmla="*/ 2 w 5"/>
                <a:gd name="T3" fmla="*/ 20 h 24"/>
                <a:gd name="T4" fmla="*/ 1 w 5"/>
                <a:gd name="T5" fmla="*/ 24 h 24"/>
                <a:gd name="T6" fmla="*/ 0 w 5"/>
                <a:gd name="T7" fmla="*/ 0 h 24"/>
                <a:gd name="T8" fmla="*/ 2 w 5"/>
                <a:gd name="T9" fmla="*/ 1 h 24"/>
                <a:gd name="T10" fmla="*/ 5 w 5"/>
                <a:gd name="T11" fmla="*/ 0 h 24"/>
                <a:gd name="T12" fmla="*/ 4 w 5"/>
                <a:gd name="T13" fmla="*/ 24 h 24"/>
                <a:gd name="T14" fmla="*/ 2 w 5"/>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4">
                  <a:moveTo>
                    <a:pt x="2" y="20"/>
                  </a:moveTo>
                  <a:lnTo>
                    <a:pt x="2" y="20"/>
                  </a:lnTo>
                  <a:cubicBezTo>
                    <a:pt x="2" y="21"/>
                    <a:pt x="1" y="22"/>
                    <a:pt x="1" y="24"/>
                  </a:cubicBezTo>
                  <a:lnTo>
                    <a:pt x="0" y="0"/>
                  </a:lnTo>
                  <a:cubicBezTo>
                    <a:pt x="0" y="1"/>
                    <a:pt x="1" y="1"/>
                    <a:pt x="2" y="1"/>
                  </a:cubicBezTo>
                  <a:cubicBezTo>
                    <a:pt x="4" y="1"/>
                    <a:pt x="4" y="1"/>
                    <a:pt x="5" y="0"/>
                  </a:cubicBezTo>
                  <a:lnTo>
                    <a:pt x="4" y="24"/>
                  </a:lnTo>
                  <a:cubicBezTo>
                    <a:pt x="4" y="22"/>
                    <a:pt x="3" y="21"/>
                    <a:pt x="2" y="2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6" name="Freeform 1473"/>
            <p:cNvSpPr>
              <a:spLocks/>
            </p:cNvSpPr>
            <p:nvPr userDrawn="1"/>
          </p:nvSpPr>
          <p:spPr bwMode="auto">
            <a:xfrm>
              <a:off x="288" y="208"/>
              <a:ext cx="1" cy="6"/>
            </a:xfrm>
            <a:custGeom>
              <a:avLst/>
              <a:gdLst>
                <a:gd name="T0" fmla="*/ 3 w 3"/>
                <a:gd name="T1" fmla="*/ 7 h 13"/>
                <a:gd name="T2" fmla="*/ 3 w 3"/>
                <a:gd name="T3" fmla="*/ 7 h 13"/>
                <a:gd name="T4" fmla="*/ 1 w 3"/>
                <a:gd name="T5" fmla="*/ 13 h 13"/>
                <a:gd name="T6" fmla="*/ 0 w 3"/>
                <a:gd name="T7" fmla="*/ 7 h 13"/>
                <a:gd name="T8" fmla="*/ 1 w 3"/>
                <a:gd name="T9" fmla="*/ 0 h 13"/>
                <a:gd name="T10" fmla="*/ 3 w 3"/>
                <a:gd name="T11" fmla="*/ 7 h 13"/>
              </a:gdLst>
              <a:ahLst/>
              <a:cxnLst>
                <a:cxn ang="0">
                  <a:pos x="T0" y="T1"/>
                </a:cxn>
                <a:cxn ang="0">
                  <a:pos x="T2" y="T3"/>
                </a:cxn>
                <a:cxn ang="0">
                  <a:pos x="T4" y="T5"/>
                </a:cxn>
                <a:cxn ang="0">
                  <a:pos x="T6" y="T7"/>
                </a:cxn>
                <a:cxn ang="0">
                  <a:pos x="T8" y="T9"/>
                </a:cxn>
                <a:cxn ang="0">
                  <a:pos x="T10" y="T11"/>
                </a:cxn>
              </a:cxnLst>
              <a:rect l="0" t="0" r="r" b="b"/>
              <a:pathLst>
                <a:path w="3" h="13">
                  <a:moveTo>
                    <a:pt x="3" y="7"/>
                  </a:moveTo>
                  <a:lnTo>
                    <a:pt x="3" y="7"/>
                  </a:lnTo>
                  <a:cubicBezTo>
                    <a:pt x="3" y="9"/>
                    <a:pt x="3" y="11"/>
                    <a:pt x="1" y="13"/>
                  </a:cubicBezTo>
                  <a:cubicBezTo>
                    <a:pt x="0" y="11"/>
                    <a:pt x="0" y="9"/>
                    <a:pt x="0" y="7"/>
                  </a:cubicBezTo>
                  <a:cubicBezTo>
                    <a:pt x="0" y="4"/>
                    <a:pt x="0" y="2"/>
                    <a:pt x="1" y="0"/>
                  </a:cubicBezTo>
                  <a:cubicBezTo>
                    <a:pt x="3" y="2"/>
                    <a:pt x="3" y="4"/>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7" name="Freeform 1474"/>
            <p:cNvSpPr>
              <a:spLocks/>
            </p:cNvSpPr>
            <p:nvPr userDrawn="1"/>
          </p:nvSpPr>
          <p:spPr bwMode="auto">
            <a:xfrm>
              <a:off x="285" y="186"/>
              <a:ext cx="6" cy="6"/>
            </a:xfrm>
            <a:custGeom>
              <a:avLst/>
              <a:gdLst>
                <a:gd name="T0" fmla="*/ 8 w 13"/>
                <a:gd name="T1" fmla="*/ 2 h 12"/>
                <a:gd name="T2" fmla="*/ 8 w 13"/>
                <a:gd name="T3" fmla="*/ 2 h 12"/>
                <a:gd name="T4" fmla="*/ 7 w 13"/>
                <a:gd name="T5" fmla="*/ 4 h 12"/>
                <a:gd name="T6" fmla="*/ 13 w 13"/>
                <a:gd name="T7" fmla="*/ 3 h 12"/>
                <a:gd name="T8" fmla="*/ 13 w 13"/>
                <a:gd name="T9" fmla="*/ 9 h 12"/>
                <a:gd name="T10" fmla="*/ 8 w 13"/>
                <a:gd name="T11" fmla="*/ 7 h 12"/>
                <a:gd name="T12" fmla="*/ 9 w 13"/>
                <a:gd name="T13" fmla="*/ 12 h 12"/>
                <a:gd name="T14" fmla="*/ 3 w 13"/>
                <a:gd name="T15" fmla="*/ 12 h 12"/>
                <a:gd name="T16" fmla="*/ 5 w 13"/>
                <a:gd name="T17" fmla="*/ 8 h 12"/>
                <a:gd name="T18" fmla="*/ 0 w 13"/>
                <a:gd name="T19" fmla="*/ 9 h 12"/>
                <a:gd name="T20" fmla="*/ 0 w 13"/>
                <a:gd name="T21" fmla="*/ 3 h 12"/>
                <a:gd name="T22" fmla="*/ 4 w 13"/>
                <a:gd name="T23" fmla="*/ 5 h 12"/>
                <a:gd name="T24" fmla="*/ 3 w 13"/>
                <a:gd name="T25" fmla="*/ 0 h 12"/>
                <a:gd name="T26" fmla="*/ 9 w 13"/>
                <a:gd name="T27" fmla="*/ 0 h 12"/>
                <a:gd name="T28" fmla="*/ 8 w 13"/>
                <a:gd name="T2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2">
                  <a:moveTo>
                    <a:pt x="8" y="2"/>
                  </a:moveTo>
                  <a:lnTo>
                    <a:pt x="8" y="2"/>
                  </a:lnTo>
                  <a:cubicBezTo>
                    <a:pt x="8" y="3"/>
                    <a:pt x="7" y="4"/>
                    <a:pt x="7" y="4"/>
                  </a:cubicBezTo>
                  <a:cubicBezTo>
                    <a:pt x="8" y="7"/>
                    <a:pt x="12" y="4"/>
                    <a:pt x="13" y="3"/>
                  </a:cubicBezTo>
                  <a:lnTo>
                    <a:pt x="13" y="9"/>
                  </a:lnTo>
                  <a:cubicBezTo>
                    <a:pt x="12" y="9"/>
                    <a:pt x="10" y="7"/>
                    <a:pt x="8" y="7"/>
                  </a:cubicBezTo>
                  <a:cubicBezTo>
                    <a:pt x="6" y="8"/>
                    <a:pt x="9" y="12"/>
                    <a:pt x="9" y="12"/>
                  </a:cubicBezTo>
                  <a:lnTo>
                    <a:pt x="3" y="12"/>
                  </a:lnTo>
                  <a:cubicBezTo>
                    <a:pt x="4" y="12"/>
                    <a:pt x="6" y="10"/>
                    <a:pt x="5" y="8"/>
                  </a:cubicBezTo>
                  <a:cubicBezTo>
                    <a:pt x="5" y="6"/>
                    <a:pt x="1" y="9"/>
                    <a:pt x="0" y="9"/>
                  </a:cubicBezTo>
                  <a:lnTo>
                    <a:pt x="0" y="3"/>
                  </a:lnTo>
                  <a:cubicBezTo>
                    <a:pt x="1" y="4"/>
                    <a:pt x="3" y="6"/>
                    <a:pt x="4" y="5"/>
                  </a:cubicBezTo>
                  <a:cubicBezTo>
                    <a:pt x="7" y="5"/>
                    <a:pt x="4" y="1"/>
                    <a:pt x="3" y="0"/>
                  </a:cubicBezTo>
                  <a:lnTo>
                    <a:pt x="9" y="0"/>
                  </a:lnTo>
                  <a:cubicBezTo>
                    <a:pt x="9" y="1"/>
                    <a:pt x="8" y="2"/>
                    <a:pt x="8"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8" name="Freeform 1475"/>
            <p:cNvSpPr>
              <a:spLocks/>
            </p:cNvSpPr>
            <p:nvPr userDrawn="1"/>
          </p:nvSpPr>
          <p:spPr bwMode="auto">
            <a:xfrm>
              <a:off x="286" y="193"/>
              <a:ext cx="4" cy="4"/>
            </a:xfrm>
            <a:custGeom>
              <a:avLst/>
              <a:gdLst>
                <a:gd name="T0" fmla="*/ 4 w 9"/>
                <a:gd name="T1" fmla="*/ 0 h 9"/>
                <a:gd name="T2" fmla="*/ 4 w 9"/>
                <a:gd name="T3" fmla="*/ 0 h 9"/>
                <a:gd name="T4" fmla="*/ 9 w 9"/>
                <a:gd name="T5" fmla="*/ 5 h 9"/>
                <a:gd name="T6" fmla="*/ 4 w 9"/>
                <a:gd name="T7" fmla="*/ 9 h 9"/>
                <a:gd name="T8" fmla="*/ 0 w 9"/>
                <a:gd name="T9" fmla="*/ 5 h 9"/>
                <a:gd name="T10" fmla="*/ 4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4" y="0"/>
                  </a:moveTo>
                  <a:lnTo>
                    <a:pt x="4" y="0"/>
                  </a:lnTo>
                  <a:cubicBezTo>
                    <a:pt x="7" y="0"/>
                    <a:pt x="9" y="2"/>
                    <a:pt x="9" y="5"/>
                  </a:cubicBezTo>
                  <a:cubicBezTo>
                    <a:pt x="9" y="7"/>
                    <a:pt x="7" y="9"/>
                    <a:pt x="4" y="9"/>
                  </a:cubicBezTo>
                  <a:cubicBezTo>
                    <a:pt x="2" y="9"/>
                    <a:pt x="0" y="7"/>
                    <a:pt x="0" y="5"/>
                  </a:cubicBezTo>
                  <a:cubicBezTo>
                    <a:pt x="0" y="2"/>
                    <a:pt x="2" y="0"/>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9" name="Freeform 1476"/>
            <p:cNvSpPr>
              <a:spLocks/>
            </p:cNvSpPr>
            <p:nvPr userDrawn="1"/>
          </p:nvSpPr>
          <p:spPr bwMode="auto">
            <a:xfrm>
              <a:off x="297" y="216"/>
              <a:ext cx="0" cy="1"/>
            </a:xfrm>
            <a:custGeom>
              <a:avLst/>
              <a:gdLst>
                <a:gd name="T0" fmla="*/ 1 w 1"/>
                <a:gd name="T1" fmla="*/ 0 h 1"/>
                <a:gd name="T2" fmla="*/ 1 w 1"/>
                <a:gd name="T3" fmla="*/ 0 h 1"/>
                <a:gd name="T4" fmla="*/ 1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1"/>
                  </a:lnTo>
                  <a:cubicBezTo>
                    <a:pt x="1" y="1"/>
                    <a:pt x="1" y="1"/>
                    <a:pt x="0" y="1"/>
                  </a:cubicBezTo>
                  <a:cubicBezTo>
                    <a:pt x="1" y="1"/>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0" name="Freeform 1477"/>
            <p:cNvSpPr>
              <a:spLocks/>
            </p:cNvSpPr>
            <p:nvPr userDrawn="1"/>
          </p:nvSpPr>
          <p:spPr bwMode="auto">
            <a:xfrm>
              <a:off x="289" y="215"/>
              <a:ext cx="1"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1"/>
                    <a:pt x="0" y="0"/>
                  </a:cubicBezTo>
                  <a:cubicBezTo>
                    <a:pt x="0" y="0"/>
                    <a:pt x="1" y="0"/>
                    <a:pt x="1"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1" name="Freeform 1478"/>
            <p:cNvSpPr>
              <a:spLocks/>
            </p:cNvSpPr>
            <p:nvPr userDrawn="1"/>
          </p:nvSpPr>
          <p:spPr bwMode="auto">
            <a:xfrm>
              <a:off x="289" y="216"/>
              <a:ext cx="1" cy="1"/>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cubicBezTo>
                    <a:pt x="0" y="1"/>
                    <a:pt x="0" y="1"/>
                    <a:pt x="1"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2" name="Freeform 1479"/>
            <p:cNvSpPr>
              <a:spLocks/>
            </p:cNvSpPr>
            <p:nvPr userDrawn="1"/>
          </p:nvSpPr>
          <p:spPr bwMode="auto">
            <a:xfrm>
              <a:off x="291" y="215"/>
              <a:ext cx="0"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1"/>
                    <a:pt x="0" y="0"/>
                  </a:cubicBezTo>
                  <a:cubicBezTo>
                    <a:pt x="1" y="0"/>
                    <a:pt x="1" y="0"/>
                    <a:pt x="1"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3" name="Freeform 1480"/>
            <p:cNvSpPr>
              <a:spLocks/>
            </p:cNvSpPr>
            <p:nvPr userDrawn="1"/>
          </p:nvSpPr>
          <p:spPr bwMode="auto">
            <a:xfrm>
              <a:off x="291" y="216"/>
              <a:ext cx="0" cy="1"/>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1"/>
                    <a:pt x="0" y="1"/>
                  </a:cubicBezTo>
                  <a:cubicBezTo>
                    <a:pt x="0" y="1"/>
                    <a:pt x="0" y="1"/>
                    <a:pt x="1"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4" name="Freeform 1481"/>
            <p:cNvSpPr>
              <a:spLocks/>
            </p:cNvSpPr>
            <p:nvPr userDrawn="1"/>
          </p:nvSpPr>
          <p:spPr bwMode="auto">
            <a:xfrm>
              <a:off x="293" y="215"/>
              <a:ext cx="0"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0" y="0"/>
                  </a:lnTo>
                  <a:lnTo>
                    <a:pt x="1"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5" name="Freeform 1482"/>
            <p:cNvSpPr>
              <a:spLocks/>
            </p:cNvSpPr>
            <p:nvPr userDrawn="1"/>
          </p:nvSpPr>
          <p:spPr bwMode="auto">
            <a:xfrm>
              <a:off x="293" y="216"/>
              <a:ext cx="0" cy="1"/>
            </a:xfrm>
            <a:custGeom>
              <a:avLst/>
              <a:gdLst>
                <a:gd name="T0" fmla="*/ 1 w 1"/>
                <a:gd name="T1" fmla="*/ 1 h 1"/>
                <a:gd name="T2" fmla="*/ 1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0"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6" name="Rectangle 1483"/>
            <p:cNvSpPr>
              <a:spLocks noChangeArrowheads="1"/>
            </p:cNvSpPr>
            <p:nvPr userDrawn="1"/>
          </p:nvSpPr>
          <p:spPr bwMode="auto">
            <a:xfrm>
              <a:off x="294" y="215"/>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7" name="Freeform 1484"/>
            <p:cNvSpPr>
              <a:spLocks/>
            </p:cNvSpPr>
            <p:nvPr userDrawn="1"/>
          </p:nvSpPr>
          <p:spPr bwMode="auto">
            <a:xfrm>
              <a:off x="294" y="216"/>
              <a:ext cx="0" cy="1"/>
            </a:xfrm>
            <a:custGeom>
              <a:avLst/>
              <a:gdLst>
                <a:gd name="T0" fmla="*/ 1 w 1"/>
                <a:gd name="T1" fmla="*/ 1 h 1"/>
                <a:gd name="T2" fmla="*/ 1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cubicBezTo>
                    <a:pt x="0" y="1"/>
                    <a:pt x="0" y="0"/>
                    <a:pt x="0" y="0"/>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8" name="Freeform 1485"/>
            <p:cNvSpPr>
              <a:spLocks/>
            </p:cNvSpPr>
            <p:nvPr userDrawn="1"/>
          </p:nvSpPr>
          <p:spPr bwMode="auto">
            <a:xfrm>
              <a:off x="296" y="215"/>
              <a:ext cx="0"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0"/>
                    <a:pt x="0" y="0"/>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9" name="Freeform 1486"/>
            <p:cNvSpPr>
              <a:spLocks/>
            </p:cNvSpPr>
            <p:nvPr userDrawn="1"/>
          </p:nvSpPr>
          <p:spPr bwMode="auto">
            <a:xfrm>
              <a:off x="295" y="216"/>
              <a:ext cx="1" cy="1"/>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1"/>
                    <a:pt x="0" y="1"/>
                  </a:cubicBezTo>
                  <a:lnTo>
                    <a:pt x="1"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0" name="Freeform 1487"/>
            <p:cNvSpPr>
              <a:spLocks/>
            </p:cNvSpPr>
            <p:nvPr userDrawn="1"/>
          </p:nvSpPr>
          <p:spPr bwMode="auto">
            <a:xfrm>
              <a:off x="290" y="216"/>
              <a:ext cx="1" cy="1"/>
            </a:xfrm>
            <a:custGeom>
              <a:avLst/>
              <a:gdLst>
                <a:gd name="T0" fmla="*/ 2 w 3"/>
                <a:gd name="T1" fmla="*/ 0 h 2"/>
                <a:gd name="T2" fmla="*/ 2 w 3"/>
                <a:gd name="T3" fmla="*/ 0 h 2"/>
                <a:gd name="T4" fmla="*/ 3 w 3"/>
                <a:gd name="T5" fmla="*/ 1 h 2"/>
                <a:gd name="T6" fmla="*/ 2 w 3"/>
                <a:gd name="T7" fmla="*/ 2 h 2"/>
                <a:gd name="T8" fmla="*/ 0 w 3"/>
                <a:gd name="T9" fmla="*/ 1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lnTo>
                    <a:pt x="2" y="0"/>
                  </a:lnTo>
                  <a:cubicBezTo>
                    <a:pt x="2" y="0"/>
                    <a:pt x="3" y="0"/>
                    <a:pt x="3" y="1"/>
                  </a:cubicBezTo>
                  <a:cubicBezTo>
                    <a:pt x="3" y="1"/>
                    <a:pt x="2" y="2"/>
                    <a:pt x="2" y="2"/>
                  </a:cubicBezTo>
                  <a:cubicBezTo>
                    <a:pt x="1" y="2"/>
                    <a:pt x="0" y="1"/>
                    <a:pt x="0" y="1"/>
                  </a:cubicBezTo>
                  <a:cubicBezTo>
                    <a:pt x="0" y="0"/>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1" name="Freeform 1488"/>
            <p:cNvSpPr>
              <a:spLocks/>
            </p:cNvSpPr>
            <p:nvPr userDrawn="1"/>
          </p:nvSpPr>
          <p:spPr bwMode="auto">
            <a:xfrm>
              <a:off x="291" y="216"/>
              <a:ext cx="2" cy="1"/>
            </a:xfrm>
            <a:custGeom>
              <a:avLst/>
              <a:gdLst>
                <a:gd name="T0" fmla="*/ 1 w 3"/>
                <a:gd name="T1" fmla="*/ 0 h 2"/>
                <a:gd name="T2" fmla="*/ 1 w 3"/>
                <a:gd name="T3" fmla="*/ 0 h 2"/>
                <a:gd name="T4" fmla="*/ 3 w 3"/>
                <a:gd name="T5" fmla="*/ 1 h 2"/>
                <a:gd name="T6" fmla="*/ 1 w 3"/>
                <a:gd name="T7" fmla="*/ 2 h 2"/>
                <a:gd name="T8" fmla="*/ 0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lnTo>
                    <a:pt x="1" y="0"/>
                  </a:lnTo>
                  <a:cubicBezTo>
                    <a:pt x="2" y="0"/>
                    <a:pt x="3" y="0"/>
                    <a:pt x="3" y="1"/>
                  </a:cubicBezTo>
                  <a:cubicBezTo>
                    <a:pt x="3" y="1"/>
                    <a:pt x="2" y="2"/>
                    <a:pt x="1" y="2"/>
                  </a:cubicBezTo>
                  <a:cubicBezTo>
                    <a:pt x="1" y="2"/>
                    <a:pt x="0" y="1"/>
                    <a:pt x="0" y="1"/>
                  </a:cubicBezTo>
                  <a:cubicBezTo>
                    <a:pt x="0"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2" name="Freeform 1489"/>
            <p:cNvSpPr>
              <a:spLocks/>
            </p:cNvSpPr>
            <p:nvPr userDrawn="1"/>
          </p:nvSpPr>
          <p:spPr bwMode="auto">
            <a:xfrm>
              <a:off x="293" y="216"/>
              <a:ext cx="1" cy="1"/>
            </a:xfrm>
            <a:custGeom>
              <a:avLst/>
              <a:gdLst>
                <a:gd name="T0" fmla="*/ 1 w 2"/>
                <a:gd name="T1" fmla="*/ 0 h 2"/>
                <a:gd name="T2" fmla="*/ 1 w 2"/>
                <a:gd name="T3" fmla="*/ 0 h 2"/>
                <a:gd name="T4" fmla="*/ 2 w 2"/>
                <a:gd name="T5" fmla="*/ 0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0"/>
                  </a:cubicBezTo>
                  <a:cubicBezTo>
                    <a:pt x="2" y="1"/>
                    <a:pt x="1" y="1"/>
                    <a:pt x="1" y="2"/>
                  </a:cubicBezTo>
                  <a:cubicBezTo>
                    <a:pt x="0" y="2"/>
                    <a:pt x="0" y="1"/>
                    <a:pt x="0" y="1"/>
                  </a:cubicBezTo>
                  <a:cubicBezTo>
                    <a:pt x="0" y="0"/>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3" name="Freeform 1490"/>
            <p:cNvSpPr>
              <a:spLocks/>
            </p:cNvSpPr>
            <p:nvPr userDrawn="1"/>
          </p:nvSpPr>
          <p:spPr bwMode="auto">
            <a:xfrm>
              <a:off x="294" y="216"/>
              <a:ext cx="1" cy="1"/>
            </a:xfrm>
            <a:custGeom>
              <a:avLst/>
              <a:gdLst>
                <a:gd name="T0" fmla="*/ 1 w 2"/>
                <a:gd name="T1" fmla="*/ 0 h 2"/>
                <a:gd name="T2" fmla="*/ 1 w 2"/>
                <a:gd name="T3" fmla="*/ 0 h 2"/>
                <a:gd name="T4" fmla="*/ 2 w 2"/>
                <a:gd name="T5" fmla="*/ 0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0"/>
                  </a:cubicBezTo>
                  <a:cubicBezTo>
                    <a:pt x="2" y="1"/>
                    <a:pt x="2" y="1"/>
                    <a:pt x="1" y="2"/>
                  </a:cubicBezTo>
                  <a:cubicBezTo>
                    <a:pt x="1" y="2"/>
                    <a:pt x="0" y="1"/>
                    <a:pt x="0" y="1"/>
                  </a:cubicBezTo>
                  <a:cubicBezTo>
                    <a:pt x="0"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4" name="Freeform 1491"/>
            <p:cNvSpPr>
              <a:spLocks/>
            </p:cNvSpPr>
            <p:nvPr userDrawn="1"/>
          </p:nvSpPr>
          <p:spPr bwMode="auto">
            <a:xfrm>
              <a:off x="296" y="216"/>
              <a:ext cx="1" cy="1"/>
            </a:xfrm>
            <a:custGeom>
              <a:avLst/>
              <a:gdLst>
                <a:gd name="T0" fmla="*/ 1 w 2"/>
                <a:gd name="T1" fmla="*/ 0 h 2"/>
                <a:gd name="T2" fmla="*/ 1 w 2"/>
                <a:gd name="T3" fmla="*/ 0 h 2"/>
                <a:gd name="T4" fmla="*/ 2 w 2"/>
                <a:gd name="T5" fmla="*/ 1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1"/>
                  </a:cubicBezTo>
                  <a:cubicBezTo>
                    <a:pt x="2" y="1"/>
                    <a:pt x="2" y="1"/>
                    <a:pt x="1" y="2"/>
                  </a:cubicBezTo>
                  <a:cubicBezTo>
                    <a:pt x="1" y="2"/>
                    <a:pt x="0" y="1"/>
                    <a:pt x="0" y="1"/>
                  </a:cubicBezTo>
                  <a:cubicBezTo>
                    <a:pt x="1" y="1"/>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5" name="Freeform 1492"/>
            <p:cNvSpPr>
              <a:spLocks/>
            </p:cNvSpPr>
            <p:nvPr userDrawn="1"/>
          </p:nvSpPr>
          <p:spPr bwMode="auto">
            <a:xfrm>
              <a:off x="280" y="216"/>
              <a:ext cx="0" cy="1"/>
            </a:xfrm>
            <a:custGeom>
              <a:avLst/>
              <a:gdLst>
                <a:gd name="T0" fmla="*/ 0 w 1"/>
                <a:gd name="T1" fmla="*/ 0 h 1"/>
                <a:gd name="T2" fmla="*/ 0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0"/>
                  </a:lnTo>
                  <a:cubicBezTo>
                    <a:pt x="0" y="0"/>
                    <a:pt x="0" y="1"/>
                    <a:pt x="1" y="1"/>
                  </a:cubicBezTo>
                  <a:cubicBezTo>
                    <a:pt x="0" y="1"/>
                    <a:pt x="0" y="1"/>
                    <a:pt x="0" y="1"/>
                  </a:cubicBez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6" name="Freeform 1493"/>
            <p:cNvSpPr>
              <a:spLocks/>
            </p:cNvSpPr>
            <p:nvPr userDrawn="1"/>
          </p:nvSpPr>
          <p:spPr bwMode="auto">
            <a:xfrm>
              <a:off x="287" y="215"/>
              <a:ext cx="1"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0"/>
                    <a:pt x="0" y="0"/>
                    <a:pt x="1" y="0"/>
                  </a:cubicBezTo>
                  <a:cubicBezTo>
                    <a:pt x="1"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7" name="Freeform 1494"/>
            <p:cNvSpPr>
              <a:spLocks/>
            </p:cNvSpPr>
            <p:nvPr userDrawn="1"/>
          </p:nvSpPr>
          <p:spPr bwMode="auto">
            <a:xfrm>
              <a:off x="287" y="216"/>
              <a:ext cx="1"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1"/>
                    <a:pt x="1" y="1"/>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8" name="Freeform 1495"/>
            <p:cNvSpPr>
              <a:spLocks/>
            </p:cNvSpPr>
            <p:nvPr userDrawn="1"/>
          </p:nvSpPr>
          <p:spPr bwMode="auto">
            <a:xfrm>
              <a:off x="285" y="215"/>
              <a:ext cx="1"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0"/>
                    <a:pt x="0" y="0"/>
                    <a:pt x="1" y="0"/>
                  </a:cubicBezTo>
                  <a:cubicBezTo>
                    <a:pt x="0"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9" name="Freeform 1496"/>
            <p:cNvSpPr>
              <a:spLocks/>
            </p:cNvSpPr>
            <p:nvPr userDrawn="1"/>
          </p:nvSpPr>
          <p:spPr bwMode="auto">
            <a:xfrm>
              <a:off x="285" y="216"/>
              <a:ext cx="1"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1"/>
                    <a:pt x="1" y="1"/>
                    <a:pt x="1" y="1"/>
                  </a:cubicBezTo>
                  <a:cubicBezTo>
                    <a:pt x="1"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0" name="Freeform 1497"/>
            <p:cNvSpPr>
              <a:spLocks/>
            </p:cNvSpPr>
            <p:nvPr userDrawn="1"/>
          </p:nvSpPr>
          <p:spPr bwMode="auto">
            <a:xfrm>
              <a:off x="284" y="215"/>
              <a:ext cx="0"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0"/>
                  </a:lnTo>
                  <a:lnTo>
                    <a:pt x="1"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1" name="Freeform 1498"/>
            <p:cNvSpPr>
              <a:spLocks/>
            </p:cNvSpPr>
            <p:nvPr userDrawn="1"/>
          </p:nvSpPr>
          <p:spPr bwMode="auto">
            <a:xfrm>
              <a:off x="284" y="216"/>
              <a:ext cx="0" cy="1"/>
            </a:xfrm>
            <a:custGeom>
              <a:avLst/>
              <a:gdLst>
                <a:gd name="T0" fmla="*/ 0 w 1"/>
                <a:gd name="T1" fmla="*/ 1 h 1"/>
                <a:gd name="T2" fmla="*/ 0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1"/>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2" name="Rectangle 1499"/>
            <p:cNvSpPr>
              <a:spLocks noChangeArrowheads="1"/>
            </p:cNvSpPr>
            <p:nvPr userDrawn="1"/>
          </p:nvSpPr>
          <p:spPr bwMode="auto">
            <a:xfrm>
              <a:off x="282" y="215"/>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3" name="Freeform 1500"/>
            <p:cNvSpPr>
              <a:spLocks/>
            </p:cNvSpPr>
            <p:nvPr userDrawn="1"/>
          </p:nvSpPr>
          <p:spPr bwMode="auto">
            <a:xfrm>
              <a:off x="282" y="216"/>
              <a:ext cx="1"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0" y="0"/>
                  </a:lnTo>
                  <a:lnTo>
                    <a:pt x="1" y="1"/>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4" name="Freeform 1501"/>
            <p:cNvSpPr>
              <a:spLocks/>
            </p:cNvSpPr>
            <p:nvPr userDrawn="1"/>
          </p:nvSpPr>
          <p:spPr bwMode="auto">
            <a:xfrm>
              <a:off x="281" y="215"/>
              <a:ext cx="0" cy="1"/>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5" name="Freeform 1502"/>
            <p:cNvSpPr>
              <a:spLocks/>
            </p:cNvSpPr>
            <p:nvPr userDrawn="1"/>
          </p:nvSpPr>
          <p:spPr bwMode="auto">
            <a:xfrm>
              <a:off x="281" y="216"/>
              <a:ext cx="0"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0" y="0"/>
                  </a:lnTo>
                  <a:cubicBezTo>
                    <a:pt x="0" y="1"/>
                    <a:pt x="0" y="1"/>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6" name="Freeform 1503"/>
            <p:cNvSpPr>
              <a:spLocks/>
            </p:cNvSpPr>
            <p:nvPr userDrawn="1"/>
          </p:nvSpPr>
          <p:spPr bwMode="auto">
            <a:xfrm>
              <a:off x="286" y="216"/>
              <a:ext cx="1" cy="1"/>
            </a:xfrm>
            <a:custGeom>
              <a:avLst/>
              <a:gdLst>
                <a:gd name="T0" fmla="*/ 1 w 2"/>
                <a:gd name="T1" fmla="*/ 0 h 2"/>
                <a:gd name="T2" fmla="*/ 1 w 2"/>
                <a:gd name="T3" fmla="*/ 0 h 2"/>
                <a:gd name="T4" fmla="*/ 2 w 2"/>
                <a:gd name="T5" fmla="*/ 1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1"/>
                  </a:cubicBezTo>
                  <a:cubicBezTo>
                    <a:pt x="2" y="1"/>
                    <a:pt x="2" y="2"/>
                    <a:pt x="1" y="2"/>
                  </a:cubicBezTo>
                  <a:cubicBezTo>
                    <a:pt x="1" y="2"/>
                    <a:pt x="0" y="1"/>
                    <a:pt x="0" y="1"/>
                  </a:cubicBezTo>
                  <a:cubicBezTo>
                    <a:pt x="0"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7" name="Freeform 1504"/>
            <p:cNvSpPr>
              <a:spLocks/>
            </p:cNvSpPr>
            <p:nvPr userDrawn="1"/>
          </p:nvSpPr>
          <p:spPr bwMode="auto">
            <a:xfrm>
              <a:off x="284" y="216"/>
              <a:ext cx="1" cy="1"/>
            </a:xfrm>
            <a:custGeom>
              <a:avLst/>
              <a:gdLst>
                <a:gd name="T0" fmla="*/ 1 w 2"/>
                <a:gd name="T1" fmla="*/ 0 h 2"/>
                <a:gd name="T2" fmla="*/ 1 w 2"/>
                <a:gd name="T3" fmla="*/ 0 h 2"/>
                <a:gd name="T4" fmla="*/ 2 w 2"/>
                <a:gd name="T5" fmla="*/ 1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1"/>
                  </a:cubicBezTo>
                  <a:cubicBezTo>
                    <a:pt x="2" y="1"/>
                    <a:pt x="2" y="2"/>
                    <a:pt x="1" y="2"/>
                  </a:cubicBezTo>
                  <a:cubicBezTo>
                    <a:pt x="1" y="2"/>
                    <a:pt x="0" y="1"/>
                    <a:pt x="0" y="1"/>
                  </a:cubicBezTo>
                  <a:cubicBezTo>
                    <a:pt x="0"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8" name="Freeform 1505"/>
            <p:cNvSpPr>
              <a:spLocks/>
            </p:cNvSpPr>
            <p:nvPr userDrawn="1"/>
          </p:nvSpPr>
          <p:spPr bwMode="auto">
            <a:xfrm>
              <a:off x="283" y="216"/>
              <a:ext cx="1" cy="1"/>
            </a:xfrm>
            <a:custGeom>
              <a:avLst/>
              <a:gdLst>
                <a:gd name="T0" fmla="*/ 1 w 2"/>
                <a:gd name="T1" fmla="*/ 0 h 2"/>
                <a:gd name="T2" fmla="*/ 1 w 2"/>
                <a:gd name="T3" fmla="*/ 0 h 2"/>
                <a:gd name="T4" fmla="*/ 2 w 2"/>
                <a:gd name="T5" fmla="*/ 1 h 2"/>
                <a:gd name="T6" fmla="*/ 1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2" y="0"/>
                    <a:pt x="2" y="1"/>
                  </a:cubicBezTo>
                  <a:cubicBezTo>
                    <a:pt x="2" y="1"/>
                    <a:pt x="1" y="2"/>
                    <a:pt x="1" y="2"/>
                  </a:cubicBezTo>
                  <a:cubicBezTo>
                    <a:pt x="0" y="1"/>
                    <a:pt x="0" y="1"/>
                    <a:pt x="0" y="0"/>
                  </a:cubicBezTo>
                  <a:cubicBezTo>
                    <a:pt x="0" y="0"/>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9" name="Freeform 1506"/>
            <p:cNvSpPr>
              <a:spLocks/>
            </p:cNvSpPr>
            <p:nvPr userDrawn="1"/>
          </p:nvSpPr>
          <p:spPr bwMode="auto">
            <a:xfrm>
              <a:off x="281" y="216"/>
              <a:ext cx="1" cy="1"/>
            </a:xfrm>
            <a:custGeom>
              <a:avLst/>
              <a:gdLst>
                <a:gd name="T0" fmla="*/ 1 w 2"/>
                <a:gd name="T1" fmla="*/ 0 h 2"/>
                <a:gd name="T2" fmla="*/ 1 w 2"/>
                <a:gd name="T3" fmla="*/ 0 h 2"/>
                <a:gd name="T4" fmla="*/ 2 w 2"/>
                <a:gd name="T5" fmla="*/ 1 h 2"/>
                <a:gd name="T6" fmla="*/ 1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2" y="0"/>
                    <a:pt x="2" y="1"/>
                  </a:cubicBezTo>
                  <a:cubicBezTo>
                    <a:pt x="2" y="1"/>
                    <a:pt x="1" y="2"/>
                    <a:pt x="1" y="2"/>
                  </a:cubicBezTo>
                  <a:cubicBezTo>
                    <a:pt x="0" y="1"/>
                    <a:pt x="0" y="1"/>
                    <a:pt x="0" y="0"/>
                  </a:cubicBezTo>
                  <a:cubicBezTo>
                    <a:pt x="0" y="0"/>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0" name="Freeform 1507"/>
            <p:cNvSpPr>
              <a:spLocks/>
            </p:cNvSpPr>
            <p:nvPr userDrawn="1"/>
          </p:nvSpPr>
          <p:spPr bwMode="auto">
            <a:xfrm>
              <a:off x="280" y="216"/>
              <a:ext cx="1" cy="1"/>
            </a:xfrm>
            <a:custGeom>
              <a:avLst/>
              <a:gdLst>
                <a:gd name="T0" fmla="*/ 1 w 1"/>
                <a:gd name="T1" fmla="*/ 0 h 2"/>
                <a:gd name="T2" fmla="*/ 1 w 1"/>
                <a:gd name="T3" fmla="*/ 0 h 2"/>
                <a:gd name="T4" fmla="*/ 1 w 1"/>
                <a:gd name="T5" fmla="*/ 1 h 2"/>
                <a:gd name="T6" fmla="*/ 1 w 1"/>
                <a:gd name="T7" fmla="*/ 2 h 2"/>
                <a:gd name="T8" fmla="*/ 0 w 1"/>
                <a:gd name="T9" fmla="*/ 1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1" y="0"/>
                  </a:lnTo>
                  <a:cubicBezTo>
                    <a:pt x="1" y="0"/>
                    <a:pt x="1" y="1"/>
                    <a:pt x="1" y="1"/>
                  </a:cubicBezTo>
                  <a:cubicBezTo>
                    <a:pt x="1" y="1"/>
                    <a:pt x="1" y="2"/>
                    <a:pt x="1" y="2"/>
                  </a:cubicBezTo>
                  <a:cubicBezTo>
                    <a:pt x="0" y="1"/>
                    <a:pt x="0" y="1"/>
                    <a:pt x="0" y="1"/>
                  </a:cubicBezTo>
                  <a:cubicBezTo>
                    <a:pt x="0" y="0"/>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1" name="Freeform 1508"/>
            <p:cNvSpPr>
              <a:spLocks/>
            </p:cNvSpPr>
            <p:nvPr userDrawn="1"/>
          </p:nvSpPr>
          <p:spPr bwMode="auto">
            <a:xfrm>
              <a:off x="288" y="216"/>
              <a:ext cx="1" cy="1"/>
            </a:xfrm>
            <a:custGeom>
              <a:avLst/>
              <a:gdLst>
                <a:gd name="T0" fmla="*/ 3 w 3"/>
                <a:gd name="T1" fmla="*/ 1 h 2"/>
                <a:gd name="T2" fmla="*/ 3 w 3"/>
                <a:gd name="T3" fmla="*/ 1 h 2"/>
                <a:gd name="T4" fmla="*/ 1 w 3"/>
                <a:gd name="T5" fmla="*/ 2 h 2"/>
                <a:gd name="T6" fmla="*/ 0 w 3"/>
                <a:gd name="T7" fmla="*/ 1 h 2"/>
                <a:gd name="T8" fmla="*/ 1 w 3"/>
                <a:gd name="T9" fmla="*/ 0 h 2"/>
                <a:gd name="T10" fmla="*/ 3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3" y="1"/>
                  </a:moveTo>
                  <a:lnTo>
                    <a:pt x="3" y="1"/>
                  </a:lnTo>
                  <a:cubicBezTo>
                    <a:pt x="3" y="1"/>
                    <a:pt x="2" y="2"/>
                    <a:pt x="1" y="2"/>
                  </a:cubicBezTo>
                  <a:cubicBezTo>
                    <a:pt x="1" y="2"/>
                    <a:pt x="0" y="1"/>
                    <a:pt x="0" y="1"/>
                  </a:cubicBezTo>
                  <a:cubicBezTo>
                    <a:pt x="0" y="0"/>
                    <a:pt x="1" y="0"/>
                    <a:pt x="1" y="0"/>
                  </a:cubicBezTo>
                  <a:cubicBezTo>
                    <a:pt x="2" y="0"/>
                    <a:pt x="3" y="0"/>
                    <a:pt x="3"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2" name="Freeform 1509"/>
            <p:cNvSpPr>
              <a:spLocks/>
            </p:cNvSpPr>
            <p:nvPr userDrawn="1"/>
          </p:nvSpPr>
          <p:spPr bwMode="auto">
            <a:xfrm>
              <a:off x="280" y="215"/>
              <a:ext cx="17" cy="0"/>
            </a:xfrm>
            <a:custGeom>
              <a:avLst/>
              <a:gdLst>
                <a:gd name="T0" fmla="*/ 19 w 39"/>
                <a:gd name="T1" fmla="*/ 2 h 2"/>
                <a:gd name="T2" fmla="*/ 19 w 39"/>
                <a:gd name="T3" fmla="*/ 2 h 2"/>
                <a:gd name="T4" fmla="*/ 0 w 39"/>
                <a:gd name="T5" fmla="*/ 2 h 2"/>
                <a:gd name="T6" fmla="*/ 0 w 39"/>
                <a:gd name="T7" fmla="*/ 1 h 2"/>
                <a:gd name="T8" fmla="*/ 19 w 39"/>
                <a:gd name="T9" fmla="*/ 1 h 2"/>
                <a:gd name="T10" fmla="*/ 39 w 39"/>
                <a:gd name="T11" fmla="*/ 1 h 2"/>
                <a:gd name="T12" fmla="*/ 39 w 39"/>
                <a:gd name="T13" fmla="*/ 2 h 2"/>
                <a:gd name="T14" fmla="*/ 19 w 39"/>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
                  <a:moveTo>
                    <a:pt x="19" y="2"/>
                  </a:moveTo>
                  <a:lnTo>
                    <a:pt x="19" y="2"/>
                  </a:lnTo>
                  <a:cubicBezTo>
                    <a:pt x="11" y="2"/>
                    <a:pt x="3" y="1"/>
                    <a:pt x="0" y="2"/>
                  </a:cubicBezTo>
                  <a:lnTo>
                    <a:pt x="0" y="1"/>
                  </a:lnTo>
                  <a:cubicBezTo>
                    <a:pt x="3" y="0"/>
                    <a:pt x="11" y="1"/>
                    <a:pt x="19" y="1"/>
                  </a:cubicBezTo>
                  <a:cubicBezTo>
                    <a:pt x="28" y="1"/>
                    <a:pt x="35" y="0"/>
                    <a:pt x="39" y="1"/>
                  </a:cubicBezTo>
                  <a:lnTo>
                    <a:pt x="39" y="2"/>
                  </a:lnTo>
                  <a:cubicBezTo>
                    <a:pt x="35" y="1"/>
                    <a:pt x="28" y="2"/>
                    <a:pt x="19"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3" name="Freeform 1510"/>
            <p:cNvSpPr>
              <a:spLocks/>
            </p:cNvSpPr>
            <p:nvPr userDrawn="1"/>
          </p:nvSpPr>
          <p:spPr bwMode="auto">
            <a:xfrm>
              <a:off x="280" y="217"/>
              <a:ext cx="17" cy="1"/>
            </a:xfrm>
            <a:custGeom>
              <a:avLst/>
              <a:gdLst>
                <a:gd name="T0" fmla="*/ 19 w 39"/>
                <a:gd name="T1" fmla="*/ 2 h 2"/>
                <a:gd name="T2" fmla="*/ 19 w 39"/>
                <a:gd name="T3" fmla="*/ 2 h 2"/>
                <a:gd name="T4" fmla="*/ 0 w 39"/>
                <a:gd name="T5" fmla="*/ 2 h 2"/>
                <a:gd name="T6" fmla="*/ 0 w 39"/>
                <a:gd name="T7" fmla="*/ 1 h 2"/>
                <a:gd name="T8" fmla="*/ 19 w 39"/>
                <a:gd name="T9" fmla="*/ 1 h 2"/>
                <a:gd name="T10" fmla="*/ 39 w 39"/>
                <a:gd name="T11" fmla="*/ 1 h 2"/>
                <a:gd name="T12" fmla="*/ 39 w 39"/>
                <a:gd name="T13" fmla="*/ 2 h 2"/>
                <a:gd name="T14" fmla="*/ 19 w 39"/>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
                  <a:moveTo>
                    <a:pt x="19" y="2"/>
                  </a:moveTo>
                  <a:lnTo>
                    <a:pt x="19" y="2"/>
                  </a:lnTo>
                  <a:cubicBezTo>
                    <a:pt x="11" y="2"/>
                    <a:pt x="3" y="1"/>
                    <a:pt x="0" y="2"/>
                  </a:cubicBezTo>
                  <a:lnTo>
                    <a:pt x="0" y="1"/>
                  </a:lnTo>
                  <a:cubicBezTo>
                    <a:pt x="3" y="0"/>
                    <a:pt x="11" y="1"/>
                    <a:pt x="19" y="1"/>
                  </a:cubicBezTo>
                  <a:cubicBezTo>
                    <a:pt x="28" y="1"/>
                    <a:pt x="35" y="0"/>
                    <a:pt x="39" y="1"/>
                  </a:cubicBezTo>
                  <a:lnTo>
                    <a:pt x="39" y="2"/>
                  </a:lnTo>
                  <a:cubicBezTo>
                    <a:pt x="35" y="1"/>
                    <a:pt x="28" y="2"/>
                    <a:pt x="19"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4" name="Freeform 1511"/>
            <p:cNvSpPr>
              <a:spLocks noEditPoints="1"/>
            </p:cNvSpPr>
            <p:nvPr userDrawn="1"/>
          </p:nvSpPr>
          <p:spPr bwMode="auto">
            <a:xfrm>
              <a:off x="287" y="198"/>
              <a:ext cx="3" cy="9"/>
            </a:xfrm>
            <a:custGeom>
              <a:avLst/>
              <a:gdLst>
                <a:gd name="T0" fmla="*/ 2 w 5"/>
                <a:gd name="T1" fmla="*/ 1 h 21"/>
                <a:gd name="T2" fmla="*/ 2 w 5"/>
                <a:gd name="T3" fmla="*/ 4 h 21"/>
                <a:gd name="T4" fmla="*/ 2 w 5"/>
                <a:gd name="T5" fmla="*/ 1 h 21"/>
                <a:gd name="T6" fmla="*/ 2 w 5"/>
                <a:gd name="T7" fmla="*/ 8 h 21"/>
                <a:gd name="T8" fmla="*/ 4 w 5"/>
                <a:gd name="T9" fmla="*/ 7 h 21"/>
                <a:gd name="T10" fmla="*/ 2 w 5"/>
                <a:gd name="T11" fmla="*/ 5 h 21"/>
                <a:gd name="T12" fmla="*/ 1 w 5"/>
                <a:gd name="T13" fmla="*/ 7 h 21"/>
                <a:gd name="T14" fmla="*/ 2 w 5"/>
                <a:gd name="T15" fmla="*/ 9 h 21"/>
                <a:gd name="T16" fmla="*/ 1 w 5"/>
                <a:gd name="T17" fmla="*/ 10 h 21"/>
                <a:gd name="T18" fmla="*/ 4 w 5"/>
                <a:gd name="T19" fmla="*/ 10 h 21"/>
                <a:gd name="T20" fmla="*/ 2 w 5"/>
                <a:gd name="T21" fmla="*/ 9 h 21"/>
                <a:gd name="T22" fmla="*/ 2 w 5"/>
                <a:gd name="T23" fmla="*/ 12 h 21"/>
                <a:gd name="T24" fmla="*/ 1 w 5"/>
                <a:gd name="T25" fmla="*/ 13 h 21"/>
                <a:gd name="T26" fmla="*/ 3 w 5"/>
                <a:gd name="T27" fmla="*/ 13 h 21"/>
                <a:gd name="T28" fmla="*/ 2 w 5"/>
                <a:gd name="T29" fmla="*/ 12 h 21"/>
                <a:gd name="T30" fmla="*/ 3 w 5"/>
                <a:gd name="T31" fmla="*/ 18 h 21"/>
                <a:gd name="T32" fmla="*/ 2 w 5"/>
                <a:gd name="T33" fmla="*/ 18 h 21"/>
                <a:gd name="T34" fmla="*/ 1 w 5"/>
                <a:gd name="T35" fmla="*/ 19 h 21"/>
                <a:gd name="T36" fmla="*/ 3 w 5"/>
                <a:gd name="T37" fmla="*/ 19 h 21"/>
                <a:gd name="T38" fmla="*/ 3 w 5"/>
                <a:gd name="T39" fmla="*/ 15 h 21"/>
                <a:gd name="T40" fmla="*/ 4 w 5"/>
                <a:gd name="T41" fmla="*/ 16 h 21"/>
                <a:gd name="T42" fmla="*/ 4 w 5"/>
                <a:gd name="T43" fmla="*/ 19 h 21"/>
                <a:gd name="T44" fmla="*/ 1 w 5"/>
                <a:gd name="T45" fmla="*/ 19 h 21"/>
                <a:gd name="T46" fmla="*/ 0 w 5"/>
                <a:gd name="T47" fmla="*/ 16 h 21"/>
                <a:gd name="T48" fmla="*/ 0 w 5"/>
                <a:gd name="T49" fmla="*/ 13 h 21"/>
                <a:gd name="T50" fmla="*/ 0 w 5"/>
                <a:gd name="T51" fmla="*/ 10 h 21"/>
                <a:gd name="T52" fmla="*/ 0 w 5"/>
                <a:gd name="T53" fmla="*/ 7 h 21"/>
                <a:gd name="T54" fmla="*/ 0 w 5"/>
                <a:gd name="T55" fmla="*/ 3 h 21"/>
                <a:gd name="T56" fmla="*/ 5 w 5"/>
                <a:gd name="T57" fmla="*/ 3 h 21"/>
                <a:gd name="T58" fmla="*/ 5 w 5"/>
                <a:gd name="T59" fmla="*/ 7 h 21"/>
                <a:gd name="T60" fmla="*/ 4 w 5"/>
                <a:gd name="T61" fmla="*/ 10 h 21"/>
                <a:gd name="T62" fmla="*/ 4 w 5"/>
                <a:gd name="T63" fmla="*/ 13 h 21"/>
                <a:gd name="T64" fmla="*/ 2 w 5"/>
                <a:gd name="T65" fmla="*/ 15 h 21"/>
                <a:gd name="T66" fmla="*/ 1 w 5"/>
                <a:gd name="T67" fmla="*/ 16 h 21"/>
                <a:gd name="T68" fmla="*/ 3 w 5"/>
                <a:gd name="T69" fmla="*/ 16 h 21"/>
                <a:gd name="T70" fmla="*/ 2 w 5"/>
                <a:gd name="T71"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21">
                  <a:moveTo>
                    <a:pt x="2" y="1"/>
                  </a:moveTo>
                  <a:lnTo>
                    <a:pt x="2" y="1"/>
                  </a:lnTo>
                  <a:cubicBezTo>
                    <a:pt x="2" y="1"/>
                    <a:pt x="1" y="2"/>
                    <a:pt x="1" y="3"/>
                  </a:cubicBezTo>
                  <a:cubicBezTo>
                    <a:pt x="1" y="4"/>
                    <a:pt x="2" y="4"/>
                    <a:pt x="2" y="4"/>
                  </a:cubicBezTo>
                  <a:cubicBezTo>
                    <a:pt x="3" y="4"/>
                    <a:pt x="4" y="4"/>
                    <a:pt x="4" y="3"/>
                  </a:cubicBezTo>
                  <a:cubicBezTo>
                    <a:pt x="4" y="2"/>
                    <a:pt x="3" y="1"/>
                    <a:pt x="2" y="1"/>
                  </a:cubicBezTo>
                  <a:close/>
                  <a:moveTo>
                    <a:pt x="2" y="8"/>
                  </a:moveTo>
                  <a:lnTo>
                    <a:pt x="2" y="8"/>
                  </a:lnTo>
                  <a:lnTo>
                    <a:pt x="2" y="8"/>
                  </a:lnTo>
                  <a:cubicBezTo>
                    <a:pt x="3" y="8"/>
                    <a:pt x="4" y="7"/>
                    <a:pt x="4" y="7"/>
                  </a:cubicBezTo>
                  <a:cubicBezTo>
                    <a:pt x="4" y="6"/>
                    <a:pt x="3" y="5"/>
                    <a:pt x="3" y="5"/>
                  </a:cubicBezTo>
                  <a:cubicBezTo>
                    <a:pt x="3" y="5"/>
                    <a:pt x="2" y="5"/>
                    <a:pt x="2" y="5"/>
                  </a:cubicBezTo>
                  <a:cubicBezTo>
                    <a:pt x="2" y="5"/>
                    <a:pt x="2" y="5"/>
                    <a:pt x="2" y="5"/>
                  </a:cubicBezTo>
                  <a:cubicBezTo>
                    <a:pt x="1" y="5"/>
                    <a:pt x="1" y="6"/>
                    <a:pt x="1" y="7"/>
                  </a:cubicBezTo>
                  <a:cubicBezTo>
                    <a:pt x="1" y="7"/>
                    <a:pt x="2" y="8"/>
                    <a:pt x="2" y="8"/>
                  </a:cubicBezTo>
                  <a:close/>
                  <a:moveTo>
                    <a:pt x="2" y="9"/>
                  </a:moveTo>
                  <a:lnTo>
                    <a:pt x="2" y="9"/>
                  </a:lnTo>
                  <a:cubicBezTo>
                    <a:pt x="1" y="9"/>
                    <a:pt x="1" y="9"/>
                    <a:pt x="1" y="10"/>
                  </a:cubicBezTo>
                  <a:cubicBezTo>
                    <a:pt x="1" y="11"/>
                    <a:pt x="2" y="11"/>
                    <a:pt x="2" y="11"/>
                  </a:cubicBezTo>
                  <a:cubicBezTo>
                    <a:pt x="3" y="11"/>
                    <a:pt x="4" y="11"/>
                    <a:pt x="4" y="10"/>
                  </a:cubicBezTo>
                  <a:cubicBezTo>
                    <a:pt x="4" y="9"/>
                    <a:pt x="3" y="9"/>
                    <a:pt x="3" y="9"/>
                  </a:cubicBezTo>
                  <a:cubicBezTo>
                    <a:pt x="3" y="9"/>
                    <a:pt x="2" y="9"/>
                    <a:pt x="2" y="9"/>
                  </a:cubicBezTo>
                  <a:cubicBezTo>
                    <a:pt x="2" y="9"/>
                    <a:pt x="2" y="9"/>
                    <a:pt x="2" y="9"/>
                  </a:cubicBezTo>
                  <a:close/>
                  <a:moveTo>
                    <a:pt x="2" y="12"/>
                  </a:moveTo>
                  <a:lnTo>
                    <a:pt x="2" y="12"/>
                  </a:lnTo>
                  <a:cubicBezTo>
                    <a:pt x="2" y="12"/>
                    <a:pt x="1" y="13"/>
                    <a:pt x="1" y="13"/>
                  </a:cubicBezTo>
                  <a:cubicBezTo>
                    <a:pt x="1" y="14"/>
                    <a:pt x="2" y="14"/>
                    <a:pt x="2" y="14"/>
                  </a:cubicBezTo>
                  <a:cubicBezTo>
                    <a:pt x="3" y="14"/>
                    <a:pt x="3" y="14"/>
                    <a:pt x="3" y="13"/>
                  </a:cubicBezTo>
                  <a:cubicBezTo>
                    <a:pt x="3" y="13"/>
                    <a:pt x="3" y="12"/>
                    <a:pt x="3" y="12"/>
                  </a:cubicBezTo>
                  <a:lnTo>
                    <a:pt x="2" y="12"/>
                  </a:lnTo>
                  <a:lnTo>
                    <a:pt x="2" y="12"/>
                  </a:lnTo>
                  <a:close/>
                  <a:moveTo>
                    <a:pt x="3" y="18"/>
                  </a:moveTo>
                  <a:lnTo>
                    <a:pt x="3" y="18"/>
                  </a:lnTo>
                  <a:lnTo>
                    <a:pt x="2" y="18"/>
                  </a:lnTo>
                  <a:lnTo>
                    <a:pt x="2" y="18"/>
                  </a:lnTo>
                  <a:cubicBezTo>
                    <a:pt x="2" y="18"/>
                    <a:pt x="1" y="19"/>
                    <a:pt x="1" y="19"/>
                  </a:cubicBezTo>
                  <a:cubicBezTo>
                    <a:pt x="1" y="20"/>
                    <a:pt x="2" y="20"/>
                    <a:pt x="2" y="20"/>
                  </a:cubicBezTo>
                  <a:cubicBezTo>
                    <a:pt x="3" y="20"/>
                    <a:pt x="3" y="20"/>
                    <a:pt x="3" y="19"/>
                  </a:cubicBezTo>
                  <a:cubicBezTo>
                    <a:pt x="3" y="19"/>
                    <a:pt x="3" y="18"/>
                    <a:pt x="3" y="18"/>
                  </a:cubicBezTo>
                  <a:close/>
                  <a:moveTo>
                    <a:pt x="3" y="15"/>
                  </a:moveTo>
                  <a:lnTo>
                    <a:pt x="3" y="15"/>
                  </a:lnTo>
                  <a:cubicBezTo>
                    <a:pt x="4" y="15"/>
                    <a:pt x="4" y="16"/>
                    <a:pt x="4" y="16"/>
                  </a:cubicBezTo>
                  <a:cubicBezTo>
                    <a:pt x="4" y="17"/>
                    <a:pt x="4" y="17"/>
                    <a:pt x="3" y="18"/>
                  </a:cubicBezTo>
                  <a:cubicBezTo>
                    <a:pt x="4" y="18"/>
                    <a:pt x="4" y="19"/>
                    <a:pt x="4" y="19"/>
                  </a:cubicBezTo>
                  <a:cubicBezTo>
                    <a:pt x="4" y="20"/>
                    <a:pt x="3" y="21"/>
                    <a:pt x="2" y="21"/>
                  </a:cubicBezTo>
                  <a:cubicBezTo>
                    <a:pt x="1" y="21"/>
                    <a:pt x="1" y="20"/>
                    <a:pt x="1" y="19"/>
                  </a:cubicBezTo>
                  <a:cubicBezTo>
                    <a:pt x="1" y="19"/>
                    <a:pt x="1" y="18"/>
                    <a:pt x="1" y="18"/>
                  </a:cubicBezTo>
                  <a:cubicBezTo>
                    <a:pt x="1" y="17"/>
                    <a:pt x="0" y="17"/>
                    <a:pt x="0" y="16"/>
                  </a:cubicBezTo>
                  <a:cubicBezTo>
                    <a:pt x="0" y="16"/>
                    <a:pt x="1" y="15"/>
                    <a:pt x="1" y="15"/>
                  </a:cubicBezTo>
                  <a:cubicBezTo>
                    <a:pt x="1" y="14"/>
                    <a:pt x="0" y="14"/>
                    <a:pt x="0" y="13"/>
                  </a:cubicBezTo>
                  <a:cubicBezTo>
                    <a:pt x="0" y="13"/>
                    <a:pt x="1" y="12"/>
                    <a:pt x="1" y="12"/>
                  </a:cubicBezTo>
                  <a:cubicBezTo>
                    <a:pt x="1" y="11"/>
                    <a:pt x="0" y="11"/>
                    <a:pt x="0" y="10"/>
                  </a:cubicBezTo>
                  <a:cubicBezTo>
                    <a:pt x="0" y="9"/>
                    <a:pt x="0" y="9"/>
                    <a:pt x="1" y="8"/>
                  </a:cubicBezTo>
                  <a:cubicBezTo>
                    <a:pt x="0" y="8"/>
                    <a:pt x="0" y="7"/>
                    <a:pt x="0" y="7"/>
                  </a:cubicBezTo>
                  <a:cubicBezTo>
                    <a:pt x="0" y="6"/>
                    <a:pt x="0" y="5"/>
                    <a:pt x="1" y="5"/>
                  </a:cubicBezTo>
                  <a:cubicBezTo>
                    <a:pt x="0" y="4"/>
                    <a:pt x="0" y="4"/>
                    <a:pt x="0" y="3"/>
                  </a:cubicBezTo>
                  <a:cubicBezTo>
                    <a:pt x="0" y="2"/>
                    <a:pt x="1" y="0"/>
                    <a:pt x="2" y="0"/>
                  </a:cubicBezTo>
                  <a:cubicBezTo>
                    <a:pt x="4" y="0"/>
                    <a:pt x="5" y="2"/>
                    <a:pt x="5" y="3"/>
                  </a:cubicBezTo>
                  <a:cubicBezTo>
                    <a:pt x="5" y="4"/>
                    <a:pt x="4" y="4"/>
                    <a:pt x="4" y="5"/>
                  </a:cubicBezTo>
                  <a:cubicBezTo>
                    <a:pt x="4" y="5"/>
                    <a:pt x="5" y="6"/>
                    <a:pt x="5" y="7"/>
                  </a:cubicBezTo>
                  <a:cubicBezTo>
                    <a:pt x="5" y="7"/>
                    <a:pt x="4" y="8"/>
                    <a:pt x="4" y="8"/>
                  </a:cubicBezTo>
                  <a:cubicBezTo>
                    <a:pt x="4" y="9"/>
                    <a:pt x="4" y="9"/>
                    <a:pt x="4" y="10"/>
                  </a:cubicBezTo>
                  <a:cubicBezTo>
                    <a:pt x="4" y="11"/>
                    <a:pt x="4" y="11"/>
                    <a:pt x="4" y="12"/>
                  </a:cubicBezTo>
                  <a:cubicBezTo>
                    <a:pt x="4" y="12"/>
                    <a:pt x="4" y="13"/>
                    <a:pt x="4" y="13"/>
                  </a:cubicBezTo>
                  <a:cubicBezTo>
                    <a:pt x="4" y="14"/>
                    <a:pt x="4" y="14"/>
                    <a:pt x="3" y="15"/>
                  </a:cubicBezTo>
                  <a:close/>
                  <a:moveTo>
                    <a:pt x="2" y="15"/>
                  </a:moveTo>
                  <a:lnTo>
                    <a:pt x="2" y="15"/>
                  </a:lnTo>
                  <a:cubicBezTo>
                    <a:pt x="2" y="15"/>
                    <a:pt x="1" y="16"/>
                    <a:pt x="1" y="16"/>
                  </a:cubicBezTo>
                  <a:cubicBezTo>
                    <a:pt x="1" y="17"/>
                    <a:pt x="2" y="17"/>
                    <a:pt x="2" y="17"/>
                  </a:cubicBezTo>
                  <a:cubicBezTo>
                    <a:pt x="3" y="17"/>
                    <a:pt x="3" y="17"/>
                    <a:pt x="3" y="16"/>
                  </a:cubicBezTo>
                  <a:cubicBezTo>
                    <a:pt x="3" y="16"/>
                    <a:pt x="3" y="15"/>
                    <a:pt x="2" y="15"/>
                  </a:cubicBezTo>
                  <a:lnTo>
                    <a:pt x="2" y="15"/>
                  </a:lnTo>
                  <a:lnTo>
                    <a:pt x="2" y="1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5" name="Freeform 1512"/>
            <p:cNvSpPr>
              <a:spLocks/>
            </p:cNvSpPr>
            <p:nvPr userDrawn="1"/>
          </p:nvSpPr>
          <p:spPr bwMode="auto">
            <a:xfrm>
              <a:off x="404" y="362"/>
              <a:ext cx="40" cy="47"/>
            </a:xfrm>
            <a:custGeom>
              <a:avLst/>
              <a:gdLst>
                <a:gd name="T0" fmla="*/ 3 w 88"/>
                <a:gd name="T1" fmla="*/ 61 h 104"/>
                <a:gd name="T2" fmla="*/ 3 w 88"/>
                <a:gd name="T3" fmla="*/ 61 h 104"/>
                <a:gd name="T4" fmla="*/ 3 w 88"/>
                <a:gd name="T5" fmla="*/ 60 h 104"/>
                <a:gd name="T6" fmla="*/ 5 w 88"/>
                <a:gd name="T7" fmla="*/ 57 h 104"/>
                <a:gd name="T8" fmla="*/ 35 w 88"/>
                <a:gd name="T9" fmla="*/ 25 h 104"/>
                <a:gd name="T10" fmla="*/ 34 w 88"/>
                <a:gd name="T11" fmla="*/ 25 h 104"/>
                <a:gd name="T12" fmla="*/ 40 w 88"/>
                <a:gd name="T13" fmla="*/ 16 h 104"/>
                <a:gd name="T14" fmla="*/ 32 w 88"/>
                <a:gd name="T15" fmla="*/ 22 h 104"/>
                <a:gd name="T16" fmla="*/ 32 w 88"/>
                <a:gd name="T17" fmla="*/ 2 h 104"/>
                <a:gd name="T18" fmla="*/ 40 w 88"/>
                <a:gd name="T19" fmla="*/ 8 h 104"/>
                <a:gd name="T20" fmla="*/ 34 w 88"/>
                <a:gd name="T21" fmla="*/ 0 h 104"/>
                <a:gd name="T22" fmla="*/ 54 w 88"/>
                <a:gd name="T23" fmla="*/ 0 h 104"/>
                <a:gd name="T24" fmla="*/ 48 w 88"/>
                <a:gd name="T25" fmla="*/ 8 h 104"/>
                <a:gd name="T26" fmla="*/ 57 w 88"/>
                <a:gd name="T27" fmla="*/ 2 h 104"/>
                <a:gd name="T28" fmla="*/ 57 w 88"/>
                <a:gd name="T29" fmla="*/ 22 h 104"/>
                <a:gd name="T30" fmla="*/ 48 w 88"/>
                <a:gd name="T31" fmla="*/ 16 h 104"/>
                <a:gd name="T32" fmla="*/ 53 w 88"/>
                <a:gd name="T33" fmla="*/ 24 h 104"/>
                <a:gd name="T34" fmla="*/ 54 w 88"/>
                <a:gd name="T35" fmla="*/ 25 h 104"/>
                <a:gd name="T36" fmla="*/ 54 w 88"/>
                <a:gd name="T37" fmla="*/ 25 h 104"/>
                <a:gd name="T38" fmla="*/ 54 w 88"/>
                <a:gd name="T39" fmla="*/ 25 h 104"/>
                <a:gd name="T40" fmla="*/ 83 w 88"/>
                <a:gd name="T41" fmla="*/ 57 h 104"/>
                <a:gd name="T42" fmla="*/ 85 w 88"/>
                <a:gd name="T43" fmla="*/ 60 h 104"/>
                <a:gd name="T44" fmla="*/ 85 w 88"/>
                <a:gd name="T45" fmla="*/ 61 h 104"/>
                <a:gd name="T46" fmla="*/ 88 w 88"/>
                <a:gd name="T47" fmla="*/ 67 h 104"/>
                <a:gd name="T48" fmla="*/ 85 w 88"/>
                <a:gd name="T49" fmla="*/ 73 h 104"/>
                <a:gd name="T50" fmla="*/ 85 w 88"/>
                <a:gd name="T51" fmla="*/ 73 h 104"/>
                <a:gd name="T52" fmla="*/ 82 w 88"/>
                <a:gd name="T53" fmla="*/ 77 h 104"/>
                <a:gd name="T54" fmla="*/ 44 w 88"/>
                <a:gd name="T55" fmla="*/ 104 h 104"/>
                <a:gd name="T56" fmla="*/ 6 w 88"/>
                <a:gd name="T57" fmla="*/ 77 h 104"/>
                <a:gd name="T58" fmla="*/ 3 w 88"/>
                <a:gd name="T59" fmla="*/ 73 h 104"/>
                <a:gd name="T60" fmla="*/ 3 w 88"/>
                <a:gd name="T61" fmla="*/ 73 h 104"/>
                <a:gd name="T62" fmla="*/ 0 w 88"/>
                <a:gd name="T63" fmla="*/ 67 h 104"/>
                <a:gd name="T64" fmla="*/ 3 w 88"/>
                <a:gd name="T65" fmla="*/ 6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04">
                  <a:moveTo>
                    <a:pt x="3" y="61"/>
                  </a:moveTo>
                  <a:lnTo>
                    <a:pt x="3" y="61"/>
                  </a:lnTo>
                  <a:cubicBezTo>
                    <a:pt x="3" y="61"/>
                    <a:pt x="3" y="60"/>
                    <a:pt x="3" y="60"/>
                  </a:cubicBezTo>
                  <a:cubicBezTo>
                    <a:pt x="3" y="59"/>
                    <a:pt x="3" y="57"/>
                    <a:pt x="5" y="57"/>
                  </a:cubicBezTo>
                  <a:cubicBezTo>
                    <a:pt x="7" y="41"/>
                    <a:pt x="19" y="29"/>
                    <a:pt x="35" y="25"/>
                  </a:cubicBezTo>
                  <a:lnTo>
                    <a:pt x="34" y="25"/>
                  </a:lnTo>
                  <a:cubicBezTo>
                    <a:pt x="36" y="23"/>
                    <a:pt x="40" y="19"/>
                    <a:pt x="40" y="16"/>
                  </a:cubicBezTo>
                  <a:cubicBezTo>
                    <a:pt x="38" y="17"/>
                    <a:pt x="34" y="21"/>
                    <a:pt x="32" y="22"/>
                  </a:cubicBezTo>
                  <a:lnTo>
                    <a:pt x="32" y="2"/>
                  </a:lnTo>
                  <a:cubicBezTo>
                    <a:pt x="34" y="4"/>
                    <a:pt x="38" y="8"/>
                    <a:pt x="40" y="8"/>
                  </a:cubicBezTo>
                  <a:cubicBezTo>
                    <a:pt x="40" y="6"/>
                    <a:pt x="36" y="2"/>
                    <a:pt x="34" y="0"/>
                  </a:cubicBezTo>
                  <a:lnTo>
                    <a:pt x="54" y="0"/>
                  </a:lnTo>
                  <a:cubicBezTo>
                    <a:pt x="53" y="2"/>
                    <a:pt x="49" y="6"/>
                    <a:pt x="48" y="8"/>
                  </a:cubicBezTo>
                  <a:cubicBezTo>
                    <a:pt x="51" y="8"/>
                    <a:pt x="55" y="4"/>
                    <a:pt x="57" y="2"/>
                  </a:cubicBezTo>
                  <a:lnTo>
                    <a:pt x="57" y="22"/>
                  </a:lnTo>
                  <a:cubicBezTo>
                    <a:pt x="55" y="21"/>
                    <a:pt x="51" y="17"/>
                    <a:pt x="48" y="16"/>
                  </a:cubicBezTo>
                  <a:cubicBezTo>
                    <a:pt x="49" y="18"/>
                    <a:pt x="51" y="21"/>
                    <a:pt x="53" y="24"/>
                  </a:cubicBezTo>
                  <a:cubicBezTo>
                    <a:pt x="54" y="24"/>
                    <a:pt x="54" y="24"/>
                    <a:pt x="54" y="25"/>
                  </a:cubicBezTo>
                  <a:lnTo>
                    <a:pt x="54" y="25"/>
                  </a:lnTo>
                  <a:cubicBezTo>
                    <a:pt x="54" y="25"/>
                    <a:pt x="54" y="25"/>
                    <a:pt x="54" y="25"/>
                  </a:cubicBezTo>
                  <a:cubicBezTo>
                    <a:pt x="69" y="29"/>
                    <a:pt x="81" y="42"/>
                    <a:pt x="83" y="57"/>
                  </a:cubicBezTo>
                  <a:cubicBezTo>
                    <a:pt x="84" y="58"/>
                    <a:pt x="85" y="59"/>
                    <a:pt x="85" y="60"/>
                  </a:cubicBezTo>
                  <a:cubicBezTo>
                    <a:pt x="85" y="60"/>
                    <a:pt x="85" y="61"/>
                    <a:pt x="85" y="61"/>
                  </a:cubicBezTo>
                  <a:cubicBezTo>
                    <a:pt x="87" y="62"/>
                    <a:pt x="88" y="65"/>
                    <a:pt x="88" y="67"/>
                  </a:cubicBezTo>
                  <a:cubicBezTo>
                    <a:pt x="88" y="69"/>
                    <a:pt x="87" y="71"/>
                    <a:pt x="85" y="73"/>
                  </a:cubicBezTo>
                  <a:cubicBezTo>
                    <a:pt x="85" y="73"/>
                    <a:pt x="85" y="73"/>
                    <a:pt x="85" y="73"/>
                  </a:cubicBezTo>
                  <a:cubicBezTo>
                    <a:pt x="85" y="75"/>
                    <a:pt x="83" y="77"/>
                    <a:pt x="82" y="77"/>
                  </a:cubicBezTo>
                  <a:cubicBezTo>
                    <a:pt x="76" y="93"/>
                    <a:pt x="62" y="104"/>
                    <a:pt x="44" y="104"/>
                  </a:cubicBezTo>
                  <a:cubicBezTo>
                    <a:pt x="26" y="104"/>
                    <a:pt x="11" y="93"/>
                    <a:pt x="6" y="77"/>
                  </a:cubicBezTo>
                  <a:cubicBezTo>
                    <a:pt x="4" y="77"/>
                    <a:pt x="3" y="76"/>
                    <a:pt x="3" y="73"/>
                  </a:cubicBezTo>
                  <a:cubicBezTo>
                    <a:pt x="3" y="73"/>
                    <a:pt x="3" y="73"/>
                    <a:pt x="3" y="73"/>
                  </a:cubicBezTo>
                  <a:cubicBezTo>
                    <a:pt x="1" y="71"/>
                    <a:pt x="0" y="69"/>
                    <a:pt x="0" y="67"/>
                  </a:cubicBezTo>
                  <a:cubicBezTo>
                    <a:pt x="0" y="65"/>
                    <a:pt x="1" y="62"/>
                    <a:pt x="3" y="6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6" name="Freeform 1513"/>
            <p:cNvSpPr>
              <a:spLocks/>
            </p:cNvSpPr>
            <p:nvPr userDrawn="1"/>
          </p:nvSpPr>
          <p:spPr bwMode="auto">
            <a:xfrm>
              <a:off x="408" y="396"/>
              <a:ext cx="32" cy="11"/>
            </a:xfrm>
            <a:custGeom>
              <a:avLst/>
              <a:gdLst>
                <a:gd name="T0" fmla="*/ 70 w 70"/>
                <a:gd name="T1" fmla="*/ 2 h 26"/>
                <a:gd name="T2" fmla="*/ 70 w 70"/>
                <a:gd name="T3" fmla="*/ 2 h 26"/>
                <a:gd name="T4" fmla="*/ 35 w 70"/>
                <a:gd name="T5" fmla="*/ 26 h 26"/>
                <a:gd name="T6" fmla="*/ 0 w 70"/>
                <a:gd name="T7" fmla="*/ 2 h 26"/>
                <a:gd name="T8" fmla="*/ 70 w 70"/>
                <a:gd name="T9" fmla="*/ 2 h 26"/>
              </a:gdLst>
              <a:ahLst/>
              <a:cxnLst>
                <a:cxn ang="0">
                  <a:pos x="T0" y="T1"/>
                </a:cxn>
                <a:cxn ang="0">
                  <a:pos x="T2" y="T3"/>
                </a:cxn>
                <a:cxn ang="0">
                  <a:pos x="T4" y="T5"/>
                </a:cxn>
                <a:cxn ang="0">
                  <a:pos x="T6" y="T7"/>
                </a:cxn>
                <a:cxn ang="0">
                  <a:pos x="T8" y="T9"/>
                </a:cxn>
              </a:cxnLst>
              <a:rect l="0" t="0" r="r" b="b"/>
              <a:pathLst>
                <a:path w="70" h="26">
                  <a:moveTo>
                    <a:pt x="70" y="2"/>
                  </a:moveTo>
                  <a:lnTo>
                    <a:pt x="70" y="2"/>
                  </a:lnTo>
                  <a:cubicBezTo>
                    <a:pt x="64" y="16"/>
                    <a:pt x="51" y="26"/>
                    <a:pt x="35" y="26"/>
                  </a:cubicBezTo>
                  <a:cubicBezTo>
                    <a:pt x="19" y="26"/>
                    <a:pt x="6" y="16"/>
                    <a:pt x="0" y="2"/>
                  </a:cubicBezTo>
                  <a:cubicBezTo>
                    <a:pt x="24" y="0"/>
                    <a:pt x="46" y="0"/>
                    <a:pt x="7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7" name="Freeform 1514"/>
            <p:cNvSpPr>
              <a:spLocks/>
            </p:cNvSpPr>
            <p:nvPr userDrawn="1"/>
          </p:nvSpPr>
          <p:spPr bwMode="auto">
            <a:xfrm>
              <a:off x="429" y="375"/>
              <a:ext cx="11" cy="12"/>
            </a:xfrm>
            <a:custGeom>
              <a:avLst/>
              <a:gdLst>
                <a:gd name="T0" fmla="*/ 0 w 25"/>
                <a:gd name="T1" fmla="*/ 0 h 27"/>
                <a:gd name="T2" fmla="*/ 0 w 25"/>
                <a:gd name="T3" fmla="*/ 0 h 27"/>
                <a:gd name="T4" fmla="*/ 25 w 25"/>
                <a:gd name="T5" fmla="*/ 27 h 27"/>
                <a:gd name="T6" fmla="*/ 0 w 25"/>
                <a:gd name="T7" fmla="*/ 25 h 27"/>
                <a:gd name="T8" fmla="*/ 0 w 25"/>
                <a:gd name="T9" fmla="*/ 0 h 27"/>
              </a:gdLst>
              <a:ahLst/>
              <a:cxnLst>
                <a:cxn ang="0">
                  <a:pos x="T0" y="T1"/>
                </a:cxn>
                <a:cxn ang="0">
                  <a:pos x="T2" y="T3"/>
                </a:cxn>
                <a:cxn ang="0">
                  <a:pos x="T4" y="T5"/>
                </a:cxn>
                <a:cxn ang="0">
                  <a:pos x="T6" y="T7"/>
                </a:cxn>
                <a:cxn ang="0">
                  <a:pos x="T8" y="T9"/>
                </a:cxn>
              </a:cxnLst>
              <a:rect l="0" t="0" r="r" b="b"/>
              <a:pathLst>
                <a:path w="25" h="27">
                  <a:moveTo>
                    <a:pt x="0" y="0"/>
                  </a:moveTo>
                  <a:lnTo>
                    <a:pt x="0" y="0"/>
                  </a:lnTo>
                  <a:cubicBezTo>
                    <a:pt x="12" y="4"/>
                    <a:pt x="22" y="14"/>
                    <a:pt x="25" y="27"/>
                  </a:cubicBezTo>
                  <a:cubicBezTo>
                    <a:pt x="17" y="26"/>
                    <a:pt x="8" y="26"/>
                    <a:pt x="0" y="25"/>
                  </a:cubicBezTo>
                  <a:cubicBezTo>
                    <a:pt x="0" y="17"/>
                    <a:pt x="0" y="9"/>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8" name="Freeform 1515"/>
            <p:cNvSpPr>
              <a:spLocks/>
            </p:cNvSpPr>
            <p:nvPr userDrawn="1"/>
          </p:nvSpPr>
          <p:spPr bwMode="auto">
            <a:xfrm>
              <a:off x="408" y="374"/>
              <a:ext cx="11" cy="13"/>
            </a:xfrm>
            <a:custGeom>
              <a:avLst/>
              <a:gdLst>
                <a:gd name="T0" fmla="*/ 0 w 26"/>
                <a:gd name="T1" fmla="*/ 28 h 28"/>
                <a:gd name="T2" fmla="*/ 0 w 26"/>
                <a:gd name="T3" fmla="*/ 28 h 28"/>
                <a:gd name="T4" fmla="*/ 26 w 26"/>
                <a:gd name="T5" fmla="*/ 0 h 28"/>
                <a:gd name="T6" fmla="*/ 26 w 26"/>
                <a:gd name="T7" fmla="*/ 26 h 28"/>
                <a:gd name="T8" fmla="*/ 0 w 26"/>
                <a:gd name="T9" fmla="*/ 28 h 28"/>
              </a:gdLst>
              <a:ahLst/>
              <a:cxnLst>
                <a:cxn ang="0">
                  <a:pos x="T0" y="T1"/>
                </a:cxn>
                <a:cxn ang="0">
                  <a:pos x="T2" y="T3"/>
                </a:cxn>
                <a:cxn ang="0">
                  <a:pos x="T4" y="T5"/>
                </a:cxn>
                <a:cxn ang="0">
                  <a:pos x="T6" y="T7"/>
                </a:cxn>
                <a:cxn ang="0">
                  <a:pos x="T8" y="T9"/>
                </a:cxn>
              </a:cxnLst>
              <a:rect l="0" t="0" r="r" b="b"/>
              <a:pathLst>
                <a:path w="26" h="28">
                  <a:moveTo>
                    <a:pt x="0" y="28"/>
                  </a:moveTo>
                  <a:lnTo>
                    <a:pt x="0" y="28"/>
                  </a:lnTo>
                  <a:cubicBezTo>
                    <a:pt x="3" y="15"/>
                    <a:pt x="13" y="4"/>
                    <a:pt x="26" y="0"/>
                  </a:cubicBezTo>
                  <a:cubicBezTo>
                    <a:pt x="26" y="9"/>
                    <a:pt x="26" y="18"/>
                    <a:pt x="26" y="26"/>
                  </a:cubicBezTo>
                  <a:cubicBezTo>
                    <a:pt x="17" y="27"/>
                    <a:pt x="9" y="27"/>
                    <a:pt x="0" y="2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9" name="Freeform 1516"/>
            <p:cNvSpPr>
              <a:spLocks/>
            </p:cNvSpPr>
            <p:nvPr userDrawn="1"/>
          </p:nvSpPr>
          <p:spPr bwMode="auto">
            <a:xfrm>
              <a:off x="406" y="393"/>
              <a:ext cx="35" cy="3"/>
            </a:xfrm>
            <a:custGeom>
              <a:avLst/>
              <a:gdLst>
                <a:gd name="T0" fmla="*/ 77 w 77"/>
                <a:gd name="T1" fmla="*/ 2 h 5"/>
                <a:gd name="T2" fmla="*/ 77 w 77"/>
                <a:gd name="T3" fmla="*/ 2 h 5"/>
                <a:gd name="T4" fmla="*/ 77 w 77"/>
                <a:gd name="T5" fmla="*/ 3 h 5"/>
                <a:gd name="T6" fmla="*/ 76 w 77"/>
                <a:gd name="T7" fmla="*/ 5 h 5"/>
                <a:gd name="T8" fmla="*/ 2 w 77"/>
                <a:gd name="T9" fmla="*/ 5 h 5"/>
                <a:gd name="T10" fmla="*/ 0 w 77"/>
                <a:gd name="T11" fmla="*/ 3 h 5"/>
                <a:gd name="T12" fmla="*/ 1 w 77"/>
                <a:gd name="T13" fmla="*/ 2 h 5"/>
                <a:gd name="T14" fmla="*/ 3 w 77"/>
                <a:gd name="T15" fmla="*/ 2 h 5"/>
                <a:gd name="T16" fmla="*/ 74 w 77"/>
                <a:gd name="T17" fmla="*/ 2 h 5"/>
                <a:gd name="T18" fmla="*/ 77 w 77"/>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5">
                  <a:moveTo>
                    <a:pt x="77" y="2"/>
                  </a:moveTo>
                  <a:lnTo>
                    <a:pt x="77" y="2"/>
                  </a:lnTo>
                  <a:cubicBezTo>
                    <a:pt x="77" y="3"/>
                    <a:pt x="77" y="3"/>
                    <a:pt x="77" y="3"/>
                  </a:cubicBezTo>
                  <a:cubicBezTo>
                    <a:pt x="77" y="4"/>
                    <a:pt x="77" y="5"/>
                    <a:pt x="76" y="5"/>
                  </a:cubicBezTo>
                  <a:cubicBezTo>
                    <a:pt x="51" y="2"/>
                    <a:pt x="27" y="2"/>
                    <a:pt x="2" y="5"/>
                  </a:cubicBezTo>
                  <a:cubicBezTo>
                    <a:pt x="1" y="5"/>
                    <a:pt x="0" y="4"/>
                    <a:pt x="0" y="3"/>
                  </a:cubicBezTo>
                  <a:cubicBezTo>
                    <a:pt x="0" y="3"/>
                    <a:pt x="0" y="3"/>
                    <a:pt x="1" y="2"/>
                  </a:cubicBezTo>
                  <a:cubicBezTo>
                    <a:pt x="1" y="2"/>
                    <a:pt x="2" y="2"/>
                    <a:pt x="3" y="2"/>
                  </a:cubicBezTo>
                  <a:cubicBezTo>
                    <a:pt x="27" y="0"/>
                    <a:pt x="50" y="0"/>
                    <a:pt x="74" y="2"/>
                  </a:cubicBezTo>
                  <a:cubicBezTo>
                    <a:pt x="75" y="2"/>
                    <a:pt x="76" y="2"/>
                    <a:pt x="77"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0" name="Freeform 1517"/>
            <p:cNvSpPr>
              <a:spLocks/>
            </p:cNvSpPr>
            <p:nvPr userDrawn="1"/>
          </p:nvSpPr>
          <p:spPr bwMode="auto">
            <a:xfrm>
              <a:off x="427" y="373"/>
              <a:ext cx="14" cy="16"/>
            </a:xfrm>
            <a:custGeom>
              <a:avLst/>
              <a:gdLst>
                <a:gd name="T0" fmla="*/ 0 w 32"/>
                <a:gd name="T1" fmla="*/ 1 h 36"/>
                <a:gd name="T2" fmla="*/ 0 w 32"/>
                <a:gd name="T3" fmla="*/ 1 h 36"/>
                <a:gd name="T4" fmla="*/ 1 w 32"/>
                <a:gd name="T5" fmla="*/ 0 h 36"/>
                <a:gd name="T6" fmla="*/ 2 w 32"/>
                <a:gd name="T7" fmla="*/ 2 h 36"/>
                <a:gd name="T8" fmla="*/ 3 w 32"/>
                <a:gd name="T9" fmla="*/ 32 h 36"/>
                <a:gd name="T10" fmla="*/ 31 w 32"/>
                <a:gd name="T11" fmla="*/ 33 h 36"/>
                <a:gd name="T12" fmla="*/ 32 w 32"/>
                <a:gd name="T13" fmla="*/ 35 h 36"/>
                <a:gd name="T14" fmla="*/ 32 w 32"/>
                <a:gd name="T15" fmla="*/ 36 h 36"/>
                <a:gd name="T16" fmla="*/ 30 w 32"/>
                <a:gd name="T17" fmla="*/ 35 h 36"/>
                <a:gd name="T18" fmla="*/ 1 w 32"/>
                <a:gd name="T19" fmla="*/ 34 h 36"/>
                <a:gd name="T20" fmla="*/ 0 w 32"/>
                <a:gd name="T21" fmla="*/ 3 h 36"/>
                <a:gd name="T22" fmla="*/ 0 w 32"/>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6">
                  <a:moveTo>
                    <a:pt x="0" y="1"/>
                  </a:moveTo>
                  <a:lnTo>
                    <a:pt x="0" y="1"/>
                  </a:lnTo>
                  <a:cubicBezTo>
                    <a:pt x="0" y="0"/>
                    <a:pt x="1" y="0"/>
                    <a:pt x="1" y="0"/>
                  </a:cubicBezTo>
                  <a:cubicBezTo>
                    <a:pt x="2" y="0"/>
                    <a:pt x="2" y="1"/>
                    <a:pt x="2" y="2"/>
                  </a:cubicBezTo>
                  <a:cubicBezTo>
                    <a:pt x="2" y="12"/>
                    <a:pt x="3" y="22"/>
                    <a:pt x="3" y="32"/>
                  </a:cubicBezTo>
                  <a:cubicBezTo>
                    <a:pt x="12" y="32"/>
                    <a:pt x="21" y="33"/>
                    <a:pt x="31" y="33"/>
                  </a:cubicBezTo>
                  <a:cubicBezTo>
                    <a:pt x="32" y="34"/>
                    <a:pt x="32" y="34"/>
                    <a:pt x="32" y="35"/>
                  </a:cubicBezTo>
                  <a:cubicBezTo>
                    <a:pt x="32" y="35"/>
                    <a:pt x="32" y="36"/>
                    <a:pt x="32" y="36"/>
                  </a:cubicBezTo>
                  <a:cubicBezTo>
                    <a:pt x="31" y="36"/>
                    <a:pt x="30" y="35"/>
                    <a:pt x="30" y="35"/>
                  </a:cubicBezTo>
                  <a:cubicBezTo>
                    <a:pt x="20" y="35"/>
                    <a:pt x="10" y="34"/>
                    <a:pt x="1" y="34"/>
                  </a:cubicBezTo>
                  <a:cubicBezTo>
                    <a:pt x="1" y="24"/>
                    <a:pt x="1" y="14"/>
                    <a:pt x="0" y="3"/>
                  </a:cubicBezTo>
                  <a:cubicBezTo>
                    <a:pt x="0" y="2"/>
                    <a:pt x="0" y="2"/>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1" name="Freeform 1518"/>
            <p:cNvSpPr>
              <a:spLocks/>
            </p:cNvSpPr>
            <p:nvPr userDrawn="1"/>
          </p:nvSpPr>
          <p:spPr bwMode="auto">
            <a:xfrm>
              <a:off x="406" y="373"/>
              <a:ext cx="16" cy="16"/>
            </a:xfrm>
            <a:custGeom>
              <a:avLst/>
              <a:gdLst>
                <a:gd name="T0" fmla="*/ 1 w 34"/>
                <a:gd name="T1" fmla="*/ 36 h 36"/>
                <a:gd name="T2" fmla="*/ 1 w 34"/>
                <a:gd name="T3" fmla="*/ 36 h 36"/>
                <a:gd name="T4" fmla="*/ 0 w 34"/>
                <a:gd name="T5" fmla="*/ 35 h 36"/>
                <a:gd name="T6" fmla="*/ 2 w 34"/>
                <a:gd name="T7" fmla="*/ 33 h 36"/>
                <a:gd name="T8" fmla="*/ 32 w 34"/>
                <a:gd name="T9" fmla="*/ 32 h 36"/>
                <a:gd name="T10" fmla="*/ 32 w 34"/>
                <a:gd name="T11" fmla="*/ 2 h 36"/>
                <a:gd name="T12" fmla="*/ 33 w 34"/>
                <a:gd name="T13" fmla="*/ 0 h 36"/>
                <a:gd name="T14" fmla="*/ 34 w 34"/>
                <a:gd name="T15" fmla="*/ 1 h 36"/>
                <a:gd name="T16" fmla="*/ 34 w 34"/>
                <a:gd name="T17" fmla="*/ 3 h 36"/>
                <a:gd name="T18" fmla="*/ 34 w 34"/>
                <a:gd name="T19" fmla="*/ 34 h 36"/>
                <a:gd name="T20" fmla="*/ 3 w 34"/>
                <a:gd name="T21" fmla="*/ 35 h 36"/>
                <a:gd name="T22" fmla="*/ 1 w 34"/>
                <a:gd name="T2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6">
                  <a:moveTo>
                    <a:pt x="1" y="36"/>
                  </a:moveTo>
                  <a:lnTo>
                    <a:pt x="1" y="36"/>
                  </a:lnTo>
                  <a:cubicBezTo>
                    <a:pt x="0" y="36"/>
                    <a:pt x="0" y="35"/>
                    <a:pt x="0" y="35"/>
                  </a:cubicBezTo>
                  <a:cubicBezTo>
                    <a:pt x="0" y="34"/>
                    <a:pt x="1" y="34"/>
                    <a:pt x="2" y="33"/>
                  </a:cubicBezTo>
                  <a:cubicBezTo>
                    <a:pt x="12" y="33"/>
                    <a:pt x="21" y="32"/>
                    <a:pt x="32" y="32"/>
                  </a:cubicBezTo>
                  <a:cubicBezTo>
                    <a:pt x="32" y="22"/>
                    <a:pt x="32" y="12"/>
                    <a:pt x="32" y="2"/>
                  </a:cubicBezTo>
                  <a:cubicBezTo>
                    <a:pt x="32" y="1"/>
                    <a:pt x="32" y="0"/>
                    <a:pt x="33" y="0"/>
                  </a:cubicBezTo>
                  <a:cubicBezTo>
                    <a:pt x="34" y="0"/>
                    <a:pt x="34" y="0"/>
                    <a:pt x="34" y="1"/>
                  </a:cubicBezTo>
                  <a:cubicBezTo>
                    <a:pt x="34" y="2"/>
                    <a:pt x="34" y="2"/>
                    <a:pt x="34" y="3"/>
                  </a:cubicBezTo>
                  <a:cubicBezTo>
                    <a:pt x="34" y="14"/>
                    <a:pt x="34" y="24"/>
                    <a:pt x="34" y="34"/>
                  </a:cubicBezTo>
                  <a:cubicBezTo>
                    <a:pt x="23" y="34"/>
                    <a:pt x="13" y="34"/>
                    <a:pt x="3" y="35"/>
                  </a:cubicBezTo>
                  <a:cubicBezTo>
                    <a:pt x="2" y="35"/>
                    <a:pt x="1" y="36"/>
                    <a:pt x="1" y="3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2" name="Freeform 1519"/>
            <p:cNvSpPr>
              <a:spLocks noEditPoints="1"/>
            </p:cNvSpPr>
            <p:nvPr userDrawn="1"/>
          </p:nvSpPr>
          <p:spPr bwMode="auto">
            <a:xfrm>
              <a:off x="406" y="373"/>
              <a:ext cx="36" cy="21"/>
            </a:xfrm>
            <a:custGeom>
              <a:avLst/>
              <a:gdLst>
                <a:gd name="T0" fmla="*/ 47 w 81"/>
                <a:gd name="T1" fmla="*/ 36 h 47"/>
                <a:gd name="T2" fmla="*/ 46 w 81"/>
                <a:gd name="T3" fmla="*/ 36 h 47"/>
                <a:gd name="T4" fmla="*/ 55 w 81"/>
                <a:gd name="T5" fmla="*/ 39 h 47"/>
                <a:gd name="T6" fmla="*/ 66 w 81"/>
                <a:gd name="T7" fmla="*/ 37 h 47"/>
                <a:gd name="T8" fmla="*/ 71 w 81"/>
                <a:gd name="T9" fmla="*/ 38 h 47"/>
                <a:gd name="T10" fmla="*/ 75 w 81"/>
                <a:gd name="T11" fmla="*/ 47 h 47"/>
                <a:gd name="T12" fmla="*/ 75 w 81"/>
                <a:gd name="T13" fmla="*/ 47 h 47"/>
                <a:gd name="T14" fmla="*/ 64 w 81"/>
                <a:gd name="T15" fmla="*/ 43 h 47"/>
                <a:gd name="T16" fmla="*/ 52 w 81"/>
                <a:gd name="T17" fmla="*/ 45 h 47"/>
                <a:gd name="T18" fmla="*/ 48 w 81"/>
                <a:gd name="T19" fmla="*/ 45 h 47"/>
                <a:gd name="T20" fmla="*/ 40 w 81"/>
                <a:gd name="T21" fmla="*/ 45 h 47"/>
                <a:gd name="T22" fmla="*/ 40 w 81"/>
                <a:gd name="T23" fmla="*/ 45 h 47"/>
                <a:gd name="T24" fmla="*/ 27 w 81"/>
                <a:gd name="T25" fmla="*/ 43 h 47"/>
                <a:gd name="T26" fmla="*/ 16 w 81"/>
                <a:gd name="T27" fmla="*/ 46 h 47"/>
                <a:gd name="T28" fmla="*/ 11 w 81"/>
                <a:gd name="T29" fmla="*/ 46 h 47"/>
                <a:gd name="T30" fmla="*/ 6 w 81"/>
                <a:gd name="T31" fmla="*/ 38 h 47"/>
                <a:gd name="T32" fmla="*/ 6 w 81"/>
                <a:gd name="T33" fmla="*/ 38 h 47"/>
                <a:gd name="T34" fmla="*/ 18 w 81"/>
                <a:gd name="T35" fmla="*/ 39 h 47"/>
                <a:gd name="T36" fmla="*/ 29 w 81"/>
                <a:gd name="T37" fmla="*/ 37 h 47"/>
                <a:gd name="T38" fmla="*/ 34 w 81"/>
                <a:gd name="T39" fmla="*/ 37 h 47"/>
                <a:gd name="T40" fmla="*/ 39 w 81"/>
                <a:gd name="T41" fmla="*/ 35 h 47"/>
                <a:gd name="T42" fmla="*/ 37 w 81"/>
                <a:gd name="T43" fmla="*/ 28 h 47"/>
                <a:gd name="T44" fmla="*/ 37 w 81"/>
                <a:gd name="T45" fmla="*/ 19 h 47"/>
                <a:gd name="T46" fmla="*/ 37 w 81"/>
                <a:gd name="T47" fmla="*/ 19 h 47"/>
                <a:gd name="T48" fmla="*/ 39 w 81"/>
                <a:gd name="T49" fmla="*/ 8 h 47"/>
                <a:gd name="T50" fmla="*/ 46 w 81"/>
                <a:gd name="T51" fmla="*/ 10 h 47"/>
                <a:gd name="T52" fmla="*/ 46 w 81"/>
                <a:gd name="T53" fmla="*/ 15 h 47"/>
                <a:gd name="T54" fmla="*/ 46 w 81"/>
                <a:gd name="T55" fmla="*/ 24 h 47"/>
                <a:gd name="T56" fmla="*/ 46 w 81"/>
                <a:gd name="T57" fmla="*/ 24 h 47"/>
                <a:gd name="T58" fmla="*/ 4 w 81"/>
                <a:gd name="T59" fmla="*/ 39 h 47"/>
                <a:gd name="T60" fmla="*/ 0 w 81"/>
                <a:gd name="T61" fmla="*/ 42 h 47"/>
                <a:gd name="T62" fmla="*/ 6 w 81"/>
                <a:gd name="T63" fmla="*/ 42 h 47"/>
                <a:gd name="T64" fmla="*/ 81 w 81"/>
                <a:gd name="T65" fmla="*/ 44 h 47"/>
                <a:gd name="T66" fmla="*/ 80 w 81"/>
                <a:gd name="T67" fmla="*/ 39 h 47"/>
                <a:gd name="T68" fmla="*/ 80 w 81"/>
                <a:gd name="T69" fmla="*/ 42 h 47"/>
                <a:gd name="T70" fmla="*/ 44 w 81"/>
                <a:gd name="T71" fmla="*/ 31 h 47"/>
                <a:gd name="T72" fmla="*/ 41 w 81"/>
                <a:gd name="T73" fmla="*/ 35 h 47"/>
                <a:gd name="T74" fmla="*/ 44 w 81"/>
                <a:gd name="T75" fmla="*/ 22 h 47"/>
                <a:gd name="T76" fmla="*/ 41 w 81"/>
                <a:gd name="T77" fmla="*/ 18 h 47"/>
                <a:gd name="T78" fmla="*/ 41 w 81"/>
                <a:gd name="T79" fmla="*/ 18 h 47"/>
                <a:gd name="T80" fmla="*/ 44 w 81"/>
                <a:gd name="T81" fmla="*/ 13 h 47"/>
                <a:gd name="T82" fmla="*/ 41 w 81"/>
                <a:gd name="T83" fmla="*/ 17 h 47"/>
                <a:gd name="T84" fmla="*/ 44 w 81"/>
                <a:gd name="T85" fmla="*/ 3 h 47"/>
                <a:gd name="T86" fmla="*/ 41 w 81"/>
                <a:gd name="T87" fmla="*/ 0 h 47"/>
                <a:gd name="T88" fmla="*/ 41 w 81"/>
                <a:gd name="T89" fmla="*/ 0 h 47"/>
                <a:gd name="T90" fmla="*/ 34 w 81"/>
                <a:gd name="T91" fmla="*/ 41 h 47"/>
                <a:gd name="T92" fmla="*/ 32 w 81"/>
                <a:gd name="T93" fmla="*/ 44 h 47"/>
                <a:gd name="T94" fmla="*/ 25 w 81"/>
                <a:gd name="T95" fmla="*/ 41 h 47"/>
                <a:gd name="T96" fmla="*/ 22 w 81"/>
                <a:gd name="T97" fmla="*/ 37 h 47"/>
                <a:gd name="T98" fmla="*/ 22 w 81"/>
                <a:gd name="T99" fmla="*/ 37 h 47"/>
                <a:gd name="T100" fmla="*/ 16 w 81"/>
                <a:gd name="T101" fmla="*/ 42 h 47"/>
                <a:gd name="T102" fmla="*/ 13 w 81"/>
                <a:gd name="T103" fmla="*/ 45 h 47"/>
                <a:gd name="T104" fmla="*/ 71 w 81"/>
                <a:gd name="T105" fmla="*/ 42 h 47"/>
                <a:gd name="T106" fmla="*/ 69 w 81"/>
                <a:gd name="T107" fmla="*/ 38 h 47"/>
                <a:gd name="T108" fmla="*/ 69 w 81"/>
                <a:gd name="T109" fmla="*/ 38 h 47"/>
                <a:gd name="T110" fmla="*/ 62 w 81"/>
                <a:gd name="T111" fmla="*/ 41 h 47"/>
                <a:gd name="T112" fmla="*/ 59 w 81"/>
                <a:gd name="T113" fmla="*/ 45 h 47"/>
                <a:gd name="T114" fmla="*/ 53 w 81"/>
                <a:gd name="T115" fmla="*/ 40 h 47"/>
                <a:gd name="T116" fmla="*/ 50 w 81"/>
                <a:gd name="T117" fmla="*/ 37 h 47"/>
                <a:gd name="T118" fmla="*/ 50 w 81"/>
                <a:gd name="T119" fmla="*/ 37 h 47"/>
                <a:gd name="T120" fmla="*/ 43 w 81"/>
                <a:gd name="T121" fmla="*/ 40 h 47"/>
                <a:gd name="T122" fmla="*/ 41 w 81"/>
                <a:gd name="T123"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47">
                  <a:moveTo>
                    <a:pt x="46" y="36"/>
                  </a:moveTo>
                  <a:lnTo>
                    <a:pt x="46" y="36"/>
                  </a:lnTo>
                  <a:cubicBezTo>
                    <a:pt x="46" y="36"/>
                    <a:pt x="46" y="36"/>
                    <a:pt x="47" y="36"/>
                  </a:cubicBezTo>
                  <a:lnTo>
                    <a:pt x="47" y="36"/>
                  </a:lnTo>
                  <a:cubicBezTo>
                    <a:pt x="46" y="37"/>
                    <a:pt x="46" y="38"/>
                    <a:pt x="46" y="38"/>
                  </a:cubicBezTo>
                  <a:cubicBezTo>
                    <a:pt x="45" y="37"/>
                    <a:pt x="44" y="36"/>
                    <a:pt x="43" y="36"/>
                  </a:cubicBezTo>
                  <a:cubicBezTo>
                    <a:pt x="45" y="35"/>
                    <a:pt x="46" y="34"/>
                    <a:pt x="46" y="33"/>
                  </a:cubicBezTo>
                  <a:lnTo>
                    <a:pt x="46" y="36"/>
                  </a:lnTo>
                  <a:close/>
                  <a:moveTo>
                    <a:pt x="53" y="37"/>
                  </a:moveTo>
                  <a:lnTo>
                    <a:pt x="53" y="37"/>
                  </a:lnTo>
                  <a:lnTo>
                    <a:pt x="57" y="37"/>
                  </a:lnTo>
                  <a:cubicBezTo>
                    <a:pt x="56" y="37"/>
                    <a:pt x="55" y="38"/>
                    <a:pt x="55" y="39"/>
                  </a:cubicBezTo>
                  <a:cubicBezTo>
                    <a:pt x="55" y="38"/>
                    <a:pt x="54" y="37"/>
                    <a:pt x="53" y="37"/>
                  </a:cubicBezTo>
                  <a:close/>
                  <a:moveTo>
                    <a:pt x="62" y="37"/>
                  </a:moveTo>
                  <a:lnTo>
                    <a:pt x="62" y="37"/>
                  </a:lnTo>
                  <a:cubicBezTo>
                    <a:pt x="64" y="37"/>
                    <a:pt x="65" y="37"/>
                    <a:pt x="66" y="37"/>
                  </a:cubicBezTo>
                  <a:cubicBezTo>
                    <a:pt x="65" y="38"/>
                    <a:pt x="65" y="38"/>
                    <a:pt x="64" y="39"/>
                  </a:cubicBezTo>
                  <a:cubicBezTo>
                    <a:pt x="64" y="38"/>
                    <a:pt x="63" y="38"/>
                    <a:pt x="62" y="37"/>
                  </a:cubicBezTo>
                  <a:close/>
                  <a:moveTo>
                    <a:pt x="71" y="38"/>
                  </a:moveTo>
                  <a:lnTo>
                    <a:pt x="71" y="38"/>
                  </a:lnTo>
                  <a:cubicBezTo>
                    <a:pt x="73" y="38"/>
                    <a:pt x="74" y="38"/>
                    <a:pt x="76" y="38"/>
                  </a:cubicBezTo>
                  <a:cubicBezTo>
                    <a:pt x="75" y="38"/>
                    <a:pt x="74" y="39"/>
                    <a:pt x="73" y="40"/>
                  </a:cubicBezTo>
                  <a:cubicBezTo>
                    <a:pt x="73" y="39"/>
                    <a:pt x="72" y="38"/>
                    <a:pt x="71" y="38"/>
                  </a:cubicBezTo>
                  <a:close/>
                  <a:moveTo>
                    <a:pt x="75" y="47"/>
                  </a:moveTo>
                  <a:lnTo>
                    <a:pt x="75" y="47"/>
                  </a:lnTo>
                  <a:cubicBezTo>
                    <a:pt x="73" y="46"/>
                    <a:pt x="72" y="46"/>
                    <a:pt x="71" y="46"/>
                  </a:cubicBezTo>
                  <a:cubicBezTo>
                    <a:pt x="72" y="46"/>
                    <a:pt x="72" y="45"/>
                    <a:pt x="73" y="44"/>
                  </a:cubicBezTo>
                  <a:cubicBezTo>
                    <a:pt x="73" y="45"/>
                    <a:pt x="74" y="46"/>
                    <a:pt x="75" y="47"/>
                  </a:cubicBezTo>
                  <a:close/>
                  <a:moveTo>
                    <a:pt x="65" y="46"/>
                  </a:moveTo>
                  <a:lnTo>
                    <a:pt x="65" y="46"/>
                  </a:lnTo>
                  <a:cubicBezTo>
                    <a:pt x="64" y="46"/>
                    <a:pt x="63" y="46"/>
                    <a:pt x="62" y="46"/>
                  </a:cubicBezTo>
                  <a:cubicBezTo>
                    <a:pt x="63" y="45"/>
                    <a:pt x="63" y="44"/>
                    <a:pt x="64" y="43"/>
                  </a:cubicBezTo>
                  <a:cubicBezTo>
                    <a:pt x="64" y="44"/>
                    <a:pt x="65" y="45"/>
                    <a:pt x="65" y="46"/>
                  </a:cubicBezTo>
                  <a:close/>
                  <a:moveTo>
                    <a:pt x="56" y="45"/>
                  </a:moveTo>
                  <a:lnTo>
                    <a:pt x="56" y="45"/>
                  </a:lnTo>
                  <a:cubicBezTo>
                    <a:pt x="55" y="45"/>
                    <a:pt x="54" y="45"/>
                    <a:pt x="52" y="45"/>
                  </a:cubicBezTo>
                  <a:cubicBezTo>
                    <a:pt x="53" y="45"/>
                    <a:pt x="54" y="44"/>
                    <a:pt x="55" y="43"/>
                  </a:cubicBezTo>
                  <a:cubicBezTo>
                    <a:pt x="55" y="44"/>
                    <a:pt x="56" y="45"/>
                    <a:pt x="56" y="45"/>
                  </a:cubicBezTo>
                  <a:close/>
                  <a:moveTo>
                    <a:pt x="48" y="45"/>
                  </a:moveTo>
                  <a:lnTo>
                    <a:pt x="48" y="45"/>
                  </a:lnTo>
                  <a:cubicBezTo>
                    <a:pt x="46" y="45"/>
                    <a:pt x="44" y="45"/>
                    <a:pt x="42" y="45"/>
                  </a:cubicBezTo>
                  <a:cubicBezTo>
                    <a:pt x="43" y="45"/>
                    <a:pt x="45" y="44"/>
                    <a:pt x="45" y="42"/>
                  </a:cubicBezTo>
                  <a:cubicBezTo>
                    <a:pt x="46" y="43"/>
                    <a:pt x="47" y="44"/>
                    <a:pt x="48" y="45"/>
                  </a:cubicBezTo>
                  <a:close/>
                  <a:moveTo>
                    <a:pt x="40" y="45"/>
                  </a:moveTo>
                  <a:lnTo>
                    <a:pt x="40" y="45"/>
                  </a:lnTo>
                  <a:cubicBezTo>
                    <a:pt x="38" y="45"/>
                    <a:pt x="36" y="45"/>
                    <a:pt x="34" y="45"/>
                  </a:cubicBezTo>
                  <a:cubicBezTo>
                    <a:pt x="35" y="44"/>
                    <a:pt x="36" y="43"/>
                    <a:pt x="36" y="42"/>
                  </a:cubicBezTo>
                  <a:cubicBezTo>
                    <a:pt x="37" y="44"/>
                    <a:pt x="38" y="45"/>
                    <a:pt x="40" y="45"/>
                  </a:cubicBezTo>
                  <a:close/>
                  <a:moveTo>
                    <a:pt x="29" y="45"/>
                  </a:moveTo>
                  <a:lnTo>
                    <a:pt x="29" y="45"/>
                  </a:lnTo>
                  <a:cubicBezTo>
                    <a:pt x="28" y="45"/>
                    <a:pt x="27" y="45"/>
                    <a:pt x="25" y="45"/>
                  </a:cubicBezTo>
                  <a:cubicBezTo>
                    <a:pt x="26" y="45"/>
                    <a:pt x="27" y="44"/>
                    <a:pt x="27" y="43"/>
                  </a:cubicBezTo>
                  <a:cubicBezTo>
                    <a:pt x="28" y="44"/>
                    <a:pt x="28" y="45"/>
                    <a:pt x="29" y="45"/>
                  </a:cubicBezTo>
                  <a:close/>
                  <a:moveTo>
                    <a:pt x="20" y="46"/>
                  </a:moveTo>
                  <a:lnTo>
                    <a:pt x="20" y="46"/>
                  </a:lnTo>
                  <a:cubicBezTo>
                    <a:pt x="19" y="46"/>
                    <a:pt x="17" y="46"/>
                    <a:pt x="16" y="46"/>
                  </a:cubicBezTo>
                  <a:cubicBezTo>
                    <a:pt x="17" y="45"/>
                    <a:pt x="17" y="44"/>
                    <a:pt x="18" y="43"/>
                  </a:cubicBezTo>
                  <a:cubicBezTo>
                    <a:pt x="18" y="44"/>
                    <a:pt x="19" y="45"/>
                    <a:pt x="20" y="46"/>
                  </a:cubicBezTo>
                  <a:close/>
                  <a:moveTo>
                    <a:pt x="11" y="46"/>
                  </a:moveTo>
                  <a:lnTo>
                    <a:pt x="11" y="46"/>
                  </a:lnTo>
                  <a:cubicBezTo>
                    <a:pt x="10" y="46"/>
                    <a:pt x="8" y="46"/>
                    <a:pt x="7" y="47"/>
                  </a:cubicBezTo>
                  <a:cubicBezTo>
                    <a:pt x="8" y="46"/>
                    <a:pt x="8" y="45"/>
                    <a:pt x="9" y="44"/>
                  </a:cubicBezTo>
                  <a:cubicBezTo>
                    <a:pt x="9" y="45"/>
                    <a:pt x="10" y="46"/>
                    <a:pt x="11" y="46"/>
                  </a:cubicBezTo>
                  <a:close/>
                  <a:moveTo>
                    <a:pt x="6" y="38"/>
                  </a:moveTo>
                  <a:lnTo>
                    <a:pt x="6" y="38"/>
                  </a:lnTo>
                  <a:cubicBezTo>
                    <a:pt x="7" y="38"/>
                    <a:pt x="9" y="38"/>
                    <a:pt x="10" y="38"/>
                  </a:cubicBezTo>
                  <a:cubicBezTo>
                    <a:pt x="9" y="38"/>
                    <a:pt x="9" y="39"/>
                    <a:pt x="8" y="40"/>
                  </a:cubicBezTo>
                  <a:cubicBezTo>
                    <a:pt x="8" y="39"/>
                    <a:pt x="7" y="38"/>
                    <a:pt x="6" y="38"/>
                  </a:cubicBezTo>
                  <a:close/>
                  <a:moveTo>
                    <a:pt x="16" y="37"/>
                  </a:moveTo>
                  <a:lnTo>
                    <a:pt x="16" y="37"/>
                  </a:lnTo>
                  <a:cubicBezTo>
                    <a:pt x="17" y="37"/>
                    <a:pt x="18" y="37"/>
                    <a:pt x="20" y="37"/>
                  </a:cubicBezTo>
                  <a:cubicBezTo>
                    <a:pt x="19" y="38"/>
                    <a:pt x="18" y="38"/>
                    <a:pt x="18" y="39"/>
                  </a:cubicBezTo>
                  <a:cubicBezTo>
                    <a:pt x="17" y="38"/>
                    <a:pt x="16" y="38"/>
                    <a:pt x="16" y="37"/>
                  </a:cubicBezTo>
                  <a:close/>
                  <a:moveTo>
                    <a:pt x="25" y="37"/>
                  </a:moveTo>
                  <a:lnTo>
                    <a:pt x="25" y="37"/>
                  </a:lnTo>
                  <a:lnTo>
                    <a:pt x="29" y="37"/>
                  </a:lnTo>
                  <a:cubicBezTo>
                    <a:pt x="28" y="37"/>
                    <a:pt x="27" y="38"/>
                    <a:pt x="27" y="39"/>
                  </a:cubicBezTo>
                  <a:cubicBezTo>
                    <a:pt x="26" y="38"/>
                    <a:pt x="26" y="37"/>
                    <a:pt x="25" y="37"/>
                  </a:cubicBezTo>
                  <a:close/>
                  <a:moveTo>
                    <a:pt x="34" y="37"/>
                  </a:moveTo>
                  <a:lnTo>
                    <a:pt x="34" y="37"/>
                  </a:lnTo>
                  <a:lnTo>
                    <a:pt x="36" y="36"/>
                  </a:lnTo>
                  <a:cubicBezTo>
                    <a:pt x="37" y="36"/>
                    <a:pt x="37" y="36"/>
                    <a:pt x="37" y="36"/>
                  </a:cubicBezTo>
                  <a:lnTo>
                    <a:pt x="37" y="34"/>
                  </a:lnTo>
                  <a:cubicBezTo>
                    <a:pt x="38" y="34"/>
                    <a:pt x="38" y="35"/>
                    <a:pt x="39" y="35"/>
                  </a:cubicBezTo>
                  <a:cubicBezTo>
                    <a:pt x="38" y="36"/>
                    <a:pt x="37" y="37"/>
                    <a:pt x="36" y="38"/>
                  </a:cubicBezTo>
                  <a:cubicBezTo>
                    <a:pt x="36" y="38"/>
                    <a:pt x="35" y="37"/>
                    <a:pt x="34" y="37"/>
                  </a:cubicBezTo>
                  <a:close/>
                  <a:moveTo>
                    <a:pt x="37" y="28"/>
                  </a:moveTo>
                  <a:lnTo>
                    <a:pt x="37" y="28"/>
                  </a:lnTo>
                  <a:lnTo>
                    <a:pt x="37" y="24"/>
                  </a:lnTo>
                  <a:cubicBezTo>
                    <a:pt x="38" y="25"/>
                    <a:pt x="38" y="26"/>
                    <a:pt x="39" y="26"/>
                  </a:cubicBezTo>
                  <a:cubicBezTo>
                    <a:pt x="38" y="27"/>
                    <a:pt x="38" y="27"/>
                    <a:pt x="37" y="28"/>
                  </a:cubicBezTo>
                  <a:close/>
                  <a:moveTo>
                    <a:pt x="37" y="19"/>
                  </a:moveTo>
                  <a:lnTo>
                    <a:pt x="37" y="19"/>
                  </a:lnTo>
                  <a:lnTo>
                    <a:pt x="37" y="15"/>
                  </a:lnTo>
                  <a:cubicBezTo>
                    <a:pt x="38" y="16"/>
                    <a:pt x="38" y="17"/>
                    <a:pt x="39" y="17"/>
                  </a:cubicBezTo>
                  <a:cubicBezTo>
                    <a:pt x="38" y="18"/>
                    <a:pt x="38" y="18"/>
                    <a:pt x="37" y="19"/>
                  </a:cubicBezTo>
                  <a:close/>
                  <a:moveTo>
                    <a:pt x="37" y="10"/>
                  </a:moveTo>
                  <a:lnTo>
                    <a:pt x="37" y="10"/>
                  </a:lnTo>
                  <a:lnTo>
                    <a:pt x="37" y="6"/>
                  </a:lnTo>
                  <a:cubicBezTo>
                    <a:pt x="38" y="7"/>
                    <a:pt x="38" y="8"/>
                    <a:pt x="39" y="8"/>
                  </a:cubicBezTo>
                  <a:cubicBezTo>
                    <a:pt x="38" y="9"/>
                    <a:pt x="38" y="9"/>
                    <a:pt x="37" y="10"/>
                  </a:cubicBezTo>
                  <a:close/>
                  <a:moveTo>
                    <a:pt x="46" y="6"/>
                  </a:moveTo>
                  <a:lnTo>
                    <a:pt x="46" y="6"/>
                  </a:lnTo>
                  <a:lnTo>
                    <a:pt x="46" y="10"/>
                  </a:lnTo>
                  <a:cubicBezTo>
                    <a:pt x="45" y="9"/>
                    <a:pt x="45" y="9"/>
                    <a:pt x="44" y="8"/>
                  </a:cubicBezTo>
                  <a:cubicBezTo>
                    <a:pt x="45" y="8"/>
                    <a:pt x="45" y="7"/>
                    <a:pt x="46" y="6"/>
                  </a:cubicBezTo>
                  <a:close/>
                  <a:moveTo>
                    <a:pt x="46" y="15"/>
                  </a:moveTo>
                  <a:lnTo>
                    <a:pt x="46" y="15"/>
                  </a:lnTo>
                  <a:lnTo>
                    <a:pt x="46" y="20"/>
                  </a:lnTo>
                  <a:cubicBezTo>
                    <a:pt x="45" y="19"/>
                    <a:pt x="45" y="18"/>
                    <a:pt x="44" y="17"/>
                  </a:cubicBezTo>
                  <a:cubicBezTo>
                    <a:pt x="45" y="17"/>
                    <a:pt x="45" y="16"/>
                    <a:pt x="46" y="15"/>
                  </a:cubicBezTo>
                  <a:close/>
                  <a:moveTo>
                    <a:pt x="46" y="24"/>
                  </a:moveTo>
                  <a:lnTo>
                    <a:pt x="46" y="24"/>
                  </a:lnTo>
                  <a:lnTo>
                    <a:pt x="46" y="29"/>
                  </a:lnTo>
                  <a:cubicBezTo>
                    <a:pt x="46" y="28"/>
                    <a:pt x="45" y="27"/>
                    <a:pt x="44" y="26"/>
                  </a:cubicBezTo>
                  <a:cubicBezTo>
                    <a:pt x="45" y="26"/>
                    <a:pt x="46" y="25"/>
                    <a:pt x="46" y="24"/>
                  </a:cubicBezTo>
                  <a:close/>
                  <a:moveTo>
                    <a:pt x="0" y="42"/>
                  </a:moveTo>
                  <a:lnTo>
                    <a:pt x="0" y="42"/>
                  </a:lnTo>
                  <a:cubicBezTo>
                    <a:pt x="0" y="41"/>
                    <a:pt x="1" y="41"/>
                    <a:pt x="1" y="40"/>
                  </a:cubicBezTo>
                  <a:cubicBezTo>
                    <a:pt x="2" y="39"/>
                    <a:pt x="3" y="39"/>
                    <a:pt x="4" y="39"/>
                  </a:cubicBezTo>
                  <a:cubicBezTo>
                    <a:pt x="6" y="39"/>
                    <a:pt x="8" y="41"/>
                    <a:pt x="8" y="43"/>
                  </a:cubicBezTo>
                  <a:cubicBezTo>
                    <a:pt x="8" y="45"/>
                    <a:pt x="6" y="46"/>
                    <a:pt x="4" y="46"/>
                  </a:cubicBezTo>
                  <a:cubicBezTo>
                    <a:pt x="2" y="46"/>
                    <a:pt x="0" y="45"/>
                    <a:pt x="0" y="43"/>
                  </a:cubicBezTo>
                  <a:cubicBezTo>
                    <a:pt x="0" y="43"/>
                    <a:pt x="0" y="42"/>
                    <a:pt x="0" y="42"/>
                  </a:cubicBezTo>
                  <a:close/>
                  <a:moveTo>
                    <a:pt x="6" y="42"/>
                  </a:moveTo>
                  <a:lnTo>
                    <a:pt x="6" y="42"/>
                  </a:lnTo>
                  <a:cubicBezTo>
                    <a:pt x="6" y="44"/>
                    <a:pt x="5" y="45"/>
                    <a:pt x="4" y="45"/>
                  </a:cubicBezTo>
                  <a:cubicBezTo>
                    <a:pt x="6" y="45"/>
                    <a:pt x="7" y="44"/>
                    <a:pt x="6" y="42"/>
                  </a:cubicBezTo>
                  <a:close/>
                  <a:moveTo>
                    <a:pt x="80" y="39"/>
                  </a:moveTo>
                  <a:lnTo>
                    <a:pt x="80" y="39"/>
                  </a:lnTo>
                  <a:cubicBezTo>
                    <a:pt x="81" y="40"/>
                    <a:pt x="81" y="42"/>
                    <a:pt x="81" y="43"/>
                  </a:cubicBezTo>
                  <a:cubicBezTo>
                    <a:pt x="81" y="43"/>
                    <a:pt x="81" y="44"/>
                    <a:pt x="81" y="44"/>
                  </a:cubicBezTo>
                  <a:cubicBezTo>
                    <a:pt x="81" y="45"/>
                    <a:pt x="79" y="46"/>
                    <a:pt x="78" y="46"/>
                  </a:cubicBezTo>
                  <a:cubicBezTo>
                    <a:pt x="76" y="46"/>
                    <a:pt x="74" y="45"/>
                    <a:pt x="74" y="43"/>
                  </a:cubicBezTo>
                  <a:cubicBezTo>
                    <a:pt x="74" y="41"/>
                    <a:pt x="76" y="39"/>
                    <a:pt x="78" y="39"/>
                  </a:cubicBezTo>
                  <a:cubicBezTo>
                    <a:pt x="79" y="39"/>
                    <a:pt x="79" y="39"/>
                    <a:pt x="80" y="39"/>
                  </a:cubicBezTo>
                  <a:close/>
                  <a:moveTo>
                    <a:pt x="80" y="42"/>
                  </a:moveTo>
                  <a:lnTo>
                    <a:pt x="80" y="42"/>
                  </a:lnTo>
                  <a:cubicBezTo>
                    <a:pt x="80" y="44"/>
                    <a:pt x="79" y="45"/>
                    <a:pt x="78" y="45"/>
                  </a:cubicBezTo>
                  <a:cubicBezTo>
                    <a:pt x="80" y="45"/>
                    <a:pt x="81" y="44"/>
                    <a:pt x="80" y="42"/>
                  </a:cubicBezTo>
                  <a:close/>
                  <a:moveTo>
                    <a:pt x="44" y="31"/>
                  </a:moveTo>
                  <a:lnTo>
                    <a:pt x="44" y="31"/>
                  </a:lnTo>
                  <a:cubicBezTo>
                    <a:pt x="43" y="32"/>
                    <a:pt x="43" y="33"/>
                    <a:pt x="42" y="34"/>
                  </a:cubicBezTo>
                  <a:cubicBezTo>
                    <a:pt x="44" y="34"/>
                    <a:pt x="44" y="32"/>
                    <a:pt x="44" y="31"/>
                  </a:cubicBezTo>
                  <a:close/>
                  <a:moveTo>
                    <a:pt x="41" y="27"/>
                  </a:moveTo>
                  <a:lnTo>
                    <a:pt x="41" y="27"/>
                  </a:lnTo>
                  <a:cubicBezTo>
                    <a:pt x="44" y="27"/>
                    <a:pt x="45" y="29"/>
                    <a:pt x="45" y="31"/>
                  </a:cubicBezTo>
                  <a:cubicBezTo>
                    <a:pt x="45" y="33"/>
                    <a:pt x="44" y="35"/>
                    <a:pt x="41" y="35"/>
                  </a:cubicBezTo>
                  <a:cubicBezTo>
                    <a:pt x="39" y="35"/>
                    <a:pt x="38" y="33"/>
                    <a:pt x="38" y="31"/>
                  </a:cubicBezTo>
                  <a:cubicBezTo>
                    <a:pt x="38" y="29"/>
                    <a:pt x="39" y="27"/>
                    <a:pt x="41" y="27"/>
                  </a:cubicBezTo>
                  <a:close/>
                  <a:moveTo>
                    <a:pt x="44" y="22"/>
                  </a:moveTo>
                  <a:lnTo>
                    <a:pt x="44" y="22"/>
                  </a:lnTo>
                  <a:cubicBezTo>
                    <a:pt x="43" y="23"/>
                    <a:pt x="43" y="24"/>
                    <a:pt x="42" y="24"/>
                  </a:cubicBezTo>
                  <a:cubicBezTo>
                    <a:pt x="44" y="25"/>
                    <a:pt x="44" y="23"/>
                    <a:pt x="44" y="22"/>
                  </a:cubicBezTo>
                  <a:close/>
                  <a:moveTo>
                    <a:pt x="41" y="18"/>
                  </a:moveTo>
                  <a:lnTo>
                    <a:pt x="41" y="18"/>
                  </a:lnTo>
                  <a:cubicBezTo>
                    <a:pt x="44" y="18"/>
                    <a:pt x="45" y="20"/>
                    <a:pt x="45" y="22"/>
                  </a:cubicBezTo>
                  <a:cubicBezTo>
                    <a:pt x="45" y="24"/>
                    <a:pt x="44" y="26"/>
                    <a:pt x="41" y="26"/>
                  </a:cubicBezTo>
                  <a:cubicBezTo>
                    <a:pt x="39" y="26"/>
                    <a:pt x="38" y="24"/>
                    <a:pt x="38" y="22"/>
                  </a:cubicBezTo>
                  <a:cubicBezTo>
                    <a:pt x="38" y="20"/>
                    <a:pt x="39" y="18"/>
                    <a:pt x="41" y="18"/>
                  </a:cubicBezTo>
                  <a:close/>
                  <a:moveTo>
                    <a:pt x="44" y="13"/>
                  </a:moveTo>
                  <a:lnTo>
                    <a:pt x="44" y="13"/>
                  </a:lnTo>
                  <a:cubicBezTo>
                    <a:pt x="43" y="14"/>
                    <a:pt x="43" y="15"/>
                    <a:pt x="42" y="15"/>
                  </a:cubicBezTo>
                  <a:cubicBezTo>
                    <a:pt x="44" y="15"/>
                    <a:pt x="44" y="14"/>
                    <a:pt x="44" y="13"/>
                  </a:cubicBezTo>
                  <a:close/>
                  <a:moveTo>
                    <a:pt x="41" y="9"/>
                  </a:moveTo>
                  <a:lnTo>
                    <a:pt x="41" y="9"/>
                  </a:lnTo>
                  <a:cubicBezTo>
                    <a:pt x="44" y="9"/>
                    <a:pt x="45" y="11"/>
                    <a:pt x="45" y="13"/>
                  </a:cubicBezTo>
                  <a:cubicBezTo>
                    <a:pt x="45" y="15"/>
                    <a:pt x="44" y="17"/>
                    <a:pt x="41" y="17"/>
                  </a:cubicBezTo>
                  <a:cubicBezTo>
                    <a:pt x="39" y="17"/>
                    <a:pt x="38" y="15"/>
                    <a:pt x="38" y="13"/>
                  </a:cubicBezTo>
                  <a:cubicBezTo>
                    <a:pt x="38" y="11"/>
                    <a:pt x="39" y="9"/>
                    <a:pt x="41" y="9"/>
                  </a:cubicBezTo>
                  <a:close/>
                  <a:moveTo>
                    <a:pt x="44" y="3"/>
                  </a:moveTo>
                  <a:lnTo>
                    <a:pt x="44" y="3"/>
                  </a:lnTo>
                  <a:cubicBezTo>
                    <a:pt x="43" y="5"/>
                    <a:pt x="43" y="6"/>
                    <a:pt x="42" y="6"/>
                  </a:cubicBezTo>
                  <a:cubicBezTo>
                    <a:pt x="44" y="6"/>
                    <a:pt x="44" y="5"/>
                    <a:pt x="44" y="3"/>
                  </a:cubicBezTo>
                  <a:close/>
                  <a:moveTo>
                    <a:pt x="41" y="0"/>
                  </a:moveTo>
                  <a:lnTo>
                    <a:pt x="41" y="0"/>
                  </a:lnTo>
                  <a:cubicBezTo>
                    <a:pt x="44" y="0"/>
                    <a:pt x="45" y="2"/>
                    <a:pt x="45" y="4"/>
                  </a:cubicBezTo>
                  <a:cubicBezTo>
                    <a:pt x="45" y="6"/>
                    <a:pt x="44" y="7"/>
                    <a:pt x="41" y="7"/>
                  </a:cubicBezTo>
                  <a:cubicBezTo>
                    <a:pt x="39" y="7"/>
                    <a:pt x="38" y="6"/>
                    <a:pt x="38" y="4"/>
                  </a:cubicBezTo>
                  <a:cubicBezTo>
                    <a:pt x="38" y="2"/>
                    <a:pt x="39" y="0"/>
                    <a:pt x="41" y="0"/>
                  </a:cubicBezTo>
                  <a:close/>
                  <a:moveTo>
                    <a:pt x="34" y="41"/>
                  </a:moveTo>
                  <a:lnTo>
                    <a:pt x="34" y="41"/>
                  </a:lnTo>
                  <a:cubicBezTo>
                    <a:pt x="34" y="42"/>
                    <a:pt x="33" y="43"/>
                    <a:pt x="32" y="43"/>
                  </a:cubicBezTo>
                  <a:cubicBezTo>
                    <a:pt x="34" y="43"/>
                    <a:pt x="34" y="42"/>
                    <a:pt x="34" y="41"/>
                  </a:cubicBezTo>
                  <a:close/>
                  <a:moveTo>
                    <a:pt x="32" y="37"/>
                  </a:moveTo>
                  <a:lnTo>
                    <a:pt x="32" y="37"/>
                  </a:lnTo>
                  <a:cubicBezTo>
                    <a:pt x="34" y="37"/>
                    <a:pt x="35" y="39"/>
                    <a:pt x="35" y="41"/>
                  </a:cubicBezTo>
                  <a:cubicBezTo>
                    <a:pt x="35" y="43"/>
                    <a:pt x="34" y="44"/>
                    <a:pt x="32" y="44"/>
                  </a:cubicBezTo>
                  <a:cubicBezTo>
                    <a:pt x="30" y="44"/>
                    <a:pt x="28" y="43"/>
                    <a:pt x="28" y="41"/>
                  </a:cubicBezTo>
                  <a:cubicBezTo>
                    <a:pt x="28" y="39"/>
                    <a:pt x="30" y="37"/>
                    <a:pt x="32" y="37"/>
                  </a:cubicBezTo>
                  <a:close/>
                  <a:moveTo>
                    <a:pt x="25" y="41"/>
                  </a:moveTo>
                  <a:lnTo>
                    <a:pt x="25" y="41"/>
                  </a:lnTo>
                  <a:cubicBezTo>
                    <a:pt x="24" y="42"/>
                    <a:pt x="24" y="43"/>
                    <a:pt x="23" y="44"/>
                  </a:cubicBezTo>
                  <a:cubicBezTo>
                    <a:pt x="24" y="44"/>
                    <a:pt x="25" y="42"/>
                    <a:pt x="25" y="41"/>
                  </a:cubicBezTo>
                  <a:close/>
                  <a:moveTo>
                    <a:pt x="22" y="37"/>
                  </a:moveTo>
                  <a:lnTo>
                    <a:pt x="22" y="37"/>
                  </a:lnTo>
                  <a:cubicBezTo>
                    <a:pt x="24" y="37"/>
                    <a:pt x="26" y="39"/>
                    <a:pt x="26" y="41"/>
                  </a:cubicBezTo>
                  <a:cubicBezTo>
                    <a:pt x="26" y="43"/>
                    <a:pt x="24" y="45"/>
                    <a:pt x="22" y="45"/>
                  </a:cubicBezTo>
                  <a:cubicBezTo>
                    <a:pt x="20" y="45"/>
                    <a:pt x="19" y="43"/>
                    <a:pt x="19" y="41"/>
                  </a:cubicBezTo>
                  <a:cubicBezTo>
                    <a:pt x="19" y="39"/>
                    <a:pt x="20" y="37"/>
                    <a:pt x="22" y="37"/>
                  </a:cubicBezTo>
                  <a:close/>
                  <a:moveTo>
                    <a:pt x="16" y="42"/>
                  </a:moveTo>
                  <a:lnTo>
                    <a:pt x="16" y="42"/>
                  </a:lnTo>
                  <a:cubicBezTo>
                    <a:pt x="15" y="43"/>
                    <a:pt x="14" y="44"/>
                    <a:pt x="13" y="44"/>
                  </a:cubicBezTo>
                  <a:cubicBezTo>
                    <a:pt x="15" y="44"/>
                    <a:pt x="16" y="43"/>
                    <a:pt x="16" y="42"/>
                  </a:cubicBezTo>
                  <a:close/>
                  <a:moveTo>
                    <a:pt x="13" y="38"/>
                  </a:moveTo>
                  <a:lnTo>
                    <a:pt x="13" y="38"/>
                  </a:lnTo>
                  <a:cubicBezTo>
                    <a:pt x="15" y="38"/>
                    <a:pt x="17" y="40"/>
                    <a:pt x="17" y="42"/>
                  </a:cubicBezTo>
                  <a:cubicBezTo>
                    <a:pt x="17" y="44"/>
                    <a:pt x="15" y="45"/>
                    <a:pt x="13" y="45"/>
                  </a:cubicBezTo>
                  <a:cubicBezTo>
                    <a:pt x="11" y="45"/>
                    <a:pt x="9" y="44"/>
                    <a:pt x="9" y="42"/>
                  </a:cubicBezTo>
                  <a:cubicBezTo>
                    <a:pt x="9" y="40"/>
                    <a:pt x="11" y="38"/>
                    <a:pt x="13" y="38"/>
                  </a:cubicBezTo>
                  <a:close/>
                  <a:moveTo>
                    <a:pt x="71" y="42"/>
                  </a:moveTo>
                  <a:lnTo>
                    <a:pt x="71" y="42"/>
                  </a:lnTo>
                  <a:cubicBezTo>
                    <a:pt x="70" y="43"/>
                    <a:pt x="70" y="44"/>
                    <a:pt x="69" y="44"/>
                  </a:cubicBezTo>
                  <a:cubicBezTo>
                    <a:pt x="71" y="45"/>
                    <a:pt x="71" y="43"/>
                    <a:pt x="71" y="42"/>
                  </a:cubicBezTo>
                  <a:close/>
                  <a:moveTo>
                    <a:pt x="69" y="38"/>
                  </a:moveTo>
                  <a:lnTo>
                    <a:pt x="69" y="38"/>
                  </a:lnTo>
                  <a:cubicBezTo>
                    <a:pt x="71" y="38"/>
                    <a:pt x="72" y="40"/>
                    <a:pt x="72" y="42"/>
                  </a:cubicBezTo>
                  <a:cubicBezTo>
                    <a:pt x="72" y="44"/>
                    <a:pt x="71" y="46"/>
                    <a:pt x="69" y="46"/>
                  </a:cubicBezTo>
                  <a:cubicBezTo>
                    <a:pt x="66" y="46"/>
                    <a:pt x="65" y="44"/>
                    <a:pt x="65" y="42"/>
                  </a:cubicBezTo>
                  <a:cubicBezTo>
                    <a:pt x="65" y="40"/>
                    <a:pt x="66" y="38"/>
                    <a:pt x="69" y="38"/>
                  </a:cubicBezTo>
                  <a:close/>
                  <a:moveTo>
                    <a:pt x="62" y="41"/>
                  </a:moveTo>
                  <a:lnTo>
                    <a:pt x="62" y="41"/>
                  </a:lnTo>
                  <a:cubicBezTo>
                    <a:pt x="61" y="42"/>
                    <a:pt x="61" y="43"/>
                    <a:pt x="59" y="44"/>
                  </a:cubicBezTo>
                  <a:cubicBezTo>
                    <a:pt x="61" y="44"/>
                    <a:pt x="62" y="42"/>
                    <a:pt x="62" y="41"/>
                  </a:cubicBezTo>
                  <a:close/>
                  <a:moveTo>
                    <a:pt x="59" y="37"/>
                  </a:moveTo>
                  <a:lnTo>
                    <a:pt x="59" y="37"/>
                  </a:lnTo>
                  <a:cubicBezTo>
                    <a:pt x="61" y="37"/>
                    <a:pt x="63" y="39"/>
                    <a:pt x="63" y="41"/>
                  </a:cubicBezTo>
                  <a:cubicBezTo>
                    <a:pt x="63" y="43"/>
                    <a:pt x="61" y="45"/>
                    <a:pt x="59" y="45"/>
                  </a:cubicBezTo>
                  <a:cubicBezTo>
                    <a:pt x="57" y="45"/>
                    <a:pt x="56" y="43"/>
                    <a:pt x="56" y="41"/>
                  </a:cubicBezTo>
                  <a:cubicBezTo>
                    <a:pt x="56" y="39"/>
                    <a:pt x="57" y="37"/>
                    <a:pt x="59" y="37"/>
                  </a:cubicBezTo>
                  <a:close/>
                  <a:moveTo>
                    <a:pt x="53" y="40"/>
                  </a:moveTo>
                  <a:lnTo>
                    <a:pt x="53" y="40"/>
                  </a:lnTo>
                  <a:cubicBezTo>
                    <a:pt x="52" y="42"/>
                    <a:pt x="51" y="42"/>
                    <a:pt x="50" y="43"/>
                  </a:cubicBezTo>
                  <a:cubicBezTo>
                    <a:pt x="52" y="43"/>
                    <a:pt x="53" y="42"/>
                    <a:pt x="53" y="40"/>
                  </a:cubicBezTo>
                  <a:close/>
                  <a:moveTo>
                    <a:pt x="50" y="37"/>
                  </a:moveTo>
                  <a:lnTo>
                    <a:pt x="50" y="37"/>
                  </a:lnTo>
                  <a:cubicBezTo>
                    <a:pt x="52" y="37"/>
                    <a:pt x="54" y="38"/>
                    <a:pt x="54" y="41"/>
                  </a:cubicBezTo>
                  <a:cubicBezTo>
                    <a:pt x="54" y="43"/>
                    <a:pt x="52" y="44"/>
                    <a:pt x="50" y="44"/>
                  </a:cubicBezTo>
                  <a:cubicBezTo>
                    <a:pt x="48" y="44"/>
                    <a:pt x="46" y="43"/>
                    <a:pt x="46" y="41"/>
                  </a:cubicBezTo>
                  <a:cubicBezTo>
                    <a:pt x="46" y="38"/>
                    <a:pt x="48" y="37"/>
                    <a:pt x="50" y="37"/>
                  </a:cubicBezTo>
                  <a:close/>
                  <a:moveTo>
                    <a:pt x="43" y="40"/>
                  </a:moveTo>
                  <a:lnTo>
                    <a:pt x="43" y="40"/>
                  </a:lnTo>
                  <a:cubicBezTo>
                    <a:pt x="43" y="41"/>
                    <a:pt x="42" y="42"/>
                    <a:pt x="41" y="43"/>
                  </a:cubicBezTo>
                  <a:cubicBezTo>
                    <a:pt x="43" y="43"/>
                    <a:pt x="44" y="41"/>
                    <a:pt x="43" y="40"/>
                  </a:cubicBezTo>
                  <a:close/>
                  <a:moveTo>
                    <a:pt x="41" y="36"/>
                  </a:moveTo>
                  <a:lnTo>
                    <a:pt x="41" y="36"/>
                  </a:lnTo>
                  <a:cubicBezTo>
                    <a:pt x="43" y="36"/>
                    <a:pt x="45" y="38"/>
                    <a:pt x="45" y="40"/>
                  </a:cubicBezTo>
                  <a:cubicBezTo>
                    <a:pt x="45" y="42"/>
                    <a:pt x="43" y="44"/>
                    <a:pt x="41" y="44"/>
                  </a:cubicBezTo>
                  <a:cubicBezTo>
                    <a:pt x="39" y="44"/>
                    <a:pt x="37" y="42"/>
                    <a:pt x="37" y="40"/>
                  </a:cubicBezTo>
                  <a:cubicBezTo>
                    <a:pt x="37" y="38"/>
                    <a:pt x="39" y="36"/>
                    <a:pt x="41" y="3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3" name="Freeform 1520"/>
            <p:cNvSpPr>
              <a:spLocks/>
            </p:cNvSpPr>
            <p:nvPr userDrawn="1"/>
          </p:nvSpPr>
          <p:spPr bwMode="auto">
            <a:xfrm>
              <a:off x="419" y="363"/>
              <a:ext cx="9" cy="9"/>
            </a:xfrm>
            <a:custGeom>
              <a:avLst/>
              <a:gdLst>
                <a:gd name="T0" fmla="*/ 13 w 20"/>
                <a:gd name="T1" fmla="*/ 4 h 21"/>
                <a:gd name="T2" fmla="*/ 13 w 20"/>
                <a:gd name="T3" fmla="*/ 4 h 21"/>
                <a:gd name="T4" fmla="*/ 12 w 20"/>
                <a:gd name="T5" fmla="*/ 7 h 21"/>
                <a:gd name="T6" fmla="*/ 20 w 20"/>
                <a:gd name="T7" fmla="*/ 5 h 21"/>
                <a:gd name="T8" fmla="*/ 20 w 20"/>
                <a:gd name="T9" fmla="*/ 15 h 21"/>
                <a:gd name="T10" fmla="*/ 14 w 20"/>
                <a:gd name="T11" fmla="*/ 12 h 21"/>
                <a:gd name="T12" fmla="*/ 15 w 20"/>
                <a:gd name="T13" fmla="*/ 21 h 21"/>
                <a:gd name="T14" fmla="*/ 5 w 20"/>
                <a:gd name="T15" fmla="*/ 21 h 21"/>
                <a:gd name="T16" fmla="*/ 9 w 20"/>
                <a:gd name="T17" fmla="*/ 14 h 21"/>
                <a:gd name="T18" fmla="*/ 0 w 20"/>
                <a:gd name="T19" fmla="*/ 15 h 21"/>
                <a:gd name="T20" fmla="*/ 0 w 20"/>
                <a:gd name="T21" fmla="*/ 5 h 21"/>
                <a:gd name="T22" fmla="*/ 7 w 20"/>
                <a:gd name="T23" fmla="*/ 9 h 21"/>
                <a:gd name="T24" fmla="*/ 5 w 20"/>
                <a:gd name="T25" fmla="*/ 0 h 21"/>
                <a:gd name="T26" fmla="*/ 15 w 20"/>
                <a:gd name="T27" fmla="*/ 0 h 21"/>
                <a:gd name="T28" fmla="*/ 13 w 20"/>
                <a:gd name="T29"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13" y="4"/>
                  </a:moveTo>
                  <a:lnTo>
                    <a:pt x="13" y="4"/>
                  </a:lnTo>
                  <a:cubicBezTo>
                    <a:pt x="12" y="5"/>
                    <a:pt x="12" y="6"/>
                    <a:pt x="12" y="7"/>
                  </a:cubicBezTo>
                  <a:cubicBezTo>
                    <a:pt x="13" y="11"/>
                    <a:pt x="19" y="6"/>
                    <a:pt x="20" y="5"/>
                  </a:cubicBezTo>
                  <a:lnTo>
                    <a:pt x="20" y="15"/>
                  </a:lnTo>
                  <a:cubicBezTo>
                    <a:pt x="19" y="14"/>
                    <a:pt x="16" y="12"/>
                    <a:pt x="14" y="12"/>
                  </a:cubicBezTo>
                  <a:cubicBezTo>
                    <a:pt x="9" y="13"/>
                    <a:pt x="14" y="19"/>
                    <a:pt x="15" y="21"/>
                  </a:cubicBezTo>
                  <a:lnTo>
                    <a:pt x="5" y="21"/>
                  </a:lnTo>
                  <a:cubicBezTo>
                    <a:pt x="6" y="19"/>
                    <a:pt x="9" y="16"/>
                    <a:pt x="9" y="14"/>
                  </a:cubicBezTo>
                  <a:cubicBezTo>
                    <a:pt x="8" y="9"/>
                    <a:pt x="1" y="14"/>
                    <a:pt x="0" y="15"/>
                  </a:cubicBezTo>
                  <a:lnTo>
                    <a:pt x="0" y="5"/>
                  </a:lnTo>
                  <a:cubicBezTo>
                    <a:pt x="1" y="6"/>
                    <a:pt x="5" y="9"/>
                    <a:pt x="7" y="9"/>
                  </a:cubicBezTo>
                  <a:cubicBezTo>
                    <a:pt x="11" y="8"/>
                    <a:pt x="6" y="1"/>
                    <a:pt x="5" y="0"/>
                  </a:cubicBezTo>
                  <a:lnTo>
                    <a:pt x="15" y="0"/>
                  </a:lnTo>
                  <a:cubicBezTo>
                    <a:pt x="14" y="1"/>
                    <a:pt x="13" y="3"/>
                    <a:pt x="13"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4" name="Freeform 1521"/>
            <p:cNvSpPr>
              <a:spLocks/>
            </p:cNvSpPr>
            <p:nvPr userDrawn="1"/>
          </p:nvSpPr>
          <p:spPr bwMode="auto">
            <a:xfrm>
              <a:off x="361" y="388"/>
              <a:ext cx="74" cy="28"/>
            </a:xfrm>
            <a:custGeom>
              <a:avLst/>
              <a:gdLst>
                <a:gd name="T0" fmla="*/ 109 w 164"/>
                <a:gd name="T1" fmla="*/ 25 h 62"/>
                <a:gd name="T2" fmla="*/ 109 w 164"/>
                <a:gd name="T3" fmla="*/ 25 h 62"/>
                <a:gd name="T4" fmla="*/ 127 w 164"/>
                <a:gd name="T5" fmla="*/ 40 h 62"/>
                <a:gd name="T6" fmla="*/ 133 w 164"/>
                <a:gd name="T7" fmla="*/ 29 h 62"/>
                <a:gd name="T8" fmla="*/ 131 w 164"/>
                <a:gd name="T9" fmla="*/ 24 h 62"/>
                <a:gd name="T10" fmla="*/ 139 w 164"/>
                <a:gd name="T11" fmla="*/ 30 h 62"/>
                <a:gd name="T12" fmla="*/ 144 w 164"/>
                <a:gd name="T13" fmla="*/ 41 h 62"/>
                <a:gd name="T14" fmla="*/ 149 w 164"/>
                <a:gd name="T15" fmla="*/ 41 h 62"/>
                <a:gd name="T16" fmla="*/ 152 w 164"/>
                <a:gd name="T17" fmla="*/ 33 h 62"/>
                <a:gd name="T18" fmla="*/ 151 w 164"/>
                <a:gd name="T19" fmla="*/ 26 h 62"/>
                <a:gd name="T20" fmla="*/ 157 w 164"/>
                <a:gd name="T21" fmla="*/ 32 h 62"/>
                <a:gd name="T22" fmla="*/ 163 w 164"/>
                <a:gd name="T23" fmla="*/ 36 h 62"/>
                <a:gd name="T24" fmla="*/ 161 w 164"/>
                <a:gd name="T25" fmla="*/ 45 h 62"/>
                <a:gd name="T26" fmla="*/ 149 w 164"/>
                <a:gd name="T27" fmla="*/ 50 h 62"/>
                <a:gd name="T28" fmla="*/ 142 w 164"/>
                <a:gd name="T29" fmla="*/ 56 h 62"/>
                <a:gd name="T30" fmla="*/ 128 w 164"/>
                <a:gd name="T31" fmla="*/ 56 h 62"/>
                <a:gd name="T32" fmla="*/ 115 w 164"/>
                <a:gd name="T33" fmla="*/ 62 h 62"/>
                <a:gd name="T34" fmla="*/ 103 w 164"/>
                <a:gd name="T35" fmla="*/ 57 h 62"/>
                <a:gd name="T36" fmla="*/ 85 w 164"/>
                <a:gd name="T37" fmla="*/ 47 h 62"/>
                <a:gd name="T38" fmla="*/ 56 w 164"/>
                <a:gd name="T39" fmla="*/ 41 h 62"/>
                <a:gd name="T40" fmla="*/ 30 w 164"/>
                <a:gd name="T41" fmla="*/ 35 h 62"/>
                <a:gd name="T42" fmla="*/ 2 w 164"/>
                <a:gd name="T43" fmla="*/ 31 h 62"/>
                <a:gd name="T44" fmla="*/ 7 w 164"/>
                <a:gd name="T45" fmla="*/ 14 h 62"/>
                <a:gd name="T46" fmla="*/ 8 w 164"/>
                <a:gd name="T47" fmla="*/ 3 h 62"/>
                <a:gd name="T48" fmla="*/ 36 w 164"/>
                <a:gd name="T49" fmla="*/ 0 h 62"/>
                <a:gd name="T50" fmla="*/ 39 w 164"/>
                <a:gd name="T51" fmla="*/ 15 h 62"/>
                <a:gd name="T52" fmla="*/ 56 w 164"/>
                <a:gd name="T53" fmla="*/ 26 h 62"/>
                <a:gd name="T54" fmla="*/ 95 w 164"/>
                <a:gd name="T55" fmla="*/ 34 h 62"/>
                <a:gd name="T56" fmla="*/ 104 w 164"/>
                <a:gd name="T57" fmla="*/ 25 h 62"/>
                <a:gd name="T58" fmla="*/ 109 w 164"/>
                <a:gd name="T59" fmla="*/ 2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4" h="62">
                  <a:moveTo>
                    <a:pt x="109" y="25"/>
                  </a:moveTo>
                  <a:lnTo>
                    <a:pt x="109" y="25"/>
                  </a:lnTo>
                  <a:cubicBezTo>
                    <a:pt x="112" y="31"/>
                    <a:pt x="118" y="40"/>
                    <a:pt x="127" y="40"/>
                  </a:cubicBezTo>
                  <a:cubicBezTo>
                    <a:pt x="126" y="35"/>
                    <a:pt x="128" y="31"/>
                    <a:pt x="133" y="29"/>
                  </a:cubicBezTo>
                  <a:cubicBezTo>
                    <a:pt x="133" y="28"/>
                    <a:pt x="133" y="25"/>
                    <a:pt x="131" y="24"/>
                  </a:cubicBezTo>
                  <a:cubicBezTo>
                    <a:pt x="136" y="23"/>
                    <a:pt x="138" y="26"/>
                    <a:pt x="139" y="30"/>
                  </a:cubicBezTo>
                  <a:cubicBezTo>
                    <a:pt x="145" y="31"/>
                    <a:pt x="146" y="37"/>
                    <a:pt x="144" y="41"/>
                  </a:cubicBezTo>
                  <a:cubicBezTo>
                    <a:pt x="146" y="42"/>
                    <a:pt x="149" y="41"/>
                    <a:pt x="149" y="41"/>
                  </a:cubicBezTo>
                  <a:cubicBezTo>
                    <a:pt x="147" y="36"/>
                    <a:pt x="150" y="34"/>
                    <a:pt x="152" y="33"/>
                  </a:cubicBezTo>
                  <a:cubicBezTo>
                    <a:pt x="153" y="30"/>
                    <a:pt x="152" y="28"/>
                    <a:pt x="151" y="26"/>
                  </a:cubicBezTo>
                  <a:cubicBezTo>
                    <a:pt x="156" y="26"/>
                    <a:pt x="157" y="31"/>
                    <a:pt x="157" y="32"/>
                  </a:cubicBezTo>
                  <a:cubicBezTo>
                    <a:pt x="160" y="33"/>
                    <a:pt x="161" y="33"/>
                    <a:pt x="163" y="36"/>
                  </a:cubicBezTo>
                  <a:cubicBezTo>
                    <a:pt x="164" y="37"/>
                    <a:pt x="164" y="43"/>
                    <a:pt x="161" y="45"/>
                  </a:cubicBezTo>
                  <a:cubicBezTo>
                    <a:pt x="158" y="47"/>
                    <a:pt x="153" y="47"/>
                    <a:pt x="149" y="50"/>
                  </a:cubicBezTo>
                  <a:cubicBezTo>
                    <a:pt x="147" y="51"/>
                    <a:pt x="146" y="55"/>
                    <a:pt x="142" y="56"/>
                  </a:cubicBezTo>
                  <a:cubicBezTo>
                    <a:pt x="138" y="57"/>
                    <a:pt x="133" y="55"/>
                    <a:pt x="128" y="56"/>
                  </a:cubicBezTo>
                  <a:cubicBezTo>
                    <a:pt x="122" y="58"/>
                    <a:pt x="120" y="62"/>
                    <a:pt x="115" y="62"/>
                  </a:cubicBezTo>
                  <a:cubicBezTo>
                    <a:pt x="110" y="62"/>
                    <a:pt x="111" y="58"/>
                    <a:pt x="103" y="57"/>
                  </a:cubicBezTo>
                  <a:cubicBezTo>
                    <a:pt x="97" y="54"/>
                    <a:pt x="91" y="49"/>
                    <a:pt x="85" y="47"/>
                  </a:cubicBezTo>
                  <a:cubicBezTo>
                    <a:pt x="76" y="44"/>
                    <a:pt x="66" y="43"/>
                    <a:pt x="56" y="41"/>
                  </a:cubicBezTo>
                  <a:cubicBezTo>
                    <a:pt x="47" y="40"/>
                    <a:pt x="39" y="36"/>
                    <a:pt x="30" y="35"/>
                  </a:cubicBezTo>
                  <a:cubicBezTo>
                    <a:pt x="24" y="34"/>
                    <a:pt x="5" y="35"/>
                    <a:pt x="2" y="31"/>
                  </a:cubicBezTo>
                  <a:cubicBezTo>
                    <a:pt x="0" y="27"/>
                    <a:pt x="6" y="25"/>
                    <a:pt x="7" y="14"/>
                  </a:cubicBezTo>
                  <a:cubicBezTo>
                    <a:pt x="7" y="12"/>
                    <a:pt x="8" y="4"/>
                    <a:pt x="8" y="3"/>
                  </a:cubicBezTo>
                  <a:cubicBezTo>
                    <a:pt x="8" y="3"/>
                    <a:pt x="34" y="0"/>
                    <a:pt x="36" y="0"/>
                  </a:cubicBezTo>
                  <a:cubicBezTo>
                    <a:pt x="36" y="7"/>
                    <a:pt x="38" y="13"/>
                    <a:pt x="39" y="15"/>
                  </a:cubicBezTo>
                  <a:cubicBezTo>
                    <a:pt x="43" y="21"/>
                    <a:pt x="50" y="23"/>
                    <a:pt x="56" y="26"/>
                  </a:cubicBezTo>
                  <a:cubicBezTo>
                    <a:pt x="69" y="30"/>
                    <a:pt x="82" y="35"/>
                    <a:pt x="95" y="34"/>
                  </a:cubicBezTo>
                  <a:cubicBezTo>
                    <a:pt x="96" y="34"/>
                    <a:pt x="103" y="30"/>
                    <a:pt x="104" y="25"/>
                  </a:cubicBezTo>
                  <a:cubicBezTo>
                    <a:pt x="105" y="23"/>
                    <a:pt x="108" y="23"/>
                    <a:pt x="109" y="25"/>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5" name="Freeform 1522"/>
            <p:cNvSpPr>
              <a:spLocks/>
            </p:cNvSpPr>
            <p:nvPr userDrawn="1"/>
          </p:nvSpPr>
          <p:spPr bwMode="auto">
            <a:xfrm>
              <a:off x="363" y="388"/>
              <a:ext cx="62" cy="27"/>
            </a:xfrm>
            <a:custGeom>
              <a:avLst/>
              <a:gdLst>
                <a:gd name="T0" fmla="*/ 29 w 138"/>
                <a:gd name="T1" fmla="*/ 0 h 59"/>
                <a:gd name="T2" fmla="*/ 29 w 138"/>
                <a:gd name="T3" fmla="*/ 0 h 59"/>
                <a:gd name="T4" fmla="*/ 32 w 138"/>
                <a:gd name="T5" fmla="*/ 16 h 59"/>
                <a:gd name="T6" fmla="*/ 35 w 138"/>
                <a:gd name="T7" fmla="*/ 20 h 59"/>
                <a:gd name="T8" fmla="*/ 35 w 138"/>
                <a:gd name="T9" fmla="*/ 24 h 59"/>
                <a:gd name="T10" fmla="*/ 40 w 138"/>
                <a:gd name="T11" fmla="*/ 22 h 59"/>
                <a:gd name="T12" fmla="*/ 39 w 138"/>
                <a:gd name="T13" fmla="*/ 26 h 59"/>
                <a:gd name="T14" fmla="*/ 46 w 138"/>
                <a:gd name="T15" fmla="*/ 25 h 59"/>
                <a:gd name="T16" fmla="*/ 45 w 138"/>
                <a:gd name="T17" fmla="*/ 28 h 59"/>
                <a:gd name="T18" fmla="*/ 50 w 138"/>
                <a:gd name="T19" fmla="*/ 28 h 59"/>
                <a:gd name="T20" fmla="*/ 53 w 138"/>
                <a:gd name="T21" fmla="*/ 28 h 59"/>
                <a:gd name="T22" fmla="*/ 73 w 138"/>
                <a:gd name="T23" fmla="*/ 34 h 59"/>
                <a:gd name="T24" fmla="*/ 102 w 138"/>
                <a:gd name="T25" fmla="*/ 27 h 59"/>
                <a:gd name="T26" fmla="*/ 106 w 138"/>
                <a:gd name="T27" fmla="*/ 31 h 59"/>
                <a:gd name="T28" fmla="*/ 102 w 138"/>
                <a:gd name="T29" fmla="*/ 32 h 59"/>
                <a:gd name="T30" fmla="*/ 108 w 138"/>
                <a:gd name="T31" fmla="*/ 38 h 59"/>
                <a:gd name="T32" fmla="*/ 103 w 138"/>
                <a:gd name="T33" fmla="*/ 37 h 59"/>
                <a:gd name="T34" fmla="*/ 107 w 138"/>
                <a:gd name="T35" fmla="*/ 39 h 59"/>
                <a:gd name="T36" fmla="*/ 103 w 138"/>
                <a:gd name="T37" fmla="*/ 39 h 59"/>
                <a:gd name="T38" fmla="*/ 104 w 138"/>
                <a:gd name="T39" fmla="*/ 42 h 59"/>
                <a:gd name="T40" fmla="*/ 120 w 138"/>
                <a:gd name="T41" fmla="*/ 43 h 59"/>
                <a:gd name="T42" fmla="*/ 108 w 138"/>
                <a:gd name="T43" fmla="*/ 47 h 59"/>
                <a:gd name="T44" fmla="*/ 110 w 138"/>
                <a:gd name="T45" fmla="*/ 50 h 59"/>
                <a:gd name="T46" fmla="*/ 112 w 138"/>
                <a:gd name="T47" fmla="*/ 50 h 59"/>
                <a:gd name="T48" fmla="*/ 115 w 138"/>
                <a:gd name="T49" fmla="*/ 53 h 59"/>
                <a:gd name="T50" fmla="*/ 116 w 138"/>
                <a:gd name="T51" fmla="*/ 49 h 59"/>
                <a:gd name="T52" fmla="*/ 119 w 138"/>
                <a:gd name="T53" fmla="*/ 52 h 59"/>
                <a:gd name="T54" fmla="*/ 120 w 138"/>
                <a:gd name="T55" fmla="*/ 47 h 59"/>
                <a:gd name="T56" fmla="*/ 122 w 138"/>
                <a:gd name="T57" fmla="*/ 50 h 59"/>
                <a:gd name="T58" fmla="*/ 123 w 138"/>
                <a:gd name="T59" fmla="*/ 44 h 59"/>
                <a:gd name="T60" fmla="*/ 125 w 138"/>
                <a:gd name="T61" fmla="*/ 46 h 59"/>
                <a:gd name="T62" fmla="*/ 124 w 138"/>
                <a:gd name="T63" fmla="*/ 42 h 59"/>
                <a:gd name="T64" fmla="*/ 127 w 138"/>
                <a:gd name="T65" fmla="*/ 43 h 59"/>
                <a:gd name="T66" fmla="*/ 128 w 138"/>
                <a:gd name="T67" fmla="*/ 32 h 59"/>
                <a:gd name="T68" fmla="*/ 138 w 138"/>
                <a:gd name="T69" fmla="*/ 35 h 59"/>
                <a:gd name="T70" fmla="*/ 136 w 138"/>
                <a:gd name="T71" fmla="*/ 41 h 59"/>
                <a:gd name="T72" fmla="*/ 131 w 138"/>
                <a:gd name="T73" fmla="*/ 45 h 59"/>
                <a:gd name="T74" fmla="*/ 114 w 138"/>
                <a:gd name="T75" fmla="*/ 58 h 59"/>
                <a:gd name="T76" fmla="*/ 102 w 138"/>
                <a:gd name="T77" fmla="*/ 54 h 59"/>
                <a:gd name="T78" fmla="*/ 84 w 138"/>
                <a:gd name="T79" fmla="*/ 44 h 59"/>
                <a:gd name="T80" fmla="*/ 67 w 138"/>
                <a:gd name="T81" fmla="*/ 39 h 59"/>
                <a:gd name="T82" fmla="*/ 64 w 138"/>
                <a:gd name="T83" fmla="*/ 37 h 59"/>
                <a:gd name="T84" fmla="*/ 63 w 138"/>
                <a:gd name="T85" fmla="*/ 39 h 59"/>
                <a:gd name="T86" fmla="*/ 59 w 138"/>
                <a:gd name="T87" fmla="*/ 36 h 59"/>
                <a:gd name="T88" fmla="*/ 58 w 138"/>
                <a:gd name="T89" fmla="*/ 38 h 59"/>
                <a:gd name="T90" fmla="*/ 54 w 138"/>
                <a:gd name="T91" fmla="*/ 34 h 59"/>
                <a:gd name="T92" fmla="*/ 53 w 138"/>
                <a:gd name="T93" fmla="*/ 37 h 59"/>
                <a:gd name="T94" fmla="*/ 49 w 138"/>
                <a:gd name="T95" fmla="*/ 33 h 59"/>
                <a:gd name="T96" fmla="*/ 48 w 138"/>
                <a:gd name="T97" fmla="*/ 36 h 59"/>
                <a:gd name="T98" fmla="*/ 44 w 138"/>
                <a:gd name="T99" fmla="*/ 31 h 59"/>
                <a:gd name="T100" fmla="*/ 43 w 138"/>
                <a:gd name="T101" fmla="*/ 35 h 59"/>
                <a:gd name="T102" fmla="*/ 38 w 138"/>
                <a:gd name="T103" fmla="*/ 29 h 59"/>
                <a:gd name="T104" fmla="*/ 37 w 138"/>
                <a:gd name="T105" fmla="*/ 33 h 59"/>
                <a:gd name="T106" fmla="*/ 33 w 138"/>
                <a:gd name="T107" fmla="*/ 27 h 59"/>
                <a:gd name="T108" fmla="*/ 32 w 138"/>
                <a:gd name="T109" fmla="*/ 32 h 59"/>
                <a:gd name="T110" fmla="*/ 29 w 138"/>
                <a:gd name="T111" fmla="*/ 25 h 59"/>
                <a:gd name="T112" fmla="*/ 27 w 138"/>
                <a:gd name="T113" fmla="*/ 31 h 59"/>
                <a:gd name="T114" fmla="*/ 2 w 138"/>
                <a:gd name="T115" fmla="*/ 28 h 59"/>
                <a:gd name="T116" fmla="*/ 7 w 138"/>
                <a:gd name="T117" fmla="*/ 3 h 59"/>
                <a:gd name="T118" fmla="*/ 29 w 138"/>
                <a:gd name="T1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59">
                  <a:moveTo>
                    <a:pt x="29" y="0"/>
                  </a:moveTo>
                  <a:lnTo>
                    <a:pt x="29" y="0"/>
                  </a:lnTo>
                  <a:cubicBezTo>
                    <a:pt x="30" y="5"/>
                    <a:pt x="28" y="6"/>
                    <a:pt x="32" y="16"/>
                  </a:cubicBezTo>
                  <a:cubicBezTo>
                    <a:pt x="33" y="17"/>
                    <a:pt x="34" y="19"/>
                    <a:pt x="35" y="20"/>
                  </a:cubicBezTo>
                  <a:cubicBezTo>
                    <a:pt x="35" y="20"/>
                    <a:pt x="34" y="23"/>
                    <a:pt x="35" y="24"/>
                  </a:cubicBezTo>
                  <a:cubicBezTo>
                    <a:pt x="35" y="22"/>
                    <a:pt x="37" y="20"/>
                    <a:pt x="40" y="22"/>
                  </a:cubicBezTo>
                  <a:cubicBezTo>
                    <a:pt x="40" y="23"/>
                    <a:pt x="38" y="24"/>
                    <a:pt x="39" y="26"/>
                  </a:cubicBezTo>
                  <a:cubicBezTo>
                    <a:pt x="40" y="25"/>
                    <a:pt x="43" y="22"/>
                    <a:pt x="46" y="25"/>
                  </a:cubicBezTo>
                  <a:cubicBezTo>
                    <a:pt x="45" y="26"/>
                    <a:pt x="45" y="27"/>
                    <a:pt x="45" y="28"/>
                  </a:cubicBezTo>
                  <a:cubicBezTo>
                    <a:pt x="45" y="27"/>
                    <a:pt x="48" y="25"/>
                    <a:pt x="50" y="28"/>
                  </a:cubicBezTo>
                  <a:cubicBezTo>
                    <a:pt x="51" y="28"/>
                    <a:pt x="50" y="27"/>
                    <a:pt x="53" y="28"/>
                  </a:cubicBezTo>
                  <a:cubicBezTo>
                    <a:pt x="55" y="29"/>
                    <a:pt x="70" y="34"/>
                    <a:pt x="73" y="34"/>
                  </a:cubicBezTo>
                  <a:cubicBezTo>
                    <a:pt x="84" y="37"/>
                    <a:pt x="96" y="38"/>
                    <a:pt x="102" y="27"/>
                  </a:cubicBezTo>
                  <a:cubicBezTo>
                    <a:pt x="104" y="28"/>
                    <a:pt x="104" y="29"/>
                    <a:pt x="106" y="31"/>
                  </a:cubicBezTo>
                  <a:cubicBezTo>
                    <a:pt x="107" y="33"/>
                    <a:pt x="103" y="31"/>
                    <a:pt x="102" y="32"/>
                  </a:cubicBezTo>
                  <a:cubicBezTo>
                    <a:pt x="104" y="33"/>
                    <a:pt x="111" y="34"/>
                    <a:pt x="108" y="38"/>
                  </a:cubicBezTo>
                  <a:cubicBezTo>
                    <a:pt x="107" y="37"/>
                    <a:pt x="106" y="35"/>
                    <a:pt x="103" y="37"/>
                  </a:cubicBezTo>
                  <a:cubicBezTo>
                    <a:pt x="105" y="37"/>
                    <a:pt x="107" y="39"/>
                    <a:pt x="107" y="39"/>
                  </a:cubicBezTo>
                  <a:cubicBezTo>
                    <a:pt x="106" y="39"/>
                    <a:pt x="104" y="39"/>
                    <a:pt x="103" y="39"/>
                  </a:cubicBezTo>
                  <a:cubicBezTo>
                    <a:pt x="102" y="39"/>
                    <a:pt x="102" y="42"/>
                    <a:pt x="104" y="42"/>
                  </a:cubicBezTo>
                  <a:cubicBezTo>
                    <a:pt x="108" y="42"/>
                    <a:pt x="116" y="41"/>
                    <a:pt x="120" y="43"/>
                  </a:cubicBezTo>
                  <a:cubicBezTo>
                    <a:pt x="118" y="46"/>
                    <a:pt x="116" y="47"/>
                    <a:pt x="108" y="47"/>
                  </a:cubicBezTo>
                  <a:cubicBezTo>
                    <a:pt x="106" y="47"/>
                    <a:pt x="109" y="49"/>
                    <a:pt x="110" y="50"/>
                  </a:cubicBezTo>
                  <a:cubicBezTo>
                    <a:pt x="111" y="50"/>
                    <a:pt x="111" y="50"/>
                    <a:pt x="112" y="50"/>
                  </a:cubicBezTo>
                  <a:cubicBezTo>
                    <a:pt x="113" y="50"/>
                    <a:pt x="113" y="52"/>
                    <a:pt x="115" y="53"/>
                  </a:cubicBezTo>
                  <a:cubicBezTo>
                    <a:pt x="114" y="51"/>
                    <a:pt x="114" y="50"/>
                    <a:pt x="116" y="49"/>
                  </a:cubicBezTo>
                  <a:cubicBezTo>
                    <a:pt x="117" y="50"/>
                    <a:pt x="117" y="52"/>
                    <a:pt x="119" y="52"/>
                  </a:cubicBezTo>
                  <a:cubicBezTo>
                    <a:pt x="118" y="50"/>
                    <a:pt x="117" y="48"/>
                    <a:pt x="120" y="47"/>
                  </a:cubicBezTo>
                  <a:cubicBezTo>
                    <a:pt x="121" y="47"/>
                    <a:pt x="121" y="49"/>
                    <a:pt x="122" y="50"/>
                  </a:cubicBezTo>
                  <a:cubicBezTo>
                    <a:pt x="122" y="48"/>
                    <a:pt x="121" y="46"/>
                    <a:pt x="123" y="44"/>
                  </a:cubicBezTo>
                  <a:cubicBezTo>
                    <a:pt x="123" y="46"/>
                    <a:pt x="124" y="46"/>
                    <a:pt x="125" y="46"/>
                  </a:cubicBezTo>
                  <a:cubicBezTo>
                    <a:pt x="124" y="44"/>
                    <a:pt x="124" y="43"/>
                    <a:pt x="124" y="42"/>
                  </a:cubicBezTo>
                  <a:cubicBezTo>
                    <a:pt x="125" y="42"/>
                    <a:pt x="127" y="43"/>
                    <a:pt x="127" y="43"/>
                  </a:cubicBezTo>
                  <a:cubicBezTo>
                    <a:pt x="125" y="38"/>
                    <a:pt x="126" y="35"/>
                    <a:pt x="128" y="32"/>
                  </a:cubicBezTo>
                  <a:cubicBezTo>
                    <a:pt x="131" y="30"/>
                    <a:pt x="137" y="31"/>
                    <a:pt x="138" y="35"/>
                  </a:cubicBezTo>
                  <a:cubicBezTo>
                    <a:pt x="138" y="37"/>
                    <a:pt x="138" y="39"/>
                    <a:pt x="136" y="41"/>
                  </a:cubicBezTo>
                  <a:cubicBezTo>
                    <a:pt x="135" y="43"/>
                    <a:pt x="133" y="43"/>
                    <a:pt x="131" y="45"/>
                  </a:cubicBezTo>
                  <a:cubicBezTo>
                    <a:pt x="125" y="49"/>
                    <a:pt x="121" y="54"/>
                    <a:pt x="114" y="58"/>
                  </a:cubicBezTo>
                  <a:cubicBezTo>
                    <a:pt x="109" y="59"/>
                    <a:pt x="108" y="55"/>
                    <a:pt x="102" y="54"/>
                  </a:cubicBezTo>
                  <a:cubicBezTo>
                    <a:pt x="96" y="51"/>
                    <a:pt x="90" y="47"/>
                    <a:pt x="84" y="44"/>
                  </a:cubicBezTo>
                  <a:cubicBezTo>
                    <a:pt x="75" y="40"/>
                    <a:pt x="69" y="41"/>
                    <a:pt x="67" y="39"/>
                  </a:cubicBezTo>
                  <a:cubicBezTo>
                    <a:pt x="65" y="41"/>
                    <a:pt x="64" y="38"/>
                    <a:pt x="64" y="37"/>
                  </a:cubicBezTo>
                  <a:cubicBezTo>
                    <a:pt x="63" y="38"/>
                    <a:pt x="63" y="39"/>
                    <a:pt x="63" y="39"/>
                  </a:cubicBezTo>
                  <a:cubicBezTo>
                    <a:pt x="59" y="40"/>
                    <a:pt x="58" y="37"/>
                    <a:pt x="59" y="36"/>
                  </a:cubicBezTo>
                  <a:cubicBezTo>
                    <a:pt x="58" y="36"/>
                    <a:pt x="58" y="38"/>
                    <a:pt x="58" y="38"/>
                  </a:cubicBezTo>
                  <a:cubicBezTo>
                    <a:pt x="54" y="39"/>
                    <a:pt x="53" y="35"/>
                    <a:pt x="54" y="34"/>
                  </a:cubicBezTo>
                  <a:cubicBezTo>
                    <a:pt x="52" y="35"/>
                    <a:pt x="52" y="37"/>
                    <a:pt x="53" y="37"/>
                  </a:cubicBezTo>
                  <a:cubicBezTo>
                    <a:pt x="49" y="38"/>
                    <a:pt x="48" y="34"/>
                    <a:pt x="49" y="33"/>
                  </a:cubicBezTo>
                  <a:cubicBezTo>
                    <a:pt x="48" y="34"/>
                    <a:pt x="48" y="36"/>
                    <a:pt x="48" y="36"/>
                  </a:cubicBezTo>
                  <a:cubicBezTo>
                    <a:pt x="44" y="36"/>
                    <a:pt x="44" y="32"/>
                    <a:pt x="44" y="31"/>
                  </a:cubicBezTo>
                  <a:cubicBezTo>
                    <a:pt x="43" y="32"/>
                    <a:pt x="43" y="34"/>
                    <a:pt x="43" y="35"/>
                  </a:cubicBezTo>
                  <a:cubicBezTo>
                    <a:pt x="39" y="35"/>
                    <a:pt x="38" y="31"/>
                    <a:pt x="38" y="29"/>
                  </a:cubicBezTo>
                  <a:cubicBezTo>
                    <a:pt x="37" y="30"/>
                    <a:pt x="37" y="33"/>
                    <a:pt x="37" y="33"/>
                  </a:cubicBezTo>
                  <a:cubicBezTo>
                    <a:pt x="32" y="33"/>
                    <a:pt x="33" y="29"/>
                    <a:pt x="33" y="27"/>
                  </a:cubicBezTo>
                  <a:cubicBezTo>
                    <a:pt x="31" y="29"/>
                    <a:pt x="32" y="32"/>
                    <a:pt x="32" y="32"/>
                  </a:cubicBezTo>
                  <a:cubicBezTo>
                    <a:pt x="28" y="32"/>
                    <a:pt x="27" y="28"/>
                    <a:pt x="29" y="25"/>
                  </a:cubicBezTo>
                  <a:cubicBezTo>
                    <a:pt x="27" y="27"/>
                    <a:pt x="27" y="31"/>
                    <a:pt x="27" y="31"/>
                  </a:cubicBezTo>
                  <a:cubicBezTo>
                    <a:pt x="18" y="31"/>
                    <a:pt x="3" y="30"/>
                    <a:pt x="2" y="28"/>
                  </a:cubicBezTo>
                  <a:cubicBezTo>
                    <a:pt x="0" y="27"/>
                    <a:pt x="7" y="21"/>
                    <a:pt x="7" y="3"/>
                  </a:cubicBezTo>
                  <a:cubicBezTo>
                    <a:pt x="8" y="2"/>
                    <a:pt x="28" y="2"/>
                    <a:pt x="2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6" name="Freeform 1523"/>
            <p:cNvSpPr>
              <a:spLocks/>
            </p:cNvSpPr>
            <p:nvPr userDrawn="1"/>
          </p:nvSpPr>
          <p:spPr bwMode="auto">
            <a:xfrm>
              <a:off x="365" y="396"/>
              <a:ext cx="6" cy="6"/>
            </a:xfrm>
            <a:custGeom>
              <a:avLst/>
              <a:gdLst>
                <a:gd name="T0" fmla="*/ 5 w 15"/>
                <a:gd name="T1" fmla="*/ 0 h 13"/>
                <a:gd name="T2" fmla="*/ 5 w 15"/>
                <a:gd name="T3" fmla="*/ 0 h 13"/>
                <a:gd name="T4" fmla="*/ 3 w 15"/>
                <a:gd name="T5" fmla="*/ 8 h 13"/>
                <a:gd name="T6" fmla="*/ 15 w 15"/>
                <a:gd name="T7" fmla="*/ 12 h 13"/>
                <a:gd name="T8" fmla="*/ 0 w 15"/>
                <a:gd name="T9" fmla="*/ 10 h 13"/>
                <a:gd name="T10" fmla="*/ 5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5" y="0"/>
                  </a:moveTo>
                  <a:lnTo>
                    <a:pt x="5" y="0"/>
                  </a:lnTo>
                  <a:cubicBezTo>
                    <a:pt x="5" y="2"/>
                    <a:pt x="3" y="7"/>
                    <a:pt x="3" y="8"/>
                  </a:cubicBezTo>
                  <a:cubicBezTo>
                    <a:pt x="4" y="11"/>
                    <a:pt x="12" y="11"/>
                    <a:pt x="15" y="12"/>
                  </a:cubicBezTo>
                  <a:cubicBezTo>
                    <a:pt x="11" y="13"/>
                    <a:pt x="1" y="11"/>
                    <a:pt x="0" y="10"/>
                  </a:cubicBezTo>
                  <a:cubicBezTo>
                    <a:pt x="0" y="9"/>
                    <a:pt x="3" y="5"/>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7" name="Freeform 1524"/>
            <p:cNvSpPr>
              <a:spLocks/>
            </p:cNvSpPr>
            <p:nvPr userDrawn="1"/>
          </p:nvSpPr>
          <p:spPr bwMode="auto">
            <a:xfrm>
              <a:off x="367" y="397"/>
              <a:ext cx="3" cy="2"/>
            </a:xfrm>
            <a:custGeom>
              <a:avLst/>
              <a:gdLst>
                <a:gd name="T0" fmla="*/ 4 w 6"/>
                <a:gd name="T1" fmla="*/ 0 h 6"/>
                <a:gd name="T2" fmla="*/ 4 w 6"/>
                <a:gd name="T3" fmla="*/ 0 h 6"/>
                <a:gd name="T4" fmla="*/ 3 w 6"/>
                <a:gd name="T5" fmla="*/ 4 h 6"/>
                <a:gd name="T6" fmla="*/ 6 w 6"/>
                <a:gd name="T7" fmla="*/ 6 h 6"/>
                <a:gd name="T8" fmla="*/ 1 w 6"/>
                <a:gd name="T9" fmla="*/ 5 h 6"/>
                <a:gd name="T10" fmla="*/ 4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4" y="0"/>
                  </a:moveTo>
                  <a:lnTo>
                    <a:pt x="4" y="0"/>
                  </a:lnTo>
                  <a:cubicBezTo>
                    <a:pt x="4" y="1"/>
                    <a:pt x="2" y="3"/>
                    <a:pt x="3" y="4"/>
                  </a:cubicBezTo>
                  <a:cubicBezTo>
                    <a:pt x="3" y="5"/>
                    <a:pt x="6" y="6"/>
                    <a:pt x="6" y="6"/>
                  </a:cubicBezTo>
                  <a:cubicBezTo>
                    <a:pt x="5" y="6"/>
                    <a:pt x="2" y="5"/>
                    <a:pt x="1" y="5"/>
                  </a:cubicBezTo>
                  <a:cubicBezTo>
                    <a:pt x="0" y="2"/>
                    <a:pt x="3" y="1"/>
                    <a:pt x="4"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8" name="Freeform 1525"/>
            <p:cNvSpPr>
              <a:spLocks/>
            </p:cNvSpPr>
            <p:nvPr userDrawn="1"/>
          </p:nvSpPr>
          <p:spPr bwMode="auto">
            <a:xfrm>
              <a:off x="430" y="401"/>
              <a:ext cx="1" cy="2"/>
            </a:xfrm>
            <a:custGeom>
              <a:avLst/>
              <a:gdLst>
                <a:gd name="T0" fmla="*/ 0 w 1"/>
                <a:gd name="T1" fmla="*/ 0 h 3"/>
                <a:gd name="T2" fmla="*/ 0 w 1"/>
                <a:gd name="T3" fmla="*/ 0 h 3"/>
                <a:gd name="T4" fmla="*/ 1 w 1"/>
                <a:gd name="T5" fmla="*/ 3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3"/>
                    <a:pt x="1" y="3"/>
                  </a:cubicBezTo>
                  <a:cubicBezTo>
                    <a:pt x="1" y="3"/>
                    <a:pt x="0" y="3"/>
                    <a:pt x="0" y="3"/>
                  </a:cubicBezTo>
                  <a:cubicBezTo>
                    <a:pt x="0" y="3"/>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9" name="Freeform 1526"/>
            <p:cNvSpPr>
              <a:spLocks/>
            </p:cNvSpPr>
            <p:nvPr userDrawn="1"/>
          </p:nvSpPr>
          <p:spPr bwMode="auto">
            <a:xfrm>
              <a:off x="428" y="404"/>
              <a:ext cx="6" cy="5"/>
            </a:xfrm>
            <a:custGeom>
              <a:avLst/>
              <a:gdLst>
                <a:gd name="T0" fmla="*/ 7 w 13"/>
                <a:gd name="T1" fmla="*/ 0 h 12"/>
                <a:gd name="T2" fmla="*/ 7 w 13"/>
                <a:gd name="T3" fmla="*/ 0 h 12"/>
                <a:gd name="T4" fmla="*/ 9 w 13"/>
                <a:gd name="T5" fmla="*/ 9 h 12"/>
                <a:gd name="T6" fmla="*/ 0 w 13"/>
                <a:gd name="T7" fmla="*/ 12 h 12"/>
                <a:gd name="T8" fmla="*/ 0 w 13"/>
                <a:gd name="T9" fmla="*/ 9 h 12"/>
                <a:gd name="T10" fmla="*/ 5 w 13"/>
                <a:gd name="T11" fmla="*/ 9 h 12"/>
                <a:gd name="T12" fmla="*/ 7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7" y="0"/>
                  </a:moveTo>
                  <a:lnTo>
                    <a:pt x="7" y="0"/>
                  </a:lnTo>
                  <a:cubicBezTo>
                    <a:pt x="11" y="0"/>
                    <a:pt x="13" y="7"/>
                    <a:pt x="9" y="9"/>
                  </a:cubicBezTo>
                  <a:cubicBezTo>
                    <a:pt x="7" y="10"/>
                    <a:pt x="2" y="11"/>
                    <a:pt x="0" y="12"/>
                  </a:cubicBezTo>
                  <a:cubicBezTo>
                    <a:pt x="0" y="11"/>
                    <a:pt x="0" y="9"/>
                    <a:pt x="0" y="9"/>
                  </a:cubicBezTo>
                  <a:cubicBezTo>
                    <a:pt x="1" y="9"/>
                    <a:pt x="4" y="9"/>
                    <a:pt x="5" y="9"/>
                  </a:cubicBezTo>
                  <a:cubicBezTo>
                    <a:pt x="2" y="7"/>
                    <a:pt x="1" y="0"/>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0" name="Freeform 1527"/>
            <p:cNvSpPr>
              <a:spLocks/>
            </p:cNvSpPr>
            <p:nvPr userDrawn="1"/>
          </p:nvSpPr>
          <p:spPr bwMode="auto">
            <a:xfrm>
              <a:off x="419" y="408"/>
              <a:ext cx="9" cy="5"/>
            </a:xfrm>
            <a:custGeom>
              <a:avLst/>
              <a:gdLst>
                <a:gd name="T0" fmla="*/ 15 w 19"/>
                <a:gd name="T1" fmla="*/ 1 h 11"/>
                <a:gd name="T2" fmla="*/ 15 w 19"/>
                <a:gd name="T3" fmla="*/ 1 h 11"/>
                <a:gd name="T4" fmla="*/ 18 w 19"/>
                <a:gd name="T5" fmla="*/ 3 h 11"/>
                <a:gd name="T6" fmla="*/ 14 w 19"/>
                <a:gd name="T7" fmla="*/ 8 h 11"/>
                <a:gd name="T8" fmla="*/ 0 w 19"/>
                <a:gd name="T9" fmla="*/ 9 h 11"/>
                <a:gd name="T10" fmla="*/ 11 w 19"/>
                <a:gd name="T11" fmla="*/ 5 h 11"/>
                <a:gd name="T12" fmla="*/ 13 w 19"/>
                <a:gd name="T13" fmla="*/ 2 h 11"/>
                <a:gd name="T14" fmla="*/ 15 w 19"/>
                <a:gd name="T15" fmla="*/ 4 h 11"/>
                <a:gd name="T16" fmla="*/ 15 w 19"/>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15" y="1"/>
                  </a:moveTo>
                  <a:lnTo>
                    <a:pt x="15" y="1"/>
                  </a:lnTo>
                  <a:cubicBezTo>
                    <a:pt x="17" y="0"/>
                    <a:pt x="19" y="2"/>
                    <a:pt x="18" y="3"/>
                  </a:cubicBezTo>
                  <a:cubicBezTo>
                    <a:pt x="17" y="4"/>
                    <a:pt x="15" y="6"/>
                    <a:pt x="14" y="8"/>
                  </a:cubicBezTo>
                  <a:cubicBezTo>
                    <a:pt x="11" y="11"/>
                    <a:pt x="6" y="9"/>
                    <a:pt x="0" y="9"/>
                  </a:cubicBezTo>
                  <a:cubicBezTo>
                    <a:pt x="5" y="5"/>
                    <a:pt x="6" y="4"/>
                    <a:pt x="11" y="5"/>
                  </a:cubicBezTo>
                  <a:cubicBezTo>
                    <a:pt x="12" y="4"/>
                    <a:pt x="12" y="3"/>
                    <a:pt x="13" y="2"/>
                  </a:cubicBezTo>
                  <a:cubicBezTo>
                    <a:pt x="14" y="1"/>
                    <a:pt x="15" y="4"/>
                    <a:pt x="15" y="4"/>
                  </a:cubicBezTo>
                  <a:cubicBezTo>
                    <a:pt x="16" y="3"/>
                    <a:pt x="16" y="2"/>
                    <a:pt x="1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1" name="Freeform 1528"/>
            <p:cNvSpPr>
              <a:spLocks/>
            </p:cNvSpPr>
            <p:nvPr userDrawn="1"/>
          </p:nvSpPr>
          <p:spPr bwMode="auto">
            <a:xfrm>
              <a:off x="422" y="400"/>
              <a:ext cx="0" cy="1"/>
            </a:xfrm>
            <a:custGeom>
              <a:avLst/>
              <a:gdLst>
                <a:gd name="T0" fmla="*/ 0 w 1"/>
                <a:gd name="T1" fmla="*/ 0 h 3"/>
                <a:gd name="T2" fmla="*/ 0 w 1"/>
                <a:gd name="T3" fmla="*/ 0 h 3"/>
                <a:gd name="T4" fmla="*/ 1 w 1"/>
                <a:gd name="T5" fmla="*/ 3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3"/>
                    <a:pt x="1" y="3"/>
                  </a:cubicBezTo>
                  <a:cubicBezTo>
                    <a:pt x="1" y="3"/>
                    <a:pt x="0" y="3"/>
                    <a:pt x="0" y="3"/>
                  </a:cubicBezTo>
                  <a:cubicBezTo>
                    <a:pt x="0" y="3"/>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2" name="Freeform 1529"/>
            <p:cNvSpPr>
              <a:spLocks/>
            </p:cNvSpPr>
            <p:nvPr userDrawn="1"/>
          </p:nvSpPr>
          <p:spPr bwMode="auto">
            <a:xfrm>
              <a:off x="434" y="398"/>
              <a:ext cx="3" cy="4"/>
            </a:xfrm>
            <a:custGeom>
              <a:avLst/>
              <a:gdLst>
                <a:gd name="T0" fmla="*/ 7 w 7"/>
                <a:gd name="T1" fmla="*/ 0 h 9"/>
                <a:gd name="T2" fmla="*/ 7 w 7"/>
                <a:gd name="T3" fmla="*/ 0 h 9"/>
                <a:gd name="T4" fmla="*/ 0 w 7"/>
                <a:gd name="T5" fmla="*/ 9 h 9"/>
                <a:gd name="T6" fmla="*/ 7 w 7"/>
                <a:gd name="T7" fmla="*/ 0 h 9"/>
              </a:gdLst>
              <a:ahLst/>
              <a:cxnLst>
                <a:cxn ang="0">
                  <a:pos x="T0" y="T1"/>
                </a:cxn>
                <a:cxn ang="0">
                  <a:pos x="T2" y="T3"/>
                </a:cxn>
                <a:cxn ang="0">
                  <a:pos x="T4" y="T5"/>
                </a:cxn>
                <a:cxn ang="0">
                  <a:pos x="T6" y="T7"/>
                </a:cxn>
              </a:cxnLst>
              <a:rect l="0" t="0" r="r" b="b"/>
              <a:pathLst>
                <a:path w="7" h="9">
                  <a:moveTo>
                    <a:pt x="7" y="0"/>
                  </a:moveTo>
                  <a:lnTo>
                    <a:pt x="7" y="0"/>
                  </a:lnTo>
                  <a:cubicBezTo>
                    <a:pt x="7" y="4"/>
                    <a:pt x="4" y="9"/>
                    <a:pt x="0" y="9"/>
                  </a:cubicBezTo>
                  <a:cubicBezTo>
                    <a:pt x="3" y="7"/>
                    <a:pt x="6" y="4"/>
                    <a:pt x="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3" name="Freeform 1530"/>
            <p:cNvSpPr>
              <a:spLocks/>
            </p:cNvSpPr>
            <p:nvPr userDrawn="1"/>
          </p:nvSpPr>
          <p:spPr bwMode="auto">
            <a:xfrm>
              <a:off x="433" y="398"/>
              <a:ext cx="3" cy="3"/>
            </a:xfrm>
            <a:custGeom>
              <a:avLst/>
              <a:gdLst>
                <a:gd name="T0" fmla="*/ 6 w 6"/>
                <a:gd name="T1" fmla="*/ 0 h 7"/>
                <a:gd name="T2" fmla="*/ 6 w 6"/>
                <a:gd name="T3" fmla="*/ 0 h 7"/>
                <a:gd name="T4" fmla="*/ 0 w 6"/>
                <a:gd name="T5" fmla="*/ 7 h 7"/>
                <a:gd name="T6" fmla="*/ 6 w 6"/>
                <a:gd name="T7" fmla="*/ 0 h 7"/>
              </a:gdLst>
              <a:ahLst/>
              <a:cxnLst>
                <a:cxn ang="0">
                  <a:pos x="T0" y="T1"/>
                </a:cxn>
                <a:cxn ang="0">
                  <a:pos x="T2" y="T3"/>
                </a:cxn>
                <a:cxn ang="0">
                  <a:pos x="T4" y="T5"/>
                </a:cxn>
                <a:cxn ang="0">
                  <a:pos x="T6" y="T7"/>
                </a:cxn>
              </a:cxnLst>
              <a:rect l="0" t="0" r="r" b="b"/>
              <a:pathLst>
                <a:path w="6" h="7">
                  <a:moveTo>
                    <a:pt x="6" y="0"/>
                  </a:moveTo>
                  <a:lnTo>
                    <a:pt x="6" y="0"/>
                  </a:lnTo>
                  <a:cubicBezTo>
                    <a:pt x="6" y="3"/>
                    <a:pt x="3" y="6"/>
                    <a:pt x="0" y="7"/>
                  </a:cubicBezTo>
                  <a:cubicBezTo>
                    <a:pt x="2" y="6"/>
                    <a:pt x="5" y="3"/>
                    <a:pt x="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4" name="Freeform 1531"/>
            <p:cNvSpPr>
              <a:spLocks/>
            </p:cNvSpPr>
            <p:nvPr userDrawn="1"/>
          </p:nvSpPr>
          <p:spPr bwMode="auto">
            <a:xfrm>
              <a:off x="432" y="398"/>
              <a:ext cx="2" cy="1"/>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cubicBezTo>
                    <a:pt x="3" y="1"/>
                    <a:pt x="2" y="3"/>
                    <a:pt x="0" y="3"/>
                  </a:cubicBezTo>
                  <a:cubicBezTo>
                    <a:pt x="1" y="3"/>
                    <a:pt x="3" y="1"/>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5" name="Freeform 1532"/>
            <p:cNvSpPr>
              <a:spLocks noEditPoints="1"/>
            </p:cNvSpPr>
            <p:nvPr userDrawn="1"/>
          </p:nvSpPr>
          <p:spPr bwMode="auto">
            <a:xfrm>
              <a:off x="331" y="196"/>
              <a:ext cx="136" cy="261"/>
            </a:xfrm>
            <a:custGeom>
              <a:avLst/>
              <a:gdLst>
                <a:gd name="T0" fmla="*/ 14 w 304"/>
                <a:gd name="T1" fmla="*/ 489 h 573"/>
                <a:gd name="T2" fmla="*/ 5 w 304"/>
                <a:gd name="T3" fmla="*/ 439 h 573"/>
                <a:gd name="T4" fmla="*/ 36 w 304"/>
                <a:gd name="T5" fmla="*/ 473 h 573"/>
                <a:gd name="T6" fmla="*/ 19 w 304"/>
                <a:gd name="T7" fmla="*/ 451 h 573"/>
                <a:gd name="T8" fmla="*/ 59 w 304"/>
                <a:gd name="T9" fmla="*/ 514 h 573"/>
                <a:gd name="T10" fmla="*/ 0 w 304"/>
                <a:gd name="T11" fmla="*/ 153 h 573"/>
                <a:gd name="T12" fmla="*/ 9 w 304"/>
                <a:gd name="T13" fmla="*/ 82 h 573"/>
                <a:gd name="T14" fmla="*/ 52 w 304"/>
                <a:gd name="T15" fmla="*/ 61 h 573"/>
                <a:gd name="T16" fmla="*/ 118 w 304"/>
                <a:gd name="T17" fmla="*/ 47 h 573"/>
                <a:gd name="T18" fmla="*/ 152 w 304"/>
                <a:gd name="T19" fmla="*/ 83 h 573"/>
                <a:gd name="T20" fmla="*/ 130 w 304"/>
                <a:gd name="T21" fmla="*/ 95 h 573"/>
                <a:gd name="T22" fmla="*/ 155 w 304"/>
                <a:gd name="T23" fmla="*/ 111 h 573"/>
                <a:gd name="T24" fmla="*/ 119 w 304"/>
                <a:gd name="T25" fmla="*/ 122 h 573"/>
                <a:gd name="T26" fmla="*/ 83 w 304"/>
                <a:gd name="T27" fmla="*/ 108 h 573"/>
                <a:gd name="T28" fmla="*/ 61 w 304"/>
                <a:gd name="T29" fmla="*/ 167 h 573"/>
                <a:gd name="T30" fmla="*/ 74 w 304"/>
                <a:gd name="T31" fmla="*/ 193 h 573"/>
                <a:gd name="T32" fmla="*/ 127 w 304"/>
                <a:gd name="T33" fmla="*/ 216 h 573"/>
                <a:gd name="T34" fmla="*/ 168 w 304"/>
                <a:gd name="T35" fmla="*/ 113 h 573"/>
                <a:gd name="T36" fmla="*/ 202 w 304"/>
                <a:gd name="T37" fmla="*/ 87 h 573"/>
                <a:gd name="T38" fmla="*/ 238 w 304"/>
                <a:gd name="T39" fmla="*/ 93 h 573"/>
                <a:gd name="T40" fmla="*/ 297 w 304"/>
                <a:gd name="T41" fmla="*/ 105 h 573"/>
                <a:gd name="T42" fmla="*/ 270 w 304"/>
                <a:gd name="T43" fmla="*/ 178 h 573"/>
                <a:gd name="T44" fmla="*/ 296 w 304"/>
                <a:gd name="T45" fmla="*/ 225 h 573"/>
                <a:gd name="T46" fmla="*/ 239 w 304"/>
                <a:gd name="T47" fmla="*/ 262 h 573"/>
                <a:gd name="T48" fmla="*/ 211 w 304"/>
                <a:gd name="T49" fmla="*/ 275 h 573"/>
                <a:gd name="T50" fmla="*/ 218 w 304"/>
                <a:gd name="T51" fmla="*/ 318 h 573"/>
                <a:gd name="T52" fmla="*/ 207 w 304"/>
                <a:gd name="T53" fmla="*/ 339 h 573"/>
                <a:gd name="T54" fmla="*/ 179 w 304"/>
                <a:gd name="T55" fmla="*/ 330 h 573"/>
                <a:gd name="T56" fmla="*/ 139 w 304"/>
                <a:gd name="T57" fmla="*/ 301 h 573"/>
                <a:gd name="T58" fmla="*/ 113 w 304"/>
                <a:gd name="T59" fmla="*/ 332 h 573"/>
                <a:gd name="T60" fmla="*/ 95 w 304"/>
                <a:gd name="T61" fmla="*/ 297 h 573"/>
                <a:gd name="T62" fmla="*/ 85 w 304"/>
                <a:gd name="T63" fmla="*/ 344 h 573"/>
                <a:gd name="T64" fmla="*/ 136 w 304"/>
                <a:gd name="T65" fmla="*/ 375 h 573"/>
                <a:gd name="T66" fmla="*/ 123 w 304"/>
                <a:gd name="T67" fmla="*/ 416 h 573"/>
                <a:gd name="T68" fmla="*/ 111 w 304"/>
                <a:gd name="T69" fmla="*/ 433 h 573"/>
                <a:gd name="T70" fmla="*/ 90 w 304"/>
                <a:gd name="T71" fmla="*/ 427 h 573"/>
                <a:gd name="T72" fmla="*/ 60 w 304"/>
                <a:gd name="T73" fmla="*/ 433 h 573"/>
                <a:gd name="T74" fmla="*/ 46 w 304"/>
                <a:gd name="T75" fmla="*/ 395 h 573"/>
                <a:gd name="T76" fmla="*/ 30 w 304"/>
                <a:gd name="T77" fmla="*/ 446 h 573"/>
                <a:gd name="T78" fmla="*/ 96 w 304"/>
                <a:gd name="T79" fmla="*/ 466 h 573"/>
                <a:gd name="T80" fmla="*/ 119 w 304"/>
                <a:gd name="T81" fmla="*/ 521 h 573"/>
                <a:gd name="T82" fmla="*/ 97 w 304"/>
                <a:gd name="T83" fmla="*/ 522 h 573"/>
                <a:gd name="T84" fmla="*/ 32 w 304"/>
                <a:gd name="T85" fmla="*/ 559 h 573"/>
                <a:gd name="T86" fmla="*/ 0 w 304"/>
                <a:gd name="T87" fmla="*/ 15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4" h="573">
                  <a:moveTo>
                    <a:pt x="5" y="439"/>
                  </a:moveTo>
                  <a:lnTo>
                    <a:pt x="5" y="439"/>
                  </a:lnTo>
                  <a:cubicBezTo>
                    <a:pt x="3" y="445"/>
                    <a:pt x="11" y="480"/>
                    <a:pt x="14" y="489"/>
                  </a:cubicBezTo>
                  <a:cubicBezTo>
                    <a:pt x="18" y="505"/>
                    <a:pt x="21" y="530"/>
                    <a:pt x="19" y="540"/>
                  </a:cubicBezTo>
                  <a:cubicBezTo>
                    <a:pt x="34" y="533"/>
                    <a:pt x="26" y="504"/>
                    <a:pt x="20" y="491"/>
                  </a:cubicBezTo>
                  <a:cubicBezTo>
                    <a:pt x="13" y="474"/>
                    <a:pt x="7" y="452"/>
                    <a:pt x="5" y="439"/>
                  </a:cubicBezTo>
                  <a:close/>
                  <a:moveTo>
                    <a:pt x="19" y="451"/>
                  </a:moveTo>
                  <a:lnTo>
                    <a:pt x="19" y="451"/>
                  </a:lnTo>
                  <a:cubicBezTo>
                    <a:pt x="23" y="457"/>
                    <a:pt x="32" y="467"/>
                    <a:pt x="36" y="473"/>
                  </a:cubicBezTo>
                  <a:cubicBezTo>
                    <a:pt x="43" y="481"/>
                    <a:pt x="48" y="488"/>
                    <a:pt x="52" y="499"/>
                  </a:cubicBezTo>
                  <a:cubicBezTo>
                    <a:pt x="59" y="498"/>
                    <a:pt x="58" y="489"/>
                    <a:pt x="55" y="484"/>
                  </a:cubicBezTo>
                  <a:cubicBezTo>
                    <a:pt x="50" y="475"/>
                    <a:pt x="30" y="463"/>
                    <a:pt x="19" y="451"/>
                  </a:cubicBezTo>
                  <a:close/>
                  <a:moveTo>
                    <a:pt x="70" y="509"/>
                  </a:moveTo>
                  <a:lnTo>
                    <a:pt x="70" y="509"/>
                  </a:lnTo>
                  <a:cubicBezTo>
                    <a:pt x="67" y="513"/>
                    <a:pt x="63" y="514"/>
                    <a:pt x="59" y="514"/>
                  </a:cubicBezTo>
                  <a:cubicBezTo>
                    <a:pt x="60" y="518"/>
                    <a:pt x="60" y="519"/>
                    <a:pt x="60" y="522"/>
                  </a:cubicBezTo>
                  <a:cubicBezTo>
                    <a:pt x="68" y="522"/>
                    <a:pt x="74" y="517"/>
                    <a:pt x="70" y="509"/>
                  </a:cubicBezTo>
                  <a:close/>
                  <a:moveTo>
                    <a:pt x="0" y="153"/>
                  </a:moveTo>
                  <a:lnTo>
                    <a:pt x="0" y="153"/>
                  </a:lnTo>
                  <a:cubicBezTo>
                    <a:pt x="2" y="126"/>
                    <a:pt x="13" y="106"/>
                    <a:pt x="24" y="88"/>
                  </a:cubicBezTo>
                  <a:cubicBezTo>
                    <a:pt x="18" y="89"/>
                    <a:pt x="12" y="86"/>
                    <a:pt x="9" y="82"/>
                  </a:cubicBezTo>
                  <a:cubicBezTo>
                    <a:pt x="23" y="83"/>
                    <a:pt x="37" y="78"/>
                    <a:pt x="44" y="69"/>
                  </a:cubicBezTo>
                  <a:cubicBezTo>
                    <a:pt x="37" y="67"/>
                    <a:pt x="33" y="63"/>
                    <a:pt x="30" y="58"/>
                  </a:cubicBezTo>
                  <a:cubicBezTo>
                    <a:pt x="36" y="61"/>
                    <a:pt x="44" y="62"/>
                    <a:pt x="52" y="61"/>
                  </a:cubicBezTo>
                  <a:cubicBezTo>
                    <a:pt x="42" y="59"/>
                    <a:pt x="27" y="50"/>
                    <a:pt x="26" y="43"/>
                  </a:cubicBezTo>
                  <a:cubicBezTo>
                    <a:pt x="29" y="46"/>
                    <a:pt x="49" y="47"/>
                    <a:pt x="60" y="47"/>
                  </a:cubicBezTo>
                  <a:lnTo>
                    <a:pt x="118" y="47"/>
                  </a:lnTo>
                  <a:cubicBezTo>
                    <a:pt x="120" y="47"/>
                    <a:pt x="121" y="49"/>
                    <a:pt x="121" y="51"/>
                  </a:cubicBezTo>
                  <a:cubicBezTo>
                    <a:pt x="125" y="50"/>
                    <a:pt x="128" y="52"/>
                    <a:pt x="127" y="56"/>
                  </a:cubicBezTo>
                  <a:cubicBezTo>
                    <a:pt x="142" y="56"/>
                    <a:pt x="155" y="65"/>
                    <a:pt x="152" y="83"/>
                  </a:cubicBezTo>
                  <a:cubicBezTo>
                    <a:pt x="151" y="89"/>
                    <a:pt x="149" y="92"/>
                    <a:pt x="145" y="95"/>
                  </a:cubicBezTo>
                  <a:cubicBezTo>
                    <a:pt x="138" y="85"/>
                    <a:pt x="120" y="84"/>
                    <a:pt x="108" y="91"/>
                  </a:cubicBezTo>
                  <a:cubicBezTo>
                    <a:pt x="115" y="91"/>
                    <a:pt x="124" y="92"/>
                    <a:pt x="130" y="95"/>
                  </a:cubicBezTo>
                  <a:cubicBezTo>
                    <a:pt x="137" y="98"/>
                    <a:pt x="145" y="101"/>
                    <a:pt x="154" y="100"/>
                  </a:cubicBezTo>
                  <a:cubicBezTo>
                    <a:pt x="160" y="100"/>
                    <a:pt x="163" y="96"/>
                    <a:pt x="164" y="91"/>
                  </a:cubicBezTo>
                  <a:cubicBezTo>
                    <a:pt x="167" y="94"/>
                    <a:pt x="165" y="106"/>
                    <a:pt x="155" y="111"/>
                  </a:cubicBezTo>
                  <a:cubicBezTo>
                    <a:pt x="149" y="114"/>
                    <a:pt x="140" y="115"/>
                    <a:pt x="134" y="110"/>
                  </a:cubicBezTo>
                  <a:cubicBezTo>
                    <a:pt x="131" y="109"/>
                    <a:pt x="122" y="98"/>
                    <a:pt x="110" y="98"/>
                  </a:cubicBezTo>
                  <a:cubicBezTo>
                    <a:pt x="127" y="103"/>
                    <a:pt x="132" y="115"/>
                    <a:pt x="119" y="122"/>
                  </a:cubicBezTo>
                  <a:cubicBezTo>
                    <a:pt x="119" y="118"/>
                    <a:pt x="119" y="112"/>
                    <a:pt x="111" y="107"/>
                  </a:cubicBezTo>
                  <a:cubicBezTo>
                    <a:pt x="106" y="104"/>
                    <a:pt x="99" y="102"/>
                    <a:pt x="91" y="105"/>
                  </a:cubicBezTo>
                  <a:cubicBezTo>
                    <a:pt x="89" y="105"/>
                    <a:pt x="85" y="107"/>
                    <a:pt x="83" y="108"/>
                  </a:cubicBezTo>
                  <a:cubicBezTo>
                    <a:pt x="79" y="108"/>
                    <a:pt x="78" y="106"/>
                    <a:pt x="77" y="105"/>
                  </a:cubicBezTo>
                  <a:cubicBezTo>
                    <a:pt x="69" y="111"/>
                    <a:pt x="58" y="128"/>
                    <a:pt x="56" y="139"/>
                  </a:cubicBezTo>
                  <a:cubicBezTo>
                    <a:pt x="53" y="152"/>
                    <a:pt x="55" y="160"/>
                    <a:pt x="61" y="167"/>
                  </a:cubicBezTo>
                  <a:cubicBezTo>
                    <a:pt x="63" y="169"/>
                    <a:pt x="74" y="178"/>
                    <a:pt x="83" y="169"/>
                  </a:cubicBezTo>
                  <a:cubicBezTo>
                    <a:pt x="85" y="182"/>
                    <a:pt x="74" y="189"/>
                    <a:pt x="62" y="185"/>
                  </a:cubicBezTo>
                  <a:cubicBezTo>
                    <a:pt x="64" y="188"/>
                    <a:pt x="69" y="191"/>
                    <a:pt x="74" y="193"/>
                  </a:cubicBezTo>
                  <a:cubicBezTo>
                    <a:pt x="83" y="197"/>
                    <a:pt x="92" y="193"/>
                    <a:pt x="96" y="186"/>
                  </a:cubicBezTo>
                  <a:cubicBezTo>
                    <a:pt x="105" y="197"/>
                    <a:pt x="101" y="216"/>
                    <a:pt x="85" y="217"/>
                  </a:cubicBezTo>
                  <a:cubicBezTo>
                    <a:pt x="92" y="231"/>
                    <a:pt x="116" y="231"/>
                    <a:pt x="127" y="216"/>
                  </a:cubicBezTo>
                  <a:cubicBezTo>
                    <a:pt x="134" y="206"/>
                    <a:pt x="126" y="199"/>
                    <a:pt x="122" y="195"/>
                  </a:cubicBezTo>
                  <a:cubicBezTo>
                    <a:pt x="112" y="185"/>
                    <a:pt x="112" y="176"/>
                    <a:pt x="119" y="165"/>
                  </a:cubicBezTo>
                  <a:cubicBezTo>
                    <a:pt x="128" y="152"/>
                    <a:pt x="157" y="129"/>
                    <a:pt x="168" y="113"/>
                  </a:cubicBezTo>
                  <a:cubicBezTo>
                    <a:pt x="170" y="116"/>
                    <a:pt x="171" y="119"/>
                    <a:pt x="171" y="120"/>
                  </a:cubicBezTo>
                  <a:cubicBezTo>
                    <a:pt x="181" y="112"/>
                    <a:pt x="193" y="96"/>
                    <a:pt x="197" y="83"/>
                  </a:cubicBezTo>
                  <a:cubicBezTo>
                    <a:pt x="199" y="84"/>
                    <a:pt x="200" y="86"/>
                    <a:pt x="202" y="87"/>
                  </a:cubicBezTo>
                  <a:cubicBezTo>
                    <a:pt x="218" y="67"/>
                    <a:pt x="247" y="19"/>
                    <a:pt x="255" y="0"/>
                  </a:cubicBezTo>
                  <a:cubicBezTo>
                    <a:pt x="273" y="8"/>
                    <a:pt x="272" y="33"/>
                    <a:pt x="267" y="47"/>
                  </a:cubicBezTo>
                  <a:cubicBezTo>
                    <a:pt x="262" y="60"/>
                    <a:pt x="254" y="74"/>
                    <a:pt x="238" y="93"/>
                  </a:cubicBezTo>
                  <a:cubicBezTo>
                    <a:pt x="243" y="89"/>
                    <a:pt x="275" y="56"/>
                    <a:pt x="283" y="52"/>
                  </a:cubicBezTo>
                  <a:cubicBezTo>
                    <a:pt x="295" y="69"/>
                    <a:pt x="286" y="99"/>
                    <a:pt x="263" y="112"/>
                  </a:cubicBezTo>
                  <a:cubicBezTo>
                    <a:pt x="271" y="109"/>
                    <a:pt x="288" y="102"/>
                    <a:pt x="297" y="105"/>
                  </a:cubicBezTo>
                  <a:cubicBezTo>
                    <a:pt x="299" y="124"/>
                    <a:pt x="283" y="137"/>
                    <a:pt x="273" y="144"/>
                  </a:cubicBezTo>
                  <a:cubicBezTo>
                    <a:pt x="283" y="142"/>
                    <a:pt x="293" y="140"/>
                    <a:pt x="304" y="143"/>
                  </a:cubicBezTo>
                  <a:cubicBezTo>
                    <a:pt x="303" y="156"/>
                    <a:pt x="290" y="171"/>
                    <a:pt x="270" y="178"/>
                  </a:cubicBezTo>
                  <a:cubicBezTo>
                    <a:pt x="282" y="177"/>
                    <a:pt x="295" y="178"/>
                    <a:pt x="303" y="183"/>
                  </a:cubicBezTo>
                  <a:cubicBezTo>
                    <a:pt x="301" y="196"/>
                    <a:pt x="286" y="208"/>
                    <a:pt x="267" y="211"/>
                  </a:cubicBezTo>
                  <a:cubicBezTo>
                    <a:pt x="279" y="212"/>
                    <a:pt x="291" y="218"/>
                    <a:pt x="296" y="225"/>
                  </a:cubicBezTo>
                  <a:cubicBezTo>
                    <a:pt x="290" y="234"/>
                    <a:pt x="280" y="241"/>
                    <a:pt x="264" y="240"/>
                  </a:cubicBezTo>
                  <a:cubicBezTo>
                    <a:pt x="272" y="243"/>
                    <a:pt x="280" y="250"/>
                    <a:pt x="284" y="259"/>
                  </a:cubicBezTo>
                  <a:cubicBezTo>
                    <a:pt x="275" y="266"/>
                    <a:pt x="264" y="271"/>
                    <a:pt x="239" y="262"/>
                  </a:cubicBezTo>
                  <a:cubicBezTo>
                    <a:pt x="268" y="274"/>
                    <a:pt x="262" y="280"/>
                    <a:pt x="267" y="292"/>
                  </a:cubicBezTo>
                  <a:cubicBezTo>
                    <a:pt x="261" y="294"/>
                    <a:pt x="257" y="299"/>
                    <a:pt x="243" y="296"/>
                  </a:cubicBezTo>
                  <a:cubicBezTo>
                    <a:pt x="235" y="294"/>
                    <a:pt x="222" y="282"/>
                    <a:pt x="211" y="275"/>
                  </a:cubicBezTo>
                  <a:cubicBezTo>
                    <a:pt x="215" y="278"/>
                    <a:pt x="231" y="290"/>
                    <a:pt x="238" y="297"/>
                  </a:cubicBezTo>
                  <a:cubicBezTo>
                    <a:pt x="246" y="305"/>
                    <a:pt x="241" y="312"/>
                    <a:pt x="241" y="319"/>
                  </a:cubicBezTo>
                  <a:cubicBezTo>
                    <a:pt x="235" y="319"/>
                    <a:pt x="225" y="324"/>
                    <a:pt x="218" y="318"/>
                  </a:cubicBezTo>
                  <a:cubicBezTo>
                    <a:pt x="215" y="316"/>
                    <a:pt x="186" y="279"/>
                    <a:pt x="182" y="275"/>
                  </a:cubicBezTo>
                  <a:cubicBezTo>
                    <a:pt x="183" y="278"/>
                    <a:pt x="202" y="302"/>
                    <a:pt x="210" y="316"/>
                  </a:cubicBezTo>
                  <a:cubicBezTo>
                    <a:pt x="217" y="326"/>
                    <a:pt x="208" y="333"/>
                    <a:pt x="207" y="339"/>
                  </a:cubicBezTo>
                  <a:cubicBezTo>
                    <a:pt x="200" y="337"/>
                    <a:pt x="191" y="341"/>
                    <a:pt x="186" y="332"/>
                  </a:cubicBezTo>
                  <a:cubicBezTo>
                    <a:pt x="181" y="325"/>
                    <a:pt x="167" y="297"/>
                    <a:pt x="161" y="289"/>
                  </a:cubicBezTo>
                  <a:cubicBezTo>
                    <a:pt x="163" y="295"/>
                    <a:pt x="178" y="327"/>
                    <a:pt x="179" y="330"/>
                  </a:cubicBezTo>
                  <a:cubicBezTo>
                    <a:pt x="183" y="340"/>
                    <a:pt x="174" y="342"/>
                    <a:pt x="170" y="349"/>
                  </a:cubicBezTo>
                  <a:cubicBezTo>
                    <a:pt x="165" y="346"/>
                    <a:pt x="155" y="349"/>
                    <a:pt x="151" y="339"/>
                  </a:cubicBezTo>
                  <a:cubicBezTo>
                    <a:pt x="148" y="331"/>
                    <a:pt x="142" y="307"/>
                    <a:pt x="139" y="301"/>
                  </a:cubicBezTo>
                  <a:cubicBezTo>
                    <a:pt x="139" y="308"/>
                    <a:pt x="142" y="317"/>
                    <a:pt x="143" y="328"/>
                  </a:cubicBezTo>
                  <a:cubicBezTo>
                    <a:pt x="145" y="339"/>
                    <a:pt x="135" y="339"/>
                    <a:pt x="129" y="345"/>
                  </a:cubicBezTo>
                  <a:cubicBezTo>
                    <a:pt x="124" y="340"/>
                    <a:pt x="115" y="341"/>
                    <a:pt x="113" y="332"/>
                  </a:cubicBezTo>
                  <a:cubicBezTo>
                    <a:pt x="112" y="323"/>
                    <a:pt x="112" y="303"/>
                    <a:pt x="112" y="303"/>
                  </a:cubicBezTo>
                  <a:cubicBezTo>
                    <a:pt x="110" y="304"/>
                    <a:pt x="109" y="304"/>
                    <a:pt x="108" y="306"/>
                  </a:cubicBezTo>
                  <a:cubicBezTo>
                    <a:pt x="104" y="302"/>
                    <a:pt x="97" y="302"/>
                    <a:pt x="95" y="297"/>
                  </a:cubicBezTo>
                  <a:cubicBezTo>
                    <a:pt x="94" y="297"/>
                    <a:pt x="93" y="298"/>
                    <a:pt x="92" y="298"/>
                  </a:cubicBezTo>
                  <a:cubicBezTo>
                    <a:pt x="84" y="312"/>
                    <a:pt x="84" y="337"/>
                    <a:pt x="95" y="346"/>
                  </a:cubicBezTo>
                  <a:cubicBezTo>
                    <a:pt x="92" y="346"/>
                    <a:pt x="88" y="345"/>
                    <a:pt x="85" y="344"/>
                  </a:cubicBezTo>
                  <a:cubicBezTo>
                    <a:pt x="90" y="354"/>
                    <a:pt x="101" y="358"/>
                    <a:pt x="113" y="353"/>
                  </a:cubicBezTo>
                  <a:cubicBezTo>
                    <a:pt x="113" y="356"/>
                    <a:pt x="113" y="357"/>
                    <a:pt x="112" y="359"/>
                  </a:cubicBezTo>
                  <a:cubicBezTo>
                    <a:pt x="125" y="361"/>
                    <a:pt x="131" y="366"/>
                    <a:pt x="136" y="375"/>
                  </a:cubicBezTo>
                  <a:cubicBezTo>
                    <a:pt x="142" y="386"/>
                    <a:pt x="135" y="401"/>
                    <a:pt x="137" y="407"/>
                  </a:cubicBezTo>
                  <a:cubicBezTo>
                    <a:pt x="139" y="411"/>
                    <a:pt x="143" y="414"/>
                    <a:pt x="151" y="411"/>
                  </a:cubicBezTo>
                  <a:cubicBezTo>
                    <a:pt x="147" y="427"/>
                    <a:pt x="128" y="425"/>
                    <a:pt x="123" y="416"/>
                  </a:cubicBezTo>
                  <a:cubicBezTo>
                    <a:pt x="121" y="423"/>
                    <a:pt x="123" y="431"/>
                    <a:pt x="126" y="435"/>
                  </a:cubicBezTo>
                  <a:cubicBezTo>
                    <a:pt x="120" y="435"/>
                    <a:pt x="115" y="432"/>
                    <a:pt x="112" y="428"/>
                  </a:cubicBezTo>
                  <a:cubicBezTo>
                    <a:pt x="111" y="429"/>
                    <a:pt x="111" y="431"/>
                    <a:pt x="111" y="433"/>
                  </a:cubicBezTo>
                  <a:cubicBezTo>
                    <a:pt x="108" y="431"/>
                    <a:pt x="106" y="429"/>
                    <a:pt x="104" y="427"/>
                  </a:cubicBezTo>
                  <a:cubicBezTo>
                    <a:pt x="104" y="430"/>
                    <a:pt x="103" y="435"/>
                    <a:pt x="104" y="439"/>
                  </a:cubicBezTo>
                  <a:cubicBezTo>
                    <a:pt x="98" y="440"/>
                    <a:pt x="92" y="436"/>
                    <a:pt x="90" y="427"/>
                  </a:cubicBezTo>
                  <a:cubicBezTo>
                    <a:pt x="87" y="431"/>
                    <a:pt x="86" y="432"/>
                    <a:pt x="84" y="438"/>
                  </a:cubicBezTo>
                  <a:cubicBezTo>
                    <a:pt x="81" y="436"/>
                    <a:pt x="80" y="434"/>
                    <a:pt x="80" y="430"/>
                  </a:cubicBezTo>
                  <a:cubicBezTo>
                    <a:pt x="73" y="436"/>
                    <a:pt x="64" y="435"/>
                    <a:pt x="60" y="433"/>
                  </a:cubicBezTo>
                  <a:cubicBezTo>
                    <a:pt x="57" y="432"/>
                    <a:pt x="50" y="427"/>
                    <a:pt x="50" y="419"/>
                  </a:cubicBezTo>
                  <a:cubicBezTo>
                    <a:pt x="56" y="422"/>
                    <a:pt x="69" y="426"/>
                    <a:pt x="70" y="412"/>
                  </a:cubicBezTo>
                  <a:cubicBezTo>
                    <a:pt x="72" y="400"/>
                    <a:pt x="61" y="391"/>
                    <a:pt x="46" y="395"/>
                  </a:cubicBezTo>
                  <a:cubicBezTo>
                    <a:pt x="34" y="398"/>
                    <a:pt x="18" y="421"/>
                    <a:pt x="33" y="431"/>
                  </a:cubicBezTo>
                  <a:cubicBezTo>
                    <a:pt x="40" y="436"/>
                    <a:pt x="51" y="441"/>
                    <a:pt x="50" y="454"/>
                  </a:cubicBezTo>
                  <a:cubicBezTo>
                    <a:pt x="45" y="448"/>
                    <a:pt x="39" y="445"/>
                    <a:pt x="30" y="446"/>
                  </a:cubicBezTo>
                  <a:cubicBezTo>
                    <a:pt x="42" y="455"/>
                    <a:pt x="52" y="456"/>
                    <a:pt x="64" y="463"/>
                  </a:cubicBezTo>
                  <a:cubicBezTo>
                    <a:pt x="75" y="469"/>
                    <a:pt x="84" y="480"/>
                    <a:pt x="92" y="480"/>
                  </a:cubicBezTo>
                  <a:cubicBezTo>
                    <a:pt x="99" y="480"/>
                    <a:pt x="102" y="472"/>
                    <a:pt x="96" y="466"/>
                  </a:cubicBezTo>
                  <a:cubicBezTo>
                    <a:pt x="103" y="465"/>
                    <a:pt x="111" y="470"/>
                    <a:pt x="113" y="477"/>
                  </a:cubicBezTo>
                  <a:cubicBezTo>
                    <a:pt x="117" y="486"/>
                    <a:pt x="114" y="493"/>
                    <a:pt x="108" y="496"/>
                  </a:cubicBezTo>
                  <a:cubicBezTo>
                    <a:pt x="116" y="500"/>
                    <a:pt x="122" y="509"/>
                    <a:pt x="119" y="521"/>
                  </a:cubicBezTo>
                  <a:cubicBezTo>
                    <a:pt x="117" y="530"/>
                    <a:pt x="107" y="530"/>
                    <a:pt x="111" y="542"/>
                  </a:cubicBezTo>
                  <a:cubicBezTo>
                    <a:pt x="105" y="541"/>
                    <a:pt x="102" y="537"/>
                    <a:pt x="100" y="532"/>
                  </a:cubicBezTo>
                  <a:cubicBezTo>
                    <a:pt x="99" y="528"/>
                    <a:pt x="99" y="524"/>
                    <a:pt x="97" y="522"/>
                  </a:cubicBezTo>
                  <a:cubicBezTo>
                    <a:pt x="98" y="530"/>
                    <a:pt x="94" y="541"/>
                    <a:pt x="83" y="546"/>
                  </a:cubicBezTo>
                  <a:cubicBezTo>
                    <a:pt x="77" y="549"/>
                    <a:pt x="66" y="550"/>
                    <a:pt x="58" y="542"/>
                  </a:cubicBezTo>
                  <a:cubicBezTo>
                    <a:pt x="55" y="551"/>
                    <a:pt x="43" y="560"/>
                    <a:pt x="32" y="559"/>
                  </a:cubicBezTo>
                  <a:cubicBezTo>
                    <a:pt x="26" y="559"/>
                    <a:pt x="21" y="557"/>
                    <a:pt x="17" y="555"/>
                  </a:cubicBezTo>
                  <a:cubicBezTo>
                    <a:pt x="14" y="562"/>
                    <a:pt x="7" y="569"/>
                    <a:pt x="0" y="573"/>
                  </a:cubicBezTo>
                  <a:lnTo>
                    <a:pt x="0" y="153"/>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6" name="Freeform 1533"/>
            <p:cNvSpPr>
              <a:spLocks/>
            </p:cNvSpPr>
            <p:nvPr userDrawn="1"/>
          </p:nvSpPr>
          <p:spPr bwMode="auto">
            <a:xfrm>
              <a:off x="331" y="447"/>
              <a:ext cx="7" cy="7"/>
            </a:xfrm>
            <a:custGeom>
              <a:avLst/>
              <a:gdLst>
                <a:gd name="T0" fmla="*/ 0 w 15"/>
                <a:gd name="T1" fmla="*/ 13 h 17"/>
                <a:gd name="T2" fmla="*/ 0 w 15"/>
                <a:gd name="T3" fmla="*/ 13 h 17"/>
                <a:gd name="T4" fmla="*/ 0 w 15"/>
                <a:gd name="T5" fmla="*/ 17 h 17"/>
                <a:gd name="T6" fmla="*/ 15 w 15"/>
                <a:gd name="T7" fmla="*/ 2 h 17"/>
                <a:gd name="T8" fmla="*/ 13 w 15"/>
                <a:gd name="T9" fmla="*/ 0 h 17"/>
                <a:gd name="T10" fmla="*/ 0 w 15"/>
                <a:gd name="T11" fmla="*/ 13 h 17"/>
              </a:gdLst>
              <a:ahLst/>
              <a:cxnLst>
                <a:cxn ang="0">
                  <a:pos x="T0" y="T1"/>
                </a:cxn>
                <a:cxn ang="0">
                  <a:pos x="T2" y="T3"/>
                </a:cxn>
                <a:cxn ang="0">
                  <a:pos x="T4" y="T5"/>
                </a:cxn>
                <a:cxn ang="0">
                  <a:pos x="T6" y="T7"/>
                </a:cxn>
                <a:cxn ang="0">
                  <a:pos x="T8" y="T9"/>
                </a:cxn>
                <a:cxn ang="0">
                  <a:pos x="T10" y="T11"/>
                </a:cxn>
              </a:cxnLst>
              <a:rect l="0" t="0" r="r" b="b"/>
              <a:pathLst>
                <a:path w="15" h="17">
                  <a:moveTo>
                    <a:pt x="0" y="13"/>
                  </a:moveTo>
                  <a:lnTo>
                    <a:pt x="0" y="13"/>
                  </a:lnTo>
                  <a:lnTo>
                    <a:pt x="0" y="17"/>
                  </a:lnTo>
                  <a:cubicBezTo>
                    <a:pt x="4" y="16"/>
                    <a:pt x="13" y="8"/>
                    <a:pt x="15" y="2"/>
                  </a:cubicBezTo>
                  <a:cubicBezTo>
                    <a:pt x="14" y="1"/>
                    <a:pt x="13" y="0"/>
                    <a:pt x="13" y="0"/>
                  </a:cubicBezTo>
                  <a:cubicBezTo>
                    <a:pt x="11" y="5"/>
                    <a:pt x="5" y="13"/>
                    <a:pt x="0" y="1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7" name="Freeform 1534"/>
            <p:cNvSpPr>
              <a:spLocks/>
            </p:cNvSpPr>
            <p:nvPr userDrawn="1"/>
          </p:nvSpPr>
          <p:spPr bwMode="auto">
            <a:xfrm>
              <a:off x="331" y="398"/>
              <a:ext cx="8" cy="53"/>
            </a:xfrm>
            <a:custGeom>
              <a:avLst/>
              <a:gdLst>
                <a:gd name="T0" fmla="*/ 0 w 18"/>
                <a:gd name="T1" fmla="*/ 108 h 116"/>
                <a:gd name="T2" fmla="*/ 0 w 18"/>
                <a:gd name="T3" fmla="*/ 108 h 116"/>
                <a:gd name="T4" fmla="*/ 0 w 18"/>
                <a:gd name="T5" fmla="*/ 116 h 116"/>
                <a:gd name="T6" fmla="*/ 11 w 18"/>
                <a:gd name="T7" fmla="*/ 104 h 116"/>
                <a:gd name="T8" fmla="*/ 6 w 18"/>
                <a:gd name="T9" fmla="*/ 94 h 116"/>
                <a:gd name="T10" fmla="*/ 12 w 18"/>
                <a:gd name="T11" fmla="*/ 96 h 116"/>
                <a:gd name="T12" fmla="*/ 12 w 18"/>
                <a:gd name="T13" fmla="*/ 71 h 116"/>
                <a:gd name="T14" fmla="*/ 15 w 18"/>
                <a:gd name="T15" fmla="*/ 96 h 116"/>
                <a:gd name="T16" fmla="*/ 16 w 18"/>
                <a:gd name="T17" fmla="*/ 96 h 116"/>
                <a:gd name="T18" fmla="*/ 12 w 18"/>
                <a:gd name="T19" fmla="*/ 45 h 116"/>
                <a:gd name="T20" fmla="*/ 3 w 18"/>
                <a:gd name="T21" fmla="*/ 0 h 116"/>
                <a:gd name="T22" fmla="*/ 1 w 18"/>
                <a:gd name="T23" fmla="*/ 54 h 116"/>
                <a:gd name="T24" fmla="*/ 0 w 18"/>
                <a:gd name="T25" fmla="*/ 10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6">
                  <a:moveTo>
                    <a:pt x="0" y="108"/>
                  </a:moveTo>
                  <a:lnTo>
                    <a:pt x="0" y="108"/>
                  </a:lnTo>
                  <a:lnTo>
                    <a:pt x="0" y="116"/>
                  </a:lnTo>
                  <a:cubicBezTo>
                    <a:pt x="5" y="114"/>
                    <a:pt x="10" y="107"/>
                    <a:pt x="11" y="104"/>
                  </a:cubicBezTo>
                  <a:cubicBezTo>
                    <a:pt x="9" y="101"/>
                    <a:pt x="7" y="97"/>
                    <a:pt x="6" y="94"/>
                  </a:cubicBezTo>
                  <a:cubicBezTo>
                    <a:pt x="9" y="96"/>
                    <a:pt x="10" y="96"/>
                    <a:pt x="12" y="96"/>
                  </a:cubicBezTo>
                  <a:cubicBezTo>
                    <a:pt x="13" y="90"/>
                    <a:pt x="13" y="79"/>
                    <a:pt x="12" y="71"/>
                  </a:cubicBezTo>
                  <a:cubicBezTo>
                    <a:pt x="14" y="76"/>
                    <a:pt x="16" y="89"/>
                    <a:pt x="15" y="96"/>
                  </a:cubicBezTo>
                  <a:cubicBezTo>
                    <a:pt x="15" y="96"/>
                    <a:pt x="16" y="96"/>
                    <a:pt x="16" y="96"/>
                  </a:cubicBezTo>
                  <a:cubicBezTo>
                    <a:pt x="18" y="82"/>
                    <a:pt x="15" y="61"/>
                    <a:pt x="12" y="45"/>
                  </a:cubicBezTo>
                  <a:cubicBezTo>
                    <a:pt x="8" y="28"/>
                    <a:pt x="4" y="17"/>
                    <a:pt x="3" y="0"/>
                  </a:cubicBezTo>
                  <a:cubicBezTo>
                    <a:pt x="0" y="14"/>
                    <a:pt x="0" y="36"/>
                    <a:pt x="1" y="54"/>
                  </a:cubicBezTo>
                  <a:cubicBezTo>
                    <a:pt x="1" y="60"/>
                    <a:pt x="1" y="99"/>
                    <a:pt x="0" y="10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8" name="Freeform 1535"/>
            <p:cNvSpPr>
              <a:spLocks/>
            </p:cNvSpPr>
            <p:nvPr userDrawn="1"/>
          </p:nvSpPr>
          <p:spPr bwMode="auto">
            <a:xfrm>
              <a:off x="334" y="393"/>
              <a:ext cx="22" cy="57"/>
            </a:xfrm>
            <a:custGeom>
              <a:avLst/>
              <a:gdLst>
                <a:gd name="T0" fmla="*/ 2 w 50"/>
                <a:gd name="T1" fmla="*/ 0 h 125"/>
                <a:gd name="T2" fmla="*/ 2 w 50"/>
                <a:gd name="T3" fmla="*/ 0 h 125"/>
                <a:gd name="T4" fmla="*/ 13 w 50"/>
                <a:gd name="T5" fmla="*/ 47 h 125"/>
                <a:gd name="T6" fmla="*/ 25 w 50"/>
                <a:gd name="T7" fmla="*/ 84 h 125"/>
                <a:gd name="T8" fmla="*/ 5 w 50"/>
                <a:gd name="T9" fmla="*/ 111 h 125"/>
                <a:gd name="T10" fmla="*/ 19 w 50"/>
                <a:gd name="T11" fmla="*/ 122 h 125"/>
                <a:gd name="T12" fmla="*/ 46 w 50"/>
                <a:gd name="T13" fmla="*/ 112 h 125"/>
                <a:gd name="T14" fmla="*/ 48 w 50"/>
                <a:gd name="T15" fmla="*/ 107 h 125"/>
                <a:gd name="T16" fmla="*/ 39 w 50"/>
                <a:gd name="T17" fmla="*/ 108 h 125"/>
                <a:gd name="T18" fmla="*/ 50 w 50"/>
                <a:gd name="T19" fmla="*/ 89 h 125"/>
                <a:gd name="T20" fmla="*/ 49 w 50"/>
                <a:gd name="T21" fmla="*/ 81 h 125"/>
                <a:gd name="T22" fmla="*/ 38 w 50"/>
                <a:gd name="T23" fmla="*/ 65 h 125"/>
                <a:gd name="T24" fmla="*/ 42 w 50"/>
                <a:gd name="T25" fmla="*/ 66 h 125"/>
                <a:gd name="T26" fmla="*/ 21 w 50"/>
                <a:gd name="T27" fmla="*/ 33 h 125"/>
                <a:gd name="T28" fmla="*/ 2 w 5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25">
                  <a:moveTo>
                    <a:pt x="2" y="0"/>
                  </a:moveTo>
                  <a:lnTo>
                    <a:pt x="2" y="0"/>
                  </a:lnTo>
                  <a:cubicBezTo>
                    <a:pt x="0" y="12"/>
                    <a:pt x="8" y="34"/>
                    <a:pt x="13" y="47"/>
                  </a:cubicBezTo>
                  <a:cubicBezTo>
                    <a:pt x="17" y="59"/>
                    <a:pt x="24" y="69"/>
                    <a:pt x="25" y="84"/>
                  </a:cubicBezTo>
                  <a:cubicBezTo>
                    <a:pt x="26" y="101"/>
                    <a:pt x="20" y="113"/>
                    <a:pt x="5" y="111"/>
                  </a:cubicBezTo>
                  <a:cubicBezTo>
                    <a:pt x="8" y="117"/>
                    <a:pt x="13" y="120"/>
                    <a:pt x="19" y="122"/>
                  </a:cubicBezTo>
                  <a:cubicBezTo>
                    <a:pt x="31" y="125"/>
                    <a:pt x="41" y="119"/>
                    <a:pt x="46" y="112"/>
                  </a:cubicBezTo>
                  <a:cubicBezTo>
                    <a:pt x="47" y="110"/>
                    <a:pt x="48" y="109"/>
                    <a:pt x="48" y="107"/>
                  </a:cubicBezTo>
                  <a:cubicBezTo>
                    <a:pt x="45" y="104"/>
                    <a:pt x="41" y="106"/>
                    <a:pt x="39" y="108"/>
                  </a:cubicBezTo>
                  <a:cubicBezTo>
                    <a:pt x="34" y="97"/>
                    <a:pt x="40" y="91"/>
                    <a:pt x="50" y="89"/>
                  </a:cubicBezTo>
                  <a:cubicBezTo>
                    <a:pt x="50" y="86"/>
                    <a:pt x="50" y="83"/>
                    <a:pt x="49" y="81"/>
                  </a:cubicBezTo>
                  <a:cubicBezTo>
                    <a:pt x="40" y="80"/>
                    <a:pt x="37" y="70"/>
                    <a:pt x="38" y="65"/>
                  </a:cubicBezTo>
                  <a:cubicBezTo>
                    <a:pt x="39" y="66"/>
                    <a:pt x="41" y="66"/>
                    <a:pt x="42" y="66"/>
                  </a:cubicBezTo>
                  <a:cubicBezTo>
                    <a:pt x="39" y="56"/>
                    <a:pt x="29" y="43"/>
                    <a:pt x="21" y="33"/>
                  </a:cubicBezTo>
                  <a:cubicBezTo>
                    <a:pt x="15" y="25"/>
                    <a:pt x="5" y="13"/>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9" name="Freeform 1536"/>
            <p:cNvSpPr>
              <a:spLocks/>
            </p:cNvSpPr>
            <p:nvPr userDrawn="1"/>
          </p:nvSpPr>
          <p:spPr bwMode="auto">
            <a:xfrm>
              <a:off x="335" y="388"/>
              <a:ext cx="49" cy="58"/>
            </a:xfrm>
            <a:custGeom>
              <a:avLst/>
              <a:gdLst>
                <a:gd name="T0" fmla="*/ 4 w 109"/>
                <a:gd name="T1" fmla="*/ 0 h 127"/>
                <a:gd name="T2" fmla="*/ 4 w 109"/>
                <a:gd name="T3" fmla="*/ 0 h 127"/>
                <a:gd name="T4" fmla="*/ 8 w 109"/>
                <a:gd name="T5" fmla="*/ 20 h 127"/>
                <a:gd name="T6" fmla="*/ 36 w 109"/>
                <a:gd name="T7" fmla="*/ 48 h 127"/>
                <a:gd name="T8" fmla="*/ 50 w 109"/>
                <a:gd name="T9" fmla="*/ 61 h 127"/>
                <a:gd name="T10" fmla="*/ 44 w 109"/>
                <a:gd name="T11" fmla="*/ 81 h 127"/>
                <a:gd name="T12" fmla="*/ 38 w 109"/>
                <a:gd name="T13" fmla="*/ 80 h 127"/>
                <a:gd name="T14" fmla="*/ 43 w 109"/>
                <a:gd name="T15" fmla="*/ 87 h 127"/>
                <a:gd name="T16" fmla="*/ 62 w 109"/>
                <a:gd name="T17" fmla="*/ 82 h 127"/>
                <a:gd name="T18" fmla="*/ 57 w 109"/>
                <a:gd name="T19" fmla="*/ 103 h 127"/>
                <a:gd name="T20" fmla="*/ 38 w 109"/>
                <a:gd name="T21" fmla="*/ 114 h 127"/>
                <a:gd name="T22" fmla="*/ 52 w 109"/>
                <a:gd name="T23" fmla="*/ 118 h 127"/>
                <a:gd name="T24" fmla="*/ 82 w 109"/>
                <a:gd name="T25" fmla="*/ 110 h 127"/>
                <a:gd name="T26" fmla="*/ 84 w 109"/>
                <a:gd name="T27" fmla="*/ 93 h 127"/>
                <a:gd name="T28" fmla="*/ 97 w 109"/>
                <a:gd name="T29" fmla="*/ 114 h 127"/>
                <a:gd name="T30" fmla="*/ 107 w 109"/>
                <a:gd name="T31" fmla="*/ 97 h 127"/>
                <a:gd name="T32" fmla="*/ 87 w 109"/>
                <a:gd name="T33" fmla="*/ 74 h 127"/>
                <a:gd name="T34" fmla="*/ 102 w 109"/>
                <a:gd name="T35" fmla="*/ 65 h 127"/>
                <a:gd name="T36" fmla="*/ 94 w 109"/>
                <a:gd name="T37" fmla="*/ 48 h 127"/>
                <a:gd name="T38" fmla="*/ 75 w 109"/>
                <a:gd name="T39" fmla="*/ 60 h 127"/>
                <a:gd name="T40" fmla="*/ 54 w 109"/>
                <a:gd name="T41" fmla="*/ 43 h 127"/>
                <a:gd name="T42" fmla="*/ 20 w 109"/>
                <a:gd name="T43" fmla="*/ 26 h 127"/>
                <a:gd name="T44" fmla="*/ 4 w 109"/>
                <a:gd name="T4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9" h="127">
                  <a:moveTo>
                    <a:pt x="4" y="0"/>
                  </a:moveTo>
                  <a:lnTo>
                    <a:pt x="4" y="0"/>
                  </a:lnTo>
                  <a:cubicBezTo>
                    <a:pt x="0" y="8"/>
                    <a:pt x="4" y="15"/>
                    <a:pt x="8" y="20"/>
                  </a:cubicBezTo>
                  <a:cubicBezTo>
                    <a:pt x="15" y="31"/>
                    <a:pt x="26" y="40"/>
                    <a:pt x="36" y="48"/>
                  </a:cubicBezTo>
                  <a:cubicBezTo>
                    <a:pt x="41" y="52"/>
                    <a:pt x="47" y="55"/>
                    <a:pt x="50" y="61"/>
                  </a:cubicBezTo>
                  <a:cubicBezTo>
                    <a:pt x="54" y="68"/>
                    <a:pt x="52" y="80"/>
                    <a:pt x="44" y="81"/>
                  </a:cubicBezTo>
                  <a:cubicBezTo>
                    <a:pt x="41" y="81"/>
                    <a:pt x="40" y="80"/>
                    <a:pt x="38" y="80"/>
                  </a:cubicBezTo>
                  <a:cubicBezTo>
                    <a:pt x="38" y="82"/>
                    <a:pt x="41" y="86"/>
                    <a:pt x="43" y="87"/>
                  </a:cubicBezTo>
                  <a:cubicBezTo>
                    <a:pt x="50" y="92"/>
                    <a:pt x="59" y="86"/>
                    <a:pt x="62" y="82"/>
                  </a:cubicBezTo>
                  <a:cubicBezTo>
                    <a:pt x="70" y="90"/>
                    <a:pt x="66" y="101"/>
                    <a:pt x="57" y="103"/>
                  </a:cubicBezTo>
                  <a:cubicBezTo>
                    <a:pt x="48" y="104"/>
                    <a:pt x="37" y="104"/>
                    <a:pt x="38" y="114"/>
                  </a:cubicBezTo>
                  <a:cubicBezTo>
                    <a:pt x="44" y="111"/>
                    <a:pt x="48" y="115"/>
                    <a:pt x="52" y="118"/>
                  </a:cubicBezTo>
                  <a:cubicBezTo>
                    <a:pt x="64" y="127"/>
                    <a:pt x="77" y="121"/>
                    <a:pt x="82" y="110"/>
                  </a:cubicBezTo>
                  <a:cubicBezTo>
                    <a:pt x="84" y="107"/>
                    <a:pt x="85" y="97"/>
                    <a:pt x="84" y="93"/>
                  </a:cubicBezTo>
                  <a:cubicBezTo>
                    <a:pt x="96" y="98"/>
                    <a:pt x="92" y="109"/>
                    <a:pt x="97" y="114"/>
                  </a:cubicBezTo>
                  <a:cubicBezTo>
                    <a:pt x="98" y="106"/>
                    <a:pt x="106" y="103"/>
                    <a:pt x="107" y="97"/>
                  </a:cubicBezTo>
                  <a:cubicBezTo>
                    <a:pt x="109" y="87"/>
                    <a:pt x="101" y="74"/>
                    <a:pt x="87" y="74"/>
                  </a:cubicBezTo>
                  <a:cubicBezTo>
                    <a:pt x="95" y="74"/>
                    <a:pt x="101" y="71"/>
                    <a:pt x="102" y="65"/>
                  </a:cubicBezTo>
                  <a:cubicBezTo>
                    <a:pt x="103" y="55"/>
                    <a:pt x="98" y="50"/>
                    <a:pt x="94" y="48"/>
                  </a:cubicBezTo>
                  <a:cubicBezTo>
                    <a:pt x="97" y="56"/>
                    <a:pt x="88" y="67"/>
                    <a:pt x="75" y="60"/>
                  </a:cubicBezTo>
                  <a:cubicBezTo>
                    <a:pt x="70" y="57"/>
                    <a:pt x="61" y="47"/>
                    <a:pt x="54" y="43"/>
                  </a:cubicBezTo>
                  <a:cubicBezTo>
                    <a:pt x="41" y="37"/>
                    <a:pt x="33" y="35"/>
                    <a:pt x="20" y="26"/>
                  </a:cubicBezTo>
                  <a:cubicBezTo>
                    <a:pt x="12" y="21"/>
                    <a:pt x="4" y="12"/>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0" name="Freeform 1537"/>
            <p:cNvSpPr>
              <a:spLocks/>
            </p:cNvSpPr>
            <p:nvPr userDrawn="1"/>
          </p:nvSpPr>
          <p:spPr bwMode="auto">
            <a:xfrm>
              <a:off x="338" y="383"/>
              <a:ext cx="14" cy="16"/>
            </a:xfrm>
            <a:custGeom>
              <a:avLst/>
              <a:gdLst>
                <a:gd name="T0" fmla="*/ 9 w 30"/>
                <a:gd name="T1" fmla="*/ 0 h 34"/>
                <a:gd name="T2" fmla="*/ 9 w 30"/>
                <a:gd name="T3" fmla="*/ 0 h 34"/>
                <a:gd name="T4" fmla="*/ 14 w 30"/>
                <a:gd name="T5" fmla="*/ 30 h 34"/>
                <a:gd name="T6" fmla="*/ 30 w 30"/>
                <a:gd name="T7" fmla="*/ 34 h 34"/>
                <a:gd name="T8" fmla="*/ 16 w 30"/>
                <a:gd name="T9" fmla="*/ 22 h 34"/>
                <a:gd name="T10" fmla="*/ 9 w 30"/>
                <a:gd name="T11" fmla="*/ 0 h 34"/>
              </a:gdLst>
              <a:ahLst/>
              <a:cxnLst>
                <a:cxn ang="0">
                  <a:pos x="T0" y="T1"/>
                </a:cxn>
                <a:cxn ang="0">
                  <a:pos x="T2" y="T3"/>
                </a:cxn>
                <a:cxn ang="0">
                  <a:pos x="T4" y="T5"/>
                </a:cxn>
                <a:cxn ang="0">
                  <a:pos x="T6" y="T7"/>
                </a:cxn>
                <a:cxn ang="0">
                  <a:pos x="T8" y="T9"/>
                </a:cxn>
                <a:cxn ang="0">
                  <a:pos x="T10" y="T11"/>
                </a:cxn>
              </a:cxnLst>
              <a:rect l="0" t="0" r="r" b="b"/>
              <a:pathLst>
                <a:path w="30" h="34">
                  <a:moveTo>
                    <a:pt x="9" y="0"/>
                  </a:moveTo>
                  <a:lnTo>
                    <a:pt x="9" y="0"/>
                  </a:lnTo>
                  <a:cubicBezTo>
                    <a:pt x="0" y="15"/>
                    <a:pt x="5" y="31"/>
                    <a:pt x="14" y="30"/>
                  </a:cubicBezTo>
                  <a:cubicBezTo>
                    <a:pt x="22" y="30"/>
                    <a:pt x="24" y="30"/>
                    <a:pt x="30" y="34"/>
                  </a:cubicBezTo>
                  <a:cubicBezTo>
                    <a:pt x="27" y="27"/>
                    <a:pt x="18" y="24"/>
                    <a:pt x="16" y="22"/>
                  </a:cubicBezTo>
                  <a:cubicBezTo>
                    <a:pt x="10" y="18"/>
                    <a:pt x="7" y="14"/>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1" name="Freeform 1538"/>
            <p:cNvSpPr>
              <a:spLocks/>
            </p:cNvSpPr>
            <p:nvPr userDrawn="1"/>
          </p:nvSpPr>
          <p:spPr bwMode="auto">
            <a:xfrm>
              <a:off x="377" y="377"/>
              <a:ext cx="4" cy="14"/>
            </a:xfrm>
            <a:custGeom>
              <a:avLst/>
              <a:gdLst>
                <a:gd name="T0" fmla="*/ 5 w 10"/>
                <a:gd name="T1" fmla="*/ 0 h 31"/>
                <a:gd name="T2" fmla="*/ 5 w 10"/>
                <a:gd name="T3" fmla="*/ 0 h 31"/>
                <a:gd name="T4" fmla="*/ 5 w 10"/>
                <a:gd name="T5" fmla="*/ 12 h 31"/>
                <a:gd name="T6" fmla="*/ 0 w 10"/>
                <a:gd name="T7" fmla="*/ 8 h 31"/>
                <a:gd name="T8" fmla="*/ 1 w 10"/>
                <a:gd name="T9" fmla="*/ 25 h 31"/>
                <a:gd name="T10" fmla="*/ 7 w 10"/>
                <a:gd name="T11" fmla="*/ 31 h 31"/>
                <a:gd name="T12" fmla="*/ 8 w 10"/>
                <a:gd name="T13" fmla="*/ 26 h 31"/>
                <a:gd name="T14" fmla="*/ 10 w 10"/>
                <a:gd name="T15" fmla="*/ 9 h 31"/>
                <a:gd name="T16" fmla="*/ 5 w 10"/>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1">
                  <a:moveTo>
                    <a:pt x="5" y="0"/>
                  </a:moveTo>
                  <a:lnTo>
                    <a:pt x="5" y="0"/>
                  </a:lnTo>
                  <a:cubicBezTo>
                    <a:pt x="6" y="5"/>
                    <a:pt x="6" y="8"/>
                    <a:pt x="5" y="12"/>
                  </a:cubicBezTo>
                  <a:cubicBezTo>
                    <a:pt x="4" y="11"/>
                    <a:pt x="2" y="9"/>
                    <a:pt x="0" y="8"/>
                  </a:cubicBezTo>
                  <a:cubicBezTo>
                    <a:pt x="1" y="12"/>
                    <a:pt x="1" y="20"/>
                    <a:pt x="1" y="25"/>
                  </a:cubicBezTo>
                  <a:cubicBezTo>
                    <a:pt x="2" y="26"/>
                    <a:pt x="4" y="29"/>
                    <a:pt x="7" y="31"/>
                  </a:cubicBezTo>
                  <a:cubicBezTo>
                    <a:pt x="7" y="31"/>
                    <a:pt x="7" y="28"/>
                    <a:pt x="8" y="26"/>
                  </a:cubicBezTo>
                  <a:cubicBezTo>
                    <a:pt x="5" y="20"/>
                    <a:pt x="6" y="14"/>
                    <a:pt x="10" y="9"/>
                  </a:cubicBezTo>
                  <a:cubicBezTo>
                    <a:pt x="9" y="8"/>
                    <a:pt x="6" y="2"/>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2" name="Freeform 1539"/>
            <p:cNvSpPr>
              <a:spLocks/>
            </p:cNvSpPr>
            <p:nvPr userDrawn="1"/>
          </p:nvSpPr>
          <p:spPr bwMode="auto">
            <a:xfrm>
              <a:off x="371" y="377"/>
              <a:ext cx="6" cy="17"/>
            </a:xfrm>
            <a:custGeom>
              <a:avLst/>
              <a:gdLst>
                <a:gd name="T0" fmla="*/ 5 w 15"/>
                <a:gd name="T1" fmla="*/ 1 h 37"/>
                <a:gd name="T2" fmla="*/ 5 w 15"/>
                <a:gd name="T3" fmla="*/ 1 h 37"/>
                <a:gd name="T4" fmla="*/ 0 w 15"/>
                <a:gd name="T5" fmla="*/ 0 h 37"/>
                <a:gd name="T6" fmla="*/ 4 w 15"/>
                <a:gd name="T7" fmla="*/ 12 h 37"/>
                <a:gd name="T8" fmla="*/ 13 w 15"/>
                <a:gd name="T9" fmla="*/ 37 h 37"/>
                <a:gd name="T10" fmla="*/ 13 w 15"/>
                <a:gd name="T11" fmla="*/ 31 h 37"/>
                <a:gd name="T12" fmla="*/ 13 w 15"/>
                <a:gd name="T13" fmla="*/ 6 h 37"/>
                <a:gd name="T14" fmla="*/ 8 w 15"/>
                <a:gd name="T15" fmla="*/ 2 h 37"/>
                <a:gd name="T16" fmla="*/ 9 w 15"/>
                <a:gd name="T17" fmla="*/ 19 h 37"/>
                <a:gd name="T18" fmla="*/ 5 w 15"/>
                <a:gd name="T1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7">
                  <a:moveTo>
                    <a:pt x="5" y="1"/>
                  </a:moveTo>
                  <a:lnTo>
                    <a:pt x="5" y="1"/>
                  </a:lnTo>
                  <a:cubicBezTo>
                    <a:pt x="3" y="0"/>
                    <a:pt x="1" y="0"/>
                    <a:pt x="0" y="0"/>
                  </a:cubicBezTo>
                  <a:cubicBezTo>
                    <a:pt x="2" y="4"/>
                    <a:pt x="4" y="8"/>
                    <a:pt x="4" y="12"/>
                  </a:cubicBezTo>
                  <a:cubicBezTo>
                    <a:pt x="6" y="23"/>
                    <a:pt x="2" y="33"/>
                    <a:pt x="13" y="37"/>
                  </a:cubicBezTo>
                  <a:cubicBezTo>
                    <a:pt x="13" y="37"/>
                    <a:pt x="13" y="32"/>
                    <a:pt x="13" y="31"/>
                  </a:cubicBezTo>
                  <a:cubicBezTo>
                    <a:pt x="15" y="21"/>
                    <a:pt x="14" y="12"/>
                    <a:pt x="13" y="6"/>
                  </a:cubicBezTo>
                  <a:cubicBezTo>
                    <a:pt x="11" y="5"/>
                    <a:pt x="9" y="3"/>
                    <a:pt x="8" y="2"/>
                  </a:cubicBezTo>
                  <a:cubicBezTo>
                    <a:pt x="10" y="7"/>
                    <a:pt x="11" y="14"/>
                    <a:pt x="9" y="19"/>
                  </a:cubicBezTo>
                  <a:cubicBezTo>
                    <a:pt x="8" y="12"/>
                    <a:pt x="8" y="7"/>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3" name="Freeform 1540"/>
            <p:cNvSpPr>
              <a:spLocks/>
            </p:cNvSpPr>
            <p:nvPr userDrawn="1"/>
          </p:nvSpPr>
          <p:spPr bwMode="auto">
            <a:xfrm>
              <a:off x="365" y="374"/>
              <a:ext cx="7" cy="19"/>
            </a:xfrm>
            <a:custGeom>
              <a:avLst/>
              <a:gdLst>
                <a:gd name="T0" fmla="*/ 0 w 16"/>
                <a:gd name="T1" fmla="*/ 0 h 42"/>
                <a:gd name="T2" fmla="*/ 0 w 16"/>
                <a:gd name="T3" fmla="*/ 0 h 42"/>
                <a:gd name="T4" fmla="*/ 9 w 16"/>
                <a:gd name="T5" fmla="*/ 24 h 42"/>
                <a:gd name="T6" fmla="*/ 7 w 16"/>
                <a:gd name="T7" fmla="*/ 42 h 42"/>
                <a:gd name="T8" fmla="*/ 15 w 16"/>
                <a:gd name="T9" fmla="*/ 27 h 42"/>
                <a:gd name="T10" fmla="*/ 0 w 16"/>
                <a:gd name="T11" fmla="*/ 0 h 42"/>
              </a:gdLst>
              <a:ahLst/>
              <a:cxnLst>
                <a:cxn ang="0">
                  <a:pos x="T0" y="T1"/>
                </a:cxn>
                <a:cxn ang="0">
                  <a:pos x="T2" y="T3"/>
                </a:cxn>
                <a:cxn ang="0">
                  <a:pos x="T4" y="T5"/>
                </a:cxn>
                <a:cxn ang="0">
                  <a:pos x="T6" y="T7"/>
                </a:cxn>
                <a:cxn ang="0">
                  <a:pos x="T8" y="T9"/>
                </a:cxn>
                <a:cxn ang="0">
                  <a:pos x="T10" y="T11"/>
                </a:cxn>
              </a:cxnLst>
              <a:rect l="0" t="0" r="r" b="b"/>
              <a:pathLst>
                <a:path w="16" h="42">
                  <a:moveTo>
                    <a:pt x="0" y="0"/>
                  </a:moveTo>
                  <a:lnTo>
                    <a:pt x="0" y="0"/>
                  </a:lnTo>
                  <a:cubicBezTo>
                    <a:pt x="7" y="7"/>
                    <a:pt x="10" y="15"/>
                    <a:pt x="9" y="24"/>
                  </a:cubicBezTo>
                  <a:cubicBezTo>
                    <a:pt x="8" y="31"/>
                    <a:pt x="4" y="33"/>
                    <a:pt x="7" y="42"/>
                  </a:cubicBezTo>
                  <a:cubicBezTo>
                    <a:pt x="8" y="37"/>
                    <a:pt x="14" y="34"/>
                    <a:pt x="15" y="27"/>
                  </a:cubicBezTo>
                  <a:cubicBezTo>
                    <a:pt x="16" y="14"/>
                    <a:pt x="9"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4" name="Freeform 1541"/>
            <p:cNvSpPr>
              <a:spLocks/>
            </p:cNvSpPr>
            <p:nvPr userDrawn="1"/>
          </p:nvSpPr>
          <p:spPr bwMode="auto">
            <a:xfrm>
              <a:off x="337" y="372"/>
              <a:ext cx="9" cy="21"/>
            </a:xfrm>
            <a:custGeom>
              <a:avLst/>
              <a:gdLst>
                <a:gd name="T0" fmla="*/ 21 w 21"/>
                <a:gd name="T1" fmla="*/ 0 h 46"/>
                <a:gd name="T2" fmla="*/ 21 w 21"/>
                <a:gd name="T3" fmla="*/ 0 h 46"/>
                <a:gd name="T4" fmla="*/ 7 w 21"/>
                <a:gd name="T5" fmla="*/ 16 h 46"/>
                <a:gd name="T6" fmla="*/ 5 w 21"/>
                <a:gd name="T7" fmla="*/ 46 h 46"/>
                <a:gd name="T8" fmla="*/ 15 w 21"/>
                <a:gd name="T9" fmla="*/ 21 h 46"/>
                <a:gd name="T10" fmla="*/ 21 w 21"/>
                <a:gd name="T11" fmla="*/ 0 h 46"/>
              </a:gdLst>
              <a:ahLst/>
              <a:cxnLst>
                <a:cxn ang="0">
                  <a:pos x="T0" y="T1"/>
                </a:cxn>
                <a:cxn ang="0">
                  <a:pos x="T2" y="T3"/>
                </a:cxn>
                <a:cxn ang="0">
                  <a:pos x="T4" y="T5"/>
                </a:cxn>
                <a:cxn ang="0">
                  <a:pos x="T6" y="T7"/>
                </a:cxn>
                <a:cxn ang="0">
                  <a:pos x="T8" y="T9"/>
                </a:cxn>
                <a:cxn ang="0">
                  <a:pos x="T10" y="T11"/>
                </a:cxn>
              </a:cxnLst>
              <a:rect l="0" t="0" r="r" b="b"/>
              <a:pathLst>
                <a:path w="21" h="46">
                  <a:moveTo>
                    <a:pt x="21" y="0"/>
                  </a:moveTo>
                  <a:lnTo>
                    <a:pt x="21" y="0"/>
                  </a:lnTo>
                  <a:cubicBezTo>
                    <a:pt x="16" y="9"/>
                    <a:pt x="9" y="15"/>
                    <a:pt x="7" y="16"/>
                  </a:cubicBezTo>
                  <a:cubicBezTo>
                    <a:pt x="2" y="30"/>
                    <a:pt x="0" y="37"/>
                    <a:pt x="5" y="46"/>
                  </a:cubicBezTo>
                  <a:cubicBezTo>
                    <a:pt x="5" y="33"/>
                    <a:pt x="9" y="27"/>
                    <a:pt x="15" y="21"/>
                  </a:cubicBezTo>
                  <a:cubicBezTo>
                    <a:pt x="16" y="18"/>
                    <a:pt x="20" y="5"/>
                    <a:pt x="2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5" name="Freeform 1542"/>
            <p:cNvSpPr>
              <a:spLocks/>
            </p:cNvSpPr>
            <p:nvPr userDrawn="1"/>
          </p:nvSpPr>
          <p:spPr bwMode="auto">
            <a:xfrm>
              <a:off x="352" y="372"/>
              <a:ext cx="19" cy="21"/>
            </a:xfrm>
            <a:custGeom>
              <a:avLst/>
              <a:gdLst>
                <a:gd name="T0" fmla="*/ 18 w 44"/>
                <a:gd name="T1" fmla="*/ 0 h 47"/>
                <a:gd name="T2" fmla="*/ 18 w 44"/>
                <a:gd name="T3" fmla="*/ 0 h 47"/>
                <a:gd name="T4" fmla="*/ 0 w 44"/>
                <a:gd name="T5" fmla="*/ 4 h 47"/>
                <a:gd name="T6" fmla="*/ 28 w 44"/>
                <a:gd name="T7" fmla="*/ 21 h 47"/>
                <a:gd name="T8" fmla="*/ 12 w 44"/>
                <a:gd name="T9" fmla="*/ 38 h 47"/>
                <a:gd name="T10" fmla="*/ 23 w 44"/>
                <a:gd name="T11" fmla="*/ 40 h 47"/>
                <a:gd name="T12" fmla="*/ 9 w 44"/>
                <a:gd name="T13" fmla="*/ 37 h 47"/>
                <a:gd name="T14" fmla="*/ 33 w 44"/>
                <a:gd name="T15" fmla="*/ 38 h 47"/>
                <a:gd name="T16" fmla="*/ 18 w 44"/>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7">
                  <a:moveTo>
                    <a:pt x="18" y="0"/>
                  </a:moveTo>
                  <a:lnTo>
                    <a:pt x="18" y="0"/>
                  </a:lnTo>
                  <a:cubicBezTo>
                    <a:pt x="13" y="0"/>
                    <a:pt x="5" y="1"/>
                    <a:pt x="0" y="4"/>
                  </a:cubicBezTo>
                  <a:cubicBezTo>
                    <a:pt x="17" y="2"/>
                    <a:pt x="26" y="9"/>
                    <a:pt x="28" y="21"/>
                  </a:cubicBezTo>
                  <a:cubicBezTo>
                    <a:pt x="29" y="29"/>
                    <a:pt x="24" y="39"/>
                    <a:pt x="12" y="38"/>
                  </a:cubicBezTo>
                  <a:cubicBezTo>
                    <a:pt x="13" y="39"/>
                    <a:pt x="17" y="41"/>
                    <a:pt x="23" y="40"/>
                  </a:cubicBezTo>
                  <a:cubicBezTo>
                    <a:pt x="17" y="43"/>
                    <a:pt x="12" y="40"/>
                    <a:pt x="9" y="37"/>
                  </a:cubicBezTo>
                  <a:cubicBezTo>
                    <a:pt x="12" y="45"/>
                    <a:pt x="26" y="47"/>
                    <a:pt x="33" y="38"/>
                  </a:cubicBezTo>
                  <a:cubicBezTo>
                    <a:pt x="44" y="24"/>
                    <a:pt x="33" y="2"/>
                    <a:pt x="1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6" name="Freeform 1543"/>
            <p:cNvSpPr>
              <a:spLocks/>
            </p:cNvSpPr>
            <p:nvPr userDrawn="1"/>
          </p:nvSpPr>
          <p:spPr bwMode="auto">
            <a:xfrm>
              <a:off x="331" y="370"/>
              <a:ext cx="10" cy="27"/>
            </a:xfrm>
            <a:custGeom>
              <a:avLst/>
              <a:gdLst>
                <a:gd name="T0" fmla="*/ 0 w 21"/>
                <a:gd name="T1" fmla="*/ 50 h 60"/>
                <a:gd name="T2" fmla="*/ 0 w 21"/>
                <a:gd name="T3" fmla="*/ 50 h 60"/>
                <a:gd name="T4" fmla="*/ 0 w 21"/>
                <a:gd name="T5" fmla="*/ 60 h 60"/>
                <a:gd name="T6" fmla="*/ 21 w 21"/>
                <a:gd name="T7" fmla="*/ 0 h 60"/>
                <a:gd name="T8" fmla="*/ 10 w 21"/>
                <a:gd name="T9" fmla="*/ 26 h 60"/>
                <a:gd name="T10" fmla="*/ 1 w 21"/>
                <a:gd name="T11" fmla="*/ 41 h 60"/>
                <a:gd name="T12" fmla="*/ 0 w 21"/>
                <a:gd name="T13" fmla="*/ 50 h 60"/>
              </a:gdLst>
              <a:ahLst/>
              <a:cxnLst>
                <a:cxn ang="0">
                  <a:pos x="T0" y="T1"/>
                </a:cxn>
                <a:cxn ang="0">
                  <a:pos x="T2" y="T3"/>
                </a:cxn>
                <a:cxn ang="0">
                  <a:pos x="T4" y="T5"/>
                </a:cxn>
                <a:cxn ang="0">
                  <a:pos x="T6" y="T7"/>
                </a:cxn>
                <a:cxn ang="0">
                  <a:pos x="T8" y="T9"/>
                </a:cxn>
                <a:cxn ang="0">
                  <a:pos x="T10" y="T11"/>
                </a:cxn>
                <a:cxn ang="0">
                  <a:pos x="T12" y="T13"/>
                </a:cxn>
              </a:cxnLst>
              <a:rect l="0" t="0" r="r" b="b"/>
              <a:pathLst>
                <a:path w="21" h="60">
                  <a:moveTo>
                    <a:pt x="0" y="50"/>
                  </a:moveTo>
                  <a:lnTo>
                    <a:pt x="0" y="50"/>
                  </a:lnTo>
                  <a:lnTo>
                    <a:pt x="0" y="60"/>
                  </a:lnTo>
                  <a:cubicBezTo>
                    <a:pt x="8" y="44"/>
                    <a:pt x="21" y="27"/>
                    <a:pt x="21" y="0"/>
                  </a:cubicBezTo>
                  <a:cubicBezTo>
                    <a:pt x="19" y="10"/>
                    <a:pt x="15" y="18"/>
                    <a:pt x="10" y="26"/>
                  </a:cubicBezTo>
                  <a:cubicBezTo>
                    <a:pt x="8" y="30"/>
                    <a:pt x="2" y="35"/>
                    <a:pt x="1" y="41"/>
                  </a:cubicBezTo>
                  <a:cubicBezTo>
                    <a:pt x="0" y="44"/>
                    <a:pt x="1" y="47"/>
                    <a:pt x="0" y="5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7" name="Freeform 1544"/>
            <p:cNvSpPr>
              <a:spLocks/>
            </p:cNvSpPr>
            <p:nvPr userDrawn="1"/>
          </p:nvSpPr>
          <p:spPr bwMode="auto">
            <a:xfrm>
              <a:off x="367" y="369"/>
              <a:ext cx="12" cy="11"/>
            </a:xfrm>
            <a:custGeom>
              <a:avLst/>
              <a:gdLst>
                <a:gd name="T0" fmla="*/ 5 w 25"/>
                <a:gd name="T1" fmla="*/ 0 h 24"/>
                <a:gd name="T2" fmla="*/ 5 w 25"/>
                <a:gd name="T3" fmla="*/ 0 h 24"/>
                <a:gd name="T4" fmla="*/ 17 w 25"/>
                <a:gd name="T5" fmla="*/ 12 h 24"/>
                <a:gd name="T6" fmla="*/ 0 w 25"/>
                <a:gd name="T7" fmla="*/ 3 h 24"/>
                <a:gd name="T8" fmla="*/ 9 w 25"/>
                <a:gd name="T9" fmla="*/ 15 h 24"/>
                <a:gd name="T10" fmla="*/ 25 w 25"/>
                <a:gd name="T11" fmla="*/ 24 h 24"/>
                <a:gd name="T12" fmla="*/ 5 w 2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5" y="0"/>
                  </a:moveTo>
                  <a:lnTo>
                    <a:pt x="5" y="0"/>
                  </a:lnTo>
                  <a:cubicBezTo>
                    <a:pt x="7" y="2"/>
                    <a:pt x="14" y="8"/>
                    <a:pt x="17" y="12"/>
                  </a:cubicBezTo>
                  <a:cubicBezTo>
                    <a:pt x="12" y="10"/>
                    <a:pt x="6" y="5"/>
                    <a:pt x="0" y="3"/>
                  </a:cubicBezTo>
                  <a:cubicBezTo>
                    <a:pt x="1" y="4"/>
                    <a:pt x="8" y="14"/>
                    <a:pt x="9" y="15"/>
                  </a:cubicBezTo>
                  <a:cubicBezTo>
                    <a:pt x="15" y="17"/>
                    <a:pt x="21" y="20"/>
                    <a:pt x="25" y="24"/>
                  </a:cubicBezTo>
                  <a:cubicBezTo>
                    <a:pt x="25" y="7"/>
                    <a:pt x="18" y="2"/>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8" name="Freeform 1545"/>
            <p:cNvSpPr>
              <a:spLocks/>
            </p:cNvSpPr>
            <p:nvPr userDrawn="1"/>
          </p:nvSpPr>
          <p:spPr bwMode="auto">
            <a:xfrm>
              <a:off x="376" y="369"/>
              <a:ext cx="4" cy="3"/>
            </a:xfrm>
            <a:custGeom>
              <a:avLst/>
              <a:gdLst>
                <a:gd name="T0" fmla="*/ 5 w 8"/>
                <a:gd name="T1" fmla="*/ 1 h 6"/>
                <a:gd name="T2" fmla="*/ 5 w 8"/>
                <a:gd name="T3" fmla="*/ 1 h 6"/>
                <a:gd name="T4" fmla="*/ 0 w 8"/>
                <a:gd name="T5" fmla="*/ 0 h 6"/>
                <a:gd name="T6" fmla="*/ 8 w 8"/>
                <a:gd name="T7" fmla="*/ 6 h 6"/>
                <a:gd name="T8" fmla="*/ 5 w 8"/>
                <a:gd name="T9" fmla="*/ 1 h 6"/>
              </a:gdLst>
              <a:ahLst/>
              <a:cxnLst>
                <a:cxn ang="0">
                  <a:pos x="T0" y="T1"/>
                </a:cxn>
                <a:cxn ang="0">
                  <a:pos x="T2" y="T3"/>
                </a:cxn>
                <a:cxn ang="0">
                  <a:pos x="T4" y="T5"/>
                </a:cxn>
                <a:cxn ang="0">
                  <a:pos x="T6" y="T7"/>
                </a:cxn>
                <a:cxn ang="0">
                  <a:pos x="T8" y="T9"/>
                </a:cxn>
              </a:cxnLst>
              <a:rect l="0" t="0" r="r" b="b"/>
              <a:pathLst>
                <a:path w="8" h="6">
                  <a:moveTo>
                    <a:pt x="5" y="1"/>
                  </a:moveTo>
                  <a:lnTo>
                    <a:pt x="5" y="1"/>
                  </a:lnTo>
                  <a:lnTo>
                    <a:pt x="0" y="0"/>
                  </a:lnTo>
                  <a:lnTo>
                    <a:pt x="8" y="6"/>
                  </a:lnTo>
                  <a:lnTo>
                    <a:pt x="5"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9" name="Freeform 1546"/>
            <p:cNvSpPr>
              <a:spLocks/>
            </p:cNvSpPr>
            <p:nvPr userDrawn="1"/>
          </p:nvSpPr>
          <p:spPr bwMode="auto">
            <a:xfrm>
              <a:off x="375" y="370"/>
              <a:ext cx="11" cy="12"/>
            </a:xfrm>
            <a:custGeom>
              <a:avLst/>
              <a:gdLst>
                <a:gd name="T0" fmla="*/ 20 w 24"/>
                <a:gd name="T1" fmla="*/ 3 h 27"/>
                <a:gd name="T2" fmla="*/ 20 w 24"/>
                <a:gd name="T3" fmla="*/ 3 h 27"/>
                <a:gd name="T4" fmla="*/ 10 w 24"/>
                <a:gd name="T5" fmla="*/ 0 h 27"/>
                <a:gd name="T6" fmla="*/ 16 w 24"/>
                <a:gd name="T7" fmla="*/ 10 h 27"/>
                <a:gd name="T8" fmla="*/ 5 w 24"/>
                <a:gd name="T9" fmla="*/ 0 h 27"/>
                <a:gd name="T10" fmla="*/ 0 w 24"/>
                <a:gd name="T11" fmla="*/ 1 h 27"/>
                <a:gd name="T12" fmla="*/ 16 w 24"/>
                <a:gd name="T13" fmla="*/ 27 h 27"/>
                <a:gd name="T14" fmla="*/ 20 w 24"/>
                <a:gd name="T15" fmla="*/ 3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7">
                  <a:moveTo>
                    <a:pt x="20" y="3"/>
                  </a:moveTo>
                  <a:lnTo>
                    <a:pt x="20" y="3"/>
                  </a:lnTo>
                  <a:cubicBezTo>
                    <a:pt x="17" y="2"/>
                    <a:pt x="10" y="0"/>
                    <a:pt x="10" y="0"/>
                  </a:cubicBezTo>
                  <a:cubicBezTo>
                    <a:pt x="12" y="1"/>
                    <a:pt x="14" y="5"/>
                    <a:pt x="16" y="10"/>
                  </a:cubicBezTo>
                  <a:cubicBezTo>
                    <a:pt x="13" y="6"/>
                    <a:pt x="7" y="2"/>
                    <a:pt x="5" y="0"/>
                  </a:cubicBezTo>
                  <a:cubicBezTo>
                    <a:pt x="3" y="1"/>
                    <a:pt x="1" y="0"/>
                    <a:pt x="0" y="1"/>
                  </a:cubicBezTo>
                  <a:cubicBezTo>
                    <a:pt x="10" y="9"/>
                    <a:pt x="14" y="18"/>
                    <a:pt x="16" y="27"/>
                  </a:cubicBezTo>
                  <a:cubicBezTo>
                    <a:pt x="24" y="19"/>
                    <a:pt x="23" y="11"/>
                    <a:pt x="2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0" name="Freeform 1547"/>
            <p:cNvSpPr>
              <a:spLocks/>
            </p:cNvSpPr>
            <p:nvPr userDrawn="1"/>
          </p:nvSpPr>
          <p:spPr bwMode="auto">
            <a:xfrm>
              <a:off x="380" y="368"/>
              <a:ext cx="10" cy="24"/>
            </a:xfrm>
            <a:custGeom>
              <a:avLst/>
              <a:gdLst>
                <a:gd name="T0" fmla="*/ 11 w 22"/>
                <a:gd name="T1" fmla="*/ 0 h 53"/>
                <a:gd name="T2" fmla="*/ 11 w 22"/>
                <a:gd name="T3" fmla="*/ 0 h 53"/>
                <a:gd name="T4" fmla="*/ 11 w 22"/>
                <a:gd name="T5" fmla="*/ 7 h 53"/>
                <a:gd name="T6" fmla="*/ 5 w 22"/>
                <a:gd name="T7" fmla="*/ 34 h 53"/>
                <a:gd name="T8" fmla="*/ 3 w 22"/>
                <a:gd name="T9" fmla="*/ 30 h 53"/>
                <a:gd name="T10" fmla="*/ 1 w 22"/>
                <a:gd name="T11" fmla="*/ 41 h 53"/>
                <a:gd name="T12" fmla="*/ 11 w 22"/>
                <a:gd name="T13" fmla="*/ 53 h 53"/>
                <a:gd name="T14" fmla="*/ 13 w 22"/>
                <a:gd name="T15" fmla="*/ 32 h 53"/>
                <a:gd name="T16" fmla="*/ 11 w 22"/>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3">
                  <a:moveTo>
                    <a:pt x="11" y="0"/>
                  </a:moveTo>
                  <a:lnTo>
                    <a:pt x="11" y="0"/>
                  </a:lnTo>
                  <a:cubicBezTo>
                    <a:pt x="11" y="0"/>
                    <a:pt x="11" y="4"/>
                    <a:pt x="11" y="7"/>
                  </a:cubicBezTo>
                  <a:cubicBezTo>
                    <a:pt x="13" y="15"/>
                    <a:pt x="15" y="26"/>
                    <a:pt x="5" y="34"/>
                  </a:cubicBezTo>
                  <a:cubicBezTo>
                    <a:pt x="4" y="32"/>
                    <a:pt x="4" y="31"/>
                    <a:pt x="3" y="30"/>
                  </a:cubicBezTo>
                  <a:cubicBezTo>
                    <a:pt x="1" y="32"/>
                    <a:pt x="0" y="38"/>
                    <a:pt x="1" y="41"/>
                  </a:cubicBezTo>
                  <a:cubicBezTo>
                    <a:pt x="3" y="47"/>
                    <a:pt x="6" y="51"/>
                    <a:pt x="11" y="53"/>
                  </a:cubicBezTo>
                  <a:cubicBezTo>
                    <a:pt x="7" y="45"/>
                    <a:pt x="12" y="33"/>
                    <a:pt x="13" y="32"/>
                  </a:cubicBezTo>
                  <a:cubicBezTo>
                    <a:pt x="17" y="21"/>
                    <a:pt x="22" y="9"/>
                    <a:pt x="1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1" name="Freeform 1548"/>
            <p:cNvSpPr>
              <a:spLocks/>
            </p:cNvSpPr>
            <p:nvPr userDrawn="1"/>
          </p:nvSpPr>
          <p:spPr bwMode="auto">
            <a:xfrm>
              <a:off x="331" y="368"/>
              <a:ext cx="9" cy="19"/>
            </a:xfrm>
            <a:custGeom>
              <a:avLst/>
              <a:gdLst>
                <a:gd name="T0" fmla="*/ 0 w 20"/>
                <a:gd name="T1" fmla="*/ 32 h 42"/>
                <a:gd name="T2" fmla="*/ 0 w 20"/>
                <a:gd name="T3" fmla="*/ 32 h 42"/>
                <a:gd name="T4" fmla="*/ 0 w 20"/>
                <a:gd name="T5" fmla="*/ 42 h 42"/>
                <a:gd name="T6" fmla="*/ 20 w 20"/>
                <a:gd name="T7" fmla="*/ 0 h 42"/>
                <a:gd name="T8" fmla="*/ 0 w 20"/>
                <a:gd name="T9" fmla="*/ 32 h 42"/>
              </a:gdLst>
              <a:ahLst/>
              <a:cxnLst>
                <a:cxn ang="0">
                  <a:pos x="T0" y="T1"/>
                </a:cxn>
                <a:cxn ang="0">
                  <a:pos x="T2" y="T3"/>
                </a:cxn>
                <a:cxn ang="0">
                  <a:pos x="T4" y="T5"/>
                </a:cxn>
                <a:cxn ang="0">
                  <a:pos x="T6" y="T7"/>
                </a:cxn>
                <a:cxn ang="0">
                  <a:pos x="T8" y="T9"/>
                </a:cxn>
              </a:cxnLst>
              <a:rect l="0" t="0" r="r" b="b"/>
              <a:pathLst>
                <a:path w="20" h="42">
                  <a:moveTo>
                    <a:pt x="0" y="32"/>
                  </a:moveTo>
                  <a:lnTo>
                    <a:pt x="0" y="32"/>
                  </a:lnTo>
                  <a:lnTo>
                    <a:pt x="0" y="42"/>
                  </a:lnTo>
                  <a:cubicBezTo>
                    <a:pt x="8" y="31"/>
                    <a:pt x="18" y="17"/>
                    <a:pt x="20" y="0"/>
                  </a:cubicBezTo>
                  <a:cubicBezTo>
                    <a:pt x="6" y="3"/>
                    <a:pt x="1" y="14"/>
                    <a:pt x="0" y="3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2" name="Freeform 1549"/>
            <p:cNvSpPr>
              <a:spLocks/>
            </p:cNvSpPr>
            <p:nvPr userDrawn="1"/>
          </p:nvSpPr>
          <p:spPr bwMode="auto">
            <a:xfrm>
              <a:off x="365" y="368"/>
              <a:ext cx="7" cy="5"/>
            </a:xfrm>
            <a:custGeom>
              <a:avLst/>
              <a:gdLst>
                <a:gd name="T0" fmla="*/ 9 w 16"/>
                <a:gd name="T1" fmla="*/ 4 h 11"/>
                <a:gd name="T2" fmla="*/ 9 w 16"/>
                <a:gd name="T3" fmla="*/ 4 h 11"/>
                <a:gd name="T4" fmla="*/ 0 w 16"/>
                <a:gd name="T5" fmla="*/ 0 h 11"/>
                <a:gd name="T6" fmla="*/ 5 w 16"/>
                <a:gd name="T7" fmla="*/ 5 h 11"/>
                <a:gd name="T8" fmla="*/ 16 w 16"/>
                <a:gd name="T9" fmla="*/ 11 h 11"/>
                <a:gd name="T10" fmla="*/ 9 w 16"/>
                <a:gd name="T11" fmla="*/ 4 h 11"/>
              </a:gdLst>
              <a:ahLst/>
              <a:cxnLst>
                <a:cxn ang="0">
                  <a:pos x="T0" y="T1"/>
                </a:cxn>
                <a:cxn ang="0">
                  <a:pos x="T2" y="T3"/>
                </a:cxn>
                <a:cxn ang="0">
                  <a:pos x="T4" y="T5"/>
                </a:cxn>
                <a:cxn ang="0">
                  <a:pos x="T6" y="T7"/>
                </a:cxn>
                <a:cxn ang="0">
                  <a:pos x="T8" y="T9"/>
                </a:cxn>
                <a:cxn ang="0">
                  <a:pos x="T10" y="T11"/>
                </a:cxn>
              </a:cxnLst>
              <a:rect l="0" t="0" r="r" b="b"/>
              <a:pathLst>
                <a:path w="16" h="11">
                  <a:moveTo>
                    <a:pt x="9" y="4"/>
                  </a:moveTo>
                  <a:lnTo>
                    <a:pt x="9" y="4"/>
                  </a:lnTo>
                  <a:cubicBezTo>
                    <a:pt x="6" y="3"/>
                    <a:pt x="3" y="2"/>
                    <a:pt x="0" y="0"/>
                  </a:cubicBezTo>
                  <a:cubicBezTo>
                    <a:pt x="2" y="2"/>
                    <a:pt x="4" y="4"/>
                    <a:pt x="5" y="5"/>
                  </a:cubicBezTo>
                  <a:cubicBezTo>
                    <a:pt x="8" y="6"/>
                    <a:pt x="14" y="9"/>
                    <a:pt x="16" y="11"/>
                  </a:cubicBezTo>
                  <a:cubicBezTo>
                    <a:pt x="16" y="10"/>
                    <a:pt x="10" y="5"/>
                    <a:pt x="9"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3" name="Freeform 1550"/>
            <p:cNvSpPr>
              <a:spLocks/>
            </p:cNvSpPr>
            <p:nvPr userDrawn="1"/>
          </p:nvSpPr>
          <p:spPr bwMode="auto">
            <a:xfrm>
              <a:off x="344" y="368"/>
              <a:ext cx="1" cy="2"/>
            </a:xfrm>
            <a:custGeom>
              <a:avLst/>
              <a:gdLst>
                <a:gd name="T0" fmla="*/ 3 w 3"/>
                <a:gd name="T1" fmla="*/ 0 h 5"/>
                <a:gd name="T2" fmla="*/ 3 w 3"/>
                <a:gd name="T3" fmla="*/ 0 h 5"/>
                <a:gd name="T4" fmla="*/ 1 w 3"/>
                <a:gd name="T5" fmla="*/ 0 h 5"/>
                <a:gd name="T6" fmla="*/ 0 w 3"/>
                <a:gd name="T7" fmla="*/ 5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0"/>
                  </a:lnTo>
                  <a:lnTo>
                    <a:pt x="1" y="0"/>
                  </a:lnTo>
                  <a:lnTo>
                    <a:pt x="0" y="5"/>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4" name="Freeform 1551"/>
            <p:cNvSpPr>
              <a:spLocks/>
            </p:cNvSpPr>
            <p:nvPr userDrawn="1"/>
          </p:nvSpPr>
          <p:spPr bwMode="auto">
            <a:xfrm>
              <a:off x="341" y="367"/>
              <a:ext cx="6" cy="11"/>
            </a:xfrm>
            <a:custGeom>
              <a:avLst/>
              <a:gdLst>
                <a:gd name="T0" fmla="*/ 15 w 15"/>
                <a:gd name="T1" fmla="*/ 1 h 23"/>
                <a:gd name="T2" fmla="*/ 15 w 15"/>
                <a:gd name="T3" fmla="*/ 1 h 23"/>
                <a:gd name="T4" fmla="*/ 11 w 15"/>
                <a:gd name="T5" fmla="*/ 1 h 23"/>
                <a:gd name="T6" fmla="*/ 5 w 15"/>
                <a:gd name="T7" fmla="*/ 12 h 23"/>
                <a:gd name="T8" fmla="*/ 7 w 15"/>
                <a:gd name="T9" fmla="*/ 1 h 23"/>
                <a:gd name="T10" fmla="*/ 1 w 15"/>
                <a:gd name="T11" fmla="*/ 1 h 23"/>
                <a:gd name="T12" fmla="*/ 0 w 15"/>
                <a:gd name="T13" fmla="*/ 23 h 23"/>
                <a:gd name="T14" fmla="*/ 8 w 15"/>
                <a:gd name="T15" fmla="*/ 15 h 23"/>
                <a:gd name="T16" fmla="*/ 15 w 15"/>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3">
                  <a:moveTo>
                    <a:pt x="15" y="1"/>
                  </a:moveTo>
                  <a:lnTo>
                    <a:pt x="15" y="1"/>
                  </a:lnTo>
                  <a:lnTo>
                    <a:pt x="11" y="1"/>
                  </a:lnTo>
                  <a:cubicBezTo>
                    <a:pt x="10" y="3"/>
                    <a:pt x="9" y="6"/>
                    <a:pt x="5" y="12"/>
                  </a:cubicBezTo>
                  <a:cubicBezTo>
                    <a:pt x="6" y="6"/>
                    <a:pt x="7" y="1"/>
                    <a:pt x="7" y="1"/>
                  </a:cubicBezTo>
                  <a:cubicBezTo>
                    <a:pt x="7" y="1"/>
                    <a:pt x="3" y="0"/>
                    <a:pt x="1" y="1"/>
                  </a:cubicBezTo>
                  <a:cubicBezTo>
                    <a:pt x="2" y="10"/>
                    <a:pt x="1" y="16"/>
                    <a:pt x="0" y="23"/>
                  </a:cubicBezTo>
                  <a:cubicBezTo>
                    <a:pt x="3" y="22"/>
                    <a:pt x="7" y="16"/>
                    <a:pt x="8" y="15"/>
                  </a:cubicBezTo>
                  <a:cubicBezTo>
                    <a:pt x="11" y="11"/>
                    <a:pt x="14" y="5"/>
                    <a:pt x="1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5" name="Freeform 1552"/>
            <p:cNvSpPr>
              <a:spLocks/>
            </p:cNvSpPr>
            <p:nvPr userDrawn="1"/>
          </p:nvSpPr>
          <p:spPr bwMode="auto">
            <a:xfrm>
              <a:off x="345" y="367"/>
              <a:ext cx="9" cy="12"/>
            </a:xfrm>
            <a:custGeom>
              <a:avLst/>
              <a:gdLst>
                <a:gd name="T0" fmla="*/ 22 w 22"/>
                <a:gd name="T1" fmla="*/ 0 h 27"/>
                <a:gd name="T2" fmla="*/ 22 w 22"/>
                <a:gd name="T3" fmla="*/ 0 h 27"/>
                <a:gd name="T4" fmla="*/ 17 w 22"/>
                <a:gd name="T5" fmla="*/ 1 h 27"/>
                <a:gd name="T6" fmla="*/ 9 w 22"/>
                <a:gd name="T7" fmla="*/ 12 h 27"/>
                <a:gd name="T8" fmla="*/ 13 w 22"/>
                <a:gd name="T9" fmla="*/ 1 h 27"/>
                <a:gd name="T10" fmla="*/ 9 w 22"/>
                <a:gd name="T11" fmla="*/ 1 h 27"/>
                <a:gd name="T12" fmla="*/ 0 w 22"/>
                <a:gd name="T13" fmla="*/ 27 h 27"/>
                <a:gd name="T14" fmla="*/ 22 w 22"/>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7">
                  <a:moveTo>
                    <a:pt x="22" y="0"/>
                  </a:moveTo>
                  <a:lnTo>
                    <a:pt x="22" y="0"/>
                  </a:lnTo>
                  <a:cubicBezTo>
                    <a:pt x="20" y="1"/>
                    <a:pt x="17" y="1"/>
                    <a:pt x="17" y="1"/>
                  </a:cubicBezTo>
                  <a:cubicBezTo>
                    <a:pt x="17" y="2"/>
                    <a:pt x="11" y="11"/>
                    <a:pt x="9" y="12"/>
                  </a:cubicBezTo>
                  <a:cubicBezTo>
                    <a:pt x="11" y="7"/>
                    <a:pt x="12" y="3"/>
                    <a:pt x="13" y="1"/>
                  </a:cubicBezTo>
                  <a:lnTo>
                    <a:pt x="9" y="1"/>
                  </a:lnTo>
                  <a:cubicBezTo>
                    <a:pt x="8" y="2"/>
                    <a:pt x="1" y="27"/>
                    <a:pt x="0" y="27"/>
                  </a:cubicBezTo>
                  <a:cubicBezTo>
                    <a:pt x="4" y="24"/>
                    <a:pt x="19" y="7"/>
                    <a:pt x="2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6" name="Freeform 1553"/>
            <p:cNvSpPr>
              <a:spLocks/>
            </p:cNvSpPr>
            <p:nvPr userDrawn="1"/>
          </p:nvSpPr>
          <p:spPr bwMode="auto">
            <a:xfrm>
              <a:off x="355" y="367"/>
              <a:ext cx="4" cy="1"/>
            </a:xfrm>
            <a:custGeom>
              <a:avLst/>
              <a:gdLst>
                <a:gd name="T0" fmla="*/ 2 w 10"/>
                <a:gd name="T1" fmla="*/ 0 h 3"/>
                <a:gd name="T2" fmla="*/ 2 w 10"/>
                <a:gd name="T3" fmla="*/ 0 h 3"/>
                <a:gd name="T4" fmla="*/ 0 w 10"/>
                <a:gd name="T5" fmla="*/ 0 h 3"/>
                <a:gd name="T6" fmla="*/ 0 w 10"/>
                <a:gd name="T7" fmla="*/ 1 h 3"/>
                <a:gd name="T8" fmla="*/ 10 w 10"/>
                <a:gd name="T9" fmla="*/ 3 h 3"/>
                <a:gd name="T10" fmla="*/ 2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2" y="0"/>
                  </a:moveTo>
                  <a:lnTo>
                    <a:pt x="2" y="0"/>
                  </a:lnTo>
                  <a:lnTo>
                    <a:pt x="0" y="0"/>
                  </a:lnTo>
                  <a:lnTo>
                    <a:pt x="0" y="1"/>
                  </a:lnTo>
                  <a:lnTo>
                    <a:pt x="10" y="3"/>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7" name="Freeform 1554"/>
            <p:cNvSpPr>
              <a:spLocks/>
            </p:cNvSpPr>
            <p:nvPr userDrawn="1"/>
          </p:nvSpPr>
          <p:spPr bwMode="auto">
            <a:xfrm>
              <a:off x="352" y="365"/>
              <a:ext cx="18" cy="11"/>
            </a:xfrm>
            <a:custGeom>
              <a:avLst/>
              <a:gdLst>
                <a:gd name="T0" fmla="*/ 19 w 41"/>
                <a:gd name="T1" fmla="*/ 0 h 24"/>
                <a:gd name="T2" fmla="*/ 19 w 41"/>
                <a:gd name="T3" fmla="*/ 0 h 24"/>
                <a:gd name="T4" fmla="*/ 11 w 41"/>
                <a:gd name="T5" fmla="*/ 4 h 24"/>
                <a:gd name="T6" fmla="*/ 25 w 41"/>
                <a:gd name="T7" fmla="*/ 10 h 24"/>
                <a:gd name="T8" fmla="*/ 6 w 41"/>
                <a:gd name="T9" fmla="*/ 7 h 24"/>
                <a:gd name="T10" fmla="*/ 0 w 41"/>
                <a:gd name="T11" fmla="*/ 17 h 24"/>
                <a:gd name="T12" fmla="*/ 41 w 41"/>
                <a:gd name="T13" fmla="*/ 24 h 24"/>
                <a:gd name="T14" fmla="*/ 19 w 41"/>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4">
                  <a:moveTo>
                    <a:pt x="19" y="0"/>
                  </a:moveTo>
                  <a:lnTo>
                    <a:pt x="19" y="0"/>
                  </a:lnTo>
                  <a:cubicBezTo>
                    <a:pt x="18" y="1"/>
                    <a:pt x="14" y="3"/>
                    <a:pt x="11" y="4"/>
                  </a:cubicBezTo>
                  <a:cubicBezTo>
                    <a:pt x="15" y="5"/>
                    <a:pt x="21" y="7"/>
                    <a:pt x="25" y="10"/>
                  </a:cubicBezTo>
                  <a:cubicBezTo>
                    <a:pt x="22" y="10"/>
                    <a:pt x="11" y="7"/>
                    <a:pt x="6" y="7"/>
                  </a:cubicBezTo>
                  <a:cubicBezTo>
                    <a:pt x="5" y="10"/>
                    <a:pt x="1" y="16"/>
                    <a:pt x="0" y="17"/>
                  </a:cubicBezTo>
                  <a:cubicBezTo>
                    <a:pt x="12" y="10"/>
                    <a:pt x="28" y="12"/>
                    <a:pt x="41" y="24"/>
                  </a:cubicBezTo>
                  <a:cubicBezTo>
                    <a:pt x="37" y="15"/>
                    <a:pt x="22" y="1"/>
                    <a:pt x="1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8" name="Freeform 1555"/>
            <p:cNvSpPr>
              <a:spLocks/>
            </p:cNvSpPr>
            <p:nvPr userDrawn="1"/>
          </p:nvSpPr>
          <p:spPr bwMode="auto">
            <a:xfrm>
              <a:off x="369" y="362"/>
              <a:ext cx="6" cy="2"/>
            </a:xfrm>
            <a:custGeom>
              <a:avLst/>
              <a:gdLst>
                <a:gd name="T0" fmla="*/ 0 w 14"/>
                <a:gd name="T1" fmla="*/ 0 h 5"/>
                <a:gd name="T2" fmla="*/ 0 w 14"/>
                <a:gd name="T3" fmla="*/ 0 h 5"/>
                <a:gd name="T4" fmla="*/ 5 w 14"/>
                <a:gd name="T5" fmla="*/ 4 h 5"/>
                <a:gd name="T6" fmla="*/ 14 w 14"/>
                <a:gd name="T7" fmla="*/ 5 h 5"/>
                <a:gd name="T8" fmla="*/ 8 w 14"/>
                <a:gd name="T9" fmla="*/ 2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lnTo>
                    <a:pt x="0" y="0"/>
                  </a:lnTo>
                  <a:cubicBezTo>
                    <a:pt x="1" y="1"/>
                    <a:pt x="3" y="3"/>
                    <a:pt x="5" y="4"/>
                  </a:cubicBezTo>
                  <a:cubicBezTo>
                    <a:pt x="7" y="4"/>
                    <a:pt x="10" y="5"/>
                    <a:pt x="14" y="5"/>
                  </a:cubicBezTo>
                  <a:cubicBezTo>
                    <a:pt x="13" y="5"/>
                    <a:pt x="8" y="2"/>
                    <a:pt x="8" y="2"/>
                  </a:cubicBezTo>
                  <a:cubicBezTo>
                    <a:pt x="5" y="2"/>
                    <a:pt x="2"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9" name="Freeform 1556"/>
            <p:cNvSpPr>
              <a:spLocks/>
            </p:cNvSpPr>
            <p:nvPr userDrawn="1"/>
          </p:nvSpPr>
          <p:spPr bwMode="auto">
            <a:xfrm>
              <a:off x="371" y="362"/>
              <a:ext cx="13" cy="8"/>
            </a:xfrm>
            <a:custGeom>
              <a:avLst/>
              <a:gdLst>
                <a:gd name="T0" fmla="*/ 15 w 29"/>
                <a:gd name="T1" fmla="*/ 0 h 18"/>
                <a:gd name="T2" fmla="*/ 15 w 29"/>
                <a:gd name="T3" fmla="*/ 0 h 18"/>
                <a:gd name="T4" fmla="*/ 4 w 29"/>
                <a:gd name="T5" fmla="*/ 2 h 18"/>
                <a:gd name="T6" fmla="*/ 19 w 29"/>
                <a:gd name="T7" fmla="*/ 9 h 18"/>
                <a:gd name="T8" fmla="*/ 0 w 29"/>
                <a:gd name="T9" fmla="*/ 5 h 18"/>
                <a:gd name="T10" fmla="*/ 8 w 29"/>
                <a:gd name="T11" fmla="*/ 11 h 18"/>
                <a:gd name="T12" fmla="*/ 29 w 29"/>
                <a:gd name="T13" fmla="*/ 18 h 18"/>
                <a:gd name="T14" fmla="*/ 15 w 29"/>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8">
                  <a:moveTo>
                    <a:pt x="15" y="0"/>
                  </a:moveTo>
                  <a:lnTo>
                    <a:pt x="15" y="0"/>
                  </a:lnTo>
                  <a:cubicBezTo>
                    <a:pt x="12" y="1"/>
                    <a:pt x="9" y="2"/>
                    <a:pt x="4" y="2"/>
                  </a:cubicBezTo>
                  <a:cubicBezTo>
                    <a:pt x="10" y="4"/>
                    <a:pt x="14" y="5"/>
                    <a:pt x="19" y="9"/>
                  </a:cubicBezTo>
                  <a:cubicBezTo>
                    <a:pt x="12" y="6"/>
                    <a:pt x="6" y="6"/>
                    <a:pt x="0" y="5"/>
                  </a:cubicBezTo>
                  <a:cubicBezTo>
                    <a:pt x="3" y="7"/>
                    <a:pt x="6" y="10"/>
                    <a:pt x="8" y="11"/>
                  </a:cubicBezTo>
                  <a:cubicBezTo>
                    <a:pt x="15" y="15"/>
                    <a:pt x="22" y="17"/>
                    <a:pt x="29" y="18"/>
                  </a:cubicBezTo>
                  <a:cubicBezTo>
                    <a:pt x="28" y="10"/>
                    <a:pt x="24" y="3"/>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0" name="Freeform 1557"/>
            <p:cNvSpPr>
              <a:spLocks/>
            </p:cNvSpPr>
            <p:nvPr userDrawn="1"/>
          </p:nvSpPr>
          <p:spPr bwMode="auto">
            <a:xfrm>
              <a:off x="379" y="360"/>
              <a:ext cx="16" cy="27"/>
            </a:xfrm>
            <a:custGeom>
              <a:avLst/>
              <a:gdLst>
                <a:gd name="T0" fmla="*/ 3 w 36"/>
                <a:gd name="T1" fmla="*/ 0 h 59"/>
                <a:gd name="T2" fmla="*/ 3 w 36"/>
                <a:gd name="T3" fmla="*/ 0 h 59"/>
                <a:gd name="T4" fmla="*/ 0 w 36"/>
                <a:gd name="T5" fmla="*/ 3 h 59"/>
                <a:gd name="T6" fmla="*/ 12 w 36"/>
                <a:gd name="T7" fmla="*/ 14 h 59"/>
                <a:gd name="T8" fmla="*/ 21 w 36"/>
                <a:gd name="T9" fmla="*/ 25 h 59"/>
                <a:gd name="T10" fmla="*/ 19 w 36"/>
                <a:gd name="T11" fmla="*/ 43 h 59"/>
                <a:gd name="T12" fmla="*/ 30 w 36"/>
                <a:gd name="T13" fmla="*/ 55 h 59"/>
                <a:gd name="T14" fmla="*/ 18 w 36"/>
                <a:gd name="T15" fmla="*/ 46 h 59"/>
                <a:gd name="T16" fmla="*/ 23 w 36"/>
                <a:gd name="T17" fmla="*/ 58 h 59"/>
                <a:gd name="T18" fmla="*/ 36 w 36"/>
                <a:gd name="T19" fmla="*/ 55 h 59"/>
                <a:gd name="T20" fmla="*/ 27 w 36"/>
                <a:gd name="T21" fmla="*/ 15 h 59"/>
                <a:gd name="T22" fmla="*/ 3 w 36"/>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59">
                  <a:moveTo>
                    <a:pt x="3" y="0"/>
                  </a:moveTo>
                  <a:lnTo>
                    <a:pt x="3" y="0"/>
                  </a:lnTo>
                  <a:cubicBezTo>
                    <a:pt x="2" y="1"/>
                    <a:pt x="2" y="2"/>
                    <a:pt x="0" y="3"/>
                  </a:cubicBezTo>
                  <a:cubicBezTo>
                    <a:pt x="7" y="5"/>
                    <a:pt x="11" y="12"/>
                    <a:pt x="12" y="14"/>
                  </a:cubicBezTo>
                  <a:cubicBezTo>
                    <a:pt x="15" y="15"/>
                    <a:pt x="19" y="19"/>
                    <a:pt x="21" y="25"/>
                  </a:cubicBezTo>
                  <a:cubicBezTo>
                    <a:pt x="23" y="31"/>
                    <a:pt x="22" y="36"/>
                    <a:pt x="19" y="43"/>
                  </a:cubicBezTo>
                  <a:cubicBezTo>
                    <a:pt x="19" y="49"/>
                    <a:pt x="23" y="55"/>
                    <a:pt x="30" y="55"/>
                  </a:cubicBezTo>
                  <a:cubicBezTo>
                    <a:pt x="23" y="56"/>
                    <a:pt x="19" y="52"/>
                    <a:pt x="18" y="46"/>
                  </a:cubicBezTo>
                  <a:cubicBezTo>
                    <a:pt x="16" y="51"/>
                    <a:pt x="19" y="56"/>
                    <a:pt x="23" y="58"/>
                  </a:cubicBezTo>
                  <a:cubicBezTo>
                    <a:pt x="28" y="59"/>
                    <a:pt x="33" y="59"/>
                    <a:pt x="36" y="55"/>
                  </a:cubicBezTo>
                  <a:cubicBezTo>
                    <a:pt x="18" y="52"/>
                    <a:pt x="34" y="29"/>
                    <a:pt x="27" y="15"/>
                  </a:cubicBezTo>
                  <a:cubicBezTo>
                    <a:pt x="23" y="9"/>
                    <a:pt x="16" y="2"/>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1" name="Freeform 1558"/>
            <p:cNvSpPr>
              <a:spLocks/>
            </p:cNvSpPr>
            <p:nvPr userDrawn="1"/>
          </p:nvSpPr>
          <p:spPr bwMode="auto">
            <a:xfrm>
              <a:off x="361" y="360"/>
              <a:ext cx="15" cy="9"/>
            </a:xfrm>
            <a:custGeom>
              <a:avLst/>
              <a:gdLst>
                <a:gd name="T0" fmla="*/ 7 w 34"/>
                <a:gd name="T1" fmla="*/ 0 h 20"/>
                <a:gd name="T2" fmla="*/ 7 w 34"/>
                <a:gd name="T3" fmla="*/ 0 h 20"/>
                <a:gd name="T4" fmla="*/ 6 w 34"/>
                <a:gd name="T5" fmla="*/ 4 h 20"/>
                <a:gd name="T6" fmla="*/ 18 w 34"/>
                <a:gd name="T7" fmla="*/ 13 h 20"/>
                <a:gd name="T8" fmla="*/ 3 w 34"/>
                <a:gd name="T9" fmla="*/ 7 h 20"/>
                <a:gd name="T10" fmla="*/ 0 w 34"/>
                <a:gd name="T11" fmla="*/ 10 h 20"/>
                <a:gd name="T12" fmla="*/ 34 w 34"/>
                <a:gd name="T13" fmla="*/ 20 h 20"/>
                <a:gd name="T14" fmla="*/ 7 w 34"/>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20">
                  <a:moveTo>
                    <a:pt x="7" y="0"/>
                  </a:moveTo>
                  <a:lnTo>
                    <a:pt x="7" y="0"/>
                  </a:lnTo>
                  <a:cubicBezTo>
                    <a:pt x="7" y="1"/>
                    <a:pt x="6" y="2"/>
                    <a:pt x="6" y="4"/>
                  </a:cubicBezTo>
                  <a:cubicBezTo>
                    <a:pt x="9" y="6"/>
                    <a:pt x="14" y="10"/>
                    <a:pt x="18" y="13"/>
                  </a:cubicBezTo>
                  <a:cubicBezTo>
                    <a:pt x="13" y="11"/>
                    <a:pt x="8" y="8"/>
                    <a:pt x="3" y="7"/>
                  </a:cubicBezTo>
                  <a:cubicBezTo>
                    <a:pt x="3" y="8"/>
                    <a:pt x="2" y="9"/>
                    <a:pt x="0" y="10"/>
                  </a:cubicBezTo>
                  <a:cubicBezTo>
                    <a:pt x="14" y="19"/>
                    <a:pt x="27" y="20"/>
                    <a:pt x="34" y="20"/>
                  </a:cubicBezTo>
                  <a:cubicBezTo>
                    <a:pt x="28" y="11"/>
                    <a:pt x="14" y="3"/>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2" name="Freeform 1559"/>
            <p:cNvSpPr>
              <a:spLocks/>
            </p:cNvSpPr>
            <p:nvPr userDrawn="1"/>
          </p:nvSpPr>
          <p:spPr bwMode="auto">
            <a:xfrm>
              <a:off x="364" y="348"/>
              <a:ext cx="16" cy="16"/>
            </a:xfrm>
            <a:custGeom>
              <a:avLst/>
              <a:gdLst>
                <a:gd name="T0" fmla="*/ 1 w 35"/>
                <a:gd name="T1" fmla="*/ 0 h 35"/>
                <a:gd name="T2" fmla="*/ 1 w 35"/>
                <a:gd name="T3" fmla="*/ 0 h 35"/>
                <a:gd name="T4" fmla="*/ 1 w 35"/>
                <a:gd name="T5" fmla="*/ 7 h 35"/>
                <a:gd name="T6" fmla="*/ 9 w 35"/>
                <a:gd name="T7" fmla="*/ 19 h 35"/>
                <a:gd name="T8" fmla="*/ 1 w 35"/>
                <a:gd name="T9" fmla="*/ 11 h 35"/>
                <a:gd name="T10" fmla="*/ 0 w 35"/>
                <a:gd name="T11" fmla="*/ 25 h 35"/>
                <a:gd name="T12" fmla="*/ 7 w 35"/>
                <a:gd name="T13" fmla="*/ 29 h 35"/>
                <a:gd name="T14" fmla="*/ 35 w 35"/>
                <a:gd name="T15" fmla="*/ 23 h 35"/>
                <a:gd name="T16" fmla="*/ 9 w 35"/>
                <a:gd name="T17" fmla="*/ 26 h 35"/>
                <a:gd name="T18" fmla="*/ 30 w 35"/>
                <a:gd name="T19" fmla="*/ 24 h 35"/>
                <a:gd name="T20" fmla="*/ 8 w 35"/>
                <a:gd name="T21" fmla="*/ 8 h 35"/>
                <a:gd name="T22" fmla="*/ 1 w 35"/>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5">
                  <a:moveTo>
                    <a:pt x="1" y="0"/>
                  </a:moveTo>
                  <a:lnTo>
                    <a:pt x="1" y="0"/>
                  </a:lnTo>
                  <a:lnTo>
                    <a:pt x="1" y="7"/>
                  </a:lnTo>
                  <a:cubicBezTo>
                    <a:pt x="2" y="12"/>
                    <a:pt x="7" y="17"/>
                    <a:pt x="9" y="19"/>
                  </a:cubicBezTo>
                  <a:cubicBezTo>
                    <a:pt x="6" y="18"/>
                    <a:pt x="2" y="13"/>
                    <a:pt x="1" y="11"/>
                  </a:cubicBezTo>
                  <a:cubicBezTo>
                    <a:pt x="1" y="18"/>
                    <a:pt x="1" y="21"/>
                    <a:pt x="0" y="25"/>
                  </a:cubicBezTo>
                  <a:cubicBezTo>
                    <a:pt x="1" y="26"/>
                    <a:pt x="5" y="28"/>
                    <a:pt x="7" y="29"/>
                  </a:cubicBezTo>
                  <a:cubicBezTo>
                    <a:pt x="20" y="35"/>
                    <a:pt x="32" y="30"/>
                    <a:pt x="35" y="23"/>
                  </a:cubicBezTo>
                  <a:cubicBezTo>
                    <a:pt x="30" y="27"/>
                    <a:pt x="19" y="32"/>
                    <a:pt x="9" y="26"/>
                  </a:cubicBezTo>
                  <a:cubicBezTo>
                    <a:pt x="17" y="29"/>
                    <a:pt x="25" y="28"/>
                    <a:pt x="30" y="24"/>
                  </a:cubicBezTo>
                  <a:cubicBezTo>
                    <a:pt x="23" y="24"/>
                    <a:pt x="11" y="21"/>
                    <a:pt x="8" y="8"/>
                  </a:cubicBezTo>
                  <a:cubicBezTo>
                    <a:pt x="6" y="6"/>
                    <a:pt x="2" y="3"/>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3" name="Freeform 1560"/>
            <p:cNvSpPr>
              <a:spLocks/>
            </p:cNvSpPr>
            <p:nvPr userDrawn="1"/>
          </p:nvSpPr>
          <p:spPr bwMode="auto">
            <a:xfrm>
              <a:off x="365" y="332"/>
              <a:ext cx="6" cy="19"/>
            </a:xfrm>
            <a:custGeom>
              <a:avLst/>
              <a:gdLst>
                <a:gd name="T0" fmla="*/ 0 w 13"/>
                <a:gd name="T1" fmla="*/ 0 h 41"/>
                <a:gd name="T2" fmla="*/ 0 w 13"/>
                <a:gd name="T3" fmla="*/ 0 h 41"/>
                <a:gd name="T4" fmla="*/ 0 w 13"/>
                <a:gd name="T5" fmla="*/ 30 h 41"/>
                <a:gd name="T6" fmla="*/ 11 w 13"/>
                <a:gd name="T7" fmla="*/ 41 h 41"/>
                <a:gd name="T8" fmla="*/ 13 w 13"/>
                <a:gd name="T9" fmla="*/ 1 h 41"/>
                <a:gd name="T10" fmla="*/ 6 w 13"/>
                <a:gd name="T11" fmla="*/ 5 h 41"/>
                <a:gd name="T12" fmla="*/ 4 w 13"/>
                <a:gd name="T13" fmla="*/ 25 h 41"/>
                <a:gd name="T14" fmla="*/ 4 w 13"/>
                <a:gd name="T15" fmla="*/ 5 h 41"/>
                <a:gd name="T16" fmla="*/ 0 w 13"/>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0" y="0"/>
                  </a:moveTo>
                  <a:lnTo>
                    <a:pt x="0" y="0"/>
                  </a:lnTo>
                  <a:lnTo>
                    <a:pt x="0" y="30"/>
                  </a:lnTo>
                  <a:cubicBezTo>
                    <a:pt x="2" y="34"/>
                    <a:pt x="6" y="40"/>
                    <a:pt x="11" y="41"/>
                  </a:cubicBezTo>
                  <a:cubicBezTo>
                    <a:pt x="7" y="30"/>
                    <a:pt x="6" y="15"/>
                    <a:pt x="13" y="1"/>
                  </a:cubicBezTo>
                  <a:cubicBezTo>
                    <a:pt x="12" y="2"/>
                    <a:pt x="7" y="4"/>
                    <a:pt x="6" y="5"/>
                  </a:cubicBezTo>
                  <a:cubicBezTo>
                    <a:pt x="6" y="8"/>
                    <a:pt x="4" y="18"/>
                    <a:pt x="4" y="25"/>
                  </a:cubicBezTo>
                  <a:cubicBezTo>
                    <a:pt x="2" y="18"/>
                    <a:pt x="3" y="7"/>
                    <a:pt x="4" y="5"/>
                  </a:cubicBezTo>
                  <a:cubicBezTo>
                    <a:pt x="3" y="3"/>
                    <a:pt x="3" y="2"/>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4" name="Freeform 1561"/>
            <p:cNvSpPr>
              <a:spLocks/>
            </p:cNvSpPr>
            <p:nvPr userDrawn="1"/>
          </p:nvSpPr>
          <p:spPr bwMode="auto">
            <a:xfrm>
              <a:off x="383" y="331"/>
              <a:ext cx="11" cy="20"/>
            </a:xfrm>
            <a:custGeom>
              <a:avLst/>
              <a:gdLst>
                <a:gd name="T0" fmla="*/ 11 w 26"/>
                <a:gd name="T1" fmla="*/ 1 h 44"/>
                <a:gd name="T2" fmla="*/ 11 w 26"/>
                <a:gd name="T3" fmla="*/ 1 h 44"/>
                <a:gd name="T4" fmla="*/ 12 w 26"/>
                <a:gd name="T5" fmla="*/ 28 h 44"/>
                <a:gd name="T6" fmla="*/ 6 w 26"/>
                <a:gd name="T7" fmla="*/ 0 h 44"/>
                <a:gd name="T8" fmla="*/ 0 w 26"/>
                <a:gd name="T9" fmla="*/ 5 h 44"/>
                <a:gd name="T10" fmla="*/ 0 w 26"/>
                <a:gd name="T11" fmla="*/ 32 h 44"/>
                <a:gd name="T12" fmla="*/ 13 w 26"/>
                <a:gd name="T13" fmla="*/ 44 h 44"/>
                <a:gd name="T14" fmla="*/ 25 w 26"/>
                <a:gd name="T15" fmla="*/ 33 h 44"/>
                <a:gd name="T16" fmla="*/ 21 w 26"/>
                <a:gd name="T17" fmla="*/ 4 h 44"/>
                <a:gd name="T18" fmla="*/ 11 w 26"/>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44">
                  <a:moveTo>
                    <a:pt x="11" y="1"/>
                  </a:moveTo>
                  <a:lnTo>
                    <a:pt x="11" y="1"/>
                  </a:lnTo>
                  <a:cubicBezTo>
                    <a:pt x="11" y="6"/>
                    <a:pt x="13" y="20"/>
                    <a:pt x="12" y="28"/>
                  </a:cubicBezTo>
                  <a:cubicBezTo>
                    <a:pt x="10" y="23"/>
                    <a:pt x="6" y="2"/>
                    <a:pt x="6" y="0"/>
                  </a:cubicBezTo>
                  <a:cubicBezTo>
                    <a:pt x="5" y="3"/>
                    <a:pt x="2" y="3"/>
                    <a:pt x="0" y="5"/>
                  </a:cubicBezTo>
                  <a:cubicBezTo>
                    <a:pt x="0" y="9"/>
                    <a:pt x="0" y="30"/>
                    <a:pt x="0" y="32"/>
                  </a:cubicBezTo>
                  <a:cubicBezTo>
                    <a:pt x="2" y="43"/>
                    <a:pt x="10" y="41"/>
                    <a:pt x="13" y="44"/>
                  </a:cubicBezTo>
                  <a:cubicBezTo>
                    <a:pt x="18" y="41"/>
                    <a:pt x="26" y="39"/>
                    <a:pt x="25" y="33"/>
                  </a:cubicBezTo>
                  <a:cubicBezTo>
                    <a:pt x="24" y="22"/>
                    <a:pt x="22" y="13"/>
                    <a:pt x="21" y="4"/>
                  </a:cubicBezTo>
                  <a:cubicBezTo>
                    <a:pt x="17" y="2"/>
                    <a:pt x="14" y="3"/>
                    <a:pt x="1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5" name="Freeform 1562"/>
            <p:cNvSpPr>
              <a:spLocks/>
            </p:cNvSpPr>
            <p:nvPr userDrawn="1"/>
          </p:nvSpPr>
          <p:spPr bwMode="auto">
            <a:xfrm>
              <a:off x="395" y="327"/>
              <a:ext cx="16" cy="26"/>
            </a:xfrm>
            <a:custGeom>
              <a:avLst/>
              <a:gdLst>
                <a:gd name="T0" fmla="*/ 9 w 37"/>
                <a:gd name="T1" fmla="*/ 0 h 57"/>
                <a:gd name="T2" fmla="*/ 9 w 37"/>
                <a:gd name="T3" fmla="*/ 0 h 57"/>
                <a:gd name="T4" fmla="*/ 19 w 37"/>
                <a:gd name="T5" fmla="*/ 36 h 57"/>
                <a:gd name="T6" fmla="*/ 4 w 37"/>
                <a:gd name="T7" fmla="*/ 1 h 57"/>
                <a:gd name="T8" fmla="*/ 0 w 37"/>
                <a:gd name="T9" fmla="*/ 8 h 57"/>
                <a:gd name="T10" fmla="*/ 12 w 37"/>
                <a:gd name="T11" fmla="*/ 50 h 57"/>
                <a:gd name="T12" fmla="*/ 27 w 37"/>
                <a:gd name="T13" fmla="*/ 57 h 57"/>
                <a:gd name="T14" fmla="*/ 35 w 37"/>
                <a:gd name="T15" fmla="*/ 43 h 57"/>
                <a:gd name="T16" fmla="*/ 16 w 37"/>
                <a:gd name="T17" fmla="*/ 1 h 57"/>
                <a:gd name="T18" fmla="*/ 9 w 37"/>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57">
                  <a:moveTo>
                    <a:pt x="9" y="0"/>
                  </a:moveTo>
                  <a:lnTo>
                    <a:pt x="9" y="0"/>
                  </a:lnTo>
                  <a:cubicBezTo>
                    <a:pt x="11" y="8"/>
                    <a:pt x="18" y="32"/>
                    <a:pt x="19" y="36"/>
                  </a:cubicBezTo>
                  <a:cubicBezTo>
                    <a:pt x="15" y="29"/>
                    <a:pt x="7" y="8"/>
                    <a:pt x="4" y="1"/>
                  </a:cubicBezTo>
                  <a:cubicBezTo>
                    <a:pt x="3" y="4"/>
                    <a:pt x="1" y="6"/>
                    <a:pt x="0" y="8"/>
                  </a:cubicBezTo>
                  <a:cubicBezTo>
                    <a:pt x="2" y="19"/>
                    <a:pt x="11" y="46"/>
                    <a:pt x="12" y="50"/>
                  </a:cubicBezTo>
                  <a:cubicBezTo>
                    <a:pt x="14" y="56"/>
                    <a:pt x="23" y="54"/>
                    <a:pt x="27" y="57"/>
                  </a:cubicBezTo>
                  <a:cubicBezTo>
                    <a:pt x="29" y="54"/>
                    <a:pt x="37" y="50"/>
                    <a:pt x="35" y="43"/>
                  </a:cubicBezTo>
                  <a:cubicBezTo>
                    <a:pt x="32" y="34"/>
                    <a:pt x="21" y="9"/>
                    <a:pt x="16" y="1"/>
                  </a:cubicBezTo>
                  <a:cubicBezTo>
                    <a:pt x="15" y="1"/>
                    <a:pt x="11" y="1"/>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6" name="Freeform 1563"/>
            <p:cNvSpPr>
              <a:spLocks/>
            </p:cNvSpPr>
            <p:nvPr userDrawn="1"/>
          </p:nvSpPr>
          <p:spPr bwMode="auto">
            <a:xfrm>
              <a:off x="405" y="320"/>
              <a:ext cx="21" cy="29"/>
            </a:xfrm>
            <a:custGeom>
              <a:avLst/>
              <a:gdLst>
                <a:gd name="T0" fmla="*/ 14 w 47"/>
                <a:gd name="T1" fmla="*/ 2 h 63"/>
                <a:gd name="T2" fmla="*/ 14 w 47"/>
                <a:gd name="T3" fmla="*/ 2 h 63"/>
                <a:gd name="T4" fmla="*/ 3 w 47"/>
                <a:gd name="T5" fmla="*/ 0 h 63"/>
                <a:gd name="T6" fmla="*/ 28 w 47"/>
                <a:gd name="T7" fmla="*/ 40 h 63"/>
                <a:gd name="T8" fmla="*/ 2 w 47"/>
                <a:gd name="T9" fmla="*/ 8 h 63"/>
                <a:gd name="T10" fmla="*/ 0 w 47"/>
                <a:gd name="T11" fmla="*/ 15 h 63"/>
                <a:gd name="T12" fmla="*/ 25 w 47"/>
                <a:gd name="T13" fmla="*/ 59 h 63"/>
                <a:gd name="T14" fmla="*/ 40 w 47"/>
                <a:gd name="T15" fmla="*/ 62 h 63"/>
                <a:gd name="T16" fmla="*/ 45 w 47"/>
                <a:gd name="T17" fmla="*/ 48 h 63"/>
                <a:gd name="T18" fmla="*/ 14 w 47"/>
                <a:gd name="T19"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3">
                  <a:moveTo>
                    <a:pt x="14" y="2"/>
                  </a:moveTo>
                  <a:lnTo>
                    <a:pt x="14" y="2"/>
                  </a:lnTo>
                  <a:cubicBezTo>
                    <a:pt x="11" y="2"/>
                    <a:pt x="7" y="2"/>
                    <a:pt x="3" y="0"/>
                  </a:cubicBezTo>
                  <a:cubicBezTo>
                    <a:pt x="4" y="1"/>
                    <a:pt x="24" y="31"/>
                    <a:pt x="28" y="40"/>
                  </a:cubicBezTo>
                  <a:cubicBezTo>
                    <a:pt x="23" y="36"/>
                    <a:pt x="7" y="14"/>
                    <a:pt x="2" y="8"/>
                  </a:cubicBezTo>
                  <a:cubicBezTo>
                    <a:pt x="2" y="10"/>
                    <a:pt x="0" y="12"/>
                    <a:pt x="0" y="15"/>
                  </a:cubicBezTo>
                  <a:cubicBezTo>
                    <a:pt x="3" y="21"/>
                    <a:pt x="23" y="57"/>
                    <a:pt x="25" y="59"/>
                  </a:cubicBezTo>
                  <a:cubicBezTo>
                    <a:pt x="30" y="63"/>
                    <a:pt x="35" y="60"/>
                    <a:pt x="40" y="62"/>
                  </a:cubicBezTo>
                  <a:cubicBezTo>
                    <a:pt x="42" y="58"/>
                    <a:pt x="47" y="55"/>
                    <a:pt x="45" y="48"/>
                  </a:cubicBezTo>
                  <a:cubicBezTo>
                    <a:pt x="44" y="42"/>
                    <a:pt x="18" y="7"/>
                    <a:pt x="1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7" name="Freeform 1564"/>
            <p:cNvSpPr>
              <a:spLocks/>
            </p:cNvSpPr>
            <p:nvPr userDrawn="1"/>
          </p:nvSpPr>
          <p:spPr bwMode="auto">
            <a:xfrm>
              <a:off x="363" y="314"/>
              <a:ext cx="11" cy="19"/>
            </a:xfrm>
            <a:custGeom>
              <a:avLst/>
              <a:gdLst>
                <a:gd name="T0" fmla="*/ 1 w 24"/>
                <a:gd name="T1" fmla="*/ 30 h 43"/>
                <a:gd name="T2" fmla="*/ 1 w 24"/>
                <a:gd name="T3" fmla="*/ 30 h 43"/>
                <a:gd name="T4" fmla="*/ 9 w 24"/>
                <a:gd name="T5" fmla="*/ 43 h 43"/>
                <a:gd name="T6" fmla="*/ 21 w 24"/>
                <a:gd name="T7" fmla="*/ 35 h 43"/>
                <a:gd name="T8" fmla="*/ 24 w 24"/>
                <a:gd name="T9" fmla="*/ 4 h 43"/>
                <a:gd name="T10" fmla="*/ 19 w 24"/>
                <a:gd name="T11" fmla="*/ 6 h 43"/>
                <a:gd name="T12" fmla="*/ 11 w 24"/>
                <a:gd name="T13" fmla="*/ 27 h 43"/>
                <a:gd name="T14" fmla="*/ 14 w 24"/>
                <a:gd name="T15" fmla="*/ 4 h 43"/>
                <a:gd name="T16" fmla="*/ 10 w 24"/>
                <a:gd name="T17" fmla="*/ 0 h 43"/>
                <a:gd name="T18" fmla="*/ 1 w 24"/>
                <a:gd name="T19"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3">
                  <a:moveTo>
                    <a:pt x="1" y="30"/>
                  </a:moveTo>
                  <a:lnTo>
                    <a:pt x="1" y="30"/>
                  </a:lnTo>
                  <a:cubicBezTo>
                    <a:pt x="0" y="37"/>
                    <a:pt x="6" y="38"/>
                    <a:pt x="9" y="43"/>
                  </a:cubicBezTo>
                  <a:cubicBezTo>
                    <a:pt x="13" y="40"/>
                    <a:pt x="21" y="39"/>
                    <a:pt x="21" y="35"/>
                  </a:cubicBezTo>
                  <a:cubicBezTo>
                    <a:pt x="22" y="29"/>
                    <a:pt x="24" y="11"/>
                    <a:pt x="24" y="4"/>
                  </a:cubicBezTo>
                  <a:cubicBezTo>
                    <a:pt x="22" y="5"/>
                    <a:pt x="20" y="5"/>
                    <a:pt x="19" y="6"/>
                  </a:cubicBezTo>
                  <a:cubicBezTo>
                    <a:pt x="17" y="11"/>
                    <a:pt x="13" y="23"/>
                    <a:pt x="11" y="27"/>
                  </a:cubicBezTo>
                  <a:cubicBezTo>
                    <a:pt x="12" y="21"/>
                    <a:pt x="14" y="4"/>
                    <a:pt x="14" y="4"/>
                  </a:cubicBezTo>
                  <a:cubicBezTo>
                    <a:pt x="14" y="4"/>
                    <a:pt x="11" y="1"/>
                    <a:pt x="10" y="0"/>
                  </a:cubicBezTo>
                  <a:cubicBezTo>
                    <a:pt x="7" y="8"/>
                    <a:pt x="4" y="19"/>
                    <a:pt x="1" y="3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8" name="Freeform 1565"/>
            <p:cNvSpPr>
              <a:spLocks/>
            </p:cNvSpPr>
            <p:nvPr userDrawn="1"/>
          </p:nvSpPr>
          <p:spPr bwMode="auto">
            <a:xfrm>
              <a:off x="375" y="313"/>
              <a:ext cx="10" cy="20"/>
            </a:xfrm>
            <a:custGeom>
              <a:avLst/>
              <a:gdLst>
                <a:gd name="T0" fmla="*/ 8 w 23"/>
                <a:gd name="T1" fmla="*/ 3 h 46"/>
                <a:gd name="T2" fmla="*/ 8 w 23"/>
                <a:gd name="T3" fmla="*/ 3 h 46"/>
                <a:gd name="T4" fmla="*/ 6 w 23"/>
                <a:gd name="T5" fmla="*/ 0 h 46"/>
                <a:gd name="T6" fmla="*/ 2 w 23"/>
                <a:gd name="T7" fmla="*/ 6 h 46"/>
                <a:gd name="T8" fmla="*/ 0 w 23"/>
                <a:gd name="T9" fmla="*/ 36 h 46"/>
                <a:gd name="T10" fmla="*/ 11 w 23"/>
                <a:gd name="T11" fmla="*/ 46 h 46"/>
                <a:gd name="T12" fmla="*/ 23 w 23"/>
                <a:gd name="T13" fmla="*/ 35 h 46"/>
                <a:gd name="T14" fmla="*/ 19 w 23"/>
                <a:gd name="T15" fmla="*/ 8 h 46"/>
                <a:gd name="T16" fmla="*/ 17 w 23"/>
                <a:gd name="T17" fmla="*/ 10 h 46"/>
                <a:gd name="T18" fmla="*/ 13 w 23"/>
                <a:gd name="T19" fmla="*/ 6 h 46"/>
                <a:gd name="T20" fmla="*/ 11 w 23"/>
                <a:gd name="T21" fmla="*/ 29 h 46"/>
                <a:gd name="T22" fmla="*/ 8 w 23"/>
                <a:gd name="T23"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46">
                  <a:moveTo>
                    <a:pt x="8" y="3"/>
                  </a:moveTo>
                  <a:lnTo>
                    <a:pt x="8" y="3"/>
                  </a:lnTo>
                  <a:cubicBezTo>
                    <a:pt x="7" y="2"/>
                    <a:pt x="6" y="2"/>
                    <a:pt x="6" y="0"/>
                  </a:cubicBezTo>
                  <a:cubicBezTo>
                    <a:pt x="5" y="3"/>
                    <a:pt x="3" y="5"/>
                    <a:pt x="2" y="6"/>
                  </a:cubicBezTo>
                  <a:cubicBezTo>
                    <a:pt x="2" y="11"/>
                    <a:pt x="0" y="33"/>
                    <a:pt x="0" y="36"/>
                  </a:cubicBezTo>
                  <a:cubicBezTo>
                    <a:pt x="0" y="42"/>
                    <a:pt x="6" y="43"/>
                    <a:pt x="11" y="46"/>
                  </a:cubicBezTo>
                  <a:cubicBezTo>
                    <a:pt x="16" y="42"/>
                    <a:pt x="23" y="41"/>
                    <a:pt x="23" y="35"/>
                  </a:cubicBezTo>
                  <a:cubicBezTo>
                    <a:pt x="22" y="27"/>
                    <a:pt x="20" y="14"/>
                    <a:pt x="19" y="8"/>
                  </a:cubicBezTo>
                  <a:cubicBezTo>
                    <a:pt x="19" y="8"/>
                    <a:pt x="18" y="9"/>
                    <a:pt x="17" y="10"/>
                  </a:cubicBezTo>
                  <a:cubicBezTo>
                    <a:pt x="15" y="7"/>
                    <a:pt x="14" y="7"/>
                    <a:pt x="13" y="6"/>
                  </a:cubicBezTo>
                  <a:cubicBezTo>
                    <a:pt x="12" y="9"/>
                    <a:pt x="12" y="21"/>
                    <a:pt x="11" y="29"/>
                  </a:cubicBezTo>
                  <a:cubicBezTo>
                    <a:pt x="9" y="21"/>
                    <a:pt x="9" y="11"/>
                    <a:pt x="8"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9" name="Freeform 1566"/>
            <p:cNvSpPr>
              <a:spLocks/>
            </p:cNvSpPr>
            <p:nvPr userDrawn="1"/>
          </p:nvSpPr>
          <p:spPr bwMode="auto">
            <a:xfrm>
              <a:off x="387" y="313"/>
              <a:ext cx="1" cy="6"/>
            </a:xfrm>
            <a:custGeom>
              <a:avLst/>
              <a:gdLst>
                <a:gd name="T0" fmla="*/ 1 w 4"/>
                <a:gd name="T1" fmla="*/ 0 h 12"/>
                <a:gd name="T2" fmla="*/ 1 w 4"/>
                <a:gd name="T3" fmla="*/ 0 h 12"/>
                <a:gd name="T4" fmla="*/ 0 w 4"/>
                <a:gd name="T5" fmla="*/ 1 h 12"/>
                <a:gd name="T6" fmla="*/ 4 w 4"/>
                <a:gd name="T7" fmla="*/ 12 h 12"/>
                <a:gd name="T8" fmla="*/ 1 w 4"/>
                <a:gd name="T9" fmla="*/ 0 h 12"/>
              </a:gdLst>
              <a:ahLst/>
              <a:cxnLst>
                <a:cxn ang="0">
                  <a:pos x="T0" y="T1"/>
                </a:cxn>
                <a:cxn ang="0">
                  <a:pos x="T2" y="T3"/>
                </a:cxn>
                <a:cxn ang="0">
                  <a:pos x="T4" y="T5"/>
                </a:cxn>
                <a:cxn ang="0">
                  <a:pos x="T6" y="T7"/>
                </a:cxn>
                <a:cxn ang="0">
                  <a:pos x="T8" y="T9"/>
                </a:cxn>
              </a:cxnLst>
              <a:rect l="0" t="0" r="r" b="b"/>
              <a:pathLst>
                <a:path w="4" h="12">
                  <a:moveTo>
                    <a:pt x="1" y="0"/>
                  </a:moveTo>
                  <a:lnTo>
                    <a:pt x="1" y="0"/>
                  </a:lnTo>
                  <a:lnTo>
                    <a:pt x="0" y="1"/>
                  </a:lnTo>
                  <a:lnTo>
                    <a:pt x="4" y="1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0" name="Freeform 1567"/>
            <p:cNvSpPr>
              <a:spLocks/>
            </p:cNvSpPr>
            <p:nvPr userDrawn="1"/>
          </p:nvSpPr>
          <p:spPr bwMode="auto">
            <a:xfrm>
              <a:off x="384" y="312"/>
              <a:ext cx="13" cy="19"/>
            </a:xfrm>
            <a:custGeom>
              <a:avLst/>
              <a:gdLst>
                <a:gd name="T0" fmla="*/ 8 w 29"/>
                <a:gd name="T1" fmla="*/ 0 h 42"/>
                <a:gd name="T2" fmla="*/ 8 w 29"/>
                <a:gd name="T3" fmla="*/ 0 h 42"/>
                <a:gd name="T4" fmla="*/ 13 w 29"/>
                <a:gd name="T5" fmla="*/ 24 h 42"/>
                <a:gd name="T6" fmla="*/ 4 w 29"/>
                <a:gd name="T7" fmla="*/ 4 h 42"/>
                <a:gd name="T8" fmla="*/ 0 w 29"/>
                <a:gd name="T9" fmla="*/ 7 h 42"/>
                <a:gd name="T10" fmla="*/ 5 w 29"/>
                <a:gd name="T11" fmla="*/ 35 h 42"/>
                <a:gd name="T12" fmla="*/ 19 w 29"/>
                <a:gd name="T13" fmla="*/ 42 h 42"/>
                <a:gd name="T14" fmla="*/ 25 w 29"/>
                <a:gd name="T15" fmla="*/ 25 h 42"/>
                <a:gd name="T16" fmla="*/ 15 w 29"/>
                <a:gd name="T17" fmla="*/ 3 h 42"/>
                <a:gd name="T18" fmla="*/ 8 w 29"/>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2">
                  <a:moveTo>
                    <a:pt x="8" y="0"/>
                  </a:moveTo>
                  <a:lnTo>
                    <a:pt x="8" y="0"/>
                  </a:lnTo>
                  <a:cubicBezTo>
                    <a:pt x="10" y="7"/>
                    <a:pt x="13" y="19"/>
                    <a:pt x="13" y="24"/>
                  </a:cubicBezTo>
                  <a:cubicBezTo>
                    <a:pt x="10" y="18"/>
                    <a:pt x="6" y="9"/>
                    <a:pt x="4" y="4"/>
                  </a:cubicBezTo>
                  <a:lnTo>
                    <a:pt x="0" y="7"/>
                  </a:lnTo>
                  <a:cubicBezTo>
                    <a:pt x="1" y="14"/>
                    <a:pt x="4" y="31"/>
                    <a:pt x="5" y="35"/>
                  </a:cubicBezTo>
                  <a:cubicBezTo>
                    <a:pt x="7" y="41"/>
                    <a:pt x="14" y="40"/>
                    <a:pt x="19" y="42"/>
                  </a:cubicBezTo>
                  <a:cubicBezTo>
                    <a:pt x="22" y="37"/>
                    <a:pt x="29" y="34"/>
                    <a:pt x="25" y="25"/>
                  </a:cubicBezTo>
                  <a:cubicBezTo>
                    <a:pt x="23" y="20"/>
                    <a:pt x="16" y="6"/>
                    <a:pt x="15" y="3"/>
                  </a:cubicBezTo>
                  <a:cubicBezTo>
                    <a:pt x="13" y="2"/>
                    <a:pt x="11" y="3"/>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1" name="Freeform 1568"/>
            <p:cNvSpPr>
              <a:spLocks/>
            </p:cNvSpPr>
            <p:nvPr userDrawn="1"/>
          </p:nvSpPr>
          <p:spPr bwMode="auto">
            <a:xfrm>
              <a:off x="365" y="311"/>
              <a:ext cx="2" cy="9"/>
            </a:xfrm>
            <a:custGeom>
              <a:avLst/>
              <a:gdLst>
                <a:gd name="T0" fmla="*/ 5 w 5"/>
                <a:gd name="T1" fmla="*/ 3 h 20"/>
                <a:gd name="T2" fmla="*/ 5 w 5"/>
                <a:gd name="T3" fmla="*/ 3 h 20"/>
                <a:gd name="T4" fmla="*/ 5 w 5"/>
                <a:gd name="T5" fmla="*/ 0 h 20"/>
                <a:gd name="T6" fmla="*/ 0 w 5"/>
                <a:gd name="T7" fmla="*/ 2 h 20"/>
                <a:gd name="T8" fmla="*/ 0 w 5"/>
                <a:gd name="T9" fmla="*/ 20 h 20"/>
                <a:gd name="T10" fmla="*/ 5 w 5"/>
                <a:gd name="T11" fmla="*/ 3 h 20"/>
              </a:gdLst>
              <a:ahLst/>
              <a:cxnLst>
                <a:cxn ang="0">
                  <a:pos x="T0" y="T1"/>
                </a:cxn>
                <a:cxn ang="0">
                  <a:pos x="T2" y="T3"/>
                </a:cxn>
                <a:cxn ang="0">
                  <a:pos x="T4" y="T5"/>
                </a:cxn>
                <a:cxn ang="0">
                  <a:pos x="T6" y="T7"/>
                </a:cxn>
                <a:cxn ang="0">
                  <a:pos x="T8" y="T9"/>
                </a:cxn>
                <a:cxn ang="0">
                  <a:pos x="T10" y="T11"/>
                </a:cxn>
              </a:cxnLst>
              <a:rect l="0" t="0" r="r" b="b"/>
              <a:pathLst>
                <a:path w="5" h="20">
                  <a:moveTo>
                    <a:pt x="5" y="3"/>
                  </a:moveTo>
                  <a:lnTo>
                    <a:pt x="5" y="3"/>
                  </a:lnTo>
                  <a:cubicBezTo>
                    <a:pt x="5" y="2"/>
                    <a:pt x="4" y="1"/>
                    <a:pt x="5" y="0"/>
                  </a:cubicBezTo>
                  <a:cubicBezTo>
                    <a:pt x="4" y="1"/>
                    <a:pt x="2" y="2"/>
                    <a:pt x="0" y="2"/>
                  </a:cubicBezTo>
                  <a:lnTo>
                    <a:pt x="0" y="20"/>
                  </a:lnTo>
                  <a:lnTo>
                    <a:pt x="5"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2" name="Freeform 1569"/>
            <p:cNvSpPr>
              <a:spLocks/>
            </p:cNvSpPr>
            <p:nvPr userDrawn="1"/>
          </p:nvSpPr>
          <p:spPr bwMode="auto">
            <a:xfrm>
              <a:off x="392" y="309"/>
              <a:ext cx="14" cy="18"/>
            </a:xfrm>
            <a:custGeom>
              <a:avLst/>
              <a:gdLst>
                <a:gd name="T0" fmla="*/ 13 w 32"/>
                <a:gd name="T1" fmla="*/ 0 h 39"/>
                <a:gd name="T2" fmla="*/ 13 w 32"/>
                <a:gd name="T3" fmla="*/ 0 h 39"/>
                <a:gd name="T4" fmla="*/ 9 w 32"/>
                <a:gd name="T5" fmla="*/ 5 h 39"/>
                <a:gd name="T6" fmla="*/ 18 w 32"/>
                <a:gd name="T7" fmla="*/ 25 h 39"/>
                <a:gd name="T8" fmla="*/ 6 w 32"/>
                <a:gd name="T9" fmla="*/ 8 h 39"/>
                <a:gd name="T10" fmla="*/ 0 w 32"/>
                <a:gd name="T11" fmla="*/ 9 h 39"/>
                <a:gd name="T12" fmla="*/ 11 w 32"/>
                <a:gd name="T13" fmla="*/ 34 h 39"/>
                <a:gd name="T14" fmla="*/ 26 w 32"/>
                <a:gd name="T15" fmla="*/ 39 h 39"/>
                <a:gd name="T16" fmla="*/ 29 w 32"/>
                <a:gd name="T17" fmla="*/ 25 h 39"/>
                <a:gd name="T18" fmla="*/ 13 w 32"/>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9">
                  <a:moveTo>
                    <a:pt x="13" y="0"/>
                  </a:moveTo>
                  <a:lnTo>
                    <a:pt x="13" y="0"/>
                  </a:lnTo>
                  <a:cubicBezTo>
                    <a:pt x="12" y="2"/>
                    <a:pt x="10" y="3"/>
                    <a:pt x="9" y="5"/>
                  </a:cubicBezTo>
                  <a:cubicBezTo>
                    <a:pt x="12" y="11"/>
                    <a:pt x="16" y="20"/>
                    <a:pt x="18" y="25"/>
                  </a:cubicBezTo>
                  <a:cubicBezTo>
                    <a:pt x="15" y="23"/>
                    <a:pt x="8" y="11"/>
                    <a:pt x="6" y="8"/>
                  </a:cubicBezTo>
                  <a:cubicBezTo>
                    <a:pt x="4" y="8"/>
                    <a:pt x="2" y="9"/>
                    <a:pt x="0" y="9"/>
                  </a:cubicBezTo>
                  <a:cubicBezTo>
                    <a:pt x="2" y="15"/>
                    <a:pt x="6" y="24"/>
                    <a:pt x="11" y="34"/>
                  </a:cubicBezTo>
                  <a:cubicBezTo>
                    <a:pt x="14" y="39"/>
                    <a:pt x="21" y="38"/>
                    <a:pt x="26" y="39"/>
                  </a:cubicBezTo>
                  <a:cubicBezTo>
                    <a:pt x="28" y="33"/>
                    <a:pt x="32" y="30"/>
                    <a:pt x="29" y="25"/>
                  </a:cubicBezTo>
                  <a:cubicBezTo>
                    <a:pt x="26" y="18"/>
                    <a:pt x="17" y="6"/>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3" name="Freeform 1570"/>
            <p:cNvSpPr>
              <a:spLocks/>
            </p:cNvSpPr>
            <p:nvPr userDrawn="1"/>
          </p:nvSpPr>
          <p:spPr bwMode="auto">
            <a:xfrm>
              <a:off x="397" y="305"/>
              <a:ext cx="18" cy="15"/>
            </a:xfrm>
            <a:custGeom>
              <a:avLst/>
              <a:gdLst>
                <a:gd name="T0" fmla="*/ 14 w 40"/>
                <a:gd name="T1" fmla="*/ 0 h 33"/>
                <a:gd name="T2" fmla="*/ 14 w 40"/>
                <a:gd name="T3" fmla="*/ 0 h 33"/>
                <a:gd name="T4" fmla="*/ 10 w 40"/>
                <a:gd name="T5" fmla="*/ 2 h 33"/>
                <a:gd name="T6" fmla="*/ 24 w 40"/>
                <a:gd name="T7" fmla="*/ 19 h 33"/>
                <a:gd name="T8" fmla="*/ 5 w 40"/>
                <a:gd name="T9" fmla="*/ 3 h 33"/>
                <a:gd name="T10" fmla="*/ 0 w 40"/>
                <a:gd name="T11" fmla="*/ 1 h 33"/>
                <a:gd name="T12" fmla="*/ 1 w 40"/>
                <a:gd name="T13" fmla="*/ 6 h 33"/>
                <a:gd name="T14" fmla="*/ 18 w 40"/>
                <a:gd name="T15" fmla="*/ 28 h 33"/>
                <a:gd name="T16" fmla="*/ 35 w 40"/>
                <a:gd name="T17" fmla="*/ 33 h 33"/>
                <a:gd name="T18" fmla="*/ 35 w 40"/>
                <a:gd name="T19" fmla="*/ 15 h 33"/>
                <a:gd name="T20" fmla="*/ 14 w 40"/>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3">
                  <a:moveTo>
                    <a:pt x="14" y="0"/>
                  </a:moveTo>
                  <a:lnTo>
                    <a:pt x="14" y="0"/>
                  </a:lnTo>
                  <a:cubicBezTo>
                    <a:pt x="12" y="1"/>
                    <a:pt x="11" y="1"/>
                    <a:pt x="10" y="2"/>
                  </a:cubicBezTo>
                  <a:cubicBezTo>
                    <a:pt x="15" y="6"/>
                    <a:pt x="19" y="13"/>
                    <a:pt x="24" y="19"/>
                  </a:cubicBezTo>
                  <a:cubicBezTo>
                    <a:pt x="19" y="15"/>
                    <a:pt x="6" y="4"/>
                    <a:pt x="5" y="3"/>
                  </a:cubicBezTo>
                  <a:cubicBezTo>
                    <a:pt x="3" y="3"/>
                    <a:pt x="2" y="2"/>
                    <a:pt x="0" y="1"/>
                  </a:cubicBezTo>
                  <a:cubicBezTo>
                    <a:pt x="1" y="3"/>
                    <a:pt x="1" y="5"/>
                    <a:pt x="1" y="6"/>
                  </a:cubicBezTo>
                  <a:cubicBezTo>
                    <a:pt x="4" y="11"/>
                    <a:pt x="14" y="24"/>
                    <a:pt x="18" y="28"/>
                  </a:cubicBezTo>
                  <a:cubicBezTo>
                    <a:pt x="22" y="32"/>
                    <a:pt x="28" y="32"/>
                    <a:pt x="35" y="33"/>
                  </a:cubicBezTo>
                  <a:cubicBezTo>
                    <a:pt x="37" y="26"/>
                    <a:pt x="40" y="20"/>
                    <a:pt x="35" y="15"/>
                  </a:cubicBezTo>
                  <a:cubicBezTo>
                    <a:pt x="32" y="11"/>
                    <a:pt x="16" y="1"/>
                    <a:pt x="1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4" name="Freeform 1571"/>
            <p:cNvSpPr>
              <a:spLocks/>
            </p:cNvSpPr>
            <p:nvPr userDrawn="1"/>
          </p:nvSpPr>
          <p:spPr bwMode="auto">
            <a:xfrm>
              <a:off x="405" y="299"/>
              <a:ext cx="18" cy="13"/>
            </a:xfrm>
            <a:custGeom>
              <a:avLst/>
              <a:gdLst>
                <a:gd name="T0" fmla="*/ 31 w 40"/>
                <a:gd name="T1" fmla="*/ 6 h 27"/>
                <a:gd name="T2" fmla="*/ 31 w 40"/>
                <a:gd name="T3" fmla="*/ 6 h 27"/>
                <a:gd name="T4" fmla="*/ 4 w 40"/>
                <a:gd name="T5" fmla="*/ 0 h 27"/>
                <a:gd name="T6" fmla="*/ 5 w 40"/>
                <a:gd name="T7" fmla="*/ 5 h 27"/>
                <a:gd name="T8" fmla="*/ 25 w 40"/>
                <a:gd name="T9" fmla="*/ 14 h 27"/>
                <a:gd name="T10" fmla="*/ 5 w 40"/>
                <a:gd name="T11" fmla="*/ 10 h 27"/>
                <a:gd name="T12" fmla="*/ 0 w 40"/>
                <a:gd name="T13" fmla="*/ 12 h 27"/>
                <a:gd name="T14" fmla="*/ 21 w 40"/>
                <a:gd name="T15" fmla="*/ 23 h 27"/>
                <a:gd name="T16" fmla="*/ 40 w 40"/>
                <a:gd name="T17" fmla="*/ 21 h 27"/>
                <a:gd name="T18" fmla="*/ 31 w 40"/>
                <a:gd name="T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27">
                  <a:moveTo>
                    <a:pt x="31" y="6"/>
                  </a:moveTo>
                  <a:lnTo>
                    <a:pt x="31" y="6"/>
                  </a:lnTo>
                  <a:cubicBezTo>
                    <a:pt x="28" y="5"/>
                    <a:pt x="4" y="0"/>
                    <a:pt x="4" y="0"/>
                  </a:cubicBezTo>
                  <a:cubicBezTo>
                    <a:pt x="4" y="2"/>
                    <a:pt x="4" y="3"/>
                    <a:pt x="5" y="5"/>
                  </a:cubicBezTo>
                  <a:cubicBezTo>
                    <a:pt x="12" y="8"/>
                    <a:pt x="19" y="12"/>
                    <a:pt x="25" y="14"/>
                  </a:cubicBezTo>
                  <a:cubicBezTo>
                    <a:pt x="17" y="14"/>
                    <a:pt x="6" y="10"/>
                    <a:pt x="5" y="10"/>
                  </a:cubicBezTo>
                  <a:cubicBezTo>
                    <a:pt x="3" y="10"/>
                    <a:pt x="0" y="12"/>
                    <a:pt x="0" y="12"/>
                  </a:cubicBezTo>
                  <a:cubicBezTo>
                    <a:pt x="5" y="14"/>
                    <a:pt x="13" y="20"/>
                    <a:pt x="21" y="23"/>
                  </a:cubicBezTo>
                  <a:cubicBezTo>
                    <a:pt x="28" y="27"/>
                    <a:pt x="37" y="23"/>
                    <a:pt x="40" y="21"/>
                  </a:cubicBezTo>
                  <a:cubicBezTo>
                    <a:pt x="40" y="15"/>
                    <a:pt x="38" y="8"/>
                    <a:pt x="31"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5" name="Freeform 1572"/>
            <p:cNvSpPr>
              <a:spLocks/>
            </p:cNvSpPr>
            <p:nvPr userDrawn="1"/>
          </p:nvSpPr>
          <p:spPr bwMode="auto">
            <a:xfrm>
              <a:off x="429" y="298"/>
              <a:ext cx="10" cy="1"/>
            </a:xfrm>
            <a:custGeom>
              <a:avLst/>
              <a:gdLst>
                <a:gd name="T0" fmla="*/ 23 w 23"/>
                <a:gd name="T1" fmla="*/ 2 h 3"/>
                <a:gd name="T2" fmla="*/ 23 w 23"/>
                <a:gd name="T3" fmla="*/ 2 h 3"/>
                <a:gd name="T4" fmla="*/ 0 w 23"/>
                <a:gd name="T5" fmla="*/ 0 h 3"/>
                <a:gd name="T6" fmla="*/ 0 w 23"/>
                <a:gd name="T7" fmla="*/ 2 h 3"/>
                <a:gd name="T8" fmla="*/ 23 w 23"/>
                <a:gd name="T9" fmla="*/ 2 h 3"/>
              </a:gdLst>
              <a:ahLst/>
              <a:cxnLst>
                <a:cxn ang="0">
                  <a:pos x="T0" y="T1"/>
                </a:cxn>
                <a:cxn ang="0">
                  <a:pos x="T2" y="T3"/>
                </a:cxn>
                <a:cxn ang="0">
                  <a:pos x="T4" y="T5"/>
                </a:cxn>
                <a:cxn ang="0">
                  <a:pos x="T6" y="T7"/>
                </a:cxn>
                <a:cxn ang="0">
                  <a:pos x="T8" y="T9"/>
                </a:cxn>
              </a:cxnLst>
              <a:rect l="0" t="0" r="r" b="b"/>
              <a:pathLst>
                <a:path w="23" h="3">
                  <a:moveTo>
                    <a:pt x="23" y="2"/>
                  </a:moveTo>
                  <a:lnTo>
                    <a:pt x="23" y="2"/>
                  </a:lnTo>
                  <a:cubicBezTo>
                    <a:pt x="12" y="0"/>
                    <a:pt x="4" y="0"/>
                    <a:pt x="0" y="0"/>
                  </a:cubicBezTo>
                  <a:cubicBezTo>
                    <a:pt x="1" y="1"/>
                    <a:pt x="0" y="2"/>
                    <a:pt x="0" y="2"/>
                  </a:cubicBezTo>
                  <a:cubicBezTo>
                    <a:pt x="7" y="3"/>
                    <a:pt x="12" y="2"/>
                    <a:pt x="2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6" name="Freeform 1573"/>
            <p:cNvSpPr>
              <a:spLocks/>
            </p:cNvSpPr>
            <p:nvPr userDrawn="1"/>
          </p:nvSpPr>
          <p:spPr bwMode="auto">
            <a:xfrm>
              <a:off x="424" y="293"/>
              <a:ext cx="38" cy="12"/>
            </a:xfrm>
            <a:custGeom>
              <a:avLst/>
              <a:gdLst>
                <a:gd name="T0" fmla="*/ 84 w 84"/>
                <a:gd name="T1" fmla="*/ 12 h 27"/>
                <a:gd name="T2" fmla="*/ 84 w 84"/>
                <a:gd name="T3" fmla="*/ 12 h 27"/>
                <a:gd name="T4" fmla="*/ 49 w 84"/>
                <a:gd name="T5" fmla="*/ 0 h 27"/>
                <a:gd name="T6" fmla="*/ 5 w 84"/>
                <a:gd name="T7" fmla="*/ 2 h 27"/>
                <a:gd name="T8" fmla="*/ 10 w 84"/>
                <a:gd name="T9" fmla="*/ 9 h 27"/>
                <a:gd name="T10" fmla="*/ 50 w 84"/>
                <a:gd name="T11" fmla="*/ 13 h 27"/>
                <a:gd name="T12" fmla="*/ 9 w 84"/>
                <a:gd name="T13" fmla="*/ 14 h 27"/>
                <a:gd name="T14" fmla="*/ 0 w 84"/>
                <a:gd name="T15" fmla="*/ 20 h 27"/>
                <a:gd name="T16" fmla="*/ 50 w 84"/>
                <a:gd name="T17" fmla="*/ 26 h 27"/>
                <a:gd name="T18" fmla="*/ 84 w 84"/>
                <a:gd name="T1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7">
                  <a:moveTo>
                    <a:pt x="84" y="12"/>
                  </a:moveTo>
                  <a:lnTo>
                    <a:pt x="84" y="12"/>
                  </a:lnTo>
                  <a:cubicBezTo>
                    <a:pt x="77" y="5"/>
                    <a:pt x="64" y="0"/>
                    <a:pt x="49" y="0"/>
                  </a:cubicBezTo>
                  <a:cubicBezTo>
                    <a:pt x="34" y="1"/>
                    <a:pt x="20" y="1"/>
                    <a:pt x="5" y="2"/>
                  </a:cubicBezTo>
                  <a:cubicBezTo>
                    <a:pt x="7" y="4"/>
                    <a:pt x="9" y="7"/>
                    <a:pt x="10" y="9"/>
                  </a:cubicBezTo>
                  <a:cubicBezTo>
                    <a:pt x="24" y="10"/>
                    <a:pt x="34" y="10"/>
                    <a:pt x="50" y="13"/>
                  </a:cubicBezTo>
                  <a:cubicBezTo>
                    <a:pt x="36" y="15"/>
                    <a:pt x="13" y="15"/>
                    <a:pt x="9" y="14"/>
                  </a:cubicBezTo>
                  <a:cubicBezTo>
                    <a:pt x="7" y="17"/>
                    <a:pt x="4" y="19"/>
                    <a:pt x="0" y="20"/>
                  </a:cubicBezTo>
                  <a:cubicBezTo>
                    <a:pt x="21" y="23"/>
                    <a:pt x="36" y="25"/>
                    <a:pt x="50" y="26"/>
                  </a:cubicBezTo>
                  <a:cubicBezTo>
                    <a:pt x="66" y="27"/>
                    <a:pt x="77" y="23"/>
                    <a:pt x="84" y="1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7" name="Freeform 1574"/>
            <p:cNvSpPr>
              <a:spLocks/>
            </p:cNvSpPr>
            <p:nvPr userDrawn="1"/>
          </p:nvSpPr>
          <p:spPr bwMode="auto">
            <a:xfrm>
              <a:off x="405" y="292"/>
              <a:ext cx="22" cy="10"/>
            </a:xfrm>
            <a:custGeom>
              <a:avLst/>
              <a:gdLst>
                <a:gd name="T0" fmla="*/ 38 w 51"/>
                <a:gd name="T1" fmla="*/ 2 h 22"/>
                <a:gd name="T2" fmla="*/ 38 w 51"/>
                <a:gd name="T3" fmla="*/ 2 h 22"/>
                <a:gd name="T4" fmla="*/ 9 w 51"/>
                <a:gd name="T5" fmla="*/ 1 h 22"/>
                <a:gd name="T6" fmla="*/ 5 w 51"/>
                <a:gd name="T7" fmla="*/ 5 h 22"/>
                <a:gd name="T8" fmla="*/ 28 w 51"/>
                <a:gd name="T9" fmla="*/ 10 h 22"/>
                <a:gd name="T10" fmla="*/ 0 w 51"/>
                <a:gd name="T11" fmla="*/ 9 h 22"/>
                <a:gd name="T12" fmla="*/ 4 w 51"/>
                <a:gd name="T13" fmla="*/ 15 h 22"/>
                <a:gd name="T14" fmla="*/ 33 w 51"/>
                <a:gd name="T15" fmla="*/ 20 h 22"/>
                <a:gd name="T16" fmla="*/ 51 w 51"/>
                <a:gd name="T17" fmla="*/ 13 h 22"/>
                <a:gd name="T18" fmla="*/ 38 w 51"/>
                <a:gd name="T1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22">
                  <a:moveTo>
                    <a:pt x="38" y="2"/>
                  </a:moveTo>
                  <a:lnTo>
                    <a:pt x="38" y="2"/>
                  </a:lnTo>
                  <a:cubicBezTo>
                    <a:pt x="31" y="1"/>
                    <a:pt x="15" y="0"/>
                    <a:pt x="9" y="1"/>
                  </a:cubicBezTo>
                  <a:cubicBezTo>
                    <a:pt x="8" y="2"/>
                    <a:pt x="6" y="4"/>
                    <a:pt x="5" y="5"/>
                  </a:cubicBezTo>
                  <a:cubicBezTo>
                    <a:pt x="10" y="7"/>
                    <a:pt x="21" y="8"/>
                    <a:pt x="28" y="10"/>
                  </a:cubicBezTo>
                  <a:cubicBezTo>
                    <a:pt x="21" y="11"/>
                    <a:pt x="7" y="9"/>
                    <a:pt x="0" y="9"/>
                  </a:cubicBezTo>
                  <a:cubicBezTo>
                    <a:pt x="2" y="11"/>
                    <a:pt x="3" y="13"/>
                    <a:pt x="4" y="15"/>
                  </a:cubicBezTo>
                  <a:cubicBezTo>
                    <a:pt x="10" y="17"/>
                    <a:pt x="33" y="20"/>
                    <a:pt x="33" y="20"/>
                  </a:cubicBezTo>
                  <a:cubicBezTo>
                    <a:pt x="44" y="22"/>
                    <a:pt x="48" y="18"/>
                    <a:pt x="51" y="13"/>
                  </a:cubicBezTo>
                  <a:cubicBezTo>
                    <a:pt x="49" y="7"/>
                    <a:pt x="44" y="2"/>
                    <a:pt x="38"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8" name="Freeform 1575"/>
            <p:cNvSpPr>
              <a:spLocks/>
            </p:cNvSpPr>
            <p:nvPr userDrawn="1"/>
          </p:nvSpPr>
          <p:spPr bwMode="auto">
            <a:xfrm>
              <a:off x="298" y="287"/>
              <a:ext cx="66" cy="89"/>
            </a:xfrm>
            <a:custGeom>
              <a:avLst/>
              <a:gdLst>
                <a:gd name="T0" fmla="*/ 73 w 146"/>
                <a:gd name="T1" fmla="*/ 0 h 196"/>
                <a:gd name="T2" fmla="*/ 73 w 146"/>
                <a:gd name="T3" fmla="*/ 0 h 196"/>
                <a:gd name="T4" fmla="*/ 0 w 146"/>
                <a:gd name="T5" fmla="*/ 0 h 196"/>
                <a:gd name="T6" fmla="*/ 0 w 146"/>
                <a:gd name="T7" fmla="*/ 148 h 196"/>
                <a:gd name="T8" fmla="*/ 24 w 146"/>
                <a:gd name="T9" fmla="*/ 175 h 196"/>
                <a:gd name="T10" fmla="*/ 48 w 146"/>
                <a:gd name="T11" fmla="*/ 175 h 196"/>
                <a:gd name="T12" fmla="*/ 73 w 146"/>
                <a:gd name="T13" fmla="*/ 196 h 196"/>
                <a:gd name="T14" fmla="*/ 98 w 146"/>
                <a:gd name="T15" fmla="*/ 175 h 196"/>
                <a:gd name="T16" fmla="*/ 122 w 146"/>
                <a:gd name="T17" fmla="*/ 175 h 196"/>
                <a:gd name="T18" fmla="*/ 146 w 146"/>
                <a:gd name="T19" fmla="*/ 148 h 196"/>
                <a:gd name="T20" fmla="*/ 146 w 146"/>
                <a:gd name="T21" fmla="*/ 0 h 196"/>
                <a:gd name="T22" fmla="*/ 73 w 146"/>
                <a:gd name="T23"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96">
                  <a:moveTo>
                    <a:pt x="73" y="0"/>
                  </a:moveTo>
                  <a:lnTo>
                    <a:pt x="73" y="0"/>
                  </a:lnTo>
                  <a:lnTo>
                    <a:pt x="0" y="0"/>
                  </a:lnTo>
                  <a:lnTo>
                    <a:pt x="0" y="148"/>
                  </a:lnTo>
                  <a:cubicBezTo>
                    <a:pt x="0" y="166"/>
                    <a:pt x="8" y="175"/>
                    <a:pt x="24" y="175"/>
                  </a:cubicBezTo>
                  <a:lnTo>
                    <a:pt x="48" y="175"/>
                  </a:lnTo>
                  <a:cubicBezTo>
                    <a:pt x="61" y="175"/>
                    <a:pt x="69" y="184"/>
                    <a:pt x="73" y="196"/>
                  </a:cubicBezTo>
                  <a:cubicBezTo>
                    <a:pt x="76" y="184"/>
                    <a:pt x="85" y="175"/>
                    <a:pt x="98" y="175"/>
                  </a:cubicBezTo>
                  <a:lnTo>
                    <a:pt x="122" y="175"/>
                  </a:lnTo>
                  <a:cubicBezTo>
                    <a:pt x="138" y="175"/>
                    <a:pt x="146" y="166"/>
                    <a:pt x="146" y="148"/>
                  </a:cubicBezTo>
                  <a:lnTo>
                    <a:pt x="146" y="0"/>
                  </a:lnTo>
                  <a:lnTo>
                    <a:pt x="73" y="0"/>
                  </a:lnTo>
                  <a:close/>
                </a:path>
              </a:pathLst>
            </a:custGeom>
            <a:solidFill>
              <a:srgbClr val="00793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9" name="Freeform 1576"/>
            <p:cNvSpPr>
              <a:spLocks/>
            </p:cNvSpPr>
            <p:nvPr userDrawn="1"/>
          </p:nvSpPr>
          <p:spPr bwMode="auto">
            <a:xfrm>
              <a:off x="410" y="286"/>
              <a:ext cx="7" cy="2"/>
            </a:xfrm>
            <a:custGeom>
              <a:avLst/>
              <a:gdLst>
                <a:gd name="T0" fmla="*/ 15 w 15"/>
                <a:gd name="T1" fmla="*/ 0 h 3"/>
                <a:gd name="T2" fmla="*/ 15 w 15"/>
                <a:gd name="T3" fmla="*/ 0 h 3"/>
                <a:gd name="T4" fmla="*/ 0 w 15"/>
                <a:gd name="T5" fmla="*/ 1 h 3"/>
                <a:gd name="T6" fmla="*/ 2 w 15"/>
                <a:gd name="T7" fmla="*/ 3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lnTo>
                    <a:pt x="15" y="0"/>
                  </a:lnTo>
                  <a:cubicBezTo>
                    <a:pt x="10" y="0"/>
                    <a:pt x="5" y="1"/>
                    <a:pt x="0" y="1"/>
                  </a:cubicBezTo>
                  <a:cubicBezTo>
                    <a:pt x="0" y="1"/>
                    <a:pt x="1" y="2"/>
                    <a:pt x="2" y="3"/>
                  </a:cubicBezTo>
                  <a:cubicBezTo>
                    <a:pt x="7" y="2"/>
                    <a:pt x="12" y="1"/>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0" name="Freeform 1577"/>
            <p:cNvSpPr>
              <a:spLocks/>
            </p:cNvSpPr>
            <p:nvPr userDrawn="1"/>
          </p:nvSpPr>
          <p:spPr bwMode="auto">
            <a:xfrm>
              <a:off x="431" y="286"/>
              <a:ext cx="9" cy="2"/>
            </a:xfrm>
            <a:custGeom>
              <a:avLst/>
              <a:gdLst>
                <a:gd name="T0" fmla="*/ 21 w 21"/>
                <a:gd name="T1" fmla="*/ 0 h 4"/>
                <a:gd name="T2" fmla="*/ 21 w 21"/>
                <a:gd name="T3" fmla="*/ 0 h 4"/>
                <a:gd name="T4" fmla="*/ 2 w 21"/>
                <a:gd name="T5" fmla="*/ 2 h 4"/>
                <a:gd name="T6" fmla="*/ 0 w 21"/>
                <a:gd name="T7" fmla="*/ 4 h 4"/>
                <a:gd name="T8" fmla="*/ 21 w 21"/>
                <a:gd name="T9" fmla="*/ 0 h 4"/>
              </a:gdLst>
              <a:ahLst/>
              <a:cxnLst>
                <a:cxn ang="0">
                  <a:pos x="T0" y="T1"/>
                </a:cxn>
                <a:cxn ang="0">
                  <a:pos x="T2" y="T3"/>
                </a:cxn>
                <a:cxn ang="0">
                  <a:pos x="T4" y="T5"/>
                </a:cxn>
                <a:cxn ang="0">
                  <a:pos x="T6" y="T7"/>
                </a:cxn>
                <a:cxn ang="0">
                  <a:pos x="T8" y="T9"/>
                </a:cxn>
              </a:cxnLst>
              <a:rect l="0" t="0" r="r" b="b"/>
              <a:pathLst>
                <a:path w="21" h="4">
                  <a:moveTo>
                    <a:pt x="21" y="0"/>
                  </a:moveTo>
                  <a:lnTo>
                    <a:pt x="21" y="0"/>
                  </a:lnTo>
                  <a:cubicBezTo>
                    <a:pt x="17" y="0"/>
                    <a:pt x="2" y="2"/>
                    <a:pt x="2" y="2"/>
                  </a:cubicBezTo>
                  <a:cubicBezTo>
                    <a:pt x="1" y="3"/>
                    <a:pt x="1" y="4"/>
                    <a:pt x="0" y="4"/>
                  </a:cubicBezTo>
                  <a:cubicBezTo>
                    <a:pt x="0" y="4"/>
                    <a:pt x="18" y="1"/>
                    <a:pt x="2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1" name="Freeform 1578"/>
            <p:cNvSpPr>
              <a:spLocks/>
            </p:cNvSpPr>
            <p:nvPr userDrawn="1"/>
          </p:nvSpPr>
          <p:spPr bwMode="auto">
            <a:xfrm>
              <a:off x="365" y="284"/>
              <a:ext cx="12" cy="11"/>
            </a:xfrm>
            <a:custGeom>
              <a:avLst/>
              <a:gdLst>
                <a:gd name="T0" fmla="*/ 20 w 27"/>
                <a:gd name="T1" fmla="*/ 0 h 24"/>
                <a:gd name="T2" fmla="*/ 20 w 27"/>
                <a:gd name="T3" fmla="*/ 0 h 24"/>
                <a:gd name="T4" fmla="*/ 0 w 27"/>
                <a:gd name="T5" fmla="*/ 3 h 24"/>
                <a:gd name="T6" fmla="*/ 0 w 27"/>
                <a:gd name="T7" fmla="*/ 22 h 24"/>
                <a:gd name="T8" fmla="*/ 20 w 27"/>
                <a:gd name="T9" fmla="*/ 0 h 24"/>
              </a:gdLst>
              <a:ahLst/>
              <a:cxnLst>
                <a:cxn ang="0">
                  <a:pos x="T0" y="T1"/>
                </a:cxn>
                <a:cxn ang="0">
                  <a:pos x="T2" y="T3"/>
                </a:cxn>
                <a:cxn ang="0">
                  <a:pos x="T4" y="T5"/>
                </a:cxn>
                <a:cxn ang="0">
                  <a:pos x="T6" y="T7"/>
                </a:cxn>
                <a:cxn ang="0">
                  <a:pos x="T8" y="T9"/>
                </a:cxn>
              </a:cxnLst>
              <a:rect l="0" t="0" r="r" b="b"/>
              <a:pathLst>
                <a:path w="27" h="24">
                  <a:moveTo>
                    <a:pt x="20" y="0"/>
                  </a:moveTo>
                  <a:lnTo>
                    <a:pt x="20" y="0"/>
                  </a:lnTo>
                  <a:cubicBezTo>
                    <a:pt x="14" y="5"/>
                    <a:pt x="8" y="5"/>
                    <a:pt x="0" y="3"/>
                  </a:cubicBezTo>
                  <a:lnTo>
                    <a:pt x="0" y="22"/>
                  </a:lnTo>
                  <a:cubicBezTo>
                    <a:pt x="14" y="24"/>
                    <a:pt x="27" y="14"/>
                    <a:pt x="2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2" name="Freeform 1579"/>
            <p:cNvSpPr>
              <a:spLocks/>
            </p:cNvSpPr>
            <p:nvPr userDrawn="1"/>
          </p:nvSpPr>
          <p:spPr bwMode="auto">
            <a:xfrm>
              <a:off x="337" y="280"/>
              <a:ext cx="1" cy="5"/>
            </a:xfrm>
            <a:custGeom>
              <a:avLst/>
              <a:gdLst>
                <a:gd name="T0" fmla="*/ 0 w 4"/>
                <a:gd name="T1" fmla="*/ 0 h 11"/>
                <a:gd name="T2" fmla="*/ 0 w 4"/>
                <a:gd name="T3" fmla="*/ 0 h 11"/>
                <a:gd name="T4" fmla="*/ 0 w 4"/>
                <a:gd name="T5" fmla="*/ 11 h 11"/>
                <a:gd name="T6" fmla="*/ 4 w 4"/>
                <a:gd name="T7" fmla="*/ 11 h 11"/>
                <a:gd name="T8" fmla="*/ 0 w 4"/>
                <a:gd name="T9" fmla="*/ 0 h 11"/>
              </a:gdLst>
              <a:ahLst/>
              <a:cxnLst>
                <a:cxn ang="0">
                  <a:pos x="T0" y="T1"/>
                </a:cxn>
                <a:cxn ang="0">
                  <a:pos x="T2" y="T3"/>
                </a:cxn>
                <a:cxn ang="0">
                  <a:pos x="T4" y="T5"/>
                </a:cxn>
                <a:cxn ang="0">
                  <a:pos x="T6" y="T7"/>
                </a:cxn>
                <a:cxn ang="0">
                  <a:pos x="T8" y="T9"/>
                </a:cxn>
              </a:cxnLst>
              <a:rect l="0" t="0" r="r" b="b"/>
              <a:pathLst>
                <a:path w="4" h="11">
                  <a:moveTo>
                    <a:pt x="0" y="0"/>
                  </a:moveTo>
                  <a:lnTo>
                    <a:pt x="0" y="0"/>
                  </a:lnTo>
                  <a:cubicBezTo>
                    <a:pt x="0" y="3"/>
                    <a:pt x="0" y="7"/>
                    <a:pt x="0" y="11"/>
                  </a:cubicBezTo>
                  <a:lnTo>
                    <a:pt x="4" y="11"/>
                  </a:lnTo>
                  <a:cubicBezTo>
                    <a:pt x="3" y="8"/>
                    <a:pt x="1"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3" name="Freeform 1580"/>
            <p:cNvSpPr>
              <a:spLocks/>
            </p:cNvSpPr>
            <p:nvPr userDrawn="1"/>
          </p:nvSpPr>
          <p:spPr bwMode="auto">
            <a:xfrm>
              <a:off x="407" y="280"/>
              <a:ext cx="23" cy="11"/>
            </a:xfrm>
            <a:custGeom>
              <a:avLst/>
              <a:gdLst>
                <a:gd name="T0" fmla="*/ 52 w 52"/>
                <a:gd name="T1" fmla="*/ 11 h 24"/>
                <a:gd name="T2" fmla="*/ 52 w 52"/>
                <a:gd name="T3" fmla="*/ 11 h 24"/>
                <a:gd name="T4" fmla="*/ 28 w 52"/>
                <a:gd name="T5" fmla="*/ 2 h 24"/>
                <a:gd name="T6" fmla="*/ 0 w 52"/>
                <a:gd name="T7" fmla="*/ 8 h 24"/>
                <a:gd name="T8" fmla="*/ 6 w 52"/>
                <a:gd name="T9" fmla="*/ 13 h 24"/>
                <a:gd name="T10" fmla="*/ 31 w 52"/>
                <a:gd name="T11" fmla="*/ 13 h 24"/>
                <a:gd name="T12" fmla="*/ 9 w 52"/>
                <a:gd name="T13" fmla="*/ 17 h 24"/>
                <a:gd name="T14" fmla="*/ 6 w 52"/>
                <a:gd name="T15" fmla="*/ 23 h 24"/>
                <a:gd name="T16" fmla="*/ 35 w 52"/>
                <a:gd name="T17" fmla="*/ 23 h 24"/>
                <a:gd name="T18" fmla="*/ 52 w 52"/>
                <a:gd name="T1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24">
                  <a:moveTo>
                    <a:pt x="52" y="11"/>
                  </a:moveTo>
                  <a:lnTo>
                    <a:pt x="52" y="11"/>
                  </a:lnTo>
                  <a:cubicBezTo>
                    <a:pt x="48" y="2"/>
                    <a:pt x="39" y="0"/>
                    <a:pt x="28" y="2"/>
                  </a:cubicBezTo>
                  <a:cubicBezTo>
                    <a:pt x="18" y="5"/>
                    <a:pt x="10" y="6"/>
                    <a:pt x="0" y="8"/>
                  </a:cubicBezTo>
                  <a:cubicBezTo>
                    <a:pt x="2" y="9"/>
                    <a:pt x="3" y="10"/>
                    <a:pt x="6" y="13"/>
                  </a:cubicBezTo>
                  <a:cubicBezTo>
                    <a:pt x="12" y="13"/>
                    <a:pt x="22" y="11"/>
                    <a:pt x="31" y="13"/>
                  </a:cubicBezTo>
                  <a:cubicBezTo>
                    <a:pt x="25" y="15"/>
                    <a:pt x="15" y="17"/>
                    <a:pt x="9" y="17"/>
                  </a:cubicBezTo>
                  <a:cubicBezTo>
                    <a:pt x="8" y="19"/>
                    <a:pt x="6" y="23"/>
                    <a:pt x="6" y="23"/>
                  </a:cubicBezTo>
                  <a:cubicBezTo>
                    <a:pt x="12" y="23"/>
                    <a:pt x="27" y="24"/>
                    <a:pt x="35" y="23"/>
                  </a:cubicBezTo>
                  <a:cubicBezTo>
                    <a:pt x="44" y="22"/>
                    <a:pt x="50" y="16"/>
                    <a:pt x="52"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4" name="Freeform 1581"/>
            <p:cNvSpPr>
              <a:spLocks/>
            </p:cNvSpPr>
            <p:nvPr userDrawn="1"/>
          </p:nvSpPr>
          <p:spPr bwMode="auto">
            <a:xfrm>
              <a:off x="345" y="278"/>
              <a:ext cx="3" cy="7"/>
            </a:xfrm>
            <a:custGeom>
              <a:avLst/>
              <a:gdLst>
                <a:gd name="T0" fmla="*/ 0 w 6"/>
                <a:gd name="T1" fmla="*/ 0 h 16"/>
                <a:gd name="T2" fmla="*/ 0 w 6"/>
                <a:gd name="T3" fmla="*/ 0 h 16"/>
                <a:gd name="T4" fmla="*/ 1 w 6"/>
                <a:gd name="T5" fmla="*/ 16 h 16"/>
                <a:gd name="T6" fmla="*/ 6 w 6"/>
                <a:gd name="T7" fmla="*/ 16 h 16"/>
                <a:gd name="T8" fmla="*/ 0 w 6"/>
                <a:gd name="T9" fmla="*/ 0 h 16"/>
              </a:gdLst>
              <a:ahLst/>
              <a:cxnLst>
                <a:cxn ang="0">
                  <a:pos x="T0" y="T1"/>
                </a:cxn>
                <a:cxn ang="0">
                  <a:pos x="T2" y="T3"/>
                </a:cxn>
                <a:cxn ang="0">
                  <a:pos x="T4" y="T5"/>
                </a:cxn>
                <a:cxn ang="0">
                  <a:pos x="T6" y="T7"/>
                </a:cxn>
                <a:cxn ang="0">
                  <a:pos x="T8" y="T9"/>
                </a:cxn>
              </a:cxnLst>
              <a:rect l="0" t="0" r="r" b="b"/>
              <a:pathLst>
                <a:path w="6" h="16">
                  <a:moveTo>
                    <a:pt x="0" y="0"/>
                  </a:moveTo>
                  <a:lnTo>
                    <a:pt x="0" y="0"/>
                  </a:lnTo>
                  <a:cubicBezTo>
                    <a:pt x="0" y="6"/>
                    <a:pt x="1" y="12"/>
                    <a:pt x="1" y="16"/>
                  </a:cubicBezTo>
                  <a:lnTo>
                    <a:pt x="6" y="16"/>
                  </a:lnTo>
                  <a:cubicBezTo>
                    <a:pt x="4" y="11"/>
                    <a:pt x="2" y="7"/>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5" name="Freeform 1582"/>
            <p:cNvSpPr>
              <a:spLocks/>
            </p:cNvSpPr>
            <p:nvPr userDrawn="1"/>
          </p:nvSpPr>
          <p:spPr bwMode="auto">
            <a:xfrm>
              <a:off x="350" y="276"/>
              <a:ext cx="5" cy="9"/>
            </a:xfrm>
            <a:custGeom>
              <a:avLst/>
              <a:gdLst>
                <a:gd name="T0" fmla="*/ 0 w 11"/>
                <a:gd name="T1" fmla="*/ 0 h 20"/>
                <a:gd name="T2" fmla="*/ 0 w 11"/>
                <a:gd name="T3" fmla="*/ 0 h 20"/>
                <a:gd name="T4" fmla="*/ 5 w 11"/>
                <a:gd name="T5" fmla="*/ 20 h 20"/>
                <a:gd name="T6" fmla="*/ 11 w 11"/>
                <a:gd name="T7" fmla="*/ 20 h 20"/>
                <a:gd name="T8" fmla="*/ 0 w 11"/>
                <a:gd name="T9" fmla="*/ 0 h 20"/>
              </a:gdLst>
              <a:ahLst/>
              <a:cxnLst>
                <a:cxn ang="0">
                  <a:pos x="T0" y="T1"/>
                </a:cxn>
                <a:cxn ang="0">
                  <a:pos x="T2" y="T3"/>
                </a:cxn>
                <a:cxn ang="0">
                  <a:pos x="T4" y="T5"/>
                </a:cxn>
                <a:cxn ang="0">
                  <a:pos x="T6" y="T7"/>
                </a:cxn>
                <a:cxn ang="0">
                  <a:pos x="T8" y="T9"/>
                </a:cxn>
              </a:cxnLst>
              <a:rect l="0" t="0" r="r" b="b"/>
              <a:pathLst>
                <a:path w="11" h="20">
                  <a:moveTo>
                    <a:pt x="0" y="0"/>
                  </a:moveTo>
                  <a:lnTo>
                    <a:pt x="0" y="0"/>
                  </a:lnTo>
                  <a:cubicBezTo>
                    <a:pt x="1" y="7"/>
                    <a:pt x="4" y="16"/>
                    <a:pt x="5" y="20"/>
                  </a:cubicBezTo>
                  <a:lnTo>
                    <a:pt x="11" y="20"/>
                  </a:lnTo>
                  <a:cubicBezTo>
                    <a:pt x="9" y="16"/>
                    <a:pt x="1" y="7"/>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6" name="Freeform 1583"/>
            <p:cNvSpPr>
              <a:spLocks/>
            </p:cNvSpPr>
            <p:nvPr userDrawn="1"/>
          </p:nvSpPr>
          <p:spPr bwMode="auto">
            <a:xfrm>
              <a:off x="425" y="278"/>
              <a:ext cx="40" cy="14"/>
            </a:xfrm>
            <a:custGeom>
              <a:avLst/>
              <a:gdLst>
                <a:gd name="T0" fmla="*/ 89 w 89"/>
                <a:gd name="T1" fmla="*/ 6 h 32"/>
                <a:gd name="T2" fmla="*/ 89 w 89"/>
                <a:gd name="T3" fmla="*/ 6 h 32"/>
                <a:gd name="T4" fmla="*/ 47 w 89"/>
                <a:gd name="T5" fmla="*/ 4 h 32"/>
                <a:gd name="T6" fmla="*/ 13 w 89"/>
                <a:gd name="T7" fmla="*/ 12 h 32"/>
                <a:gd name="T8" fmla="*/ 16 w 89"/>
                <a:gd name="T9" fmla="*/ 17 h 32"/>
                <a:gd name="T10" fmla="*/ 16 w 89"/>
                <a:gd name="T11" fmla="*/ 19 h 32"/>
                <a:gd name="T12" fmla="*/ 56 w 89"/>
                <a:gd name="T13" fmla="*/ 15 h 32"/>
                <a:gd name="T14" fmla="*/ 12 w 89"/>
                <a:gd name="T15" fmla="*/ 24 h 32"/>
                <a:gd name="T16" fmla="*/ 0 w 89"/>
                <a:gd name="T17" fmla="*/ 31 h 32"/>
                <a:gd name="T18" fmla="*/ 52 w 89"/>
                <a:gd name="T19" fmla="*/ 30 h 32"/>
                <a:gd name="T20" fmla="*/ 89 w 89"/>
                <a:gd name="T21"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32">
                  <a:moveTo>
                    <a:pt x="89" y="6"/>
                  </a:moveTo>
                  <a:lnTo>
                    <a:pt x="89" y="6"/>
                  </a:lnTo>
                  <a:cubicBezTo>
                    <a:pt x="78" y="0"/>
                    <a:pt x="59" y="1"/>
                    <a:pt x="47" y="4"/>
                  </a:cubicBezTo>
                  <a:cubicBezTo>
                    <a:pt x="38" y="6"/>
                    <a:pt x="20" y="10"/>
                    <a:pt x="13" y="12"/>
                  </a:cubicBezTo>
                  <a:cubicBezTo>
                    <a:pt x="15" y="13"/>
                    <a:pt x="16" y="15"/>
                    <a:pt x="16" y="17"/>
                  </a:cubicBezTo>
                  <a:cubicBezTo>
                    <a:pt x="16" y="18"/>
                    <a:pt x="16" y="18"/>
                    <a:pt x="16" y="19"/>
                  </a:cubicBezTo>
                  <a:cubicBezTo>
                    <a:pt x="17" y="19"/>
                    <a:pt x="42" y="14"/>
                    <a:pt x="56" y="15"/>
                  </a:cubicBezTo>
                  <a:cubicBezTo>
                    <a:pt x="42" y="20"/>
                    <a:pt x="13" y="24"/>
                    <a:pt x="12" y="24"/>
                  </a:cubicBezTo>
                  <a:cubicBezTo>
                    <a:pt x="8" y="28"/>
                    <a:pt x="4" y="30"/>
                    <a:pt x="0" y="31"/>
                  </a:cubicBezTo>
                  <a:cubicBezTo>
                    <a:pt x="3" y="32"/>
                    <a:pt x="43" y="31"/>
                    <a:pt x="52" y="30"/>
                  </a:cubicBezTo>
                  <a:cubicBezTo>
                    <a:pt x="65" y="28"/>
                    <a:pt x="85" y="20"/>
                    <a:pt x="89"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7" name="Freeform 1584"/>
            <p:cNvSpPr>
              <a:spLocks/>
            </p:cNvSpPr>
            <p:nvPr userDrawn="1"/>
          </p:nvSpPr>
          <p:spPr bwMode="auto">
            <a:xfrm>
              <a:off x="341" y="277"/>
              <a:ext cx="4" cy="8"/>
            </a:xfrm>
            <a:custGeom>
              <a:avLst/>
              <a:gdLst>
                <a:gd name="T0" fmla="*/ 1 w 8"/>
                <a:gd name="T1" fmla="*/ 0 h 19"/>
                <a:gd name="T2" fmla="*/ 1 w 8"/>
                <a:gd name="T3" fmla="*/ 0 h 19"/>
                <a:gd name="T4" fmla="*/ 1 w 8"/>
                <a:gd name="T5" fmla="*/ 19 h 19"/>
                <a:gd name="T6" fmla="*/ 8 w 8"/>
                <a:gd name="T7" fmla="*/ 19 h 19"/>
                <a:gd name="T8" fmla="*/ 1 w 8"/>
                <a:gd name="T9" fmla="*/ 0 h 19"/>
              </a:gdLst>
              <a:ahLst/>
              <a:cxnLst>
                <a:cxn ang="0">
                  <a:pos x="T0" y="T1"/>
                </a:cxn>
                <a:cxn ang="0">
                  <a:pos x="T2" y="T3"/>
                </a:cxn>
                <a:cxn ang="0">
                  <a:pos x="T4" y="T5"/>
                </a:cxn>
                <a:cxn ang="0">
                  <a:pos x="T6" y="T7"/>
                </a:cxn>
                <a:cxn ang="0">
                  <a:pos x="T8" y="T9"/>
                </a:cxn>
              </a:cxnLst>
              <a:rect l="0" t="0" r="r" b="b"/>
              <a:pathLst>
                <a:path w="8" h="19">
                  <a:moveTo>
                    <a:pt x="1" y="0"/>
                  </a:moveTo>
                  <a:lnTo>
                    <a:pt x="1" y="0"/>
                  </a:lnTo>
                  <a:cubicBezTo>
                    <a:pt x="0" y="5"/>
                    <a:pt x="0" y="13"/>
                    <a:pt x="1" y="19"/>
                  </a:cubicBezTo>
                  <a:lnTo>
                    <a:pt x="8" y="19"/>
                  </a:lnTo>
                  <a:cubicBezTo>
                    <a:pt x="8" y="12"/>
                    <a:pt x="4" y="6"/>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grpSp>
      <p:grpSp>
        <p:nvGrpSpPr>
          <p:cNvPr id="986" name="Group 1786"/>
          <p:cNvGrpSpPr>
            <a:grpSpLocks/>
          </p:cNvGrpSpPr>
          <p:nvPr userDrawn="1"/>
        </p:nvGrpSpPr>
        <p:grpSpPr bwMode="auto">
          <a:xfrm>
            <a:off x="525485" y="287360"/>
            <a:ext cx="212725" cy="417513"/>
            <a:chOff x="331" y="181"/>
            <a:chExt cx="134" cy="263"/>
          </a:xfrm>
        </p:grpSpPr>
        <p:sp>
          <p:nvSpPr>
            <p:cNvPr id="1158" name="Freeform 1586"/>
            <p:cNvSpPr>
              <a:spLocks/>
            </p:cNvSpPr>
            <p:nvPr userDrawn="1"/>
          </p:nvSpPr>
          <p:spPr bwMode="auto">
            <a:xfrm>
              <a:off x="331" y="276"/>
              <a:ext cx="4" cy="9"/>
            </a:xfrm>
            <a:custGeom>
              <a:avLst/>
              <a:gdLst>
                <a:gd name="T0" fmla="*/ 1 w 9"/>
                <a:gd name="T1" fmla="*/ 0 h 20"/>
                <a:gd name="T2" fmla="*/ 1 w 9"/>
                <a:gd name="T3" fmla="*/ 0 h 20"/>
                <a:gd name="T4" fmla="*/ 1 w 9"/>
                <a:gd name="T5" fmla="*/ 20 h 20"/>
                <a:gd name="T6" fmla="*/ 9 w 9"/>
                <a:gd name="T7" fmla="*/ 20 h 20"/>
                <a:gd name="T8" fmla="*/ 1 w 9"/>
                <a:gd name="T9" fmla="*/ 0 h 20"/>
              </a:gdLst>
              <a:ahLst/>
              <a:cxnLst>
                <a:cxn ang="0">
                  <a:pos x="T0" y="T1"/>
                </a:cxn>
                <a:cxn ang="0">
                  <a:pos x="T2" y="T3"/>
                </a:cxn>
                <a:cxn ang="0">
                  <a:pos x="T4" y="T5"/>
                </a:cxn>
                <a:cxn ang="0">
                  <a:pos x="T6" y="T7"/>
                </a:cxn>
                <a:cxn ang="0">
                  <a:pos x="T8" y="T9"/>
                </a:cxn>
              </a:cxnLst>
              <a:rect l="0" t="0" r="r" b="b"/>
              <a:pathLst>
                <a:path w="9" h="20">
                  <a:moveTo>
                    <a:pt x="1" y="0"/>
                  </a:moveTo>
                  <a:lnTo>
                    <a:pt x="1" y="0"/>
                  </a:lnTo>
                  <a:cubicBezTo>
                    <a:pt x="0" y="6"/>
                    <a:pt x="2" y="15"/>
                    <a:pt x="1" y="20"/>
                  </a:cubicBezTo>
                  <a:lnTo>
                    <a:pt x="9" y="20"/>
                  </a:lnTo>
                  <a:cubicBezTo>
                    <a:pt x="7" y="13"/>
                    <a:pt x="3" y="8"/>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9" name="Freeform 1587"/>
            <p:cNvSpPr>
              <a:spLocks/>
            </p:cNvSpPr>
            <p:nvPr userDrawn="1"/>
          </p:nvSpPr>
          <p:spPr bwMode="auto">
            <a:xfrm>
              <a:off x="430" y="274"/>
              <a:ext cx="10" cy="4"/>
            </a:xfrm>
            <a:custGeom>
              <a:avLst/>
              <a:gdLst>
                <a:gd name="T0" fmla="*/ 23 w 23"/>
                <a:gd name="T1" fmla="*/ 0 h 9"/>
                <a:gd name="T2" fmla="*/ 23 w 23"/>
                <a:gd name="T3" fmla="*/ 0 h 9"/>
                <a:gd name="T4" fmla="*/ 1 w 23"/>
                <a:gd name="T5" fmla="*/ 6 h 9"/>
                <a:gd name="T6" fmla="*/ 0 w 23"/>
                <a:gd name="T7" fmla="*/ 9 h 9"/>
                <a:gd name="T8" fmla="*/ 23 w 23"/>
                <a:gd name="T9" fmla="*/ 0 h 9"/>
              </a:gdLst>
              <a:ahLst/>
              <a:cxnLst>
                <a:cxn ang="0">
                  <a:pos x="T0" y="T1"/>
                </a:cxn>
                <a:cxn ang="0">
                  <a:pos x="T2" y="T3"/>
                </a:cxn>
                <a:cxn ang="0">
                  <a:pos x="T4" y="T5"/>
                </a:cxn>
                <a:cxn ang="0">
                  <a:pos x="T6" y="T7"/>
                </a:cxn>
                <a:cxn ang="0">
                  <a:pos x="T8" y="T9"/>
                </a:cxn>
              </a:cxnLst>
              <a:rect l="0" t="0" r="r" b="b"/>
              <a:pathLst>
                <a:path w="23" h="9">
                  <a:moveTo>
                    <a:pt x="23" y="0"/>
                  </a:moveTo>
                  <a:lnTo>
                    <a:pt x="23" y="0"/>
                  </a:lnTo>
                  <a:cubicBezTo>
                    <a:pt x="16" y="2"/>
                    <a:pt x="4" y="5"/>
                    <a:pt x="1" y="6"/>
                  </a:cubicBezTo>
                  <a:cubicBezTo>
                    <a:pt x="1" y="7"/>
                    <a:pt x="0" y="8"/>
                    <a:pt x="0" y="9"/>
                  </a:cubicBezTo>
                  <a:cubicBezTo>
                    <a:pt x="1" y="8"/>
                    <a:pt x="17" y="3"/>
                    <a:pt x="2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0" name="Freeform 1588"/>
            <p:cNvSpPr>
              <a:spLocks/>
            </p:cNvSpPr>
            <p:nvPr userDrawn="1"/>
          </p:nvSpPr>
          <p:spPr bwMode="auto">
            <a:xfrm>
              <a:off x="337" y="268"/>
              <a:ext cx="4" cy="17"/>
            </a:xfrm>
            <a:custGeom>
              <a:avLst/>
              <a:gdLst>
                <a:gd name="T0" fmla="*/ 5 w 11"/>
                <a:gd name="T1" fmla="*/ 0 h 38"/>
                <a:gd name="T2" fmla="*/ 5 w 11"/>
                <a:gd name="T3" fmla="*/ 0 h 38"/>
                <a:gd name="T4" fmla="*/ 1 w 11"/>
                <a:gd name="T5" fmla="*/ 24 h 38"/>
                <a:gd name="T6" fmla="*/ 6 w 11"/>
                <a:gd name="T7" fmla="*/ 38 h 38"/>
                <a:gd name="T8" fmla="*/ 10 w 11"/>
                <a:gd name="T9" fmla="*/ 38 h 38"/>
                <a:gd name="T10" fmla="*/ 11 w 11"/>
                <a:gd name="T11" fmla="*/ 17 h 38"/>
                <a:gd name="T12" fmla="*/ 9 w 11"/>
                <a:gd name="T13" fmla="*/ 6 h 38"/>
                <a:gd name="T14" fmla="*/ 7 w 11"/>
                <a:gd name="T15" fmla="*/ 25 h 38"/>
                <a:gd name="T16" fmla="*/ 5 w 11"/>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8">
                  <a:moveTo>
                    <a:pt x="5" y="0"/>
                  </a:moveTo>
                  <a:lnTo>
                    <a:pt x="5" y="0"/>
                  </a:lnTo>
                  <a:cubicBezTo>
                    <a:pt x="5" y="0"/>
                    <a:pt x="0" y="18"/>
                    <a:pt x="1" y="24"/>
                  </a:cubicBezTo>
                  <a:cubicBezTo>
                    <a:pt x="3" y="29"/>
                    <a:pt x="4" y="34"/>
                    <a:pt x="6" y="38"/>
                  </a:cubicBezTo>
                  <a:lnTo>
                    <a:pt x="10" y="38"/>
                  </a:lnTo>
                  <a:cubicBezTo>
                    <a:pt x="10" y="33"/>
                    <a:pt x="10" y="24"/>
                    <a:pt x="11" y="17"/>
                  </a:cubicBezTo>
                  <a:cubicBezTo>
                    <a:pt x="10" y="13"/>
                    <a:pt x="10" y="9"/>
                    <a:pt x="9" y="6"/>
                  </a:cubicBezTo>
                  <a:cubicBezTo>
                    <a:pt x="7" y="13"/>
                    <a:pt x="7" y="16"/>
                    <a:pt x="7" y="25"/>
                  </a:cubicBezTo>
                  <a:cubicBezTo>
                    <a:pt x="6" y="16"/>
                    <a:pt x="5" y="7"/>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1" name="Freeform 1589"/>
            <p:cNvSpPr>
              <a:spLocks/>
            </p:cNvSpPr>
            <p:nvPr userDrawn="1"/>
          </p:nvSpPr>
          <p:spPr bwMode="auto">
            <a:xfrm>
              <a:off x="345" y="269"/>
              <a:ext cx="6" cy="16"/>
            </a:xfrm>
            <a:custGeom>
              <a:avLst/>
              <a:gdLst>
                <a:gd name="T0" fmla="*/ 5 w 15"/>
                <a:gd name="T1" fmla="*/ 0 h 36"/>
                <a:gd name="T2" fmla="*/ 5 w 15"/>
                <a:gd name="T3" fmla="*/ 0 h 36"/>
                <a:gd name="T4" fmla="*/ 10 w 15"/>
                <a:gd name="T5" fmla="*/ 36 h 36"/>
                <a:gd name="T6" fmla="*/ 15 w 15"/>
                <a:gd name="T7" fmla="*/ 36 h 36"/>
                <a:gd name="T8" fmla="*/ 9 w 15"/>
                <a:gd name="T9" fmla="*/ 1 h 36"/>
                <a:gd name="T10" fmla="*/ 8 w 15"/>
                <a:gd name="T11" fmla="*/ 21 h 36"/>
                <a:gd name="T12" fmla="*/ 5 w 15"/>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15" h="36">
                  <a:moveTo>
                    <a:pt x="5" y="0"/>
                  </a:moveTo>
                  <a:lnTo>
                    <a:pt x="5" y="0"/>
                  </a:lnTo>
                  <a:cubicBezTo>
                    <a:pt x="0" y="20"/>
                    <a:pt x="4" y="27"/>
                    <a:pt x="10" y="36"/>
                  </a:cubicBezTo>
                  <a:lnTo>
                    <a:pt x="15" y="36"/>
                  </a:lnTo>
                  <a:cubicBezTo>
                    <a:pt x="12" y="30"/>
                    <a:pt x="9" y="12"/>
                    <a:pt x="9" y="1"/>
                  </a:cubicBezTo>
                  <a:cubicBezTo>
                    <a:pt x="9" y="2"/>
                    <a:pt x="8" y="13"/>
                    <a:pt x="8" y="21"/>
                  </a:cubicBezTo>
                  <a:cubicBezTo>
                    <a:pt x="6" y="13"/>
                    <a:pt x="5" y="8"/>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2" name="Freeform 1590"/>
            <p:cNvSpPr>
              <a:spLocks/>
            </p:cNvSpPr>
            <p:nvPr userDrawn="1"/>
          </p:nvSpPr>
          <p:spPr bwMode="auto">
            <a:xfrm>
              <a:off x="354" y="267"/>
              <a:ext cx="13" cy="14"/>
            </a:xfrm>
            <a:custGeom>
              <a:avLst/>
              <a:gdLst>
                <a:gd name="T0" fmla="*/ 0 w 29"/>
                <a:gd name="T1" fmla="*/ 0 h 31"/>
                <a:gd name="T2" fmla="*/ 0 w 29"/>
                <a:gd name="T3" fmla="*/ 0 h 31"/>
                <a:gd name="T4" fmla="*/ 12 w 29"/>
                <a:gd name="T5" fmla="*/ 23 h 31"/>
                <a:gd name="T6" fmla="*/ 1 w 29"/>
                <a:gd name="T7" fmla="*/ 13 h 31"/>
                <a:gd name="T8" fmla="*/ 4 w 29"/>
                <a:gd name="T9" fmla="*/ 24 h 31"/>
                <a:gd name="T10" fmla="*/ 29 w 29"/>
                <a:gd name="T11" fmla="*/ 20 h 31"/>
                <a:gd name="T12" fmla="*/ 0 w 29"/>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29" h="31">
                  <a:moveTo>
                    <a:pt x="0" y="0"/>
                  </a:moveTo>
                  <a:lnTo>
                    <a:pt x="0" y="0"/>
                  </a:lnTo>
                  <a:cubicBezTo>
                    <a:pt x="0" y="10"/>
                    <a:pt x="5" y="20"/>
                    <a:pt x="12" y="23"/>
                  </a:cubicBezTo>
                  <a:cubicBezTo>
                    <a:pt x="5" y="21"/>
                    <a:pt x="1" y="13"/>
                    <a:pt x="1" y="13"/>
                  </a:cubicBezTo>
                  <a:cubicBezTo>
                    <a:pt x="2" y="15"/>
                    <a:pt x="3" y="21"/>
                    <a:pt x="4" y="24"/>
                  </a:cubicBezTo>
                  <a:cubicBezTo>
                    <a:pt x="12" y="31"/>
                    <a:pt x="26" y="29"/>
                    <a:pt x="29" y="20"/>
                  </a:cubicBezTo>
                  <a:cubicBezTo>
                    <a:pt x="14" y="26"/>
                    <a:pt x="4" y="15"/>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3" name="Freeform 1591"/>
            <p:cNvSpPr>
              <a:spLocks/>
            </p:cNvSpPr>
            <p:nvPr userDrawn="1"/>
          </p:nvSpPr>
          <p:spPr bwMode="auto">
            <a:xfrm>
              <a:off x="405" y="268"/>
              <a:ext cx="26" cy="15"/>
            </a:xfrm>
            <a:custGeom>
              <a:avLst/>
              <a:gdLst>
                <a:gd name="T0" fmla="*/ 59 w 59"/>
                <a:gd name="T1" fmla="*/ 7 h 34"/>
                <a:gd name="T2" fmla="*/ 59 w 59"/>
                <a:gd name="T3" fmla="*/ 7 h 34"/>
                <a:gd name="T4" fmla="*/ 34 w 59"/>
                <a:gd name="T5" fmla="*/ 4 h 34"/>
                <a:gd name="T6" fmla="*/ 12 w 59"/>
                <a:gd name="T7" fmla="*/ 15 h 34"/>
                <a:gd name="T8" fmla="*/ 10 w 59"/>
                <a:gd name="T9" fmla="*/ 21 h 34"/>
                <a:gd name="T10" fmla="*/ 34 w 59"/>
                <a:gd name="T11" fmla="*/ 15 h 34"/>
                <a:gd name="T12" fmla="*/ 8 w 59"/>
                <a:gd name="T13" fmla="*/ 25 h 34"/>
                <a:gd name="T14" fmla="*/ 0 w 59"/>
                <a:gd name="T15" fmla="*/ 34 h 34"/>
                <a:gd name="T16" fmla="*/ 45 w 59"/>
                <a:gd name="T17" fmla="*/ 24 h 34"/>
                <a:gd name="T18" fmla="*/ 59 w 59"/>
                <a:gd name="T19"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34">
                  <a:moveTo>
                    <a:pt x="59" y="7"/>
                  </a:moveTo>
                  <a:lnTo>
                    <a:pt x="59" y="7"/>
                  </a:lnTo>
                  <a:cubicBezTo>
                    <a:pt x="52" y="2"/>
                    <a:pt x="43" y="0"/>
                    <a:pt x="34" y="4"/>
                  </a:cubicBezTo>
                  <a:cubicBezTo>
                    <a:pt x="32" y="5"/>
                    <a:pt x="18" y="12"/>
                    <a:pt x="12" y="15"/>
                  </a:cubicBezTo>
                  <a:cubicBezTo>
                    <a:pt x="11" y="17"/>
                    <a:pt x="11" y="20"/>
                    <a:pt x="10" y="21"/>
                  </a:cubicBezTo>
                  <a:cubicBezTo>
                    <a:pt x="16" y="19"/>
                    <a:pt x="25" y="16"/>
                    <a:pt x="34" y="15"/>
                  </a:cubicBezTo>
                  <a:cubicBezTo>
                    <a:pt x="25" y="21"/>
                    <a:pt x="13" y="24"/>
                    <a:pt x="8" y="25"/>
                  </a:cubicBezTo>
                  <a:cubicBezTo>
                    <a:pt x="7" y="28"/>
                    <a:pt x="4" y="31"/>
                    <a:pt x="0" y="34"/>
                  </a:cubicBezTo>
                  <a:cubicBezTo>
                    <a:pt x="14" y="31"/>
                    <a:pt x="33" y="29"/>
                    <a:pt x="45" y="24"/>
                  </a:cubicBezTo>
                  <a:cubicBezTo>
                    <a:pt x="49" y="22"/>
                    <a:pt x="58" y="15"/>
                    <a:pt x="59"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4" name="Freeform 1592"/>
            <p:cNvSpPr>
              <a:spLocks/>
            </p:cNvSpPr>
            <p:nvPr userDrawn="1"/>
          </p:nvSpPr>
          <p:spPr bwMode="auto">
            <a:xfrm>
              <a:off x="406" y="268"/>
              <a:ext cx="6" cy="3"/>
            </a:xfrm>
            <a:custGeom>
              <a:avLst/>
              <a:gdLst>
                <a:gd name="T0" fmla="*/ 14 w 14"/>
                <a:gd name="T1" fmla="*/ 0 h 8"/>
                <a:gd name="T2" fmla="*/ 14 w 14"/>
                <a:gd name="T3" fmla="*/ 0 h 8"/>
                <a:gd name="T4" fmla="*/ 0 w 14"/>
                <a:gd name="T5" fmla="*/ 8 h 8"/>
                <a:gd name="T6" fmla="*/ 2 w 14"/>
                <a:gd name="T7" fmla="*/ 8 h 8"/>
                <a:gd name="T8" fmla="*/ 14 w 14"/>
                <a:gd name="T9" fmla="*/ 0 h 8"/>
              </a:gdLst>
              <a:ahLst/>
              <a:cxnLst>
                <a:cxn ang="0">
                  <a:pos x="T0" y="T1"/>
                </a:cxn>
                <a:cxn ang="0">
                  <a:pos x="T2" y="T3"/>
                </a:cxn>
                <a:cxn ang="0">
                  <a:pos x="T4" y="T5"/>
                </a:cxn>
                <a:cxn ang="0">
                  <a:pos x="T6" y="T7"/>
                </a:cxn>
                <a:cxn ang="0">
                  <a:pos x="T8" y="T9"/>
                </a:cxn>
              </a:cxnLst>
              <a:rect l="0" t="0" r="r" b="b"/>
              <a:pathLst>
                <a:path w="14" h="8">
                  <a:moveTo>
                    <a:pt x="14" y="0"/>
                  </a:moveTo>
                  <a:lnTo>
                    <a:pt x="14" y="0"/>
                  </a:lnTo>
                  <a:cubicBezTo>
                    <a:pt x="9" y="2"/>
                    <a:pt x="4" y="6"/>
                    <a:pt x="0" y="8"/>
                  </a:cubicBezTo>
                  <a:lnTo>
                    <a:pt x="2" y="8"/>
                  </a:lnTo>
                  <a:cubicBezTo>
                    <a:pt x="6" y="6"/>
                    <a:pt x="9" y="3"/>
                    <a:pt x="1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5" name="Freeform 1593"/>
            <p:cNvSpPr>
              <a:spLocks/>
            </p:cNvSpPr>
            <p:nvPr userDrawn="1"/>
          </p:nvSpPr>
          <p:spPr bwMode="auto">
            <a:xfrm>
              <a:off x="348" y="263"/>
              <a:ext cx="17" cy="22"/>
            </a:xfrm>
            <a:custGeom>
              <a:avLst/>
              <a:gdLst>
                <a:gd name="T0" fmla="*/ 3 w 37"/>
                <a:gd name="T1" fmla="*/ 0 h 50"/>
                <a:gd name="T2" fmla="*/ 3 w 37"/>
                <a:gd name="T3" fmla="*/ 0 h 50"/>
                <a:gd name="T4" fmla="*/ 18 w 37"/>
                <a:gd name="T5" fmla="*/ 50 h 50"/>
                <a:gd name="T6" fmla="*/ 37 w 37"/>
                <a:gd name="T7" fmla="*/ 50 h 50"/>
                <a:gd name="T8" fmla="*/ 34 w 37"/>
                <a:gd name="T9" fmla="*/ 49 h 50"/>
                <a:gd name="T10" fmla="*/ 5 w 37"/>
                <a:gd name="T11" fmla="*/ 0 h 50"/>
                <a:gd name="T12" fmla="*/ 6 w 37"/>
                <a:gd name="T13" fmla="*/ 19 h 50"/>
                <a:gd name="T14" fmla="*/ 3 w 37"/>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50">
                  <a:moveTo>
                    <a:pt x="3" y="0"/>
                  </a:moveTo>
                  <a:lnTo>
                    <a:pt x="3" y="0"/>
                  </a:lnTo>
                  <a:cubicBezTo>
                    <a:pt x="0" y="21"/>
                    <a:pt x="5" y="38"/>
                    <a:pt x="18" y="50"/>
                  </a:cubicBezTo>
                  <a:lnTo>
                    <a:pt x="37" y="50"/>
                  </a:lnTo>
                  <a:lnTo>
                    <a:pt x="34" y="49"/>
                  </a:lnTo>
                  <a:cubicBezTo>
                    <a:pt x="15" y="42"/>
                    <a:pt x="8" y="25"/>
                    <a:pt x="5" y="0"/>
                  </a:cubicBezTo>
                  <a:cubicBezTo>
                    <a:pt x="4" y="5"/>
                    <a:pt x="4" y="14"/>
                    <a:pt x="6" y="19"/>
                  </a:cubicBezTo>
                  <a:cubicBezTo>
                    <a:pt x="3" y="13"/>
                    <a:pt x="3" y="6"/>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6" name="Freeform 1594"/>
            <p:cNvSpPr>
              <a:spLocks/>
            </p:cNvSpPr>
            <p:nvPr userDrawn="1"/>
          </p:nvSpPr>
          <p:spPr bwMode="auto">
            <a:xfrm>
              <a:off x="426" y="261"/>
              <a:ext cx="39" cy="21"/>
            </a:xfrm>
            <a:custGeom>
              <a:avLst/>
              <a:gdLst>
                <a:gd name="T0" fmla="*/ 87 w 87"/>
                <a:gd name="T1" fmla="*/ 3 h 45"/>
                <a:gd name="T2" fmla="*/ 87 w 87"/>
                <a:gd name="T3" fmla="*/ 3 h 45"/>
                <a:gd name="T4" fmla="*/ 47 w 87"/>
                <a:gd name="T5" fmla="*/ 8 h 45"/>
                <a:gd name="T6" fmla="*/ 15 w 87"/>
                <a:gd name="T7" fmla="*/ 23 h 45"/>
                <a:gd name="T8" fmla="*/ 11 w 87"/>
                <a:gd name="T9" fmla="*/ 31 h 45"/>
                <a:gd name="T10" fmla="*/ 59 w 87"/>
                <a:gd name="T11" fmla="*/ 17 h 45"/>
                <a:gd name="T12" fmla="*/ 4 w 87"/>
                <a:gd name="T13" fmla="*/ 38 h 45"/>
                <a:gd name="T14" fmla="*/ 0 w 87"/>
                <a:gd name="T15" fmla="*/ 42 h 45"/>
                <a:gd name="T16" fmla="*/ 8 w 87"/>
                <a:gd name="T17" fmla="*/ 45 h 45"/>
                <a:gd name="T18" fmla="*/ 44 w 87"/>
                <a:gd name="T19" fmla="*/ 37 h 45"/>
                <a:gd name="T20" fmla="*/ 87 w 87"/>
                <a:gd name="T2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45">
                  <a:moveTo>
                    <a:pt x="87" y="3"/>
                  </a:moveTo>
                  <a:lnTo>
                    <a:pt x="87" y="3"/>
                  </a:lnTo>
                  <a:cubicBezTo>
                    <a:pt x="77" y="0"/>
                    <a:pt x="58" y="4"/>
                    <a:pt x="47" y="8"/>
                  </a:cubicBezTo>
                  <a:cubicBezTo>
                    <a:pt x="41" y="11"/>
                    <a:pt x="21" y="19"/>
                    <a:pt x="15" y="23"/>
                  </a:cubicBezTo>
                  <a:cubicBezTo>
                    <a:pt x="14" y="26"/>
                    <a:pt x="13" y="28"/>
                    <a:pt x="11" y="31"/>
                  </a:cubicBezTo>
                  <a:cubicBezTo>
                    <a:pt x="20" y="28"/>
                    <a:pt x="38" y="21"/>
                    <a:pt x="59" y="17"/>
                  </a:cubicBezTo>
                  <a:cubicBezTo>
                    <a:pt x="44" y="24"/>
                    <a:pt x="19" y="33"/>
                    <a:pt x="4" y="38"/>
                  </a:cubicBezTo>
                  <a:cubicBezTo>
                    <a:pt x="4" y="39"/>
                    <a:pt x="2" y="41"/>
                    <a:pt x="0" y="42"/>
                  </a:cubicBezTo>
                  <a:cubicBezTo>
                    <a:pt x="3" y="42"/>
                    <a:pt x="5" y="44"/>
                    <a:pt x="8" y="45"/>
                  </a:cubicBezTo>
                  <a:cubicBezTo>
                    <a:pt x="12" y="45"/>
                    <a:pt x="38" y="39"/>
                    <a:pt x="44" y="37"/>
                  </a:cubicBezTo>
                  <a:cubicBezTo>
                    <a:pt x="64" y="31"/>
                    <a:pt x="85" y="18"/>
                    <a:pt x="87"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7" name="Freeform 1595"/>
            <p:cNvSpPr>
              <a:spLocks/>
            </p:cNvSpPr>
            <p:nvPr userDrawn="1"/>
          </p:nvSpPr>
          <p:spPr bwMode="auto">
            <a:xfrm>
              <a:off x="427" y="260"/>
              <a:ext cx="13" cy="8"/>
            </a:xfrm>
            <a:custGeom>
              <a:avLst/>
              <a:gdLst>
                <a:gd name="T0" fmla="*/ 29 w 29"/>
                <a:gd name="T1" fmla="*/ 0 h 16"/>
                <a:gd name="T2" fmla="*/ 29 w 29"/>
                <a:gd name="T3" fmla="*/ 0 h 16"/>
                <a:gd name="T4" fmla="*/ 0 w 29"/>
                <a:gd name="T5" fmla="*/ 15 h 16"/>
                <a:gd name="T6" fmla="*/ 4 w 29"/>
                <a:gd name="T7" fmla="*/ 16 h 16"/>
                <a:gd name="T8" fmla="*/ 29 w 29"/>
                <a:gd name="T9" fmla="*/ 0 h 16"/>
              </a:gdLst>
              <a:ahLst/>
              <a:cxnLst>
                <a:cxn ang="0">
                  <a:pos x="T0" y="T1"/>
                </a:cxn>
                <a:cxn ang="0">
                  <a:pos x="T2" y="T3"/>
                </a:cxn>
                <a:cxn ang="0">
                  <a:pos x="T4" y="T5"/>
                </a:cxn>
                <a:cxn ang="0">
                  <a:pos x="T6" y="T7"/>
                </a:cxn>
                <a:cxn ang="0">
                  <a:pos x="T8" y="T9"/>
                </a:cxn>
              </a:cxnLst>
              <a:rect l="0" t="0" r="r" b="b"/>
              <a:pathLst>
                <a:path w="29" h="16">
                  <a:moveTo>
                    <a:pt x="29" y="0"/>
                  </a:moveTo>
                  <a:lnTo>
                    <a:pt x="29" y="0"/>
                  </a:lnTo>
                  <a:cubicBezTo>
                    <a:pt x="20" y="5"/>
                    <a:pt x="3" y="14"/>
                    <a:pt x="0" y="15"/>
                  </a:cubicBezTo>
                  <a:cubicBezTo>
                    <a:pt x="2" y="15"/>
                    <a:pt x="2" y="15"/>
                    <a:pt x="4" y="16"/>
                  </a:cubicBezTo>
                  <a:cubicBezTo>
                    <a:pt x="5" y="16"/>
                    <a:pt x="22" y="6"/>
                    <a:pt x="2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8" name="Freeform 1596"/>
            <p:cNvSpPr>
              <a:spLocks/>
            </p:cNvSpPr>
            <p:nvPr userDrawn="1"/>
          </p:nvSpPr>
          <p:spPr bwMode="auto">
            <a:xfrm>
              <a:off x="341" y="257"/>
              <a:ext cx="5" cy="25"/>
            </a:xfrm>
            <a:custGeom>
              <a:avLst/>
              <a:gdLst>
                <a:gd name="T0" fmla="*/ 9 w 12"/>
                <a:gd name="T1" fmla="*/ 0 h 55"/>
                <a:gd name="T2" fmla="*/ 9 w 12"/>
                <a:gd name="T3" fmla="*/ 0 h 55"/>
                <a:gd name="T4" fmla="*/ 0 w 12"/>
                <a:gd name="T5" fmla="*/ 27 h 55"/>
                <a:gd name="T6" fmla="*/ 9 w 12"/>
                <a:gd name="T7" fmla="*/ 55 h 55"/>
                <a:gd name="T8" fmla="*/ 12 w 12"/>
                <a:gd name="T9" fmla="*/ 24 h 55"/>
                <a:gd name="T10" fmla="*/ 11 w 12"/>
                <a:gd name="T11" fmla="*/ 1 h 55"/>
                <a:gd name="T12" fmla="*/ 6 w 12"/>
                <a:gd name="T13" fmla="*/ 28 h 55"/>
                <a:gd name="T14" fmla="*/ 9 w 12"/>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5">
                  <a:moveTo>
                    <a:pt x="9" y="0"/>
                  </a:moveTo>
                  <a:lnTo>
                    <a:pt x="9" y="0"/>
                  </a:lnTo>
                  <a:cubicBezTo>
                    <a:pt x="6" y="6"/>
                    <a:pt x="1" y="22"/>
                    <a:pt x="0" y="27"/>
                  </a:cubicBezTo>
                  <a:cubicBezTo>
                    <a:pt x="1" y="39"/>
                    <a:pt x="6" y="48"/>
                    <a:pt x="9" y="55"/>
                  </a:cubicBezTo>
                  <a:cubicBezTo>
                    <a:pt x="9" y="45"/>
                    <a:pt x="10" y="33"/>
                    <a:pt x="12" y="24"/>
                  </a:cubicBezTo>
                  <a:cubicBezTo>
                    <a:pt x="11" y="17"/>
                    <a:pt x="11" y="8"/>
                    <a:pt x="11" y="1"/>
                  </a:cubicBezTo>
                  <a:cubicBezTo>
                    <a:pt x="10" y="4"/>
                    <a:pt x="6" y="19"/>
                    <a:pt x="6" y="28"/>
                  </a:cubicBezTo>
                  <a:cubicBezTo>
                    <a:pt x="6" y="20"/>
                    <a:pt x="8" y="6"/>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9" name="Freeform 1597"/>
            <p:cNvSpPr>
              <a:spLocks/>
            </p:cNvSpPr>
            <p:nvPr userDrawn="1"/>
          </p:nvSpPr>
          <p:spPr bwMode="auto">
            <a:xfrm>
              <a:off x="333" y="257"/>
              <a:ext cx="6" cy="27"/>
            </a:xfrm>
            <a:custGeom>
              <a:avLst/>
              <a:gdLst>
                <a:gd name="T0" fmla="*/ 15 w 15"/>
                <a:gd name="T1" fmla="*/ 0 h 60"/>
                <a:gd name="T2" fmla="*/ 15 w 15"/>
                <a:gd name="T3" fmla="*/ 0 h 60"/>
                <a:gd name="T4" fmla="*/ 7 w 15"/>
                <a:gd name="T5" fmla="*/ 29 h 60"/>
                <a:gd name="T6" fmla="*/ 13 w 15"/>
                <a:gd name="T7" fmla="*/ 1 h 60"/>
                <a:gd name="T8" fmla="*/ 7 w 15"/>
                <a:gd name="T9" fmla="*/ 15 h 60"/>
                <a:gd name="T10" fmla="*/ 0 w 15"/>
                <a:gd name="T11" fmla="*/ 42 h 60"/>
                <a:gd name="T12" fmla="*/ 7 w 15"/>
                <a:gd name="T13" fmla="*/ 60 h 60"/>
                <a:gd name="T14" fmla="*/ 11 w 15"/>
                <a:gd name="T15" fmla="*/ 31 h 60"/>
                <a:gd name="T16" fmla="*/ 14 w 15"/>
                <a:gd name="T17" fmla="*/ 20 h 60"/>
                <a:gd name="T18" fmla="*/ 15 w 15"/>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60">
                  <a:moveTo>
                    <a:pt x="15" y="0"/>
                  </a:moveTo>
                  <a:lnTo>
                    <a:pt x="15" y="0"/>
                  </a:lnTo>
                  <a:cubicBezTo>
                    <a:pt x="13" y="6"/>
                    <a:pt x="8" y="26"/>
                    <a:pt x="7" y="29"/>
                  </a:cubicBezTo>
                  <a:cubicBezTo>
                    <a:pt x="9" y="19"/>
                    <a:pt x="10" y="10"/>
                    <a:pt x="13" y="1"/>
                  </a:cubicBezTo>
                  <a:cubicBezTo>
                    <a:pt x="13" y="1"/>
                    <a:pt x="8" y="12"/>
                    <a:pt x="7" y="15"/>
                  </a:cubicBezTo>
                  <a:cubicBezTo>
                    <a:pt x="6" y="22"/>
                    <a:pt x="1" y="35"/>
                    <a:pt x="0" y="42"/>
                  </a:cubicBezTo>
                  <a:cubicBezTo>
                    <a:pt x="1" y="49"/>
                    <a:pt x="5" y="54"/>
                    <a:pt x="7" y="60"/>
                  </a:cubicBezTo>
                  <a:cubicBezTo>
                    <a:pt x="7" y="50"/>
                    <a:pt x="9" y="41"/>
                    <a:pt x="11" y="31"/>
                  </a:cubicBezTo>
                  <a:cubicBezTo>
                    <a:pt x="11" y="28"/>
                    <a:pt x="13" y="24"/>
                    <a:pt x="14" y="20"/>
                  </a:cubicBezTo>
                  <a:cubicBezTo>
                    <a:pt x="14" y="14"/>
                    <a:pt x="15" y="4"/>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0" name="Freeform 1598"/>
            <p:cNvSpPr>
              <a:spLocks/>
            </p:cNvSpPr>
            <p:nvPr userDrawn="1"/>
          </p:nvSpPr>
          <p:spPr bwMode="auto">
            <a:xfrm>
              <a:off x="401" y="256"/>
              <a:ext cx="26" cy="18"/>
            </a:xfrm>
            <a:custGeom>
              <a:avLst/>
              <a:gdLst>
                <a:gd name="T0" fmla="*/ 58 w 59"/>
                <a:gd name="T1" fmla="*/ 0 h 39"/>
                <a:gd name="T2" fmla="*/ 58 w 59"/>
                <a:gd name="T3" fmla="*/ 0 h 39"/>
                <a:gd name="T4" fmla="*/ 0 w 59"/>
                <a:gd name="T5" fmla="*/ 34 h 39"/>
                <a:gd name="T6" fmla="*/ 7 w 59"/>
                <a:gd name="T7" fmla="*/ 34 h 39"/>
                <a:gd name="T8" fmla="*/ 36 w 59"/>
                <a:gd name="T9" fmla="*/ 18 h 39"/>
                <a:gd name="T10" fmla="*/ 14 w 59"/>
                <a:gd name="T11" fmla="*/ 35 h 39"/>
                <a:gd name="T12" fmla="*/ 20 w 59"/>
                <a:gd name="T13" fmla="*/ 39 h 39"/>
                <a:gd name="T14" fmla="*/ 46 w 59"/>
                <a:gd name="T15" fmla="*/ 26 h 39"/>
                <a:gd name="T16" fmla="*/ 58 w 59"/>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9">
                  <a:moveTo>
                    <a:pt x="58" y="0"/>
                  </a:moveTo>
                  <a:lnTo>
                    <a:pt x="58" y="0"/>
                  </a:lnTo>
                  <a:cubicBezTo>
                    <a:pt x="31" y="2"/>
                    <a:pt x="18" y="22"/>
                    <a:pt x="0" y="34"/>
                  </a:cubicBezTo>
                  <a:cubicBezTo>
                    <a:pt x="2" y="34"/>
                    <a:pt x="5" y="34"/>
                    <a:pt x="7" y="34"/>
                  </a:cubicBezTo>
                  <a:cubicBezTo>
                    <a:pt x="10" y="33"/>
                    <a:pt x="25" y="22"/>
                    <a:pt x="36" y="18"/>
                  </a:cubicBezTo>
                  <a:cubicBezTo>
                    <a:pt x="31" y="25"/>
                    <a:pt x="21" y="29"/>
                    <a:pt x="14" y="35"/>
                  </a:cubicBezTo>
                  <a:cubicBezTo>
                    <a:pt x="16" y="36"/>
                    <a:pt x="18" y="37"/>
                    <a:pt x="20" y="39"/>
                  </a:cubicBezTo>
                  <a:cubicBezTo>
                    <a:pt x="24" y="37"/>
                    <a:pt x="40" y="28"/>
                    <a:pt x="46" y="26"/>
                  </a:cubicBezTo>
                  <a:cubicBezTo>
                    <a:pt x="53" y="18"/>
                    <a:pt x="59" y="8"/>
                    <a:pt x="5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1" name="Freeform 1599"/>
            <p:cNvSpPr>
              <a:spLocks/>
            </p:cNvSpPr>
            <p:nvPr userDrawn="1"/>
          </p:nvSpPr>
          <p:spPr bwMode="auto">
            <a:xfrm>
              <a:off x="408" y="255"/>
              <a:ext cx="4" cy="4"/>
            </a:xfrm>
            <a:custGeom>
              <a:avLst/>
              <a:gdLst>
                <a:gd name="T0" fmla="*/ 8 w 8"/>
                <a:gd name="T1" fmla="*/ 0 h 10"/>
                <a:gd name="T2" fmla="*/ 8 w 8"/>
                <a:gd name="T3" fmla="*/ 0 h 10"/>
                <a:gd name="T4" fmla="*/ 0 w 8"/>
                <a:gd name="T5" fmla="*/ 7 h 10"/>
                <a:gd name="T6" fmla="*/ 0 w 8"/>
                <a:gd name="T7" fmla="*/ 10 h 10"/>
                <a:gd name="T8" fmla="*/ 8 w 8"/>
                <a:gd name="T9" fmla="*/ 0 h 10"/>
              </a:gdLst>
              <a:ahLst/>
              <a:cxnLst>
                <a:cxn ang="0">
                  <a:pos x="T0" y="T1"/>
                </a:cxn>
                <a:cxn ang="0">
                  <a:pos x="T2" y="T3"/>
                </a:cxn>
                <a:cxn ang="0">
                  <a:pos x="T4" y="T5"/>
                </a:cxn>
                <a:cxn ang="0">
                  <a:pos x="T6" y="T7"/>
                </a:cxn>
                <a:cxn ang="0">
                  <a:pos x="T8" y="T9"/>
                </a:cxn>
              </a:cxnLst>
              <a:rect l="0" t="0" r="r" b="b"/>
              <a:pathLst>
                <a:path w="8" h="10">
                  <a:moveTo>
                    <a:pt x="8" y="0"/>
                  </a:moveTo>
                  <a:lnTo>
                    <a:pt x="8" y="0"/>
                  </a:lnTo>
                  <a:cubicBezTo>
                    <a:pt x="5" y="2"/>
                    <a:pt x="3" y="5"/>
                    <a:pt x="0" y="7"/>
                  </a:cubicBezTo>
                  <a:cubicBezTo>
                    <a:pt x="1" y="8"/>
                    <a:pt x="1" y="9"/>
                    <a:pt x="0" y="10"/>
                  </a:cubicBezTo>
                  <a:cubicBezTo>
                    <a:pt x="2" y="7"/>
                    <a:pt x="6" y="2"/>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2" name="Freeform 1600"/>
            <p:cNvSpPr>
              <a:spLocks/>
            </p:cNvSpPr>
            <p:nvPr userDrawn="1"/>
          </p:nvSpPr>
          <p:spPr bwMode="auto">
            <a:xfrm>
              <a:off x="365" y="251"/>
              <a:ext cx="45" cy="64"/>
            </a:xfrm>
            <a:custGeom>
              <a:avLst/>
              <a:gdLst>
                <a:gd name="T0" fmla="*/ 88 w 100"/>
                <a:gd name="T1" fmla="*/ 95 h 142"/>
                <a:gd name="T2" fmla="*/ 88 w 100"/>
                <a:gd name="T3" fmla="*/ 95 h 142"/>
                <a:gd name="T4" fmla="*/ 100 w 100"/>
                <a:gd name="T5" fmla="*/ 82 h 142"/>
                <a:gd name="T6" fmla="*/ 85 w 100"/>
                <a:gd name="T7" fmla="*/ 74 h 142"/>
                <a:gd name="T8" fmla="*/ 70 w 100"/>
                <a:gd name="T9" fmla="*/ 78 h 142"/>
                <a:gd name="T10" fmla="*/ 69 w 100"/>
                <a:gd name="T11" fmla="*/ 76 h 142"/>
                <a:gd name="T12" fmla="*/ 98 w 100"/>
                <a:gd name="T13" fmla="*/ 51 h 142"/>
                <a:gd name="T14" fmla="*/ 64 w 100"/>
                <a:gd name="T15" fmla="*/ 61 h 142"/>
                <a:gd name="T16" fmla="*/ 63 w 100"/>
                <a:gd name="T17" fmla="*/ 60 h 142"/>
                <a:gd name="T18" fmla="*/ 87 w 100"/>
                <a:gd name="T19" fmla="*/ 36 h 142"/>
                <a:gd name="T20" fmla="*/ 92 w 100"/>
                <a:gd name="T21" fmla="*/ 0 h 142"/>
                <a:gd name="T22" fmla="*/ 45 w 100"/>
                <a:gd name="T23" fmla="*/ 52 h 142"/>
                <a:gd name="T24" fmla="*/ 58 w 100"/>
                <a:gd name="T25" fmla="*/ 83 h 142"/>
                <a:gd name="T26" fmla="*/ 38 w 100"/>
                <a:gd name="T27" fmla="*/ 110 h 142"/>
                <a:gd name="T28" fmla="*/ 7 w 100"/>
                <a:gd name="T29" fmla="*/ 98 h 142"/>
                <a:gd name="T30" fmla="*/ 0 w 100"/>
                <a:gd name="T31" fmla="*/ 98 h 142"/>
                <a:gd name="T32" fmla="*/ 0 w 100"/>
                <a:gd name="T33" fmla="*/ 110 h 142"/>
                <a:gd name="T34" fmla="*/ 2 w 100"/>
                <a:gd name="T35" fmla="*/ 112 h 142"/>
                <a:gd name="T36" fmla="*/ 0 w 100"/>
                <a:gd name="T37" fmla="*/ 120 h 142"/>
                <a:gd name="T38" fmla="*/ 0 w 100"/>
                <a:gd name="T39" fmla="*/ 129 h 142"/>
                <a:gd name="T40" fmla="*/ 4 w 100"/>
                <a:gd name="T41" fmla="*/ 126 h 142"/>
                <a:gd name="T42" fmla="*/ 0 w 100"/>
                <a:gd name="T43" fmla="*/ 131 h 142"/>
                <a:gd name="T44" fmla="*/ 0 w 100"/>
                <a:gd name="T45" fmla="*/ 133 h 142"/>
                <a:gd name="T46" fmla="*/ 4 w 100"/>
                <a:gd name="T47" fmla="*/ 131 h 142"/>
                <a:gd name="T48" fmla="*/ 9 w 100"/>
                <a:gd name="T49" fmla="*/ 115 h 142"/>
                <a:gd name="T50" fmla="*/ 11 w 100"/>
                <a:gd name="T51" fmla="*/ 116 h 142"/>
                <a:gd name="T52" fmla="*/ 7 w 100"/>
                <a:gd name="T53" fmla="*/ 130 h 142"/>
                <a:gd name="T54" fmla="*/ 14 w 100"/>
                <a:gd name="T55" fmla="*/ 142 h 142"/>
                <a:gd name="T56" fmla="*/ 27 w 100"/>
                <a:gd name="T57" fmla="*/ 134 h 142"/>
                <a:gd name="T58" fmla="*/ 29 w 100"/>
                <a:gd name="T59" fmla="*/ 120 h 142"/>
                <a:gd name="T60" fmla="*/ 30 w 100"/>
                <a:gd name="T61" fmla="*/ 120 h 142"/>
                <a:gd name="T62" fmla="*/ 29 w 100"/>
                <a:gd name="T63" fmla="*/ 133 h 142"/>
                <a:gd name="T64" fmla="*/ 39 w 100"/>
                <a:gd name="T65" fmla="*/ 142 h 142"/>
                <a:gd name="T66" fmla="*/ 49 w 100"/>
                <a:gd name="T67" fmla="*/ 132 h 142"/>
                <a:gd name="T68" fmla="*/ 45 w 100"/>
                <a:gd name="T69" fmla="*/ 119 h 142"/>
                <a:gd name="T70" fmla="*/ 46 w 100"/>
                <a:gd name="T71" fmla="*/ 118 h 142"/>
                <a:gd name="T72" fmla="*/ 52 w 100"/>
                <a:gd name="T73" fmla="*/ 133 h 142"/>
                <a:gd name="T74" fmla="*/ 67 w 100"/>
                <a:gd name="T75" fmla="*/ 134 h 142"/>
                <a:gd name="T76" fmla="*/ 71 w 100"/>
                <a:gd name="T77" fmla="*/ 121 h 142"/>
                <a:gd name="T78" fmla="*/ 62 w 100"/>
                <a:gd name="T79" fmla="*/ 111 h 142"/>
                <a:gd name="T80" fmla="*/ 64 w 100"/>
                <a:gd name="T81" fmla="*/ 110 h 142"/>
                <a:gd name="T82" fmla="*/ 75 w 100"/>
                <a:gd name="T83" fmla="*/ 120 h 142"/>
                <a:gd name="T84" fmla="*/ 92 w 100"/>
                <a:gd name="T85" fmla="*/ 116 h 142"/>
                <a:gd name="T86" fmla="*/ 86 w 100"/>
                <a:gd name="T87" fmla="*/ 100 h 142"/>
                <a:gd name="T88" fmla="*/ 73 w 100"/>
                <a:gd name="T89" fmla="*/ 97 h 142"/>
                <a:gd name="T90" fmla="*/ 73 w 100"/>
                <a:gd name="T91" fmla="*/ 95 h 142"/>
                <a:gd name="T92" fmla="*/ 88 w 100"/>
                <a:gd name="T93" fmla="*/ 9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142">
                  <a:moveTo>
                    <a:pt x="88" y="95"/>
                  </a:moveTo>
                  <a:lnTo>
                    <a:pt x="88" y="95"/>
                  </a:lnTo>
                  <a:cubicBezTo>
                    <a:pt x="96" y="94"/>
                    <a:pt x="98" y="86"/>
                    <a:pt x="100" y="82"/>
                  </a:cubicBezTo>
                  <a:cubicBezTo>
                    <a:pt x="98" y="80"/>
                    <a:pt x="92" y="72"/>
                    <a:pt x="85" y="74"/>
                  </a:cubicBezTo>
                  <a:cubicBezTo>
                    <a:pt x="80" y="75"/>
                    <a:pt x="75" y="76"/>
                    <a:pt x="70" y="78"/>
                  </a:cubicBezTo>
                  <a:cubicBezTo>
                    <a:pt x="70" y="77"/>
                    <a:pt x="69" y="77"/>
                    <a:pt x="69" y="76"/>
                  </a:cubicBezTo>
                  <a:cubicBezTo>
                    <a:pt x="86" y="72"/>
                    <a:pt x="98" y="65"/>
                    <a:pt x="98" y="51"/>
                  </a:cubicBezTo>
                  <a:cubicBezTo>
                    <a:pt x="86" y="42"/>
                    <a:pt x="73" y="50"/>
                    <a:pt x="64" y="61"/>
                  </a:cubicBezTo>
                  <a:lnTo>
                    <a:pt x="63" y="60"/>
                  </a:lnTo>
                  <a:cubicBezTo>
                    <a:pt x="69" y="49"/>
                    <a:pt x="79" y="44"/>
                    <a:pt x="87" y="36"/>
                  </a:cubicBezTo>
                  <a:cubicBezTo>
                    <a:pt x="94" y="28"/>
                    <a:pt x="96" y="12"/>
                    <a:pt x="92" y="0"/>
                  </a:cubicBezTo>
                  <a:cubicBezTo>
                    <a:pt x="77" y="19"/>
                    <a:pt x="52" y="37"/>
                    <a:pt x="45" y="52"/>
                  </a:cubicBezTo>
                  <a:cubicBezTo>
                    <a:pt x="38" y="68"/>
                    <a:pt x="55" y="72"/>
                    <a:pt x="58" y="83"/>
                  </a:cubicBezTo>
                  <a:cubicBezTo>
                    <a:pt x="62" y="96"/>
                    <a:pt x="53" y="105"/>
                    <a:pt x="38" y="110"/>
                  </a:cubicBezTo>
                  <a:cubicBezTo>
                    <a:pt x="26" y="114"/>
                    <a:pt x="12" y="110"/>
                    <a:pt x="7" y="98"/>
                  </a:cubicBezTo>
                  <a:cubicBezTo>
                    <a:pt x="4" y="98"/>
                    <a:pt x="3" y="99"/>
                    <a:pt x="0" y="98"/>
                  </a:cubicBezTo>
                  <a:lnTo>
                    <a:pt x="0" y="110"/>
                  </a:lnTo>
                  <a:cubicBezTo>
                    <a:pt x="3" y="111"/>
                    <a:pt x="1" y="110"/>
                    <a:pt x="2" y="112"/>
                  </a:cubicBezTo>
                  <a:cubicBezTo>
                    <a:pt x="1" y="115"/>
                    <a:pt x="0" y="118"/>
                    <a:pt x="0" y="120"/>
                  </a:cubicBezTo>
                  <a:lnTo>
                    <a:pt x="0" y="129"/>
                  </a:lnTo>
                  <a:cubicBezTo>
                    <a:pt x="2" y="129"/>
                    <a:pt x="3" y="129"/>
                    <a:pt x="4" y="126"/>
                  </a:cubicBezTo>
                  <a:cubicBezTo>
                    <a:pt x="4" y="129"/>
                    <a:pt x="2" y="130"/>
                    <a:pt x="0" y="131"/>
                  </a:cubicBezTo>
                  <a:lnTo>
                    <a:pt x="0" y="133"/>
                  </a:lnTo>
                  <a:cubicBezTo>
                    <a:pt x="1" y="133"/>
                    <a:pt x="4" y="132"/>
                    <a:pt x="4" y="131"/>
                  </a:cubicBezTo>
                  <a:cubicBezTo>
                    <a:pt x="6" y="127"/>
                    <a:pt x="8" y="119"/>
                    <a:pt x="9" y="115"/>
                  </a:cubicBezTo>
                  <a:cubicBezTo>
                    <a:pt x="10" y="114"/>
                    <a:pt x="12" y="114"/>
                    <a:pt x="11" y="116"/>
                  </a:cubicBezTo>
                  <a:cubicBezTo>
                    <a:pt x="10" y="118"/>
                    <a:pt x="7" y="128"/>
                    <a:pt x="7" y="130"/>
                  </a:cubicBezTo>
                  <a:cubicBezTo>
                    <a:pt x="5" y="137"/>
                    <a:pt x="11" y="138"/>
                    <a:pt x="14" y="142"/>
                  </a:cubicBezTo>
                  <a:cubicBezTo>
                    <a:pt x="19" y="139"/>
                    <a:pt x="25" y="141"/>
                    <a:pt x="27" y="134"/>
                  </a:cubicBezTo>
                  <a:cubicBezTo>
                    <a:pt x="28" y="129"/>
                    <a:pt x="28" y="125"/>
                    <a:pt x="29" y="120"/>
                  </a:cubicBezTo>
                  <a:cubicBezTo>
                    <a:pt x="29" y="119"/>
                    <a:pt x="31" y="119"/>
                    <a:pt x="30" y="120"/>
                  </a:cubicBezTo>
                  <a:cubicBezTo>
                    <a:pt x="30" y="125"/>
                    <a:pt x="29" y="132"/>
                    <a:pt x="29" y="133"/>
                  </a:cubicBezTo>
                  <a:cubicBezTo>
                    <a:pt x="29" y="139"/>
                    <a:pt x="36" y="139"/>
                    <a:pt x="39" y="142"/>
                  </a:cubicBezTo>
                  <a:cubicBezTo>
                    <a:pt x="43" y="139"/>
                    <a:pt x="50" y="138"/>
                    <a:pt x="49" y="132"/>
                  </a:cubicBezTo>
                  <a:cubicBezTo>
                    <a:pt x="48" y="130"/>
                    <a:pt x="46" y="122"/>
                    <a:pt x="45" y="119"/>
                  </a:cubicBezTo>
                  <a:cubicBezTo>
                    <a:pt x="45" y="118"/>
                    <a:pt x="46" y="118"/>
                    <a:pt x="46" y="118"/>
                  </a:cubicBezTo>
                  <a:cubicBezTo>
                    <a:pt x="48" y="122"/>
                    <a:pt x="50" y="129"/>
                    <a:pt x="52" y="133"/>
                  </a:cubicBezTo>
                  <a:cubicBezTo>
                    <a:pt x="55" y="138"/>
                    <a:pt x="61" y="134"/>
                    <a:pt x="67" y="134"/>
                  </a:cubicBezTo>
                  <a:cubicBezTo>
                    <a:pt x="68" y="130"/>
                    <a:pt x="74" y="126"/>
                    <a:pt x="71" y="121"/>
                  </a:cubicBezTo>
                  <a:cubicBezTo>
                    <a:pt x="70" y="119"/>
                    <a:pt x="63" y="111"/>
                    <a:pt x="62" y="111"/>
                  </a:cubicBezTo>
                  <a:cubicBezTo>
                    <a:pt x="62" y="110"/>
                    <a:pt x="63" y="109"/>
                    <a:pt x="64" y="110"/>
                  </a:cubicBezTo>
                  <a:cubicBezTo>
                    <a:pt x="66" y="111"/>
                    <a:pt x="69" y="115"/>
                    <a:pt x="75" y="120"/>
                  </a:cubicBezTo>
                  <a:cubicBezTo>
                    <a:pt x="79" y="124"/>
                    <a:pt x="90" y="116"/>
                    <a:pt x="92" y="116"/>
                  </a:cubicBezTo>
                  <a:cubicBezTo>
                    <a:pt x="91" y="111"/>
                    <a:pt x="92" y="103"/>
                    <a:pt x="86" y="100"/>
                  </a:cubicBezTo>
                  <a:cubicBezTo>
                    <a:pt x="82" y="98"/>
                    <a:pt x="75" y="97"/>
                    <a:pt x="73" y="97"/>
                  </a:cubicBezTo>
                  <a:cubicBezTo>
                    <a:pt x="72" y="96"/>
                    <a:pt x="73" y="95"/>
                    <a:pt x="73" y="95"/>
                  </a:cubicBezTo>
                  <a:cubicBezTo>
                    <a:pt x="78" y="96"/>
                    <a:pt x="83" y="96"/>
                    <a:pt x="88" y="9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3" name="Freeform 1601"/>
            <p:cNvSpPr>
              <a:spLocks/>
            </p:cNvSpPr>
            <p:nvPr userDrawn="1"/>
          </p:nvSpPr>
          <p:spPr bwMode="auto">
            <a:xfrm>
              <a:off x="428" y="248"/>
              <a:ext cx="10" cy="7"/>
            </a:xfrm>
            <a:custGeom>
              <a:avLst/>
              <a:gdLst>
                <a:gd name="T0" fmla="*/ 21 w 21"/>
                <a:gd name="T1" fmla="*/ 0 h 16"/>
                <a:gd name="T2" fmla="*/ 21 w 21"/>
                <a:gd name="T3" fmla="*/ 0 h 16"/>
                <a:gd name="T4" fmla="*/ 0 w 21"/>
                <a:gd name="T5" fmla="*/ 14 h 16"/>
                <a:gd name="T6" fmla="*/ 1 w 21"/>
                <a:gd name="T7" fmla="*/ 14 h 16"/>
                <a:gd name="T8" fmla="*/ 1 w 21"/>
                <a:gd name="T9" fmla="*/ 16 h 16"/>
                <a:gd name="T10" fmla="*/ 21 w 21"/>
                <a:gd name="T11" fmla="*/ 0 h 16"/>
              </a:gdLst>
              <a:ahLst/>
              <a:cxnLst>
                <a:cxn ang="0">
                  <a:pos x="T0" y="T1"/>
                </a:cxn>
                <a:cxn ang="0">
                  <a:pos x="T2" y="T3"/>
                </a:cxn>
                <a:cxn ang="0">
                  <a:pos x="T4" y="T5"/>
                </a:cxn>
                <a:cxn ang="0">
                  <a:pos x="T6" y="T7"/>
                </a:cxn>
                <a:cxn ang="0">
                  <a:pos x="T8" y="T9"/>
                </a:cxn>
                <a:cxn ang="0">
                  <a:pos x="T10" y="T11"/>
                </a:cxn>
              </a:cxnLst>
              <a:rect l="0" t="0" r="r" b="b"/>
              <a:pathLst>
                <a:path w="21" h="16">
                  <a:moveTo>
                    <a:pt x="21" y="0"/>
                  </a:moveTo>
                  <a:lnTo>
                    <a:pt x="21" y="0"/>
                  </a:lnTo>
                  <a:cubicBezTo>
                    <a:pt x="16" y="3"/>
                    <a:pt x="3" y="11"/>
                    <a:pt x="0" y="14"/>
                  </a:cubicBezTo>
                  <a:cubicBezTo>
                    <a:pt x="0" y="14"/>
                    <a:pt x="1" y="14"/>
                    <a:pt x="1" y="14"/>
                  </a:cubicBezTo>
                  <a:cubicBezTo>
                    <a:pt x="1" y="15"/>
                    <a:pt x="1" y="16"/>
                    <a:pt x="1" y="16"/>
                  </a:cubicBezTo>
                  <a:cubicBezTo>
                    <a:pt x="6" y="12"/>
                    <a:pt x="17" y="4"/>
                    <a:pt x="2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4" name="Freeform 1602"/>
            <p:cNvSpPr>
              <a:spLocks/>
            </p:cNvSpPr>
            <p:nvPr userDrawn="1"/>
          </p:nvSpPr>
          <p:spPr bwMode="auto">
            <a:xfrm>
              <a:off x="339" y="243"/>
              <a:ext cx="8" cy="31"/>
            </a:xfrm>
            <a:custGeom>
              <a:avLst/>
              <a:gdLst>
                <a:gd name="T0" fmla="*/ 15 w 18"/>
                <a:gd name="T1" fmla="*/ 0 h 68"/>
                <a:gd name="T2" fmla="*/ 15 w 18"/>
                <a:gd name="T3" fmla="*/ 0 h 68"/>
                <a:gd name="T4" fmla="*/ 8 w 18"/>
                <a:gd name="T5" fmla="*/ 14 h 68"/>
                <a:gd name="T6" fmla="*/ 1 w 18"/>
                <a:gd name="T7" fmla="*/ 68 h 68"/>
                <a:gd name="T8" fmla="*/ 18 w 18"/>
                <a:gd name="T9" fmla="*/ 16 h 68"/>
                <a:gd name="T10" fmla="*/ 4 w 18"/>
                <a:gd name="T11" fmla="*/ 42 h 68"/>
                <a:gd name="T12" fmla="*/ 15 w 18"/>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18" h="68">
                  <a:moveTo>
                    <a:pt x="15" y="0"/>
                  </a:moveTo>
                  <a:lnTo>
                    <a:pt x="15" y="0"/>
                  </a:lnTo>
                  <a:cubicBezTo>
                    <a:pt x="15" y="0"/>
                    <a:pt x="9" y="12"/>
                    <a:pt x="8" y="14"/>
                  </a:cubicBezTo>
                  <a:cubicBezTo>
                    <a:pt x="2" y="25"/>
                    <a:pt x="0" y="44"/>
                    <a:pt x="1" y="68"/>
                  </a:cubicBezTo>
                  <a:cubicBezTo>
                    <a:pt x="5" y="44"/>
                    <a:pt x="16" y="26"/>
                    <a:pt x="18" y="16"/>
                  </a:cubicBezTo>
                  <a:cubicBezTo>
                    <a:pt x="12" y="22"/>
                    <a:pt x="7" y="31"/>
                    <a:pt x="4" y="42"/>
                  </a:cubicBezTo>
                  <a:cubicBezTo>
                    <a:pt x="4" y="36"/>
                    <a:pt x="13" y="7"/>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5" name="Freeform 1603"/>
            <p:cNvSpPr>
              <a:spLocks/>
            </p:cNvSpPr>
            <p:nvPr userDrawn="1"/>
          </p:nvSpPr>
          <p:spPr bwMode="auto">
            <a:xfrm>
              <a:off x="423" y="245"/>
              <a:ext cx="40" cy="25"/>
            </a:xfrm>
            <a:custGeom>
              <a:avLst/>
              <a:gdLst>
                <a:gd name="T0" fmla="*/ 87 w 88"/>
                <a:gd name="T1" fmla="*/ 1 h 55"/>
                <a:gd name="T2" fmla="*/ 87 w 88"/>
                <a:gd name="T3" fmla="*/ 1 h 55"/>
                <a:gd name="T4" fmla="*/ 43 w 88"/>
                <a:gd name="T5" fmla="*/ 15 h 55"/>
                <a:gd name="T6" fmla="*/ 9 w 88"/>
                <a:gd name="T7" fmla="*/ 37 h 55"/>
                <a:gd name="T8" fmla="*/ 0 w 88"/>
                <a:gd name="T9" fmla="*/ 49 h 55"/>
                <a:gd name="T10" fmla="*/ 6 w 88"/>
                <a:gd name="T11" fmla="*/ 49 h 55"/>
                <a:gd name="T12" fmla="*/ 56 w 88"/>
                <a:gd name="T13" fmla="*/ 23 h 55"/>
                <a:gd name="T14" fmla="*/ 14 w 88"/>
                <a:gd name="T15" fmla="*/ 51 h 55"/>
                <a:gd name="T16" fmla="*/ 20 w 88"/>
                <a:gd name="T17" fmla="*/ 55 h 55"/>
                <a:gd name="T18" fmla="*/ 61 w 88"/>
                <a:gd name="T19" fmla="*/ 37 h 55"/>
                <a:gd name="T20" fmla="*/ 87 w 88"/>
                <a:gd name="T21"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55">
                  <a:moveTo>
                    <a:pt x="87" y="1"/>
                  </a:moveTo>
                  <a:lnTo>
                    <a:pt x="87" y="1"/>
                  </a:lnTo>
                  <a:cubicBezTo>
                    <a:pt x="72" y="0"/>
                    <a:pt x="55" y="8"/>
                    <a:pt x="43" y="15"/>
                  </a:cubicBezTo>
                  <a:cubicBezTo>
                    <a:pt x="35" y="20"/>
                    <a:pt x="20" y="29"/>
                    <a:pt x="9" y="37"/>
                  </a:cubicBezTo>
                  <a:cubicBezTo>
                    <a:pt x="6" y="42"/>
                    <a:pt x="5" y="41"/>
                    <a:pt x="0" y="49"/>
                  </a:cubicBezTo>
                  <a:cubicBezTo>
                    <a:pt x="4" y="48"/>
                    <a:pt x="4" y="49"/>
                    <a:pt x="6" y="49"/>
                  </a:cubicBezTo>
                  <a:cubicBezTo>
                    <a:pt x="12" y="45"/>
                    <a:pt x="41" y="29"/>
                    <a:pt x="56" y="23"/>
                  </a:cubicBezTo>
                  <a:cubicBezTo>
                    <a:pt x="43" y="34"/>
                    <a:pt x="20" y="48"/>
                    <a:pt x="14" y="51"/>
                  </a:cubicBezTo>
                  <a:cubicBezTo>
                    <a:pt x="18" y="52"/>
                    <a:pt x="19" y="54"/>
                    <a:pt x="20" y="55"/>
                  </a:cubicBezTo>
                  <a:cubicBezTo>
                    <a:pt x="30" y="52"/>
                    <a:pt x="53" y="43"/>
                    <a:pt x="61" y="37"/>
                  </a:cubicBezTo>
                  <a:cubicBezTo>
                    <a:pt x="73" y="29"/>
                    <a:pt x="88" y="18"/>
                    <a:pt x="87"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6" name="Freeform 1604"/>
            <p:cNvSpPr>
              <a:spLocks/>
            </p:cNvSpPr>
            <p:nvPr userDrawn="1"/>
          </p:nvSpPr>
          <p:spPr bwMode="auto">
            <a:xfrm>
              <a:off x="331" y="243"/>
              <a:ext cx="14" cy="32"/>
            </a:xfrm>
            <a:custGeom>
              <a:avLst/>
              <a:gdLst>
                <a:gd name="T0" fmla="*/ 32 w 32"/>
                <a:gd name="T1" fmla="*/ 0 h 72"/>
                <a:gd name="T2" fmla="*/ 32 w 32"/>
                <a:gd name="T3" fmla="*/ 0 h 72"/>
                <a:gd name="T4" fmla="*/ 4 w 32"/>
                <a:gd name="T5" fmla="*/ 38 h 72"/>
                <a:gd name="T6" fmla="*/ 2 w 32"/>
                <a:gd name="T7" fmla="*/ 72 h 72"/>
                <a:gd name="T8" fmla="*/ 32 w 32"/>
                <a:gd name="T9" fmla="*/ 0 h 72"/>
              </a:gdLst>
              <a:ahLst/>
              <a:cxnLst>
                <a:cxn ang="0">
                  <a:pos x="T0" y="T1"/>
                </a:cxn>
                <a:cxn ang="0">
                  <a:pos x="T2" y="T3"/>
                </a:cxn>
                <a:cxn ang="0">
                  <a:pos x="T4" y="T5"/>
                </a:cxn>
                <a:cxn ang="0">
                  <a:pos x="T6" y="T7"/>
                </a:cxn>
                <a:cxn ang="0">
                  <a:pos x="T8" y="T9"/>
                </a:cxn>
              </a:cxnLst>
              <a:rect l="0" t="0" r="r" b="b"/>
              <a:pathLst>
                <a:path w="32" h="72">
                  <a:moveTo>
                    <a:pt x="32" y="0"/>
                  </a:moveTo>
                  <a:lnTo>
                    <a:pt x="32" y="0"/>
                  </a:lnTo>
                  <a:cubicBezTo>
                    <a:pt x="21" y="12"/>
                    <a:pt x="8" y="29"/>
                    <a:pt x="4" y="38"/>
                  </a:cubicBezTo>
                  <a:cubicBezTo>
                    <a:pt x="0" y="52"/>
                    <a:pt x="1" y="64"/>
                    <a:pt x="2" y="72"/>
                  </a:cubicBezTo>
                  <a:cubicBezTo>
                    <a:pt x="6" y="46"/>
                    <a:pt x="16" y="23"/>
                    <a:pt x="3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7" name="Freeform 1605"/>
            <p:cNvSpPr>
              <a:spLocks/>
            </p:cNvSpPr>
            <p:nvPr userDrawn="1"/>
          </p:nvSpPr>
          <p:spPr bwMode="auto">
            <a:xfrm>
              <a:off x="346" y="243"/>
              <a:ext cx="11" cy="33"/>
            </a:xfrm>
            <a:custGeom>
              <a:avLst/>
              <a:gdLst>
                <a:gd name="T0" fmla="*/ 14 w 24"/>
                <a:gd name="T1" fmla="*/ 0 h 74"/>
                <a:gd name="T2" fmla="*/ 14 w 24"/>
                <a:gd name="T3" fmla="*/ 0 h 74"/>
                <a:gd name="T4" fmla="*/ 2 w 24"/>
                <a:gd name="T5" fmla="*/ 16 h 74"/>
                <a:gd name="T6" fmla="*/ 3 w 24"/>
                <a:gd name="T7" fmla="*/ 69 h 74"/>
                <a:gd name="T8" fmla="*/ 11 w 24"/>
                <a:gd name="T9" fmla="*/ 29 h 74"/>
                <a:gd name="T10" fmla="*/ 19 w 24"/>
                <a:gd name="T11" fmla="*/ 74 h 74"/>
                <a:gd name="T12" fmla="*/ 18 w 24"/>
                <a:gd name="T13" fmla="*/ 20 h 74"/>
                <a:gd name="T14" fmla="*/ 24 w 24"/>
                <a:gd name="T15" fmla="*/ 8 h 74"/>
                <a:gd name="T16" fmla="*/ 5 w 24"/>
                <a:gd name="T17" fmla="*/ 30 h 74"/>
                <a:gd name="T18" fmla="*/ 14 w 24"/>
                <a:gd name="T1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74">
                  <a:moveTo>
                    <a:pt x="14" y="0"/>
                  </a:moveTo>
                  <a:lnTo>
                    <a:pt x="14" y="0"/>
                  </a:lnTo>
                  <a:cubicBezTo>
                    <a:pt x="11" y="4"/>
                    <a:pt x="3" y="11"/>
                    <a:pt x="2" y="16"/>
                  </a:cubicBezTo>
                  <a:cubicBezTo>
                    <a:pt x="0" y="30"/>
                    <a:pt x="0" y="56"/>
                    <a:pt x="3" y="69"/>
                  </a:cubicBezTo>
                  <a:cubicBezTo>
                    <a:pt x="4" y="56"/>
                    <a:pt x="5" y="37"/>
                    <a:pt x="11" y="29"/>
                  </a:cubicBezTo>
                  <a:cubicBezTo>
                    <a:pt x="8" y="43"/>
                    <a:pt x="11" y="58"/>
                    <a:pt x="19" y="74"/>
                  </a:cubicBezTo>
                  <a:cubicBezTo>
                    <a:pt x="14" y="60"/>
                    <a:pt x="13" y="34"/>
                    <a:pt x="18" y="20"/>
                  </a:cubicBezTo>
                  <a:cubicBezTo>
                    <a:pt x="19" y="16"/>
                    <a:pt x="22" y="11"/>
                    <a:pt x="24" y="8"/>
                  </a:cubicBezTo>
                  <a:cubicBezTo>
                    <a:pt x="18" y="11"/>
                    <a:pt x="7" y="23"/>
                    <a:pt x="5" y="30"/>
                  </a:cubicBezTo>
                  <a:cubicBezTo>
                    <a:pt x="7" y="18"/>
                    <a:pt x="10" y="10"/>
                    <a:pt x="1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8" name="Freeform 1606"/>
            <p:cNvSpPr>
              <a:spLocks/>
            </p:cNvSpPr>
            <p:nvPr userDrawn="1"/>
          </p:nvSpPr>
          <p:spPr bwMode="auto">
            <a:xfrm>
              <a:off x="372" y="241"/>
              <a:ext cx="15" cy="8"/>
            </a:xfrm>
            <a:custGeom>
              <a:avLst/>
              <a:gdLst>
                <a:gd name="T0" fmla="*/ 26 w 32"/>
                <a:gd name="T1" fmla="*/ 6 h 16"/>
                <a:gd name="T2" fmla="*/ 26 w 32"/>
                <a:gd name="T3" fmla="*/ 6 h 16"/>
                <a:gd name="T4" fmla="*/ 0 w 32"/>
                <a:gd name="T5" fmla="*/ 2 h 16"/>
                <a:gd name="T6" fmla="*/ 29 w 32"/>
                <a:gd name="T7" fmla="*/ 16 h 16"/>
                <a:gd name="T8" fmla="*/ 26 w 32"/>
                <a:gd name="T9" fmla="*/ 6 h 16"/>
              </a:gdLst>
              <a:ahLst/>
              <a:cxnLst>
                <a:cxn ang="0">
                  <a:pos x="T0" y="T1"/>
                </a:cxn>
                <a:cxn ang="0">
                  <a:pos x="T2" y="T3"/>
                </a:cxn>
                <a:cxn ang="0">
                  <a:pos x="T4" y="T5"/>
                </a:cxn>
                <a:cxn ang="0">
                  <a:pos x="T6" y="T7"/>
                </a:cxn>
                <a:cxn ang="0">
                  <a:pos x="T8" y="T9"/>
                </a:cxn>
              </a:cxnLst>
              <a:rect l="0" t="0" r="r" b="b"/>
              <a:pathLst>
                <a:path w="32" h="16">
                  <a:moveTo>
                    <a:pt x="26" y="6"/>
                  </a:moveTo>
                  <a:lnTo>
                    <a:pt x="26" y="6"/>
                  </a:lnTo>
                  <a:cubicBezTo>
                    <a:pt x="19" y="1"/>
                    <a:pt x="12" y="0"/>
                    <a:pt x="0" y="2"/>
                  </a:cubicBezTo>
                  <a:cubicBezTo>
                    <a:pt x="9" y="2"/>
                    <a:pt x="25" y="0"/>
                    <a:pt x="29" y="16"/>
                  </a:cubicBezTo>
                  <a:cubicBezTo>
                    <a:pt x="32" y="13"/>
                    <a:pt x="30" y="8"/>
                    <a:pt x="26"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9" name="Freeform 1607"/>
            <p:cNvSpPr>
              <a:spLocks/>
            </p:cNvSpPr>
            <p:nvPr userDrawn="1"/>
          </p:nvSpPr>
          <p:spPr bwMode="auto">
            <a:xfrm>
              <a:off x="377" y="238"/>
              <a:ext cx="26" cy="9"/>
            </a:xfrm>
            <a:custGeom>
              <a:avLst/>
              <a:gdLst>
                <a:gd name="T0" fmla="*/ 14 w 58"/>
                <a:gd name="T1" fmla="*/ 2 h 20"/>
                <a:gd name="T2" fmla="*/ 14 w 58"/>
                <a:gd name="T3" fmla="*/ 2 h 20"/>
                <a:gd name="T4" fmla="*/ 0 w 58"/>
                <a:gd name="T5" fmla="*/ 3 h 20"/>
                <a:gd name="T6" fmla="*/ 37 w 58"/>
                <a:gd name="T7" fmla="*/ 18 h 20"/>
                <a:gd name="T8" fmla="*/ 58 w 58"/>
                <a:gd name="T9" fmla="*/ 9 h 20"/>
                <a:gd name="T10" fmla="*/ 39 w 58"/>
                <a:gd name="T11" fmla="*/ 10 h 20"/>
                <a:gd name="T12" fmla="*/ 14 w 58"/>
                <a:gd name="T13" fmla="*/ 2 h 20"/>
              </a:gdLst>
              <a:ahLst/>
              <a:cxnLst>
                <a:cxn ang="0">
                  <a:pos x="T0" y="T1"/>
                </a:cxn>
                <a:cxn ang="0">
                  <a:pos x="T2" y="T3"/>
                </a:cxn>
                <a:cxn ang="0">
                  <a:pos x="T4" y="T5"/>
                </a:cxn>
                <a:cxn ang="0">
                  <a:pos x="T6" y="T7"/>
                </a:cxn>
                <a:cxn ang="0">
                  <a:pos x="T8" y="T9"/>
                </a:cxn>
                <a:cxn ang="0">
                  <a:pos x="T10" y="T11"/>
                </a:cxn>
                <a:cxn ang="0">
                  <a:pos x="T12" y="T13"/>
                </a:cxn>
              </a:cxnLst>
              <a:rect l="0" t="0" r="r" b="b"/>
              <a:pathLst>
                <a:path w="58" h="20">
                  <a:moveTo>
                    <a:pt x="14" y="2"/>
                  </a:moveTo>
                  <a:lnTo>
                    <a:pt x="14" y="2"/>
                  </a:lnTo>
                  <a:cubicBezTo>
                    <a:pt x="11" y="1"/>
                    <a:pt x="5" y="0"/>
                    <a:pt x="0" y="3"/>
                  </a:cubicBezTo>
                  <a:cubicBezTo>
                    <a:pt x="25" y="3"/>
                    <a:pt x="26" y="15"/>
                    <a:pt x="37" y="18"/>
                  </a:cubicBezTo>
                  <a:cubicBezTo>
                    <a:pt x="44" y="20"/>
                    <a:pt x="55" y="17"/>
                    <a:pt x="58" y="9"/>
                  </a:cubicBezTo>
                  <a:cubicBezTo>
                    <a:pt x="53" y="12"/>
                    <a:pt x="46" y="12"/>
                    <a:pt x="39" y="10"/>
                  </a:cubicBezTo>
                  <a:cubicBezTo>
                    <a:pt x="31" y="8"/>
                    <a:pt x="24" y="3"/>
                    <a:pt x="1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0" name="Freeform 1608"/>
            <p:cNvSpPr>
              <a:spLocks/>
            </p:cNvSpPr>
            <p:nvPr userDrawn="1"/>
          </p:nvSpPr>
          <p:spPr bwMode="auto">
            <a:xfrm>
              <a:off x="343" y="236"/>
              <a:ext cx="11" cy="19"/>
            </a:xfrm>
            <a:custGeom>
              <a:avLst/>
              <a:gdLst>
                <a:gd name="T0" fmla="*/ 25 w 25"/>
                <a:gd name="T1" fmla="*/ 0 h 42"/>
                <a:gd name="T2" fmla="*/ 25 w 25"/>
                <a:gd name="T3" fmla="*/ 0 h 42"/>
                <a:gd name="T4" fmla="*/ 11 w 25"/>
                <a:gd name="T5" fmla="*/ 20 h 42"/>
                <a:gd name="T6" fmla="*/ 24 w 25"/>
                <a:gd name="T7" fmla="*/ 0 h 42"/>
                <a:gd name="T8" fmla="*/ 11 w 25"/>
                <a:gd name="T9" fmla="*/ 9 h 42"/>
                <a:gd name="T10" fmla="*/ 0 w 25"/>
                <a:gd name="T11" fmla="*/ 42 h 42"/>
                <a:gd name="T12" fmla="*/ 22 w 25"/>
                <a:gd name="T13" fmla="*/ 13 h 42"/>
                <a:gd name="T14" fmla="*/ 25 w 25"/>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42">
                  <a:moveTo>
                    <a:pt x="25" y="0"/>
                  </a:moveTo>
                  <a:lnTo>
                    <a:pt x="25" y="0"/>
                  </a:lnTo>
                  <a:cubicBezTo>
                    <a:pt x="22" y="4"/>
                    <a:pt x="14" y="16"/>
                    <a:pt x="11" y="20"/>
                  </a:cubicBezTo>
                  <a:cubicBezTo>
                    <a:pt x="14" y="13"/>
                    <a:pt x="20" y="6"/>
                    <a:pt x="24" y="0"/>
                  </a:cubicBezTo>
                  <a:cubicBezTo>
                    <a:pt x="21" y="3"/>
                    <a:pt x="14" y="7"/>
                    <a:pt x="11" y="9"/>
                  </a:cubicBezTo>
                  <a:cubicBezTo>
                    <a:pt x="7" y="16"/>
                    <a:pt x="2" y="33"/>
                    <a:pt x="0" y="42"/>
                  </a:cubicBezTo>
                  <a:cubicBezTo>
                    <a:pt x="7" y="30"/>
                    <a:pt x="17" y="18"/>
                    <a:pt x="22" y="13"/>
                  </a:cubicBezTo>
                  <a:cubicBezTo>
                    <a:pt x="22" y="9"/>
                    <a:pt x="24" y="4"/>
                    <a:pt x="2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1" name="Freeform 1609"/>
            <p:cNvSpPr>
              <a:spLocks/>
            </p:cNvSpPr>
            <p:nvPr userDrawn="1"/>
          </p:nvSpPr>
          <p:spPr bwMode="auto">
            <a:xfrm>
              <a:off x="407" y="237"/>
              <a:ext cx="17" cy="28"/>
            </a:xfrm>
            <a:custGeom>
              <a:avLst/>
              <a:gdLst>
                <a:gd name="T0" fmla="*/ 30 w 38"/>
                <a:gd name="T1" fmla="*/ 0 h 62"/>
                <a:gd name="T2" fmla="*/ 30 w 38"/>
                <a:gd name="T3" fmla="*/ 0 h 62"/>
                <a:gd name="T4" fmla="*/ 3 w 38"/>
                <a:gd name="T5" fmla="*/ 34 h 62"/>
                <a:gd name="T6" fmla="*/ 4 w 38"/>
                <a:gd name="T7" fmla="*/ 44 h 62"/>
                <a:gd name="T8" fmla="*/ 19 w 38"/>
                <a:gd name="T9" fmla="*/ 28 h 62"/>
                <a:gd name="T10" fmla="*/ 3 w 38"/>
                <a:gd name="T11" fmla="*/ 51 h 62"/>
                <a:gd name="T12" fmla="*/ 0 w 38"/>
                <a:gd name="T13" fmla="*/ 62 h 62"/>
                <a:gd name="T14" fmla="*/ 23 w 38"/>
                <a:gd name="T15" fmla="*/ 42 h 62"/>
                <a:gd name="T16" fmla="*/ 30 w 38"/>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2">
                  <a:moveTo>
                    <a:pt x="30" y="0"/>
                  </a:moveTo>
                  <a:lnTo>
                    <a:pt x="30" y="0"/>
                  </a:lnTo>
                  <a:cubicBezTo>
                    <a:pt x="24" y="14"/>
                    <a:pt x="10" y="28"/>
                    <a:pt x="3" y="34"/>
                  </a:cubicBezTo>
                  <a:cubicBezTo>
                    <a:pt x="3" y="38"/>
                    <a:pt x="4" y="41"/>
                    <a:pt x="4" y="44"/>
                  </a:cubicBezTo>
                  <a:cubicBezTo>
                    <a:pt x="5" y="42"/>
                    <a:pt x="12" y="34"/>
                    <a:pt x="19" y="28"/>
                  </a:cubicBezTo>
                  <a:cubicBezTo>
                    <a:pt x="15" y="38"/>
                    <a:pt x="7" y="47"/>
                    <a:pt x="3" y="51"/>
                  </a:cubicBezTo>
                  <a:cubicBezTo>
                    <a:pt x="2" y="54"/>
                    <a:pt x="1" y="58"/>
                    <a:pt x="0" y="62"/>
                  </a:cubicBezTo>
                  <a:cubicBezTo>
                    <a:pt x="5" y="57"/>
                    <a:pt x="18" y="47"/>
                    <a:pt x="23" y="42"/>
                  </a:cubicBezTo>
                  <a:cubicBezTo>
                    <a:pt x="33" y="31"/>
                    <a:pt x="38" y="14"/>
                    <a:pt x="3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2" name="Freeform 1610"/>
            <p:cNvSpPr>
              <a:spLocks/>
            </p:cNvSpPr>
            <p:nvPr userDrawn="1"/>
          </p:nvSpPr>
          <p:spPr bwMode="auto">
            <a:xfrm>
              <a:off x="424" y="231"/>
              <a:ext cx="10" cy="14"/>
            </a:xfrm>
            <a:custGeom>
              <a:avLst/>
              <a:gdLst>
                <a:gd name="T0" fmla="*/ 22 w 22"/>
                <a:gd name="T1" fmla="*/ 0 h 30"/>
                <a:gd name="T2" fmla="*/ 22 w 22"/>
                <a:gd name="T3" fmla="*/ 0 h 30"/>
                <a:gd name="T4" fmla="*/ 0 w 22"/>
                <a:gd name="T5" fmla="*/ 26 h 30"/>
                <a:gd name="T6" fmla="*/ 0 w 22"/>
                <a:gd name="T7" fmla="*/ 30 h 30"/>
                <a:gd name="T8" fmla="*/ 22 w 22"/>
                <a:gd name="T9" fmla="*/ 0 h 30"/>
              </a:gdLst>
              <a:ahLst/>
              <a:cxnLst>
                <a:cxn ang="0">
                  <a:pos x="T0" y="T1"/>
                </a:cxn>
                <a:cxn ang="0">
                  <a:pos x="T2" y="T3"/>
                </a:cxn>
                <a:cxn ang="0">
                  <a:pos x="T4" y="T5"/>
                </a:cxn>
                <a:cxn ang="0">
                  <a:pos x="T6" y="T7"/>
                </a:cxn>
                <a:cxn ang="0">
                  <a:pos x="T8" y="T9"/>
                </a:cxn>
              </a:cxnLst>
              <a:rect l="0" t="0" r="r" b="b"/>
              <a:pathLst>
                <a:path w="22" h="30">
                  <a:moveTo>
                    <a:pt x="22" y="0"/>
                  </a:moveTo>
                  <a:lnTo>
                    <a:pt x="22" y="0"/>
                  </a:lnTo>
                  <a:cubicBezTo>
                    <a:pt x="15" y="10"/>
                    <a:pt x="2" y="25"/>
                    <a:pt x="0" y="26"/>
                  </a:cubicBezTo>
                  <a:cubicBezTo>
                    <a:pt x="0" y="27"/>
                    <a:pt x="0" y="28"/>
                    <a:pt x="0" y="30"/>
                  </a:cubicBezTo>
                  <a:cubicBezTo>
                    <a:pt x="6" y="23"/>
                    <a:pt x="18" y="9"/>
                    <a:pt x="2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3" name="Freeform 1611"/>
            <p:cNvSpPr>
              <a:spLocks/>
            </p:cNvSpPr>
            <p:nvPr userDrawn="1"/>
          </p:nvSpPr>
          <p:spPr bwMode="auto">
            <a:xfrm>
              <a:off x="334" y="233"/>
              <a:ext cx="17" cy="24"/>
            </a:xfrm>
            <a:custGeom>
              <a:avLst/>
              <a:gdLst>
                <a:gd name="T0" fmla="*/ 39 w 39"/>
                <a:gd name="T1" fmla="*/ 0 h 52"/>
                <a:gd name="T2" fmla="*/ 39 w 39"/>
                <a:gd name="T3" fmla="*/ 0 h 52"/>
                <a:gd name="T4" fmla="*/ 20 w 39"/>
                <a:gd name="T5" fmla="*/ 19 h 52"/>
                <a:gd name="T6" fmla="*/ 37 w 39"/>
                <a:gd name="T7" fmla="*/ 0 h 52"/>
                <a:gd name="T8" fmla="*/ 23 w 39"/>
                <a:gd name="T9" fmla="*/ 6 h 52"/>
                <a:gd name="T10" fmla="*/ 0 w 39"/>
                <a:gd name="T11" fmla="*/ 52 h 52"/>
                <a:gd name="T12" fmla="*/ 39 w 3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39" h="52">
                  <a:moveTo>
                    <a:pt x="39" y="0"/>
                  </a:moveTo>
                  <a:lnTo>
                    <a:pt x="39" y="0"/>
                  </a:lnTo>
                  <a:cubicBezTo>
                    <a:pt x="35" y="3"/>
                    <a:pt x="23" y="17"/>
                    <a:pt x="20" y="19"/>
                  </a:cubicBezTo>
                  <a:cubicBezTo>
                    <a:pt x="22" y="13"/>
                    <a:pt x="34" y="4"/>
                    <a:pt x="37" y="0"/>
                  </a:cubicBezTo>
                  <a:cubicBezTo>
                    <a:pt x="33" y="2"/>
                    <a:pt x="27" y="5"/>
                    <a:pt x="23" y="6"/>
                  </a:cubicBezTo>
                  <a:cubicBezTo>
                    <a:pt x="20" y="10"/>
                    <a:pt x="4" y="34"/>
                    <a:pt x="0" y="52"/>
                  </a:cubicBezTo>
                  <a:cubicBezTo>
                    <a:pt x="14" y="29"/>
                    <a:pt x="29" y="21"/>
                    <a:pt x="3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4" name="Freeform 1612"/>
            <p:cNvSpPr>
              <a:spLocks/>
            </p:cNvSpPr>
            <p:nvPr userDrawn="1"/>
          </p:nvSpPr>
          <p:spPr bwMode="auto">
            <a:xfrm>
              <a:off x="350" y="231"/>
              <a:ext cx="20" cy="21"/>
            </a:xfrm>
            <a:custGeom>
              <a:avLst/>
              <a:gdLst>
                <a:gd name="T0" fmla="*/ 33 w 45"/>
                <a:gd name="T1" fmla="*/ 0 h 47"/>
                <a:gd name="T2" fmla="*/ 33 w 45"/>
                <a:gd name="T3" fmla="*/ 0 h 47"/>
                <a:gd name="T4" fmla="*/ 9 w 45"/>
                <a:gd name="T5" fmla="*/ 22 h 47"/>
                <a:gd name="T6" fmla="*/ 0 w 45"/>
                <a:gd name="T7" fmla="*/ 47 h 47"/>
                <a:gd name="T8" fmla="*/ 18 w 45"/>
                <a:gd name="T9" fmla="*/ 32 h 47"/>
                <a:gd name="T10" fmla="*/ 35 w 45"/>
                <a:gd name="T11" fmla="*/ 18 h 47"/>
                <a:gd name="T12" fmla="*/ 45 w 45"/>
                <a:gd name="T13" fmla="*/ 6 h 47"/>
                <a:gd name="T14" fmla="*/ 12 w 45"/>
                <a:gd name="T15" fmla="*/ 29 h 47"/>
                <a:gd name="T16" fmla="*/ 33 w 45"/>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7">
                  <a:moveTo>
                    <a:pt x="33" y="0"/>
                  </a:moveTo>
                  <a:lnTo>
                    <a:pt x="33" y="0"/>
                  </a:lnTo>
                  <a:cubicBezTo>
                    <a:pt x="26" y="4"/>
                    <a:pt x="13" y="15"/>
                    <a:pt x="9" y="22"/>
                  </a:cubicBezTo>
                  <a:cubicBezTo>
                    <a:pt x="6" y="28"/>
                    <a:pt x="1" y="45"/>
                    <a:pt x="0" y="47"/>
                  </a:cubicBezTo>
                  <a:cubicBezTo>
                    <a:pt x="5" y="41"/>
                    <a:pt x="11" y="35"/>
                    <a:pt x="18" y="32"/>
                  </a:cubicBezTo>
                  <a:cubicBezTo>
                    <a:pt x="22" y="27"/>
                    <a:pt x="30" y="21"/>
                    <a:pt x="35" y="18"/>
                  </a:cubicBezTo>
                  <a:cubicBezTo>
                    <a:pt x="38" y="15"/>
                    <a:pt x="43" y="9"/>
                    <a:pt x="45" y="6"/>
                  </a:cubicBezTo>
                  <a:cubicBezTo>
                    <a:pt x="39" y="11"/>
                    <a:pt x="22" y="24"/>
                    <a:pt x="12" y="29"/>
                  </a:cubicBezTo>
                  <a:cubicBezTo>
                    <a:pt x="18" y="18"/>
                    <a:pt x="27" y="7"/>
                    <a:pt x="3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5" name="Freeform 1613"/>
            <p:cNvSpPr>
              <a:spLocks/>
            </p:cNvSpPr>
            <p:nvPr userDrawn="1"/>
          </p:nvSpPr>
          <p:spPr bwMode="auto">
            <a:xfrm>
              <a:off x="348" y="227"/>
              <a:ext cx="13" cy="12"/>
            </a:xfrm>
            <a:custGeom>
              <a:avLst/>
              <a:gdLst>
                <a:gd name="T0" fmla="*/ 29 w 29"/>
                <a:gd name="T1" fmla="*/ 0 h 26"/>
                <a:gd name="T2" fmla="*/ 29 w 29"/>
                <a:gd name="T3" fmla="*/ 0 h 26"/>
                <a:gd name="T4" fmla="*/ 17 w 29"/>
                <a:gd name="T5" fmla="*/ 2 h 26"/>
                <a:gd name="T6" fmla="*/ 0 w 29"/>
                <a:gd name="T7" fmla="*/ 26 h 26"/>
                <a:gd name="T8" fmla="*/ 29 w 29"/>
                <a:gd name="T9" fmla="*/ 0 h 26"/>
              </a:gdLst>
              <a:ahLst/>
              <a:cxnLst>
                <a:cxn ang="0">
                  <a:pos x="T0" y="T1"/>
                </a:cxn>
                <a:cxn ang="0">
                  <a:pos x="T2" y="T3"/>
                </a:cxn>
                <a:cxn ang="0">
                  <a:pos x="T4" y="T5"/>
                </a:cxn>
                <a:cxn ang="0">
                  <a:pos x="T6" y="T7"/>
                </a:cxn>
                <a:cxn ang="0">
                  <a:pos x="T8" y="T9"/>
                </a:cxn>
              </a:cxnLst>
              <a:rect l="0" t="0" r="r" b="b"/>
              <a:pathLst>
                <a:path w="29" h="26">
                  <a:moveTo>
                    <a:pt x="29" y="0"/>
                  </a:moveTo>
                  <a:lnTo>
                    <a:pt x="29" y="0"/>
                  </a:lnTo>
                  <a:cubicBezTo>
                    <a:pt x="26" y="1"/>
                    <a:pt x="20" y="2"/>
                    <a:pt x="17" y="2"/>
                  </a:cubicBezTo>
                  <a:cubicBezTo>
                    <a:pt x="13" y="6"/>
                    <a:pt x="7" y="15"/>
                    <a:pt x="0" y="26"/>
                  </a:cubicBezTo>
                  <a:cubicBezTo>
                    <a:pt x="12" y="19"/>
                    <a:pt x="23" y="6"/>
                    <a:pt x="2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6" name="Freeform 1614"/>
            <p:cNvSpPr>
              <a:spLocks/>
            </p:cNvSpPr>
            <p:nvPr userDrawn="1"/>
          </p:nvSpPr>
          <p:spPr bwMode="auto">
            <a:xfrm>
              <a:off x="339" y="228"/>
              <a:ext cx="16" cy="8"/>
            </a:xfrm>
            <a:custGeom>
              <a:avLst/>
              <a:gdLst>
                <a:gd name="T0" fmla="*/ 29 w 35"/>
                <a:gd name="T1" fmla="*/ 0 h 18"/>
                <a:gd name="T2" fmla="*/ 29 w 35"/>
                <a:gd name="T3" fmla="*/ 0 h 18"/>
                <a:gd name="T4" fmla="*/ 0 w 35"/>
                <a:gd name="T5" fmla="*/ 15 h 18"/>
                <a:gd name="T6" fmla="*/ 35 w 35"/>
                <a:gd name="T7" fmla="*/ 0 h 18"/>
                <a:gd name="T8" fmla="*/ 29 w 35"/>
                <a:gd name="T9" fmla="*/ 0 h 18"/>
              </a:gdLst>
              <a:ahLst/>
              <a:cxnLst>
                <a:cxn ang="0">
                  <a:pos x="T0" y="T1"/>
                </a:cxn>
                <a:cxn ang="0">
                  <a:pos x="T2" y="T3"/>
                </a:cxn>
                <a:cxn ang="0">
                  <a:pos x="T4" y="T5"/>
                </a:cxn>
                <a:cxn ang="0">
                  <a:pos x="T6" y="T7"/>
                </a:cxn>
                <a:cxn ang="0">
                  <a:pos x="T8" y="T9"/>
                </a:cxn>
              </a:cxnLst>
              <a:rect l="0" t="0" r="r" b="b"/>
              <a:pathLst>
                <a:path w="35" h="18">
                  <a:moveTo>
                    <a:pt x="29" y="0"/>
                  </a:moveTo>
                  <a:lnTo>
                    <a:pt x="29" y="0"/>
                  </a:lnTo>
                  <a:cubicBezTo>
                    <a:pt x="26" y="6"/>
                    <a:pt x="13" y="14"/>
                    <a:pt x="0" y="15"/>
                  </a:cubicBezTo>
                  <a:cubicBezTo>
                    <a:pt x="15" y="18"/>
                    <a:pt x="30" y="8"/>
                    <a:pt x="35" y="0"/>
                  </a:cubicBezTo>
                  <a:cubicBezTo>
                    <a:pt x="33" y="0"/>
                    <a:pt x="29" y="0"/>
                    <a:pt x="2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7" name="Freeform 1615"/>
            <p:cNvSpPr>
              <a:spLocks/>
            </p:cNvSpPr>
            <p:nvPr userDrawn="1"/>
          </p:nvSpPr>
          <p:spPr bwMode="auto">
            <a:xfrm>
              <a:off x="371" y="224"/>
              <a:ext cx="2" cy="1"/>
            </a:xfrm>
            <a:custGeom>
              <a:avLst/>
              <a:gdLst>
                <a:gd name="T0" fmla="*/ 0 w 6"/>
                <a:gd name="T1" fmla="*/ 0 h 3"/>
                <a:gd name="T2" fmla="*/ 0 w 6"/>
                <a:gd name="T3" fmla="*/ 0 h 3"/>
                <a:gd name="T4" fmla="*/ 6 w 6"/>
                <a:gd name="T5" fmla="*/ 3 h 3"/>
                <a:gd name="T6" fmla="*/ 0 w 6"/>
                <a:gd name="T7" fmla="*/ 0 h 3"/>
              </a:gdLst>
              <a:ahLst/>
              <a:cxnLst>
                <a:cxn ang="0">
                  <a:pos x="T0" y="T1"/>
                </a:cxn>
                <a:cxn ang="0">
                  <a:pos x="T2" y="T3"/>
                </a:cxn>
                <a:cxn ang="0">
                  <a:pos x="T4" y="T5"/>
                </a:cxn>
                <a:cxn ang="0">
                  <a:pos x="T6" y="T7"/>
                </a:cxn>
              </a:cxnLst>
              <a:rect l="0" t="0" r="r" b="b"/>
              <a:pathLst>
                <a:path w="6" h="3">
                  <a:moveTo>
                    <a:pt x="0" y="0"/>
                  </a:moveTo>
                  <a:lnTo>
                    <a:pt x="0" y="0"/>
                  </a:lnTo>
                  <a:cubicBezTo>
                    <a:pt x="1" y="1"/>
                    <a:pt x="4" y="3"/>
                    <a:pt x="6" y="3"/>
                  </a:cubicBezTo>
                  <a:cubicBezTo>
                    <a:pt x="3" y="1"/>
                    <a:pt x="1"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8" name="Freeform 1616"/>
            <p:cNvSpPr>
              <a:spLocks/>
            </p:cNvSpPr>
            <p:nvPr userDrawn="1"/>
          </p:nvSpPr>
          <p:spPr bwMode="auto">
            <a:xfrm>
              <a:off x="372" y="223"/>
              <a:ext cx="3" cy="2"/>
            </a:xfrm>
            <a:custGeom>
              <a:avLst/>
              <a:gdLst>
                <a:gd name="T0" fmla="*/ 8 w 8"/>
                <a:gd name="T1" fmla="*/ 0 h 5"/>
                <a:gd name="T2" fmla="*/ 8 w 8"/>
                <a:gd name="T3" fmla="*/ 0 h 5"/>
                <a:gd name="T4" fmla="*/ 0 w 8"/>
                <a:gd name="T5" fmla="*/ 1 h 5"/>
                <a:gd name="T6" fmla="*/ 8 w 8"/>
                <a:gd name="T7" fmla="*/ 5 h 5"/>
                <a:gd name="T8" fmla="*/ 8 w 8"/>
                <a:gd name="T9" fmla="*/ 0 h 5"/>
              </a:gdLst>
              <a:ahLst/>
              <a:cxnLst>
                <a:cxn ang="0">
                  <a:pos x="T0" y="T1"/>
                </a:cxn>
                <a:cxn ang="0">
                  <a:pos x="T2" y="T3"/>
                </a:cxn>
                <a:cxn ang="0">
                  <a:pos x="T4" y="T5"/>
                </a:cxn>
                <a:cxn ang="0">
                  <a:pos x="T6" y="T7"/>
                </a:cxn>
                <a:cxn ang="0">
                  <a:pos x="T8" y="T9"/>
                </a:cxn>
              </a:cxnLst>
              <a:rect l="0" t="0" r="r" b="b"/>
              <a:pathLst>
                <a:path w="8" h="5">
                  <a:moveTo>
                    <a:pt x="8" y="0"/>
                  </a:moveTo>
                  <a:lnTo>
                    <a:pt x="8" y="0"/>
                  </a:lnTo>
                  <a:cubicBezTo>
                    <a:pt x="6" y="0"/>
                    <a:pt x="0" y="1"/>
                    <a:pt x="0" y="1"/>
                  </a:cubicBezTo>
                  <a:cubicBezTo>
                    <a:pt x="2" y="2"/>
                    <a:pt x="6" y="4"/>
                    <a:pt x="8" y="5"/>
                  </a:cubicBezTo>
                  <a:cubicBezTo>
                    <a:pt x="6" y="3"/>
                    <a:pt x="7" y="1"/>
                    <a:pt x="8"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9" name="Freeform 1617"/>
            <p:cNvSpPr>
              <a:spLocks/>
            </p:cNvSpPr>
            <p:nvPr userDrawn="1"/>
          </p:nvSpPr>
          <p:spPr bwMode="auto">
            <a:xfrm>
              <a:off x="377" y="223"/>
              <a:ext cx="2" cy="3"/>
            </a:xfrm>
            <a:custGeom>
              <a:avLst/>
              <a:gdLst>
                <a:gd name="T0" fmla="*/ 3 w 3"/>
                <a:gd name="T1" fmla="*/ 0 h 6"/>
                <a:gd name="T2" fmla="*/ 3 w 3"/>
                <a:gd name="T3" fmla="*/ 0 h 6"/>
                <a:gd name="T4" fmla="*/ 1 w 3"/>
                <a:gd name="T5" fmla="*/ 3 h 6"/>
                <a:gd name="T6" fmla="*/ 0 w 3"/>
                <a:gd name="T7" fmla="*/ 6 h 6"/>
                <a:gd name="T8" fmla="*/ 3 w 3"/>
                <a:gd name="T9" fmla="*/ 3 h 6"/>
                <a:gd name="T10" fmla="*/ 3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3" y="0"/>
                  </a:moveTo>
                  <a:lnTo>
                    <a:pt x="3" y="0"/>
                  </a:lnTo>
                  <a:cubicBezTo>
                    <a:pt x="3" y="0"/>
                    <a:pt x="2" y="1"/>
                    <a:pt x="1" y="3"/>
                  </a:cubicBezTo>
                  <a:cubicBezTo>
                    <a:pt x="0" y="3"/>
                    <a:pt x="0" y="6"/>
                    <a:pt x="0" y="6"/>
                  </a:cubicBezTo>
                  <a:cubicBezTo>
                    <a:pt x="0" y="6"/>
                    <a:pt x="2" y="5"/>
                    <a:pt x="3" y="3"/>
                  </a:cubicBezTo>
                  <a:cubicBezTo>
                    <a:pt x="3" y="1"/>
                    <a:pt x="3" y="0"/>
                    <a:pt x="3"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0" name="Freeform 1618"/>
            <p:cNvSpPr>
              <a:spLocks/>
            </p:cNvSpPr>
            <p:nvPr userDrawn="1"/>
          </p:nvSpPr>
          <p:spPr bwMode="auto">
            <a:xfrm>
              <a:off x="377" y="223"/>
              <a:ext cx="3" cy="5"/>
            </a:xfrm>
            <a:custGeom>
              <a:avLst/>
              <a:gdLst>
                <a:gd name="T0" fmla="*/ 8 w 8"/>
                <a:gd name="T1" fmla="*/ 0 h 10"/>
                <a:gd name="T2" fmla="*/ 8 w 8"/>
                <a:gd name="T3" fmla="*/ 0 h 10"/>
                <a:gd name="T4" fmla="*/ 5 w 8"/>
                <a:gd name="T5" fmla="*/ 0 h 10"/>
                <a:gd name="T6" fmla="*/ 0 w 8"/>
                <a:gd name="T7" fmla="*/ 7 h 10"/>
                <a:gd name="T8" fmla="*/ 3 w 8"/>
                <a:gd name="T9" fmla="*/ 10 h 10"/>
                <a:gd name="T10" fmla="*/ 8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8" y="0"/>
                  </a:moveTo>
                  <a:lnTo>
                    <a:pt x="8" y="0"/>
                  </a:lnTo>
                  <a:cubicBezTo>
                    <a:pt x="7" y="0"/>
                    <a:pt x="6" y="0"/>
                    <a:pt x="5" y="0"/>
                  </a:cubicBezTo>
                  <a:cubicBezTo>
                    <a:pt x="6" y="4"/>
                    <a:pt x="4" y="6"/>
                    <a:pt x="0" y="7"/>
                  </a:cubicBezTo>
                  <a:cubicBezTo>
                    <a:pt x="1" y="8"/>
                    <a:pt x="2" y="9"/>
                    <a:pt x="3" y="10"/>
                  </a:cubicBezTo>
                  <a:cubicBezTo>
                    <a:pt x="5" y="8"/>
                    <a:pt x="8" y="2"/>
                    <a:pt x="8"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1" name="Freeform 1619"/>
            <p:cNvSpPr>
              <a:spLocks/>
            </p:cNvSpPr>
            <p:nvPr userDrawn="1"/>
          </p:nvSpPr>
          <p:spPr bwMode="auto">
            <a:xfrm>
              <a:off x="367" y="223"/>
              <a:ext cx="32" cy="22"/>
            </a:xfrm>
            <a:custGeom>
              <a:avLst/>
              <a:gdLst>
                <a:gd name="T0" fmla="*/ 69 w 71"/>
                <a:gd name="T1" fmla="*/ 12 h 47"/>
                <a:gd name="T2" fmla="*/ 69 w 71"/>
                <a:gd name="T3" fmla="*/ 12 h 47"/>
                <a:gd name="T4" fmla="*/ 47 w 71"/>
                <a:gd name="T5" fmla="*/ 0 h 47"/>
                <a:gd name="T6" fmla="*/ 0 w 71"/>
                <a:gd name="T7" fmla="*/ 44 h 47"/>
                <a:gd name="T8" fmla="*/ 12 w 71"/>
                <a:gd name="T9" fmla="*/ 39 h 47"/>
                <a:gd name="T10" fmla="*/ 45 w 71"/>
                <a:gd name="T11" fmla="*/ 25 h 47"/>
                <a:gd name="T12" fmla="*/ 65 w 71"/>
                <a:gd name="T13" fmla="*/ 32 h 47"/>
                <a:gd name="T14" fmla="*/ 69 w 71"/>
                <a:gd name="T15" fmla="*/ 12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47">
                  <a:moveTo>
                    <a:pt x="69" y="12"/>
                  </a:moveTo>
                  <a:lnTo>
                    <a:pt x="69" y="12"/>
                  </a:lnTo>
                  <a:cubicBezTo>
                    <a:pt x="66" y="6"/>
                    <a:pt x="57" y="0"/>
                    <a:pt x="47" y="0"/>
                  </a:cubicBezTo>
                  <a:cubicBezTo>
                    <a:pt x="33" y="19"/>
                    <a:pt x="20" y="32"/>
                    <a:pt x="0" y="44"/>
                  </a:cubicBezTo>
                  <a:cubicBezTo>
                    <a:pt x="1" y="47"/>
                    <a:pt x="8" y="41"/>
                    <a:pt x="12" y="39"/>
                  </a:cubicBezTo>
                  <a:cubicBezTo>
                    <a:pt x="21" y="33"/>
                    <a:pt x="33" y="25"/>
                    <a:pt x="45" y="25"/>
                  </a:cubicBezTo>
                  <a:cubicBezTo>
                    <a:pt x="53" y="24"/>
                    <a:pt x="61" y="27"/>
                    <a:pt x="65" y="32"/>
                  </a:cubicBezTo>
                  <a:cubicBezTo>
                    <a:pt x="70" y="28"/>
                    <a:pt x="71" y="18"/>
                    <a:pt x="69" y="1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2" name="Freeform 1620"/>
            <p:cNvSpPr>
              <a:spLocks/>
            </p:cNvSpPr>
            <p:nvPr userDrawn="1"/>
          </p:nvSpPr>
          <p:spPr bwMode="auto">
            <a:xfrm>
              <a:off x="418" y="222"/>
              <a:ext cx="43" cy="38"/>
            </a:xfrm>
            <a:custGeom>
              <a:avLst/>
              <a:gdLst>
                <a:gd name="T0" fmla="*/ 87 w 94"/>
                <a:gd name="T1" fmla="*/ 0 h 83"/>
                <a:gd name="T2" fmla="*/ 87 w 94"/>
                <a:gd name="T3" fmla="*/ 0 h 83"/>
                <a:gd name="T4" fmla="*/ 0 w 94"/>
                <a:gd name="T5" fmla="*/ 75 h 83"/>
                <a:gd name="T6" fmla="*/ 19 w 94"/>
                <a:gd name="T7" fmla="*/ 71 h 83"/>
                <a:gd name="T8" fmla="*/ 61 w 94"/>
                <a:gd name="T9" fmla="*/ 41 h 83"/>
                <a:gd name="T10" fmla="*/ 23 w 94"/>
                <a:gd name="T11" fmla="*/ 76 h 83"/>
                <a:gd name="T12" fmla="*/ 21 w 94"/>
                <a:gd name="T13" fmla="*/ 83 h 83"/>
                <a:gd name="T14" fmla="*/ 75 w 94"/>
                <a:gd name="T15" fmla="*/ 46 h 83"/>
                <a:gd name="T16" fmla="*/ 87 w 94"/>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83">
                  <a:moveTo>
                    <a:pt x="87" y="0"/>
                  </a:moveTo>
                  <a:lnTo>
                    <a:pt x="87" y="0"/>
                  </a:lnTo>
                  <a:cubicBezTo>
                    <a:pt x="77" y="6"/>
                    <a:pt x="37" y="50"/>
                    <a:pt x="0" y="75"/>
                  </a:cubicBezTo>
                  <a:cubicBezTo>
                    <a:pt x="6" y="73"/>
                    <a:pt x="13" y="71"/>
                    <a:pt x="19" y="71"/>
                  </a:cubicBezTo>
                  <a:cubicBezTo>
                    <a:pt x="21" y="69"/>
                    <a:pt x="48" y="49"/>
                    <a:pt x="61" y="41"/>
                  </a:cubicBezTo>
                  <a:cubicBezTo>
                    <a:pt x="51" y="54"/>
                    <a:pt x="28" y="71"/>
                    <a:pt x="23" y="76"/>
                  </a:cubicBezTo>
                  <a:cubicBezTo>
                    <a:pt x="22" y="77"/>
                    <a:pt x="22" y="80"/>
                    <a:pt x="21" y="83"/>
                  </a:cubicBezTo>
                  <a:cubicBezTo>
                    <a:pt x="34" y="74"/>
                    <a:pt x="58" y="62"/>
                    <a:pt x="75" y="46"/>
                  </a:cubicBezTo>
                  <a:cubicBezTo>
                    <a:pt x="86" y="35"/>
                    <a:pt x="94" y="17"/>
                    <a:pt x="8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3" name="Freeform 1621"/>
            <p:cNvSpPr>
              <a:spLocks/>
            </p:cNvSpPr>
            <p:nvPr userDrawn="1"/>
          </p:nvSpPr>
          <p:spPr bwMode="auto">
            <a:xfrm>
              <a:off x="354" y="220"/>
              <a:ext cx="34" cy="40"/>
            </a:xfrm>
            <a:custGeom>
              <a:avLst/>
              <a:gdLst>
                <a:gd name="T0" fmla="*/ 73 w 75"/>
                <a:gd name="T1" fmla="*/ 6 h 89"/>
                <a:gd name="T2" fmla="*/ 73 w 75"/>
                <a:gd name="T3" fmla="*/ 6 h 89"/>
                <a:gd name="T4" fmla="*/ 69 w 75"/>
                <a:gd name="T5" fmla="*/ 3 h 89"/>
                <a:gd name="T6" fmla="*/ 53 w 75"/>
                <a:gd name="T7" fmla="*/ 28 h 89"/>
                <a:gd name="T8" fmla="*/ 31 w 75"/>
                <a:gd name="T9" fmla="*/ 42 h 89"/>
                <a:gd name="T10" fmla="*/ 7 w 75"/>
                <a:gd name="T11" fmla="*/ 62 h 89"/>
                <a:gd name="T12" fmla="*/ 1 w 75"/>
                <a:gd name="T13" fmla="*/ 89 h 89"/>
                <a:gd name="T14" fmla="*/ 29 w 75"/>
                <a:gd name="T15" fmla="*/ 48 h 89"/>
                <a:gd name="T16" fmla="*/ 58 w 75"/>
                <a:gd name="T17" fmla="*/ 25 h 89"/>
                <a:gd name="T18" fmla="*/ 73 w 75"/>
                <a:gd name="T19" fmla="*/ 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89">
                  <a:moveTo>
                    <a:pt x="73" y="6"/>
                  </a:moveTo>
                  <a:lnTo>
                    <a:pt x="73" y="6"/>
                  </a:lnTo>
                  <a:cubicBezTo>
                    <a:pt x="75" y="2"/>
                    <a:pt x="70" y="0"/>
                    <a:pt x="69" y="3"/>
                  </a:cubicBezTo>
                  <a:cubicBezTo>
                    <a:pt x="64" y="13"/>
                    <a:pt x="59" y="22"/>
                    <a:pt x="53" y="28"/>
                  </a:cubicBezTo>
                  <a:cubicBezTo>
                    <a:pt x="47" y="33"/>
                    <a:pt x="38" y="39"/>
                    <a:pt x="31" y="42"/>
                  </a:cubicBezTo>
                  <a:cubicBezTo>
                    <a:pt x="23" y="46"/>
                    <a:pt x="11" y="55"/>
                    <a:pt x="7" y="62"/>
                  </a:cubicBezTo>
                  <a:cubicBezTo>
                    <a:pt x="3" y="69"/>
                    <a:pt x="0" y="79"/>
                    <a:pt x="1" y="89"/>
                  </a:cubicBezTo>
                  <a:cubicBezTo>
                    <a:pt x="4" y="75"/>
                    <a:pt x="16" y="56"/>
                    <a:pt x="29" y="48"/>
                  </a:cubicBezTo>
                  <a:cubicBezTo>
                    <a:pt x="41" y="41"/>
                    <a:pt x="51" y="34"/>
                    <a:pt x="58" y="25"/>
                  </a:cubicBezTo>
                  <a:cubicBezTo>
                    <a:pt x="63" y="19"/>
                    <a:pt x="69" y="13"/>
                    <a:pt x="7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4" name="Freeform 1622"/>
            <p:cNvSpPr>
              <a:spLocks/>
            </p:cNvSpPr>
            <p:nvPr userDrawn="1"/>
          </p:nvSpPr>
          <p:spPr bwMode="auto">
            <a:xfrm>
              <a:off x="346" y="218"/>
              <a:ext cx="38" cy="24"/>
            </a:xfrm>
            <a:custGeom>
              <a:avLst/>
              <a:gdLst>
                <a:gd name="T0" fmla="*/ 84 w 86"/>
                <a:gd name="T1" fmla="*/ 1 h 53"/>
                <a:gd name="T2" fmla="*/ 84 w 86"/>
                <a:gd name="T3" fmla="*/ 1 h 53"/>
                <a:gd name="T4" fmla="*/ 7 w 86"/>
                <a:gd name="T5" fmla="*/ 2 h 53"/>
                <a:gd name="T6" fmla="*/ 0 w 86"/>
                <a:gd name="T7" fmla="*/ 0 h 53"/>
                <a:gd name="T8" fmla="*/ 8 w 86"/>
                <a:gd name="T9" fmla="*/ 6 h 53"/>
                <a:gd name="T10" fmla="*/ 55 w 86"/>
                <a:gd name="T11" fmla="*/ 12 h 53"/>
                <a:gd name="T12" fmla="*/ 79 w 86"/>
                <a:gd name="T13" fmla="*/ 10 h 53"/>
                <a:gd name="T14" fmla="*/ 72 w 86"/>
                <a:gd name="T15" fmla="*/ 23 h 53"/>
                <a:gd name="T16" fmla="*/ 55 w 86"/>
                <a:gd name="T17" fmla="*/ 16 h 53"/>
                <a:gd name="T18" fmla="*/ 27 w 86"/>
                <a:gd name="T19" fmla="*/ 14 h 53"/>
                <a:gd name="T20" fmla="*/ 4 w 86"/>
                <a:gd name="T21" fmla="*/ 15 h 53"/>
                <a:gd name="T22" fmla="*/ 39 w 86"/>
                <a:gd name="T23" fmla="*/ 18 h 53"/>
                <a:gd name="T24" fmla="*/ 16 w 86"/>
                <a:gd name="T25" fmla="*/ 50 h 53"/>
                <a:gd name="T26" fmla="*/ 50 w 86"/>
                <a:gd name="T27" fmla="*/ 21 h 53"/>
                <a:gd name="T28" fmla="*/ 26 w 86"/>
                <a:gd name="T29" fmla="*/ 53 h 53"/>
                <a:gd name="T30" fmla="*/ 59 w 86"/>
                <a:gd name="T31" fmla="*/ 27 h 53"/>
                <a:gd name="T32" fmla="*/ 46 w 86"/>
                <a:gd name="T33" fmla="*/ 45 h 53"/>
                <a:gd name="T34" fmla="*/ 67 w 86"/>
                <a:gd name="T35" fmla="*/ 32 h 53"/>
                <a:gd name="T36" fmla="*/ 85 w 86"/>
                <a:gd name="T37" fmla="*/ 4 h 53"/>
                <a:gd name="T38" fmla="*/ 84 w 86"/>
                <a:gd name="T39"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53">
                  <a:moveTo>
                    <a:pt x="84" y="1"/>
                  </a:moveTo>
                  <a:lnTo>
                    <a:pt x="84" y="1"/>
                  </a:lnTo>
                  <a:cubicBezTo>
                    <a:pt x="70" y="1"/>
                    <a:pt x="25" y="2"/>
                    <a:pt x="7" y="2"/>
                  </a:cubicBezTo>
                  <a:cubicBezTo>
                    <a:pt x="5" y="2"/>
                    <a:pt x="2" y="1"/>
                    <a:pt x="0" y="0"/>
                  </a:cubicBezTo>
                  <a:cubicBezTo>
                    <a:pt x="2" y="2"/>
                    <a:pt x="6" y="4"/>
                    <a:pt x="8" y="6"/>
                  </a:cubicBezTo>
                  <a:cubicBezTo>
                    <a:pt x="22" y="12"/>
                    <a:pt x="38" y="14"/>
                    <a:pt x="55" y="12"/>
                  </a:cubicBezTo>
                  <a:cubicBezTo>
                    <a:pt x="59" y="11"/>
                    <a:pt x="70" y="7"/>
                    <a:pt x="79" y="10"/>
                  </a:cubicBezTo>
                  <a:cubicBezTo>
                    <a:pt x="79" y="14"/>
                    <a:pt x="74" y="21"/>
                    <a:pt x="72" y="23"/>
                  </a:cubicBezTo>
                  <a:cubicBezTo>
                    <a:pt x="67" y="19"/>
                    <a:pt x="62" y="18"/>
                    <a:pt x="55" y="16"/>
                  </a:cubicBezTo>
                  <a:cubicBezTo>
                    <a:pt x="47" y="13"/>
                    <a:pt x="37" y="13"/>
                    <a:pt x="27" y="14"/>
                  </a:cubicBezTo>
                  <a:cubicBezTo>
                    <a:pt x="20" y="15"/>
                    <a:pt x="11" y="16"/>
                    <a:pt x="4" y="15"/>
                  </a:cubicBezTo>
                  <a:cubicBezTo>
                    <a:pt x="12" y="21"/>
                    <a:pt x="26" y="22"/>
                    <a:pt x="39" y="18"/>
                  </a:cubicBezTo>
                  <a:cubicBezTo>
                    <a:pt x="29" y="25"/>
                    <a:pt x="18" y="37"/>
                    <a:pt x="16" y="50"/>
                  </a:cubicBezTo>
                  <a:cubicBezTo>
                    <a:pt x="25" y="38"/>
                    <a:pt x="37" y="28"/>
                    <a:pt x="50" y="21"/>
                  </a:cubicBezTo>
                  <a:cubicBezTo>
                    <a:pt x="40" y="30"/>
                    <a:pt x="30" y="45"/>
                    <a:pt x="26" y="53"/>
                  </a:cubicBezTo>
                  <a:cubicBezTo>
                    <a:pt x="36" y="47"/>
                    <a:pt x="51" y="36"/>
                    <a:pt x="59" y="27"/>
                  </a:cubicBezTo>
                  <a:cubicBezTo>
                    <a:pt x="57" y="32"/>
                    <a:pt x="51" y="40"/>
                    <a:pt x="46" y="45"/>
                  </a:cubicBezTo>
                  <a:cubicBezTo>
                    <a:pt x="49" y="44"/>
                    <a:pt x="59" y="39"/>
                    <a:pt x="67" y="32"/>
                  </a:cubicBezTo>
                  <a:cubicBezTo>
                    <a:pt x="73" y="26"/>
                    <a:pt x="82" y="13"/>
                    <a:pt x="85" y="4"/>
                  </a:cubicBezTo>
                  <a:cubicBezTo>
                    <a:pt x="86" y="2"/>
                    <a:pt x="85" y="1"/>
                    <a:pt x="8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5" name="Freeform 1623"/>
            <p:cNvSpPr>
              <a:spLocks/>
            </p:cNvSpPr>
            <p:nvPr userDrawn="1"/>
          </p:nvSpPr>
          <p:spPr bwMode="auto">
            <a:xfrm>
              <a:off x="420" y="199"/>
              <a:ext cx="32" cy="55"/>
            </a:xfrm>
            <a:custGeom>
              <a:avLst/>
              <a:gdLst>
                <a:gd name="T0" fmla="*/ 57 w 71"/>
                <a:gd name="T1" fmla="*/ 0 h 121"/>
                <a:gd name="T2" fmla="*/ 57 w 71"/>
                <a:gd name="T3" fmla="*/ 0 h 121"/>
                <a:gd name="T4" fmla="*/ 4 w 71"/>
                <a:gd name="T5" fmla="*/ 84 h 121"/>
                <a:gd name="T6" fmla="*/ 7 w 71"/>
                <a:gd name="T7" fmla="*/ 95 h 121"/>
                <a:gd name="T8" fmla="*/ 46 w 71"/>
                <a:gd name="T9" fmla="*/ 47 h 121"/>
                <a:gd name="T10" fmla="*/ 8 w 71"/>
                <a:gd name="T11" fmla="*/ 104 h 121"/>
                <a:gd name="T12" fmla="*/ 0 w 71"/>
                <a:gd name="T13" fmla="*/ 121 h 121"/>
                <a:gd name="T14" fmla="*/ 64 w 71"/>
                <a:gd name="T15" fmla="*/ 40 h 121"/>
                <a:gd name="T16" fmla="*/ 57 w 71"/>
                <a:gd name="T1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121">
                  <a:moveTo>
                    <a:pt x="57" y="0"/>
                  </a:moveTo>
                  <a:lnTo>
                    <a:pt x="57" y="0"/>
                  </a:lnTo>
                  <a:cubicBezTo>
                    <a:pt x="52" y="12"/>
                    <a:pt x="23" y="63"/>
                    <a:pt x="4" y="84"/>
                  </a:cubicBezTo>
                  <a:cubicBezTo>
                    <a:pt x="6" y="87"/>
                    <a:pt x="7" y="91"/>
                    <a:pt x="7" y="95"/>
                  </a:cubicBezTo>
                  <a:cubicBezTo>
                    <a:pt x="19" y="83"/>
                    <a:pt x="33" y="62"/>
                    <a:pt x="46" y="47"/>
                  </a:cubicBezTo>
                  <a:cubicBezTo>
                    <a:pt x="38" y="67"/>
                    <a:pt x="18" y="94"/>
                    <a:pt x="8" y="104"/>
                  </a:cubicBezTo>
                  <a:cubicBezTo>
                    <a:pt x="7" y="108"/>
                    <a:pt x="4" y="116"/>
                    <a:pt x="0" y="121"/>
                  </a:cubicBezTo>
                  <a:cubicBezTo>
                    <a:pt x="26" y="101"/>
                    <a:pt x="56" y="64"/>
                    <a:pt x="64" y="40"/>
                  </a:cubicBezTo>
                  <a:cubicBezTo>
                    <a:pt x="71" y="17"/>
                    <a:pt x="65" y="6"/>
                    <a:pt x="5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6" name="Freeform 1624"/>
            <p:cNvSpPr>
              <a:spLocks/>
            </p:cNvSpPr>
            <p:nvPr userDrawn="1"/>
          </p:nvSpPr>
          <p:spPr bwMode="auto">
            <a:xfrm>
              <a:off x="353" y="278"/>
              <a:ext cx="4" cy="5"/>
            </a:xfrm>
            <a:custGeom>
              <a:avLst/>
              <a:gdLst>
                <a:gd name="T0" fmla="*/ 0 w 9"/>
                <a:gd name="T1" fmla="*/ 0 h 11"/>
                <a:gd name="T2" fmla="*/ 0 w 9"/>
                <a:gd name="T3" fmla="*/ 0 h 11"/>
                <a:gd name="T4" fmla="*/ 9 w 9"/>
                <a:gd name="T5" fmla="*/ 11 h 11"/>
                <a:gd name="T6" fmla="*/ 0 w 9"/>
                <a:gd name="T7" fmla="*/ 0 h 11"/>
              </a:gdLst>
              <a:ahLst/>
              <a:cxnLst>
                <a:cxn ang="0">
                  <a:pos x="T0" y="T1"/>
                </a:cxn>
                <a:cxn ang="0">
                  <a:pos x="T2" y="T3"/>
                </a:cxn>
                <a:cxn ang="0">
                  <a:pos x="T4" y="T5"/>
                </a:cxn>
                <a:cxn ang="0">
                  <a:pos x="T6" y="T7"/>
                </a:cxn>
              </a:cxnLst>
              <a:rect l="0" t="0" r="r" b="b"/>
              <a:pathLst>
                <a:path w="9" h="11">
                  <a:moveTo>
                    <a:pt x="0" y="0"/>
                  </a:moveTo>
                  <a:lnTo>
                    <a:pt x="0" y="0"/>
                  </a:lnTo>
                  <a:cubicBezTo>
                    <a:pt x="2" y="4"/>
                    <a:pt x="4" y="8"/>
                    <a:pt x="9" y="11"/>
                  </a:cubicBezTo>
                  <a:cubicBezTo>
                    <a:pt x="5" y="7"/>
                    <a:pt x="4" y="5"/>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7" name="Freeform 1625"/>
            <p:cNvSpPr>
              <a:spLocks/>
            </p:cNvSpPr>
            <p:nvPr userDrawn="1"/>
          </p:nvSpPr>
          <p:spPr bwMode="auto">
            <a:xfrm>
              <a:off x="368" y="285"/>
              <a:ext cx="6" cy="7"/>
            </a:xfrm>
            <a:custGeom>
              <a:avLst/>
              <a:gdLst>
                <a:gd name="T0" fmla="*/ 11 w 13"/>
                <a:gd name="T1" fmla="*/ 0 h 15"/>
                <a:gd name="T2" fmla="*/ 11 w 13"/>
                <a:gd name="T3" fmla="*/ 0 h 15"/>
                <a:gd name="T4" fmla="*/ 0 w 13"/>
                <a:gd name="T5" fmla="*/ 4 h 15"/>
                <a:gd name="T6" fmla="*/ 9 w 13"/>
                <a:gd name="T7" fmla="*/ 4 h 15"/>
                <a:gd name="T8" fmla="*/ 3 w 13"/>
                <a:gd name="T9" fmla="*/ 15 h 15"/>
                <a:gd name="T10" fmla="*/ 1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1" y="0"/>
                  </a:moveTo>
                  <a:lnTo>
                    <a:pt x="11" y="0"/>
                  </a:lnTo>
                  <a:cubicBezTo>
                    <a:pt x="9" y="2"/>
                    <a:pt x="4" y="4"/>
                    <a:pt x="0" y="4"/>
                  </a:cubicBezTo>
                  <a:cubicBezTo>
                    <a:pt x="4" y="5"/>
                    <a:pt x="6" y="5"/>
                    <a:pt x="9" y="4"/>
                  </a:cubicBezTo>
                  <a:cubicBezTo>
                    <a:pt x="9" y="6"/>
                    <a:pt x="8" y="12"/>
                    <a:pt x="3" y="15"/>
                  </a:cubicBezTo>
                  <a:cubicBezTo>
                    <a:pt x="9" y="13"/>
                    <a:pt x="13" y="4"/>
                    <a:pt x="1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8" name="Freeform 1626"/>
            <p:cNvSpPr>
              <a:spLocks/>
            </p:cNvSpPr>
            <p:nvPr userDrawn="1"/>
          </p:nvSpPr>
          <p:spPr bwMode="auto">
            <a:xfrm>
              <a:off x="390" y="230"/>
              <a:ext cx="3" cy="4"/>
            </a:xfrm>
            <a:custGeom>
              <a:avLst/>
              <a:gdLst>
                <a:gd name="T0" fmla="*/ 3 w 8"/>
                <a:gd name="T1" fmla="*/ 1 h 7"/>
                <a:gd name="T2" fmla="*/ 3 w 8"/>
                <a:gd name="T3" fmla="*/ 1 h 7"/>
                <a:gd name="T4" fmla="*/ 3 w 8"/>
                <a:gd name="T5" fmla="*/ 4 h 7"/>
                <a:gd name="T6" fmla="*/ 1 w 8"/>
                <a:gd name="T7" fmla="*/ 5 h 7"/>
                <a:gd name="T8" fmla="*/ 8 w 8"/>
                <a:gd name="T9" fmla="*/ 7 h 7"/>
                <a:gd name="T10" fmla="*/ 3 w 8"/>
                <a:gd name="T11" fmla="*/ 1 h 7"/>
              </a:gdLst>
              <a:ahLst/>
              <a:cxnLst>
                <a:cxn ang="0">
                  <a:pos x="T0" y="T1"/>
                </a:cxn>
                <a:cxn ang="0">
                  <a:pos x="T2" y="T3"/>
                </a:cxn>
                <a:cxn ang="0">
                  <a:pos x="T4" y="T5"/>
                </a:cxn>
                <a:cxn ang="0">
                  <a:pos x="T6" y="T7"/>
                </a:cxn>
                <a:cxn ang="0">
                  <a:pos x="T8" y="T9"/>
                </a:cxn>
                <a:cxn ang="0">
                  <a:pos x="T10" y="T11"/>
                </a:cxn>
              </a:cxnLst>
              <a:rect l="0" t="0" r="r" b="b"/>
              <a:pathLst>
                <a:path w="8" h="7">
                  <a:moveTo>
                    <a:pt x="3" y="1"/>
                  </a:moveTo>
                  <a:lnTo>
                    <a:pt x="3" y="1"/>
                  </a:lnTo>
                  <a:cubicBezTo>
                    <a:pt x="1" y="0"/>
                    <a:pt x="3" y="3"/>
                    <a:pt x="3" y="4"/>
                  </a:cubicBezTo>
                  <a:cubicBezTo>
                    <a:pt x="0" y="3"/>
                    <a:pt x="1" y="4"/>
                    <a:pt x="1" y="5"/>
                  </a:cubicBezTo>
                  <a:cubicBezTo>
                    <a:pt x="4" y="5"/>
                    <a:pt x="6" y="6"/>
                    <a:pt x="8" y="7"/>
                  </a:cubicBezTo>
                  <a:cubicBezTo>
                    <a:pt x="7" y="5"/>
                    <a:pt x="7" y="2"/>
                    <a:pt x="3"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9" name="Freeform 1627"/>
            <p:cNvSpPr>
              <a:spLocks/>
            </p:cNvSpPr>
            <p:nvPr userDrawn="1"/>
          </p:nvSpPr>
          <p:spPr bwMode="auto">
            <a:xfrm>
              <a:off x="414" y="221"/>
              <a:ext cx="2" cy="3"/>
            </a:xfrm>
            <a:custGeom>
              <a:avLst/>
              <a:gdLst>
                <a:gd name="T0" fmla="*/ 0 w 4"/>
                <a:gd name="T1" fmla="*/ 0 h 6"/>
                <a:gd name="T2" fmla="*/ 0 w 4"/>
                <a:gd name="T3" fmla="*/ 0 h 6"/>
                <a:gd name="T4" fmla="*/ 2 w 4"/>
                <a:gd name="T5" fmla="*/ 6 h 6"/>
                <a:gd name="T6" fmla="*/ 0 w 4"/>
                <a:gd name="T7" fmla="*/ 0 h 6"/>
              </a:gdLst>
              <a:ahLst/>
              <a:cxnLst>
                <a:cxn ang="0">
                  <a:pos x="T0" y="T1"/>
                </a:cxn>
                <a:cxn ang="0">
                  <a:pos x="T2" y="T3"/>
                </a:cxn>
                <a:cxn ang="0">
                  <a:pos x="T4" y="T5"/>
                </a:cxn>
                <a:cxn ang="0">
                  <a:pos x="T6" y="T7"/>
                </a:cxn>
              </a:cxnLst>
              <a:rect l="0" t="0" r="r" b="b"/>
              <a:pathLst>
                <a:path w="4" h="6">
                  <a:moveTo>
                    <a:pt x="0" y="0"/>
                  </a:moveTo>
                  <a:lnTo>
                    <a:pt x="0" y="0"/>
                  </a:lnTo>
                  <a:cubicBezTo>
                    <a:pt x="2" y="2"/>
                    <a:pt x="2" y="3"/>
                    <a:pt x="2" y="6"/>
                  </a:cubicBezTo>
                  <a:cubicBezTo>
                    <a:pt x="4" y="4"/>
                    <a:pt x="2" y="0"/>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0" name="Freeform 1628"/>
            <p:cNvSpPr>
              <a:spLocks/>
            </p:cNvSpPr>
            <p:nvPr userDrawn="1"/>
          </p:nvSpPr>
          <p:spPr bwMode="auto">
            <a:xfrm>
              <a:off x="437" y="201"/>
              <a:ext cx="16" cy="29"/>
            </a:xfrm>
            <a:custGeom>
              <a:avLst/>
              <a:gdLst>
                <a:gd name="T0" fmla="*/ 20 w 36"/>
                <a:gd name="T1" fmla="*/ 0 h 63"/>
                <a:gd name="T2" fmla="*/ 20 w 36"/>
                <a:gd name="T3" fmla="*/ 0 h 63"/>
                <a:gd name="T4" fmla="*/ 0 w 36"/>
                <a:gd name="T5" fmla="*/ 36 h 63"/>
                <a:gd name="T6" fmla="*/ 20 w 36"/>
                <a:gd name="T7" fmla="*/ 5 h 63"/>
                <a:gd name="T8" fmla="*/ 9 w 36"/>
                <a:gd name="T9" fmla="*/ 63 h 63"/>
                <a:gd name="T10" fmla="*/ 20 w 36"/>
                <a:gd name="T11" fmla="*/ 0 h 63"/>
              </a:gdLst>
              <a:ahLst/>
              <a:cxnLst>
                <a:cxn ang="0">
                  <a:pos x="T0" y="T1"/>
                </a:cxn>
                <a:cxn ang="0">
                  <a:pos x="T2" y="T3"/>
                </a:cxn>
                <a:cxn ang="0">
                  <a:pos x="T4" y="T5"/>
                </a:cxn>
                <a:cxn ang="0">
                  <a:pos x="T6" y="T7"/>
                </a:cxn>
                <a:cxn ang="0">
                  <a:pos x="T8" y="T9"/>
                </a:cxn>
                <a:cxn ang="0">
                  <a:pos x="T10" y="T11"/>
                </a:cxn>
              </a:cxnLst>
              <a:rect l="0" t="0" r="r" b="b"/>
              <a:pathLst>
                <a:path w="36" h="63">
                  <a:moveTo>
                    <a:pt x="20" y="0"/>
                  </a:moveTo>
                  <a:lnTo>
                    <a:pt x="20" y="0"/>
                  </a:lnTo>
                  <a:cubicBezTo>
                    <a:pt x="17" y="5"/>
                    <a:pt x="6" y="25"/>
                    <a:pt x="0" y="36"/>
                  </a:cubicBezTo>
                  <a:cubicBezTo>
                    <a:pt x="7" y="26"/>
                    <a:pt x="17" y="12"/>
                    <a:pt x="20" y="5"/>
                  </a:cubicBezTo>
                  <a:cubicBezTo>
                    <a:pt x="30" y="20"/>
                    <a:pt x="15" y="48"/>
                    <a:pt x="9" y="63"/>
                  </a:cubicBezTo>
                  <a:cubicBezTo>
                    <a:pt x="18" y="49"/>
                    <a:pt x="36" y="15"/>
                    <a:pt x="2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1" name="Freeform 1629"/>
            <p:cNvSpPr>
              <a:spLocks/>
            </p:cNvSpPr>
            <p:nvPr userDrawn="1"/>
          </p:nvSpPr>
          <p:spPr bwMode="auto">
            <a:xfrm>
              <a:off x="444" y="247"/>
              <a:ext cx="17" cy="15"/>
            </a:xfrm>
            <a:custGeom>
              <a:avLst/>
              <a:gdLst>
                <a:gd name="T0" fmla="*/ 38 w 39"/>
                <a:gd name="T1" fmla="*/ 0 h 34"/>
                <a:gd name="T2" fmla="*/ 38 w 39"/>
                <a:gd name="T3" fmla="*/ 0 h 34"/>
                <a:gd name="T4" fmla="*/ 0 w 39"/>
                <a:gd name="T5" fmla="*/ 14 h 34"/>
                <a:gd name="T6" fmla="*/ 35 w 39"/>
                <a:gd name="T7" fmla="*/ 3 h 34"/>
                <a:gd name="T8" fmla="*/ 9 w 39"/>
                <a:gd name="T9" fmla="*/ 34 h 34"/>
                <a:gd name="T10" fmla="*/ 38 w 39"/>
                <a:gd name="T11" fmla="*/ 0 h 34"/>
              </a:gdLst>
              <a:ahLst/>
              <a:cxnLst>
                <a:cxn ang="0">
                  <a:pos x="T0" y="T1"/>
                </a:cxn>
                <a:cxn ang="0">
                  <a:pos x="T2" y="T3"/>
                </a:cxn>
                <a:cxn ang="0">
                  <a:pos x="T4" y="T5"/>
                </a:cxn>
                <a:cxn ang="0">
                  <a:pos x="T6" y="T7"/>
                </a:cxn>
                <a:cxn ang="0">
                  <a:pos x="T8" y="T9"/>
                </a:cxn>
                <a:cxn ang="0">
                  <a:pos x="T10" y="T11"/>
                </a:cxn>
              </a:cxnLst>
              <a:rect l="0" t="0" r="r" b="b"/>
              <a:pathLst>
                <a:path w="39" h="34">
                  <a:moveTo>
                    <a:pt x="38" y="0"/>
                  </a:moveTo>
                  <a:lnTo>
                    <a:pt x="38" y="0"/>
                  </a:lnTo>
                  <a:cubicBezTo>
                    <a:pt x="26" y="1"/>
                    <a:pt x="10" y="7"/>
                    <a:pt x="0" y="14"/>
                  </a:cubicBezTo>
                  <a:cubicBezTo>
                    <a:pt x="7" y="10"/>
                    <a:pt x="25" y="4"/>
                    <a:pt x="35" y="3"/>
                  </a:cubicBezTo>
                  <a:cubicBezTo>
                    <a:pt x="31" y="21"/>
                    <a:pt x="19" y="27"/>
                    <a:pt x="9" y="34"/>
                  </a:cubicBezTo>
                  <a:cubicBezTo>
                    <a:pt x="20" y="28"/>
                    <a:pt x="39" y="14"/>
                    <a:pt x="3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2" name="Freeform 1630"/>
            <p:cNvSpPr>
              <a:spLocks/>
            </p:cNvSpPr>
            <p:nvPr userDrawn="1"/>
          </p:nvSpPr>
          <p:spPr bwMode="auto">
            <a:xfrm>
              <a:off x="442" y="225"/>
              <a:ext cx="17" cy="21"/>
            </a:xfrm>
            <a:custGeom>
              <a:avLst/>
              <a:gdLst>
                <a:gd name="T0" fmla="*/ 33 w 39"/>
                <a:gd name="T1" fmla="*/ 0 h 48"/>
                <a:gd name="T2" fmla="*/ 33 w 39"/>
                <a:gd name="T3" fmla="*/ 0 h 48"/>
                <a:gd name="T4" fmla="*/ 0 w 39"/>
                <a:gd name="T5" fmla="*/ 31 h 48"/>
                <a:gd name="T6" fmla="*/ 31 w 39"/>
                <a:gd name="T7" fmla="*/ 5 h 48"/>
                <a:gd name="T8" fmla="*/ 12 w 39"/>
                <a:gd name="T9" fmla="*/ 48 h 48"/>
                <a:gd name="T10" fmla="*/ 33 w 39"/>
                <a:gd name="T11" fmla="*/ 0 h 48"/>
              </a:gdLst>
              <a:ahLst/>
              <a:cxnLst>
                <a:cxn ang="0">
                  <a:pos x="T0" y="T1"/>
                </a:cxn>
                <a:cxn ang="0">
                  <a:pos x="T2" y="T3"/>
                </a:cxn>
                <a:cxn ang="0">
                  <a:pos x="T4" y="T5"/>
                </a:cxn>
                <a:cxn ang="0">
                  <a:pos x="T6" y="T7"/>
                </a:cxn>
                <a:cxn ang="0">
                  <a:pos x="T8" y="T9"/>
                </a:cxn>
                <a:cxn ang="0">
                  <a:pos x="T10" y="T11"/>
                </a:cxn>
              </a:cxnLst>
              <a:rect l="0" t="0" r="r" b="b"/>
              <a:pathLst>
                <a:path w="39" h="48">
                  <a:moveTo>
                    <a:pt x="33" y="0"/>
                  </a:moveTo>
                  <a:lnTo>
                    <a:pt x="33" y="0"/>
                  </a:lnTo>
                  <a:cubicBezTo>
                    <a:pt x="28" y="3"/>
                    <a:pt x="7" y="24"/>
                    <a:pt x="0" y="31"/>
                  </a:cubicBezTo>
                  <a:cubicBezTo>
                    <a:pt x="9" y="24"/>
                    <a:pt x="23" y="10"/>
                    <a:pt x="31" y="5"/>
                  </a:cubicBezTo>
                  <a:cubicBezTo>
                    <a:pt x="34" y="24"/>
                    <a:pt x="17" y="42"/>
                    <a:pt x="12" y="48"/>
                  </a:cubicBezTo>
                  <a:cubicBezTo>
                    <a:pt x="22" y="40"/>
                    <a:pt x="39" y="20"/>
                    <a:pt x="3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3" name="Freeform 1631"/>
            <p:cNvSpPr>
              <a:spLocks/>
            </p:cNvSpPr>
            <p:nvPr userDrawn="1"/>
          </p:nvSpPr>
          <p:spPr bwMode="auto">
            <a:xfrm>
              <a:off x="414" y="239"/>
              <a:ext cx="9" cy="19"/>
            </a:xfrm>
            <a:custGeom>
              <a:avLst/>
              <a:gdLst>
                <a:gd name="T0" fmla="*/ 15 w 20"/>
                <a:gd name="T1" fmla="*/ 0 h 41"/>
                <a:gd name="T2" fmla="*/ 15 w 20"/>
                <a:gd name="T3" fmla="*/ 0 h 41"/>
                <a:gd name="T4" fmla="*/ 5 w 20"/>
                <a:gd name="T5" fmla="*/ 16 h 41"/>
                <a:gd name="T6" fmla="*/ 14 w 20"/>
                <a:gd name="T7" fmla="*/ 8 h 41"/>
                <a:gd name="T8" fmla="*/ 0 w 20"/>
                <a:gd name="T9" fmla="*/ 41 h 41"/>
                <a:gd name="T10" fmla="*/ 15 w 20"/>
                <a:gd name="T11" fmla="*/ 0 h 41"/>
              </a:gdLst>
              <a:ahLst/>
              <a:cxnLst>
                <a:cxn ang="0">
                  <a:pos x="T0" y="T1"/>
                </a:cxn>
                <a:cxn ang="0">
                  <a:pos x="T2" y="T3"/>
                </a:cxn>
                <a:cxn ang="0">
                  <a:pos x="T4" y="T5"/>
                </a:cxn>
                <a:cxn ang="0">
                  <a:pos x="T6" y="T7"/>
                </a:cxn>
                <a:cxn ang="0">
                  <a:pos x="T8" y="T9"/>
                </a:cxn>
                <a:cxn ang="0">
                  <a:pos x="T10" y="T11"/>
                </a:cxn>
              </a:cxnLst>
              <a:rect l="0" t="0" r="r" b="b"/>
              <a:pathLst>
                <a:path w="20" h="41">
                  <a:moveTo>
                    <a:pt x="15" y="0"/>
                  </a:moveTo>
                  <a:lnTo>
                    <a:pt x="15" y="0"/>
                  </a:lnTo>
                  <a:cubicBezTo>
                    <a:pt x="12" y="6"/>
                    <a:pt x="9" y="11"/>
                    <a:pt x="5" y="16"/>
                  </a:cubicBezTo>
                  <a:cubicBezTo>
                    <a:pt x="8" y="14"/>
                    <a:pt x="13" y="9"/>
                    <a:pt x="14" y="8"/>
                  </a:cubicBezTo>
                  <a:cubicBezTo>
                    <a:pt x="16" y="17"/>
                    <a:pt x="7" y="34"/>
                    <a:pt x="0" y="41"/>
                  </a:cubicBezTo>
                  <a:cubicBezTo>
                    <a:pt x="15" y="29"/>
                    <a:pt x="20" y="11"/>
                    <a:pt x="1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4" name="Freeform 1632"/>
            <p:cNvSpPr>
              <a:spLocks/>
            </p:cNvSpPr>
            <p:nvPr userDrawn="1"/>
          </p:nvSpPr>
          <p:spPr bwMode="auto">
            <a:xfrm>
              <a:off x="415" y="257"/>
              <a:ext cx="11" cy="11"/>
            </a:xfrm>
            <a:custGeom>
              <a:avLst/>
              <a:gdLst>
                <a:gd name="T0" fmla="*/ 22 w 23"/>
                <a:gd name="T1" fmla="*/ 0 h 23"/>
                <a:gd name="T2" fmla="*/ 22 w 23"/>
                <a:gd name="T3" fmla="*/ 0 h 23"/>
                <a:gd name="T4" fmla="*/ 0 w 23"/>
                <a:gd name="T5" fmla="*/ 10 h 23"/>
                <a:gd name="T6" fmla="*/ 19 w 23"/>
                <a:gd name="T7" fmla="*/ 3 h 23"/>
                <a:gd name="T8" fmla="*/ 8 w 23"/>
                <a:gd name="T9" fmla="*/ 23 h 23"/>
                <a:gd name="T10" fmla="*/ 22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22" y="0"/>
                  </a:moveTo>
                  <a:lnTo>
                    <a:pt x="22" y="0"/>
                  </a:lnTo>
                  <a:cubicBezTo>
                    <a:pt x="16" y="0"/>
                    <a:pt x="2" y="7"/>
                    <a:pt x="0" y="10"/>
                  </a:cubicBezTo>
                  <a:cubicBezTo>
                    <a:pt x="6" y="7"/>
                    <a:pt x="12" y="4"/>
                    <a:pt x="19" y="3"/>
                  </a:cubicBezTo>
                  <a:cubicBezTo>
                    <a:pt x="19" y="8"/>
                    <a:pt x="13" y="17"/>
                    <a:pt x="8" y="23"/>
                  </a:cubicBezTo>
                  <a:cubicBezTo>
                    <a:pt x="17" y="17"/>
                    <a:pt x="23" y="6"/>
                    <a:pt x="2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5" name="Freeform 1633"/>
            <p:cNvSpPr>
              <a:spLocks/>
            </p:cNvSpPr>
            <p:nvPr userDrawn="1"/>
          </p:nvSpPr>
          <p:spPr bwMode="auto">
            <a:xfrm>
              <a:off x="448" y="263"/>
              <a:ext cx="15" cy="13"/>
            </a:xfrm>
            <a:custGeom>
              <a:avLst/>
              <a:gdLst>
                <a:gd name="T0" fmla="*/ 35 w 35"/>
                <a:gd name="T1" fmla="*/ 1 h 28"/>
                <a:gd name="T2" fmla="*/ 35 w 35"/>
                <a:gd name="T3" fmla="*/ 1 h 28"/>
                <a:gd name="T4" fmla="*/ 0 w 35"/>
                <a:gd name="T5" fmla="*/ 8 h 28"/>
                <a:gd name="T6" fmla="*/ 30 w 35"/>
                <a:gd name="T7" fmla="*/ 4 h 28"/>
                <a:gd name="T8" fmla="*/ 1 w 35"/>
                <a:gd name="T9" fmla="*/ 28 h 28"/>
                <a:gd name="T10" fmla="*/ 35 w 35"/>
                <a:gd name="T11" fmla="*/ 1 h 28"/>
              </a:gdLst>
              <a:ahLst/>
              <a:cxnLst>
                <a:cxn ang="0">
                  <a:pos x="T0" y="T1"/>
                </a:cxn>
                <a:cxn ang="0">
                  <a:pos x="T2" y="T3"/>
                </a:cxn>
                <a:cxn ang="0">
                  <a:pos x="T4" y="T5"/>
                </a:cxn>
                <a:cxn ang="0">
                  <a:pos x="T6" y="T7"/>
                </a:cxn>
                <a:cxn ang="0">
                  <a:pos x="T8" y="T9"/>
                </a:cxn>
                <a:cxn ang="0">
                  <a:pos x="T10" y="T11"/>
                </a:cxn>
              </a:cxnLst>
              <a:rect l="0" t="0" r="r" b="b"/>
              <a:pathLst>
                <a:path w="35" h="28">
                  <a:moveTo>
                    <a:pt x="35" y="1"/>
                  </a:moveTo>
                  <a:lnTo>
                    <a:pt x="35" y="1"/>
                  </a:lnTo>
                  <a:cubicBezTo>
                    <a:pt x="23" y="0"/>
                    <a:pt x="7" y="4"/>
                    <a:pt x="0" y="8"/>
                  </a:cubicBezTo>
                  <a:cubicBezTo>
                    <a:pt x="11" y="6"/>
                    <a:pt x="16" y="3"/>
                    <a:pt x="30" y="4"/>
                  </a:cubicBezTo>
                  <a:cubicBezTo>
                    <a:pt x="27" y="11"/>
                    <a:pt x="13" y="23"/>
                    <a:pt x="1" y="28"/>
                  </a:cubicBezTo>
                  <a:cubicBezTo>
                    <a:pt x="20" y="22"/>
                    <a:pt x="33" y="9"/>
                    <a:pt x="35"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6" name="Freeform 1634"/>
            <p:cNvSpPr>
              <a:spLocks/>
            </p:cNvSpPr>
            <p:nvPr userDrawn="1"/>
          </p:nvSpPr>
          <p:spPr bwMode="auto">
            <a:xfrm>
              <a:off x="420" y="269"/>
              <a:ext cx="10" cy="9"/>
            </a:xfrm>
            <a:custGeom>
              <a:avLst/>
              <a:gdLst>
                <a:gd name="T0" fmla="*/ 0 w 22"/>
                <a:gd name="T1" fmla="*/ 5 h 20"/>
                <a:gd name="T2" fmla="*/ 0 w 22"/>
                <a:gd name="T3" fmla="*/ 5 h 20"/>
                <a:gd name="T4" fmla="*/ 19 w 22"/>
                <a:gd name="T5" fmla="*/ 6 h 20"/>
                <a:gd name="T6" fmla="*/ 5 w 22"/>
                <a:gd name="T7" fmla="*/ 20 h 20"/>
                <a:gd name="T8" fmla="*/ 22 w 22"/>
                <a:gd name="T9" fmla="*/ 5 h 20"/>
                <a:gd name="T10" fmla="*/ 0 w 22"/>
                <a:gd name="T11" fmla="*/ 5 h 20"/>
              </a:gdLst>
              <a:ahLst/>
              <a:cxnLst>
                <a:cxn ang="0">
                  <a:pos x="T0" y="T1"/>
                </a:cxn>
                <a:cxn ang="0">
                  <a:pos x="T2" y="T3"/>
                </a:cxn>
                <a:cxn ang="0">
                  <a:pos x="T4" y="T5"/>
                </a:cxn>
                <a:cxn ang="0">
                  <a:pos x="T6" y="T7"/>
                </a:cxn>
                <a:cxn ang="0">
                  <a:pos x="T8" y="T9"/>
                </a:cxn>
                <a:cxn ang="0">
                  <a:pos x="T10" y="T11"/>
                </a:cxn>
              </a:cxnLst>
              <a:rect l="0" t="0" r="r" b="b"/>
              <a:pathLst>
                <a:path w="22" h="20">
                  <a:moveTo>
                    <a:pt x="0" y="5"/>
                  </a:moveTo>
                  <a:lnTo>
                    <a:pt x="0" y="5"/>
                  </a:lnTo>
                  <a:cubicBezTo>
                    <a:pt x="6" y="3"/>
                    <a:pt x="11" y="2"/>
                    <a:pt x="19" y="6"/>
                  </a:cubicBezTo>
                  <a:cubicBezTo>
                    <a:pt x="17" y="12"/>
                    <a:pt x="10" y="18"/>
                    <a:pt x="5" y="20"/>
                  </a:cubicBezTo>
                  <a:cubicBezTo>
                    <a:pt x="12" y="19"/>
                    <a:pt x="20" y="13"/>
                    <a:pt x="22" y="5"/>
                  </a:cubicBezTo>
                  <a:cubicBezTo>
                    <a:pt x="14" y="0"/>
                    <a:pt x="5" y="2"/>
                    <a:pt x="0" y="5"/>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7" name="Freeform 1635"/>
            <p:cNvSpPr>
              <a:spLocks/>
            </p:cNvSpPr>
            <p:nvPr userDrawn="1"/>
          </p:nvSpPr>
          <p:spPr bwMode="auto">
            <a:xfrm>
              <a:off x="409" y="276"/>
              <a:ext cx="7" cy="3"/>
            </a:xfrm>
            <a:custGeom>
              <a:avLst/>
              <a:gdLst>
                <a:gd name="T0" fmla="*/ 15 w 15"/>
                <a:gd name="T1" fmla="*/ 0 h 6"/>
                <a:gd name="T2" fmla="*/ 15 w 15"/>
                <a:gd name="T3" fmla="*/ 0 h 6"/>
                <a:gd name="T4" fmla="*/ 1 w 15"/>
                <a:gd name="T5" fmla="*/ 4 h 6"/>
                <a:gd name="T6" fmla="*/ 0 w 15"/>
                <a:gd name="T7" fmla="*/ 6 h 6"/>
                <a:gd name="T8" fmla="*/ 15 w 15"/>
                <a:gd name="T9" fmla="*/ 0 h 6"/>
              </a:gdLst>
              <a:ahLst/>
              <a:cxnLst>
                <a:cxn ang="0">
                  <a:pos x="T0" y="T1"/>
                </a:cxn>
                <a:cxn ang="0">
                  <a:pos x="T2" y="T3"/>
                </a:cxn>
                <a:cxn ang="0">
                  <a:pos x="T4" y="T5"/>
                </a:cxn>
                <a:cxn ang="0">
                  <a:pos x="T6" y="T7"/>
                </a:cxn>
                <a:cxn ang="0">
                  <a:pos x="T8" y="T9"/>
                </a:cxn>
              </a:cxnLst>
              <a:rect l="0" t="0" r="r" b="b"/>
              <a:pathLst>
                <a:path w="15" h="6">
                  <a:moveTo>
                    <a:pt x="15" y="0"/>
                  </a:moveTo>
                  <a:lnTo>
                    <a:pt x="15" y="0"/>
                  </a:lnTo>
                  <a:cubicBezTo>
                    <a:pt x="10" y="1"/>
                    <a:pt x="5" y="2"/>
                    <a:pt x="1" y="4"/>
                  </a:cubicBezTo>
                  <a:lnTo>
                    <a:pt x="0" y="6"/>
                  </a:lnTo>
                  <a:cubicBezTo>
                    <a:pt x="4" y="4"/>
                    <a:pt x="10" y="3"/>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8" name="Freeform 1636"/>
            <p:cNvSpPr>
              <a:spLocks/>
            </p:cNvSpPr>
            <p:nvPr userDrawn="1"/>
          </p:nvSpPr>
          <p:spPr bwMode="auto">
            <a:xfrm>
              <a:off x="399" y="273"/>
              <a:ext cx="9" cy="8"/>
            </a:xfrm>
            <a:custGeom>
              <a:avLst/>
              <a:gdLst>
                <a:gd name="T0" fmla="*/ 0 w 19"/>
                <a:gd name="T1" fmla="*/ 4 h 19"/>
                <a:gd name="T2" fmla="*/ 0 w 19"/>
                <a:gd name="T3" fmla="*/ 4 h 19"/>
                <a:gd name="T4" fmla="*/ 15 w 19"/>
                <a:gd name="T5" fmla="*/ 5 h 19"/>
                <a:gd name="T6" fmla="*/ 9 w 19"/>
                <a:gd name="T7" fmla="*/ 19 h 19"/>
                <a:gd name="T8" fmla="*/ 18 w 19"/>
                <a:gd name="T9" fmla="*/ 4 h 19"/>
                <a:gd name="T10" fmla="*/ 0 w 19"/>
                <a:gd name="T11" fmla="*/ 4 h 19"/>
              </a:gdLst>
              <a:ahLst/>
              <a:cxnLst>
                <a:cxn ang="0">
                  <a:pos x="T0" y="T1"/>
                </a:cxn>
                <a:cxn ang="0">
                  <a:pos x="T2" y="T3"/>
                </a:cxn>
                <a:cxn ang="0">
                  <a:pos x="T4" y="T5"/>
                </a:cxn>
                <a:cxn ang="0">
                  <a:pos x="T6" y="T7"/>
                </a:cxn>
                <a:cxn ang="0">
                  <a:pos x="T8" y="T9"/>
                </a:cxn>
                <a:cxn ang="0">
                  <a:pos x="T10" y="T11"/>
                </a:cxn>
              </a:cxnLst>
              <a:rect l="0" t="0" r="r" b="b"/>
              <a:pathLst>
                <a:path w="19" h="19">
                  <a:moveTo>
                    <a:pt x="0" y="4"/>
                  </a:moveTo>
                  <a:lnTo>
                    <a:pt x="0" y="4"/>
                  </a:lnTo>
                  <a:cubicBezTo>
                    <a:pt x="6" y="3"/>
                    <a:pt x="12" y="3"/>
                    <a:pt x="15" y="5"/>
                  </a:cubicBezTo>
                  <a:cubicBezTo>
                    <a:pt x="15" y="10"/>
                    <a:pt x="12" y="16"/>
                    <a:pt x="9" y="19"/>
                  </a:cubicBezTo>
                  <a:cubicBezTo>
                    <a:pt x="14" y="17"/>
                    <a:pt x="19" y="9"/>
                    <a:pt x="18" y="4"/>
                  </a:cubicBezTo>
                  <a:cubicBezTo>
                    <a:pt x="14" y="2"/>
                    <a:pt x="7" y="0"/>
                    <a:pt x="0" y="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9" name="Freeform 1637"/>
            <p:cNvSpPr>
              <a:spLocks/>
            </p:cNvSpPr>
            <p:nvPr userDrawn="1"/>
          </p:nvSpPr>
          <p:spPr bwMode="auto">
            <a:xfrm>
              <a:off x="399" y="253"/>
              <a:ext cx="8" cy="16"/>
            </a:xfrm>
            <a:custGeom>
              <a:avLst/>
              <a:gdLst>
                <a:gd name="T0" fmla="*/ 15 w 18"/>
                <a:gd name="T1" fmla="*/ 0 h 34"/>
                <a:gd name="T2" fmla="*/ 15 w 18"/>
                <a:gd name="T3" fmla="*/ 0 h 34"/>
                <a:gd name="T4" fmla="*/ 0 w 18"/>
                <a:gd name="T5" fmla="*/ 15 h 34"/>
                <a:gd name="T6" fmla="*/ 13 w 18"/>
                <a:gd name="T7" fmla="*/ 6 h 34"/>
                <a:gd name="T8" fmla="*/ 4 w 18"/>
                <a:gd name="T9" fmla="*/ 34 h 34"/>
                <a:gd name="T10" fmla="*/ 15 w 18"/>
                <a:gd name="T11" fmla="*/ 0 h 34"/>
              </a:gdLst>
              <a:ahLst/>
              <a:cxnLst>
                <a:cxn ang="0">
                  <a:pos x="T0" y="T1"/>
                </a:cxn>
                <a:cxn ang="0">
                  <a:pos x="T2" y="T3"/>
                </a:cxn>
                <a:cxn ang="0">
                  <a:pos x="T4" y="T5"/>
                </a:cxn>
                <a:cxn ang="0">
                  <a:pos x="T6" y="T7"/>
                </a:cxn>
                <a:cxn ang="0">
                  <a:pos x="T8" y="T9"/>
                </a:cxn>
                <a:cxn ang="0">
                  <a:pos x="T10" y="T11"/>
                </a:cxn>
              </a:cxnLst>
              <a:rect l="0" t="0" r="r" b="b"/>
              <a:pathLst>
                <a:path w="18" h="34">
                  <a:moveTo>
                    <a:pt x="15" y="0"/>
                  </a:moveTo>
                  <a:lnTo>
                    <a:pt x="15" y="0"/>
                  </a:lnTo>
                  <a:cubicBezTo>
                    <a:pt x="12" y="4"/>
                    <a:pt x="4" y="12"/>
                    <a:pt x="0" y="15"/>
                  </a:cubicBezTo>
                  <a:cubicBezTo>
                    <a:pt x="5" y="12"/>
                    <a:pt x="9" y="10"/>
                    <a:pt x="13" y="6"/>
                  </a:cubicBezTo>
                  <a:cubicBezTo>
                    <a:pt x="14" y="16"/>
                    <a:pt x="7" y="31"/>
                    <a:pt x="4" y="34"/>
                  </a:cubicBezTo>
                  <a:cubicBezTo>
                    <a:pt x="13" y="26"/>
                    <a:pt x="18" y="13"/>
                    <a:pt x="1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0" name="Freeform 1638"/>
            <p:cNvSpPr>
              <a:spLocks/>
            </p:cNvSpPr>
            <p:nvPr userDrawn="1"/>
          </p:nvSpPr>
          <p:spPr bwMode="auto">
            <a:xfrm>
              <a:off x="390" y="264"/>
              <a:ext cx="10" cy="9"/>
            </a:xfrm>
            <a:custGeom>
              <a:avLst/>
              <a:gdLst>
                <a:gd name="T0" fmla="*/ 21 w 21"/>
                <a:gd name="T1" fmla="*/ 0 h 21"/>
                <a:gd name="T2" fmla="*/ 21 w 21"/>
                <a:gd name="T3" fmla="*/ 0 h 21"/>
                <a:gd name="T4" fmla="*/ 0 w 21"/>
                <a:gd name="T5" fmla="*/ 18 h 21"/>
                <a:gd name="T6" fmla="*/ 0 w 21"/>
                <a:gd name="T7" fmla="*/ 20 h 21"/>
                <a:gd name="T8" fmla="*/ 2 w 21"/>
                <a:gd name="T9" fmla="*/ 21 h 21"/>
                <a:gd name="T10" fmla="*/ 2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1" y="0"/>
                  </a:moveTo>
                  <a:lnTo>
                    <a:pt x="21" y="0"/>
                  </a:lnTo>
                  <a:cubicBezTo>
                    <a:pt x="12" y="5"/>
                    <a:pt x="0" y="18"/>
                    <a:pt x="0" y="18"/>
                  </a:cubicBezTo>
                  <a:lnTo>
                    <a:pt x="0" y="20"/>
                  </a:lnTo>
                  <a:lnTo>
                    <a:pt x="2" y="21"/>
                  </a:lnTo>
                  <a:cubicBezTo>
                    <a:pt x="2" y="21"/>
                    <a:pt x="17" y="7"/>
                    <a:pt x="2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1" name="Freeform 1639"/>
            <p:cNvSpPr>
              <a:spLocks/>
            </p:cNvSpPr>
            <p:nvPr userDrawn="1"/>
          </p:nvSpPr>
          <p:spPr bwMode="auto">
            <a:xfrm>
              <a:off x="391" y="268"/>
              <a:ext cx="4" cy="5"/>
            </a:xfrm>
            <a:custGeom>
              <a:avLst/>
              <a:gdLst>
                <a:gd name="T0" fmla="*/ 10 w 10"/>
                <a:gd name="T1" fmla="*/ 0 h 11"/>
                <a:gd name="T2" fmla="*/ 10 w 10"/>
                <a:gd name="T3" fmla="*/ 0 h 11"/>
                <a:gd name="T4" fmla="*/ 0 w 10"/>
                <a:gd name="T5" fmla="*/ 10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lnTo>
                    <a:pt x="10" y="0"/>
                  </a:lnTo>
                  <a:cubicBezTo>
                    <a:pt x="9" y="0"/>
                    <a:pt x="0" y="10"/>
                    <a:pt x="0" y="10"/>
                  </a:cubicBezTo>
                  <a:lnTo>
                    <a:pt x="1" y="11"/>
                  </a:lnTo>
                  <a:cubicBezTo>
                    <a:pt x="1" y="11"/>
                    <a:pt x="10" y="1"/>
                    <a:pt x="1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2" name="Freeform 1640"/>
            <p:cNvSpPr>
              <a:spLocks/>
            </p:cNvSpPr>
            <p:nvPr userDrawn="1"/>
          </p:nvSpPr>
          <p:spPr bwMode="auto">
            <a:xfrm>
              <a:off x="394" y="278"/>
              <a:ext cx="7" cy="5"/>
            </a:xfrm>
            <a:custGeom>
              <a:avLst/>
              <a:gdLst>
                <a:gd name="T0" fmla="*/ 15 w 15"/>
                <a:gd name="T1" fmla="*/ 0 h 11"/>
                <a:gd name="T2" fmla="*/ 15 w 15"/>
                <a:gd name="T3" fmla="*/ 0 h 11"/>
                <a:gd name="T4" fmla="*/ 1 w 15"/>
                <a:gd name="T5" fmla="*/ 8 h 11"/>
                <a:gd name="T6" fmla="*/ 0 w 15"/>
                <a:gd name="T7" fmla="*/ 10 h 11"/>
                <a:gd name="T8" fmla="*/ 2 w 15"/>
                <a:gd name="T9" fmla="*/ 11 h 11"/>
                <a:gd name="T10" fmla="*/ 15 w 15"/>
                <a:gd name="T11" fmla="*/ 0 h 11"/>
              </a:gdLst>
              <a:ahLst/>
              <a:cxnLst>
                <a:cxn ang="0">
                  <a:pos x="T0" y="T1"/>
                </a:cxn>
                <a:cxn ang="0">
                  <a:pos x="T2" y="T3"/>
                </a:cxn>
                <a:cxn ang="0">
                  <a:pos x="T4" y="T5"/>
                </a:cxn>
                <a:cxn ang="0">
                  <a:pos x="T6" y="T7"/>
                </a:cxn>
                <a:cxn ang="0">
                  <a:pos x="T8" y="T9"/>
                </a:cxn>
                <a:cxn ang="0">
                  <a:pos x="T10" y="T11"/>
                </a:cxn>
              </a:cxnLst>
              <a:rect l="0" t="0" r="r" b="b"/>
              <a:pathLst>
                <a:path w="15" h="11">
                  <a:moveTo>
                    <a:pt x="15" y="0"/>
                  </a:moveTo>
                  <a:lnTo>
                    <a:pt x="15" y="0"/>
                  </a:lnTo>
                  <a:cubicBezTo>
                    <a:pt x="8" y="3"/>
                    <a:pt x="3" y="6"/>
                    <a:pt x="1" y="8"/>
                  </a:cubicBezTo>
                  <a:cubicBezTo>
                    <a:pt x="0" y="8"/>
                    <a:pt x="0" y="10"/>
                    <a:pt x="0" y="10"/>
                  </a:cubicBezTo>
                  <a:lnTo>
                    <a:pt x="2" y="11"/>
                  </a:lnTo>
                  <a:cubicBezTo>
                    <a:pt x="5" y="9"/>
                    <a:pt x="10" y="5"/>
                    <a:pt x="1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3" name="Freeform 1641"/>
            <p:cNvSpPr>
              <a:spLocks/>
            </p:cNvSpPr>
            <p:nvPr userDrawn="1"/>
          </p:nvSpPr>
          <p:spPr bwMode="auto">
            <a:xfrm>
              <a:off x="395" y="280"/>
              <a:ext cx="3" cy="2"/>
            </a:xfrm>
            <a:custGeom>
              <a:avLst/>
              <a:gdLst>
                <a:gd name="T0" fmla="*/ 6 w 6"/>
                <a:gd name="T1" fmla="*/ 0 h 4"/>
                <a:gd name="T2" fmla="*/ 6 w 6"/>
                <a:gd name="T3" fmla="*/ 0 h 4"/>
                <a:gd name="T4" fmla="*/ 0 w 6"/>
                <a:gd name="T5" fmla="*/ 3 h 4"/>
                <a:gd name="T6" fmla="*/ 0 w 6"/>
                <a:gd name="T7" fmla="*/ 4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lnTo>
                    <a:pt x="6" y="0"/>
                  </a:lnTo>
                  <a:cubicBezTo>
                    <a:pt x="4" y="0"/>
                    <a:pt x="0" y="3"/>
                    <a:pt x="0" y="3"/>
                  </a:cubicBezTo>
                  <a:lnTo>
                    <a:pt x="0" y="4"/>
                  </a:lnTo>
                  <a:cubicBezTo>
                    <a:pt x="0" y="4"/>
                    <a:pt x="5" y="1"/>
                    <a:pt x="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4" name="Freeform 1642"/>
            <p:cNvSpPr>
              <a:spLocks/>
            </p:cNvSpPr>
            <p:nvPr userDrawn="1"/>
          </p:nvSpPr>
          <p:spPr bwMode="auto">
            <a:xfrm>
              <a:off x="414" y="314"/>
              <a:ext cx="25" cy="28"/>
            </a:xfrm>
            <a:custGeom>
              <a:avLst/>
              <a:gdLst>
                <a:gd name="T0" fmla="*/ 2 w 55"/>
                <a:gd name="T1" fmla="*/ 0 h 63"/>
                <a:gd name="T2" fmla="*/ 2 w 55"/>
                <a:gd name="T3" fmla="*/ 0 h 63"/>
                <a:gd name="T4" fmla="*/ 2 w 55"/>
                <a:gd name="T5" fmla="*/ 5 h 63"/>
                <a:gd name="T6" fmla="*/ 32 w 55"/>
                <a:gd name="T7" fmla="*/ 40 h 63"/>
                <a:gd name="T8" fmla="*/ 1 w 55"/>
                <a:gd name="T9" fmla="*/ 11 h 63"/>
                <a:gd name="T10" fmla="*/ 0 w 55"/>
                <a:gd name="T11" fmla="*/ 17 h 63"/>
                <a:gd name="T12" fmla="*/ 32 w 55"/>
                <a:gd name="T13" fmla="*/ 56 h 63"/>
                <a:gd name="T14" fmla="*/ 52 w 55"/>
                <a:gd name="T15" fmla="*/ 58 h 63"/>
                <a:gd name="T16" fmla="*/ 49 w 55"/>
                <a:gd name="T17" fmla="*/ 40 h 63"/>
                <a:gd name="T18" fmla="*/ 2 w 55"/>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63">
                  <a:moveTo>
                    <a:pt x="2" y="0"/>
                  </a:moveTo>
                  <a:lnTo>
                    <a:pt x="2" y="0"/>
                  </a:lnTo>
                  <a:cubicBezTo>
                    <a:pt x="2" y="2"/>
                    <a:pt x="2" y="4"/>
                    <a:pt x="2" y="5"/>
                  </a:cubicBezTo>
                  <a:cubicBezTo>
                    <a:pt x="5" y="9"/>
                    <a:pt x="25" y="30"/>
                    <a:pt x="32" y="40"/>
                  </a:cubicBezTo>
                  <a:cubicBezTo>
                    <a:pt x="24" y="33"/>
                    <a:pt x="7" y="17"/>
                    <a:pt x="1" y="11"/>
                  </a:cubicBezTo>
                  <a:cubicBezTo>
                    <a:pt x="1" y="11"/>
                    <a:pt x="0" y="14"/>
                    <a:pt x="0" y="17"/>
                  </a:cubicBezTo>
                  <a:cubicBezTo>
                    <a:pt x="0" y="17"/>
                    <a:pt x="28" y="50"/>
                    <a:pt x="32" y="56"/>
                  </a:cubicBezTo>
                  <a:cubicBezTo>
                    <a:pt x="38" y="63"/>
                    <a:pt x="46" y="58"/>
                    <a:pt x="52" y="58"/>
                  </a:cubicBezTo>
                  <a:cubicBezTo>
                    <a:pt x="53" y="52"/>
                    <a:pt x="55" y="47"/>
                    <a:pt x="49" y="40"/>
                  </a:cubicBezTo>
                  <a:cubicBezTo>
                    <a:pt x="46" y="37"/>
                    <a:pt x="7" y="4"/>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5" name="Freeform 1643"/>
            <p:cNvSpPr>
              <a:spLocks/>
            </p:cNvSpPr>
            <p:nvPr userDrawn="1"/>
          </p:nvSpPr>
          <p:spPr bwMode="auto">
            <a:xfrm>
              <a:off x="415" y="310"/>
              <a:ext cx="34" cy="22"/>
            </a:xfrm>
            <a:custGeom>
              <a:avLst/>
              <a:gdLst>
                <a:gd name="T0" fmla="*/ 76 w 76"/>
                <a:gd name="T1" fmla="*/ 39 h 47"/>
                <a:gd name="T2" fmla="*/ 76 w 76"/>
                <a:gd name="T3" fmla="*/ 39 h 47"/>
                <a:gd name="T4" fmla="*/ 57 w 76"/>
                <a:gd name="T5" fmla="*/ 15 h 47"/>
                <a:gd name="T6" fmla="*/ 19 w 76"/>
                <a:gd name="T7" fmla="*/ 0 h 47"/>
                <a:gd name="T8" fmla="*/ 14 w 76"/>
                <a:gd name="T9" fmla="*/ 1 h 47"/>
                <a:gd name="T10" fmla="*/ 48 w 76"/>
                <a:gd name="T11" fmla="*/ 23 h 47"/>
                <a:gd name="T12" fmla="*/ 8 w 76"/>
                <a:gd name="T13" fmla="*/ 3 h 47"/>
                <a:gd name="T14" fmla="*/ 0 w 76"/>
                <a:gd name="T15" fmla="*/ 2 h 47"/>
                <a:gd name="T16" fmla="*/ 51 w 76"/>
                <a:gd name="T17" fmla="*/ 39 h 47"/>
                <a:gd name="T18" fmla="*/ 76 w 76"/>
                <a:gd name="T19" fmla="*/ 3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47">
                  <a:moveTo>
                    <a:pt x="76" y="39"/>
                  </a:moveTo>
                  <a:lnTo>
                    <a:pt x="76" y="39"/>
                  </a:lnTo>
                  <a:cubicBezTo>
                    <a:pt x="74" y="33"/>
                    <a:pt x="74" y="22"/>
                    <a:pt x="57" y="15"/>
                  </a:cubicBezTo>
                  <a:cubicBezTo>
                    <a:pt x="51" y="13"/>
                    <a:pt x="24" y="1"/>
                    <a:pt x="19" y="0"/>
                  </a:cubicBezTo>
                  <a:cubicBezTo>
                    <a:pt x="17" y="0"/>
                    <a:pt x="14" y="1"/>
                    <a:pt x="14" y="1"/>
                  </a:cubicBezTo>
                  <a:cubicBezTo>
                    <a:pt x="18" y="3"/>
                    <a:pt x="37" y="15"/>
                    <a:pt x="48" y="23"/>
                  </a:cubicBezTo>
                  <a:cubicBezTo>
                    <a:pt x="34" y="19"/>
                    <a:pt x="10" y="4"/>
                    <a:pt x="8" y="3"/>
                  </a:cubicBezTo>
                  <a:cubicBezTo>
                    <a:pt x="7" y="3"/>
                    <a:pt x="4" y="4"/>
                    <a:pt x="0" y="2"/>
                  </a:cubicBezTo>
                  <a:cubicBezTo>
                    <a:pt x="7" y="7"/>
                    <a:pt x="41" y="34"/>
                    <a:pt x="51" y="39"/>
                  </a:cubicBezTo>
                  <a:cubicBezTo>
                    <a:pt x="66" y="47"/>
                    <a:pt x="70" y="41"/>
                    <a:pt x="76" y="3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6" name="Freeform 1644"/>
            <p:cNvSpPr>
              <a:spLocks/>
            </p:cNvSpPr>
            <p:nvPr userDrawn="1"/>
          </p:nvSpPr>
          <p:spPr bwMode="auto">
            <a:xfrm>
              <a:off x="422" y="302"/>
              <a:ext cx="35" cy="15"/>
            </a:xfrm>
            <a:custGeom>
              <a:avLst/>
              <a:gdLst>
                <a:gd name="T0" fmla="*/ 0 w 78"/>
                <a:gd name="T1" fmla="*/ 0 h 33"/>
                <a:gd name="T2" fmla="*/ 0 w 78"/>
                <a:gd name="T3" fmla="*/ 0 h 33"/>
                <a:gd name="T4" fmla="*/ 3 w 78"/>
                <a:gd name="T5" fmla="*/ 6 h 33"/>
                <a:gd name="T6" fmla="*/ 43 w 78"/>
                <a:gd name="T7" fmla="*/ 17 h 33"/>
                <a:gd name="T8" fmla="*/ 4 w 78"/>
                <a:gd name="T9" fmla="*/ 11 h 33"/>
                <a:gd name="T10" fmla="*/ 5 w 78"/>
                <a:gd name="T11" fmla="*/ 15 h 33"/>
                <a:gd name="T12" fmla="*/ 46 w 78"/>
                <a:gd name="T13" fmla="*/ 29 h 33"/>
                <a:gd name="T14" fmla="*/ 78 w 78"/>
                <a:gd name="T15" fmla="*/ 25 h 33"/>
                <a:gd name="T16" fmla="*/ 54 w 78"/>
                <a:gd name="T17" fmla="*/ 8 h 33"/>
                <a:gd name="T18" fmla="*/ 0 w 78"/>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33">
                  <a:moveTo>
                    <a:pt x="0" y="0"/>
                  </a:moveTo>
                  <a:lnTo>
                    <a:pt x="0" y="0"/>
                  </a:lnTo>
                  <a:cubicBezTo>
                    <a:pt x="1" y="2"/>
                    <a:pt x="2" y="4"/>
                    <a:pt x="3" y="6"/>
                  </a:cubicBezTo>
                  <a:cubicBezTo>
                    <a:pt x="5" y="7"/>
                    <a:pt x="30" y="12"/>
                    <a:pt x="43" y="17"/>
                  </a:cubicBezTo>
                  <a:cubicBezTo>
                    <a:pt x="30" y="17"/>
                    <a:pt x="4" y="11"/>
                    <a:pt x="4" y="11"/>
                  </a:cubicBezTo>
                  <a:cubicBezTo>
                    <a:pt x="4" y="12"/>
                    <a:pt x="5" y="14"/>
                    <a:pt x="5" y="15"/>
                  </a:cubicBezTo>
                  <a:cubicBezTo>
                    <a:pt x="14" y="20"/>
                    <a:pt x="40" y="27"/>
                    <a:pt x="46" y="29"/>
                  </a:cubicBezTo>
                  <a:cubicBezTo>
                    <a:pt x="55" y="33"/>
                    <a:pt x="73" y="31"/>
                    <a:pt x="78" y="25"/>
                  </a:cubicBezTo>
                  <a:cubicBezTo>
                    <a:pt x="74" y="15"/>
                    <a:pt x="63" y="9"/>
                    <a:pt x="54" y="8"/>
                  </a:cubicBezTo>
                  <a:cubicBezTo>
                    <a:pt x="42" y="6"/>
                    <a:pt x="13" y="2"/>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7" name="Freeform 1645"/>
            <p:cNvSpPr>
              <a:spLocks/>
            </p:cNvSpPr>
            <p:nvPr userDrawn="1"/>
          </p:nvSpPr>
          <p:spPr bwMode="auto">
            <a:xfrm>
              <a:off x="444" y="294"/>
              <a:ext cx="16" cy="10"/>
            </a:xfrm>
            <a:custGeom>
              <a:avLst/>
              <a:gdLst>
                <a:gd name="T0" fmla="*/ 7 w 36"/>
                <a:gd name="T1" fmla="*/ 0 h 22"/>
                <a:gd name="T2" fmla="*/ 7 w 36"/>
                <a:gd name="T3" fmla="*/ 0 h 22"/>
                <a:gd name="T4" fmla="*/ 31 w 36"/>
                <a:gd name="T5" fmla="*/ 10 h 22"/>
                <a:gd name="T6" fmla="*/ 0 w 36"/>
                <a:gd name="T7" fmla="*/ 20 h 22"/>
                <a:gd name="T8" fmla="*/ 36 w 36"/>
                <a:gd name="T9" fmla="*/ 10 h 22"/>
                <a:gd name="T10" fmla="*/ 7 w 36"/>
                <a:gd name="T11" fmla="*/ 0 h 22"/>
              </a:gdLst>
              <a:ahLst/>
              <a:cxnLst>
                <a:cxn ang="0">
                  <a:pos x="T0" y="T1"/>
                </a:cxn>
                <a:cxn ang="0">
                  <a:pos x="T2" y="T3"/>
                </a:cxn>
                <a:cxn ang="0">
                  <a:pos x="T4" y="T5"/>
                </a:cxn>
                <a:cxn ang="0">
                  <a:pos x="T6" y="T7"/>
                </a:cxn>
                <a:cxn ang="0">
                  <a:pos x="T8" y="T9"/>
                </a:cxn>
                <a:cxn ang="0">
                  <a:pos x="T10" y="T11"/>
                </a:cxn>
              </a:cxnLst>
              <a:rect l="0" t="0" r="r" b="b"/>
              <a:pathLst>
                <a:path w="36" h="22">
                  <a:moveTo>
                    <a:pt x="7" y="0"/>
                  </a:moveTo>
                  <a:lnTo>
                    <a:pt x="7" y="0"/>
                  </a:lnTo>
                  <a:cubicBezTo>
                    <a:pt x="15" y="1"/>
                    <a:pt x="27" y="5"/>
                    <a:pt x="31" y="10"/>
                  </a:cubicBezTo>
                  <a:cubicBezTo>
                    <a:pt x="28" y="17"/>
                    <a:pt x="10" y="20"/>
                    <a:pt x="0" y="20"/>
                  </a:cubicBezTo>
                  <a:cubicBezTo>
                    <a:pt x="17" y="22"/>
                    <a:pt x="31" y="18"/>
                    <a:pt x="36" y="10"/>
                  </a:cubicBezTo>
                  <a:cubicBezTo>
                    <a:pt x="29" y="3"/>
                    <a:pt x="15" y="0"/>
                    <a:pt x="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8" name="Freeform 1646"/>
            <p:cNvSpPr>
              <a:spLocks/>
            </p:cNvSpPr>
            <p:nvPr userDrawn="1"/>
          </p:nvSpPr>
          <p:spPr bwMode="auto">
            <a:xfrm>
              <a:off x="447" y="279"/>
              <a:ext cx="15" cy="11"/>
            </a:xfrm>
            <a:custGeom>
              <a:avLst/>
              <a:gdLst>
                <a:gd name="T0" fmla="*/ 0 w 35"/>
                <a:gd name="T1" fmla="*/ 3 h 23"/>
                <a:gd name="T2" fmla="*/ 0 w 35"/>
                <a:gd name="T3" fmla="*/ 3 h 23"/>
                <a:gd name="T4" fmla="*/ 30 w 35"/>
                <a:gd name="T5" fmla="*/ 6 h 23"/>
                <a:gd name="T6" fmla="*/ 1 w 35"/>
                <a:gd name="T7" fmla="*/ 23 h 23"/>
                <a:gd name="T8" fmla="*/ 35 w 35"/>
                <a:gd name="T9" fmla="*/ 4 h 23"/>
                <a:gd name="T10" fmla="*/ 0 w 35"/>
                <a:gd name="T11" fmla="*/ 3 h 23"/>
              </a:gdLst>
              <a:ahLst/>
              <a:cxnLst>
                <a:cxn ang="0">
                  <a:pos x="T0" y="T1"/>
                </a:cxn>
                <a:cxn ang="0">
                  <a:pos x="T2" y="T3"/>
                </a:cxn>
                <a:cxn ang="0">
                  <a:pos x="T4" y="T5"/>
                </a:cxn>
                <a:cxn ang="0">
                  <a:pos x="T6" y="T7"/>
                </a:cxn>
                <a:cxn ang="0">
                  <a:pos x="T8" y="T9"/>
                </a:cxn>
                <a:cxn ang="0">
                  <a:pos x="T10" y="T11"/>
                </a:cxn>
              </a:cxnLst>
              <a:rect l="0" t="0" r="r" b="b"/>
              <a:pathLst>
                <a:path w="35" h="23">
                  <a:moveTo>
                    <a:pt x="0" y="3"/>
                  </a:moveTo>
                  <a:lnTo>
                    <a:pt x="0" y="3"/>
                  </a:lnTo>
                  <a:cubicBezTo>
                    <a:pt x="9" y="2"/>
                    <a:pt x="21" y="2"/>
                    <a:pt x="30" y="6"/>
                  </a:cubicBezTo>
                  <a:cubicBezTo>
                    <a:pt x="27" y="11"/>
                    <a:pt x="15" y="20"/>
                    <a:pt x="1" y="23"/>
                  </a:cubicBezTo>
                  <a:cubicBezTo>
                    <a:pt x="12" y="22"/>
                    <a:pt x="32" y="14"/>
                    <a:pt x="35" y="4"/>
                  </a:cubicBezTo>
                  <a:cubicBezTo>
                    <a:pt x="26" y="0"/>
                    <a:pt x="6" y="0"/>
                    <a:pt x="0" y="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9" name="Freeform 1647"/>
            <p:cNvSpPr>
              <a:spLocks/>
            </p:cNvSpPr>
            <p:nvPr userDrawn="1"/>
          </p:nvSpPr>
          <p:spPr bwMode="auto">
            <a:xfrm>
              <a:off x="420" y="281"/>
              <a:ext cx="9" cy="9"/>
            </a:xfrm>
            <a:custGeom>
              <a:avLst/>
              <a:gdLst>
                <a:gd name="T0" fmla="*/ 0 w 20"/>
                <a:gd name="T1" fmla="*/ 3 h 19"/>
                <a:gd name="T2" fmla="*/ 0 w 20"/>
                <a:gd name="T3" fmla="*/ 3 h 19"/>
                <a:gd name="T4" fmla="*/ 17 w 20"/>
                <a:gd name="T5" fmla="*/ 9 h 19"/>
                <a:gd name="T6" fmla="*/ 4 w 20"/>
                <a:gd name="T7" fmla="*/ 19 h 19"/>
                <a:gd name="T8" fmla="*/ 20 w 20"/>
                <a:gd name="T9" fmla="*/ 8 h 19"/>
                <a:gd name="T10" fmla="*/ 0 w 20"/>
                <a:gd name="T11" fmla="*/ 3 h 19"/>
              </a:gdLst>
              <a:ahLst/>
              <a:cxnLst>
                <a:cxn ang="0">
                  <a:pos x="T0" y="T1"/>
                </a:cxn>
                <a:cxn ang="0">
                  <a:pos x="T2" y="T3"/>
                </a:cxn>
                <a:cxn ang="0">
                  <a:pos x="T4" y="T5"/>
                </a:cxn>
                <a:cxn ang="0">
                  <a:pos x="T6" y="T7"/>
                </a:cxn>
                <a:cxn ang="0">
                  <a:pos x="T8" y="T9"/>
                </a:cxn>
                <a:cxn ang="0">
                  <a:pos x="T10" y="T11"/>
                </a:cxn>
              </a:cxnLst>
              <a:rect l="0" t="0" r="r" b="b"/>
              <a:pathLst>
                <a:path w="20" h="19">
                  <a:moveTo>
                    <a:pt x="0" y="3"/>
                  </a:moveTo>
                  <a:lnTo>
                    <a:pt x="0" y="3"/>
                  </a:lnTo>
                  <a:cubicBezTo>
                    <a:pt x="9" y="2"/>
                    <a:pt x="15" y="5"/>
                    <a:pt x="17" y="9"/>
                  </a:cubicBezTo>
                  <a:cubicBezTo>
                    <a:pt x="15" y="14"/>
                    <a:pt x="9" y="18"/>
                    <a:pt x="4" y="19"/>
                  </a:cubicBezTo>
                  <a:cubicBezTo>
                    <a:pt x="11" y="19"/>
                    <a:pt x="18" y="14"/>
                    <a:pt x="20" y="8"/>
                  </a:cubicBezTo>
                  <a:cubicBezTo>
                    <a:pt x="17" y="3"/>
                    <a:pt x="7" y="0"/>
                    <a:pt x="0" y="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0" name="Freeform 1648"/>
            <p:cNvSpPr>
              <a:spLocks/>
            </p:cNvSpPr>
            <p:nvPr userDrawn="1"/>
          </p:nvSpPr>
          <p:spPr bwMode="auto">
            <a:xfrm>
              <a:off x="401" y="284"/>
              <a:ext cx="7" cy="9"/>
            </a:xfrm>
            <a:custGeom>
              <a:avLst/>
              <a:gdLst>
                <a:gd name="T0" fmla="*/ 0 w 15"/>
                <a:gd name="T1" fmla="*/ 2 h 19"/>
                <a:gd name="T2" fmla="*/ 0 w 15"/>
                <a:gd name="T3" fmla="*/ 2 h 19"/>
                <a:gd name="T4" fmla="*/ 12 w 15"/>
                <a:gd name="T5" fmla="*/ 8 h 19"/>
                <a:gd name="T6" fmla="*/ 4 w 15"/>
                <a:gd name="T7" fmla="*/ 19 h 19"/>
                <a:gd name="T8" fmla="*/ 15 w 15"/>
                <a:gd name="T9" fmla="*/ 8 h 19"/>
                <a:gd name="T10" fmla="*/ 0 w 15"/>
                <a:gd name="T11" fmla="*/ 2 h 19"/>
              </a:gdLst>
              <a:ahLst/>
              <a:cxnLst>
                <a:cxn ang="0">
                  <a:pos x="T0" y="T1"/>
                </a:cxn>
                <a:cxn ang="0">
                  <a:pos x="T2" y="T3"/>
                </a:cxn>
                <a:cxn ang="0">
                  <a:pos x="T4" y="T5"/>
                </a:cxn>
                <a:cxn ang="0">
                  <a:pos x="T6" y="T7"/>
                </a:cxn>
                <a:cxn ang="0">
                  <a:pos x="T8" y="T9"/>
                </a:cxn>
                <a:cxn ang="0">
                  <a:pos x="T10" y="T11"/>
                </a:cxn>
              </a:cxnLst>
              <a:rect l="0" t="0" r="r" b="b"/>
              <a:pathLst>
                <a:path w="15" h="19">
                  <a:moveTo>
                    <a:pt x="0" y="2"/>
                  </a:moveTo>
                  <a:lnTo>
                    <a:pt x="0" y="2"/>
                  </a:lnTo>
                  <a:cubicBezTo>
                    <a:pt x="5" y="2"/>
                    <a:pt x="9" y="5"/>
                    <a:pt x="12" y="8"/>
                  </a:cubicBezTo>
                  <a:cubicBezTo>
                    <a:pt x="11" y="12"/>
                    <a:pt x="9" y="17"/>
                    <a:pt x="4" y="19"/>
                  </a:cubicBezTo>
                  <a:cubicBezTo>
                    <a:pt x="10" y="18"/>
                    <a:pt x="13" y="13"/>
                    <a:pt x="15" y="8"/>
                  </a:cubicBezTo>
                  <a:cubicBezTo>
                    <a:pt x="12" y="5"/>
                    <a:pt x="7" y="0"/>
                    <a:pt x="0" y="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1" name="Freeform 1649"/>
            <p:cNvSpPr>
              <a:spLocks/>
            </p:cNvSpPr>
            <p:nvPr userDrawn="1"/>
          </p:nvSpPr>
          <p:spPr bwMode="auto">
            <a:xfrm>
              <a:off x="423" y="305"/>
              <a:ext cx="10" cy="3"/>
            </a:xfrm>
            <a:custGeom>
              <a:avLst/>
              <a:gdLst>
                <a:gd name="T0" fmla="*/ 21 w 21"/>
                <a:gd name="T1" fmla="*/ 6 h 6"/>
                <a:gd name="T2" fmla="*/ 21 w 21"/>
                <a:gd name="T3" fmla="*/ 6 h 6"/>
                <a:gd name="T4" fmla="*/ 0 w 21"/>
                <a:gd name="T5" fmla="*/ 0 h 6"/>
                <a:gd name="T6" fmla="*/ 0 w 21"/>
                <a:gd name="T7" fmla="*/ 2 h 6"/>
                <a:gd name="T8" fmla="*/ 21 w 21"/>
                <a:gd name="T9" fmla="*/ 6 h 6"/>
              </a:gdLst>
              <a:ahLst/>
              <a:cxnLst>
                <a:cxn ang="0">
                  <a:pos x="T0" y="T1"/>
                </a:cxn>
                <a:cxn ang="0">
                  <a:pos x="T2" y="T3"/>
                </a:cxn>
                <a:cxn ang="0">
                  <a:pos x="T4" y="T5"/>
                </a:cxn>
                <a:cxn ang="0">
                  <a:pos x="T6" y="T7"/>
                </a:cxn>
                <a:cxn ang="0">
                  <a:pos x="T8" y="T9"/>
                </a:cxn>
              </a:cxnLst>
              <a:rect l="0" t="0" r="r" b="b"/>
              <a:pathLst>
                <a:path w="21" h="6">
                  <a:moveTo>
                    <a:pt x="21" y="6"/>
                  </a:moveTo>
                  <a:lnTo>
                    <a:pt x="21" y="6"/>
                  </a:lnTo>
                  <a:cubicBezTo>
                    <a:pt x="11" y="3"/>
                    <a:pt x="5" y="1"/>
                    <a:pt x="0" y="0"/>
                  </a:cubicBezTo>
                  <a:lnTo>
                    <a:pt x="0" y="2"/>
                  </a:lnTo>
                  <a:cubicBezTo>
                    <a:pt x="6" y="4"/>
                    <a:pt x="12" y="4"/>
                    <a:pt x="21"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2" name="Freeform 1650"/>
            <p:cNvSpPr>
              <a:spLocks/>
            </p:cNvSpPr>
            <p:nvPr userDrawn="1"/>
          </p:nvSpPr>
          <p:spPr bwMode="auto">
            <a:xfrm>
              <a:off x="442" y="307"/>
              <a:ext cx="13" cy="9"/>
            </a:xfrm>
            <a:custGeom>
              <a:avLst/>
              <a:gdLst>
                <a:gd name="T0" fmla="*/ 6 w 29"/>
                <a:gd name="T1" fmla="*/ 0 h 21"/>
                <a:gd name="T2" fmla="*/ 6 w 29"/>
                <a:gd name="T3" fmla="*/ 0 h 21"/>
                <a:gd name="T4" fmla="*/ 25 w 29"/>
                <a:gd name="T5" fmla="*/ 13 h 21"/>
                <a:gd name="T6" fmla="*/ 0 w 29"/>
                <a:gd name="T7" fmla="*/ 17 h 21"/>
                <a:gd name="T8" fmla="*/ 29 w 29"/>
                <a:gd name="T9" fmla="*/ 14 h 21"/>
                <a:gd name="T10" fmla="*/ 6 w 29"/>
                <a:gd name="T11" fmla="*/ 0 h 21"/>
              </a:gdLst>
              <a:ahLst/>
              <a:cxnLst>
                <a:cxn ang="0">
                  <a:pos x="T0" y="T1"/>
                </a:cxn>
                <a:cxn ang="0">
                  <a:pos x="T2" y="T3"/>
                </a:cxn>
                <a:cxn ang="0">
                  <a:pos x="T4" y="T5"/>
                </a:cxn>
                <a:cxn ang="0">
                  <a:pos x="T6" y="T7"/>
                </a:cxn>
                <a:cxn ang="0">
                  <a:pos x="T8" y="T9"/>
                </a:cxn>
                <a:cxn ang="0">
                  <a:pos x="T10" y="T11"/>
                </a:cxn>
              </a:cxnLst>
              <a:rect l="0" t="0" r="r" b="b"/>
              <a:pathLst>
                <a:path w="29" h="21">
                  <a:moveTo>
                    <a:pt x="6" y="0"/>
                  </a:moveTo>
                  <a:lnTo>
                    <a:pt x="6" y="0"/>
                  </a:lnTo>
                  <a:cubicBezTo>
                    <a:pt x="14" y="1"/>
                    <a:pt x="21" y="7"/>
                    <a:pt x="25" y="13"/>
                  </a:cubicBezTo>
                  <a:cubicBezTo>
                    <a:pt x="17" y="20"/>
                    <a:pt x="6" y="18"/>
                    <a:pt x="0" y="17"/>
                  </a:cubicBezTo>
                  <a:cubicBezTo>
                    <a:pt x="8" y="20"/>
                    <a:pt x="20" y="21"/>
                    <a:pt x="29" y="14"/>
                  </a:cubicBezTo>
                  <a:cubicBezTo>
                    <a:pt x="24" y="5"/>
                    <a:pt x="14" y="0"/>
                    <a:pt x="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3" name="Freeform 1651"/>
            <p:cNvSpPr>
              <a:spLocks/>
            </p:cNvSpPr>
            <p:nvPr userDrawn="1"/>
          </p:nvSpPr>
          <p:spPr bwMode="auto">
            <a:xfrm>
              <a:off x="366" y="428"/>
              <a:ext cx="10" cy="14"/>
            </a:xfrm>
            <a:custGeom>
              <a:avLst/>
              <a:gdLst>
                <a:gd name="T0" fmla="*/ 12 w 24"/>
                <a:gd name="T1" fmla="*/ 2 h 31"/>
                <a:gd name="T2" fmla="*/ 12 w 24"/>
                <a:gd name="T3" fmla="*/ 2 h 31"/>
                <a:gd name="T4" fmla="*/ 0 w 24"/>
                <a:gd name="T5" fmla="*/ 31 h 31"/>
                <a:gd name="T6" fmla="*/ 14 w 24"/>
                <a:gd name="T7" fmla="*/ 3 h 31"/>
                <a:gd name="T8" fmla="*/ 24 w 24"/>
                <a:gd name="T9" fmla="*/ 8 h 31"/>
                <a:gd name="T10" fmla="*/ 12 w 24"/>
                <a:gd name="T11" fmla="*/ 2 h 31"/>
              </a:gdLst>
              <a:ahLst/>
              <a:cxnLst>
                <a:cxn ang="0">
                  <a:pos x="T0" y="T1"/>
                </a:cxn>
                <a:cxn ang="0">
                  <a:pos x="T2" y="T3"/>
                </a:cxn>
                <a:cxn ang="0">
                  <a:pos x="T4" y="T5"/>
                </a:cxn>
                <a:cxn ang="0">
                  <a:pos x="T6" y="T7"/>
                </a:cxn>
                <a:cxn ang="0">
                  <a:pos x="T8" y="T9"/>
                </a:cxn>
                <a:cxn ang="0">
                  <a:pos x="T10" y="T11"/>
                </a:cxn>
              </a:cxnLst>
              <a:rect l="0" t="0" r="r" b="b"/>
              <a:pathLst>
                <a:path w="24" h="31">
                  <a:moveTo>
                    <a:pt x="12" y="2"/>
                  </a:moveTo>
                  <a:lnTo>
                    <a:pt x="12" y="2"/>
                  </a:lnTo>
                  <a:cubicBezTo>
                    <a:pt x="13" y="8"/>
                    <a:pt x="13" y="26"/>
                    <a:pt x="0" y="31"/>
                  </a:cubicBezTo>
                  <a:cubicBezTo>
                    <a:pt x="13" y="28"/>
                    <a:pt x="16" y="13"/>
                    <a:pt x="14" y="3"/>
                  </a:cubicBezTo>
                  <a:cubicBezTo>
                    <a:pt x="16" y="3"/>
                    <a:pt x="20" y="5"/>
                    <a:pt x="24" y="8"/>
                  </a:cubicBezTo>
                  <a:cubicBezTo>
                    <a:pt x="22" y="3"/>
                    <a:pt x="18" y="0"/>
                    <a:pt x="12" y="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4" name="Freeform 1652"/>
            <p:cNvSpPr>
              <a:spLocks/>
            </p:cNvSpPr>
            <p:nvPr userDrawn="1"/>
          </p:nvSpPr>
          <p:spPr bwMode="auto">
            <a:xfrm>
              <a:off x="373" y="424"/>
              <a:ext cx="8" cy="9"/>
            </a:xfrm>
            <a:custGeom>
              <a:avLst/>
              <a:gdLst>
                <a:gd name="T0" fmla="*/ 0 w 18"/>
                <a:gd name="T1" fmla="*/ 0 h 21"/>
                <a:gd name="T2" fmla="*/ 0 w 18"/>
                <a:gd name="T3" fmla="*/ 0 h 21"/>
                <a:gd name="T4" fmla="*/ 14 w 18"/>
                <a:gd name="T5" fmla="*/ 21 h 21"/>
                <a:gd name="T6" fmla="*/ 0 w 18"/>
                <a:gd name="T7" fmla="*/ 0 h 21"/>
              </a:gdLst>
              <a:ahLst/>
              <a:cxnLst>
                <a:cxn ang="0">
                  <a:pos x="T0" y="T1"/>
                </a:cxn>
                <a:cxn ang="0">
                  <a:pos x="T2" y="T3"/>
                </a:cxn>
                <a:cxn ang="0">
                  <a:pos x="T4" y="T5"/>
                </a:cxn>
                <a:cxn ang="0">
                  <a:pos x="T6" y="T7"/>
                </a:cxn>
              </a:cxnLst>
              <a:rect l="0" t="0" r="r" b="b"/>
              <a:pathLst>
                <a:path w="18" h="21">
                  <a:moveTo>
                    <a:pt x="0" y="0"/>
                  </a:moveTo>
                  <a:lnTo>
                    <a:pt x="0" y="0"/>
                  </a:lnTo>
                  <a:cubicBezTo>
                    <a:pt x="14" y="4"/>
                    <a:pt x="14" y="15"/>
                    <a:pt x="14" y="21"/>
                  </a:cubicBezTo>
                  <a:cubicBezTo>
                    <a:pt x="18" y="9"/>
                    <a:pt x="1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5" name="Freeform 1653"/>
            <p:cNvSpPr>
              <a:spLocks/>
            </p:cNvSpPr>
            <p:nvPr userDrawn="1"/>
          </p:nvSpPr>
          <p:spPr bwMode="auto">
            <a:xfrm>
              <a:off x="370" y="418"/>
              <a:ext cx="4" cy="1"/>
            </a:xfrm>
            <a:custGeom>
              <a:avLst/>
              <a:gdLst>
                <a:gd name="T0" fmla="*/ 5 w 10"/>
                <a:gd name="T1" fmla="*/ 0 h 2"/>
                <a:gd name="T2" fmla="*/ 5 w 10"/>
                <a:gd name="T3" fmla="*/ 0 h 2"/>
                <a:gd name="T4" fmla="*/ 6 w 10"/>
                <a:gd name="T5" fmla="*/ 2 h 2"/>
                <a:gd name="T6" fmla="*/ 10 w 10"/>
                <a:gd name="T7" fmla="*/ 1 h 2"/>
                <a:gd name="T8" fmla="*/ 5 w 10"/>
                <a:gd name="T9" fmla="*/ 0 h 2"/>
              </a:gdLst>
              <a:ahLst/>
              <a:cxnLst>
                <a:cxn ang="0">
                  <a:pos x="T0" y="T1"/>
                </a:cxn>
                <a:cxn ang="0">
                  <a:pos x="T2" y="T3"/>
                </a:cxn>
                <a:cxn ang="0">
                  <a:pos x="T4" y="T5"/>
                </a:cxn>
                <a:cxn ang="0">
                  <a:pos x="T6" y="T7"/>
                </a:cxn>
                <a:cxn ang="0">
                  <a:pos x="T8" y="T9"/>
                </a:cxn>
              </a:cxnLst>
              <a:rect l="0" t="0" r="r" b="b"/>
              <a:pathLst>
                <a:path w="10" h="2">
                  <a:moveTo>
                    <a:pt x="5" y="0"/>
                  </a:moveTo>
                  <a:lnTo>
                    <a:pt x="5" y="0"/>
                  </a:lnTo>
                  <a:cubicBezTo>
                    <a:pt x="0" y="0"/>
                    <a:pt x="5" y="2"/>
                    <a:pt x="6" y="2"/>
                  </a:cubicBezTo>
                  <a:cubicBezTo>
                    <a:pt x="9" y="2"/>
                    <a:pt x="10" y="1"/>
                    <a:pt x="10" y="1"/>
                  </a:cubicBezTo>
                  <a:cubicBezTo>
                    <a:pt x="8" y="1"/>
                    <a:pt x="6" y="0"/>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6" name="Freeform 1654"/>
            <p:cNvSpPr>
              <a:spLocks/>
            </p:cNvSpPr>
            <p:nvPr userDrawn="1"/>
          </p:nvSpPr>
          <p:spPr bwMode="auto">
            <a:xfrm>
              <a:off x="375" y="413"/>
              <a:ext cx="6" cy="8"/>
            </a:xfrm>
            <a:custGeom>
              <a:avLst/>
              <a:gdLst>
                <a:gd name="T0" fmla="*/ 10 w 14"/>
                <a:gd name="T1" fmla="*/ 0 h 16"/>
                <a:gd name="T2" fmla="*/ 10 w 14"/>
                <a:gd name="T3" fmla="*/ 0 h 16"/>
                <a:gd name="T4" fmla="*/ 0 w 14"/>
                <a:gd name="T5" fmla="*/ 15 h 16"/>
                <a:gd name="T6" fmla="*/ 10 w 14"/>
                <a:gd name="T7" fmla="*/ 0 h 16"/>
              </a:gdLst>
              <a:ahLst/>
              <a:cxnLst>
                <a:cxn ang="0">
                  <a:pos x="T0" y="T1"/>
                </a:cxn>
                <a:cxn ang="0">
                  <a:pos x="T2" y="T3"/>
                </a:cxn>
                <a:cxn ang="0">
                  <a:pos x="T4" y="T5"/>
                </a:cxn>
                <a:cxn ang="0">
                  <a:pos x="T6" y="T7"/>
                </a:cxn>
              </a:cxnLst>
              <a:rect l="0" t="0" r="r" b="b"/>
              <a:pathLst>
                <a:path w="14" h="16">
                  <a:moveTo>
                    <a:pt x="10" y="0"/>
                  </a:moveTo>
                  <a:lnTo>
                    <a:pt x="10" y="0"/>
                  </a:lnTo>
                  <a:cubicBezTo>
                    <a:pt x="10" y="5"/>
                    <a:pt x="8" y="12"/>
                    <a:pt x="0" y="15"/>
                  </a:cubicBezTo>
                  <a:cubicBezTo>
                    <a:pt x="7" y="16"/>
                    <a:pt x="14" y="8"/>
                    <a:pt x="1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7" name="Freeform 1655"/>
            <p:cNvSpPr>
              <a:spLocks/>
            </p:cNvSpPr>
            <p:nvPr userDrawn="1"/>
          </p:nvSpPr>
          <p:spPr bwMode="auto">
            <a:xfrm>
              <a:off x="339" y="407"/>
              <a:ext cx="13" cy="37"/>
            </a:xfrm>
            <a:custGeom>
              <a:avLst/>
              <a:gdLst>
                <a:gd name="T0" fmla="*/ 0 w 29"/>
                <a:gd name="T1" fmla="*/ 0 h 83"/>
                <a:gd name="T2" fmla="*/ 0 w 29"/>
                <a:gd name="T3" fmla="*/ 0 h 83"/>
                <a:gd name="T4" fmla="*/ 22 w 29"/>
                <a:gd name="T5" fmla="*/ 45 h 83"/>
                <a:gd name="T6" fmla="*/ 12 w 29"/>
                <a:gd name="T7" fmla="*/ 83 h 83"/>
                <a:gd name="T8" fmla="*/ 24 w 29"/>
                <a:gd name="T9" fmla="*/ 45 h 83"/>
                <a:gd name="T10" fmla="*/ 0 w 29"/>
                <a:gd name="T11" fmla="*/ 0 h 83"/>
              </a:gdLst>
              <a:ahLst/>
              <a:cxnLst>
                <a:cxn ang="0">
                  <a:pos x="T0" y="T1"/>
                </a:cxn>
                <a:cxn ang="0">
                  <a:pos x="T2" y="T3"/>
                </a:cxn>
                <a:cxn ang="0">
                  <a:pos x="T4" y="T5"/>
                </a:cxn>
                <a:cxn ang="0">
                  <a:pos x="T6" y="T7"/>
                </a:cxn>
                <a:cxn ang="0">
                  <a:pos x="T8" y="T9"/>
                </a:cxn>
                <a:cxn ang="0">
                  <a:pos x="T10" y="T11"/>
                </a:cxn>
              </a:cxnLst>
              <a:rect l="0" t="0" r="r" b="b"/>
              <a:pathLst>
                <a:path w="29" h="83">
                  <a:moveTo>
                    <a:pt x="0" y="0"/>
                  </a:moveTo>
                  <a:lnTo>
                    <a:pt x="0" y="0"/>
                  </a:lnTo>
                  <a:cubicBezTo>
                    <a:pt x="6" y="12"/>
                    <a:pt x="19" y="28"/>
                    <a:pt x="22" y="45"/>
                  </a:cubicBezTo>
                  <a:cubicBezTo>
                    <a:pt x="26" y="61"/>
                    <a:pt x="21" y="77"/>
                    <a:pt x="12" y="83"/>
                  </a:cubicBezTo>
                  <a:cubicBezTo>
                    <a:pt x="21" y="78"/>
                    <a:pt x="29" y="64"/>
                    <a:pt x="24" y="45"/>
                  </a:cubicBezTo>
                  <a:cubicBezTo>
                    <a:pt x="20" y="28"/>
                    <a:pt x="9" y="14"/>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8" name="Freeform 1656"/>
            <p:cNvSpPr>
              <a:spLocks/>
            </p:cNvSpPr>
            <p:nvPr userDrawn="1"/>
          </p:nvSpPr>
          <p:spPr bwMode="auto">
            <a:xfrm>
              <a:off x="345" y="403"/>
              <a:ext cx="27" cy="36"/>
            </a:xfrm>
            <a:custGeom>
              <a:avLst/>
              <a:gdLst>
                <a:gd name="T0" fmla="*/ 0 w 59"/>
                <a:gd name="T1" fmla="*/ 0 h 80"/>
                <a:gd name="T2" fmla="*/ 0 w 59"/>
                <a:gd name="T3" fmla="*/ 0 h 80"/>
                <a:gd name="T4" fmla="*/ 25 w 59"/>
                <a:gd name="T5" fmla="*/ 16 h 80"/>
                <a:gd name="T6" fmla="*/ 51 w 59"/>
                <a:gd name="T7" fmla="*/ 59 h 80"/>
                <a:gd name="T8" fmla="*/ 34 w 59"/>
                <a:gd name="T9" fmla="*/ 78 h 80"/>
                <a:gd name="T10" fmla="*/ 50 w 59"/>
                <a:gd name="T11" fmla="*/ 71 h 80"/>
                <a:gd name="T12" fmla="*/ 32 w 59"/>
                <a:gd name="T13" fmla="*/ 18 h 80"/>
                <a:gd name="T14" fmla="*/ 0 w 59"/>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0">
                  <a:moveTo>
                    <a:pt x="0" y="0"/>
                  </a:moveTo>
                  <a:lnTo>
                    <a:pt x="0" y="0"/>
                  </a:lnTo>
                  <a:cubicBezTo>
                    <a:pt x="7" y="6"/>
                    <a:pt x="20" y="13"/>
                    <a:pt x="25" y="16"/>
                  </a:cubicBezTo>
                  <a:cubicBezTo>
                    <a:pt x="35" y="23"/>
                    <a:pt x="53" y="36"/>
                    <a:pt x="51" y="59"/>
                  </a:cubicBezTo>
                  <a:cubicBezTo>
                    <a:pt x="49" y="78"/>
                    <a:pt x="39" y="78"/>
                    <a:pt x="34" y="78"/>
                  </a:cubicBezTo>
                  <a:cubicBezTo>
                    <a:pt x="41" y="80"/>
                    <a:pt x="47" y="77"/>
                    <a:pt x="50" y="71"/>
                  </a:cubicBezTo>
                  <a:cubicBezTo>
                    <a:pt x="59" y="54"/>
                    <a:pt x="51" y="31"/>
                    <a:pt x="32" y="18"/>
                  </a:cubicBezTo>
                  <a:cubicBezTo>
                    <a:pt x="23" y="12"/>
                    <a:pt x="12" y="7"/>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9" name="Freeform 1657"/>
            <p:cNvSpPr>
              <a:spLocks/>
            </p:cNvSpPr>
            <p:nvPr userDrawn="1"/>
          </p:nvSpPr>
          <p:spPr bwMode="auto">
            <a:xfrm>
              <a:off x="354" y="424"/>
              <a:ext cx="8" cy="4"/>
            </a:xfrm>
            <a:custGeom>
              <a:avLst/>
              <a:gdLst>
                <a:gd name="T0" fmla="*/ 18 w 18"/>
                <a:gd name="T1" fmla="*/ 0 h 9"/>
                <a:gd name="T2" fmla="*/ 18 w 18"/>
                <a:gd name="T3" fmla="*/ 0 h 9"/>
                <a:gd name="T4" fmla="*/ 0 w 18"/>
                <a:gd name="T5" fmla="*/ 4 h 9"/>
                <a:gd name="T6" fmla="*/ 18 w 18"/>
                <a:gd name="T7" fmla="*/ 0 h 9"/>
              </a:gdLst>
              <a:ahLst/>
              <a:cxnLst>
                <a:cxn ang="0">
                  <a:pos x="T0" y="T1"/>
                </a:cxn>
                <a:cxn ang="0">
                  <a:pos x="T2" y="T3"/>
                </a:cxn>
                <a:cxn ang="0">
                  <a:pos x="T4" y="T5"/>
                </a:cxn>
                <a:cxn ang="0">
                  <a:pos x="T6" y="T7"/>
                </a:cxn>
              </a:cxnLst>
              <a:rect l="0" t="0" r="r" b="b"/>
              <a:pathLst>
                <a:path w="18" h="9">
                  <a:moveTo>
                    <a:pt x="18" y="0"/>
                  </a:moveTo>
                  <a:lnTo>
                    <a:pt x="18" y="0"/>
                  </a:lnTo>
                  <a:cubicBezTo>
                    <a:pt x="15" y="4"/>
                    <a:pt x="6" y="6"/>
                    <a:pt x="0" y="4"/>
                  </a:cubicBezTo>
                  <a:cubicBezTo>
                    <a:pt x="5" y="9"/>
                    <a:pt x="15" y="7"/>
                    <a:pt x="1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0" name="Freeform 1658"/>
            <p:cNvSpPr>
              <a:spLocks/>
            </p:cNvSpPr>
            <p:nvPr userDrawn="1"/>
          </p:nvSpPr>
          <p:spPr bwMode="auto">
            <a:xfrm>
              <a:off x="350" y="368"/>
              <a:ext cx="2" cy="2"/>
            </a:xfrm>
            <a:custGeom>
              <a:avLst/>
              <a:gdLst>
                <a:gd name="T0" fmla="*/ 4 w 4"/>
                <a:gd name="T1" fmla="*/ 0 h 5"/>
                <a:gd name="T2" fmla="*/ 4 w 4"/>
                <a:gd name="T3" fmla="*/ 0 h 5"/>
                <a:gd name="T4" fmla="*/ 2 w 4"/>
                <a:gd name="T5" fmla="*/ 0 h 5"/>
                <a:gd name="T6" fmla="*/ 0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0"/>
                  </a:lnTo>
                  <a:lnTo>
                    <a:pt x="2" y="0"/>
                  </a:lnTo>
                  <a:lnTo>
                    <a:pt x="0" y="5"/>
                  </a:lnTo>
                  <a:lnTo>
                    <a:pt x="4"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1" name="Freeform 1659"/>
            <p:cNvSpPr>
              <a:spLocks/>
            </p:cNvSpPr>
            <p:nvPr userDrawn="1"/>
          </p:nvSpPr>
          <p:spPr bwMode="auto">
            <a:xfrm>
              <a:off x="363" y="363"/>
              <a:ext cx="3" cy="1"/>
            </a:xfrm>
            <a:custGeom>
              <a:avLst/>
              <a:gdLst>
                <a:gd name="T0" fmla="*/ 0 w 8"/>
                <a:gd name="T1" fmla="*/ 1 h 4"/>
                <a:gd name="T2" fmla="*/ 0 w 8"/>
                <a:gd name="T3" fmla="*/ 1 h 4"/>
                <a:gd name="T4" fmla="*/ 8 w 8"/>
                <a:gd name="T5" fmla="*/ 4 h 4"/>
                <a:gd name="T6" fmla="*/ 1 w 8"/>
                <a:gd name="T7" fmla="*/ 0 h 4"/>
                <a:gd name="T8" fmla="*/ 0 w 8"/>
                <a:gd name="T9" fmla="*/ 1 h 4"/>
              </a:gdLst>
              <a:ahLst/>
              <a:cxnLst>
                <a:cxn ang="0">
                  <a:pos x="T0" y="T1"/>
                </a:cxn>
                <a:cxn ang="0">
                  <a:pos x="T2" y="T3"/>
                </a:cxn>
                <a:cxn ang="0">
                  <a:pos x="T4" y="T5"/>
                </a:cxn>
                <a:cxn ang="0">
                  <a:pos x="T6" y="T7"/>
                </a:cxn>
                <a:cxn ang="0">
                  <a:pos x="T8" y="T9"/>
                </a:cxn>
              </a:cxnLst>
              <a:rect l="0" t="0" r="r" b="b"/>
              <a:pathLst>
                <a:path w="8" h="4">
                  <a:moveTo>
                    <a:pt x="0" y="1"/>
                  </a:moveTo>
                  <a:lnTo>
                    <a:pt x="0" y="1"/>
                  </a:lnTo>
                  <a:lnTo>
                    <a:pt x="8" y="4"/>
                  </a:lnTo>
                  <a:lnTo>
                    <a:pt x="1"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2" name="Freeform 1660"/>
            <p:cNvSpPr>
              <a:spLocks/>
            </p:cNvSpPr>
            <p:nvPr userDrawn="1"/>
          </p:nvSpPr>
          <p:spPr bwMode="auto">
            <a:xfrm>
              <a:off x="439" y="319"/>
              <a:ext cx="9" cy="10"/>
            </a:xfrm>
            <a:custGeom>
              <a:avLst/>
              <a:gdLst>
                <a:gd name="T0" fmla="*/ 7 w 19"/>
                <a:gd name="T1" fmla="*/ 0 h 22"/>
                <a:gd name="T2" fmla="*/ 7 w 19"/>
                <a:gd name="T3" fmla="*/ 0 h 22"/>
                <a:gd name="T4" fmla="*/ 16 w 19"/>
                <a:gd name="T5" fmla="*/ 16 h 22"/>
                <a:gd name="T6" fmla="*/ 0 w 19"/>
                <a:gd name="T7" fmla="*/ 18 h 22"/>
                <a:gd name="T8" fmla="*/ 19 w 19"/>
                <a:gd name="T9" fmla="*/ 18 h 22"/>
                <a:gd name="T10" fmla="*/ 7 w 19"/>
                <a:gd name="T11" fmla="*/ 0 h 22"/>
              </a:gdLst>
              <a:ahLst/>
              <a:cxnLst>
                <a:cxn ang="0">
                  <a:pos x="T0" y="T1"/>
                </a:cxn>
                <a:cxn ang="0">
                  <a:pos x="T2" y="T3"/>
                </a:cxn>
                <a:cxn ang="0">
                  <a:pos x="T4" y="T5"/>
                </a:cxn>
                <a:cxn ang="0">
                  <a:pos x="T6" y="T7"/>
                </a:cxn>
                <a:cxn ang="0">
                  <a:pos x="T8" y="T9"/>
                </a:cxn>
                <a:cxn ang="0">
                  <a:pos x="T10" y="T11"/>
                </a:cxn>
              </a:cxnLst>
              <a:rect l="0" t="0" r="r" b="b"/>
              <a:pathLst>
                <a:path w="19" h="22">
                  <a:moveTo>
                    <a:pt x="7" y="0"/>
                  </a:moveTo>
                  <a:lnTo>
                    <a:pt x="7" y="0"/>
                  </a:lnTo>
                  <a:cubicBezTo>
                    <a:pt x="15" y="4"/>
                    <a:pt x="15" y="11"/>
                    <a:pt x="16" y="16"/>
                  </a:cubicBezTo>
                  <a:cubicBezTo>
                    <a:pt x="10" y="16"/>
                    <a:pt x="7" y="20"/>
                    <a:pt x="0" y="18"/>
                  </a:cubicBezTo>
                  <a:cubicBezTo>
                    <a:pt x="9" y="22"/>
                    <a:pt x="11" y="19"/>
                    <a:pt x="19" y="18"/>
                  </a:cubicBezTo>
                  <a:cubicBezTo>
                    <a:pt x="17" y="10"/>
                    <a:pt x="17" y="5"/>
                    <a:pt x="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3" name="Freeform 1661"/>
            <p:cNvSpPr>
              <a:spLocks/>
            </p:cNvSpPr>
            <p:nvPr userDrawn="1"/>
          </p:nvSpPr>
          <p:spPr bwMode="auto">
            <a:xfrm>
              <a:off x="419" y="311"/>
              <a:ext cx="9" cy="5"/>
            </a:xfrm>
            <a:custGeom>
              <a:avLst/>
              <a:gdLst>
                <a:gd name="T0" fmla="*/ 20 w 20"/>
                <a:gd name="T1" fmla="*/ 11 h 11"/>
                <a:gd name="T2" fmla="*/ 20 w 20"/>
                <a:gd name="T3" fmla="*/ 11 h 11"/>
                <a:gd name="T4" fmla="*/ 3 w 20"/>
                <a:gd name="T5" fmla="*/ 0 h 11"/>
                <a:gd name="T6" fmla="*/ 0 w 20"/>
                <a:gd name="T7" fmla="*/ 0 h 11"/>
                <a:gd name="T8" fmla="*/ 20 w 20"/>
                <a:gd name="T9" fmla="*/ 11 h 11"/>
              </a:gdLst>
              <a:ahLst/>
              <a:cxnLst>
                <a:cxn ang="0">
                  <a:pos x="T0" y="T1"/>
                </a:cxn>
                <a:cxn ang="0">
                  <a:pos x="T2" y="T3"/>
                </a:cxn>
                <a:cxn ang="0">
                  <a:pos x="T4" y="T5"/>
                </a:cxn>
                <a:cxn ang="0">
                  <a:pos x="T6" y="T7"/>
                </a:cxn>
                <a:cxn ang="0">
                  <a:pos x="T8" y="T9"/>
                </a:cxn>
              </a:cxnLst>
              <a:rect l="0" t="0" r="r" b="b"/>
              <a:pathLst>
                <a:path w="20" h="11">
                  <a:moveTo>
                    <a:pt x="20" y="11"/>
                  </a:moveTo>
                  <a:lnTo>
                    <a:pt x="20" y="11"/>
                  </a:lnTo>
                  <a:lnTo>
                    <a:pt x="3" y="0"/>
                  </a:lnTo>
                  <a:lnTo>
                    <a:pt x="0" y="0"/>
                  </a:lnTo>
                  <a:lnTo>
                    <a:pt x="20" y="1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4" name="Freeform 1662"/>
            <p:cNvSpPr>
              <a:spLocks/>
            </p:cNvSpPr>
            <p:nvPr userDrawn="1"/>
          </p:nvSpPr>
          <p:spPr bwMode="auto">
            <a:xfrm>
              <a:off x="415" y="317"/>
              <a:ext cx="7" cy="8"/>
            </a:xfrm>
            <a:custGeom>
              <a:avLst/>
              <a:gdLst>
                <a:gd name="T0" fmla="*/ 16 w 16"/>
                <a:gd name="T1" fmla="*/ 18 h 18"/>
                <a:gd name="T2" fmla="*/ 16 w 16"/>
                <a:gd name="T3" fmla="*/ 18 h 18"/>
                <a:gd name="T4" fmla="*/ 1 w 16"/>
                <a:gd name="T5" fmla="*/ 0 h 18"/>
                <a:gd name="T6" fmla="*/ 0 w 16"/>
                <a:gd name="T7" fmla="*/ 2 h 18"/>
                <a:gd name="T8" fmla="*/ 16 w 16"/>
                <a:gd name="T9" fmla="*/ 18 h 18"/>
              </a:gdLst>
              <a:ahLst/>
              <a:cxnLst>
                <a:cxn ang="0">
                  <a:pos x="T0" y="T1"/>
                </a:cxn>
                <a:cxn ang="0">
                  <a:pos x="T2" y="T3"/>
                </a:cxn>
                <a:cxn ang="0">
                  <a:pos x="T4" y="T5"/>
                </a:cxn>
                <a:cxn ang="0">
                  <a:pos x="T6" y="T7"/>
                </a:cxn>
                <a:cxn ang="0">
                  <a:pos x="T8" y="T9"/>
                </a:cxn>
              </a:cxnLst>
              <a:rect l="0" t="0" r="r" b="b"/>
              <a:pathLst>
                <a:path w="16" h="18">
                  <a:moveTo>
                    <a:pt x="16" y="18"/>
                  </a:moveTo>
                  <a:lnTo>
                    <a:pt x="16" y="18"/>
                  </a:lnTo>
                  <a:lnTo>
                    <a:pt x="1" y="0"/>
                  </a:lnTo>
                  <a:lnTo>
                    <a:pt x="0" y="2"/>
                  </a:lnTo>
                  <a:lnTo>
                    <a:pt x="16" y="1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5" name="Freeform 1663"/>
            <p:cNvSpPr>
              <a:spLocks/>
            </p:cNvSpPr>
            <p:nvPr userDrawn="1"/>
          </p:nvSpPr>
          <p:spPr bwMode="auto">
            <a:xfrm>
              <a:off x="428" y="331"/>
              <a:ext cx="10" cy="10"/>
            </a:xfrm>
            <a:custGeom>
              <a:avLst/>
              <a:gdLst>
                <a:gd name="T0" fmla="*/ 12 w 21"/>
                <a:gd name="T1" fmla="*/ 0 h 21"/>
                <a:gd name="T2" fmla="*/ 12 w 21"/>
                <a:gd name="T3" fmla="*/ 0 h 21"/>
                <a:gd name="T4" fmla="*/ 17 w 21"/>
                <a:gd name="T5" fmla="*/ 16 h 21"/>
                <a:gd name="T6" fmla="*/ 0 w 21"/>
                <a:gd name="T7" fmla="*/ 12 h 21"/>
                <a:gd name="T8" fmla="*/ 19 w 21"/>
                <a:gd name="T9" fmla="*/ 18 h 21"/>
                <a:gd name="T10" fmla="*/ 12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2" y="0"/>
                  </a:moveTo>
                  <a:lnTo>
                    <a:pt x="12" y="0"/>
                  </a:lnTo>
                  <a:cubicBezTo>
                    <a:pt x="19" y="6"/>
                    <a:pt x="17" y="11"/>
                    <a:pt x="17" y="16"/>
                  </a:cubicBezTo>
                  <a:cubicBezTo>
                    <a:pt x="11" y="16"/>
                    <a:pt x="6" y="18"/>
                    <a:pt x="0" y="12"/>
                  </a:cubicBezTo>
                  <a:cubicBezTo>
                    <a:pt x="7" y="21"/>
                    <a:pt x="12" y="17"/>
                    <a:pt x="19" y="18"/>
                  </a:cubicBezTo>
                  <a:cubicBezTo>
                    <a:pt x="20" y="9"/>
                    <a:pt x="21" y="7"/>
                    <a:pt x="1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6" name="Freeform 1664"/>
            <p:cNvSpPr>
              <a:spLocks/>
            </p:cNvSpPr>
            <p:nvPr userDrawn="1"/>
          </p:nvSpPr>
          <p:spPr bwMode="auto">
            <a:xfrm>
              <a:off x="406" y="322"/>
              <a:ext cx="6" cy="9"/>
            </a:xfrm>
            <a:custGeom>
              <a:avLst/>
              <a:gdLst>
                <a:gd name="T0" fmla="*/ 13 w 13"/>
                <a:gd name="T1" fmla="*/ 19 h 19"/>
                <a:gd name="T2" fmla="*/ 13 w 13"/>
                <a:gd name="T3" fmla="*/ 19 h 19"/>
                <a:gd name="T4" fmla="*/ 0 w 13"/>
                <a:gd name="T5" fmla="*/ 0 h 19"/>
                <a:gd name="T6" fmla="*/ 0 w 13"/>
                <a:gd name="T7" fmla="*/ 2 h 19"/>
                <a:gd name="T8" fmla="*/ 13 w 13"/>
                <a:gd name="T9" fmla="*/ 19 h 19"/>
              </a:gdLst>
              <a:ahLst/>
              <a:cxnLst>
                <a:cxn ang="0">
                  <a:pos x="T0" y="T1"/>
                </a:cxn>
                <a:cxn ang="0">
                  <a:pos x="T2" y="T3"/>
                </a:cxn>
                <a:cxn ang="0">
                  <a:pos x="T4" y="T5"/>
                </a:cxn>
                <a:cxn ang="0">
                  <a:pos x="T6" y="T7"/>
                </a:cxn>
                <a:cxn ang="0">
                  <a:pos x="T8" y="T9"/>
                </a:cxn>
              </a:cxnLst>
              <a:rect l="0" t="0" r="r" b="b"/>
              <a:pathLst>
                <a:path w="13" h="19">
                  <a:moveTo>
                    <a:pt x="13" y="19"/>
                  </a:moveTo>
                  <a:lnTo>
                    <a:pt x="13" y="19"/>
                  </a:lnTo>
                  <a:lnTo>
                    <a:pt x="0" y="0"/>
                  </a:lnTo>
                  <a:lnTo>
                    <a:pt x="0" y="2"/>
                  </a:lnTo>
                  <a:lnTo>
                    <a:pt x="13" y="1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7" name="Freeform 1665"/>
            <p:cNvSpPr>
              <a:spLocks/>
            </p:cNvSpPr>
            <p:nvPr userDrawn="1"/>
          </p:nvSpPr>
          <p:spPr bwMode="auto">
            <a:xfrm>
              <a:off x="414" y="339"/>
              <a:ext cx="11" cy="9"/>
            </a:xfrm>
            <a:custGeom>
              <a:avLst/>
              <a:gdLst>
                <a:gd name="T0" fmla="*/ 16 w 24"/>
                <a:gd name="T1" fmla="*/ 0 h 20"/>
                <a:gd name="T2" fmla="*/ 16 w 24"/>
                <a:gd name="T3" fmla="*/ 0 h 20"/>
                <a:gd name="T4" fmla="*/ 15 w 24"/>
                <a:gd name="T5" fmla="*/ 16 h 20"/>
                <a:gd name="T6" fmla="*/ 0 w 24"/>
                <a:gd name="T7" fmla="*/ 7 h 20"/>
                <a:gd name="T8" fmla="*/ 17 w 24"/>
                <a:gd name="T9" fmla="*/ 18 h 20"/>
                <a:gd name="T10" fmla="*/ 16 w 24"/>
                <a:gd name="T11" fmla="*/ 0 h 20"/>
              </a:gdLst>
              <a:ahLst/>
              <a:cxnLst>
                <a:cxn ang="0">
                  <a:pos x="T0" y="T1"/>
                </a:cxn>
                <a:cxn ang="0">
                  <a:pos x="T2" y="T3"/>
                </a:cxn>
                <a:cxn ang="0">
                  <a:pos x="T4" y="T5"/>
                </a:cxn>
                <a:cxn ang="0">
                  <a:pos x="T6" y="T7"/>
                </a:cxn>
                <a:cxn ang="0">
                  <a:pos x="T8" y="T9"/>
                </a:cxn>
                <a:cxn ang="0">
                  <a:pos x="T10" y="T11"/>
                </a:cxn>
              </a:cxnLst>
              <a:rect l="0" t="0" r="r" b="b"/>
              <a:pathLst>
                <a:path w="24" h="20">
                  <a:moveTo>
                    <a:pt x="16" y="0"/>
                  </a:moveTo>
                  <a:lnTo>
                    <a:pt x="16" y="0"/>
                  </a:lnTo>
                  <a:cubicBezTo>
                    <a:pt x="21" y="9"/>
                    <a:pt x="17" y="11"/>
                    <a:pt x="15" y="16"/>
                  </a:cubicBezTo>
                  <a:cubicBezTo>
                    <a:pt x="9" y="14"/>
                    <a:pt x="4" y="17"/>
                    <a:pt x="0" y="7"/>
                  </a:cubicBezTo>
                  <a:cubicBezTo>
                    <a:pt x="4" y="20"/>
                    <a:pt x="10" y="16"/>
                    <a:pt x="17" y="18"/>
                  </a:cubicBezTo>
                  <a:cubicBezTo>
                    <a:pt x="20" y="10"/>
                    <a:pt x="24" y="10"/>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8" name="Freeform 1666"/>
            <p:cNvSpPr>
              <a:spLocks/>
            </p:cNvSpPr>
            <p:nvPr userDrawn="1"/>
          </p:nvSpPr>
          <p:spPr bwMode="auto">
            <a:xfrm>
              <a:off x="397" y="326"/>
              <a:ext cx="4" cy="11"/>
            </a:xfrm>
            <a:custGeom>
              <a:avLst/>
              <a:gdLst>
                <a:gd name="T0" fmla="*/ 10 w 10"/>
                <a:gd name="T1" fmla="*/ 24 h 24"/>
                <a:gd name="T2" fmla="*/ 10 w 10"/>
                <a:gd name="T3" fmla="*/ 24 h 24"/>
                <a:gd name="T4" fmla="*/ 3 w 10"/>
                <a:gd name="T5" fmla="*/ 2 h 24"/>
                <a:gd name="T6" fmla="*/ 0 w 10"/>
                <a:gd name="T7" fmla="*/ 0 h 24"/>
                <a:gd name="T8" fmla="*/ 0 w 10"/>
                <a:gd name="T9" fmla="*/ 2 h 24"/>
                <a:gd name="T10" fmla="*/ 10 w 10"/>
                <a:gd name="T11" fmla="*/ 24 h 24"/>
              </a:gdLst>
              <a:ahLst/>
              <a:cxnLst>
                <a:cxn ang="0">
                  <a:pos x="T0" y="T1"/>
                </a:cxn>
                <a:cxn ang="0">
                  <a:pos x="T2" y="T3"/>
                </a:cxn>
                <a:cxn ang="0">
                  <a:pos x="T4" y="T5"/>
                </a:cxn>
                <a:cxn ang="0">
                  <a:pos x="T6" y="T7"/>
                </a:cxn>
                <a:cxn ang="0">
                  <a:pos x="T8" y="T9"/>
                </a:cxn>
                <a:cxn ang="0">
                  <a:pos x="T10" y="T11"/>
                </a:cxn>
              </a:cxnLst>
              <a:rect l="0" t="0" r="r" b="b"/>
              <a:pathLst>
                <a:path w="10" h="24">
                  <a:moveTo>
                    <a:pt x="10" y="24"/>
                  </a:moveTo>
                  <a:lnTo>
                    <a:pt x="10" y="24"/>
                  </a:lnTo>
                  <a:lnTo>
                    <a:pt x="3" y="2"/>
                  </a:lnTo>
                  <a:cubicBezTo>
                    <a:pt x="2" y="2"/>
                    <a:pt x="1" y="1"/>
                    <a:pt x="0" y="0"/>
                  </a:cubicBezTo>
                  <a:lnTo>
                    <a:pt x="0" y="2"/>
                  </a:lnTo>
                  <a:lnTo>
                    <a:pt x="10" y="2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9" name="Freeform 1667"/>
            <p:cNvSpPr>
              <a:spLocks/>
            </p:cNvSpPr>
            <p:nvPr userDrawn="1"/>
          </p:nvSpPr>
          <p:spPr bwMode="auto">
            <a:xfrm>
              <a:off x="400" y="344"/>
              <a:ext cx="11" cy="8"/>
            </a:xfrm>
            <a:custGeom>
              <a:avLst/>
              <a:gdLst>
                <a:gd name="T0" fmla="*/ 19 w 25"/>
                <a:gd name="T1" fmla="*/ 0 h 17"/>
                <a:gd name="T2" fmla="*/ 19 w 25"/>
                <a:gd name="T3" fmla="*/ 0 h 17"/>
                <a:gd name="T4" fmla="*/ 15 w 25"/>
                <a:gd name="T5" fmla="*/ 15 h 17"/>
                <a:gd name="T6" fmla="*/ 0 w 25"/>
                <a:gd name="T7" fmla="*/ 4 h 17"/>
                <a:gd name="T8" fmla="*/ 15 w 25"/>
                <a:gd name="T9" fmla="*/ 17 h 17"/>
                <a:gd name="T10" fmla="*/ 19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19" y="0"/>
                  </a:moveTo>
                  <a:lnTo>
                    <a:pt x="19" y="0"/>
                  </a:lnTo>
                  <a:cubicBezTo>
                    <a:pt x="22" y="10"/>
                    <a:pt x="17" y="10"/>
                    <a:pt x="15" y="15"/>
                  </a:cubicBezTo>
                  <a:cubicBezTo>
                    <a:pt x="9" y="12"/>
                    <a:pt x="3" y="14"/>
                    <a:pt x="0" y="4"/>
                  </a:cubicBezTo>
                  <a:cubicBezTo>
                    <a:pt x="2" y="17"/>
                    <a:pt x="9" y="14"/>
                    <a:pt x="15" y="17"/>
                  </a:cubicBezTo>
                  <a:cubicBezTo>
                    <a:pt x="20" y="10"/>
                    <a:pt x="25" y="12"/>
                    <a:pt x="1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0" name="Freeform 1668"/>
            <p:cNvSpPr>
              <a:spLocks/>
            </p:cNvSpPr>
            <p:nvPr userDrawn="1"/>
          </p:nvSpPr>
          <p:spPr bwMode="auto">
            <a:xfrm>
              <a:off x="386" y="329"/>
              <a:ext cx="2" cy="9"/>
            </a:xfrm>
            <a:custGeom>
              <a:avLst/>
              <a:gdLst>
                <a:gd name="T0" fmla="*/ 4 w 4"/>
                <a:gd name="T1" fmla="*/ 19 h 19"/>
                <a:gd name="T2" fmla="*/ 4 w 4"/>
                <a:gd name="T3" fmla="*/ 19 h 19"/>
                <a:gd name="T4" fmla="*/ 3 w 4"/>
                <a:gd name="T5" fmla="*/ 3 h 19"/>
                <a:gd name="T6" fmla="*/ 0 w 4"/>
                <a:gd name="T7" fmla="*/ 0 h 19"/>
                <a:gd name="T8" fmla="*/ 4 w 4"/>
                <a:gd name="T9" fmla="*/ 19 h 19"/>
              </a:gdLst>
              <a:ahLst/>
              <a:cxnLst>
                <a:cxn ang="0">
                  <a:pos x="T0" y="T1"/>
                </a:cxn>
                <a:cxn ang="0">
                  <a:pos x="T2" y="T3"/>
                </a:cxn>
                <a:cxn ang="0">
                  <a:pos x="T4" y="T5"/>
                </a:cxn>
                <a:cxn ang="0">
                  <a:pos x="T6" y="T7"/>
                </a:cxn>
                <a:cxn ang="0">
                  <a:pos x="T8" y="T9"/>
                </a:cxn>
              </a:cxnLst>
              <a:rect l="0" t="0" r="r" b="b"/>
              <a:pathLst>
                <a:path w="4" h="19">
                  <a:moveTo>
                    <a:pt x="4" y="19"/>
                  </a:moveTo>
                  <a:lnTo>
                    <a:pt x="4" y="19"/>
                  </a:lnTo>
                  <a:lnTo>
                    <a:pt x="3" y="3"/>
                  </a:lnTo>
                  <a:cubicBezTo>
                    <a:pt x="2" y="2"/>
                    <a:pt x="1" y="1"/>
                    <a:pt x="0" y="0"/>
                  </a:cubicBezTo>
                  <a:lnTo>
                    <a:pt x="4" y="1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1" name="Freeform 1669"/>
            <p:cNvSpPr>
              <a:spLocks/>
            </p:cNvSpPr>
            <p:nvPr userDrawn="1"/>
          </p:nvSpPr>
          <p:spPr bwMode="auto">
            <a:xfrm>
              <a:off x="383" y="343"/>
              <a:ext cx="10" cy="6"/>
            </a:xfrm>
            <a:custGeom>
              <a:avLst/>
              <a:gdLst>
                <a:gd name="T0" fmla="*/ 21 w 23"/>
                <a:gd name="T1" fmla="*/ 0 h 14"/>
                <a:gd name="T2" fmla="*/ 21 w 23"/>
                <a:gd name="T3" fmla="*/ 0 h 14"/>
                <a:gd name="T4" fmla="*/ 12 w 23"/>
                <a:gd name="T5" fmla="*/ 12 h 14"/>
                <a:gd name="T6" fmla="*/ 1 w 23"/>
                <a:gd name="T7" fmla="*/ 0 h 14"/>
                <a:gd name="T8" fmla="*/ 12 w 23"/>
                <a:gd name="T9" fmla="*/ 14 h 14"/>
                <a:gd name="T10" fmla="*/ 21 w 23"/>
                <a:gd name="T11" fmla="*/ 0 h 14"/>
              </a:gdLst>
              <a:ahLst/>
              <a:cxnLst>
                <a:cxn ang="0">
                  <a:pos x="T0" y="T1"/>
                </a:cxn>
                <a:cxn ang="0">
                  <a:pos x="T2" y="T3"/>
                </a:cxn>
                <a:cxn ang="0">
                  <a:pos x="T4" y="T5"/>
                </a:cxn>
                <a:cxn ang="0">
                  <a:pos x="T6" y="T7"/>
                </a:cxn>
                <a:cxn ang="0">
                  <a:pos x="T8" y="T9"/>
                </a:cxn>
                <a:cxn ang="0">
                  <a:pos x="T10" y="T11"/>
                </a:cxn>
              </a:cxnLst>
              <a:rect l="0" t="0" r="r" b="b"/>
              <a:pathLst>
                <a:path w="23" h="14">
                  <a:moveTo>
                    <a:pt x="21" y="0"/>
                  </a:moveTo>
                  <a:lnTo>
                    <a:pt x="21" y="0"/>
                  </a:lnTo>
                  <a:cubicBezTo>
                    <a:pt x="21" y="10"/>
                    <a:pt x="16" y="8"/>
                    <a:pt x="12" y="12"/>
                  </a:cubicBezTo>
                  <a:cubicBezTo>
                    <a:pt x="7" y="8"/>
                    <a:pt x="1" y="11"/>
                    <a:pt x="1" y="0"/>
                  </a:cubicBezTo>
                  <a:cubicBezTo>
                    <a:pt x="0" y="14"/>
                    <a:pt x="7" y="10"/>
                    <a:pt x="12" y="14"/>
                  </a:cubicBezTo>
                  <a:cubicBezTo>
                    <a:pt x="19" y="8"/>
                    <a:pt x="23" y="12"/>
                    <a:pt x="2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2" name="Freeform 1670"/>
            <p:cNvSpPr>
              <a:spLocks/>
            </p:cNvSpPr>
            <p:nvPr userDrawn="1"/>
          </p:nvSpPr>
          <p:spPr bwMode="auto">
            <a:xfrm>
              <a:off x="404" y="294"/>
              <a:ext cx="9" cy="2"/>
            </a:xfrm>
            <a:custGeom>
              <a:avLst/>
              <a:gdLst>
                <a:gd name="T0" fmla="*/ 20 w 20"/>
                <a:gd name="T1" fmla="*/ 3 h 3"/>
                <a:gd name="T2" fmla="*/ 20 w 20"/>
                <a:gd name="T3" fmla="*/ 3 h 3"/>
                <a:gd name="T4" fmla="*/ 5 w 20"/>
                <a:gd name="T5" fmla="*/ 0 h 3"/>
                <a:gd name="T6" fmla="*/ 0 w 20"/>
                <a:gd name="T7" fmla="*/ 2 h 3"/>
                <a:gd name="T8" fmla="*/ 20 w 20"/>
                <a:gd name="T9" fmla="*/ 3 h 3"/>
              </a:gdLst>
              <a:ahLst/>
              <a:cxnLst>
                <a:cxn ang="0">
                  <a:pos x="T0" y="T1"/>
                </a:cxn>
                <a:cxn ang="0">
                  <a:pos x="T2" y="T3"/>
                </a:cxn>
                <a:cxn ang="0">
                  <a:pos x="T4" y="T5"/>
                </a:cxn>
                <a:cxn ang="0">
                  <a:pos x="T6" y="T7"/>
                </a:cxn>
                <a:cxn ang="0">
                  <a:pos x="T8" y="T9"/>
                </a:cxn>
              </a:cxnLst>
              <a:rect l="0" t="0" r="r" b="b"/>
              <a:pathLst>
                <a:path w="20" h="3">
                  <a:moveTo>
                    <a:pt x="20" y="3"/>
                  </a:moveTo>
                  <a:lnTo>
                    <a:pt x="20" y="3"/>
                  </a:lnTo>
                  <a:cubicBezTo>
                    <a:pt x="20" y="3"/>
                    <a:pt x="7" y="1"/>
                    <a:pt x="5" y="0"/>
                  </a:cubicBezTo>
                  <a:cubicBezTo>
                    <a:pt x="4" y="1"/>
                    <a:pt x="0" y="2"/>
                    <a:pt x="0" y="2"/>
                  </a:cubicBezTo>
                  <a:lnTo>
                    <a:pt x="2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3" name="Freeform 1671"/>
            <p:cNvSpPr>
              <a:spLocks/>
            </p:cNvSpPr>
            <p:nvPr userDrawn="1"/>
          </p:nvSpPr>
          <p:spPr bwMode="auto">
            <a:xfrm>
              <a:off x="418" y="293"/>
              <a:ext cx="9" cy="7"/>
            </a:xfrm>
            <a:custGeom>
              <a:avLst/>
              <a:gdLst>
                <a:gd name="T0" fmla="*/ 1 w 18"/>
                <a:gd name="T1" fmla="*/ 0 h 16"/>
                <a:gd name="T2" fmla="*/ 1 w 18"/>
                <a:gd name="T3" fmla="*/ 0 h 16"/>
                <a:gd name="T4" fmla="*/ 15 w 18"/>
                <a:gd name="T5" fmla="*/ 9 h 16"/>
                <a:gd name="T6" fmla="*/ 0 w 18"/>
                <a:gd name="T7" fmla="*/ 15 h 16"/>
                <a:gd name="T8" fmla="*/ 18 w 18"/>
                <a:gd name="T9" fmla="*/ 10 h 16"/>
                <a:gd name="T10" fmla="*/ 1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 y="0"/>
                  </a:moveTo>
                  <a:lnTo>
                    <a:pt x="1" y="0"/>
                  </a:lnTo>
                  <a:cubicBezTo>
                    <a:pt x="9" y="2"/>
                    <a:pt x="12" y="4"/>
                    <a:pt x="15" y="9"/>
                  </a:cubicBezTo>
                  <a:cubicBezTo>
                    <a:pt x="12" y="13"/>
                    <a:pt x="5" y="15"/>
                    <a:pt x="0" y="15"/>
                  </a:cubicBezTo>
                  <a:cubicBezTo>
                    <a:pt x="8" y="16"/>
                    <a:pt x="14" y="14"/>
                    <a:pt x="18" y="10"/>
                  </a:cubicBezTo>
                  <a:cubicBezTo>
                    <a:pt x="14" y="3"/>
                    <a:pt x="9" y="0"/>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4" name="Freeform 1672"/>
            <p:cNvSpPr>
              <a:spLocks/>
            </p:cNvSpPr>
            <p:nvPr userDrawn="1"/>
          </p:nvSpPr>
          <p:spPr bwMode="auto">
            <a:xfrm>
              <a:off x="407" y="303"/>
              <a:ext cx="4" cy="1"/>
            </a:xfrm>
            <a:custGeom>
              <a:avLst/>
              <a:gdLst>
                <a:gd name="T0" fmla="*/ 9 w 9"/>
                <a:gd name="T1" fmla="*/ 4 h 4"/>
                <a:gd name="T2" fmla="*/ 9 w 9"/>
                <a:gd name="T3" fmla="*/ 4 h 4"/>
                <a:gd name="T4" fmla="*/ 0 w 9"/>
                <a:gd name="T5" fmla="*/ 0 h 4"/>
                <a:gd name="T6" fmla="*/ 0 w 9"/>
                <a:gd name="T7" fmla="*/ 1 h 4"/>
                <a:gd name="T8" fmla="*/ 9 w 9"/>
                <a:gd name="T9" fmla="*/ 4 h 4"/>
              </a:gdLst>
              <a:ahLst/>
              <a:cxnLst>
                <a:cxn ang="0">
                  <a:pos x="T0" y="T1"/>
                </a:cxn>
                <a:cxn ang="0">
                  <a:pos x="T2" y="T3"/>
                </a:cxn>
                <a:cxn ang="0">
                  <a:pos x="T4" y="T5"/>
                </a:cxn>
                <a:cxn ang="0">
                  <a:pos x="T6" y="T7"/>
                </a:cxn>
                <a:cxn ang="0">
                  <a:pos x="T8" y="T9"/>
                </a:cxn>
              </a:cxnLst>
              <a:rect l="0" t="0" r="r" b="b"/>
              <a:pathLst>
                <a:path w="9" h="4">
                  <a:moveTo>
                    <a:pt x="9" y="4"/>
                  </a:moveTo>
                  <a:lnTo>
                    <a:pt x="9" y="4"/>
                  </a:lnTo>
                  <a:lnTo>
                    <a:pt x="0" y="0"/>
                  </a:lnTo>
                  <a:lnTo>
                    <a:pt x="0" y="1"/>
                  </a:lnTo>
                  <a:lnTo>
                    <a:pt x="9"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5" name="Freeform 1673"/>
            <p:cNvSpPr>
              <a:spLocks/>
            </p:cNvSpPr>
            <p:nvPr userDrawn="1"/>
          </p:nvSpPr>
          <p:spPr bwMode="auto">
            <a:xfrm>
              <a:off x="414" y="303"/>
              <a:ext cx="8" cy="8"/>
            </a:xfrm>
            <a:custGeom>
              <a:avLst/>
              <a:gdLst>
                <a:gd name="T0" fmla="*/ 4 w 16"/>
                <a:gd name="T1" fmla="*/ 0 h 18"/>
                <a:gd name="T2" fmla="*/ 4 w 16"/>
                <a:gd name="T3" fmla="*/ 0 h 18"/>
                <a:gd name="T4" fmla="*/ 13 w 16"/>
                <a:gd name="T5" fmla="*/ 11 h 18"/>
                <a:gd name="T6" fmla="*/ 0 w 16"/>
                <a:gd name="T7" fmla="*/ 14 h 18"/>
                <a:gd name="T8" fmla="*/ 16 w 16"/>
                <a:gd name="T9" fmla="*/ 12 h 18"/>
                <a:gd name="T10" fmla="*/ 4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4" y="0"/>
                  </a:moveTo>
                  <a:lnTo>
                    <a:pt x="4" y="0"/>
                  </a:lnTo>
                  <a:cubicBezTo>
                    <a:pt x="11" y="2"/>
                    <a:pt x="12" y="6"/>
                    <a:pt x="13" y="11"/>
                  </a:cubicBezTo>
                  <a:cubicBezTo>
                    <a:pt x="9" y="14"/>
                    <a:pt x="4" y="16"/>
                    <a:pt x="0" y="14"/>
                  </a:cubicBezTo>
                  <a:cubicBezTo>
                    <a:pt x="6" y="18"/>
                    <a:pt x="11" y="14"/>
                    <a:pt x="16" y="12"/>
                  </a:cubicBezTo>
                  <a:cubicBezTo>
                    <a:pt x="14" y="5"/>
                    <a:pt x="12" y="1"/>
                    <a:pt x="4"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6" name="Freeform 1674"/>
            <p:cNvSpPr>
              <a:spLocks/>
            </p:cNvSpPr>
            <p:nvPr userDrawn="1"/>
          </p:nvSpPr>
          <p:spPr bwMode="auto">
            <a:xfrm>
              <a:off x="406" y="311"/>
              <a:ext cx="8" cy="8"/>
            </a:xfrm>
            <a:custGeom>
              <a:avLst/>
              <a:gdLst>
                <a:gd name="T0" fmla="*/ 11 w 19"/>
                <a:gd name="T1" fmla="*/ 0 h 18"/>
                <a:gd name="T2" fmla="*/ 11 w 19"/>
                <a:gd name="T3" fmla="*/ 0 h 18"/>
                <a:gd name="T4" fmla="*/ 13 w 19"/>
                <a:gd name="T5" fmla="*/ 14 h 18"/>
                <a:gd name="T6" fmla="*/ 0 w 19"/>
                <a:gd name="T7" fmla="*/ 11 h 18"/>
                <a:gd name="T8" fmla="*/ 15 w 19"/>
                <a:gd name="T9" fmla="*/ 17 h 18"/>
                <a:gd name="T10" fmla="*/ 11 w 19"/>
                <a:gd name="T11" fmla="*/ 0 h 18"/>
              </a:gdLst>
              <a:ahLst/>
              <a:cxnLst>
                <a:cxn ang="0">
                  <a:pos x="T0" y="T1"/>
                </a:cxn>
                <a:cxn ang="0">
                  <a:pos x="T2" y="T3"/>
                </a:cxn>
                <a:cxn ang="0">
                  <a:pos x="T4" y="T5"/>
                </a:cxn>
                <a:cxn ang="0">
                  <a:pos x="T6" y="T7"/>
                </a:cxn>
                <a:cxn ang="0">
                  <a:pos x="T8" y="T9"/>
                </a:cxn>
                <a:cxn ang="0">
                  <a:pos x="T10" y="T11"/>
                </a:cxn>
              </a:cxnLst>
              <a:rect l="0" t="0" r="r" b="b"/>
              <a:pathLst>
                <a:path w="19" h="18">
                  <a:moveTo>
                    <a:pt x="11" y="0"/>
                  </a:moveTo>
                  <a:lnTo>
                    <a:pt x="11" y="0"/>
                  </a:lnTo>
                  <a:cubicBezTo>
                    <a:pt x="16" y="5"/>
                    <a:pt x="15" y="9"/>
                    <a:pt x="13" y="14"/>
                  </a:cubicBezTo>
                  <a:cubicBezTo>
                    <a:pt x="8" y="14"/>
                    <a:pt x="3" y="15"/>
                    <a:pt x="0" y="11"/>
                  </a:cubicBezTo>
                  <a:cubicBezTo>
                    <a:pt x="4" y="18"/>
                    <a:pt x="10" y="16"/>
                    <a:pt x="15" y="17"/>
                  </a:cubicBezTo>
                  <a:cubicBezTo>
                    <a:pt x="17" y="8"/>
                    <a:pt x="19" y="5"/>
                    <a:pt x="1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7" name="Freeform 1675"/>
            <p:cNvSpPr>
              <a:spLocks/>
            </p:cNvSpPr>
            <p:nvPr userDrawn="1"/>
          </p:nvSpPr>
          <p:spPr bwMode="auto">
            <a:xfrm>
              <a:off x="401" y="306"/>
              <a:ext cx="4" cy="4"/>
            </a:xfrm>
            <a:custGeom>
              <a:avLst/>
              <a:gdLst>
                <a:gd name="T0" fmla="*/ 9 w 9"/>
                <a:gd name="T1" fmla="*/ 8 h 8"/>
                <a:gd name="T2" fmla="*/ 9 w 9"/>
                <a:gd name="T3" fmla="*/ 8 h 8"/>
                <a:gd name="T4" fmla="*/ 2 w 9"/>
                <a:gd name="T5" fmla="*/ 0 h 8"/>
                <a:gd name="T6" fmla="*/ 0 w 9"/>
                <a:gd name="T7" fmla="*/ 1 h 8"/>
                <a:gd name="T8" fmla="*/ 9 w 9"/>
                <a:gd name="T9" fmla="*/ 8 h 8"/>
              </a:gdLst>
              <a:ahLst/>
              <a:cxnLst>
                <a:cxn ang="0">
                  <a:pos x="T0" y="T1"/>
                </a:cxn>
                <a:cxn ang="0">
                  <a:pos x="T2" y="T3"/>
                </a:cxn>
                <a:cxn ang="0">
                  <a:pos x="T4" y="T5"/>
                </a:cxn>
                <a:cxn ang="0">
                  <a:pos x="T6" y="T7"/>
                </a:cxn>
                <a:cxn ang="0">
                  <a:pos x="T8" y="T9"/>
                </a:cxn>
              </a:cxnLst>
              <a:rect l="0" t="0" r="r" b="b"/>
              <a:pathLst>
                <a:path w="9" h="8">
                  <a:moveTo>
                    <a:pt x="9" y="8"/>
                  </a:moveTo>
                  <a:lnTo>
                    <a:pt x="9" y="8"/>
                  </a:lnTo>
                  <a:lnTo>
                    <a:pt x="2" y="0"/>
                  </a:lnTo>
                  <a:lnTo>
                    <a:pt x="0" y="1"/>
                  </a:lnTo>
                  <a:lnTo>
                    <a:pt x="9"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8" name="Freeform 1676"/>
            <p:cNvSpPr>
              <a:spLocks/>
            </p:cNvSpPr>
            <p:nvPr userDrawn="1"/>
          </p:nvSpPr>
          <p:spPr bwMode="auto">
            <a:xfrm>
              <a:off x="395" y="312"/>
              <a:ext cx="2" cy="4"/>
            </a:xfrm>
            <a:custGeom>
              <a:avLst/>
              <a:gdLst>
                <a:gd name="T0" fmla="*/ 5 w 5"/>
                <a:gd name="T1" fmla="*/ 10 h 10"/>
                <a:gd name="T2" fmla="*/ 5 w 5"/>
                <a:gd name="T3" fmla="*/ 10 h 10"/>
                <a:gd name="T4" fmla="*/ 0 w 5"/>
                <a:gd name="T5" fmla="*/ 0 h 10"/>
                <a:gd name="T6" fmla="*/ 0 w 5"/>
                <a:gd name="T7" fmla="*/ 2 h 10"/>
                <a:gd name="T8" fmla="*/ 5 w 5"/>
                <a:gd name="T9" fmla="*/ 10 h 10"/>
              </a:gdLst>
              <a:ahLst/>
              <a:cxnLst>
                <a:cxn ang="0">
                  <a:pos x="T0" y="T1"/>
                </a:cxn>
                <a:cxn ang="0">
                  <a:pos x="T2" y="T3"/>
                </a:cxn>
                <a:cxn ang="0">
                  <a:pos x="T4" y="T5"/>
                </a:cxn>
                <a:cxn ang="0">
                  <a:pos x="T6" y="T7"/>
                </a:cxn>
                <a:cxn ang="0">
                  <a:pos x="T8" y="T9"/>
                </a:cxn>
              </a:cxnLst>
              <a:rect l="0" t="0" r="r" b="b"/>
              <a:pathLst>
                <a:path w="5" h="10">
                  <a:moveTo>
                    <a:pt x="5" y="10"/>
                  </a:moveTo>
                  <a:lnTo>
                    <a:pt x="5" y="10"/>
                  </a:lnTo>
                  <a:lnTo>
                    <a:pt x="0" y="0"/>
                  </a:lnTo>
                  <a:lnTo>
                    <a:pt x="0" y="2"/>
                  </a:lnTo>
                  <a:lnTo>
                    <a:pt x="5" y="1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9" name="Freeform 1677"/>
            <p:cNvSpPr>
              <a:spLocks/>
            </p:cNvSpPr>
            <p:nvPr userDrawn="1"/>
          </p:nvSpPr>
          <p:spPr bwMode="auto">
            <a:xfrm>
              <a:off x="397" y="319"/>
              <a:ext cx="9" cy="7"/>
            </a:xfrm>
            <a:custGeom>
              <a:avLst/>
              <a:gdLst>
                <a:gd name="T0" fmla="*/ 14 w 20"/>
                <a:gd name="T1" fmla="*/ 0 h 16"/>
                <a:gd name="T2" fmla="*/ 14 w 20"/>
                <a:gd name="T3" fmla="*/ 0 h 16"/>
                <a:gd name="T4" fmla="*/ 12 w 20"/>
                <a:gd name="T5" fmla="*/ 12 h 16"/>
                <a:gd name="T6" fmla="*/ 0 w 20"/>
                <a:gd name="T7" fmla="*/ 8 h 16"/>
                <a:gd name="T8" fmla="*/ 14 w 20"/>
                <a:gd name="T9" fmla="*/ 14 h 16"/>
                <a:gd name="T10" fmla="*/ 14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14" y="0"/>
                  </a:moveTo>
                  <a:lnTo>
                    <a:pt x="14" y="0"/>
                  </a:lnTo>
                  <a:cubicBezTo>
                    <a:pt x="17" y="5"/>
                    <a:pt x="14" y="8"/>
                    <a:pt x="12" y="12"/>
                  </a:cubicBezTo>
                  <a:cubicBezTo>
                    <a:pt x="7" y="12"/>
                    <a:pt x="4" y="12"/>
                    <a:pt x="0" y="8"/>
                  </a:cubicBezTo>
                  <a:cubicBezTo>
                    <a:pt x="4" y="16"/>
                    <a:pt x="8" y="13"/>
                    <a:pt x="14" y="14"/>
                  </a:cubicBezTo>
                  <a:cubicBezTo>
                    <a:pt x="15" y="9"/>
                    <a:pt x="20" y="7"/>
                    <a:pt x="14"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0" name="Freeform 1678"/>
            <p:cNvSpPr>
              <a:spLocks/>
            </p:cNvSpPr>
            <p:nvPr userDrawn="1"/>
          </p:nvSpPr>
          <p:spPr bwMode="auto">
            <a:xfrm>
              <a:off x="387" y="324"/>
              <a:ext cx="9" cy="6"/>
            </a:xfrm>
            <a:custGeom>
              <a:avLst/>
              <a:gdLst>
                <a:gd name="T0" fmla="*/ 16 w 21"/>
                <a:gd name="T1" fmla="*/ 0 h 14"/>
                <a:gd name="T2" fmla="*/ 16 w 21"/>
                <a:gd name="T3" fmla="*/ 0 h 14"/>
                <a:gd name="T4" fmla="*/ 12 w 21"/>
                <a:gd name="T5" fmla="*/ 11 h 14"/>
                <a:gd name="T6" fmla="*/ 0 w 21"/>
                <a:gd name="T7" fmla="*/ 4 h 14"/>
                <a:gd name="T8" fmla="*/ 13 w 21"/>
                <a:gd name="T9" fmla="*/ 14 h 14"/>
                <a:gd name="T10" fmla="*/ 16 w 21"/>
                <a:gd name="T11" fmla="*/ 0 h 14"/>
              </a:gdLst>
              <a:ahLst/>
              <a:cxnLst>
                <a:cxn ang="0">
                  <a:pos x="T0" y="T1"/>
                </a:cxn>
                <a:cxn ang="0">
                  <a:pos x="T2" y="T3"/>
                </a:cxn>
                <a:cxn ang="0">
                  <a:pos x="T4" y="T5"/>
                </a:cxn>
                <a:cxn ang="0">
                  <a:pos x="T6" y="T7"/>
                </a:cxn>
                <a:cxn ang="0">
                  <a:pos x="T8" y="T9"/>
                </a:cxn>
                <a:cxn ang="0">
                  <a:pos x="T10" y="T11"/>
                </a:cxn>
              </a:cxnLst>
              <a:rect l="0" t="0" r="r" b="b"/>
              <a:pathLst>
                <a:path w="21" h="14">
                  <a:moveTo>
                    <a:pt x="16" y="0"/>
                  </a:moveTo>
                  <a:lnTo>
                    <a:pt x="16" y="0"/>
                  </a:lnTo>
                  <a:cubicBezTo>
                    <a:pt x="18" y="6"/>
                    <a:pt x="14" y="7"/>
                    <a:pt x="12" y="11"/>
                  </a:cubicBezTo>
                  <a:cubicBezTo>
                    <a:pt x="7" y="9"/>
                    <a:pt x="2" y="9"/>
                    <a:pt x="0" y="4"/>
                  </a:cubicBezTo>
                  <a:cubicBezTo>
                    <a:pt x="1" y="12"/>
                    <a:pt x="8" y="11"/>
                    <a:pt x="13" y="14"/>
                  </a:cubicBezTo>
                  <a:cubicBezTo>
                    <a:pt x="15" y="9"/>
                    <a:pt x="21" y="7"/>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1" name="Freeform 1679"/>
            <p:cNvSpPr>
              <a:spLocks/>
            </p:cNvSpPr>
            <p:nvPr userDrawn="1"/>
          </p:nvSpPr>
          <p:spPr bwMode="auto">
            <a:xfrm>
              <a:off x="375" y="327"/>
              <a:ext cx="9" cy="5"/>
            </a:xfrm>
            <a:custGeom>
              <a:avLst/>
              <a:gdLst>
                <a:gd name="T0" fmla="*/ 19 w 21"/>
                <a:gd name="T1" fmla="*/ 0 h 12"/>
                <a:gd name="T2" fmla="*/ 19 w 21"/>
                <a:gd name="T3" fmla="*/ 0 h 12"/>
                <a:gd name="T4" fmla="*/ 10 w 21"/>
                <a:gd name="T5" fmla="*/ 9 h 12"/>
                <a:gd name="T6" fmla="*/ 1 w 21"/>
                <a:gd name="T7" fmla="*/ 1 h 12"/>
                <a:gd name="T8" fmla="*/ 10 w 21"/>
                <a:gd name="T9" fmla="*/ 12 h 12"/>
                <a:gd name="T10" fmla="*/ 19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19" y="0"/>
                  </a:moveTo>
                  <a:lnTo>
                    <a:pt x="19" y="0"/>
                  </a:lnTo>
                  <a:cubicBezTo>
                    <a:pt x="19" y="6"/>
                    <a:pt x="13" y="6"/>
                    <a:pt x="10" y="9"/>
                  </a:cubicBezTo>
                  <a:cubicBezTo>
                    <a:pt x="5" y="7"/>
                    <a:pt x="1" y="7"/>
                    <a:pt x="1" y="1"/>
                  </a:cubicBezTo>
                  <a:cubicBezTo>
                    <a:pt x="0" y="10"/>
                    <a:pt x="6" y="8"/>
                    <a:pt x="10" y="12"/>
                  </a:cubicBezTo>
                  <a:cubicBezTo>
                    <a:pt x="14" y="8"/>
                    <a:pt x="21" y="9"/>
                    <a:pt x="1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2" name="Freeform 1680"/>
            <p:cNvSpPr>
              <a:spLocks/>
            </p:cNvSpPr>
            <p:nvPr userDrawn="1"/>
          </p:nvSpPr>
          <p:spPr bwMode="auto">
            <a:xfrm>
              <a:off x="379" y="314"/>
              <a:ext cx="1" cy="7"/>
            </a:xfrm>
            <a:custGeom>
              <a:avLst/>
              <a:gdLst>
                <a:gd name="T0" fmla="*/ 2 w 2"/>
                <a:gd name="T1" fmla="*/ 1 h 15"/>
                <a:gd name="T2" fmla="*/ 2 w 2"/>
                <a:gd name="T3" fmla="*/ 1 h 15"/>
                <a:gd name="T4" fmla="*/ 0 w 2"/>
                <a:gd name="T5" fmla="*/ 0 h 15"/>
                <a:gd name="T6" fmla="*/ 2 w 2"/>
                <a:gd name="T7" fmla="*/ 15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lnTo>
                    <a:pt x="2" y="1"/>
                  </a:lnTo>
                  <a:lnTo>
                    <a:pt x="0" y="0"/>
                  </a:lnTo>
                  <a:lnTo>
                    <a:pt x="2" y="15"/>
                  </a:lnTo>
                  <a:lnTo>
                    <a:pt x="2"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3" name="Freeform 1681"/>
            <p:cNvSpPr>
              <a:spLocks/>
            </p:cNvSpPr>
            <p:nvPr userDrawn="1"/>
          </p:nvSpPr>
          <p:spPr bwMode="auto">
            <a:xfrm>
              <a:off x="364" y="326"/>
              <a:ext cx="8" cy="6"/>
            </a:xfrm>
            <a:custGeom>
              <a:avLst/>
              <a:gdLst>
                <a:gd name="T0" fmla="*/ 3 w 19"/>
                <a:gd name="T1" fmla="*/ 0 h 12"/>
                <a:gd name="T2" fmla="*/ 3 w 19"/>
                <a:gd name="T3" fmla="*/ 0 h 12"/>
                <a:gd name="T4" fmla="*/ 8 w 19"/>
                <a:gd name="T5" fmla="*/ 12 h 12"/>
                <a:gd name="T6" fmla="*/ 19 w 19"/>
                <a:gd name="T7" fmla="*/ 2 h 12"/>
                <a:gd name="T8" fmla="*/ 8 w 19"/>
                <a:gd name="T9" fmla="*/ 10 h 12"/>
                <a:gd name="T10" fmla="*/ 3 w 19"/>
                <a:gd name="T11" fmla="*/ 0 h 12"/>
              </a:gdLst>
              <a:ahLst/>
              <a:cxnLst>
                <a:cxn ang="0">
                  <a:pos x="T0" y="T1"/>
                </a:cxn>
                <a:cxn ang="0">
                  <a:pos x="T2" y="T3"/>
                </a:cxn>
                <a:cxn ang="0">
                  <a:pos x="T4" y="T5"/>
                </a:cxn>
                <a:cxn ang="0">
                  <a:pos x="T6" y="T7"/>
                </a:cxn>
                <a:cxn ang="0">
                  <a:pos x="T8" y="T9"/>
                </a:cxn>
                <a:cxn ang="0">
                  <a:pos x="T10" y="T11"/>
                </a:cxn>
              </a:cxnLst>
              <a:rect l="0" t="0" r="r" b="b"/>
              <a:pathLst>
                <a:path w="19" h="12">
                  <a:moveTo>
                    <a:pt x="3" y="0"/>
                  </a:moveTo>
                  <a:lnTo>
                    <a:pt x="3" y="0"/>
                  </a:lnTo>
                  <a:cubicBezTo>
                    <a:pt x="0" y="7"/>
                    <a:pt x="5" y="8"/>
                    <a:pt x="8" y="12"/>
                  </a:cubicBezTo>
                  <a:cubicBezTo>
                    <a:pt x="13" y="9"/>
                    <a:pt x="19" y="10"/>
                    <a:pt x="19" y="2"/>
                  </a:cubicBezTo>
                  <a:cubicBezTo>
                    <a:pt x="18" y="7"/>
                    <a:pt x="13" y="7"/>
                    <a:pt x="8" y="10"/>
                  </a:cubicBezTo>
                  <a:cubicBezTo>
                    <a:pt x="6" y="6"/>
                    <a:pt x="2" y="6"/>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4" name="Freeform 1682"/>
            <p:cNvSpPr>
              <a:spLocks/>
            </p:cNvSpPr>
            <p:nvPr userDrawn="1"/>
          </p:nvSpPr>
          <p:spPr bwMode="auto">
            <a:xfrm>
              <a:off x="369" y="316"/>
              <a:ext cx="2" cy="6"/>
            </a:xfrm>
            <a:custGeom>
              <a:avLst/>
              <a:gdLst>
                <a:gd name="T0" fmla="*/ 4 w 4"/>
                <a:gd name="T1" fmla="*/ 1 h 14"/>
                <a:gd name="T2" fmla="*/ 4 w 4"/>
                <a:gd name="T3" fmla="*/ 1 h 14"/>
                <a:gd name="T4" fmla="*/ 3 w 4"/>
                <a:gd name="T5" fmla="*/ 2 h 14"/>
                <a:gd name="T6" fmla="*/ 2 w 4"/>
                <a:gd name="T7" fmla="*/ 0 h 14"/>
                <a:gd name="T8" fmla="*/ 0 w 4"/>
                <a:gd name="T9" fmla="*/ 14 h 14"/>
                <a:gd name="T10" fmla="*/ 4 w 4"/>
                <a:gd name="T11" fmla="*/ 1 h 14"/>
              </a:gdLst>
              <a:ahLst/>
              <a:cxnLst>
                <a:cxn ang="0">
                  <a:pos x="T0" y="T1"/>
                </a:cxn>
                <a:cxn ang="0">
                  <a:pos x="T2" y="T3"/>
                </a:cxn>
                <a:cxn ang="0">
                  <a:pos x="T4" y="T5"/>
                </a:cxn>
                <a:cxn ang="0">
                  <a:pos x="T6" y="T7"/>
                </a:cxn>
                <a:cxn ang="0">
                  <a:pos x="T8" y="T9"/>
                </a:cxn>
                <a:cxn ang="0">
                  <a:pos x="T10" y="T11"/>
                </a:cxn>
              </a:cxnLst>
              <a:rect l="0" t="0" r="r" b="b"/>
              <a:pathLst>
                <a:path w="4" h="14">
                  <a:moveTo>
                    <a:pt x="4" y="1"/>
                  </a:moveTo>
                  <a:lnTo>
                    <a:pt x="4" y="1"/>
                  </a:lnTo>
                  <a:lnTo>
                    <a:pt x="3" y="2"/>
                  </a:lnTo>
                  <a:lnTo>
                    <a:pt x="2" y="0"/>
                  </a:lnTo>
                  <a:lnTo>
                    <a:pt x="0" y="14"/>
                  </a:lnTo>
                  <a:lnTo>
                    <a:pt x="4"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5" name="Freeform 1683"/>
            <p:cNvSpPr>
              <a:spLocks/>
            </p:cNvSpPr>
            <p:nvPr userDrawn="1"/>
          </p:nvSpPr>
          <p:spPr bwMode="auto">
            <a:xfrm>
              <a:off x="398" y="297"/>
              <a:ext cx="8" cy="9"/>
            </a:xfrm>
            <a:custGeom>
              <a:avLst/>
              <a:gdLst>
                <a:gd name="T0" fmla="*/ 8 w 17"/>
                <a:gd name="T1" fmla="*/ 0 h 21"/>
                <a:gd name="T2" fmla="*/ 8 w 17"/>
                <a:gd name="T3" fmla="*/ 0 h 21"/>
                <a:gd name="T4" fmla="*/ 14 w 17"/>
                <a:gd name="T5" fmla="*/ 12 h 21"/>
                <a:gd name="T6" fmla="*/ 0 w 17"/>
                <a:gd name="T7" fmla="*/ 15 h 21"/>
                <a:gd name="T8" fmla="*/ 16 w 17"/>
                <a:gd name="T9" fmla="*/ 13 h 21"/>
                <a:gd name="T10" fmla="*/ 8 w 17"/>
                <a:gd name="T11" fmla="*/ 0 h 21"/>
              </a:gdLst>
              <a:ahLst/>
              <a:cxnLst>
                <a:cxn ang="0">
                  <a:pos x="T0" y="T1"/>
                </a:cxn>
                <a:cxn ang="0">
                  <a:pos x="T2" y="T3"/>
                </a:cxn>
                <a:cxn ang="0">
                  <a:pos x="T4" y="T5"/>
                </a:cxn>
                <a:cxn ang="0">
                  <a:pos x="T6" y="T7"/>
                </a:cxn>
                <a:cxn ang="0">
                  <a:pos x="T8" y="T9"/>
                </a:cxn>
                <a:cxn ang="0">
                  <a:pos x="T10" y="T11"/>
                </a:cxn>
              </a:cxnLst>
              <a:rect l="0" t="0" r="r" b="b"/>
              <a:pathLst>
                <a:path w="17" h="21">
                  <a:moveTo>
                    <a:pt x="8" y="0"/>
                  </a:moveTo>
                  <a:lnTo>
                    <a:pt x="8" y="0"/>
                  </a:lnTo>
                  <a:cubicBezTo>
                    <a:pt x="14" y="2"/>
                    <a:pt x="12" y="6"/>
                    <a:pt x="14" y="12"/>
                  </a:cubicBezTo>
                  <a:cubicBezTo>
                    <a:pt x="9" y="14"/>
                    <a:pt x="5" y="18"/>
                    <a:pt x="0" y="15"/>
                  </a:cubicBezTo>
                  <a:cubicBezTo>
                    <a:pt x="5" y="21"/>
                    <a:pt x="11" y="15"/>
                    <a:pt x="16" y="13"/>
                  </a:cubicBezTo>
                  <a:cubicBezTo>
                    <a:pt x="14" y="5"/>
                    <a:pt x="17" y="3"/>
                    <a:pt x="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6" name="Freeform 1684"/>
            <p:cNvSpPr>
              <a:spLocks noEditPoints="1"/>
            </p:cNvSpPr>
            <p:nvPr userDrawn="1"/>
          </p:nvSpPr>
          <p:spPr bwMode="auto">
            <a:xfrm>
              <a:off x="396" y="289"/>
              <a:ext cx="7" cy="2"/>
            </a:xfrm>
            <a:custGeom>
              <a:avLst/>
              <a:gdLst>
                <a:gd name="T0" fmla="*/ 8 w 17"/>
                <a:gd name="T1" fmla="*/ 2 h 5"/>
                <a:gd name="T2" fmla="*/ 8 w 17"/>
                <a:gd name="T3" fmla="*/ 2 h 5"/>
                <a:gd name="T4" fmla="*/ 1 w 17"/>
                <a:gd name="T5" fmla="*/ 4 h 5"/>
                <a:gd name="T6" fmla="*/ 1 w 17"/>
                <a:gd name="T7" fmla="*/ 3 h 5"/>
                <a:gd name="T8" fmla="*/ 8 w 17"/>
                <a:gd name="T9" fmla="*/ 2 h 5"/>
                <a:gd name="T10" fmla="*/ 17 w 17"/>
                <a:gd name="T11" fmla="*/ 1 h 5"/>
                <a:gd name="T12" fmla="*/ 17 w 17"/>
                <a:gd name="T13" fmla="*/ 1 h 5"/>
                <a:gd name="T14" fmla="*/ 1 w 17"/>
                <a:gd name="T15" fmla="*/ 2 h 5"/>
                <a:gd name="T16" fmla="*/ 0 w 17"/>
                <a:gd name="T17" fmla="*/ 4 h 5"/>
                <a:gd name="T18" fmla="*/ 1 w 17"/>
                <a:gd name="T19" fmla="*/ 5 h 5"/>
                <a:gd name="T20" fmla="*/ 17 w 17"/>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
                  <a:moveTo>
                    <a:pt x="8" y="2"/>
                  </a:moveTo>
                  <a:lnTo>
                    <a:pt x="8" y="2"/>
                  </a:lnTo>
                  <a:cubicBezTo>
                    <a:pt x="7" y="3"/>
                    <a:pt x="1" y="4"/>
                    <a:pt x="1" y="4"/>
                  </a:cubicBezTo>
                  <a:lnTo>
                    <a:pt x="1" y="3"/>
                  </a:lnTo>
                  <a:cubicBezTo>
                    <a:pt x="1" y="3"/>
                    <a:pt x="7" y="2"/>
                    <a:pt x="8" y="2"/>
                  </a:cubicBezTo>
                  <a:close/>
                  <a:moveTo>
                    <a:pt x="17" y="1"/>
                  </a:moveTo>
                  <a:lnTo>
                    <a:pt x="17" y="1"/>
                  </a:lnTo>
                  <a:cubicBezTo>
                    <a:pt x="9" y="0"/>
                    <a:pt x="1" y="2"/>
                    <a:pt x="1" y="2"/>
                  </a:cubicBezTo>
                  <a:lnTo>
                    <a:pt x="0" y="4"/>
                  </a:lnTo>
                  <a:lnTo>
                    <a:pt x="1" y="5"/>
                  </a:lnTo>
                  <a:cubicBezTo>
                    <a:pt x="5" y="5"/>
                    <a:pt x="10" y="3"/>
                    <a:pt x="17"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7" name="Freeform 1685"/>
            <p:cNvSpPr>
              <a:spLocks noEditPoints="1"/>
            </p:cNvSpPr>
            <p:nvPr userDrawn="1"/>
          </p:nvSpPr>
          <p:spPr bwMode="auto">
            <a:xfrm>
              <a:off x="394" y="297"/>
              <a:ext cx="7" cy="4"/>
            </a:xfrm>
            <a:custGeom>
              <a:avLst/>
              <a:gdLst>
                <a:gd name="T0" fmla="*/ 7 w 15"/>
                <a:gd name="T1" fmla="*/ 5 h 10"/>
                <a:gd name="T2" fmla="*/ 7 w 15"/>
                <a:gd name="T3" fmla="*/ 5 h 10"/>
                <a:gd name="T4" fmla="*/ 1 w 15"/>
                <a:gd name="T5" fmla="*/ 2 h 10"/>
                <a:gd name="T6" fmla="*/ 2 w 15"/>
                <a:gd name="T7" fmla="*/ 1 h 10"/>
                <a:gd name="T8" fmla="*/ 7 w 15"/>
                <a:gd name="T9" fmla="*/ 5 h 10"/>
                <a:gd name="T10" fmla="*/ 15 w 15"/>
                <a:gd name="T11" fmla="*/ 10 h 10"/>
                <a:gd name="T12" fmla="*/ 15 w 15"/>
                <a:gd name="T13" fmla="*/ 10 h 10"/>
                <a:gd name="T14" fmla="*/ 2 w 15"/>
                <a:gd name="T15" fmla="*/ 0 h 10"/>
                <a:gd name="T16" fmla="*/ 0 w 15"/>
                <a:gd name="T17" fmla="*/ 1 h 10"/>
                <a:gd name="T18" fmla="*/ 0 w 15"/>
                <a:gd name="T19" fmla="*/ 3 h 10"/>
                <a:gd name="T20" fmla="*/ 15 w 15"/>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0">
                  <a:moveTo>
                    <a:pt x="7" y="5"/>
                  </a:moveTo>
                  <a:lnTo>
                    <a:pt x="7" y="5"/>
                  </a:lnTo>
                  <a:cubicBezTo>
                    <a:pt x="6" y="5"/>
                    <a:pt x="1" y="2"/>
                    <a:pt x="1" y="2"/>
                  </a:cubicBezTo>
                  <a:lnTo>
                    <a:pt x="2" y="1"/>
                  </a:lnTo>
                  <a:cubicBezTo>
                    <a:pt x="2" y="1"/>
                    <a:pt x="6" y="4"/>
                    <a:pt x="7" y="5"/>
                  </a:cubicBezTo>
                  <a:close/>
                  <a:moveTo>
                    <a:pt x="15" y="10"/>
                  </a:moveTo>
                  <a:lnTo>
                    <a:pt x="15" y="10"/>
                  </a:lnTo>
                  <a:cubicBezTo>
                    <a:pt x="9" y="4"/>
                    <a:pt x="2" y="0"/>
                    <a:pt x="2" y="0"/>
                  </a:cubicBezTo>
                  <a:lnTo>
                    <a:pt x="0" y="1"/>
                  </a:lnTo>
                  <a:lnTo>
                    <a:pt x="0" y="3"/>
                  </a:lnTo>
                  <a:cubicBezTo>
                    <a:pt x="0" y="3"/>
                    <a:pt x="8" y="8"/>
                    <a:pt x="15" y="1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8" name="Freeform 1686"/>
            <p:cNvSpPr>
              <a:spLocks/>
            </p:cNvSpPr>
            <p:nvPr userDrawn="1"/>
          </p:nvSpPr>
          <p:spPr bwMode="auto">
            <a:xfrm>
              <a:off x="388" y="305"/>
              <a:ext cx="9" cy="8"/>
            </a:xfrm>
            <a:custGeom>
              <a:avLst/>
              <a:gdLst>
                <a:gd name="T0" fmla="*/ 16 w 21"/>
                <a:gd name="T1" fmla="*/ 0 h 16"/>
                <a:gd name="T2" fmla="*/ 16 w 21"/>
                <a:gd name="T3" fmla="*/ 0 h 16"/>
                <a:gd name="T4" fmla="*/ 12 w 21"/>
                <a:gd name="T5" fmla="*/ 10 h 16"/>
                <a:gd name="T6" fmla="*/ 0 w 21"/>
                <a:gd name="T7" fmla="*/ 10 h 16"/>
                <a:gd name="T8" fmla="*/ 13 w 21"/>
                <a:gd name="T9" fmla="*/ 12 h 16"/>
                <a:gd name="T10" fmla="*/ 16 w 21"/>
                <a:gd name="T11" fmla="*/ 0 h 16"/>
              </a:gdLst>
              <a:ahLst/>
              <a:cxnLst>
                <a:cxn ang="0">
                  <a:pos x="T0" y="T1"/>
                </a:cxn>
                <a:cxn ang="0">
                  <a:pos x="T2" y="T3"/>
                </a:cxn>
                <a:cxn ang="0">
                  <a:pos x="T4" y="T5"/>
                </a:cxn>
                <a:cxn ang="0">
                  <a:pos x="T6" y="T7"/>
                </a:cxn>
                <a:cxn ang="0">
                  <a:pos x="T8" y="T9"/>
                </a:cxn>
                <a:cxn ang="0">
                  <a:pos x="T10" y="T11"/>
                </a:cxn>
              </a:cxnLst>
              <a:rect l="0" t="0" r="r" b="b"/>
              <a:pathLst>
                <a:path w="21" h="16">
                  <a:moveTo>
                    <a:pt x="16" y="0"/>
                  </a:moveTo>
                  <a:lnTo>
                    <a:pt x="16" y="0"/>
                  </a:lnTo>
                  <a:cubicBezTo>
                    <a:pt x="19" y="5"/>
                    <a:pt x="13" y="6"/>
                    <a:pt x="12" y="10"/>
                  </a:cubicBezTo>
                  <a:cubicBezTo>
                    <a:pt x="7" y="9"/>
                    <a:pt x="3" y="14"/>
                    <a:pt x="0" y="10"/>
                  </a:cubicBezTo>
                  <a:cubicBezTo>
                    <a:pt x="4" y="16"/>
                    <a:pt x="8" y="11"/>
                    <a:pt x="13" y="12"/>
                  </a:cubicBezTo>
                  <a:cubicBezTo>
                    <a:pt x="14" y="8"/>
                    <a:pt x="21" y="6"/>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9" name="Freeform 1687"/>
            <p:cNvSpPr>
              <a:spLocks noEditPoints="1"/>
            </p:cNvSpPr>
            <p:nvPr userDrawn="1"/>
          </p:nvSpPr>
          <p:spPr bwMode="auto">
            <a:xfrm>
              <a:off x="388" y="302"/>
              <a:ext cx="4" cy="5"/>
            </a:xfrm>
            <a:custGeom>
              <a:avLst/>
              <a:gdLst>
                <a:gd name="T0" fmla="*/ 4 w 7"/>
                <a:gd name="T1" fmla="*/ 5 h 12"/>
                <a:gd name="T2" fmla="*/ 4 w 7"/>
                <a:gd name="T3" fmla="*/ 5 h 12"/>
                <a:gd name="T4" fmla="*/ 1 w 7"/>
                <a:gd name="T5" fmla="*/ 1 h 12"/>
                <a:gd name="T6" fmla="*/ 2 w 7"/>
                <a:gd name="T7" fmla="*/ 1 h 12"/>
                <a:gd name="T8" fmla="*/ 4 w 7"/>
                <a:gd name="T9" fmla="*/ 5 h 12"/>
                <a:gd name="T10" fmla="*/ 7 w 7"/>
                <a:gd name="T11" fmla="*/ 12 h 12"/>
                <a:gd name="T12" fmla="*/ 7 w 7"/>
                <a:gd name="T13" fmla="*/ 12 h 12"/>
                <a:gd name="T14" fmla="*/ 2 w 7"/>
                <a:gd name="T15" fmla="*/ 0 h 12"/>
                <a:gd name="T16" fmla="*/ 0 w 7"/>
                <a:gd name="T17" fmla="*/ 0 h 12"/>
                <a:gd name="T18" fmla="*/ 0 w 7"/>
                <a:gd name="T19" fmla="*/ 1 h 12"/>
                <a:gd name="T20" fmla="*/ 7 w 7"/>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4" y="5"/>
                  </a:moveTo>
                  <a:lnTo>
                    <a:pt x="4" y="5"/>
                  </a:lnTo>
                  <a:cubicBezTo>
                    <a:pt x="3" y="4"/>
                    <a:pt x="1" y="1"/>
                    <a:pt x="1" y="1"/>
                  </a:cubicBezTo>
                  <a:lnTo>
                    <a:pt x="2" y="1"/>
                  </a:lnTo>
                  <a:cubicBezTo>
                    <a:pt x="2" y="1"/>
                    <a:pt x="3" y="4"/>
                    <a:pt x="4" y="5"/>
                  </a:cubicBezTo>
                  <a:close/>
                  <a:moveTo>
                    <a:pt x="7" y="12"/>
                  </a:moveTo>
                  <a:lnTo>
                    <a:pt x="7" y="12"/>
                  </a:lnTo>
                  <a:cubicBezTo>
                    <a:pt x="5" y="4"/>
                    <a:pt x="2" y="0"/>
                    <a:pt x="2" y="0"/>
                  </a:cubicBezTo>
                  <a:lnTo>
                    <a:pt x="0" y="0"/>
                  </a:lnTo>
                  <a:lnTo>
                    <a:pt x="0" y="1"/>
                  </a:lnTo>
                  <a:cubicBezTo>
                    <a:pt x="0" y="1"/>
                    <a:pt x="2" y="7"/>
                    <a:pt x="7" y="1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0" name="Freeform 1688"/>
            <p:cNvSpPr>
              <a:spLocks noEditPoints="1"/>
            </p:cNvSpPr>
            <p:nvPr userDrawn="1"/>
          </p:nvSpPr>
          <p:spPr bwMode="auto">
            <a:xfrm>
              <a:off x="381" y="304"/>
              <a:ext cx="1" cy="6"/>
            </a:xfrm>
            <a:custGeom>
              <a:avLst/>
              <a:gdLst>
                <a:gd name="T0" fmla="*/ 2 w 3"/>
                <a:gd name="T1" fmla="*/ 6 h 12"/>
                <a:gd name="T2" fmla="*/ 2 w 3"/>
                <a:gd name="T3" fmla="*/ 6 h 12"/>
                <a:gd name="T4" fmla="*/ 1 w 3"/>
                <a:gd name="T5" fmla="*/ 1 h 12"/>
                <a:gd name="T6" fmla="*/ 2 w 3"/>
                <a:gd name="T7" fmla="*/ 1 h 12"/>
                <a:gd name="T8" fmla="*/ 2 w 3"/>
                <a:gd name="T9" fmla="*/ 6 h 12"/>
                <a:gd name="T10" fmla="*/ 3 w 3"/>
                <a:gd name="T11" fmla="*/ 12 h 12"/>
                <a:gd name="T12" fmla="*/ 3 w 3"/>
                <a:gd name="T13" fmla="*/ 12 h 12"/>
                <a:gd name="T14" fmla="*/ 3 w 3"/>
                <a:gd name="T15" fmla="*/ 1 h 12"/>
                <a:gd name="T16" fmla="*/ 1 w 3"/>
                <a:gd name="T17" fmla="*/ 0 h 12"/>
                <a:gd name="T18" fmla="*/ 0 w 3"/>
                <a:gd name="T19" fmla="*/ 1 h 12"/>
                <a:gd name="T20" fmla="*/ 3 w 3"/>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2">
                  <a:moveTo>
                    <a:pt x="2" y="6"/>
                  </a:moveTo>
                  <a:lnTo>
                    <a:pt x="2" y="6"/>
                  </a:lnTo>
                  <a:cubicBezTo>
                    <a:pt x="2" y="5"/>
                    <a:pt x="1" y="1"/>
                    <a:pt x="1" y="1"/>
                  </a:cubicBezTo>
                  <a:lnTo>
                    <a:pt x="2" y="1"/>
                  </a:lnTo>
                  <a:cubicBezTo>
                    <a:pt x="2" y="1"/>
                    <a:pt x="2" y="5"/>
                    <a:pt x="2" y="6"/>
                  </a:cubicBezTo>
                  <a:close/>
                  <a:moveTo>
                    <a:pt x="3" y="12"/>
                  </a:moveTo>
                  <a:lnTo>
                    <a:pt x="3" y="12"/>
                  </a:lnTo>
                  <a:cubicBezTo>
                    <a:pt x="3" y="7"/>
                    <a:pt x="3" y="1"/>
                    <a:pt x="3" y="1"/>
                  </a:cubicBezTo>
                  <a:lnTo>
                    <a:pt x="1" y="0"/>
                  </a:lnTo>
                  <a:lnTo>
                    <a:pt x="0" y="1"/>
                  </a:lnTo>
                  <a:cubicBezTo>
                    <a:pt x="0" y="1"/>
                    <a:pt x="1" y="7"/>
                    <a:pt x="3" y="1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1" name="Freeform 1689"/>
            <p:cNvSpPr>
              <a:spLocks/>
            </p:cNvSpPr>
            <p:nvPr userDrawn="1"/>
          </p:nvSpPr>
          <p:spPr bwMode="auto">
            <a:xfrm>
              <a:off x="379" y="310"/>
              <a:ext cx="7" cy="4"/>
            </a:xfrm>
            <a:custGeom>
              <a:avLst/>
              <a:gdLst>
                <a:gd name="T0" fmla="*/ 16 w 17"/>
                <a:gd name="T1" fmla="*/ 0 h 10"/>
                <a:gd name="T2" fmla="*/ 16 w 17"/>
                <a:gd name="T3" fmla="*/ 0 h 10"/>
                <a:gd name="T4" fmla="*/ 8 w 17"/>
                <a:gd name="T5" fmla="*/ 8 h 10"/>
                <a:gd name="T6" fmla="*/ 0 w 17"/>
                <a:gd name="T7" fmla="*/ 1 h 10"/>
                <a:gd name="T8" fmla="*/ 8 w 17"/>
                <a:gd name="T9" fmla="*/ 10 h 10"/>
                <a:gd name="T10" fmla="*/ 16 w 17"/>
                <a:gd name="T11" fmla="*/ 0 h 10"/>
              </a:gdLst>
              <a:ahLst/>
              <a:cxnLst>
                <a:cxn ang="0">
                  <a:pos x="T0" y="T1"/>
                </a:cxn>
                <a:cxn ang="0">
                  <a:pos x="T2" y="T3"/>
                </a:cxn>
                <a:cxn ang="0">
                  <a:pos x="T4" y="T5"/>
                </a:cxn>
                <a:cxn ang="0">
                  <a:pos x="T6" y="T7"/>
                </a:cxn>
                <a:cxn ang="0">
                  <a:pos x="T8" y="T9"/>
                </a:cxn>
                <a:cxn ang="0">
                  <a:pos x="T10" y="T11"/>
                </a:cxn>
              </a:cxnLst>
              <a:rect l="0" t="0" r="r" b="b"/>
              <a:pathLst>
                <a:path w="17" h="10">
                  <a:moveTo>
                    <a:pt x="16" y="0"/>
                  </a:moveTo>
                  <a:lnTo>
                    <a:pt x="16" y="0"/>
                  </a:lnTo>
                  <a:cubicBezTo>
                    <a:pt x="16" y="6"/>
                    <a:pt x="11" y="5"/>
                    <a:pt x="8" y="8"/>
                  </a:cubicBezTo>
                  <a:cubicBezTo>
                    <a:pt x="5" y="4"/>
                    <a:pt x="0" y="6"/>
                    <a:pt x="0" y="1"/>
                  </a:cubicBezTo>
                  <a:cubicBezTo>
                    <a:pt x="0" y="9"/>
                    <a:pt x="5" y="6"/>
                    <a:pt x="8" y="10"/>
                  </a:cubicBezTo>
                  <a:cubicBezTo>
                    <a:pt x="11" y="6"/>
                    <a:pt x="17" y="8"/>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2" name="Freeform 1690"/>
            <p:cNvSpPr>
              <a:spLocks noEditPoints="1"/>
            </p:cNvSpPr>
            <p:nvPr userDrawn="1"/>
          </p:nvSpPr>
          <p:spPr bwMode="auto">
            <a:xfrm>
              <a:off x="372" y="304"/>
              <a:ext cx="2" cy="6"/>
            </a:xfrm>
            <a:custGeom>
              <a:avLst/>
              <a:gdLst>
                <a:gd name="T0" fmla="*/ 1 w 4"/>
                <a:gd name="T1" fmla="*/ 8 h 14"/>
                <a:gd name="T2" fmla="*/ 1 w 4"/>
                <a:gd name="T3" fmla="*/ 8 h 14"/>
                <a:gd name="T4" fmla="*/ 2 w 4"/>
                <a:gd name="T5" fmla="*/ 1 h 14"/>
                <a:gd name="T6" fmla="*/ 3 w 4"/>
                <a:gd name="T7" fmla="*/ 2 h 14"/>
                <a:gd name="T8" fmla="*/ 1 w 4"/>
                <a:gd name="T9" fmla="*/ 8 h 14"/>
                <a:gd name="T10" fmla="*/ 0 w 4"/>
                <a:gd name="T11" fmla="*/ 14 h 14"/>
                <a:gd name="T12" fmla="*/ 0 w 4"/>
                <a:gd name="T13" fmla="*/ 14 h 14"/>
                <a:gd name="T14" fmla="*/ 4 w 4"/>
                <a:gd name="T15" fmla="*/ 2 h 14"/>
                <a:gd name="T16" fmla="*/ 3 w 4"/>
                <a:gd name="T17" fmla="*/ 0 h 14"/>
                <a:gd name="T18" fmla="*/ 1 w 4"/>
                <a:gd name="T19" fmla="*/ 1 h 14"/>
                <a:gd name="T20" fmla="*/ 0 w 4"/>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4">
                  <a:moveTo>
                    <a:pt x="1" y="8"/>
                  </a:moveTo>
                  <a:lnTo>
                    <a:pt x="1" y="8"/>
                  </a:lnTo>
                  <a:cubicBezTo>
                    <a:pt x="1" y="7"/>
                    <a:pt x="2" y="1"/>
                    <a:pt x="2" y="1"/>
                  </a:cubicBezTo>
                  <a:lnTo>
                    <a:pt x="3" y="2"/>
                  </a:lnTo>
                  <a:cubicBezTo>
                    <a:pt x="3" y="2"/>
                    <a:pt x="2" y="7"/>
                    <a:pt x="1" y="8"/>
                  </a:cubicBezTo>
                  <a:close/>
                  <a:moveTo>
                    <a:pt x="0" y="14"/>
                  </a:moveTo>
                  <a:lnTo>
                    <a:pt x="0" y="14"/>
                  </a:lnTo>
                  <a:cubicBezTo>
                    <a:pt x="4" y="6"/>
                    <a:pt x="4" y="2"/>
                    <a:pt x="4" y="2"/>
                  </a:cubicBezTo>
                  <a:lnTo>
                    <a:pt x="3" y="0"/>
                  </a:lnTo>
                  <a:lnTo>
                    <a:pt x="1" y="1"/>
                  </a:lnTo>
                  <a:cubicBezTo>
                    <a:pt x="1" y="1"/>
                    <a:pt x="0" y="6"/>
                    <a:pt x="0" y="1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3" name="Freeform 1691"/>
            <p:cNvSpPr>
              <a:spLocks/>
            </p:cNvSpPr>
            <p:nvPr userDrawn="1"/>
          </p:nvSpPr>
          <p:spPr bwMode="auto">
            <a:xfrm>
              <a:off x="367" y="309"/>
              <a:ext cx="9" cy="5"/>
            </a:xfrm>
            <a:custGeom>
              <a:avLst/>
              <a:gdLst>
                <a:gd name="T0" fmla="*/ 20 w 20"/>
                <a:gd name="T1" fmla="*/ 4 h 12"/>
                <a:gd name="T2" fmla="*/ 20 w 20"/>
                <a:gd name="T3" fmla="*/ 4 h 12"/>
                <a:gd name="T4" fmla="*/ 9 w 20"/>
                <a:gd name="T5" fmla="*/ 9 h 12"/>
                <a:gd name="T6" fmla="*/ 3 w 20"/>
                <a:gd name="T7" fmla="*/ 0 h 12"/>
                <a:gd name="T8" fmla="*/ 8 w 20"/>
                <a:gd name="T9" fmla="*/ 11 h 12"/>
                <a:gd name="T10" fmla="*/ 20 w 20"/>
                <a:gd name="T11" fmla="*/ 4 h 12"/>
              </a:gdLst>
              <a:ahLst/>
              <a:cxnLst>
                <a:cxn ang="0">
                  <a:pos x="T0" y="T1"/>
                </a:cxn>
                <a:cxn ang="0">
                  <a:pos x="T2" y="T3"/>
                </a:cxn>
                <a:cxn ang="0">
                  <a:pos x="T4" y="T5"/>
                </a:cxn>
                <a:cxn ang="0">
                  <a:pos x="T6" y="T7"/>
                </a:cxn>
                <a:cxn ang="0">
                  <a:pos x="T8" y="T9"/>
                </a:cxn>
                <a:cxn ang="0">
                  <a:pos x="T10" y="T11"/>
                </a:cxn>
              </a:cxnLst>
              <a:rect l="0" t="0" r="r" b="b"/>
              <a:pathLst>
                <a:path w="20" h="12">
                  <a:moveTo>
                    <a:pt x="20" y="4"/>
                  </a:moveTo>
                  <a:lnTo>
                    <a:pt x="20" y="4"/>
                  </a:lnTo>
                  <a:cubicBezTo>
                    <a:pt x="18" y="10"/>
                    <a:pt x="13" y="7"/>
                    <a:pt x="9" y="9"/>
                  </a:cubicBezTo>
                  <a:cubicBezTo>
                    <a:pt x="6" y="5"/>
                    <a:pt x="2" y="5"/>
                    <a:pt x="3" y="0"/>
                  </a:cubicBezTo>
                  <a:cubicBezTo>
                    <a:pt x="0" y="8"/>
                    <a:pt x="6" y="7"/>
                    <a:pt x="8" y="11"/>
                  </a:cubicBezTo>
                  <a:cubicBezTo>
                    <a:pt x="13" y="9"/>
                    <a:pt x="18" y="12"/>
                    <a:pt x="20" y="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4" name="Freeform 1692"/>
            <p:cNvSpPr>
              <a:spLocks/>
            </p:cNvSpPr>
            <p:nvPr userDrawn="1"/>
          </p:nvSpPr>
          <p:spPr bwMode="auto">
            <a:xfrm>
              <a:off x="365" y="302"/>
              <a:ext cx="0" cy="2"/>
            </a:xfrm>
            <a:custGeom>
              <a:avLst/>
              <a:gdLst>
                <a:gd name="T0" fmla="*/ 0 w 1"/>
                <a:gd name="T1" fmla="*/ 4 h 4"/>
                <a:gd name="T2" fmla="*/ 0 w 1"/>
                <a:gd name="T3" fmla="*/ 4 h 4"/>
                <a:gd name="T4" fmla="*/ 1 w 1"/>
                <a:gd name="T5" fmla="*/ 0 h 4"/>
                <a:gd name="T6" fmla="*/ 0 w 1"/>
                <a:gd name="T7" fmla="*/ 0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lnTo>
                    <a:pt x="0" y="4"/>
                  </a:lnTo>
                  <a:cubicBezTo>
                    <a:pt x="1" y="3"/>
                    <a:pt x="1" y="0"/>
                    <a:pt x="1" y="0"/>
                  </a:cubicBezTo>
                  <a:lnTo>
                    <a:pt x="0" y="0"/>
                  </a:lnTo>
                  <a:lnTo>
                    <a:pt x="0"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5" name="Freeform 1693"/>
            <p:cNvSpPr>
              <a:spLocks/>
            </p:cNvSpPr>
            <p:nvPr userDrawn="1"/>
          </p:nvSpPr>
          <p:spPr bwMode="auto">
            <a:xfrm>
              <a:off x="331" y="181"/>
              <a:ext cx="98" cy="48"/>
            </a:xfrm>
            <a:custGeom>
              <a:avLst/>
              <a:gdLst>
                <a:gd name="T0" fmla="*/ 12 w 219"/>
                <a:gd name="T1" fmla="*/ 57 h 105"/>
                <a:gd name="T2" fmla="*/ 12 w 219"/>
                <a:gd name="T3" fmla="*/ 57 h 105"/>
                <a:gd name="T4" fmla="*/ 60 w 219"/>
                <a:gd name="T5" fmla="*/ 81 h 105"/>
                <a:gd name="T6" fmla="*/ 120 w 219"/>
                <a:gd name="T7" fmla="*/ 81 h 105"/>
                <a:gd name="T8" fmla="*/ 156 w 219"/>
                <a:gd name="T9" fmla="*/ 68 h 105"/>
                <a:gd name="T10" fmla="*/ 156 w 219"/>
                <a:gd name="T11" fmla="*/ 22 h 105"/>
                <a:gd name="T12" fmla="*/ 179 w 219"/>
                <a:gd name="T13" fmla="*/ 31 h 105"/>
                <a:gd name="T14" fmla="*/ 181 w 219"/>
                <a:gd name="T15" fmla="*/ 39 h 105"/>
                <a:gd name="T16" fmla="*/ 172 w 219"/>
                <a:gd name="T17" fmla="*/ 74 h 105"/>
                <a:gd name="T18" fmla="*/ 182 w 219"/>
                <a:gd name="T19" fmla="*/ 93 h 105"/>
                <a:gd name="T20" fmla="*/ 177 w 219"/>
                <a:gd name="T21" fmla="*/ 105 h 105"/>
                <a:gd name="T22" fmla="*/ 192 w 219"/>
                <a:gd name="T23" fmla="*/ 85 h 105"/>
                <a:gd name="T24" fmla="*/ 186 w 219"/>
                <a:gd name="T25" fmla="*/ 72 h 105"/>
                <a:gd name="T26" fmla="*/ 208 w 219"/>
                <a:gd name="T27" fmla="*/ 77 h 105"/>
                <a:gd name="T28" fmla="*/ 211 w 219"/>
                <a:gd name="T29" fmla="*/ 87 h 105"/>
                <a:gd name="T30" fmla="*/ 219 w 219"/>
                <a:gd name="T31" fmla="*/ 74 h 105"/>
                <a:gd name="T32" fmla="*/ 209 w 219"/>
                <a:gd name="T33" fmla="*/ 65 h 105"/>
                <a:gd name="T34" fmla="*/ 199 w 219"/>
                <a:gd name="T35" fmla="*/ 63 h 105"/>
                <a:gd name="T36" fmla="*/ 210 w 219"/>
                <a:gd name="T37" fmla="*/ 38 h 105"/>
                <a:gd name="T38" fmla="*/ 186 w 219"/>
                <a:gd name="T39" fmla="*/ 23 h 105"/>
                <a:gd name="T40" fmla="*/ 179 w 219"/>
                <a:gd name="T41" fmla="*/ 16 h 105"/>
                <a:gd name="T42" fmla="*/ 159 w 219"/>
                <a:gd name="T43" fmla="*/ 2 h 105"/>
                <a:gd name="T44" fmla="*/ 146 w 219"/>
                <a:gd name="T45" fmla="*/ 10 h 105"/>
                <a:gd name="T46" fmla="*/ 136 w 219"/>
                <a:gd name="T47" fmla="*/ 16 h 105"/>
                <a:gd name="T48" fmla="*/ 139 w 219"/>
                <a:gd name="T49" fmla="*/ 42 h 105"/>
                <a:gd name="T50" fmla="*/ 144 w 219"/>
                <a:gd name="T51" fmla="*/ 63 h 105"/>
                <a:gd name="T52" fmla="*/ 118 w 219"/>
                <a:gd name="T53" fmla="*/ 79 h 105"/>
                <a:gd name="T54" fmla="*/ 76 w 219"/>
                <a:gd name="T55" fmla="*/ 79 h 105"/>
                <a:gd name="T56" fmla="*/ 31 w 219"/>
                <a:gd name="T57" fmla="*/ 51 h 105"/>
                <a:gd name="T58" fmla="*/ 28 w 219"/>
                <a:gd name="T59" fmla="*/ 48 h 105"/>
                <a:gd name="T60" fmla="*/ 0 w 219"/>
                <a:gd name="T61" fmla="*/ 45 h 105"/>
                <a:gd name="T62" fmla="*/ 12 w 219"/>
                <a:gd name="T63" fmla="*/ 5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9" h="105">
                  <a:moveTo>
                    <a:pt x="12" y="57"/>
                  </a:moveTo>
                  <a:lnTo>
                    <a:pt x="12" y="57"/>
                  </a:lnTo>
                  <a:cubicBezTo>
                    <a:pt x="20" y="66"/>
                    <a:pt x="40" y="77"/>
                    <a:pt x="60" y="81"/>
                  </a:cubicBezTo>
                  <a:cubicBezTo>
                    <a:pt x="76" y="84"/>
                    <a:pt x="108" y="82"/>
                    <a:pt x="120" y="81"/>
                  </a:cubicBezTo>
                  <a:cubicBezTo>
                    <a:pt x="135" y="80"/>
                    <a:pt x="149" y="76"/>
                    <a:pt x="156" y="68"/>
                  </a:cubicBezTo>
                  <a:cubicBezTo>
                    <a:pt x="170" y="54"/>
                    <a:pt x="149" y="36"/>
                    <a:pt x="156" y="22"/>
                  </a:cubicBezTo>
                  <a:cubicBezTo>
                    <a:pt x="163" y="26"/>
                    <a:pt x="169" y="30"/>
                    <a:pt x="179" y="31"/>
                  </a:cubicBezTo>
                  <a:cubicBezTo>
                    <a:pt x="180" y="33"/>
                    <a:pt x="180" y="37"/>
                    <a:pt x="181" y="39"/>
                  </a:cubicBezTo>
                  <a:cubicBezTo>
                    <a:pt x="184" y="55"/>
                    <a:pt x="169" y="58"/>
                    <a:pt x="172" y="74"/>
                  </a:cubicBezTo>
                  <a:cubicBezTo>
                    <a:pt x="174" y="82"/>
                    <a:pt x="180" y="84"/>
                    <a:pt x="182" y="93"/>
                  </a:cubicBezTo>
                  <a:cubicBezTo>
                    <a:pt x="182" y="93"/>
                    <a:pt x="183" y="100"/>
                    <a:pt x="177" y="105"/>
                  </a:cubicBezTo>
                  <a:cubicBezTo>
                    <a:pt x="190" y="105"/>
                    <a:pt x="196" y="95"/>
                    <a:pt x="192" y="85"/>
                  </a:cubicBezTo>
                  <a:cubicBezTo>
                    <a:pt x="191" y="81"/>
                    <a:pt x="186" y="77"/>
                    <a:pt x="186" y="72"/>
                  </a:cubicBezTo>
                  <a:cubicBezTo>
                    <a:pt x="193" y="81"/>
                    <a:pt x="198" y="80"/>
                    <a:pt x="208" y="77"/>
                  </a:cubicBezTo>
                  <a:cubicBezTo>
                    <a:pt x="213" y="76"/>
                    <a:pt x="213" y="82"/>
                    <a:pt x="211" y="87"/>
                  </a:cubicBezTo>
                  <a:cubicBezTo>
                    <a:pt x="217" y="83"/>
                    <a:pt x="219" y="77"/>
                    <a:pt x="219" y="74"/>
                  </a:cubicBezTo>
                  <a:cubicBezTo>
                    <a:pt x="219" y="67"/>
                    <a:pt x="214" y="63"/>
                    <a:pt x="209" y="65"/>
                  </a:cubicBezTo>
                  <a:cubicBezTo>
                    <a:pt x="206" y="65"/>
                    <a:pt x="200" y="69"/>
                    <a:pt x="199" y="63"/>
                  </a:cubicBezTo>
                  <a:cubicBezTo>
                    <a:pt x="198" y="53"/>
                    <a:pt x="214" y="54"/>
                    <a:pt x="210" y="38"/>
                  </a:cubicBezTo>
                  <a:cubicBezTo>
                    <a:pt x="209" y="29"/>
                    <a:pt x="200" y="25"/>
                    <a:pt x="186" y="23"/>
                  </a:cubicBezTo>
                  <a:cubicBezTo>
                    <a:pt x="184" y="22"/>
                    <a:pt x="181" y="19"/>
                    <a:pt x="179" y="16"/>
                  </a:cubicBezTo>
                  <a:cubicBezTo>
                    <a:pt x="171" y="3"/>
                    <a:pt x="163" y="0"/>
                    <a:pt x="159" y="2"/>
                  </a:cubicBezTo>
                  <a:cubicBezTo>
                    <a:pt x="153" y="5"/>
                    <a:pt x="151" y="8"/>
                    <a:pt x="146" y="10"/>
                  </a:cubicBezTo>
                  <a:cubicBezTo>
                    <a:pt x="142" y="12"/>
                    <a:pt x="138" y="13"/>
                    <a:pt x="136" y="16"/>
                  </a:cubicBezTo>
                  <a:cubicBezTo>
                    <a:pt x="130" y="24"/>
                    <a:pt x="135" y="35"/>
                    <a:pt x="139" y="42"/>
                  </a:cubicBezTo>
                  <a:cubicBezTo>
                    <a:pt x="141" y="47"/>
                    <a:pt x="146" y="56"/>
                    <a:pt x="144" y="63"/>
                  </a:cubicBezTo>
                  <a:cubicBezTo>
                    <a:pt x="141" y="72"/>
                    <a:pt x="127" y="77"/>
                    <a:pt x="118" y="79"/>
                  </a:cubicBezTo>
                  <a:cubicBezTo>
                    <a:pt x="111" y="81"/>
                    <a:pt x="89" y="82"/>
                    <a:pt x="76" y="79"/>
                  </a:cubicBezTo>
                  <a:cubicBezTo>
                    <a:pt x="65" y="76"/>
                    <a:pt x="38" y="61"/>
                    <a:pt x="31" y="51"/>
                  </a:cubicBezTo>
                  <a:cubicBezTo>
                    <a:pt x="28" y="48"/>
                    <a:pt x="28" y="48"/>
                    <a:pt x="28" y="48"/>
                  </a:cubicBezTo>
                  <a:cubicBezTo>
                    <a:pt x="19" y="44"/>
                    <a:pt x="0" y="45"/>
                    <a:pt x="0" y="45"/>
                  </a:cubicBezTo>
                  <a:cubicBezTo>
                    <a:pt x="0" y="45"/>
                    <a:pt x="4" y="49"/>
                    <a:pt x="12" y="57"/>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6" name="Freeform 1694"/>
            <p:cNvSpPr>
              <a:spLocks/>
            </p:cNvSpPr>
            <p:nvPr userDrawn="1"/>
          </p:nvSpPr>
          <p:spPr bwMode="auto">
            <a:xfrm>
              <a:off x="339" y="203"/>
              <a:ext cx="25" cy="14"/>
            </a:xfrm>
            <a:custGeom>
              <a:avLst/>
              <a:gdLst>
                <a:gd name="T0" fmla="*/ 9 w 55"/>
                <a:gd name="T1" fmla="*/ 3 h 32"/>
                <a:gd name="T2" fmla="*/ 9 w 55"/>
                <a:gd name="T3" fmla="*/ 3 h 32"/>
                <a:gd name="T4" fmla="*/ 0 w 55"/>
                <a:gd name="T5" fmla="*/ 0 h 32"/>
                <a:gd name="T6" fmla="*/ 55 w 55"/>
                <a:gd name="T7" fmla="*/ 32 h 32"/>
                <a:gd name="T8" fmla="*/ 9 w 55"/>
                <a:gd name="T9" fmla="*/ 3 h 32"/>
              </a:gdLst>
              <a:ahLst/>
              <a:cxnLst>
                <a:cxn ang="0">
                  <a:pos x="T0" y="T1"/>
                </a:cxn>
                <a:cxn ang="0">
                  <a:pos x="T2" y="T3"/>
                </a:cxn>
                <a:cxn ang="0">
                  <a:pos x="T4" y="T5"/>
                </a:cxn>
                <a:cxn ang="0">
                  <a:pos x="T6" y="T7"/>
                </a:cxn>
                <a:cxn ang="0">
                  <a:pos x="T8" y="T9"/>
                </a:cxn>
              </a:cxnLst>
              <a:rect l="0" t="0" r="r" b="b"/>
              <a:pathLst>
                <a:path w="55" h="32">
                  <a:moveTo>
                    <a:pt x="9" y="3"/>
                  </a:moveTo>
                  <a:lnTo>
                    <a:pt x="9" y="3"/>
                  </a:lnTo>
                  <a:cubicBezTo>
                    <a:pt x="6" y="1"/>
                    <a:pt x="0" y="0"/>
                    <a:pt x="0" y="0"/>
                  </a:cubicBezTo>
                  <a:cubicBezTo>
                    <a:pt x="5" y="10"/>
                    <a:pt x="33" y="28"/>
                    <a:pt x="55" y="32"/>
                  </a:cubicBezTo>
                  <a:cubicBezTo>
                    <a:pt x="44" y="29"/>
                    <a:pt x="17" y="15"/>
                    <a:pt x="9"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7" name="Freeform 1695"/>
            <p:cNvSpPr>
              <a:spLocks/>
            </p:cNvSpPr>
            <p:nvPr userDrawn="1"/>
          </p:nvSpPr>
          <p:spPr bwMode="auto">
            <a:xfrm>
              <a:off x="334" y="202"/>
              <a:ext cx="27" cy="15"/>
            </a:xfrm>
            <a:custGeom>
              <a:avLst/>
              <a:gdLst>
                <a:gd name="T0" fmla="*/ 0 w 59"/>
                <a:gd name="T1" fmla="*/ 0 h 33"/>
                <a:gd name="T2" fmla="*/ 0 w 59"/>
                <a:gd name="T3" fmla="*/ 0 h 33"/>
                <a:gd name="T4" fmla="*/ 59 w 59"/>
                <a:gd name="T5" fmla="*/ 33 h 33"/>
                <a:gd name="T6" fmla="*/ 8 w 59"/>
                <a:gd name="T7" fmla="*/ 1 h 33"/>
                <a:gd name="T8" fmla="*/ 0 w 59"/>
                <a:gd name="T9" fmla="*/ 0 h 33"/>
              </a:gdLst>
              <a:ahLst/>
              <a:cxnLst>
                <a:cxn ang="0">
                  <a:pos x="T0" y="T1"/>
                </a:cxn>
                <a:cxn ang="0">
                  <a:pos x="T2" y="T3"/>
                </a:cxn>
                <a:cxn ang="0">
                  <a:pos x="T4" y="T5"/>
                </a:cxn>
                <a:cxn ang="0">
                  <a:pos x="T6" y="T7"/>
                </a:cxn>
                <a:cxn ang="0">
                  <a:pos x="T8" y="T9"/>
                </a:cxn>
              </a:cxnLst>
              <a:rect l="0" t="0" r="r" b="b"/>
              <a:pathLst>
                <a:path w="59" h="33">
                  <a:moveTo>
                    <a:pt x="0" y="0"/>
                  </a:moveTo>
                  <a:lnTo>
                    <a:pt x="0" y="0"/>
                  </a:lnTo>
                  <a:cubicBezTo>
                    <a:pt x="7" y="13"/>
                    <a:pt x="33" y="29"/>
                    <a:pt x="59" y="33"/>
                  </a:cubicBezTo>
                  <a:cubicBezTo>
                    <a:pt x="34" y="25"/>
                    <a:pt x="14" y="11"/>
                    <a:pt x="8" y="1"/>
                  </a:cubicBezTo>
                  <a:cubicBezTo>
                    <a:pt x="5" y="0"/>
                    <a:pt x="2"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8" name="Freeform 1696"/>
            <p:cNvSpPr>
              <a:spLocks/>
            </p:cNvSpPr>
            <p:nvPr userDrawn="1"/>
          </p:nvSpPr>
          <p:spPr bwMode="auto">
            <a:xfrm>
              <a:off x="409" y="195"/>
              <a:ext cx="18" cy="32"/>
            </a:xfrm>
            <a:custGeom>
              <a:avLst/>
              <a:gdLst>
                <a:gd name="T0" fmla="*/ 16 w 41"/>
                <a:gd name="T1" fmla="*/ 1 h 70"/>
                <a:gd name="T2" fmla="*/ 16 w 41"/>
                <a:gd name="T3" fmla="*/ 1 h 70"/>
                <a:gd name="T4" fmla="*/ 13 w 41"/>
                <a:gd name="T5" fmla="*/ 0 h 70"/>
                <a:gd name="T6" fmla="*/ 14 w 41"/>
                <a:gd name="T7" fmla="*/ 13 h 70"/>
                <a:gd name="T8" fmla="*/ 11 w 41"/>
                <a:gd name="T9" fmla="*/ 0 h 70"/>
                <a:gd name="T10" fmla="*/ 9 w 41"/>
                <a:gd name="T11" fmla="*/ 0 h 70"/>
                <a:gd name="T12" fmla="*/ 7 w 41"/>
                <a:gd name="T13" fmla="*/ 24 h 70"/>
                <a:gd name="T14" fmla="*/ 5 w 41"/>
                <a:gd name="T15" fmla="*/ 49 h 70"/>
                <a:gd name="T16" fmla="*/ 10 w 41"/>
                <a:gd name="T17" fmla="*/ 70 h 70"/>
                <a:gd name="T18" fmla="*/ 13 w 41"/>
                <a:gd name="T19" fmla="*/ 47 h 70"/>
                <a:gd name="T20" fmla="*/ 14 w 41"/>
                <a:gd name="T21" fmla="*/ 33 h 70"/>
                <a:gd name="T22" fmla="*/ 25 w 41"/>
                <a:gd name="T23" fmla="*/ 45 h 70"/>
                <a:gd name="T24" fmla="*/ 41 w 41"/>
                <a:gd name="T25" fmla="*/ 46 h 70"/>
                <a:gd name="T26" fmla="*/ 31 w 41"/>
                <a:gd name="T27" fmla="*/ 41 h 70"/>
                <a:gd name="T28" fmla="*/ 22 w 41"/>
                <a:gd name="T29" fmla="*/ 21 h 70"/>
                <a:gd name="T30" fmla="*/ 26 w 41"/>
                <a:gd name="T31" fmla="*/ 3 h 70"/>
                <a:gd name="T32" fmla="*/ 26 w 41"/>
                <a:gd name="T33" fmla="*/ 13 h 70"/>
                <a:gd name="T34" fmla="*/ 24 w 41"/>
                <a:gd name="T35" fmla="*/ 2 h 70"/>
                <a:gd name="T36" fmla="*/ 22 w 41"/>
                <a:gd name="T37" fmla="*/ 2 h 70"/>
                <a:gd name="T38" fmla="*/ 22 w 41"/>
                <a:gd name="T39" fmla="*/ 13 h 70"/>
                <a:gd name="T40" fmla="*/ 20 w 41"/>
                <a:gd name="T41" fmla="*/ 1 h 70"/>
                <a:gd name="T42" fmla="*/ 18 w 41"/>
                <a:gd name="T43" fmla="*/ 1 h 70"/>
                <a:gd name="T44" fmla="*/ 18 w 41"/>
                <a:gd name="T45" fmla="*/ 13 h 70"/>
                <a:gd name="T46" fmla="*/ 16 w 41"/>
                <a:gd name="T47"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70">
                  <a:moveTo>
                    <a:pt x="16" y="1"/>
                  </a:moveTo>
                  <a:lnTo>
                    <a:pt x="16" y="1"/>
                  </a:lnTo>
                  <a:lnTo>
                    <a:pt x="13" y="0"/>
                  </a:lnTo>
                  <a:cubicBezTo>
                    <a:pt x="15" y="4"/>
                    <a:pt x="16" y="8"/>
                    <a:pt x="14" y="13"/>
                  </a:cubicBezTo>
                  <a:cubicBezTo>
                    <a:pt x="14" y="7"/>
                    <a:pt x="12" y="2"/>
                    <a:pt x="11" y="0"/>
                  </a:cubicBezTo>
                  <a:cubicBezTo>
                    <a:pt x="11" y="0"/>
                    <a:pt x="9" y="0"/>
                    <a:pt x="9" y="0"/>
                  </a:cubicBezTo>
                  <a:cubicBezTo>
                    <a:pt x="13" y="11"/>
                    <a:pt x="11" y="19"/>
                    <a:pt x="7" y="24"/>
                  </a:cubicBezTo>
                  <a:cubicBezTo>
                    <a:pt x="0" y="32"/>
                    <a:pt x="1" y="40"/>
                    <a:pt x="5" y="49"/>
                  </a:cubicBezTo>
                  <a:cubicBezTo>
                    <a:pt x="7" y="53"/>
                    <a:pt x="16" y="63"/>
                    <a:pt x="10" y="70"/>
                  </a:cubicBezTo>
                  <a:cubicBezTo>
                    <a:pt x="23" y="63"/>
                    <a:pt x="17" y="51"/>
                    <a:pt x="13" y="47"/>
                  </a:cubicBezTo>
                  <a:cubicBezTo>
                    <a:pt x="10" y="43"/>
                    <a:pt x="10" y="36"/>
                    <a:pt x="14" y="33"/>
                  </a:cubicBezTo>
                  <a:cubicBezTo>
                    <a:pt x="14" y="40"/>
                    <a:pt x="19" y="45"/>
                    <a:pt x="25" y="45"/>
                  </a:cubicBezTo>
                  <a:cubicBezTo>
                    <a:pt x="30" y="45"/>
                    <a:pt x="39" y="38"/>
                    <a:pt x="41" y="46"/>
                  </a:cubicBezTo>
                  <a:cubicBezTo>
                    <a:pt x="41" y="38"/>
                    <a:pt x="36" y="40"/>
                    <a:pt x="31" y="41"/>
                  </a:cubicBezTo>
                  <a:cubicBezTo>
                    <a:pt x="15" y="44"/>
                    <a:pt x="16" y="26"/>
                    <a:pt x="22" y="21"/>
                  </a:cubicBezTo>
                  <a:cubicBezTo>
                    <a:pt x="28" y="16"/>
                    <a:pt x="36" y="9"/>
                    <a:pt x="26" y="3"/>
                  </a:cubicBezTo>
                  <a:cubicBezTo>
                    <a:pt x="27" y="6"/>
                    <a:pt x="27" y="10"/>
                    <a:pt x="26" y="13"/>
                  </a:cubicBezTo>
                  <a:cubicBezTo>
                    <a:pt x="26" y="9"/>
                    <a:pt x="25" y="3"/>
                    <a:pt x="24" y="2"/>
                  </a:cubicBezTo>
                  <a:lnTo>
                    <a:pt x="22" y="2"/>
                  </a:lnTo>
                  <a:cubicBezTo>
                    <a:pt x="23" y="5"/>
                    <a:pt x="24" y="9"/>
                    <a:pt x="22" y="13"/>
                  </a:cubicBezTo>
                  <a:cubicBezTo>
                    <a:pt x="22" y="10"/>
                    <a:pt x="22" y="4"/>
                    <a:pt x="20" y="1"/>
                  </a:cubicBezTo>
                  <a:lnTo>
                    <a:pt x="18" y="1"/>
                  </a:lnTo>
                  <a:cubicBezTo>
                    <a:pt x="19" y="4"/>
                    <a:pt x="19" y="8"/>
                    <a:pt x="18" y="13"/>
                  </a:cubicBezTo>
                  <a:cubicBezTo>
                    <a:pt x="18" y="7"/>
                    <a:pt x="17" y="3"/>
                    <a:pt x="1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9" name="Freeform 1697"/>
            <p:cNvSpPr>
              <a:spLocks/>
            </p:cNvSpPr>
            <p:nvPr userDrawn="1"/>
          </p:nvSpPr>
          <p:spPr bwMode="auto">
            <a:xfrm>
              <a:off x="393" y="190"/>
              <a:ext cx="9" cy="23"/>
            </a:xfrm>
            <a:custGeom>
              <a:avLst/>
              <a:gdLst>
                <a:gd name="T0" fmla="*/ 13 w 22"/>
                <a:gd name="T1" fmla="*/ 0 h 51"/>
                <a:gd name="T2" fmla="*/ 13 w 22"/>
                <a:gd name="T3" fmla="*/ 0 h 51"/>
                <a:gd name="T4" fmla="*/ 11 w 22"/>
                <a:gd name="T5" fmla="*/ 0 h 51"/>
                <a:gd name="T6" fmla="*/ 10 w 22"/>
                <a:gd name="T7" fmla="*/ 11 h 51"/>
                <a:gd name="T8" fmla="*/ 9 w 22"/>
                <a:gd name="T9" fmla="*/ 0 h 51"/>
                <a:gd name="T10" fmla="*/ 13 w 22"/>
                <a:gd name="T11" fmla="*/ 27 h 51"/>
                <a:gd name="T12" fmla="*/ 12 w 22"/>
                <a:gd name="T13" fmla="*/ 51 h 51"/>
                <a:gd name="T14" fmla="*/ 21 w 22"/>
                <a:gd name="T15" fmla="*/ 38 h 51"/>
                <a:gd name="T16" fmla="*/ 18 w 22"/>
                <a:gd name="T17" fmla="*/ 22 h 51"/>
                <a:gd name="T18" fmla="*/ 17 w 22"/>
                <a:gd name="T19" fmla="*/ 1 h 51"/>
                <a:gd name="T20" fmla="*/ 15 w 22"/>
                <a:gd name="T21" fmla="*/ 1 h 51"/>
                <a:gd name="T22" fmla="*/ 13 w 22"/>
                <a:gd name="T23" fmla="*/ 12 h 51"/>
                <a:gd name="T24" fmla="*/ 13 w 22"/>
                <a:gd name="T2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51">
                  <a:moveTo>
                    <a:pt x="13" y="0"/>
                  </a:moveTo>
                  <a:lnTo>
                    <a:pt x="13" y="0"/>
                  </a:lnTo>
                  <a:cubicBezTo>
                    <a:pt x="12" y="0"/>
                    <a:pt x="11" y="0"/>
                    <a:pt x="11" y="0"/>
                  </a:cubicBezTo>
                  <a:cubicBezTo>
                    <a:pt x="9" y="3"/>
                    <a:pt x="9" y="7"/>
                    <a:pt x="10" y="11"/>
                  </a:cubicBezTo>
                  <a:cubicBezTo>
                    <a:pt x="8" y="7"/>
                    <a:pt x="8" y="4"/>
                    <a:pt x="9" y="0"/>
                  </a:cubicBezTo>
                  <a:cubicBezTo>
                    <a:pt x="0" y="0"/>
                    <a:pt x="10" y="19"/>
                    <a:pt x="13" y="27"/>
                  </a:cubicBezTo>
                  <a:cubicBezTo>
                    <a:pt x="15" y="31"/>
                    <a:pt x="19" y="42"/>
                    <a:pt x="12" y="51"/>
                  </a:cubicBezTo>
                  <a:cubicBezTo>
                    <a:pt x="15" y="49"/>
                    <a:pt x="22" y="42"/>
                    <a:pt x="21" y="38"/>
                  </a:cubicBezTo>
                  <a:cubicBezTo>
                    <a:pt x="21" y="29"/>
                    <a:pt x="19" y="25"/>
                    <a:pt x="18" y="22"/>
                  </a:cubicBezTo>
                  <a:cubicBezTo>
                    <a:pt x="15" y="15"/>
                    <a:pt x="14" y="7"/>
                    <a:pt x="17" y="1"/>
                  </a:cubicBezTo>
                  <a:cubicBezTo>
                    <a:pt x="16" y="1"/>
                    <a:pt x="16" y="1"/>
                    <a:pt x="15" y="1"/>
                  </a:cubicBezTo>
                  <a:cubicBezTo>
                    <a:pt x="14" y="2"/>
                    <a:pt x="12" y="7"/>
                    <a:pt x="13" y="12"/>
                  </a:cubicBezTo>
                  <a:cubicBezTo>
                    <a:pt x="10" y="7"/>
                    <a:pt x="12" y="2"/>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0" name="Freeform 1698"/>
            <p:cNvSpPr>
              <a:spLocks/>
            </p:cNvSpPr>
            <p:nvPr userDrawn="1"/>
          </p:nvSpPr>
          <p:spPr bwMode="auto">
            <a:xfrm>
              <a:off x="388" y="187"/>
              <a:ext cx="40" cy="30"/>
            </a:xfrm>
            <a:custGeom>
              <a:avLst/>
              <a:gdLst>
                <a:gd name="T0" fmla="*/ 24 w 90"/>
                <a:gd name="T1" fmla="*/ 1 h 65"/>
                <a:gd name="T2" fmla="*/ 24 w 90"/>
                <a:gd name="T3" fmla="*/ 1 h 65"/>
                <a:gd name="T4" fmla="*/ 15 w 90"/>
                <a:gd name="T5" fmla="*/ 1 h 65"/>
                <a:gd name="T6" fmla="*/ 21 w 90"/>
                <a:gd name="T7" fmla="*/ 48 h 65"/>
                <a:gd name="T8" fmla="*/ 1 w 90"/>
                <a:gd name="T9" fmla="*/ 65 h 65"/>
                <a:gd name="T10" fmla="*/ 24 w 90"/>
                <a:gd name="T11" fmla="*/ 41 h 65"/>
                <a:gd name="T12" fmla="*/ 18 w 90"/>
                <a:gd name="T13" fmla="*/ 4 h 65"/>
                <a:gd name="T14" fmla="*/ 50 w 90"/>
                <a:gd name="T15" fmla="*/ 14 h 65"/>
                <a:gd name="T16" fmla="*/ 80 w 90"/>
                <a:gd name="T17" fmla="*/ 31 h 65"/>
                <a:gd name="T18" fmla="*/ 70 w 90"/>
                <a:gd name="T19" fmla="*/ 42 h 65"/>
                <a:gd name="T20" fmla="*/ 76 w 90"/>
                <a:gd name="T21" fmla="*/ 57 h 65"/>
                <a:gd name="T22" fmla="*/ 90 w 90"/>
                <a:gd name="T23" fmla="*/ 60 h 65"/>
                <a:gd name="T24" fmla="*/ 71 w 90"/>
                <a:gd name="T25" fmla="*/ 52 h 65"/>
                <a:gd name="T26" fmla="*/ 77 w 90"/>
                <a:gd name="T27" fmla="*/ 38 h 65"/>
                <a:gd name="T28" fmla="*/ 82 w 90"/>
                <a:gd name="T29" fmla="*/ 27 h 65"/>
                <a:gd name="T30" fmla="*/ 48 w 90"/>
                <a:gd name="T31" fmla="*/ 10 h 65"/>
                <a:gd name="T32" fmla="*/ 24 w 90"/>
                <a:gd name="T33"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65">
                  <a:moveTo>
                    <a:pt x="24" y="1"/>
                  </a:moveTo>
                  <a:lnTo>
                    <a:pt x="24" y="1"/>
                  </a:lnTo>
                  <a:cubicBezTo>
                    <a:pt x="21" y="0"/>
                    <a:pt x="17" y="0"/>
                    <a:pt x="15" y="1"/>
                  </a:cubicBezTo>
                  <a:cubicBezTo>
                    <a:pt x="0" y="10"/>
                    <a:pt x="23" y="32"/>
                    <a:pt x="21" y="48"/>
                  </a:cubicBezTo>
                  <a:cubicBezTo>
                    <a:pt x="20" y="58"/>
                    <a:pt x="8" y="62"/>
                    <a:pt x="1" y="65"/>
                  </a:cubicBezTo>
                  <a:cubicBezTo>
                    <a:pt x="17" y="63"/>
                    <a:pt x="27" y="55"/>
                    <a:pt x="24" y="41"/>
                  </a:cubicBezTo>
                  <a:cubicBezTo>
                    <a:pt x="22" y="30"/>
                    <a:pt x="6" y="8"/>
                    <a:pt x="18" y="4"/>
                  </a:cubicBezTo>
                  <a:cubicBezTo>
                    <a:pt x="27" y="1"/>
                    <a:pt x="38" y="12"/>
                    <a:pt x="50" y="14"/>
                  </a:cubicBezTo>
                  <a:cubicBezTo>
                    <a:pt x="62" y="16"/>
                    <a:pt x="83" y="16"/>
                    <a:pt x="80" y="31"/>
                  </a:cubicBezTo>
                  <a:cubicBezTo>
                    <a:pt x="79" y="35"/>
                    <a:pt x="72" y="38"/>
                    <a:pt x="70" y="42"/>
                  </a:cubicBezTo>
                  <a:cubicBezTo>
                    <a:pt x="65" y="49"/>
                    <a:pt x="68" y="59"/>
                    <a:pt x="76" y="57"/>
                  </a:cubicBezTo>
                  <a:cubicBezTo>
                    <a:pt x="86" y="54"/>
                    <a:pt x="88" y="55"/>
                    <a:pt x="90" y="60"/>
                  </a:cubicBezTo>
                  <a:cubicBezTo>
                    <a:pt x="89" y="44"/>
                    <a:pt x="74" y="61"/>
                    <a:pt x="71" y="52"/>
                  </a:cubicBezTo>
                  <a:cubicBezTo>
                    <a:pt x="68" y="45"/>
                    <a:pt x="73" y="42"/>
                    <a:pt x="77" y="38"/>
                  </a:cubicBezTo>
                  <a:cubicBezTo>
                    <a:pt x="80" y="36"/>
                    <a:pt x="83" y="32"/>
                    <a:pt x="82" y="27"/>
                  </a:cubicBezTo>
                  <a:cubicBezTo>
                    <a:pt x="81" y="12"/>
                    <a:pt x="61" y="13"/>
                    <a:pt x="48" y="10"/>
                  </a:cubicBezTo>
                  <a:cubicBezTo>
                    <a:pt x="41" y="9"/>
                    <a:pt x="32" y="2"/>
                    <a:pt x="2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1" name="Freeform 1699"/>
            <p:cNvSpPr>
              <a:spLocks/>
            </p:cNvSpPr>
            <p:nvPr userDrawn="1"/>
          </p:nvSpPr>
          <p:spPr bwMode="auto">
            <a:xfrm>
              <a:off x="397" y="182"/>
              <a:ext cx="16" cy="9"/>
            </a:xfrm>
            <a:custGeom>
              <a:avLst/>
              <a:gdLst>
                <a:gd name="T0" fmla="*/ 15 w 37"/>
                <a:gd name="T1" fmla="*/ 1 h 20"/>
                <a:gd name="T2" fmla="*/ 15 w 37"/>
                <a:gd name="T3" fmla="*/ 1 h 20"/>
                <a:gd name="T4" fmla="*/ 12 w 37"/>
                <a:gd name="T5" fmla="*/ 3 h 20"/>
                <a:gd name="T6" fmla="*/ 21 w 37"/>
                <a:gd name="T7" fmla="*/ 8 h 20"/>
                <a:gd name="T8" fmla="*/ 9 w 37"/>
                <a:gd name="T9" fmla="*/ 4 h 20"/>
                <a:gd name="T10" fmla="*/ 8 w 37"/>
                <a:gd name="T11" fmla="*/ 5 h 20"/>
                <a:gd name="T12" fmla="*/ 18 w 37"/>
                <a:gd name="T13" fmla="*/ 10 h 20"/>
                <a:gd name="T14" fmla="*/ 5 w 37"/>
                <a:gd name="T15" fmla="*/ 7 h 20"/>
                <a:gd name="T16" fmla="*/ 0 w 37"/>
                <a:gd name="T17" fmla="*/ 9 h 20"/>
                <a:gd name="T18" fmla="*/ 20 w 37"/>
                <a:gd name="T19" fmla="*/ 16 h 20"/>
                <a:gd name="T20" fmla="*/ 37 w 37"/>
                <a:gd name="T21" fmla="*/ 20 h 20"/>
                <a:gd name="T22" fmla="*/ 29 w 37"/>
                <a:gd name="T23" fmla="*/ 12 h 20"/>
                <a:gd name="T24" fmla="*/ 15 w 37"/>
                <a:gd name="T2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0">
                  <a:moveTo>
                    <a:pt x="15" y="1"/>
                  </a:moveTo>
                  <a:lnTo>
                    <a:pt x="15" y="1"/>
                  </a:lnTo>
                  <a:cubicBezTo>
                    <a:pt x="14" y="1"/>
                    <a:pt x="12" y="2"/>
                    <a:pt x="12" y="3"/>
                  </a:cubicBezTo>
                  <a:cubicBezTo>
                    <a:pt x="16" y="3"/>
                    <a:pt x="19" y="5"/>
                    <a:pt x="21" y="8"/>
                  </a:cubicBezTo>
                  <a:cubicBezTo>
                    <a:pt x="19" y="7"/>
                    <a:pt x="13" y="4"/>
                    <a:pt x="9" y="4"/>
                  </a:cubicBezTo>
                  <a:cubicBezTo>
                    <a:pt x="8" y="5"/>
                    <a:pt x="8" y="5"/>
                    <a:pt x="8" y="5"/>
                  </a:cubicBezTo>
                  <a:cubicBezTo>
                    <a:pt x="9" y="6"/>
                    <a:pt x="14" y="6"/>
                    <a:pt x="18" y="10"/>
                  </a:cubicBezTo>
                  <a:cubicBezTo>
                    <a:pt x="13" y="7"/>
                    <a:pt x="7" y="7"/>
                    <a:pt x="5" y="7"/>
                  </a:cubicBezTo>
                  <a:cubicBezTo>
                    <a:pt x="3" y="8"/>
                    <a:pt x="3" y="9"/>
                    <a:pt x="0" y="9"/>
                  </a:cubicBezTo>
                  <a:cubicBezTo>
                    <a:pt x="7" y="9"/>
                    <a:pt x="11" y="10"/>
                    <a:pt x="20" y="16"/>
                  </a:cubicBezTo>
                  <a:cubicBezTo>
                    <a:pt x="26" y="19"/>
                    <a:pt x="37" y="20"/>
                    <a:pt x="37" y="20"/>
                  </a:cubicBezTo>
                  <a:cubicBezTo>
                    <a:pt x="34" y="18"/>
                    <a:pt x="31" y="13"/>
                    <a:pt x="29" y="12"/>
                  </a:cubicBezTo>
                  <a:cubicBezTo>
                    <a:pt x="26" y="7"/>
                    <a:pt x="21" y="0"/>
                    <a:pt x="1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2" name="Freeform 1700"/>
            <p:cNvSpPr>
              <a:spLocks/>
            </p:cNvSpPr>
            <p:nvPr userDrawn="1"/>
          </p:nvSpPr>
          <p:spPr bwMode="auto">
            <a:xfrm>
              <a:off x="410" y="208"/>
              <a:ext cx="5" cy="8"/>
            </a:xfrm>
            <a:custGeom>
              <a:avLst/>
              <a:gdLst>
                <a:gd name="T0" fmla="*/ 10 w 12"/>
                <a:gd name="T1" fmla="*/ 0 h 19"/>
                <a:gd name="T2" fmla="*/ 10 w 12"/>
                <a:gd name="T3" fmla="*/ 0 h 19"/>
                <a:gd name="T4" fmla="*/ 6 w 12"/>
                <a:gd name="T5" fmla="*/ 19 h 19"/>
                <a:gd name="T6" fmla="*/ 10 w 12"/>
                <a:gd name="T7" fmla="*/ 0 h 19"/>
              </a:gdLst>
              <a:ahLst/>
              <a:cxnLst>
                <a:cxn ang="0">
                  <a:pos x="T0" y="T1"/>
                </a:cxn>
                <a:cxn ang="0">
                  <a:pos x="T2" y="T3"/>
                </a:cxn>
                <a:cxn ang="0">
                  <a:pos x="T4" y="T5"/>
                </a:cxn>
                <a:cxn ang="0">
                  <a:pos x="T6" y="T7"/>
                </a:cxn>
              </a:cxnLst>
              <a:rect l="0" t="0" r="r" b="b"/>
              <a:pathLst>
                <a:path w="12" h="19">
                  <a:moveTo>
                    <a:pt x="10" y="0"/>
                  </a:moveTo>
                  <a:lnTo>
                    <a:pt x="10" y="0"/>
                  </a:lnTo>
                  <a:cubicBezTo>
                    <a:pt x="9" y="4"/>
                    <a:pt x="0" y="8"/>
                    <a:pt x="6" y="19"/>
                  </a:cubicBezTo>
                  <a:cubicBezTo>
                    <a:pt x="3" y="9"/>
                    <a:pt x="12" y="5"/>
                    <a:pt x="1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3" name="Freeform 1701"/>
            <p:cNvSpPr>
              <a:spLocks/>
            </p:cNvSpPr>
            <p:nvPr userDrawn="1"/>
          </p:nvSpPr>
          <p:spPr bwMode="auto">
            <a:xfrm>
              <a:off x="358" y="186"/>
              <a:ext cx="31" cy="33"/>
            </a:xfrm>
            <a:custGeom>
              <a:avLst/>
              <a:gdLst>
                <a:gd name="T0" fmla="*/ 39 w 68"/>
                <a:gd name="T1" fmla="*/ 25 h 73"/>
                <a:gd name="T2" fmla="*/ 39 w 68"/>
                <a:gd name="T3" fmla="*/ 25 h 73"/>
                <a:gd name="T4" fmla="*/ 41 w 68"/>
                <a:gd name="T5" fmla="*/ 21 h 73"/>
                <a:gd name="T6" fmla="*/ 39 w 68"/>
                <a:gd name="T7" fmla="*/ 16 h 73"/>
                <a:gd name="T8" fmla="*/ 41 w 68"/>
                <a:gd name="T9" fmla="*/ 16 h 73"/>
                <a:gd name="T10" fmla="*/ 40 w 68"/>
                <a:gd name="T11" fmla="*/ 16 h 73"/>
                <a:gd name="T12" fmla="*/ 38 w 68"/>
                <a:gd name="T13" fmla="*/ 13 h 73"/>
                <a:gd name="T14" fmla="*/ 37 w 68"/>
                <a:gd name="T15" fmla="*/ 12 h 73"/>
                <a:gd name="T16" fmla="*/ 39 w 68"/>
                <a:gd name="T17" fmla="*/ 13 h 73"/>
                <a:gd name="T18" fmla="*/ 41 w 68"/>
                <a:gd name="T19" fmla="*/ 15 h 73"/>
                <a:gd name="T20" fmla="*/ 42 w 68"/>
                <a:gd name="T21" fmla="*/ 15 h 73"/>
                <a:gd name="T22" fmla="*/ 42 w 68"/>
                <a:gd name="T23" fmla="*/ 1 h 73"/>
                <a:gd name="T24" fmla="*/ 41 w 68"/>
                <a:gd name="T25" fmla="*/ 2 h 73"/>
                <a:gd name="T26" fmla="*/ 39 w 68"/>
                <a:gd name="T27" fmla="*/ 4 h 73"/>
                <a:gd name="T28" fmla="*/ 37 w 68"/>
                <a:gd name="T29" fmla="*/ 5 h 73"/>
                <a:gd name="T30" fmla="*/ 38 w 68"/>
                <a:gd name="T31" fmla="*/ 4 h 73"/>
                <a:gd name="T32" fmla="*/ 40 w 68"/>
                <a:gd name="T33" fmla="*/ 1 h 73"/>
                <a:gd name="T34" fmla="*/ 41 w 68"/>
                <a:gd name="T35" fmla="*/ 0 h 73"/>
                <a:gd name="T36" fmla="*/ 27 w 68"/>
                <a:gd name="T37" fmla="*/ 0 h 73"/>
                <a:gd name="T38" fmla="*/ 28 w 68"/>
                <a:gd name="T39" fmla="*/ 1 h 73"/>
                <a:gd name="T40" fmla="*/ 30 w 68"/>
                <a:gd name="T41" fmla="*/ 4 h 73"/>
                <a:gd name="T42" fmla="*/ 31 w 68"/>
                <a:gd name="T43" fmla="*/ 5 h 73"/>
                <a:gd name="T44" fmla="*/ 29 w 68"/>
                <a:gd name="T45" fmla="*/ 4 h 73"/>
                <a:gd name="T46" fmla="*/ 27 w 68"/>
                <a:gd name="T47" fmla="*/ 2 h 73"/>
                <a:gd name="T48" fmla="*/ 26 w 68"/>
                <a:gd name="T49" fmla="*/ 1 h 73"/>
                <a:gd name="T50" fmla="*/ 26 w 68"/>
                <a:gd name="T51" fmla="*/ 15 h 73"/>
                <a:gd name="T52" fmla="*/ 27 w 68"/>
                <a:gd name="T53" fmla="*/ 15 h 73"/>
                <a:gd name="T54" fmla="*/ 29 w 68"/>
                <a:gd name="T55" fmla="*/ 13 h 73"/>
                <a:gd name="T56" fmla="*/ 31 w 68"/>
                <a:gd name="T57" fmla="*/ 12 h 73"/>
                <a:gd name="T58" fmla="*/ 30 w 68"/>
                <a:gd name="T59" fmla="*/ 13 h 73"/>
                <a:gd name="T60" fmla="*/ 28 w 68"/>
                <a:gd name="T61" fmla="*/ 16 h 73"/>
                <a:gd name="T62" fmla="*/ 27 w 68"/>
                <a:gd name="T63" fmla="*/ 16 h 73"/>
                <a:gd name="T64" fmla="*/ 29 w 68"/>
                <a:gd name="T65" fmla="*/ 16 h 73"/>
                <a:gd name="T66" fmla="*/ 27 w 68"/>
                <a:gd name="T67" fmla="*/ 21 h 73"/>
                <a:gd name="T68" fmla="*/ 29 w 68"/>
                <a:gd name="T69" fmla="*/ 25 h 73"/>
                <a:gd name="T70" fmla="*/ 29 w 68"/>
                <a:gd name="T71" fmla="*/ 25 h 73"/>
                <a:gd name="T72" fmla="*/ 29 w 68"/>
                <a:gd name="T73" fmla="*/ 28 h 73"/>
                <a:gd name="T74" fmla="*/ 27 w 68"/>
                <a:gd name="T75" fmla="*/ 29 h 73"/>
                <a:gd name="T76" fmla="*/ 27 w 68"/>
                <a:gd name="T77" fmla="*/ 26 h 73"/>
                <a:gd name="T78" fmla="*/ 27 w 68"/>
                <a:gd name="T79" fmla="*/ 26 h 73"/>
                <a:gd name="T80" fmla="*/ 21 w 68"/>
                <a:gd name="T81" fmla="*/ 27 h 73"/>
                <a:gd name="T82" fmla="*/ 6 w 68"/>
                <a:gd name="T83" fmla="*/ 51 h 73"/>
                <a:gd name="T84" fmla="*/ 12 w 68"/>
                <a:gd name="T85" fmla="*/ 66 h 73"/>
                <a:gd name="T86" fmla="*/ 12 w 68"/>
                <a:gd name="T87" fmla="*/ 73 h 73"/>
                <a:gd name="T88" fmla="*/ 34 w 68"/>
                <a:gd name="T89" fmla="*/ 73 h 73"/>
                <a:gd name="T90" fmla="*/ 56 w 68"/>
                <a:gd name="T91" fmla="*/ 73 h 73"/>
                <a:gd name="T92" fmla="*/ 56 w 68"/>
                <a:gd name="T93" fmla="*/ 66 h 73"/>
                <a:gd name="T94" fmla="*/ 62 w 68"/>
                <a:gd name="T95" fmla="*/ 51 h 73"/>
                <a:gd name="T96" fmla="*/ 47 w 68"/>
                <a:gd name="T97" fmla="*/ 27 h 73"/>
                <a:gd name="T98" fmla="*/ 41 w 68"/>
                <a:gd name="T99" fmla="*/ 26 h 73"/>
                <a:gd name="T100" fmla="*/ 41 w 68"/>
                <a:gd name="T101" fmla="*/ 26 h 73"/>
                <a:gd name="T102" fmla="*/ 41 w 68"/>
                <a:gd name="T103" fmla="*/ 29 h 73"/>
                <a:gd name="T104" fmla="*/ 39 w 68"/>
                <a:gd name="T105" fmla="*/ 28 h 73"/>
                <a:gd name="T106" fmla="*/ 39 w 68"/>
                <a:gd name="T107" fmla="*/ 25 h 73"/>
                <a:gd name="T108" fmla="*/ 39 w 68"/>
                <a:gd name="T109"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 h="73">
                  <a:moveTo>
                    <a:pt x="39" y="25"/>
                  </a:moveTo>
                  <a:lnTo>
                    <a:pt x="39" y="25"/>
                  </a:lnTo>
                  <a:cubicBezTo>
                    <a:pt x="40" y="24"/>
                    <a:pt x="41" y="22"/>
                    <a:pt x="41" y="21"/>
                  </a:cubicBezTo>
                  <a:cubicBezTo>
                    <a:pt x="41" y="19"/>
                    <a:pt x="40" y="17"/>
                    <a:pt x="39" y="16"/>
                  </a:cubicBezTo>
                  <a:lnTo>
                    <a:pt x="41" y="16"/>
                  </a:lnTo>
                  <a:lnTo>
                    <a:pt x="40" y="16"/>
                  </a:lnTo>
                  <a:cubicBezTo>
                    <a:pt x="40" y="15"/>
                    <a:pt x="39" y="14"/>
                    <a:pt x="38" y="13"/>
                  </a:cubicBezTo>
                  <a:cubicBezTo>
                    <a:pt x="38" y="13"/>
                    <a:pt x="38" y="12"/>
                    <a:pt x="37" y="12"/>
                  </a:cubicBezTo>
                  <a:cubicBezTo>
                    <a:pt x="38" y="12"/>
                    <a:pt x="38" y="12"/>
                    <a:pt x="39" y="13"/>
                  </a:cubicBezTo>
                  <a:cubicBezTo>
                    <a:pt x="40" y="13"/>
                    <a:pt x="41" y="14"/>
                    <a:pt x="41" y="15"/>
                  </a:cubicBezTo>
                  <a:lnTo>
                    <a:pt x="42" y="15"/>
                  </a:lnTo>
                  <a:lnTo>
                    <a:pt x="42" y="1"/>
                  </a:lnTo>
                  <a:lnTo>
                    <a:pt x="41" y="2"/>
                  </a:lnTo>
                  <a:cubicBezTo>
                    <a:pt x="41" y="2"/>
                    <a:pt x="40" y="3"/>
                    <a:pt x="39" y="4"/>
                  </a:cubicBezTo>
                  <a:cubicBezTo>
                    <a:pt x="38" y="4"/>
                    <a:pt x="38" y="5"/>
                    <a:pt x="37" y="5"/>
                  </a:cubicBezTo>
                  <a:cubicBezTo>
                    <a:pt x="38" y="5"/>
                    <a:pt x="38" y="4"/>
                    <a:pt x="38" y="4"/>
                  </a:cubicBezTo>
                  <a:cubicBezTo>
                    <a:pt x="39" y="3"/>
                    <a:pt x="40" y="2"/>
                    <a:pt x="40" y="1"/>
                  </a:cubicBezTo>
                  <a:lnTo>
                    <a:pt x="41" y="0"/>
                  </a:lnTo>
                  <a:lnTo>
                    <a:pt x="27" y="0"/>
                  </a:lnTo>
                  <a:lnTo>
                    <a:pt x="28" y="1"/>
                  </a:lnTo>
                  <a:cubicBezTo>
                    <a:pt x="28" y="2"/>
                    <a:pt x="29" y="3"/>
                    <a:pt x="30" y="4"/>
                  </a:cubicBezTo>
                  <a:cubicBezTo>
                    <a:pt x="30" y="4"/>
                    <a:pt x="30" y="5"/>
                    <a:pt x="31" y="5"/>
                  </a:cubicBezTo>
                  <a:cubicBezTo>
                    <a:pt x="30" y="5"/>
                    <a:pt x="30" y="4"/>
                    <a:pt x="29" y="4"/>
                  </a:cubicBezTo>
                  <a:cubicBezTo>
                    <a:pt x="28" y="3"/>
                    <a:pt x="27" y="2"/>
                    <a:pt x="27" y="2"/>
                  </a:cubicBezTo>
                  <a:lnTo>
                    <a:pt x="26" y="1"/>
                  </a:lnTo>
                  <a:lnTo>
                    <a:pt x="26" y="15"/>
                  </a:lnTo>
                  <a:lnTo>
                    <a:pt x="27" y="15"/>
                  </a:lnTo>
                  <a:cubicBezTo>
                    <a:pt x="27" y="14"/>
                    <a:pt x="28" y="13"/>
                    <a:pt x="29" y="13"/>
                  </a:cubicBezTo>
                  <a:cubicBezTo>
                    <a:pt x="30" y="12"/>
                    <a:pt x="30" y="12"/>
                    <a:pt x="31" y="12"/>
                  </a:cubicBezTo>
                  <a:cubicBezTo>
                    <a:pt x="30" y="12"/>
                    <a:pt x="30" y="13"/>
                    <a:pt x="30" y="13"/>
                  </a:cubicBezTo>
                  <a:cubicBezTo>
                    <a:pt x="29" y="14"/>
                    <a:pt x="28" y="15"/>
                    <a:pt x="28" y="16"/>
                  </a:cubicBezTo>
                  <a:lnTo>
                    <a:pt x="27" y="16"/>
                  </a:lnTo>
                  <a:lnTo>
                    <a:pt x="29" y="16"/>
                  </a:lnTo>
                  <a:cubicBezTo>
                    <a:pt x="28" y="17"/>
                    <a:pt x="27" y="19"/>
                    <a:pt x="27" y="21"/>
                  </a:cubicBezTo>
                  <a:cubicBezTo>
                    <a:pt x="27" y="22"/>
                    <a:pt x="28" y="24"/>
                    <a:pt x="29" y="25"/>
                  </a:cubicBezTo>
                  <a:lnTo>
                    <a:pt x="29" y="25"/>
                  </a:lnTo>
                  <a:lnTo>
                    <a:pt x="29" y="28"/>
                  </a:lnTo>
                  <a:lnTo>
                    <a:pt x="27" y="29"/>
                  </a:lnTo>
                  <a:lnTo>
                    <a:pt x="27" y="26"/>
                  </a:lnTo>
                  <a:lnTo>
                    <a:pt x="27" y="26"/>
                  </a:lnTo>
                  <a:cubicBezTo>
                    <a:pt x="25" y="26"/>
                    <a:pt x="23" y="26"/>
                    <a:pt x="21" y="27"/>
                  </a:cubicBezTo>
                  <a:cubicBezTo>
                    <a:pt x="9" y="30"/>
                    <a:pt x="0" y="36"/>
                    <a:pt x="6" y="51"/>
                  </a:cubicBezTo>
                  <a:cubicBezTo>
                    <a:pt x="7" y="56"/>
                    <a:pt x="10" y="61"/>
                    <a:pt x="12" y="66"/>
                  </a:cubicBezTo>
                  <a:lnTo>
                    <a:pt x="12" y="73"/>
                  </a:lnTo>
                  <a:cubicBezTo>
                    <a:pt x="12" y="73"/>
                    <a:pt x="28" y="73"/>
                    <a:pt x="34" y="73"/>
                  </a:cubicBezTo>
                  <a:cubicBezTo>
                    <a:pt x="40" y="73"/>
                    <a:pt x="56" y="73"/>
                    <a:pt x="56" y="73"/>
                  </a:cubicBezTo>
                  <a:lnTo>
                    <a:pt x="56" y="66"/>
                  </a:lnTo>
                  <a:cubicBezTo>
                    <a:pt x="58" y="61"/>
                    <a:pt x="61" y="56"/>
                    <a:pt x="62" y="51"/>
                  </a:cubicBezTo>
                  <a:cubicBezTo>
                    <a:pt x="68" y="36"/>
                    <a:pt x="60" y="30"/>
                    <a:pt x="47" y="27"/>
                  </a:cubicBezTo>
                  <a:cubicBezTo>
                    <a:pt x="45" y="26"/>
                    <a:pt x="43" y="26"/>
                    <a:pt x="41" y="26"/>
                  </a:cubicBezTo>
                  <a:lnTo>
                    <a:pt x="41" y="26"/>
                  </a:lnTo>
                  <a:lnTo>
                    <a:pt x="41" y="29"/>
                  </a:lnTo>
                  <a:lnTo>
                    <a:pt x="39" y="28"/>
                  </a:lnTo>
                  <a:lnTo>
                    <a:pt x="39" y="25"/>
                  </a:lnTo>
                  <a:lnTo>
                    <a:pt x="39" y="2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4" name="Freeform 1702"/>
            <p:cNvSpPr>
              <a:spLocks/>
            </p:cNvSpPr>
            <p:nvPr userDrawn="1"/>
          </p:nvSpPr>
          <p:spPr bwMode="auto">
            <a:xfrm>
              <a:off x="372" y="208"/>
              <a:ext cx="0" cy="1"/>
            </a:xfrm>
            <a:custGeom>
              <a:avLst/>
              <a:gdLst>
                <a:gd name="T0" fmla="*/ 2 h 2"/>
                <a:gd name="T1" fmla="*/ 2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lnTo>
                    <a:pt x="0" y="2"/>
                  </a:lnTo>
                  <a:cubicBezTo>
                    <a:pt x="0" y="1"/>
                    <a:pt x="0" y="1"/>
                    <a:pt x="0" y="0"/>
                  </a:cubicBezTo>
                  <a:lnTo>
                    <a:pt x="0" y="0"/>
                  </a:lnTo>
                  <a:lnTo>
                    <a:pt x="0"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5" name="Freeform 1703"/>
            <p:cNvSpPr>
              <a:spLocks/>
            </p:cNvSpPr>
            <p:nvPr userDrawn="1"/>
          </p:nvSpPr>
          <p:spPr bwMode="auto">
            <a:xfrm>
              <a:off x="362" y="208"/>
              <a:ext cx="1" cy="2"/>
            </a:xfrm>
            <a:custGeom>
              <a:avLst/>
              <a:gdLst>
                <a:gd name="T0" fmla="*/ 1 w 3"/>
                <a:gd name="T1" fmla="*/ 2 h 5"/>
                <a:gd name="T2" fmla="*/ 1 w 3"/>
                <a:gd name="T3" fmla="*/ 2 h 5"/>
                <a:gd name="T4" fmla="*/ 2 w 3"/>
                <a:gd name="T5" fmla="*/ 5 h 5"/>
                <a:gd name="T6" fmla="*/ 3 w 3"/>
                <a:gd name="T7" fmla="*/ 3 h 5"/>
                <a:gd name="T8" fmla="*/ 0 w 3"/>
                <a:gd name="T9" fmla="*/ 0 h 5"/>
                <a:gd name="T10" fmla="*/ 0 w 3"/>
                <a:gd name="T11" fmla="*/ 1 h 5"/>
                <a:gd name="T12" fmla="*/ 1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2"/>
                  </a:moveTo>
                  <a:lnTo>
                    <a:pt x="1" y="2"/>
                  </a:lnTo>
                  <a:cubicBezTo>
                    <a:pt x="1" y="3"/>
                    <a:pt x="1" y="4"/>
                    <a:pt x="2" y="5"/>
                  </a:cubicBezTo>
                  <a:cubicBezTo>
                    <a:pt x="2" y="4"/>
                    <a:pt x="3" y="4"/>
                    <a:pt x="3" y="3"/>
                  </a:cubicBezTo>
                  <a:cubicBezTo>
                    <a:pt x="2" y="2"/>
                    <a:pt x="1" y="1"/>
                    <a:pt x="0" y="0"/>
                  </a:cubicBezTo>
                  <a:lnTo>
                    <a:pt x="0" y="1"/>
                  </a:lnTo>
                  <a:cubicBezTo>
                    <a:pt x="0" y="1"/>
                    <a:pt x="0" y="1"/>
                    <a:pt x="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6" name="Freeform 1704"/>
            <p:cNvSpPr>
              <a:spLocks/>
            </p:cNvSpPr>
            <p:nvPr userDrawn="1"/>
          </p:nvSpPr>
          <p:spPr bwMode="auto">
            <a:xfrm>
              <a:off x="361" y="205"/>
              <a:ext cx="2" cy="2"/>
            </a:xfrm>
            <a:custGeom>
              <a:avLst/>
              <a:gdLst>
                <a:gd name="T0" fmla="*/ 1 w 3"/>
                <a:gd name="T1" fmla="*/ 6 h 6"/>
                <a:gd name="T2" fmla="*/ 1 w 3"/>
                <a:gd name="T3" fmla="*/ 6 h 6"/>
                <a:gd name="T4" fmla="*/ 1 w 3"/>
                <a:gd name="T5" fmla="*/ 6 h 6"/>
                <a:gd name="T6" fmla="*/ 3 w 3"/>
                <a:gd name="T7" fmla="*/ 3 h 6"/>
                <a:gd name="T8" fmla="*/ 1 w 3"/>
                <a:gd name="T9" fmla="*/ 0 h 6"/>
                <a:gd name="T10" fmla="*/ 0 w 3"/>
                <a:gd name="T11" fmla="*/ 2 h 6"/>
                <a:gd name="T12" fmla="*/ 1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6"/>
                  </a:moveTo>
                  <a:lnTo>
                    <a:pt x="1" y="6"/>
                  </a:lnTo>
                  <a:lnTo>
                    <a:pt x="1" y="6"/>
                  </a:lnTo>
                  <a:cubicBezTo>
                    <a:pt x="2" y="5"/>
                    <a:pt x="3" y="4"/>
                    <a:pt x="3" y="3"/>
                  </a:cubicBezTo>
                  <a:cubicBezTo>
                    <a:pt x="2" y="2"/>
                    <a:pt x="2" y="1"/>
                    <a:pt x="1" y="0"/>
                  </a:cubicBezTo>
                  <a:lnTo>
                    <a:pt x="0" y="2"/>
                  </a:lnTo>
                  <a:cubicBezTo>
                    <a:pt x="0" y="3"/>
                    <a:pt x="0" y="5"/>
                    <a:pt x="1"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7" name="Freeform 1705"/>
            <p:cNvSpPr>
              <a:spLocks/>
            </p:cNvSpPr>
            <p:nvPr userDrawn="1"/>
          </p:nvSpPr>
          <p:spPr bwMode="auto">
            <a:xfrm>
              <a:off x="361" y="204"/>
              <a:ext cx="1" cy="1"/>
            </a:xfrm>
            <a:custGeom>
              <a:avLst/>
              <a:gdLst>
                <a:gd name="T0" fmla="*/ 0 w 1"/>
                <a:gd name="T1" fmla="*/ 2 h 2"/>
                <a:gd name="T2" fmla="*/ 0 w 1"/>
                <a:gd name="T3" fmla="*/ 2 h 2"/>
                <a:gd name="T4" fmla="*/ 1 w 1"/>
                <a:gd name="T5" fmla="*/ 1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lnTo>
                    <a:pt x="1" y="1"/>
                  </a:lnTo>
                  <a:lnTo>
                    <a:pt x="0" y="0"/>
                  </a:lnTo>
                  <a:cubicBezTo>
                    <a:pt x="0" y="0"/>
                    <a:pt x="0" y="1"/>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8" name="Freeform 1706"/>
            <p:cNvSpPr>
              <a:spLocks/>
            </p:cNvSpPr>
            <p:nvPr userDrawn="1"/>
          </p:nvSpPr>
          <p:spPr bwMode="auto">
            <a:xfrm>
              <a:off x="361" y="201"/>
              <a:ext cx="2" cy="3"/>
            </a:xfrm>
            <a:custGeom>
              <a:avLst/>
              <a:gdLst>
                <a:gd name="T0" fmla="*/ 0 w 3"/>
                <a:gd name="T1" fmla="*/ 5 h 6"/>
                <a:gd name="T2" fmla="*/ 0 w 3"/>
                <a:gd name="T3" fmla="*/ 5 h 6"/>
                <a:gd name="T4" fmla="*/ 1 w 3"/>
                <a:gd name="T5" fmla="*/ 6 h 6"/>
                <a:gd name="T6" fmla="*/ 3 w 3"/>
                <a:gd name="T7" fmla="*/ 2 h 6"/>
                <a:gd name="T8" fmla="*/ 2 w 3"/>
                <a:gd name="T9" fmla="*/ 0 h 6"/>
                <a:gd name="T10" fmla="*/ 0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0" y="5"/>
                  </a:moveTo>
                  <a:lnTo>
                    <a:pt x="0" y="5"/>
                  </a:lnTo>
                  <a:lnTo>
                    <a:pt x="1" y="6"/>
                  </a:lnTo>
                  <a:cubicBezTo>
                    <a:pt x="2" y="4"/>
                    <a:pt x="2" y="3"/>
                    <a:pt x="3" y="2"/>
                  </a:cubicBezTo>
                  <a:cubicBezTo>
                    <a:pt x="3" y="1"/>
                    <a:pt x="3" y="1"/>
                    <a:pt x="2" y="0"/>
                  </a:cubicBezTo>
                  <a:cubicBezTo>
                    <a:pt x="1" y="2"/>
                    <a:pt x="0" y="3"/>
                    <a:pt x="0"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9" name="Freeform 1707"/>
            <p:cNvSpPr>
              <a:spLocks/>
            </p:cNvSpPr>
            <p:nvPr userDrawn="1"/>
          </p:nvSpPr>
          <p:spPr bwMode="auto">
            <a:xfrm>
              <a:off x="363" y="200"/>
              <a:ext cx="1" cy="2"/>
            </a:xfrm>
            <a:custGeom>
              <a:avLst/>
              <a:gdLst>
                <a:gd name="T0" fmla="*/ 0 w 4"/>
                <a:gd name="T1" fmla="*/ 3 h 4"/>
                <a:gd name="T2" fmla="*/ 0 w 4"/>
                <a:gd name="T3" fmla="*/ 3 h 4"/>
                <a:gd name="T4" fmla="*/ 1 w 4"/>
                <a:gd name="T5" fmla="*/ 4 h 4"/>
                <a:gd name="T6" fmla="*/ 4 w 4"/>
                <a:gd name="T7" fmla="*/ 1 h 4"/>
                <a:gd name="T8" fmla="*/ 3 w 4"/>
                <a:gd name="T9" fmla="*/ 0 h 4"/>
                <a:gd name="T10" fmla="*/ 0 w 4"/>
                <a:gd name="T11" fmla="*/ 3 h 4"/>
                <a:gd name="T12" fmla="*/ 0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3"/>
                  </a:moveTo>
                  <a:lnTo>
                    <a:pt x="0" y="3"/>
                  </a:lnTo>
                  <a:lnTo>
                    <a:pt x="1" y="4"/>
                  </a:lnTo>
                  <a:cubicBezTo>
                    <a:pt x="1" y="3"/>
                    <a:pt x="2" y="2"/>
                    <a:pt x="4" y="1"/>
                  </a:cubicBezTo>
                  <a:lnTo>
                    <a:pt x="3" y="0"/>
                  </a:lnTo>
                  <a:cubicBezTo>
                    <a:pt x="2" y="1"/>
                    <a:pt x="1" y="2"/>
                    <a:pt x="0" y="3"/>
                  </a:cubicBez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0" name="Rectangle 1708"/>
            <p:cNvSpPr>
              <a:spLocks noChangeArrowheads="1"/>
            </p:cNvSpPr>
            <p:nvPr userDrawn="1"/>
          </p:nvSpPr>
          <p:spPr bwMode="auto">
            <a:xfrm>
              <a:off x="364" y="200"/>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1" name="Freeform 1709"/>
            <p:cNvSpPr>
              <a:spLocks/>
            </p:cNvSpPr>
            <p:nvPr userDrawn="1"/>
          </p:nvSpPr>
          <p:spPr bwMode="auto">
            <a:xfrm>
              <a:off x="364" y="199"/>
              <a:ext cx="3" cy="3"/>
            </a:xfrm>
            <a:custGeom>
              <a:avLst/>
              <a:gdLst>
                <a:gd name="T0" fmla="*/ 2 w 6"/>
                <a:gd name="T1" fmla="*/ 1 h 6"/>
                <a:gd name="T2" fmla="*/ 2 w 6"/>
                <a:gd name="T3" fmla="*/ 1 h 6"/>
                <a:gd name="T4" fmla="*/ 0 w 6"/>
                <a:gd name="T5" fmla="*/ 3 h 6"/>
                <a:gd name="T6" fmla="*/ 3 w 6"/>
                <a:gd name="T7" fmla="*/ 6 h 6"/>
                <a:gd name="T8" fmla="*/ 6 w 6"/>
                <a:gd name="T9" fmla="*/ 3 h 6"/>
                <a:gd name="T10" fmla="*/ 4 w 6"/>
                <a:gd name="T11" fmla="*/ 0 h 6"/>
                <a:gd name="T12" fmla="*/ 2 w 6"/>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2" y="1"/>
                  </a:moveTo>
                  <a:lnTo>
                    <a:pt x="2" y="1"/>
                  </a:lnTo>
                  <a:cubicBezTo>
                    <a:pt x="1" y="2"/>
                    <a:pt x="1" y="2"/>
                    <a:pt x="0" y="3"/>
                  </a:cubicBezTo>
                  <a:cubicBezTo>
                    <a:pt x="1" y="4"/>
                    <a:pt x="2" y="5"/>
                    <a:pt x="3" y="6"/>
                  </a:cubicBezTo>
                  <a:cubicBezTo>
                    <a:pt x="4" y="5"/>
                    <a:pt x="5" y="4"/>
                    <a:pt x="6" y="3"/>
                  </a:cubicBezTo>
                  <a:cubicBezTo>
                    <a:pt x="5" y="2"/>
                    <a:pt x="4" y="1"/>
                    <a:pt x="4" y="0"/>
                  </a:cubicBezTo>
                  <a:cubicBezTo>
                    <a:pt x="3" y="1"/>
                    <a:pt x="2"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2" name="Freeform 1710"/>
            <p:cNvSpPr>
              <a:spLocks/>
            </p:cNvSpPr>
            <p:nvPr userDrawn="1"/>
          </p:nvSpPr>
          <p:spPr bwMode="auto">
            <a:xfrm>
              <a:off x="366" y="199"/>
              <a:ext cx="2" cy="1"/>
            </a:xfrm>
            <a:custGeom>
              <a:avLst/>
              <a:gdLst>
                <a:gd name="T0" fmla="*/ 0 w 4"/>
                <a:gd name="T1" fmla="*/ 1 h 4"/>
                <a:gd name="T2" fmla="*/ 0 w 4"/>
                <a:gd name="T3" fmla="*/ 1 h 4"/>
                <a:gd name="T4" fmla="*/ 2 w 4"/>
                <a:gd name="T5" fmla="*/ 4 h 4"/>
                <a:gd name="T6" fmla="*/ 4 w 4"/>
                <a:gd name="T7" fmla="*/ 1 h 4"/>
                <a:gd name="T8" fmla="*/ 4 w 4"/>
                <a:gd name="T9" fmla="*/ 0 h 4"/>
                <a:gd name="T10" fmla="*/ 0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0" y="1"/>
                  </a:moveTo>
                  <a:lnTo>
                    <a:pt x="0" y="1"/>
                  </a:lnTo>
                  <a:cubicBezTo>
                    <a:pt x="1" y="2"/>
                    <a:pt x="1" y="3"/>
                    <a:pt x="2" y="4"/>
                  </a:cubicBezTo>
                  <a:cubicBezTo>
                    <a:pt x="3" y="3"/>
                    <a:pt x="4" y="2"/>
                    <a:pt x="4" y="1"/>
                  </a:cubicBezTo>
                  <a:lnTo>
                    <a:pt x="4" y="0"/>
                  </a:lnTo>
                  <a:cubicBezTo>
                    <a:pt x="3" y="0"/>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3" name="Freeform 1711"/>
            <p:cNvSpPr>
              <a:spLocks/>
            </p:cNvSpPr>
            <p:nvPr userDrawn="1"/>
          </p:nvSpPr>
          <p:spPr bwMode="auto">
            <a:xfrm>
              <a:off x="367" y="200"/>
              <a:ext cx="2" cy="2"/>
            </a:xfrm>
            <a:custGeom>
              <a:avLst/>
              <a:gdLst>
                <a:gd name="T0" fmla="*/ 3 w 4"/>
                <a:gd name="T1" fmla="*/ 0 h 6"/>
                <a:gd name="T2" fmla="*/ 3 w 4"/>
                <a:gd name="T3" fmla="*/ 0 h 6"/>
                <a:gd name="T4" fmla="*/ 0 w 4"/>
                <a:gd name="T5" fmla="*/ 2 h 6"/>
                <a:gd name="T6" fmla="*/ 3 w 4"/>
                <a:gd name="T7" fmla="*/ 6 h 6"/>
                <a:gd name="T8" fmla="*/ 4 w 4"/>
                <a:gd name="T9" fmla="*/ 5 h 6"/>
                <a:gd name="T10" fmla="*/ 3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3" y="0"/>
                  </a:moveTo>
                  <a:lnTo>
                    <a:pt x="3" y="0"/>
                  </a:lnTo>
                  <a:cubicBezTo>
                    <a:pt x="2" y="1"/>
                    <a:pt x="1" y="2"/>
                    <a:pt x="0" y="2"/>
                  </a:cubicBezTo>
                  <a:cubicBezTo>
                    <a:pt x="1" y="3"/>
                    <a:pt x="2" y="5"/>
                    <a:pt x="3" y="6"/>
                  </a:cubicBezTo>
                  <a:lnTo>
                    <a:pt x="4" y="5"/>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4" name="Freeform 1712"/>
            <p:cNvSpPr>
              <a:spLocks/>
            </p:cNvSpPr>
            <p:nvPr userDrawn="1"/>
          </p:nvSpPr>
          <p:spPr bwMode="auto">
            <a:xfrm>
              <a:off x="368" y="202"/>
              <a:ext cx="1" cy="1"/>
            </a:xfrm>
            <a:custGeom>
              <a:avLst/>
              <a:gdLst>
                <a:gd name="T0" fmla="*/ 1 w 1"/>
                <a:gd name="T1" fmla="*/ 0 h 1"/>
                <a:gd name="T2" fmla="*/ 1 w 1"/>
                <a:gd name="T3" fmla="*/ 0 h 1"/>
                <a:gd name="T4" fmla="*/ 0 w 1"/>
                <a:gd name="T5" fmla="*/ 0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0"/>
                  </a:lnTo>
                  <a:lnTo>
                    <a:pt x="1"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5" name="Freeform 1713"/>
            <p:cNvSpPr>
              <a:spLocks/>
            </p:cNvSpPr>
            <p:nvPr userDrawn="1"/>
          </p:nvSpPr>
          <p:spPr bwMode="auto">
            <a:xfrm>
              <a:off x="367" y="203"/>
              <a:ext cx="2" cy="2"/>
            </a:xfrm>
            <a:custGeom>
              <a:avLst/>
              <a:gdLst>
                <a:gd name="T0" fmla="*/ 4 w 5"/>
                <a:gd name="T1" fmla="*/ 1 h 6"/>
                <a:gd name="T2" fmla="*/ 4 w 5"/>
                <a:gd name="T3" fmla="*/ 1 h 6"/>
                <a:gd name="T4" fmla="*/ 3 w 5"/>
                <a:gd name="T5" fmla="*/ 0 h 6"/>
                <a:gd name="T6" fmla="*/ 0 w 5"/>
                <a:gd name="T7" fmla="*/ 3 h 6"/>
                <a:gd name="T8" fmla="*/ 3 w 5"/>
                <a:gd name="T9" fmla="*/ 6 h 6"/>
                <a:gd name="T10" fmla="*/ 5 w 5"/>
                <a:gd name="T11" fmla="*/ 3 h 6"/>
                <a:gd name="T12" fmla="*/ 4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1"/>
                  </a:moveTo>
                  <a:lnTo>
                    <a:pt x="4" y="1"/>
                  </a:lnTo>
                  <a:cubicBezTo>
                    <a:pt x="4" y="1"/>
                    <a:pt x="3" y="0"/>
                    <a:pt x="3" y="0"/>
                  </a:cubicBezTo>
                  <a:cubicBezTo>
                    <a:pt x="2" y="1"/>
                    <a:pt x="1" y="2"/>
                    <a:pt x="0" y="3"/>
                  </a:cubicBezTo>
                  <a:cubicBezTo>
                    <a:pt x="1" y="4"/>
                    <a:pt x="2" y="5"/>
                    <a:pt x="3" y="6"/>
                  </a:cubicBezTo>
                  <a:cubicBezTo>
                    <a:pt x="3" y="5"/>
                    <a:pt x="4" y="4"/>
                    <a:pt x="5" y="3"/>
                  </a:cubicBezTo>
                  <a:lnTo>
                    <a:pt x="4"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6" name="Freeform 1714"/>
            <p:cNvSpPr>
              <a:spLocks/>
            </p:cNvSpPr>
            <p:nvPr userDrawn="1"/>
          </p:nvSpPr>
          <p:spPr bwMode="auto">
            <a:xfrm>
              <a:off x="368" y="205"/>
              <a:ext cx="2" cy="2"/>
            </a:xfrm>
            <a:custGeom>
              <a:avLst/>
              <a:gdLst>
                <a:gd name="T0" fmla="*/ 2 w 3"/>
                <a:gd name="T1" fmla="*/ 0 h 5"/>
                <a:gd name="T2" fmla="*/ 2 w 3"/>
                <a:gd name="T3" fmla="*/ 0 h 5"/>
                <a:gd name="T4" fmla="*/ 0 w 3"/>
                <a:gd name="T5" fmla="*/ 2 h 5"/>
                <a:gd name="T6" fmla="*/ 3 w 3"/>
                <a:gd name="T7" fmla="*/ 5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2" y="0"/>
                  </a:lnTo>
                  <a:cubicBezTo>
                    <a:pt x="1" y="1"/>
                    <a:pt x="1" y="1"/>
                    <a:pt x="0" y="2"/>
                  </a:cubicBezTo>
                  <a:cubicBezTo>
                    <a:pt x="1" y="3"/>
                    <a:pt x="2" y="4"/>
                    <a:pt x="3" y="5"/>
                  </a:cubicBez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7" name="Freeform 1715"/>
            <p:cNvSpPr>
              <a:spLocks/>
            </p:cNvSpPr>
            <p:nvPr userDrawn="1"/>
          </p:nvSpPr>
          <p:spPr bwMode="auto">
            <a:xfrm>
              <a:off x="368" y="207"/>
              <a:ext cx="2" cy="3"/>
            </a:xfrm>
            <a:custGeom>
              <a:avLst/>
              <a:gdLst>
                <a:gd name="T0" fmla="*/ 3 w 4"/>
                <a:gd name="T1" fmla="*/ 0 h 5"/>
                <a:gd name="T2" fmla="*/ 3 w 4"/>
                <a:gd name="T3" fmla="*/ 0 h 5"/>
                <a:gd name="T4" fmla="*/ 3 w 4"/>
                <a:gd name="T5" fmla="*/ 0 h 5"/>
                <a:gd name="T6" fmla="*/ 0 w 4"/>
                <a:gd name="T7" fmla="*/ 2 h 5"/>
                <a:gd name="T8" fmla="*/ 3 w 4"/>
                <a:gd name="T9" fmla="*/ 5 h 5"/>
                <a:gd name="T10" fmla="*/ 3 w 4"/>
                <a:gd name="T11" fmla="*/ 4 h 5"/>
                <a:gd name="T12" fmla="*/ 3 w 4"/>
                <a:gd name="T13" fmla="*/ 4 h 5"/>
                <a:gd name="T14" fmla="*/ 4 w 4"/>
                <a:gd name="T15" fmla="*/ 4 h 5"/>
                <a:gd name="T16" fmla="*/ 3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0"/>
                  </a:moveTo>
                  <a:lnTo>
                    <a:pt x="3" y="0"/>
                  </a:lnTo>
                  <a:lnTo>
                    <a:pt x="3" y="0"/>
                  </a:lnTo>
                  <a:cubicBezTo>
                    <a:pt x="2" y="0"/>
                    <a:pt x="1" y="1"/>
                    <a:pt x="0" y="2"/>
                  </a:cubicBezTo>
                  <a:cubicBezTo>
                    <a:pt x="1" y="3"/>
                    <a:pt x="2" y="4"/>
                    <a:pt x="3" y="5"/>
                  </a:cubicBezTo>
                  <a:lnTo>
                    <a:pt x="3" y="4"/>
                  </a:lnTo>
                  <a:lnTo>
                    <a:pt x="3" y="4"/>
                  </a:lnTo>
                  <a:lnTo>
                    <a:pt x="4" y="4"/>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8" name="Freeform 1716"/>
            <p:cNvSpPr>
              <a:spLocks/>
            </p:cNvSpPr>
            <p:nvPr userDrawn="1"/>
          </p:nvSpPr>
          <p:spPr bwMode="auto">
            <a:xfrm>
              <a:off x="370" y="210"/>
              <a:ext cx="0" cy="0"/>
            </a:xfrm>
            <a:custGeom>
              <a:avLst/>
              <a:gdLst>
                <a:gd name="T0" fmla="*/ 1 h 2"/>
                <a:gd name="T1" fmla="*/ 1 h 2"/>
                <a:gd name="T2" fmla="*/ 2 h 2"/>
                <a:gd name="T3" fmla="*/ 0 h 2"/>
                <a:gd name="T4" fmla="*/ 1 h 2"/>
              </a:gdLst>
              <a:ahLst/>
              <a:cxnLst>
                <a:cxn ang="0">
                  <a:pos x="0" y="T0"/>
                </a:cxn>
                <a:cxn ang="0">
                  <a:pos x="0" y="T1"/>
                </a:cxn>
                <a:cxn ang="0">
                  <a:pos x="0" y="T2"/>
                </a:cxn>
                <a:cxn ang="0">
                  <a:pos x="0" y="T3"/>
                </a:cxn>
                <a:cxn ang="0">
                  <a:pos x="0" y="T4"/>
                </a:cxn>
              </a:cxnLst>
              <a:rect l="0" t="0" r="r" b="b"/>
              <a:pathLst>
                <a:path h="2">
                  <a:moveTo>
                    <a:pt x="0" y="1"/>
                  </a:moveTo>
                  <a:lnTo>
                    <a:pt x="0" y="1"/>
                  </a:lnTo>
                  <a:cubicBezTo>
                    <a:pt x="0" y="1"/>
                    <a:pt x="0" y="1"/>
                    <a:pt x="0" y="2"/>
                  </a:cubicBezTo>
                  <a:cubicBezTo>
                    <a:pt x="0" y="1"/>
                    <a:pt x="0" y="1"/>
                    <a:pt x="0" y="0"/>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9" name="Freeform 1717"/>
            <p:cNvSpPr>
              <a:spLocks/>
            </p:cNvSpPr>
            <p:nvPr userDrawn="1"/>
          </p:nvSpPr>
          <p:spPr bwMode="auto">
            <a:xfrm>
              <a:off x="365" y="214"/>
              <a:ext cx="1" cy="0"/>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1" y="0"/>
                  </a:cubicBez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0" name="Freeform 1718"/>
            <p:cNvSpPr>
              <a:spLocks/>
            </p:cNvSpPr>
            <p:nvPr userDrawn="1"/>
          </p:nvSpPr>
          <p:spPr bwMode="auto">
            <a:xfrm>
              <a:off x="363" y="213"/>
              <a:ext cx="2" cy="1"/>
            </a:xfrm>
            <a:custGeom>
              <a:avLst/>
              <a:gdLst>
                <a:gd name="T0" fmla="*/ 4 w 4"/>
                <a:gd name="T1" fmla="*/ 2 h 3"/>
                <a:gd name="T2" fmla="*/ 4 w 4"/>
                <a:gd name="T3" fmla="*/ 2 h 3"/>
                <a:gd name="T4" fmla="*/ 0 w 4"/>
                <a:gd name="T5" fmla="*/ 0 h 3"/>
                <a:gd name="T6" fmla="*/ 2 w 4"/>
                <a:gd name="T7" fmla="*/ 3 h 3"/>
                <a:gd name="T8" fmla="*/ 3 w 4"/>
                <a:gd name="T9" fmla="*/ 3 h 3"/>
                <a:gd name="T10" fmla="*/ 3 w 4"/>
                <a:gd name="T11" fmla="*/ 3 h 3"/>
                <a:gd name="T12" fmla="*/ 4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2"/>
                  </a:moveTo>
                  <a:lnTo>
                    <a:pt x="4" y="2"/>
                  </a:lnTo>
                  <a:cubicBezTo>
                    <a:pt x="2" y="1"/>
                    <a:pt x="1" y="0"/>
                    <a:pt x="0" y="0"/>
                  </a:cubicBezTo>
                  <a:cubicBezTo>
                    <a:pt x="1" y="1"/>
                    <a:pt x="1" y="2"/>
                    <a:pt x="2" y="3"/>
                  </a:cubicBezTo>
                  <a:lnTo>
                    <a:pt x="3" y="3"/>
                  </a:lnTo>
                  <a:lnTo>
                    <a:pt x="3" y="3"/>
                  </a:lnTo>
                  <a:cubicBezTo>
                    <a:pt x="3" y="3"/>
                    <a:pt x="3" y="2"/>
                    <a:pt x="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1" name="Freeform 1719"/>
            <p:cNvSpPr>
              <a:spLocks/>
            </p:cNvSpPr>
            <p:nvPr userDrawn="1"/>
          </p:nvSpPr>
          <p:spPr bwMode="auto">
            <a:xfrm>
              <a:off x="363" y="210"/>
              <a:ext cx="1" cy="2"/>
            </a:xfrm>
            <a:custGeom>
              <a:avLst/>
              <a:gdLst>
                <a:gd name="T0" fmla="*/ 2 w 4"/>
                <a:gd name="T1" fmla="*/ 5 h 6"/>
                <a:gd name="T2" fmla="*/ 2 w 4"/>
                <a:gd name="T3" fmla="*/ 5 h 6"/>
                <a:gd name="T4" fmla="*/ 2 w 4"/>
                <a:gd name="T5" fmla="*/ 6 h 6"/>
                <a:gd name="T6" fmla="*/ 4 w 4"/>
                <a:gd name="T7" fmla="*/ 2 h 6"/>
                <a:gd name="T8" fmla="*/ 1 w 4"/>
                <a:gd name="T9" fmla="*/ 0 h 6"/>
                <a:gd name="T10" fmla="*/ 0 w 4"/>
                <a:gd name="T11" fmla="*/ 2 h 6"/>
                <a:gd name="T12" fmla="*/ 2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5"/>
                  </a:moveTo>
                  <a:lnTo>
                    <a:pt x="2" y="5"/>
                  </a:lnTo>
                  <a:lnTo>
                    <a:pt x="2" y="6"/>
                  </a:lnTo>
                  <a:cubicBezTo>
                    <a:pt x="3" y="4"/>
                    <a:pt x="3" y="3"/>
                    <a:pt x="4" y="2"/>
                  </a:cubicBezTo>
                  <a:cubicBezTo>
                    <a:pt x="3" y="1"/>
                    <a:pt x="2" y="1"/>
                    <a:pt x="1" y="0"/>
                  </a:cubicBezTo>
                  <a:cubicBezTo>
                    <a:pt x="1" y="0"/>
                    <a:pt x="1" y="1"/>
                    <a:pt x="0" y="2"/>
                  </a:cubicBezTo>
                  <a:cubicBezTo>
                    <a:pt x="1" y="3"/>
                    <a:pt x="1" y="4"/>
                    <a:pt x="2"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2" name="Freeform 1720"/>
            <p:cNvSpPr>
              <a:spLocks/>
            </p:cNvSpPr>
            <p:nvPr userDrawn="1"/>
          </p:nvSpPr>
          <p:spPr bwMode="auto">
            <a:xfrm>
              <a:off x="369" y="198"/>
              <a:ext cx="2" cy="10"/>
            </a:xfrm>
            <a:custGeom>
              <a:avLst/>
              <a:gdLst>
                <a:gd name="T0" fmla="*/ 2 w 5"/>
                <a:gd name="T1" fmla="*/ 0 h 22"/>
                <a:gd name="T2" fmla="*/ 2 w 5"/>
                <a:gd name="T3" fmla="*/ 0 h 22"/>
                <a:gd name="T4" fmla="*/ 0 w 5"/>
                <a:gd name="T5" fmla="*/ 1 h 22"/>
                <a:gd name="T6" fmla="*/ 4 w 5"/>
                <a:gd name="T7" fmla="*/ 22 h 22"/>
                <a:gd name="T8" fmla="*/ 4 w 5"/>
                <a:gd name="T9" fmla="*/ 21 h 22"/>
                <a:gd name="T10" fmla="*/ 4 w 5"/>
                <a:gd name="T11" fmla="*/ 21 h 22"/>
                <a:gd name="T12" fmla="*/ 5 w 5"/>
                <a:gd name="T13" fmla="*/ 22 h 22"/>
                <a:gd name="T14" fmla="*/ 2 w 5"/>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2">
                  <a:moveTo>
                    <a:pt x="2" y="0"/>
                  </a:moveTo>
                  <a:lnTo>
                    <a:pt x="2" y="0"/>
                  </a:lnTo>
                  <a:cubicBezTo>
                    <a:pt x="1" y="0"/>
                    <a:pt x="0" y="0"/>
                    <a:pt x="0" y="1"/>
                  </a:cubicBezTo>
                  <a:lnTo>
                    <a:pt x="4" y="22"/>
                  </a:lnTo>
                  <a:cubicBezTo>
                    <a:pt x="4" y="21"/>
                    <a:pt x="4" y="21"/>
                    <a:pt x="4" y="21"/>
                  </a:cubicBezTo>
                  <a:lnTo>
                    <a:pt x="4" y="21"/>
                  </a:lnTo>
                  <a:cubicBezTo>
                    <a:pt x="4" y="21"/>
                    <a:pt x="5" y="21"/>
                    <a:pt x="5" y="22"/>
                  </a:cubicBez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3" name="Freeform 1721"/>
            <p:cNvSpPr>
              <a:spLocks/>
            </p:cNvSpPr>
            <p:nvPr userDrawn="1"/>
          </p:nvSpPr>
          <p:spPr bwMode="auto">
            <a:xfrm>
              <a:off x="366" y="201"/>
              <a:ext cx="2" cy="3"/>
            </a:xfrm>
            <a:custGeom>
              <a:avLst/>
              <a:gdLst>
                <a:gd name="T0" fmla="*/ 3 w 5"/>
                <a:gd name="T1" fmla="*/ 0 h 6"/>
                <a:gd name="T2" fmla="*/ 3 w 5"/>
                <a:gd name="T3" fmla="*/ 0 h 6"/>
                <a:gd name="T4" fmla="*/ 0 w 5"/>
                <a:gd name="T5" fmla="*/ 3 h 6"/>
                <a:gd name="T6" fmla="*/ 3 w 5"/>
                <a:gd name="T7" fmla="*/ 6 h 6"/>
                <a:gd name="T8" fmla="*/ 5 w 5"/>
                <a:gd name="T9" fmla="*/ 3 h 6"/>
                <a:gd name="T10" fmla="*/ 3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3" y="0"/>
                  </a:moveTo>
                  <a:lnTo>
                    <a:pt x="3" y="0"/>
                  </a:lnTo>
                  <a:cubicBezTo>
                    <a:pt x="2" y="1"/>
                    <a:pt x="1" y="2"/>
                    <a:pt x="0" y="3"/>
                  </a:cubicBezTo>
                  <a:cubicBezTo>
                    <a:pt x="1" y="4"/>
                    <a:pt x="2" y="5"/>
                    <a:pt x="3" y="6"/>
                  </a:cubicBezTo>
                  <a:cubicBezTo>
                    <a:pt x="3" y="5"/>
                    <a:pt x="4" y="4"/>
                    <a:pt x="5" y="3"/>
                  </a:cubicBezTo>
                  <a:cubicBezTo>
                    <a:pt x="5" y="2"/>
                    <a:pt x="4"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4" name="Freeform 1722"/>
            <p:cNvSpPr>
              <a:spLocks/>
            </p:cNvSpPr>
            <p:nvPr userDrawn="1"/>
          </p:nvSpPr>
          <p:spPr bwMode="auto">
            <a:xfrm>
              <a:off x="363" y="200"/>
              <a:ext cx="2" cy="4"/>
            </a:xfrm>
            <a:custGeom>
              <a:avLst/>
              <a:gdLst>
                <a:gd name="T0" fmla="*/ 3 w 5"/>
                <a:gd name="T1" fmla="*/ 7 h 7"/>
                <a:gd name="T2" fmla="*/ 3 w 5"/>
                <a:gd name="T3" fmla="*/ 7 h 7"/>
                <a:gd name="T4" fmla="*/ 5 w 5"/>
                <a:gd name="T5" fmla="*/ 4 h 7"/>
                <a:gd name="T6" fmla="*/ 3 w 5"/>
                <a:gd name="T7" fmla="*/ 0 h 7"/>
                <a:gd name="T8" fmla="*/ 0 w 5"/>
                <a:gd name="T9" fmla="*/ 4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4" y="6"/>
                    <a:pt x="4" y="5"/>
                    <a:pt x="5" y="4"/>
                  </a:cubicBezTo>
                  <a:cubicBezTo>
                    <a:pt x="4" y="3"/>
                    <a:pt x="4" y="1"/>
                    <a:pt x="3" y="0"/>
                  </a:cubicBezTo>
                  <a:cubicBezTo>
                    <a:pt x="2" y="2"/>
                    <a:pt x="1" y="3"/>
                    <a:pt x="0" y="4"/>
                  </a:cubicBezTo>
                  <a:cubicBezTo>
                    <a:pt x="1" y="5"/>
                    <a:pt x="2"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5" name="Freeform 1723"/>
            <p:cNvSpPr>
              <a:spLocks/>
            </p:cNvSpPr>
            <p:nvPr userDrawn="1"/>
          </p:nvSpPr>
          <p:spPr bwMode="auto">
            <a:xfrm>
              <a:off x="364" y="202"/>
              <a:ext cx="3" cy="3"/>
            </a:xfrm>
            <a:custGeom>
              <a:avLst/>
              <a:gdLst>
                <a:gd name="T0" fmla="*/ 3 w 5"/>
                <a:gd name="T1" fmla="*/ 7 h 7"/>
                <a:gd name="T2" fmla="*/ 3 w 5"/>
                <a:gd name="T3" fmla="*/ 7 h 7"/>
                <a:gd name="T4" fmla="*/ 5 w 5"/>
                <a:gd name="T5" fmla="*/ 4 h 7"/>
                <a:gd name="T6" fmla="*/ 3 w 5"/>
                <a:gd name="T7" fmla="*/ 0 h 7"/>
                <a:gd name="T8" fmla="*/ 0 w 5"/>
                <a:gd name="T9" fmla="*/ 4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3" y="6"/>
                    <a:pt x="4" y="5"/>
                    <a:pt x="5" y="4"/>
                  </a:cubicBezTo>
                  <a:cubicBezTo>
                    <a:pt x="4" y="3"/>
                    <a:pt x="3" y="1"/>
                    <a:pt x="3" y="0"/>
                  </a:cubicBezTo>
                  <a:cubicBezTo>
                    <a:pt x="2" y="2"/>
                    <a:pt x="1" y="3"/>
                    <a:pt x="0" y="4"/>
                  </a:cubicBezTo>
                  <a:cubicBezTo>
                    <a:pt x="1" y="5"/>
                    <a:pt x="2"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6" name="Freeform 1724"/>
            <p:cNvSpPr>
              <a:spLocks/>
            </p:cNvSpPr>
            <p:nvPr userDrawn="1"/>
          </p:nvSpPr>
          <p:spPr bwMode="auto">
            <a:xfrm>
              <a:off x="366" y="204"/>
              <a:ext cx="2" cy="3"/>
            </a:xfrm>
            <a:custGeom>
              <a:avLst/>
              <a:gdLst>
                <a:gd name="T0" fmla="*/ 3 w 5"/>
                <a:gd name="T1" fmla="*/ 6 h 6"/>
                <a:gd name="T2" fmla="*/ 3 w 5"/>
                <a:gd name="T3" fmla="*/ 6 h 6"/>
                <a:gd name="T4" fmla="*/ 5 w 5"/>
                <a:gd name="T5" fmla="*/ 3 h 6"/>
                <a:gd name="T6" fmla="*/ 3 w 5"/>
                <a:gd name="T7" fmla="*/ 0 h 6"/>
                <a:gd name="T8" fmla="*/ 0 w 5"/>
                <a:gd name="T9" fmla="*/ 3 h 6"/>
                <a:gd name="T10" fmla="*/ 3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3" y="6"/>
                  </a:moveTo>
                  <a:lnTo>
                    <a:pt x="3" y="6"/>
                  </a:lnTo>
                  <a:cubicBezTo>
                    <a:pt x="3" y="5"/>
                    <a:pt x="4" y="4"/>
                    <a:pt x="5" y="3"/>
                  </a:cubicBezTo>
                  <a:cubicBezTo>
                    <a:pt x="4" y="2"/>
                    <a:pt x="3" y="1"/>
                    <a:pt x="3" y="0"/>
                  </a:cubicBezTo>
                  <a:cubicBezTo>
                    <a:pt x="2" y="1"/>
                    <a:pt x="1" y="2"/>
                    <a:pt x="0" y="3"/>
                  </a:cubicBezTo>
                  <a:cubicBezTo>
                    <a:pt x="1" y="4"/>
                    <a:pt x="2"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7" name="Freeform 1725"/>
            <p:cNvSpPr>
              <a:spLocks/>
            </p:cNvSpPr>
            <p:nvPr userDrawn="1"/>
          </p:nvSpPr>
          <p:spPr bwMode="auto">
            <a:xfrm>
              <a:off x="367" y="206"/>
              <a:ext cx="2" cy="2"/>
            </a:xfrm>
            <a:custGeom>
              <a:avLst/>
              <a:gdLst>
                <a:gd name="T0" fmla="*/ 3 w 5"/>
                <a:gd name="T1" fmla="*/ 5 h 5"/>
                <a:gd name="T2" fmla="*/ 3 w 5"/>
                <a:gd name="T3" fmla="*/ 5 h 5"/>
                <a:gd name="T4" fmla="*/ 5 w 5"/>
                <a:gd name="T5" fmla="*/ 2 h 5"/>
                <a:gd name="T6" fmla="*/ 3 w 5"/>
                <a:gd name="T7" fmla="*/ 0 h 5"/>
                <a:gd name="T8" fmla="*/ 0 w 5"/>
                <a:gd name="T9" fmla="*/ 3 h 5"/>
                <a:gd name="T10" fmla="*/ 3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3" y="5"/>
                  </a:moveTo>
                  <a:lnTo>
                    <a:pt x="3" y="5"/>
                  </a:lnTo>
                  <a:cubicBezTo>
                    <a:pt x="3" y="4"/>
                    <a:pt x="4" y="3"/>
                    <a:pt x="5" y="2"/>
                  </a:cubicBezTo>
                  <a:cubicBezTo>
                    <a:pt x="4" y="1"/>
                    <a:pt x="3" y="0"/>
                    <a:pt x="3" y="0"/>
                  </a:cubicBezTo>
                  <a:cubicBezTo>
                    <a:pt x="2" y="1"/>
                    <a:pt x="1" y="2"/>
                    <a:pt x="0" y="3"/>
                  </a:cubicBezTo>
                  <a:cubicBezTo>
                    <a:pt x="1" y="3"/>
                    <a:pt x="2" y="4"/>
                    <a:pt x="3"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8" name="Freeform 1726"/>
            <p:cNvSpPr>
              <a:spLocks/>
            </p:cNvSpPr>
            <p:nvPr userDrawn="1"/>
          </p:nvSpPr>
          <p:spPr bwMode="auto">
            <a:xfrm>
              <a:off x="362" y="202"/>
              <a:ext cx="2" cy="4"/>
            </a:xfrm>
            <a:custGeom>
              <a:avLst/>
              <a:gdLst>
                <a:gd name="T0" fmla="*/ 3 w 5"/>
                <a:gd name="T1" fmla="*/ 8 h 8"/>
                <a:gd name="T2" fmla="*/ 3 w 5"/>
                <a:gd name="T3" fmla="*/ 8 h 8"/>
                <a:gd name="T4" fmla="*/ 5 w 5"/>
                <a:gd name="T5" fmla="*/ 4 h 8"/>
                <a:gd name="T6" fmla="*/ 3 w 5"/>
                <a:gd name="T7" fmla="*/ 0 h 8"/>
                <a:gd name="T8" fmla="*/ 0 w 5"/>
                <a:gd name="T9" fmla="*/ 4 h 8"/>
                <a:gd name="T10" fmla="*/ 3 w 5"/>
                <a:gd name="T11" fmla="*/ 8 h 8"/>
              </a:gdLst>
              <a:ahLst/>
              <a:cxnLst>
                <a:cxn ang="0">
                  <a:pos x="T0" y="T1"/>
                </a:cxn>
                <a:cxn ang="0">
                  <a:pos x="T2" y="T3"/>
                </a:cxn>
                <a:cxn ang="0">
                  <a:pos x="T4" y="T5"/>
                </a:cxn>
                <a:cxn ang="0">
                  <a:pos x="T6" y="T7"/>
                </a:cxn>
                <a:cxn ang="0">
                  <a:pos x="T8" y="T9"/>
                </a:cxn>
                <a:cxn ang="0">
                  <a:pos x="T10" y="T11"/>
                </a:cxn>
              </a:cxnLst>
              <a:rect l="0" t="0" r="r" b="b"/>
              <a:pathLst>
                <a:path w="5" h="8">
                  <a:moveTo>
                    <a:pt x="3" y="8"/>
                  </a:moveTo>
                  <a:lnTo>
                    <a:pt x="3" y="8"/>
                  </a:lnTo>
                  <a:cubicBezTo>
                    <a:pt x="3" y="6"/>
                    <a:pt x="4" y="5"/>
                    <a:pt x="5" y="4"/>
                  </a:cubicBezTo>
                  <a:cubicBezTo>
                    <a:pt x="4" y="3"/>
                    <a:pt x="4" y="2"/>
                    <a:pt x="3" y="0"/>
                  </a:cubicBezTo>
                  <a:cubicBezTo>
                    <a:pt x="2" y="2"/>
                    <a:pt x="1" y="3"/>
                    <a:pt x="0" y="4"/>
                  </a:cubicBezTo>
                  <a:cubicBezTo>
                    <a:pt x="1" y="6"/>
                    <a:pt x="2" y="7"/>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9" name="Freeform 1727"/>
            <p:cNvSpPr>
              <a:spLocks/>
            </p:cNvSpPr>
            <p:nvPr userDrawn="1"/>
          </p:nvSpPr>
          <p:spPr bwMode="auto">
            <a:xfrm>
              <a:off x="363" y="204"/>
              <a:ext cx="2" cy="3"/>
            </a:xfrm>
            <a:custGeom>
              <a:avLst/>
              <a:gdLst>
                <a:gd name="T0" fmla="*/ 2 w 5"/>
                <a:gd name="T1" fmla="*/ 7 h 7"/>
                <a:gd name="T2" fmla="*/ 2 w 5"/>
                <a:gd name="T3" fmla="*/ 7 h 7"/>
                <a:gd name="T4" fmla="*/ 5 w 5"/>
                <a:gd name="T5" fmla="*/ 3 h 7"/>
                <a:gd name="T6" fmla="*/ 3 w 5"/>
                <a:gd name="T7" fmla="*/ 0 h 7"/>
                <a:gd name="T8" fmla="*/ 0 w 5"/>
                <a:gd name="T9" fmla="*/ 4 h 7"/>
                <a:gd name="T10" fmla="*/ 2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2" y="7"/>
                  </a:moveTo>
                  <a:lnTo>
                    <a:pt x="2" y="7"/>
                  </a:lnTo>
                  <a:cubicBezTo>
                    <a:pt x="3" y="6"/>
                    <a:pt x="4" y="5"/>
                    <a:pt x="5" y="3"/>
                  </a:cubicBezTo>
                  <a:cubicBezTo>
                    <a:pt x="4" y="2"/>
                    <a:pt x="3" y="1"/>
                    <a:pt x="3" y="0"/>
                  </a:cubicBezTo>
                  <a:cubicBezTo>
                    <a:pt x="2" y="2"/>
                    <a:pt x="1" y="3"/>
                    <a:pt x="0" y="4"/>
                  </a:cubicBezTo>
                  <a:cubicBezTo>
                    <a:pt x="1" y="5"/>
                    <a:pt x="2" y="6"/>
                    <a:pt x="2"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0" name="Freeform 1728"/>
            <p:cNvSpPr>
              <a:spLocks/>
            </p:cNvSpPr>
            <p:nvPr userDrawn="1"/>
          </p:nvSpPr>
          <p:spPr bwMode="auto">
            <a:xfrm>
              <a:off x="364" y="206"/>
              <a:ext cx="3" cy="3"/>
            </a:xfrm>
            <a:custGeom>
              <a:avLst/>
              <a:gdLst>
                <a:gd name="T0" fmla="*/ 2 w 5"/>
                <a:gd name="T1" fmla="*/ 7 h 7"/>
                <a:gd name="T2" fmla="*/ 2 w 5"/>
                <a:gd name="T3" fmla="*/ 7 h 7"/>
                <a:gd name="T4" fmla="*/ 3 w 5"/>
                <a:gd name="T5" fmla="*/ 6 h 7"/>
                <a:gd name="T6" fmla="*/ 2 w 5"/>
                <a:gd name="T7" fmla="*/ 5 h 7"/>
                <a:gd name="T8" fmla="*/ 3 w 5"/>
                <a:gd name="T9" fmla="*/ 5 h 7"/>
                <a:gd name="T10" fmla="*/ 3 w 5"/>
                <a:gd name="T11" fmla="*/ 5 h 7"/>
                <a:gd name="T12" fmla="*/ 5 w 5"/>
                <a:gd name="T13" fmla="*/ 3 h 7"/>
                <a:gd name="T14" fmla="*/ 3 w 5"/>
                <a:gd name="T15" fmla="*/ 0 h 7"/>
                <a:gd name="T16" fmla="*/ 0 w 5"/>
                <a:gd name="T17" fmla="*/ 4 h 7"/>
                <a:gd name="T18" fmla="*/ 2 w 5"/>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2" y="7"/>
                  </a:moveTo>
                  <a:lnTo>
                    <a:pt x="2" y="7"/>
                  </a:lnTo>
                  <a:lnTo>
                    <a:pt x="3" y="6"/>
                  </a:lnTo>
                  <a:cubicBezTo>
                    <a:pt x="3" y="6"/>
                    <a:pt x="2" y="6"/>
                    <a:pt x="2" y="5"/>
                  </a:cubicBezTo>
                  <a:lnTo>
                    <a:pt x="3" y="5"/>
                  </a:lnTo>
                  <a:lnTo>
                    <a:pt x="3" y="5"/>
                  </a:lnTo>
                  <a:cubicBezTo>
                    <a:pt x="4" y="4"/>
                    <a:pt x="5" y="4"/>
                    <a:pt x="5" y="3"/>
                  </a:cubicBezTo>
                  <a:cubicBezTo>
                    <a:pt x="4" y="2"/>
                    <a:pt x="3" y="1"/>
                    <a:pt x="3" y="0"/>
                  </a:cubicBezTo>
                  <a:cubicBezTo>
                    <a:pt x="2" y="1"/>
                    <a:pt x="1" y="2"/>
                    <a:pt x="0" y="4"/>
                  </a:cubicBezTo>
                  <a:cubicBezTo>
                    <a:pt x="1" y="5"/>
                    <a:pt x="2" y="6"/>
                    <a:pt x="2"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1" name="Freeform 1729"/>
            <p:cNvSpPr>
              <a:spLocks/>
            </p:cNvSpPr>
            <p:nvPr userDrawn="1"/>
          </p:nvSpPr>
          <p:spPr bwMode="auto">
            <a:xfrm>
              <a:off x="366" y="207"/>
              <a:ext cx="2" cy="2"/>
            </a:xfrm>
            <a:custGeom>
              <a:avLst/>
              <a:gdLst>
                <a:gd name="T0" fmla="*/ 0 w 4"/>
                <a:gd name="T1" fmla="*/ 3 h 4"/>
                <a:gd name="T2" fmla="*/ 0 w 4"/>
                <a:gd name="T3" fmla="*/ 3 h 4"/>
                <a:gd name="T4" fmla="*/ 4 w 4"/>
                <a:gd name="T5" fmla="*/ 4 h 4"/>
                <a:gd name="T6" fmla="*/ 4 w 4"/>
                <a:gd name="T7" fmla="*/ 2 h 4"/>
                <a:gd name="T8" fmla="*/ 2 w 4"/>
                <a:gd name="T9" fmla="*/ 0 h 4"/>
                <a:gd name="T10" fmla="*/ 0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0" y="3"/>
                  </a:moveTo>
                  <a:lnTo>
                    <a:pt x="0" y="3"/>
                  </a:lnTo>
                  <a:cubicBezTo>
                    <a:pt x="1" y="3"/>
                    <a:pt x="2" y="3"/>
                    <a:pt x="4" y="4"/>
                  </a:cubicBezTo>
                  <a:lnTo>
                    <a:pt x="4" y="2"/>
                  </a:lnTo>
                  <a:cubicBezTo>
                    <a:pt x="3" y="2"/>
                    <a:pt x="3" y="1"/>
                    <a:pt x="2" y="0"/>
                  </a:cubicBezTo>
                  <a:cubicBezTo>
                    <a:pt x="1" y="1"/>
                    <a:pt x="0" y="2"/>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2" name="Rectangle 1730"/>
            <p:cNvSpPr>
              <a:spLocks noChangeArrowheads="1"/>
            </p:cNvSpPr>
            <p:nvPr userDrawn="1"/>
          </p:nvSpPr>
          <p:spPr bwMode="auto">
            <a:xfrm>
              <a:off x="366" y="209"/>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3" name="Freeform 1731"/>
            <p:cNvSpPr>
              <a:spLocks/>
            </p:cNvSpPr>
            <p:nvPr userDrawn="1"/>
          </p:nvSpPr>
          <p:spPr bwMode="auto">
            <a:xfrm>
              <a:off x="368" y="209"/>
              <a:ext cx="1" cy="1"/>
            </a:xfrm>
            <a:custGeom>
              <a:avLst/>
              <a:gdLst>
                <a:gd name="T0" fmla="*/ 0 w 3"/>
                <a:gd name="T1" fmla="*/ 1 h 3"/>
                <a:gd name="T2" fmla="*/ 0 w 3"/>
                <a:gd name="T3" fmla="*/ 1 h 3"/>
                <a:gd name="T4" fmla="*/ 2 w 3"/>
                <a:gd name="T5" fmla="*/ 2 h 3"/>
                <a:gd name="T6" fmla="*/ 3 w 3"/>
                <a:gd name="T7" fmla="*/ 3 h 3"/>
                <a:gd name="T8" fmla="*/ 3 w 3"/>
                <a:gd name="T9" fmla="*/ 2 h 3"/>
                <a:gd name="T10" fmla="*/ 1 w 3"/>
                <a:gd name="T11" fmla="*/ 0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lnTo>
                    <a:pt x="0" y="1"/>
                  </a:lnTo>
                  <a:cubicBezTo>
                    <a:pt x="1" y="1"/>
                    <a:pt x="2" y="2"/>
                    <a:pt x="2" y="2"/>
                  </a:cubicBezTo>
                  <a:lnTo>
                    <a:pt x="3" y="3"/>
                  </a:lnTo>
                  <a:lnTo>
                    <a:pt x="3" y="2"/>
                  </a:lnTo>
                  <a:cubicBezTo>
                    <a:pt x="3" y="1"/>
                    <a:pt x="2" y="1"/>
                    <a:pt x="1" y="0"/>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4" name="Freeform 1732"/>
            <p:cNvSpPr>
              <a:spLocks/>
            </p:cNvSpPr>
            <p:nvPr userDrawn="1"/>
          </p:nvSpPr>
          <p:spPr bwMode="auto">
            <a:xfrm>
              <a:off x="367" y="210"/>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1"/>
                  </a:ln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5" name="Freeform 1733"/>
            <p:cNvSpPr>
              <a:spLocks/>
            </p:cNvSpPr>
            <p:nvPr userDrawn="1"/>
          </p:nvSpPr>
          <p:spPr bwMode="auto">
            <a:xfrm>
              <a:off x="366" y="212"/>
              <a:ext cx="1" cy="1"/>
            </a:xfrm>
            <a:custGeom>
              <a:avLst/>
              <a:gdLst>
                <a:gd name="T0" fmla="*/ 2 w 3"/>
                <a:gd name="T1" fmla="*/ 2 h 2"/>
                <a:gd name="T2" fmla="*/ 2 w 3"/>
                <a:gd name="T3" fmla="*/ 2 h 2"/>
                <a:gd name="T4" fmla="*/ 3 w 3"/>
                <a:gd name="T5" fmla="*/ 2 h 2"/>
                <a:gd name="T6" fmla="*/ 0 w 3"/>
                <a:gd name="T7" fmla="*/ 0 h 2"/>
                <a:gd name="T8" fmla="*/ 0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2" y="2"/>
                  </a:lnTo>
                  <a:cubicBezTo>
                    <a:pt x="2" y="2"/>
                    <a:pt x="3" y="2"/>
                    <a:pt x="3" y="2"/>
                  </a:cubicBezTo>
                  <a:cubicBezTo>
                    <a:pt x="2" y="1"/>
                    <a:pt x="1" y="1"/>
                    <a:pt x="0" y="0"/>
                  </a:cubicBezTo>
                  <a:lnTo>
                    <a:pt x="0" y="0"/>
                  </a:lnTo>
                  <a:lnTo>
                    <a:pt x="2"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6" name="Freeform 1734"/>
            <p:cNvSpPr>
              <a:spLocks/>
            </p:cNvSpPr>
            <p:nvPr userDrawn="1"/>
          </p:nvSpPr>
          <p:spPr bwMode="auto">
            <a:xfrm>
              <a:off x="362" y="206"/>
              <a:ext cx="2" cy="3"/>
            </a:xfrm>
            <a:custGeom>
              <a:avLst/>
              <a:gdLst>
                <a:gd name="T0" fmla="*/ 2 w 4"/>
                <a:gd name="T1" fmla="*/ 6 h 6"/>
                <a:gd name="T2" fmla="*/ 2 w 4"/>
                <a:gd name="T3" fmla="*/ 6 h 6"/>
                <a:gd name="T4" fmla="*/ 4 w 4"/>
                <a:gd name="T5" fmla="*/ 3 h 6"/>
                <a:gd name="T6" fmla="*/ 2 w 4"/>
                <a:gd name="T7" fmla="*/ 0 h 6"/>
                <a:gd name="T8" fmla="*/ 0 w 4"/>
                <a:gd name="T9" fmla="*/ 3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2" y="6"/>
                  </a:lnTo>
                  <a:cubicBezTo>
                    <a:pt x="3" y="5"/>
                    <a:pt x="3" y="4"/>
                    <a:pt x="4" y="3"/>
                  </a:cubicBezTo>
                  <a:cubicBezTo>
                    <a:pt x="3" y="2"/>
                    <a:pt x="2" y="1"/>
                    <a:pt x="2" y="0"/>
                  </a:cubicBezTo>
                  <a:cubicBezTo>
                    <a:pt x="1" y="1"/>
                    <a:pt x="0" y="2"/>
                    <a:pt x="0" y="3"/>
                  </a:cubicBezTo>
                  <a:cubicBezTo>
                    <a:pt x="1" y="4"/>
                    <a:pt x="1"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7" name="Freeform 1735"/>
            <p:cNvSpPr>
              <a:spLocks/>
            </p:cNvSpPr>
            <p:nvPr userDrawn="1"/>
          </p:nvSpPr>
          <p:spPr bwMode="auto">
            <a:xfrm>
              <a:off x="363" y="208"/>
              <a:ext cx="2" cy="2"/>
            </a:xfrm>
            <a:custGeom>
              <a:avLst/>
              <a:gdLst>
                <a:gd name="T0" fmla="*/ 2 w 4"/>
                <a:gd name="T1" fmla="*/ 6 h 6"/>
                <a:gd name="T2" fmla="*/ 2 w 4"/>
                <a:gd name="T3" fmla="*/ 6 h 6"/>
                <a:gd name="T4" fmla="*/ 4 w 4"/>
                <a:gd name="T5" fmla="*/ 3 h 6"/>
                <a:gd name="T6" fmla="*/ 1 w 4"/>
                <a:gd name="T7" fmla="*/ 0 h 6"/>
                <a:gd name="T8" fmla="*/ 0 w 4"/>
                <a:gd name="T9" fmla="*/ 3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2" y="6"/>
                  </a:lnTo>
                  <a:cubicBezTo>
                    <a:pt x="3" y="5"/>
                    <a:pt x="3" y="4"/>
                    <a:pt x="4" y="3"/>
                  </a:cubicBezTo>
                  <a:cubicBezTo>
                    <a:pt x="3" y="2"/>
                    <a:pt x="2" y="1"/>
                    <a:pt x="1" y="0"/>
                  </a:cubicBezTo>
                  <a:cubicBezTo>
                    <a:pt x="1" y="1"/>
                    <a:pt x="0" y="2"/>
                    <a:pt x="0" y="3"/>
                  </a:cubicBezTo>
                  <a:cubicBezTo>
                    <a:pt x="0" y="4"/>
                    <a:pt x="1"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8" name="Freeform 1736"/>
            <p:cNvSpPr>
              <a:spLocks/>
            </p:cNvSpPr>
            <p:nvPr userDrawn="1"/>
          </p:nvSpPr>
          <p:spPr bwMode="auto">
            <a:xfrm>
              <a:off x="365" y="209"/>
              <a:ext cx="2" cy="3"/>
            </a:xfrm>
            <a:custGeom>
              <a:avLst/>
              <a:gdLst>
                <a:gd name="T0" fmla="*/ 3 w 4"/>
                <a:gd name="T1" fmla="*/ 6 h 6"/>
                <a:gd name="T2" fmla="*/ 3 w 4"/>
                <a:gd name="T3" fmla="*/ 6 h 6"/>
                <a:gd name="T4" fmla="*/ 3 w 4"/>
                <a:gd name="T5" fmla="*/ 6 h 6"/>
                <a:gd name="T6" fmla="*/ 2 w 4"/>
                <a:gd name="T7" fmla="*/ 4 h 6"/>
                <a:gd name="T8" fmla="*/ 2 w 4"/>
                <a:gd name="T9" fmla="*/ 4 h 6"/>
                <a:gd name="T10" fmla="*/ 4 w 4"/>
                <a:gd name="T11" fmla="*/ 4 h 6"/>
                <a:gd name="T12" fmla="*/ 4 w 4"/>
                <a:gd name="T13" fmla="*/ 3 h 6"/>
                <a:gd name="T14" fmla="*/ 1 w 4"/>
                <a:gd name="T15" fmla="*/ 0 h 6"/>
                <a:gd name="T16" fmla="*/ 0 w 4"/>
                <a:gd name="T17" fmla="*/ 3 h 6"/>
                <a:gd name="T18" fmla="*/ 3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3" y="6"/>
                  </a:moveTo>
                  <a:lnTo>
                    <a:pt x="3" y="6"/>
                  </a:lnTo>
                  <a:lnTo>
                    <a:pt x="3" y="6"/>
                  </a:lnTo>
                  <a:cubicBezTo>
                    <a:pt x="2" y="5"/>
                    <a:pt x="2" y="5"/>
                    <a:pt x="2" y="4"/>
                  </a:cubicBezTo>
                  <a:lnTo>
                    <a:pt x="2" y="4"/>
                  </a:lnTo>
                  <a:cubicBezTo>
                    <a:pt x="2" y="4"/>
                    <a:pt x="3" y="4"/>
                    <a:pt x="4" y="4"/>
                  </a:cubicBezTo>
                  <a:lnTo>
                    <a:pt x="4" y="3"/>
                  </a:lnTo>
                  <a:cubicBezTo>
                    <a:pt x="3" y="2"/>
                    <a:pt x="2" y="1"/>
                    <a:pt x="1" y="0"/>
                  </a:cubicBezTo>
                  <a:cubicBezTo>
                    <a:pt x="1" y="1"/>
                    <a:pt x="0" y="2"/>
                    <a:pt x="0" y="3"/>
                  </a:cubicBezTo>
                  <a:cubicBezTo>
                    <a:pt x="1" y="4"/>
                    <a:pt x="2"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9" name="Freeform 1737"/>
            <p:cNvSpPr>
              <a:spLocks/>
            </p:cNvSpPr>
            <p:nvPr userDrawn="1"/>
          </p:nvSpPr>
          <p:spPr bwMode="auto">
            <a:xfrm>
              <a:off x="365" y="212"/>
              <a:ext cx="2" cy="2"/>
            </a:xfrm>
            <a:custGeom>
              <a:avLst/>
              <a:gdLst>
                <a:gd name="T0" fmla="*/ 2 w 4"/>
                <a:gd name="T1" fmla="*/ 0 h 3"/>
                <a:gd name="T2" fmla="*/ 2 w 4"/>
                <a:gd name="T3" fmla="*/ 0 h 3"/>
                <a:gd name="T4" fmla="*/ 0 w 4"/>
                <a:gd name="T5" fmla="*/ 2 h 3"/>
                <a:gd name="T6" fmla="*/ 1 w 4"/>
                <a:gd name="T7" fmla="*/ 3 h 3"/>
                <a:gd name="T8" fmla="*/ 4 w 4"/>
                <a:gd name="T9" fmla="*/ 3 h 3"/>
                <a:gd name="T10" fmla="*/ 4 w 4"/>
                <a:gd name="T11" fmla="*/ 3 h 3"/>
                <a:gd name="T12" fmla="*/ 3 w 4"/>
                <a:gd name="T13" fmla="*/ 1 h 3"/>
                <a:gd name="T14" fmla="*/ 4 w 4"/>
                <a:gd name="T15" fmla="*/ 1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lnTo>
                    <a:pt x="2" y="0"/>
                  </a:lnTo>
                  <a:cubicBezTo>
                    <a:pt x="1" y="1"/>
                    <a:pt x="1" y="2"/>
                    <a:pt x="0" y="2"/>
                  </a:cubicBezTo>
                  <a:lnTo>
                    <a:pt x="1" y="3"/>
                  </a:lnTo>
                  <a:cubicBezTo>
                    <a:pt x="2" y="3"/>
                    <a:pt x="3" y="3"/>
                    <a:pt x="4" y="3"/>
                  </a:cubicBezTo>
                  <a:lnTo>
                    <a:pt x="4" y="3"/>
                  </a:lnTo>
                  <a:cubicBezTo>
                    <a:pt x="4" y="2"/>
                    <a:pt x="3" y="2"/>
                    <a:pt x="3" y="1"/>
                  </a:cubicBezTo>
                  <a:lnTo>
                    <a:pt x="4"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0" name="Freeform 1738"/>
            <p:cNvSpPr>
              <a:spLocks/>
            </p:cNvSpPr>
            <p:nvPr userDrawn="1"/>
          </p:nvSpPr>
          <p:spPr bwMode="auto">
            <a:xfrm>
              <a:off x="364" y="211"/>
              <a:ext cx="2" cy="2"/>
            </a:xfrm>
            <a:custGeom>
              <a:avLst/>
              <a:gdLst>
                <a:gd name="T0" fmla="*/ 1 w 4"/>
                <a:gd name="T1" fmla="*/ 0 h 5"/>
                <a:gd name="T2" fmla="*/ 1 w 4"/>
                <a:gd name="T3" fmla="*/ 0 h 5"/>
                <a:gd name="T4" fmla="*/ 0 w 4"/>
                <a:gd name="T5" fmla="*/ 3 h 5"/>
                <a:gd name="T6" fmla="*/ 3 w 4"/>
                <a:gd name="T7" fmla="*/ 5 h 5"/>
                <a:gd name="T8" fmla="*/ 4 w 4"/>
                <a:gd name="T9" fmla="*/ 2 h 5"/>
                <a:gd name="T10" fmla="*/ 1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1" y="0"/>
                  </a:moveTo>
                  <a:lnTo>
                    <a:pt x="1" y="0"/>
                  </a:lnTo>
                  <a:cubicBezTo>
                    <a:pt x="1" y="1"/>
                    <a:pt x="0" y="2"/>
                    <a:pt x="0" y="3"/>
                  </a:cubicBezTo>
                  <a:cubicBezTo>
                    <a:pt x="0" y="4"/>
                    <a:pt x="2" y="4"/>
                    <a:pt x="3" y="5"/>
                  </a:cubicBezTo>
                  <a:cubicBezTo>
                    <a:pt x="3" y="4"/>
                    <a:pt x="4" y="3"/>
                    <a:pt x="4" y="2"/>
                  </a:cubicBezTo>
                  <a:cubicBezTo>
                    <a:pt x="3" y="1"/>
                    <a:pt x="2"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1" name="Freeform 1739"/>
            <p:cNvSpPr>
              <a:spLocks/>
            </p:cNvSpPr>
            <p:nvPr userDrawn="1"/>
          </p:nvSpPr>
          <p:spPr bwMode="auto">
            <a:xfrm>
              <a:off x="371" y="206"/>
              <a:ext cx="1" cy="1"/>
            </a:xfrm>
            <a:custGeom>
              <a:avLst/>
              <a:gdLst>
                <a:gd name="T0" fmla="*/ 1 w 2"/>
                <a:gd name="T1" fmla="*/ 0 h 2"/>
                <a:gd name="T2" fmla="*/ 1 w 2"/>
                <a:gd name="T3" fmla="*/ 0 h 2"/>
                <a:gd name="T4" fmla="*/ 0 w 2"/>
                <a:gd name="T5" fmla="*/ 0 h 2"/>
                <a:gd name="T6" fmla="*/ 1 w 2"/>
                <a:gd name="T7" fmla="*/ 2 h 2"/>
                <a:gd name="T8" fmla="*/ 2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lnTo>
                    <a:pt x="0" y="0"/>
                  </a:lnTo>
                  <a:lnTo>
                    <a:pt x="1" y="2"/>
                  </a:lnTo>
                  <a:lnTo>
                    <a:pt x="2" y="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2" name="Freeform 1740"/>
            <p:cNvSpPr>
              <a:spLocks/>
            </p:cNvSpPr>
            <p:nvPr userDrawn="1"/>
          </p:nvSpPr>
          <p:spPr bwMode="auto">
            <a:xfrm>
              <a:off x="371" y="205"/>
              <a:ext cx="1" cy="1"/>
            </a:xfrm>
            <a:custGeom>
              <a:avLst/>
              <a:gdLst>
                <a:gd name="T0" fmla="*/ 1 w 1"/>
                <a:gd name="T1" fmla="*/ 0 h 2"/>
                <a:gd name="T2" fmla="*/ 1 w 1"/>
                <a:gd name="T3" fmla="*/ 0 h 2"/>
                <a:gd name="T4" fmla="*/ 0 w 1"/>
                <a:gd name="T5" fmla="*/ 1 h 2"/>
                <a:gd name="T6" fmla="*/ 0 w 1"/>
                <a:gd name="T7" fmla="*/ 2 h 2"/>
                <a:gd name="T8" fmla="*/ 1 w 1"/>
                <a:gd name="T9" fmla="*/ 2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1" y="0"/>
                  </a:lnTo>
                  <a:lnTo>
                    <a:pt x="0" y="1"/>
                  </a:lnTo>
                  <a:lnTo>
                    <a:pt x="0" y="2"/>
                  </a:lnTo>
                  <a:lnTo>
                    <a:pt x="1" y="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3" name="Freeform 1741"/>
            <p:cNvSpPr>
              <a:spLocks/>
            </p:cNvSpPr>
            <p:nvPr userDrawn="1"/>
          </p:nvSpPr>
          <p:spPr bwMode="auto">
            <a:xfrm>
              <a:off x="371" y="204"/>
              <a:ext cx="1" cy="1"/>
            </a:xfrm>
            <a:custGeom>
              <a:avLst/>
              <a:gdLst>
                <a:gd name="T0" fmla="*/ 1 w 1"/>
                <a:gd name="T1" fmla="*/ 0 h 2"/>
                <a:gd name="T2" fmla="*/ 1 w 1"/>
                <a:gd name="T3" fmla="*/ 0 h 2"/>
                <a:gd name="T4" fmla="*/ 0 w 1"/>
                <a:gd name="T5" fmla="*/ 0 h 2"/>
                <a:gd name="T6" fmla="*/ 0 w 1"/>
                <a:gd name="T7" fmla="*/ 2 h 2"/>
                <a:gd name="T8" fmla="*/ 1 w 1"/>
                <a:gd name="T9" fmla="*/ 1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1" y="0"/>
                  </a:lnTo>
                  <a:lnTo>
                    <a:pt x="0" y="0"/>
                  </a:lnTo>
                  <a:lnTo>
                    <a:pt x="0" y="2"/>
                  </a:lnTo>
                  <a:lnTo>
                    <a:pt x="1"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4" name="Freeform 1742"/>
            <p:cNvSpPr>
              <a:spLocks/>
            </p:cNvSpPr>
            <p:nvPr userDrawn="1"/>
          </p:nvSpPr>
          <p:spPr bwMode="auto">
            <a:xfrm>
              <a:off x="371" y="203"/>
              <a:ext cx="1" cy="1"/>
            </a:xfrm>
            <a:custGeom>
              <a:avLst/>
              <a:gdLst>
                <a:gd name="T0" fmla="*/ 2 w 2"/>
                <a:gd name="T1" fmla="*/ 0 h 2"/>
                <a:gd name="T2" fmla="*/ 2 w 2"/>
                <a:gd name="T3" fmla="*/ 0 h 2"/>
                <a:gd name="T4" fmla="*/ 0 w 2"/>
                <a:gd name="T5" fmla="*/ 1 h 2"/>
                <a:gd name="T6" fmla="*/ 0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1"/>
                  </a:lnTo>
                  <a:lnTo>
                    <a:pt x="0" y="2"/>
                  </a:lnTo>
                  <a:lnTo>
                    <a:pt x="2" y="2"/>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5" name="Freeform 1743"/>
            <p:cNvSpPr>
              <a:spLocks/>
            </p:cNvSpPr>
            <p:nvPr userDrawn="1"/>
          </p:nvSpPr>
          <p:spPr bwMode="auto">
            <a:xfrm>
              <a:off x="371" y="202"/>
              <a:ext cx="1" cy="0"/>
            </a:xfrm>
            <a:custGeom>
              <a:avLst/>
              <a:gdLst>
                <a:gd name="T0" fmla="*/ 2 w 2"/>
                <a:gd name="T1" fmla="*/ 0 h 1"/>
                <a:gd name="T2" fmla="*/ 2 w 2"/>
                <a:gd name="T3" fmla="*/ 0 h 1"/>
                <a:gd name="T4" fmla="*/ 0 w 2"/>
                <a:gd name="T5" fmla="*/ 0 h 1"/>
                <a:gd name="T6" fmla="*/ 0 w 2"/>
                <a:gd name="T7" fmla="*/ 1 h 1"/>
                <a:gd name="T8" fmla="*/ 2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lnTo>
                    <a:pt x="2" y="0"/>
                  </a:lnTo>
                  <a:lnTo>
                    <a:pt x="0" y="0"/>
                  </a:lnTo>
                  <a:lnTo>
                    <a:pt x="0" y="1"/>
                  </a:lnTo>
                  <a:lnTo>
                    <a:pt x="2"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6" name="Freeform 1744"/>
            <p:cNvSpPr>
              <a:spLocks/>
            </p:cNvSpPr>
            <p:nvPr userDrawn="1"/>
          </p:nvSpPr>
          <p:spPr bwMode="auto">
            <a:xfrm>
              <a:off x="371" y="200"/>
              <a:ext cx="1" cy="1"/>
            </a:xfrm>
            <a:custGeom>
              <a:avLst/>
              <a:gdLst>
                <a:gd name="T0" fmla="*/ 2 w 2"/>
                <a:gd name="T1" fmla="*/ 0 h 2"/>
                <a:gd name="T2" fmla="*/ 2 w 2"/>
                <a:gd name="T3" fmla="*/ 0 h 2"/>
                <a:gd name="T4" fmla="*/ 0 w 2"/>
                <a:gd name="T5" fmla="*/ 0 h 2"/>
                <a:gd name="T6" fmla="*/ 0 w 2"/>
                <a:gd name="T7" fmla="*/ 2 h 2"/>
                <a:gd name="T8" fmla="*/ 2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0"/>
                  </a:lnTo>
                  <a:lnTo>
                    <a:pt x="0" y="2"/>
                  </a:lnTo>
                  <a:lnTo>
                    <a:pt x="2"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7" name="Freeform 1745"/>
            <p:cNvSpPr>
              <a:spLocks/>
            </p:cNvSpPr>
            <p:nvPr userDrawn="1"/>
          </p:nvSpPr>
          <p:spPr bwMode="auto">
            <a:xfrm>
              <a:off x="371" y="199"/>
              <a:ext cx="1" cy="1"/>
            </a:xfrm>
            <a:custGeom>
              <a:avLst/>
              <a:gdLst>
                <a:gd name="T0" fmla="*/ 3 w 3"/>
                <a:gd name="T1" fmla="*/ 0 h 2"/>
                <a:gd name="T2" fmla="*/ 3 w 3"/>
                <a:gd name="T3" fmla="*/ 0 h 2"/>
                <a:gd name="T4" fmla="*/ 0 w 3"/>
                <a:gd name="T5" fmla="*/ 1 h 2"/>
                <a:gd name="T6" fmla="*/ 0 w 3"/>
                <a:gd name="T7" fmla="*/ 2 h 2"/>
                <a:gd name="T8" fmla="*/ 3 w 3"/>
                <a:gd name="T9" fmla="*/ 1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0"/>
                  </a:lnTo>
                  <a:lnTo>
                    <a:pt x="0" y="1"/>
                  </a:lnTo>
                  <a:lnTo>
                    <a:pt x="0" y="2"/>
                  </a:lnTo>
                  <a:lnTo>
                    <a:pt x="3" y="1"/>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8" name="Freeform 1746"/>
            <p:cNvSpPr>
              <a:spLocks/>
            </p:cNvSpPr>
            <p:nvPr userDrawn="1"/>
          </p:nvSpPr>
          <p:spPr bwMode="auto">
            <a:xfrm>
              <a:off x="366" y="201"/>
              <a:ext cx="1"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9" name="Freeform 1747"/>
            <p:cNvSpPr>
              <a:spLocks/>
            </p:cNvSpPr>
            <p:nvPr userDrawn="1"/>
          </p:nvSpPr>
          <p:spPr bwMode="auto">
            <a:xfrm>
              <a:off x="365" y="203"/>
              <a:ext cx="0"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0" name="Freeform 1748"/>
            <p:cNvSpPr>
              <a:spLocks/>
            </p:cNvSpPr>
            <p:nvPr userDrawn="1"/>
          </p:nvSpPr>
          <p:spPr bwMode="auto">
            <a:xfrm>
              <a:off x="363" y="205"/>
              <a:ext cx="1" cy="2"/>
            </a:xfrm>
            <a:custGeom>
              <a:avLst/>
              <a:gdLst>
                <a:gd name="T0" fmla="*/ 2 w 2"/>
                <a:gd name="T1" fmla="*/ 0 h 3"/>
                <a:gd name="T2" fmla="*/ 2 w 2"/>
                <a:gd name="T3" fmla="*/ 0 h 3"/>
                <a:gd name="T4" fmla="*/ 0 w 2"/>
                <a:gd name="T5" fmla="*/ 1 h 3"/>
                <a:gd name="T6" fmla="*/ 2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lnTo>
                    <a:pt x="0" y="1"/>
                  </a:lnTo>
                  <a:lnTo>
                    <a:pt x="2" y="3"/>
                  </a:lnTo>
                  <a:cubicBezTo>
                    <a:pt x="1" y="1"/>
                    <a:pt x="1" y="0"/>
                    <a:pt x="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1" name="Freeform 1749"/>
            <p:cNvSpPr>
              <a:spLocks/>
            </p:cNvSpPr>
            <p:nvPr userDrawn="1"/>
          </p:nvSpPr>
          <p:spPr bwMode="auto">
            <a:xfrm>
              <a:off x="362" y="207"/>
              <a:ext cx="1" cy="1"/>
            </a:xfrm>
            <a:custGeom>
              <a:avLst/>
              <a:gdLst>
                <a:gd name="T0" fmla="*/ 1 w 2"/>
                <a:gd name="T1" fmla="*/ 0 h 3"/>
                <a:gd name="T2" fmla="*/ 1 w 2"/>
                <a:gd name="T3" fmla="*/ 0 h 3"/>
                <a:gd name="T4" fmla="*/ 0 w 2"/>
                <a:gd name="T5" fmla="*/ 2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0" y="2"/>
                  </a:lnTo>
                  <a:lnTo>
                    <a:pt x="2" y="3"/>
                  </a:lnTo>
                  <a:cubicBezTo>
                    <a:pt x="1" y="2"/>
                    <a:pt x="1"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2" name="Freeform 1750"/>
            <p:cNvSpPr>
              <a:spLocks/>
            </p:cNvSpPr>
            <p:nvPr userDrawn="1"/>
          </p:nvSpPr>
          <p:spPr bwMode="auto">
            <a:xfrm>
              <a:off x="364" y="207"/>
              <a:ext cx="1" cy="1"/>
            </a:xfrm>
            <a:custGeom>
              <a:avLst/>
              <a:gdLst>
                <a:gd name="T0" fmla="*/ 2 w 2"/>
                <a:gd name="T1" fmla="*/ 0 h 3"/>
                <a:gd name="T2" fmla="*/ 2 w 2"/>
                <a:gd name="T3" fmla="*/ 0 h 3"/>
                <a:gd name="T4" fmla="*/ 0 w 2"/>
                <a:gd name="T5" fmla="*/ 2 h 3"/>
                <a:gd name="T6" fmla="*/ 2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lnTo>
                    <a:pt x="0" y="2"/>
                  </a:lnTo>
                  <a:lnTo>
                    <a:pt x="2" y="3"/>
                  </a:lnTo>
                  <a:cubicBezTo>
                    <a:pt x="1" y="2"/>
                    <a:pt x="1" y="1"/>
                    <a:pt x="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3" name="Freeform 1751"/>
            <p:cNvSpPr>
              <a:spLocks/>
            </p:cNvSpPr>
            <p:nvPr userDrawn="1"/>
          </p:nvSpPr>
          <p:spPr bwMode="auto">
            <a:xfrm>
              <a:off x="367" y="206"/>
              <a:ext cx="1"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4" name="Freeform 1752"/>
            <p:cNvSpPr>
              <a:spLocks/>
            </p:cNvSpPr>
            <p:nvPr userDrawn="1"/>
          </p:nvSpPr>
          <p:spPr bwMode="auto">
            <a:xfrm>
              <a:off x="366" y="205"/>
              <a:ext cx="1" cy="1"/>
            </a:xfrm>
            <a:custGeom>
              <a:avLst/>
              <a:gdLst>
                <a:gd name="T0" fmla="*/ 1 w 1"/>
                <a:gd name="T1" fmla="*/ 0 h 3"/>
                <a:gd name="T2" fmla="*/ 1 w 1"/>
                <a:gd name="T3" fmla="*/ 0 h 3"/>
                <a:gd name="T4" fmla="*/ 0 w 1"/>
                <a:gd name="T5" fmla="*/ 1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1"/>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5" name="Freeform 1753"/>
            <p:cNvSpPr>
              <a:spLocks/>
            </p:cNvSpPr>
            <p:nvPr userDrawn="1"/>
          </p:nvSpPr>
          <p:spPr bwMode="auto">
            <a:xfrm>
              <a:off x="367" y="203"/>
              <a:ext cx="1"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6" name="Freeform 1754"/>
            <p:cNvSpPr>
              <a:spLocks/>
            </p:cNvSpPr>
            <p:nvPr userDrawn="1"/>
          </p:nvSpPr>
          <p:spPr bwMode="auto">
            <a:xfrm>
              <a:off x="365" y="200"/>
              <a:ext cx="0" cy="1"/>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1"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7" name="Freeform 1755"/>
            <p:cNvSpPr>
              <a:spLocks/>
            </p:cNvSpPr>
            <p:nvPr userDrawn="1"/>
          </p:nvSpPr>
          <p:spPr bwMode="auto">
            <a:xfrm>
              <a:off x="363" y="201"/>
              <a:ext cx="1"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8" name="Freeform 1756"/>
            <p:cNvSpPr>
              <a:spLocks/>
            </p:cNvSpPr>
            <p:nvPr userDrawn="1"/>
          </p:nvSpPr>
          <p:spPr bwMode="auto">
            <a:xfrm>
              <a:off x="362" y="204"/>
              <a:ext cx="1" cy="1"/>
            </a:xfrm>
            <a:custGeom>
              <a:avLst/>
              <a:gdLst>
                <a:gd name="T0" fmla="*/ 1 w 1"/>
                <a:gd name="T1" fmla="*/ 0 h 3"/>
                <a:gd name="T2" fmla="*/ 1 w 1"/>
                <a:gd name="T3" fmla="*/ 0 h 3"/>
                <a:gd name="T4" fmla="*/ 0 w 1"/>
                <a:gd name="T5" fmla="*/ 1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1"/>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9" name="Freeform 1757"/>
            <p:cNvSpPr>
              <a:spLocks/>
            </p:cNvSpPr>
            <p:nvPr userDrawn="1"/>
          </p:nvSpPr>
          <p:spPr bwMode="auto">
            <a:xfrm>
              <a:off x="363" y="208"/>
              <a:ext cx="1" cy="2"/>
            </a:xfrm>
            <a:custGeom>
              <a:avLst/>
              <a:gdLst>
                <a:gd name="T0" fmla="*/ 1 w 2"/>
                <a:gd name="T1" fmla="*/ 0 h 3"/>
                <a:gd name="T2" fmla="*/ 1 w 2"/>
                <a:gd name="T3" fmla="*/ 0 h 3"/>
                <a:gd name="T4" fmla="*/ 0 w 2"/>
                <a:gd name="T5" fmla="*/ 2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0" y="2"/>
                  </a:lnTo>
                  <a:lnTo>
                    <a:pt x="2" y="3"/>
                  </a:lnTo>
                  <a:cubicBezTo>
                    <a:pt x="1" y="2"/>
                    <a:pt x="1" y="2"/>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0" name="Freeform 1758"/>
            <p:cNvSpPr>
              <a:spLocks/>
            </p:cNvSpPr>
            <p:nvPr userDrawn="1"/>
          </p:nvSpPr>
          <p:spPr bwMode="auto">
            <a:xfrm>
              <a:off x="364" y="211"/>
              <a:ext cx="1" cy="2"/>
            </a:xfrm>
            <a:custGeom>
              <a:avLst/>
              <a:gdLst>
                <a:gd name="T0" fmla="*/ 1 w 2"/>
                <a:gd name="T1" fmla="*/ 0 h 3"/>
                <a:gd name="T2" fmla="*/ 1 w 2"/>
                <a:gd name="T3" fmla="*/ 0 h 3"/>
                <a:gd name="T4" fmla="*/ 0 w 2"/>
                <a:gd name="T5" fmla="*/ 2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0" y="2"/>
                  </a:lnTo>
                  <a:lnTo>
                    <a:pt x="2" y="3"/>
                  </a:lnTo>
                  <a:cubicBezTo>
                    <a:pt x="1" y="2"/>
                    <a:pt x="1"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1" name="Freeform 1759"/>
            <p:cNvSpPr>
              <a:spLocks/>
            </p:cNvSpPr>
            <p:nvPr userDrawn="1"/>
          </p:nvSpPr>
          <p:spPr bwMode="auto">
            <a:xfrm>
              <a:off x="369" y="208"/>
              <a:ext cx="0" cy="1"/>
            </a:xfrm>
            <a:custGeom>
              <a:avLst/>
              <a:gdLst>
                <a:gd name="T0" fmla="*/ 1 w 1"/>
                <a:gd name="T1" fmla="*/ 0 h 2"/>
                <a:gd name="T2" fmla="*/ 1 w 1"/>
                <a:gd name="T3" fmla="*/ 0 h 2"/>
                <a:gd name="T4" fmla="*/ 0 w 1"/>
                <a:gd name="T5" fmla="*/ 1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lnTo>
                    <a:pt x="0" y="1"/>
                  </a:lnTo>
                  <a:lnTo>
                    <a:pt x="1" y="2"/>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2" name="Freeform 1760"/>
            <p:cNvSpPr>
              <a:spLocks/>
            </p:cNvSpPr>
            <p:nvPr userDrawn="1"/>
          </p:nvSpPr>
          <p:spPr bwMode="auto">
            <a:xfrm>
              <a:off x="365" y="210"/>
              <a:ext cx="1" cy="1"/>
            </a:xfrm>
            <a:custGeom>
              <a:avLst/>
              <a:gdLst>
                <a:gd name="T0" fmla="*/ 1 w 2"/>
                <a:gd name="T1" fmla="*/ 0 h 3"/>
                <a:gd name="T2" fmla="*/ 1 w 2"/>
                <a:gd name="T3" fmla="*/ 0 h 3"/>
                <a:gd name="T4" fmla="*/ 0 w 2"/>
                <a:gd name="T5" fmla="*/ 2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0" y="2"/>
                  </a:lnTo>
                  <a:lnTo>
                    <a:pt x="2" y="3"/>
                  </a:lnTo>
                  <a:cubicBezTo>
                    <a:pt x="1" y="2"/>
                    <a:pt x="1" y="2"/>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3" name="Freeform 1761"/>
            <p:cNvSpPr>
              <a:spLocks/>
            </p:cNvSpPr>
            <p:nvPr userDrawn="1"/>
          </p:nvSpPr>
          <p:spPr bwMode="auto">
            <a:xfrm>
              <a:off x="366" y="214"/>
              <a:ext cx="2" cy="0"/>
            </a:xfrm>
            <a:custGeom>
              <a:avLst/>
              <a:gdLst>
                <a:gd name="T0" fmla="*/ 5 w 5"/>
                <a:gd name="T1" fmla="*/ 1 h 1"/>
                <a:gd name="T2" fmla="*/ 5 w 5"/>
                <a:gd name="T3" fmla="*/ 1 h 1"/>
                <a:gd name="T4" fmla="*/ 4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cubicBezTo>
                    <a:pt x="5" y="1"/>
                    <a:pt x="5" y="1"/>
                    <a:pt x="4" y="0"/>
                  </a:cubicBezTo>
                  <a:cubicBezTo>
                    <a:pt x="3" y="0"/>
                    <a:pt x="1" y="1"/>
                    <a:pt x="0" y="1"/>
                  </a:cubicBezTo>
                  <a:cubicBezTo>
                    <a:pt x="2" y="1"/>
                    <a:pt x="3" y="1"/>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4" name="Freeform 1762"/>
            <p:cNvSpPr>
              <a:spLocks/>
            </p:cNvSpPr>
            <p:nvPr userDrawn="1"/>
          </p:nvSpPr>
          <p:spPr bwMode="auto">
            <a:xfrm>
              <a:off x="366" y="209"/>
              <a:ext cx="4" cy="2"/>
            </a:xfrm>
            <a:custGeom>
              <a:avLst/>
              <a:gdLst>
                <a:gd name="T0" fmla="*/ 9 w 9"/>
                <a:gd name="T1" fmla="*/ 4 h 5"/>
                <a:gd name="T2" fmla="*/ 9 w 9"/>
                <a:gd name="T3" fmla="*/ 4 h 5"/>
                <a:gd name="T4" fmla="*/ 0 w 9"/>
                <a:gd name="T5" fmla="*/ 0 h 5"/>
                <a:gd name="T6" fmla="*/ 4 w 9"/>
                <a:gd name="T7" fmla="*/ 5 h 5"/>
                <a:gd name="T8" fmla="*/ 6 w 9"/>
                <a:gd name="T9" fmla="*/ 5 h 5"/>
                <a:gd name="T10" fmla="*/ 6 w 9"/>
                <a:gd name="T11" fmla="*/ 4 h 5"/>
                <a:gd name="T12" fmla="*/ 6 w 9"/>
                <a:gd name="T13" fmla="*/ 4 h 5"/>
                <a:gd name="T14" fmla="*/ 9 w 9"/>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9" y="4"/>
                  </a:moveTo>
                  <a:lnTo>
                    <a:pt x="9" y="4"/>
                  </a:lnTo>
                  <a:cubicBezTo>
                    <a:pt x="6" y="2"/>
                    <a:pt x="3" y="1"/>
                    <a:pt x="0" y="0"/>
                  </a:cubicBezTo>
                  <a:cubicBezTo>
                    <a:pt x="1" y="2"/>
                    <a:pt x="3" y="4"/>
                    <a:pt x="4" y="5"/>
                  </a:cubicBezTo>
                  <a:cubicBezTo>
                    <a:pt x="5" y="5"/>
                    <a:pt x="6" y="5"/>
                    <a:pt x="6" y="5"/>
                  </a:cubicBezTo>
                  <a:cubicBezTo>
                    <a:pt x="6" y="5"/>
                    <a:pt x="6" y="4"/>
                    <a:pt x="6" y="4"/>
                  </a:cubicBezTo>
                  <a:lnTo>
                    <a:pt x="6" y="4"/>
                  </a:lnTo>
                  <a:cubicBezTo>
                    <a:pt x="6" y="4"/>
                    <a:pt x="7" y="4"/>
                    <a:pt x="9"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5" name="Freeform 1763"/>
            <p:cNvSpPr>
              <a:spLocks/>
            </p:cNvSpPr>
            <p:nvPr userDrawn="1"/>
          </p:nvSpPr>
          <p:spPr bwMode="auto">
            <a:xfrm>
              <a:off x="372" y="208"/>
              <a:ext cx="1" cy="2"/>
            </a:xfrm>
            <a:custGeom>
              <a:avLst/>
              <a:gdLst>
                <a:gd name="T0" fmla="*/ 0 w 1"/>
                <a:gd name="T1" fmla="*/ 0 h 3"/>
                <a:gd name="T2" fmla="*/ 0 w 1"/>
                <a:gd name="T3" fmla="*/ 0 h 3"/>
                <a:gd name="T4" fmla="*/ 0 w 1"/>
                <a:gd name="T5" fmla="*/ 2 h 3"/>
                <a:gd name="T6" fmla="*/ 1 w 1"/>
                <a:gd name="T7" fmla="*/ 3 h 3"/>
                <a:gd name="T8" fmla="*/ 1 w 1"/>
                <a:gd name="T9" fmla="*/ 2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lnTo>
                    <a:pt x="0" y="0"/>
                  </a:lnTo>
                  <a:cubicBezTo>
                    <a:pt x="0" y="1"/>
                    <a:pt x="0" y="1"/>
                    <a:pt x="0" y="2"/>
                  </a:cubicBezTo>
                  <a:cubicBezTo>
                    <a:pt x="0" y="2"/>
                    <a:pt x="0" y="3"/>
                    <a:pt x="1" y="3"/>
                  </a:cubicBezTo>
                  <a:cubicBezTo>
                    <a:pt x="1" y="3"/>
                    <a:pt x="1" y="2"/>
                    <a:pt x="1" y="2"/>
                  </a:cubicBezTo>
                  <a:cubicBezTo>
                    <a:pt x="1" y="1"/>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6" name="Freeform 1764"/>
            <p:cNvSpPr>
              <a:spLocks/>
            </p:cNvSpPr>
            <p:nvPr userDrawn="1"/>
          </p:nvSpPr>
          <p:spPr bwMode="auto">
            <a:xfrm>
              <a:off x="370" y="210"/>
              <a:ext cx="1" cy="1"/>
            </a:xfrm>
            <a:custGeom>
              <a:avLst/>
              <a:gdLst>
                <a:gd name="T0" fmla="*/ 0 w 2"/>
                <a:gd name="T1" fmla="*/ 0 h 4"/>
                <a:gd name="T2" fmla="*/ 0 w 2"/>
                <a:gd name="T3" fmla="*/ 0 h 4"/>
                <a:gd name="T4" fmla="*/ 1 w 2"/>
                <a:gd name="T5" fmla="*/ 3 h 4"/>
                <a:gd name="T6" fmla="*/ 2 w 2"/>
                <a:gd name="T7" fmla="*/ 4 h 4"/>
                <a:gd name="T8" fmla="*/ 1 w 2"/>
                <a:gd name="T9" fmla="*/ 1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0"/>
                  </a:lnTo>
                  <a:cubicBezTo>
                    <a:pt x="0" y="1"/>
                    <a:pt x="0" y="2"/>
                    <a:pt x="1" y="3"/>
                  </a:cubicBezTo>
                  <a:cubicBezTo>
                    <a:pt x="1" y="3"/>
                    <a:pt x="2" y="4"/>
                    <a:pt x="2" y="4"/>
                  </a:cubicBezTo>
                  <a:cubicBezTo>
                    <a:pt x="2" y="3"/>
                    <a:pt x="1" y="2"/>
                    <a:pt x="1" y="1"/>
                  </a:cubicBezTo>
                  <a:cubicBezTo>
                    <a:pt x="1" y="1"/>
                    <a:pt x="0"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7" name="Freeform 1765"/>
            <p:cNvSpPr>
              <a:spLocks/>
            </p:cNvSpPr>
            <p:nvPr userDrawn="1"/>
          </p:nvSpPr>
          <p:spPr bwMode="auto">
            <a:xfrm>
              <a:off x="366" y="211"/>
              <a:ext cx="4" cy="2"/>
            </a:xfrm>
            <a:custGeom>
              <a:avLst/>
              <a:gdLst>
                <a:gd name="T0" fmla="*/ 6 w 9"/>
                <a:gd name="T1" fmla="*/ 1 h 4"/>
                <a:gd name="T2" fmla="*/ 6 w 9"/>
                <a:gd name="T3" fmla="*/ 1 h 4"/>
                <a:gd name="T4" fmla="*/ 0 w 9"/>
                <a:gd name="T5" fmla="*/ 1 h 4"/>
                <a:gd name="T6" fmla="*/ 5 w 9"/>
                <a:gd name="T7" fmla="*/ 4 h 4"/>
                <a:gd name="T8" fmla="*/ 9 w 9"/>
                <a:gd name="T9" fmla="*/ 4 h 4"/>
                <a:gd name="T10" fmla="*/ 6 w 9"/>
                <a:gd name="T11" fmla="*/ 1 h 4"/>
              </a:gdLst>
              <a:ahLst/>
              <a:cxnLst>
                <a:cxn ang="0">
                  <a:pos x="T0" y="T1"/>
                </a:cxn>
                <a:cxn ang="0">
                  <a:pos x="T2" y="T3"/>
                </a:cxn>
                <a:cxn ang="0">
                  <a:pos x="T4" y="T5"/>
                </a:cxn>
                <a:cxn ang="0">
                  <a:pos x="T6" y="T7"/>
                </a:cxn>
                <a:cxn ang="0">
                  <a:pos x="T8" y="T9"/>
                </a:cxn>
                <a:cxn ang="0">
                  <a:pos x="T10" y="T11"/>
                </a:cxn>
              </a:cxnLst>
              <a:rect l="0" t="0" r="r" b="b"/>
              <a:pathLst>
                <a:path w="9" h="4">
                  <a:moveTo>
                    <a:pt x="6" y="1"/>
                  </a:moveTo>
                  <a:lnTo>
                    <a:pt x="6" y="1"/>
                  </a:lnTo>
                  <a:cubicBezTo>
                    <a:pt x="4" y="1"/>
                    <a:pt x="2" y="0"/>
                    <a:pt x="0" y="1"/>
                  </a:cubicBezTo>
                  <a:cubicBezTo>
                    <a:pt x="1" y="2"/>
                    <a:pt x="3" y="3"/>
                    <a:pt x="5" y="4"/>
                  </a:cubicBezTo>
                  <a:cubicBezTo>
                    <a:pt x="6" y="4"/>
                    <a:pt x="7" y="4"/>
                    <a:pt x="9" y="4"/>
                  </a:cubicBezTo>
                  <a:cubicBezTo>
                    <a:pt x="8" y="3"/>
                    <a:pt x="7" y="2"/>
                    <a:pt x="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8" name="Freeform 1766"/>
            <p:cNvSpPr>
              <a:spLocks/>
            </p:cNvSpPr>
            <p:nvPr userDrawn="1"/>
          </p:nvSpPr>
          <p:spPr bwMode="auto">
            <a:xfrm>
              <a:off x="371" y="208"/>
              <a:ext cx="2" cy="5"/>
            </a:xfrm>
            <a:custGeom>
              <a:avLst/>
              <a:gdLst>
                <a:gd name="T0" fmla="*/ 5 w 5"/>
                <a:gd name="T1" fmla="*/ 5 h 11"/>
                <a:gd name="T2" fmla="*/ 5 w 5"/>
                <a:gd name="T3" fmla="*/ 5 h 11"/>
                <a:gd name="T4" fmla="*/ 1 w 5"/>
                <a:gd name="T5" fmla="*/ 0 h 11"/>
                <a:gd name="T6" fmla="*/ 2 w 5"/>
                <a:gd name="T7" fmla="*/ 8 h 11"/>
                <a:gd name="T8" fmla="*/ 5 w 5"/>
                <a:gd name="T9" fmla="*/ 11 h 11"/>
                <a:gd name="T10" fmla="*/ 5 w 5"/>
                <a:gd name="T11" fmla="*/ 6 h 11"/>
                <a:gd name="T12" fmla="*/ 5 w 5"/>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5"/>
                  </a:moveTo>
                  <a:lnTo>
                    <a:pt x="5" y="5"/>
                  </a:lnTo>
                  <a:cubicBezTo>
                    <a:pt x="4" y="3"/>
                    <a:pt x="2" y="1"/>
                    <a:pt x="1" y="0"/>
                  </a:cubicBezTo>
                  <a:cubicBezTo>
                    <a:pt x="0" y="3"/>
                    <a:pt x="1" y="5"/>
                    <a:pt x="2" y="8"/>
                  </a:cubicBezTo>
                  <a:cubicBezTo>
                    <a:pt x="4" y="9"/>
                    <a:pt x="5" y="10"/>
                    <a:pt x="5" y="11"/>
                  </a:cubicBezTo>
                  <a:cubicBezTo>
                    <a:pt x="5" y="9"/>
                    <a:pt x="5" y="7"/>
                    <a:pt x="5" y="6"/>
                  </a:cubicBezTo>
                  <a:lnTo>
                    <a:pt x="5"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9" name="Freeform 1767"/>
            <p:cNvSpPr>
              <a:spLocks/>
            </p:cNvSpPr>
            <p:nvPr userDrawn="1"/>
          </p:nvSpPr>
          <p:spPr bwMode="auto">
            <a:xfrm>
              <a:off x="367" y="213"/>
              <a:ext cx="5" cy="1"/>
            </a:xfrm>
            <a:custGeom>
              <a:avLst/>
              <a:gdLst>
                <a:gd name="T0" fmla="*/ 0 w 10"/>
                <a:gd name="T1" fmla="*/ 1 h 3"/>
                <a:gd name="T2" fmla="*/ 0 w 10"/>
                <a:gd name="T3" fmla="*/ 1 h 3"/>
                <a:gd name="T4" fmla="*/ 3 w 10"/>
                <a:gd name="T5" fmla="*/ 3 h 3"/>
                <a:gd name="T6" fmla="*/ 10 w 10"/>
                <a:gd name="T7" fmla="*/ 3 h 3"/>
                <a:gd name="T8" fmla="*/ 10 w 10"/>
                <a:gd name="T9" fmla="*/ 3 h 3"/>
                <a:gd name="T10" fmla="*/ 0 w 10"/>
                <a:gd name="T11" fmla="*/ 1 h 3"/>
              </a:gdLst>
              <a:ahLst/>
              <a:cxnLst>
                <a:cxn ang="0">
                  <a:pos x="T0" y="T1"/>
                </a:cxn>
                <a:cxn ang="0">
                  <a:pos x="T2" y="T3"/>
                </a:cxn>
                <a:cxn ang="0">
                  <a:pos x="T4" y="T5"/>
                </a:cxn>
                <a:cxn ang="0">
                  <a:pos x="T6" y="T7"/>
                </a:cxn>
                <a:cxn ang="0">
                  <a:pos x="T8" y="T9"/>
                </a:cxn>
                <a:cxn ang="0">
                  <a:pos x="T10" y="T11"/>
                </a:cxn>
              </a:cxnLst>
              <a:rect l="0" t="0" r="r" b="b"/>
              <a:pathLst>
                <a:path w="10" h="3">
                  <a:moveTo>
                    <a:pt x="0" y="1"/>
                  </a:moveTo>
                  <a:lnTo>
                    <a:pt x="0" y="1"/>
                  </a:lnTo>
                  <a:cubicBezTo>
                    <a:pt x="1" y="2"/>
                    <a:pt x="2" y="3"/>
                    <a:pt x="3" y="3"/>
                  </a:cubicBezTo>
                  <a:cubicBezTo>
                    <a:pt x="5" y="3"/>
                    <a:pt x="7" y="3"/>
                    <a:pt x="10" y="3"/>
                  </a:cubicBezTo>
                  <a:lnTo>
                    <a:pt x="10" y="3"/>
                  </a:lnTo>
                  <a:cubicBezTo>
                    <a:pt x="7" y="1"/>
                    <a:pt x="3" y="0"/>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0" name="Freeform 1768"/>
            <p:cNvSpPr>
              <a:spLocks/>
            </p:cNvSpPr>
            <p:nvPr userDrawn="1"/>
          </p:nvSpPr>
          <p:spPr bwMode="auto">
            <a:xfrm>
              <a:off x="369" y="211"/>
              <a:ext cx="4" cy="3"/>
            </a:xfrm>
            <a:custGeom>
              <a:avLst/>
              <a:gdLst>
                <a:gd name="T0" fmla="*/ 0 w 10"/>
                <a:gd name="T1" fmla="*/ 0 h 7"/>
                <a:gd name="T2" fmla="*/ 0 w 10"/>
                <a:gd name="T3" fmla="*/ 0 h 7"/>
                <a:gd name="T4" fmla="*/ 10 w 10"/>
                <a:gd name="T5" fmla="*/ 7 h 7"/>
                <a:gd name="T6" fmla="*/ 0 w 10"/>
                <a:gd name="T7" fmla="*/ 0 h 7"/>
              </a:gdLst>
              <a:ahLst/>
              <a:cxnLst>
                <a:cxn ang="0">
                  <a:pos x="T0" y="T1"/>
                </a:cxn>
                <a:cxn ang="0">
                  <a:pos x="T2" y="T3"/>
                </a:cxn>
                <a:cxn ang="0">
                  <a:pos x="T4" y="T5"/>
                </a:cxn>
                <a:cxn ang="0">
                  <a:pos x="T6" y="T7"/>
                </a:cxn>
              </a:cxnLst>
              <a:rect l="0" t="0" r="r" b="b"/>
              <a:pathLst>
                <a:path w="10" h="7">
                  <a:moveTo>
                    <a:pt x="0" y="0"/>
                  </a:moveTo>
                  <a:lnTo>
                    <a:pt x="0" y="0"/>
                  </a:lnTo>
                  <a:cubicBezTo>
                    <a:pt x="2" y="3"/>
                    <a:pt x="6" y="6"/>
                    <a:pt x="10" y="7"/>
                  </a:cubicBezTo>
                  <a:cubicBezTo>
                    <a:pt x="8" y="3"/>
                    <a:pt x="4"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1" name="Freeform 1769"/>
            <p:cNvSpPr>
              <a:spLocks/>
            </p:cNvSpPr>
            <p:nvPr userDrawn="1"/>
          </p:nvSpPr>
          <p:spPr bwMode="auto">
            <a:xfrm>
              <a:off x="375" y="208"/>
              <a:ext cx="0" cy="1"/>
            </a:xfrm>
            <a:custGeom>
              <a:avLst/>
              <a:gdLst>
                <a:gd name="T0" fmla="*/ 2 h 2"/>
                <a:gd name="T1" fmla="*/ 2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lnTo>
                    <a:pt x="0" y="2"/>
                  </a:lnTo>
                  <a:lnTo>
                    <a:pt x="0" y="0"/>
                  </a:lnTo>
                  <a:lnTo>
                    <a:pt x="0" y="0"/>
                  </a:lnTo>
                  <a:cubicBezTo>
                    <a:pt x="0" y="1"/>
                    <a:pt x="0" y="1"/>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2" name="Freeform 1770"/>
            <p:cNvSpPr>
              <a:spLocks/>
            </p:cNvSpPr>
            <p:nvPr userDrawn="1"/>
          </p:nvSpPr>
          <p:spPr bwMode="auto">
            <a:xfrm>
              <a:off x="384" y="208"/>
              <a:ext cx="2" cy="2"/>
            </a:xfrm>
            <a:custGeom>
              <a:avLst/>
              <a:gdLst>
                <a:gd name="T0" fmla="*/ 2 w 3"/>
                <a:gd name="T1" fmla="*/ 2 h 5"/>
                <a:gd name="T2" fmla="*/ 2 w 3"/>
                <a:gd name="T3" fmla="*/ 2 h 5"/>
                <a:gd name="T4" fmla="*/ 3 w 3"/>
                <a:gd name="T5" fmla="*/ 1 h 5"/>
                <a:gd name="T6" fmla="*/ 3 w 3"/>
                <a:gd name="T7" fmla="*/ 0 h 5"/>
                <a:gd name="T8" fmla="*/ 0 w 3"/>
                <a:gd name="T9" fmla="*/ 3 h 5"/>
                <a:gd name="T10" fmla="*/ 1 w 3"/>
                <a:gd name="T11" fmla="*/ 5 h 5"/>
                <a:gd name="T12" fmla="*/ 2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2"/>
                  </a:moveTo>
                  <a:lnTo>
                    <a:pt x="2" y="2"/>
                  </a:lnTo>
                  <a:cubicBezTo>
                    <a:pt x="3" y="1"/>
                    <a:pt x="3" y="1"/>
                    <a:pt x="3" y="1"/>
                  </a:cubicBezTo>
                  <a:lnTo>
                    <a:pt x="3" y="0"/>
                  </a:lnTo>
                  <a:cubicBezTo>
                    <a:pt x="2" y="1"/>
                    <a:pt x="1" y="2"/>
                    <a:pt x="0" y="3"/>
                  </a:cubicBezTo>
                  <a:cubicBezTo>
                    <a:pt x="1" y="4"/>
                    <a:pt x="1" y="4"/>
                    <a:pt x="1" y="5"/>
                  </a:cubicBezTo>
                  <a:cubicBezTo>
                    <a:pt x="2" y="4"/>
                    <a:pt x="2" y="3"/>
                    <a:pt x="2"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3" name="Freeform 1771"/>
            <p:cNvSpPr>
              <a:spLocks/>
            </p:cNvSpPr>
            <p:nvPr userDrawn="1"/>
          </p:nvSpPr>
          <p:spPr bwMode="auto">
            <a:xfrm>
              <a:off x="385" y="205"/>
              <a:ext cx="1" cy="2"/>
            </a:xfrm>
            <a:custGeom>
              <a:avLst/>
              <a:gdLst>
                <a:gd name="T0" fmla="*/ 2 w 3"/>
                <a:gd name="T1" fmla="*/ 6 h 6"/>
                <a:gd name="T2" fmla="*/ 2 w 3"/>
                <a:gd name="T3" fmla="*/ 6 h 6"/>
                <a:gd name="T4" fmla="*/ 3 w 3"/>
                <a:gd name="T5" fmla="*/ 2 h 6"/>
                <a:gd name="T6" fmla="*/ 2 w 3"/>
                <a:gd name="T7" fmla="*/ 0 h 6"/>
                <a:gd name="T8" fmla="*/ 0 w 3"/>
                <a:gd name="T9" fmla="*/ 3 h 6"/>
                <a:gd name="T10" fmla="*/ 2 w 3"/>
                <a:gd name="T11" fmla="*/ 6 h 6"/>
                <a:gd name="T12" fmla="*/ 2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6"/>
                  </a:moveTo>
                  <a:lnTo>
                    <a:pt x="2" y="6"/>
                  </a:lnTo>
                  <a:cubicBezTo>
                    <a:pt x="3" y="5"/>
                    <a:pt x="3" y="3"/>
                    <a:pt x="3" y="2"/>
                  </a:cubicBezTo>
                  <a:lnTo>
                    <a:pt x="2" y="0"/>
                  </a:lnTo>
                  <a:cubicBezTo>
                    <a:pt x="1" y="1"/>
                    <a:pt x="1" y="2"/>
                    <a:pt x="0" y="3"/>
                  </a:cubicBezTo>
                  <a:cubicBezTo>
                    <a:pt x="0" y="4"/>
                    <a:pt x="1" y="5"/>
                    <a:pt x="2" y="6"/>
                  </a:cubicBezTo>
                  <a:lnTo>
                    <a:pt x="2" y="6"/>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4" name="Freeform 1772"/>
            <p:cNvSpPr>
              <a:spLocks/>
            </p:cNvSpPr>
            <p:nvPr userDrawn="1"/>
          </p:nvSpPr>
          <p:spPr bwMode="auto">
            <a:xfrm>
              <a:off x="386" y="204"/>
              <a:ext cx="0" cy="1"/>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2"/>
                  </a:lnTo>
                  <a:cubicBezTo>
                    <a:pt x="1" y="1"/>
                    <a:pt x="1" y="0"/>
                    <a:pt x="1" y="0"/>
                  </a:cubicBezTo>
                  <a:lnTo>
                    <a:pt x="0" y="1"/>
                  </a:lnTo>
                  <a:lnTo>
                    <a:pt x="1"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5" name="Freeform 1773"/>
            <p:cNvSpPr>
              <a:spLocks/>
            </p:cNvSpPr>
            <p:nvPr userDrawn="1"/>
          </p:nvSpPr>
          <p:spPr bwMode="auto">
            <a:xfrm>
              <a:off x="385" y="201"/>
              <a:ext cx="1" cy="3"/>
            </a:xfrm>
            <a:custGeom>
              <a:avLst/>
              <a:gdLst>
                <a:gd name="T0" fmla="*/ 3 w 3"/>
                <a:gd name="T1" fmla="*/ 5 h 6"/>
                <a:gd name="T2" fmla="*/ 3 w 3"/>
                <a:gd name="T3" fmla="*/ 5 h 6"/>
                <a:gd name="T4" fmla="*/ 1 w 3"/>
                <a:gd name="T5" fmla="*/ 0 h 6"/>
                <a:gd name="T6" fmla="*/ 0 w 3"/>
                <a:gd name="T7" fmla="*/ 2 h 6"/>
                <a:gd name="T8" fmla="*/ 2 w 3"/>
                <a:gd name="T9" fmla="*/ 6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lnTo>
                    <a:pt x="3" y="5"/>
                  </a:lnTo>
                  <a:cubicBezTo>
                    <a:pt x="3" y="3"/>
                    <a:pt x="2" y="2"/>
                    <a:pt x="1" y="0"/>
                  </a:cubicBezTo>
                  <a:cubicBezTo>
                    <a:pt x="0" y="1"/>
                    <a:pt x="0" y="1"/>
                    <a:pt x="0" y="2"/>
                  </a:cubicBezTo>
                  <a:cubicBezTo>
                    <a:pt x="1" y="3"/>
                    <a:pt x="1" y="4"/>
                    <a:pt x="2" y="6"/>
                  </a:cubicBezTo>
                  <a:lnTo>
                    <a:pt x="3"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6" name="Freeform 1774"/>
            <p:cNvSpPr>
              <a:spLocks/>
            </p:cNvSpPr>
            <p:nvPr userDrawn="1"/>
          </p:nvSpPr>
          <p:spPr bwMode="auto">
            <a:xfrm>
              <a:off x="383" y="200"/>
              <a:ext cx="2" cy="2"/>
            </a:xfrm>
            <a:custGeom>
              <a:avLst/>
              <a:gdLst>
                <a:gd name="T0" fmla="*/ 4 w 4"/>
                <a:gd name="T1" fmla="*/ 3 h 4"/>
                <a:gd name="T2" fmla="*/ 4 w 4"/>
                <a:gd name="T3" fmla="*/ 3 h 4"/>
                <a:gd name="T4" fmla="*/ 4 w 4"/>
                <a:gd name="T5" fmla="*/ 3 h 4"/>
                <a:gd name="T6" fmla="*/ 1 w 4"/>
                <a:gd name="T7" fmla="*/ 0 h 4"/>
                <a:gd name="T8" fmla="*/ 0 w 4"/>
                <a:gd name="T9" fmla="*/ 1 h 4"/>
                <a:gd name="T10" fmla="*/ 3 w 4"/>
                <a:gd name="T11" fmla="*/ 4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lnTo>
                    <a:pt x="4" y="3"/>
                  </a:lnTo>
                  <a:lnTo>
                    <a:pt x="4" y="3"/>
                  </a:lnTo>
                  <a:cubicBezTo>
                    <a:pt x="3" y="2"/>
                    <a:pt x="2" y="1"/>
                    <a:pt x="1" y="0"/>
                  </a:cubicBezTo>
                  <a:lnTo>
                    <a:pt x="0" y="1"/>
                  </a:lnTo>
                  <a:cubicBezTo>
                    <a:pt x="2" y="2"/>
                    <a:pt x="3" y="3"/>
                    <a:pt x="3" y="4"/>
                  </a:cubicBezTo>
                  <a:lnTo>
                    <a:pt x="4"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7" name="Rectangle 1775"/>
            <p:cNvSpPr>
              <a:spLocks noChangeArrowheads="1"/>
            </p:cNvSpPr>
            <p:nvPr userDrawn="1"/>
          </p:nvSpPr>
          <p:spPr bwMode="auto">
            <a:xfrm>
              <a:off x="383" y="200"/>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8" name="Freeform 1776"/>
            <p:cNvSpPr>
              <a:spLocks/>
            </p:cNvSpPr>
            <p:nvPr userDrawn="1"/>
          </p:nvSpPr>
          <p:spPr bwMode="auto">
            <a:xfrm>
              <a:off x="381" y="199"/>
              <a:ext cx="2" cy="3"/>
            </a:xfrm>
            <a:custGeom>
              <a:avLst/>
              <a:gdLst>
                <a:gd name="T0" fmla="*/ 3 w 5"/>
                <a:gd name="T1" fmla="*/ 1 h 6"/>
                <a:gd name="T2" fmla="*/ 3 w 5"/>
                <a:gd name="T3" fmla="*/ 1 h 6"/>
                <a:gd name="T4" fmla="*/ 2 w 5"/>
                <a:gd name="T5" fmla="*/ 0 h 6"/>
                <a:gd name="T6" fmla="*/ 0 w 5"/>
                <a:gd name="T7" fmla="*/ 3 h 6"/>
                <a:gd name="T8" fmla="*/ 2 w 5"/>
                <a:gd name="T9" fmla="*/ 6 h 6"/>
                <a:gd name="T10" fmla="*/ 5 w 5"/>
                <a:gd name="T11" fmla="*/ 3 h 6"/>
                <a:gd name="T12" fmla="*/ 3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3" y="1"/>
                  </a:moveTo>
                  <a:lnTo>
                    <a:pt x="3" y="1"/>
                  </a:lnTo>
                  <a:cubicBezTo>
                    <a:pt x="3" y="1"/>
                    <a:pt x="2" y="1"/>
                    <a:pt x="2" y="0"/>
                  </a:cubicBezTo>
                  <a:cubicBezTo>
                    <a:pt x="1" y="1"/>
                    <a:pt x="0" y="2"/>
                    <a:pt x="0" y="3"/>
                  </a:cubicBezTo>
                  <a:cubicBezTo>
                    <a:pt x="0" y="4"/>
                    <a:pt x="1" y="5"/>
                    <a:pt x="2" y="6"/>
                  </a:cubicBezTo>
                  <a:cubicBezTo>
                    <a:pt x="3" y="5"/>
                    <a:pt x="4" y="4"/>
                    <a:pt x="5" y="3"/>
                  </a:cubicBezTo>
                  <a:cubicBezTo>
                    <a:pt x="4" y="2"/>
                    <a:pt x="4" y="2"/>
                    <a:pt x="3"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9" name="Freeform 1777"/>
            <p:cNvSpPr>
              <a:spLocks/>
            </p:cNvSpPr>
            <p:nvPr userDrawn="1"/>
          </p:nvSpPr>
          <p:spPr bwMode="auto">
            <a:xfrm>
              <a:off x="380" y="199"/>
              <a:ext cx="1" cy="1"/>
            </a:xfrm>
            <a:custGeom>
              <a:avLst/>
              <a:gdLst>
                <a:gd name="T0" fmla="*/ 4 w 4"/>
                <a:gd name="T1" fmla="*/ 1 h 4"/>
                <a:gd name="T2" fmla="*/ 4 w 4"/>
                <a:gd name="T3" fmla="*/ 1 h 4"/>
                <a:gd name="T4" fmla="*/ 0 w 4"/>
                <a:gd name="T5" fmla="*/ 0 h 4"/>
                <a:gd name="T6" fmla="*/ 0 w 4"/>
                <a:gd name="T7" fmla="*/ 1 h 4"/>
                <a:gd name="T8" fmla="*/ 2 w 4"/>
                <a:gd name="T9" fmla="*/ 4 h 4"/>
                <a:gd name="T10" fmla="*/ 4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4" y="1"/>
                  </a:moveTo>
                  <a:lnTo>
                    <a:pt x="4" y="1"/>
                  </a:lnTo>
                  <a:cubicBezTo>
                    <a:pt x="3" y="1"/>
                    <a:pt x="1" y="0"/>
                    <a:pt x="0" y="0"/>
                  </a:cubicBezTo>
                  <a:lnTo>
                    <a:pt x="0" y="1"/>
                  </a:lnTo>
                  <a:cubicBezTo>
                    <a:pt x="1" y="2"/>
                    <a:pt x="1" y="3"/>
                    <a:pt x="2" y="4"/>
                  </a:cubicBezTo>
                  <a:cubicBezTo>
                    <a:pt x="3" y="3"/>
                    <a:pt x="4" y="2"/>
                    <a:pt x="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0" name="Freeform 1778"/>
            <p:cNvSpPr>
              <a:spLocks/>
            </p:cNvSpPr>
            <p:nvPr userDrawn="1"/>
          </p:nvSpPr>
          <p:spPr bwMode="auto">
            <a:xfrm>
              <a:off x="379" y="200"/>
              <a:ext cx="1" cy="2"/>
            </a:xfrm>
            <a:custGeom>
              <a:avLst/>
              <a:gdLst>
                <a:gd name="T0" fmla="*/ 1 w 3"/>
                <a:gd name="T1" fmla="*/ 0 h 6"/>
                <a:gd name="T2" fmla="*/ 1 w 3"/>
                <a:gd name="T3" fmla="*/ 0 h 6"/>
                <a:gd name="T4" fmla="*/ 0 w 3"/>
                <a:gd name="T5" fmla="*/ 5 h 6"/>
                <a:gd name="T6" fmla="*/ 0 w 3"/>
                <a:gd name="T7" fmla="*/ 6 h 6"/>
                <a:gd name="T8" fmla="*/ 3 w 3"/>
                <a:gd name="T9" fmla="*/ 2 h 6"/>
                <a:gd name="T10" fmla="*/ 1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1" y="0"/>
                  </a:moveTo>
                  <a:lnTo>
                    <a:pt x="1" y="0"/>
                  </a:lnTo>
                  <a:lnTo>
                    <a:pt x="0" y="5"/>
                  </a:lnTo>
                  <a:lnTo>
                    <a:pt x="0" y="6"/>
                  </a:lnTo>
                  <a:cubicBezTo>
                    <a:pt x="1" y="5"/>
                    <a:pt x="2" y="3"/>
                    <a:pt x="3" y="2"/>
                  </a:cubicBezTo>
                  <a:cubicBezTo>
                    <a:pt x="2" y="2"/>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1" name="Freeform 1779"/>
            <p:cNvSpPr>
              <a:spLocks/>
            </p:cNvSpPr>
            <p:nvPr userDrawn="1"/>
          </p:nvSpPr>
          <p:spPr bwMode="auto">
            <a:xfrm>
              <a:off x="379" y="202"/>
              <a:ext cx="0" cy="1"/>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0"/>
                  </a:lnTo>
                  <a:lnTo>
                    <a:pt x="0" y="1"/>
                  </a:lnTo>
                  <a:lnTo>
                    <a:pt x="1"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2" name="Freeform 1780"/>
            <p:cNvSpPr>
              <a:spLocks/>
            </p:cNvSpPr>
            <p:nvPr userDrawn="1"/>
          </p:nvSpPr>
          <p:spPr bwMode="auto">
            <a:xfrm>
              <a:off x="378" y="203"/>
              <a:ext cx="2" cy="2"/>
            </a:xfrm>
            <a:custGeom>
              <a:avLst/>
              <a:gdLst>
                <a:gd name="T0" fmla="*/ 1 w 5"/>
                <a:gd name="T1" fmla="*/ 1 h 6"/>
                <a:gd name="T2" fmla="*/ 1 w 5"/>
                <a:gd name="T3" fmla="*/ 1 h 6"/>
                <a:gd name="T4" fmla="*/ 0 w 5"/>
                <a:gd name="T5" fmla="*/ 3 h 6"/>
                <a:gd name="T6" fmla="*/ 3 w 5"/>
                <a:gd name="T7" fmla="*/ 6 h 6"/>
                <a:gd name="T8" fmla="*/ 5 w 5"/>
                <a:gd name="T9" fmla="*/ 3 h 6"/>
                <a:gd name="T10" fmla="*/ 2 w 5"/>
                <a:gd name="T11" fmla="*/ 0 h 6"/>
                <a:gd name="T12" fmla="*/ 1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1" y="1"/>
                  </a:moveTo>
                  <a:lnTo>
                    <a:pt x="1" y="1"/>
                  </a:lnTo>
                  <a:lnTo>
                    <a:pt x="0" y="3"/>
                  </a:lnTo>
                  <a:cubicBezTo>
                    <a:pt x="1" y="4"/>
                    <a:pt x="2" y="5"/>
                    <a:pt x="3" y="6"/>
                  </a:cubicBezTo>
                  <a:cubicBezTo>
                    <a:pt x="3" y="5"/>
                    <a:pt x="4" y="4"/>
                    <a:pt x="5" y="3"/>
                  </a:cubicBezTo>
                  <a:cubicBezTo>
                    <a:pt x="4" y="2"/>
                    <a:pt x="3" y="1"/>
                    <a:pt x="2" y="0"/>
                  </a:cubicBezTo>
                  <a:cubicBezTo>
                    <a:pt x="2"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3" name="Freeform 1781"/>
            <p:cNvSpPr>
              <a:spLocks/>
            </p:cNvSpPr>
            <p:nvPr userDrawn="1"/>
          </p:nvSpPr>
          <p:spPr bwMode="auto">
            <a:xfrm>
              <a:off x="378" y="205"/>
              <a:ext cx="1" cy="2"/>
            </a:xfrm>
            <a:custGeom>
              <a:avLst/>
              <a:gdLst>
                <a:gd name="T0" fmla="*/ 1 w 3"/>
                <a:gd name="T1" fmla="*/ 0 h 5"/>
                <a:gd name="T2" fmla="*/ 1 w 3"/>
                <a:gd name="T3" fmla="*/ 0 h 5"/>
                <a:gd name="T4" fmla="*/ 0 w 3"/>
                <a:gd name="T5" fmla="*/ 5 h 5"/>
                <a:gd name="T6" fmla="*/ 3 w 3"/>
                <a:gd name="T7" fmla="*/ 2 h 5"/>
                <a:gd name="T8" fmla="*/ 1 w 3"/>
                <a:gd name="T9" fmla="*/ 0 h 5"/>
              </a:gdLst>
              <a:ahLst/>
              <a:cxnLst>
                <a:cxn ang="0">
                  <a:pos x="T0" y="T1"/>
                </a:cxn>
                <a:cxn ang="0">
                  <a:pos x="T2" y="T3"/>
                </a:cxn>
                <a:cxn ang="0">
                  <a:pos x="T4" y="T5"/>
                </a:cxn>
                <a:cxn ang="0">
                  <a:pos x="T6" y="T7"/>
                </a:cxn>
                <a:cxn ang="0">
                  <a:pos x="T8" y="T9"/>
                </a:cxn>
              </a:cxnLst>
              <a:rect l="0" t="0" r="r" b="b"/>
              <a:pathLst>
                <a:path w="3" h="5">
                  <a:moveTo>
                    <a:pt x="1" y="0"/>
                  </a:moveTo>
                  <a:lnTo>
                    <a:pt x="1" y="0"/>
                  </a:lnTo>
                  <a:lnTo>
                    <a:pt x="0" y="5"/>
                  </a:lnTo>
                  <a:cubicBezTo>
                    <a:pt x="1" y="4"/>
                    <a:pt x="2" y="3"/>
                    <a:pt x="3" y="2"/>
                  </a:cubicBezTo>
                  <a:cubicBezTo>
                    <a:pt x="3" y="1"/>
                    <a:pt x="2"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4" name="Freeform 1782"/>
            <p:cNvSpPr>
              <a:spLocks/>
            </p:cNvSpPr>
            <p:nvPr userDrawn="1"/>
          </p:nvSpPr>
          <p:spPr bwMode="auto">
            <a:xfrm>
              <a:off x="377" y="207"/>
              <a:ext cx="2" cy="3"/>
            </a:xfrm>
            <a:custGeom>
              <a:avLst/>
              <a:gdLst>
                <a:gd name="T0" fmla="*/ 1 w 4"/>
                <a:gd name="T1" fmla="*/ 0 h 5"/>
                <a:gd name="T2" fmla="*/ 1 w 4"/>
                <a:gd name="T3" fmla="*/ 0 h 5"/>
                <a:gd name="T4" fmla="*/ 0 w 4"/>
                <a:gd name="T5" fmla="*/ 4 h 5"/>
                <a:gd name="T6" fmla="*/ 1 w 4"/>
                <a:gd name="T7" fmla="*/ 4 h 5"/>
                <a:gd name="T8" fmla="*/ 1 w 4"/>
                <a:gd name="T9" fmla="*/ 4 h 5"/>
                <a:gd name="T10" fmla="*/ 1 w 4"/>
                <a:gd name="T11" fmla="*/ 5 h 5"/>
                <a:gd name="T12" fmla="*/ 4 w 4"/>
                <a:gd name="T13" fmla="*/ 2 h 5"/>
                <a:gd name="T14" fmla="*/ 1 w 4"/>
                <a:gd name="T15" fmla="*/ 0 h 5"/>
                <a:gd name="T16" fmla="*/ 1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1" y="0"/>
                  </a:moveTo>
                  <a:lnTo>
                    <a:pt x="1" y="0"/>
                  </a:lnTo>
                  <a:lnTo>
                    <a:pt x="0" y="4"/>
                  </a:lnTo>
                  <a:lnTo>
                    <a:pt x="1" y="4"/>
                  </a:lnTo>
                  <a:lnTo>
                    <a:pt x="1" y="4"/>
                  </a:lnTo>
                  <a:lnTo>
                    <a:pt x="1" y="5"/>
                  </a:lnTo>
                  <a:cubicBezTo>
                    <a:pt x="2" y="4"/>
                    <a:pt x="3" y="3"/>
                    <a:pt x="4" y="2"/>
                  </a:cubicBezTo>
                  <a:cubicBezTo>
                    <a:pt x="3" y="1"/>
                    <a:pt x="2" y="0"/>
                    <a:pt x="1" y="0"/>
                  </a:cubicBez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5" name="Freeform 1783"/>
            <p:cNvSpPr>
              <a:spLocks/>
            </p:cNvSpPr>
            <p:nvPr userDrawn="1"/>
          </p:nvSpPr>
          <p:spPr bwMode="auto">
            <a:xfrm>
              <a:off x="378" y="210"/>
              <a:ext cx="0" cy="0"/>
            </a:xfrm>
            <a:custGeom>
              <a:avLst/>
              <a:gdLst>
                <a:gd name="T0" fmla="*/ 1 w 1"/>
                <a:gd name="T1" fmla="*/ 1 h 2"/>
                <a:gd name="T2" fmla="*/ 1 w 1"/>
                <a:gd name="T3" fmla="*/ 1 h 2"/>
                <a:gd name="T4" fmla="*/ 0 w 1"/>
                <a:gd name="T5" fmla="*/ 0 h 2"/>
                <a:gd name="T6" fmla="*/ 0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1"/>
                  </a:lnTo>
                  <a:lnTo>
                    <a:pt x="0" y="0"/>
                  </a:lnTo>
                  <a:cubicBezTo>
                    <a:pt x="0" y="1"/>
                    <a:pt x="0" y="1"/>
                    <a:pt x="0" y="2"/>
                  </a:cubicBezTo>
                  <a:cubicBezTo>
                    <a:pt x="0" y="1"/>
                    <a:pt x="0"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6" name="Freeform 1784"/>
            <p:cNvSpPr>
              <a:spLocks/>
            </p:cNvSpPr>
            <p:nvPr userDrawn="1"/>
          </p:nvSpPr>
          <p:spPr bwMode="auto">
            <a:xfrm>
              <a:off x="382" y="214"/>
              <a:ext cx="0" cy="0"/>
            </a:xfrm>
            <a:custGeom>
              <a:avLst/>
              <a:gdLst>
                <a:gd name="T0" fmla="*/ 1 w 1"/>
                <a:gd name="T1" fmla="*/ 1 h 1"/>
                <a:gd name="T2" fmla="*/ 1 w 1"/>
                <a:gd name="T3" fmla="*/ 1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0"/>
                  </a:lnTo>
                  <a:lnTo>
                    <a:pt x="0" y="0"/>
                  </a:ln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7" name="Freeform 1785"/>
            <p:cNvSpPr>
              <a:spLocks/>
            </p:cNvSpPr>
            <p:nvPr userDrawn="1"/>
          </p:nvSpPr>
          <p:spPr bwMode="auto">
            <a:xfrm>
              <a:off x="382" y="213"/>
              <a:ext cx="2" cy="1"/>
            </a:xfrm>
            <a:custGeom>
              <a:avLst/>
              <a:gdLst>
                <a:gd name="T0" fmla="*/ 0 w 4"/>
                <a:gd name="T1" fmla="*/ 2 h 3"/>
                <a:gd name="T2" fmla="*/ 0 w 4"/>
                <a:gd name="T3" fmla="*/ 2 h 3"/>
                <a:gd name="T4" fmla="*/ 1 w 4"/>
                <a:gd name="T5" fmla="*/ 3 h 3"/>
                <a:gd name="T6" fmla="*/ 1 w 4"/>
                <a:gd name="T7" fmla="*/ 3 h 3"/>
                <a:gd name="T8" fmla="*/ 2 w 4"/>
                <a:gd name="T9" fmla="*/ 3 h 3"/>
                <a:gd name="T10" fmla="*/ 4 w 4"/>
                <a:gd name="T11" fmla="*/ 0 h 3"/>
                <a:gd name="T12" fmla="*/ 0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2"/>
                  </a:moveTo>
                  <a:lnTo>
                    <a:pt x="0" y="2"/>
                  </a:lnTo>
                  <a:cubicBezTo>
                    <a:pt x="1" y="2"/>
                    <a:pt x="1" y="3"/>
                    <a:pt x="1" y="3"/>
                  </a:cubicBezTo>
                  <a:lnTo>
                    <a:pt x="1" y="3"/>
                  </a:lnTo>
                  <a:lnTo>
                    <a:pt x="2" y="3"/>
                  </a:lnTo>
                  <a:cubicBezTo>
                    <a:pt x="3" y="2"/>
                    <a:pt x="3" y="1"/>
                    <a:pt x="4" y="0"/>
                  </a:cubicBezTo>
                  <a:cubicBezTo>
                    <a:pt x="3" y="0"/>
                    <a:pt x="2" y="1"/>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grpSp>
      <p:sp>
        <p:nvSpPr>
          <p:cNvPr id="987" name="Freeform 1787"/>
          <p:cNvSpPr>
            <a:spLocks/>
          </p:cNvSpPr>
          <p:nvPr userDrawn="1"/>
        </p:nvSpPr>
        <p:spPr bwMode="auto">
          <a:xfrm>
            <a:off x="608035" y="333379"/>
            <a:ext cx="3175" cy="3175"/>
          </a:xfrm>
          <a:custGeom>
            <a:avLst/>
            <a:gdLst>
              <a:gd name="T0" fmla="*/ 2 w 4"/>
              <a:gd name="T1" fmla="*/ 5 h 6"/>
              <a:gd name="T2" fmla="*/ 2 w 4"/>
              <a:gd name="T3" fmla="*/ 5 h 6"/>
              <a:gd name="T4" fmla="*/ 4 w 4"/>
              <a:gd name="T5" fmla="*/ 2 h 6"/>
              <a:gd name="T6" fmla="*/ 3 w 4"/>
              <a:gd name="T7" fmla="*/ 0 h 6"/>
              <a:gd name="T8" fmla="*/ 0 w 4"/>
              <a:gd name="T9" fmla="*/ 2 h 6"/>
              <a:gd name="T10" fmla="*/ 2 w 4"/>
              <a:gd name="T11" fmla="*/ 6 h 6"/>
              <a:gd name="T12" fmla="*/ 2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5"/>
                </a:moveTo>
                <a:lnTo>
                  <a:pt x="2" y="5"/>
                </a:lnTo>
                <a:cubicBezTo>
                  <a:pt x="3" y="4"/>
                  <a:pt x="3" y="3"/>
                  <a:pt x="4" y="2"/>
                </a:cubicBezTo>
                <a:cubicBezTo>
                  <a:pt x="4" y="1"/>
                  <a:pt x="3" y="0"/>
                  <a:pt x="3" y="0"/>
                </a:cubicBezTo>
                <a:cubicBezTo>
                  <a:pt x="2" y="1"/>
                  <a:pt x="1" y="1"/>
                  <a:pt x="0" y="2"/>
                </a:cubicBezTo>
                <a:cubicBezTo>
                  <a:pt x="1" y="3"/>
                  <a:pt x="1" y="4"/>
                  <a:pt x="2" y="6"/>
                </a:cubicBezTo>
                <a:lnTo>
                  <a:pt x="2" y="5"/>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988" name="Freeform 1788"/>
          <p:cNvSpPr>
            <a:spLocks/>
          </p:cNvSpPr>
          <p:nvPr userDrawn="1"/>
        </p:nvSpPr>
        <p:spPr bwMode="auto">
          <a:xfrm>
            <a:off x="596923" y="314325"/>
            <a:ext cx="4763" cy="15875"/>
          </a:xfrm>
          <a:custGeom>
            <a:avLst/>
            <a:gdLst>
              <a:gd name="T0" fmla="*/ 3 w 5"/>
              <a:gd name="T1" fmla="*/ 0 h 22"/>
              <a:gd name="T2" fmla="*/ 3 w 5"/>
              <a:gd name="T3" fmla="*/ 0 h 22"/>
              <a:gd name="T4" fmla="*/ 0 w 5"/>
              <a:gd name="T5" fmla="*/ 22 h 22"/>
              <a:gd name="T6" fmla="*/ 1 w 5"/>
              <a:gd name="T7" fmla="*/ 21 h 22"/>
              <a:gd name="T8" fmla="*/ 1 w 5"/>
              <a:gd name="T9" fmla="*/ 21 h 22"/>
              <a:gd name="T10" fmla="*/ 1 w 5"/>
              <a:gd name="T11" fmla="*/ 22 h 22"/>
              <a:gd name="T12" fmla="*/ 5 w 5"/>
              <a:gd name="T13" fmla="*/ 1 h 22"/>
              <a:gd name="T14" fmla="*/ 3 w 5"/>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2">
                <a:moveTo>
                  <a:pt x="3" y="0"/>
                </a:moveTo>
                <a:lnTo>
                  <a:pt x="3" y="0"/>
                </a:lnTo>
                <a:lnTo>
                  <a:pt x="0" y="22"/>
                </a:lnTo>
                <a:cubicBezTo>
                  <a:pt x="0" y="21"/>
                  <a:pt x="1" y="21"/>
                  <a:pt x="1" y="21"/>
                </a:cubicBezTo>
                <a:lnTo>
                  <a:pt x="1" y="21"/>
                </a:lnTo>
                <a:cubicBezTo>
                  <a:pt x="1" y="21"/>
                  <a:pt x="1" y="21"/>
                  <a:pt x="1" y="22"/>
                </a:cubicBezTo>
                <a:lnTo>
                  <a:pt x="5" y="1"/>
                </a:lnTo>
                <a:cubicBezTo>
                  <a:pt x="5" y="0"/>
                  <a:pt x="4" y="0"/>
                  <a:pt x="3"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989" name="Freeform 1789"/>
          <p:cNvSpPr>
            <a:spLocks/>
          </p:cNvSpPr>
          <p:nvPr userDrawn="1"/>
        </p:nvSpPr>
        <p:spPr bwMode="auto">
          <a:xfrm>
            <a:off x="603273" y="319088"/>
            <a:ext cx="3175" cy="4763"/>
          </a:xfrm>
          <a:custGeom>
            <a:avLst/>
            <a:gdLst>
              <a:gd name="T0" fmla="*/ 2 w 5"/>
              <a:gd name="T1" fmla="*/ 0 h 6"/>
              <a:gd name="T2" fmla="*/ 2 w 5"/>
              <a:gd name="T3" fmla="*/ 0 h 6"/>
              <a:gd name="T4" fmla="*/ 0 w 5"/>
              <a:gd name="T5" fmla="*/ 3 h 6"/>
              <a:gd name="T6" fmla="*/ 2 w 5"/>
              <a:gd name="T7" fmla="*/ 6 h 6"/>
              <a:gd name="T8" fmla="*/ 5 w 5"/>
              <a:gd name="T9" fmla="*/ 3 h 6"/>
              <a:gd name="T10" fmla="*/ 2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2" y="0"/>
                </a:moveTo>
                <a:lnTo>
                  <a:pt x="2" y="0"/>
                </a:lnTo>
                <a:cubicBezTo>
                  <a:pt x="1" y="1"/>
                  <a:pt x="0" y="2"/>
                  <a:pt x="0" y="3"/>
                </a:cubicBezTo>
                <a:cubicBezTo>
                  <a:pt x="1" y="4"/>
                  <a:pt x="2" y="5"/>
                  <a:pt x="2" y="6"/>
                </a:cubicBezTo>
                <a:cubicBezTo>
                  <a:pt x="3" y="5"/>
                  <a:pt x="4" y="4"/>
                  <a:pt x="5" y="3"/>
                </a:cubicBezTo>
                <a:cubicBezTo>
                  <a:pt x="4" y="2"/>
                  <a:pt x="3" y="1"/>
                  <a:pt x="2"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990" name="Freeform 1790"/>
          <p:cNvSpPr>
            <a:spLocks/>
          </p:cNvSpPr>
          <p:nvPr userDrawn="1"/>
        </p:nvSpPr>
        <p:spPr bwMode="auto">
          <a:xfrm>
            <a:off x="606448" y="317502"/>
            <a:ext cx="3175" cy="6350"/>
          </a:xfrm>
          <a:custGeom>
            <a:avLst/>
            <a:gdLst>
              <a:gd name="T0" fmla="*/ 2 w 5"/>
              <a:gd name="T1" fmla="*/ 7 h 7"/>
              <a:gd name="T2" fmla="*/ 2 w 5"/>
              <a:gd name="T3" fmla="*/ 7 h 7"/>
              <a:gd name="T4" fmla="*/ 5 w 5"/>
              <a:gd name="T5" fmla="*/ 4 h 7"/>
              <a:gd name="T6" fmla="*/ 2 w 5"/>
              <a:gd name="T7" fmla="*/ 0 h 7"/>
              <a:gd name="T8" fmla="*/ 0 w 5"/>
              <a:gd name="T9" fmla="*/ 4 h 7"/>
              <a:gd name="T10" fmla="*/ 2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2" y="7"/>
                </a:moveTo>
                <a:lnTo>
                  <a:pt x="2" y="7"/>
                </a:lnTo>
                <a:cubicBezTo>
                  <a:pt x="3" y="6"/>
                  <a:pt x="4" y="5"/>
                  <a:pt x="5" y="4"/>
                </a:cubicBezTo>
                <a:cubicBezTo>
                  <a:pt x="4" y="3"/>
                  <a:pt x="3" y="2"/>
                  <a:pt x="2" y="0"/>
                </a:cubicBezTo>
                <a:cubicBezTo>
                  <a:pt x="1" y="1"/>
                  <a:pt x="1" y="3"/>
                  <a:pt x="0" y="4"/>
                </a:cubicBezTo>
                <a:cubicBezTo>
                  <a:pt x="1" y="5"/>
                  <a:pt x="2" y="6"/>
                  <a:pt x="2" y="7"/>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991" name="Freeform 1791"/>
          <p:cNvSpPr>
            <a:spLocks/>
          </p:cNvSpPr>
          <p:nvPr userDrawn="1"/>
        </p:nvSpPr>
        <p:spPr bwMode="auto">
          <a:xfrm>
            <a:off x="604860" y="320676"/>
            <a:ext cx="3175" cy="4763"/>
          </a:xfrm>
          <a:custGeom>
            <a:avLst/>
            <a:gdLst>
              <a:gd name="T0" fmla="*/ 2 w 5"/>
              <a:gd name="T1" fmla="*/ 7 h 7"/>
              <a:gd name="T2" fmla="*/ 2 w 5"/>
              <a:gd name="T3" fmla="*/ 7 h 7"/>
              <a:gd name="T4" fmla="*/ 5 w 5"/>
              <a:gd name="T5" fmla="*/ 4 h 7"/>
              <a:gd name="T6" fmla="*/ 2 w 5"/>
              <a:gd name="T7" fmla="*/ 0 h 7"/>
              <a:gd name="T8" fmla="*/ 0 w 5"/>
              <a:gd name="T9" fmla="*/ 4 h 7"/>
              <a:gd name="T10" fmla="*/ 2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2" y="7"/>
                </a:moveTo>
                <a:lnTo>
                  <a:pt x="2" y="7"/>
                </a:lnTo>
                <a:cubicBezTo>
                  <a:pt x="3" y="6"/>
                  <a:pt x="4" y="5"/>
                  <a:pt x="5" y="4"/>
                </a:cubicBezTo>
                <a:cubicBezTo>
                  <a:pt x="4" y="3"/>
                  <a:pt x="3" y="2"/>
                  <a:pt x="2" y="0"/>
                </a:cubicBezTo>
                <a:cubicBezTo>
                  <a:pt x="2" y="1"/>
                  <a:pt x="1" y="3"/>
                  <a:pt x="0" y="4"/>
                </a:cubicBezTo>
                <a:cubicBezTo>
                  <a:pt x="1" y="5"/>
                  <a:pt x="2" y="6"/>
                  <a:pt x="2" y="7"/>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992" name="Freeform 1792"/>
          <p:cNvSpPr>
            <a:spLocks/>
          </p:cNvSpPr>
          <p:nvPr userDrawn="1"/>
        </p:nvSpPr>
        <p:spPr bwMode="auto">
          <a:xfrm>
            <a:off x="603273" y="323850"/>
            <a:ext cx="3175" cy="4763"/>
          </a:xfrm>
          <a:custGeom>
            <a:avLst/>
            <a:gdLst>
              <a:gd name="T0" fmla="*/ 2 w 5"/>
              <a:gd name="T1" fmla="*/ 6 h 6"/>
              <a:gd name="T2" fmla="*/ 2 w 5"/>
              <a:gd name="T3" fmla="*/ 6 h 6"/>
              <a:gd name="T4" fmla="*/ 5 w 5"/>
              <a:gd name="T5" fmla="*/ 3 h 6"/>
              <a:gd name="T6" fmla="*/ 2 w 5"/>
              <a:gd name="T7" fmla="*/ 0 h 6"/>
              <a:gd name="T8" fmla="*/ 0 w 5"/>
              <a:gd name="T9" fmla="*/ 3 h 6"/>
              <a:gd name="T10" fmla="*/ 2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2" y="6"/>
                </a:moveTo>
                <a:lnTo>
                  <a:pt x="2" y="6"/>
                </a:lnTo>
                <a:cubicBezTo>
                  <a:pt x="3" y="5"/>
                  <a:pt x="4" y="4"/>
                  <a:pt x="5" y="3"/>
                </a:cubicBezTo>
                <a:cubicBezTo>
                  <a:pt x="4" y="2"/>
                  <a:pt x="3" y="1"/>
                  <a:pt x="2" y="0"/>
                </a:cubicBezTo>
                <a:cubicBezTo>
                  <a:pt x="2" y="1"/>
                  <a:pt x="1" y="2"/>
                  <a:pt x="0" y="3"/>
                </a:cubicBezTo>
                <a:cubicBezTo>
                  <a:pt x="1" y="4"/>
                  <a:pt x="2" y="5"/>
                  <a:pt x="2" y="6"/>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993" name="Freeform 1793"/>
          <p:cNvSpPr>
            <a:spLocks/>
          </p:cNvSpPr>
          <p:nvPr userDrawn="1"/>
        </p:nvSpPr>
        <p:spPr bwMode="auto">
          <a:xfrm>
            <a:off x="600098" y="327027"/>
            <a:ext cx="3175" cy="3175"/>
          </a:xfrm>
          <a:custGeom>
            <a:avLst/>
            <a:gdLst>
              <a:gd name="T0" fmla="*/ 2 w 5"/>
              <a:gd name="T1" fmla="*/ 5 h 5"/>
              <a:gd name="T2" fmla="*/ 2 w 5"/>
              <a:gd name="T3" fmla="*/ 5 h 5"/>
              <a:gd name="T4" fmla="*/ 5 w 5"/>
              <a:gd name="T5" fmla="*/ 3 h 5"/>
              <a:gd name="T6" fmla="*/ 2 w 5"/>
              <a:gd name="T7" fmla="*/ 0 h 5"/>
              <a:gd name="T8" fmla="*/ 0 w 5"/>
              <a:gd name="T9" fmla="*/ 2 h 5"/>
              <a:gd name="T10" fmla="*/ 2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2" y="5"/>
                </a:moveTo>
                <a:lnTo>
                  <a:pt x="2" y="5"/>
                </a:lnTo>
                <a:cubicBezTo>
                  <a:pt x="3" y="4"/>
                  <a:pt x="4" y="3"/>
                  <a:pt x="5" y="3"/>
                </a:cubicBezTo>
                <a:cubicBezTo>
                  <a:pt x="4" y="2"/>
                  <a:pt x="3" y="1"/>
                  <a:pt x="2" y="0"/>
                </a:cubicBezTo>
                <a:cubicBezTo>
                  <a:pt x="2" y="0"/>
                  <a:pt x="1" y="1"/>
                  <a:pt x="0" y="2"/>
                </a:cubicBezTo>
                <a:cubicBezTo>
                  <a:pt x="1" y="3"/>
                  <a:pt x="2" y="4"/>
                  <a:pt x="2" y="5"/>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994" name="Freeform 1794"/>
          <p:cNvSpPr>
            <a:spLocks/>
          </p:cNvSpPr>
          <p:nvPr userDrawn="1"/>
        </p:nvSpPr>
        <p:spPr bwMode="auto">
          <a:xfrm>
            <a:off x="609623" y="320675"/>
            <a:ext cx="3175" cy="6350"/>
          </a:xfrm>
          <a:custGeom>
            <a:avLst/>
            <a:gdLst>
              <a:gd name="T0" fmla="*/ 2 w 5"/>
              <a:gd name="T1" fmla="*/ 8 h 8"/>
              <a:gd name="T2" fmla="*/ 2 w 5"/>
              <a:gd name="T3" fmla="*/ 8 h 8"/>
              <a:gd name="T4" fmla="*/ 5 w 5"/>
              <a:gd name="T5" fmla="*/ 4 h 8"/>
              <a:gd name="T6" fmla="*/ 2 w 5"/>
              <a:gd name="T7" fmla="*/ 0 h 8"/>
              <a:gd name="T8" fmla="*/ 0 w 5"/>
              <a:gd name="T9" fmla="*/ 4 h 8"/>
              <a:gd name="T10" fmla="*/ 2 w 5"/>
              <a:gd name="T11" fmla="*/ 8 h 8"/>
            </a:gdLst>
            <a:ahLst/>
            <a:cxnLst>
              <a:cxn ang="0">
                <a:pos x="T0" y="T1"/>
              </a:cxn>
              <a:cxn ang="0">
                <a:pos x="T2" y="T3"/>
              </a:cxn>
              <a:cxn ang="0">
                <a:pos x="T4" y="T5"/>
              </a:cxn>
              <a:cxn ang="0">
                <a:pos x="T6" y="T7"/>
              </a:cxn>
              <a:cxn ang="0">
                <a:pos x="T8" y="T9"/>
              </a:cxn>
              <a:cxn ang="0">
                <a:pos x="T10" y="T11"/>
              </a:cxn>
            </a:cxnLst>
            <a:rect l="0" t="0" r="r" b="b"/>
            <a:pathLst>
              <a:path w="5" h="8">
                <a:moveTo>
                  <a:pt x="2" y="8"/>
                </a:moveTo>
                <a:lnTo>
                  <a:pt x="2" y="8"/>
                </a:lnTo>
                <a:cubicBezTo>
                  <a:pt x="3" y="7"/>
                  <a:pt x="4" y="6"/>
                  <a:pt x="5" y="4"/>
                </a:cubicBezTo>
                <a:cubicBezTo>
                  <a:pt x="4" y="3"/>
                  <a:pt x="3" y="2"/>
                  <a:pt x="2" y="0"/>
                </a:cubicBezTo>
                <a:cubicBezTo>
                  <a:pt x="1" y="2"/>
                  <a:pt x="1" y="3"/>
                  <a:pt x="0" y="4"/>
                </a:cubicBezTo>
                <a:cubicBezTo>
                  <a:pt x="1" y="5"/>
                  <a:pt x="2" y="6"/>
                  <a:pt x="2" y="8"/>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995" name="Freeform 1795"/>
          <p:cNvSpPr>
            <a:spLocks/>
          </p:cNvSpPr>
          <p:nvPr userDrawn="1"/>
        </p:nvSpPr>
        <p:spPr bwMode="auto">
          <a:xfrm>
            <a:off x="606448" y="323850"/>
            <a:ext cx="3175" cy="4763"/>
          </a:xfrm>
          <a:custGeom>
            <a:avLst/>
            <a:gdLst>
              <a:gd name="T0" fmla="*/ 3 w 5"/>
              <a:gd name="T1" fmla="*/ 7 h 7"/>
              <a:gd name="T2" fmla="*/ 3 w 5"/>
              <a:gd name="T3" fmla="*/ 7 h 7"/>
              <a:gd name="T4" fmla="*/ 5 w 5"/>
              <a:gd name="T5" fmla="*/ 4 h 7"/>
              <a:gd name="T6" fmla="*/ 2 w 5"/>
              <a:gd name="T7" fmla="*/ 0 h 7"/>
              <a:gd name="T8" fmla="*/ 0 w 5"/>
              <a:gd name="T9" fmla="*/ 3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3" y="6"/>
                  <a:pt x="4" y="5"/>
                  <a:pt x="5" y="4"/>
                </a:cubicBezTo>
                <a:cubicBezTo>
                  <a:pt x="4" y="3"/>
                  <a:pt x="3" y="2"/>
                  <a:pt x="2" y="0"/>
                </a:cubicBezTo>
                <a:cubicBezTo>
                  <a:pt x="2" y="1"/>
                  <a:pt x="1" y="2"/>
                  <a:pt x="0" y="3"/>
                </a:cubicBezTo>
                <a:cubicBezTo>
                  <a:pt x="1" y="5"/>
                  <a:pt x="2" y="6"/>
                  <a:pt x="3" y="7"/>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996" name="Freeform 1796"/>
          <p:cNvSpPr>
            <a:spLocks/>
          </p:cNvSpPr>
          <p:nvPr userDrawn="1"/>
        </p:nvSpPr>
        <p:spPr bwMode="auto">
          <a:xfrm>
            <a:off x="604860" y="327028"/>
            <a:ext cx="3175" cy="4763"/>
          </a:xfrm>
          <a:custGeom>
            <a:avLst/>
            <a:gdLst>
              <a:gd name="T0" fmla="*/ 3 w 5"/>
              <a:gd name="T1" fmla="*/ 7 h 7"/>
              <a:gd name="T2" fmla="*/ 3 w 5"/>
              <a:gd name="T3" fmla="*/ 7 h 7"/>
              <a:gd name="T4" fmla="*/ 5 w 5"/>
              <a:gd name="T5" fmla="*/ 4 h 7"/>
              <a:gd name="T6" fmla="*/ 2 w 5"/>
              <a:gd name="T7" fmla="*/ 0 h 7"/>
              <a:gd name="T8" fmla="*/ 0 w 5"/>
              <a:gd name="T9" fmla="*/ 3 h 7"/>
              <a:gd name="T10" fmla="*/ 2 w 5"/>
              <a:gd name="T11" fmla="*/ 5 h 7"/>
              <a:gd name="T12" fmla="*/ 2 w 5"/>
              <a:gd name="T13" fmla="*/ 5 h 7"/>
              <a:gd name="T14" fmla="*/ 3 w 5"/>
              <a:gd name="T15" fmla="*/ 5 h 7"/>
              <a:gd name="T16" fmla="*/ 2 w 5"/>
              <a:gd name="T17" fmla="*/ 6 h 7"/>
              <a:gd name="T18" fmla="*/ 3 w 5"/>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3" y="7"/>
                </a:moveTo>
                <a:lnTo>
                  <a:pt x="3" y="7"/>
                </a:lnTo>
                <a:cubicBezTo>
                  <a:pt x="4" y="6"/>
                  <a:pt x="4" y="5"/>
                  <a:pt x="5" y="4"/>
                </a:cubicBezTo>
                <a:cubicBezTo>
                  <a:pt x="4" y="2"/>
                  <a:pt x="3" y="1"/>
                  <a:pt x="2" y="0"/>
                </a:cubicBezTo>
                <a:cubicBezTo>
                  <a:pt x="2" y="1"/>
                  <a:pt x="1" y="2"/>
                  <a:pt x="0" y="3"/>
                </a:cubicBezTo>
                <a:cubicBezTo>
                  <a:pt x="1" y="4"/>
                  <a:pt x="1" y="4"/>
                  <a:pt x="2" y="5"/>
                </a:cubicBezTo>
                <a:lnTo>
                  <a:pt x="2" y="5"/>
                </a:lnTo>
                <a:lnTo>
                  <a:pt x="3" y="5"/>
                </a:lnTo>
                <a:cubicBezTo>
                  <a:pt x="3" y="6"/>
                  <a:pt x="2" y="6"/>
                  <a:pt x="2" y="6"/>
                </a:cubicBezTo>
                <a:lnTo>
                  <a:pt x="3" y="7"/>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997" name="Freeform 1797"/>
          <p:cNvSpPr>
            <a:spLocks/>
          </p:cNvSpPr>
          <p:nvPr userDrawn="1"/>
        </p:nvSpPr>
        <p:spPr bwMode="auto">
          <a:xfrm>
            <a:off x="603253" y="328618"/>
            <a:ext cx="1588" cy="3175"/>
          </a:xfrm>
          <a:custGeom>
            <a:avLst/>
            <a:gdLst>
              <a:gd name="T0" fmla="*/ 4 w 4"/>
              <a:gd name="T1" fmla="*/ 3 h 4"/>
              <a:gd name="T2" fmla="*/ 4 w 4"/>
              <a:gd name="T3" fmla="*/ 3 h 4"/>
              <a:gd name="T4" fmla="*/ 2 w 4"/>
              <a:gd name="T5" fmla="*/ 0 h 4"/>
              <a:gd name="T6" fmla="*/ 0 w 4"/>
              <a:gd name="T7" fmla="*/ 2 h 4"/>
              <a:gd name="T8" fmla="*/ 0 w 4"/>
              <a:gd name="T9" fmla="*/ 4 h 4"/>
              <a:gd name="T10" fmla="*/ 4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4" y="3"/>
                </a:moveTo>
                <a:lnTo>
                  <a:pt x="4" y="3"/>
                </a:lnTo>
                <a:cubicBezTo>
                  <a:pt x="4" y="2"/>
                  <a:pt x="3" y="1"/>
                  <a:pt x="2" y="0"/>
                </a:cubicBezTo>
                <a:cubicBezTo>
                  <a:pt x="1" y="1"/>
                  <a:pt x="1" y="2"/>
                  <a:pt x="0" y="2"/>
                </a:cubicBezTo>
                <a:lnTo>
                  <a:pt x="0" y="4"/>
                </a:lnTo>
                <a:cubicBezTo>
                  <a:pt x="2" y="3"/>
                  <a:pt x="3" y="3"/>
                  <a:pt x="4" y="3"/>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998" name="Rectangle 1798"/>
          <p:cNvSpPr>
            <a:spLocks noChangeArrowheads="1"/>
          </p:cNvSpPr>
          <p:nvPr userDrawn="1"/>
        </p:nvSpPr>
        <p:spPr bwMode="auto">
          <a:xfrm>
            <a:off x="606426" y="331788"/>
            <a:ext cx="1588" cy="1588"/>
          </a:xfrm>
          <a:prstGeom prst="rect">
            <a:avLst/>
          </a:prstGeom>
          <a:solidFill>
            <a:srgbClr val="D5A03C"/>
          </a:solidFill>
          <a:ln w="0">
            <a:noFill/>
            <a:prstDash val="solid"/>
            <a:miter lim="800000"/>
            <a:headEnd/>
            <a:tailEnd/>
          </a:ln>
        </p:spPr>
        <p:txBody>
          <a:bodyPr vert="horz" wrap="square" lIns="91209" tIns="45606" rIns="91209" bIns="45606" numCol="1" anchor="t" anchorCtr="0" compatLnSpc="1">
            <a:prstTxWarp prst="textNoShape">
              <a:avLst/>
            </a:prstTxWarp>
          </a:bodyPr>
          <a:lstStyle/>
          <a:p>
            <a:endParaRPr lang="ru-RU" dirty="0"/>
          </a:p>
        </p:txBody>
      </p:sp>
      <p:sp>
        <p:nvSpPr>
          <p:cNvPr id="999" name="Freeform 1799"/>
          <p:cNvSpPr>
            <a:spLocks/>
          </p:cNvSpPr>
          <p:nvPr userDrawn="1"/>
        </p:nvSpPr>
        <p:spPr bwMode="auto">
          <a:xfrm>
            <a:off x="600098" y="331788"/>
            <a:ext cx="3175" cy="1588"/>
          </a:xfrm>
          <a:custGeom>
            <a:avLst/>
            <a:gdLst>
              <a:gd name="T0" fmla="*/ 3 w 3"/>
              <a:gd name="T1" fmla="*/ 1 h 3"/>
              <a:gd name="T2" fmla="*/ 3 w 3"/>
              <a:gd name="T3" fmla="*/ 1 h 3"/>
              <a:gd name="T4" fmla="*/ 2 w 3"/>
              <a:gd name="T5" fmla="*/ 0 h 3"/>
              <a:gd name="T6" fmla="*/ 0 w 3"/>
              <a:gd name="T7" fmla="*/ 2 h 3"/>
              <a:gd name="T8" fmla="*/ 0 w 3"/>
              <a:gd name="T9" fmla="*/ 3 h 3"/>
              <a:gd name="T10" fmla="*/ 1 w 3"/>
              <a:gd name="T11" fmla="*/ 2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lnTo>
                  <a:pt x="3" y="1"/>
                </a:lnTo>
                <a:lnTo>
                  <a:pt x="2" y="0"/>
                </a:lnTo>
                <a:cubicBezTo>
                  <a:pt x="1" y="1"/>
                  <a:pt x="0" y="1"/>
                  <a:pt x="0" y="2"/>
                </a:cubicBezTo>
                <a:lnTo>
                  <a:pt x="0" y="3"/>
                </a:lnTo>
                <a:lnTo>
                  <a:pt x="1" y="2"/>
                </a:lnTo>
                <a:cubicBezTo>
                  <a:pt x="1" y="2"/>
                  <a:pt x="2" y="1"/>
                  <a:pt x="3" y="1"/>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00" name="Freeform 1800"/>
          <p:cNvSpPr>
            <a:spLocks/>
          </p:cNvSpPr>
          <p:nvPr userDrawn="1"/>
        </p:nvSpPr>
        <p:spPr bwMode="auto">
          <a:xfrm>
            <a:off x="603251" y="333375"/>
            <a:ext cx="0" cy="1588"/>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0"/>
                </a:lnTo>
                <a:lnTo>
                  <a:pt x="0" y="1"/>
                </a:lnTo>
                <a:lnTo>
                  <a:pt x="0" y="1"/>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01" name="Freeform 1801"/>
          <p:cNvSpPr>
            <a:spLocks/>
          </p:cNvSpPr>
          <p:nvPr userDrawn="1"/>
        </p:nvSpPr>
        <p:spPr bwMode="auto">
          <a:xfrm>
            <a:off x="603253" y="336550"/>
            <a:ext cx="1588" cy="1588"/>
          </a:xfrm>
          <a:custGeom>
            <a:avLst/>
            <a:gdLst>
              <a:gd name="T0" fmla="*/ 1 w 3"/>
              <a:gd name="T1" fmla="*/ 2 h 2"/>
              <a:gd name="T2" fmla="*/ 1 w 3"/>
              <a:gd name="T3" fmla="*/ 2 h 2"/>
              <a:gd name="T4" fmla="*/ 3 w 3"/>
              <a:gd name="T5" fmla="*/ 0 h 2"/>
              <a:gd name="T6" fmla="*/ 3 w 3"/>
              <a:gd name="T7" fmla="*/ 0 h 2"/>
              <a:gd name="T8" fmla="*/ 0 w 3"/>
              <a:gd name="T9" fmla="*/ 2 h 2"/>
              <a:gd name="T10" fmla="*/ 1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1" y="2"/>
                </a:moveTo>
                <a:lnTo>
                  <a:pt x="1" y="2"/>
                </a:lnTo>
                <a:lnTo>
                  <a:pt x="3" y="0"/>
                </a:lnTo>
                <a:lnTo>
                  <a:pt x="3" y="0"/>
                </a:lnTo>
                <a:cubicBezTo>
                  <a:pt x="2" y="1"/>
                  <a:pt x="1" y="1"/>
                  <a:pt x="0" y="2"/>
                </a:cubicBezTo>
                <a:cubicBezTo>
                  <a:pt x="0" y="2"/>
                  <a:pt x="1" y="2"/>
                  <a:pt x="1" y="2"/>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02" name="Freeform 1802"/>
          <p:cNvSpPr>
            <a:spLocks/>
          </p:cNvSpPr>
          <p:nvPr userDrawn="1"/>
        </p:nvSpPr>
        <p:spPr bwMode="auto">
          <a:xfrm>
            <a:off x="609602" y="327028"/>
            <a:ext cx="1588" cy="4763"/>
          </a:xfrm>
          <a:custGeom>
            <a:avLst/>
            <a:gdLst>
              <a:gd name="T0" fmla="*/ 2 w 4"/>
              <a:gd name="T1" fmla="*/ 6 h 6"/>
              <a:gd name="T2" fmla="*/ 2 w 4"/>
              <a:gd name="T3" fmla="*/ 6 h 6"/>
              <a:gd name="T4" fmla="*/ 4 w 4"/>
              <a:gd name="T5" fmla="*/ 3 h 6"/>
              <a:gd name="T6" fmla="*/ 2 w 4"/>
              <a:gd name="T7" fmla="*/ 0 h 6"/>
              <a:gd name="T8" fmla="*/ 0 w 4"/>
              <a:gd name="T9" fmla="*/ 3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2" y="6"/>
                </a:lnTo>
                <a:cubicBezTo>
                  <a:pt x="3" y="5"/>
                  <a:pt x="4" y="4"/>
                  <a:pt x="4" y="3"/>
                </a:cubicBezTo>
                <a:cubicBezTo>
                  <a:pt x="4" y="2"/>
                  <a:pt x="3" y="1"/>
                  <a:pt x="2" y="0"/>
                </a:cubicBezTo>
                <a:cubicBezTo>
                  <a:pt x="2" y="1"/>
                  <a:pt x="1" y="2"/>
                  <a:pt x="0" y="3"/>
                </a:cubicBezTo>
                <a:cubicBezTo>
                  <a:pt x="1" y="4"/>
                  <a:pt x="1" y="5"/>
                  <a:pt x="2" y="6"/>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03" name="Freeform 1803"/>
          <p:cNvSpPr>
            <a:spLocks/>
          </p:cNvSpPr>
          <p:nvPr userDrawn="1"/>
        </p:nvSpPr>
        <p:spPr bwMode="auto">
          <a:xfrm>
            <a:off x="606448" y="330200"/>
            <a:ext cx="3175" cy="3175"/>
          </a:xfrm>
          <a:custGeom>
            <a:avLst/>
            <a:gdLst>
              <a:gd name="T0" fmla="*/ 2 w 4"/>
              <a:gd name="T1" fmla="*/ 6 h 6"/>
              <a:gd name="T2" fmla="*/ 2 w 4"/>
              <a:gd name="T3" fmla="*/ 6 h 6"/>
              <a:gd name="T4" fmla="*/ 4 w 4"/>
              <a:gd name="T5" fmla="*/ 3 h 6"/>
              <a:gd name="T6" fmla="*/ 3 w 4"/>
              <a:gd name="T7" fmla="*/ 0 h 6"/>
              <a:gd name="T8" fmla="*/ 0 w 4"/>
              <a:gd name="T9" fmla="*/ 3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2" y="6"/>
                </a:lnTo>
                <a:cubicBezTo>
                  <a:pt x="3" y="5"/>
                  <a:pt x="4" y="4"/>
                  <a:pt x="4" y="3"/>
                </a:cubicBezTo>
                <a:cubicBezTo>
                  <a:pt x="4" y="2"/>
                  <a:pt x="3" y="1"/>
                  <a:pt x="3" y="0"/>
                </a:cubicBezTo>
                <a:cubicBezTo>
                  <a:pt x="2" y="1"/>
                  <a:pt x="1" y="2"/>
                  <a:pt x="0" y="3"/>
                </a:cubicBezTo>
                <a:cubicBezTo>
                  <a:pt x="1" y="4"/>
                  <a:pt x="1" y="5"/>
                  <a:pt x="2" y="6"/>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04" name="Freeform 1804"/>
          <p:cNvSpPr>
            <a:spLocks/>
          </p:cNvSpPr>
          <p:nvPr userDrawn="1"/>
        </p:nvSpPr>
        <p:spPr bwMode="auto">
          <a:xfrm>
            <a:off x="604860" y="331790"/>
            <a:ext cx="3175" cy="4763"/>
          </a:xfrm>
          <a:custGeom>
            <a:avLst/>
            <a:gdLst>
              <a:gd name="T0" fmla="*/ 1 w 4"/>
              <a:gd name="T1" fmla="*/ 6 h 6"/>
              <a:gd name="T2" fmla="*/ 1 w 4"/>
              <a:gd name="T3" fmla="*/ 6 h 6"/>
              <a:gd name="T4" fmla="*/ 4 w 4"/>
              <a:gd name="T5" fmla="*/ 3 h 6"/>
              <a:gd name="T6" fmla="*/ 3 w 4"/>
              <a:gd name="T7" fmla="*/ 0 h 6"/>
              <a:gd name="T8" fmla="*/ 0 w 4"/>
              <a:gd name="T9" fmla="*/ 3 h 6"/>
              <a:gd name="T10" fmla="*/ 0 w 4"/>
              <a:gd name="T11" fmla="*/ 4 h 6"/>
              <a:gd name="T12" fmla="*/ 2 w 4"/>
              <a:gd name="T13" fmla="*/ 4 h 6"/>
              <a:gd name="T14" fmla="*/ 2 w 4"/>
              <a:gd name="T15" fmla="*/ 4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lnTo>
                  <a:pt x="1" y="6"/>
                </a:lnTo>
                <a:cubicBezTo>
                  <a:pt x="2" y="5"/>
                  <a:pt x="3" y="4"/>
                  <a:pt x="4" y="3"/>
                </a:cubicBezTo>
                <a:cubicBezTo>
                  <a:pt x="4" y="2"/>
                  <a:pt x="3" y="1"/>
                  <a:pt x="3" y="0"/>
                </a:cubicBezTo>
                <a:cubicBezTo>
                  <a:pt x="2" y="1"/>
                  <a:pt x="1" y="2"/>
                  <a:pt x="0" y="3"/>
                </a:cubicBezTo>
                <a:lnTo>
                  <a:pt x="0" y="4"/>
                </a:lnTo>
                <a:cubicBezTo>
                  <a:pt x="1" y="4"/>
                  <a:pt x="2" y="4"/>
                  <a:pt x="2" y="4"/>
                </a:cubicBezTo>
                <a:lnTo>
                  <a:pt x="2" y="4"/>
                </a:lnTo>
                <a:cubicBezTo>
                  <a:pt x="2" y="5"/>
                  <a:pt x="2" y="5"/>
                  <a:pt x="1" y="6"/>
                </a:cubicBezTo>
                <a:lnTo>
                  <a:pt x="1" y="6"/>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05" name="Freeform 1805"/>
          <p:cNvSpPr>
            <a:spLocks/>
          </p:cNvSpPr>
          <p:nvPr userDrawn="1"/>
        </p:nvSpPr>
        <p:spPr bwMode="auto">
          <a:xfrm>
            <a:off x="603273" y="336551"/>
            <a:ext cx="3175" cy="3175"/>
          </a:xfrm>
          <a:custGeom>
            <a:avLst/>
            <a:gdLst>
              <a:gd name="T0" fmla="*/ 2 w 4"/>
              <a:gd name="T1" fmla="*/ 0 h 3"/>
              <a:gd name="T2" fmla="*/ 2 w 4"/>
              <a:gd name="T3" fmla="*/ 0 h 3"/>
              <a:gd name="T4" fmla="*/ 0 w 4"/>
              <a:gd name="T5" fmla="*/ 1 h 3"/>
              <a:gd name="T6" fmla="*/ 1 w 4"/>
              <a:gd name="T7" fmla="*/ 1 h 3"/>
              <a:gd name="T8" fmla="*/ 0 w 4"/>
              <a:gd name="T9" fmla="*/ 3 h 3"/>
              <a:gd name="T10" fmla="*/ 0 w 4"/>
              <a:gd name="T11" fmla="*/ 3 h 3"/>
              <a:gd name="T12" fmla="*/ 3 w 4"/>
              <a:gd name="T13" fmla="*/ 3 h 3"/>
              <a:gd name="T14" fmla="*/ 4 w 4"/>
              <a:gd name="T15" fmla="*/ 2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lnTo>
                  <a:pt x="2" y="0"/>
                </a:lnTo>
                <a:lnTo>
                  <a:pt x="0" y="1"/>
                </a:lnTo>
                <a:lnTo>
                  <a:pt x="1" y="1"/>
                </a:lnTo>
                <a:cubicBezTo>
                  <a:pt x="1" y="2"/>
                  <a:pt x="0" y="2"/>
                  <a:pt x="0" y="3"/>
                </a:cubicBezTo>
                <a:lnTo>
                  <a:pt x="0" y="3"/>
                </a:lnTo>
                <a:cubicBezTo>
                  <a:pt x="1" y="3"/>
                  <a:pt x="2" y="3"/>
                  <a:pt x="3" y="3"/>
                </a:cubicBezTo>
                <a:lnTo>
                  <a:pt x="4" y="2"/>
                </a:lnTo>
                <a:cubicBezTo>
                  <a:pt x="3" y="2"/>
                  <a:pt x="3" y="1"/>
                  <a:pt x="2"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06" name="Freeform 1806"/>
          <p:cNvSpPr>
            <a:spLocks/>
          </p:cNvSpPr>
          <p:nvPr userDrawn="1"/>
        </p:nvSpPr>
        <p:spPr bwMode="auto">
          <a:xfrm>
            <a:off x="606448" y="334963"/>
            <a:ext cx="3175" cy="3175"/>
          </a:xfrm>
          <a:custGeom>
            <a:avLst/>
            <a:gdLst>
              <a:gd name="T0" fmla="*/ 3 w 4"/>
              <a:gd name="T1" fmla="*/ 0 h 5"/>
              <a:gd name="T2" fmla="*/ 3 w 4"/>
              <a:gd name="T3" fmla="*/ 0 h 5"/>
              <a:gd name="T4" fmla="*/ 0 w 4"/>
              <a:gd name="T5" fmla="*/ 2 h 5"/>
              <a:gd name="T6" fmla="*/ 1 w 4"/>
              <a:gd name="T7" fmla="*/ 5 h 5"/>
              <a:gd name="T8" fmla="*/ 4 w 4"/>
              <a:gd name="T9" fmla="*/ 3 h 5"/>
              <a:gd name="T10" fmla="*/ 3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3" y="0"/>
                </a:moveTo>
                <a:lnTo>
                  <a:pt x="3" y="0"/>
                </a:lnTo>
                <a:cubicBezTo>
                  <a:pt x="2" y="1"/>
                  <a:pt x="1" y="1"/>
                  <a:pt x="0" y="2"/>
                </a:cubicBezTo>
                <a:cubicBezTo>
                  <a:pt x="0" y="3"/>
                  <a:pt x="1" y="4"/>
                  <a:pt x="1" y="5"/>
                </a:cubicBezTo>
                <a:cubicBezTo>
                  <a:pt x="2" y="4"/>
                  <a:pt x="4" y="4"/>
                  <a:pt x="4" y="3"/>
                </a:cubicBezTo>
                <a:cubicBezTo>
                  <a:pt x="4" y="2"/>
                  <a:pt x="3" y="1"/>
                  <a:pt x="3"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07" name="Freeform 1807"/>
          <p:cNvSpPr>
            <a:spLocks/>
          </p:cNvSpPr>
          <p:nvPr userDrawn="1"/>
        </p:nvSpPr>
        <p:spPr bwMode="auto">
          <a:xfrm>
            <a:off x="595315" y="327025"/>
            <a:ext cx="1588" cy="1588"/>
          </a:xfrm>
          <a:custGeom>
            <a:avLst/>
            <a:gdLst>
              <a:gd name="T0" fmla="*/ 1 w 2"/>
              <a:gd name="T1" fmla="*/ 0 h 2"/>
              <a:gd name="T2" fmla="*/ 1 w 2"/>
              <a:gd name="T3" fmla="*/ 0 h 2"/>
              <a:gd name="T4" fmla="*/ 0 w 2"/>
              <a:gd name="T5" fmla="*/ 2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lnTo>
                  <a:pt x="0" y="2"/>
                </a:lnTo>
                <a:lnTo>
                  <a:pt x="1" y="2"/>
                </a:lnTo>
                <a:lnTo>
                  <a:pt x="2" y="0"/>
                </a:lnTo>
                <a:lnTo>
                  <a:pt x="1" y="0"/>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08" name="Freeform 1808"/>
          <p:cNvSpPr>
            <a:spLocks/>
          </p:cNvSpPr>
          <p:nvPr userDrawn="1"/>
        </p:nvSpPr>
        <p:spPr bwMode="auto">
          <a:xfrm>
            <a:off x="595315" y="325438"/>
            <a:ext cx="1588" cy="1588"/>
          </a:xfrm>
          <a:custGeom>
            <a:avLst/>
            <a:gdLst>
              <a:gd name="T0" fmla="*/ 0 w 1"/>
              <a:gd name="T1" fmla="*/ 0 h 2"/>
              <a:gd name="T2" fmla="*/ 0 w 1"/>
              <a:gd name="T3" fmla="*/ 0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0" y="2"/>
                </a:lnTo>
                <a:lnTo>
                  <a:pt x="1" y="2"/>
                </a:lnTo>
                <a:lnTo>
                  <a:pt x="1" y="1"/>
                </a:lnTo>
                <a:lnTo>
                  <a:pt x="0" y="0"/>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09" name="Freeform 1809"/>
          <p:cNvSpPr>
            <a:spLocks/>
          </p:cNvSpPr>
          <p:nvPr userDrawn="1"/>
        </p:nvSpPr>
        <p:spPr bwMode="auto">
          <a:xfrm>
            <a:off x="595315" y="323850"/>
            <a:ext cx="1588" cy="1588"/>
          </a:xfrm>
          <a:custGeom>
            <a:avLst/>
            <a:gdLst>
              <a:gd name="T0" fmla="*/ 0 w 1"/>
              <a:gd name="T1" fmla="*/ 0 h 2"/>
              <a:gd name="T2" fmla="*/ 0 w 1"/>
              <a:gd name="T3" fmla="*/ 0 h 2"/>
              <a:gd name="T4" fmla="*/ 0 w 1"/>
              <a:gd name="T5" fmla="*/ 1 h 2"/>
              <a:gd name="T6" fmla="*/ 1 w 1"/>
              <a:gd name="T7" fmla="*/ 2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0" y="1"/>
                </a:lnTo>
                <a:lnTo>
                  <a:pt x="1" y="2"/>
                </a:lnTo>
                <a:lnTo>
                  <a:pt x="1" y="0"/>
                </a:lnTo>
                <a:lnTo>
                  <a:pt x="0" y="0"/>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10" name="Freeform 1810"/>
          <p:cNvSpPr>
            <a:spLocks/>
          </p:cNvSpPr>
          <p:nvPr userDrawn="1"/>
        </p:nvSpPr>
        <p:spPr bwMode="auto">
          <a:xfrm>
            <a:off x="595315" y="322263"/>
            <a:ext cx="1588" cy="1588"/>
          </a:xfrm>
          <a:custGeom>
            <a:avLst/>
            <a:gdLst>
              <a:gd name="T0" fmla="*/ 0 w 2"/>
              <a:gd name="T1" fmla="*/ 0 h 2"/>
              <a:gd name="T2" fmla="*/ 0 w 2"/>
              <a:gd name="T3" fmla="*/ 0 h 2"/>
              <a:gd name="T4" fmla="*/ 0 w 2"/>
              <a:gd name="T5" fmla="*/ 2 h 2"/>
              <a:gd name="T6" fmla="*/ 2 w 2"/>
              <a:gd name="T7" fmla="*/ 2 h 2"/>
              <a:gd name="T8" fmla="*/ 2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0" y="2"/>
                </a:lnTo>
                <a:lnTo>
                  <a:pt x="2" y="2"/>
                </a:lnTo>
                <a:lnTo>
                  <a:pt x="2" y="1"/>
                </a:lnTo>
                <a:lnTo>
                  <a:pt x="0" y="0"/>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11" name="Freeform 1811"/>
          <p:cNvSpPr>
            <a:spLocks/>
          </p:cNvSpPr>
          <p:nvPr userDrawn="1"/>
        </p:nvSpPr>
        <p:spPr bwMode="auto">
          <a:xfrm>
            <a:off x="595315" y="320675"/>
            <a:ext cx="1588" cy="0"/>
          </a:xfrm>
          <a:custGeom>
            <a:avLst/>
            <a:gdLst>
              <a:gd name="T0" fmla="*/ 0 w 2"/>
              <a:gd name="T1" fmla="*/ 0 h 1"/>
              <a:gd name="T2" fmla="*/ 0 w 2"/>
              <a:gd name="T3" fmla="*/ 0 h 1"/>
              <a:gd name="T4" fmla="*/ 0 w 2"/>
              <a:gd name="T5" fmla="*/ 1 h 1"/>
              <a:gd name="T6" fmla="*/ 2 w 2"/>
              <a:gd name="T7" fmla="*/ 1 h 1"/>
              <a:gd name="T8" fmla="*/ 2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lnTo>
                  <a:pt x="0" y="0"/>
                </a:lnTo>
                <a:lnTo>
                  <a:pt x="0" y="1"/>
                </a:lnTo>
                <a:lnTo>
                  <a:pt x="2" y="1"/>
                </a:lnTo>
                <a:lnTo>
                  <a:pt x="2" y="0"/>
                </a:lnTo>
                <a:lnTo>
                  <a:pt x="0" y="0"/>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12" name="Freeform 1812"/>
          <p:cNvSpPr>
            <a:spLocks/>
          </p:cNvSpPr>
          <p:nvPr userDrawn="1"/>
        </p:nvSpPr>
        <p:spPr bwMode="auto">
          <a:xfrm>
            <a:off x="595315" y="317500"/>
            <a:ext cx="1588" cy="1588"/>
          </a:xfrm>
          <a:custGeom>
            <a:avLst/>
            <a:gdLst>
              <a:gd name="T0" fmla="*/ 0 w 2"/>
              <a:gd name="T1" fmla="*/ 0 h 2"/>
              <a:gd name="T2" fmla="*/ 0 w 2"/>
              <a:gd name="T3" fmla="*/ 0 h 2"/>
              <a:gd name="T4" fmla="*/ 0 w 2"/>
              <a:gd name="T5" fmla="*/ 1 h 2"/>
              <a:gd name="T6" fmla="*/ 2 w 2"/>
              <a:gd name="T7" fmla="*/ 2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0" y="1"/>
                </a:lnTo>
                <a:lnTo>
                  <a:pt x="2" y="2"/>
                </a:lnTo>
                <a:lnTo>
                  <a:pt x="2" y="0"/>
                </a:lnTo>
                <a:lnTo>
                  <a:pt x="0" y="0"/>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13" name="Freeform 1813"/>
          <p:cNvSpPr>
            <a:spLocks/>
          </p:cNvSpPr>
          <p:nvPr userDrawn="1"/>
        </p:nvSpPr>
        <p:spPr bwMode="auto">
          <a:xfrm>
            <a:off x="595335" y="315913"/>
            <a:ext cx="3175" cy="1588"/>
          </a:xfrm>
          <a:custGeom>
            <a:avLst/>
            <a:gdLst>
              <a:gd name="T0" fmla="*/ 0 w 3"/>
              <a:gd name="T1" fmla="*/ 0 h 2"/>
              <a:gd name="T2" fmla="*/ 0 w 3"/>
              <a:gd name="T3" fmla="*/ 0 h 2"/>
              <a:gd name="T4" fmla="*/ 0 w 3"/>
              <a:gd name="T5" fmla="*/ 1 h 2"/>
              <a:gd name="T6" fmla="*/ 3 w 3"/>
              <a:gd name="T7" fmla="*/ 2 h 2"/>
              <a:gd name="T8" fmla="*/ 3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0"/>
                </a:lnTo>
                <a:lnTo>
                  <a:pt x="0" y="1"/>
                </a:lnTo>
                <a:lnTo>
                  <a:pt x="3" y="2"/>
                </a:lnTo>
                <a:lnTo>
                  <a:pt x="3" y="1"/>
                </a:lnTo>
                <a:lnTo>
                  <a:pt x="0" y="0"/>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14" name="Freeform 1814"/>
          <p:cNvSpPr>
            <a:spLocks/>
          </p:cNvSpPr>
          <p:nvPr userDrawn="1"/>
        </p:nvSpPr>
        <p:spPr bwMode="auto">
          <a:xfrm>
            <a:off x="604838" y="319088"/>
            <a:ext cx="0"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15" name="Freeform 1815"/>
          <p:cNvSpPr>
            <a:spLocks/>
          </p:cNvSpPr>
          <p:nvPr userDrawn="1"/>
        </p:nvSpPr>
        <p:spPr bwMode="auto">
          <a:xfrm>
            <a:off x="606426" y="322265"/>
            <a:ext cx="1588"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16" name="Freeform 1816"/>
          <p:cNvSpPr>
            <a:spLocks/>
          </p:cNvSpPr>
          <p:nvPr userDrawn="1"/>
        </p:nvSpPr>
        <p:spPr bwMode="auto">
          <a:xfrm>
            <a:off x="609601" y="325438"/>
            <a:ext cx="0" cy="3175"/>
          </a:xfrm>
          <a:custGeom>
            <a:avLst/>
            <a:gdLst>
              <a:gd name="T0" fmla="*/ 0 w 2"/>
              <a:gd name="T1" fmla="*/ 0 h 3"/>
              <a:gd name="T2" fmla="*/ 0 w 2"/>
              <a:gd name="T3" fmla="*/ 0 h 3"/>
              <a:gd name="T4" fmla="*/ 0 w 2"/>
              <a:gd name="T5" fmla="*/ 3 h 3"/>
              <a:gd name="T6" fmla="*/ 2 w 2"/>
              <a:gd name="T7" fmla="*/ 1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cubicBezTo>
                  <a:pt x="1" y="0"/>
                  <a:pt x="1" y="1"/>
                  <a:pt x="0" y="3"/>
                </a:cubicBezTo>
                <a:lnTo>
                  <a:pt x="2" y="1"/>
                </a:lnTo>
                <a:lnTo>
                  <a:pt x="0" y="0"/>
                </a:ln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17" name="Freeform 1817"/>
          <p:cNvSpPr>
            <a:spLocks/>
          </p:cNvSpPr>
          <p:nvPr userDrawn="1"/>
        </p:nvSpPr>
        <p:spPr bwMode="auto">
          <a:xfrm>
            <a:off x="611188" y="328613"/>
            <a:ext cx="0" cy="1588"/>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0" y="1"/>
                  <a:pt x="0" y="2"/>
                  <a:pt x="0" y="3"/>
                </a:cubicBezTo>
                <a:lnTo>
                  <a:pt x="1" y="2"/>
                </a:lnTo>
                <a:lnTo>
                  <a:pt x="0" y="0"/>
                </a:ln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18" name="Freeform 1818"/>
          <p:cNvSpPr>
            <a:spLocks/>
          </p:cNvSpPr>
          <p:nvPr userDrawn="1"/>
        </p:nvSpPr>
        <p:spPr bwMode="auto">
          <a:xfrm>
            <a:off x="606426" y="328613"/>
            <a:ext cx="1588" cy="1588"/>
          </a:xfrm>
          <a:custGeom>
            <a:avLst/>
            <a:gdLst>
              <a:gd name="T0" fmla="*/ 0 w 2"/>
              <a:gd name="T1" fmla="*/ 0 h 3"/>
              <a:gd name="T2" fmla="*/ 0 w 2"/>
              <a:gd name="T3" fmla="*/ 0 h 3"/>
              <a:gd name="T4" fmla="*/ 0 w 2"/>
              <a:gd name="T5" fmla="*/ 3 h 3"/>
              <a:gd name="T6" fmla="*/ 2 w 2"/>
              <a:gd name="T7" fmla="*/ 2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cubicBezTo>
                  <a:pt x="1" y="1"/>
                  <a:pt x="1" y="2"/>
                  <a:pt x="0" y="3"/>
                </a:cubicBezTo>
                <a:lnTo>
                  <a:pt x="2" y="2"/>
                </a:lnTo>
                <a:lnTo>
                  <a:pt x="0" y="0"/>
                </a:ln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19" name="Freeform 1819"/>
          <p:cNvSpPr>
            <a:spLocks/>
          </p:cNvSpPr>
          <p:nvPr userDrawn="1"/>
        </p:nvSpPr>
        <p:spPr bwMode="auto">
          <a:xfrm>
            <a:off x="603251" y="327027"/>
            <a:ext cx="0"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20" name="Freeform 1820"/>
          <p:cNvSpPr>
            <a:spLocks/>
          </p:cNvSpPr>
          <p:nvPr userDrawn="1"/>
        </p:nvSpPr>
        <p:spPr bwMode="auto">
          <a:xfrm>
            <a:off x="604838" y="325438"/>
            <a:ext cx="0" cy="1588"/>
          </a:xfrm>
          <a:custGeom>
            <a:avLst/>
            <a:gdLst>
              <a:gd name="T0" fmla="*/ 0 w 1"/>
              <a:gd name="T1" fmla="*/ 0 h 3"/>
              <a:gd name="T2" fmla="*/ 0 w 1"/>
              <a:gd name="T3" fmla="*/ 0 h 3"/>
              <a:gd name="T4" fmla="*/ 0 w 1"/>
              <a:gd name="T5" fmla="*/ 3 h 3"/>
              <a:gd name="T6" fmla="*/ 1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1"/>
                </a:lnTo>
                <a:lnTo>
                  <a:pt x="0" y="0"/>
                </a:ln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21" name="Freeform 1821"/>
          <p:cNvSpPr>
            <a:spLocks/>
          </p:cNvSpPr>
          <p:nvPr userDrawn="1"/>
        </p:nvSpPr>
        <p:spPr bwMode="auto">
          <a:xfrm>
            <a:off x="603251" y="322265"/>
            <a:ext cx="0"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22" name="Freeform 1822"/>
          <p:cNvSpPr>
            <a:spLocks/>
          </p:cNvSpPr>
          <p:nvPr userDrawn="1"/>
        </p:nvSpPr>
        <p:spPr bwMode="auto">
          <a:xfrm>
            <a:off x="606426" y="317500"/>
            <a:ext cx="1588" cy="1588"/>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0" y="1"/>
                  <a:pt x="1" y="2"/>
                  <a:pt x="0" y="3"/>
                </a:cubicBezTo>
                <a:lnTo>
                  <a:pt x="1" y="2"/>
                </a:lnTo>
                <a:lnTo>
                  <a:pt x="0" y="0"/>
                </a:ln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23" name="Freeform 1823"/>
          <p:cNvSpPr>
            <a:spLocks/>
          </p:cNvSpPr>
          <p:nvPr userDrawn="1"/>
        </p:nvSpPr>
        <p:spPr bwMode="auto">
          <a:xfrm>
            <a:off x="609601" y="319088"/>
            <a:ext cx="0"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24" name="Freeform 1824"/>
          <p:cNvSpPr>
            <a:spLocks/>
          </p:cNvSpPr>
          <p:nvPr userDrawn="1"/>
        </p:nvSpPr>
        <p:spPr bwMode="auto">
          <a:xfrm>
            <a:off x="611188" y="323850"/>
            <a:ext cx="0" cy="1588"/>
          </a:xfrm>
          <a:custGeom>
            <a:avLst/>
            <a:gdLst>
              <a:gd name="T0" fmla="*/ 0 w 1"/>
              <a:gd name="T1" fmla="*/ 0 h 3"/>
              <a:gd name="T2" fmla="*/ 0 w 1"/>
              <a:gd name="T3" fmla="*/ 0 h 3"/>
              <a:gd name="T4" fmla="*/ 0 w 1"/>
              <a:gd name="T5" fmla="*/ 3 h 3"/>
              <a:gd name="T6" fmla="*/ 1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1"/>
                </a:lnTo>
                <a:lnTo>
                  <a:pt x="0" y="0"/>
                </a:ln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25" name="Freeform 1825"/>
          <p:cNvSpPr>
            <a:spLocks/>
          </p:cNvSpPr>
          <p:nvPr userDrawn="1"/>
        </p:nvSpPr>
        <p:spPr bwMode="auto">
          <a:xfrm>
            <a:off x="608014" y="330200"/>
            <a:ext cx="1588" cy="3175"/>
          </a:xfrm>
          <a:custGeom>
            <a:avLst/>
            <a:gdLst>
              <a:gd name="T0" fmla="*/ 1 w 2"/>
              <a:gd name="T1" fmla="*/ 0 h 3"/>
              <a:gd name="T2" fmla="*/ 1 w 2"/>
              <a:gd name="T3" fmla="*/ 0 h 3"/>
              <a:gd name="T4" fmla="*/ 0 w 2"/>
              <a:gd name="T5" fmla="*/ 3 h 3"/>
              <a:gd name="T6" fmla="*/ 2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2"/>
                  <a:pt x="1" y="2"/>
                  <a:pt x="0" y="3"/>
                </a:cubicBezTo>
                <a:lnTo>
                  <a:pt x="2" y="2"/>
                </a:lnTo>
                <a:lnTo>
                  <a:pt x="1" y="0"/>
                </a:ln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26" name="Freeform 1826"/>
          <p:cNvSpPr>
            <a:spLocks/>
          </p:cNvSpPr>
          <p:nvPr userDrawn="1"/>
        </p:nvSpPr>
        <p:spPr bwMode="auto">
          <a:xfrm>
            <a:off x="608014" y="334963"/>
            <a:ext cx="1588" cy="3175"/>
          </a:xfrm>
          <a:custGeom>
            <a:avLst/>
            <a:gdLst>
              <a:gd name="T0" fmla="*/ 1 w 2"/>
              <a:gd name="T1" fmla="*/ 0 h 3"/>
              <a:gd name="T2" fmla="*/ 1 w 2"/>
              <a:gd name="T3" fmla="*/ 0 h 3"/>
              <a:gd name="T4" fmla="*/ 0 w 2"/>
              <a:gd name="T5" fmla="*/ 3 h 3"/>
              <a:gd name="T6" fmla="*/ 2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1"/>
                  <a:pt x="1" y="2"/>
                  <a:pt x="0" y="3"/>
                </a:cubicBezTo>
                <a:lnTo>
                  <a:pt x="2" y="2"/>
                </a:lnTo>
                <a:lnTo>
                  <a:pt x="1" y="0"/>
                </a:ln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27" name="Freeform 1827"/>
          <p:cNvSpPr>
            <a:spLocks/>
          </p:cNvSpPr>
          <p:nvPr userDrawn="1"/>
        </p:nvSpPr>
        <p:spPr bwMode="auto">
          <a:xfrm>
            <a:off x="600076" y="330200"/>
            <a:ext cx="1588" cy="1588"/>
          </a:xfrm>
          <a:custGeom>
            <a:avLst/>
            <a:gdLst>
              <a:gd name="T0" fmla="*/ 0 w 1"/>
              <a:gd name="T1" fmla="*/ 0 h 2"/>
              <a:gd name="T2" fmla="*/ 0 w 1"/>
              <a:gd name="T3" fmla="*/ 0 h 2"/>
              <a:gd name="T4" fmla="*/ 0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cubicBezTo>
                  <a:pt x="1" y="1"/>
                  <a:pt x="1" y="2"/>
                  <a:pt x="0" y="2"/>
                </a:cubicBezTo>
                <a:lnTo>
                  <a:pt x="1" y="1"/>
                </a:lnTo>
                <a:lnTo>
                  <a:pt x="0" y="0"/>
                </a:ln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28" name="Freeform 1828"/>
          <p:cNvSpPr>
            <a:spLocks/>
          </p:cNvSpPr>
          <p:nvPr userDrawn="1"/>
        </p:nvSpPr>
        <p:spPr bwMode="auto">
          <a:xfrm>
            <a:off x="606426" y="333375"/>
            <a:ext cx="1588" cy="1588"/>
          </a:xfrm>
          <a:custGeom>
            <a:avLst/>
            <a:gdLst>
              <a:gd name="T0" fmla="*/ 1 w 2"/>
              <a:gd name="T1" fmla="*/ 0 h 3"/>
              <a:gd name="T2" fmla="*/ 1 w 2"/>
              <a:gd name="T3" fmla="*/ 0 h 3"/>
              <a:gd name="T4" fmla="*/ 0 w 2"/>
              <a:gd name="T5" fmla="*/ 3 h 3"/>
              <a:gd name="T6" fmla="*/ 2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2"/>
                  <a:pt x="1" y="2"/>
                  <a:pt x="0" y="3"/>
                </a:cubicBezTo>
                <a:lnTo>
                  <a:pt x="2" y="2"/>
                </a:lnTo>
                <a:lnTo>
                  <a:pt x="1" y="0"/>
                </a:ln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29" name="Freeform 1829"/>
          <p:cNvSpPr>
            <a:spLocks/>
          </p:cNvSpPr>
          <p:nvPr userDrawn="1"/>
        </p:nvSpPr>
        <p:spPr bwMode="auto">
          <a:xfrm>
            <a:off x="603273" y="339725"/>
            <a:ext cx="3175" cy="0"/>
          </a:xfrm>
          <a:custGeom>
            <a:avLst/>
            <a:gdLst>
              <a:gd name="T0" fmla="*/ 5 w 5"/>
              <a:gd name="T1" fmla="*/ 1 h 1"/>
              <a:gd name="T2" fmla="*/ 5 w 5"/>
              <a:gd name="T3" fmla="*/ 1 h 1"/>
              <a:gd name="T4" fmla="*/ 1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cubicBezTo>
                  <a:pt x="4" y="1"/>
                  <a:pt x="2" y="0"/>
                  <a:pt x="1" y="0"/>
                </a:cubicBezTo>
                <a:cubicBezTo>
                  <a:pt x="0" y="1"/>
                  <a:pt x="0" y="1"/>
                  <a:pt x="0" y="1"/>
                </a:cubicBezTo>
                <a:cubicBezTo>
                  <a:pt x="2" y="1"/>
                  <a:pt x="3" y="1"/>
                  <a:pt x="5" y="1"/>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30" name="Freeform 1830"/>
          <p:cNvSpPr>
            <a:spLocks/>
          </p:cNvSpPr>
          <p:nvPr userDrawn="1"/>
        </p:nvSpPr>
        <p:spPr bwMode="auto">
          <a:xfrm>
            <a:off x="600076" y="331789"/>
            <a:ext cx="6350" cy="3175"/>
          </a:xfrm>
          <a:custGeom>
            <a:avLst/>
            <a:gdLst>
              <a:gd name="T0" fmla="*/ 0 w 9"/>
              <a:gd name="T1" fmla="*/ 4 h 5"/>
              <a:gd name="T2" fmla="*/ 0 w 9"/>
              <a:gd name="T3" fmla="*/ 4 h 5"/>
              <a:gd name="T4" fmla="*/ 3 w 9"/>
              <a:gd name="T5" fmla="*/ 4 h 5"/>
              <a:gd name="T6" fmla="*/ 3 w 9"/>
              <a:gd name="T7" fmla="*/ 4 h 5"/>
              <a:gd name="T8" fmla="*/ 3 w 9"/>
              <a:gd name="T9" fmla="*/ 5 h 5"/>
              <a:gd name="T10" fmla="*/ 5 w 9"/>
              <a:gd name="T11" fmla="*/ 5 h 5"/>
              <a:gd name="T12" fmla="*/ 9 w 9"/>
              <a:gd name="T13" fmla="*/ 0 h 5"/>
              <a:gd name="T14" fmla="*/ 0 w 9"/>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0" y="4"/>
                </a:moveTo>
                <a:lnTo>
                  <a:pt x="0" y="4"/>
                </a:lnTo>
                <a:cubicBezTo>
                  <a:pt x="2" y="4"/>
                  <a:pt x="3" y="4"/>
                  <a:pt x="3" y="4"/>
                </a:cubicBezTo>
                <a:lnTo>
                  <a:pt x="3" y="4"/>
                </a:lnTo>
                <a:cubicBezTo>
                  <a:pt x="3" y="4"/>
                  <a:pt x="3" y="5"/>
                  <a:pt x="3" y="5"/>
                </a:cubicBezTo>
                <a:cubicBezTo>
                  <a:pt x="3" y="5"/>
                  <a:pt x="4" y="5"/>
                  <a:pt x="5" y="5"/>
                </a:cubicBezTo>
                <a:cubicBezTo>
                  <a:pt x="6" y="4"/>
                  <a:pt x="8" y="2"/>
                  <a:pt x="9" y="0"/>
                </a:cubicBezTo>
                <a:cubicBezTo>
                  <a:pt x="6" y="1"/>
                  <a:pt x="3" y="2"/>
                  <a:pt x="0" y="4"/>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31" name="Freeform 1831"/>
          <p:cNvSpPr>
            <a:spLocks/>
          </p:cNvSpPr>
          <p:nvPr userDrawn="1"/>
        </p:nvSpPr>
        <p:spPr bwMode="auto">
          <a:xfrm>
            <a:off x="595313" y="330200"/>
            <a:ext cx="0" cy="3175"/>
          </a:xfrm>
          <a:custGeom>
            <a:avLst/>
            <a:gdLst>
              <a:gd name="T0" fmla="*/ 1 w 1"/>
              <a:gd name="T1" fmla="*/ 0 h 3"/>
              <a:gd name="T2" fmla="*/ 1 w 1"/>
              <a:gd name="T3" fmla="*/ 0 h 3"/>
              <a:gd name="T4" fmla="*/ 0 w 1"/>
              <a:gd name="T5" fmla="*/ 2 h 3"/>
              <a:gd name="T6" fmla="*/ 0 w 1"/>
              <a:gd name="T7" fmla="*/ 3 h 3"/>
              <a:gd name="T8" fmla="*/ 1 w 1"/>
              <a:gd name="T9" fmla="*/ 2 h 3"/>
              <a:gd name="T10" fmla="*/ 1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1" y="0"/>
                </a:moveTo>
                <a:lnTo>
                  <a:pt x="1" y="0"/>
                </a:lnTo>
                <a:cubicBezTo>
                  <a:pt x="1" y="1"/>
                  <a:pt x="0" y="1"/>
                  <a:pt x="0" y="2"/>
                </a:cubicBezTo>
                <a:cubicBezTo>
                  <a:pt x="0" y="2"/>
                  <a:pt x="0" y="3"/>
                  <a:pt x="0" y="3"/>
                </a:cubicBezTo>
                <a:cubicBezTo>
                  <a:pt x="1" y="3"/>
                  <a:pt x="1" y="2"/>
                  <a:pt x="1" y="2"/>
                </a:cubicBezTo>
                <a:cubicBezTo>
                  <a:pt x="1" y="1"/>
                  <a:pt x="1" y="1"/>
                  <a:pt x="1"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32" name="Freeform 1832"/>
          <p:cNvSpPr>
            <a:spLocks/>
          </p:cNvSpPr>
          <p:nvPr userDrawn="1"/>
        </p:nvSpPr>
        <p:spPr bwMode="auto">
          <a:xfrm>
            <a:off x="596901" y="333375"/>
            <a:ext cx="1588" cy="1588"/>
          </a:xfrm>
          <a:custGeom>
            <a:avLst/>
            <a:gdLst>
              <a:gd name="T0" fmla="*/ 2 w 2"/>
              <a:gd name="T1" fmla="*/ 0 h 4"/>
              <a:gd name="T2" fmla="*/ 2 w 2"/>
              <a:gd name="T3" fmla="*/ 0 h 4"/>
              <a:gd name="T4" fmla="*/ 1 w 2"/>
              <a:gd name="T5" fmla="*/ 1 h 4"/>
              <a:gd name="T6" fmla="*/ 0 w 2"/>
              <a:gd name="T7" fmla="*/ 4 h 4"/>
              <a:gd name="T8" fmla="*/ 1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0"/>
                </a:lnTo>
                <a:cubicBezTo>
                  <a:pt x="2" y="0"/>
                  <a:pt x="1" y="1"/>
                  <a:pt x="1" y="1"/>
                </a:cubicBezTo>
                <a:cubicBezTo>
                  <a:pt x="1" y="2"/>
                  <a:pt x="0" y="3"/>
                  <a:pt x="0" y="4"/>
                </a:cubicBezTo>
                <a:cubicBezTo>
                  <a:pt x="0" y="4"/>
                  <a:pt x="1" y="3"/>
                  <a:pt x="1" y="3"/>
                </a:cubicBezTo>
                <a:cubicBezTo>
                  <a:pt x="2" y="2"/>
                  <a:pt x="2" y="1"/>
                  <a:pt x="2"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33" name="Freeform 1833"/>
          <p:cNvSpPr>
            <a:spLocks/>
          </p:cNvSpPr>
          <p:nvPr userDrawn="1"/>
        </p:nvSpPr>
        <p:spPr bwMode="auto">
          <a:xfrm>
            <a:off x="600098" y="334963"/>
            <a:ext cx="4763" cy="3175"/>
          </a:xfrm>
          <a:custGeom>
            <a:avLst/>
            <a:gdLst>
              <a:gd name="T0" fmla="*/ 2 w 8"/>
              <a:gd name="T1" fmla="*/ 1 h 4"/>
              <a:gd name="T2" fmla="*/ 2 w 8"/>
              <a:gd name="T3" fmla="*/ 1 h 4"/>
              <a:gd name="T4" fmla="*/ 0 w 8"/>
              <a:gd name="T5" fmla="*/ 4 h 4"/>
              <a:gd name="T6" fmla="*/ 4 w 8"/>
              <a:gd name="T7" fmla="*/ 4 h 4"/>
              <a:gd name="T8" fmla="*/ 8 w 8"/>
              <a:gd name="T9" fmla="*/ 1 h 4"/>
              <a:gd name="T10" fmla="*/ 2 w 8"/>
              <a:gd name="T11" fmla="*/ 1 h 4"/>
            </a:gdLst>
            <a:ahLst/>
            <a:cxnLst>
              <a:cxn ang="0">
                <a:pos x="T0" y="T1"/>
              </a:cxn>
              <a:cxn ang="0">
                <a:pos x="T2" y="T3"/>
              </a:cxn>
              <a:cxn ang="0">
                <a:pos x="T4" y="T5"/>
              </a:cxn>
              <a:cxn ang="0">
                <a:pos x="T6" y="T7"/>
              </a:cxn>
              <a:cxn ang="0">
                <a:pos x="T8" y="T9"/>
              </a:cxn>
              <a:cxn ang="0">
                <a:pos x="T10" y="T11"/>
              </a:cxn>
            </a:cxnLst>
            <a:rect l="0" t="0" r="r" b="b"/>
            <a:pathLst>
              <a:path w="8" h="4">
                <a:moveTo>
                  <a:pt x="2" y="1"/>
                </a:moveTo>
                <a:lnTo>
                  <a:pt x="2" y="1"/>
                </a:lnTo>
                <a:cubicBezTo>
                  <a:pt x="1" y="2"/>
                  <a:pt x="0" y="3"/>
                  <a:pt x="0" y="4"/>
                </a:cubicBezTo>
                <a:cubicBezTo>
                  <a:pt x="1" y="4"/>
                  <a:pt x="2" y="4"/>
                  <a:pt x="4" y="4"/>
                </a:cubicBezTo>
                <a:cubicBezTo>
                  <a:pt x="5" y="3"/>
                  <a:pt x="7" y="2"/>
                  <a:pt x="8" y="1"/>
                </a:cubicBezTo>
                <a:cubicBezTo>
                  <a:pt x="6" y="0"/>
                  <a:pt x="4" y="1"/>
                  <a:pt x="2" y="1"/>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34" name="Freeform 1834"/>
          <p:cNvSpPr>
            <a:spLocks/>
          </p:cNvSpPr>
          <p:nvPr userDrawn="1"/>
        </p:nvSpPr>
        <p:spPr bwMode="auto">
          <a:xfrm>
            <a:off x="595335" y="330200"/>
            <a:ext cx="3175" cy="7938"/>
          </a:xfrm>
          <a:custGeom>
            <a:avLst/>
            <a:gdLst>
              <a:gd name="T0" fmla="*/ 0 w 5"/>
              <a:gd name="T1" fmla="*/ 5 h 11"/>
              <a:gd name="T2" fmla="*/ 0 w 5"/>
              <a:gd name="T3" fmla="*/ 5 h 11"/>
              <a:gd name="T4" fmla="*/ 0 w 5"/>
              <a:gd name="T5" fmla="*/ 6 h 11"/>
              <a:gd name="T6" fmla="*/ 0 w 5"/>
              <a:gd name="T7" fmla="*/ 11 h 11"/>
              <a:gd name="T8" fmla="*/ 3 w 5"/>
              <a:gd name="T9" fmla="*/ 8 h 11"/>
              <a:gd name="T10" fmla="*/ 4 w 5"/>
              <a:gd name="T11" fmla="*/ 0 h 11"/>
              <a:gd name="T12" fmla="*/ 0 w 5"/>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0" y="5"/>
                </a:moveTo>
                <a:lnTo>
                  <a:pt x="0" y="5"/>
                </a:lnTo>
                <a:lnTo>
                  <a:pt x="0" y="6"/>
                </a:lnTo>
                <a:cubicBezTo>
                  <a:pt x="0" y="7"/>
                  <a:pt x="0" y="9"/>
                  <a:pt x="0" y="11"/>
                </a:cubicBezTo>
                <a:cubicBezTo>
                  <a:pt x="0" y="10"/>
                  <a:pt x="1" y="9"/>
                  <a:pt x="3" y="8"/>
                </a:cubicBezTo>
                <a:cubicBezTo>
                  <a:pt x="4" y="5"/>
                  <a:pt x="5" y="3"/>
                  <a:pt x="4" y="0"/>
                </a:cubicBezTo>
                <a:cubicBezTo>
                  <a:pt x="3" y="1"/>
                  <a:pt x="1" y="3"/>
                  <a:pt x="0" y="5"/>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35" name="Freeform 1835"/>
          <p:cNvSpPr>
            <a:spLocks/>
          </p:cNvSpPr>
          <p:nvPr userDrawn="1"/>
        </p:nvSpPr>
        <p:spPr bwMode="auto">
          <a:xfrm>
            <a:off x="595313" y="338138"/>
            <a:ext cx="7938" cy="1588"/>
          </a:xfrm>
          <a:custGeom>
            <a:avLst/>
            <a:gdLst>
              <a:gd name="T0" fmla="*/ 11 w 11"/>
              <a:gd name="T1" fmla="*/ 1 h 3"/>
              <a:gd name="T2" fmla="*/ 11 w 11"/>
              <a:gd name="T3" fmla="*/ 1 h 3"/>
              <a:gd name="T4" fmla="*/ 0 w 11"/>
              <a:gd name="T5" fmla="*/ 3 h 3"/>
              <a:gd name="T6" fmla="*/ 1 w 11"/>
              <a:gd name="T7" fmla="*/ 3 h 3"/>
              <a:gd name="T8" fmla="*/ 7 w 11"/>
              <a:gd name="T9" fmla="*/ 3 h 3"/>
              <a:gd name="T10" fmla="*/ 11 w 11"/>
              <a:gd name="T11" fmla="*/ 1 h 3"/>
            </a:gdLst>
            <a:ahLst/>
            <a:cxnLst>
              <a:cxn ang="0">
                <a:pos x="T0" y="T1"/>
              </a:cxn>
              <a:cxn ang="0">
                <a:pos x="T2" y="T3"/>
              </a:cxn>
              <a:cxn ang="0">
                <a:pos x="T4" y="T5"/>
              </a:cxn>
              <a:cxn ang="0">
                <a:pos x="T6" y="T7"/>
              </a:cxn>
              <a:cxn ang="0">
                <a:pos x="T8" y="T9"/>
              </a:cxn>
              <a:cxn ang="0">
                <a:pos x="T10" y="T11"/>
              </a:cxn>
            </a:cxnLst>
            <a:rect l="0" t="0" r="r" b="b"/>
            <a:pathLst>
              <a:path w="11" h="3">
                <a:moveTo>
                  <a:pt x="11" y="1"/>
                </a:moveTo>
                <a:lnTo>
                  <a:pt x="11" y="1"/>
                </a:lnTo>
                <a:cubicBezTo>
                  <a:pt x="7" y="0"/>
                  <a:pt x="3" y="1"/>
                  <a:pt x="0" y="3"/>
                </a:cubicBezTo>
                <a:lnTo>
                  <a:pt x="1" y="3"/>
                </a:lnTo>
                <a:cubicBezTo>
                  <a:pt x="3" y="3"/>
                  <a:pt x="5" y="3"/>
                  <a:pt x="7" y="3"/>
                </a:cubicBezTo>
                <a:cubicBezTo>
                  <a:pt x="8" y="3"/>
                  <a:pt x="10" y="2"/>
                  <a:pt x="11" y="1"/>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36" name="Freeform 1836"/>
          <p:cNvSpPr>
            <a:spLocks/>
          </p:cNvSpPr>
          <p:nvPr userDrawn="1"/>
        </p:nvSpPr>
        <p:spPr bwMode="auto">
          <a:xfrm>
            <a:off x="593726" y="334963"/>
            <a:ext cx="7938" cy="4763"/>
          </a:xfrm>
          <a:custGeom>
            <a:avLst/>
            <a:gdLst>
              <a:gd name="T0" fmla="*/ 10 w 10"/>
              <a:gd name="T1" fmla="*/ 0 h 7"/>
              <a:gd name="T2" fmla="*/ 10 w 10"/>
              <a:gd name="T3" fmla="*/ 0 h 7"/>
              <a:gd name="T4" fmla="*/ 0 w 10"/>
              <a:gd name="T5" fmla="*/ 7 h 7"/>
              <a:gd name="T6" fmla="*/ 10 w 10"/>
              <a:gd name="T7" fmla="*/ 0 h 7"/>
            </a:gdLst>
            <a:ahLst/>
            <a:cxnLst>
              <a:cxn ang="0">
                <a:pos x="T0" y="T1"/>
              </a:cxn>
              <a:cxn ang="0">
                <a:pos x="T2" y="T3"/>
              </a:cxn>
              <a:cxn ang="0">
                <a:pos x="T4" y="T5"/>
              </a:cxn>
              <a:cxn ang="0">
                <a:pos x="T6" y="T7"/>
              </a:cxn>
            </a:cxnLst>
            <a:rect l="0" t="0" r="r" b="b"/>
            <a:pathLst>
              <a:path w="10" h="7">
                <a:moveTo>
                  <a:pt x="10" y="0"/>
                </a:moveTo>
                <a:lnTo>
                  <a:pt x="10" y="0"/>
                </a:lnTo>
                <a:cubicBezTo>
                  <a:pt x="6" y="0"/>
                  <a:pt x="2" y="3"/>
                  <a:pt x="0" y="7"/>
                </a:cubicBezTo>
                <a:cubicBezTo>
                  <a:pt x="4" y="6"/>
                  <a:pt x="8" y="3"/>
                  <a:pt x="10"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37" name="Freeform 1837"/>
          <p:cNvSpPr>
            <a:spLocks/>
          </p:cNvSpPr>
          <p:nvPr userDrawn="1"/>
        </p:nvSpPr>
        <p:spPr bwMode="auto">
          <a:xfrm>
            <a:off x="590573" y="314326"/>
            <a:ext cx="4763" cy="17463"/>
          </a:xfrm>
          <a:custGeom>
            <a:avLst/>
            <a:gdLst>
              <a:gd name="T0" fmla="*/ 3 w 6"/>
              <a:gd name="T1" fmla="*/ 20 h 24"/>
              <a:gd name="T2" fmla="*/ 3 w 6"/>
              <a:gd name="T3" fmla="*/ 20 h 24"/>
              <a:gd name="T4" fmla="*/ 5 w 6"/>
              <a:gd name="T5" fmla="*/ 24 h 24"/>
              <a:gd name="T6" fmla="*/ 6 w 6"/>
              <a:gd name="T7" fmla="*/ 0 h 24"/>
              <a:gd name="T8" fmla="*/ 3 w 6"/>
              <a:gd name="T9" fmla="*/ 1 h 24"/>
              <a:gd name="T10" fmla="*/ 0 w 6"/>
              <a:gd name="T11" fmla="*/ 0 h 24"/>
              <a:gd name="T12" fmla="*/ 1 w 6"/>
              <a:gd name="T13" fmla="*/ 24 h 24"/>
              <a:gd name="T14" fmla="*/ 3 w 6"/>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4">
                <a:moveTo>
                  <a:pt x="3" y="20"/>
                </a:moveTo>
                <a:lnTo>
                  <a:pt x="3" y="20"/>
                </a:lnTo>
                <a:cubicBezTo>
                  <a:pt x="4" y="21"/>
                  <a:pt x="4" y="22"/>
                  <a:pt x="5" y="24"/>
                </a:cubicBezTo>
                <a:lnTo>
                  <a:pt x="6" y="0"/>
                </a:lnTo>
                <a:cubicBezTo>
                  <a:pt x="5" y="1"/>
                  <a:pt x="4" y="1"/>
                  <a:pt x="3" y="1"/>
                </a:cubicBezTo>
                <a:cubicBezTo>
                  <a:pt x="2" y="1"/>
                  <a:pt x="1" y="1"/>
                  <a:pt x="0" y="0"/>
                </a:cubicBezTo>
                <a:lnTo>
                  <a:pt x="1" y="24"/>
                </a:lnTo>
                <a:cubicBezTo>
                  <a:pt x="2" y="22"/>
                  <a:pt x="2" y="21"/>
                  <a:pt x="3" y="2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38" name="Freeform 1838"/>
          <p:cNvSpPr>
            <a:spLocks/>
          </p:cNvSpPr>
          <p:nvPr userDrawn="1"/>
        </p:nvSpPr>
        <p:spPr bwMode="auto">
          <a:xfrm>
            <a:off x="592160" y="330222"/>
            <a:ext cx="3175" cy="9525"/>
          </a:xfrm>
          <a:custGeom>
            <a:avLst/>
            <a:gdLst>
              <a:gd name="T0" fmla="*/ 0 w 4"/>
              <a:gd name="T1" fmla="*/ 7 h 13"/>
              <a:gd name="T2" fmla="*/ 0 w 4"/>
              <a:gd name="T3" fmla="*/ 7 h 13"/>
              <a:gd name="T4" fmla="*/ 2 w 4"/>
              <a:gd name="T5" fmla="*/ 13 h 13"/>
              <a:gd name="T6" fmla="*/ 4 w 4"/>
              <a:gd name="T7" fmla="*/ 7 h 13"/>
              <a:gd name="T8" fmla="*/ 2 w 4"/>
              <a:gd name="T9" fmla="*/ 0 h 13"/>
              <a:gd name="T10" fmla="*/ 0 w 4"/>
              <a:gd name="T11" fmla="*/ 7 h 13"/>
            </a:gdLst>
            <a:ahLst/>
            <a:cxnLst>
              <a:cxn ang="0">
                <a:pos x="T0" y="T1"/>
              </a:cxn>
              <a:cxn ang="0">
                <a:pos x="T2" y="T3"/>
              </a:cxn>
              <a:cxn ang="0">
                <a:pos x="T4" y="T5"/>
              </a:cxn>
              <a:cxn ang="0">
                <a:pos x="T6" y="T7"/>
              </a:cxn>
              <a:cxn ang="0">
                <a:pos x="T8" y="T9"/>
              </a:cxn>
              <a:cxn ang="0">
                <a:pos x="T10" y="T11"/>
              </a:cxn>
            </a:cxnLst>
            <a:rect l="0" t="0" r="r" b="b"/>
            <a:pathLst>
              <a:path w="4" h="13">
                <a:moveTo>
                  <a:pt x="0" y="7"/>
                </a:moveTo>
                <a:lnTo>
                  <a:pt x="0" y="7"/>
                </a:lnTo>
                <a:cubicBezTo>
                  <a:pt x="0" y="9"/>
                  <a:pt x="1" y="11"/>
                  <a:pt x="2" y="13"/>
                </a:cubicBezTo>
                <a:cubicBezTo>
                  <a:pt x="3" y="11"/>
                  <a:pt x="4" y="9"/>
                  <a:pt x="4" y="7"/>
                </a:cubicBezTo>
                <a:cubicBezTo>
                  <a:pt x="4" y="4"/>
                  <a:pt x="3" y="2"/>
                  <a:pt x="2" y="0"/>
                </a:cubicBezTo>
                <a:cubicBezTo>
                  <a:pt x="1" y="2"/>
                  <a:pt x="0" y="4"/>
                  <a:pt x="0" y="7"/>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39" name="Freeform 1839"/>
          <p:cNvSpPr>
            <a:spLocks/>
          </p:cNvSpPr>
          <p:nvPr userDrawn="1"/>
        </p:nvSpPr>
        <p:spPr bwMode="auto">
          <a:xfrm>
            <a:off x="588963" y="295297"/>
            <a:ext cx="7938" cy="9525"/>
          </a:xfrm>
          <a:custGeom>
            <a:avLst/>
            <a:gdLst>
              <a:gd name="T0" fmla="*/ 4 w 12"/>
              <a:gd name="T1" fmla="*/ 2 h 12"/>
              <a:gd name="T2" fmla="*/ 4 w 12"/>
              <a:gd name="T3" fmla="*/ 2 h 12"/>
              <a:gd name="T4" fmla="*/ 5 w 12"/>
              <a:gd name="T5" fmla="*/ 4 h 12"/>
              <a:gd name="T6" fmla="*/ 0 w 12"/>
              <a:gd name="T7" fmla="*/ 3 h 12"/>
              <a:gd name="T8" fmla="*/ 0 w 12"/>
              <a:gd name="T9" fmla="*/ 9 h 12"/>
              <a:gd name="T10" fmla="*/ 4 w 12"/>
              <a:gd name="T11" fmla="*/ 7 h 12"/>
              <a:gd name="T12" fmla="*/ 3 w 12"/>
              <a:gd name="T13" fmla="*/ 12 h 12"/>
              <a:gd name="T14" fmla="*/ 9 w 12"/>
              <a:gd name="T15" fmla="*/ 12 h 12"/>
              <a:gd name="T16" fmla="*/ 7 w 12"/>
              <a:gd name="T17" fmla="*/ 8 h 12"/>
              <a:gd name="T18" fmla="*/ 12 w 12"/>
              <a:gd name="T19" fmla="*/ 9 h 12"/>
              <a:gd name="T20" fmla="*/ 12 w 12"/>
              <a:gd name="T21" fmla="*/ 3 h 12"/>
              <a:gd name="T22" fmla="*/ 8 w 12"/>
              <a:gd name="T23" fmla="*/ 5 h 12"/>
              <a:gd name="T24" fmla="*/ 9 w 12"/>
              <a:gd name="T25" fmla="*/ 0 h 12"/>
              <a:gd name="T26" fmla="*/ 3 w 12"/>
              <a:gd name="T27" fmla="*/ 0 h 12"/>
              <a:gd name="T28" fmla="*/ 4 w 12"/>
              <a:gd name="T2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4" y="2"/>
                </a:moveTo>
                <a:lnTo>
                  <a:pt x="4" y="2"/>
                </a:lnTo>
                <a:cubicBezTo>
                  <a:pt x="5" y="3"/>
                  <a:pt x="5" y="4"/>
                  <a:pt x="5" y="4"/>
                </a:cubicBezTo>
                <a:cubicBezTo>
                  <a:pt x="5" y="7"/>
                  <a:pt x="1" y="4"/>
                  <a:pt x="0" y="3"/>
                </a:cubicBezTo>
                <a:lnTo>
                  <a:pt x="0" y="9"/>
                </a:lnTo>
                <a:cubicBezTo>
                  <a:pt x="1" y="9"/>
                  <a:pt x="3" y="7"/>
                  <a:pt x="4" y="7"/>
                </a:cubicBezTo>
                <a:cubicBezTo>
                  <a:pt x="7" y="8"/>
                  <a:pt x="4" y="12"/>
                  <a:pt x="3" y="12"/>
                </a:cubicBezTo>
                <a:lnTo>
                  <a:pt x="9" y="12"/>
                </a:lnTo>
                <a:cubicBezTo>
                  <a:pt x="8" y="12"/>
                  <a:pt x="7" y="10"/>
                  <a:pt x="7" y="8"/>
                </a:cubicBezTo>
                <a:cubicBezTo>
                  <a:pt x="7" y="6"/>
                  <a:pt x="11" y="9"/>
                  <a:pt x="12" y="9"/>
                </a:cubicBezTo>
                <a:lnTo>
                  <a:pt x="12" y="3"/>
                </a:lnTo>
                <a:cubicBezTo>
                  <a:pt x="11" y="4"/>
                  <a:pt x="9" y="6"/>
                  <a:pt x="8" y="5"/>
                </a:cubicBezTo>
                <a:cubicBezTo>
                  <a:pt x="5" y="5"/>
                  <a:pt x="8" y="1"/>
                  <a:pt x="9" y="0"/>
                </a:cubicBezTo>
                <a:lnTo>
                  <a:pt x="3" y="0"/>
                </a:lnTo>
                <a:cubicBezTo>
                  <a:pt x="4" y="1"/>
                  <a:pt x="4" y="2"/>
                  <a:pt x="4" y="2"/>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40" name="Freeform 1840"/>
          <p:cNvSpPr>
            <a:spLocks/>
          </p:cNvSpPr>
          <p:nvPr userDrawn="1"/>
        </p:nvSpPr>
        <p:spPr bwMode="auto">
          <a:xfrm>
            <a:off x="588963" y="306388"/>
            <a:ext cx="7938" cy="6350"/>
          </a:xfrm>
          <a:custGeom>
            <a:avLst/>
            <a:gdLst>
              <a:gd name="T0" fmla="*/ 5 w 10"/>
              <a:gd name="T1" fmla="*/ 0 h 9"/>
              <a:gd name="T2" fmla="*/ 5 w 10"/>
              <a:gd name="T3" fmla="*/ 0 h 9"/>
              <a:gd name="T4" fmla="*/ 0 w 10"/>
              <a:gd name="T5" fmla="*/ 5 h 9"/>
              <a:gd name="T6" fmla="*/ 5 w 10"/>
              <a:gd name="T7" fmla="*/ 9 h 9"/>
              <a:gd name="T8" fmla="*/ 10 w 10"/>
              <a:gd name="T9" fmla="*/ 5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lnTo>
                  <a:pt x="5" y="0"/>
                </a:lnTo>
                <a:cubicBezTo>
                  <a:pt x="2" y="0"/>
                  <a:pt x="0" y="2"/>
                  <a:pt x="0" y="5"/>
                </a:cubicBezTo>
                <a:cubicBezTo>
                  <a:pt x="0" y="7"/>
                  <a:pt x="2" y="9"/>
                  <a:pt x="5" y="9"/>
                </a:cubicBezTo>
                <a:cubicBezTo>
                  <a:pt x="8" y="9"/>
                  <a:pt x="10" y="7"/>
                  <a:pt x="10" y="5"/>
                </a:cubicBezTo>
                <a:cubicBezTo>
                  <a:pt x="10" y="2"/>
                  <a:pt x="8" y="0"/>
                  <a:pt x="5"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41" name="Freeform 1841"/>
          <p:cNvSpPr>
            <a:spLocks/>
          </p:cNvSpPr>
          <p:nvPr userDrawn="1"/>
        </p:nvSpPr>
        <p:spPr bwMode="auto">
          <a:xfrm>
            <a:off x="579438" y="342900"/>
            <a:ext cx="0" cy="1588"/>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cubicBezTo>
                  <a:pt x="0" y="1"/>
                  <a:pt x="0" y="1"/>
                  <a:pt x="0" y="1"/>
                </a:cubicBezTo>
                <a:cubicBezTo>
                  <a:pt x="0" y="1"/>
                  <a:pt x="0" y="0"/>
                  <a:pt x="0"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42" name="Freeform 1842"/>
          <p:cNvSpPr>
            <a:spLocks/>
          </p:cNvSpPr>
          <p:nvPr userDrawn="1"/>
        </p:nvSpPr>
        <p:spPr bwMode="auto">
          <a:xfrm>
            <a:off x="590551" y="341313"/>
            <a:ext cx="1588" cy="1588"/>
          </a:xfrm>
          <a:custGeom>
            <a:avLst/>
            <a:gdLst>
              <a:gd name="T0" fmla="*/ 1 w 1"/>
              <a:gd name="T1" fmla="*/ 1 h 1"/>
              <a:gd name="T2" fmla="*/ 1 w 1"/>
              <a:gd name="T3" fmla="*/ 1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1" y="1"/>
                  <a:pt x="1" y="0"/>
                </a:cubicBezTo>
                <a:cubicBezTo>
                  <a:pt x="1" y="0"/>
                  <a:pt x="1" y="0"/>
                  <a:pt x="0" y="0"/>
                </a:cubicBezTo>
                <a:cubicBezTo>
                  <a:pt x="1" y="1"/>
                  <a:pt x="1" y="1"/>
                  <a:pt x="1" y="1"/>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43" name="Freeform 1843"/>
          <p:cNvSpPr>
            <a:spLocks/>
          </p:cNvSpPr>
          <p:nvPr userDrawn="1"/>
        </p:nvSpPr>
        <p:spPr bwMode="auto">
          <a:xfrm>
            <a:off x="590551" y="342900"/>
            <a:ext cx="1588" cy="1588"/>
          </a:xfrm>
          <a:custGeom>
            <a:avLst/>
            <a:gdLst>
              <a:gd name="T0" fmla="*/ 0 w 1"/>
              <a:gd name="T1" fmla="*/ 1 h 1"/>
              <a:gd name="T2" fmla="*/ 0 w 1"/>
              <a:gd name="T3" fmla="*/ 1 h 1"/>
              <a:gd name="T4" fmla="*/ 1 w 1"/>
              <a:gd name="T5" fmla="*/ 1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1"/>
                </a:lnTo>
                <a:cubicBezTo>
                  <a:pt x="1" y="1"/>
                  <a:pt x="1" y="1"/>
                  <a:pt x="1" y="0"/>
                </a:cubicBezTo>
                <a:cubicBezTo>
                  <a:pt x="1" y="1"/>
                  <a:pt x="1" y="1"/>
                  <a:pt x="0" y="1"/>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44" name="Freeform 1844"/>
          <p:cNvSpPr>
            <a:spLocks/>
          </p:cNvSpPr>
          <p:nvPr userDrawn="1"/>
        </p:nvSpPr>
        <p:spPr bwMode="auto">
          <a:xfrm>
            <a:off x="588963" y="341313"/>
            <a:ext cx="0" cy="1588"/>
          </a:xfrm>
          <a:custGeom>
            <a:avLst/>
            <a:gdLst>
              <a:gd name="T0" fmla="*/ 1 w 1"/>
              <a:gd name="T1" fmla="*/ 1 h 1"/>
              <a:gd name="T2" fmla="*/ 1 w 1"/>
              <a:gd name="T3" fmla="*/ 1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1" y="1"/>
                  <a:pt x="1" y="0"/>
                </a:cubicBezTo>
                <a:cubicBezTo>
                  <a:pt x="1" y="0"/>
                  <a:pt x="1" y="0"/>
                  <a:pt x="0" y="0"/>
                </a:cubicBezTo>
                <a:cubicBezTo>
                  <a:pt x="0" y="1"/>
                  <a:pt x="1" y="1"/>
                  <a:pt x="1" y="1"/>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45" name="Freeform 1845"/>
          <p:cNvSpPr>
            <a:spLocks/>
          </p:cNvSpPr>
          <p:nvPr userDrawn="1"/>
        </p:nvSpPr>
        <p:spPr bwMode="auto">
          <a:xfrm>
            <a:off x="588963" y="342900"/>
            <a:ext cx="0" cy="1588"/>
          </a:xfrm>
          <a:custGeom>
            <a:avLst/>
            <a:gdLst>
              <a:gd name="T0" fmla="*/ 0 w 1"/>
              <a:gd name="T1" fmla="*/ 1 h 1"/>
              <a:gd name="T2" fmla="*/ 0 w 1"/>
              <a:gd name="T3" fmla="*/ 1 h 1"/>
              <a:gd name="T4" fmla="*/ 1 w 1"/>
              <a:gd name="T5" fmla="*/ 1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1" y="1"/>
                  <a:pt x="1" y="1"/>
                  <a:pt x="1" y="1"/>
                </a:cubicBezTo>
                <a:cubicBezTo>
                  <a:pt x="1" y="1"/>
                  <a:pt x="1" y="1"/>
                  <a:pt x="1" y="0"/>
                </a:cubicBezTo>
                <a:cubicBezTo>
                  <a:pt x="1" y="1"/>
                  <a:pt x="1" y="1"/>
                  <a:pt x="0" y="1"/>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46" name="Rectangle 1846"/>
          <p:cNvSpPr>
            <a:spLocks noChangeArrowheads="1"/>
          </p:cNvSpPr>
          <p:nvPr userDrawn="1"/>
        </p:nvSpPr>
        <p:spPr bwMode="auto">
          <a:xfrm>
            <a:off x="585789" y="341313"/>
            <a:ext cx="1588" cy="1588"/>
          </a:xfrm>
          <a:prstGeom prst="rect">
            <a:avLst/>
          </a:prstGeom>
          <a:solidFill>
            <a:srgbClr val="D5A03C"/>
          </a:solidFill>
          <a:ln w="0">
            <a:noFill/>
            <a:prstDash val="solid"/>
            <a:miter lim="800000"/>
            <a:headEnd/>
            <a:tailEnd/>
          </a:ln>
        </p:spPr>
        <p:txBody>
          <a:bodyPr vert="horz" wrap="square" lIns="91209" tIns="45606" rIns="91209" bIns="45606" numCol="1" anchor="t" anchorCtr="0" compatLnSpc="1">
            <a:prstTxWarp prst="textNoShape">
              <a:avLst/>
            </a:prstTxWarp>
          </a:bodyPr>
          <a:lstStyle/>
          <a:p>
            <a:endParaRPr lang="ru-RU" dirty="0"/>
          </a:p>
        </p:txBody>
      </p:sp>
      <p:sp>
        <p:nvSpPr>
          <p:cNvPr id="1047" name="Freeform 1847"/>
          <p:cNvSpPr>
            <a:spLocks/>
          </p:cNvSpPr>
          <p:nvPr userDrawn="1"/>
        </p:nvSpPr>
        <p:spPr bwMode="auto">
          <a:xfrm>
            <a:off x="585789" y="342900"/>
            <a:ext cx="1588" cy="1588"/>
          </a:xfrm>
          <a:custGeom>
            <a:avLst/>
            <a:gdLst>
              <a:gd name="T0" fmla="*/ 0 w 1"/>
              <a:gd name="T1" fmla="*/ 1 h 1"/>
              <a:gd name="T2" fmla="*/ 0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1"/>
                </a:lnTo>
                <a:lnTo>
                  <a:pt x="0" y="0"/>
                </a:lnTo>
                <a:lnTo>
                  <a:pt x="0" y="1"/>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48" name="Freeform 1848"/>
          <p:cNvSpPr>
            <a:spLocks/>
          </p:cNvSpPr>
          <p:nvPr userDrawn="1"/>
        </p:nvSpPr>
        <p:spPr bwMode="auto">
          <a:xfrm>
            <a:off x="582613" y="341313"/>
            <a:ext cx="1588" cy="1588"/>
          </a:xfrm>
          <a:custGeom>
            <a:avLst/>
            <a:gdLst>
              <a:gd name="T0" fmla="*/ 1 w 1"/>
              <a:gd name="T1" fmla="*/ 1 h 1"/>
              <a:gd name="T2" fmla="*/ 1 w 1"/>
              <a:gd name="T3" fmla="*/ 1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0"/>
                </a:lnTo>
                <a:lnTo>
                  <a:pt x="0" y="0"/>
                </a:lnTo>
                <a:lnTo>
                  <a:pt x="1" y="1"/>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49" name="Freeform 1849"/>
          <p:cNvSpPr>
            <a:spLocks/>
          </p:cNvSpPr>
          <p:nvPr userDrawn="1"/>
        </p:nvSpPr>
        <p:spPr bwMode="auto">
          <a:xfrm>
            <a:off x="584201" y="342900"/>
            <a:ext cx="0" cy="1588"/>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1"/>
                </a:lnTo>
                <a:cubicBezTo>
                  <a:pt x="0" y="1"/>
                  <a:pt x="0" y="0"/>
                  <a:pt x="0" y="0"/>
                </a:cubicBezTo>
                <a:lnTo>
                  <a:pt x="0" y="1"/>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50" name="Freeform 1850"/>
          <p:cNvSpPr>
            <a:spLocks/>
          </p:cNvSpPr>
          <p:nvPr userDrawn="1"/>
        </p:nvSpPr>
        <p:spPr bwMode="auto">
          <a:xfrm>
            <a:off x="581028" y="341313"/>
            <a:ext cx="1588" cy="1588"/>
          </a:xfrm>
          <a:custGeom>
            <a:avLst/>
            <a:gdLst>
              <a:gd name="T0" fmla="*/ 0 w 1"/>
              <a:gd name="T1" fmla="*/ 1 h 1"/>
              <a:gd name="T2" fmla="*/ 0 w 1"/>
              <a:gd name="T3" fmla="*/ 1 h 1"/>
              <a:gd name="T4" fmla="*/ 1 w 1"/>
              <a:gd name="T5" fmla="*/ 0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1" y="1"/>
                  <a:pt x="1" y="1"/>
                  <a:pt x="1" y="0"/>
                </a:cubicBezTo>
                <a:cubicBezTo>
                  <a:pt x="0" y="0"/>
                  <a:pt x="0" y="0"/>
                  <a:pt x="0" y="1"/>
                </a:cubicBezTo>
                <a:lnTo>
                  <a:pt x="0" y="1"/>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51" name="Freeform 1851"/>
          <p:cNvSpPr>
            <a:spLocks/>
          </p:cNvSpPr>
          <p:nvPr userDrawn="1"/>
        </p:nvSpPr>
        <p:spPr bwMode="auto">
          <a:xfrm>
            <a:off x="582613" y="342900"/>
            <a:ext cx="0" cy="1588"/>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1"/>
                </a:lnTo>
                <a:cubicBezTo>
                  <a:pt x="0" y="1"/>
                  <a:pt x="0" y="1"/>
                  <a:pt x="0" y="1"/>
                </a:cubicBezTo>
                <a:lnTo>
                  <a:pt x="0" y="0"/>
                </a:lnTo>
                <a:lnTo>
                  <a:pt x="0" y="1"/>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52" name="Freeform 1852"/>
          <p:cNvSpPr>
            <a:spLocks/>
          </p:cNvSpPr>
          <p:nvPr userDrawn="1"/>
        </p:nvSpPr>
        <p:spPr bwMode="auto">
          <a:xfrm>
            <a:off x="588963"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53" name="Freeform 1853"/>
          <p:cNvSpPr>
            <a:spLocks/>
          </p:cNvSpPr>
          <p:nvPr userDrawn="1"/>
        </p:nvSpPr>
        <p:spPr bwMode="auto">
          <a:xfrm>
            <a:off x="587378"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54" name="Freeform 1854"/>
          <p:cNvSpPr>
            <a:spLocks/>
          </p:cNvSpPr>
          <p:nvPr userDrawn="1"/>
        </p:nvSpPr>
        <p:spPr bwMode="auto">
          <a:xfrm>
            <a:off x="584201" y="342900"/>
            <a:ext cx="1588" cy="1588"/>
          </a:xfrm>
          <a:custGeom>
            <a:avLst/>
            <a:gdLst>
              <a:gd name="T0" fmla="*/ 1 w 2"/>
              <a:gd name="T1" fmla="*/ 0 h 2"/>
              <a:gd name="T2" fmla="*/ 1 w 2"/>
              <a:gd name="T3" fmla="*/ 0 h 2"/>
              <a:gd name="T4" fmla="*/ 0 w 2"/>
              <a:gd name="T5" fmla="*/ 0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0"/>
                </a:cubicBezTo>
                <a:cubicBezTo>
                  <a:pt x="0" y="1"/>
                  <a:pt x="0" y="1"/>
                  <a:pt x="1" y="2"/>
                </a:cubicBezTo>
                <a:cubicBezTo>
                  <a:pt x="1" y="2"/>
                  <a:pt x="2" y="1"/>
                  <a:pt x="2" y="1"/>
                </a:cubicBezTo>
                <a:cubicBezTo>
                  <a:pt x="2" y="0"/>
                  <a:pt x="1" y="0"/>
                  <a:pt x="1"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55" name="Freeform 1855"/>
          <p:cNvSpPr>
            <a:spLocks/>
          </p:cNvSpPr>
          <p:nvPr userDrawn="1"/>
        </p:nvSpPr>
        <p:spPr bwMode="auto">
          <a:xfrm>
            <a:off x="582613" y="342900"/>
            <a:ext cx="0" cy="1588"/>
          </a:xfrm>
          <a:custGeom>
            <a:avLst/>
            <a:gdLst>
              <a:gd name="T0" fmla="*/ 1 w 2"/>
              <a:gd name="T1" fmla="*/ 0 h 2"/>
              <a:gd name="T2" fmla="*/ 1 w 2"/>
              <a:gd name="T3" fmla="*/ 0 h 2"/>
              <a:gd name="T4" fmla="*/ 0 w 2"/>
              <a:gd name="T5" fmla="*/ 0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0" y="0"/>
                  <a:pt x="0" y="0"/>
                </a:cubicBezTo>
                <a:cubicBezTo>
                  <a:pt x="0" y="1"/>
                  <a:pt x="1" y="1"/>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56" name="Freeform 1856"/>
          <p:cNvSpPr>
            <a:spLocks/>
          </p:cNvSpPr>
          <p:nvPr userDrawn="1"/>
        </p:nvSpPr>
        <p:spPr bwMode="auto">
          <a:xfrm>
            <a:off x="579440"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0" y="0"/>
                  <a:pt x="0" y="1"/>
                </a:cubicBezTo>
                <a:cubicBezTo>
                  <a:pt x="0" y="1"/>
                  <a:pt x="1" y="1"/>
                  <a:pt x="1" y="2"/>
                </a:cubicBezTo>
                <a:cubicBezTo>
                  <a:pt x="2" y="2"/>
                  <a:pt x="2" y="1"/>
                  <a:pt x="2" y="1"/>
                </a:cubicBezTo>
                <a:cubicBezTo>
                  <a:pt x="2" y="1"/>
                  <a:pt x="2" y="0"/>
                  <a:pt x="1"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57" name="Freeform 1857"/>
          <p:cNvSpPr>
            <a:spLocks/>
          </p:cNvSpPr>
          <p:nvPr userDrawn="1"/>
        </p:nvSpPr>
        <p:spPr bwMode="auto">
          <a:xfrm>
            <a:off x="606426" y="342900"/>
            <a:ext cx="1588" cy="1588"/>
          </a:xfrm>
          <a:custGeom>
            <a:avLst/>
            <a:gdLst>
              <a:gd name="T0" fmla="*/ 1 w 1"/>
              <a:gd name="T1" fmla="*/ 0 h 1"/>
              <a:gd name="T2" fmla="*/ 1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cubicBezTo>
                  <a:pt x="0" y="0"/>
                  <a:pt x="0" y="1"/>
                  <a:pt x="0" y="1"/>
                </a:cubicBezTo>
                <a:cubicBezTo>
                  <a:pt x="0" y="1"/>
                  <a:pt x="0" y="1"/>
                  <a:pt x="1" y="1"/>
                </a:cubicBezTo>
                <a:lnTo>
                  <a:pt x="1" y="0"/>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58" name="Freeform 1858"/>
          <p:cNvSpPr>
            <a:spLocks/>
          </p:cNvSpPr>
          <p:nvPr userDrawn="1"/>
        </p:nvSpPr>
        <p:spPr bwMode="auto">
          <a:xfrm>
            <a:off x="595313" y="341313"/>
            <a:ext cx="0" cy="1588"/>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1" y="0"/>
                </a:cubicBezTo>
                <a:cubicBezTo>
                  <a:pt x="0" y="0"/>
                  <a:pt x="0" y="0"/>
                  <a:pt x="0" y="0"/>
                </a:cubicBezTo>
                <a:cubicBezTo>
                  <a:pt x="0" y="1"/>
                  <a:pt x="0" y="1"/>
                  <a:pt x="0" y="1"/>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59" name="Freeform 1859"/>
          <p:cNvSpPr>
            <a:spLocks/>
          </p:cNvSpPr>
          <p:nvPr userDrawn="1"/>
        </p:nvSpPr>
        <p:spPr bwMode="auto">
          <a:xfrm>
            <a:off x="595313" y="342900"/>
            <a:ext cx="0" cy="1588"/>
          </a:xfrm>
          <a:custGeom>
            <a:avLst/>
            <a:gdLst>
              <a:gd name="T0" fmla="*/ 1 w 1"/>
              <a:gd name="T1" fmla="*/ 1 h 1"/>
              <a:gd name="T2" fmla="*/ 1 w 1"/>
              <a:gd name="T3" fmla="*/ 1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0" y="1"/>
                  <a:pt x="0" y="1"/>
                  <a:pt x="0" y="0"/>
                </a:cubicBezTo>
                <a:cubicBezTo>
                  <a:pt x="0" y="1"/>
                  <a:pt x="0" y="1"/>
                  <a:pt x="0" y="1"/>
                </a:cubicBezTo>
                <a:lnTo>
                  <a:pt x="1" y="1"/>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60" name="Freeform 1860"/>
          <p:cNvSpPr>
            <a:spLocks/>
          </p:cNvSpPr>
          <p:nvPr userDrawn="1"/>
        </p:nvSpPr>
        <p:spPr bwMode="auto">
          <a:xfrm>
            <a:off x="596901" y="341313"/>
            <a:ext cx="1588" cy="1588"/>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1" y="1"/>
                  <a:pt x="1" y="0"/>
                </a:cubicBezTo>
                <a:cubicBezTo>
                  <a:pt x="0" y="0"/>
                  <a:pt x="0" y="0"/>
                  <a:pt x="0" y="0"/>
                </a:cubicBezTo>
                <a:cubicBezTo>
                  <a:pt x="0" y="1"/>
                  <a:pt x="0" y="1"/>
                  <a:pt x="0" y="1"/>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61" name="Freeform 1861"/>
          <p:cNvSpPr>
            <a:spLocks/>
          </p:cNvSpPr>
          <p:nvPr userDrawn="1"/>
        </p:nvSpPr>
        <p:spPr bwMode="auto">
          <a:xfrm>
            <a:off x="596901" y="342900"/>
            <a:ext cx="1588" cy="1588"/>
          </a:xfrm>
          <a:custGeom>
            <a:avLst/>
            <a:gdLst>
              <a:gd name="T0" fmla="*/ 1 w 1"/>
              <a:gd name="T1" fmla="*/ 1 h 1"/>
              <a:gd name="T2" fmla="*/ 1 w 1"/>
              <a:gd name="T3" fmla="*/ 1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0" y="1"/>
                  <a:pt x="0" y="1"/>
                  <a:pt x="0" y="0"/>
                </a:cubicBezTo>
                <a:cubicBezTo>
                  <a:pt x="0" y="1"/>
                  <a:pt x="0" y="1"/>
                  <a:pt x="0" y="1"/>
                </a:cubicBezTo>
                <a:cubicBezTo>
                  <a:pt x="0" y="1"/>
                  <a:pt x="0" y="1"/>
                  <a:pt x="1" y="1"/>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62" name="Rectangle 1862"/>
          <p:cNvSpPr>
            <a:spLocks noChangeArrowheads="1"/>
          </p:cNvSpPr>
          <p:nvPr userDrawn="1"/>
        </p:nvSpPr>
        <p:spPr bwMode="auto">
          <a:xfrm>
            <a:off x="600076" y="341313"/>
            <a:ext cx="1588" cy="1588"/>
          </a:xfrm>
          <a:prstGeom prst="rect">
            <a:avLst/>
          </a:prstGeom>
          <a:solidFill>
            <a:srgbClr val="D5A03C"/>
          </a:solidFill>
          <a:ln w="0">
            <a:noFill/>
            <a:prstDash val="solid"/>
            <a:miter lim="800000"/>
            <a:headEnd/>
            <a:tailEnd/>
          </a:ln>
        </p:spPr>
        <p:txBody>
          <a:bodyPr vert="horz" wrap="square" lIns="91209" tIns="45606" rIns="91209" bIns="45606" numCol="1" anchor="t" anchorCtr="0" compatLnSpc="1">
            <a:prstTxWarp prst="textNoShape">
              <a:avLst/>
            </a:prstTxWarp>
          </a:bodyPr>
          <a:lstStyle/>
          <a:p>
            <a:endParaRPr lang="ru-RU" dirty="0"/>
          </a:p>
        </p:txBody>
      </p:sp>
      <p:sp>
        <p:nvSpPr>
          <p:cNvPr id="1063" name="Freeform 1863"/>
          <p:cNvSpPr>
            <a:spLocks/>
          </p:cNvSpPr>
          <p:nvPr userDrawn="1"/>
        </p:nvSpPr>
        <p:spPr bwMode="auto">
          <a:xfrm>
            <a:off x="600076" y="342900"/>
            <a:ext cx="0" cy="1588"/>
          </a:xfrm>
          <a:custGeom>
            <a:avLst/>
            <a:gdLst>
              <a:gd name="T0" fmla="*/ 1 w 1"/>
              <a:gd name="T1" fmla="*/ 1 h 1"/>
              <a:gd name="T2" fmla="*/ 1 w 1"/>
              <a:gd name="T3" fmla="*/ 1 h 1"/>
              <a:gd name="T4" fmla="*/ 1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0"/>
                </a:lnTo>
                <a:lnTo>
                  <a:pt x="0" y="1"/>
                </a:lnTo>
                <a:lnTo>
                  <a:pt x="1" y="1"/>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64" name="Freeform 1864"/>
          <p:cNvSpPr>
            <a:spLocks/>
          </p:cNvSpPr>
          <p:nvPr userDrawn="1"/>
        </p:nvSpPr>
        <p:spPr bwMode="auto">
          <a:xfrm>
            <a:off x="603251" y="341313"/>
            <a:ext cx="0" cy="1588"/>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0" y="0"/>
                </a:lnTo>
                <a:lnTo>
                  <a:pt x="0" y="1"/>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65" name="Freeform 1865"/>
          <p:cNvSpPr>
            <a:spLocks/>
          </p:cNvSpPr>
          <p:nvPr userDrawn="1"/>
        </p:nvSpPr>
        <p:spPr bwMode="auto">
          <a:xfrm>
            <a:off x="603251" y="342900"/>
            <a:ext cx="0" cy="1588"/>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0"/>
                </a:lnTo>
                <a:lnTo>
                  <a:pt x="0" y="1"/>
                </a:lnTo>
                <a:lnTo>
                  <a:pt x="0" y="1"/>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66" name="Freeform 1866"/>
          <p:cNvSpPr>
            <a:spLocks/>
          </p:cNvSpPr>
          <p:nvPr userDrawn="1"/>
        </p:nvSpPr>
        <p:spPr bwMode="auto">
          <a:xfrm>
            <a:off x="604838" y="341313"/>
            <a:ext cx="0" cy="1588"/>
          </a:xfrm>
          <a:custGeom>
            <a:avLst/>
            <a:gdLst>
              <a:gd name="T0" fmla="*/ 1 w 1"/>
              <a:gd name="T1" fmla="*/ 1 h 1"/>
              <a:gd name="T2" fmla="*/ 1 w 1"/>
              <a:gd name="T3" fmla="*/ 1 h 1"/>
              <a:gd name="T4" fmla="*/ 1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1"/>
                </a:lnTo>
                <a:lnTo>
                  <a:pt x="0" y="0"/>
                </a:lnTo>
                <a:lnTo>
                  <a:pt x="1" y="1"/>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67" name="Freeform 1867"/>
          <p:cNvSpPr>
            <a:spLocks/>
          </p:cNvSpPr>
          <p:nvPr userDrawn="1"/>
        </p:nvSpPr>
        <p:spPr bwMode="auto">
          <a:xfrm>
            <a:off x="604838" y="342900"/>
            <a:ext cx="0" cy="1588"/>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0"/>
                </a:lnTo>
                <a:cubicBezTo>
                  <a:pt x="0" y="1"/>
                  <a:pt x="0" y="1"/>
                  <a:pt x="0" y="1"/>
                </a:cubicBezTo>
                <a:lnTo>
                  <a:pt x="0" y="1"/>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68" name="Freeform 1868"/>
          <p:cNvSpPr>
            <a:spLocks/>
          </p:cNvSpPr>
          <p:nvPr userDrawn="1"/>
        </p:nvSpPr>
        <p:spPr bwMode="auto">
          <a:xfrm>
            <a:off x="595315"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0" y="0"/>
                  <a:pt x="0" y="1"/>
                </a:cubicBezTo>
                <a:cubicBezTo>
                  <a:pt x="0" y="1"/>
                  <a:pt x="1" y="2"/>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69" name="Freeform 1869"/>
          <p:cNvSpPr>
            <a:spLocks/>
          </p:cNvSpPr>
          <p:nvPr userDrawn="1"/>
        </p:nvSpPr>
        <p:spPr bwMode="auto">
          <a:xfrm>
            <a:off x="598488"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70" name="Freeform 1870"/>
          <p:cNvSpPr>
            <a:spLocks/>
          </p:cNvSpPr>
          <p:nvPr userDrawn="1"/>
        </p:nvSpPr>
        <p:spPr bwMode="auto">
          <a:xfrm>
            <a:off x="601665" y="342900"/>
            <a:ext cx="1588" cy="1588"/>
          </a:xfrm>
          <a:custGeom>
            <a:avLst/>
            <a:gdLst>
              <a:gd name="T0" fmla="*/ 1 w 2"/>
              <a:gd name="T1" fmla="*/ 0 h 2"/>
              <a:gd name="T2" fmla="*/ 1 w 2"/>
              <a:gd name="T3" fmla="*/ 0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1" y="1"/>
                  <a:pt x="2" y="1"/>
                  <a:pt x="2" y="0"/>
                </a:cubicBezTo>
                <a:cubicBezTo>
                  <a:pt x="2" y="0"/>
                  <a:pt x="1" y="0"/>
                  <a:pt x="1"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71" name="Freeform 1871"/>
          <p:cNvSpPr>
            <a:spLocks/>
          </p:cNvSpPr>
          <p:nvPr userDrawn="1"/>
        </p:nvSpPr>
        <p:spPr bwMode="auto">
          <a:xfrm>
            <a:off x="603253" y="342900"/>
            <a:ext cx="1588" cy="1588"/>
          </a:xfrm>
          <a:custGeom>
            <a:avLst/>
            <a:gdLst>
              <a:gd name="T0" fmla="*/ 1 w 2"/>
              <a:gd name="T1" fmla="*/ 0 h 2"/>
              <a:gd name="T2" fmla="*/ 1 w 2"/>
              <a:gd name="T3" fmla="*/ 0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1" y="1"/>
                  <a:pt x="2" y="1"/>
                  <a:pt x="2" y="0"/>
                </a:cubicBezTo>
                <a:cubicBezTo>
                  <a:pt x="2" y="0"/>
                  <a:pt x="1" y="0"/>
                  <a:pt x="1"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72" name="Freeform 1872"/>
          <p:cNvSpPr>
            <a:spLocks/>
          </p:cNvSpPr>
          <p:nvPr userDrawn="1"/>
        </p:nvSpPr>
        <p:spPr bwMode="auto">
          <a:xfrm>
            <a:off x="604838"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1"/>
                  <a:pt x="0" y="1"/>
                </a:cubicBezTo>
                <a:cubicBezTo>
                  <a:pt x="0" y="1"/>
                  <a:pt x="0" y="2"/>
                  <a:pt x="1" y="2"/>
                </a:cubicBezTo>
                <a:cubicBezTo>
                  <a:pt x="1" y="1"/>
                  <a:pt x="2" y="1"/>
                  <a:pt x="2" y="1"/>
                </a:cubicBezTo>
                <a:cubicBezTo>
                  <a:pt x="2" y="0"/>
                  <a:pt x="1" y="0"/>
                  <a:pt x="1"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73" name="Freeform 1873"/>
          <p:cNvSpPr>
            <a:spLocks/>
          </p:cNvSpPr>
          <p:nvPr userDrawn="1"/>
        </p:nvSpPr>
        <p:spPr bwMode="auto">
          <a:xfrm>
            <a:off x="592138" y="342900"/>
            <a:ext cx="1588" cy="1588"/>
          </a:xfrm>
          <a:custGeom>
            <a:avLst/>
            <a:gdLst>
              <a:gd name="T0" fmla="*/ 0 w 2"/>
              <a:gd name="T1" fmla="*/ 1 h 2"/>
              <a:gd name="T2" fmla="*/ 0 w 2"/>
              <a:gd name="T3" fmla="*/ 1 h 2"/>
              <a:gd name="T4" fmla="*/ 1 w 2"/>
              <a:gd name="T5" fmla="*/ 2 h 2"/>
              <a:gd name="T6" fmla="*/ 2 w 2"/>
              <a:gd name="T7" fmla="*/ 1 h 2"/>
              <a:gd name="T8" fmla="*/ 1 w 2"/>
              <a:gd name="T9" fmla="*/ 0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lnTo>
                  <a:pt x="0" y="1"/>
                </a:lnTo>
                <a:cubicBezTo>
                  <a:pt x="0" y="1"/>
                  <a:pt x="0" y="2"/>
                  <a:pt x="1" y="2"/>
                </a:cubicBezTo>
                <a:cubicBezTo>
                  <a:pt x="2" y="2"/>
                  <a:pt x="2" y="1"/>
                  <a:pt x="2" y="1"/>
                </a:cubicBezTo>
                <a:cubicBezTo>
                  <a:pt x="2" y="0"/>
                  <a:pt x="2" y="0"/>
                  <a:pt x="1" y="0"/>
                </a:cubicBezTo>
                <a:cubicBezTo>
                  <a:pt x="0" y="0"/>
                  <a:pt x="0" y="0"/>
                  <a:pt x="0" y="1"/>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74" name="Freeform 1874"/>
          <p:cNvSpPr>
            <a:spLocks/>
          </p:cNvSpPr>
          <p:nvPr userDrawn="1"/>
        </p:nvSpPr>
        <p:spPr bwMode="auto">
          <a:xfrm>
            <a:off x="579460" y="341313"/>
            <a:ext cx="28575" cy="0"/>
          </a:xfrm>
          <a:custGeom>
            <a:avLst/>
            <a:gdLst>
              <a:gd name="T0" fmla="*/ 19 w 39"/>
              <a:gd name="T1" fmla="*/ 2 h 2"/>
              <a:gd name="T2" fmla="*/ 19 w 39"/>
              <a:gd name="T3" fmla="*/ 2 h 2"/>
              <a:gd name="T4" fmla="*/ 39 w 39"/>
              <a:gd name="T5" fmla="*/ 2 h 2"/>
              <a:gd name="T6" fmla="*/ 39 w 39"/>
              <a:gd name="T7" fmla="*/ 1 h 2"/>
              <a:gd name="T8" fmla="*/ 19 w 39"/>
              <a:gd name="T9" fmla="*/ 1 h 2"/>
              <a:gd name="T10" fmla="*/ 0 w 39"/>
              <a:gd name="T11" fmla="*/ 1 h 2"/>
              <a:gd name="T12" fmla="*/ 0 w 39"/>
              <a:gd name="T13" fmla="*/ 2 h 2"/>
              <a:gd name="T14" fmla="*/ 19 w 39"/>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
                <a:moveTo>
                  <a:pt x="19" y="2"/>
                </a:moveTo>
                <a:lnTo>
                  <a:pt x="19" y="2"/>
                </a:lnTo>
                <a:cubicBezTo>
                  <a:pt x="28" y="2"/>
                  <a:pt x="35" y="1"/>
                  <a:pt x="39" y="2"/>
                </a:cubicBezTo>
                <a:lnTo>
                  <a:pt x="39" y="1"/>
                </a:lnTo>
                <a:cubicBezTo>
                  <a:pt x="35" y="0"/>
                  <a:pt x="28" y="1"/>
                  <a:pt x="19" y="1"/>
                </a:cubicBezTo>
                <a:cubicBezTo>
                  <a:pt x="10" y="1"/>
                  <a:pt x="3" y="0"/>
                  <a:pt x="0" y="1"/>
                </a:cubicBezTo>
                <a:lnTo>
                  <a:pt x="0" y="2"/>
                </a:lnTo>
                <a:cubicBezTo>
                  <a:pt x="3" y="1"/>
                  <a:pt x="10" y="2"/>
                  <a:pt x="19" y="2"/>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75" name="Freeform 1875"/>
          <p:cNvSpPr>
            <a:spLocks/>
          </p:cNvSpPr>
          <p:nvPr userDrawn="1"/>
        </p:nvSpPr>
        <p:spPr bwMode="auto">
          <a:xfrm>
            <a:off x="579460" y="344488"/>
            <a:ext cx="28575" cy="1588"/>
          </a:xfrm>
          <a:custGeom>
            <a:avLst/>
            <a:gdLst>
              <a:gd name="T0" fmla="*/ 19 w 39"/>
              <a:gd name="T1" fmla="*/ 2 h 2"/>
              <a:gd name="T2" fmla="*/ 19 w 39"/>
              <a:gd name="T3" fmla="*/ 2 h 2"/>
              <a:gd name="T4" fmla="*/ 39 w 39"/>
              <a:gd name="T5" fmla="*/ 2 h 2"/>
              <a:gd name="T6" fmla="*/ 39 w 39"/>
              <a:gd name="T7" fmla="*/ 1 h 2"/>
              <a:gd name="T8" fmla="*/ 19 w 39"/>
              <a:gd name="T9" fmla="*/ 1 h 2"/>
              <a:gd name="T10" fmla="*/ 0 w 39"/>
              <a:gd name="T11" fmla="*/ 1 h 2"/>
              <a:gd name="T12" fmla="*/ 0 w 39"/>
              <a:gd name="T13" fmla="*/ 2 h 2"/>
              <a:gd name="T14" fmla="*/ 19 w 39"/>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
                <a:moveTo>
                  <a:pt x="19" y="2"/>
                </a:moveTo>
                <a:lnTo>
                  <a:pt x="19" y="2"/>
                </a:lnTo>
                <a:cubicBezTo>
                  <a:pt x="28" y="2"/>
                  <a:pt x="35" y="1"/>
                  <a:pt x="39" y="2"/>
                </a:cubicBezTo>
                <a:lnTo>
                  <a:pt x="39" y="1"/>
                </a:lnTo>
                <a:cubicBezTo>
                  <a:pt x="35" y="0"/>
                  <a:pt x="28" y="1"/>
                  <a:pt x="19" y="1"/>
                </a:cubicBezTo>
                <a:cubicBezTo>
                  <a:pt x="10" y="1"/>
                  <a:pt x="3" y="0"/>
                  <a:pt x="0" y="1"/>
                </a:cubicBezTo>
                <a:lnTo>
                  <a:pt x="0" y="2"/>
                </a:lnTo>
                <a:cubicBezTo>
                  <a:pt x="3" y="1"/>
                  <a:pt x="10" y="2"/>
                  <a:pt x="19" y="2"/>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76" name="Freeform 1876"/>
          <p:cNvSpPr>
            <a:spLocks noEditPoints="1"/>
          </p:cNvSpPr>
          <p:nvPr userDrawn="1"/>
        </p:nvSpPr>
        <p:spPr bwMode="auto">
          <a:xfrm>
            <a:off x="592160" y="314328"/>
            <a:ext cx="3175" cy="14288"/>
          </a:xfrm>
          <a:custGeom>
            <a:avLst/>
            <a:gdLst>
              <a:gd name="T0" fmla="*/ 2 w 5"/>
              <a:gd name="T1" fmla="*/ 1 h 21"/>
              <a:gd name="T2" fmla="*/ 2 w 5"/>
              <a:gd name="T3" fmla="*/ 4 h 21"/>
              <a:gd name="T4" fmla="*/ 2 w 5"/>
              <a:gd name="T5" fmla="*/ 1 h 21"/>
              <a:gd name="T6" fmla="*/ 2 w 5"/>
              <a:gd name="T7" fmla="*/ 8 h 21"/>
              <a:gd name="T8" fmla="*/ 1 w 5"/>
              <a:gd name="T9" fmla="*/ 7 h 21"/>
              <a:gd name="T10" fmla="*/ 2 w 5"/>
              <a:gd name="T11" fmla="*/ 5 h 21"/>
              <a:gd name="T12" fmla="*/ 3 w 5"/>
              <a:gd name="T13" fmla="*/ 7 h 21"/>
              <a:gd name="T14" fmla="*/ 2 w 5"/>
              <a:gd name="T15" fmla="*/ 9 h 21"/>
              <a:gd name="T16" fmla="*/ 3 w 5"/>
              <a:gd name="T17" fmla="*/ 10 h 21"/>
              <a:gd name="T18" fmla="*/ 1 w 5"/>
              <a:gd name="T19" fmla="*/ 10 h 21"/>
              <a:gd name="T20" fmla="*/ 2 w 5"/>
              <a:gd name="T21" fmla="*/ 9 h 21"/>
              <a:gd name="T22" fmla="*/ 2 w 5"/>
              <a:gd name="T23" fmla="*/ 12 h 21"/>
              <a:gd name="T24" fmla="*/ 3 w 5"/>
              <a:gd name="T25" fmla="*/ 13 h 21"/>
              <a:gd name="T26" fmla="*/ 1 w 5"/>
              <a:gd name="T27" fmla="*/ 13 h 21"/>
              <a:gd name="T28" fmla="*/ 2 w 5"/>
              <a:gd name="T29" fmla="*/ 12 h 21"/>
              <a:gd name="T30" fmla="*/ 2 w 5"/>
              <a:gd name="T31" fmla="*/ 18 h 21"/>
              <a:gd name="T32" fmla="*/ 2 w 5"/>
              <a:gd name="T33" fmla="*/ 18 h 21"/>
              <a:gd name="T34" fmla="*/ 3 w 5"/>
              <a:gd name="T35" fmla="*/ 19 h 21"/>
              <a:gd name="T36" fmla="*/ 1 w 5"/>
              <a:gd name="T37" fmla="*/ 19 h 21"/>
              <a:gd name="T38" fmla="*/ 1 w 5"/>
              <a:gd name="T39" fmla="*/ 15 h 21"/>
              <a:gd name="T40" fmla="*/ 0 w 5"/>
              <a:gd name="T41" fmla="*/ 16 h 21"/>
              <a:gd name="T42" fmla="*/ 0 w 5"/>
              <a:gd name="T43" fmla="*/ 19 h 21"/>
              <a:gd name="T44" fmla="*/ 4 w 5"/>
              <a:gd name="T45" fmla="*/ 19 h 21"/>
              <a:gd name="T46" fmla="*/ 4 w 5"/>
              <a:gd name="T47" fmla="*/ 16 h 21"/>
              <a:gd name="T48" fmla="*/ 4 w 5"/>
              <a:gd name="T49" fmla="*/ 13 h 21"/>
              <a:gd name="T50" fmla="*/ 4 w 5"/>
              <a:gd name="T51" fmla="*/ 10 h 21"/>
              <a:gd name="T52" fmla="*/ 4 w 5"/>
              <a:gd name="T53" fmla="*/ 7 h 21"/>
              <a:gd name="T54" fmla="*/ 5 w 5"/>
              <a:gd name="T55" fmla="*/ 3 h 21"/>
              <a:gd name="T56" fmla="*/ 0 w 5"/>
              <a:gd name="T57" fmla="*/ 3 h 21"/>
              <a:gd name="T58" fmla="*/ 0 w 5"/>
              <a:gd name="T59" fmla="*/ 7 h 21"/>
              <a:gd name="T60" fmla="*/ 0 w 5"/>
              <a:gd name="T61" fmla="*/ 10 h 21"/>
              <a:gd name="T62" fmla="*/ 0 w 5"/>
              <a:gd name="T63" fmla="*/ 13 h 21"/>
              <a:gd name="T64" fmla="*/ 2 w 5"/>
              <a:gd name="T65" fmla="*/ 15 h 21"/>
              <a:gd name="T66" fmla="*/ 3 w 5"/>
              <a:gd name="T67" fmla="*/ 16 h 21"/>
              <a:gd name="T68" fmla="*/ 1 w 5"/>
              <a:gd name="T69" fmla="*/ 16 h 21"/>
              <a:gd name="T70" fmla="*/ 2 w 5"/>
              <a:gd name="T71"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21">
                <a:moveTo>
                  <a:pt x="2" y="1"/>
                </a:moveTo>
                <a:lnTo>
                  <a:pt x="2" y="1"/>
                </a:lnTo>
                <a:cubicBezTo>
                  <a:pt x="3" y="1"/>
                  <a:pt x="4" y="2"/>
                  <a:pt x="4" y="3"/>
                </a:cubicBezTo>
                <a:cubicBezTo>
                  <a:pt x="4" y="4"/>
                  <a:pt x="3" y="4"/>
                  <a:pt x="2" y="4"/>
                </a:cubicBezTo>
                <a:cubicBezTo>
                  <a:pt x="1" y="4"/>
                  <a:pt x="1" y="4"/>
                  <a:pt x="1" y="3"/>
                </a:cubicBezTo>
                <a:cubicBezTo>
                  <a:pt x="1" y="2"/>
                  <a:pt x="1" y="1"/>
                  <a:pt x="2" y="1"/>
                </a:cubicBezTo>
                <a:close/>
                <a:moveTo>
                  <a:pt x="2" y="8"/>
                </a:moveTo>
                <a:lnTo>
                  <a:pt x="2" y="8"/>
                </a:lnTo>
                <a:lnTo>
                  <a:pt x="2" y="8"/>
                </a:lnTo>
                <a:cubicBezTo>
                  <a:pt x="1" y="8"/>
                  <a:pt x="1" y="7"/>
                  <a:pt x="1" y="7"/>
                </a:cubicBezTo>
                <a:cubicBezTo>
                  <a:pt x="1" y="6"/>
                  <a:pt x="1" y="5"/>
                  <a:pt x="2" y="5"/>
                </a:cubicBezTo>
                <a:cubicBezTo>
                  <a:pt x="2" y="5"/>
                  <a:pt x="2" y="5"/>
                  <a:pt x="2" y="5"/>
                </a:cubicBezTo>
                <a:cubicBezTo>
                  <a:pt x="2" y="5"/>
                  <a:pt x="2" y="5"/>
                  <a:pt x="2" y="5"/>
                </a:cubicBezTo>
                <a:cubicBezTo>
                  <a:pt x="3" y="5"/>
                  <a:pt x="3" y="6"/>
                  <a:pt x="3" y="7"/>
                </a:cubicBezTo>
                <a:cubicBezTo>
                  <a:pt x="3" y="7"/>
                  <a:pt x="3" y="8"/>
                  <a:pt x="2" y="8"/>
                </a:cubicBezTo>
                <a:close/>
                <a:moveTo>
                  <a:pt x="2" y="9"/>
                </a:moveTo>
                <a:lnTo>
                  <a:pt x="2" y="9"/>
                </a:lnTo>
                <a:cubicBezTo>
                  <a:pt x="3" y="9"/>
                  <a:pt x="3" y="9"/>
                  <a:pt x="3" y="10"/>
                </a:cubicBezTo>
                <a:cubicBezTo>
                  <a:pt x="3" y="11"/>
                  <a:pt x="3" y="11"/>
                  <a:pt x="2" y="11"/>
                </a:cubicBezTo>
                <a:cubicBezTo>
                  <a:pt x="1" y="11"/>
                  <a:pt x="1" y="11"/>
                  <a:pt x="1" y="10"/>
                </a:cubicBezTo>
                <a:cubicBezTo>
                  <a:pt x="1" y="9"/>
                  <a:pt x="1" y="9"/>
                  <a:pt x="2" y="9"/>
                </a:cubicBezTo>
                <a:cubicBezTo>
                  <a:pt x="2" y="9"/>
                  <a:pt x="2" y="9"/>
                  <a:pt x="2" y="9"/>
                </a:cubicBezTo>
                <a:cubicBezTo>
                  <a:pt x="2" y="9"/>
                  <a:pt x="2" y="9"/>
                  <a:pt x="2" y="9"/>
                </a:cubicBezTo>
                <a:close/>
                <a:moveTo>
                  <a:pt x="2" y="12"/>
                </a:moveTo>
                <a:lnTo>
                  <a:pt x="2" y="12"/>
                </a:lnTo>
                <a:cubicBezTo>
                  <a:pt x="3" y="12"/>
                  <a:pt x="3" y="13"/>
                  <a:pt x="3" y="13"/>
                </a:cubicBezTo>
                <a:cubicBezTo>
                  <a:pt x="3" y="14"/>
                  <a:pt x="3" y="14"/>
                  <a:pt x="2" y="14"/>
                </a:cubicBezTo>
                <a:cubicBezTo>
                  <a:pt x="1" y="14"/>
                  <a:pt x="1" y="14"/>
                  <a:pt x="1" y="13"/>
                </a:cubicBezTo>
                <a:cubicBezTo>
                  <a:pt x="1" y="13"/>
                  <a:pt x="1" y="12"/>
                  <a:pt x="2" y="12"/>
                </a:cubicBezTo>
                <a:lnTo>
                  <a:pt x="2" y="12"/>
                </a:lnTo>
                <a:lnTo>
                  <a:pt x="2" y="12"/>
                </a:lnTo>
                <a:close/>
                <a:moveTo>
                  <a:pt x="2" y="18"/>
                </a:moveTo>
                <a:lnTo>
                  <a:pt x="2" y="18"/>
                </a:lnTo>
                <a:lnTo>
                  <a:pt x="2" y="18"/>
                </a:lnTo>
                <a:lnTo>
                  <a:pt x="2" y="18"/>
                </a:lnTo>
                <a:cubicBezTo>
                  <a:pt x="3" y="18"/>
                  <a:pt x="3" y="19"/>
                  <a:pt x="3" y="19"/>
                </a:cubicBezTo>
                <a:cubicBezTo>
                  <a:pt x="3" y="20"/>
                  <a:pt x="3" y="20"/>
                  <a:pt x="2" y="20"/>
                </a:cubicBezTo>
                <a:cubicBezTo>
                  <a:pt x="2" y="20"/>
                  <a:pt x="1" y="20"/>
                  <a:pt x="1" y="19"/>
                </a:cubicBezTo>
                <a:cubicBezTo>
                  <a:pt x="1" y="19"/>
                  <a:pt x="1" y="18"/>
                  <a:pt x="2" y="18"/>
                </a:cubicBezTo>
                <a:close/>
                <a:moveTo>
                  <a:pt x="1" y="15"/>
                </a:moveTo>
                <a:lnTo>
                  <a:pt x="1" y="15"/>
                </a:lnTo>
                <a:cubicBezTo>
                  <a:pt x="1" y="15"/>
                  <a:pt x="0" y="16"/>
                  <a:pt x="0" y="16"/>
                </a:cubicBezTo>
                <a:cubicBezTo>
                  <a:pt x="0" y="17"/>
                  <a:pt x="1" y="17"/>
                  <a:pt x="1" y="18"/>
                </a:cubicBezTo>
                <a:cubicBezTo>
                  <a:pt x="1" y="18"/>
                  <a:pt x="0" y="19"/>
                  <a:pt x="0" y="19"/>
                </a:cubicBezTo>
                <a:cubicBezTo>
                  <a:pt x="0" y="20"/>
                  <a:pt x="1" y="21"/>
                  <a:pt x="2" y="21"/>
                </a:cubicBezTo>
                <a:cubicBezTo>
                  <a:pt x="3" y="21"/>
                  <a:pt x="4" y="20"/>
                  <a:pt x="4" y="19"/>
                </a:cubicBezTo>
                <a:cubicBezTo>
                  <a:pt x="4" y="19"/>
                  <a:pt x="4" y="18"/>
                  <a:pt x="3" y="18"/>
                </a:cubicBezTo>
                <a:cubicBezTo>
                  <a:pt x="4" y="17"/>
                  <a:pt x="4" y="17"/>
                  <a:pt x="4" y="16"/>
                </a:cubicBezTo>
                <a:cubicBezTo>
                  <a:pt x="4" y="16"/>
                  <a:pt x="4" y="15"/>
                  <a:pt x="3" y="15"/>
                </a:cubicBezTo>
                <a:cubicBezTo>
                  <a:pt x="4" y="14"/>
                  <a:pt x="4" y="14"/>
                  <a:pt x="4" y="13"/>
                </a:cubicBezTo>
                <a:cubicBezTo>
                  <a:pt x="4" y="13"/>
                  <a:pt x="4" y="12"/>
                  <a:pt x="3" y="12"/>
                </a:cubicBezTo>
                <a:cubicBezTo>
                  <a:pt x="4" y="11"/>
                  <a:pt x="4" y="11"/>
                  <a:pt x="4" y="10"/>
                </a:cubicBezTo>
                <a:cubicBezTo>
                  <a:pt x="4" y="9"/>
                  <a:pt x="4" y="9"/>
                  <a:pt x="3" y="8"/>
                </a:cubicBezTo>
                <a:cubicBezTo>
                  <a:pt x="4" y="8"/>
                  <a:pt x="4" y="7"/>
                  <a:pt x="4" y="7"/>
                </a:cubicBezTo>
                <a:cubicBezTo>
                  <a:pt x="4" y="6"/>
                  <a:pt x="4" y="5"/>
                  <a:pt x="4" y="5"/>
                </a:cubicBezTo>
                <a:cubicBezTo>
                  <a:pt x="4" y="4"/>
                  <a:pt x="5" y="4"/>
                  <a:pt x="5" y="3"/>
                </a:cubicBezTo>
                <a:cubicBezTo>
                  <a:pt x="5" y="2"/>
                  <a:pt x="3" y="0"/>
                  <a:pt x="2" y="0"/>
                </a:cubicBezTo>
                <a:cubicBezTo>
                  <a:pt x="1" y="0"/>
                  <a:pt x="0" y="2"/>
                  <a:pt x="0" y="3"/>
                </a:cubicBezTo>
                <a:cubicBezTo>
                  <a:pt x="0" y="4"/>
                  <a:pt x="0" y="4"/>
                  <a:pt x="1" y="5"/>
                </a:cubicBezTo>
                <a:cubicBezTo>
                  <a:pt x="0" y="5"/>
                  <a:pt x="0" y="6"/>
                  <a:pt x="0" y="7"/>
                </a:cubicBezTo>
                <a:cubicBezTo>
                  <a:pt x="0" y="7"/>
                  <a:pt x="0" y="8"/>
                  <a:pt x="1" y="8"/>
                </a:cubicBezTo>
                <a:cubicBezTo>
                  <a:pt x="0" y="9"/>
                  <a:pt x="0" y="9"/>
                  <a:pt x="0" y="10"/>
                </a:cubicBezTo>
                <a:cubicBezTo>
                  <a:pt x="0" y="11"/>
                  <a:pt x="0" y="11"/>
                  <a:pt x="1" y="12"/>
                </a:cubicBezTo>
                <a:cubicBezTo>
                  <a:pt x="0" y="12"/>
                  <a:pt x="0" y="13"/>
                  <a:pt x="0" y="13"/>
                </a:cubicBezTo>
                <a:cubicBezTo>
                  <a:pt x="0" y="14"/>
                  <a:pt x="0" y="14"/>
                  <a:pt x="1" y="15"/>
                </a:cubicBezTo>
                <a:close/>
                <a:moveTo>
                  <a:pt x="2" y="15"/>
                </a:moveTo>
                <a:lnTo>
                  <a:pt x="2" y="15"/>
                </a:lnTo>
                <a:cubicBezTo>
                  <a:pt x="3" y="15"/>
                  <a:pt x="3" y="16"/>
                  <a:pt x="3" y="16"/>
                </a:cubicBezTo>
                <a:cubicBezTo>
                  <a:pt x="3" y="17"/>
                  <a:pt x="3" y="17"/>
                  <a:pt x="2" y="17"/>
                </a:cubicBezTo>
                <a:cubicBezTo>
                  <a:pt x="2" y="17"/>
                  <a:pt x="1" y="17"/>
                  <a:pt x="1" y="16"/>
                </a:cubicBezTo>
                <a:cubicBezTo>
                  <a:pt x="1" y="16"/>
                  <a:pt x="1" y="15"/>
                  <a:pt x="2" y="15"/>
                </a:cubicBezTo>
                <a:lnTo>
                  <a:pt x="2" y="15"/>
                </a:lnTo>
                <a:lnTo>
                  <a:pt x="2" y="15"/>
                </a:ln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77" name="Freeform 1877"/>
          <p:cNvSpPr>
            <a:spLocks noEditPoints="1"/>
          </p:cNvSpPr>
          <p:nvPr userDrawn="1"/>
        </p:nvSpPr>
        <p:spPr bwMode="auto">
          <a:xfrm>
            <a:off x="315913" y="490560"/>
            <a:ext cx="165100" cy="193675"/>
          </a:xfrm>
          <a:custGeom>
            <a:avLst/>
            <a:gdLst>
              <a:gd name="T0" fmla="*/ 180 w 231"/>
              <a:gd name="T1" fmla="*/ 195 h 269"/>
              <a:gd name="T2" fmla="*/ 192 w 231"/>
              <a:gd name="T3" fmla="*/ 189 h 269"/>
              <a:gd name="T4" fmla="*/ 197 w 231"/>
              <a:gd name="T5" fmla="*/ 187 h 269"/>
              <a:gd name="T6" fmla="*/ 204 w 231"/>
              <a:gd name="T7" fmla="*/ 178 h 269"/>
              <a:gd name="T8" fmla="*/ 208 w 231"/>
              <a:gd name="T9" fmla="*/ 183 h 269"/>
              <a:gd name="T10" fmla="*/ 208 w 231"/>
              <a:gd name="T11" fmla="*/ 185 h 269"/>
              <a:gd name="T12" fmla="*/ 212 w 231"/>
              <a:gd name="T13" fmla="*/ 186 h 269"/>
              <a:gd name="T14" fmla="*/ 213 w 231"/>
              <a:gd name="T15" fmla="*/ 179 h 269"/>
              <a:gd name="T16" fmla="*/ 221 w 231"/>
              <a:gd name="T17" fmla="*/ 184 h 269"/>
              <a:gd name="T18" fmla="*/ 231 w 231"/>
              <a:gd name="T19" fmla="*/ 202 h 269"/>
              <a:gd name="T20" fmla="*/ 208 w 231"/>
              <a:gd name="T21" fmla="*/ 208 h 269"/>
              <a:gd name="T22" fmla="*/ 150 w 231"/>
              <a:gd name="T23" fmla="*/ 226 h 269"/>
              <a:gd name="T24" fmla="*/ 138 w 231"/>
              <a:gd name="T25" fmla="*/ 242 h 269"/>
              <a:gd name="T26" fmla="*/ 140 w 231"/>
              <a:gd name="T27" fmla="*/ 259 h 269"/>
              <a:gd name="T28" fmla="*/ 131 w 231"/>
              <a:gd name="T29" fmla="*/ 265 h 269"/>
              <a:gd name="T30" fmla="*/ 119 w 231"/>
              <a:gd name="T31" fmla="*/ 248 h 269"/>
              <a:gd name="T32" fmla="*/ 102 w 231"/>
              <a:gd name="T33" fmla="*/ 235 h 269"/>
              <a:gd name="T34" fmla="*/ 86 w 231"/>
              <a:gd name="T35" fmla="*/ 216 h 269"/>
              <a:gd name="T36" fmla="*/ 92 w 231"/>
              <a:gd name="T37" fmla="*/ 190 h 269"/>
              <a:gd name="T38" fmla="*/ 83 w 231"/>
              <a:gd name="T39" fmla="*/ 166 h 269"/>
              <a:gd name="T40" fmla="*/ 81 w 231"/>
              <a:gd name="T41" fmla="*/ 161 h 269"/>
              <a:gd name="T42" fmla="*/ 41 w 231"/>
              <a:gd name="T43" fmla="*/ 63 h 269"/>
              <a:gd name="T44" fmla="*/ 30 w 231"/>
              <a:gd name="T45" fmla="*/ 48 h 269"/>
              <a:gd name="T46" fmla="*/ 22 w 231"/>
              <a:gd name="T47" fmla="*/ 45 h 269"/>
              <a:gd name="T48" fmla="*/ 7 w 231"/>
              <a:gd name="T49" fmla="*/ 35 h 269"/>
              <a:gd name="T50" fmla="*/ 10 w 231"/>
              <a:gd name="T51" fmla="*/ 20 h 269"/>
              <a:gd name="T52" fmla="*/ 14 w 231"/>
              <a:gd name="T53" fmla="*/ 9 h 269"/>
              <a:gd name="T54" fmla="*/ 16 w 231"/>
              <a:gd name="T55" fmla="*/ 2 h 269"/>
              <a:gd name="T56" fmla="*/ 18 w 231"/>
              <a:gd name="T57" fmla="*/ 1 h 269"/>
              <a:gd name="T58" fmla="*/ 24 w 231"/>
              <a:gd name="T59" fmla="*/ 4 h 269"/>
              <a:gd name="T60" fmla="*/ 35 w 231"/>
              <a:gd name="T61" fmla="*/ 9 h 269"/>
              <a:gd name="T62" fmla="*/ 49 w 231"/>
              <a:gd name="T63" fmla="*/ 16 h 269"/>
              <a:gd name="T64" fmla="*/ 47 w 231"/>
              <a:gd name="T65" fmla="*/ 32 h 269"/>
              <a:gd name="T66" fmla="*/ 43 w 231"/>
              <a:gd name="T67" fmla="*/ 42 h 269"/>
              <a:gd name="T68" fmla="*/ 46 w 231"/>
              <a:gd name="T69" fmla="*/ 51 h 269"/>
              <a:gd name="T70" fmla="*/ 48 w 231"/>
              <a:gd name="T71" fmla="*/ 60 h 269"/>
              <a:gd name="T72" fmla="*/ 94 w 231"/>
              <a:gd name="T73" fmla="*/ 155 h 269"/>
              <a:gd name="T74" fmla="*/ 96 w 231"/>
              <a:gd name="T75" fmla="*/ 161 h 269"/>
              <a:gd name="T76" fmla="*/ 107 w 231"/>
              <a:gd name="T77" fmla="*/ 183 h 269"/>
              <a:gd name="T78" fmla="*/ 118 w 231"/>
              <a:gd name="T79" fmla="*/ 188 h 269"/>
              <a:gd name="T80" fmla="*/ 152 w 231"/>
              <a:gd name="T81" fmla="*/ 205 h 269"/>
              <a:gd name="T82" fmla="*/ 22 w 231"/>
              <a:gd name="T83" fmla="*/ 40 h 269"/>
              <a:gd name="T84" fmla="*/ 26 w 231"/>
              <a:gd name="T85" fmla="*/ 42 h 269"/>
              <a:gd name="T86" fmla="*/ 22 w 231"/>
              <a:gd name="T87" fmla="*/ 40 h 269"/>
              <a:gd name="T88" fmla="*/ 35 w 231"/>
              <a:gd name="T89" fmla="*/ 20 h 269"/>
              <a:gd name="T90" fmla="*/ 33 w 231"/>
              <a:gd name="T91" fmla="*/ 15 h 269"/>
              <a:gd name="T92" fmla="*/ 31 w 231"/>
              <a:gd name="T93" fmla="*/ 17 h 269"/>
              <a:gd name="T94" fmla="*/ 35 w 231"/>
              <a:gd name="T95" fmla="*/ 20 h 269"/>
              <a:gd name="T96" fmla="*/ 23 w 231"/>
              <a:gd name="T97" fmla="*/ 15 h 269"/>
              <a:gd name="T98" fmla="*/ 23 w 231"/>
              <a:gd name="T99" fmla="*/ 13 h 269"/>
              <a:gd name="T100" fmla="*/ 23 w 231"/>
              <a:gd name="T101" fmla="*/ 10 h 269"/>
              <a:gd name="T102" fmla="*/ 19 w 231"/>
              <a:gd name="T103" fmla="*/ 13 h 269"/>
              <a:gd name="T104" fmla="*/ 21 w 231"/>
              <a:gd name="T105" fmla="*/ 15 h 269"/>
              <a:gd name="T106" fmla="*/ 19 w 231"/>
              <a:gd name="T107" fmla="*/ 27 h 269"/>
              <a:gd name="T108" fmla="*/ 18 w 231"/>
              <a:gd name="T109" fmla="*/ 23 h 269"/>
              <a:gd name="T110" fmla="*/ 19 w 231"/>
              <a:gd name="T111" fmla="*/ 22 h 269"/>
              <a:gd name="T112" fmla="*/ 18 w 231"/>
              <a:gd name="T113" fmla="*/ 2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1" h="269">
                <a:moveTo>
                  <a:pt x="180" y="195"/>
                </a:moveTo>
                <a:lnTo>
                  <a:pt x="180" y="195"/>
                </a:lnTo>
                <a:cubicBezTo>
                  <a:pt x="185" y="192"/>
                  <a:pt x="188" y="191"/>
                  <a:pt x="192" y="188"/>
                </a:cubicBezTo>
                <a:lnTo>
                  <a:pt x="192" y="189"/>
                </a:lnTo>
                <a:cubicBezTo>
                  <a:pt x="194" y="189"/>
                  <a:pt x="194" y="189"/>
                  <a:pt x="195" y="189"/>
                </a:cubicBezTo>
                <a:cubicBezTo>
                  <a:pt x="195" y="189"/>
                  <a:pt x="196" y="188"/>
                  <a:pt x="197" y="187"/>
                </a:cubicBezTo>
                <a:cubicBezTo>
                  <a:pt x="200" y="185"/>
                  <a:pt x="201" y="182"/>
                  <a:pt x="203" y="179"/>
                </a:cubicBezTo>
                <a:lnTo>
                  <a:pt x="204" y="178"/>
                </a:lnTo>
                <a:cubicBezTo>
                  <a:pt x="206" y="179"/>
                  <a:pt x="207" y="180"/>
                  <a:pt x="208" y="182"/>
                </a:cubicBezTo>
                <a:cubicBezTo>
                  <a:pt x="208" y="182"/>
                  <a:pt x="208" y="183"/>
                  <a:pt x="208" y="183"/>
                </a:cubicBezTo>
                <a:lnTo>
                  <a:pt x="208" y="184"/>
                </a:lnTo>
                <a:cubicBezTo>
                  <a:pt x="208" y="184"/>
                  <a:pt x="208" y="185"/>
                  <a:pt x="208" y="185"/>
                </a:cubicBezTo>
                <a:cubicBezTo>
                  <a:pt x="209" y="187"/>
                  <a:pt x="210" y="188"/>
                  <a:pt x="211" y="187"/>
                </a:cubicBezTo>
                <a:cubicBezTo>
                  <a:pt x="211" y="187"/>
                  <a:pt x="211" y="186"/>
                  <a:pt x="212" y="186"/>
                </a:cubicBezTo>
                <a:cubicBezTo>
                  <a:pt x="212" y="186"/>
                  <a:pt x="212" y="185"/>
                  <a:pt x="212" y="185"/>
                </a:cubicBezTo>
                <a:cubicBezTo>
                  <a:pt x="212" y="183"/>
                  <a:pt x="212" y="181"/>
                  <a:pt x="213" y="179"/>
                </a:cubicBezTo>
                <a:lnTo>
                  <a:pt x="214" y="180"/>
                </a:lnTo>
                <a:cubicBezTo>
                  <a:pt x="216" y="181"/>
                  <a:pt x="218" y="183"/>
                  <a:pt x="221" y="184"/>
                </a:cubicBezTo>
                <a:cubicBezTo>
                  <a:pt x="222" y="185"/>
                  <a:pt x="223" y="189"/>
                  <a:pt x="224" y="191"/>
                </a:cubicBezTo>
                <a:cubicBezTo>
                  <a:pt x="226" y="195"/>
                  <a:pt x="230" y="198"/>
                  <a:pt x="231" y="202"/>
                </a:cubicBezTo>
                <a:cubicBezTo>
                  <a:pt x="231" y="204"/>
                  <a:pt x="230" y="206"/>
                  <a:pt x="229" y="207"/>
                </a:cubicBezTo>
                <a:cubicBezTo>
                  <a:pt x="223" y="211"/>
                  <a:pt x="214" y="209"/>
                  <a:pt x="208" y="208"/>
                </a:cubicBezTo>
                <a:cubicBezTo>
                  <a:pt x="203" y="208"/>
                  <a:pt x="196" y="208"/>
                  <a:pt x="192" y="209"/>
                </a:cubicBezTo>
                <a:cubicBezTo>
                  <a:pt x="176" y="210"/>
                  <a:pt x="162" y="217"/>
                  <a:pt x="150" y="226"/>
                </a:cubicBezTo>
                <a:cubicBezTo>
                  <a:pt x="148" y="228"/>
                  <a:pt x="141" y="232"/>
                  <a:pt x="136" y="235"/>
                </a:cubicBezTo>
                <a:cubicBezTo>
                  <a:pt x="137" y="237"/>
                  <a:pt x="138" y="240"/>
                  <a:pt x="138" y="242"/>
                </a:cubicBezTo>
                <a:cubicBezTo>
                  <a:pt x="140" y="244"/>
                  <a:pt x="142" y="248"/>
                  <a:pt x="140" y="252"/>
                </a:cubicBezTo>
                <a:cubicBezTo>
                  <a:pt x="141" y="255"/>
                  <a:pt x="142" y="258"/>
                  <a:pt x="140" y="259"/>
                </a:cubicBezTo>
                <a:cubicBezTo>
                  <a:pt x="143" y="263"/>
                  <a:pt x="140" y="267"/>
                  <a:pt x="139" y="268"/>
                </a:cubicBezTo>
                <a:cubicBezTo>
                  <a:pt x="137" y="269"/>
                  <a:pt x="133" y="269"/>
                  <a:pt x="131" y="265"/>
                </a:cubicBezTo>
                <a:cubicBezTo>
                  <a:pt x="127" y="265"/>
                  <a:pt x="125" y="262"/>
                  <a:pt x="124" y="260"/>
                </a:cubicBezTo>
                <a:cubicBezTo>
                  <a:pt x="118" y="258"/>
                  <a:pt x="116" y="253"/>
                  <a:pt x="119" y="248"/>
                </a:cubicBezTo>
                <a:cubicBezTo>
                  <a:pt x="115" y="247"/>
                  <a:pt x="114" y="246"/>
                  <a:pt x="111" y="243"/>
                </a:cubicBezTo>
                <a:cubicBezTo>
                  <a:pt x="107" y="243"/>
                  <a:pt x="102" y="241"/>
                  <a:pt x="102" y="235"/>
                </a:cubicBezTo>
                <a:cubicBezTo>
                  <a:pt x="95" y="235"/>
                  <a:pt x="91" y="231"/>
                  <a:pt x="92" y="223"/>
                </a:cubicBezTo>
                <a:cubicBezTo>
                  <a:pt x="89" y="222"/>
                  <a:pt x="87" y="221"/>
                  <a:pt x="86" y="216"/>
                </a:cubicBezTo>
                <a:cubicBezTo>
                  <a:pt x="85" y="210"/>
                  <a:pt x="91" y="205"/>
                  <a:pt x="94" y="201"/>
                </a:cubicBezTo>
                <a:cubicBezTo>
                  <a:pt x="94" y="199"/>
                  <a:pt x="92" y="192"/>
                  <a:pt x="92" y="190"/>
                </a:cubicBezTo>
                <a:cubicBezTo>
                  <a:pt x="87" y="188"/>
                  <a:pt x="86" y="184"/>
                  <a:pt x="86" y="180"/>
                </a:cubicBezTo>
                <a:cubicBezTo>
                  <a:pt x="80" y="175"/>
                  <a:pt x="84" y="169"/>
                  <a:pt x="83" y="166"/>
                </a:cubicBezTo>
                <a:cubicBezTo>
                  <a:pt x="82" y="164"/>
                  <a:pt x="80" y="164"/>
                  <a:pt x="79" y="165"/>
                </a:cubicBezTo>
                <a:cubicBezTo>
                  <a:pt x="79" y="163"/>
                  <a:pt x="80" y="162"/>
                  <a:pt x="81" y="161"/>
                </a:cubicBezTo>
                <a:cubicBezTo>
                  <a:pt x="77" y="159"/>
                  <a:pt x="76" y="156"/>
                  <a:pt x="77" y="152"/>
                </a:cubicBezTo>
                <a:lnTo>
                  <a:pt x="41" y="63"/>
                </a:lnTo>
                <a:cubicBezTo>
                  <a:pt x="36" y="62"/>
                  <a:pt x="35" y="60"/>
                  <a:pt x="36" y="57"/>
                </a:cubicBezTo>
                <a:cubicBezTo>
                  <a:pt x="32" y="56"/>
                  <a:pt x="30" y="52"/>
                  <a:pt x="30" y="48"/>
                </a:cubicBezTo>
                <a:cubicBezTo>
                  <a:pt x="30" y="48"/>
                  <a:pt x="30" y="48"/>
                  <a:pt x="30" y="48"/>
                </a:cubicBezTo>
                <a:cubicBezTo>
                  <a:pt x="27" y="49"/>
                  <a:pt x="24" y="49"/>
                  <a:pt x="22" y="45"/>
                </a:cubicBezTo>
                <a:lnTo>
                  <a:pt x="12" y="39"/>
                </a:lnTo>
                <a:cubicBezTo>
                  <a:pt x="13" y="38"/>
                  <a:pt x="10" y="39"/>
                  <a:pt x="7" y="35"/>
                </a:cubicBezTo>
                <a:cubicBezTo>
                  <a:pt x="0" y="29"/>
                  <a:pt x="1" y="18"/>
                  <a:pt x="1" y="16"/>
                </a:cubicBezTo>
                <a:lnTo>
                  <a:pt x="10" y="20"/>
                </a:lnTo>
                <a:cubicBezTo>
                  <a:pt x="10" y="19"/>
                  <a:pt x="11" y="18"/>
                  <a:pt x="12" y="17"/>
                </a:cubicBezTo>
                <a:cubicBezTo>
                  <a:pt x="9" y="13"/>
                  <a:pt x="11" y="10"/>
                  <a:pt x="14" y="9"/>
                </a:cubicBezTo>
                <a:cubicBezTo>
                  <a:pt x="13" y="6"/>
                  <a:pt x="13" y="4"/>
                  <a:pt x="16" y="2"/>
                </a:cubicBezTo>
                <a:cubicBezTo>
                  <a:pt x="16" y="2"/>
                  <a:pt x="16" y="2"/>
                  <a:pt x="16" y="2"/>
                </a:cubicBezTo>
                <a:cubicBezTo>
                  <a:pt x="15" y="1"/>
                  <a:pt x="16" y="0"/>
                  <a:pt x="16" y="0"/>
                </a:cubicBezTo>
                <a:cubicBezTo>
                  <a:pt x="17" y="0"/>
                  <a:pt x="18" y="0"/>
                  <a:pt x="18" y="1"/>
                </a:cubicBezTo>
                <a:cubicBezTo>
                  <a:pt x="18" y="1"/>
                  <a:pt x="18" y="1"/>
                  <a:pt x="18" y="1"/>
                </a:cubicBezTo>
                <a:cubicBezTo>
                  <a:pt x="21" y="0"/>
                  <a:pt x="23" y="1"/>
                  <a:pt x="24" y="4"/>
                </a:cubicBezTo>
                <a:cubicBezTo>
                  <a:pt x="27" y="3"/>
                  <a:pt x="31" y="4"/>
                  <a:pt x="32" y="8"/>
                </a:cubicBezTo>
                <a:cubicBezTo>
                  <a:pt x="33" y="8"/>
                  <a:pt x="34" y="8"/>
                  <a:pt x="35" y="9"/>
                </a:cubicBezTo>
                <a:lnTo>
                  <a:pt x="38" y="0"/>
                </a:lnTo>
                <a:cubicBezTo>
                  <a:pt x="40" y="0"/>
                  <a:pt x="48" y="7"/>
                  <a:pt x="49" y="16"/>
                </a:cubicBezTo>
                <a:cubicBezTo>
                  <a:pt x="49" y="21"/>
                  <a:pt x="46" y="27"/>
                  <a:pt x="44" y="30"/>
                </a:cubicBezTo>
                <a:cubicBezTo>
                  <a:pt x="46" y="30"/>
                  <a:pt x="47" y="31"/>
                  <a:pt x="47" y="32"/>
                </a:cubicBezTo>
                <a:cubicBezTo>
                  <a:pt x="48" y="34"/>
                  <a:pt x="48" y="35"/>
                  <a:pt x="47" y="37"/>
                </a:cubicBezTo>
                <a:cubicBezTo>
                  <a:pt x="47" y="39"/>
                  <a:pt x="45" y="41"/>
                  <a:pt x="43" y="42"/>
                </a:cubicBezTo>
                <a:cubicBezTo>
                  <a:pt x="45" y="43"/>
                  <a:pt x="47" y="46"/>
                  <a:pt x="47" y="48"/>
                </a:cubicBezTo>
                <a:cubicBezTo>
                  <a:pt x="47" y="49"/>
                  <a:pt x="46" y="50"/>
                  <a:pt x="46" y="51"/>
                </a:cubicBezTo>
                <a:cubicBezTo>
                  <a:pt x="46" y="52"/>
                  <a:pt x="46" y="52"/>
                  <a:pt x="46" y="52"/>
                </a:cubicBezTo>
                <a:cubicBezTo>
                  <a:pt x="49" y="53"/>
                  <a:pt x="50" y="57"/>
                  <a:pt x="48" y="60"/>
                </a:cubicBezTo>
                <a:lnTo>
                  <a:pt x="89" y="146"/>
                </a:lnTo>
                <a:cubicBezTo>
                  <a:pt x="94" y="147"/>
                  <a:pt x="95" y="151"/>
                  <a:pt x="94" y="155"/>
                </a:cubicBezTo>
                <a:cubicBezTo>
                  <a:pt x="95" y="155"/>
                  <a:pt x="97" y="155"/>
                  <a:pt x="98" y="157"/>
                </a:cubicBezTo>
                <a:cubicBezTo>
                  <a:pt x="96" y="157"/>
                  <a:pt x="95" y="159"/>
                  <a:pt x="96" y="161"/>
                </a:cubicBezTo>
                <a:cubicBezTo>
                  <a:pt x="98" y="164"/>
                  <a:pt x="103" y="164"/>
                  <a:pt x="104" y="172"/>
                </a:cubicBezTo>
                <a:cubicBezTo>
                  <a:pt x="107" y="174"/>
                  <a:pt x="109" y="179"/>
                  <a:pt x="107" y="183"/>
                </a:cubicBezTo>
                <a:cubicBezTo>
                  <a:pt x="109" y="185"/>
                  <a:pt x="111" y="189"/>
                  <a:pt x="111" y="189"/>
                </a:cubicBezTo>
                <a:cubicBezTo>
                  <a:pt x="112" y="186"/>
                  <a:pt x="116" y="187"/>
                  <a:pt x="118" y="188"/>
                </a:cubicBezTo>
                <a:cubicBezTo>
                  <a:pt x="123" y="183"/>
                  <a:pt x="130" y="186"/>
                  <a:pt x="132" y="194"/>
                </a:cubicBezTo>
                <a:cubicBezTo>
                  <a:pt x="135" y="202"/>
                  <a:pt x="146" y="206"/>
                  <a:pt x="152" y="205"/>
                </a:cubicBezTo>
                <a:cubicBezTo>
                  <a:pt x="160" y="204"/>
                  <a:pt x="173" y="199"/>
                  <a:pt x="180" y="195"/>
                </a:cubicBezTo>
                <a:close/>
                <a:moveTo>
                  <a:pt x="22" y="40"/>
                </a:moveTo>
                <a:lnTo>
                  <a:pt x="22" y="40"/>
                </a:lnTo>
                <a:lnTo>
                  <a:pt x="26" y="42"/>
                </a:lnTo>
                <a:cubicBezTo>
                  <a:pt x="26" y="41"/>
                  <a:pt x="26" y="40"/>
                  <a:pt x="26" y="39"/>
                </a:cubicBezTo>
                <a:cubicBezTo>
                  <a:pt x="25" y="38"/>
                  <a:pt x="23" y="38"/>
                  <a:pt x="22" y="40"/>
                </a:cubicBezTo>
                <a:close/>
                <a:moveTo>
                  <a:pt x="35" y="20"/>
                </a:moveTo>
                <a:lnTo>
                  <a:pt x="35" y="20"/>
                </a:lnTo>
                <a:cubicBezTo>
                  <a:pt x="35" y="20"/>
                  <a:pt x="35" y="20"/>
                  <a:pt x="36" y="20"/>
                </a:cubicBezTo>
                <a:cubicBezTo>
                  <a:pt x="37" y="18"/>
                  <a:pt x="35" y="17"/>
                  <a:pt x="33" y="15"/>
                </a:cubicBezTo>
                <a:cubicBezTo>
                  <a:pt x="33" y="16"/>
                  <a:pt x="32" y="16"/>
                  <a:pt x="31" y="16"/>
                </a:cubicBezTo>
                <a:cubicBezTo>
                  <a:pt x="31" y="17"/>
                  <a:pt x="31" y="17"/>
                  <a:pt x="31" y="17"/>
                </a:cubicBezTo>
                <a:lnTo>
                  <a:pt x="32" y="17"/>
                </a:lnTo>
                <a:cubicBezTo>
                  <a:pt x="33" y="18"/>
                  <a:pt x="34" y="19"/>
                  <a:pt x="35" y="20"/>
                </a:cubicBezTo>
                <a:close/>
                <a:moveTo>
                  <a:pt x="23" y="15"/>
                </a:moveTo>
                <a:lnTo>
                  <a:pt x="23" y="15"/>
                </a:lnTo>
                <a:cubicBezTo>
                  <a:pt x="23" y="15"/>
                  <a:pt x="24" y="14"/>
                  <a:pt x="24" y="13"/>
                </a:cubicBezTo>
                <a:cubicBezTo>
                  <a:pt x="24" y="13"/>
                  <a:pt x="23" y="13"/>
                  <a:pt x="23" y="13"/>
                </a:cubicBezTo>
                <a:lnTo>
                  <a:pt x="24" y="11"/>
                </a:lnTo>
                <a:lnTo>
                  <a:pt x="23" y="10"/>
                </a:lnTo>
                <a:lnTo>
                  <a:pt x="19" y="12"/>
                </a:lnTo>
                <a:lnTo>
                  <a:pt x="19" y="13"/>
                </a:lnTo>
                <a:lnTo>
                  <a:pt x="21" y="14"/>
                </a:lnTo>
                <a:cubicBezTo>
                  <a:pt x="21" y="14"/>
                  <a:pt x="21" y="14"/>
                  <a:pt x="21" y="15"/>
                </a:cubicBezTo>
                <a:cubicBezTo>
                  <a:pt x="21" y="15"/>
                  <a:pt x="23" y="15"/>
                  <a:pt x="23" y="15"/>
                </a:cubicBezTo>
                <a:close/>
                <a:moveTo>
                  <a:pt x="19" y="27"/>
                </a:moveTo>
                <a:lnTo>
                  <a:pt x="19" y="27"/>
                </a:lnTo>
                <a:cubicBezTo>
                  <a:pt x="19" y="26"/>
                  <a:pt x="18" y="24"/>
                  <a:pt x="18" y="23"/>
                </a:cubicBezTo>
                <a:lnTo>
                  <a:pt x="19" y="22"/>
                </a:lnTo>
                <a:cubicBezTo>
                  <a:pt x="19" y="22"/>
                  <a:pt x="19" y="22"/>
                  <a:pt x="19" y="22"/>
                </a:cubicBezTo>
                <a:cubicBezTo>
                  <a:pt x="18" y="23"/>
                  <a:pt x="17" y="23"/>
                  <a:pt x="16" y="23"/>
                </a:cubicBezTo>
                <a:cubicBezTo>
                  <a:pt x="16" y="25"/>
                  <a:pt x="16" y="27"/>
                  <a:pt x="18" y="28"/>
                </a:cubicBezTo>
                <a:cubicBezTo>
                  <a:pt x="18" y="28"/>
                  <a:pt x="19" y="27"/>
                  <a:pt x="19" y="27"/>
                </a:cubicBez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78" name="Freeform 1878"/>
          <p:cNvSpPr>
            <a:spLocks/>
          </p:cNvSpPr>
          <p:nvPr userDrawn="1"/>
        </p:nvSpPr>
        <p:spPr bwMode="auto">
          <a:xfrm>
            <a:off x="339726" y="520700"/>
            <a:ext cx="7938" cy="7938"/>
          </a:xfrm>
          <a:custGeom>
            <a:avLst/>
            <a:gdLst>
              <a:gd name="T0" fmla="*/ 0 w 11"/>
              <a:gd name="T1" fmla="*/ 5 h 11"/>
              <a:gd name="T2" fmla="*/ 0 w 11"/>
              <a:gd name="T3" fmla="*/ 5 h 11"/>
              <a:gd name="T4" fmla="*/ 5 w 11"/>
              <a:gd name="T5" fmla="*/ 0 h 11"/>
              <a:gd name="T6" fmla="*/ 11 w 11"/>
              <a:gd name="T7" fmla="*/ 5 h 11"/>
              <a:gd name="T8" fmla="*/ 5 w 11"/>
              <a:gd name="T9" fmla="*/ 11 h 11"/>
              <a:gd name="T10" fmla="*/ 0 w 11"/>
              <a:gd name="T11" fmla="*/ 5 h 11"/>
            </a:gdLst>
            <a:ahLst/>
            <a:cxnLst>
              <a:cxn ang="0">
                <a:pos x="T0" y="T1"/>
              </a:cxn>
              <a:cxn ang="0">
                <a:pos x="T2" y="T3"/>
              </a:cxn>
              <a:cxn ang="0">
                <a:pos x="T4" y="T5"/>
              </a:cxn>
              <a:cxn ang="0">
                <a:pos x="T6" y="T7"/>
              </a:cxn>
              <a:cxn ang="0">
                <a:pos x="T8" y="T9"/>
              </a:cxn>
              <a:cxn ang="0">
                <a:pos x="T10" y="T11"/>
              </a:cxn>
            </a:cxnLst>
            <a:rect l="0" t="0" r="r" b="b"/>
            <a:pathLst>
              <a:path w="11" h="11">
                <a:moveTo>
                  <a:pt x="0" y="5"/>
                </a:moveTo>
                <a:lnTo>
                  <a:pt x="0" y="5"/>
                </a:lnTo>
                <a:cubicBezTo>
                  <a:pt x="0" y="2"/>
                  <a:pt x="2" y="0"/>
                  <a:pt x="5" y="0"/>
                </a:cubicBezTo>
                <a:cubicBezTo>
                  <a:pt x="8" y="0"/>
                  <a:pt x="11" y="2"/>
                  <a:pt x="11" y="5"/>
                </a:cubicBezTo>
                <a:cubicBezTo>
                  <a:pt x="11" y="8"/>
                  <a:pt x="8" y="11"/>
                  <a:pt x="5" y="11"/>
                </a:cubicBezTo>
                <a:cubicBezTo>
                  <a:pt x="2" y="11"/>
                  <a:pt x="0" y="8"/>
                  <a:pt x="0" y="5"/>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79" name="Freeform 1879"/>
          <p:cNvSpPr>
            <a:spLocks/>
          </p:cNvSpPr>
          <p:nvPr userDrawn="1"/>
        </p:nvSpPr>
        <p:spPr bwMode="auto">
          <a:xfrm>
            <a:off x="407988" y="674690"/>
            <a:ext cx="7938" cy="4763"/>
          </a:xfrm>
          <a:custGeom>
            <a:avLst/>
            <a:gdLst>
              <a:gd name="T0" fmla="*/ 10 w 11"/>
              <a:gd name="T1" fmla="*/ 0 h 7"/>
              <a:gd name="T2" fmla="*/ 10 w 11"/>
              <a:gd name="T3" fmla="*/ 0 h 7"/>
              <a:gd name="T4" fmla="*/ 8 w 11"/>
              <a:gd name="T5" fmla="*/ 6 h 7"/>
              <a:gd name="T6" fmla="*/ 0 w 11"/>
              <a:gd name="T7" fmla="*/ 4 h 7"/>
              <a:gd name="T8" fmla="*/ 10 w 11"/>
              <a:gd name="T9" fmla="*/ 0 h 7"/>
            </a:gdLst>
            <a:ahLst/>
            <a:cxnLst>
              <a:cxn ang="0">
                <a:pos x="T0" y="T1"/>
              </a:cxn>
              <a:cxn ang="0">
                <a:pos x="T2" y="T3"/>
              </a:cxn>
              <a:cxn ang="0">
                <a:pos x="T4" y="T5"/>
              </a:cxn>
              <a:cxn ang="0">
                <a:pos x="T6" y="T7"/>
              </a:cxn>
              <a:cxn ang="0">
                <a:pos x="T8" y="T9"/>
              </a:cxn>
            </a:cxnLst>
            <a:rect l="0" t="0" r="r" b="b"/>
            <a:pathLst>
              <a:path w="11" h="7">
                <a:moveTo>
                  <a:pt x="10" y="0"/>
                </a:moveTo>
                <a:lnTo>
                  <a:pt x="10" y="0"/>
                </a:lnTo>
                <a:cubicBezTo>
                  <a:pt x="11" y="2"/>
                  <a:pt x="10" y="5"/>
                  <a:pt x="8" y="6"/>
                </a:cubicBezTo>
                <a:cubicBezTo>
                  <a:pt x="6" y="7"/>
                  <a:pt x="2" y="7"/>
                  <a:pt x="0" y="4"/>
                </a:cubicBezTo>
                <a:cubicBezTo>
                  <a:pt x="4" y="5"/>
                  <a:pt x="8" y="2"/>
                  <a:pt x="10"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80" name="Freeform 1880"/>
          <p:cNvSpPr>
            <a:spLocks/>
          </p:cNvSpPr>
          <p:nvPr userDrawn="1"/>
        </p:nvSpPr>
        <p:spPr bwMode="auto">
          <a:xfrm>
            <a:off x="395288" y="660403"/>
            <a:ext cx="14288" cy="7938"/>
          </a:xfrm>
          <a:custGeom>
            <a:avLst/>
            <a:gdLst>
              <a:gd name="T0" fmla="*/ 10 w 20"/>
              <a:gd name="T1" fmla="*/ 1 h 12"/>
              <a:gd name="T2" fmla="*/ 10 w 20"/>
              <a:gd name="T3" fmla="*/ 1 h 12"/>
              <a:gd name="T4" fmla="*/ 16 w 20"/>
              <a:gd name="T5" fmla="*/ 9 h 12"/>
              <a:gd name="T6" fmla="*/ 4 w 20"/>
              <a:gd name="T7" fmla="*/ 6 h 12"/>
              <a:gd name="T8" fmla="*/ 1 w 20"/>
              <a:gd name="T9" fmla="*/ 4 h 12"/>
              <a:gd name="T10" fmla="*/ 1 w 20"/>
              <a:gd name="T11" fmla="*/ 3 h 12"/>
              <a:gd name="T12" fmla="*/ 3 w 20"/>
              <a:gd name="T13" fmla="*/ 3 h 12"/>
              <a:gd name="T14" fmla="*/ 4 w 20"/>
              <a:gd name="T15" fmla="*/ 5 h 12"/>
              <a:gd name="T16" fmla="*/ 6 w 20"/>
              <a:gd name="T17" fmla="*/ 4 h 12"/>
              <a:gd name="T18" fmla="*/ 7 w 20"/>
              <a:gd name="T19" fmla="*/ 6 h 12"/>
              <a:gd name="T20" fmla="*/ 8 w 20"/>
              <a:gd name="T21" fmla="*/ 3 h 12"/>
              <a:gd name="T22" fmla="*/ 10 w 20"/>
              <a:gd name="T2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2">
                <a:moveTo>
                  <a:pt x="10" y="1"/>
                </a:moveTo>
                <a:lnTo>
                  <a:pt x="10" y="1"/>
                </a:lnTo>
                <a:cubicBezTo>
                  <a:pt x="15" y="0"/>
                  <a:pt x="20" y="4"/>
                  <a:pt x="16" y="9"/>
                </a:cubicBezTo>
                <a:cubicBezTo>
                  <a:pt x="13" y="12"/>
                  <a:pt x="6" y="8"/>
                  <a:pt x="4" y="6"/>
                </a:cubicBezTo>
                <a:lnTo>
                  <a:pt x="1" y="4"/>
                </a:lnTo>
                <a:cubicBezTo>
                  <a:pt x="1" y="4"/>
                  <a:pt x="0" y="3"/>
                  <a:pt x="1" y="3"/>
                </a:cubicBezTo>
                <a:lnTo>
                  <a:pt x="3" y="3"/>
                </a:lnTo>
                <a:cubicBezTo>
                  <a:pt x="3" y="4"/>
                  <a:pt x="3" y="4"/>
                  <a:pt x="4" y="5"/>
                </a:cubicBezTo>
                <a:cubicBezTo>
                  <a:pt x="4" y="4"/>
                  <a:pt x="5" y="3"/>
                  <a:pt x="6" y="4"/>
                </a:cubicBezTo>
                <a:cubicBezTo>
                  <a:pt x="6" y="5"/>
                  <a:pt x="6" y="6"/>
                  <a:pt x="7" y="6"/>
                </a:cubicBezTo>
                <a:cubicBezTo>
                  <a:pt x="7" y="6"/>
                  <a:pt x="7" y="4"/>
                  <a:pt x="8" y="3"/>
                </a:cubicBezTo>
                <a:cubicBezTo>
                  <a:pt x="9" y="3"/>
                  <a:pt x="10" y="2"/>
                  <a:pt x="10" y="1"/>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81" name="Freeform 1881"/>
          <p:cNvSpPr>
            <a:spLocks/>
          </p:cNvSpPr>
          <p:nvPr userDrawn="1"/>
        </p:nvSpPr>
        <p:spPr bwMode="auto">
          <a:xfrm>
            <a:off x="401660" y="652463"/>
            <a:ext cx="3175" cy="3175"/>
          </a:xfrm>
          <a:custGeom>
            <a:avLst/>
            <a:gdLst>
              <a:gd name="T0" fmla="*/ 3 w 3"/>
              <a:gd name="T1" fmla="*/ 0 h 4"/>
              <a:gd name="T2" fmla="*/ 3 w 3"/>
              <a:gd name="T3" fmla="*/ 0 h 4"/>
              <a:gd name="T4" fmla="*/ 1 w 3"/>
              <a:gd name="T5" fmla="*/ 4 h 4"/>
              <a:gd name="T6" fmla="*/ 0 w 3"/>
              <a:gd name="T7" fmla="*/ 2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3" y="0"/>
                </a:lnTo>
                <a:cubicBezTo>
                  <a:pt x="3" y="1"/>
                  <a:pt x="3" y="3"/>
                  <a:pt x="1" y="4"/>
                </a:cubicBezTo>
                <a:cubicBezTo>
                  <a:pt x="1" y="3"/>
                  <a:pt x="1" y="3"/>
                  <a:pt x="0" y="2"/>
                </a:cubicBezTo>
                <a:cubicBezTo>
                  <a:pt x="1" y="2"/>
                  <a:pt x="2" y="0"/>
                  <a:pt x="3"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82" name="Freeform 1882"/>
          <p:cNvSpPr>
            <a:spLocks/>
          </p:cNvSpPr>
          <p:nvPr userDrawn="1"/>
        </p:nvSpPr>
        <p:spPr bwMode="auto">
          <a:xfrm>
            <a:off x="384176" y="650897"/>
            <a:ext cx="17463" cy="9525"/>
          </a:xfrm>
          <a:custGeom>
            <a:avLst/>
            <a:gdLst>
              <a:gd name="T0" fmla="*/ 1 w 25"/>
              <a:gd name="T1" fmla="*/ 0 h 14"/>
              <a:gd name="T2" fmla="*/ 1 w 25"/>
              <a:gd name="T3" fmla="*/ 0 h 14"/>
              <a:gd name="T4" fmla="*/ 5 w 25"/>
              <a:gd name="T5" fmla="*/ 1 h 14"/>
              <a:gd name="T6" fmla="*/ 5 w 25"/>
              <a:gd name="T7" fmla="*/ 5 h 14"/>
              <a:gd name="T8" fmla="*/ 8 w 25"/>
              <a:gd name="T9" fmla="*/ 3 h 14"/>
              <a:gd name="T10" fmla="*/ 8 w 25"/>
              <a:gd name="T11" fmla="*/ 7 h 14"/>
              <a:gd name="T12" fmla="*/ 11 w 25"/>
              <a:gd name="T13" fmla="*/ 6 h 14"/>
              <a:gd name="T14" fmla="*/ 11 w 25"/>
              <a:gd name="T15" fmla="*/ 8 h 14"/>
              <a:gd name="T16" fmla="*/ 14 w 25"/>
              <a:gd name="T17" fmla="*/ 7 h 14"/>
              <a:gd name="T18" fmla="*/ 22 w 25"/>
              <a:gd name="T19" fmla="*/ 5 h 14"/>
              <a:gd name="T20" fmla="*/ 25 w 25"/>
              <a:gd name="T21" fmla="*/ 10 h 14"/>
              <a:gd name="T22" fmla="*/ 17 w 25"/>
              <a:gd name="T23" fmla="*/ 12 h 14"/>
              <a:gd name="T24" fmla="*/ 3 w 25"/>
              <a:gd name="T25" fmla="*/ 7 h 14"/>
              <a:gd name="T26" fmla="*/ 1 w 25"/>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4">
                <a:moveTo>
                  <a:pt x="1" y="0"/>
                </a:moveTo>
                <a:lnTo>
                  <a:pt x="1" y="0"/>
                </a:lnTo>
                <a:cubicBezTo>
                  <a:pt x="4" y="0"/>
                  <a:pt x="5" y="1"/>
                  <a:pt x="5" y="1"/>
                </a:cubicBezTo>
                <a:cubicBezTo>
                  <a:pt x="5" y="1"/>
                  <a:pt x="4" y="4"/>
                  <a:pt x="5" y="5"/>
                </a:cubicBezTo>
                <a:cubicBezTo>
                  <a:pt x="5" y="3"/>
                  <a:pt x="7" y="2"/>
                  <a:pt x="8" y="3"/>
                </a:cubicBezTo>
                <a:cubicBezTo>
                  <a:pt x="7" y="4"/>
                  <a:pt x="7" y="6"/>
                  <a:pt x="8" y="7"/>
                </a:cubicBezTo>
                <a:cubicBezTo>
                  <a:pt x="8" y="5"/>
                  <a:pt x="10" y="4"/>
                  <a:pt x="11" y="6"/>
                </a:cubicBezTo>
                <a:cubicBezTo>
                  <a:pt x="11" y="6"/>
                  <a:pt x="10" y="7"/>
                  <a:pt x="11" y="8"/>
                </a:cubicBezTo>
                <a:cubicBezTo>
                  <a:pt x="12" y="6"/>
                  <a:pt x="13" y="6"/>
                  <a:pt x="14" y="7"/>
                </a:cubicBezTo>
                <a:cubicBezTo>
                  <a:pt x="14" y="7"/>
                  <a:pt x="17" y="8"/>
                  <a:pt x="22" y="5"/>
                </a:cubicBezTo>
                <a:cubicBezTo>
                  <a:pt x="24" y="6"/>
                  <a:pt x="25" y="8"/>
                  <a:pt x="25" y="10"/>
                </a:cubicBezTo>
                <a:cubicBezTo>
                  <a:pt x="24" y="14"/>
                  <a:pt x="20" y="14"/>
                  <a:pt x="17" y="12"/>
                </a:cubicBezTo>
                <a:cubicBezTo>
                  <a:pt x="11" y="8"/>
                  <a:pt x="5" y="10"/>
                  <a:pt x="3" y="7"/>
                </a:cubicBezTo>
                <a:cubicBezTo>
                  <a:pt x="1" y="6"/>
                  <a:pt x="0" y="3"/>
                  <a:pt x="1"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83" name="Freeform 1883"/>
          <p:cNvSpPr>
            <a:spLocks/>
          </p:cNvSpPr>
          <p:nvPr userDrawn="1"/>
        </p:nvSpPr>
        <p:spPr bwMode="auto">
          <a:xfrm>
            <a:off x="398485" y="642938"/>
            <a:ext cx="3175" cy="3175"/>
          </a:xfrm>
          <a:custGeom>
            <a:avLst/>
            <a:gdLst>
              <a:gd name="T0" fmla="*/ 2 w 4"/>
              <a:gd name="T1" fmla="*/ 0 h 4"/>
              <a:gd name="T2" fmla="*/ 2 w 4"/>
              <a:gd name="T3" fmla="*/ 0 h 4"/>
              <a:gd name="T4" fmla="*/ 4 w 4"/>
              <a:gd name="T5" fmla="*/ 4 h 4"/>
              <a:gd name="T6" fmla="*/ 0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2" y="0"/>
                </a:lnTo>
                <a:cubicBezTo>
                  <a:pt x="2" y="1"/>
                  <a:pt x="3" y="2"/>
                  <a:pt x="4" y="4"/>
                </a:cubicBezTo>
                <a:cubicBezTo>
                  <a:pt x="2" y="3"/>
                  <a:pt x="0" y="2"/>
                  <a:pt x="0" y="0"/>
                </a:cubicBezTo>
                <a:lnTo>
                  <a:pt x="2" y="0"/>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84" name="Freeform 1884"/>
          <p:cNvSpPr>
            <a:spLocks/>
          </p:cNvSpPr>
          <p:nvPr userDrawn="1"/>
        </p:nvSpPr>
        <p:spPr bwMode="auto">
          <a:xfrm>
            <a:off x="400051" y="641372"/>
            <a:ext cx="12700" cy="30163"/>
          </a:xfrm>
          <a:custGeom>
            <a:avLst/>
            <a:gdLst>
              <a:gd name="T0" fmla="*/ 4 w 19"/>
              <a:gd name="T1" fmla="*/ 0 h 42"/>
              <a:gd name="T2" fmla="*/ 4 w 19"/>
              <a:gd name="T3" fmla="*/ 0 h 42"/>
              <a:gd name="T4" fmla="*/ 18 w 19"/>
              <a:gd name="T5" fmla="*/ 33 h 42"/>
              <a:gd name="T6" fmla="*/ 12 w 19"/>
              <a:gd name="T7" fmla="*/ 40 h 42"/>
              <a:gd name="T8" fmla="*/ 4 w 19"/>
              <a:gd name="T9" fmla="*/ 38 h 42"/>
              <a:gd name="T10" fmla="*/ 13 w 19"/>
              <a:gd name="T11" fmla="*/ 28 h 42"/>
              <a:gd name="T12" fmla="*/ 11 w 19"/>
              <a:gd name="T13" fmla="*/ 18 h 42"/>
              <a:gd name="T14" fmla="*/ 9 w 19"/>
              <a:gd name="T15" fmla="*/ 24 h 42"/>
              <a:gd name="T16" fmla="*/ 4 w 19"/>
              <a:gd name="T17" fmla="*/ 23 h 42"/>
              <a:gd name="T18" fmla="*/ 5 w 19"/>
              <a:gd name="T19" fmla="*/ 21 h 42"/>
              <a:gd name="T20" fmla="*/ 6 w 19"/>
              <a:gd name="T21" fmla="*/ 10 h 42"/>
              <a:gd name="T22" fmla="*/ 2 w 19"/>
              <a:gd name="T23" fmla="*/ 15 h 42"/>
              <a:gd name="T24" fmla="*/ 0 w 19"/>
              <a:gd name="T25" fmla="*/ 15 h 42"/>
              <a:gd name="T26" fmla="*/ 0 w 19"/>
              <a:gd name="T27" fmla="*/ 6 h 42"/>
              <a:gd name="T28" fmla="*/ 6 w 19"/>
              <a:gd name="T29" fmla="*/ 8 h 42"/>
              <a:gd name="T30" fmla="*/ 4 w 19"/>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2">
                <a:moveTo>
                  <a:pt x="4" y="0"/>
                </a:moveTo>
                <a:lnTo>
                  <a:pt x="4" y="0"/>
                </a:lnTo>
                <a:cubicBezTo>
                  <a:pt x="9" y="4"/>
                  <a:pt x="19" y="26"/>
                  <a:pt x="18" y="33"/>
                </a:cubicBezTo>
                <a:cubicBezTo>
                  <a:pt x="17" y="36"/>
                  <a:pt x="15" y="39"/>
                  <a:pt x="12" y="40"/>
                </a:cubicBezTo>
                <a:cubicBezTo>
                  <a:pt x="8" y="42"/>
                  <a:pt x="4" y="40"/>
                  <a:pt x="4" y="38"/>
                </a:cubicBezTo>
                <a:cubicBezTo>
                  <a:pt x="11" y="39"/>
                  <a:pt x="15" y="33"/>
                  <a:pt x="13" y="28"/>
                </a:cubicBezTo>
                <a:cubicBezTo>
                  <a:pt x="14" y="24"/>
                  <a:pt x="14" y="22"/>
                  <a:pt x="11" y="18"/>
                </a:cubicBezTo>
                <a:cubicBezTo>
                  <a:pt x="11" y="21"/>
                  <a:pt x="10" y="23"/>
                  <a:pt x="9" y="24"/>
                </a:cubicBezTo>
                <a:cubicBezTo>
                  <a:pt x="8" y="23"/>
                  <a:pt x="6" y="23"/>
                  <a:pt x="4" y="23"/>
                </a:cubicBezTo>
                <a:cubicBezTo>
                  <a:pt x="5" y="23"/>
                  <a:pt x="5" y="21"/>
                  <a:pt x="5" y="21"/>
                </a:cubicBezTo>
                <a:cubicBezTo>
                  <a:pt x="8" y="19"/>
                  <a:pt x="8" y="14"/>
                  <a:pt x="6" y="10"/>
                </a:cubicBezTo>
                <a:cubicBezTo>
                  <a:pt x="5" y="13"/>
                  <a:pt x="4" y="14"/>
                  <a:pt x="2" y="15"/>
                </a:cubicBezTo>
                <a:lnTo>
                  <a:pt x="0" y="15"/>
                </a:lnTo>
                <a:cubicBezTo>
                  <a:pt x="2" y="12"/>
                  <a:pt x="1" y="10"/>
                  <a:pt x="0" y="6"/>
                </a:cubicBezTo>
                <a:cubicBezTo>
                  <a:pt x="2" y="8"/>
                  <a:pt x="4" y="9"/>
                  <a:pt x="6" y="8"/>
                </a:cubicBezTo>
                <a:cubicBezTo>
                  <a:pt x="4" y="6"/>
                  <a:pt x="3" y="2"/>
                  <a:pt x="4"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85" name="Freeform 1885"/>
          <p:cNvSpPr>
            <a:spLocks/>
          </p:cNvSpPr>
          <p:nvPr userDrawn="1"/>
        </p:nvSpPr>
        <p:spPr bwMode="auto">
          <a:xfrm>
            <a:off x="377826" y="638177"/>
            <a:ext cx="20638" cy="15875"/>
          </a:xfrm>
          <a:custGeom>
            <a:avLst/>
            <a:gdLst>
              <a:gd name="T0" fmla="*/ 9 w 31"/>
              <a:gd name="T1" fmla="*/ 0 h 22"/>
              <a:gd name="T2" fmla="*/ 9 w 31"/>
              <a:gd name="T3" fmla="*/ 0 h 22"/>
              <a:gd name="T4" fmla="*/ 7 w 31"/>
              <a:gd name="T5" fmla="*/ 10 h 22"/>
              <a:gd name="T6" fmla="*/ 7 w 31"/>
              <a:gd name="T7" fmla="*/ 10 h 22"/>
              <a:gd name="T8" fmla="*/ 7 w 31"/>
              <a:gd name="T9" fmla="*/ 11 h 22"/>
              <a:gd name="T10" fmla="*/ 8 w 31"/>
              <a:gd name="T11" fmla="*/ 11 h 22"/>
              <a:gd name="T12" fmla="*/ 9 w 31"/>
              <a:gd name="T13" fmla="*/ 8 h 22"/>
              <a:gd name="T14" fmla="*/ 11 w 31"/>
              <a:gd name="T15" fmla="*/ 10 h 22"/>
              <a:gd name="T16" fmla="*/ 11 w 31"/>
              <a:gd name="T17" fmla="*/ 11 h 22"/>
              <a:gd name="T18" fmla="*/ 10 w 31"/>
              <a:gd name="T19" fmla="*/ 12 h 22"/>
              <a:gd name="T20" fmla="*/ 11 w 31"/>
              <a:gd name="T21" fmla="*/ 12 h 22"/>
              <a:gd name="T22" fmla="*/ 13 w 31"/>
              <a:gd name="T23" fmla="*/ 10 h 22"/>
              <a:gd name="T24" fmla="*/ 15 w 31"/>
              <a:gd name="T25" fmla="*/ 13 h 22"/>
              <a:gd name="T26" fmla="*/ 15 w 31"/>
              <a:gd name="T27" fmla="*/ 13 h 22"/>
              <a:gd name="T28" fmla="*/ 16 w 31"/>
              <a:gd name="T29" fmla="*/ 13 h 22"/>
              <a:gd name="T30" fmla="*/ 16 w 31"/>
              <a:gd name="T31" fmla="*/ 12 h 22"/>
              <a:gd name="T32" fmla="*/ 16 w 31"/>
              <a:gd name="T33" fmla="*/ 11 h 22"/>
              <a:gd name="T34" fmla="*/ 20 w 31"/>
              <a:gd name="T35" fmla="*/ 14 h 22"/>
              <a:gd name="T36" fmla="*/ 26 w 31"/>
              <a:gd name="T37" fmla="*/ 11 h 22"/>
              <a:gd name="T38" fmla="*/ 30 w 31"/>
              <a:gd name="T39" fmla="*/ 14 h 22"/>
              <a:gd name="T40" fmla="*/ 26 w 31"/>
              <a:gd name="T41" fmla="*/ 21 h 22"/>
              <a:gd name="T42" fmla="*/ 14 w 31"/>
              <a:gd name="T43" fmla="*/ 15 h 22"/>
              <a:gd name="T44" fmla="*/ 7 w 31"/>
              <a:gd name="T45" fmla="*/ 13 h 22"/>
              <a:gd name="T46" fmla="*/ 9 w 31"/>
              <a:gd name="T4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2">
                <a:moveTo>
                  <a:pt x="9" y="0"/>
                </a:moveTo>
                <a:lnTo>
                  <a:pt x="9" y="0"/>
                </a:lnTo>
                <a:cubicBezTo>
                  <a:pt x="14" y="4"/>
                  <a:pt x="8" y="6"/>
                  <a:pt x="7" y="10"/>
                </a:cubicBezTo>
                <a:lnTo>
                  <a:pt x="7" y="10"/>
                </a:lnTo>
                <a:lnTo>
                  <a:pt x="7" y="11"/>
                </a:lnTo>
                <a:lnTo>
                  <a:pt x="8" y="11"/>
                </a:lnTo>
                <a:cubicBezTo>
                  <a:pt x="8" y="9"/>
                  <a:pt x="9" y="8"/>
                  <a:pt x="9" y="8"/>
                </a:cubicBezTo>
                <a:cubicBezTo>
                  <a:pt x="9" y="7"/>
                  <a:pt x="11" y="10"/>
                  <a:pt x="11" y="10"/>
                </a:cubicBezTo>
                <a:cubicBezTo>
                  <a:pt x="11" y="10"/>
                  <a:pt x="11" y="10"/>
                  <a:pt x="11" y="11"/>
                </a:cubicBezTo>
                <a:cubicBezTo>
                  <a:pt x="10" y="11"/>
                  <a:pt x="10" y="11"/>
                  <a:pt x="10" y="12"/>
                </a:cubicBezTo>
                <a:lnTo>
                  <a:pt x="11" y="12"/>
                </a:lnTo>
                <a:cubicBezTo>
                  <a:pt x="11" y="11"/>
                  <a:pt x="12" y="11"/>
                  <a:pt x="13" y="10"/>
                </a:cubicBezTo>
                <a:cubicBezTo>
                  <a:pt x="14" y="10"/>
                  <a:pt x="14" y="12"/>
                  <a:pt x="15" y="13"/>
                </a:cubicBezTo>
                <a:lnTo>
                  <a:pt x="15" y="13"/>
                </a:lnTo>
                <a:lnTo>
                  <a:pt x="16" y="13"/>
                </a:lnTo>
                <a:cubicBezTo>
                  <a:pt x="16" y="13"/>
                  <a:pt x="16" y="12"/>
                  <a:pt x="16" y="12"/>
                </a:cubicBezTo>
                <a:lnTo>
                  <a:pt x="16" y="11"/>
                </a:lnTo>
                <a:cubicBezTo>
                  <a:pt x="18" y="11"/>
                  <a:pt x="19" y="13"/>
                  <a:pt x="20" y="14"/>
                </a:cubicBezTo>
                <a:cubicBezTo>
                  <a:pt x="22" y="14"/>
                  <a:pt x="23" y="10"/>
                  <a:pt x="26" y="11"/>
                </a:cubicBezTo>
                <a:cubicBezTo>
                  <a:pt x="26" y="11"/>
                  <a:pt x="29" y="12"/>
                  <a:pt x="30" y="14"/>
                </a:cubicBezTo>
                <a:cubicBezTo>
                  <a:pt x="31" y="19"/>
                  <a:pt x="29" y="20"/>
                  <a:pt x="26" y="21"/>
                </a:cubicBezTo>
                <a:cubicBezTo>
                  <a:pt x="21" y="22"/>
                  <a:pt x="18" y="17"/>
                  <a:pt x="14" y="15"/>
                </a:cubicBezTo>
                <a:cubicBezTo>
                  <a:pt x="12" y="14"/>
                  <a:pt x="9" y="14"/>
                  <a:pt x="7" y="13"/>
                </a:cubicBezTo>
                <a:cubicBezTo>
                  <a:pt x="0" y="10"/>
                  <a:pt x="7" y="3"/>
                  <a:pt x="9"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86" name="Freeform 1886"/>
          <p:cNvSpPr>
            <a:spLocks/>
          </p:cNvSpPr>
          <p:nvPr userDrawn="1"/>
        </p:nvSpPr>
        <p:spPr bwMode="auto">
          <a:xfrm>
            <a:off x="396898" y="625475"/>
            <a:ext cx="3175" cy="4763"/>
          </a:xfrm>
          <a:custGeom>
            <a:avLst/>
            <a:gdLst>
              <a:gd name="T0" fmla="*/ 5 w 5"/>
              <a:gd name="T1" fmla="*/ 1 h 5"/>
              <a:gd name="T2" fmla="*/ 5 w 5"/>
              <a:gd name="T3" fmla="*/ 1 h 5"/>
              <a:gd name="T4" fmla="*/ 2 w 5"/>
              <a:gd name="T5" fmla="*/ 5 h 5"/>
              <a:gd name="T6" fmla="*/ 0 w 5"/>
              <a:gd name="T7" fmla="*/ 2 h 5"/>
              <a:gd name="T8" fmla="*/ 5 w 5"/>
              <a:gd name="T9" fmla="*/ 1 h 5"/>
            </a:gdLst>
            <a:ahLst/>
            <a:cxnLst>
              <a:cxn ang="0">
                <a:pos x="T0" y="T1"/>
              </a:cxn>
              <a:cxn ang="0">
                <a:pos x="T2" y="T3"/>
              </a:cxn>
              <a:cxn ang="0">
                <a:pos x="T4" y="T5"/>
              </a:cxn>
              <a:cxn ang="0">
                <a:pos x="T6" y="T7"/>
              </a:cxn>
              <a:cxn ang="0">
                <a:pos x="T8" y="T9"/>
              </a:cxn>
            </a:cxnLst>
            <a:rect l="0" t="0" r="r" b="b"/>
            <a:pathLst>
              <a:path w="5" h="5">
                <a:moveTo>
                  <a:pt x="5" y="1"/>
                </a:moveTo>
                <a:lnTo>
                  <a:pt x="5" y="1"/>
                </a:lnTo>
                <a:cubicBezTo>
                  <a:pt x="4" y="3"/>
                  <a:pt x="3" y="4"/>
                  <a:pt x="2" y="5"/>
                </a:cubicBezTo>
                <a:cubicBezTo>
                  <a:pt x="2" y="5"/>
                  <a:pt x="1" y="3"/>
                  <a:pt x="0" y="2"/>
                </a:cubicBezTo>
                <a:cubicBezTo>
                  <a:pt x="2" y="0"/>
                  <a:pt x="3" y="0"/>
                  <a:pt x="5" y="1"/>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87" name="Freeform 1887"/>
          <p:cNvSpPr>
            <a:spLocks/>
          </p:cNvSpPr>
          <p:nvPr userDrawn="1"/>
        </p:nvSpPr>
        <p:spPr bwMode="auto">
          <a:xfrm>
            <a:off x="384198" y="623910"/>
            <a:ext cx="11113" cy="22225"/>
          </a:xfrm>
          <a:custGeom>
            <a:avLst/>
            <a:gdLst>
              <a:gd name="T0" fmla="*/ 10 w 16"/>
              <a:gd name="T1" fmla="*/ 0 h 31"/>
              <a:gd name="T2" fmla="*/ 10 w 16"/>
              <a:gd name="T3" fmla="*/ 0 h 31"/>
              <a:gd name="T4" fmla="*/ 16 w 16"/>
              <a:gd name="T5" fmla="*/ 11 h 31"/>
              <a:gd name="T6" fmla="*/ 12 w 16"/>
              <a:gd name="T7" fmla="*/ 15 h 31"/>
              <a:gd name="T8" fmla="*/ 15 w 16"/>
              <a:gd name="T9" fmla="*/ 28 h 31"/>
              <a:gd name="T10" fmla="*/ 9 w 16"/>
              <a:gd name="T11" fmla="*/ 30 h 31"/>
              <a:gd name="T12" fmla="*/ 0 w 16"/>
              <a:gd name="T13" fmla="*/ 5 h 31"/>
              <a:gd name="T14" fmla="*/ 10 w 16"/>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1">
                <a:moveTo>
                  <a:pt x="10" y="0"/>
                </a:moveTo>
                <a:lnTo>
                  <a:pt x="10" y="0"/>
                </a:lnTo>
                <a:cubicBezTo>
                  <a:pt x="13" y="4"/>
                  <a:pt x="14" y="8"/>
                  <a:pt x="16" y="11"/>
                </a:cubicBezTo>
                <a:cubicBezTo>
                  <a:pt x="16" y="11"/>
                  <a:pt x="13" y="14"/>
                  <a:pt x="12" y="15"/>
                </a:cubicBezTo>
                <a:cubicBezTo>
                  <a:pt x="10" y="20"/>
                  <a:pt x="12" y="25"/>
                  <a:pt x="15" y="28"/>
                </a:cubicBezTo>
                <a:cubicBezTo>
                  <a:pt x="15" y="28"/>
                  <a:pt x="11" y="31"/>
                  <a:pt x="9" y="30"/>
                </a:cubicBezTo>
                <a:cubicBezTo>
                  <a:pt x="6" y="29"/>
                  <a:pt x="0" y="9"/>
                  <a:pt x="0" y="5"/>
                </a:cubicBezTo>
                <a:cubicBezTo>
                  <a:pt x="4" y="4"/>
                  <a:pt x="7" y="3"/>
                  <a:pt x="10"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88" name="Freeform 1888"/>
          <p:cNvSpPr>
            <a:spLocks/>
          </p:cNvSpPr>
          <p:nvPr userDrawn="1"/>
        </p:nvSpPr>
        <p:spPr bwMode="auto">
          <a:xfrm>
            <a:off x="393701" y="619127"/>
            <a:ext cx="85725" cy="38100"/>
          </a:xfrm>
          <a:custGeom>
            <a:avLst/>
            <a:gdLst>
              <a:gd name="T0" fmla="*/ 110 w 119"/>
              <a:gd name="T1" fmla="*/ 6 h 52"/>
              <a:gd name="T2" fmla="*/ 110 w 119"/>
              <a:gd name="T3" fmla="*/ 6 h 52"/>
              <a:gd name="T4" fmla="*/ 112 w 119"/>
              <a:gd name="T5" fmla="*/ 13 h 52"/>
              <a:gd name="T6" fmla="*/ 117 w 119"/>
              <a:gd name="T7" fmla="*/ 20 h 52"/>
              <a:gd name="T8" fmla="*/ 113 w 119"/>
              <a:gd name="T9" fmla="*/ 26 h 52"/>
              <a:gd name="T10" fmla="*/ 89 w 119"/>
              <a:gd name="T11" fmla="*/ 25 h 52"/>
              <a:gd name="T12" fmla="*/ 83 w 119"/>
              <a:gd name="T13" fmla="*/ 25 h 52"/>
              <a:gd name="T14" fmla="*/ 81 w 119"/>
              <a:gd name="T15" fmla="*/ 21 h 52"/>
              <a:gd name="T16" fmla="*/ 77 w 119"/>
              <a:gd name="T17" fmla="*/ 27 h 52"/>
              <a:gd name="T18" fmla="*/ 75 w 119"/>
              <a:gd name="T19" fmla="*/ 22 h 52"/>
              <a:gd name="T20" fmla="*/ 71 w 119"/>
              <a:gd name="T21" fmla="*/ 28 h 52"/>
              <a:gd name="T22" fmla="*/ 70 w 119"/>
              <a:gd name="T23" fmla="*/ 23 h 52"/>
              <a:gd name="T24" fmla="*/ 66 w 119"/>
              <a:gd name="T25" fmla="*/ 30 h 52"/>
              <a:gd name="T26" fmla="*/ 64 w 119"/>
              <a:gd name="T27" fmla="*/ 25 h 52"/>
              <a:gd name="T28" fmla="*/ 60 w 119"/>
              <a:gd name="T29" fmla="*/ 32 h 52"/>
              <a:gd name="T30" fmla="*/ 58 w 119"/>
              <a:gd name="T31" fmla="*/ 27 h 52"/>
              <a:gd name="T32" fmla="*/ 55 w 119"/>
              <a:gd name="T33" fmla="*/ 34 h 52"/>
              <a:gd name="T34" fmla="*/ 53 w 119"/>
              <a:gd name="T35" fmla="*/ 30 h 52"/>
              <a:gd name="T36" fmla="*/ 49 w 119"/>
              <a:gd name="T37" fmla="*/ 37 h 52"/>
              <a:gd name="T38" fmla="*/ 48 w 119"/>
              <a:gd name="T39" fmla="*/ 32 h 52"/>
              <a:gd name="T40" fmla="*/ 43 w 119"/>
              <a:gd name="T41" fmla="*/ 42 h 52"/>
              <a:gd name="T42" fmla="*/ 26 w 119"/>
              <a:gd name="T43" fmla="*/ 52 h 52"/>
              <a:gd name="T44" fmla="*/ 21 w 119"/>
              <a:gd name="T45" fmla="*/ 39 h 52"/>
              <a:gd name="T46" fmla="*/ 31 w 119"/>
              <a:gd name="T47" fmla="*/ 39 h 52"/>
              <a:gd name="T48" fmla="*/ 39 w 119"/>
              <a:gd name="T49" fmla="*/ 35 h 52"/>
              <a:gd name="T50" fmla="*/ 31 w 119"/>
              <a:gd name="T51" fmla="*/ 37 h 52"/>
              <a:gd name="T52" fmla="*/ 15 w 119"/>
              <a:gd name="T53" fmla="*/ 29 h 52"/>
              <a:gd name="T54" fmla="*/ 16 w 119"/>
              <a:gd name="T55" fmla="*/ 28 h 52"/>
              <a:gd name="T56" fmla="*/ 27 w 119"/>
              <a:gd name="T57" fmla="*/ 31 h 52"/>
              <a:gd name="T58" fmla="*/ 16 w 119"/>
              <a:gd name="T59" fmla="*/ 23 h 52"/>
              <a:gd name="T60" fmla="*/ 15 w 119"/>
              <a:gd name="T61" fmla="*/ 17 h 52"/>
              <a:gd name="T62" fmla="*/ 15 w 119"/>
              <a:gd name="T63" fmla="*/ 22 h 52"/>
              <a:gd name="T64" fmla="*/ 10 w 119"/>
              <a:gd name="T65" fmla="*/ 18 h 52"/>
              <a:gd name="T66" fmla="*/ 10 w 119"/>
              <a:gd name="T67" fmla="*/ 20 h 52"/>
              <a:gd name="T68" fmla="*/ 7 w 119"/>
              <a:gd name="T69" fmla="*/ 20 h 52"/>
              <a:gd name="T70" fmla="*/ 11 w 119"/>
              <a:gd name="T71" fmla="*/ 23 h 52"/>
              <a:gd name="T72" fmla="*/ 2 w 119"/>
              <a:gd name="T73" fmla="*/ 29 h 52"/>
              <a:gd name="T74" fmla="*/ 2 w 119"/>
              <a:gd name="T75" fmla="*/ 20 h 52"/>
              <a:gd name="T76" fmla="*/ 11 w 119"/>
              <a:gd name="T77" fmla="*/ 11 h 52"/>
              <a:gd name="T78" fmla="*/ 19 w 119"/>
              <a:gd name="T79" fmla="*/ 13 h 52"/>
              <a:gd name="T80" fmla="*/ 36 w 119"/>
              <a:gd name="T81" fmla="*/ 27 h 52"/>
              <a:gd name="T82" fmla="*/ 63 w 119"/>
              <a:gd name="T83" fmla="*/ 21 h 52"/>
              <a:gd name="T84" fmla="*/ 69 w 119"/>
              <a:gd name="T85" fmla="*/ 22 h 52"/>
              <a:gd name="T86" fmla="*/ 69 w 119"/>
              <a:gd name="T87" fmla="*/ 19 h 52"/>
              <a:gd name="T88" fmla="*/ 73 w 119"/>
              <a:gd name="T89" fmla="*/ 19 h 52"/>
              <a:gd name="T90" fmla="*/ 74 w 119"/>
              <a:gd name="T91" fmla="*/ 17 h 52"/>
              <a:gd name="T92" fmla="*/ 78 w 119"/>
              <a:gd name="T93" fmla="*/ 17 h 52"/>
              <a:gd name="T94" fmla="*/ 79 w 119"/>
              <a:gd name="T95" fmla="*/ 14 h 52"/>
              <a:gd name="T96" fmla="*/ 82 w 119"/>
              <a:gd name="T97" fmla="*/ 12 h 52"/>
              <a:gd name="T98" fmla="*/ 95 w 119"/>
              <a:gd name="T99" fmla="*/ 0 h 52"/>
              <a:gd name="T100" fmla="*/ 100 w 119"/>
              <a:gd name="T101" fmla="*/ 11 h 52"/>
              <a:gd name="T102" fmla="*/ 105 w 119"/>
              <a:gd name="T103" fmla="*/ 3 h 52"/>
              <a:gd name="T104" fmla="*/ 110 w 119"/>
              <a:gd name="T105" fmla="*/ 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52">
                <a:moveTo>
                  <a:pt x="110" y="6"/>
                </a:moveTo>
                <a:lnTo>
                  <a:pt x="110" y="6"/>
                </a:lnTo>
                <a:cubicBezTo>
                  <a:pt x="111" y="8"/>
                  <a:pt x="112" y="11"/>
                  <a:pt x="112" y="13"/>
                </a:cubicBezTo>
                <a:cubicBezTo>
                  <a:pt x="113" y="15"/>
                  <a:pt x="116" y="19"/>
                  <a:pt x="117" y="20"/>
                </a:cubicBezTo>
                <a:cubicBezTo>
                  <a:pt x="119" y="23"/>
                  <a:pt x="117" y="26"/>
                  <a:pt x="113" y="26"/>
                </a:cubicBezTo>
                <a:cubicBezTo>
                  <a:pt x="101" y="26"/>
                  <a:pt x="97" y="25"/>
                  <a:pt x="89" y="25"/>
                </a:cubicBezTo>
                <a:cubicBezTo>
                  <a:pt x="87" y="26"/>
                  <a:pt x="83" y="25"/>
                  <a:pt x="83" y="25"/>
                </a:cubicBezTo>
                <a:cubicBezTo>
                  <a:pt x="83" y="24"/>
                  <a:pt x="83" y="22"/>
                  <a:pt x="81" y="21"/>
                </a:cubicBezTo>
                <a:cubicBezTo>
                  <a:pt x="82" y="24"/>
                  <a:pt x="80" y="27"/>
                  <a:pt x="77" y="27"/>
                </a:cubicBezTo>
                <a:cubicBezTo>
                  <a:pt x="77" y="27"/>
                  <a:pt x="78" y="24"/>
                  <a:pt x="75" y="22"/>
                </a:cubicBezTo>
                <a:cubicBezTo>
                  <a:pt x="76" y="25"/>
                  <a:pt x="74" y="28"/>
                  <a:pt x="71" y="28"/>
                </a:cubicBezTo>
                <a:cubicBezTo>
                  <a:pt x="72" y="26"/>
                  <a:pt x="71" y="24"/>
                  <a:pt x="70" y="23"/>
                </a:cubicBezTo>
                <a:cubicBezTo>
                  <a:pt x="70" y="27"/>
                  <a:pt x="69" y="29"/>
                  <a:pt x="66" y="30"/>
                </a:cubicBezTo>
                <a:cubicBezTo>
                  <a:pt x="66" y="28"/>
                  <a:pt x="65" y="26"/>
                  <a:pt x="64" y="25"/>
                </a:cubicBezTo>
                <a:cubicBezTo>
                  <a:pt x="65" y="28"/>
                  <a:pt x="63" y="32"/>
                  <a:pt x="60" y="32"/>
                </a:cubicBezTo>
                <a:cubicBezTo>
                  <a:pt x="60" y="31"/>
                  <a:pt x="60" y="29"/>
                  <a:pt x="58" y="27"/>
                </a:cubicBezTo>
                <a:cubicBezTo>
                  <a:pt x="59" y="33"/>
                  <a:pt x="57" y="34"/>
                  <a:pt x="55" y="34"/>
                </a:cubicBezTo>
                <a:cubicBezTo>
                  <a:pt x="55" y="32"/>
                  <a:pt x="54" y="31"/>
                  <a:pt x="53" y="30"/>
                </a:cubicBezTo>
                <a:cubicBezTo>
                  <a:pt x="54" y="33"/>
                  <a:pt x="53" y="37"/>
                  <a:pt x="49" y="37"/>
                </a:cubicBezTo>
                <a:cubicBezTo>
                  <a:pt x="49" y="37"/>
                  <a:pt x="50" y="34"/>
                  <a:pt x="48" y="32"/>
                </a:cubicBezTo>
                <a:cubicBezTo>
                  <a:pt x="48" y="36"/>
                  <a:pt x="46" y="39"/>
                  <a:pt x="43" y="42"/>
                </a:cubicBezTo>
                <a:cubicBezTo>
                  <a:pt x="37" y="46"/>
                  <a:pt x="32" y="49"/>
                  <a:pt x="26" y="52"/>
                </a:cubicBezTo>
                <a:cubicBezTo>
                  <a:pt x="24" y="48"/>
                  <a:pt x="23" y="43"/>
                  <a:pt x="21" y="39"/>
                </a:cubicBezTo>
                <a:cubicBezTo>
                  <a:pt x="25" y="39"/>
                  <a:pt x="28" y="40"/>
                  <a:pt x="31" y="39"/>
                </a:cubicBezTo>
                <a:cubicBezTo>
                  <a:pt x="34" y="39"/>
                  <a:pt x="39" y="37"/>
                  <a:pt x="39" y="35"/>
                </a:cubicBezTo>
                <a:cubicBezTo>
                  <a:pt x="36" y="37"/>
                  <a:pt x="32" y="37"/>
                  <a:pt x="31" y="37"/>
                </a:cubicBezTo>
                <a:cubicBezTo>
                  <a:pt x="23" y="37"/>
                  <a:pt x="18" y="35"/>
                  <a:pt x="15" y="29"/>
                </a:cubicBezTo>
                <a:cubicBezTo>
                  <a:pt x="15" y="29"/>
                  <a:pt x="15" y="28"/>
                  <a:pt x="16" y="28"/>
                </a:cubicBezTo>
                <a:cubicBezTo>
                  <a:pt x="18" y="31"/>
                  <a:pt x="23" y="33"/>
                  <a:pt x="27" y="31"/>
                </a:cubicBezTo>
                <a:cubicBezTo>
                  <a:pt x="23" y="31"/>
                  <a:pt x="16" y="28"/>
                  <a:pt x="16" y="23"/>
                </a:cubicBezTo>
                <a:cubicBezTo>
                  <a:pt x="17" y="21"/>
                  <a:pt x="18" y="18"/>
                  <a:pt x="15" y="17"/>
                </a:cubicBezTo>
                <a:cubicBezTo>
                  <a:pt x="16" y="19"/>
                  <a:pt x="16" y="19"/>
                  <a:pt x="15" y="22"/>
                </a:cubicBezTo>
                <a:cubicBezTo>
                  <a:pt x="13" y="20"/>
                  <a:pt x="12" y="18"/>
                  <a:pt x="10" y="18"/>
                </a:cubicBezTo>
                <a:cubicBezTo>
                  <a:pt x="10" y="19"/>
                  <a:pt x="10" y="19"/>
                  <a:pt x="10" y="20"/>
                </a:cubicBezTo>
                <a:cubicBezTo>
                  <a:pt x="9" y="20"/>
                  <a:pt x="8" y="20"/>
                  <a:pt x="7" y="20"/>
                </a:cubicBezTo>
                <a:cubicBezTo>
                  <a:pt x="7" y="21"/>
                  <a:pt x="11" y="21"/>
                  <a:pt x="11" y="23"/>
                </a:cubicBezTo>
                <a:cubicBezTo>
                  <a:pt x="14" y="30"/>
                  <a:pt x="6" y="33"/>
                  <a:pt x="2" y="29"/>
                </a:cubicBezTo>
                <a:cubicBezTo>
                  <a:pt x="0" y="26"/>
                  <a:pt x="0" y="22"/>
                  <a:pt x="2" y="20"/>
                </a:cubicBezTo>
                <a:cubicBezTo>
                  <a:pt x="7" y="16"/>
                  <a:pt x="8" y="14"/>
                  <a:pt x="11" y="11"/>
                </a:cubicBezTo>
                <a:cubicBezTo>
                  <a:pt x="14" y="7"/>
                  <a:pt x="18" y="10"/>
                  <a:pt x="19" y="13"/>
                </a:cubicBezTo>
                <a:cubicBezTo>
                  <a:pt x="23" y="22"/>
                  <a:pt x="29" y="26"/>
                  <a:pt x="36" y="27"/>
                </a:cubicBezTo>
                <a:cubicBezTo>
                  <a:pt x="44" y="29"/>
                  <a:pt x="53" y="25"/>
                  <a:pt x="63" y="21"/>
                </a:cubicBezTo>
                <a:cubicBezTo>
                  <a:pt x="67" y="20"/>
                  <a:pt x="68" y="19"/>
                  <a:pt x="69" y="22"/>
                </a:cubicBezTo>
                <a:cubicBezTo>
                  <a:pt x="70" y="20"/>
                  <a:pt x="69" y="19"/>
                  <a:pt x="69" y="19"/>
                </a:cubicBezTo>
                <a:cubicBezTo>
                  <a:pt x="70" y="17"/>
                  <a:pt x="73" y="17"/>
                  <a:pt x="73" y="19"/>
                </a:cubicBezTo>
                <a:cubicBezTo>
                  <a:pt x="74" y="18"/>
                  <a:pt x="74" y="17"/>
                  <a:pt x="74" y="17"/>
                </a:cubicBezTo>
                <a:cubicBezTo>
                  <a:pt x="76" y="14"/>
                  <a:pt x="78" y="16"/>
                  <a:pt x="78" y="17"/>
                </a:cubicBezTo>
                <a:cubicBezTo>
                  <a:pt x="80" y="16"/>
                  <a:pt x="79" y="14"/>
                  <a:pt x="79" y="14"/>
                </a:cubicBezTo>
                <a:cubicBezTo>
                  <a:pt x="80" y="13"/>
                  <a:pt x="81" y="13"/>
                  <a:pt x="82" y="12"/>
                </a:cubicBezTo>
                <a:cubicBezTo>
                  <a:pt x="88" y="12"/>
                  <a:pt x="93" y="8"/>
                  <a:pt x="95" y="0"/>
                </a:cubicBezTo>
                <a:cubicBezTo>
                  <a:pt x="98" y="4"/>
                  <a:pt x="99" y="5"/>
                  <a:pt x="100" y="11"/>
                </a:cubicBezTo>
                <a:cubicBezTo>
                  <a:pt x="103" y="9"/>
                  <a:pt x="104" y="7"/>
                  <a:pt x="105" y="3"/>
                </a:cubicBezTo>
                <a:cubicBezTo>
                  <a:pt x="106" y="4"/>
                  <a:pt x="108" y="5"/>
                  <a:pt x="110" y="6"/>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89" name="Freeform 1889"/>
          <p:cNvSpPr>
            <a:spLocks/>
          </p:cNvSpPr>
          <p:nvPr userDrawn="1"/>
        </p:nvSpPr>
        <p:spPr bwMode="auto">
          <a:xfrm>
            <a:off x="379413" y="615950"/>
            <a:ext cx="12700" cy="7938"/>
          </a:xfrm>
          <a:custGeom>
            <a:avLst/>
            <a:gdLst>
              <a:gd name="T0" fmla="*/ 0 w 17"/>
              <a:gd name="T1" fmla="*/ 6 h 11"/>
              <a:gd name="T2" fmla="*/ 0 w 17"/>
              <a:gd name="T3" fmla="*/ 6 h 11"/>
              <a:gd name="T4" fmla="*/ 9 w 17"/>
              <a:gd name="T5" fmla="*/ 6 h 11"/>
              <a:gd name="T6" fmla="*/ 15 w 17"/>
              <a:gd name="T7" fmla="*/ 0 h 11"/>
              <a:gd name="T8" fmla="*/ 10 w 17"/>
              <a:gd name="T9" fmla="*/ 9 h 11"/>
              <a:gd name="T10" fmla="*/ 0 w 17"/>
              <a:gd name="T11" fmla="*/ 6 h 11"/>
            </a:gdLst>
            <a:ahLst/>
            <a:cxnLst>
              <a:cxn ang="0">
                <a:pos x="T0" y="T1"/>
              </a:cxn>
              <a:cxn ang="0">
                <a:pos x="T2" y="T3"/>
              </a:cxn>
              <a:cxn ang="0">
                <a:pos x="T4" y="T5"/>
              </a:cxn>
              <a:cxn ang="0">
                <a:pos x="T6" y="T7"/>
              </a:cxn>
              <a:cxn ang="0">
                <a:pos x="T8" y="T9"/>
              </a:cxn>
              <a:cxn ang="0">
                <a:pos x="T10" y="T11"/>
              </a:cxn>
            </a:cxnLst>
            <a:rect l="0" t="0" r="r" b="b"/>
            <a:pathLst>
              <a:path w="17" h="11">
                <a:moveTo>
                  <a:pt x="0" y="6"/>
                </a:moveTo>
                <a:lnTo>
                  <a:pt x="0" y="6"/>
                </a:lnTo>
                <a:cubicBezTo>
                  <a:pt x="1" y="7"/>
                  <a:pt x="6" y="8"/>
                  <a:pt x="9" y="6"/>
                </a:cubicBezTo>
                <a:cubicBezTo>
                  <a:pt x="13" y="5"/>
                  <a:pt x="15" y="2"/>
                  <a:pt x="15" y="0"/>
                </a:cubicBezTo>
                <a:cubicBezTo>
                  <a:pt x="17" y="3"/>
                  <a:pt x="14" y="7"/>
                  <a:pt x="10" y="9"/>
                </a:cubicBezTo>
                <a:cubicBezTo>
                  <a:pt x="7" y="11"/>
                  <a:pt x="1" y="11"/>
                  <a:pt x="0" y="6"/>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90" name="Freeform 1890"/>
          <p:cNvSpPr>
            <a:spLocks/>
          </p:cNvSpPr>
          <p:nvPr userDrawn="1"/>
        </p:nvSpPr>
        <p:spPr bwMode="auto">
          <a:xfrm>
            <a:off x="377848" y="604838"/>
            <a:ext cx="11113" cy="15875"/>
          </a:xfrm>
          <a:custGeom>
            <a:avLst/>
            <a:gdLst>
              <a:gd name="T0" fmla="*/ 8 w 17"/>
              <a:gd name="T1" fmla="*/ 0 h 21"/>
              <a:gd name="T2" fmla="*/ 8 w 17"/>
              <a:gd name="T3" fmla="*/ 0 h 21"/>
              <a:gd name="T4" fmla="*/ 14 w 17"/>
              <a:gd name="T5" fmla="*/ 8 h 21"/>
              <a:gd name="T6" fmla="*/ 12 w 17"/>
              <a:gd name="T7" fmla="*/ 19 h 21"/>
              <a:gd name="T8" fmla="*/ 1 w 17"/>
              <a:gd name="T9" fmla="*/ 14 h 21"/>
              <a:gd name="T10" fmla="*/ 0 w 17"/>
              <a:gd name="T11" fmla="*/ 3 h 21"/>
              <a:gd name="T12" fmla="*/ 6 w 17"/>
              <a:gd name="T13" fmla="*/ 7 h 21"/>
              <a:gd name="T14" fmla="*/ 8 w 17"/>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1">
                <a:moveTo>
                  <a:pt x="8" y="0"/>
                </a:moveTo>
                <a:lnTo>
                  <a:pt x="8" y="0"/>
                </a:lnTo>
                <a:cubicBezTo>
                  <a:pt x="9" y="4"/>
                  <a:pt x="12" y="5"/>
                  <a:pt x="14" y="8"/>
                </a:cubicBezTo>
                <a:cubicBezTo>
                  <a:pt x="17" y="12"/>
                  <a:pt x="16" y="17"/>
                  <a:pt x="12" y="19"/>
                </a:cubicBezTo>
                <a:cubicBezTo>
                  <a:pt x="8" y="21"/>
                  <a:pt x="3" y="19"/>
                  <a:pt x="1" y="14"/>
                </a:cubicBezTo>
                <a:cubicBezTo>
                  <a:pt x="0" y="11"/>
                  <a:pt x="3" y="8"/>
                  <a:pt x="0" y="3"/>
                </a:cubicBezTo>
                <a:cubicBezTo>
                  <a:pt x="2" y="6"/>
                  <a:pt x="5" y="7"/>
                  <a:pt x="6" y="7"/>
                </a:cubicBezTo>
                <a:cubicBezTo>
                  <a:pt x="7" y="6"/>
                  <a:pt x="8" y="2"/>
                  <a:pt x="8"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91" name="Freeform 1891"/>
          <p:cNvSpPr>
            <a:spLocks/>
          </p:cNvSpPr>
          <p:nvPr userDrawn="1"/>
        </p:nvSpPr>
        <p:spPr bwMode="auto">
          <a:xfrm>
            <a:off x="377848" y="604842"/>
            <a:ext cx="3175" cy="3175"/>
          </a:xfrm>
          <a:custGeom>
            <a:avLst/>
            <a:gdLst>
              <a:gd name="T0" fmla="*/ 4 w 4"/>
              <a:gd name="T1" fmla="*/ 0 h 3"/>
              <a:gd name="T2" fmla="*/ 4 w 4"/>
              <a:gd name="T3" fmla="*/ 0 h 3"/>
              <a:gd name="T4" fmla="*/ 4 w 4"/>
              <a:gd name="T5" fmla="*/ 3 h 3"/>
              <a:gd name="T6" fmla="*/ 0 w 4"/>
              <a:gd name="T7" fmla="*/ 1 h 3"/>
              <a:gd name="T8" fmla="*/ 4 w 4"/>
              <a:gd name="T9" fmla="*/ 0 h 3"/>
            </a:gdLst>
            <a:ahLst/>
            <a:cxnLst>
              <a:cxn ang="0">
                <a:pos x="T0" y="T1"/>
              </a:cxn>
              <a:cxn ang="0">
                <a:pos x="T2" y="T3"/>
              </a:cxn>
              <a:cxn ang="0">
                <a:pos x="T4" y="T5"/>
              </a:cxn>
              <a:cxn ang="0">
                <a:pos x="T6" y="T7"/>
              </a:cxn>
              <a:cxn ang="0">
                <a:pos x="T8" y="T9"/>
              </a:cxn>
            </a:cxnLst>
            <a:rect l="0" t="0" r="r" b="b"/>
            <a:pathLst>
              <a:path w="4" h="3">
                <a:moveTo>
                  <a:pt x="4" y="0"/>
                </a:moveTo>
                <a:lnTo>
                  <a:pt x="4" y="0"/>
                </a:lnTo>
                <a:cubicBezTo>
                  <a:pt x="4" y="1"/>
                  <a:pt x="4" y="2"/>
                  <a:pt x="4" y="3"/>
                </a:cubicBezTo>
                <a:cubicBezTo>
                  <a:pt x="2" y="3"/>
                  <a:pt x="1" y="2"/>
                  <a:pt x="0" y="1"/>
                </a:cubicBezTo>
                <a:cubicBezTo>
                  <a:pt x="2" y="1"/>
                  <a:pt x="3" y="0"/>
                  <a:pt x="4"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92" name="Freeform 1892"/>
          <p:cNvSpPr>
            <a:spLocks/>
          </p:cNvSpPr>
          <p:nvPr userDrawn="1"/>
        </p:nvSpPr>
        <p:spPr bwMode="auto">
          <a:xfrm>
            <a:off x="347663" y="534988"/>
            <a:ext cx="31750" cy="66675"/>
          </a:xfrm>
          <a:custGeom>
            <a:avLst/>
            <a:gdLst>
              <a:gd name="T0" fmla="*/ 0 w 46"/>
              <a:gd name="T1" fmla="*/ 1 h 93"/>
              <a:gd name="T2" fmla="*/ 0 w 46"/>
              <a:gd name="T3" fmla="*/ 1 h 93"/>
              <a:gd name="T4" fmla="*/ 3 w 46"/>
              <a:gd name="T5" fmla="*/ 0 h 93"/>
              <a:gd name="T6" fmla="*/ 45 w 46"/>
              <a:gd name="T7" fmla="*/ 87 h 93"/>
              <a:gd name="T8" fmla="*/ 43 w 46"/>
              <a:gd name="T9" fmla="*/ 92 h 93"/>
              <a:gd name="T10" fmla="*/ 37 w 46"/>
              <a:gd name="T11" fmla="*/ 90 h 93"/>
              <a:gd name="T12" fmla="*/ 0 w 46"/>
              <a:gd name="T13" fmla="*/ 1 h 93"/>
            </a:gdLst>
            <a:ahLst/>
            <a:cxnLst>
              <a:cxn ang="0">
                <a:pos x="T0" y="T1"/>
              </a:cxn>
              <a:cxn ang="0">
                <a:pos x="T2" y="T3"/>
              </a:cxn>
              <a:cxn ang="0">
                <a:pos x="T4" y="T5"/>
              </a:cxn>
              <a:cxn ang="0">
                <a:pos x="T6" y="T7"/>
              </a:cxn>
              <a:cxn ang="0">
                <a:pos x="T8" y="T9"/>
              </a:cxn>
              <a:cxn ang="0">
                <a:pos x="T10" y="T11"/>
              </a:cxn>
              <a:cxn ang="0">
                <a:pos x="T12" y="T13"/>
              </a:cxn>
            </a:cxnLst>
            <a:rect l="0" t="0" r="r" b="b"/>
            <a:pathLst>
              <a:path w="46" h="93">
                <a:moveTo>
                  <a:pt x="0" y="1"/>
                </a:moveTo>
                <a:lnTo>
                  <a:pt x="0" y="1"/>
                </a:lnTo>
                <a:lnTo>
                  <a:pt x="3" y="0"/>
                </a:lnTo>
                <a:lnTo>
                  <a:pt x="45" y="87"/>
                </a:lnTo>
                <a:cubicBezTo>
                  <a:pt x="46" y="89"/>
                  <a:pt x="45" y="91"/>
                  <a:pt x="43" y="92"/>
                </a:cubicBezTo>
                <a:cubicBezTo>
                  <a:pt x="41" y="93"/>
                  <a:pt x="38" y="92"/>
                  <a:pt x="37" y="90"/>
                </a:cubicBezTo>
                <a:lnTo>
                  <a:pt x="0" y="1"/>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93" name="Freeform 1893"/>
          <p:cNvSpPr>
            <a:spLocks/>
          </p:cNvSpPr>
          <p:nvPr userDrawn="1"/>
        </p:nvSpPr>
        <p:spPr bwMode="auto">
          <a:xfrm>
            <a:off x="411185" y="679450"/>
            <a:ext cx="4763" cy="1588"/>
          </a:xfrm>
          <a:custGeom>
            <a:avLst/>
            <a:gdLst>
              <a:gd name="T0" fmla="*/ 5 w 5"/>
              <a:gd name="T1" fmla="*/ 0 h 3"/>
              <a:gd name="T2" fmla="*/ 5 w 5"/>
              <a:gd name="T3" fmla="*/ 0 h 3"/>
              <a:gd name="T4" fmla="*/ 4 w 5"/>
              <a:gd name="T5" fmla="*/ 3 h 3"/>
              <a:gd name="T6" fmla="*/ 0 w 5"/>
              <a:gd name="T7" fmla="*/ 2 h 3"/>
              <a:gd name="T8" fmla="*/ 5 w 5"/>
              <a:gd name="T9" fmla="*/ 0 h 3"/>
            </a:gdLst>
            <a:ahLst/>
            <a:cxnLst>
              <a:cxn ang="0">
                <a:pos x="T0" y="T1"/>
              </a:cxn>
              <a:cxn ang="0">
                <a:pos x="T2" y="T3"/>
              </a:cxn>
              <a:cxn ang="0">
                <a:pos x="T4" y="T5"/>
              </a:cxn>
              <a:cxn ang="0">
                <a:pos x="T6" y="T7"/>
              </a:cxn>
              <a:cxn ang="0">
                <a:pos x="T8" y="T9"/>
              </a:cxn>
            </a:cxnLst>
            <a:rect l="0" t="0" r="r" b="b"/>
            <a:pathLst>
              <a:path w="5" h="3">
                <a:moveTo>
                  <a:pt x="5" y="0"/>
                </a:moveTo>
                <a:lnTo>
                  <a:pt x="5" y="0"/>
                </a:lnTo>
                <a:cubicBezTo>
                  <a:pt x="5" y="1"/>
                  <a:pt x="4" y="2"/>
                  <a:pt x="4" y="3"/>
                </a:cubicBezTo>
                <a:cubicBezTo>
                  <a:pt x="3" y="3"/>
                  <a:pt x="1" y="3"/>
                  <a:pt x="0" y="2"/>
                </a:cubicBezTo>
                <a:cubicBezTo>
                  <a:pt x="2" y="2"/>
                  <a:pt x="4" y="1"/>
                  <a:pt x="5"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94" name="Freeform 1894"/>
          <p:cNvSpPr>
            <a:spLocks/>
          </p:cNvSpPr>
          <p:nvPr userDrawn="1"/>
        </p:nvSpPr>
        <p:spPr bwMode="auto">
          <a:xfrm>
            <a:off x="373065" y="598488"/>
            <a:ext cx="9525" cy="6350"/>
          </a:xfrm>
          <a:custGeom>
            <a:avLst/>
            <a:gdLst>
              <a:gd name="T0" fmla="*/ 0 w 13"/>
              <a:gd name="T1" fmla="*/ 5 h 9"/>
              <a:gd name="T2" fmla="*/ 0 w 13"/>
              <a:gd name="T3" fmla="*/ 5 h 9"/>
              <a:gd name="T4" fmla="*/ 7 w 13"/>
              <a:gd name="T5" fmla="*/ 6 h 9"/>
              <a:gd name="T6" fmla="*/ 11 w 13"/>
              <a:gd name="T7" fmla="*/ 0 h 9"/>
              <a:gd name="T8" fmla="*/ 8 w 13"/>
              <a:gd name="T9" fmla="*/ 8 h 9"/>
              <a:gd name="T10" fmla="*/ 0 w 13"/>
              <a:gd name="T11" fmla="*/ 5 h 9"/>
            </a:gdLst>
            <a:ahLst/>
            <a:cxnLst>
              <a:cxn ang="0">
                <a:pos x="T0" y="T1"/>
              </a:cxn>
              <a:cxn ang="0">
                <a:pos x="T2" y="T3"/>
              </a:cxn>
              <a:cxn ang="0">
                <a:pos x="T4" y="T5"/>
              </a:cxn>
              <a:cxn ang="0">
                <a:pos x="T6" y="T7"/>
              </a:cxn>
              <a:cxn ang="0">
                <a:pos x="T8" y="T9"/>
              </a:cxn>
              <a:cxn ang="0">
                <a:pos x="T10" y="T11"/>
              </a:cxn>
            </a:cxnLst>
            <a:rect l="0" t="0" r="r" b="b"/>
            <a:pathLst>
              <a:path w="13" h="9">
                <a:moveTo>
                  <a:pt x="0" y="5"/>
                </a:moveTo>
                <a:lnTo>
                  <a:pt x="0" y="5"/>
                </a:lnTo>
                <a:cubicBezTo>
                  <a:pt x="1" y="7"/>
                  <a:pt x="4" y="7"/>
                  <a:pt x="7" y="6"/>
                </a:cubicBezTo>
                <a:cubicBezTo>
                  <a:pt x="10" y="4"/>
                  <a:pt x="11" y="2"/>
                  <a:pt x="11" y="0"/>
                </a:cubicBezTo>
                <a:cubicBezTo>
                  <a:pt x="13" y="3"/>
                  <a:pt x="11" y="7"/>
                  <a:pt x="8" y="8"/>
                </a:cubicBezTo>
                <a:cubicBezTo>
                  <a:pt x="5" y="9"/>
                  <a:pt x="0" y="9"/>
                  <a:pt x="0" y="5"/>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95" name="Freeform 1895"/>
          <p:cNvSpPr>
            <a:spLocks/>
          </p:cNvSpPr>
          <p:nvPr userDrawn="1"/>
        </p:nvSpPr>
        <p:spPr bwMode="auto">
          <a:xfrm>
            <a:off x="406423" y="657225"/>
            <a:ext cx="3175" cy="3175"/>
          </a:xfrm>
          <a:custGeom>
            <a:avLst/>
            <a:gdLst>
              <a:gd name="T0" fmla="*/ 2 w 3"/>
              <a:gd name="T1" fmla="*/ 0 h 4"/>
              <a:gd name="T2" fmla="*/ 2 w 3"/>
              <a:gd name="T3" fmla="*/ 0 h 4"/>
              <a:gd name="T4" fmla="*/ 2 w 3"/>
              <a:gd name="T5" fmla="*/ 4 h 4"/>
              <a:gd name="T6" fmla="*/ 0 w 3"/>
              <a:gd name="T7" fmla="*/ 3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lnTo>
                  <a:pt x="2" y="0"/>
                </a:lnTo>
                <a:cubicBezTo>
                  <a:pt x="2" y="1"/>
                  <a:pt x="3" y="3"/>
                  <a:pt x="2" y="4"/>
                </a:cubicBezTo>
                <a:cubicBezTo>
                  <a:pt x="2" y="4"/>
                  <a:pt x="1" y="3"/>
                  <a:pt x="0" y="3"/>
                </a:cubicBezTo>
                <a:cubicBezTo>
                  <a:pt x="1" y="2"/>
                  <a:pt x="2" y="1"/>
                  <a:pt x="2"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96" name="Freeform 1896"/>
          <p:cNvSpPr>
            <a:spLocks/>
          </p:cNvSpPr>
          <p:nvPr userDrawn="1"/>
        </p:nvSpPr>
        <p:spPr bwMode="auto">
          <a:xfrm>
            <a:off x="392135" y="660400"/>
            <a:ext cx="3175" cy="1588"/>
          </a:xfrm>
          <a:custGeom>
            <a:avLst/>
            <a:gdLst>
              <a:gd name="T0" fmla="*/ 0 w 5"/>
              <a:gd name="T1" fmla="*/ 0 h 4"/>
              <a:gd name="T2" fmla="*/ 0 w 5"/>
              <a:gd name="T3" fmla="*/ 0 h 4"/>
              <a:gd name="T4" fmla="*/ 4 w 5"/>
              <a:gd name="T5" fmla="*/ 2 h 4"/>
              <a:gd name="T6" fmla="*/ 5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0" y="0"/>
                </a:lnTo>
                <a:cubicBezTo>
                  <a:pt x="2" y="0"/>
                  <a:pt x="4" y="2"/>
                  <a:pt x="4" y="2"/>
                </a:cubicBezTo>
                <a:cubicBezTo>
                  <a:pt x="4" y="3"/>
                  <a:pt x="5" y="4"/>
                  <a:pt x="5" y="4"/>
                </a:cubicBezTo>
                <a:cubicBezTo>
                  <a:pt x="4" y="4"/>
                  <a:pt x="0" y="2"/>
                  <a:pt x="0"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97" name="Freeform 1897"/>
          <p:cNvSpPr>
            <a:spLocks/>
          </p:cNvSpPr>
          <p:nvPr userDrawn="1"/>
        </p:nvSpPr>
        <p:spPr bwMode="auto">
          <a:xfrm>
            <a:off x="403226" y="666772"/>
            <a:ext cx="12700" cy="9525"/>
          </a:xfrm>
          <a:custGeom>
            <a:avLst/>
            <a:gdLst>
              <a:gd name="T0" fmla="*/ 0 w 19"/>
              <a:gd name="T1" fmla="*/ 7 h 12"/>
              <a:gd name="T2" fmla="*/ 0 w 19"/>
              <a:gd name="T3" fmla="*/ 7 h 12"/>
              <a:gd name="T4" fmla="*/ 10 w 19"/>
              <a:gd name="T5" fmla="*/ 7 h 12"/>
              <a:gd name="T6" fmla="*/ 16 w 19"/>
              <a:gd name="T7" fmla="*/ 0 h 12"/>
              <a:gd name="T8" fmla="*/ 12 w 19"/>
              <a:gd name="T9" fmla="*/ 10 h 12"/>
              <a:gd name="T10" fmla="*/ 0 w 19"/>
              <a:gd name="T11" fmla="*/ 7 h 12"/>
            </a:gdLst>
            <a:ahLst/>
            <a:cxnLst>
              <a:cxn ang="0">
                <a:pos x="T0" y="T1"/>
              </a:cxn>
              <a:cxn ang="0">
                <a:pos x="T2" y="T3"/>
              </a:cxn>
              <a:cxn ang="0">
                <a:pos x="T4" y="T5"/>
              </a:cxn>
              <a:cxn ang="0">
                <a:pos x="T6" y="T7"/>
              </a:cxn>
              <a:cxn ang="0">
                <a:pos x="T8" y="T9"/>
              </a:cxn>
              <a:cxn ang="0">
                <a:pos x="T10" y="T11"/>
              </a:cxn>
            </a:cxnLst>
            <a:rect l="0" t="0" r="r" b="b"/>
            <a:pathLst>
              <a:path w="19" h="12">
                <a:moveTo>
                  <a:pt x="0" y="7"/>
                </a:moveTo>
                <a:lnTo>
                  <a:pt x="0" y="7"/>
                </a:lnTo>
                <a:cubicBezTo>
                  <a:pt x="1" y="8"/>
                  <a:pt x="6" y="9"/>
                  <a:pt x="10" y="7"/>
                </a:cubicBezTo>
                <a:cubicBezTo>
                  <a:pt x="15" y="5"/>
                  <a:pt x="16" y="2"/>
                  <a:pt x="16" y="0"/>
                </a:cubicBezTo>
                <a:cubicBezTo>
                  <a:pt x="19" y="4"/>
                  <a:pt x="16" y="8"/>
                  <a:pt x="12" y="10"/>
                </a:cubicBezTo>
                <a:cubicBezTo>
                  <a:pt x="8" y="12"/>
                  <a:pt x="1" y="12"/>
                  <a:pt x="0" y="7"/>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98" name="Freeform 1898"/>
          <p:cNvSpPr>
            <a:spLocks/>
          </p:cNvSpPr>
          <p:nvPr userDrawn="1"/>
        </p:nvSpPr>
        <p:spPr bwMode="auto">
          <a:xfrm>
            <a:off x="461963" y="633415"/>
            <a:ext cx="12700" cy="4763"/>
          </a:xfrm>
          <a:custGeom>
            <a:avLst/>
            <a:gdLst>
              <a:gd name="T0" fmla="*/ 16 w 18"/>
              <a:gd name="T1" fmla="*/ 0 h 6"/>
              <a:gd name="T2" fmla="*/ 16 w 18"/>
              <a:gd name="T3" fmla="*/ 0 h 6"/>
              <a:gd name="T4" fmla="*/ 17 w 18"/>
              <a:gd name="T5" fmla="*/ 4 h 6"/>
              <a:gd name="T6" fmla="*/ 0 w 18"/>
              <a:gd name="T7" fmla="*/ 4 h 6"/>
              <a:gd name="T8" fmla="*/ 16 w 18"/>
              <a:gd name="T9" fmla="*/ 0 h 6"/>
            </a:gdLst>
            <a:ahLst/>
            <a:cxnLst>
              <a:cxn ang="0">
                <a:pos x="T0" y="T1"/>
              </a:cxn>
              <a:cxn ang="0">
                <a:pos x="T2" y="T3"/>
              </a:cxn>
              <a:cxn ang="0">
                <a:pos x="T4" y="T5"/>
              </a:cxn>
              <a:cxn ang="0">
                <a:pos x="T6" y="T7"/>
              </a:cxn>
              <a:cxn ang="0">
                <a:pos x="T8" y="T9"/>
              </a:cxn>
            </a:cxnLst>
            <a:rect l="0" t="0" r="r" b="b"/>
            <a:pathLst>
              <a:path w="18" h="6">
                <a:moveTo>
                  <a:pt x="16" y="0"/>
                </a:moveTo>
                <a:lnTo>
                  <a:pt x="16" y="0"/>
                </a:lnTo>
                <a:cubicBezTo>
                  <a:pt x="18" y="1"/>
                  <a:pt x="18" y="3"/>
                  <a:pt x="17" y="4"/>
                </a:cubicBezTo>
                <a:cubicBezTo>
                  <a:pt x="15" y="6"/>
                  <a:pt x="9" y="4"/>
                  <a:pt x="0" y="4"/>
                </a:cubicBezTo>
                <a:cubicBezTo>
                  <a:pt x="6" y="2"/>
                  <a:pt x="16" y="6"/>
                  <a:pt x="16" y="0"/>
                </a:cubicBez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099" name="Freeform 1899"/>
          <p:cNvSpPr>
            <a:spLocks/>
          </p:cNvSpPr>
          <p:nvPr userDrawn="1"/>
        </p:nvSpPr>
        <p:spPr bwMode="auto">
          <a:xfrm>
            <a:off x="458788" y="633413"/>
            <a:ext cx="0" cy="1588"/>
          </a:xfrm>
          <a:custGeom>
            <a:avLst/>
            <a:gdLst>
              <a:gd name="T0" fmla="*/ 0 w 1"/>
              <a:gd name="T1" fmla="*/ 0 h 2"/>
              <a:gd name="T2" fmla="*/ 0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cubicBezTo>
                  <a:pt x="1" y="0"/>
                  <a:pt x="1" y="2"/>
                  <a:pt x="0" y="2"/>
                </a:cubicBezTo>
                <a:cubicBezTo>
                  <a:pt x="0" y="2"/>
                  <a:pt x="0" y="0"/>
                  <a:pt x="0" y="0"/>
                </a:cubicBez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00" name="Freeform 1900"/>
          <p:cNvSpPr>
            <a:spLocks/>
          </p:cNvSpPr>
          <p:nvPr userDrawn="1"/>
        </p:nvSpPr>
        <p:spPr bwMode="auto">
          <a:xfrm>
            <a:off x="455613" y="633413"/>
            <a:ext cx="1588" cy="3175"/>
          </a:xfrm>
          <a:custGeom>
            <a:avLst/>
            <a:gdLst>
              <a:gd name="T0" fmla="*/ 0 w 2"/>
              <a:gd name="T1" fmla="*/ 0 h 4"/>
              <a:gd name="T2" fmla="*/ 0 w 2"/>
              <a:gd name="T3" fmla="*/ 0 h 4"/>
              <a:gd name="T4" fmla="*/ 0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0"/>
                </a:lnTo>
                <a:cubicBezTo>
                  <a:pt x="2" y="1"/>
                  <a:pt x="2" y="3"/>
                  <a:pt x="0" y="4"/>
                </a:cubicBezTo>
                <a:cubicBezTo>
                  <a:pt x="1" y="3"/>
                  <a:pt x="0" y="0"/>
                  <a:pt x="0" y="0"/>
                </a:cubicBez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01" name="Freeform 1901"/>
          <p:cNvSpPr>
            <a:spLocks/>
          </p:cNvSpPr>
          <p:nvPr userDrawn="1"/>
        </p:nvSpPr>
        <p:spPr bwMode="auto">
          <a:xfrm>
            <a:off x="468335" y="630243"/>
            <a:ext cx="4763" cy="4763"/>
          </a:xfrm>
          <a:custGeom>
            <a:avLst/>
            <a:gdLst>
              <a:gd name="T0" fmla="*/ 3 w 7"/>
              <a:gd name="T1" fmla="*/ 0 h 7"/>
              <a:gd name="T2" fmla="*/ 3 w 7"/>
              <a:gd name="T3" fmla="*/ 0 h 7"/>
              <a:gd name="T4" fmla="*/ 0 w 7"/>
              <a:gd name="T5" fmla="*/ 5 h 7"/>
              <a:gd name="T6" fmla="*/ 3 w 7"/>
              <a:gd name="T7" fmla="*/ 0 h 7"/>
            </a:gdLst>
            <a:ahLst/>
            <a:cxnLst>
              <a:cxn ang="0">
                <a:pos x="T0" y="T1"/>
              </a:cxn>
              <a:cxn ang="0">
                <a:pos x="T2" y="T3"/>
              </a:cxn>
              <a:cxn ang="0">
                <a:pos x="T4" y="T5"/>
              </a:cxn>
              <a:cxn ang="0">
                <a:pos x="T6" y="T7"/>
              </a:cxn>
            </a:cxnLst>
            <a:rect l="0" t="0" r="r" b="b"/>
            <a:pathLst>
              <a:path w="7" h="7">
                <a:moveTo>
                  <a:pt x="3" y="0"/>
                </a:moveTo>
                <a:lnTo>
                  <a:pt x="3" y="0"/>
                </a:lnTo>
                <a:cubicBezTo>
                  <a:pt x="7" y="4"/>
                  <a:pt x="4" y="7"/>
                  <a:pt x="0" y="5"/>
                </a:cubicBezTo>
                <a:cubicBezTo>
                  <a:pt x="4" y="4"/>
                  <a:pt x="4" y="2"/>
                  <a:pt x="3" y="0"/>
                </a:cubicBez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02" name="Freeform 1902"/>
          <p:cNvSpPr>
            <a:spLocks/>
          </p:cNvSpPr>
          <p:nvPr userDrawn="1"/>
        </p:nvSpPr>
        <p:spPr bwMode="auto">
          <a:xfrm>
            <a:off x="384198" y="614366"/>
            <a:ext cx="3175" cy="3175"/>
          </a:xfrm>
          <a:custGeom>
            <a:avLst/>
            <a:gdLst>
              <a:gd name="T0" fmla="*/ 3 w 4"/>
              <a:gd name="T1" fmla="*/ 0 h 6"/>
              <a:gd name="T2" fmla="*/ 3 w 4"/>
              <a:gd name="T3" fmla="*/ 0 h 6"/>
              <a:gd name="T4" fmla="*/ 3 w 4"/>
              <a:gd name="T5" fmla="*/ 4 h 6"/>
              <a:gd name="T6" fmla="*/ 0 w 4"/>
              <a:gd name="T7" fmla="*/ 6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lnTo>
                  <a:pt x="3" y="0"/>
                </a:lnTo>
                <a:cubicBezTo>
                  <a:pt x="4" y="1"/>
                  <a:pt x="4" y="3"/>
                  <a:pt x="3" y="4"/>
                </a:cubicBezTo>
                <a:cubicBezTo>
                  <a:pt x="3" y="5"/>
                  <a:pt x="1" y="6"/>
                  <a:pt x="0" y="6"/>
                </a:cubicBezTo>
                <a:cubicBezTo>
                  <a:pt x="1" y="5"/>
                  <a:pt x="3" y="3"/>
                  <a:pt x="3" y="0"/>
                </a:cubicBez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03" name="Freeform 1903"/>
          <p:cNvSpPr>
            <a:spLocks/>
          </p:cNvSpPr>
          <p:nvPr userDrawn="1"/>
        </p:nvSpPr>
        <p:spPr bwMode="auto">
          <a:xfrm>
            <a:off x="409598" y="671518"/>
            <a:ext cx="3175" cy="3175"/>
          </a:xfrm>
          <a:custGeom>
            <a:avLst/>
            <a:gdLst>
              <a:gd name="T0" fmla="*/ 5 w 5"/>
              <a:gd name="T1" fmla="*/ 0 h 4"/>
              <a:gd name="T2" fmla="*/ 5 w 5"/>
              <a:gd name="T3" fmla="*/ 0 h 4"/>
              <a:gd name="T4" fmla="*/ 0 w 5"/>
              <a:gd name="T5" fmla="*/ 3 h 4"/>
              <a:gd name="T6" fmla="*/ 5 w 5"/>
              <a:gd name="T7" fmla="*/ 0 h 4"/>
            </a:gdLst>
            <a:ahLst/>
            <a:cxnLst>
              <a:cxn ang="0">
                <a:pos x="T0" y="T1"/>
              </a:cxn>
              <a:cxn ang="0">
                <a:pos x="T2" y="T3"/>
              </a:cxn>
              <a:cxn ang="0">
                <a:pos x="T4" y="T5"/>
              </a:cxn>
              <a:cxn ang="0">
                <a:pos x="T6" y="T7"/>
              </a:cxn>
            </a:cxnLst>
            <a:rect l="0" t="0" r="r" b="b"/>
            <a:pathLst>
              <a:path w="5" h="4">
                <a:moveTo>
                  <a:pt x="5" y="0"/>
                </a:moveTo>
                <a:lnTo>
                  <a:pt x="5" y="0"/>
                </a:lnTo>
                <a:cubicBezTo>
                  <a:pt x="5" y="2"/>
                  <a:pt x="2" y="4"/>
                  <a:pt x="0" y="3"/>
                </a:cubicBezTo>
                <a:cubicBezTo>
                  <a:pt x="2" y="2"/>
                  <a:pt x="4" y="1"/>
                  <a:pt x="5" y="0"/>
                </a:cubicBezTo>
                <a:close/>
              </a:path>
            </a:pathLst>
          </a:custGeom>
          <a:solidFill>
            <a:srgbClr val="000000"/>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04" name="Freeform 1904"/>
          <p:cNvSpPr>
            <a:spLocks/>
          </p:cNvSpPr>
          <p:nvPr userDrawn="1"/>
        </p:nvSpPr>
        <p:spPr bwMode="auto">
          <a:xfrm>
            <a:off x="342901" y="528638"/>
            <a:ext cx="7938" cy="4763"/>
          </a:xfrm>
          <a:custGeom>
            <a:avLst/>
            <a:gdLst>
              <a:gd name="T0" fmla="*/ 1 w 9"/>
              <a:gd name="T1" fmla="*/ 5 h 7"/>
              <a:gd name="T2" fmla="*/ 1 w 9"/>
              <a:gd name="T3" fmla="*/ 5 h 7"/>
              <a:gd name="T4" fmla="*/ 1 w 9"/>
              <a:gd name="T5" fmla="*/ 3 h 7"/>
              <a:gd name="T6" fmla="*/ 7 w 9"/>
              <a:gd name="T7" fmla="*/ 0 h 7"/>
              <a:gd name="T8" fmla="*/ 8 w 9"/>
              <a:gd name="T9" fmla="*/ 2 h 7"/>
              <a:gd name="T10" fmla="*/ 6 w 9"/>
              <a:gd name="T11" fmla="*/ 6 h 7"/>
              <a:gd name="T12" fmla="*/ 1 w 9"/>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1" y="5"/>
                </a:moveTo>
                <a:lnTo>
                  <a:pt x="1" y="5"/>
                </a:lnTo>
                <a:cubicBezTo>
                  <a:pt x="0" y="5"/>
                  <a:pt x="0" y="4"/>
                  <a:pt x="1" y="3"/>
                </a:cubicBezTo>
                <a:cubicBezTo>
                  <a:pt x="3" y="3"/>
                  <a:pt x="5" y="2"/>
                  <a:pt x="7" y="0"/>
                </a:cubicBezTo>
                <a:cubicBezTo>
                  <a:pt x="7" y="0"/>
                  <a:pt x="8" y="1"/>
                  <a:pt x="8" y="2"/>
                </a:cubicBezTo>
                <a:cubicBezTo>
                  <a:pt x="9" y="3"/>
                  <a:pt x="8" y="5"/>
                  <a:pt x="6" y="6"/>
                </a:cubicBezTo>
                <a:cubicBezTo>
                  <a:pt x="4" y="7"/>
                  <a:pt x="1" y="7"/>
                  <a:pt x="1" y="5"/>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05" name="Freeform 1905"/>
          <p:cNvSpPr>
            <a:spLocks/>
          </p:cNvSpPr>
          <p:nvPr userDrawn="1"/>
        </p:nvSpPr>
        <p:spPr bwMode="auto">
          <a:xfrm>
            <a:off x="341313" y="492147"/>
            <a:ext cx="7938" cy="22225"/>
          </a:xfrm>
          <a:custGeom>
            <a:avLst/>
            <a:gdLst>
              <a:gd name="T0" fmla="*/ 6 w 12"/>
              <a:gd name="T1" fmla="*/ 0 h 29"/>
              <a:gd name="T2" fmla="*/ 6 w 12"/>
              <a:gd name="T3" fmla="*/ 0 h 29"/>
              <a:gd name="T4" fmla="*/ 8 w 12"/>
              <a:gd name="T5" fmla="*/ 3 h 29"/>
              <a:gd name="T6" fmla="*/ 5 w 12"/>
              <a:gd name="T7" fmla="*/ 9 h 29"/>
              <a:gd name="T8" fmla="*/ 9 w 12"/>
              <a:gd name="T9" fmla="*/ 4 h 29"/>
              <a:gd name="T10" fmla="*/ 10 w 12"/>
              <a:gd name="T11" fmla="*/ 6 h 29"/>
              <a:gd name="T12" fmla="*/ 6 w 12"/>
              <a:gd name="T13" fmla="*/ 12 h 29"/>
              <a:gd name="T14" fmla="*/ 11 w 12"/>
              <a:gd name="T15" fmla="*/ 7 h 29"/>
              <a:gd name="T16" fmla="*/ 12 w 12"/>
              <a:gd name="T17" fmla="*/ 9 h 29"/>
              <a:gd name="T18" fmla="*/ 12 w 12"/>
              <a:gd name="T19" fmla="*/ 10 h 29"/>
              <a:gd name="T20" fmla="*/ 7 w 12"/>
              <a:gd name="T21" fmla="*/ 14 h 29"/>
              <a:gd name="T22" fmla="*/ 12 w 12"/>
              <a:gd name="T23" fmla="*/ 12 h 29"/>
              <a:gd name="T24" fmla="*/ 12 w 12"/>
              <a:gd name="T25" fmla="*/ 15 h 29"/>
              <a:gd name="T26" fmla="*/ 7 w 12"/>
              <a:gd name="T27" fmla="*/ 17 h 29"/>
              <a:gd name="T28" fmla="*/ 12 w 12"/>
              <a:gd name="T29" fmla="*/ 16 h 29"/>
              <a:gd name="T30" fmla="*/ 11 w 12"/>
              <a:gd name="T31" fmla="*/ 18 h 29"/>
              <a:gd name="T32" fmla="*/ 6 w 12"/>
              <a:gd name="T33" fmla="*/ 19 h 29"/>
              <a:gd name="T34" fmla="*/ 10 w 12"/>
              <a:gd name="T35" fmla="*/ 20 h 29"/>
              <a:gd name="T36" fmla="*/ 10 w 12"/>
              <a:gd name="T37" fmla="*/ 21 h 29"/>
              <a:gd name="T38" fmla="*/ 4 w 12"/>
              <a:gd name="T39" fmla="*/ 21 h 29"/>
              <a:gd name="T40" fmla="*/ 9 w 12"/>
              <a:gd name="T41" fmla="*/ 23 h 29"/>
              <a:gd name="T42" fmla="*/ 7 w 12"/>
              <a:gd name="T43" fmla="*/ 24 h 29"/>
              <a:gd name="T44" fmla="*/ 2 w 12"/>
              <a:gd name="T45" fmla="*/ 29 h 29"/>
              <a:gd name="T46" fmla="*/ 0 w 12"/>
              <a:gd name="T47" fmla="*/ 28 h 29"/>
              <a:gd name="T48" fmla="*/ 2 w 12"/>
              <a:gd name="T49" fmla="*/ 24 h 29"/>
              <a:gd name="T50" fmla="*/ 0 w 12"/>
              <a:gd name="T51" fmla="*/ 19 h 29"/>
              <a:gd name="T52" fmla="*/ 0 w 12"/>
              <a:gd name="T53" fmla="*/ 19 h 29"/>
              <a:gd name="T54" fmla="*/ 3 w 12"/>
              <a:gd name="T55" fmla="*/ 19 h 29"/>
              <a:gd name="T56" fmla="*/ 2 w 12"/>
              <a:gd name="T57" fmla="*/ 10 h 29"/>
              <a:gd name="T58" fmla="*/ 6 w 12"/>
              <a:gd name="T5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29">
                <a:moveTo>
                  <a:pt x="6" y="0"/>
                </a:moveTo>
                <a:lnTo>
                  <a:pt x="6" y="0"/>
                </a:lnTo>
                <a:cubicBezTo>
                  <a:pt x="6" y="0"/>
                  <a:pt x="6" y="1"/>
                  <a:pt x="8" y="3"/>
                </a:cubicBezTo>
                <a:lnTo>
                  <a:pt x="5" y="9"/>
                </a:lnTo>
                <a:lnTo>
                  <a:pt x="9" y="4"/>
                </a:lnTo>
                <a:cubicBezTo>
                  <a:pt x="9" y="4"/>
                  <a:pt x="9" y="5"/>
                  <a:pt x="10" y="6"/>
                </a:cubicBezTo>
                <a:lnTo>
                  <a:pt x="6" y="12"/>
                </a:lnTo>
                <a:lnTo>
                  <a:pt x="11" y="7"/>
                </a:lnTo>
                <a:cubicBezTo>
                  <a:pt x="11" y="8"/>
                  <a:pt x="11" y="9"/>
                  <a:pt x="12" y="9"/>
                </a:cubicBezTo>
                <a:cubicBezTo>
                  <a:pt x="12" y="9"/>
                  <a:pt x="12" y="10"/>
                  <a:pt x="12" y="10"/>
                </a:cubicBezTo>
                <a:lnTo>
                  <a:pt x="7" y="14"/>
                </a:lnTo>
                <a:lnTo>
                  <a:pt x="12" y="12"/>
                </a:lnTo>
                <a:cubicBezTo>
                  <a:pt x="12" y="13"/>
                  <a:pt x="12" y="14"/>
                  <a:pt x="12" y="15"/>
                </a:cubicBezTo>
                <a:lnTo>
                  <a:pt x="7" y="17"/>
                </a:lnTo>
                <a:lnTo>
                  <a:pt x="12" y="16"/>
                </a:lnTo>
                <a:cubicBezTo>
                  <a:pt x="11" y="17"/>
                  <a:pt x="11" y="18"/>
                  <a:pt x="11" y="18"/>
                </a:cubicBezTo>
                <a:lnTo>
                  <a:pt x="6" y="19"/>
                </a:lnTo>
                <a:lnTo>
                  <a:pt x="10" y="20"/>
                </a:lnTo>
                <a:cubicBezTo>
                  <a:pt x="10" y="20"/>
                  <a:pt x="10" y="21"/>
                  <a:pt x="10" y="21"/>
                </a:cubicBezTo>
                <a:lnTo>
                  <a:pt x="4" y="21"/>
                </a:lnTo>
                <a:lnTo>
                  <a:pt x="9" y="23"/>
                </a:lnTo>
                <a:cubicBezTo>
                  <a:pt x="8" y="23"/>
                  <a:pt x="8" y="24"/>
                  <a:pt x="7" y="24"/>
                </a:cubicBezTo>
                <a:cubicBezTo>
                  <a:pt x="5" y="25"/>
                  <a:pt x="3" y="26"/>
                  <a:pt x="2" y="29"/>
                </a:cubicBezTo>
                <a:cubicBezTo>
                  <a:pt x="2" y="29"/>
                  <a:pt x="1" y="28"/>
                  <a:pt x="0" y="28"/>
                </a:cubicBezTo>
                <a:cubicBezTo>
                  <a:pt x="1" y="27"/>
                  <a:pt x="2" y="26"/>
                  <a:pt x="2" y="24"/>
                </a:cubicBezTo>
                <a:cubicBezTo>
                  <a:pt x="2" y="22"/>
                  <a:pt x="1" y="20"/>
                  <a:pt x="0" y="19"/>
                </a:cubicBezTo>
                <a:lnTo>
                  <a:pt x="0" y="19"/>
                </a:lnTo>
                <a:cubicBezTo>
                  <a:pt x="1" y="19"/>
                  <a:pt x="2" y="19"/>
                  <a:pt x="3" y="19"/>
                </a:cubicBezTo>
                <a:cubicBezTo>
                  <a:pt x="7" y="16"/>
                  <a:pt x="4" y="12"/>
                  <a:pt x="2" y="10"/>
                </a:cubicBezTo>
                <a:lnTo>
                  <a:pt x="6" y="0"/>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06" name="Freeform 1906"/>
          <p:cNvSpPr>
            <a:spLocks/>
          </p:cNvSpPr>
          <p:nvPr userDrawn="1"/>
        </p:nvSpPr>
        <p:spPr bwMode="auto">
          <a:xfrm>
            <a:off x="327048" y="490538"/>
            <a:ext cx="4763" cy="6350"/>
          </a:xfrm>
          <a:custGeom>
            <a:avLst/>
            <a:gdLst>
              <a:gd name="T0" fmla="*/ 5 w 8"/>
              <a:gd name="T1" fmla="*/ 8 h 8"/>
              <a:gd name="T2" fmla="*/ 5 w 8"/>
              <a:gd name="T3" fmla="*/ 8 h 8"/>
              <a:gd name="T4" fmla="*/ 4 w 8"/>
              <a:gd name="T5" fmla="*/ 2 h 8"/>
              <a:gd name="T6" fmla="*/ 8 w 8"/>
              <a:gd name="T7" fmla="*/ 6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5" y="8"/>
                </a:lnTo>
                <a:cubicBezTo>
                  <a:pt x="0" y="4"/>
                  <a:pt x="4" y="3"/>
                  <a:pt x="4" y="2"/>
                </a:cubicBezTo>
                <a:cubicBezTo>
                  <a:pt x="5" y="2"/>
                  <a:pt x="8" y="0"/>
                  <a:pt x="8" y="6"/>
                </a:cubicBezTo>
                <a:lnTo>
                  <a:pt x="5" y="8"/>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07" name="Freeform 1907"/>
          <p:cNvSpPr>
            <a:spLocks/>
          </p:cNvSpPr>
          <p:nvPr userDrawn="1"/>
        </p:nvSpPr>
        <p:spPr bwMode="auto">
          <a:xfrm>
            <a:off x="319089" y="504825"/>
            <a:ext cx="17463" cy="12700"/>
          </a:xfrm>
          <a:custGeom>
            <a:avLst/>
            <a:gdLst>
              <a:gd name="T0" fmla="*/ 0 w 24"/>
              <a:gd name="T1" fmla="*/ 0 h 18"/>
              <a:gd name="T2" fmla="*/ 0 w 24"/>
              <a:gd name="T3" fmla="*/ 0 h 18"/>
              <a:gd name="T4" fmla="*/ 9 w 24"/>
              <a:gd name="T5" fmla="*/ 4 h 18"/>
              <a:gd name="T6" fmla="*/ 15 w 24"/>
              <a:gd name="T7" fmla="*/ 11 h 18"/>
              <a:gd name="T8" fmla="*/ 17 w 24"/>
              <a:gd name="T9" fmla="*/ 8 h 18"/>
              <a:gd name="T10" fmla="*/ 17 w 24"/>
              <a:gd name="T11" fmla="*/ 9 h 18"/>
              <a:gd name="T12" fmla="*/ 20 w 24"/>
              <a:gd name="T13" fmla="*/ 13 h 18"/>
              <a:gd name="T14" fmla="*/ 24 w 24"/>
              <a:gd name="T15" fmla="*/ 15 h 18"/>
              <a:gd name="T16" fmla="*/ 23 w 24"/>
              <a:gd name="T17" fmla="*/ 17 h 18"/>
              <a:gd name="T18" fmla="*/ 17 w 24"/>
              <a:gd name="T19" fmla="*/ 18 h 18"/>
              <a:gd name="T20" fmla="*/ 14 w 24"/>
              <a:gd name="T21" fmla="*/ 18 h 18"/>
              <a:gd name="T22" fmla="*/ 16 w 24"/>
              <a:gd name="T23" fmla="*/ 13 h 18"/>
              <a:gd name="T24" fmla="*/ 13 w 24"/>
              <a:gd name="T25" fmla="*/ 17 h 18"/>
              <a:gd name="T26" fmla="*/ 11 w 24"/>
              <a:gd name="T27" fmla="*/ 17 h 18"/>
              <a:gd name="T28" fmla="*/ 13 w 24"/>
              <a:gd name="T29" fmla="*/ 13 h 18"/>
              <a:gd name="T30" fmla="*/ 10 w 24"/>
              <a:gd name="T31" fmla="*/ 16 h 18"/>
              <a:gd name="T32" fmla="*/ 8 w 24"/>
              <a:gd name="T33" fmla="*/ 15 h 18"/>
              <a:gd name="T34" fmla="*/ 11 w 24"/>
              <a:gd name="T35" fmla="*/ 12 h 18"/>
              <a:gd name="T36" fmla="*/ 6 w 24"/>
              <a:gd name="T37" fmla="*/ 15 h 18"/>
              <a:gd name="T38" fmla="*/ 4 w 24"/>
              <a:gd name="T39" fmla="*/ 13 h 18"/>
              <a:gd name="T40" fmla="*/ 9 w 24"/>
              <a:gd name="T41" fmla="*/ 11 h 18"/>
              <a:gd name="T42" fmla="*/ 3 w 24"/>
              <a:gd name="T43" fmla="*/ 11 h 18"/>
              <a:gd name="T44" fmla="*/ 2 w 24"/>
              <a:gd name="T45" fmla="*/ 11 h 18"/>
              <a:gd name="T46" fmla="*/ 2 w 24"/>
              <a:gd name="T47" fmla="*/ 9 h 18"/>
              <a:gd name="T48" fmla="*/ 8 w 24"/>
              <a:gd name="T49" fmla="*/ 9 h 18"/>
              <a:gd name="T50" fmla="*/ 1 w 24"/>
              <a:gd name="T51" fmla="*/ 7 h 18"/>
              <a:gd name="T52" fmla="*/ 0 w 24"/>
              <a:gd name="T53" fmla="*/ 5 h 18"/>
              <a:gd name="T54" fmla="*/ 7 w 24"/>
              <a:gd name="T55" fmla="*/ 6 h 18"/>
              <a:gd name="T56" fmla="*/ 0 w 24"/>
              <a:gd name="T57" fmla="*/ 3 h 18"/>
              <a:gd name="T58" fmla="*/ 0 w 24"/>
              <a:gd name="T5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18">
                <a:moveTo>
                  <a:pt x="0" y="0"/>
                </a:moveTo>
                <a:lnTo>
                  <a:pt x="0" y="0"/>
                </a:lnTo>
                <a:lnTo>
                  <a:pt x="9" y="4"/>
                </a:lnTo>
                <a:cubicBezTo>
                  <a:pt x="9" y="7"/>
                  <a:pt x="11" y="11"/>
                  <a:pt x="15" y="11"/>
                </a:cubicBezTo>
                <a:cubicBezTo>
                  <a:pt x="16" y="10"/>
                  <a:pt x="17" y="9"/>
                  <a:pt x="17" y="8"/>
                </a:cubicBezTo>
                <a:lnTo>
                  <a:pt x="17" y="9"/>
                </a:lnTo>
                <a:cubicBezTo>
                  <a:pt x="18" y="10"/>
                  <a:pt x="18" y="12"/>
                  <a:pt x="20" y="13"/>
                </a:cubicBezTo>
                <a:cubicBezTo>
                  <a:pt x="21" y="14"/>
                  <a:pt x="23" y="15"/>
                  <a:pt x="24" y="15"/>
                </a:cubicBezTo>
                <a:cubicBezTo>
                  <a:pt x="24" y="15"/>
                  <a:pt x="23" y="16"/>
                  <a:pt x="23" y="17"/>
                </a:cubicBezTo>
                <a:cubicBezTo>
                  <a:pt x="21" y="15"/>
                  <a:pt x="19" y="16"/>
                  <a:pt x="17" y="18"/>
                </a:cubicBezTo>
                <a:cubicBezTo>
                  <a:pt x="16" y="18"/>
                  <a:pt x="15" y="18"/>
                  <a:pt x="14" y="18"/>
                </a:cubicBezTo>
                <a:lnTo>
                  <a:pt x="16" y="13"/>
                </a:lnTo>
                <a:lnTo>
                  <a:pt x="13" y="17"/>
                </a:lnTo>
                <a:cubicBezTo>
                  <a:pt x="12" y="17"/>
                  <a:pt x="12" y="17"/>
                  <a:pt x="11" y="17"/>
                </a:cubicBezTo>
                <a:lnTo>
                  <a:pt x="13" y="13"/>
                </a:lnTo>
                <a:lnTo>
                  <a:pt x="10" y="16"/>
                </a:lnTo>
                <a:cubicBezTo>
                  <a:pt x="9" y="16"/>
                  <a:pt x="8" y="16"/>
                  <a:pt x="8" y="15"/>
                </a:cubicBezTo>
                <a:lnTo>
                  <a:pt x="11" y="12"/>
                </a:lnTo>
                <a:lnTo>
                  <a:pt x="6" y="15"/>
                </a:lnTo>
                <a:cubicBezTo>
                  <a:pt x="6" y="14"/>
                  <a:pt x="5" y="13"/>
                  <a:pt x="4" y="13"/>
                </a:cubicBezTo>
                <a:lnTo>
                  <a:pt x="9" y="11"/>
                </a:lnTo>
                <a:lnTo>
                  <a:pt x="3" y="11"/>
                </a:lnTo>
                <a:cubicBezTo>
                  <a:pt x="3" y="11"/>
                  <a:pt x="3" y="11"/>
                  <a:pt x="2" y="11"/>
                </a:cubicBezTo>
                <a:cubicBezTo>
                  <a:pt x="2" y="10"/>
                  <a:pt x="2" y="9"/>
                  <a:pt x="2" y="9"/>
                </a:cubicBezTo>
                <a:lnTo>
                  <a:pt x="8" y="9"/>
                </a:lnTo>
                <a:lnTo>
                  <a:pt x="1" y="7"/>
                </a:lnTo>
                <a:cubicBezTo>
                  <a:pt x="1" y="6"/>
                  <a:pt x="1" y="5"/>
                  <a:pt x="0" y="5"/>
                </a:cubicBezTo>
                <a:lnTo>
                  <a:pt x="7" y="6"/>
                </a:lnTo>
                <a:lnTo>
                  <a:pt x="0" y="3"/>
                </a:lnTo>
                <a:cubicBezTo>
                  <a:pt x="0" y="1"/>
                  <a:pt x="0" y="0"/>
                  <a:pt x="0"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08" name="Freeform 1908"/>
          <p:cNvSpPr>
            <a:spLocks/>
          </p:cNvSpPr>
          <p:nvPr userDrawn="1"/>
        </p:nvSpPr>
        <p:spPr bwMode="auto">
          <a:xfrm>
            <a:off x="327026" y="517525"/>
            <a:ext cx="7938" cy="4763"/>
          </a:xfrm>
          <a:custGeom>
            <a:avLst/>
            <a:gdLst>
              <a:gd name="T0" fmla="*/ 1 w 10"/>
              <a:gd name="T1" fmla="*/ 0 h 7"/>
              <a:gd name="T2" fmla="*/ 1 w 10"/>
              <a:gd name="T3" fmla="*/ 0 h 7"/>
              <a:gd name="T4" fmla="*/ 10 w 10"/>
              <a:gd name="T5" fmla="*/ 6 h 7"/>
              <a:gd name="T6" fmla="*/ 10 w 10"/>
              <a:gd name="T7" fmla="*/ 7 h 7"/>
              <a:gd name="T8" fmla="*/ 0 w 10"/>
              <a:gd name="T9" fmla="*/ 1 h 7"/>
              <a:gd name="T10" fmla="*/ 1 w 10"/>
              <a:gd name="T11" fmla="*/ 0 h 7"/>
            </a:gdLst>
            <a:ahLst/>
            <a:cxnLst>
              <a:cxn ang="0">
                <a:pos x="T0" y="T1"/>
              </a:cxn>
              <a:cxn ang="0">
                <a:pos x="T2" y="T3"/>
              </a:cxn>
              <a:cxn ang="0">
                <a:pos x="T4" y="T5"/>
              </a:cxn>
              <a:cxn ang="0">
                <a:pos x="T6" y="T7"/>
              </a:cxn>
              <a:cxn ang="0">
                <a:pos x="T8" y="T9"/>
              </a:cxn>
              <a:cxn ang="0">
                <a:pos x="T10" y="T11"/>
              </a:cxn>
            </a:cxnLst>
            <a:rect l="0" t="0" r="r" b="b"/>
            <a:pathLst>
              <a:path w="10" h="7">
                <a:moveTo>
                  <a:pt x="1" y="0"/>
                </a:moveTo>
                <a:lnTo>
                  <a:pt x="1" y="0"/>
                </a:lnTo>
                <a:lnTo>
                  <a:pt x="10" y="6"/>
                </a:lnTo>
                <a:lnTo>
                  <a:pt x="10" y="7"/>
                </a:lnTo>
                <a:lnTo>
                  <a:pt x="0" y="1"/>
                </a:lnTo>
                <a:lnTo>
                  <a:pt x="1" y="0"/>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09" name="Freeform 1909"/>
          <p:cNvSpPr>
            <a:spLocks/>
          </p:cNvSpPr>
          <p:nvPr userDrawn="1"/>
        </p:nvSpPr>
        <p:spPr bwMode="auto">
          <a:xfrm>
            <a:off x="344510" y="512767"/>
            <a:ext cx="4763" cy="3175"/>
          </a:xfrm>
          <a:custGeom>
            <a:avLst/>
            <a:gdLst>
              <a:gd name="T0" fmla="*/ 1 w 5"/>
              <a:gd name="T1" fmla="*/ 3 h 5"/>
              <a:gd name="T2" fmla="*/ 1 w 5"/>
              <a:gd name="T3" fmla="*/ 3 h 5"/>
              <a:gd name="T4" fmla="*/ 2 w 5"/>
              <a:gd name="T5" fmla="*/ 0 h 5"/>
              <a:gd name="T6" fmla="*/ 4 w 5"/>
              <a:gd name="T7" fmla="*/ 1 h 5"/>
              <a:gd name="T8" fmla="*/ 3 w 5"/>
              <a:gd name="T9" fmla="*/ 4 h 5"/>
              <a:gd name="T10" fmla="*/ 1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1" y="3"/>
                </a:moveTo>
                <a:lnTo>
                  <a:pt x="1" y="3"/>
                </a:lnTo>
                <a:cubicBezTo>
                  <a:pt x="0" y="2"/>
                  <a:pt x="1" y="1"/>
                  <a:pt x="2" y="0"/>
                </a:cubicBezTo>
                <a:cubicBezTo>
                  <a:pt x="3" y="0"/>
                  <a:pt x="4" y="0"/>
                  <a:pt x="4" y="1"/>
                </a:cubicBezTo>
                <a:cubicBezTo>
                  <a:pt x="5" y="3"/>
                  <a:pt x="4" y="4"/>
                  <a:pt x="3" y="4"/>
                </a:cubicBezTo>
                <a:cubicBezTo>
                  <a:pt x="2" y="5"/>
                  <a:pt x="1" y="4"/>
                  <a:pt x="1" y="3"/>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10" name="Freeform 1910"/>
          <p:cNvSpPr>
            <a:spLocks/>
          </p:cNvSpPr>
          <p:nvPr userDrawn="1"/>
        </p:nvSpPr>
        <p:spPr bwMode="auto">
          <a:xfrm>
            <a:off x="334963" y="514350"/>
            <a:ext cx="12700" cy="7938"/>
          </a:xfrm>
          <a:custGeom>
            <a:avLst/>
            <a:gdLst>
              <a:gd name="T0" fmla="*/ 9 w 19"/>
              <a:gd name="T1" fmla="*/ 0 h 13"/>
              <a:gd name="T2" fmla="*/ 9 w 19"/>
              <a:gd name="T3" fmla="*/ 0 h 13"/>
              <a:gd name="T4" fmla="*/ 11 w 19"/>
              <a:gd name="T5" fmla="*/ 1 h 13"/>
              <a:gd name="T6" fmla="*/ 19 w 19"/>
              <a:gd name="T7" fmla="*/ 4 h 13"/>
              <a:gd name="T8" fmla="*/ 15 w 19"/>
              <a:gd name="T9" fmla="*/ 7 h 13"/>
              <a:gd name="T10" fmla="*/ 8 w 19"/>
              <a:gd name="T11" fmla="*/ 4 h 13"/>
              <a:gd name="T12" fmla="*/ 5 w 19"/>
              <a:gd name="T13" fmla="*/ 11 h 13"/>
              <a:gd name="T14" fmla="*/ 0 w 19"/>
              <a:gd name="T15" fmla="*/ 12 h 13"/>
              <a:gd name="T16" fmla="*/ 3 w 19"/>
              <a:gd name="T17" fmla="*/ 5 h 13"/>
              <a:gd name="T18" fmla="*/ 4 w 19"/>
              <a:gd name="T19" fmla="*/ 2 h 13"/>
              <a:gd name="T20" fmla="*/ 5 w 19"/>
              <a:gd name="T21" fmla="*/ 2 h 13"/>
              <a:gd name="T22" fmla="*/ 6 w 19"/>
              <a:gd name="T23" fmla="*/ 2 h 13"/>
              <a:gd name="T24" fmla="*/ 7 w 19"/>
              <a:gd name="T25" fmla="*/ 3 h 13"/>
              <a:gd name="T26" fmla="*/ 7 w 19"/>
              <a:gd name="T27" fmla="*/ 2 h 13"/>
              <a:gd name="T28" fmla="*/ 8 w 19"/>
              <a:gd name="T29" fmla="*/ 0 h 13"/>
              <a:gd name="T30" fmla="*/ 9 w 19"/>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3">
                <a:moveTo>
                  <a:pt x="9" y="0"/>
                </a:moveTo>
                <a:lnTo>
                  <a:pt x="9" y="0"/>
                </a:lnTo>
                <a:lnTo>
                  <a:pt x="11" y="1"/>
                </a:lnTo>
                <a:cubicBezTo>
                  <a:pt x="11" y="1"/>
                  <a:pt x="14" y="6"/>
                  <a:pt x="19" y="4"/>
                </a:cubicBezTo>
                <a:cubicBezTo>
                  <a:pt x="19" y="5"/>
                  <a:pt x="17" y="7"/>
                  <a:pt x="15" y="7"/>
                </a:cubicBezTo>
                <a:cubicBezTo>
                  <a:pt x="11" y="7"/>
                  <a:pt x="8" y="4"/>
                  <a:pt x="8" y="4"/>
                </a:cubicBezTo>
                <a:cubicBezTo>
                  <a:pt x="8" y="4"/>
                  <a:pt x="8" y="8"/>
                  <a:pt x="5" y="11"/>
                </a:cubicBezTo>
                <a:cubicBezTo>
                  <a:pt x="4" y="13"/>
                  <a:pt x="1" y="13"/>
                  <a:pt x="0" y="12"/>
                </a:cubicBezTo>
                <a:cubicBezTo>
                  <a:pt x="5" y="10"/>
                  <a:pt x="3" y="5"/>
                  <a:pt x="3" y="5"/>
                </a:cubicBezTo>
                <a:lnTo>
                  <a:pt x="4" y="2"/>
                </a:lnTo>
                <a:cubicBezTo>
                  <a:pt x="4" y="2"/>
                  <a:pt x="4" y="2"/>
                  <a:pt x="5" y="2"/>
                </a:cubicBezTo>
                <a:cubicBezTo>
                  <a:pt x="5" y="2"/>
                  <a:pt x="6" y="2"/>
                  <a:pt x="6" y="2"/>
                </a:cubicBezTo>
                <a:lnTo>
                  <a:pt x="7" y="3"/>
                </a:lnTo>
                <a:lnTo>
                  <a:pt x="7" y="2"/>
                </a:lnTo>
                <a:cubicBezTo>
                  <a:pt x="7" y="1"/>
                  <a:pt x="8" y="1"/>
                  <a:pt x="8" y="0"/>
                </a:cubicBezTo>
                <a:cubicBezTo>
                  <a:pt x="8" y="0"/>
                  <a:pt x="8" y="0"/>
                  <a:pt x="9" y="0"/>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11" name="Freeform 1911"/>
          <p:cNvSpPr>
            <a:spLocks/>
          </p:cNvSpPr>
          <p:nvPr userDrawn="1"/>
        </p:nvSpPr>
        <p:spPr bwMode="auto">
          <a:xfrm>
            <a:off x="325460" y="496910"/>
            <a:ext cx="15875" cy="9525"/>
          </a:xfrm>
          <a:custGeom>
            <a:avLst/>
            <a:gdLst>
              <a:gd name="T0" fmla="*/ 9 w 21"/>
              <a:gd name="T1" fmla="*/ 13 h 13"/>
              <a:gd name="T2" fmla="*/ 9 w 21"/>
              <a:gd name="T3" fmla="*/ 13 h 13"/>
              <a:gd name="T4" fmla="*/ 9 w 21"/>
              <a:gd name="T5" fmla="*/ 10 h 13"/>
              <a:gd name="T6" fmla="*/ 4 w 21"/>
              <a:gd name="T7" fmla="*/ 9 h 13"/>
              <a:gd name="T8" fmla="*/ 0 w 21"/>
              <a:gd name="T9" fmla="*/ 11 h 13"/>
              <a:gd name="T10" fmla="*/ 2 w 21"/>
              <a:gd name="T11" fmla="*/ 8 h 13"/>
              <a:gd name="T12" fmla="*/ 2 w 21"/>
              <a:gd name="T13" fmla="*/ 7 h 13"/>
              <a:gd name="T14" fmla="*/ 7 w 21"/>
              <a:gd name="T15" fmla="*/ 5 h 13"/>
              <a:gd name="T16" fmla="*/ 6 w 21"/>
              <a:gd name="T17" fmla="*/ 6 h 13"/>
              <a:gd name="T18" fmla="*/ 11 w 21"/>
              <a:gd name="T19" fmla="*/ 8 h 13"/>
              <a:gd name="T20" fmla="*/ 14 w 21"/>
              <a:gd name="T21" fmla="*/ 3 h 13"/>
              <a:gd name="T22" fmla="*/ 12 w 21"/>
              <a:gd name="T23" fmla="*/ 2 h 13"/>
              <a:gd name="T24" fmla="*/ 16 w 21"/>
              <a:gd name="T25" fmla="*/ 0 h 13"/>
              <a:gd name="T26" fmla="*/ 18 w 21"/>
              <a:gd name="T27" fmla="*/ 1 h 13"/>
              <a:gd name="T28" fmla="*/ 21 w 21"/>
              <a:gd name="T29" fmla="*/ 2 h 13"/>
              <a:gd name="T30" fmla="*/ 17 w 21"/>
              <a:gd name="T31" fmla="*/ 3 h 13"/>
              <a:gd name="T32" fmla="*/ 15 w 21"/>
              <a:gd name="T33" fmla="*/ 8 h 13"/>
              <a:gd name="T34" fmla="*/ 16 w 21"/>
              <a:gd name="T35" fmla="*/ 10 h 13"/>
              <a:gd name="T36" fmla="*/ 9 w 21"/>
              <a:gd name="T3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3">
                <a:moveTo>
                  <a:pt x="9" y="13"/>
                </a:moveTo>
                <a:lnTo>
                  <a:pt x="9" y="13"/>
                </a:lnTo>
                <a:lnTo>
                  <a:pt x="9" y="10"/>
                </a:lnTo>
                <a:cubicBezTo>
                  <a:pt x="7" y="9"/>
                  <a:pt x="5" y="9"/>
                  <a:pt x="4" y="9"/>
                </a:cubicBezTo>
                <a:cubicBezTo>
                  <a:pt x="3" y="11"/>
                  <a:pt x="2" y="10"/>
                  <a:pt x="0" y="11"/>
                </a:cubicBezTo>
                <a:cubicBezTo>
                  <a:pt x="0" y="10"/>
                  <a:pt x="0" y="9"/>
                  <a:pt x="2" y="8"/>
                </a:cubicBezTo>
                <a:cubicBezTo>
                  <a:pt x="1" y="8"/>
                  <a:pt x="2" y="7"/>
                  <a:pt x="2" y="7"/>
                </a:cubicBezTo>
                <a:lnTo>
                  <a:pt x="7" y="5"/>
                </a:lnTo>
                <a:cubicBezTo>
                  <a:pt x="6" y="5"/>
                  <a:pt x="6" y="6"/>
                  <a:pt x="6" y="6"/>
                </a:cubicBezTo>
                <a:cubicBezTo>
                  <a:pt x="9" y="6"/>
                  <a:pt x="11" y="8"/>
                  <a:pt x="11" y="8"/>
                </a:cubicBezTo>
                <a:cubicBezTo>
                  <a:pt x="11" y="8"/>
                  <a:pt x="11" y="5"/>
                  <a:pt x="14" y="3"/>
                </a:cubicBezTo>
                <a:cubicBezTo>
                  <a:pt x="13" y="2"/>
                  <a:pt x="13" y="2"/>
                  <a:pt x="12" y="2"/>
                </a:cubicBezTo>
                <a:lnTo>
                  <a:pt x="16" y="0"/>
                </a:lnTo>
                <a:cubicBezTo>
                  <a:pt x="17" y="0"/>
                  <a:pt x="18" y="0"/>
                  <a:pt x="18" y="1"/>
                </a:cubicBezTo>
                <a:cubicBezTo>
                  <a:pt x="19" y="1"/>
                  <a:pt x="20" y="1"/>
                  <a:pt x="21" y="2"/>
                </a:cubicBezTo>
                <a:cubicBezTo>
                  <a:pt x="19" y="2"/>
                  <a:pt x="19" y="4"/>
                  <a:pt x="17" y="3"/>
                </a:cubicBezTo>
                <a:cubicBezTo>
                  <a:pt x="16" y="4"/>
                  <a:pt x="14" y="6"/>
                  <a:pt x="15" y="8"/>
                </a:cubicBezTo>
                <a:lnTo>
                  <a:pt x="16" y="10"/>
                </a:lnTo>
                <a:lnTo>
                  <a:pt x="9" y="13"/>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12" name="Freeform 1912"/>
          <p:cNvSpPr>
            <a:spLocks/>
          </p:cNvSpPr>
          <p:nvPr userDrawn="1"/>
        </p:nvSpPr>
        <p:spPr bwMode="auto">
          <a:xfrm>
            <a:off x="331788" y="504847"/>
            <a:ext cx="9525" cy="9525"/>
          </a:xfrm>
          <a:custGeom>
            <a:avLst/>
            <a:gdLst>
              <a:gd name="T0" fmla="*/ 10 w 14"/>
              <a:gd name="T1" fmla="*/ 0 h 15"/>
              <a:gd name="T2" fmla="*/ 10 w 14"/>
              <a:gd name="T3" fmla="*/ 0 h 15"/>
              <a:gd name="T4" fmla="*/ 14 w 14"/>
              <a:gd name="T5" fmla="*/ 8 h 15"/>
              <a:gd name="T6" fmla="*/ 11 w 14"/>
              <a:gd name="T7" fmla="*/ 14 h 15"/>
              <a:gd name="T8" fmla="*/ 3 w 14"/>
              <a:gd name="T9" fmla="*/ 13 h 15"/>
              <a:gd name="T10" fmla="*/ 0 w 14"/>
              <a:gd name="T11" fmla="*/ 4 h 15"/>
              <a:gd name="T12" fmla="*/ 10 w 14"/>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10" y="0"/>
                </a:moveTo>
                <a:lnTo>
                  <a:pt x="10" y="0"/>
                </a:lnTo>
                <a:cubicBezTo>
                  <a:pt x="11" y="2"/>
                  <a:pt x="14" y="5"/>
                  <a:pt x="14" y="8"/>
                </a:cubicBezTo>
                <a:cubicBezTo>
                  <a:pt x="14" y="12"/>
                  <a:pt x="12" y="12"/>
                  <a:pt x="11" y="14"/>
                </a:cubicBezTo>
                <a:cubicBezTo>
                  <a:pt x="8" y="13"/>
                  <a:pt x="7" y="15"/>
                  <a:pt x="3" y="13"/>
                </a:cubicBezTo>
                <a:cubicBezTo>
                  <a:pt x="1" y="11"/>
                  <a:pt x="1" y="7"/>
                  <a:pt x="0" y="4"/>
                </a:cubicBezTo>
                <a:lnTo>
                  <a:pt x="10" y="0"/>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13" name="Freeform 1913"/>
          <p:cNvSpPr>
            <a:spLocks/>
          </p:cNvSpPr>
          <p:nvPr userDrawn="1"/>
        </p:nvSpPr>
        <p:spPr bwMode="auto">
          <a:xfrm>
            <a:off x="325460" y="496893"/>
            <a:ext cx="4763" cy="4763"/>
          </a:xfrm>
          <a:custGeom>
            <a:avLst/>
            <a:gdLst>
              <a:gd name="T0" fmla="*/ 5 w 6"/>
              <a:gd name="T1" fmla="*/ 5 h 6"/>
              <a:gd name="T2" fmla="*/ 5 w 6"/>
              <a:gd name="T3" fmla="*/ 5 h 6"/>
              <a:gd name="T4" fmla="*/ 3 w 6"/>
              <a:gd name="T5" fmla="*/ 6 h 6"/>
              <a:gd name="T6" fmla="*/ 2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lnTo>
                  <a:pt x="5" y="5"/>
                </a:lnTo>
                <a:lnTo>
                  <a:pt x="3" y="6"/>
                </a:lnTo>
                <a:cubicBezTo>
                  <a:pt x="0" y="3"/>
                  <a:pt x="2" y="2"/>
                  <a:pt x="2" y="1"/>
                </a:cubicBezTo>
                <a:cubicBezTo>
                  <a:pt x="3" y="2"/>
                  <a:pt x="6" y="0"/>
                  <a:pt x="5" y="5"/>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14" name="Freeform 1914"/>
          <p:cNvSpPr>
            <a:spLocks/>
          </p:cNvSpPr>
          <p:nvPr userDrawn="1"/>
        </p:nvSpPr>
        <p:spPr bwMode="auto">
          <a:xfrm>
            <a:off x="333398" y="493713"/>
            <a:ext cx="3175" cy="4763"/>
          </a:xfrm>
          <a:custGeom>
            <a:avLst/>
            <a:gdLst>
              <a:gd name="T0" fmla="*/ 3 w 6"/>
              <a:gd name="T1" fmla="*/ 6 h 6"/>
              <a:gd name="T2" fmla="*/ 3 w 6"/>
              <a:gd name="T3" fmla="*/ 6 h 6"/>
              <a:gd name="T4" fmla="*/ 3 w 6"/>
              <a:gd name="T5" fmla="*/ 1 h 6"/>
              <a:gd name="T6" fmla="*/ 6 w 6"/>
              <a:gd name="T7" fmla="*/ 5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lnTo>
                  <a:pt x="3" y="6"/>
                </a:lnTo>
                <a:cubicBezTo>
                  <a:pt x="0" y="3"/>
                  <a:pt x="3" y="2"/>
                  <a:pt x="3" y="1"/>
                </a:cubicBezTo>
                <a:cubicBezTo>
                  <a:pt x="4" y="2"/>
                  <a:pt x="6" y="0"/>
                  <a:pt x="6" y="5"/>
                </a:cubicBezTo>
                <a:lnTo>
                  <a:pt x="3" y="6"/>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15" name="Freeform 1915"/>
          <p:cNvSpPr>
            <a:spLocks noEditPoints="1"/>
          </p:cNvSpPr>
          <p:nvPr userDrawn="1"/>
        </p:nvSpPr>
        <p:spPr bwMode="auto">
          <a:xfrm>
            <a:off x="484188" y="476250"/>
            <a:ext cx="82550" cy="87313"/>
          </a:xfrm>
          <a:custGeom>
            <a:avLst/>
            <a:gdLst>
              <a:gd name="T0" fmla="*/ 81 w 116"/>
              <a:gd name="T1" fmla="*/ 68 h 121"/>
              <a:gd name="T2" fmla="*/ 79 w 116"/>
              <a:gd name="T3" fmla="*/ 61 h 121"/>
              <a:gd name="T4" fmla="*/ 82 w 116"/>
              <a:gd name="T5" fmla="*/ 25 h 121"/>
              <a:gd name="T6" fmla="*/ 71 w 116"/>
              <a:gd name="T7" fmla="*/ 67 h 121"/>
              <a:gd name="T8" fmla="*/ 64 w 116"/>
              <a:gd name="T9" fmla="*/ 29 h 121"/>
              <a:gd name="T10" fmla="*/ 90 w 116"/>
              <a:gd name="T11" fmla="*/ 27 h 121"/>
              <a:gd name="T12" fmla="*/ 89 w 116"/>
              <a:gd name="T13" fmla="*/ 67 h 121"/>
              <a:gd name="T14" fmla="*/ 97 w 116"/>
              <a:gd name="T15" fmla="*/ 60 h 121"/>
              <a:gd name="T16" fmla="*/ 102 w 116"/>
              <a:gd name="T17" fmla="*/ 46 h 121"/>
              <a:gd name="T18" fmla="*/ 65 w 116"/>
              <a:gd name="T19" fmla="*/ 93 h 121"/>
              <a:gd name="T20" fmla="*/ 64 w 116"/>
              <a:gd name="T21" fmla="*/ 89 h 121"/>
              <a:gd name="T22" fmla="*/ 69 w 116"/>
              <a:gd name="T23" fmla="*/ 75 h 121"/>
              <a:gd name="T24" fmla="*/ 53 w 116"/>
              <a:gd name="T25" fmla="*/ 99 h 121"/>
              <a:gd name="T26" fmla="*/ 63 w 116"/>
              <a:gd name="T27" fmla="*/ 99 h 121"/>
              <a:gd name="T28" fmla="*/ 53 w 116"/>
              <a:gd name="T29" fmla="*/ 99 h 121"/>
              <a:gd name="T30" fmla="*/ 52 w 116"/>
              <a:gd name="T31" fmla="*/ 72 h 121"/>
              <a:gd name="T32" fmla="*/ 51 w 116"/>
              <a:gd name="T33" fmla="*/ 93 h 121"/>
              <a:gd name="T34" fmla="*/ 52 w 116"/>
              <a:gd name="T35" fmla="*/ 72 h 121"/>
              <a:gd name="T36" fmla="*/ 34 w 116"/>
              <a:gd name="T37" fmla="*/ 68 h 121"/>
              <a:gd name="T38" fmla="*/ 18 w 116"/>
              <a:gd name="T39" fmla="*/ 34 h 121"/>
              <a:gd name="T40" fmla="*/ 22 w 116"/>
              <a:gd name="T41" fmla="*/ 64 h 121"/>
              <a:gd name="T42" fmla="*/ 28 w 116"/>
              <a:gd name="T43" fmla="*/ 58 h 121"/>
              <a:gd name="T44" fmla="*/ 34 w 116"/>
              <a:gd name="T45" fmla="*/ 25 h 121"/>
              <a:gd name="T46" fmla="*/ 52 w 116"/>
              <a:gd name="T47" fmla="*/ 64 h 121"/>
              <a:gd name="T48" fmla="*/ 36 w 116"/>
              <a:gd name="T49" fmla="*/ 34 h 121"/>
              <a:gd name="T50" fmla="*/ 27 w 116"/>
              <a:gd name="T51" fmla="*/ 27 h 121"/>
              <a:gd name="T52" fmla="*/ 38 w 116"/>
              <a:gd name="T53" fmla="*/ 68 h 121"/>
              <a:gd name="T54" fmla="*/ 24 w 116"/>
              <a:gd name="T55" fmla="*/ 18 h 121"/>
              <a:gd name="T56" fmla="*/ 25 w 116"/>
              <a:gd name="T57" fmla="*/ 18 h 121"/>
              <a:gd name="T58" fmla="*/ 24 w 116"/>
              <a:gd name="T59" fmla="*/ 18 h 121"/>
              <a:gd name="T60" fmla="*/ 48 w 116"/>
              <a:gd name="T61" fmla="*/ 96 h 121"/>
              <a:gd name="T62" fmla="*/ 48 w 116"/>
              <a:gd name="T63" fmla="*/ 96 h 121"/>
              <a:gd name="T64" fmla="*/ 68 w 116"/>
              <a:gd name="T65" fmla="*/ 96 h 121"/>
              <a:gd name="T66" fmla="*/ 68 w 116"/>
              <a:gd name="T67" fmla="*/ 96 h 121"/>
              <a:gd name="T68" fmla="*/ 91 w 116"/>
              <a:gd name="T69" fmla="*/ 18 h 121"/>
              <a:gd name="T70" fmla="*/ 91 w 116"/>
              <a:gd name="T71" fmla="*/ 18 h 121"/>
              <a:gd name="T72" fmla="*/ 113 w 116"/>
              <a:gd name="T73" fmla="*/ 103 h 121"/>
              <a:gd name="T74" fmla="*/ 104 w 116"/>
              <a:gd name="T75" fmla="*/ 90 h 121"/>
              <a:gd name="T76" fmla="*/ 113 w 116"/>
              <a:gd name="T77" fmla="*/ 46 h 121"/>
              <a:gd name="T78" fmla="*/ 106 w 116"/>
              <a:gd name="T79" fmla="*/ 3 h 121"/>
              <a:gd name="T80" fmla="*/ 92 w 116"/>
              <a:gd name="T81" fmla="*/ 1 h 121"/>
              <a:gd name="T82" fmla="*/ 64 w 116"/>
              <a:gd name="T83" fmla="*/ 21 h 121"/>
              <a:gd name="T84" fmla="*/ 52 w 116"/>
              <a:gd name="T85" fmla="*/ 1 h 121"/>
              <a:gd name="T86" fmla="*/ 30 w 116"/>
              <a:gd name="T87" fmla="*/ 17 h 121"/>
              <a:gd name="T88" fmla="*/ 10 w 116"/>
              <a:gd name="T89" fmla="*/ 1 h 121"/>
              <a:gd name="T90" fmla="*/ 17 w 116"/>
              <a:gd name="T91" fmla="*/ 22 h 121"/>
              <a:gd name="T92" fmla="*/ 17 w 116"/>
              <a:gd name="T93" fmla="*/ 72 h 121"/>
              <a:gd name="T94" fmla="*/ 2 w 116"/>
              <a:gd name="T95" fmla="*/ 103 h 121"/>
              <a:gd name="T96" fmla="*/ 21 w 116"/>
              <a:gd name="T97" fmla="*/ 105 h 121"/>
              <a:gd name="T98" fmla="*/ 30 w 116"/>
              <a:gd name="T99" fmla="*/ 76 h 121"/>
              <a:gd name="T100" fmla="*/ 58 w 116"/>
              <a:gd name="T101" fmla="*/ 121 h 121"/>
              <a:gd name="T102" fmla="*/ 85 w 116"/>
              <a:gd name="T103" fmla="*/ 76 h 121"/>
              <a:gd name="T104" fmla="*/ 95 w 116"/>
              <a:gd name="T105" fmla="*/ 105 h 121"/>
              <a:gd name="T106" fmla="*/ 113 w 116"/>
              <a:gd name="T107" fmla="*/ 10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6" h="121">
                <a:moveTo>
                  <a:pt x="81" y="68"/>
                </a:moveTo>
                <a:lnTo>
                  <a:pt x="81" y="68"/>
                </a:lnTo>
                <a:cubicBezTo>
                  <a:pt x="80" y="68"/>
                  <a:pt x="79" y="68"/>
                  <a:pt x="78" y="68"/>
                </a:cubicBezTo>
                <a:cubicBezTo>
                  <a:pt x="78" y="66"/>
                  <a:pt x="79" y="63"/>
                  <a:pt x="79" y="61"/>
                </a:cubicBezTo>
                <a:cubicBezTo>
                  <a:pt x="81" y="49"/>
                  <a:pt x="85" y="35"/>
                  <a:pt x="88" y="27"/>
                </a:cubicBezTo>
                <a:lnTo>
                  <a:pt x="82" y="25"/>
                </a:lnTo>
                <a:cubicBezTo>
                  <a:pt x="81" y="28"/>
                  <a:pt x="80" y="31"/>
                  <a:pt x="79" y="34"/>
                </a:cubicBezTo>
                <a:cubicBezTo>
                  <a:pt x="76" y="45"/>
                  <a:pt x="73" y="56"/>
                  <a:pt x="71" y="67"/>
                </a:cubicBezTo>
                <a:cubicBezTo>
                  <a:pt x="66" y="66"/>
                  <a:pt x="64" y="64"/>
                  <a:pt x="64" y="64"/>
                </a:cubicBezTo>
                <a:lnTo>
                  <a:pt x="64" y="29"/>
                </a:lnTo>
                <a:cubicBezTo>
                  <a:pt x="64" y="29"/>
                  <a:pt x="68" y="25"/>
                  <a:pt x="81" y="25"/>
                </a:cubicBezTo>
                <a:cubicBezTo>
                  <a:pt x="84" y="25"/>
                  <a:pt x="87" y="26"/>
                  <a:pt x="90" y="27"/>
                </a:cubicBezTo>
                <a:cubicBezTo>
                  <a:pt x="89" y="34"/>
                  <a:pt x="88" y="45"/>
                  <a:pt x="88" y="58"/>
                </a:cubicBezTo>
                <a:cubicBezTo>
                  <a:pt x="88" y="61"/>
                  <a:pt x="88" y="64"/>
                  <a:pt x="89" y="67"/>
                </a:cubicBezTo>
                <a:lnTo>
                  <a:pt x="93" y="64"/>
                </a:lnTo>
                <a:lnTo>
                  <a:pt x="97" y="60"/>
                </a:lnTo>
                <a:cubicBezTo>
                  <a:pt x="97" y="53"/>
                  <a:pt x="97" y="44"/>
                  <a:pt x="97" y="34"/>
                </a:cubicBezTo>
                <a:cubicBezTo>
                  <a:pt x="100" y="37"/>
                  <a:pt x="102" y="42"/>
                  <a:pt x="102" y="46"/>
                </a:cubicBezTo>
                <a:cubicBezTo>
                  <a:pt x="102" y="57"/>
                  <a:pt x="94" y="68"/>
                  <a:pt x="81" y="68"/>
                </a:cubicBezTo>
                <a:close/>
                <a:moveTo>
                  <a:pt x="65" y="93"/>
                </a:moveTo>
                <a:lnTo>
                  <a:pt x="65" y="93"/>
                </a:lnTo>
                <a:cubicBezTo>
                  <a:pt x="64" y="91"/>
                  <a:pt x="64" y="90"/>
                  <a:pt x="64" y="89"/>
                </a:cubicBezTo>
                <a:lnTo>
                  <a:pt x="64" y="72"/>
                </a:lnTo>
                <a:cubicBezTo>
                  <a:pt x="64" y="72"/>
                  <a:pt x="65" y="74"/>
                  <a:pt x="69" y="75"/>
                </a:cubicBezTo>
                <a:cubicBezTo>
                  <a:pt x="68" y="81"/>
                  <a:pt x="66" y="87"/>
                  <a:pt x="65" y="93"/>
                </a:cubicBezTo>
                <a:close/>
                <a:moveTo>
                  <a:pt x="53" y="99"/>
                </a:moveTo>
                <a:lnTo>
                  <a:pt x="53" y="99"/>
                </a:lnTo>
                <a:lnTo>
                  <a:pt x="63" y="99"/>
                </a:lnTo>
                <a:cubicBezTo>
                  <a:pt x="61" y="104"/>
                  <a:pt x="60" y="107"/>
                  <a:pt x="58" y="109"/>
                </a:cubicBezTo>
                <a:cubicBezTo>
                  <a:pt x="56" y="107"/>
                  <a:pt x="54" y="104"/>
                  <a:pt x="53" y="99"/>
                </a:cubicBezTo>
                <a:close/>
                <a:moveTo>
                  <a:pt x="52" y="72"/>
                </a:moveTo>
                <a:lnTo>
                  <a:pt x="52" y="72"/>
                </a:lnTo>
                <a:lnTo>
                  <a:pt x="52" y="89"/>
                </a:lnTo>
                <a:cubicBezTo>
                  <a:pt x="52" y="90"/>
                  <a:pt x="51" y="91"/>
                  <a:pt x="51" y="93"/>
                </a:cubicBezTo>
                <a:cubicBezTo>
                  <a:pt x="49" y="87"/>
                  <a:pt x="48" y="81"/>
                  <a:pt x="46" y="75"/>
                </a:cubicBezTo>
                <a:cubicBezTo>
                  <a:pt x="50" y="74"/>
                  <a:pt x="52" y="72"/>
                  <a:pt x="52" y="72"/>
                </a:cubicBezTo>
                <a:close/>
                <a:moveTo>
                  <a:pt x="34" y="68"/>
                </a:moveTo>
                <a:lnTo>
                  <a:pt x="34" y="68"/>
                </a:lnTo>
                <a:cubicBezTo>
                  <a:pt x="21" y="68"/>
                  <a:pt x="13" y="57"/>
                  <a:pt x="13" y="46"/>
                </a:cubicBezTo>
                <a:cubicBezTo>
                  <a:pt x="13" y="42"/>
                  <a:pt x="15" y="37"/>
                  <a:pt x="18" y="34"/>
                </a:cubicBezTo>
                <a:cubicBezTo>
                  <a:pt x="19" y="44"/>
                  <a:pt x="19" y="53"/>
                  <a:pt x="18" y="60"/>
                </a:cubicBezTo>
                <a:lnTo>
                  <a:pt x="22" y="64"/>
                </a:lnTo>
                <a:lnTo>
                  <a:pt x="27" y="67"/>
                </a:lnTo>
                <a:cubicBezTo>
                  <a:pt x="27" y="64"/>
                  <a:pt x="28" y="61"/>
                  <a:pt x="28" y="58"/>
                </a:cubicBezTo>
                <a:cubicBezTo>
                  <a:pt x="28" y="45"/>
                  <a:pt x="27" y="34"/>
                  <a:pt x="26" y="27"/>
                </a:cubicBezTo>
                <a:cubicBezTo>
                  <a:pt x="28" y="26"/>
                  <a:pt x="31" y="25"/>
                  <a:pt x="34" y="25"/>
                </a:cubicBezTo>
                <a:cubicBezTo>
                  <a:pt x="48" y="25"/>
                  <a:pt x="52" y="29"/>
                  <a:pt x="52" y="29"/>
                </a:cubicBezTo>
                <a:lnTo>
                  <a:pt x="52" y="64"/>
                </a:lnTo>
                <a:cubicBezTo>
                  <a:pt x="52" y="64"/>
                  <a:pt x="50" y="66"/>
                  <a:pt x="44" y="67"/>
                </a:cubicBezTo>
                <a:cubicBezTo>
                  <a:pt x="42" y="56"/>
                  <a:pt x="40" y="45"/>
                  <a:pt x="36" y="34"/>
                </a:cubicBezTo>
                <a:cubicBezTo>
                  <a:pt x="35" y="31"/>
                  <a:pt x="34" y="28"/>
                  <a:pt x="33" y="25"/>
                </a:cubicBezTo>
                <a:lnTo>
                  <a:pt x="27" y="27"/>
                </a:lnTo>
                <a:cubicBezTo>
                  <a:pt x="30" y="35"/>
                  <a:pt x="35" y="49"/>
                  <a:pt x="36" y="61"/>
                </a:cubicBezTo>
                <a:cubicBezTo>
                  <a:pt x="37" y="63"/>
                  <a:pt x="37" y="66"/>
                  <a:pt x="38" y="68"/>
                </a:cubicBezTo>
                <a:cubicBezTo>
                  <a:pt x="37" y="68"/>
                  <a:pt x="36" y="68"/>
                  <a:pt x="34" y="68"/>
                </a:cubicBezTo>
                <a:close/>
                <a:moveTo>
                  <a:pt x="24" y="18"/>
                </a:moveTo>
                <a:lnTo>
                  <a:pt x="24" y="18"/>
                </a:lnTo>
                <a:cubicBezTo>
                  <a:pt x="24" y="18"/>
                  <a:pt x="24" y="18"/>
                  <a:pt x="25" y="18"/>
                </a:cubicBezTo>
                <a:cubicBezTo>
                  <a:pt x="25" y="18"/>
                  <a:pt x="25" y="18"/>
                  <a:pt x="25" y="18"/>
                </a:cubicBezTo>
                <a:cubicBezTo>
                  <a:pt x="24" y="18"/>
                  <a:pt x="24" y="18"/>
                  <a:pt x="24" y="18"/>
                </a:cubicBezTo>
                <a:close/>
                <a:moveTo>
                  <a:pt x="48" y="96"/>
                </a:moveTo>
                <a:lnTo>
                  <a:pt x="48" y="96"/>
                </a:lnTo>
                <a:cubicBezTo>
                  <a:pt x="48" y="96"/>
                  <a:pt x="48" y="96"/>
                  <a:pt x="48" y="96"/>
                </a:cubicBezTo>
                <a:cubicBezTo>
                  <a:pt x="48" y="96"/>
                  <a:pt x="48" y="96"/>
                  <a:pt x="48" y="96"/>
                </a:cubicBezTo>
                <a:close/>
                <a:moveTo>
                  <a:pt x="68" y="96"/>
                </a:moveTo>
                <a:lnTo>
                  <a:pt x="68" y="96"/>
                </a:lnTo>
                <a:cubicBezTo>
                  <a:pt x="68" y="96"/>
                  <a:pt x="68" y="96"/>
                  <a:pt x="68" y="96"/>
                </a:cubicBezTo>
                <a:cubicBezTo>
                  <a:pt x="68" y="96"/>
                  <a:pt x="68" y="96"/>
                  <a:pt x="68" y="96"/>
                </a:cubicBezTo>
                <a:close/>
                <a:moveTo>
                  <a:pt x="91" y="18"/>
                </a:moveTo>
                <a:lnTo>
                  <a:pt x="91" y="18"/>
                </a:lnTo>
                <a:cubicBezTo>
                  <a:pt x="91" y="18"/>
                  <a:pt x="91" y="18"/>
                  <a:pt x="91" y="18"/>
                </a:cubicBezTo>
                <a:cubicBezTo>
                  <a:pt x="91" y="18"/>
                  <a:pt x="91" y="18"/>
                  <a:pt x="91" y="18"/>
                </a:cubicBezTo>
                <a:cubicBezTo>
                  <a:pt x="91" y="18"/>
                  <a:pt x="91" y="18"/>
                  <a:pt x="91" y="18"/>
                </a:cubicBezTo>
                <a:close/>
                <a:moveTo>
                  <a:pt x="113" y="103"/>
                </a:moveTo>
                <a:lnTo>
                  <a:pt x="113" y="103"/>
                </a:lnTo>
                <a:cubicBezTo>
                  <a:pt x="111" y="102"/>
                  <a:pt x="106" y="98"/>
                  <a:pt x="104" y="90"/>
                </a:cubicBezTo>
                <a:cubicBezTo>
                  <a:pt x="103" y="86"/>
                  <a:pt x="101" y="81"/>
                  <a:pt x="99" y="72"/>
                </a:cubicBezTo>
                <a:cubicBezTo>
                  <a:pt x="108" y="66"/>
                  <a:pt x="113" y="56"/>
                  <a:pt x="113" y="46"/>
                </a:cubicBezTo>
                <a:cubicBezTo>
                  <a:pt x="113" y="37"/>
                  <a:pt x="107" y="27"/>
                  <a:pt x="98" y="22"/>
                </a:cubicBezTo>
                <a:cubicBezTo>
                  <a:pt x="100" y="11"/>
                  <a:pt x="102" y="7"/>
                  <a:pt x="106" y="3"/>
                </a:cubicBezTo>
                <a:cubicBezTo>
                  <a:pt x="109" y="0"/>
                  <a:pt x="107" y="1"/>
                  <a:pt x="105" y="1"/>
                </a:cubicBezTo>
                <a:lnTo>
                  <a:pt x="92" y="1"/>
                </a:lnTo>
                <a:cubicBezTo>
                  <a:pt x="92" y="1"/>
                  <a:pt x="89" y="8"/>
                  <a:pt x="85" y="17"/>
                </a:cubicBezTo>
                <a:cubicBezTo>
                  <a:pt x="68" y="17"/>
                  <a:pt x="64" y="21"/>
                  <a:pt x="64" y="21"/>
                </a:cubicBezTo>
                <a:lnTo>
                  <a:pt x="64" y="1"/>
                </a:lnTo>
                <a:lnTo>
                  <a:pt x="52" y="1"/>
                </a:lnTo>
                <a:lnTo>
                  <a:pt x="52" y="21"/>
                </a:lnTo>
                <a:cubicBezTo>
                  <a:pt x="52" y="21"/>
                  <a:pt x="48" y="17"/>
                  <a:pt x="30" y="17"/>
                </a:cubicBezTo>
                <a:cubicBezTo>
                  <a:pt x="27" y="8"/>
                  <a:pt x="23" y="1"/>
                  <a:pt x="23" y="1"/>
                </a:cubicBezTo>
                <a:lnTo>
                  <a:pt x="10" y="1"/>
                </a:lnTo>
                <a:cubicBezTo>
                  <a:pt x="8" y="1"/>
                  <a:pt x="7" y="0"/>
                  <a:pt x="10" y="3"/>
                </a:cubicBezTo>
                <a:cubicBezTo>
                  <a:pt x="14" y="7"/>
                  <a:pt x="16" y="11"/>
                  <a:pt x="17" y="22"/>
                </a:cubicBezTo>
                <a:cubicBezTo>
                  <a:pt x="9" y="27"/>
                  <a:pt x="2" y="37"/>
                  <a:pt x="2" y="46"/>
                </a:cubicBezTo>
                <a:cubicBezTo>
                  <a:pt x="2" y="56"/>
                  <a:pt x="8" y="66"/>
                  <a:pt x="17" y="72"/>
                </a:cubicBezTo>
                <a:cubicBezTo>
                  <a:pt x="15" y="81"/>
                  <a:pt x="13" y="86"/>
                  <a:pt x="12" y="90"/>
                </a:cubicBezTo>
                <a:cubicBezTo>
                  <a:pt x="9" y="98"/>
                  <a:pt x="5" y="102"/>
                  <a:pt x="2" y="103"/>
                </a:cubicBezTo>
                <a:cubicBezTo>
                  <a:pt x="0" y="104"/>
                  <a:pt x="0" y="105"/>
                  <a:pt x="2" y="105"/>
                </a:cubicBezTo>
                <a:lnTo>
                  <a:pt x="21" y="105"/>
                </a:lnTo>
                <a:cubicBezTo>
                  <a:pt x="21" y="105"/>
                  <a:pt x="24" y="90"/>
                  <a:pt x="26" y="76"/>
                </a:cubicBezTo>
                <a:cubicBezTo>
                  <a:pt x="27" y="76"/>
                  <a:pt x="29" y="76"/>
                  <a:pt x="30" y="76"/>
                </a:cubicBezTo>
                <a:cubicBezTo>
                  <a:pt x="34" y="76"/>
                  <a:pt x="37" y="76"/>
                  <a:pt x="40" y="76"/>
                </a:cubicBezTo>
                <a:cubicBezTo>
                  <a:pt x="44" y="94"/>
                  <a:pt x="51" y="115"/>
                  <a:pt x="58" y="121"/>
                </a:cubicBezTo>
                <a:cubicBezTo>
                  <a:pt x="64" y="115"/>
                  <a:pt x="71" y="94"/>
                  <a:pt x="76" y="76"/>
                </a:cubicBezTo>
                <a:cubicBezTo>
                  <a:pt x="78" y="76"/>
                  <a:pt x="81" y="76"/>
                  <a:pt x="85" y="76"/>
                </a:cubicBezTo>
                <a:cubicBezTo>
                  <a:pt x="87" y="76"/>
                  <a:pt x="88" y="76"/>
                  <a:pt x="90" y="76"/>
                </a:cubicBezTo>
                <a:cubicBezTo>
                  <a:pt x="91" y="90"/>
                  <a:pt x="95" y="105"/>
                  <a:pt x="95" y="105"/>
                </a:cubicBezTo>
                <a:lnTo>
                  <a:pt x="114" y="105"/>
                </a:lnTo>
                <a:cubicBezTo>
                  <a:pt x="116" y="105"/>
                  <a:pt x="115" y="104"/>
                  <a:pt x="113" y="103"/>
                </a:cubicBez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16" name="Freeform 1916"/>
          <p:cNvSpPr>
            <a:spLocks noEditPoints="1"/>
          </p:cNvSpPr>
          <p:nvPr userDrawn="1"/>
        </p:nvSpPr>
        <p:spPr bwMode="auto">
          <a:xfrm>
            <a:off x="484188" y="476250"/>
            <a:ext cx="82550" cy="87313"/>
          </a:xfrm>
          <a:custGeom>
            <a:avLst/>
            <a:gdLst>
              <a:gd name="T0" fmla="*/ 81 w 116"/>
              <a:gd name="T1" fmla="*/ 68 h 121"/>
              <a:gd name="T2" fmla="*/ 79 w 116"/>
              <a:gd name="T3" fmla="*/ 61 h 121"/>
              <a:gd name="T4" fmla="*/ 82 w 116"/>
              <a:gd name="T5" fmla="*/ 25 h 121"/>
              <a:gd name="T6" fmla="*/ 71 w 116"/>
              <a:gd name="T7" fmla="*/ 67 h 121"/>
              <a:gd name="T8" fmla="*/ 64 w 116"/>
              <a:gd name="T9" fmla="*/ 29 h 121"/>
              <a:gd name="T10" fmla="*/ 90 w 116"/>
              <a:gd name="T11" fmla="*/ 27 h 121"/>
              <a:gd name="T12" fmla="*/ 89 w 116"/>
              <a:gd name="T13" fmla="*/ 67 h 121"/>
              <a:gd name="T14" fmla="*/ 97 w 116"/>
              <a:gd name="T15" fmla="*/ 60 h 121"/>
              <a:gd name="T16" fmla="*/ 102 w 116"/>
              <a:gd name="T17" fmla="*/ 46 h 121"/>
              <a:gd name="T18" fmla="*/ 81 w 116"/>
              <a:gd name="T19" fmla="*/ 68 h 121"/>
              <a:gd name="T20" fmla="*/ 65 w 116"/>
              <a:gd name="T21" fmla="*/ 93 h 121"/>
              <a:gd name="T22" fmla="*/ 64 w 116"/>
              <a:gd name="T23" fmla="*/ 72 h 121"/>
              <a:gd name="T24" fmla="*/ 65 w 116"/>
              <a:gd name="T25" fmla="*/ 93 h 121"/>
              <a:gd name="T26" fmla="*/ 53 w 116"/>
              <a:gd name="T27" fmla="*/ 99 h 121"/>
              <a:gd name="T28" fmla="*/ 63 w 116"/>
              <a:gd name="T29" fmla="*/ 99 h 121"/>
              <a:gd name="T30" fmla="*/ 53 w 116"/>
              <a:gd name="T31" fmla="*/ 99 h 121"/>
              <a:gd name="T32" fmla="*/ 52 w 116"/>
              <a:gd name="T33" fmla="*/ 72 h 121"/>
              <a:gd name="T34" fmla="*/ 52 w 116"/>
              <a:gd name="T35" fmla="*/ 89 h 121"/>
              <a:gd name="T36" fmla="*/ 46 w 116"/>
              <a:gd name="T37" fmla="*/ 75 h 121"/>
              <a:gd name="T38" fmla="*/ 52 w 116"/>
              <a:gd name="T39" fmla="*/ 72 h 121"/>
              <a:gd name="T40" fmla="*/ 34 w 116"/>
              <a:gd name="T41" fmla="*/ 68 h 121"/>
              <a:gd name="T42" fmla="*/ 18 w 116"/>
              <a:gd name="T43" fmla="*/ 34 h 121"/>
              <a:gd name="T44" fmla="*/ 22 w 116"/>
              <a:gd name="T45" fmla="*/ 64 h 121"/>
              <a:gd name="T46" fmla="*/ 28 w 116"/>
              <a:gd name="T47" fmla="*/ 58 h 121"/>
              <a:gd name="T48" fmla="*/ 34 w 116"/>
              <a:gd name="T49" fmla="*/ 25 h 121"/>
              <a:gd name="T50" fmla="*/ 52 w 116"/>
              <a:gd name="T51" fmla="*/ 64 h 121"/>
              <a:gd name="T52" fmla="*/ 36 w 116"/>
              <a:gd name="T53" fmla="*/ 34 h 121"/>
              <a:gd name="T54" fmla="*/ 27 w 116"/>
              <a:gd name="T55" fmla="*/ 27 h 121"/>
              <a:gd name="T56" fmla="*/ 38 w 116"/>
              <a:gd name="T57" fmla="*/ 68 h 121"/>
              <a:gd name="T58" fmla="*/ 34 w 116"/>
              <a:gd name="T59" fmla="*/ 68 h 121"/>
              <a:gd name="T60" fmla="*/ 24 w 116"/>
              <a:gd name="T61" fmla="*/ 18 h 121"/>
              <a:gd name="T62" fmla="*/ 25 w 116"/>
              <a:gd name="T63" fmla="*/ 18 h 121"/>
              <a:gd name="T64" fmla="*/ 24 w 116"/>
              <a:gd name="T65" fmla="*/ 18 h 121"/>
              <a:gd name="T66" fmla="*/ 48 w 116"/>
              <a:gd name="T67" fmla="*/ 96 h 121"/>
              <a:gd name="T68" fmla="*/ 48 w 116"/>
              <a:gd name="T69" fmla="*/ 96 h 121"/>
              <a:gd name="T70" fmla="*/ 68 w 116"/>
              <a:gd name="T71" fmla="*/ 96 h 121"/>
              <a:gd name="T72" fmla="*/ 68 w 116"/>
              <a:gd name="T73" fmla="*/ 96 h 121"/>
              <a:gd name="T74" fmla="*/ 68 w 116"/>
              <a:gd name="T75" fmla="*/ 96 h 121"/>
              <a:gd name="T76" fmla="*/ 91 w 116"/>
              <a:gd name="T77" fmla="*/ 18 h 121"/>
              <a:gd name="T78" fmla="*/ 91 w 116"/>
              <a:gd name="T79" fmla="*/ 18 h 121"/>
              <a:gd name="T80" fmla="*/ 91 w 116"/>
              <a:gd name="T81" fmla="*/ 18 h 121"/>
              <a:gd name="T82" fmla="*/ 113 w 116"/>
              <a:gd name="T83" fmla="*/ 103 h 121"/>
              <a:gd name="T84" fmla="*/ 99 w 116"/>
              <a:gd name="T85" fmla="*/ 72 h 121"/>
              <a:gd name="T86" fmla="*/ 98 w 116"/>
              <a:gd name="T87" fmla="*/ 22 h 121"/>
              <a:gd name="T88" fmla="*/ 105 w 116"/>
              <a:gd name="T89" fmla="*/ 1 h 121"/>
              <a:gd name="T90" fmla="*/ 85 w 116"/>
              <a:gd name="T91" fmla="*/ 17 h 121"/>
              <a:gd name="T92" fmla="*/ 64 w 116"/>
              <a:gd name="T93" fmla="*/ 1 h 121"/>
              <a:gd name="T94" fmla="*/ 52 w 116"/>
              <a:gd name="T95" fmla="*/ 21 h 121"/>
              <a:gd name="T96" fmla="*/ 23 w 116"/>
              <a:gd name="T97" fmla="*/ 1 h 121"/>
              <a:gd name="T98" fmla="*/ 10 w 116"/>
              <a:gd name="T99" fmla="*/ 3 h 121"/>
              <a:gd name="T100" fmla="*/ 2 w 116"/>
              <a:gd name="T101" fmla="*/ 46 h 121"/>
              <a:gd name="T102" fmla="*/ 12 w 116"/>
              <a:gd name="T103" fmla="*/ 90 h 121"/>
              <a:gd name="T104" fmla="*/ 2 w 116"/>
              <a:gd name="T105" fmla="*/ 105 h 121"/>
              <a:gd name="T106" fmla="*/ 26 w 116"/>
              <a:gd name="T107" fmla="*/ 76 h 121"/>
              <a:gd name="T108" fmla="*/ 40 w 116"/>
              <a:gd name="T109" fmla="*/ 76 h 121"/>
              <a:gd name="T110" fmla="*/ 76 w 116"/>
              <a:gd name="T111" fmla="*/ 76 h 121"/>
              <a:gd name="T112" fmla="*/ 90 w 116"/>
              <a:gd name="T113" fmla="*/ 76 h 121"/>
              <a:gd name="T114" fmla="*/ 114 w 116"/>
              <a:gd name="T115" fmla="*/ 105 h 121"/>
              <a:gd name="T116" fmla="*/ 113 w 116"/>
              <a:gd name="T117" fmla="*/ 10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 h="121">
                <a:moveTo>
                  <a:pt x="81" y="68"/>
                </a:moveTo>
                <a:lnTo>
                  <a:pt x="81" y="68"/>
                </a:lnTo>
                <a:cubicBezTo>
                  <a:pt x="80" y="68"/>
                  <a:pt x="79" y="68"/>
                  <a:pt x="78" y="68"/>
                </a:cubicBezTo>
                <a:cubicBezTo>
                  <a:pt x="78" y="66"/>
                  <a:pt x="79" y="63"/>
                  <a:pt x="79" y="61"/>
                </a:cubicBezTo>
                <a:cubicBezTo>
                  <a:pt x="81" y="49"/>
                  <a:pt x="85" y="35"/>
                  <a:pt x="88" y="27"/>
                </a:cubicBezTo>
                <a:lnTo>
                  <a:pt x="82" y="25"/>
                </a:lnTo>
                <a:cubicBezTo>
                  <a:pt x="81" y="28"/>
                  <a:pt x="80" y="31"/>
                  <a:pt x="79" y="34"/>
                </a:cubicBezTo>
                <a:cubicBezTo>
                  <a:pt x="76" y="45"/>
                  <a:pt x="73" y="56"/>
                  <a:pt x="71" y="67"/>
                </a:cubicBezTo>
                <a:cubicBezTo>
                  <a:pt x="66" y="66"/>
                  <a:pt x="64" y="64"/>
                  <a:pt x="64" y="64"/>
                </a:cubicBezTo>
                <a:lnTo>
                  <a:pt x="64" y="29"/>
                </a:lnTo>
                <a:cubicBezTo>
                  <a:pt x="64" y="29"/>
                  <a:pt x="68" y="25"/>
                  <a:pt x="81" y="25"/>
                </a:cubicBezTo>
                <a:cubicBezTo>
                  <a:pt x="84" y="25"/>
                  <a:pt x="87" y="26"/>
                  <a:pt x="90" y="27"/>
                </a:cubicBezTo>
                <a:cubicBezTo>
                  <a:pt x="89" y="34"/>
                  <a:pt x="88" y="45"/>
                  <a:pt x="88" y="58"/>
                </a:cubicBezTo>
                <a:cubicBezTo>
                  <a:pt x="88" y="61"/>
                  <a:pt x="88" y="64"/>
                  <a:pt x="89" y="67"/>
                </a:cubicBezTo>
                <a:lnTo>
                  <a:pt x="93" y="64"/>
                </a:lnTo>
                <a:lnTo>
                  <a:pt x="97" y="60"/>
                </a:lnTo>
                <a:cubicBezTo>
                  <a:pt x="97" y="53"/>
                  <a:pt x="97" y="44"/>
                  <a:pt x="97" y="34"/>
                </a:cubicBezTo>
                <a:cubicBezTo>
                  <a:pt x="100" y="37"/>
                  <a:pt x="102" y="42"/>
                  <a:pt x="102" y="46"/>
                </a:cubicBezTo>
                <a:cubicBezTo>
                  <a:pt x="102" y="57"/>
                  <a:pt x="94" y="68"/>
                  <a:pt x="81" y="68"/>
                </a:cubicBezTo>
                <a:lnTo>
                  <a:pt x="81" y="68"/>
                </a:lnTo>
                <a:close/>
                <a:moveTo>
                  <a:pt x="65" y="93"/>
                </a:moveTo>
                <a:lnTo>
                  <a:pt x="65" y="93"/>
                </a:lnTo>
                <a:cubicBezTo>
                  <a:pt x="64" y="91"/>
                  <a:pt x="64" y="90"/>
                  <a:pt x="64" y="89"/>
                </a:cubicBezTo>
                <a:lnTo>
                  <a:pt x="64" y="72"/>
                </a:lnTo>
                <a:cubicBezTo>
                  <a:pt x="64" y="72"/>
                  <a:pt x="65" y="74"/>
                  <a:pt x="69" y="75"/>
                </a:cubicBezTo>
                <a:cubicBezTo>
                  <a:pt x="68" y="81"/>
                  <a:pt x="66" y="87"/>
                  <a:pt x="65" y="93"/>
                </a:cubicBezTo>
                <a:lnTo>
                  <a:pt x="65" y="93"/>
                </a:lnTo>
                <a:close/>
                <a:moveTo>
                  <a:pt x="53" y="99"/>
                </a:moveTo>
                <a:lnTo>
                  <a:pt x="53" y="99"/>
                </a:lnTo>
                <a:lnTo>
                  <a:pt x="63" y="99"/>
                </a:lnTo>
                <a:cubicBezTo>
                  <a:pt x="61" y="104"/>
                  <a:pt x="60" y="107"/>
                  <a:pt x="58" y="109"/>
                </a:cubicBezTo>
                <a:cubicBezTo>
                  <a:pt x="56" y="107"/>
                  <a:pt x="54" y="104"/>
                  <a:pt x="53" y="99"/>
                </a:cubicBezTo>
                <a:lnTo>
                  <a:pt x="53" y="99"/>
                </a:lnTo>
                <a:close/>
                <a:moveTo>
                  <a:pt x="52" y="72"/>
                </a:moveTo>
                <a:lnTo>
                  <a:pt x="52" y="72"/>
                </a:lnTo>
                <a:lnTo>
                  <a:pt x="52" y="89"/>
                </a:lnTo>
                <a:cubicBezTo>
                  <a:pt x="52" y="90"/>
                  <a:pt x="51" y="91"/>
                  <a:pt x="51" y="93"/>
                </a:cubicBezTo>
                <a:cubicBezTo>
                  <a:pt x="49" y="87"/>
                  <a:pt x="48" y="81"/>
                  <a:pt x="46" y="75"/>
                </a:cubicBezTo>
                <a:cubicBezTo>
                  <a:pt x="50" y="74"/>
                  <a:pt x="52" y="72"/>
                  <a:pt x="52" y="72"/>
                </a:cubicBezTo>
                <a:lnTo>
                  <a:pt x="52" y="72"/>
                </a:lnTo>
                <a:close/>
                <a:moveTo>
                  <a:pt x="34" y="68"/>
                </a:moveTo>
                <a:lnTo>
                  <a:pt x="34" y="68"/>
                </a:lnTo>
                <a:cubicBezTo>
                  <a:pt x="21" y="68"/>
                  <a:pt x="13" y="57"/>
                  <a:pt x="13" y="46"/>
                </a:cubicBezTo>
                <a:cubicBezTo>
                  <a:pt x="13" y="42"/>
                  <a:pt x="15" y="37"/>
                  <a:pt x="18" y="34"/>
                </a:cubicBezTo>
                <a:cubicBezTo>
                  <a:pt x="19" y="44"/>
                  <a:pt x="19" y="53"/>
                  <a:pt x="18" y="60"/>
                </a:cubicBezTo>
                <a:lnTo>
                  <a:pt x="22" y="64"/>
                </a:lnTo>
                <a:lnTo>
                  <a:pt x="27" y="67"/>
                </a:lnTo>
                <a:cubicBezTo>
                  <a:pt x="27" y="64"/>
                  <a:pt x="28" y="61"/>
                  <a:pt x="28" y="58"/>
                </a:cubicBezTo>
                <a:cubicBezTo>
                  <a:pt x="28" y="45"/>
                  <a:pt x="27" y="34"/>
                  <a:pt x="26" y="27"/>
                </a:cubicBezTo>
                <a:cubicBezTo>
                  <a:pt x="28" y="26"/>
                  <a:pt x="31" y="25"/>
                  <a:pt x="34" y="25"/>
                </a:cubicBezTo>
                <a:cubicBezTo>
                  <a:pt x="48" y="25"/>
                  <a:pt x="52" y="29"/>
                  <a:pt x="52" y="29"/>
                </a:cubicBezTo>
                <a:lnTo>
                  <a:pt x="52" y="64"/>
                </a:lnTo>
                <a:cubicBezTo>
                  <a:pt x="52" y="64"/>
                  <a:pt x="50" y="66"/>
                  <a:pt x="44" y="67"/>
                </a:cubicBezTo>
                <a:cubicBezTo>
                  <a:pt x="42" y="56"/>
                  <a:pt x="40" y="45"/>
                  <a:pt x="36" y="34"/>
                </a:cubicBezTo>
                <a:cubicBezTo>
                  <a:pt x="35" y="31"/>
                  <a:pt x="34" y="28"/>
                  <a:pt x="33" y="25"/>
                </a:cubicBezTo>
                <a:lnTo>
                  <a:pt x="27" y="27"/>
                </a:lnTo>
                <a:cubicBezTo>
                  <a:pt x="30" y="35"/>
                  <a:pt x="35" y="49"/>
                  <a:pt x="36" y="61"/>
                </a:cubicBezTo>
                <a:cubicBezTo>
                  <a:pt x="37" y="63"/>
                  <a:pt x="37" y="66"/>
                  <a:pt x="38" y="68"/>
                </a:cubicBezTo>
                <a:cubicBezTo>
                  <a:pt x="37" y="68"/>
                  <a:pt x="36" y="68"/>
                  <a:pt x="34" y="68"/>
                </a:cubicBezTo>
                <a:lnTo>
                  <a:pt x="34" y="68"/>
                </a:lnTo>
                <a:close/>
                <a:moveTo>
                  <a:pt x="24" y="18"/>
                </a:moveTo>
                <a:lnTo>
                  <a:pt x="24" y="18"/>
                </a:lnTo>
                <a:cubicBezTo>
                  <a:pt x="24" y="18"/>
                  <a:pt x="24" y="18"/>
                  <a:pt x="25" y="18"/>
                </a:cubicBezTo>
                <a:cubicBezTo>
                  <a:pt x="25" y="18"/>
                  <a:pt x="25" y="18"/>
                  <a:pt x="25" y="18"/>
                </a:cubicBezTo>
                <a:cubicBezTo>
                  <a:pt x="24" y="18"/>
                  <a:pt x="24" y="18"/>
                  <a:pt x="24" y="18"/>
                </a:cubicBezTo>
                <a:lnTo>
                  <a:pt x="24" y="18"/>
                </a:lnTo>
                <a:close/>
                <a:moveTo>
                  <a:pt x="48" y="96"/>
                </a:moveTo>
                <a:lnTo>
                  <a:pt x="48" y="96"/>
                </a:lnTo>
                <a:cubicBezTo>
                  <a:pt x="48" y="96"/>
                  <a:pt x="48" y="96"/>
                  <a:pt x="48" y="96"/>
                </a:cubicBezTo>
                <a:cubicBezTo>
                  <a:pt x="48" y="96"/>
                  <a:pt x="48" y="96"/>
                  <a:pt x="48" y="96"/>
                </a:cubicBezTo>
                <a:lnTo>
                  <a:pt x="48" y="96"/>
                </a:lnTo>
                <a:close/>
                <a:moveTo>
                  <a:pt x="68" y="96"/>
                </a:moveTo>
                <a:lnTo>
                  <a:pt x="68" y="96"/>
                </a:lnTo>
                <a:cubicBezTo>
                  <a:pt x="68" y="96"/>
                  <a:pt x="68" y="96"/>
                  <a:pt x="68" y="96"/>
                </a:cubicBezTo>
                <a:cubicBezTo>
                  <a:pt x="68" y="96"/>
                  <a:pt x="68" y="96"/>
                  <a:pt x="68" y="96"/>
                </a:cubicBezTo>
                <a:lnTo>
                  <a:pt x="68" y="96"/>
                </a:lnTo>
                <a:close/>
                <a:moveTo>
                  <a:pt x="91" y="18"/>
                </a:moveTo>
                <a:lnTo>
                  <a:pt x="91" y="18"/>
                </a:lnTo>
                <a:cubicBezTo>
                  <a:pt x="91" y="18"/>
                  <a:pt x="91" y="18"/>
                  <a:pt x="91" y="18"/>
                </a:cubicBezTo>
                <a:cubicBezTo>
                  <a:pt x="91" y="18"/>
                  <a:pt x="91" y="18"/>
                  <a:pt x="91" y="18"/>
                </a:cubicBezTo>
                <a:cubicBezTo>
                  <a:pt x="91" y="18"/>
                  <a:pt x="91" y="18"/>
                  <a:pt x="91" y="18"/>
                </a:cubicBezTo>
                <a:lnTo>
                  <a:pt x="91" y="18"/>
                </a:lnTo>
                <a:close/>
                <a:moveTo>
                  <a:pt x="113" y="103"/>
                </a:moveTo>
                <a:lnTo>
                  <a:pt x="113" y="103"/>
                </a:lnTo>
                <a:cubicBezTo>
                  <a:pt x="111" y="102"/>
                  <a:pt x="106" y="98"/>
                  <a:pt x="104" y="90"/>
                </a:cubicBezTo>
                <a:cubicBezTo>
                  <a:pt x="103" y="86"/>
                  <a:pt x="101" y="81"/>
                  <a:pt x="99" y="72"/>
                </a:cubicBezTo>
                <a:cubicBezTo>
                  <a:pt x="108" y="66"/>
                  <a:pt x="113" y="56"/>
                  <a:pt x="113" y="46"/>
                </a:cubicBezTo>
                <a:cubicBezTo>
                  <a:pt x="113" y="37"/>
                  <a:pt x="107" y="27"/>
                  <a:pt x="98" y="22"/>
                </a:cubicBezTo>
                <a:cubicBezTo>
                  <a:pt x="100" y="11"/>
                  <a:pt x="102" y="7"/>
                  <a:pt x="106" y="3"/>
                </a:cubicBezTo>
                <a:cubicBezTo>
                  <a:pt x="109" y="0"/>
                  <a:pt x="107" y="1"/>
                  <a:pt x="105" y="1"/>
                </a:cubicBezTo>
                <a:lnTo>
                  <a:pt x="92" y="1"/>
                </a:lnTo>
                <a:cubicBezTo>
                  <a:pt x="92" y="1"/>
                  <a:pt x="89" y="8"/>
                  <a:pt x="85" y="17"/>
                </a:cubicBezTo>
                <a:cubicBezTo>
                  <a:pt x="68" y="17"/>
                  <a:pt x="64" y="21"/>
                  <a:pt x="64" y="21"/>
                </a:cubicBezTo>
                <a:lnTo>
                  <a:pt x="64" y="1"/>
                </a:lnTo>
                <a:lnTo>
                  <a:pt x="52" y="1"/>
                </a:lnTo>
                <a:lnTo>
                  <a:pt x="52" y="21"/>
                </a:lnTo>
                <a:cubicBezTo>
                  <a:pt x="52" y="21"/>
                  <a:pt x="48" y="17"/>
                  <a:pt x="30" y="17"/>
                </a:cubicBezTo>
                <a:cubicBezTo>
                  <a:pt x="27" y="8"/>
                  <a:pt x="23" y="1"/>
                  <a:pt x="23" y="1"/>
                </a:cubicBezTo>
                <a:lnTo>
                  <a:pt x="10" y="1"/>
                </a:lnTo>
                <a:cubicBezTo>
                  <a:pt x="8" y="1"/>
                  <a:pt x="7" y="0"/>
                  <a:pt x="10" y="3"/>
                </a:cubicBezTo>
                <a:cubicBezTo>
                  <a:pt x="14" y="7"/>
                  <a:pt x="16" y="11"/>
                  <a:pt x="17" y="22"/>
                </a:cubicBezTo>
                <a:cubicBezTo>
                  <a:pt x="9" y="27"/>
                  <a:pt x="2" y="37"/>
                  <a:pt x="2" y="46"/>
                </a:cubicBezTo>
                <a:cubicBezTo>
                  <a:pt x="2" y="56"/>
                  <a:pt x="8" y="66"/>
                  <a:pt x="17" y="72"/>
                </a:cubicBezTo>
                <a:cubicBezTo>
                  <a:pt x="15" y="81"/>
                  <a:pt x="13" y="86"/>
                  <a:pt x="12" y="90"/>
                </a:cubicBezTo>
                <a:cubicBezTo>
                  <a:pt x="9" y="98"/>
                  <a:pt x="5" y="102"/>
                  <a:pt x="2" y="103"/>
                </a:cubicBezTo>
                <a:cubicBezTo>
                  <a:pt x="0" y="104"/>
                  <a:pt x="0" y="105"/>
                  <a:pt x="2" y="105"/>
                </a:cubicBezTo>
                <a:lnTo>
                  <a:pt x="21" y="105"/>
                </a:lnTo>
                <a:cubicBezTo>
                  <a:pt x="21" y="105"/>
                  <a:pt x="24" y="90"/>
                  <a:pt x="26" y="76"/>
                </a:cubicBezTo>
                <a:cubicBezTo>
                  <a:pt x="27" y="76"/>
                  <a:pt x="29" y="76"/>
                  <a:pt x="30" y="76"/>
                </a:cubicBezTo>
                <a:cubicBezTo>
                  <a:pt x="34" y="76"/>
                  <a:pt x="37" y="76"/>
                  <a:pt x="40" y="76"/>
                </a:cubicBezTo>
                <a:cubicBezTo>
                  <a:pt x="44" y="94"/>
                  <a:pt x="51" y="115"/>
                  <a:pt x="58" y="121"/>
                </a:cubicBezTo>
                <a:cubicBezTo>
                  <a:pt x="64" y="115"/>
                  <a:pt x="71" y="94"/>
                  <a:pt x="76" y="76"/>
                </a:cubicBezTo>
                <a:cubicBezTo>
                  <a:pt x="78" y="76"/>
                  <a:pt x="81" y="76"/>
                  <a:pt x="85" y="76"/>
                </a:cubicBezTo>
                <a:cubicBezTo>
                  <a:pt x="87" y="76"/>
                  <a:pt x="88" y="76"/>
                  <a:pt x="90" y="76"/>
                </a:cubicBezTo>
                <a:cubicBezTo>
                  <a:pt x="91" y="90"/>
                  <a:pt x="95" y="105"/>
                  <a:pt x="95" y="105"/>
                </a:cubicBezTo>
                <a:lnTo>
                  <a:pt x="114" y="105"/>
                </a:lnTo>
                <a:cubicBezTo>
                  <a:pt x="116" y="105"/>
                  <a:pt x="115" y="104"/>
                  <a:pt x="113" y="103"/>
                </a:cubicBezTo>
                <a:lnTo>
                  <a:pt x="113" y="103"/>
                </a:lnTo>
                <a:close/>
              </a:path>
            </a:pathLst>
          </a:custGeom>
          <a:noFill/>
          <a:ln w="0"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209" tIns="45606" rIns="91209" bIns="45606" numCol="1" anchor="t" anchorCtr="0" compatLnSpc="1">
            <a:prstTxWarp prst="textNoShape">
              <a:avLst/>
            </a:prstTxWarp>
          </a:bodyPr>
          <a:lstStyle/>
          <a:p>
            <a:endParaRPr lang="ru-RU" dirty="0"/>
          </a:p>
        </p:txBody>
      </p:sp>
      <p:sp>
        <p:nvSpPr>
          <p:cNvPr id="1117" name="Freeform 1917"/>
          <p:cNvSpPr>
            <a:spLocks noEditPoints="1"/>
          </p:cNvSpPr>
          <p:nvPr userDrawn="1"/>
        </p:nvSpPr>
        <p:spPr bwMode="auto">
          <a:xfrm>
            <a:off x="485776" y="477838"/>
            <a:ext cx="79375" cy="69850"/>
          </a:xfrm>
          <a:custGeom>
            <a:avLst/>
            <a:gdLst>
              <a:gd name="T0" fmla="*/ 62 w 111"/>
              <a:gd name="T1" fmla="*/ 63 h 98"/>
              <a:gd name="T2" fmla="*/ 62 w 111"/>
              <a:gd name="T3" fmla="*/ 63 h 98"/>
              <a:gd name="T4" fmla="*/ 79 w 111"/>
              <a:gd name="T5" fmla="*/ 67 h 98"/>
              <a:gd name="T6" fmla="*/ 100 w 111"/>
              <a:gd name="T7" fmla="*/ 45 h 98"/>
              <a:gd name="T8" fmla="*/ 79 w 111"/>
              <a:gd name="T9" fmla="*/ 24 h 98"/>
              <a:gd name="T10" fmla="*/ 62 w 111"/>
              <a:gd name="T11" fmla="*/ 28 h 98"/>
              <a:gd name="T12" fmla="*/ 62 w 111"/>
              <a:gd name="T13" fmla="*/ 63 h 98"/>
              <a:gd name="T14" fmla="*/ 50 w 111"/>
              <a:gd name="T15" fmla="*/ 28 h 98"/>
              <a:gd name="T16" fmla="*/ 50 w 111"/>
              <a:gd name="T17" fmla="*/ 28 h 98"/>
              <a:gd name="T18" fmla="*/ 32 w 111"/>
              <a:gd name="T19" fmla="*/ 24 h 98"/>
              <a:gd name="T20" fmla="*/ 11 w 111"/>
              <a:gd name="T21" fmla="*/ 45 h 98"/>
              <a:gd name="T22" fmla="*/ 32 w 111"/>
              <a:gd name="T23" fmla="*/ 67 h 98"/>
              <a:gd name="T24" fmla="*/ 50 w 111"/>
              <a:gd name="T25" fmla="*/ 63 h 98"/>
              <a:gd name="T26" fmla="*/ 50 w 111"/>
              <a:gd name="T27" fmla="*/ 28 h 98"/>
              <a:gd name="T28" fmla="*/ 47 w 111"/>
              <a:gd name="T29" fmla="*/ 98 h 98"/>
              <a:gd name="T30" fmla="*/ 47 w 111"/>
              <a:gd name="T31" fmla="*/ 98 h 98"/>
              <a:gd name="T32" fmla="*/ 47 w 111"/>
              <a:gd name="T33" fmla="*/ 94 h 98"/>
              <a:gd name="T34" fmla="*/ 50 w 111"/>
              <a:gd name="T35" fmla="*/ 88 h 98"/>
              <a:gd name="T36" fmla="*/ 50 w 111"/>
              <a:gd name="T37" fmla="*/ 71 h 98"/>
              <a:gd name="T38" fmla="*/ 28 w 111"/>
              <a:gd name="T39" fmla="*/ 75 h 98"/>
              <a:gd name="T40" fmla="*/ 0 w 111"/>
              <a:gd name="T41" fmla="*/ 45 h 98"/>
              <a:gd name="T42" fmla="*/ 28 w 111"/>
              <a:gd name="T43" fmla="*/ 16 h 98"/>
              <a:gd name="T44" fmla="*/ 50 w 111"/>
              <a:gd name="T45" fmla="*/ 20 h 98"/>
              <a:gd name="T46" fmla="*/ 50 w 111"/>
              <a:gd name="T47" fmla="*/ 0 h 98"/>
              <a:gd name="T48" fmla="*/ 62 w 111"/>
              <a:gd name="T49" fmla="*/ 0 h 98"/>
              <a:gd name="T50" fmla="*/ 62 w 111"/>
              <a:gd name="T51" fmla="*/ 20 h 98"/>
              <a:gd name="T52" fmla="*/ 83 w 111"/>
              <a:gd name="T53" fmla="*/ 16 h 98"/>
              <a:gd name="T54" fmla="*/ 111 w 111"/>
              <a:gd name="T55" fmla="*/ 45 h 98"/>
              <a:gd name="T56" fmla="*/ 83 w 111"/>
              <a:gd name="T57" fmla="*/ 75 h 98"/>
              <a:gd name="T58" fmla="*/ 62 w 111"/>
              <a:gd name="T59" fmla="*/ 71 h 98"/>
              <a:gd name="T60" fmla="*/ 62 w 111"/>
              <a:gd name="T61" fmla="*/ 88 h 98"/>
              <a:gd name="T62" fmla="*/ 65 w 111"/>
              <a:gd name="T63" fmla="*/ 94 h 98"/>
              <a:gd name="T64" fmla="*/ 64 w 111"/>
              <a:gd name="T65" fmla="*/ 98 h 98"/>
              <a:gd name="T66" fmla="*/ 47 w 111"/>
              <a:gd name="T6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98">
                <a:moveTo>
                  <a:pt x="62" y="63"/>
                </a:moveTo>
                <a:lnTo>
                  <a:pt x="62" y="63"/>
                </a:lnTo>
                <a:cubicBezTo>
                  <a:pt x="62" y="63"/>
                  <a:pt x="67" y="67"/>
                  <a:pt x="79" y="67"/>
                </a:cubicBezTo>
                <a:cubicBezTo>
                  <a:pt x="92" y="67"/>
                  <a:pt x="100" y="56"/>
                  <a:pt x="100" y="45"/>
                </a:cubicBezTo>
                <a:cubicBezTo>
                  <a:pt x="100" y="36"/>
                  <a:pt x="91" y="24"/>
                  <a:pt x="79" y="24"/>
                </a:cubicBezTo>
                <a:cubicBezTo>
                  <a:pt x="66" y="24"/>
                  <a:pt x="62" y="28"/>
                  <a:pt x="62" y="28"/>
                </a:cubicBezTo>
                <a:lnTo>
                  <a:pt x="62" y="63"/>
                </a:lnTo>
                <a:close/>
                <a:moveTo>
                  <a:pt x="50" y="28"/>
                </a:moveTo>
                <a:lnTo>
                  <a:pt x="50" y="28"/>
                </a:lnTo>
                <a:cubicBezTo>
                  <a:pt x="50" y="28"/>
                  <a:pt x="46" y="24"/>
                  <a:pt x="32" y="24"/>
                </a:cubicBezTo>
                <a:cubicBezTo>
                  <a:pt x="20" y="24"/>
                  <a:pt x="11" y="36"/>
                  <a:pt x="11" y="45"/>
                </a:cubicBezTo>
                <a:cubicBezTo>
                  <a:pt x="11" y="56"/>
                  <a:pt x="19" y="67"/>
                  <a:pt x="32" y="67"/>
                </a:cubicBezTo>
                <a:cubicBezTo>
                  <a:pt x="45" y="67"/>
                  <a:pt x="50" y="63"/>
                  <a:pt x="50" y="63"/>
                </a:cubicBezTo>
                <a:lnTo>
                  <a:pt x="50" y="28"/>
                </a:lnTo>
                <a:close/>
                <a:moveTo>
                  <a:pt x="47" y="98"/>
                </a:moveTo>
                <a:lnTo>
                  <a:pt x="47" y="98"/>
                </a:lnTo>
                <a:cubicBezTo>
                  <a:pt x="43" y="98"/>
                  <a:pt x="46" y="95"/>
                  <a:pt x="47" y="94"/>
                </a:cubicBezTo>
                <a:cubicBezTo>
                  <a:pt x="48" y="92"/>
                  <a:pt x="50" y="90"/>
                  <a:pt x="50" y="88"/>
                </a:cubicBezTo>
                <a:lnTo>
                  <a:pt x="50" y="71"/>
                </a:lnTo>
                <a:cubicBezTo>
                  <a:pt x="50" y="71"/>
                  <a:pt x="45" y="75"/>
                  <a:pt x="28" y="75"/>
                </a:cubicBezTo>
                <a:cubicBezTo>
                  <a:pt x="12" y="75"/>
                  <a:pt x="0" y="59"/>
                  <a:pt x="0" y="45"/>
                </a:cubicBezTo>
                <a:cubicBezTo>
                  <a:pt x="0" y="32"/>
                  <a:pt x="14" y="16"/>
                  <a:pt x="28" y="16"/>
                </a:cubicBezTo>
                <a:cubicBezTo>
                  <a:pt x="46" y="16"/>
                  <a:pt x="50" y="20"/>
                  <a:pt x="50" y="20"/>
                </a:cubicBezTo>
                <a:lnTo>
                  <a:pt x="50" y="0"/>
                </a:lnTo>
                <a:lnTo>
                  <a:pt x="62" y="0"/>
                </a:lnTo>
                <a:lnTo>
                  <a:pt x="62" y="20"/>
                </a:lnTo>
                <a:cubicBezTo>
                  <a:pt x="62" y="20"/>
                  <a:pt x="66" y="16"/>
                  <a:pt x="83" y="16"/>
                </a:cubicBezTo>
                <a:cubicBezTo>
                  <a:pt x="97" y="16"/>
                  <a:pt x="111" y="32"/>
                  <a:pt x="111" y="45"/>
                </a:cubicBezTo>
                <a:cubicBezTo>
                  <a:pt x="111" y="59"/>
                  <a:pt x="100" y="75"/>
                  <a:pt x="83" y="75"/>
                </a:cubicBezTo>
                <a:cubicBezTo>
                  <a:pt x="66" y="75"/>
                  <a:pt x="62" y="71"/>
                  <a:pt x="62" y="71"/>
                </a:cubicBezTo>
                <a:lnTo>
                  <a:pt x="62" y="88"/>
                </a:lnTo>
                <a:cubicBezTo>
                  <a:pt x="62" y="90"/>
                  <a:pt x="63" y="92"/>
                  <a:pt x="65" y="94"/>
                </a:cubicBezTo>
                <a:cubicBezTo>
                  <a:pt x="66" y="95"/>
                  <a:pt x="68" y="98"/>
                  <a:pt x="64" y="98"/>
                </a:cubicBezTo>
                <a:lnTo>
                  <a:pt x="47" y="98"/>
                </a:lnTo>
                <a:close/>
              </a:path>
            </a:pathLst>
          </a:custGeom>
          <a:solidFill>
            <a:srgbClr val="D5A03C"/>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18" name="Freeform 1918"/>
          <p:cNvSpPr>
            <a:spLocks noEditPoints="1"/>
          </p:cNvSpPr>
          <p:nvPr userDrawn="1"/>
        </p:nvSpPr>
        <p:spPr bwMode="auto">
          <a:xfrm>
            <a:off x="485776" y="477838"/>
            <a:ext cx="79375" cy="69850"/>
          </a:xfrm>
          <a:custGeom>
            <a:avLst/>
            <a:gdLst>
              <a:gd name="T0" fmla="*/ 62 w 111"/>
              <a:gd name="T1" fmla="*/ 63 h 98"/>
              <a:gd name="T2" fmla="*/ 62 w 111"/>
              <a:gd name="T3" fmla="*/ 63 h 98"/>
              <a:gd name="T4" fmla="*/ 79 w 111"/>
              <a:gd name="T5" fmla="*/ 67 h 98"/>
              <a:gd name="T6" fmla="*/ 100 w 111"/>
              <a:gd name="T7" fmla="*/ 45 h 98"/>
              <a:gd name="T8" fmla="*/ 79 w 111"/>
              <a:gd name="T9" fmla="*/ 24 h 98"/>
              <a:gd name="T10" fmla="*/ 62 w 111"/>
              <a:gd name="T11" fmla="*/ 28 h 98"/>
              <a:gd name="T12" fmla="*/ 62 w 111"/>
              <a:gd name="T13" fmla="*/ 63 h 98"/>
              <a:gd name="T14" fmla="*/ 62 w 111"/>
              <a:gd name="T15" fmla="*/ 63 h 98"/>
              <a:gd name="T16" fmla="*/ 50 w 111"/>
              <a:gd name="T17" fmla="*/ 28 h 98"/>
              <a:gd name="T18" fmla="*/ 50 w 111"/>
              <a:gd name="T19" fmla="*/ 28 h 98"/>
              <a:gd name="T20" fmla="*/ 32 w 111"/>
              <a:gd name="T21" fmla="*/ 24 h 98"/>
              <a:gd name="T22" fmla="*/ 11 w 111"/>
              <a:gd name="T23" fmla="*/ 45 h 98"/>
              <a:gd name="T24" fmla="*/ 32 w 111"/>
              <a:gd name="T25" fmla="*/ 67 h 98"/>
              <a:gd name="T26" fmla="*/ 50 w 111"/>
              <a:gd name="T27" fmla="*/ 63 h 98"/>
              <a:gd name="T28" fmla="*/ 50 w 111"/>
              <a:gd name="T29" fmla="*/ 28 h 98"/>
              <a:gd name="T30" fmla="*/ 50 w 111"/>
              <a:gd name="T31" fmla="*/ 28 h 98"/>
              <a:gd name="T32" fmla="*/ 47 w 111"/>
              <a:gd name="T33" fmla="*/ 98 h 98"/>
              <a:gd name="T34" fmla="*/ 47 w 111"/>
              <a:gd name="T35" fmla="*/ 98 h 98"/>
              <a:gd name="T36" fmla="*/ 47 w 111"/>
              <a:gd name="T37" fmla="*/ 94 h 98"/>
              <a:gd name="T38" fmla="*/ 50 w 111"/>
              <a:gd name="T39" fmla="*/ 88 h 98"/>
              <a:gd name="T40" fmla="*/ 50 w 111"/>
              <a:gd name="T41" fmla="*/ 71 h 98"/>
              <a:gd name="T42" fmla="*/ 28 w 111"/>
              <a:gd name="T43" fmla="*/ 75 h 98"/>
              <a:gd name="T44" fmla="*/ 0 w 111"/>
              <a:gd name="T45" fmla="*/ 45 h 98"/>
              <a:gd name="T46" fmla="*/ 28 w 111"/>
              <a:gd name="T47" fmla="*/ 16 h 98"/>
              <a:gd name="T48" fmla="*/ 50 w 111"/>
              <a:gd name="T49" fmla="*/ 20 h 98"/>
              <a:gd name="T50" fmla="*/ 50 w 111"/>
              <a:gd name="T51" fmla="*/ 0 h 98"/>
              <a:gd name="T52" fmla="*/ 62 w 111"/>
              <a:gd name="T53" fmla="*/ 0 h 98"/>
              <a:gd name="T54" fmla="*/ 62 w 111"/>
              <a:gd name="T55" fmla="*/ 20 h 98"/>
              <a:gd name="T56" fmla="*/ 83 w 111"/>
              <a:gd name="T57" fmla="*/ 16 h 98"/>
              <a:gd name="T58" fmla="*/ 111 w 111"/>
              <a:gd name="T59" fmla="*/ 45 h 98"/>
              <a:gd name="T60" fmla="*/ 83 w 111"/>
              <a:gd name="T61" fmla="*/ 75 h 98"/>
              <a:gd name="T62" fmla="*/ 62 w 111"/>
              <a:gd name="T63" fmla="*/ 71 h 98"/>
              <a:gd name="T64" fmla="*/ 62 w 111"/>
              <a:gd name="T65" fmla="*/ 88 h 98"/>
              <a:gd name="T66" fmla="*/ 65 w 111"/>
              <a:gd name="T67" fmla="*/ 94 h 98"/>
              <a:gd name="T68" fmla="*/ 64 w 111"/>
              <a:gd name="T69" fmla="*/ 98 h 98"/>
              <a:gd name="T70" fmla="*/ 47 w 111"/>
              <a:gd name="T71" fmla="*/ 98 h 98"/>
              <a:gd name="T72" fmla="*/ 47 w 111"/>
              <a:gd name="T73"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98">
                <a:moveTo>
                  <a:pt x="62" y="63"/>
                </a:moveTo>
                <a:lnTo>
                  <a:pt x="62" y="63"/>
                </a:lnTo>
                <a:cubicBezTo>
                  <a:pt x="62" y="63"/>
                  <a:pt x="67" y="67"/>
                  <a:pt x="79" y="67"/>
                </a:cubicBezTo>
                <a:cubicBezTo>
                  <a:pt x="92" y="67"/>
                  <a:pt x="100" y="56"/>
                  <a:pt x="100" y="45"/>
                </a:cubicBezTo>
                <a:cubicBezTo>
                  <a:pt x="100" y="36"/>
                  <a:pt x="91" y="24"/>
                  <a:pt x="79" y="24"/>
                </a:cubicBezTo>
                <a:cubicBezTo>
                  <a:pt x="66" y="24"/>
                  <a:pt x="62" y="28"/>
                  <a:pt x="62" y="28"/>
                </a:cubicBezTo>
                <a:lnTo>
                  <a:pt x="62" y="63"/>
                </a:lnTo>
                <a:lnTo>
                  <a:pt x="62" y="63"/>
                </a:lnTo>
                <a:close/>
                <a:moveTo>
                  <a:pt x="50" y="28"/>
                </a:moveTo>
                <a:lnTo>
                  <a:pt x="50" y="28"/>
                </a:lnTo>
                <a:cubicBezTo>
                  <a:pt x="50" y="28"/>
                  <a:pt x="46" y="24"/>
                  <a:pt x="32" y="24"/>
                </a:cubicBezTo>
                <a:cubicBezTo>
                  <a:pt x="20" y="24"/>
                  <a:pt x="11" y="36"/>
                  <a:pt x="11" y="45"/>
                </a:cubicBezTo>
                <a:cubicBezTo>
                  <a:pt x="11" y="56"/>
                  <a:pt x="19" y="67"/>
                  <a:pt x="32" y="67"/>
                </a:cubicBezTo>
                <a:cubicBezTo>
                  <a:pt x="45" y="67"/>
                  <a:pt x="50" y="63"/>
                  <a:pt x="50" y="63"/>
                </a:cubicBezTo>
                <a:lnTo>
                  <a:pt x="50" y="28"/>
                </a:lnTo>
                <a:lnTo>
                  <a:pt x="50" y="28"/>
                </a:lnTo>
                <a:close/>
                <a:moveTo>
                  <a:pt x="47" y="98"/>
                </a:moveTo>
                <a:lnTo>
                  <a:pt x="47" y="98"/>
                </a:lnTo>
                <a:cubicBezTo>
                  <a:pt x="43" y="98"/>
                  <a:pt x="46" y="95"/>
                  <a:pt x="47" y="94"/>
                </a:cubicBezTo>
                <a:cubicBezTo>
                  <a:pt x="48" y="92"/>
                  <a:pt x="50" y="90"/>
                  <a:pt x="50" y="88"/>
                </a:cubicBezTo>
                <a:lnTo>
                  <a:pt x="50" y="71"/>
                </a:lnTo>
                <a:cubicBezTo>
                  <a:pt x="50" y="71"/>
                  <a:pt x="45" y="75"/>
                  <a:pt x="28" y="75"/>
                </a:cubicBezTo>
                <a:cubicBezTo>
                  <a:pt x="12" y="75"/>
                  <a:pt x="0" y="59"/>
                  <a:pt x="0" y="45"/>
                </a:cubicBezTo>
                <a:cubicBezTo>
                  <a:pt x="0" y="32"/>
                  <a:pt x="14" y="16"/>
                  <a:pt x="28" y="16"/>
                </a:cubicBezTo>
                <a:cubicBezTo>
                  <a:pt x="46" y="16"/>
                  <a:pt x="50" y="20"/>
                  <a:pt x="50" y="20"/>
                </a:cubicBezTo>
                <a:lnTo>
                  <a:pt x="50" y="0"/>
                </a:lnTo>
                <a:lnTo>
                  <a:pt x="62" y="0"/>
                </a:lnTo>
                <a:lnTo>
                  <a:pt x="62" y="20"/>
                </a:lnTo>
                <a:cubicBezTo>
                  <a:pt x="62" y="20"/>
                  <a:pt x="66" y="16"/>
                  <a:pt x="83" y="16"/>
                </a:cubicBezTo>
                <a:cubicBezTo>
                  <a:pt x="97" y="16"/>
                  <a:pt x="111" y="32"/>
                  <a:pt x="111" y="45"/>
                </a:cubicBezTo>
                <a:cubicBezTo>
                  <a:pt x="111" y="59"/>
                  <a:pt x="100" y="75"/>
                  <a:pt x="83" y="75"/>
                </a:cubicBezTo>
                <a:cubicBezTo>
                  <a:pt x="66" y="75"/>
                  <a:pt x="62" y="71"/>
                  <a:pt x="62" y="71"/>
                </a:cubicBezTo>
                <a:lnTo>
                  <a:pt x="62" y="88"/>
                </a:lnTo>
                <a:cubicBezTo>
                  <a:pt x="62" y="90"/>
                  <a:pt x="63" y="92"/>
                  <a:pt x="65" y="94"/>
                </a:cubicBezTo>
                <a:cubicBezTo>
                  <a:pt x="66" y="95"/>
                  <a:pt x="68" y="98"/>
                  <a:pt x="64" y="98"/>
                </a:cubicBezTo>
                <a:lnTo>
                  <a:pt x="47" y="98"/>
                </a:lnTo>
                <a:lnTo>
                  <a:pt x="47" y="98"/>
                </a:lnTo>
                <a:close/>
              </a:path>
            </a:pathLst>
          </a:custGeom>
          <a:noFill/>
          <a:ln w="1588"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209" tIns="45606" rIns="91209" bIns="45606" numCol="1" anchor="t" anchorCtr="0" compatLnSpc="1">
            <a:prstTxWarp prst="textNoShape">
              <a:avLst/>
            </a:prstTxWarp>
          </a:bodyPr>
          <a:lstStyle/>
          <a:p>
            <a:endParaRPr lang="ru-RU" dirty="0"/>
          </a:p>
        </p:txBody>
      </p:sp>
      <p:sp>
        <p:nvSpPr>
          <p:cNvPr id="1119" name="Freeform 1919"/>
          <p:cNvSpPr>
            <a:spLocks/>
          </p:cNvSpPr>
          <p:nvPr userDrawn="1"/>
        </p:nvSpPr>
        <p:spPr bwMode="auto">
          <a:xfrm>
            <a:off x="857251" y="284166"/>
            <a:ext cx="101600" cy="115888"/>
          </a:xfrm>
          <a:custGeom>
            <a:avLst/>
            <a:gdLst>
              <a:gd name="T0" fmla="*/ 123 w 142"/>
              <a:gd name="T1" fmla="*/ 53 h 161"/>
              <a:gd name="T2" fmla="*/ 123 w 142"/>
              <a:gd name="T3" fmla="*/ 53 h 161"/>
              <a:gd name="T4" fmla="*/ 125 w 142"/>
              <a:gd name="T5" fmla="*/ 29 h 161"/>
              <a:gd name="T6" fmla="*/ 124 w 142"/>
              <a:gd name="T7" fmla="*/ 29 h 161"/>
              <a:gd name="T8" fmla="*/ 116 w 142"/>
              <a:gd name="T9" fmla="*/ 51 h 161"/>
              <a:gd name="T10" fmla="*/ 74 w 142"/>
              <a:gd name="T11" fmla="*/ 123 h 161"/>
              <a:gd name="T12" fmla="*/ 68 w 142"/>
              <a:gd name="T13" fmla="*/ 123 h 161"/>
              <a:gd name="T14" fmla="*/ 24 w 142"/>
              <a:gd name="T15" fmla="*/ 51 h 161"/>
              <a:gd name="T16" fmla="*/ 16 w 142"/>
              <a:gd name="T17" fmla="*/ 29 h 161"/>
              <a:gd name="T18" fmla="*/ 14 w 142"/>
              <a:gd name="T19" fmla="*/ 29 h 161"/>
              <a:gd name="T20" fmla="*/ 18 w 142"/>
              <a:gd name="T21" fmla="*/ 53 h 161"/>
              <a:gd name="T22" fmla="*/ 18 w 142"/>
              <a:gd name="T23" fmla="*/ 161 h 161"/>
              <a:gd name="T24" fmla="*/ 0 w 142"/>
              <a:gd name="T25" fmla="*/ 161 h 161"/>
              <a:gd name="T26" fmla="*/ 0 w 142"/>
              <a:gd name="T27" fmla="*/ 0 h 161"/>
              <a:gd name="T28" fmla="*/ 14 w 142"/>
              <a:gd name="T29" fmla="*/ 0 h 161"/>
              <a:gd name="T30" fmla="*/ 64 w 142"/>
              <a:gd name="T31" fmla="*/ 82 h 161"/>
              <a:gd name="T32" fmla="*/ 72 w 142"/>
              <a:gd name="T33" fmla="*/ 100 h 161"/>
              <a:gd name="T34" fmla="*/ 72 w 142"/>
              <a:gd name="T35" fmla="*/ 100 h 161"/>
              <a:gd name="T36" fmla="*/ 79 w 142"/>
              <a:gd name="T37" fmla="*/ 82 h 161"/>
              <a:gd name="T38" fmla="*/ 127 w 142"/>
              <a:gd name="T39" fmla="*/ 0 h 161"/>
              <a:gd name="T40" fmla="*/ 142 w 142"/>
              <a:gd name="T41" fmla="*/ 0 h 161"/>
              <a:gd name="T42" fmla="*/ 142 w 142"/>
              <a:gd name="T43" fmla="*/ 161 h 161"/>
              <a:gd name="T44" fmla="*/ 123 w 142"/>
              <a:gd name="T45" fmla="*/ 161 h 161"/>
              <a:gd name="T46" fmla="*/ 123 w 142"/>
              <a:gd name="T47"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161">
                <a:moveTo>
                  <a:pt x="123" y="53"/>
                </a:moveTo>
                <a:lnTo>
                  <a:pt x="123" y="53"/>
                </a:lnTo>
                <a:lnTo>
                  <a:pt x="125" y="29"/>
                </a:lnTo>
                <a:lnTo>
                  <a:pt x="124" y="29"/>
                </a:lnTo>
                <a:lnTo>
                  <a:pt x="116" y="51"/>
                </a:lnTo>
                <a:lnTo>
                  <a:pt x="74" y="123"/>
                </a:lnTo>
                <a:lnTo>
                  <a:pt x="68" y="123"/>
                </a:lnTo>
                <a:lnTo>
                  <a:pt x="24" y="51"/>
                </a:lnTo>
                <a:lnTo>
                  <a:pt x="16" y="29"/>
                </a:lnTo>
                <a:lnTo>
                  <a:pt x="14" y="29"/>
                </a:lnTo>
                <a:lnTo>
                  <a:pt x="18" y="53"/>
                </a:lnTo>
                <a:lnTo>
                  <a:pt x="18" y="161"/>
                </a:lnTo>
                <a:lnTo>
                  <a:pt x="0" y="161"/>
                </a:lnTo>
                <a:lnTo>
                  <a:pt x="0" y="0"/>
                </a:lnTo>
                <a:lnTo>
                  <a:pt x="14" y="0"/>
                </a:lnTo>
                <a:lnTo>
                  <a:pt x="64" y="82"/>
                </a:lnTo>
                <a:lnTo>
                  <a:pt x="72" y="100"/>
                </a:lnTo>
                <a:lnTo>
                  <a:pt x="72" y="100"/>
                </a:lnTo>
                <a:lnTo>
                  <a:pt x="79" y="82"/>
                </a:lnTo>
                <a:lnTo>
                  <a:pt x="127" y="0"/>
                </a:lnTo>
                <a:lnTo>
                  <a:pt x="142" y="0"/>
                </a:lnTo>
                <a:lnTo>
                  <a:pt x="142" y="161"/>
                </a:lnTo>
                <a:lnTo>
                  <a:pt x="123" y="161"/>
                </a:lnTo>
                <a:lnTo>
                  <a:pt x="123" y="53"/>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20" name="Freeform 1920"/>
          <p:cNvSpPr>
            <a:spLocks/>
          </p:cNvSpPr>
          <p:nvPr userDrawn="1"/>
        </p:nvSpPr>
        <p:spPr bwMode="auto">
          <a:xfrm>
            <a:off x="987426" y="284166"/>
            <a:ext cx="84138" cy="115888"/>
          </a:xfrm>
          <a:custGeom>
            <a:avLst/>
            <a:gdLst>
              <a:gd name="T0" fmla="*/ 99 w 118"/>
              <a:gd name="T1" fmla="*/ 52 h 161"/>
              <a:gd name="T2" fmla="*/ 99 w 118"/>
              <a:gd name="T3" fmla="*/ 52 h 161"/>
              <a:gd name="T4" fmla="*/ 100 w 118"/>
              <a:gd name="T5" fmla="*/ 34 h 161"/>
              <a:gd name="T6" fmla="*/ 99 w 118"/>
              <a:gd name="T7" fmla="*/ 34 h 161"/>
              <a:gd name="T8" fmla="*/ 89 w 118"/>
              <a:gd name="T9" fmla="*/ 53 h 161"/>
              <a:gd name="T10" fmla="*/ 12 w 118"/>
              <a:gd name="T11" fmla="*/ 161 h 161"/>
              <a:gd name="T12" fmla="*/ 0 w 118"/>
              <a:gd name="T13" fmla="*/ 161 h 161"/>
              <a:gd name="T14" fmla="*/ 0 w 118"/>
              <a:gd name="T15" fmla="*/ 0 h 161"/>
              <a:gd name="T16" fmla="*/ 19 w 118"/>
              <a:gd name="T17" fmla="*/ 0 h 161"/>
              <a:gd name="T18" fmla="*/ 19 w 118"/>
              <a:gd name="T19" fmla="*/ 110 h 161"/>
              <a:gd name="T20" fmla="*/ 18 w 118"/>
              <a:gd name="T21" fmla="*/ 128 h 161"/>
              <a:gd name="T22" fmla="*/ 19 w 118"/>
              <a:gd name="T23" fmla="*/ 128 h 161"/>
              <a:gd name="T24" fmla="*/ 29 w 118"/>
              <a:gd name="T25" fmla="*/ 110 h 161"/>
              <a:gd name="T26" fmla="*/ 106 w 118"/>
              <a:gd name="T27" fmla="*/ 0 h 161"/>
              <a:gd name="T28" fmla="*/ 118 w 118"/>
              <a:gd name="T29" fmla="*/ 0 h 161"/>
              <a:gd name="T30" fmla="*/ 118 w 118"/>
              <a:gd name="T31" fmla="*/ 161 h 161"/>
              <a:gd name="T32" fmla="*/ 99 w 118"/>
              <a:gd name="T33" fmla="*/ 161 h 161"/>
              <a:gd name="T34" fmla="*/ 99 w 118"/>
              <a:gd name="T35" fmla="*/ 5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161">
                <a:moveTo>
                  <a:pt x="99" y="52"/>
                </a:moveTo>
                <a:lnTo>
                  <a:pt x="99" y="52"/>
                </a:lnTo>
                <a:lnTo>
                  <a:pt x="100" y="34"/>
                </a:lnTo>
                <a:lnTo>
                  <a:pt x="99" y="34"/>
                </a:lnTo>
                <a:lnTo>
                  <a:pt x="89" y="53"/>
                </a:lnTo>
                <a:lnTo>
                  <a:pt x="12" y="161"/>
                </a:lnTo>
                <a:lnTo>
                  <a:pt x="0" y="161"/>
                </a:lnTo>
                <a:lnTo>
                  <a:pt x="0" y="0"/>
                </a:lnTo>
                <a:lnTo>
                  <a:pt x="19" y="0"/>
                </a:lnTo>
                <a:lnTo>
                  <a:pt x="19" y="110"/>
                </a:lnTo>
                <a:lnTo>
                  <a:pt x="18" y="128"/>
                </a:lnTo>
                <a:lnTo>
                  <a:pt x="19" y="128"/>
                </a:lnTo>
                <a:lnTo>
                  <a:pt x="29" y="110"/>
                </a:lnTo>
                <a:lnTo>
                  <a:pt x="106" y="0"/>
                </a:lnTo>
                <a:lnTo>
                  <a:pt x="118" y="0"/>
                </a:lnTo>
                <a:lnTo>
                  <a:pt x="118" y="161"/>
                </a:lnTo>
                <a:lnTo>
                  <a:pt x="99" y="161"/>
                </a:lnTo>
                <a:lnTo>
                  <a:pt x="99" y="52"/>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21" name="Freeform 1921"/>
          <p:cNvSpPr>
            <a:spLocks/>
          </p:cNvSpPr>
          <p:nvPr userDrawn="1"/>
        </p:nvSpPr>
        <p:spPr bwMode="auto">
          <a:xfrm>
            <a:off x="1100160" y="284166"/>
            <a:ext cx="80963" cy="115888"/>
          </a:xfrm>
          <a:custGeom>
            <a:avLst/>
            <a:gdLst>
              <a:gd name="T0" fmla="*/ 96 w 115"/>
              <a:gd name="T1" fmla="*/ 87 h 161"/>
              <a:gd name="T2" fmla="*/ 96 w 115"/>
              <a:gd name="T3" fmla="*/ 87 h 161"/>
              <a:gd name="T4" fmla="*/ 19 w 115"/>
              <a:gd name="T5" fmla="*/ 87 h 161"/>
              <a:gd name="T6" fmla="*/ 19 w 115"/>
              <a:gd name="T7" fmla="*/ 161 h 161"/>
              <a:gd name="T8" fmla="*/ 0 w 115"/>
              <a:gd name="T9" fmla="*/ 161 h 161"/>
              <a:gd name="T10" fmla="*/ 0 w 115"/>
              <a:gd name="T11" fmla="*/ 0 h 161"/>
              <a:gd name="T12" fmla="*/ 19 w 115"/>
              <a:gd name="T13" fmla="*/ 0 h 161"/>
              <a:gd name="T14" fmla="*/ 19 w 115"/>
              <a:gd name="T15" fmla="*/ 70 h 161"/>
              <a:gd name="T16" fmla="*/ 96 w 115"/>
              <a:gd name="T17" fmla="*/ 70 h 161"/>
              <a:gd name="T18" fmla="*/ 96 w 115"/>
              <a:gd name="T19" fmla="*/ 0 h 161"/>
              <a:gd name="T20" fmla="*/ 115 w 115"/>
              <a:gd name="T21" fmla="*/ 0 h 161"/>
              <a:gd name="T22" fmla="*/ 115 w 115"/>
              <a:gd name="T23" fmla="*/ 161 h 161"/>
              <a:gd name="T24" fmla="*/ 96 w 115"/>
              <a:gd name="T25" fmla="*/ 161 h 161"/>
              <a:gd name="T26" fmla="*/ 96 w 115"/>
              <a:gd name="T27" fmla="*/ 8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161">
                <a:moveTo>
                  <a:pt x="96" y="87"/>
                </a:moveTo>
                <a:lnTo>
                  <a:pt x="96" y="87"/>
                </a:lnTo>
                <a:lnTo>
                  <a:pt x="19" y="87"/>
                </a:lnTo>
                <a:lnTo>
                  <a:pt x="19" y="161"/>
                </a:lnTo>
                <a:lnTo>
                  <a:pt x="0" y="161"/>
                </a:lnTo>
                <a:lnTo>
                  <a:pt x="0" y="0"/>
                </a:lnTo>
                <a:lnTo>
                  <a:pt x="19" y="0"/>
                </a:lnTo>
                <a:lnTo>
                  <a:pt x="19" y="70"/>
                </a:lnTo>
                <a:lnTo>
                  <a:pt x="96" y="70"/>
                </a:lnTo>
                <a:lnTo>
                  <a:pt x="96" y="0"/>
                </a:lnTo>
                <a:lnTo>
                  <a:pt x="115" y="0"/>
                </a:lnTo>
                <a:lnTo>
                  <a:pt x="115" y="161"/>
                </a:lnTo>
                <a:lnTo>
                  <a:pt x="96" y="161"/>
                </a:lnTo>
                <a:lnTo>
                  <a:pt x="96" y="87"/>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22" name="Freeform 1922"/>
          <p:cNvSpPr>
            <a:spLocks/>
          </p:cNvSpPr>
          <p:nvPr userDrawn="1"/>
        </p:nvSpPr>
        <p:spPr bwMode="auto">
          <a:xfrm>
            <a:off x="1209677" y="284166"/>
            <a:ext cx="82550" cy="115888"/>
          </a:xfrm>
          <a:custGeom>
            <a:avLst/>
            <a:gdLst>
              <a:gd name="T0" fmla="*/ 98 w 117"/>
              <a:gd name="T1" fmla="*/ 52 h 161"/>
              <a:gd name="T2" fmla="*/ 98 w 117"/>
              <a:gd name="T3" fmla="*/ 52 h 161"/>
              <a:gd name="T4" fmla="*/ 100 w 117"/>
              <a:gd name="T5" fmla="*/ 34 h 161"/>
              <a:gd name="T6" fmla="*/ 99 w 117"/>
              <a:gd name="T7" fmla="*/ 34 h 161"/>
              <a:gd name="T8" fmla="*/ 89 w 117"/>
              <a:gd name="T9" fmla="*/ 53 h 161"/>
              <a:gd name="T10" fmla="*/ 11 w 117"/>
              <a:gd name="T11" fmla="*/ 161 h 161"/>
              <a:gd name="T12" fmla="*/ 0 w 117"/>
              <a:gd name="T13" fmla="*/ 161 h 161"/>
              <a:gd name="T14" fmla="*/ 0 w 117"/>
              <a:gd name="T15" fmla="*/ 0 h 161"/>
              <a:gd name="T16" fmla="*/ 19 w 117"/>
              <a:gd name="T17" fmla="*/ 0 h 161"/>
              <a:gd name="T18" fmla="*/ 19 w 117"/>
              <a:gd name="T19" fmla="*/ 110 h 161"/>
              <a:gd name="T20" fmla="*/ 18 w 117"/>
              <a:gd name="T21" fmla="*/ 128 h 161"/>
              <a:gd name="T22" fmla="*/ 18 w 117"/>
              <a:gd name="T23" fmla="*/ 128 h 161"/>
              <a:gd name="T24" fmla="*/ 29 w 117"/>
              <a:gd name="T25" fmla="*/ 110 h 161"/>
              <a:gd name="T26" fmla="*/ 106 w 117"/>
              <a:gd name="T27" fmla="*/ 0 h 161"/>
              <a:gd name="T28" fmla="*/ 117 w 117"/>
              <a:gd name="T29" fmla="*/ 0 h 161"/>
              <a:gd name="T30" fmla="*/ 117 w 117"/>
              <a:gd name="T31" fmla="*/ 161 h 161"/>
              <a:gd name="T32" fmla="*/ 98 w 117"/>
              <a:gd name="T33" fmla="*/ 161 h 161"/>
              <a:gd name="T34" fmla="*/ 98 w 117"/>
              <a:gd name="T35" fmla="*/ 5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61">
                <a:moveTo>
                  <a:pt x="98" y="52"/>
                </a:moveTo>
                <a:lnTo>
                  <a:pt x="98" y="52"/>
                </a:lnTo>
                <a:lnTo>
                  <a:pt x="100" y="34"/>
                </a:lnTo>
                <a:lnTo>
                  <a:pt x="99" y="34"/>
                </a:lnTo>
                <a:lnTo>
                  <a:pt x="89" y="53"/>
                </a:lnTo>
                <a:lnTo>
                  <a:pt x="11" y="161"/>
                </a:lnTo>
                <a:lnTo>
                  <a:pt x="0" y="161"/>
                </a:lnTo>
                <a:lnTo>
                  <a:pt x="0" y="0"/>
                </a:lnTo>
                <a:lnTo>
                  <a:pt x="19" y="0"/>
                </a:lnTo>
                <a:lnTo>
                  <a:pt x="19" y="110"/>
                </a:lnTo>
                <a:lnTo>
                  <a:pt x="18" y="128"/>
                </a:lnTo>
                <a:lnTo>
                  <a:pt x="18" y="128"/>
                </a:lnTo>
                <a:lnTo>
                  <a:pt x="29" y="110"/>
                </a:lnTo>
                <a:lnTo>
                  <a:pt x="106" y="0"/>
                </a:lnTo>
                <a:lnTo>
                  <a:pt x="117" y="0"/>
                </a:lnTo>
                <a:lnTo>
                  <a:pt x="117" y="161"/>
                </a:lnTo>
                <a:lnTo>
                  <a:pt x="98" y="161"/>
                </a:lnTo>
                <a:lnTo>
                  <a:pt x="98" y="52"/>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23" name="Freeform 1923"/>
          <p:cNvSpPr>
            <a:spLocks/>
          </p:cNvSpPr>
          <p:nvPr userDrawn="1"/>
        </p:nvSpPr>
        <p:spPr bwMode="auto">
          <a:xfrm>
            <a:off x="1317626" y="282575"/>
            <a:ext cx="76200" cy="120650"/>
          </a:xfrm>
          <a:custGeom>
            <a:avLst/>
            <a:gdLst>
              <a:gd name="T0" fmla="*/ 109 w 109"/>
              <a:gd name="T1" fmla="*/ 157 h 167"/>
              <a:gd name="T2" fmla="*/ 109 w 109"/>
              <a:gd name="T3" fmla="*/ 157 h 167"/>
              <a:gd name="T4" fmla="*/ 92 w 109"/>
              <a:gd name="T5" fmla="*/ 165 h 167"/>
              <a:gd name="T6" fmla="*/ 69 w 109"/>
              <a:gd name="T7" fmla="*/ 167 h 167"/>
              <a:gd name="T8" fmla="*/ 42 w 109"/>
              <a:gd name="T9" fmla="*/ 162 h 167"/>
              <a:gd name="T10" fmla="*/ 20 w 109"/>
              <a:gd name="T11" fmla="*/ 147 h 167"/>
              <a:gd name="T12" fmla="*/ 5 w 109"/>
              <a:gd name="T13" fmla="*/ 121 h 167"/>
              <a:gd name="T14" fmla="*/ 0 w 109"/>
              <a:gd name="T15" fmla="*/ 84 h 167"/>
              <a:gd name="T16" fmla="*/ 6 w 109"/>
              <a:gd name="T17" fmla="*/ 45 h 167"/>
              <a:gd name="T18" fmla="*/ 22 w 109"/>
              <a:gd name="T19" fmla="*/ 20 h 167"/>
              <a:gd name="T20" fmla="*/ 44 w 109"/>
              <a:gd name="T21" fmla="*/ 5 h 167"/>
              <a:gd name="T22" fmla="*/ 70 w 109"/>
              <a:gd name="T23" fmla="*/ 0 h 167"/>
              <a:gd name="T24" fmla="*/ 92 w 109"/>
              <a:gd name="T25" fmla="*/ 2 h 167"/>
              <a:gd name="T26" fmla="*/ 107 w 109"/>
              <a:gd name="T27" fmla="*/ 6 h 167"/>
              <a:gd name="T28" fmla="*/ 102 w 109"/>
              <a:gd name="T29" fmla="*/ 23 h 167"/>
              <a:gd name="T30" fmla="*/ 71 w 109"/>
              <a:gd name="T31" fmla="*/ 17 h 167"/>
              <a:gd name="T32" fmla="*/ 52 w 109"/>
              <a:gd name="T33" fmla="*/ 21 h 167"/>
              <a:gd name="T34" fmla="*/ 36 w 109"/>
              <a:gd name="T35" fmla="*/ 32 h 167"/>
              <a:gd name="T36" fmla="*/ 24 w 109"/>
              <a:gd name="T37" fmla="*/ 53 h 167"/>
              <a:gd name="T38" fmla="*/ 20 w 109"/>
              <a:gd name="T39" fmla="*/ 84 h 167"/>
              <a:gd name="T40" fmla="*/ 24 w 109"/>
              <a:gd name="T41" fmla="*/ 112 h 167"/>
              <a:gd name="T42" fmla="*/ 36 w 109"/>
              <a:gd name="T43" fmla="*/ 133 h 167"/>
              <a:gd name="T44" fmla="*/ 53 w 109"/>
              <a:gd name="T45" fmla="*/ 145 h 167"/>
              <a:gd name="T46" fmla="*/ 74 w 109"/>
              <a:gd name="T47" fmla="*/ 150 h 167"/>
              <a:gd name="T48" fmla="*/ 92 w 109"/>
              <a:gd name="T49" fmla="*/ 148 h 167"/>
              <a:gd name="T50" fmla="*/ 105 w 109"/>
              <a:gd name="T51" fmla="*/ 142 h 167"/>
              <a:gd name="T52" fmla="*/ 109 w 109"/>
              <a:gd name="T53" fmla="*/ 15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9" h="167">
                <a:moveTo>
                  <a:pt x="109" y="157"/>
                </a:moveTo>
                <a:lnTo>
                  <a:pt x="109" y="157"/>
                </a:lnTo>
                <a:cubicBezTo>
                  <a:pt x="105" y="161"/>
                  <a:pt x="99" y="163"/>
                  <a:pt x="92" y="165"/>
                </a:cubicBezTo>
                <a:cubicBezTo>
                  <a:pt x="85" y="166"/>
                  <a:pt x="77" y="167"/>
                  <a:pt x="69" y="167"/>
                </a:cubicBezTo>
                <a:cubicBezTo>
                  <a:pt x="60" y="167"/>
                  <a:pt x="51" y="165"/>
                  <a:pt x="42" y="162"/>
                </a:cubicBezTo>
                <a:cubicBezTo>
                  <a:pt x="34" y="158"/>
                  <a:pt x="27" y="153"/>
                  <a:pt x="20" y="147"/>
                </a:cubicBezTo>
                <a:cubicBezTo>
                  <a:pt x="14" y="140"/>
                  <a:pt x="9" y="131"/>
                  <a:pt x="5" y="121"/>
                </a:cubicBezTo>
                <a:cubicBezTo>
                  <a:pt x="2" y="110"/>
                  <a:pt x="0" y="98"/>
                  <a:pt x="0" y="84"/>
                </a:cubicBezTo>
                <a:cubicBezTo>
                  <a:pt x="0" y="69"/>
                  <a:pt x="2" y="56"/>
                  <a:pt x="6" y="45"/>
                </a:cubicBezTo>
                <a:cubicBezTo>
                  <a:pt x="10" y="35"/>
                  <a:pt x="15" y="26"/>
                  <a:pt x="22" y="20"/>
                </a:cubicBezTo>
                <a:cubicBezTo>
                  <a:pt x="29" y="13"/>
                  <a:pt x="36" y="8"/>
                  <a:pt x="44" y="5"/>
                </a:cubicBezTo>
                <a:cubicBezTo>
                  <a:pt x="53" y="2"/>
                  <a:pt x="61" y="0"/>
                  <a:pt x="70" y="0"/>
                </a:cubicBezTo>
                <a:cubicBezTo>
                  <a:pt x="79" y="0"/>
                  <a:pt x="86" y="1"/>
                  <a:pt x="92" y="2"/>
                </a:cubicBezTo>
                <a:cubicBezTo>
                  <a:pt x="98" y="3"/>
                  <a:pt x="103" y="4"/>
                  <a:pt x="107" y="6"/>
                </a:cubicBezTo>
                <a:lnTo>
                  <a:pt x="102" y="23"/>
                </a:lnTo>
                <a:cubicBezTo>
                  <a:pt x="95" y="19"/>
                  <a:pt x="85" y="17"/>
                  <a:pt x="71" y="17"/>
                </a:cubicBezTo>
                <a:cubicBezTo>
                  <a:pt x="65" y="17"/>
                  <a:pt x="59" y="19"/>
                  <a:pt x="52" y="21"/>
                </a:cubicBezTo>
                <a:cubicBezTo>
                  <a:pt x="46" y="23"/>
                  <a:pt x="41" y="27"/>
                  <a:pt x="36" y="32"/>
                </a:cubicBezTo>
                <a:cubicBezTo>
                  <a:pt x="31" y="37"/>
                  <a:pt x="27" y="44"/>
                  <a:pt x="24" y="53"/>
                </a:cubicBezTo>
                <a:cubicBezTo>
                  <a:pt x="22" y="61"/>
                  <a:pt x="20" y="71"/>
                  <a:pt x="20" y="84"/>
                </a:cubicBezTo>
                <a:cubicBezTo>
                  <a:pt x="20" y="95"/>
                  <a:pt x="21" y="104"/>
                  <a:pt x="24" y="112"/>
                </a:cubicBezTo>
                <a:cubicBezTo>
                  <a:pt x="27" y="121"/>
                  <a:pt x="31" y="128"/>
                  <a:pt x="36" y="133"/>
                </a:cubicBezTo>
                <a:cubicBezTo>
                  <a:pt x="40" y="139"/>
                  <a:pt x="46" y="143"/>
                  <a:pt x="53" y="145"/>
                </a:cubicBezTo>
                <a:cubicBezTo>
                  <a:pt x="59" y="148"/>
                  <a:pt x="66" y="150"/>
                  <a:pt x="74" y="150"/>
                </a:cubicBezTo>
                <a:cubicBezTo>
                  <a:pt x="81" y="150"/>
                  <a:pt x="87" y="149"/>
                  <a:pt x="92" y="148"/>
                </a:cubicBezTo>
                <a:cubicBezTo>
                  <a:pt x="97" y="146"/>
                  <a:pt x="101" y="144"/>
                  <a:pt x="105" y="142"/>
                </a:cubicBezTo>
                <a:lnTo>
                  <a:pt x="109" y="157"/>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24" name="Freeform 1924"/>
          <p:cNvSpPr>
            <a:spLocks/>
          </p:cNvSpPr>
          <p:nvPr userDrawn="1"/>
        </p:nvSpPr>
        <p:spPr bwMode="auto">
          <a:xfrm>
            <a:off x="1403351" y="284166"/>
            <a:ext cx="84138" cy="115888"/>
          </a:xfrm>
          <a:custGeom>
            <a:avLst/>
            <a:gdLst>
              <a:gd name="T0" fmla="*/ 119 w 119"/>
              <a:gd name="T1" fmla="*/ 17 h 161"/>
              <a:gd name="T2" fmla="*/ 119 w 119"/>
              <a:gd name="T3" fmla="*/ 17 h 161"/>
              <a:gd name="T4" fmla="*/ 69 w 119"/>
              <a:gd name="T5" fmla="*/ 17 h 161"/>
              <a:gd name="T6" fmla="*/ 69 w 119"/>
              <a:gd name="T7" fmla="*/ 161 h 161"/>
              <a:gd name="T8" fmla="*/ 50 w 119"/>
              <a:gd name="T9" fmla="*/ 161 h 161"/>
              <a:gd name="T10" fmla="*/ 50 w 119"/>
              <a:gd name="T11" fmla="*/ 17 h 161"/>
              <a:gd name="T12" fmla="*/ 0 w 119"/>
              <a:gd name="T13" fmla="*/ 17 h 161"/>
              <a:gd name="T14" fmla="*/ 0 w 119"/>
              <a:gd name="T15" fmla="*/ 0 h 161"/>
              <a:gd name="T16" fmla="*/ 119 w 119"/>
              <a:gd name="T17" fmla="*/ 0 h 161"/>
              <a:gd name="T18" fmla="*/ 119 w 119"/>
              <a:gd name="T19" fmla="*/ 1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61">
                <a:moveTo>
                  <a:pt x="119" y="17"/>
                </a:moveTo>
                <a:lnTo>
                  <a:pt x="119" y="17"/>
                </a:lnTo>
                <a:lnTo>
                  <a:pt x="69" y="17"/>
                </a:lnTo>
                <a:lnTo>
                  <a:pt x="69" y="161"/>
                </a:lnTo>
                <a:lnTo>
                  <a:pt x="50" y="161"/>
                </a:lnTo>
                <a:lnTo>
                  <a:pt x="50" y="17"/>
                </a:lnTo>
                <a:lnTo>
                  <a:pt x="0" y="17"/>
                </a:lnTo>
                <a:lnTo>
                  <a:pt x="0" y="0"/>
                </a:lnTo>
                <a:lnTo>
                  <a:pt x="119" y="0"/>
                </a:lnTo>
                <a:lnTo>
                  <a:pt x="119" y="17"/>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25" name="Freeform 1925"/>
          <p:cNvSpPr>
            <a:spLocks/>
          </p:cNvSpPr>
          <p:nvPr userDrawn="1"/>
        </p:nvSpPr>
        <p:spPr bwMode="auto">
          <a:xfrm>
            <a:off x="1504951" y="284166"/>
            <a:ext cx="63500" cy="115888"/>
          </a:xfrm>
          <a:custGeom>
            <a:avLst/>
            <a:gdLst>
              <a:gd name="T0" fmla="*/ 0 w 89"/>
              <a:gd name="T1" fmla="*/ 0 h 161"/>
              <a:gd name="T2" fmla="*/ 0 w 89"/>
              <a:gd name="T3" fmla="*/ 0 h 161"/>
              <a:gd name="T4" fmla="*/ 88 w 89"/>
              <a:gd name="T5" fmla="*/ 0 h 161"/>
              <a:gd name="T6" fmla="*/ 88 w 89"/>
              <a:gd name="T7" fmla="*/ 17 h 161"/>
              <a:gd name="T8" fmla="*/ 20 w 89"/>
              <a:gd name="T9" fmla="*/ 17 h 161"/>
              <a:gd name="T10" fmla="*/ 20 w 89"/>
              <a:gd name="T11" fmla="*/ 70 h 161"/>
              <a:gd name="T12" fmla="*/ 82 w 89"/>
              <a:gd name="T13" fmla="*/ 70 h 161"/>
              <a:gd name="T14" fmla="*/ 82 w 89"/>
              <a:gd name="T15" fmla="*/ 87 h 161"/>
              <a:gd name="T16" fmla="*/ 20 w 89"/>
              <a:gd name="T17" fmla="*/ 87 h 161"/>
              <a:gd name="T18" fmla="*/ 20 w 89"/>
              <a:gd name="T19" fmla="*/ 144 h 161"/>
              <a:gd name="T20" fmla="*/ 89 w 89"/>
              <a:gd name="T21" fmla="*/ 144 h 161"/>
              <a:gd name="T22" fmla="*/ 89 w 89"/>
              <a:gd name="T23" fmla="*/ 161 h 161"/>
              <a:gd name="T24" fmla="*/ 0 w 89"/>
              <a:gd name="T25" fmla="*/ 161 h 161"/>
              <a:gd name="T26" fmla="*/ 0 w 89"/>
              <a:gd name="T2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161">
                <a:moveTo>
                  <a:pt x="0" y="0"/>
                </a:moveTo>
                <a:lnTo>
                  <a:pt x="0" y="0"/>
                </a:lnTo>
                <a:lnTo>
                  <a:pt x="88" y="0"/>
                </a:lnTo>
                <a:lnTo>
                  <a:pt x="88" y="17"/>
                </a:lnTo>
                <a:lnTo>
                  <a:pt x="20" y="17"/>
                </a:lnTo>
                <a:lnTo>
                  <a:pt x="20" y="70"/>
                </a:lnTo>
                <a:lnTo>
                  <a:pt x="82" y="70"/>
                </a:lnTo>
                <a:lnTo>
                  <a:pt x="82" y="87"/>
                </a:lnTo>
                <a:lnTo>
                  <a:pt x="20" y="87"/>
                </a:lnTo>
                <a:lnTo>
                  <a:pt x="20" y="144"/>
                </a:lnTo>
                <a:lnTo>
                  <a:pt x="89" y="144"/>
                </a:lnTo>
                <a:lnTo>
                  <a:pt x="89" y="161"/>
                </a:lnTo>
                <a:lnTo>
                  <a:pt x="0" y="161"/>
                </a:lnTo>
                <a:lnTo>
                  <a:pt x="0" y="0"/>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26" name="Freeform 1926"/>
          <p:cNvSpPr>
            <a:spLocks noEditPoints="1"/>
          </p:cNvSpPr>
          <p:nvPr userDrawn="1"/>
        </p:nvSpPr>
        <p:spPr bwMode="auto">
          <a:xfrm>
            <a:off x="1593851" y="282575"/>
            <a:ext cx="71438" cy="117475"/>
          </a:xfrm>
          <a:custGeom>
            <a:avLst/>
            <a:gdLst>
              <a:gd name="T0" fmla="*/ 39 w 100"/>
              <a:gd name="T1" fmla="*/ 17 h 163"/>
              <a:gd name="T2" fmla="*/ 39 w 100"/>
              <a:gd name="T3" fmla="*/ 17 h 163"/>
              <a:gd name="T4" fmla="*/ 27 w 100"/>
              <a:gd name="T5" fmla="*/ 17 h 163"/>
              <a:gd name="T6" fmla="*/ 19 w 100"/>
              <a:gd name="T7" fmla="*/ 18 h 163"/>
              <a:gd name="T8" fmla="*/ 19 w 100"/>
              <a:gd name="T9" fmla="*/ 85 h 163"/>
              <a:gd name="T10" fmla="*/ 22 w 100"/>
              <a:gd name="T11" fmla="*/ 85 h 163"/>
              <a:gd name="T12" fmla="*/ 28 w 100"/>
              <a:gd name="T13" fmla="*/ 86 h 163"/>
              <a:gd name="T14" fmla="*/ 33 w 100"/>
              <a:gd name="T15" fmla="*/ 86 h 163"/>
              <a:gd name="T16" fmla="*/ 37 w 100"/>
              <a:gd name="T17" fmla="*/ 86 h 163"/>
              <a:gd name="T18" fmla="*/ 52 w 100"/>
              <a:gd name="T19" fmla="*/ 84 h 163"/>
              <a:gd name="T20" fmla="*/ 66 w 100"/>
              <a:gd name="T21" fmla="*/ 79 h 163"/>
              <a:gd name="T22" fmla="*/ 76 w 100"/>
              <a:gd name="T23" fmla="*/ 68 h 163"/>
              <a:gd name="T24" fmla="*/ 80 w 100"/>
              <a:gd name="T25" fmla="*/ 50 h 163"/>
              <a:gd name="T26" fmla="*/ 76 w 100"/>
              <a:gd name="T27" fmla="*/ 34 h 163"/>
              <a:gd name="T28" fmla="*/ 67 w 100"/>
              <a:gd name="T29" fmla="*/ 24 h 163"/>
              <a:gd name="T30" fmla="*/ 54 w 100"/>
              <a:gd name="T31" fmla="*/ 19 h 163"/>
              <a:gd name="T32" fmla="*/ 39 w 100"/>
              <a:gd name="T33" fmla="*/ 17 h 163"/>
              <a:gd name="T34" fmla="*/ 0 w 100"/>
              <a:gd name="T35" fmla="*/ 4 h 163"/>
              <a:gd name="T36" fmla="*/ 0 w 100"/>
              <a:gd name="T37" fmla="*/ 4 h 163"/>
              <a:gd name="T38" fmla="*/ 18 w 100"/>
              <a:gd name="T39" fmla="*/ 1 h 163"/>
              <a:gd name="T40" fmla="*/ 38 w 100"/>
              <a:gd name="T41" fmla="*/ 0 h 163"/>
              <a:gd name="T42" fmla="*/ 60 w 100"/>
              <a:gd name="T43" fmla="*/ 2 h 163"/>
              <a:gd name="T44" fmla="*/ 80 w 100"/>
              <a:gd name="T45" fmla="*/ 10 h 163"/>
              <a:gd name="T46" fmla="*/ 94 w 100"/>
              <a:gd name="T47" fmla="*/ 25 h 163"/>
              <a:gd name="T48" fmla="*/ 100 w 100"/>
              <a:gd name="T49" fmla="*/ 50 h 163"/>
              <a:gd name="T50" fmla="*/ 95 w 100"/>
              <a:gd name="T51" fmla="*/ 74 h 163"/>
              <a:gd name="T52" fmla="*/ 81 w 100"/>
              <a:gd name="T53" fmla="*/ 91 h 163"/>
              <a:gd name="T54" fmla="*/ 61 w 100"/>
              <a:gd name="T55" fmla="*/ 100 h 163"/>
              <a:gd name="T56" fmla="*/ 37 w 100"/>
              <a:gd name="T57" fmla="*/ 103 h 163"/>
              <a:gd name="T58" fmla="*/ 34 w 100"/>
              <a:gd name="T59" fmla="*/ 103 h 163"/>
              <a:gd name="T60" fmla="*/ 28 w 100"/>
              <a:gd name="T61" fmla="*/ 103 h 163"/>
              <a:gd name="T62" fmla="*/ 23 w 100"/>
              <a:gd name="T63" fmla="*/ 102 h 163"/>
              <a:gd name="T64" fmla="*/ 19 w 100"/>
              <a:gd name="T65" fmla="*/ 102 h 163"/>
              <a:gd name="T66" fmla="*/ 19 w 100"/>
              <a:gd name="T67" fmla="*/ 163 h 163"/>
              <a:gd name="T68" fmla="*/ 0 w 100"/>
              <a:gd name="T69" fmla="*/ 163 h 163"/>
              <a:gd name="T70" fmla="*/ 0 w 100"/>
              <a:gd name="T71"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63">
                <a:moveTo>
                  <a:pt x="39" y="17"/>
                </a:moveTo>
                <a:lnTo>
                  <a:pt x="39" y="17"/>
                </a:lnTo>
                <a:cubicBezTo>
                  <a:pt x="35" y="17"/>
                  <a:pt x="31" y="17"/>
                  <a:pt x="27" y="17"/>
                </a:cubicBezTo>
                <a:cubicBezTo>
                  <a:pt x="24" y="17"/>
                  <a:pt x="21" y="18"/>
                  <a:pt x="19" y="18"/>
                </a:cubicBezTo>
                <a:lnTo>
                  <a:pt x="19" y="85"/>
                </a:lnTo>
                <a:cubicBezTo>
                  <a:pt x="19" y="85"/>
                  <a:pt x="21" y="85"/>
                  <a:pt x="22" y="85"/>
                </a:cubicBezTo>
                <a:cubicBezTo>
                  <a:pt x="24" y="85"/>
                  <a:pt x="26" y="86"/>
                  <a:pt x="28" y="86"/>
                </a:cubicBezTo>
                <a:cubicBezTo>
                  <a:pt x="29" y="86"/>
                  <a:pt x="31" y="86"/>
                  <a:pt x="33" y="86"/>
                </a:cubicBezTo>
                <a:lnTo>
                  <a:pt x="37" y="86"/>
                </a:lnTo>
                <a:cubicBezTo>
                  <a:pt x="42" y="86"/>
                  <a:pt x="47" y="85"/>
                  <a:pt x="52" y="84"/>
                </a:cubicBezTo>
                <a:cubicBezTo>
                  <a:pt x="57" y="83"/>
                  <a:pt x="62" y="81"/>
                  <a:pt x="66" y="79"/>
                </a:cubicBezTo>
                <a:cubicBezTo>
                  <a:pt x="70" y="76"/>
                  <a:pt x="73" y="73"/>
                  <a:pt x="76" y="68"/>
                </a:cubicBezTo>
                <a:cubicBezTo>
                  <a:pt x="78" y="63"/>
                  <a:pt x="80" y="57"/>
                  <a:pt x="80" y="50"/>
                </a:cubicBezTo>
                <a:cubicBezTo>
                  <a:pt x="80" y="43"/>
                  <a:pt x="78" y="38"/>
                  <a:pt x="76" y="34"/>
                </a:cubicBezTo>
                <a:cubicBezTo>
                  <a:pt x="74" y="30"/>
                  <a:pt x="71" y="26"/>
                  <a:pt x="67" y="24"/>
                </a:cubicBezTo>
                <a:cubicBezTo>
                  <a:pt x="63" y="21"/>
                  <a:pt x="58" y="20"/>
                  <a:pt x="54" y="19"/>
                </a:cubicBezTo>
                <a:cubicBezTo>
                  <a:pt x="49" y="17"/>
                  <a:pt x="44" y="17"/>
                  <a:pt x="39" y="17"/>
                </a:cubicBezTo>
                <a:close/>
                <a:moveTo>
                  <a:pt x="0" y="4"/>
                </a:moveTo>
                <a:lnTo>
                  <a:pt x="0" y="4"/>
                </a:lnTo>
                <a:cubicBezTo>
                  <a:pt x="5" y="2"/>
                  <a:pt x="12" y="2"/>
                  <a:pt x="18" y="1"/>
                </a:cubicBezTo>
                <a:cubicBezTo>
                  <a:pt x="25" y="1"/>
                  <a:pt x="32" y="0"/>
                  <a:pt x="38" y="0"/>
                </a:cubicBezTo>
                <a:cubicBezTo>
                  <a:pt x="45" y="0"/>
                  <a:pt x="53" y="1"/>
                  <a:pt x="60" y="2"/>
                </a:cubicBezTo>
                <a:cubicBezTo>
                  <a:pt x="67" y="4"/>
                  <a:pt x="74" y="6"/>
                  <a:pt x="80" y="10"/>
                </a:cubicBezTo>
                <a:cubicBezTo>
                  <a:pt x="86" y="14"/>
                  <a:pt x="91" y="19"/>
                  <a:pt x="94" y="25"/>
                </a:cubicBezTo>
                <a:cubicBezTo>
                  <a:pt x="98" y="32"/>
                  <a:pt x="100" y="40"/>
                  <a:pt x="100" y="50"/>
                </a:cubicBezTo>
                <a:cubicBezTo>
                  <a:pt x="100" y="60"/>
                  <a:pt x="98" y="68"/>
                  <a:pt x="95" y="74"/>
                </a:cubicBezTo>
                <a:cubicBezTo>
                  <a:pt x="91" y="81"/>
                  <a:pt x="86" y="87"/>
                  <a:pt x="81" y="91"/>
                </a:cubicBezTo>
                <a:cubicBezTo>
                  <a:pt x="75" y="95"/>
                  <a:pt x="68" y="98"/>
                  <a:pt x="61" y="100"/>
                </a:cubicBezTo>
                <a:cubicBezTo>
                  <a:pt x="53" y="102"/>
                  <a:pt x="45" y="103"/>
                  <a:pt x="37" y="103"/>
                </a:cubicBezTo>
                <a:lnTo>
                  <a:pt x="34" y="103"/>
                </a:lnTo>
                <a:cubicBezTo>
                  <a:pt x="32" y="103"/>
                  <a:pt x="30" y="103"/>
                  <a:pt x="28" y="103"/>
                </a:cubicBezTo>
                <a:cubicBezTo>
                  <a:pt x="26" y="103"/>
                  <a:pt x="24" y="102"/>
                  <a:pt x="23" y="102"/>
                </a:cubicBezTo>
                <a:cubicBezTo>
                  <a:pt x="21" y="102"/>
                  <a:pt x="19" y="102"/>
                  <a:pt x="19" y="102"/>
                </a:cubicBezTo>
                <a:lnTo>
                  <a:pt x="19" y="163"/>
                </a:lnTo>
                <a:lnTo>
                  <a:pt x="0" y="163"/>
                </a:lnTo>
                <a:lnTo>
                  <a:pt x="0" y="4"/>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27" name="Freeform 1927"/>
          <p:cNvSpPr>
            <a:spLocks/>
          </p:cNvSpPr>
          <p:nvPr userDrawn="1"/>
        </p:nvSpPr>
        <p:spPr bwMode="auto">
          <a:xfrm>
            <a:off x="1677988" y="282575"/>
            <a:ext cx="77788" cy="120650"/>
          </a:xfrm>
          <a:custGeom>
            <a:avLst/>
            <a:gdLst>
              <a:gd name="T0" fmla="*/ 110 w 110"/>
              <a:gd name="T1" fmla="*/ 157 h 167"/>
              <a:gd name="T2" fmla="*/ 110 w 110"/>
              <a:gd name="T3" fmla="*/ 157 h 167"/>
              <a:gd name="T4" fmla="*/ 92 w 110"/>
              <a:gd name="T5" fmla="*/ 165 h 167"/>
              <a:gd name="T6" fmla="*/ 70 w 110"/>
              <a:gd name="T7" fmla="*/ 167 h 167"/>
              <a:gd name="T8" fmla="*/ 43 w 110"/>
              <a:gd name="T9" fmla="*/ 162 h 167"/>
              <a:gd name="T10" fmla="*/ 21 w 110"/>
              <a:gd name="T11" fmla="*/ 147 h 167"/>
              <a:gd name="T12" fmla="*/ 6 w 110"/>
              <a:gd name="T13" fmla="*/ 121 h 167"/>
              <a:gd name="T14" fmla="*/ 0 w 110"/>
              <a:gd name="T15" fmla="*/ 84 h 167"/>
              <a:gd name="T16" fmla="*/ 7 w 110"/>
              <a:gd name="T17" fmla="*/ 45 h 167"/>
              <a:gd name="T18" fmla="*/ 23 w 110"/>
              <a:gd name="T19" fmla="*/ 20 h 167"/>
              <a:gd name="T20" fmla="*/ 45 w 110"/>
              <a:gd name="T21" fmla="*/ 5 h 167"/>
              <a:gd name="T22" fmla="*/ 70 w 110"/>
              <a:gd name="T23" fmla="*/ 0 h 167"/>
              <a:gd name="T24" fmla="*/ 93 w 110"/>
              <a:gd name="T25" fmla="*/ 2 h 167"/>
              <a:gd name="T26" fmla="*/ 108 w 110"/>
              <a:gd name="T27" fmla="*/ 6 h 167"/>
              <a:gd name="T28" fmla="*/ 103 w 110"/>
              <a:gd name="T29" fmla="*/ 23 h 167"/>
              <a:gd name="T30" fmla="*/ 72 w 110"/>
              <a:gd name="T31" fmla="*/ 17 h 167"/>
              <a:gd name="T32" fmla="*/ 53 w 110"/>
              <a:gd name="T33" fmla="*/ 21 h 167"/>
              <a:gd name="T34" fmla="*/ 37 w 110"/>
              <a:gd name="T35" fmla="*/ 32 h 167"/>
              <a:gd name="T36" fmla="*/ 25 w 110"/>
              <a:gd name="T37" fmla="*/ 53 h 167"/>
              <a:gd name="T38" fmla="*/ 21 w 110"/>
              <a:gd name="T39" fmla="*/ 84 h 167"/>
              <a:gd name="T40" fmla="*/ 25 w 110"/>
              <a:gd name="T41" fmla="*/ 112 h 167"/>
              <a:gd name="T42" fmla="*/ 36 w 110"/>
              <a:gd name="T43" fmla="*/ 133 h 167"/>
              <a:gd name="T44" fmla="*/ 53 w 110"/>
              <a:gd name="T45" fmla="*/ 145 h 167"/>
              <a:gd name="T46" fmla="*/ 74 w 110"/>
              <a:gd name="T47" fmla="*/ 150 h 167"/>
              <a:gd name="T48" fmla="*/ 92 w 110"/>
              <a:gd name="T49" fmla="*/ 148 h 167"/>
              <a:gd name="T50" fmla="*/ 105 w 110"/>
              <a:gd name="T51" fmla="*/ 142 h 167"/>
              <a:gd name="T52" fmla="*/ 110 w 110"/>
              <a:gd name="T53" fmla="*/ 15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0" h="167">
                <a:moveTo>
                  <a:pt x="110" y="157"/>
                </a:moveTo>
                <a:lnTo>
                  <a:pt x="110" y="157"/>
                </a:lnTo>
                <a:cubicBezTo>
                  <a:pt x="105" y="161"/>
                  <a:pt x="100" y="163"/>
                  <a:pt x="92" y="165"/>
                </a:cubicBezTo>
                <a:cubicBezTo>
                  <a:pt x="85" y="166"/>
                  <a:pt x="78" y="167"/>
                  <a:pt x="70" y="167"/>
                </a:cubicBezTo>
                <a:cubicBezTo>
                  <a:pt x="60" y="167"/>
                  <a:pt x="51" y="165"/>
                  <a:pt x="43" y="162"/>
                </a:cubicBezTo>
                <a:cubicBezTo>
                  <a:pt x="35" y="158"/>
                  <a:pt x="27" y="153"/>
                  <a:pt x="21" y="147"/>
                </a:cubicBezTo>
                <a:cubicBezTo>
                  <a:pt x="15" y="140"/>
                  <a:pt x="10" y="131"/>
                  <a:pt x="6" y="121"/>
                </a:cubicBezTo>
                <a:cubicBezTo>
                  <a:pt x="2" y="110"/>
                  <a:pt x="0" y="98"/>
                  <a:pt x="0" y="84"/>
                </a:cubicBezTo>
                <a:cubicBezTo>
                  <a:pt x="0" y="69"/>
                  <a:pt x="2" y="56"/>
                  <a:pt x="7" y="45"/>
                </a:cubicBezTo>
                <a:cubicBezTo>
                  <a:pt x="11" y="35"/>
                  <a:pt x="16" y="26"/>
                  <a:pt x="23" y="20"/>
                </a:cubicBezTo>
                <a:cubicBezTo>
                  <a:pt x="29" y="13"/>
                  <a:pt x="37" y="8"/>
                  <a:pt x="45" y="5"/>
                </a:cubicBezTo>
                <a:cubicBezTo>
                  <a:pt x="53" y="2"/>
                  <a:pt x="62" y="0"/>
                  <a:pt x="70" y="0"/>
                </a:cubicBezTo>
                <a:cubicBezTo>
                  <a:pt x="79" y="0"/>
                  <a:pt x="87" y="1"/>
                  <a:pt x="93" y="2"/>
                </a:cubicBezTo>
                <a:cubicBezTo>
                  <a:pt x="99" y="3"/>
                  <a:pt x="104" y="4"/>
                  <a:pt x="108" y="6"/>
                </a:cubicBezTo>
                <a:lnTo>
                  <a:pt x="103" y="23"/>
                </a:lnTo>
                <a:cubicBezTo>
                  <a:pt x="96" y="19"/>
                  <a:pt x="85" y="17"/>
                  <a:pt x="72" y="17"/>
                </a:cubicBezTo>
                <a:cubicBezTo>
                  <a:pt x="65" y="17"/>
                  <a:pt x="59" y="19"/>
                  <a:pt x="53" y="21"/>
                </a:cubicBezTo>
                <a:cubicBezTo>
                  <a:pt x="47" y="23"/>
                  <a:pt x="41" y="27"/>
                  <a:pt x="37" y="32"/>
                </a:cubicBezTo>
                <a:cubicBezTo>
                  <a:pt x="32" y="37"/>
                  <a:pt x="28" y="44"/>
                  <a:pt x="25" y="53"/>
                </a:cubicBezTo>
                <a:cubicBezTo>
                  <a:pt x="22" y="61"/>
                  <a:pt x="21" y="71"/>
                  <a:pt x="21" y="84"/>
                </a:cubicBezTo>
                <a:cubicBezTo>
                  <a:pt x="21" y="95"/>
                  <a:pt x="22" y="104"/>
                  <a:pt x="25" y="112"/>
                </a:cubicBezTo>
                <a:cubicBezTo>
                  <a:pt x="28" y="121"/>
                  <a:pt x="31" y="128"/>
                  <a:pt x="36" y="133"/>
                </a:cubicBezTo>
                <a:cubicBezTo>
                  <a:pt x="41" y="139"/>
                  <a:pt x="47" y="143"/>
                  <a:pt x="53" y="145"/>
                </a:cubicBezTo>
                <a:cubicBezTo>
                  <a:pt x="60" y="148"/>
                  <a:pt x="67" y="150"/>
                  <a:pt x="74" y="150"/>
                </a:cubicBezTo>
                <a:cubicBezTo>
                  <a:pt x="81" y="150"/>
                  <a:pt x="87" y="149"/>
                  <a:pt x="92" y="148"/>
                </a:cubicBezTo>
                <a:cubicBezTo>
                  <a:pt x="97" y="146"/>
                  <a:pt x="102" y="144"/>
                  <a:pt x="105" y="142"/>
                </a:cubicBezTo>
                <a:lnTo>
                  <a:pt x="110" y="157"/>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28" name="Freeform 1928"/>
          <p:cNvSpPr>
            <a:spLocks/>
          </p:cNvSpPr>
          <p:nvPr userDrawn="1"/>
        </p:nvSpPr>
        <p:spPr bwMode="auto">
          <a:xfrm>
            <a:off x="1763713" y="284166"/>
            <a:ext cx="84138" cy="115888"/>
          </a:xfrm>
          <a:custGeom>
            <a:avLst/>
            <a:gdLst>
              <a:gd name="T0" fmla="*/ 119 w 119"/>
              <a:gd name="T1" fmla="*/ 17 h 161"/>
              <a:gd name="T2" fmla="*/ 119 w 119"/>
              <a:gd name="T3" fmla="*/ 17 h 161"/>
              <a:gd name="T4" fmla="*/ 69 w 119"/>
              <a:gd name="T5" fmla="*/ 17 h 161"/>
              <a:gd name="T6" fmla="*/ 69 w 119"/>
              <a:gd name="T7" fmla="*/ 161 h 161"/>
              <a:gd name="T8" fmla="*/ 50 w 119"/>
              <a:gd name="T9" fmla="*/ 161 h 161"/>
              <a:gd name="T10" fmla="*/ 50 w 119"/>
              <a:gd name="T11" fmla="*/ 17 h 161"/>
              <a:gd name="T12" fmla="*/ 0 w 119"/>
              <a:gd name="T13" fmla="*/ 17 h 161"/>
              <a:gd name="T14" fmla="*/ 0 w 119"/>
              <a:gd name="T15" fmla="*/ 0 h 161"/>
              <a:gd name="T16" fmla="*/ 119 w 119"/>
              <a:gd name="T17" fmla="*/ 0 h 161"/>
              <a:gd name="T18" fmla="*/ 119 w 119"/>
              <a:gd name="T19" fmla="*/ 1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61">
                <a:moveTo>
                  <a:pt x="119" y="17"/>
                </a:moveTo>
                <a:lnTo>
                  <a:pt x="119" y="17"/>
                </a:lnTo>
                <a:lnTo>
                  <a:pt x="69" y="17"/>
                </a:lnTo>
                <a:lnTo>
                  <a:pt x="69" y="161"/>
                </a:lnTo>
                <a:lnTo>
                  <a:pt x="50" y="161"/>
                </a:lnTo>
                <a:lnTo>
                  <a:pt x="50" y="17"/>
                </a:lnTo>
                <a:lnTo>
                  <a:pt x="0" y="17"/>
                </a:lnTo>
                <a:lnTo>
                  <a:pt x="0" y="0"/>
                </a:lnTo>
                <a:lnTo>
                  <a:pt x="119" y="0"/>
                </a:lnTo>
                <a:lnTo>
                  <a:pt x="119" y="17"/>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29" name="Freeform 1929"/>
          <p:cNvSpPr>
            <a:spLocks noEditPoints="1"/>
          </p:cNvSpPr>
          <p:nvPr userDrawn="1"/>
        </p:nvSpPr>
        <p:spPr bwMode="auto">
          <a:xfrm>
            <a:off x="1865335" y="282575"/>
            <a:ext cx="73025" cy="119063"/>
          </a:xfrm>
          <a:custGeom>
            <a:avLst/>
            <a:gdLst>
              <a:gd name="T0" fmla="*/ 44 w 102"/>
              <a:gd name="T1" fmla="*/ 148 h 165"/>
              <a:gd name="T2" fmla="*/ 44 w 102"/>
              <a:gd name="T3" fmla="*/ 148 h 165"/>
              <a:gd name="T4" fmla="*/ 58 w 102"/>
              <a:gd name="T5" fmla="*/ 146 h 165"/>
              <a:gd name="T6" fmla="*/ 70 w 102"/>
              <a:gd name="T7" fmla="*/ 141 h 165"/>
              <a:gd name="T8" fmla="*/ 78 w 102"/>
              <a:gd name="T9" fmla="*/ 132 h 165"/>
              <a:gd name="T10" fmla="*/ 82 w 102"/>
              <a:gd name="T11" fmla="*/ 119 h 165"/>
              <a:gd name="T12" fmla="*/ 78 w 102"/>
              <a:gd name="T13" fmla="*/ 103 h 165"/>
              <a:gd name="T14" fmla="*/ 68 w 102"/>
              <a:gd name="T15" fmla="*/ 94 h 165"/>
              <a:gd name="T16" fmla="*/ 54 w 102"/>
              <a:gd name="T17" fmla="*/ 90 h 165"/>
              <a:gd name="T18" fmla="*/ 39 w 102"/>
              <a:gd name="T19" fmla="*/ 89 h 165"/>
              <a:gd name="T20" fmla="*/ 19 w 102"/>
              <a:gd name="T21" fmla="*/ 89 h 165"/>
              <a:gd name="T22" fmla="*/ 19 w 102"/>
              <a:gd name="T23" fmla="*/ 147 h 165"/>
              <a:gd name="T24" fmla="*/ 24 w 102"/>
              <a:gd name="T25" fmla="*/ 147 h 165"/>
              <a:gd name="T26" fmla="*/ 30 w 102"/>
              <a:gd name="T27" fmla="*/ 148 h 165"/>
              <a:gd name="T28" fmla="*/ 37 w 102"/>
              <a:gd name="T29" fmla="*/ 148 h 165"/>
              <a:gd name="T30" fmla="*/ 44 w 102"/>
              <a:gd name="T31" fmla="*/ 148 h 165"/>
              <a:gd name="T32" fmla="*/ 31 w 102"/>
              <a:gd name="T33" fmla="*/ 73 h 165"/>
              <a:gd name="T34" fmla="*/ 31 w 102"/>
              <a:gd name="T35" fmla="*/ 73 h 165"/>
              <a:gd name="T36" fmla="*/ 40 w 102"/>
              <a:gd name="T37" fmla="*/ 73 h 165"/>
              <a:gd name="T38" fmla="*/ 50 w 102"/>
              <a:gd name="T39" fmla="*/ 72 h 165"/>
              <a:gd name="T40" fmla="*/ 60 w 102"/>
              <a:gd name="T41" fmla="*/ 67 h 165"/>
              <a:gd name="T42" fmla="*/ 69 w 102"/>
              <a:gd name="T43" fmla="*/ 61 h 165"/>
              <a:gd name="T44" fmla="*/ 75 w 102"/>
              <a:gd name="T45" fmla="*/ 53 h 165"/>
              <a:gd name="T46" fmla="*/ 77 w 102"/>
              <a:gd name="T47" fmla="*/ 43 h 165"/>
              <a:gd name="T48" fmla="*/ 74 w 102"/>
              <a:gd name="T49" fmla="*/ 30 h 165"/>
              <a:gd name="T50" fmla="*/ 66 w 102"/>
              <a:gd name="T51" fmla="*/ 22 h 165"/>
              <a:gd name="T52" fmla="*/ 55 w 102"/>
              <a:gd name="T53" fmla="*/ 18 h 165"/>
              <a:gd name="T54" fmla="*/ 42 w 102"/>
              <a:gd name="T55" fmla="*/ 17 h 165"/>
              <a:gd name="T56" fmla="*/ 29 w 102"/>
              <a:gd name="T57" fmla="*/ 17 h 165"/>
              <a:gd name="T58" fmla="*/ 19 w 102"/>
              <a:gd name="T59" fmla="*/ 18 h 165"/>
              <a:gd name="T60" fmla="*/ 19 w 102"/>
              <a:gd name="T61" fmla="*/ 73 h 165"/>
              <a:gd name="T62" fmla="*/ 31 w 102"/>
              <a:gd name="T63" fmla="*/ 73 h 165"/>
              <a:gd name="T64" fmla="*/ 97 w 102"/>
              <a:gd name="T65" fmla="*/ 39 h 165"/>
              <a:gd name="T66" fmla="*/ 97 w 102"/>
              <a:gd name="T67" fmla="*/ 39 h 165"/>
              <a:gd name="T68" fmla="*/ 95 w 102"/>
              <a:gd name="T69" fmla="*/ 51 h 165"/>
              <a:gd name="T70" fmla="*/ 90 w 102"/>
              <a:gd name="T71" fmla="*/ 62 h 165"/>
              <a:gd name="T72" fmla="*/ 80 w 102"/>
              <a:gd name="T73" fmla="*/ 71 h 165"/>
              <a:gd name="T74" fmla="*/ 67 w 102"/>
              <a:gd name="T75" fmla="*/ 77 h 165"/>
              <a:gd name="T76" fmla="*/ 67 w 102"/>
              <a:gd name="T77" fmla="*/ 78 h 165"/>
              <a:gd name="T78" fmla="*/ 80 w 102"/>
              <a:gd name="T79" fmla="*/ 82 h 165"/>
              <a:gd name="T80" fmla="*/ 91 w 102"/>
              <a:gd name="T81" fmla="*/ 89 h 165"/>
              <a:gd name="T82" fmla="*/ 99 w 102"/>
              <a:gd name="T83" fmla="*/ 101 h 165"/>
              <a:gd name="T84" fmla="*/ 102 w 102"/>
              <a:gd name="T85" fmla="*/ 117 h 165"/>
              <a:gd name="T86" fmla="*/ 97 w 102"/>
              <a:gd name="T87" fmla="*/ 139 h 165"/>
              <a:gd name="T88" fmla="*/ 83 w 102"/>
              <a:gd name="T89" fmla="*/ 153 h 165"/>
              <a:gd name="T90" fmla="*/ 64 w 102"/>
              <a:gd name="T91" fmla="*/ 162 h 165"/>
              <a:gd name="T92" fmla="*/ 42 w 102"/>
              <a:gd name="T93" fmla="*/ 165 h 165"/>
              <a:gd name="T94" fmla="*/ 33 w 102"/>
              <a:gd name="T95" fmla="*/ 165 h 165"/>
              <a:gd name="T96" fmla="*/ 22 w 102"/>
              <a:gd name="T97" fmla="*/ 164 h 165"/>
              <a:gd name="T98" fmla="*/ 10 w 102"/>
              <a:gd name="T99" fmla="*/ 163 h 165"/>
              <a:gd name="T100" fmla="*/ 0 w 102"/>
              <a:gd name="T101" fmla="*/ 162 h 165"/>
              <a:gd name="T102" fmla="*/ 0 w 102"/>
              <a:gd name="T103" fmla="*/ 4 h 165"/>
              <a:gd name="T104" fmla="*/ 20 w 102"/>
              <a:gd name="T105" fmla="*/ 1 h 165"/>
              <a:gd name="T106" fmla="*/ 44 w 102"/>
              <a:gd name="T107" fmla="*/ 0 h 165"/>
              <a:gd name="T108" fmla="*/ 63 w 102"/>
              <a:gd name="T109" fmla="*/ 2 h 165"/>
              <a:gd name="T110" fmla="*/ 79 w 102"/>
              <a:gd name="T111" fmla="*/ 8 h 165"/>
              <a:gd name="T112" fmla="*/ 92 w 102"/>
              <a:gd name="T113" fmla="*/ 19 h 165"/>
              <a:gd name="T114" fmla="*/ 97 w 102"/>
              <a:gd name="T115" fmla="*/ 3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2" h="165">
                <a:moveTo>
                  <a:pt x="44" y="148"/>
                </a:moveTo>
                <a:lnTo>
                  <a:pt x="44" y="148"/>
                </a:lnTo>
                <a:cubicBezTo>
                  <a:pt x="49" y="148"/>
                  <a:pt x="53" y="148"/>
                  <a:pt x="58" y="146"/>
                </a:cubicBezTo>
                <a:cubicBezTo>
                  <a:pt x="62" y="145"/>
                  <a:pt x="67" y="143"/>
                  <a:pt x="70" y="141"/>
                </a:cubicBezTo>
                <a:cubicBezTo>
                  <a:pt x="74" y="138"/>
                  <a:pt x="76" y="135"/>
                  <a:pt x="78" y="132"/>
                </a:cubicBezTo>
                <a:cubicBezTo>
                  <a:pt x="80" y="128"/>
                  <a:pt x="82" y="124"/>
                  <a:pt x="82" y="119"/>
                </a:cubicBezTo>
                <a:cubicBezTo>
                  <a:pt x="82" y="112"/>
                  <a:pt x="80" y="107"/>
                  <a:pt x="78" y="103"/>
                </a:cubicBezTo>
                <a:cubicBezTo>
                  <a:pt x="75" y="100"/>
                  <a:pt x="72" y="97"/>
                  <a:pt x="68" y="94"/>
                </a:cubicBezTo>
                <a:cubicBezTo>
                  <a:pt x="64" y="92"/>
                  <a:pt x="59" y="91"/>
                  <a:pt x="54" y="90"/>
                </a:cubicBezTo>
                <a:cubicBezTo>
                  <a:pt x="49" y="89"/>
                  <a:pt x="44" y="89"/>
                  <a:pt x="39" y="89"/>
                </a:cubicBezTo>
                <a:lnTo>
                  <a:pt x="19" y="89"/>
                </a:lnTo>
                <a:lnTo>
                  <a:pt x="19" y="147"/>
                </a:lnTo>
                <a:cubicBezTo>
                  <a:pt x="20" y="147"/>
                  <a:pt x="22" y="147"/>
                  <a:pt x="24" y="147"/>
                </a:cubicBezTo>
                <a:cubicBezTo>
                  <a:pt x="26" y="147"/>
                  <a:pt x="28" y="148"/>
                  <a:pt x="30" y="148"/>
                </a:cubicBezTo>
                <a:cubicBezTo>
                  <a:pt x="32" y="148"/>
                  <a:pt x="35" y="148"/>
                  <a:pt x="37" y="148"/>
                </a:cubicBezTo>
                <a:cubicBezTo>
                  <a:pt x="40" y="148"/>
                  <a:pt x="42" y="148"/>
                  <a:pt x="44" y="148"/>
                </a:cubicBezTo>
                <a:close/>
                <a:moveTo>
                  <a:pt x="31" y="73"/>
                </a:moveTo>
                <a:lnTo>
                  <a:pt x="31" y="73"/>
                </a:lnTo>
                <a:cubicBezTo>
                  <a:pt x="34" y="73"/>
                  <a:pt x="37" y="73"/>
                  <a:pt x="40" y="73"/>
                </a:cubicBezTo>
                <a:cubicBezTo>
                  <a:pt x="44" y="72"/>
                  <a:pt x="47" y="72"/>
                  <a:pt x="50" y="72"/>
                </a:cubicBezTo>
                <a:cubicBezTo>
                  <a:pt x="53" y="71"/>
                  <a:pt x="57" y="69"/>
                  <a:pt x="60" y="67"/>
                </a:cubicBezTo>
                <a:cubicBezTo>
                  <a:pt x="63" y="66"/>
                  <a:pt x="66" y="64"/>
                  <a:pt x="69" y="61"/>
                </a:cubicBezTo>
                <a:cubicBezTo>
                  <a:pt x="71" y="59"/>
                  <a:pt x="73" y="56"/>
                  <a:pt x="75" y="53"/>
                </a:cubicBezTo>
                <a:cubicBezTo>
                  <a:pt x="76" y="50"/>
                  <a:pt x="77" y="46"/>
                  <a:pt x="77" y="43"/>
                </a:cubicBezTo>
                <a:cubicBezTo>
                  <a:pt x="77" y="38"/>
                  <a:pt x="76" y="34"/>
                  <a:pt x="74" y="30"/>
                </a:cubicBezTo>
                <a:cubicBezTo>
                  <a:pt x="72" y="27"/>
                  <a:pt x="69" y="24"/>
                  <a:pt x="66" y="22"/>
                </a:cubicBezTo>
                <a:cubicBezTo>
                  <a:pt x="63" y="20"/>
                  <a:pt x="59" y="19"/>
                  <a:pt x="55" y="18"/>
                </a:cubicBezTo>
                <a:cubicBezTo>
                  <a:pt x="51" y="17"/>
                  <a:pt x="47" y="17"/>
                  <a:pt x="42" y="17"/>
                </a:cubicBezTo>
                <a:cubicBezTo>
                  <a:pt x="37" y="17"/>
                  <a:pt x="33" y="17"/>
                  <a:pt x="29" y="17"/>
                </a:cubicBezTo>
                <a:cubicBezTo>
                  <a:pt x="24" y="17"/>
                  <a:pt x="21" y="18"/>
                  <a:pt x="19" y="18"/>
                </a:cubicBezTo>
                <a:lnTo>
                  <a:pt x="19" y="73"/>
                </a:lnTo>
                <a:lnTo>
                  <a:pt x="31" y="73"/>
                </a:lnTo>
                <a:close/>
                <a:moveTo>
                  <a:pt x="97" y="39"/>
                </a:moveTo>
                <a:lnTo>
                  <a:pt x="97" y="39"/>
                </a:lnTo>
                <a:cubicBezTo>
                  <a:pt x="97" y="43"/>
                  <a:pt x="96" y="47"/>
                  <a:pt x="95" y="51"/>
                </a:cubicBezTo>
                <a:cubicBezTo>
                  <a:pt x="94" y="55"/>
                  <a:pt x="92" y="58"/>
                  <a:pt x="90" y="62"/>
                </a:cubicBezTo>
                <a:cubicBezTo>
                  <a:pt x="87" y="65"/>
                  <a:pt x="84" y="68"/>
                  <a:pt x="80" y="71"/>
                </a:cubicBezTo>
                <a:cubicBezTo>
                  <a:pt x="76" y="73"/>
                  <a:pt x="72" y="75"/>
                  <a:pt x="67" y="77"/>
                </a:cubicBezTo>
                <a:lnTo>
                  <a:pt x="67" y="78"/>
                </a:lnTo>
                <a:cubicBezTo>
                  <a:pt x="71" y="78"/>
                  <a:pt x="76" y="80"/>
                  <a:pt x="80" y="82"/>
                </a:cubicBezTo>
                <a:cubicBezTo>
                  <a:pt x="84" y="83"/>
                  <a:pt x="88" y="86"/>
                  <a:pt x="91" y="89"/>
                </a:cubicBezTo>
                <a:cubicBezTo>
                  <a:pt x="94" y="92"/>
                  <a:pt x="97" y="96"/>
                  <a:pt x="99" y="101"/>
                </a:cubicBezTo>
                <a:cubicBezTo>
                  <a:pt x="101" y="105"/>
                  <a:pt x="102" y="111"/>
                  <a:pt x="102" y="117"/>
                </a:cubicBezTo>
                <a:cubicBezTo>
                  <a:pt x="102" y="125"/>
                  <a:pt x="100" y="133"/>
                  <a:pt x="97" y="139"/>
                </a:cubicBezTo>
                <a:cubicBezTo>
                  <a:pt x="93" y="145"/>
                  <a:pt x="89" y="150"/>
                  <a:pt x="83" y="153"/>
                </a:cubicBezTo>
                <a:cubicBezTo>
                  <a:pt x="77" y="157"/>
                  <a:pt x="71" y="160"/>
                  <a:pt x="64" y="162"/>
                </a:cubicBezTo>
                <a:cubicBezTo>
                  <a:pt x="57" y="164"/>
                  <a:pt x="49" y="165"/>
                  <a:pt x="42" y="165"/>
                </a:cubicBezTo>
                <a:lnTo>
                  <a:pt x="33" y="165"/>
                </a:lnTo>
                <a:cubicBezTo>
                  <a:pt x="29" y="165"/>
                  <a:pt x="25" y="165"/>
                  <a:pt x="22" y="164"/>
                </a:cubicBezTo>
                <a:cubicBezTo>
                  <a:pt x="18" y="164"/>
                  <a:pt x="14" y="164"/>
                  <a:pt x="10" y="163"/>
                </a:cubicBezTo>
                <a:cubicBezTo>
                  <a:pt x="6" y="163"/>
                  <a:pt x="3" y="162"/>
                  <a:pt x="0" y="162"/>
                </a:cubicBezTo>
                <a:lnTo>
                  <a:pt x="0" y="4"/>
                </a:lnTo>
                <a:cubicBezTo>
                  <a:pt x="6" y="3"/>
                  <a:pt x="12" y="2"/>
                  <a:pt x="20" y="1"/>
                </a:cubicBezTo>
                <a:cubicBezTo>
                  <a:pt x="27" y="1"/>
                  <a:pt x="35" y="0"/>
                  <a:pt x="44" y="0"/>
                </a:cubicBezTo>
                <a:cubicBezTo>
                  <a:pt x="50" y="0"/>
                  <a:pt x="56" y="1"/>
                  <a:pt x="63" y="2"/>
                </a:cubicBezTo>
                <a:cubicBezTo>
                  <a:pt x="69" y="3"/>
                  <a:pt x="74" y="5"/>
                  <a:pt x="79" y="8"/>
                </a:cubicBezTo>
                <a:cubicBezTo>
                  <a:pt x="84" y="10"/>
                  <a:pt x="89" y="14"/>
                  <a:pt x="92" y="19"/>
                </a:cubicBezTo>
                <a:cubicBezTo>
                  <a:pt x="95" y="24"/>
                  <a:pt x="97" y="31"/>
                  <a:pt x="97" y="39"/>
                </a:cubicBez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30" name="Freeform 1930"/>
          <p:cNvSpPr>
            <a:spLocks noEditPoints="1"/>
          </p:cNvSpPr>
          <p:nvPr userDrawn="1"/>
        </p:nvSpPr>
        <p:spPr bwMode="auto">
          <a:xfrm>
            <a:off x="1957388" y="282575"/>
            <a:ext cx="93663" cy="120650"/>
          </a:xfrm>
          <a:custGeom>
            <a:avLst/>
            <a:gdLst>
              <a:gd name="T0" fmla="*/ 20 w 131"/>
              <a:gd name="T1" fmla="*/ 84 h 167"/>
              <a:gd name="T2" fmla="*/ 20 w 131"/>
              <a:gd name="T3" fmla="*/ 84 h 167"/>
              <a:gd name="T4" fmla="*/ 22 w 131"/>
              <a:gd name="T5" fmla="*/ 109 h 167"/>
              <a:gd name="T6" fmla="*/ 31 w 131"/>
              <a:gd name="T7" fmla="*/ 130 h 167"/>
              <a:gd name="T8" fmla="*/ 45 w 131"/>
              <a:gd name="T9" fmla="*/ 144 h 167"/>
              <a:gd name="T10" fmla="*/ 65 w 131"/>
              <a:gd name="T11" fmla="*/ 150 h 167"/>
              <a:gd name="T12" fmla="*/ 98 w 131"/>
              <a:gd name="T13" fmla="*/ 133 h 167"/>
              <a:gd name="T14" fmla="*/ 111 w 131"/>
              <a:gd name="T15" fmla="*/ 84 h 167"/>
              <a:gd name="T16" fmla="*/ 108 w 131"/>
              <a:gd name="T17" fmla="*/ 58 h 167"/>
              <a:gd name="T18" fmla="*/ 100 w 131"/>
              <a:gd name="T19" fmla="*/ 37 h 167"/>
              <a:gd name="T20" fmla="*/ 85 w 131"/>
              <a:gd name="T21" fmla="*/ 23 h 167"/>
              <a:gd name="T22" fmla="*/ 65 w 131"/>
              <a:gd name="T23" fmla="*/ 17 h 167"/>
              <a:gd name="T24" fmla="*/ 32 w 131"/>
              <a:gd name="T25" fmla="*/ 34 h 167"/>
              <a:gd name="T26" fmla="*/ 20 w 131"/>
              <a:gd name="T27" fmla="*/ 84 h 167"/>
              <a:gd name="T28" fmla="*/ 0 w 131"/>
              <a:gd name="T29" fmla="*/ 84 h 167"/>
              <a:gd name="T30" fmla="*/ 0 w 131"/>
              <a:gd name="T31" fmla="*/ 84 h 167"/>
              <a:gd name="T32" fmla="*/ 17 w 131"/>
              <a:gd name="T33" fmla="*/ 22 h 167"/>
              <a:gd name="T34" fmla="*/ 65 w 131"/>
              <a:gd name="T35" fmla="*/ 0 h 167"/>
              <a:gd name="T36" fmla="*/ 94 w 131"/>
              <a:gd name="T37" fmla="*/ 6 h 167"/>
              <a:gd name="T38" fmla="*/ 115 w 131"/>
              <a:gd name="T39" fmla="*/ 23 h 167"/>
              <a:gd name="T40" fmla="*/ 127 w 131"/>
              <a:gd name="T41" fmla="*/ 49 h 167"/>
              <a:gd name="T42" fmla="*/ 131 w 131"/>
              <a:gd name="T43" fmla="*/ 84 h 167"/>
              <a:gd name="T44" fmla="*/ 114 w 131"/>
              <a:gd name="T45" fmla="*/ 145 h 167"/>
              <a:gd name="T46" fmla="*/ 65 w 131"/>
              <a:gd name="T47" fmla="*/ 167 h 167"/>
              <a:gd name="T48" fmla="*/ 36 w 131"/>
              <a:gd name="T49" fmla="*/ 161 h 167"/>
              <a:gd name="T50" fmla="*/ 16 w 131"/>
              <a:gd name="T51" fmla="*/ 144 h 167"/>
              <a:gd name="T52" fmla="*/ 3 w 131"/>
              <a:gd name="T53" fmla="*/ 118 h 167"/>
              <a:gd name="T54" fmla="*/ 0 w 131"/>
              <a:gd name="T55" fmla="*/ 8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1" h="167">
                <a:moveTo>
                  <a:pt x="20" y="84"/>
                </a:moveTo>
                <a:lnTo>
                  <a:pt x="20" y="84"/>
                </a:lnTo>
                <a:cubicBezTo>
                  <a:pt x="20" y="92"/>
                  <a:pt x="21" y="101"/>
                  <a:pt x="22" y="109"/>
                </a:cubicBezTo>
                <a:cubicBezTo>
                  <a:pt x="24" y="117"/>
                  <a:pt x="27" y="124"/>
                  <a:pt x="31" y="130"/>
                </a:cubicBezTo>
                <a:cubicBezTo>
                  <a:pt x="34" y="136"/>
                  <a:pt x="39" y="141"/>
                  <a:pt x="45" y="144"/>
                </a:cubicBezTo>
                <a:cubicBezTo>
                  <a:pt x="50" y="148"/>
                  <a:pt x="57" y="150"/>
                  <a:pt x="65" y="150"/>
                </a:cubicBezTo>
                <a:cubicBezTo>
                  <a:pt x="79" y="150"/>
                  <a:pt x="90" y="144"/>
                  <a:pt x="98" y="133"/>
                </a:cubicBezTo>
                <a:cubicBezTo>
                  <a:pt x="107" y="123"/>
                  <a:pt x="111" y="106"/>
                  <a:pt x="111" y="84"/>
                </a:cubicBezTo>
                <a:cubicBezTo>
                  <a:pt x="111" y="75"/>
                  <a:pt x="110" y="66"/>
                  <a:pt x="108" y="58"/>
                </a:cubicBezTo>
                <a:cubicBezTo>
                  <a:pt x="106" y="50"/>
                  <a:pt x="103" y="43"/>
                  <a:pt x="100" y="37"/>
                </a:cubicBezTo>
                <a:cubicBezTo>
                  <a:pt x="96" y="31"/>
                  <a:pt x="91" y="26"/>
                  <a:pt x="85" y="23"/>
                </a:cubicBezTo>
                <a:cubicBezTo>
                  <a:pt x="80" y="19"/>
                  <a:pt x="73" y="17"/>
                  <a:pt x="65" y="17"/>
                </a:cubicBezTo>
                <a:cubicBezTo>
                  <a:pt x="51" y="17"/>
                  <a:pt x="40" y="23"/>
                  <a:pt x="32" y="34"/>
                </a:cubicBezTo>
                <a:cubicBezTo>
                  <a:pt x="24" y="44"/>
                  <a:pt x="20" y="61"/>
                  <a:pt x="20" y="84"/>
                </a:cubicBezTo>
                <a:close/>
                <a:moveTo>
                  <a:pt x="0" y="84"/>
                </a:moveTo>
                <a:lnTo>
                  <a:pt x="0" y="84"/>
                </a:lnTo>
                <a:cubicBezTo>
                  <a:pt x="0" y="57"/>
                  <a:pt x="5" y="36"/>
                  <a:pt x="17" y="22"/>
                </a:cubicBezTo>
                <a:cubicBezTo>
                  <a:pt x="28" y="8"/>
                  <a:pt x="44" y="0"/>
                  <a:pt x="65" y="0"/>
                </a:cubicBezTo>
                <a:cubicBezTo>
                  <a:pt x="76" y="0"/>
                  <a:pt x="86" y="2"/>
                  <a:pt x="94" y="6"/>
                </a:cubicBezTo>
                <a:cubicBezTo>
                  <a:pt x="103" y="10"/>
                  <a:pt x="109" y="16"/>
                  <a:pt x="115" y="23"/>
                </a:cubicBezTo>
                <a:cubicBezTo>
                  <a:pt x="120" y="31"/>
                  <a:pt x="124" y="39"/>
                  <a:pt x="127" y="49"/>
                </a:cubicBezTo>
                <a:cubicBezTo>
                  <a:pt x="130" y="60"/>
                  <a:pt x="131" y="71"/>
                  <a:pt x="131" y="84"/>
                </a:cubicBezTo>
                <a:cubicBezTo>
                  <a:pt x="131" y="110"/>
                  <a:pt x="125" y="131"/>
                  <a:pt x="114" y="145"/>
                </a:cubicBezTo>
                <a:cubicBezTo>
                  <a:pt x="102" y="159"/>
                  <a:pt x="86" y="167"/>
                  <a:pt x="65" y="167"/>
                </a:cubicBezTo>
                <a:cubicBezTo>
                  <a:pt x="54" y="167"/>
                  <a:pt x="44" y="165"/>
                  <a:pt x="36" y="161"/>
                </a:cubicBezTo>
                <a:cubicBezTo>
                  <a:pt x="28" y="157"/>
                  <a:pt x="21" y="151"/>
                  <a:pt x="16" y="144"/>
                </a:cubicBezTo>
                <a:cubicBezTo>
                  <a:pt x="10" y="137"/>
                  <a:pt x="6" y="128"/>
                  <a:pt x="3" y="118"/>
                </a:cubicBezTo>
                <a:cubicBezTo>
                  <a:pt x="1" y="107"/>
                  <a:pt x="0" y="96"/>
                  <a:pt x="0" y="84"/>
                </a:cubicBez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31" name="Freeform 1931"/>
          <p:cNvSpPr>
            <a:spLocks noEditPoints="1"/>
          </p:cNvSpPr>
          <p:nvPr userDrawn="1"/>
        </p:nvSpPr>
        <p:spPr bwMode="auto">
          <a:xfrm>
            <a:off x="850904" y="434975"/>
            <a:ext cx="114300" cy="122238"/>
          </a:xfrm>
          <a:custGeom>
            <a:avLst/>
            <a:gdLst>
              <a:gd name="T0" fmla="*/ 106 w 160"/>
              <a:gd name="T1" fmla="*/ 35 h 170"/>
              <a:gd name="T2" fmla="*/ 89 w 160"/>
              <a:gd name="T3" fmla="*/ 37 h 170"/>
              <a:gd name="T4" fmla="*/ 95 w 160"/>
              <a:gd name="T5" fmla="*/ 132 h 170"/>
              <a:gd name="T6" fmla="*/ 117 w 160"/>
              <a:gd name="T7" fmla="*/ 129 h 170"/>
              <a:gd name="T8" fmla="*/ 137 w 160"/>
              <a:gd name="T9" fmla="*/ 105 h 170"/>
              <a:gd name="T10" fmla="*/ 138 w 160"/>
              <a:gd name="T11" fmla="*/ 63 h 170"/>
              <a:gd name="T12" fmla="*/ 120 w 160"/>
              <a:gd name="T13" fmla="*/ 38 h 170"/>
              <a:gd name="T14" fmla="*/ 55 w 160"/>
              <a:gd name="T15" fmla="*/ 132 h 170"/>
              <a:gd name="T16" fmla="*/ 58 w 160"/>
              <a:gd name="T17" fmla="*/ 132 h 170"/>
              <a:gd name="T18" fmla="*/ 67 w 160"/>
              <a:gd name="T19" fmla="*/ 132 h 170"/>
              <a:gd name="T20" fmla="*/ 70 w 160"/>
              <a:gd name="T21" fmla="*/ 36 h 170"/>
              <a:gd name="T22" fmla="*/ 56 w 160"/>
              <a:gd name="T23" fmla="*/ 35 h 170"/>
              <a:gd name="T24" fmla="*/ 30 w 160"/>
              <a:gd name="T25" fmla="*/ 47 h 170"/>
              <a:gd name="T26" fmla="*/ 19 w 160"/>
              <a:gd name="T27" fmla="*/ 85 h 170"/>
              <a:gd name="T28" fmla="*/ 29 w 160"/>
              <a:gd name="T29" fmla="*/ 120 h 170"/>
              <a:gd name="T30" fmla="*/ 55 w 160"/>
              <a:gd name="T31" fmla="*/ 132 h 170"/>
              <a:gd name="T32" fmla="*/ 70 w 160"/>
              <a:gd name="T33" fmla="*/ 147 h 170"/>
              <a:gd name="T34" fmla="*/ 51 w 160"/>
              <a:gd name="T35" fmla="*/ 148 h 170"/>
              <a:gd name="T36" fmla="*/ 15 w 160"/>
              <a:gd name="T37" fmla="*/ 133 h 170"/>
              <a:gd name="T38" fmla="*/ 0 w 160"/>
              <a:gd name="T39" fmla="*/ 85 h 170"/>
              <a:gd name="T40" fmla="*/ 15 w 160"/>
              <a:gd name="T41" fmla="*/ 36 h 170"/>
              <a:gd name="T42" fmla="*/ 56 w 160"/>
              <a:gd name="T43" fmla="*/ 19 h 170"/>
              <a:gd name="T44" fmla="*/ 70 w 160"/>
              <a:gd name="T45" fmla="*/ 20 h 170"/>
              <a:gd name="T46" fmla="*/ 89 w 160"/>
              <a:gd name="T47" fmla="*/ 0 h 170"/>
              <a:gd name="T48" fmla="*/ 99 w 160"/>
              <a:gd name="T49" fmla="*/ 19 h 170"/>
              <a:gd name="T50" fmla="*/ 129 w 160"/>
              <a:gd name="T51" fmla="*/ 23 h 170"/>
              <a:gd name="T52" fmla="*/ 156 w 160"/>
              <a:gd name="T53" fmla="*/ 55 h 170"/>
              <a:gd name="T54" fmla="*/ 156 w 160"/>
              <a:gd name="T55" fmla="*/ 111 h 170"/>
              <a:gd name="T56" fmla="*/ 126 w 160"/>
              <a:gd name="T57" fmla="*/ 144 h 170"/>
              <a:gd name="T58" fmla="*/ 97 w 160"/>
              <a:gd name="T59" fmla="*/ 148 h 170"/>
              <a:gd name="T60" fmla="*/ 89 w 160"/>
              <a:gd name="T61" fmla="*/ 170 h 170"/>
              <a:gd name="T62" fmla="*/ 70 w 160"/>
              <a:gd name="T63" fmla="*/ 14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170">
                <a:moveTo>
                  <a:pt x="106" y="35"/>
                </a:moveTo>
                <a:lnTo>
                  <a:pt x="106" y="35"/>
                </a:lnTo>
                <a:cubicBezTo>
                  <a:pt x="103" y="35"/>
                  <a:pt x="101" y="35"/>
                  <a:pt x="97" y="35"/>
                </a:cubicBezTo>
                <a:cubicBezTo>
                  <a:pt x="94" y="35"/>
                  <a:pt x="91" y="36"/>
                  <a:pt x="89" y="37"/>
                </a:cubicBezTo>
                <a:lnTo>
                  <a:pt x="89" y="132"/>
                </a:lnTo>
                <a:cubicBezTo>
                  <a:pt x="91" y="132"/>
                  <a:pt x="93" y="132"/>
                  <a:pt x="95" y="132"/>
                </a:cubicBezTo>
                <a:cubicBezTo>
                  <a:pt x="98" y="132"/>
                  <a:pt x="100" y="132"/>
                  <a:pt x="103" y="132"/>
                </a:cubicBezTo>
                <a:cubicBezTo>
                  <a:pt x="108" y="132"/>
                  <a:pt x="113" y="131"/>
                  <a:pt x="117" y="129"/>
                </a:cubicBezTo>
                <a:cubicBezTo>
                  <a:pt x="122" y="127"/>
                  <a:pt x="126" y="124"/>
                  <a:pt x="129" y="120"/>
                </a:cubicBezTo>
                <a:cubicBezTo>
                  <a:pt x="133" y="116"/>
                  <a:pt x="135" y="111"/>
                  <a:pt x="137" y="105"/>
                </a:cubicBezTo>
                <a:cubicBezTo>
                  <a:pt x="139" y="98"/>
                  <a:pt x="140" y="91"/>
                  <a:pt x="140" y="83"/>
                </a:cubicBezTo>
                <a:cubicBezTo>
                  <a:pt x="140" y="76"/>
                  <a:pt x="139" y="69"/>
                  <a:pt x="138" y="63"/>
                </a:cubicBezTo>
                <a:cubicBezTo>
                  <a:pt x="136" y="57"/>
                  <a:pt x="134" y="52"/>
                  <a:pt x="131" y="48"/>
                </a:cubicBezTo>
                <a:cubicBezTo>
                  <a:pt x="128" y="44"/>
                  <a:pt x="124" y="40"/>
                  <a:pt x="120" y="38"/>
                </a:cubicBezTo>
                <a:cubicBezTo>
                  <a:pt x="116" y="36"/>
                  <a:pt x="111" y="35"/>
                  <a:pt x="106" y="35"/>
                </a:cubicBezTo>
                <a:close/>
                <a:moveTo>
                  <a:pt x="55" y="132"/>
                </a:moveTo>
                <a:lnTo>
                  <a:pt x="55" y="132"/>
                </a:lnTo>
                <a:lnTo>
                  <a:pt x="58" y="132"/>
                </a:lnTo>
                <a:cubicBezTo>
                  <a:pt x="59" y="132"/>
                  <a:pt x="61" y="132"/>
                  <a:pt x="62" y="132"/>
                </a:cubicBezTo>
                <a:cubicBezTo>
                  <a:pt x="64" y="132"/>
                  <a:pt x="65" y="132"/>
                  <a:pt x="67" y="132"/>
                </a:cubicBezTo>
                <a:cubicBezTo>
                  <a:pt x="68" y="132"/>
                  <a:pt x="69" y="131"/>
                  <a:pt x="70" y="131"/>
                </a:cubicBezTo>
                <a:lnTo>
                  <a:pt x="70" y="36"/>
                </a:lnTo>
                <a:cubicBezTo>
                  <a:pt x="69" y="36"/>
                  <a:pt x="66" y="35"/>
                  <a:pt x="64" y="35"/>
                </a:cubicBezTo>
                <a:cubicBezTo>
                  <a:pt x="61" y="35"/>
                  <a:pt x="59" y="35"/>
                  <a:pt x="56" y="35"/>
                </a:cubicBezTo>
                <a:cubicBezTo>
                  <a:pt x="51" y="35"/>
                  <a:pt x="46" y="36"/>
                  <a:pt x="42" y="38"/>
                </a:cubicBezTo>
                <a:cubicBezTo>
                  <a:pt x="37" y="40"/>
                  <a:pt x="33" y="43"/>
                  <a:pt x="30" y="47"/>
                </a:cubicBezTo>
                <a:cubicBezTo>
                  <a:pt x="27" y="52"/>
                  <a:pt x="24" y="57"/>
                  <a:pt x="22" y="63"/>
                </a:cubicBezTo>
                <a:cubicBezTo>
                  <a:pt x="20" y="69"/>
                  <a:pt x="19" y="77"/>
                  <a:pt x="19" y="85"/>
                </a:cubicBezTo>
                <a:cubicBezTo>
                  <a:pt x="19" y="92"/>
                  <a:pt x="20" y="99"/>
                  <a:pt x="22" y="105"/>
                </a:cubicBezTo>
                <a:cubicBezTo>
                  <a:pt x="24" y="111"/>
                  <a:pt x="26" y="116"/>
                  <a:pt x="29" y="120"/>
                </a:cubicBezTo>
                <a:cubicBezTo>
                  <a:pt x="32" y="124"/>
                  <a:pt x="36" y="127"/>
                  <a:pt x="40" y="129"/>
                </a:cubicBezTo>
                <a:cubicBezTo>
                  <a:pt x="45" y="131"/>
                  <a:pt x="50" y="132"/>
                  <a:pt x="55" y="132"/>
                </a:cubicBezTo>
                <a:close/>
                <a:moveTo>
                  <a:pt x="70" y="147"/>
                </a:moveTo>
                <a:lnTo>
                  <a:pt x="70" y="147"/>
                </a:lnTo>
                <a:cubicBezTo>
                  <a:pt x="68" y="148"/>
                  <a:pt x="65" y="148"/>
                  <a:pt x="61" y="148"/>
                </a:cubicBezTo>
                <a:cubicBezTo>
                  <a:pt x="58" y="148"/>
                  <a:pt x="54" y="148"/>
                  <a:pt x="51" y="148"/>
                </a:cubicBezTo>
                <a:cubicBezTo>
                  <a:pt x="44" y="148"/>
                  <a:pt x="37" y="147"/>
                  <a:pt x="31" y="145"/>
                </a:cubicBezTo>
                <a:cubicBezTo>
                  <a:pt x="25" y="142"/>
                  <a:pt x="19" y="139"/>
                  <a:pt x="15" y="133"/>
                </a:cubicBezTo>
                <a:cubicBezTo>
                  <a:pt x="10" y="128"/>
                  <a:pt x="6" y="122"/>
                  <a:pt x="4" y="114"/>
                </a:cubicBezTo>
                <a:cubicBezTo>
                  <a:pt x="1" y="105"/>
                  <a:pt x="0" y="96"/>
                  <a:pt x="0" y="85"/>
                </a:cubicBezTo>
                <a:cubicBezTo>
                  <a:pt x="0" y="75"/>
                  <a:pt x="1" y="65"/>
                  <a:pt x="4" y="57"/>
                </a:cubicBezTo>
                <a:cubicBezTo>
                  <a:pt x="6" y="49"/>
                  <a:pt x="10" y="42"/>
                  <a:pt x="15" y="36"/>
                </a:cubicBezTo>
                <a:cubicBezTo>
                  <a:pt x="20" y="31"/>
                  <a:pt x="26" y="26"/>
                  <a:pt x="33" y="23"/>
                </a:cubicBezTo>
                <a:cubicBezTo>
                  <a:pt x="40" y="20"/>
                  <a:pt x="47" y="19"/>
                  <a:pt x="56" y="19"/>
                </a:cubicBezTo>
                <a:cubicBezTo>
                  <a:pt x="58" y="19"/>
                  <a:pt x="60" y="19"/>
                  <a:pt x="63" y="19"/>
                </a:cubicBezTo>
                <a:cubicBezTo>
                  <a:pt x="66" y="19"/>
                  <a:pt x="69" y="19"/>
                  <a:pt x="70" y="20"/>
                </a:cubicBezTo>
                <a:lnTo>
                  <a:pt x="70" y="0"/>
                </a:lnTo>
                <a:lnTo>
                  <a:pt x="89" y="0"/>
                </a:lnTo>
                <a:lnTo>
                  <a:pt x="89" y="20"/>
                </a:lnTo>
                <a:cubicBezTo>
                  <a:pt x="92" y="20"/>
                  <a:pt x="95" y="19"/>
                  <a:pt x="99" y="19"/>
                </a:cubicBezTo>
                <a:cubicBezTo>
                  <a:pt x="103" y="19"/>
                  <a:pt x="106" y="19"/>
                  <a:pt x="108" y="19"/>
                </a:cubicBezTo>
                <a:cubicBezTo>
                  <a:pt x="116" y="19"/>
                  <a:pt x="123" y="20"/>
                  <a:pt x="129" y="23"/>
                </a:cubicBezTo>
                <a:cubicBezTo>
                  <a:pt x="135" y="26"/>
                  <a:pt x="141" y="30"/>
                  <a:pt x="145" y="35"/>
                </a:cubicBezTo>
                <a:cubicBezTo>
                  <a:pt x="150" y="40"/>
                  <a:pt x="153" y="47"/>
                  <a:pt x="156" y="55"/>
                </a:cubicBezTo>
                <a:cubicBezTo>
                  <a:pt x="159" y="63"/>
                  <a:pt x="160" y="72"/>
                  <a:pt x="160" y="83"/>
                </a:cubicBezTo>
                <a:cubicBezTo>
                  <a:pt x="160" y="94"/>
                  <a:pt x="158" y="103"/>
                  <a:pt x="156" y="111"/>
                </a:cubicBezTo>
                <a:cubicBezTo>
                  <a:pt x="153" y="120"/>
                  <a:pt x="149" y="126"/>
                  <a:pt x="143" y="132"/>
                </a:cubicBezTo>
                <a:cubicBezTo>
                  <a:pt x="138" y="137"/>
                  <a:pt x="133" y="142"/>
                  <a:pt x="126" y="144"/>
                </a:cubicBezTo>
                <a:cubicBezTo>
                  <a:pt x="119" y="147"/>
                  <a:pt x="112" y="148"/>
                  <a:pt x="104" y="148"/>
                </a:cubicBezTo>
                <a:cubicBezTo>
                  <a:pt x="103" y="148"/>
                  <a:pt x="100" y="148"/>
                  <a:pt x="97" y="148"/>
                </a:cubicBezTo>
                <a:cubicBezTo>
                  <a:pt x="93" y="148"/>
                  <a:pt x="91" y="147"/>
                  <a:pt x="89" y="147"/>
                </a:cubicBezTo>
                <a:lnTo>
                  <a:pt x="89" y="170"/>
                </a:lnTo>
                <a:lnTo>
                  <a:pt x="70" y="170"/>
                </a:lnTo>
                <a:lnTo>
                  <a:pt x="70" y="147"/>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32" name="Freeform 1932"/>
          <p:cNvSpPr>
            <a:spLocks/>
          </p:cNvSpPr>
          <p:nvPr userDrawn="1"/>
        </p:nvSpPr>
        <p:spPr bwMode="auto">
          <a:xfrm>
            <a:off x="985841" y="438154"/>
            <a:ext cx="82550" cy="115888"/>
          </a:xfrm>
          <a:custGeom>
            <a:avLst/>
            <a:gdLst>
              <a:gd name="T0" fmla="*/ 98 w 117"/>
              <a:gd name="T1" fmla="*/ 51 h 160"/>
              <a:gd name="T2" fmla="*/ 98 w 117"/>
              <a:gd name="T3" fmla="*/ 51 h 160"/>
              <a:gd name="T4" fmla="*/ 99 w 117"/>
              <a:gd name="T5" fmla="*/ 33 h 160"/>
              <a:gd name="T6" fmla="*/ 98 w 117"/>
              <a:gd name="T7" fmla="*/ 33 h 160"/>
              <a:gd name="T8" fmla="*/ 89 w 117"/>
              <a:gd name="T9" fmla="*/ 52 h 160"/>
              <a:gd name="T10" fmla="*/ 11 w 117"/>
              <a:gd name="T11" fmla="*/ 160 h 160"/>
              <a:gd name="T12" fmla="*/ 0 w 117"/>
              <a:gd name="T13" fmla="*/ 160 h 160"/>
              <a:gd name="T14" fmla="*/ 0 w 117"/>
              <a:gd name="T15" fmla="*/ 0 h 160"/>
              <a:gd name="T16" fmla="*/ 19 w 117"/>
              <a:gd name="T17" fmla="*/ 0 h 160"/>
              <a:gd name="T18" fmla="*/ 19 w 117"/>
              <a:gd name="T19" fmla="*/ 110 h 160"/>
              <a:gd name="T20" fmla="*/ 17 w 117"/>
              <a:gd name="T21" fmla="*/ 128 h 160"/>
              <a:gd name="T22" fmla="*/ 18 w 117"/>
              <a:gd name="T23" fmla="*/ 128 h 160"/>
              <a:gd name="T24" fmla="*/ 28 w 117"/>
              <a:gd name="T25" fmla="*/ 109 h 160"/>
              <a:gd name="T26" fmla="*/ 106 w 117"/>
              <a:gd name="T27" fmla="*/ 0 h 160"/>
              <a:gd name="T28" fmla="*/ 117 w 117"/>
              <a:gd name="T29" fmla="*/ 0 h 160"/>
              <a:gd name="T30" fmla="*/ 117 w 117"/>
              <a:gd name="T31" fmla="*/ 160 h 160"/>
              <a:gd name="T32" fmla="*/ 98 w 117"/>
              <a:gd name="T33" fmla="*/ 160 h 160"/>
              <a:gd name="T34" fmla="*/ 98 w 117"/>
              <a:gd name="T35" fmla="*/ 5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60">
                <a:moveTo>
                  <a:pt x="98" y="51"/>
                </a:moveTo>
                <a:lnTo>
                  <a:pt x="98" y="51"/>
                </a:lnTo>
                <a:lnTo>
                  <a:pt x="99" y="33"/>
                </a:lnTo>
                <a:lnTo>
                  <a:pt x="98" y="33"/>
                </a:lnTo>
                <a:lnTo>
                  <a:pt x="89" y="52"/>
                </a:lnTo>
                <a:lnTo>
                  <a:pt x="11" y="160"/>
                </a:lnTo>
                <a:lnTo>
                  <a:pt x="0" y="160"/>
                </a:lnTo>
                <a:lnTo>
                  <a:pt x="0" y="0"/>
                </a:lnTo>
                <a:lnTo>
                  <a:pt x="19" y="0"/>
                </a:lnTo>
                <a:lnTo>
                  <a:pt x="19" y="110"/>
                </a:lnTo>
                <a:lnTo>
                  <a:pt x="17" y="128"/>
                </a:lnTo>
                <a:lnTo>
                  <a:pt x="18" y="128"/>
                </a:lnTo>
                <a:lnTo>
                  <a:pt x="28" y="109"/>
                </a:lnTo>
                <a:lnTo>
                  <a:pt x="106" y="0"/>
                </a:lnTo>
                <a:lnTo>
                  <a:pt x="117" y="0"/>
                </a:lnTo>
                <a:lnTo>
                  <a:pt x="117" y="160"/>
                </a:lnTo>
                <a:lnTo>
                  <a:pt x="98" y="160"/>
                </a:lnTo>
                <a:lnTo>
                  <a:pt x="98" y="51"/>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33" name="Freeform 1933"/>
          <p:cNvSpPr>
            <a:spLocks/>
          </p:cNvSpPr>
          <p:nvPr userDrawn="1"/>
        </p:nvSpPr>
        <p:spPr bwMode="auto">
          <a:xfrm>
            <a:off x="1096965" y="438154"/>
            <a:ext cx="82550" cy="115888"/>
          </a:xfrm>
          <a:custGeom>
            <a:avLst/>
            <a:gdLst>
              <a:gd name="T0" fmla="*/ 96 w 115"/>
              <a:gd name="T1" fmla="*/ 87 h 160"/>
              <a:gd name="T2" fmla="*/ 96 w 115"/>
              <a:gd name="T3" fmla="*/ 87 h 160"/>
              <a:gd name="T4" fmla="*/ 19 w 115"/>
              <a:gd name="T5" fmla="*/ 87 h 160"/>
              <a:gd name="T6" fmla="*/ 19 w 115"/>
              <a:gd name="T7" fmla="*/ 160 h 160"/>
              <a:gd name="T8" fmla="*/ 0 w 115"/>
              <a:gd name="T9" fmla="*/ 160 h 160"/>
              <a:gd name="T10" fmla="*/ 0 w 115"/>
              <a:gd name="T11" fmla="*/ 0 h 160"/>
              <a:gd name="T12" fmla="*/ 19 w 115"/>
              <a:gd name="T13" fmla="*/ 0 h 160"/>
              <a:gd name="T14" fmla="*/ 19 w 115"/>
              <a:gd name="T15" fmla="*/ 70 h 160"/>
              <a:gd name="T16" fmla="*/ 96 w 115"/>
              <a:gd name="T17" fmla="*/ 70 h 160"/>
              <a:gd name="T18" fmla="*/ 96 w 115"/>
              <a:gd name="T19" fmla="*/ 0 h 160"/>
              <a:gd name="T20" fmla="*/ 115 w 115"/>
              <a:gd name="T21" fmla="*/ 0 h 160"/>
              <a:gd name="T22" fmla="*/ 115 w 115"/>
              <a:gd name="T23" fmla="*/ 160 h 160"/>
              <a:gd name="T24" fmla="*/ 96 w 115"/>
              <a:gd name="T25" fmla="*/ 160 h 160"/>
              <a:gd name="T26" fmla="*/ 96 w 115"/>
              <a:gd name="T27" fmla="*/ 8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160">
                <a:moveTo>
                  <a:pt x="96" y="87"/>
                </a:moveTo>
                <a:lnTo>
                  <a:pt x="96" y="87"/>
                </a:lnTo>
                <a:lnTo>
                  <a:pt x="19" y="87"/>
                </a:lnTo>
                <a:lnTo>
                  <a:pt x="19" y="160"/>
                </a:lnTo>
                <a:lnTo>
                  <a:pt x="0" y="160"/>
                </a:lnTo>
                <a:lnTo>
                  <a:pt x="0" y="0"/>
                </a:lnTo>
                <a:lnTo>
                  <a:pt x="19" y="0"/>
                </a:lnTo>
                <a:lnTo>
                  <a:pt x="19" y="70"/>
                </a:lnTo>
                <a:lnTo>
                  <a:pt x="96" y="70"/>
                </a:lnTo>
                <a:lnTo>
                  <a:pt x="96" y="0"/>
                </a:lnTo>
                <a:lnTo>
                  <a:pt x="115" y="0"/>
                </a:lnTo>
                <a:lnTo>
                  <a:pt x="115" y="160"/>
                </a:lnTo>
                <a:lnTo>
                  <a:pt x="96" y="160"/>
                </a:lnTo>
                <a:lnTo>
                  <a:pt x="96" y="87"/>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34" name="Freeform 1934"/>
          <p:cNvSpPr>
            <a:spLocks noEditPoints="1"/>
          </p:cNvSpPr>
          <p:nvPr userDrawn="1"/>
        </p:nvSpPr>
        <p:spPr bwMode="auto">
          <a:xfrm>
            <a:off x="1195410" y="436563"/>
            <a:ext cx="92075" cy="117475"/>
          </a:xfrm>
          <a:custGeom>
            <a:avLst/>
            <a:gdLst>
              <a:gd name="T0" fmla="*/ 41 w 130"/>
              <a:gd name="T1" fmla="*/ 102 h 163"/>
              <a:gd name="T2" fmla="*/ 41 w 130"/>
              <a:gd name="T3" fmla="*/ 102 h 163"/>
              <a:gd name="T4" fmla="*/ 88 w 130"/>
              <a:gd name="T5" fmla="*/ 102 h 163"/>
              <a:gd name="T6" fmla="*/ 70 w 130"/>
              <a:gd name="T7" fmla="*/ 53 h 163"/>
              <a:gd name="T8" fmla="*/ 65 w 130"/>
              <a:gd name="T9" fmla="*/ 29 h 163"/>
              <a:gd name="T10" fmla="*/ 64 w 130"/>
              <a:gd name="T11" fmla="*/ 29 h 163"/>
              <a:gd name="T12" fmla="*/ 59 w 130"/>
              <a:gd name="T13" fmla="*/ 54 h 163"/>
              <a:gd name="T14" fmla="*/ 41 w 130"/>
              <a:gd name="T15" fmla="*/ 102 h 163"/>
              <a:gd name="T16" fmla="*/ 94 w 130"/>
              <a:gd name="T17" fmla="*/ 119 h 163"/>
              <a:gd name="T18" fmla="*/ 94 w 130"/>
              <a:gd name="T19" fmla="*/ 119 h 163"/>
              <a:gd name="T20" fmla="*/ 35 w 130"/>
              <a:gd name="T21" fmla="*/ 119 h 163"/>
              <a:gd name="T22" fmla="*/ 19 w 130"/>
              <a:gd name="T23" fmla="*/ 163 h 163"/>
              <a:gd name="T24" fmla="*/ 0 w 130"/>
              <a:gd name="T25" fmla="*/ 163 h 163"/>
              <a:gd name="T26" fmla="*/ 61 w 130"/>
              <a:gd name="T27" fmla="*/ 0 h 163"/>
              <a:gd name="T28" fmla="*/ 69 w 130"/>
              <a:gd name="T29" fmla="*/ 0 h 163"/>
              <a:gd name="T30" fmla="*/ 130 w 130"/>
              <a:gd name="T31" fmla="*/ 163 h 163"/>
              <a:gd name="T32" fmla="*/ 110 w 130"/>
              <a:gd name="T33" fmla="*/ 163 h 163"/>
              <a:gd name="T34" fmla="*/ 94 w 130"/>
              <a:gd name="T35" fmla="*/ 11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63">
                <a:moveTo>
                  <a:pt x="41" y="102"/>
                </a:moveTo>
                <a:lnTo>
                  <a:pt x="41" y="102"/>
                </a:lnTo>
                <a:lnTo>
                  <a:pt x="88" y="102"/>
                </a:lnTo>
                <a:lnTo>
                  <a:pt x="70" y="53"/>
                </a:lnTo>
                <a:lnTo>
                  <a:pt x="65" y="29"/>
                </a:lnTo>
                <a:lnTo>
                  <a:pt x="64" y="29"/>
                </a:lnTo>
                <a:lnTo>
                  <a:pt x="59" y="54"/>
                </a:lnTo>
                <a:lnTo>
                  <a:pt x="41" y="102"/>
                </a:lnTo>
                <a:close/>
                <a:moveTo>
                  <a:pt x="94" y="119"/>
                </a:moveTo>
                <a:lnTo>
                  <a:pt x="94" y="119"/>
                </a:lnTo>
                <a:lnTo>
                  <a:pt x="35" y="119"/>
                </a:lnTo>
                <a:lnTo>
                  <a:pt x="19" y="163"/>
                </a:lnTo>
                <a:lnTo>
                  <a:pt x="0" y="163"/>
                </a:lnTo>
                <a:lnTo>
                  <a:pt x="61" y="0"/>
                </a:lnTo>
                <a:lnTo>
                  <a:pt x="69" y="0"/>
                </a:lnTo>
                <a:lnTo>
                  <a:pt x="130" y="163"/>
                </a:lnTo>
                <a:lnTo>
                  <a:pt x="110" y="163"/>
                </a:lnTo>
                <a:lnTo>
                  <a:pt x="94" y="119"/>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35" name="Freeform 1935"/>
          <p:cNvSpPr>
            <a:spLocks/>
          </p:cNvSpPr>
          <p:nvPr userDrawn="1"/>
        </p:nvSpPr>
        <p:spPr bwMode="auto">
          <a:xfrm>
            <a:off x="1304948" y="438154"/>
            <a:ext cx="80963" cy="115888"/>
          </a:xfrm>
          <a:custGeom>
            <a:avLst/>
            <a:gdLst>
              <a:gd name="T0" fmla="*/ 96 w 115"/>
              <a:gd name="T1" fmla="*/ 87 h 160"/>
              <a:gd name="T2" fmla="*/ 96 w 115"/>
              <a:gd name="T3" fmla="*/ 87 h 160"/>
              <a:gd name="T4" fmla="*/ 19 w 115"/>
              <a:gd name="T5" fmla="*/ 87 h 160"/>
              <a:gd name="T6" fmla="*/ 19 w 115"/>
              <a:gd name="T7" fmla="*/ 160 h 160"/>
              <a:gd name="T8" fmla="*/ 0 w 115"/>
              <a:gd name="T9" fmla="*/ 160 h 160"/>
              <a:gd name="T10" fmla="*/ 0 w 115"/>
              <a:gd name="T11" fmla="*/ 0 h 160"/>
              <a:gd name="T12" fmla="*/ 19 w 115"/>
              <a:gd name="T13" fmla="*/ 0 h 160"/>
              <a:gd name="T14" fmla="*/ 19 w 115"/>
              <a:gd name="T15" fmla="*/ 70 h 160"/>
              <a:gd name="T16" fmla="*/ 96 w 115"/>
              <a:gd name="T17" fmla="*/ 70 h 160"/>
              <a:gd name="T18" fmla="*/ 96 w 115"/>
              <a:gd name="T19" fmla="*/ 0 h 160"/>
              <a:gd name="T20" fmla="*/ 115 w 115"/>
              <a:gd name="T21" fmla="*/ 0 h 160"/>
              <a:gd name="T22" fmla="*/ 115 w 115"/>
              <a:gd name="T23" fmla="*/ 160 h 160"/>
              <a:gd name="T24" fmla="*/ 96 w 115"/>
              <a:gd name="T25" fmla="*/ 160 h 160"/>
              <a:gd name="T26" fmla="*/ 96 w 115"/>
              <a:gd name="T27" fmla="*/ 8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160">
                <a:moveTo>
                  <a:pt x="96" y="87"/>
                </a:moveTo>
                <a:lnTo>
                  <a:pt x="96" y="87"/>
                </a:lnTo>
                <a:lnTo>
                  <a:pt x="19" y="87"/>
                </a:lnTo>
                <a:lnTo>
                  <a:pt x="19" y="160"/>
                </a:lnTo>
                <a:lnTo>
                  <a:pt x="0" y="160"/>
                </a:lnTo>
                <a:lnTo>
                  <a:pt x="0" y="0"/>
                </a:lnTo>
                <a:lnTo>
                  <a:pt x="19" y="0"/>
                </a:lnTo>
                <a:lnTo>
                  <a:pt x="19" y="70"/>
                </a:lnTo>
                <a:lnTo>
                  <a:pt x="96" y="70"/>
                </a:lnTo>
                <a:lnTo>
                  <a:pt x="96" y="0"/>
                </a:lnTo>
                <a:lnTo>
                  <a:pt x="115" y="0"/>
                </a:lnTo>
                <a:lnTo>
                  <a:pt x="115" y="160"/>
                </a:lnTo>
                <a:lnTo>
                  <a:pt x="96" y="160"/>
                </a:lnTo>
                <a:lnTo>
                  <a:pt x="96" y="87"/>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36" name="Freeform 1936"/>
          <p:cNvSpPr>
            <a:spLocks/>
          </p:cNvSpPr>
          <p:nvPr userDrawn="1"/>
        </p:nvSpPr>
        <p:spPr bwMode="auto">
          <a:xfrm>
            <a:off x="1409701" y="436563"/>
            <a:ext cx="77788" cy="119063"/>
          </a:xfrm>
          <a:custGeom>
            <a:avLst/>
            <a:gdLst>
              <a:gd name="T0" fmla="*/ 109 w 109"/>
              <a:gd name="T1" fmla="*/ 157 h 166"/>
              <a:gd name="T2" fmla="*/ 109 w 109"/>
              <a:gd name="T3" fmla="*/ 157 h 166"/>
              <a:gd name="T4" fmla="*/ 92 w 109"/>
              <a:gd name="T5" fmla="*/ 164 h 166"/>
              <a:gd name="T6" fmla="*/ 69 w 109"/>
              <a:gd name="T7" fmla="*/ 166 h 166"/>
              <a:gd name="T8" fmla="*/ 42 w 109"/>
              <a:gd name="T9" fmla="*/ 161 h 166"/>
              <a:gd name="T10" fmla="*/ 20 w 109"/>
              <a:gd name="T11" fmla="*/ 146 h 166"/>
              <a:gd name="T12" fmla="*/ 5 w 109"/>
              <a:gd name="T13" fmla="*/ 120 h 166"/>
              <a:gd name="T14" fmla="*/ 0 w 109"/>
              <a:gd name="T15" fmla="*/ 83 h 166"/>
              <a:gd name="T16" fmla="*/ 6 w 109"/>
              <a:gd name="T17" fmla="*/ 45 h 166"/>
              <a:gd name="T18" fmla="*/ 22 w 109"/>
              <a:gd name="T19" fmla="*/ 19 h 166"/>
              <a:gd name="T20" fmla="*/ 44 w 109"/>
              <a:gd name="T21" fmla="*/ 4 h 166"/>
              <a:gd name="T22" fmla="*/ 69 w 109"/>
              <a:gd name="T23" fmla="*/ 0 h 166"/>
              <a:gd name="T24" fmla="*/ 92 w 109"/>
              <a:gd name="T25" fmla="*/ 1 h 166"/>
              <a:gd name="T26" fmla="*/ 107 w 109"/>
              <a:gd name="T27" fmla="*/ 5 h 166"/>
              <a:gd name="T28" fmla="*/ 102 w 109"/>
              <a:gd name="T29" fmla="*/ 22 h 166"/>
              <a:gd name="T30" fmla="*/ 71 w 109"/>
              <a:gd name="T31" fmla="*/ 17 h 166"/>
              <a:gd name="T32" fmla="*/ 52 w 109"/>
              <a:gd name="T33" fmla="*/ 20 h 166"/>
              <a:gd name="T34" fmla="*/ 36 w 109"/>
              <a:gd name="T35" fmla="*/ 32 h 166"/>
              <a:gd name="T36" fmla="*/ 24 w 109"/>
              <a:gd name="T37" fmla="*/ 52 h 166"/>
              <a:gd name="T38" fmla="*/ 20 w 109"/>
              <a:gd name="T39" fmla="*/ 83 h 166"/>
              <a:gd name="T40" fmla="*/ 24 w 109"/>
              <a:gd name="T41" fmla="*/ 112 h 166"/>
              <a:gd name="T42" fmla="*/ 35 w 109"/>
              <a:gd name="T43" fmla="*/ 132 h 166"/>
              <a:gd name="T44" fmla="*/ 52 w 109"/>
              <a:gd name="T45" fmla="*/ 145 h 166"/>
              <a:gd name="T46" fmla="*/ 74 w 109"/>
              <a:gd name="T47" fmla="*/ 149 h 166"/>
              <a:gd name="T48" fmla="*/ 92 w 109"/>
              <a:gd name="T49" fmla="*/ 147 h 166"/>
              <a:gd name="T50" fmla="*/ 105 w 109"/>
              <a:gd name="T51" fmla="*/ 142 h 166"/>
              <a:gd name="T52" fmla="*/ 109 w 109"/>
              <a:gd name="T53" fmla="*/ 15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9" h="166">
                <a:moveTo>
                  <a:pt x="109" y="157"/>
                </a:moveTo>
                <a:lnTo>
                  <a:pt x="109" y="157"/>
                </a:lnTo>
                <a:cubicBezTo>
                  <a:pt x="105" y="160"/>
                  <a:pt x="99" y="163"/>
                  <a:pt x="92" y="164"/>
                </a:cubicBezTo>
                <a:cubicBezTo>
                  <a:pt x="85" y="165"/>
                  <a:pt x="77" y="166"/>
                  <a:pt x="69" y="166"/>
                </a:cubicBezTo>
                <a:cubicBezTo>
                  <a:pt x="60" y="166"/>
                  <a:pt x="51" y="164"/>
                  <a:pt x="42" y="161"/>
                </a:cubicBezTo>
                <a:cubicBezTo>
                  <a:pt x="34" y="158"/>
                  <a:pt x="26" y="153"/>
                  <a:pt x="20" y="146"/>
                </a:cubicBezTo>
                <a:cubicBezTo>
                  <a:pt x="14" y="139"/>
                  <a:pt x="9" y="131"/>
                  <a:pt x="5" y="120"/>
                </a:cubicBezTo>
                <a:cubicBezTo>
                  <a:pt x="2" y="110"/>
                  <a:pt x="0" y="97"/>
                  <a:pt x="0" y="83"/>
                </a:cubicBezTo>
                <a:cubicBezTo>
                  <a:pt x="0" y="68"/>
                  <a:pt x="2" y="55"/>
                  <a:pt x="6" y="45"/>
                </a:cubicBezTo>
                <a:cubicBezTo>
                  <a:pt x="10" y="34"/>
                  <a:pt x="15" y="26"/>
                  <a:pt x="22" y="19"/>
                </a:cubicBezTo>
                <a:cubicBezTo>
                  <a:pt x="28" y="12"/>
                  <a:pt x="36" y="8"/>
                  <a:pt x="44" y="4"/>
                </a:cubicBezTo>
                <a:cubicBezTo>
                  <a:pt x="52" y="1"/>
                  <a:pt x="61" y="0"/>
                  <a:pt x="69" y="0"/>
                </a:cubicBezTo>
                <a:cubicBezTo>
                  <a:pt x="79" y="0"/>
                  <a:pt x="86" y="0"/>
                  <a:pt x="92" y="1"/>
                </a:cubicBezTo>
                <a:cubicBezTo>
                  <a:pt x="98" y="2"/>
                  <a:pt x="103" y="4"/>
                  <a:pt x="107" y="5"/>
                </a:cubicBezTo>
                <a:lnTo>
                  <a:pt x="102" y="22"/>
                </a:lnTo>
                <a:cubicBezTo>
                  <a:pt x="95" y="19"/>
                  <a:pt x="84" y="17"/>
                  <a:pt x="71" y="17"/>
                </a:cubicBezTo>
                <a:cubicBezTo>
                  <a:pt x="65" y="17"/>
                  <a:pt x="58" y="18"/>
                  <a:pt x="52" y="20"/>
                </a:cubicBezTo>
                <a:cubicBezTo>
                  <a:pt x="46" y="23"/>
                  <a:pt x="41" y="26"/>
                  <a:pt x="36" y="32"/>
                </a:cubicBezTo>
                <a:cubicBezTo>
                  <a:pt x="31" y="37"/>
                  <a:pt x="27" y="44"/>
                  <a:pt x="24" y="52"/>
                </a:cubicBezTo>
                <a:cubicBezTo>
                  <a:pt x="21" y="60"/>
                  <a:pt x="20" y="71"/>
                  <a:pt x="20" y="83"/>
                </a:cubicBezTo>
                <a:cubicBezTo>
                  <a:pt x="20" y="94"/>
                  <a:pt x="21" y="104"/>
                  <a:pt x="24" y="112"/>
                </a:cubicBezTo>
                <a:cubicBezTo>
                  <a:pt x="27" y="120"/>
                  <a:pt x="31" y="127"/>
                  <a:pt x="35" y="132"/>
                </a:cubicBezTo>
                <a:cubicBezTo>
                  <a:pt x="40" y="138"/>
                  <a:pt x="46" y="142"/>
                  <a:pt x="52" y="145"/>
                </a:cubicBezTo>
                <a:cubicBezTo>
                  <a:pt x="59" y="148"/>
                  <a:pt x="66" y="149"/>
                  <a:pt x="74" y="149"/>
                </a:cubicBezTo>
                <a:cubicBezTo>
                  <a:pt x="80" y="149"/>
                  <a:pt x="86" y="148"/>
                  <a:pt x="92" y="147"/>
                </a:cubicBezTo>
                <a:cubicBezTo>
                  <a:pt x="97" y="146"/>
                  <a:pt x="101" y="144"/>
                  <a:pt x="105" y="142"/>
                </a:cubicBezTo>
                <a:lnTo>
                  <a:pt x="109" y="157"/>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37" name="Freeform 1937"/>
          <p:cNvSpPr>
            <a:spLocks noEditPoints="1"/>
          </p:cNvSpPr>
          <p:nvPr userDrawn="1"/>
        </p:nvSpPr>
        <p:spPr bwMode="auto">
          <a:xfrm>
            <a:off x="1500210" y="436563"/>
            <a:ext cx="92075" cy="119063"/>
          </a:xfrm>
          <a:custGeom>
            <a:avLst/>
            <a:gdLst>
              <a:gd name="T0" fmla="*/ 20 w 131"/>
              <a:gd name="T1" fmla="*/ 83 h 166"/>
              <a:gd name="T2" fmla="*/ 20 w 131"/>
              <a:gd name="T3" fmla="*/ 83 h 166"/>
              <a:gd name="T4" fmla="*/ 23 w 131"/>
              <a:gd name="T5" fmla="*/ 108 h 166"/>
              <a:gd name="T6" fmla="*/ 31 w 131"/>
              <a:gd name="T7" fmla="*/ 129 h 166"/>
              <a:gd name="T8" fmla="*/ 45 w 131"/>
              <a:gd name="T9" fmla="*/ 144 h 166"/>
              <a:gd name="T10" fmla="*/ 65 w 131"/>
              <a:gd name="T11" fmla="*/ 149 h 166"/>
              <a:gd name="T12" fmla="*/ 99 w 131"/>
              <a:gd name="T13" fmla="*/ 133 h 166"/>
              <a:gd name="T14" fmla="*/ 111 w 131"/>
              <a:gd name="T15" fmla="*/ 83 h 166"/>
              <a:gd name="T16" fmla="*/ 108 w 131"/>
              <a:gd name="T17" fmla="*/ 58 h 166"/>
              <a:gd name="T18" fmla="*/ 100 w 131"/>
              <a:gd name="T19" fmla="*/ 37 h 166"/>
              <a:gd name="T20" fmla="*/ 86 w 131"/>
              <a:gd name="T21" fmla="*/ 22 h 166"/>
              <a:gd name="T22" fmla="*/ 65 w 131"/>
              <a:gd name="T23" fmla="*/ 17 h 166"/>
              <a:gd name="T24" fmla="*/ 32 w 131"/>
              <a:gd name="T25" fmla="*/ 33 h 166"/>
              <a:gd name="T26" fmla="*/ 20 w 131"/>
              <a:gd name="T27" fmla="*/ 83 h 166"/>
              <a:gd name="T28" fmla="*/ 0 w 131"/>
              <a:gd name="T29" fmla="*/ 83 h 166"/>
              <a:gd name="T30" fmla="*/ 0 w 131"/>
              <a:gd name="T31" fmla="*/ 83 h 166"/>
              <a:gd name="T32" fmla="*/ 17 w 131"/>
              <a:gd name="T33" fmla="*/ 21 h 166"/>
              <a:gd name="T34" fmla="*/ 65 w 131"/>
              <a:gd name="T35" fmla="*/ 0 h 166"/>
              <a:gd name="T36" fmla="*/ 95 w 131"/>
              <a:gd name="T37" fmla="*/ 6 h 166"/>
              <a:gd name="T38" fmla="*/ 115 w 131"/>
              <a:gd name="T39" fmla="*/ 23 h 166"/>
              <a:gd name="T40" fmla="*/ 127 w 131"/>
              <a:gd name="T41" fmla="*/ 49 h 166"/>
              <a:gd name="T42" fmla="*/ 131 w 131"/>
              <a:gd name="T43" fmla="*/ 83 h 166"/>
              <a:gd name="T44" fmla="*/ 114 w 131"/>
              <a:gd name="T45" fmla="*/ 145 h 166"/>
              <a:gd name="T46" fmla="*/ 65 w 131"/>
              <a:gd name="T47" fmla="*/ 166 h 166"/>
              <a:gd name="T48" fmla="*/ 36 w 131"/>
              <a:gd name="T49" fmla="*/ 160 h 166"/>
              <a:gd name="T50" fmla="*/ 16 w 131"/>
              <a:gd name="T51" fmla="*/ 143 h 166"/>
              <a:gd name="T52" fmla="*/ 4 w 131"/>
              <a:gd name="T53" fmla="*/ 117 h 166"/>
              <a:gd name="T54" fmla="*/ 0 w 131"/>
              <a:gd name="T5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1" h="166">
                <a:moveTo>
                  <a:pt x="20" y="83"/>
                </a:moveTo>
                <a:lnTo>
                  <a:pt x="20" y="83"/>
                </a:lnTo>
                <a:cubicBezTo>
                  <a:pt x="20" y="92"/>
                  <a:pt x="21" y="100"/>
                  <a:pt x="23" y="108"/>
                </a:cubicBezTo>
                <a:cubicBezTo>
                  <a:pt x="24" y="116"/>
                  <a:pt x="27" y="123"/>
                  <a:pt x="31" y="129"/>
                </a:cubicBezTo>
                <a:cubicBezTo>
                  <a:pt x="35" y="135"/>
                  <a:pt x="39" y="140"/>
                  <a:pt x="45" y="144"/>
                </a:cubicBezTo>
                <a:cubicBezTo>
                  <a:pt x="51" y="147"/>
                  <a:pt x="57" y="149"/>
                  <a:pt x="65" y="149"/>
                </a:cubicBezTo>
                <a:cubicBezTo>
                  <a:pt x="79" y="149"/>
                  <a:pt x="91" y="144"/>
                  <a:pt x="99" y="133"/>
                </a:cubicBezTo>
                <a:cubicBezTo>
                  <a:pt x="107" y="122"/>
                  <a:pt x="111" y="105"/>
                  <a:pt x="111" y="83"/>
                </a:cubicBezTo>
                <a:cubicBezTo>
                  <a:pt x="111" y="74"/>
                  <a:pt x="110" y="66"/>
                  <a:pt x="108" y="58"/>
                </a:cubicBezTo>
                <a:cubicBezTo>
                  <a:pt x="107" y="50"/>
                  <a:pt x="104" y="43"/>
                  <a:pt x="100" y="37"/>
                </a:cubicBezTo>
                <a:cubicBezTo>
                  <a:pt x="96" y="31"/>
                  <a:pt x="92" y="26"/>
                  <a:pt x="86" y="22"/>
                </a:cubicBezTo>
                <a:cubicBezTo>
                  <a:pt x="80" y="19"/>
                  <a:pt x="73" y="17"/>
                  <a:pt x="65" y="17"/>
                </a:cubicBezTo>
                <a:cubicBezTo>
                  <a:pt x="51" y="17"/>
                  <a:pt x="40" y="22"/>
                  <a:pt x="32" y="33"/>
                </a:cubicBezTo>
                <a:cubicBezTo>
                  <a:pt x="24" y="44"/>
                  <a:pt x="20" y="60"/>
                  <a:pt x="20" y="83"/>
                </a:cubicBezTo>
                <a:close/>
                <a:moveTo>
                  <a:pt x="0" y="83"/>
                </a:moveTo>
                <a:lnTo>
                  <a:pt x="0" y="83"/>
                </a:lnTo>
                <a:cubicBezTo>
                  <a:pt x="0" y="56"/>
                  <a:pt x="6" y="36"/>
                  <a:pt x="17" y="21"/>
                </a:cubicBezTo>
                <a:cubicBezTo>
                  <a:pt x="28" y="7"/>
                  <a:pt x="44" y="0"/>
                  <a:pt x="65" y="0"/>
                </a:cubicBezTo>
                <a:cubicBezTo>
                  <a:pt x="77" y="0"/>
                  <a:pt x="86" y="2"/>
                  <a:pt x="95" y="6"/>
                </a:cubicBezTo>
                <a:cubicBezTo>
                  <a:pt x="103" y="10"/>
                  <a:pt x="110" y="15"/>
                  <a:pt x="115" y="23"/>
                </a:cubicBezTo>
                <a:cubicBezTo>
                  <a:pt x="121" y="30"/>
                  <a:pt x="125" y="39"/>
                  <a:pt x="127" y="49"/>
                </a:cubicBezTo>
                <a:cubicBezTo>
                  <a:pt x="130" y="59"/>
                  <a:pt x="131" y="70"/>
                  <a:pt x="131" y="83"/>
                </a:cubicBezTo>
                <a:cubicBezTo>
                  <a:pt x="131" y="110"/>
                  <a:pt x="125" y="130"/>
                  <a:pt x="114" y="145"/>
                </a:cubicBezTo>
                <a:cubicBezTo>
                  <a:pt x="103" y="159"/>
                  <a:pt x="86" y="166"/>
                  <a:pt x="65" y="166"/>
                </a:cubicBezTo>
                <a:cubicBezTo>
                  <a:pt x="54" y="166"/>
                  <a:pt x="44" y="164"/>
                  <a:pt x="36" y="160"/>
                </a:cubicBezTo>
                <a:cubicBezTo>
                  <a:pt x="28" y="156"/>
                  <a:pt x="21" y="150"/>
                  <a:pt x="16" y="143"/>
                </a:cubicBezTo>
                <a:cubicBezTo>
                  <a:pt x="10" y="136"/>
                  <a:pt x="6" y="127"/>
                  <a:pt x="4" y="117"/>
                </a:cubicBezTo>
                <a:cubicBezTo>
                  <a:pt x="1" y="107"/>
                  <a:pt x="0" y="95"/>
                  <a:pt x="0" y="83"/>
                </a:cubicBez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38" name="Freeform 1938"/>
          <p:cNvSpPr>
            <a:spLocks noEditPoints="1"/>
          </p:cNvSpPr>
          <p:nvPr userDrawn="1"/>
        </p:nvSpPr>
        <p:spPr bwMode="auto">
          <a:xfrm>
            <a:off x="1617663" y="436563"/>
            <a:ext cx="71438" cy="119063"/>
          </a:xfrm>
          <a:custGeom>
            <a:avLst/>
            <a:gdLst>
              <a:gd name="T0" fmla="*/ 43 w 101"/>
              <a:gd name="T1" fmla="*/ 148 h 164"/>
              <a:gd name="T2" fmla="*/ 43 w 101"/>
              <a:gd name="T3" fmla="*/ 148 h 164"/>
              <a:gd name="T4" fmla="*/ 57 w 101"/>
              <a:gd name="T5" fmla="*/ 146 h 164"/>
              <a:gd name="T6" fmla="*/ 70 w 101"/>
              <a:gd name="T7" fmla="*/ 140 h 164"/>
              <a:gd name="T8" fmla="*/ 78 w 101"/>
              <a:gd name="T9" fmla="*/ 131 h 164"/>
              <a:gd name="T10" fmla="*/ 81 w 101"/>
              <a:gd name="T11" fmla="*/ 118 h 164"/>
              <a:gd name="T12" fmla="*/ 77 w 101"/>
              <a:gd name="T13" fmla="*/ 103 h 164"/>
              <a:gd name="T14" fmla="*/ 67 w 101"/>
              <a:gd name="T15" fmla="*/ 94 h 164"/>
              <a:gd name="T16" fmla="*/ 54 w 101"/>
              <a:gd name="T17" fmla="*/ 90 h 164"/>
              <a:gd name="T18" fmla="*/ 39 w 101"/>
              <a:gd name="T19" fmla="*/ 88 h 164"/>
              <a:gd name="T20" fmla="*/ 19 w 101"/>
              <a:gd name="T21" fmla="*/ 88 h 164"/>
              <a:gd name="T22" fmla="*/ 19 w 101"/>
              <a:gd name="T23" fmla="*/ 146 h 164"/>
              <a:gd name="T24" fmla="*/ 23 w 101"/>
              <a:gd name="T25" fmla="*/ 147 h 164"/>
              <a:gd name="T26" fmla="*/ 30 w 101"/>
              <a:gd name="T27" fmla="*/ 147 h 164"/>
              <a:gd name="T28" fmla="*/ 37 w 101"/>
              <a:gd name="T29" fmla="*/ 147 h 164"/>
              <a:gd name="T30" fmla="*/ 43 w 101"/>
              <a:gd name="T31" fmla="*/ 148 h 164"/>
              <a:gd name="T32" fmla="*/ 31 w 101"/>
              <a:gd name="T33" fmla="*/ 72 h 164"/>
              <a:gd name="T34" fmla="*/ 31 w 101"/>
              <a:gd name="T35" fmla="*/ 72 h 164"/>
              <a:gd name="T36" fmla="*/ 40 w 101"/>
              <a:gd name="T37" fmla="*/ 72 h 164"/>
              <a:gd name="T38" fmla="*/ 49 w 101"/>
              <a:gd name="T39" fmla="*/ 71 h 164"/>
              <a:gd name="T40" fmla="*/ 60 w 101"/>
              <a:gd name="T41" fmla="*/ 67 h 164"/>
              <a:gd name="T42" fmla="*/ 68 w 101"/>
              <a:gd name="T43" fmla="*/ 61 h 164"/>
              <a:gd name="T44" fmla="*/ 74 w 101"/>
              <a:gd name="T45" fmla="*/ 52 h 164"/>
              <a:gd name="T46" fmla="*/ 76 w 101"/>
              <a:gd name="T47" fmla="*/ 42 h 164"/>
              <a:gd name="T48" fmla="*/ 73 w 101"/>
              <a:gd name="T49" fmla="*/ 30 h 164"/>
              <a:gd name="T50" fmla="*/ 66 w 101"/>
              <a:gd name="T51" fmla="*/ 22 h 164"/>
              <a:gd name="T52" fmla="*/ 55 w 101"/>
              <a:gd name="T53" fmla="*/ 18 h 164"/>
              <a:gd name="T54" fmla="*/ 42 w 101"/>
              <a:gd name="T55" fmla="*/ 16 h 164"/>
              <a:gd name="T56" fmla="*/ 28 w 101"/>
              <a:gd name="T57" fmla="*/ 17 h 164"/>
              <a:gd name="T58" fmla="*/ 19 w 101"/>
              <a:gd name="T59" fmla="*/ 18 h 164"/>
              <a:gd name="T60" fmla="*/ 19 w 101"/>
              <a:gd name="T61" fmla="*/ 72 h 164"/>
              <a:gd name="T62" fmla="*/ 31 w 101"/>
              <a:gd name="T63" fmla="*/ 72 h 164"/>
              <a:gd name="T64" fmla="*/ 96 w 101"/>
              <a:gd name="T65" fmla="*/ 38 h 164"/>
              <a:gd name="T66" fmla="*/ 96 w 101"/>
              <a:gd name="T67" fmla="*/ 38 h 164"/>
              <a:gd name="T68" fmla="*/ 95 w 101"/>
              <a:gd name="T69" fmla="*/ 50 h 164"/>
              <a:gd name="T70" fmla="*/ 89 w 101"/>
              <a:gd name="T71" fmla="*/ 61 h 164"/>
              <a:gd name="T72" fmla="*/ 80 w 101"/>
              <a:gd name="T73" fmla="*/ 70 h 164"/>
              <a:gd name="T74" fmla="*/ 66 w 101"/>
              <a:gd name="T75" fmla="*/ 76 h 164"/>
              <a:gd name="T76" fmla="*/ 66 w 101"/>
              <a:gd name="T77" fmla="*/ 77 h 164"/>
              <a:gd name="T78" fmla="*/ 79 w 101"/>
              <a:gd name="T79" fmla="*/ 81 h 164"/>
              <a:gd name="T80" fmla="*/ 91 w 101"/>
              <a:gd name="T81" fmla="*/ 89 h 164"/>
              <a:gd name="T82" fmla="*/ 98 w 101"/>
              <a:gd name="T83" fmla="*/ 100 h 164"/>
              <a:gd name="T84" fmla="*/ 101 w 101"/>
              <a:gd name="T85" fmla="*/ 117 h 164"/>
              <a:gd name="T86" fmla="*/ 96 w 101"/>
              <a:gd name="T87" fmla="*/ 138 h 164"/>
              <a:gd name="T88" fmla="*/ 83 w 101"/>
              <a:gd name="T89" fmla="*/ 153 h 164"/>
              <a:gd name="T90" fmla="*/ 63 w 101"/>
              <a:gd name="T91" fmla="*/ 161 h 164"/>
              <a:gd name="T92" fmla="*/ 41 w 101"/>
              <a:gd name="T93" fmla="*/ 164 h 164"/>
              <a:gd name="T94" fmla="*/ 32 w 101"/>
              <a:gd name="T95" fmla="*/ 164 h 164"/>
              <a:gd name="T96" fmla="*/ 21 w 101"/>
              <a:gd name="T97" fmla="*/ 164 h 164"/>
              <a:gd name="T98" fmla="*/ 10 w 101"/>
              <a:gd name="T99" fmla="*/ 163 h 164"/>
              <a:gd name="T100" fmla="*/ 0 w 101"/>
              <a:gd name="T101" fmla="*/ 161 h 164"/>
              <a:gd name="T102" fmla="*/ 0 w 101"/>
              <a:gd name="T103" fmla="*/ 3 h 164"/>
              <a:gd name="T104" fmla="*/ 19 w 101"/>
              <a:gd name="T105" fmla="*/ 1 h 164"/>
              <a:gd name="T106" fmla="*/ 44 w 101"/>
              <a:gd name="T107" fmla="*/ 0 h 164"/>
              <a:gd name="T108" fmla="*/ 62 w 101"/>
              <a:gd name="T109" fmla="*/ 1 h 164"/>
              <a:gd name="T110" fmla="*/ 79 w 101"/>
              <a:gd name="T111" fmla="*/ 7 h 164"/>
              <a:gd name="T112" fmla="*/ 92 w 101"/>
              <a:gd name="T113" fmla="*/ 19 h 164"/>
              <a:gd name="T114" fmla="*/ 96 w 101"/>
              <a:gd name="T115" fmla="*/ 38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 h="164">
                <a:moveTo>
                  <a:pt x="43" y="148"/>
                </a:moveTo>
                <a:lnTo>
                  <a:pt x="43" y="148"/>
                </a:lnTo>
                <a:cubicBezTo>
                  <a:pt x="48" y="148"/>
                  <a:pt x="53" y="147"/>
                  <a:pt x="57" y="146"/>
                </a:cubicBezTo>
                <a:cubicBezTo>
                  <a:pt x="62" y="145"/>
                  <a:pt x="66" y="143"/>
                  <a:pt x="70" y="140"/>
                </a:cubicBezTo>
                <a:cubicBezTo>
                  <a:pt x="73" y="138"/>
                  <a:pt x="76" y="135"/>
                  <a:pt x="78" y="131"/>
                </a:cubicBezTo>
                <a:cubicBezTo>
                  <a:pt x="80" y="127"/>
                  <a:pt x="81" y="123"/>
                  <a:pt x="81" y="118"/>
                </a:cubicBezTo>
                <a:cubicBezTo>
                  <a:pt x="81" y="112"/>
                  <a:pt x="80" y="107"/>
                  <a:pt x="77" y="103"/>
                </a:cubicBezTo>
                <a:cubicBezTo>
                  <a:pt x="75" y="99"/>
                  <a:pt x="72" y="96"/>
                  <a:pt x="67" y="94"/>
                </a:cubicBezTo>
                <a:cubicBezTo>
                  <a:pt x="63" y="92"/>
                  <a:pt x="59" y="90"/>
                  <a:pt x="54" y="90"/>
                </a:cubicBezTo>
                <a:cubicBezTo>
                  <a:pt x="49" y="89"/>
                  <a:pt x="44" y="88"/>
                  <a:pt x="39" y="88"/>
                </a:cubicBezTo>
                <a:lnTo>
                  <a:pt x="19" y="88"/>
                </a:lnTo>
                <a:lnTo>
                  <a:pt x="19" y="146"/>
                </a:lnTo>
                <a:cubicBezTo>
                  <a:pt x="20" y="146"/>
                  <a:pt x="21" y="146"/>
                  <a:pt x="23" y="147"/>
                </a:cubicBezTo>
                <a:cubicBezTo>
                  <a:pt x="25" y="147"/>
                  <a:pt x="27" y="147"/>
                  <a:pt x="30" y="147"/>
                </a:cubicBezTo>
                <a:cubicBezTo>
                  <a:pt x="32" y="147"/>
                  <a:pt x="34" y="147"/>
                  <a:pt x="37" y="147"/>
                </a:cubicBezTo>
                <a:cubicBezTo>
                  <a:pt x="39" y="148"/>
                  <a:pt x="41" y="148"/>
                  <a:pt x="43" y="148"/>
                </a:cubicBezTo>
                <a:close/>
                <a:moveTo>
                  <a:pt x="31" y="72"/>
                </a:moveTo>
                <a:lnTo>
                  <a:pt x="31" y="72"/>
                </a:lnTo>
                <a:cubicBezTo>
                  <a:pt x="33" y="72"/>
                  <a:pt x="36" y="72"/>
                  <a:pt x="40" y="72"/>
                </a:cubicBezTo>
                <a:cubicBezTo>
                  <a:pt x="44" y="72"/>
                  <a:pt x="47" y="72"/>
                  <a:pt x="49" y="71"/>
                </a:cubicBezTo>
                <a:cubicBezTo>
                  <a:pt x="53" y="70"/>
                  <a:pt x="56" y="69"/>
                  <a:pt x="60" y="67"/>
                </a:cubicBezTo>
                <a:cubicBezTo>
                  <a:pt x="63" y="65"/>
                  <a:pt x="66" y="63"/>
                  <a:pt x="68" y="61"/>
                </a:cubicBezTo>
                <a:cubicBezTo>
                  <a:pt x="71" y="58"/>
                  <a:pt x="73" y="56"/>
                  <a:pt x="74" y="52"/>
                </a:cubicBezTo>
                <a:cubicBezTo>
                  <a:pt x="76" y="49"/>
                  <a:pt x="76" y="46"/>
                  <a:pt x="76" y="42"/>
                </a:cubicBezTo>
                <a:cubicBezTo>
                  <a:pt x="76" y="37"/>
                  <a:pt x="75" y="33"/>
                  <a:pt x="73" y="30"/>
                </a:cubicBezTo>
                <a:cubicBezTo>
                  <a:pt x="72" y="26"/>
                  <a:pt x="69" y="24"/>
                  <a:pt x="66" y="22"/>
                </a:cubicBezTo>
                <a:cubicBezTo>
                  <a:pt x="63" y="20"/>
                  <a:pt x="59" y="18"/>
                  <a:pt x="55" y="18"/>
                </a:cubicBezTo>
                <a:cubicBezTo>
                  <a:pt x="51" y="17"/>
                  <a:pt x="46" y="16"/>
                  <a:pt x="42" y="16"/>
                </a:cubicBezTo>
                <a:cubicBezTo>
                  <a:pt x="37" y="16"/>
                  <a:pt x="32" y="16"/>
                  <a:pt x="28" y="17"/>
                </a:cubicBezTo>
                <a:cubicBezTo>
                  <a:pt x="24" y="17"/>
                  <a:pt x="21" y="17"/>
                  <a:pt x="19" y="18"/>
                </a:cubicBezTo>
                <a:lnTo>
                  <a:pt x="19" y="72"/>
                </a:lnTo>
                <a:lnTo>
                  <a:pt x="31" y="72"/>
                </a:lnTo>
                <a:close/>
                <a:moveTo>
                  <a:pt x="96" y="38"/>
                </a:moveTo>
                <a:lnTo>
                  <a:pt x="96" y="38"/>
                </a:lnTo>
                <a:cubicBezTo>
                  <a:pt x="96" y="42"/>
                  <a:pt x="96" y="46"/>
                  <a:pt x="95" y="50"/>
                </a:cubicBezTo>
                <a:cubicBezTo>
                  <a:pt x="93" y="54"/>
                  <a:pt x="92" y="58"/>
                  <a:pt x="89" y="61"/>
                </a:cubicBezTo>
                <a:cubicBezTo>
                  <a:pt x="87" y="65"/>
                  <a:pt x="84" y="68"/>
                  <a:pt x="80" y="70"/>
                </a:cubicBezTo>
                <a:cubicBezTo>
                  <a:pt x="76" y="73"/>
                  <a:pt x="71" y="75"/>
                  <a:pt x="66" y="76"/>
                </a:cubicBezTo>
                <a:lnTo>
                  <a:pt x="66" y="77"/>
                </a:lnTo>
                <a:cubicBezTo>
                  <a:pt x="71" y="78"/>
                  <a:pt x="75" y="79"/>
                  <a:pt x="79" y="81"/>
                </a:cubicBezTo>
                <a:cubicBezTo>
                  <a:pt x="84" y="83"/>
                  <a:pt x="87" y="85"/>
                  <a:pt x="91" y="89"/>
                </a:cubicBezTo>
                <a:cubicBezTo>
                  <a:pt x="94" y="92"/>
                  <a:pt x="96" y="96"/>
                  <a:pt x="98" y="100"/>
                </a:cubicBezTo>
                <a:cubicBezTo>
                  <a:pt x="100" y="105"/>
                  <a:pt x="101" y="110"/>
                  <a:pt x="101" y="117"/>
                </a:cubicBezTo>
                <a:cubicBezTo>
                  <a:pt x="101" y="125"/>
                  <a:pt x="100" y="132"/>
                  <a:pt x="96" y="138"/>
                </a:cubicBezTo>
                <a:cubicBezTo>
                  <a:pt x="93" y="144"/>
                  <a:pt x="88" y="149"/>
                  <a:pt x="83" y="153"/>
                </a:cubicBezTo>
                <a:cubicBezTo>
                  <a:pt x="77" y="157"/>
                  <a:pt x="71" y="160"/>
                  <a:pt x="63" y="161"/>
                </a:cubicBezTo>
                <a:cubicBezTo>
                  <a:pt x="56" y="163"/>
                  <a:pt x="49" y="164"/>
                  <a:pt x="41" y="164"/>
                </a:cubicBezTo>
                <a:lnTo>
                  <a:pt x="32" y="164"/>
                </a:lnTo>
                <a:cubicBezTo>
                  <a:pt x="29" y="164"/>
                  <a:pt x="25" y="164"/>
                  <a:pt x="21" y="164"/>
                </a:cubicBezTo>
                <a:cubicBezTo>
                  <a:pt x="17" y="164"/>
                  <a:pt x="14" y="163"/>
                  <a:pt x="10" y="163"/>
                </a:cubicBezTo>
                <a:cubicBezTo>
                  <a:pt x="6" y="162"/>
                  <a:pt x="3" y="162"/>
                  <a:pt x="0" y="161"/>
                </a:cubicBezTo>
                <a:lnTo>
                  <a:pt x="0" y="3"/>
                </a:lnTo>
                <a:cubicBezTo>
                  <a:pt x="5" y="2"/>
                  <a:pt x="12" y="1"/>
                  <a:pt x="19" y="1"/>
                </a:cubicBezTo>
                <a:cubicBezTo>
                  <a:pt x="27" y="0"/>
                  <a:pt x="35" y="0"/>
                  <a:pt x="44" y="0"/>
                </a:cubicBezTo>
                <a:cubicBezTo>
                  <a:pt x="50" y="0"/>
                  <a:pt x="56" y="0"/>
                  <a:pt x="62" y="1"/>
                </a:cubicBezTo>
                <a:cubicBezTo>
                  <a:pt x="68" y="2"/>
                  <a:pt x="74" y="4"/>
                  <a:pt x="79" y="7"/>
                </a:cubicBezTo>
                <a:cubicBezTo>
                  <a:pt x="84" y="10"/>
                  <a:pt x="88" y="14"/>
                  <a:pt x="92" y="19"/>
                </a:cubicBezTo>
                <a:cubicBezTo>
                  <a:pt x="95" y="24"/>
                  <a:pt x="96" y="30"/>
                  <a:pt x="96" y="38"/>
                </a:cubicBez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39" name="Freeform 1939"/>
          <p:cNvSpPr>
            <a:spLocks noEditPoints="1"/>
          </p:cNvSpPr>
          <p:nvPr userDrawn="1"/>
        </p:nvSpPr>
        <p:spPr bwMode="auto">
          <a:xfrm>
            <a:off x="852488" y="623889"/>
            <a:ext cx="44450" cy="74613"/>
          </a:xfrm>
          <a:custGeom>
            <a:avLst/>
            <a:gdLst>
              <a:gd name="T0" fmla="*/ 25 w 63"/>
              <a:gd name="T1" fmla="*/ 10 h 102"/>
              <a:gd name="T2" fmla="*/ 25 w 63"/>
              <a:gd name="T3" fmla="*/ 10 h 102"/>
              <a:gd name="T4" fmla="*/ 18 w 63"/>
              <a:gd name="T5" fmla="*/ 10 h 102"/>
              <a:gd name="T6" fmla="*/ 12 w 63"/>
              <a:gd name="T7" fmla="*/ 11 h 102"/>
              <a:gd name="T8" fmla="*/ 12 w 63"/>
              <a:gd name="T9" fmla="*/ 53 h 102"/>
              <a:gd name="T10" fmla="*/ 15 w 63"/>
              <a:gd name="T11" fmla="*/ 53 h 102"/>
              <a:gd name="T12" fmla="*/ 18 w 63"/>
              <a:gd name="T13" fmla="*/ 53 h 102"/>
              <a:gd name="T14" fmla="*/ 21 w 63"/>
              <a:gd name="T15" fmla="*/ 53 h 102"/>
              <a:gd name="T16" fmla="*/ 24 w 63"/>
              <a:gd name="T17" fmla="*/ 53 h 102"/>
              <a:gd name="T18" fmla="*/ 33 w 63"/>
              <a:gd name="T19" fmla="*/ 52 h 102"/>
              <a:gd name="T20" fmla="*/ 42 w 63"/>
              <a:gd name="T21" fmla="*/ 49 h 102"/>
              <a:gd name="T22" fmla="*/ 48 w 63"/>
              <a:gd name="T23" fmla="*/ 42 h 102"/>
              <a:gd name="T24" fmla="*/ 51 w 63"/>
              <a:gd name="T25" fmla="*/ 31 h 102"/>
              <a:gd name="T26" fmla="*/ 48 w 63"/>
              <a:gd name="T27" fmla="*/ 21 h 102"/>
              <a:gd name="T28" fmla="*/ 43 w 63"/>
              <a:gd name="T29" fmla="*/ 14 h 102"/>
              <a:gd name="T30" fmla="*/ 34 w 63"/>
              <a:gd name="T31" fmla="*/ 11 h 102"/>
              <a:gd name="T32" fmla="*/ 25 w 63"/>
              <a:gd name="T33" fmla="*/ 10 h 102"/>
              <a:gd name="T34" fmla="*/ 0 w 63"/>
              <a:gd name="T35" fmla="*/ 2 h 102"/>
              <a:gd name="T36" fmla="*/ 0 w 63"/>
              <a:gd name="T37" fmla="*/ 2 h 102"/>
              <a:gd name="T38" fmla="*/ 12 w 63"/>
              <a:gd name="T39" fmla="*/ 0 h 102"/>
              <a:gd name="T40" fmla="*/ 25 w 63"/>
              <a:gd name="T41" fmla="*/ 0 h 102"/>
              <a:gd name="T42" fmla="*/ 38 w 63"/>
              <a:gd name="T43" fmla="*/ 1 h 102"/>
              <a:gd name="T44" fmla="*/ 51 w 63"/>
              <a:gd name="T45" fmla="*/ 6 h 102"/>
              <a:gd name="T46" fmla="*/ 60 w 63"/>
              <a:gd name="T47" fmla="*/ 15 h 102"/>
              <a:gd name="T48" fmla="*/ 63 w 63"/>
              <a:gd name="T49" fmla="*/ 31 h 102"/>
              <a:gd name="T50" fmla="*/ 60 w 63"/>
              <a:gd name="T51" fmla="*/ 46 h 102"/>
              <a:gd name="T52" fmla="*/ 51 w 63"/>
              <a:gd name="T53" fmla="*/ 56 h 102"/>
              <a:gd name="T54" fmla="*/ 39 w 63"/>
              <a:gd name="T55" fmla="*/ 62 h 102"/>
              <a:gd name="T56" fmla="*/ 24 w 63"/>
              <a:gd name="T57" fmla="*/ 64 h 102"/>
              <a:gd name="T58" fmla="*/ 22 w 63"/>
              <a:gd name="T59" fmla="*/ 64 h 102"/>
              <a:gd name="T60" fmla="*/ 18 w 63"/>
              <a:gd name="T61" fmla="*/ 64 h 102"/>
              <a:gd name="T62" fmla="*/ 15 w 63"/>
              <a:gd name="T63" fmla="*/ 64 h 102"/>
              <a:gd name="T64" fmla="*/ 12 w 63"/>
              <a:gd name="T65" fmla="*/ 63 h 102"/>
              <a:gd name="T66" fmla="*/ 12 w 63"/>
              <a:gd name="T67" fmla="*/ 102 h 102"/>
              <a:gd name="T68" fmla="*/ 0 w 63"/>
              <a:gd name="T69" fmla="*/ 102 h 102"/>
              <a:gd name="T70" fmla="*/ 0 w 63"/>
              <a:gd name="T71" fmla="*/ 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 h="102">
                <a:moveTo>
                  <a:pt x="25" y="10"/>
                </a:moveTo>
                <a:lnTo>
                  <a:pt x="25" y="10"/>
                </a:lnTo>
                <a:cubicBezTo>
                  <a:pt x="23" y="10"/>
                  <a:pt x="20" y="10"/>
                  <a:pt x="18" y="10"/>
                </a:cubicBezTo>
                <a:cubicBezTo>
                  <a:pt x="16" y="10"/>
                  <a:pt x="14" y="10"/>
                  <a:pt x="12" y="11"/>
                </a:cubicBezTo>
                <a:lnTo>
                  <a:pt x="12" y="53"/>
                </a:lnTo>
                <a:cubicBezTo>
                  <a:pt x="13" y="53"/>
                  <a:pt x="14" y="53"/>
                  <a:pt x="15" y="53"/>
                </a:cubicBezTo>
                <a:cubicBezTo>
                  <a:pt x="16" y="53"/>
                  <a:pt x="17" y="53"/>
                  <a:pt x="18" y="53"/>
                </a:cubicBezTo>
                <a:cubicBezTo>
                  <a:pt x="19" y="53"/>
                  <a:pt x="20" y="53"/>
                  <a:pt x="21" y="53"/>
                </a:cubicBezTo>
                <a:lnTo>
                  <a:pt x="24" y="53"/>
                </a:lnTo>
                <a:cubicBezTo>
                  <a:pt x="27" y="53"/>
                  <a:pt x="30" y="53"/>
                  <a:pt x="33" y="52"/>
                </a:cubicBezTo>
                <a:cubicBezTo>
                  <a:pt x="37" y="52"/>
                  <a:pt x="39" y="50"/>
                  <a:pt x="42" y="49"/>
                </a:cubicBezTo>
                <a:cubicBezTo>
                  <a:pt x="45" y="47"/>
                  <a:pt x="47" y="45"/>
                  <a:pt x="48" y="42"/>
                </a:cubicBezTo>
                <a:cubicBezTo>
                  <a:pt x="50" y="39"/>
                  <a:pt x="51" y="35"/>
                  <a:pt x="51" y="31"/>
                </a:cubicBezTo>
                <a:cubicBezTo>
                  <a:pt x="51" y="27"/>
                  <a:pt x="50" y="23"/>
                  <a:pt x="48" y="21"/>
                </a:cubicBezTo>
                <a:cubicBezTo>
                  <a:pt x="47" y="18"/>
                  <a:pt x="45" y="16"/>
                  <a:pt x="43" y="14"/>
                </a:cubicBezTo>
                <a:cubicBezTo>
                  <a:pt x="40" y="13"/>
                  <a:pt x="37" y="12"/>
                  <a:pt x="34" y="11"/>
                </a:cubicBezTo>
                <a:cubicBezTo>
                  <a:pt x="31" y="10"/>
                  <a:pt x="28" y="10"/>
                  <a:pt x="25" y="10"/>
                </a:cubicBezTo>
                <a:close/>
                <a:moveTo>
                  <a:pt x="0" y="2"/>
                </a:moveTo>
                <a:lnTo>
                  <a:pt x="0" y="2"/>
                </a:lnTo>
                <a:cubicBezTo>
                  <a:pt x="4" y="1"/>
                  <a:pt x="8" y="0"/>
                  <a:pt x="12" y="0"/>
                </a:cubicBezTo>
                <a:cubicBezTo>
                  <a:pt x="16" y="0"/>
                  <a:pt x="21" y="0"/>
                  <a:pt x="25" y="0"/>
                </a:cubicBezTo>
                <a:cubicBezTo>
                  <a:pt x="29" y="0"/>
                  <a:pt x="34" y="0"/>
                  <a:pt x="38" y="1"/>
                </a:cubicBezTo>
                <a:cubicBezTo>
                  <a:pt x="43" y="2"/>
                  <a:pt x="47" y="3"/>
                  <a:pt x="51" y="6"/>
                </a:cubicBezTo>
                <a:cubicBezTo>
                  <a:pt x="54" y="8"/>
                  <a:pt x="57" y="11"/>
                  <a:pt x="60" y="15"/>
                </a:cubicBezTo>
                <a:cubicBezTo>
                  <a:pt x="62" y="19"/>
                  <a:pt x="63" y="24"/>
                  <a:pt x="63" y="31"/>
                </a:cubicBezTo>
                <a:cubicBezTo>
                  <a:pt x="63" y="37"/>
                  <a:pt x="62" y="42"/>
                  <a:pt x="60" y="46"/>
                </a:cubicBezTo>
                <a:cubicBezTo>
                  <a:pt x="58" y="50"/>
                  <a:pt x="55" y="54"/>
                  <a:pt x="51" y="56"/>
                </a:cubicBezTo>
                <a:cubicBezTo>
                  <a:pt x="48" y="59"/>
                  <a:pt x="43" y="61"/>
                  <a:pt x="39" y="62"/>
                </a:cubicBezTo>
                <a:cubicBezTo>
                  <a:pt x="34" y="63"/>
                  <a:pt x="29" y="64"/>
                  <a:pt x="24" y="64"/>
                </a:cubicBezTo>
                <a:lnTo>
                  <a:pt x="22" y="64"/>
                </a:lnTo>
                <a:cubicBezTo>
                  <a:pt x="21" y="64"/>
                  <a:pt x="20" y="64"/>
                  <a:pt x="18" y="64"/>
                </a:cubicBezTo>
                <a:cubicBezTo>
                  <a:pt x="17" y="64"/>
                  <a:pt x="16" y="64"/>
                  <a:pt x="15" y="64"/>
                </a:cubicBezTo>
                <a:cubicBezTo>
                  <a:pt x="14" y="63"/>
                  <a:pt x="13" y="63"/>
                  <a:pt x="12" y="63"/>
                </a:cubicBezTo>
                <a:lnTo>
                  <a:pt x="12" y="102"/>
                </a:lnTo>
                <a:lnTo>
                  <a:pt x="0" y="102"/>
                </a:lnTo>
                <a:lnTo>
                  <a:pt x="0" y="2"/>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40" name="Freeform 1940"/>
          <p:cNvSpPr>
            <a:spLocks noEditPoints="1"/>
          </p:cNvSpPr>
          <p:nvPr userDrawn="1"/>
        </p:nvSpPr>
        <p:spPr bwMode="auto">
          <a:xfrm>
            <a:off x="906463" y="623889"/>
            <a:ext cx="58738" cy="74613"/>
          </a:xfrm>
          <a:custGeom>
            <a:avLst/>
            <a:gdLst>
              <a:gd name="T0" fmla="*/ 12 w 82"/>
              <a:gd name="T1" fmla="*/ 52 h 104"/>
              <a:gd name="T2" fmla="*/ 12 w 82"/>
              <a:gd name="T3" fmla="*/ 52 h 104"/>
              <a:gd name="T4" fmla="*/ 14 w 82"/>
              <a:gd name="T5" fmla="*/ 68 h 104"/>
              <a:gd name="T6" fmla="*/ 19 w 82"/>
              <a:gd name="T7" fmla="*/ 81 h 104"/>
              <a:gd name="T8" fmla="*/ 28 w 82"/>
              <a:gd name="T9" fmla="*/ 90 h 104"/>
              <a:gd name="T10" fmla="*/ 41 w 82"/>
              <a:gd name="T11" fmla="*/ 94 h 104"/>
              <a:gd name="T12" fmla="*/ 62 w 82"/>
              <a:gd name="T13" fmla="*/ 83 h 104"/>
              <a:gd name="T14" fmla="*/ 69 w 82"/>
              <a:gd name="T15" fmla="*/ 52 h 104"/>
              <a:gd name="T16" fmla="*/ 68 w 82"/>
              <a:gd name="T17" fmla="*/ 36 h 104"/>
              <a:gd name="T18" fmla="*/ 62 w 82"/>
              <a:gd name="T19" fmla="*/ 23 h 104"/>
              <a:gd name="T20" fmla="*/ 53 w 82"/>
              <a:gd name="T21" fmla="*/ 14 h 104"/>
              <a:gd name="T22" fmla="*/ 41 w 82"/>
              <a:gd name="T23" fmla="*/ 11 h 104"/>
              <a:gd name="T24" fmla="*/ 20 w 82"/>
              <a:gd name="T25" fmla="*/ 21 h 104"/>
              <a:gd name="T26" fmla="*/ 12 w 82"/>
              <a:gd name="T27" fmla="*/ 52 h 104"/>
              <a:gd name="T28" fmla="*/ 0 w 82"/>
              <a:gd name="T29" fmla="*/ 52 h 104"/>
              <a:gd name="T30" fmla="*/ 0 w 82"/>
              <a:gd name="T31" fmla="*/ 52 h 104"/>
              <a:gd name="T32" fmla="*/ 10 w 82"/>
              <a:gd name="T33" fmla="*/ 13 h 104"/>
              <a:gd name="T34" fmla="*/ 41 w 82"/>
              <a:gd name="T35" fmla="*/ 0 h 104"/>
              <a:gd name="T36" fmla="*/ 59 w 82"/>
              <a:gd name="T37" fmla="*/ 4 h 104"/>
              <a:gd name="T38" fmla="*/ 72 w 82"/>
              <a:gd name="T39" fmla="*/ 14 h 104"/>
              <a:gd name="T40" fmla="*/ 79 w 82"/>
              <a:gd name="T41" fmla="*/ 31 h 104"/>
              <a:gd name="T42" fmla="*/ 82 w 82"/>
              <a:gd name="T43" fmla="*/ 52 h 104"/>
              <a:gd name="T44" fmla="*/ 71 w 82"/>
              <a:gd name="T45" fmla="*/ 91 h 104"/>
              <a:gd name="T46" fmla="*/ 41 w 82"/>
              <a:gd name="T47" fmla="*/ 104 h 104"/>
              <a:gd name="T48" fmla="*/ 22 w 82"/>
              <a:gd name="T49" fmla="*/ 101 h 104"/>
              <a:gd name="T50" fmla="*/ 10 w 82"/>
              <a:gd name="T51" fmla="*/ 90 h 104"/>
              <a:gd name="T52" fmla="*/ 2 w 82"/>
              <a:gd name="T53" fmla="*/ 74 h 104"/>
              <a:gd name="T54" fmla="*/ 0 w 82"/>
              <a:gd name="T55"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104">
                <a:moveTo>
                  <a:pt x="12" y="52"/>
                </a:moveTo>
                <a:lnTo>
                  <a:pt x="12" y="52"/>
                </a:lnTo>
                <a:cubicBezTo>
                  <a:pt x="12" y="58"/>
                  <a:pt x="13" y="63"/>
                  <a:pt x="14" y="68"/>
                </a:cubicBezTo>
                <a:cubicBezTo>
                  <a:pt x="15" y="73"/>
                  <a:pt x="17" y="77"/>
                  <a:pt x="19" y="81"/>
                </a:cubicBezTo>
                <a:cubicBezTo>
                  <a:pt x="21" y="85"/>
                  <a:pt x="24" y="88"/>
                  <a:pt x="28" y="90"/>
                </a:cubicBezTo>
                <a:cubicBezTo>
                  <a:pt x="31" y="92"/>
                  <a:pt x="36" y="94"/>
                  <a:pt x="41" y="94"/>
                </a:cubicBezTo>
                <a:cubicBezTo>
                  <a:pt x="50" y="94"/>
                  <a:pt x="57" y="90"/>
                  <a:pt x="62" y="83"/>
                </a:cubicBezTo>
                <a:cubicBezTo>
                  <a:pt x="67" y="77"/>
                  <a:pt x="69" y="66"/>
                  <a:pt x="69" y="52"/>
                </a:cubicBezTo>
                <a:cubicBezTo>
                  <a:pt x="69" y="47"/>
                  <a:pt x="69" y="41"/>
                  <a:pt x="68" y="36"/>
                </a:cubicBezTo>
                <a:cubicBezTo>
                  <a:pt x="66" y="31"/>
                  <a:pt x="65" y="27"/>
                  <a:pt x="62" y="23"/>
                </a:cubicBezTo>
                <a:cubicBezTo>
                  <a:pt x="60" y="19"/>
                  <a:pt x="57" y="16"/>
                  <a:pt x="53" y="14"/>
                </a:cubicBezTo>
                <a:cubicBezTo>
                  <a:pt x="50" y="12"/>
                  <a:pt x="46" y="11"/>
                  <a:pt x="41" y="11"/>
                </a:cubicBezTo>
                <a:cubicBezTo>
                  <a:pt x="32" y="11"/>
                  <a:pt x="25" y="14"/>
                  <a:pt x="20" y="21"/>
                </a:cubicBezTo>
                <a:cubicBezTo>
                  <a:pt x="15" y="28"/>
                  <a:pt x="12" y="38"/>
                  <a:pt x="12" y="52"/>
                </a:cubicBezTo>
                <a:close/>
                <a:moveTo>
                  <a:pt x="0" y="52"/>
                </a:moveTo>
                <a:lnTo>
                  <a:pt x="0" y="52"/>
                </a:lnTo>
                <a:cubicBezTo>
                  <a:pt x="0" y="35"/>
                  <a:pt x="3" y="22"/>
                  <a:pt x="10" y="13"/>
                </a:cubicBezTo>
                <a:cubicBezTo>
                  <a:pt x="17" y="4"/>
                  <a:pt x="27" y="0"/>
                  <a:pt x="41" y="0"/>
                </a:cubicBezTo>
                <a:cubicBezTo>
                  <a:pt x="48" y="0"/>
                  <a:pt x="54" y="1"/>
                  <a:pt x="59" y="4"/>
                </a:cubicBezTo>
                <a:cubicBezTo>
                  <a:pt x="64" y="6"/>
                  <a:pt x="68" y="10"/>
                  <a:pt x="72" y="14"/>
                </a:cubicBezTo>
                <a:cubicBezTo>
                  <a:pt x="75" y="19"/>
                  <a:pt x="78" y="24"/>
                  <a:pt x="79" y="31"/>
                </a:cubicBezTo>
                <a:cubicBezTo>
                  <a:pt x="81" y="37"/>
                  <a:pt x="82" y="44"/>
                  <a:pt x="82" y="52"/>
                </a:cubicBezTo>
                <a:cubicBezTo>
                  <a:pt x="82" y="69"/>
                  <a:pt x="78" y="82"/>
                  <a:pt x="71" y="91"/>
                </a:cubicBezTo>
                <a:cubicBezTo>
                  <a:pt x="64" y="100"/>
                  <a:pt x="54" y="104"/>
                  <a:pt x="41" y="104"/>
                </a:cubicBezTo>
                <a:cubicBezTo>
                  <a:pt x="34" y="104"/>
                  <a:pt x="27" y="103"/>
                  <a:pt x="22" y="101"/>
                </a:cubicBezTo>
                <a:cubicBezTo>
                  <a:pt x="17" y="98"/>
                  <a:pt x="13" y="95"/>
                  <a:pt x="10" y="90"/>
                </a:cubicBezTo>
                <a:cubicBezTo>
                  <a:pt x="6" y="85"/>
                  <a:pt x="4" y="80"/>
                  <a:pt x="2" y="74"/>
                </a:cubicBezTo>
                <a:cubicBezTo>
                  <a:pt x="0" y="67"/>
                  <a:pt x="0" y="60"/>
                  <a:pt x="0" y="52"/>
                </a:cubicBez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41" name="Freeform 1941"/>
          <p:cNvSpPr>
            <a:spLocks/>
          </p:cNvSpPr>
          <p:nvPr userDrawn="1"/>
        </p:nvSpPr>
        <p:spPr bwMode="auto">
          <a:xfrm>
            <a:off x="977901" y="623889"/>
            <a:ext cx="49213" cy="74613"/>
          </a:xfrm>
          <a:custGeom>
            <a:avLst/>
            <a:gdLst>
              <a:gd name="T0" fmla="*/ 69 w 69"/>
              <a:gd name="T1" fmla="*/ 98 h 104"/>
              <a:gd name="T2" fmla="*/ 69 w 69"/>
              <a:gd name="T3" fmla="*/ 98 h 104"/>
              <a:gd name="T4" fmla="*/ 58 w 69"/>
              <a:gd name="T5" fmla="*/ 103 h 104"/>
              <a:gd name="T6" fmla="*/ 44 w 69"/>
              <a:gd name="T7" fmla="*/ 104 h 104"/>
              <a:gd name="T8" fmla="*/ 27 w 69"/>
              <a:gd name="T9" fmla="*/ 101 h 104"/>
              <a:gd name="T10" fmla="*/ 13 w 69"/>
              <a:gd name="T11" fmla="*/ 92 h 104"/>
              <a:gd name="T12" fmla="*/ 4 w 69"/>
              <a:gd name="T13" fmla="*/ 76 h 104"/>
              <a:gd name="T14" fmla="*/ 0 w 69"/>
              <a:gd name="T15" fmla="*/ 52 h 104"/>
              <a:gd name="T16" fmla="*/ 4 w 69"/>
              <a:gd name="T17" fmla="*/ 28 h 104"/>
              <a:gd name="T18" fmla="*/ 14 w 69"/>
              <a:gd name="T19" fmla="*/ 12 h 104"/>
              <a:gd name="T20" fmla="*/ 28 w 69"/>
              <a:gd name="T21" fmla="*/ 3 h 104"/>
              <a:gd name="T22" fmla="*/ 44 w 69"/>
              <a:gd name="T23" fmla="*/ 0 h 104"/>
              <a:gd name="T24" fmla="*/ 58 w 69"/>
              <a:gd name="T25" fmla="*/ 1 h 104"/>
              <a:gd name="T26" fmla="*/ 67 w 69"/>
              <a:gd name="T27" fmla="*/ 3 h 104"/>
              <a:gd name="T28" fmla="*/ 65 w 69"/>
              <a:gd name="T29" fmla="*/ 14 h 104"/>
              <a:gd name="T30" fmla="*/ 45 w 69"/>
              <a:gd name="T31" fmla="*/ 11 h 104"/>
              <a:gd name="T32" fmla="*/ 33 w 69"/>
              <a:gd name="T33" fmla="*/ 13 h 104"/>
              <a:gd name="T34" fmla="*/ 23 w 69"/>
              <a:gd name="T35" fmla="*/ 20 h 104"/>
              <a:gd name="T36" fmla="*/ 16 w 69"/>
              <a:gd name="T37" fmla="*/ 33 h 104"/>
              <a:gd name="T38" fmla="*/ 13 w 69"/>
              <a:gd name="T39" fmla="*/ 52 h 104"/>
              <a:gd name="T40" fmla="*/ 15 w 69"/>
              <a:gd name="T41" fmla="*/ 70 h 104"/>
              <a:gd name="T42" fmla="*/ 23 w 69"/>
              <a:gd name="T43" fmla="*/ 83 h 104"/>
              <a:gd name="T44" fmla="*/ 33 w 69"/>
              <a:gd name="T45" fmla="*/ 91 h 104"/>
              <a:gd name="T46" fmla="*/ 47 w 69"/>
              <a:gd name="T47" fmla="*/ 94 h 104"/>
              <a:gd name="T48" fmla="*/ 58 w 69"/>
              <a:gd name="T49" fmla="*/ 92 h 104"/>
              <a:gd name="T50" fmla="*/ 66 w 69"/>
              <a:gd name="T51" fmla="*/ 89 h 104"/>
              <a:gd name="T52" fmla="*/ 69 w 69"/>
              <a:gd name="T53"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104">
                <a:moveTo>
                  <a:pt x="69" y="98"/>
                </a:moveTo>
                <a:lnTo>
                  <a:pt x="69" y="98"/>
                </a:lnTo>
                <a:cubicBezTo>
                  <a:pt x="66" y="101"/>
                  <a:pt x="62" y="102"/>
                  <a:pt x="58" y="103"/>
                </a:cubicBezTo>
                <a:cubicBezTo>
                  <a:pt x="54" y="104"/>
                  <a:pt x="49" y="104"/>
                  <a:pt x="44" y="104"/>
                </a:cubicBezTo>
                <a:cubicBezTo>
                  <a:pt x="38" y="104"/>
                  <a:pt x="32" y="103"/>
                  <a:pt x="27" y="101"/>
                </a:cubicBezTo>
                <a:cubicBezTo>
                  <a:pt x="22" y="99"/>
                  <a:pt x="17" y="96"/>
                  <a:pt x="13" y="92"/>
                </a:cubicBezTo>
                <a:cubicBezTo>
                  <a:pt x="9" y="88"/>
                  <a:pt x="6" y="82"/>
                  <a:pt x="4" y="76"/>
                </a:cubicBezTo>
                <a:cubicBezTo>
                  <a:pt x="1" y="69"/>
                  <a:pt x="0" y="61"/>
                  <a:pt x="0" y="52"/>
                </a:cubicBezTo>
                <a:cubicBezTo>
                  <a:pt x="0" y="43"/>
                  <a:pt x="1" y="35"/>
                  <a:pt x="4" y="28"/>
                </a:cubicBezTo>
                <a:cubicBezTo>
                  <a:pt x="7" y="22"/>
                  <a:pt x="10" y="16"/>
                  <a:pt x="14" y="12"/>
                </a:cubicBezTo>
                <a:cubicBezTo>
                  <a:pt x="18" y="8"/>
                  <a:pt x="23" y="5"/>
                  <a:pt x="28" y="3"/>
                </a:cubicBezTo>
                <a:cubicBezTo>
                  <a:pt x="33" y="1"/>
                  <a:pt x="39" y="0"/>
                  <a:pt x="44" y="0"/>
                </a:cubicBezTo>
                <a:cubicBezTo>
                  <a:pt x="50" y="0"/>
                  <a:pt x="54" y="0"/>
                  <a:pt x="58" y="1"/>
                </a:cubicBezTo>
                <a:cubicBezTo>
                  <a:pt x="62" y="2"/>
                  <a:pt x="65" y="2"/>
                  <a:pt x="67" y="3"/>
                </a:cubicBezTo>
                <a:lnTo>
                  <a:pt x="65" y="14"/>
                </a:lnTo>
                <a:cubicBezTo>
                  <a:pt x="60" y="12"/>
                  <a:pt x="53" y="11"/>
                  <a:pt x="45" y="11"/>
                </a:cubicBezTo>
                <a:cubicBezTo>
                  <a:pt x="41" y="11"/>
                  <a:pt x="37" y="11"/>
                  <a:pt x="33" y="13"/>
                </a:cubicBezTo>
                <a:cubicBezTo>
                  <a:pt x="29" y="14"/>
                  <a:pt x="26" y="17"/>
                  <a:pt x="23" y="20"/>
                </a:cubicBezTo>
                <a:cubicBezTo>
                  <a:pt x="20" y="23"/>
                  <a:pt x="17" y="27"/>
                  <a:pt x="16" y="33"/>
                </a:cubicBezTo>
                <a:cubicBezTo>
                  <a:pt x="14" y="38"/>
                  <a:pt x="13" y="44"/>
                  <a:pt x="13" y="52"/>
                </a:cubicBezTo>
                <a:cubicBezTo>
                  <a:pt x="13" y="59"/>
                  <a:pt x="14" y="65"/>
                  <a:pt x="15" y="70"/>
                </a:cubicBezTo>
                <a:cubicBezTo>
                  <a:pt x="17" y="75"/>
                  <a:pt x="20" y="80"/>
                  <a:pt x="23" y="83"/>
                </a:cubicBezTo>
                <a:cubicBezTo>
                  <a:pt x="26" y="87"/>
                  <a:pt x="29" y="89"/>
                  <a:pt x="33" y="91"/>
                </a:cubicBezTo>
                <a:cubicBezTo>
                  <a:pt x="37" y="93"/>
                  <a:pt x="42" y="94"/>
                  <a:pt x="47" y="94"/>
                </a:cubicBezTo>
                <a:cubicBezTo>
                  <a:pt x="51" y="94"/>
                  <a:pt x="55" y="93"/>
                  <a:pt x="58" y="92"/>
                </a:cubicBezTo>
                <a:cubicBezTo>
                  <a:pt x="61" y="91"/>
                  <a:pt x="64" y="90"/>
                  <a:pt x="66" y="89"/>
                </a:cubicBezTo>
                <a:lnTo>
                  <a:pt x="69" y="98"/>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42" name="Freeform 1942"/>
          <p:cNvSpPr>
            <a:spLocks/>
          </p:cNvSpPr>
          <p:nvPr userDrawn="1"/>
        </p:nvSpPr>
        <p:spPr bwMode="auto">
          <a:xfrm>
            <a:off x="1035051" y="623889"/>
            <a:ext cx="49213" cy="74613"/>
          </a:xfrm>
          <a:custGeom>
            <a:avLst/>
            <a:gdLst>
              <a:gd name="T0" fmla="*/ 69 w 69"/>
              <a:gd name="T1" fmla="*/ 98 h 104"/>
              <a:gd name="T2" fmla="*/ 69 w 69"/>
              <a:gd name="T3" fmla="*/ 98 h 104"/>
              <a:gd name="T4" fmla="*/ 58 w 69"/>
              <a:gd name="T5" fmla="*/ 103 h 104"/>
              <a:gd name="T6" fmla="*/ 44 w 69"/>
              <a:gd name="T7" fmla="*/ 104 h 104"/>
              <a:gd name="T8" fmla="*/ 27 w 69"/>
              <a:gd name="T9" fmla="*/ 101 h 104"/>
              <a:gd name="T10" fmla="*/ 13 w 69"/>
              <a:gd name="T11" fmla="*/ 92 h 104"/>
              <a:gd name="T12" fmla="*/ 3 w 69"/>
              <a:gd name="T13" fmla="*/ 76 h 104"/>
              <a:gd name="T14" fmla="*/ 0 w 69"/>
              <a:gd name="T15" fmla="*/ 52 h 104"/>
              <a:gd name="T16" fmla="*/ 4 w 69"/>
              <a:gd name="T17" fmla="*/ 28 h 104"/>
              <a:gd name="T18" fmla="*/ 14 w 69"/>
              <a:gd name="T19" fmla="*/ 12 h 104"/>
              <a:gd name="T20" fmla="*/ 28 w 69"/>
              <a:gd name="T21" fmla="*/ 3 h 104"/>
              <a:gd name="T22" fmla="*/ 44 w 69"/>
              <a:gd name="T23" fmla="*/ 0 h 104"/>
              <a:gd name="T24" fmla="*/ 58 w 69"/>
              <a:gd name="T25" fmla="*/ 1 h 104"/>
              <a:gd name="T26" fmla="*/ 67 w 69"/>
              <a:gd name="T27" fmla="*/ 3 h 104"/>
              <a:gd name="T28" fmla="*/ 64 w 69"/>
              <a:gd name="T29" fmla="*/ 14 h 104"/>
              <a:gd name="T30" fmla="*/ 45 w 69"/>
              <a:gd name="T31" fmla="*/ 11 h 104"/>
              <a:gd name="T32" fmla="*/ 33 w 69"/>
              <a:gd name="T33" fmla="*/ 13 h 104"/>
              <a:gd name="T34" fmla="*/ 23 w 69"/>
              <a:gd name="T35" fmla="*/ 20 h 104"/>
              <a:gd name="T36" fmla="*/ 15 w 69"/>
              <a:gd name="T37" fmla="*/ 33 h 104"/>
              <a:gd name="T38" fmla="*/ 13 w 69"/>
              <a:gd name="T39" fmla="*/ 52 h 104"/>
              <a:gd name="T40" fmla="*/ 15 w 69"/>
              <a:gd name="T41" fmla="*/ 70 h 104"/>
              <a:gd name="T42" fmla="*/ 22 w 69"/>
              <a:gd name="T43" fmla="*/ 83 h 104"/>
              <a:gd name="T44" fmla="*/ 33 w 69"/>
              <a:gd name="T45" fmla="*/ 91 h 104"/>
              <a:gd name="T46" fmla="*/ 46 w 69"/>
              <a:gd name="T47" fmla="*/ 94 h 104"/>
              <a:gd name="T48" fmla="*/ 58 w 69"/>
              <a:gd name="T49" fmla="*/ 92 h 104"/>
              <a:gd name="T50" fmla="*/ 66 w 69"/>
              <a:gd name="T51" fmla="*/ 89 h 104"/>
              <a:gd name="T52" fmla="*/ 69 w 69"/>
              <a:gd name="T53"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104">
                <a:moveTo>
                  <a:pt x="69" y="98"/>
                </a:moveTo>
                <a:lnTo>
                  <a:pt x="69" y="98"/>
                </a:lnTo>
                <a:cubicBezTo>
                  <a:pt x="66" y="101"/>
                  <a:pt x="62" y="102"/>
                  <a:pt x="58" y="103"/>
                </a:cubicBezTo>
                <a:cubicBezTo>
                  <a:pt x="53" y="104"/>
                  <a:pt x="49" y="104"/>
                  <a:pt x="44" y="104"/>
                </a:cubicBezTo>
                <a:cubicBezTo>
                  <a:pt x="37" y="104"/>
                  <a:pt x="32" y="103"/>
                  <a:pt x="27" y="101"/>
                </a:cubicBezTo>
                <a:cubicBezTo>
                  <a:pt x="21" y="99"/>
                  <a:pt x="17" y="96"/>
                  <a:pt x="13" y="92"/>
                </a:cubicBezTo>
                <a:cubicBezTo>
                  <a:pt x="9" y="88"/>
                  <a:pt x="6" y="82"/>
                  <a:pt x="3" y="76"/>
                </a:cubicBezTo>
                <a:cubicBezTo>
                  <a:pt x="1" y="69"/>
                  <a:pt x="0" y="61"/>
                  <a:pt x="0" y="52"/>
                </a:cubicBezTo>
                <a:cubicBezTo>
                  <a:pt x="0" y="43"/>
                  <a:pt x="1" y="35"/>
                  <a:pt x="4" y="28"/>
                </a:cubicBezTo>
                <a:cubicBezTo>
                  <a:pt x="6" y="22"/>
                  <a:pt x="10" y="16"/>
                  <a:pt x="14" y="12"/>
                </a:cubicBezTo>
                <a:cubicBezTo>
                  <a:pt x="18" y="8"/>
                  <a:pt x="23" y="5"/>
                  <a:pt x="28" y="3"/>
                </a:cubicBezTo>
                <a:cubicBezTo>
                  <a:pt x="33" y="1"/>
                  <a:pt x="38" y="0"/>
                  <a:pt x="44" y="0"/>
                </a:cubicBezTo>
                <a:cubicBezTo>
                  <a:pt x="49" y="0"/>
                  <a:pt x="54" y="0"/>
                  <a:pt x="58" y="1"/>
                </a:cubicBezTo>
                <a:cubicBezTo>
                  <a:pt x="61" y="2"/>
                  <a:pt x="65" y="2"/>
                  <a:pt x="67" y="3"/>
                </a:cubicBezTo>
                <a:lnTo>
                  <a:pt x="64" y="14"/>
                </a:lnTo>
                <a:cubicBezTo>
                  <a:pt x="60" y="12"/>
                  <a:pt x="53" y="11"/>
                  <a:pt x="45" y="11"/>
                </a:cubicBezTo>
                <a:cubicBezTo>
                  <a:pt x="41" y="11"/>
                  <a:pt x="37" y="11"/>
                  <a:pt x="33" y="13"/>
                </a:cubicBezTo>
                <a:cubicBezTo>
                  <a:pt x="29" y="14"/>
                  <a:pt x="26" y="17"/>
                  <a:pt x="23" y="20"/>
                </a:cubicBezTo>
                <a:cubicBezTo>
                  <a:pt x="20" y="23"/>
                  <a:pt x="17" y="27"/>
                  <a:pt x="15" y="33"/>
                </a:cubicBezTo>
                <a:cubicBezTo>
                  <a:pt x="13" y="38"/>
                  <a:pt x="13" y="44"/>
                  <a:pt x="13" y="52"/>
                </a:cubicBezTo>
                <a:cubicBezTo>
                  <a:pt x="13" y="59"/>
                  <a:pt x="13" y="65"/>
                  <a:pt x="15" y="70"/>
                </a:cubicBezTo>
                <a:cubicBezTo>
                  <a:pt x="17" y="75"/>
                  <a:pt x="19" y="80"/>
                  <a:pt x="22" y="83"/>
                </a:cubicBezTo>
                <a:cubicBezTo>
                  <a:pt x="25" y="87"/>
                  <a:pt x="29" y="89"/>
                  <a:pt x="33" y="91"/>
                </a:cubicBezTo>
                <a:cubicBezTo>
                  <a:pt x="37" y="93"/>
                  <a:pt x="41" y="94"/>
                  <a:pt x="46" y="94"/>
                </a:cubicBezTo>
                <a:cubicBezTo>
                  <a:pt x="51" y="94"/>
                  <a:pt x="54" y="93"/>
                  <a:pt x="58" y="92"/>
                </a:cubicBezTo>
                <a:cubicBezTo>
                  <a:pt x="61" y="91"/>
                  <a:pt x="64" y="90"/>
                  <a:pt x="66" y="89"/>
                </a:cubicBezTo>
                <a:lnTo>
                  <a:pt x="69" y="98"/>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43" name="Freeform 1943"/>
          <p:cNvSpPr>
            <a:spLocks/>
          </p:cNvSpPr>
          <p:nvPr userDrawn="1"/>
        </p:nvSpPr>
        <p:spPr bwMode="auto">
          <a:xfrm>
            <a:off x="1098551" y="625497"/>
            <a:ext cx="52388" cy="73025"/>
          </a:xfrm>
          <a:custGeom>
            <a:avLst/>
            <a:gdLst>
              <a:gd name="T0" fmla="*/ 61 w 73"/>
              <a:gd name="T1" fmla="*/ 32 h 101"/>
              <a:gd name="T2" fmla="*/ 61 w 73"/>
              <a:gd name="T3" fmla="*/ 32 h 101"/>
              <a:gd name="T4" fmla="*/ 62 w 73"/>
              <a:gd name="T5" fmla="*/ 21 h 101"/>
              <a:gd name="T6" fmla="*/ 61 w 73"/>
              <a:gd name="T7" fmla="*/ 21 h 101"/>
              <a:gd name="T8" fmla="*/ 55 w 73"/>
              <a:gd name="T9" fmla="*/ 33 h 101"/>
              <a:gd name="T10" fmla="*/ 7 w 73"/>
              <a:gd name="T11" fmla="*/ 101 h 101"/>
              <a:gd name="T12" fmla="*/ 0 w 73"/>
              <a:gd name="T13" fmla="*/ 101 h 101"/>
              <a:gd name="T14" fmla="*/ 0 w 73"/>
              <a:gd name="T15" fmla="*/ 0 h 101"/>
              <a:gd name="T16" fmla="*/ 11 w 73"/>
              <a:gd name="T17" fmla="*/ 0 h 101"/>
              <a:gd name="T18" fmla="*/ 11 w 73"/>
              <a:gd name="T19" fmla="*/ 69 h 101"/>
              <a:gd name="T20" fmla="*/ 10 w 73"/>
              <a:gd name="T21" fmla="*/ 80 h 101"/>
              <a:gd name="T22" fmla="*/ 11 w 73"/>
              <a:gd name="T23" fmla="*/ 80 h 101"/>
              <a:gd name="T24" fmla="*/ 17 w 73"/>
              <a:gd name="T25" fmla="*/ 68 h 101"/>
              <a:gd name="T26" fmla="*/ 66 w 73"/>
              <a:gd name="T27" fmla="*/ 0 h 101"/>
              <a:gd name="T28" fmla="*/ 73 w 73"/>
              <a:gd name="T29" fmla="*/ 0 h 101"/>
              <a:gd name="T30" fmla="*/ 73 w 73"/>
              <a:gd name="T31" fmla="*/ 101 h 101"/>
              <a:gd name="T32" fmla="*/ 61 w 73"/>
              <a:gd name="T33" fmla="*/ 101 h 101"/>
              <a:gd name="T34" fmla="*/ 61 w 73"/>
              <a:gd name="T35"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101">
                <a:moveTo>
                  <a:pt x="61" y="32"/>
                </a:moveTo>
                <a:lnTo>
                  <a:pt x="61" y="32"/>
                </a:lnTo>
                <a:lnTo>
                  <a:pt x="62" y="21"/>
                </a:lnTo>
                <a:lnTo>
                  <a:pt x="61" y="21"/>
                </a:lnTo>
                <a:lnTo>
                  <a:pt x="55" y="33"/>
                </a:lnTo>
                <a:lnTo>
                  <a:pt x="7" y="101"/>
                </a:lnTo>
                <a:lnTo>
                  <a:pt x="0" y="101"/>
                </a:lnTo>
                <a:lnTo>
                  <a:pt x="0" y="0"/>
                </a:lnTo>
                <a:lnTo>
                  <a:pt x="11" y="0"/>
                </a:lnTo>
                <a:lnTo>
                  <a:pt x="11" y="69"/>
                </a:lnTo>
                <a:lnTo>
                  <a:pt x="10" y="80"/>
                </a:lnTo>
                <a:lnTo>
                  <a:pt x="11" y="80"/>
                </a:lnTo>
                <a:lnTo>
                  <a:pt x="17" y="68"/>
                </a:lnTo>
                <a:lnTo>
                  <a:pt x="66" y="0"/>
                </a:lnTo>
                <a:lnTo>
                  <a:pt x="73" y="0"/>
                </a:lnTo>
                <a:lnTo>
                  <a:pt x="73" y="101"/>
                </a:lnTo>
                <a:lnTo>
                  <a:pt x="61" y="101"/>
                </a:lnTo>
                <a:lnTo>
                  <a:pt x="61" y="32"/>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44" name="Freeform 1944"/>
          <p:cNvSpPr>
            <a:spLocks noEditPoints="1"/>
          </p:cNvSpPr>
          <p:nvPr userDrawn="1"/>
        </p:nvSpPr>
        <p:spPr bwMode="auto">
          <a:xfrm>
            <a:off x="1169988" y="608013"/>
            <a:ext cx="52388" cy="90488"/>
          </a:xfrm>
          <a:custGeom>
            <a:avLst/>
            <a:gdLst>
              <a:gd name="T0" fmla="*/ 25 w 73"/>
              <a:gd name="T1" fmla="*/ 0 h 126"/>
              <a:gd name="T2" fmla="*/ 25 w 73"/>
              <a:gd name="T3" fmla="*/ 0 h 126"/>
              <a:gd name="T4" fmla="*/ 29 w 73"/>
              <a:gd name="T5" fmla="*/ 8 h 126"/>
              <a:gd name="T6" fmla="*/ 38 w 73"/>
              <a:gd name="T7" fmla="*/ 11 h 126"/>
              <a:gd name="T8" fmla="*/ 47 w 73"/>
              <a:gd name="T9" fmla="*/ 8 h 126"/>
              <a:gd name="T10" fmla="*/ 51 w 73"/>
              <a:gd name="T11" fmla="*/ 0 h 126"/>
              <a:gd name="T12" fmla="*/ 61 w 73"/>
              <a:gd name="T13" fmla="*/ 3 h 126"/>
              <a:gd name="T14" fmla="*/ 54 w 73"/>
              <a:gd name="T15" fmla="*/ 15 h 126"/>
              <a:gd name="T16" fmla="*/ 38 w 73"/>
              <a:gd name="T17" fmla="*/ 20 h 126"/>
              <a:gd name="T18" fmla="*/ 21 w 73"/>
              <a:gd name="T19" fmla="*/ 16 h 126"/>
              <a:gd name="T20" fmla="*/ 13 w 73"/>
              <a:gd name="T21" fmla="*/ 3 h 126"/>
              <a:gd name="T22" fmla="*/ 25 w 73"/>
              <a:gd name="T23" fmla="*/ 0 h 126"/>
              <a:gd name="T24" fmla="*/ 61 w 73"/>
              <a:gd name="T25" fmla="*/ 57 h 126"/>
              <a:gd name="T26" fmla="*/ 61 w 73"/>
              <a:gd name="T27" fmla="*/ 57 h 126"/>
              <a:gd name="T28" fmla="*/ 62 w 73"/>
              <a:gd name="T29" fmla="*/ 46 h 126"/>
              <a:gd name="T30" fmla="*/ 62 w 73"/>
              <a:gd name="T31" fmla="*/ 46 h 126"/>
              <a:gd name="T32" fmla="*/ 56 w 73"/>
              <a:gd name="T33" fmla="*/ 58 h 126"/>
              <a:gd name="T34" fmla="*/ 7 w 73"/>
              <a:gd name="T35" fmla="*/ 126 h 126"/>
              <a:gd name="T36" fmla="*/ 0 w 73"/>
              <a:gd name="T37" fmla="*/ 126 h 126"/>
              <a:gd name="T38" fmla="*/ 0 w 73"/>
              <a:gd name="T39" fmla="*/ 25 h 126"/>
              <a:gd name="T40" fmla="*/ 12 w 73"/>
              <a:gd name="T41" fmla="*/ 25 h 126"/>
              <a:gd name="T42" fmla="*/ 12 w 73"/>
              <a:gd name="T43" fmla="*/ 94 h 126"/>
              <a:gd name="T44" fmla="*/ 11 w 73"/>
              <a:gd name="T45" fmla="*/ 105 h 126"/>
              <a:gd name="T46" fmla="*/ 11 w 73"/>
              <a:gd name="T47" fmla="*/ 105 h 126"/>
              <a:gd name="T48" fmla="*/ 18 w 73"/>
              <a:gd name="T49" fmla="*/ 93 h 126"/>
              <a:gd name="T50" fmla="*/ 66 w 73"/>
              <a:gd name="T51" fmla="*/ 25 h 126"/>
              <a:gd name="T52" fmla="*/ 73 w 73"/>
              <a:gd name="T53" fmla="*/ 25 h 126"/>
              <a:gd name="T54" fmla="*/ 73 w 73"/>
              <a:gd name="T55" fmla="*/ 126 h 126"/>
              <a:gd name="T56" fmla="*/ 61 w 73"/>
              <a:gd name="T57" fmla="*/ 126 h 126"/>
              <a:gd name="T58" fmla="*/ 61 w 73"/>
              <a:gd name="T59" fmla="*/ 5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3" h="126">
                <a:moveTo>
                  <a:pt x="25" y="0"/>
                </a:moveTo>
                <a:lnTo>
                  <a:pt x="25" y="0"/>
                </a:lnTo>
                <a:cubicBezTo>
                  <a:pt x="25" y="4"/>
                  <a:pt x="26" y="7"/>
                  <a:pt x="29" y="8"/>
                </a:cubicBezTo>
                <a:cubicBezTo>
                  <a:pt x="31" y="10"/>
                  <a:pt x="34" y="11"/>
                  <a:pt x="38" y="11"/>
                </a:cubicBezTo>
                <a:cubicBezTo>
                  <a:pt x="42" y="11"/>
                  <a:pt x="45" y="10"/>
                  <a:pt x="47" y="8"/>
                </a:cubicBezTo>
                <a:cubicBezTo>
                  <a:pt x="49" y="7"/>
                  <a:pt x="51" y="4"/>
                  <a:pt x="51" y="0"/>
                </a:cubicBezTo>
                <a:lnTo>
                  <a:pt x="61" y="3"/>
                </a:lnTo>
                <a:cubicBezTo>
                  <a:pt x="60" y="8"/>
                  <a:pt x="58" y="12"/>
                  <a:pt x="54" y="15"/>
                </a:cubicBezTo>
                <a:cubicBezTo>
                  <a:pt x="50" y="18"/>
                  <a:pt x="45" y="20"/>
                  <a:pt x="38" y="20"/>
                </a:cubicBezTo>
                <a:cubicBezTo>
                  <a:pt x="31" y="20"/>
                  <a:pt x="25" y="18"/>
                  <a:pt x="21" y="16"/>
                </a:cubicBezTo>
                <a:cubicBezTo>
                  <a:pt x="17" y="13"/>
                  <a:pt x="14" y="9"/>
                  <a:pt x="13" y="3"/>
                </a:cubicBezTo>
                <a:lnTo>
                  <a:pt x="25" y="0"/>
                </a:lnTo>
                <a:close/>
                <a:moveTo>
                  <a:pt x="61" y="57"/>
                </a:moveTo>
                <a:lnTo>
                  <a:pt x="61" y="57"/>
                </a:lnTo>
                <a:lnTo>
                  <a:pt x="62" y="46"/>
                </a:lnTo>
                <a:lnTo>
                  <a:pt x="62" y="46"/>
                </a:lnTo>
                <a:lnTo>
                  <a:pt x="56" y="58"/>
                </a:lnTo>
                <a:lnTo>
                  <a:pt x="7" y="126"/>
                </a:lnTo>
                <a:lnTo>
                  <a:pt x="0" y="126"/>
                </a:lnTo>
                <a:lnTo>
                  <a:pt x="0" y="25"/>
                </a:lnTo>
                <a:lnTo>
                  <a:pt x="12" y="25"/>
                </a:lnTo>
                <a:lnTo>
                  <a:pt x="12" y="94"/>
                </a:lnTo>
                <a:lnTo>
                  <a:pt x="11" y="105"/>
                </a:lnTo>
                <a:lnTo>
                  <a:pt x="11" y="105"/>
                </a:lnTo>
                <a:lnTo>
                  <a:pt x="18" y="93"/>
                </a:lnTo>
                <a:lnTo>
                  <a:pt x="66" y="25"/>
                </a:lnTo>
                <a:lnTo>
                  <a:pt x="73" y="25"/>
                </a:lnTo>
                <a:lnTo>
                  <a:pt x="73" y="126"/>
                </a:lnTo>
                <a:lnTo>
                  <a:pt x="61" y="126"/>
                </a:lnTo>
                <a:lnTo>
                  <a:pt x="61" y="57"/>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45" name="Freeform 1945"/>
          <p:cNvSpPr>
            <a:spLocks/>
          </p:cNvSpPr>
          <p:nvPr userDrawn="1"/>
        </p:nvSpPr>
        <p:spPr bwMode="auto">
          <a:xfrm>
            <a:off x="1238251" y="623889"/>
            <a:ext cx="49213" cy="74613"/>
          </a:xfrm>
          <a:custGeom>
            <a:avLst/>
            <a:gdLst>
              <a:gd name="T0" fmla="*/ 69 w 69"/>
              <a:gd name="T1" fmla="*/ 98 h 104"/>
              <a:gd name="T2" fmla="*/ 69 w 69"/>
              <a:gd name="T3" fmla="*/ 98 h 104"/>
              <a:gd name="T4" fmla="*/ 58 w 69"/>
              <a:gd name="T5" fmla="*/ 103 h 104"/>
              <a:gd name="T6" fmla="*/ 44 w 69"/>
              <a:gd name="T7" fmla="*/ 104 h 104"/>
              <a:gd name="T8" fmla="*/ 27 w 69"/>
              <a:gd name="T9" fmla="*/ 101 h 104"/>
              <a:gd name="T10" fmla="*/ 13 w 69"/>
              <a:gd name="T11" fmla="*/ 92 h 104"/>
              <a:gd name="T12" fmla="*/ 3 w 69"/>
              <a:gd name="T13" fmla="*/ 76 h 104"/>
              <a:gd name="T14" fmla="*/ 0 w 69"/>
              <a:gd name="T15" fmla="*/ 52 h 104"/>
              <a:gd name="T16" fmla="*/ 4 w 69"/>
              <a:gd name="T17" fmla="*/ 28 h 104"/>
              <a:gd name="T18" fmla="*/ 14 w 69"/>
              <a:gd name="T19" fmla="*/ 12 h 104"/>
              <a:gd name="T20" fmla="*/ 28 w 69"/>
              <a:gd name="T21" fmla="*/ 3 h 104"/>
              <a:gd name="T22" fmla="*/ 44 w 69"/>
              <a:gd name="T23" fmla="*/ 0 h 104"/>
              <a:gd name="T24" fmla="*/ 58 w 69"/>
              <a:gd name="T25" fmla="*/ 1 h 104"/>
              <a:gd name="T26" fmla="*/ 67 w 69"/>
              <a:gd name="T27" fmla="*/ 3 h 104"/>
              <a:gd name="T28" fmla="*/ 64 w 69"/>
              <a:gd name="T29" fmla="*/ 14 h 104"/>
              <a:gd name="T30" fmla="*/ 45 w 69"/>
              <a:gd name="T31" fmla="*/ 11 h 104"/>
              <a:gd name="T32" fmla="*/ 33 w 69"/>
              <a:gd name="T33" fmla="*/ 13 h 104"/>
              <a:gd name="T34" fmla="*/ 23 w 69"/>
              <a:gd name="T35" fmla="*/ 20 h 104"/>
              <a:gd name="T36" fmla="*/ 15 w 69"/>
              <a:gd name="T37" fmla="*/ 33 h 104"/>
              <a:gd name="T38" fmla="*/ 13 w 69"/>
              <a:gd name="T39" fmla="*/ 52 h 104"/>
              <a:gd name="T40" fmla="*/ 15 w 69"/>
              <a:gd name="T41" fmla="*/ 70 h 104"/>
              <a:gd name="T42" fmla="*/ 22 w 69"/>
              <a:gd name="T43" fmla="*/ 83 h 104"/>
              <a:gd name="T44" fmla="*/ 33 w 69"/>
              <a:gd name="T45" fmla="*/ 91 h 104"/>
              <a:gd name="T46" fmla="*/ 46 w 69"/>
              <a:gd name="T47" fmla="*/ 94 h 104"/>
              <a:gd name="T48" fmla="*/ 58 w 69"/>
              <a:gd name="T49" fmla="*/ 92 h 104"/>
              <a:gd name="T50" fmla="*/ 66 w 69"/>
              <a:gd name="T51" fmla="*/ 89 h 104"/>
              <a:gd name="T52" fmla="*/ 69 w 69"/>
              <a:gd name="T53"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104">
                <a:moveTo>
                  <a:pt x="69" y="98"/>
                </a:moveTo>
                <a:lnTo>
                  <a:pt x="69" y="98"/>
                </a:lnTo>
                <a:cubicBezTo>
                  <a:pt x="66" y="101"/>
                  <a:pt x="62" y="102"/>
                  <a:pt x="58" y="103"/>
                </a:cubicBezTo>
                <a:cubicBezTo>
                  <a:pt x="53" y="104"/>
                  <a:pt x="49" y="104"/>
                  <a:pt x="44" y="104"/>
                </a:cubicBezTo>
                <a:cubicBezTo>
                  <a:pt x="37" y="104"/>
                  <a:pt x="32" y="103"/>
                  <a:pt x="27" y="101"/>
                </a:cubicBezTo>
                <a:cubicBezTo>
                  <a:pt x="21" y="99"/>
                  <a:pt x="17" y="96"/>
                  <a:pt x="13" y="92"/>
                </a:cubicBezTo>
                <a:cubicBezTo>
                  <a:pt x="9" y="88"/>
                  <a:pt x="6" y="82"/>
                  <a:pt x="3" y="76"/>
                </a:cubicBezTo>
                <a:cubicBezTo>
                  <a:pt x="1" y="69"/>
                  <a:pt x="0" y="61"/>
                  <a:pt x="0" y="52"/>
                </a:cubicBezTo>
                <a:cubicBezTo>
                  <a:pt x="0" y="43"/>
                  <a:pt x="1" y="35"/>
                  <a:pt x="4" y="28"/>
                </a:cubicBezTo>
                <a:cubicBezTo>
                  <a:pt x="6" y="22"/>
                  <a:pt x="10" y="16"/>
                  <a:pt x="14" y="12"/>
                </a:cubicBezTo>
                <a:cubicBezTo>
                  <a:pt x="18" y="8"/>
                  <a:pt x="23" y="5"/>
                  <a:pt x="28" y="3"/>
                </a:cubicBezTo>
                <a:cubicBezTo>
                  <a:pt x="33" y="1"/>
                  <a:pt x="38" y="0"/>
                  <a:pt x="44" y="0"/>
                </a:cubicBezTo>
                <a:cubicBezTo>
                  <a:pt x="49" y="0"/>
                  <a:pt x="54" y="0"/>
                  <a:pt x="58" y="1"/>
                </a:cubicBezTo>
                <a:cubicBezTo>
                  <a:pt x="61" y="2"/>
                  <a:pt x="65" y="2"/>
                  <a:pt x="67" y="3"/>
                </a:cubicBezTo>
                <a:lnTo>
                  <a:pt x="64" y="14"/>
                </a:lnTo>
                <a:cubicBezTo>
                  <a:pt x="60" y="12"/>
                  <a:pt x="53" y="11"/>
                  <a:pt x="45" y="11"/>
                </a:cubicBezTo>
                <a:cubicBezTo>
                  <a:pt x="41" y="11"/>
                  <a:pt x="37" y="11"/>
                  <a:pt x="33" y="13"/>
                </a:cubicBezTo>
                <a:cubicBezTo>
                  <a:pt x="29" y="14"/>
                  <a:pt x="26" y="17"/>
                  <a:pt x="23" y="20"/>
                </a:cubicBezTo>
                <a:cubicBezTo>
                  <a:pt x="20" y="23"/>
                  <a:pt x="17" y="27"/>
                  <a:pt x="15" y="33"/>
                </a:cubicBezTo>
                <a:cubicBezTo>
                  <a:pt x="13" y="38"/>
                  <a:pt x="13" y="44"/>
                  <a:pt x="13" y="52"/>
                </a:cubicBezTo>
                <a:cubicBezTo>
                  <a:pt x="13" y="59"/>
                  <a:pt x="13" y="65"/>
                  <a:pt x="15" y="70"/>
                </a:cubicBezTo>
                <a:cubicBezTo>
                  <a:pt x="17" y="75"/>
                  <a:pt x="19" y="80"/>
                  <a:pt x="22" y="83"/>
                </a:cubicBezTo>
                <a:cubicBezTo>
                  <a:pt x="25" y="87"/>
                  <a:pt x="29" y="89"/>
                  <a:pt x="33" y="91"/>
                </a:cubicBezTo>
                <a:cubicBezTo>
                  <a:pt x="37" y="93"/>
                  <a:pt x="41" y="94"/>
                  <a:pt x="46" y="94"/>
                </a:cubicBezTo>
                <a:cubicBezTo>
                  <a:pt x="51" y="94"/>
                  <a:pt x="54" y="93"/>
                  <a:pt x="58" y="92"/>
                </a:cubicBezTo>
                <a:cubicBezTo>
                  <a:pt x="61" y="91"/>
                  <a:pt x="64" y="90"/>
                  <a:pt x="66" y="89"/>
                </a:cubicBezTo>
                <a:lnTo>
                  <a:pt x="69" y="98"/>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46" name="Freeform 1946"/>
          <p:cNvSpPr>
            <a:spLocks/>
          </p:cNvSpPr>
          <p:nvPr userDrawn="1"/>
        </p:nvSpPr>
        <p:spPr bwMode="auto">
          <a:xfrm>
            <a:off x="1301753" y="625497"/>
            <a:ext cx="49213" cy="73025"/>
          </a:xfrm>
          <a:custGeom>
            <a:avLst/>
            <a:gdLst>
              <a:gd name="T0" fmla="*/ 18 w 70"/>
              <a:gd name="T1" fmla="*/ 54 h 101"/>
              <a:gd name="T2" fmla="*/ 18 w 70"/>
              <a:gd name="T3" fmla="*/ 54 h 101"/>
              <a:gd name="T4" fmla="*/ 11 w 70"/>
              <a:gd name="T5" fmla="*/ 54 h 101"/>
              <a:gd name="T6" fmla="*/ 11 w 70"/>
              <a:gd name="T7" fmla="*/ 101 h 101"/>
              <a:gd name="T8" fmla="*/ 0 w 70"/>
              <a:gd name="T9" fmla="*/ 101 h 101"/>
              <a:gd name="T10" fmla="*/ 0 w 70"/>
              <a:gd name="T11" fmla="*/ 0 h 101"/>
              <a:gd name="T12" fmla="*/ 11 w 70"/>
              <a:gd name="T13" fmla="*/ 0 h 101"/>
              <a:gd name="T14" fmla="*/ 11 w 70"/>
              <a:gd name="T15" fmla="*/ 47 h 101"/>
              <a:gd name="T16" fmla="*/ 18 w 70"/>
              <a:gd name="T17" fmla="*/ 45 h 101"/>
              <a:gd name="T18" fmla="*/ 52 w 70"/>
              <a:gd name="T19" fmla="*/ 0 h 101"/>
              <a:gd name="T20" fmla="*/ 66 w 70"/>
              <a:gd name="T21" fmla="*/ 0 h 101"/>
              <a:gd name="T22" fmla="*/ 32 w 70"/>
              <a:gd name="T23" fmla="*/ 43 h 101"/>
              <a:gd name="T24" fmla="*/ 26 w 70"/>
              <a:gd name="T25" fmla="*/ 48 h 101"/>
              <a:gd name="T26" fmla="*/ 33 w 70"/>
              <a:gd name="T27" fmla="*/ 54 h 101"/>
              <a:gd name="T28" fmla="*/ 70 w 70"/>
              <a:gd name="T29" fmla="*/ 101 h 101"/>
              <a:gd name="T30" fmla="*/ 55 w 70"/>
              <a:gd name="T31" fmla="*/ 101 h 101"/>
              <a:gd name="T32" fmla="*/ 18 w 70"/>
              <a:gd name="T33" fmla="*/ 5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01">
                <a:moveTo>
                  <a:pt x="18" y="54"/>
                </a:moveTo>
                <a:lnTo>
                  <a:pt x="18" y="54"/>
                </a:lnTo>
                <a:lnTo>
                  <a:pt x="11" y="54"/>
                </a:lnTo>
                <a:lnTo>
                  <a:pt x="11" y="101"/>
                </a:lnTo>
                <a:lnTo>
                  <a:pt x="0" y="101"/>
                </a:lnTo>
                <a:lnTo>
                  <a:pt x="0" y="0"/>
                </a:lnTo>
                <a:lnTo>
                  <a:pt x="11" y="0"/>
                </a:lnTo>
                <a:lnTo>
                  <a:pt x="11" y="47"/>
                </a:lnTo>
                <a:lnTo>
                  <a:pt x="18" y="45"/>
                </a:lnTo>
                <a:lnTo>
                  <a:pt x="52" y="0"/>
                </a:lnTo>
                <a:lnTo>
                  <a:pt x="66" y="0"/>
                </a:lnTo>
                <a:lnTo>
                  <a:pt x="32" y="43"/>
                </a:lnTo>
                <a:lnTo>
                  <a:pt x="26" y="48"/>
                </a:lnTo>
                <a:lnTo>
                  <a:pt x="33" y="54"/>
                </a:lnTo>
                <a:lnTo>
                  <a:pt x="70" y="101"/>
                </a:lnTo>
                <a:lnTo>
                  <a:pt x="55" y="101"/>
                </a:lnTo>
                <a:lnTo>
                  <a:pt x="18" y="54"/>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47" name="Freeform 1947"/>
          <p:cNvSpPr>
            <a:spLocks noEditPoints="1"/>
          </p:cNvSpPr>
          <p:nvPr userDrawn="1"/>
        </p:nvSpPr>
        <p:spPr bwMode="auto">
          <a:xfrm>
            <a:off x="1360490" y="623889"/>
            <a:ext cx="58738" cy="74613"/>
          </a:xfrm>
          <a:custGeom>
            <a:avLst/>
            <a:gdLst>
              <a:gd name="T0" fmla="*/ 12 w 82"/>
              <a:gd name="T1" fmla="*/ 52 h 104"/>
              <a:gd name="T2" fmla="*/ 12 w 82"/>
              <a:gd name="T3" fmla="*/ 52 h 104"/>
              <a:gd name="T4" fmla="*/ 14 w 82"/>
              <a:gd name="T5" fmla="*/ 68 h 104"/>
              <a:gd name="T6" fmla="*/ 19 w 82"/>
              <a:gd name="T7" fmla="*/ 81 h 104"/>
              <a:gd name="T8" fmla="*/ 28 w 82"/>
              <a:gd name="T9" fmla="*/ 90 h 104"/>
              <a:gd name="T10" fmla="*/ 41 w 82"/>
              <a:gd name="T11" fmla="*/ 94 h 104"/>
              <a:gd name="T12" fmla="*/ 62 w 82"/>
              <a:gd name="T13" fmla="*/ 83 h 104"/>
              <a:gd name="T14" fmla="*/ 69 w 82"/>
              <a:gd name="T15" fmla="*/ 52 h 104"/>
              <a:gd name="T16" fmla="*/ 68 w 82"/>
              <a:gd name="T17" fmla="*/ 36 h 104"/>
              <a:gd name="T18" fmla="*/ 62 w 82"/>
              <a:gd name="T19" fmla="*/ 23 h 104"/>
              <a:gd name="T20" fmla="*/ 53 w 82"/>
              <a:gd name="T21" fmla="*/ 14 h 104"/>
              <a:gd name="T22" fmla="*/ 41 w 82"/>
              <a:gd name="T23" fmla="*/ 11 h 104"/>
              <a:gd name="T24" fmla="*/ 20 w 82"/>
              <a:gd name="T25" fmla="*/ 21 h 104"/>
              <a:gd name="T26" fmla="*/ 12 w 82"/>
              <a:gd name="T27" fmla="*/ 52 h 104"/>
              <a:gd name="T28" fmla="*/ 0 w 82"/>
              <a:gd name="T29" fmla="*/ 52 h 104"/>
              <a:gd name="T30" fmla="*/ 0 w 82"/>
              <a:gd name="T31" fmla="*/ 52 h 104"/>
              <a:gd name="T32" fmla="*/ 10 w 82"/>
              <a:gd name="T33" fmla="*/ 13 h 104"/>
              <a:gd name="T34" fmla="*/ 41 w 82"/>
              <a:gd name="T35" fmla="*/ 0 h 104"/>
              <a:gd name="T36" fmla="*/ 59 w 82"/>
              <a:gd name="T37" fmla="*/ 4 h 104"/>
              <a:gd name="T38" fmla="*/ 72 w 82"/>
              <a:gd name="T39" fmla="*/ 14 h 104"/>
              <a:gd name="T40" fmla="*/ 79 w 82"/>
              <a:gd name="T41" fmla="*/ 31 h 104"/>
              <a:gd name="T42" fmla="*/ 82 w 82"/>
              <a:gd name="T43" fmla="*/ 52 h 104"/>
              <a:gd name="T44" fmla="*/ 71 w 82"/>
              <a:gd name="T45" fmla="*/ 91 h 104"/>
              <a:gd name="T46" fmla="*/ 41 w 82"/>
              <a:gd name="T47" fmla="*/ 104 h 104"/>
              <a:gd name="T48" fmla="*/ 22 w 82"/>
              <a:gd name="T49" fmla="*/ 101 h 104"/>
              <a:gd name="T50" fmla="*/ 10 w 82"/>
              <a:gd name="T51" fmla="*/ 90 h 104"/>
              <a:gd name="T52" fmla="*/ 2 w 82"/>
              <a:gd name="T53" fmla="*/ 74 h 104"/>
              <a:gd name="T54" fmla="*/ 0 w 82"/>
              <a:gd name="T55"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104">
                <a:moveTo>
                  <a:pt x="12" y="52"/>
                </a:moveTo>
                <a:lnTo>
                  <a:pt x="12" y="52"/>
                </a:lnTo>
                <a:cubicBezTo>
                  <a:pt x="12" y="58"/>
                  <a:pt x="13" y="63"/>
                  <a:pt x="14" y="68"/>
                </a:cubicBezTo>
                <a:cubicBezTo>
                  <a:pt x="15" y="73"/>
                  <a:pt x="17" y="77"/>
                  <a:pt x="19" y="81"/>
                </a:cubicBezTo>
                <a:cubicBezTo>
                  <a:pt x="21" y="85"/>
                  <a:pt x="24" y="88"/>
                  <a:pt x="28" y="90"/>
                </a:cubicBezTo>
                <a:cubicBezTo>
                  <a:pt x="31" y="92"/>
                  <a:pt x="36" y="94"/>
                  <a:pt x="41" y="94"/>
                </a:cubicBezTo>
                <a:cubicBezTo>
                  <a:pt x="50" y="94"/>
                  <a:pt x="57" y="90"/>
                  <a:pt x="62" y="83"/>
                </a:cubicBezTo>
                <a:cubicBezTo>
                  <a:pt x="67" y="77"/>
                  <a:pt x="69" y="66"/>
                  <a:pt x="69" y="52"/>
                </a:cubicBezTo>
                <a:cubicBezTo>
                  <a:pt x="69" y="47"/>
                  <a:pt x="69" y="41"/>
                  <a:pt x="68" y="36"/>
                </a:cubicBezTo>
                <a:cubicBezTo>
                  <a:pt x="66" y="31"/>
                  <a:pt x="65" y="27"/>
                  <a:pt x="62" y="23"/>
                </a:cubicBezTo>
                <a:cubicBezTo>
                  <a:pt x="60" y="19"/>
                  <a:pt x="57" y="16"/>
                  <a:pt x="53" y="14"/>
                </a:cubicBezTo>
                <a:cubicBezTo>
                  <a:pt x="50" y="12"/>
                  <a:pt x="46" y="11"/>
                  <a:pt x="41" y="11"/>
                </a:cubicBezTo>
                <a:cubicBezTo>
                  <a:pt x="32" y="11"/>
                  <a:pt x="25" y="14"/>
                  <a:pt x="20" y="21"/>
                </a:cubicBezTo>
                <a:cubicBezTo>
                  <a:pt x="15" y="28"/>
                  <a:pt x="12" y="38"/>
                  <a:pt x="12" y="52"/>
                </a:cubicBezTo>
                <a:close/>
                <a:moveTo>
                  <a:pt x="0" y="52"/>
                </a:moveTo>
                <a:lnTo>
                  <a:pt x="0" y="52"/>
                </a:lnTo>
                <a:cubicBezTo>
                  <a:pt x="0" y="35"/>
                  <a:pt x="3" y="22"/>
                  <a:pt x="10" y="13"/>
                </a:cubicBezTo>
                <a:cubicBezTo>
                  <a:pt x="17" y="4"/>
                  <a:pt x="27" y="0"/>
                  <a:pt x="41" y="0"/>
                </a:cubicBezTo>
                <a:cubicBezTo>
                  <a:pt x="48" y="0"/>
                  <a:pt x="54" y="1"/>
                  <a:pt x="59" y="4"/>
                </a:cubicBezTo>
                <a:cubicBezTo>
                  <a:pt x="64" y="6"/>
                  <a:pt x="68" y="10"/>
                  <a:pt x="72" y="14"/>
                </a:cubicBezTo>
                <a:cubicBezTo>
                  <a:pt x="75" y="19"/>
                  <a:pt x="78" y="24"/>
                  <a:pt x="79" y="31"/>
                </a:cubicBezTo>
                <a:cubicBezTo>
                  <a:pt x="81" y="37"/>
                  <a:pt x="82" y="44"/>
                  <a:pt x="82" y="52"/>
                </a:cubicBezTo>
                <a:cubicBezTo>
                  <a:pt x="82" y="69"/>
                  <a:pt x="78" y="82"/>
                  <a:pt x="71" y="91"/>
                </a:cubicBezTo>
                <a:cubicBezTo>
                  <a:pt x="64" y="100"/>
                  <a:pt x="54" y="104"/>
                  <a:pt x="41" y="104"/>
                </a:cubicBezTo>
                <a:cubicBezTo>
                  <a:pt x="34" y="104"/>
                  <a:pt x="27" y="103"/>
                  <a:pt x="22" y="101"/>
                </a:cubicBezTo>
                <a:cubicBezTo>
                  <a:pt x="17" y="98"/>
                  <a:pt x="13" y="95"/>
                  <a:pt x="10" y="90"/>
                </a:cubicBezTo>
                <a:cubicBezTo>
                  <a:pt x="6" y="85"/>
                  <a:pt x="4" y="80"/>
                  <a:pt x="2" y="74"/>
                </a:cubicBezTo>
                <a:cubicBezTo>
                  <a:pt x="0" y="67"/>
                  <a:pt x="0" y="60"/>
                  <a:pt x="0" y="52"/>
                </a:cubicBez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48" name="Freeform 1948"/>
          <p:cNvSpPr>
            <a:spLocks noEditPoints="1"/>
          </p:cNvSpPr>
          <p:nvPr userDrawn="1"/>
        </p:nvSpPr>
        <p:spPr bwMode="auto">
          <a:xfrm>
            <a:off x="1435101" y="608013"/>
            <a:ext cx="52388" cy="90488"/>
          </a:xfrm>
          <a:custGeom>
            <a:avLst/>
            <a:gdLst>
              <a:gd name="T0" fmla="*/ 25 w 74"/>
              <a:gd name="T1" fmla="*/ 0 h 126"/>
              <a:gd name="T2" fmla="*/ 25 w 74"/>
              <a:gd name="T3" fmla="*/ 0 h 126"/>
              <a:gd name="T4" fmla="*/ 29 w 74"/>
              <a:gd name="T5" fmla="*/ 8 h 126"/>
              <a:gd name="T6" fmla="*/ 38 w 74"/>
              <a:gd name="T7" fmla="*/ 11 h 126"/>
              <a:gd name="T8" fmla="*/ 48 w 74"/>
              <a:gd name="T9" fmla="*/ 8 h 126"/>
              <a:gd name="T10" fmla="*/ 52 w 74"/>
              <a:gd name="T11" fmla="*/ 0 h 126"/>
              <a:gd name="T12" fmla="*/ 62 w 74"/>
              <a:gd name="T13" fmla="*/ 3 h 126"/>
              <a:gd name="T14" fmla="*/ 55 w 74"/>
              <a:gd name="T15" fmla="*/ 15 h 126"/>
              <a:gd name="T16" fmla="*/ 38 w 74"/>
              <a:gd name="T17" fmla="*/ 20 h 126"/>
              <a:gd name="T18" fmla="*/ 22 w 74"/>
              <a:gd name="T19" fmla="*/ 16 h 126"/>
              <a:gd name="T20" fmla="*/ 14 w 74"/>
              <a:gd name="T21" fmla="*/ 3 h 126"/>
              <a:gd name="T22" fmla="*/ 25 w 74"/>
              <a:gd name="T23" fmla="*/ 0 h 126"/>
              <a:gd name="T24" fmla="*/ 62 w 74"/>
              <a:gd name="T25" fmla="*/ 57 h 126"/>
              <a:gd name="T26" fmla="*/ 62 w 74"/>
              <a:gd name="T27" fmla="*/ 57 h 126"/>
              <a:gd name="T28" fmla="*/ 63 w 74"/>
              <a:gd name="T29" fmla="*/ 46 h 126"/>
              <a:gd name="T30" fmla="*/ 62 w 74"/>
              <a:gd name="T31" fmla="*/ 46 h 126"/>
              <a:gd name="T32" fmla="*/ 56 w 74"/>
              <a:gd name="T33" fmla="*/ 58 h 126"/>
              <a:gd name="T34" fmla="*/ 7 w 74"/>
              <a:gd name="T35" fmla="*/ 126 h 126"/>
              <a:gd name="T36" fmla="*/ 0 w 74"/>
              <a:gd name="T37" fmla="*/ 126 h 126"/>
              <a:gd name="T38" fmla="*/ 0 w 74"/>
              <a:gd name="T39" fmla="*/ 25 h 126"/>
              <a:gd name="T40" fmla="*/ 12 w 74"/>
              <a:gd name="T41" fmla="*/ 25 h 126"/>
              <a:gd name="T42" fmla="*/ 12 w 74"/>
              <a:gd name="T43" fmla="*/ 94 h 126"/>
              <a:gd name="T44" fmla="*/ 11 w 74"/>
              <a:gd name="T45" fmla="*/ 105 h 126"/>
              <a:gd name="T46" fmla="*/ 12 w 74"/>
              <a:gd name="T47" fmla="*/ 105 h 126"/>
              <a:gd name="T48" fmla="*/ 18 w 74"/>
              <a:gd name="T49" fmla="*/ 93 h 126"/>
              <a:gd name="T50" fmla="*/ 67 w 74"/>
              <a:gd name="T51" fmla="*/ 25 h 126"/>
              <a:gd name="T52" fmla="*/ 74 w 74"/>
              <a:gd name="T53" fmla="*/ 25 h 126"/>
              <a:gd name="T54" fmla="*/ 74 w 74"/>
              <a:gd name="T55" fmla="*/ 126 h 126"/>
              <a:gd name="T56" fmla="*/ 62 w 74"/>
              <a:gd name="T57" fmla="*/ 126 h 126"/>
              <a:gd name="T58" fmla="*/ 62 w 74"/>
              <a:gd name="T59" fmla="*/ 5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4" h="126">
                <a:moveTo>
                  <a:pt x="25" y="0"/>
                </a:moveTo>
                <a:lnTo>
                  <a:pt x="25" y="0"/>
                </a:lnTo>
                <a:cubicBezTo>
                  <a:pt x="26" y="4"/>
                  <a:pt x="27" y="7"/>
                  <a:pt x="29" y="8"/>
                </a:cubicBezTo>
                <a:cubicBezTo>
                  <a:pt x="32" y="10"/>
                  <a:pt x="35" y="11"/>
                  <a:pt x="38" y="11"/>
                </a:cubicBezTo>
                <a:cubicBezTo>
                  <a:pt x="42" y="11"/>
                  <a:pt x="45" y="10"/>
                  <a:pt x="48" y="8"/>
                </a:cubicBezTo>
                <a:cubicBezTo>
                  <a:pt x="50" y="7"/>
                  <a:pt x="51" y="4"/>
                  <a:pt x="52" y="0"/>
                </a:cubicBezTo>
                <a:lnTo>
                  <a:pt x="62" y="3"/>
                </a:lnTo>
                <a:cubicBezTo>
                  <a:pt x="61" y="8"/>
                  <a:pt x="59" y="12"/>
                  <a:pt x="55" y="15"/>
                </a:cubicBezTo>
                <a:cubicBezTo>
                  <a:pt x="51" y="18"/>
                  <a:pt x="46" y="20"/>
                  <a:pt x="38" y="20"/>
                </a:cubicBezTo>
                <a:cubicBezTo>
                  <a:pt x="32" y="20"/>
                  <a:pt x="26" y="18"/>
                  <a:pt x="22" y="16"/>
                </a:cubicBezTo>
                <a:cubicBezTo>
                  <a:pt x="17" y="13"/>
                  <a:pt x="15" y="9"/>
                  <a:pt x="14" y="3"/>
                </a:cubicBezTo>
                <a:lnTo>
                  <a:pt x="25" y="0"/>
                </a:lnTo>
                <a:close/>
                <a:moveTo>
                  <a:pt x="62" y="57"/>
                </a:moveTo>
                <a:lnTo>
                  <a:pt x="62" y="57"/>
                </a:lnTo>
                <a:lnTo>
                  <a:pt x="63" y="46"/>
                </a:lnTo>
                <a:lnTo>
                  <a:pt x="62" y="46"/>
                </a:lnTo>
                <a:lnTo>
                  <a:pt x="56" y="58"/>
                </a:lnTo>
                <a:lnTo>
                  <a:pt x="7" y="126"/>
                </a:lnTo>
                <a:lnTo>
                  <a:pt x="0" y="126"/>
                </a:lnTo>
                <a:lnTo>
                  <a:pt x="0" y="25"/>
                </a:lnTo>
                <a:lnTo>
                  <a:pt x="12" y="25"/>
                </a:lnTo>
                <a:lnTo>
                  <a:pt x="12" y="94"/>
                </a:lnTo>
                <a:lnTo>
                  <a:pt x="11" y="105"/>
                </a:lnTo>
                <a:lnTo>
                  <a:pt x="12" y="105"/>
                </a:lnTo>
                <a:lnTo>
                  <a:pt x="18" y="93"/>
                </a:lnTo>
                <a:lnTo>
                  <a:pt x="67" y="25"/>
                </a:lnTo>
                <a:lnTo>
                  <a:pt x="74" y="25"/>
                </a:lnTo>
                <a:lnTo>
                  <a:pt x="74" y="126"/>
                </a:lnTo>
                <a:lnTo>
                  <a:pt x="62" y="126"/>
                </a:lnTo>
                <a:lnTo>
                  <a:pt x="62" y="57"/>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49" name="Freeform 1949"/>
          <p:cNvSpPr>
            <a:spLocks noEditPoints="1"/>
          </p:cNvSpPr>
          <p:nvPr userDrawn="1"/>
        </p:nvSpPr>
        <p:spPr bwMode="auto">
          <a:xfrm>
            <a:off x="1530351" y="623888"/>
            <a:ext cx="71438" cy="76200"/>
          </a:xfrm>
          <a:custGeom>
            <a:avLst/>
            <a:gdLst>
              <a:gd name="T0" fmla="*/ 67 w 101"/>
              <a:gd name="T1" fmla="*/ 22 h 106"/>
              <a:gd name="T2" fmla="*/ 56 w 101"/>
              <a:gd name="T3" fmla="*/ 23 h 106"/>
              <a:gd name="T4" fmla="*/ 60 w 101"/>
              <a:gd name="T5" fmla="*/ 83 h 106"/>
              <a:gd name="T6" fmla="*/ 74 w 101"/>
              <a:gd name="T7" fmla="*/ 81 h 106"/>
              <a:gd name="T8" fmla="*/ 86 w 101"/>
              <a:gd name="T9" fmla="*/ 66 h 106"/>
              <a:gd name="T10" fmla="*/ 87 w 101"/>
              <a:gd name="T11" fmla="*/ 40 h 106"/>
              <a:gd name="T12" fmla="*/ 76 w 101"/>
              <a:gd name="T13" fmla="*/ 24 h 106"/>
              <a:gd name="T14" fmla="*/ 35 w 101"/>
              <a:gd name="T15" fmla="*/ 83 h 106"/>
              <a:gd name="T16" fmla="*/ 37 w 101"/>
              <a:gd name="T17" fmla="*/ 83 h 106"/>
              <a:gd name="T18" fmla="*/ 42 w 101"/>
              <a:gd name="T19" fmla="*/ 83 h 106"/>
              <a:gd name="T20" fmla="*/ 44 w 101"/>
              <a:gd name="T21" fmla="*/ 22 h 106"/>
              <a:gd name="T22" fmla="*/ 36 w 101"/>
              <a:gd name="T23" fmla="*/ 22 h 106"/>
              <a:gd name="T24" fmla="*/ 19 w 101"/>
              <a:gd name="T25" fmla="*/ 30 h 106"/>
              <a:gd name="T26" fmla="*/ 12 w 101"/>
              <a:gd name="T27" fmla="*/ 53 h 106"/>
              <a:gd name="T28" fmla="*/ 18 w 101"/>
              <a:gd name="T29" fmla="*/ 75 h 106"/>
              <a:gd name="T30" fmla="*/ 35 w 101"/>
              <a:gd name="T31" fmla="*/ 83 h 106"/>
              <a:gd name="T32" fmla="*/ 44 w 101"/>
              <a:gd name="T33" fmla="*/ 92 h 106"/>
              <a:gd name="T34" fmla="*/ 33 w 101"/>
              <a:gd name="T35" fmla="*/ 93 h 106"/>
              <a:gd name="T36" fmla="*/ 9 w 101"/>
              <a:gd name="T37" fmla="*/ 84 h 106"/>
              <a:gd name="T38" fmla="*/ 0 w 101"/>
              <a:gd name="T39" fmla="*/ 53 h 106"/>
              <a:gd name="T40" fmla="*/ 10 w 101"/>
              <a:gd name="T41" fmla="*/ 23 h 106"/>
              <a:gd name="T42" fmla="*/ 35 w 101"/>
              <a:gd name="T43" fmla="*/ 12 h 106"/>
              <a:gd name="T44" fmla="*/ 44 w 101"/>
              <a:gd name="T45" fmla="*/ 12 h 106"/>
              <a:gd name="T46" fmla="*/ 56 w 101"/>
              <a:gd name="T47" fmla="*/ 0 h 106"/>
              <a:gd name="T48" fmla="*/ 62 w 101"/>
              <a:gd name="T49" fmla="*/ 12 h 106"/>
              <a:gd name="T50" fmla="*/ 81 w 101"/>
              <a:gd name="T51" fmla="*/ 14 h 106"/>
              <a:gd name="T52" fmla="*/ 98 w 101"/>
              <a:gd name="T53" fmla="*/ 34 h 106"/>
              <a:gd name="T54" fmla="*/ 98 w 101"/>
              <a:gd name="T55" fmla="*/ 70 h 106"/>
              <a:gd name="T56" fmla="*/ 79 w 101"/>
              <a:gd name="T57" fmla="*/ 90 h 106"/>
              <a:gd name="T58" fmla="*/ 61 w 101"/>
              <a:gd name="T59" fmla="*/ 93 h 106"/>
              <a:gd name="T60" fmla="*/ 56 w 101"/>
              <a:gd name="T61" fmla="*/ 106 h 106"/>
              <a:gd name="T62" fmla="*/ 44 w 101"/>
              <a:gd name="T63" fmla="*/ 9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06">
                <a:moveTo>
                  <a:pt x="67" y="22"/>
                </a:moveTo>
                <a:lnTo>
                  <a:pt x="67" y="22"/>
                </a:lnTo>
                <a:cubicBezTo>
                  <a:pt x="65" y="22"/>
                  <a:pt x="63" y="22"/>
                  <a:pt x="61" y="22"/>
                </a:cubicBezTo>
                <a:cubicBezTo>
                  <a:pt x="59" y="22"/>
                  <a:pt x="58" y="22"/>
                  <a:pt x="56" y="23"/>
                </a:cubicBezTo>
                <a:lnTo>
                  <a:pt x="56" y="83"/>
                </a:lnTo>
                <a:cubicBezTo>
                  <a:pt x="57" y="83"/>
                  <a:pt x="58" y="83"/>
                  <a:pt x="60" y="83"/>
                </a:cubicBezTo>
                <a:cubicBezTo>
                  <a:pt x="62" y="83"/>
                  <a:pt x="63" y="83"/>
                  <a:pt x="65" y="83"/>
                </a:cubicBezTo>
                <a:cubicBezTo>
                  <a:pt x="68" y="83"/>
                  <a:pt x="71" y="82"/>
                  <a:pt x="74" y="81"/>
                </a:cubicBezTo>
                <a:cubicBezTo>
                  <a:pt x="77" y="80"/>
                  <a:pt x="79" y="78"/>
                  <a:pt x="81" y="75"/>
                </a:cubicBezTo>
                <a:cubicBezTo>
                  <a:pt x="83" y="73"/>
                  <a:pt x="85" y="69"/>
                  <a:pt x="86" y="66"/>
                </a:cubicBezTo>
                <a:cubicBezTo>
                  <a:pt x="88" y="62"/>
                  <a:pt x="88" y="57"/>
                  <a:pt x="88" y="52"/>
                </a:cubicBezTo>
                <a:cubicBezTo>
                  <a:pt x="88" y="47"/>
                  <a:pt x="88" y="43"/>
                  <a:pt x="87" y="40"/>
                </a:cubicBezTo>
                <a:cubicBezTo>
                  <a:pt x="86" y="36"/>
                  <a:pt x="84" y="33"/>
                  <a:pt x="82" y="30"/>
                </a:cubicBezTo>
                <a:cubicBezTo>
                  <a:pt x="81" y="27"/>
                  <a:pt x="78" y="25"/>
                  <a:pt x="76" y="24"/>
                </a:cubicBezTo>
                <a:cubicBezTo>
                  <a:pt x="73" y="22"/>
                  <a:pt x="70" y="22"/>
                  <a:pt x="67" y="22"/>
                </a:cubicBezTo>
                <a:close/>
                <a:moveTo>
                  <a:pt x="35" y="83"/>
                </a:moveTo>
                <a:lnTo>
                  <a:pt x="35" y="83"/>
                </a:lnTo>
                <a:lnTo>
                  <a:pt x="37" y="83"/>
                </a:lnTo>
                <a:cubicBezTo>
                  <a:pt x="37" y="83"/>
                  <a:pt x="38" y="83"/>
                  <a:pt x="39" y="83"/>
                </a:cubicBezTo>
                <a:cubicBezTo>
                  <a:pt x="40" y="83"/>
                  <a:pt x="41" y="83"/>
                  <a:pt x="42" y="83"/>
                </a:cubicBezTo>
                <a:cubicBezTo>
                  <a:pt x="43" y="82"/>
                  <a:pt x="44" y="82"/>
                  <a:pt x="44" y="82"/>
                </a:cubicBezTo>
                <a:lnTo>
                  <a:pt x="44" y="22"/>
                </a:lnTo>
                <a:cubicBezTo>
                  <a:pt x="43" y="22"/>
                  <a:pt x="42" y="22"/>
                  <a:pt x="40" y="22"/>
                </a:cubicBezTo>
                <a:cubicBezTo>
                  <a:pt x="39" y="22"/>
                  <a:pt x="37" y="22"/>
                  <a:pt x="36" y="22"/>
                </a:cubicBezTo>
                <a:cubicBezTo>
                  <a:pt x="32" y="22"/>
                  <a:pt x="29" y="22"/>
                  <a:pt x="27" y="24"/>
                </a:cubicBezTo>
                <a:cubicBezTo>
                  <a:pt x="24" y="25"/>
                  <a:pt x="21" y="27"/>
                  <a:pt x="19" y="30"/>
                </a:cubicBezTo>
                <a:cubicBezTo>
                  <a:pt x="17" y="32"/>
                  <a:pt x="15" y="35"/>
                  <a:pt x="14" y="39"/>
                </a:cubicBezTo>
                <a:cubicBezTo>
                  <a:pt x="13" y="43"/>
                  <a:pt x="12" y="48"/>
                  <a:pt x="12" y="53"/>
                </a:cubicBezTo>
                <a:cubicBezTo>
                  <a:pt x="12" y="58"/>
                  <a:pt x="13" y="62"/>
                  <a:pt x="14" y="66"/>
                </a:cubicBezTo>
                <a:cubicBezTo>
                  <a:pt x="15" y="69"/>
                  <a:pt x="17" y="72"/>
                  <a:pt x="18" y="75"/>
                </a:cubicBezTo>
                <a:cubicBezTo>
                  <a:pt x="20" y="78"/>
                  <a:pt x="23" y="80"/>
                  <a:pt x="26" y="81"/>
                </a:cubicBezTo>
                <a:cubicBezTo>
                  <a:pt x="28" y="82"/>
                  <a:pt x="31" y="83"/>
                  <a:pt x="35" y="83"/>
                </a:cubicBezTo>
                <a:close/>
                <a:moveTo>
                  <a:pt x="44" y="92"/>
                </a:moveTo>
                <a:lnTo>
                  <a:pt x="44" y="92"/>
                </a:lnTo>
                <a:cubicBezTo>
                  <a:pt x="43" y="93"/>
                  <a:pt x="41" y="93"/>
                  <a:pt x="39" y="93"/>
                </a:cubicBezTo>
                <a:cubicBezTo>
                  <a:pt x="36" y="93"/>
                  <a:pt x="34" y="93"/>
                  <a:pt x="33" y="93"/>
                </a:cubicBezTo>
                <a:cubicBezTo>
                  <a:pt x="28" y="93"/>
                  <a:pt x="24" y="92"/>
                  <a:pt x="20" y="91"/>
                </a:cubicBezTo>
                <a:cubicBezTo>
                  <a:pt x="16" y="89"/>
                  <a:pt x="12" y="87"/>
                  <a:pt x="9" y="84"/>
                </a:cubicBezTo>
                <a:cubicBezTo>
                  <a:pt x="6" y="80"/>
                  <a:pt x="4" y="76"/>
                  <a:pt x="2" y="71"/>
                </a:cubicBezTo>
                <a:cubicBezTo>
                  <a:pt x="1" y="66"/>
                  <a:pt x="0" y="60"/>
                  <a:pt x="0" y="53"/>
                </a:cubicBezTo>
                <a:cubicBezTo>
                  <a:pt x="0" y="47"/>
                  <a:pt x="1" y="41"/>
                  <a:pt x="2" y="36"/>
                </a:cubicBezTo>
                <a:cubicBezTo>
                  <a:pt x="4" y="30"/>
                  <a:pt x="7" y="26"/>
                  <a:pt x="10" y="23"/>
                </a:cubicBezTo>
                <a:cubicBezTo>
                  <a:pt x="13" y="19"/>
                  <a:pt x="17" y="16"/>
                  <a:pt x="21" y="14"/>
                </a:cubicBezTo>
                <a:cubicBezTo>
                  <a:pt x="25" y="13"/>
                  <a:pt x="30" y="12"/>
                  <a:pt x="35" y="12"/>
                </a:cubicBezTo>
                <a:cubicBezTo>
                  <a:pt x="37" y="12"/>
                  <a:pt x="38" y="12"/>
                  <a:pt x="40" y="12"/>
                </a:cubicBezTo>
                <a:cubicBezTo>
                  <a:pt x="42" y="12"/>
                  <a:pt x="43" y="12"/>
                  <a:pt x="44" y="12"/>
                </a:cubicBezTo>
                <a:lnTo>
                  <a:pt x="44" y="0"/>
                </a:lnTo>
                <a:lnTo>
                  <a:pt x="56" y="0"/>
                </a:lnTo>
                <a:lnTo>
                  <a:pt x="56" y="13"/>
                </a:lnTo>
                <a:cubicBezTo>
                  <a:pt x="58" y="12"/>
                  <a:pt x="60" y="12"/>
                  <a:pt x="62" y="12"/>
                </a:cubicBezTo>
                <a:cubicBezTo>
                  <a:pt x="65" y="12"/>
                  <a:pt x="67" y="12"/>
                  <a:pt x="68" y="12"/>
                </a:cubicBezTo>
                <a:cubicBezTo>
                  <a:pt x="73" y="12"/>
                  <a:pt x="77" y="12"/>
                  <a:pt x="81" y="14"/>
                </a:cubicBezTo>
                <a:cubicBezTo>
                  <a:pt x="85" y="16"/>
                  <a:pt x="88" y="18"/>
                  <a:pt x="91" y="22"/>
                </a:cubicBezTo>
                <a:cubicBezTo>
                  <a:pt x="94" y="25"/>
                  <a:pt x="97" y="29"/>
                  <a:pt x="98" y="34"/>
                </a:cubicBezTo>
                <a:cubicBezTo>
                  <a:pt x="100" y="39"/>
                  <a:pt x="101" y="45"/>
                  <a:pt x="101" y="52"/>
                </a:cubicBezTo>
                <a:cubicBezTo>
                  <a:pt x="101" y="59"/>
                  <a:pt x="100" y="65"/>
                  <a:pt x="98" y="70"/>
                </a:cubicBezTo>
                <a:cubicBezTo>
                  <a:pt x="96" y="75"/>
                  <a:pt x="93" y="79"/>
                  <a:pt x="90" y="83"/>
                </a:cubicBezTo>
                <a:cubicBezTo>
                  <a:pt x="87" y="86"/>
                  <a:pt x="83" y="89"/>
                  <a:pt x="79" y="90"/>
                </a:cubicBezTo>
                <a:cubicBezTo>
                  <a:pt x="75" y="92"/>
                  <a:pt x="70" y="93"/>
                  <a:pt x="66" y="93"/>
                </a:cubicBezTo>
                <a:cubicBezTo>
                  <a:pt x="65" y="93"/>
                  <a:pt x="63" y="93"/>
                  <a:pt x="61" y="93"/>
                </a:cubicBezTo>
                <a:cubicBezTo>
                  <a:pt x="59" y="93"/>
                  <a:pt x="57" y="92"/>
                  <a:pt x="56" y="92"/>
                </a:cubicBezTo>
                <a:lnTo>
                  <a:pt x="56" y="106"/>
                </a:lnTo>
                <a:lnTo>
                  <a:pt x="44" y="106"/>
                </a:lnTo>
                <a:lnTo>
                  <a:pt x="44" y="92"/>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50" name="Freeform 1950"/>
          <p:cNvSpPr>
            <a:spLocks/>
          </p:cNvSpPr>
          <p:nvPr userDrawn="1"/>
        </p:nvSpPr>
        <p:spPr bwMode="auto">
          <a:xfrm>
            <a:off x="1616076" y="625497"/>
            <a:ext cx="39688" cy="73025"/>
          </a:xfrm>
          <a:custGeom>
            <a:avLst/>
            <a:gdLst>
              <a:gd name="T0" fmla="*/ 0 w 55"/>
              <a:gd name="T1" fmla="*/ 0 h 101"/>
              <a:gd name="T2" fmla="*/ 0 w 55"/>
              <a:gd name="T3" fmla="*/ 0 h 101"/>
              <a:gd name="T4" fmla="*/ 55 w 55"/>
              <a:gd name="T5" fmla="*/ 0 h 101"/>
              <a:gd name="T6" fmla="*/ 55 w 55"/>
              <a:gd name="T7" fmla="*/ 10 h 101"/>
              <a:gd name="T8" fmla="*/ 12 w 55"/>
              <a:gd name="T9" fmla="*/ 10 h 101"/>
              <a:gd name="T10" fmla="*/ 12 w 55"/>
              <a:gd name="T11" fmla="*/ 43 h 101"/>
              <a:gd name="T12" fmla="*/ 51 w 55"/>
              <a:gd name="T13" fmla="*/ 43 h 101"/>
              <a:gd name="T14" fmla="*/ 51 w 55"/>
              <a:gd name="T15" fmla="*/ 54 h 101"/>
              <a:gd name="T16" fmla="*/ 12 w 55"/>
              <a:gd name="T17" fmla="*/ 54 h 101"/>
              <a:gd name="T18" fmla="*/ 12 w 55"/>
              <a:gd name="T19" fmla="*/ 90 h 101"/>
              <a:gd name="T20" fmla="*/ 55 w 55"/>
              <a:gd name="T21" fmla="*/ 90 h 101"/>
              <a:gd name="T22" fmla="*/ 55 w 55"/>
              <a:gd name="T23" fmla="*/ 101 h 101"/>
              <a:gd name="T24" fmla="*/ 0 w 55"/>
              <a:gd name="T25" fmla="*/ 101 h 101"/>
              <a:gd name="T26" fmla="*/ 0 w 55"/>
              <a:gd name="T2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101">
                <a:moveTo>
                  <a:pt x="0" y="0"/>
                </a:moveTo>
                <a:lnTo>
                  <a:pt x="0" y="0"/>
                </a:lnTo>
                <a:lnTo>
                  <a:pt x="55" y="0"/>
                </a:lnTo>
                <a:lnTo>
                  <a:pt x="55" y="10"/>
                </a:lnTo>
                <a:lnTo>
                  <a:pt x="12" y="10"/>
                </a:lnTo>
                <a:lnTo>
                  <a:pt x="12" y="43"/>
                </a:lnTo>
                <a:lnTo>
                  <a:pt x="51" y="43"/>
                </a:lnTo>
                <a:lnTo>
                  <a:pt x="51" y="54"/>
                </a:lnTo>
                <a:lnTo>
                  <a:pt x="12" y="54"/>
                </a:lnTo>
                <a:lnTo>
                  <a:pt x="12" y="90"/>
                </a:lnTo>
                <a:lnTo>
                  <a:pt x="55" y="90"/>
                </a:lnTo>
                <a:lnTo>
                  <a:pt x="55" y="101"/>
                </a:lnTo>
                <a:lnTo>
                  <a:pt x="0" y="101"/>
                </a:lnTo>
                <a:lnTo>
                  <a:pt x="0" y="0"/>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51" name="Freeform 1951"/>
          <p:cNvSpPr>
            <a:spLocks noEditPoints="1"/>
          </p:cNvSpPr>
          <p:nvPr userDrawn="1"/>
        </p:nvSpPr>
        <p:spPr bwMode="auto">
          <a:xfrm>
            <a:off x="1665288" y="625475"/>
            <a:ext cx="63500" cy="85725"/>
          </a:xfrm>
          <a:custGeom>
            <a:avLst/>
            <a:gdLst>
              <a:gd name="T0" fmla="*/ 66 w 91"/>
              <a:gd name="T1" fmla="*/ 90 h 119"/>
              <a:gd name="T2" fmla="*/ 66 w 91"/>
              <a:gd name="T3" fmla="*/ 90 h 119"/>
              <a:gd name="T4" fmla="*/ 66 w 91"/>
              <a:gd name="T5" fmla="*/ 10 h 119"/>
              <a:gd name="T6" fmla="*/ 36 w 91"/>
              <a:gd name="T7" fmla="*/ 10 h 119"/>
              <a:gd name="T8" fmla="*/ 34 w 91"/>
              <a:gd name="T9" fmla="*/ 39 h 119"/>
              <a:gd name="T10" fmla="*/ 31 w 91"/>
              <a:gd name="T11" fmla="*/ 61 h 119"/>
              <a:gd name="T12" fmla="*/ 27 w 91"/>
              <a:gd name="T13" fmla="*/ 78 h 119"/>
              <a:gd name="T14" fmla="*/ 23 w 91"/>
              <a:gd name="T15" fmla="*/ 90 h 119"/>
              <a:gd name="T16" fmla="*/ 66 w 91"/>
              <a:gd name="T17" fmla="*/ 90 h 119"/>
              <a:gd name="T18" fmla="*/ 91 w 91"/>
              <a:gd name="T19" fmla="*/ 119 h 119"/>
              <a:gd name="T20" fmla="*/ 91 w 91"/>
              <a:gd name="T21" fmla="*/ 119 h 119"/>
              <a:gd name="T22" fmla="*/ 83 w 91"/>
              <a:gd name="T23" fmla="*/ 119 h 119"/>
              <a:gd name="T24" fmla="*/ 81 w 91"/>
              <a:gd name="T25" fmla="*/ 101 h 119"/>
              <a:gd name="T26" fmla="*/ 10 w 91"/>
              <a:gd name="T27" fmla="*/ 101 h 119"/>
              <a:gd name="T28" fmla="*/ 8 w 91"/>
              <a:gd name="T29" fmla="*/ 119 h 119"/>
              <a:gd name="T30" fmla="*/ 0 w 91"/>
              <a:gd name="T31" fmla="*/ 119 h 119"/>
              <a:gd name="T32" fmla="*/ 0 w 91"/>
              <a:gd name="T33" fmla="*/ 90 h 119"/>
              <a:gd name="T34" fmla="*/ 10 w 91"/>
              <a:gd name="T35" fmla="*/ 90 h 119"/>
              <a:gd name="T36" fmla="*/ 13 w 91"/>
              <a:gd name="T37" fmla="*/ 82 h 119"/>
              <a:gd name="T38" fmla="*/ 18 w 91"/>
              <a:gd name="T39" fmla="*/ 66 h 119"/>
              <a:gd name="T40" fmla="*/ 22 w 91"/>
              <a:gd name="T41" fmla="*/ 39 h 119"/>
              <a:gd name="T42" fmla="*/ 24 w 91"/>
              <a:gd name="T43" fmla="*/ 0 h 119"/>
              <a:gd name="T44" fmla="*/ 78 w 91"/>
              <a:gd name="T45" fmla="*/ 0 h 119"/>
              <a:gd name="T46" fmla="*/ 78 w 91"/>
              <a:gd name="T47" fmla="*/ 90 h 119"/>
              <a:gd name="T48" fmla="*/ 91 w 91"/>
              <a:gd name="T49" fmla="*/ 90 h 119"/>
              <a:gd name="T50" fmla="*/ 91 w 91"/>
              <a:gd name="T51"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19">
                <a:moveTo>
                  <a:pt x="66" y="90"/>
                </a:moveTo>
                <a:lnTo>
                  <a:pt x="66" y="90"/>
                </a:lnTo>
                <a:lnTo>
                  <a:pt x="66" y="10"/>
                </a:lnTo>
                <a:lnTo>
                  <a:pt x="36" y="10"/>
                </a:lnTo>
                <a:cubicBezTo>
                  <a:pt x="35" y="21"/>
                  <a:pt x="35" y="30"/>
                  <a:pt x="34" y="39"/>
                </a:cubicBezTo>
                <a:cubicBezTo>
                  <a:pt x="33" y="47"/>
                  <a:pt x="32" y="55"/>
                  <a:pt x="31" y="61"/>
                </a:cubicBezTo>
                <a:cubicBezTo>
                  <a:pt x="30" y="68"/>
                  <a:pt x="29" y="73"/>
                  <a:pt x="27" y="78"/>
                </a:cubicBezTo>
                <a:cubicBezTo>
                  <a:pt x="26" y="83"/>
                  <a:pt x="24" y="87"/>
                  <a:pt x="23" y="90"/>
                </a:cubicBezTo>
                <a:lnTo>
                  <a:pt x="66" y="90"/>
                </a:lnTo>
                <a:close/>
                <a:moveTo>
                  <a:pt x="91" y="119"/>
                </a:moveTo>
                <a:lnTo>
                  <a:pt x="91" y="119"/>
                </a:lnTo>
                <a:lnTo>
                  <a:pt x="83" y="119"/>
                </a:lnTo>
                <a:lnTo>
                  <a:pt x="81" y="101"/>
                </a:lnTo>
                <a:lnTo>
                  <a:pt x="10" y="101"/>
                </a:lnTo>
                <a:lnTo>
                  <a:pt x="8" y="119"/>
                </a:lnTo>
                <a:lnTo>
                  <a:pt x="0" y="119"/>
                </a:lnTo>
                <a:lnTo>
                  <a:pt x="0" y="90"/>
                </a:lnTo>
                <a:lnTo>
                  <a:pt x="10" y="90"/>
                </a:lnTo>
                <a:cubicBezTo>
                  <a:pt x="11" y="89"/>
                  <a:pt x="12" y="86"/>
                  <a:pt x="13" y="82"/>
                </a:cubicBezTo>
                <a:cubicBezTo>
                  <a:pt x="15" y="79"/>
                  <a:pt x="17" y="73"/>
                  <a:pt x="18" y="66"/>
                </a:cubicBezTo>
                <a:cubicBezTo>
                  <a:pt x="20" y="59"/>
                  <a:pt x="21" y="49"/>
                  <a:pt x="22" y="39"/>
                </a:cubicBezTo>
                <a:cubicBezTo>
                  <a:pt x="24" y="28"/>
                  <a:pt x="24" y="15"/>
                  <a:pt x="24" y="0"/>
                </a:cubicBezTo>
                <a:lnTo>
                  <a:pt x="78" y="0"/>
                </a:lnTo>
                <a:lnTo>
                  <a:pt x="78" y="90"/>
                </a:lnTo>
                <a:lnTo>
                  <a:pt x="91" y="90"/>
                </a:lnTo>
                <a:lnTo>
                  <a:pt x="91" y="119"/>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52" name="Freeform 1952"/>
          <p:cNvSpPr>
            <a:spLocks/>
          </p:cNvSpPr>
          <p:nvPr userDrawn="1"/>
        </p:nvSpPr>
        <p:spPr bwMode="auto">
          <a:xfrm>
            <a:off x="1743076" y="625497"/>
            <a:ext cx="39688" cy="73025"/>
          </a:xfrm>
          <a:custGeom>
            <a:avLst/>
            <a:gdLst>
              <a:gd name="T0" fmla="*/ 0 w 55"/>
              <a:gd name="T1" fmla="*/ 0 h 101"/>
              <a:gd name="T2" fmla="*/ 0 w 55"/>
              <a:gd name="T3" fmla="*/ 0 h 101"/>
              <a:gd name="T4" fmla="*/ 55 w 55"/>
              <a:gd name="T5" fmla="*/ 0 h 101"/>
              <a:gd name="T6" fmla="*/ 55 w 55"/>
              <a:gd name="T7" fmla="*/ 10 h 101"/>
              <a:gd name="T8" fmla="*/ 12 w 55"/>
              <a:gd name="T9" fmla="*/ 10 h 101"/>
              <a:gd name="T10" fmla="*/ 12 w 55"/>
              <a:gd name="T11" fmla="*/ 43 h 101"/>
              <a:gd name="T12" fmla="*/ 51 w 55"/>
              <a:gd name="T13" fmla="*/ 43 h 101"/>
              <a:gd name="T14" fmla="*/ 51 w 55"/>
              <a:gd name="T15" fmla="*/ 54 h 101"/>
              <a:gd name="T16" fmla="*/ 12 w 55"/>
              <a:gd name="T17" fmla="*/ 54 h 101"/>
              <a:gd name="T18" fmla="*/ 12 w 55"/>
              <a:gd name="T19" fmla="*/ 90 h 101"/>
              <a:gd name="T20" fmla="*/ 55 w 55"/>
              <a:gd name="T21" fmla="*/ 90 h 101"/>
              <a:gd name="T22" fmla="*/ 55 w 55"/>
              <a:gd name="T23" fmla="*/ 101 h 101"/>
              <a:gd name="T24" fmla="*/ 0 w 55"/>
              <a:gd name="T25" fmla="*/ 101 h 101"/>
              <a:gd name="T26" fmla="*/ 0 w 55"/>
              <a:gd name="T2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101">
                <a:moveTo>
                  <a:pt x="0" y="0"/>
                </a:moveTo>
                <a:lnTo>
                  <a:pt x="0" y="0"/>
                </a:lnTo>
                <a:lnTo>
                  <a:pt x="55" y="0"/>
                </a:lnTo>
                <a:lnTo>
                  <a:pt x="55" y="10"/>
                </a:lnTo>
                <a:lnTo>
                  <a:pt x="12" y="10"/>
                </a:lnTo>
                <a:lnTo>
                  <a:pt x="12" y="43"/>
                </a:lnTo>
                <a:lnTo>
                  <a:pt x="51" y="43"/>
                </a:lnTo>
                <a:lnTo>
                  <a:pt x="51" y="54"/>
                </a:lnTo>
                <a:lnTo>
                  <a:pt x="12" y="54"/>
                </a:lnTo>
                <a:lnTo>
                  <a:pt x="12" y="90"/>
                </a:lnTo>
                <a:lnTo>
                  <a:pt x="55" y="90"/>
                </a:lnTo>
                <a:lnTo>
                  <a:pt x="55" y="101"/>
                </a:lnTo>
                <a:lnTo>
                  <a:pt x="0" y="101"/>
                </a:lnTo>
                <a:lnTo>
                  <a:pt x="0" y="0"/>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53" name="Freeform 1953"/>
          <p:cNvSpPr>
            <a:spLocks noEditPoints="1"/>
          </p:cNvSpPr>
          <p:nvPr userDrawn="1"/>
        </p:nvSpPr>
        <p:spPr bwMode="auto">
          <a:xfrm>
            <a:off x="1798638" y="623889"/>
            <a:ext cx="46038" cy="74613"/>
          </a:xfrm>
          <a:custGeom>
            <a:avLst/>
            <a:gdLst>
              <a:gd name="T0" fmla="*/ 25 w 63"/>
              <a:gd name="T1" fmla="*/ 10 h 102"/>
              <a:gd name="T2" fmla="*/ 25 w 63"/>
              <a:gd name="T3" fmla="*/ 10 h 102"/>
              <a:gd name="T4" fmla="*/ 18 w 63"/>
              <a:gd name="T5" fmla="*/ 10 h 102"/>
              <a:gd name="T6" fmla="*/ 12 w 63"/>
              <a:gd name="T7" fmla="*/ 11 h 102"/>
              <a:gd name="T8" fmla="*/ 12 w 63"/>
              <a:gd name="T9" fmla="*/ 53 h 102"/>
              <a:gd name="T10" fmla="*/ 14 w 63"/>
              <a:gd name="T11" fmla="*/ 53 h 102"/>
              <a:gd name="T12" fmla="*/ 18 w 63"/>
              <a:gd name="T13" fmla="*/ 53 h 102"/>
              <a:gd name="T14" fmla="*/ 21 w 63"/>
              <a:gd name="T15" fmla="*/ 53 h 102"/>
              <a:gd name="T16" fmla="*/ 23 w 63"/>
              <a:gd name="T17" fmla="*/ 53 h 102"/>
              <a:gd name="T18" fmla="*/ 33 w 63"/>
              <a:gd name="T19" fmla="*/ 52 h 102"/>
              <a:gd name="T20" fmla="*/ 42 w 63"/>
              <a:gd name="T21" fmla="*/ 49 h 102"/>
              <a:gd name="T22" fmla="*/ 48 w 63"/>
              <a:gd name="T23" fmla="*/ 42 h 102"/>
              <a:gd name="T24" fmla="*/ 50 w 63"/>
              <a:gd name="T25" fmla="*/ 31 h 102"/>
              <a:gd name="T26" fmla="*/ 48 w 63"/>
              <a:gd name="T27" fmla="*/ 21 h 102"/>
              <a:gd name="T28" fmla="*/ 42 w 63"/>
              <a:gd name="T29" fmla="*/ 14 h 102"/>
              <a:gd name="T30" fmla="*/ 34 w 63"/>
              <a:gd name="T31" fmla="*/ 11 h 102"/>
              <a:gd name="T32" fmla="*/ 25 w 63"/>
              <a:gd name="T33" fmla="*/ 10 h 102"/>
              <a:gd name="T34" fmla="*/ 0 w 63"/>
              <a:gd name="T35" fmla="*/ 2 h 102"/>
              <a:gd name="T36" fmla="*/ 0 w 63"/>
              <a:gd name="T37" fmla="*/ 2 h 102"/>
              <a:gd name="T38" fmla="*/ 12 w 63"/>
              <a:gd name="T39" fmla="*/ 0 h 102"/>
              <a:gd name="T40" fmla="*/ 25 w 63"/>
              <a:gd name="T41" fmla="*/ 0 h 102"/>
              <a:gd name="T42" fmla="*/ 38 w 63"/>
              <a:gd name="T43" fmla="*/ 1 h 102"/>
              <a:gd name="T44" fmla="*/ 50 w 63"/>
              <a:gd name="T45" fmla="*/ 6 h 102"/>
              <a:gd name="T46" fmla="*/ 60 w 63"/>
              <a:gd name="T47" fmla="*/ 15 h 102"/>
              <a:gd name="T48" fmla="*/ 63 w 63"/>
              <a:gd name="T49" fmla="*/ 31 h 102"/>
              <a:gd name="T50" fmla="*/ 60 w 63"/>
              <a:gd name="T51" fmla="*/ 46 h 102"/>
              <a:gd name="T52" fmla="*/ 51 w 63"/>
              <a:gd name="T53" fmla="*/ 56 h 102"/>
              <a:gd name="T54" fmla="*/ 39 w 63"/>
              <a:gd name="T55" fmla="*/ 62 h 102"/>
              <a:gd name="T56" fmla="*/ 24 w 63"/>
              <a:gd name="T57" fmla="*/ 64 h 102"/>
              <a:gd name="T58" fmla="*/ 22 w 63"/>
              <a:gd name="T59" fmla="*/ 64 h 102"/>
              <a:gd name="T60" fmla="*/ 18 w 63"/>
              <a:gd name="T61" fmla="*/ 64 h 102"/>
              <a:gd name="T62" fmla="*/ 15 w 63"/>
              <a:gd name="T63" fmla="*/ 64 h 102"/>
              <a:gd name="T64" fmla="*/ 12 w 63"/>
              <a:gd name="T65" fmla="*/ 63 h 102"/>
              <a:gd name="T66" fmla="*/ 12 w 63"/>
              <a:gd name="T67" fmla="*/ 102 h 102"/>
              <a:gd name="T68" fmla="*/ 0 w 63"/>
              <a:gd name="T69" fmla="*/ 102 h 102"/>
              <a:gd name="T70" fmla="*/ 0 w 63"/>
              <a:gd name="T71" fmla="*/ 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 h="102">
                <a:moveTo>
                  <a:pt x="25" y="10"/>
                </a:moveTo>
                <a:lnTo>
                  <a:pt x="25" y="10"/>
                </a:lnTo>
                <a:cubicBezTo>
                  <a:pt x="22" y="10"/>
                  <a:pt x="20" y="10"/>
                  <a:pt x="18" y="10"/>
                </a:cubicBezTo>
                <a:cubicBezTo>
                  <a:pt x="15" y="10"/>
                  <a:pt x="13" y="10"/>
                  <a:pt x="12" y="11"/>
                </a:cubicBezTo>
                <a:lnTo>
                  <a:pt x="12" y="53"/>
                </a:lnTo>
                <a:cubicBezTo>
                  <a:pt x="13" y="53"/>
                  <a:pt x="13" y="53"/>
                  <a:pt x="14" y="53"/>
                </a:cubicBezTo>
                <a:cubicBezTo>
                  <a:pt x="16" y="53"/>
                  <a:pt x="17" y="53"/>
                  <a:pt x="18" y="53"/>
                </a:cubicBezTo>
                <a:cubicBezTo>
                  <a:pt x="19" y="53"/>
                  <a:pt x="20" y="53"/>
                  <a:pt x="21" y="53"/>
                </a:cubicBezTo>
                <a:lnTo>
                  <a:pt x="23" y="53"/>
                </a:lnTo>
                <a:cubicBezTo>
                  <a:pt x="27" y="53"/>
                  <a:pt x="30" y="53"/>
                  <a:pt x="33" y="52"/>
                </a:cubicBezTo>
                <a:cubicBezTo>
                  <a:pt x="36" y="52"/>
                  <a:pt x="39" y="50"/>
                  <a:pt x="42" y="49"/>
                </a:cubicBezTo>
                <a:cubicBezTo>
                  <a:pt x="44" y="47"/>
                  <a:pt x="47" y="45"/>
                  <a:pt x="48" y="42"/>
                </a:cubicBezTo>
                <a:cubicBezTo>
                  <a:pt x="50" y="39"/>
                  <a:pt x="50" y="35"/>
                  <a:pt x="50" y="31"/>
                </a:cubicBezTo>
                <a:cubicBezTo>
                  <a:pt x="50" y="27"/>
                  <a:pt x="50" y="23"/>
                  <a:pt x="48" y="21"/>
                </a:cubicBezTo>
                <a:cubicBezTo>
                  <a:pt x="47" y="18"/>
                  <a:pt x="45" y="16"/>
                  <a:pt x="42" y="14"/>
                </a:cubicBezTo>
                <a:cubicBezTo>
                  <a:pt x="40" y="13"/>
                  <a:pt x="37" y="12"/>
                  <a:pt x="34" y="11"/>
                </a:cubicBezTo>
                <a:cubicBezTo>
                  <a:pt x="31" y="10"/>
                  <a:pt x="28" y="10"/>
                  <a:pt x="25" y="10"/>
                </a:cubicBezTo>
                <a:close/>
                <a:moveTo>
                  <a:pt x="0" y="2"/>
                </a:moveTo>
                <a:lnTo>
                  <a:pt x="0" y="2"/>
                </a:lnTo>
                <a:cubicBezTo>
                  <a:pt x="4" y="1"/>
                  <a:pt x="8" y="0"/>
                  <a:pt x="12" y="0"/>
                </a:cubicBezTo>
                <a:cubicBezTo>
                  <a:pt x="16" y="0"/>
                  <a:pt x="20" y="0"/>
                  <a:pt x="25" y="0"/>
                </a:cubicBezTo>
                <a:cubicBezTo>
                  <a:pt x="29" y="0"/>
                  <a:pt x="33" y="0"/>
                  <a:pt x="38" y="1"/>
                </a:cubicBezTo>
                <a:cubicBezTo>
                  <a:pt x="43" y="2"/>
                  <a:pt x="47" y="3"/>
                  <a:pt x="50" y="6"/>
                </a:cubicBezTo>
                <a:cubicBezTo>
                  <a:pt x="54" y="8"/>
                  <a:pt x="57" y="11"/>
                  <a:pt x="60" y="15"/>
                </a:cubicBezTo>
                <a:cubicBezTo>
                  <a:pt x="62" y="19"/>
                  <a:pt x="63" y="24"/>
                  <a:pt x="63" y="31"/>
                </a:cubicBezTo>
                <a:cubicBezTo>
                  <a:pt x="63" y="37"/>
                  <a:pt x="62" y="42"/>
                  <a:pt x="60" y="46"/>
                </a:cubicBezTo>
                <a:cubicBezTo>
                  <a:pt x="58" y="50"/>
                  <a:pt x="55" y="54"/>
                  <a:pt x="51" y="56"/>
                </a:cubicBezTo>
                <a:cubicBezTo>
                  <a:pt x="47" y="59"/>
                  <a:pt x="43" y="61"/>
                  <a:pt x="39" y="62"/>
                </a:cubicBezTo>
                <a:cubicBezTo>
                  <a:pt x="34" y="63"/>
                  <a:pt x="29" y="64"/>
                  <a:pt x="24" y="64"/>
                </a:cubicBezTo>
                <a:lnTo>
                  <a:pt x="22" y="64"/>
                </a:lnTo>
                <a:cubicBezTo>
                  <a:pt x="20" y="64"/>
                  <a:pt x="19" y="64"/>
                  <a:pt x="18" y="64"/>
                </a:cubicBezTo>
                <a:cubicBezTo>
                  <a:pt x="17" y="64"/>
                  <a:pt x="16" y="64"/>
                  <a:pt x="15" y="64"/>
                </a:cubicBezTo>
                <a:cubicBezTo>
                  <a:pt x="13" y="63"/>
                  <a:pt x="13" y="63"/>
                  <a:pt x="12" y="63"/>
                </a:cubicBezTo>
                <a:lnTo>
                  <a:pt x="12" y="102"/>
                </a:lnTo>
                <a:lnTo>
                  <a:pt x="0" y="102"/>
                </a:lnTo>
                <a:lnTo>
                  <a:pt x="0" y="2"/>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54" name="Freeform 1954"/>
          <p:cNvSpPr>
            <a:spLocks noEditPoints="1"/>
          </p:cNvSpPr>
          <p:nvPr userDrawn="1"/>
        </p:nvSpPr>
        <p:spPr bwMode="auto">
          <a:xfrm>
            <a:off x="1844676" y="623889"/>
            <a:ext cx="57150" cy="74613"/>
          </a:xfrm>
          <a:custGeom>
            <a:avLst/>
            <a:gdLst>
              <a:gd name="T0" fmla="*/ 26 w 82"/>
              <a:gd name="T1" fmla="*/ 64 h 103"/>
              <a:gd name="T2" fmla="*/ 26 w 82"/>
              <a:gd name="T3" fmla="*/ 64 h 103"/>
              <a:gd name="T4" fmla="*/ 55 w 82"/>
              <a:gd name="T5" fmla="*/ 64 h 103"/>
              <a:gd name="T6" fmla="*/ 44 w 82"/>
              <a:gd name="T7" fmla="*/ 34 h 103"/>
              <a:gd name="T8" fmla="*/ 40 w 82"/>
              <a:gd name="T9" fmla="*/ 18 h 103"/>
              <a:gd name="T10" fmla="*/ 40 w 82"/>
              <a:gd name="T11" fmla="*/ 18 h 103"/>
              <a:gd name="T12" fmla="*/ 37 w 82"/>
              <a:gd name="T13" fmla="*/ 34 h 103"/>
              <a:gd name="T14" fmla="*/ 26 w 82"/>
              <a:gd name="T15" fmla="*/ 64 h 103"/>
              <a:gd name="T16" fmla="*/ 59 w 82"/>
              <a:gd name="T17" fmla="*/ 75 h 103"/>
              <a:gd name="T18" fmla="*/ 59 w 82"/>
              <a:gd name="T19" fmla="*/ 75 h 103"/>
              <a:gd name="T20" fmla="*/ 22 w 82"/>
              <a:gd name="T21" fmla="*/ 75 h 103"/>
              <a:gd name="T22" fmla="*/ 12 w 82"/>
              <a:gd name="T23" fmla="*/ 103 h 103"/>
              <a:gd name="T24" fmla="*/ 0 w 82"/>
              <a:gd name="T25" fmla="*/ 103 h 103"/>
              <a:gd name="T26" fmla="*/ 38 w 82"/>
              <a:gd name="T27" fmla="*/ 0 h 103"/>
              <a:gd name="T28" fmla="*/ 43 w 82"/>
              <a:gd name="T29" fmla="*/ 0 h 103"/>
              <a:gd name="T30" fmla="*/ 82 w 82"/>
              <a:gd name="T31" fmla="*/ 103 h 103"/>
              <a:gd name="T32" fmla="*/ 69 w 82"/>
              <a:gd name="T33" fmla="*/ 103 h 103"/>
              <a:gd name="T34" fmla="*/ 59 w 82"/>
              <a:gd name="T35" fmla="*/ 7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103">
                <a:moveTo>
                  <a:pt x="26" y="64"/>
                </a:moveTo>
                <a:lnTo>
                  <a:pt x="26" y="64"/>
                </a:lnTo>
                <a:lnTo>
                  <a:pt x="55" y="64"/>
                </a:lnTo>
                <a:lnTo>
                  <a:pt x="44" y="34"/>
                </a:lnTo>
                <a:lnTo>
                  <a:pt x="40" y="18"/>
                </a:lnTo>
                <a:lnTo>
                  <a:pt x="40" y="18"/>
                </a:lnTo>
                <a:lnTo>
                  <a:pt x="37" y="34"/>
                </a:lnTo>
                <a:lnTo>
                  <a:pt x="26" y="64"/>
                </a:lnTo>
                <a:close/>
                <a:moveTo>
                  <a:pt x="59" y="75"/>
                </a:moveTo>
                <a:lnTo>
                  <a:pt x="59" y="75"/>
                </a:lnTo>
                <a:lnTo>
                  <a:pt x="22" y="75"/>
                </a:lnTo>
                <a:lnTo>
                  <a:pt x="12" y="103"/>
                </a:lnTo>
                <a:lnTo>
                  <a:pt x="0" y="103"/>
                </a:lnTo>
                <a:lnTo>
                  <a:pt x="38" y="0"/>
                </a:lnTo>
                <a:lnTo>
                  <a:pt x="43" y="0"/>
                </a:lnTo>
                <a:lnTo>
                  <a:pt x="82" y="103"/>
                </a:lnTo>
                <a:lnTo>
                  <a:pt x="69" y="103"/>
                </a:lnTo>
                <a:lnTo>
                  <a:pt x="59" y="75"/>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55" name="Freeform 1955"/>
          <p:cNvSpPr>
            <a:spLocks/>
          </p:cNvSpPr>
          <p:nvPr userDrawn="1"/>
        </p:nvSpPr>
        <p:spPr bwMode="auto">
          <a:xfrm>
            <a:off x="1912938" y="625475"/>
            <a:ext cx="58738" cy="85725"/>
          </a:xfrm>
          <a:custGeom>
            <a:avLst/>
            <a:gdLst>
              <a:gd name="T0" fmla="*/ 83 w 83"/>
              <a:gd name="T1" fmla="*/ 119 h 119"/>
              <a:gd name="T2" fmla="*/ 83 w 83"/>
              <a:gd name="T3" fmla="*/ 119 h 119"/>
              <a:gd name="T4" fmla="*/ 75 w 83"/>
              <a:gd name="T5" fmla="*/ 119 h 119"/>
              <a:gd name="T6" fmla="*/ 73 w 83"/>
              <a:gd name="T7" fmla="*/ 101 h 119"/>
              <a:gd name="T8" fmla="*/ 0 w 83"/>
              <a:gd name="T9" fmla="*/ 101 h 119"/>
              <a:gd name="T10" fmla="*/ 0 w 83"/>
              <a:gd name="T11" fmla="*/ 0 h 119"/>
              <a:gd name="T12" fmla="*/ 12 w 83"/>
              <a:gd name="T13" fmla="*/ 0 h 119"/>
              <a:gd name="T14" fmla="*/ 12 w 83"/>
              <a:gd name="T15" fmla="*/ 90 h 119"/>
              <a:gd name="T16" fmla="*/ 58 w 83"/>
              <a:gd name="T17" fmla="*/ 90 h 119"/>
              <a:gd name="T18" fmla="*/ 58 w 83"/>
              <a:gd name="T19" fmla="*/ 0 h 119"/>
              <a:gd name="T20" fmla="*/ 70 w 83"/>
              <a:gd name="T21" fmla="*/ 0 h 119"/>
              <a:gd name="T22" fmla="*/ 70 w 83"/>
              <a:gd name="T23" fmla="*/ 90 h 119"/>
              <a:gd name="T24" fmla="*/ 83 w 83"/>
              <a:gd name="T25" fmla="*/ 90 h 119"/>
              <a:gd name="T26" fmla="*/ 83 w 83"/>
              <a:gd name="T2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19">
                <a:moveTo>
                  <a:pt x="83" y="119"/>
                </a:moveTo>
                <a:lnTo>
                  <a:pt x="83" y="119"/>
                </a:lnTo>
                <a:lnTo>
                  <a:pt x="75" y="119"/>
                </a:lnTo>
                <a:lnTo>
                  <a:pt x="73" y="101"/>
                </a:lnTo>
                <a:lnTo>
                  <a:pt x="0" y="101"/>
                </a:lnTo>
                <a:lnTo>
                  <a:pt x="0" y="0"/>
                </a:lnTo>
                <a:lnTo>
                  <a:pt x="12" y="0"/>
                </a:lnTo>
                <a:lnTo>
                  <a:pt x="12" y="90"/>
                </a:lnTo>
                <a:lnTo>
                  <a:pt x="58" y="90"/>
                </a:lnTo>
                <a:lnTo>
                  <a:pt x="58" y="0"/>
                </a:lnTo>
                <a:lnTo>
                  <a:pt x="70" y="0"/>
                </a:lnTo>
                <a:lnTo>
                  <a:pt x="70" y="90"/>
                </a:lnTo>
                <a:lnTo>
                  <a:pt x="83" y="90"/>
                </a:lnTo>
                <a:lnTo>
                  <a:pt x="83" y="119"/>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56" name="Freeform 1956"/>
          <p:cNvSpPr>
            <a:spLocks/>
          </p:cNvSpPr>
          <p:nvPr userDrawn="1"/>
        </p:nvSpPr>
        <p:spPr bwMode="auto">
          <a:xfrm>
            <a:off x="1984376" y="625497"/>
            <a:ext cx="52388" cy="73025"/>
          </a:xfrm>
          <a:custGeom>
            <a:avLst/>
            <a:gdLst>
              <a:gd name="T0" fmla="*/ 62 w 74"/>
              <a:gd name="T1" fmla="*/ 32 h 101"/>
              <a:gd name="T2" fmla="*/ 62 w 74"/>
              <a:gd name="T3" fmla="*/ 32 h 101"/>
              <a:gd name="T4" fmla="*/ 63 w 74"/>
              <a:gd name="T5" fmla="*/ 21 h 101"/>
              <a:gd name="T6" fmla="*/ 62 w 74"/>
              <a:gd name="T7" fmla="*/ 21 h 101"/>
              <a:gd name="T8" fmla="*/ 56 w 74"/>
              <a:gd name="T9" fmla="*/ 33 h 101"/>
              <a:gd name="T10" fmla="*/ 7 w 74"/>
              <a:gd name="T11" fmla="*/ 101 h 101"/>
              <a:gd name="T12" fmla="*/ 0 w 74"/>
              <a:gd name="T13" fmla="*/ 101 h 101"/>
              <a:gd name="T14" fmla="*/ 0 w 74"/>
              <a:gd name="T15" fmla="*/ 0 h 101"/>
              <a:gd name="T16" fmla="*/ 12 w 74"/>
              <a:gd name="T17" fmla="*/ 0 h 101"/>
              <a:gd name="T18" fmla="*/ 12 w 74"/>
              <a:gd name="T19" fmla="*/ 69 h 101"/>
              <a:gd name="T20" fmla="*/ 11 w 74"/>
              <a:gd name="T21" fmla="*/ 80 h 101"/>
              <a:gd name="T22" fmla="*/ 12 w 74"/>
              <a:gd name="T23" fmla="*/ 80 h 101"/>
              <a:gd name="T24" fmla="*/ 18 w 74"/>
              <a:gd name="T25" fmla="*/ 68 h 101"/>
              <a:gd name="T26" fmla="*/ 67 w 74"/>
              <a:gd name="T27" fmla="*/ 0 h 101"/>
              <a:gd name="T28" fmla="*/ 74 w 74"/>
              <a:gd name="T29" fmla="*/ 0 h 101"/>
              <a:gd name="T30" fmla="*/ 74 w 74"/>
              <a:gd name="T31" fmla="*/ 101 h 101"/>
              <a:gd name="T32" fmla="*/ 62 w 74"/>
              <a:gd name="T33" fmla="*/ 101 h 101"/>
              <a:gd name="T34" fmla="*/ 62 w 74"/>
              <a:gd name="T35"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101">
                <a:moveTo>
                  <a:pt x="62" y="32"/>
                </a:moveTo>
                <a:lnTo>
                  <a:pt x="62" y="32"/>
                </a:lnTo>
                <a:lnTo>
                  <a:pt x="63" y="21"/>
                </a:lnTo>
                <a:lnTo>
                  <a:pt x="62" y="21"/>
                </a:lnTo>
                <a:lnTo>
                  <a:pt x="56" y="33"/>
                </a:lnTo>
                <a:lnTo>
                  <a:pt x="7" y="101"/>
                </a:lnTo>
                <a:lnTo>
                  <a:pt x="0" y="101"/>
                </a:lnTo>
                <a:lnTo>
                  <a:pt x="0" y="0"/>
                </a:lnTo>
                <a:lnTo>
                  <a:pt x="12" y="0"/>
                </a:lnTo>
                <a:lnTo>
                  <a:pt x="12" y="69"/>
                </a:lnTo>
                <a:lnTo>
                  <a:pt x="11" y="80"/>
                </a:lnTo>
                <a:lnTo>
                  <a:pt x="12" y="80"/>
                </a:lnTo>
                <a:lnTo>
                  <a:pt x="18" y="68"/>
                </a:lnTo>
                <a:lnTo>
                  <a:pt x="67" y="0"/>
                </a:lnTo>
                <a:lnTo>
                  <a:pt x="74" y="0"/>
                </a:lnTo>
                <a:lnTo>
                  <a:pt x="74" y="101"/>
                </a:lnTo>
                <a:lnTo>
                  <a:pt x="62" y="101"/>
                </a:lnTo>
                <a:lnTo>
                  <a:pt x="62" y="32"/>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
        <p:nvSpPr>
          <p:cNvPr id="1157" name="Freeform 1957"/>
          <p:cNvSpPr>
            <a:spLocks/>
          </p:cNvSpPr>
          <p:nvPr userDrawn="1"/>
        </p:nvSpPr>
        <p:spPr bwMode="auto">
          <a:xfrm>
            <a:off x="2055813" y="625497"/>
            <a:ext cx="52388" cy="73025"/>
          </a:xfrm>
          <a:custGeom>
            <a:avLst/>
            <a:gdLst>
              <a:gd name="T0" fmla="*/ 61 w 73"/>
              <a:gd name="T1" fmla="*/ 32 h 101"/>
              <a:gd name="T2" fmla="*/ 61 w 73"/>
              <a:gd name="T3" fmla="*/ 32 h 101"/>
              <a:gd name="T4" fmla="*/ 62 w 73"/>
              <a:gd name="T5" fmla="*/ 21 h 101"/>
              <a:gd name="T6" fmla="*/ 62 w 73"/>
              <a:gd name="T7" fmla="*/ 21 h 101"/>
              <a:gd name="T8" fmla="*/ 55 w 73"/>
              <a:gd name="T9" fmla="*/ 33 h 101"/>
              <a:gd name="T10" fmla="*/ 7 w 73"/>
              <a:gd name="T11" fmla="*/ 101 h 101"/>
              <a:gd name="T12" fmla="*/ 0 w 73"/>
              <a:gd name="T13" fmla="*/ 101 h 101"/>
              <a:gd name="T14" fmla="*/ 0 w 73"/>
              <a:gd name="T15" fmla="*/ 0 h 101"/>
              <a:gd name="T16" fmla="*/ 12 w 73"/>
              <a:gd name="T17" fmla="*/ 0 h 101"/>
              <a:gd name="T18" fmla="*/ 12 w 73"/>
              <a:gd name="T19" fmla="*/ 69 h 101"/>
              <a:gd name="T20" fmla="*/ 11 w 73"/>
              <a:gd name="T21" fmla="*/ 80 h 101"/>
              <a:gd name="T22" fmla="*/ 11 w 73"/>
              <a:gd name="T23" fmla="*/ 80 h 101"/>
              <a:gd name="T24" fmla="*/ 18 w 73"/>
              <a:gd name="T25" fmla="*/ 68 h 101"/>
              <a:gd name="T26" fmla="*/ 66 w 73"/>
              <a:gd name="T27" fmla="*/ 0 h 101"/>
              <a:gd name="T28" fmla="*/ 73 w 73"/>
              <a:gd name="T29" fmla="*/ 0 h 101"/>
              <a:gd name="T30" fmla="*/ 73 w 73"/>
              <a:gd name="T31" fmla="*/ 101 h 101"/>
              <a:gd name="T32" fmla="*/ 61 w 73"/>
              <a:gd name="T33" fmla="*/ 101 h 101"/>
              <a:gd name="T34" fmla="*/ 61 w 73"/>
              <a:gd name="T35"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101">
                <a:moveTo>
                  <a:pt x="61" y="32"/>
                </a:moveTo>
                <a:lnTo>
                  <a:pt x="61" y="32"/>
                </a:lnTo>
                <a:lnTo>
                  <a:pt x="62" y="21"/>
                </a:lnTo>
                <a:lnTo>
                  <a:pt x="62" y="21"/>
                </a:lnTo>
                <a:lnTo>
                  <a:pt x="55" y="33"/>
                </a:lnTo>
                <a:lnTo>
                  <a:pt x="7" y="101"/>
                </a:lnTo>
                <a:lnTo>
                  <a:pt x="0" y="101"/>
                </a:lnTo>
                <a:lnTo>
                  <a:pt x="0" y="0"/>
                </a:lnTo>
                <a:lnTo>
                  <a:pt x="12" y="0"/>
                </a:lnTo>
                <a:lnTo>
                  <a:pt x="12" y="69"/>
                </a:lnTo>
                <a:lnTo>
                  <a:pt x="11" y="80"/>
                </a:lnTo>
                <a:lnTo>
                  <a:pt x="11" y="80"/>
                </a:lnTo>
                <a:lnTo>
                  <a:pt x="18" y="68"/>
                </a:lnTo>
                <a:lnTo>
                  <a:pt x="66" y="0"/>
                </a:lnTo>
                <a:lnTo>
                  <a:pt x="73" y="0"/>
                </a:lnTo>
                <a:lnTo>
                  <a:pt x="73" y="101"/>
                </a:lnTo>
                <a:lnTo>
                  <a:pt x="61" y="101"/>
                </a:lnTo>
                <a:lnTo>
                  <a:pt x="61" y="32"/>
                </a:lnTo>
                <a:close/>
              </a:path>
            </a:pathLst>
          </a:custGeom>
          <a:solidFill>
            <a:srgbClr val="1E5D2F"/>
          </a:solidFill>
          <a:ln w="0">
            <a:noFill/>
            <a:prstDash val="solid"/>
            <a:round/>
            <a:headEnd/>
            <a:tailEnd/>
          </a:ln>
        </p:spPr>
        <p:txBody>
          <a:bodyPr vert="horz" wrap="square" lIns="91209" tIns="45606" rIns="91209" bIns="45606" numCol="1" anchor="t" anchorCtr="0" compatLnSpc="1">
            <a:prstTxWarp prst="textNoShape">
              <a:avLst/>
            </a:prstTxWarp>
          </a:bodyPr>
          <a:lstStyle/>
          <a:p>
            <a:endParaRPr lang="ru-RU" dirty="0"/>
          </a:p>
        </p:txBody>
      </p:sp>
    </p:spTree>
    <p:extLst>
      <p:ext uri="{BB962C8B-B14F-4D97-AF65-F5344CB8AC3E}">
        <p14:creationId xmlns:p14="http://schemas.microsoft.com/office/powerpoint/2010/main" val="2789356586"/>
      </p:ext>
    </p:extLst>
  </p:cSld>
  <p:clrMap bg1="lt1" tx1="dk1" bg2="lt2" tx2="dk2" accent1="accent1" accent2="accent2" accent3="accent3" accent4="accent4" accent5="accent5" accent6="accent6" hlink="hlink" folHlink="folHlink"/>
  <p:sldLayoutIdLst>
    <p:sldLayoutId id="2147484030" r:id="rId1"/>
    <p:sldLayoutId id="2147484031" r:id="rId2"/>
    <p:sldLayoutId id="2147484032" r:id="rId3"/>
    <p:sldLayoutId id="2147484033" r:id="rId4"/>
    <p:sldLayoutId id="2147484034" r:id="rId5"/>
    <p:sldLayoutId id="2147484035" r:id="rId6"/>
    <p:sldLayoutId id="2147484036" r:id="rId7"/>
    <p:sldLayoutId id="2147484037" r:id="rId8"/>
    <p:sldLayoutId id="2147484038" r:id="rId9"/>
    <p:sldLayoutId id="2147484039" r:id="rId10"/>
    <p:sldLayoutId id="2147484040" r:id="rId11"/>
    <p:sldLayoutId id="2147484041" r:id="rId12"/>
  </p:sldLayoutIdLst>
  <p:hf hdr="0" ftr="0" dt="0"/>
  <p:txStyles>
    <p:titleStyle>
      <a:lvl1pPr algn="ctr" defTabSz="456044" rtl="0" eaLnBrk="1" latinLnBrk="0" hangingPunct="1">
        <a:spcBef>
          <a:spcPct val="0"/>
        </a:spcBef>
        <a:buNone/>
        <a:defRPr sz="4400" kern="1200">
          <a:solidFill>
            <a:schemeClr val="tx1"/>
          </a:solidFill>
          <a:latin typeface="+mj-lt"/>
          <a:ea typeface="+mj-ea"/>
          <a:cs typeface="+mj-cs"/>
        </a:defRPr>
      </a:lvl1pPr>
    </p:titleStyle>
    <p:bodyStyle>
      <a:lvl1pPr marL="342032" indent="-342032" algn="l" defTabSz="456044" rtl="0" eaLnBrk="1" latinLnBrk="0" hangingPunct="1">
        <a:spcBef>
          <a:spcPct val="20000"/>
        </a:spcBef>
        <a:buFont typeface="Arial"/>
        <a:buChar char="•"/>
        <a:defRPr sz="3200" kern="1200">
          <a:solidFill>
            <a:schemeClr val="tx1"/>
          </a:solidFill>
          <a:latin typeface="+mn-lt"/>
          <a:ea typeface="+mn-ea"/>
          <a:cs typeface="+mn-cs"/>
        </a:defRPr>
      </a:lvl1pPr>
      <a:lvl2pPr marL="741063" indent="-285029" algn="l" defTabSz="456044" rtl="0" eaLnBrk="1" latinLnBrk="0" hangingPunct="1">
        <a:spcBef>
          <a:spcPct val="20000"/>
        </a:spcBef>
        <a:buFont typeface="Arial"/>
        <a:buChar char="–"/>
        <a:defRPr sz="2800" kern="1200">
          <a:solidFill>
            <a:schemeClr val="tx1"/>
          </a:solidFill>
          <a:latin typeface="+mn-lt"/>
          <a:ea typeface="+mn-ea"/>
          <a:cs typeface="+mn-cs"/>
        </a:defRPr>
      </a:lvl2pPr>
      <a:lvl3pPr marL="1140113" indent="-228023" algn="l" defTabSz="456044" rtl="0" eaLnBrk="1" latinLnBrk="0" hangingPunct="1">
        <a:spcBef>
          <a:spcPct val="20000"/>
        </a:spcBef>
        <a:buFont typeface="Arial"/>
        <a:buChar char="•"/>
        <a:defRPr sz="2400" kern="1200">
          <a:solidFill>
            <a:schemeClr val="tx1"/>
          </a:solidFill>
          <a:latin typeface="+mn-lt"/>
          <a:ea typeface="+mn-ea"/>
          <a:cs typeface="+mn-cs"/>
        </a:defRPr>
      </a:lvl3pPr>
      <a:lvl4pPr marL="1596156" indent="-228023" algn="l" defTabSz="456044" rtl="0" eaLnBrk="1" latinLnBrk="0" hangingPunct="1">
        <a:spcBef>
          <a:spcPct val="20000"/>
        </a:spcBef>
        <a:buFont typeface="Arial"/>
        <a:buChar char="–"/>
        <a:defRPr sz="2000" kern="1200">
          <a:solidFill>
            <a:schemeClr val="tx1"/>
          </a:solidFill>
          <a:latin typeface="+mn-lt"/>
          <a:ea typeface="+mn-ea"/>
          <a:cs typeface="+mn-cs"/>
        </a:defRPr>
      </a:lvl4pPr>
      <a:lvl5pPr marL="2052204" indent="-228023" algn="l" defTabSz="456044" rtl="0" eaLnBrk="1" latinLnBrk="0" hangingPunct="1">
        <a:spcBef>
          <a:spcPct val="20000"/>
        </a:spcBef>
        <a:buFont typeface="Arial"/>
        <a:buChar char="»"/>
        <a:defRPr sz="2000" kern="1200">
          <a:solidFill>
            <a:schemeClr val="tx1"/>
          </a:solidFill>
          <a:latin typeface="+mn-lt"/>
          <a:ea typeface="+mn-ea"/>
          <a:cs typeface="+mn-cs"/>
        </a:defRPr>
      </a:lvl5pPr>
      <a:lvl6pPr marL="2508249" indent="-228023" algn="l" defTabSz="456044" rtl="0" eaLnBrk="1" latinLnBrk="0" hangingPunct="1">
        <a:spcBef>
          <a:spcPct val="20000"/>
        </a:spcBef>
        <a:buFont typeface="Arial"/>
        <a:buChar char="•"/>
        <a:defRPr sz="2000" kern="1200">
          <a:solidFill>
            <a:schemeClr val="tx1"/>
          </a:solidFill>
          <a:latin typeface="+mn-lt"/>
          <a:ea typeface="+mn-ea"/>
          <a:cs typeface="+mn-cs"/>
        </a:defRPr>
      </a:lvl6pPr>
      <a:lvl7pPr marL="2964294" indent="-228023" algn="l" defTabSz="456044" rtl="0" eaLnBrk="1" latinLnBrk="0" hangingPunct="1">
        <a:spcBef>
          <a:spcPct val="20000"/>
        </a:spcBef>
        <a:buFont typeface="Arial"/>
        <a:buChar char="•"/>
        <a:defRPr sz="2000" kern="1200">
          <a:solidFill>
            <a:schemeClr val="tx1"/>
          </a:solidFill>
          <a:latin typeface="+mn-lt"/>
          <a:ea typeface="+mn-ea"/>
          <a:cs typeface="+mn-cs"/>
        </a:defRPr>
      </a:lvl7pPr>
      <a:lvl8pPr marL="3420332" indent="-228023" algn="l" defTabSz="456044" rtl="0" eaLnBrk="1" latinLnBrk="0" hangingPunct="1">
        <a:spcBef>
          <a:spcPct val="20000"/>
        </a:spcBef>
        <a:buFont typeface="Arial"/>
        <a:buChar char="•"/>
        <a:defRPr sz="2000" kern="1200">
          <a:solidFill>
            <a:schemeClr val="tx1"/>
          </a:solidFill>
          <a:latin typeface="+mn-lt"/>
          <a:ea typeface="+mn-ea"/>
          <a:cs typeface="+mn-cs"/>
        </a:defRPr>
      </a:lvl8pPr>
      <a:lvl9pPr marL="3876382" indent="-228023" algn="l" defTabSz="456044"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6044" rtl="0" eaLnBrk="1" latinLnBrk="0" hangingPunct="1">
        <a:defRPr sz="1800" kern="1200">
          <a:solidFill>
            <a:schemeClr val="tx1"/>
          </a:solidFill>
          <a:latin typeface="+mn-lt"/>
          <a:ea typeface="+mn-ea"/>
          <a:cs typeface="+mn-cs"/>
        </a:defRPr>
      </a:lvl1pPr>
      <a:lvl2pPr marL="456044" algn="l" defTabSz="456044" rtl="0" eaLnBrk="1" latinLnBrk="0" hangingPunct="1">
        <a:defRPr sz="1800" kern="1200">
          <a:solidFill>
            <a:schemeClr val="tx1"/>
          </a:solidFill>
          <a:latin typeface="+mn-lt"/>
          <a:ea typeface="+mn-ea"/>
          <a:cs typeface="+mn-cs"/>
        </a:defRPr>
      </a:lvl2pPr>
      <a:lvl3pPr marL="912090" algn="l" defTabSz="456044" rtl="0" eaLnBrk="1" latinLnBrk="0" hangingPunct="1">
        <a:defRPr sz="1800" kern="1200">
          <a:solidFill>
            <a:schemeClr val="tx1"/>
          </a:solidFill>
          <a:latin typeface="+mn-lt"/>
          <a:ea typeface="+mn-ea"/>
          <a:cs typeface="+mn-cs"/>
        </a:defRPr>
      </a:lvl3pPr>
      <a:lvl4pPr marL="1368132" algn="l" defTabSz="456044" rtl="0" eaLnBrk="1" latinLnBrk="0" hangingPunct="1">
        <a:defRPr sz="1800" kern="1200">
          <a:solidFill>
            <a:schemeClr val="tx1"/>
          </a:solidFill>
          <a:latin typeface="+mn-lt"/>
          <a:ea typeface="+mn-ea"/>
          <a:cs typeface="+mn-cs"/>
        </a:defRPr>
      </a:lvl4pPr>
      <a:lvl5pPr marL="1824180" algn="l" defTabSz="456044" rtl="0" eaLnBrk="1" latinLnBrk="0" hangingPunct="1">
        <a:defRPr sz="1800" kern="1200">
          <a:solidFill>
            <a:schemeClr val="tx1"/>
          </a:solidFill>
          <a:latin typeface="+mn-lt"/>
          <a:ea typeface="+mn-ea"/>
          <a:cs typeface="+mn-cs"/>
        </a:defRPr>
      </a:lvl5pPr>
      <a:lvl6pPr marL="2280226" algn="l" defTabSz="456044" rtl="0" eaLnBrk="1" latinLnBrk="0" hangingPunct="1">
        <a:defRPr sz="1800" kern="1200">
          <a:solidFill>
            <a:schemeClr val="tx1"/>
          </a:solidFill>
          <a:latin typeface="+mn-lt"/>
          <a:ea typeface="+mn-ea"/>
          <a:cs typeface="+mn-cs"/>
        </a:defRPr>
      </a:lvl6pPr>
      <a:lvl7pPr marL="2736270" algn="l" defTabSz="456044" rtl="0" eaLnBrk="1" latinLnBrk="0" hangingPunct="1">
        <a:defRPr sz="1800" kern="1200">
          <a:solidFill>
            <a:schemeClr val="tx1"/>
          </a:solidFill>
          <a:latin typeface="+mn-lt"/>
          <a:ea typeface="+mn-ea"/>
          <a:cs typeface="+mn-cs"/>
        </a:defRPr>
      </a:lvl7pPr>
      <a:lvl8pPr marL="3192315" algn="l" defTabSz="456044" rtl="0" eaLnBrk="1" latinLnBrk="0" hangingPunct="1">
        <a:defRPr sz="1800" kern="1200">
          <a:solidFill>
            <a:schemeClr val="tx1"/>
          </a:solidFill>
          <a:latin typeface="+mn-lt"/>
          <a:ea typeface="+mn-ea"/>
          <a:cs typeface="+mn-cs"/>
        </a:defRPr>
      </a:lvl8pPr>
      <a:lvl9pPr marL="3648361" algn="l" defTabSz="456044"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4638"/>
            <a:ext cx="8229600" cy="1143000"/>
          </a:xfrm>
          <a:prstGeom prst="rect">
            <a:avLst/>
          </a:prstGeom>
        </p:spPr>
        <p:txBody>
          <a:bodyPr vert="horz" lIns="91230" tIns="45617" rIns="91230" bIns="45617" rtlCol="0" anchor="ctr">
            <a:normAutofit/>
          </a:bodyPr>
          <a:lstStyle/>
          <a:p>
            <a:r>
              <a:rPr lang="ru-RU" smtClean="0"/>
              <a:t>Образец заголовка</a:t>
            </a:r>
            <a:endParaRPr lang="ru-RU"/>
          </a:p>
        </p:txBody>
      </p:sp>
      <p:sp>
        <p:nvSpPr>
          <p:cNvPr id="3" name="Текст 2"/>
          <p:cNvSpPr>
            <a:spLocks noGrp="1"/>
          </p:cNvSpPr>
          <p:nvPr>
            <p:ph type="body" idx="1"/>
          </p:nvPr>
        </p:nvSpPr>
        <p:spPr>
          <a:xfrm>
            <a:off x="457200" y="1600220"/>
            <a:ext cx="8229600" cy="4525963"/>
          </a:xfrm>
          <a:prstGeom prst="rect">
            <a:avLst/>
          </a:prstGeom>
        </p:spPr>
        <p:txBody>
          <a:bodyPr vert="horz" lIns="91230" tIns="45617" rIns="91230" bIns="45617"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2"/>
          </p:nvPr>
        </p:nvSpPr>
        <p:spPr>
          <a:xfrm>
            <a:off x="457200" y="6356350"/>
            <a:ext cx="2133600" cy="365125"/>
          </a:xfrm>
          <a:prstGeom prst="rect">
            <a:avLst/>
          </a:prstGeom>
        </p:spPr>
        <p:txBody>
          <a:bodyPr vert="horz" lIns="91230" tIns="45617" rIns="91230" bIns="45617" rtlCol="0" anchor="ctr"/>
          <a:lstStyle>
            <a:lvl1pPr algn="l">
              <a:defRPr sz="1200">
                <a:solidFill>
                  <a:schemeClr val="tx1">
                    <a:tint val="75000"/>
                  </a:schemeClr>
                </a:solidFill>
              </a:defRPr>
            </a:lvl1pPr>
          </a:lstStyle>
          <a:p>
            <a:fld id="{7CF72B9E-1354-47B0-97FF-DD1E2C5EFEEF}" type="datetimeFigureOut">
              <a:rPr lang="ru-RU" smtClean="0">
                <a:solidFill>
                  <a:prstClr val="black">
                    <a:tint val="75000"/>
                  </a:prstClr>
                </a:solidFill>
              </a:rPr>
              <a:pPr/>
              <a:t>13.12.2022</a:t>
            </a:fld>
            <a:endParaRPr lang="ru-RU">
              <a:solidFill>
                <a:prstClr val="black">
                  <a:tint val="75000"/>
                </a:prstClr>
              </a:solidFill>
            </a:endParaRPr>
          </a:p>
        </p:txBody>
      </p:sp>
      <p:sp>
        <p:nvSpPr>
          <p:cNvPr id="5" name="Нижний колонтитул 4"/>
          <p:cNvSpPr>
            <a:spLocks noGrp="1"/>
          </p:cNvSpPr>
          <p:nvPr>
            <p:ph type="ftr" sz="quarter" idx="3"/>
          </p:nvPr>
        </p:nvSpPr>
        <p:spPr>
          <a:xfrm>
            <a:off x="3124200" y="6356350"/>
            <a:ext cx="2895600" cy="365125"/>
          </a:xfrm>
          <a:prstGeom prst="rect">
            <a:avLst/>
          </a:prstGeom>
        </p:spPr>
        <p:txBody>
          <a:bodyPr vert="horz" lIns="91230" tIns="45617" rIns="91230" bIns="45617" rtlCol="0" anchor="ctr"/>
          <a:lstStyle>
            <a:lvl1pPr algn="ctr">
              <a:defRPr sz="1200">
                <a:solidFill>
                  <a:schemeClr val="tx1">
                    <a:tint val="75000"/>
                  </a:schemeClr>
                </a:solidFill>
              </a:defRPr>
            </a:lvl1pPr>
          </a:lstStyle>
          <a:p>
            <a:endParaRPr lang="ru-RU">
              <a:solidFill>
                <a:prstClr val="black">
                  <a:tint val="75000"/>
                </a:prstClr>
              </a:solidFill>
            </a:endParaRPr>
          </a:p>
        </p:txBody>
      </p:sp>
      <p:sp>
        <p:nvSpPr>
          <p:cNvPr id="6" name="Номер слайда 5"/>
          <p:cNvSpPr>
            <a:spLocks noGrp="1"/>
          </p:cNvSpPr>
          <p:nvPr>
            <p:ph type="sldNum" sz="quarter" idx="4"/>
          </p:nvPr>
        </p:nvSpPr>
        <p:spPr>
          <a:xfrm>
            <a:off x="6553201" y="6356350"/>
            <a:ext cx="2133600" cy="365125"/>
          </a:xfrm>
          <a:prstGeom prst="rect">
            <a:avLst/>
          </a:prstGeom>
        </p:spPr>
        <p:txBody>
          <a:bodyPr vert="horz" lIns="91230" tIns="45617" rIns="91230" bIns="45617" rtlCol="0" anchor="ctr"/>
          <a:lstStyle>
            <a:lvl1pPr algn="r">
              <a:defRPr sz="1200">
                <a:solidFill>
                  <a:schemeClr val="tx1">
                    <a:tint val="75000"/>
                  </a:schemeClr>
                </a:solidFill>
              </a:defRPr>
            </a:lvl1pPr>
          </a:lstStyle>
          <a:p>
            <a:fld id="{865B7DEC-AE40-4C3C-AFE3-701290A0BE17}" type="slidenum">
              <a:rPr lang="ru-RU" smtClean="0">
                <a:solidFill>
                  <a:prstClr val="black">
                    <a:tint val="75000"/>
                  </a:prstClr>
                </a:solidFill>
              </a:rPr>
              <a:pPr/>
              <a:t>‹#›</a:t>
            </a:fld>
            <a:endParaRPr lang="ru-RU">
              <a:solidFill>
                <a:prstClr val="black">
                  <a:tint val="75000"/>
                </a:prstClr>
              </a:solidFill>
            </a:endParaRPr>
          </a:p>
        </p:txBody>
      </p:sp>
    </p:spTree>
    <p:extLst>
      <p:ext uri="{BB962C8B-B14F-4D97-AF65-F5344CB8AC3E}">
        <p14:creationId xmlns:p14="http://schemas.microsoft.com/office/powerpoint/2010/main" val="619562257"/>
      </p:ext>
    </p:extLst>
  </p:cSld>
  <p:clrMap bg1="lt1" tx1="dk1" bg2="lt2" tx2="dk2" accent1="accent1" accent2="accent2" accent3="accent3" accent4="accent4" accent5="accent5" accent6="accent6" hlink="hlink" folHlink="folHlink"/>
  <p:sldLayoutIdLst>
    <p:sldLayoutId id="2147484043" r:id="rId1"/>
    <p:sldLayoutId id="2147484044" r:id="rId2"/>
    <p:sldLayoutId id="2147484045" r:id="rId3"/>
    <p:sldLayoutId id="2147484046" r:id="rId4"/>
    <p:sldLayoutId id="2147484047" r:id="rId5"/>
    <p:sldLayoutId id="2147484048" r:id="rId6"/>
    <p:sldLayoutId id="2147484049" r:id="rId7"/>
    <p:sldLayoutId id="2147484050" r:id="rId8"/>
    <p:sldLayoutId id="2147484051" r:id="rId9"/>
    <p:sldLayoutId id="2147484052" r:id="rId10"/>
    <p:sldLayoutId id="2147484053" r:id="rId11"/>
    <p:sldLayoutId id="2147484054" r:id="rId12"/>
    <p:sldLayoutId id="2147484055" r:id="rId13"/>
    <p:sldLayoutId id="2147484056" r:id="rId14"/>
    <p:sldLayoutId id="2147484057" r:id="rId15"/>
    <p:sldLayoutId id="2147484058" r:id="rId16"/>
    <p:sldLayoutId id="2147484059" r:id="rId17"/>
    <p:sldLayoutId id="2147484060" r:id="rId18"/>
    <p:sldLayoutId id="2147484061" r:id="rId19"/>
    <p:sldLayoutId id="2147484062" r:id="rId20"/>
  </p:sldLayoutIdLst>
  <p:hf hdr="0" ftr="0" dt="0"/>
  <p:txStyles>
    <p:titleStyle>
      <a:lvl1pPr algn="ctr" defTabSz="912300" rtl="0" eaLnBrk="1" latinLnBrk="0" hangingPunct="1">
        <a:spcBef>
          <a:spcPct val="0"/>
        </a:spcBef>
        <a:buNone/>
        <a:defRPr sz="4400" kern="1200">
          <a:solidFill>
            <a:schemeClr val="tx1"/>
          </a:solidFill>
          <a:latin typeface="+mj-lt"/>
          <a:ea typeface="+mj-ea"/>
          <a:cs typeface="+mj-cs"/>
        </a:defRPr>
      </a:lvl1pPr>
    </p:titleStyle>
    <p:bodyStyle>
      <a:lvl1pPr marL="342111" indent="-342111" algn="l" defTabSz="9123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1235" indent="-285094" algn="l" defTabSz="9123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0376" indent="-228076" algn="l" defTabSz="9123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596523" indent="-228076" algn="l" defTabSz="9123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2676" indent="-228076" algn="l" defTabSz="9123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08825" indent="-228076" algn="l" defTabSz="9123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64975" indent="-228076" algn="l" defTabSz="9123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1119" indent="-228076" algn="l" defTabSz="9123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77274" indent="-228076" algn="l" defTabSz="9123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ru-RU"/>
      </a:defPPr>
      <a:lvl1pPr marL="0" algn="l" defTabSz="912300" rtl="0" eaLnBrk="1" latinLnBrk="0" hangingPunct="1">
        <a:defRPr sz="1800" kern="1200">
          <a:solidFill>
            <a:schemeClr val="tx1"/>
          </a:solidFill>
          <a:latin typeface="+mn-lt"/>
          <a:ea typeface="+mn-ea"/>
          <a:cs typeface="+mn-cs"/>
        </a:defRPr>
      </a:lvl1pPr>
      <a:lvl2pPr marL="456149" algn="l" defTabSz="912300" rtl="0" eaLnBrk="1" latinLnBrk="0" hangingPunct="1">
        <a:defRPr sz="1800" kern="1200">
          <a:solidFill>
            <a:schemeClr val="tx1"/>
          </a:solidFill>
          <a:latin typeface="+mn-lt"/>
          <a:ea typeface="+mn-ea"/>
          <a:cs typeface="+mn-cs"/>
        </a:defRPr>
      </a:lvl2pPr>
      <a:lvl3pPr marL="912300" algn="l" defTabSz="912300" rtl="0" eaLnBrk="1" latinLnBrk="0" hangingPunct="1">
        <a:defRPr sz="1800" kern="1200">
          <a:solidFill>
            <a:schemeClr val="tx1"/>
          </a:solidFill>
          <a:latin typeface="+mn-lt"/>
          <a:ea typeface="+mn-ea"/>
          <a:cs typeface="+mn-cs"/>
        </a:defRPr>
      </a:lvl3pPr>
      <a:lvl4pPr marL="1368447" algn="l" defTabSz="912300" rtl="0" eaLnBrk="1" latinLnBrk="0" hangingPunct="1">
        <a:defRPr sz="1800" kern="1200">
          <a:solidFill>
            <a:schemeClr val="tx1"/>
          </a:solidFill>
          <a:latin typeface="+mn-lt"/>
          <a:ea typeface="+mn-ea"/>
          <a:cs typeface="+mn-cs"/>
        </a:defRPr>
      </a:lvl4pPr>
      <a:lvl5pPr marL="1824599" algn="l" defTabSz="912300" rtl="0" eaLnBrk="1" latinLnBrk="0" hangingPunct="1">
        <a:defRPr sz="1800" kern="1200">
          <a:solidFill>
            <a:schemeClr val="tx1"/>
          </a:solidFill>
          <a:latin typeface="+mn-lt"/>
          <a:ea typeface="+mn-ea"/>
          <a:cs typeface="+mn-cs"/>
        </a:defRPr>
      </a:lvl5pPr>
      <a:lvl6pPr marL="2280750" algn="l" defTabSz="912300" rtl="0" eaLnBrk="1" latinLnBrk="0" hangingPunct="1">
        <a:defRPr sz="1800" kern="1200">
          <a:solidFill>
            <a:schemeClr val="tx1"/>
          </a:solidFill>
          <a:latin typeface="+mn-lt"/>
          <a:ea typeface="+mn-ea"/>
          <a:cs typeface="+mn-cs"/>
        </a:defRPr>
      </a:lvl6pPr>
      <a:lvl7pPr marL="2736900" algn="l" defTabSz="912300" rtl="0" eaLnBrk="1" latinLnBrk="0" hangingPunct="1">
        <a:defRPr sz="1800" kern="1200">
          <a:solidFill>
            <a:schemeClr val="tx1"/>
          </a:solidFill>
          <a:latin typeface="+mn-lt"/>
          <a:ea typeface="+mn-ea"/>
          <a:cs typeface="+mn-cs"/>
        </a:defRPr>
      </a:lvl7pPr>
      <a:lvl8pPr marL="3193049" algn="l" defTabSz="912300" rtl="0" eaLnBrk="1" latinLnBrk="0" hangingPunct="1">
        <a:defRPr sz="1800" kern="1200">
          <a:solidFill>
            <a:schemeClr val="tx1"/>
          </a:solidFill>
          <a:latin typeface="+mn-lt"/>
          <a:ea typeface="+mn-ea"/>
          <a:cs typeface="+mn-cs"/>
        </a:defRPr>
      </a:lvl8pPr>
      <a:lvl9pPr marL="3649200" algn="l" defTabSz="9123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ru-RU" smtClean="0"/>
              <a:t>Образец заголовка</a:t>
            </a:r>
            <a:endParaRPr lang="ru-RU"/>
          </a:p>
        </p:txBody>
      </p:sp>
      <p:sp>
        <p:nvSpPr>
          <p:cNvPr id="3" name="Текст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18B0BA6E-60C8-400A-85EF-28F0FA47CD5A}" type="datetimeFigureOut">
              <a:rPr lang="ru-RU" smtClean="0"/>
              <a:t>13.12.2022</a:t>
            </a:fld>
            <a:endParaRPr lang="ru-RU"/>
          </a:p>
        </p:txBody>
      </p:sp>
      <p:sp>
        <p:nvSpPr>
          <p:cNvPr id="5" name="Нижний колонтитул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ru-RU"/>
          </a:p>
        </p:txBody>
      </p:sp>
      <p:sp>
        <p:nvSpPr>
          <p:cNvPr id="6" name="Номер слайда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EC6897B1-4DB0-41AA-A32B-08808A8D6824}" type="slidenum">
              <a:rPr lang="ru-RU" smtClean="0"/>
              <a:t>‹#›</a:t>
            </a:fld>
            <a:endParaRPr lang="ru-RU"/>
          </a:p>
        </p:txBody>
      </p:sp>
    </p:spTree>
    <p:extLst>
      <p:ext uri="{BB962C8B-B14F-4D97-AF65-F5344CB8AC3E}">
        <p14:creationId xmlns:p14="http://schemas.microsoft.com/office/powerpoint/2010/main" val="3472869094"/>
      </p:ext>
    </p:extLst>
  </p:cSld>
  <p:clrMap bg1="lt1" tx1="dk1" bg2="lt2" tx2="dk2" accent1="accent1" accent2="accent2" accent3="accent3" accent4="accent4" accent5="accent5" accent6="accent6" hlink="hlink" folHlink="folHlink"/>
  <p:sldLayoutIdLst>
    <p:sldLayoutId id="2147484064" r:id="rId1"/>
    <p:sldLayoutId id="2147484065" r:id="rId2"/>
    <p:sldLayoutId id="2147484066" r:id="rId3"/>
    <p:sldLayoutId id="2147484067" r:id="rId4"/>
    <p:sldLayoutId id="2147484068" r:id="rId5"/>
    <p:sldLayoutId id="2147484069" r:id="rId6"/>
    <p:sldLayoutId id="2147484070" r:id="rId7"/>
    <p:sldLayoutId id="2147484071" r:id="rId8"/>
    <p:sldLayoutId id="2147484072" r:id="rId9"/>
    <p:sldLayoutId id="2147484073" r:id="rId10"/>
    <p:sldLayoutId id="2147484074" r:id="rId11"/>
    <p:sldLayoutId id="2147484075" r:id="rId12"/>
    <p:sldLayoutId id="2147484076" r:id="rId13"/>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ru-RU"/>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a:blip r:embed="rId16">
            <a:alphaModFix amt="33000"/>
            <a:lum bright="20000"/>
          </a:blip>
          <a:stretch>
            <a:fillRect/>
          </a:stretch>
        </p:blipFill>
        <p:spPr>
          <a:xfrm>
            <a:off x="5334759" y="-451827"/>
            <a:ext cx="4584602" cy="5030792"/>
          </a:xfrm>
          <a:prstGeom prst="rect">
            <a:avLst/>
          </a:prstGeom>
        </p:spPr>
      </p:pic>
      <p:sp>
        <p:nvSpPr>
          <p:cNvPr id="982" name="AutoShape 981"/>
          <p:cNvSpPr>
            <a:spLocks noChangeAspect="1" noChangeArrowheads="1" noTextEdit="1"/>
          </p:cNvSpPr>
          <p:nvPr/>
        </p:nvSpPr>
        <p:spPr bwMode="auto">
          <a:xfrm>
            <a:off x="309563" y="247650"/>
            <a:ext cx="1787525" cy="4699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dirty="0"/>
          </a:p>
        </p:txBody>
      </p:sp>
      <p:grpSp>
        <p:nvGrpSpPr>
          <p:cNvPr id="983" name="Group 1183"/>
          <p:cNvGrpSpPr>
            <a:grpSpLocks/>
          </p:cNvGrpSpPr>
          <p:nvPr/>
        </p:nvGrpSpPr>
        <p:grpSpPr bwMode="auto">
          <a:xfrm>
            <a:off x="309563" y="244475"/>
            <a:ext cx="250825" cy="481013"/>
            <a:chOff x="195" y="154"/>
            <a:chExt cx="158" cy="303"/>
          </a:xfrm>
        </p:grpSpPr>
        <p:sp>
          <p:nvSpPr>
            <p:cNvPr id="1758" name="Freeform 983"/>
            <p:cNvSpPr>
              <a:spLocks noEditPoints="1"/>
            </p:cNvSpPr>
            <p:nvPr userDrawn="1"/>
          </p:nvSpPr>
          <p:spPr bwMode="auto">
            <a:xfrm>
              <a:off x="195" y="196"/>
              <a:ext cx="136" cy="261"/>
            </a:xfrm>
            <a:custGeom>
              <a:avLst/>
              <a:gdLst>
                <a:gd name="T0" fmla="*/ 284 w 304"/>
                <a:gd name="T1" fmla="*/ 540 h 573"/>
                <a:gd name="T2" fmla="*/ 283 w 304"/>
                <a:gd name="T3" fmla="*/ 491 h 573"/>
                <a:gd name="T4" fmla="*/ 252 w 304"/>
                <a:gd name="T5" fmla="*/ 499 h 573"/>
                <a:gd name="T6" fmla="*/ 248 w 304"/>
                <a:gd name="T7" fmla="*/ 484 h 573"/>
                <a:gd name="T8" fmla="*/ 244 w 304"/>
                <a:gd name="T9" fmla="*/ 514 h 573"/>
                <a:gd name="T10" fmla="*/ 304 w 304"/>
                <a:gd name="T11" fmla="*/ 573 h 573"/>
                <a:gd name="T12" fmla="*/ 272 w 304"/>
                <a:gd name="T13" fmla="*/ 559 h 573"/>
                <a:gd name="T14" fmla="*/ 206 w 304"/>
                <a:gd name="T15" fmla="*/ 522 h 573"/>
                <a:gd name="T16" fmla="*/ 184 w 304"/>
                <a:gd name="T17" fmla="*/ 521 h 573"/>
                <a:gd name="T18" fmla="*/ 207 w 304"/>
                <a:gd name="T19" fmla="*/ 466 h 573"/>
                <a:gd name="T20" fmla="*/ 273 w 304"/>
                <a:gd name="T21" fmla="*/ 446 h 573"/>
                <a:gd name="T22" fmla="*/ 258 w 304"/>
                <a:gd name="T23" fmla="*/ 395 h 573"/>
                <a:gd name="T24" fmla="*/ 244 w 304"/>
                <a:gd name="T25" fmla="*/ 433 h 573"/>
                <a:gd name="T26" fmla="*/ 214 w 304"/>
                <a:gd name="T27" fmla="*/ 427 h 573"/>
                <a:gd name="T28" fmla="*/ 193 w 304"/>
                <a:gd name="T29" fmla="*/ 433 h 573"/>
                <a:gd name="T30" fmla="*/ 181 w 304"/>
                <a:gd name="T31" fmla="*/ 416 h 573"/>
                <a:gd name="T32" fmla="*/ 168 w 304"/>
                <a:gd name="T33" fmla="*/ 375 h 573"/>
                <a:gd name="T34" fmla="*/ 218 w 304"/>
                <a:gd name="T35" fmla="*/ 344 h 573"/>
                <a:gd name="T36" fmla="*/ 209 w 304"/>
                <a:gd name="T37" fmla="*/ 297 h 573"/>
                <a:gd name="T38" fmla="*/ 190 w 304"/>
                <a:gd name="T39" fmla="*/ 332 h 573"/>
                <a:gd name="T40" fmla="*/ 164 w 304"/>
                <a:gd name="T41" fmla="*/ 301 h 573"/>
                <a:gd name="T42" fmla="*/ 124 w 304"/>
                <a:gd name="T43" fmla="*/ 330 h 573"/>
                <a:gd name="T44" fmla="*/ 97 w 304"/>
                <a:gd name="T45" fmla="*/ 339 h 573"/>
                <a:gd name="T46" fmla="*/ 86 w 304"/>
                <a:gd name="T47" fmla="*/ 318 h 573"/>
                <a:gd name="T48" fmla="*/ 92 w 304"/>
                <a:gd name="T49" fmla="*/ 275 h 573"/>
                <a:gd name="T50" fmla="*/ 64 w 304"/>
                <a:gd name="T51" fmla="*/ 262 h 573"/>
                <a:gd name="T52" fmla="*/ 7 w 304"/>
                <a:gd name="T53" fmla="*/ 225 h 573"/>
                <a:gd name="T54" fmla="*/ 33 w 304"/>
                <a:gd name="T55" fmla="*/ 178 h 573"/>
                <a:gd name="T56" fmla="*/ 6 w 304"/>
                <a:gd name="T57" fmla="*/ 105 h 573"/>
                <a:gd name="T58" fmla="*/ 66 w 304"/>
                <a:gd name="T59" fmla="*/ 93 h 573"/>
                <a:gd name="T60" fmla="*/ 102 w 304"/>
                <a:gd name="T61" fmla="*/ 87 h 573"/>
                <a:gd name="T62" fmla="*/ 136 w 304"/>
                <a:gd name="T63" fmla="*/ 113 h 573"/>
                <a:gd name="T64" fmla="*/ 177 w 304"/>
                <a:gd name="T65" fmla="*/ 216 h 573"/>
                <a:gd name="T66" fmla="*/ 229 w 304"/>
                <a:gd name="T67" fmla="*/ 193 h 573"/>
                <a:gd name="T68" fmla="*/ 242 w 304"/>
                <a:gd name="T69" fmla="*/ 167 h 573"/>
                <a:gd name="T70" fmla="*/ 220 w 304"/>
                <a:gd name="T71" fmla="*/ 108 h 573"/>
                <a:gd name="T72" fmla="*/ 185 w 304"/>
                <a:gd name="T73" fmla="*/ 122 h 573"/>
                <a:gd name="T74" fmla="*/ 149 w 304"/>
                <a:gd name="T75" fmla="*/ 111 h 573"/>
                <a:gd name="T76" fmla="*/ 174 w 304"/>
                <a:gd name="T77" fmla="*/ 95 h 573"/>
                <a:gd name="T78" fmla="*/ 151 w 304"/>
                <a:gd name="T79" fmla="*/ 83 h 573"/>
                <a:gd name="T80" fmla="*/ 186 w 304"/>
                <a:gd name="T81" fmla="*/ 47 h 573"/>
                <a:gd name="T82" fmla="*/ 251 w 304"/>
                <a:gd name="T83" fmla="*/ 61 h 573"/>
                <a:gd name="T84" fmla="*/ 295 w 304"/>
                <a:gd name="T85" fmla="*/ 82 h 573"/>
                <a:gd name="T86" fmla="*/ 304 w 304"/>
                <a:gd name="T87"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4" h="573">
                  <a:moveTo>
                    <a:pt x="283" y="491"/>
                  </a:moveTo>
                  <a:lnTo>
                    <a:pt x="283" y="491"/>
                  </a:lnTo>
                  <a:cubicBezTo>
                    <a:pt x="278" y="504"/>
                    <a:pt x="269" y="533"/>
                    <a:pt x="284" y="540"/>
                  </a:cubicBezTo>
                  <a:cubicBezTo>
                    <a:pt x="283" y="530"/>
                    <a:pt x="285" y="505"/>
                    <a:pt x="290" y="489"/>
                  </a:cubicBezTo>
                  <a:cubicBezTo>
                    <a:pt x="292" y="480"/>
                    <a:pt x="301" y="445"/>
                    <a:pt x="298" y="439"/>
                  </a:cubicBezTo>
                  <a:cubicBezTo>
                    <a:pt x="297" y="452"/>
                    <a:pt x="291" y="474"/>
                    <a:pt x="283" y="491"/>
                  </a:cubicBezTo>
                  <a:close/>
                  <a:moveTo>
                    <a:pt x="248" y="484"/>
                  </a:moveTo>
                  <a:lnTo>
                    <a:pt x="248" y="484"/>
                  </a:lnTo>
                  <a:cubicBezTo>
                    <a:pt x="246" y="489"/>
                    <a:pt x="244" y="498"/>
                    <a:pt x="252" y="499"/>
                  </a:cubicBezTo>
                  <a:cubicBezTo>
                    <a:pt x="256" y="488"/>
                    <a:pt x="261" y="481"/>
                    <a:pt x="267" y="473"/>
                  </a:cubicBezTo>
                  <a:cubicBezTo>
                    <a:pt x="272" y="467"/>
                    <a:pt x="280" y="457"/>
                    <a:pt x="284" y="451"/>
                  </a:cubicBezTo>
                  <a:cubicBezTo>
                    <a:pt x="274" y="463"/>
                    <a:pt x="253" y="475"/>
                    <a:pt x="248" y="484"/>
                  </a:cubicBezTo>
                  <a:close/>
                  <a:moveTo>
                    <a:pt x="244" y="522"/>
                  </a:moveTo>
                  <a:lnTo>
                    <a:pt x="244" y="522"/>
                  </a:lnTo>
                  <a:cubicBezTo>
                    <a:pt x="244" y="519"/>
                    <a:pt x="244" y="518"/>
                    <a:pt x="244" y="514"/>
                  </a:cubicBezTo>
                  <a:cubicBezTo>
                    <a:pt x="241" y="514"/>
                    <a:pt x="236" y="513"/>
                    <a:pt x="233" y="509"/>
                  </a:cubicBezTo>
                  <a:cubicBezTo>
                    <a:pt x="229" y="517"/>
                    <a:pt x="235" y="522"/>
                    <a:pt x="244" y="522"/>
                  </a:cubicBezTo>
                  <a:close/>
                  <a:moveTo>
                    <a:pt x="304" y="573"/>
                  </a:moveTo>
                  <a:lnTo>
                    <a:pt x="304" y="573"/>
                  </a:lnTo>
                  <a:cubicBezTo>
                    <a:pt x="296" y="569"/>
                    <a:pt x="289" y="562"/>
                    <a:pt x="286" y="555"/>
                  </a:cubicBezTo>
                  <a:cubicBezTo>
                    <a:pt x="282" y="557"/>
                    <a:pt x="277" y="559"/>
                    <a:pt x="272" y="559"/>
                  </a:cubicBezTo>
                  <a:cubicBezTo>
                    <a:pt x="260" y="560"/>
                    <a:pt x="249" y="551"/>
                    <a:pt x="246" y="542"/>
                  </a:cubicBezTo>
                  <a:cubicBezTo>
                    <a:pt x="237" y="550"/>
                    <a:pt x="227" y="549"/>
                    <a:pt x="220" y="546"/>
                  </a:cubicBezTo>
                  <a:cubicBezTo>
                    <a:pt x="210" y="541"/>
                    <a:pt x="206" y="530"/>
                    <a:pt x="206" y="522"/>
                  </a:cubicBezTo>
                  <a:cubicBezTo>
                    <a:pt x="204" y="524"/>
                    <a:pt x="204" y="528"/>
                    <a:pt x="203" y="532"/>
                  </a:cubicBezTo>
                  <a:cubicBezTo>
                    <a:pt x="202" y="537"/>
                    <a:pt x="198" y="541"/>
                    <a:pt x="193" y="542"/>
                  </a:cubicBezTo>
                  <a:cubicBezTo>
                    <a:pt x="197" y="530"/>
                    <a:pt x="187" y="530"/>
                    <a:pt x="184" y="521"/>
                  </a:cubicBezTo>
                  <a:cubicBezTo>
                    <a:pt x="181" y="509"/>
                    <a:pt x="187" y="500"/>
                    <a:pt x="195" y="496"/>
                  </a:cubicBezTo>
                  <a:cubicBezTo>
                    <a:pt x="189" y="493"/>
                    <a:pt x="187" y="486"/>
                    <a:pt x="190" y="477"/>
                  </a:cubicBezTo>
                  <a:cubicBezTo>
                    <a:pt x="192" y="470"/>
                    <a:pt x="201" y="465"/>
                    <a:pt x="207" y="466"/>
                  </a:cubicBezTo>
                  <a:cubicBezTo>
                    <a:pt x="201" y="472"/>
                    <a:pt x="205" y="480"/>
                    <a:pt x="212" y="480"/>
                  </a:cubicBezTo>
                  <a:cubicBezTo>
                    <a:pt x="220" y="480"/>
                    <a:pt x="228" y="469"/>
                    <a:pt x="239" y="463"/>
                  </a:cubicBezTo>
                  <a:cubicBezTo>
                    <a:pt x="251" y="456"/>
                    <a:pt x="261" y="455"/>
                    <a:pt x="273" y="446"/>
                  </a:cubicBezTo>
                  <a:cubicBezTo>
                    <a:pt x="265" y="445"/>
                    <a:pt x="258" y="448"/>
                    <a:pt x="254" y="454"/>
                  </a:cubicBezTo>
                  <a:cubicBezTo>
                    <a:pt x="252" y="441"/>
                    <a:pt x="263" y="436"/>
                    <a:pt x="270" y="431"/>
                  </a:cubicBezTo>
                  <a:cubicBezTo>
                    <a:pt x="285" y="421"/>
                    <a:pt x="269" y="398"/>
                    <a:pt x="258" y="395"/>
                  </a:cubicBezTo>
                  <a:cubicBezTo>
                    <a:pt x="242" y="391"/>
                    <a:pt x="232" y="400"/>
                    <a:pt x="233" y="412"/>
                  </a:cubicBezTo>
                  <a:cubicBezTo>
                    <a:pt x="235" y="426"/>
                    <a:pt x="248" y="422"/>
                    <a:pt x="253" y="419"/>
                  </a:cubicBezTo>
                  <a:cubicBezTo>
                    <a:pt x="253" y="427"/>
                    <a:pt x="247" y="432"/>
                    <a:pt x="244" y="433"/>
                  </a:cubicBezTo>
                  <a:cubicBezTo>
                    <a:pt x="240" y="435"/>
                    <a:pt x="230" y="436"/>
                    <a:pt x="224" y="430"/>
                  </a:cubicBezTo>
                  <a:cubicBezTo>
                    <a:pt x="223" y="434"/>
                    <a:pt x="222" y="436"/>
                    <a:pt x="219" y="438"/>
                  </a:cubicBezTo>
                  <a:cubicBezTo>
                    <a:pt x="217" y="432"/>
                    <a:pt x="217" y="431"/>
                    <a:pt x="214" y="427"/>
                  </a:cubicBezTo>
                  <a:cubicBezTo>
                    <a:pt x="212" y="436"/>
                    <a:pt x="206" y="440"/>
                    <a:pt x="199" y="439"/>
                  </a:cubicBezTo>
                  <a:cubicBezTo>
                    <a:pt x="201" y="435"/>
                    <a:pt x="200" y="430"/>
                    <a:pt x="199" y="427"/>
                  </a:cubicBezTo>
                  <a:cubicBezTo>
                    <a:pt x="198" y="429"/>
                    <a:pt x="196" y="431"/>
                    <a:pt x="193" y="433"/>
                  </a:cubicBezTo>
                  <a:cubicBezTo>
                    <a:pt x="192" y="431"/>
                    <a:pt x="192" y="429"/>
                    <a:pt x="191" y="428"/>
                  </a:cubicBezTo>
                  <a:cubicBezTo>
                    <a:pt x="188" y="432"/>
                    <a:pt x="183" y="435"/>
                    <a:pt x="177" y="435"/>
                  </a:cubicBezTo>
                  <a:cubicBezTo>
                    <a:pt x="181" y="431"/>
                    <a:pt x="183" y="423"/>
                    <a:pt x="181" y="416"/>
                  </a:cubicBezTo>
                  <a:cubicBezTo>
                    <a:pt x="176" y="425"/>
                    <a:pt x="156" y="427"/>
                    <a:pt x="153" y="411"/>
                  </a:cubicBezTo>
                  <a:cubicBezTo>
                    <a:pt x="160" y="414"/>
                    <a:pt x="165" y="411"/>
                    <a:pt x="166" y="407"/>
                  </a:cubicBezTo>
                  <a:cubicBezTo>
                    <a:pt x="168" y="401"/>
                    <a:pt x="161" y="386"/>
                    <a:pt x="168" y="375"/>
                  </a:cubicBezTo>
                  <a:cubicBezTo>
                    <a:pt x="173" y="366"/>
                    <a:pt x="178" y="361"/>
                    <a:pt x="192" y="359"/>
                  </a:cubicBezTo>
                  <a:cubicBezTo>
                    <a:pt x="191" y="357"/>
                    <a:pt x="190" y="356"/>
                    <a:pt x="190" y="353"/>
                  </a:cubicBezTo>
                  <a:cubicBezTo>
                    <a:pt x="202" y="358"/>
                    <a:pt x="213" y="354"/>
                    <a:pt x="218" y="344"/>
                  </a:cubicBezTo>
                  <a:cubicBezTo>
                    <a:pt x="216" y="345"/>
                    <a:pt x="212" y="346"/>
                    <a:pt x="209" y="346"/>
                  </a:cubicBezTo>
                  <a:cubicBezTo>
                    <a:pt x="220" y="337"/>
                    <a:pt x="219" y="312"/>
                    <a:pt x="211" y="298"/>
                  </a:cubicBezTo>
                  <a:cubicBezTo>
                    <a:pt x="210" y="298"/>
                    <a:pt x="210" y="297"/>
                    <a:pt x="209" y="297"/>
                  </a:cubicBezTo>
                  <a:cubicBezTo>
                    <a:pt x="206" y="302"/>
                    <a:pt x="199" y="302"/>
                    <a:pt x="195" y="306"/>
                  </a:cubicBezTo>
                  <a:cubicBezTo>
                    <a:pt x="194" y="304"/>
                    <a:pt x="193" y="304"/>
                    <a:pt x="192" y="303"/>
                  </a:cubicBezTo>
                  <a:cubicBezTo>
                    <a:pt x="192" y="303"/>
                    <a:pt x="191" y="323"/>
                    <a:pt x="190" y="332"/>
                  </a:cubicBezTo>
                  <a:cubicBezTo>
                    <a:pt x="188" y="341"/>
                    <a:pt x="179" y="340"/>
                    <a:pt x="175" y="345"/>
                  </a:cubicBezTo>
                  <a:cubicBezTo>
                    <a:pt x="169" y="339"/>
                    <a:pt x="159" y="339"/>
                    <a:pt x="160" y="328"/>
                  </a:cubicBezTo>
                  <a:cubicBezTo>
                    <a:pt x="162" y="317"/>
                    <a:pt x="164" y="308"/>
                    <a:pt x="164" y="301"/>
                  </a:cubicBezTo>
                  <a:cubicBezTo>
                    <a:pt x="161" y="307"/>
                    <a:pt x="155" y="331"/>
                    <a:pt x="153" y="339"/>
                  </a:cubicBezTo>
                  <a:cubicBezTo>
                    <a:pt x="149" y="349"/>
                    <a:pt x="139" y="346"/>
                    <a:pt x="133" y="349"/>
                  </a:cubicBezTo>
                  <a:cubicBezTo>
                    <a:pt x="129" y="342"/>
                    <a:pt x="120" y="340"/>
                    <a:pt x="124" y="330"/>
                  </a:cubicBezTo>
                  <a:cubicBezTo>
                    <a:pt x="125" y="327"/>
                    <a:pt x="140" y="295"/>
                    <a:pt x="142" y="289"/>
                  </a:cubicBezTo>
                  <a:cubicBezTo>
                    <a:pt x="137" y="297"/>
                    <a:pt x="123" y="325"/>
                    <a:pt x="118" y="332"/>
                  </a:cubicBezTo>
                  <a:cubicBezTo>
                    <a:pt x="113" y="341"/>
                    <a:pt x="104" y="337"/>
                    <a:pt x="97" y="339"/>
                  </a:cubicBezTo>
                  <a:cubicBezTo>
                    <a:pt x="96" y="333"/>
                    <a:pt x="87" y="326"/>
                    <a:pt x="93" y="316"/>
                  </a:cubicBezTo>
                  <a:cubicBezTo>
                    <a:pt x="102" y="302"/>
                    <a:pt x="120" y="278"/>
                    <a:pt x="122" y="275"/>
                  </a:cubicBezTo>
                  <a:cubicBezTo>
                    <a:pt x="118" y="279"/>
                    <a:pt x="88" y="316"/>
                    <a:pt x="86" y="318"/>
                  </a:cubicBezTo>
                  <a:cubicBezTo>
                    <a:pt x="79" y="324"/>
                    <a:pt x="69" y="319"/>
                    <a:pt x="63" y="319"/>
                  </a:cubicBezTo>
                  <a:cubicBezTo>
                    <a:pt x="63" y="312"/>
                    <a:pt x="57" y="305"/>
                    <a:pt x="65" y="297"/>
                  </a:cubicBezTo>
                  <a:cubicBezTo>
                    <a:pt x="72" y="290"/>
                    <a:pt x="88" y="278"/>
                    <a:pt x="92" y="275"/>
                  </a:cubicBezTo>
                  <a:cubicBezTo>
                    <a:pt x="81" y="282"/>
                    <a:pt x="68" y="294"/>
                    <a:pt x="60" y="296"/>
                  </a:cubicBezTo>
                  <a:cubicBezTo>
                    <a:pt x="47" y="299"/>
                    <a:pt x="42" y="294"/>
                    <a:pt x="37" y="292"/>
                  </a:cubicBezTo>
                  <a:cubicBezTo>
                    <a:pt x="41" y="280"/>
                    <a:pt x="36" y="274"/>
                    <a:pt x="64" y="262"/>
                  </a:cubicBezTo>
                  <a:cubicBezTo>
                    <a:pt x="39" y="271"/>
                    <a:pt x="28" y="266"/>
                    <a:pt x="20" y="259"/>
                  </a:cubicBezTo>
                  <a:cubicBezTo>
                    <a:pt x="23" y="250"/>
                    <a:pt x="32" y="243"/>
                    <a:pt x="39" y="240"/>
                  </a:cubicBezTo>
                  <a:cubicBezTo>
                    <a:pt x="24" y="241"/>
                    <a:pt x="14" y="234"/>
                    <a:pt x="7" y="225"/>
                  </a:cubicBezTo>
                  <a:cubicBezTo>
                    <a:pt x="13" y="218"/>
                    <a:pt x="24" y="212"/>
                    <a:pt x="36" y="211"/>
                  </a:cubicBezTo>
                  <a:cubicBezTo>
                    <a:pt x="18" y="208"/>
                    <a:pt x="3" y="196"/>
                    <a:pt x="1" y="183"/>
                  </a:cubicBezTo>
                  <a:cubicBezTo>
                    <a:pt x="9" y="178"/>
                    <a:pt x="21" y="177"/>
                    <a:pt x="33" y="178"/>
                  </a:cubicBezTo>
                  <a:cubicBezTo>
                    <a:pt x="14" y="171"/>
                    <a:pt x="0" y="156"/>
                    <a:pt x="0" y="143"/>
                  </a:cubicBezTo>
                  <a:cubicBezTo>
                    <a:pt x="10" y="140"/>
                    <a:pt x="21" y="142"/>
                    <a:pt x="30" y="144"/>
                  </a:cubicBezTo>
                  <a:cubicBezTo>
                    <a:pt x="20" y="137"/>
                    <a:pt x="5" y="124"/>
                    <a:pt x="6" y="105"/>
                  </a:cubicBezTo>
                  <a:cubicBezTo>
                    <a:pt x="16" y="102"/>
                    <a:pt x="33" y="109"/>
                    <a:pt x="40" y="112"/>
                  </a:cubicBezTo>
                  <a:cubicBezTo>
                    <a:pt x="17" y="99"/>
                    <a:pt x="9" y="69"/>
                    <a:pt x="21" y="52"/>
                  </a:cubicBezTo>
                  <a:cubicBezTo>
                    <a:pt x="28" y="56"/>
                    <a:pt x="60" y="89"/>
                    <a:pt x="66" y="93"/>
                  </a:cubicBezTo>
                  <a:cubicBezTo>
                    <a:pt x="49" y="74"/>
                    <a:pt x="41" y="60"/>
                    <a:pt x="37" y="47"/>
                  </a:cubicBezTo>
                  <a:cubicBezTo>
                    <a:pt x="31" y="33"/>
                    <a:pt x="31" y="8"/>
                    <a:pt x="48" y="0"/>
                  </a:cubicBezTo>
                  <a:cubicBezTo>
                    <a:pt x="56" y="19"/>
                    <a:pt x="85" y="67"/>
                    <a:pt x="102" y="87"/>
                  </a:cubicBezTo>
                  <a:cubicBezTo>
                    <a:pt x="103" y="86"/>
                    <a:pt x="105" y="84"/>
                    <a:pt x="107" y="83"/>
                  </a:cubicBezTo>
                  <a:cubicBezTo>
                    <a:pt x="111" y="96"/>
                    <a:pt x="122" y="112"/>
                    <a:pt x="132" y="120"/>
                  </a:cubicBezTo>
                  <a:cubicBezTo>
                    <a:pt x="133" y="119"/>
                    <a:pt x="134" y="116"/>
                    <a:pt x="136" y="113"/>
                  </a:cubicBezTo>
                  <a:cubicBezTo>
                    <a:pt x="147" y="129"/>
                    <a:pt x="175" y="152"/>
                    <a:pt x="184" y="165"/>
                  </a:cubicBezTo>
                  <a:cubicBezTo>
                    <a:pt x="191" y="176"/>
                    <a:pt x="192" y="185"/>
                    <a:pt x="182" y="195"/>
                  </a:cubicBezTo>
                  <a:cubicBezTo>
                    <a:pt x="178" y="199"/>
                    <a:pt x="170" y="206"/>
                    <a:pt x="177" y="216"/>
                  </a:cubicBezTo>
                  <a:cubicBezTo>
                    <a:pt x="187" y="231"/>
                    <a:pt x="211" y="231"/>
                    <a:pt x="218" y="217"/>
                  </a:cubicBezTo>
                  <a:cubicBezTo>
                    <a:pt x="203" y="216"/>
                    <a:pt x="198" y="197"/>
                    <a:pt x="208" y="186"/>
                  </a:cubicBezTo>
                  <a:cubicBezTo>
                    <a:pt x="212" y="193"/>
                    <a:pt x="220" y="197"/>
                    <a:pt x="229" y="193"/>
                  </a:cubicBezTo>
                  <a:cubicBezTo>
                    <a:pt x="235" y="191"/>
                    <a:pt x="239" y="188"/>
                    <a:pt x="241" y="185"/>
                  </a:cubicBezTo>
                  <a:cubicBezTo>
                    <a:pt x="229" y="189"/>
                    <a:pt x="219" y="182"/>
                    <a:pt x="220" y="169"/>
                  </a:cubicBezTo>
                  <a:cubicBezTo>
                    <a:pt x="230" y="178"/>
                    <a:pt x="240" y="169"/>
                    <a:pt x="242" y="167"/>
                  </a:cubicBezTo>
                  <a:cubicBezTo>
                    <a:pt x="248" y="160"/>
                    <a:pt x="250" y="152"/>
                    <a:pt x="248" y="139"/>
                  </a:cubicBezTo>
                  <a:cubicBezTo>
                    <a:pt x="245" y="128"/>
                    <a:pt x="234" y="111"/>
                    <a:pt x="227" y="105"/>
                  </a:cubicBezTo>
                  <a:cubicBezTo>
                    <a:pt x="226" y="106"/>
                    <a:pt x="224" y="108"/>
                    <a:pt x="220" y="108"/>
                  </a:cubicBezTo>
                  <a:cubicBezTo>
                    <a:pt x="218" y="107"/>
                    <a:pt x="214" y="105"/>
                    <a:pt x="212" y="105"/>
                  </a:cubicBezTo>
                  <a:cubicBezTo>
                    <a:pt x="205" y="102"/>
                    <a:pt x="197" y="104"/>
                    <a:pt x="193" y="107"/>
                  </a:cubicBezTo>
                  <a:cubicBezTo>
                    <a:pt x="184" y="112"/>
                    <a:pt x="185" y="118"/>
                    <a:pt x="185" y="122"/>
                  </a:cubicBezTo>
                  <a:cubicBezTo>
                    <a:pt x="172" y="115"/>
                    <a:pt x="177" y="103"/>
                    <a:pt x="193" y="98"/>
                  </a:cubicBezTo>
                  <a:cubicBezTo>
                    <a:pt x="182" y="98"/>
                    <a:pt x="172" y="109"/>
                    <a:pt x="170" y="110"/>
                  </a:cubicBezTo>
                  <a:cubicBezTo>
                    <a:pt x="163" y="115"/>
                    <a:pt x="154" y="114"/>
                    <a:pt x="149" y="111"/>
                  </a:cubicBezTo>
                  <a:cubicBezTo>
                    <a:pt x="139" y="106"/>
                    <a:pt x="136" y="94"/>
                    <a:pt x="139" y="91"/>
                  </a:cubicBezTo>
                  <a:cubicBezTo>
                    <a:pt x="140" y="96"/>
                    <a:pt x="144" y="100"/>
                    <a:pt x="149" y="100"/>
                  </a:cubicBezTo>
                  <a:cubicBezTo>
                    <a:pt x="158" y="101"/>
                    <a:pt x="167" y="98"/>
                    <a:pt x="174" y="95"/>
                  </a:cubicBezTo>
                  <a:cubicBezTo>
                    <a:pt x="179" y="92"/>
                    <a:pt x="189" y="91"/>
                    <a:pt x="195" y="91"/>
                  </a:cubicBezTo>
                  <a:cubicBezTo>
                    <a:pt x="183" y="84"/>
                    <a:pt x="165" y="85"/>
                    <a:pt x="159" y="95"/>
                  </a:cubicBezTo>
                  <a:cubicBezTo>
                    <a:pt x="155" y="92"/>
                    <a:pt x="152" y="89"/>
                    <a:pt x="151" y="83"/>
                  </a:cubicBezTo>
                  <a:cubicBezTo>
                    <a:pt x="148" y="65"/>
                    <a:pt x="161" y="56"/>
                    <a:pt x="176" y="56"/>
                  </a:cubicBezTo>
                  <a:cubicBezTo>
                    <a:pt x="176" y="52"/>
                    <a:pt x="179" y="50"/>
                    <a:pt x="183" y="51"/>
                  </a:cubicBezTo>
                  <a:cubicBezTo>
                    <a:pt x="182" y="49"/>
                    <a:pt x="184" y="47"/>
                    <a:pt x="186" y="47"/>
                  </a:cubicBezTo>
                  <a:lnTo>
                    <a:pt x="243" y="47"/>
                  </a:lnTo>
                  <a:cubicBezTo>
                    <a:pt x="255" y="47"/>
                    <a:pt x="275" y="46"/>
                    <a:pt x="277" y="43"/>
                  </a:cubicBezTo>
                  <a:cubicBezTo>
                    <a:pt x="277" y="50"/>
                    <a:pt x="261" y="59"/>
                    <a:pt x="251" y="61"/>
                  </a:cubicBezTo>
                  <a:cubicBezTo>
                    <a:pt x="259" y="62"/>
                    <a:pt x="267" y="61"/>
                    <a:pt x="274" y="58"/>
                  </a:cubicBezTo>
                  <a:cubicBezTo>
                    <a:pt x="270" y="63"/>
                    <a:pt x="266" y="67"/>
                    <a:pt x="259" y="69"/>
                  </a:cubicBezTo>
                  <a:cubicBezTo>
                    <a:pt x="266" y="78"/>
                    <a:pt x="281" y="83"/>
                    <a:pt x="295" y="82"/>
                  </a:cubicBezTo>
                  <a:cubicBezTo>
                    <a:pt x="291" y="86"/>
                    <a:pt x="285" y="89"/>
                    <a:pt x="279" y="88"/>
                  </a:cubicBezTo>
                  <a:cubicBezTo>
                    <a:pt x="291" y="106"/>
                    <a:pt x="301" y="126"/>
                    <a:pt x="304" y="153"/>
                  </a:cubicBezTo>
                  <a:lnTo>
                    <a:pt x="304" y="573"/>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9" name="Freeform 984"/>
            <p:cNvSpPr>
              <a:spLocks/>
            </p:cNvSpPr>
            <p:nvPr userDrawn="1"/>
          </p:nvSpPr>
          <p:spPr bwMode="auto">
            <a:xfrm>
              <a:off x="324" y="447"/>
              <a:ext cx="7" cy="7"/>
            </a:xfrm>
            <a:custGeom>
              <a:avLst/>
              <a:gdLst>
                <a:gd name="T0" fmla="*/ 15 w 15"/>
                <a:gd name="T1" fmla="*/ 13 h 17"/>
                <a:gd name="T2" fmla="*/ 15 w 15"/>
                <a:gd name="T3" fmla="*/ 13 h 17"/>
                <a:gd name="T4" fmla="*/ 15 w 15"/>
                <a:gd name="T5" fmla="*/ 17 h 17"/>
                <a:gd name="T6" fmla="*/ 0 w 15"/>
                <a:gd name="T7" fmla="*/ 2 h 17"/>
                <a:gd name="T8" fmla="*/ 1 w 15"/>
                <a:gd name="T9" fmla="*/ 0 h 17"/>
                <a:gd name="T10" fmla="*/ 15 w 15"/>
                <a:gd name="T11" fmla="*/ 13 h 17"/>
              </a:gdLst>
              <a:ahLst/>
              <a:cxnLst>
                <a:cxn ang="0">
                  <a:pos x="T0" y="T1"/>
                </a:cxn>
                <a:cxn ang="0">
                  <a:pos x="T2" y="T3"/>
                </a:cxn>
                <a:cxn ang="0">
                  <a:pos x="T4" y="T5"/>
                </a:cxn>
                <a:cxn ang="0">
                  <a:pos x="T6" y="T7"/>
                </a:cxn>
                <a:cxn ang="0">
                  <a:pos x="T8" y="T9"/>
                </a:cxn>
                <a:cxn ang="0">
                  <a:pos x="T10" y="T11"/>
                </a:cxn>
              </a:cxnLst>
              <a:rect l="0" t="0" r="r" b="b"/>
              <a:pathLst>
                <a:path w="15" h="17">
                  <a:moveTo>
                    <a:pt x="15" y="13"/>
                  </a:moveTo>
                  <a:lnTo>
                    <a:pt x="15" y="13"/>
                  </a:lnTo>
                  <a:lnTo>
                    <a:pt x="15" y="17"/>
                  </a:lnTo>
                  <a:cubicBezTo>
                    <a:pt x="10" y="16"/>
                    <a:pt x="1" y="8"/>
                    <a:pt x="0" y="2"/>
                  </a:cubicBezTo>
                  <a:cubicBezTo>
                    <a:pt x="1" y="1"/>
                    <a:pt x="1" y="0"/>
                    <a:pt x="1" y="0"/>
                  </a:cubicBezTo>
                  <a:cubicBezTo>
                    <a:pt x="3" y="5"/>
                    <a:pt x="9" y="13"/>
                    <a:pt x="15" y="1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0" name="Freeform 985"/>
            <p:cNvSpPr>
              <a:spLocks/>
            </p:cNvSpPr>
            <p:nvPr userDrawn="1"/>
          </p:nvSpPr>
          <p:spPr bwMode="auto">
            <a:xfrm>
              <a:off x="323" y="398"/>
              <a:ext cx="8" cy="53"/>
            </a:xfrm>
            <a:custGeom>
              <a:avLst/>
              <a:gdLst>
                <a:gd name="T0" fmla="*/ 19 w 19"/>
                <a:gd name="T1" fmla="*/ 108 h 116"/>
                <a:gd name="T2" fmla="*/ 19 w 19"/>
                <a:gd name="T3" fmla="*/ 108 h 116"/>
                <a:gd name="T4" fmla="*/ 19 w 19"/>
                <a:gd name="T5" fmla="*/ 116 h 116"/>
                <a:gd name="T6" fmla="*/ 7 w 19"/>
                <a:gd name="T7" fmla="*/ 104 h 116"/>
                <a:gd name="T8" fmla="*/ 12 w 19"/>
                <a:gd name="T9" fmla="*/ 94 h 116"/>
                <a:gd name="T10" fmla="*/ 6 w 19"/>
                <a:gd name="T11" fmla="*/ 96 h 116"/>
                <a:gd name="T12" fmla="*/ 7 w 19"/>
                <a:gd name="T13" fmla="*/ 71 h 116"/>
                <a:gd name="T14" fmla="*/ 4 w 19"/>
                <a:gd name="T15" fmla="*/ 96 h 116"/>
                <a:gd name="T16" fmla="*/ 2 w 19"/>
                <a:gd name="T17" fmla="*/ 96 h 116"/>
                <a:gd name="T18" fmla="*/ 7 w 19"/>
                <a:gd name="T19" fmla="*/ 45 h 116"/>
                <a:gd name="T20" fmla="*/ 16 w 19"/>
                <a:gd name="T21" fmla="*/ 0 h 116"/>
                <a:gd name="T22" fmla="*/ 18 w 19"/>
                <a:gd name="T23" fmla="*/ 54 h 116"/>
                <a:gd name="T24" fmla="*/ 19 w 19"/>
                <a:gd name="T25" fmla="*/ 10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16">
                  <a:moveTo>
                    <a:pt x="19" y="108"/>
                  </a:moveTo>
                  <a:lnTo>
                    <a:pt x="19" y="108"/>
                  </a:lnTo>
                  <a:lnTo>
                    <a:pt x="19" y="116"/>
                  </a:lnTo>
                  <a:cubicBezTo>
                    <a:pt x="13" y="114"/>
                    <a:pt x="8" y="107"/>
                    <a:pt x="7" y="104"/>
                  </a:cubicBezTo>
                  <a:cubicBezTo>
                    <a:pt x="10" y="101"/>
                    <a:pt x="11" y="97"/>
                    <a:pt x="12" y="94"/>
                  </a:cubicBezTo>
                  <a:cubicBezTo>
                    <a:pt x="9" y="96"/>
                    <a:pt x="8" y="96"/>
                    <a:pt x="6" y="96"/>
                  </a:cubicBezTo>
                  <a:cubicBezTo>
                    <a:pt x="5" y="90"/>
                    <a:pt x="6" y="79"/>
                    <a:pt x="7" y="71"/>
                  </a:cubicBezTo>
                  <a:cubicBezTo>
                    <a:pt x="5" y="76"/>
                    <a:pt x="3" y="89"/>
                    <a:pt x="4" y="96"/>
                  </a:cubicBezTo>
                  <a:cubicBezTo>
                    <a:pt x="4" y="96"/>
                    <a:pt x="2" y="96"/>
                    <a:pt x="2" y="96"/>
                  </a:cubicBezTo>
                  <a:cubicBezTo>
                    <a:pt x="0" y="82"/>
                    <a:pt x="3" y="61"/>
                    <a:pt x="7" y="45"/>
                  </a:cubicBezTo>
                  <a:cubicBezTo>
                    <a:pt x="11" y="28"/>
                    <a:pt x="14" y="17"/>
                    <a:pt x="16" y="0"/>
                  </a:cubicBezTo>
                  <a:cubicBezTo>
                    <a:pt x="18" y="14"/>
                    <a:pt x="18" y="36"/>
                    <a:pt x="18" y="54"/>
                  </a:cubicBezTo>
                  <a:cubicBezTo>
                    <a:pt x="17" y="60"/>
                    <a:pt x="18" y="99"/>
                    <a:pt x="19" y="10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1" name="Freeform 986"/>
            <p:cNvSpPr>
              <a:spLocks/>
            </p:cNvSpPr>
            <p:nvPr userDrawn="1"/>
          </p:nvSpPr>
          <p:spPr bwMode="auto">
            <a:xfrm>
              <a:off x="306" y="393"/>
              <a:ext cx="22" cy="57"/>
            </a:xfrm>
            <a:custGeom>
              <a:avLst/>
              <a:gdLst>
                <a:gd name="T0" fmla="*/ 48 w 50"/>
                <a:gd name="T1" fmla="*/ 0 h 125"/>
                <a:gd name="T2" fmla="*/ 48 w 50"/>
                <a:gd name="T3" fmla="*/ 0 h 125"/>
                <a:gd name="T4" fmla="*/ 38 w 50"/>
                <a:gd name="T5" fmla="*/ 47 h 125"/>
                <a:gd name="T6" fmla="*/ 25 w 50"/>
                <a:gd name="T7" fmla="*/ 84 h 125"/>
                <a:gd name="T8" fmla="*/ 45 w 50"/>
                <a:gd name="T9" fmla="*/ 111 h 125"/>
                <a:gd name="T10" fmla="*/ 31 w 50"/>
                <a:gd name="T11" fmla="*/ 122 h 125"/>
                <a:gd name="T12" fmla="*/ 4 w 50"/>
                <a:gd name="T13" fmla="*/ 112 h 125"/>
                <a:gd name="T14" fmla="*/ 2 w 50"/>
                <a:gd name="T15" fmla="*/ 107 h 125"/>
                <a:gd name="T16" fmla="*/ 11 w 50"/>
                <a:gd name="T17" fmla="*/ 108 h 125"/>
                <a:gd name="T18" fmla="*/ 0 w 50"/>
                <a:gd name="T19" fmla="*/ 89 h 125"/>
                <a:gd name="T20" fmla="*/ 1 w 50"/>
                <a:gd name="T21" fmla="*/ 81 h 125"/>
                <a:gd name="T22" fmla="*/ 13 w 50"/>
                <a:gd name="T23" fmla="*/ 65 h 125"/>
                <a:gd name="T24" fmla="*/ 8 w 50"/>
                <a:gd name="T25" fmla="*/ 66 h 125"/>
                <a:gd name="T26" fmla="*/ 29 w 50"/>
                <a:gd name="T27" fmla="*/ 33 h 125"/>
                <a:gd name="T28" fmla="*/ 48 w 5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25">
                  <a:moveTo>
                    <a:pt x="48" y="0"/>
                  </a:moveTo>
                  <a:lnTo>
                    <a:pt x="48" y="0"/>
                  </a:lnTo>
                  <a:cubicBezTo>
                    <a:pt x="50" y="12"/>
                    <a:pt x="42" y="34"/>
                    <a:pt x="38" y="47"/>
                  </a:cubicBezTo>
                  <a:cubicBezTo>
                    <a:pt x="33" y="59"/>
                    <a:pt x="26" y="69"/>
                    <a:pt x="25" y="84"/>
                  </a:cubicBezTo>
                  <a:cubicBezTo>
                    <a:pt x="24" y="101"/>
                    <a:pt x="30" y="113"/>
                    <a:pt x="45" y="111"/>
                  </a:cubicBezTo>
                  <a:cubicBezTo>
                    <a:pt x="43" y="117"/>
                    <a:pt x="38" y="120"/>
                    <a:pt x="31" y="122"/>
                  </a:cubicBezTo>
                  <a:cubicBezTo>
                    <a:pt x="19" y="125"/>
                    <a:pt x="9" y="119"/>
                    <a:pt x="4" y="112"/>
                  </a:cubicBezTo>
                  <a:cubicBezTo>
                    <a:pt x="3" y="110"/>
                    <a:pt x="3" y="109"/>
                    <a:pt x="2" y="107"/>
                  </a:cubicBezTo>
                  <a:cubicBezTo>
                    <a:pt x="5" y="104"/>
                    <a:pt x="10" y="106"/>
                    <a:pt x="11" y="108"/>
                  </a:cubicBezTo>
                  <a:cubicBezTo>
                    <a:pt x="16" y="97"/>
                    <a:pt x="10" y="91"/>
                    <a:pt x="0" y="89"/>
                  </a:cubicBezTo>
                  <a:cubicBezTo>
                    <a:pt x="0" y="86"/>
                    <a:pt x="0" y="83"/>
                    <a:pt x="1" y="81"/>
                  </a:cubicBezTo>
                  <a:cubicBezTo>
                    <a:pt x="10" y="80"/>
                    <a:pt x="13" y="70"/>
                    <a:pt x="13" y="65"/>
                  </a:cubicBezTo>
                  <a:cubicBezTo>
                    <a:pt x="11" y="66"/>
                    <a:pt x="9" y="66"/>
                    <a:pt x="8" y="66"/>
                  </a:cubicBezTo>
                  <a:cubicBezTo>
                    <a:pt x="11" y="56"/>
                    <a:pt x="21" y="43"/>
                    <a:pt x="29" y="33"/>
                  </a:cubicBezTo>
                  <a:cubicBezTo>
                    <a:pt x="36" y="25"/>
                    <a:pt x="45" y="13"/>
                    <a:pt x="4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2" name="Freeform 987"/>
            <p:cNvSpPr>
              <a:spLocks/>
            </p:cNvSpPr>
            <p:nvPr userDrawn="1"/>
          </p:nvSpPr>
          <p:spPr bwMode="auto">
            <a:xfrm>
              <a:off x="278" y="388"/>
              <a:ext cx="49" cy="58"/>
            </a:xfrm>
            <a:custGeom>
              <a:avLst/>
              <a:gdLst>
                <a:gd name="T0" fmla="*/ 105 w 110"/>
                <a:gd name="T1" fmla="*/ 0 h 127"/>
                <a:gd name="T2" fmla="*/ 105 w 110"/>
                <a:gd name="T3" fmla="*/ 0 h 127"/>
                <a:gd name="T4" fmla="*/ 102 w 110"/>
                <a:gd name="T5" fmla="*/ 20 h 127"/>
                <a:gd name="T6" fmla="*/ 73 w 110"/>
                <a:gd name="T7" fmla="*/ 48 h 127"/>
                <a:gd name="T8" fmla="*/ 60 w 110"/>
                <a:gd name="T9" fmla="*/ 61 h 127"/>
                <a:gd name="T10" fmla="*/ 66 w 110"/>
                <a:gd name="T11" fmla="*/ 81 h 127"/>
                <a:gd name="T12" fmla="*/ 71 w 110"/>
                <a:gd name="T13" fmla="*/ 80 h 127"/>
                <a:gd name="T14" fmla="*/ 66 w 110"/>
                <a:gd name="T15" fmla="*/ 87 h 127"/>
                <a:gd name="T16" fmla="*/ 48 w 110"/>
                <a:gd name="T17" fmla="*/ 82 h 127"/>
                <a:gd name="T18" fmla="*/ 52 w 110"/>
                <a:gd name="T19" fmla="*/ 103 h 127"/>
                <a:gd name="T20" fmla="*/ 72 w 110"/>
                <a:gd name="T21" fmla="*/ 114 h 127"/>
                <a:gd name="T22" fmla="*/ 57 w 110"/>
                <a:gd name="T23" fmla="*/ 118 h 127"/>
                <a:gd name="T24" fmla="*/ 27 w 110"/>
                <a:gd name="T25" fmla="*/ 110 h 127"/>
                <a:gd name="T26" fmla="*/ 25 w 110"/>
                <a:gd name="T27" fmla="*/ 93 h 127"/>
                <a:gd name="T28" fmla="*/ 12 w 110"/>
                <a:gd name="T29" fmla="*/ 114 h 127"/>
                <a:gd name="T30" fmla="*/ 3 w 110"/>
                <a:gd name="T31" fmla="*/ 97 h 127"/>
                <a:gd name="T32" fmla="*/ 22 w 110"/>
                <a:gd name="T33" fmla="*/ 74 h 127"/>
                <a:gd name="T34" fmla="*/ 8 w 110"/>
                <a:gd name="T35" fmla="*/ 65 h 127"/>
                <a:gd name="T36" fmla="*/ 16 w 110"/>
                <a:gd name="T37" fmla="*/ 48 h 127"/>
                <a:gd name="T38" fmla="*/ 34 w 110"/>
                <a:gd name="T39" fmla="*/ 60 h 127"/>
                <a:gd name="T40" fmla="*/ 56 w 110"/>
                <a:gd name="T41" fmla="*/ 43 h 127"/>
                <a:gd name="T42" fmla="*/ 90 w 110"/>
                <a:gd name="T43" fmla="*/ 26 h 127"/>
                <a:gd name="T44" fmla="*/ 105 w 110"/>
                <a:gd name="T4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27">
                  <a:moveTo>
                    <a:pt x="105" y="0"/>
                  </a:moveTo>
                  <a:lnTo>
                    <a:pt x="105" y="0"/>
                  </a:lnTo>
                  <a:cubicBezTo>
                    <a:pt x="110" y="8"/>
                    <a:pt x="106" y="15"/>
                    <a:pt x="102" y="20"/>
                  </a:cubicBezTo>
                  <a:cubicBezTo>
                    <a:pt x="94" y="31"/>
                    <a:pt x="84" y="40"/>
                    <a:pt x="73" y="48"/>
                  </a:cubicBezTo>
                  <a:cubicBezTo>
                    <a:pt x="69" y="52"/>
                    <a:pt x="63" y="55"/>
                    <a:pt x="60" y="61"/>
                  </a:cubicBezTo>
                  <a:cubicBezTo>
                    <a:pt x="56" y="68"/>
                    <a:pt x="57" y="80"/>
                    <a:pt x="66" y="81"/>
                  </a:cubicBezTo>
                  <a:cubicBezTo>
                    <a:pt x="68" y="81"/>
                    <a:pt x="70" y="80"/>
                    <a:pt x="71" y="80"/>
                  </a:cubicBezTo>
                  <a:cubicBezTo>
                    <a:pt x="71" y="82"/>
                    <a:pt x="69" y="86"/>
                    <a:pt x="66" y="87"/>
                  </a:cubicBezTo>
                  <a:cubicBezTo>
                    <a:pt x="59" y="92"/>
                    <a:pt x="51" y="86"/>
                    <a:pt x="48" y="82"/>
                  </a:cubicBezTo>
                  <a:cubicBezTo>
                    <a:pt x="39" y="90"/>
                    <a:pt x="44" y="101"/>
                    <a:pt x="52" y="103"/>
                  </a:cubicBezTo>
                  <a:cubicBezTo>
                    <a:pt x="61" y="104"/>
                    <a:pt x="73" y="104"/>
                    <a:pt x="72" y="114"/>
                  </a:cubicBezTo>
                  <a:cubicBezTo>
                    <a:pt x="65" y="111"/>
                    <a:pt x="61" y="115"/>
                    <a:pt x="57" y="118"/>
                  </a:cubicBezTo>
                  <a:cubicBezTo>
                    <a:pt x="45" y="127"/>
                    <a:pt x="32" y="121"/>
                    <a:pt x="27" y="110"/>
                  </a:cubicBezTo>
                  <a:cubicBezTo>
                    <a:pt x="26" y="107"/>
                    <a:pt x="24" y="97"/>
                    <a:pt x="25" y="93"/>
                  </a:cubicBezTo>
                  <a:cubicBezTo>
                    <a:pt x="13" y="98"/>
                    <a:pt x="17" y="109"/>
                    <a:pt x="12" y="114"/>
                  </a:cubicBezTo>
                  <a:cubicBezTo>
                    <a:pt x="12" y="106"/>
                    <a:pt x="4" y="103"/>
                    <a:pt x="3" y="97"/>
                  </a:cubicBezTo>
                  <a:cubicBezTo>
                    <a:pt x="0" y="87"/>
                    <a:pt x="8" y="74"/>
                    <a:pt x="22" y="74"/>
                  </a:cubicBezTo>
                  <a:cubicBezTo>
                    <a:pt x="14" y="74"/>
                    <a:pt x="9" y="71"/>
                    <a:pt x="8" y="65"/>
                  </a:cubicBezTo>
                  <a:cubicBezTo>
                    <a:pt x="6" y="55"/>
                    <a:pt x="11" y="50"/>
                    <a:pt x="16" y="48"/>
                  </a:cubicBezTo>
                  <a:cubicBezTo>
                    <a:pt x="12" y="56"/>
                    <a:pt x="21" y="67"/>
                    <a:pt x="34" y="60"/>
                  </a:cubicBezTo>
                  <a:cubicBezTo>
                    <a:pt x="40" y="57"/>
                    <a:pt x="48" y="47"/>
                    <a:pt x="56" y="43"/>
                  </a:cubicBezTo>
                  <a:cubicBezTo>
                    <a:pt x="68" y="37"/>
                    <a:pt x="77" y="35"/>
                    <a:pt x="90" y="26"/>
                  </a:cubicBezTo>
                  <a:cubicBezTo>
                    <a:pt x="98" y="21"/>
                    <a:pt x="105" y="12"/>
                    <a:pt x="10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3" name="Freeform 988"/>
            <p:cNvSpPr>
              <a:spLocks/>
            </p:cNvSpPr>
            <p:nvPr userDrawn="1"/>
          </p:nvSpPr>
          <p:spPr bwMode="auto">
            <a:xfrm>
              <a:off x="311" y="383"/>
              <a:ext cx="13" cy="16"/>
            </a:xfrm>
            <a:custGeom>
              <a:avLst/>
              <a:gdLst>
                <a:gd name="T0" fmla="*/ 20 w 30"/>
                <a:gd name="T1" fmla="*/ 0 h 34"/>
                <a:gd name="T2" fmla="*/ 20 w 30"/>
                <a:gd name="T3" fmla="*/ 0 h 34"/>
                <a:gd name="T4" fmla="*/ 15 w 30"/>
                <a:gd name="T5" fmla="*/ 30 h 34"/>
                <a:gd name="T6" fmla="*/ 0 w 30"/>
                <a:gd name="T7" fmla="*/ 34 h 34"/>
                <a:gd name="T8" fmla="*/ 14 w 30"/>
                <a:gd name="T9" fmla="*/ 22 h 34"/>
                <a:gd name="T10" fmla="*/ 20 w 30"/>
                <a:gd name="T11" fmla="*/ 0 h 34"/>
              </a:gdLst>
              <a:ahLst/>
              <a:cxnLst>
                <a:cxn ang="0">
                  <a:pos x="T0" y="T1"/>
                </a:cxn>
                <a:cxn ang="0">
                  <a:pos x="T2" y="T3"/>
                </a:cxn>
                <a:cxn ang="0">
                  <a:pos x="T4" y="T5"/>
                </a:cxn>
                <a:cxn ang="0">
                  <a:pos x="T6" y="T7"/>
                </a:cxn>
                <a:cxn ang="0">
                  <a:pos x="T8" y="T9"/>
                </a:cxn>
                <a:cxn ang="0">
                  <a:pos x="T10" y="T11"/>
                </a:cxn>
              </a:cxnLst>
              <a:rect l="0" t="0" r="r" b="b"/>
              <a:pathLst>
                <a:path w="30" h="34">
                  <a:moveTo>
                    <a:pt x="20" y="0"/>
                  </a:moveTo>
                  <a:lnTo>
                    <a:pt x="20" y="0"/>
                  </a:lnTo>
                  <a:cubicBezTo>
                    <a:pt x="30" y="15"/>
                    <a:pt x="24" y="31"/>
                    <a:pt x="15" y="30"/>
                  </a:cubicBezTo>
                  <a:cubicBezTo>
                    <a:pt x="8" y="30"/>
                    <a:pt x="5" y="30"/>
                    <a:pt x="0" y="34"/>
                  </a:cubicBezTo>
                  <a:cubicBezTo>
                    <a:pt x="2" y="27"/>
                    <a:pt x="11" y="24"/>
                    <a:pt x="14" y="22"/>
                  </a:cubicBezTo>
                  <a:cubicBezTo>
                    <a:pt x="19" y="18"/>
                    <a:pt x="22" y="14"/>
                    <a:pt x="2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4" name="Freeform 989"/>
            <p:cNvSpPr>
              <a:spLocks/>
            </p:cNvSpPr>
            <p:nvPr userDrawn="1"/>
          </p:nvSpPr>
          <p:spPr bwMode="auto">
            <a:xfrm>
              <a:off x="281" y="377"/>
              <a:ext cx="4" cy="14"/>
            </a:xfrm>
            <a:custGeom>
              <a:avLst/>
              <a:gdLst>
                <a:gd name="T0" fmla="*/ 4 w 9"/>
                <a:gd name="T1" fmla="*/ 0 h 31"/>
                <a:gd name="T2" fmla="*/ 4 w 9"/>
                <a:gd name="T3" fmla="*/ 0 h 31"/>
                <a:gd name="T4" fmla="*/ 4 w 9"/>
                <a:gd name="T5" fmla="*/ 12 h 31"/>
                <a:gd name="T6" fmla="*/ 9 w 9"/>
                <a:gd name="T7" fmla="*/ 8 h 31"/>
                <a:gd name="T8" fmla="*/ 8 w 9"/>
                <a:gd name="T9" fmla="*/ 25 h 31"/>
                <a:gd name="T10" fmla="*/ 3 w 9"/>
                <a:gd name="T11" fmla="*/ 31 h 31"/>
                <a:gd name="T12" fmla="*/ 2 w 9"/>
                <a:gd name="T13" fmla="*/ 26 h 31"/>
                <a:gd name="T14" fmla="*/ 0 w 9"/>
                <a:gd name="T15" fmla="*/ 9 h 31"/>
                <a:gd name="T16" fmla="*/ 4 w 9"/>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1">
                  <a:moveTo>
                    <a:pt x="4" y="0"/>
                  </a:moveTo>
                  <a:lnTo>
                    <a:pt x="4" y="0"/>
                  </a:lnTo>
                  <a:cubicBezTo>
                    <a:pt x="3" y="5"/>
                    <a:pt x="3" y="8"/>
                    <a:pt x="4" y="12"/>
                  </a:cubicBezTo>
                  <a:cubicBezTo>
                    <a:pt x="6" y="11"/>
                    <a:pt x="8" y="9"/>
                    <a:pt x="9" y="8"/>
                  </a:cubicBezTo>
                  <a:cubicBezTo>
                    <a:pt x="8" y="12"/>
                    <a:pt x="8" y="20"/>
                    <a:pt x="8" y="25"/>
                  </a:cubicBezTo>
                  <a:cubicBezTo>
                    <a:pt x="7" y="26"/>
                    <a:pt x="5" y="29"/>
                    <a:pt x="3" y="31"/>
                  </a:cubicBezTo>
                  <a:cubicBezTo>
                    <a:pt x="3" y="31"/>
                    <a:pt x="2" y="28"/>
                    <a:pt x="2" y="26"/>
                  </a:cubicBezTo>
                  <a:cubicBezTo>
                    <a:pt x="4" y="20"/>
                    <a:pt x="3" y="14"/>
                    <a:pt x="0" y="9"/>
                  </a:cubicBezTo>
                  <a:cubicBezTo>
                    <a:pt x="0" y="8"/>
                    <a:pt x="3" y="2"/>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5" name="Freeform 990"/>
            <p:cNvSpPr>
              <a:spLocks/>
            </p:cNvSpPr>
            <p:nvPr userDrawn="1"/>
          </p:nvSpPr>
          <p:spPr bwMode="auto">
            <a:xfrm>
              <a:off x="285" y="377"/>
              <a:ext cx="7" cy="17"/>
            </a:xfrm>
            <a:custGeom>
              <a:avLst/>
              <a:gdLst>
                <a:gd name="T0" fmla="*/ 10 w 15"/>
                <a:gd name="T1" fmla="*/ 1 h 37"/>
                <a:gd name="T2" fmla="*/ 10 w 15"/>
                <a:gd name="T3" fmla="*/ 1 h 37"/>
                <a:gd name="T4" fmla="*/ 15 w 15"/>
                <a:gd name="T5" fmla="*/ 0 h 37"/>
                <a:gd name="T6" fmla="*/ 10 w 15"/>
                <a:gd name="T7" fmla="*/ 12 h 37"/>
                <a:gd name="T8" fmla="*/ 2 w 15"/>
                <a:gd name="T9" fmla="*/ 37 h 37"/>
                <a:gd name="T10" fmla="*/ 2 w 15"/>
                <a:gd name="T11" fmla="*/ 31 h 37"/>
                <a:gd name="T12" fmla="*/ 2 w 15"/>
                <a:gd name="T13" fmla="*/ 6 h 37"/>
                <a:gd name="T14" fmla="*/ 7 w 15"/>
                <a:gd name="T15" fmla="*/ 2 h 37"/>
                <a:gd name="T16" fmla="*/ 5 w 15"/>
                <a:gd name="T17" fmla="*/ 19 h 37"/>
                <a:gd name="T18" fmla="*/ 10 w 15"/>
                <a:gd name="T1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7">
                  <a:moveTo>
                    <a:pt x="10" y="1"/>
                  </a:moveTo>
                  <a:lnTo>
                    <a:pt x="10" y="1"/>
                  </a:lnTo>
                  <a:cubicBezTo>
                    <a:pt x="11" y="0"/>
                    <a:pt x="13" y="0"/>
                    <a:pt x="15" y="0"/>
                  </a:cubicBezTo>
                  <a:cubicBezTo>
                    <a:pt x="12" y="4"/>
                    <a:pt x="11" y="8"/>
                    <a:pt x="10" y="12"/>
                  </a:cubicBezTo>
                  <a:cubicBezTo>
                    <a:pt x="9" y="23"/>
                    <a:pt x="12" y="33"/>
                    <a:pt x="2" y="37"/>
                  </a:cubicBezTo>
                  <a:cubicBezTo>
                    <a:pt x="2" y="37"/>
                    <a:pt x="2" y="32"/>
                    <a:pt x="2" y="31"/>
                  </a:cubicBezTo>
                  <a:cubicBezTo>
                    <a:pt x="0" y="21"/>
                    <a:pt x="1" y="12"/>
                    <a:pt x="2" y="6"/>
                  </a:cubicBezTo>
                  <a:cubicBezTo>
                    <a:pt x="3" y="5"/>
                    <a:pt x="5" y="3"/>
                    <a:pt x="7" y="2"/>
                  </a:cubicBezTo>
                  <a:cubicBezTo>
                    <a:pt x="5" y="7"/>
                    <a:pt x="4" y="14"/>
                    <a:pt x="5" y="19"/>
                  </a:cubicBezTo>
                  <a:cubicBezTo>
                    <a:pt x="6" y="12"/>
                    <a:pt x="6" y="7"/>
                    <a:pt x="1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6" name="Freeform 991"/>
            <p:cNvSpPr>
              <a:spLocks/>
            </p:cNvSpPr>
            <p:nvPr userDrawn="1"/>
          </p:nvSpPr>
          <p:spPr bwMode="auto">
            <a:xfrm>
              <a:off x="290" y="374"/>
              <a:ext cx="7" cy="19"/>
            </a:xfrm>
            <a:custGeom>
              <a:avLst/>
              <a:gdLst>
                <a:gd name="T0" fmla="*/ 16 w 16"/>
                <a:gd name="T1" fmla="*/ 0 h 42"/>
                <a:gd name="T2" fmla="*/ 16 w 16"/>
                <a:gd name="T3" fmla="*/ 0 h 42"/>
                <a:gd name="T4" fmla="*/ 8 w 16"/>
                <a:gd name="T5" fmla="*/ 24 h 42"/>
                <a:gd name="T6" fmla="*/ 9 w 16"/>
                <a:gd name="T7" fmla="*/ 42 h 42"/>
                <a:gd name="T8" fmla="*/ 2 w 16"/>
                <a:gd name="T9" fmla="*/ 27 h 42"/>
                <a:gd name="T10" fmla="*/ 16 w 16"/>
                <a:gd name="T11" fmla="*/ 0 h 42"/>
              </a:gdLst>
              <a:ahLst/>
              <a:cxnLst>
                <a:cxn ang="0">
                  <a:pos x="T0" y="T1"/>
                </a:cxn>
                <a:cxn ang="0">
                  <a:pos x="T2" y="T3"/>
                </a:cxn>
                <a:cxn ang="0">
                  <a:pos x="T4" y="T5"/>
                </a:cxn>
                <a:cxn ang="0">
                  <a:pos x="T6" y="T7"/>
                </a:cxn>
                <a:cxn ang="0">
                  <a:pos x="T8" y="T9"/>
                </a:cxn>
                <a:cxn ang="0">
                  <a:pos x="T10" y="T11"/>
                </a:cxn>
              </a:cxnLst>
              <a:rect l="0" t="0" r="r" b="b"/>
              <a:pathLst>
                <a:path w="16" h="42">
                  <a:moveTo>
                    <a:pt x="16" y="0"/>
                  </a:moveTo>
                  <a:lnTo>
                    <a:pt x="16" y="0"/>
                  </a:lnTo>
                  <a:cubicBezTo>
                    <a:pt x="9" y="7"/>
                    <a:pt x="6" y="15"/>
                    <a:pt x="8" y="24"/>
                  </a:cubicBezTo>
                  <a:cubicBezTo>
                    <a:pt x="8" y="31"/>
                    <a:pt x="12" y="33"/>
                    <a:pt x="9" y="42"/>
                  </a:cubicBezTo>
                  <a:cubicBezTo>
                    <a:pt x="9" y="37"/>
                    <a:pt x="3" y="34"/>
                    <a:pt x="2" y="27"/>
                  </a:cubicBezTo>
                  <a:cubicBezTo>
                    <a:pt x="0" y="14"/>
                    <a:pt x="8" y="4"/>
                    <a:pt x="1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7" name="Freeform 992"/>
            <p:cNvSpPr>
              <a:spLocks/>
            </p:cNvSpPr>
            <p:nvPr userDrawn="1"/>
          </p:nvSpPr>
          <p:spPr bwMode="auto">
            <a:xfrm>
              <a:off x="316" y="372"/>
              <a:ext cx="9" cy="21"/>
            </a:xfrm>
            <a:custGeom>
              <a:avLst/>
              <a:gdLst>
                <a:gd name="T0" fmla="*/ 0 w 21"/>
                <a:gd name="T1" fmla="*/ 0 h 46"/>
                <a:gd name="T2" fmla="*/ 0 w 21"/>
                <a:gd name="T3" fmla="*/ 0 h 46"/>
                <a:gd name="T4" fmla="*/ 13 w 21"/>
                <a:gd name="T5" fmla="*/ 16 h 46"/>
                <a:gd name="T6" fmla="*/ 16 w 21"/>
                <a:gd name="T7" fmla="*/ 46 h 46"/>
                <a:gd name="T8" fmla="*/ 6 w 21"/>
                <a:gd name="T9" fmla="*/ 21 h 46"/>
                <a:gd name="T10" fmla="*/ 0 w 21"/>
                <a:gd name="T11" fmla="*/ 0 h 46"/>
              </a:gdLst>
              <a:ahLst/>
              <a:cxnLst>
                <a:cxn ang="0">
                  <a:pos x="T0" y="T1"/>
                </a:cxn>
                <a:cxn ang="0">
                  <a:pos x="T2" y="T3"/>
                </a:cxn>
                <a:cxn ang="0">
                  <a:pos x="T4" y="T5"/>
                </a:cxn>
                <a:cxn ang="0">
                  <a:pos x="T6" y="T7"/>
                </a:cxn>
                <a:cxn ang="0">
                  <a:pos x="T8" y="T9"/>
                </a:cxn>
                <a:cxn ang="0">
                  <a:pos x="T10" y="T11"/>
                </a:cxn>
              </a:cxnLst>
              <a:rect l="0" t="0" r="r" b="b"/>
              <a:pathLst>
                <a:path w="21" h="46">
                  <a:moveTo>
                    <a:pt x="0" y="0"/>
                  </a:moveTo>
                  <a:lnTo>
                    <a:pt x="0" y="0"/>
                  </a:lnTo>
                  <a:cubicBezTo>
                    <a:pt x="4" y="9"/>
                    <a:pt x="11" y="15"/>
                    <a:pt x="13" y="16"/>
                  </a:cubicBezTo>
                  <a:cubicBezTo>
                    <a:pt x="18" y="30"/>
                    <a:pt x="21" y="37"/>
                    <a:pt x="16" y="46"/>
                  </a:cubicBezTo>
                  <a:cubicBezTo>
                    <a:pt x="16" y="33"/>
                    <a:pt x="12" y="27"/>
                    <a:pt x="6" y="21"/>
                  </a:cubicBezTo>
                  <a:cubicBezTo>
                    <a:pt x="5" y="18"/>
                    <a:pt x="1" y="5"/>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8" name="Freeform 993"/>
            <p:cNvSpPr>
              <a:spLocks/>
            </p:cNvSpPr>
            <p:nvPr userDrawn="1"/>
          </p:nvSpPr>
          <p:spPr bwMode="auto">
            <a:xfrm>
              <a:off x="291" y="372"/>
              <a:ext cx="19" cy="21"/>
            </a:xfrm>
            <a:custGeom>
              <a:avLst/>
              <a:gdLst>
                <a:gd name="T0" fmla="*/ 26 w 43"/>
                <a:gd name="T1" fmla="*/ 0 h 47"/>
                <a:gd name="T2" fmla="*/ 26 w 43"/>
                <a:gd name="T3" fmla="*/ 0 h 47"/>
                <a:gd name="T4" fmla="*/ 43 w 43"/>
                <a:gd name="T5" fmla="*/ 4 h 47"/>
                <a:gd name="T6" fmla="*/ 16 w 43"/>
                <a:gd name="T7" fmla="*/ 21 h 47"/>
                <a:gd name="T8" fmla="*/ 31 w 43"/>
                <a:gd name="T9" fmla="*/ 38 h 47"/>
                <a:gd name="T10" fmla="*/ 21 w 43"/>
                <a:gd name="T11" fmla="*/ 40 h 47"/>
                <a:gd name="T12" fmla="*/ 35 w 43"/>
                <a:gd name="T13" fmla="*/ 37 h 47"/>
                <a:gd name="T14" fmla="*/ 11 w 43"/>
                <a:gd name="T15" fmla="*/ 38 h 47"/>
                <a:gd name="T16" fmla="*/ 26 w 43"/>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7">
                  <a:moveTo>
                    <a:pt x="26" y="0"/>
                  </a:moveTo>
                  <a:lnTo>
                    <a:pt x="26" y="0"/>
                  </a:lnTo>
                  <a:cubicBezTo>
                    <a:pt x="31" y="0"/>
                    <a:pt x="38" y="1"/>
                    <a:pt x="43" y="4"/>
                  </a:cubicBezTo>
                  <a:cubicBezTo>
                    <a:pt x="27" y="2"/>
                    <a:pt x="17" y="9"/>
                    <a:pt x="16" y="21"/>
                  </a:cubicBezTo>
                  <a:cubicBezTo>
                    <a:pt x="14" y="29"/>
                    <a:pt x="19" y="39"/>
                    <a:pt x="31" y="38"/>
                  </a:cubicBezTo>
                  <a:cubicBezTo>
                    <a:pt x="30" y="39"/>
                    <a:pt x="26" y="41"/>
                    <a:pt x="21" y="40"/>
                  </a:cubicBezTo>
                  <a:cubicBezTo>
                    <a:pt x="27" y="43"/>
                    <a:pt x="31" y="40"/>
                    <a:pt x="35" y="37"/>
                  </a:cubicBezTo>
                  <a:cubicBezTo>
                    <a:pt x="31" y="45"/>
                    <a:pt x="17" y="47"/>
                    <a:pt x="11" y="38"/>
                  </a:cubicBezTo>
                  <a:cubicBezTo>
                    <a:pt x="0" y="24"/>
                    <a:pt x="10" y="2"/>
                    <a:pt x="2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69" name="Freeform 994"/>
            <p:cNvSpPr>
              <a:spLocks/>
            </p:cNvSpPr>
            <p:nvPr userDrawn="1"/>
          </p:nvSpPr>
          <p:spPr bwMode="auto">
            <a:xfrm>
              <a:off x="321" y="370"/>
              <a:ext cx="10" cy="27"/>
            </a:xfrm>
            <a:custGeom>
              <a:avLst/>
              <a:gdLst>
                <a:gd name="T0" fmla="*/ 22 w 22"/>
                <a:gd name="T1" fmla="*/ 50 h 60"/>
                <a:gd name="T2" fmla="*/ 22 w 22"/>
                <a:gd name="T3" fmla="*/ 50 h 60"/>
                <a:gd name="T4" fmla="*/ 22 w 22"/>
                <a:gd name="T5" fmla="*/ 60 h 60"/>
                <a:gd name="T6" fmla="*/ 0 w 22"/>
                <a:gd name="T7" fmla="*/ 0 h 60"/>
                <a:gd name="T8" fmla="*/ 11 w 22"/>
                <a:gd name="T9" fmla="*/ 26 h 60"/>
                <a:gd name="T10" fmla="*/ 21 w 22"/>
                <a:gd name="T11" fmla="*/ 41 h 60"/>
                <a:gd name="T12" fmla="*/ 22 w 22"/>
                <a:gd name="T13" fmla="*/ 50 h 60"/>
              </a:gdLst>
              <a:ahLst/>
              <a:cxnLst>
                <a:cxn ang="0">
                  <a:pos x="T0" y="T1"/>
                </a:cxn>
                <a:cxn ang="0">
                  <a:pos x="T2" y="T3"/>
                </a:cxn>
                <a:cxn ang="0">
                  <a:pos x="T4" y="T5"/>
                </a:cxn>
                <a:cxn ang="0">
                  <a:pos x="T6" y="T7"/>
                </a:cxn>
                <a:cxn ang="0">
                  <a:pos x="T8" y="T9"/>
                </a:cxn>
                <a:cxn ang="0">
                  <a:pos x="T10" y="T11"/>
                </a:cxn>
                <a:cxn ang="0">
                  <a:pos x="T12" y="T13"/>
                </a:cxn>
              </a:cxnLst>
              <a:rect l="0" t="0" r="r" b="b"/>
              <a:pathLst>
                <a:path w="22" h="60">
                  <a:moveTo>
                    <a:pt x="22" y="50"/>
                  </a:moveTo>
                  <a:lnTo>
                    <a:pt x="22" y="50"/>
                  </a:lnTo>
                  <a:lnTo>
                    <a:pt x="22" y="60"/>
                  </a:lnTo>
                  <a:cubicBezTo>
                    <a:pt x="13" y="44"/>
                    <a:pt x="1" y="27"/>
                    <a:pt x="0" y="0"/>
                  </a:cubicBezTo>
                  <a:cubicBezTo>
                    <a:pt x="2" y="10"/>
                    <a:pt x="6" y="18"/>
                    <a:pt x="11" y="26"/>
                  </a:cubicBezTo>
                  <a:cubicBezTo>
                    <a:pt x="14" y="30"/>
                    <a:pt x="20" y="35"/>
                    <a:pt x="21" y="41"/>
                  </a:cubicBezTo>
                  <a:cubicBezTo>
                    <a:pt x="21" y="44"/>
                    <a:pt x="20" y="47"/>
                    <a:pt x="22" y="5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0" name="Freeform 995"/>
            <p:cNvSpPr>
              <a:spLocks/>
            </p:cNvSpPr>
            <p:nvPr userDrawn="1"/>
          </p:nvSpPr>
          <p:spPr bwMode="auto">
            <a:xfrm>
              <a:off x="283" y="369"/>
              <a:ext cx="11" cy="11"/>
            </a:xfrm>
            <a:custGeom>
              <a:avLst/>
              <a:gdLst>
                <a:gd name="T0" fmla="*/ 20 w 25"/>
                <a:gd name="T1" fmla="*/ 0 h 24"/>
                <a:gd name="T2" fmla="*/ 20 w 25"/>
                <a:gd name="T3" fmla="*/ 0 h 24"/>
                <a:gd name="T4" fmla="*/ 8 w 25"/>
                <a:gd name="T5" fmla="*/ 12 h 24"/>
                <a:gd name="T6" fmla="*/ 25 w 25"/>
                <a:gd name="T7" fmla="*/ 3 h 24"/>
                <a:gd name="T8" fmla="*/ 17 w 25"/>
                <a:gd name="T9" fmla="*/ 15 h 24"/>
                <a:gd name="T10" fmla="*/ 0 w 25"/>
                <a:gd name="T11" fmla="*/ 24 h 24"/>
                <a:gd name="T12" fmla="*/ 20 w 2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20" y="0"/>
                  </a:moveTo>
                  <a:lnTo>
                    <a:pt x="20" y="0"/>
                  </a:lnTo>
                  <a:cubicBezTo>
                    <a:pt x="19" y="2"/>
                    <a:pt x="12" y="8"/>
                    <a:pt x="8" y="12"/>
                  </a:cubicBezTo>
                  <a:cubicBezTo>
                    <a:pt x="13" y="10"/>
                    <a:pt x="19" y="5"/>
                    <a:pt x="25" y="3"/>
                  </a:cubicBezTo>
                  <a:cubicBezTo>
                    <a:pt x="24" y="4"/>
                    <a:pt x="18" y="14"/>
                    <a:pt x="17" y="15"/>
                  </a:cubicBezTo>
                  <a:cubicBezTo>
                    <a:pt x="10" y="17"/>
                    <a:pt x="5" y="20"/>
                    <a:pt x="0" y="24"/>
                  </a:cubicBezTo>
                  <a:cubicBezTo>
                    <a:pt x="0" y="7"/>
                    <a:pt x="8" y="2"/>
                    <a:pt x="2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1" name="Freeform 996"/>
            <p:cNvSpPr>
              <a:spLocks/>
            </p:cNvSpPr>
            <p:nvPr userDrawn="1"/>
          </p:nvSpPr>
          <p:spPr bwMode="auto">
            <a:xfrm>
              <a:off x="282" y="369"/>
              <a:ext cx="4" cy="3"/>
            </a:xfrm>
            <a:custGeom>
              <a:avLst/>
              <a:gdLst>
                <a:gd name="T0" fmla="*/ 4 w 9"/>
                <a:gd name="T1" fmla="*/ 1 h 6"/>
                <a:gd name="T2" fmla="*/ 4 w 9"/>
                <a:gd name="T3" fmla="*/ 1 h 6"/>
                <a:gd name="T4" fmla="*/ 9 w 9"/>
                <a:gd name="T5" fmla="*/ 0 h 6"/>
                <a:gd name="T6" fmla="*/ 0 w 9"/>
                <a:gd name="T7" fmla="*/ 6 h 6"/>
                <a:gd name="T8" fmla="*/ 4 w 9"/>
                <a:gd name="T9" fmla="*/ 1 h 6"/>
              </a:gdLst>
              <a:ahLst/>
              <a:cxnLst>
                <a:cxn ang="0">
                  <a:pos x="T0" y="T1"/>
                </a:cxn>
                <a:cxn ang="0">
                  <a:pos x="T2" y="T3"/>
                </a:cxn>
                <a:cxn ang="0">
                  <a:pos x="T4" y="T5"/>
                </a:cxn>
                <a:cxn ang="0">
                  <a:pos x="T6" y="T7"/>
                </a:cxn>
                <a:cxn ang="0">
                  <a:pos x="T8" y="T9"/>
                </a:cxn>
              </a:cxnLst>
              <a:rect l="0" t="0" r="r" b="b"/>
              <a:pathLst>
                <a:path w="9" h="6">
                  <a:moveTo>
                    <a:pt x="4" y="1"/>
                  </a:moveTo>
                  <a:lnTo>
                    <a:pt x="4" y="1"/>
                  </a:lnTo>
                  <a:lnTo>
                    <a:pt x="9" y="0"/>
                  </a:lnTo>
                  <a:lnTo>
                    <a:pt x="0" y="6"/>
                  </a:lnTo>
                  <a:lnTo>
                    <a:pt x="4"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2" name="Freeform 997"/>
            <p:cNvSpPr>
              <a:spLocks/>
            </p:cNvSpPr>
            <p:nvPr userDrawn="1"/>
          </p:nvSpPr>
          <p:spPr bwMode="auto">
            <a:xfrm>
              <a:off x="277" y="370"/>
              <a:ext cx="10" cy="12"/>
            </a:xfrm>
            <a:custGeom>
              <a:avLst/>
              <a:gdLst>
                <a:gd name="T0" fmla="*/ 4 w 24"/>
                <a:gd name="T1" fmla="*/ 3 h 27"/>
                <a:gd name="T2" fmla="*/ 4 w 24"/>
                <a:gd name="T3" fmla="*/ 3 h 27"/>
                <a:gd name="T4" fmla="*/ 13 w 24"/>
                <a:gd name="T5" fmla="*/ 0 h 27"/>
                <a:gd name="T6" fmla="*/ 8 w 24"/>
                <a:gd name="T7" fmla="*/ 10 h 27"/>
                <a:gd name="T8" fmla="*/ 19 w 24"/>
                <a:gd name="T9" fmla="*/ 0 h 27"/>
                <a:gd name="T10" fmla="*/ 24 w 24"/>
                <a:gd name="T11" fmla="*/ 1 h 27"/>
                <a:gd name="T12" fmla="*/ 7 w 24"/>
                <a:gd name="T13" fmla="*/ 27 h 27"/>
                <a:gd name="T14" fmla="*/ 4 w 24"/>
                <a:gd name="T15" fmla="*/ 3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7">
                  <a:moveTo>
                    <a:pt x="4" y="3"/>
                  </a:moveTo>
                  <a:lnTo>
                    <a:pt x="4" y="3"/>
                  </a:lnTo>
                  <a:cubicBezTo>
                    <a:pt x="7" y="2"/>
                    <a:pt x="14" y="0"/>
                    <a:pt x="13" y="0"/>
                  </a:cubicBezTo>
                  <a:cubicBezTo>
                    <a:pt x="12" y="1"/>
                    <a:pt x="9" y="5"/>
                    <a:pt x="8" y="10"/>
                  </a:cubicBezTo>
                  <a:cubicBezTo>
                    <a:pt x="10" y="6"/>
                    <a:pt x="16" y="2"/>
                    <a:pt x="19" y="0"/>
                  </a:cubicBezTo>
                  <a:cubicBezTo>
                    <a:pt x="20" y="1"/>
                    <a:pt x="23" y="0"/>
                    <a:pt x="24" y="1"/>
                  </a:cubicBezTo>
                  <a:cubicBezTo>
                    <a:pt x="14" y="9"/>
                    <a:pt x="10" y="18"/>
                    <a:pt x="7" y="27"/>
                  </a:cubicBezTo>
                  <a:cubicBezTo>
                    <a:pt x="0" y="19"/>
                    <a:pt x="1" y="11"/>
                    <a:pt x="4"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3" name="Freeform 998"/>
            <p:cNvSpPr>
              <a:spLocks/>
            </p:cNvSpPr>
            <p:nvPr userDrawn="1"/>
          </p:nvSpPr>
          <p:spPr bwMode="auto">
            <a:xfrm>
              <a:off x="272" y="368"/>
              <a:ext cx="10" cy="24"/>
            </a:xfrm>
            <a:custGeom>
              <a:avLst/>
              <a:gdLst>
                <a:gd name="T0" fmla="*/ 12 w 22"/>
                <a:gd name="T1" fmla="*/ 0 h 53"/>
                <a:gd name="T2" fmla="*/ 12 w 22"/>
                <a:gd name="T3" fmla="*/ 0 h 53"/>
                <a:gd name="T4" fmla="*/ 12 w 22"/>
                <a:gd name="T5" fmla="*/ 7 h 53"/>
                <a:gd name="T6" fmla="*/ 18 w 22"/>
                <a:gd name="T7" fmla="*/ 34 h 53"/>
                <a:gd name="T8" fmla="*/ 19 w 22"/>
                <a:gd name="T9" fmla="*/ 30 h 53"/>
                <a:gd name="T10" fmla="*/ 21 w 22"/>
                <a:gd name="T11" fmla="*/ 41 h 53"/>
                <a:gd name="T12" fmla="*/ 11 w 22"/>
                <a:gd name="T13" fmla="*/ 53 h 53"/>
                <a:gd name="T14" fmla="*/ 10 w 22"/>
                <a:gd name="T15" fmla="*/ 32 h 53"/>
                <a:gd name="T16" fmla="*/ 12 w 22"/>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3">
                  <a:moveTo>
                    <a:pt x="12" y="0"/>
                  </a:moveTo>
                  <a:lnTo>
                    <a:pt x="12" y="0"/>
                  </a:lnTo>
                  <a:cubicBezTo>
                    <a:pt x="12" y="0"/>
                    <a:pt x="11" y="4"/>
                    <a:pt x="12" y="7"/>
                  </a:cubicBezTo>
                  <a:cubicBezTo>
                    <a:pt x="9" y="15"/>
                    <a:pt x="8" y="26"/>
                    <a:pt x="18" y="34"/>
                  </a:cubicBezTo>
                  <a:cubicBezTo>
                    <a:pt x="18" y="32"/>
                    <a:pt x="18" y="31"/>
                    <a:pt x="19" y="30"/>
                  </a:cubicBezTo>
                  <a:cubicBezTo>
                    <a:pt x="21" y="32"/>
                    <a:pt x="22" y="38"/>
                    <a:pt x="21" y="41"/>
                  </a:cubicBezTo>
                  <a:cubicBezTo>
                    <a:pt x="20" y="47"/>
                    <a:pt x="16" y="51"/>
                    <a:pt x="11" y="53"/>
                  </a:cubicBezTo>
                  <a:cubicBezTo>
                    <a:pt x="15" y="45"/>
                    <a:pt x="10" y="33"/>
                    <a:pt x="10" y="32"/>
                  </a:cubicBezTo>
                  <a:cubicBezTo>
                    <a:pt x="5" y="21"/>
                    <a:pt x="0" y="9"/>
                    <a:pt x="1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4" name="Freeform 999"/>
            <p:cNvSpPr>
              <a:spLocks/>
            </p:cNvSpPr>
            <p:nvPr userDrawn="1"/>
          </p:nvSpPr>
          <p:spPr bwMode="auto">
            <a:xfrm>
              <a:off x="322" y="368"/>
              <a:ext cx="9" cy="19"/>
            </a:xfrm>
            <a:custGeom>
              <a:avLst/>
              <a:gdLst>
                <a:gd name="T0" fmla="*/ 20 w 20"/>
                <a:gd name="T1" fmla="*/ 32 h 42"/>
                <a:gd name="T2" fmla="*/ 20 w 20"/>
                <a:gd name="T3" fmla="*/ 32 h 42"/>
                <a:gd name="T4" fmla="*/ 20 w 20"/>
                <a:gd name="T5" fmla="*/ 42 h 42"/>
                <a:gd name="T6" fmla="*/ 0 w 20"/>
                <a:gd name="T7" fmla="*/ 0 h 42"/>
                <a:gd name="T8" fmla="*/ 20 w 20"/>
                <a:gd name="T9" fmla="*/ 32 h 42"/>
              </a:gdLst>
              <a:ahLst/>
              <a:cxnLst>
                <a:cxn ang="0">
                  <a:pos x="T0" y="T1"/>
                </a:cxn>
                <a:cxn ang="0">
                  <a:pos x="T2" y="T3"/>
                </a:cxn>
                <a:cxn ang="0">
                  <a:pos x="T4" y="T5"/>
                </a:cxn>
                <a:cxn ang="0">
                  <a:pos x="T6" y="T7"/>
                </a:cxn>
                <a:cxn ang="0">
                  <a:pos x="T8" y="T9"/>
                </a:cxn>
              </a:cxnLst>
              <a:rect l="0" t="0" r="r" b="b"/>
              <a:pathLst>
                <a:path w="20" h="42">
                  <a:moveTo>
                    <a:pt x="20" y="32"/>
                  </a:moveTo>
                  <a:lnTo>
                    <a:pt x="20" y="32"/>
                  </a:lnTo>
                  <a:lnTo>
                    <a:pt x="20" y="42"/>
                  </a:lnTo>
                  <a:cubicBezTo>
                    <a:pt x="11" y="31"/>
                    <a:pt x="2" y="17"/>
                    <a:pt x="0" y="0"/>
                  </a:cubicBezTo>
                  <a:cubicBezTo>
                    <a:pt x="13" y="3"/>
                    <a:pt x="18" y="14"/>
                    <a:pt x="20" y="3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5" name="Freeform 1000"/>
            <p:cNvSpPr>
              <a:spLocks/>
            </p:cNvSpPr>
            <p:nvPr userDrawn="1"/>
          </p:nvSpPr>
          <p:spPr bwMode="auto">
            <a:xfrm>
              <a:off x="290" y="368"/>
              <a:ext cx="8" cy="5"/>
            </a:xfrm>
            <a:custGeom>
              <a:avLst/>
              <a:gdLst>
                <a:gd name="T0" fmla="*/ 8 w 17"/>
                <a:gd name="T1" fmla="*/ 4 h 11"/>
                <a:gd name="T2" fmla="*/ 8 w 17"/>
                <a:gd name="T3" fmla="*/ 4 h 11"/>
                <a:gd name="T4" fmla="*/ 17 w 17"/>
                <a:gd name="T5" fmla="*/ 0 h 11"/>
                <a:gd name="T6" fmla="*/ 12 w 17"/>
                <a:gd name="T7" fmla="*/ 5 h 11"/>
                <a:gd name="T8" fmla="*/ 0 w 17"/>
                <a:gd name="T9" fmla="*/ 11 h 11"/>
                <a:gd name="T10" fmla="*/ 8 w 17"/>
                <a:gd name="T11" fmla="*/ 4 h 11"/>
              </a:gdLst>
              <a:ahLst/>
              <a:cxnLst>
                <a:cxn ang="0">
                  <a:pos x="T0" y="T1"/>
                </a:cxn>
                <a:cxn ang="0">
                  <a:pos x="T2" y="T3"/>
                </a:cxn>
                <a:cxn ang="0">
                  <a:pos x="T4" y="T5"/>
                </a:cxn>
                <a:cxn ang="0">
                  <a:pos x="T6" y="T7"/>
                </a:cxn>
                <a:cxn ang="0">
                  <a:pos x="T8" y="T9"/>
                </a:cxn>
                <a:cxn ang="0">
                  <a:pos x="T10" y="T11"/>
                </a:cxn>
              </a:cxnLst>
              <a:rect l="0" t="0" r="r" b="b"/>
              <a:pathLst>
                <a:path w="17" h="11">
                  <a:moveTo>
                    <a:pt x="8" y="4"/>
                  </a:moveTo>
                  <a:lnTo>
                    <a:pt x="8" y="4"/>
                  </a:lnTo>
                  <a:cubicBezTo>
                    <a:pt x="10" y="3"/>
                    <a:pt x="13" y="2"/>
                    <a:pt x="17" y="0"/>
                  </a:cubicBezTo>
                  <a:cubicBezTo>
                    <a:pt x="15" y="2"/>
                    <a:pt x="13" y="4"/>
                    <a:pt x="12" y="5"/>
                  </a:cubicBezTo>
                  <a:cubicBezTo>
                    <a:pt x="8" y="6"/>
                    <a:pt x="3" y="9"/>
                    <a:pt x="0" y="11"/>
                  </a:cubicBezTo>
                  <a:cubicBezTo>
                    <a:pt x="0" y="10"/>
                    <a:pt x="6" y="5"/>
                    <a:pt x="8"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6" name="Freeform 1001"/>
            <p:cNvSpPr>
              <a:spLocks/>
            </p:cNvSpPr>
            <p:nvPr userDrawn="1"/>
          </p:nvSpPr>
          <p:spPr bwMode="auto">
            <a:xfrm>
              <a:off x="317" y="368"/>
              <a:ext cx="1" cy="2"/>
            </a:xfrm>
            <a:custGeom>
              <a:avLst/>
              <a:gdLst>
                <a:gd name="T0" fmla="*/ 0 w 2"/>
                <a:gd name="T1" fmla="*/ 0 h 5"/>
                <a:gd name="T2" fmla="*/ 0 w 2"/>
                <a:gd name="T3" fmla="*/ 0 h 5"/>
                <a:gd name="T4" fmla="*/ 1 w 2"/>
                <a:gd name="T5" fmla="*/ 0 h 5"/>
                <a:gd name="T6" fmla="*/ 2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1" y="0"/>
                  </a:lnTo>
                  <a:lnTo>
                    <a:pt x="2" y="5"/>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7" name="Freeform 1002"/>
            <p:cNvSpPr>
              <a:spLocks/>
            </p:cNvSpPr>
            <p:nvPr userDrawn="1"/>
          </p:nvSpPr>
          <p:spPr bwMode="auto">
            <a:xfrm>
              <a:off x="315" y="367"/>
              <a:ext cx="7" cy="11"/>
            </a:xfrm>
            <a:custGeom>
              <a:avLst/>
              <a:gdLst>
                <a:gd name="T0" fmla="*/ 0 w 16"/>
                <a:gd name="T1" fmla="*/ 1 h 23"/>
                <a:gd name="T2" fmla="*/ 0 w 16"/>
                <a:gd name="T3" fmla="*/ 1 h 23"/>
                <a:gd name="T4" fmla="*/ 4 w 16"/>
                <a:gd name="T5" fmla="*/ 1 h 23"/>
                <a:gd name="T6" fmla="*/ 10 w 16"/>
                <a:gd name="T7" fmla="*/ 12 h 23"/>
                <a:gd name="T8" fmla="*/ 9 w 16"/>
                <a:gd name="T9" fmla="*/ 1 h 23"/>
                <a:gd name="T10" fmla="*/ 14 w 16"/>
                <a:gd name="T11" fmla="*/ 1 h 23"/>
                <a:gd name="T12" fmla="*/ 16 w 16"/>
                <a:gd name="T13" fmla="*/ 23 h 23"/>
                <a:gd name="T14" fmla="*/ 8 w 16"/>
                <a:gd name="T15" fmla="*/ 15 h 23"/>
                <a:gd name="T16" fmla="*/ 0 w 16"/>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3">
                  <a:moveTo>
                    <a:pt x="0" y="1"/>
                  </a:moveTo>
                  <a:lnTo>
                    <a:pt x="0" y="1"/>
                  </a:lnTo>
                  <a:lnTo>
                    <a:pt x="4" y="1"/>
                  </a:lnTo>
                  <a:cubicBezTo>
                    <a:pt x="5" y="3"/>
                    <a:pt x="6" y="6"/>
                    <a:pt x="10" y="12"/>
                  </a:cubicBezTo>
                  <a:cubicBezTo>
                    <a:pt x="10" y="6"/>
                    <a:pt x="9" y="1"/>
                    <a:pt x="9" y="1"/>
                  </a:cubicBezTo>
                  <a:cubicBezTo>
                    <a:pt x="9" y="1"/>
                    <a:pt x="13" y="0"/>
                    <a:pt x="14" y="1"/>
                  </a:cubicBezTo>
                  <a:cubicBezTo>
                    <a:pt x="13" y="10"/>
                    <a:pt x="15" y="16"/>
                    <a:pt x="16" y="23"/>
                  </a:cubicBezTo>
                  <a:cubicBezTo>
                    <a:pt x="13" y="22"/>
                    <a:pt x="8" y="16"/>
                    <a:pt x="8" y="15"/>
                  </a:cubicBezTo>
                  <a:cubicBezTo>
                    <a:pt x="5" y="11"/>
                    <a:pt x="2" y="5"/>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8" name="Freeform 1003"/>
            <p:cNvSpPr>
              <a:spLocks/>
            </p:cNvSpPr>
            <p:nvPr userDrawn="1"/>
          </p:nvSpPr>
          <p:spPr bwMode="auto">
            <a:xfrm>
              <a:off x="308" y="367"/>
              <a:ext cx="9" cy="12"/>
            </a:xfrm>
            <a:custGeom>
              <a:avLst/>
              <a:gdLst>
                <a:gd name="T0" fmla="*/ 0 w 21"/>
                <a:gd name="T1" fmla="*/ 0 h 27"/>
                <a:gd name="T2" fmla="*/ 0 w 21"/>
                <a:gd name="T3" fmla="*/ 0 h 27"/>
                <a:gd name="T4" fmla="*/ 4 w 21"/>
                <a:gd name="T5" fmla="*/ 1 h 27"/>
                <a:gd name="T6" fmla="*/ 12 w 21"/>
                <a:gd name="T7" fmla="*/ 12 h 27"/>
                <a:gd name="T8" fmla="*/ 8 w 21"/>
                <a:gd name="T9" fmla="*/ 1 h 27"/>
                <a:gd name="T10" fmla="*/ 12 w 21"/>
                <a:gd name="T11" fmla="*/ 1 h 27"/>
                <a:gd name="T12" fmla="*/ 21 w 21"/>
                <a:gd name="T13" fmla="*/ 27 h 27"/>
                <a:gd name="T14" fmla="*/ 0 w 2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
                  <a:moveTo>
                    <a:pt x="0" y="0"/>
                  </a:moveTo>
                  <a:lnTo>
                    <a:pt x="0" y="0"/>
                  </a:lnTo>
                  <a:cubicBezTo>
                    <a:pt x="1" y="1"/>
                    <a:pt x="4" y="1"/>
                    <a:pt x="4" y="1"/>
                  </a:cubicBezTo>
                  <a:cubicBezTo>
                    <a:pt x="5" y="2"/>
                    <a:pt x="11" y="11"/>
                    <a:pt x="12" y="12"/>
                  </a:cubicBezTo>
                  <a:cubicBezTo>
                    <a:pt x="11" y="7"/>
                    <a:pt x="9" y="3"/>
                    <a:pt x="8" y="1"/>
                  </a:cubicBezTo>
                  <a:lnTo>
                    <a:pt x="12" y="1"/>
                  </a:lnTo>
                  <a:cubicBezTo>
                    <a:pt x="13" y="2"/>
                    <a:pt x="21" y="27"/>
                    <a:pt x="21" y="27"/>
                  </a:cubicBezTo>
                  <a:cubicBezTo>
                    <a:pt x="18" y="24"/>
                    <a:pt x="2" y="7"/>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79" name="Freeform 1004"/>
            <p:cNvSpPr>
              <a:spLocks/>
            </p:cNvSpPr>
            <p:nvPr userDrawn="1"/>
          </p:nvSpPr>
          <p:spPr bwMode="auto">
            <a:xfrm>
              <a:off x="303" y="367"/>
              <a:ext cx="4" cy="1"/>
            </a:xfrm>
            <a:custGeom>
              <a:avLst/>
              <a:gdLst>
                <a:gd name="T0" fmla="*/ 7 w 10"/>
                <a:gd name="T1" fmla="*/ 0 h 3"/>
                <a:gd name="T2" fmla="*/ 7 w 10"/>
                <a:gd name="T3" fmla="*/ 0 h 3"/>
                <a:gd name="T4" fmla="*/ 9 w 10"/>
                <a:gd name="T5" fmla="*/ 0 h 3"/>
                <a:gd name="T6" fmla="*/ 10 w 10"/>
                <a:gd name="T7" fmla="*/ 1 h 3"/>
                <a:gd name="T8" fmla="*/ 0 w 10"/>
                <a:gd name="T9" fmla="*/ 3 h 3"/>
                <a:gd name="T10" fmla="*/ 7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7" y="0"/>
                  </a:moveTo>
                  <a:lnTo>
                    <a:pt x="7" y="0"/>
                  </a:lnTo>
                  <a:lnTo>
                    <a:pt x="9" y="0"/>
                  </a:lnTo>
                  <a:lnTo>
                    <a:pt x="10" y="1"/>
                  </a:lnTo>
                  <a:lnTo>
                    <a:pt x="0" y="3"/>
                  </a:lnTo>
                  <a:lnTo>
                    <a:pt x="7"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0" name="Freeform 1005"/>
            <p:cNvSpPr>
              <a:spLocks/>
            </p:cNvSpPr>
            <p:nvPr userDrawn="1"/>
          </p:nvSpPr>
          <p:spPr bwMode="auto">
            <a:xfrm>
              <a:off x="292" y="365"/>
              <a:ext cx="18" cy="11"/>
            </a:xfrm>
            <a:custGeom>
              <a:avLst/>
              <a:gdLst>
                <a:gd name="T0" fmla="*/ 22 w 41"/>
                <a:gd name="T1" fmla="*/ 0 h 24"/>
                <a:gd name="T2" fmla="*/ 22 w 41"/>
                <a:gd name="T3" fmla="*/ 0 h 24"/>
                <a:gd name="T4" fmla="*/ 30 w 41"/>
                <a:gd name="T5" fmla="*/ 4 h 24"/>
                <a:gd name="T6" fmla="*/ 17 w 41"/>
                <a:gd name="T7" fmla="*/ 10 h 24"/>
                <a:gd name="T8" fmla="*/ 35 w 41"/>
                <a:gd name="T9" fmla="*/ 7 h 24"/>
                <a:gd name="T10" fmla="*/ 41 w 41"/>
                <a:gd name="T11" fmla="*/ 17 h 24"/>
                <a:gd name="T12" fmla="*/ 0 w 41"/>
                <a:gd name="T13" fmla="*/ 24 h 24"/>
                <a:gd name="T14" fmla="*/ 22 w 41"/>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4">
                  <a:moveTo>
                    <a:pt x="22" y="0"/>
                  </a:moveTo>
                  <a:lnTo>
                    <a:pt x="22" y="0"/>
                  </a:lnTo>
                  <a:cubicBezTo>
                    <a:pt x="24" y="1"/>
                    <a:pt x="27" y="3"/>
                    <a:pt x="30" y="4"/>
                  </a:cubicBezTo>
                  <a:cubicBezTo>
                    <a:pt x="27" y="5"/>
                    <a:pt x="20" y="7"/>
                    <a:pt x="17" y="10"/>
                  </a:cubicBezTo>
                  <a:cubicBezTo>
                    <a:pt x="19" y="10"/>
                    <a:pt x="30" y="7"/>
                    <a:pt x="35" y="7"/>
                  </a:cubicBezTo>
                  <a:cubicBezTo>
                    <a:pt x="37" y="10"/>
                    <a:pt x="41" y="16"/>
                    <a:pt x="41" y="17"/>
                  </a:cubicBezTo>
                  <a:cubicBezTo>
                    <a:pt x="30" y="10"/>
                    <a:pt x="13" y="12"/>
                    <a:pt x="0" y="24"/>
                  </a:cubicBezTo>
                  <a:cubicBezTo>
                    <a:pt x="4" y="15"/>
                    <a:pt x="19" y="1"/>
                    <a:pt x="2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1" name="Freeform 1006"/>
            <p:cNvSpPr>
              <a:spLocks/>
            </p:cNvSpPr>
            <p:nvPr userDrawn="1"/>
          </p:nvSpPr>
          <p:spPr bwMode="auto">
            <a:xfrm>
              <a:off x="287" y="362"/>
              <a:ext cx="7" cy="2"/>
            </a:xfrm>
            <a:custGeom>
              <a:avLst/>
              <a:gdLst>
                <a:gd name="T0" fmla="*/ 15 w 15"/>
                <a:gd name="T1" fmla="*/ 0 h 5"/>
                <a:gd name="T2" fmla="*/ 15 w 15"/>
                <a:gd name="T3" fmla="*/ 0 h 5"/>
                <a:gd name="T4" fmla="*/ 9 w 15"/>
                <a:gd name="T5" fmla="*/ 4 h 5"/>
                <a:gd name="T6" fmla="*/ 0 w 15"/>
                <a:gd name="T7" fmla="*/ 5 h 5"/>
                <a:gd name="T8" fmla="*/ 7 w 15"/>
                <a:gd name="T9" fmla="*/ 2 h 5"/>
                <a:gd name="T10" fmla="*/ 15 w 15"/>
                <a:gd name="T11" fmla="*/ 0 h 5"/>
              </a:gdLst>
              <a:ahLst/>
              <a:cxnLst>
                <a:cxn ang="0">
                  <a:pos x="T0" y="T1"/>
                </a:cxn>
                <a:cxn ang="0">
                  <a:pos x="T2" y="T3"/>
                </a:cxn>
                <a:cxn ang="0">
                  <a:pos x="T4" y="T5"/>
                </a:cxn>
                <a:cxn ang="0">
                  <a:pos x="T6" y="T7"/>
                </a:cxn>
                <a:cxn ang="0">
                  <a:pos x="T8" y="T9"/>
                </a:cxn>
                <a:cxn ang="0">
                  <a:pos x="T10" y="T11"/>
                </a:cxn>
              </a:cxnLst>
              <a:rect l="0" t="0" r="r" b="b"/>
              <a:pathLst>
                <a:path w="15" h="5">
                  <a:moveTo>
                    <a:pt x="15" y="0"/>
                  </a:moveTo>
                  <a:lnTo>
                    <a:pt x="15" y="0"/>
                  </a:lnTo>
                  <a:cubicBezTo>
                    <a:pt x="13" y="1"/>
                    <a:pt x="11" y="3"/>
                    <a:pt x="9" y="4"/>
                  </a:cubicBezTo>
                  <a:cubicBezTo>
                    <a:pt x="7" y="4"/>
                    <a:pt x="5" y="5"/>
                    <a:pt x="0" y="5"/>
                  </a:cubicBezTo>
                  <a:cubicBezTo>
                    <a:pt x="1" y="5"/>
                    <a:pt x="6" y="2"/>
                    <a:pt x="7" y="2"/>
                  </a:cubicBezTo>
                  <a:cubicBezTo>
                    <a:pt x="10" y="2"/>
                    <a:pt x="12" y="1"/>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2" name="Freeform 1007"/>
            <p:cNvSpPr>
              <a:spLocks/>
            </p:cNvSpPr>
            <p:nvPr userDrawn="1"/>
          </p:nvSpPr>
          <p:spPr bwMode="auto">
            <a:xfrm>
              <a:off x="278" y="362"/>
              <a:ext cx="12" cy="8"/>
            </a:xfrm>
            <a:custGeom>
              <a:avLst/>
              <a:gdLst>
                <a:gd name="T0" fmla="*/ 13 w 28"/>
                <a:gd name="T1" fmla="*/ 0 h 18"/>
                <a:gd name="T2" fmla="*/ 13 w 28"/>
                <a:gd name="T3" fmla="*/ 0 h 18"/>
                <a:gd name="T4" fmla="*/ 24 w 28"/>
                <a:gd name="T5" fmla="*/ 2 h 18"/>
                <a:gd name="T6" fmla="*/ 10 w 28"/>
                <a:gd name="T7" fmla="*/ 9 h 18"/>
                <a:gd name="T8" fmla="*/ 28 w 28"/>
                <a:gd name="T9" fmla="*/ 5 h 18"/>
                <a:gd name="T10" fmla="*/ 21 w 28"/>
                <a:gd name="T11" fmla="*/ 11 h 18"/>
                <a:gd name="T12" fmla="*/ 0 w 28"/>
                <a:gd name="T13" fmla="*/ 18 h 18"/>
                <a:gd name="T14" fmla="*/ 13 w 28"/>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8">
                  <a:moveTo>
                    <a:pt x="13" y="0"/>
                  </a:moveTo>
                  <a:lnTo>
                    <a:pt x="13" y="0"/>
                  </a:lnTo>
                  <a:cubicBezTo>
                    <a:pt x="17" y="1"/>
                    <a:pt x="20" y="2"/>
                    <a:pt x="24" y="2"/>
                  </a:cubicBezTo>
                  <a:cubicBezTo>
                    <a:pt x="19" y="4"/>
                    <a:pt x="15" y="5"/>
                    <a:pt x="10" y="9"/>
                  </a:cubicBezTo>
                  <a:cubicBezTo>
                    <a:pt x="17" y="6"/>
                    <a:pt x="23" y="6"/>
                    <a:pt x="28" y="5"/>
                  </a:cubicBezTo>
                  <a:cubicBezTo>
                    <a:pt x="26" y="7"/>
                    <a:pt x="22" y="10"/>
                    <a:pt x="21" y="11"/>
                  </a:cubicBezTo>
                  <a:cubicBezTo>
                    <a:pt x="14" y="15"/>
                    <a:pt x="6" y="17"/>
                    <a:pt x="0" y="18"/>
                  </a:cubicBezTo>
                  <a:cubicBezTo>
                    <a:pt x="0" y="10"/>
                    <a:pt x="4" y="3"/>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3" name="Freeform 1008"/>
            <p:cNvSpPr>
              <a:spLocks/>
            </p:cNvSpPr>
            <p:nvPr userDrawn="1"/>
          </p:nvSpPr>
          <p:spPr bwMode="auto">
            <a:xfrm>
              <a:off x="267" y="360"/>
              <a:ext cx="16" cy="27"/>
            </a:xfrm>
            <a:custGeom>
              <a:avLst/>
              <a:gdLst>
                <a:gd name="T0" fmla="*/ 33 w 36"/>
                <a:gd name="T1" fmla="*/ 0 h 59"/>
                <a:gd name="T2" fmla="*/ 33 w 36"/>
                <a:gd name="T3" fmla="*/ 0 h 59"/>
                <a:gd name="T4" fmla="*/ 36 w 36"/>
                <a:gd name="T5" fmla="*/ 3 h 59"/>
                <a:gd name="T6" fmla="*/ 24 w 36"/>
                <a:gd name="T7" fmla="*/ 14 h 59"/>
                <a:gd name="T8" fmla="*/ 16 w 36"/>
                <a:gd name="T9" fmla="*/ 25 h 59"/>
                <a:gd name="T10" fmla="*/ 18 w 36"/>
                <a:gd name="T11" fmla="*/ 43 h 59"/>
                <a:gd name="T12" fmla="*/ 7 w 36"/>
                <a:gd name="T13" fmla="*/ 55 h 59"/>
                <a:gd name="T14" fmla="*/ 19 w 36"/>
                <a:gd name="T15" fmla="*/ 46 h 59"/>
                <a:gd name="T16" fmla="*/ 13 w 36"/>
                <a:gd name="T17" fmla="*/ 58 h 59"/>
                <a:gd name="T18" fmla="*/ 0 w 36"/>
                <a:gd name="T19" fmla="*/ 55 h 59"/>
                <a:gd name="T20" fmla="*/ 10 w 36"/>
                <a:gd name="T21" fmla="*/ 15 h 59"/>
                <a:gd name="T22" fmla="*/ 33 w 36"/>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59">
                  <a:moveTo>
                    <a:pt x="33" y="0"/>
                  </a:moveTo>
                  <a:lnTo>
                    <a:pt x="33" y="0"/>
                  </a:lnTo>
                  <a:cubicBezTo>
                    <a:pt x="34" y="1"/>
                    <a:pt x="35" y="2"/>
                    <a:pt x="36" y="3"/>
                  </a:cubicBezTo>
                  <a:cubicBezTo>
                    <a:pt x="30" y="5"/>
                    <a:pt x="25" y="12"/>
                    <a:pt x="24" y="14"/>
                  </a:cubicBezTo>
                  <a:cubicBezTo>
                    <a:pt x="22" y="15"/>
                    <a:pt x="17" y="19"/>
                    <a:pt x="16" y="25"/>
                  </a:cubicBezTo>
                  <a:cubicBezTo>
                    <a:pt x="14" y="31"/>
                    <a:pt x="15" y="36"/>
                    <a:pt x="18" y="43"/>
                  </a:cubicBezTo>
                  <a:cubicBezTo>
                    <a:pt x="17" y="49"/>
                    <a:pt x="14" y="55"/>
                    <a:pt x="7" y="55"/>
                  </a:cubicBezTo>
                  <a:cubicBezTo>
                    <a:pt x="14" y="56"/>
                    <a:pt x="17" y="52"/>
                    <a:pt x="19" y="46"/>
                  </a:cubicBezTo>
                  <a:cubicBezTo>
                    <a:pt x="21" y="51"/>
                    <a:pt x="18" y="56"/>
                    <a:pt x="13" y="58"/>
                  </a:cubicBezTo>
                  <a:cubicBezTo>
                    <a:pt x="9" y="59"/>
                    <a:pt x="3" y="59"/>
                    <a:pt x="0" y="55"/>
                  </a:cubicBezTo>
                  <a:cubicBezTo>
                    <a:pt x="19" y="52"/>
                    <a:pt x="2" y="29"/>
                    <a:pt x="10" y="15"/>
                  </a:cubicBezTo>
                  <a:cubicBezTo>
                    <a:pt x="13" y="9"/>
                    <a:pt x="20" y="2"/>
                    <a:pt x="3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4" name="Freeform 1009"/>
            <p:cNvSpPr>
              <a:spLocks/>
            </p:cNvSpPr>
            <p:nvPr userDrawn="1"/>
          </p:nvSpPr>
          <p:spPr bwMode="auto">
            <a:xfrm>
              <a:off x="286" y="360"/>
              <a:ext cx="15" cy="9"/>
            </a:xfrm>
            <a:custGeom>
              <a:avLst/>
              <a:gdLst>
                <a:gd name="T0" fmla="*/ 26 w 33"/>
                <a:gd name="T1" fmla="*/ 0 h 20"/>
                <a:gd name="T2" fmla="*/ 26 w 33"/>
                <a:gd name="T3" fmla="*/ 0 h 20"/>
                <a:gd name="T4" fmla="*/ 28 w 33"/>
                <a:gd name="T5" fmla="*/ 4 h 20"/>
                <a:gd name="T6" fmla="*/ 15 w 33"/>
                <a:gd name="T7" fmla="*/ 13 h 20"/>
                <a:gd name="T8" fmla="*/ 30 w 33"/>
                <a:gd name="T9" fmla="*/ 7 h 20"/>
                <a:gd name="T10" fmla="*/ 33 w 33"/>
                <a:gd name="T11" fmla="*/ 10 h 20"/>
                <a:gd name="T12" fmla="*/ 0 w 33"/>
                <a:gd name="T13" fmla="*/ 20 h 20"/>
                <a:gd name="T14" fmla="*/ 26 w 33"/>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0">
                  <a:moveTo>
                    <a:pt x="26" y="0"/>
                  </a:moveTo>
                  <a:lnTo>
                    <a:pt x="26" y="0"/>
                  </a:lnTo>
                  <a:cubicBezTo>
                    <a:pt x="27" y="1"/>
                    <a:pt x="27" y="2"/>
                    <a:pt x="28" y="4"/>
                  </a:cubicBezTo>
                  <a:cubicBezTo>
                    <a:pt x="24" y="6"/>
                    <a:pt x="19" y="10"/>
                    <a:pt x="15" y="13"/>
                  </a:cubicBezTo>
                  <a:cubicBezTo>
                    <a:pt x="20" y="11"/>
                    <a:pt x="26" y="8"/>
                    <a:pt x="30" y="7"/>
                  </a:cubicBezTo>
                  <a:cubicBezTo>
                    <a:pt x="31" y="8"/>
                    <a:pt x="32" y="9"/>
                    <a:pt x="33" y="10"/>
                  </a:cubicBezTo>
                  <a:cubicBezTo>
                    <a:pt x="20" y="19"/>
                    <a:pt x="6" y="20"/>
                    <a:pt x="0" y="20"/>
                  </a:cubicBezTo>
                  <a:cubicBezTo>
                    <a:pt x="5" y="11"/>
                    <a:pt x="20" y="3"/>
                    <a:pt x="2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5" name="Freeform 1010"/>
            <p:cNvSpPr>
              <a:spLocks/>
            </p:cNvSpPr>
            <p:nvPr userDrawn="1"/>
          </p:nvSpPr>
          <p:spPr bwMode="auto">
            <a:xfrm>
              <a:off x="282" y="348"/>
              <a:ext cx="16" cy="16"/>
            </a:xfrm>
            <a:custGeom>
              <a:avLst/>
              <a:gdLst>
                <a:gd name="T0" fmla="*/ 33 w 35"/>
                <a:gd name="T1" fmla="*/ 0 h 35"/>
                <a:gd name="T2" fmla="*/ 33 w 35"/>
                <a:gd name="T3" fmla="*/ 0 h 35"/>
                <a:gd name="T4" fmla="*/ 33 w 35"/>
                <a:gd name="T5" fmla="*/ 7 h 35"/>
                <a:gd name="T6" fmla="*/ 25 w 35"/>
                <a:gd name="T7" fmla="*/ 19 h 35"/>
                <a:gd name="T8" fmla="*/ 33 w 35"/>
                <a:gd name="T9" fmla="*/ 11 h 35"/>
                <a:gd name="T10" fmla="*/ 35 w 35"/>
                <a:gd name="T11" fmla="*/ 25 h 35"/>
                <a:gd name="T12" fmla="*/ 27 w 35"/>
                <a:gd name="T13" fmla="*/ 29 h 35"/>
                <a:gd name="T14" fmla="*/ 0 w 35"/>
                <a:gd name="T15" fmla="*/ 23 h 35"/>
                <a:gd name="T16" fmla="*/ 26 w 35"/>
                <a:gd name="T17" fmla="*/ 26 h 35"/>
                <a:gd name="T18" fmla="*/ 4 w 35"/>
                <a:gd name="T19" fmla="*/ 24 h 35"/>
                <a:gd name="T20" fmla="*/ 26 w 35"/>
                <a:gd name="T21" fmla="*/ 8 h 35"/>
                <a:gd name="T22" fmla="*/ 33 w 35"/>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5">
                  <a:moveTo>
                    <a:pt x="33" y="0"/>
                  </a:moveTo>
                  <a:lnTo>
                    <a:pt x="33" y="0"/>
                  </a:lnTo>
                  <a:lnTo>
                    <a:pt x="33" y="7"/>
                  </a:lnTo>
                  <a:cubicBezTo>
                    <a:pt x="32" y="12"/>
                    <a:pt x="27" y="17"/>
                    <a:pt x="25" y="19"/>
                  </a:cubicBezTo>
                  <a:cubicBezTo>
                    <a:pt x="28" y="18"/>
                    <a:pt x="32" y="13"/>
                    <a:pt x="33" y="11"/>
                  </a:cubicBezTo>
                  <a:cubicBezTo>
                    <a:pt x="33" y="18"/>
                    <a:pt x="34" y="21"/>
                    <a:pt x="35" y="25"/>
                  </a:cubicBezTo>
                  <a:cubicBezTo>
                    <a:pt x="34" y="26"/>
                    <a:pt x="30" y="28"/>
                    <a:pt x="27" y="29"/>
                  </a:cubicBezTo>
                  <a:cubicBezTo>
                    <a:pt x="15" y="35"/>
                    <a:pt x="3" y="30"/>
                    <a:pt x="0" y="23"/>
                  </a:cubicBezTo>
                  <a:cubicBezTo>
                    <a:pt x="4" y="27"/>
                    <a:pt x="16" y="32"/>
                    <a:pt x="26" y="26"/>
                  </a:cubicBezTo>
                  <a:cubicBezTo>
                    <a:pt x="18" y="29"/>
                    <a:pt x="9" y="28"/>
                    <a:pt x="4" y="24"/>
                  </a:cubicBezTo>
                  <a:cubicBezTo>
                    <a:pt x="11" y="24"/>
                    <a:pt x="23" y="21"/>
                    <a:pt x="26" y="8"/>
                  </a:cubicBezTo>
                  <a:cubicBezTo>
                    <a:pt x="29" y="6"/>
                    <a:pt x="32" y="3"/>
                    <a:pt x="3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6" name="Freeform 1011"/>
            <p:cNvSpPr>
              <a:spLocks/>
            </p:cNvSpPr>
            <p:nvPr userDrawn="1"/>
          </p:nvSpPr>
          <p:spPr bwMode="auto">
            <a:xfrm>
              <a:off x="291" y="332"/>
              <a:ext cx="6" cy="19"/>
            </a:xfrm>
            <a:custGeom>
              <a:avLst/>
              <a:gdLst>
                <a:gd name="T0" fmla="*/ 13 w 13"/>
                <a:gd name="T1" fmla="*/ 0 h 41"/>
                <a:gd name="T2" fmla="*/ 13 w 13"/>
                <a:gd name="T3" fmla="*/ 0 h 41"/>
                <a:gd name="T4" fmla="*/ 13 w 13"/>
                <a:gd name="T5" fmla="*/ 30 h 41"/>
                <a:gd name="T6" fmla="*/ 2 w 13"/>
                <a:gd name="T7" fmla="*/ 41 h 41"/>
                <a:gd name="T8" fmla="*/ 0 w 13"/>
                <a:gd name="T9" fmla="*/ 1 h 41"/>
                <a:gd name="T10" fmla="*/ 7 w 13"/>
                <a:gd name="T11" fmla="*/ 5 h 41"/>
                <a:gd name="T12" fmla="*/ 9 w 13"/>
                <a:gd name="T13" fmla="*/ 25 h 41"/>
                <a:gd name="T14" fmla="*/ 10 w 13"/>
                <a:gd name="T15" fmla="*/ 5 h 41"/>
                <a:gd name="T16" fmla="*/ 13 w 13"/>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13" y="0"/>
                  </a:moveTo>
                  <a:lnTo>
                    <a:pt x="13" y="0"/>
                  </a:lnTo>
                  <a:lnTo>
                    <a:pt x="13" y="30"/>
                  </a:lnTo>
                  <a:cubicBezTo>
                    <a:pt x="12" y="34"/>
                    <a:pt x="7" y="40"/>
                    <a:pt x="2" y="41"/>
                  </a:cubicBezTo>
                  <a:cubicBezTo>
                    <a:pt x="7" y="30"/>
                    <a:pt x="8" y="15"/>
                    <a:pt x="0" y="1"/>
                  </a:cubicBezTo>
                  <a:cubicBezTo>
                    <a:pt x="2" y="2"/>
                    <a:pt x="6" y="4"/>
                    <a:pt x="7" y="5"/>
                  </a:cubicBezTo>
                  <a:cubicBezTo>
                    <a:pt x="8" y="8"/>
                    <a:pt x="9" y="18"/>
                    <a:pt x="9" y="25"/>
                  </a:cubicBezTo>
                  <a:cubicBezTo>
                    <a:pt x="11" y="18"/>
                    <a:pt x="10" y="7"/>
                    <a:pt x="10" y="5"/>
                  </a:cubicBezTo>
                  <a:cubicBezTo>
                    <a:pt x="10" y="3"/>
                    <a:pt x="11" y="2"/>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7" name="Freeform 1012"/>
            <p:cNvSpPr>
              <a:spLocks/>
            </p:cNvSpPr>
            <p:nvPr userDrawn="1"/>
          </p:nvSpPr>
          <p:spPr bwMode="auto">
            <a:xfrm>
              <a:off x="268" y="331"/>
              <a:ext cx="12" cy="20"/>
            </a:xfrm>
            <a:custGeom>
              <a:avLst/>
              <a:gdLst>
                <a:gd name="T0" fmla="*/ 15 w 27"/>
                <a:gd name="T1" fmla="*/ 1 h 44"/>
                <a:gd name="T2" fmla="*/ 15 w 27"/>
                <a:gd name="T3" fmla="*/ 1 h 44"/>
                <a:gd name="T4" fmla="*/ 14 w 27"/>
                <a:gd name="T5" fmla="*/ 28 h 44"/>
                <a:gd name="T6" fmla="*/ 21 w 27"/>
                <a:gd name="T7" fmla="*/ 0 h 44"/>
                <a:gd name="T8" fmla="*/ 27 w 27"/>
                <a:gd name="T9" fmla="*/ 5 h 44"/>
                <a:gd name="T10" fmla="*/ 26 w 27"/>
                <a:gd name="T11" fmla="*/ 32 h 44"/>
                <a:gd name="T12" fmla="*/ 13 w 27"/>
                <a:gd name="T13" fmla="*/ 44 h 44"/>
                <a:gd name="T14" fmla="*/ 1 w 27"/>
                <a:gd name="T15" fmla="*/ 33 h 44"/>
                <a:gd name="T16" fmla="*/ 6 w 27"/>
                <a:gd name="T17" fmla="*/ 4 h 44"/>
                <a:gd name="T18" fmla="*/ 15 w 27"/>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44">
                  <a:moveTo>
                    <a:pt x="15" y="1"/>
                  </a:moveTo>
                  <a:lnTo>
                    <a:pt x="15" y="1"/>
                  </a:lnTo>
                  <a:cubicBezTo>
                    <a:pt x="15" y="6"/>
                    <a:pt x="14" y="20"/>
                    <a:pt x="14" y="28"/>
                  </a:cubicBezTo>
                  <a:cubicBezTo>
                    <a:pt x="16" y="23"/>
                    <a:pt x="20" y="2"/>
                    <a:pt x="21" y="0"/>
                  </a:cubicBezTo>
                  <a:cubicBezTo>
                    <a:pt x="21" y="3"/>
                    <a:pt x="25" y="3"/>
                    <a:pt x="27" y="5"/>
                  </a:cubicBezTo>
                  <a:cubicBezTo>
                    <a:pt x="26" y="9"/>
                    <a:pt x="26" y="30"/>
                    <a:pt x="26" y="32"/>
                  </a:cubicBezTo>
                  <a:cubicBezTo>
                    <a:pt x="25" y="43"/>
                    <a:pt x="17" y="41"/>
                    <a:pt x="13" y="44"/>
                  </a:cubicBezTo>
                  <a:cubicBezTo>
                    <a:pt x="9" y="41"/>
                    <a:pt x="0" y="39"/>
                    <a:pt x="1" y="33"/>
                  </a:cubicBezTo>
                  <a:cubicBezTo>
                    <a:pt x="3" y="22"/>
                    <a:pt x="5" y="13"/>
                    <a:pt x="6" y="4"/>
                  </a:cubicBezTo>
                  <a:cubicBezTo>
                    <a:pt x="9" y="2"/>
                    <a:pt x="12" y="3"/>
                    <a:pt x="1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8" name="Freeform 1013"/>
            <p:cNvSpPr>
              <a:spLocks/>
            </p:cNvSpPr>
            <p:nvPr userDrawn="1"/>
          </p:nvSpPr>
          <p:spPr bwMode="auto">
            <a:xfrm>
              <a:off x="251" y="327"/>
              <a:ext cx="17" cy="26"/>
            </a:xfrm>
            <a:custGeom>
              <a:avLst/>
              <a:gdLst>
                <a:gd name="T0" fmla="*/ 28 w 38"/>
                <a:gd name="T1" fmla="*/ 0 h 57"/>
                <a:gd name="T2" fmla="*/ 28 w 38"/>
                <a:gd name="T3" fmla="*/ 0 h 57"/>
                <a:gd name="T4" fmla="*/ 18 w 38"/>
                <a:gd name="T5" fmla="*/ 36 h 57"/>
                <a:gd name="T6" fmla="*/ 34 w 38"/>
                <a:gd name="T7" fmla="*/ 1 h 57"/>
                <a:gd name="T8" fmla="*/ 38 w 38"/>
                <a:gd name="T9" fmla="*/ 8 h 57"/>
                <a:gd name="T10" fmla="*/ 25 w 38"/>
                <a:gd name="T11" fmla="*/ 50 h 57"/>
                <a:gd name="T12" fmla="*/ 11 w 38"/>
                <a:gd name="T13" fmla="*/ 57 h 57"/>
                <a:gd name="T14" fmla="*/ 2 w 38"/>
                <a:gd name="T15" fmla="*/ 43 h 57"/>
                <a:gd name="T16" fmla="*/ 21 w 38"/>
                <a:gd name="T17" fmla="*/ 1 h 57"/>
                <a:gd name="T18" fmla="*/ 28 w 38"/>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7">
                  <a:moveTo>
                    <a:pt x="28" y="0"/>
                  </a:moveTo>
                  <a:lnTo>
                    <a:pt x="28" y="0"/>
                  </a:lnTo>
                  <a:cubicBezTo>
                    <a:pt x="26" y="8"/>
                    <a:pt x="19" y="32"/>
                    <a:pt x="18" y="36"/>
                  </a:cubicBezTo>
                  <a:cubicBezTo>
                    <a:pt x="23" y="29"/>
                    <a:pt x="31" y="8"/>
                    <a:pt x="34" y="1"/>
                  </a:cubicBezTo>
                  <a:cubicBezTo>
                    <a:pt x="35" y="4"/>
                    <a:pt x="37" y="6"/>
                    <a:pt x="38" y="8"/>
                  </a:cubicBezTo>
                  <a:cubicBezTo>
                    <a:pt x="35" y="19"/>
                    <a:pt x="27" y="46"/>
                    <a:pt x="25" y="50"/>
                  </a:cubicBezTo>
                  <a:cubicBezTo>
                    <a:pt x="23" y="56"/>
                    <a:pt x="14" y="54"/>
                    <a:pt x="11" y="57"/>
                  </a:cubicBezTo>
                  <a:cubicBezTo>
                    <a:pt x="8" y="54"/>
                    <a:pt x="0" y="50"/>
                    <a:pt x="2" y="43"/>
                  </a:cubicBezTo>
                  <a:cubicBezTo>
                    <a:pt x="5" y="34"/>
                    <a:pt x="17" y="9"/>
                    <a:pt x="21" y="1"/>
                  </a:cubicBezTo>
                  <a:cubicBezTo>
                    <a:pt x="23" y="1"/>
                    <a:pt x="26" y="1"/>
                    <a:pt x="2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89" name="Freeform 1014"/>
            <p:cNvSpPr>
              <a:spLocks/>
            </p:cNvSpPr>
            <p:nvPr userDrawn="1"/>
          </p:nvSpPr>
          <p:spPr bwMode="auto">
            <a:xfrm>
              <a:off x="237" y="320"/>
              <a:ext cx="20" cy="29"/>
            </a:xfrm>
            <a:custGeom>
              <a:avLst/>
              <a:gdLst>
                <a:gd name="T0" fmla="*/ 32 w 46"/>
                <a:gd name="T1" fmla="*/ 2 h 63"/>
                <a:gd name="T2" fmla="*/ 32 w 46"/>
                <a:gd name="T3" fmla="*/ 2 h 63"/>
                <a:gd name="T4" fmla="*/ 44 w 46"/>
                <a:gd name="T5" fmla="*/ 0 h 63"/>
                <a:gd name="T6" fmla="*/ 19 w 46"/>
                <a:gd name="T7" fmla="*/ 40 h 63"/>
                <a:gd name="T8" fmla="*/ 44 w 46"/>
                <a:gd name="T9" fmla="*/ 8 h 63"/>
                <a:gd name="T10" fmla="*/ 46 w 46"/>
                <a:gd name="T11" fmla="*/ 15 h 63"/>
                <a:gd name="T12" fmla="*/ 21 w 46"/>
                <a:gd name="T13" fmla="*/ 59 h 63"/>
                <a:gd name="T14" fmla="*/ 6 w 46"/>
                <a:gd name="T15" fmla="*/ 62 h 63"/>
                <a:gd name="T16" fmla="*/ 1 w 46"/>
                <a:gd name="T17" fmla="*/ 48 h 63"/>
                <a:gd name="T18" fmla="*/ 32 w 46"/>
                <a:gd name="T19"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63">
                  <a:moveTo>
                    <a:pt x="32" y="2"/>
                  </a:moveTo>
                  <a:lnTo>
                    <a:pt x="32" y="2"/>
                  </a:lnTo>
                  <a:cubicBezTo>
                    <a:pt x="35" y="2"/>
                    <a:pt x="40" y="2"/>
                    <a:pt x="44" y="0"/>
                  </a:cubicBezTo>
                  <a:cubicBezTo>
                    <a:pt x="43" y="1"/>
                    <a:pt x="23" y="31"/>
                    <a:pt x="19" y="40"/>
                  </a:cubicBezTo>
                  <a:cubicBezTo>
                    <a:pt x="24" y="36"/>
                    <a:pt x="39" y="14"/>
                    <a:pt x="44" y="8"/>
                  </a:cubicBezTo>
                  <a:cubicBezTo>
                    <a:pt x="45" y="10"/>
                    <a:pt x="46" y="12"/>
                    <a:pt x="46" y="15"/>
                  </a:cubicBezTo>
                  <a:cubicBezTo>
                    <a:pt x="43" y="21"/>
                    <a:pt x="24" y="57"/>
                    <a:pt x="21" y="59"/>
                  </a:cubicBezTo>
                  <a:cubicBezTo>
                    <a:pt x="17" y="63"/>
                    <a:pt x="11" y="60"/>
                    <a:pt x="6" y="62"/>
                  </a:cubicBezTo>
                  <a:cubicBezTo>
                    <a:pt x="4" y="58"/>
                    <a:pt x="0" y="55"/>
                    <a:pt x="1" y="48"/>
                  </a:cubicBezTo>
                  <a:cubicBezTo>
                    <a:pt x="2" y="42"/>
                    <a:pt x="29" y="7"/>
                    <a:pt x="32"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0" name="Freeform 1015"/>
            <p:cNvSpPr>
              <a:spLocks/>
            </p:cNvSpPr>
            <p:nvPr userDrawn="1"/>
          </p:nvSpPr>
          <p:spPr bwMode="auto">
            <a:xfrm>
              <a:off x="288" y="314"/>
              <a:ext cx="10" cy="19"/>
            </a:xfrm>
            <a:custGeom>
              <a:avLst/>
              <a:gdLst>
                <a:gd name="T0" fmla="*/ 23 w 24"/>
                <a:gd name="T1" fmla="*/ 30 h 43"/>
                <a:gd name="T2" fmla="*/ 23 w 24"/>
                <a:gd name="T3" fmla="*/ 30 h 43"/>
                <a:gd name="T4" fmla="*/ 16 w 24"/>
                <a:gd name="T5" fmla="*/ 43 h 43"/>
                <a:gd name="T6" fmla="*/ 3 w 24"/>
                <a:gd name="T7" fmla="*/ 35 h 43"/>
                <a:gd name="T8" fmla="*/ 0 w 24"/>
                <a:gd name="T9" fmla="*/ 4 h 43"/>
                <a:gd name="T10" fmla="*/ 6 w 24"/>
                <a:gd name="T11" fmla="*/ 6 h 43"/>
                <a:gd name="T12" fmla="*/ 13 w 24"/>
                <a:gd name="T13" fmla="*/ 27 h 43"/>
                <a:gd name="T14" fmla="*/ 11 w 24"/>
                <a:gd name="T15" fmla="*/ 4 h 43"/>
                <a:gd name="T16" fmla="*/ 15 w 24"/>
                <a:gd name="T17" fmla="*/ 0 h 43"/>
                <a:gd name="T18" fmla="*/ 23 w 24"/>
                <a:gd name="T19"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3">
                  <a:moveTo>
                    <a:pt x="23" y="30"/>
                  </a:moveTo>
                  <a:lnTo>
                    <a:pt x="23" y="30"/>
                  </a:lnTo>
                  <a:cubicBezTo>
                    <a:pt x="24" y="37"/>
                    <a:pt x="19" y="38"/>
                    <a:pt x="16" y="43"/>
                  </a:cubicBezTo>
                  <a:cubicBezTo>
                    <a:pt x="12" y="40"/>
                    <a:pt x="4" y="39"/>
                    <a:pt x="3" y="35"/>
                  </a:cubicBezTo>
                  <a:cubicBezTo>
                    <a:pt x="2" y="29"/>
                    <a:pt x="1" y="11"/>
                    <a:pt x="0" y="4"/>
                  </a:cubicBezTo>
                  <a:cubicBezTo>
                    <a:pt x="2" y="5"/>
                    <a:pt x="4" y="5"/>
                    <a:pt x="6" y="6"/>
                  </a:cubicBezTo>
                  <a:cubicBezTo>
                    <a:pt x="7" y="11"/>
                    <a:pt x="12" y="23"/>
                    <a:pt x="13" y="27"/>
                  </a:cubicBezTo>
                  <a:cubicBezTo>
                    <a:pt x="13" y="21"/>
                    <a:pt x="11" y="4"/>
                    <a:pt x="11" y="4"/>
                  </a:cubicBezTo>
                  <a:cubicBezTo>
                    <a:pt x="11" y="4"/>
                    <a:pt x="14" y="1"/>
                    <a:pt x="15" y="0"/>
                  </a:cubicBezTo>
                  <a:cubicBezTo>
                    <a:pt x="17" y="8"/>
                    <a:pt x="21" y="19"/>
                    <a:pt x="23" y="3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1" name="Freeform 1016"/>
            <p:cNvSpPr>
              <a:spLocks/>
            </p:cNvSpPr>
            <p:nvPr userDrawn="1"/>
          </p:nvSpPr>
          <p:spPr bwMode="auto">
            <a:xfrm>
              <a:off x="277" y="313"/>
              <a:ext cx="11" cy="20"/>
            </a:xfrm>
            <a:custGeom>
              <a:avLst/>
              <a:gdLst>
                <a:gd name="T0" fmla="*/ 14 w 23"/>
                <a:gd name="T1" fmla="*/ 3 h 46"/>
                <a:gd name="T2" fmla="*/ 14 w 23"/>
                <a:gd name="T3" fmla="*/ 3 h 46"/>
                <a:gd name="T4" fmla="*/ 16 w 23"/>
                <a:gd name="T5" fmla="*/ 0 h 46"/>
                <a:gd name="T6" fmla="*/ 21 w 23"/>
                <a:gd name="T7" fmla="*/ 6 h 46"/>
                <a:gd name="T8" fmla="*/ 22 w 23"/>
                <a:gd name="T9" fmla="*/ 36 h 46"/>
                <a:gd name="T10" fmla="*/ 12 w 23"/>
                <a:gd name="T11" fmla="*/ 46 h 46"/>
                <a:gd name="T12" fmla="*/ 0 w 23"/>
                <a:gd name="T13" fmla="*/ 35 h 46"/>
                <a:gd name="T14" fmla="*/ 3 w 23"/>
                <a:gd name="T15" fmla="*/ 8 h 46"/>
                <a:gd name="T16" fmla="*/ 5 w 23"/>
                <a:gd name="T17" fmla="*/ 10 h 46"/>
                <a:gd name="T18" fmla="*/ 10 w 23"/>
                <a:gd name="T19" fmla="*/ 6 h 46"/>
                <a:gd name="T20" fmla="*/ 12 w 23"/>
                <a:gd name="T21" fmla="*/ 29 h 46"/>
                <a:gd name="T22" fmla="*/ 14 w 23"/>
                <a:gd name="T23"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46">
                  <a:moveTo>
                    <a:pt x="14" y="3"/>
                  </a:moveTo>
                  <a:lnTo>
                    <a:pt x="14" y="3"/>
                  </a:lnTo>
                  <a:cubicBezTo>
                    <a:pt x="15" y="2"/>
                    <a:pt x="16" y="2"/>
                    <a:pt x="16" y="0"/>
                  </a:cubicBezTo>
                  <a:cubicBezTo>
                    <a:pt x="17" y="3"/>
                    <a:pt x="19" y="5"/>
                    <a:pt x="21" y="6"/>
                  </a:cubicBezTo>
                  <a:cubicBezTo>
                    <a:pt x="21" y="11"/>
                    <a:pt x="22" y="33"/>
                    <a:pt x="22" y="36"/>
                  </a:cubicBezTo>
                  <a:cubicBezTo>
                    <a:pt x="23" y="42"/>
                    <a:pt x="16" y="43"/>
                    <a:pt x="12" y="46"/>
                  </a:cubicBezTo>
                  <a:cubicBezTo>
                    <a:pt x="7" y="42"/>
                    <a:pt x="0" y="41"/>
                    <a:pt x="0" y="35"/>
                  </a:cubicBezTo>
                  <a:cubicBezTo>
                    <a:pt x="0" y="27"/>
                    <a:pt x="3" y="14"/>
                    <a:pt x="3" y="8"/>
                  </a:cubicBezTo>
                  <a:cubicBezTo>
                    <a:pt x="4" y="8"/>
                    <a:pt x="5" y="9"/>
                    <a:pt x="5" y="10"/>
                  </a:cubicBezTo>
                  <a:cubicBezTo>
                    <a:pt x="7" y="7"/>
                    <a:pt x="9" y="7"/>
                    <a:pt x="10" y="6"/>
                  </a:cubicBezTo>
                  <a:cubicBezTo>
                    <a:pt x="10" y="9"/>
                    <a:pt x="10" y="21"/>
                    <a:pt x="12" y="29"/>
                  </a:cubicBezTo>
                  <a:cubicBezTo>
                    <a:pt x="13" y="21"/>
                    <a:pt x="13" y="11"/>
                    <a:pt x="14"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2" name="Freeform 1017"/>
            <p:cNvSpPr>
              <a:spLocks/>
            </p:cNvSpPr>
            <p:nvPr userDrawn="1"/>
          </p:nvSpPr>
          <p:spPr bwMode="auto">
            <a:xfrm>
              <a:off x="273" y="313"/>
              <a:ext cx="3" cy="6"/>
            </a:xfrm>
            <a:custGeom>
              <a:avLst/>
              <a:gdLst>
                <a:gd name="T0" fmla="*/ 3 w 5"/>
                <a:gd name="T1" fmla="*/ 0 h 12"/>
                <a:gd name="T2" fmla="*/ 3 w 5"/>
                <a:gd name="T3" fmla="*/ 0 h 12"/>
                <a:gd name="T4" fmla="*/ 5 w 5"/>
                <a:gd name="T5" fmla="*/ 1 h 12"/>
                <a:gd name="T6" fmla="*/ 0 w 5"/>
                <a:gd name="T7" fmla="*/ 12 h 12"/>
                <a:gd name="T8" fmla="*/ 3 w 5"/>
                <a:gd name="T9" fmla="*/ 0 h 12"/>
              </a:gdLst>
              <a:ahLst/>
              <a:cxnLst>
                <a:cxn ang="0">
                  <a:pos x="T0" y="T1"/>
                </a:cxn>
                <a:cxn ang="0">
                  <a:pos x="T2" y="T3"/>
                </a:cxn>
                <a:cxn ang="0">
                  <a:pos x="T4" y="T5"/>
                </a:cxn>
                <a:cxn ang="0">
                  <a:pos x="T6" y="T7"/>
                </a:cxn>
                <a:cxn ang="0">
                  <a:pos x="T8" y="T9"/>
                </a:cxn>
              </a:cxnLst>
              <a:rect l="0" t="0" r="r" b="b"/>
              <a:pathLst>
                <a:path w="5" h="12">
                  <a:moveTo>
                    <a:pt x="3" y="0"/>
                  </a:moveTo>
                  <a:lnTo>
                    <a:pt x="3" y="0"/>
                  </a:lnTo>
                  <a:lnTo>
                    <a:pt x="5" y="1"/>
                  </a:lnTo>
                  <a:lnTo>
                    <a:pt x="0" y="12"/>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3" name="Freeform 1018"/>
            <p:cNvSpPr>
              <a:spLocks/>
            </p:cNvSpPr>
            <p:nvPr userDrawn="1"/>
          </p:nvSpPr>
          <p:spPr bwMode="auto">
            <a:xfrm>
              <a:off x="265" y="312"/>
              <a:ext cx="13" cy="19"/>
            </a:xfrm>
            <a:custGeom>
              <a:avLst/>
              <a:gdLst>
                <a:gd name="T0" fmla="*/ 20 w 28"/>
                <a:gd name="T1" fmla="*/ 0 h 42"/>
                <a:gd name="T2" fmla="*/ 20 w 28"/>
                <a:gd name="T3" fmla="*/ 0 h 42"/>
                <a:gd name="T4" fmla="*/ 15 w 28"/>
                <a:gd name="T5" fmla="*/ 24 h 42"/>
                <a:gd name="T6" fmla="*/ 24 w 28"/>
                <a:gd name="T7" fmla="*/ 4 h 42"/>
                <a:gd name="T8" fmla="*/ 28 w 28"/>
                <a:gd name="T9" fmla="*/ 7 h 42"/>
                <a:gd name="T10" fmla="*/ 23 w 28"/>
                <a:gd name="T11" fmla="*/ 35 h 42"/>
                <a:gd name="T12" fmla="*/ 9 w 28"/>
                <a:gd name="T13" fmla="*/ 42 h 42"/>
                <a:gd name="T14" fmla="*/ 4 w 28"/>
                <a:gd name="T15" fmla="*/ 25 h 42"/>
                <a:gd name="T16" fmla="*/ 14 w 28"/>
                <a:gd name="T17" fmla="*/ 3 h 42"/>
                <a:gd name="T18" fmla="*/ 20 w 28"/>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2">
                  <a:moveTo>
                    <a:pt x="20" y="0"/>
                  </a:moveTo>
                  <a:lnTo>
                    <a:pt x="20" y="0"/>
                  </a:lnTo>
                  <a:cubicBezTo>
                    <a:pt x="19" y="7"/>
                    <a:pt x="16" y="19"/>
                    <a:pt x="15" y="24"/>
                  </a:cubicBezTo>
                  <a:cubicBezTo>
                    <a:pt x="19" y="18"/>
                    <a:pt x="22" y="9"/>
                    <a:pt x="24" y="4"/>
                  </a:cubicBezTo>
                  <a:lnTo>
                    <a:pt x="28" y="7"/>
                  </a:lnTo>
                  <a:cubicBezTo>
                    <a:pt x="27" y="14"/>
                    <a:pt x="24" y="31"/>
                    <a:pt x="23" y="35"/>
                  </a:cubicBezTo>
                  <a:cubicBezTo>
                    <a:pt x="21" y="41"/>
                    <a:pt x="15" y="40"/>
                    <a:pt x="9" y="42"/>
                  </a:cubicBezTo>
                  <a:cubicBezTo>
                    <a:pt x="6" y="37"/>
                    <a:pt x="0" y="34"/>
                    <a:pt x="4" y="25"/>
                  </a:cubicBezTo>
                  <a:cubicBezTo>
                    <a:pt x="6" y="20"/>
                    <a:pt x="12" y="6"/>
                    <a:pt x="14" y="3"/>
                  </a:cubicBezTo>
                  <a:cubicBezTo>
                    <a:pt x="16" y="2"/>
                    <a:pt x="18" y="3"/>
                    <a:pt x="2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4" name="Freeform 1019"/>
            <p:cNvSpPr>
              <a:spLocks/>
            </p:cNvSpPr>
            <p:nvPr userDrawn="1"/>
          </p:nvSpPr>
          <p:spPr bwMode="auto">
            <a:xfrm>
              <a:off x="295" y="311"/>
              <a:ext cx="2" cy="9"/>
            </a:xfrm>
            <a:custGeom>
              <a:avLst/>
              <a:gdLst>
                <a:gd name="T0" fmla="*/ 0 w 5"/>
                <a:gd name="T1" fmla="*/ 3 h 20"/>
                <a:gd name="T2" fmla="*/ 0 w 5"/>
                <a:gd name="T3" fmla="*/ 3 h 20"/>
                <a:gd name="T4" fmla="*/ 1 w 5"/>
                <a:gd name="T5" fmla="*/ 0 h 20"/>
                <a:gd name="T6" fmla="*/ 5 w 5"/>
                <a:gd name="T7" fmla="*/ 2 h 20"/>
                <a:gd name="T8" fmla="*/ 5 w 5"/>
                <a:gd name="T9" fmla="*/ 20 h 20"/>
                <a:gd name="T10" fmla="*/ 0 w 5"/>
                <a:gd name="T11" fmla="*/ 3 h 20"/>
              </a:gdLst>
              <a:ahLst/>
              <a:cxnLst>
                <a:cxn ang="0">
                  <a:pos x="T0" y="T1"/>
                </a:cxn>
                <a:cxn ang="0">
                  <a:pos x="T2" y="T3"/>
                </a:cxn>
                <a:cxn ang="0">
                  <a:pos x="T4" y="T5"/>
                </a:cxn>
                <a:cxn ang="0">
                  <a:pos x="T6" y="T7"/>
                </a:cxn>
                <a:cxn ang="0">
                  <a:pos x="T8" y="T9"/>
                </a:cxn>
                <a:cxn ang="0">
                  <a:pos x="T10" y="T11"/>
                </a:cxn>
              </a:cxnLst>
              <a:rect l="0" t="0" r="r" b="b"/>
              <a:pathLst>
                <a:path w="5" h="20">
                  <a:moveTo>
                    <a:pt x="0" y="3"/>
                  </a:moveTo>
                  <a:lnTo>
                    <a:pt x="0" y="3"/>
                  </a:lnTo>
                  <a:cubicBezTo>
                    <a:pt x="1" y="2"/>
                    <a:pt x="1" y="1"/>
                    <a:pt x="1" y="0"/>
                  </a:cubicBezTo>
                  <a:cubicBezTo>
                    <a:pt x="2" y="1"/>
                    <a:pt x="4" y="2"/>
                    <a:pt x="5" y="2"/>
                  </a:cubicBezTo>
                  <a:lnTo>
                    <a:pt x="5" y="20"/>
                  </a:ln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5" name="Freeform 1020"/>
            <p:cNvSpPr>
              <a:spLocks/>
            </p:cNvSpPr>
            <p:nvPr userDrawn="1"/>
          </p:nvSpPr>
          <p:spPr bwMode="auto">
            <a:xfrm>
              <a:off x="256" y="309"/>
              <a:ext cx="15" cy="18"/>
            </a:xfrm>
            <a:custGeom>
              <a:avLst/>
              <a:gdLst>
                <a:gd name="T0" fmla="*/ 19 w 32"/>
                <a:gd name="T1" fmla="*/ 0 h 39"/>
                <a:gd name="T2" fmla="*/ 19 w 32"/>
                <a:gd name="T3" fmla="*/ 0 h 39"/>
                <a:gd name="T4" fmla="*/ 22 w 32"/>
                <a:gd name="T5" fmla="*/ 5 h 39"/>
                <a:gd name="T6" fmla="*/ 14 w 32"/>
                <a:gd name="T7" fmla="*/ 25 h 39"/>
                <a:gd name="T8" fmla="*/ 26 w 32"/>
                <a:gd name="T9" fmla="*/ 8 h 39"/>
                <a:gd name="T10" fmla="*/ 32 w 32"/>
                <a:gd name="T11" fmla="*/ 9 h 39"/>
                <a:gd name="T12" fmla="*/ 20 w 32"/>
                <a:gd name="T13" fmla="*/ 34 h 39"/>
                <a:gd name="T14" fmla="*/ 5 w 32"/>
                <a:gd name="T15" fmla="*/ 39 h 39"/>
                <a:gd name="T16" fmla="*/ 2 w 32"/>
                <a:gd name="T17" fmla="*/ 25 h 39"/>
                <a:gd name="T18" fmla="*/ 19 w 32"/>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9">
                  <a:moveTo>
                    <a:pt x="19" y="0"/>
                  </a:moveTo>
                  <a:lnTo>
                    <a:pt x="19" y="0"/>
                  </a:lnTo>
                  <a:cubicBezTo>
                    <a:pt x="20" y="2"/>
                    <a:pt x="21" y="3"/>
                    <a:pt x="22" y="5"/>
                  </a:cubicBezTo>
                  <a:cubicBezTo>
                    <a:pt x="20" y="11"/>
                    <a:pt x="15" y="20"/>
                    <a:pt x="14" y="25"/>
                  </a:cubicBezTo>
                  <a:cubicBezTo>
                    <a:pt x="17" y="23"/>
                    <a:pt x="24" y="11"/>
                    <a:pt x="26" y="8"/>
                  </a:cubicBezTo>
                  <a:cubicBezTo>
                    <a:pt x="28" y="8"/>
                    <a:pt x="30" y="9"/>
                    <a:pt x="32" y="9"/>
                  </a:cubicBezTo>
                  <a:cubicBezTo>
                    <a:pt x="29" y="15"/>
                    <a:pt x="25" y="24"/>
                    <a:pt x="20" y="34"/>
                  </a:cubicBezTo>
                  <a:cubicBezTo>
                    <a:pt x="18" y="39"/>
                    <a:pt x="10" y="38"/>
                    <a:pt x="5" y="39"/>
                  </a:cubicBezTo>
                  <a:cubicBezTo>
                    <a:pt x="3" y="33"/>
                    <a:pt x="0" y="30"/>
                    <a:pt x="2" y="25"/>
                  </a:cubicBezTo>
                  <a:cubicBezTo>
                    <a:pt x="5" y="18"/>
                    <a:pt x="15" y="6"/>
                    <a:pt x="1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6" name="Freeform 1021"/>
            <p:cNvSpPr>
              <a:spLocks/>
            </p:cNvSpPr>
            <p:nvPr userDrawn="1"/>
          </p:nvSpPr>
          <p:spPr bwMode="auto">
            <a:xfrm>
              <a:off x="247" y="305"/>
              <a:ext cx="17" cy="15"/>
            </a:xfrm>
            <a:custGeom>
              <a:avLst/>
              <a:gdLst>
                <a:gd name="T0" fmla="*/ 26 w 40"/>
                <a:gd name="T1" fmla="*/ 0 h 33"/>
                <a:gd name="T2" fmla="*/ 26 w 40"/>
                <a:gd name="T3" fmla="*/ 0 h 33"/>
                <a:gd name="T4" fmla="*/ 30 w 40"/>
                <a:gd name="T5" fmla="*/ 2 h 33"/>
                <a:gd name="T6" fmla="*/ 17 w 40"/>
                <a:gd name="T7" fmla="*/ 19 h 33"/>
                <a:gd name="T8" fmla="*/ 36 w 40"/>
                <a:gd name="T9" fmla="*/ 3 h 33"/>
                <a:gd name="T10" fmla="*/ 40 w 40"/>
                <a:gd name="T11" fmla="*/ 1 h 33"/>
                <a:gd name="T12" fmla="*/ 40 w 40"/>
                <a:gd name="T13" fmla="*/ 6 h 33"/>
                <a:gd name="T14" fmla="*/ 23 w 40"/>
                <a:gd name="T15" fmla="*/ 28 h 33"/>
                <a:gd name="T16" fmla="*/ 5 w 40"/>
                <a:gd name="T17" fmla="*/ 33 h 33"/>
                <a:gd name="T18" fmla="*/ 6 w 40"/>
                <a:gd name="T19" fmla="*/ 15 h 33"/>
                <a:gd name="T20" fmla="*/ 26 w 40"/>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3">
                  <a:moveTo>
                    <a:pt x="26" y="0"/>
                  </a:moveTo>
                  <a:lnTo>
                    <a:pt x="26" y="0"/>
                  </a:lnTo>
                  <a:cubicBezTo>
                    <a:pt x="28" y="1"/>
                    <a:pt x="29" y="1"/>
                    <a:pt x="30" y="2"/>
                  </a:cubicBezTo>
                  <a:cubicBezTo>
                    <a:pt x="26" y="6"/>
                    <a:pt x="21" y="13"/>
                    <a:pt x="17" y="19"/>
                  </a:cubicBezTo>
                  <a:cubicBezTo>
                    <a:pt x="22" y="15"/>
                    <a:pt x="34" y="4"/>
                    <a:pt x="36" y="3"/>
                  </a:cubicBezTo>
                  <a:cubicBezTo>
                    <a:pt x="38" y="3"/>
                    <a:pt x="39" y="2"/>
                    <a:pt x="40" y="1"/>
                  </a:cubicBezTo>
                  <a:cubicBezTo>
                    <a:pt x="40" y="3"/>
                    <a:pt x="40" y="5"/>
                    <a:pt x="40" y="6"/>
                  </a:cubicBezTo>
                  <a:cubicBezTo>
                    <a:pt x="37" y="11"/>
                    <a:pt x="26" y="24"/>
                    <a:pt x="23" y="28"/>
                  </a:cubicBezTo>
                  <a:cubicBezTo>
                    <a:pt x="18" y="32"/>
                    <a:pt x="12" y="32"/>
                    <a:pt x="5" y="33"/>
                  </a:cubicBezTo>
                  <a:cubicBezTo>
                    <a:pt x="4" y="26"/>
                    <a:pt x="0" y="20"/>
                    <a:pt x="6" y="15"/>
                  </a:cubicBezTo>
                  <a:cubicBezTo>
                    <a:pt x="9" y="11"/>
                    <a:pt x="24" y="1"/>
                    <a:pt x="2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7" name="Freeform 1022"/>
            <p:cNvSpPr>
              <a:spLocks/>
            </p:cNvSpPr>
            <p:nvPr userDrawn="1"/>
          </p:nvSpPr>
          <p:spPr bwMode="auto">
            <a:xfrm>
              <a:off x="239" y="299"/>
              <a:ext cx="18" cy="13"/>
            </a:xfrm>
            <a:custGeom>
              <a:avLst/>
              <a:gdLst>
                <a:gd name="T0" fmla="*/ 9 w 40"/>
                <a:gd name="T1" fmla="*/ 6 h 27"/>
                <a:gd name="T2" fmla="*/ 9 w 40"/>
                <a:gd name="T3" fmla="*/ 6 h 27"/>
                <a:gd name="T4" fmla="*/ 36 w 40"/>
                <a:gd name="T5" fmla="*/ 0 h 27"/>
                <a:gd name="T6" fmla="*/ 36 w 40"/>
                <a:gd name="T7" fmla="*/ 5 h 27"/>
                <a:gd name="T8" fmla="*/ 15 w 40"/>
                <a:gd name="T9" fmla="*/ 14 h 27"/>
                <a:gd name="T10" fmla="*/ 36 w 40"/>
                <a:gd name="T11" fmla="*/ 10 h 27"/>
                <a:gd name="T12" fmla="*/ 40 w 40"/>
                <a:gd name="T13" fmla="*/ 12 h 27"/>
                <a:gd name="T14" fmla="*/ 20 w 40"/>
                <a:gd name="T15" fmla="*/ 23 h 27"/>
                <a:gd name="T16" fmla="*/ 0 w 40"/>
                <a:gd name="T17" fmla="*/ 21 h 27"/>
                <a:gd name="T18" fmla="*/ 9 w 40"/>
                <a:gd name="T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27">
                  <a:moveTo>
                    <a:pt x="9" y="6"/>
                  </a:moveTo>
                  <a:lnTo>
                    <a:pt x="9" y="6"/>
                  </a:lnTo>
                  <a:cubicBezTo>
                    <a:pt x="12" y="5"/>
                    <a:pt x="36" y="0"/>
                    <a:pt x="36" y="0"/>
                  </a:cubicBezTo>
                  <a:cubicBezTo>
                    <a:pt x="36" y="2"/>
                    <a:pt x="36" y="3"/>
                    <a:pt x="36" y="5"/>
                  </a:cubicBezTo>
                  <a:cubicBezTo>
                    <a:pt x="29" y="8"/>
                    <a:pt x="21" y="12"/>
                    <a:pt x="15" y="14"/>
                  </a:cubicBezTo>
                  <a:cubicBezTo>
                    <a:pt x="23" y="14"/>
                    <a:pt x="34" y="10"/>
                    <a:pt x="36" y="10"/>
                  </a:cubicBezTo>
                  <a:cubicBezTo>
                    <a:pt x="37" y="10"/>
                    <a:pt x="40" y="12"/>
                    <a:pt x="40" y="12"/>
                  </a:cubicBezTo>
                  <a:cubicBezTo>
                    <a:pt x="36" y="14"/>
                    <a:pt x="28" y="20"/>
                    <a:pt x="20" y="23"/>
                  </a:cubicBezTo>
                  <a:cubicBezTo>
                    <a:pt x="12" y="27"/>
                    <a:pt x="3" y="23"/>
                    <a:pt x="0" y="21"/>
                  </a:cubicBezTo>
                  <a:cubicBezTo>
                    <a:pt x="1" y="15"/>
                    <a:pt x="3" y="8"/>
                    <a:pt x="9"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8" name="Freeform 1023"/>
            <p:cNvSpPr>
              <a:spLocks/>
            </p:cNvSpPr>
            <p:nvPr userDrawn="1"/>
          </p:nvSpPr>
          <p:spPr bwMode="auto">
            <a:xfrm>
              <a:off x="223" y="298"/>
              <a:ext cx="10" cy="1"/>
            </a:xfrm>
            <a:custGeom>
              <a:avLst/>
              <a:gdLst>
                <a:gd name="T0" fmla="*/ 0 w 23"/>
                <a:gd name="T1" fmla="*/ 2 h 3"/>
                <a:gd name="T2" fmla="*/ 0 w 23"/>
                <a:gd name="T3" fmla="*/ 2 h 3"/>
                <a:gd name="T4" fmla="*/ 23 w 23"/>
                <a:gd name="T5" fmla="*/ 0 h 3"/>
                <a:gd name="T6" fmla="*/ 23 w 23"/>
                <a:gd name="T7" fmla="*/ 2 h 3"/>
                <a:gd name="T8" fmla="*/ 0 w 23"/>
                <a:gd name="T9" fmla="*/ 2 h 3"/>
              </a:gdLst>
              <a:ahLst/>
              <a:cxnLst>
                <a:cxn ang="0">
                  <a:pos x="T0" y="T1"/>
                </a:cxn>
                <a:cxn ang="0">
                  <a:pos x="T2" y="T3"/>
                </a:cxn>
                <a:cxn ang="0">
                  <a:pos x="T4" y="T5"/>
                </a:cxn>
                <a:cxn ang="0">
                  <a:pos x="T6" y="T7"/>
                </a:cxn>
                <a:cxn ang="0">
                  <a:pos x="T8" y="T9"/>
                </a:cxn>
              </a:cxnLst>
              <a:rect l="0" t="0" r="r" b="b"/>
              <a:pathLst>
                <a:path w="23" h="3">
                  <a:moveTo>
                    <a:pt x="0" y="2"/>
                  </a:moveTo>
                  <a:lnTo>
                    <a:pt x="0" y="2"/>
                  </a:lnTo>
                  <a:cubicBezTo>
                    <a:pt x="11" y="0"/>
                    <a:pt x="20" y="0"/>
                    <a:pt x="23" y="0"/>
                  </a:cubicBezTo>
                  <a:cubicBezTo>
                    <a:pt x="23" y="1"/>
                    <a:pt x="23" y="2"/>
                    <a:pt x="23" y="2"/>
                  </a:cubicBezTo>
                  <a:cubicBezTo>
                    <a:pt x="16" y="3"/>
                    <a:pt x="11" y="2"/>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99" name="Freeform 1024"/>
            <p:cNvSpPr>
              <a:spLocks/>
            </p:cNvSpPr>
            <p:nvPr userDrawn="1"/>
          </p:nvSpPr>
          <p:spPr bwMode="auto">
            <a:xfrm>
              <a:off x="200" y="293"/>
              <a:ext cx="38" cy="12"/>
            </a:xfrm>
            <a:custGeom>
              <a:avLst/>
              <a:gdLst>
                <a:gd name="T0" fmla="*/ 0 w 84"/>
                <a:gd name="T1" fmla="*/ 12 h 27"/>
                <a:gd name="T2" fmla="*/ 0 w 84"/>
                <a:gd name="T3" fmla="*/ 12 h 27"/>
                <a:gd name="T4" fmla="*/ 36 w 84"/>
                <a:gd name="T5" fmla="*/ 0 h 27"/>
                <a:gd name="T6" fmla="*/ 80 w 84"/>
                <a:gd name="T7" fmla="*/ 2 h 27"/>
                <a:gd name="T8" fmla="*/ 74 w 84"/>
                <a:gd name="T9" fmla="*/ 9 h 27"/>
                <a:gd name="T10" fmla="*/ 34 w 84"/>
                <a:gd name="T11" fmla="*/ 13 h 27"/>
                <a:gd name="T12" fmla="*/ 76 w 84"/>
                <a:gd name="T13" fmla="*/ 14 h 27"/>
                <a:gd name="T14" fmla="*/ 84 w 84"/>
                <a:gd name="T15" fmla="*/ 20 h 27"/>
                <a:gd name="T16" fmla="*/ 35 w 84"/>
                <a:gd name="T17" fmla="*/ 26 h 27"/>
                <a:gd name="T18" fmla="*/ 0 w 84"/>
                <a:gd name="T1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7">
                  <a:moveTo>
                    <a:pt x="0" y="12"/>
                  </a:moveTo>
                  <a:lnTo>
                    <a:pt x="0" y="12"/>
                  </a:lnTo>
                  <a:cubicBezTo>
                    <a:pt x="8" y="5"/>
                    <a:pt x="21" y="0"/>
                    <a:pt x="36" y="0"/>
                  </a:cubicBezTo>
                  <a:cubicBezTo>
                    <a:pt x="50" y="1"/>
                    <a:pt x="64" y="1"/>
                    <a:pt x="80" y="2"/>
                  </a:cubicBezTo>
                  <a:cubicBezTo>
                    <a:pt x="77" y="4"/>
                    <a:pt x="75" y="7"/>
                    <a:pt x="74" y="9"/>
                  </a:cubicBezTo>
                  <a:cubicBezTo>
                    <a:pt x="60" y="10"/>
                    <a:pt x="50" y="10"/>
                    <a:pt x="34" y="13"/>
                  </a:cubicBezTo>
                  <a:cubicBezTo>
                    <a:pt x="49" y="15"/>
                    <a:pt x="71" y="15"/>
                    <a:pt x="76" y="14"/>
                  </a:cubicBezTo>
                  <a:cubicBezTo>
                    <a:pt x="77" y="17"/>
                    <a:pt x="80" y="19"/>
                    <a:pt x="84" y="20"/>
                  </a:cubicBezTo>
                  <a:cubicBezTo>
                    <a:pt x="63" y="23"/>
                    <a:pt x="48" y="25"/>
                    <a:pt x="35" y="26"/>
                  </a:cubicBezTo>
                  <a:cubicBezTo>
                    <a:pt x="18" y="27"/>
                    <a:pt x="7" y="23"/>
                    <a:pt x="0" y="1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0" name="Freeform 1025"/>
            <p:cNvSpPr>
              <a:spLocks/>
            </p:cNvSpPr>
            <p:nvPr userDrawn="1"/>
          </p:nvSpPr>
          <p:spPr bwMode="auto">
            <a:xfrm>
              <a:off x="234" y="292"/>
              <a:ext cx="24" cy="10"/>
            </a:xfrm>
            <a:custGeom>
              <a:avLst/>
              <a:gdLst>
                <a:gd name="T0" fmla="*/ 13 w 52"/>
                <a:gd name="T1" fmla="*/ 2 h 22"/>
                <a:gd name="T2" fmla="*/ 13 w 52"/>
                <a:gd name="T3" fmla="*/ 2 h 22"/>
                <a:gd name="T4" fmla="*/ 42 w 52"/>
                <a:gd name="T5" fmla="*/ 1 h 22"/>
                <a:gd name="T6" fmla="*/ 46 w 52"/>
                <a:gd name="T7" fmla="*/ 5 h 22"/>
                <a:gd name="T8" fmla="*/ 23 w 52"/>
                <a:gd name="T9" fmla="*/ 10 h 22"/>
                <a:gd name="T10" fmla="*/ 52 w 52"/>
                <a:gd name="T11" fmla="*/ 9 h 22"/>
                <a:gd name="T12" fmla="*/ 48 w 52"/>
                <a:gd name="T13" fmla="*/ 15 h 22"/>
                <a:gd name="T14" fmla="*/ 18 w 52"/>
                <a:gd name="T15" fmla="*/ 20 h 22"/>
                <a:gd name="T16" fmla="*/ 0 w 52"/>
                <a:gd name="T17" fmla="*/ 13 h 22"/>
                <a:gd name="T18" fmla="*/ 13 w 52"/>
                <a:gd name="T1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22">
                  <a:moveTo>
                    <a:pt x="13" y="2"/>
                  </a:moveTo>
                  <a:lnTo>
                    <a:pt x="13" y="2"/>
                  </a:lnTo>
                  <a:cubicBezTo>
                    <a:pt x="21" y="1"/>
                    <a:pt x="37" y="0"/>
                    <a:pt x="42" y="1"/>
                  </a:cubicBezTo>
                  <a:cubicBezTo>
                    <a:pt x="43" y="2"/>
                    <a:pt x="45" y="4"/>
                    <a:pt x="46" y="5"/>
                  </a:cubicBezTo>
                  <a:cubicBezTo>
                    <a:pt x="41" y="7"/>
                    <a:pt x="30" y="8"/>
                    <a:pt x="23" y="10"/>
                  </a:cubicBezTo>
                  <a:cubicBezTo>
                    <a:pt x="30" y="11"/>
                    <a:pt x="45" y="9"/>
                    <a:pt x="52" y="9"/>
                  </a:cubicBezTo>
                  <a:cubicBezTo>
                    <a:pt x="49" y="11"/>
                    <a:pt x="48" y="13"/>
                    <a:pt x="48" y="15"/>
                  </a:cubicBezTo>
                  <a:cubicBezTo>
                    <a:pt x="42" y="17"/>
                    <a:pt x="18" y="20"/>
                    <a:pt x="18" y="20"/>
                  </a:cubicBezTo>
                  <a:cubicBezTo>
                    <a:pt x="7" y="22"/>
                    <a:pt x="4" y="18"/>
                    <a:pt x="0" y="13"/>
                  </a:cubicBezTo>
                  <a:cubicBezTo>
                    <a:pt x="2" y="7"/>
                    <a:pt x="7" y="2"/>
                    <a:pt x="1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1" name="Freeform 1026"/>
            <p:cNvSpPr>
              <a:spLocks/>
            </p:cNvSpPr>
            <p:nvPr userDrawn="1"/>
          </p:nvSpPr>
          <p:spPr bwMode="auto">
            <a:xfrm>
              <a:off x="245" y="286"/>
              <a:ext cx="7" cy="2"/>
            </a:xfrm>
            <a:custGeom>
              <a:avLst/>
              <a:gdLst>
                <a:gd name="T0" fmla="*/ 0 w 15"/>
                <a:gd name="T1" fmla="*/ 0 h 3"/>
                <a:gd name="T2" fmla="*/ 0 w 15"/>
                <a:gd name="T3" fmla="*/ 0 h 3"/>
                <a:gd name="T4" fmla="*/ 15 w 15"/>
                <a:gd name="T5" fmla="*/ 1 h 3"/>
                <a:gd name="T6" fmla="*/ 13 w 15"/>
                <a:gd name="T7" fmla="*/ 3 h 3"/>
                <a:gd name="T8" fmla="*/ 0 w 15"/>
                <a:gd name="T9" fmla="*/ 0 h 3"/>
              </a:gdLst>
              <a:ahLst/>
              <a:cxnLst>
                <a:cxn ang="0">
                  <a:pos x="T0" y="T1"/>
                </a:cxn>
                <a:cxn ang="0">
                  <a:pos x="T2" y="T3"/>
                </a:cxn>
                <a:cxn ang="0">
                  <a:pos x="T4" y="T5"/>
                </a:cxn>
                <a:cxn ang="0">
                  <a:pos x="T6" y="T7"/>
                </a:cxn>
                <a:cxn ang="0">
                  <a:pos x="T8" y="T9"/>
                </a:cxn>
              </a:cxnLst>
              <a:rect l="0" t="0" r="r" b="b"/>
              <a:pathLst>
                <a:path w="15" h="3">
                  <a:moveTo>
                    <a:pt x="0" y="0"/>
                  </a:moveTo>
                  <a:lnTo>
                    <a:pt x="0" y="0"/>
                  </a:lnTo>
                  <a:cubicBezTo>
                    <a:pt x="5" y="0"/>
                    <a:pt x="11" y="1"/>
                    <a:pt x="15" y="1"/>
                  </a:cubicBezTo>
                  <a:cubicBezTo>
                    <a:pt x="15" y="1"/>
                    <a:pt x="14" y="2"/>
                    <a:pt x="13" y="3"/>
                  </a:cubicBezTo>
                  <a:cubicBezTo>
                    <a:pt x="9" y="2"/>
                    <a:pt x="3"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2" name="Freeform 1027"/>
            <p:cNvSpPr>
              <a:spLocks/>
            </p:cNvSpPr>
            <p:nvPr userDrawn="1"/>
          </p:nvSpPr>
          <p:spPr bwMode="auto">
            <a:xfrm>
              <a:off x="222" y="286"/>
              <a:ext cx="9" cy="2"/>
            </a:xfrm>
            <a:custGeom>
              <a:avLst/>
              <a:gdLst>
                <a:gd name="T0" fmla="*/ 0 w 21"/>
                <a:gd name="T1" fmla="*/ 0 h 4"/>
                <a:gd name="T2" fmla="*/ 0 w 21"/>
                <a:gd name="T3" fmla="*/ 0 h 4"/>
                <a:gd name="T4" fmla="*/ 19 w 21"/>
                <a:gd name="T5" fmla="*/ 2 h 4"/>
                <a:gd name="T6" fmla="*/ 21 w 21"/>
                <a:gd name="T7" fmla="*/ 4 h 4"/>
                <a:gd name="T8" fmla="*/ 0 w 21"/>
                <a:gd name="T9" fmla="*/ 0 h 4"/>
              </a:gdLst>
              <a:ahLst/>
              <a:cxnLst>
                <a:cxn ang="0">
                  <a:pos x="T0" y="T1"/>
                </a:cxn>
                <a:cxn ang="0">
                  <a:pos x="T2" y="T3"/>
                </a:cxn>
                <a:cxn ang="0">
                  <a:pos x="T4" y="T5"/>
                </a:cxn>
                <a:cxn ang="0">
                  <a:pos x="T6" y="T7"/>
                </a:cxn>
                <a:cxn ang="0">
                  <a:pos x="T8" y="T9"/>
                </a:cxn>
              </a:cxnLst>
              <a:rect l="0" t="0" r="r" b="b"/>
              <a:pathLst>
                <a:path w="21" h="4">
                  <a:moveTo>
                    <a:pt x="0" y="0"/>
                  </a:moveTo>
                  <a:lnTo>
                    <a:pt x="0" y="0"/>
                  </a:lnTo>
                  <a:cubicBezTo>
                    <a:pt x="4" y="0"/>
                    <a:pt x="19" y="2"/>
                    <a:pt x="19" y="2"/>
                  </a:cubicBezTo>
                  <a:cubicBezTo>
                    <a:pt x="20" y="3"/>
                    <a:pt x="20" y="4"/>
                    <a:pt x="21" y="4"/>
                  </a:cubicBezTo>
                  <a:cubicBezTo>
                    <a:pt x="21" y="4"/>
                    <a:pt x="4"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3" name="Freeform 1028"/>
            <p:cNvSpPr>
              <a:spLocks/>
            </p:cNvSpPr>
            <p:nvPr userDrawn="1"/>
          </p:nvSpPr>
          <p:spPr bwMode="auto">
            <a:xfrm>
              <a:off x="285" y="284"/>
              <a:ext cx="12" cy="11"/>
            </a:xfrm>
            <a:custGeom>
              <a:avLst/>
              <a:gdLst>
                <a:gd name="T0" fmla="*/ 6 w 26"/>
                <a:gd name="T1" fmla="*/ 0 h 24"/>
                <a:gd name="T2" fmla="*/ 6 w 26"/>
                <a:gd name="T3" fmla="*/ 0 h 24"/>
                <a:gd name="T4" fmla="*/ 26 w 26"/>
                <a:gd name="T5" fmla="*/ 3 h 24"/>
                <a:gd name="T6" fmla="*/ 26 w 26"/>
                <a:gd name="T7" fmla="*/ 22 h 24"/>
                <a:gd name="T8" fmla="*/ 6 w 26"/>
                <a:gd name="T9" fmla="*/ 0 h 24"/>
              </a:gdLst>
              <a:ahLst/>
              <a:cxnLst>
                <a:cxn ang="0">
                  <a:pos x="T0" y="T1"/>
                </a:cxn>
                <a:cxn ang="0">
                  <a:pos x="T2" y="T3"/>
                </a:cxn>
                <a:cxn ang="0">
                  <a:pos x="T4" y="T5"/>
                </a:cxn>
                <a:cxn ang="0">
                  <a:pos x="T6" y="T7"/>
                </a:cxn>
                <a:cxn ang="0">
                  <a:pos x="T8" y="T9"/>
                </a:cxn>
              </a:cxnLst>
              <a:rect l="0" t="0" r="r" b="b"/>
              <a:pathLst>
                <a:path w="26" h="24">
                  <a:moveTo>
                    <a:pt x="6" y="0"/>
                  </a:moveTo>
                  <a:lnTo>
                    <a:pt x="6" y="0"/>
                  </a:lnTo>
                  <a:cubicBezTo>
                    <a:pt x="13" y="5"/>
                    <a:pt x="18" y="5"/>
                    <a:pt x="26" y="3"/>
                  </a:cubicBezTo>
                  <a:lnTo>
                    <a:pt x="26" y="22"/>
                  </a:lnTo>
                  <a:cubicBezTo>
                    <a:pt x="13" y="24"/>
                    <a:pt x="0" y="14"/>
                    <a:pt x="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4" name="Freeform 1029"/>
            <p:cNvSpPr>
              <a:spLocks/>
            </p:cNvSpPr>
            <p:nvPr userDrawn="1"/>
          </p:nvSpPr>
          <p:spPr bwMode="auto">
            <a:xfrm>
              <a:off x="324" y="280"/>
              <a:ext cx="2" cy="5"/>
            </a:xfrm>
            <a:custGeom>
              <a:avLst/>
              <a:gdLst>
                <a:gd name="T0" fmla="*/ 3 w 4"/>
                <a:gd name="T1" fmla="*/ 0 h 11"/>
                <a:gd name="T2" fmla="*/ 3 w 4"/>
                <a:gd name="T3" fmla="*/ 0 h 11"/>
                <a:gd name="T4" fmla="*/ 4 w 4"/>
                <a:gd name="T5" fmla="*/ 11 h 11"/>
                <a:gd name="T6" fmla="*/ 0 w 4"/>
                <a:gd name="T7" fmla="*/ 11 h 11"/>
                <a:gd name="T8" fmla="*/ 3 w 4"/>
                <a:gd name="T9" fmla="*/ 0 h 11"/>
              </a:gdLst>
              <a:ahLst/>
              <a:cxnLst>
                <a:cxn ang="0">
                  <a:pos x="T0" y="T1"/>
                </a:cxn>
                <a:cxn ang="0">
                  <a:pos x="T2" y="T3"/>
                </a:cxn>
                <a:cxn ang="0">
                  <a:pos x="T4" y="T5"/>
                </a:cxn>
                <a:cxn ang="0">
                  <a:pos x="T6" y="T7"/>
                </a:cxn>
                <a:cxn ang="0">
                  <a:pos x="T8" y="T9"/>
                </a:cxn>
              </a:cxnLst>
              <a:rect l="0" t="0" r="r" b="b"/>
              <a:pathLst>
                <a:path w="4" h="11">
                  <a:moveTo>
                    <a:pt x="3" y="0"/>
                  </a:moveTo>
                  <a:lnTo>
                    <a:pt x="3" y="0"/>
                  </a:lnTo>
                  <a:cubicBezTo>
                    <a:pt x="4" y="3"/>
                    <a:pt x="4" y="7"/>
                    <a:pt x="4" y="11"/>
                  </a:cubicBezTo>
                  <a:lnTo>
                    <a:pt x="0" y="11"/>
                  </a:lnTo>
                  <a:cubicBezTo>
                    <a:pt x="0" y="8"/>
                    <a:pt x="2" y="4"/>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5" name="Freeform 1030"/>
            <p:cNvSpPr>
              <a:spLocks/>
            </p:cNvSpPr>
            <p:nvPr userDrawn="1"/>
          </p:nvSpPr>
          <p:spPr bwMode="auto">
            <a:xfrm>
              <a:off x="232" y="280"/>
              <a:ext cx="23" cy="11"/>
            </a:xfrm>
            <a:custGeom>
              <a:avLst/>
              <a:gdLst>
                <a:gd name="T0" fmla="*/ 0 w 53"/>
                <a:gd name="T1" fmla="*/ 11 h 24"/>
                <a:gd name="T2" fmla="*/ 0 w 53"/>
                <a:gd name="T3" fmla="*/ 11 h 24"/>
                <a:gd name="T4" fmla="*/ 24 w 53"/>
                <a:gd name="T5" fmla="*/ 2 h 24"/>
                <a:gd name="T6" fmla="*/ 53 w 53"/>
                <a:gd name="T7" fmla="*/ 8 h 24"/>
                <a:gd name="T8" fmla="*/ 47 w 53"/>
                <a:gd name="T9" fmla="*/ 13 h 24"/>
                <a:gd name="T10" fmla="*/ 21 w 53"/>
                <a:gd name="T11" fmla="*/ 13 h 24"/>
                <a:gd name="T12" fmla="*/ 43 w 53"/>
                <a:gd name="T13" fmla="*/ 17 h 24"/>
                <a:gd name="T14" fmla="*/ 46 w 53"/>
                <a:gd name="T15" fmla="*/ 23 h 24"/>
                <a:gd name="T16" fmla="*/ 17 w 53"/>
                <a:gd name="T17" fmla="*/ 23 h 24"/>
                <a:gd name="T18" fmla="*/ 0 w 53"/>
                <a:gd name="T1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24">
                  <a:moveTo>
                    <a:pt x="0" y="11"/>
                  </a:moveTo>
                  <a:lnTo>
                    <a:pt x="0" y="11"/>
                  </a:lnTo>
                  <a:cubicBezTo>
                    <a:pt x="4" y="2"/>
                    <a:pt x="14" y="0"/>
                    <a:pt x="24" y="2"/>
                  </a:cubicBezTo>
                  <a:cubicBezTo>
                    <a:pt x="34" y="5"/>
                    <a:pt x="42" y="6"/>
                    <a:pt x="53" y="8"/>
                  </a:cubicBezTo>
                  <a:cubicBezTo>
                    <a:pt x="50" y="9"/>
                    <a:pt x="49" y="10"/>
                    <a:pt x="47" y="13"/>
                  </a:cubicBezTo>
                  <a:cubicBezTo>
                    <a:pt x="40" y="13"/>
                    <a:pt x="30" y="11"/>
                    <a:pt x="21" y="13"/>
                  </a:cubicBezTo>
                  <a:cubicBezTo>
                    <a:pt x="28" y="15"/>
                    <a:pt x="37" y="17"/>
                    <a:pt x="43" y="17"/>
                  </a:cubicBezTo>
                  <a:cubicBezTo>
                    <a:pt x="44" y="19"/>
                    <a:pt x="46" y="23"/>
                    <a:pt x="46" y="23"/>
                  </a:cubicBezTo>
                  <a:cubicBezTo>
                    <a:pt x="40" y="23"/>
                    <a:pt x="26" y="24"/>
                    <a:pt x="17" y="23"/>
                  </a:cubicBezTo>
                  <a:cubicBezTo>
                    <a:pt x="9" y="22"/>
                    <a:pt x="3" y="16"/>
                    <a:pt x="0"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6" name="Freeform 1031"/>
            <p:cNvSpPr>
              <a:spLocks/>
            </p:cNvSpPr>
            <p:nvPr userDrawn="1"/>
          </p:nvSpPr>
          <p:spPr bwMode="auto">
            <a:xfrm>
              <a:off x="314" y="278"/>
              <a:ext cx="2" cy="7"/>
            </a:xfrm>
            <a:custGeom>
              <a:avLst/>
              <a:gdLst>
                <a:gd name="T0" fmla="*/ 6 w 6"/>
                <a:gd name="T1" fmla="*/ 0 h 16"/>
                <a:gd name="T2" fmla="*/ 6 w 6"/>
                <a:gd name="T3" fmla="*/ 0 h 16"/>
                <a:gd name="T4" fmla="*/ 5 w 6"/>
                <a:gd name="T5" fmla="*/ 16 h 16"/>
                <a:gd name="T6" fmla="*/ 0 w 6"/>
                <a:gd name="T7" fmla="*/ 16 h 16"/>
                <a:gd name="T8" fmla="*/ 6 w 6"/>
                <a:gd name="T9" fmla="*/ 0 h 16"/>
              </a:gdLst>
              <a:ahLst/>
              <a:cxnLst>
                <a:cxn ang="0">
                  <a:pos x="T0" y="T1"/>
                </a:cxn>
                <a:cxn ang="0">
                  <a:pos x="T2" y="T3"/>
                </a:cxn>
                <a:cxn ang="0">
                  <a:pos x="T4" y="T5"/>
                </a:cxn>
                <a:cxn ang="0">
                  <a:pos x="T6" y="T7"/>
                </a:cxn>
                <a:cxn ang="0">
                  <a:pos x="T8" y="T9"/>
                </a:cxn>
              </a:cxnLst>
              <a:rect l="0" t="0" r="r" b="b"/>
              <a:pathLst>
                <a:path w="6" h="16">
                  <a:moveTo>
                    <a:pt x="6" y="0"/>
                  </a:moveTo>
                  <a:lnTo>
                    <a:pt x="6" y="0"/>
                  </a:lnTo>
                  <a:cubicBezTo>
                    <a:pt x="6" y="6"/>
                    <a:pt x="5" y="12"/>
                    <a:pt x="5" y="16"/>
                  </a:cubicBezTo>
                  <a:lnTo>
                    <a:pt x="0" y="16"/>
                  </a:lnTo>
                  <a:cubicBezTo>
                    <a:pt x="2" y="11"/>
                    <a:pt x="5" y="7"/>
                    <a:pt x="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7" name="Freeform 1032"/>
            <p:cNvSpPr>
              <a:spLocks/>
            </p:cNvSpPr>
            <p:nvPr userDrawn="1"/>
          </p:nvSpPr>
          <p:spPr bwMode="auto">
            <a:xfrm>
              <a:off x="307" y="276"/>
              <a:ext cx="5" cy="9"/>
            </a:xfrm>
            <a:custGeom>
              <a:avLst/>
              <a:gdLst>
                <a:gd name="T0" fmla="*/ 12 w 12"/>
                <a:gd name="T1" fmla="*/ 0 h 20"/>
                <a:gd name="T2" fmla="*/ 12 w 12"/>
                <a:gd name="T3" fmla="*/ 0 h 20"/>
                <a:gd name="T4" fmla="*/ 6 w 12"/>
                <a:gd name="T5" fmla="*/ 20 h 20"/>
                <a:gd name="T6" fmla="*/ 0 w 12"/>
                <a:gd name="T7" fmla="*/ 20 h 20"/>
                <a:gd name="T8" fmla="*/ 12 w 12"/>
                <a:gd name="T9" fmla="*/ 0 h 20"/>
              </a:gdLst>
              <a:ahLst/>
              <a:cxnLst>
                <a:cxn ang="0">
                  <a:pos x="T0" y="T1"/>
                </a:cxn>
                <a:cxn ang="0">
                  <a:pos x="T2" y="T3"/>
                </a:cxn>
                <a:cxn ang="0">
                  <a:pos x="T4" y="T5"/>
                </a:cxn>
                <a:cxn ang="0">
                  <a:pos x="T6" y="T7"/>
                </a:cxn>
                <a:cxn ang="0">
                  <a:pos x="T8" y="T9"/>
                </a:cxn>
              </a:cxnLst>
              <a:rect l="0" t="0" r="r" b="b"/>
              <a:pathLst>
                <a:path w="12" h="20">
                  <a:moveTo>
                    <a:pt x="12" y="0"/>
                  </a:moveTo>
                  <a:lnTo>
                    <a:pt x="12" y="0"/>
                  </a:lnTo>
                  <a:cubicBezTo>
                    <a:pt x="11" y="7"/>
                    <a:pt x="7" y="16"/>
                    <a:pt x="6" y="20"/>
                  </a:cubicBezTo>
                  <a:lnTo>
                    <a:pt x="0" y="20"/>
                  </a:lnTo>
                  <a:cubicBezTo>
                    <a:pt x="2" y="16"/>
                    <a:pt x="10" y="7"/>
                    <a:pt x="1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8" name="Freeform 1033"/>
            <p:cNvSpPr>
              <a:spLocks/>
            </p:cNvSpPr>
            <p:nvPr userDrawn="1"/>
          </p:nvSpPr>
          <p:spPr bwMode="auto">
            <a:xfrm>
              <a:off x="197" y="278"/>
              <a:ext cx="41" cy="14"/>
            </a:xfrm>
            <a:custGeom>
              <a:avLst/>
              <a:gdLst>
                <a:gd name="T0" fmla="*/ 0 w 90"/>
                <a:gd name="T1" fmla="*/ 6 h 32"/>
                <a:gd name="T2" fmla="*/ 0 w 90"/>
                <a:gd name="T3" fmla="*/ 6 h 32"/>
                <a:gd name="T4" fmla="*/ 42 w 90"/>
                <a:gd name="T5" fmla="*/ 4 h 32"/>
                <a:gd name="T6" fmla="*/ 76 w 90"/>
                <a:gd name="T7" fmla="*/ 12 h 32"/>
                <a:gd name="T8" fmla="*/ 73 w 90"/>
                <a:gd name="T9" fmla="*/ 17 h 32"/>
                <a:gd name="T10" fmla="*/ 74 w 90"/>
                <a:gd name="T11" fmla="*/ 19 h 32"/>
                <a:gd name="T12" fmla="*/ 34 w 90"/>
                <a:gd name="T13" fmla="*/ 15 h 32"/>
                <a:gd name="T14" fmla="*/ 78 w 90"/>
                <a:gd name="T15" fmla="*/ 24 h 32"/>
                <a:gd name="T16" fmla="*/ 90 w 90"/>
                <a:gd name="T17" fmla="*/ 31 h 32"/>
                <a:gd name="T18" fmla="*/ 37 w 90"/>
                <a:gd name="T19" fmla="*/ 30 h 32"/>
                <a:gd name="T20" fmla="*/ 0 w 90"/>
                <a:gd name="T21"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32">
                  <a:moveTo>
                    <a:pt x="0" y="6"/>
                  </a:moveTo>
                  <a:lnTo>
                    <a:pt x="0" y="6"/>
                  </a:lnTo>
                  <a:cubicBezTo>
                    <a:pt x="11" y="0"/>
                    <a:pt x="30" y="1"/>
                    <a:pt x="42" y="4"/>
                  </a:cubicBezTo>
                  <a:cubicBezTo>
                    <a:pt x="52" y="6"/>
                    <a:pt x="70" y="10"/>
                    <a:pt x="76" y="12"/>
                  </a:cubicBezTo>
                  <a:cubicBezTo>
                    <a:pt x="75" y="13"/>
                    <a:pt x="74" y="15"/>
                    <a:pt x="73" y="17"/>
                  </a:cubicBezTo>
                  <a:cubicBezTo>
                    <a:pt x="73" y="18"/>
                    <a:pt x="73" y="18"/>
                    <a:pt x="74" y="19"/>
                  </a:cubicBezTo>
                  <a:cubicBezTo>
                    <a:pt x="73" y="19"/>
                    <a:pt x="48" y="14"/>
                    <a:pt x="34" y="15"/>
                  </a:cubicBezTo>
                  <a:cubicBezTo>
                    <a:pt x="47" y="20"/>
                    <a:pt x="77" y="24"/>
                    <a:pt x="78" y="24"/>
                  </a:cubicBezTo>
                  <a:cubicBezTo>
                    <a:pt x="81" y="28"/>
                    <a:pt x="86" y="30"/>
                    <a:pt x="90" y="31"/>
                  </a:cubicBezTo>
                  <a:cubicBezTo>
                    <a:pt x="86" y="32"/>
                    <a:pt x="46" y="31"/>
                    <a:pt x="37" y="30"/>
                  </a:cubicBezTo>
                  <a:cubicBezTo>
                    <a:pt x="24" y="28"/>
                    <a:pt x="4" y="20"/>
                    <a:pt x="0"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09" name="Freeform 1034"/>
            <p:cNvSpPr>
              <a:spLocks/>
            </p:cNvSpPr>
            <p:nvPr userDrawn="1"/>
          </p:nvSpPr>
          <p:spPr bwMode="auto">
            <a:xfrm>
              <a:off x="317" y="277"/>
              <a:ext cx="4" cy="8"/>
            </a:xfrm>
            <a:custGeom>
              <a:avLst/>
              <a:gdLst>
                <a:gd name="T0" fmla="*/ 7 w 9"/>
                <a:gd name="T1" fmla="*/ 0 h 19"/>
                <a:gd name="T2" fmla="*/ 7 w 9"/>
                <a:gd name="T3" fmla="*/ 0 h 19"/>
                <a:gd name="T4" fmla="*/ 8 w 9"/>
                <a:gd name="T5" fmla="*/ 19 h 19"/>
                <a:gd name="T6" fmla="*/ 0 w 9"/>
                <a:gd name="T7" fmla="*/ 19 h 19"/>
                <a:gd name="T8" fmla="*/ 7 w 9"/>
                <a:gd name="T9" fmla="*/ 0 h 19"/>
              </a:gdLst>
              <a:ahLst/>
              <a:cxnLst>
                <a:cxn ang="0">
                  <a:pos x="T0" y="T1"/>
                </a:cxn>
                <a:cxn ang="0">
                  <a:pos x="T2" y="T3"/>
                </a:cxn>
                <a:cxn ang="0">
                  <a:pos x="T4" y="T5"/>
                </a:cxn>
                <a:cxn ang="0">
                  <a:pos x="T6" y="T7"/>
                </a:cxn>
                <a:cxn ang="0">
                  <a:pos x="T8" y="T9"/>
                </a:cxn>
              </a:cxnLst>
              <a:rect l="0" t="0" r="r" b="b"/>
              <a:pathLst>
                <a:path w="9" h="19">
                  <a:moveTo>
                    <a:pt x="7" y="0"/>
                  </a:moveTo>
                  <a:lnTo>
                    <a:pt x="7" y="0"/>
                  </a:lnTo>
                  <a:cubicBezTo>
                    <a:pt x="8" y="5"/>
                    <a:pt x="9" y="13"/>
                    <a:pt x="8" y="19"/>
                  </a:cubicBezTo>
                  <a:lnTo>
                    <a:pt x="0" y="19"/>
                  </a:lnTo>
                  <a:cubicBezTo>
                    <a:pt x="1" y="12"/>
                    <a:pt x="5" y="6"/>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0" name="Freeform 1035"/>
            <p:cNvSpPr>
              <a:spLocks/>
            </p:cNvSpPr>
            <p:nvPr userDrawn="1"/>
          </p:nvSpPr>
          <p:spPr bwMode="auto">
            <a:xfrm>
              <a:off x="327" y="276"/>
              <a:ext cx="4" cy="9"/>
            </a:xfrm>
            <a:custGeom>
              <a:avLst/>
              <a:gdLst>
                <a:gd name="T0" fmla="*/ 8 w 9"/>
                <a:gd name="T1" fmla="*/ 0 h 20"/>
                <a:gd name="T2" fmla="*/ 8 w 9"/>
                <a:gd name="T3" fmla="*/ 0 h 20"/>
                <a:gd name="T4" fmla="*/ 9 w 9"/>
                <a:gd name="T5" fmla="*/ 20 h 20"/>
                <a:gd name="T6" fmla="*/ 0 w 9"/>
                <a:gd name="T7" fmla="*/ 20 h 20"/>
                <a:gd name="T8" fmla="*/ 8 w 9"/>
                <a:gd name="T9" fmla="*/ 0 h 20"/>
              </a:gdLst>
              <a:ahLst/>
              <a:cxnLst>
                <a:cxn ang="0">
                  <a:pos x="T0" y="T1"/>
                </a:cxn>
                <a:cxn ang="0">
                  <a:pos x="T2" y="T3"/>
                </a:cxn>
                <a:cxn ang="0">
                  <a:pos x="T4" y="T5"/>
                </a:cxn>
                <a:cxn ang="0">
                  <a:pos x="T6" y="T7"/>
                </a:cxn>
                <a:cxn ang="0">
                  <a:pos x="T8" y="T9"/>
                </a:cxn>
              </a:cxnLst>
              <a:rect l="0" t="0" r="r" b="b"/>
              <a:pathLst>
                <a:path w="9" h="20">
                  <a:moveTo>
                    <a:pt x="8" y="0"/>
                  </a:moveTo>
                  <a:lnTo>
                    <a:pt x="8" y="0"/>
                  </a:lnTo>
                  <a:cubicBezTo>
                    <a:pt x="9" y="6"/>
                    <a:pt x="8" y="15"/>
                    <a:pt x="9" y="20"/>
                  </a:cubicBezTo>
                  <a:lnTo>
                    <a:pt x="0" y="20"/>
                  </a:lnTo>
                  <a:cubicBezTo>
                    <a:pt x="2" y="13"/>
                    <a:pt x="6" y="8"/>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1" name="Freeform 1036"/>
            <p:cNvSpPr>
              <a:spLocks/>
            </p:cNvSpPr>
            <p:nvPr userDrawn="1"/>
          </p:nvSpPr>
          <p:spPr bwMode="auto">
            <a:xfrm>
              <a:off x="222" y="274"/>
              <a:ext cx="11" cy="4"/>
            </a:xfrm>
            <a:custGeom>
              <a:avLst/>
              <a:gdLst>
                <a:gd name="T0" fmla="*/ 0 w 24"/>
                <a:gd name="T1" fmla="*/ 0 h 9"/>
                <a:gd name="T2" fmla="*/ 0 w 24"/>
                <a:gd name="T3" fmla="*/ 0 h 9"/>
                <a:gd name="T4" fmla="*/ 22 w 24"/>
                <a:gd name="T5" fmla="*/ 6 h 9"/>
                <a:gd name="T6" fmla="*/ 24 w 24"/>
                <a:gd name="T7" fmla="*/ 9 h 9"/>
                <a:gd name="T8" fmla="*/ 0 w 24"/>
                <a:gd name="T9" fmla="*/ 0 h 9"/>
              </a:gdLst>
              <a:ahLst/>
              <a:cxnLst>
                <a:cxn ang="0">
                  <a:pos x="T0" y="T1"/>
                </a:cxn>
                <a:cxn ang="0">
                  <a:pos x="T2" y="T3"/>
                </a:cxn>
                <a:cxn ang="0">
                  <a:pos x="T4" y="T5"/>
                </a:cxn>
                <a:cxn ang="0">
                  <a:pos x="T6" y="T7"/>
                </a:cxn>
                <a:cxn ang="0">
                  <a:pos x="T8" y="T9"/>
                </a:cxn>
              </a:cxnLst>
              <a:rect l="0" t="0" r="r" b="b"/>
              <a:pathLst>
                <a:path w="24" h="9">
                  <a:moveTo>
                    <a:pt x="0" y="0"/>
                  </a:moveTo>
                  <a:lnTo>
                    <a:pt x="0" y="0"/>
                  </a:lnTo>
                  <a:cubicBezTo>
                    <a:pt x="7" y="2"/>
                    <a:pt x="19" y="5"/>
                    <a:pt x="22" y="6"/>
                  </a:cubicBezTo>
                  <a:cubicBezTo>
                    <a:pt x="23" y="7"/>
                    <a:pt x="23" y="8"/>
                    <a:pt x="24" y="9"/>
                  </a:cubicBezTo>
                  <a:cubicBezTo>
                    <a:pt x="23" y="8"/>
                    <a:pt x="6" y="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2" name="Freeform 1037"/>
            <p:cNvSpPr>
              <a:spLocks/>
            </p:cNvSpPr>
            <p:nvPr userDrawn="1"/>
          </p:nvSpPr>
          <p:spPr bwMode="auto">
            <a:xfrm>
              <a:off x="320" y="268"/>
              <a:ext cx="5" cy="17"/>
            </a:xfrm>
            <a:custGeom>
              <a:avLst/>
              <a:gdLst>
                <a:gd name="T0" fmla="*/ 7 w 11"/>
                <a:gd name="T1" fmla="*/ 0 h 38"/>
                <a:gd name="T2" fmla="*/ 7 w 11"/>
                <a:gd name="T3" fmla="*/ 0 h 38"/>
                <a:gd name="T4" fmla="*/ 11 w 11"/>
                <a:gd name="T5" fmla="*/ 24 h 38"/>
                <a:gd name="T6" fmla="*/ 5 w 11"/>
                <a:gd name="T7" fmla="*/ 38 h 38"/>
                <a:gd name="T8" fmla="*/ 2 w 11"/>
                <a:gd name="T9" fmla="*/ 38 h 38"/>
                <a:gd name="T10" fmla="*/ 0 w 11"/>
                <a:gd name="T11" fmla="*/ 17 h 38"/>
                <a:gd name="T12" fmla="*/ 2 w 11"/>
                <a:gd name="T13" fmla="*/ 6 h 38"/>
                <a:gd name="T14" fmla="*/ 5 w 11"/>
                <a:gd name="T15" fmla="*/ 25 h 38"/>
                <a:gd name="T16" fmla="*/ 7 w 11"/>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8">
                  <a:moveTo>
                    <a:pt x="7" y="0"/>
                  </a:moveTo>
                  <a:lnTo>
                    <a:pt x="7" y="0"/>
                  </a:lnTo>
                  <a:cubicBezTo>
                    <a:pt x="7" y="0"/>
                    <a:pt x="11" y="18"/>
                    <a:pt x="11" y="24"/>
                  </a:cubicBezTo>
                  <a:cubicBezTo>
                    <a:pt x="9" y="29"/>
                    <a:pt x="7" y="34"/>
                    <a:pt x="5" y="38"/>
                  </a:cubicBezTo>
                  <a:lnTo>
                    <a:pt x="2" y="38"/>
                  </a:lnTo>
                  <a:cubicBezTo>
                    <a:pt x="2" y="33"/>
                    <a:pt x="2" y="24"/>
                    <a:pt x="0" y="17"/>
                  </a:cubicBezTo>
                  <a:cubicBezTo>
                    <a:pt x="1" y="13"/>
                    <a:pt x="2" y="9"/>
                    <a:pt x="2" y="6"/>
                  </a:cubicBezTo>
                  <a:cubicBezTo>
                    <a:pt x="4" y="13"/>
                    <a:pt x="4" y="16"/>
                    <a:pt x="5" y="25"/>
                  </a:cubicBezTo>
                  <a:cubicBezTo>
                    <a:pt x="6" y="16"/>
                    <a:pt x="7" y="7"/>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3" name="Freeform 1038"/>
            <p:cNvSpPr>
              <a:spLocks/>
            </p:cNvSpPr>
            <p:nvPr userDrawn="1"/>
          </p:nvSpPr>
          <p:spPr bwMode="auto">
            <a:xfrm>
              <a:off x="311" y="269"/>
              <a:ext cx="6" cy="16"/>
            </a:xfrm>
            <a:custGeom>
              <a:avLst/>
              <a:gdLst>
                <a:gd name="T0" fmla="*/ 11 w 15"/>
                <a:gd name="T1" fmla="*/ 0 h 36"/>
                <a:gd name="T2" fmla="*/ 11 w 15"/>
                <a:gd name="T3" fmla="*/ 0 h 36"/>
                <a:gd name="T4" fmla="*/ 5 w 15"/>
                <a:gd name="T5" fmla="*/ 36 h 36"/>
                <a:gd name="T6" fmla="*/ 0 w 15"/>
                <a:gd name="T7" fmla="*/ 36 h 36"/>
                <a:gd name="T8" fmla="*/ 6 w 15"/>
                <a:gd name="T9" fmla="*/ 1 h 36"/>
                <a:gd name="T10" fmla="*/ 7 w 15"/>
                <a:gd name="T11" fmla="*/ 21 h 36"/>
                <a:gd name="T12" fmla="*/ 11 w 15"/>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15" h="36">
                  <a:moveTo>
                    <a:pt x="11" y="0"/>
                  </a:moveTo>
                  <a:lnTo>
                    <a:pt x="11" y="0"/>
                  </a:lnTo>
                  <a:cubicBezTo>
                    <a:pt x="15" y="20"/>
                    <a:pt x="11" y="27"/>
                    <a:pt x="5" y="36"/>
                  </a:cubicBezTo>
                  <a:lnTo>
                    <a:pt x="0" y="36"/>
                  </a:lnTo>
                  <a:cubicBezTo>
                    <a:pt x="3" y="30"/>
                    <a:pt x="6" y="12"/>
                    <a:pt x="6" y="1"/>
                  </a:cubicBezTo>
                  <a:cubicBezTo>
                    <a:pt x="6" y="2"/>
                    <a:pt x="8" y="13"/>
                    <a:pt x="7" y="21"/>
                  </a:cubicBezTo>
                  <a:cubicBezTo>
                    <a:pt x="9" y="13"/>
                    <a:pt x="10" y="8"/>
                    <a:pt x="1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4" name="Freeform 1039"/>
            <p:cNvSpPr>
              <a:spLocks/>
            </p:cNvSpPr>
            <p:nvPr userDrawn="1"/>
          </p:nvSpPr>
          <p:spPr bwMode="auto">
            <a:xfrm>
              <a:off x="295" y="267"/>
              <a:ext cx="13" cy="14"/>
            </a:xfrm>
            <a:custGeom>
              <a:avLst/>
              <a:gdLst>
                <a:gd name="T0" fmla="*/ 28 w 28"/>
                <a:gd name="T1" fmla="*/ 0 h 31"/>
                <a:gd name="T2" fmla="*/ 28 w 28"/>
                <a:gd name="T3" fmla="*/ 0 h 31"/>
                <a:gd name="T4" fmla="*/ 16 w 28"/>
                <a:gd name="T5" fmla="*/ 23 h 31"/>
                <a:gd name="T6" fmla="*/ 27 w 28"/>
                <a:gd name="T7" fmla="*/ 13 h 31"/>
                <a:gd name="T8" fmla="*/ 24 w 28"/>
                <a:gd name="T9" fmla="*/ 24 h 31"/>
                <a:gd name="T10" fmla="*/ 0 w 28"/>
                <a:gd name="T11" fmla="*/ 20 h 31"/>
                <a:gd name="T12" fmla="*/ 28 w 28"/>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28" h="31">
                  <a:moveTo>
                    <a:pt x="28" y="0"/>
                  </a:moveTo>
                  <a:lnTo>
                    <a:pt x="28" y="0"/>
                  </a:lnTo>
                  <a:cubicBezTo>
                    <a:pt x="28" y="10"/>
                    <a:pt x="23" y="20"/>
                    <a:pt x="16" y="23"/>
                  </a:cubicBezTo>
                  <a:cubicBezTo>
                    <a:pt x="24" y="21"/>
                    <a:pt x="27" y="13"/>
                    <a:pt x="27" y="13"/>
                  </a:cubicBezTo>
                  <a:cubicBezTo>
                    <a:pt x="27" y="15"/>
                    <a:pt x="26" y="21"/>
                    <a:pt x="24" y="24"/>
                  </a:cubicBezTo>
                  <a:cubicBezTo>
                    <a:pt x="16" y="31"/>
                    <a:pt x="3" y="29"/>
                    <a:pt x="0" y="20"/>
                  </a:cubicBezTo>
                  <a:cubicBezTo>
                    <a:pt x="14" y="26"/>
                    <a:pt x="24" y="15"/>
                    <a:pt x="2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5" name="Freeform 1040"/>
            <p:cNvSpPr>
              <a:spLocks/>
            </p:cNvSpPr>
            <p:nvPr userDrawn="1"/>
          </p:nvSpPr>
          <p:spPr bwMode="auto">
            <a:xfrm>
              <a:off x="231" y="268"/>
              <a:ext cx="26" cy="15"/>
            </a:xfrm>
            <a:custGeom>
              <a:avLst/>
              <a:gdLst>
                <a:gd name="T0" fmla="*/ 0 w 59"/>
                <a:gd name="T1" fmla="*/ 7 h 34"/>
                <a:gd name="T2" fmla="*/ 0 w 59"/>
                <a:gd name="T3" fmla="*/ 7 h 34"/>
                <a:gd name="T4" fmla="*/ 24 w 59"/>
                <a:gd name="T5" fmla="*/ 4 h 34"/>
                <a:gd name="T6" fmla="*/ 47 w 59"/>
                <a:gd name="T7" fmla="*/ 15 h 34"/>
                <a:gd name="T8" fmla="*/ 48 w 59"/>
                <a:gd name="T9" fmla="*/ 21 h 34"/>
                <a:gd name="T10" fmla="*/ 24 w 59"/>
                <a:gd name="T11" fmla="*/ 15 h 34"/>
                <a:gd name="T12" fmla="*/ 50 w 59"/>
                <a:gd name="T13" fmla="*/ 25 h 34"/>
                <a:gd name="T14" fmla="*/ 59 w 59"/>
                <a:gd name="T15" fmla="*/ 34 h 34"/>
                <a:gd name="T16" fmla="*/ 13 w 59"/>
                <a:gd name="T17" fmla="*/ 24 h 34"/>
                <a:gd name="T18" fmla="*/ 0 w 59"/>
                <a:gd name="T19"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34">
                  <a:moveTo>
                    <a:pt x="0" y="7"/>
                  </a:moveTo>
                  <a:lnTo>
                    <a:pt x="0" y="7"/>
                  </a:lnTo>
                  <a:cubicBezTo>
                    <a:pt x="6" y="2"/>
                    <a:pt x="15" y="0"/>
                    <a:pt x="24" y="4"/>
                  </a:cubicBezTo>
                  <a:cubicBezTo>
                    <a:pt x="26" y="5"/>
                    <a:pt x="41" y="12"/>
                    <a:pt x="47" y="15"/>
                  </a:cubicBezTo>
                  <a:cubicBezTo>
                    <a:pt x="47" y="17"/>
                    <a:pt x="48" y="20"/>
                    <a:pt x="48" y="21"/>
                  </a:cubicBezTo>
                  <a:cubicBezTo>
                    <a:pt x="43" y="19"/>
                    <a:pt x="33" y="16"/>
                    <a:pt x="24" y="15"/>
                  </a:cubicBezTo>
                  <a:cubicBezTo>
                    <a:pt x="34" y="21"/>
                    <a:pt x="46" y="24"/>
                    <a:pt x="50" y="25"/>
                  </a:cubicBezTo>
                  <a:cubicBezTo>
                    <a:pt x="52" y="28"/>
                    <a:pt x="54" y="31"/>
                    <a:pt x="59" y="34"/>
                  </a:cubicBezTo>
                  <a:cubicBezTo>
                    <a:pt x="44" y="31"/>
                    <a:pt x="25" y="29"/>
                    <a:pt x="13" y="24"/>
                  </a:cubicBezTo>
                  <a:cubicBezTo>
                    <a:pt x="9" y="22"/>
                    <a:pt x="1" y="15"/>
                    <a:pt x="0"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6" name="Freeform 1041"/>
            <p:cNvSpPr>
              <a:spLocks/>
            </p:cNvSpPr>
            <p:nvPr userDrawn="1"/>
          </p:nvSpPr>
          <p:spPr bwMode="auto">
            <a:xfrm>
              <a:off x="250" y="268"/>
              <a:ext cx="6" cy="3"/>
            </a:xfrm>
            <a:custGeom>
              <a:avLst/>
              <a:gdLst>
                <a:gd name="T0" fmla="*/ 0 w 14"/>
                <a:gd name="T1" fmla="*/ 0 h 8"/>
                <a:gd name="T2" fmla="*/ 0 w 14"/>
                <a:gd name="T3" fmla="*/ 0 h 8"/>
                <a:gd name="T4" fmla="*/ 14 w 14"/>
                <a:gd name="T5" fmla="*/ 8 h 8"/>
                <a:gd name="T6" fmla="*/ 12 w 14"/>
                <a:gd name="T7" fmla="*/ 8 h 8"/>
                <a:gd name="T8" fmla="*/ 0 w 14"/>
                <a:gd name="T9" fmla="*/ 0 h 8"/>
              </a:gdLst>
              <a:ahLst/>
              <a:cxnLst>
                <a:cxn ang="0">
                  <a:pos x="T0" y="T1"/>
                </a:cxn>
                <a:cxn ang="0">
                  <a:pos x="T2" y="T3"/>
                </a:cxn>
                <a:cxn ang="0">
                  <a:pos x="T4" y="T5"/>
                </a:cxn>
                <a:cxn ang="0">
                  <a:pos x="T6" y="T7"/>
                </a:cxn>
                <a:cxn ang="0">
                  <a:pos x="T8" y="T9"/>
                </a:cxn>
              </a:cxnLst>
              <a:rect l="0" t="0" r="r" b="b"/>
              <a:pathLst>
                <a:path w="14" h="8">
                  <a:moveTo>
                    <a:pt x="0" y="0"/>
                  </a:moveTo>
                  <a:lnTo>
                    <a:pt x="0" y="0"/>
                  </a:lnTo>
                  <a:cubicBezTo>
                    <a:pt x="5" y="2"/>
                    <a:pt x="10" y="6"/>
                    <a:pt x="14" y="8"/>
                  </a:cubicBezTo>
                  <a:lnTo>
                    <a:pt x="12" y="8"/>
                  </a:lnTo>
                  <a:cubicBezTo>
                    <a:pt x="8" y="6"/>
                    <a:pt x="5" y="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7" name="Freeform 1042"/>
            <p:cNvSpPr>
              <a:spLocks/>
            </p:cNvSpPr>
            <p:nvPr userDrawn="1"/>
          </p:nvSpPr>
          <p:spPr bwMode="auto">
            <a:xfrm>
              <a:off x="298" y="263"/>
              <a:ext cx="16" cy="22"/>
            </a:xfrm>
            <a:custGeom>
              <a:avLst/>
              <a:gdLst>
                <a:gd name="T0" fmla="*/ 34 w 37"/>
                <a:gd name="T1" fmla="*/ 0 h 50"/>
                <a:gd name="T2" fmla="*/ 34 w 37"/>
                <a:gd name="T3" fmla="*/ 0 h 50"/>
                <a:gd name="T4" fmla="*/ 18 w 37"/>
                <a:gd name="T5" fmla="*/ 50 h 50"/>
                <a:gd name="T6" fmla="*/ 0 w 37"/>
                <a:gd name="T7" fmla="*/ 50 h 50"/>
                <a:gd name="T8" fmla="*/ 2 w 37"/>
                <a:gd name="T9" fmla="*/ 49 h 50"/>
                <a:gd name="T10" fmla="*/ 32 w 37"/>
                <a:gd name="T11" fmla="*/ 0 h 50"/>
                <a:gd name="T12" fmla="*/ 31 w 37"/>
                <a:gd name="T13" fmla="*/ 19 h 50"/>
                <a:gd name="T14" fmla="*/ 34 w 37"/>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50">
                  <a:moveTo>
                    <a:pt x="34" y="0"/>
                  </a:moveTo>
                  <a:lnTo>
                    <a:pt x="34" y="0"/>
                  </a:lnTo>
                  <a:cubicBezTo>
                    <a:pt x="37" y="21"/>
                    <a:pt x="31" y="38"/>
                    <a:pt x="18" y="50"/>
                  </a:cubicBezTo>
                  <a:lnTo>
                    <a:pt x="0" y="50"/>
                  </a:lnTo>
                  <a:lnTo>
                    <a:pt x="2" y="49"/>
                  </a:lnTo>
                  <a:cubicBezTo>
                    <a:pt x="21" y="42"/>
                    <a:pt x="29" y="25"/>
                    <a:pt x="32" y="0"/>
                  </a:cubicBezTo>
                  <a:cubicBezTo>
                    <a:pt x="32" y="5"/>
                    <a:pt x="32" y="14"/>
                    <a:pt x="31" y="19"/>
                  </a:cubicBezTo>
                  <a:cubicBezTo>
                    <a:pt x="33" y="13"/>
                    <a:pt x="33" y="6"/>
                    <a:pt x="3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8" name="Freeform 1043"/>
            <p:cNvSpPr>
              <a:spLocks/>
            </p:cNvSpPr>
            <p:nvPr userDrawn="1"/>
          </p:nvSpPr>
          <p:spPr bwMode="auto">
            <a:xfrm>
              <a:off x="197" y="261"/>
              <a:ext cx="39" cy="21"/>
            </a:xfrm>
            <a:custGeom>
              <a:avLst/>
              <a:gdLst>
                <a:gd name="T0" fmla="*/ 0 w 87"/>
                <a:gd name="T1" fmla="*/ 3 h 45"/>
                <a:gd name="T2" fmla="*/ 0 w 87"/>
                <a:gd name="T3" fmla="*/ 3 h 45"/>
                <a:gd name="T4" fmla="*/ 40 w 87"/>
                <a:gd name="T5" fmla="*/ 8 h 45"/>
                <a:gd name="T6" fmla="*/ 72 w 87"/>
                <a:gd name="T7" fmla="*/ 23 h 45"/>
                <a:gd name="T8" fmla="*/ 76 w 87"/>
                <a:gd name="T9" fmla="*/ 31 h 45"/>
                <a:gd name="T10" fmla="*/ 28 w 87"/>
                <a:gd name="T11" fmla="*/ 17 h 45"/>
                <a:gd name="T12" fmla="*/ 83 w 87"/>
                <a:gd name="T13" fmla="*/ 38 h 45"/>
                <a:gd name="T14" fmla="*/ 87 w 87"/>
                <a:gd name="T15" fmla="*/ 42 h 45"/>
                <a:gd name="T16" fmla="*/ 80 w 87"/>
                <a:gd name="T17" fmla="*/ 45 h 45"/>
                <a:gd name="T18" fmla="*/ 43 w 87"/>
                <a:gd name="T19" fmla="*/ 37 h 45"/>
                <a:gd name="T20" fmla="*/ 0 w 87"/>
                <a:gd name="T2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45">
                  <a:moveTo>
                    <a:pt x="0" y="3"/>
                  </a:moveTo>
                  <a:lnTo>
                    <a:pt x="0" y="3"/>
                  </a:lnTo>
                  <a:cubicBezTo>
                    <a:pt x="10" y="0"/>
                    <a:pt x="30" y="4"/>
                    <a:pt x="40" y="8"/>
                  </a:cubicBezTo>
                  <a:cubicBezTo>
                    <a:pt x="46" y="11"/>
                    <a:pt x="67" y="19"/>
                    <a:pt x="72" y="23"/>
                  </a:cubicBezTo>
                  <a:cubicBezTo>
                    <a:pt x="74" y="26"/>
                    <a:pt x="74" y="28"/>
                    <a:pt x="76" y="31"/>
                  </a:cubicBezTo>
                  <a:cubicBezTo>
                    <a:pt x="68" y="28"/>
                    <a:pt x="49" y="21"/>
                    <a:pt x="28" y="17"/>
                  </a:cubicBezTo>
                  <a:cubicBezTo>
                    <a:pt x="43" y="24"/>
                    <a:pt x="68" y="33"/>
                    <a:pt x="83" y="38"/>
                  </a:cubicBezTo>
                  <a:cubicBezTo>
                    <a:pt x="84" y="39"/>
                    <a:pt x="86" y="41"/>
                    <a:pt x="87" y="42"/>
                  </a:cubicBezTo>
                  <a:cubicBezTo>
                    <a:pt x="84" y="42"/>
                    <a:pt x="82" y="44"/>
                    <a:pt x="80" y="45"/>
                  </a:cubicBezTo>
                  <a:cubicBezTo>
                    <a:pt x="75" y="45"/>
                    <a:pt x="49" y="39"/>
                    <a:pt x="43" y="37"/>
                  </a:cubicBezTo>
                  <a:cubicBezTo>
                    <a:pt x="24" y="31"/>
                    <a:pt x="2" y="18"/>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19" name="Freeform 1044"/>
            <p:cNvSpPr>
              <a:spLocks/>
            </p:cNvSpPr>
            <p:nvPr userDrawn="1"/>
          </p:nvSpPr>
          <p:spPr bwMode="auto">
            <a:xfrm>
              <a:off x="222" y="260"/>
              <a:ext cx="13" cy="8"/>
            </a:xfrm>
            <a:custGeom>
              <a:avLst/>
              <a:gdLst>
                <a:gd name="T0" fmla="*/ 0 w 29"/>
                <a:gd name="T1" fmla="*/ 0 h 16"/>
                <a:gd name="T2" fmla="*/ 0 w 29"/>
                <a:gd name="T3" fmla="*/ 0 h 16"/>
                <a:gd name="T4" fmla="*/ 29 w 29"/>
                <a:gd name="T5" fmla="*/ 15 h 16"/>
                <a:gd name="T6" fmla="*/ 25 w 29"/>
                <a:gd name="T7" fmla="*/ 16 h 16"/>
                <a:gd name="T8" fmla="*/ 0 w 29"/>
                <a:gd name="T9" fmla="*/ 0 h 16"/>
              </a:gdLst>
              <a:ahLst/>
              <a:cxnLst>
                <a:cxn ang="0">
                  <a:pos x="T0" y="T1"/>
                </a:cxn>
                <a:cxn ang="0">
                  <a:pos x="T2" y="T3"/>
                </a:cxn>
                <a:cxn ang="0">
                  <a:pos x="T4" y="T5"/>
                </a:cxn>
                <a:cxn ang="0">
                  <a:pos x="T6" y="T7"/>
                </a:cxn>
                <a:cxn ang="0">
                  <a:pos x="T8" y="T9"/>
                </a:cxn>
              </a:cxnLst>
              <a:rect l="0" t="0" r="r" b="b"/>
              <a:pathLst>
                <a:path w="29" h="16">
                  <a:moveTo>
                    <a:pt x="0" y="0"/>
                  </a:moveTo>
                  <a:lnTo>
                    <a:pt x="0" y="0"/>
                  </a:lnTo>
                  <a:cubicBezTo>
                    <a:pt x="10" y="5"/>
                    <a:pt x="27" y="14"/>
                    <a:pt x="29" y="15"/>
                  </a:cubicBezTo>
                  <a:cubicBezTo>
                    <a:pt x="28" y="15"/>
                    <a:pt x="27" y="15"/>
                    <a:pt x="25" y="16"/>
                  </a:cubicBezTo>
                  <a:cubicBezTo>
                    <a:pt x="25" y="16"/>
                    <a:pt x="7" y="6"/>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0" name="Freeform 1045"/>
            <p:cNvSpPr>
              <a:spLocks/>
            </p:cNvSpPr>
            <p:nvPr userDrawn="1"/>
          </p:nvSpPr>
          <p:spPr bwMode="auto">
            <a:xfrm>
              <a:off x="315" y="257"/>
              <a:ext cx="6" cy="25"/>
            </a:xfrm>
            <a:custGeom>
              <a:avLst/>
              <a:gdLst>
                <a:gd name="T0" fmla="*/ 3 w 12"/>
                <a:gd name="T1" fmla="*/ 0 h 55"/>
                <a:gd name="T2" fmla="*/ 3 w 12"/>
                <a:gd name="T3" fmla="*/ 0 h 55"/>
                <a:gd name="T4" fmla="*/ 12 w 12"/>
                <a:gd name="T5" fmla="*/ 27 h 55"/>
                <a:gd name="T6" fmla="*/ 3 w 12"/>
                <a:gd name="T7" fmla="*/ 55 h 55"/>
                <a:gd name="T8" fmla="*/ 0 w 12"/>
                <a:gd name="T9" fmla="*/ 24 h 55"/>
                <a:gd name="T10" fmla="*/ 1 w 12"/>
                <a:gd name="T11" fmla="*/ 1 h 55"/>
                <a:gd name="T12" fmla="*/ 7 w 12"/>
                <a:gd name="T13" fmla="*/ 28 h 55"/>
                <a:gd name="T14" fmla="*/ 3 w 12"/>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5">
                  <a:moveTo>
                    <a:pt x="3" y="0"/>
                  </a:moveTo>
                  <a:lnTo>
                    <a:pt x="3" y="0"/>
                  </a:lnTo>
                  <a:cubicBezTo>
                    <a:pt x="6" y="6"/>
                    <a:pt x="12" y="22"/>
                    <a:pt x="12" y="27"/>
                  </a:cubicBezTo>
                  <a:cubicBezTo>
                    <a:pt x="12" y="39"/>
                    <a:pt x="6" y="48"/>
                    <a:pt x="3" y="55"/>
                  </a:cubicBezTo>
                  <a:cubicBezTo>
                    <a:pt x="4" y="45"/>
                    <a:pt x="3" y="33"/>
                    <a:pt x="0" y="24"/>
                  </a:cubicBezTo>
                  <a:cubicBezTo>
                    <a:pt x="1" y="17"/>
                    <a:pt x="1" y="8"/>
                    <a:pt x="1" y="1"/>
                  </a:cubicBezTo>
                  <a:cubicBezTo>
                    <a:pt x="2" y="4"/>
                    <a:pt x="6" y="19"/>
                    <a:pt x="7" y="28"/>
                  </a:cubicBezTo>
                  <a:cubicBezTo>
                    <a:pt x="7" y="20"/>
                    <a:pt x="4" y="6"/>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1" name="Freeform 1046"/>
            <p:cNvSpPr>
              <a:spLocks/>
            </p:cNvSpPr>
            <p:nvPr userDrawn="1"/>
          </p:nvSpPr>
          <p:spPr bwMode="auto">
            <a:xfrm>
              <a:off x="323" y="257"/>
              <a:ext cx="7" cy="27"/>
            </a:xfrm>
            <a:custGeom>
              <a:avLst/>
              <a:gdLst>
                <a:gd name="T0" fmla="*/ 0 w 15"/>
                <a:gd name="T1" fmla="*/ 0 h 60"/>
                <a:gd name="T2" fmla="*/ 0 w 15"/>
                <a:gd name="T3" fmla="*/ 0 h 60"/>
                <a:gd name="T4" fmla="*/ 7 w 15"/>
                <a:gd name="T5" fmla="*/ 29 h 60"/>
                <a:gd name="T6" fmla="*/ 2 w 15"/>
                <a:gd name="T7" fmla="*/ 1 h 60"/>
                <a:gd name="T8" fmla="*/ 7 w 15"/>
                <a:gd name="T9" fmla="*/ 15 h 60"/>
                <a:gd name="T10" fmla="*/ 15 w 15"/>
                <a:gd name="T11" fmla="*/ 42 h 60"/>
                <a:gd name="T12" fmla="*/ 7 w 15"/>
                <a:gd name="T13" fmla="*/ 60 h 60"/>
                <a:gd name="T14" fmla="*/ 4 w 15"/>
                <a:gd name="T15" fmla="*/ 31 h 60"/>
                <a:gd name="T16" fmla="*/ 1 w 15"/>
                <a:gd name="T17" fmla="*/ 20 h 60"/>
                <a:gd name="T18" fmla="*/ 0 w 15"/>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60">
                  <a:moveTo>
                    <a:pt x="0" y="0"/>
                  </a:moveTo>
                  <a:lnTo>
                    <a:pt x="0" y="0"/>
                  </a:lnTo>
                  <a:cubicBezTo>
                    <a:pt x="1" y="6"/>
                    <a:pt x="7" y="26"/>
                    <a:pt x="7" y="29"/>
                  </a:cubicBezTo>
                  <a:cubicBezTo>
                    <a:pt x="6" y="19"/>
                    <a:pt x="4" y="10"/>
                    <a:pt x="2" y="1"/>
                  </a:cubicBezTo>
                  <a:cubicBezTo>
                    <a:pt x="2" y="1"/>
                    <a:pt x="6" y="12"/>
                    <a:pt x="7" y="15"/>
                  </a:cubicBezTo>
                  <a:cubicBezTo>
                    <a:pt x="9" y="22"/>
                    <a:pt x="14" y="35"/>
                    <a:pt x="15" y="42"/>
                  </a:cubicBezTo>
                  <a:cubicBezTo>
                    <a:pt x="13" y="49"/>
                    <a:pt x="10" y="54"/>
                    <a:pt x="7" y="60"/>
                  </a:cubicBezTo>
                  <a:cubicBezTo>
                    <a:pt x="7" y="50"/>
                    <a:pt x="6" y="41"/>
                    <a:pt x="4" y="31"/>
                  </a:cubicBezTo>
                  <a:cubicBezTo>
                    <a:pt x="3" y="28"/>
                    <a:pt x="1" y="24"/>
                    <a:pt x="1" y="20"/>
                  </a:cubicBezTo>
                  <a:cubicBezTo>
                    <a:pt x="0" y="14"/>
                    <a:pt x="0"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2" name="Freeform 1047"/>
            <p:cNvSpPr>
              <a:spLocks/>
            </p:cNvSpPr>
            <p:nvPr userDrawn="1"/>
          </p:nvSpPr>
          <p:spPr bwMode="auto">
            <a:xfrm>
              <a:off x="235" y="256"/>
              <a:ext cx="26" cy="18"/>
            </a:xfrm>
            <a:custGeom>
              <a:avLst/>
              <a:gdLst>
                <a:gd name="T0" fmla="*/ 0 w 58"/>
                <a:gd name="T1" fmla="*/ 0 h 39"/>
                <a:gd name="T2" fmla="*/ 0 w 58"/>
                <a:gd name="T3" fmla="*/ 0 h 39"/>
                <a:gd name="T4" fmla="*/ 58 w 58"/>
                <a:gd name="T5" fmla="*/ 34 h 39"/>
                <a:gd name="T6" fmla="*/ 51 w 58"/>
                <a:gd name="T7" fmla="*/ 34 h 39"/>
                <a:gd name="T8" fmla="*/ 23 w 58"/>
                <a:gd name="T9" fmla="*/ 18 h 39"/>
                <a:gd name="T10" fmla="*/ 45 w 58"/>
                <a:gd name="T11" fmla="*/ 35 h 39"/>
                <a:gd name="T12" fmla="*/ 38 w 58"/>
                <a:gd name="T13" fmla="*/ 39 h 39"/>
                <a:gd name="T14" fmla="*/ 12 w 58"/>
                <a:gd name="T15" fmla="*/ 26 h 39"/>
                <a:gd name="T16" fmla="*/ 0 w 58"/>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9">
                  <a:moveTo>
                    <a:pt x="0" y="0"/>
                  </a:moveTo>
                  <a:lnTo>
                    <a:pt x="0" y="0"/>
                  </a:lnTo>
                  <a:cubicBezTo>
                    <a:pt x="27" y="2"/>
                    <a:pt x="41" y="22"/>
                    <a:pt x="58" y="34"/>
                  </a:cubicBezTo>
                  <a:cubicBezTo>
                    <a:pt x="56" y="34"/>
                    <a:pt x="54" y="34"/>
                    <a:pt x="51" y="34"/>
                  </a:cubicBezTo>
                  <a:cubicBezTo>
                    <a:pt x="48" y="33"/>
                    <a:pt x="33" y="22"/>
                    <a:pt x="23" y="18"/>
                  </a:cubicBezTo>
                  <a:cubicBezTo>
                    <a:pt x="28" y="25"/>
                    <a:pt x="38" y="29"/>
                    <a:pt x="45" y="35"/>
                  </a:cubicBezTo>
                  <a:cubicBezTo>
                    <a:pt x="43" y="36"/>
                    <a:pt x="41" y="37"/>
                    <a:pt x="38" y="39"/>
                  </a:cubicBezTo>
                  <a:cubicBezTo>
                    <a:pt x="34" y="37"/>
                    <a:pt x="18" y="28"/>
                    <a:pt x="12" y="26"/>
                  </a:cubicBezTo>
                  <a:cubicBezTo>
                    <a:pt x="5" y="18"/>
                    <a:pt x="0" y="8"/>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3" name="Freeform 1048"/>
            <p:cNvSpPr>
              <a:spLocks/>
            </p:cNvSpPr>
            <p:nvPr userDrawn="1"/>
          </p:nvSpPr>
          <p:spPr bwMode="auto">
            <a:xfrm>
              <a:off x="251" y="255"/>
              <a:ext cx="3" cy="4"/>
            </a:xfrm>
            <a:custGeom>
              <a:avLst/>
              <a:gdLst>
                <a:gd name="T0" fmla="*/ 0 w 7"/>
                <a:gd name="T1" fmla="*/ 0 h 10"/>
                <a:gd name="T2" fmla="*/ 0 w 7"/>
                <a:gd name="T3" fmla="*/ 0 h 10"/>
                <a:gd name="T4" fmla="*/ 7 w 7"/>
                <a:gd name="T5" fmla="*/ 7 h 10"/>
                <a:gd name="T6" fmla="*/ 7 w 7"/>
                <a:gd name="T7" fmla="*/ 10 h 10"/>
                <a:gd name="T8" fmla="*/ 0 w 7"/>
                <a:gd name="T9" fmla="*/ 0 h 10"/>
              </a:gdLst>
              <a:ahLst/>
              <a:cxnLst>
                <a:cxn ang="0">
                  <a:pos x="T0" y="T1"/>
                </a:cxn>
                <a:cxn ang="0">
                  <a:pos x="T2" y="T3"/>
                </a:cxn>
                <a:cxn ang="0">
                  <a:pos x="T4" y="T5"/>
                </a:cxn>
                <a:cxn ang="0">
                  <a:pos x="T6" y="T7"/>
                </a:cxn>
                <a:cxn ang="0">
                  <a:pos x="T8" y="T9"/>
                </a:cxn>
              </a:cxnLst>
              <a:rect l="0" t="0" r="r" b="b"/>
              <a:pathLst>
                <a:path w="7" h="10">
                  <a:moveTo>
                    <a:pt x="0" y="0"/>
                  </a:moveTo>
                  <a:lnTo>
                    <a:pt x="0" y="0"/>
                  </a:lnTo>
                  <a:cubicBezTo>
                    <a:pt x="2" y="2"/>
                    <a:pt x="5" y="5"/>
                    <a:pt x="7" y="7"/>
                  </a:cubicBezTo>
                  <a:cubicBezTo>
                    <a:pt x="7" y="8"/>
                    <a:pt x="7" y="9"/>
                    <a:pt x="7" y="10"/>
                  </a:cubicBezTo>
                  <a:cubicBezTo>
                    <a:pt x="5" y="7"/>
                    <a:pt x="1" y="2"/>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4" name="Freeform 1049"/>
            <p:cNvSpPr>
              <a:spLocks/>
            </p:cNvSpPr>
            <p:nvPr userDrawn="1"/>
          </p:nvSpPr>
          <p:spPr bwMode="auto">
            <a:xfrm>
              <a:off x="252" y="251"/>
              <a:ext cx="45" cy="64"/>
            </a:xfrm>
            <a:custGeom>
              <a:avLst/>
              <a:gdLst>
                <a:gd name="T0" fmla="*/ 13 w 100"/>
                <a:gd name="T1" fmla="*/ 95 h 142"/>
                <a:gd name="T2" fmla="*/ 13 w 100"/>
                <a:gd name="T3" fmla="*/ 95 h 142"/>
                <a:gd name="T4" fmla="*/ 0 w 100"/>
                <a:gd name="T5" fmla="*/ 82 h 142"/>
                <a:gd name="T6" fmla="*/ 16 w 100"/>
                <a:gd name="T7" fmla="*/ 74 h 142"/>
                <a:gd name="T8" fmla="*/ 30 w 100"/>
                <a:gd name="T9" fmla="*/ 78 h 142"/>
                <a:gd name="T10" fmla="*/ 31 w 100"/>
                <a:gd name="T11" fmla="*/ 76 h 142"/>
                <a:gd name="T12" fmla="*/ 2 w 100"/>
                <a:gd name="T13" fmla="*/ 51 h 142"/>
                <a:gd name="T14" fmla="*/ 37 w 100"/>
                <a:gd name="T15" fmla="*/ 61 h 142"/>
                <a:gd name="T16" fmla="*/ 38 w 100"/>
                <a:gd name="T17" fmla="*/ 60 h 142"/>
                <a:gd name="T18" fmla="*/ 14 w 100"/>
                <a:gd name="T19" fmla="*/ 36 h 142"/>
                <a:gd name="T20" fmla="*/ 8 w 100"/>
                <a:gd name="T21" fmla="*/ 0 h 142"/>
                <a:gd name="T22" fmla="*/ 55 w 100"/>
                <a:gd name="T23" fmla="*/ 52 h 142"/>
                <a:gd name="T24" fmla="*/ 42 w 100"/>
                <a:gd name="T25" fmla="*/ 83 h 142"/>
                <a:gd name="T26" fmla="*/ 62 w 100"/>
                <a:gd name="T27" fmla="*/ 110 h 142"/>
                <a:gd name="T28" fmla="*/ 93 w 100"/>
                <a:gd name="T29" fmla="*/ 98 h 142"/>
                <a:gd name="T30" fmla="*/ 100 w 100"/>
                <a:gd name="T31" fmla="*/ 98 h 142"/>
                <a:gd name="T32" fmla="*/ 100 w 100"/>
                <a:gd name="T33" fmla="*/ 110 h 142"/>
                <a:gd name="T34" fmla="*/ 98 w 100"/>
                <a:gd name="T35" fmla="*/ 112 h 142"/>
                <a:gd name="T36" fmla="*/ 100 w 100"/>
                <a:gd name="T37" fmla="*/ 120 h 142"/>
                <a:gd name="T38" fmla="*/ 100 w 100"/>
                <a:gd name="T39" fmla="*/ 129 h 142"/>
                <a:gd name="T40" fmla="*/ 96 w 100"/>
                <a:gd name="T41" fmla="*/ 126 h 142"/>
                <a:gd name="T42" fmla="*/ 100 w 100"/>
                <a:gd name="T43" fmla="*/ 131 h 142"/>
                <a:gd name="T44" fmla="*/ 100 w 100"/>
                <a:gd name="T45" fmla="*/ 133 h 142"/>
                <a:gd name="T46" fmla="*/ 96 w 100"/>
                <a:gd name="T47" fmla="*/ 131 h 142"/>
                <a:gd name="T48" fmla="*/ 91 w 100"/>
                <a:gd name="T49" fmla="*/ 115 h 142"/>
                <a:gd name="T50" fmla="*/ 89 w 100"/>
                <a:gd name="T51" fmla="*/ 116 h 142"/>
                <a:gd name="T52" fmla="*/ 94 w 100"/>
                <a:gd name="T53" fmla="*/ 130 h 142"/>
                <a:gd name="T54" fmla="*/ 87 w 100"/>
                <a:gd name="T55" fmla="*/ 142 h 142"/>
                <a:gd name="T56" fmla="*/ 74 w 100"/>
                <a:gd name="T57" fmla="*/ 134 h 142"/>
                <a:gd name="T58" fmla="*/ 72 w 100"/>
                <a:gd name="T59" fmla="*/ 120 h 142"/>
                <a:gd name="T60" fmla="*/ 70 w 100"/>
                <a:gd name="T61" fmla="*/ 120 h 142"/>
                <a:gd name="T62" fmla="*/ 71 w 100"/>
                <a:gd name="T63" fmla="*/ 133 h 142"/>
                <a:gd name="T64" fmla="*/ 61 w 100"/>
                <a:gd name="T65" fmla="*/ 142 h 142"/>
                <a:gd name="T66" fmla="*/ 52 w 100"/>
                <a:gd name="T67" fmla="*/ 132 h 142"/>
                <a:gd name="T68" fmla="*/ 55 w 100"/>
                <a:gd name="T69" fmla="*/ 119 h 142"/>
                <a:gd name="T70" fmla="*/ 54 w 100"/>
                <a:gd name="T71" fmla="*/ 118 h 142"/>
                <a:gd name="T72" fmla="*/ 48 w 100"/>
                <a:gd name="T73" fmla="*/ 133 h 142"/>
                <a:gd name="T74" fmla="*/ 34 w 100"/>
                <a:gd name="T75" fmla="*/ 134 h 142"/>
                <a:gd name="T76" fmla="*/ 30 w 100"/>
                <a:gd name="T77" fmla="*/ 121 h 142"/>
                <a:gd name="T78" fmla="*/ 38 w 100"/>
                <a:gd name="T79" fmla="*/ 111 h 142"/>
                <a:gd name="T80" fmla="*/ 36 w 100"/>
                <a:gd name="T81" fmla="*/ 110 h 142"/>
                <a:gd name="T82" fmla="*/ 26 w 100"/>
                <a:gd name="T83" fmla="*/ 120 h 142"/>
                <a:gd name="T84" fmla="*/ 8 w 100"/>
                <a:gd name="T85" fmla="*/ 116 h 142"/>
                <a:gd name="T86" fmla="*/ 14 w 100"/>
                <a:gd name="T87" fmla="*/ 100 h 142"/>
                <a:gd name="T88" fmla="*/ 28 w 100"/>
                <a:gd name="T89" fmla="*/ 97 h 142"/>
                <a:gd name="T90" fmla="*/ 27 w 100"/>
                <a:gd name="T91" fmla="*/ 95 h 142"/>
                <a:gd name="T92" fmla="*/ 13 w 100"/>
                <a:gd name="T93" fmla="*/ 9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142">
                  <a:moveTo>
                    <a:pt x="13" y="95"/>
                  </a:moveTo>
                  <a:lnTo>
                    <a:pt x="13" y="95"/>
                  </a:lnTo>
                  <a:cubicBezTo>
                    <a:pt x="5" y="94"/>
                    <a:pt x="2" y="86"/>
                    <a:pt x="0" y="82"/>
                  </a:cubicBezTo>
                  <a:cubicBezTo>
                    <a:pt x="3" y="80"/>
                    <a:pt x="8" y="72"/>
                    <a:pt x="16" y="74"/>
                  </a:cubicBezTo>
                  <a:cubicBezTo>
                    <a:pt x="21" y="75"/>
                    <a:pt x="26" y="76"/>
                    <a:pt x="30" y="78"/>
                  </a:cubicBezTo>
                  <a:cubicBezTo>
                    <a:pt x="31" y="77"/>
                    <a:pt x="31" y="77"/>
                    <a:pt x="31" y="76"/>
                  </a:cubicBezTo>
                  <a:cubicBezTo>
                    <a:pt x="14" y="72"/>
                    <a:pt x="2" y="65"/>
                    <a:pt x="2" y="51"/>
                  </a:cubicBezTo>
                  <a:cubicBezTo>
                    <a:pt x="15" y="42"/>
                    <a:pt x="28" y="50"/>
                    <a:pt x="37" y="61"/>
                  </a:cubicBezTo>
                  <a:lnTo>
                    <a:pt x="38" y="60"/>
                  </a:lnTo>
                  <a:cubicBezTo>
                    <a:pt x="31" y="49"/>
                    <a:pt x="22" y="44"/>
                    <a:pt x="14" y="36"/>
                  </a:cubicBezTo>
                  <a:cubicBezTo>
                    <a:pt x="7" y="28"/>
                    <a:pt x="4" y="12"/>
                    <a:pt x="8" y="0"/>
                  </a:cubicBezTo>
                  <a:cubicBezTo>
                    <a:pt x="23" y="19"/>
                    <a:pt x="49" y="37"/>
                    <a:pt x="55" y="52"/>
                  </a:cubicBezTo>
                  <a:cubicBezTo>
                    <a:pt x="62" y="68"/>
                    <a:pt x="45" y="72"/>
                    <a:pt x="42" y="83"/>
                  </a:cubicBezTo>
                  <a:cubicBezTo>
                    <a:pt x="39" y="96"/>
                    <a:pt x="47" y="105"/>
                    <a:pt x="62" y="110"/>
                  </a:cubicBezTo>
                  <a:cubicBezTo>
                    <a:pt x="74" y="114"/>
                    <a:pt x="88" y="110"/>
                    <a:pt x="93" y="98"/>
                  </a:cubicBezTo>
                  <a:cubicBezTo>
                    <a:pt x="96" y="98"/>
                    <a:pt x="97" y="99"/>
                    <a:pt x="100" y="98"/>
                  </a:cubicBezTo>
                  <a:lnTo>
                    <a:pt x="100" y="110"/>
                  </a:lnTo>
                  <a:cubicBezTo>
                    <a:pt x="98" y="111"/>
                    <a:pt x="100" y="110"/>
                    <a:pt x="98" y="112"/>
                  </a:cubicBezTo>
                  <a:cubicBezTo>
                    <a:pt x="99" y="115"/>
                    <a:pt x="100" y="118"/>
                    <a:pt x="100" y="120"/>
                  </a:cubicBezTo>
                  <a:lnTo>
                    <a:pt x="100" y="129"/>
                  </a:lnTo>
                  <a:cubicBezTo>
                    <a:pt x="99" y="129"/>
                    <a:pt x="98" y="129"/>
                    <a:pt x="96" y="126"/>
                  </a:cubicBezTo>
                  <a:cubicBezTo>
                    <a:pt x="97" y="129"/>
                    <a:pt x="98" y="130"/>
                    <a:pt x="100" y="131"/>
                  </a:cubicBezTo>
                  <a:lnTo>
                    <a:pt x="100" y="133"/>
                  </a:lnTo>
                  <a:cubicBezTo>
                    <a:pt x="99" y="133"/>
                    <a:pt x="97" y="132"/>
                    <a:pt x="96" y="131"/>
                  </a:cubicBezTo>
                  <a:cubicBezTo>
                    <a:pt x="94" y="127"/>
                    <a:pt x="93" y="119"/>
                    <a:pt x="91" y="115"/>
                  </a:cubicBezTo>
                  <a:cubicBezTo>
                    <a:pt x="91" y="114"/>
                    <a:pt x="89" y="114"/>
                    <a:pt x="89" y="116"/>
                  </a:cubicBezTo>
                  <a:cubicBezTo>
                    <a:pt x="90" y="118"/>
                    <a:pt x="93" y="128"/>
                    <a:pt x="94" y="130"/>
                  </a:cubicBezTo>
                  <a:cubicBezTo>
                    <a:pt x="95" y="137"/>
                    <a:pt x="90" y="138"/>
                    <a:pt x="87" y="142"/>
                  </a:cubicBezTo>
                  <a:cubicBezTo>
                    <a:pt x="81" y="139"/>
                    <a:pt x="75" y="141"/>
                    <a:pt x="74" y="134"/>
                  </a:cubicBezTo>
                  <a:cubicBezTo>
                    <a:pt x="73" y="129"/>
                    <a:pt x="73" y="125"/>
                    <a:pt x="72" y="120"/>
                  </a:cubicBezTo>
                  <a:cubicBezTo>
                    <a:pt x="72" y="119"/>
                    <a:pt x="70" y="119"/>
                    <a:pt x="70" y="120"/>
                  </a:cubicBezTo>
                  <a:cubicBezTo>
                    <a:pt x="71" y="125"/>
                    <a:pt x="71" y="132"/>
                    <a:pt x="71" y="133"/>
                  </a:cubicBezTo>
                  <a:cubicBezTo>
                    <a:pt x="71" y="139"/>
                    <a:pt x="65" y="139"/>
                    <a:pt x="61" y="142"/>
                  </a:cubicBezTo>
                  <a:cubicBezTo>
                    <a:pt x="57" y="139"/>
                    <a:pt x="51" y="138"/>
                    <a:pt x="52" y="132"/>
                  </a:cubicBezTo>
                  <a:cubicBezTo>
                    <a:pt x="52" y="130"/>
                    <a:pt x="55" y="122"/>
                    <a:pt x="55" y="119"/>
                  </a:cubicBezTo>
                  <a:cubicBezTo>
                    <a:pt x="56" y="118"/>
                    <a:pt x="54" y="118"/>
                    <a:pt x="54" y="118"/>
                  </a:cubicBezTo>
                  <a:cubicBezTo>
                    <a:pt x="53" y="122"/>
                    <a:pt x="50" y="129"/>
                    <a:pt x="48" y="133"/>
                  </a:cubicBezTo>
                  <a:cubicBezTo>
                    <a:pt x="45" y="138"/>
                    <a:pt x="40" y="134"/>
                    <a:pt x="34" y="134"/>
                  </a:cubicBezTo>
                  <a:cubicBezTo>
                    <a:pt x="32" y="130"/>
                    <a:pt x="26" y="126"/>
                    <a:pt x="30" y="121"/>
                  </a:cubicBezTo>
                  <a:cubicBezTo>
                    <a:pt x="31" y="119"/>
                    <a:pt x="38" y="111"/>
                    <a:pt x="38" y="111"/>
                  </a:cubicBezTo>
                  <a:cubicBezTo>
                    <a:pt x="38" y="110"/>
                    <a:pt x="37" y="109"/>
                    <a:pt x="36" y="110"/>
                  </a:cubicBezTo>
                  <a:cubicBezTo>
                    <a:pt x="34" y="111"/>
                    <a:pt x="31" y="115"/>
                    <a:pt x="26" y="120"/>
                  </a:cubicBezTo>
                  <a:cubicBezTo>
                    <a:pt x="21" y="124"/>
                    <a:pt x="11" y="116"/>
                    <a:pt x="8" y="116"/>
                  </a:cubicBezTo>
                  <a:cubicBezTo>
                    <a:pt x="9" y="111"/>
                    <a:pt x="8" y="103"/>
                    <a:pt x="14" y="100"/>
                  </a:cubicBezTo>
                  <a:cubicBezTo>
                    <a:pt x="19" y="98"/>
                    <a:pt x="26" y="97"/>
                    <a:pt x="28" y="97"/>
                  </a:cubicBezTo>
                  <a:cubicBezTo>
                    <a:pt x="28" y="96"/>
                    <a:pt x="27" y="95"/>
                    <a:pt x="27" y="95"/>
                  </a:cubicBezTo>
                  <a:cubicBezTo>
                    <a:pt x="23" y="96"/>
                    <a:pt x="17" y="96"/>
                    <a:pt x="13" y="9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5" name="Freeform 1050"/>
            <p:cNvSpPr>
              <a:spLocks/>
            </p:cNvSpPr>
            <p:nvPr userDrawn="1"/>
          </p:nvSpPr>
          <p:spPr bwMode="auto">
            <a:xfrm>
              <a:off x="224" y="248"/>
              <a:ext cx="10" cy="7"/>
            </a:xfrm>
            <a:custGeom>
              <a:avLst/>
              <a:gdLst>
                <a:gd name="T0" fmla="*/ 0 w 22"/>
                <a:gd name="T1" fmla="*/ 0 h 16"/>
                <a:gd name="T2" fmla="*/ 0 w 22"/>
                <a:gd name="T3" fmla="*/ 0 h 16"/>
                <a:gd name="T4" fmla="*/ 22 w 22"/>
                <a:gd name="T5" fmla="*/ 14 h 16"/>
                <a:gd name="T6" fmla="*/ 20 w 22"/>
                <a:gd name="T7" fmla="*/ 14 h 16"/>
                <a:gd name="T8" fmla="*/ 20 w 22"/>
                <a:gd name="T9" fmla="*/ 16 h 16"/>
                <a:gd name="T10" fmla="*/ 0 w 22"/>
                <a:gd name="T11" fmla="*/ 0 h 16"/>
              </a:gdLst>
              <a:ahLst/>
              <a:cxnLst>
                <a:cxn ang="0">
                  <a:pos x="T0" y="T1"/>
                </a:cxn>
                <a:cxn ang="0">
                  <a:pos x="T2" y="T3"/>
                </a:cxn>
                <a:cxn ang="0">
                  <a:pos x="T4" y="T5"/>
                </a:cxn>
                <a:cxn ang="0">
                  <a:pos x="T6" y="T7"/>
                </a:cxn>
                <a:cxn ang="0">
                  <a:pos x="T8" y="T9"/>
                </a:cxn>
                <a:cxn ang="0">
                  <a:pos x="T10" y="T11"/>
                </a:cxn>
              </a:cxnLst>
              <a:rect l="0" t="0" r="r" b="b"/>
              <a:pathLst>
                <a:path w="22" h="16">
                  <a:moveTo>
                    <a:pt x="0" y="0"/>
                  </a:moveTo>
                  <a:lnTo>
                    <a:pt x="0" y="0"/>
                  </a:lnTo>
                  <a:cubicBezTo>
                    <a:pt x="6" y="3"/>
                    <a:pt x="19" y="11"/>
                    <a:pt x="22" y="14"/>
                  </a:cubicBezTo>
                  <a:cubicBezTo>
                    <a:pt x="21" y="14"/>
                    <a:pt x="21" y="14"/>
                    <a:pt x="20" y="14"/>
                  </a:cubicBezTo>
                  <a:cubicBezTo>
                    <a:pt x="20" y="15"/>
                    <a:pt x="20" y="16"/>
                    <a:pt x="20" y="16"/>
                  </a:cubicBezTo>
                  <a:cubicBezTo>
                    <a:pt x="16" y="12"/>
                    <a:pt x="5"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6" name="Freeform 1051"/>
            <p:cNvSpPr>
              <a:spLocks/>
            </p:cNvSpPr>
            <p:nvPr userDrawn="1"/>
          </p:nvSpPr>
          <p:spPr bwMode="auto">
            <a:xfrm>
              <a:off x="315" y="243"/>
              <a:ext cx="8" cy="31"/>
            </a:xfrm>
            <a:custGeom>
              <a:avLst/>
              <a:gdLst>
                <a:gd name="T0" fmla="*/ 2 w 17"/>
                <a:gd name="T1" fmla="*/ 0 h 68"/>
                <a:gd name="T2" fmla="*/ 2 w 17"/>
                <a:gd name="T3" fmla="*/ 0 h 68"/>
                <a:gd name="T4" fmla="*/ 9 w 17"/>
                <a:gd name="T5" fmla="*/ 14 h 68"/>
                <a:gd name="T6" fmla="*/ 16 w 17"/>
                <a:gd name="T7" fmla="*/ 68 h 68"/>
                <a:gd name="T8" fmla="*/ 0 w 17"/>
                <a:gd name="T9" fmla="*/ 16 h 68"/>
                <a:gd name="T10" fmla="*/ 14 w 17"/>
                <a:gd name="T11" fmla="*/ 42 h 68"/>
                <a:gd name="T12" fmla="*/ 2 w 17"/>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17" h="68">
                  <a:moveTo>
                    <a:pt x="2" y="0"/>
                  </a:moveTo>
                  <a:lnTo>
                    <a:pt x="2" y="0"/>
                  </a:lnTo>
                  <a:cubicBezTo>
                    <a:pt x="2" y="0"/>
                    <a:pt x="8" y="12"/>
                    <a:pt x="9" y="14"/>
                  </a:cubicBezTo>
                  <a:cubicBezTo>
                    <a:pt x="16" y="25"/>
                    <a:pt x="17" y="44"/>
                    <a:pt x="16" y="68"/>
                  </a:cubicBezTo>
                  <a:cubicBezTo>
                    <a:pt x="12" y="44"/>
                    <a:pt x="1" y="26"/>
                    <a:pt x="0" y="16"/>
                  </a:cubicBezTo>
                  <a:cubicBezTo>
                    <a:pt x="5" y="22"/>
                    <a:pt x="10" y="31"/>
                    <a:pt x="14" y="42"/>
                  </a:cubicBezTo>
                  <a:cubicBezTo>
                    <a:pt x="13" y="36"/>
                    <a:pt x="5" y="7"/>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7" name="Freeform 1052"/>
            <p:cNvSpPr>
              <a:spLocks/>
            </p:cNvSpPr>
            <p:nvPr userDrawn="1"/>
          </p:nvSpPr>
          <p:spPr bwMode="auto">
            <a:xfrm>
              <a:off x="199" y="245"/>
              <a:ext cx="40" cy="25"/>
            </a:xfrm>
            <a:custGeom>
              <a:avLst/>
              <a:gdLst>
                <a:gd name="T0" fmla="*/ 1 w 88"/>
                <a:gd name="T1" fmla="*/ 1 h 55"/>
                <a:gd name="T2" fmla="*/ 1 w 88"/>
                <a:gd name="T3" fmla="*/ 1 h 55"/>
                <a:gd name="T4" fmla="*/ 45 w 88"/>
                <a:gd name="T5" fmla="*/ 15 h 55"/>
                <a:gd name="T6" fmla="*/ 79 w 88"/>
                <a:gd name="T7" fmla="*/ 37 h 55"/>
                <a:gd name="T8" fmla="*/ 88 w 88"/>
                <a:gd name="T9" fmla="*/ 49 h 55"/>
                <a:gd name="T10" fmla="*/ 81 w 88"/>
                <a:gd name="T11" fmla="*/ 49 h 55"/>
                <a:gd name="T12" fmla="*/ 31 w 88"/>
                <a:gd name="T13" fmla="*/ 23 h 55"/>
                <a:gd name="T14" fmla="*/ 73 w 88"/>
                <a:gd name="T15" fmla="*/ 51 h 55"/>
                <a:gd name="T16" fmla="*/ 67 w 88"/>
                <a:gd name="T17" fmla="*/ 55 h 55"/>
                <a:gd name="T18" fmla="*/ 27 w 88"/>
                <a:gd name="T19" fmla="*/ 37 h 55"/>
                <a:gd name="T20" fmla="*/ 1 w 88"/>
                <a:gd name="T21"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55">
                  <a:moveTo>
                    <a:pt x="1" y="1"/>
                  </a:moveTo>
                  <a:lnTo>
                    <a:pt x="1" y="1"/>
                  </a:lnTo>
                  <a:cubicBezTo>
                    <a:pt x="16" y="0"/>
                    <a:pt x="33" y="8"/>
                    <a:pt x="45" y="15"/>
                  </a:cubicBezTo>
                  <a:cubicBezTo>
                    <a:pt x="53" y="20"/>
                    <a:pt x="68" y="29"/>
                    <a:pt x="79" y="37"/>
                  </a:cubicBezTo>
                  <a:cubicBezTo>
                    <a:pt x="81" y="42"/>
                    <a:pt x="82" y="41"/>
                    <a:pt x="88" y="49"/>
                  </a:cubicBezTo>
                  <a:cubicBezTo>
                    <a:pt x="83" y="48"/>
                    <a:pt x="83" y="49"/>
                    <a:pt x="81" y="49"/>
                  </a:cubicBezTo>
                  <a:cubicBezTo>
                    <a:pt x="75" y="45"/>
                    <a:pt x="47" y="29"/>
                    <a:pt x="31" y="23"/>
                  </a:cubicBezTo>
                  <a:cubicBezTo>
                    <a:pt x="44" y="34"/>
                    <a:pt x="68" y="48"/>
                    <a:pt x="73" y="51"/>
                  </a:cubicBezTo>
                  <a:cubicBezTo>
                    <a:pt x="70" y="52"/>
                    <a:pt x="68" y="54"/>
                    <a:pt x="67" y="55"/>
                  </a:cubicBezTo>
                  <a:cubicBezTo>
                    <a:pt x="58" y="52"/>
                    <a:pt x="35" y="43"/>
                    <a:pt x="27" y="37"/>
                  </a:cubicBezTo>
                  <a:cubicBezTo>
                    <a:pt x="15" y="29"/>
                    <a:pt x="0" y="18"/>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8" name="Freeform 1053"/>
            <p:cNvSpPr>
              <a:spLocks/>
            </p:cNvSpPr>
            <p:nvPr userDrawn="1"/>
          </p:nvSpPr>
          <p:spPr bwMode="auto">
            <a:xfrm>
              <a:off x="317" y="243"/>
              <a:ext cx="14" cy="32"/>
            </a:xfrm>
            <a:custGeom>
              <a:avLst/>
              <a:gdLst>
                <a:gd name="T0" fmla="*/ 0 w 31"/>
                <a:gd name="T1" fmla="*/ 0 h 72"/>
                <a:gd name="T2" fmla="*/ 0 w 31"/>
                <a:gd name="T3" fmla="*/ 0 h 72"/>
                <a:gd name="T4" fmla="*/ 27 w 31"/>
                <a:gd name="T5" fmla="*/ 38 h 72"/>
                <a:gd name="T6" fmla="*/ 30 w 31"/>
                <a:gd name="T7" fmla="*/ 72 h 72"/>
                <a:gd name="T8" fmla="*/ 0 w 31"/>
                <a:gd name="T9" fmla="*/ 0 h 72"/>
              </a:gdLst>
              <a:ahLst/>
              <a:cxnLst>
                <a:cxn ang="0">
                  <a:pos x="T0" y="T1"/>
                </a:cxn>
                <a:cxn ang="0">
                  <a:pos x="T2" y="T3"/>
                </a:cxn>
                <a:cxn ang="0">
                  <a:pos x="T4" y="T5"/>
                </a:cxn>
                <a:cxn ang="0">
                  <a:pos x="T6" y="T7"/>
                </a:cxn>
                <a:cxn ang="0">
                  <a:pos x="T8" y="T9"/>
                </a:cxn>
              </a:cxnLst>
              <a:rect l="0" t="0" r="r" b="b"/>
              <a:pathLst>
                <a:path w="31" h="72">
                  <a:moveTo>
                    <a:pt x="0" y="0"/>
                  </a:moveTo>
                  <a:lnTo>
                    <a:pt x="0" y="0"/>
                  </a:lnTo>
                  <a:cubicBezTo>
                    <a:pt x="10" y="12"/>
                    <a:pt x="23" y="29"/>
                    <a:pt x="27" y="38"/>
                  </a:cubicBezTo>
                  <a:cubicBezTo>
                    <a:pt x="31" y="52"/>
                    <a:pt x="30" y="64"/>
                    <a:pt x="30" y="72"/>
                  </a:cubicBezTo>
                  <a:cubicBezTo>
                    <a:pt x="25" y="46"/>
                    <a:pt x="15" y="2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29" name="Freeform 1054"/>
            <p:cNvSpPr>
              <a:spLocks/>
            </p:cNvSpPr>
            <p:nvPr userDrawn="1"/>
          </p:nvSpPr>
          <p:spPr bwMode="auto">
            <a:xfrm>
              <a:off x="305" y="243"/>
              <a:ext cx="11" cy="33"/>
            </a:xfrm>
            <a:custGeom>
              <a:avLst/>
              <a:gdLst>
                <a:gd name="T0" fmla="*/ 10 w 25"/>
                <a:gd name="T1" fmla="*/ 0 h 74"/>
                <a:gd name="T2" fmla="*/ 10 w 25"/>
                <a:gd name="T3" fmla="*/ 0 h 74"/>
                <a:gd name="T4" fmla="*/ 23 w 25"/>
                <a:gd name="T5" fmla="*/ 16 h 74"/>
                <a:gd name="T6" fmla="*/ 21 w 25"/>
                <a:gd name="T7" fmla="*/ 69 h 74"/>
                <a:gd name="T8" fmla="*/ 13 w 25"/>
                <a:gd name="T9" fmla="*/ 29 h 74"/>
                <a:gd name="T10" fmla="*/ 6 w 25"/>
                <a:gd name="T11" fmla="*/ 74 h 74"/>
                <a:gd name="T12" fmla="*/ 6 w 25"/>
                <a:gd name="T13" fmla="*/ 20 h 74"/>
                <a:gd name="T14" fmla="*/ 0 w 25"/>
                <a:gd name="T15" fmla="*/ 8 h 74"/>
                <a:gd name="T16" fmla="*/ 20 w 25"/>
                <a:gd name="T17" fmla="*/ 30 h 74"/>
                <a:gd name="T18" fmla="*/ 10 w 25"/>
                <a:gd name="T1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74">
                  <a:moveTo>
                    <a:pt x="10" y="0"/>
                  </a:moveTo>
                  <a:lnTo>
                    <a:pt x="10" y="0"/>
                  </a:lnTo>
                  <a:cubicBezTo>
                    <a:pt x="14" y="4"/>
                    <a:pt x="21" y="11"/>
                    <a:pt x="23" y="16"/>
                  </a:cubicBezTo>
                  <a:cubicBezTo>
                    <a:pt x="25" y="30"/>
                    <a:pt x="24" y="56"/>
                    <a:pt x="21" y="69"/>
                  </a:cubicBezTo>
                  <a:cubicBezTo>
                    <a:pt x="21" y="56"/>
                    <a:pt x="19" y="37"/>
                    <a:pt x="13" y="29"/>
                  </a:cubicBezTo>
                  <a:cubicBezTo>
                    <a:pt x="17" y="43"/>
                    <a:pt x="14" y="58"/>
                    <a:pt x="6" y="74"/>
                  </a:cubicBezTo>
                  <a:cubicBezTo>
                    <a:pt x="10" y="60"/>
                    <a:pt x="11" y="34"/>
                    <a:pt x="6" y="20"/>
                  </a:cubicBezTo>
                  <a:cubicBezTo>
                    <a:pt x="5" y="16"/>
                    <a:pt x="2" y="11"/>
                    <a:pt x="0" y="8"/>
                  </a:cubicBezTo>
                  <a:cubicBezTo>
                    <a:pt x="6" y="11"/>
                    <a:pt x="17" y="23"/>
                    <a:pt x="20" y="30"/>
                  </a:cubicBezTo>
                  <a:cubicBezTo>
                    <a:pt x="17" y="18"/>
                    <a:pt x="14" y="10"/>
                    <a:pt x="1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0" name="Freeform 1055"/>
            <p:cNvSpPr>
              <a:spLocks/>
            </p:cNvSpPr>
            <p:nvPr userDrawn="1"/>
          </p:nvSpPr>
          <p:spPr bwMode="auto">
            <a:xfrm>
              <a:off x="276" y="241"/>
              <a:ext cx="14" cy="8"/>
            </a:xfrm>
            <a:custGeom>
              <a:avLst/>
              <a:gdLst>
                <a:gd name="T0" fmla="*/ 5 w 32"/>
                <a:gd name="T1" fmla="*/ 6 h 16"/>
                <a:gd name="T2" fmla="*/ 5 w 32"/>
                <a:gd name="T3" fmla="*/ 6 h 16"/>
                <a:gd name="T4" fmla="*/ 32 w 32"/>
                <a:gd name="T5" fmla="*/ 2 h 16"/>
                <a:gd name="T6" fmla="*/ 2 w 32"/>
                <a:gd name="T7" fmla="*/ 16 h 16"/>
                <a:gd name="T8" fmla="*/ 5 w 32"/>
                <a:gd name="T9" fmla="*/ 6 h 16"/>
              </a:gdLst>
              <a:ahLst/>
              <a:cxnLst>
                <a:cxn ang="0">
                  <a:pos x="T0" y="T1"/>
                </a:cxn>
                <a:cxn ang="0">
                  <a:pos x="T2" y="T3"/>
                </a:cxn>
                <a:cxn ang="0">
                  <a:pos x="T4" y="T5"/>
                </a:cxn>
                <a:cxn ang="0">
                  <a:pos x="T6" y="T7"/>
                </a:cxn>
                <a:cxn ang="0">
                  <a:pos x="T8" y="T9"/>
                </a:cxn>
              </a:cxnLst>
              <a:rect l="0" t="0" r="r" b="b"/>
              <a:pathLst>
                <a:path w="32" h="16">
                  <a:moveTo>
                    <a:pt x="5" y="6"/>
                  </a:moveTo>
                  <a:lnTo>
                    <a:pt x="5" y="6"/>
                  </a:lnTo>
                  <a:cubicBezTo>
                    <a:pt x="12" y="1"/>
                    <a:pt x="20" y="0"/>
                    <a:pt x="32" y="2"/>
                  </a:cubicBezTo>
                  <a:cubicBezTo>
                    <a:pt x="23" y="2"/>
                    <a:pt x="6" y="0"/>
                    <a:pt x="2" y="16"/>
                  </a:cubicBezTo>
                  <a:cubicBezTo>
                    <a:pt x="0" y="13"/>
                    <a:pt x="1" y="8"/>
                    <a:pt x="5"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1" name="Freeform 1056"/>
            <p:cNvSpPr>
              <a:spLocks/>
            </p:cNvSpPr>
            <p:nvPr userDrawn="1"/>
          </p:nvSpPr>
          <p:spPr bwMode="auto">
            <a:xfrm>
              <a:off x="259" y="238"/>
              <a:ext cx="26" cy="9"/>
            </a:xfrm>
            <a:custGeom>
              <a:avLst/>
              <a:gdLst>
                <a:gd name="T0" fmla="*/ 44 w 59"/>
                <a:gd name="T1" fmla="*/ 2 h 20"/>
                <a:gd name="T2" fmla="*/ 44 w 59"/>
                <a:gd name="T3" fmla="*/ 2 h 20"/>
                <a:gd name="T4" fmla="*/ 59 w 59"/>
                <a:gd name="T5" fmla="*/ 3 h 20"/>
                <a:gd name="T6" fmla="*/ 22 w 59"/>
                <a:gd name="T7" fmla="*/ 18 h 20"/>
                <a:gd name="T8" fmla="*/ 0 w 59"/>
                <a:gd name="T9" fmla="*/ 9 h 20"/>
                <a:gd name="T10" fmla="*/ 19 w 59"/>
                <a:gd name="T11" fmla="*/ 10 h 20"/>
                <a:gd name="T12" fmla="*/ 44 w 59"/>
                <a:gd name="T13" fmla="*/ 2 h 20"/>
              </a:gdLst>
              <a:ahLst/>
              <a:cxnLst>
                <a:cxn ang="0">
                  <a:pos x="T0" y="T1"/>
                </a:cxn>
                <a:cxn ang="0">
                  <a:pos x="T2" y="T3"/>
                </a:cxn>
                <a:cxn ang="0">
                  <a:pos x="T4" y="T5"/>
                </a:cxn>
                <a:cxn ang="0">
                  <a:pos x="T6" y="T7"/>
                </a:cxn>
                <a:cxn ang="0">
                  <a:pos x="T8" y="T9"/>
                </a:cxn>
                <a:cxn ang="0">
                  <a:pos x="T10" y="T11"/>
                </a:cxn>
                <a:cxn ang="0">
                  <a:pos x="T12" y="T13"/>
                </a:cxn>
              </a:cxnLst>
              <a:rect l="0" t="0" r="r" b="b"/>
              <a:pathLst>
                <a:path w="59" h="20">
                  <a:moveTo>
                    <a:pt x="44" y="2"/>
                  </a:moveTo>
                  <a:lnTo>
                    <a:pt x="44" y="2"/>
                  </a:lnTo>
                  <a:cubicBezTo>
                    <a:pt x="47" y="1"/>
                    <a:pt x="54" y="0"/>
                    <a:pt x="59" y="3"/>
                  </a:cubicBezTo>
                  <a:cubicBezTo>
                    <a:pt x="33" y="3"/>
                    <a:pt x="32" y="15"/>
                    <a:pt x="22" y="18"/>
                  </a:cubicBezTo>
                  <a:cubicBezTo>
                    <a:pt x="14" y="20"/>
                    <a:pt x="4" y="17"/>
                    <a:pt x="0" y="9"/>
                  </a:cubicBezTo>
                  <a:cubicBezTo>
                    <a:pt x="6" y="12"/>
                    <a:pt x="12" y="12"/>
                    <a:pt x="19" y="10"/>
                  </a:cubicBezTo>
                  <a:cubicBezTo>
                    <a:pt x="27" y="8"/>
                    <a:pt x="34" y="3"/>
                    <a:pt x="4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2" name="Freeform 1057"/>
            <p:cNvSpPr>
              <a:spLocks/>
            </p:cNvSpPr>
            <p:nvPr userDrawn="1"/>
          </p:nvSpPr>
          <p:spPr bwMode="auto">
            <a:xfrm>
              <a:off x="308" y="236"/>
              <a:ext cx="12" cy="19"/>
            </a:xfrm>
            <a:custGeom>
              <a:avLst/>
              <a:gdLst>
                <a:gd name="T0" fmla="*/ 0 w 26"/>
                <a:gd name="T1" fmla="*/ 0 h 42"/>
                <a:gd name="T2" fmla="*/ 0 w 26"/>
                <a:gd name="T3" fmla="*/ 0 h 42"/>
                <a:gd name="T4" fmla="*/ 15 w 26"/>
                <a:gd name="T5" fmla="*/ 20 h 42"/>
                <a:gd name="T6" fmla="*/ 2 w 26"/>
                <a:gd name="T7" fmla="*/ 0 h 42"/>
                <a:gd name="T8" fmla="*/ 14 w 26"/>
                <a:gd name="T9" fmla="*/ 9 h 42"/>
                <a:gd name="T10" fmla="*/ 26 w 26"/>
                <a:gd name="T11" fmla="*/ 42 h 42"/>
                <a:gd name="T12" fmla="*/ 3 w 26"/>
                <a:gd name="T13" fmla="*/ 13 h 42"/>
                <a:gd name="T14" fmla="*/ 0 w 26"/>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42">
                  <a:moveTo>
                    <a:pt x="0" y="0"/>
                  </a:moveTo>
                  <a:lnTo>
                    <a:pt x="0" y="0"/>
                  </a:lnTo>
                  <a:cubicBezTo>
                    <a:pt x="3" y="4"/>
                    <a:pt x="11" y="16"/>
                    <a:pt x="15" y="20"/>
                  </a:cubicBezTo>
                  <a:cubicBezTo>
                    <a:pt x="12" y="13"/>
                    <a:pt x="6" y="6"/>
                    <a:pt x="2" y="0"/>
                  </a:cubicBezTo>
                  <a:cubicBezTo>
                    <a:pt x="4" y="3"/>
                    <a:pt x="11" y="7"/>
                    <a:pt x="14" y="9"/>
                  </a:cubicBezTo>
                  <a:cubicBezTo>
                    <a:pt x="18" y="16"/>
                    <a:pt x="24" y="33"/>
                    <a:pt x="26" y="42"/>
                  </a:cubicBezTo>
                  <a:cubicBezTo>
                    <a:pt x="18" y="30"/>
                    <a:pt x="8" y="18"/>
                    <a:pt x="3" y="13"/>
                  </a:cubicBezTo>
                  <a:cubicBezTo>
                    <a:pt x="3" y="9"/>
                    <a:pt x="1"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3" name="Freeform 1058"/>
            <p:cNvSpPr>
              <a:spLocks/>
            </p:cNvSpPr>
            <p:nvPr userDrawn="1"/>
          </p:nvSpPr>
          <p:spPr bwMode="auto">
            <a:xfrm>
              <a:off x="238" y="237"/>
              <a:ext cx="17" cy="28"/>
            </a:xfrm>
            <a:custGeom>
              <a:avLst/>
              <a:gdLst>
                <a:gd name="T0" fmla="*/ 8 w 38"/>
                <a:gd name="T1" fmla="*/ 0 h 62"/>
                <a:gd name="T2" fmla="*/ 8 w 38"/>
                <a:gd name="T3" fmla="*/ 0 h 62"/>
                <a:gd name="T4" fmla="*/ 35 w 38"/>
                <a:gd name="T5" fmla="*/ 34 h 62"/>
                <a:gd name="T6" fmla="*/ 34 w 38"/>
                <a:gd name="T7" fmla="*/ 44 h 62"/>
                <a:gd name="T8" fmla="*/ 19 w 38"/>
                <a:gd name="T9" fmla="*/ 28 h 62"/>
                <a:gd name="T10" fmla="*/ 35 w 38"/>
                <a:gd name="T11" fmla="*/ 51 h 62"/>
                <a:gd name="T12" fmla="*/ 38 w 38"/>
                <a:gd name="T13" fmla="*/ 62 h 62"/>
                <a:gd name="T14" fmla="*/ 15 w 38"/>
                <a:gd name="T15" fmla="*/ 42 h 62"/>
                <a:gd name="T16" fmla="*/ 8 w 38"/>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2">
                  <a:moveTo>
                    <a:pt x="8" y="0"/>
                  </a:moveTo>
                  <a:lnTo>
                    <a:pt x="8" y="0"/>
                  </a:lnTo>
                  <a:cubicBezTo>
                    <a:pt x="13" y="14"/>
                    <a:pt x="27" y="28"/>
                    <a:pt x="35" y="34"/>
                  </a:cubicBezTo>
                  <a:cubicBezTo>
                    <a:pt x="34" y="38"/>
                    <a:pt x="34" y="41"/>
                    <a:pt x="34" y="44"/>
                  </a:cubicBezTo>
                  <a:cubicBezTo>
                    <a:pt x="32" y="42"/>
                    <a:pt x="25" y="34"/>
                    <a:pt x="19" y="28"/>
                  </a:cubicBezTo>
                  <a:cubicBezTo>
                    <a:pt x="23" y="38"/>
                    <a:pt x="31" y="47"/>
                    <a:pt x="35" y="51"/>
                  </a:cubicBezTo>
                  <a:cubicBezTo>
                    <a:pt x="35" y="54"/>
                    <a:pt x="36" y="58"/>
                    <a:pt x="38" y="62"/>
                  </a:cubicBezTo>
                  <a:cubicBezTo>
                    <a:pt x="32" y="57"/>
                    <a:pt x="20" y="47"/>
                    <a:pt x="15" y="42"/>
                  </a:cubicBezTo>
                  <a:cubicBezTo>
                    <a:pt x="5" y="31"/>
                    <a:pt x="0" y="14"/>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4" name="Freeform 1059"/>
            <p:cNvSpPr>
              <a:spLocks/>
            </p:cNvSpPr>
            <p:nvPr userDrawn="1"/>
          </p:nvSpPr>
          <p:spPr bwMode="auto">
            <a:xfrm>
              <a:off x="228" y="231"/>
              <a:ext cx="10" cy="14"/>
            </a:xfrm>
            <a:custGeom>
              <a:avLst/>
              <a:gdLst>
                <a:gd name="T0" fmla="*/ 0 w 23"/>
                <a:gd name="T1" fmla="*/ 0 h 30"/>
                <a:gd name="T2" fmla="*/ 0 w 23"/>
                <a:gd name="T3" fmla="*/ 0 h 30"/>
                <a:gd name="T4" fmla="*/ 23 w 23"/>
                <a:gd name="T5" fmla="*/ 26 h 30"/>
                <a:gd name="T6" fmla="*/ 23 w 23"/>
                <a:gd name="T7" fmla="*/ 30 h 30"/>
                <a:gd name="T8" fmla="*/ 0 w 23"/>
                <a:gd name="T9" fmla="*/ 0 h 30"/>
              </a:gdLst>
              <a:ahLst/>
              <a:cxnLst>
                <a:cxn ang="0">
                  <a:pos x="T0" y="T1"/>
                </a:cxn>
                <a:cxn ang="0">
                  <a:pos x="T2" y="T3"/>
                </a:cxn>
                <a:cxn ang="0">
                  <a:pos x="T4" y="T5"/>
                </a:cxn>
                <a:cxn ang="0">
                  <a:pos x="T6" y="T7"/>
                </a:cxn>
                <a:cxn ang="0">
                  <a:pos x="T8" y="T9"/>
                </a:cxn>
              </a:cxnLst>
              <a:rect l="0" t="0" r="r" b="b"/>
              <a:pathLst>
                <a:path w="23" h="30">
                  <a:moveTo>
                    <a:pt x="0" y="0"/>
                  </a:moveTo>
                  <a:lnTo>
                    <a:pt x="0" y="0"/>
                  </a:lnTo>
                  <a:cubicBezTo>
                    <a:pt x="7" y="10"/>
                    <a:pt x="21" y="25"/>
                    <a:pt x="23" y="26"/>
                  </a:cubicBezTo>
                  <a:cubicBezTo>
                    <a:pt x="23" y="27"/>
                    <a:pt x="23" y="28"/>
                    <a:pt x="23" y="30"/>
                  </a:cubicBezTo>
                  <a:cubicBezTo>
                    <a:pt x="16" y="23"/>
                    <a:pt x="5" y="9"/>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5" name="Freeform 1060"/>
            <p:cNvSpPr>
              <a:spLocks/>
            </p:cNvSpPr>
            <p:nvPr userDrawn="1"/>
          </p:nvSpPr>
          <p:spPr bwMode="auto">
            <a:xfrm>
              <a:off x="311" y="233"/>
              <a:ext cx="17" cy="24"/>
            </a:xfrm>
            <a:custGeom>
              <a:avLst/>
              <a:gdLst>
                <a:gd name="T0" fmla="*/ 0 w 38"/>
                <a:gd name="T1" fmla="*/ 0 h 52"/>
                <a:gd name="T2" fmla="*/ 0 w 38"/>
                <a:gd name="T3" fmla="*/ 0 h 52"/>
                <a:gd name="T4" fmla="*/ 18 w 38"/>
                <a:gd name="T5" fmla="*/ 19 h 52"/>
                <a:gd name="T6" fmla="*/ 1 w 38"/>
                <a:gd name="T7" fmla="*/ 0 h 52"/>
                <a:gd name="T8" fmla="*/ 16 w 38"/>
                <a:gd name="T9" fmla="*/ 6 h 52"/>
                <a:gd name="T10" fmla="*/ 38 w 38"/>
                <a:gd name="T11" fmla="*/ 52 h 52"/>
                <a:gd name="T12" fmla="*/ 0 w 38"/>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38" h="52">
                  <a:moveTo>
                    <a:pt x="0" y="0"/>
                  </a:moveTo>
                  <a:lnTo>
                    <a:pt x="0" y="0"/>
                  </a:lnTo>
                  <a:cubicBezTo>
                    <a:pt x="4" y="3"/>
                    <a:pt x="15" y="17"/>
                    <a:pt x="18" y="19"/>
                  </a:cubicBezTo>
                  <a:cubicBezTo>
                    <a:pt x="16" y="13"/>
                    <a:pt x="5" y="4"/>
                    <a:pt x="1" y="0"/>
                  </a:cubicBezTo>
                  <a:cubicBezTo>
                    <a:pt x="5" y="2"/>
                    <a:pt x="11" y="5"/>
                    <a:pt x="16" y="6"/>
                  </a:cubicBezTo>
                  <a:cubicBezTo>
                    <a:pt x="19" y="10"/>
                    <a:pt x="34" y="34"/>
                    <a:pt x="38" y="52"/>
                  </a:cubicBezTo>
                  <a:cubicBezTo>
                    <a:pt x="24" y="29"/>
                    <a:pt x="10" y="2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6" name="Freeform 1061"/>
            <p:cNvSpPr>
              <a:spLocks/>
            </p:cNvSpPr>
            <p:nvPr userDrawn="1"/>
          </p:nvSpPr>
          <p:spPr bwMode="auto">
            <a:xfrm>
              <a:off x="292" y="231"/>
              <a:ext cx="20" cy="21"/>
            </a:xfrm>
            <a:custGeom>
              <a:avLst/>
              <a:gdLst>
                <a:gd name="T0" fmla="*/ 11 w 44"/>
                <a:gd name="T1" fmla="*/ 0 h 47"/>
                <a:gd name="T2" fmla="*/ 11 w 44"/>
                <a:gd name="T3" fmla="*/ 0 h 47"/>
                <a:gd name="T4" fmla="*/ 35 w 44"/>
                <a:gd name="T5" fmla="*/ 22 h 47"/>
                <a:gd name="T6" fmla="*/ 44 w 44"/>
                <a:gd name="T7" fmla="*/ 47 h 47"/>
                <a:gd name="T8" fmla="*/ 26 w 44"/>
                <a:gd name="T9" fmla="*/ 32 h 47"/>
                <a:gd name="T10" fmla="*/ 9 w 44"/>
                <a:gd name="T11" fmla="*/ 18 h 47"/>
                <a:gd name="T12" fmla="*/ 0 w 44"/>
                <a:gd name="T13" fmla="*/ 6 h 47"/>
                <a:gd name="T14" fmla="*/ 32 w 44"/>
                <a:gd name="T15" fmla="*/ 29 h 47"/>
                <a:gd name="T16" fmla="*/ 11 w 44"/>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7">
                  <a:moveTo>
                    <a:pt x="11" y="0"/>
                  </a:moveTo>
                  <a:lnTo>
                    <a:pt x="11" y="0"/>
                  </a:lnTo>
                  <a:cubicBezTo>
                    <a:pt x="19" y="4"/>
                    <a:pt x="32" y="15"/>
                    <a:pt x="35" y="22"/>
                  </a:cubicBezTo>
                  <a:cubicBezTo>
                    <a:pt x="38" y="28"/>
                    <a:pt x="44" y="45"/>
                    <a:pt x="44" y="47"/>
                  </a:cubicBezTo>
                  <a:cubicBezTo>
                    <a:pt x="39" y="41"/>
                    <a:pt x="34" y="35"/>
                    <a:pt x="26" y="32"/>
                  </a:cubicBezTo>
                  <a:cubicBezTo>
                    <a:pt x="22" y="27"/>
                    <a:pt x="15" y="21"/>
                    <a:pt x="9" y="18"/>
                  </a:cubicBezTo>
                  <a:cubicBezTo>
                    <a:pt x="7" y="15"/>
                    <a:pt x="2" y="9"/>
                    <a:pt x="0" y="6"/>
                  </a:cubicBezTo>
                  <a:cubicBezTo>
                    <a:pt x="6" y="11"/>
                    <a:pt x="23" y="24"/>
                    <a:pt x="32" y="29"/>
                  </a:cubicBezTo>
                  <a:cubicBezTo>
                    <a:pt x="26" y="18"/>
                    <a:pt x="18" y="7"/>
                    <a:pt x="1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7" name="Freeform 1062"/>
            <p:cNvSpPr>
              <a:spLocks/>
            </p:cNvSpPr>
            <p:nvPr userDrawn="1"/>
          </p:nvSpPr>
          <p:spPr bwMode="auto">
            <a:xfrm>
              <a:off x="301" y="227"/>
              <a:ext cx="13" cy="12"/>
            </a:xfrm>
            <a:custGeom>
              <a:avLst/>
              <a:gdLst>
                <a:gd name="T0" fmla="*/ 0 w 29"/>
                <a:gd name="T1" fmla="*/ 0 h 26"/>
                <a:gd name="T2" fmla="*/ 0 w 29"/>
                <a:gd name="T3" fmla="*/ 0 h 26"/>
                <a:gd name="T4" fmla="*/ 12 w 29"/>
                <a:gd name="T5" fmla="*/ 2 h 26"/>
                <a:gd name="T6" fmla="*/ 29 w 29"/>
                <a:gd name="T7" fmla="*/ 26 h 26"/>
                <a:gd name="T8" fmla="*/ 0 w 29"/>
                <a:gd name="T9" fmla="*/ 0 h 26"/>
              </a:gdLst>
              <a:ahLst/>
              <a:cxnLst>
                <a:cxn ang="0">
                  <a:pos x="T0" y="T1"/>
                </a:cxn>
                <a:cxn ang="0">
                  <a:pos x="T2" y="T3"/>
                </a:cxn>
                <a:cxn ang="0">
                  <a:pos x="T4" y="T5"/>
                </a:cxn>
                <a:cxn ang="0">
                  <a:pos x="T6" y="T7"/>
                </a:cxn>
                <a:cxn ang="0">
                  <a:pos x="T8" y="T9"/>
                </a:cxn>
              </a:cxnLst>
              <a:rect l="0" t="0" r="r" b="b"/>
              <a:pathLst>
                <a:path w="29" h="26">
                  <a:moveTo>
                    <a:pt x="0" y="0"/>
                  </a:moveTo>
                  <a:lnTo>
                    <a:pt x="0" y="0"/>
                  </a:lnTo>
                  <a:cubicBezTo>
                    <a:pt x="4" y="1"/>
                    <a:pt x="9" y="2"/>
                    <a:pt x="12" y="2"/>
                  </a:cubicBezTo>
                  <a:cubicBezTo>
                    <a:pt x="17" y="6"/>
                    <a:pt x="23" y="15"/>
                    <a:pt x="29" y="26"/>
                  </a:cubicBezTo>
                  <a:cubicBezTo>
                    <a:pt x="17" y="19"/>
                    <a:pt x="6" y="6"/>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8" name="Freeform 1063"/>
            <p:cNvSpPr>
              <a:spLocks/>
            </p:cNvSpPr>
            <p:nvPr userDrawn="1"/>
          </p:nvSpPr>
          <p:spPr bwMode="auto">
            <a:xfrm>
              <a:off x="307" y="228"/>
              <a:ext cx="16" cy="8"/>
            </a:xfrm>
            <a:custGeom>
              <a:avLst/>
              <a:gdLst>
                <a:gd name="T0" fmla="*/ 5 w 34"/>
                <a:gd name="T1" fmla="*/ 0 h 18"/>
                <a:gd name="T2" fmla="*/ 5 w 34"/>
                <a:gd name="T3" fmla="*/ 0 h 18"/>
                <a:gd name="T4" fmla="*/ 34 w 34"/>
                <a:gd name="T5" fmla="*/ 15 h 18"/>
                <a:gd name="T6" fmla="*/ 0 w 34"/>
                <a:gd name="T7" fmla="*/ 0 h 18"/>
                <a:gd name="T8" fmla="*/ 5 w 34"/>
                <a:gd name="T9" fmla="*/ 0 h 18"/>
              </a:gdLst>
              <a:ahLst/>
              <a:cxnLst>
                <a:cxn ang="0">
                  <a:pos x="T0" y="T1"/>
                </a:cxn>
                <a:cxn ang="0">
                  <a:pos x="T2" y="T3"/>
                </a:cxn>
                <a:cxn ang="0">
                  <a:pos x="T4" y="T5"/>
                </a:cxn>
                <a:cxn ang="0">
                  <a:pos x="T6" y="T7"/>
                </a:cxn>
                <a:cxn ang="0">
                  <a:pos x="T8" y="T9"/>
                </a:cxn>
              </a:cxnLst>
              <a:rect l="0" t="0" r="r" b="b"/>
              <a:pathLst>
                <a:path w="34" h="18">
                  <a:moveTo>
                    <a:pt x="5" y="0"/>
                  </a:moveTo>
                  <a:lnTo>
                    <a:pt x="5" y="0"/>
                  </a:lnTo>
                  <a:cubicBezTo>
                    <a:pt x="8" y="6"/>
                    <a:pt x="21" y="14"/>
                    <a:pt x="34" y="15"/>
                  </a:cubicBezTo>
                  <a:cubicBezTo>
                    <a:pt x="20" y="18"/>
                    <a:pt x="4" y="8"/>
                    <a:pt x="0" y="0"/>
                  </a:cubicBezTo>
                  <a:cubicBezTo>
                    <a:pt x="1" y="0"/>
                    <a:pt x="5" y="0"/>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39" name="Freeform 1064"/>
            <p:cNvSpPr>
              <a:spLocks/>
            </p:cNvSpPr>
            <p:nvPr userDrawn="1"/>
          </p:nvSpPr>
          <p:spPr bwMode="auto">
            <a:xfrm>
              <a:off x="289" y="224"/>
              <a:ext cx="2" cy="1"/>
            </a:xfrm>
            <a:custGeom>
              <a:avLst/>
              <a:gdLst>
                <a:gd name="T0" fmla="*/ 5 w 5"/>
                <a:gd name="T1" fmla="*/ 0 h 3"/>
                <a:gd name="T2" fmla="*/ 5 w 5"/>
                <a:gd name="T3" fmla="*/ 0 h 3"/>
                <a:gd name="T4" fmla="*/ 0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5" y="0"/>
                  </a:lnTo>
                  <a:cubicBezTo>
                    <a:pt x="4" y="1"/>
                    <a:pt x="1" y="3"/>
                    <a:pt x="0" y="3"/>
                  </a:cubicBezTo>
                  <a:cubicBezTo>
                    <a:pt x="2" y="1"/>
                    <a:pt x="4" y="0"/>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0" name="Freeform 1065"/>
            <p:cNvSpPr>
              <a:spLocks/>
            </p:cNvSpPr>
            <p:nvPr userDrawn="1"/>
          </p:nvSpPr>
          <p:spPr bwMode="auto">
            <a:xfrm>
              <a:off x="286" y="223"/>
              <a:ext cx="4" cy="2"/>
            </a:xfrm>
            <a:custGeom>
              <a:avLst/>
              <a:gdLst>
                <a:gd name="T0" fmla="*/ 0 w 9"/>
                <a:gd name="T1" fmla="*/ 0 h 5"/>
                <a:gd name="T2" fmla="*/ 0 w 9"/>
                <a:gd name="T3" fmla="*/ 0 h 5"/>
                <a:gd name="T4" fmla="*/ 9 w 9"/>
                <a:gd name="T5" fmla="*/ 1 h 5"/>
                <a:gd name="T6" fmla="*/ 1 w 9"/>
                <a:gd name="T7" fmla="*/ 5 h 5"/>
                <a:gd name="T8" fmla="*/ 0 w 9"/>
                <a:gd name="T9" fmla="*/ 0 h 5"/>
              </a:gdLst>
              <a:ahLst/>
              <a:cxnLst>
                <a:cxn ang="0">
                  <a:pos x="T0" y="T1"/>
                </a:cxn>
                <a:cxn ang="0">
                  <a:pos x="T2" y="T3"/>
                </a:cxn>
                <a:cxn ang="0">
                  <a:pos x="T4" y="T5"/>
                </a:cxn>
                <a:cxn ang="0">
                  <a:pos x="T6" y="T7"/>
                </a:cxn>
                <a:cxn ang="0">
                  <a:pos x="T8" y="T9"/>
                </a:cxn>
              </a:cxnLst>
              <a:rect l="0" t="0" r="r" b="b"/>
              <a:pathLst>
                <a:path w="9" h="5">
                  <a:moveTo>
                    <a:pt x="0" y="0"/>
                  </a:moveTo>
                  <a:lnTo>
                    <a:pt x="0" y="0"/>
                  </a:lnTo>
                  <a:cubicBezTo>
                    <a:pt x="3" y="0"/>
                    <a:pt x="8" y="1"/>
                    <a:pt x="9" y="1"/>
                  </a:cubicBezTo>
                  <a:cubicBezTo>
                    <a:pt x="7" y="2"/>
                    <a:pt x="3" y="4"/>
                    <a:pt x="1" y="5"/>
                  </a:cubicBezTo>
                  <a:cubicBezTo>
                    <a:pt x="2" y="3"/>
                    <a:pt x="2" y="1"/>
                    <a:pt x="0"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1" name="Freeform 1066"/>
            <p:cNvSpPr>
              <a:spLocks/>
            </p:cNvSpPr>
            <p:nvPr userDrawn="1"/>
          </p:nvSpPr>
          <p:spPr bwMode="auto">
            <a:xfrm>
              <a:off x="283" y="223"/>
              <a:ext cx="2" cy="3"/>
            </a:xfrm>
            <a:custGeom>
              <a:avLst/>
              <a:gdLst>
                <a:gd name="T0" fmla="*/ 1 w 4"/>
                <a:gd name="T1" fmla="*/ 0 h 6"/>
                <a:gd name="T2" fmla="*/ 1 w 4"/>
                <a:gd name="T3" fmla="*/ 0 h 6"/>
                <a:gd name="T4" fmla="*/ 3 w 4"/>
                <a:gd name="T5" fmla="*/ 3 h 6"/>
                <a:gd name="T6" fmla="*/ 4 w 4"/>
                <a:gd name="T7" fmla="*/ 6 h 6"/>
                <a:gd name="T8" fmla="*/ 1 w 4"/>
                <a:gd name="T9" fmla="*/ 3 h 6"/>
                <a:gd name="T10" fmla="*/ 1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1" y="0"/>
                  </a:moveTo>
                  <a:lnTo>
                    <a:pt x="1" y="0"/>
                  </a:lnTo>
                  <a:cubicBezTo>
                    <a:pt x="1" y="0"/>
                    <a:pt x="2" y="1"/>
                    <a:pt x="3" y="3"/>
                  </a:cubicBezTo>
                  <a:cubicBezTo>
                    <a:pt x="3" y="3"/>
                    <a:pt x="4" y="6"/>
                    <a:pt x="4" y="6"/>
                  </a:cubicBezTo>
                  <a:cubicBezTo>
                    <a:pt x="4" y="6"/>
                    <a:pt x="1" y="5"/>
                    <a:pt x="1" y="3"/>
                  </a:cubicBezTo>
                  <a:cubicBezTo>
                    <a:pt x="0" y="1"/>
                    <a:pt x="1" y="0"/>
                    <a:pt x="1"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2" name="Freeform 1067"/>
            <p:cNvSpPr>
              <a:spLocks/>
            </p:cNvSpPr>
            <p:nvPr userDrawn="1"/>
          </p:nvSpPr>
          <p:spPr bwMode="auto">
            <a:xfrm>
              <a:off x="282" y="223"/>
              <a:ext cx="3" cy="5"/>
            </a:xfrm>
            <a:custGeom>
              <a:avLst/>
              <a:gdLst>
                <a:gd name="T0" fmla="*/ 0 w 8"/>
                <a:gd name="T1" fmla="*/ 0 h 10"/>
                <a:gd name="T2" fmla="*/ 0 w 8"/>
                <a:gd name="T3" fmla="*/ 0 h 10"/>
                <a:gd name="T4" fmla="*/ 2 w 8"/>
                <a:gd name="T5" fmla="*/ 0 h 10"/>
                <a:gd name="T6" fmla="*/ 8 w 8"/>
                <a:gd name="T7" fmla="*/ 7 h 10"/>
                <a:gd name="T8" fmla="*/ 5 w 8"/>
                <a:gd name="T9" fmla="*/ 1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lnTo>
                    <a:pt x="0" y="0"/>
                  </a:lnTo>
                  <a:cubicBezTo>
                    <a:pt x="0" y="0"/>
                    <a:pt x="2" y="0"/>
                    <a:pt x="2" y="0"/>
                  </a:cubicBezTo>
                  <a:cubicBezTo>
                    <a:pt x="2" y="4"/>
                    <a:pt x="3" y="6"/>
                    <a:pt x="8" y="7"/>
                  </a:cubicBezTo>
                  <a:cubicBezTo>
                    <a:pt x="7" y="8"/>
                    <a:pt x="6" y="9"/>
                    <a:pt x="5" y="10"/>
                  </a:cubicBezTo>
                  <a:cubicBezTo>
                    <a:pt x="2" y="8"/>
                    <a:pt x="0" y="2"/>
                    <a:pt x="0"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3" name="Freeform 1068"/>
            <p:cNvSpPr>
              <a:spLocks/>
            </p:cNvSpPr>
            <p:nvPr userDrawn="1"/>
          </p:nvSpPr>
          <p:spPr bwMode="auto">
            <a:xfrm>
              <a:off x="264" y="223"/>
              <a:ext cx="31" cy="22"/>
            </a:xfrm>
            <a:custGeom>
              <a:avLst/>
              <a:gdLst>
                <a:gd name="T0" fmla="*/ 2 w 71"/>
                <a:gd name="T1" fmla="*/ 12 h 47"/>
                <a:gd name="T2" fmla="*/ 2 w 71"/>
                <a:gd name="T3" fmla="*/ 12 h 47"/>
                <a:gd name="T4" fmla="*/ 24 w 71"/>
                <a:gd name="T5" fmla="*/ 0 h 47"/>
                <a:gd name="T6" fmla="*/ 71 w 71"/>
                <a:gd name="T7" fmla="*/ 44 h 47"/>
                <a:gd name="T8" fmla="*/ 59 w 71"/>
                <a:gd name="T9" fmla="*/ 39 h 47"/>
                <a:gd name="T10" fmla="*/ 26 w 71"/>
                <a:gd name="T11" fmla="*/ 25 h 47"/>
                <a:gd name="T12" fmla="*/ 5 w 71"/>
                <a:gd name="T13" fmla="*/ 32 h 47"/>
                <a:gd name="T14" fmla="*/ 2 w 71"/>
                <a:gd name="T15" fmla="*/ 12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47">
                  <a:moveTo>
                    <a:pt x="2" y="12"/>
                  </a:moveTo>
                  <a:lnTo>
                    <a:pt x="2" y="12"/>
                  </a:lnTo>
                  <a:cubicBezTo>
                    <a:pt x="4" y="6"/>
                    <a:pt x="13" y="0"/>
                    <a:pt x="24" y="0"/>
                  </a:cubicBezTo>
                  <a:cubicBezTo>
                    <a:pt x="37" y="19"/>
                    <a:pt x="51" y="32"/>
                    <a:pt x="71" y="44"/>
                  </a:cubicBezTo>
                  <a:cubicBezTo>
                    <a:pt x="69" y="47"/>
                    <a:pt x="63" y="41"/>
                    <a:pt x="59" y="39"/>
                  </a:cubicBezTo>
                  <a:cubicBezTo>
                    <a:pt x="50" y="33"/>
                    <a:pt x="38" y="25"/>
                    <a:pt x="26" y="25"/>
                  </a:cubicBezTo>
                  <a:cubicBezTo>
                    <a:pt x="17" y="24"/>
                    <a:pt x="10" y="27"/>
                    <a:pt x="5" y="32"/>
                  </a:cubicBezTo>
                  <a:cubicBezTo>
                    <a:pt x="1" y="28"/>
                    <a:pt x="0" y="18"/>
                    <a:pt x="2" y="1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4" name="Freeform 1069"/>
            <p:cNvSpPr>
              <a:spLocks/>
            </p:cNvSpPr>
            <p:nvPr userDrawn="1"/>
          </p:nvSpPr>
          <p:spPr bwMode="auto">
            <a:xfrm>
              <a:off x="202" y="222"/>
              <a:ext cx="41" cy="38"/>
            </a:xfrm>
            <a:custGeom>
              <a:avLst/>
              <a:gdLst>
                <a:gd name="T0" fmla="*/ 7 w 93"/>
                <a:gd name="T1" fmla="*/ 0 h 83"/>
                <a:gd name="T2" fmla="*/ 7 w 93"/>
                <a:gd name="T3" fmla="*/ 0 h 83"/>
                <a:gd name="T4" fmla="*/ 93 w 93"/>
                <a:gd name="T5" fmla="*/ 75 h 83"/>
                <a:gd name="T6" fmla="*/ 75 w 93"/>
                <a:gd name="T7" fmla="*/ 71 h 83"/>
                <a:gd name="T8" fmla="*/ 32 w 93"/>
                <a:gd name="T9" fmla="*/ 41 h 83"/>
                <a:gd name="T10" fmla="*/ 71 w 93"/>
                <a:gd name="T11" fmla="*/ 76 h 83"/>
                <a:gd name="T12" fmla="*/ 73 w 93"/>
                <a:gd name="T13" fmla="*/ 83 h 83"/>
                <a:gd name="T14" fmla="*/ 19 w 93"/>
                <a:gd name="T15" fmla="*/ 46 h 83"/>
                <a:gd name="T16" fmla="*/ 7 w 93"/>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3">
                  <a:moveTo>
                    <a:pt x="7" y="0"/>
                  </a:moveTo>
                  <a:lnTo>
                    <a:pt x="7" y="0"/>
                  </a:lnTo>
                  <a:cubicBezTo>
                    <a:pt x="16" y="6"/>
                    <a:pt x="56" y="50"/>
                    <a:pt x="93" y="75"/>
                  </a:cubicBezTo>
                  <a:cubicBezTo>
                    <a:pt x="88" y="73"/>
                    <a:pt x="80" y="71"/>
                    <a:pt x="75" y="71"/>
                  </a:cubicBezTo>
                  <a:cubicBezTo>
                    <a:pt x="72" y="69"/>
                    <a:pt x="45" y="49"/>
                    <a:pt x="32" y="41"/>
                  </a:cubicBezTo>
                  <a:cubicBezTo>
                    <a:pt x="43" y="54"/>
                    <a:pt x="65" y="71"/>
                    <a:pt x="71" y="76"/>
                  </a:cubicBezTo>
                  <a:cubicBezTo>
                    <a:pt x="71" y="77"/>
                    <a:pt x="71" y="80"/>
                    <a:pt x="73" y="83"/>
                  </a:cubicBezTo>
                  <a:cubicBezTo>
                    <a:pt x="59" y="74"/>
                    <a:pt x="35" y="62"/>
                    <a:pt x="19" y="46"/>
                  </a:cubicBezTo>
                  <a:cubicBezTo>
                    <a:pt x="7" y="35"/>
                    <a:pt x="0" y="17"/>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5" name="Freeform 1070"/>
            <p:cNvSpPr>
              <a:spLocks/>
            </p:cNvSpPr>
            <p:nvPr userDrawn="1"/>
          </p:nvSpPr>
          <p:spPr bwMode="auto">
            <a:xfrm>
              <a:off x="274" y="220"/>
              <a:ext cx="34" cy="40"/>
            </a:xfrm>
            <a:custGeom>
              <a:avLst/>
              <a:gdLst>
                <a:gd name="T0" fmla="*/ 2 w 76"/>
                <a:gd name="T1" fmla="*/ 6 h 89"/>
                <a:gd name="T2" fmla="*/ 2 w 76"/>
                <a:gd name="T3" fmla="*/ 6 h 89"/>
                <a:gd name="T4" fmla="*/ 7 w 76"/>
                <a:gd name="T5" fmla="*/ 3 h 89"/>
                <a:gd name="T6" fmla="*/ 23 w 76"/>
                <a:gd name="T7" fmla="*/ 28 h 89"/>
                <a:gd name="T8" fmla="*/ 45 w 76"/>
                <a:gd name="T9" fmla="*/ 42 h 89"/>
                <a:gd name="T10" fmla="*/ 68 w 76"/>
                <a:gd name="T11" fmla="*/ 62 h 89"/>
                <a:gd name="T12" fmla="*/ 75 w 76"/>
                <a:gd name="T13" fmla="*/ 89 h 89"/>
                <a:gd name="T14" fmla="*/ 46 w 76"/>
                <a:gd name="T15" fmla="*/ 48 h 89"/>
                <a:gd name="T16" fmla="*/ 17 w 76"/>
                <a:gd name="T17" fmla="*/ 25 h 89"/>
                <a:gd name="T18" fmla="*/ 2 w 76"/>
                <a:gd name="T19" fmla="*/ 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89">
                  <a:moveTo>
                    <a:pt x="2" y="6"/>
                  </a:moveTo>
                  <a:lnTo>
                    <a:pt x="2" y="6"/>
                  </a:lnTo>
                  <a:cubicBezTo>
                    <a:pt x="0" y="2"/>
                    <a:pt x="6" y="0"/>
                    <a:pt x="7" y="3"/>
                  </a:cubicBezTo>
                  <a:cubicBezTo>
                    <a:pt x="11" y="13"/>
                    <a:pt x="17" y="22"/>
                    <a:pt x="23" y="28"/>
                  </a:cubicBezTo>
                  <a:cubicBezTo>
                    <a:pt x="28" y="33"/>
                    <a:pt x="38" y="39"/>
                    <a:pt x="45" y="42"/>
                  </a:cubicBezTo>
                  <a:cubicBezTo>
                    <a:pt x="52" y="46"/>
                    <a:pt x="64" y="55"/>
                    <a:pt x="68" y="62"/>
                  </a:cubicBezTo>
                  <a:cubicBezTo>
                    <a:pt x="72" y="69"/>
                    <a:pt x="76" y="79"/>
                    <a:pt x="75" y="89"/>
                  </a:cubicBezTo>
                  <a:cubicBezTo>
                    <a:pt x="71" y="75"/>
                    <a:pt x="59" y="56"/>
                    <a:pt x="46" y="48"/>
                  </a:cubicBezTo>
                  <a:cubicBezTo>
                    <a:pt x="35" y="41"/>
                    <a:pt x="24" y="34"/>
                    <a:pt x="17" y="25"/>
                  </a:cubicBezTo>
                  <a:cubicBezTo>
                    <a:pt x="12" y="19"/>
                    <a:pt x="6" y="13"/>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6" name="Freeform 1071"/>
            <p:cNvSpPr>
              <a:spLocks/>
            </p:cNvSpPr>
            <p:nvPr userDrawn="1"/>
          </p:nvSpPr>
          <p:spPr bwMode="auto">
            <a:xfrm>
              <a:off x="278" y="218"/>
              <a:ext cx="38" cy="24"/>
            </a:xfrm>
            <a:custGeom>
              <a:avLst/>
              <a:gdLst>
                <a:gd name="T0" fmla="*/ 2 w 85"/>
                <a:gd name="T1" fmla="*/ 1 h 53"/>
                <a:gd name="T2" fmla="*/ 2 w 85"/>
                <a:gd name="T3" fmla="*/ 1 h 53"/>
                <a:gd name="T4" fmla="*/ 78 w 85"/>
                <a:gd name="T5" fmla="*/ 2 h 53"/>
                <a:gd name="T6" fmla="*/ 85 w 85"/>
                <a:gd name="T7" fmla="*/ 0 h 53"/>
                <a:gd name="T8" fmla="*/ 77 w 85"/>
                <a:gd name="T9" fmla="*/ 6 h 53"/>
                <a:gd name="T10" fmla="*/ 30 w 85"/>
                <a:gd name="T11" fmla="*/ 12 h 53"/>
                <a:gd name="T12" fmla="*/ 7 w 85"/>
                <a:gd name="T13" fmla="*/ 10 h 53"/>
                <a:gd name="T14" fmla="*/ 13 w 85"/>
                <a:gd name="T15" fmla="*/ 23 h 53"/>
                <a:gd name="T16" fmla="*/ 30 w 85"/>
                <a:gd name="T17" fmla="*/ 16 h 53"/>
                <a:gd name="T18" fmla="*/ 59 w 85"/>
                <a:gd name="T19" fmla="*/ 14 h 53"/>
                <a:gd name="T20" fmla="*/ 81 w 85"/>
                <a:gd name="T21" fmla="*/ 15 h 53"/>
                <a:gd name="T22" fmla="*/ 46 w 85"/>
                <a:gd name="T23" fmla="*/ 18 h 53"/>
                <a:gd name="T24" fmla="*/ 69 w 85"/>
                <a:gd name="T25" fmla="*/ 50 h 53"/>
                <a:gd name="T26" fmla="*/ 35 w 85"/>
                <a:gd name="T27" fmla="*/ 21 h 53"/>
                <a:gd name="T28" fmla="*/ 60 w 85"/>
                <a:gd name="T29" fmla="*/ 53 h 53"/>
                <a:gd name="T30" fmla="*/ 27 w 85"/>
                <a:gd name="T31" fmla="*/ 27 h 53"/>
                <a:gd name="T32" fmla="*/ 39 w 85"/>
                <a:gd name="T33" fmla="*/ 45 h 53"/>
                <a:gd name="T34" fmla="*/ 19 w 85"/>
                <a:gd name="T35" fmla="*/ 32 h 53"/>
                <a:gd name="T36" fmla="*/ 0 w 85"/>
                <a:gd name="T37" fmla="*/ 4 h 53"/>
                <a:gd name="T38" fmla="*/ 2 w 85"/>
                <a:gd name="T39"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53">
                  <a:moveTo>
                    <a:pt x="2" y="1"/>
                  </a:moveTo>
                  <a:lnTo>
                    <a:pt x="2" y="1"/>
                  </a:lnTo>
                  <a:cubicBezTo>
                    <a:pt x="16" y="1"/>
                    <a:pt x="61" y="2"/>
                    <a:pt x="78" y="2"/>
                  </a:cubicBezTo>
                  <a:cubicBezTo>
                    <a:pt x="80" y="2"/>
                    <a:pt x="83" y="1"/>
                    <a:pt x="85" y="0"/>
                  </a:cubicBezTo>
                  <a:cubicBezTo>
                    <a:pt x="84" y="2"/>
                    <a:pt x="79" y="4"/>
                    <a:pt x="77" y="6"/>
                  </a:cubicBezTo>
                  <a:cubicBezTo>
                    <a:pt x="64" y="12"/>
                    <a:pt x="47" y="14"/>
                    <a:pt x="30" y="12"/>
                  </a:cubicBezTo>
                  <a:cubicBezTo>
                    <a:pt x="26" y="11"/>
                    <a:pt x="15" y="7"/>
                    <a:pt x="7" y="10"/>
                  </a:cubicBezTo>
                  <a:cubicBezTo>
                    <a:pt x="7" y="14"/>
                    <a:pt x="12" y="21"/>
                    <a:pt x="13" y="23"/>
                  </a:cubicBezTo>
                  <a:cubicBezTo>
                    <a:pt x="18" y="19"/>
                    <a:pt x="23" y="18"/>
                    <a:pt x="30" y="16"/>
                  </a:cubicBezTo>
                  <a:cubicBezTo>
                    <a:pt x="39" y="13"/>
                    <a:pt x="49" y="13"/>
                    <a:pt x="59" y="14"/>
                  </a:cubicBezTo>
                  <a:cubicBezTo>
                    <a:pt x="65" y="15"/>
                    <a:pt x="74" y="16"/>
                    <a:pt x="81" y="15"/>
                  </a:cubicBezTo>
                  <a:cubicBezTo>
                    <a:pt x="73" y="21"/>
                    <a:pt x="60" y="22"/>
                    <a:pt x="46" y="18"/>
                  </a:cubicBezTo>
                  <a:cubicBezTo>
                    <a:pt x="56" y="25"/>
                    <a:pt x="67" y="37"/>
                    <a:pt x="69" y="50"/>
                  </a:cubicBezTo>
                  <a:cubicBezTo>
                    <a:pt x="61" y="38"/>
                    <a:pt x="48" y="28"/>
                    <a:pt x="35" y="21"/>
                  </a:cubicBezTo>
                  <a:cubicBezTo>
                    <a:pt x="45" y="30"/>
                    <a:pt x="56" y="45"/>
                    <a:pt x="60" y="53"/>
                  </a:cubicBezTo>
                  <a:cubicBezTo>
                    <a:pt x="49" y="47"/>
                    <a:pt x="35" y="36"/>
                    <a:pt x="27" y="27"/>
                  </a:cubicBezTo>
                  <a:cubicBezTo>
                    <a:pt x="29" y="32"/>
                    <a:pt x="34" y="40"/>
                    <a:pt x="39" y="45"/>
                  </a:cubicBezTo>
                  <a:cubicBezTo>
                    <a:pt x="37" y="44"/>
                    <a:pt x="26" y="39"/>
                    <a:pt x="19" y="32"/>
                  </a:cubicBezTo>
                  <a:cubicBezTo>
                    <a:pt x="12" y="26"/>
                    <a:pt x="4" y="13"/>
                    <a:pt x="0" y="4"/>
                  </a:cubicBezTo>
                  <a:cubicBezTo>
                    <a:pt x="0" y="2"/>
                    <a:pt x="1"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7" name="Freeform 1072"/>
            <p:cNvSpPr>
              <a:spLocks/>
            </p:cNvSpPr>
            <p:nvPr userDrawn="1"/>
          </p:nvSpPr>
          <p:spPr bwMode="auto">
            <a:xfrm>
              <a:off x="210" y="199"/>
              <a:ext cx="32" cy="55"/>
            </a:xfrm>
            <a:custGeom>
              <a:avLst/>
              <a:gdLst>
                <a:gd name="T0" fmla="*/ 13 w 70"/>
                <a:gd name="T1" fmla="*/ 0 h 121"/>
                <a:gd name="T2" fmla="*/ 13 w 70"/>
                <a:gd name="T3" fmla="*/ 0 h 121"/>
                <a:gd name="T4" fmla="*/ 66 w 70"/>
                <a:gd name="T5" fmla="*/ 84 h 121"/>
                <a:gd name="T6" fmla="*/ 63 w 70"/>
                <a:gd name="T7" fmla="*/ 95 h 121"/>
                <a:gd name="T8" fmla="*/ 24 w 70"/>
                <a:gd name="T9" fmla="*/ 47 h 121"/>
                <a:gd name="T10" fmla="*/ 63 w 70"/>
                <a:gd name="T11" fmla="*/ 104 h 121"/>
                <a:gd name="T12" fmla="*/ 70 w 70"/>
                <a:gd name="T13" fmla="*/ 121 h 121"/>
                <a:gd name="T14" fmla="*/ 7 w 70"/>
                <a:gd name="T15" fmla="*/ 40 h 121"/>
                <a:gd name="T16" fmla="*/ 13 w 70"/>
                <a:gd name="T1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121">
                  <a:moveTo>
                    <a:pt x="13" y="0"/>
                  </a:moveTo>
                  <a:lnTo>
                    <a:pt x="13" y="0"/>
                  </a:lnTo>
                  <a:cubicBezTo>
                    <a:pt x="19" y="12"/>
                    <a:pt x="47" y="63"/>
                    <a:pt x="66" y="84"/>
                  </a:cubicBezTo>
                  <a:cubicBezTo>
                    <a:pt x="65" y="87"/>
                    <a:pt x="63" y="91"/>
                    <a:pt x="63" y="95"/>
                  </a:cubicBezTo>
                  <a:cubicBezTo>
                    <a:pt x="52" y="83"/>
                    <a:pt x="38" y="62"/>
                    <a:pt x="24" y="47"/>
                  </a:cubicBezTo>
                  <a:cubicBezTo>
                    <a:pt x="32" y="67"/>
                    <a:pt x="52" y="94"/>
                    <a:pt x="63" y="104"/>
                  </a:cubicBezTo>
                  <a:cubicBezTo>
                    <a:pt x="64" y="108"/>
                    <a:pt x="66" y="116"/>
                    <a:pt x="70" y="121"/>
                  </a:cubicBezTo>
                  <a:cubicBezTo>
                    <a:pt x="44" y="101"/>
                    <a:pt x="14" y="64"/>
                    <a:pt x="7" y="40"/>
                  </a:cubicBezTo>
                  <a:cubicBezTo>
                    <a:pt x="0" y="17"/>
                    <a:pt x="6" y="6"/>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8" name="Freeform 1073"/>
            <p:cNvSpPr>
              <a:spLocks/>
            </p:cNvSpPr>
            <p:nvPr userDrawn="1"/>
          </p:nvSpPr>
          <p:spPr bwMode="auto">
            <a:xfrm>
              <a:off x="305" y="278"/>
              <a:ext cx="4" cy="5"/>
            </a:xfrm>
            <a:custGeom>
              <a:avLst/>
              <a:gdLst>
                <a:gd name="T0" fmla="*/ 9 w 9"/>
                <a:gd name="T1" fmla="*/ 0 h 11"/>
                <a:gd name="T2" fmla="*/ 9 w 9"/>
                <a:gd name="T3" fmla="*/ 0 h 11"/>
                <a:gd name="T4" fmla="*/ 0 w 9"/>
                <a:gd name="T5" fmla="*/ 11 h 11"/>
                <a:gd name="T6" fmla="*/ 9 w 9"/>
                <a:gd name="T7" fmla="*/ 0 h 11"/>
              </a:gdLst>
              <a:ahLst/>
              <a:cxnLst>
                <a:cxn ang="0">
                  <a:pos x="T0" y="T1"/>
                </a:cxn>
                <a:cxn ang="0">
                  <a:pos x="T2" y="T3"/>
                </a:cxn>
                <a:cxn ang="0">
                  <a:pos x="T4" y="T5"/>
                </a:cxn>
                <a:cxn ang="0">
                  <a:pos x="T6" y="T7"/>
                </a:cxn>
              </a:cxnLst>
              <a:rect l="0" t="0" r="r" b="b"/>
              <a:pathLst>
                <a:path w="9" h="11">
                  <a:moveTo>
                    <a:pt x="9" y="0"/>
                  </a:moveTo>
                  <a:lnTo>
                    <a:pt x="9" y="0"/>
                  </a:lnTo>
                  <a:cubicBezTo>
                    <a:pt x="8" y="4"/>
                    <a:pt x="5" y="8"/>
                    <a:pt x="0" y="11"/>
                  </a:cubicBezTo>
                  <a:cubicBezTo>
                    <a:pt x="4" y="7"/>
                    <a:pt x="5" y="5"/>
                    <a:pt x="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49" name="Freeform 1074"/>
            <p:cNvSpPr>
              <a:spLocks/>
            </p:cNvSpPr>
            <p:nvPr userDrawn="1"/>
          </p:nvSpPr>
          <p:spPr bwMode="auto">
            <a:xfrm>
              <a:off x="288" y="285"/>
              <a:ext cx="6" cy="7"/>
            </a:xfrm>
            <a:custGeom>
              <a:avLst/>
              <a:gdLst>
                <a:gd name="T0" fmla="*/ 3 w 13"/>
                <a:gd name="T1" fmla="*/ 0 h 15"/>
                <a:gd name="T2" fmla="*/ 3 w 13"/>
                <a:gd name="T3" fmla="*/ 0 h 15"/>
                <a:gd name="T4" fmla="*/ 13 w 13"/>
                <a:gd name="T5" fmla="*/ 4 h 15"/>
                <a:gd name="T6" fmla="*/ 4 w 13"/>
                <a:gd name="T7" fmla="*/ 4 h 15"/>
                <a:gd name="T8" fmla="*/ 10 w 13"/>
                <a:gd name="T9" fmla="*/ 15 h 15"/>
                <a:gd name="T10" fmla="*/ 3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3" y="0"/>
                  </a:moveTo>
                  <a:lnTo>
                    <a:pt x="3" y="0"/>
                  </a:lnTo>
                  <a:cubicBezTo>
                    <a:pt x="5" y="2"/>
                    <a:pt x="9" y="4"/>
                    <a:pt x="13" y="4"/>
                  </a:cubicBezTo>
                  <a:cubicBezTo>
                    <a:pt x="10" y="5"/>
                    <a:pt x="7" y="5"/>
                    <a:pt x="4" y="4"/>
                  </a:cubicBezTo>
                  <a:cubicBezTo>
                    <a:pt x="4" y="6"/>
                    <a:pt x="6" y="12"/>
                    <a:pt x="10" y="15"/>
                  </a:cubicBezTo>
                  <a:cubicBezTo>
                    <a:pt x="4" y="13"/>
                    <a:pt x="0" y="4"/>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0" name="Freeform 1075"/>
            <p:cNvSpPr>
              <a:spLocks/>
            </p:cNvSpPr>
            <p:nvPr userDrawn="1"/>
          </p:nvSpPr>
          <p:spPr bwMode="auto">
            <a:xfrm>
              <a:off x="268" y="230"/>
              <a:ext cx="4" cy="4"/>
            </a:xfrm>
            <a:custGeom>
              <a:avLst/>
              <a:gdLst>
                <a:gd name="T0" fmla="*/ 5 w 8"/>
                <a:gd name="T1" fmla="*/ 1 h 7"/>
                <a:gd name="T2" fmla="*/ 5 w 8"/>
                <a:gd name="T3" fmla="*/ 1 h 7"/>
                <a:gd name="T4" fmla="*/ 6 w 8"/>
                <a:gd name="T5" fmla="*/ 4 h 7"/>
                <a:gd name="T6" fmla="*/ 8 w 8"/>
                <a:gd name="T7" fmla="*/ 5 h 7"/>
                <a:gd name="T8" fmla="*/ 0 w 8"/>
                <a:gd name="T9" fmla="*/ 7 h 7"/>
                <a:gd name="T10" fmla="*/ 5 w 8"/>
                <a:gd name="T11" fmla="*/ 1 h 7"/>
              </a:gdLst>
              <a:ahLst/>
              <a:cxnLst>
                <a:cxn ang="0">
                  <a:pos x="T0" y="T1"/>
                </a:cxn>
                <a:cxn ang="0">
                  <a:pos x="T2" y="T3"/>
                </a:cxn>
                <a:cxn ang="0">
                  <a:pos x="T4" y="T5"/>
                </a:cxn>
                <a:cxn ang="0">
                  <a:pos x="T6" y="T7"/>
                </a:cxn>
                <a:cxn ang="0">
                  <a:pos x="T8" y="T9"/>
                </a:cxn>
                <a:cxn ang="0">
                  <a:pos x="T10" y="T11"/>
                </a:cxn>
              </a:cxnLst>
              <a:rect l="0" t="0" r="r" b="b"/>
              <a:pathLst>
                <a:path w="8" h="7">
                  <a:moveTo>
                    <a:pt x="5" y="1"/>
                  </a:moveTo>
                  <a:lnTo>
                    <a:pt x="5" y="1"/>
                  </a:lnTo>
                  <a:cubicBezTo>
                    <a:pt x="8" y="0"/>
                    <a:pt x="6" y="3"/>
                    <a:pt x="6" y="4"/>
                  </a:cubicBezTo>
                  <a:cubicBezTo>
                    <a:pt x="8" y="3"/>
                    <a:pt x="8" y="4"/>
                    <a:pt x="8" y="5"/>
                  </a:cubicBezTo>
                  <a:cubicBezTo>
                    <a:pt x="5" y="5"/>
                    <a:pt x="3" y="6"/>
                    <a:pt x="0" y="7"/>
                  </a:cubicBezTo>
                  <a:cubicBezTo>
                    <a:pt x="1" y="5"/>
                    <a:pt x="2" y="2"/>
                    <a:pt x="5"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1" name="Freeform 1076"/>
            <p:cNvSpPr>
              <a:spLocks/>
            </p:cNvSpPr>
            <p:nvPr userDrawn="1"/>
          </p:nvSpPr>
          <p:spPr bwMode="auto">
            <a:xfrm>
              <a:off x="246" y="221"/>
              <a:ext cx="2" cy="3"/>
            </a:xfrm>
            <a:custGeom>
              <a:avLst/>
              <a:gdLst>
                <a:gd name="T0" fmla="*/ 5 w 5"/>
                <a:gd name="T1" fmla="*/ 0 h 6"/>
                <a:gd name="T2" fmla="*/ 5 w 5"/>
                <a:gd name="T3" fmla="*/ 0 h 6"/>
                <a:gd name="T4" fmla="*/ 3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5" y="0"/>
                  </a:lnTo>
                  <a:cubicBezTo>
                    <a:pt x="3" y="2"/>
                    <a:pt x="3" y="3"/>
                    <a:pt x="3" y="6"/>
                  </a:cubicBezTo>
                  <a:cubicBezTo>
                    <a:pt x="0" y="4"/>
                    <a:pt x="2" y="0"/>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2" name="Freeform 1077"/>
            <p:cNvSpPr>
              <a:spLocks/>
            </p:cNvSpPr>
            <p:nvPr userDrawn="1"/>
          </p:nvSpPr>
          <p:spPr bwMode="auto">
            <a:xfrm>
              <a:off x="209" y="201"/>
              <a:ext cx="16" cy="29"/>
            </a:xfrm>
            <a:custGeom>
              <a:avLst/>
              <a:gdLst>
                <a:gd name="T0" fmla="*/ 16 w 36"/>
                <a:gd name="T1" fmla="*/ 0 h 63"/>
                <a:gd name="T2" fmla="*/ 16 w 36"/>
                <a:gd name="T3" fmla="*/ 0 h 63"/>
                <a:gd name="T4" fmla="*/ 36 w 36"/>
                <a:gd name="T5" fmla="*/ 36 h 63"/>
                <a:gd name="T6" fmla="*/ 15 w 36"/>
                <a:gd name="T7" fmla="*/ 5 h 63"/>
                <a:gd name="T8" fmla="*/ 26 w 36"/>
                <a:gd name="T9" fmla="*/ 63 h 63"/>
                <a:gd name="T10" fmla="*/ 16 w 36"/>
                <a:gd name="T11" fmla="*/ 0 h 63"/>
              </a:gdLst>
              <a:ahLst/>
              <a:cxnLst>
                <a:cxn ang="0">
                  <a:pos x="T0" y="T1"/>
                </a:cxn>
                <a:cxn ang="0">
                  <a:pos x="T2" y="T3"/>
                </a:cxn>
                <a:cxn ang="0">
                  <a:pos x="T4" y="T5"/>
                </a:cxn>
                <a:cxn ang="0">
                  <a:pos x="T6" y="T7"/>
                </a:cxn>
                <a:cxn ang="0">
                  <a:pos x="T8" y="T9"/>
                </a:cxn>
                <a:cxn ang="0">
                  <a:pos x="T10" y="T11"/>
                </a:cxn>
              </a:cxnLst>
              <a:rect l="0" t="0" r="r" b="b"/>
              <a:pathLst>
                <a:path w="36" h="63">
                  <a:moveTo>
                    <a:pt x="16" y="0"/>
                  </a:moveTo>
                  <a:lnTo>
                    <a:pt x="16" y="0"/>
                  </a:lnTo>
                  <a:cubicBezTo>
                    <a:pt x="18" y="5"/>
                    <a:pt x="29" y="25"/>
                    <a:pt x="36" y="36"/>
                  </a:cubicBezTo>
                  <a:cubicBezTo>
                    <a:pt x="29" y="26"/>
                    <a:pt x="19" y="12"/>
                    <a:pt x="15" y="5"/>
                  </a:cubicBezTo>
                  <a:cubicBezTo>
                    <a:pt x="5" y="20"/>
                    <a:pt x="20" y="48"/>
                    <a:pt x="26" y="63"/>
                  </a:cubicBezTo>
                  <a:cubicBezTo>
                    <a:pt x="17" y="49"/>
                    <a:pt x="0" y="15"/>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3" name="Freeform 1078"/>
            <p:cNvSpPr>
              <a:spLocks/>
            </p:cNvSpPr>
            <p:nvPr userDrawn="1"/>
          </p:nvSpPr>
          <p:spPr bwMode="auto">
            <a:xfrm>
              <a:off x="201" y="247"/>
              <a:ext cx="17" cy="15"/>
            </a:xfrm>
            <a:custGeom>
              <a:avLst/>
              <a:gdLst>
                <a:gd name="T0" fmla="*/ 0 w 38"/>
                <a:gd name="T1" fmla="*/ 0 h 34"/>
                <a:gd name="T2" fmla="*/ 0 w 38"/>
                <a:gd name="T3" fmla="*/ 0 h 34"/>
                <a:gd name="T4" fmla="*/ 38 w 38"/>
                <a:gd name="T5" fmla="*/ 14 h 34"/>
                <a:gd name="T6" fmla="*/ 3 w 38"/>
                <a:gd name="T7" fmla="*/ 3 h 34"/>
                <a:gd name="T8" fmla="*/ 29 w 38"/>
                <a:gd name="T9" fmla="*/ 34 h 34"/>
                <a:gd name="T10" fmla="*/ 0 w 38"/>
                <a:gd name="T11" fmla="*/ 0 h 34"/>
              </a:gdLst>
              <a:ahLst/>
              <a:cxnLst>
                <a:cxn ang="0">
                  <a:pos x="T0" y="T1"/>
                </a:cxn>
                <a:cxn ang="0">
                  <a:pos x="T2" y="T3"/>
                </a:cxn>
                <a:cxn ang="0">
                  <a:pos x="T4" y="T5"/>
                </a:cxn>
                <a:cxn ang="0">
                  <a:pos x="T6" y="T7"/>
                </a:cxn>
                <a:cxn ang="0">
                  <a:pos x="T8" y="T9"/>
                </a:cxn>
                <a:cxn ang="0">
                  <a:pos x="T10" y="T11"/>
                </a:cxn>
              </a:cxnLst>
              <a:rect l="0" t="0" r="r" b="b"/>
              <a:pathLst>
                <a:path w="38" h="34">
                  <a:moveTo>
                    <a:pt x="0" y="0"/>
                  </a:moveTo>
                  <a:lnTo>
                    <a:pt x="0" y="0"/>
                  </a:lnTo>
                  <a:cubicBezTo>
                    <a:pt x="12" y="1"/>
                    <a:pt x="29" y="7"/>
                    <a:pt x="38" y="14"/>
                  </a:cubicBezTo>
                  <a:cubicBezTo>
                    <a:pt x="32" y="10"/>
                    <a:pt x="13" y="4"/>
                    <a:pt x="3" y="3"/>
                  </a:cubicBezTo>
                  <a:cubicBezTo>
                    <a:pt x="8" y="21"/>
                    <a:pt x="19" y="27"/>
                    <a:pt x="29" y="34"/>
                  </a:cubicBezTo>
                  <a:cubicBezTo>
                    <a:pt x="18" y="28"/>
                    <a:pt x="0" y="14"/>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4" name="Freeform 1079"/>
            <p:cNvSpPr>
              <a:spLocks/>
            </p:cNvSpPr>
            <p:nvPr userDrawn="1"/>
          </p:nvSpPr>
          <p:spPr bwMode="auto">
            <a:xfrm>
              <a:off x="203" y="225"/>
              <a:ext cx="17" cy="21"/>
            </a:xfrm>
            <a:custGeom>
              <a:avLst/>
              <a:gdLst>
                <a:gd name="T0" fmla="*/ 6 w 39"/>
                <a:gd name="T1" fmla="*/ 0 h 48"/>
                <a:gd name="T2" fmla="*/ 6 w 39"/>
                <a:gd name="T3" fmla="*/ 0 h 48"/>
                <a:gd name="T4" fmla="*/ 39 w 39"/>
                <a:gd name="T5" fmla="*/ 31 h 48"/>
                <a:gd name="T6" fmla="*/ 8 w 39"/>
                <a:gd name="T7" fmla="*/ 5 h 48"/>
                <a:gd name="T8" fmla="*/ 27 w 39"/>
                <a:gd name="T9" fmla="*/ 48 h 48"/>
                <a:gd name="T10" fmla="*/ 6 w 39"/>
                <a:gd name="T11" fmla="*/ 0 h 48"/>
              </a:gdLst>
              <a:ahLst/>
              <a:cxnLst>
                <a:cxn ang="0">
                  <a:pos x="T0" y="T1"/>
                </a:cxn>
                <a:cxn ang="0">
                  <a:pos x="T2" y="T3"/>
                </a:cxn>
                <a:cxn ang="0">
                  <a:pos x="T4" y="T5"/>
                </a:cxn>
                <a:cxn ang="0">
                  <a:pos x="T6" y="T7"/>
                </a:cxn>
                <a:cxn ang="0">
                  <a:pos x="T8" y="T9"/>
                </a:cxn>
                <a:cxn ang="0">
                  <a:pos x="T10" y="T11"/>
                </a:cxn>
              </a:cxnLst>
              <a:rect l="0" t="0" r="r" b="b"/>
              <a:pathLst>
                <a:path w="39" h="48">
                  <a:moveTo>
                    <a:pt x="6" y="0"/>
                  </a:moveTo>
                  <a:lnTo>
                    <a:pt x="6" y="0"/>
                  </a:lnTo>
                  <a:cubicBezTo>
                    <a:pt x="11" y="3"/>
                    <a:pt x="33" y="24"/>
                    <a:pt x="39" y="31"/>
                  </a:cubicBezTo>
                  <a:cubicBezTo>
                    <a:pt x="31" y="24"/>
                    <a:pt x="17" y="10"/>
                    <a:pt x="8" y="5"/>
                  </a:cubicBezTo>
                  <a:cubicBezTo>
                    <a:pt x="6" y="24"/>
                    <a:pt x="22" y="42"/>
                    <a:pt x="27" y="48"/>
                  </a:cubicBezTo>
                  <a:cubicBezTo>
                    <a:pt x="17" y="40"/>
                    <a:pt x="0" y="20"/>
                    <a:pt x="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5" name="Freeform 1080"/>
            <p:cNvSpPr>
              <a:spLocks/>
            </p:cNvSpPr>
            <p:nvPr userDrawn="1"/>
          </p:nvSpPr>
          <p:spPr bwMode="auto">
            <a:xfrm>
              <a:off x="240" y="239"/>
              <a:ext cx="9" cy="19"/>
            </a:xfrm>
            <a:custGeom>
              <a:avLst/>
              <a:gdLst>
                <a:gd name="T0" fmla="*/ 5 w 20"/>
                <a:gd name="T1" fmla="*/ 0 h 41"/>
                <a:gd name="T2" fmla="*/ 5 w 20"/>
                <a:gd name="T3" fmla="*/ 0 h 41"/>
                <a:gd name="T4" fmla="*/ 15 w 20"/>
                <a:gd name="T5" fmla="*/ 16 h 41"/>
                <a:gd name="T6" fmla="*/ 6 w 20"/>
                <a:gd name="T7" fmla="*/ 8 h 41"/>
                <a:gd name="T8" fmla="*/ 20 w 20"/>
                <a:gd name="T9" fmla="*/ 41 h 41"/>
                <a:gd name="T10" fmla="*/ 5 w 20"/>
                <a:gd name="T11" fmla="*/ 0 h 41"/>
              </a:gdLst>
              <a:ahLst/>
              <a:cxnLst>
                <a:cxn ang="0">
                  <a:pos x="T0" y="T1"/>
                </a:cxn>
                <a:cxn ang="0">
                  <a:pos x="T2" y="T3"/>
                </a:cxn>
                <a:cxn ang="0">
                  <a:pos x="T4" y="T5"/>
                </a:cxn>
                <a:cxn ang="0">
                  <a:pos x="T6" y="T7"/>
                </a:cxn>
                <a:cxn ang="0">
                  <a:pos x="T8" y="T9"/>
                </a:cxn>
                <a:cxn ang="0">
                  <a:pos x="T10" y="T11"/>
                </a:cxn>
              </a:cxnLst>
              <a:rect l="0" t="0" r="r" b="b"/>
              <a:pathLst>
                <a:path w="20" h="41">
                  <a:moveTo>
                    <a:pt x="5" y="0"/>
                  </a:moveTo>
                  <a:lnTo>
                    <a:pt x="5" y="0"/>
                  </a:lnTo>
                  <a:cubicBezTo>
                    <a:pt x="8" y="6"/>
                    <a:pt x="10" y="11"/>
                    <a:pt x="15" y="16"/>
                  </a:cubicBezTo>
                  <a:cubicBezTo>
                    <a:pt x="11" y="14"/>
                    <a:pt x="6" y="9"/>
                    <a:pt x="6" y="8"/>
                  </a:cubicBezTo>
                  <a:cubicBezTo>
                    <a:pt x="4" y="17"/>
                    <a:pt x="13" y="34"/>
                    <a:pt x="20" y="41"/>
                  </a:cubicBezTo>
                  <a:cubicBezTo>
                    <a:pt x="4" y="29"/>
                    <a:pt x="0" y="11"/>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6" name="Freeform 1081"/>
            <p:cNvSpPr>
              <a:spLocks/>
            </p:cNvSpPr>
            <p:nvPr userDrawn="1"/>
          </p:nvSpPr>
          <p:spPr bwMode="auto">
            <a:xfrm>
              <a:off x="237" y="257"/>
              <a:ext cx="10" cy="11"/>
            </a:xfrm>
            <a:custGeom>
              <a:avLst/>
              <a:gdLst>
                <a:gd name="T0" fmla="*/ 0 w 23"/>
                <a:gd name="T1" fmla="*/ 0 h 23"/>
                <a:gd name="T2" fmla="*/ 0 w 23"/>
                <a:gd name="T3" fmla="*/ 0 h 23"/>
                <a:gd name="T4" fmla="*/ 23 w 23"/>
                <a:gd name="T5" fmla="*/ 10 h 23"/>
                <a:gd name="T6" fmla="*/ 3 w 23"/>
                <a:gd name="T7" fmla="*/ 3 h 23"/>
                <a:gd name="T8" fmla="*/ 15 w 23"/>
                <a:gd name="T9" fmla="*/ 23 h 23"/>
                <a:gd name="T10" fmla="*/ 0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0" y="0"/>
                  </a:moveTo>
                  <a:lnTo>
                    <a:pt x="0" y="0"/>
                  </a:lnTo>
                  <a:cubicBezTo>
                    <a:pt x="7" y="0"/>
                    <a:pt x="20" y="7"/>
                    <a:pt x="23" y="10"/>
                  </a:cubicBezTo>
                  <a:cubicBezTo>
                    <a:pt x="17" y="7"/>
                    <a:pt x="11" y="4"/>
                    <a:pt x="3" y="3"/>
                  </a:cubicBezTo>
                  <a:cubicBezTo>
                    <a:pt x="4" y="8"/>
                    <a:pt x="10" y="17"/>
                    <a:pt x="15" y="23"/>
                  </a:cubicBezTo>
                  <a:cubicBezTo>
                    <a:pt x="6" y="17"/>
                    <a:pt x="0" y="6"/>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7" name="Freeform 1082"/>
            <p:cNvSpPr>
              <a:spLocks/>
            </p:cNvSpPr>
            <p:nvPr userDrawn="1"/>
          </p:nvSpPr>
          <p:spPr bwMode="auto">
            <a:xfrm>
              <a:off x="199" y="263"/>
              <a:ext cx="16" cy="13"/>
            </a:xfrm>
            <a:custGeom>
              <a:avLst/>
              <a:gdLst>
                <a:gd name="T0" fmla="*/ 0 w 35"/>
                <a:gd name="T1" fmla="*/ 1 h 28"/>
                <a:gd name="T2" fmla="*/ 0 w 35"/>
                <a:gd name="T3" fmla="*/ 1 h 28"/>
                <a:gd name="T4" fmla="*/ 35 w 35"/>
                <a:gd name="T5" fmla="*/ 8 h 28"/>
                <a:gd name="T6" fmla="*/ 4 w 35"/>
                <a:gd name="T7" fmla="*/ 4 h 28"/>
                <a:gd name="T8" fmla="*/ 33 w 35"/>
                <a:gd name="T9" fmla="*/ 28 h 28"/>
                <a:gd name="T10" fmla="*/ 0 w 35"/>
                <a:gd name="T11" fmla="*/ 1 h 28"/>
              </a:gdLst>
              <a:ahLst/>
              <a:cxnLst>
                <a:cxn ang="0">
                  <a:pos x="T0" y="T1"/>
                </a:cxn>
                <a:cxn ang="0">
                  <a:pos x="T2" y="T3"/>
                </a:cxn>
                <a:cxn ang="0">
                  <a:pos x="T4" y="T5"/>
                </a:cxn>
                <a:cxn ang="0">
                  <a:pos x="T6" y="T7"/>
                </a:cxn>
                <a:cxn ang="0">
                  <a:pos x="T8" y="T9"/>
                </a:cxn>
                <a:cxn ang="0">
                  <a:pos x="T10" y="T11"/>
                </a:cxn>
              </a:cxnLst>
              <a:rect l="0" t="0" r="r" b="b"/>
              <a:pathLst>
                <a:path w="35" h="28">
                  <a:moveTo>
                    <a:pt x="0" y="1"/>
                  </a:moveTo>
                  <a:lnTo>
                    <a:pt x="0" y="1"/>
                  </a:lnTo>
                  <a:cubicBezTo>
                    <a:pt x="11" y="0"/>
                    <a:pt x="27" y="4"/>
                    <a:pt x="35" y="8"/>
                  </a:cubicBezTo>
                  <a:cubicBezTo>
                    <a:pt x="24" y="6"/>
                    <a:pt x="19" y="3"/>
                    <a:pt x="4" y="4"/>
                  </a:cubicBezTo>
                  <a:cubicBezTo>
                    <a:pt x="8" y="11"/>
                    <a:pt x="22" y="23"/>
                    <a:pt x="33" y="28"/>
                  </a:cubicBezTo>
                  <a:cubicBezTo>
                    <a:pt x="15" y="22"/>
                    <a:pt x="2" y="9"/>
                    <a:pt x="0"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8" name="Freeform 1083"/>
            <p:cNvSpPr>
              <a:spLocks/>
            </p:cNvSpPr>
            <p:nvPr userDrawn="1"/>
          </p:nvSpPr>
          <p:spPr bwMode="auto">
            <a:xfrm>
              <a:off x="233" y="269"/>
              <a:ext cx="9" cy="9"/>
            </a:xfrm>
            <a:custGeom>
              <a:avLst/>
              <a:gdLst>
                <a:gd name="T0" fmla="*/ 22 w 22"/>
                <a:gd name="T1" fmla="*/ 5 h 20"/>
                <a:gd name="T2" fmla="*/ 22 w 22"/>
                <a:gd name="T3" fmla="*/ 5 h 20"/>
                <a:gd name="T4" fmla="*/ 3 w 22"/>
                <a:gd name="T5" fmla="*/ 6 h 20"/>
                <a:gd name="T6" fmla="*/ 16 w 22"/>
                <a:gd name="T7" fmla="*/ 20 h 20"/>
                <a:gd name="T8" fmla="*/ 0 w 22"/>
                <a:gd name="T9" fmla="*/ 5 h 20"/>
                <a:gd name="T10" fmla="*/ 22 w 22"/>
                <a:gd name="T11" fmla="*/ 5 h 20"/>
              </a:gdLst>
              <a:ahLst/>
              <a:cxnLst>
                <a:cxn ang="0">
                  <a:pos x="T0" y="T1"/>
                </a:cxn>
                <a:cxn ang="0">
                  <a:pos x="T2" y="T3"/>
                </a:cxn>
                <a:cxn ang="0">
                  <a:pos x="T4" y="T5"/>
                </a:cxn>
                <a:cxn ang="0">
                  <a:pos x="T6" y="T7"/>
                </a:cxn>
                <a:cxn ang="0">
                  <a:pos x="T8" y="T9"/>
                </a:cxn>
                <a:cxn ang="0">
                  <a:pos x="T10" y="T11"/>
                </a:cxn>
              </a:cxnLst>
              <a:rect l="0" t="0" r="r" b="b"/>
              <a:pathLst>
                <a:path w="22" h="20">
                  <a:moveTo>
                    <a:pt x="22" y="5"/>
                  </a:moveTo>
                  <a:lnTo>
                    <a:pt x="22" y="5"/>
                  </a:lnTo>
                  <a:cubicBezTo>
                    <a:pt x="15" y="3"/>
                    <a:pt x="10" y="2"/>
                    <a:pt x="3" y="6"/>
                  </a:cubicBezTo>
                  <a:cubicBezTo>
                    <a:pt x="4" y="12"/>
                    <a:pt x="11" y="18"/>
                    <a:pt x="16" y="20"/>
                  </a:cubicBezTo>
                  <a:cubicBezTo>
                    <a:pt x="9" y="19"/>
                    <a:pt x="1" y="13"/>
                    <a:pt x="0" y="5"/>
                  </a:cubicBezTo>
                  <a:cubicBezTo>
                    <a:pt x="7" y="0"/>
                    <a:pt x="16" y="2"/>
                    <a:pt x="22" y="5"/>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59" name="Freeform 1084"/>
            <p:cNvSpPr>
              <a:spLocks/>
            </p:cNvSpPr>
            <p:nvPr userDrawn="1"/>
          </p:nvSpPr>
          <p:spPr bwMode="auto">
            <a:xfrm>
              <a:off x="246" y="276"/>
              <a:ext cx="7" cy="3"/>
            </a:xfrm>
            <a:custGeom>
              <a:avLst/>
              <a:gdLst>
                <a:gd name="T0" fmla="*/ 0 w 15"/>
                <a:gd name="T1" fmla="*/ 0 h 6"/>
                <a:gd name="T2" fmla="*/ 0 w 15"/>
                <a:gd name="T3" fmla="*/ 0 h 6"/>
                <a:gd name="T4" fmla="*/ 15 w 15"/>
                <a:gd name="T5" fmla="*/ 4 h 6"/>
                <a:gd name="T6" fmla="*/ 15 w 15"/>
                <a:gd name="T7" fmla="*/ 6 h 6"/>
                <a:gd name="T8" fmla="*/ 0 w 15"/>
                <a:gd name="T9" fmla="*/ 0 h 6"/>
              </a:gdLst>
              <a:ahLst/>
              <a:cxnLst>
                <a:cxn ang="0">
                  <a:pos x="T0" y="T1"/>
                </a:cxn>
                <a:cxn ang="0">
                  <a:pos x="T2" y="T3"/>
                </a:cxn>
                <a:cxn ang="0">
                  <a:pos x="T4" y="T5"/>
                </a:cxn>
                <a:cxn ang="0">
                  <a:pos x="T6" y="T7"/>
                </a:cxn>
                <a:cxn ang="0">
                  <a:pos x="T8" y="T9"/>
                </a:cxn>
              </a:cxnLst>
              <a:rect l="0" t="0" r="r" b="b"/>
              <a:pathLst>
                <a:path w="15" h="6">
                  <a:moveTo>
                    <a:pt x="0" y="0"/>
                  </a:moveTo>
                  <a:lnTo>
                    <a:pt x="0" y="0"/>
                  </a:lnTo>
                  <a:cubicBezTo>
                    <a:pt x="5" y="1"/>
                    <a:pt x="10" y="2"/>
                    <a:pt x="15" y="4"/>
                  </a:cubicBezTo>
                  <a:lnTo>
                    <a:pt x="15" y="6"/>
                  </a:lnTo>
                  <a:cubicBezTo>
                    <a:pt x="11" y="4"/>
                    <a:pt x="5" y="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0" name="Freeform 1085"/>
            <p:cNvSpPr>
              <a:spLocks/>
            </p:cNvSpPr>
            <p:nvPr userDrawn="1"/>
          </p:nvSpPr>
          <p:spPr bwMode="auto">
            <a:xfrm>
              <a:off x="255" y="273"/>
              <a:ext cx="8" cy="8"/>
            </a:xfrm>
            <a:custGeom>
              <a:avLst/>
              <a:gdLst>
                <a:gd name="T0" fmla="*/ 19 w 19"/>
                <a:gd name="T1" fmla="*/ 4 h 19"/>
                <a:gd name="T2" fmla="*/ 19 w 19"/>
                <a:gd name="T3" fmla="*/ 4 h 19"/>
                <a:gd name="T4" fmla="*/ 3 w 19"/>
                <a:gd name="T5" fmla="*/ 5 h 19"/>
                <a:gd name="T6" fmla="*/ 10 w 19"/>
                <a:gd name="T7" fmla="*/ 19 h 19"/>
                <a:gd name="T8" fmla="*/ 0 w 19"/>
                <a:gd name="T9" fmla="*/ 4 h 19"/>
                <a:gd name="T10" fmla="*/ 19 w 19"/>
                <a:gd name="T11" fmla="*/ 4 h 19"/>
              </a:gdLst>
              <a:ahLst/>
              <a:cxnLst>
                <a:cxn ang="0">
                  <a:pos x="T0" y="T1"/>
                </a:cxn>
                <a:cxn ang="0">
                  <a:pos x="T2" y="T3"/>
                </a:cxn>
                <a:cxn ang="0">
                  <a:pos x="T4" y="T5"/>
                </a:cxn>
                <a:cxn ang="0">
                  <a:pos x="T6" y="T7"/>
                </a:cxn>
                <a:cxn ang="0">
                  <a:pos x="T8" y="T9"/>
                </a:cxn>
                <a:cxn ang="0">
                  <a:pos x="T10" y="T11"/>
                </a:cxn>
              </a:cxnLst>
              <a:rect l="0" t="0" r="r" b="b"/>
              <a:pathLst>
                <a:path w="19" h="19">
                  <a:moveTo>
                    <a:pt x="19" y="4"/>
                  </a:moveTo>
                  <a:lnTo>
                    <a:pt x="19" y="4"/>
                  </a:lnTo>
                  <a:cubicBezTo>
                    <a:pt x="13" y="3"/>
                    <a:pt x="7" y="3"/>
                    <a:pt x="3" y="5"/>
                  </a:cubicBezTo>
                  <a:cubicBezTo>
                    <a:pt x="3" y="10"/>
                    <a:pt x="6" y="16"/>
                    <a:pt x="10" y="19"/>
                  </a:cubicBezTo>
                  <a:cubicBezTo>
                    <a:pt x="4" y="17"/>
                    <a:pt x="0" y="9"/>
                    <a:pt x="0" y="4"/>
                  </a:cubicBezTo>
                  <a:cubicBezTo>
                    <a:pt x="4" y="2"/>
                    <a:pt x="11" y="0"/>
                    <a:pt x="19" y="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1" name="Freeform 1086"/>
            <p:cNvSpPr>
              <a:spLocks/>
            </p:cNvSpPr>
            <p:nvPr userDrawn="1"/>
          </p:nvSpPr>
          <p:spPr bwMode="auto">
            <a:xfrm>
              <a:off x="255" y="253"/>
              <a:ext cx="8" cy="16"/>
            </a:xfrm>
            <a:custGeom>
              <a:avLst/>
              <a:gdLst>
                <a:gd name="T0" fmla="*/ 3 w 17"/>
                <a:gd name="T1" fmla="*/ 0 h 34"/>
                <a:gd name="T2" fmla="*/ 3 w 17"/>
                <a:gd name="T3" fmla="*/ 0 h 34"/>
                <a:gd name="T4" fmla="*/ 17 w 17"/>
                <a:gd name="T5" fmla="*/ 15 h 34"/>
                <a:gd name="T6" fmla="*/ 5 w 17"/>
                <a:gd name="T7" fmla="*/ 6 h 34"/>
                <a:gd name="T8" fmla="*/ 14 w 17"/>
                <a:gd name="T9" fmla="*/ 34 h 34"/>
                <a:gd name="T10" fmla="*/ 3 w 17"/>
                <a:gd name="T11" fmla="*/ 0 h 34"/>
              </a:gdLst>
              <a:ahLst/>
              <a:cxnLst>
                <a:cxn ang="0">
                  <a:pos x="T0" y="T1"/>
                </a:cxn>
                <a:cxn ang="0">
                  <a:pos x="T2" y="T3"/>
                </a:cxn>
                <a:cxn ang="0">
                  <a:pos x="T4" y="T5"/>
                </a:cxn>
                <a:cxn ang="0">
                  <a:pos x="T6" y="T7"/>
                </a:cxn>
                <a:cxn ang="0">
                  <a:pos x="T8" y="T9"/>
                </a:cxn>
                <a:cxn ang="0">
                  <a:pos x="T10" y="T11"/>
                </a:cxn>
              </a:cxnLst>
              <a:rect l="0" t="0" r="r" b="b"/>
              <a:pathLst>
                <a:path w="17" h="34">
                  <a:moveTo>
                    <a:pt x="3" y="0"/>
                  </a:moveTo>
                  <a:lnTo>
                    <a:pt x="3" y="0"/>
                  </a:lnTo>
                  <a:cubicBezTo>
                    <a:pt x="6" y="4"/>
                    <a:pt x="14" y="12"/>
                    <a:pt x="17" y="15"/>
                  </a:cubicBezTo>
                  <a:cubicBezTo>
                    <a:pt x="12" y="12"/>
                    <a:pt x="8" y="10"/>
                    <a:pt x="5" y="6"/>
                  </a:cubicBezTo>
                  <a:cubicBezTo>
                    <a:pt x="3" y="16"/>
                    <a:pt x="11" y="31"/>
                    <a:pt x="14" y="34"/>
                  </a:cubicBezTo>
                  <a:cubicBezTo>
                    <a:pt x="4" y="26"/>
                    <a:pt x="0" y="13"/>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2" name="Freeform 1087"/>
            <p:cNvSpPr>
              <a:spLocks/>
            </p:cNvSpPr>
            <p:nvPr userDrawn="1"/>
          </p:nvSpPr>
          <p:spPr bwMode="auto">
            <a:xfrm>
              <a:off x="263" y="264"/>
              <a:ext cx="9" cy="9"/>
            </a:xfrm>
            <a:custGeom>
              <a:avLst/>
              <a:gdLst>
                <a:gd name="T0" fmla="*/ 0 w 20"/>
                <a:gd name="T1" fmla="*/ 0 h 21"/>
                <a:gd name="T2" fmla="*/ 0 w 20"/>
                <a:gd name="T3" fmla="*/ 0 h 21"/>
                <a:gd name="T4" fmla="*/ 20 w 20"/>
                <a:gd name="T5" fmla="*/ 18 h 21"/>
                <a:gd name="T6" fmla="*/ 20 w 20"/>
                <a:gd name="T7" fmla="*/ 20 h 21"/>
                <a:gd name="T8" fmla="*/ 18 w 20"/>
                <a:gd name="T9" fmla="*/ 21 h 21"/>
                <a:gd name="T10" fmla="*/ 0 w 20"/>
                <a:gd name="T11" fmla="*/ 0 h 21"/>
              </a:gdLst>
              <a:ahLst/>
              <a:cxnLst>
                <a:cxn ang="0">
                  <a:pos x="T0" y="T1"/>
                </a:cxn>
                <a:cxn ang="0">
                  <a:pos x="T2" y="T3"/>
                </a:cxn>
                <a:cxn ang="0">
                  <a:pos x="T4" y="T5"/>
                </a:cxn>
                <a:cxn ang="0">
                  <a:pos x="T6" y="T7"/>
                </a:cxn>
                <a:cxn ang="0">
                  <a:pos x="T8" y="T9"/>
                </a:cxn>
                <a:cxn ang="0">
                  <a:pos x="T10" y="T11"/>
                </a:cxn>
              </a:cxnLst>
              <a:rect l="0" t="0" r="r" b="b"/>
              <a:pathLst>
                <a:path w="20" h="21">
                  <a:moveTo>
                    <a:pt x="0" y="0"/>
                  </a:moveTo>
                  <a:lnTo>
                    <a:pt x="0" y="0"/>
                  </a:lnTo>
                  <a:cubicBezTo>
                    <a:pt x="8" y="5"/>
                    <a:pt x="20" y="18"/>
                    <a:pt x="20" y="18"/>
                  </a:cubicBezTo>
                  <a:lnTo>
                    <a:pt x="20" y="20"/>
                  </a:lnTo>
                  <a:lnTo>
                    <a:pt x="18" y="21"/>
                  </a:lnTo>
                  <a:cubicBezTo>
                    <a:pt x="18" y="21"/>
                    <a:pt x="4" y="7"/>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3" name="Freeform 1088"/>
            <p:cNvSpPr>
              <a:spLocks/>
            </p:cNvSpPr>
            <p:nvPr userDrawn="1"/>
          </p:nvSpPr>
          <p:spPr bwMode="auto">
            <a:xfrm>
              <a:off x="267" y="268"/>
              <a:ext cx="4" cy="5"/>
            </a:xfrm>
            <a:custGeom>
              <a:avLst/>
              <a:gdLst>
                <a:gd name="T0" fmla="*/ 0 w 10"/>
                <a:gd name="T1" fmla="*/ 0 h 11"/>
                <a:gd name="T2" fmla="*/ 0 w 10"/>
                <a:gd name="T3" fmla="*/ 0 h 11"/>
                <a:gd name="T4" fmla="*/ 10 w 10"/>
                <a:gd name="T5" fmla="*/ 10 h 11"/>
                <a:gd name="T6" fmla="*/ 9 w 10"/>
                <a:gd name="T7" fmla="*/ 11 h 11"/>
                <a:gd name="T8" fmla="*/ 0 w 10"/>
                <a:gd name="T9" fmla="*/ 0 h 11"/>
              </a:gdLst>
              <a:ahLst/>
              <a:cxnLst>
                <a:cxn ang="0">
                  <a:pos x="T0" y="T1"/>
                </a:cxn>
                <a:cxn ang="0">
                  <a:pos x="T2" y="T3"/>
                </a:cxn>
                <a:cxn ang="0">
                  <a:pos x="T4" y="T5"/>
                </a:cxn>
                <a:cxn ang="0">
                  <a:pos x="T6" y="T7"/>
                </a:cxn>
                <a:cxn ang="0">
                  <a:pos x="T8" y="T9"/>
                </a:cxn>
              </a:cxnLst>
              <a:rect l="0" t="0" r="r" b="b"/>
              <a:pathLst>
                <a:path w="10" h="11">
                  <a:moveTo>
                    <a:pt x="0" y="0"/>
                  </a:moveTo>
                  <a:lnTo>
                    <a:pt x="0" y="0"/>
                  </a:lnTo>
                  <a:cubicBezTo>
                    <a:pt x="1" y="0"/>
                    <a:pt x="10" y="10"/>
                    <a:pt x="10" y="10"/>
                  </a:cubicBezTo>
                  <a:lnTo>
                    <a:pt x="9" y="11"/>
                  </a:lnTo>
                  <a:cubicBezTo>
                    <a:pt x="9" y="11"/>
                    <a:pt x="1"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4" name="Freeform 1089"/>
            <p:cNvSpPr>
              <a:spLocks/>
            </p:cNvSpPr>
            <p:nvPr userDrawn="1"/>
          </p:nvSpPr>
          <p:spPr bwMode="auto">
            <a:xfrm>
              <a:off x="261" y="278"/>
              <a:ext cx="7" cy="5"/>
            </a:xfrm>
            <a:custGeom>
              <a:avLst/>
              <a:gdLst>
                <a:gd name="T0" fmla="*/ 0 w 15"/>
                <a:gd name="T1" fmla="*/ 0 h 11"/>
                <a:gd name="T2" fmla="*/ 0 w 15"/>
                <a:gd name="T3" fmla="*/ 0 h 11"/>
                <a:gd name="T4" fmla="*/ 15 w 15"/>
                <a:gd name="T5" fmla="*/ 8 h 11"/>
                <a:gd name="T6" fmla="*/ 15 w 15"/>
                <a:gd name="T7" fmla="*/ 10 h 11"/>
                <a:gd name="T8" fmla="*/ 13 w 15"/>
                <a:gd name="T9" fmla="*/ 11 h 11"/>
                <a:gd name="T10" fmla="*/ 0 w 15"/>
                <a:gd name="T11" fmla="*/ 0 h 11"/>
              </a:gdLst>
              <a:ahLst/>
              <a:cxnLst>
                <a:cxn ang="0">
                  <a:pos x="T0" y="T1"/>
                </a:cxn>
                <a:cxn ang="0">
                  <a:pos x="T2" y="T3"/>
                </a:cxn>
                <a:cxn ang="0">
                  <a:pos x="T4" y="T5"/>
                </a:cxn>
                <a:cxn ang="0">
                  <a:pos x="T6" y="T7"/>
                </a:cxn>
                <a:cxn ang="0">
                  <a:pos x="T8" y="T9"/>
                </a:cxn>
                <a:cxn ang="0">
                  <a:pos x="T10" y="T11"/>
                </a:cxn>
              </a:cxnLst>
              <a:rect l="0" t="0" r="r" b="b"/>
              <a:pathLst>
                <a:path w="15" h="11">
                  <a:moveTo>
                    <a:pt x="0" y="0"/>
                  </a:moveTo>
                  <a:lnTo>
                    <a:pt x="0" y="0"/>
                  </a:lnTo>
                  <a:cubicBezTo>
                    <a:pt x="8" y="3"/>
                    <a:pt x="13" y="6"/>
                    <a:pt x="15" y="8"/>
                  </a:cubicBezTo>
                  <a:cubicBezTo>
                    <a:pt x="15" y="8"/>
                    <a:pt x="15" y="10"/>
                    <a:pt x="15" y="10"/>
                  </a:cubicBezTo>
                  <a:lnTo>
                    <a:pt x="13" y="11"/>
                  </a:lnTo>
                  <a:cubicBezTo>
                    <a:pt x="10" y="9"/>
                    <a:pt x="6" y="5"/>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5" name="Freeform 1090"/>
            <p:cNvSpPr>
              <a:spLocks/>
            </p:cNvSpPr>
            <p:nvPr userDrawn="1"/>
          </p:nvSpPr>
          <p:spPr bwMode="auto">
            <a:xfrm>
              <a:off x="264" y="280"/>
              <a:ext cx="3" cy="2"/>
            </a:xfrm>
            <a:custGeom>
              <a:avLst/>
              <a:gdLst>
                <a:gd name="T0" fmla="*/ 0 w 6"/>
                <a:gd name="T1" fmla="*/ 0 h 4"/>
                <a:gd name="T2" fmla="*/ 0 w 6"/>
                <a:gd name="T3" fmla="*/ 0 h 4"/>
                <a:gd name="T4" fmla="*/ 6 w 6"/>
                <a:gd name="T5" fmla="*/ 3 h 4"/>
                <a:gd name="T6" fmla="*/ 5 w 6"/>
                <a:gd name="T7" fmla="*/ 4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lnTo>
                    <a:pt x="0" y="0"/>
                  </a:lnTo>
                  <a:cubicBezTo>
                    <a:pt x="1" y="0"/>
                    <a:pt x="6" y="3"/>
                    <a:pt x="6" y="3"/>
                  </a:cubicBezTo>
                  <a:lnTo>
                    <a:pt x="5" y="4"/>
                  </a:lnTo>
                  <a:cubicBezTo>
                    <a:pt x="5" y="4"/>
                    <a:pt x="1"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6" name="Freeform 1091"/>
            <p:cNvSpPr>
              <a:spLocks/>
            </p:cNvSpPr>
            <p:nvPr userDrawn="1"/>
          </p:nvSpPr>
          <p:spPr bwMode="auto">
            <a:xfrm>
              <a:off x="223" y="314"/>
              <a:ext cx="25" cy="28"/>
            </a:xfrm>
            <a:custGeom>
              <a:avLst/>
              <a:gdLst>
                <a:gd name="T0" fmla="*/ 53 w 56"/>
                <a:gd name="T1" fmla="*/ 0 h 63"/>
                <a:gd name="T2" fmla="*/ 53 w 56"/>
                <a:gd name="T3" fmla="*/ 0 h 63"/>
                <a:gd name="T4" fmla="*/ 53 w 56"/>
                <a:gd name="T5" fmla="*/ 5 h 63"/>
                <a:gd name="T6" fmla="*/ 24 w 56"/>
                <a:gd name="T7" fmla="*/ 40 h 63"/>
                <a:gd name="T8" fmla="*/ 54 w 56"/>
                <a:gd name="T9" fmla="*/ 11 h 63"/>
                <a:gd name="T10" fmla="*/ 56 w 56"/>
                <a:gd name="T11" fmla="*/ 17 h 63"/>
                <a:gd name="T12" fmla="*/ 23 w 56"/>
                <a:gd name="T13" fmla="*/ 56 h 63"/>
                <a:gd name="T14" fmla="*/ 3 w 56"/>
                <a:gd name="T15" fmla="*/ 58 h 63"/>
                <a:gd name="T16" fmla="*/ 6 w 56"/>
                <a:gd name="T17" fmla="*/ 40 h 63"/>
                <a:gd name="T18" fmla="*/ 53 w 56"/>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3">
                  <a:moveTo>
                    <a:pt x="53" y="0"/>
                  </a:moveTo>
                  <a:lnTo>
                    <a:pt x="53" y="0"/>
                  </a:lnTo>
                  <a:cubicBezTo>
                    <a:pt x="53" y="2"/>
                    <a:pt x="53" y="4"/>
                    <a:pt x="53" y="5"/>
                  </a:cubicBezTo>
                  <a:cubicBezTo>
                    <a:pt x="50" y="9"/>
                    <a:pt x="31" y="30"/>
                    <a:pt x="24" y="40"/>
                  </a:cubicBezTo>
                  <a:cubicBezTo>
                    <a:pt x="31" y="33"/>
                    <a:pt x="49" y="17"/>
                    <a:pt x="54" y="11"/>
                  </a:cubicBezTo>
                  <a:cubicBezTo>
                    <a:pt x="54" y="11"/>
                    <a:pt x="56" y="14"/>
                    <a:pt x="56" y="17"/>
                  </a:cubicBezTo>
                  <a:cubicBezTo>
                    <a:pt x="55" y="17"/>
                    <a:pt x="28" y="50"/>
                    <a:pt x="23" y="56"/>
                  </a:cubicBezTo>
                  <a:cubicBezTo>
                    <a:pt x="17" y="63"/>
                    <a:pt x="9" y="58"/>
                    <a:pt x="3" y="58"/>
                  </a:cubicBezTo>
                  <a:cubicBezTo>
                    <a:pt x="3" y="52"/>
                    <a:pt x="0" y="47"/>
                    <a:pt x="6" y="40"/>
                  </a:cubicBezTo>
                  <a:cubicBezTo>
                    <a:pt x="9" y="37"/>
                    <a:pt x="48" y="4"/>
                    <a:pt x="5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7" name="Freeform 1092"/>
            <p:cNvSpPr>
              <a:spLocks/>
            </p:cNvSpPr>
            <p:nvPr userDrawn="1"/>
          </p:nvSpPr>
          <p:spPr bwMode="auto">
            <a:xfrm>
              <a:off x="213" y="310"/>
              <a:ext cx="34" cy="22"/>
            </a:xfrm>
            <a:custGeom>
              <a:avLst/>
              <a:gdLst>
                <a:gd name="T0" fmla="*/ 0 w 76"/>
                <a:gd name="T1" fmla="*/ 39 h 47"/>
                <a:gd name="T2" fmla="*/ 0 w 76"/>
                <a:gd name="T3" fmla="*/ 39 h 47"/>
                <a:gd name="T4" fmla="*/ 19 w 76"/>
                <a:gd name="T5" fmla="*/ 15 h 47"/>
                <a:gd name="T6" fmla="*/ 57 w 76"/>
                <a:gd name="T7" fmla="*/ 0 h 47"/>
                <a:gd name="T8" fmla="*/ 61 w 76"/>
                <a:gd name="T9" fmla="*/ 1 h 47"/>
                <a:gd name="T10" fmla="*/ 28 w 76"/>
                <a:gd name="T11" fmla="*/ 23 h 47"/>
                <a:gd name="T12" fmla="*/ 67 w 76"/>
                <a:gd name="T13" fmla="*/ 3 h 47"/>
                <a:gd name="T14" fmla="*/ 76 w 76"/>
                <a:gd name="T15" fmla="*/ 2 h 47"/>
                <a:gd name="T16" fmla="*/ 24 w 76"/>
                <a:gd name="T17" fmla="*/ 39 h 47"/>
                <a:gd name="T18" fmla="*/ 0 w 76"/>
                <a:gd name="T19" fmla="*/ 3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47">
                  <a:moveTo>
                    <a:pt x="0" y="39"/>
                  </a:moveTo>
                  <a:lnTo>
                    <a:pt x="0" y="39"/>
                  </a:lnTo>
                  <a:cubicBezTo>
                    <a:pt x="1" y="33"/>
                    <a:pt x="1" y="22"/>
                    <a:pt x="19" y="15"/>
                  </a:cubicBezTo>
                  <a:cubicBezTo>
                    <a:pt x="24" y="13"/>
                    <a:pt x="52" y="1"/>
                    <a:pt x="57" y="0"/>
                  </a:cubicBezTo>
                  <a:cubicBezTo>
                    <a:pt x="59" y="0"/>
                    <a:pt x="61" y="1"/>
                    <a:pt x="61" y="1"/>
                  </a:cubicBezTo>
                  <a:cubicBezTo>
                    <a:pt x="57" y="3"/>
                    <a:pt x="39" y="15"/>
                    <a:pt x="28" y="23"/>
                  </a:cubicBezTo>
                  <a:cubicBezTo>
                    <a:pt x="41" y="19"/>
                    <a:pt x="65" y="4"/>
                    <a:pt x="67" y="3"/>
                  </a:cubicBezTo>
                  <a:cubicBezTo>
                    <a:pt x="69" y="3"/>
                    <a:pt x="72" y="4"/>
                    <a:pt x="76" y="2"/>
                  </a:cubicBezTo>
                  <a:cubicBezTo>
                    <a:pt x="69" y="7"/>
                    <a:pt x="34" y="34"/>
                    <a:pt x="24" y="39"/>
                  </a:cubicBezTo>
                  <a:cubicBezTo>
                    <a:pt x="9" y="47"/>
                    <a:pt x="5" y="41"/>
                    <a:pt x="0" y="3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8" name="Freeform 1093"/>
            <p:cNvSpPr>
              <a:spLocks/>
            </p:cNvSpPr>
            <p:nvPr userDrawn="1"/>
          </p:nvSpPr>
          <p:spPr bwMode="auto">
            <a:xfrm>
              <a:off x="205" y="302"/>
              <a:ext cx="36" cy="15"/>
            </a:xfrm>
            <a:custGeom>
              <a:avLst/>
              <a:gdLst>
                <a:gd name="T0" fmla="*/ 79 w 79"/>
                <a:gd name="T1" fmla="*/ 0 h 33"/>
                <a:gd name="T2" fmla="*/ 79 w 79"/>
                <a:gd name="T3" fmla="*/ 0 h 33"/>
                <a:gd name="T4" fmla="*/ 75 w 79"/>
                <a:gd name="T5" fmla="*/ 6 h 33"/>
                <a:gd name="T6" fmla="*/ 35 w 79"/>
                <a:gd name="T7" fmla="*/ 17 h 33"/>
                <a:gd name="T8" fmla="*/ 74 w 79"/>
                <a:gd name="T9" fmla="*/ 11 h 33"/>
                <a:gd name="T10" fmla="*/ 74 w 79"/>
                <a:gd name="T11" fmla="*/ 15 h 33"/>
                <a:gd name="T12" fmla="*/ 33 w 79"/>
                <a:gd name="T13" fmla="*/ 29 h 33"/>
                <a:gd name="T14" fmla="*/ 0 w 79"/>
                <a:gd name="T15" fmla="*/ 25 h 33"/>
                <a:gd name="T16" fmla="*/ 24 w 79"/>
                <a:gd name="T17" fmla="*/ 8 h 33"/>
                <a:gd name="T18" fmla="*/ 79 w 79"/>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33">
                  <a:moveTo>
                    <a:pt x="79" y="0"/>
                  </a:moveTo>
                  <a:lnTo>
                    <a:pt x="79" y="0"/>
                  </a:lnTo>
                  <a:cubicBezTo>
                    <a:pt x="77" y="2"/>
                    <a:pt x="76" y="4"/>
                    <a:pt x="75" y="6"/>
                  </a:cubicBezTo>
                  <a:cubicBezTo>
                    <a:pt x="73" y="7"/>
                    <a:pt x="48" y="12"/>
                    <a:pt x="35" y="17"/>
                  </a:cubicBezTo>
                  <a:cubicBezTo>
                    <a:pt x="49" y="17"/>
                    <a:pt x="74" y="11"/>
                    <a:pt x="74" y="11"/>
                  </a:cubicBezTo>
                  <a:cubicBezTo>
                    <a:pt x="74" y="12"/>
                    <a:pt x="74" y="14"/>
                    <a:pt x="74" y="15"/>
                  </a:cubicBezTo>
                  <a:cubicBezTo>
                    <a:pt x="65" y="20"/>
                    <a:pt x="38" y="27"/>
                    <a:pt x="33" y="29"/>
                  </a:cubicBezTo>
                  <a:cubicBezTo>
                    <a:pt x="23" y="33"/>
                    <a:pt x="5" y="31"/>
                    <a:pt x="0" y="25"/>
                  </a:cubicBezTo>
                  <a:cubicBezTo>
                    <a:pt x="5" y="15"/>
                    <a:pt x="15" y="9"/>
                    <a:pt x="24" y="8"/>
                  </a:cubicBezTo>
                  <a:cubicBezTo>
                    <a:pt x="36" y="6"/>
                    <a:pt x="65" y="2"/>
                    <a:pt x="7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69" name="Freeform 1094"/>
            <p:cNvSpPr>
              <a:spLocks/>
            </p:cNvSpPr>
            <p:nvPr userDrawn="1"/>
          </p:nvSpPr>
          <p:spPr bwMode="auto">
            <a:xfrm>
              <a:off x="202" y="294"/>
              <a:ext cx="16" cy="10"/>
            </a:xfrm>
            <a:custGeom>
              <a:avLst/>
              <a:gdLst>
                <a:gd name="T0" fmla="*/ 29 w 35"/>
                <a:gd name="T1" fmla="*/ 0 h 22"/>
                <a:gd name="T2" fmla="*/ 29 w 35"/>
                <a:gd name="T3" fmla="*/ 0 h 22"/>
                <a:gd name="T4" fmla="*/ 4 w 35"/>
                <a:gd name="T5" fmla="*/ 10 h 22"/>
                <a:gd name="T6" fmla="*/ 35 w 35"/>
                <a:gd name="T7" fmla="*/ 20 h 22"/>
                <a:gd name="T8" fmla="*/ 0 w 35"/>
                <a:gd name="T9" fmla="*/ 10 h 22"/>
                <a:gd name="T10" fmla="*/ 29 w 35"/>
                <a:gd name="T11" fmla="*/ 0 h 22"/>
              </a:gdLst>
              <a:ahLst/>
              <a:cxnLst>
                <a:cxn ang="0">
                  <a:pos x="T0" y="T1"/>
                </a:cxn>
                <a:cxn ang="0">
                  <a:pos x="T2" y="T3"/>
                </a:cxn>
                <a:cxn ang="0">
                  <a:pos x="T4" y="T5"/>
                </a:cxn>
                <a:cxn ang="0">
                  <a:pos x="T6" y="T7"/>
                </a:cxn>
                <a:cxn ang="0">
                  <a:pos x="T8" y="T9"/>
                </a:cxn>
                <a:cxn ang="0">
                  <a:pos x="T10" y="T11"/>
                </a:cxn>
              </a:cxnLst>
              <a:rect l="0" t="0" r="r" b="b"/>
              <a:pathLst>
                <a:path w="35" h="22">
                  <a:moveTo>
                    <a:pt x="29" y="0"/>
                  </a:moveTo>
                  <a:lnTo>
                    <a:pt x="29" y="0"/>
                  </a:lnTo>
                  <a:cubicBezTo>
                    <a:pt x="20" y="1"/>
                    <a:pt x="9" y="5"/>
                    <a:pt x="4" y="10"/>
                  </a:cubicBezTo>
                  <a:cubicBezTo>
                    <a:pt x="8" y="17"/>
                    <a:pt x="26" y="20"/>
                    <a:pt x="35" y="20"/>
                  </a:cubicBezTo>
                  <a:cubicBezTo>
                    <a:pt x="19" y="22"/>
                    <a:pt x="4" y="18"/>
                    <a:pt x="0" y="10"/>
                  </a:cubicBezTo>
                  <a:cubicBezTo>
                    <a:pt x="6" y="3"/>
                    <a:pt x="20" y="0"/>
                    <a:pt x="2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0" name="Freeform 1095"/>
            <p:cNvSpPr>
              <a:spLocks/>
            </p:cNvSpPr>
            <p:nvPr userDrawn="1"/>
          </p:nvSpPr>
          <p:spPr bwMode="auto">
            <a:xfrm>
              <a:off x="199" y="279"/>
              <a:ext cx="17" cy="11"/>
            </a:xfrm>
            <a:custGeom>
              <a:avLst/>
              <a:gdLst>
                <a:gd name="T0" fmla="*/ 36 w 36"/>
                <a:gd name="T1" fmla="*/ 3 h 23"/>
                <a:gd name="T2" fmla="*/ 36 w 36"/>
                <a:gd name="T3" fmla="*/ 3 h 23"/>
                <a:gd name="T4" fmla="*/ 6 w 36"/>
                <a:gd name="T5" fmla="*/ 6 h 23"/>
                <a:gd name="T6" fmla="*/ 35 w 36"/>
                <a:gd name="T7" fmla="*/ 23 h 23"/>
                <a:gd name="T8" fmla="*/ 0 w 36"/>
                <a:gd name="T9" fmla="*/ 4 h 23"/>
                <a:gd name="T10" fmla="*/ 36 w 36"/>
                <a:gd name="T11" fmla="*/ 3 h 23"/>
              </a:gdLst>
              <a:ahLst/>
              <a:cxnLst>
                <a:cxn ang="0">
                  <a:pos x="T0" y="T1"/>
                </a:cxn>
                <a:cxn ang="0">
                  <a:pos x="T2" y="T3"/>
                </a:cxn>
                <a:cxn ang="0">
                  <a:pos x="T4" y="T5"/>
                </a:cxn>
                <a:cxn ang="0">
                  <a:pos x="T6" y="T7"/>
                </a:cxn>
                <a:cxn ang="0">
                  <a:pos x="T8" y="T9"/>
                </a:cxn>
                <a:cxn ang="0">
                  <a:pos x="T10" y="T11"/>
                </a:cxn>
              </a:cxnLst>
              <a:rect l="0" t="0" r="r" b="b"/>
              <a:pathLst>
                <a:path w="36" h="23">
                  <a:moveTo>
                    <a:pt x="36" y="3"/>
                  </a:moveTo>
                  <a:lnTo>
                    <a:pt x="36" y="3"/>
                  </a:lnTo>
                  <a:cubicBezTo>
                    <a:pt x="26" y="2"/>
                    <a:pt x="14" y="2"/>
                    <a:pt x="6" y="6"/>
                  </a:cubicBezTo>
                  <a:cubicBezTo>
                    <a:pt x="9" y="11"/>
                    <a:pt x="21" y="20"/>
                    <a:pt x="35" y="23"/>
                  </a:cubicBezTo>
                  <a:cubicBezTo>
                    <a:pt x="24" y="22"/>
                    <a:pt x="4" y="14"/>
                    <a:pt x="0" y="4"/>
                  </a:cubicBezTo>
                  <a:cubicBezTo>
                    <a:pt x="9" y="0"/>
                    <a:pt x="29" y="0"/>
                    <a:pt x="36" y="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1" name="Freeform 1096"/>
            <p:cNvSpPr>
              <a:spLocks/>
            </p:cNvSpPr>
            <p:nvPr userDrawn="1"/>
          </p:nvSpPr>
          <p:spPr bwMode="auto">
            <a:xfrm>
              <a:off x="233" y="281"/>
              <a:ext cx="9" cy="9"/>
            </a:xfrm>
            <a:custGeom>
              <a:avLst/>
              <a:gdLst>
                <a:gd name="T0" fmla="*/ 21 w 21"/>
                <a:gd name="T1" fmla="*/ 3 h 19"/>
                <a:gd name="T2" fmla="*/ 21 w 21"/>
                <a:gd name="T3" fmla="*/ 3 h 19"/>
                <a:gd name="T4" fmla="*/ 3 w 21"/>
                <a:gd name="T5" fmla="*/ 9 h 19"/>
                <a:gd name="T6" fmla="*/ 16 w 21"/>
                <a:gd name="T7" fmla="*/ 19 h 19"/>
                <a:gd name="T8" fmla="*/ 0 w 21"/>
                <a:gd name="T9" fmla="*/ 8 h 19"/>
                <a:gd name="T10" fmla="*/ 21 w 21"/>
                <a:gd name="T11" fmla="*/ 3 h 19"/>
              </a:gdLst>
              <a:ahLst/>
              <a:cxnLst>
                <a:cxn ang="0">
                  <a:pos x="T0" y="T1"/>
                </a:cxn>
                <a:cxn ang="0">
                  <a:pos x="T2" y="T3"/>
                </a:cxn>
                <a:cxn ang="0">
                  <a:pos x="T4" y="T5"/>
                </a:cxn>
                <a:cxn ang="0">
                  <a:pos x="T6" y="T7"/>
                </a:cxn>
                <a:cxn ang="0">
                  <a:pos x="T8" y="T9"/>
                </a:cxn>
                <a:cxn ang="0">
                  <a:pos x="T10" y="T11"/>
                </a:cxn>
              </a:cxnLst>
              <a:rect l="0" t="0" r="r" b="b"/>
              <a:pathLst>
                <a:path w="21" h="19">
                  <a:moveTo>
                    <a:pt x="21" y="3"/>
                  </a:moveTo>
                  <a:lnTo>
                    <a:pt x="21" y="3"/>
                  </a:lnTo>
                  <a:cubicBezTo>
                    <a:pt x="12" y="2"/>
                    <a:pt x="6" y="5"/>
                    <a:pt x="3" y="9"/>
                  </a:cubicBezTo>
                  <a:cubicBezTo>
                    <a:pt x="5" y="14"/>
                    <a:pt x="11" y="18"/>
                    <a:pt x="16" y="19"/>
                  </a:cubicBezTo>
                  <a:cubicBezTo>
                    <a:pt x="9" y="19"/>
                    <a:pt x="2" y="14"/>
                    <a:pt x="0" y="8"/>
                  </a:cubicBezTo>
                  <a:cubicBezTo>
                    <a:pt x="4" y="3"/>
                    <a:pt x="14" y="0"/>
                    <a:pt x="21" y="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2" name="Freeform 1097"/>
            <p:cNvSpPr>
              <a:spLocks/>
            </p:cNvSpPr>
            <p:nvPr userDrawn="1"/>
          </p:nvSpPr>
          <p:spPr bwMode="auto">
            <a:xfrm>
              <a:off x="254" y="284"/>
              <a:ext cx="7" cy="9"/>
            </a:xfrm>
            <a:custGeom>
              <a:avLst/>
              <a:gdLst>
                <a:gd name="T0" fmla="*/ 16 w 16"/>
                <a:gd name="T1" fmla="*/ 2 h 19"/>
                <a:gd name="T2" fmla="*/ 16 w 16"/>
                <a:gd name="T3" fmla="*/ 2 h 19"/>
                <a:gd name="T4" fmla="*/ 3 w 16"/>
                <a:gd name="T5" fmla="*/ 8 h 19"/>
                <a:gd name="T6" fmla="*/ 11 w 16"/>
                <a:gd name="T7" fmla="*/ 19 h 19"/>
                <a:gd name="T8" fmla="*/ 0 w 16"/>
                <a:gd name="T9" fmla="*/ 8 h 19"/>
                <a:gd name="T10" fmla="*/ 16 w 16"/>
                <a:gd name="T11" fmla="*/ 2 h 19"/>
              </a:gdLst>
              <a:ahLst/>
              <a:cxnLst>
                <a:cxn ang="0">
                  <a:pos x="T0" y="T1"/>
                </a:cxn>
                <a:cxn ang="0">
                  <a:pos x="T2" y="T3"/>
                </a:cxn>
                <a:cxn ang="0">
                  <a:pos x="T4" y="T5"/>
                </a:cxn>
                <a:cxn ang="0">
                  <a:pos x="T6" y="T7"/>
                </a:cxn>
                <a:cxn ang="0">
                  <a:pos x="T8" y="T9"/>
                </a:cxn>
                <a:cxn ang="0">
                  <a:pos x="T10" y="T11"/>
                </a:cxn>
              </a:cxnLst>
              <a:rect l="0" t="0" r="r" b="b"/>
              <a:pathLst>
                <a:path w="16" h="19">
                  <a:moveTo>
                    <a:pt x="16" y="2"/>
                  </a:moveTo>
                  <a:lnTo>
                    <a:pt x="16" y="2"/>
                  </a:lnTo>
                  <a:cubicBezTo>
                    <a:pt x="10" y="2"/>
                    <a:pt x="6" y="5"/>
                    <a:pt x="3" y="8"/>
                  </a:cubicBezTo>
                  <a:cubicBezTo>
                    <a:pt x="5" y="12"/>
                    <a:pt x="7" y="17"/>
                    <a:pt x="11" y="19"/>
                  </a:cubicBezTo>
                  <a:cubicBezTo>
                    <a:pt x="5" y="18"/>
                    <a:pt x="2" y="13"/>
                    <a:pt x="0" y="8"/>
                  </a:cubicBezTo>
                  <a:cubicBezTo>
                    <a:pt x="3" y="5"/>
                    <a:pt x="8" y="0"/>
                    <a:pt x="16" y="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3" name="Freeform 1098"/>
            <p:cNvSpPr>
              <a:spLocks/>
            </p:cNvSpPr>
            <p:nvPr userDrawn="1"/>
          </p:nvSpPr>
          <p:spPr bwMode="auto">
            <a:xfrm>
              <a:off x="229" y="305"/>
              <a:ext cx="10" cy="3"/>
            </a:xfrm>
            <a:custGeom>
              <a:avLst/>
              <a:gdLst>
                <a:gd name="T0" fmla="*/ 0 w 22"/>
                <a:gd name="T1" fmla="*/ 6 h 6"/>
                <a:gd name="T2" fmla="*/ 0 w 22"/>
                <a:gd name="T3" fmla="*/ 6 h 6"/>
                <a:gd name="T4" fmla="*/ 22 w 22"/>
                <a:gd name="T5" fmla="*/ 0 h 6"/>
                <a:gd name="T6" fmla="*/ 21 w 22"/>
                <a:gd name="T7" fmla="*/ 2 h 6"/>
                <a:gd name="T8" fmla="*/ 0 w 22"/>
                <a:gd name="T9" fmla="*/ 6 h 6"/>
              </a:gdLst>
              <a:ahLst/>
              <a:cxnLst>
                <a:cxn ang="0">
                  <a:pos x="T0" y="T1"/>
                </a:cxn>
                <a:cxn ang="0">
                  <a:pos x="T2" y="T3"/>
                </a:cxn>
                <a:cxn ang="0">
                  <a:pos x="T4" y="T5"/>
                </a:cxn>
                <a:cxn ang="0">
                  <a:pos x="T6" y="T7"/>
                </a:cxn>
                <a:cxn ang="0">
                  <a:pos x="T8" y="T9"/>
                </a:cxn>
              </a:cxnLst>
              <a:rect l="0" t="0" r="r" b="b"/>
              <a:pathLst>
                <a:path w="22" h="6">
                  <a:moveTo>
                    <a:pt x="0" y="6"/>
                  </a:moveTo>
                  <a:lnTo>
                    <a:pt x="0" y="6"/>
                  </a:lnTo>
                  <a:cubicBezTo>
                    <a:pt x="11" y="3"/>
                    <a:pt x="17" y="1"/>
                    <a:pt x="22" y="0"/>
                  </a:cubicBezTo>
                  <a:lnTo>
                    <a:pt x="21" y="2"/>
                  </a:lnTo>
                  <a:cubicBezTo>
                    <a:pt x="15" y="4"/>
                    <a:pt x="9" y="4"/>
                    <a:pt x="0"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4" name="Freeform 1099"/>
            <p:cNvSpPr>
              <a:spLocks/>
            </p:cNvSpPr>
            <p:nvPr userDrawn="1"/>
          </p:nvSpPr>
          <p:spPr bwMode="auto">
            <a:xfrm>
              <a:off x="207" y="307"/>
              <a:ext cx="13" cy="9"/>
            </a:xfrm>
            <a:custGeom>
              <a:avLst/>
              <a:gdLst>
                <a:gd name="T0" fmla="*/ 23 w 30"/>
                <a:gd name="T1" fmla="*/ 0 h 21"/>
                <a:gd name="T2" fmla="*/ 23 w 30"/>
                <a:gd name="T3" fmla="*/ 0 h 21"/>
                <a:gd name="T4" fmla="*/ 4 w 30"/>
                <a:gd name="T5" fmla="*/ 13 h 21"/>
                <a:gd name="T6" fmla="*/ 30 w 30"/>
                <a:gd name="T7" fmla="*/ 17 h 21"/>
                <a:gd name="T8" fmla="*/ 0 w 30"/>
                <a:gd name="T9" fmla="*/ 14 h 21"/>
                <a:gd name="T10" fmla="*/ 23 w 30"/>
                <a:gd name="T11" fmla="*/ 0 h 21"/>
              </a:gdLst>
              <a:ahLst/>
              <a:cxnLst>
                <a:cxn ang="0">
                  <a:pos x="T0" y="T1"/>
                </a:cxn>
                <a:cxn ang="0">
                  <a:pos x="T2" y="T3"/>
                </a:cxn>
                <a:cxn ang="0">
                  <a:pos x="T4" y="T5"/>
                </a:cxn>
                <a:cxn ang="0">
                  <a:pos x="T6" y="T7"/>
                </a:cxn>
                <a:cxn ang="0">
                  <a:pos x="T8" y="T9"/>
                </a:cxn>
                <a:cxn ang="0">
                  <a:pos x="T10" y="T11"/>
                </a:cxn>
              </a:cxnLst>
              <a:rect l="0" t="0" r="r" b="b"/>
              <a:pathLst>
                <a:path w="30" h="21">
                  <a:moveTo>
                    <a:pt x="23" y="0"/>
                  </a:moveTo>
                  <a:lnTo>
                    <a:pt x="23" y="0"/>
                  </a:lnTo>
                  <a:cubicBezTo>
                    <a:pt x="16" y="1"/>
                    <a:pt x="8" y="7"/>
                    <a:pt x="4" y="13"/>
                  </a:cubicBezTo>
                  <a:cubicBezTo>
                    <a:pt x="13" y="20"/>
                    <a:pt x="23" y="18"/>
                    <a:pt x="30" y="17"/>
                  </a:cubicBezTo>
                  <a:cubicBezTo>
                    <a:pt x="22" y="20"/>
                    <a:pt x="9" y="21"/>
                    <a:pt x="0" y="14"/>
                  </a:cubicBezTo>
                  <a:cubicBezTo>
                    <a:pt x="5" y="5"/>
                    <a:pt x="15" y="0"/>
                    <a:pt x="2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5" name="Freeform 1100"/>
            <p:cNvSpPr>
              <a:spLocks/>
            </p:cNvSpPr>
            <p:nvPr userDrawn="1"/>
          </p:nvSpPr>
          <p:spPr bwMode="auto">
            <a:xfrm>
              <a:off x="286" y="428"/>
              <a:ext cx="10" cy="14"/>
            </a:xfrm>
            <a:custGeom>
              <a:avLst/>
              <a:gdLst>
                <a:gd name="T0" fmla="*/ 12 w 23"/>
                <a:gd name="T1" fmla="*/ 2 h 31"/>
                <a:gd name="T2" fmla="*/ 12 w 23"/>
                <a:gd name="T3" fmla="*/ 2 h 31"/>
                <a:gd name="T4" fmla="*/ 23 w 23"/>
                <a:gd name="T5" fmla="*/ 31 h 31"/>
                <a:gd name="T6" fmla="*/ 9 w 23"/>
                <a:gd name="T7" fmla="*/ 3 h 31"/>
                <a:gd name="T8" fmla="*/ 0 w 23"/>
                <a:gd name="T9" fmla="*/ 8 h 31"/>
                <a:gd name="T10" fmla="*/ 12 w 23"/>
                <a:gd name="T11" fmla="*/ 2 h 31"/>
              </a:gdLst>
              <a:ahLst/>
              <a:cxnLst>
                <a:cxn ang="0">
                  <a:pos x="T0" y="T1"/>
                </a:cxn>
                <a:cxn ang="0">
                  <a:pos x="T2" y="T3"/>
                </a:cxn>
                <a:cxn ang="0">
                  <a:pos x="T4" y="T5"/>
                </a:cxn>
                <a:cxn ang="0">
                  <a:pos x="T6" y="T7"/>
                </a:cxn>
                <a:cxn ang="0">
                  <a:pos x="T8" y="T9"/>
                </a:cxn>
                <a:cxn ang="0">
                  <a:pos x="T10" y="T11"/>
                </a:cxn>
              </a:cxnLst>
              <a:rect l="0" t="0" r="r" b="b"/>
              <a:pathLst>
                <a:path w="23" h="31">
                  <a:moveTo>
                    <a:pt x="12" y="2"/>
                  </a:moveTo>
                  <a:lnTo>
                    <a:pt x="12" y="2"/>
                  </a:lnTo>
                  <a:cubicBezTo>
                    <a:pt x="11" y="8"/>
                    <a:pt x="10" y="26"/>
                    <a:pt x="23" y="31"/>
                  </a:cubicBezTo>
                  <a:cubicBezTo>
                    <a:pt x="10" y="28"/>
                    <a:pt x="7" y="13"/>
                    <a:pt x="9" y="3"/>
                  </a:cubicBezTo>
                  <a:cubicBezTo>
                    <a:pt x="7" y="3"/>
                    <a:pt x="3" y="5"/>
                    <a:pt x="0" y="8"/>
                  </a:cubicBezTo>
                  <a:cubicBezTo>
                    <a:pt x="2" y="3"/>
                    <a:pt x="6" y="0"/>
                    <a:pt x="12" y="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6" name="Freeform 1101"/>
            <p:cNvSpPr>
              <a:spLocks/>
            </p:cNvSpPr>
            <p:nvPr userDrawn="1"/>
          </p:nvSpPr>
          <p:spPr bwMode="auto">
            <a:xfrm>
              <a:off x="281" y="424"/>
              <a:ext cx="9" cy="9"/>
            </a:xfrm>
            <a:custGeom>
              <a:avLst/>
              <a:gdLst>
                <a:gd name="T0" fmla="*/ 19 w 19"/>
                <a:gd name="T1" fmla="*/ 0 h 21"/>
                <a:gd name="T2" fmla="*/ 19 w 19"/>
                <a:gd name="T3" fmla="*/ 0 h 21"/>
                <a:gd name="T4" fmla="*/ 4 w 19"/>
                <a:gd name="T5" fmla="*/ 21 h 21"/>
                <a:gd name="T6" fmla="*/ 19 w 19"/>
                <a:gd name="T7" fmla="*/ 0 h 21"/>
              </a:gdLst>
              <a:ahLst/>
              <a:cxnLst>
                <a:cxn ang="0">
                  <a:pos x="T0" y="T1"/>
                </a:cxn>
                <a:cxn ang="0">
                  <a:pos x="T2" y="T3"/>
                </a:cxn>
                <a:cxn ang="0">
                  <a:pos x="T4" y="T5"/>
                </a:cxn>
                <a:cxn ang="0">
                  <a:pos x="T6" y="T7"/>
                </a:cxn>
              </a:cxnLst>
              <a:rect l="0" t="0" r="r" b="b"/>
              <a:pathLst>
                <a:path w="19" h="21">
                  <a:moveTo>
                    <a:pt x="19" y="0"/>
                  </a:moveTo>
                  <a:lnTo>
                    <a:pt x="19" y="0"/>
                  </a:lnTo>
                  <a:cubicBezTo>
                    <a:pt x="5" y="4"/>
                    <a:pt x="4" y="15"/>
                    <a:pt x="4" y="21"/>
                  </a:cubicBezTo>
                  <a:cubicBezTo>
                    <a:pt x="0" y="9"/>
                    <a:pt x="7" y="2"/>
                    <a:pt x="1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7" name="Freeform 1102"/>
            <p:cNvSpPr>
              <a:spLocks/>
            </p:cNvSpPr>
            <p:nvPr userDrawn="1"/>
          </p:nvSpPr>
          <p:spPr bwMode="auto">
            <a:xfrm>
              <a:off x="288" y="418"/>
              <a:ext cx="5" cy="1"/>
            </a:xfrm>
            <a:custGeom>
              <a:avLst/>
              <a:gdLst>
                <a:gd name="T0" fmla="*/ 6 w 11"/>
                <a:gd name="T1" fmla="*/ 0 h 2"/>
                <a:gd name="T2" fmla="*/ 6 w 11"/>
                <a:gd name="T3" fmla="*/ 0 h 2"/>
                <a:gd name="T4" fmla="*/ 4 w 11"/>
                <a:gd name="T5" fmla="*/ 2 h 2"/>
                <a:gd name="T6" fmla="*/ 0 w 11"/>
                <a:gd name="T7" fmla="*/ 1 h 2"/>
                <a:gd name="T8" fmla="*/ 6 w 11"/>
                <a:gd name="T9" fmla="*/ 0 h 2"/>
              </a:gdLst>
              <a:ahLst/>
              <a:cxnLst>
                <a:cxn ang="0">
                  <a:pos x="T0" y="T1"/>
                </a:cxn>
                <a:cxn ang="0">
                  <a:pos x="T2" y="T3"/>
                </a:cxn>
                <a:cxn ang="0">
                  <a:pos x="T4" y="T5"/>
                </a:cxn>
                <a:cxn ang="0">
                  <a:pos x="T6" y="T7"/>
                </a:cxn>
                <a:cxn ang="0">
                  <a:pos x="T8" y="T9"/>
                </a:cxn>
              </a:cxnLst>
              <a:rect l="0" t="0" r="r" b="b"/>
              <a:pathLst>
                <a:path w="11" h="2">
                  <a:moveTo>
                    <a:pt x="6" y="0"/>
                  </a:moveTo>
                  <a:lnTo>
                    <a:pt x="6" y="0"/>
                  </a:lnTo>
                  <a:cubicBezTo>
                    <a:pt x="11" y="0"/>
                    <a:pt x="5" y="2"/>
                    <a:pt x="4" y="2"/>
                  </a:cubicBezTo>
                  <a:cubicBezTo>
                    <a:pt x="1" y="2"/>
                    <a:pt x="1" y="1"/>
                    <a:pt x="0" y="1"/>
                  </a:cubicBezTo>
                  <a:cubicBezTo>
                    <a:pt x="2" y="1"/>
                    <a:pt x="5" y="0"/>
                    <a:pt x="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8" name="Freeform 1103"/>
            <p:cNvSpPr>
              <a:spLocks/>
            </p:cNvSpPr>
            <p:nvPr userDrawn="1"/>
          </p:nvSpPr>
          <p:spPr bwMode="auto">
            <a:xfrm>
              <a:off x="281" y="413"/>
              <a:ext cx="6" cy="8"/>
            </a:xfrm>
            <a:custGeom>
              <a:avLst/>
              <a:gdLst>
                <a:gd name="T0" fmla="*/ 5 w 14"/>
                <a:gd name="T1" fmla="*/ 0 h 16"/>
                <a:gd name="T2" fmla="*/ 5 w 14"/>
                <a:gd name="T3" fmla="*/ 0 h 16"/>
                <a:gd name="T4" fmla="*/ 14 w 14"/>
                <a:gd name="T5" fmla="*/ 15 h 16"/>
                <a:gd name="T6" fmla="*/ 5 w 14"/>
                <a:gd name="T7" fmla="*/ 0 h 16"/>
              </a:gdLst>
              <a:ahLst/>
              <a:cxnLst>
                <a:cxn ang="0">
                  <a:pos x="T0" y="T1"/>
                </a:cxn>
                <a:cxn ang="0">
                  <a:pos x="T2" y="T3"/>
                </a:cxn>
                <a:cxn ang="0">
                  <a:pos x="T4" y="T5"/>
                </a:cxn>
                <a:cxn ang="0">
                  <a:pos x="T6" y="T7"/>
                </a:cxn>
              </a:cxnLst>
              <a:rect l="0" t="0" r="r" b="b"/>
              <a:pathLst>
                <a:path w="14" h="16">
                  <a:moveTo>
                    <a:pt x="5" y="0"/>
                  </a:moveTo>
                  <a:lnTo>
                    <a:pt x="5" y="0"/>
                  </a:lnTo>
                  <a:cubicBezTo>
                    <a:pt x="5" y="5"/>
                    <a:pt x="6" y="12"/>
                    <a:pt x="14" y="15"/>
                  </a:cubicBezTo>
                  <a:cubicBezTo>
                    <a:pt x="7" y="16"/>
                    <a:pt x="0" y="8"/>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79" name="Freeform 1104"/>
            <p:cNvSpPr>
              <a:spLocks/>
            </p:cNvSpPr>
            <p:nvPr userDrawn="1"/>
          </p:nvSpPr>
          <p:spPr bwMode="auto">
            <a:xfrm>
              <a:off x="310" y="407"/>
              <a:ext cx="13" cy="37"/>
            </a:xfrm>
            <a:custGeom>
              <a:avLst/>
              <a:gdLst>
                <a:gd name="T0" fmla="*/ 28 w 28"/>
                <a:gd name="T1" fmla="*/ 0 h 83"/>
                <a:gd name="T2" fmla="*/ 28 w 28"/>
                <a:gd name="T3" fmla="*/ 0 h 83"/>
                <a:gd name="T4" fmla="*/ 6 w 28"/>
                <a:gd name="T5" fmla="*/ 45 h 83"/>
                <a:gd name="T6" fmla="*/ 16 w 28"/>
                <a:gd name="T7" fmla="*/ 83 h 83"/>
                <a:gd name="T8" fmla="*/ 4 w 28"/>
                <a:gd name="T9" fmla="*/ 45 h 83"/>
                <a:gd name="T10" fmla="*/ 28 w 28"/>
                <a:gd name="T11" fmla="*/ 0 h 83"/>
              </a:gdLst>
              <a:ahLst/>
              <a:cxnLst>
                <a:cxn ang="0">
                  <a:pos x="T0" y="T1"/>
                </a:cxn>
                <a:cxn ang="0">
                  <a:pos x="T2" y="T3"/>
                </a:cxn>
                <a:cxn ang="0">
                  <a:pos x="T4" y="T5"/>
                </a:cxn>
                <a:cxn ang="0">
                  <a:pos x="T6" y="T7"/>
                </a:cxn>
                <a:cxn ang="0">
                  <a:pos x="T8" y="T9"/>
                </a:cxn>
                <a:cxn ang="0">
                  <a:pos x="T10" y="T11"/>
                </a:cxn>
              </a:cxnLst>
              <a:rect l="0" t="0" r="r" b="b"/>
              <a:pathLst>
                <a:path w="28" h="83">
                  <a:moveTo>
                    <a:pt x="28" y="0"/>
                  </a:moveTo>
                  <a:lnTo>
                    <a:pt x="28" y="0"/>
                  </a:lnTo>
                  <a:cubicBezTo>
                    <a:pt x="23" y="12"/>
                    <a:pt x="10" y="28"/>
                    <a:pt x="6" y="45"/>
                  </a:cubicBezTo>
                  <a:cubicBezTo>
                    <a:pt x="3" y="61"/>
                    <a:pt x="8" y="77"/>
                    <a:pt x="16" y="83"/>
                  </a:cubicBezTo>
                  <a:cubicBezTo>
                    <a:pt x="7" y="78"/>
                    <a:pt x="0" y="64"/>
                    <a:pt x="4" y="45"/>
                  </a:cubicBezTo>
                  <a:cubicBezTo>
                    <a:pt x="8" y="28"/>
                    <a:pt x="19" y="14"/>
                    <a:pt x="2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0" name="Freeform 1105"/>
            <p:cNvSpPr>
              <a:spLocks/>
            </p:cNvSpPr>
            <p:nvPr userDrawn="1"/>
          </p:nvSpPr>
          <p:spPr bwMode="auto">
            <a:xfrm>
              <a:off x="290" y="403"/>
              <a:ext cx="26" cy="36"/>
            </a:xfrm>
            <a:custGeom>
              <a:avLst/>
              <a:gdLst>
                <a:gd name="T0" fmla="*/ 58 w 58"/>
                <a:gd name="T1" fmla="*/ 0 h 80"/>
                <a:gd name="T2" fmla="*/ 58 w 58"/>
                <a:gd name="T3" fmla="*/ 0 h 80"/>
                <a:gd name="T4" fmla="*/ 34 w 58"/>
                <a:gd name="T5" fmla="*/ 16 h 80"/>
                <a:gd name="T6" fmla="*/ 8 w 58"/>
                <a:gd name="T7" fmla="*/ 59 h 80"/>
                <a:gd name="T8" fmla="*/ 24 w 58"/>
                <a:gd name="T9" fmla="*/ 78 h 80"/>
                <a:gd name="T10" fmla="*/ 8 w 58"/>
                <a:gd name="T11" fmla="*/ 71 h 80"/>
                <a:gd name="T12" fmla="*/ 26 w 58"/>
                <a:gd name="T13" fmla="*/ 18 h 80"/>
                <a:gd name="T14" fmla="*/ 58 w 58"/>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80">
                  <a:moveTo>
                    <a:pt x="58" y="0"/>
                  </a:moveTo>
                  <a:lnTo>
                    <a:pt x="58" y="0"/>
                  </a:lnTo>
                  <a:cubicBezTo>
                    <a:pt x="51" y="6"/>
                    <a:pt x="38" y="13"/>
                    <a:pt x="34" y="16"/>
                  </a:cubicBezTo>
                  <a:cubicBezTo>
                    <a:pt x="23" y="23"/>
                    <a:pt x="6" y="36"/>
                    <a:pt x="8" y="59"/>
                  </a:cubicBezTo>
                  <a:cubicBezTo>
                    <a:pt x="10" y="78"/>
                    <a:pt x="19" y="78"/>
                    <a:pt x="24" y="78"/>
                  </a:cubicBezTo>
                  <a:cubicBezTo>
                    <a:pt x="17" y="80"/>
                    <a:pt x="11" y="77"/>
                    <a:pt x="8" y="71"/>
                  </a:cubicBezTo>
                  <a:cubicBezTo>
                    <a:pt x="0" y="54"/>
                    <a:pt x="8" y="31"/>
                    <a:pt x="26" y="18"/>
                  </a:cubicBezTo>
                  <a:cubicBezTo>
                    <a:pt x="36" y="12"/>
                    <a:pt x="46" y="7"/>
                    <a:pt x="5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1" name="Freeform 1106"/>
            <p:cNvSpPr>
              <a:spLocks/>
            </p:cNvSpPr>
            <p:nvPr userDrawn="1"/>
          </p:nvSpPr>
          <p:spPr bwMode="auto">
            <a:xfrm>
              <a:off x="300" y="424"/>
              <a:ext cx="8" cy="4"/>
            </a:xfrm>
            <a:custGeom>
              <a:avLst/>
              <a:gdLst>
                <a:gd name="T0" fmla="*/ 0 w 18"/>
                <a:gd name="T1" fmla="*/ 0 h 9"/>
                <a:gd name="T2" fmla="*/ 0 w 18"/>
                <a:gd name="T3" fmla="*/ 0 h 9"/>
                <a:gd name="T4" fmla="*/ 18 w 18"/>
                <a:gd name="T5" fmla="*/ 4 h 9"/>
                <a:gd name="T6" fmla="*/ 0 w 18"/>
                <a:gd name="T7" fmla="*/ 0 h 9"/>
              </a:gdLst>
              <a:ahLst/>
              <a:cxnLst>
                <a:cxn ang="0">
                  <a:pos x="T0" y="T1"/>
                </a:cxn>
                <a:cxn ang="0">
                  <a:pos x="T2" y="T3"/>
                </a:cxn>
                <a:cxn ang="0">
                  <a:pos x="T4" y="T5"/>
                </a:cxn>
                <a:cxn ang="0">
                  <a:pos x="T6" y="T7"/>
                </a:cxn>
              </a:cxnLst>
              <a:rect l="0" t="0" r="r" b="b"/>
              <a:pathLst>
                <a:path w="18" h="9">
                  <a:moveTo>
                    <a:pt x="0" y="0"/>
                  </a:moveTo>
                  <a:lnTo>
                    <a:pt x="0" y="0"/>
                  </a:lnTo>
                  <a:cubicBezTo>
                    <a:pt x="3" y="4"/>
                    <a:pt x="12" y="6"/>
                    <a:pt x="18" y="4"/>
                  </a:cubicBezTo>
                  <a:cubicBezTo>
                    <a:pt x="13" y="9"/>
                    <a:pt x="3" y="7"/>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2" name="Freeform 1107"/>
            <p:cNvSpPr>
              <a:spLocks/>
            </p:cNvSpPr>
            <p:nvPr userDrawn="1"/>
          </p:nvSpPr>
          <p:spPr bwMode="auto">
            <a:xfrm>
              <a:off x="311" y="368"/>
              <a:ext cx="1" cy="2"/>
            </a:xfrm>
            <a:custGeom>
              <a:avLst/>
              <a:gdLst>
                <a:gd name="T0" fmla="*/ 0 w 3"/>
                <a:gd name="T1" fmla="*/ 0 h 5"/>
                <a:gd name="T2" fmla="*/ 0 w 3"/>
                <a:gd name="T3" fmla="*/ 0 h 5"/>
                <a:gd name="T4" fmla="*/ 1 w 3"/>
                <a:gd name="T5" fmla="*/ 0 h 5"/>
                <a:gd name="T6" fmla="*/ 3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lnTo>
                    <a:pt x="0" y="0"/>
                  </a:lnTo>
                  <a:lnTo>
                    <a:pt x="1" y="0"/>
                  </a:lnTo>
                  <a:lnTo>
                    <a:pt x="3" y="5"/>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3" name="Freeform 1108"/>
            <p:cNvSpPr>
              <a:spLocks/>
            </p:cNvSpPr>
            <p:nvPr userDrawn="1"/>
          </p:nvSpPr>
          <p:spPr bwMode="auto">
            <a:xfrm>
              <a:off x="296" y="363"/>
              <a:ext cx="3" cy="1"/>
            </a:xfrm>
            <a:custGeom>
              <a:avLst/>
              <a:gdLst>
                <a:gd name="T0" fmla="*/ 7 w 7"/>
                <a:gd name="T1" fmla="*/ 1 h 4"/>
                <a:gd name="T2" fmla="*/ 7 w 7"/>
                <a:gd name="T3" fmla="*/ 1 h 4"/>
                <a:gd name="T4" fmla="*/ 0 w 7"/>
                <a:gd name="T5" fmla="*/ 4 h 4"/>
                <a:gd name="T6" fmla="*/ 7 w 7"/>
                <a:gd name="T7" fmla="*/ 0 h 4"/>
                <a:gd name="T8" fmla="*/ 7 w 7"/>
                <a:gd name="T9" fmla="*/ 1 h 4"/>
              </a:gdLst>
              <a:ahLst/>
              <a:cxnLst>
                <a:cxn ang="0">
                  <a:pos x="T0" y="T1"/>
                </a:cxn>
                <a:cxn ang="0">
                  <a:pos x="T2" y="T3"/>
                </a:cxn>
                <a:cxn ang="0">
                  <a:pos x="T4" y="T5"/>
                </a:cxn>
                <a:cxn ang="0">
                  <a:pos x="T6" y="T7"/>
                </a:cxn>
                <a:cxn ang="0">
                  <a:pos x="T8" y="T9"/>
                </a:cxn>
              </a:cxnLst>
              <a:rect l="0" t="0" r="r" b="b"/>
              <a:pathLst>
                <a:path w="7" h="4">
                  <a:moveTo>
                    <a:pt x="7" y="1"/>
                  </a:moveTo>
                  <a:lnTo>
                    <a:pt x="7" y="1"/>
                  </a:lnTo>
                  <a:lnTo>
                    <a:pt x="0" y="4"/>
                  </a:lnTo>
                  <a:lnTo>
                    <a:pt x="7" y="0"/>
                  </a:lnTo>
                  <a:lnTo>
                    <a:pt x="7"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4" name="Freeform 1109"/>
            <p:cNvSpPr>
              <a:spLocks/>
            </p:cNvSpPr>
            <p:nvPr userDrawn="1"/>
          </p:nvSpPr>
          <p:spPr bwMode="auto">
            <a:xfrm>
              <a:off x="215" y="319"/>
              <a:ext cx="8" cy="10"/>
            </a:xfrm>
            <a:custGeom>
              <a:avLst/>
              <a:gdLst>
                <a:gd name="T0" fmla="*/ 12 w 18"/>
                <a:gd name="T1" fmla="*/ 0 h 22"/>
                <a:gd name="T2" fmla="*/ 12 w 18"/>
                <a:gd name="T3" fmla="*/ 0 h 22"/>
                <a:gd name="T4" fmla="*/ 2 w 18"/>
                <a:gd name="T5" fmla="*/ 16 h 22"/>
                <a:gd name="T6" fmla="*/ 18 w 18"/>
                <a:gd name="T7" fmla="*/ 18 h 22"/>
                <a:gd name="T8" fmla="*/ 0 w 18"/>
                <a:gd name="T9" fmla="*/ 18 h 22"/>
                <a:gd name="T10" fmla="*/ 12 w 18"/>
                <a:gd name="T11" fmla="*/ 0 h 22"/>
              </a:gdLst>
              <a:ahLst/>
              <a:cxnLst>
                <a:cxn ang="0">
                  <a:pos x="T0" y="T1"/>
                </a:cxn>
                <a:cxn ang="0">
                  <a:pos x="T2" y="T3"/>
                </a:cxn>
                <a:cxn ang="0">
                  <a:pos x="T4" y="T5"/>
                </a:cxn>
                <a:cxn ang="0">
                  <a:pos x="T6" y="T7"/>
                </a:cxn>
                <a:cxn ang="0">
                  <a:pos x="T8" y="T9"/>
                </a:cxn>
                <a:cxn ang="0">
                  <a:pos x="T10" y="T11"/>
                </a:cxn>
              </a:cxnLst>
              <a:rect l="0" t="0" r="r" b="b"/>
              <a:pathLst>
                <a:path w="18" h="22">
                  <a:moveTo>
                    <a:pt x="12" y="0"/>
                  </a:moveTo>
                  <a:lnTo>
                    <a:pt x="12" y="0"/>
                  </a:lnTo>
                  <a:cubicBezTo>
                    <a:pt x="4" y="4"/>
                    <a:pt x="4" y="11"/>
                    <a:pt x="2" y="16"/>
                  </a:cubicBezTo>
                  <a:cubicBezTo>
                    <a:pt x="8" y="16"/>
                    <a:pt x="11" y="20"/>
                    <a:pt x="18" y="18"/>
                  </a:cubicBezTo>
                  <a:cubicBezTo>
                    <a:pt x="9" y="22"/>
                    <a:pt x="7" y="19"/>
                    <a:pt x="0" y="18"/>
                  </a:cubicBezTo>
                  <a:cubicBezTo>
                    <a:pt x="1" y="10"/>
                    <a:pt x="2" y="5"/>
                    <a:pt x="1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5" name="Freeform 1110"/>
            <p:cNvSpPr>
              <a:spLocks/>
            </p:cNvSpPr>
            <p:nvPr userDrawn="1"/>
          </p:nvSpPr>
          <p:spPr bwMode="auto">
            <a:xfrm>
              <a:off x="234" y="311"/>
              <a:ext cx="8" cy="5"/>
            </a:xfrm>
            <a:custGeom>
              <a:avLst/>
              <a:gdLst>
                <a:gd name="T0" fmla="*/ 0 w 20"/>
                <a:gd name="T1" fmla="*/ 11 h 11"/>
                <a:gd name="T2" fmla="*/ 0 w 20"/>
                <a:gd name="T3" fmla="*/ 11 h 11"/>
                <a:gd name="T4" fmla="*/ 18 w 20"/>
                <a:gd name="T5" fmla="*/ 0 h 11"/>
                <a:gd name="T6" fmla="*/ 20 w 20"/>
                <a:gd name="T7" fmla="*/ 0 h 11"/>
                <a:gd name="T8" fmla="*/ 0 w 20"/>
                <a:gd name="T9" fmla="*/ 11 h 11"/>
              </a:gdLst>
              <a:ahLst/>
              <a:cxnLst>
                <a:cxn ang="0">
                  <a:pos x="T0" y="T1"/>
                </a:cxn>
                <a:cxn ang="0">
                  <a:pos x="T2" y="T3"/>
                </a:cxn>
                <a:cxn ang="0">
                  <a:pos x="T4" y="T5"/>
                </a:cxn>
                <a:cxn ang="0">
                  <a:pos x="T6" y="T7"/>
                </a:cxn>
                <a:cxn ang="0">
                  <a:pos x="T8" y="T9"/>
                </a:cxn>
              </a:cxnLst>
              <a:rect l="0" t="0" r="r" b="b"/>
              <a:pathLst>
                <a:path w="20" h="11">
                  <a:moveTo>
                    <a:pt x="0" y="11"/>
                  </a:moveTo>
                  <a:lnTo>
                    <a:pt x="0" y="11"/>
                  </a:lnTo>
                  <a:lnTo>
                    <a:pt x="18" y="0"/>
                  </a:lnTo>
                  <a:lnTo>
                    <a:pt x="20" y="0"/>
                  </a:lnTo>
                  <a:lnTo>
                    <a:pt x="0" y="1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6" name="Freeform 1111"/>
            <p:cNvSpPr>
              <a:spLocks/>
            </p:cNvSpPr>
            <p:nvPr userDrawn="1"/>
          </p:nvSpPr>
          <p:spPr bwMode="auto">
            <a:xfrm>
              <a:off x="240" y="317"/>
              <a:ext cx="7" cy="8"/>
            </a:xfrm>
            <a:custGeom>
              <a:avLst/>
              <a:gdLst>
                <a:gd name="T0" fmla="*/ 0 w 16"/>
                <a:gd name="T1" fmla="*/ 18 h 18"/>
                <a:gd name="T2" fmla="*/ 0 w 16"/>
                <a:gd name="T3" fmla="*/ 18 h 18"/>
                <a:gd name="T4" fmla="*/ 16 w 16"/>
                <a:gd name="T5" fmla="*/ 0 h 18"/>
                <a:gd name="T6" fmla="*/ 16 w 16"/>
                <a:gd name="T7" fmla="*/ 2 h 18"/>
                <a:gd name="T8" fmla="*/ 0 w 16"/>
                <a:gd name="T9" fmla="*/ 18 h 18"/>
              </a:gdLst>
              <a:ahLst/>
              <a:cxnLst>
                <a:cxn ang="0">
                  <a:pos x="T0" y="T1"/>
                </a:cxn>
                <a:cxn ang="0">
                  <a:pos x="T2" y="T3"/>
                </a:cxn>
                <a:cxn ang="0">
                  <a:pos x="T4" y="T5"/>
                </a:cxn>
                <a:cxn ang="0">
                  <a:pos x="T6" y="T7"/>
                </a:cxn>
                <a:cxn ang="0">
                  <a:pos x="T8" y="T9"/>
                </a:cxn>
              </a:cxnLst>
              <a:rect l="0" t="0" r="r" b="b"/>
              <a:pathLst>
                <a:path w="16" h="18">
                  <a:moveTo>
                    <a:pt x="0" y="18"/>
                  </a:moveTo>
                  <a:lnTo>
                    <a:pt x="0" y="18"/>
                  </a:lnTo>
                  <a:lnTo>
                    <a:pt x="16" y="0"/>
                  </a:lnTo>
                  <a:lnTo>
                    <a:pt x="16" y="2"/>
                  </a:lnTo>
                  <a:lnTo>
                    <a:pt x="0" y="1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7" name="Freeform 1112"/>
            <p:cNvSpPr>
              <a:spLocks/>
            </p:cNvSpPr>
            <p:nvPr userDrawn="1"/>
          </p:nvSpPr>
          <p:spPr bwMode="auto">
            <a:xfrm>
              <a:off x="225" y="331"/>
              <a:ext cx="9" cy="10"/>
            </a:xfrm>
            <a:custGeom>
              <a:avLst/>
              <a:gdLst>
                <a:gd name="T0" fmla="*/ 8 w 20"/>
                <a:gd name="T1" fmla="*/ 0 h 21"/>
                <a:gd name="T2" fmla="*/ 8 w 20"/>
                <a:gd name="T3" fmla="*/ 0 h 21"/>
                <a:gd name="T4" fmla="*/ 3 w 20"/>
                <a:gd name="T5" fmla="*/ 16 h 21"/>
                <a:gd name="T6" fmla="*/ 20 w 20"/>
                <a:gd name="T7" fmla="*/ 12 h 21"/>
                <a:gd name="T8" fmla="*/ 2 w 20"/>
                <a:gd name="T9" fmla="*/ 18 h 21"/>
                <a:gd name="T10" fmla="*/ 8 w 20"/>
                <a:gd name="T11" fmla="*/ 0 h 21"/>
              </a:gdLst>
              <a:ahLst/>
              <a:cxnLst>
                <a:cxn ang="0">
                  <a:pos x="T0" y="T1"/>
                </a:cxn>
                <a:cxn ang="0">
                  <a:pos x="T2" y="T3"/>
                </a:cxn>
                <a:cxn ang="0">
                  <a:pos x="T4" y="T5"/>
                </a:cxn>
                <a:cxn ang="0">
                  <a:pos x="T6" y="T7"/>
                </a:cxn>
                <a:cxn ang="0">
                  <a:pos x="T8" y="T9"/>
                </a:cxn>
                <a:cxn ang="0">
                  <a:pos x="T10" y="T11"/>
                </a:cxn>
              </a:cxnLst>
              <a:rect l="0" t="0" r="r" b="b"/>
              <a:pathLst>
                <a:path w="20" h="21">
                  <a:moveTo>
                    <a:pt x="8" y="0"/>
                  </a:moveTo>
                  <a:lnTo>
                    <a:pt x="8" y="0"/>
                  </a:lnTo>
                  <a:cubicBezTo>
                    <a:pt x="2" y="6"/>
                    <a:pt x="3" y="11"/>
                    <a:pt x="3" y="16"/>
                  </a:cubicBezTo>
                  <a:cubicBezTo>
                    <a:pt x="10" y="16"/>
                    <a:pt x="14" y="18"/>
                    <a:pt x="20" y="12"/>
                  </a:cubicBezTo>
                  <a:cubicBezTo>
                    <a:pt x="14" y="21"/>
                    <a:pt x="8" y="17"/>
                    <a:pt x="2" y="18"/>
                  </a:cubicBezTo>
                  <a:cubicBezTo>
                    <a:pt x="1" y="9"/>
                    <a:pt x="0" y="7"/>
                    <a:pt x="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8" name="Freeform 1113"/>
            <p:cNvSpPr>
              <a:spLocks/>
            </p:cNvSpPr>
            <p:nvPr userDrawn="1"/>
          </p:nvSpPr>
          <p:spPr bwMode="auto">
            <a:xfrm>
              <a:off x="250" y="322"/>
              <a:ext cx="6" cy="9"/>
            </a:xfrm>
            <a:custGeom>
              <a:avLst/>
              <a:gdLst>
                <a:gd name="T0" fmla="*/ 0 w 13"/>
                <a:gd name="T1" fmla="*/ 19 h 19"/>
                <a:gd name="T2" fmla="*/ 0 w 13"/>
                <a:gd name="T3" fmla="*/ 19 h 19"/>
                <a:gd name="T4" fmla="*/ 13 w 13"/>
                <a:gd name="T5" fmla="*/ 0 h 19"/>
                <a:gd name="T6" fmla="*/ 13 w 13"/>
                <a:gd name="T7" fmla="*/ 2 h 19"/>
                <a:gd name="T8" fmla="*/ 0 w 13"/>
                <a:gd name="T9" fmla="*/ 19 h 19"/>
              </a:gdLst>
              <a:ahLst/>
              <a:cxnLst>
                <a:cxn ang="0">
                  <a:pos x="T0" y="T1"/>
                </a:cxn>
                <a:cxn ang="0">
                  <a:pos x="T2" y="T3"/>
                </a:cxn>
                <a:cxn ang="0">
                  <a:pos x="T4" y="T5"/>
                </a:cxn>
                <a:cxn ang="0">
                  <a:pos x="T6" y="T7"/>
                </a:cxn>
                <a:cxn ang="0">
                  <a:pos x="T8" y="T9"/>
                </a:cxn>
              </a:cxnLst>
              <a:rect l="0" t="0" r="r" b="b"/>
              <a:pathLst>
                <a:path w="13" h="19">
                  <a:moveTo>
                    <a:pt x="0" y="19"/>
                  </a:moveTo>
                  <a:lnTo>
                    <a:pt x="0" y="19"/>
                  </a:lnTo>
                  <a:lnTo>
                    <a:pt x="13" y="0"/>
                  </a:lnTo>
                  <a:lnTo>
                    <a:pt x="13" y="2"/>
                  </a:lnTo>
                  <a:lnTo>
                    <a:pt x="0" y="1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89" name="Freeform 1114"/>
            <p:cNvSpPr>
              <a:spLocks/>
            </p:cNvSpPr>
            <p:nvPr userDrawn="1"/>
          </p:nvSpPr>
          <p:spPr bwMode="auto">
            <a:xfrm>
              <a:off x="237" y="339"/>
              <a:ext cx="10" cy="9"/>
            </a:xfrm>
            <a:custGeom>
              <a:avLst/>
              <a:gdLst>
                <a:gd name="T0" fmla="*/ 8 w 24"/>
                <a:gd name="T1" fmla="*/ 0 h 20"/>
                <a:gd name="T2" fmla="*/ 8 w 24"/>
                <a:gd name="T3" fmla="*/ 0 h 20"/>
                <a:gd name="T4" fmla="*/ 9 w 24"/>
                <a:gd name="T5" fmla="*/ 16 h 20"/>
                <a:gd name="T6" fmla="*/ 24 w 24"/>
                <a:gd name="T7" fmla="*/ 7 h 20"/>
                <a:gd name="T8" fmla="*/ 8 w 24"/>
                <a:gd name="T9" fmla="*/ 18 h 20"/>
                <a:gd name="T10" fmla="*/ 8 w 24"/>
                <a:gd name="T11" fmla="*/ 0 h 20"/>
              </a:gdLst>
              <a:ahLst/>
              <a:cxnLst>
                <a:cxn ang="0">
                  <a:pos x="T0" y="T1"/>
                </a:cxn>
                <a:cxn ang="0">
                  <a:pos x="T2" y="T3"/>
                </a:cxn>
                <a:cxn ang="0">
                  <a:pos x="T4" y="T5"/>
                </a:cxn>
                <a:cxn ang="0">
                  <a:pos x="T6" y="T7"/>
                </a:cxn>
                <a:cxn ang="0">
                  <a:pos x="T8" y="T9"/>
                </a:cxn>
                <a:cxn ang="0">
                  <a:pos x="T10" y="T11"/>
                </a:cxn>
              </a:cxnLst>
              <a:rect l="0" t="0" r="r" b="b"/>
              <a:pathLst>
                <a:path w="24" h="20">
                  <a:moveTo>
                    <a:pt x="8" y="0"/>
                  </a:moveTo>
                  <a:lnTo>
                    <a:pt x="8" y="0"/>
                  </a:lnTo>
                  <a:cubicBezTo>
                    <a:pt x="4" y="9"/>
                    <a:pt x="7" y="11"/>
                    <a:pt x="9" y="16"/>
                  </a:cubicBezTo>
                  <a:cubicBezTo>
                    <a:pt x="15" y="14"/>
                    <a:pt x="20" y="17"/>
                    <a:pt x="24" y="7"/>
                  </a:cubicBezTo>
                  <a:cubicBezTo>
                    <a:pt x="20" y="20"/>
                    <a:pt x="14" y="16"/>
                    <a:pt x="8" y="18"/>
                  </a:cubicBezTo>
                  <a:cubicBezTo>
                    <a:pt x="4" y="10"/>
                    <a:pt x="0" y="10"/>
                    <a:pt x="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0" name="Freeform 1115"/>
            <p:cNvSpPr>
              <a:spLocks/>
            </p:cNvSpPr>
            <p:nvPr userDrawn="1"/>
          </p:nvSpPr>
          <p:spPr bwMode="auto">
            <a:xfrm>
              <a:off x="261" y="326"/>
              <a:ext cx="4" cy="11"/>
            </a:xfrm>
            <a:custGeom>
              <a:avLst/>
              <a:gdLst>
                <a:gd name="T0" fmla="*/ 0 w 10"/>
                <a:gd name="T1" fmla="*/ 24 h 24"/>
                <a:gd name="T2" fmla="*/ 0 w 10"/>
                <a:gd name="T3" fmla="*/ 24 h 24"/>
                <a:gd name="T4" fmla="*/ 7 w 10"/>
                <a:gd name="T5" fmla="*/ 2 h 24"/>
                <a:gd name="T6" fmla="*/ 10 w 10"/>
                <a:gd name="T7" fmla="*/ 0 h 24"/>
                <a:gd name="T8" fmla="*/ 10 w 10"/>
                <a:gd name="T9" fmla="*/ 2 h 24"/>
                <a:gd name="T10" fmla="*/ 0 w 10"/>
                <a:gd name="T11" fmla="*/ 24 h 24"/>
              </a:gdLst>
              <a:ahLst/>
              <a:cxnLst>
                <a:cxn ang="0">
                  <a:pos x="T0" y="T1"/>
                </a:cxn>
                <a:cxn ang="0">
                  <a:pos x="T2" y="T3"/>
                </a:cxn>
                <a:cxn ang="0">
                  <a:pos x="T4" y="T5"/>
                </a:cxn>
                <a:cxn ang="0">
                  <a:pos x="T6" y="T7"/>
                </a:cxn>
                <a:cxn ang="0">
                  <a:pos x="T8" y="T9"/>
                </a:cxn>
                <a:cxn ang="0">
                  <a:pos x="T10" y="T11"/>
                </a:cxn>
              </a:cxnLst>
              <a:rect l="0" t="0" r="r" b="b"/>
              <a:pathLst>
                <a:path w="10" h="24">
                  <a:moveTo>
                    <a:pt x="0" y="24"/>
                  </a:moveTo>
                  <a:lnTo>
                    <a:pt x="0" y="24"/>
                  </a:lnTo>
                  <a:lnTo>
                    <a:pt x="7" y="2"/>
                  </a:lnTo>
                  <a:cubicBezTo>
                    <a:pt x="8" y="2"/>
                    <a:pt x="9" y="1"/>
                    <a:pt x="10" y="0"/>
                  </a:cubicBezTo>
                  <a:lnTo>
                    <a:pt x="10" y="2"/>
                  </a:lnTo>
                  <a:lnTo>
                    <a:pt x="0" y="2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1" name="Freeform 1116"/>
            <p:cNvSpPr>
              <a:spLocks/>
            </p:cNvSpPr>
            <p:nvPr userDrawn="1"/>
          </p:nvSpPr>
          <p:spPr bwMode="auto">
            <a:xfrm>
              <a:off x="251" y="344"/>
              <a:ext cx="11" cy="8"/>
            </a:xfrm>
            <a:custGeom>
              <a:avLst/>
              <a:gdLst>
                <a:gd name="T0" fmla="*/ 5 w 24"/>
                <a:gd name="T1" fmla="*/ 0 h 17"/>
                <a:gd name="T2" fmla="*/ 5 w 24"/>
                <a:gd name="T3" fmla="*/ 0 h 17"/>
                <a:gd name="T4" fmla="*/ 10 w 24"/>
                <a:gd name="T5" fmla="*/ 15 h 17"/>
                <a:gd name="T6" fmla="*/ 24 w 24"/>
                <a:gd name="T7" fmla="*/ 4 h 17"/>
                <a:gd name="T8" fmla="*/ 9 w 24"/>
                <a:gd name="T9" fmla="*/ 17 h 17"/>
                <a:gd name="T10" fmla="*/ 5 w 24"/>
                <a:gd name="T11" fmla="*/ 0 h 17"/>
              </a:gdLst>
              <a:ahLst/>
              <a:cxnLst>
                <a:cxn ang="0">
                  <a:pos x="T0" y="T1"/>
                </a:cxn>
                <a:cxn ang="0">
                  <a:pos x="T2" y="T3"/>
                </a:cxn>
                <a:cxn ang="0">
                  <a:pos x="T4" y="T5"/>
                </a:cxn>
                <a:cxn ang="0">
                  <a:pos x="T6" y="T7"/>
                </a:cxn>
                <a:cxn ang="0">
                  <a:pos x="T8" y="T9"/>
                </a:cxn>
                <a:cxn ang="0">
                  <a:pos x="T10" y="T11"/>
                </a:cxn>
              </a:cxnLst>
              <a:rect l="0" t="0" r="r" b="b"/>
              <a:pathLst>
                <a:path w="24" h="17">
                  <a:moveTo>
                    <a:pt x="5" y="0"/>
                  </a:moveTo>
                  <a:lnTo>
                    <a:pt x="5" y="0"/>
                  </a:lnTo>
                  <a:cubicBezTo>
                    <a:pt x="3" y="10"/>
                    <a:pt x="7" y="10"/>
                    <a:pt x="10" y="15"/>
                  </a:cubicBezTo>
                  <a:cubicBezTo>
                    <a:pt x="16" y="12"/>
                    <a:pt x="21" y="14"/>
                    <a:pt x="24" y="4"/>
                  </a:cubicBezTo>
                  <a:cubicBezTo>
                    <a:pt x="22" y="17"/>
                    <a:pt x="15" y="14"/>
                    <a:pt x="9" y="17"/>
                  </a:cubicBezTo>
                  <a:cubicBezTo>
                    <a:pt x="4" y="10"/>
                    <a:pt x="0" y="12"/>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2" name="Freeform 1117"/>
            <p:cNvSpPr>
              <a:spLocks/>
            </p:cNvSpPr>
            <p:nvPr userDrawn="1"/>
          </p:nvSpPr>
          <p:spPr bwMode="auto">
            <a:xfrm>
              <a:off x="275" y="329"/>
              <a:ext cx="2" cy="9"/>
            </a:xfrm>
            <a:custGeom>
              <a:avLst/>
              <a:gdLst>
                <a:gd name="T0" fmla="*/ 0 w 4"/>
                <a:gd name="T1" fmla="*/ 19 h 19"/>
                <a:gd name="T2" fmla="*/ 0 w 4"/>
                <a:gd name="T3" fmla="*/ 19 h 19"/>
                <a:gd name="T4" fmla="*/ 1 w 4"/>
                <a:gd name="T5" fmla="*/ 3 h 19"/>
                <a:gd name="T6" fmla="*/ 4 w 4"/>
                <a:gd name="T7" fmla="*/ 0 h 19"/>
                <a:gd name="T8" fmla="*/ 0 w 4"/>
                <a:gd name="T9" fmla="*/ 19 h 19"/>
              </a:gdLst>
              <a:ahLst/>
              <a:cxnLst>
                <a:cxn ang="0">
                  <a:pos x="T0" y="T1"/>
                </a:cxn>
                <a:cxn ang="0">
                  <a:pos x="T2" y="T3"/>
                </a:cxn>
                <a:cxn ang="0">
                  <a:pos x="T4" y="T5"/>
                </a:cxn>
                <a:cxn ang="0">
                  <a:pos x="T6" y="T7"/>
                </a:cxn>
                <a:cxn ang="0">
                  <a:pos x="T8" y="T9"/>
                </a:cxn>
              </a:cxnLst>
              <a:rect l="0" t="0" r="r" b="b"/>
              <a:pathLst>
                <a:path w="4" h="19">
                  <a:moveTo>
                    <a:pt x="0" y="19"/>
                  </a:moveTo>
                  <a:lnTo>
                    <a:pt x="0" y="19"/>
                  </a:lnTo>
                  <a:lnTo>
                    <a:pt x="1" y="3"/>
                  </a:lnTo>
                  <a:cubicBezTo>
                    <a:pt x="2" y="2"/>
                    <a:pt x="3" y="1"/>
                    <a:pt x="4" y="0"/>
                  </a:cubicBezTo>
                  <a:lnTo>
                    <a:pt x="0" y="1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3" name="Freeform 1118"/>
            <p:cNvSpPr>
              <a:spLocks/>
            </p:cNvSpPr>
            <p:nvPr userDrawn="1"/>
          </p:nvSpPr>
          <p:spPr bwMode="auto">
            <a:xfrm>
              <a:off x="268" y="343"/>
              <a:ext cx="11" cy="6"/>
            </a:xfrm>
            <a:custGeom>
              <a:avLst/>
              <a:gdLst>
                <a:gd name="T0" fmla="*/ 2 w 24"/>
                <a:gd name="T1" fmla="*/ 0 h 14"/>
                <a:gd name="T2" fmla="*/ 2 w 24"/>
                <a:gd name="T3" fmla="*/ 0 h 14"/>
                <a:gd name="T4" fmla="*/ 11 w 24"/>
                <a:gd name="T5" fmla="*/ 12 h 14"/>
                <a:gd name="T6" fmla="*/ 22 w 24"/>
                <a:gd name="T7" fmla="*/ 0 h 14"/>
                <a:gd name="T8" fmla="*/ 11 w 24"/>
                <a:gd name="T9" fmla="*/ 14 h 14"/>
                <a:gd name="T10" fmla="*/ 2 w 24"/>
                <a:gd name="T11" fmla="*/ 0 h 14"/>
              </a:gdLst>
              <a:ahLst/>
              <a:cxnLst>
                <a:cxn ang="0">
                  <a:pos x="T0" y="T1"/>
                </a:cxn>
                <a:cxn ang="0">
                  <a:pos x="T2" y="T3"/>
                </a:cxn>
                <a:cxn ang="0">
                  <a:pos x="T4" y="T5"/>
                </a:cxn>
                <a:cxn ang="0">
                  <a:pos x="T6" y="T7"/>
                </a:cxn>
                <a:cxn ang="0">
                  <a:pos x="T8" y="T9"/>
                </a:cxn>
                <a:cxn ang="0">
                  <a:pos x="T10" y="T11"/>
                </a:cxn>
              </a:cxnLst>
              <a:rect l="0" t="0" r="r" b="b"/>
              <a:pathLst>
                <a:path w="24" h="14">
                  <a:moveTo>
                    <a:pt x="2" y="0"/>
                  </a:moveTo>
                  <a:lnTo>
                    <a:pt x="2" y="0"/>
                  </a:lnTo>
                  <a:cubicBezTo>
                    <a:pt x="2" y="10"/>
                    <a:pt x="8" y="8"/>
                    <a:pt x="11" y="12"/>
                  </a:cubicBezTo>
                  <a:cubicBezTo>
                    <a:pt x="16" y="8"/>
                    <a:pt x="22" y="11"/>
                    <a:pt x="22" y="0"/>
                  </a:cubicBezTo>
                  <a:cubicBezTo>
                    <a:pt x="24" y="14"/>
                    <a:pt x="16" y="10"/>
                    <a:pt x="11" y="14"/>
                  </a:cubicBezTo>
                  <a:cubicBezTo>
                    <a:pt x="5" y="8"/>
                    <a:pt x="0" y="12"/>
                    <a:pt x="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4" name="Freeform 1119"/>
            <p:cNvSpPr>
              <a:spLocks/>
            </p:cNvSpPr>
            <p:nvPr userDrawn="1"/>
          </p:nvSpPr>
          <p:spPr bwMode="auto">
            <a:xfrm>
              <a:off x="249" y="294"/>
              <a:ext cx="9" cy="2"/>
            </a:xfrm>
            <a:custGeom>
              <a:avLst/>
              <a:gdLst>
                <a:gd name="T0" fmla="*/ 0 w 20"/>
                <a:gd name="T1" fmla="*/ 3 h 3"/>
                <a:gd name="T2" fmla="*/ 0 w 20"/>
                <a:gd name="T3" fmla="*/ 3 h 3"/>
                <a:gd name="T4" fmla="*/ 16 w 20"/>
                <a:gd name="T5" fmla="*/ 0 h 3"/>
                <a:gd name="T6" fmla="*/ 20 w 20"/>
                <a:gd name="T7" fmla="*/ 2 h 3"/>
                <a:gd name="T8" fmla="*/ 0 w 20"/>
                <a:gd name="T9" fmla="*/ 3 h 3"/>
              </a:gdLst>
              <a:ahLst/>
              <a:cxnLst>
                <a:cxn ang="0">
                  <a:pos x="T0" y="T1"/>
                </a:cxn>
                <a:cxn ang="0">
                  <a:pos x="T2" y="T3"/>
                </a:cxn>
                <a:cxn ang="0">
                  <a:pos x="T4" y="T5"/>
                </a:cxn>
                <a:cxn ang="0">
                  <a:pos x="T6" y="T7"/>
                </a:cxn>
                <a:cxn ang="0">
                  <a:pos x="T8" y="T9"/>
                </a:cxn>
              </a:cxnLst>
              <a:rect l="0" t="0" r="r" b="b"/>
              <a:pathLst>
                <a:path w="20" h="3">
                  <a:moveTo>
                    <a:pt x="0" y="3"/>
                  </a:moveTo>
                  <a:lnTo>
                    <a:pt x="0" y="3"/>
                  </a:lnTo>
                  <a:cubicBezTo>
                    <a:pt x="0" y="3"/>
                    <a:pt x="13" y="1"/>
                    <a:pt x="16" y="0"/>
                  </a:cubicBezTo>
                  <a:cubicBezTo>
                    <a:pt x="17" y="1"/>
                    <a:pt x="20" y="2"/>
                    <a:pt x="20" y="2"/>
                  </a:cubicBez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5" name="Freeform 1120"/>
            <p:cNvSpPr>
              <a:spLocks/>
            </p:cNvSpPr>
            <p:nvPr userDrawn="1"/>
          </p:nvSpPr>
          <p:spPr bwMode="auto">
            <a:xfrm>
              <a:off x="236" y="293"/>
              <a:ext cx="8" cy="7"/>
            </a:xfrm>
            <a:custGeom>
              <a:avLst/>
              <a:gdLst>
                <a:gd name="T0" fmla="*/ 17 w 18"/>
                <a:gd name="T1" fmla="*/ 0 h 16"/>
                <a:gd name="T2" fmla="*/ 17 w 18"/>
                <a:gd name="T3" fmla="*/ 0 h 16"/>
                <a:gd name="T4" fmla="*/ 3 w 18"/>
                <a:gd name="T5" fmla="*/ 9 h 16"/>
                <a:gd name="T6" fmla="*/ 18 w 18"/>
                <a:gd name="T7" fmla="*/ 15 h 16"/>
                <a:gd name="T8" fmla="*/ 0 w 18"/>
                <a:gd name="T9" fmla="*/ 10 h 16"/>
                <a:gd name="T10" fmla="*/ 17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7" y="0"/>
                  </a:moveTo>
                  <a:lnTo>
                    <a:pt x="17" y="0"/>
                  </a:lnTo>
                  <a:cubicBezTo>
                    <a:pt x="8" y="2"/>
                    <a:pt x="5" y="4"/>
                    <a:pt x="3" y="9"/>
                  </a:cubicBezTo>
                  <a:cubicBezTo>
                    <a:pt x="6" y="13"/>
                    <a:pt x="13" y="15"/>
                    <a:pt x="18" y="15"/>
                  </a:cubicBezTo>
                  <a:cubicBezTo>
                    <a:pt x="10" y="16"/>
                    <a:pt x="3" y="14"/>
                    <a:pt x="0" y="10"/>
                  </a:cubicBezTo>
                  <a:cubicBezTo>
                    <a:pt x="3" y="3"/>
                    <a:pt x="8" y="0"/>
                    <a:pt x="1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6" name="Freeform 1121"/>
            <p:cNvSpPr>
              <a:spLocks/>
            </p:cNvSpPr>
            <p:nvPr userDrawn="1"/>
          </p:nvSpPr>
          <p:spPr bwMode="auto">
            <a:xfrm>
              <a:off x="251" y="303"/>
              <a:ext cx="4" cy="1"/>
            </a:xfrm>
            <a:custGeom>
              <a:avLst/>
              <a:gdLst>
                <a:gd name="T0" fmla="*/ 0 w 9"/>
                <a:gd name="T1" fmla="*/ 4 h 4"/>
                <a:gd name="T2" fmla="*/ 0 w 9"/>
                <a:gd name="T3" fmla="*/ 4 h 4"/>
                <a:gd name="T4" fmla="*/ 9 w 9"/>
                <a:gd name="T5" fmla="*/ 0 h 4"/>
                <a:gd name="T6" fmla="*/ 9 w 9"/>
                <a:gd name="T7" fmla="*/ 1 h 4"/>
                <a:gd name="T8" fmla="*/ 0 w 9"/>
                <a:gd name="T9" fmla="*/ 4 h 4"/>
              </a:gdLst>
              <a:ahLst/>
              <a:cxnLst>
                <a:cxn ang="0">
                  <a:pos x="T0" y="T1"/>
                </a:cxn>
                <a:cxn ang="0">
                  <a:pos x="T2" y="T3"/>
                </a:cxn>
                <a:cxn ang="0">
                  <a:pos x="T4" y="T5"/>
                </a:cxn>
                <a:cxn ang="0">
                  <a:pos x="T6" y="T7"/>
                </a:cxn>
                <a:cxn ang="0">
                  <a:pos x="T8" y="T9"/>
                </a:cxn>
              </a:cxnLst>
              <a:rect l="0" t="0" r="r" b="b"/>
              <a:pathLst>
                <a:path w="9" h="4">
                  <a:moveTo>
                    <a:pt x="0" y="4"/>
                  </a:moveTo>
                  <a:lnTo>
                    <a:pt x="0" y="4"/>
                  </a:lnTo>
                  <a:lnTo>
                    <a:pt x="9" y="0"/>
                  </a:lnTo>
                  <a:lnTo>
                    <a:pt x="9" y="1"/>
                  </a:lnTo>
                  <a:lnTo>
                    <a:pt x="0"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7" name="Freeform 1122"/>
            <p:cNvSpPr>
              <a:spLocks/>
            </p:cNvSpPr>
            <p:nvPr userDrawn="1"/>
          </p:nvSpPr>
          <p:spPr bwMode="auto">
            <a:xfrm>
              <a:off x="241" y="303"/>
              <a:ext cx="7" cy="8"/>
            </a:xfrm>
            <a:custGeom>
              <a:avLst/>
              <a:gdLst>
                <a:gd name="T0" fmla="*/ 11 w 16"/>
                <a:gd name="T1" fmla="*/ 0 h 18"/>
                <a:gd name="T2" fmla="*/ 11 w 16"/>
                <a:gd name="T3" fmla="*/ 0 h 18"/>
                <a:gd name="T4" fmla="*/ 3 w 16"/>
                <a:gd name="T5" fmla="*/ 11 h 18"/>
                <a:gd name="T6" fmla="*/ 16 w 16"/>
                <a:gd name="T7" fmla="*/ 14 h 18"/>
                <a:gd name="T8" fmla="*/ 0 w 16"/>
                <a:gd name="T9" fmla="*/ 12 h 18"/>
                <a:gd name="T10" fmla="*/ 11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11" y="0"/>
                  </a:moveTo>
                  <a:lnTo>
                    <a:pt x="11" y="0"/>
                  </a:lnTo>
                  <a:cubicBezTo>
                    <a:pt x="4" y="2"/>
                    <a:pt x="4" y="6"/>
                    <a:pt x="3" y="11"/>
                  </a:cubicBezTo>
                  <a:cubicBezTo>
                    <a:pt x="6" y="14"/>
                    <a:pt x="12" y="16"/>
                    <a:pt x="16" y="14"/>
                  </a:cubicBezTo>
                  <a:cubicBezTo>
                    <a:pt x="9" y="18"/>
                    <a:pt x="4" y="14"/>
                    <a:pt x="0" y="12"/>
                  </a:cubicBezTo>
                  <a:cubicBezTo>
                    <a:pt x="2" y="5"/>
                    <a:pt x="3" y="1"/>
                    <a:pt x="1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8" name="Freeform 1123"/>
            <p:cNvSpPr>
              <a:spLocks/>
            </p:cNvSpPr>
            <p:nvPr userDrawn="1"/>
          </p:nvSpPr>
          <p:spPr bwMode="auto">
            <a:xfrm>
              <a:off x="248" y="311"/>
              <a:ext cx="9" cy="8"/>
            </a:xfrm>
            <a:custGeom>
              <a:avLst/>
              <a:gdLst>
                <a:gd name="T0" fmla="*/ 7 w 19"/>
                <a:gd name="T1" fmla="*/ 0 h 18"/>
                <a:gd name="T2" fmla="*/ 7 w 19"/>
                <a:gd name="T3" fmla="*/ 0 h 18"/>
                <a:gd name="T4" fmla="*/ 5 w 19"/>
                <a:gd name="T5" fmla="*/ 14 h 18"/>
                <a:gd name="T6" fmla="*/ 19 w 19"/>
                <a:gd name="T7" fmla="*/ 11 h 18"/>
                <a:gd name="T8" fmla="*/ 3 w 19"/>
                <a:gd name="T9" fmla="*/ 17 h 18"/>
                <a:gd name="T10" fmla="*/ 7 w 19"/>
                <a:gd name="T11" fmla="*/ 0 h 18"/>
              </a:gdLst>
              <a:ahLst/>
              <a:cxnLst>
                <a:cxn ang="0">
                  <a:pos x="T0" y="T1"/>
                </a:cxn>
                <a:cxn ang="0">
                  <a:pos x="T2" y="T3"/>
                </a:cxn>
                <a:cxn ang="0">
                  <a:pos x="T4" y="T5"/>
                </a:cxn>
                <a:cxn ang="0">
                  <a:pos x="T6" y="T7"/>
                </a:cxn>
                <a:cxn ang="0">
                  <a:pos x="T8" y="T9"/>
                </a:cxn>
                <a:cxn ang="0">
                  <a:pos x="T10" y="T11"/>
                </a:cxn>
              </a:cxnLst>
              <a:rect l="0" t="0" r="r" b="b"/>
              <a:pathLst>
                <a:path w="19" h="18">
                  <a:moveTo>
                    <a:pt x="7" y="0"/>
                  </a:moveTo>
                  <a:lnTo>
                    <a:pt x="7" y="0"/>
                  </a:lnTo>
                  <a:cubicBezTo>
                    <a:pt x="2" y="5"/>
                    <a:pt x="4" y="9"/>
                    <a:pt x="5" y="14"/>
                  </a:cubicBezTo>
                  <a:cubicBezTo>
                    <a:pt x="10" y="14"/>
                    <a:pt x="15" y="15"/>
                    <a:pt x="19" y="11"/>
                  </a:cubicBezTo>
                  <a:cubicBezTo>
                    <a:pt x="14" y="18"/>
                    <a:pt x="9" y="16"/>
                    <a:pt x="3" y="17"/>
                  </a:cubicBezTo>
                  <a:cubicBezTo>
                    <a:pt x="1" y="8"/>
                    <a:pt x="0" y="5"/>
                    <a:pt x="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899" name="Freeform 1124"/>
            <p:cNvSpPr>
              <a:spLocks/>
            </p:cNvSpPr>
            <p:nvPr userDrawn="1"/>
          </p:nvSpPr>
          <p:spPr bwMode="auto">
            <a:xfrm>
              <a:off x="258" y="306"/>
              <a:ext cx="4" cy="4"/>
            </a:xfrm>
            <a:custGeom>
              <a:avLst/>
              <a:gdLst>
                <a:gd name="T0" fmla="*/ 0 w 9"/>
                <a:gd name="T1" fmla="*/ 8 h 8"/>
                <a:gd name="T2" fmla="*/ 0 w 9"/>
                <a:gd name="T3" fmla="*/ 8 h 8"/>
                <a:gd name="T4" fmla="*/ 7 w 9"/>
                <a:gd name="T5" fmla="*/ 0 h 8"/>
                <a:gd name="T6" fmla="*/ 9 w 9"/>
                <a:gd name="T7" fmla="*/ 1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0" y="8"/>
                  </a:lnTo>
                  <a:lnTo>
                    <a:pt x="7" y="0"/>
                  </a:lnTo>
                  <a:lnTo>
                    <a:pt x="9" y="1"/>
                  </a:lnTo>
                  <a:lnTo>
                    <a:pt x="0"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0" name="Freeform 1125"/>
            <p:cNvSpPr>
              <a:spLocks/>
            </p:cNvSpPr>
            <p:nvPr userDrawn="1"/>
          </p:nvSpPr>
          <p:spPr bwMode="auto">
            <a:xfrm>
              <a:off x="265" y="312"/>
              <a:ext cx="2" cy="4"/>
            </a:xfrm>
            <a:custGeom>
              <a:avLst/>
              <a:gdLst>
                <a:gd name="T0" fmla="*/ 0 w 5"/>
                <a:gd name="T1" fmla="*/ 10 h 10"/>
                <a:gd name="T2" fmla="*/ 0 w 5"/>
                <a:gd name="T3" fmla="*/ 10 h 10"/>
                <a:gd name="T4" fmla="*/ 4 w 5"/>
                <a:gd name="T5" fmla="*/ 0 h 10"/>
                <a:gd name="T6" fmla="*/ 5 w 5"/>
                <a:gd name="T7" fmla="*/ 2 h 10"/>
                <a:gd name="T8" fmla="*/ 0 w 5"/>
                <a:gd name="T9" fmla="*/ 10 h 10"/>
              </a:gdLst>
              <a:ahLst/>
              <a:cxnLst>
                <a:cxn ang="0">
                  <a:pos x="T0" y="T1"/>
                </a:cxn>
                <a:cxn ang="0">
                  <a:pos x="T2" y="T3"/>
                </a:cxn>
                <a:cxn ang="0">
                  <a:pos x="T4" y="T5"/>
                </a:cxn>
                <a:cxn ang="0">
                  <a:pos x="T6" y="T7"/>
                </a:cxn>
                <a:cxn ang="0">
                  <a:pos x="T8" y="T9"/>
                </a:cxn>
              </a:cxnLst>
              <a:rect l="0" t="0" r="r" b="b"/>
              <a:pathLst>
                <a:path w="5" h="10">
                  <a:moveTo>
                    <a:pt x="0" y="10"/>
                  </a:moveTo>
                  <a:lnTo>
                    <a:pt x="0" y="10"/>
                  </a:lnTo>
                  <a:lnTo>
                    <a:pt x="4" y="0"/>
                  </a:lnTo>
                  <a:lnTo>
                    <a:pt x="5" y="2"/>
                  </a:lnTo>
                  <a:lnTo>
                    <a:pt x="0" y="1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1" name="Freeform 1126"/>
            <p:cNvSpPr>
              <a:spLocks/>
            </p:cNvSpPr>
            <p:nvPr userDrawn="1"/>
          </p:nvSpPr>
          <p:spPr bwMode="auto">
            <a:xfrm>
              <a:off x="257" y="319"/>
              <a:ext cx="8" cy="7"/>
            </a:xfrm>
            <a:custGeom>
              <a:avLst/>
              <a:gdLst>
                <a:gd name="T0" fmla="*/ 5 w 19"/>
                <a:gd name="T1" fmla="*/ 0 h 16"/>
                <a:gd name="T2" fmla="*/ 5 w 19"/>
                <a:gd name="T3" fmla="*/ 0 h 16"/>
                <a:gd name="T4" fmla="*/ 7 w 19"/>
                <a:gd name="T5" fmla="*/ 12 h 16"/>
                <a:gd name="T6" fmla="*/ 19 w 19"/>
                <a:gd name="T7" fmla="*/ 8 h 16"/>
                <a:gd name="T8" fmla="*/ 6 w 19"/>
                <a:gd name="T9" fmla="*/ 14 h 16"/>
                <a:gd name="T10" fmla="*/ 5 w 19"/>
                <a:gd name="T11" fmla="*/ 0 h 16"/>
              </a:gdLst>
              <a:ahLst/>
              <a:cxnLst>
                <a:cxn ang="0">
                  <a:pos x="T0" y="T1"/>
                </a:cxn>
                <a:cxn ang="0">
                  <a:pos x="T2" y="T3"/>
                </a:cxn>
                <a:cxn ang="0">
                  <a:pos x="T4" y="T5"/>
                </a:cxn>
                <a:cxn ang="0">
                  <a:pos x="T6" y="T7"/>
                </a:cxn>
                <a:cxn ang="0">
                  <a:pos x="T8" y="T9"/>
                </a:cxn>
                <a:cxn ang="0">
                  <a:pos x="T10" y="T11"/>
                </a:cxn>
              </a:cxnLst>
              <a:rect l="0" t="0" r="r" b="b"/>
              <a:pathLst>
                <a:path w="19" h="16">
                  <a:moveTo>
                    <a:pt x="5" y="0"/>
                  </a:moveTo>
                  <a:lnTo>
                    <a:pt x="5" y="0"/>
                  </a:lnTo>
                  <a:cubicBezTo>
                    <a:pt x="2" y="5"/>
                    <a:pt x="6" y="8"/>
                    <a:pt x="7" y="12"/>
                  </a:cubicBezTo>
                  <a:cubicBezTo>
                    <a:pt x="12" y="12"/>
                    <a:pt x="16" y="12"/>
                    <a:pt x="19" y="8"/>
                  </a:cubicBezTo>
                  <a:cubicBezTo>
                    <a:pt x="16" y="16"/>
                    <a:pt x="11" y="13"/>
                    <a:pt x="6" y="14"/>
                  </a:cubicBezTo>
                  <a:cubicBezTo>
                    <a:pt x="4" y="9"/>
                    <a:pt x="0" y="7"/>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2" name="Freeform 1127"/>
            <p:cNvSpPr>
              <a:spLocks/>
            </p:cNvSpPr>
            <p:nvPr userDrawn="1"/>
          </p:nvSpPr>
          <p:spPr bwMode="auto">
            <a:xfrm>
              <a:off x="266" y="324"/>
              <a:ext cx="9" cy="6"/>
            </a:xfrm>
            <a:custGeom>
              <a:avLst/>
              <a:gdLst>
                <a:gd name="T0" fmla="*/ 4 w 20"/>
                <a:gd name="T1" fmla="*/ 0 h 14"/>
                <a:gd name="T2" fmla="*/ 4 w 20"/>
                <a:gd name="T3" fmla="*/ 0 h 14"/>
                <a:gd name="T4" fmla="*/ 8 w 20"/>
                <a:gd name="T5" fmla="*/ 11 h 14"/>
                <a:gd name="T6" fmla="*/ 20 w 20"/>
                <a:gd name="T7" fmla="*/ 4 h 14"/>
                <a:gd name="T8" fmla="*/ 8 w 20"/>
                <a:gd name="T9" fmla="*/ 14 h 14"/>
                <a:gd name="T10" fmla="*/ 4 w 20"/>
                <a:gd name="T11" fmla="*/ 0 h 14"/>
              </a:gdLst>
              <a:ahLst/>
              <a:cxnLst>
                <a:cxn ang="0">
                  <a:pos x="T0" y="T1"/>
                </a:cxn>
                <a:cxn ang="0">
                  <a:pos x="T2" y="T3"/>
                </a:cxn>
                <a:cxn ang="0">
                  <a:pos x="T4" y="T5"/>
                </a:cxn>
                <a:cxn ang="0">
                  <a:pos x="T6" y="T7"/>
                </a:cxn>
                <a:cxn ang="0">
                  <a:pos x="T8" y="T9"/>
                </a:cxn>
                <a:cxn ang="0">
                  <a:pos x="T10" y="T11"/>
                </a:cxn>
              </a:cxnLst>
              <a:rect l="0" t="0" r="r" b="b"/>
              <a:pathLst>
                <a:path w="20" h="14">
                  <a:moveTo>
                    <a:pt x="4" y="0"/>
                  </a:moveTo>
                  <a:lnTo>
                    <a:pt x="4" y="0"/>
                  </a:lnTo>
                  <a:cubicBezTo>
                    <a:pt x="2" y="6"/>
                    <a:pt x="6" y="7"/>
                    <a:pt x="8" y="11"/>
                  </a:cubicBezTo>
                  <a:cubicBezTo>
                    <a:pt x="14" y="9"/>
                    <a:pt x="18" y="9"/>
                    <a:pt x="20" y="4"/>
                  </a:cubicBezTo>
                  <a:cubicBezTo>
                    <a:pt x="19" y="12"/>
                    <a:pt x="13" y="11"/>
                    <a:pt x="8" y="14"/>
                  </a:cubicBezTo>
                  <a:cubicBezTo>
                    <a:pt x="6" y="9"/>
                    <a:pt x="0" y="7"/>
                    <a:pt x="4"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3" name="Freeform 1128"/>
            <p:cNvSpPr>
              <a:spLocks/>
            </p:cNvSpPr>
            <p:nvPr userDrawn="1"/>
          </p:nvSpPr>
          <p:spPr bwMode="auto">
            <a:xfrm>
              <a:off x="278" y="327"/>
              <a:ext cx="9" cy="5"/>
            </a:xfrm>
            <a:custGeom>
              <a:avLst/>
              <a:gdLst>
                <a:gd name="T0" fmla="*/ 1 w 21"/>
                <a:gd name="T1" fmla="*/ 0 h 12"/>
                <a:gd name="T2" fmla="*/ 1 w 21"/>
                <a:gd name="T3" fmla="*/ 0 h 12"/>
                <a:gd name="T4" fmla="*/ 11 w 21"/>
                <a:gd name="T5" fmla="*/ 9 h 12"/>
                <a:gd name="T6" fmla="*/ 19 w 21"/>
                <a:gd name="T7" fmla="*/ 1 h 12"/>
                <a:gd name="T8" fmla="*/ 11 w 21"/>
                <a:gd name="T9" fmla="*/ 12 h 12"/>
                <a:gd name="T10" fmla="*/ 1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1" y="0"/>
                  </a:moveTo>
                  <a:lnTo>
                    <a:pt x="1" y="0"/>
                  </a:lnTo>
                  <a:cubicBezTo>
                    <a:pt x="1" y="6"/>
                    <a:pt x="8" y="6"/>
                    <a:pt x="11" y="9"/>
                  </a:cubicBezTo>
                  <a:cubicBezTo>
                    <a:pt x="15" y="7"/>
                    <a:pt x="19" y="7"/>
                    <a:pt x="19" y="1"/>
                  </a:cubicBezTo>
                  <a:cubicBezTo>
                    <a:pt x="21" y="10"/>
                    <a:pt x="15" y="8"/>
                    <a:pt x="11" y="12"/>
                  </a:cubicBezTo>
                  <a:cubicBezTo>
                    <a:pt x="7" y="8"/>
                    <a:pt x="0" y="9"/>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4" name="Freeform 1129"/>
            <p:cNvSpPr>
              <a:spLocks/>
            </p:cNvSpPr>
            <p:nvPr userDrawn="1"/>
          </p:nvSpPr>
          <p:spPr bwMode="auto">
            <a:xfrm>
              <a:off x="282" y="314"/>
              <a:ext cx="1" cy="7"/>
            </a:xfrm>
            <a:custGeom>
              <a:avLst/>
              <a:gdLst>
                <a:gd name="T0" fmla="*/ 0 w 2"/>
                <a:gd name="T1" fmla="*/ 1 h 15"/>
                <a:gd name="T2" fmla="*/ 0 w 2"/>
                <a:gd name="T3" fmla="*/ 1 h 15"/>
                <a:gd name="T4" fmla="*/ 2 w 2"/>
                <a:gd name="T5" fmla="*/ 0 h 15"/>
                <a:gd name="T6" fmla="*/ 1 w 2"/>
                <a:gd name="T7" fmla="*/ 15 h 15"/>
                <a:gd name="T8" fmla="*/ 0 w 2"/>
                <a:gd name="T9" fmla="*/ 1 h 15"/>
              </a:gdLst>
              <a:ahLst/>
              <a:cxnLst>
                <a:cxn ang="0">
                  <a:pos x="T0" y="T1"/>
                </a:cxn>
                <a:cxn ang="0">
                  <a:pos x="T2" y="T3"/>
                </a:cxn>
                <a:cxn ang="0">
                  <a:pos x="T4" y="T5"/>
                </a:cxn>
                <a:cxn ang="0">
                  <a:pos x="T6" y="T7"/>
                </a:cxn>
                <a:cxn ang="0">
                  <a:pos x="T8" y="T9"/>
                </a:cxn>
              </a:cxnLst>
              <a:rect l="0" t="0" r="r" b="b"/>
              <a:pathLst>
                <a:path w="2" h="15">
                  <a:moveTo>
                    <a:pt x="0" y="1"/>
                  </a:moveTo>
                  <a:lnTo>
                    <a:pt x="0" y="1"/>
                  </a:lnTo>
                  <a:lnTo>
                    <a:pt x="2" y="0"/>
                  </a:lnTo>
                  <a:lnTo>
                    <a:pt x="1" y="15"/>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5" name="Freeform 1130"/>
            <p:cNvSpPr>
              <a:spLocks/>
            </p:cNvSpPr>
            <p:nvPr userDrawn="1"/>
          </p:nvSpPr>
          <p:spPr bwMode="auto">
            <a:xfrm>
              <a:off x="290" y="326"/>
              <a:ext cx="8" cy="6"/>
            </a:xfrm>
            <a:custGeom>
              <a:avLst/>
              <a:gdLst>
                <a:gd name="T0" fmla="*/ 16 w 20"/>
                <a:gd name="T1" fmla="*/ 0 h 12"/>
                <a:gd name="T2" fmla="*/ 16 w 20"/>
                <a:gd name="T3" fmla="*/ 0 h 12"/>
                <a:gd name="T4" fmla="*/ 11 w 20"/>
                <a:gd name="T5" fmla="*/ 12 h 12"/>
                <a:gd name="T6" fmla="*/ 0 w 20"/>
                <a:gd name="T7" fmla="*/ 2 h 12"/>
                <a:gd name="T8" fmla="*/ 11 w 20"/>
                <a:gd name="T9" fmla="*/ 10 h 12"/>
                <a:gd name="T10" fmla="*/ 16 w 20"/>
                <a:gd name="T11" fmla="*/ 0 h 12"/>
              </a:gdLst>
              <a:ahLst/>
              <a:cxnLst>
                <a:cxn ang="0">
                  <a:pos x="T0" y="T1"/>
                </a:cxn>
                <a:cxn ang="0">
                  <a:pos x="T2" y="T3"/>
                </a:cxn>
                <a:cxn ang="0">
                  <a:pos x="T4" y="T5"/>
                </a:cxn>
                <a:cxn ang="0">
                  <a:pos x="T6" y="T7"/>
                </a:cxn>
                <a:cxn ang="0">
                  <a:pos x="T8" y="T9"/>
                </a:cxn>
                <a:cxn ang="0">
                  <a:pos x="T10" y="T11"/>
                </a:cxn>
              </a:cxnLst>
              <a:rect l="0" t="0" r="r" b="b"/>
              <a:pathLst>
                <a:path w="20" h="12">
                  <a:moveTo>
                    <a:pt x="16" y="0"/>
                  </a:moveTo>
                  <a:lnTo>
                    <a:pt x="16" y="0"/>
                  </a:lnTo>
                  <a:cubicBezTo>
                    <a:pt x="20" y="7"/>
                    <a:pt x="14" y="8"/>
                    <a:pt x="11" y="12"/>
                  </a:cubicBezTo>
                  <a:cubicBezTo>
                    <a:pt x="7" y="9"/>
                    <a:pt x="0" y="10"/>
                    <a:pt x="0" y="2"/>
                  </a:cubicBezTo>
                  <a:cubicBezTo>
                    <a:pt x="1" y="7"/>
                    <a:pt x="6" y="7"/>
                    <a:pt x="11" y="10"/>
                  </a:cubicBezTo>
                  <a:cubicBezTo>
                    <a:pt x="14" y="6"/>
                    <a:pt x="17" y="6"/>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6" name="Freeform 1131"/>
            <p:cNvSpPr>
              <a:spLocks/>
            </p:cNvSpPr>
            <p:nvPr userDrawn="1"/>
          </p:nvSpPr>
          <p:spPr bwMode="auto">
            <a:xfrm>
              <a:off x="291" y="316"/>
              <a:ext cx="2" cy="6"/>
            </a:xfrm>
            <a:custGeom>
              <a:avLst/>
              <a:gdLst>
                <a:gd name="T0" fmla="*/ 0 w 4"/>
                <a:gd name="T1" fmla="*/ 1 h 14"/>
                <a:gd name="T2" fmla="*/ 0 w 4"/>
                <a:gd name="T3" fmla="*/ 1 h 14"/>
                <a:gd name="T4" fmla="*/ 1 w 4"/>
                <a:gd name="T5" fmla="*/ 2 h 14"/>
                <a:gd name="T6" fmla="*/ 2 w 4"/>
                <a:gd name="T7" fmla="*/ 0 h 14"/>
                <a:gd name="T8" fmla="*/ 4 w 4"/>
                <a:gd name="T9" fmla="*/ 14 h 14"/>
                <a:gd name="T10" fmla="*/ 0 w 4"/>
                <a:gd name="T11" fmla="*/ 1 h 14"/>
              </a:gdLst>
              <a:ahLst/>
              <a:cxnLst>
                <a:cxn ang="0">
                  <a:pos x="T0" y="T1"/>
                </a:cxn>
                <a:cxn ang="0">
                  <a:pos x="T2" y="T3"/>
                </a:cxn>
                <a:cxn ang="0">
                  <a:pos x="T4" y="T5"/>
                </a:cxn>
                <a:cxn ang="0">
                  <a:pos x="T6" y="T7"/>
                </a:cxn>
                <a:cxn ang="0">
                  <a:pos x="T8" y="T9"/>
                </a:cxn>
                <a:cxn ang="0">
                  <a:pos x="T10" y="T11"/>
                </a:cxn>
              </a:cxnLst>
              <a:rect l="0" t="0" r="r" b="b"/>
              <a:pathLst>
                <a:path w="4" h="14">
                  <a:moveTo>
                    <a:pt x="0" y="1"/>
                  </a:moveTo>
                  <a:lnTo>
                    <a:pt x="0" y="1"/>
                  </a:lnTo>
                  <a:lnTo>
                    <a:pt x="1" y="2"/>
                  </a:lnTo>
                  <a:lnTo>
                    <a:pt x="2" y="0"/>
                  </a:lnTo>
                  <a:lnTo>
                    <a:pt x="4" y="14"/>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7" name="Freeform 1132"/>
            <p:cNvSpPr>
              <a:spLocks/>
            </p:cNvSpPr>
            <p:nvPr userDrawn="1"/>
          </p:nvSpPr>
          <p:spPr bwMode="auto">
            <a:xfrm>
              <a:off x="256" y="297"/>
              <a:ext cx="8" cy="9"/>
            </a:xfrm>
            <a:custGeom>
              <a:avLst/>
              <a:gdLst>
                <a:gd name="T0" fmla="*/ 9 w 18"/>
                <a:gd name="T1" fmla="*/ 0 h 21"/>
                <a:gd name="T2" fmla="*/ 9 w 18"/>
                <a:gd name="T3" fmla="*/ 0 h 21"/>
                <a:gd name="T4" fmla="*/ 4 w 18"/>
                <a:gd name="T5" fmla="*/ 12 h 21"/>
                <a:gd name="T6" fmla="*/ 18 w 18"/>
                <a:gd name="T7" fmla="*/ 15 h 21"/>
                <a:gd name="T8" fmla="*/ 1 w 18"/>
                <a:gd name="T9" fmla="*/ 13 h 21"/>
                <a:gd name="T10" fmla="*/ 9 w 18"/>
                <a:gd name="T11" fmla="*/ 0 h 21"/>
              </a:gdLst>
              <a:ahLst/>
              <a:cxnLst>
                <a:cxn ang="0">
                  <a:pos x="T0" y="T1"/>
                </a:cxn>
                <a:cxn ang="0">
                  <a:pos x="T2" y="T3"/>
                </a:cxn>
                <a:cxn ang="0">
                  <a:pos x="T4" y="T5"/>
                </a:cxn>
                <a:cxn ang="0">
                  <a:pos x="T6" y="T7"/>
                </a:cxn>
                <a:cxn ang="0">
                  <a:pos x="T8" y="T9"/>
                </a:cxn>
                <a:cxn ang="0">
                  <a:pos x="T10" y="T11"/>
                </a:cxn>
              </a:cxnLst>
              <a:rect l="0" t="0" r="r" b="b"/>
              <a:pathLst>
                <a:path w="18" h="21">
                  <a:moveTo>
                    <a:pt x="9" y="0"/>
                  </a:moveTo>
                  <a:lnTo>
                    <a:pt x="9" y="0"/>
                  </a:lnTo>
                  <a:cubicBezTo>
                    <a:pt x="3" y="2"/>
                    <a:pt x="5" y="6"/>
                    <a:pt x="4" y="12"/>
                  </a:cubicBezTo>
                  <a:cubicBezTo>
                    <a:pt x="9" y="14"/>
                    <a:pt x="13" y="18"/>
                    <a:pt x="18" y="15"/>
                  </a:cubicBezTo>
                  <a:cubicBezTo>
                    <a:pt x="12" y="21"/>
                    <a:pt x="7" y="15"/>
                    <a:pt x="1" y="13"/>
                  </a:cubicBezTo>
                  <a:cubicBezTo>
                    <a:pt x="4" y="5"/>
                    <a:pt x="0" y="3"/>
                    <a:pt x="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8" name="Freeform 1133"/>
            <p:cNvSpPr>
              <a:spLocks noEditPoints="1"/>
            </p:cNvSpPr>
            <p:nvPr userDrawn="1"/>
          </p:nvSpPr>
          <p:spPr bwMode="auto">
            <a:xfrm>
              <a:off x="259" y="289"/>
              <a:ext cx="8" cy="2"/>
            </a:xfrm>
            <a:custGeom>
              <a:avLst/>
              <a:gdLst>
                <a:gd name="T0" fmla="*/ 9 w 18"/>
                <a:gd name="T1" fmla="*/ 2 h 5"/>
                <a:gd name="T2" fmla="*/ 9 w 18"/>
                <a:gd name="T3" fmla="*/ 2 h 5"/>
                <a:gd name="T4" fmla="*/ 16 w 18"/>
                <a:gd name="T5" fmla="*/ 4 h 5"/>
                <a:gd name="T6" fmla="*/ 16 w 18"/>
                <a:gd name="T7" fmla="*/ 3 h 5"/>
                <a:gd name="T8" fmla="*/ 9 w 18"/>
                <a:gd name="T9" fmla="*/ 2 h 5"/>
                <a:gd name="T10" fmla="*/ 0 w 18"/>
                <a:gd name="T11" fmla="*/ 1 h 5"/>
                <a:gd name="T12" fmla="*/ 0 w 18"/>
                <a:gd name="T13" fmla="*/ 1 h 5"/>
                <a:gd name="T14" fmla="*/ 17 w 18"/>
                <a:gd name="T15" fmla="*/ 2 h 5"/>
                <a:gd name="T16" fmla="*/ 18 w 18"/>
                <a:gd name="T17" fmla="*/ 4 h 5"/>
                <a:gd name="T18" fmla="*/ 16 w 18"/>
                <a:gd name="T19" fmla="*/ 5 h 5"/>
                <a:gd name="T20" fmla="*/ 0 w 18"/>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9" y="2"/>
                  </a:moveTo>
                  <a:lnTo>
                    <a:pt x="9" y="2"/>
                  </a:lnTo>
                  <a:cubicBezTo>
                    <a:pt x="10" y="3"/>
                    <a:pt x="16" y="4"/>
                    <a:pt x="16" y="4"/>
                  </a:cubicBezTo>
                  <a:lnTo>
                    <a:pt x="16" y="3"/>
                  </a:lnTo>
                  <a:cubicBezTo>
                    <a:pt x="16" y="3"/>
                    <a:pt x="10" y="2"/>
                    <a:pt x="9" y="2"/>
                  </a:cubicBezTo>
                  <a:close/>
                  <a:moveTo>
                    <a:pt x="0" y="1"/>
                  </a:moveTo>
                  <a:lnTo>
                    <a:pt x="0" y="1"/>
                  </a:lnTo>
                  <a:cubicBezTo>
                    <a:pt x="8" y="0"/>
                    <a:pt x="17" y="2"/>
                    <a:pt x="17" y="2"/>
                  </a:cubicBezTo>
                  <a:lnTo>
                    <a:pt x="18" y="4"/>
                  </a:lnTo>
                  <a:lnTo>
                    <a:pt x="16" y="5"/>
                  </a:lnTo>
                  <a:cubicBezTo>
                    <a:pt x="12" y="5"/>
                    <a:pt x="8" y="3"/>
                    <a:pt x="0"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09" name="Freeform 1134"/>
            <p:cNvSpPr>
              <a:spLocks noEditPoints="1"/>
            </p:cNvSpPr>
            <p:nvPr userDrawn="1"/>
          </p:nvSpPr>
          <p:spPr bwMode="auto">
            <a:xfrm>
              <a:off x="261" y="297"/>
              <a:ext cx="7" cy="4"/>
            </a:xfrm>
            <a:custGeom>
              <a:avLst/>
              <a:gdLst>
                <a:gd name="T0" fmla="*/ 9 w 15"/>
                <a:gd name="T1" fmla="*/ 5 h 10"/>
                <a:gd name="T2" fmla="*/ 9 w 15"/>
                <a:gd name="T3" fmla="*/ 5 h 10"/>
                <a:gd name="T4" fmla="*/ 14 w 15"/>
                <a:gd name="T5" fmla="*/ 2 h 10"/>
                <a:gd name="T6" fmla="*/ 14 w 15"/>
                <a:gd name="T7" fmla="*/ 1 h 10"/>
                <a:gd name="T8" fmla="*/ 9 w 15"/>
                <a:gd name="T9" fmla="*/ 5 h 10"/>
                <a:gd name="T10" fmla="*/ 0 w 15"/>
                <a:gd name="T11" fmla="*/ 10 h 10"/>
                <a:gd name="T12" fmla="*/ 0 w 15"/>
                <a:gd name="T13" fmla="*/ 10 h 10"/>
                <a:gd name="T14" fmla="*/ 13 w 15"/>
                <a:gd name="T15" fmla="*/ 0 h 10"/>
                <a:gd name="T16" fmla="*/ 15 w 15"/>
                <a:gd name="T17" fmla="*/ 1 h 10"/>
                <a:gd name="T18" fmla="*/ 15 w 15"/>
                <a:gd name="T19" fmla="*/ 3 h 10"/>
                <a:gd name="T20" fmla="*/ 0 w 15"/>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0">
                  <a:moveTo>
                    <a:pt x="9" y="5"/>
                  </a:moveTo>
                  <a:lnTo>
                    <a:pt x="9" y="5"/>
                  </a:lnTo>
                  <a:cubicBezTo>
                    <a:pt x="10" y="5"/>
                    <a:pt x="14" y="2"/>
                    <a:pt x="14" y="2"/>
                  </a:cubicBezTo>
                  <a:lnTo>
                    <a:pt x="14" y="1"/>
                  </a:lnTo>
                  <a:cubicBezTo>
                    <a:pt x="14" y="1"/>
                    <a:pt x="10" y="4"/>
                    <a:pt x="9" y="5"/>
                  </a:cubicBezTo>
                  <a:close/>
                  <a:moveTo>
                    <a:pt x="0" y="10"/>
                  </a:moveTo>
                  <a:lnTo>
                    <a:pt x="0" y="10"/>
                  </a:lnTo>
                  <a:cubicBezTo>
                    <a:pt x="7" y="4"/>
                    <a:pt x="13" y="0"/>
                    <a:pt x="13" y="0"/>
                  </a:cubicBezTo>
                  <a:lnTo>
                    <a:pt x="15" y="1"/>
                  </a:lnTo>
                  <a:lnTo>
                    <a:pt x="15" y="3"/>
                  </a:lnTo>
                  <a:cubicBezTo>
                    <a:pt x="15" y="3"/>
                    <a:pt x="8" y="8"/>
                    <a:pt x="0" y="1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0" name="Freeform 1135"/>
            <p:cNvSpPr>
              <a:spLocks/>
            </p:cNvSpPr>
            <p:nvPr userDrawn="1"/>
          </p:nvSpPr>
          <p:spPr bwMode="auto">
            <a:xfrm>
              <a:off x="265" y="305"/>
              <a:ext cx="9" cy="8"/>
            </a:xfrm>
            <a:custGeom>
              <a:avLst/>
              <a:gdLst>
                <a:gd name="T0" fmla="*/ 5 w 20"/>
                <a:gd name="T1" fmla="*/ 0 h 16"/>
                <a:gd name="T2" fmla="*/ 5 w 20"/>
                <a:gd name="T3" fmla="*/ 0 h 16"/>
                <a:gd name="T4" fmla="*/ 8 w 20"/>
                <a:gd name="T5" fmla="*/ 10 h 16"/>
                <a:gd name="T6" fmla="*/ 20 w 20"/>
                <a:gd name="T7" fmla="*/ 10 h 16"/>
                <a:gd name="T8" fmla="*/ 7 w 20"/>
                <a:gd name="T9" fmla="*/ 12 h 16"/>
                <a:gd name="T10" fmla="*/ 5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5" y="0"/>
                  </a:moveTo>
                  <a:lnTo>
                    <a:pt x="5" y="0"/>
                  </a:lnTo>
                  <a:cubicBezTo>
                    <a:pt x="2" y="5"/>
                    <a:pt x="7" y="6"/>
                    <a:pt x="8" y="10"/>
                  </a:cubicBezTo>
                  <a:cubicBezTo>
                    <a:pt x="14" y="9"/>
                    <a:pt x="17" y="14"/>
                    <a:pt x="20" y="10"/>
                  </a:cubicBezTo>
                  <a:cubicBezTo>
                    <a:pt x="16" y="16"/>
                    <a:pt x="12" y="11"/>
                    <a:pt x="7" y="12"/>
                  </a:cubicBezTo>
                  <a:cubicBezTo>
                    <a:pt x="6" y="8"/>
                    <a:pt x="0" y="6"/>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1" name="Freeform 1136"/>
            <p:cNvSpPr>
              <a:spLocks noEditPoints="1"/>
            </p:cNvSpPr>
            <p:nvPr userDrawn="1"/>
          </p:nvSpPr>
          <p:spPr bwMode="auto">
            <a:xfrm>
              <a:off x="270" y="302"/>
              <a:ext cx="4" cy="5"/>
            </a:xfrm>
            <a:custGeom>
              <a:avLst/>
              <a:gdLst>
                <a:gd name="T0" fmla="*/ 4 w 8"/>
                <a:gd name="T1" fmla="*/ 5 h 12"/>
                <a:gd name="T2" fmla="*/ 4 w 8"/>
                <a:gd name="T3" fmla="*/ 5 h 12"/>
                <a:gd name="T4" fmla="*/ 7 w 8"/>
                <a:gd name="T5" fmla="*/ 1 h 12"/>
                <a:gd name="T6" fmla="*/ 6 w 8"/>
                <a:gd name="T7" fmla="*/ 1 h 12"/>
                <a:gd name="T8" fmla="*/ 4 w 8"/>
                <a:gd name="T9" fmla="*/ 5 h 12"/>
                <a:gd name="T10" fmla="*/ 0 w 8"/>
                <a:gd name="T11" fmla="*/ 12 h 12"/>
                <a:gd name="T12" fmla="*/ 0 w 8"/>
                <a:gd name="T13" fmla="*/ 12 h 12"/>
                <a:gd name="T14" fmla="*/ 5 w 8"/>
                <a:gd name="T15" fmla="*/ 0 h 12"/>
                <a:gd name="T16" fmla="*/ 7 w 8"/>
                <a:gd name="T17" fmla="*/ 0 h 12"/>
                <a:gd name="T18" fmla="*/ 8 w 8"/>
                <a:gd name="T19" fmla="*/ 1 h 12"/>
                <a:gd name="T20" fmla="*/ 0 w 8"/>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2">
                  <a:moveTo>
                    <a:pt x="4" y="5"/>
                  </a:moveTo>
                  <a:lnTo>
                    <a:pt x="4" y="5"/>
                  </a:lnTo>
                  <a:cubicBezTo>
                    <a:pt x="5" y="4"/>
                    <a:pt x="7" y="1"/>
                    <a:pt x="7" y="1"/>
                  </a:cubicBezTo>
                  <a:lnTo>
                    <a:pt x="6" y="1"/>
                  </a:lnTo>
                  <a:cubicBezTo>
                    <a:pt x="6" y="1"/>
                    <a:pt x="4" y="4"/>
                    <a:pt x="4" y="5"/>
                  </a:cubicBezTo>
                  <a:close/>
                  <a:moveTo>
                    <a:pt x="0" y="12"/>
                  </a:moveTo>
                  <a:lnTo>
                    <a:pt x="0" y="12"/>
                  </a:lnTo>
                  <a:cubicBezTo>
                    <a:pt x="3" y="4"/>
                    <a:pt x="5" y="0"/>
                    <a:pt x="5" y="0"/>
                  </a:cubicBezTo>
                  <a:lnTo>
                    <a:pt x="7" y="0"/>
                  </a:lnTo>
                  <a:lnTo>
                    <a:pt x="8" y="1"/>
                  </a:lnTo>
                  <a:cubicBezTo>
                    <a:pt x="8" y="1"/>
                    <a:pt x="6" y="7"/>
                    <a:pt x="0" y="1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2" name="Freeform 1137"/>
            <p:cNvSpPr>
              <a:spLocks noEditPoints="1"/>
            </p:cNvSpPr>
            <p:nvPr userDrawn="1"/>
          </p:nvSpPr>
          <p:spPr bwMode="auto">
            <a:xfrm>
              <a:off x="280" y="304"/>
              <a:ext cx="1" cy="6"/>
            </a:xfrm>
            <a:custGeom>
              <a:avLst/>
              <a:gdLst>
                <a:gd name="T0" fmla="*/ 1 w 4"/>
                <a:gd name="T1" fmla="*/ 6 h 12"/>
                <a:gd name="T2" fmla="*/ 1 w 4"/>
                <a:gd name="T3" fmla="*/ 6 h 12"/>
                <a:gd name="T4" fmla="*/ 3 w 4"/>
                <a:gd name="T5" fmla="*/ 1 h 12"/>
                <a:gd name="T6" fmla="*/ 2 w 4"/>
                <a:gd name="T7" fmla="*/ 1 h 12"/>
                <a:gd name="T8" fmla="*/ 1 w 4"/>
                <a:gd name="T9" fmla="*/ 6 h 12"/>
                <a:gd name="T10" fmla="*/ 1 w 4"/>
                <a:gd name="T11" fmla="*/ 12 h 12"/>
                <a:gd name="T12" fmla="*/ 1 w 4"/>
                <a:gd name="T13" fmla="*/ 12 h 12"/>
                <a:gd name="T14" fmla="*/ 0 w 4"/>
                <a:gd name="T15" fmla="*/ 1 h 12"/>
                <a:gd name="T16" fmla="*/ 2 w 4"/>
                <a:gd name="T17" fmla="*/ 0 h 12"/>
                <a:gd name="T18" fmla="*/ 4 w 4"/>
                <a:gd name="T19" fmla="*/ 1 h 12"/>
                <a:gd name="T20" fmla="*/ 1 w 4"/>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1" y="6"/>
                  </a:moveTo>
                  <a:lnTo>
                    <a:pt x="1" y="6"/>
                  </a:lnTo>
                  <a:cubicBezTo>
                    <a:pt x="2" y="5"/>
                    <a:pt x="3" y="1"/>
                    <a:pt x="3" y="1"/>
                  </a:cubicBezTo>
                  <a:lnTo>
                    <a:pt x="2" y="1"/>
                  </a:lnTo>
                  <a:cubicBezTo>
                    <a:pt x="2" y="1"/>
                    <a:pt x="1" y="5"/>
                    <a:pt x="1" y="6"/>
                  </a:cubicBezTo>
                  <a:close/>
                  <a:moveTo>
                    <a:pt x="1" y="12"/>
                  </a:moveTo>
                  <a:lnTo>
                    <a:pt x="1" y="12"/>
                  </a:lnTo>
                  <a:cubicBezTo>
                    <a:pt x="0" y="7"/>
                    <a:pt x="0" y="1"/>
                    <a:pt x="0" y="1"/>
                  </a:cubicBezTo>
                  <a:lnTo>
                    <a:pt x="2" y="0"/>
                  </a:lnTo>
                  <a:lnTo>
                    <a:pt x="4" y="1"/>
                  </a:lnTo>
                  <a:cubicBezTo>
                    <a:pt x="4" y="1"/>
                    <a:pt x="3" y="7"/>
                    <a:pt x="1" y="1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3" name="Freeform 1138"/>
            <p:cNvSpPr>
              <a:spLocks/>
            </p:cNvSpPr>
            <p:nvPr userDrawn="1"/>
          </p:nvSpPr>
          <p:spPr bwMode="auto">
            <a:xfrm>
              <a:off x="276" y="310"/>
              <a:ext cx="8" cy="4"/>
            </a:xfrm>
            <a:custGeom>
              <a:avLst/>
              <a:gdLst>
                <a:gd name="T0" fmla="*/ 1 w 17"/>
                <a:gd name="T1" fmla="*/ 0 h 10"/>
                <a:gd name="T2" fmla="*/ 1 w 17"/>
                <a:gd name="T3" fmla="*/ 0 h 10"/>
                <a:gd name="T4" fmla="*/ 8 w 17"/>
                <a:gd name="T5" fmla="*/ 8 h 10"/>
                <a:gd name="T6" fmla="*/ 17 w 17"/>
                <a:gd name="T7" fmla="*/ 1 h 10"/>
                <a:gd name="T8" fmla="*/ 8 w 17"/>
                <a:gd name="T9" fmla="*/ 10 h 10"/>
                <a:gd name="T10" fmla="*/ 1 w 17"/>
                <a:gd name="T11" fmla="*/ 0 h 10"/>
              </a:gdLst>
              <a:ahLst/>
              <a:cxnLst>
                <a:cxn ang="0">
                  <a:pos x="T0" y="T1"/>
                </a:cxn>
                <a:cxn ang="0">
                  <a:pos x="T2" y="T3"/>
                </a:cxn>
                <a:cxn ang="0">
                  <a:pos x="T4" y="T5"/>
                </a:cxn>
                <a:cxn ang="0">
                  <a:pos x="T6" y="T7"/>
                </a:cxn>
                <a:cxn ang="0">
                  <a:pos x="T8" y="T9"/>
                </a:cxn>
                <a:cxn ang="0">
                  <a:pos x="T10" y="T11"/>
                </a:cxn>
              </a:cxnLst>
              <a:rect l="0" t="0" r="r" b="b"/>
              <a:pathLst>
                <a:path w="17" h="10">
                  <a:moveTo>
                    <a:pt x="1" y="0"/>
                  </a:moveTo>
                  <a:lnTo>
                    <a:pt x="1" y="0"/>
                  </a:lnTo>
                  <a:cubicBezTo>
                    <a:pt x="1" y="6"/>
                    <a:pt x="6" y="5"/>
                    <a:pt x="8" y="8"/>
                  </a:cubicBezTo>
                  <a:cubicBezTo>
                    <a:pt x="12" y="4"/>
                    <a:pt x="16" y="6"/>
                    <a:pt x="17" y="1"/>
                  </a:cubicBezTo>
                  <a:cubicBezTo>
                    <a:pt x="17" y="9"/>
                    <a:pt x="11" y="6"/>
                    <a:pt x="8" y="10"/>
                  </a:cubicBezTo>
                  <a:cubicBezTo>
                    <a:pt x="6" y="6"/>
                    <a:pt x="0" y="8"/>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4" name="Freeform 1139"/>
            <p:cNvSpPr>
              <a:spLocks noEditPoints="1"/>
            </p:cNvSpPr>
            <p:nvPr userDrawn="1"/>
          </p:nvSpPr>
          <p:spPr bwMode="auto">
            <a:xfrm>
              <a:off x="288" y="304"/>
              <a:ext cx="2" cy="6"/>
            </a:xfrm>
            <a:custGeom>
              <a:avLst/>
              <a:gdLst>
                <a:gd name="T0" fmla="*/ 3 w 5"/>
                <a:gd name="T1" fmla="*/ 8 h 14"/>
                <a:gd name="T2" fmla="*/ 3 w 5"/>
                <a:gd name="T3" fmla="*/ 8 h 14"/>
                <a:gd name="T4" fmla="*/ 2 w 5"/>
                <a:gd name="T5" fmla="*/ 1 h 14"/>
                <a:gd name="T6" fmla="*/ 1 w 5"/>
                <a:gd name="T7" fmla="*/ 2 h 14"/>
                <a:gd name="T8" fmla="*/ 3 w 5"/>
                <a:gd name="T9" fmla="*/ 8 h 14"/>
                <a:gd name="T10" fmla="*/ 4 w 5"/>
                <a:gd name="T11" fmla="*/ 14 h 14"/>
                <a:gd name="T12" fmla="*/ 4 w 5"/>
                <a:gd name="T13" fmla="*/ 14 h 14"/>
                <a:gd name="T14" fmla="*/ 0 w 5"/>
                <a:gd name="T15" fmla="*/ 2 h 14"/>
                <a:gd name="T16" fmla="*/ 2 w 5"/>
                <a:gd name="T17" fmla="*/ 0 h 14"/>
                <a:gd name="T18" fmla="*/ 3 w 5"/>
                <a:gd name="T19" fmla="*/ 1 h 14"/>
                <a:gd name="T20" fmla="*/ 4 w 5"/>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4">
                  <a:moveTo>
                    <a:pt x="3" y="8"/>
                  </a:moveTo>
                  <a:lnTo>
                    <a:pt x="3" y="8"/>
                  </a:lnTo>
                  <a:cubicBezTo>
                    <a:pt x="3" y="7"/>
                    <a:pt x="2" y="1"/>
                    <a:pt x="2" y="1"/>
                  </a:cubicBezTo>
                  <a:lnTo>
                    <a:pt x="1" y="2"/>
                  </a:lnTo>
                  <a:cubicBezTo>
                    <a:pt x="1" y="2"/>
                    <a:pt x="3" y="7"/>
                    <a:pt x="3" y="8"/>
                  </a:cubicBezTo>
                  <a:close/>
                  <a:moveTo>
                    <a:pt x="4" y="14"/>
                  </a:moveTo>
                  <a:lnTo>
                    <a:pt x="4" y="14"/>
                  </a:lnTo>
                  <a:cubicBezTo>
                    <a:pt x="1" y="6"/>
                    <a:pt x="0" y="2"/>
                    <a:pt x="0" y="2"/>
                  </a:cubicBezTo>
                  <a:lnTo>
                    <a:pt x="2" y="0"/>
                  </a:lnTo>
                  <a:lnTo>
                    <a:pt x="3" y="1"/>
                  </a:lnTo>
                  <a:cubicBezTo>
                    <a:pt x="3" y="1"/>
                    <a:pt x="5" y="6"/>
                    <a:pt x="4" y="1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5" name="Freeform 1140"/>
            <p:cNvSpPr>
              <a:spLocks/>
            </p:cNvSpPr>
            <p:nvPr userDrawn="1"/>
          </p:nvSpPr>
          <p:spPr bwMode="auto">
            <a:xfrm>
              <a:off x="286" y="309"/>
              <a:ext cx="8" cy="5"/>
            </a:xfrm>
            <a:custGeom>
              <a:avLst/>
              <a:gdLst>
                <a:gd name="T0" fmla="*/ 0 w 19"/>
                <a:gd name="T1" fmla="*/ 4 h 12"/>
                <a:gd name="T2" fmla="*/ 0 w 19"/>
                <a:gd name="T3" fmla="*/ 4 h 12"/>
                <a:gd name="T4" fmla="*/ 10 w 19"/>
                <a:gd name="T5" fmla="*/ 9 h 12"/>
                <a:gd name="T6" fmla="*/ 17 w 19"/>
                <a:gd name="T7" fmla="*/ 0 h 12"/>
                <a:gd name="T8" fmla="*/ 11 w 19"/>
                <a:gd name="T9" fmla="*/ 11 h 12"/>
                <a:gd name="T10" fmla="*/ 0 w 19"/>
                <a:gd name="T11" fmla="*/ 4 h 12"/>
              </a:gdLst>
              <a:ahLst/>
              <a:cxnLst>
                <a:cxn ang="0">
                  <a:pos x="T0" y="T1"/>
                </a:cxn>
                <a:cxn ang="0">
                  <a:pos x="T2" y="T3"/>
                </a:cxn>
                <a:cxn ang="0">
                  <a:pos x="T4" y="T5"/>
                </a:cxn>
                <a:cxn ang="0">
                  <a:pos x="T6" y="T7"/>
                </a:cxn>
                <a:cxn ang="0">
                  <a:pos x="T8" y="T9"/>
                </a:cxn>
                <a:cxn ang="0">
                  <a:pos x="T10" y="T11"/>
                </a:cxn>
              </a:cxnLst>
              <a:rect l="0" t="0" r="r" b="b"/>
              <a:pathLst>
                <a:path w="19" h="12">
                  <a:moveTo>
                    <a:pt x="0" y="4"/>
                  </a:moveTo>
                  <a:lnTo>
                    <a:pt x="0" y="4"/>
                  </a:lnTo>
                  <a:cubicBezTo>
                    <a:pt x="2" y="10"/>
                    <a:pt x="7" y="7"/>
                    <a:pt x="10" y="9"/>
                  </a:cubicBezTo>
                  <a:cubicBezTo>
                    <a:pt x="13" y="5"/>
                    <a:pt x="18" y="5"/>
                    <a:pt x="17" y="0"/>
                  </a:cubicBezTo>
                  <a:cubicBezTo>
                    <a:pt x="19" y="8"/>
                    <a:pt x="13" y="7"/>
                    <a:pt x="11" y="11"/>
                  </a:cubicBezTo>
                  <a:cubicBezTo>
                    <a:pt x="6" y="9"/>
                    <a:pt x="1" y="12"/>
                    <a:pt x="0" y="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6" name="Freeform 1141"/>
            <p:cNvSpPr>
              <a:spLocks/>
            </p:cNvSpPr>
            <p:nvPr userDrawn="1"/>
          </p:nvSpPr>
          <p:spPr bwMode="auto">
            <a:xfrm>
              <a:off x="297" y="302"/>
              <a:ext cx="0" cy="2"/>
            </a:xfrm>
            <a:custGeom>
              <a:avLst/>
              <a:gdLst>
                <a:gd name="T0" fmla="*/ 1 w 1"/>
                <a:gd name="T1" fmla="*/ 4 h 4"/>
                <a:gd name="T2" fmla="*/ 1 w 1"/>
                <a:gd name="T3" fmla="*/ 4 h 4"/>
                <a:gd name="T4" fmla="*/ 0 w 1"/>
                <a:gd name="T5" fmla="*/ 0 h 4"/>
                <a:gd name="T6" fmla="*/ 1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lnTo>
                    <a:pt x="1" y="4"/>
                  </a:lnTo>
                  <a:cubicBezTo>
                    <a:pt x="1" y="3"/>
                    <a:pt x="0" y="0"/>
                    <a:pt x="0" y="0"/>
                  </a:cubicBezTo>
                  <a:lnTo>
                    <a:pt x="1" y="0"/>
                  </a:lnTo>
                  <a:lnTo>
                    <a:pt x="1"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7" name="Freeform 1142"/>
            <p:cNvSpPr>
              <a:spLocks/>
            </p:cNvSpPr>
            <p:nvPr userDrawn="1"/>
          </p:nvSpPr>
          <p:spPr bwMode="auto">
            <a:xfrm>
              <a:off x="309" y="154"/>
              <a:ext cx="44" cy="53"/>
            </a:xfrm>
            <a:custGeom>
              <a:avLst/>
              <a:gdLst>
                <a:gd name="T0" fmla="*/ 79 w 99"/>
                <a:gd name="T1" fmla="*/ 113 h 116"/>
                <a:gd name="T2" fmla="*/ 79 w 99"/>
                <a:gd name="T3" fmla="*/ 113 h 116"/>
                <a:gd name="T4" fmla="*/ 50 w 99"/>
                <a:gd name="T5" fmla="*/ 116 h 116"/>
                <a:gd name="T6" fmla="*/ 20 w 99"/>
                <a:gd name="T7" fmla="*/ 113 h 116"/>
                <a:gd name="T8" fmla="*/ 20 w 99"/>
                <a:gd name="T9" fmla="*/ 99 h 116"/>
                <a:gd name="T10" fmla="*/ 8 w 99"/>
                <a:gd name="T11" fmla="*/ 74 h 116"/>
                <a:gd name="T12" fmla="*/ 31 w 99"/>
                <a:gd name="T13" fmla="*/ 38 h 116"/>
                <a:gd name="T14" fmla="*/ 39 w 99"/>
                <a:gd name="T15" fmla="*/ 37 h 116"/>
                <a:gd name="T16" fmla="*/ 39 w 99"/>
                <a:gd name="T17" fmla="*/ 41 h 116"/>
                <a:gd name="T18" fmla="*/ 43 w 99"/>
                <a:gd name="T19" fmla="*/ 40 h 116"/>
                <a:gd name="T20" fmla="*/ 43 w 99"/>
                <a:gd name="T21" fmla="*/ 36 h 116"/>
                <a:gd name="T22" fmla="*/ 45 w 99"/>
                <a:gd name="T23" fmla="*/ 36 h 116"/>
                <a:gd name="T24" fmla="*/ 41 w 99"/>
                <a:gd name="T25" fmla="*/ 28 h 116"/>
                <a:gd name="T26" fmla="*/ 44 w 99"/>
                <a:gd name="T27" fmla="*/ 21 h 116"/>
                <a:gd name="T28" fmla="*/ 41 w 99"/>
                <a:gd name="T29" fmla="*/ 21 h 116"/>
                <a:gd name="T30" fmla="*/ 46 w 99"/>
                <a:gd name="T31" fmla="*/ 14 h 116"/>
                <a:gd name="T32" fmla="*/ 39 w 99"/>
                <a:gd name="T33" fmla="*/ 19 h 116"/>
                <a:gd name="T34" fmla="*/ 39 w 99"/>
                <a:gd name="T35" fmla="*/ 2 h 116"/>
                <a:gd name="T36" fmla="*/ 46 w 99"/>
                <a:gd name="T37" fmla="*/ 6 h 116"/>
                <a:gd name="T38" fmla="*/ 41 w 99"/>
                <a:gd name="T39" fmla="*/ 0 h 116"/>
                <a:gd name="T40" fmla="*/ 59 w 99"/>
                <a:gd name="T41" fmla="*/ 0 h 116"/>
                <a:gd name="T42" fmla="*/ 53 w 99"/>
                <a:gd name="T43" fmla="*/ 6 h 116"/>
                <a:gd name="T44" fmla="*/ 61 w 99"/>
                <a:gd name="T45" fmla="*/ 2 h 116"/>
                <a:gd name="T46" fmla="*/ 61 w 99"/>
                <a:gd name="T47" fmla="*/ 19 h 116"/>
                <a:gd name="T48" fmla="*/ 53 w 99"/>
                <a:gd name="T49" fmla="*/ 14 h 116"/>
                <a:gd name="T50" fmla="*/ 59 w 99"/>
                <a:gd name="T51" fmla="*/ 21 h 116"/>
                <a:gd name="T52" fmla="*/ 56 w 99"/>
                <a:gd name="T53" fmla="*/ 21 h 116"/>
                <a:gd name="T54" fmla="*/ 59 w 99"/>
                <a:gd name="T55" fmla="*/ 28 h 116"/>
                <a:gd name="T56" fmla="*/ 54 w 99"/>
                <a:gd name="T57" fmla="*/ 36 h 116"/>
                <a:gd name="T58" fmla="*/ 56 w 99"/>
                <a:gd name="T59" fmla="*/ 36 h 116"/>
                <a:gd name="T60" fmla="*/ 56 w 99"/>
                <a:gd name="T61" fmla="*/ 40 h 116"/>
                <a:gd name="T62" fmla="*/ 60 w 99"/>
                <a:gd name="T63" fmla="*/ 41 h 116"/>
                <a:gd name="T64" fmla="*/ 61 w 99"/>
                <a:gd name="T65" fmla="*/ 37 h 116"/>
                <a:gd name="T66" fmla="*/ 68 w 99"/>
                <a:gd name="T67" fmla="*/ 38 h 116"/>
                <a:gd name="T68" fmla="*/ 91 w 99"/>
                <a:gd name="T69" fmla="*/ 74 h 116"/>
                <a:gd name="T70" fmla="*/ 79 w 99"/>
                <a:gd name="T71" fmla="*/ 99 h 116"/>
                <a:gd name="T72" fmla="*/ 79 w 99"/>
                <a:gd name="T73"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116">
                  <a:moveTo>
                    <a:pt x="79" y="113"/>
                  </a:moveTo>
                  <a:lnTo>
                    <a:pt x="79" y="113"/>
                  </a:lnTo>
                  <a:cubicBezTo>
                    <a:pt x="74" y="115"/>
                    <a:pt x="63" y="116"/>
                    <a:pt x="50" y="116"/>
                  </a:cubicBezTo>
                  <a:cubicBezTo>
                    <a:pt x="36" y="116"/>
                    <a:pt x="25" y="115"/>
                    <a:pt x="20" y="113"/>
                  </a:cubicBezTo>
                  <a:lnTo>
                    <a:pt x="20" y="99"/>
                  </a:lnTo>
                  <a:cubicBezTo>
                    <a:pt x="15" y="91"/>
                    <a:pt x="11" y="82"/>
                    <a:pt x="8" y="74"/>
                  </a:cubicBezTo>
                  <a:cubicBezTo>
                    <a:pt x="0" y="52"/>
                    <a:pt x="12" y="42"/>
                    <a:pt x="31" y="38"/>
                  </a:cubicBezTo>
                  <a:cubicBezTo>
                    <a:pt x="33" y="37"/>
                    <a:pt x="36" y="36"/>
                    <a:pt x="39" y="37"/>
                  </a:cubicBezTo>
                  <a:lnTo>
                    <a:pt x="39" y="41"/>
                  </a:lnTo>
                  <a:lnTo>
                    <a:pt x="43" y="40"/>
                  </a:lnTo>
                  <a:lnTo>
                    <a:pt x="43" y="36"/>
                  </a:lnTo>
                  <a:cubicBezTo>
                    <a:pt x="44" y="36"/>
                    <a:pt x="45" y="36"/>
                    <a:pt x="45" y="36"/>
                  </a:cubicBezTo>
                  <a:cubicBezTo>
                    <a:pt x="42" y="35"/>
                    <a:pt x="41" y="32"/>
                    <a:pt x="41" y="28"/>
                  </a:cubicBezTo>
                  <a:cubicBezTo>
                    <a:pt x="41" y="25"/>
                    <a:pt x="42" y="23"/>
                    <a:pt x="44" y="21"/>
                  </a:cubicBezTo>
                  <a:lnTo>
                    <a:pt x="41" y="21"/>
                  </a:lnTo>
                  <a:cubicBezTo>
                    <a:pt x="42" y="19"/>
                    <a:pt x="46" y="16"/>
                    <a:pt x="46" y="14"/>
                  </a:cubicBezTo>
                  <a:cubicBezTo>
                    <a:pt x="44" y="14"/>
                    <a:pt x="40" y="17"/>
                    <a:pt x="39" y="19"/>
                  </a:cubicBezTo>
                  <a:lnTo>
                    <a:pt x="39" y="2"/>
                  </a:lnTo>
                  <a:cubicBezTo>
                    <a:pt x="40" y="4"/>
                    <a:pt x="44" y="6"/>
                    <a:pt x="46" y="6"/>
                  </a:cubicBezTo>
                  <a:cubicBezTo>
                    <a:pt x="46" y="4"/>
                    <a:pt x="42" y="2"/>
                    <a:pt x="41" y="0"/>
                  </a:cubicBezTo>
                  <a:lnTo>
                    <a:pt x="59" y="0"/>
                  </a:lnTo>
                  <a:cubicBezTo>
                    <a:pt x="57" y="2"/>
                    <a:pt x="54" y="4"/>
                    <a:pt x="53" y="6"/>
                  </a:cubicBezTo>
                  <a:cubicBezTo>
                    <a:pt x="55" y="6"/>
                    <a:pt x="59" y="4"/>
                    <a:pt x="61" y="2"/>
                  </a:cubicBezTo>
                  <a:lnTo>
                    <a:pt x="61" y="19"/>
                  </a:lnTo>
                  <a:cubicBezTo>
                    <a:pt x="59" y="17"/>
                    <a:pt x="55" y="14"/>
                    <a:pt x="53" y="14"/>
                  </a:cubicBezTo>
                  <a:cubicBezTo>
                    <a:pt x="54" y="16"/>
                    <a:pt x="57" y="19"/>
                    <a:pt x="59" y="21"/>
                  </a:cubicBezTo>
                  <a:lnTo>
                    <a:pt x="56" y="21"/>
                  </a:lnTo>
                  <a:cubicBezTo>
                    <a:pt x="58" y="23"/>
                    <a:pt x="59" y="25"/>
                    <a:pt x="59" y="28"/>
                  </a:cubicBezTo>
                  <a:cubicBezTo>
                    <a:pt x="59" y="32"/>
                    <a:pt x="57" y="35"/>
                    <a:pt x="54" y="36"/>
                  </a:cubicBezTo>
                  <a:cubicBezTo>
                    <a:pt x="55" y="36"/>
                    <a:pt x="56" y="36"/>
                    <a:pt x="56" y="36"/>
                  </a:cubicBezTo>
                  <a:lnTo>
                    <a:pt x="56" y="40"/>
                  </a:lnTo>
                  <a:lnTo>
                    <a:pt x="60" y="41"/>
                  </a:lnTo>
                  <a:lnTo>
                    <a:pt x="61" y="37"/>
                  </a:lnTo>
                  <a:cubicBezTo>
                    <a:pt x="64" y="36"/>
                    <a:pt x="66" y="37"/>
                    <a:pt x="68" y="38"/>
                  </a:cubicBezTo>
                  <a:cubicBezTo>
                    <a:pt x="87" y="42"/>
                    <a:pt x="99" y="52"/>
                    <a:pt x="91" y="74"/>
                  </a:cubicBezTo>
                  <a:cubicBezTo>
                    <a:pt x="88" y="82"/>
                    <a:pt x="84" y="91"/>
                    <a:pt x="79" y="99"/>
                  </a:cubicBezTo>
                  <a:lnTo>
                    <a:pt x="79" y="113"/>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8" name="Freeform 1143"/>
            <p:cNvSpPr>
              <a:spLocks/>
            </p:cNvSpPr>
            <p:nvPr userDrawn="1"/>
          </p:nvSpPr>
          <p:spPr bwMode="auto">
            <a:xfrm>
              <a:off x="320" y="202"/>
              <a:ext cx="21" cy="2"/>
            </a:xfrm>
            <a:custGeom>
              <a:avLst/>
              <a:gdLst>
                <a:gd name="T0" fmla="*/ 24 w 47"/>
                <a:gd name="T1" fmla="*/ 4 h 4"/>
                <a:gd name="T2" fmla="*/ 24 w 47"/>
                <a:gd name="T3" fmla="*/ 4 h 4"/>
                <a:gd name="T4" fmla="*/ 0 w 47"/>
                <a:gd name="T5" fmla="*/ 2 h 4"/>
                <a:gd name="T6" fmla="*/ 24 w 47"/>
                <a:gd name="T7" fmla="*/ 0 h 4"/>
                <a:gd name="T8" fmla="*/ 47 w 47"/>
                <a:gd name="T9" fmla="*/ 2 h 4"/>
                <a:gd name="T10" fmla="*/ 24 w 47"/>
                <a:gd name="T11" fmla="*/ 4 h 4"/>
              </a:gdLst>
              <a:ahLst/>
              <a:cxnLst>
                <a:cxn ang="0">
                  <a:pos x="T0" y="T1"/>
                </a:cxn>
                <a:cxn ang="0">
                  <a:pos x="T2" y="T3"/>
                </a:cxn>
                <a:cxn ang="0">
                  <a:pos x="T4" y="T5"/>
                </a:cxn>
                <a:cxn ang="0">
                  <a:pos x="T6" y="T7"/>
                </a:cxn>
                <a:cxn ang="0">
                  <a:pos x="T8" y="T9"/>
                </a:cxn>
                <a:cxn ang="0">
                  <a:pos x="T10" y="T11"/>
                </a:cxn>
              </a:cxnLst>
              <a:rect l="0" t="0" r="r" b="b"/>
              <a:pathLst>
                <a:path w="47" h="4">
                  <a:moveTo>
                    <a:pt x="24" y="4"/>
                  </a:moveTo>
                  <a:lnTo>
                    <a:pt x="24" y="4"/>
                  </a:lnTo>
                  <a:cubicBezTo>
                    <a:pt x="15" y="4"/>
                    <a:pt x="6" y="3"/>
                    <a:pt x="0" y="2"/>
                  </a:cubicBezTo>
                  <a:cubicBezTo>
                    <a:pt x="6" y="0"/>
                    <a:pt x="15" y="0"/>
                    <a:pt x="24" y="0"/>
                  </a:cubicBezTo>
                  <a:cubicBezTo>
                    <a:pt x="33" y="0"/>
                    <a:pt x="42" y="0"/>
                    <a:pt x="47" y="2"/>
                  </a:cubicBezTo>
                  <a:cubicBezTo>
                    <a:pt x="41" y="3"/>
                    <a:pt x="32" y="4"/>
                    <a:pt x="24"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19" name="Freeform 1144"/>
            <p:cNvSpPr>
              <a:spLocks/>
            </p:cNvSpPr>
            <p:nvPr userDrawn="1"/>
          </p:nvSpPr>
          <p:spPr bwMode="auto">
            <a:xfrm>
              <a:off x="319" y="204"/>
              <a:ext cx="24" cy="2"/>
            </a:xfrm>
            <a:custGeom>
              <a:avLst/>
              <a:gdLst>
                <a:gd name="T0" fmla="*/ 0 w 53"/>
                <a:gd name="T1" fmla="*/ 2 h 5"/>
                <a:gd name="T2" fmla="*/ 0 w 53"/>
                <a:gd name="T3" fmla="*/ 2 h 5"/>
                <a:gd name="T4" fmla="*/ 0 w 53"/>
                <a:gd name="T5" fmla="*/ 0 h 5"/>
                <a:gd name="T6" fmla="*/ 27 w 53"/>
                <a:gd name="T7" fmla="*/ 3 h 5"/>
                <a:gd name="T8" fmla="*/ 53 w 53"/>
                <a:gd name="T9" fmla="*/ 0 h 5"/>
                <a:gd name="T10" fmla="*/ 53 w 53"/>
                <a:gd name="T11" fmla="*/ 2 h 5"/>
                <a:gd name="T12" fmla="*/ 27 w 53"/>
                <a:gd name="T13" fmla="*/ 5 h 5"/>
                <a:gd name="T14" fmla="*/ 0 w 5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
                  <a:moveTo>
                    <a:pt x="0" y="2"/>
                  </a:moveTo>
                  <a:lnTo>
                    <a:pt x="0" y="2"/>
                  </a:lnTo>
                  <a:lnTo>
                    <a:pt x="0" y="0"/>
                  </a:lnTo>
                  <a:cubicBezTo>
                    <a:pt x="5" y="2"/>
                    <a:pt x="16" y="3"/>
                    <a:pt x="27" y="3"/>
                  </a:cubicBezTo>
                  <a:cubicBezTo>
                    <a:pt x="37" y="3"/>
                    <a:pt x="48" y="2"/>
                    <a:pt x="53" y="0"/>
                  </a:cubicBezTo>
                  <a:lnTo>
                    <a:pt x="53" y="2"/>
                  </a:lnTo>
                  <a:cubicBezTo>
                    <a:pt x="48" y="4"/>
                    <a:pt x="40" y="5"/>
                    <a:pt x="27" y="5"/>
                  </a:cubicBezTo>
                  <a:cubicBezTo>
                    <a:pt x="14" y="5"/>
                    <a:pt x="5" y="4"/>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0" name="Freeform 1145"/>
            <p:cNvSpPr>
              <a:spLocks/>
            </p:cNvSpPr>
            <p:nvPr userDrawn="1"/>
          </p:nvSpPr>
          <p:spPr bwMode="auto">
            <a:xfrm>
              <a:off x="343" y="200"/>
              <a:ext cx="0" cy="1"/>
            </a:xfrm>
            <a:custGeom>
              <a:avLst/>
              <a:gdLst>
                <a:gd name="T0" fmla="*/ 1 w 1"/>
                <a:gd name="T1" fmla="*/ 0 h 2"/>
                <a:gd name="T2" fmla="*/ 1 w 1"/>
                <a:gd name="T3" fmla="*/ 0 h 2"/>
                <a:gd name="T4" fmla="*/ 1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lnTo>
                    <a:pt x="1" y="2"/>
                  </a:lnTo>
                  <a:cubicBezTo>
                    <a:pt x="1" y="2"/>
                    <a:pt x="0" y="2"/>
                    <a:pt x="0" y="1"/>
                  </a:cubicBezTo>
                  <a:cubicBezTo>
                    <a:pt x="0" y="1"/>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1" name="Freeform 1146"/>
            <p:cNvSpPr>
              <a:spLocks/>
            </p:cNvSpPr>
            <p:nvPr userDrawn="1"/>
          </p:nvSpPr>
          <p:spPr bwMode="auto">
            <a:xfrm>
              <a:off x="333" y="186"/>
              <a:ext cx="1" cy="1"/>
            </a:xfrm>
            <a:custGeom>
              <a:avLst/>
              <a:gdLst>
                <a:gd name="T0" fmla="*/ 1 w 1"/>
                <a:gd name="T1" fmla="*/ 2 h 2"/>
                <a:gd name="T2" fmla="*/ 1 w 1"/>
                <a:gd name="T3" fmla="*/ 2 h 2"/>
                <a:gd name="T4" fmla="*/ 0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2"/>
                  </a:lnTo>
                  <a:cubicBezTo>
                    <a:pt x="1" y="1"/>
                    <a:pt x="0" y="0"/>
                    <a:pt x="0" y="0"/>
                  </a:cubicBezTo>
                  <a:lnTo>
                    <a:pt x="1" y="0"/>
                  </a:lnTo>
                  <a:lnTo>
                    <a:pt x="1"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2" name="Freeform 1147"/>
            <p:cNvSpPr>
              <a:spLocks/>
            </p:cNvSpPr>
            <p:nvPr userDrawn="1"/>
          </p:nvSpPr>
          <p:spPr bwMode="auto">
            <a:xfrm>
              <a:off x="347" y="186"/>
              <a:ext cx="2" cy="4"/>
            </a:xfrm>
            <a:custGeom>
              <a:avLst/>
              <a:gdLst>
                <a:gd name="T0" fmla="*/ 3 w 4"/>
                <a:gd name="T1" fmla="*/ 2 h 7"/>
                <a:gd name="T2" fmla="*/ 3 w 4"/>
                <a:gd name="T3" fmla="*/ 2 h 7"/>
                <a:gd name="T4" fmla="*/ 1 w 4"/>
                <a:gd name="T5" fmla="*/ 7 h 7"/>
                <a:gd name="T6" fmla="*/ 0 w 4"/>
                <a:gd name="T7" fmla="*/ 4 h 7"/>
                <a:gd name="T8" fmla="*/ 3 w 4"/>
                <a:gd name="T9" fmla="*/ 0 h 7"/>
                <a:gd name="T10" fmla="*/ 4 w 4"/>
                <a:gd name="T11" fmla="*/ 0 h 7"/>
                <a:gd name="T12" fmla="*/ 3 w 4"/>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2"/>
                  </a:moveTo>
                  <a:lnTo>
                    <a:pt x="3" y="2"/>
                  </a:lnTo>
                  <a:cubicBezTo>
                    <a:pt x="3" y="3"/>
                    <a:pt x="2" y="5"/>
                    <a:pt x="1" y="7"/>
                  </a:cubicBezTo>
                  <a:cubicBezTo>
                    <a:pt x="1" y="6"/>
                    <a:pt x="0" y="5"/>
                    <a:pt x="0" y="4"/>
                  </a:cubicBezTo>
                  <a:cubicBezTo>
                    <a:pt x="1" y="3"/>
                    <a:pt x="2" y="2"/>
                    <a:pt x="3" y="0"/>
                  </a:cubicBezTo>
                  <a:lnTo>
                    <a:pt x="4" y="0"/>
                  </a:lnTo>
                  <a:cubicBezTo>
                    <a:pt x="3" y="1"/>
                    <a:pt x="3" y="1"/>
                    <a:pt x="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3" name="Freeform 1148"/>
            <p:cNvSpPr>
              <a:spLocks/>
            </p:cNvSpPr>
            <p:nvPr userDrawn="1"/>
          </p:nvSpPr>
          <p:spPr bwMode="auto">
            <a:xfrm>
              <a:off x="348" y="181"/>
              <a:ext cx="2" cy="5"/>
            </a:xfrm>
            <a:custGeom>
              <a:avLst/>
              <a:gdLst>
                <a:gd name="T0" fmla="*/ 3 w 4"/>
                <a:gd name="T1" fmla="*/ 9 h 10"/>
                <a:gd name="T2" fmla="*/ 3 w 4"/>
                <a:gd name="T3" fmla="*/ 9 h 10"/>
                <a:gd name="T4" fmla="*/ 3 w 4"/>
                <a:gd name="T5" fmla="*/ 10 h 10"/>
                <a:gd name="T6" fmla="*/ 0 w 4"/>
                <a:gd name="T7" fmla="*/ 5 h 10"/>
                <a:gd name="T8" fmla="*/ 3 w 4"/>
                <a:gd name="T9" fmla="*/ 0 h 10"/>
                <a:gd name="T10" fmla="*/ 4 w 4"/>
                <a:gd name="T11" fmla="*/ 3 h 10"/>
                <a:gd name="T12" fmla="*/ 3 w 4"/>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3" y="9"/>
                  </a:moveTo>
                  <a:lnTo>
                    <a:pt x="3" y="9"/>
                  </a:lnTo>
                  <a:lnTo>
                    <a:pt x="3" y="10"/>
                  </a:lnTo>
                  <a:cubicBezTo>
                    <a:pt x="2" y="8"/>
                    <a:pt x="1" y="6"/>
                    <a:pt x="0" y="5"/>
                  </a:cubicBezTo>
                  <a:cubicBezTo>
                    <a:pt x="1" y="3"/>
                    <a:pt x="2" y="2"/>
                    <a:pt x="3" y="0"/>
                  </a:cubicBezTo>
                  <a:lnTo>
                    <a:pt x="4" y="3"/>
                  </a:lnTo>
                  <a:cubicBezTo>
                    <a:pt x="4" y="5"/>
                    <a:pt x="4" y="7"/>
                    <a:pt x="3"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4" name="Freeform 1149"/>
            <p:cNvSpPr>
              <a:spLocks/>
            </p:cNvSpPr>
            <p:nvPr userDrawn="1"/>
          </p:nvSpPr>
          <p:spPr bwMode="auto">
            <a:xfrm>
              <a:off x="350" y="181"/>
              <a:ext cx="0" cy="1"/>
            </a:xfrm>
            <a:custGeom>
              <a:avLst/>
              <a:gdLst>
                <a:gd name="T0" fmla="*/ 3 h 3"/>
                <a:gd name="T1" fmla="*/ 3 h 3"/>
                <a:gd name="T2" fmla="*/ 1 h 3"/>
                <a:gd name="T3" fmla="*/ 0 h 3"/>
                <a:gd name="T4" fmla="*/ 3 h 3"/>
              </a:gdLst>
              <a:ahLst/>
              <a:cxnLst>
                <a:cxn ang="0">
                  <a:pos x="0" y="T0"/>
                </a:cxn>
                <a:cxn ang="0">
                  <a:pos x="0" y="T1"/>
                </a:cxn>
                <a:cxn ang="0">
                  <a:pos x="0" y="T2"/>
                </a:cxn>
                <a:cxn ang="0">
                  <a:pos x="0" y="T3"/>
                </a:cxn>
                <a:cxn ang="0">
                  <a:pos x="0" y="T4"/>
                </a:cxn>
              </a:cxnLst>
              <a:rect l="0" t="0" r="r" b="b"/>
              <a:pathLst>
                <a:path h="3">
                  <a:moveTo>
                    <a:pt x="0" y="3"/>
                  </a:moveTo>
                  <a:lnTo>
                    <a:pt x="0" y="3"/>
                  </a:lnTo>
                  <a:lnTo>
                    <a:pt x="0" y="1"/>
                  </a:lnTo>
                  <a:lnTo>
                    <a:pt x="0" y="0"/>
                  </a:lnTo>
                  <a:cubicBezTo>
                    <a:pt x="0" y="1"/>
                    <a:pt x="0" y="2"/>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5" name="Freeform 1150"/>
            <p:cNvSpPr>
              <a:spLocks/>
            </p:cNvSpPr>
            <p:nvPr userDrawn="1"/>
          </p:nvSpPr>
          <p:spPr bwMode="auto">
            <a:xfrm>
              <a:off x="347" y="177"/>
              <a:ext cx="3" cy="4"/>
            </a:xfrm>
            <a:custGeom>
              <a:avLst/>
              <a:gdLst>
                <a:gd name="T0" fmla="*/ 5 w 5"/>
                <a:gd name="T1" fmla="*/ 7 h 8"/>
                <a:gd name="T2" fmla="*/ 5 w 5"/>
                <a:gd name="T3" fmla="*/ 7 h 8"/>
                <a:gd name="T4" fmla="*/ 4 w 5"/>
                <a:gd name="T5" fmla="*/ 8 h 8"/>
                <a:gd name="T6" fmla="*/ 0 w 5"/>
                <a:gd name="T7" fmla="*/ 2 h 8"/>
                <a:gd name="T8" fmla="*/ 2 w 5"/>
                <a:gd name="T9" fmla="*/ 0 h 8"/>
                <a:gd name="T10" fmla="*/ 5 w 5"/>
                <a:gd name="T11" fmla="*/ 7 h 8"/>
              </a:gdLst>
              <a:ahLst/>
              <a:cxnLst>
                <a:cxn ang="0">
                  <a:pos x="T0" y="T1"/>
                </a:cxn>
                <a:cxn ang="0">
                  <a:pos x="T2" y="T3"/>
                </a:cxn>
                <a:cxn ang="0">
                  <a:pos x="T4" y="T5"/>
                </a:cxn>
                <a:cxn ang="0">
                  <a:pos x="T6" y="T7"/>
                </a:cxn>
                <a:cxn ang="0">
                  <a:pos x="T8" y="T9"/>
                </a:cxn>
                <a:cxn ang="0">
                  <a:pos x="T10" y="T11"/>
                </a:cxn>
              </a:cxnLst>
              <a:rect l="0" t="0" r="r" b="b"/>
              <a:pathLst>
                <a:path w="5" h="8">
                  <a:moveTo>
                    <a:pt x="5" y="7"/>
                  </a:moveTo>
                  <a:lnTo>
                    <a:pt x="5" y="7"/>
                  </a:lnTo>
                  <a:lnTo>
                    <a:pt x="4" y="8"/>
                  </a:lnTo>
                  <a:cubicBezTo>
                    <a:pt x="3" y="6"/>
                    <a:pt x="2" y="4"/>
                    <a:pt x="0" y="2"/>
                  </a:cubicBezTo>
                  <a:cubicBezTo>
                    <a:pt x="1" y="2"/>
                    <a:pt x="1" y="1"/>
                    <a:pt x="2" y="0"/>
                  </a:cubicBezTo>
                  <a:cubicBezTo>
                    <a:pt x="4" y="2"/>
                    <a:pt x="5" y="4"/>
                    <a:pt x="5"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6" name="Freeform 1151"/>
            <p:cNvSpPr>
              <a:spLocks/>
            </p:cNvSpPr>
            <p:nvPr userDrawn="1"/>
          </p:nvSpPr>
          <p:spPr bwMode="auto">
            <a:xfrm>
              <a:off x="345" y="175"/>
              <a:ext cx="3" cy="2"/>
            </a:xfrm>
            <a:custGeom>
              <a:avLst/>
              <a:gdLst>
                <a:gd name="T0" fmla="*/ 5 w 5"/>
                <a:gd name="T1" fmla="*/ 3 h 5"/>
                <a:gd name="T2" fmla="*/ 5 w 5"/>
                <a:gd name="T3" fmla="*/ 3 h 5"/>
                <a:gd name="T4" fmla="*/ 4 w 5"/>
                <a:gd name="T5" fmla="*/ 5 h 5"/>
                <a:gd name="T6" fmla="*/ 0 w 5"/>
                <a:gd name="T7" fmla="*/ 0 h 5"/>
                <a:gd name="T8" fmla="*/ 0 w 5"/>
                <a:gd name="T9" fmla="*/ 0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lnTo>
                    <a:pt x="5" y="3"/>
                  </a:lnTo>
                  <a:cubicBezTo>
                    <a:pt x="5" y="4"/>
                    <a:pt x="4" y="5"/>
                    <a:pt x="4" y="5"/>
                  </a:cubicBezTo>
                  <a:cubicBezTo>
                    <a:pt x="3" y="4"/>
                    <a:pt x="1" y="2"/>
                    <a:pt x="0" y="0"/>
                  </a:cubicBezTo>
                  <a:lnTo>
                    <a:pt x="0" y="0"/>
                  </a:lnTo>
                  <a:cubicBezTo>
                    <a:pt x="1" y="1"/>
                    <a:pt x="3" y="2"/>
                    <a:pt x="5" y="3"/>
                  </a:cubicBezTo>
                  <a:cubicBezTo>
                    <a:pt x="5" y="3"/>
                    <a:pt x="5" y="3"/>
                    <a:pt x="5"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7" name="Freeform 1152"/>
            <p:cNvSpPr>
              <a:spLocks/>
            </p:cNvSpPr>
            <p:nvPr userDrawn="1"/>
          </p:nvSpPr>
          <p:spPr bwMode="auto">
            <a:xfrm>
              <a:off x="345" y="175"/>
              <a:ext cx="0" cy="0"/>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1"/>
                  </a:lnTo>
                  <a:lnTo>
                    <a:pt x="0" y="0"/>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8" name="Freeform 1153"/>
            <p:cNvSpPr>
              <a:spLocks/>
            </p:cNvSpPr>
            <p:nvPr userDrawn="1"/>
          </p:nvSpPr>
          <p:spPr bwMode="auto">
            <a:xfrm>
              <a:off x="341" y="174"/>
              <a:ext cx="4" cy="4"/>
            </a:xfrm>
            <a:custGeom>
              <a:avLst/>
              <a:gdLst>
                <a:gd name="T0" fmla="*/ 5 w 7"/>
                <a:gd name="T1" fmla="*/ 1 h 9"/>
                <a:gd name="T2" fmla="*/ 5 w 7"/>
                <a:gd name="T3" fmla="*/ 1 h 9"/>
                <a:gd name="T4" fmla="*/ 7 w 7"/>
                <a:gd name="T5" fmla="*/ 3 h 9"/>
                <a:gd name="T6" fmla="*/ 4 w 7"/>
                <a:gd name="T7" fmla="*/ 9 h 9"/>
                <a:gd name="T8" fmla="*/ 0 w 7"/>
                <a:gd name="T9" fmla="*/ 4 h 9"/>
                <a:gd name="T10" fmla="*/ 3 w 7"/>
                <a:gd name="T11" fmla="*/ 0 h 9"/>
                <a:gd name="T12" fmla="*/ 5 w 7"/>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5" y="1"/>
                  </a:moveTo>
                  <a:lnTo>
                    <a:pt x="5" y="1"/>
                  </a:lnTo>
                  <a:cubicBezTo>
                    <a:pt x="6" y="2"/>
                    <a:pt x="7" y="3"/>
                    <a:pt x="7" y="3"/>
                  </a:cubicBezTo>
                  <a:cubicBezTo>
                    <a:pt x="6" y="5"/>
                    <a:pt x="5" y="7"/>
                    <a:pt x="4" y="9"/>
                  </a:cubicBezTo>
                  <a:cubicBezTo>
                    <a:pt x="3" y="7"/>
                    <a:pt x="1" y="6"/>
                    <a:pt x="0" y="4"/>
                  </a:cubicBezTo>
                  <a:cubicBezTo>
                    <a:pt x="1" y="2"/>
                    <a:pt x="2" y="1"/>
                    <a:pt x="3" y="0"/>
                  </a:cubicBezTo>
                  <a:cubicBezTo>
                    <a:pt x="4" y="0"/>
                    <a:pt x="4" y="1"/>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29" name="Freeform 1154"/>
            <p:cNvSpPr>
              <a:spLocks/>
            </p:cNvSpPr>
            <p:nvPr userDrawn="1"/>
          </p:nvSpPr>
          <p:spPr bwMode="auto">
            <a:xfrm>
              <a:off x="339" y="173"/>
              <a:ext cx="3" cy="2"/>
            </a:xfrm>
            <a:custGeom>
              <a:avLst/>
              <a:gdLst>
                <a:gd name="T0" fmla="*/ 7 w 7"/>
                <a:gd name="T1" fmla="*/ 2 h 5"/>
                <a:gd name="T2" fmla="*/ 7 w 7"/>
                <a:gd name="T3" fmla="*/ 2 h 5"/>
                <a:gd name="T4" fmla="*/ 4 w 7"/>
                <a:gd name="T5" fmla="*/ 5 h 5"/>
                <a:gd name="T6" fmla="*/ 0 w 7"/>
                <a:gd name="T7" fmla="*/ 2 h 5"/>
                <a:gd name="T8" fmla="*/ 1 w 7"/>
                <a:gd name="T9" fmla="*/ 0 h 5"/>
                <a:gd name="T10" fmla="*/ 7 w 7"/>
                <a:gd name="T11" fmla="*/ 2 h 5"/>
              </a:gdLst>
              <a:ahLst/>
              <a:cxnLst>
                <a:cxn ang="0">
                  <a:pos x="T0" y="T1"/>
                </a:cxn>
                <a:cxn ang="0">
                  <a:pos x="T2" y="T3"/>
                </a:cxn>
                <a:cxn ang="0">
                  <a:pos x="T4" y="T5"/>
                </a:cxn>
                <a:cxn ang="0">
                  <a:pos x="T6" y="T7"/>
                </a:cxn>
                <a:cxn ang="0">
                  <a:pos x="T8" y="T9"/>
                </a:cxn>
                <a:cxn ang="0">
                  <a:pos x="T10" y="T11"/>
                </a:cxn>
              </a:cxnLst>
              <a:rect l="0" t="0" r="r" b="b"/>
              <a:pathLst>
                <a:path w="7" h="5">
                  <a:moveTo>
                    <a:pt x="7" y="2"/>
                  </a:moveTo>
                  <a:lnTo>
                    <a:pt x="7" y="2"/>
                  </a:lnTo>
                  <a:cubicBezTo>
                    <a:pt x="6" y="3"/>
                    <a:pt x="5" y="4"/>
                    <a:pt x="4" y="5"/>
                  </a:cubicBezTo>
                  <a:cubicBezTo>
                    <a:pt x="3" y="4"/>
                    <a:pt x="2" y="3"/>
                    <a:pt x="0" y="2"/>
                  </a:cubicBezTo>
                  <a:lnTo>
                    <a:pt x="1" y="0"/>
                  </a:lnTo>
                  <a:cubicBezTo>
                    <a:pt x="3" y="0"/>
                    <a:pt x="5" y="1"/>
                    <a:pt x="7"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0" name="Freeform 1155"/>
            <p:cNvSpPr>
              <a:spLocks/>
            </p:cNvSpPr>
            <p:nvPr userDrawn="1"/>
          </p:nvSpPr>
          <p:spPr bwMode="auto">
            <a:xfrm>
              <a:off x="339" y="174"/>
              <a:ext cx="2" cy="4"/>
            </a:xfrm>
            <a:custGeom>
              <a:avLst/>
              <a:gdLst>
                <a:gd name="T0" fmla="*/ 1 w 5"/>
                <a:gd name="T1" fmla="*/ 0 h 8"/>
                <a:gd name="T2" fmla="*/ 1 w 5"/>
                <a:gd name="T3" fmla="*/ 0 h 8"/>
                <a:gd name="T4" fmla="*/ 5 w 5"/>
                <a:gd name="T5" fmla="*/ 3 h 8"/>
                <a:gd name="T6" fmla="*/ 1 w 5"/>
                <a:gd name="T7" fmla="*/ 8 h 8"/>
                <a:gd name="T8" fmla="*/ 0 w 5"/>
                <a:gd name="T9" fmla="*/ 7 h 8"/>
                <a:gd name="T10" fmla="*/ 1 w 5"/>
                <a:gd name="T11" fmla="*/ 0 h 8"/>
              </a:gdLst>
              <a:ahLst/>
              <a:cxnLst>
                <a:cxn ang="0">
                  <a:pos x="T0" y="T1"/>
                </a:cxn>
                <a:cxn ang="0">
                  <a:pos x="T2" y="T3"/>
                </a:cxn>
                <a:cxn ang="0">
                  <a:pos x="T4" y="T5"/>
                </a:cxn>
                <a:cxn ang="0">
                  <a:pos x="T6" y="T7"/>
                </a:cxn>
                <a:cxn ang="0">
                  <a:pos x="T8" y="T9"/>
                </a:cxn>
                <a:cxn ang="0">
                  <a:pos x="T10" y="T11"/>
                </a:cxn>
              </a:cxnLst>
              <a:rect l="0" t="0" r="r" b="b"/>
              <a:pathLst>
                <a:path w="5" h="8">
                  <a:moveTo>
                    <a:pt x="1" y="0"/>
                  </a:moveTo>
                  <a:lnTo>
                    <a:pt x="1" y="0"/>
                  </a:lnTo>
                  <a:cubicBezTo>
                    <a:pt x="2" y="1"/>
                    <a:pt x="4" y="2"/>
                    <a:pt x="5" y="3"/>
                  </a:cubicBezTo>
                  <a:cubicBezTo>
                    <a:pt x="3" y="5"/>
                    <a:pt x="2" y="7"/>
                    <a:pt x="1" y="8"/>
                  </a:cubicBezTo>
                  <a:lnTo>
                    <a:pt x="0" y="7"/>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1" name="Freeform 1156"/>
            <p:cNvSpPr>
              <a:spLocks/>
            </p:cNvSpPr>
            <p:nvPr userDrawn="1"/>
          </p:nvSpPr>
          <p:spPr bwMode="auto">
            <a:xfrm>
              <a:off x="338" y="178"/>
              <a:ext cx="1" cy="1"/>
            </a:xfrm>
            <a:custGeom>
              <a:avLst/>
              <a:gdLst>
                <a:gd name="T0" fmla="*/ 1 w 1"/>
                <a:gd name="T1" fmla="*/ 0 h 2"/>
                <a:gd name="T2" fmla="*/ 1 w 1"/>
                <a:gd name="T3" fmla="*/ 0 h 2"/>
                <a:gd name="T4" fmla="*/ 1 w 1"/>
                <a:gd name="T5" fmla="*/ 1 h 2"/>
                <a:gd name="T6" fmla="*/ 0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lnTo>
                    <a:pt x="1" y="1"/>
                  </a:lnTo>
                  <a:lnTo>
                    <a:pt x="0" y="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2" name="Freeform 1157"/>
            <p:cNvSpPr>
              <a:spLocks/>
            </p:cNvSpPr>
            <p:nvPr userDrawn="1"/>
          </p:nvSpPr>
          <p:spPr bwMode="auto">
            <a:xfrm>
              <a:off x="338" y="178"/>
              <a:ext cx="3" cy="4"/>
            </a:xfrm>
            <a:custGeom>
              <a:avLst/>
              <a:gdLst>
                <a:gd name="T0" fmla="*/ 1 w 7"/>
                <a:gd name="T1" fmla="*/ 3 h 9"/>
                <a:gd name="T2" fmla="*/ 1 w 7"/>
                <a:gd name="T3" fmla="*/ 3 h 9"/>
                <a:gd name="T4" fmla="*/ 3 w 7"/>
                <a:gd name="T5" fmla="*/ 0 h 9"/>
                <a:gd name="T6" fmla="*/ 7 w 7"/>
                <a:gd name="T7" fmla="*/ 5 h 9"/>
                <a:gd name="T8" fmla="*/ 3 w 7"/>
                <a:gd name="T9" fmla="*/ 9 h 9"/>
                <a:gd name="T10" fmla="*/ 0 w 7"/>
                <a:gd name="T11" fmla="*/ 6 h 9"/>
                <a:gd name="T12" fmla="*/ 1 w 7"/>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1" y="3"/>
                  </a:moveTo>
                  <a:lnTo>
                    <a:pt x="1" y="3"/>
                  </a:lnTo>
                  <a:cubicBezTo>
                    <a:pt x="1" y="2"/>
                    <a:pt x="2" y="1"/>
                    <a:pt x="3" y="0"/>
                  </a:cubicBezTo>
                  <a:cubicBezTo>
                    <a:pt x="4" y="2"/>
                    <a:pt x="6" y="4"/>
                    <a:pt x="7" y="5"/>
                  </a:cubicBezTo>
                  <a:cubicBezTo>
                    <a:pt x="6" y="7"/>
                    <a:pt x="5" y="8"/>
                    <a:pt x="3" y="9"/>
                  </a:cubicBezTo>
                  <a:cubicBezTo>
                    <a:pt x="2" y="8"/>
                    <a:pt x="1" y="7"/>
                    <a:pt x="0" y="6"/>
                  </a:cubicBezTo>
                  <a:lnTo>
                    <a:pt x="1"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3" name="Freeform 1158"/>
            <p:cNvSpPr>
              <a:spLocks/>
            </p:cNvSpPr>
            <p:nvPr userDrawn="1"/>
          </p:nvSpPr>
          <p:spPr bwMode="auto">
            <a:xfrm>
              <a:off x="337" y="181"/>
              <a:ext cx="2" cy="4"/>
            </a:xfrm>
            <a:custGeom>
              <a:avLst/>
              <a:gdLst>
                <a:gd name="T0" fmla="*/ 1 w 4"/>
                <a:gd name="T1" fmla="*/ 0 h 7"/>
                <a:gd name="T2" fmla="*/ 1 w 4"/>
                <a:gd name="T3" fmla="*/ 0 h 7"/>
                <a:gd name="T4" fmla="*/ 4 w 4"/>
                <a:gd name="T5" fmla="*/ 3 h 7"/>
                <a:gd name="T6" fmla="*/ 0 w 4"/>
                <a:gd name="T7" fmla="*/ 7 h 7"/>
                <a:gd name="T8" fmla="*/ 1 w 4"/>
                <a:gd name="T9" fmla="*/ 0 h 7"/>
              </a:gdLst>
              <a:ahLst/>
              <a:cxnLst>
                <a:cxn ang="0">
                  <a:pos x="T0" y="T1"/>
                </a:cxn>
                <a:cxn ang="0">
                  <a:pos x="T2" y="T3"/>
                </a:cxn>
                <a:cxn ang="0">
                  <a:pos x="T4" y="T5"/>
                </a:cxn>
                <a:cxn ang="0">
                  <a:pos x="T6" y="T7"/>
                </a:cxn>
                <a:cxn ang="0">
                  <a:pos x="T8" y="T9"/>
                </a:cxn>
              </a:cxnLst>
              <a:rect l="0" t="0" r="r" b="b"/>
              <a:pathLst>
                <a:path w="4" h="7">
                  <a:moveTo>
                    <a:pt x="1" y="0"/>
                  </a:moveTo>
                  <a:lnTo>
                    <a:pt x="1" y="0"/>
                  </a:lnTo>
                  <a:cubicBezTo>
                    <a:pt x="2" y="1"/>
                    <a:pt x="3" y="2"/>
                    <a:pt x="4" y="3"/>
                  </a:cubicBezTo>
                  <a:cubicBezTo>
                    <a:pt x="2" y="4"/>
                    <a:pt x="1" y="6"/>
                    <a:pt x="0" y="7"/>
                  </a:cubicBez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4" name="Freeform 1159"/>
            <p:cNvSpPr>
              <a:spLocks/>
            </p:cNvSpPr>
            <p:nvPr userDrawn="1"/>
          </p:nvSpPr>
          <p:spPr bwMode="auto">
            <a:xfrm>
              <a:off x="337" y="185"/>
              <a:ext cx="2" cy="4"/>
            </a:xfrm>
            <a:custGeom>
              <a:avLst/>
              <a:gdLst>
                <a:gd name="T0" fmla="*/ 1 w 5"/>
                <a:gd name="T1" fmla="*/ 1 h 8"/>
                <a:gd name="T2" fmla="*/ 1 w 5"/>
                <a:gd name="T3" fmla="*/ 1 h 8"/>
                <a:gd name="T4" fmla="*/ 2 w 5"/>
                <a:gd name="T5" fmla="*/ 0 h 8"/>
                <a:gd name="T6" fmla="*/ 5 w 5"/>
                <a:gd name="T7" fmla="*/ 5 h 8"/>
                <a:gd name="T8" fmla="*/ 1 w 5"/>
                <a:gd name="T9" fmla="*/ 8 h 8"/>
                <a:gd name="T10" fmla="*/ 1 w 5"/>
                <a:gd name="T11" fmla="*/ 7 h 8"/>
                <a:gd name="T12" fmla="*/ 1 w 5"/>
                <a:gd name="T13" fmla="*/ 7 h 8"/>
                <a:gd name="T14" fmla="*/ 0 w 5"/>
                <a:gd name="T15" fmla="*/ 6 h 8"/>
                <a:gd name="T16" fmla="*/ 1 w 5"/>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1" y="1"/>
                  </a:moveTo>
                  <a:lnTo>
                    <a:pt x="1" y="1"/>
                  </a:lnTo>
                  <a:lnTo>
                    <a:pt x="2" y="0"/>
                  </a:lnTo>
                  <a:cubicBezTo>
                    <a:pt x="3" y="2"/>
                    <a:pt x="4" y="3"/>
                    <a:pt x="5" y="5"/>
                  </a:cubicBezTo>
                  <a:cubicBezTo>
                    <a:pt x="4" y="6"/>
                    <a:pt x="3" y="7"/>
                    <a:pt x="1" y="8"/>
                  </a:cubicBezTo>
                  <a:lnTo>
                    <a:pt x="1" y="7"/>
                  </a:lnTo>
                  <a:lnTo>
                    <a:pt x="1" y="7"/>
                  </a:lnTo>
                  <a:cubicBezTo>
                    <a:pt x="1" y="7"/>
                    <a:pt x="0" y="7"/>
                    <a:pt x="0" y="6"/>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5" name="Freeform 1160"/>
            <p:cNvSpPr>
              <a:spLocks/>
            </p:cNvSpPr>
            <p:nvPr userDrawn="1"/>
          </p:nvSpPr>
          <p:spPr bwMode="auto">
            <a:xfrm>
              <a:off x="337" y="189"/>
              <a:ext cx="0" cy="1"/>
            </a:xfrm>
            <a:custGeom>
              <a:avLst/>
              <a:gdLst>
                <a:gd name="T0" fmla="*/ 1 w 1"/>
                <a:gd name="T1" fmla="*/ 1 h 2"/>
                <a:gd name="T2" fmla="*/ 1 w 1"/>
                <a:gd name="T3" fmla="*/ 1 h 2"/>
                <a:gd name="T4" fmla="*/ 0 w 1"/>
                <a:gd name="T5" fmla="*/ 2 h 2"/>
                <a:gd name="T6" fmla="*/ 0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1"/>
                  </a:lnTo>
                  <a:cubicBezTo>
                    <a:pt x="0" y="1"/>
                    <a:pt x="0" y="2"/>
                    <a:pt x="0" y="2"/>
                  </a:cubicBezTo>
                  <a:cubicBezTo>
                    <a:pt x="0" y="1"/>
                    <a:pt x="0" y="1"/>
                    <a:pt x="0" y="0"/>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6" name="Freeform 1161"/>
            <p:cNvSpPr>
              <a:spLocks/>
            </p:cNvSpPr>
            <p:nvPr userDrawn="1"/>
          </p:nvSpPr>
          <p:spPr bwMode="auto">
            <a:xfrm>
              <a:off x="342" y="196"/>
              <a:ext cx="3" cy="2"/>
            </a:xfrm>
            <a:custGeom>
              <a:avLst/>
              <a:gdLst>
                <a:gd name="T0" fmla="*/ 0 w 5"/>
                <a:gd name="T1" fmla="*/ 2 h 4"/>
                <a:gd name="T2" fmla="*/ 0 w 5"/>
                <a:gd name="T3" fmla="*/ 2 h 4"/>
                <a:gd name="T4" fmla="*/ 4 w 5"/>
                <a:gd name="T5" fmla="*/ 0 h 4"/>
                <a:gd name="T6" fmla="*/ 5 w 5"/>
                <a:gd name="T7" fmla="*/ 2 h 4"/>
                <a:gd name="T8" fmla="*/ 4 w 5"/>
                <a:gd name="T9" fmla="*/ 4 h 4"/>
                <a:gd name="T10" fmla="*/ 0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0" y="2"/>
                  </a:moveTo>
                  <a:lnTo>
                    <a:pt x="0" y="2"/>
                  </a:lnTo>
                  <a:cubicBezTo>
                    <a:pt x="2" y="2"/>
                    <a:pt x="3" y="1"/>
                    <a:pt x="4" y="0"/>
                  </a:cubicBezTo>
                  <a:lnTo>
                    <a:pt x="5" y="2"/>
                  </a:lnTo>
                  <a:cubicBezTo>
                    <a:pt x="4" y="3"/>
                    <a:pt x="4" y="3"/>
                    <a:pt x="4" y="4"/>
                  </a:cubicBezTo>
                  <a:cubicBezTo>
                    <a:pt x="3" y="3"/>
                    <a:pt x="2"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7" name="Freeform 1162"/>
            <p:cNvSpPr>
              <a:spLocks/>
            </p:cNvSpPr>
            <p:nvPr userDrawn="1"/>
          </p:nvSpPr>
          <p:spPr bwMode="auto">
            <a:xfrm>
              <a:off x="343" y="195"/>
              <a:ext cx="1" cy="0"/>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0"/>
                    <a:pt x="0" y="0"/>
                  </a:cubicBezTo>
                  <a:lnTo>
                    <a:pt x="1"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8" name="Freeform 1163"/>
            <p:cNvSpPr>
              <a:spLocks/>
            </p:cNvSpPr>
            <p:nvPr userDrawn="1"/>
          </p:nvSpPr>
          <p:spPr bwMode="auto">
            <a:xfrm>
              <a:off x="344" y="193"/>
              <a:ext cx="2" cy="3"/>
            </a:xfrm>
            <a:custGeom>
              <a:avLst/>
              <a:gdLst>
                <a:gd name="T0" fmla="*/ 0 w 6"/>
                <a:gd name="T1" fmla="*/ 3 h 7"/>
                <a:gd name="T2" fmla="*/ 0 w 6"/>
                <a:gd name="T3" fmla="*/ 3 h 7"/>
                <a:gd name="T4" fmla="*/ 6 w 6"/>
                <a:gd name="T5" fmla="*/ 0 h 7"/>
                <a:gd name="T6" fmla="*/ 2 w 6"/>
                <a:gd name="T7" fmla="*/ 7 h 7"/>
                <a:gd name="T8" fmla="*/ 2 w 6"/>
                <a:gd name="T9" fmla="*/ 6 h 7"/>
                <a:gd name="T10" fmla="*/ 2 w 6"/>
                <a:gd name="T11" fmla="*/ 6 h 7"/>
                <a:gd name="T12" fmla="*/ 1 w 6"/>
                <a:gd name="T13" fmla="*/ 5 h 7"/>
                <a:gd name="T14" fmla="*/ 0 w 6"/>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0" y="3"/>
                  </a:moveTo>
                  <a:lnTo>
                    <a:pt x="0" y="3"/>
                  </a:lnTo>
                  <a:cubicBezTo>
                    <a:pt x="3" y="2"/>
                    <a:pt x="4" y="1"/>
                    <a:pt x="6" y="0"/>
                  </a:cubicBezTo>
                  <a:cubicBezTo>
                    <a:pt x="4" y="2"/>
                    <a:pt x="3" y="5"/>
                    <a:pt x="2" y="7"/>
                  </a:cubicBezTo>
                  <a:lnTo>
                    <a:pt x="2" y="6"/>
                  </a:lnTo>
                  <a:lnTo>
                    <a:pt x="2" y="6"/>
                  </a:lnTo>
                  <a:lnTo>
                    <a:pt x="1" y="5"/>
                  </a:lnTo>
                  <a:cubicBezTo>
                    <a:pt x="1" y="5"/>
                    <a:pt x="1" y="4"/>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39" name="Freeform 1164"/>
            <p:cNvSpPr>
              <a:spLocks/>
            </p:cNvSpPr>
            <p:nvPr userDrawn="1"/>
          </p:nvSpPr>
          <p:spPr bwMode="auto">
            <a:xfrm>
              <a:off x="345" y="189"/>
              <a:ext cx="3" cy="4"/>
            </a:xfrm>
            <a:custGeom>
              <a:avLst/>
              <a:gdLst>
                <a:gd name="T0" fmla="*/ 3 w 6"/>
                <a:gd name="T1" fmla="*/ 8 h 9"/>
                <a:gd name="T2" fmla="*/ 3 w 6"/>
                <a:gd name="T3" fmla="*/ 8 h 9"/>
                <a:gd name="T4" fmla="*/ 3 w 6"/>
                <a:gd name="T5" fmla="*/ 9 h 9"/>
                <a:gd name="T6" fmla="*/ 0 w 6"/>
                <a:gd name="T7" fmla="*/ 4 h 9"/>
                <a:gd name="T8" fmla="*/ 4 w 6"/>
                <a:gd name="T9" fmla="*/ 0 h 9"/>
                <a:gd name="T10" fmla="*/ 6 w 6"/>
                <a:gd name="T11" fmla="*/ 3 h 9"/>
                <a:gd name="T12" fmla="*/ 3 w 6"/>
                <a:gd name="T13" fmla="*/ 8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3" y="8"/>
                  </a:moveTo>
                  <a:lnTo>
                    <a:pt x="3" y="8"/>
                  </a:lnTo>
                  <a:lnTo>
                    <a:pt x="3" y="9"/>
                  </a:lnTo>
                  <a:cubicBezTo>
                    <a:pt x="2" y="7"/>
                    <a:pt x="1" y="5"/>
                    <a:pt x="0" y="4"/>
                  </a:cubicBezTo>
                  <a:cubicBezTo>
                    <a:pt x="1" y="2"/>
                    <a:pt x="3" y="1"/>
                    <a:pt x="4" y="0"/>
                  </a:cubicBezTo>
                  <a:cubicBezTo>
                    <a:pt x="5" y="1"/>
                    <a:pt x="5" y="2"/>
                    <a:pt x="6" y="3"/>
                  </a:cubicBezTo>
                  <a:cubicBezTo>
                    <a:pt x="5" y="5"/>
                    <a:pt x="4" y="6"/>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0" name="Freeform 1165"/>
            <p:cNvSpPr>
              <a:spLocks/>
            </p:cNvSpPr>
            <p:nvPr userDrawn="1"/>
          </p:nvSpPr>
          <p:spPr bwMode="auto">
            <a:xfrm>
              <a:off x="335" y="172"/>
              <a:ext cx="4" cy="14"/>
            </a:xfrm>
            <a:custGeom>
              <a:avLst/>
              <a:gdLst>
                <a:gd name="T0" fmla="*/ 5 w 9"/>
                <a:gd name="T1" fmla="*/ 0 h 32"/>
                <a:gd name="T2" fmla="*/ 5 w 9"/>
                <a:gd name="T3" fmla="*/ 0 h 32"/>
                <a:gd name="T4" fmla="*/ 9 w 9"/>
                <a:gd name="T5" fmla="*/ 1 h 32"/>
                <a:gd name="T6" fmla="*/ 2 w 9"/>
                <a:gd name="T7" fmla="*/ 32 h 32"/>
                <a:gd name="T8" fmla="*/ 2 w 9"/>
                <a:gd name="T9" fmla="*/ 31 h 32"/>
                <a:gd name="T10" fmla="*/ 1 w 9"/>
                <a:gd name="T11" fmla="*/ 32 h 32"/>
                <a:gd name="T12" fmla="*/ 0 w 9"/>
                <a:gd name="T13" fmla="*/ 32 h 32"/>
                <a:gd name="T14" fmla="*/ 5 w 9"/>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32">
                  <a:moveTo>
                    <a:pt x="5" y="0"/>
                  </a:moveTo>
                  <a:lnTo>
                    <a:pt x="5" y="0"/>
                  </a:lnTo>
                  <a:cubicBezTo>
                    <a:pt x="6" y="0"/>
                    <a:pt x="8" y="0"/>
                    <a:pt x="9" y="1"/>
                  </a:cubicBezTo>
                  <a:lnTo>
                    <a:pt x="2" y="32"/>
                  </a:lnTo>
                  <a:cubicBezTo>
                    <a:pt x="2" y="32"/>
                    <a:pt x="2" y="32"/>
                    <a:pt x="2" y="31"/>
                  </a:cubicBezTo>
                  <a:lnTo>
                    <a:pt x="1" y="32"/>
                  </a:lnTo>
                  <a:cubicBezTo>
                    <a:pt x="1" y="32"/>
                    <a:pt x="1" y="32"/>
                    <a:pt x="0" y="32"/>
                  </a:cubicBezTo>
                  <a:lnTo>
                    <a:pt x="5"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1" name="Freeform 1166"/>
            <p:cNvSpPr>
              <a:spLocks/>
            </p:cNvSpPr>
            <p:nvPr userDrawn="1"/>
          </p:nvSpPr>
          <p:spPr bwMode="auto">
            <a:xfrm>
              <a:off x="339" y="176"/>
              <a:ext cx="4" cy="4"/>
            </a:xfrm>
            <a:custGeom>
              <a:avLst/>
              <a:gdLst>
                <a:gd name="T0" fmla="*/ 4 w 8"/>
                <a:gd name="T1" fmla="*/ 0 h 9"/>
                <a:gd name="T2" fmla="*/ 4 w 8"/>
                <a:gd name="T3" fmla="*/ 0 h 9"/>
                <a:gd name="T4" fmla="*/ 8 w 8"/>
                <a:gd name="T5" fmla="*/ 5 h 9"/>
                <a:gd name="T6" fmla="*/ 5 w 8"/>
                <a:gd name="T7" fmla="*/ 9 h 9"/>
                <a:gd name="T8" fmla="*/ 0 w 8"/>
                <a:gd name="T9" fmla="*/ 5 h 9"/>
                <a:gd name="T10" fmla="*/ 4 w 8"/>
                <a:gd name="T11" fmla="*/ 0 h 9"/>
              </a:gdLst>
              <a:ahLst/>
              <a:cxnLst>
                <a:cxn ang="0">
                  <a:pos x="T0" y="T1"/>
                </a:cxn>
                <a:cxn ang="0">
                  <a:pos x="T2" y="T3"/>
                </a:cxn>
                <a:cxn ang="0">
                  <a:pos x="T4" y="T5"/>
                </a:cxn>
                <a:cxn ang="0">
                  <a:pos x="T6" y="T7"/>
                </a:cxn>
                <a:cxn ang="0">
                  <a:pos x="T8" y="T9"/>
                </a:cxn>
                <a:cxn ang="0">
                  <a:pos x="T10" y="T11"/>
                </a:cxn>
              </a:cxnLst>
              <a:rect l="0" t="0" r="r" b="b"/>
              <a:pathLst>
                <a:path w="8" h="9">
                  <a:moveTo>
                    <a:pt x="4" y="0"/>
                  </a:moveTo>
                  <a:lnTo>
                    <a:pt x="4" y="0"/>
                  </a:lnTo>
                  <a:cubicBezTo>
                    <a:pt x="6" y="1"/>
                    <a:pt x="7" y="3"/>
                    <a:pt x="8" y="5"/>
                  </a:cubicBezTo>
                  <a:cubicBezTo>
                    <a:pt x="7" y="6"/>
                    <a:pt x="6" y="8"/>
                    <a:pt x="5" y="9"/>
                  </a:cubicBezTo>
                  <a:cubicBezTo>
                    <a:pt x="3" y="8"/>
                    <a:pt x="2" y="6"/>
                    <a:pt x="0" y="5"/>
                  </a:cubicBezTo>
                  <a:cubicBezTo>
                    <a:pt x="2" y="3"/>
                    <a:pt x="3" y="1"/>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2" name="Freeform 1167"/>
            <p:cNvSpPr>
              <a:spLocks/>
            </p:cNvSpPr>
            <p:nvPr userDrawn="1"/>
          </p:nvSpPr>
          <p:spPr bwMode="auto">
            <a:xfrm>
              <a:off x="343" y="176"/>
              <a:ext cx="4" cy="5"/>
            </a:xfrm>
            <a:custGeom>
              <a:avLst/>
              <a:gdLst>
                <a:gd name="T0" fmla="*/ 4 w 8"/>
                <a:gd name="T1" fmla="*/ 11 h 11"/>
                <a:gd name="T2" fmla="*/ 4 w 8"/>
                <a:gd name="T3" fmla="*/ 11 h 11"/>
                <a:gd name="T4" fmla="*/ 0 w 8"/>
                <a:gd name="T5" fmla="*/ 6 h 11"/>
                <a:gd name="T6" fmla="*/ 4 w 8"/>
                <a:gd name="T7" fmla="*/ 0 h 11"/>
                <a:gd name="T8" fmla="*/ 8 w 8"/>
                <a:gd name="T9" fmla="*/ 5 h 11"/>
                <a:gd name="T10" fmla="*/ 4 w 8"/>
                <a:gd name="T11" fmla="*/ 11 h 11"/>
              </a:gdLst>
              <a:ahLst/>
              <a:cxnLst>
                <a:cxn ang="0">
                  <a:pos x="T0" y="T1"/>
                </a:cxn>
                <a:cxn ang="0">
                  <a:pos x="T2" y="T3"/>
                </a:cxn>
                <a:cxn ang="0">
                  <a:pos x="T4" y="T5"/>
                </a:cxn>
                <a:cxn ang="0">
                  <a:pos x="T6" y="T7"/>
                </a:cxn>
                <a:cxn ang="0">
                  <a:pos x="T8" y="T9"/>
                </a:cxn>
                <a:cxn ang="0">
                  <a:pos x="T10" y="T11"/>
                </a:cxn>
              </a:cxnLst>
              <a:rect l="0" t="0" r="r" b="b"/>
              <a:pathLst>
                <a:path w="8" h="11">
                  <a:moveTo>
                    <a:pt x="4" y="11"/>
                  </a:moveTo>
                  <a:lnTo>
                    <a:pt x="4" y="11"/>
                  </a:lnTo>
                  <a:cubicBezTo>
                    <a:pt x="3" y="9"/>
                    <a:pt x="2" y="7"/>
                    <a:pt x="0" y="6"/>
                  </a:cubicBezTo>
                  <a:cubicBezTo>
                    <a:pt x="2" y="4"/>
                    <a:pt x="3" y="2"/>
                    <a:pt x="4" y="0"/>
                  </a:cubicBezTo>
                  <a:cubicBezTo>
                    <a:pt x="6" y="2"/>
                    <a:pt x="7" y="4"/>
                    <a:pt x="8" y="5"/>
                  </a:cubicBezTo>
                  <a:cubicBezTo>
                    <a:pt x="7" y="7"/>
                    <a:pt x="6" y="9"/>
                    <a:pt x="4"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3" name="Freeform 1168"/>
            <p:cNvSpPr>
              <a:spLocks/>
            </p:cNvSpPr>
            <p:nvPr userDrawn="1"/>
          </p:nvSpPr>
          <p:spPr bwMode="auto">
            <a:xfrm>
              <a:off x="341" y="178"/>
              <a:ext cx="4" cy="5"/>
            </a:xfrm>
            <a:custGeom>
              <a:avLst/>
              <a:gdLst>
                <a:gd name="T0" fmla="*/ 4 w 8"/>
                <a:gd name="T1" fmla="*/ 10 h 10"/>
                <a:gd name="T2" fmla="*/ 4 w 8"/>
                <a:gd name="T3" fmla="*/ 10 h 10"/>
                <a:gd name="T4" fmla="*/ 0 w 8"/>
                <a:gd name="T5" fmla="*/ 5 h 10"/>
                <a:gd name="T6" fmla="*/ 4 w 8"/>
                <a:gd name="T7" fmla="*/ 0 h 10"/>
                <a:gd name="T8" fmla="*/ 8 w 8"/>
                <a:gd name="T9" fmla="*/ 5 h 10"/>
                <a:gd name="T10" fmla="*/ 4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4" y="10"/>
                  </a:moveTo>
                  <a:lnTo>
                    <a:pt x="4" y="10"/>
                  </a:lnTo>
                  <a:cubicBezTo>
                    <a:pt x="3" y="8"/>
                    <a:pt x="2" y="7"/>
                    <a:pt x="0" y="5"/>
                  </a:cubicBezTo>
                  <a:cubicBezTo>
                    <a:pt x="2" y="3"/>
                    <a:pt x="3" y="2"/>
                    <a:pt x="4" y="0"/>
                  </a:cubicBezTo>
                  <a:cubicBezTo>
                    <a:pt x="5" y="2"/>
                    <a:pt x="7" y="4"/>
                    <a:pt x="8" y="5"/>
                  </a:cubicBezTo>
                  <a:cubicBezTo>
                    <a:pt x="7" y="7"/>
                    <a:pt x="5" y="8"/>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4" name="Freeform 1169"/>
            <p:cNvSpPr>
              <a:spLocks/>
            </p:cNvSpPr>
            <p:nvPr userDrawn="1"/>
          </p:nvSpPr>
          <p:spPr bwMode="auto">
            <a:xfrm>
              <a:off x="340" y="181"/>
              <a:ext cx="3" cy="4"/>
            </a:xfrm>
            <a:custGeom>
              <a:avLst/>
              <a:gdLst>
                <a:gd name="T0" fmla="*/ 4 w 8"/>
                <a:gd name="T1" fmla="*/ 9 h 9"/>
                <a:gd name="T2" fmla="*/ 4 w 8"/>
                <a:gd name="T3" fmla="*/ 9 h 9"/>
                <a:gd name="T4" fmla="*/ 0 w 8"/>
                <a:gd name="T5" fmla="*/ 4 h 9"/>
                <a:gd name="T6" fmla="*/ 4 w 8"/>
                <a:gd name="T7" fmla="*/ 0 h 9"/>
                <a:gd name="T8" fmla="*/ 8 w 8"/>
                <a:gd name="T9" fmla="*/ 4 h 9"/>
                <a:gd name="T10" fmla="*/ 4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4" y="9"/>
                  </a:moveTo>
                  <a:lnTo>
                    <a:pt x="4" y="9"/>
                  </a:lnTo>
                  <a:cubicBezTo>
                    <a:pt x="2" y="7"/>
                    <a:pt x="1" y="6"/>
                    <a:pt x="0" y="4"/>
                  </a:cubicBezTo>
                  <a:cubicBezTo>
                    <a:pt x="1" y="3"/>
                    <a:pt x="2" y="1"/>
                    <a:pt x="4" y="0"/>
                  </a:cubicBezTo>
                  <a:cubicBezTo>
                    <a:pt x="5" y="1"/>
                    <a:pt x="6" y="3"/>
                    <a:pt x="8" y="4"/>
                  </a:cubicBezTo>
                  <a:cubicBezTo>
                    <a:pt x="6" y="6"/>
                    <a:pt x="5" y="7"/>
                    <a:pt x="4"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5" name="Freeform 1170"/>
            <p:cNvSpPr>
              <a:spLocks/>
            </p:cNvSpPr>
            <p:nvPr userDrawn="1"/>
          </p:nvSpPr>
          <p:spPr bwMode="auto">
            <a:xfrm>
              <a:off x="337" y="183"/>
              <a:ext cx="4" cy="4"/>
            </a:xfrm>
            <a:custGeom>
              <a:avLst/>
              <a:gdLst>
                <a:gd name="T0" fmla="*/ 4 w 8"/>
                <a:gd name="T1" fmla="*/ 8 h 8"/>
                <a:gd name="T2" fmla="*/ 4 w 8"/>
                <a:gd name="T3" fmla="*/ 8 h 8"/>
                <a:gd name="T4" fmla="*/ 0 w 8"/>
                <a:gd name="T5" fmla="*/ 4 h 8"/>
                <a:gd name="T6" fmla="*/ 4 w 8"/>
                <a:gd name="T7" fmla="*/ 0 h 8"/>
                <a:gd name="T8" fmla="*/ 8 w 8"/>
                <a:gd name="T9" fmla="*/ 4 h 8"/>
                <a:gd name="T10" fmla="*/ 4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4" y="8"/>
                  </a:moveTo>
                  <a:lnTo>
                    <a:pt x="4" y="8"/>
                  </a:lnTo>
                  <a:cubicBezTo>
                    <a:pt x="3" y="7"/>
                    <a:pt x="2" y="5"/>
                    <a:pt x="0" y="4"/>
                  </a:cubicBezTo>
                  <a:cubicBezTo>
                    <a:pt x="2" y="2"/>
                    <a:pt x="3" y="1"/>
                    <a:pt x="4" y="0"/>
                  </a:cubicBezTo>
                  <a:cubicBezTo>
                    <a:pt x="6" y="1"/>
                    <a:pt x="7" y="3"/>
                    <a:pt x="8" y="4"/>
                  </a:cubicBezTo>
                  <a:cubicBezTo>
                    <a:pt x="7" y="6"/>
                    <a:pt x="5" y="7"/>
                    <a:pt x="4"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6" name="Freeform 1171"/>
            <p:cNvSpPr>
              <a:spLocks/>
            </p:cNvSpPr>
            <p:nvPr userDrawn="1"/>
          </p:nvSpPr>
          <p:spPr bwMode="auto">
            <a:xfrm>
              <a:off x="345" y="178"/>
              <a:ext cx="4" cy="5"/>
            </a:xfrm>
            <a:custGeom>
              <a:avLst/>
              <a:gdLst>
                <a:gd name="T0" fmla="*/ 4 w 8"/>
                <a:gd name="T1" fmla="*/ 11 h 11"/>
                <a:gd name="T2" fmla="*/ 4 w 8"/>
                <a:gd name="T3" fmla="*/ 11 h 11"/>
                <a:gd name="T4" fmla="*/ 0 w 8"/>
                <a:gd name="T5" fmla="*/ 5 h 11"/>
                <a:gd name="T6" fmla="*/ 4 w 8"/>
                <a:gd name="T7" fmla="*/ 0 h 11"/>
                <a:gd name="T8" fmla="*/ 8 w 8"/>
                <a:gd name="T9" fmla="*/ 6 h 11"/>
                <a:gd name="T10" fmla="*/ 4 w 8"/>
                <a:gd name="T11" fmla="*/ 11 h 11"/>
              </a:gdLst>
              <a:ahLst/>
              <a:cxnLst>
                <a:cxn ang="0">
                  <a:pos x="T0" y="T1"/>
                </a:cxn>
                <a:cxn ang="0">
                  <a:pos x="T2" y="T3"/>
                </a:cxn>
                <a:cxn ang="0">
                  <a:pos x="T4" y="T5"/>
                </a:cxn>
                <a:cxn ang="0">
                  <a:pos x="T6" y="T7"/>
                </a:cxn>
                <a:cxn ang="0">
                  <a:pos x="T8" y="T9"/>
                </a:cxn>
                <a:cxn ang="0">
                  <a:pos x="T10" y="T11"/>
                </a:cxn>
              </a:cxnLst>
              <a:rect l="0" t="0" r="r" b="b"/>
              <a:pathLst>
                <a:path w="8" h="11">
                  <a:moveTo>
                    <a:pt x="4" y="11"/>
                  </a:moveTo>
                  <a:lnTo>
                    <a:pt x="4" y="11"/>
                  </a:lnTo>
                  <a:cubicBezTo>
                    <a:pt x="3" y="9"/>
                    <a:pt x="1" y="7"/>
                    <a:pt x="0" y="5"/>
                  </a:cubicBezTo>
                  <a:cubicBezTo>
                    <a:pt x="1" y="4"/>
                    <a:pt x="3" y="2"/>
                    <a:pt x="4" y="0"/>
                  </a:cubicBezTo>
                  <a:cubicBezTo>
                    <a:pt x="5" y="2"/>
                    <a:pt x="6" y="4"/>
                    <a:pt x="8" y="6"/>
                  </a:cubicBezTo>
                  <a:cubicBezTo>
                    <a:pt x="6" y="8"/>
                    <a:pt x="5" y="10"/>
                    <a:pt x="4"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7" name="Freeform 1172"/>
            <p:cNvSpPr>
              <a:spLocks/>
            </p:cNvSpPr>
            <p:nvPr userDrawn="1"/>
          </p:nvSpPr>
          <p:spPr bwMode="auto">
            <a:xfrm>
              <a:off x="344" y="181"/>
              <a:ext cx="3" cy="5"/>
            </a:xfrm>
            <a:custGeom>
              <a:avLst/>
              <a:gdLst>
                <a:gd name="T0" fmla="*/ 4 w 7"/>
                <a:gd name="T1" fmla="*/ 10 h 10"/>
                <a:gd name="T2" fmla="*/ 4 w 7"/>
                <a:gd name="T3" fmla="*/ 10 h 10"/>
                <a:gd name="T4" fmla="*/ 0 w 7"/>
                <a:gd name="T5" fmla="*/ 5 h 10"/>
                <a:gd name="T6" fmla="*/ 3 w 7"/>
                <a:gd name="T7" fmla="*/ 0 h 10"/>
                <a:gd name="T8" fmla="*/ 7 w 7"/>
                <a:gd name="T9" fmla="*/ 6 h 10"/>
                <a:gd name="T10" fmla="*/ 4 w 7"/>
                <a:gd name="T11" fmla="*/ 10 h 10"/>
              </a:gdLst>
              <a:ahLst/>
              <a:cxnLst>
                <a:cxn ang="0">
                  <a:pos x="T0" y="T1"/>
                </a:cxn>
                <a:cxn ang="0">
                  <a:pos x="T2" y="T3"/>
                </a:cxn>
                <a:cxn ang="0">
                  <a:pos x="T4" y="T5"/>
                </a:cxn>
                <a:cxn ang="0">
                  <a:pos x="T6" y="T7"/>
                </a:cxn>
                <a:cxn ang="0">
                  <a:pos x="T8" y="T9"/>
                </a:cxn>
                <a:cxn ang="0">
                  <a:pos x="T10" y="T11"/>
                </a:cxn>
              </a:cxnLst>
              <a:rect l="0" t="0" r="r" b="b"/>
              <a:pathLst>
                <a:path w="7" h="10">
                  <a:moveTo>
                    <a:pt x="4" y="10"/>
                  </a:moveTo>
                  <a:lnTo>
                    <a:pt x="4" y="10"/>
                  </a:lnTo>
                  <a:cubicBezTo>
                    <a:pt x="3" y="8"/>
                    <a:pt x="1" y="6"/>
                    <a:pt x="0" y="5"/>
                  </a:cubicBezTo>
                  <a:cubicBezTo>
                    <a:pt x="1" y="3"/>
                    <a:pt x="2" y="2"/>
                    <a:pt x="3" y="0"/>
                  </a:cubicBezTo>
                  <a:cubicBezTo>
                    <a:pt x="5" y="2"/>
                    <a:pt x="6" y="4"/>
                    <a:pt x="7" y="6"/>
                  </a:cubicBezTo>
                  <a:cubicBezTo>
                    <a:pt x="6" y="7"/>
                    <a:pt x="5" y="9"/>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8" name="Freeform 1173"/>
            <p:cNvSpPr>
              <a:spLocks/>
            </p:cNvSpPr>
            <p:nvPr userDrawn="1"/>
          </p:nvSpPr>
          <p:spPr bwMode="auto">
            <a:xfrm>
              <a:off x="341" y="183"/>
              <a:ext cx="4" cy="5"/>
            </a:xfrm>
            <a:custGeom>
              <a:avLst/>
              <a:gdLst>
                <a:gd name="T0" fmla="*/ 4 w 8"/>
                <a:gd name="T1" fmla="*/ 10 h 10"/>
                <a:gd name="T2" fmla="*/ 4 w 8"/>
                <a:gd name="T3" fmla="*/ 10 h 10"/>
                <a:gd name="T4" fmla="*/ 4 w 8"/>
                <a:gd name="T5" fmla="*/ 10 h 10"/>
                <a:gd name="T6" fmla="*/ 4 w 8"/>
                <a:gd name="T7" fmla="*/ 9 h 10"/>
                <a:gd name="T8" fmla="*/ 4 w 8"/>
                <a:gd name="T9" fmla="*/ 9 h 10"/>
                <a:gd name="T10" fmla="*/ 3 w 8"/>
                <a:gd name="T11" fmla="*/ 9 h 10"/>
                <a:gd name="T12" fmla="*/ 0 w 8"/>
                <a:gd name="T13" fmla="*/ 4 h 10"/>
                <a:gd name="T14" fmla="*/ 4 w 8"/>
                <a:gd name="T15" fmla="*/ 0 h 10"/>
                <a:gd name="T16" fmla="*/ 8 w 8"/>
                <a:gd name="T17" fmla="*/ 6 h 10"/>
                <a:gd name="T18" fmla="*/ 4 w 8"/>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4" y="10"/>
                  </a:moveTo>
                  <a:lnTo>
                    <a:pt x="4" y="10"/>
                  </a:lnTo>
                  <a:lnTo>
                    <a:pt x="4" y="10"/>
                  </a:lnTo>
                  <a:cubicBezTo>
                    <a:pt x="4" y="9"/>
                    <a:pt x="4" y="9"/>
                    <a:pt x="4" y="9"/>
                  </a:cubicBezTo>
                  <a:lnTo>
                    <a:pt x="4" y="9"/>
                  </a:lnTo>
                  <a:cubicBezTo>
                    <a:pt x="4" y="9"/>
                    <a:pt x="4" y="9"/>
                    <a:pt x="3" y="9"/>
                  </a:cubicBezTo>
                  <a:cubicBezTo>
                    <a:pt x="2" y="7"/>
                    <a:pt x="1" y="6"/>
                    <a:pt x="0" y="4"/>
                  </a:cubicBezTo>
                  <a:cubicBezTo>
                    <a:pt x="1" y="3"/>
                    <a:pt x="3" y="2"/>
                    <a:pt x="4" y="0"/>
                  </a:cubicBezTo>
                  <a:cubicBezTo>
                    <a:pt x="6" y="2"/>
                    <a:pt x="7" y="4"/>
                    <a:pt x="8" y="6"/>
                  </a:cubicBezTo>
                  <a:cubicBezTo>
                    <a:pt x="7" y="7"/>
                    <a:pt x="6" y="9"/>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49" name="Freeform 1174"/>
            <p:cNvSpPr>
              <a:spLocks/>
            </p:cNvSpPr>
            <p:nvPr userDrawn="1"/>
          </p:nvSpPr>
          <p:spPr bwMode="auto">
            <a:xfrm>
              <a:off x="340" y="186"/>
              <a:ext cx="2" cy="2"/>
            </a:xfrm>
            <a:custGeom>
              <a:avLst/>
              <a:gdLst>
                <a:gd name="T0" fmla="*/ 6 w 6"/>
                <a:gd name="T1" fmla="*/ 4 h 5"/>
                <a:gd name="T2" fmla="*/ 6 w 6"/>
                <a:gd name="T3" fmla="*/ 4 h 5"/>
                <a:gd name="T4" fmla="*/ 1 w 6"/>
                <a:gd name="T5" fmla="*/ 5 h 5"/>
                <a:gd name="T6" fmla="*/ 0 w 6"/>
                <a:gd name="T7" fmla="*/ 4 h 5"/>
                <a:gd name="T8" fmla="*/ 4 w 6"/>
                <a:gd name="T9" fmla="*/ 0 h 5"/>
                <a:gd name="T10" fmla="*/ 6 w 6"/>
                <a:gd name="T11" fmla="*/ 4 h 5"/>
              </a:gdLst>
              <a:ahLst/>
              <a:cxnLst>
                <a:cxn ang="0">
                  <a:pos x="T0" y="T1"/>
                </a:cxn>
                <a:cxn ang="0">
                  <a:pos x="T2" y="T3"/>
                </a:cxn>
                <a:cxn ang="0">
                  <a:pos x="T4" y="T5"/>
                </a:cxn>
                <a:cxn ang="0">
                  <a:pos x="T6" y="T7"/>
                </a:cxn>
                <a:cxn ang="0">
                  <a:pos x="T8" y="T9"/>
                </a:cxn>
                <a:cxn ang="0">
                  <a:pos x="T10" y="T11"/>
                </a:cxn>
              </a:cxnLst>
              <a:rect l="0" t="0" r="r" b="b"/>
              <a:pathLst>
                <a:path w="6" h="5">
                  <a:moveTo>
                    <a:pt x="6" y="4"/>
                  </a:moveTo>
                  <a:lnTo>
                    <a:pt x="6" y="4"/>
                  </a:lnTo>
                  <a:cubicBezTo>
                    <a:pt x="5" y="4"/>
                    <a:pt x="3" y="4"/>
                    <a:pt x="1" y="5"/>
                  </a:cubicBezTo>
                  <a:cubicBezTo>
                    <a:pt x="0" y="5"/>
                    <a:pt x="0" y="4"/>
                    <a:pt x="0" y="4"/>
                  </a:cubicBezTo>
                  <a:cubicBezTo>
                    <a:pt x="1" y="2"/>
                    <a:pt x="2" y="1"/>
                    <a:pt x="4" y="0"/>
                  </a:cubicBezTo>
                  <a:cubicBezTo>
                    <a:pt x="4" y="1"/>
                    <a:pt x="5" y="2"/>
                    <a:pt x="6"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0" name="Freeform 1175"/>
            <p:cNvSpPr>
              <a:spLocks/>
            </p:cNvSpPr>
            <p:nvPr userDrawn="1"/>
          </p:nvSpPr>
          <p:spPr bwMode="auto">
            <a:xfrm>
              <a:off x="343" y="188"/>
              <a:ext cx="0"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cubicBezTo>
                    <a:pt x="0" y="0"/>
                    <a:pt x="0" y="0"/>
                    <a:pt x="1" y="0"/>
                  </a:cubicBezTo>
                  <a:lnTo>
                    <a:pt x="1"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1" name="Freeform 1176"/>
            <p:cNvSpPr>
              <a:spLocks/>
            </p:cNvSpPr>
            <p:nvPr userDrawn="1"/>
          </p:nvSpPr>
          <p:spPr bwMode="auto">
            <a:xfrm>
              <a:off x="337" y="187"/>
              <a:ext cx="3" cy="2"/>
            </a:xfrm>
            <a:custGeom>
              <a:avLst/>
              <a:gdLst>
                <a:gd name="T0" fmla="*/ 5 w 5"/>
                <a:gd name="T1" fmla="*/ 2 h 4"/>
                <a:gd name="T2" fmla="*/ 5 w 5"/>
                <a:gd name="T3" fmla="*/ 2 h 4"/>
                <a:gd name="T4" fmla="*/ 1 w 5"/>
                <a:gd name="T5" fmla="*/ 4 h 4"/>
                <a:gd name="T6" fmla="*/ 0 w 5"/>
                <a:gd name="T7" fmla="*/ 4 h 4"/>
                <a:gd name="T8" fmla="*/ 0 w 5"/>
                <a:gd name="T9" fmla="*/ 4 h 4"/>
                <a:gd name="T10" fmla="*/ 4 w 5"/>
                <a:gd name="T11" fmla="*/ 0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lnTo>
                    <a:pt x="5" y="2"/>
                  </a:lnTo>
                  <a:cubicBezTo>
                    <a:pt x="4" y="2"/>
                    <a:pt x="3" y="3"/>
                    <a:pt x="1" y="4"/>
                  </a:cubicBezTo>
                  <a:cubicBezTo>
                    <a:pt x="1" y="4"/>
                    <a:pt x="1" y="4"/>
                    <a:pt x="0" y="4"/>
                  </a:cubicBezTo>
                  <a:lnTo>
                    <a:pt x="0" y="4"/>
                  </a:lnTo>
                  <a:cubicBezTo>
                    <a:pt x="1" y="2"/>
                    <a:pt x="3" y="1"/>
                    <a:pt x="4" y="0"/>
                  </a:cubicBezTo>
                  <a:cubicBezTo>
                    <a:pt x="4" y="1"/>
                    <a:pt x="5" y="1"/>
                    <a:pt x="5"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2" name="Freeform 1177"/>
            <p:cNvSpPr>
              <a:spLocks/>
            </p:cNvSpPr>
            <p:nvPr userDrawn="1"/>
          </p:nvSpPr>
          <p:spPr bwMode="auto">
            <a:xfrm>
              <a:off x="341" y="191"/>
              <a:ext cx="0"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lnTo>
                    <a:pt x="1" y="0"/>
                  </a:lnTo>
                  <a:lnTo>
                    <a:pt x="0" y="0"/>
                  </a:lnTo>
                  <a:lnTo>
                    <a:pt x="1" y="0"/>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3" name="Freeform 1178"/>
            <p:cNvSpPr>
              <a:spLocks/>
            </p:cNvSpPr>
            <p:nvPr userDrawn="1"/>
          </p:nvSpPr>
          <p:spPr bwMode="auto">
            <a:xfrm>
              <a:off x="340" y="192"/>
              <a:ext cx="2" cy="2"/>
            </a:xfrm>
            <a:custGeom>
              <a:avLst/>
              <a:gdLst>
                <a:gd name="T0" fmla="*/ 2 w 5"/>
                <a:gd name="T1" fmla="*/ 3 h 3"/>
                <a:gd name="T2" fmla="*/ 2 w 5"/>
                <a:gd name="T3" fmla="*/ 3 h 3"/>
                <a:gd name="T4" fmla="*/ 0 w 5"/>
                <a:gd name="T5" fmla="*/ 3 h 3"/>
                <a:gd name="T6" fmla="*/ 5 w 5"/>
                <a:gd name="T7" fmla="*/ 0 h 3"/>
                <a:gd name="T8" fmla="*/ 5 w 5"/>
                <a:gd name="T9" fmla="*/ 0 h 3"/>
                <a:gd name="T10" fmla="*/ 2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2" y="3"/>
                  </a:moveTo>
                  <a:lnTo>
                    <a:pt x="2" y="3"/>
                  </a:lnTo>
                  <a:cubicBezTo>
                    <a:pt x="1" y="3"/>
                    <a:pt x="1" y="3"/>
                    <a:pt x="0" y="3"/>
                  </a:cubicBezTo>
                  <a:cubicBezTo>
                    <a:pt x="2" y="2"/>
                    <a:pt x="3" y="1"/>
                    <a:pt x="5" y="0"/>
                  </a:cubicBezTo>
                  <a:lnTo>
                    <a:pt x="5" y="0"/>
                  </a:lnTo>
                  <a:cubicBezTo>
                    <a:pt x="4" y="1"/>
                    <a:pt x="3" y="2"/>
                    <a:pt x="2"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4" name="Freeform 1179"/>
            <p:cNvSpPr>
              <a:spLocks/>
            </p:cNvSpPr>
            <p:nvPr userDrawn="1"/>
          </p:nvSpPr>
          <p:spPr bwMode="auto">
            <a:xfrm>
              <a:off x="345" y="184"/>
              <a:ext cx="4" cy="4"/>
            </a:xfrm>
            <a:custGeom>
              <a:avLst/>
              <a:gdLst>
                <a:gd name="T0" fmla="*/ 3 w 7"/>
                <a:gd name="T1" fmla="*/ 9 h 9"/>
                <a:gd name="T2" fmla="*/ 3 w 7"/>
                <a:gd name="T3" fmla="*/ 9 h 9"/>
                <a:gd name="T4" fmla="*/ 0 w 7"/>
                <a:gd name="T5" fmla="*/ 4 h 9"/>
                <a:gd name="T6" fmla="*/ 4 w 7"/>
                <a:gd name="T7" fmla="*/ 0 h 9"/>
                <a:gd name="T8" fmla="*/ 7 w 7"/>
                <a:gd name="T9" fmla="*/ 4 h 9"/>
                <a:gd name="T10" fmla="*/ 3 w 7"/>
                <a:gd name="T11" fmla="*/ 9 h 9"/>
              </a:gdLst>
              <a:ahLst/>
              <a:cxnLst>
                <a:cxn ang="0">
                  <a:pos x="T0" y="T1"/>
                </a:cxn>
                <a:cxn ang="0">
                  <a:pos x="T2" y="T3"/>
                </a:cxn>
                <a:cxn ang="0">
                  <a:pos x="T4" y="T5"/>
                </a:cxn>
                <a:cxn ang="0">
                  <a:pos x="T6" y="T7"/>
                </a:cxn>
                <a:cxn ang="0">
                  <a:pos x="T8" y="T9"/>
                </a:cxn>
                <a:cxn ang="0">
                  <a:pos x="T10" y="T11"/>
                </a:cxn>
              </a:cxnLst>
              <a:rect l="0" t="0" r="r" b="b"/>
              <a:pathLst>
                <a:path w="7" h="9">
                  <a:moveTo>
                    <a:pt x="3" y="9"/>
                  </a:moveTo>
                  <a:lnTo>
                    <a:pt x="3" y="9"/>
                  </a:lnTo>
                  <a:cubicBezTo>
                    <a:pt x="2" y="7"/>
                    <a:pt x="1" y="6"/>
                    <a:pt x="0" y="4"/>
                  </a:cubicBezTo>
                  <a:cubicBezTo>
                    <a:pt x="2" y="3"/>
                    <a:pt x="3" y="1"/>
                    <a:pt x="4" y="0"/>
                  </a:cubicBezTo>
                  <a:cubicBezTo>
                    <a:pt x="5" y="1"/>
                    <a:pt x="6" y="3"/>
                    <a:pt x="7" y="4"/>
                  </a:cubicBezTo>
                  <a:cubicBezTo>
                    <a:pt x="6" y="6"/>
                    <a:pt x="4" y="7"/>
                    <a:pt x="3"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5" name="Freeform 1180"/>
            <p:cNvSpPr>
              <a:spLocks/>
            </p:cNvSpPr>
            <p:nvPr userDrawn="1"/>
          </p:nvSpPr>
          <p:spPr bwMode="auto">
            <a:xfrm>
              <a:off x="344" y="186"/>
              <a:ext cx="3" cy="4"/>
            </a:xfrm>
            <a:custGeom>
              <a:avLst/>
              <a:gdLst>
                <a:gd name="T0" fmla="*/ 3 w 7"/>
                <a:gd name="T1" fmla="*/ 8 h 8"/>
                <a:gd name="T2" fmla="*/ 3 w 7"/>
                <a:gd name="T3" fmla="*/ 8 h 8"/>
                <a:gd name="T4" fmla="*/ 0 w 7"/>
                <a:gd name="T5" fmla="*/ 4 h 8"/>
                <a:gd name="T6" fmla="*/ 4 w 7"/>
                <a:gd name="T7" fmla="*/ 0 h 8"/>
                <a:gd name="T8" fmla="*/ 7 w 7"/>
                <a:gd name="T9" fmla="*/ 4 h 8"/>
                <a:gd name="T10" fmla="*/ 3 w 7"/>
                <a:gd name="T11" fmla="*/ 8 h 8"/>
              </a:gdLst>
              <a:ahLst/>
              <a:cxnLst>
                <a:cxn ang="0">
                  <a:pos x="T0" y="T1"/>
                </a:cxn>
                <a:cxn ang="0">
                  <a:pos x="T2" y="T3"/>
                </a:cxn>
                <a:cxn ang="0">
                  <a:pos x="T4" y="T5"/>
                </a:cxn>
                <a:cxn ang="0">
                  <a:pos x="T6" y="T7"/>
                </a:cxn>
                <a:cxn ang="0">
                  <a:pos x="T8" y="T9"/>
                </a:cxn>
                <a:cxn ang="0">
                  <a:pos x="T10" y="T11"/>
                </a:cxn>
              </a:cxnLst>
              <a:rect l="0" t="0" r="r" b="b"/>
              <a:pathLst>
                <a:path w="7" h="8">
                  <a:moveTo>
                    <a:pt x="3" y="8"/>
                  </a:moveTo>
                  <a:lnTo>
                    <a:pt x="3" y="8"/>
                  </a:lnTo>
                  <a:cubicBezTo>
                    <a:pt x="2" y="7"/>
                    <a:pt x="1" y="5"/>
                    <a:pt x="0" y="4"/>
                  </a:cubicBezTo>
                  <a:cubicBezTo>
                    <a:pt x="1" y="3"/>
                    <a:pt x="2" y="1"/>
                    <a:pt x="4" y="0"/>
                  </a:cubicBezTo>
                  <a:cubicBezTo>
                    <a:pt x="5" y="1"/>
                    <a:pt x="6" y="3"/>
                    <a:pt x="7" y="4"/>
                  </a:cubicBezTo>
                  <a:cubicBezTo>
                    <a:pt x="5" y="6"/>
                    <a:pt x="4" y="7"/>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6" name="Freeform 1181"/>
            <p:cNvSpPr>
              <a:spLocks/>
            </p:cNvSpPr>
            <p:nvPr userDrawn="1"/>
          </p:nvSpPr>
          <p:spPr bwMode="auto">
            <a:xfrm>
              <a:off x="341" y="189"/>
              <a:ext cx="4" cy="3"/>
            </a:xfrm>
            <a:custGeom>
              <a:avLst/>
              <a:gdLst>
                <a:gd name="T0" fmla="*/ 3 w 7"/>
                <a:gd name="T1" fmla="*/ 8 h 8"/>
                <a:gd name="T2" fmla="*/ 3 w 7"/>
                <a:gd name="T3" fmla="*/ 8 h 8"/>
                <a:gd name="T4" fmla="*/ 2 w 7"/>
                <a:gd name="T5" fmla="*/ 7 h 8"/>
                <a:gd name="T6" fmla="*/ 4 w 7"/>
                <a:gd name="T7" fmla="*/ 5 h 8"/>
                <a:gd name="T8" fmla="*/ 3 w 7"/>
                <a:gd name="T9" fmla="*/ 5 h 8"/>
                <a:gd name="T10" fmla="*/ 1 w 7"/>
                <a:gd name="T11" fmla="*/ 4 h 8"/>
                <a:gd name="T12" fmla="*/ 0 w 7"/>
                <a:gd name="T13" fmla="*/ 3 h 8"/>
                <a:gd name="T14" fmla="*/ 4 w 7"/>
                <a:gd name="T15" fmla="*/ 0 h 8"/>
                <a:gd name="T16" fmla="*/ 7 w 7"/>
                <a:gd name="T17" fmla="*/ 4 h 8"/>
                <a:gd name="T18" fmla="*/ 3 w 7"/>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3" y="8"/>
                  </a:moveTo>
                  <a:lnTo>
                    <a:pt x="3" y="8"/>
                  </a:lnTo>
                  <a:lnTo>
                    <a:pt x="2" y="7"/>
                  </a:lnTo>
                  <a:cubicBezTo>
                    <a:pt x="3" y="6"/>
                    <a:pt x="4" y="6"/>
                    <a:pt x="4" y="5"/>
                  </a:cubicBezTo>
                  <a:lnTo>
                    <a:pt x="3" y="5"/>
                  </a:lnTo>
                  <a:cubicBezTo>
                    <a:pt x="3" y="5"/>
                    <a:pt x="2" y="4"/>
                    <a:pt x="1" y="4"/>
                  </a:cubicBezTo>
                  <a:lnTo>
                    <a:pt x="0" y="3"/>
                  </a:lnTo>
                  <a:cubicBezTo>
                    <a:pt x="2" y="2"/>
                    <a:pt x="3" y="1"/>
                    <a:pt x="4" y="0"/>
                  </a:cubicBezTo>
                  <a:cubicBezTo>
                    <a:pt x="5" y="1"/>
                    <a:pt x="6" y="2"/>
                    <a:pt x="7" y="4"/>
                  </a:cubicBezTo>
                  <a:cubicBezTo>
                    <a:pt x="5" y="5"/>
                    <a:pt x="4" y="6"/>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957" name="Freeform 1182"/>
            <p:cNvSpPr>
              <a:spLocks/>
            </p:cNvSpPr>
            <p:nvPr userDrawn="1"/>
          </p:nvSpPr>
          <p:spPr bwMode="auto">
            <a:xfrm>
              <a:off x="341" y="193"/>
              <a:ext cx="2" cy="2"/>
            </a:xfrm>
            <a:custGeom>
              <a:avLst/>
              <a:gdLst>
                <a:gd name="T0" fmla="*/ 3 w 5"/>
                <a:gd name="T1" fmla="*/ 0 h 5"/>
                <a:gd name="T2" fmla="*/ 3 w 5"/>
                <a:gd name="T3" fmla="*/ 0 h 5"/>
                <a:gd name="T4" fmla="*/ 5 w 5"/>
                <a:gd name="T5" fmla="*/ 4 h 5"/>
                <a:gd name="T6" fmla="*/ 4 w 5"/>
                <a:gd name="T7" fmla="*/ 5 h 5"/>
                <a:gd name="T8" fmla="*/ 0 w 5"/>
                <a:gd name="T9" fmla="*/ 4 h 5"/>
                <a:gd name="T10" fmla="*/ 0 w 5"/>
                <a:gd name="T11" fmla="*/ 4 h 5"/>
                <a:gd name="T12" fmla="*/ 1 w 5"/>
                <a:gd name="T13" fmla="*/ 2 h 5"/>
                <a:gd name="T14" fmla="*/ 1 w 5"/>
                <a:gd name="T15" fmla="*/ 2 h 5"/>
                <a:gd name="T16" fmla="*/ 3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3" y="0"/>
                  </a:moveTo>
                  <a:lnTo>
                    <a:pt x="3" y="0"/>
                  </a:lnTo>
                  <a:cubicBezTo>
                    <a:pt x="4" y="1"/>
                    <a:pt x="5" y="3"/>
                    <a:pt x="5" y="4"/>
                  </a:cubicBezTo>
                  <a:lnTo>
                    <a:pt x="4" y="5"/>
                  </a:lnTo>
                  <a:cubicBezTo>
                    <a:pt x="3" y="5"/>
                    <a:pt x="1" y="4"/>
                    <a:pt x="0" y="4"/>
                  </a:cubicBezTo>
                  <a:lnTo>
                    <a:pt x="0" y="4"/>
                  </a:lnTo>
                  <a:cubicBezTo>
                    <a:pt x="0" y="4"/>
                    <a:pt x="1" y="3"/>
                    <a:pt x="1" y="2"/>
                  </a:cubicBezTo>
                  <a:lnTo>
                    <a:pt x="1" y="2"/>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grpSp>
      <p:grpSp>
        <p:nvGrpSpPr>
          <p:cNvPr id="984" name="Group 1384"/>
          <p:cNvGrpSpPr>
            <a:grpSpLocks/>
          </p:cNvGrpSpPr>
          <p:nvPr/>
        </p:nvGrpSpPr>
        <p:grpSpPr bwMode="auto">
          <a:xfrm>
            <a:off x="369888" y="246063"/>
            <a:ext cx="184150" cy="117475"/>
            <a:chOff x="233" y="155"/>
            <a:chExt cx="116" cy="74"/>
          </a:xfrm>
        </p:grpSpPr>
        <p:sp>
          <p:nvSpPr>
            <p:cNvPr id="1558" name="Freeform 1184"/>
            <p:cNvSpPr>
              <a:spLocks/>
            </p:cNvSpPr>
            <p:nvPr userDrawn="1"/>
          </p:nvSpPr>
          <p:spPr bwMode="auto">
            <a:xfrm>
              <a:off x="343" y="191"/>
              <a:ext cx="3" cy="3"/>
            </a:xfrm>
            <a:custGeom>
              <a:avLst/>
              <a:gdLst>
                <a:gd name="T0" fmla="*/ 4 w 7"/>
                <a:gd name="T1" fmla="*/ 0 h 8"/>
                <a:gd name="T2" fmla="*/ 4 w 7"/>
                <a:gd name="T3" fmla="*/ 0 h 8"/>
                <a:gd name="T4" fmla="*/ 7 w 7"/>
                <a:gd name="T5" fmla="*/ 5 h 8"/>
                <a:gd name="T6" fmla="*/ 2 w 7"/>
                <a:gd name="T7" fmla="*/ 8 h 8"/>
                <a:gd name="T8" fmla="*/ 0 w 7"/>
                <a:gd name="T9" fmla="*/ 4 h 8"/>
                <a:gd name="T10" fmla="*/ 4 w 7"/>
                <a:gd name="T11" fmla="*/ 0 h 8"/>
              </a:gdLst>
              <a:ahLst/>
              <a:cxnLst>
                <a:cxn ang="0">
                  <a:pos x="T0" y="T1"/>
                </a:cxn>
                <a:cxn ang="0">
                  <a:pos x="T2" y="T3"/>
                </a:cxn>
                <a:cxn ang="0">
                  <a:pos x="T4" y="T5"/>
                </a:cxn>
                <a:cxn ang="0">
                  <a:pos x="T6" y="T7"/>
                </a:cxn>
                <a:cxn ang="0">
                  <a:pos x="T8" y="T9"/>
                </a:cxn>
                <a:cxn ang="0">
                  <a:pos x="T10" y="T11"/>
                </a:cxn>
              </a:cxnLst>
              <a:rect l="0" t="0" r="r" b="b"/>
              <a:pathLst>
                <a:path w="7" h="8">
                  <a:moveTo>
                    <a:pt x="4" y="0"/>
                  </a:moveTo>
                  <a:lnTo>
                    <a:pt x="4" y="0"/>
                  </a:lnTo>
                  <a:cubicBezTo>
                    <a:pt x="5" y="2"/>
                    <a:pt x="6" y="4"/>
                    <a:pt x="7" y="5"/>
                  </a:cubicBezTo>
                  <a:cubicBezTo>
                    <a:pt x="6" y="6"/>
                    <a:pt x="4" y="7"/>
                    <a:pt x="2" y="8"/>
                  </a:cubicBezTo>
                  <a:cubicBezTo>
                    <a:pt x="1" y="7"/>
                    <a:pt x="1" y="6"/>
                    <a:pt x="0" y="4"/>
                  </a:cubicBezTo>
                  <a:cubicBezTo>
                    <a:pt x="2" y="3"/>
                    <a:pt x="3" y="2"/>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9" name="Freeform 1185"/>
            <p:cNvSpPr>
              <a:spLocks/>
            </p:cNvSpPr>
            <p:nvPr userDrawn="1"/>
          </p:nvSpPr>
          <p:spPr bwMode="auto">
            <a:xfrm>
              <a:off x="333" y="184"/>
              <a:ext cx="1" cy="2"/>
            </a:xfrm>
            <a:custGeom>
              <a:avLst/>
              <a:gdLst>
                <a:gd name="T0" fmla="*/ 0 w 2"/>
                <a:gd name="T1" fmla="*/ 0 h 3"/>
                <a:gd name="T2" fmla="*/ 0 w 2"/>
                <a:gd name="T3" fmla="*/ 0 h 3"/>
                <a:gd name="T4" fmla="*/ 2 w 2"/>
                <a:gd name="T5" fmla="*/ 1 h 3"/>
                <a:gd name="T6" fmla="*/ 1 w 2"/>
                <a:gd name="T7" fmla="*/ 3 h 3"/>
                <a:gd name="T8" fmla="*/ 0 w 2"/>
                <a:gd name="T9" fmla="*/ 3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lnTo>
                    <a:pt x="0" y="0"/>
                  </a:lnTo>
                  <a:lnTo>
                    <a:pt x="2" y="1"/>
                  </a:lnTo>
                  <a:lnTo>
                    <a:pt x="1" y="3"/>
                  </a:lnTo>
                  <a:lnTo>
                    <a:pt x="0" y="3"/>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0" name="Freeform 1186"/>
            <p:cNvSpPr>
              <a:spLocks/>
            </p:cNvSpPr>
            <p:nvPr userDrawn="1"/>
          </p:nvSpPr>
          <p:spPr bwMode="auto">
            <a:xfrm>
              <a:off x="333" y="182"/>
              <a:ext cx="1" cy="2"/>
            </a:xfrm>
            <a:custGeom>
              <a:avLst/>
              <a:gdLst>
                <a:gd name="T0" fmla="*/ 0 w 2"/>
                <a:gd name="T1" fmla="*/ 0 h 3"/>
                <a:gd name="T2" fmla="*/ 0 w 2"/>
                <a:gd name="T3" fmla="*/ 0 h 3"/>
                <a:gd name="T4" fmla="*/ 2 w 2"/>
                <a:gd name="T5" fmla="*/ 1 h 3"/>
                <a:gd name="T6" fmla="*/ 2 w 2"/>
                <a:gd name="T7" fmla="*/ 3 h 3"/>
                <a:gd name="T8" fmla="*/ 0 w 2"/>
                <a:gd name="T9" fmla="*/ 3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lnTo>
                    <a:pt x="0" y="0"/>
                  </a:lnTo>
                  <a:lnTo>
                    <a:pt x="2" y="1"/>
                  </a:lnTo>
                  <a:lnTo>
                    <a:pt x="2" y="3"/>
                  </a:lnTo>
                  <a:lnTo>
                    <a:pt x="0" y="3"/>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1" name="Freeform 1187"/>
            <p:cNvSpPr>
              <a:spLocks/>
            </p:cNvSpPr>
            <p:nvPr userDrawn="1"/>
          </p:nvSpPr>
          <p:spPr bwMode="auto">
            <a:xfrm>
              <a:off x="333" y="181"/>
              <a:ext cx="2" cy="1"/>
            </a:xfrm>
            <a:custGeom>
              <a:avLst/>
              <a:gdLst>
                <a:gd name="T0" fmla="*/ 0 w 3"/>
                <a:gd name="T1" fmla="*/ 0 h 3"/>
                <a:gd name="T2" fmla="*/ 0 w 3"/>
                <a:gd name="T3" fmla="*/ 0 h 3"/>
                <a:gd name="T4" fmla="*/ 3 w 3"/>
                <a:gd name="T5" fmla="*/ 1 h 3"/>
                <a:gd name="T6" fmla="*/ 2 w 3"/>
                <a:gd name="T7" fmla="*/ 3 h 3"/>
                <a:gd name="T8" fmla="*/ 0 w 3"/>
                <a:gd name="T9" fmla="*/ 3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0"/>
                  </a:lnTo>
                  <a:lnTo>
                    <a:pt x="3" y="1"/>
                  </a:lnTo>
                  <a:lnTo>
                    <a:pt x="2" y="3"/>
                  </a:lnTo>
                  <a:lnTo>
                    <a:pt x="0" y="3"/>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2" name="Freeform 1188"/>
            <p:cNvSpPr>
              <a:spLocks/>
            </p:cNvSpPr>
            <p:nvPr userDrawn="1"/>
          </p:nvSpPr>
          <p:spPr bwMode="auto">
            <a:xfrm>
              <a:off x="333" y="179"/>
              <a:ext cx="2" cy="1"/>
            </a:xfrm>
            <a:custGeom>
              <a:avLst/>
              <a:gdLst>
                <a:gd name="T0" fmla="*/ 1 w 3"/>
                <a:gd name="T1" fmla="*/ 0 h 3"/>
                <a:gd name="T2" fmla="*/ 1 w 3"/>
                <a:gd name="T3" fmla="*/ 0 h 3"/>
                <a:gd name="T4" fmla="*/ 3 w 3"/>
                <a:gd name="T5" fmla="*/ 1 h 3"/>
                <a:gd name="T6" fmla="*/ 3 w 3"/>
                <a:gd name="T7" fmla="*/ 3 h 3"/>
                <a:gd name="T8" fmla="*/ 0 w 3"/>
                <a:gd name="T9" fmla="*/ 2 h 3"/>
                <a:gd name="T10" fmla="*/ 1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1" y="0"/>
                  </a:moveTo>
                  <a:lnTo>
                    <a:pt x="1" y="0"/>
                  </a:lnTo>
                  <a:lnTo>
                    <a:pt x="3" y="1"/>
                  </a:lnTo>
                  <a:lnTo>
                    <a:pt x="3" y="3"/>
                  </a:lnTo>
                  <a:lnTo>
                    <a:pt x="0" y="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3" name="Freeform 1189"/>
            <p:cNvSpPr>
              <a:spLocks/>
            </p:cNvSpPr>
            <p:nvPr userDrawn="1"/>
          </p:nvSpPr>
          <p:spPr bwMode="auto">
            <a:xfrm>
              <a:off x="334" y="177"/>
              <a:ext cx="1" cy="1"/>
            </a:xfrm>
            <a:custGeom>
              <a:avLst/>
              <a:gdLst>
                <a:gd name="T0" fmla="*/ 0 w 3"/>
                <a:gd name="T1" fmla="*/ 0 h 3"/>
                <a:gd name="T2" fmla="*/ 0 w 3"/>
                <a:gd name="T3" fmla="*/ 0 h 3"/>
                <a:gd name="T4" fmla="*/ 3 w 3"/>
                <a:gd name="T5" fmla="*/ 1 h 3"/>
                <a:gd name="T6" fmla="*/ 2 w 3"/>
                <a:gd name="T7" fmla="*/ 3 h 3"/>
                <a:gd name="T8" fmla="*/ 0 w 3"/>
                <a:gd name="T9" fmla="*/ 2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0"/>
                  </a:lnTo>
                  <a:lnTo>
                    <a:pt x="3" y="1"/>
                  </a:lnTo>
                  <a:lnTo>
                    <a:pt x="2" y="3"/>
                  </a:lnTo>
                  <a:lnTo>
                    <a:pt x="0" y="2"/>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4" name="Freeform 1190"/>
            <p:cNvSpPr>
              <a:spLocks/>
            </p:cNvSpPr>
            <p:nvPr userDrawn="1"/>
          </p:nvSpPr>
          <p:spPr bwMode="auto">
            <a:xfrm>
              <a:off x="334" y="176"/>
              <a:ext cx="1" cy="0"/>
            </a:xfrm>
            <a:custGeom>
              <a:avLst/>
              <a:gdLst>
                <a:gd name="T0" fmla="*/ 0 w 3"/>
                <a:gd name="T1" fmla="*/ 0 h 2"/>
                <a:gd name="T2" fmla="*/ 0 w 3"/>
                <a:gd name="T3" fmla="*/ 0 h 2"/>
                <a:gd name="T4" fmla="*/ 3 w 3"/>
                <a:gd name="T5" fmla="*/ 0 h 2"/>
                <a:gd name="T6" fmla="*/ 3 w 3"/>
                <a:gd name="T7" fmla="*/ 2 h 2"/>
                <a:gd name="T8" fmla="*/ 0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0"/>
                  </a:lnTo>
                  <a:lnTo>
                    <a:pt x="3" y="0"/>
                  </a:lnTo>
                  <a:lnTo>
                    <a:pt x="3"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5" name="Freeform 1191"/>
            <p:cNvSpPr>
              <a:spLocks/>
            </p:cNvSpPr>
            <p:nvPr userDrawn="1"/>
          </p:nvSpPr>
          <p:spPr bwMode="auto">
            <a:xfrm>
              <a:off x="334" y="174"/>
              <a:ext cx="2" cy="1"/>
            </a:xfrm>
            <a:custGeom>
              <a:avLst/>
              <a:gdLst>
                <a:gd name="T0" fmla="*/ 0 w 4"/>
                <a:gd name="T1" fmla="*/ 0 h 2"/>
                <a:gd name="T2" fmla="*/ 0 w 4"/>
                <a:gd name="T3" fmla="*/ 0 h 2"/>
                <a:gd name="T4" fmla="*/ 4 w 4"/>
                <a:gd name="T5" fmla="*/ 0 h 2"/>
                <a:gd name="T6" fmla="*/ 4 w 4"/>
                <a:gd name="T7" fmla="*/ 2 h 2"/>
                <a:gd name="T8" fmla="*/ 0 w 4"/>
                <a:gd name="T9" fmla="*/ 1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lnTo>
                    <a:pt x="0" y="0"/>
                  </a:lnTo>
                  <a:lnTo>
                    <a:pt x="4" y="0"/>
                  </a:lnTo>
                  <a:lnTo>
                    <a:pt x="4"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6" name="Freeform 1192"/>
            <p:cNvSpPr>
              <a:spLocks/>
            </p:cNvSpPr>
            <p:nvPr userDrawn="1"/>
          </p:nvSpPr>
          <p:spPr bwMode="auto">
            <a:xfrm>
              <a:off x="332" y="198"/>
              <a:ext cx="1" cy="1"/>
            </a:xfrm>
            <a:custGeom>
              <a:avLst/>
              <a:gdLst>
                <a:gd name="T0" fmla="*/ 1 w 2"/>
                <a:gd name="T1" fmla="*/ 1 h 1"/>
                <a:gd name="T2" fmla="*/ 1 w 2"/>
                <a:gd name="T3" fmla="*/ 1 h 1"/>
                <a:gd name="T4" fmla="*/ 0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lnTo>
                    <a:pt x="1" y="1"/>
                  </a:lnTo>
                  <a:cubicBezTo>
                    <a:pt x="1" y="0"/>
                    <a:pt x="0" y="0"/>
                    <a:pt x="0" y="0"/>
                  </a:cubicBezTo>
                  <a:lnTo>
                    <a:pt x="2" y="0"/>
                  </a:lnTo>
                  <a:cubicBezTo>
                    <a:pt x="1" y="0"/>
                    <a:pt x="1" y="0"/>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7" name="Freeform 1193"/>
            <p:cNvSpPr>
              <a:spLocks/>
            </p:cNvSpPr>
            <p:nvPr userDrawn="1"/>
          </p:nvSpPr>
          <p:spPr bwMode="auto">
            <a:xfrm>
              <a:off x="332" y="199"/>
              <a:ext cx="1" cy="1"/>
            </a:xfrm>
            <a:custGeom>
              <a:avLst/>
              <a:gdLst>
                <a:gd name="T0" fmla="*/ 2 w 2"/>
                <a:gd name="T1" fmla="*/ 2 h 2"/>
                <a:gd name="T2" fmla="*/ 2 w 2"/>
                <a:gd name="T3" fmla="*/ 2 h 2"/>
                <a:gd name="T4" fmla="*/ 0 w 2"/>
                <a:gd name="T5" fmla="*/ 2 h 2"/>
                <a:gd name="T6" fmla="*/ 1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2"/>
                  </a:lnTo>
                  <a:lnTo>
                    <a:pt x="0" y="2"/>
                  </a:lnTo>
                  <a:cubicBezTo>
                    <a:pt x="0" y="1"/>
                    <a:pt x="1" y="1"/>
                    <a:pt x="1" y="0"/>
                  </a:cubicBezTo>
                  <a:cubicBezTo>
                    <a:pt x="1" y="1"/>
                    <a:pt x="1" y="1"/>
                    <a:pt x="2"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8" name="Freeform 1194"/>
            <p:cNvSpPr>
              <a:spLocks/>
            </p:cNvSpPr>
            <p:nvPr userDrawn="1"/>
          </p:nvSpPr>
          <p:spPr bwMode="auto">
            <a:xfrm>
              <a:off x="335" y="198"/>
              <a:ext cx="0"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0" y="0"/>
                  </a:cubicBezTo>
                  <a:lnTo>
                    <a:pt x="1" y="0"/>
                  </a:lnTo>
                  <a:cubicBezTo>
                    <a:pt x="1" y="0"/>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69" name="Freeform 1195"/>
            <p:cNvSpPr>
              <a:spLocks/>
            </p:cNvSpPr>
            <p:nvPr userDrawn="1"/>
          </p:nvSpPr>
          <p:spPr bwMode="auto">
            <a:xfrm>
              <a:off x="334" y="200"/>
              <a:ext cx="1" cy="0"/>
            </a:xfrm>
            <a:custGeom>
              <a:avLst/>
              <a:gdLst>
                <a:gd name="T0" fmla="*/ 2 w 2"/>
                <a:gd name="T1" fmla="*/ 1 h 1"/>
                <a:gd name="T2" fmla="*/ 2 w 2"/>
                <a:gd name="T3" fmla="*/ 1 h 1"/>
                <a:gd name="T4" fmla="*/ 0 w 2"/>
                <a:gd name="T5" fmla="*/ 1 h 1"/>
                <a:gd name="T6" fmla="*/ 1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lnTo>
                    <a:pt x="2" y="1"/>
                  </a:lnTo>
                  <a:lnTo>
                    <a:pt x="0" y="1"/>
                  </a:lnTo>
                  <a:cubicBezTo>
                    <a:pt x="1" y="1"/>
                    <a:pt x="1" y="0"/>
                    <a:pt x="1" y="0"/>
                  </a:cubicBezTo>
                  <a:cubicBezTo>
                    <a:pt x="1" y="0"/>
                    <a:pt x="2"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0" name="Freeform 1196"/>
            <p:cNvSpPr>
              <a:spLocks/>
            </p:cNvSpPr>
            <p:nvPr userDrawn="1"/>
          </p:nvSpPr>
          <p:spPr bwMode="auto">
            <a:xfrm>
              <a:off x="337" y="198"/>
              <a:ext cx="0"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lnTo>
                    <a:pt x="1" y="0"/>
                  </a:lnTo>
                  <a:cubicBezTo>
                    <a:pt x="1" y="1"/>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1" name="Freeform 1197"/>
            <p:cNvSpPr>
              <a:spLocks/>
            </p:cNvSpPr>
            <p:nvPr userDrawn="1"/>
          </p:nvSpPr>
          <p:spPr bwMode="auto">
            <a:xfrm>
              <a:off x="337" y="200"/>
              <a:ext cx="0" cy="0"/>
            </a:xfrm>
            <a:custGeom>
              <a:avLst/>
              <a:gdLst>
                <a:gd name="T0" fmla="*/ 1 w 1"/>
                <a:gd name="T1" fmla="*/ 1 h 1"/>
                <a:gd name="T2" fmla="*/ 1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cubicBezTo>
                    <a:pt x="0" y="1"/>
                    <a:pt x="0" y="1"/>
                    <a:pt x="0" y="0"/>
                  </a:cubicBezTo>
                  <a:cubicBezTo>
                    <a:pt x="0"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2" name="Freeform 1198"/>
            <p:cNvSpPr>
              <a:spLocks/>
            </p:cNvSpPr>
            <p:nvPr userDrawn="1"/>
          </p:nvSpPr>
          <p:spPr bwMode="auto">
            <a:xfrm>
              <a:off x="339" y="199"/>
              <a:ext cx="1" cy="0"/>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0" y="0"/>
                  </a:cubicBezTo>
                  <a:lnTo>
                    <a:pt x="1" y="0"/>
                  </a:lnTo>
                  <a:cubicBezTo>
                    <a:pt x="1" y="0"/>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3" name="Freeform 1199"/>
            <p:cNvSpPr>
              <a:spLocks/>
            </p:cNvSpPr>
            <p:nvPr userDrawn="1"/>
          </p:nvSpPr>
          <p:spPr bwMode="auto">
            <a:xfrm>
              <a:off x="339" y="200"/>
              <a:ext cx="0" cy="0"/>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cubicBezTo>
                    <a:pt x="0" y="0"/>
                    <a:pt x="1" y="0"/>
                    <a:pt x="1" y="0"/>
                  </a:cubicBez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4" name="Freeform 1200"/>
            <p:cNvSpPr>
              <a:spLocks/>
            </p:cNvSpPr>
            <p:nvPr userDrawn="1"/>
          </p:nvSpPr>
          <p:spPr bwMode="auto">
            <a:xfrm>
              <a:off x="341" y="199"/>
              <a:ext cx="0"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1" y="0"/>
                    <a:pt x="0" y="0"/>
                  </a:cubicBezTo>
                  <a:lnTo>
                    <a:pt x="1" y="0"/>
                  </a:ln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5" name="Freeform 1201"/>
            <p:cNvSpPr>
              <a:spLocks/>
            </p:cNvSpPr>
            <p:nvPr userDrawn="1"/>
          </p:nvSpPr>
          <p:spPr bwMode="auto">
            <a:xfrm>
              <a:off x="341" y="200"/>
              <a:ext cx="0" cy="0"/>
            </a:xfrm>
            <a:custGeom>
              <a:avLst/>
              <a:gdLst/>
              <a:ahLst/>
              <a:cxnLst>
                <a:cxn ang="0">
                  <a:pos x="0" y="0"/>
                </a:cxn>
                <a:cxn ang="0">
                  <a:pos x="0" y="0"/>
                </a:cxn>
                <a:cxn ang="0">
                  <a:pos x="0" y="0"/>
                </a:cxn>
                <a:cxn ang="0">
                  <a:pos x="0" y="0"/>
                </a:cxn>
                <a:cxn ang="0">
                  <a:pos x="0" y="0"/>
                </a:cxn>
              </a:cxnLst>
              <a:rect l="0" t="0" r="r" b="b"/>
              <a:pathLst>
                <a:path>
                  <a:moveTo>
                    <a:pt x="0" y="0"/>
                  </a:moveTo>
                  <a:lnTo>
                    <a:pt x="0" y="0"/>
                  </a:lnTo>
                  <a:lnTo>
                    <a:pt x="0" y="0"/>
                  </a:lnTo>
                  <a:cubicBezTo>
                    <a:pt x="0" y="0"/>
                    <a:pt x="0" y="0"/>
                    <a:pt x="0" y="0"/>
                  </a:cubicBezTo>
                  <a:cubicBezTo>
                    <a:pt x="0" y="0"/>
                    <a:pt x="0"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6" name="Freeform 1202"/>
            <p:cNvSpPr>
              <a:spLocks/>
            </p:cNvSpPr>
            <p:nvPr userDrawn="1"/>
          </p:nvSpPr>
          <p:spPr bwMode="auto">
            <a:xfrm>
              <a:off x="333" y="198"/>
              <a:ext cx="1" cy="2"/>
            </a:xfrm>
            <a:custGeom>
              <a:avLst/>
              <a:gdLst>
                <a:gd name="T0" fmla="*/ 2 w 3"/>
                <a:gd name="T1" fmla="*/ 0 h 3"/>
                <a:gd name="T2" fmla="*/ 2 w 3"/>
                <a:gd name="T3" fmla="*/ 0 h 3"/>
                <a:gd name="T4" fmla="*/ 3 w 3"/>
                <a:gd name="T5" fmla="*/ 2 h 3"/>
                <a:gd name="T6" fmla="*/ 2 w 3"/>
                <a:gd name="T7" fmla="*/ 3 h 3"/>
                <a:gd name="T8" fmla="*/ 0 w 3"/>
                <a:gd name="T9" fmla="*/ 2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2" y="0"/>
                    <a:pt x="3" y="1"/>
                    <a:pt x="3" y="2"/>
                  </a:cubicBezTo>
                  <a:cubicBezTo>
                    <a:pt x="3" y="3"/>
                    <a:pt x="2" y="3"/>
                    <a:pt x="2" y="3"/>
                  </a:cubicBezTo>
                  <a:cubicBezTo>
                    <a:pt x="1" y="3"/>
                    <a:pt x="0" y="3"/>
                    <a:pt x="0" y="2"/>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7" name="Freeform 1203"/>
            <p:cNvSpPr>
              <a:spLocks/>
            </p:cNvSpPr>
            <p:nvPr userDrawn="1"/>
          </p:nvSpPr>
          <p:spPr bwMode="auto">
            <a:xfrm>
              <a:off x="335" y="199"/>
              <a:ext cx="2" cy="1"/>
            </a:xfrm>
            <a:custGeom>
              <a:avLst/>
              <a:gdLst>
                <a:gd name="T0" fmla="*/ 2 w 3"/>
                <a:gd name="T1" fmla="*/ 0 h 3"/>
                <a:gd name="T2" fmla="*/ 2 w 3"/>
                <a:gd name="T3" fmla="*/ 0 h 3"/>
                <a:gd name="T4" fmla="*/ 3 w 3"/>
                <a:gd name="T5" fmla="*/ 1 h 3"/>
                <a:gd name="T6" fmla="*/ 2 w 3"/>
                <a:gd name="T7" fmla="*/ 3 h 3"/>
                <a:gd name="T8" fmla="*/ 0 w 3"/>
                <a:gd name="T9" fmla="*/ 1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3" y="0"/>
                    <a:pt x="3" y="0"/>
                    <a:pt x="3" y="1"/>
                  </a:cubicBezTo>
                  <a:cubicBezTo>
                    <a:pt x="3" y="2"/>
                    <a:pt x="3" y="3"/>
                    <a:pt x="2" y="3"/>
                  </a:cubicBezTo>
                  <a:cubicBezTo>
                    <a:pt x="1" y="3"/>
                    <a:pt x="0" y="2"/>
                    <a:pt x="0" y="1"/>
                  </a:cubicBezTo>
                  <a:cubicBezTo>
                    <a:pt x="0" y="0"/>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8" name="Freeform 1204"/>
            <p:cNvSpPr>
              <a:spLocks/>
            </p:cNvSpPr>
            <p:nvPr userDrawn="1"/>
          </p:nvSpPr>
          <p:spPr bwMode="auto">
            <a:xfrm>
              <a:off x="337" y="199"/>
              <a:ext cx="2" cy="1"/>
            </a:xfrm>
            <a:custGeom>
              <a:avLst/>
              <a:gdLst>
                <a:gd name="T0" fmla="*/ 2 w 3"/>
                <a:gd name="T1" fmla="*/ 0 h 3"/>
                <a:gd name="T2" fmla="*/ 2 w 3"/>
                <a:gd name="T3" fmla="*/ 0 h 3"/>
                <a:gd name="T4" fmla="*/ 3 w 3"/>
                <a:gd name="T5" fmla="*/ 1 h 3"/>
                <a:gd name="T6" fmla="*/ 2 w 3"/>
                <a:gd name="T7" fmla="*/ 3 h 3"/>
                <a:gd name="T8" fmla="*/ 0 w 3"/>
                <a:gd name="T9" fmla="*/ 1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2" y="0"/>
                    <a:pt x="3" y="1"/>
                    <a:pt x="3" y="1"/>
                  </a:cubicBezTo>
                  <a:cubicBezTo>
                    <a:pt x="3" y="2"/>
                    <a:pt x="2" y="3"/>
                    <a:pt x="2" y="3"/>
                  </a:cubicBezTo>
                  <a:cubicBezTo>
                    <a:pt x="1" y="3"/>
                    <a:pt x="0" y="2"/>
                    <a:pt x="0" y="1"/>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79" name="Freeform 1205"/>
            <p:cNvSpPr>
              <a:spLocks/>
            </p:cNvSpPr>
            <p:nvPr userDrawn="1"/>
          </p:nvSpPr>
          <p:spPr bwMode="auto">
            <a:xfrm>
              <a:off x="340" y="199"/>
              <a:ext cx="1" cy="1"/>
            </a:xfrm>
            <a:custGeom>
              <a:avLst/>
              <a:gdLst>
                <a:gd name="T0" fmla="*/ 1 w 3"/>
                <a:gd name="T1" fmla="*/ 0 h 3"/>
                <a:gd name="T2" fmla="*/ 1 w 3"/>
                <a:gd name="T3" fmla="*/ 0 h 3"/>
                <a:gd name="T4" fmla="*/ 3 w 3"/>
                <a:gd name="T5" fmla="*/ 1 h 3"/>
                <a:gd name="T6" fmla="*/ 1 w 3"/>
                <a:gd name="T7" fmla="*/ 3 h 3"/>
                <a:gd name="T8" fmla="*/ 0 w 3"/>
                <a:gd name="T9" fmla="*/ 1 h 3"/>
                <a:gd name="T10" fmla="*/ 1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1" y="0"/>
                  </a:moveTo>
                  <a:lnTo>
                    <a:pt x="1" y="0"/>
                  </a:lnTo>
                  <a:cubicBezTo>
                    <a:pt x="2" y="0"/>
                    <a:pt x="3" y="1"/>
                    <a:pt x="3" y="1"/>
                  </a:cubicBezTo>
                  <a:cubicBezTo>
                    <a:pt x="3" y="2"/>
                    <a:pt x="2" y="3"/>
                    <a:pt x="1" y="3"/>
                  </a:cubicBezTo>
                  <a:cubicBezTo>
                    <a:pt x="1" y="3"/>
                    <a:pt x="0" y="2"/>
                    <a:pt x="0" y="1"/>
                  </a:cubicBezTo>
                  <a:cubicBezTo>
                    <a:pt x="0" y="1"/>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0" name="Freeform 1206"/>
            <p:cNvSpPr>
              <a:spLocks/>
            </p:cNvSpPr>
            <p:nvPr userDrawn="1"/>
          </p:nvSpPr>
          <p:spPr bwMode="auto">
            <a:xfrm>
              <a:off x="341" y="200"/>
              <a:ext cx="2" cy="1"/>
            </a:xfrm>
            <a:custGeom>
              <a:avLst/>
              <a:gdLst>
                <a:gd name="T0" fmla="*/ 2 w 3"/>
                <a:gd name="T1" fmla="*/ 0 h 3"/>
                <a:gd name="T2" fmla="*/ 2 w 3"/>
                <a:gd name="T3" fmla="*/ 0 h 3"/>
                <a:gd name="T4" fmla="*/ 3 w 3"/>
                <a:gd name="T5" fmla="*/ 2 h 3"/>
                <a:gd name="T6" fmla="*/ 2 w 3"/>
                <a:gd name="T7" fmla="*/ 3 h 3"/>
                <a:gd name="T8" fmla="*/ 0 w 3"/>
                <a:gd name="T9" fmla="*/ 2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2" y="0"/>
                    <a:pt x="3" y="1"/>
                    <a:pt x="3" y="2"/>
                  </a:cubicBezTo>
                  <a:cubicBezTo>
                    <a:pt x="3" y="2"/>
                    <a:pt x="2" y="3"/>
                    <a:pt x="2" y="3"/>
                  </a:cubicBezTo>
                  <a:cubicBezTo>
                    <a:pt x="1" y="3"/>
                    <a:pt x="0" y="2"/>
                    <a:pt x="0" y="2"/>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1" name="Freeform 1207"/>
            <p:cNvSpPr>
              <a:spLocks/>
            </p:cNvSpPr>
            <p:nvPr userDrawn="1"/>
          </p:nvSpPr>
          <p:spPr bwMode="auto">
            <a:xfrm>
              <a:off x="341" y="177"/>
              <a:ext cx="1" cy="2"/>
            </a:xfrm>
            <a:custGeom>
              <a:avLst/>
              <a:gdLst>
                <a:gd name="T0" fmla="*/ 0 w 2"/>
                <a:gd name="T1" fmla="*/ 0 h 5"/>
                <a:gd name="T2" fmla="*/ 0 w 2"/>
                <a:gd name="T3" fmla="*/ 0 h 5"/>
                <a:gd name="T4" fmla="*/ 2 w 2"/>
                <a:gd name="T5" fmla="*/ 3 h 5"/>
                <a:gd name="T6" fmla="*/ 1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3"/>
                  </a:lnTo>
                  <a:lnTo>
                    <a:pt x="1" y="5"/>
                  </a:lnTo>
                  <a:cubicBezTo>
                    <a:pt x="1" y="3"/>
                    <a:pt x="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2" name="Freeform 1208"/>
            <p:cNvSpPr>
              <a:spLocks/>
            </p:cNvSpPr>
            <p:nvPr userDrawn="1"/>
          </p:nvSpPr>
          <p:spPr bwMode="auto">
            <a:xfrm>
              <a:off x="344" y="180"/>
              <a:ext cx="1" cy="1"/>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3" name="Freeform 1209"/>
            <p:cNvSpPr>
              <a:spLocks/>
            </p:cNvSpPr>
            <p:nvPr userDrawn="1"/>
          </p:nvSpPr>
          <p:spPr bwMode="auto">
            <a:xfrm>
              <a:off x="346" y="182"/>
              <a:ext cx="1" cy="3"/>
            </a:xfrm>
            <a:custGeom>
              <a:avLst/>
              <a:gdLst>
                <a:gd name="T0" fmla="*/ 0 w 2"/>
                <a:gd name="T1" fmla="*/ 0 h 5"/>
                <a:gd name="T2" fmla="*/ 0 w 2"/>
                <a:gd name="T3" fmla="*/ 0 h 5"/>
                <a:gd name="T4" fmla="*/ 2 w 2"/>
                <a:gd name="T5" fmla="*/ 3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3"/>
                  </a:lnTo>
                  <a:lnTo>
                    <a:pt x="0" y="5"/>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4" name="Freeform 1210"/>
            <p:cNvSpPr>
              <a:spLocks/>
            </p:cNvSpPr>
            <p:nvPr userDrawn="1"/>
          </p:nvSpPr>
          <p:spPr bwMode="auto">
            <a:xfrm>
              <a:off x="347" y="185"/>
              <a:ext cx="1" cy="2"/>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5" name="Freeform 1211"/>
            <p:cNvSpPr>
              <a:spLocks/>
            </p:cNvSpPr>
            <p:nvPr userDrawn="1"/>
          </p:nvSpPr>
          <p:spPr bwMode="auto">
            <a:xfrm>
              <a:off x="344" y="185"/>
              <a:ext cx="1" cy="2"/>
            </a:xfrm>
            <a:custGeom>
              <a:avLst/>
              <a:gdLst>
                <a:gd name="T0" fmla="*/ 1 w 2"/>
                <a:gd name="T1" fmla="*/ 0 h 5"/>
                <a:gd name="T2" fmla="*/ 1 w 2"/>
                <a:gd name="T3" fmla="*/ 0 h 5"/>
                <a:gd name="T4" fmla="*/ 2 w 2"/>
                <a:gd name="T5" fmla="*/ 3 h 5"/>
                <a:gd name="T6" fmla="*/ 0 w 2"/>
                <a:gd name="T7" fmla="*/ 5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lnTo>
                    <a:pt x="1" y="0"/>
                  </a:lnTo>
                  <a:lnTo>
                    <a:pt x="2" y="3"/>
                  </a:lnTo>
                  <a:lnTo>
                    <a:pt x="0" y="5"/>
                  </a:lnTo>
                  <a:cubicBezTo>
                    <a:pt x="1" y="3"/>
                    <a:pt x="1" y="2"/>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6" name="Freeform 1212"/>
            <p:cNvSpPr>
              <a:spLocks/>
            </p:cNvSpPr>
            <p:nvPr userDrawn="1"/>
          </p:nvSpPr>
          <p:spPr bwMode="auto">
            <a:xfrm>
              <a:off x="340" y="184"/>
              <a:ext cx="1" cy="2"/>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7" name="Freeform 1213"/>
            <p:cNvSpPr>
              <a:spLocks/>
            </p:cNvSpPr>
            <p:nvPr userDrawn="1"/>
          </p:nvSpPr>
          <p:spPr bwMode="auto">
            <a:xfrm>
              <a:off x="342" y="182"/>
              <a:ext cx="1" cy="2"/>
            </a:xfrm>
            <a:custGeom>
              <a:avLst/>
              <a:gdLst>
                <a:gd name="T0" fmla="*/ 0 w 2"/>
                <a:gd name="T1" fmla="*/ 0 h 5"/>
                <a:gd name="T2" fmla="*/ 0 w 2"/>
                <a:gd name="T3" fmla="*/ 0 h 5"/>
                <a:gd name="T4" fmla="*/ 2 w 2"/>
                <a:gd name="T5" fmla="*/ 3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3"/>
                  </a:lnTo>
                  <a:lnTo>
                    <a:pt x="0" y="5"/>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8" name="Freeform 1214"/>
            <p:cNvSpPr>
              <a:spLocks/>
            </p:cNvSpPr>
            <p:nvPr userDrawn="1"/>
          </p:nvSpPr>
          <p:spPr bwMode="auto">
            <a:xfrm>
              <a:off x="340" y="180"/>
              <a:ext cx="1" cy="1"/>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89" name="Freeform 1215"/>
            <p:cNvSpPr>
              <a:spLocks/>
            </p:cNvSpPr>
            <p:nvPr userDrawn="1"/>
          </p:nvSpPr>
          <p:spPr bwMode="auto">
            <a:xfrm>
              <a:off x="344" y="174"/>
              <a:ext cx="1" cy="2"/>
            </a:xfrm>
            <a:custGeom>
              <a:avLst/>
              <a:gdLst>
                <a:gd name="T0" fmla="*/ 0 w 2"/>
                <a:gd name="T1" fmla="*/ 0 h 5"/>
                <a:gd name="T2" fmla="*/ 0 w 2"/>
                <a:gd name="T3" fmla="*/ 0 h 5"/>
                <a:gd name="T4" fmla="*/ 2 w 2"/>
                <a:gd name="T5" fmla="*/ 2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2"/>
                  </a:lnTo>
                  <a:lnTo>
                    <a:pt x="0" y="5"/>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0" name="Freeform 1216"/>
            <p:cNvSpPr>
              <a:spLocks/>
            </p:cNvSpPr>
            <p:nvPr userDrawn="1"/>
          </p:nvSpPr>
          <p:spPr bwMode="auto">
            <a:xfrm>
              <a:off x="346" y="177"/>
              <a:ext cx="1" cy="2"/>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1" name="Freeform 1217"/>
            <p:cNvSpPr>
              <a:spLocks/>
            </p:cNvSpPr>
            <p:nvPr userDrawn="1"/>
          </p:nvSpPr>
          <p:spPr bwMode="auto">
            <a:xfrm>
              <a:off x="348" y="180"/>
              <a:ext cx="1" cy="2"/>
            </a:xfrm>
            <a:custGeom>
              <a:avLst/>
              <a:gdLst>
                <a:gd name="T0" fmla="*/ 0 w 2"/>
                <a:gd name="T1" fmla="*/ 0 h 5"/>
                <a:gd name="T2" fmla="*/ 0 w 2"/>
                <a:gd name="T3" fmla="*/ 0 h 5"/>
                <a:gd name="T4" fmla="*/ 2 w 2"/>
                <a:gd name="T5" fmla="*/ 2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2"/>
                  </a:lnTo>
                  <a:lnTo>
                    <a:pt x="0" y="5"/>
                  </a:lnTo>
                  <a:cubicBezTo>
                    <a:pt x="1" y="3"/>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2" name="Freeform 1218"/>
            <p:cNvSpPr>
              <a:spLocks/>
            </p:cNvSpPr>
            <p:nvPr userDrawn="1"/>
          </p:nvSpPr>
          <p:spPr bwMode="auto">
            <a:xfrm>
              <a:off x="345" y="187"/>
              <a:ext cx="1" cy="2"/>
            </a:xfrm>
            <a:custGeom>
              <a:avLst/>
              <a:gdLst>
                <a:gd name="T0" fmla="*/ 0 w 2"/>
                <a:gd name="T1" fmla="*/ 0 h 4"/>
                <a:gd name="T2" fmla="*/ 0 w 2"/>
                <a:gd name="T3" fmla="*/ 0 h 4"/>
                <a:gd name="T4" fmla="*/ 2 w 2"/>
                <a:gd name="T5" fmla="*/ 2 h 4"/>
                <a:gd name="T6" fmla="*/ 0 w 2"/>
                <a:gd name="T7" fmla="*/ 4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0"/>
                  </a:lnTo>
                  <a:lnTo>
                    <a:pt x="2" y="2"/>
                  </a:lnTo>
                  <a:lnTo>
                    <a:pt x="0" y="4"/>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3" name="Freeform 1219"/>
            <p:cNvSpPr>
              <a:spLocks/>
            </p:cNvSpPr>
            <p:nvPr userDrawn="1"/>
          </p:nvSpPr>
          <p:spPr bwMode="auto">
            <a:xfrm>
              <a:off x="345" y="191"/>
              <a:ext cx="0" cy="3"/>
            </a:xfrm>
            <a:custGeom>
              <a:avLst/>
              <a:gdLst>
                <a:gd name="T0" fmla="*/ 1 w 2"/>
                <a:gd name="T1" fmla="*/ 0 h 5"/>
                <a:gd name="T2" fmla="*/ 1 w 2"/>
                <a:gd name="T3" fmla="*/ 0 h 5"/>
                <a:gd name="T4" fmla="*/ 2 w 2"/>
                <a:gd name="T5" fmla="*/ 3 h 5"/>
                <a:gd name="T6" fmla="*/ 0 w 2"/>
                <a:gd name="T7" fmla="*/ 5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lnTo>
                    <a:pt x="1" y="0"/>
                  </a:lnTo>
                  <a:lnTo>
                    <a:pt x="2" y="3"/>
                  </a:lnTo>
                  <a:lnTo>
                    <a:pt x="0" y="5"/>
                  </a:lnTo>
                  <a:cubicBezTo>
                    <a:pt x="1" y="3"/>
                    <a:pt x="1" y="2"/>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4" name="Freeform 1220"/>
            <p:cNvSpPr>
              <a:spLocks/>
            </p:cNvSpPr>
            <p:nvPr userDrawn="1"/>
          </p:nvSpPr>
          <p:spPr bwMode="auto">
            <a:xfrm>
              <a:off x="338" y="186"/>
              <a:ext cx="0"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5" name="Freeform 1221"/>
            <p:cNvSpPr>
              <a:spLocks/>
            </p:cNvSpPr>
            <p:nvPr userDrawn="1"/>
          </p:nvSpPr>
          <p:spPr bwMode="auto">
            <a:xfrm>
              <a:off x="343" y="189"/>
              <a:ext cx="1" cy="2"/>
            </a:xfrm>
            <a:custGeom>
              <a:avLst/>
              <a:gdLst>
                <a:gd name="T0" fmla="*/ 0 w 2"/>
                <a:gd name="T1" fmla="*/ 0 h 5"/>
                <a:gd name="T2" fmla="*/ 0 w 2"/>
                <a:gd name="T3" fmla="*/ 0 h 5"/>
                <a:gd name="T4" fmla="*/ 2 w 2"/>
                <a:gd name="T5" fmla="*/ 3 h 5"/>
                <a:gd name="T6" fmla="*/ 0 w 2"/>
                <a:gd name="T7" fmla="*/ 5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0"/>
                  </a:lnTo>
                  <a:lnTo>
                    <a:pt x="2" y="3"/>
                  </a:lnTo>
                  <a:lnTo>
                    <a:pt x="0" y="5"/>
                  </a:lnTo>
                  <a:cubicBezTo>
                    <a:pt x="1" y="3"/>
                    <a:pt x="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6" name="Freeform 1222"/>
            <p:cNvSpPr>
              <a:spLocks/>
            </p:cNvSpPr>
            <p:nvPr userDrawn="1"/>
          </p:nvSpPr>
          <p:spPr bwMode="auto">
            <a:xfrm>
              <a:off x="339" y="195"/>
              <a:ext cx="5" cy="2"/>
            </a:xfrm>
            <a:custGeom>
              <a:avLst/>
              <a:gdLst>
                <a:gd name="T0" fmla="*/ 11 w 11"/>
                <a:gd name="T1" fmla="*/ 2 h 4"/>
                <a:gd name="T2" fmla="*/ 11 w 11"/>
                <a:gd name="T3" fmla="*/ 2 h 4"/>
                <a:gd name="T4" fmla="*/ 6 w 11"/>
                <a:gd name="T5" fmla="*/ 4 h 4"/>
                <a:gd name="T6" fmla="*/ 0 w 11"/>
                <a:gd name="T7" fmla="*/ 2 h 4"/>
                <a:gd name="T8" fmla="*/ 3 w 11"/>
                <a:gd name="T9" fmla="*/ 0 h 4"/>
                <a:gd name="T10" fmla="*/ 11 w 11"/>
                <a:gd name="T11" fmla="*/ 2 h 4"/>
              </a:gdLst>
              <a:ahLst/>
              <a:cxnLst>
                <a:cxn ang="0">
                  <a:pos x="T0" y="T1"/>
                </a:cxn>
                <a:cxn ang="0">
                  <a:pos x="T2" y="T3"/>
                </a:cxn>
                <a:cxn ang="0">
                  <a:pos x="T4" y="T5"/>
                </a:cxn>
                <a:cxn ang="0">
                  <a:pos x="T6" y="T7"/>
                </a:cxn>
                <a:cxn ang="0">
                  <a:pos x="T8" y="T9"/>
                </a:cxn>
                <a:cxn ang="0">
                  <a:pos x="T10" y="T11"/>
                </a:cxn>
              </a:cxnLst>
              <a:rect l="0" t="0" r="r" b="b"/>
              <a:pathLst>
                <a:path w="11" h="4">
                  <a:moveTo>
                    <a:pt x="11" y="2"/>
                  </a:moveTo>
                  <a:lnTo>
                    <a:pt x="11" y="2"/>
                  </a:lnTo>
                  <a:cubicBezTo>
                    <a:pt x="10" y="3"/>
                    <a:pt x="8" y="3"/>
                    <a:pt x="6" y="4"/>
                  </a:cubicBezTo>
                  <a:cubicBezTo>
                    <a:pt x="4" y="3"/>
                    <a:pt x="2" y="3"/>
                    <a:pt x="0" y="2"/>
                  </a:cubicBezTo>
                  <a:cubicBezTo>
                    <a:pt x="1" y="2"/>
                    <a:pt x="2" y="1"/>
                    <a:pt x="3" y="0"/>
                  </a:cubicBezTo>
                  <a:cubicBezTo>
                    <a:pt x="6" y="0"/>
                    <a:pt x="9" y="1"/>
                    <a:pt x="1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7" name="Freeform 1223"/>
            <p:cNvSpPr>
              <a:spLocks/>
            </p:cNvSpPr>
            <p:nvPr userDrawn="1"/>
          </p:nvSpPr>
          <p:spPr bwMode="auto">
            <a:xfrm>
              <a:off x="337" y="188"/>
              <a:ext cx="6" cy="3"/>
            </a:xfrm>
            <a:custGeom>
              <a:avLst/>
              <a:gdLst>
                <a:gd name="T0" fmla="*/ 0 w 13"/>
                <a:gd name="T1" fmla="*/ 6 h 7"/>
                <a:gd name="T2" fmla="*/ 0 w 13"/>
                <a:gd name="T3" fmla="*/ 6 h 7"/>
                <a:gd name="T4" fmla="*/ 13 w 13"/>
                <a:gd name="T5" fmla="*/ 0 h 7"/>
                <a:gd name="T6" fmla="*/ 7 w 13"/>
                <a:gd name="T7" fmla="*/ 7 h 7"/>
                <a:gd name="T8" fmla="*/ 4 w 13"/>
                <a:gd name="T9" fmla="*/ 7 h 7"/>
                <a:gd name="T10" fmla="*/ 5 w 13"/>
                <a:gd name="T11" fmla="*/ 5 h 7"/>
                <a:gd name="T12" fmla="*/ 4 w 13"/>
                <a:gd name="T13" fmla="*/ 5 h 7"/>
                <a:gd name="T14" fmla="*/ 0 w 13"/>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0" y="6"/>
                  </a:moveTo>
                  <a:lnTo>
                    <a:pt x="0" y="6"/>
                  </a:lnTo>
                  <a:cubicBezTo>
                    <a:pt x="4" y="3"/>
                    <a:pt x="8" y="0"/>
                    <a:pt x="13" y="0"/>
                  </a:cubicBezTo>
                  <a:cubicBezTo>
                    <a:pt x="12" y="2"/>
                    <a:pt x="10" y="5"/>
                    <a:pt x="7" y="7"/>
                  </a:cubicBezTo>
                  <a:cubicBezTo>
                    <a:pt x="6" y="7"/>
                    <a:pt x="5" y="7"/>
                    <a:pt x="4" y="7"/>
                  </a:cubicBezTo>
                  <a:cubicBezTo>
                    <a:pt x="4" y="7"/>
                    <a:pt x="4" y="6"/>
                    <a:pt x="5" y="5"/>
                  </a:cubicBezTo>
                  <a:lnTo>
                    <a:pt x="4" y="5"/>
                  </a:lnTo>
                  <a:cubicBezTo>
                    <a:pt x="4" y="5"/>
                    <a:pt x="2" y="5"/>
                    <a:pt x="0"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8" name="Freeform 1224"/>
            <p:cNvSpPr>
              <a:spLocks/>
            </p:cNvSpPr>
            <p:nvPr userDrawn="1"/>
          </p:nvSpPr>
          <p:spPr bwMode="auto">
            <a:xfrm>
              <a:off x="333" y="187"/>
              <a:ext cx="0" cy="2"/>
            </a:xfrm>
            <a:custGeom>
              <a:avLst/>
              <a:gdLst>
                <a:gd name="T0" fmla="*/ 1 w 2"/>
                <a:gd name="T1" fmla="*/ 0 h 5"/>
                <a:gd name="T2" fmla="*/ 1 w 2"/>
                <a:gd name="T3" fmla="*/ 0 h 5"/>
                <a:gd name="T4" fmla="*/ 2 w 2"/>
                <a:gd name="T5" fmla="*/ 3 h 5"/>
                <a:gd name="T6" fmla="*/ 0 w 2"/>
                <a:gd name="T7" fmla="*/ 5 h 5"/>
                <a:gd name="T8" fmla="*/ 0 w 2"/>
                <a:gd name="T9" fmla="*/ 2 h 5"/>
                <a:gd name="T10" fmla="*/ 1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1" y="0"/>
                  </a:moveTo>
                  <a:lnTo>
                    <a:pt x="1" y="0"/>
                  </a:lnTo>
                  <a:cubicBezTo>
                    <a:pt x="2" y="1"/>
                    <a:pt x="2" y="2"/>
                    <a:pt x="2" y="3"/>
                  </a:cubicBezTo>
                  <a:cubicBezTo>
                    <a:pt x="1" y="3"/>
                    <a:pt x="1" y="4"/>
                    <a:pt x="0" y="5"/>
                  </a:cubicBezTo>
                  <a:cubicBezTo>
                    <a:pt x="0" y="4"/>
                    <a:pt x="0" y="3"/>
                    <a:pt x="0" y="2"/>
                  </a:cubicBezTo>
                  <a:cubicBezTo>
                    <a:pt x="0" y="2"/>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99" name="Freeform 1225"/>
            <p:cNvSpPr>
              <a:spLocks/>
            </p:cNvSpPr>
            <p:nvPr userDrawn="1"/>
          </p:nvSpPr>
          <p:spPr bwMode="auto">
            <a:xfrm>
              <a:off x="335" y="189"/>
              <a:ext cx="2" cy="2"/>
            </a:xfrm>
            <a:custGeom>
              <a:avLst/>
              <a:gdLst>
                <a:gd name="T0" fmla="*/ 4 w 4"/>
                <a:gd name="T1" fmla="*/ 0 h 5"/>
                <a:gd name="T2" fmla="*/ 4 w 4"/>
                <a:gd name="T3" fmla="*/ 0 h 5"/>
                <a:gd name="T4" fmla="*/ 2 w 4"/>
                <a:gd name="T5" fmla="*/ 4 h 5"/>
                <a:gd name="T6" fmla="*/ 0 w 4"/>
                <a:gd name="T7" fmla="*/ 5 h 5"/>
                <a:gd name="T8" fmla="*/ 2 w 4"/>
                <a:gd name="T9" fmla="*/ 1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lnTo>
                    <a:pt x="4" y="0"/>
                  </a:lnTo>
                  <a:cubicBezTo>
                    <a:pt x="4" y="1"/>
                    <a:pt x="3" y="3"/>
                    <a:pt x="2" y="4"/>
                  </a:cubicBezTo>
                  <a:cubicBezTo>
                    <a:pt x="2" y="4"/>
                    <a:pt x="1" y="5"/>
                    <a:pt x="0" y="5"/>
                  </a:cubicBezTo>
                  <a:cubicBezTo>
                    <a:pt x="1" y="4"/>
                    <a:pt x="2" y="2"/>
                    <a:pt x="2" y="1"/>
                  </a:cubicBezTo>
                  <a:cubicBezTo>
                    <a:pt x="3" y="0"/>
                    <a:pt x="4" y="0"/>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0" name="Freeform 1226"/>
            <p:cNvSpPr>
              <a:spLocks/>
            </p:cNvSpPr>
            <p:nvPr userDrawn="1"/>
          </p:nvSpPr>
          <p:spPr bwMode="auto">
            <a:xfrm>
              <a:off x="337" y="191"/>
              <a:ext cx="5" cy="3"/>
            </a:xfrm>
            <a:custGeom>
              <a:avLst/>
              <a:gdLst>
                <a:gd name="T0" fmla="*/ 4 w 13"/>
                <a:gd name="T1" fmla="*/ 2 h 6"/>
                <a:gd name="T2" fmla="*/ 4 w 13"/>
                <a:gd name="T3" fmla="*/ 2 h 6"/>
                <a:gd name="T4" fmla="*/ 13 w 13"/>
                <a:gd name="T5" fmla="*/ 1 h 6"/>
                <a:gd name="T6" fmla="*/ 6 w 13"/>
                <a:gd name="T7" fmla="*/ 5 h 6"/>
                <a:gd name="T8" fmla="*/ 0 w 13"/>
                <a:gd name="T9" fmla="*/ 6 h 6"/>
                <a:gd name="T10" fmla="*/ 4 w 13"/>
                <a:gd name="T11" fmla="*/ 2 h 6"/>
              </a:gdLst>
              <a:ahLst/>
              <a:cxnLst>
                <a:cxn ang="0">
                  <a:pos x="T0" y="T1"/>
                </a:cxn>
                <a:cxn ang="0">
                  <a:pos x="T2" y="T3"/>
                </a:cxn>
                <a:cxn ang="0">
                  <a:pos x="T4" y="T5"/>
                </a:cxn>
                <a:cxn ang="0">
                  <a:pos x="T6" y="T7"/>
                </a:cxn>
                <a:cxn ang="0">
                  <a:pos x="T8" y="T9"/>
                </a:cxn>
                <a:cxn ang="0">
                  <a:pos x="T10" y="T11"/>
                </a:cxn>
              </a:cxnLst>
              <a:rect l="0" t="0" r="r" b="b"/>
              <a:pathLst>
                <a:path w="13" h="6">
                  <a:moveTo>
                    <a:pt x="4" y="2"/>
                  </a:moveTo>
                  <a:lnTo>
                    <a:pt x="4" y="2"/>
                  </a:lnTo>
                  <a:cubicBezTo>
                    <a:pt x="7" y="1"/>
                    <a:pt x="10" y="0"/>
                    <a:pt x="13" y="1"/>
                  </a:cubicBezTo>
                  <a:cubicBezTo>
                    <a:pt x="11" y="3"/>
                    <a:pt x="9" y="4"/>
                    <a:pt x="6" y="5"/>
                  </a:cubicBezTo>
                  <a:cubicBezTo>
                    <a:pt x="5" y="5"/>
                    <a:pt x="3" y="6"/>
                    <a:pt x="0" y="6"/>
                  </a:cubicBezTo>
                  <a:cubicBezTo>
                    <a:pt x="2" y="5"/>
                    <a:pt x="3" y="3"/>
                    <a:pt x="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1" name="Freeform 1227"/>
            <p:cNvSpPr>
              <a:spLocks/>
            </p:cNvSpPr>
            <p:nvPr userDrawn="1"/>
          </p:nvSpPr>
          <p:spPr bwMode="auto">
            <a:xfrm>
              <a:off x="332" y="187"/>
              <a:ext cx="3" cy="7"/>
            </a:xfrm>
            <a:custGeom>
              <a:avLst/>
              <a:gdLst>
                <a:gd name="T0" fmla="*/ 1 w 7"/>
                <a:gd name="T1" fmla="*/ 7 h 16"/>
                <a:gd name="T2" fmla="*/ 1 w 7"/>
                <a:gd name="T3" fmla="*/ 7 h 16"/>
                <a:gd name="T4" fmla="*/ 7 w 7"/>
                <a:gd name="T5" fmla="*/ 0 h 16"/>
                <a:gd name="T6" fmla="*/ 4 w 7"/>
                <a:gd name="T7" fmla="*/ 11 h 16"/>
                <a:gd name="T8" fmla="*/ 0 w 7"/>
                <a:gd name="T9" fmla="*/ 16 h 16"/>
                <a:gd name="T10" fmla="*/ 1 w 7"/>
                <a:gd name="T11" fmla="*/ 8 h 16"/>
                <a:gd name="T12" fmla="*/ 1 w 7"/>
                <a:gd name="T13" fmla="*/ 7 h 16"/>
              </a:gdLst>
              <a:ahLst/>
              <a:cxnLst>
                <a:cxn ang="0">
                  <a:pos x="T0" y="T1"/>
                </a:cxn>
                <a:cxn ang="0">
                  <a:pos x="T2" y="T3"/>
                </a:cxn>
                <a:cxn ang="0">
                  <a:pos x="T4" y="T5"/>
                </a:cxn>
                <a:cxn ang="0">
                  <a:pos x="T6" y="T7"/>
                </a:cxn>
                <a:cxn ang="0">
                  <a:pos x="T8" y="T9"/>
                </a:cxn>
                <a:cxn ang="0">
                  <a:pos x="T10" y="T11"/>
                </a:cxn>
                <a:cxn ang="0">
                  <a:pos x="T12" y="T13"/>
                </a:cxn>
              </a:cxnLst>
              <a:rect l="0" t="0" r="r" b="b"/>
              <a:pathLst>
                <a:path w="7" h="16">
                  <a:moveTo>
                    <a:pt x="1" y="7"/>
                  </a:moveTo>
                  <a:lnTo>
                    <a:pt x="1" y="7"/>
                  </a:lnTo>
                  <a:cubicBezTo>
                    <a:pt x="3" y="4"/>
                    <a:pt x="5" y="2"/>
                    <a:pt x="7" y="0"/>
                  </a:cubicBezTo>
                  <a:cubicBezTo>
                    <a:pt x="7" y="4"/>
                    <a:pt x="6" y="8"/>
                    <a:pt x="4" y="11"/>
                  </a:cubicBezTo>
                  <a:cubicBezTo>
                    <a:pt x="3" y="13"/>
                    <a:pt x="1" y="14"/>
                    <a:pt x="0" y="16"/>
                  </a:cubicBezTo>
                  <a:cubicBezTo>
                    <a:pt x="1" y="14"/>
                    <a:pt x="1" y="11"/>
                    <a:pt x="1" y="8"/>
                  </a:cubicBezTo>
                  <a:cubicBezTo>
                    <a:pt x="1" y="8"/>
                    <a:pt x="1" y="7"/>
                    <a:pt x="1"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2" name="Freeform 1228"/>
            <p:cNvSpPr>
              <a:spLocks/>
            </p:cNvSpPr>
            <p:nvPr userDrawn="1"/>
          </p:nvSpPr>
          <p:spPr bwMode="auto">
            <a:xfrm>
              <a:off x="333" y="194"/>
              <a:ext cx="8" cy="2"/>
            </a:xfrm>
            <a:custGeom>
              <a:avLst/>
              <a:gdLst>
                <a:gd name="T0" fmla="*/ 16 w 16"/>
                <a:gd name="T1" fmla="*/ 1 h 5"/>
                <a:gd name="T2" fmla="*/ 16 w 16"/>
                <a:gd name="T3" fmla="*/ 1 h 5"/>
                <a:gd name="T4" fmla="*/ 9 w 16"/>
                <a:gd name="T5" fmla="*/ 5 h 5"/>
                <a:gd name="T6" fmla="*/ 0 w 16"/>
                <a:gd name="T7" fmla="*/ 5 h 5"/>
                <a:gd name="T8" fmla="*/ 16 w 16"/>
                <a:gd name="T9" fmla="*/ 1 h 5"/>
              </a:gdLst>
              <a:ahLst/>
              <a:cxnLst>
                <a:cxn ang="0">
                  <a:pos x="T0" y="T1"/>
                </a:cxn>
                <a:cxn ang="0">
                  <a:pos x="T2" y="T3"/>
                </a:cxn>
                <a:cxn ang="0">
                  <a:pos x="T4" y="T5"/>
                </a:cxn>
                <a:cxn ang="0">
                  <a:pos x="T6" y="T7"/>
                </a:cxn>
                <a:cxn ang="0">
                  <a:pos x="T8" y="T9"/>
                </a:cxn>
              </a:cxnLst>
              <a:rect l="0" t="0" r="r" b="b"/>
              <a:pathLst>
                <a:path w="16" h="5">
                  <a:moveTo>
                    <a:pt x="16" y="1"/>
                  </a:moveTo>
                  <a:lnTo>
                    <a:pt x="16" y="1"/>
                  </a:lnTo>
                  <a:cubicBezTo>
                    <a:pt x="14" y="3"/>
                    <a:pt x="12" y="4"/>
                    <a:pt x="9" y="5"/>
                  </a:cubicBezTo>
                  <a:cubicBezTo>
                    <a:pt x="6" y="5"/>
                    <a:pt x="3" y="5"/>
                    <a:pt x="0" y="5"/>
                  </a:cubicBezTo>
                  <a:cubicBezTo>
                    <a:pt x="5" y="1"/>
                    <a:pt x="11" y="0"/>
                    <a:pt x="1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3" name="Freeform 1229"/>
            <p:cNvSpPr>
              <a:spLocks/>
            </p:cNvSpPr>
            <p:nvPr userDrawn="1"/>
          </p:nvSpPr>
          <p:spPr bwMode="auto">
            <a:xfrm>
              <a:off x="332" y="191"/>
              <a:ext cx="6" cy="4"/>
            </a:xfrm>
            <a:custGeom>
              <a:avLst/>
              <a:gdLst>
                <a:gd name="T0" fmla="*/ 14 w 14"/>
                <a:gd name="T1" fmla="*/ 0 h 11"/>
                <a:gd name="T2" fmla="*/ 14 w 14"/>
                <a:gd name="T3" fmla="*/ 0 h 11"/>
                <a:gd name="T4" fmla="*/ 0 w 14"/>
                <a:gd name="T5" fmla="*/ 11 h 11"/>
                <a:gd name="T6" fmla="*/ 14 w 14"/>
                <a:gd name="T7" fmla="*/ 0 h 11"/>
              </a:gdLst>
              <a:ahLst/>
              <a:cxnLst>
                <a:cxn ang="0">
                  <a:pos x="T0" y="T1"/>
                </a:cxn>
                <a:cxn ang="0">
                  <a:pos x="T2" y="T3"/>
                </a:cxn>
                <a:cxn ang="0">
                  <a:pos x="T4" y="T5"/>
                </a:cxn>
                <a:cxn ang="0">
                  <a:pos x="T6" y="T7"/>
                </a:cxn>
              </a:cxnLst>
              <a:rect l="0" t="0" r="r" b="b"/>
              <a:pathLst>
                <a:path w="14" h="11">
                  <a:moveTo>
                    <a:pt x="14" y="0"/>
                  </a:moveTo>
                  <a:lnTo>
                    <a:pt x="14" y="0"/>
                  </a:lnTo>
                  <a:cubicBezTo>
                    <a:pt x="12" y="6"/>
                    <a:pt x="5" y="10"/>
                    <a:pt x="0" y="11"/>
                  </a:cubicBezTo>
                  <a:cubicBezTo>
                    <a:pt x="2" y="6"/>
                    <a:pt x="8" y="1"/>
                    <a:pt x="1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4" name="Freeform 1230"/>
            <p:cNvSpPr>
              <a:spLocks/>
            </p:cNvSpPr>
            <p:nvPr userDrawn="1"/>
          </p:nvSpPr>
          <p:spPr bwMode="auto">
            <a:xfrm>
              <a:off x="319" y="200"/>
              <a:ext cx="0" cy="1"/>
            </a:xfrm>
            <a:custGeom>
              <a:avLst/>
              <a:gdLst>
                <a:gd name="T0" fmla="*/ 0 h 2"/>
                <a:gd name="T1" fmla="*/ 0 h 2"/>
                <a:gd name="T2" fmla="*/ 1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0"/>
                  </a:lnTo>
                  <a:cubicBezTo>
                    <a:pt x="0" y="1"/>
                    <a:pt x="0" y="1"/>
                    <a:pt x="0" y="1"/>
                  </a:cubicBezTo>
                  <a:cubicBezTo>
                    <a:pt x="0" y="2"/>
                    <a:pt x="0" y="2"/>
                    <a:pt x="0" y="2"/>
                  </a:cubicBez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5" name="Freeform 1231"/>
            <p:cNvSpPr>
              <a:spLocks/>
            </p:cNvSpPr>
            <p:nvPr userDrawn="1"/>
          </p:nvSpPr>
          <p:spPr bwMode="auto">
            <a:xfrm>
              <a:off x="328" y="186"/>
              <a:ext cx="0" cy="1"/>
            </a:xfrm>
            <a:custGeom>
              <a:avLst/>
              <a:gdLst>
                <a:gd name="T0" fmla="*/ 1 w 1"/>
                <a:gd name="T1" fmla="*/ 2 h 2"/>
                <a:gd name="T2" fmla="*/ 1 w 1"/>
                <a:gd name="T3" fmla="*/ 2 h 2"/>
                <a:gd name="T4" fmla="*/ 0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2"/>
                  </a:lnTo>
                  <a:lnTo>
                    <a:pt x="0" y="0"/>
                  </a:lnTo>
                  <a:lnTo>
                    <a:pt x="1" y="0"/>
                  </a:lnTo>
                  <a:cubicBezTo>
                    <a:pt x="1" y="0"/>
                    <a:pt x="1" y="1"/>
                    <a:pt x="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6" name="Freeform 1232"/>
            <p:cNvSpPr>
              <a:spLocks/>
            </p:cNvSpPr>
            <p:nvPr userDrawn="1"/>
          </p:nvSpPr>
          <p:spPr bwMode="auto">
            <a:xfrm>
              <a:off x="313" y="186"/>
              <a:ext cx="2" cy="4"/>
            </a:xfrm>
            <a:custGeom>
              <a:avLst/>
              <a:gdLst>
                <a:gd name="T0" fmla="*/ 0 w 4"/>
                <a:gd name="T1" fmla="*/ 2 h 7"/>
                <a:gd name="T2" fmla="*/ 0 w 4"/>
                <a:gd name="T3" fmla="*/ 2 h 7"/>
                <a:gd name="T4" fmla="*/ 0 w 4"/>
                <a:gd name="T5" fmla="*/ 0 h 7"/>
                <a:gd name="T6" fmla="*/ 0 w 4"/>
                <a:gd name="T7" fmla="*/ 0 h 7"/>
                <a:gd name="T8" fmla="*/ 4 w 4"/>
                <a:gd name="T9" fmla="*/ 4 h 7"/>
                <a:gd name="T10" fmla="*/ 2 w 4"/>
                <a:gd name="T11" fmla="*/ 7 h 7"/>
                <a:gd name="T12" fmla="*/ 0 w 4"/>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2"/>
                  </a:moveTo>
                  <a:lnTo>
                    <a:pt x="0" y="2"/>
                  </a:lnTo>
                  <a:cubicBezTo>
                    <a:pt x="0" y="1"/>
                    <a:pt x="0" y="1"/>
                    <a:pt x="0" y="0"/>
                  </a:cubicBezTo>
                  <a:lnTo>
                    <a:pt x="0" y="0"/>
                  </a:lnTo>
                  <a:cubicBezTo>
                    <a:pt x="1" y="2"/>
                    <a:pt x="3" y="3"/>
                    <a:pt x="4" y="4"/>
                  </a:cubicBezTo>
                  <a:cubicBezTo>
                    <a:pt x="3" y="5"/>
                    <a:pt x="3" y="6"/>
                    <a:pt x="2" y="7"/>
                  </a:cubicBezTo>
                  <a:cubicBezTo>
                    <a:pt x="2" y="5"/>
                    <a:pt x="1"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7" name="Freeform 1233"/>
            <p:cNvSpPr>
              <a:spLocks/>
            </p:cNvSpPr>
            <p:nvPr userDrawn="1"/>
          </p:nvSpPr>
          <p:spPr bwMode="auto">
            <a:xfrm>
              <a:off x="312" y="181"/>
              <a:ext cx="3" cy="5"/>
            </a:xfrm>
            <a:custGeom>
              <a:avLst/>
              <a:gdLst>
                <a:gd name="T0" fmla="*/ 1 w 5"/>
                <a:gd name="T1" fmla="*/ 9 h 10"/>
                <a:gd name="T2" fmla="*/ 1 w 5"/>
                <a:gd name="T3" fmla="*/ 9 h 10"/>
                <a:gd name="T4" fmla="*/ 0 w 5"/>
                <a:gd name="T5" fmla="*/ 3 h 10"/>
                <a:gd name="T6" fmla="*/ 1 w 5"/>
                <a:gd name="T7" fmla="*/ 0 h 10"/>
                <a:gd name="T8" fmla="*/ 5 w 5"/>
                <a:gd name="T9" fmla="*/ 5 h 10"/>
                <a:gd name="T10" fmla="*/ 2 w 5"/>
                <a:gd name="T11" fmla="*/ 10 h 10"/>
                <a:gd name="T12" fmla="*/ 1 w 5"/>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1" y="9"/>
                  </a:moveTo>
                  <a:lnTo>
                    <a:pt x="1" y="9"/>
                  </a:lnTo>
                  <a:cubicBezTo>
                    <a:pt x="1" y="7"/>
                    <a:pt x="0" y="5"/>
                    <a:pt x="0" y="3"/>
                  </a:cubicBezTo>
                  <a:lnTo>
                    <a:pt x="1" y="0"/>
                  </a:lnTo>
                  <a:cubicBezTo>
                    <a:pt x="3" y="2"/>
                    <a:pt x="4" y="3"/>
                    <a:pt x="5" y="5"/>
                  </a:cubicBezTo>
                  <a:cubicBezTo>
                    <a:pt x="4" y="6"/>
                    <a:pt x="3" y="8"/>
                    <a:pt x="2" y="10"/>
                  </a:cubicBezTo>
                  <a:lnTo>
                    <a:pt x="1" y="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8" name="Freeform 1234"/>
            <p:cNvSpPr>
              <a:spLocks/>
            </p:cNvSpPr>
            <p:nvPr userDrawn="1"/>
          </p:nvSpPr>
          <p:spPr bwMode="auto">
            <a:xfrm>
              <a:off x="312" y="181"/>
              <a:ext cx="1" cy="1"/>
            </a:xfrm>
            <a:custGeom>
              <a:avLst/>
              <a:gdLst>
                <a:gd name="T0" fmla="*/ 0 w 1"/>
                <a:gd name="T1" fmla="*/ 3 h 3"/>
                <a:gd name="T2" fmla="*/ 0 w 1"/>
                <a:gd name="T3" fmla="*/ 3 h 3"/>
                <a:gd name="T4" fmla="*/ 0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0" y="3"/>
                  </a:lnTo>
                  <a:cubicBezTo>
                    <a:pt x="0" y="2"/>
                    <a:pt x="0" y="1"/>
                    <a:pt x="0" y="0"/>
                  </a:cubicBezTo>
                  <a:lnTo>
                    <a:pt x="1" y="1"/>
                  </a:ln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09" name="Freeform 1235"/>
            <p:cNvSpPr>
              <a:spLocks/>
            </p:cNvSpPr>
            <p:nvPr userDrawn="1"/>
          </p:nvSpPr>
          <p:spPr bwMode="auto">
            <a:xfrm>
              <a:off x="312" y="177"/>
              <a:ext cx="3" cy="4"/>
            </a:xfrm>
            <a:custGeom>
              <a:avLst/>
              <a:gdLst>
                <a:gd name="T0" fmla="*/ 0 w 5"/>
                <a:gd name="T1" fmla="*/ 7 h 8"/>
                <a:gd name="T2" fmla="*/ 0 w 5"/>
                <a:gd name="T3" fmla="*/ 7 h 8"/>
                <a:gd name="T4" fmla="*/ 4 w 5"/>
                <a:gd name="T5" fmla="*/ 0 h 8"/>
                <a:gd name="T6" fmla="*/ 5 w 5"/>
                <a:gd name="T7" fmla="*/ 2 h 8"/>
                <a:gd name="T8" fmla="*/ 1 w 5"/>
                <a:gd name="T9" fmla="*/ 8 h 8"/>
                <a:gd name="T10" fmla="*/ 0 w 5"/>
                <a:gd name="T11" fmla="*/ 7 h 8"/>
              </a:gdLst>
              <a:ahLst/>
              <a:cxnLst>
                <a:cxn ang="0">
                  <a:pos x="T0" y="T1"/>
                </a:cxn>
                <a:cxn ang="0">
                  <a:pos x="T2" y="T3"/>
                </a:cxn>
                <a:cxn ang="0">
                  <a:pos x="T4" y="T5"/>
                </a:cxn>
                <a:cxn ang="0">
                  <a:pos x="T6" y="T7"/>
                </a:cxn>
                <a:cxn ang="0">
                  <a:pos x="T8" y="T9"/>
                </a:cxn>
                <a:cxn ang="0">
                  <a:pos x="T10" y="T11"/>
                </a:cxn>
              </a:cxnLst>
              <a:rect l="0" t="0" r="r" b="b"/>
              <a:pathLst>
                <a:path w="5" h="8">
                  <a:moveTo>
                    <a:pt x="0" y="7"/>
                  </a:moveTo>
                  <a:lnTo>
                    <a:pt x="0" y="7"/>
                  </a:lnTo>
                  <a:cubicBezTo>
                    <a:pt x="1" y="4"/>
                    <a:pt x="2" y="2"/>
                    <a:pt x="4" y="0"/>
                  </a:cubicBezTo>
                  <a:cubicBezTo>
                    <a:pt x="4" y="1"/>
                    <a:pt x="5" y="2"/>
                    <a:pt x="5" y="2"/>
                  </a:cubicBezTo>
                  <a:cubicBezTo>
                    <a:pt x="4" y="4"/>
                    <a:pt x="3" y="6"/>
                    <a:pt x="1" y="8"/>
                  </a:cubicBezTo>
                  <a:lnTo>
                    <a:pt x="0" y="7"/>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0" name="Freeform 1236"/>
            <p:cNvSpPr>
              <a:spLocks/>
            </p:cNvSpPr>
            <p:nvPr userDrawn="1"/>
          </p:nvSpPr>
          <p:spPr bwMode="auto">
            <a:xfrm>
              <a:off x="314" y="175"/>
              <a:ext cx="3" cy="2"/>
            </a:xfrm>
            <a:custGeom>
              <a:avLst/>
              <a:gdLst>
                <a:gd name="T0" fmla="*/ 0 w 6"/>
                <a:gd name="T1" fmla="*/ 3 h 5"/>
                <a:gd name="T2" fmla="*/ 0 w 6"/>
                <a:gd name="T3" fmla="*/ 3 h 5"/>
                <a:gd name="T4" fmla="*/ 1 w 6"/>
                <a:gd name="T5" fmla="*/ 3 h 5"/>
                <a:gd name="T6" fmla="*/ 6 w 6"/>
                <a:gd name="T7" fmla="*/ 0 h 5"/>
                <a:gd name="T8" fmla="*/ 6 w 6"/>
                <a:gd name="T9" fmla="*/ 0 h 5"/>
                <a:gd name="T10" fmla="*/ 2 w 6"/>
                <a:gd name="T11" fmla="*/ 5 h 5"/>
                <a:gd name="T12" fmla="*/ 0 w 6"/>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3"/>
                  </a:moveTo>
                  <a:lnTo>
                    <a:pt x="0" y="3"/>
                  </a:lnTo>
                  <a:cubicBezTo>
                    <a:pt x="0" y="3"/>
                    <a:pt x="1" y="3"/>
                    <a:pt x="1" y="3"/>
                  </a:cubicBezTo>
                  <a:cubicBezTo>
                    <a:pt x="2" y="2"/>
                    <a:pt x="4" y="1"/>
                    <a:pt x="6" y="0"/>
                  </a:cubicBezTo>
                  <a:lnTo>
                    <a:pt x="6" y="0"/>
                  </a:lnTo>
                  <a:cubicBezTo>
                    <a:pt x="4" y="2"/>
                    <a:pt x="3" y="4"/>
                    <a:pt x="2" y="5"/>
                  </a:cubicBezTo>
                  <a:cubicBezTo>
                    <a:pt x="1" y="5"/>
                    <a:pt x="1" y="4"/>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1" name="Freeform 1237"/>
            <p:cNvSpPr>
              <a:spLocks/>
            </p:cNvSpPr>
            <p:nvPr userDrawn="1"/>
          </p:nvSpPr>
          <p:spPr bwMode="auto">
            <a:xfrm>
              <a:off x="317" y="175"/>
              <a:ext cx="0" cy="0"/>
            </a:xfrm>
            <a:custGeom>
              <a:avLst/>
              <a:gdLst>
                <a:gd name="T0" fmla="*/ 0 w 1"/>
                <a:gd name="T1" fmla="*/ 0 h 1"/>
                <a:gd name="T2" fmla="*/ 0 w 1"/>
                <a:gd name="T3" fmla="*/ 0 h 1"/>
                <a:gd name="T4" fmla="*/ 1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0"/>
                  </a:lnTo>
                  <a:lnTo>
                    <a:pt x="1" y="0"/>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2" name="Freeform 1238"/>
            <p:cNvSpPr>
              <a:spLocks/>
            </p:cNvSpPr>
            <p:nvPr userDrawn="1"/>
          </p:nvSpPr>
          <p:spPr bwMode="auto">
            <a:xfrm>
              <a:off x="317" y="174"/>
              <a:ext cx="4" cy="4"/>
            </a:xfrm>
            <a:custGeom>
              <a:avLst/>
              <a:gdLst>
                <a:gd name="T0" fmla="*/ 2 w 8"/>
                <a:gd name="T1" fmla="*/ 1 h 9"/>
                <a:gd name="T2" fmla="*/ 2 w 8"/>
                <a:gd name="T3" fmla="*/ 1 h 9"/>
                <a:gd name="T4" fmla="*/ 5 w 8"/>
                <a:gd name="T5" fmla="*/ 0 h 9"/>
                <a:gd name="T6" fmla="*/ 8 w 8"/>
                <a:gd name="T7" fmla="*/ 4 h 9"/>
                <a:gd name="T8" fmla="*/ 4 w 8"/>
                <a:gd name="T9" fmla="*/ 9 h 9"/>
                <a:gd name="T10" fmla="*/ 0 w 8"/>
                <a:gd name="T11" fmla="*/ 3 h 9"/>
                <a:gd name="T12" fmla="*/ 2 w 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2" y="1"/>
                  </a:moveTo>
                  <a:lnTo>
                    <a:pt x="2" y="1"/>
                  </a:lnTo>
                  <a:cubicBezTo>
                    <a:pt x="3" y="1"/>
                    <a:pt x="4" y="0"/>
                    <a:pt x="5" y="0"/>
                  </a:cubicBezTo>
                  <a:cubicBezTo>
                    <a:pt x="5" y="1"/>
                    <a:pt x="6" y="2"/>
                    <a:pt x="8" y="4"/>
                  </a:cubicBezTo>
                  <a:cubicBezTo>
                    <a:pt x="6" y="6"/>
                    <a:pt x="5" y="7"/>
                    <a:pt x="4" y="9"/>
                  </a:cubicBezTo>
                  <a:cubicBezTo>
                    <a:pt x="2" y="7"/>
                    <a:pt x="1" y="5"/>
                    <a:pt x="0" y="3"/>
                  </a:cubicBezTo>
                  <a:cubicBezTo>
                    <a:pt x="1" y="3"/>
                    <a:pt x="1" y="2"/>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3" name="Freeform 1239"/>
            <p:cNvSpPr>
              <a:spLocks/>
            </p:cNvSpPr>
            <p:nvPr userDrawn="1"/>
          </p:nvSpPr>
          <p:spPr bwMode="auto">
            <a:xfrm>
              <a:off x="320" y="173"/>
              <a:ext cx="3" cy="2"/>
            </a:xfrm>
            <a:custGeom>
              <a:avLst/>
              <a:gdLst>
                <a:gd name="T0" fmla="*/ 0 w 7"/>
                <a:gd name="T1" fmla="*/ 2 h 5"/>
                <a:gd name="T2" fmla="*/ 0 w 7"/>
                <a:gd name="T3" fmla="*/ 2 h 5"/>
                <a:gd name="T4" fmla="*/ 7 w 7"/>
                <a:gd name="T5" fmla="*/ 0 h 5"/>
                <a:gd name="T6" fmla="*/ 7 w 7"/>
                <a:gd name="T7" fmla="*/ 2 h 5"/>
                <a:gd name="T8" fmla="*/ 3 w 7"/>
                <a:gd name="T9" fmla="*/ 5 h 5"/>
                <a:gd name="T10" fmla="*/ 0 w 7"/>
                <a:gd name="T11" fmla="*/ 2 h 5"/>
              </a:gdLst>
              <a:ahLst/>
              <a:cxnLst>
                <a:cxn ang="0">
                  <a:pos x="T0" y="T1"/>
                </a:cxn>
                <a:cxn ang="0">
                  <a:pos x="T2" y="T3"/>
                </a:cxn>
                <a:cxn ang="0">
                  <a:pos x="T4" y="T5"/>
                </a:cxn>
                <a:cxn ang="0">
                  <a:pos x="T6" y="T7"/>
                </a:cxn>
                <a:cxn ang="0">
                  <a:pos x="T8" y="T9"/>
                </a:cxn>
                <a:cxn ang="0">
                  <a:pos x="T10" y="T11"/>
                </a:cxn>
              </a:cxnLst>
              <a:rect l="0" t="0" r="r" b="b"/>
              <a:pathLst>
                <a:path w="7" h="5">
                  <a:moveTo>
                    <a:pt x="0" y="2"/>
                  </a:moveTo>
                  <a:lnTo>
                    <a:pt x="0" y="2"/>
                  </a:lnTo>
                  <a:cubicBezTo>
                    <a:pt x="3" y="1"/>
                    <a:pt x="5" y="0"/>
                    <a:pt x="7" y="0"/>
                  </a:cubicBezTo>
                  <a:lnTo>
                    <a:pt x="7" y="2"/>
                  </a:lnTo>
                  <a:cubicBezTo>
                    <a:pt x="6" y="3"/>
                    <a:pt x="4" y="4"/>
                    <a:pt x="3" y="5"/>
                  </a:cubicBezTo>
                  <a:cubicBezTo>
                    <a:pt x="2" y="4"/>
                    <a:pt x="1"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4" name="Freeform 1240"/>
            <p:cNvSpPr>
              <a:spLocks/>
            </p:cNvSpPr>
            <p:nvPr userDrawn="1"/>
          </p:nvSpPr>
          <p:spPr bwMode="auto">
            <a:xfrm>
              <a:off x="321" y="174"/>
              <a:ext cx="3" cy="4"/>
            </a:xfrm>
            <a:custGeom>
              <a:avLst/>
              <a:gdLst>
                <a:gd name="T0" fmla="*/ 3 w 5"/>
                <a:gd name="T1" fmla="*/ 0 h 8"/>
                <a:gd name="T2" fmla="*/ 3 w 5"/>
                <a:gd name="T3" fmla="*/ 0 h 8"/>
                <a:gd name="T4" fmla="*/ 5 w 5"/>
                <a:gd name="T5" fmla="*/ 7 h 8"/>
                <a:gd name="T6" fmla="*/ 4 w 5"/>
                <a:gd name="T7" fmla="*/ 8 h 8"/>
                <a:gd name="T8" fmla="*/ 0 w 5"/>
                <a:gd name="T9" fmla="*/ 3 h 8"/>
                <a:gd name="T10" fmla="*/ 3 w 5"/>
                <a:gd name="T11" fmla="*/ 0 h 8"/>
              </a:gdLst>
              <a:ahLst/>
              <a:cxnLst>
                <a:cxn ang="0">
                  <a:pos x="T0" y="T1"/>
                </a:cxn>
                <a:cxn ang="0">
                  <a:pos x="T2" y="T3"/>
                </a:cxn>
                <a:cxn ang="0">
                  <a:pos x="T4" y="T5"/>
                </a:cxn>
                <a:cxn ang="0">
                  <a:pos x="T6" y="T7"/>
                </a:cxn>
                <a:cxn ang="0">
                  <a:pos x="T8" y="T9"/>
                </a:cxn>
                <a:cxn ang="0">
                  <a:pos x="T10" y="T11"/>
                </a:cxn>
              </a:cxnLst>
              <a:rect l="0" t="0" r="r" b="b"/>
              <a:pathLst>
                <a:path w="5" h="8">
                  <a:moveTo>
                    <a:pt x="3" y="0"/>
                  </a:moveTo>
                  <a:lnTo>
                    <a:pt x="3" y="0"/>
                  </a:lnTo>
                  <a:lnTo>
                    <a:pt x="5" y="7"/>
                  </a:lnTo>
                  <a:lnTo>
                    <a:pt x="4" y="8"/>
                  </a:lnTo>
                  <a:cubicBezTo>
                    <a:pt x="2" y="7"/>
                    <a:pt x="1" y="5"/>
                    <a:pt x="0" y="3"/>
                  </a:cubicBezTo>
                  <a:cubicBezTo>
                    <a:pt x="1" y="2"/>
                    <a:pt x="2"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5" name="Freeform 1241"/>
            <p:cNvSpPr>
              <a:spLocks/>
            </p:cNvSpPr>
            <p:nvPr userDrawn="1"/>
          </p:nvSpPr>
          <p:spPr bwMode="auto">
            <a:xfrm>
              <a:off x="323" y="178"/>
              <a:ext cx="1" cy="1"/>
            </a:xfrm>
            <a:custGeom>
              <a:avLst/>
              <a:gdLst>
                <a:gd name="T0" fmla="*/ 1 w 1"/>
                <a:gd name="T1" fmla="*/ 0 h 2"/>
                <a:gd name="T2" fmla="*/ 1 w 1"/>
                <a:gd name="T3" fmla="*/ 0 h 2"/>
                <a:gd name="T4" fmla="*/ 1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lnTo>
                    <a:pt x="1" y="2"/>
                  </a:lnTo>
                  <a:lnTo>
                    <a:pt x="0"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6" name="Freeform 1242"/>
            <p:cNvSpPr>
              <a:spLocks/>
            </p:cNvSpPr>
            <p:nvPr userDrawn="1"/>
          </p:nvSpPr>
          <p:spPr bwMode="auto">
            <a:xfrm>
              <a:off x="321" y="178"/>
              <a:ext cx="3" cy="4"/>
            </a:xfrm>
            <a:custGeom>
              <a:avLst/>
              <a:gdLst>
                <a:gd name="T0" fmla="*/ 7 w 7"/>
                <a:gd name="T1" fmla="*/ 3 h 9"/>
                <a:gd name="T2" fmla="*/ 7 w 7"/>
                <a:gd name="T3" fmla="*/ 3 h 9"/>
                <a:gd name="T4" fmla="*/ 7 w 7"/>
                <a:gd name="T5" fmla="*/ 6 h 9"/>
                <a:gd name="T6" fmla="*/ 4 w 7"/>
                <a:gd name="T7" fmla="*/ 9 h 9"/>
                <a:gd name="T8" fmla="*/ 0 w 7"/>
                <a:gd name="T9" fmla="*/ 5 h 9"/>
                <a:gd name="T10" fmla="*/ 5 w 7"/>
                <a:gd name="T11" fmla="*/ 0 h 9"/>
                <a:gd name="T12" fmla="*/ 7 w 7"/>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7" y="3"/>
                  </a:moveTo>
                  <a:lnTo>
                    <a:pt x="7" y="3"/>
                  </a:lnTo>
                  <a:lnTo>
                    <a:pt x="7" y="6"/>
                  </a:lnTo>
                  <a:cubicBezTo>
                    <a:pt x="6" y="7"/>
                    <a:pt x="5" y="8"/>
                    <a:pt x="4" y="9"/>
                  </a:cubicBezTo>
                  <a:cubicBezTo>
                    <a:pt x="3" y="8"/>
                    <a:pt x="2" y="7"/>
                    <a:pt x="0" y="5"/>
                  </a:cubicBezTo>
                  <a:cubicBezTo>
                    <a:pt x="2" y="4"/>
                    <a:pt x="3" y="2"/>
                    <a:pt x="5" y="0"/>
                  </a:cubicBezTo>
                  <a:cubicBezTo>
                    <a:pt x="5" y="1"/>
                    <a:pt x="6" y="2"/>
                    <a:pt x="7"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7" name="Freeform 1243"/>
            <p:cNvSpPr>
              <a:spLocks/>
            </p:cNvSpPr>
            <p:nvPr userDrawn="1"/>
          </p:nvSpPr>
          <p:spPr bwMode="auto">
            <a:xfrm>
              <a:off x="323" y="181"/>
              <a:ext cx="2" cy="4"/>
            </a:xfrm>
            <a:custGeom>
              <a:avLst/>
              <a:gdLst>
                <a:gd name="T0" fmla="*/ 2 w 4"/>
                <a:gd name="T1" fmla="*/ 0 h 7"/>
                <a:gd name="T2" fmla="*/ 2 w 4"/>
                <a:gd name="T3" fmla="*/ 0 h 7"/>
                <a:gd name="T4" fmla="*/ 4 w 4"/>
                <a:gd name="T5" fmla="*/ 7 h 7"/>
                <a:gd name="T6" fmla="*/ 0 w 4"/>
                <a:gd name="T7" fmla="*/ 3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lnTo>
                    <a:pt x="2" y="0"/>
                  </a:lnTo>
                  <a:lnTo>
                    <a:pt x="4" y="7"/>
                  </a:lnTo>
                  <a:cubicBezTo>
                    <a:pt x="2" y="6"/>
                    <a:pt x="1" y="4"/>
                    <a:pt x="0" y="3"/>
                  </a:cubicBezTo>
                  <a:cubicBezTo>
                    <a:pt x="1" y="2"/>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8" name="Freeform 1244"/>
            <p:cNvSpPr>
              <a:spLocks/>
            </p:cNvSpPr>
            <p:nvPr userDrawn="1"/>
          </p:nvSpPr>
          <p:spPr bwMode="auto">
            <a:xfrm>
              <a:off x="323" y="185"/>
              <a:ext cx="2" cy="4"/>
            </a:xfrm>
            <a:custGeom>
              <a:avLst/>
              <a:gdLst>
                <a:gd name="T0" fmla="*/ 4 w 5"/>
                <a:gd name="T1" fmla="*/ 1 h 8"/>
                <a:gd name="T2" fmla="*/ 4 w 5"/>
                <a:gd name="T3" fmla="*/ 1 h 8"/>
                <a:gd name="T4" fmla="*/ 5 w 5"/>
                <a:gd name="T5" fmla="*/ 6 h 8"/>
                <a:gd name="T6" fmla="*/ 4 w 5"/>
                <a:gd name="T7" fmla="*/ 7 h 8"/>
                <a:gd name="T8" fmla="*/ 4 w 5"/>
                <a:gd name="T9" fmla="*/ 7 h 8"/>
                <a:gd name="T10" fmla="*/ 4 w 5"/>
                <a:gd name="T11" fmla="*/ 8 h 8"/>
                <a:gd name="T12" fmla="*/ 0 w 5"/>
                <a:gd name="T13" fmla="*/ 5 h 8"/>
                <a:gd name="T14" fmla="*/ 4 w 5"/>
                <a:gd name="T15" fmla="*/ 0 h 8"/>
                <a:gd name="T16" fmla="*/ 4 w 5"/>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4" y="1"/>
                  </a:moveTo>
                  <a:lnTo>
                    <a:pt x="4" y="1"/>
                  </a:lnTo>
                  <a:lnTo>
                    <a:pt x="5" y="6"/>
                  </a:lnTo>
                  <a:cubicBezTo>
                    <a:pt x="5" y="7"/>
                    <a:pt x="5" y="7"/>
                    <a:pt x="4" y="7"/>
                  </a:cubicBezTo>
                  <a:lnTo>
                    <a:pt x="4" y="7"/>
                  </a:lnTo>
                  <a:lnTo>
                    <a:pt x="4" y="8"/>
                  </a:lnTo>
                  <a:cubicBezTo>
                    <a:pt x="3" y="7"/>
                    <a:pt x="1" y="6"/>
                    <a:pt x="0" y="5"/>
                  </a:cubicBezTo>
                  <a:cubicBezTo>
                    <a:pt x="1" y="3"/>
                    <a:pt x="2" y="2"/>
                    <a:pt x="4" y="0"/>
                  </a:cubicBezTo>
                  <a:lnTo>
                    <a:pt x="4"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19" name="Freeform 1245"/>
            <p:cNvSpPr>
              <a:spLocks/>
            </p:cNvSpPr>
            <p:nvPr userDrawn="1"/>
          </p:nvSpPr>
          <p:spPr bwMode="auto">
            <a:xfrm>
              <a:off x="325" y="189"/>
              <a:ext cx="0" cy="1"/>
            </a:xfrm>
            <a:custGeom>
              <a:avLst/>
              <a:gdLst>
                <a:gd name="T0" fmla="*/ 0 w 1"/>
                <a:gd name="T1" fmla="*/ 1 h 2"/>
                <a:gd name="T2" fmla="*/ 0 w 1"/>
                <a:gd name="T3" fmla="*/ 1 h 2"/>
                <a:gd name="T4" fmla="*/ 0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lnTo>
                    <a:pt x="0" y="1"/>
                  </a:lnTo>
                  <a:lnTo>
                    <a:pt x="0" y="0"/>
                  </a:lnTo>
                  <a:cubicBezTo>
                    <a:pt x="0" y="1"/>
                    <a:pt x="1" y="1"/>
                    <a:pt x="1" y="2"/>
                  </a:cubicBezTo>
                  <a:cubicBezTo>
                    <a:pt x="0" y="2"/>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0" name="Freeform 1246"/>
            <p:cNvSpPr>
              <a:spLocks/>
            </p:cNvSpPr>
            <p:nvPr userDrawn="1"/>
          </p:nvSpPr>
          <p:spPr bwMode="auto">
            <a:xfrm>
              <a:off x="318" y="196"/>
              <a:ext cx="2" cy="2"/>
            </a:xfrm>
            <a:custGeom>
              <a:avLst/>
              <a:gdLst>
                <a:gd name="T0" fmla="*/ 4 w 4"/>
                <a:gd name="T1" fmla="*/ 2 h 4"/>
                <a:gd name="T2" fmla="*/ 4 w 4"/>
                <a:gd name="T3" fmla="*/ 2 h 4"/>
                <a:gd name="T4" fmla="*/ 1 w 4"/>
                <a:gd name="T5" fmla="*/ 4 h 4"/>
                <a:gd name="T6" fmla="*/ 0 w 4"/>
                <a:gd name="T7" fmla="*/ 2 h 4"/>
                <a:gd name="T8" fmla="*/ 0 w 4"/>
                <a:gd name="T9" fmla="*/ 0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lnTo>
                    <a:pt x="4" y="2"/>
                  </a:lnTo>
                  <a:cubicBezTo>
                    <a:pt x="3" y="3"/>
                    <a:pt x="2" y="3"/>
                    <a:pt x="1" y="4"/>
                  </a:cubicBezTo>
                  <a:cubicBezTo>
                    <a:pt x="0" y="3"/>
                    <a:pt x="0" y="3"/>
                    <a:pt x="0" y="2"/>
                  </a:cubicBezTo>
                  <a:lnTo>
                    <a:pt x="0" y="0"/>
                  </a:lnTo>
                  <a:cubicBezTo>
                    <a:pt x="2" y="1"/>
                    <a:pt x="3" y="2"/>
                    <a:pt x="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1" name="Freeform 1247"/>
            <p:cNvSpPr>
              <a:spLocks/>
            </p:cNvSpPr>
            <p:nvPr userDrawn="1"/>
          </p:nvSpPr>
          <p:spPr bwMode="auto">
            <a:xfrm>
              <a:off x="318" y="195"/>
              <a:ext cx="1" cy="0"/>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0"/>
                  </a:lnTo>
                  <a:cubicBezTo>
                    <a:pt x="1" y="0"/>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2" name="Freeform 1248"/>
            <p:cNvSpPr>
              <a:spLocks/>
            </p:cNvSpPr>
            <p:nvPr userDrawn="1"/>
          </p:nvSpPr>
          <p:spPr bwMode="auto">
            <a:xfrm>
              <a:off x="316" y="193"/>
              <a:ext cx="2" cy="3"/>
            </a:xfrm>
            <a:custGeom>
              <a:avLst/>
              <a:gdLst>
                <a:gd name="T0" fmla="*/ 5 w 5"/>
                <a:gd name="T1" fmla="*/ 3 h 7"/>
                <a:gd name="T2" fmla="*/ 5 w 5"/>
                <a:gd name="T3" fmla="*/ 3 h 7"/>
                <a:gd name="T4" fmla="*/ 4 w 5"/>
                <a:gd name="T5" fmla="*/ 5 h 7"/>
                <a:gd name="T6" fmla="*/ 3 w 5"/>
                <a:gd name="T7" fmla="*/ 6 h 7"/>
                <a:gd name="T8" fmla="*/ 4 w 5"/>
                <a:gd name="T9" fmla="*/ 6 h 7"/>
                <a:gd name="T10" fmla="*/ 3 w 5"/>
                <a:gd name="T11" fmla="*/ 7 h 7"/>
                <a:gd name="T12" fmla="*/ 0 w 5"/>
                <a:gd name="T13" fmla="*/ 0 h 7"/>
                <a:gd name="T14" fmla="*/ 5 w 5"/>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3"/>
                  </a:moveTo>
                  <a:lnTo>
                    <a:pt x="5" y="3"/>
                  </a:lnTo>
                  <a:cubicBezTo>
                    <a:pt x="5" y="4"/>
                    <a:pt x="4" y="5"/>
                    <a:pt x="4" y="5"/>
                  </a:cubicBezTo>
                  <a:lnTo>
                    <a:pt x="3" y="6"/>
                  </a:lnTo>
                  <a:lnTo>
                    <a:pt x="4" y="6"/>
                  </a:lnTo>
                  <a:lnTo>
                    <a:pt x="3" y="7"/>
                  </a:lnTo>
                  <a:cubicBezTo>
                    <a:pt x="2" y="5"/>
                    <a:pt x="1" y="2"/>
                    <a:pt x="0" y="0"/>
                  </a:cubicBezTo>
                  <a:cubicBezTo>
                    <a:pt x="1" y="1"/>
                    <a:pt x="3" y="2"/>
                    <a:pt x="5"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3" name="Freeform 1249"/>
            <p:cNvSpPr>
              <a:spLocks/>
            </p:cNvSpPr>
            <p:nvPr userDrawn="1"/>
          </p:nvSpPr>
          <p:spPr bwMode="auto">
            <a:xfrm>
              <a:off x="315" y="189"/>
              <a:ext cx="2" cy="4"/>
            </a:xfrm>
            <a:custGeom>
              <a:avLst/>
              <a:gdLst>
                <a:gd name="T0" fmla="*/ 2 w 5"/>
                <a:gd name="T1" fmla="*/ 8 h 9"/>
                <a:gd name="T2" fmla="*/ 2 w 5"/>
                <a:gd name="T3" fmla="*/ 8 h 9"/>
                <a:gd name="T4" fmla="*/ 0 w 5"/>
                <a:gd name="T5" fmla="*/ 3 h 9"/>
                <a:gd name="T6" fmla="*/ 1 w 5"/>
                <a:gd name="T7" fmla="*/ 0 h 9"/>
                <a:gd name="T8" fmla="*/ 5 w 5"/>
                <a:gd name="T9" fmla="*/ 4 h 9"/>
                <a:gd name="T10" fmla="*/ 3 w 5"/>
                <a:gd name="T11" fmla="*/ 9 h 9"/>
                <a:gd name="T12" fmla="*/ 2 w 5"/>
                <a:gd name="T13" fmla="*/ 8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2" y="8"/>
                  </a:moveTo>
                  <a:lnTo>
                    <a:pt x="2" y="8"/>
                  </a:lnTo>
                  <a:cubicBezTo>
                    <a:pt x="1" y="6"/>
                    <a:pt x="0" y="5"/>
                    <a:pt x="0" y="3"/>
                  </a:cubicBezTo>
                  <a:cubicBezTo>
                    <a:pt x="0" y="2"/>
                    <a:pt x="1" y="1"/>
                    <a:pt x="1" y="0"/>
                  </a:cubicBezTo>
                  <a:cubicBezTo>
                    <a:pt x="3" y="1"/>
                    <a:pt x="4" y="2"/>
                    <a:pt x="5" y="4"/>
                  </a:cubicBezTo>
                  <a:cubicBezTo>
                    <a:pt x="4" y="5"/>
                    <a:pt x="4" y="7"/>
                    <a:pt x="3" y="9"/>
                  </a:cubicBezTo>
                  <a:lnTo>
                    <a:pt x="2"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4" name="Freeform 1250"/>
            <p:cNvSpPr>
              <a:spLocks/>
            </p:cNvSpPr>
            <p:nvPr userDrawn="1"/>
          </p:nvSpPr>
          <p:spPr bwMode="auto">
            <a:xfrm>
              <a:off x="324" y="172"/>
              <a:ext cx="3" cy="14"/>
            </a:xfrm>
            <a:custGeom>
              <a:avLst/>
              <a:gdLst>
                <a:gd name="T0" fmla="*/ 4 w 8"/>
                <a:gd name="T1" fmla="*/ 0 h 32"/>
                <a:gd name="T2" fmla="*/ 4 w 8"/>
                <a:gd name="T3" fmla="*/ 0 h 32"/>
                <a:gd name="T4" fmla="*/ 8 w 8"/>
                <a:gd name="T5" fmla="*/ 32 h 32"/>
                <a:gd name="T6" fmla="*/ 7 w 8"/>
                <a:gd name="T7" fmla="*/ 32 h 32"/>
                <a:gd name="T8" fmla="*/ 6 w 8"/>
                <a:gd name="T9" fmla="*/ 31 h 32"/>
                <a:gd name="T10" fmla="*/ 6 w 8"/>
                <a:gd name="T11" fmla="*/ 32 h 32"/>
                <a:gd name="T12" fmla="*/ 0 w 8"/>
                <a:gd name="T13" fmla="*/ 1 h 32"/>
                <a:gd name="T14" fmla="*/ 4 w 8"/>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2">
                  <a:moveTo>
                    <a:pt x="4" y="0"/>
                  </a:moveTo>
                  <a:lnTo>
                    <a:pt x="4" y="0"/>
                  </a:lnTo>
                  <a:lnTo>
                    <a:pt x="8" y="32"/>
                  </a:lnTo>
                  <a:cubicBezTo>
                    <a:pt x="7" y="32"/>
                    <a:pt x="7" y="32"/>
                    <a:pt x="7" y="32"/>
                  </a:cubicBezTo>
                  <a:lnTo>
                    <a:pt x="6" y="31"/>
                  </a:lnTo>
                  <a:cubicBezTo>
                    <a:pt x="6" y="32"/>
                    <a:pt x="6" y="32"/>
                    <a:pt x="6" y="32"/>
                  </a:cubicBezTo>
                  <a:lnTo>
                    <a:pt x="0" y="1"/>
                  </a:lnTo>
                  <a:cubicBezTo>
                    <a:pt x="1" y="0"/>
                    <a:pt x="2" y="0"/>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5" name="Freeform 1251"/>
            <p:cNvSpPr>
              <a:spLocks/>
            </p:cNvSpPr>
            <p:nvPr userDrawn="1"/>
          </p:nvSpPr>
          <p:spPr bwMode="auto">
            <a:xfrm>
              <a:off x="319" y="176"/>
              <a:ext cx="4" cy="4"/>
            </a:xfrm>
            <a:custGeom>
              <a:avLst/>
              <a:gdLst>
                <a:gd name="T0" fmla="*/ 4 w 8"/>
                <a:gd name="T1" fmla="*/ 0 h 9"/>
                <a:gd name="T2" fmla="*/ 4 w 8"/>
                <a:gd name="T3" fmla="*/ 0 h 9"/>
                <a:gd name="T4" fmla="*/ 8 w 8"/>
                <a:gd name="T5" fmla="*/ 5 h 9"/>
                <a:gd name="T6" fmla="*/ 4 w 8"/>
                <a:gd name="T7" fmla="*/ 9 h 9"/>
                <a:gd name="T8" fmla="*/ 0 w 8"/>
                <a:gd name="T9" fmla="*/ 5 h 9"/>
                <a:gd name="T10" fmla="*/ 4 w 8"/>
                <a:gd name="T11" fmla="*/ 0 h 9"/>
              </a:gdLst>
              <a:ahLst/>
              <a:cxnLst>
                <a:cxn ang="0">
                  <a:pos x="T0" y="T1"/>
                </a:cxn>
                <a:cxn ang="0">
                  <a:pos x="T2" y="T3"/>
                </a:cxn>
                <a:cxn ang="0">
                  <a:pos x="T4" y="T5"/>
                </a:cxn>
                <a:cxn ang="0">
                  <a:pos x="T6" y="T7"/>
                </a:cxn>
                <a:cxn ang="0">
                  <a:pos x="T8" y="T9"/>
                </a:cxn>
                <a:cxn ang="0">
                  <a:pos x="T10" y="T11"/>
                </a:cxn>
              </a:cxnLst>
              <a:rect l="0" t="0" r="r" b="b"/>
              <a:pathLst>
                <a:path w="8" h="9">
                  <a:moveTo>
                    <a:pt x="4" y="0"/>
                  </a:moveTo>
                  <a:lnTo>
                    <a:pt x="4" y="0"/>
                  </a:lnTo>
                  <a:cubicBezTo>
                    <a:pt x="5" y="1"/>
                    <a:pt x="7" y="3"/>
                    <a:pt x="8" y="5"/>
                  </a:cubicBezTo>
                  <a:cubicBezTo>
                    <a:pt x="7" y="6"/>
                    <a:pt x="5" y="8"/>
                    <a:pt x="4" y="9"/>
                  </a:cubicBezTo>
                  <a:cubicBezTo>
                    <a:pt x="2" y="8"/>
                    <a:pt x="1" y="6"/>
                    <a:pt x="0" y="5"/>
                  </a:cubicBezTo>
                  <a:cubicBezTo>
                    <a:pt x="1" y="3"/>
                    <a:pt x="3" y="1"/>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6" name="Freeform 1252"/>
            <p:cNvSpPr>
              <a:spLocks/>
            </p:cNvSpPr>
            <p:nvPr userDrawn="1"/>
          </p:nvSpPr>
          <p:spPr bwMode="auto">
            <a:xfrm>
              <a:off x="315" y="176"/>
              <a:ext cx="4" cy="5"/>
            </a:xfrm>
            <a:custGeom>
              <a:avLst/>
              <a:gdLst>
                <a:gd name="T0" fmla="*/ 4 w 8"/>
                <a:gd name="T1" fmla="*/ 11 h 11"/>
                <a:gd name="T2" fmla="*/ 4 w 8"/>
                <a:gd name="T3" fmla="*/ 11 h 11"/>
                <a:gd name="T4" fmla="*/ 0 w 8"/>
                <a:gd name="T5" fmla="*/ 5 h 11"/>
                <a:gd name="T6" fmla="*/ 4 w 8"/>
                <a:gd name="T7" fmla="*/ 0 h 11"/>
                <a:gd name="T8" fmla="*/ 8 w 8"/>
                <a:gd name="T9" fmla="*/ 6 h 11"/>
                <a:gd name="T10" fmla="*/ 4 w 8"/>
                <a:gd name="T11" fmla="*/ 11 h 11"/>
              </a:gdLst>
              <a:ahLst/>
              <a:cxnLst>
                <a:cxn ang="0">
                  <a:pos x="T0" y="T1"/>
                </a:cxn>
                <a:cxn ang="0">
                  <a:pos x="T2" y="T3"/>
                </a:cxn>
                <a:cxn ang="0">
                  <a:pos x="T4" y="T5"/>
                </a:cxn>
                <a:cxn ang="0">
                  <a:pos x="T6" y="T7"/>
                </a:cxn>
                <a:cxn ang="0">
                  <a:pos x="T8" y="T9"/>
                </a:cxn>
                <a:cxn ang="0">
                  <a:pos x="T10" y="T11"/>
                </a:cxn>
              </a:cxnLst>
              <a:rect l="0" t="0" r="r" b="b"/>
              <a:pathLst>
                <a:path w="8" h="11">
                  <a:moveTo>
                    <a:pt x="4" y="11"/>
                  </a:moveTo>
                  <a:lnTo>
                    <a:pt x="4" y="11"/>
                  </a:lnTo>
                  <a:cubicBezTo>
                    <a:pt x="3" y="9"/>
                    <a:pt x="1" y="7"/>
                    <a:pt x="0" y="5"/>
                  </a:cubicBezTo>
                  <a:cubicBezTo>
                    <a:pt x="1" y="4"/>
                    <a:pt x="3" y="2"/>
                    <a:pt x="4" y="0"/>
                  </a:cubicBezTo>
                  <a:cubicBezTo>
                    <a:pt x="5" y="2"/>
                    <a:pt x="7" y="4"/>
                    <a:pt x="8" y="6"/>
                  </a:cubicBezTo>
                  <a:cubicBezTo>
                    <a:pt x="7" y="7"/>
                    <a:pt x="5" y="9"/>
                    <a:pt x="4"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7" name="Freeform 1253"/>
            <p:cNvSpPr>
              <a:spLocks/>
            </p:cNvSpPr>
            <p:nvPr userDrawn="1"/>
          </p:nvSpPr>
          <p:spPr bwMode="auto">
            <a:xfrm>
              <a:off x="317" y="178"/>
              <a:ext cx="3" cy="5"/>
            </a:xfrm>
            <a:custGeom>
              <a:avLst/>
              <a:gdLst>
                <a:gd name="T0" fmla="*/ 4 w 8"/>
                <a:gd name="T1" fmla="*/ 10 h 10"/>
                <a:gd name="T2" fmla="*/ 4 w 8"/>
                <a:gd name="T3" fmla="*/ 10 h 10"/>
                <a:gd name="T4" fmla="*/ 0 w 8"/>
                <a:gd name="T5" fmla="*/ 5 h 10"/>
                <a:gd name="T6" fmla="*/ 4 w 8"/>
                <a:gd name="T7" fmla="*/ 0 h 10"/>
                <a:gd name="T8" fmla="*/ 8 w 8"/>
                <a:gd name="T9" fmla="*/ 5 h 10"/>
                <a:gd name="T10" fmla="*/ 4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4" y="10"/>
                  </a:moveTo>
                  <a:lnTo>
                    <a:pt x="4" y="10"/>
                  </a:lnTo>
                  <a:cubicBezTo>
                    <a:pt x="3" y="8"/>
                    <a:pt x="2" y="7"/>
                    <a:pt x="0" y="5"/>
                  </a:cubicBezTo>
                  <a:cubicBezTo>
                    <a:pt x="2" y="4"/>
                    <a:pt x="3" y="2"/>
                    <a:pt x="4" y="0"/>
                  </a:cubicBezTo>
                  <a:cubicBezTo>
                    <a:pt x="6" y="2"/>
                    <a:pt x="7" y="3"/>
                    <a:pt x="8" y="5"/>
                  </a:cubicBezTo>
                  <a:cubicBezTo>
                    <a:pt x="7" y="7"/>
                    <a:pt x="6" y="8"/>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8" name="Freeform 1254"/>
            <p:cNvSpPr>
              <a:spLocks/>
            </p:cNvSpPr>
            <p:nvPr userDrawn="1"/>
          </p:nvSpPr>
          <p:spPr bwMode="auto">
            <a:xfrm>
              <a:off x="319" y="181"/>
              <a:ext cx="4" cy="4"/>
            </a:xfrm>
            <a:custGeom>
              <a:avLst/>
              <a:gdLst>
                <a:gd name="T0" fmla="*/ 4 w 8"/>
                <a:gd name="T1" fmla="*/ 9 h 9"/>
                <a:gd name="T2" fmla="*/ 4 w 8"/>
                <a:gd name="T3" fmla="*/ 9 h 9"/>
                <a:gd name="T4" fmla="*/ 0 w 8"/>
                <a:gd name="T5" fmla="*/ 4 h 9"/>
                <a:gd name="T6" fmla="*/ 4 w 8"/>
                <a:gd name="T7" fmla="*/ 0 h 9"/>
                <a:gd name="T8" fmla="*/ 8 w 8"/>
                <a:gd name="T9" fmla="*/ 4 h 9"/>
                <a:gd name="T10" fmla="*/ 4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4" y="9"/>
                  </a:moveTo>
                  <a:lnTo>
                    <a:pt x="4" y="9"/>
                  </a:lnTo>
                  <a:cubicBezTo>
                    <a:pt x="2" y="7"/>
                    <a:pt x="1" y="6"/>
                    <a:pt x="0" y="4"/>
                  </a:cubicBezTo>
                  <a:cubicBezTo>
                    <a:pt x="1" y="3"/>
                    <a:pt x="2" y="1"/>
                    <a:pt x="4" y="0"/>
                  </a:cubicBezTo>
                  <a:cubicBezTo>
                    <a:pt x="5" y="1"/>
                    <a:pt x="6" y="3"/>
                    <a:pt x="8" y="4"/>
                  </a:cubicBezTo>
                  <a:cubicBezTo>
                    <a:pt x="6" y="6"/>
                    <a:pt x="5" y="7"/>
                    <a:pt x="4"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29" name="Freeform 1255"/>
            <p:cNvSpPr>
              <a:spLocks/>
            </p:cNvSpPr>
            <p:nvPr userDrawn="1"/>
          </p:nvSpPr>
          <p:spPr bwMode="auto">
            <a:xfrm>
              <a:off x="321" y="183"/>
              <a:ext cx="3" cy="4"/>
            </a:xfrm>
            <a:custGeom>
              <a:avLst/>
              <a:gdLst>
                <a:gd name="T0" fmla="*/ 4 w 8"/>
                <a:gd name="T1" fmla="*/ 8 h 8"/>
                <a:gd name="T2" fmla="*/ 4 w 8"/>
                <a:gd name="T3" fmla="*/ 8 h 8"/>
                <a:gd name="T4" fmla="*/ 0 w 8"/>
                <a:gd name="T5" fmla="*/ 4 h 8"/>
                <a:gd name="T6" fmla="*/ 4 w 8"/>
                <a:gd name="T7" fmla="*/ 0 h 8"/>
                <a:gd name="T8" fmla="*/ 8 w 8"/>
                <a:gd name="T9" fmla="*/ 4 h 8"/>
                <a:gd name="T10" fmla="*/ 4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4" y="8"/>
                  </a:moveTo>
                  <a:lnTo>
                    <a:pt x="4" y="8"/>
                  </a:lnTo>
                  <a:cubicBezTo>
                    <a:pt x="3" y="7"/>
                    <a:pt x="2" y="6"/>
                    <a:pt x="0" y="4"/>
                  </a:cubicBezTo>
                  <a:cubicBezTo>
                    <a:pt x="2" y="3"/>
                    <a:pt x="3" y="1"/>
                    <a:pt x="4" y="0"/>
                  </a:cubicBezTo>
                  <a:cubicBezTo>
                    <a:pt x="5" y="1"/>
                    <a:pt x="7" y="2"/>
                    <a:pt x="8" y="4"/>
                  </a:cubicBezTo>
                  <a:cubicBezTo>
                    <a:pt x="7" y="5"/>
                    <a:pt x="6" y="7"/>
                    <a:pt x="4"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0" name="Freeform 1256"/>
            <p:cNvSpPr>
              <a:spLocks/>
            </p:cNvSpPr>
            <p:nvPr userDrawn="1"/>
          </p:nvSpPr>
          <p:spPr bwMode="auto">
            <a:xfrm>
              <a:off x="313" y="178"/>
              <a:ext cx="3" cy="5"/>
            </a:xfrm>
            <a:custGeom>
              <a:avLst/>
              <a:gdLst>
                <a:gd name="T0" fmla="*/ 3 w 7"/>
                <a:gd name="T1" fmla="*/ 11 h 11"/>
                <a:gd name="T2" fmla="*/ 3 w 7"/>
                <a:gd name="T3" fmla="*/ 11 h 11"/>
                <a:gd name="T4" fmla="*/ 0 w 7"/>
                <a:gd name="T5" fmla="*/ 6 h 11"/>
                <a:gd name="T6" fmla="*/ 4 w 7"/>
                <a:gd name="T7" fmla="*/ 0 h 11"/>
                <a:gd name="T8" fmla="*/ 7 w 7"/>
                <a:gd name="T9" fmla="*/ 5 h 11"/>
                <a:gd name="T10" fmla="*/ 3 w 7"/>
                <a:gd name="T11" fmla="*/ 11 h 11"/>
              </a:gdLst>
              <a:ahLst/>
              <a:cxnLst>
                <a:cxn ang="0">
                  <a:pos x="T0" y="T1"/>
                </a:cxn>
                <a:cxn ang="0">
                  <a:pos x="T2" y="T3"/>
                </a:cxn>
                <a:cxn ang="0">
                  <a:pos x="T4" y="T5"/>
                </a:cxn>
                <a:cxn ang="0">
                  <a:pos x="T6" y="T7"/>
                </a:cxn>
                <a:cxn ang="0">
                  <a:pos x="T8" y="T9"/>
                </a:cxn>
                <a:cxn ang="0">
                  <a:pos x="T10" y="T11"/>
                </a:cxn>
              </a:cxnLst>
              <a:rect l="0" t="0" r="r" b="b"/>
              <a:pathLst>
                <a:path w="7" h="11">
                  <a:moveTo>
                    <a:pt x="3" y="11"/>
                  </a:moveTo>
                  <a:lnTo>
                    <a:pt x="3" y="11"/>
                  </a:lnTo>
                  <a:cubicBezTo>
                    <a:pt x="2" y="10"/>
                    <a:pt x="1" y="8"/>
                    <a:pt x="0" y="6"/>
                  </a:cubicBezTo>
                  <a:cubicBezTo>
                    <a:pt x="1" y="4"/>
                    <a:pt x="2" y="2"/>
                    <a:pt x="4" y="0"/>
                  </a:cubicBezTo>
                  <a:cubicBezTo>
                    <a:pt x="5" y="2"/>
                    <a:pt x="6" y="4"/>
                    <a:pt x="7" y="5"/>
                  </a:cubicBezTo>
                  <a:cubicBezTo>
                    <a:pt x="6" y="7"/>
                    <a:pt x="5" y="9"/>
                    <a:pt x="3"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1" name="Freeform 1257"/>
            <p:cNvSpPr>
              <a:spLocks/>
            </p:cNvSpPr>
            <p:nvPr userDrawn="1"/>
          </p:nvSpPr>
          <p:spPr bwMode="auto">
            <a:xfrm>
              <a:off x="315" y="181"/>
              <a:ext cx="4" cy="5"/>
            </a:xfrm>
            <a:custGeom>
              <a:avLst/>
              <a:gdLst>
                <a:gd name="T0" fmla="*/ 4 w 8"/>
                <a:gd name="T1" fmla="*/ 10 h 10"/>
                <a:gd name="T2" fmla="*/ 4 w 8"/>
                <a:gd name="T3" fmla="*/ 10 h 10"/>
                <a:gd name="T4" fmla="*/ 0 w 8"/>
                <a:gd name="T5" fmla="*/ 6 h 10"/>
                <a:gd name="T6" fmla="*/ 4 w 8"/>
                <a:gd name="T7" fmla="*/ 0 h 10"/>
                <a:gd name="T8" fmla="*/ 8 w 8"/>
                <a:gd name="T9" fmla="*/ 5 h 10"/>
                <a:gd name="T10" fmla="*/ 4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4" y="10"/>
                  </a:moveTo>
                  <a:lnTo>
                    <a:pt x="4" y="10"/>
                  </a:lnTo>
                  <a:cubicBezTo>
                    <a:pt x="2" y="9"/>
                    <a:pt x="1" y="7"/>
                    <a:pt x="0" y="6"/>
                  </a:cubicBezTo>
                  <a:cubicBezTo>
                    <a:pt x="1" y="4"/>
                    <a:pt x="3" y="2"/>
                    <a:pt x="4" y="0"/>
                  </a:cubicBezTo>
                  <a:cubicBezTo>
                    <a:pt x="5" y="2"/>
                    <a:pt x="6" y="3"/>
                    <a:pt x="8" y="5"/>
                  </a:cubicBezTo>
                  <a:cubicBezTo>
                    <a:pt x="6" y="6"/>
                    <a:pt x="5" y="8"/>
                    <a:pt x="4"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2" name="Freeform 1258"/>
            <p:cNvSpPr>
              <a:spLocks/>
            </p:cNvSpPr>
            <p:nvPr userDrawn="1"/>
          </p:nvSpPr>
          <p:spPr bwMode="auto">
            <a:xfrm>
              <a:off x="317" y="183"/>
              <a:ext cx="3" cy="5"/>
            </a:xfrm>
            <a:custGeom>
              <a:avLst/>
              <a:gdLst>
                <a:gd name="T0" fmla="*/ 4 w 8"/>
                <a:gd name="T1" fmla="*/ 10 h 10"/>
                <a:gd name="T2" fmla="*/ 4 w 8"/>
                <a:gd name="T3" fmla="*/ 10 h 10"/>
                <a:gd name="T4" fmla="*/ 0 w 8"/>
                <a:gd name="T5" fmla="*/ 6 h 10"/>
                <a:gd name="T6" fmla="*/ 4 w 8"/>
                <a:gd name="T7" fmla="*/ 0 h 10"/>
                <a:gd name="T8" fmla="*/ 8 w 8"/>
                <a:gd name="T9" fmla="*/ 4 h 10"/>
                <a:gd name="T10" fmla="*/ 5 w 8"/>
                <a:gd name="T11" fmla="*/ 9 h 10"/>
                <a:gd name="T12" fmla="*/ 5 w 8"/>
                <a:gd name="T13" fmla="*/ 9 h 10"/>
                <a:gd name="T14" fmla="*/ 4 w 8"/>
                <a:gd name="T15" fmla="*/ 9 h 10"/>
                <a:gd name="T16" fmla="*/ 4 w 8"/>
                <a:gd name="T17" fmla="*/ 10 h 10"/>
                <a:gd name="T18" fmla="*/ 4 w 8"/>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4" y="10"/>
                  </a:moveTo>
                  <a:lnTo>
                    <a:pt x="4" y="10"/>
                  </a:lnTo>
                  <a:cubicBezTo>
                    <a:pt x="3" y="9"/>
                    <a:pt x="1" y="7"/>
                    <a:pt x="0" y="6"/>
                  </a:cubicBezTo>
                  <a:cubicBezTo>
                    <a:pt x="1" y="4"/>
                    <a:pt x="3" y="2"/>
                    <a:pt x="4" y="0"/>
                  </a:cubicBezTo>
                  <a:cubicBezTo>
                    <a:pt x="6" y="2"/>
                    <a:pt x="7" y="3"/>
                    <a:pt x="8" y="4"/>
                  </a:cubicBezTo>
                  <a:cubicBezTo>
                    <a:pt x="7" y="6"/>
                    <a:pt x="6" y="7"/>
                    <a:pt x="5" y="9"/>
                  </a:cubicBezTo>
                  <a:cubicBezTo>
                    <a:pt x="5" y="9"/>
                    <a:pt x="5" y="9"/>
                    <a:pt x="5" y="9"/>
                  </a:cubicBezTo>
                  <a:lnTo>
                    <a:pt x="4" y="9"/>
                  </a:lnTo>
                  <a:cubicBezTo>
                    <a:pt x="4" y="9"/>
                    <a:pt x="4" y="9"/>
                    <a:pt x="4" y="10"/>
                  </a:cubicBezTo>
                  <a:lnTo>
                    <a:pt x="4" y="1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3" name="Freeform 1259"/>
            <p:cNvSpPr>
              <a:spLocks/>
            </p:cNvSpPr>
            <p:nvPr userDrawn="1"/>
          </p:nvSpPr>
          <p:spPr bwMode="auto">
            <a:xfrm>
              <a:off x="320" y="186"/>
              <a:ext cx="3" cy="2"/>
            </a:xfrm>
            <a:custGeom>
              <a:avLst/>
              <a:gdLst>
                <a:gd name="T0" fmla="*/ 0 w 7"/>
                <a:gd name="T1" fmla="*/ 4 h 5"/>
                <a:gd name="T2" fmla="*/ 0 w 7"/>
                <a:gd name="T3" fmla="*/ 4 h 5"/>
                <a:gd name="T4" fmla="*/ 3 w 7"/>
                <a:gd name="T5" fmla="*/ 0 h 5"/>
                <a:gd name="T6" fmla="*/ 7 w 7"/>
                <a:gd name="T7" fmla="*/ 4 h 5"/>
                <a:gd name="T8" fmla="*/ 6 w 7"/>
                <a:gd name="T9" fmla="*/ 5 h 5"/>
                <a:gd name="T10" fmla="*/ 0 w 7"/>
                <a:gd name="T11" fmla="*/ 4 h 5"/>
              </a:gdLst>
              <a:ahLst/>
              <a:cxnLst>
                <a:cxn ang="0">
                  <a:pos x="T0" y="T1"/>
                </a:cxn>
                <a:cxn ang="0">
                  <a:pos x="T2" y="T3"/>
                </a:cxn>
                <a:cxn ang="0">
                  <a:pos x="T4" y="T5"/>
                </a:cxn>
                <a:cxn ang="0">
                  <a:pos x="T6" y="T7"/>
                </a:cxn>
                <a:cxn ang="0">
                  <a:pos x="T8" y="T9"/>
                </a:cxn>
                <a:cxn ang="0">
                  <a:pos x="T10" y="T11"/>
                </a:cxn>
              </a:cxnLst>
              <a:rect l="0" t="0" r="r" b="b"/>
              <a:pathLst>
                <a:path w="7" h="5">
                  <a:moveTo>
                    <a:pt x="0" y="4"/>
                  </a:moveTo>
                  <a:lnTo>
                    <a:pt x="0" y="4"/>
                  </a:lnTo>
                  <a:cubicBezTo>
                    <a:pt x="1" y="2"/>
                    <a:pt x="2" y="1"/>
                    <a:pt x="3" y="0"/>
                  </a:cubicBezTo>
                  <a:cubicBezTo>
                    <a:pt x="4" y="1"/>
                    <a:pt x="6" y="2"/>
                    <a:pt x="7" y="4"/>
                  </a:cubicBezTo>
                  <a:cubicBezTo>
                    <a:pt x="6" y="4"/>
                    <a:pt x="6" y="5"/>
                    <a:pt x="6" y="5"/>
                  </a:cubicBezTo>
                  <a:cubicBezTo>
                    <a:pt x="3" y="4"/>
                    <a:pt x="1" y="4"/>
                    <a:pt x="0"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4" name="Freeform 1260"/>
            <p:cNvSpPr>
              <a:spLocks/>
            </p:cNvSpPr>
            <p:nvPr userDrawn="1"/>
          </p:nvSpPr>
          <p:spPr bwMode="auto">
            <a:xfrm>
              <a:off x="319" y="188"/>
              <a:ext cx="0" cy="0"/>
            </a:xfrm>
            <a:custGeom>
              <a:avLst/>
              <a:gdLst/>
              <a:ahLst/>
              <a:cxnLst>
                <a:cxn ang="0">
                  <a:pos x="0" y="0"/>
                </a:cxn>
                <a:cxn ang="0">
                  <a:pos x="0" y="0"/>
                </a:cxn>
                <a:cxn ang="0">
                  <a:pos x="0" y="0"/>
                </a:cxn>
                <a:cxn ang="0">
                  <a:pos x="0" y="0"/>
                </a:cxn>
                <a:cxn ang="0">
                  <a:pos x="0" y="0"/>
                </a:cxn>
              </a:cxnLst>
              <a:rect l="0" t="0" r="r" b="b"/>
              <a:pathLst>
                <a:path>
                  <a:moveTo>
                    <a:pt x="0" y="0"/>
                  </a:moveTo>
                  <a:lnTo>
                    <a:pt x="0" y="0"/>
                  </a:lnTo>
                  <a:lnTo>
                    <a:pt x="0" y="0"/>
                  </a:lnTo>
                  <a:lnTo>
                    <a:pt x="0" y="0"/>
                  </a:lnTo>
                  <a:cubicBezTo>
                    <a:pt x="0" y="0"/>
                    <a:pt x="0"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5" name="Freeform 1261"/>
            <p:cNvSpPr>
              <a:spLocks/>
            </p:cNvSpPr>
            <p:nvPr userDrawn="1"/>
          </p:nvSpPr>
          <p:spPr bwMode="auto">
            <a:xfrm>
              <a:off x="323" y="187"/>
              <a:ext cx="2" cy="2"/>
            </a:xfrm>
            <a:custGeom>
              <a:avLst/>
              <a:gdLst>
                <a:gd name="T0" fmla="*/ 0 w 5"/>
                <a:gd name="T1" fmla="*/ 2 h 4"/>
                <a:gd name="T2" fmla="*/ 0 w 5"/>
                <a:gd name="T3" fmla="*/ 2 h 4"/>
                <a:gd name="T4" fmla="*/ 1 w 5"/>
                <a:gd name="T5" fmla="*/ 0 h 4"/>
                <a:gd name="T6" fmla="*/ 5 w 5"/>
                <a:gd name="T7" fmla="*/ 4 h 4"/>
                <a:gd name="T8" fmla="*/ 4 w 5"/>
                <a:gd name="T9" fmla="*/ 4 h 4"/>
                <a:gd name="T10" fmla="*/ 3 w 5"/>
                <a:gd name="T11" fmla="*/ 4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0" y="2"/>
                  </a:lnTo>
                  <a:cubicBezTo>
                    <a:pt x="0" y="1"/>
                    <a:pt x="0" y="1"/>
                    <a:pt x="1" y="0"/>
                  </a:cubicBezTo>
                  <a:cubicBezTo>
                    <a:pt x="2" y="1"/>
                    <a:pt x="3" y="2"/>
                    <a:pt x="5" y="4"/>
                  </a:cubicBezTo>
                  <a:lnTo>
                    <a:pt x="4" y="4"/>
                  </a:lnTo>
                  <a:cubicBezTo>
                    <a:pt x="4" y="4"/>
                    <a:pt x="3" y="4"/>
                    <a:pt x="3" y="4"/>
                  </a:cubicBezTo>
                  <a:cubicBezTo>
                    <a:pt x="2" y="3"/>
                    <a:pt x="1" y="2"/>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6" name="Rectangle 1262"/>
            <p:cNvSpPr>
              <a:spLocks noChangeArrowheads="1"/>
            </p:cNvSpPr>
            <p:nvPr userDrawn="1"/>
          </p:nvSpPr>
          <p:spPr bwMode="auto">
            <a:xfrm>
              <a:off x="321" y="191"/>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7" name="Freeform 1263"/>
            <p:cNvSpPr>
              <a:spLocks/>
            </p:cNvSpPr>
            <p:nvPr userDrawn="1"/>
          </p:nvSpPr>
          <p:spPr bwMode="auto">
            <a:xfrm>
              <a:off x="320" y="192"/>
              <a:ext cx="2" cy="2"/>
            </a:xfrm>
            <a:custGeom>
              <a:avLst/>
              <a:gdLst>
                <a:gd name="T0" fmla="*/ 3 w 4"/>
                <a:gd name="T1" fmla="*/ 3 h 3"/>
                <a:gd name="T2" fmla="*/ 3 w 4"/>
                <a:gd name="T3" fmla="*/ 3 h 3"/>
                <a:gd name="T4" fmla="*/ 0 w 4"/>
                <a:gd name="T5" fmla="*/ 0 h 3"/>
                <a:gd name="T6" fmla="*/ 0 w 4"/>
                <a:gd name="T7" fmla="*/ 0 h 3"/>
                <a:gd name="T8" fmla="*/ 4 w 4"/>
                <a:gd name="T9" fmla="*/ 3 h 3"/>
                <a:gd name="T10" fmla="*/ 3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3" y="3"/>
                  </a:moveTo>
                  <a:lnTo>
                    <a:pt x="3" y="3"/>
                  </a:lnTo>
                  <a:cubicBezTo>
                    <a:pt x="2" y="2"/>
                    <a:pt x="1" y="1"/>
                    <a:pt x="0" y="0"/>
                  </a:cubicBezTo>
                  <a:lnTo>
                    <a:pt x="0" y="0"/>
                  </a:lnTo>
                  <a:cubicBezTo>
                    <a:pt x="1" y="1"/>
                    <a:pt x="2" y="2"/>
                    <a:pt x="4" y="3"/>
                  </a:cubicBezTo>
                  <a:cubicBezTo>
                    <a:pt x="3" y="3"/>
                    <a:pt x="3" y="3"/>
                    <a:pt x="3"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8" name="Freeform 1264"/>
            <p:cNvSpPr>
              <a:spLocks/>
            </p:cNvSpPr>
            <p:nvPr userDrawn="1"/>
          </p:nvSpPr>
          <p:spPr bwMode="auto">
            <a:xfrm>
              <a:off x="314" y="184"/>
              <a:ext cx="2" cy="4"/>
            </a:xfrm>
            <a:custGeom>
              <a:avLst/>
              <a:gdLst>
                <a:gd name="T0" fmla="*/ 3 w 6"/>
                <a:gd name="T1" fmla="*/ 9 h 9"/>
                <a:gd name="T2" fmla="*/ 3 w 6"/>
                <a:gd name="T3" fmla="*/ 9 h 9"/>
                <a:gd name="T4" fmla="*/ 0 w 6"/>
                <a:gd name="T5" fmla="*/ 4 h 9"/>
                <a:gd name="T6" fmla="*/ 2 w 6"/>
                <a:gd name="T7" fmla="*/ 0 h 9"/>
                <a:gd name="T8" fmla="*/ 6 w 6"/>
                <a:gd name="T9" fmla="*/ 4 h 9"/>
                <a:gd name="T10" fmla="*/ 3 w 6"/>
                <a:gd name="T11" fmla="*/ 9 h 9"/>
              </a:gdLst>
              <a:ahLst/>
              <a:cxnLst>
                <a:cxn ang="0">
                  <a:pos x="T0" y="T1"/>
                </a:cxn>
                <a:cxn ang="0">
                  <a:pos x="T2" y="T3"/>
                </a:cxn>
                <a:cxn ang="0">
                  <a:pos x="T4" y="T5"/>
                </a:cxn>
                <a:cxn ang="0">
                  <a:pos x="T6" y="T7"/>
                </a:cxn>
                <a:cxn ang="0">
                  <a:pos x="T8" y="T9"/>
                </a:cxn>
                <a:cxn ang="0">
                  <a:pos x="T10" y="T11"/>
                </a:cxn>
              </a:cxnLst>
              <a:rect l="0" t="0" r="r" b="b"/>
              <a:pathLst>
                <a:path w="6" h="9">
                  <a:moveTo>
                    <a:pt x="3" y="9"/>
                  </a:moveTo>
                  <a:lnTo>
                    <a:pt x="3" y="9"/>
                  </a:lnTo>
                  <a:cubicBezTo>
                    <a:pt x="2" y="7"/>
                    <a:pt x="1" y="6"/>
                    <a:pt x="0" y="4"/>
                  </a:cubicBezTo>
                  <a:cubicBezTo>
                    <a:pt x="0" y="3"/>
                    <a:pt x="1" y="1"/>
                    <a:pt x="2" y="0"/>
                  </a:cubicBezTo>
                  <a:cubicBezTo>
                    <a:pt x="4" y="1"/>
                    <a:pt x="5" y="3"/>
                    <a:pt x="6" y="4"/>
                  </a:cubicBezTo>
                  <a:cubicBezTo>
                    <a:pt x="5" y="6"/>
                    <a:pt x="4" y="7"/>
                    <a:pt x="3" y="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39" name="Freeform 1265"/>
            <p:cNvSpPr>
              <a:spLocks/>
            </p:cNvSpPr>
            <p:nvPr userDrawn="1"/>
          </p:nvSpPr>
          <p:spPr bwMode="auto">
            <a:xfrm>
              <a:off x="315" y="186"/>
              <a:ext cx="4" cy="4"/>
            </a:xfrm>
            <a:custGeom>
              <a:avLst/>
              <a:gdLst>
                <a:gd name="T0" fmla="*/ 4 w 7"/>
                <a:gd name="T1" fmla="*/ 8 h 8"/>
                <a:gd name="T2" fmla="*/ 4 w 7"/>
                <a:gd name="T3" fmla="*/ 8 h 8"/>
                <a:gd name="T4" fmla="*/ 0 w 7"/>
                <a:gd name="T5" fmla="*/ 4 h 8"/>
                <a:gd name="T6" fmla="*/ 3 w 7"/>
                <a:gd name="T7" fmla="*/ 0 h 8"/>
                <a:gd name="T8" fmla="*/ 7 w 7"/>
                <a:gd name="T9" fmla="*/ 4 h 8"/>
                <a:gd name="T10" fmla="*/ 4 w 7"/>
                <a:gd name="T11" fmla="*/ 8 h 8"/>
              </a:gdLst>
              <a:ahLst/>
              <a:cxnLst>
                <a:cxn ang="0">
                  <a:pos x="T0" y="T1"/>
                </a:cxn>
                <a:cxn ang="0">
                  <a:pos x="T2" y="T3"/>
                </a:cxn>
                <a:cxn ang="0">
                  <a:pos x="T4" y="T5"/>
                </a:cxn>
                <a:cxn ang="0">
                  <a:pos x="T6" y="T7"/>
                </a:cxn>
                <a:cxn ang="0">
                  <a:pos x="T8" y="T9"/>
                </a:cxn>
                <a:cxn ang="0">
                  <a:pos x="T10" y="T11"/>
                </a:cxn>
              </a:cxnLst>
              <a:rect l="0" t="0" r="r" b="b"/>
              <a:pathLst>
                <a:path w="7" h="8">
                  <a:moveTo>
                    <a:pt x="4" y="8"/>
                  </a:moveTo>
                  <a:lnTo>
                    <a:pt x="4" y="8"/>
                  </a:lnTo>
                  <a:cubicBezTo>
                    <a:pt x="3" y="7"/>
                    <a:pt x="1" y="6"/>
                    <a:pt x="0" y="4"/>
                  </a:cubicBezTo>
                  <a:cubicBezTo>
                    <a:pt x="1" y="3"/>
                    <a:pt x="2" y="1"/>
                    <a:pt x="3" y="0"/>
                  </a:cubicBezTo>
                  <a:cubicBezTo>
                    <a:pt x="4" y="1"/>
                    <a:pt x="5" y="3"/>
                    <a:pt x="7" y="4"/>
                  </a:cubicBezTo>
                  <a:cubicBezTo>
                    <a:pt x="6" y="5"/>
                    <a:pt x="5" y="7"/>
                    <a:pt x="4"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0" name="Freeform 1266"/>
            <p:cNvSpPr>
              <a:spLocks/>
            </p:cNvSpPr>
            <p:nvPr userDrawn="1"/>
          </p:nvSpPr>
          <p:spPr bwMode="auto">
            <a:xfrm>
              <a:off x="318" y="189"/>
              <a:ext cx="2" cy="3"/>
            </a:xfrm>
            <a:custGeom>
              <a:avLst/>
              <a:gdLst>
                <a:gd name="T0" fmla="*/ 4 w 6"/>
                <a:gd name="T1" fmla="*/ 8 h 8"/>
                <a:gd name="T2" fmla="*/ 4 w 6"/>
                <a:gd name="T3" fmla="*/ 8 h 8"/>
                <a:gd name="T4" fmla="*/ 0 w 6"/>
                <a:gd name="T5" fmla="*/ 4 h 8"/>
                <a:gd name="T6" fmla="*/ 2 w 6"/>
                <a:gd name="T7" fmla="*/ 0 h 8"/>
                <a:gd name="T8" fmla="*/ 6 w 6"/>
                <a:gd name="T9" fmla="*/ 3 h 8"/>
                <a:gd name="T10" fmla="*/ 6 w 6"/>
                <a:gd name="T11" fmla="*/ 4 h 8"/>
                <a:gd name="T12" fmla="*/ 3 w 6"/>
                <a:gd name="T13" fmla="*/ 5 h 8"/>
                <a:gd name="T14" fmla="*/ 2 w 6"/>
                <a:gd name="T15" fmla="*/ 5 h 8"/>
                <a:gd name="T16" fmla="*/ 4 w 6"/>
                <a:gd name="T17" fmla="*/ 7 h 8"/>
                <a:gd name="T18" fmla="*/ 4 w 6"/>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8"/>
                  </a:moveTo>
                  <a:lnTo>
                    <a:pt x="4" y="8"/>
                  </a:lnTo>
                  <a:cubicBezTo>
                    <a:pt x="2" y="6"/>
                    <a:pt x="1" y="5"/>
                    <a:pt x="0" y="4"/>
                  </a:cubicBezTo>
                  <a:cubicBezTo>
                    <a:pt x="0" y="2"/>
                    <a:pt x="1" y="1"/>
                    <a:pt x="2" y="0"/>
                  </a:cubicBezTo>
                  <a:cubicBezTo>
                    <a:pt x="3" y="1"/>
                    <a:pt x="5" y="2"/>
                    <a:pt x="6" y="3"/>
                  </a:cubicBezTo>
                  <a:lnTo>
                    <a:pt x="6" y="4"/>
                  </a:lnTo>
                  <a:cubicBezTo>
                    <a:pt x="4" y="4"/>
                    <a:pt x="3" y="5"/>
                    <a:pt x="3" y="5"/>
                  </a:cubicBezTo>
                  <a:lnTo>
                    <a:pt x="2" y="5"/>
                  </a:lnTo>
                  <a:cubicBezTo>
                    <a:pt x="3" y="6"/>
                    <a:pt x="3" y="6"/>
                    <a:pt x="4" y="7"/>
                  </a:cubicBezTo>
                  <a:lnTo>
                    <a:pt x="4"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1" name="Freeform 1267"/>
            <p:cNvSpPr>
              <a:spLocks/>
            </p:cNvSpPr>
            <p:nvPr userDrawn="1"/>
          </p:nvSpPr>
          <p:spPr bwMode="auto">
            <a:xfrm>
              <a:off x="319" y="193"/>
              <a:ext cx="2" cy="2"/>
            </a:xfrm>
            <a:custGeom>
              <a:avLst/>
              <a:gdLst>
                <a:gd name="T0" fmla="*/ 2 w 6"/>
                <a:gd name="T1" fmla="*/ 0 h 5"/>
                <a:gd name="T2" fmla="*/ 2 w 6"/>
                <a:gd name="T3" fmla="*/ 0 h 5"/>
                <a:gd name="T4" fmla="*/ 5 w 6"/>
                <a:gd name="T5" fmla="*/ 2 h 5"/>
                <a:gd name="T6" fmla="*/ 4 w 6"/>
                <a:gd name="T7" fmla="*/ 2 h 5"/>
                <a:gd name="T8" fmla="*/ 6 w 6"/>
                <a:gd name="T9" fmla="*/ 4 h 5"/>
                <a:gd name="T10" fmla="*/ 6 w 6"/>
                <a:gd name="T11" fmla="*/ 4 h 5"/>
                <a:gd name="T12" fmla="*/ 2 w 6"/>
                <a:gd name="T13" fmla="*/ 5 h 5"/>
                <a:gd name="T14" fmla="*/ 0 w 6"/>
                <a:gd name="T15" fmla="*/ 4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2" y="0"/>
                  </a:lnTo>
                  <a:lnTo>
                    <a:pt x="5" y="2"/>
                  </a:lnTo>
                  <a:lnTo>
                    <a:pt x="4" y="2"/>
                  </a:lnTo>
                  <a:cubicBezTo>
                    <a:pt x="5" y="3"/>
                    <a:pt x="5" y="4"/>
                    <a:pt x="6" y="4"/>
                  </a:cubicBezTo>
                  <a:lnTo>
                    <a:pt x="6" y="4"/>
                  </a:lnTo>
                  <a:cubicBezTo>
                    <a:pt x="4" y="4"/>
                    <a:pt x="3" y="5"/>
                    <a:pt x="2" y="5"/>
                  </a:cubicBezTo>
                  <a:lnTo>
                    <a:pt x="0" y="4"/>
                  </a:lnTo>
                  <a:cubicBezTo>
                    <a:pt x="1" y="3"/>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2" name="Freeform 1268"/>
            <p:cNvSpPr>
              <a:spLocks/>
            </p:cNvSpPr>
            <p:nvPr userDrawn="1"/>
          </p:nvSpPr>
          <p:spPr bwMode="auto">
            <a:xfrm>
              <a:off x="316" y="191"/>
              <a:ext cx="3" cy="3"/>
            </a:xfrm>
            <a:custGeom>
              <a:avLst/>
              <a:gdLst>
                <a:gd name="T0" fmla="*/ 3 w 7"/>
                <a:gd name="T1" fmla="*/ 0 h 8"/>
                <a:gd name="T2" fmla="*/ 3 w 7"/>
                <a:gd name="T3" fmla="*/ 0 h 8"/>
                <a:gd name="T4" fmla="*/ 7 w 7"/>
                <a:gd name="T5" fmla="*/ 4 h 8"/>
                <a:gd name="T6" fmla="*/ 5 w 7"/>
                <a:gd name="T7" fmla="*/ 8 h 8"/>
                <a:gd name="T8" fmla="*/ 0 w 7"/>
                <a:gd name="T9" fmla="*/ 5 h 8"/>
                <a:gd name="T10" fmla="*/ 3 w 7"/>
                <a:gd name="T11" fmla="*/ 0 h 8"/>
              </a:gdLst>
              <a:ahLst/>
              <a:cxnLst>
                <a:cxn ang="0">
                  <a:pos x="T0" y="T1"/>
                </a:cxn>
                <a:cxn ang="0">
                  <a:pos x="T2" y="T3"/>
                </a:cxn>
                <a:cxn ang="0">
                  <a:pos x="T4" y="T5"/>
                </a:cxn>
                <a:cxn ang="0">
                  <a:pos x="T6" y="T7"/>
                </a:cxn>
                <a:cxn ang="0">
                  <a:pos x="T8" y="T9"/>
                </a:cxn>
                <a:cxn ang="0">
                  <a:pos x="T10" y="T11"/>
                </a:cxn>
              </a:cxnLst>
              <a:rect l="0" t="0" r="r" b="b"/>
              <a:pathLst>
                <a:path w="7" h="8">
                  <a:moveTo>
                    <a:pt x="3" y="0"/>
                  </a:moveTo>
                  <a:lnTo>
                    <a:pt x="3" y="0"/>
                  </a:lnTo>
                  <a:cubicBezTo>
                    <a:pt x="4" y="2"/>
                    <a:pt x="6" y="3"/>
                    <a:pt x="7" y="4"/>
                  </a:cubicBezTo>
                  <a:cubicBezTo>
                    <a:pt x="7" y="6"/>
                    <a:pt x="6" y="7"/>
                    <a:pt x="5" y="8"/>
                  </a:cubicBezTo>
                  <a:cubicBezTo>
                    <a:pt x="3" y="7"/>
                    <a:pt x="2" y="6"/>
                    <a:pt x="0" y="5"/>
                  </a:cubicBezTo>
                  <a:cubicBezTo>
                    <a:pt x="1" y="4"/>
                    <a:pt x="2" y="2"/>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3" name="Freeform 1269"/>
            <p:cNvSpPr>
              <a:spLocks/>
            </p:cNvSpPr>
            <p:nvPr userDrawn="1"/>
          </p:nvSpPr>
          <p:spPr bwMode="auto">
            <a:xfrm>
              <a:off x="328" y="184"/>
              <a:ext cx="1" cy="2"/>
            </a:xfrm>
            <a:custGeom>
              <a:avLst/>
              <a:gdLst>
                <a:gd name="T0" fmla="*/ 1 w 2"/>
                <a:gd name="T1" fmla="*/ 0 h 3"/>
                <a:gd name="T2" fmla="*/ 1 w 2"/>
                <a:gd name="T3" fmla="*/ 0 h 3"/>
                <a:gd name="T4" fmla="*/ 2 w 2"/>
                <a:gd name="T5" fmla="*/ 3 h 3"/>
                <a:gd name="T6" fmla="*/ 0 w 2"/>
                <a:gd name="T7" fmla="*/ 3 h 3"/>
                <a:gd name="T8" fmla="*/ 0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lnTo>
                    <a:pt x="1" y="0"/>
                  </a:lnTo>
                  <a:lnTo>
                    <a:pt x="2" y="3"/>
                  </a:lnTo>
                  <a:lnTo>
                    <a:pt x="0" y="3"/>
                  </a:lnTo>
                  <a:lnTo>
                    <a:pt x="0"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4" name="Freeform 1270"/>
            <p:cNvSpPr>
              <a:spLocks/>
            </p:cNvSpPr>
            <p:nvPr userDrawn="1"/>
          </p:nvSpPr>
          <p:spPr bwMode="auto">
            <a:xfrm>
              <a:off x="328" y="182"/>
              <a:ext cx="0" cy="2"/>
            </a:xfrm>
            <a:custGeom>
              <a:avLst/>
              <a:gdLst>
                <a:gd name="T0" fmla="*/ 2 w 2"/>
                <a:gd name="T1" fmla="*/ 0 h 3"/>
                <a:gd name="T2" fmla="*/ 2 w 2"/>
                <a:gd name="T3" fmla="*/ 0 h 3"/>
                <a:gd name="T4" fmla="*/ 2 w 2"/>
                <a:gd name="T5" fmla="*/ 3 h 3"/>
                <a:gd name="T6" fmla="*/ 1 w 2"/>
                <a:gd name="T7" fmla="*/ 3 h 3"/>
                <a:gd name="T8" fmla="*/ 0 w 2"/>
                <a:gd name="T9" fmla="*/ 1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2" y="3"/>
                  </a:lnTo>
                  <a:lnTo>
                    <a:pt x="1" y="3"/>
                  </a:lnTo>
                  <a:lnTo>
                    <a:pt x="0"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5" name="Freeform 1271"/>
            <p:cNvSpPr>
              <a:spLocks/>
            </p:cNvSpPr>
            <p:nvPr userDrawn="1"/>
          </p:nvSpPr>
          <p:spPr bwMode="auto">
            <a:xfrm>
              <a:off x="328" y="181"/>
              <a:ext cx="0" cy="1"/>
            </a:xfrm>
            <a:custGeom>
              <a:avLst/>
              <a:gdLst>
                <a:gd name="T0" fmla="*/ 2 w 2"/>
                <a:gd name="T1" fmla="*/ 0 h 3"/>
                <a:gd name="T2" fmla="*/ 2 w 2"/>
                <a:gd name="T3" fmla="*/ 0 h 3"/>
                <a:gd name="T4" fmla="*/ 2 w 2"/>
                <a:gd name="T5" fmla="*/ 3 h 3"/>
                <a:gd name="T6" fmla="*/ 0 w 2"/>
                <a:gd name="T7" fmla="*/ 3 h 3"/>
                <a:gd name="T8" fmla="*/ 0 w 2"/>
                <a:gd name="T9" fmla="*/ 1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2" y="3"/>
                  </a:lnTo>
                  <a:lnTo>
                    <a:pt x="0" y="3"/>
                  </a:lnTo>
                  <a:lnTo>
                    <a:pt x="0"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6" name="Freeform 1272"/>
            <p:cNvSpPr>
              <a:spLocks/>
            </p:cNvSpPr>
            <p:nvPr userDrawn="1"/>
          </p:nvSpPr>
          <p:spPr bwMode="auto">
            <a:xfrm>
              <a:off x="327" y="179"/>
              <a:ext cx="1" cy="1"/>
            </a:xfrm>
            <a:custGeom>
              <a:avLst/>
              <a:gdLst>
                <a:gd name="T0" fmla="*/ 3 w 3"/>
                <a:gd name="T1" fmla="*/ 0 h 3"/>
                <a:gd name="T2" fmla="*/ 3 w 3"/>
                <a:gd name="T3" fmla="*/ 0 h 3"/>
                <a:gd name="T4" fmla="*/ 3 w 3"/>
                <a:gd name="T5" fmla="*/ 2 h 3"/>
                <a:gd name="T6" fmla="*/ 0 w 3"/>
                <a:gd name="T7" fmla="*/ 3 h 3"/>
                <a:gd name="T8" fmla="*/ 0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3" y="0"/>
                  </a:lnTo>
                  <a:lnTo>
                    <a:pt x="3" y="2"/>
                  </a:lnTo>
                  <a:lnTo>
                    <a:pt x="0" y="3"/>
                  </a:lnTo>
                  <a:lnTo>
                    <a:pt x="0" y="1"/>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7" name="Freeform 1273"/>
            <p:cNvSpPr>
              <a:spLocks/>
            </p:cNvSpPr>
            <p:nvPr userDrawn="1"/>
          </p:nvSpPr>
          <p:spPr bwMode="auto">
            <a:xfrm>
              <a:off x="327" y="177"/>
              <a:ext cx="1" cy="1"/>
            </a:xfrm>
            <a:custGeom>
              <a:avLst/>
              <a:gdLst>
                <a:gd name="T0" fmla="*/ 3 w 3"/>
                <a:gd name="T1" fmla="*/ 0 h 3"/>
                <a:gd name="T2" fmla="*/ 3 w 3"/>
                <a:gd name="T3" fmla="*/ 0 h 3"/>
                <a:gd name="T4" fmla="*/ 3 w 3"/>
                <a:gd name="T5" fmla="*/ 2 h 3"/>
                <a:gd name="T6" fmla="*/ 0 w 3"/>
                <a:gd name="T7" fmla="*/ 3 h 3"/>
                <a:gd name="T8" fmla="*/ 0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3" y="0"/>
                  </a:lnTo>
                  <a:lnTo>
                    <a:pt x="3" y="2"/>
                  </a:lnTo>
                  <a:lnTo>
                    <a:pt x="0" y="3"/>
                  </a:lnTo>
                  <a:lnTo>
                    <a:pt x="0" y="1"/>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8" name="Freeform 1274"/>
            <p:cNvSpPr>
              <a:spLocks/>
            </p:cNvSpPr>
            <p:nvPr userDrawn="1"/>
          </p:nvSpPr>
          <p:spPr bwMode="auto">
            <a:xfrm>
              <a:off x="327" y="176"/>
              <a:ext cx="1" cy="0"/>
            </a:xfrm>
            <a:custGeom>
              <a:avLst/>
              <a:gdLst>
                <a:gd name="T0" fmla="*/ 3 w 4"/>
                <a:gd name="T1" fmla="*/ 0 h 2"/>
                <a:gd name="T2" fmla="*/ 3 w 4"/>
                <a:gd name="T3" fmla="*/ 0 h 2"/>
                <a:gd name="T4" fmla="*/ 4 w 4"/>
                <a:gd name="T5" fmla="*/ 1 h 2"/>
                <a:gd name="T6" fmla="*/ 0 w 4"/>
                <a:gd name="T7" fmla="*/ 2 h 2"/>
                <a:gd name="T8" fmla="*/ 0 w 4"/>
                <a:gd name="T9" fmla="*/ 0 h 2"/>
                <a:gd name="T10" fmla="*/ 3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3" y="0"/>
                  </a:moveTo>
                  <a:lnTo>
                    <a:pt x="3" y="0"/>
                  </a:lnTo>
                  <a:lnTo>
                    <a:pt x="4" y="1"/>
                  </a:lnTo>
                  <a:lnTo>
                    <a:pt x="0" y="2"/>
                  </a:lnTo>
                  <a:lnTo>
                    <a:pt x="0" y="0"/>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49" name="Freeform 1275"/>
            <p:cNvSpPr>
              <a:spLocks/>
            </p:cNvSpPr>
            <p:nvPr userDrawn="1"/>
          </p:nvSpPr>
          <p:spPr bwMode="auto">
            <a:xfrm>
              <a:off x="327" y="174"/>
              <a:ext cx="1" cy="1"/>
            </a:xfrm>
            <a:custGeom>
              <a:avLst/>
              <a:gdLst>
                <a:gd name="T0" fmla="*/ 3 w 3"/>
                <a:gd name="T1" fmla="*/ 0 h 2"/>
                <a:gd name="T2" fmla="*/ 3 w 3"/>
                <a:gd name="T3" fmla="*/ 0 h 2"/>
                <a:gd name="T4" fmla="*/ 3 w 3"/>
                <a:gd name="T5" fmla="*/ 1 h 2"/>
                <a:gd name="T6" fmla="*/ 0 w 3"/>
                <a:gd name="T7" fmla="*/ 2 h 2"/>
                <a:gd name="T8" fmla="*/ 0 w 3"/>
                <a:gd name="T9" fmla="*/ 0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0"/>
                  </a:lnTo>
                  <a:lnTo>
                    <a:pt x="3" y="1"/>
                  </a:lnTo>
                  <a:lnTo>
                    <a:pt x="0" y="2"/>
                  </a:lnTo>
                  <a:lnTo>
                    <a:pt x="0" y="0"/>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0" name="Freeform 1276"/>
            <p:cNvSpPr>
              <a:spLocks/>
            </p:cNvSpPr>
            <p:nvPr userDrawn="1"/>
          </p:nvSpPr>
          <p:spPr bwMode="auto">
            <a:xfrm>
              <a:off x="329" y="198"/>
              <a:ext cx="1"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0"/>
                    <a:pt x="0" y="0"/>
                    <a:pt x="0" y="0"/>
                  </a:cubicBezTo>
                  <a:lnTo>
                    <a:pt x="1" y="0"/>
                  </a:lnTo>
                  <a:cubicBezTo>
                    <a:pt x="1" y="0"/>
                    <a:pt x="1" y="0"/>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1" name="Freeform 1277"/>
            <p:cNvSpPr>
              <a:spLocks/>
            </p:cNvSpPr>
            <p:nvPr userDrawn="1"/>
          </p:nvSpPr>
          <p:spPr bwMode="auto">
            <a:xfrm>
              <a:off x="329" y="199"/>
              <a:ext cx="1" cy="1"/>
            </a:xfrm>
            <a:custGeom>
              <a:avLst/>
              <a:gdLst>
                <a:gd name="T0" fmla="*/ 0 w 2"/>
                <a:gd name="T1" fmla="*/ 2 h 2"/>
                <a:gd name="T2" fmla="*/ 0 w 2"/>
                <a:gd name="T3" fmla="*/ 2 h 2"/>
                <a:gd name="T4" fmla="*/ 1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2"/>
                  </a:lnTo>
                  <a:cubicBezTo>
                    <a:pt x="0" y="1"/>
                    <a:pt x="1" y="1"/>
                    <a:pt x="1" y="0"/>
                  </a:cubicBezTo>
                  <a:cubicBezTo>
                    <a:pt x="1" y="1"/>
                    <a:pt x="1" y="1"/>
                    <a:pt x="2" y="2"/>
                  </a:cubicBezTo>
                  <a:lnTo>
                    <a:pt x="0"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2" name="Freeform 1278"/>
            <p:cNvSpPr>
              <a:spLocks/>
            </p:cNvSpPr>
            <p:nvPr userDrawn="1"/>
          </p:nvSpPr>
          <p:spPr bwMode="auto">
            <a:xfrm>
              <a:off x="327" y="198"/>
              <a:ext cx="1" cy="1"/>
            </a:xfrm>
            <a:custGeom>
              <a:avLst/>
              <a:gdLst>
                <a:gd name="T0" fmla="*/ 1 w 2"/>
                <a:gd name="T1" fmla="*/ 1 h 1"/>
                <a:gd name="T2" fmla="*/ 1 w 2"/>
                <a:gd name="T3" fmla="*/ 1 h 1"/>
                <a:gd name="T4" fmla="*/ 0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lnTo>
                    <a:pt x="1" y="1"/>
                  </a:lnTo>
                  <a:cubicBezTo>
                    <a:pt x="1" y="1"/>
                    <a:pt x="1" y="0"/>
                    <a:pt x="0" y="0"/>
                  </a:cubicBezTo>
                  <a:lnTo>
                    <a:pt x="2" y="0"/>
                  </a:ln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3" name="Freeform 1279"/>
            <p:cNvSpPr>
              <a:spLocks/>
            </p:cNvSpPr>
            <p:nvPr userDrawn="1"/>
          </p:nvSpPr>
          <p:spPr bwMode="auto">
            <a:xfrm>
              <a:off x="327" y="200"/>
              <a:ext cx="1" cy="0"/>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0" y="0"/>
                  </a:cubicBezTo>
                  <a:cubicBezTo>
                    <a:pt x="0" y="0"/>
                    <a:pt x="1" y="1"/>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4" name="Freeform 1280"/>
            <p:cNvSpPr>
              <a:spLocks/>
            </p:cNvSpPr>
            <p:nvPr userDrawn="1"/>
          </p:nvSpPr>
          <p:spPr bwMode="auto">
            <a:xfrm>
              <a:off x="324" y="198"/>
              <a:ext cx="1"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1" y="1"/>
                    <a:pt x="0" y="0"/>
                  </a:cubicBezTo>
                  <a:lnTo>
                    <a:pt x="1" y="0"/>
                  </a:ln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5" name="Freeform 1281"/>
            <p:cNvSpPr>
              <a:spLocks/>
            </p:cNvSpPr>
            <p:nvPr userDrawn="1"/>
          </p:nvSpPr>
          <p:spPr bwMode="auto">
            <a:xfrm>
              <a:off x="325" y="200"/>
              <a:ext cx="0" cy="0"/>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1"/>
                    <a:pt x="1" y="1"/>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6" name="Freeform 1282"/>
            <p:cNvSpPr>
              <a:spLocks/>
            </p:cNvSpPr>
            <p:nvPr userDrawn="1"/>
          </p:nvSpPr>
          <p:spPr bwMode="auto">
            <a:xfrm>
              <a:off x="322" y="199"/>
              <a:ext cx="1" cy="0"/>
            </a:xfrm>
            <a:custGeom>
              <a:avLst/>
              <a:gdLst>
                <a:gd name="T0" fmla="*/ 1 w 2"/>
                <a:gd name="T1" fmla="*/ 1 h 1"/>
                <a:gd name="T2" fmla="*/ 1 w 2"/>
                <a:gd name="T3" fmla="*/ 1 h 1"/>
                <a:gd name="T4" fmla="*/ 0 w 2"/>
                <a:gd name="T5" fmla="*/ 0 h 1"/>
                <a:gd name="T6" fmla="*/ 2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lnTo>
                    <a:pt x="1" y="1"/>
                  </a:lnTo>
                  <a:cubicBezTo>
                    <a:pt x="1" y="1"/>
                    <a:pt x="1" y="0"/>
                    <a:pt x="0" y="0"/>
                  </a:cubicBezTo>
                  <a:lnTo>
                    <a:pt x="2" y="0"/>
                  </a:ln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7" name="Freeform 1283"/>
            <p:cNvSpPr>
              <a:spLocks/>
            </p:cNvSpPr>
            <p:nvPr userDrawn="1"/>
          </p:nvSpPr>
          <p:spPr bwMode="auto">
            <a:xfrm>
              <a:off x="323" y="200"/>
              <a:ext cx="0" cy="0"/>
            </a:xfrm>
            <a:custGeom>
              <a:avLst/>
              <a:gdLst>
                <a:gd name="T0" fmla="*/ 0 w 1"/>
                <a:gd name="T1" fmla="*/ 1 h 1"/>
                <a:gd name="T2" fmla="*/ 0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1" y="0"/>
                  </a:cubicBezTo>
                  <a:cubicBezTo>
                    <a:pt x="1" y="0"/>
                    <a:pt x="1" y="0"/>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8" name="Freeform 1284"/>
            <p:cNvSpPr>
              <a:spLocks/>
            </p:cNvSpPr>
            <p:nvPr userDrawn="1"/>
          </p:nvSpPr>
          <p:spPr bwMode="auto">
            <a:xfrm>
              <a:off x="320" y="199"/>
              <a:ext cx="1"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0" y="1"/>
                    <a:pt x="0" y="1"/>
                    <a:pt x="0" y="0"/>
                  </a:cubicBezTo>
                  <a:lnTo>
                    <a:pt x="1" y="0"/>
                  </a:ln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59" name="Freeform 1285"/>
            <p:cNvSpPr>
              <a:spLocks/>
            </p:cNvSpPr>
            <p:nvPr userDrawn="1"/>
          </p:nvSpPr>
          <p:spPr bwMode="auto">
            <a:xfrm>
              <a:off x="321" y="200"/>
              <a:ext cx="0"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cubicBezTo>
                    <a:pt x="0" y="0"/>
                    <a:pt x="0" y="0"/>
                    <a:pt x="0" y="0"/>
                  </a:cubicBezTo>
                  <a:cubicBezTo>
                    <a:pt x="0" y="0"/>
                    <a:pt x="0" y="0"/>
                    <a:pt x="1" y="0"/>
                  </a:cubicBez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0" name="Freeform 1286"/>
            <p:cNvSpPr>
              <a:spLocks/>
            </p:cNvSpPr>
            <p:nvPr userDrawn="1"/>
          </p:nvSpPr>
          <p:spPr bwMode="auto">
            <a:xfrm>
              <a:off x="328" y="198"/>
              <a:ext cx="1" cy="2"/>
            </a:xfrm>
            <a:custGeom>
              <a:avLst/>
              <a:gdLst>
                <a:gd name="T0" fmla="*/ 2 w 4"/>
                <a:gd name="T1" fmla="*/ 0 h 3"/>
                <a:gd name="T2" fmla="*/ 2 w 4"/>
                <a:gd name="T3" fmla="*/ 0 h 3"/>
                <a:gd name="T4" fmla="*/ 4 w 4"/>
                <a:gd name="T5" fmla="*/ 2 h 3"/>
                <a:gd name="T6" fmla="*/ 2 w 4"/>
                <a:gd name="T7" fmla="*/ 3 h 3"/>
                <a:gd name="T8" fmla="*/ 0 w 4"/>
                <a:gd name="T9" fmla="*/ 2 h 3"/>
                <a:gd name="T10" fmla="*/ 2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2" y="0"/>
                  </a:moveTo>
                  <a:lnTo>
                    <a:pt x="2" y="0"/>
                  </a:lnTo>
                  <a:cubicBezTo>
                    <a:pt x="3" y="0"/>
                    <a:pt x="4" y="1"/>
                    <a:pt x="4" y="2"/>
                  </a:cubicBezTo>
                  <a:cubicBezTo>
                    <a:pt x="4" y="3"/>
                    <a:pt x="3" y="3"/>
                    <a:pt x="2" y="3"/>
                  </a:cubicBezTo>
                  <a:cubicBezTo>
                    <a:pt x="1" y="3"/>
                    <a:pt x="0" y="3"/>
                    <a:pt x="0" y="2"/>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1" name="Freeform 1287"/>
            <p:cNvSpPr>
              <a:spLocks/>
            </p:cNvSpPr>
            <p:nvPr userDrawn="1"/>
          </p:nvSpPr>
          <p:spPr bwMode="auto">
            <a:xfrm>
              <a:off x="325" y="199"/>
              <a:ext cx="2" cy="1"/>
            </a:xfrm>
            <a:custGeom>
              <a:avLst/>
              <a:gdLst>
                <a:gd name="T0" fmla="*/ 2 w 3"/>
                <a:gd name="T1" fmla="*/ 0 h 3"/>
                <a:gd name="T2" fmla="*/ 2 w 3"/>
                <a:gd name="T3" fmla="*/ 0 h 3"/>
                <a:gd name="T4" fmla="*/ 3 w 3"/>
                <a:gd name="T5" fmla="*/ 1 h 3"/>
                <a:gd name="T6" fmla="*/ 2 w 3"/>
                <a:gd name="T7" fmla="*/ 3 h 3"/>
                <a:gd name="T8" fmla="*/ 0 w 3"/>
                <a:gd name="T9" fmla="*/ 1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2" y="0"/>
                    <a:pt x="3" y="0"/>
                    <a:pt x="3" y="1"/>
                  </a:cubicBezTo>
                  <a:cubicBezTo>
                    <a:pt x="3" y="2"/>
                    <a:pt x="2" y="3"/>
                    <a:pt x="2" y="3"/>
                  </a:cubicBezTo>
                  <a:cubicBezTo>
                    <a:pt x="1" y="3"/>
                    <a:pt x="0" y="2"/>
                    <a:pt x="0" y="1"/>
                  </a:cubicBezTo>
                  <a:cubicBezTo>
                    <a:pt x="0" y="0"/>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2" name="Freeform 1288"/>
            <p:cNvSpPr>
              <a:spLocks/>
            </p:cNvSpPr>
            <p:nvPr userDrawn="1"/>
          </p:nvSpPr>
          <p:spPr bwMode="auto">
            <a:xfrm>
              <a:off x="323" y="199"/>
              <a:ext cx="1" cy="1"/>
            </a:xfrm>
            <a:custGeom>
              <a:avLst/>
              <a:gdLst>
                <a:gd name="T0" fmla="*/ 2 w 3"/>
                <a:gd name="T1" fmla="*/ 0 h 3"/>
                <a:gd name="T2" fmla="*/ 2 w 3"/>
                <a:gd name="T3" fmla="*/ 0 h 3"/>
                <a:gd name="T4" fmla="*/ 3 w 3"/>
                <a:gd name="T5" fmla="*/ 1 h 3"/>
                <a:gd name="T6" fmla="*/ 2 w 3"/>
                <a:gd name="T7" fmla="*/ 3 h 3"/>
                <a:gd name="T8" fmla="*/ 0 w 3"/>
                <a:gd name="T9" fmla="*/ 1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lnTo>
                    <a:pt x="2" y="0"/>
                  </a:lnTo>
                  <a:cubicBezTo>
                    <a:pt x="3" y="0"/>
                    <a:pt x="3" y="1"/>
                    <a:pt x="3" y="1"/>
                  </a:cubicBezTo>
                  <a:cubicBezTo>
                    <a:pt x="3" y="2"/>
                    <a:pt x="3" y="3"/>
                    <a:pt x="2" y="3"/>
                  </a:cubicBezTo>
                  <a:cubicBezTo>
                    <a:pt x="1" y="3"/>
                    <a:pt x="0" y="2"/>
                    <a:pt x="0" y="1"/>
                  </a:cubicBezTo>
                  <a:cubicBezTo>
                    <a:pt x="0" y="1"/>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3" name="Freeform 1289"/>
            <p:cNvSpPr>
              <a:spLocks/>
            </p:cNvSpPr>
            <p:nvPr userDrawn="1"/>
          </p:nvSpPr>
          <p:spPr bwMode="auto">
            <a:xfrm>
              <a:off x="321" y="199"/>
              <a:ext cx="1" cy="1"/>
            </a:xfrm>
            <a:custGeom>
              <a:avLst/>
              <a:gdLst>
                <a:gd name="T0" fmla="*/ 1 w 2"/>
                <a:gd name="T1" fmla="*/ 0 h 3"/>
                <a:gd name="T2" fmla="*/ 1 w 2"/>
                <a:gd name="T3" fmla="*/ 0 h 3"/>
                <a:gd name="T4" fmla="*/ 2 w 2"/>
                <a:gd name="T5" fmla="*/ 1 h 3"/>
                <a:gd name="T6" fmla="*/ 1 w 2"/>
                <a:gd name="T7" fmla="*/ 3 h 3"/>
                <a:gd name="T8" fmla="*/ 0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lnTo>
                    <a:pt x="1" y="0"/>
                  </a:lnTo>
                  <a:cubicBezTo>
                    <a:pt x="2" y="0"/>
                    <a:pt x="2" y="1"/>
                    <a:pt x="2" y="1"/>
                  </a:cubicBezTo>
                  <a:cubicBezTo>
                    <a:pt x="2" y="2"/>
                    <a:pt x="2" y="3"/>
                    <a:pt x="1" y="3"/>
                  </a:cubicBezTo>
                  <a:cubicBezTo>
                    <a:pt x="0" y="3"/>
                    <a:pt x="0" y="2"/>
                    <a:pt x="0" y="1"/>
                  </a:cubicBezTo>
                  <a:cubicBezTo>
                    <a:pt x="0" y="1"/>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4" name="Freeform 1290"/>
            <p:cNvSpPr>
              <a:spLocks/>
            </p:cNvSpPr>
            <p:nvPr userDrawn="1"/>
          </p:nvSpPr>
          <p:spPr bwMode="auto">
            <a:xfrm>
              <a:off x="320" y="200"/>
              <a:ext cx="0" cy="1"/>
            </a:xfrm>
            <a:custGeom>
              <a:avLst/>
              <a:gdLst>
                <a:gd name="T0" fmla="*/ 1 w 2"/>
                <a:gd name="T1" fmla="*/ 0 h 3"/>
                <a:gd name="T2" fmla="*/ 1 w 2"/>
                <a:gd name="T3" fmla="*/ 0 h 3"/>
                <a:gd name="T4" fmla="*/ 2 w 2"/>
                <a:gd name="T5" fmla="*/ 2 h 3"/>
                <a:gd name="T6" fmla="*/ 1 w 2"/>
                <a:gd name="T7" fmla="*/ 3 h 3"/>
                <a:gd name="T8" fmla="*/ 0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lnTo>
                    <a:pt x="1" y="0"/>
                  </a:lnTo>
                  <a:cubicBezTo>
                    <a:pt x="1" y="0"/>
                    <a:pt x="2" y="1"/>
                    <a:pt x="2" y="2"/>
                  </a:cubicBezTo>
                  <a:cubicBezTo>
                    <a:pt x="2" y="2"/>
                    <a:pt x="1" y="3"/>
                    <a:pt x="1" y="3"/>
                  </a:cubicBezTo>
                  <a:cubicBezTo>
                    <a:pt x="0" y="3"/>
                    <a:pt x="0" y="2"/>
                    <a:pt x="0" y="2"/>
                  </a:cubicBezTo>
                  <a:cubicBezTo>
                    <a:pt x="0" y="1"/>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5" name="Freeform 1291"/>
            <p:cNvSpPr>
              <a:spLocks/>
            </p:cNvSpPr>
            <p:nvPr userDrawn="1"/>
          </p:nvSpPr>
          <p:spPr bwMode="auto">
            <a:xfrm>
              <a:off x="320" y="177"/>
              <a:ext cx="0" cy="2"/>
            </a:xfrm>
            <a:custGeom>
              <a:avLst/>
              <a:gdLst>
                <a:gd name="T0" fmla="*/ 2 w 2"/>
                <a:gd name="T1" fmla="*/ 0 h 5"/>
                <a:gd name="T2" fmla="*/ 2 w 2"/>
                <a:gd name="T3" fmla="*/ 0 h 5"/>
                <a:gd name="T4" fmla="*/ 2 w 2"/>
                <a:gd name="T5" fmla="*/ 5 h 5"/>
                <a:gd name="T6" fmla="*/ 0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2"/>
                    <a:pt x="1" y="3"/>
                    <a:pt x="2"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6" name="Freeform 1292"/>
            <p:cNvSpPr>
              <a:spLocks/>
            </p:cNvSpPr>
            <p:nvPr userDrawn="1"/>
          </p:nvSpPr>
          <p:spPr bwMode="auto">
            <a:xfrm>
              <a:off x="317" y="180"/>
              <a:ext cx="2" cy="1"/>
            </a:xfrm>
            <a:custGeom>
              <a:avLst/>
              <a:gdLst>
                <a:gd name="T0" fmla="*/ 3 w 3"/>
                <a:gd name="T1" fmla="*/ 0 h 4"/>
                <a:gd name="T2" fmla="*/ 3 w 3"/>
                <a:gd name="T3" fmla="*/ 0 h 4"/>
                <a:gd name="T4" fmla="*/ 2 w 3"/>
                <a:gd name="T5" fmla="*/ 4 h 4"/>
                <a:gd name="T6" fmla="*/ 0 w 3"/>
                <a:gd name="T7" fmla="*/ 2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3" y="0"/>
                  </a:lnTo>
                  <a:cubicBezTo>
                    <a:pt x="1" y="1"/>
                    <a:pt x="1" y="2"/>
                    <a:pt x="2" y="4"/>
                  </a:cubicBezTo>
                  <a:lnTo>
                    <a:pt x="0" y="2"/>
                  </a:lnTo>
                  <a:lnTo>
                    <a:pt x="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7" name="Freeform 1293"/>
            <p:cNvSpPr>
              <a:spLocks/>
            </p:cNvSpPr>
            <p:nvPr userDrawn="1"/>
          </p:nvSpPr>
          <p:spPr bwMode="auto">
            <a:xfrm>
              <a:off x="315" y="182"/>
              <a:ext cx="1" cy="3"/>
            </a:xfrm>
            <a:custGeom>
              <a:avLst/>
              <a:gdLst>
                <a:gd name="T0" fmla="*/ 2 w 2"/>
                <a:gd name="T1" fmla="*/ 0 h 5"/>
                <a:gd name="T2" fmla="*/ 2 w 2"/>
                <a:gd name="T3" fmla="*/ 0 h 5"/>
                <a:gd name="T4" fmla="*/ 2 w 2"/>
                <a:gd name="T5" fmla="*/ 5 h 5"/>
                <a:gd name="T6" fmla="*/ 0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1"/>
                    <a:pt x="1" y="3"/>
                    <a:pt x="2"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8" name="Freeform 1294"/>
            <p:cNvSpPr>
              <a:spLocks/>
            </p:cNvSpPr>
            <p:nvPr userDrawn="1"/>
          </p:nvSpPr>
          <p:spPr bwMode="auto">
            <a:xfrm>
              <a:off x="314" y="185"/>
              <a:ext cx="1" cy="2"/>
            </a:xfrm>
            <a:custGeom>
              <a:avLst/>
              <a:gdLst>
                <a:gd name="T0" fmla="*/ 2 w 2"/>
                <a:gd name="T1" fmla="*/ 0 h 4"/>
                <a:gd name="T2" fmla="*/ 2 w 2"/>
                <a:gd name="T3" fmla="*/ 0 h 4"/>
                <a:gd name="T4" fmla="*/ 2 w 2"/>
                <a:gd name="T5" fmla="*/ 4 h 4"/>
                <a:gd name="T6" fmla="*/ 0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0"/>
                  </a:lnTo>
                  <a:cubicBezTo>
                    <a:pt x="1" y="1"/>
                    <a:pt x="1" y="2"/>
                    <a:pt x="2" y="4"/>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69" name="Freeform 1295"/>
            <p:cNvSpPr>
              <a:spLocks/>
            </p:cNvSpPr>
            <p:nvPr userDrawn="1"/>
          </p:nvSpPr>
          <p:spPr bwMode="auto">
            <a:xfrm>
              <a:off x="317" y="185"/>
              <a:ext cx="1" cy="2"/>
            </a:xfrm>
            <a:custGeom>
              <a:avLst/>
              <a:gdLst>
                <a:gd name="T0" fmla="*/ 2 w 2"/>
                <a:gd name="T1" fmla="*/ 0 h 5"/>
                <a:gd name="T2" fmla="*/ 2 w 2"/>
                <a:gd name="T3" fmla="*/ 0 h 5"/>
                <a:gd name="T4" fmla="*/ 2 w 2"/>
                <a:gd name="T5" fmla="*/ 5 h 5"/>
                <a:gd name="T6" fmla="*/ 0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2"/>
                    <a:pt x="1" y="3"/>
                    <a:pt x="2"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0" name="Freeform 1296"/>
            <p:cNvSpPr>
              <a:spLocks/>
            </p:cNvSpPr>
            <p:nvPr userDrawn="1"/>
          </p:nvSpPr>
          <p:spPr bwMode="auto">
            <a:xfrm>
              <a:off x="321" y="184"/>
              <a:ext cx="2" cy="2"/>
            </a:xfrm>
            <a:custGeom>
              <a:avLst/>
              <a:gdLst>
                <a:gd name="T0" fmla="*/ 2 w 3"/>
                <a:gd name="T1" fmla="*/ 0 h 4"/>
                <a:gd name="T2" fmla="*/ 2 w 3"/>
                <a:gd name="T3" fmla="*/ 0 h 4"/>
                <a:gd name="T4" fmla="*/ 3 w 3"/>
                <a:gd name="T5" fmla="*/ 4 h 4"/>
                <a:gd name="T6" fmla="*/ 0 w 3"/>
                <a:gd name="T7" fmla="*/ 2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lnTo>
                    <a:pt x="2" y="0"/>
                  </a:lnTo>
                  <a:cubicBezTo>
                    <a:pt x="1" y="1"/>
                    <a:pt x="1" y="3"/>
                    <a:pt x="3" y="4"/>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1" name="Freeform 1297"/>
            <p:cNvSpPr>
              <a:spLocks/>
            </p:cNvSpPr>
            <p:nvPr userDrawn="1"/>
          </p:nvSpPr>
          <p:spPr bwMode="auto">
            <a:xfrm>
              <a:off x="320" y="182"/>
              <a:ext cx="0" cy="2"/>
            </a:xfrm>
            <a:custGeom>
              <a:avLst/>
              <a:gdLst>
                <a:gd name="T0" fmla="*/ 2 w 2"/>
                <a:gd name="T1" fmla="*/ 0 h 5"/>
                <a:gd name="T2" fmla="*/ 2 w 2"/>
                <a:gd name="T3" fmla="*/ 0 h 5"/>
                <a:gd name="T4" fmla="*/ 2 w 2"/>
                <a:gd name="T5" fmla="*/ 5 h 5"/>
                <a:gd name="T6" fmla="*/ 0 w 2"/>
                <a:gd name="T7" fmla="*/ 3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1"/>
                    <a:pt x="1" y="3"/>
                    <a:pt x="2"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2" name="Freeform 1298"/>
            <p:cNvSpPr>
              <a:spLocks/>
            </p:cNvSpPr>
            <p:nvPr userDrawn="1"/>
          </p:nvSpPr>
          <p:spPr bwMode="auto">
            <a:xfrm>
              <a:off x="321" y="180"/>
              <a:ext cx="1" cy="1"/>
            </a:xfrm>
            <a:custGeom>
              <a:avLst/>
              <a:gdLst>
                <a:gd name="T0" fmla="*/ 2 w 2"/>
                <a:gd name="T1" fmla="*/ 0 h 4"/>
                <a:gd name="T2" fmla="*/ 2 w 2"/>
                <a:gd name="T3" fmla="*/ 0 h 4"/>
                <a:gd name="T4" fmla="*/ 2 w 2"/>
                <a:gd name="T5" fmla="*/ 4 h 4"/>
                <a:gd name="T6" fmla="*/ 0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0"/>
                  </a:lnTo>
                  <a:cubicBezTo>
                    <a:pt x="1" y="1"/>
                    <a:pt x="1" y="2"/>
                    <a:pt x="2" y="4"/>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3" name="Freeform 1299"/>
            <p:cNvSpPr>
              <a:spLocks/>
            </p:cNvSpPr>
            <p:nvPr userDrawn="1"/>
          </p:nvSpPr>
          <p:spPr bwMode="auto">
            <a:xfrm>
              <a:off x="318" y="174"/>
              <a:ext cx="1" cy="2"/>
            </a:xfrm>
            <a:custGeom>
              <a:avLst/>
              <a:gdLst>
                <a:gd name="T0" fmla="*/ 2 w 2"/>
                <a:gd name="T1" fmla="*/ 0 h 5"/>
                <a:gd name="T2" fmla="*/ 2 w 2"/>
                <a:gd name="T3" fmla="*/ 0 h 5"/>
                <a:gd name="T4" fmla="*/ 1 w 2"/>
                <a:gd name="T5" fmla="*/ 5 h 5"/>
                <a:gd name="T6" fmla="*/ 0 w 2"/>
                <a:gd name="T7" fmla="*/ 2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2" y="0"/>
                  </a:lnTo>
                  <a:cubicBezTo>
                    <a:pt x="1" y="1"/>
                    <a:pt x="1" y="3"/>
                    <a:pt x="1" y="5"/>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4" name="Freeform 1300"/>
            <p:cNvSpPr>
              <a:spLocks/>
            </p:cNvSpPr>
            <p:nvPr userDrawn="1"/>
          </p:nvSpPr>
          <p:spPr bwMode="auto">
            <a:xfrm>
              <a:off x="315" y="177"/>
              <a:ext cx="1" cy="2"/>
            </a:xfrm>
            <a:custGeom>
              <a:avLst/>
              <a:gdLst>
                <a:gd name="T0" fmla="*/ 2 w 2"/>
                <a:gd name="T1" fmla="*/ 0 h 4"/>
                <a:gd name="T2" fmla="*/ 2 w 2"/>
                <a:gd name="T3" fmla="*/ 0 h 4"/>
                <a:gd name="T4" fmla="*/ 2 w 2"/>
                <a:gd name="T5" fmla="*/ 4 h 4"/>
                <a:gd name="T6" fmla="*/ 0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0"/>
                  </a:lnTo>
                  <a:cubicBezTo>
                    <a:pt x="1" y="1"/>
                    <a:pt x="1" y="3"/>
                    <a:pt x="2" y="4"/>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5" name="Freeform 1301"/>
            <p:cNvSpPr>
              <a:spLocks/>
            </p:cNvSpPr>
            <p:nvPr userDrawn="1"/>
          </p:nvSpPr>
          <p:spPr bwMode="auto">
            <a:xfrm>
              <a:off x="314" y="180"/>
              <a:ext cx="0" cy="2"/>
            </a:xfrm>
            <a:custGeom>
              <a:avLst/>
              <a:gdLst>
                <a:gd name="T0" fmla="*/ 1 w 1"/>
                <a:gd name="T1" fmla="*/ 0 h 5"/>
                <a:gd name="T2" fmla="*/ 1 w 1"/>
                <a:gd name="T3" fmla="*/ 0 h 5"/>
                <a:gd name="T4" fmla="*/ 1 w 1"/>
                <a:gd name="T5" fmla="*/ 5 h 5"/>
                <a:gd name="T6" fmla="*/ 0 w 1"/>
                <a:gd name="T7" fmla="*/ 2 h 5"/>
                <a:gd name="T8" fmla="*/ 1 w 1"/>
                <a:gd name="T9" fmla="*/ 0 h 5"/>
              </a:gdLst>
              <a:ahLst/>
              <a:cxnLst>
                <a:cxn ang="0">
                  <a:pos x="T0" y="T1"/>
                </a:cxn>
                <a:cxn ang="0">
                  <a:pos x="T2" y="T3"/>
                </a:cxn>
                <a:cxn ang="0">
                  <a:pos x="T4" y="T5"/>
                </a:cxn>
                <a:cxn ang="0">
                  <a:pos x="T6" y="T7"/>
                </a:cxn>
                <a:cxn ang="0">
                  <a:pos x="T8" y="T9"/>
                </a:cxn>
              </a:cxnLst>
              <a:rect l="0" t="0" r="r" b="b"/>
              <a:pathLst>
                <a:path w="1" h="5">
                  <a:moveTo>
                    <a:pt x="1" y="0"/>
                  </a:moveTo>
                  <a:lnTo>
                    <a:pt x="1" y="0"/>
                  </a:lnTo>
                  <a:cubicBezTo>
                    <a:pt x="0" y="1"/>
                    <a:pt x="0" y="3"/>
                    <a:pt x="1" y="5"/>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6" name="Freeform 1302"/>
            <p:cNvSpPr>
              <a:spLocks/>
            </p:cNvSpPr>
            <p:nvPr userDrawn="1"/>
          </p:nvSpPr>
          <p:spPr bwMode="auto">
            <a:xfrm>
              <a:off x="316" y="187"/>
              <a:ext cx="1" cy="2"/>
            </a:xfrm>
            <a:custGeom>
              <a:avLst/>
              <a:gdLst>
                <a:gd name="T0" fmla="*/ 1 w 2"/>
                <a:gd name="T1" fmla="*/ 0 h 4"/>
                <a:gd name="T2" fmla="*/ 1 w 2"/>
                <a:gd name="T3" fmla="*/ 0 h 4"/>
                <a:gd name="T4" fmla="*/ 2 w 2"/>
                <a:gd name="T5" fmla="*/ 4 h 4"/>
                <a:gd name="T6" fmla="*/ 0 w 2"/>
                <a:gd name="T7" fmla="*/ 2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lnTo>
                    <a:pt x="1" y="0"/>
                  </a:lnTo>
                  <a:cubicBezTo>
                    <a:pt x="1" y="1"/>
                    <a:pt x="1" y="2"/>
                    <a:pt x="2" y="4"/>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7" name="Freeform 1303"/>
            <p:cNvSpPr>
              <a:spLocks/>
            </p:cNvSpPr>
            <p:nvPr userDrawn="1"/>
          </p:nvSpPr>
          <p:spPr bwMode="auto">
            <a:xfrm>
              <a:off x="316" y="191"/>
              <a:ext cx="2" cy="3"/>
            </a:xfrm>
            <a:custGeom>
              <a:avLst/>
              <a:gdLst>
                <a:gd name="T0" fmla="*/ 2 w 3"/>
                <a:gd name="T1" fmla="*/ 0 h 5"/>
                <a:gd name="T2" fmla="*/ 2 w 3"/>
                <a:gd name="T3" fmla="*/ 0 h 5"/>
                <a:gd name="T4" fmla="*/ 3 w 3"/>
                <a:gd name="T5" fmla="*/ 5 h 5"/>
                <a:gd name="T6" fmla="*/ 0 w 3"/>
                <a:gd name="T7" fmla="*/ 3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2" y="0"/>
                  </a:lnTo>
                  <a:cubicBezTo>
                    <a:pt x="1" y="2"/>
                    <a:pt x="1" y="3"/>
                    <a:pt x="3"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8" name="Freeform 1304"/>
            <p:cNvSpPr>
              <a:spLocks/>
            </p:cNvSpPr>
            <p:nvPr userDrawn="1"/>
          </p:nvSpPr>
          <p:spPr bwMode="auto">
            <a:xfrm>
              <a:off x="324" y="186"/>
              <a:ext cx="0" cy="2"/>
            </a:xfrm>
            <a:custGeom>
              <a:avLst/>
              <a:gdLst>
                <a:gd name="T0" fmla="*/ 1 w 2"/>
                <a:gd name="T1" fmla="*/ 0 h 3"/>
                <a:gd name="T2" fmla="*/ 1 w 2"/>
                <a:gd name="T3" fmla="*/ 0 h 3"/>
                <a:gd name="T4" fmla="*/ 2 w 2"/>
                <a:gd name="T5" fmla="*/ 3 h 3"/>
                <a:gd name="T6" fmla="*/ 0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1"/>
                    <a:pt x="1" y="2"/>
                    <a:pt x="2"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79" name="Freeform 1305"/>
            <p:cNvSpPr>
              <a:spLocks/>
            </p:cNvSpPr>
            <p:nvPr userDrawn="1"/>
          </p:nvSpPr>
          <p:spPr bwMode="auto">
            <a:xfrm>
              <a:off x="318" y="189"/>
              <a:ext cx="1" cy="2"/>
            </a:xfrm>
            <a:custGeom>
              <a:avLst/>
              <a:gdLst>
                <a:gd name="T0" fmla="*/ 2 w 3"/>
                <a:gd name="T1" fmla="*/ 0 h 5"/>
                <a:gd name="T2" fmla="*/ 2 w 3"/>
                <a:gd name="T3" fmla="*/ 0 h 5"/>
                <a:gd name="T4" fmla="*/ 3 w 3"/>
                <a:gd name="T5" fmla="*/ 5 h 5"/>
                <a:gd name="T6" fmla="*/ 0 w 3"/>
                <a:gd name="T7" fmla="*/ 3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2" y="0"/>
                  </a:lnTo>
                  <a:cubicBezTo>
                    <a:pt x="1" y="2"/>
                    <a:pt x="2" y="3"/>
                    <a:pt x="3" y="5"/>
                  </a:cubicBezTo>
                  <a:lnTo>
                    <a:pt x="0" y="3"/>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0" name="Freeform 1306"/>
            <p:cNvSpPr>
              <a:spLocks/>
            </p:cNvSpPr>
            <p:nvPr userDrawn="1"/>
          </p:nvSpPr>
          <p:spPr bwMode="auto">
            <a:xfrm>
              <a:off x="318" y="195"/>
              <a:ext cx="6" cy="2"/>
            </a:xfrm>
            <a:custGeom>
              <a:avLst/>
              <a:gdLst>
                <a:gd name="T0" fmla="*/ 0 w 12"/>
                <a:gd name="T1" fmla="*/ 2 h 4"/>
                <a:gd name="T2" fmla="*/ 0 w 12"/>
                <a:gd name="T3" fmla="*/ 2 h 4"/>
                <a:gd name="T4" fmla="*/ 8 w 12"/>
                <a:gd name="T5" fmla="*/ 0 h 4"/>
                <a:gd name="T6" fmla="*/ 12 w 12"/>
                <a:gd name="T7" fmla="*/ 2 h 4"/>
                <a:gd name="T8" fmla="*/ 5 w 12"/>
                <a:gd name="T9" fmla="*/ 4 h 4"/>
                <a:gd name="T10" fmla="*/ 0 w 12"/>
                <a:gd name="T11" fmla="*/ 2 h 4"/>
              </a:gdLst>
              <a:ahLst/>
              <a:cxnLst>
                <a:cxn ang="0">
                  <a:pos x="T0" y="T1"/>
                </a:cxn>
                <a:cxn ang="0">
                  <a:pos x="T2" y="T3"/>
                </a:cxn>
                <a:cxn ang="0">
                  <a:pos x="T4" y="T5"/>
                </a:cxn>
                <a:cxn ang="0">
                  <a:pos x="T6" y="T7"/>
                </a:cxn>
                <a:cxn ang="0">
                  <a:pos x="T8" y="T9"/>
                </a:cxn>
                <a:cxn ang="0">
                  <a:pos x="T10" y="T11"/>
                </a:cxn>
              </a:cxnLst>
              <a:rect l="0" t="0" r="r" b="b"/>
              <a:pathLst>
                <a:path w="12" h="4">
                  <a:moveTo>
                    <a:pt x="0" y="2"/>
                  </a:moveTo>
                  <a:lnTo>
                    <a:pt x="0" y="2"/>
                  </a:lnTo>
                  <a:cubicBezTo>
                    <a:pt x="3" y="1"/>
                    <a:pt x="6" y="0"/>
                    <a:pt x="8" y="0"/>
                  </a:cubicBezTo>
                  <a:cubicBezTo>
                    <a:pt x="9" y="1"/>
                    <a:pt x="11" y="2"/>
                    <a:pt x="12" y="2"/>
                  </a:cubicBezTo>
                  <a:cubicBezTo>
                    <a:pt x="9" y="3"/>
                    <a:pt x="7" y="3"/>
                    <a:pt x="5" y="4"/>
                  </a:cubicBezTo>
                  <a:cubicBezTo>
                    <a:pt x="3" y="3"/>
                    <a:pt x="2"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1" name="Freeform 1307"/>
            <p:cNvSpPr>
              <a:spLocks/>
            </p:cNvSpPr>
            <p:nvPr userDrawn="1"/>
          </p:nvSpPr>
          <p:spPr bwMode="auto">
            <a:xfrm>
              <a:off x="320" y="188"/>
              <a:ext cx="5" cy="3"/>
            </a:xfrm>
            <a:custGeom>
              <a:avLst/>
              <a:gdLst>
                <a:gd name="T0" fmla="*/ 12 w 12"/>
                <a:gd name="T1" fmla="*/ 6 h 7"/>
                <a:gd name="T2" fmla="*/ 12 w 12"/>
                <a:gd name="T3" fmla="*/ 6 h 7"/>
                <a:gd name="T4" fmla="*/ 8 w 12"/>
                <a:gd name="T5" fmla="*/ 5 h 7"/>
                <a:gd name="T6" fmla="*/ 8 w 12"/>
                <a:gd name="T7" fmla="*/ 5 h 7"/>
                <a:gd name="T8" fmla="*/ 9 w 12"/>
                <a:gd name="T9" fmla="*/ 7 h 7"/>
                <a:gd name="T10" fmla="*/ 5 w 12"/>
                <a:gd name="T11" fmla="*/ 7 h 7"/>
                <a:gd name="T12" fmla="*/ 0 w 12"/>
                <a:gd name="T13" fmla="*/ 0 h 7"/>
                <a:gd name="T14" fmla="*/ 12 w 12"/>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
                  <a:moveTo>
                    <a:pt x="12" y="6"/>
                  </a:moveTo>
                  <a:lnTo>
                    <a:pt x="12" y="6"/>
                  </a:lnTo>
                  <a:cubicBezTo>
                    <a:pt x="10" y="5"/>
                    <a:pt x="9" y="5"/>
                    <a:pt x="8" y="5"/>
                  </a:cubicBezTo>
                  <a:lnTo>
                    <a:pt x="8" y="5"/>
                  </a:lnTo>
                  <a:cubicBezTo>
                    <a:pt x="8" y="6"/>
                    <a:pt x="8" y="7"/>
                    <a:pt x="9" y="7"/>
                  </a:cubicBezTo>
                  <a:cubicBezTo>
                    <a:pt x="7" y="7"/>
                    <a:pt x="6" y="7"/>
                    <a:pt x="5" y="7"/>
                  </a:cubicBezTo>
                  <a:cubicBezTo>
                    <a:pt x="3" y="5"/>
                    <a:pt x="1" y="2"/>
                    <a:pt x="0" y="0"/>
                  </a:cubicBezTo>
                  <a:cubicBezTo>
                    <a:pt x="4" y="0"/>
                    <a:pt x="9" y="3"/>
                    <a:pt x="1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2" name="Freeform 1308"/>
            <p:cNvSpPr>
              <a:spLocks/>
            </p:cNvSpPr>
            <p:nvPr userDrawn="1"/>
          </p:nvSpPr>
          <p:spPr bwMode="auto">
            <a:xfrm>
              <a:off x="329" y="187"/>
              <a:ext cx="1" cy="2"/>
            </a:xfrm>
            <a:custGeom>
              <a:avLst/>
              <a:gdLst>
                <a:gd name="T0" fmla="*/ 0 w 2"/>
                <a:gd name="T1" fmla="*/ 0 h 5"/>
                <a:gd name="T2" fmla="*/ 0 w 2"/>
                <a:gd name="T3" fmla="*/ 0 h 5"/>
                <a:gd name="T4" fmla="*/ 2 w 2"/>
                <a:gd name="T5" fmla="*/ 2 h 5"/>
                <a:gd name="T6" fmla="*/ 1 w 2"/>
                <a:gd name="T7" fmla="*/ 5 h 5"/>
                <a:gd name="T8" fmla="*/ 0 w 2"/>
                <a:gd name="T9" fmla="*/ 3 h 5"/>
                <a:gd name="T10" fmla="*/ 0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0" y="0"/>
                  </a:moveTo>
                  <a:lnTo>
                    <a:pt x="0" y="0"/>
                  </a:lnTo>
                  <a:cubicBezTo>
                    <a:pt x="1" y="1"/>
                    <a:pt x="1" y="2"/>
                    <a:pt x="2" y="2"/>
                  </a:cubicBezTo>
                  <a:cubicBezTo>
                    <a:pt x="2" y="3"/>
                    <a:pt x="1" y="4"/>
                    <a:pt x="1" y="5"/>
                  </a:cubicBezTo>
                  <a:cubicBezTo>
                    <a:pt x="1" y="4"/>
                    <a:pt x="0" y="3"/>
                    <a:pt x="0" y="3"/>
                  </a:cubicBezTo>
                  <a:cubicBezTo>
                    <a:pt x="0" y="2"/>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3" name="Freeform 1309"/>
            <p:cNvSpPr>
              <a:spLocks/>
            </p:cNvSpPr>
            <p:nvPr userDrawn="1"/>
          </p:nvSpPr>
          <p:spPr bwMode="auto">
            <a:xfrm>
              <a:off x="325" y="189"/>
              <a:ext cx="2" cy="2"/>
            </a:xfrm>
            <a:custGeom>
              <a:avLst/>
              <a:gdLst>
                <a:gd name="T0" fmla="*/ 0 w 4"/>
                <a:gd name="T1" fmla="*/ 0 h 5"/>
                <a:gd name="T2" fmla="*/ 0 w 4"/>
                <a:gd name="T3" fmla="*/ 0 h 5"/>
                <a:gd name="T4" fmla="*/ 3 w 4"/>
                <a:gd name="T5" fmla="*/ 1 h 5"/>
                <a:gd name="T6" fmla="*/ 4 w 4"/>
                <a:gd name="T7" fmla="*/ 5 h 5"/>
                <a:gd name="T8" fmla="*/ 2 w 4"/>
                <a:gd name="T9" fmla="*/ 4 h 5"/>
                <a:gd name="T10" fmla="*/ 0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0" y="0"/>
                  </a:moveTo>
                  <a:lnTo>
                    <a:pt x="0" y="0"/>
                  </a:lnTo>
                  <a:cubicBezTo>
                    <a:pt x="1" y="0"/>
                    <a:pt x="2" y="0"/>
                    <a:pt x="3" y="1"/>
                  </a:cubicBezTo>
                  <a:cubicBezTo>
                    <a:pt x="3" y="2"/>
                    <a:pt x="3" y="4"/>
                    <a:pt x="4" y="5"/>
                  </a:cubicBezTo>
                  <a:cubicBezTo>
                    <a:pt x="3" y="5"/>
                    <a:pt x="3" y="4"/>
                    <a:pt x="2" y="4"/>
                  </a:cubicBezTo>
                  <a:cubicBezTo>
                    <a:pt x="1" y="3"/>
                    <a:pt x="1"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4" name="Freeform 1310"/>
            <p:cNvSpPr>
              <a:spLocks/>
            </p:cNvSpPr>
            <p:nvPr userDrawn="1"/>
          </p:nvSpPr>
          <p:spPr bwMode="auto">
            <a:xfrm>
              <a:off x="320" y="191"/>
              <a:ext cx="5" cy="3"/>
            </a:xfrm>
            <a:custGeom>
              <a:avLst/>
              <a:gdLst>
                <a:gd name="T0" fmla="*/ 9 w 13"/>
                <a:gd name="T1" fmla="*/ 2 h 6"/>
                <a:gd name="T2" fmla="*/ 9 w 13"/>
                <a:gd name="T3" fmla="*/ 2 h 6"/>
                <a:gd name="T4" fmla="*/ 13 w 13"/>
                <a:gd name="T5" fmla="*/ 6 h 6"/>
                <a:gd name="T6" fmla="*/ 7 w 13"/>
                <a:gd name="T7" fmla="*/ 5 h 6"/>
                <a:gd name="T8" fmla="*/ 0 w 13"/>
                <a:gd name="T9" fmla="*/ 1 h 6"/>
                <a:gd name="T10" fmla="*/ 9 w 13"/>
                <a:gd name="T11" fmla="*/ 2 h 6"/>
              </a:gdLst>
              <a:ahLst/>
              <a:cxnLst>
                <a:cxn ang="0">
                  <a:pos x="T0" y="T1"/>
                </a:cxn>
                <a:cxn ang="0">
                  <a:pos x="T2" y="T3"/>
                </a:cxn>
                <a:cxn ang="0">
                  <a:pos x="T4" y="T5"/>
                </a:cxn>
                <a:cxn ang="0">
                  <a:pos x="T6" y="T7"/>
                </a:cxn>
                <a:cxn ang="0">
                  <a:pos x="T8" y="T9"/>
                </a:cxn>
                <a:cxn ang="0">
                  <a:pos x="T10" y="T11"/>
                </a:cxn>
              </a:cxnLst>
              <a:rect l="0" t="0" r="r" b="b"/>
              <a:pathLst>
                <a:path w="13" h="6">
                  <a:moveTo>
                    <a:pt x="9" y="2"/>
                  </a:moveTo>
                  <a:lnTo>
                    <a:pt x="9" y="2"/>
                  </a:lnTo>
                  <a:cubicBezTo>
                    <a:pt x="10" y="3"/>
                    <a:pt x="12" y="5"/>
                    <a:pt x="13" y="6"/>
                  </a:cubicBezTo>
                  <a:cubicBezTo>
                    <a:pt x="11" y="6"/>
                    <a:pt x="9" y="5"/>
                    <a:pt x="7" y="5"/>
                  </a:cubicBezTo>
                  <a:cubicBezTo>
                    <a:pt x="4" y="4"/>
                    <a:pt x="2" y="3"/>
                    <a:pt x="0" y="1"/>
                  </a:cubicBezTo>
                  <a:cubicBezTo>
                    <a:pt x="3" y="0"/>
                    <a:pt x="6" y="1"/>
                    <a:pt x="9"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5" name="Freeform 1311"/>
            <p:cNvSpPr>
              <a:spLocks/>
            </p:cNvSpPr>
            <p:nvPr userDrawn="1"/>
          </p:nvSpPr>
          <p:spPr bwMode="auto">
            <a:xfrm>
              <a:off x="327" y="187"/>
              <a:ext cx="3" cy="7"/>
            </a:xfrm>
            <a:custGeom>
              <a:avLst/>
              <a:gdLst>
                <a:gd name="T0" fmla="*/ 6 w 7"/>
                <a:gd name="T1" fmla="*/ 7 h 16"/>
                <a:gd name="T2" fmla="*/ 6 w 7"/>
                <a:gd name="T3" fmla="*/ 7 h 16"/>
                <a:gd name="T4" fmla="*/ 6 w 7"/>
                <a:gd name="T5" fmla="*/ 8 h 16"/>
                <a:gd name="T6" fmla="*/ 7 w 7"/>
                <a:gd name="T7" fmla="*/ 16 h 16"/>
                <a:gd name="T8" fmla="*/ 3 w 7"/>
                <a:gd name="T9" fmla="*/ 11 h 16"/>
                <a:gd name="T10" fmla="*/ 0 w 7"/>
                <a:gd name="T11" fmla="*/ 0 h 16"/>
                <a:gd name="T12" fmla="*/ 6 w 7"/>
                <a:gd name="T13" fmla="*/ 7 h 16"/>
              </a:gdLst>
              <a:ahLst/>
              <a:cxnLst>
                <a:cxn ang="0">
                  <a:pos x="T0" y="T1"/>
                </a:cxn>
                <a:cxn ang="0">
                  <a:pos x="T2" y="T3"/>
                </a:cxn>
                <a:cxn ang="0">
                  <a:pos x="T4" y="T5"/>
                </a:cxn>
                <a:cxn ang="0">
                  <a:pos x="T6" y="T7"/>
                </a:cxn>
                <a:cxn ang="0">
                  <a:pos x="T8" y="T9"/>
                </a:cxn>
                <a:cxn ang="0">
                  <a:pos x="T10" y="T11"/>
                </a:cxn>
                <a:cxn ang="0">
                  <a:pos x="T12" y="T13"/>
                </a:cxn>
              </a:cxnLst>
              <a:rect l="0" t="0" r="r" b="b"/>
              <a:pathLst>
                <a:path w="7" h="16">
                  <a:moveTo>
                    <a:pt x="6" y="7"/>
                  </a:moveTo>
                  <a:lnTo>
                    <a:pt x="6" y="7"/>
                  </a:lnTo>
                  <a:cubicBezTo>
                    <a:pt x="6" y="7"/>
                    <a:pt x="6" y="8"/>
                    <a:pt x="6" y="8"/>
                  </a:cubicBezTo>
                  <a:cubicBezTo>
                    <a:pt x="6" y="11"/>
                    <a:pt x="7" y="14"/>
                    <a:pt x="7" y="16"/>
                  </a:cubicBezTo>
                  <a:cubicBezTo>
                    <a:pt x="6" y="14"/>
                    <a:pt x="5" y="13"/>
                    <a:pt x="3" y="11"/>
                  </a:cubicBezTo>
                  <a:cubicBezTo>
                    <a:pt x="1" y="8"/>
                    <a:pt x="0" y="4"/>
                    <a:pt x="0" y="0"/>
                  </a:cubicBezTo>
                  <a:cubicBezTo>
                    <a:pt x="3" y="2"/>
                    <a:pt x="5" y="4"/>
                    <a:pt x="6"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6" name="Freeform 1312"/>
            <p:cNvSpPr>
              <a:spLocks/>
            </p:cNvSpPr>
            <p:nvPr userDrawn="1"/>
          </p:nvSpPr>
          <p:spPr bwMode="auto">
            <a:xfrm>
              <a:off x="321" y="194"/>
              <a:ext cx="7" cy="2"/>
            </a:xfrm>
            <a:custGeom>
              <a:avLst/>
              <a:gdLst>
                <a:gd name="T0" fmla="*/ 0 w 16"/>
                <a:gd name="T1" fmla="*/ 1 h 5"/>
                <a:gd name="T2" fmla="*/ 0 w 16"/>
                <a:gd name="T3" fmla="*/ 1 h 5"/>
                <a:gd name="T4" fmla="*/ 16 w 16"/>
                <a:gd name="T5" fmla="*/ 5 h 5"/>
                <a:gd name="T6" fmla="*/ 7 w 16"/>
                <a:gd name="T7" fmla="*/ 5 h 5"/>
                <a:gd name="T8" fmla="*/ 0 w 16"/>
                <a:gd name="T9" fmla="*/ 1 h 5"/>
              </a:gdLst>
              <a:ahLst/>
              <a:cxnLst>
                <a:cxn ang="0">
                  <a:pos x="T0" y="T1"/>
                </a:cxn>
                <a:cxn ang="0">
                  <a:pos x="T2" y="T3"/>
                </a:cxn>
                <a:cxn ang="0">
                  <a:pos x="T4" y="T5"/>
                </a:cxn>
                <a:cxn ang="0">
                  <a:pos x="T6" y="T7"/>
                </a:cxn>
                <a:cxn ang="0">
                  <a:pos x="T8" y="T9"/>
                </a:cxn>
              </a:cxnLst>
              <a:rect l="0" t="0" r="r" b="b"/>
              <a:pathLst>
                <a:path w="16" h="5">
                  <a:moveTo>
                    <a:pt x="0" y="1"/>
                  </a:moveTo>
                  <a:lnTo>
                    <a:pt x="0" y="1"/>
                  </a:lnTo>
                  <a:cubicBezTo>
                    <a:pt x="5" y="0"/>
                    <a:pt x="12" y="1"/>
                    <a:pt x="16" y="5"/>
                  </a:cubicBezTo>
                  <a:cubicBezTo>
                    <a:pt x="13" y="5"/>
                    <a:pt x="10" y="5"/>
                    <a:pt x="7" y="5"/>
                  </a:cubicBezTo>
                  <a:cubicBezTo>
                    <a:pt x="5" y="4"/>
                    <a:pt x="2" y="3"/>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7" name="Freeform 1313"/>
            <p:cNvSpPr>
              <a:spLocks/>
            </p:cNvSpPr>
            <p:nvPr userDrawn="1"/>
          </p:nvSpPr>
          <p:spPr bwMode="auto">
            <a:xfrm>
              <a:off x="324" y="191"/>
              <a:ext cx="6" cy="4"/>
            </a:xfrm>
            <a:custGeom>
              <a:avLst/>
              <a:gdLst>
                <a:gd name="T0" fmla="*/ 0 w 15"/>
                <a:gd name="T1" fmla="*/ 0 h 11"/>
                <a:gd name="T2" fmla="*/ 0 w 15"/>
                <a:gd name="T3" fmla="*/ 0 h 11"/>
                <a:gd name="T4" fmla="*/ 15 w 15"/>
                <a:gd name="T5" fmla="*/ 11 h 11"/>
                <a:gd name="T6" fmla="*/ 0 w 15"/>
                <a:gd name="T7" fmla="*/ 0 h 11"/>
              </a:gdLst>
              <a:ahLst/>
              <a:cxnLst>
                <a:cxn ang="0">
                  <a:pos x="T0" y="T1"/>
                </a:cxn>
                <a:cxn ang="0">
                  <a:pos x="T2" y="T3"/>
                </a:cxn>
                <a:cxn ang="0">
                  <a:pos x="T4" y="T5"/>
                </a:cxn>
                <a:cxn ang="0">
                  <a:pos x="T6" y="T7"/>
                </a:cxn>
              </a:cxnLst>
              <a:rect l="0" t="0" r="r" b="b"/>
              <a:pathLst>
                <a:path w="15" h="11">
                  <a:moveTo>
                    <a:pt x="0" y="0"/>
                  </a:moveTo>
                  <a:lnTo>
                    <a:pt x="0" y="0"/>
                  </a:lnTo>
                  <a:cubicBezTo>
                    <a:pt x="6" y="1"/>
                    <a:pt x="12" y="6"/>
                    <a:pt x="15" y="11"/>
                  </a:cubicBezTo>
                  <a:cubicBezTo>
                    <a:pt x="9" y="10"/>
                    <a:pt x="3" y="6"/>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8" name="Freeform 1314"/>
            <p:cNvSpPr>
              <a:spLocks/>
            </p:cNvSpPr>
            <p:nvPr userDrawn="1"/>
          </p:nvSpPr>
          <p:spPr bwMode="auto">
            <a:xfrm>
              <a:off x="330" y="198"/>
              <a:ext cx="2" cy="2"/>
            </a:xfrm>
            <a:custGeom>
              <a:avLst/>
              <a:gdLst>
                <a:gd name="T0" fmla="*/ 3 w 3"/>
                <a:gd name="T1" fmla="*/ 2 h 3"/>
                <a:gd name="T2" fmla="*/ 3 w 3"/>
                <a:gd name="T3" fmla="*/ 2 h 3"/>
                <a:gd name="T4" fmla="*/ 2 w 3"/>
                <a:gd name="T5" fmla="*/ 3 h 3"/>
                <a:gd name="T6" fmla="*/ 0 w 3"/>
                <a:gd name="T7" fmla="*/ 2 h 3"/>
                <a:gd name="T8" fmla="*/ 2 w 3"/>
                <a:gd name="T9" fmla="*/ 0 h 3"/>
                <a:gd name="T10" fmla="*/ 3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3" y="2"/>
                  </a:moveTo>
                  <a:lnTo>
                    <a:pt x="3" y="2"/>
                  </a:lnTo>
                  <a:cubicBezTo>
                    <a:pt x="3" y="3"/>
                    <a:pt x="3" y="3"/>
                    <a:pt x="2" y="3"/>
                  </a:cubicBezTo>
                  <a:cubicBezTo>
                    <a:pt x="1" y="3"/>
                    <a:pt x="0" y="3"/>
                    <a:pt x="0" y="2"/>
                  </a:cubicBezTo>
                  <a:cubicBezTo>
                    <a:pt x="0" y="1"/>
                    <a:pt x="1" y="0"/>
                    <a:pt x="2" y="0"/>
                  </a:cubicBezTo>
                  <a:cubicBezTo>
                    <a:pt x="3" y="0"/>
                    <a:pt x="3" y="1"/>
                    <a:pt x="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89" name="Freeform 1315"/>
            <p:cNvSpPr>
              <a:spLocks/>
            </p:cNvSpPr>
            <p:nvPr userDrawn="1"/>
          </p:nvSpPr>
          <p:spPr bwMode="auto">
            <a:xfrm>
              <a:off x="319" y="197"/>
              <a:ext cx="24" cy="3"/>
            </a:xfrm>
            <a:custGeom>
              <a:avLst/>
              <a:gdLst>
                <a:gd name="T0" fmla="*/ 27 w 54"/>
                <a:gd name="T1" fmla="*/ 1 h 6"/>
                <a:gd name="T2" fmla="*/ 27 w 54"/>
                <a:gd name="T3" fmla="*/ 1 h 6"/>
                <a:gd name="T4" fmla="*/ 0 w 54"/>
                <a:gd name="T5" fmla="*/ 6 h 6"/>
                <a:gd name="T6" fmla="*/ 0 w 54"/>
                <a:gd name="T7" fmla="*/ 4 h 6"/>
                <a:gd name="T8" fmla="*/ 27 w 54"/>
                <a:gd name="T9" fmla="*/ 0 h 6"/>
                <a:gd name="T10" fmla="*/ 54 w 54"/>
                <a:gd name="T11" fmla="*/ 4 h 6"/>
                <a:gd name="T12" fmla="*/ 54 w 54"/>
                <a:gd name="T13" fmla="*/ 6 h 6"/>
                <a:gd name="T14" fmla="*/ 27 w 54"/>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6">
                  <a:moveTo>
                    <a:pt x="27" y="1"/>
                  </a:moveTo>
                  <a:lnTo>
                    <a:pt x="27" y="1"/>
                  </a:lnTo>
                  <a:cubicBezTo>
                    <a:pt x="15" y="1"/>
                    <a:pt x="4" y="3"/>
                    <a:pt x="0" y="6"/>
                  </a:cubicBezTo>
                  <a:lnTo>
                    <a:pt x="0" y="4"/>
                  </a:lnTo>
                  <a:cubicBezTo>
                    <a:pt x="4" y="1"/>
                    <a:pt x="15" y="0"/>
                    <a:pt x="27" y="0"/>
                  </a:cubicBezTo>
                  <a:cubicBezTo>
                    <a:pt x="39" y="0"/>
                    <a:pt x="49" y="1"/>
                    <a:pt x="54" y="4"/>
                  </a:cubicBezTo>
                  <a:lnTo>
                    <a:pt x="54" y="6"/>
                  </a:lnTo>
                  <a:cubicBezTo>
                    <a:pt x="49" y="3"/>
                    <a:pt x="39" y="1"/>
                    <a:pt x="27"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0" name="Freeform 1316"/>
            <p:cNvSpPr>
              <a:spLocks/>
            </p:cNvSpPr>
            <p:nvPr userDrawn="1"/>
          </p:nvSpPr>
          <p:spPr bwMode="auto">
            <a:xfrm>
              <a:off x="329" y="171"/>
              <a:ext cx="2" cy="16"/>
            </a:xfrm>
            <a:custGeom>
              <a:avLst/>
              <a:gdLst>
                <a:gd name="T0" fmla="*/ 4 w 4"/>
                <a:gd name="T1" fmla="*/ 31 h 35"/>
                <a:gd name="T2" fmla="*/ 4 w 4"/>
                <a:gd name="T3" fmla="*/ 31 h 35"/>
                <a:gd name="T4" fmla="*/ 2 w 4"/>
                <a:gd name="T5" fmla="*/ 35 h 35"/>
                <a:gd name="T6" fmla="*/ 0 w 4"/>
                <a:gd name="T7" fmla="*/ 0 h 35"/>
                <a:gd name="T8" fmla="*/ 2 w 4"/>
                <a:gd name="T9" fmla="*/ 1 h 35"/>
                <a:gd name="T10" fmla="*/ 1 w 4"/>
                <a:gd name="T11" fmla="*/ 3 h 35"/>
                <a:gd name="T12" fmla="*/ 2 w 4"/>
                <a:gd name="T13" fmla="*/ 6 h 35"/>
                <a:gd name="T14" fmla="*/ 1 w 4"/>
                <a:gd name="T15" fmla="*/ 9 h 35"/>
                <a:gd name="T16" fmla="*/ 3 w 4"/>
                <a:gd name="T17" fmla="*/ 12 h 35"/>
                <a:gd name="T18" fmla="*/ 1 w 4"/>
                <a:gd name="T19" fmla="*/ 14 h 35"/>
                <a:gd name="T20" fmla="*/ 3 w 4"/>
                <a:gd name="T21" fmla="*/ 17 h 35"/>
                <a:gd name="T22" fmla="*/ 2 w 4"/>
                <a:gd name="T23" fmla="*/ 19 h 35"/>
                <a:gd name="T24" fmla="*/ 3 w 4"/>
                <a:gd name="T25" fmla="*/ 22 h 35"/>
                <a:gd name="T26" fmla="*/ 2 w 4"/>
                <a:gd name="T27" fmla="*/ 24 h 35"/>
                <a:gd name="T28" fmla="*/ 3 w 4"/>
                <a:gd name="T29" fmla="*/ 26 h 35"/>
                <a:gd name="T30" fmla="*/ 2 w 4"/>
                <a:gd name="T31" fmla="*/ 28 h 35"/>
                <a:gd name="T32" fmla="*/ 4 w 4"/>
                <a:gd name="T33"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5">
                  <a:moveTo>
                    <a:pt x="4" y="31"/>
                  </a:moveTo>
                  <a:lnTo>
                    <a:pt x="4" y="31"/>
                  </a:lnTo>
                  <a:cubicBezTo>
                    <a:pt x="3" y="32"/>
                    <a:pt x="3" y="33"/>
                    <a:pt x="2" y="35"/>
                  </a:cubicBezTo>
                  <a:lnTo>
                    <a:pt x="0" y="0"/>
                  </a:lnTo>
                  <a:cubicBezTo>
                    <a:pt x="1" y="1"/>
                    <a:pt x="1" y="1"/>
                    <a:pt x="2" y="1"/>
                  </a:cubicBezTo>
                  <a:cubicBezTo>
                    <a:pt x="1" y="1"/>
                    <a:pt x="1" y="2"/>
                    <a:pt x="1" y="3"/>
                  </a:cubicBezTo>
                  <a:cubicBezTo>
                    <a:pt x="1" y="4"/>
                    <a:pt x="2" y="5"/>
                    <a:pt x="2" y="6"/>
                  </a:cubicBezTo>
                  <a:cubicBezTo>
                    <a:pt x="2" y="7"/>
                    <a:pt x="1" y="8"/>
                    <a:pt x="1" y="9"/>
                  </a:cubicBezTo>
                  <a:cubicBezTo>
                    <a:pt x="1" y="10"/>
                    <a:pt x="2" y="11"/>
                    <a:pt x="3" y="12"/>
                  </a:cubicBezTo>
                  <a:cubicBezTo>
                    <a:pt x="2" y="12"/>
                    <a:pt x="1" y="13"/>
                    <a:pt x="1" y="14"/>
                  </a:cubicBezTo>
                  <a:cubicBezTo>
                    <a:pt x="1" y="15"/>
                    <a:pt x="2" y="16"/>
                    <a:pt x="3" y="17"/>
                  </a:cubicBezTo>
                  <a:cubicBezTo>
                    <a:pt x="2" y="17"/>
                    <a:pt x="2" y="18"/>
                    <a:pt x="2" y="19"/>
                  </a:cubicBezTo>
                  <a:cubicBezTo>
                    <a:pt x="2" y="20"/>
                    <a:pt x="2" y="21"/>
                    <a:pt x="3" y="22"/>
                  </a:cubicBezTo>
                  <a:cubicBezTo>
                    <a:pt x="2" y="22"/>
                    <a:pt x="2" y="23"/>
                    <a:pt x="2" y="24"/>
                  </a:cubicBezTo>
                  <a:cubicBezTo>
                    <a:pt x="2" y="25"/>
                    <a:pt x="2" y="25"/>
                    <a:pt x="3" y="26"/>
                  </a:cubicBezTo>
                  <a:cubicBezTo>
                    <a:pt x="2" y="26"/>
                    <a:pt x="2" y="27"/>
                    <a:pt x="2" y="28"/>
                  </a:cubicBezTo>
                  <a:cubicBezTo>
                    <a:pt x="2" y="29"/>
                    <a:pt x="3" y="30"/>
                    <a:pt x="4" y="3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1" name="Freeform 1317"/>
            <p:cNvSpPr>
              <a:spLocks/>
            </p:cNvSpPr>
            <p:nvPr userDrawn="1"/>
          </p:nvSpPr>
          <p:spPr bwMode="auto">
            <a:xfrm>
              <a:off x="331" y="171"/>
              <a:ext cx="2" cy="16"/>
            </a:xfrm>
            <a:custGeom>
              <a:avLst/>
              <a:gdLst>
                <a:gd name="T0" fmla="*/ 2 w 4"/>
                <a:gd name="T1" fmla="*/ 1 h 35"/>
                <a:gd name="T2" fmla="*/ 2 w 4"/>
                <a:gd name="T3" fmla="*/ 1 h 35"/>
                <a:gd name="T4" fmla="*/ 4 w 4"/>
                <a:gd name="T5" fmla="*/ 0 h 35"/>
                <a:gd name="T6" fmla="*/ 2 w 4"/>
                <a:gd name="T7" fmla="*/ 35 h 35"/>
                <a:gd name="T8" fmla="*/ 0 w 4"/>
                <a:gd name="T9" fmla="*/ 31 h 35"/>
                <a:gd name="T10" fmla="*/ 2 w 4"/>
                <a:gd name="T11" fmla="*/ 28 h 35"/>
                <a:gd name="T12" fmla="*/ 1 w 4"/>
                <a:gd name="T13" fmla="*/ 26 h 35"/>
                <a:gd name="T14" fmla="*/ 2 w 4"/>
                <a:gd name="T15" fmla="*/ 24 h 35"/>
                <a:gd name="T16" fmla="*/ 1 w 4"/>
                <a:gd name="T17" fmla="*/ 22 h 35"/>
                <a:gd name="T18" fmla="*/ 3 w 4"/>
                <a:gd name="T19" fmla="*/ 19 h 35"/>
                <a:gd name="T20" fmla="*/ 2 w 4"/>
                <a:gd name="T21" fmla="*/ 17 h 35"/>
                <a:gd name="T22" fmla="*/ 3 w 4"/>
                <a:gd name="T23" fmla="*/ 14 h 35"/>
                <a:gd name="T24" fmla="*/ 2 w 4"/>
                <a:gd name="T25" fmla="*/ 12 h 35"/>
                <a:gd name="T26" fmla="*/ 3 w 4"/>
                <a:gd name="T27" fmla="*/ 9 h 35"/>
                <a:gd name="T28" fmla="*/ 2 w 4"/>
                <a:gd name="T29" fmla="*/ 6 h 35"/>
                <a:gd name="T30" fmla="*/ 3 w 4"/>
                <a:gd name="T31" fmla="*/ 3 h 35"/>
                <a:gd name="T32" fmla="*/ 2 w 4"/>
                <a:gd name="T3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5">
                  <a:moveTo>
                    <a:pt x="2" y="1"/>
                  </a:moveTo>
                  <a:lnTo>
                    <a:pt x="2" y="1"/>
                  </a:lnTo>
                  <a:cubicBezTo>
                    <a:pt x="3" y="1"/>
                    <a:pt x="3" y="1"/>
                    <a:pt x="4" y="0"/>
                  </a:cubicBezTo>
                  <a:lnTo>
                    <a:pt x="2" y="35"/>
                  </a:lnTo>
                  <a:cubicBezTo>
                    <a:pt x="2" y="33"/>
                    <a:pt x="1" y="32"/>
                    <a:pt x="0" y="31"/>
                  </a:cubicBezTo>
                  <a:cubicBezTo>
                    <a:pt x="1" y="30"/>
                    <a:pt x="2" y="29"/>
                    <a:pt x="2" y="28"/>
                  </a:cubicBezTo>
                  <a:cubicBezTo>
                    <a:pt x="2" y="27"/>
                    <a:pt x="2" y="26"/>
                    <a:pt x="1" y="26"/>
                  </a:cubicBezTo>
                  <a:cubicBezTo>
                    <a:pt x="2" y="25"/>
                    <a:pt x="2" y="25"/>
                    <a:pt x="2" y="24"/>
                  </a:cubicBezTo>
                  <a:cubicBezTo>
                    <a:pt x="2" y="23"/>
                    <a:pt x="2" y="22"/>
                    <a:pt x="1" y="22"/>
                  </a:cubicBezTo>
                  <a:cubicBezTo>
                    <a:pt x="2" y="21"/>
                    <a:pt x="3" y="20"/>
                    <a:pt x="3" y="19"/>
                  </a:cubicBezTo>
                  <a:cubicBezTo>
                    <a:pt x="3" y="18"/>
                    <a:pt x="2" y="17"/>
                    <a:pt x="2" y="17"/>
                  </a:cubicBezTo>
                  <a:cubicBezTo>
                    <a:pt x="2" y="16"/>
                    <a:pt x="3" y="15"/>
                    <a:pt x="3" y="14"/>
                  </a:cubicBezTo>
                  <a:cubicBezTo>
                    <a:pt x="3" y="13"/>
                    <a:pt x="2" y="12"/>
                    <a:pt x="2" y="12"/>
                  </a:cubicBezTo>
                  <a:cubicBezTo>
                    <a:pt x="3" y="11"/>
                    <a:pt x="3" y="10"/>
                    <a:pt x="3" y="9"/>
                  </a:cubicBezTo>
                  <a:cubicBezTo>
                    <a:pt x="3" y="8"/>
                    <a:pt x="3" y="7"/>
                    <a:pt x="2" y="6"/>
                  </a:cubicBezTo>
                  <a:cubicBezTo>
                    <a:pt x="3" y="5"/>
                    <a:pt x="3" y="4"/>
                    <a:pt x="3" y="3"/>
                  </a:cubicBezTo>
                  <a:cubicBezTo>
                    <a:pt x="3" y="2"/>
                    <a:pt x="3"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2" name="Freeform 1318"/>
            <p:cNvSpPr>
              <a:spLocks/>
            </p:cNvSpPr>
            <p:nvPr userDrawn="1"/>
          </p:nvSpPr>
          <p:spPr bwMode="auto">
            <a:xfrm>
              <a:off x="319" y="200"/>
              <a:ext cx="24" cy="2"/>
            </a:xfrm>
            <a:custGeom>
              <a:avLst/>
              <a:gdLst>
                <a:gd name="T0" fmla="*/ 27 w 54"/>
                <a:gd name="T1" fmla="*/ 1 h 4"/>
                <a:gd name="T2" fmla="*/ 27 w 54"/>
                <a:gd name="T3" fmla="*/ 1 h 4"/>
                <a:gd name="T4" fmla="*/ 0 w 54"/>
                <a:gd name="T5" fmla="*/ 4 h 4"/>
                <a:gd name="T6" fmla="*/ 0 w 54"/>
                <a:gd name="T7" fmla="*/ 3 h 4"/>
                <a:gd name="T8" fmla="*/ 27 w 54"/>
                <a:gd name="T9" fmla="*/ 0 h 4"/>
                <a:gd name="T10" fmla="*/ 54 w 54"/>
                <a:gd name="T11" fmla="*/ 3 h 4"/>
                <a:gd name="T12" fmla="*/ 54 w 54"/>
                <a:gd name="T13" fmla="*/ 4 h 4"/>
                <a:gd name="T14" fmla="*/ 27 w 5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4">
                  <a:moveTo>
                    <a:pt x="27" y="1"/>
                  </a:moveTo>
                  <a:lnTo>
                    <a:pt x="27" y="1"/>
                  </a:lnTo>
                  <a:cubicBezTo>
                    <a:pt x="15" y="1"/>
                    <a:pt x="4" y="3"/>
                    <a:pt x="0" y="4"/>
                  </a:cubicBezTo>
                  <a:lnTo>
                    <a:pt x="0" y="3"/>
                  </a:lnTo>
                  <a:cubicBezTo>
                    <a:pt x="4" y="1"/>
                    <a:pt x="15" y="0"/>
                    <a:pt x="27" y="0"/>
                  </a:cubicBezTo>
                  <a:cubicBezTo>
                    <a:pt x="39" y="0"/>
                    <a:pt x="49" y="1"/>
                    <a:pt x="54" y="3"/>
                  </a:cubicBezTo>
                  <a:lnTo>
                    <a:pt x="54" y="4"/>
                  </a:lnTo>
                  <a:cubicBezTo>
                    <a:pt x="49" y="3"/>
                    <a:pt x="39" y="1"/>
                    <a:pt x="27"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3" name="Freeform 1319"/>
            <p:cNvSpPr>
              <a:spLocks/>
            </p:cNvSpPr>
            <p:nvPr userDrawn="1"/>
          </p:nvSpPr>
          <p:spPr bwMode="auto">
            <a:xfrm>
              <a:off x="330" y="186"/>
              <a:ext cx="2" cy="9"/>
            </a:xfrm>
            <a:custGeom>
              <a:avLst/>
              <a:gdLst>
                <a:gd name="T0" fmla="*/ 5 w 5"/>
                <a:gd name="T1" fmla="*/ 10 h 20"/>
                <a:gd name="T2" fmla="*/ 5 w 5"/>
                <a:gd name="T3" fmla="*/ 10 h 20"/>
                <a:gd name="T4" fmla="*/ 3 w 5"/>
                <a:gd name="T5" fmla="*/ 20 h 20"/>
                <a:gd name="T6" fmla="*/ 0 w 5"/>
                <a:gd name="T7" fmla="*/ 10 h 20"/>
                <a:gd name="T8" fmla="*/ 3 w 5"/>
                <a:gd name="T9" fmla="*/ 0 h 20"/>
                <a:gd name="T10" fmla="*/ 5 w 5"/>
                <a:gd name="T11" fmla="*/ 10 h 20"/>
              </a:gdLst>
              <a:ahLst/>
              <a:cxnLst>
                <a:cxn ang="0">
                  <a:pos x="T0" y="T1"/>
                </a:cxn>
                <a:cxn ang="0">
                  <a:pos x="T2" y="T3"/>
                </a:cxn>
                <a:cxn ang="0">
                  <a:pos x="T4" y="T5"/>
                </a:cxn>
                <a:cxn ang="0">
                  <a:pos x="T6" y="T7"/>
                </a:cxn>
                <a:cxn ang="0">
                  <a:pos x="T8" y="T9"/>
                </a:cxn>
                <a:cxn ang="0">
                  <a:pos x="T10" y="T11"/>
                </a:cxn>
              </a:cxnLst>
              <a:rect l="0" t="0" r="r" b="b"/>
              <a:pathLst>
                <a:path w="5" h="20">
                  <a:moveTo>
                    <a:pt x="5" y="10"/>
                  </a:moveTo>
                  <a:lnTo>
                    <a:pt x="5" y="10"/>
                  </a:lnTo>
                  <a:cubicBezTo>
                    <a:pt x="5" y="14"/>
                    <a:pt x="4" y="17"/>
                    <a:pt x="3" y="20"/>
                  </a:cubicBezTo>
                  <a:cubicBezTo>
                    <a:pt x="1" y="17"/>
                    <a:pt x="0" y="14"/>
                    <a:pt x="0" y="10"/>
                  </a:cubicBezTo>
                  <a:cubicBezTo>
                    <a:pt x="0" y="7"/>
                    <a:pt x="1" y="3"/>
                    <a:pt x="3" y="0"/>
                  </a:cubicBezTo>
                  <a:cubicBezTo>
                    <a:pt x="4" y="3"/>
                    <a:pt x="5" y="7"/>
                    <a:pt x="5" y="1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4" name="Freeform 1320"/>
            <p:cNvSpPr>
              <a:spLocks/>
            </p:cNvSpPr>
            <p:nvPr userDrawn="1"/>
          </p:nvSpPr>
          <p:spPr bwMode="auto">
            <a:xfrm>
              <a:off x="327" y="155"/>
              <a:ext cx="8" cy="8"/>
            </a:xfrm>
            <a:custGeom>
              <a:avLst/>
              <a:gdLst>
                <a:gd name="T0" fmla="*/ 11 w 18"/>
                <a:gd name="T1" fmla="*/ 2 h 17"/>
                <a:gd name="T2" fmla="*/ 11 w 18"/>
                <a:gd name="T3" fmla="*/ 2 h 17"/>
                <a:gd name="T4" fmla="*/ 10 w 18"/>
                <a:gd name="T5" fmla="*/ 5 h 17"/>
                <a:gd name="T6" fmla="*/ 18 w 18"/>
                <a:gd name="T7" fmla="*/ 4 h 17"/>
                <a:gd name="T8" fmla="*/ 18 w 18"/>
                <a:gd name="T9" fmla="*/ 12 h 17"/>
                <a:gd name="T10" fmla="*/ 12 w 18"/>
                <a:gd name="T11" fmla="*/ 10 h 17"/>
                <a:gd name="T12" fmla="*/ 13 w 18"/>
                <a:gd name="T13" fmla="*/ 17 h 17"/>
                <a:gd name="T14" fmla="*/ 4 w 18"/>
                <a:gd name="T15" fmla="*/ 17 h 17"/>
                <a:gd name="T16" fmla="*/ 7 w 18"/>
                <a:gd name="T17" fmla="*/ 11 h 17"/>
                <a:gd name="T18" fmla="*/ 0 w 18"/>
                <a:gd name="T19" fmla="*/ 12 h 17"/>
                <a:gd name="T20" fmla="*/ 0 w 18"/>
                <a:gd name="T21" fmla="*/ 4 h 17"/>
                <a:gd name="T22" fmla="*/ 6 w 18"/>
                <a:gd name="T23" fmla="*/ 6 h 17"/>
                <a:gd name="T24" fmla="*/ 4 w 18"/>
                <a:gd name="T25" fmla="*/ 0 h 17"/>
                <a:gd name="T26" fmla="*/ 13 w 18"/>
                <a:gd name="T27" fmla="*/ 0 h 17"/>
                <a:gd name="T28" fmla="*/ 11 w 18"/>
                <a:gd name="T2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7">
                  <a:moveTo>
                    <a:pt x="11" y="2"/>
                  </a:moveTo>
                  <a:lnTo>
                    <a:pt x="11" y="2"/>
                  </a:lnTo>
                  <a:cubicBezTo>
                    <a:pt x="11" y="3"/>
                    <a:pt x="10" y="4"/>
                    <a:pt x="10" y="5"/>
                  </a:cubicBezTo>
                  <a:cubicBezTo>
                    <a:pt x="11" y="9"/>
                    <a:pt x="17" y="4"/>
                    <a:pt x="18" y="4"/>
                  </a:cubicBezTo>
                  <a:lnTo>
                    <a:pt x="18" y="12"/>
                  </a:lnTo>
                  <a:cubicBezTo>
                    <a:pt x="16" y="11"/>
                    <a:pt x="14" y="9"/>
                    <a:pt x="12" y="10"/>
                  </a:cubicBezTo>
                  <a:cubicBezTo>
                    <a:pt x="8" y="10"/>
                    <a:pt x="12" y="16"/>
                    <a:pt x="13" y="17"/>
                  </a:cubicBezTo>
                  <a:lnTo>
                    <a:pt x="4" y="17"/>
                  </a:lnTo>
                  <a:cubicBezTo>
                    <a:pt x="5" y="16"/>
                    <a:pt x="7" y="13"/>
                    <a:pt x="7" y="11"/>
                  </a:cubicBezTo>
                  <a:cubicBezTo>
                    <a:pt x="7" y="7"/>
                    <a:pt x="1" y="12"/>
                    <a:pt x="0" y="12"/>
                  </a:cubicBezTo>
                  <a:lnTo>
                    <a:pt x="0" y="4"/>
                  </a:lnTo>
                  <a:cubicBezTo>
                    <a:pt x="1" y="5"/>
                    <a:pt x="4" y="7"/>
                    <a:pt x="6" y="6"/>
                  </a:cubicBezTo>
                  <a:cubicBezTo>
                    <a:pt x="10" y="6"/>
                    <a:pt x="5" y="1"/>
                    <a:pt x="4" y="0"/>
                  </a:cubicBezTo>
                  <a:lnTo>
                    <a:pt x="13" y="0"/>
                  </a:lnTo>
                  <a:cubicBezTo>
                    <a:pt x="12" y="1"/>
                    <a:pt x="12" y="2"/>
                    <a:pt x="1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5" name="Freeform 1321"/>
            <p:cNvSpPr>
              <a:spLocks/>
            </p:cNvSpPr>
            <p:nvPr userDrawn="1"/>
          </p:nvSpPr>
          <p:spPr bwMode="auto">
            <a:xfrm>
              <a:off x="328" y="164"/>
              <a:ext cx="6" cy="6"/>
            </a:xfrm>
            <a:custGeom>
              <a:avLst/>
              <a:gdLst>
                <a:gd name="T0" fmla="*/ 7 w 13"/>
                <a:gd name="T1" fmla="*/ 0 h 14"/>
                <a:gd name="T2" fmla="*/ 7 w 13"/>
                <a:gd name="T3" fmla="*/ 0 h 14"/>
                <a:gd name="T4" fmla="*/ 13 w 13"/>
                <a:gd name="T5" fmla="*/ 7 h 14"/>
                <a:gd name="T6" fmla="*/ 7 w 13"/>
                <a:gd name="T7" fmla="*/ 14 h 14"/>
                <a:gd name="T8" fmla="*/ 0 w 13"/>
                <a:gd name="T9" fmla="*/ 7 h 14"/>
                <a:gd name="T10" fmla="*/ 7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7" y="0"/>
                  </a:moveTo>
                  <a:lnTo>
                    <a:pt x="7" y="0"/>
                  </a:lnTo>
                  <a:cubicBezTo>
                    <a:pt x="10" y="0"/>
                    <a:pt x="13" y="3"/>
                    <a:pt x="13" y="7"/>
                  </a:cubicBezTo>
                  <a:cubicBezTo>
                    <a:pt x="13" y="11"/>
                    <a:pt x="10" y="14"/>
                    <a:pt x="7" y="14"/>
                  </a:cubicBezTo>
                  <a:cubicBezTo>
                    <a:pt x="3" y="14"/>
                    <a:pt x="0" y="11"/>
                    <a:pt x="0" y="7"/>
                  </a:cubicBezTo>
                  <a:cubicBezTo>
                    <a:pt x="0" y="3"/>
                    <a:pt x="3" y="0"/>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6" name="Freeform 1322"/>
            <p:cNvSpPr>
              <a:spLocks/>
            </p:cNvSpPr>
            <p:nvPr userDrawn="1"/>
          </p:nvSpPr>
          <p:spPr bwMode="auto">
            <a:xfrm>
              <a:off x="330" y="181"/>
              <a:ext cx="2" cy="2"/>
            </a:xfrm>
            <a:custGeom>
              <a:avLst/>
              <a:gdLst>
                <a:gd name="T0" fmla="*/ 1 w 3"/>
                <a:gd name="T1" fmla="*/ 0 h 3"/>
                <a:gd name="T2" fmla="*/ 1 w 3"/>
                <a:gd name="T3" fmla="*/ 0 h 3"/>
                <a:gd name="T4" fmla="*/ 2 w 3"/>
                <a:gd name="T5" fmla="*/ 0 h 3"/>
                <a:gd name="T6" fmla="*/ 2 w 3"/>
                <a:gd name="T7" fmla="*/ 0 h 3"/>
                <a:gd name="T8" fmla="*/ 3 w 3"/>
                <a:gd name="T9" fmla="*/ 2 h 3"/>
                <a:gd name="T10" fmla="*/ 2 w 3"/>
                <a:gd name="T11" fmla="*/ 3 h 3"/>
                <a:gd name="T12" fmla="*/ 0 w 3"/>
                <a:gd name="T13" fmla="*/ 2 h 3"/>
                <a:gd name="T14" fmla="*/ 1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0"/>
                  </a:moveTo>
                  <a:lnTo>
                    <a:pt x="1" y="0"/>
                  </a:lnTo>
                  <a:lnTo>
                    <a:pt x="2" y="0"/>
                  </a:lnTo>
                  <a:lnTo>
                    <a:pt x="2" y="0"/>
                  </a:lnTo>
                  <a:cubicBezTo>
                    <a:pt x="3" y="0"/>
                    <a:pt x="3" y="1"/>
                    <a:pt x="3" y="2"/>
                  </a:cubicBezTo>
                  <a:cubicBezTo>
                    <a:pt x="3" y="3"/>
                    <a:pt x="3" y="3"/>
                    <a:pt x="2" y="3"/>
                  </a:cubicBezTo>
                  <a:cubicBezTo>
                    <a:pt x="1" y="3"/>
                    <a:pt x="0" y="3"/>
                    <a:pt x="0" y="2"/>
                  </a:cubicBezTo>
                  <a:cubicBezTo>
                    <a:pt x="0" y="1"/>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7" name="Freeform 1323"/>
            <p:cNvSpPr>
              <a:spLocks/>
            </p:cNvSpPr>
            <p:nvPr userDrawn="1"/>
          </p:nvSpPr>
          <p:spPr bwMode="auto">
            <a:xfrm>
              <a:off x="330" y="183"/>
              <a:ext cx="2" cy="2"/>
            </a:xfrm>
            <a:custGeom>
              <a:avLst/>
              <a:gdLst>
                <a:gd name="T0" fmla="*/ 2 w 3"/>
                <a:gd name="T1" fmla="*/ 0 h 4"/>
                <a:gd name="T2" fmla="*/ 2 w 3"/>
                <a:gd name="T3" fmla="*/ 0 h 4"/>
                <a:gd name="T4" fmla="*/ 3 w 3"/>
                <a:gd name="T5" fmla="*/ 2 h 4"/>
                <a:gd name="T6" fmla="*/ 2 w 3"/>
                <a:gd name="T7" fmla="*/ 4 h 4"/>
                <a:gd name="T8" fmla="*/ 0 w 3"/>
                <a:gd name="T9" fmla="*/ 2 h 4"/>
                <a:gd name="T10" fmla="*/ 1 w 3"/>
                <a:gd name="T11" fmla="*/ 0 h 4"/>
                <a:gd name="T12" fmla="*/ 2 w 3"/>
                <a:gd name="T13" fmla="*/ 1 h 4"/>
                <a:gd name="T14" fmla="*/ 2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2" y="0"/>
                  </a:moveTo>
                  <a:lnTo>
                    <a:pt x="2" y="0"/>
                  </a:lnTo>
                  <a:cubicBezTo>
                    <a:pt x="3" y="1"/>
                    <a:pt x="3" y="1"/>
                    <a:pt x="3" y="2"/>
                  </a:cubicBezTo>
                  <a:cubicBezTo>
                    <a:pt x="3" y="3"/>
                    <a:pt x="2" y="4"/>
                    <a:pt x="2" y="4"/>
                  </a:cubicBezTo>
                  <a:cubicBezTo>
                    <a:pt x="1" y="4"/>
                    <a:pt x="0" y="3"/>
                    <a:pt x="0" y="2"/>
                  </a:cubicBezTo>
                  <a:cubicBezTo>
                    <a:pt x="0" y="1"/>
                    <a:pt x="1" y="1"/>
                    <a:pt x="1" y="0"/>
                  </a:cubicBezTo>
                  <a:cubicBezTo>
                    <a:pt x="1" y="1"/>
                    <a:pt x="1" y="1"/>
                    <a:pt x="2" y="1"/>
                  </a:cubicBezTo>
                  <a:cubicBezTo>
                    <a:pt x="2" y="1"/>
                    <a:pt x="2"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8" name="Freeform 1324"/>
            <p:cNvSpPr>
              <a:spLocks/>
            </p:cNvSpPr>
            <p:nvPr userDrawn="1"/>
          </p:nvSpPr>
          <p:spPr bwMode="auto">
            <a:xfrm>
              <a:off x="330" y="179"/>
              <a:ext cx="2" cy="2"/>
            </a:xfrm>
            <a:custGeom>
              <a:avLst/>
              <a:gdLst>
                <a:gd name="T0" fmla="*/ 1 w 3"/>
                <a:gd name="T1" fmla="*/ 0 h 4"/>
                <a:gd name="T2" fmla="*/ 1 w 3"/>
                <a:gd name="T3" fmla="*/ 0 h 4"/>
                <a:gd name="T4" fmla="*/ 2 w 3"/>
                <a:gd name="T5" fmla="*/ 0 h 4"/>
                <a:gd name="T6" fmla="*/ 2 w 3"/>
                <a:gd name="T7" fmla="*/ 0 h 4"/>
                <a:gd name="T8" fmla="*/ 3 w 3"/>
                <a:gd name="T9" fmla="*/ 2 h 4"/>
                <a:gd name="T10" fmla="*/ 2 w 3"/>
                <a:gd name="T11" fmla="*/ 4 h 4"/>
                <a:gd name="T12" fmla="*/ 0 w 3"/>
                <a:gd name="T13" fmla="*/ 2 h 4"/>
                <a:gd name="T14" fmla="*/ 1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0"/>
                  </a:moveTo>
                  <a:lnTo>
                    <a:pt x="1" y="0"/>
                  </a:lnTo>
                  <a:cubicBezTo>
                    <a:pt x="1" y="0"/>
                    <a:pt x="1" y="0"/>
                    <a:pt x="2" y="0"/>
                  </a:cubicBezTo>
                  <a:cubicBezTo>
                    <a:pt x="2" y="0"/>
                    <a:pt x="2" y="0"/>
                    <a:pt x="2" y="0"/>
                  </a:cubicBezTo>
                  <a:cubicBezTo>
                    <a:pt x="3" y="0"/>
                    <a:pt x="3" y="1"/>
                    <a:pt x="3" y="2"/>
                  </a:cubicBezTo>
                  <a:cubicBezTo>
                    <a:pt x="3" y="3"/>
                    <a:pt x="3" y="4"/>
                    <a:pt x="2" y="4"/>
                  </a:cubicBezTo>
                  <a:cubicBezTo>
                    <a:pt x="1" y="4"/>
                    <a:pt x="0" y="3"/>
                    <a:pt x="0" y="2"/>
                  </a:cubicBezTo>
                  <a:cubicBezTo>
                    <a:pt x="0" y="1"/>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699" name="Freeform 1325"/>
            <p:cNvSpPr>
              <a:spLocks/>
            </p:cNvSpPr>
            <p:nvPr userDrawn="1"/>
          </p:nvSpPr>
          <p:spPr bwMode="auto">
            <a:xfrm>
              <a:off x="330" y="177"/>
              <a:ext cx="2" cy="2"/>
            </a:xfrm>
            <a:custGeom>
              <a:avLst/>
              <a:gdLst>
                <a:gd name="T0" fmla="*/ 1 w 4"/>
                <a:gd name="T1" fmla="*/ 0 h 4"/>
                <a:gd name="T2" fmla="*/ 1 w 4"/>
                <a:gd name="T3" fmla="*/ 0 h 4"/>
                <a:gd name="T4" fmla="*/ 2 w 4"/>
                <a:gd name="T5" fmla="*/ 0 h 4"/>
                <a:gd name="T6" fmla="*/ 2 w 4"/>
                <a:gd name="T7" fmla="*/ 0 h 4"/>
                <a:gd name="T8" fmla="*/ 4 w 4"/>
                <a:gd name="T9" fmla="*/ 2 h 4"/>
                <a:gd name="T10" fmla="*/ 2 w 4"/>
                <a:gd name="T11" fmla="*/ 4 h 4"/>
                <a:gd name="T12" fmla="*/ 0 w 4"/>
                <a:gd name="T13" fmla="*/ 2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lnTo>
                    <a:pt x="1" y="0"/>
                  </a:lnTo>
                  <a:cubicBezTo>
                    <a:pt x="1" y="0"/>
                    <a:pt x="1" y="0"/>
                    <a:pt x="2" y="0"/>
                  </a:cubicBezTo>
                  <a:cubicBezTo>
                    <a:pt x="2" y="0"/>
                    <a:pt x="2" y="0"/>
                    <a:pt x="2" y="0"/>
                  </a:cubicBezTo>
                  <a:cubicBezTo>
                    <a:pt x="3" y="0"/>
                    <a:pt x="4" y="1"/>
                    <a:pt x="4" y="2"/>
                  </a:cubicBezTo>
                  <a:cubicBezTo>
                    <a:pt x="4" y="3"/>
                    <a:pt x="3" y="4"/>
                    <a:pt x="2" y="4"/>
                  </a:cubicBezTo>
                  <a:cubicBezTo>
                    <a:pt x="1" y="4"/>
                    <a:pt x="0" y="3"/>
                    <a:pt x="0" y="2"/>
                  </a:cubicBezTo>
                  <a:cubicBezTo>
                    <a:pt x="0" y="1"/>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0" name="Freeform 1326"/>
            <p:cNvSpPr>
              <a:spLocks/>
            </p:cNvSpPr>
            <p:nvPr userDrawn="1"/>
          </p:nvSpPr>
          <p:spPr bwMode="auto">
            <a:xfrm>
              <a:off x="330" y="175"/>
              <a:ext cx="2" cy="1"/>
            </a:xfrm>
            <a:custGeom>
              <a:avLst/>
              <a:gdLst>
                <a:gd name="T0" fmla="*/ 2 w 4"/>
                <a:gd name="T1" fmla="*/ 4 h 4"/>
                <a:gd name="T2" fmla="*/ 2 w 4"/>
                <a:gd name="T3" fmla="*/ 4 h 4"/>
                <a:gd name="T4" fmla="*/ 0 w 4"/>
                <a:gd name="T5" fmla="*/ 2 h 4"/>
                <a:gd name="T6" fmla="*/ 1 w 4"/>
                <a:gd name="T7" fmla="*/ 0 h 4"/>
                <a:gd name="T8" fmla="*/ 2 w 4"/>
                <a:gd name="T9" fmla="*/ 0 h 4"/>
                <a:gd name="T10" fmla="*/ 2 w 4"/>
                <a:gd name="T11" fmla="*/ 0 h 4"/>
                <a:gd name="T12" fmla="*/ 4 w 4"/>
                <a:gd name="T13" fmla="*/ 2 h 4"/>
                <a:gd name="T14" fmla="*/ 2 w 4"/>
                <a:gd name="T15" fmla="*/ 4 h 4"/>
                <a:gd name="T16" fmla="*/ 2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4"/>
                  </a:moveTo>
                  <a:lnTo>
                    <a:pt x="2" y="4"/>
                  </a:lnTo>
                  <a:cubicBezTo>
                    <a:pt x="1" y="4"/>
                    <a:pt x="0" y="3"/>
                    <a:pt x="0" y="2"/>
                  </a:cubicBezTo>
                  <a:cubicBezTo>
                    <a:pt x="0" y="1"/>
                    <a:pt x="0" y="0"/>
                    <a:pt x="1" y="0"/>
                  </a:cubicBezTo>
                  <a:cubicBezTo>
                    <a:pt x="1" y="0"/>
                    <a:pt x="1" y="0"/>
                    <a:pt x="2" y="0"/>
                  </a:cubicBezTo>
                  <a:cubicBezTo>
                    <a:pt x="2" y="0"/>
                    <a:pt x="2" y="0"/>
                    <a:pt x="2" y="0"/>
                  </a:cubicBezTo>
                  <a:cubicBezTo>
                    <a:pt x="3" y="0"/>
                    <a:pt x="4" y="1"/>
                    <a:pt x="4" y="2"/>
                  </a:cubicBezTo>
                  <a:cubicBezTo>
                    <a:pt x="4" y="3"/>
                    <a:pt x="3" y="4"/>
                    <a:pt x="2" y="4"/>
                  </a:cubicBezTo>
                  <a:lnTo>
                    <a:pt x="2"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1" name="Freeform 1327"/>
            <p:cNvSpPr>
              <a:spLocks/>
            </p:cNvSpPr>
            <p:nvPr userDrawn="1"/>
          </p:nvSpPr>
          <p:spPr bwMode="auto">
            <a:xfrm>
              <a:off x="330" y="172"/>
              <a:ext cx="2" cy="2"/>
            </a:xfrm>
            <a:custGeom>
              <a:avLst/>
              <a:gdLst>
                <a:gd name="T0" fmla="*/ 3 w 5"/>
                <a:gd name="T1" fmla="*/ 0 h 4"/>
                <a:gd name="T2" fmla="*/ 3 w 5"/>
                <a:gd name="T3" fmla="*/ 0 h 4"/>
                <a:gd name="T4" fmla="*/ 5 w 5"/>
                <a:gd name="T5" fmla="*/ 2 h 4"/>
                <a:gd name="T6" fmla="*/ 3 w 5"/>
                <a:gd name="T7" fmla="*/ 4 h 4"/>
                <a:gd name="T8" fmla="*/ 0 w 5"/>
                <a:gd name="T9" fmla="*/ 2 h 4"/>
                <a:gd name="T10" fmla="*/ 3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3" y="0"/>
                  </a:moveTo>
                  <a:lnTo>
                    <a:pt x="3" y="0"/>
                  </a:lnTo>
                  <a:cubicBezTo>
                    <a:pt x="4" y="0"/>
                    <a:pt x="5" y="1"/>
                    <a:pt x="5" y="2"/>
                  </a:cubicBezTo>
                  <a:cubicBezTo>
                    <a:pt x="5" y="3"/>
                    <a:pt x="4" y="4"/>
                    <a:pt x="3" y="4"/>
                  </a:cubicBezTo>
                  <a:cubicBezTo>
                    <a:pt x="1" y="4"/>
                    <a:pt x="0" y="3"/>
                    <a:pt x="0" y="2"/>
                  </a:cubicBezTo>
                  <a:cubicBezTo>
                    <a:pt x="0" y="1"/>
                    <a:pt x="1" y="0"/>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2" name="Freeform 1328"/>
            <p:cNvSpPr>
              <a:spLocks/>
            </p:cNvSpPr>
            <p:nvPr userDrawn="1"/>
          </p:nvSpPr>
          <p:spPr bwMode="auto">
            <a:xfrm>
              <a:off x="233" y="181"/>
              <a:ext cx="98" cy="48"/>
            </a:xfrm>
            <a:custGeom>
              <a:avLst/>
              <a:gdLst>
                <a:gd name="T0" fmla="*/ 208 w 220"/>
                <a:gd name="T1" fmla="*/ 57 h 105"/>
                <a:gd name="T2" fmla="*/ 208 w 220"/>
                <a:gd name="T3" fmla="*/ 57 h 105"/>
                <a:gd name="T4" fmla="*/ 159 w 220"/>
                <a:gd name="T5" fmla="*/ 81 h 105"/>
                <a:gd name="T6" fmla="*/ 99 w 220"/>
                <a:gd name="T7" fmla="*/ 81 h 105"/>
                <a:gd name="T8" fmla="*/ 63 w 220"/>
                <a:gd name="T9" fmla="*/ 68 h 105"/>
                <a:gd name="T10" fmla="*/ 63 w 220"/>
                <a:gd name="T11" fmla="*/ 22 h 105"/>
                <a:gd name="T12" fmla="*/ 41 w 220"/>
                <a:gd name="T13" fmla="*/ 31 h 105"/>
                <a:gd name="T14" fmla="*/ 39 w 220"/>
                <a:gd name="T15" fmla="*/ 39 h 105"/>
                <a:gd name="T16" fmla="*/ 47 w 220"/>
                <a:gd name="T17" fmla="*/ 74 h 105"/>
                <a:gd name="T18" fmla="*/ 38 w 220"/>
                <a:gd name="T19" fmla="*/ 93 h 105"/>
                <a:gd name="T20" fmla="*/ 42 w 220"/>
                <a:gd name="T21" fmla="*/ 105 h 105"/>
                <a:gd name="T22" fmla="*/ 27 w 220"/>
                <a:gd name="T23" fmla="*/ 85 h 105"/>
                <a:gd name="T24" fmla="*/ 33 w 220"/>
                <a:gd name="T25" fmla="*/ 72 h 105"/>
                <a:gd name="T26" fmla="*/ 11 w 220"/>
                <a:gd name="T27" fmla="*/ 77 h 105"/>
                <a:gd name="T28" fmla="*/ 9 w 220"/>
                <a:gd name="T29" fmla="*/ 87 h 105"/>
                <a:gd name="T30" fmla="*/ 0 w 220"/>
                <a:gd name="T31" fmla="*/ 74 h 105"/>
                <a:gd name="T32" fmla="*/ 11 w 220"/>
                <a:gd name="T33" fmla="*/ 65 h 105"/>
                <a:gd name="T34" fmla="*/ 20 w 220"/>
                <a:gd name="T35" fmla="*/ 63 h 105"/>
                <a:gd name="T36" fmla="*/ 9 w 220"/>
                <a:gd name="T37" fmla="*/ 38 h 105"/>
                <a:gd name="T38" fmla="*/ 33 w 220"/>
                <a:gd name="T39" fmla="*/ 23 h 105"/>
                <a:gd name="T40" fmla="*/ 40 w 220"/>
                <a:gd name="T41" fmla="*/ 16 h 105"/>
                <a:gd name="T42" fmla="*/ 61 w 220"/>
                <a:gd name="T43" fmla="*/ 2 h 105"/>
                <a:gd name="T44" fmla="*/ 74 w 220"/>
                <a:gd name="T45" fmla="*/ 10 h 105"/>
                <a:gd name="T46" fmla="*/ 84 w 220"/>
                <a:gd name="T47" fmla="*/ 16 h 105"/>
                <a:gd name="T48" fmla="*/ 81 w 220"/>
                <a:gd name="T49" fmla="*/ 42 h 105"/>
                <a:gd name="T50" fmla="*/ 76 w 220"/>
                <a:gd name="T51" fmla="*/ 63 h 105"/>
                <a:gd name="T52" fmla="*/ 101 w 220"/>
                <a:gd name="T53" fmla="*/ 79 h 105"/>
                <a:gd name="T54" fmla="*/ 143 w 220"/>
                <a:gd name="T55" fmla="*/ 79 h 105"/>
                <a:gd name="T56" fmla="*/ 188 w 220"/>
                <a:gd name="T57" fmla="*/ 51 h 105"/>
                <a:gd name="T58" fmla="*/ 191 w 220"/>
                <a:gd name="T59" fmla="*/ 48 h 105"/>
                <a:gd name="T60" fmla="*/ 220 w 220"/>
                <a:gd name="T61" fmla="*/ 45 h 105"/>
                <a:gd name="T62" fmla="*/ 208 w 220"/>
                <a:gd name="T63" fmla="*/ 5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0" h="105">
                  <a:moveTo>
                    <a:pt x="208" y="57"/>
                  </a:moveTo>
                  <a:lnTo>
                    <a:pt x="208" y="57"/>
                  </a:lnTo>
                  <a:cubicBezTo>
                    <a:pt x="199" y="66"/>
                    <a:pt x="179" y="77"/>
                    <a:pt x="159" y="81"/>
                  </a:cubicBezTo>
                  <a:cubicBezTo>
                    <a:pt x="143" y="84"/>
                    <a:pt x="111" y="82"/>
                    <a:pt x="99" y="81"/>
                  </a:cubicBezTo>
                  <a:cubicBezTo>
                    <a:pt x="84" y="80"/>
                    <a:pt x="70" y="76"/>
                    <a:pt x="63" y="68"/>
                  </a:cubicBezTo>
                  <a:cubicBezTo>
                    <a:pt x="50" y="54"/>
                    <a:pt x="71" y="36"/>
                    <a:pt x="63" y="22"/>
                  </a:cubicBezTo>
                  <a:cubicBezTo>
                    <a:pt x="56" y="26"/>
                    <a:pt x="51" y="30"/>
                    <a:pt x="41" y="31"/>
                  </a:cubicBezTo>
                  <a:cubicBezTo>
                    <a:pt x="40" y="33"/>
                    <a:pt x="39" y="37"/>
                    <a:pt x="39" y="39"/>
                  </a:cubicBezTo>
                  <a:cubicBezTo>
                    <a:pt x="35" y="55"/>
                    <a:pt x="51" y="58"/>
                    <a:pt x="47" y="74"/>
                  </a:cubicBezTo>
                  <a:cubicBezTo>
                    <a:pt x="45" y="82"/>
                    <a:pt x="40" y="84"/>
                    <a:pt x="38" y="93"/>
                  </a:cubicBezTo>
                  <a:cubicBezTo>
                    <a:pt x="38" y="93"/>
                    <a:pt x="37" y="100"/>
                    <a:pt x="42" y="105"/>
                  </a:cubicBezTo>
                  <a:cubicBezTo>
                    <a:pt x="30" y="105"/>
                    <a:pt x="23" y="95"/>
                    <a:pt x="27" y="85"/>
                  </a:cubicBezTo>
                  <a:cubicBezTo>
                    <a:pt x="29" y="81"/>
                    <a:pt x="33" y="77"/>
                    <a:pt x="33" y="72"/>
                  </a:cubicBezTo>
                  <a:cubicBezTo>
                    <a:pt x="27" y="81"/>
                    <a:pt x="21" y="80"/>
                    <a:pt x="11" y="77"/>
                  </a:cubicBezTo>
                  <a:cubicBezTo>
                    <a:pt x="7" y="76"/>
                    <a:pt x="6" y="82"/>
                    <a:pt x="9" y="87"/>
                  </a:cubicBezTo>
                  <a:cubicBezTo>
                    <a:pt x="2" y="83"/>
                    <a:pt x="0" y="77"/>
                    <a:pt x="0" y="74"/>
                  </a:cubicBezTo>
                  <a:cubicBezTo>
                    <a:pt x="0" y="67"/>
                    <a:pt x="6" y="63"/>
                    <a:pt x="11" y="65"/>
                  </a:cubicBezTo>
                  <a:cubicBezTo>
                    <a:pt x="14" y="65"/>
                    <a:pt x="20" y="69"/>
                    <a:pt x="20" y="63"/>
                  </a:cubicBezTo>
                  <a:cubicBezTo>
                    <a:pt x="21" y="53"/>
                    <a:pt x="6" y="54"/>
                    <a:pt x="9" y="38"/>
                  </a:cubicBezTo>
                  <a:cubicBezTo>
                    <a:pt x="11" y="29"/>
                    <a:pt x="20" y="25"/>
                    <a:pt x="33" y="23"/>
                  </a:cubicBezTo>
                  <a:cubicBezTo>
                    <a:pt x="35" y="22"/>
                    <a:pt x="38" y="19"/>
                    <a:pt x="40" y="16"/>
                  </a:cubicBezTo>
                  <a:cubicBezTo>
                    <a:pt x="48" y="3"/>
                    <a:pt x="56" y="0"/>
                    <a:pt x="61" y="2"/>
                  </a:cubicBezTo>
                  <a:cubicBezTo>
                    <a:pt x="66" y="5"/>
                    <a:pt x="69" y="8"/>
                    <a:pt x="74" y="10"/>
                  </a:cubicBezTo>
                  <a:cubicBezTo>
                    <a:pt x="77" y="12"/>
                    <a:pt x="81" y="13"/>
                    <a:pt x="84" y="16"/>
                  </a:cubicBezTo>
                  <a:cubicBezTo>
                    <a:pt x="89" y="24"/>
                    <a:pt x="84" y="35"/>
                    <a:pt x="81" y="42"/>
                  </a:cubicBezTo>
                  <a:cubicBezTo>
                    <a:pt x="79" y="47"/>
                    <a:pt x="74" y="56"/>
                    <a:pt x="76" y="63"/>
                  </a:cubicBezTo>
                  <a:cubicBezTo>
                    <a:pt x="78" y="72"/>
                    <a:pt x="92" y="77"/>
                    <a:pt x="101" y="79"/>
                  </a:cubicBezTo>
                  <a:cubicBezTo>
                    <a:pt x="108" y="81"/>
                    <a:pt x="130" y="82"/>
                    <a:pt x="143" y="79"/>
                  </a:cubicBezTo>
                  <a:cubicBezTo>
                    <a:pt x="155" y="76"/>
                    <a:pt x="182" y="61"/>
                    <a:pt x="188" y="51"/>
                  </a:cubicBezTo>
                  <a:cubicBezTo>
                    <a:pt x="191" y="48"/>
                    <a:pt x="191" y="48"/>
                    <a:pt x="191" y="48"/>
                  </a:cubicBezTo>
                  <a:cubicBezTo>
                    <a:pt x="200" y="44"/>
                    <a:pt x="220" y="45"/>
                    <a:pt x="220" y="45"/>
                  </a:cubicBezTo>
                  <a:cubicBezTo>
                    <a:pt x="220" y="45"/>
                    <a:pt x="216" y="49"/>
                    <a:pt x="208" y="57"/>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3" name="Freeform 1329"/>
            <p:cNvSpPr>
              <a:spLocks/>
            </p:cNvSpPr>
            <p:nvPr userDrawn="1"/>
          </p:nvSpPr>
          <p:spPr bwMode="auto">
            <a:xfrm>
              <a:off x="298" y="203"/>
              <a:ext cx="25" cy="14"/>
            </a:xfrm>
            <a:custGeom>
              <a:avLst/>
              <a:gdLst>
                <a:gd name="T0" fmla="*/ 45 w 55"/>
                <a:gd name="T1" fmla="*/ 3 h 32"/>
                <a:gd name="T2" fmla="*/ 45 w 55"/>
                <a:gd name="T3" fmla="*/ 3 h 32"/>
                <a:gd name="T4" fmla="*/ 55 w 55"/>
                <a:gd name="T5" fmla="*/ 0 h 32"/>
                <a:gd name="T6" fmla="*/ 0 w 55"/>
                <a:gd name="T7" fmla="*/ 32 h 32"/>
                <a:gd name="T8" fmla="*/ 45 w 55"/>
                <a:gd name="T9" fmla="*/ 3 h 32"/>
              </a:gdLst>
              <a:ahLst/>
              <a:cxnLst>
                <a:cxn ang="0">
                  <a:pos x="T0" y="T1"/>
                </a:cxn>
                <a:cxn ang="0">
                  <a:pos x="T2" y="T3"/>
                </a:cxn>
                <a:cxn ang="0">
                  <a:pos x="T4" y="T5"/>
                </a:cxn>
                <a:cxn ang="0">
                  <a:pos x="T6" y="T7"/>
                </a:cxn>
                <a:cxn ang="0">
                  <a:pos x="T8" y="T9"/>
                </a:cxn>
              </a:cxnLst>
              <a:rect l="0" t="0" r="r" b="b"/>
              <a:pathLst>
                <a:path w="55" h="32">
                  <a:moveTo>
                    <a:pt x="45" y="3"/>
                  </a:moveTo>
                  <a:lnTo>
                    <a:pt x="45" y="3"/>
                  </a:lnTo>
                  <a:cubicBezTo>
                    <a:pt x="48" y="1"/>
                    <a:pt x="55" y="0"/>
                    <a:pt x="55" y="0"/>
                  </a:cubicBezTo>
                  <a:cubicBezTo>
                    <a:pt x="49" y="10"/>
                    <a:pt x="21" y="28"/>
                    <a:pt x="0" y="32"/>
                  </a:cubicBezTo>
                  <a:cubicBezTo>
                    <a:pt x="11" y="29"/>
                    <a:pt x="38" y="15"/>
                    <a:pt x="45"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4" name="Freeform 1330"/>
            <p:cNvSpPr>
              <a:spLocks/>
            </p:cNvSpPr>
            <p:nvPr userDrawn="1"/>
          </p:nvSpPr>
          <p:spPr bwMode="auto">
            <a:xfrm>
              <a:off x="302" y="202"/>
              <a:ext cx="26" cy="15"/>
            </a:xfrm>
            <a:custGeom>
              <a:avLst/>
              <a:gdLst>
                <a:gd name="T0" fmla="*/ 59 w 59"/>
                <a:gd name="T1" fmla="*/ 0 h 33"/>
                <a:gd name="T2" fmla="*/ 59 w 59"/>
                <a:gd name="T3" fmla="*/ 0 h 33"/>
                <a:gd name="T4" fmla="*/ 0 w 59"/>
                <a:gd name="T5" fmla="*/ 33 h 33"/>
                <a:gd name="T6" fmla="*/ 50 w 59"/>
                <a:gd name="T7" fmla="*/ 1 h 33"/>
                <a:gd name="T8" fmla="*/ 59 w 59"/>
                <a:gd name="T9" fmla="*/ 0 h 33"/>
              </a:gdLst>
              <a:ahLst/>
              <a:cxnLst>
                <a:cxn ang="0">
                  <a:pos x="T0" y="T1"/>
                </a:cxn>
                <a:cxn ang="0">
                  <a:pos x="T2" y="T3"/>
                </a:cxn>
                <a:cxn ang="0">
                  <a:pos x="T4" y="T5"/>
                </a:cxn>
                <a:cxn ang="0">
                  <a:pos x="T6" y="T7"/>
                </a:cxn>
                <a:cxn ang="0">
                  <a:pos x="T8" y="T9"/>
                </a:cxn>
              </a:cxnLst>
              <a:rect l="0" t="0" r="r" b="b"/>
              <a:pathLst>
                <a:path w="59" h="33">
                  <a:moveTo>
                    <a:pt x="59" y="0"/>
                  </a:moveTo>
                  <a:lnTo>
                    <a:pt x="59" y="0"/>
                  </a:lnTo>
                  <a:cubicBezTo>
                    <a:pt x="52" y="13"/>
                    <a:pt x="25" y="29"/>
                    <a:pt x="0" y="33"/>
                  </a:cubicBezTo>
                  <a:cubicBezTo>
                    <a:pt x="24" y="25"/>
                    <a:pt x="45" y="11"/>
                    <a:pt x="50" y="1"/>
                  </a:cubicBezTo>
                  <a:cubicBezTo>
                    <a:pt x="54" y="0"/>
                    <a:pt x="56" y="0"/>
                    <a:pt x="5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5" name="Freeform 1331"/>
            <p:cNvSpPr>
              <a:spLocks/>
            </p:cNvSpPr>
            <p:nvPr userDrawn="1"/>
          </p:nvSpPr>
          <p:spPr bwMode="auto">
            <a:xfrm>
              <a:off x="235" y="195"/>
              <a:ext cx="18" cy="32"/>
            </a:xfrm>
            <a:custGeom>
              <a:avLst/>
              <a:gdLst>
                <a:gd name="T0" fmla="*/ 26 w 41"/>
                <a:gd name="T1" fmla="*/ 1 h 70"/>
                <a:gd name="T2" fmla="*/ 26 w 41"/>
                <a:gd name="T3" fmla="*/ 1 h 70"/>
                <a:gd name="T4" fmla="*/ 28 w 41"/>
                <a:gd name="T5" fmla="*/ 0 h 70"/>
                <a:gd name="T6" fmla="*/ 27 w 41"/>
                <a:gd name="T7" fmla="*/ 13 h 70"/>
                <a:gd name="T8" fmla="*/ 30 w 41"/>
                <a:gd name="T9" fmla="*/ 0 h 70"/>
                <a:gd name="T10" fmla="*/ 33 w 41"/>
                <a:gd name="T11" fmla="*/ 0 h 70"/>
                <a:gd name="T12" fmla="*/ 34 w 41"/>
                <a:gd name="T13" fmla="*/ 24 h 70"/>
                <a:gd name="T14" fmla="*/ 36 w 41"/>
                <a:gd name="T15" fmla="*/ 49 h 70"/>
                <a:gd name="T16" fmla="*/ 32 w 41"/>
                <a:gd name="T17" fmla="*/ 70 h 70"/>
                <a:gd name="T18" fmla="*/ 28 w 41"/>
                <a:gd name="T19" fmla="*/ 47 h 70"/>
                <a:gd name="T20" fmla="*/ 28 w 41"/>
                <a:gd name="T21" fmla="*/ 33 h 70"/>
                <a:gd name="T22" fmla="*/ 17 w 41"/>
                <a:gd name="T23" fmla="*/ 45 h 70"/>
                <a:gd name="T24" fmla="*/ 0 w 41"/>
                <a:gd name="T25" fmla="*/ 46 h 70"/>
                <a:gd name="T26" fmla="*/ 11 w 41"/>
                <a:gd name="T27" fmla="*/ 41 h 70"/>
                <a:gd name="T28" fmla="*/ 20 w 41"/>
                <a:gd name="T29" fmla="*/ 21 h 70"/>
                <a:gd name="T30" fmla="*/ 15 w 41"/>
                <a:gd name="T31" fmla="*/ 3 h 70"/>
                <a:gd name="T32" fmla="*/ 16 w 41"/>
                <a:gd name="T33" fmla="*/ 13 h 70"/>
                <a:gd name="T34" fmla="*/ 18 w 41"/>
                <a:gd name="T35" fmla="*/ 2 h 70"/>
                <a:gd name="T36" fmla="*/ 20 w 41"/>
                <a:gd name="T37" fmla="*/ 2 h 70"/>
                <a:gd name="T38" fmla="*/ 20 w 41"/>
                <a:gd name="T39" fmla="*/ 13 h 70"/>
                <a:gd name="T40" fmla="*/ 21 w 41"/>
                <a:gd name="T41" fmla="*/ 1 h 70"/>
                <a:gd name="T42" fmla="*/ 23 w 41"/>
                <a:gd name="T43" fmla="*/ 1 h 70"/>
                <a:gd name="T44" fmla="*/ 24 w 41"/>
                <a:gd name="T45" fmla="*/ 13 h 70"/>
                <a:gd name="T46" fmla="*/ 26 w 41"/>
                <a:gd name="T47"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70">
                  <a:moveTo>
                    <a:pt x="26" y="1"/>
                  </a:moveTo>
                  <a:lnTo>
                    <a:pt x="26" y="1"/>
                  </a:lnTo>
                  <a:lnTo>
                    <a:pt x="28" y="0"/>
                  </a:lnTo>
                  <a:cubicBezTo>
                    <a:pt x="26" y="4"/>
                    <a:pt x="26" y="8"/>
                    <a:pt x="27" y="13"/>
                  </a:cubicBezTo>
                  <a:cubicBezTo>
                    <a:pt x="27" y="7"/>
                    <a:pt x="29" y="2"/>
                    <a:pt x="30" y="0"/>
                  </a:cubicBezTo>
                  <a:cubicBezTo>
                    <a:pt x="31" y="0"/>
                    <a:pt x="33" y="0"/>
                    <a:pt x="33" y="0"/>
                  </a:cubicBezTo>
                  <a:cubicBezTo>
                    <a:pt x="28" y="11"/>
                    <a:pt x="30" y="19"/>
                    <a:pt x="34" y="24"/>
                  </a:cubicBezTo>
                  <a:cubicBezTo>
                    <a:pt x="41" y="32"/>
                    <a:pt x="41" y="40"/>
                    <a:pt x="36" y="49"/>
                  </a:cubicBezTo>
                  <a:cubicBezTo>
                    <a:pt x="34" y="53"/>
                    <a:pt x="26" y="63"/>
                    <a:pt x="32" y="70"/>
                  </a:cubicBezTo>
                  <a:cubicBezTo>
                    <a:pt x="18" y="63"/>
                    <a:pt x="24" y="51"/>
                    <a:pt x="28" y="47"/>
                  </a:cubicBezTo>
                  <a:cubicBezTo>
                    <a:pt x="31" y="43"/>
                    <a:pt x="31" y="36"/>
                    <a:pt x="28" y="33"/>
                  </a:cubicBezTo>
                  <a:cubicBezTo>
                    <a:pt x="28" y="40"/>
                    <a:pt x="22" y="45"/>
                    <a:pt x="17" y="45"/>
                  </a:cubicBezTo>
                  <a:cubicBezTo>
                    <a:pt x="12" y="45"/>
                    <a:pt x="3" y="38"/>
                    <a:pt x="0" y="46"/>
                  </a:cubicBezTo>
                  <a:cubicBezTo>
                    <a:pt x="0" y="38"/>
                    <a:pt x="6" y="40"/>
                    <a:pt x="11" y="41"/>
                  </a:cubicBezTo>
                  <a:cubicBezTo>
                    <a:pt x="26" y="44"/>
                    <a:pt x="26" y="26"/>
                    <a:pt x="20" y="21"/>
                  </a:cubicBezTo>
                  <a:cubicBezTo>
                    <a:pt x="14" y="16"/>
                    <a:pt x="6" y="9"/>
                    <a:pt x="15" y="3"/>
                  </a:cubicBezTo>
                  <a:cubicBezTo>
                    <a:pt x="14" y="6"/>
                    <a:pt x="14" y="10"/>
                    <a:pt x="16" y="13"/>
                  </a:cubicBezTo>
                  <a:cubicBezTo>
                    <a:pt x="15" y="9"/>
                    <a:pt x="17" y="3"/>
                    <a:pt x="18" y="2"/>
                  </a:cubicBezTo>
                  <a:lnTo>
                    <a:pt x="20" y="2"/>
                  </a:lnTo>
                  <a:cubicBezTo>
                    <a:pt x="18" y="5"/>
                    <a:pt x="18" y="9"/>
                    <a:pt x="20" y="13"/>
                  </a:cubicBezTo>
                  <a:cubicBezTo>
                    <a:pt x="19" y="10"/>
                    <a:pt x="20" y="4"/>
                    <a:pt x="21" y="1"/>
                  </a:cubicBezTo>
                  <a:lnTo>
                    <a:pt x="23" y="1"/>
                  </a:lnTo>
                  <a:cubicBezTo>
                    <a:pt x="22" y="4"/>
                    <a:pt x="22" y="8"/>
                    <a:pt x="24" y="13"/>
                  </a:cubicBezTo>
                  <a:cubicBezTo>
                    <a:pt x="23" y="7"/>
                    <a:pt x="25" y="3"/>
                    <a:pt x="2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6" name="Freeform 1332"/>
            <p:cNvSpPr>
              <a:spLocks/>
            </p:cNvSpPr>
            <p:nvPr userDrawn="1"/>
          </p:nvSpPr>
          <p:spPr bwMode="auto">
            <a:xfrm>
              <a:off x="260" y="190"/>
              <a:ext cx="9" cy="23"/>
            </a:xfrm>
            <a:custGeom>
              <a:avLst/>
              <a:gdLst>
                <a:gd name="T0" fmla="*/ 8 w 21"/>
                <a:gd name="T1" fmla="*/ 0 h 51"/>
                <a:gd name="T2" fmla="*/ 8 w 21"/>
                <a:gd name="T3" fmla="*/ 0 h 51"/>
                <a:gd name="T4" fmla="*/ 10 w 21"/>
                <a:gd name="T5" fmla="*/ 0 h 51"/>
                <a:gd name="T6" fmla="*/ 12 w 21"/>
                <a:gd name="T7" fmla="*/ 11 h 51"/>
                <a:gd name="T8" fmla="*/ 13 w 21"/>
                <a:gd name="T9" fmla="*/ 0 h 51"/>
                <a:gd name="T10" fmla="*/ 8 w 21"/>
                <a:gd name="T11" fmla="*/ 27 h 51"/>
                <a:gd name="T12" fmla="*/ 10 w 21"/>
                <a:gd name="T13" fmla="*/ 51 h 51"/>
                <a:gd name="T14" fmla="*/ 0 w 21"/>
                <a:gd name="T15" fmla="*/ 38 h 51"/>
                <a:gd name="T16" fmla="*/ 3 w 21"/>
                <a:gd name="T17" fmla="*/ 22 h 51"/>
                <a:gd name="T18" fmla="*/ 4 w 21"/>
                <a:gd name="T19" fmla="*/ 1 h 51"/>
                <a:gd name="T20" fmla="*/ 7 w 21"/>
                <a:gd name="T21" fmla="*/ 1 h 51"/>
                <a:gd name="T22" fmla="*/ 9 w 21"/>
                <a:gd name="T23" fmla="*/ 12 h 51"/>
                <a:gd name="T24" fmla="*/ 8 w 21"/>
                <a:gd name="T2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51">
                  <a:moveTo>
                    <a:pt x="8" y="0"/>
                  </a:moveTo>
                  <a:lnTo>
                    <a:pt x="8" y="0"/>
                  </a:lnTo>
                  <a:cubicBezTo>
                    <a:pt x="9" y="0"/>
                    <a:pt x="10" y="0"/>
                    <a:pt x="10" y="0"/>
                  </a:cubicBezTo>
                  <a:cubicBezTo>
                    <a:pt x="12" y="3"/>
                    <a:pt x="12" y="7"/>
                    <a:pt x="12" y="11"/>
                  </a:cubicBezTo>
                  <a:cubicBezTo>
                    <a:pt x="13" y="7"/>
                    <a:pt x="14" y="4"/>
                    <a:pt x="13" y="0"/>
                  </a:cubicBezTo>
                  <a:cubicBezTo>
                    <a:pt x="21" y="0"/>
                    <a:pt x="12" y="19"/>
                    <a:pt x="8" y="27"/>
                  </a:cubicBezTo>
                  <a:cubicBezTo>
                    <a:pt x="6" y="31"/>
                    <a:pt x="3" y="42"/>
                    <a:pt x="10" y="51"/>
                  </a:cubicBezTo>
                  <a:cubicBezTo>
                    <a:pt x="7" y="49"/>
                    <a:pt x="0" y="42"/>
                    <a:pt x="0" y="38"/>
                  </a:cubicBezTo>
                  <a:cubicBezTo>
                    <a:pt x="0" y="29"/>
                    <a:pt x="2" y="25"/>
                    <a:pt x="3" y="22"/>
                  </a:cubicBezTo>
                  <a:cubicBezTo>
                    <a:pt x="6" y="15"/>
                    <a:pt x="7" y="7"/>
                    <a:pt x="4" y="1"/>
                  </a:cubicBezTo>
                  <a:cubicBezTo>
                    <a:pt x="5" y="1"/>
                    <a:pt x="6" y="1"/>
                    <a:pt x="7" y="1"/>
                  </a:cubicBezTo>
                  <a:cubicBezTo>
                    <a:pt x="8" y="2"/>
                    <a:pt x="9" y="7"/>
                    <a:pt x="9" y="12"/>
                  </a:cubicBezTo>
                  <a:cubicBezTo>
                    <a:pt x="11" y="7"/>
                    <a:pt x="10" y="2"/>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7" name="Freeform 1333"/>
            <p:cNvSpPr>
              <a:spLocks/>
            </p:cNvSpPr>
            <p:nvPr userDrawn="1"/>
          </p:nvSpPr>
          <p:spPr bwMode="auto">
            <a:xfrm>
              <a:off x="234" y="187"/>
              <a:ext cx="40" cy="30"/>
            </a:xfrm>
            <a:custGeom>
              <a:avLst/>
              <a:gdLst>
                <a:gd name="T0" fmla="*/ 66 w 90"/>
                <a:gd name="T1" fmla="*/ 1 h 65"/>
                <a:gd name="T2" fmla="*/ 66 w 90"/>
                <a:gd name="T3" fmla="*/ 1 h 65"/>
                <a:gd name="T4" fmla="*/ 75 w 90"/>
                <a:gd name="T5" fmla="*/ 1 h 65"/>
                <a:gd name="T6" fmla="*/ 69 w 90"/>
                <a:gd name="T7" fmla="*/ 48 h 65"/>
                <a:gd name="T8" fmla="*/ 89 w 90"/>
                <a:gd name="T9" fmla="*/ 65 h 65"/>
                <a:gd name="T10" fmla="*/ 67 w 90"/>
                <a:gd name="T11" fmla="*/ 41 h 65"/>
                <a:gd name="T12" fmla="*/ 72 w 90"/>
                <a:gd name="T13" fmla="*/ 4 h 65"/>
                <a:gd name="T14" fmla="*/ 40 w 90"/>
                <a:gd name="T15" fmla="*/ 14 h 65"/>
                <a:gd name="T16" fmla="*/ 11 w 90"/>
                <a:gd name="T17" fmla="*/ 31 h 65"/>
                <a:gd name="T18" fmla="*/ 21 w 90"/>
                <a:gd name="T19" fmla="*/ 42 h 65"/>
                <a:gd name="T20" fmla="*/ 14 w 90"/>
                <a:gd name="T21" fmla="*/ 57 h 65"/>
                <a:gd name="T22" fmla="*/ 0 w 90"/>
                <a:gd name="T23" fmla="*/ 60 h 65"/>
                <a:gd name="T24" fmla="*/ 19 w 90"/>
                <a:gd name="T25" fmla="*/ 52 h 65"/>
                <a:gd name="T26" fmla="*/ 13 w 90"/>
                <a:gd name="T27" fmla="*/ 38 h 65"/>
                <a:gd name="T28" fmla="*/ 8 w 90"/>
                <a:gd name="T29" fmla="*/ 27 h 65"/>
                <a:gd name="T30" fmla="*/ 42 w 90"/>
                <a:gd name="T31" fmla="*/ 10 h 65"/>
                <a:gd name="T32" fmla="*/ 66 w 90"/>
                <a:gd name="T33"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65">
                  <a:moveTo>
                    <a:pt x="66" y="1"/>
                  </a:moveTo>
                  <a:lnTo>
                    <a:pt x="66" y="1"/>
                  </a:lnTo>
                  <a:cubicBezTo>
                    <a:pt x="70" y="0"/>
                    <a:pt x="73" y="0"/>
                    <a:pt x="75" y="1"/>
                  </a:cubicBezTo>
                  <a:cubicBezTo>
                    <a:pt x="90" y="10"/>
                    <a:pt x="68" y="32"/>
                    <a:pt x="69" y="48"/>
                  </a:cubicBezTo>
                  <a:cubicBezTo>
                    <a:pt x="70" y="58"/>
                    <a:pt x="83" y="62"/>
                    <a:pt x="89" y="65"/>
                  </a:cubicBezTo>
                  <a:cubicBezTo>
                    <a:pt x="74" y="63"/>
                    <a:pt x="64" y="55"/>
                    <a:pt x="67" y="41"/>
                  </a:cubicBezTo>
                  <a:cubicBezTo>
                    <a:pt x="68" y="30"/>
                    <a:pt x="85" y="8"/>
                    <a:pt x="72" y="4"/>
                  </a:cubicBezTo>
                  <a:cubicBezTo>
                    <a:pt x="63" y="1"/>
                    <a:pt x="53" y="12"/>
                    <a:pt x="40" y="14"/>
                  </a:cubicBezTo>
                  <a:cubicBezTo>
                    <a:pt x="29" y="16"/>
                    <a:pt x="8" y="16"/>
                    <a:pt x="11" y="31"/>
                  </a:cubicBezTo>
                  <a:cubicBezTo>
                    <a:pt x="12" y="35"/>
                    <a:pt x="18" y="38"/>
                    <a:pt x="21" y="42"/>
                  </a:cubicBezTo>
                  <a:cubicBezTo>
                    <a:pt x="26" y="49"/>
                    <a:pt x="22" y="59"/>
                    <a:pt x="14" y="57"/>
                  </a:cubicBezTo>
                  <a:cubicBezTo>
                    <a:pt x="4" y="54"/>
                    <a:pt x="2" y="55"/>
                    <a:pt x="0" y="60"/>
                  </a:cubicBezTo>
                  <a:cubicBezTo>
                    <a:pt x="1" y="44"/>
                    <a:pt x="16" y="61"/>
                    <a:pt x="19" y="52"/>
                  </a:cubicBezTo>
                  <a:cubicBezTo>
                    <a:pt x="22" y="45"/>
                    <a:pt x="17" y="42"/>
                    <a:pt x="13" y="38"/>
                  </a:cubicBezTo>
                  <a:cubicBezTo>
                    <a:pt x="11" y="36"/>
                    <a:pt x="7" y="32"/>
                    <a:pt x="8" y="27"/>
                  </a:cubicBezTo>
                  <a:cubicBezTo>
                    <a:pt x="10" y="12"/>
                    <a:pt x="30" y="13"/>
                    <a:pt x="42" y="10"/>
                  </a:cubicBezTo>
                  <a:cubicBezTo>
                    <a:pt x="49" y="9"/>
                    <a:pt x="59" y="2"/>
                    <a:pt x="6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8" name="Freeform 1334"/>
            <p:cNvSpPr>
              <a:spLocks/>
            </p:cNvSpPr>
            <p:nvPr userDrawn="1"/>
          </p:nvSpPr>
          <p:spPr bwMode="auto">
            <a:xfrm>
              <a:off x="249" y="182"/>
              <a:ext cx="16" cy="9"/>
            </a:xfrm>
            <a:custGeom>
              <a:avLst/>
              <a:gdLst>
                <a:gd name="T0" fmla="*/ 21 w 36"/>
                <a:gd name="T1" fmla="*/ 1 h 20"/>
                <a:gd name="T2" fmla="*/ 21 w 36"/>
                <a:gd name="T3" fmla="*/ 1 h 20"/>
                <a:gd name="T4" fmla="*/ 25 w 36"/>
                <a:gd name="T5" fmla="*/ 3 h 20"/>
                <a:gd name="T6" fmla="*/ 15 w 36"/>
                <a:gd name="T7" fmla="*/ 8 h 20"/>
                <a:gd name="T8" fmla="*/ 27 w 36"/>
                <a:gd name="T9" fmla="*/ 4 h 20"/>
                <a:gd name="T10" fmla="*/ 29 w 36"/>
                <a:gd name="T11" fmla="*/ 5 h 20"/>
                <a:gd name="T12" fmla="*/ 19 w 36"/>
                <a:gd name="T13" fmla="*/ 10 h 20"/>
                <a:gd name="T14" fmla="*/ 32 w 36"/>
                <a:gd name="T15" fmla="*/ 7 h 20"/>
                <a:gd name="T16" fmla="*/ 36 w 36"/>
                <a:gd name="T17" fmla="*/ 9 h 20"/>
                <a:gd name="T18" fmla="*/ 17 w 36"/>
                <a:gd name="T19" fmla="*/ 16 h 20"/>
                <a:gd name="T20" fmla="*/ 0 w 36"/>
                <a:gd name="T21" fmla="*/ 20 h 20"/>
                <a:gd name="T22" fmla="*/ 7 w 36"/>
                <a:gd name="T23" fmla="*/ 12 h 20"/>
                <a:gd name="T24" fmla="*/ 21 w 36"/>
                <a:gd name="T2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0">
                  <a:moveTo>
                    <a:pt x="21" y="1"/>
                  </a:moveTo>
                  <a:lnTo>
                    <a:pt x="21" y="1"/>
                  </a:lnTo>
                  <a:cubicBezTo>
                    <a:pt x="23" y="1"/>
                    <a:pt x="24" y="2"/>
                    <a:pt x="25" y="3"/>
                  </a:cubicBezTo>
                  <a:cubicBezTo>
                    <a:pt x="21" y="3"/>
                    <a:pt x="18" y="5"/>
                    <a:pt x="15" y="8"/>
                  </a:cubicBezTo>
                  <a:cubicBezTo>
                    <a:pt x="17" y="7"/>
                    <a:pt x="24" y="4"/>
                    <a:pt x="27" y="4"/>
                  </a:cubicBezTo>
                  <a:cubicBezTo>
                    <a:pt x="28" y="5"/>
                    <a:pt x="29" y="5"/>
                    <a:pt x="29" y="5"/>
                  </a:cubicBezTo>
                  <a:cubicBezTo>
                    <a:pt x="28" y="6"/>
                    <a:pt x="22" y="6"/>
                    <a:pt x="19" y="10"/>
                  </a:cubicBezTo>
                  <a:cubicBezTo>
                    <a:pt x="24" y="7"/>
                    <a:pt x="29" y="7"/>
                    <a:pt x="32" y="7"/>
                  </a:cubicBezTo>
                  <a:cubicBezTo>
                    <a:pt x="33" y="8"/>
                    <a:pt x="34" y="9"/>
                    <a:pt x="36" y="9"/>
                  </a:cubicBezTo>
                  <a:cubicBezTo>
                    <a:pt x="30" y="9"/>
                    <a:pt x="26" y="10"/>
                    <a:pt x="17" y="16"/>
                  </a:cubicBezTo>
                  <a:cubicBezTo>
                    <a:pt x="11" y="19"/>
                    <a:pt x="0" y="20"/>
                    <a:pt x="0" y="20"/>
                  </a:cubicBezTo>
                  <a:cubicBezTo>
                    <a:pt x="3" y="18"/>
                    <a:pt x="6" y="13"/>
                    <a:pt x="7" y="12"/>
                  </a:cubicBezTo>
                  <a:cubicBezTo>
                    <a:pt x="10" y="7"/>
                    <a:pt x="16" y="0"/>
                    <a:pt x="2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09" name="Freeform 1335"/>
            <p:cNvSpPr>
              <a:spLocks/>
            </p:cNvSpPr>
            <p:nvPr userDrawn="1"/>
          </p:nvSpPr>
          <p:spPr bwMode="auto">
            <a:xfrm>
              <a:off x="247" y="208"/>
              <a:ext cx="5" cy="8"/>
            </a:xfrm>
            <a:custGeom>
              <a:avLst/>
              <a:gdLst>
                <a:gd name="T0" fmla="*/ 1 w 12"/>
                <a:gd name="T1" fmla="*/ 0 h 19"/>
                <a:gd name="T2" fmla="*/ 1 w 12"/>
                <a:gd name="T3" fmla="*/ 0 h 19"/>
                <a:gd name="T4" fmla="*/ 5 w 12"/>
                <a:gd name="T5" fmla="*/ 19 h 19"/>
                <a:gd name="T6" fmla="*/ 1 w 12"/>
                <a:gd name="T7" fmla="*/ 0 h 19"/>
              </a:gdLst>
              <a:ahLst/>
              <a:cxnLst>
                <a:cxn ang="0">
                  <a:pos x="T0" y="T1"/>
                </a:cxn>
                <a:cxn ang="0">
                  <a:pos x="T2" y="T3"/>
                </a:cxn>
                <a:cxn ang="0">
                  <a:pos x="T4" y="T5"/>
                </a:cxn>
                <a:cxn ang="0">
                  <a:pos x="T6" y="T7"/>
                </a:cxn>
              </a:cxnLst>
              <a:rect l="0" t="0" r="r" b="b"/>
              <a:pathLst>
                <a:path w="12" h="19">
                  <a:moveTo>
                    <a:pt x="1" y="0"/>
                  </a:moveTo>
                  <a:lnTo>
                    <a:pt x="1" y="0"/>
                  </a:lnTo>
                  <a:cubicBezTo>
                    <a:pt x="2" y="4"/>
                    <a:pt x="12" y="8"/>
                    <a:pt x="5" y="19"/>
                  </a:cubicBezTo>
                  <a:cubicBezTo>
                    <a:pt x="9" y="9"/>
                    <a:pt x="0" y="5"/>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0" name="Freeform 1336"/>
            <p:cNvSpPr>
              <a:spLocks/>
            </p:cNvSpPr>
            <p:nvPr userDrawn="1"/>
          </p:nvSpPr>
          <p:spPr bwMode="auto">
            <a:xfrm>
              <a:off x="273" y="186"/>
              <a:ext cx="30" cy="33"/>
            </a:xfrm>
            <a:custGeom>
              <a:avLst/>
              <a:gdLst>
                <a:gd name="T0" fmla="*/ 30 w 68"/>
                <a:gd name="T1" fmla="*/ 25 h 73"/>
                <a:gd name="T2" fmla="*/ 30 w 68"/>
                <a:gd name="T3" fmla="*/ 25 h 73"/>
                <a:gd name="T4" fmla="*/ 28 w 68"/>
                <a:gd name="T5" fmla="*/ 21 h 73"/>
                <a:gd name="T6" fmla="*/ 29 w 68"/>
                <a:gd name="T7" fmla="*/ 16 h 73"/>
                <a:gd name="T8" fmla="*/ 27 w 68"/>
                <a:gd name="T9" fmla="*/ 16 h 73"/>
                <a:gd name="T10" fmla="*/ 28 w 68"/>
                <a:gd name="T11" fmla="*/ 16 h 73"/>
                <a:gd name="T12" fmla="*/ 30 w 68"/>
                <a:gd name="T13" fmla="*/ 13 h 73"/>
                <a:gd name="T14" fmla="*/ 31 w 68"/>
                <a:gd name="T15" fmla="*/ 12 h 73"/>
                <a:gd name="T16" fmla="*/ 30 w 68"/>
                <a:gd name="T17" fmla="*/ 13 h 73"/>
                <a:gd name="T18" fmla="*/ 27 w 68"/>
                <a:gd name="T19" fmla="*/ 15 h 73"/>
                <a:gd name="T20" fmla="*/ 26 w 68"/>
                <a:gd name="T21" fmla="*/ 15 h 73"/>
                <a:gd name="T22" fmla="*/ 26 w 68"/>
                <a:gd name="T23" fmla="*/ 1 h 73"/>
                <a:gd name="T24" fmla="*/ 27 w 68"/>
                <a:gd name="T25" fmla="*/ 2 h 73"/>
                <a:gd name="T26" fmla="*/ 30 w 68"/>
                <a:gd name="T27" fmla="*/ 4 h 73"/>
                <a:gd name="T28" fmla="*/ 31 w 68"/>
                <a:gd name="T29" fmla="*/ 5 h 73"/>
                <a:gd name="T30" fmla="*/ 30 w 68"/>
                <a:gd name="T31" fmla="*/ 4 h 73"/>
                <a:gd name="T32" fmla="*/ 28 w 68"/>
                <a:gd name="T33" fmla="*/ 1 h 73"/>
                <a:gd name="T34" fmla="*/ 27 w 68"/>
                <a:gd name="T35" fmla="*/ 0 h 73"/>
                <a:gd name="T36" fmla="*/ 42 w 68"/>
                <a:gd name="T37" fmla="*/ 0 h 73"/>
                <a:gd name="T38" fmla="*/ 41 w 68"/>
                <a:gd name="T39" fmla="*/ 1 h 73"/>
                <a:gd name="T40" fmla="*/ 39 w 68"/>
                <a:gd name="T41" fmla="*/ 4 h 73"/>
                <a:gd name="T42" fmla="*/ 38 w 68"/>
                <a:gd name="T43" fmla="*/ 5 h 73"/>
                <a:gd name="T44" fmla="*/ 39 w 68"/>
                <a:gd name="T45" fmla="*/ 4 h 73"/>
                <a:gd name="T46" fmla="*/ 42 w 68"/>
                <a:gd name="T47" fmla="*/ 2 h 73"/>
                <a:gd name="T48" fmla="*/ 42 w 68"/>
                <a:gd name="T49" fmla="*/ 1 h 73"/>
                <a:gd name="T50" fmla="*/ 42 w 68"/>
                <a:gd name="T51" fmla="*/ 15 h 73"/>
                <a:gd name="T52" fmla="*/ 42 w 68"/>
                <a:gd name="T53" fmla="*/ 15 h 73"/>
                <a:gd name="T54" fmla="*/ 39 w 68"/>
                <a:gd name="T55" fmla="*/ 13 h 73"/>
                <a:gd name="T56" fmla="*/ 38 w 68"/>
                <a:gd name="T57" fmla="*/ 12 h 73"/>
                <a:gd name="T58" fmla="*/ 39 w 68"/>
                <a:gd name="T59" fmla="*/ 13 h 73"/>
                <a:gd name="T60" fmla="*/ 41 w 68"/>
                <a:gd name="T61" fmla="*/ 16 h 73"/>
                <a:gd name="T62" fmla="*/ 42 w 68"/>
                <a:gd name="T63" fmla="*/ 16 h 73"/>
                <a:gd name="T64" fmla="*/ 40 w 68"/>
                <a:gd name="T65" fmla="*/ 16 h 73"/>
                <a:gd name="T66" fmla="*/ 41 w 68"/>
                <a:gd name="T67" fmla="*/ 21 h 73"/>
                <a:gd name="T68" fmla="*/ 39 w 68"/>
                <a:gd name="T69" fmla="*/ 25 h 73"/>
                <a:gd name="T70" fmla="*/ 39 w 68"/>
                <a:gd name="T71" fmla="*/ 25 h 73"/>
                <a:gd name="T72" fmla="*/ 39 w 68"/>
                <a:gd name="T73" fmla="*/ 28 h 73"/>
                <a:gd name="T74" fmla="*/ 41 w 68"/>
                <a:gd name="T75" fmla="*/ 29 h 73"/>
                <a:gd name="T76" fmla="*/ 41 w 68"/>
                <a:gd name="T77" fmla="*/ 26 h 73"/>
                <a:gd name="T78" fmla="*/ 42 w 68"/>
                <a:gd name="T79" fmla="*/ 26 h 73"/>
                <a:gd name="T80" fmla="*/ 47 w 68"/>
                <a:gd name="T81" fmla="*/ 27 h 73"/>
                <a:gd name="T82" fmla="*/ 63 w 68"/>
                <a:gd name="T83" fmla="*/ 51 h 73"/>
                <a:gd name="T84" fmla="*/ 56 w 68"/>
                <a:gd name="T85" fmla="*/ 66 h 73"/>
                <a:gd name="T86" fmla="*/ 56 w 68"/>
                <a:gd name="T87" fmla="*/ 73 h 73"/>
                <a:gd name="T88" fmla="*/ 34 w 68"/>
                <a:gd name="T89" fmla="*/ 73 h 73"/>
                <a:gd name="T90" fmla="*/ 12 w 68"/>
                <a:gd name="T91" fmla="*/ 73 h 73"/>
                <a:gd name="T92" fmla="*/ 13 w 68"/>
                <a:gd name="T93" fmla="*/ 66 h 73"/>
                <a:gd name="T94" fmla="*/ 6 w 68"/>
                <a:gd name="T95" fmla="*/ 51 h 73"/>
                <a:gd name="T96" fmla="*/ 22 w 68"/>
                <a:gd name="T97" fmla="*/ 27 h 73"/>
                <a:gd name="T98" fmla="*/ 27 w 68"/>
                <a:gd name="T99" fmla="*/ 26 h 73"/>
                <a:gd name="T100" fmla="*/ 27 w 68"/>
                <a:gd name="T101" fmla="*/ 26 h 73"/>
                <a:gd name="T102" fmla="*/ 28 w 68"/>
                <a:gd name="T103" fmla="*/ 29 h 73"/>
                <a:gd name="T104" fmla="*/ 30 w 68"/>
                <a:gd name="T105" fmla="*/ 28 h 73"/>
                <a:gd name="T106" fmla="*/ 29 w 68"/>
                <a:gd name="T107" fmla="*/ 25 h 73"/>
                <a:gd name="T108" fmla="*/ 30 w 68"/>
                <a:gd name="T109"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 h="73">
                  <a:moveTo>
                    <a:pt x="30" y="25"/>
                  </a:moveTo>
                  <a:lnTo>
                    <a:pt x="30" y="25"/>
                  </a:lnTo>
                  <a:cubicBezTo>
                    <a:pt x="29" y="24"/>
                    <a:pt x="28" y="22"/>
                    <a:pt x="28" y="21"/>
                  </a:cubicBezTo>
                  <a:cubicBezTo>
                    <a:pt x="28" y="19"/>
                    <a:pt x="28" y="17"/>
                    <a:pt x="29" y="16"/>
                  </a:cubicBezTo>
                  <a:lnTo>
                    <a:pt x="27" y="16"/>
                  </a:lnTo>
                  <a:lnTo>
                    <a:pt x="28" y="16"/>
                  </a:lnTo>
                  <a:cubicBezTo>
                    <a:pt x="29" y="15"/>
                    <a:pt x="29" y="14"/>
                    <a:pt x="30" y="13"/>
                  </a:cubicBezTo>
                  <a:cubicBezTo>
                    <a:pt x="30" y="13"/>
                    <a:pt x="31" y="12"/>
                    <a:pt x="31" y="12"/>
                  </a:cubicBezTo>
                  <a:cubicBezTo>
                    <a:pt x="31" y="12"/>
                    <a:pt x="30" y="12"/>
                    <a:pt x="30" y="13"/>
                  </a:cubicBezTo>
                  <a:cubicBezTo>
                    <a:pt x="29" y="13"/>
                    <a:pt x="28" y="14"/>
                    <a:pt x="27" y="15"/>
                  </a:cubicBezTo>
                  <a:lnTo>
                    <a:pt x="26" y="15"/>
                  </a:lnTo>
                  <a:lnTo>
                    <a:pt x="26" y="1"/>
                  </a:lnTo>
                  <a:lnTo>
                    <a:pt x="27" y="2"/>
                  </a:lnTo>
                  <a:cubicBezTo>
                    <a:pt x="28" y="2"/>
                    <a:pt x="29" y="3"/>
                    <a:pt x="30" y="4"/>
                  </a:cubicBezTo>
                  <a:cubicBezTo>
                    <a:pt x="30" y="4"/>
                    <a:pt x="31" y="5"/>
                    <a:pt x="31" y="5"/>
                  </a:cubicBezTo>
                  <a:cubicBezTo>
                    <a:pt x="31" y="5"/>
                    <a:pt x="30" y="4"/>
                    <a:pt x="30" y="4"/>
                  </a:cubicBezTo>
                  <a:cubicBezTo>
                    <a:pt x="29" y="3"/>
                    <a:pt x="29" y="2"/>
                    <a:pt x="28" y="1"/>
                  </a:cubicBezTo>
                  <a:lnTo>
                    <a:pt x="27" y="0"/>
                  </a:lnTo>
                  <a:lnTo>
                    <a:pt x="42" y="0"/>
                  </a:lnTo>
                  <a:lnTo>
                    <a:pt x="41" y="1"/>
                  </a:lnTo>
                  <a:cubicBezTo>
                    <a:pt x="40" y="2"/>
                    <a:pt x="40" y="3"/>
                    <a:pt x="39" y="4"/>
                  </a:cubicBezTo>
                  <a:cubicBezTo>
                    <a:pt x="38" y="4"/>
                    <a:pt x="38" y="5"/>
                    <a:pt x="38" y="5"/>
                  </a:cubicBezTo>
                  <a:cubicBezTo>
                    <a:pt x="38" y="5"/>
                    <a:pt x="39" y="4"/>
                    <a:pt x="39" y="4"/>
                  </a:cubicBezTo>
                  <a:cubicBezTo>
                    <a:pt x="40" y="3"/>
                    <a:pt x="41" y="2"/>
                    <a:pt x="42" y="2"/>
                  </a:cubicBezTo>
                  <a:lnTo>
                    <a:pt x="42" y="1"/>
                  </a:lnTo>
                  <a:lnTo>
                    <a:pt x="42" y="15"/>
                  </a:lnTo>
                  <a:lnTo>
                    <a:pt x="42" y="15"/>
                  </a:lnTo>
                  <a:cubicBezTo>
                    <a:pt x="41" y="14"/>
                    <a:pt x="40" y="13"/>
                    <a:pt x="39" y="13"/>
                  </a:cubicBezTo>
                  <a:cubicBezTo>
                    <a:pt x="39" y="12"/>
                    <a:pt x="38" y="12"/>
                    <a:pt x="38" y="12"/>
                  </a:cubicBezTo>
                  <a:cubicBezTo>
                    <a:pt x="38" y="12"/>
                    <a:pt x="38" y="13"/>
                    <a:pt x="39" y="13"/>
                  </a:cubicBezTo>
                  <a:cubicBezTo>
                    <a:pt x="40" y="14"/>
                    <a:pt x="40" y="15"/>
                    <a:pt x="41" y="16"/>
                  </a:cubicBezTo>
                  <a:lnTo>
                    <a:pt x="42" y="16"/>
                  </a:lnTo>
                  <a:lnTo>
                    <a:pt x="40" y="16"/>
                  </a:lnTo>
                  <a:cubicBezTo>
                    <a:pt x="41" y="17"/>
                    <a:pt x="41" y="19"/>
                    <a:pt x="41" y="21"/>
                  </a:cubicBezTo>
                  <a:cubicBezTo>
                    <a:pt x="41" y="22"/>
                    <a:pt x="40" y="24"/>
                    <a:pt x="39" y="25"/>
                  </a:cubicBezTo>
                  <a:lnTo>
                    <a:pt x="39" y="25"/>
                  </a:lnTo>
                  <a:lnTo>
                    <a:pt x="39" y="28"/>
                  </a:lnTo>
                  <a:lnTo>
                    <a:pt x="41" y="29"/>
                  </a:lnTo>
                  <a:lnTo>
                    <a:pt x="41" y="26"/>
                  </a:lnTo>
                  <a:lnTo>
                    <a:pt x="42" y="26"/>
                  </a:lnTo>
                  <a:cubicBezTo>
                    <a:pt x="44" y="26"/>
                    <a:pt x="46" y="26"/>
                    <a:pt x="47" y="27"/>
                  </a:cubicBezTo>
                  <a:cubicBezTo>
                    <a:pt x="60" y="30"/>
                    <a:pt x="68" y="36"/>
                    <a:pt x="63" y="51"/>
                  </a:cubicBezTo>
                  <a:cubicBezTo>
                    <a:pt x="61" y="56"/>
                    <a:pt x="59" y="61"/>
                    <a:pt x="56" y="66"/>
                  </a:cubicBezTo>
                  <a:lnTo>
                    <a:pt x="56" y="73"/>
                  </a:lnTo>
                  <a:cubicBezTo>
                    <a:pt x="56" y="73"/>
                    <a:pt x="40" y="73"/>
                    <a:pt x="34" y="73"/>
                  </a:cubicBezTo>
                  <a:cubicBezTo>
                    <a:pt x="28" y="73"/>
                    <a:pt x="12" y="73"/>
                    <a:pt x="12" y="73"/>
                  </a:cubicBezTo>
                  <a:lnTo>
                    <a:pt x="13" y="66"/>
                  </a:lnTo>
                  <a:cubicBezTo>
                    <a:pt x="10" y="61"/>
                    <a:pt x="8" y="56"/>
                    <a:pt x="6" y="51"/>
                  </a:cubicBezTo>
                  <a:cubicBezTo>
                    <a:pt x="0" y="36"/>
                    <a:pt x="9" y="30"/>
                    <a:pt x="22" y="27"/>
                  </a:cubicBezTo>
                  <a:cubicBezTo>
                    <a:pt x="23" y="26"/>
                    <a:pt x="25" y="26"/>
                    <a:pt x="27" y="26"/>
                  </a:cubicBezTo>
                  <a:lnTo>
                    <a:pt x="27" y="26"/>
                  </a:lnTo>
                  <a:lnTo>
                    <a:pt x="28" y="29"/>
                  </a:lnTo>
                  <a:lnTo>
                    <a:pt x="30" y="28"/>
                  </a:lnTo>
                  <a:lnTo>
                    <a:pt x="29" y="25"/>
                  </a:lnTo>
                  <a:lnTo>
                    <a:pt x="30" y="2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1" name="Freeform 1337"/>
            <p:cNvSpPr>
              <a:spLocks/>
            </p:cNvSpPr>
            <p:nvPr userDrawn="1"/>
          </p:nvSpPr>
          <p:spPr bwMode="auto">
            <a:xfrm>
              <a:off x="290" y="208"/>
              <a:ext cx="0" cy="1"/>
            </a:xfrm>
            <a:custGeom>
              <a:avLst/>
              <a:gdLst>
                <a:gd name="T0" fmla="*/ 0 w 1"/>
                <a:gd name="T1" fmla="*/ 2 h 2"/>
                <a:gd name="T2" fmla="*/ 0 w 1"/>
                <a:gd name="T3" fmla="*/ 2 h 2"/>
                <a:gd name="T4" fmla="*/ 0 w 1"/>
                <a:gd name="T5" fmla="*/ 0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cubicBezTo>
                    <a:pt x="0" y="1"/>
                    <a:pt x="0" y="1"/>
                    <a:pt x="0" y="0"/>
                  </a:cubicBezTo>
                  <a:lnTo>
                    <a:pt x="1" y="0"/>
                  </a:lnTo>
                  <a:lnTo>
                    <a:pt x="0"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2" name="Freeform 1338"/>
            <p:cNvSpPr>
              <a:spLocks/>
            </p:cNvSpPr>
            <p:nvPr userDrawn="1"/>
          </p:nvSpPr>
          <p:spPr bwMode="auto">
            <a:xfrm>
              <a:off x="299" y="208"/>
              <a:ext cx="1" cy="2"/>
            </a:xfrm>
            <a:custGeom>
              <a:avLst/>
              <a:gdLst>
                <a:gd name="T0" fmla="*/ 2 w 2"/>
                <a:gd name="T1" fmla="*/ 2 h 5"/>
                <a:gd name="T2" fmla="*/ 2 w 2"/>
                <a:gd name="T3" fmla="*/ 2 h 5"/>
                <a:gd name="T4" fmla="*/ 1 w 2"/>
                <a:gd name="T5" fmla="*/ 5 h 5"/>
                <a:gd name="T6" fmla="*/ 0 w 2"/>
                <a:gd name="T7" fmla="*/ 3 h 5"/>
                <a:gd name="T8" fmla="*/ 2 w 2"/>
                <a:gd name="T9" fmla="*/ 0 h 5"/>
                <a:gd name="T10" fmla="*/ 2 w 2"/>
                <a:gd name="T11" fmla="*/ 1 h 5"/>
                <a:gd name="T12" fmla="*/ 2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2"/>
                  </a:moveTo>
                  <a:lnTo>
                    <a:pt x="2" y="2"/>
                  </a:lnTo>
                  <a:cubicBezTo>
                    <a:pt x="2" y="3"/>
                    <a:pt x="1" y="4"/>
                    <a:pt x="1" y="5"/>
                  </a:cubicBezTo>
                  <a:cubicBezTo>
                    <a:pt x="0" y="4"/>
                    <a:pt x="0" y="4"/>
                    <a:pt x="0" y="3"/>
                  </a:cubicBezTo>
                  <a:cubicBezTo>
                    <a:pt x="0" y="2"/>
                    <a:pt x="1" y="1"/>
                    <a:pt x="2" y="0"/>
                  </a:cubicBezTo>
                  <a:lnTo>
                    <a:pt x="2" y="1"/>
                  </a:lnTo>
                  <a:cubicBezTo>
                    <a:pt x="2" y="1"/>
                    <a:pt x="2" y="1"/>
                    <a:pt x="2"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3" name="Freeform 1339"/>
            <p:cNvSpPr>
              <a:spLocks/>
            </p:cNvSpPr>
            <p:nvPr userDrawn="1"/>
          </p:nvSpPr>
          <p:spPr bwMode="auto">
            <a:xfrm>
              <a:off x="299" y="205"/>
              <a:ext cx="2" cy="2"/>
            </a:xfrm>
            <a:custGeom>
              <a:avLst/>
              <a:gdLst>
                <a:gd name="T0" fmla="*/ 3 w 3"/>
                <a:gd name="T1" fmla="*/ 6 h 6"/>
                <a:gd name="T2" fmla="*/ 3 w 3"/>
                <a:gd name="T3" fmla="*/ 6 h 6"/>
                <a:gd name="T4" fmla="*/ 2 w 3"/>
                <a:gd name="T5" fmla="*/ 6 h 6"/>
                <a:gd name="T6" fmla="*/ 0 w 3"/>
                <a:gd name="T7" fmla="*/ 3 h 6"/>
                <a:gd name="T8" fmla="*/ 3 w 3"/>
                <a:gd name="T9" fmla="*/ 0 h 6"/>
                <a:gd name="T10" fmla="*/ 3 w 3"/>
                <a:gd name="T11" fmla="*/ 2 h 6"/>
                <a:gd name="T12" fmla="*/ 3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6"/>
                  </a:moveTo>
                  <a:lnTo>
                    <a:pt x="3" y="6"/>
                  </a:lnTo>
                  <a:lnTo>
                    <a:pt x="2" y="6"/>
                  </a:lnTo>
                  <a:cubicBezTo>
                    <a:pt x="2" y="5"/>
                    <a:pt x="1" y="4"/>
                    <a:pt x="0" y="3"/>
                  </a:cubicBezTo>
                  <a:cubicBezTo>
                    <a:pt x="1" y="2"/>
                    <a:pt x="2" y="1"/>
                    <a:pt x="3" y="0"/>
                  </a:cubicBezTo>
                  <a:lnTo>
                    <a:pt x="3" y="2"/>
                  </a:lnTo>
                  <a:cubicBezTo>
                    <a:pt x="3" y="3"/>
                    <a:pt x="3"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4" name="Freeform 1340"/>
            <p:cNvSpPr>
              <a:spLocks/>
            </p:cNvSpPr>
            <p:nvPr userDrawn="1"/>
          </p:nvSpPr>
          <p:spPr bwMode="auto">
            <a:xfrm>
              <a:off x="301" y="204"/>
              <a:ext cx="0" cy="1"/>
            </a:xfrm>
            <a:custGeom>
              <a:avLst/>
              <a:gdLst>
                <a:gd name="T0" fmla="*/ 1 w 1"/>
                <a:gd name="T1" fmla="*/ 2 h 2"/>
                <a:gd name="T2" fmla="*/ 1 w 1"/>
                <a:gd name="T3" fmla="*/ 2 h 2"/>
                <a:gd name="T4" fmla="*/ 0 w 1"/>
                <a:gd name="T5" fmla="*/ 1 h 2"/>
                <a:gd name="T6" fmla="*/ 0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2"/>
                  </a:lnTo>
                  <a:lnTo>
                    <a:pt x="0" y="1"/>
                  </a:lnTo>
                  <a:lnTo>
                    <a:pt x="0" y="0"/>
                  </a:lnTo>
                  <a:cubicBezTo>
                    <a:pt x="0" y="0"/>
                    <a:pt x="1" y="1"/>
                    <a:pt x="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5" name="Freeform 1341"/>
            <p:cNvSpPr>
              <a:spLocks/>
            </p:cNvSpPr>
            <p:nvPr userDrawn="1"/>
          </p:nvSpPr>
          <p:spPr bwMode="auto">
            <a:xfrm>
              <a:off x="299" y="201"/>
              <a:ext cx="2" cy="3"/>
            </a:xfrm>
            <a:custGeom>
              <a:avLst/>
              <a:gdLst>
                <a:gd name="T0" fmla="*/ 3 w 3"/>
                <a:gd name="T1" fmla="*/ 5 h 6"/>
                <a:gd name="T2" fmla="*/ 3 w 3"/>
                <a:gd name="T3" fmla="*/ 5 h 6"/>
                <a:gd name="T4" fmla="*/ 3 w 3"/>
                <a:gd name="T5" fmla="*/ 6 h 6"/>
                <a:gd name="T6" fmla="*/ 0 w 3"/>
                <a:gd name="T7" fmla="*/ 2 h 6"/>
                <a:gd name="T8" fmla="*/ 1 w 3"/>
                <a:gd name="T9" fmla="*/ 0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lnTo>
                    <a:pt x="3" y="5"/>
                  </a:lnTo>
                  <a:lnTo>
                    <a:pt x="3" y="6"/>
                  </a:lnTo>
                  <a:cubicBezTo>
                    <a:pt x="2" y="4"/>
                    <a:pt x="1" y="3"/>
                    <a:pt x="0" y="2"/>
                  </a:cubicBezTo>
                  <a:cubicBezTo>
                    <a:pt x="0" y="1"/>
                    <a:pt x="1" y="1"/>
                    <a:pt x="1" y="0"/>
                  </a:cubicBezTo>
                  <a:cubicBezTo>
                    <a:pt x="2" y="2"/>
                    <a:pt x="3" y="3"/>
                    <a:pt x="3"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6" name="Freeform 1342"/>
            <p:cNvSpPr>
              <a:spLocks/>
            </p:cNvSpPr>
            <p:nvPr userDrawn="1"/>
          </p:nvSpPr>
          <p:spPr bwMode="auto">
            <a:xfrm>
              <a:off x="298" y="200"/>
              <a:ext cx="2" cy="2"/>
            </a:xfrm>
            <a:custGeom>
              <a:avLst/>
              <a:gdLst>
                <a:gd name="T0" fmla="*/ 4 w 4"/>
                <a:gd name="T1" fmla="*/ 3 h 4"/>
                <a:gd name="T2" fmla="*/ 4 w 4"/>
                <a:gd name="T3" fmla="*/ 3 h 4"/>
                <a:gd name="T4" fmla="*/ 3 w 4"/>
                <a:gd name="T5" fmla="*/ 4 h 4"/>
                <a:gd name="T6" fmla="*/ 0 w 4"/>
                <a:gd name="T7" fmla="*/ 1 h 4"/>
                <a:gd name="T8" fmla="*/ 0 w 4"/>
                <a:gd name="T9" fmla="*/ 0 h 4"/>
                <a:gd name="T10" fmla="*/ 3 w 4"/>
                <a:gd name="T11" fmla="*/ 3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lnTo>
                    <a:pt x="4" y="3"/>
                  </a:lnTo>
                  <a:lnTo>
                    <a:pt x="3" y="4"/>
                  </a:lnTo>
                  <a:cubicBezTo>
                    <a:pt x="2" y="3"/>
                    <a:pt x="1" y="2"/>
                    <a:pt x="0" y="1"/>
                  </a:cubicBezTo>
                  <a:lnTo>
                    <a:pt x="0" y="0"/>
                  </a:lnTo>
                  <a:cubicBezTo>
                    <a:pt x="1" y="1"/>
                    <a:pt x="2" y="2"/>
                    <a:pt x="3" y="3"/>
                  </a:cubicBezTo>
                  <a:lnTo>
                    <a:pt x="4"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7" name="Rectangle 1343"/>
            <p:cNvSpPr>
              <a:spLocks noChangeArrowheads="1"/>
            </p:cNvSpPr>
            <p:nvPr userDrawn="1"/>
          </p:nvSpPr>
          <p:spPr bwMode="auto">
            <a:xfrm>
              <a:off x="298" y="200"/>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8" name="Freeform 1344"/>
            <p:cNvSpPr>
              <a:spLocks/>
            </p:cNvSpPr>
            <p:nvPr userDrawn="1"/>
          </p:nvSpPr>
          <p:spPr bwMode="auto">
            <a:xfrm>
              <a:off x="295" y="199"/>
              <a:ext cx="3" cy="3"/>
            </a:xfrm>
            <a:custGeom>
              <a:avLst/>
              <a:gdLst>
                <a:gd name="T0" fmla="*/ 4 w 5"/>
                <a:gd name="T1" fmla="*/ 1 h 6"/>
                <a:gd name="T2" fmla="*/ 4 w 5"/>
                <a:gd name="T3" fmla="*/ 1 h 6"/>
                <a:gd name="T4" fmla="*/ 5 w 5"/>
                <a:gd name="T5" fmla="*/ 3 h 6"/>
                <a:gd name="T6" fmla="*/ 3 w 5"/>
                <a:gd name="T7" fmla="*/ 6 h 6"/>
                <a:gd name="T8" fmla="*/ 0 w 5"/>
                <a:gd name="T9" fmla="*/ 3 h 6"/>
                <a:gd name="T10" fmla="*/ 2 w 5"/>
                <a:gd name="T11" fmla="*/ 0 h 6"/>
                <a:gd name="T12" fmla="*/ 4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1"/>
                  </a:moveTo>
                  <a:lnTo>
                    <a:pt x="4" y="1"/>
                  </a:lnTo>
                  <a:cubicBezTo>
                    <a:pt x="4" y="2"/>
                    <a:pt x="5" y="2"/>
                    <a:pt x="5" y="3"/>
                  </a:cubicBezTo>
                  <a:cubicBezTo>
                    <a:pt x="4" y="4"/>
                    <a:pt x="4" y="5"/>
                    <a:pt x="3" y="6"/>
                  </a:cubicBezTo>
                  <a:cubicBezTo>
                    <a:pt x="2" y="5"/>
                    <a:pt x="1" y="4"/>
                    <a:pt x="0" y="3"/>
                  </a:cubicBezTo>
                  <a:cubicBezTo>
                    <a:pt x="1" y="2"/>
                    <a:pt x="1" y="1"/>
                    <a:pt x="2" y="0"/>
                  </a:cubicBezTo>
                  <a:cubicBezTo>
                    <a:pt x="3" y="1"/>
                    <a:pt x="3" y="1"/>
                    <a:pt x="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19" name="Freeform 1345"/>
            <p:cNvSpPr>
              <a:spLocks/>
            </p:cNvSpPr>
            <p:nvPr userDrawn="1"/>
          </p:nvSpPr>
          <p:spPr bwMode="auto">
            <a:xfrm>
              <a:off x="294" y="199"/>
              <a:ext cx="2" cy="1"/>
            </a:xfrm>
            <a:custGeom>
              <a:avLst/>
              <a:gdLst>
                <a:gd name="T0" fmla="*/ 4 w 4"/>
                <a:gd name="T1" fmla="*/ 1 h 4"/>
                <a:gd name="T2" fmla="*/ 4 w 4"/>
                <a:gd name="T3" fmla="*/ 1 h 4"/>
                <a:gd name="T4" fmla="*/ 3 w 4"/>
                <a:gd name="T5" fmla="*/ 4 h 4"/>
                <a:gd name="T6" fmla="*/ 0 w 4"/>
                <a:gd name="T7" fmla="*/ 1 h 4"/>
                <a:gd name="T8" fmla="*/ 0 w 4"/>
                <a:gd name="T9" fmla="*/ 0 h 4"/>
                <a:gd name="T10" fmla="*/ 4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4" y="1"/>
                  </a:moveTo>
                  <a:lnTo>
                    <a:pt x="4" y="1"/>
                  </a:lnTo>
                  <a:cubicBezTo>
                    <a:pt x="4" y="2"/>
                    <a:pt x="3" y="3"/>
                    <a:pt x="3" y="4"/>
                  </a:cubicBezTo>
                  <a:cubicBezTo>
                    <a:pt x="2" y="3"/>
                    <a:pt x="1" y="2"/>
                    <a:pt x="0" y="1"/>
                  </a:cubicBezTo>
                  <a:lnTo>
                    <a:pt x="0" y="0"/>
                  </a:lnTo>
                  <a:cubicBezTo>
                    <a:pt x="2" y="0"/>
                    <a:pt x="3" y="1"/>
                    <a:pt x="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0" name="Freeform 1346"/>
            <p:cNvSpPr>
              <a:spLocks/>
            </p:cNvSpPr>
            <p:nvPr userDrawn="1"/>
          </p:nvSpPr>
          <p:spPr bwMode="auto">
            <a:xfrm>
              <a:off x="294" y="200"/>
              <a:ext cx="1" cy="2"/>
            </a:xfrm>
            <a:custGeom>
              <a:avLst/>
              <a:gdLst>
                <a:gd name="T0" fmla="*/ 1 w 3"/>
                <a:gd name="T1" fmla="*/ 0 h 6"/>
                <a:gd name="T2" fmla="*/ 1 w 3"/>
                <a:gd name="T3" fmla="*/ 0 h 6"/>
                <a:gd name="T4" fmla="*/ 3 w 3"/>
                <a:gd name="T5" fmla="*/ 2 h 6"/>
                <a:gd name="T6" fmla="*/ 1 w 3"/>
                <a:gd name="T7" fmla="*/ 6 h 6"/>
                <a:gd name="T8" fmla="*/ 0 w 3"/>
                <a:gd name="T9" fmla="*/ 5 h 6"/>
                <a:gd name="T10" fmla="*/ 1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1" y="0"/>
                  </a:moveTo>
                  <a:lnTo>
                    <a:pt x="1" y="0"/>
                  </a:lnTo>
                  <a:cubicBezTo>
                    <a:pt x="2" y="1"/>
                    <a:pt x="2" y="2"/>
                    <a:pt x="3" y="2"/>
                  </a:cubicBezTo>
                  <a:cubicBezTo>
                    <a:pt x="2" y="3"/>
                    <a:pt x="1" y="5"/>
                    <a:pt x="1" y="6"/>
                  </a:cubicBezTo>
                  <a:lnTo>
                    <a:pt x="0" y="5"/>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1" name="Freeform 1347"/>
            <p:cNvSpPr>
              <a:spLocks/>
            </p:cNvSpPr>
            <p:nvPr userDrawn="1"/>
          </p:nvSpPr>
          <p:spPr bwMode="auto">
            <a:xfrm>
              <a:off x="294" y="202"/>
              <a:ext cx="0" cy="1"/>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0"/>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2" name="Freeform 1348"/>
            <p:cNvSpPr>
              <a:spLocks/>
            </p:cNvSpPr>
            <p:nvPr userDrawn="1"/>
          </p:nvSpPr>
          <p:spPr bwMode="auto">
            <a:xfrm>
              <a:off x="293" y="203"/>
              <a:ext cx="2" cy="2"/>
            </a:xfrm>
            <a:custGeom>
              <a:avLst/>
              <a:gdLst>
                <a:gd name="T0" fmla="*/ 0 w 4"/>
                <a:gd name="T1" fmla="*/ 1 h 6"/>
                <a:gd name="T2" fmla="*/ 0 w 4"/>
                <a:gd name="T3" fmla="*/ 1 h 6"/>
                <a:gd name="T4" fmla="*/ 2 w 4"/>
                <a:gd name="T5" fmla="*/ 0 h 6"/>
                <a:gd name="T6" fmla="*/ 4 w 4"/>
                <a:gd name="T7" fmla="*/ 3 h 6"/>
                <a:gd name="T8" fmla="*/ 2 w 4"/>
                <a:gd name="T9" fmla="*/ 6 h 6"/>
                <a:gd name="T10" fmla="*/ 0 w 4"/>
                <a:gd name="T11" fmla="*/ 3 h 6"/>
                <a:gd name="T12" fmla="*/ 0 w 4"/>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1"/>
                  </a:moveTo>
                  <a:lnTo>
                    <a:pt x="0" y="1"/>
                  </a:lnTo>
                  <a:cubicBezTo>
                    <a:pt x="1" y="1"/>
                    <a:pt x="1" y="0"/>
                    <a:pt x="2" y="0"/>
                  </a:cubicBezTo>
                  <a:cubicBezTo>
                    <a:pt x="3" y="1"/>
                    <a:pt x="4" y="2"/>
                    <a:pt x="4" y="3"/>
                  </a:cubicBezTo>
                  <a:cubicBezTo>
                    <a:pt x="4" y="4"/>
                    <a:pt x="3" y="5"/>
                    <a:pt x="2" y="6"/>
                  </a:cubicBezTo>
                  <a:cubicBezTo>
                    <a:pt x="1" y="5"/>
                    <a:pt x="1" y="4"/>
                    <a:pt x="0" y="3"/>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3" name="Freeform 1349"/>
            <p:cNvSpPr>
              <a:spLocks/>
            </p:cNvSpPr>
            <p:nvPr userDrawn="1"/>
          </p:nvSpPr>
          <p:spPr bwMode="auto">
            <a:xfrm>
              <a:off x="293" y="205"/>
              <a:ext cx="1" cy="2"/>
            </a:xfrm>
            <a:custGeom>
              <a:avLst/>
              <a:gdLst>
                <a:gd name="T0" fmla="*/ 1 w 3"/>
                <a:gd name="T1" fmla="*/ 0 h 5"/>
                <a:gd name="T2" fmla="*/ 1 w 3"/>
                <a:gd name="T3" fmla="*/ 0 h 5"/>
                <a:gd name="T4" fmla="*/ 3 w 3"/>
                <a:gd name="T5" fmla="*/ 2 h 5"/>
                <a:gd name="T6" fmla="*/ 0 w 3"/>
                <a:gd name="T7" fmla="*/ 5 h 5"/>
                <a:gd name="T8" fmla="*/ 1 w 3"/>
                <a:gd name="T9" fmla="*/ 0 h 5"/>
              </a:gdLst>
              <a:ahLst/>
              <a:cxnLst>
                <a:cxn ang="0">
                  <a:pos x="T0" y="T1"/>
                </a:cxn>
                <a:cxn ang="0">
                  <a:pos x="T2" y="T3"/>
                </a:cxn>
                <a:cxn ang="0">
                  <a:pos x="T4" y="T5"/>
                </a:cxn>
                <a:cxn ang="0">
                  <a:pos x="T6" y="T7"/>
                </a:cxn>
                <a:cxn ang="0">
                  <a:pos x="T8" y="T9"/>
                </a:cxn>
              </a:cxnLst>
              <a:rect l="0" t="0" r="r" b="b"/>
              <a:pathLst>
                <a:path w="3" h="5">
                  <a:moveTo>
                    <a:pt x="1" y="0"/>
                  </a:moveTo>
                  <a:lnTo>
                    <a:pt x="1" y="0"/>
                  </a:lnTo>
                  <a:cubicBezTo>
                    <a:pt x="1" y="1"/>
                    <a:pt x="2" y="1"/>
                    <a:pt x="3" y="2"/>
                  </a:cubicBezTo>
                  <a:cubicBezTo>
                    <a:pt x="2" y="3"/>
                    <a:pt x="1" y="4"/>
                    <a:pt x="0" y="5"/>
                  </a:cubicBez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4" name="Freeform 1350"/>
            <p:cNvSpPr>
              <a:spLocks/>
            </p:cNvSpPr>
            <p:nvPr userDrawn="1"/>
          </p:nvSpPr>
          <p:spPr bwMode="auto">
            <a:xfrm>
              <a:off x="292" y="207"/>
              <a:ext cx="2" cy="3"/>
            </a:xfrm>
            <a:custGeom>
              <a:avLst/>
              <a:gdLst>
                <a:gd name="T0" fmla="*/ 1 w 3"/>
                <a:gd name="T1" fmla="*/ 0 h 5"/>
                <a:gd name="T2" fmla="*/ 1 w 3"/>
                <a:gd name="T3" fmla="*/ 0 h 5"/>
                <a:gd name="T4" fmla="*/ 1 w 3"/>
                <a:gd name="T5" fmla="*/ 0 h 5"/>
                <a:gd name="T6" fmla="*/ 3 w 3"/>
                <a:gd name="T7" fmla="*/ 2 h 5"/>
                <a:gd name="T8" fmla="*/ 1 w 3"/>
                <a:gd name="T9" fmla="*/ 5 h 5"/>
                <a:gd name="T10" fmla="*/ 1 w 3"/>
                <a:gd name="T11" fmla="*/ 4 h 5"/>
                <a:gd name="T12" fmla="*/ 0 w 3"/>
                <a:gd name="T13" fmla="*/ 4 h 5"/>
                <a:gd name="T14" fmla="*/ 0 w 3"/>
                <a:gd name="T15" fmla="*/ 4 h 5"/>
                <a:gd name="T16" fmla="*/ 1 w 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1" y="0"/>
                  </a:moveTo>
                  <a:lnTo>
                    <a:pt x="1" y="0"/>
                  </a:lnTo>
                  <a:lnTo>
                    <a:pt x="1" y="0"/>
                  </a:lnTo>
                  <a:cubicBezTo>
                    <a:pt x="2" y="0"/>
                    <a:pt x="3" y="1"/>
                    <a:pt x="3" y="2"/>
                  </a:cubicBezTo>
                  <a:cubicBezTo>
                    <a:pt x="2" y="3"/>
                    <a:pt x="2" y="4"/>
                    <a:pt x="1" y="5"/>
                  </a:cubicBezTo>
                  <a:lnTo>
                    <a:pt x="1" y="4"/>
                  </a:lnTo>
                  <a:lnTo>
                    <a:pt x="0" y="4"/>
                  </a:lnTo>
                  <a:lnTo>
                    <a:pt x="0" y="4"/>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5" name="Freeform 1351"/>
            <p:cNvSpPr>
              <a:spLocks/>
            </p:cNvSpPr>
            <p:nvPr userDrawn="1"/>
          </p:nvSpPr>
          <p:spPr bwMode="auto">
            <a:xfrm>
              <a:off x="292" y="210"/>
              <a:ext cx="1" cy="0"/>
            </a:xfrm>
            <a:custGeom>
              <a:avLst/>
              <a:gdLst>
                <a:gd name="T0" fmla="*/ 1 w 1"/>
                <a:gd name="T1" fmla="*/ 1 h 2"/>
                <a:gd name="T2" fmla="*/ 1 w 1"/>
                <a:gd name="T3" fmla="*/ 1 h 2"/>
                <a:gd name="T4" fmla="*/ 0 w 1"/>
                <a:gd name="T5" fmla="*/ 2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1"/>
                  </a:lnTo>
                  <a:cubicBezTo>
                    <a:pt x="1" y="1"/>
                    <a:pt x="0" y="1"/>
                    <a:pt x="0" y="2"/>
                  </a:cubicBezTo>
                  <a:cubicBezTo>
                    <a:pt x="0" y="1"/>
                    <a:pt x="0" y="1"/>
                    <a:pt x="1" y="0"/>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6" name="Freeform 1352"/>
            <p:cNvSpPr>
              <a:spLocks/>
            </p:cNvSpPr>
            <p:nvPr userDrawn="1"/>
          </p:nvSpPr>
          <p:spPr bwMode="auto">
            <a:xfrm>
              <a:off x="297" y="214"/>
              <a:ext cx="0" cy="0"/>
            </a:xfrm>
            <a:custGeom>
              <a:avLst/>
              <a:gdLst>
                <a:gd name="T0" fmla="*/ 1 w 1"/>
                <a:gd name="T1" fmla="*/ 1 h 1"/>
                <a:gd name="T2" fmla="*/ 1 w 1"/>
                <a:gd name="T3" fmla="*/ 1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0" y="1"/>
                    <a:pt x="0" y="0"/>
                    <a:pt x="0" y="0"/>
                  </a:cubicBezTo>
                  <a:lnTo>
                    <a:pt x="0"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7" name="Freeform 1353"/>
            <p:cNvSpPr>
              <a:spLocks/>
            </p:cNvSpPr>
            <p:nvPr userDrawn="1"/>
          </p:nvSpPr>
          <p:spPr bwMode="auto">
            <a:xfrm>
              <a:off x="297" y="213"/>
              <a:ext cx="1" cy="1"/>
            </a:xfrm>
            <a:custGeom>
              <a:avLst/>
              <a:gdLst>
                <a:gd name="T0" fmla="*/ 0 w 3"/>
                <a:gd name="T1" fmla="*/ 2 h 3"/>
                <a:gd name="T2" fmla="*/ 0 w 3"/>
                <a:gd name="T3" fmla="*/ 2 h 3"/>
                <a:gd name="T4" fmla="*/ 3 w 3"/>
                <a:gd name="T5" fmla="*/ 0 h 3"/>
                <a:gd name="T6" fmla="*/ 1 w 3"/>
                <a:gd name="T7" fmla="*/ 3 h 3"/>
                <a:gd name="T8" fmla="*/ 1 w 3"/>
                <a:gd name="T9" fmla="*/ 3 h 3"/>
                <a:gd name="T10" fmla="*/ 0 w 3"/>
                <a:gd name="T11" fmla="*/ 3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lnTo>
                    <a:pt x="0" y="2"/>
                  </a:lnTo>
                  <a:cubicBezTo>
                    <a:pt x="1" y="1"/>
                    <a:pt x="2" y="0"/>
                    <a:pt x="3" y="0"/>
                  </a:cubicBezTo>
                  <a:cubicBezTo>
                    <a:pt x="3" y="1"/>
                    <a:pt x="2" y="2"/>
                    <a:pt x="1" y="3"/>
                  </a:cubicBezTo>
                  <a:lnTo>
                    <a:pt x="1" y="3"/>
                  </a:lnTo>
                  <a:lnTo>
                    <a:pt x="0" y="3"/>
                  </a:lnTo>
                  <a:cubicBezTo>
                    <a:pt x="0" y="3"/>
                    <a:pt x="0" y="2"/>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8" name="Freeform 1354"/>
            <p:cNvSpPr>
              <a:spLocks/>
            </p:cNvSpPr>
            <p:nvPr userDrawn="1"/>
          </p:nvSpPr>
          <p:spPr bwMode="auto">
            <a:xfrm>
              <a:off x="298" y="210"/>
              <a:ext cx="1" cy="2"/>
            </a:xfrm>
            <a:custGeom>
              <a:avLst/>
              <a:gdLst>
                <a:gd name="T0" fmla="*/ 2 w 3"/>
                <a:gd name="T1" fmla="*/ 5 h 6"/>
                <a:gd name="T2" fmla="*/ 2 w 3"/>
                <a:gd name="T3" fmla="*/ 5 h 6"/>
                <a:gd name="T4" fmla="*/ 1 w 3"/>
                <a:gd name="T5" fmla="*/ 6 h 6"/>
                <a:gd name="T6" fmla="*/ 0 w 3"/>
                <a:gd name="T7" fmla="*/ 2 h 6"/>
                <a:gd name="T8" fmla="*/ 2 w 3"/>
                <a:gd name="T9" fmla="*/ 0 h 6"/>
                <a:gd name="T10" fmla="*/ 3 w 3"/>
                <a:gd name="T11" fmla="*/ 2 h 6"/>
                <a:gd name="T12" fmla="*/ 2 w 3"/>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5"/>
                  </a:moveTo>
                  <a:lnTo>
                    <a:pt x="2" y="5"/>
                  </a:lnTo>
                  <a:lnTo>
                    <a:pt x="1" y="6"/>
                  </a:lnTo>
                  <a:cubicBezTo>
                    <a:pt x="1" y="4"/>
                    <a:pt x="0" y="3"/>
                    <a:pt x="0" y="2"/>
                  </a:cubicBezTo>
                  <a:cubicBezTo>
                    <a:pt x="0" y="1"/>
                    <a:pt x="1" y="1"/>
                    <a:pt x="2" y="0"/>
                  </a:cubicBezTo>
                  <a:cubicBezTo>
                    <a:pt x="3" y="0"/>
                    <a:pt x="3" y="1"/>
                    <a:pt x="3" y="2"/>
                  </a:cubicBezTo>
                  <a:cubicBezTo>
                    <a:pt x="3" y="3"/>
                    <a:pt x="2" y="4"/>
                    <a:pt x="2"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29" name="Freeform 1355"/>
            <p:cNvSpPr>
              <a:spLocks/>
            </p:cNvSpPr>
            <p:nvPr userDrawn="1"/>
          </p:nvSpPr>
          <p:spPr bwMode="auto">
            <a:xfrm>
              <a:off x="291" y="198"/>
              <a:ext cx="3" cy="10"/>
            </a:xfrm>
            <a:custGeom>
              <a:avLst/>
              <a:gdLst>
                <a:gd name="T0" fmla="*/ 3 w 6"/>
                <a:gd name="T1" fmla="*/ 0 h 22"/>
                <a:gd name="T2" fmla="*/ 3 w 6"/>
                <a:gd name="T3" fmla="*/ 0 h 22"/>
                <a:gd name="T4" fmla="*/ 6 w 6"/>
                <a:gd name="T5" fmla="*/ 1 h 22"/>
                <a:gd name="T6" fmla="*/ 2 w 6"/>
                <a:gd name="T7" fmla="*/ 22 h 22"/>
                <a:gd name="T8" fmla="*/ 1 w 6"/>
                <a:gd name="T9" fmla="*/ 21 h 22"/>
                <a:gd name="T10" fmla="*/ 1 w 6"/>
                <a:gd name="T11" fmla="*/ 21 h 22"/>
                <a:gd name="T12" fmla="*/ 0 w 6"/>
                <a:gd name="T13" fmla="*/ 22 h 22"/>
                <a:gd name="T14" fmla="*/ 3 w 6"/>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2">
                  <a:moveTo>
                    <a:pt x="3" y="0"/>
                  </a:moveTo>
                  <a:lnTo>
                    <a:pt x="3" y="0"/>
                  </a:lnTo>
                  <a:cubicBezTo>
                    <a:pt x="4" y="0"/>
                    <a:pt x="5" y="0"/>
                    <a:pt x="6" y="1"/>
                  </a:cubicBezTo>
                  <a:lnTo>
                    <a:pt x="2" y="22"/>
                  </a:lnTo>
                  <a:cubicBezTo>
                    <a:pt x="2" y="21"/>
                    <a:pt x="1" y="21"/>
                    <a:pt x="1" y="21"/>
                  </a:cubicBezTo>
                  <a:lnTo>
                    <a:pt x="1" y="21"/>
                  </a:lnTo>
                  <a:cubicBezTo>
                    <a:pt x="1" y="21"/>
                    <a:pt x="1" y="21"/>
                    <a:pt x="0" y="22"/>
                  </a:cubicBez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0" name="Freeform 1356"/>
            <p:cNvSpPr>
              <a:spLocks/>
            </p:cNvSpPr>
            <p:nvPr userDrawn="1"/>
          </p:nvSpPr>
          <p:spPr bwMode="auto">
            <a:xfrm>
              <a:off x="294" y="201"/>
              <a:ext cx="2" cy="3"/>
            </a:xfrm>
            <a:custGeom>
              <a:avLst/>
              <a:gdLst>
                <a:gd name="T0" fmla="*/ 3 w 5"/>
                <a:gd name="T1" fmla="*/ 0 h 6"/>
                <a:gd name="T2" fmla="*/ 3 w 5"/>
                <a:gd name="T3" fmla="*/ 0 h 6"/>
                <a:gd name="T4" fmla="*/ 5 w 5"/>
                <a:gd name="T5" fmla="*/ 3 h 6"/>
                <a:gd name="T6" fmla="*/ 3 w 5"/>
                <a:gd name="T7" fmla="*/ 6 h 6"/>
                <a:gd name="T8" fmla="*/ 0 w 5"/>
                <a:gd name="T9" fmla="*/ 3 h 6"/>
                <a:gd name="T10" fmla="*/ 3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3" y="0"/>
                  </a:moveTo>
                  <a:lnTo>
                    <a:pt x="3" y="0"/>
                  </a:lnTo>
                  <a:cubicBezTo>
                    <a:pt x="4" y="1"/>
                    <a:pt x="4" y="2"/>
                    <a:pt x="5" y="3"/>
                  </a:cubicBezTo>
                  <a:cubicBezTo>
                    <a:pt x="5" y="4"/>
                    <a:pt x="4" y="5"/>
                    <a:pt x="3" y="6"/>
                  </a:cubicBezTo>
                  <a:cubicBezTo>
                    <a:pt x="2" y="5"/>
                    <a:pt x="1" y="4"/>
                    <a:pt x="0" y="3"/>
                  </a:cubicBezTo>
                  <a:cubicBezTo>
                    <a:pt x="1" y="2"/>
                    <a:pt x="2"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1" name="Freeform 1357"/>
            <p:cNvSpPr>
              <a:spLocks/>
            </p:cNvSpPr>
            <p:nvPr userDrawn="1"/>
          </p:nvSpPr>
          <p:spPr bwMode="auto">
            <a:xfrm>
              <a:off x="297" y="200"/>
              <a:ext cx="2" cy="4"/>
            </a:xfrm>
            <a:custGeom>
              <a:avLst/>
              <a:gdLst>
                <a:gd name="T0" fmla="*/ 3 w 5"/>
                <a:gd name="T1" fmla="*/ 7 h 7"/>
                <a:gd name="T2" fmla="*/ 3 w 5"/>
                <a:gd name="T3" fmla="*/ 7 h 7"/>
                <a:gd name="T4" fmla="*/ 0 w 5"/>
                <a:gd name="T5" fmla="*/ 4 h 7"/>
                <a:gd name="T6" fmla="*/ 3 w 5"/>
                <a:gd name="T7" fmla="*/ 0 h 7"/>
                <a:gd name="T8" fmla="*/ 5 w 5"/>
                <a:gd name="T9" fmla="*/ 4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2" y="6"/>
                    <a:pt x="1" y="5"/>
                    <a:pt x="0" y="4"/>
                  </a:cubicBezTo>
                  <a:cubicBezTo>
                    <a:pt x="1" y="3"/>
                    <a:pt x="2" y="1"/>
                    <a:pt x="3" y="0"/>
                  </a:cubicBezTo>
                  <a:cubicBezTo>
                    <a:pt x="4" y="2"/>
                    <a:pt x="5" y="3"/>
                    <a:pt x="5"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2" name="Freeform 1358"/>
            <p:cNvSpPr>
              <a:spLocks/>
            </p:cNvSpPr>
            <p:nvPr userDrawn="1"/>
          </p:nvSpPr>
          <p:spPr bwMode="auto">
            <a:xfrm>
              <a:off x="295" y="202"/>
              <a:ext cx="3" cy="3"/>
            </a:xfrm>
            <a:custGeom>
              <a:avLst/>
              <a:gdLst>
                <a:gd name="T0" fmla="*/ 3 w 5"/>
                <a:gd name="T1" fmla="*/ 7 h 7"/>
                <a:gd name="T2" fmla="*/ 3 w 5"/>
                <a:gd name="T3" fmla="*/ 7 h 7"/>
                <a:gd name="T4" fmla="*/ 0 w 5"/>
                <a:gd name="T5" fmla="*/ 4 h 7"/>
                <a:gd name="T6" fmla="*/ 3 w 5"/>
                <a:gd name="T7" fmla="*/ 0 h 7"/>
                <a:gd name="T8" fmla="*/ 5 w 5"/>
                <a:gd name="T9" fmla="*/ 4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2" y="6"/>
                    <a:pt x="1" y="5"/>
                    <a:pt x="0" y="4"/>
                  </a:cubicBezTo>
                  <a:cubicBezTo>
                    <a:pt x="1" y="3"/>
                    <a:pt x="2" y="1"/>
                    <a:pt x="3" y="0"/>
                  </a:cubicBezTo>
                  <a:cubicBezTo>
                    <a:pt x="4" y="2"/>
                    <a:pt x="5" y="3"/>
                    <a:pt x="5"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3" name="Freeform 1359"/>
            <p:cNvSpPr>
              <a:spLocks/>
            </p:cNvSpPr>
            <p:nvPr userDrawn="1"/>
          </p:nvSpPr>
          <p:spPr bwMode="auto">
            <a:xfrm>
              <a:off x="294" y="204"/>
              <a:ext cx="2" cy="3"/>
            </a:xfrm>
            <a:custGeom>
              <a:avLst/>
              <a:gdLst>
                <a:gd name="T0" fmla="*/ 3 w 5"/>
                <a:gd name="T1" fmla="*/ 6 h 6"/>
                <a:gd name="T2" fmla="*/ 3 w 5"/>
                <a:gd name="T3" fmla="*/ 6 h 6"/>
                <a:gd name="T4" fmla="*/ 0 w 5"/>
                <a:gd name="T5" fmla="*/ 3 h 6"/>
                <a:gd name="T6" fmla="*/ 3 w 5"/>
                <a:gd name="T7" fmla="*/ 0 h 6"/>
                <a:gd name="T8" fmla="*/ 5 w 5"/>
                <a:gd name="T9" fmla="*/ 3 h 6"/>
                <a:gd name="T10" fmla="*/ 3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3" y="6"/>
                  </a:moveTo>
                  <a:lnTo>
                    <a:pt x="3" y="6"/>
                  </a:lnTo>
                  <a:cubicBezTo>
                    <a:pt x="2" y="5"/>
                    <a:pt x="1" y="4"/>
                    <a:pt x="0" y="3"/>
                  </a:cubicBezTo>
                  <a:cubicBezTo>
                    <a:pt x="1" y="2"/>
                    <a:pt x="2" y="1"/>
                    <a:pt x="3" y="0"/>
                  </a:cubicBezTo>
                  <a:cubicBezTo>
                    <a:pt x="4" y="1"/>
                    <a:pt x="5" y="2"/>
                    <a:pt x="5" y="3"/>
                  </a:cubicBezTo>
                  <a:cubicBezTo>
                    <a:pt x="5" y="4"/>
                    <a:pt x="4"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4" name="Freeform 1360"/>
            <p:cNvSpPr>
              <a:spLocks/>
            </p:cNvSpPr>
            <p:nvPr userDrawn="1"/>
          </p:nvSpPr>
          <p:spPr bwMode="auto">
            <a:xfrm>
              <a:off x="293" y="206"/>
              <a:ext cx="2" cy="2"/>
            </a:xfrm>
            <a:custGeom>
              <a:avLst/>
              <a:gdLst>
                <a:gd name="T0" fmla="*/ 3 w 5"/>
                <a:gd name="T1" fmla="*/ 5 h 5"/>
                <a:gd name="T2" fmla="*/ 3 w 5"/>
                <a:gd name="T3" fmla="*/ 5 h 5"/>
                <a:gd name="T4" fmla="*/ 0 w 5"/>
                <a:gd name="T5" fmla="*/ 2 h 5"/>
                <a:gd name="T6" fmla="*/ 3 w 5"/>
                <a:gd name="T7" fmla="*/ 0 h 5"/>
                <a:gd name="T8" fmla="*/ 5 w 5"/>
                <a:gd name="T9" fmla="*/ 3 h 5"/>
                <a:gd name="T10" fmla="*/ 3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3" y="5"/>
                  </a:moveTo>
                  <a:lnTo>
                    <a:pt x="3" y="5"/>
                  </a:lnTo>
                  <a:cubicBezTo>
                    <a:pt x="2" y="4"/>
                    <a:pt x="1" y="3"/>
                    <a:pt x="0" y="2"/>
                  </a:cubicBezTo>
                  <a:cubicBezTo>
                    <a:pt x="1" y="1"/>
                    <a:pt x="2" y="0"/>
                    <a:pt x="3" y="0"/>
                  </a:cubicBezTo>
                  <a:cubicBezTo>
                    <a:pt x="4" y="1"/>
                    <a:pt x="5" y="2"/>
                    <a:pt x="5" y="3"/>
                  </a:cubicBezTo>
                  <a:cubicBezTo>
                    <a:pt x="5" y="3"/>
                    <a:pt x="4" y="4"/>
                    <a:pt x="3"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5" name="Freeform 1361"/>
            <p:cNvSpPr>
              <a:spLocks/>
            </p:cNvSpPr>
            <p:nvPr userDrawn="1"/>
          </p:nvSpPr>
          <p:spPr bwMode="auto">
            <a:xfrm>
              <a:off x="298" y="202"/>
              <a:ext cx="2" cy="4"/>
            </a:xfrm>
            <a:custGeom>
              <a:avLst/>
              <a:gdLst>
                <a:gd name="T0" fmla="*/ 3 w 5"/>
                <a:gd name="T1" fmla="*/ 8 h 8"/>
                <a:gd name="T2" fmla="*/ 3 w 5"/>
                <a:gd name="T3" fmla="*/ 8 h 8"/>
                <a:gd name="T4" fmla="*/ 0 w 5"/>
                <a:gd name="T5" fmla="*/ 4 h 8"/>
                <a:gd name="T6" fmla="*/ 3 w 5"/>
                <a:gd name="T7" fmla="*/ 0 h 8"/>
                <a:gd name="T8" fmla="*/ 5 w 5"/>
                <a:gd name="T9" fmla="*/ 4 h 8"/>
                <a:gd name="T10" fmla="*/ 3 w 5"/>
                <a:gd name="T11" fmla="*/ 8 h 8"/>
              </a:gdLst>
              <a:ahLst/>
              <a:cxnLst>
                <a:cxn ang="0">
                  <a:pos x="T0" y="T1"/>
                </a:cxn>
                <a:cxn ang="0">
                  <a:pos x="T2" y="T3"/>
                </a:cxn>
                <a:cxn ang="0">
                  <a:pos x="T4" y="T5"/>
                </a:cxn>
                <a:cxn ang="0">
                  <a:pos x="T6" y="T7"/>
                </a:cxn>
                <a:cxn ang="0">
                  <a:pos x="T8" y="T9"/>
                </a:cxn>
                <a:cxn ang="0">
                  <a:pos x="T10" y="T11"/>
                </a:cxn>
              </a:cxnLst>
              <a:rect l="0" t="0" r="r" b="b"/>
              <a:pathLst>
                <a:path w="5" h="8">
                  <a:moveTo>
                    <a:pt x="3" y="8"/>
                  </a:moveTo>
                  <a:lnTo>
                    <a:pt x="3" y="8"/>
                  </a:lnTo>
                  <a:cubicBezTo>
                    <a:pt x="2" y="6"/>
                    <a:pt x="1" y="5"/>
                    <a:pt x="0" y="4"/>
                  </a:cubicBezTo>
                  <a:cubicBezTo>
                    <a:pt x="1" y="3"/>
                    <a:pt x="2" y="2"/>
                    <a:pt x="3" y="0"/>
                  </a:cubicBezTo>
                  <a:cubicBezTo>
                    <a:pt x="4" y="2"/>
                    <a:pt x="4" y="3"/>
                    <a:pt x="5" y="4"/>
                  </a:cubicBezTo>
                  <a:cubicBezTo>
                    <a:pt x="4" y="6"/>
                    <a:pt x="4" y="7"/>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6" name="Freeform 1362"/>
            <p:cNvSpPr>
              <a:spLocks/>
            </p:cNvSpPr>
            <p:nvPr userDrawn="1"/>
          </p:nvSpPr>
          <p:spPr bwMode="auto">
            <a:xfrm>
              <a:off x="297" y="204"/>
              <a:ext cx="2" cy="3"/>
            </a:xfrm>
            <a:custGeom>
              <a:avLst/>
              <a:gdLst>
                <a:gd name="T0" fmla="*/ 3 w 6"/>
                <a:gd name="T1" fmla="*/ 7 h 7"/>
                <a:gd name="T2" fmla="*/ 3 w 6"/>
                <a:gd name="T3" fmla="*/ 7 h 7"/>
                <a:gd name="T4" fmla="*/ 0 w 6"/>
                <a:gd name="T5" fmla="*/ 3 h 7"/>
                <a:gd name="T6" fmla="*/ 3 w 6"/>
                <a:gd name="T7" fmla="*/ 0 h 7"/>
                <a:gd name="T8" fmla="*/ 6 w 6"/>
                <a:gd name="T9" fmla="*/ 4 h 7"/>
                <a:gd name="T10" fmla="*/ 3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3" y="7"/>
                  </a:moveTo>
                  <a:lnTo>
                    <a:pt x="3" y="7"/>
                  </a:lnTo>
                  <a:cubicBezTo>
                    <a:pt x="2" y="6"/>
                    <a:pt x="1" y="5"/>
                    <a:pt x="0" y="3"/>
                  </a:cubicBezTo>
                  <a:cubicBezTo>
                    <a:pt x="1" y="2"/>
                    <a:pt x="2" y="1"/>
                    <a:pt x="3" y="0"/>
                  </a:cubicBezTo>
                  <a:cubicBezTo>
                    <a:pt x="4" y="2"/>
                    <a:pt x="5" y="3"/>
                    <a:pt x="6"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7" name="Freeform 1363"/>
            <p:cNvSpPr>
              <a:spLocks/>
            </p:cNvSpPr>
            <p:nvPr userDrawn="1"/>
          </p:nvSpPr>
          <p:spPr bwMode="auto">
            <a:xfrm>
              <a:off x="295" y="206"/>
              <a:ext cx="3" cy="3"/>
            </a:xfrm>
            <a:custGeom>
              <a:avLst/>
              <a:gdLst>
                <a:gd name="T0" fmla="*/ 3 w 6"/>
                <a:gd name="T1" fmla="*/ 7 h 7"/>
                <a:gd name="T2" fmla="*/ 3 w 6"/>
                <a:gd name="T3" fmla="*/ 7 h 7"/>
                <a:gd name="T4" fmla="*/ 3 w 6"/>
                <a:gd name="T5" fmla="*/ 6 h 7"/>
                <a:gd name="T6" fmla="*/ 3 w 6"/>
                <a:gd name="T7" fmla="*/ 5 h 7"/>
                <a:gd name="T8" fmla="*/ 3 w 6"/>
                <a:gd name="T9" fmla="*/ 5 h 7"/>
                <a:gd name="T10" fmla="*/ 2 w 6"/>
                <a:gd name="T11" fmla="*/ 5 h 7"/>
                <a:gd name="T12" fmla="*/ 0 w 6"/>
                <a:gd name="T13" fmla="*/ 3 h 7"/>
                <a:gd name="T14" fmla="*/ 3 w 6"/>
                <a:gd name="T15" fmla="*/ 0 h 7"/>
                <a:gd name="T16" fmla="*/ 6 w 6"/>
                <a:gd name="T17" fmla="*/ 4 h 7"/>
                <a:gd name="T18" fmla="*/ 3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3" y="7"/>
                  </a:moveTo>
                  <a:lnTo>
                    <a:pt x="3" y="7"/>
                  </a:lnTo>
                  <a:lnTo>
                    <a:pt x="3" y="6"/>
                  </a:lnTo>
                  <a:cubicBezTo>
                    <a:pt x="3" y="6"/>
                    <a:pt x="3" y="6"/>
                    <a:pt x="3" y="5"/>
                  </a:cubicBezTo>
                  <a:lnTo>
                    <a:pt x="3" y="5"/>
                  </a:lnTo>
                  <a:lnTo>
                    <a:pt x="2" y="5"/>
                  </a:lnTo>
                  <a:cubicBezTo>
                    <a:pt x="2" y="4"/>
                    <a:pt x="1" y="4"/>
                    <a:pt x="0" y="3"/>
                  </a:cubicBezTo>
                  <a:cubicBezTo>
                    <a:pt x="1" y="2"/>
                    <a:pt x="2" y="1"/>
                    <a:pt x="3" y="0"/>
                  </a:cubicBezTo>
                  <a:cubicBezTo>
                    <a:pt x="4" y="1"/>
                    <a:pt x="5" y="2"/>
                    <a:pt x="6"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8" name="Freeform 1364"/>
            <p:cNvSpPr>
              <a:spLocks/>
            </p:cNvSpPr>
            <p:nvPr userDrawn="1"/>
          </p:nvSpPr>
          <p:spPr bwMode="auto">
            <a:xfrm>
              <a:off x="294" y="207"/>
              <a:ext cx="2" cy="2"/>
            </a:xfrm>
            <a:custGeom>
              <a:avLst/>
              <a:gdLst>
                <a:gd name="T0" fmla="*/ 5 w 5"/>
                <a:gd name="T1" fmla="*/ 3 h 4"/>
                <a:gd name="T2" fmla="*/ 5 w 5"/>
                <a:gd name="T3" fmla="*/ 3 h 4"/>
                <a:gd name="T4" fmla="*/ 1 w 5"/>
                <a:gd name="T5" fmla="*/ 4 h 4"/>
                <a:gd name="T6" fmla="*/ 0 w 5"/>
                <a:gd name="T7" fmla="*/ 2 h 4"/>
                <a:gd name="T8" fmla="*/ 3 w 5"/>
                <a:gd name="T9" fmla="*/ 0 h 4"/>
                <a:gd name="T10" fmla="*/ 5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5" y="3"/>
                  </a:moveTo>
                  <a:lnTo>
                    <a:pt x="5" y="3"/>
                  </a:lnTo>
                  <a:cubicBezTo>
                    <a:pt x="4" y="3"/>
                    <a:pt x="2" y="3"/>
                    <a:pt x="1" y="4"/>
                  </a:cubicBezTo>
                  <a:lnTo>
                    <a:pt x="0" y="2"/>
                  </a:lnTo>
                  <a:cubicBezTo>
                    <a:pt x="1" y="2"/>
                    <a:pt x="2" y="1"/>
                    <a:pt x="3" y="0"/>
                  </a:cubicBezTo>
                  <a:cubicBezTo>
                    <a:pt x="3" y="1"/>
                    <a:pt x="4" y="2"/>
                    <a:pt x="5"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39" name="Rectangle 1365"/>
            <p:cNvSpPr>
              <a:spLocks noChangeArrowheads="1"/>
            </p:cNvSpPr>
            <p:nvPr userDrawn="1"/>
          </p:nvSpPr>
          <p:spPr bwMode="auto">
            <a:xfrm>
              <a:off x="296" y="209"/>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0" name="Freeform 1366"/>
            <p:cNvSpPr>
              <a:spLocks/>
            </p:cNvSpPr>
            <p:nvPr userDrawn="1"/>
          </p:nvSpPr>
          <p:spPr bwMode="auto">
            <a:xfrm>
              <a:off x="293" y="209"/>
              <a:ext cx="1" cy="1"/>
            </a:xfrm>
            <a:custGeom>
              <a:avLst/>
              <a:gdLst>
                <a:gd name="T0" fmla="*/ 3 w 3"/>
                <a:gd name="T1" fmla="*/ 1 h 3"/>
                <a:gd name="T2" fmla="*/ 3 w 3"/>
                <a:gd name="T3" fmla="*/ 1 h 3"/>
                <a:gd name="T4" fmla="*/ 1 w 3"/>
                <a:gd name="T5" fmla="*/ 2 h 3"/>
                <a:gd name="T6" fmla="*/ 0 w 3"/>
                <a:gd name="T7" fmla="*/ 3 h 3"/>
                <a:gd name="T8" fmla="*/ 0 w 3"/>
                <a:gd name="T9" fmla="*/ 2 h 3"/>
                <a:gd name="T10" fmla="*/ 3 w 3"/>
                <a:gd name="T11" fmla="*/ 0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lnTo>
                    <a:pt x="3" y="1"/>
                  </a:lnTo>
                  <a:cubicBezTo>
                    <a:pt x="3" y="1"/>
                    <a:pt x="2" y="2"/>
                    <a:pt x="1" y="2"/>
                  </a:cubicBezTo>
                  <a:lnTo>
                    <a:pt x="0" y="3"/>
                  </a:lnTo>
                  <a:lnTo>
                    <a:pt x="0" y="2"/>
                  </a:lnTo>
                  <a:cubicBezTo>
                    <a:pt x="1" y="1"/>
                    <a:pt x="2" y="1"/>
                    <a:pt x="3" y="0"/>
                  </a:cubicBezTo>
                  <a:lnTo>
                    <a:pt x="3"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1" name="Freeform 1367"/>
            <p:cNvSpPr>
              <a:spLocks/>
            </p:cNvSpPr>
            <p:nvPr userDrawn="1"/>
          </p:nvSpPr>
          <p:spPr bwMode="auto">
            <a:xfrm>
              <a:off x="295" y="210"/>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1"/>
                  </a:ln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2" name="Freeform 1368"/>
            <p:cNvSpPr>
              <a:spLocks/>
            </p:cNvSpPr>
            <p:nvPr userDrawn="1"/>
          </p:nvSpPr>
          <p:spPr bwMode="auto">
            <a:xfrm>
              <a:off x="294" y="212"/>
              <a:ext cx="2" cy="1"/>
            </a:xfrm>
            <a:custGeom>
              <a:avLst/>
              <a:gdLst>
                <a:gd name="T0" fmla="*/ 1 w 3"/>
                <a:gd name="T1" fmla="*/ 2 h 2"/>
                <a:gd name="T2" fmla="*/ 1 w 3"/>
                <a:gd name="T3" fmla="*/ 2 h 2"/>
                <a:gd name="T4" fmla="*/ 0 w 3"/>
                <a:gd name="T5" fmla="*/ 2 h 2"/>
                <a:gd name="T6" fmla="*/ 3 w 3"/>
                <a:gd name="T7" fmla="*/ 0 h 2"/>
                <a:gd name="T8" fmla="*/ 3 w 3"/>
                <a:gd name="T9" fmla="*/ 0 h 2"/>
                <a:gd name="T10" fmla="*/ 1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1" y="2"/>
                  </a:moveTo>
                  <a:lnTo>
                    <a:pt x="1" y="2"/>
                  </a:lnTo>
                  <a:cubicBezTo>
                    <a:pt x="1" y="2"/>
                    <a:pt x="1" y="2"/>
                    <a:pt x="0" y="2"/>
                  </a:cubicBezTo>
                  <a:cubicBezTo>
                    <a:pt x="1" y="1"/>
                    <a:pt x="2" y="1"/>
                    <a:pt x="3" y="0"/>
                  </a:cubicBezTo>
                  <a:lnTo>
                    <a:pt x="3" y="0"/>
                  </a:lnTo>
                  <a:lnTo>
                    <a:pt x="1"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3" name="Freeform 1369"/>
            <p:cNvSpPr>
              <a:spLocks/>
            </p:cNvSpPr>
            <p:nvPr userDrawn="1"/>
          </p:nvSpPr>
          <p:spPr bwMode="auto">
            <a:xfrm>
              <a:off x="298" y="206"/>
              <a:ext cx="2" cy="3"/>
            </a:xfrm>
            <a:custGeom>
              <a:avLst/>
              <a:gdLst>
                <a:gd name="T0" fmla="*/ 2 w 5"/>
                <a:gd name="T1" fmla="*/ 6 h 6"/>
                <a:gd name="T2" fmla="*/ 2 w 5"/>
                <a:gd name="T3" fmla="*/ 6 h 6"/>
                <a:gd name="T4" fmla="*/ 0 w 5"/>
                <a:gd name="T5" fmla="*/ 3 h 6"/>
                <a:gd name="T6" fmla="*/ 3 w 5"/>
                <a:gd name="T7" fmla="*/ 0 h 6"/>
                <a:gd name="T8" fmla="*/ 5 w 5"/>
                <a:gd name="T9" fmla="*/ 3 h 6"/>
                <a:gd name="T10" fmla="*/ 2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2" y="6"/>
                  </a:moveTo>
                  <a:lnTo>
                    <a:pt x="2" y="6"/>
                  </a:lnTo>
                  <a:cubicBezTo>
                    <a:pt x="2" y="5"/>
                    <a:pt x="1" y="4"/>
                    <a:pt x="0" y="3"/>
                  </a:cubicBezTo>
                  <a:cubicBezTo>
                    <a:pt x="1" y="2"/>
                    <a:pt x="2" y="1"/>
                    <a:pt x="3" y="0"/>
                  </a:cubicBezTo>
                  <a:cubicBezTo>
                    <a:pt x="4" y="1"/>
                    <a:pt x="4" y="2"/>
                    <a:pt x="5" y="3"/>
                  </a:cubicBezTo>
                  <a:cubicBezTo>
                    <a:pt x="4" y="4"/>
                    <a:pt x="3"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4" name="Freeform 1370"/>
            <p:cNvSpPr>
              <a:spLocks/>
            </p:cNvSpPr>
            <p:nvPr userDrawn="1"/>
          </p:nvSpPr>
          <p:spPr bwMode="auto">
            <a:xfrm>
              <a:off x="297" y="208"/>
              <a:ext cx="2" cy="2"/>
            </a:xfrm>
            <a:custGeom>
              <a:avLst/>
              <a:gdLst>
                <a:gd name="T0" fmla="*/ 2 w 5"/>
                <a:gd name="T1" fmla="*/ 6 h 6"/>
                <a:gd name="T2" fmla="*/ 2 w 5"/>
                <a:gd name="T3" fmla="*/ 6 h 6"/>
                <a:gd name="T4" fmla="*/ 0 w 5"/>
                <a:gd name="T5" fmla="*/ 3 h 6"/>
                <a:gd name="T6" fmla="*/ 3 w 5"/>
                <a:gd name="T7" fmla="*/ 0 h 6"/>
                <a:gd name="T8" fmla="*/ 5 w 5"/>
                <a:gd name="T9" fmla="*/ 3 h 6"/>
                <a:gd name="T10" fmla="*/ 2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2" y="6"/>
                  </a:moveTo>
                  <a:lnTo>
                    <a:pt x="2" y="6"/>
                  </a:lnTo>
                  <a:cubicBezTo>
                    <a:pt x="2" y="5"/>
                    <a:pt x="1" y="4"/>
                    <a:pt x="0" y="3"/>
                  </a:cubicBezTo>
                  <a:cubicBezTo>
                    <a:pt x="1" y="2"/>
                    <a:pt x="2" y="1"/>
                    <a:pt x="3" y="0"/>
                  </a:cubicBezTo>
                  <a:cubicBezTo>
                    <a:pt x="4" y="1"/>
                    <a:pt x="4" y="2"/>
                    <a:pt x="5" y="3"/>
                  </a:cubicBezTo>
                  <a:cubicBezTo>
                    <a:pt x="4" y="4"/>
                    <a:pt x="3"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5" name="Freeform 1371"/>
            <p:cNvSpPr>
              <a:spLocks/>
            </p:cNvSpPr>
            <p:nvPr userDrawn="1"/>
          </p:nvSpPr>
          <p:spPr bwMode="auto">
            <a:xfrm>
              <a:off x="295" y="209"/>
              <a:ext cx="3" cy="3"/>
            </a:xfrm>
            <a:custGeom>
              <a:avLst/>
              <a:gdLst>
                <a:gd name="T0" fmla="*/ 2 w 5"/>
                <a:gd name="T1" fmla="*/ 6 h 6"/>
                <a:gd name="T2" fmla="*/ 2 w 5"/>
                <a:gd name="T3" fmla="*/ 6 h 6"/>
                <a:gd name="T4" fmla="*/ 2 w 5"/>
                <a:gd name="T5" fmla="*/ 6 h 6"/>
                <a:gd name="T6" fmla="*/ 3 w 5"/>
                <a:gd name="T7" fmla="*/ 4 h 6"/>
                <a:gd name="T8" fmla="*/ 2 w 5"/>
                <a:gd name="T9" fmla="*/ 4 h 6"/>
                <a:gd name="T10" fmla="*/ 1 w 5"/>
                <a:gd name="T11" fmla="*/ 4 h 6"/>
                <a:gd name="T12" fmla="*/ 0 w 5"/>
                <a:gd name="T13" fmla="*/ 3 h 6"/>
                <a:gd name="T14" fmla="*/ 3 w 5"/>
                <a:gd name="T15" fmla="*/ 0 h 6"/>
                <a:gd name="T16" fmla="*/ 5 w 5"/>
                <a:gd name="T17" fmla="*/ 3 h 6"/>
                <a:gd name="T18" fmla="*/ 2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2" y="6"/>
                  </a:moveTo>
                  <a:lnTo>
                    <a:pt x="2" y="6"/>
                  </a:lnTo>
                  <a:lnTo>
                    <a:pt x="2" y="6"/>
                  </a:lnTo>
                  <a:cubicBezTo>
                    <a:pt x="2" y="5"/>
                    <a:pt x="2" y="5"/>
                    <a:pt x="3" y="4"/>
                  </a:cubicBezTo>
                  <a:lnTo>
                    <a:pt x="2" y="4"/>
                  </a:lnTo>
                  <a:cubicBezTo>
                    <a:pt x="2" y="4"/>
                    <a:pt x="2" y="4"/>
                    <a:pt x="1" y="4"/>
                  </a:cubicBezTo>
                  <a:lnTo>
                    <a:pt x="0" y="3"/>
                  </a:lnTo>
                  <a:cubicBezTo>
                    <a:pt x="1" y="2"/>
                    <a:pt x="2" y="1"/>
                    <a:pt x="3" y="0"/>
                  </a:cubicBezTo>
                  <a:cubicBezTo>
                    <a:pt x="4" y="1"/>
                    <a:pt x="4" y="2"/>
                    <a:pt x="5" y="3"/>
                  </a:cubicBezTo>
                  <a:cubicBezTo>
                    <a:pt x="4" y="4"/>
                    <a:pt x="3"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6" name="Freeform 1372"/>
            <p:cNvSpPr>
              <a:spLocks/>
            </p:cNvSpPr>
            <p:nvPr userDrawn="1"/>
          </p:nvSpPr>
          <p:spPr bwMode="auto">
            <a:xfrm>
              <a:off x="295" y="212"/>
              <a:ext cx="2" cy="2"/>
            </a:xfrm>
            <a:custGeom>
              <a:avLst/>
              <a:gdLst>
                <a:gd name="T0" fmla="*/ 3 w 4"/>
                <a:gd name="T1" fmla="*/ 0 h 3"/>
                <a:gd name="T2" fmla="*/ 3 w 4"/>
                <a:gd name="T3" fmla="*/ 0 h 3"/>
                <a:gd name="T4" fmla="*/ 4 w 4"/>
                <a:gd name="T5" fmla="*/ 2 h 3"/>
                <a:gd name="T6" fmla="*/ 3 w 4"/>
                <a:gd name="T7" fmla="*/ 3 h 3"/>
                <a:gd name="T8" fmla="*/ 0 w 4"/>
                <a:gd name="T9" fmla="*/ 3 h 3"/>
                <a:gd name="T10" fmla="*/ 0 w 4"/>
                <a:gd name="T11" fmla="*/ 3 h 3"/>
                <a:gd name="T12" fmla="*/ 1 w 4"/>
                <a:gd name="T13" fmla="*/ 1 h 3"/>
                <a:gd name="T14" fmla="*/ 1 w 4"/>
                <a:gd name="T15" fmla="*/ 1 h 3"/>
                <a:gd name="T16" fmla="*/ 3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3" y="0"/>
                  </a:moveTo>
                  <a:lnTo>
                    <a:pt x="3" y="0"/>
                  </a:lnTo>
                  <a:cubicBezTo>
                    <a:pt x="3" y="1"/>
                    <a:pt x="4" y="2"/>
                    <a:pt x="4" y="2"/>
                  </a:cubicBezTo>
                  <a:lnTo>
                    <a:pt x="3" y="3"/>
                  </a:lnTo>
                  <a:cubicBezTo>
                    <a:pt x="2" y="3"/>
                    <a:pt x="1" y="3"/>
                    <a:pt x="0" y="3"/>
                  </a:cubicBezTo>
                  <a:lnTo>
                    <a:pt x="0" y="3"/>
                  </a:lnTo>
                  <a:cubicBezTo>
                    <a:pt x="1" y="2"/>
                    <a:pt x="1" y="2"/>
                    <a:pt x="1" y="1"/>
                  </a:cubicBezTo>
                  <a:lnTo>
                    <a:pt x="1" y="1"/>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7" name="Freeform 1373"/>
            <p:cNvSpPr>
              <a:spLocks/>
            </p:cNvSpPr>
            <p:nvPr userDrawn="1"/>
          </p:nvSpPr>
          <p:spPr bwMode="auto">
            <a:xfrm>
              <a:off x="296" y="211"/>
              <a:ext cx="2" cy="2"/>
            </a:xfrm>
            <a:custGeom>
              <a:avLst/>
              <a:gdLst>
                <a:gd name="T0" fmla="*/ 3 w 5"/>
                <a:gd name="T1" fmla="*/ 0 h 5"/>
                <a:gd name="T2" fmla="*/ 3 w 5"/>
                <a:gd name="T3" fmla="*/ 0 h 5"/>
                <a:gd name="T4" fmla="*/ 5 w 5"/>
                <a:gd name="T5" fmla="*/ 3 h 5"/>
                <a:gd name="T6" fmla="*/ 2 w 5"/>
                <a:gd name="T7" fmla="*/ 5 h 5"/>
                <a:gd name="T8" fmla="*/ 0 w 5"/>
                <a:gd name="T9" fmla="*/ 2 h 5"/>
                <a:gd name="T10" fmla="*/ 3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3" y="0"/>
                  </a:moveTo>
                  <a:lnTo>
                    <a:pt x="3" y="0"/>
                  </a:lnTo>
                  <a:cubicBezTo>
                    <a:pt x="4" y="1"/>
                    <a:pt x="4" y="2"/>
                    <a:pt x="5" y="3"/>
                  </a:cubicBezTo>
                  <a:cubicBezTo>
                    <a:pt x="4" y="4"/>
                    <a:pt x="3" y="4"/>
                    <a:pt x="2" y="5"/>
                  </a:cubicBezTo>
                  <a:cubicBezTo>
                    <a:pt x="1" y="4"/>
                    <a:pt x="1" y="3"/>
                    <a:pt x="0" y="2"/>
                  </a:cubicBezTo>
                  <a:cubicBezTo>
                    <a:pt x="1" y="1"/>
                    <a:pt x="2"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8" name="Freeform 1374"/>
            <p:cNvSpPr>
              <a:spLocks/>
            </p:cNvSpPr>
            <p:nvPr userDrawn="1"/>
          </p:nvSpPr>
          <p:spPr bwMode="auto">
            <a:xfrm>
              <a:off x="290" y="206"/>
              <a:ext cx="0" cy="1"/>
            </a:xfrm>
            <a:custGeom>
              <a:avLst/>
              <a:gdLst>
                <a:gd name="T0" fmla="*/ 0 w 1"/>
                <a:gd name="T1" fmla="*/ 0 h 2"/>
                <a:gd name="T2" fmla="*/ 0 w 1"/>
                <a:gd name="T3" fmla="*/ 0 h 2"/>
                <a:gd name="T4" fmla="*/ 1 w 1"/>
                <a:gd name="T5" fmla="*/ 0 h 2"/>
                <a:gd name="T6" fmla="*/ 1 w 1"/>
                <a:gd name="T7" fmla="*/ 2 h 2"/>
                <a:gd name="T8" fmla="*/ 0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1" y="0"/>
                  </a:lnTo>
                  <a:lnTo>
                    <a:pt x="1" y="2"/>
                  </a:lnTo>
                  <a:lnTo>
                    <a:pt x="0" y="2"/>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49" name="Freeform 1375"/>
            <p:cNvSpPr>
              <a:spLocks/>
            </p:cNvSpPr>
            <p:nvPr userDrawn="1"/>
          </p:nvSpPr>
          <p:spPr bwMode="auto">
            <a:xfrm>
              <a:off x="290" y="205"/>
              <a:ext cx="0" cy="1"/>
            </a:xfrm>
            <a:custGeom>
              <a:avLst/>
              <a:gdLst>
                <a:gd name="T0" fmla="*/ 0 w 1"/>
                <a:gd name="T1" fmla="*/ 0 h 2"/>
                <a:gd name="T2" fmla="*/ 0 w 1"/>
                <a:gd name="T3" fmla="*/ 0 h 2"/>
                <a:gd name="T4" fmla="*/ 1 w 1"/>
                <a:gd name="T5" fmla="*/ 1 h 2"/>
                <a:gd name="T6" fmla="*/ 1 w 1"/>
                <a:gd name="T7" fmla="*/ 2 h 2"/>
                <a:gd name="T8" fmla="*/ 0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1" y="1"/>
                  </a:lnTo>
                  <a:lnTo>
                    <a:pt x="1" y="2"/>
                  </a:lnTo>
                  <a:lnTo>
                    <a:pt x="0" y="2"/>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0" name="Freeform 1376"/>
            <p:cNvSpPr>
              <a:spLocks/>
            </p:cNvSpPr>
            <p:nvPr userDrawn="1"/>
          </p:nvSpPr>
          <p:spPr bwMode="auto">
            <a:xfrm>
              <a:off x="290" y="204"/>
              <a:ext cx="1" cy="1"/>
            </a:xfrm>
            <a:custGeom>
              <a:avLst/>
              <a:gdLst>
                <a:gd name="T0" fmla="*/ 0 w 2"/>
                <a:gd name="T1" fmla="*/ 0 h 2"/>
                <a:gd name="T2" fmla="*/ 0 w 2"/>
                <a:gd name="T3" fmla="*/ 0 h 2"/>
                <a:gd name="T4" fmla="*/ 2 w 2"/>
                <a:gd name="T5" fmla="*/ 0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0"/>
                  </a:lnTo>
                  <a:lnTo>
                    <a:pt x="2"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1" name="Freeform 1377"/>
            <p:cNvSpPr>
              <a:spLocks/>
            </p:cNvSpPr>
            <p:nvPr userDrawn="1"/>
          </p:nvSpPr>
          <p:spPr bwMode="auto">
            <a:xfrm>
              <a:off x="290" y="203"/>
              <a:ext cx="1" cy="1"/>
            </a:xfrm>
            <a:custGeom>
              <a:avLst/>
              <a:gdLst>
                <a:gd name="T0" fmla="*/ 0 w 2"/>
                <a:gd name="T1" fmla="*/ 0 h 2"/>
                <a:gd name="T2" fmla="*/ 0 w 2"/>
                <a:gd name="T3" fmla="*/ 0 h 2"/>
                <a:gd name="T4" fmla="*/ 2 w 2"/>
                <a:gd name="T5" fmla="*/ 1 h 2"/>
                <a:gd name="T6" fmla="*/ 2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1"/>
                  </a:lnTo>
                  <a:lnTo>
                    <a:pt x="2" y="2"/>
                  </a:lnTo>
                  <a:lnTo>
                    <a:pt x="0" y="2"/>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2" name="Freeform 1378"/>
            <p:cNvSpPr>
              <a:spLocks/>
            </p:cNvSpPr>
            <p:nvPr userDrawn="1"/>
          </p:nvSpPr>
          <p:spPr bwMode="auto">
            <a:xfrm>
              <a:off x="290" y="202"/>
              <a:ext cx="1" cy="0"/>
            </a:xfrm>
            <a:custGeom>
              <a:avLst/>
              <a:gdLst>
                <a:gd name="T0" fmla="*/ 0 w 3"/>
                <a:gd name="T1" fmla="*/ 0 h 1"/>
                <a:gd name="T2" fmla="*/ 0 w 3"/>
                <a:gd name="T3" fmla="*/ 0 h 1"/>
                <a:gd name="T4" fmla="*/ 3 w 3"/>
                <a:gd name="T5" fmla="*/ 0 h 1"/>
                <a:gd name="T6" fmla="*/ 2 w 3"/>
                <a:gd name="T7" fmla="*/ 1 h 1"/>
                <a:gd name="T8" fmla="*/ 0 w 3"/>
                <a:gd name="T9" fmla="*/ 1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lnTo>
                    <a:pt x="0" y="0"/>
                  </a:lnTo>
                  <a:lnTo>
                    <a:pt x="3" y="0"/>
                  </a:lnTo>
                  <a:lnTo>
                    <a:pt x="2" y="1"/>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3" name="Freeform 1379"/>
            <p:cNvSpPr>
              <a:spLocks/>
            </p:cNvSpPr>
            <p:nvPr userDrawn="1"/>
          </p:nvSpPr>
          <p:spPr bwMode="auto">
            <a:xfrm>
              <a:off x="290" y="200"/>
              <a:ext cx="1" cy="1"/>
            </a:xfrm>
            <a:custGeom>
              <a:avLst/>
              <a:gdLst>
                <a:gd name="T0" fmla="*/ 0 w 2"/>
                <a:gd name="T1" fmla="*/ 0 h 2"/>
                <a:gd name="T2" fmla="*/ 0 w 2"/>
                <a:gd name="T3" fmla="*/ 0 h 2"/>
                <a:gd name="T4" fmla="*/ 2 w 2"/>
                <a:gd name="T5" fmla="*/ 0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0"/>
                  </a:lnTo>
                  <a:lnTo>
                    <a:pt x="2"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4" name="Freeform 1380"/>
            <p:cNvSpPr>
              <a:spLocks/>
            </p:cNvSpPr>
            <p:nvPr userDrawn="1"/>
          </p:nvSpPr>
          <p:spPr bwMode="auto">
            <a:xfrm>
              <a:off x="290" y="199"/>
              <a:ext cx="1" cy="1"/>
            </a:xfrm>
            <a:custGeom>
              <a:avLst/>
              <a:gdLst>
                <a:gd name="T0" fmla="*/ 0 w 2"/>
                <a:gd name="T1" fmla="*/ 0 h 2"/>
                <a:gd name="T2" fmla="*/ 0 w 2"/>
                <a:gd name="T3" fmla="*/ 0 h 2"/>
                <a:gd name="T4" fmla="*/ 2 w 2"/>
                <a:gd name="T5" fmla="*/ 1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1"/>
                  </a:lnTo>
                  <a:lnTo>
                    <a:pt x="2" y="2"/>
                  </a:lnTo>
                  <a:lnTo>
                    <a:pt x="0"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5" name="Freeform 1381"/>
            <p:cNvSpPr>
              <a:spLocks/>
            </p:cNvSpPr>
            <p:nvPr userDrawn="1"/>
          </p:nvSpPr>
          <p:spPr bwMode="auto">
            <a:xfrm>
              <a:off x="295" y="201"/>
              <a:ext cx="1" cy="2"/>
            </a:xfrm>
            <a:custGeom>
              <a:avLst/>
              <a:gdLst>
                <a:gd name="T0" fmla="*/ 0 w 2"/>
                <a:gd name="T1" fmla="*/ 0 h 3"/>
                <a:gd name="T2" fmla="*/ 0 w 2"/>
                <a:gd name="T3" fmla="*/ 0 h 3"/>
                <a:gd name="T4" fmla="*/ 2 w 2"/>
                <a:gd name="T5" fmla="*/ 2 h 3"/>
                <a:gd name="T6" fmla="*/ 1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lnTo>
                    <a:pt x="2" y="2"/>
                  </a:lnTo>
                  <a:lnTo>
                    <a:pt x="1"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6" name="Freeform 1382"/>
            <p:cNvSpPr>
              <a:spLocks/>
            </p:cNvSpPr>
            <p:nvPr userDrawn="1"/>
          </p:nvSpPr>
          <p:spPr bwMode="auto">
            <a:xfrm>
              <a:off x="297" y="203"/>
              <a:ext cx="1" cy="2"/>
            </a:xfrm>
            <a:custGeom>
              <a:avLst/>
              <a:gdLst>
                <a:gd name="T0" fmla="*/ 0 w 2"/>
                <a:gd name="T1" fmla="*/ 0 h 3"/>
                <a:gd name="T2" fmla="*/ 0 w 2"/>
                <a:gd name="T3" fmla="*/ 0 h 3"/>
                <a:gd name="T4" fmla="*/ 2 w 2"/>
                <a:gd name="T5" fmla="*/ 2 h 3"/>
                <a:gd name="T6" fmla="*/ 1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lnTo>
                    <a:pt x="2" y="2"/>
                  </a:lnTo>
                  <a:lnTo>
                    <a:pt x="1"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757" name="Freeform 1383"/>
            <p:cNvSpPr>
              <a:spLocks/>
            </p:cNvSpPr>
            <p:nvPr userDrawn="1"/>
          </p:nvSpPr>
          <p:spPr bwMode="auto">
            <a:xfrm>
              <a:off x="298" y="205"/>
              <a:ext cx="1" cy="2"/>
            </a:xfrm>
            <a:custGeom>
              <a:avLst/>
              <a:gdLst>
                <a:gd name="T0" fmla="*/ 0 w 1"/>
                <a:gd name="T1" fmla="*/ 0 h 3"/>
                <a:gd name="T2" fmla="*/ 0 w 1"/>
                <a:gd name="T3" fmla="*/ 0 h 3"/>
                <a:gd name="T4" fmla="*/ 1 w 1"/>
                <a:gd name="T5" fmla="*/ 1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1"/>
                  </a:lnTo>
                  <a:lnTo>
                    <a:pt x="0" y="3"/>
                  </a:lnTo>
                  <a:cubicBezTo>
                    <a:pt x="0" y="1"/>
                    <a:pt x="0" y="0"/>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grpSp>
      <p:grpSp>
        <p:nvGrpSpPr>
          <p:cNvPr id="985" name="Group 1585"/>
          <p:cNvGrpSpPr>
            <a:grpSpLocks/>
          </p:cNvGrpSpPr>
          <p:nvPr/>
        </p:nvGrpSpPr>
        <p:grpSpPr bwMode="auto">
          <a:xfrm>
            <a:off x="438151" y="295275"/>
            <a:ext cx="303213" cy="430213"/>
            <a:chOff x="276" y="186"/>
            <a:chExt cx="191" cy="271"/>
          </a:xfrm>
        </p:grpSpPr>
        <p:sp>
          <p:nvSpPr>
            <p:cNvPr id="1358" name="Freeform 1385"/>
            <p:cNvSpPr>
              <a:spLocks/>
            </p:cNvSpPr>
            <p:nvPr userDrawn="1"/>
          </p:nvSpPr>
          <p:spPr bwMode="auto">
            <a:xfrm>
              <a:off x="299" y="207"/>
              <a:ext cx="1" cy="1"/>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9" name="Freeform 1386"/>
            <p:cNvSpPr>
              <a:spLocks/>
            </p:cNvSpPr>
            <p:nvPr userDrawn="1"/>
          </p:nvSpPr>
          <p:spPr bwMode="auto">
            <a:xfrm>
              <a:off x="297" y="207"/>
              <a:ext cx="1" cy="1"/>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0" name="Freeform 1387"/>
            <p:cNvSpPr>
              <a:spLocks/>
            </p:cNvSpPr>
            <p:nvPr userDrawn="1"/>
          </p:nvSpPr>
          <p:spPr bwMode="auto">
            <a:xfrm>
              <a:off x="294" y="206"/>
              <a:ext cx="1" cy="2"/>
            </a:xfrm>
            <a:custGeom>
              <a:avLst/>
              <a:gdLst>
                <a:gd name="T0" fmla="*/ 1 w 2"/>
                <a:gd name="T1" fmla="*/ 0 h 3"/>
                <a:gd name="T2" fmla="*/ 1 w 2"/>
                <a:gd name="T3" fmla="*/ 0 h 3"/>
                <a:gd name="T4" fmla="*/ 2 w 2"/>
                <a:gd name="T5" fmla="*/ 2 h 3"/>
                <a:gd name="T6" fmla="*/ 0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2" y="2"/>
                  </a:lnTo>
                  <a:lnTo>
                    <a:pt x="0" y="3"/>
                  </a:lnTo>
                  <a:cubicBezTo>
                    <a:pt x="1" y="2"/>
                    <a:pt x="1"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1" name="Freeform 1388"/>
            <p:cNvSpPr>
              <a:spLocks/>
            </p:cNvSpPr>
            <p:nvPr userDrawn="1"/>
          </p:nvSpPr>
          <p:spPr bwMode="auto">
            <a:xfrm>
              <a:off x="296" y="205"/>
              <a:ext cx="0" cy="1"/>
            </a:xfrm>
            <a:custGeom>
              <a:avLst/>
              <a:gdLst>
                <a:gd name="T0" fmla="*/ 0 w 1"/>
                <a:gd name="T1" fmla="*/ 0 h 3"/>
                <a:gd name="T2" fmla="*/ 0 w 1"/>
                <a:gd name="T3" fmla="*/ 0 h 3"/>
                <a:gd name="T4" fmla="*/ 1 w 1"/>
                <a:gd name="T5" fmla="*/ 1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1"/>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2" name="Freeform 1389"/>
            <p:cNvSpPr>
              <a:spLocks/>
            </p:cNvSpPr>
            <p:nvPr userDrawn="1"/>
          </p:nvSpPr>
          <p:spPr bwMode="auto">
            <a:xfrm>
              <a:off x="294" y="203"/>
              <a:ext cx="1"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3" name="Freeform 1390"/>
            <p:cNvSpPr>
              <a:spLocks/>
            </p:cNvSpPr>
            <p:nvPr userDrawn="1"/>
          </p:nvSpPr>
          <p:spPr bwMode="auto">
            <a:xfrm>
              <a:off x="297" y="200"/>
              <a:ext cx="1" cy="1"/>
            </a:xfrm>
            <a:custGeom>
              <a:avLst/>
              <a:gdLst>
                <a:gd name="T0" fmla="*/ 0 w 2"/>
                <a:gd name="T1" fmla="*/ 0 h 3"/>
                <a:gd name="T2" fmla="*/ 0 w 2"/>
                <a:gd name="T3" fmla="*/ 0 h 3"/>
                <a:gd name="T4" fmla="*/ 2 w 2"/>
                <a:gd name="T5" fmla="*/ 2 h 3"/>
                <a:gd name="T6" fmla="*/ 0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lnTo>
                    <a:pt x="2" y="2"/>
                  </a:lnTo>
                  <a:lnTo>
                    <a:pt x="0"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4" name="Freeform 1391"/>
            <p:cNvSpPr>
              <a:spLocks/>
            </p:cNvSpPr>
            <p:nvPr userDrawn="1"/>
          </p:nvSpPr>
          <p:spPr bwMode="auto">
            <a:xfrm>
              <a:off x="298" y="201"/>
              <a:ext cx="1"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5" name="Freeform 1392"/>
            <p:cNvSpPr>
              <a:spLocks/>
            </p:cNvSpPr>
            <p:nvPr userDrawn="1"/>
          </p:nvSpPr>
          <p:spPr bwMode="auto">
            <a:xfrm>
              <a:off x="300" y="204"/>
              <a:ext cx="0" cy="1"/>
            </a:xfrm>
            <a:custGeom>
              <a:avLst/>
              <a:gdLst>
                <a:gd name="T0" fmla="*/ 0 w 1"/>
                <a:gd name="T1" fmla="*/ 0 h 3"/>
                <a:gd name="T2" fmla="*/ 0 w 1"/>
                <a:gd name="T3" fmla="*/ 0 h 3"/>
                <a:gd name="T4" fmla="*/ 1 w 1"/>
                <a:gd name="T5" fmla="*/ 1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1"/>
                  </a:lnTo>
                  <a:lnTo>
                    <a:pt x="0" y="3"/>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6" name="Freeform 1393"/>
            <p:cNvSpPr>
              <a:spLocks/>
            </p:cNvSpPr>
            <p:nvPr userDrawn="1"/>
          </p:nvSpPr>
          <p:spPr bwMode="auto">
            <a:xfrm>
              <a:off x="298" y="208"/>
              <a:ext cx="0"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1" y="2"/>
                    <a:pt x="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7" name="Freeform 1394"/>
            <p:cNvSpPr>
              <a:spLocks/>
            </p:cNvSpPr>
            <p:nvPr userDrawn="1"/>
          </p:nvSpPr>
          <p:spPr bwMode="auto">
            <a:xfrm>
              <a:off x="298" y="211"/>
              <a:ext cx="0" cy="2"/>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1" y="2"/>
                    <a:pt x="1"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8" name="Freeform 1395"/>
            <p:cNvSpPr>
              <a:spLocks/>
            </p:cNvSpPr>
            <p:nvPr userDrawn="1"/>
          </p:nvSpPr>
          <p:spPr bwMode="auto">
            <a:xfrm>
              <a:off x="293" y="208"/>
              <a:ext cx="1" cy="1"/>
            </a:xfrm>
            <a:custGeom>
              <a:avLst/>
              <a:gdLst>
                <a:gd name="T0" fmla="*/ 0 w 1"/>
                <a:gd name="T1" fmla="*/ 0 h 2"/>
                <a:gd name="T2" fmla="*/ 0 w 1"/>
                <a:gd name="T3" fmla="*/ 0 h 2"/>
                <a:gd name="T4" fmla="*/ 1 w 1"/>
                <a:gd name="T5" fmla="*/ 1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1"/>
                  </a:lnTo>
                  <a:lnTo>
                    <a:pt x="0" y="2"/>
                  </a:lnTo>
                  <a:cubicBezTo>
                    <a:pt x="0" y="2"/>
                    <a:pt x="0" y="1"/>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69" name="Freeform 1396"/>
            <p:cNvSpPr>
              <a:spLocks/>
            </p:cNvSpPr>
            <p:nvPr userDrawn="1"/>
          </p:nvSpPr>
          <p:spPr bwMode="auto">
            <a:xfrm>
              <a:off x="297" y="210"/>
              <a:ext cx="0" cy="1"/>
            </a:xfrm>
            <a:custGeom>
              <a:avLst/>
              <a:gdLst>
                <a:gd name="T0" fmla="*/ 0 w 1"/>
                <a:gd name="T1" fmla="*/ 0 h 3"/>
                <a:gd name="T2" fmla="*/ 0 w 1"/>
                <a:gd name="T3" fmla="*/ 0 h 3"/>
                <a:gd name="T4" fmla="*/ 1 w 1"/>
                <a:gd name="T5" fmla="*/ 2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lnTo>
                    <a:pt x="1" y="2"/>
                  </a:lnTo>
                  <a:lnTo>
                    <a:pt x="0" y="3"/>
                  </a:lnTo>
                  <a:cubicBezTo>
                    <a:pt x="0" y="2"/>
                    <a:pt x="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0" name="Freeform 1397"/>
            <p:cNvSpPr>
              <a:spLocks/>
            </p:cNvSpPr>
            <p:nvPr userDrawn="1"/>
          </p:nvSpPr>
          <p:spPr bwMode="auto">
            <a:xfrm>
              <a:off x="294" y="214"/>
              <a:ext cx="3" cy="0"/>
            </a:xfrm>
            <a:custGeom>
              <a:avLst/>
              <a:gdLst>
                <a:gd name="T0" fmla="*/ 0 w 6"/>
                <a:gd name="T1" fmla="*/ 1 h 1"/>
                <a:gd name="T2" fmla="*/ 0 w 6"/>
                <a:gd name="T3" fmla="*/ 1 h 1"/>
                <a:gd name="T4" fmla="*/ 1 w 6"/>
                <a:gd name="T5" fmla="*/ 0 h 1"/>
                <a:gd name="T6" fmla="*/ 6 w 6"/>
                <a:gd name="T7" fmla="*/ 1 h 1"/>
                <a:gd name="T8" fmla="*/ 0 w 6"/>
                <a:gd name="T9" fmla="*/ 1 h 1"/>
              </a:gdLst>
              <a:ahLst/>
              <a:cxnLst>
                <a:cxn ang="0">
                  <a:pos x="T0" y="T1"/>
                </a:cxn>
                <a:cxn ang="0">
                  <a:pos x="T2" y="T3"/>
                </a:cxn>
                <a:cxn ang="0">
                  <a:pos x="T4" y="T5"/>
                </a:cxn>
                <a:cxn ang="0">
                  <a:pos x="T6" y="T7"/>
                </a:cxn>
                <a:cxn ang="0">
                  <a:pos x="T8" y="T9"/>
                </a:cxn>
              </a:cxnLst>
              <a:rect l="0" t="0" r="r" b="b"/>
              <a:pathLst>
                <a:path w="6" h="1">
                  <a:moveTo>
                    <a:pt x="0" y="1"/>
                  </a:moveTo>
                  <a:lnTo>
                    <a:pt x="0" y="1"/>
                  </a:lnTo>
                  <a:cubicBezTo>
                    <a:pt x="1" y="1"/>
                    <a:pt x="1" y="1"/>
                    <a:pt x="1" y="0"/>
                  </a:cubicBezTo>
                  <a:cubicBezTo>
                    <a:pt x="3" y="0"/>
                    <a:pt x="4" y="1"/>
                    <a:pt x="6" y="1"/>
                  </a:cubicBezTo>
                  <a:cubicBezTo>
                    <a:pt x="4" y="1"/>
                    <a:pt x="2"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1" name="Freeform 1398"/>
            <p:cNvSpPr>
              <a:spLocks/>
            </p:cNvSpPr>
            <p:nvPr userDrawn="1"/>
          </p:nvSpPr>
          <p:spPr bwMode="auto">
            <a:xfrm>
              <a:off x="293" y="209"/>
              <a:ext cx="3" cy="2"/>
            </a:xfrm>
            <a:custGeom>
              <a:avLst/>
              <a:gdLst>
                <a:gd name="T0" fmla="*/ 0 w 8"/>
                <a:gd name="T1" fmla="*/ 4 h 5"/>
                <a:gd name="T2" fmla="*/ 0 w 8"/>
                <a:gd name="T3" fmla="*/ 4 h 5"/>
                <a:gd name="T4" fmla="*/ 8 w 8"/>
                <a:gd name="T5" fmla="*/ 0 h 5"/>
                <a:gd name="T6" fmla="*/ 4 w 8"/>
                <a:gd name="T7" fmla="*/ 5 h 5"/>
                <a:gd name="T8" fmla="*/ 2 w 8"/>
                <a:gd name="T9" fmla="*/ 5 h 5"/>
                <a:gd name="T10" fmla="*/ 3 w 8"/>
                <a:gd name="T11" fmla="*/ 4 h 5"/>
                <a:gd name="T12" fmla="*/ 2 w 8"/>
                <a:gd name="T13" fmla="*/ 4 h 5"/>
                <a:gd name="T14" fmla="*/ 0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4"/>
                  </a:moveTo>
                  <a:lnTo>
                    <a:pt x="0" y="4"/>
                  </a:lnTo>
                  <a:cubicBezTo>
                    <a:pt x="2" y="2"/>
                    <a:pt x="5" y="1"/>
                    <a:pt x="8" y="0"/>
                  </a:cubicBezTo>
                  <a:cubicBezTo>
                    <a:pt x="7" y="2"/>
                    <a:pt x="6" y="4"/>
                    <a:pt x="4" y="5"/>
                  </a:cubicBezTo>
                  <a:cubicBezTo>
                    <a:pt x="4" y="5"/>
                    <a:pt x="3" y="5"/>
                    <a:pt x="2" y="5"/>
                  </a:cubicBezTo>
                  <a:cubicBezTo>
                    <a:pt x="2" y="5"/>
                    <a:pt x="2" y="4"/>
                    <a:pt x="3" y="4"/>
                  </a:cubicBezTo>
                  <a:lnTo>
                    <a:pt x="2" y="4"/>
                  </a:lnTo>
                  <a:cubicBezTo>
                    <a:pt x="2" y="4"/>
                    <a:pt x="1" y="4"/>
                    <a:pt x="0"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2" name="Freeform 1399"/>
            <p:cNvSpPr>
              <a:spLocks/>
            </p:cNvSpPr>
            <p:nvPr userDrawn="1"/>
          </p:nvSpPr>
          <p:spPr bwMode="auto">
            <a:xfrm>
              <a:off x="289" y="208"/>
              <a:ext cx="1" cy="2"/>
            </a:xfrm>
            <a:custGeom>
              <a:avLst/>
              <a:gdLst>
                <a:gd name="T0" fmla="*/ 2 w 2"/>
                <a:gd name="T1" fmla="*/ 0 h 3"/>
                <a:gd name="T2" fmla="*/ 2 w 2"/>
                <a:gd name="T3" fmla="*/ 0 h 3"/>
                <a:gd name="T4" fmla="*/ 2 w 2"/>
                <a:gd name="T5" fmla="*/ 2 h 3"/>
                <a:gd name="T6" fmla="*/ 1 w 2"/>
                <a:gd name="T7" fmla="*/ 3 h 3"/>
                <a:gd name="T8" fmla="*/ 0 w 2"/>
                <a:gd name="T9" fmla="*/ 2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cubicBezTo>
                    <a:pt x="2" y="1"/>
                    <a:pt x="2" y="1"/>
                    <a:pt x="2" y="2"/>
                  </a:cubicBezTo>
                  <a:cubicBezTo>
                    <a:pt x="1" y="2"/>
                    <a:pt x="1" y="3"/>
                    <a:pt x="1" y="3"/>
                  </a:cubicBezTo>
                  <a:cubicBezTo>
                    <a:pt x="1" y="3"/>
                    <a:pt x="1" y="2"/>
                    <a:pt x="0" y="2"/>
                  </a:cubicBezTo>
                  <a:cubicBezTo>
                    <a:pt x="1" y="1"/>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3" name="Freeform 1400"/>
            <p:cNvSpPr>
              <a:spLocks/>
            </p:cNvSpPr>
            <p:nvPr userDrawn="1"/>
          </p:nvSpPr>
          <p:spPr bwMode="auto">
            <a:xfrm>
              <a:off x="291" y="210"/>
              <a:ext cx="1" cy="1"/>
            </a:xfrm>
            <a:custGeom>
              <a:avLst/>
              <a:gdLst>
                <a:gd name="T0" fmla="*/ 3 w 3"/>
                <a:gd name="T1" fmla="*/ 0 h 4"/>
                <a:gd name="T2" fmla="*/ 3 w 3"/>
                <a:gd name="T3" fmla="*/ 0 h 4"/>
                <a:gd name="T4" fmla="*/ 2 w 3"/>
                <a:gd name="T5" fmla="*/ 3 h 4"/>
                <a:gd name="T6" fmla="*/ 0 w 3"/>
                <a:gd name="T7" fmla="*/ 4 h 4"/>
                <a:gd name="T8" fmla="*/ 1 w 3"/>
                <a:gd name="T9" fmla="*/ 1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lnTo>
                    <a:pt x="3" y="0"/>
                  </a:lnTo>
                  <a:cubicBezTo>
                    <a:pt x="2" y="1"/>
                    <a:pt x="2" y="2"/>
                    <a:pt x="2" y="3"/>
                  </a:cubicBezTo>
                  <a:cubicBezTo>
                    <a:pt x="1" y="3"/>
                    <a:pt x="1" y="4"/>
                    <a:pt x="0" y="4"/>
                  </a:cubicBezTo>
                  <a:cubicBezTo>
                    <a:pt x="1" y="3"/>
                    <a:pt x="1" y="2"/>
                    <a:pt x="1" y="1"/>
                  </a:cubicBezTo>
                  <a:cubicBezTo>
                    <a:pt x="2" y="1"/>
                    <a:pt x="2" y="0"/>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4" name="Freeform 1401"/>
            <p:cNvSpPr>
              <a:spLocks/>
            </p:cNvSpPr>
            <p:nvPr userDrawn="1"/>
          </p:nvSpPr>
          <p:spPr bwMode="auto">
            <a:xfrm>
              <a:off x="292" y="211"/>
              <a:ext cx="4" cy="2"/>
            </a:xfrm>
            <a:custGeom>
              <a:avLst/>
              <a:gdLst>
                <a:gd name="T0" fmla="*/ 2 w 8"/>
                <a:gd name="T1" fmla="*/ 1 h 4"/>
                <a:gd name="T2" fmla="*/ 2 w 8"/>
                <a:gd name="T3" fmla="*/ 1 h 4"/>
                <a:gd name="T4" fmla="*/ 8 w 8"/>
                <a:gd name="T5" fmla="*/ 1 h 4"/>
                <a:gd name="T6" fmla="*/ 4 w 8"/>
                <a:gd name="T7" fmla="*/ 4 h 4"/>
                <a:gd name="T8" fmla="*/ 0 w 8"/>
                <a:gd name="T9" fmla="*/ 4 h 4"/>
                <a:gd name="T10" fmla="*/ 2 w 8"/>
                <a:gd name="T11" fmla="*/ 1 h 4"/>
              </a:gdLst>
              <a:ahLst/>
              <a:cxnLst>
                <a:cxn ang="0">
                  <a:pos x="T0" y="T1"/>
                </a:cxn>
                <a:cxn ang="0">
                  <a:pos x="T2" y="T3"/>
                </a:cxn>
                <a:cxn ang="0">
                  <a:pos x="T4" y="T5"/>
                </a:cxn>
                <a:cxn ang="0">
                  <a:pos x="T6" y="T7"/>
                </a:cxn>
                <a:cxn ang="0">
                  <a:pos x="T8" y="T9"/>
                </a:cxn>
                <a:cxn ang="0">
                  <a:pos x="T10" y="T11"/>
                </a:cxn>
              </a:cxnLst>
              <a:rect l="0" t="0" r="r" b="b"/>
              <a:pathLst>
                <a:path w="8" h="4">
                  <a:moveTo>
                    <a:pt x="2" y="1"/>
                  </a:moveTo>
                  <a:lnTo>
                    <a:pt x="2" y="1"/>
                  </a:lnTo>
                  <a:cubicBezTo>
                    <a:pt x="4" y="1"/>
                    <a:pt x="7" y="0"/>
                    <a:pt x="8" y="1"/>
                  </a:cubicBezTo>
                  <a:cubicBezTo>
                    <a:pt x="7" y="2"/>
                    <a:pt x="6" y="3"/>
                    <a:pt x="4" y="4"/>
                  </a:cubicBezTo>
                  <a:cubicBezTo>
                    <a:pt x="3" y="4"/>
                    <a:pt x="1" y="4"/>
                    <a:pt x="0" y="4"/>
                  </a:cubicBezTo>
                  <a:cubicBezTo>
                    <a:pt x="1" y="3"/>
                    <a:pt x="2" y="2"/>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5" name="Freeform 1402"/>
            <p:cNvSpPr>
              <a:spLocks/>
            </p:cNvSpPr>
            <p:nvPr userDrawn="1"/>
          </p:nvSpPr>
          <p:spPr bwMode="auto">
            <a:xfrm>
              <a:off x="289" y="208"/>
              <a:ext cx="2" cy="5"/>
            </a:xfrm>
            <a:custGeom>
              <a:avLst/>
              <a:gdLst>
                <a:gd name="T0" fmla="*/ 1 w 5"/>
                <a:gd name="T1" fmla="*/ 5 h 11"/>
                <a:gd name="T2" fmla="*/ 1 w 5"/>
                <a:gd name="T3" fmla="*/ 5 h 11"/>
                <a:gd name="T4" fmla="*/ 5 w 5"/>
                <a:gd name="T5" fmla="*/ 0 h 11"/>
                <a:gd name="T6" fmla="*/ 3 w 5"/>
                <a:gd name="T7" fmla="*/ 8 h 11"/>
                <a:gd name="T8" fmla="*/ 0 w 5"/>
                <a:gd name="T9" fmla="*/ 11 h 11"/>
                <a:gd name="T10" fmla="*/ 1 w 5"/>
                <a:gd name="T11" fmla="*/ 6 h 11"/>
                <a:gd name="T12" fmla="*/ 1 w 5"/>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5"/>
                  </a:moveTo>
                  <a:lnTo>
                    <a:pt x="1" y="5"/>
                  </a:lnTo>
                  <a:cubicBezTo>
                    <a:pt x="2" y="3"/>
                    <a:pt x="3" y="1"/>
                    <a:pt x="5" y="0"/>
                  </a:cubicBezTo>
                  <a:cubicBezTo>
                    <a:pt x="5" y="3"/>
                    <a:pt x="4" y="5"/>
                    <a:pt x="3" y="8"/>
                  </a:cubicBezTo>
                  <a:cubicBezTo>
                    <a:pt x="2" y="9"/>
                    <a:pt x="1" y="10"/>
                    <a:pt x="0" y="11"/>
                  </a:cubicBezTo>
                  <a:cubicBezTo>
                    <a:pt x="1" y="9"/>
                    <a:pt x="1" y="7"/>
                    <a:pt x="1" y="6"/>
                  </a:cubicBezTo>
                  <a:lnTo>
                    <a:pt x="1"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6" name="Freeform 1403"/>
            <p:cNvSpPr>
              <a:spLocks/>
            </p:cNvSpPr>
            <p:nvPr userDrawn="1"/>
          </p:nvSpPr>
          <p:spPr bwMode="auto">
            <a:xfrm>
              <a:off x="290" y="213"/>
              <a:ext cx="5" cy="1"/>
            </a:xfrm>
            <a:custGeom>
              <a:avLst/>
              <a:gdLst>
                <a:gd name="T0" fmla="*/ 11 w 11"/>
                <a:gd name="T1" fmla="*/ 1 h 3"/>
                <a:gd name="T2" fmla="*/ 11 w 11"/>
                <a:gd name="T3" fmla="*/ 1 h 3"/>
                <a:gd name="T4" fmla="*/ 7 w 11"/>
                <a:gd name="T5" fmla="*/ 3 h 3"/>
                <a:gd name="T6" fmla="*/ 1 w 11"/>
                <a:gd name="T7" fmla="*/ 3 h 3"/>
                <a:gd name="T8" fmla="*/ 0 w 11"/>
                <a:gd name="T9" fmla="*/ 3 h 3"/>
                <a:gd name="T10" fmla="*/ 11 w 11"/>
                <a:gd name="T11" fmla="*/ 1 h 3"/>
              </a:gdLst>
              <a:ahLst/>
              <a:cxnLst>
                <a:cxn ang="0">
                  <a:pos x="T0" y="T1"/>
                </a:cxn>
                <a:cxn ang="0">
                  <a:pos x="T2" y="T3"/>
                </a:cxn>
                <a:cxn ang="0">
                  <a:pos x="T4" y="T5"/>
                </a:cxn>
                <a:cxn ang="0">
                  <a:pos x="T6" y="T7"/>
                </a:cxn>
                <a:cxn ang="0">
                  <a:pos x="T8" y="T9"/>
                </a:cxn>
                <a:cxn ang="0">
                  <a:pos x="T10" y="T11"/>
                </a:cxn>
              </a:cxnLst>
              <a:rect l="0" t="0" r="r" b="b"/>
              <a:pathLst>
                <a:path w="11" h="3">
                  <a:moveTo>
                    <a:pt x="11" y="1"/>
                  </a:moveTo>
                  <a:lnTo>
                    <a:pt x="11" y="1"/>
                  </a:lnTo>
                  <a:cubicBezTo>
                    <a:pt x="10" y="2"/>
                    <a:pt x="9" y="3"/>
                    <a:pt x="7" y="3"/>
                  </a:cubicBezTo>
                  <a:cubicBezTo>
                    <a:pt x="5" y="3"/>
                    <a:pt x="3" y="3"/>
                    <a:pt x="1" y="3"/>
                  </a:cubicBezTo>
                  <a:lnTo>
                    <a:pt x="0" y="3"/>
                  </a:lnTo>
                  <a:cubicBezTo>
                    <a:pt x="3" y="1"/>
                    <a:pt x="7" y="0"/>
                    <a:pt x="1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7" name="Freeform 1404"/>
            <p:cNvSpPr>
              <a:spLocks/>
            </p:cNvSpPr>
            <p:nvPr userDrawn="1"/>
          </p:nvSpPr>
          <p:spPr bwMode="auto">
            <a:xfrm>
              <a:off x="289" y="211"/>
              <a:ext cx="4" cy="3"/>
            </a:xfrm>
            <a:custGeom>
              <a:avLst/>
              <a:gdLst>
                <a:gd name="T0" fmla="*/ 9 w 9"/>
                <a:gd name="T1" fmla="*/ 0 h 7"/>
                <a:gd name="T2" fmla="*/ 9 w 9"/>
                <a:gd name="T3" fmla="*/ 0 h 7"/>
                <a:gd name="T4" fmla="*/ 0 w 9"/>
                <a:gd name="T5" fmla="*/ 7 h 7"/>
                <a:gd name="T6" fmla="*/ 9 w 9"/>
                <a:gd name="T7" fmla="*/ 0 h 7"/>
              </a:gdLst>
              <a:ahLst/>
              <a:cxnLst>
                <a:cxn ang="0">
                  <a:pos x="T0" y="T1"/>
                </a:cxn>
                <a:cxn ang="0">
                  <a:pos x="T2" y="T3"/>
                </a:cxn>
                <a:cxn ang="0">
                  <a:pos x="T4" y="T5"/>
                </a:cxn>
                <a:cxn ang="0">
                  <a:pos x="T6" y="T7"/>
                </a:cxn>
              </a:cxnLst>
              <a:rect l="0" t="0" r="r" b="b"/>
              <a:pathLst>
                <a:path w="9" h="7">
                  <a:moveTo>
                    <a:pt x="9" y="0"/>
                  </a:moveTo>
                  <a:lnTo>
                    <a:pt x="9" y="0"/>
                  </a:lnTo>
                  <a:cubicBezTo>
                    <a:pt x="8" y="3"/>
                    <a:pt x="4" y="6"/>
                    <a:pt x="0" y="7"/>
                  </a:cubicBezTo>
                  <a:cubicBezTo>
                    <a:pt x="1" y="3"/>
                    <a:pt x="5" y="0"/>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8" name="Freeform 1405"/>
            <p:cNvSpPr>
              <a:spLocks/>
            </p:cNvSpPr>
            <p:nvPr userDrawn="1"/>
          </p:nvSpPr>
          <p:spPr bwMode="auto">
            <a:xfrm>
              <a:off x="286" y="208"/>
              <a:ext cx="1" cy="1"/>
            </a:xfrm>
            <a:custGeom>
              <a:avLst/>
              <a:gdLst>
                <a:gd name="T0" fmla="*/ 0 w 1"/>
                <a:gd name="T1" fmla="*/ 2 h 2"/>
                <a:gd name="T2" fmla="*/ 0 w 1"/>
                <a:gd name="T3" fmla="*/ 2 h 2"/>
                <a:gd name="T4" fmla="*/ 0 w 1"/>
                <a:gd name="T5" fmla="*/ 0 h 2"/>
                <a:gd name="T6" fmla="*/ 1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lnTo>
                    <a:pt x="0" y="0"/>
                  </a:lnTo>
                  <a:lnTo>
                    <a:pt x="1" y="0"/>
                  </a:lnTo>
                  <a:cubicBezTo>
                    <a:pt x="1" y="1"/>
                    <a:pt x="0" y="1"/>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79" name="Freeform 1406"/>
            <p:cNvSpPr>
              <a:spLocks/>
            </p:cNvSpPr>
            <p:nvPr userDrawn="1"/>
          </p:nvSpPr>
          <p:spPr bwMode="auto">
            <a:xfrm>
              <a:off x="277" y="208"/>
              <a:ext cx="0" cy="2"/>
            </a:xfrm>
            <a:custGeom>
              <a:avLst/>
              <a:gdLst>
                <a:gd name="T0" fmla="*/ 0 w 2"/>
                <a:gd name="T1" fmla="*/ 2 h 5"/>
                <a:gd name="T2" fmla="*/ 0 w 2"/>
                <a:gd name="T3" fmla="*/ 2 h 5"/>
                <a:gd name="T4" fmla="*/ 0 w 2"/>
                <a:gd name="T5" fmla="*/ 1 h 5"/>
                <a:gd name="T6" fmla="*/ 0 w 2"/>
                <a:gd name="T7" fmla="*/ 0 h 5"/>
                <a:gd name="T8" fmla="*/ 2 w 2"/>
                <a:gd name="T9" fmla="*/ 3 h 5"/>
                <a:gd name="T10" fmla="*/ 1 w 2"/>
                <a:gd name="T11" fmla="*/ 5 h 5"/>
                <a:gd name="T12" fmla="*/ 0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2"/>
                  </a:moveTo>
                  <a:lnTo>
                    <a:pt x="0" y="2"/>
                  </a:lnTo>
                  <a:cubicBezTo>
                    <a:pt x="0" y="1"/>
                    <a:pt x="0" y="1"/>
                    <a:pt x="0" y="1"/>
                  </a:cubicBezTo>
                  <a:lnTo>
                    <a:pt x="0" y="0"/>
                  </a:lnTo>
                  <a:cubicBezTo>
                    <a:pt x="1" y="1"/>
                    <a:pt x="1" y="2"/>
                    <a:pt x="2" y="3"/>
                  </a:cubicBezTo>
                  <a:cubicBezTo>
                    <a:pt x="2" y="4"/>
                    <a:pt x="2" y="4"/>
                    <a:pt x="1" y="5"/>
                  </a:cubicBezTo>
                  <a:cubicBezTo>
                    <a:pt x="1" y="4"/>
                    <a:pt x="0" y="3"/>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0" name="Freeform 1407"/>
            <p:cNvSpPr>
              <a:spLocks/>
            </p:cNvSpPr>
            <p:nvPr userDrawn="1"/>
          </p:nvSpPr>
          <p:spPr bwMode="auto">
            <a:xfrm>
              <a:off x="276" y="205"/>
              <a:ext cx="1" cy="2"/>
            </a:xfrm>
            <a:custGeom>
              <a:avLst/>
              <a:gdLst>
                <a:gd name="T0" fmla="*/ 1 w 4"/>
                <a:gd name="T1" fmla="*/ 6 h 6"/>
                <a:gd name="T2" fmla="*/ 1 w 4"/>
                <a:gd name="T3" fmla="*/ 6 h 6"/>
                <a:gd name="T4" fmla="*/ 0 w 4"/>
                <a:gd name="T5" fmla="*/ 2 h 6"/>
                <a:gd name="T6" fmla="*/ 1 w 4"/>
                <a:gd name="T7" fmla="*/ 0 h 6"/>
                <a:gd name="T8" fmla="*/ 4 w 4"/>
                <a:gd name="T9" fmla="*/ 3 h 6"/>
                <a:gd name="T10" fmla="*/ 2 w 4"/>
                <a:gd name="T11" fmla="*/ 6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1" y="6"/>
                  </a:lnTo>
                  <a:cubicBezTo>
                    <a:pt x="1" y="5"/>
                    <a:pt x="0" y="3"/>
                    <a:pt x="0" y="2"/>
                  </a:cubicBezTo>
                  <a:lnTo>
                    <a:pt x="1" y="0"/>
                  </a:lnTo>
                  <a:cubicBezTo>
                    <a:pt x="2" y="1"/>
                    <a:pt x="3" y="2"/>
                    <a:pt x="4" y="3"/>
                  </a:cubicBezTo>
                  <a:cubicBezTo>
                    <a:pt x="3" y="4"/>
                    <a:pt x="2" y="5"/>
                    <a:pt x="2" y="6"/>
                  </a:cubicBezTo>
                  <a:lnTo>
                    <a:pt x="1" y="6"/>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1" name="Freeform 1408"/>
            <p:cNvSpPr>
              <a:spLocks/>
            </p:cNvSpPr>
            <p:nvPr userDrawn="1"/>
          </p:nvSpPr>
          <p:spPr bwMode="auto">
            <a:xfrm>
              <a:off x="276" y="204"/>
              <a:ext cx="0" cy="1"/>
            </a:xfrm>
            <a:custGeom>
              <a:avLst/>
              <a:gdLst>
                <a:gd name="T0" fmla="*/ 0 w 1"/>
                <a:gd name="T1" fmla="*/ 2 h 2"/>
                <a:gd name="T2" fmla="*/ 0 w 1"/>
                <a:gd name="T3" fmla="*/ 2 h 2"/>
                <a:gd name="T4" fmla="*/ 0 w 1"/>
                <a:gd name="T5" fmla="*/ 0 h 2"/>
                <a:gd name="T6" fmla="*/ 1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cubicBezTo>
                    <a:pt x="0" y="1"/>
                    <a:pt x="0" y="0"/>
                    <a:pt x="0" y="0"/>
                  </a:cubicBezTo>
                  <a:lnTo>
                    <a:pt x="1" y="1"/>
                  </a:lnTo>
                  <a:lnTo>
                    <a:pt x="0"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2" name="Freeform 1409"/>
            <p:cNvSpPr>
              <a:spLocks/>
            </p:cNvSpPr>
            <p:nvPr userDrawn="1"/>
          </p:nvSpPr>
          <p:spPr bwMode="auto">
            <a:xfrm>
              <a:off x="276" y="201"/>
              <a:ext cx="1" cy="3"/>
            </a:xfrm>
            <a:custGeom>
              <a:avLst/>
              <a:gdLst>
                <a:gd name="T0" fmla="*/ 0 w 3"/>
                <a:gd name="T1" fmla="*/ 5 h 6"/>
                <a:gd name="T2" fmla="*/ 0 w 3"/>
                <a:gd name="T3" fmla="*/ 5 h 6"/>
                <a:gd name="T4" fmla="*/ 2 w 3"/>
                <a:gd name="T5" fmla="*/ 0 h 6"/>
                <a:gd name="T6" fmla="*/ 3 w 3"/>
                <a:gd name="T7" fmla="*/ 2 h 6"/>
                <a:gd name="T8" fmla="*/ 0 w 3"/>
                <a:gd name="T9" fmla="*/ 6 h 6"/>
                <a:gd name="T10" fmla="*/ 0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0" y="5"/>
                  </a:moveTo>
                  <a:lnTo>
                    <a:pt x="0" y="5"/>
                  </a:lnTo>
                  <a:cubicBezTo>
                    <a:pt x="0" y="3"/>
                    <a:pt x="1" y="2"/>
                    <a:pt x="2" y="0"/>
                  </a:cubicBezTo>
                  <a:cubicBezTo>
                    <a:pt x="2" y="1"/>
                    <a:pt x="2" y="1"/>
                    <a:pt x="3" y="2"/>
                  </a:cubicBezTo>
                  <a:cubicBezTo>
                    <a:pt x="2" y="3"/>
                    <a:pt x="1" y="4"/>
                    <a:pt x="0" y="6"/>
                  </a:cubicBezTo>
                  <a:lnTo>
                    <a:pt x="0"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3" name="Freeform 1410"/>
            <p:cNvSpPr>
              <a:spLocks/>
            </p:cNvSpPr>
            <p:nvPr userDrawn="1"/>
          </p:nvSpPr>
          <p:spPr bwMode="auto">
            <a:xfrm>
              <a:off x="277" y="200"/>
              <a:ext cx="2" cy="2"/>
            </a:xfrm>
            <a:custGeom>
              <a:avLst/>
              <a:gdLst>
                <a:gd name="T0" fmla="*/ 0 w 4"/>
                <a:gd name="T1" fmla="*/ 3 h 4"/>
                <a:gd name="T2" fmla="*/ 0 w 4"/>
                <a:gd name="T3" fmla="*/ 3 h 4"/>
                <a:gd name="T4" fmla="*/ 1 w 4"/>
                <a:gd name="T5" fmla="*/ 3 h 4"/>
                <a:gd name="T6" fmla="*/ 4 w 4"/>
                <a:gd name="T7" fmla="*/ 0 h 4"/>
                <a:gd name="T8" fmla="*/ 4 w 4"/>
                <a:gd name="T9" fmla="*/ 1 h 4"/>
                <a:gd name="T10" fmla="*/ 1 w 4"/>
                <a:gd name="T11" fmla="*/ 4 h 4"/>
                <a:gd name="T12" fmla="*/ 0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3"/>
                  </a:moveTo>
                  <a:lnTo>
                    <a:pt x="0" y="3"/>
                  </a:lnTo>
                  <a:lnTo>
                    <a:pt x="1" y="3"/>
                  </a:lnTo>
                  <a:cubicBezTo>
                    <a:pt x="2" y="2"/>
                    <a:pt x="3" y="1"/>
                    <a:pt x="4" y="0"/>
                  </a:cubicBezTo>
                  <a:lnTo>
                    <a:pt x="4" y="1"/>
                  </a:lnTo>
                  <a:cubicBezTo>
                    <a:pt x="3" y="2"/>
                    <a:pt x="2" y="3"/>
                    <a:pt x="1" y="4"/>
                  </a:cubicBez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4" name="Freeform 1411"/>
            <p:cNvSpPr>
              <a:spLocks/>
            </p:cNvSpPr>
            <p:nvPr userDrawn="1"/>
          </p:nvSpPr>
          <p:spPr bwMode="auto">
            <a:xfrm>
              <a:off x="279" y="200"/>
              <a:ext cx="0"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lnTo>
                    <a:pt x="0" y="0"/>
                  </a:lnTo>
                  <a:lnTo>
                    <a:pt x="1" y="0"/>
                  </a:lnTo>
                  <a:lnTo>
                    <a:pt x="0"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5" name="Freeform 1412"/>
            <p:cNvSpPr>
              <a:spLocks/>
            </p:cNvSpPr>
            <p:nvPr userDrawn="1"/>
          </p:nvSpPr>
          <p:spPr bwMode="auto">
            <a:xfrm>
              <a:off x="279" y="199"/>
              <a:ext cx="2" cy="3"/>
            </a:xfrm>
            <a:custGeom>
              <a:avLst/>
              <a:gdLst>
                <a:gd name="T0" fmla="*/ 1 w 5"/>
                <a:gd name="T1" fmla="*/ 1 h 6"/>
                <a:gd name="T2" fmla="*/ 1 w 5"/>
                <a:gd name="T3" fmla="*/ 1 h 6"/>
                <a:gd name="T4" fmla="*/ 3 w 5"/>
                <a:gd name="T5" fmla="*/ 0 h 6"/>
                <a:gd name="T6" fmla="*/ 5 w 5"/>
                <a:gd name="T7" fmla="*/ 3 h 6"/>
                <a:gd name="T8" fmla="*/ 2 w 5"/>
                <a:gd name="T9" fmla="*/ 6 h 6"/>
                <a:gd name="T10" fmla="*/ 0 w 5"/>
                <a:gd name="T11" fmla="*/ 3 h 6"/>
                <a:gd name="T12" fmla="*/ 1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1" y="1"/>
                  </a:moveTo>
                  <a:lnTo>
                    <a:pt x="1" y="1"/>
                  </a:lnTo>
                  <a:cubicBezTo>
                    <a:pt x="2" y="1"/>
                    <a:pt x="2" y="1"/>
                    <a:pt x="3" y="0"/>
                  </a:cubicBezTo>
                  <a:cubicBezTo>
                    <a:pt x="3" y="1"/>
                    <a:pt x="4" y="2"/>
                    <a:pt x="5" y="3"/>
                  </a:cubicBezTo>
                  <a:cubicBezTo>
                    <a:pt x="4" y="4"/>
                    <a:pt x="3" y="5"/>
                    <a:pt x="2" y="6"/>
                  </a:cubicBezTo>
                  <a:cubicBezTo>
                    <a:pt x="1" y="5"/>
                    <a:pt x="0" y="4"/>
                    <a:pt x="0" y="3"/>
                  </a:cubicBezTo>
                  <a:cubicBezTo>
                    <a:pt x="0" y="2"/>
                    <a:pt x="1" y="2"/>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6" name="Freeform 1413"/>
            <p:cNvSpPr>
              <a:spLocks/>
            </p:cNvSpPr>
            <p:nvPr userDrawn="1"/>
          </p:nvSpPr>
          <p:spPr bwMode="auto">
            <a:xfrm>
              <a:off x="281" y="199"/>
              <a:ext cx="2" cy="1"/>
            </a:xfrm>
            <a:custGeom>
              <a:avLst/>
              <a:gdLst>
                <a:gd name="T0" fmla="*/ 0 w 5"/>
                <a:gd name="T1" fmla="*/ 1 h 4"/>
                <a:gd name="T2" fmla="*/ 0 w 5"/>
                <a:gd name="T3" fmla="*/ 1 h 4"/>
                <a:gd name="T4" fmla="*/ 5 w 5"/>
                <a:gd name="T5" fmla="*/ 0 h 4"/>
                <a:gd name="T6" fmla="*/ 5 w 5"/>
                <a:gd name="T7" fmla="*/ 1 h 4"/>
                <a:gd name="T8" fmla="*/ 2 w 5"/>
                <a:gd name="T9" fmla="*/ 4 h 4"/>
                <a:gd name="T10" fmla="*/ 0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0" y="1"/>
                  </a:moveTo>
                  <a:lnTo>
                    <a:pt x="0" y="1"/>
                  </a:lnTo>
                  <a:cubicBezTo>
                    <a:pt x="2" y="1"/>
                    <a:pt x="3" y="0"/>
                    <a:pt x="5" y="0"/>
                  </a:cubicBezTo>
                  <a:lnTo>
                    <a:pt x="5" y="1"/>
                  </a:lnTo>
                  <a:cubicBezTo>
                    <a:pt x="4" y="2"/>
                    <a:pt x="3" y="3"/>
                    <a:pt x="2" y="4"/>
                  </a:cubicBezTo>
                  <a:cubicBezTo>
                    <a:pt x="2" y="3"/>
                    <a:pt x="1" y="2"/>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7" name="Freeform 1414"/>
            <p:cNvSpPr>
              <a:spLocks/>
            </p:cNvSpPr>
            <p:nvPr userDrawn="1"/>
          </p:nvSpPr>
          <p:spPr bwMode="auto">
            <a:xfrm>
              <a:off x="282" y="200"/>
              <a:ext cx="1" cy="2"/>
            </a:xfrm>
            <a:custGeom>
              <a:avLst/>
              <a:gdLst>
                <a:gd name="T0" fmla="*/ 2 w 3"/>
                <a:gd name="T1" fmla="*/ 0 h 6"/>
                <a:gd name="T2" fmla="*/ 2 w 3"/>
                <a:gd name="T3" fmla="*/ 0 h 6"/>
                <a:gd name="T4" fmla="*/ 3 w 3"/>
                <a:gd name="T5" fmla="*/ 5 h 6"/>
                <a:gd name="T6" fmla="*/ 2 w 3"/>
                <a:gd name="T7" fmla="*/ 6 h 6"/>
                <a:gd name="T8" fmla="*/ 0 w 3"/>
                <a:gd name="T9" fmla="*/ 2 h 6"/>
                <a:gd name="T10" fmla="*/ 2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2" y="0"/>
                  </a:moveTo>
                  <a:lnTo>
                    <a:pt x="2" y="0"/>
                  </a:lnTo>
                  <a:lnTo>
                    <a:pt x="3" y="5"/>
                  </a:lnTo>
                  <a:lnTo>
                    <a:pt x="2" y="6"/>
                  </a:lnTo>
                  <a:cubicBezTo>
                    <a:pt x="1" y="5"/>
                    <a:pt x="0" y="3"/>
                    <a:pt x="0" y="2"/>
                  </a:cubicBezTo>
                  <a:cubicBezTo>
                    <a:pt x="0" y="2"/>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8" name="Freeform 1415"/>
            <p:cNvSpPr>
              <a:spLocks/>
            </p:cNvSpPr>
            <p:nvPr userDrawn="1"/>
          </p:nvSpPr>
          <p:spPr bwMode="auto">
            <a:xfrm>
              <a:off x="283" y="202"/>
              <a:ext cx="0" cy="1"/>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lnTo>
                    <a:pt x="0"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89" name="Freeform 1416"/>
            <p:cNvSpPr>
              <a:spLocks/>
            </p:cNvSpPr>
            <p:nvPr userDrawn="1"/>
          </p:nvSpPr>
          <p:spPr bwMode="auto">
            <a:xfrm>
              <a:off x="281" y="203"/>
              <a:ext cx="3" cy="2"/>
            </a:xfrm>
            <a:custGeom>
              <a:avLst/>
              <a:gdLst>
                <a:gd name="T0" fmla="*/ 5 w 5"/>
                <a:gd name="T1" fmla="*/ 1 h 6"/>
                <a:gd name="T2" fmla="*/ 5 w 5"/>
                <a:gd name="T3" fmla="*/ 1 h 6"/>
                <a:gd name="T4" fmla="*/ 5 w 5"/>
                <a:gd name="T5" fmla="*/ 3 h 6"/>
                <a:gd name="T6" fmla="*/ 3 w 5"/>
                <a:gd name="T7" fmla="*/ 6 h 6"/>
                <a:gd name="T8" fmla="*/ 0 w 5"/>
                <a:gd name="T9" fmla="*/ 3 h 6"/>
                <a:gd name="T10" fmla="*/ 3 w 5"/>
                <a:gd name="T11" fmla="*/ 0 h 6"/>
                <a:gd name="T12" fmla="*/ 5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1"/>
                  </a:moveTo>
                  <a:lnTo>
                    <a:pt x="5" y="1"/>
                  </a:lnTo>
                  <a:lnTo>
                    <a:pt x="5" y="3"/>
                  </a:lnTo>
                  <a:cubicBezTo>
                    <a:pt x="4" y="4"/>
                    <a:pt x="4" y="5"/>
                    <a:pt x="3" y="6"/>
                  </a:cubicBezTo>
                  <a:cubicBezTo>
                    <a:pt x="2" y="5"/>
                    <a:pt x="1" y="4"/>
                    <a:pt x="0" y="3"/>
                  </a:cubicBezTo>
                  <a:cubicBezTo>
                    <a:pt x="1" y="2"/>
                    <a:pt x="2" y="1"/>
                    <a:pt x="3" y="0"/>
                  </a:cubicBezTo>
                  <a:cubicBezTo>
                    <a:pt x="4" y="0"/>
                    <a:pt x="4" y="1"/>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0" name="Freeform 1417"/>
            <p:cNvSpPr>
              <a:spLocks/>
            </p:cNvSpPr>
            <p:nvPr userDrawn="1"/>
          </p:nvSpPr>
          <p:spPr bwMode="auto">
            <a:xfrm>
              <a:off x="283" y="205"/>
              <a:ext cx="1" cy="2"/>
            </a:xfrm>
            <a:custGeom>
              <a:avLst/>
              <a:gdLst>
                <a:gd name="T0" fmla="*/ 2 w 3"/>
                <a:gd name="T1" fmla="*/ 0 h 5"/>
                <a:gd name="T2" fmla="*/ 2 w 3"/>
                <a:gd name="T3" fmla="*/ 0 h 5"/>
                <a:gd name="T4" fmla="*/ 3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2" y="0"/>
                  </a:lnTo>
                  <a:lnTo>
                    <a:pt x="3" y="5"/>
                  </a:lnTo>
                  <a:cubicBezTo>
                    <a:pt x="2" y="4"/>
                    <a:pt x="1" y="3"/>
                    <a:pt x="0" y="2"/>
                  </a:cubicBezTo>
                  <a:cubicBezTo>
                    <a:pt x="1" y="1"/>
                    <a:pt x="2"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1" name="Freeform 1418"/>
            <p:cNvSpPr>
              <a:spLocks/>
            </p:cNvSpPr>
            <p:nvPr userDrawn="1"/>
          </p:nvSpPr>
          <p:spPr bwMode="auto">
            <a:xfrm>
              <a:off x="283" y="207"/>
              <a:ext cx="2" cy="3"/>
            </a:xfrm>
            <a:custGeom>
              <a:avLst/>
              <a:gdLst>
                <a:gd name="T0" fmla="*/ 2 w 3"/>
                <a:gd name="T1" fmla="*/ 0 h 5"/>
                <a:gd name="T2" fmla="*/ 2 w 3"/>
                <a:gd name="T3" fmla="*/ 0 h 5"/>
                <a:gd name="T4" fmla="*/ 3 w 3"/>
                <a:gd name="T5" fmla="*/ 4 h 5"/>
                <a:gd name="T6" fmla="*/ 3 w 3"/>
                <a:gd name="T7" fmla="*/ 4 h 5"/>
                <a:gd name="T8" fmla="*/ 2 w 3"/>
                <a:gd name="T9" fmla="*/ 4 h 5"/>
                <a:gd name="T10" fmla="*/ 2 w 3"/>
                <a:gd name="T11" fmla="*/ 5 h 5"/>
                <a:gd name="T12" fmla="*/ 0 w 3"/>
                <a:gd name="T13" fmla="*/ 2 h 5"/>
                <a:gd name="T14" fmla="*/ 2 w 3"/>
                <a:gd name="T15" fmla="*/ 0 h 5"/>
                <a:gd name="T16" fmla="*/ 2 w 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0"/>
                  </a:moveTo>
                  <a:lnTo>
                    <a:pt x="2" y="0"/>
                  </a:lnTo>
                  <a:lnTo>
                    <a:pt x="3" y="4"/>
                  </a:lnTo>
                  <a:lnTo>
                    <a:pt x="3" y="4"/>
                  </a:lnTo>
                  <a:lnTo>
                    <a:pt x="2" y="4"/>
                  </a:lnTo>
                  <a:lnTo>
                    <a:pt x="2" y="5"/>
                  </a:lnTo>
                  <a:cubicBezTo>
                    <a:pt x="1" y="4"/>
                    <a:pt x="0" y="3"/>
                    <a:pt x="0" y="2"/>
                  </a:cubicBezTo>
                  <a:cubicBezTo>
                    <a:pt x="0" y="1"/>
                    <a:pt x="1" y="0"/>
                    <a:pt x="2" y="0"/>
                  </a:cubicBez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2" name="Freeform 1419"/>
            <p:cNvSpPr>
              <a:spLocks/>
            </p:cNvSpPr>
            <p:nvPr userDrawn="1"/>
          </p:nvSpPr>
          <p:spPr bwMode="auto">
            <a:xfrm>
              <a:off x="284" y="210"/>
              <a:ext cx="1" cy="0"/>
            </a:xfrm>
            <a:custGeom>
              <a:avLst/>
              <a:gdLst>
                <a:gd name="T0" fmla="*/ 0 w 1"/>
                <a:gd name="T1" fmla="*/ 1 h 2"/>
                <a:gd name="T2" fmla="*/ 0 w 1"/>
                <a:gd name="T3" fmla="*/ 1 h 2"/>
                <a:gd name="T4" fmla="*/ 0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lnTo>
                    <a:pt x="0" y="1"/>
                  </a:lnTo>
                  <a:lnTo>
                    <a:pt x="0" y="0"/>
                  </a:lnTo>
                  <a:cubicBezTo>
                    <a:pt x="0" y="1"/>
                    <a:pt x="1" y="1"/>
                    <a:pt x="1" y="2"/>
                  </a:cubicBezTo>
                  <a:cubicBezTo>
                    <a:pt x="1"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3" name="Freeform 1420"/>
            <p:cNvSpPr>
              <a:spLocks/>
            </p:cNvSpPr>
            <p:nvPr userDrawn="1"/>
          </p:nvSpPr>
          <p:spPr bwMode="auto">
            <a:xfrm>
              <a:off x="280" y="214"/>
              <a:ext cx="0" cy="0"/>
            </a:xfrm>
            <a:custGeom>
              <a:avLst/>
              <a:gdLst>
                <a:gd name="T0" fmla="*/ 0 w 1"/>
                <a:gd name="T1" fmla="*/ 1 h 1"/>
                <a:gd name="T2" fmla="*/ 0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0"/>
                  </a:lnTo>
                  <a:cubicBezTo>
                    <a:pt x="1" y="0"/>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4" name="Freeform 1421"/>
            <p:cNvSpPr>
              <a:spLocks/>
            </p:cNvSpPr>
            <p:nvPr userDrawn="1"/>
          </p:nvSpPr>
          <p:spPr bwMode="auto">
            <a:xfrm>
              <a:off x="278" y="213"/>
              <a:ext cx="2" cy="1"/>
            </a:xfrm>
            <a:custGeom>
              <a:avLst/>
              <a:gdLst>
                <a:gd name="T0" fmla="*/ 3 w 3"/>
                <a:gd name="T1" fmla="*/ 2 h 3"/>
                <a:gd name="T2" fmla="*/ 3 w 3"/>
                <a:gd name="T3" fmla="*/ 2 h 3"/>
                <a:gd name="T4" fmla="*/ 2 w 3"/>
                <a:gd name="T5" fmla="*/ 3 h 3"/>
                <a:gd name="T6" fmla="*/ 2 w 3"/>
                <a:gd name="T7" fmla="*/ 3 h 3"/>
                <a:gd name="T8" fmla="*/ 1 w 3"/>
                <a:gd name="T9" fmla="*/ 3 h 3"/>
                <a:gd name="T10" fmla="*/ 0 w 3"/>
                <a:gd name="T11" fmla="*/ 0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lnTo>
                    <a:pt x="3" y="2"/>
                  </a:lnTo>
                  <a:cubicBezTo>
                    <a:pt x="3" y="2"/>
                    <a:pt x="3" y="3"/>
                    <a:pt x="2" y="3"/>
                  </a:cubicBezTo>
                  <a:lnTo>
                    <a:pt x="2" y="3"/>
                  </a:lnTo>
                  <a:lnTo>
                    <a:pt x="1" y="3"/>
                  </a:lnTo>
                  <a:cubicBezTo>
                    <a:pt x="1" y="2"/>
                    <a:pt x="0" y="1"/>
                    <a:pt x="0" y="0"/>
                  </a:cubicBezTo>
                  <a:cubicBezTo>
                    <a:pt x="1" y="0"/>
                    <a:pt x="2" y="1"/>
                    <a:pt x="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5" name="Freeform 1422"/>
            <p:cNvSpPr>
              <a:spLocks/>
            </p:cNvSpPr>
            <p:nvPr userDrawn="1"/>
          </p:nvSpPr>
          <p:spPr bwMode="auto">
            <a:xfrm>
              <a:off x="277" y="210"/>
              <a:ext cx="2" cy="2"/>
            </a:xfrm>
            <a:custGeom>
              <a:avLst/>
              <a:gdLst>
                <a:gd name="T0" fmla="*/ 1 w 3"/>
                <a:gd name="T1" fmla="*/ 5 h 6"/>
                <a:gd name="T2" fmla="*/ 1 w 3"/>
                <a:gd name="T3" fmla="*/ 5 h 6"/>
                <a:gd name="T4" fmla="*/ 0 w 3"/>
                <a:gd name="T5" fmla="*/ 2 h 6"/>
                <a:gd name="T6" fmla="*/ 1 w 3"/>
                <a:gd name="T7" fmla="*/ 0 h 6"/>
                <a:gd name="T8" fmla="*/ 3 w 3"/>
                <a:gd name="T9" fmla="*/ 2 h 6"/>
                <a:gd name="T10" fmla="*/ 2 w 3"/>
                <a:gd name="T11" fmla="*/ 6 h 6"/>
                <a:gd name="T12" fmla="*/ 1 w 3"/>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5"/>
                  </a:moveTo>
                  <a:lnTo>
                    <a:pt x="1" y="5"/>
                  </a:lnTo>
                  <a:cubicBezTo>
                    <a:pt x="1" y="4"/>
                    <a:pt x="0" y="3"/>
                    <a:pt x="0" y="2"/>
                  </a:cubicBezTo>
                  <a:cubicBezTo>
                    <a:pt x="0" y="1"/>
                    <a:pt x="0" y="0"/>
                    <a:pt x="1" y="0"/>
                  </a:cubicBezTo>
                  <a:cubicBezTo>
                    <a:pt x="2" y="1"/>
                    <a:pt x="2" y="1"/>
                    <a:pt x="3" y="2"/>
                  </a:cubicBezTo>
                  <a:cubicBezTo>
                    <a:pt x="3" y="3"/>
                    <a:pt x="2" y="4"/>
                    <a:pt x="2" y="6"/>
                  </a:cubicBezTo>
                  <a:lnTo>
                    <a:pt x="1"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6" name="Freeform 1423"/>
            <p:cNvSpPr>
              <a:spLocks/>
            </p:cNvSpPr>
            <p:nvPr userDrawn="1"/>
          </p:nvSpPr>
          <p:spPr bwMode="auto">
            <a:xfrm>
              <a:off x="283" y="198"/>
              <a:ext cx="3" cy="10"/>
            </a:xfrm>
            <a:custGeom>
              <a:avLst/>
              <a:gdLst>
                <a:gd name="T0" fmla="*/ 3 w 6"/>
                <a:gd name="T1" fmla="*/ 0 h 22"/>
                <a:gd name="T2" fmla="*/ 3 w 6"/>
                <a:gd name="T3" fmla="*/ 0 h 22"/>
                <a:gd name="T4" fmla="*/ 6 w 6"/>
                <a:gd name="T5" fmla="*/ 22 h 22"/>
                <a:gd name="T6" fmla="*/ 5 w 6"/>
                <a:gd name="T7" fmla="*/ 21 h 22"/>
                <a:gd name="T8" fmla="*/ 4 w 6"/>
                <a:gd name="T9" fmla="*/ 21 h 22"/>
                <a:gd name="T10" fmla="*/ 4 w 6"/>
                <a:gd name="T11" fmla="*/ 22 h 22"/>
                <a:gd name="T12" fmla="*/ 0 w 6"/>
                <a:gd name="T13" fmla="*/ 1 h 22"/>
                <a:gd name="T14" fmla="*/ 3 w 6"/>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2">
                  <a:moveTo>
                    <a:pt x="3" y="0"/>
                  </a:moveTo>
                  <a:lnTo>
                    <a:pt x="3" y="0"/>
                  </a:lnTo>
                  <a:lnTo>
                    <a:pt x="6" y="22"/>
                  </a:lnTo>
                  <a:cubicBezTo>
                    <a:pt x="5" y="21"/>
                    <a:pt x="5" y="21"/>
                    <a:pt x="5" y="21"/>
                  </a:cubicBezTo>
                  <a:lnTo>
                    <a:pt x="4" y="21"/>
                  </a:lnTo>
                  <a:cubicBezTo>
                    <a:pt x="4" y="21"/>
                    <a:pt x="4" y="21"/>
                    <a:pt x="4" y="22"/>
                  </a:cubicBezTo>
                  <a:lnTo>
                    <a:pt x="0" y="1"/>
                  </a:lnTo>
                  <a:cubicBezTo>
                    <a:pt x="1" y="0"/>
                    <a:pt x="2" y="0"/>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7" name="Freeform 1424"/>
            <p:cNvSpPr>
              <a:spLocks/>
            </p:cNvSpPr>
            <p:nvPr userDrawn="1"/>
          </p:nvSpPr>
          <p:spPr bwMode="auto">
            <a:xfrm>
              <a:off x="281" y="201"/>
              <a:ext cx="2" cy="3"/>
            </a:xfrm>
            <a:custGeom>
              <a:avLst/>
              <a:gdLst>
                <a:gd name="T0" fmla="*/ 2 w 5"/>
                <a:gd name="T1" fmla="*/ 0 h 6"/>
                <a:gd name="T2" fmla="*/ 2 w 5"/>
                <a:gd name="T3" fmla="*/ 0 h 6"/>
                <a:gd name="T4" fmla="*/ 5 w 5"/>
                <a:gd name="T5" fmla="*/ 3 h 6"/>
                <a:gd name="T6" fmla="*/ 2 w 5"/>
                <a:gd name="T7" fmla="*/ 6 h 6"/>
                <a:gd name="T8" fmla="*/ 0 w 5"/>
                <a:gd name="T9" fmla="*/ 3 h 6"/>
                <a:gd name="T10" fmla="*/ 2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2" y="0"/>
                  </a:moveTo>
                  <a:lnTo>
                    <a:pt x="2" y="0"/>
                  </a:lnTo>
                  <a:cubicBezTo>
                    <a:pt x="3" y="1"/>
                    <a:pt x="4" y="2"/>
                    <a:pt x="5" y="3"/>
                  </a:cubicBezTo>
                  <a:cubicBezTo>
                    <a:pt x="4" y="4"/>
                    <a:pt x="3" y="5"/>
                    <a:pt x="2" y="6"/>
                  </a:cubicBezTo>
                  <a:cubicBezTo>
                    <a:pt x="1" y="5"/>
                    <a:pt x="0" y="4"/>
                    <a:pt x="0" y="3"/>
                  </a:cubicBezTo>
                  <a:cubicBezTo>
                    <a:pt x="0" y="2"/>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8" name="Freeform 1425"/>
            <p:cNvSpPr>
              <a:spLocks/>
            </p:cNvSpPr>
            <p:nvPr userDrawn="1"/>
          </p:nvSpPr>
          <p:spPr bwMode="auto">
            <a:xfrm>
              <a:off x="277" y="200"/>
              <a:ext cx="3" cy="4"/>
            </a:xfrm>
            <a:custGeom>
              <a:avLst/>
              <a:gdLst>
                <a:gd name="T0" fmla="*/ 3 w 6"/>
                <a:gd name="T1" fmla="*/ 7 h 7"/>
                <a:gd name="T2" fmla="*/ 3 w 6"/>
                <a:gd name="T3" fmla="*/ 7 h 7"/>
                <a:gd name="T4" fmla="*/ 0 w 6"/>
                <a:gd name="T5" fmla="*/ 4 h 7"/>
                <a:gd name="T6" fmla="*/ 3 w 6"/>
                <a:gd name="T7" fmla="*/ 0 h 7"/>
                <a:gd name="T8" fmla="*/ 6 w 6"/>
                <a:gd name="T9" fmla="*/ 4 h 7"/>
                <a:gd name="T10" fmla="*/ 3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3" y="7"/>
                  </a:moveTo>
                  <a:lnTo>
                    <a:pt x="3" y="7"/>
                  </a:lnTo>
                  <a:cubicBezTo>
                    <a:pt x="2" y="6"/>
                    <a:pt x="1" y="5"/>
                    <a:pt x="0" y="4"/>
                  </a:cubicBezTo>
                  <a:cubicBezTo>
                    <a:pt x="1" y="3"/>
                    <a:pt x="2" y="2"/>
                    <a:pt x="3" y="0"/>
                  </a:cubicBezTo>
                  <a:cubicBezTo>
                    <a:pt x="4" y="1"/>
                    <a:pt x="5" y="3"/>
                    <a:pt x="6"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99" name="Freeform 1426"/>
            <p:cNvSpPr>
              <a:spLocks/>
            </p:cNvSpPr>
            <p:nvPr userDrawn="1"/>
          </p:nvSpPr>
          <p:spPr bwMode="auto">
            <a:xfrm>
              <a:off x="279" y="202"/>
              <a:ext cx="2" cy="3"/>
            </a:xfrm>
            <a:custGeom>
              <a:avLst/>
              <a:gdLst>
                <a:gd name="T0" fmla="*/ 3 w 6"/>
                <a:gd name="T1" fmla="*/ 7 h 7"/>
                <a:gd name="T2" fmla="*/ 3 w 6"/>
                <a:gd name="T3" fmla="*/ 7 h 7"/>
                <a:gd name="T4" fmla="*/ 0 w 6"/>
                <a:gd name="T5" fmla="*/ 4 h 7"/>
                <a:gd name="T6" fmla="*/ 3 w 6"/>
                <a:gd name="T7" fmla="*/ 0 h 7"/>
                <a:gd name="T8" fmla="*/ 6 w 6"/>
                <a:gd name="T9" fmla="*/ 4 h 7"/>
                <a:gd name="T10" fmla="*/ 3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3" y="7"/>
                  </a:moveTo>
                  <a:lnTo>
                    <a:pt x="3" y="7"/>
                  </a:lnTo>
                  <a:cubicBezTo>
                    <a:pt x="2" y="6"/>
                    <a:pt x="1" y="5"/>
                    <a:pt x="0" y="4"/>
                  </a:cubicBezTo>
                  <a:cubicBezTo>
                    <a:pt x="1" y="3"/>
                    <a:pt x="2" y="2"/>
                    <a:pt x="3" y="0"/>
                  </a:cubicBezTo>
                  <a:cubicBezTo>
                    <a:pt x="4" y="1"/>
                    <a:pt x="5" y="3"/>
                    <a:pt x="6" y="4"/>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0" name="Freeform 1427"/>
            <p:cNvSpPr>
              <a:spLocks/>
            </p:cNvSpPr>
            <p:nvPr userDrawn="1"/>
          </p:nvSpPr>
          <p:spPr bwMode="auto">
            <a:xfrm>
              <a:off x="280" y="204"/>
              <a:ext cx="3" cy="3"/>
            </a:xfrm>
            <a:custGeom>
              <a:avLst/>
              <a:gdLst>
                <a:gd name="T0" fmla="*/ 3 w 6"/>
                <a:gd name="T1" fmla="*/ 6 h 6"/>
                <a:gd name="T2" fmla="*/ 3 w 6"/>
                <a:gd name="T3" fmla="*/ 6 h 6"/>
                <a:gd name="T4" fmla="*/ 0 w 6"/>
                <a:gd name="T5" fmla="*/ 3 h 6"/>
                <a:gd name="T6" fmla="*/ 3 w 6"/>
                <a:gd name="T7" fmla="*/ 0 h 6"/>
                <a:gd name="T8" fmla="*/ 6 w 6"/>
                <a:gd name="T9" fmla="*/ 3 h 6"/>
                <a:gd name="T10" fmla="*/ 3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3" y="6"/>
                  </a:moveTo>
                  <a:lnTo>
                    <a:pt x="3" y="6"/>
                  </a:lnTo>
                  <a:cubicBezTo>
                    <a:pt x="2" y="5"/>
                    <a:pt x="1" y="4"/>
                    <a:pt x="0" y="3"/>
                  </a:cubicBezTo>
                  <a:cubicBezTo>
                    <a:pt x="1" y="2"/>
                    <a:pt x="2" y="1"/>
                    <a:pt x="3" y="0"/>
                  </a:cubicBezTo>
                  <a:cubicBezTo>
                    <a:pt x="4" y="1"/>
                    <a:pt x="5" y="2"/>
                    <a:pt x="6" y="3"/>
                  </a:cubicBezTo>
                  <a:cubicBezTo>
                    <a:pt x="5" y="4"/>
                    <a:pt x="4"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1" name="Freeform 1428"/>
            <p:cNvSpPr>
              <a:spLocks/>
            </p:cNvSpPr>
            <p:nvPr userDrawn="1"/>
          </p:nvSpPr>
          <p:spPr bwMode="auto">
            <a:xfrm>
              <a:off x="281" y="206"/>
              <a:ext cx="3" cy="2"/>
            </a:xfrm>
            <a:custGeom>
              <a:avLst/>
              <a:gdLst>
                <a:gd name="T0" fmla="*/ 3 w 6"/>
                <a:gd name="T1" fmla="*/ 5 h 5"/>
                <a:gd name="T2" fmla="*/ 3 w 6"/>
                <a:gd name="T3" fmla="*/ 5 h 5"/>
                <a:gd name="T4" fmla="*/ 0 w 6"/>
                <a:gd name="T5" fmla="*/ 3 h 5"/>
                <a:gd name="T6" fmla="*/ 3 w 6"/>
                <a:gd name="T7" fmla="*/ 0 h 5"/>
                <a:gd name="T8" fmla="*/ 6 w 6"/>
                <a:gd name="T9" fmla="*/ 2 h 5"/>
                <a:gd name="T10" fmla="*/ 3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3" y="5"/>
                  </a:moveTo>
                  <a:lnTo>
                    <a:pt x="3" y="5"/>
                  </a:lnTo>
                  <a:cubicBezTo>
                    <a:pt x="2" y="4"/>
                    <a:pt x="1" y="3"/>
                    <a:pt x="0" y="3"/>
                  </a:cubicBezTo>
                  <a:cubicBezTo>
                    <a:pt x="1" y="2"/>
                    <a:pt x="2" y="1"/>
                    <a:pt x="3" y="0"/>
                  </a:cubicBezTo>
                  <a:cubicBezTo>
                    <a:pt x="4" y="0"/>
                    <a:pt x="5" y="1"/>
                    <a:pt x="6" y="2"/>
                  </a:cubicBezTo>
                  <a:cubicBezTo>
                    <a:pt x="5" y="3"/>
                    <a:pt x="4" y="4"/>
                    <a:pt x="3"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2" name="Freeform 1429"/>
            <p:cNvSpPr>
              <a:spLocks/>
            </p:cNvSpPr>
            <p:nvPr userDrawn="1"/>
          </p:nvSpPr>
          <p:spPr bwMode="auto">
            <a:xfrm>
              <a:off x="277" y="202"/>
              <a:ext cx="2" cy="4"/>
            </a:xfrm>
            <a:custGeom>
              <a:avLst/>
              <a:gdLst>
                <a:gd name="T0" fmla="*/ 2 w 5"/>
                <a:gd name="T1" fmla="*/ 8 h 8"/>
                <a:gd name="T2" fmla="*/ 2 w 5"/>
                <a:gd name="T3" fmla="*/ 8 h 8"/>
                <a:gd name="T4" fmla="*/ 0 w 5"/>
                <a:gd name="T5" fmla="*/ 4 h 8"/>
                <a:gd name="T6" fmla="*/ 2 w 5"/>
                <a:gd name="T7" fmla="*/ 0 h 8"/>
                <a:gd name="T8" fmla="*/ 5 w 5"/>
                <a:gd name="T9" fmla="*/ 4 h 8"/>
                <a:gd name="T10" fmla="*/ 2 w 5"/>
                <a:gd name="T11" fmla="*/ 8 h 8"/>
              </a:gdLst>
              <a:ahLst/>
              <a:cxnLst>
                <a:cxn ang="0">
                  <a:pos x="T0" y="T1"/>
                </a:cxn>
                <a:cxn ang="0">
                  <a:pos x="T2" y="T3"/>
                </a:cxn>
                <a:cxn ang="0">
                  <a:pos x="T4" y="T5"/>
                </a:cxn>
                <a:cxn ang="0">
                  <a:pos x="T6" y="T7"/>
                </a:cxn>
                <a:cxn ang="0">
                  <a:pos x="T8" y="T9"/>
                </a:cxn>
                <a:cxn ang="0">
                  <a:pos x="T10" y="T11"/>
                </a:cxn>
              </a:cxnLst>
              <a:rect l="0" t="0" r="r" b="b"/>
              <a:pathLst>
                <a:path w="5" h="8">
                  <a:moveTo>
                    <a:pt x="2" y="8"/>
                  </a:moveTo>
                  <a:lnTo>
                    <a:pt x="2" y="8"/>
                  </a:lnTo>
                  <a:cubicBezTo>
                    <a:pt x="1" y="7"/>
                    <a:pt x="0" y="6"/>
                    <a:pt x="0" y="4"/>
                  </a:cubicBezTo>
                  <a:cubicBezTo>
                    <a:pt x="1" y="3"/>
                    <a:pt x="1" y="2"/>
                    <a:pt x="2" y="0"/>
                  </a:cubicBezTo>
                  <a:cubicBezTo>
                    <a:pt x="3" y="2"/>
                    <a:pt x="4" y="3"/>
                    <a:pt x="5" y="4"/>
                  </a:cubicBezTo>
                  <a:cubicBezTo>
                    <a:pt x="4" y="5"/>
                    <a:pt x="3" y="6"/>
                    <a:pt x="2"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3" name="Freeform 1430"/>
            <p:cNvSpPr>
              <a:spLocks/>
            </p:cNvSpPr>
            <p:nvPr userDrawn="1"/>
          </p:nvSpPr>
          <p:spPr bwMode="auto">
            <a:xfrm>
              <a:off x="277" y="204"/>
              <a:ext cx="3" cy="3"/>
            </a:xfrm>
            <a:custGeom>
              <a:avLst/>
              <a:gdLst>
                <a:gd name="T0" fmla="*/ 3 w 6"/>
                <a:gd name="T1" fmla="*/ 7 h 7"/>
                <a:gd name="T2" fmla="*/ 3 w 6"/>
                <a:gd name="T3" fmla="*/ 7 h 7"/>
                <a:gd name="T4" fmla="*/ 0 w 6"/>
                <a:gd name="T5" fmla="*/ 4 h 7"/>
                <a:gd name="T6" fmla="*/ 3 w 6"/>
                <a:gd name="T7" fmla="*/ 0 h 7"/>
                <a:gd name="T8" fmla="*/ 6 w 6"/>
                <a:gd name="T9" fmla="*/ 3 h 7"/>
                <a:gd name="T10" fmla="*/ 3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3" y="7"/>
                  </a:moveTo>
                  <a:lnTo>
                    <a:pt x="3" y="7"/>
                  </a:lnTo>
                  <a:cubicBezTo>
                    <a:pt x="2" y="6"/>
                    <a:pt x="1" y="5"/>
                    <a:pt x="0" y="4"/>
                  </a:cubicBezTo>
                  <a:cubicBezTo>
                    <a:pt x="1" y="3"/>
                    <a:pt x="2" y="2"/>
                    <a:pt x="3" y="0"/>
                  </a:cubicBezTo>
                  <a:cubicBezTo>
                    <a:pt x="4" y="1"/>
                    <a:pt x="5" y="2"/>
                    <a:pt x="6" y="3"/>
                  </a:cubicBezTo>
                  <a:cubicBezTo>
                    <a:pt x="5" y="5"/>
                    <a:pt x="4"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4" name="Freeform 1431"/>
            <p:cNvSpPr>
              <a:spLocks/>
            </p:cNvSpPr>
            <p:nvPr userDrawn="1"/>
          </p:nvSpPr>
          <p:spPr bwMode="auto">
            <a:xfrm>
              <a:off x="279" y="206"/>
              <a:ext cx="2" cy="3"/>
            </a:xfrm>
            <a:custGeom>
              <a:avLst/>
              <a:gdLst>
                <a:gd name="T0" fmla="*/ 3 w 6"/>
                <a:gd name="T1" fmla="*/ 7 h 7"/>
                <a:gd name="T2" fmla="*/ 3 w 6"/>
                <a:gd name="T3" fmla="*/ 7 h 7"/>
                <a:gd name="T4" fmla="*/ 0 w 6"/>
                <a:gd name="T5" fmla="*/ 4 h 7"/>
                <a:gd name="T6" fmla="*/ 3 w 6"/>
                <a:gd name="T7" fmla="*/ 0 h 7"/>
                <a:gd name="T8" fmla="*/ 6 w 6"/>
                <a:gd name="T9" fmla="*/ 3 h 7"/>
                <a:gd name="T10" fmla="*/ 4 w 6"/>
                <a:gd name="T11" fmla="*/ 5 h 7"/>
                <a:gd name="T12" fmla="*/ 3 w 6"/>
                <a:gd name="T13" fmla="*/ 5 h 7"/>
                <a:gd name="T14" fmla="*/ 3 w 6"/>
                <a:gd name="T15" fmla="*/ 5 h 7"/>
                <a:gd name="T16" fmla="*/ 3 w 6"/>
                <a:gd name="T17" fmla="*/ 6 h 7"/>
                <a:gd name="T18" fmla="*/ 3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3" y="7"/>
                  </a:moveTo>
                  <a:lnTo>
                    <a:pt x="3" y="7"/>
                  </a:lnTo>
                  <a:cubicBezTo>
                    <a:pt x="2" y="6"/>
                    <a:pt x="1" y="5"/>
                    <a:pt x="0" y="4"/>
                  </a:cubicBezTo>
                  <a:cubicBezTo>
                    <a:pt x="1" y="2"/>
                    <a:pt x="2" y="1"/>
                    <a:pt x="3" y="0"/>
                  </a:cubicBezTo>
                  <a:cubicBezTo>
                    <a:pt x="4" y="1"/>
                    <a:pt x="5" y="2"/>
                    <a:pt x="6" y="3"/>
                  </a:cubicBezTo>
                  <a:cubicBezTo>
                    <a:pt x="5" y="4"/>
                    <a:pt x="4" y="4"/>
                    <a:pt x="4" y="5"/>
                  </a:cubicBezTo>
                  <a:lnTo>
                    <a:pt x="3" y="5"/>
                  </a:lnTo>
                  <a:lnTo>
                    <a:pt x="3" y="5"/>
                  </a:lnTo>
                  <a:cubicBezTo>
                    <a:pt x="3" y="6"/>
                    <a:pt x="3" y="6"/>
                    <a:pt x="3" y="6"/>
                  </a:cubicBezTo>
                  <a:lnTo>
                    <a:pt x="3" y="7"/>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5" name="Freeform 1432"/>
            <p:cNvSpPr>
              <a:spLocks/>
            </p:cNvSpPr>
            <p:nvPr userDrawn="1"/>
          </p:nvSpPr>
          <p:spPr bwMode="auto">
            <a:xfrm>
              <a:off x="281" y="207"/>
              <a:ext cx="2" cy="2"/>
            </a:xfrm>
            <a:custGeom>
              <a:avLst/>
              <a:gdLst>
                <a:gd name="T0" fmla="*/ 0 w 5"/>
                <a:gd name="T1" fmla="*/ 3 h 4"/>
                <a:gd name="T2" fmla="*/ 0 w 5"/>
                <a:gd name="T3" fmla="*/ 3 h 4"/>
                <a:gd name="T4" fmla="*/ 2 w 5"/>
                <a:gd name="T5" fmla="*/ 0 h 4"/>
                <a:gd name="T6" fmla="*/ 5 w 5"/>
                <a:gd name="T7" fmla="*/ 2 h 4"/>
                <a:gd name="T8" fmla="*/ 4 w 5"/>
                <a:gd name="T9" fmla="*/ 4 h 4"/>
                <a:gd name="T10" fmla="*/ 0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0" y="3"/>
                  </a:moveTo>
                  <a:lnTo>
                    <a:pt x="0" y="3"/>
                  </a:lnTo>
                  <a:cubicBezTo>
                    <a:pt x="1" y="2"/>
                    <a:pt x="1" y="1"/>
                    <a:pt x="2" y="0"/>
                  </a:cubicBezTo>
                  <a:cubicBezTo>
                    <a:pt x="3" y="1"/>
                    <a:pt x="4" y="2"/>
                    <a:pt x="5" y="2"/>
                  </a:cubicBezTo>
                  <a:lnTo>
                    <a:pt x="4" y="4"/>
                  </a:lnTo>
                  <a:cubicBezTo>
                    <a:pt x="2" y="3"/>
                    <a:pt x="1" y="3"/>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6" name="Rectangle 1433"/>
            <p:cNvSpPr>
              <a:spLocks noChangeArrowheads="1"/>
            </p:cNvSpPr>
            <p:nvPr userDrawn="1"/>
          </p:nvSpPr>
          <p:spPr bwMode="auto">
            <a:xfrm>
              <a:off x="280" y="209"/>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7" name="Freeform 1434"/>
            <p:cNvSpPr>
              <a:spLocks/>
            </p:cNvSpPr>
            <p:nvPr userDrawn="1"/>
          </p:nvSpPr>
          <p:spPr bwMode="auto">
            <a:xfrm>
              <a:off x="283" y="209"/>
              <a:ext cx="1" cy="1"/>
            </a:xfrm>
            <a:custGeom>
              <a:avLst/>
              <a:gdLst>
                <a:gd name="T0" fmla="*/ 0 w 3"/>
                <a:gd name="T1" fmla="*/ 1 h 3"/>
                <a:gd name="T2" fmla="*/ 0 w 3"/>
                <a:gd name="T3" fmla="*/ 1 h 3"/>
                <a:gd name="T4" fmla="*/ 0 w 3"/>
                <a:gd name="T5" fmla="*/ 0 h 3"/>
                <a:gd name="T6" fmla="*/ 3 w 3"/>
                <a:gd name="T7" fmla="*/ 2 h 3"/>
                <a:gd name="T8" fmla="*/ 2 w 3"/>
                <a:gd name="T9" fmla="*/ 3 h 3"/>
                <a:gd name="T10" fmla="*/ 2 w 3"/>
                <a:gd name="T11" fmla="*/ 2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lnTo>
                    <a:pt x="0" y="1"/>
                  </a:lnTo>
                  <a:lnTo>
                    <a:pt x="0" y="0"/>
                  </a:lnTo>
                  <a:cubicBezTo>
                    <a:pt x="1" y="1"/>
                    <a:pt x="2" y="1"/>
                    <a:pt x="3" y="2"/>
                  </a:cubicBezTo>
                  <a:lnTo>
                    <a:pt x="2" y="3"/>
                  </a:lnTo>
                  <a:lnTo>
                    <a:pt x="2" y="2"/>
                  </a:lnTo>
                  <a:cubicBezTo>
                    <a:pt x="1" y="2"/>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8" name="Freeform 1435"/>
            <p:cNvSpPr>
              <a:spLocks/>
            </p:cNvSpPr>
            <p:nvPr userDrawn="1"/>
          </p:nvSpPr>
          <p:spPr bwMode="auto">
            <a:xfrm>
              <a:off x="281" y="21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0"/>
                  </a:lnTo>
                  <a:lnTo>
                    <a:pt x="0" y="1"/>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09" name="Freeform 1436"/>
            <p:cNvSpPr>
              <a:spLocks/>
            </p:cNvSpPr>
            <p:nvPr userDrawn="1"/>
          </p:nvSpPr>
          <p:spPr bwMode="auto">
            <a:xfrm>
              <a:off x="281" y="212"/>
              <a:ext cx="1" cy="1"/>
            </a:xfrm>
            <a:custGeom>
              <a:avLst/>
              <a:gdLst>
                <a:gd name="T0" fmla="*/ 3 w 3"/>
                <a:gd name="T1" fmla="*/ 2 h 2"/>
                <a:gd name="T2" fmla="*/ 3 w 3"/>
                <a:gd name="T3" fmla="*/ 2 h 2"/>
                <a:gd name="T4" fmla="*/ 0 w 3"/>
                <a:gd name="T5" fmla="*/ 0 h 2"/>
                <a:gd name="T6" fmla="*/ 1 w 3"/>
                <a:gd name="T7" fmla="*/ 0 h 2"/>
                <a:gd name="T8" fmla="*/ 3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3" y="2"/>
                  </a:lnTo>
                  <a:lnTo>
                    <a:pt x="0" y="0"/>
                  </a:lnTo>
                  <a:lnTo>
                    <a:pt x="1" y="0"/>
                  </a:lnTo>
                  <a:cubicBezTo>
                    <a:pt x="1" y="1"/>
                    <a:pt x="2" y="1"/>
                    <a:pt x="3" y="2"/>
                  </a:cubicBezTo>
                  <a:cubicBezTo>
                    <a:pt x="3" y="2"/>
                    <a:pt x="3" y="2"/>
                    <a:pt x="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0" name="Freeform 1437"/>
            <p:cNvSpPr>
              <a:spLocks/>
            </p:cNvSpPr>
            <p:nvPr userDrawn="1"/>
          </p:nvSpPr>
          <p:spPr bwMode="auto">
            <a:xfrm>
              <a:off x="277" y="206"/>
              <a:ext cx="1" cy="3"/>
            </a:xfrm>
            <a:custGeom>
              <a:avLst/>
              <a:gdLst>
                <a:gd name="T0" fmla="*/ 3 w 4"/>
                <a:gd name="T1" fmla="*/ 6 h 6"/>
                <a:gd name="T2" fmla="*/ 3 w 4"/>
                <a:gd name="T3" fmla="*/ 6 h 6"/>
                <a:gd name="T4" fmla="*/ 0 w 4"/>
                <a:gd name="T5" fmla="*/ 3 h 6"/>
                <a:gd name="T6" fmla="*/ 2 w 4"/>
                <a:gd name="T7" fmla="*/ 0 h 6"/>
                <a:gd name="T8" fmla="*/ 4 w 4"/>
                <a:gd name="T9" fmla="*/ 3 h 6"/>
                <a:gd name="T10" fmla="*/ 3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3" y="6"/>
                  </a:moveTo>
                  <a:lnTo>
                    <a:pt x="3" y="6"/>
                  </a:lnTo>
                  <a:cubicBezTo>
                    <a:pt x="2" y="5"/>
                    <a:pt x="1" y="4"/>
                    <a:pt x="0" y="3"/>
                  </a:cubicBezTo>
                  <a:cubicBezTo>
                    <a:pt x="1" y="2"/>
                    <a:pt x="1" y="1"/>
                    <a:pt x="2" y="0"/>
                  </a:cubicBezTo>
                  <a:cubicBezTo>
                    <a:pt x="3" y="1"/>
                    <a:pt x="4" y="2"/>
                    <a:pt x="4" y="3"/>
                  </a:cubicBezTo>
                  <a:cubicBezTo>
                    <a:pt x="4" y="4"/>
                    <a:pt x="3"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1" name="Freeform 1438"/>
            <p:cNvSpPr>
              <a:spLocks/>
            </p:cNvSpPr>
            <p:nvPr userDrawn="1"/>
          </p:nvSpPr>
          <p:spPr bwMode="auto">
            <a:xfrm>
              <a:off x="278" y="208"/>
              <a:ext cx="2" cy="2"/>
            </a:xfrm>
            <a:custGeom>
              <a:avLst/>
              <a:gdLst>
                <a:gd name="T0" fmla="*/ 3 w 4"/>
                <a:gd name="T1" fmla="*/ 6 h 6"/>
                <a:gd name="T2" fmla="*/ 3 w 4"/>
                <a:gd name="T3" fmla="*/ 6 h 6"/>
                <a:gd name="T4" fmla="*/ 0 w 4"/>
                <a:gd name="T5" fmla="*/ 3 h 6"/>
                <a:gd name="T6" fmla="*/ 2 w 4"/>
                <a:gd name="T7" fmla="*/ 0 h 6"/>
                <a:gd name="T8" fmla="*/ 4 w 4"/>
                <a:gd name="T9" fmla="*/ 3 h 6"/>
                <a:gd name="T10" fmla="*/ 3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3" y="6"/>
                  </a:moveTo>
                  <a:lnTo>
                    <a:pt x="3" y="6"/>
                  </a:lnTo>
                  <a:cubicBezTo>
                    <a:pt x="2" y="5"/>
                    <a:pt x="1" y="4"/>
                    <a:pt x="0" y="3"/>
                  </a:cubicBezTo>
                  <a:cubicBezTo>
                    <a:pt x="1" y="2"/>
                    <a:pt x="1" y="1"/>
                    <a:pt x="2" y="0"/>
                  </a:cubicBezTo>
                  <a:cubicBezTo>
                    <a:pt x="3" y="1"/>
                    <a:pt x="4" y="2"/>
                    <a:pt x="4" y="3"/>
                  </a:cubicBezTo>
                  <a:cubicBezTo>
                    <a:pt x="4" y="4"/>
                    <a:pt x="3"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2" name="Freeform 1439"/>
            <p:cNvSpPr>
              <a:spLocks/>
            </p:cNvSpPr>
            <p:nvPr userDrawn="1"/>
          </p:nvSpPr>
          <p:spPr bwMode="auto">
            <a:xfrm>
              <a:off x="279" y="209"/>
              <a:ext cx="2" cy="3"/>
            </a:xfrm>
            <a:custGeom>
              <a:avLst/>
              <a:gdLst>
                <a:gd name="T0" fmla="*/ 3 w 5"/>
                <a:gd name="T1" fmla="*/ 6 h 6"/>
                <a:gd name="T2" fmla="*/ 3 w 5"/>
                <a:gd name="T3" fmla="*/ 6 h 6"/>
                <a:gd name="T4" fmla="*/ 0 w 5"/>
                <a:gd name="T5" fmla="*/ 3 h 6"/>
                <a:gd name="T6" fmla="*/ 2 w 5"/>
                <a:gd name="T7" fmla="*/ 0 h 6"/>
                <a:gd name="T8" fmla="*/ 5 w 5"/>
                <a:gd name="T9" fmla="*/ 3 h 6"/>
                <a:gd name="T10" fmla="*/ 4 w 5"/>
                <a:gd name="T11" fmla="*/ 4 h 6"/>
                <a:gd name="T12" fmla="*/ 3 w 5"/>
                <a:gd name="T13" fmla="*/ 4 h 6"/>
                <a:gd name="T14" fmla="*/ 2 w 5"/>
                <a:gd name="T15" fmla="*/ 4 h 6"/>
                <a:gd name="T16" fmla="*/ 3 w 5"/>
                <a:gd name="T17" fmla="*/ 6 h 6"/>
                <a:gd name="T18" fmla="*/ 3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6"/>
                  </a:moveTo>
                  <a:lnTo>
                    <a:pt x="3" y="6"/>
                  </a:lnTo>
                  <a:cubicBezTo>
                    <a:pt x="2" y="5"/>
                    <a:pt x="1" y="4"/>
                    <a:pt x="0" y="3"/>
                  </a:cubicBezTo>
                  <a:cubicBezTo>
                    <a:pt x="1" y="2"/>
                    <a:pt x="1" y="1"/>
                    <a:pt x="2" y="0"/>
                  </a:cubicBezTo>
                  <a:cubicBezTo>
                    <a:pt x="3" y="1"/>
                    <a:pt x="4" y="2"/>
                    <a:pt x="5" y="3"/>
                  </a:cubicBezTo>
                  <a:lnTo>
                    <a:pt x="4" y="4"/>
                  </a:lnTo>
                  <a:cubicBezTo>
                    <a:pt x="3" y="4"/>
                    <a:pt x="3" y="4"/>
                    <a:pt x="3" y="4"/>
                  </a:cubicBezTo>
                  <a:lnTo>
                    <a:pt x="2" y="4"/>
                  </a:lnTo>
                  <a:cubicBezTo>
                    <a:pt x="2" y="5"/>
                    <a:pt x="3" y="5"/>
                    <a:pt x="3" y="6"/>
                  </a:cubicBezTo>
                  <a:lnTo>
                    <a:pt x="3" y="6"/>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3" name="Freeform 1440"/>
            <p:cNvSpPr>
              <a:spLocks/>
            </p:cNvSpPr>
            <p:nvPr userDrawn="1"/>
          </p:nvSpPr>
          <p:spPr bwMode="auto">
            <a:xfrm>
              <a:off x="280" y="212"/>
              <a:ext cx="2" cy="2"/>
            </a:xfrm>
            <a:custGeom>
              <a:avLst/>
              <a:gdLst>
                <a:gd name="T0" fmla="*/ 1 w 4"/>
                <a:gd name="T1" fmla="*/ 0 h 3"/>
                <a:gd name="T2" fmla="*/ 1 w 4"/>
                <a:gd name="T3" fmla="*/ 0 h 3"/>
                <a:gd name="T4" fmla="*/ 3 w 4"/>
                <a:gd name="T5" fmla="*/ 1 h 3"/>
                <a:gd name="T6" fmla="*/ 3 w 4"/>
                <a:gd name="T7" fmla="*/ 1 h 3"/>
                <a:gd name="T8" fmla="*/ 4 w 4"/>
                <a:gd name="T9" fmla="*/ 3 h 3"/>
                <a:gd name="T10" fmla="*/ 4 w 4"/>
                <a:gd name="T11" fmla="*/ 3 h 3"/>
                <a:gd name="T12" fmla="*/ 1 w 4"/>
                <a:gd name="T13" fmla="*/ 3 h 3"/>
                <a:gd name="T14" fmla="*/ 0 w 4"/>
                <a:gd name="T15" fmla="*/ 2 h 3"/>
                <a:gd name="T16" fmla="*/ 1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1" y="0"/>
                  </a:moveTo>
                  <a:lnTo>
                    <a:pt x="1" y="0"/>
                  </a:lnTo>
                  <a:lnTo>
                    <a:pt x="3" y="1"/>
                  </a:lnTo>
                  <a:lnTo>
                    <a:pt x="3" y="1"/>
                  </a:lnTo>
                  <a:cubicBezTo>
                    <a:pt x="3" y="2"/>
                    <a:pt x="3" y="2"/>
                    <a:pt x="4" y="3"/>
                  </a:cubicBezTo>
                  <a:lnTo>
                    <a:pt x="4" y="3"/>
                  </a:lnTo>
                  <a:cubicBezTo>
                    <a:pt x="2" y="3"/>
                    <a:pt x="2" y="3"/>
                    <a:pt x="1" y="3"/>
                  </a:cubicBezTo>
                  <a:lnTo>
                    <a:pt x="0" y="2"/>
                  </a:lnTo>
                  <a:cubicBezTo>
                    <a:pt x="0" y="2"/>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4" name="Freeform 1441"/>
            <p:cNvSpPr>
              <a:spLocks/>
            </p:cNvSpPr>
            <p:nvPr userDrawn="1"/>
          </p:nvSpPr>
          <p:spPr bwMode="auto">
            <a:xfrm>
              <a:off x="278" y="211"/>
              <a:ext cx="3" cy="2"/>
            </a:xfrm>
            <a:custGeom>
              <a:avLst/>
              <a:gdLst>
                <a:gd name="T0" fmla="*/ 2 w 5"/>
                <a:gd name="T1" fmla="*/ 0 h 5"/>
                <a:gd name="T2" fmla="*/ 2 w 5"/>
                <a:gd name="T3" fmla="*/ 0 h 5"/>
                <a:gd name="T4" fmla="*/ 5 w 5"/>
                <a:gd name="T5" fmla="*/ 2 h 5"/>
                <a:gd name="T6" fmla="*/ 3 w 5"/>
                <a:gd name="T7" fmla="*/ 5 h 5"/>
                <a:gd name="T8" fmla="*/ 0 w 5"/>
                <a:gd name="T9" fmla="*/ 3 h 5"/>
                <a:gd name="T10" fmla="*/ 2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2" y="0"/>
                  </a:moveTo>
                  <a:lnTo>
                    <a:pt x="2" y="0"/>
                  </a:lnTo>
                  <a:cubicBezTo>
                    <a:pt x="3" y="1"/>
                    <a:pt x="4" y="1"/>
                    <a:pt x="5" y="2"/>
                  </a:cubicBezTo>
                  <a:cubicBezTo>
                    <a:pt x="4" y="3"/>
                    <a:pt x="4" y="4"/>
                    <a:pt x="3" y="5"/>
                  </a:cubicBezTo>
                  <a:cubicBezTo>
                    <a:pt x="2" y="4"/>
                    <a:pt x="1" y="4"/>
                    <a:pt x="0" y="3"/>
                  </a:cubicBezTo>
                  <a:cubicBezTo>
                    <a:pt x="1" y="2"/>
                    <a:pt x="1"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5" name="Freeform 1442"/>
            <p:cNvSpPr>
              <a:spLocks/>
            </p:cNvSpPr>
            <p:nvPr userDrawn="1"/>
          </p:nvSpPr>
          <p:spPr bwMode="auto">
            <a:xfrm>
              <a:off x="286" y="206"/>
              <a:ext cx="1" cy="1"/>
            </a:xfrm>
            <a:custGeom>
              <a:avLst/>
              <a:gdLst>
                <a:gd name="T0" fmla="*/ 1 w 1"/>
                <a:gd name="T1" fmla="*/ 0 h 2"/>
                <a:gd name="T2" fmla="*/ 1 w 1"/>
                <a:gd name="T3" fmla="*/ 0 h 2"/>
                <a:gd name="T4" fmla="*/ 1 w 1"/>
                <a:gd name="T5" fmla="*/ 2 h 2"/>
                <a:gd name="T6" fmla="*/ 0 w 1"/>
                <a:gd name="T7" fmla="*/ 2 h 2"/>
                <a:gd name="T8" fmla="*/ 0 w 1"/>
                <a:gd name="T9" fmla="*/ 0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1" y="0"/>
                  </a:lnTo>
                  <a:lnTo>
                    <a:pt x="1" y="2"/>
                  </a:lnTo>
                  <a:lnTo>
                    <a:pt x="0" y="2"/>
                  </a:lnTo>
                  <a:lnTo>
                    <a:pt x="0" y="0"/>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6" name="Freeform 1443"/>
            <p:cNvSpPr>
              <a:spLocks/>
            </p:cNvSpPr>
            <p:nvPr userDrawn="1"/>
          </p:nvSpPr>
          <p:spPr bwMode="auto">
            <a:xfrm>
              <a:off x="286" y="205"/>
              <a:ext cx="1" cy="1"/>
            </a:xfrm>
            <a:custGeom>
              <a:avLst/>
              <a:gdLst>
                <a:gd name="T0" fmla="*/ 2 w 2"/>
                <a:gd name="T1" fmla="*/ 0 h 2"/>
                <a:gd name="T2" fmla="*/ 2 w 2"/>
                <a:gd name="T3" fmla="*/ 0 h 2"/>
                <a:gd name="T4" fmla="*/ 2 w 2"/>
                <a:gd name="T5" fmla="*/ 2 h 2"/>
                <a:gd name="T6" fmla="*/ 1 w 2"/>
                <a:gd name="T7" fmla="*/ 2 h 2"/>
                <a:gd name="T8" fmla="*/ 0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2"/>
                  </a:lnTo>
                  <a:lnTo>
                    <a:pt x="1" y="2"/>
                  </a:lnTo>
                  <a:lnTo>
                    <a:pt x="0"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7" name="Freeform 1444"/>
            <p:cNvSpPr>
              <a:spLocks/>
            </p:cNvSpPr>
            <p:nvPr userDrawn="1"/>
          </p:nvSpPr>
          <p:spPr bwMode="auto">
            <a:xfrm>
              <a:off x="286" y="204"/>
              <a:ext cx="1" cy="1"/>
            </a:xfrm>
            <a:custGeom>
              <a:avLst/>
              <a:gdLst>
                <a:gd name="T0" fmla="*/ 2 w 2"/>
                <a:gd name="T1" fmla="*/ 0 h 2"/>
                <a:gd name="T2" fmla="*/ 2 w 2"/>
                <a:gd name="T3" fmla="*/ 0 h 2"/>
                <a:gd name="T4" fmla="*/ 2 w 2"/>
                <a:gd name="T5" fmla="*/ 1 h 2"/>
                <a:gd name="T6" fmla="*/ 0 w 2"/>
                <a:gd name="T7" fmla="*/ 2 h 2"/>
                <a:gd name="T8" fmla="*/ 0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1"/>
                  </a:lnTo>
                  <a:lnTo>
                    <a:pt x="0" y="2"/>
                  </a:lnTo>
                  <a:lnTo>
                    <a:pt x="0" y="0"/>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8" name="Freeform 1445"/>
            <p:cNvSpPr>
              <a:spLocks/>
            </p:cNvSpPr>
            <p:nvPr userDrawn="1"/>
          </p:nvSpPr>
          <p:spPr bwMode="auto">
            <a:xfrm>
              <a:off x="286" y="203"/>
              <a:ext cx="1" cy="1"/>
            </a:xfrm>
            <a:custGeom>
              <a:avLst/>
              <a:gdLst>
                <a:gd name="T0" fmla="*/ 1 w 2"/>
                <a:gd name="T1" fmla="*/ 0 h 2"/>
                <a:gd name="T2" fmla="*/ 1 w 2"/>
                <a:gd name="T3" fmla="*/ 0 h 2"/>
                <a:gd name="T4" fmla="*/ 2 w 2"/>
                <a:gd name="T5" fmla="*/ 2 h 2"/>
                <a:gd name="T6" fmla="*/ 0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lnTo>
                    <a:pt x="2" y="2"/>
                  </a:lnTo>
                  <a:lnTo>
                    <a:pt x="0" y="2"/>
                  </a:lnTo>
                  <a:lnTo>
                    <a:pt x="0"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19" name="Freeform 1446"/>
            <p:cNvSpPr>
              <a:spLocks/>
            </p:cNvSpPr>
            <p:nvPr userDrawn="1"/>
          </p:nvSpPr>
          <p:spPr bwMode="auto">
            <a:xfrm>
              <a:off x="285" y="202"/>
              <a:ext cx="1" cy="0"/>
            </a:xfrm>
            <a:custGeom>
              <a:avLst/>
              <a:gdLst>
                <a:gd name="T0" fmla="*/ 2 w 2"/>
                <a:gd name="T1" fmla="*/ 0 h 1"/>
                <a:gd name="T2" fmla="*/ 2 w 2"/>
                <a:gd name="T3" fmla="*/ 0 h 1"/>
                <a:gd name="T4" fmla="*/ 2 w 2"/>
                <a:gd name="T5" fmla="*/ 1 h 1"/>
                <a:gd name="T6" fmla="*/ 1 w 2"/>
                <a:gd name="T7" fmla="*/ 1 h 1"/>
                <a:gd name="T8" fmla="*/ 0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lnTo>
                    <a:pt x="2" y="0"/>
                  </a:lnTo>
                  <a:lnTo>
                    <a:pt x="2" y="1"/>
                  </a:lnTo>
                  <a:lnTo>
                    <a:pt x="1" y="1"/>
                  </a:lnTo>
                  <a:lnTo>
                    <a:pt x="0" y="0"/>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0" name="Freeform 1447"/>
            <p:cNvSpPr>
              <a:spLocks/>
            </p:cNvSpPr>
            <p:nvPr userDrawn="1"/>
          </p:nvSpPr>
          <p:spPr bwMode="auto">
            <a:xfrm>
              <a:off x="285" y="200"/>
              <a:ext cx="1" cy="1"/>
            </a:xfrm>
            <a:custGeom>
              <a:avLst/>
              <a:gdLst>
                <a:gd name="T0" fmla="*/ 2 w 2"/>
                <a:gd name="T1" fmla="*/ 0 h 2"/>
                <a:gd name="T2" fmla="*/ 2 w 2"/>
                <a:gd name="T3" fmla="*/ 0 h 2"/>
                <a:gd name="T4" fmla="*/ 2 w 2"/>
                <a:gd name="T5" fmla="*/ 1 h 2"/>
                <a:gd name="T6" fmla="*/ 0 w 2"/>
                <a:gd name="T7" fmla="*/ 2 h 2"/>
                <a:gd name="T8" fmla="*/ 0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1"/>
                  </a:lnTo>
                  <a:lnTo>
                    <a:pt x="0" y="2"/>
                  </a:lnTo>
                  <a:lnTo>
                    <a:pt x="0" y="0"/>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1" name="Freeform 1448"/>
            <p:cNvSpPr>
              <a:spLocks/>
            </p:cNvSpPr>
            <p:nvPr userDrawn="1"/>
          </p:nvSpPr>
          <p:spPr bwMode="auto">
            <a:xfrm>
              <a:off x="285" y="199"/>
              <a:ext cx="1" cy="1"/>
            </a:xfrm>
            <a:custGeom>
              <a:avLst/>
              <a:gdLst>
                <a:gd name="T0" fmla="*/ 2 w 2"/>
                <a:gd name="T1" fmla="*/ 0 h 2"/>
                <a:gd name="T2" fmla="*/ 2 w 2"/>
                <a:gd name="T3" fmla="*/ 0 h 2"/>
                <a:gd name="T4" fmla="*/ 2 w 2"/>
                <a:gd name="T5" fmla="*/ 1 h 2"/>
                <a:gd name="T6" fmla="*/ 0 w 2"/>
                <a:gd name="T7" fmla="*/ 2 h 2"/>
                <a:gd name="T8" fmla="*/ 0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1"/>
                  </a:lnTo>
                  <a:lnTo>
                    <a:pt x="0" y="2"/>
                  </a:lnTo>
                  <a:lnTo>
                    <a:pt x="0"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2" name="Freeform 1449"/>
            <p:cNvSpPr>
              <a:spLocks/>
            </p:cNvSpPr>
            <p:nvPr userDrawn="1"/>
          </p:nvSpPr>
          <p:spPr bwMode="auto">
            <a:xfrm>
              <a:off x="281" y="201"/>
              <a:ext cx="0" cy="2"/>
            </a:xfrm>
            <a:custGeom>
              <a:avLst/>
              <a:gdLst>
                <a:gd name="T0" fmla="*/ 2 w 2"/>
                <a:gd name="T1" fmla="*/ 0 h 3"/>
                <a:gd name="T2" fmla="*/ 2 w 2"/>
                <a:gd name="T3" fmla="*/ 0 h 3"/>
                <a:gd name="T4" fmla="*/ 1 w 2"/>
                <a:gd name="T5" fmla="*/ 3 h 3"/>
                <a:gd name="T6" fmla="*/ 0 w 2"/>
                <a:gd name="T7" fmla="*/ 2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cubicBezTo>
                    <a:pt x="1" y="1"/>
                    <a:pt x="1" y="2"/>
                    <a:pt x="1" y="3"/>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3" name="Freeform 1450"/>
            <p:cNvSpPr>
              <a:spLocks/>
            </p:cNvSpPr>
            <p:nvPr userDrawn="1"/>
          </p:nvSpPr>
          <p:spPr bwMode="auto">
            <a:xfrm>
              <a:off x="279" y="203"/>
              <a:ext cx="1"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4" name="Freeform 1451"/>
            <p:cNvSpPr>
              <a:spLocks/>
            </p:cNvSpPr>
            <p:nvPr userDrawn="1"/>
          </p:nvSpPr>
          <p:spPr bwMode="auto">
            <a:xfrm>
              <a:off x="278" y="205"/>
              <a:ext cx="0" cy="2"/>
            </a:xfrm>
            <a:custGeom>
              <a:avLst/>
              <a:gdLst>
                <a:gd name="T0" fmla="*/ 1 w 1"/>
                <a:gd name="T1" fmla="*/ 0 h 3"/>
                <a:gd name="T2" fmla="*/ 1 w 1"/>
                <a:gd name="T3" fmla="*/ 0 h 3"/>
                <a:gd name="T4" fmla="*/ 1 w 1"/>
                <a:gd name="T5" fmla="*/ 3 h 3"/>
                <a:gd name="T6" fmla="*/ 0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0"/>
                    <a:pt x="1" y="1"/>
                    <a:pt x="1" y="3"/>
                  </a:cubicBezTo>
                  <a:lnTo>
                    <a:pt x="0" y="1"/>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5" name="Freeform 1452"/>
            <p:cNvSpPr>
              <a:spLocks/>
            </p:cNvSpPr>
            <p:nvPr userDrawn="1"/>
          </p:nvSpPr>
          <p:spPr bwMode="auto">
            <a:xfrm>
              <a:off x="277" y="207"/>
              <a:ext cx="0" cy="1"/>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1"/>
                    <a:pt x="0"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6" name="Freeform 1453"/>
            <p:cNvSpPr>
              <a:spLocks/>
            </p:cNvSpPr>
            <p:nvPr userDrawn="1"/>
          </p:nvSpPr>
          <p:spPr bwMode="auto">
            <a:xfrm>
              <a:off x="279" y="207"/>
              <a:ext cx="1" cy="1"/>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1"/>
                    <a:pt x="1"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7" name="Freeform 1454"/>
            <p:cNvSpPr>
              <a:spLocks/>
            </p:cNvSpPr>
            <p:nvPr userDrawn="1"/>
          </p:nvSpPr>
          <p:spPr bwMode="auto">
            <a:xfrm>
              <a:off x="282" y="206"/>
              <a:ext cx="1" cy="2"/>
            </a:xfrm>
            <a:custGeom>
              <a:avLst/>
              <a:gdLst>
                <a:gd name="T0" fmla="*/ 1 w 2"/>
                <a:gd name="T1" fmla="*/ 0 h 3"/>
                <a:gd name="T2" fmla="*/ 1 w 2"/>
                <a:gd name="T3" fmla="*/ 0 h 3"/>
                <a:gd name="T4" fmla="*/ 2 w 2"/>
                <a:gd name="T5" fmla="*/ 3 h 3"/>
                <a:gd name="T6" fmla="*/ 0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1"/>
                    <a:pt x="1" y="2"/>
                    <a:pt x="2"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8" name="Freeform 1455"/>
            <p:cNvSpPr>
              <a:spLocks/>
            </p:cNvSpPr>
            <p:nvPr userDrawn="1"/>
          </p:nvSpPr>
          <p:spPr bwMode="auto">
            <a:xfrm>
              <a:off x="281" y="205"/>
              <a:ext cx="0" cy="1"/>
            </a:xfrm>
            <a:custGeom>
              <a:avLst/>
              <a:gdLst>
                <a:gd name="T0" fmla="*/ 1 w 1"/>
                <a:gd name="T1" fmla="*/ 0 h 3"/>
                <a:gd name="T2" fmla="*/ 1 w 1"/>
                <a:gd name="T3" fmla="*/ 0 h 3"/>
                <a:gd name="T4" fmla="*/ 1 w 1"/>
                <a:gd name="T5" fmla="*/ 3 h 3"/>
                <a:gd name="T6" fmla="*/ 0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1"/>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29" name="Freeform 1456"/>
            <p:cNvSpPr>
              <a:spLocks/>
            </p:cNvSpPr>
            <p:nvPr userDrawn="1"/>
          </p:nvSpPr>
          <p:spPr bwMode="auto">
            <a:xfrm>
              <a:off x="282" y="203"/>
              <a:ext cx="0"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0" name="Freeform 1457"/>
            <p:cNvSpPr>
              <a:spLocks/>
            </p:cNvSpPr>
            <p:nvPr userDrawn="1"/>
          </p:nvSpPr>
          <p:spPr bwMode="auto">
            <a:xfrm>
              <a:off x="279" y="200"/>
              <a:ext cx="1" cy="1"/>
            </a:xfrm>
            <a:custGeom>
              <a:avLst/>
              <a:gdLst>
                <a:gd name="T0" fmla="*/ 2 w 2"/>
                <a:gd name="T1" fmla="*/ 0 h 3"/>
                <a:gd name="T2" fmla="*/ 2 w 2"/>
                <a:gd name="T3" fmla="*/ 0 h 3"/>
                <a:gd name="T4" fmla="*/ 1 w 2"/>
                <a:gd name="T5" fmla="*/ 3 h 3"/>
                <a:gd name="T6" fmla="*/ 0 w 2"/>
                <a:gd name="T7" fmla="*/ 2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cubicBezTo>
                    <a:pt x="1" y="1"/>
                    <a:pt x="1" y="2"/>
                    <a:pt x="1" y="3"/>
                  </a:cubicBezTo>
                  <a:lnTo>
                    <a:pt x="0" y="2"/>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1" name="Freeform 1458"/>
            <p:cNvSpPr>
              <a:spLocks/>
            </p:cNvSpPr>
            <p:nvPr userDrawn="1"/>
          </p:nvSpPr>
          <p:spPr bwMode="auto">
            <a:xfrm>
              <a:off x="278" y="201"/>
              <a:ext cx="0"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2" name="Freeform 1459"/>
            <p:cNvSpPr>
              <a:spLocks/>
            </p:cNvSpPr>
            <p:nvPr userDrawn="1"/>
          </p:nvSpPr>
          <p:spPr bwMode="auto">
            <a:xfrm>
              <a:off x="277" y="204"/>
              <a:ext cx="0" cy="1"/>
            </a:xfrm>
            <a:custGeom>
              <a:avLst/>
              <a:gdLst>
                <a:gd name="T0" fmla="*/ 1 w 1"/>
                <a:gd name="T1" fmla="*/ 0 h 3"/>
                <a:gd name="T2" fmla="*/ 1 w 1"/>
                <a:gd name="T3" fmla="*/ 0 h 3"/>
                <a:gd name="T4" fmla="*/ 1 w 1"/>
                <a:gd name="T5" fmla="*/ 3 h 3"/>
                <a:gd name="T6" fmla="*/ 0 w 1"/>
                <a:gd name="T7" fmla="*/ 1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1" y="1"/>
                    <a:pt x="1" y="2"/>
                    <a:pt x="1" y="3"/>
                  </a:cubicBezTo>
                  <a:lnTo>
                    <a:pt x="0" y="1"/>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3" name="Freeform 1460"/>
            <p:cNvSpPr>
              <a:spLocks/>
            </p:cNvSpPr>
            <p:nvPr userDrawn="1"/>
          </p:nvSpPr>
          <p:spPr bwMode="auto">
            <a:xfrm>
              <a:off x="278" y="208"/>
              <a:ext cx="1"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2"/>
                    <a:pt x="0"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4" name="Freeform 1461"/>
            <p:cNvSpPr>
              <a:spLocks/>
            </p:cNvSpPr>
            <p:nvPr userDrawn="1"/>
          </p:nvSpPr>
          <p:spPr bwMode="auto">
            <a:xfrm>
              <a:off x="279" y="211"/>
              <a:ext cx="0" cy="2"/>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1"/>
                    <a:pt x="0"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5" name="Freeform 1462"/>
            <p:cNvSpPr>
              <a:spLocks/>
            </p:cNvSpPr>
            <p:nvPr userDrawn="1"/>
          </p:nvSpPr>
          <p:spPr bwMode="auto">
            <a:xfrm>
              <a:off x="283" y="208"/>
              <a:ext cx="1" cy="1"/>
            </a:xfrm>
            <a:custGeom>
              <a:avLst/>
              <a:gdLst>
                <a:gd name="T0" fmla="*/ 1 w 1"/>
                <a:gd name="T1" fmla="*/ 0 h 2"/>
                <a:gd name="T2" fmla="*/ 1 w 1"/>
                <a:gd name="T3" fmla="*/ 0 h 2"/>
                <a:gd name="T4" fmla="*/ 1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cubicBezTo>
                    <a:pt x="1" y="1"/>
                    <a:pt x="1" y="2"/>
                    <a:pt x="1" y="2"/>
                  </a:cubicBezTo>
                  <a:lnTo>
                    <a:pt x="0" y="1"/>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6" name="Freeform 1463"/>
            <p:cNvSpPr>
              <a:spLocks/>
            </p:cNvSpPr>
            <p:nvPr userDrawn="1"/>
          </p:nvSpPr>
          <p:spPr bwMode="auto">
            <a:xfrm>
              <a:off x="280" y="210"/>
              <a:ext cx="0" cy="1"/>
            </a:xfrm>
            <a:custGeom>
              <a:avLst/>
              <a:gdLst>
                <a:gd name="T0" fmla="*/ 1 w 1"/>
                <a:gd name="T1" fmla="*/ 0 h 3"/>
                <a:gd name="T2" fmla="*/ 1 w 1"/>
                <a:gd name="T3" fmla="*/ 0 h 3"/>
                <a:gd name="T4" fmla="*/ 1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cubicBezTo>
                    <a:pt x="0" y="2"/>
                    <a:pt x="0" y="2"/>
                    <a:pt x="1" y="3"/>
                  </a:cubicBezTo>
                  <a:lnTo>
                    <a:pt x="0"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7" name="Freeform 1464"/>
            <p:cNvSpPr>
              <a:spLocks/>
            </p:cNvSpPr>
            <p:nvPr userDrawn="1"/>
          </p:nvSpPr>
          <p:spPr bwMode="auto">
            <a:xfrm>
              <a:off x="280" y="214"/>
              <a:ext cx="3" cy="0"/>
            </a:xfrm>
            <a:custGeom>
              <a:avLst/>
              <a:gdLst>
                <a:gd name="T0" fmla="*/ 0 w 6"/>
                <a:gd name="T1" fmla="*/ 1 h 1"/>
                <a:gd name="T2" fmla="*/ 0 w 6"/>
                <a:gd name="T3" fmla="*/ 1 h 1"/>
                <a:gd name="T4" fmla="*/ 5 w 6"/>
                <a:gd name="T5" fmla="*/ 0 h 1"/>
                <a:gd name="T6" fmla="*/ 6 w 6"/>
                <a:gd name="T7" fmla="*/ 1 h 1"/>
                <a:gd name="T8" fmla="*/ 0 w 6"/>
                <a:gd name="T9" fmla="*/ 1 h 1"/>
              </a:gdLst>
              <a:ahLst/>
              <a:cxnLst>
                <a:cxn ang="0">
                  <a:pos x="T0" y="T1"/>
                </a:cxn>
                <a:cxn ang="0">
                  <a:pos x="T2" y="T3"/>
                </a:cxn>
                <a:cxn ang="0">
                  <a:pos x="T4" y="T5"/>
                </a:cxn>
                <a:cxn ang="0">
                  <a:pos x="T6" y="T7"/>
                </a:cxn>
                <a:cxn ang="0">
                  <a:pos x="T8" y="T9"/>
                </a:cxn>
              </a:cxnLst>
              <a:rect l="0" t="0" r="r" b="b"/>
              <a:pathLst>
                <a:path w="6" h="1">
                  <a:moveTo>
                    <a:pt x="0" y="1"/>
                  </a:moveTo>
                  <a:lnTo>
                    <a:pt x="0" y="1"/>
                  </a:lnTo>
                  <a:cubicBezTo>
                    <a:pt x="2" y="1"/>
                    <a:pt x="3" y="0"/>
                    <a:pt x="5" y="0"/>
                  </a:cubicBezTo>
                  <a:cubicBezTo>
                    <a:pt x="5" y="1"/>
                    <a:pt x="5" y="1"/>
                    <a:pt x="6" y="1"/>
                  </a:cubicBezTo>
                  <a:cubicBezTo>
                    <a:pt x="4" y="1"/>
                    <a:pt x="2"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8" name="Freeform 1465"/>
            <p:cNvSpPr>
              <a:spLocks/>
            </p:cNvSpPr>
            <p:nvPr userDrawn="1"/>
          </p:nvSpPr>
          <p:spPr bwMode="auto">
            <a:xfrm>
              <a:off x="281" y="209"/>
              <a:ext cx="3" cy="2"/>
            </a:xfrm>
            <a:custGeom>
              <a:avLst/>
              <a:gdLst>
                <a:gd name="T0" fmla="*/ 8 w 8"/>
                <a:gd name="T1" fmla="*/ 4 h 5"/>
                <a:gd name="T2" fmla="*/ 8 w 8"/>
                <a:gd name="T3" fmla="*/ 4 h 5"/>
                <a:gd name="T4" fmla="*/ 6 w 8"/>
                <a:gd name="T5" fmla="*/ 4 h 5"/>
                <a:gd name="T6" fmla="*/ 5 w 8"/>
                <a:gd name="T7" fmla="*/ 4 h 5"/>
                <a:gd name="T8" fmla="*/ 6 w 8"/>
                <a:gd name="T9" fmla="*/ 5 h 5"/>
                <a:gd name="T10" fmla="*/ 4 w 8"/>
                <a:gd name="T11" fmla="*/ 5 h 5"/>
                <a:gd name="T12" fmla="*/ 0 w 8"/>
                <a:gd name="T13" fmla="*/ 0 h 5"/>
                <a:gd name="T14" fmla="*/ 8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4"/>
                  </a:moveTo>
                  <a:lnTo>
                    <a:pt x="8" y="4"/>
                  </a:lnTo>
                  <a:cubicBezTo>
                    <a:pt x="7" y="4"/>
                    <a:pt x="6" y="4"/>
                    <a:pt x="6" y="4"/>
                  </a:cubicBezTo>
                  <a:lnTo>
                    <a:pt x="5" y="4"/>
                  </a:lnTo>
                  <a:cubicBezTo>
                    <a:pt x="5" y="4"/>
                    <a:pt x="6" y="5"/>
                    <a:pt x="6" y="5"/>
                  </a:cubicBezTo>
                  <a:cubicBezTo>
                    <a:pt x="5" y="5"/>
                    <a:pt x="4" y="5"/>
                    <a:pt x="4" y="5"/>
                  </a:cubicBezTo>
                  <a:cubicBezTo>
                    <a:pt x="2" y="4"/>
                    <a:pt x="1" y="2"/>
                    <a:pt x="0" y="0"/>
                  </a:cubicBezTo>
                  <a:cubicBezTo>
                    <a:pt x="3" y="1"/>
                    <a:pt x="6" y="2"/>
                    <a:pt x="8"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39" name="Freeform 1466"/>
            <p:cNvSpPr>
              <a:spLocks/>
            </p:cNvSpPr>
            <p:nvPr userDrawn="1"/>
          </p:nvSpPr>
          <p:spPr bwMode="auto">
            <a:xfrm>
              <a:off x="287" y="208"/>
              <a:ext cx="0" cy="2"/>
            </a:xfrm>
            <a:custGeom>
              <a:avLst/>
              <a:gdLst>
                <a:gd name="T0" fmla="*/ 0 w 1"/>
                <a:gd name="T1" fmla="*/ 0 h 3"/>
                <a:gd name="T2" fmla="*/ 0 w 1"/>
                <a:gd name="T3" fmla="*/ 0 h 3"/>
                <a:gd name="T4" fmla="*/ 1 w 1"/>
                <a:gd name="T5" fmla="*/ 2 h 3"/>
                <a:gd name="T6" fmla="*/ 1 w 1"/>
                <a:gd name="T7" fmla="*/ 3 h 3"/>
                <a:gd name="T8" fmla="*/ 0 w 1"/>
                <a:gd name="T9" fmla="*/ 2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lnTo>
                    <a:pt x="0" y="0"/>
                  </a:lnTo>
                  <a:cubicBezTo>
                    <a:pt x="1" y="1"/>
                    <a:pt x="1" y="1"/>
                    <a:pt x="1" y="2"/>
                  </a:cubicBezTo>
                  <a:cubicBezTo>
                    <a:pt x="1" y="2"/>
                    <a:pt x="1" y="3"/>
                    <a:pt x="1" y="3"/>
                  </a:cubicBezTo>
                  <a:cubicBezTo>
                    <a:pt x="1" y="3"/>
                    <a:pt x="0" y="2"/>
                    <a:pt x="0" y="2"/>
                  </a:cubicBezTo>
                  <a:cubicBezTo>
                    <a:pt x="0" y="1"/>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0" name="Freeform 1467"/>
            <p:cNvSpPr>
              <a:spLocks/>
            </p:cNvSpPr>
            <p:nvPr userDrawn="1"/>
          </p:nvSpPr>
          <p:spPr bwMode="auto">
            <a:xfrm>
              <a:off x="285" y="210"/>
              <a:ext cx="1" cy="1"/>
            </a:xfrm>
            <a:custGeom>
              <a:avLst/>
              <a:gdLst>
                <a:gd name="T0" fmla="*/ 0 w 3"/>
                <a:gd name="T1" fmla="*/ 0 h 4"/>
                <a:gd name="T2" fmla="*/ 0 w 3"/>
                <a:gd name="T3" fmla="*/ 0 h 4"/>
                <a:gd name="T4" fmla="*/ 2 w 3"/>
                <a:gd name="T5" fmla="*/ 1 h 4"/>
                <a:gd name="T6" fmla="*/ 3 w 3"/>
                <a:gd name="T7" fmla="*/ 4 h 4"/>
                <a:gd name="T8" fmla="*/ 1 w 3"/>
                <a:gd name="T9" fmla="*/ 3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lnTo>
                    <a:pt x="0" y="0"/>
                  </a:lnTo>
                  <a:cubicBezTo>
                    <a:pt x="0" y="0"/>
                    <a:pt x="1" y="1"/>
                    <a:pt x="2" y="1"/>
                  </a:cubicBezTo>
                  <a:cubicBezTo>
                    <a:pt x="2" y="2"/>
                    <a:pt x="2" y="3"/>
                    <a:pt x="3" y="4"/>
                  </a:cubicBezTo>
                  <a:cubicBezTo>
                    <a:pt x="2" y="4"/>
                    <a:pt x="2" y="3"/>
                    <a:pt x="1" y="3"/>
                  </a:cubicBezTo>
                  <a:cubicBezTo>
                    <a:pt x="1" y="2"/>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1" name="Freeform 1468"/>
            <p:cNvSpPr>
              <a:spLocks/>
            </p:cNvSpPr>
            <p:nvPr userDrawn="1"/>
          </p:nvSpPr>
          <p:spPr bwMode="auto">
            <a:xfrm>
              <a:off x="281" y="211"/>
              <a:ext cx="4" cy="2"/>
            </a:xfrm>
            <a:custGeom>
              <a:avLst/>
              <a:gdLst>
                <a:gd name="T0" fmla="*/ 6 w 9"/>
                <a:gd name="T1" fmla="*/ 1 h 4"/>
                <a:gd name="T2" fmla="*/ 6 w 9"/>
                <a:gd name="T3" fmla="*/ 1 h 4"/>
                <a:gd name="T4" fmla="*/ 9 w 9"/>
                <a:gd name="T5" fmla="*/ 4 h 4"/>
                <a:gd name="T6" fmla="*/ 5 w 9"/>
                <a:gd name="T7" fmla="*/ 4 h 4"/>
                <a:gd name="T8" fmla="*/ 0 w 9"/>
                <a:gd name="T9" fmla="*/ 1 h 4"/>
                <a:gd name="T10" fmla="*/ 6 w 9"/>
                <a:gd name="T11" fmla="*/ 1 h 4"/>
              </a:gdLst>
              <a:ahLst/>
              <a:cxnLst>
                <a:cxn ang="0">
                  <a:pos x="T0" y="T1"/>
                </a:cxn>
                <a:cxn ang="0">
                  <a:pos x="T2" y="T3"/>
                </a:cxn>
                <a:cxn ang="0">
                  <a:pos x="T4" y="T5"/>
                </a:cxn>
                <a:cxn ang="0">
                  <a:pos x="T6" y="T7"/>
                </a:cxn>
                <a:cxn ang="0">
                  <a:pos x="T8" y="T9"/>
                </a:cxn>
                <a:cxn ang="0">
                  <a:pos x="T10" y="T11"/>
                </a:cxn>
              </a:cxnLst>
              <a:rect l="0" t="0" r="r" b="b"/>
              <a:pathLst>
                <a:path w="9" h="4">
                  <a:moveTo>
                    <a:pt x="6" y="1"/>
                  </a:moveTo>
                  <a:lnTo>
                    <a:pt x="6" y="1"/>
                  </a:lnTo>
                  <a:cubicBezTo>
                    <a:pt x="7" y="2"/>
                    <a:pt x="8" y="3"/>
                    <a:pt x="9" y="4"/>
                  </a:cubicBezTo>
                  <a:cubicBezTo>
                    <a:pt x="7" y="4"/>
                    <a:pt x="6" y="4"/>
                    <a:pt x="5" y="4"/>
                  </a:cubicBezTo>
                  <a:cubicBezTo>
                    <a:pt x="3" y="3"/>
                    <a:pt x="2" y="2"/>
                    <a:pt x="0" y="1"/>
                  </a:cubicBezTo>
                  <a:cubicBezTo>
                    <a:pt x="2" y="0"/>
                    <a:pt x="4" y="1"/>
                    <a:pt x="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2" name="Freeform 1469"/>
            <p:cNvSpPr>
              <a:spLocks/>
            </p:cNvSpPr>
            <p:nvPr userDrawn="1"/>
          </p:nvSpPr>
          <p:spPr bwMode="auto">
            <a:xfrm>
              <a:off x="285" y="208"/>
              <a:ext cx="3" cy="5"/>
            </a:xfrm>
            <a:custGeom>
              <a:avLst/>
              <a:gdLst>
                <a:gd name="T0" fmla="*/ 4 w 5"/>
                <a:gd name="T1" fmla="*/ 5 h 11"/>
                <a:gd name="T2" fmla="*/ 4 w 5"/>
                <a:gd name="T3" fmla="*/ 5 h 11"/>
                <a:gd name="T4" fmla="*/ 4 w 5"/>
                <a:gd name="T5" fmla="*/ 6 h 11"/>
                <a:gd name="T6" fmla="*/ 5 w 5"/>
                <a:gd name="T7" fmla="*/ 11 h 11"/>
                <a:gd name="T8" fmla="*/ 2 w 5"/>
                <a:gd name="T9" fmla="*/ 8 h 11"/>
                <a:gd name="T10" fmla="*/ 0 w 5"/>
                <a:gd name="T11" fmla="*/ 0 h 11"/>
                <a:gd name="T12" fmla="*/ 4 w 5"/>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4" y="5"/>
                  </a:moveTo>
                  <a:lnTo>
                    <a:pt x="4" y="5"/>
                  </a:lnTo>
                  <a:lnTo>
                    <a:pt x="4" y="6"/>
                  </a:lnTo>
                  <a:cubicBezTo>
                    <a:pt x="4" y="7"/>
                    <a:pt x="4" y="9"/>
                    <a:pt x="5" y="11"/>
                  </a:cubicBezTo>
                  <a:cubicBezTo>
                    <a:pt x="4" y="10"/>
                    <a:pt x="3" y="9"/>
                    <a:pt x="2" y="8"/>
                  </a:cubicBezTo>
                  <a:cubicBezTo>
                    <a:pt x="1" y="5"/>
                    <a:pt x="0" y="3"/>
                    <a:pt x="0" y="0"/>
                  </a:cubicBezTo>
                  <a:cubicBezTo>
                    <a:pt x="2" y="1"/>
                    <a:pt x="3" y="3"/>
                    <a:pt x="4"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3" name="Freeform 1470"/>
            <p:cNvSpPr>
              <a:spLocks/>
            </p:cNvSpPr>
            <p:nvPr userDrawn="1"/>
          </p:nvSpPr>
          <p:spPr bwMode="auto">
            <a:xfrm>
              <a:off x="282" y="213"/>
              <a:ext cx="5" cy="1"/>
            </a:xfrm>
            <a:custGeom>
              <a:avLst/>
              <a:gdLst>
                <a:gd name="T0" fmla="*/ 0 w 11"/>
                <a:gd name="T1" fmla="*/ 1 h 3"/>
                <a:gd name="T2" fmla="*/ 0 w 11"/>
                <a:gd name="T3" fmla="*/ 1 h 3"/>
                <a:gd name="T4" fmla="*/ 11 w 11"/>
                <a:gd name="T5" fmla="*/ 3 h 3"/>
                <a:gd name="T6" fmla="*/ 10 w 11"/>
                <a:gd name="T7" fmla="*/ 3 h 3"/>
                <a:gd name="T8" fmla="*/ 3 w 11"/>
                <a:gd name="T9" fmla="*/ 3 h 3"/>
                <a:gd name="T10" fmla="*/ 0 w 11"/>
                <a:gd name="T11" fmla="*/ 1 h 3"/>
              </a:gdLst>
              <a:ahLst/>
              <a:cxnLst>
                <a:cxn ang="0">
                  <a:pos x="T0" y="T1"/>
                </a:cxn>
                <a:cxn ang="0">
                  <a:pos x="T2" y="T3"/>
                </a:cxn>
                <a:cxn ang="0">
                  <a:pos x="T4" y="T5"/>
                </a:cxn>
                <a:cxn ang="0">
                  <a:pos x="T6" y="T7"/>
                </a:cxn>
                <a:cxn ang="0">
                  <a:pos x="T8" y="T9"/>
                </a:cxn>
                <a:cxn ang="0">
                  <a:pos x="T10" y="T11"/>
                </a:cxn>
              </a:cxnLst>
              <a:rect l="0" t="0" r="r" b="b"/>
              <a:pathLst>
                <a:path w="11" h="3">
                  <a:moveTo>
                    <a:pt x="0" y="1"/>
                  </a:moveTo>
                  <a:lnTo>
                    <a:pt x="0" y="1"/>
                  </a:lnTo>
                  <a:cubicBezTo>
                    <a:pt x="3" y="0"/>
                    <a:pt x="8" y="1"/>
                    <a:pt x="11" y="3"/>
                  </a:cubicBezTo>
                  <a:lnTo>
                    <a:pt x="10" y="3"/>
                  </a:lnTo>
                  <a:cubicBezTo>
                    <a:pt x="8" y="3"/>
                    <a:pt x="5" y="3"/>
                    <a:pt x="3" y="3"/>
                  </a:cubicBezTo>
                  <a:cubicBezTo>
                    <a:pt x="2" y="3"/>
                    <a:pt x="1" y="2"/>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4" name="Freeform 1471"/>
            <p:cNvSpPr>
              <a:spLocks/>
            </p:cNvSpPr>
            <p:nvPr userDrawn="1"/>
          </p:nvSpPr>
          <p:spPr bwMode="auto">
            <a:xfrm>
              <a:off x="283" y="211"/>
              <a:ext cx="5" cy="3"/>
            </a:xfrm>
            <a:custGeom>
              <a:avLst/>
              <a:gdLst>
                <a:gd name="T0" fmla="*/ 0 w 10"/>
                <a:gd name="T1" fmla="*/ 0 h 7"/>
                <a:gd name="T2" fmla="*/ 0 w 10"/>
                <a:gd name="T3" fmla="*/ 0 h 7"/>
                <a:gd name="T4" fmla="*/ 10 w 10"/>
                <a:gd name="T5" fmla="*/ 7 h 7"/>
                <a:gd name="T6" fmla="*/ 0 w 10"/>
                <a:gd name="T7" fmla="*/ 0 h 7"/>
              </a:gdLst>
              <a:ahLst/>
              <a:cxnLst>
                <a:cxn ang="0">
                  <a:pos x="T0" y="T1"/>
                </a:cxn>
                <a:cxn ang="0">
                  <a:pos x="T2" y="T3"/>
                </a:cxn>
                <a:cxn ang="0">
                  <a:pos x="T4" y="T5"/>
                </a:cxn>
                <a:cxn ang="0">
                  <a:pos x="T6" y="T7"/>
                </a:cxn>
              </a:cxnLst>
              <a:rect l="0" t="0" r="r" b="b"/>
              <a:pathLst>
                <a:path w="10" h="7">
                  <a:moveTo>
                    <a:pt x="0" y="0"/>
                  </a:moveTo>
                  <a:lnTo>
                    <a:pt x="0" y="0"/>
                  </a:lnTo>
                  <a:cubicBezTo>
                    <a:pt x="4" y="0"/>
                    <a:pt x="8" y="3"/>
                    <a:pt x="10" y="7"/>
                  </a:cubicBezTo>
                  <a:cubicBezTo>
                    <a:pt x="6" y="6"/>
                    <a:pt x="2" y="3"/>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5" name="Freeform 1472"/>
            <p:cNvSpPr>
              <a:spLocks/>
            </p:cNvSpPr>
            <p:nvPr userDrawn="1"/>
          </p:nvSpPr>
          <p:spPr bwMode="auto">
            <a:xfrm>
              <a:off x="287" y="198"/>
              <a:ext cx="3" cy="11"/>
            </a:xfrm>
            <a:custGeom>
              <a:avLst/>
              <a:gdLst>
                <a:gd name="T0" fmla="*/ 2 w 5"/>
                <a:gd name="T1" fmla="*/ 20 h 24"/>
                <a:gd name="T2" fmla="*/ 2 w 5"/>
                <a:gd name="T3" fmla="*/ 20 h 24"/>
                <a:gd name="T4" fmla="*/ 1 w 5"/>
                <a:gd name="T5" fmla="*/ 24 h 24"/>
                <a:gd name="T6" fmla="*/ 0 w 5"/>
                <a:gd name="T7" fmla="*/ 0 h 24"/>
                <a:gd name="T8" fmla="*/ 2 w 5"/>
                <a:gd name="T9" fmla="*/ 1 h 24"/>
                <a:gd name="T10" fmla="*/ 5 w 5"/>
                <a:gd name="T11" fmla="*/ 0 h 24"/>
                <a:gd name="T12" fmla="*/ 4 w 5"/>
                <a:gd name="T13" fmla="*/ 24 h 24"/>
                <a:gd name="T14" fmla="*/ 2 w 5"/>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4">
                  <a:moveTo>
                    <a:pt x="2" y="20"/>
                  </a:moveTo>
                  <a:lnTo>
                    <a:pt x="2" y="20"/>
                  </a:lnTo>
                  <a:cubicBezTo>
                    <a:pt x="2" y="21"/>
                    <a:pt x="1" y="22"/>
                    <a:pt x="1" y="24"/>
                  </a:cubicBezTo>
                  <a:lnTo>
                    <a:pt x="0" y="0"/>
                  </a:lnTo>
                  <a:cubicBezTo>
                    <a:pt x="0" y="1"/>
                    <a:pt x="1" y="1"/>
                    <a:pt x="2" y="1"/>
                  </a:cubicBezTo>
                  <a:cubicBezTo>
                    <a:pt x="4" y="1"/>
                    <a:pt x="4" y="1"/>
                    <a:pt x="5" y="0"/>
                  </a:cubicBezTo>
                  <a:lnTo>
                    <a:pt x="4" y="24"/>
                  </a:lnTo>
                  <a:cubicBezTo>
                    <a:pt x="4" y="22"/>
                    <a:pt x="3" y="21"/>
                    <a:pt x="2" y="2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6" name="Freeform 1473"/>
            <p:cNvSpPr>
              <a:spLocks/>
            </p:cNvSpPr>
            <p:nvPr userDrawn="1"/>
          </p:nvSpPr>
          <p:spPr bwMode="auto">
            <a:xfrm>
              <a:off x="288" y="208"/>
              <a:ext cx="1" cy="6"/>
            </a:xfrm>
            <a:custGeom>
              <a:avLst/>
              <a:gdLst>
                <a:gd name="T0" fmla="*/ 3 w 3"/>
                <a:gd name="T1" fmla="*/ 7 h 13"/>
                <a:gd name="T2" fmla="*/ 3 w 3"/>
                <a:gd name="T3" fmla="*/ 7 h 13"/>
                <a:gd name="T4" fmla="*/ 1 w 3"/>
                <a:gd name="T5" fmla="*/ 13 h 13"/>
                <a:gd name="T6" fmla="*/ 0 w 3"/>
                <a:gd name="T7" fmla="*/ 7 h 13"/>
                <a:gd name="T8" fmla="*/ 1 w 3"/>
                <a:gd name="T9" fmla="*/ 0 h 13"/>
                <a:gd name="T10" fmla="*/ 3 w 3"/>
                <a:gd name="T11" fmla="*/ 7 h 13"/>
              </a:gdLst>
              <a:ahLst/>
              <a:cxnLst>
                <a:cxn ang="0">
                  <a:pos x="T0" y="T1"/>
                </a:cxn>
                <a:cxn ang="0">
                  <a:pos x="T2" y="T3"/>
                </a:cxn>
                <a:cxn ang="0">
                  <a:pos x="T4" y="T5"/>
                </a:cxn>
                <a:cxn ang="0">
                  <a:pos x="T6" y="T7"/>
                </a:cxn>
                <a:cxn ang="0">
                  <a:pos x="T8" y="T9"/>
                </a:cxn>
                <a:cxn ang="0">
                  <a:pos x="T10" y="T11"/>
                </a:cxn>
              </a:cxnLst>
              <a:rect l="0" t="0" r="r" b="b"/>
              <a:pathLst>
                <a:path w="3" h="13">
                  <a:moveTo>
                    <a:pt x="3" y="7"/>
                  </a:moveTo>
                  <a:lnTo>
                    <a:pt x="3" y="7"/>
                  </a:lnTo>
                  <a:cubicBezTo>
                    <a:pt x="3" y="9"/>
                    <a:pt x="3" y="11"/>
                    <a:pt x="1" y="13"/>
                  </a:cubicBezTo>
                  <a:cubicBezTo>
                    <a:pt x="0" y="11"/>
                    <a:pt x="0" y="9"/>
                    <a:pt x="0" y="7"/>
                  </a:cubicBezTo>
                  <a:cubicBezTo>
                    <a:pt x="0" y="4"/>
                    <a:pt x="0" y="2"/>
                    <a:pt x="1" y="0"/>
                  </a:cubicBezTo>
                  <a:cubicBezTo>
                    <a:pt x="3" y="2"/>
                    <a:pt x="3" y="4"/>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7" name="Freeform 1474"/>
            <p:cNvSpPr>
              <a:spLocks/>
            </p:cNvSpPr>
            <p:nvPr userDrawn="1"/>
          </p:nvSpPr>
          <p:spPr bwMode="auto">
            <a:xfrm>
              <a:off x="285" y="186"/>
              <a:ext cx="6" cy="6"/>
            </a:xfrm>
            <a:custGeom>
              <a:avLst/>
              <a:gdLst>
                <a:gd name="T0" fmla="*/ 8 w 13"/>
                <a:gd name="T1" fmla="*/ 2 h 12"/>
                <a:gd name="T2" fmla="*/ 8 w 13"/>
                <a:gd name="T3" fmla="*/ 2 h 12"/>
                <a:gd name="T4" fmla="*/ 7 w 13"/>
                <a:gd name="T5" fmla="*/ 4 h 12"/>
                <a:gd name="T6" fmla="*/ 13 w 13"/>
                <a:gd name="T7" fmla="*/ 3 h 12"/>
                <a:gd name="T8" fmla="*/ 13 w 13"/>
                <a:gd name="T9" fmla="*/ 9 h 12"/>
                <a:gd name="T10" fmla="*/ 8 w 13"/>
                <a:gd name="T11" fmla="*/ 7 h 12"/>
                <a:gd name="T12" fmla="*/ 9 w 13"/>
                <a:gd name="T13" fmla="*/ 12 h 12"/>
                <a:gd name="T14" fmla="*/ 3 w 13"/>
                <a:gd name="T15" fmla="*/ 12 h 12"/>
                <a:gd name="T16" fmla="*/ 5 w 13"/>
                <a:gd name="T17" fmla="*/ 8 h 12"/>
                <a:gd name="T18" fmla="*/ 0 w 13"/>
                <a:gd name="T19" fmla="*/ 9 h 12"/>
                <a:gd name="T20" fmla="*/ 0 w 13"/>
                <a:gd name="T21" fmla="*/ 3 h 12"/>
                <a:gd name="T22" fmla="*/ 4 w 13"/>
                <a:gd name="T23" fmla="*/ 5 h 12"/>
                <a:gd name="T24" fmla="*/ 3 w 13"/>
                <a:gd name="T25" fmla="*/ 0 h 12"/>
                <a:gd name="T26" fmla="*/ 9 w 13"/>
                <a:gd name="T27" fmla="*/ 0 h 12"/>
                <a:gd name="T28" fmla="*/ 8 w 13"/>
                <a:gd name="T2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2">
                  <a:moveTo>
                    <a:pt x="8" y="2"/>
                  </a:moveTo>
                  <a:lnTo>
                    <a:pt x="8" y="2"/>
                  </a:lnTo>
                  <a:cubicBezTo>
                    <a:pt x="8" y="3"/>
                    <a:pt x="7" y="4"/>
                    <a:pt x="7" y="4"/>
                  </a:cubicBezTo>
                  <a:cubicBezTo>
                    <a:pt x="8" y="7"/>
                    <a:pt x="12" y="4"/>
                    <a:pt x="13" y="3"/>
                  </a:cubicBezTo>
                  <a:lnTo>
                    <a:pt x="13" y="9"/>
                  </a:lnTo>
                  <a:cubicBezTo>
                    <a:pt x="12" y="9"/>
                    <a:pt x="10" y="7"/>
                    <a:pt x="8" y="7"/>
                  </a:cubicBezTo>
                  <a:cubicBezTo>
                    <a:pt x="6" y="8"/>
                    <a:pt x="9" y="12"/>
                    <a:pt x="9" y="12"/>
                  </a:cubicBezTo>
                  <a:lnTo>
                    <a:pt x="3" y="12"/>
                  </a:lnTo>
                  <a:cubicBezTo>
                    <a:pt x="4" y="12"/>
                    <a:pt x="6" y="10"/>
                    <a:pt x="5" y="8"/>
                  </a:cubicBezTo>
                  <a:cubicBezTo>
                    <a:pt x="5" y="6"/>
                    <a:pt x="1" y="9"/>
                    <a:pt x="0" y="9"/>
                  </a:cubicBezTo>
                  <a:lnTo>
                    <a:pt x="0" y="3"/>
                  </a:lnTo>
                  <a:cubicBezTo>
                    <a:pt x="1" y="4"/>
                    <a:pt x="3" y="6"/>
                    <a:pt x="4" y="5"/>
                  </a:cubicBezTo>
                  <a:cubicBezTo>
                    <a:pt x="7" y="5"/>
                    <a:pt x="4" y="1"/>
                    <a:pt x="3" y="0"/>
                  </a:cubicBezTo>
                  <a:lnTo>
                    <a:pt x="9" y="0"/>
                  </a:lnTo>
                  <a:cubicBezTo>
                    <a:pt x="9" y="1"/>
                    <a:pt x="8" y="2"/>
                    <a:pt x="8"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8" name="Freeform 1475"/>
            <p:cNvSpPr>
              <a:spLocks/>
            </p:cNvSpPr>
            <p:nvPr userDrawn="1"/>
          </p:nvSpPr>
          <p:spPr bwMode="auto">
            <a:xfrm>
              <a:off x="286" y="193"/>
              <a:ext cx="4" cy="4"/>
            </a:xfrm>
            <a:custGeom>
              <a:avLst/>
              <a:gdLst>
                <a:gd name="T0" fmla="*/ 4 w 9"/>
                <a:gd name="T1" fmla="*/ 0 h 9"/>
                <a:gd name="T2" fmla="*/ 4 w 9"/>
                <a:gd name="T3" fmla="*/ 0 h 9"/>
                <a:gd name="T4" fmla="*/ 9 w 9"/>
                <a:gd name="T5" fmla="*/ 5 h 9"/>
                <a:gd name="T6" fmla="*/ 4 w 9"/>
                <a:gd name="T7" fmla="*/ 9 h 9"/>
                <a:gd name="T8" fmla="*/ 0 w 9"/>
                <a:gd name="T9" fmla="*/ 5 h 9"/>
                <a:gd name="T10" fmla="*/ 4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4" y="0"/>
                  </a:moveTo>
                  <a:lnTo>
                    <a:pt x="4" y="0"/>
                  </a:lnTo>
                  <a:cubicBezTo>
                    <a:pt x="7" y="0"/>
                    <a:pt x="9" y="2"/>
                    <a:pt x="9" y="5"/>
                  </a:cubicBezTo>
                  <a:cubicBezTo>
                    <a:pt x="9" y="7"/>
                    <a:pt x="7" y="9"/>
                    <a:pt x="4" y="9"/>
                  </a:cubicBezTo>
                  <a:cubicBezTo>
                    <a:pt x="2" y="9"/>
                    <a:pt x="0" y="7"/>
                    <a:pt x="0" y="5"/>
                  </a:cubicBezTo>
                  <a:cubicBezTo>
                    <a:pt x="0" y="2"/>
                    <a:pt x="2" y="0"/>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49" name="Freeform 1476"/>
            <p:cNvSpPr>
              <a:spLocks/>
            </p:cNvSpPr>
            <p:nvPr userDrawn="1"/>
          </p:nvSpPr>
          <p:spPr bwMode="auto">
            <a:xfrm>
              <a:off x="297" y="216"/>
              <a:ext cx="0" cy="1"/>
            </a:xfrm>
            <a:custGeom>
              <a:avLst/>
              <a:gdLst>
                <a:gd name="T0" fmla="*/ 1 w 1"/>
                <a:gd name="T1" fmla="*/ 0 h 1"/>
                <a:gd name="T2" fmla="*/ 1 w 1"/>
                <a:gd name="T3" fmla="*/ 0 h 1"/>
                <a:gd name="T4" fmla="*/ 1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1"/>
                  </a:lnTo>
                  <a:cubicBezTo>
                    <a:pt x="1" y="1"/>
                    <a:pt x="1" y="1"/>
                    <a:pt x="0" y="1"/>
                  </a:cubicBezTo>
                  <a:cubicBezTo>
                    <a:pt x="1" y="1"/>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0" name="Freeform 1477"/>
            <p:cNvSpPr>
              <a:spLocks/>
            </p:cNvSpPr>
            <p:nvPr userDrawn="1"/>
          </p:nvSpPr>
          <p:spPr bwMode="auto">
            <a:xfrm>
              <a:off x="289" y="215"/>
              <a:ext cx="1"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1"/>
                    <a:pt x="0" y="0"/>
                  </a:cubicBezTo>
                  <a:cubicBezTo>
                    <a:pt x="0" y="0"/>
                    <a:pt x="1" y="0"/>
                    <a:pt x="1"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1" name="Freeform 1478"/>
            <p:cNvSpPr>
              <a:spLocks/>
            </p:cNvSpPr>
            <p:nvPr userDrawn="1"/>
          </p:nvSpPr>
          <p:spPr bwMode="auto">
            <a:xfrm>
              <a:off x="289" y="216"/>
              <a:ext cx="1" cy="1"/>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cubicBezTo>
                    <a:pt x="0" y="1"/>
                    <a:pt x="0" y="1"/>
                    <a:pt x="1"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2" name="Freeform 1479"/>
            <p:cNvSpPr>
              <a:spLocks/>
            </p:cNvSpPr>
            <p:nvPr userDrawn="1"/>
          </p:nvSpPr>
          <p:spPr bwMode="auto">
            <a:xfrm>
              <a:off x="291" y="215"/>
              <a:ext cx="0"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1"/>
                    <a:pt x="0" y="0"/>
                  </a:cubicBezTo>
                  <a:cubicBezTo>
                    <a:pt x="1" y="0"/>
                    <a:pt x="1" y="0"/>
                    <a:pt x="1"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3" name="Freeform 1480"/>
            <p:cNvSpPr>
              <a:spLocks/>
            </p:cNvSpPr>
            <p:nvPr userDrawn="1"/>
          </p:nvSpPr>
          <p:spPr bwMode="auto">
            <a:xfrm>
              <a:off x="291" y="216"/>
              <a:ext cx="0" cy="1"/>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1"/>
                    <a:pt x="0" y="1"/>
                  </a:cubicBezTo>
                  <a:cubicBezTo>
                    <a:pt x="0" y="1"/>
                    <a:pt x="0" y="1"/>
                    <a:pt x="1"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4" name="Freeform 1481"/>
            <p:cNvSpPr>
              <a:spLocks/>
            </p:cNvSpPr>
            <p:nvPr userDrawn="1"/>
          </p:nvSpPr>
          <p:spPr bwMode="auto">
            <a:xfrm>
              <a:off x="293" y="215"/>
              <a:ext cx="0"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0" y="0"/>
                  </a:lnTo>
                  <a:lnTo>
                    <a:pt x="1"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5" name="Freeform 1482"/>
            <p:cNvSpPr>
              <a:spLocks/>
            </p:cNvSpPr>
            <p:nvPr userDrawn="1"/>
          </p:nvSpPr>
          <p:spPr bwMode="auto">
            <a:xfrm>
              <a:off x="293" y="216"/>
              <a:ext cx="0" cy="1"/>
            </a:xfrm>
            <a:custGeom>
              <a:avLst/>
              <a:gdLst>
                <a:gd name="T0" fmla="*/ 1 w 1"/>
                <a:gd name="T1" fmla="*/ 1 h 1"/>
                <a:gd name="T2" fmla="*/ 1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0"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6" name="Rectangle 1483"/>
            <p:cNvSpPr>
              <a:spLocks noChangeArrowheads="1"/>
            </p:cNvSpPr>
            <p:nvPr userDrawn="1"/>
          </p:nvSpPr>
          <p:spPr bwMode="auto">
            <a:xfrm>
              <a:off x="294" y="215"/>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7" name="Freeform 1484"/>
            <p:cNvSpPr>
              <a:spLocks/>
            </p:cNvSpPr>
            <p:nvPr userDrawn="1"/>
          </p:nvSpPr>
          <p:spPr bwMode="auto">
            <a:xfrm>
              <a:off x="294" y="216"/>
              <a:ext cx="0" cy="1"/>
            </a:xfrm>
            <a:custGeom>
              <a:avLst/>
              <a:gdLst>
                <a:gd name="T0" fmla="*/ 1 w 1"/>
                <a:gd name="T1" fmla="*/ 1 h 1"/>
                <a:gd name="T2" fmla="*/ 1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cubicBezTo>
                    <a:pt x="0" y="1"/>
                    <a:pt x="0" y="0"/>
                    <a:pt x="0" y="0"/>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8" name="Freeform 1485"/>
            <p:cNvSpPr>
              <a:spLocks/>
            </p:cNvSpPr>
            <p:nvPr userDrawn="1"/>
          </p:nvSpPr>
          <p:spPr bwMode="auto">
            <a:xfrm>
              <a:off x="296" y="215"/>
              <a:ext cx="0"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0"/>
                    <a:pt x="0" y="0"/>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59" name="Freeform 1486"/>
            <p:cNvSpPr>
              <a:spLocks/>
            </p:cNvSpPr>
            <p:nvPr userDrawn="1"/>
          </p:nvSpPr>
          <p:spPr bwMode="auto">
            <a:xfrm>
              <a:off x="295" y="216"/>
              <a:ext cx="1" cy="1"/>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0" y="1"/>
                    <a:pt x="0" y="1"/>
                  </a:cubicBezTo>
                  <a:lnTo>
                    <a:pt x="1"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0" name="Freeform 1487"/>
            <p:cNvSpPr>
              <a:spLocks/>
            </p:cNvSpPr>
            <p:nvPr userDrawn="1"/>
          </p:nvSpPr>
          <p:spPr bwMode="auto">
            <a:xfrm>
              <a:off x="290" y="216"/>
              <a:ext cx="1" cy="1"/>
            </a:xfrm>
            <a:custGeom>
              <a:avLst/>
              <a:gdLst>
                <a:gd name="T0" fmla="*/ 2 w 3"/>
                <a:gd name="T1" fmla="*/ 0 h 2"/>
                <a:gd name="T2" fmla="*/ 2 w 3"/>
                <a:gd name="T3" fmla="*/ 0 h 2"/>
                <a:gd name="T4" fmla="*/ 3 w 3"/>
                <a:gd name="T5" fmla="*/ 1 h 2"/>
                <a:gd name="T6" fmla="*/ 2 w 3"/>
                <a:gd name="T7" fmla="*/ 2 h 2"/>
                <a:gd name="T8" fmla="*/ 0 w 3"/>
                <a:gd name="T9" fmla="*/ 1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lnTo>
                    <a:pt x="2" y="0"/>
                  </a:lnTo>
                  <a:cubicBezTo>
                    <a:pt x="2" y="0"/>
                    <a:pt x="3" y="0"/>
                    <a:pt x="3" y="1"/>
                  </a:cubicBezTo>
                  <a:cubicBezTo>
                    <a:pt x="3" y="1"/>
                    <a:pt x="2" y="2"/>
                    <a:pt x="2" y="2"/>
                  </a:cubicBezTo>
                  <a:cubicBezTo>
                    <a:pt x="1" y="2"/>
                    <a:pt x="0" y="1"/>
                    <a:pt x="0" y="1"/>
                  </a:cubicBezTo>
                  <a:cubicBezTo>
                    <a:pt x="0" y="0"/>
                    <a:pt x="1" y="0"/>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1" name="Freeform 1488"/>
            <p:cNvSpPr>
              <a:spLocks/>
            </p:cNvSpPr>
            <p:nvPr userDrawn="1"/>
          </p:nvSpPr>
          <p:spPr bwMode="auto">
            <a:xfrm>
              <a:off x="291" y="216"/>
              <a:ext cx="2" cy="1"/>
            </a:xfrm>
            <a:custGeom>
              <a:avLst/>
              <a:gdLst>
                <a:gd name="T0" fmla="*/ 1 w 3"/>
                <a:gd name="T1" fmla="*/ 0 h 2"/>
                <a:gd name="T2" fmla="*/ 1 w 3"/>
                <a:gd name="T3" fmla="*/ 0 h 2"/>
                <a:gd name="T4" fmla="*/ 3 w 3"/>
                <a:gd name="T5" fmla="*/ 1 h 2"/>
                <a:gd name="T6" fmla="*/ 1 w 3"/>
                <a:gd name="T7" fmla="*/ 2 h 2"/>
                <a:gd name="T8" fmla="*/ 0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lnTo>
                    <a:pt x="1" y="0"/>
                  </a:lnTo>
                  <a:cubicBezTo>
                    <a:pt x="2" y="0"/>
                    <a:pt x="3" y="0"/>
                    <a:pt x="3" y="1"/>
                  </a:cubicBezTo>
                  <a:cubicBezTo>
                    <a:pt x="3" y="1"/>
                    <a:pt x="2" y="2"/>
                    <a:pt x="1" y="2"/>
                  </a:cubicBezTo>
                  <a:cubicBezTo>
                    <a:pt x="1" y="2"/>
                    <a:pt x="0" y="1"/>
                    <a:pt x="0" y="1"/>
                  </a:cubicBezTo>
                  <a:cubicBezTo>
                    <a:pt x="0"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2" name="Freeform 1489"/>
            <p:cNvSpPr>
              <a:spLocks/>
            </p:cNvSpPr>
            <p:nvPr userDrawn="1"/>
          </p:nvSpPr>
          <p:spPr bwMode="auto">
            <a:xfrm>
              <a:off x="293" y="216"/>
              <a:ext cx="1" cy="1"/>
            </a:xfrm>
            <a:custGeom>
              <a:avLst/>
              <a:gdLst>
                <a:gd name="T0" fmla="*/ 1 w 2"/>
                <a:gd name="T1" fmla="*/ 0 h 2"/>
                <a:gd name="T2" fmla="*/ 1 w 2"/>
                <a:gd name="T3" fmla="*/ 0 h 2"/>
                <a:gd name="T4" fmla="*/ 2 w 2"/>
                <a:gd name="T5" fmla="*/ 0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0"/>
                  </a:cubicBezTo>
                  <a:cubicBezTo>
                    <a:pt x="2" y="1"/>
                    <a:pt x="1" y="1"/>
                    <a:pt x="1" y="2"/>
                  </a:cubicBezTo>
                  <a:cubicBezTo>
                    <a:pt x="0" y="2"/>
                    <a:pt x="0" y="1"/>
                    <a:pt x="0" y="1"/>
                  </a:cubicBezTo>
                  <a:cubicBezTo>
                    <a:pt x="0" y="0"/>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3" name="Freeform 1490"/>
            <p:cNvSpPr>
              <a:spLocks/>
            </p:cNvSpPr>
            <p:nvPr userDrawn="1"/>
          </p:nvSpPr>
          <p:spPr bwMode="auto">
            <a:xfrm>
              <a:off x="294" y="216"/>
              <a:ext cx="1" cy="1"/>
            </a:xfrm>
            <a:custGeom>
              <a:avLst/>
              <a:gdLst>
                <a:gd name="T0" fmla="*/ 1 w 2"/>
                <a:gd name="T1" fmla="*/ 0 h 2"/>
                <a:gd name="T2" fmla="*/ 1 w 2"/>
                <a:gd name="T3" fmla="*/ 0 h 2"/>
                <a:gd name="T4" fmla="*/ 2 w 2"/>
                <a:gd name="T5" fmla="*/ 0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0"/>
                  </a:cubicBezTo>
                  <a:cubicBezTo>
                    <a:pt x="2" y="1"/>
                    <a:pt x="2" y="1"/>
                    <a:pt x="1" y="2"/>
                  </a:cubicBezTo>
                  <a:cubicBezTo>
                    <a:pt x="1" y="2"/>
                    <a:pt x="0" y="1"/>
                    <a:pt x="0" y="1"/>
                  </a:cubicBezTo>
                  <a:cubicBezTo>
                    <a:pt x="0"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4" name="Freeform 1491"/>
            <p:cNvSpPr>
              <a:spLocks/>
            </p:cNvSpPr>
            <p:nvPr userDrawn="1"/>
          </p:nvSpPr>
          <p:spPr bwMode="auto">
            <a:xfrm>
              <a:off x="296" y="216"/>
              <a:ext cx="1" cy="1"/>
            </a:xfrm>
            <a:custGeom>
              <a:avLst/>
              <a:gdLst>
                <a:gd name="T0" fmla="*/ 1 w 2"/>
                <a:gd name="T1" fmla="*/ 0 h 2"/>
                <a:gd name="T2" fmla="*/ 1 w 2"/>
                <a:gd name="T3" fmla="*/ 0 h 2"/>
                <a:gd name="T4" fmla="*/ 2 w 2"/>
                <a:gd name="T5" fmla="*/ 1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1"/>
                  </a:cubicBezTo>
                  <a:cubicBezTo>
                    <a:pt x="2" y="1"/>
                    <a:pt x="2" y="1"/>
                    <a:pt x="1" y="2"/>
                  </a:cubicBezTo>
                  <a:cubicBezTo>
                    <a:pt x="1" y="2"/>
                    <a:pt x="0" y="1"/>
                    <a:pt x="0" y="1"/>
                  </a:cubicBezTo>
                  <a:cubicBezTo>
                    <a:pt x="1" y="1"/>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5" name="Freeform 1492"/>
            <p:cNvSpPr>
              <a:spLocks/>
            </p:cNvSpPr>
            <p:nvPr userDrawn="1"/>
          </p:nvSpPr>
          <p:spPr bwMode="auto">
            <a:xfrm>
              <a:off x="280" y="216"/>
              <a:ext cx="0" cy="1"/>
            </a:xfrm>
            <a:custGeom>
              <a:avLst/>
              <a:gdLst>
                <a:gd name="T0" fmla="*/ 0 w 1"/>
                <a:gd name="T1" fmla="*/ 0 h 1"/>
                <a:gd name="T2" fmla="*/ 0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0"/>
                  </a:lnTo>
                  <a:cubicBezTo>
                    <a:pt x="0" y="0"/>
                    <a:pt x="0" y="1"/>
                    <a:pt x="1" y="1"/>
                  </a:cubicBezTo>
                  <a:cubicBezTo>
                    <a:pt x="0" y="1"/>
                    <a:pt x="0" y="1"/>
                    <a:pt x="0" y="1"/>
                  </a:cubicBez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6" name="Freeform 1493"/>
            <p:cNvSpPr>
              <a:spLocks/>
            </p:cNvSpPr>
            <p:nvPr userDrawn="1"/>
          </p:nvSpPr>
          <p:spPr bwMode="auto">
            <a:xfrm>
              <a:off x="287" y="215"/>
              <a:ext cx="1"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0"/>
                    <a:pt x="0" y="0"/>
                    <a:pt x="1" y="0"/>
                  </a:cubicBezTo>
                  <a:cubicBezTo>
                    <a:pt x="1"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7" name="Freeform 1494"/>
            <p:cNvSpPr>
              <a:spLocks/>
            </p:cNvSpPr>
            <p:nvPr userDrawn="1"/>
          </p:nvSpPr>
          <p:spPr bwMode="auto">
            <a:xfrm>
              <a:off x="287" y="216"/>
              <a:ext cx="1"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1"/>
                    <a:pt x="1" y="1"/>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8" name="Freeform 1495"/>
            <p:cNvSpPr>
              <a:spLocks/>
            </p:cNvSpPr>
            <p:nvPr userDrawn="1"/>
          </p:nvSpPr>
          <p:spPr bwMode="auto">
            <a:xfrm>
              <a:off x="285" y="215"/>
              <a:ext cx="1" cy="1"/>
            </a:xfrm>
            <a:custGeom>
              <a:avLst/>
              <a:gdLst>
                <a:gd name="T0" fmla="*/ 0 w 1"/>
                <a:gd name="T1" fmla="*/ 1 h 1"/>
                <a:gd name="T2" fmla="*/ 0 w 1"/>
                <a:gd name="T3" fmla="*/ 1 h 1"/>
                <a:gd name="T4" fmla="*/ 0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0"/>
                    <a:pt x="0" y="0"/>
                    <a:pt x="1" y="0"/>
                  </a:cubicBezTo>
                  <a:cubicBezTo>
                    <a:pt x="0"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69" name="Freeform 1496"/>
            <p:cNvSpPr>
              <a:spLocks/>
            </p:cNvSpPr>
            <p:nvPr userDrawn="1"/>
          </p:nvSpPr>
          <p:spPr bwMode="auto">
            <a:xfrm>
              <a:off x="285" y="216"/>
              <a:ext cx="1"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0" y="0"/>
                  </a:cubicBezTo>
                  <a:cubicBezTo>
                    <a:pt x="0" y="1"/>
                    <a:pt x="1" y="1"/>
                    <a:pt x="1" y="1"/>
                  </a:cubicBezTo>
                  <a:cubicBezTo>
                    <a:pt x="1"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0" name="Freeform 1497"/>
            <p:cNvSpPr>
              <a:spLocks/>
            </p:cNvSpPr>
            <p:nvPr userDrawn="1"/>
          </p:nvSpPr>
          <p:spPr bwMode="auto">
            <a:xfrm>
              <a:off x="284" y="215"/>
              <a:ext cx="0" cy="1"/>
            </a:xfrm>
            <a:custGeom>
              <a:avLst/>
              <a:gdLst>
                <a:gd name="T0" fmla="*/ 1 w 1"/>
                <a:gd name="T1" fmla="*/ 1 h 1"/>
                <a:gd name="T2" fmla="*/ 1 w 1"/>
                <a:gd name="T3" fmla="*/ 1 h 1"/>
                <a:gd name="T4" fmla="*/ 0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0"/>
                  </a:lnTo>
                  <a:lnTo>
                    <a:pt x="1"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1" name="Freeform 1498"/>
            <p:cNvSpPr>
              <a:spLocks/>
            </p:cNvSpPr>
            <p:nvPr userDrawn="1"/>
          </p:nvSpPr>
          <p:spPr bwMode="auto">
            <a:xfrm>
              <a:off x="284" y="216"/>
              <a:ext cx="0" cy="1"/>
            </a:xfrm>
            <a:custGeom>
              <a:avLst/>
              <a:gdLst>
                <a:gd name="T0" fmla="*/ 0 w 1"/>
                <a:gd name="T1" fmla="*/ 1 h 1"/>
                <a:gd name="T2" fmla="*/ 0 w 1"/>
                <a:gd name="T3" fmla="*/ 1 h 1"/>
                <a:gd name="T4" fmla="*/ 1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1" y="1"/>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2" name="Rectangle 1499"/>
            <p:cNvSpPr>
              <a:spLocks noChangeArrowheads="1"/>
            </p:cNvSpPr>
            <p:nvPr userDrawn="1"/>
          </p:nvSpPr>
          <p:spPr bwMode="auto">
            <a:xfrm>
              <a:off x="282" y="215"/>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3" name="Freeform 1500"/>
            <p:cNvSpPr>
              <a:spLocks/>
            </p:cNvSpPr>
            <p:nvPr userDrawn="1"/>
          </p:nvSpPr>
          <p:spPr bwMode="auto">
            <a:xfrm>
              <a:off x="282" y="216"/>
              <a:ext cx="1"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0" y="0"/>
                  </a:lnTo>
                  <a:lnTo>
                    <a:pt x="1" y="1"/>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4" name="Freeform 1501"/>
            <p:cNvSpPr>
              <a:spLocks/>
            </p:cNvSpPr>
            <p:nvPr userDrawn="1"/>
          </p:nvSpPr>
          <p:spPr bwMode="auto">
            <a:xfrm>
              <a:off x="281" y="215"/>
              <a:ext cx="0" cy="1"/>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5" name="Freeform 1502"/>
            <p:cNvSpPr>
              <a:spLocks/>
            </p:cNvSpPr>
            <p:nvPr userDrawn="1"/>
          </p:nvSpPr>
          <p:spPr bwMode="auto">
            <a:xfrm>
              <a:off x="281" y="216"/>
              <a:ext cx="0" cy="1"/>
            </a:xfrm>
            <a:custGeom>
              <a:avLst/>
              <a:gdLst>
                <a:gd name="T0" fmla="*/ 0 w 1"/>
                <a:gd name="T1" fmla="*/ 1 h 1"/>
                <a:gd name="T2" fmla="*/ 0 w 1"/>
                <a:gd name="T3" fmla="*/ 1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0" y="0"/>
                  </a:lnTo>
                  <a:cubicBezTo>
                    <a:pt x="0" y="1"/>
                    <a:pt x="0" y="1"/>
                    <a:pt x="1"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6" name="Freeform 1503"/>
            <p:cNvSpPr>
              <a:spLocks/>
            </p:cNvSpPr>
            <p:nvPr userDrawn="1"/>
          </p:nvSpPr>
          <p:spPr bwMode="auto">
            <a:xfrm>
              <a:off x="286" y="216"/>
              <a:ext cx="1" cy="1"/>
            </a:xfrm>
            <a:custGeom>
              <a:avLst/>
              <a:gdLst>
                <a:gd name="T0" fmla="*/ 1 w 2"/>
                <a:gd name="T1" fmla="*/ 0 h 2"/>
                <a:gd name="T2" fmla="*/ 1 w 2"/>
                <a:gd name="T3" fmla="*/ 0 h 2"/>
                <a:gd name="T4" fmla="*/ 2 w 2"/>
                <a:gd name="T5" fmla="*/ 1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1"/>
                  </a:cubicBezTo>
                  <a:cubicBezTo>
                    <a:pt x="2" y="1"/>
                    <a:pt x="2" y="2"/>
                    <a:pt x="1" y="2"/>
                  </a:cubicBezTo>
                  <a:cubicBezTo>
                    <a:pt x="1" y="2"/>
                    <a:pt x="0" y="1"/>
                    <a:pt x="0" y="1"/>
                  </a:cubicBezTo>
                  <a:cubicBezTo>
                    <a:pt x="0"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7" name="Freeform 1504"/>
            <p:cNvSpPr>
              <a:spLocks/>
            </p:cNvSpPr>
            <p:nvPr userDrawn="1"/>
          </p:nvSpPr>
          <p:spPr bwMode="auto">
            <a:xfrm>
              <a:off x="284" y="216"/>
              <a:ext cx="1" cy="1"/>
            </a:xfrm>
            <a:custGeom>
              <a:avLst/>
              <a:gdLst>
                <a:gd name="T0" fmla="*/ 1 w 2"/>
                <a:gd name="T1" fmla="*/ 0 h 2"/>
                <a:gd name="T2" fmla="*/ 1 w 2"/>
                <a:gd name="T3" fmla="*/ 0 h 2"/>
                <a:gd name="T4" fmla="*/ 2 w 2"/>
                <a:gd name="T5" fmla="*/ 1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2" y="0"/>
                    <a:pt x="2" y="0"/>
                    <a:pt x="2" y="1"/>
                  </a:cubicBezTo>
                  <a:cubicBezTo>
                    <a:pt x="2" y="1"/>
                    <a:pt x="2" y="2"/>
                    <a:pt x="1" y="2"/>
                  </a:cubicBezTo>
                  <a:cubicBezTo>
                    <a:pt x="1" y="2"/>
                    <a:pt x="0" y="1"/>
                    <a:pt x="0" y="1"/>
                  </a:cubicBezTo>
                  <a:cubicBezTo>
                    <a:pt x="0"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8" name="Freeform 1505"/>
            <p:cNvSpPr>
              <a:spLocks/>
            </p:cNvSpPr>
            <p:nvPr userDrawn="1"/>
          </p:nvSpPr>
          <p:spPr bwMode="auto">
            <a:xfrm>
              <a:off x="283" y="216"/>
              <a:ext cx="1" cy="1"/>
            </a:xfrm>
            <a:custGeom>
              <a:avLst/>
              <a:gdLst>
                <a:gd name="T0" fmla="*/ 1 w 2"/>
                <a:gd name="T1" fmla="*/ 0 h 2"/>
                <a:gd name="T2" fmla="*/ 1 w 2"/>
                <a:gd name="T3" fmla="*/ 0 h 2"/>
                <a:gd name="T4" fmla="*/ 2 w 2"/>
                <a:gd name="T5" fmla="*/ 1 h 2"/>
                <a:gd name="T6" fmla="*/ 1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2" y="0"/>
                    <a:pt x="2" y="1"/>
                  </a:cubicBezTo>
                  <a:cubicBezTo>
                    <a:pt x="2" y="1"/>
                    <a:pt x="1" y="2"/>
                    <a:pt x="1" y="2"/>
                  </a:cubicBezTo>
                  <a:cubicBezTo>
                    <a:pt x="0" y="1"/>
                    <a:pt x="0" y="1"/>
                    <a:pt x="0" y="0"/>
                  </a:cubicBezTo>
                  <a:cubicBezTo>
                    <a:pt x="0" y="0"/>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79" name="Freeform 1506"/>
            <p:cNvSpPr>
              <a:spLocks/>
            </p:cNvSpPr>
            <p:nvPr userDrawn="1"/>
          </p:nvSpPr>
          <p:spPr bwMode="auto">
            <a:xfrm>
              <a:off x="281" y="216"/>
              <a:ext cx="1" cy="1"/>
            </a:xfrm>
            <a:custGeom>
              <a:avLst/>
              <a:gdLst>
                <a:gd name="T0" fmla="*/ 1 w 2"/>
                <a:gd name="T1" fmla="*/ 0 h 2"/>
                <a:gd name="T2" fmla="*/ 1 w 2"/>
                <a:gd name="T3" fmla="*/ 0 h 2"/>
                <a:gd name="T4" fmla="*/ 2 w 2"/>
                <a:gd name="T5" fmla="*/ 1 h 2"/>
                <a:gd name="T6" fmla="*/ 1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2" y="0"/>
                    <a:pt x="2" y="1"/>
                  </a:cubicBezTo>
                  <a:cubicBezTo>
                    <a:pt x="2" y="1"/>
                    <a:pt x="1" y="2"/>
                    <a:pt x="1" y="2"/>
                  </a:cubicBezTo>
                  <a:cubicBezTo>
                    <a:pt x="0" y="1"/>
                    <a:pt x="0" y="1"/>
                    <a:pt x="0" y="0"/>
                  </a:cubicBezTo>
                  <a:cubicBezTo>
                    <a:pt x="0" y="0"/>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0" name="Freeform 1507"/>
            <p:cNvSpPr>
              <a:spLocks/>
            </p:cNvSpPr>
            <p:nvPr userDrawn="1"/>
          </p:nvSpPr>
          <p:spPr bwMode="auto">
            <a:xfrm>
              <a:off x="280" y="216"/>
              <a:ext cx="1" cy="1"/>
            </a:xfrm>
            <a:custGeom>
              <a:avLst/>
              <a:gdLst>
                <a:gd name="T0" fmla="*/ 1 w 1"/>
                <a:gd name="T1" fmla="*/ 0 h 2"/>
                <a:gd name="T2" fmla="*/ 1 w 1"/>
                <a:gd name="T3" fmla="*/ 0 h 2"/>
                <a:gd name="T4" fmla="*/ 1 w 1"/>
                <a:gd name="T5" fmla="*/ 1 h 2"/>
                <a:gd name="T6" fmla="*/ 1 w 1"/>
                <a:gd name="T7" fmla="*/ 2 h 2"/>
                <a:gd name="T8" fmla="*/ 0 w 1"/>
                <a:gd name="T9" fmla="*/ 1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1" y="0"/>
                  </a:lnTo>
                  <a:cubicBezTo>
                    <a:pt x="1" y="0"/>
                    <a:pt x="1" y="1"/>
                    <a:pt x="1" y="1"/>
                  </a:cubicBezTo>
                  <a:cubicBezTo>
                    <a:pt x="1" y="1"/>
                    <a:pt x="1" y="2"/>
                    <a:pt x="1" y="2"/>
                  </a:cubicBezTo>
                  <a:cubicBezTo>
                    <a:pt x="0" y="1"/>
                    <a:pt x="0" y="1"/>
                    <a:pt x="0" y="1"/>
                  </a:cubicBezTo>
                  <a:cubicBezTo>
                    <a:pt x="0" y="0"/>
                    <a:pt x="0"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1" name="Freeform 1508"/>
            <p:cNvSpPr>
              <a:spLocks/>
            </p:cNvSpPr>
            <p:nvPr userDrawn="1"/>
          </p:nvSpPr>
          <p:spPr bwMode="auto">
            <a:xfrm>
              <a:off x="288" y="216"/>
              <a:ext cx="1" cy="1"/>
            </a:xfrm>
            <a:custGeom>
              <a:avLst/>
              <a:gdLst>
                <a:gd name="T0" fmla="*/ 3 w 3"/>
                <a:gd name="T1" fmla="*/ 1 h 2"/>
                <a:gd name="T2" fmla="*/ 3 w 3"/>
                <a:gd name="T3" fmla="*/ 1 h 2"/>
                <a:gd name="T4" fmla="*/ 1 w 3"/>
                <a:gd name="T5" fmla="*/ 2 h 2"/>
                <a:gd name="T6" fmla="*/ 0 w 3"/>
                <a:gd name="T7" fmla="*/ 1 h 2"/>
                <a:gd name="T8" fmla="*/ 1 w 3"/>
                <a:gd name="T9" fmla="*/ 0 h 2"/>
                <a:gd name="T10" fmla="*/ 3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3" y="1"/>
                  </a:moveTo>
                  <a:lnTo>
                    <a:pt x="3" y="1"/>
                  </a:lnTo>
                  <a:cubicBezTo>
                    <a:pt x="3" y="1"/>
                    <a:pt x="2" y="2"/>
                    <a:pt x="1" y="2"/>
                  </a:cubicBezTo>
                  <a:cubicBezTo>
                    <a:pt x="1" y="2"/>
                    <a:pt x="0" y="1"/>
                    <a:pt x="0" y="1"/>
                  </a:cubicBezTo>
                  <a:cubicBezTo>
                    <a:pt x="0" y="0"/>
                    <a:pt x="1" y="0"/>
                    <a:pt x="1" y="0"/>
                  </a:cubicBezTo>
                  <a:cubicBezTo>
                    <a:pt x="2" y="0"/>
                    <a:pt x="3" y="0"/>
                    <a:pt x="3"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2" name="Freeform 1509"/>
            <p:cNvSpPr>
              <a:spLocks/>
            </p:cNvSpPr>
            <p:nvPr userDrawn="1"/>
          </p:nvSpPr>
          <p:spPr bwMode="auto">
            <a:xfrm>
              <a:off x="280" y="215"/>
              <a:ext cx="17" cy="0"/>
            </a:xfrm>
            <a:custGeom>
              <a:avLst/>
              <a:gdLst>
                <a:gd name="T0" fmla="*/ 19 w 39"/>
                <a:gd name="T1" fmla="*/ 2 h 2"/>
                <a:gd name="T2" fmla="*/ 19 w 39"/>
                <a:gd name="T3" fmla="*/ 2 h 2"/>
                <a:gd name="T4" fmla="*/ 0 w 39"/>
                <a:gd name="T5" fmla="*/ 2 h 2"/>
                <a:gd name="T6" fmla="*/ 0 w 39"/>
                <a:gd name="T7" fmla="*/ 1 h 2"/>
                <a:gd name="T8" fmla="*/ 19 w 39"/>
                <a:gd name="T9" fmla="*/ 1 h 2"/>
                <a:gd name="T10" fmla="*/ 39 w 39"/>
                <a:gd name="T11" fmla="*/ 1 h 2"/>
                <a:gd name="T12" fmla="*/ 39 w 39"/>
                <a:gd name="T13" fmla="*/ 2 h 2"/>
                <a:gd name="T14" fmla="*/ 19 w 39"/>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
                  <a:moveTo>
                    <a:pt x="19" y="2"/>
                  </a:moveTo>
                  <a:lnTo>
                    <a:pt x="19" y="2"/>
                  </a:lnTo>
                  <a:cubicBezTo>
                    <a:pt x="11" y="2"/>
                    <a:pt x="3" y="1"/>
                    <a:pt x="0" y="2"/>
                  </a:cubicBezTo>
                  <a:lnTo>
                    <a:pt x="0" y="1"/>
                  </a:lnTo>
                  <a:cubicBezTo>
                    <a:pt x="3" y="0"/>
                    <a:pt x="11" y="1"/>
                    <a:pt x="19" y="1"/>
                  </a:cubicBezTo>
                  <a:cubicBezTo>
                    <a:pt x="28" y="1"/>
                    <a:pt x="35" y="0"/>
                    <a:pt x="39" y="1"/>
                  </a:cubicBezTo>
                  <a:lnTo>
                    <a:pt x="39" y="2"/>
                  </a:lnTo>
                  <a:cubicBezTo>
                    <a:pt x="35" y="1"/>
                    <a:pt x="28" y="2"/>
                    <a:pt x="19"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3" name="Freeform 1510"/>
            <p:cNvSpPr>
              <a:spLocks/>
            </p:cNvSpPr>
            <p:nvPr userDrawn="1"/>
          </p:nvSpPr>
          <p:spPr bwMode="auto">
            <a:xfrm>
              <a:off x="280" y="217"/>
              <a:ext cx="17" cy="1"/>
            </a:xfrm>
            <a:custGeom>
              <a:avLst/>
              <a:gdLst>
                <a:gd name="T0" fmla="*/ 19 w 39"/>
                <a:gd name="T1" fmla="*/ 2 h 2"/>
                <a:gd name="T2" fmla="*/ 19 w 39"/>
                <a:gd name="T3" fmla="*/ 2 h 2"/>
                <a:gd name="T4" fmla="*/ 0 w 39"/>
                <a:gd name="T5" fmla="*/ 2 h 2"/>
                <a:gd name="T6" fmla="*/ 0 w 39"/>
                <a:gd name="T7" fmla="*/ 1 h 2"/>
                <a:gd name="T8" fmla="*/ 19 w 39"/>
                <a:gd name="T9" fmla="*/ 1 h 2"/>
                <a:gd name="T10" fmla="*/ 39 w 39"/>
                <a:gd name="T11" fmla="*/ 1 h 2"/>
                <a:gd name="T12" fmla="*/ 39 w 39"/>
                <a:gd name="T13" fmla="*/ 2 h 2"/>
                <a:gd name="T14" fmla="*/ 19 w 39"/>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
                  <a:moveTo>
                    <a:pt x="19" y="2"/>
                  </a:moveTo>
                  <a:lnTo>
                    <a:pt x="19" y="2"/>
                  </a:lnTo>
                  <a:cubicBezTo>
                    <a:pt x="11" y="2"/>
                    <a:pt x="3" y="1"/>
                    <a:pt x="0" y="2"/>
                  </a:cubicBezTo>
                  <a:lnTo>
                    <a:pt x="0" y="1"/>
                  </a:lnTo>
                  <a:cubicBezTo>
                    <a:pt x="3" y="0"/>
                    <a:pt x="11" y="1"/>
                    <a:pt x="19" y="1"/>
                  </a:cubicBezTo>
                  <a:cubicBezTo>
                    <a:pt x="28" y="1"/>
                    <a:pt x="35" y="0"/>
                    <a:pt x="39" y="1"/>
                  </a:cubicBezTo>
                  <a:lnTo>
                    <a:pt x="39" y="2"/>
                  </a:lnTo>
                  <a:cubicBezTo>
                    <a:pt x="35" y="1"/>
                    <a:pt x="28" y="2"/>
                    <a:pt x="19"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4" name="Freeform 1511"/>
            <p:cNvSpPr>
              <a:spLocks noEditPoints="1"/>
            </p:cNvSpPr>
            <p:nvPr userDrawn="1"/>
          </p:nvSpPr>
          <p:spPr bwMode="auto">
            <a:xfrm>
              <a:off x="287" y="198"/>
              <a:ext cx="3" cy="9"/>
            </a:xfrm>
            <a:custGeom>
              <a:avLst/>
              <a:gdLst>
                <a:gd name="T0" fmla="*/ 2 w 5"/>
                <a:gd name="T1" fmla="*/ 1 h 21"/>
                <a:gd name="T2" fmla="*/ 2 w 5"/>
                <a:gd name="T3" fmla="*/ 4 h 21"/>
                <a:gd name="T4" fmla="*/ 2 w 5"/>
                <a:gd name="T5" fmla="*/ 1 h 21"/>
                <a:gd name="T6" fmla="*/ 2 w 5"/>
                <a:gd name="T7" fmla="*/ 8 h 21"/>
                <a:gd name="T8" fmla="*/ 4 w 5"/>
                <a:gd name="T9" fmla="*/ 7 h 21"/>
                <a:gd name="T10" fmla="*/ 2 w 5"/>
                <a:gd name="T11" fmla="*/ 5 h 21"/>
                <a:gd name="T12" fmla="*/ 1 w 5"/>
                <a:gd name="T13" fmla="*/ 7 h 21"/>
                <a:gd name="T14" fmla="*/ 2 w 5"/>
                <a:gd name="T15" fmla="*/ 9 h 21"/>
                <a:gd name="T16" fmla="*/ 1 w 5"/>
                <a:gd name="T17" fmla="*/ 10 h 21"/>
                <a:gd name="T18" fmla="*/ 4 w 5"/>
                <a:gd name="T19" fmla="*/ 10 h 21"/>
                <a:gd name="T20" fmla="*/ 2 w 5"/>
                <a:gd name="T21" fmla="*/ 9 h 21"/>
                <a:gd name="T22" fmla="*/ 2 w 5"/>
                <a:gd name="T23" fmla="*/ 12 h 21"/>
                <a:gd name="T24" fmla="*/ 1 w 5"/>
                <a:gd name="T25" fmla="*/ 13 h 21"/>
                <a:gd name="T26" fmla="*/ 3 w 5"/>
                <a:gd name="T27" fmla="*/ 13 h 21"/>
                <a:gd name="T28" fmla="*/ 2 w 5"/>
                <a:gd name="T29" fmla="*/ 12 h 21"/>
                <a:gd name="T30" fmla="*/ 3 w 5"/>
                <a:gd name="T31" fmla="*/ 18 h 21"/>
                <a:gd name="T32" fmla="*/ 2 w 5"/>
                <a:gd name="T33" fmla="*/ 18 h 21"/>
                <a:gd name="T34" fmla="*/ 1 w 5"/>
                <a:gd name="T35" fmla="*/ 19 h 21"/>
                <a:gd name="T36" fmla="*/ 3 w 5"/>
                <a:gd name="T37" fmla="*/ 19 h 21"/>
                <a:gd name="T38" fmla="*/ 3 w 5"/>
                <a:gd name="T39" fmla="*/ 15 h 21"/>
                <a:gd name="T40" fmla="*/ 4 w 5"/>
                <a:gd name="T41" fmla="*/ 16 h 21"/>
                <a:gd name="T42" fmla="*/ 4 w 5"/>
                <a:gd name="T43" fmla="*/ 19 h 21"/>
                <a:gd name="T44" fmla="*/ 1 w 5"/>
                <a:gd name="T45" fmla="*/ 19 h 21"/>
                <a:gd name="T46" fmla="*/ 0 w 5"/>
                <a:gd name="T47" fmla="*/ 16 h 21"/>
                <a:gd name="T48" fmla="*/ 0 w 5"/>
                <a:gd name="T49" fmla="*/ 13 h 21"/>
                <a:gd name="T50" fmla="*/ 0 w 5"/>
                <a:gd name="T51" fmla="*/ 10 h 21"/>
                <a:gd name="T52" fmla="*/ 0 w 5"/>
                <a:gd name="T53" fmla="*/ 7 h 21"/>
                <a:gd name="T54" fmla="*/ 0 w 5"/>
                <a:gd name="T55" fmla="*/ 3 h 21"/>
                <a:gd name="T56" fmla="*/ 5 w 5"/>
                <a:gd name="T57" fmla="*/ 3 h 21"/>
                <a:gd name="T58" fmla="*/ 5 w 5"/>
                <a:gd name="T59" fmla="*/ 7 h 21"/>
                <a:gd name="T60" fmla="*/ 4 w 5"/>
                <a:gd name="T61" fmla="*/ 10 h 21"/>
                <a:gd name="T62" fmla="*/ 4 w 5"/>
                <a:gd name="T63" fmla="*/ 13 h 21"/>
                <a:gd name="T64" fmla="*/ 2 w 5"/>
                <a:gd name="T65" fmla="*/ 15 h 21"/>
                <a:gd name="T66" fmla="*/ 1 w 5"/>
                <a:gd name="T67" fmla="*/ 16 h 21"/>
                <a:gd name="T68" fmla="*/ 3 w 5"/>
                <a:gd name="T69" fmla="*/ 16 h 21"/>
                <a:gd name="T70" fmla="*/ 2 w 5"/>
                <a:gd name="T71"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21">
                  <a:moveTo>
                    <a:pt x="2" y="1"/>
                  </a:moveTo>
                  <a:lnTo>
                    <a:pt x="2" y="1"/>
                  </a:lnTo>
                  <a:cubicBezTo>
                    <a:pt x="2" y="1"/>
                    <a:pt x="1" y="2"/>
                    <a:pt x="1" y="3"/>
                  </a:cubicBezTo>
                  <a:cubicBezTo>
                    <a:pt x="1" y="4"/>
                    <a:pt x="2" y="4"/>
                    <a:pt x="2" y="4"/>
                  </a:cubicBezTo>
                  <a:cubicBezTo>
                    <a:pt x="3" y="4"/>
                    <a:pt x="4" y="4"/>
                    <a:pt x="4" y="3"/>
                  </a:cubicBezTo>
                  <a:cubicBezTo>
                    <a:pt x="4" y="2"/>
                    <a:pt x="3" y="1"/>
                    <a:pt x="2" y="1"/>
                  </a:cubicBezTo>
                  <a:close/>
                  <a:moveTo>
                    <a:pt x="2" y="8"/>
                  </a:moveTo>
                  <a:lnTo>
                    <a:pt x="2" y="8"/>
                  </a:lnTo>
                  <a:lnTo>
                    <a:pt x="2" y="8"/>
                  </a:lnTo>
                  <a:cubicBezTo>
                    <a:pt x="3" y="8"/>
                    <a:pt x="4" y="7"/>
                    <a:pt x="4" y="7"/>
                  </a:cubicBezTo>
                  <a:cubicBezTo>
                    <a:pt x="4" y="6"/>
                    <a:pt x="3" y="5"/>
                    <a:pt x="3" y="5"/>
                  </a:cubicBezTo>
                  <a:cubicBezTo>
                    <a:pt x="3" y="5"/>
                    <a:pt x="2" y="5"/>
                    <a:pt x="2" y="5"/>
                  </a:cubicBezTo>
                  <a:cubicBezTo>
                    <a:pt x="2" y="5"/>
                    <a:pt x="2" y="5"/>
                    <a:pt x="2" y="5"/>
                  </a:cubicBezTo>
                  <a:cubicBezTo>
                    <a:pt x="1" y="5"/>
                    <a:pt x="1" y="6"/>
                    <a:pt x="1" y="7"/>
                  </a:cubicBezTo>
                  <a:cubicBezTo>
                    <a:pt x="1" y="7"/>
                    <a:pt x="2" y="8"/>
                    <a:pt x="2" y="8"/>
                  </a:cubicBezTo>
                  <a:close/>
                  <a:moveTo>
                    <a:pt x="2" y="9"/>
                  </a:moveTo>
                  <a:lnTo>
                    <a:pt x="2" y="9"/>
                  </a:lnTo>
                  <a:cubicBezTo>
                    <a:pt x="1" y="9"/>
                    <a:pt x="1" y="9"/>
                    <a:pt x="1" y="10"/>
                  </a:cubicBezTo>
                  <a:cubicBezTo>
                    <a:pt x="1" y="11"/>
                    <a:pt x="2" y="11"/>
                    <a:pt x="2" y="11"/>
                  </a:cubicBezTo>
                  <a:cubicBezTo>
                    <a:pt x="3" y="11"/>
                    <a:pt x="4" y="11"/>
                    <a:pt x="4" y="10"/>
                  </a:cubicBezTo>
                  <a:cubicBezTo>
                    <a:pt x="4" y="9"/>
                    <a:pt x="3" y="9"/>
                    <a:pt x="3" y="9"/>
                  </a:cubicBezTo>
                  <a:cubicBezTo>
                    <a:pt x="3" y="9"/>
                    <a:pt x="2" y="9"/>
                    <a:pt x="2" y="9"/>
                  </a:cubicBezTo>
                  <a:cubicBezTo>
                    <a:pt x="2" y="9"/>
                    <a:pt x="2" y="9"/>
                    <a:pt x="2" y="9"/>
                  </a:cubicBezTo>
                  <a:close/>
                  <a:moveTo>
                    <a:pt x="2" y="12"/>
                  </a:moveTo>
                  <a:lnTo>
                    <a:pt x="2" y="12"/>
                  </a:lnTo>
                  <a:cubicBezTo>
                    <a:pt x="2" y="12"/>
                    <a:pt x="1" y="13"/>
                    <a:pt x="1" y="13"/>
                  </a:cubicBezTo>
                  <a:cubicBezTo>
                    <a:pt x="1" y="14"/>
                    <a:pt x="2" y="14"/>
                    <a:pt x="2" y="14"/>
                  </a:cubicBezTo>
                  <a:cubicBezTo>
                    <a:pt x="3" y="14"/>
                    <a:pt x="3" y="14"/>
                    <a:pt x="3" y="13"/>
                  </a:cubicBezTo>
                  <a:cubicBezTo>
                    <a:pt x="3" y="13"/>
                    <a:pt x="3" y="12"/>
                    <a:pt x="3" y="12"/>
                  </a:cubicBezTo>
                  <a:lnTo>
                    <a:pt x="2" y="12"/>
                  </a:lnTo>
                  <a:lnTo>
                    <a:pt x="2" y="12"/>
                  </a:lnTo>
                  <a:close/>
                  <a:moveTo>
                    <a:pt x="3" y="18"/>
                  </a:moveTo>
                  <a:lnTo>
                    <a:pt x="3" y="18"/>
                  </a:lnTo>
                  <a:lnTo>
                    <a:pt x="2" y="18"/>
                  </a:lnTo>
                  <a:lnTo>
                    <a:pt x="2" y="18"/>
                  </a:lnTo>
                  <a:cubicBezTo>
                    <a:pt x="2" y="18"/>
                    <a:pt x="1" y="19"/>
                    <a:pt x="1" y="19"/>
                  </a:cubicBezTo>
                  <a:cubicBezTo>
                    <a:pt x="1" y="20"/>
                    <a:pt x="2" y="20"/>
                    <a:pt x="2" y="20"/>
                  </a:cubicBezTo>
                  <a:cubicBezTo>
                    <a:pt x="3" y="20"/>
                    <a:pt x="3" y="20"/>
                    <a:pt x="3" y="19"/>
                  </a:cubicBezTo>
                  <a:cubicBezTo>
                    <a:pt x="3" y="19"/>
                    <a:pt x="3" y="18"/>
                    <a:pt x="3" y="18"/>
                  </a:cubicBezTo>
                  <a:close/>
                  <a:moveTo>
                    <a:pt x="3" y="15"/>
                  </a:moveTo>
                  <a:lnTo>
                    <a:pt x="3" y="15"/>
                  </a:lnTo>
                  <a:cubicBezTo>
                    <a:pt x="4" y="15"/>
                    <a:pt x="4" y="16"/>
                    <a:pt x="4" y="16"/>
                  </a:cubicBezTo>
                  <a:cubicBezTo>
                    <a:pt x="4" y="17"/>
                    <a:pt x="4" y="17"/>
                    <a:pt x="3" y="18"/>
                  </a:cubicBezTo>
                  <a:cubicBezTo>
                    <a:pt x="4" y="18"/>
                    <a:pt x="4" y="19"/>
                    <a:pt x="4" y="19"/>
                  </a:cubicBezTo>
                  <a:cubicBezTo>
                    <a:pt x="4" y="20"/>
                    <a:pt x="3" y="21"/>
                    <a:pt x="2" y="21"/>
                  </a:cubicBezTo>
                  <a:cubicBezTo>
                    <a:pt x="1" y="21"/>
                    <a:pt x="1" y="20"/>
                    <a:pt x="1" y="19"/>
                  </a:cubicBezTo>
                  <a:cubicBezTo>
                    <a:pt x="1" y="19"/>
                    <a:pt x="1" y="18"/>
                    <a:pt x="1" y="18"/>
                  </a:cubicBezTo>
                  <a:cubicBezTo>
                    <a:pt x="1" y="17"/>
                    <a:pt x="0" y="17"/>
                    <a:pt x="0" y="16"/>
                  </a:cubicBezTo>
                  <a:cubicBezTo>
                    <a:pt x="0" y="16"/>
                    <a:pt x="1" y="15"/>
                    <a:pt x="1" y="15"/>
                  </a:cubicBezTo>
                  <a:cubicBezTo>
                    <a:pt x="1" y="14"/>
                    <a:pt x="0" y="14"/>
                    <a:pt x="0" y="13"/>
                  </a:cubicBezTo>
                  <a:cubicBezTo>
                    <a:pt x="0" y="13"/>
                    <a:pt x="1" y="12"/>
                    <a:pt x="1" y="12"/>
                  </a:cubicBezTo>
                  <a:cubicBezTo>
                    <a:pt x="1" y="11"/>
                    <a:pt x="0" y="11"/>
                    <a:pt x="0" y="10"/>
                  </a:cubicBezTo>
                  <a:cubicBezTo>
                    <a:pt x="0" y="9"/>
                    <a:pt x="0" y="9"/>
                    <a:pt x="1" y="8"/>
                  </a:cubicBezTo>
                  <a:cubicBezTo>
                    <a:pt x="0" y="8"/>
                    <a:pt x="0" y="7"/>
                    <a:pt x="0" y="7"/>
                  </a:cubicBezTo>
                  <a:cubicBezTo>
                    <a:pt x="0" y="6"/>
                    <a:pt x="0" y="5"/>
                    <a:pt x="1" y="5"/>
                  </a:cubicBezTo>
                  <a:cubicBezTo>
                    <a:pt x="0" y="4"/>
                    <a:pt x="0" y="4"/>
                    <a:pt x="0" y="3"/>
                  </a:cubicBezTo>
                  <a:cubicBezTo>
                    <a:pt x="0" y="2"/>
                    <a:pt x="1" y="0"/>
                    <a:pt x="2" y="0"/>
                  </a:cubicBezTo>
                  <a:cubicBezTo>
                    <a:pt x="4" y="0"/>
                    <a:pt x="5" y="2"/>
                    <a:pt x="5" y="3"/>
                  </a:cubicBezTo>
                  <a:cubicBezTo>
                    <a:pt x="5" y="4"/>
                    <a:pt x="4" y="4"/>
                    <a:pt x="4" y="5"/>
                  </a:cubicBezTo>
                  <a:cubicBezTo>
                    <a:pt x="4" y="5"/>
                    <a:pt x="5" y="6"/>
                    <a:pt x="5" y="7"/>
                  </a:cubicBezTo>
                  <a:cubicBezTo>
                    <a:pt x="5" y="7"/>
                    <a:pt x="4" y="8"/>
                    <a:pt x="4" y="8"/>
                  </a:cubicBezTo>
                  <a:cubicBezTo>
                    <a:pt x="4" y="9"/>
                    <a:pt x="4" y="9"/>
                    <a:pt x="4" y="10"/>
                  </a:cubicBezTo>
                  <a:cubicBezTo>
                    <a:pt x="4" y="11"/>
                    <a:pt x="4" y="11"/>
                    <a:pt x="4" y="12"/>
                  </a:cubicBezTo>
                  <a:cubicBezTo>
                    <a:pt x="4" y="12"/>
                    <a:pt x="4" y="13"/>
                    <a:pt x="4" y="13"/>
                  </a:cubicBezTo>
                  <a:cubicBezTo>
                    <a:pt x="4" y="14"/>
                    <a:pt x="4" y="14"/>
                    <a:pt x="3" y="15"/>
                  </a:cubicBezTo>
                  <a:close/>
                  <a:moveTo>
                    <a:pt x="2" y="15"/>
                  </a:moveTo>
                  <a:lnTo>
                    <a:pt x="2" y="15"/>
                  </a:lnTo>
                  <a:cubicBezTo>
                    <a:pt x="2" y="15"/>
                    <a:pt x="1" y="16"/>
                    <a:pt x="1" y="16"/>
                  </a:cubicBezTo>
                  <a:cubicBezTo>
                    <a:pt x="1" y="17"/>
                    <a:pt x="2" y="17"/>
                    <a:pt x="2" y="17"/>
                  </a:cubicBezTo>
                  <a:cubicBezTo>
                    <a:pt x="3" y="17"/>
                    <a:pt x="3" y="17"/>
                    <a:pt x="3" y="16"/>
                  </a:cubicBezTo>
                  <a:cubicBezTo>
                    <a:pt x="3" y="16"/>
                    <a:pt x="3" y="15"/>
                    <a:pt x="2" y="15"/>
                  </a:cubicBezTo>
                  <a:lnTo>
                    <a:pt x="2" y="15"/>
                  </a:lnTo>
                  <a:lnTo>
                    <a:pt x="2" y="1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5" name="Freeform 1512"/>
            <p:cNvSpPr>
              <a:spLocks/>
            </p:cNvSpPr>
            <p:nvPr userDrawn="1"/>
          </p:nvSpPr>
          <p:spPr bwMode="auto">
            <a:xfrm>
              <a:off x="404" y="362"/>
              <a:ext cx="40" cy="47"/>
            </a:xfrm>
            <a:custGeom>
              <a:avLst/>
              <a:gdLst>
                <a:gd name="T0" fmla="*/ 3 w 88"/>
                <a:gd name="T1" fmla="*/ 61 h 104"/>
                <a:gd name="T2" fmla="*/ 3 w 88"/>
                <a:gd name="T3" fmla="*/ 61 h 104"/>
                <a:gd name="T4" fmla="*/ 3 w 88"/>
                <a:gd name="T5" fmla="*/ 60 h 104"/>
                <a:gd name="T6" fmla="*/ 5 w 88"/>
                <a:gd name="T7" fmla="*/ 57 h 104"/>
                <a:gd name="T8" fmla="*/ 35 w 88"/>
                <a:gd name="T9" fmla="*/ 25 h 104"/>
                <a:gd name="T10" fmla="*/ 34 w 88"/>
                <a:gd name="T11" fmla="*/ 25 h 104"/>
                <a:gd name="T12" fmla="*/ 40 w 88"/>
                <a:gd name="T13" fmla="*/ 16 h 104"/>
                <a:gd name="T14" fmla="*/ 32 w 88"/>
                <a:gd name="T15" fmla="*/ 22 h 104"/>
                <a:gd name="T16" fmla="*/ 32 w 88"/>
                <a:gd name="T17" fmla="*/ 2 h 104"/>
                <a:gd name="T18" fmla="*/ 40 w 88"/>
                <a:gd name="T19" fmla="*/ 8 h 104"/>
                <a:gd name="T20" fmla="*/ 34 w 88"/>
                <a:gd name="T21" fmla="*/ 0 h 104"/>
                <a:gd name="T22" fmla="*/ 54 w 88"/>
                <a:gd name="T23" fmla="*/ 0 h 104"/>
                <a:gd name="T24" fmla="*/ 48 w 88"/>
                <a:gd name="T25" fmla="*/ 8 h 104"/>
                <a:gd name="T26" fmla="*/ 57 w 88"/>
                <a:gd name="T27" fmla="*/ 2 h 104"/>
                <a:gd name="T28" fmla="*/ 57 w 88"/>
                <a:gd name="T29" fmla="*/ 22 h 104"/>
                <a:gd name="T30" fmla="*/ 48 w 88"/>
                <a:gd name="T31" fmla="*/ 16 h 104"/>
                <a:gd name="T32" fmla="*/ 53 w 88"/>
                <a:gd name="T33" fmla="*/ 24 h 104"/>
                <a:gd name="T34" fmla="*/ 54 w 88"/>
                <a:gd name="T35" fmla="*/ 25 h 104"/>
                <a:gd name="T36" fmla="*/ 54 w 88"/>
                <a:gd name="T37" fmla="*/ 25 h 104"/>
                <a:gd name="T38" fmla="*/ 54 w 88"/>
                <a:gd name="T39" fmla="*/ 25 h 104"/>
                <a:gd name="T40" fmla="*/ 83 w 88"/>
                <a:gd name="T41" fmla="*/ 57 h 104"/>
                <a:gd name="T42" fmla="*/ 85 w 88"/>
                <a:gd name="T43" fmla="*/ 60 h 104"/>
                <a:gd name="T44" fmla="*/ 85 w 88"/>
                <a:gd name="T45" fmla="*/ 61 h 104"/>
                <a:gd name="T46" fmla="*/ 88 w 88"/>
                <a:gd name="T47" fmla="*/ 67 h 104"/>
                <a:gd name="T48" fmla="*/ 85 w 88"/>
                <a:gd name="T49" fmla="*/ 73 h 104"/>
                <a:gd name="T50" fmla="*/ 85 w 88"/>
                <a:gd name="T51" fmla="*/ 73 h 104"/>
                <a:gd name="T52" fmla="*/ 82 w 88"/>
                <a:gd name="T53" fmla="*/ 77 h 104"/>
                <a:gd name="T54" fmla="*/ 44 w 88"/>
                <a:gd name="T55" fmla="*/ 104 h 104"/>
                <a:gd name="T56" fmla="*/ 6 w 88"/>
                <a:gd name="T57" fmla="*/ 77 h 104"/>
                <a:gd name="T58" fmla="*/ 3 w 88"/>
                <a:gd name="T59" fmla="*/ 73 h 104"/>
                <a:gd name="T60" fmla="*/ 3 w 88"/>
                <a:gd name="T61" fmla="*/ 73 h 104"/>
                <a:gd name="T62" fmla="*/ 0 w 88"/>
                <a:gd name="T63" fmla="*/ 67 h 104"/>
                <a:gd name="T64" fmla="*/ 3 w 88"/>
                <a:gd name="T65" fmla="*/ 6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04">
                  <a:moveTo>
                    <a:pt x="3" y="61"/>
                  </a:moveTo>
                  <a:lnTo>
                    <a:pt x="3" y="61"/>
                  </a:lnTo>
                  <a:cubicBezTo>
                    <a:pt x="3" y="61"/>
                    <a:pt x="3" y="60"/>
                    <a:pt x="3" y="60"/>
                  </a:cubicBezTo>
                  <a:cubicBezTo>
                    <a:pt x="3" y="59"/>
                    <a:pt x="3" y="57"/>
                    <a:pt x="5" y="57"/>
                  </a:cubicBezTo>
                  <a:cubicBezTo>
                    <a:pt x="7" y="41"/>
                    <a:pt x="19" y="29"/>
                    <a:pt x="35" y="25"/>
                  </a:cubicBezTo>
                  <a:lnTo>
                    <a:pt x="34" y="25"/>
                  </a:lnTo>
                  <a:cubicBezTo>
                    <a:pt x="36" y="23"/>
                    <a:pt x="40" y="19"/>
                    <a:pt x="40" y="16"/>
                  </a:cubicBezTo>
                  <a:cubicBezTo>
                    <a:pt x="38" y="17"/>
                    <a:pt x="34" y="21"/>
                    <a:pt x="32" y="22"/>
                  </a:cubicBezTo>
                  <a:lnTo>
                    <a:pt x="32" y="2"/>
                  </a:lnTo>
                  <a:cubicBezTo>
                    <a:pt x="34" y="4"/>
                    <a:pt x="38" y="8"/>
                    <a:pt x="40" y="8"/>
                  </a:cubicBezTo>
                  <a:cubicBezTo>
                    <a:pt x="40" y="6"/>
                    <a:pt x="36" y="2"/>
                    <a:pt x="34" y="0"/>
                  </a:cubicBezTo>
                  <a:lnTo>
                    <a:pt x="54" y="0"/>
                  </a:lnTo>
                  <a:cubicBezTo>
                    <a:pt x="53" y="2"/>
                    <a:pt x="49" y="6"/>
                    <a:pt x="48" y="8"/>
                  </a:cubicBezTo>
                  <a:cubicBezTo>
                    <a:pt x="51" y="8"/>
                    <a:pt x="55" y="4"/>
                    <a:pt x="57" y="2"/>
                  </a:cubicBezTo>
                  <a:lnTo>
                    <a:pt x="57" y="22"/>
                  </a:lnTo>
                  <a:cubicBezTo>
                    <a:pt x="55" y="21"/>
                    <a:pt x="51" y="17"/>
                    <a:pt x="48" y="16"/>
                  </a:cubicBezTo>
                  <a:cubicBezTo>
                    <a:pt x="49" y="18"/>
                    <a:pt x="51" y="21"/>
                    <a:pt x="53" y="24"/>
                  </a:cubicBezTo>
                  <a:cubicBezTo>
                    <a:pt x="54" y="24"/>
                    <a:pt x="54" y="24"/>
                    <a:pt x="54" y="25"/>
                  </a:cubicBezTo>
                  <a:lnTo>
                    <a:pt x="54" y="25"/>
                  </a:lnTo>
                  <a:cubicBezTo>
                    <a:pt x="54" y="25"/>
                    <a:pt x="54" y="25"/>
                    <a:pt x="54" y="25"/>
                  </a:cubicBezTo>
                  <a:cubicBezTo>
                    <a:pt x="69" y="29"/>
                    <a:pt x="81" y="42"/>
                    <a:pt x="83" y="57"/>
                  </a:cubicBezTo>
                  <a:cubicBezTo>
                    <a:pt x="84" y="58"/>
                    <a:pt x="85" y="59"/>
                    <a:pt x="85" y="60"/>
                  </a:cubicBezTo>
                  <a:cubicBezTo>
                    <a:pt x="85" y="60"/>
                    <a:pt x="85" y="61"/>
                    <a:pt x="85" y="61"/>
                  </a:cubicBezTo>
                  <a:cubicBezTo>
                    <a:pt x="87" y="62"/>
                    <a:pt x="88" y="65"/>
                    <a:pt x="88" y="67"/>
                  </a:cubicBezTo>
                  <a:cubicBezTo>
                    <a:pt x="88" y="69"/>
                    <a:pt x="87" y="71"/>
                    <a:pt x="85" y="73"/>
                  </a:cubicBezTo>
                  <a:cubicBezTo>
                    <a:pt x="85" y="73"/>
                    <a:pt x="85" y="73"/>
                    <a:pt x="85" y="73"/>
                  </a:cubicBezTo>
                  <a:cubicBezTo>
                    <a:pt x="85" y="75"/>
                    <a:pt x="83" y="77"/>
                    <a:pt x="82" y="77"/>
                  </a:cubicBezTo>
                  <a:cubicBezTo>
                    <a:pt x="76" y="93"/>
                    <a:pt x="62" y="104"/>
                    <a:pt x="44" y="104"/>
                  </a:cubicBezTo>
                  <a:cubicBezTo>
                    <a:pt x="26" y="104"/>
                    <a:pt x="11" y="93"/>
                    <a:pt x="6" y="77"/>
                  </a:cubicBezTo>
                  <a:cubicBezTo>
                    <a:pt x="4" y="77"/>
                    <a:pt x="3" y="76"/>
                    <a:pt x="3" y="73"/>
                  </a:cubicBezTo>
                  <a:cubicBezTo>
                    <a:pt x="3" y="73"/>
                    <a:pt x="3" y="73"/>
                    <a:pt x="3" y="73"/>
                  </a:cubicBezTo>
                  <a:cubicBezTo>
                    <a:pt x="1" y="71"/>
                    <a:pt x="0" y="69"/>
                    <a:pt x="0" y="67"/>
                  </a:cubicBezTo>
                  <a:cubicBezTo>
                    <a:pt x="0" y="65"/>
                    <a:pt x="1" y="62"/>
                    <a:pt x="3" y="6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6" name="Freeform 1513"/>
            <p:cNvSpPr>
              <a:spLocks/>
            </p:cNvSpPr>
            <p:nvPr userDrawn="1"/>
          </p:nvSpPr>
          <p:spPr bwMode="auto">
            <a:xfrm>
              <a:off x="408" y="396"/>
              <a:ext cx="32" cy="11"/>
            </a:xfrm>
            <a:custGeom>
              <a:avLst/>
              <a:gdLst>
                <a:gd name="T0" fmla="*/ 70 w 70"/>
                <a:gd name="T1" fmla="*/ 2 h 26"/>
                <a:gd name="T2" fmla="*/ 70 w 70"/>
                <a:gd name="T3" fmla="*/ 2 h 26"/>
                <a:gd name="T4" fmla="*/ 35 w 70"/>
                <a:gd name="T5" fmla="*/ 26 h 26"/>
                <a:gd name="T6" fmla="*/ 0 w 70"/>
                <a:gd name="T7" fmla="*/ 2 h 26"/>
                <a:gd name="T8" fmla="*/ 70 w 70"/>
                <a:gd name="T9" fmla="*/ 2 h 26"/>
              </a:gdLst>
              <a:ahLst/>
              <a:cxnLst>
                <a:cxn ang="0">
                  <a:pos x="T0" y="T1"/>
                </a:cxn>
                <a:cxn ang="0">
                  <a:pos x="T2" y="T3"/>
                </a:cxn>
                <a:cxn ang="0">
                  <a:pos x="T4" y="T5"/>
                </a:cxn>
                <a:cxn ang="0">
                  <a:pos x="T6" y="T7"/>
                </a:cxn>
                <a:cxn ang="0">
                  <a:pos x="T8" y="T9"/>
                </a:cxn>
              </a:cxnLst>
              <a:rect l="0" t="0" r="r" b="b"/>
              <a:pathLst>
                <a:path w="70" h="26">
                  <a:moveTo>
                    <a:pt x="70" y="2"/>
                  </a:moveTo>
                  <a:lnTo>
                    <a:pt x="70" y="2"/>
                  </a:lnTo>
                  <a:cubicBezTo>
                    <a:pt x="64" y="16"/>
                    <a:pt x="51" y="26"/>
                    <a:pt x="35" y="26"/>
                  </a:cubicBezTo>
                  <a:cubicBezTo>
                    <a:pt x="19" y="26"/>
                    <a:pt x="6" y="16"/>
                    <a:pt x="0" y="2"/>
                  </a:cubicBezTo>
                  <a:cubicBezTo>
                    <a:pt x="24" y="0"/>
                    <a:pt x="46" y="0"/>
                    <a:pt x="7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7" name="Freeform 1514"/>
            <p:cNvSpPr>
              <a:spLocks/>
            </p:cNvSpPr>
            <p:nvPr userDrawn="1"/>
          </p:nvSpPr>
          <p:spPr bwMode="auto">
            <a:xfrm>
              <a:off x="429" y="375"/>
              <a:ext cx="11" cy="12"/>
            </a:xfrm>
            <a:custGeom>
              <a:avLst/>
              <a:gdLst>
                <a:gd name="T0" fmla="*/ 0 w 25"/>
                <a:gd name="T1" fmla="*/ 0 h 27"/>
                <a:gd name="T2" fmla="*/ 0 w 25"/>
                <a:gd name="T3" fmla="*/ 0 h 27"/>
                <a:gd name="T4" fmla="*/ 25 w 25"/>
                <a:gd name="T5" fmla="*/ 27 h 27"/>
                <a:gd name="T6" fmla="*/ 0 w 25"/>
                <a:gd name="T7" fmla="*/ 25 h 27"/>
                <a:gd name="T8" fmla="*/ 0 w 25"/>
                <a:gd name="T9" fmla="*/ 0 h 27"/>
              </a:gdLst>
              <a:ahLst/>
              <a:cxnLst>
                <a:cxn ang="0">
                  <a:pos x="T0" y="T1"/>
                </a:cxn>
                <a:cxn ang="0">
                  <a:pos x="T2" y="T3"/>
                </a:cxn>
                <a:cxn ang="0">
                  <a:pos x="T4" y="T5"/>
                </a:cxn>
                <a:cxn ang="0">
                  <a:pos x="T6" y="T7"/>
                </a:cxn>
                <a:cxn ang="0">
                  <a:pos x="T8" y="T9"/>
                </a:cxn>
              </a:cxnLst>
              <a:rect l="0" t="0" r="r" b="b"/>
              <a:pathLst>
                <a:path w="25" h="27">
                  <a:moveTo>
                    <a:pt x="0" y="0"/>
                  </a:moveTo>
                  <a:lnTo>
                    <a:pt x="0" y="0"/>
                  </a:lnTo>
                  <a:cubicBezTo>
                    <a:pt x="12" y="4"/>
                    <a:pt x="22" y="14"/>
                    <a:pt x="25" y="27"/>
                  </a:cubicBezTo>
                  <a:cubicBezTo>
                    <a:pt x="17" y="26"/>
                    <a:pt x="8" y="26"/>
                    <a:pt x="0" y="25"/>
                  </a:cubicBezTo>
                  <a:cubicBezTo>
                    <a:pt x="0" y="17"/>
                    <a:pt x="0" y="9"/>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8" name="Freeform 1515"/>
            <p:cNvSpPr>
              <a:spLocks/>
            </p:cNvSpPr>
            <p:nvPr userDrawn="1"/>
          </p:nvSpPr>
          <p:spPr bwMode="auto">
            <a:xfrm>
              <a:off x="408" y="374"/>
              <a:ext cx="11" cy="13"/>
            </a:xfrm>
            <a:custGeom>
              <a:avLst/>
              <a:gdLst>
                <a:gd name="T0" fmla="*/ 0 w 26"/>
                <a:gd name="T1" fmla="*/ 28 h 28"/>
                <a:gd name="T2" fmla="*/ 0 w 26"/>
                <a:gd name="T3" fmla="*/ 28 h 28"/>
                <a:gd name="T4" fmla="*/ 26 w 26"/>
                <a:gd name="T5" fmla="*/ 0 h 28"/>
                <a:gd name="T6" fmla="*/ 26 w 26"/>
                <a:gd name="T7" fmla="*/ 26 h 28"/>
                <a:gd name="T8" fmla="*/ 0 w 26"/>
                <a:gd name="T9" fmla="*/ 28 h 28"/>
              </a:gdLst>
              <a:ahLst/>
              <a:cxnLst>
                <a:cxn ang="0">
                  <a:pos x="T0" y="T1"/>
                </a:cxn>
                <a:cxn ang="0">
                  <a:pos x="T2" y="T3"/>
                </a:cxn>
                <a:cxn ang="0">
                  <a:pos x="T4" y="T5"/>
                </a:cxn>
                <a:cxn ang="0">
                  <a:pos x="T6" y="T7"/>
                </a:cxn>
                <a:cxn ang="0">
                  <a:pos x="T8" y="T9"/>
                </a:cxn>
              </a:cxnLst>
              <a:rect l="0" t="0" r="r" b="b"/>
              <a:pathLst>
                <a:path w="26" h="28">
                  <a:moveTo>
                    <a:pt x="0" y="28"/>
                  </a:moveTo>
                  <a:lnTo>
                    <a:pt x="0" y="28"/>
                  </a:lnTo>
                  <a:cubicBezTo>
                    <a:pt x="3" y="15"/>
                    <a:pt x="13" y="4"/>
                    <a:pt x="26" y="0"/>
                  </a:cubicBezTo>
                  <a:cubicBezTo>
                    <a:pt x="26" y="9"/>
                    <a:pt x="26" y="18"/>
                    <a:pt x="26" y="26"/>
                  </a:cubicBezTo>
                  <a:cubicBezTo>
                    <a:pt x="17" y="27"/>
                    <a:pt x="9" y="27"/>
                    <a:pt x="0" y="2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89" name="Freeform 1516"/>
            <p:cNvSpPr>
              <a:spLocks/>
            </p:cNvSpPr>
            <p:nvPr userDrawn="1"/>
          </p:nvSpPr>
          <p:spPr bwMode="auto">
            <a:xfrm>
              <a:off x="406" y="393"/>
              <a:ext cx="35" cy="3"/>
            </a:xfrm>
            <a:custGeom>
              <a:avLst/>
              <a:gdLst>
                <a:gd name="T0" fmla="*/ 77 w 77"/>
                <a:gd name="T1" fmla="*/ 2 h 5"/>
                <a:gd name="T2" fmla="*/ 77 w 77"/>
                <a:gd name="T3" fmla="*/ 2 h 5"/>
                <a:gd name="T4" fmla="*/ 77 w 77"/>
                <a:gd name="T5" fmla="*/ 3 h 5"/>
                <a:gd name="T6" fmla="*/ 76 w 77"/>
                <a:gd name="T7" fmla="*/ 5 h 5"/>
                <a:gd name="T8" fmla="*/ 2 w 77"/>
                <a:gd name="T9" fmla="*/ 5 h 5"/>
                <a:gd name="T10" fmla="*/ 0 w 77"/>
                <a:gd name="T11" fmla="*/ 3 h 5"/>
                <a:gd name="T12" fmla="*/ 1 w 77"/>
                <a:gd name="T13" fmla="*/ 2 h 5"/>
                <a:gd name="T14" fmla="*/ 3 w 77"/>
                <a:gd name="T15" fmla="*/ 2 h 5"/>
                <a:gd name="T16" fmla="*/ 74 w 77"/>
                <a:gd name="T17" fmla="*/ 2 h 5"/>
                <a:gd name="T18" fmla="*/ 77 w 77"/>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5">
                  <a:moveTo>
                    <a:pt x="77" y="2"/>
                  </a:moveTo>
                  <a:lnTo>
                    <a:pt x="77" y="2"/>
                  </a:lnTo>
                  <a:cubicBezTo>
                    <a:pt x="77" y="3"/>
                    <a:pt x="77" y="3"/>
                    <a:pt x="77" y="3"/>
                  </a:cubicBezTo>
                  <a:cubicBezTo>
                    <a:pt x="77" y="4"/>
                    <a:pt x="77" y="5"/>
                    <a:pt x="76" y="5"/>
                  </a:cubicBezTo>
                  <a:cubicBezTo>
                    <a:pt x="51" y="2"/>
                    <a:pt x="27" y="2"/>
                    <a:pt x="2" y="5"/>
                  </a:cubicBezTo>
                  <a:cubicBezTo>
                    <a:pt x="1" y="5"/>
                    <a:pt x="0" y="4"/>
                    <a:pt x="0" y="3"/>
                  </a:cubicBezTo>
                  <a:cubicBezTo>
                    <a:pt x="0" y="3"/>
                    <a:pt x="0" y="3"/>
                    <a:pt x="1" y="2"/>
                  </a:cubicBezTo>
                  <a:cubicBezTo>
                    <a:pt x="1" y="2"/>
                    <a:pt x="2" y="2"/>
                    <a:pt x="3" y="2"/>
                  </a:cubicBezTo>
                  <a:cubicBezTo>
                    <a:pt x="27" y="0"/>
                    <a:pt x="50" y="0"/>
                    <a:pt x="74" y="2"/>
                  </a:cubicBezTo>
                  <a:cubicBezTo>
                    <a:pt x="75" y="2"/>
                    <a:pt x="76" y="2"/>
                    <a:pt x="77"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0" name="Freeform 1517"/>
            <p:cNvSpPr>
              <a:spLocks/>
            </p:cNvSpPr>
            <p:nvPr userDrawn="1"/>
          </p:nvSpPr>
          <p:spPr bwMode="auto">
            <a:xfrm>
              <a:off x="427" y="373"/>
              <a:ext cx="14" cy="16"/>
            </a:xfrm>
            <a:custGeom>
              <a:avLst/>
              <a:gdLst>
                <a:gd name="T0" fmla="*/ 0 w 32"/>
                <a:gd name="T1" fmla="*/ 1 h 36"/>
                <a:gd name="T2" fmla="*/ 0 w 32"/>
                <a:gd name="T3" fmla="*/ 1 h 36"/>
                <a:gd name="T4" fmla="*/ 1 w 32"/>
                <a:gd name="T5" fmla="*/ 0 h 36"/>
                <a:gd name="T6" fmla="*/ 2 w 32"/>
                <a:gd name="T7" fmla="*/ 2 h 36"/>
                <a:gd name="T8" fmla="*/ 3 w 32"/>
                <a:gd name="T9" fmla="*/ 32 h 36"/>
                <a:gd name="T10" fmla="*/ 31 w 32"/>
                <a:gd name="T11" fmla="*/ 33 h 36"/>
                <a:gd name="T12" fmla="*/ 32 w 32"/>
                <a:gd name="T13" fmla="*/ 35 h 36"/>
                <a:gd name="T14" fmla="*/ 32 w 32"/>
                <a:gd name="T15" fmla="*/ 36 h 36"/>
                <a:gd name="T16" fmla="*/ 30 w 32"/>
                <a:gd name="T17" fmla="*/ 35 h 36"/>
                <a:gd name="T18" fmla="*/ 1 w 32"/>
                <a:gd name="T19" fmla="*/ 34 h 36"/>
                <a:gd name="T20" fmla="*/ 0 w 32"/>
                <a:gd name="T21" fmla="*/ 3 h 36"/>
                <a:gd name="T22" fmla="*/ 0 w 32"/>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6">
                  <a:moveTo>
                    <a:pt x="0" y="1"/>
                  </a:moveTo>
                  <a:lnTo>
                    <a:pt x="0" y="1"/>
                  </a:lnTo>
                  <a:cubicBezTo>
                    <a:pt x="0" y="0"/>
                    <a:pt x="1" y="0"/>
                    <a:pt x="1" y="0"/>
                  </a:cubicBezTo>
                  <a:cubicBezTo>
                    <a:pt x="2" y="0"/>
                    <a:pt x="2" y="1"/>
                    <a:pt x="2" y="2"/>
                  </a:cubicBezTo>
                  <a:cubicBezTo>
                    <a:pt x="2" y="12"/>
                    <a:pt x="3" y="22"/>
                    <a:pt x="3" y="32"/>
                  </a:cubicBezTo>
                  <a:cubicBezTo>
                    <a:pt x="12" y="32"/>
                    <a:pt x="21" y="33"/>
                    <a:pt x="31" y="33"/>
                  </a:cubicBezTo>
                  <a:cubicBezTo>
                    <a:pt x="32" y="34"/>
                    <a:pt x="32" y="34"/>
                    <a:pt x="32" y="35"/>
                  </a:cubicBezTo>
                  <a:cubicBezTo>
                    <a:pt x="32" y="35"/>
                    <a:pt x="32" y="36"/>
                    <a:pt x="32" y="36"/>
                  </a:cubicBezTo>
                  <a:cubicBezTo>
                    <a:pt x="31" y="36"/>
                    <a:pt x="30" y="35"/>
                    <a:pt x="30" y="35"/>
                  </a:cubicBezTo>
                  <a:cubicBezTo>
                    <a:pt x="20" y="35"/>
                    <a:pt x="10" y="34"/>
                    <a:pt x="1" y="34"/>
                  </a:cubicBezTo>
                  <a:cubicBezTo>
                    <a:pt x="1" y="24"/>
                    <a:pt x="1" y="14"/>
                    <a:pt x="0" y="3"/>
                  </a:cubicBezTo>
                  <a:cubicBezTo>
                    <a:pt x="0" y="2"/>
                    <a:pt x="0" y="2"/>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1" name="Freeform 1518"/>
            <p:cNvSpPr>
              <a:spLocks/>
            </p:cNvSpPr>
            <p:nvPr userDrawn="1"/>
          </p:nvSpPr>
          <p:spPr bwMode="auto">
            <a:xfrm>
              <a:off x="406" y="373"/>
              <a:ext cx="16" cy="16"/>
            </a:xfrm>
            <a:custGeom>
              <a:avLst/>
              <a:gdLst>
                <a:gd name="T0" fmla="*/ 1 w 34"/>
                <a:gd name="T1" fmla="*/ 36 h 36"/>
                <a:gd name="T2" fmla="*/ 1 w 34"/>
                <a:gd name="T3" fmla="*/ 36 h 36"/>
                <a:gd name="T4" fmla="*/ 0 w 34"/>
                <a:gd name="T5" fmla="*/ 35 h 36"/>
                <a:gd name="T6" fmla="*/ 2 w 34"/>
                <a:gd name="T7" fmla="*/ 33 h 36"/>
                <a:gd name="T8" fmla="*/ 32 w 34"/>
                <a:gd name="T9" fmla="*/ 32 h 36"/>
                <a:gd name="T10" fmla="*/ 32 w 34"/>
                <a:gd name="T11" fmla="*/ 2 h 36"/>
                <a:gd name="T12" fmla="*/ 33 w 34"/>
                <a:gd name="T13" fmla="*/ 0 h 36"/>
                <a:gd name="T14" fmla="*/ 34 w 34"/>
                <a:gd name="T15" fmla="*/ 1 h 36"/>
                <a:gd name="T16" fmla="*/ 34 w 34"/>
                <a:gd name="T17" fmla="*/ 3 h 36"/>
                <a:gd name="T18" fmla="*/ 34 w 34"/>
                <a:gd name="T19" fmla="*/ 34 h 36"/>
                <a:gd name="T20" fmla="*/ 3 w 34"/>
                <a:gd name="T21" fmla="*/ 35 h 36"/>
                <a:gd name="T22" fmla="*/ 1 w 34"/>
                <a:gd name="T2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6">
                  <a:moveTo>
                    <a:pt x="1" y="36"/>
                  </a:moveTo>
                  <a:lnTo>
                    <a:pt x="1" y="36"/>
                  </a:lnTo>
                  <a:cubicBezTo>
                    <a:pt x="0" y="36"/>
                    <a:pt x="0" y="35"/>
                    <a:pt x="0" y="35"/>
                  </a:cubicBezTo>
                  <a:cubicBezTo>
                    <a:pt x="0" y="34"/>
                    <a:pt x="1" y="34"/>
                    <a:pt x="2" y="33"/>
                  </a:cubicBezTo>
                  <a:cubicBezTo>
                    <a:pt x="12" y="33"/>
                    <a:pt x="21" y="32"/>
                    <a:pt x="32" y="32"/>
                  </a:cubicBezTo>
                  <a:cubicBezTo>
                    <a:pt x="32" y="22"/>
                    <a:pt x="32" y="12"/>
                    <a:pt x="32" y="2"/>
                  </a:cubicBezTo>
                  <a:cubicBezTo>
                    <a:pt x="32" y="1"/>
                    <a:pt x="32" y="0"/>
                    <a:pt x="33" y="0"/>
                  </a:cubicBezTo>
                  <a:cubicBezTo>
                    <a:pt x="34" y="0"/>
                    <a:pt x="34" y="0"/>
                    <a:pt x="34" y="1"/>
                  </a:cubicBezTo>
                  <a:cubicBezTo>
                    <a:pt x="34" y="2"/>
                    <a:pt x="34" y="2"/>
                    <a:pt x="34" y="3"/>
                  </a:cubicBezTo>
                  <a:cubicBezTo>
                    <a:pt x="34" y="14"/>
                    <a:pt x="34" y="24"/>
                    <a:pt x="34" y="34"/>
                  </a:cubicBezTo>
                  <a:cubicBezTo>
                    <a:pt x="23" y="34"/>
                    <a:pt x="13" y="34"/>
                    <a:pt x="3" y="35"/>
                  </a:cubicBezTo>
                  <a:cubicBezTo>
                    <a:pt x="2" y="35"/>
                    <a:pt x="1" y="36"/>
                    <a:pt x="1" y="3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2" name="Freeform 1519"/>
            <p:cNvSpPr>
              <a:spLocks noEditPoints="1"/>
            </p:cNvSpPr>
            <p:nvPr userDrawn="1"/>
          </p:nvSpPr>
          <p:spPr bwMode="auto">
            <a:xfrm>
              <a:off x="406" y="373"/>
              <a:ext cx="36" cy="21"/>
            </a:xfrm>
            <a:custGeom>
              <a:avLst/>
              <a:gdLst>
                <a:gd name="T0" fmla="*/ 47 w 81"/>
                <a:gd name="T1" fmla="*/ 36 h 47"/>
                <a:gd name="T2" fmla="*/ 46 w 81"/>
                <a:gd name="T3" fmla="*/ 36 h 47"/>
                <a:gd name="T4" fmla="*/ 55 w 81"/>
                <a:gd name="T5" fmla="*/ 39 h 47"/>
                <a:gd name="T6" fmla="*/ 66 w 81"/>
                <a:gd name="T7" fmla="*/ 37 h 47"/>
                <a:gd name="T8" fmla="*/ 71 w 81"/>
                <a:gd name="T9" fmla="*/ 38 h 47"/>
                <a:gd name="T10" fmla="*/ 75 w 81"/>
                <a:gd name="T11" fmla="*/ 47 h 47"/>
                <a:gd name="T12" fmla="*/ 75 w 81"/>
                <a:gd name="T13" fmla="*/ 47 h 47"/>
                <a:gd name="T14" fmla="*/ 64 w 81"/>
                <a:gd name="T15" fmla="*/ 43 h 47"/>
                <a:gd name="T16" fmla="*/ 52 w 81"/>
                <a:gd name="T17" fmla="*/ 45 h 47"/>
                <a:gd name="T18" fmla="*/ 48 w 81"/>
                <a:gd name="T19" fmla="*/ 45 h 47"/>
                <a:gd name="T20" fmla="*/ 40 w 81"/>
                <a:gd name="T21" fmla="*/ 45 h 47"/>
                <a:gd name="T22" fmla="*/ 40 w 81"/>
                <a:gd name="T23" fmla="*/ 45 h 47"/>
                <a:gd name="T24" fmla="*/ 27 w 81"/>
                <a:gd name="T25" fmla="*/ 43 h 47"/>
                <a:gd name="T26" fmla="*/ 16 w 81"/>
                <a:gd name="T27" fmla="*/ 46 h 47"/>
                <a:gd name="T28" fmla="*/ 11 w 81"/>
                <a:gd name="T29" fmla="*/ 46 h 47"/>
                <a:gd name="T30" fmla="*/ 6 w 81"/>
                <a:gd name="T31" fmla="*/ 38 h 47"/>
                <a:gd name="T32" fmla="*/ 6 w 81"/>
                <a:gd name="T33" fmla="*/ 38 h 47"/>
                <a:gd name="T34" fmla="*/ 18 w 81"/>
                <a:gd name="T35" fmla="*/ 39 h 47"/>
                <a:gd name="T36" fmla="*/ 29 w 81"/>
                <a:gd name="T37" fmla="*/ 37 h 47"/>
                <a:gd name="T38" fmla="*/ 34 w 81"/>
                <a:gd name="T39" fmla="*/ 37 h 47"/>
                <a:gd name="T40" fmla="*/ 39 w 81"/>
                <a:gd name="T41" fmla="*/ 35 h 47"/>
                <a:gd name="T42" fmla="*/ 37 w 81"/>
                <a:gd name="T43" fmla="*/ 28 h 47"/>
                <a:gd name="T44" fmla="*/ 37 w 81"/>
                <a:gd name="T45" fmla="*/ 19 h 47"/>
                <a:gd name="T46" fmla="*/ 37 w 81"/>
                <a:gd name="T47" fmla="*/ 19 h 47"/>
                <a:gd name="T48" fmla="*/ 39 w 81"/>
                <a:gd name="T49" fmla="*/ 8 h 47"/>
                <a:gd name="T50" fmla="*/ 46 w 81"/>
                <a:gd name="T51" fmla="*/ 10 h 47"/>
                <a:gd name="T52" fmla="*/ 46 w 81"/>
                <a:gd name="T53" fmla="*/ 15 h 47"/>
                <a:gd name="T54" fmla="*/ 46 w 81"/>
                <a:gd name="T55" fmla="*/ 24 h 47"/>
                <a:gd name="T56" fmla="*/ 46 w 81"/>
                <a:gd name="T57" fmla="*/ 24 h 47"/>
                <a:gd name="T58" fmla="*/ 4 w 81"/>
                <a:gd name="T59" fmla="*/ 39 h 47"/>
                <a:gd name="T60" fmla="*/ 0 w 81"/>
                <a:gd name="T61" fmla="*/ 42 h 47"/>
                <a:gd name="T62" fmla="*/ 6 w 81"/>
                <a:gd name="T63" fmla="*/ 42 h 47"/>
                <a:gd name="T64" fmla="*/ 81 w 81"/>
                <a:gd name="T65" fmla="*/ 44 h 47"/>
                <a:gd name="T66" fmla="*/ 80 w 81"/>
                <a:gd name="T67" fmla="*/ 39 h 47"/>
                <a:gd name="T68" fmla="*/ 80 w 81"/>
                <a:gd name="T69" fmla="*/ 42 h 47"/>
                <a:gd name="T70" fmla="*/ 44 w 81"/>
                <a:gd name="T71" fmla="*/ 31 h 47"/>
                <a:gd name="T72" fmla="*/ 41 w 81"/>
                <a:gd name="T73" fmla="*/ 35 h 47"/>
                <a:gd name="T74" fmla="*/ 44 w 81"/>
                <a:gd name="T75" fmla="*/ 22 h 47"/>
                <a:gd name="T76" fmla="*/ 41 w 81"/>
                <a:gd name="T77" fmla="*/ 18 h 47"/>
                <a:gd name="T78" fmla="*/ 41 w 81"/>
                <a:gd name="T79" fmla="*/ 18 h 47"/>
                <a:gd name="T80" fmla="*/ 44 w 81"/>
                <a:gd name="T81" fmla="*/ 13 h 47"/>
                <a:gd name="T82" fmla="*/ 41 w 81"/>
                <a:gd name="T83" fmla="*/ 17 h 47"/>
                <a:gd name="T84" fmla="*/ 44 w 81"/>
                <a:gd name="T85" fmla="*/ 3 h 47"/>
                <a:gd name="T86" fmla="*/ 41 w 81"/>
                <a:gd name="T87" fmla="*/ 0 h 47"/>
                <a:gd name="T88" fmla="*/ 41 w 81"/>
                <a:gd name="T89" fmla="*/ 0 h 47"/>
                <a:gd name="T90" fmla="*/ 34 w 81"/>
                <a:gd name="T91" fmla="*/ 41 h 47"/>
                <a:gd name="T92" fmla="*/ 32 w 81"/>
                <a:gd name="T93" fmla="*/ 44 h 47"/>
                <a:gd name="T94" fmla="*/ 25 w 81"/>
                <a:gd name="T95" fmla="*/ 41 h 47"/>
                <a:gd name="T96" fmla="*/ 22 w 81"/>
                <a:gd name="T97" fmla="*/ 37 h 47"/>
                <a:gd name="T98" fmla="*/ 22 w 81"/>
                <a:gd name="T99" fmla="*/ 37 h 47"/>
                <a:gd name="T100" fmla="*/ 16 w 81"/>
                <a:gd name="T101" fmla="*/ 42 h 47"/>
                <a:gd name="T102" fmla="*/ 13 w 81"/>
                <a:gd name="T103" fmla="*/ 45 h 47"/>
                <a:gd name="T104" fmla="*/ 71 w 81"/>
                <a:gd name="T105" fmla="*/ 42 h 47"/>
                <a:gd name="T106" fmla="*/ 69 w 81"/>
                <a:gd name="T107" fmla="*/ 38 h 47"/>
                <a:gd name="T108" fmla="*/ 69 w 81"/>
                <a:gd name="T109" fmla="*/ 38 h 47"/>
                <a:gd name="T110" fmla="*/ 62 w 81"/>
                <a:gd name="T111" fmla="*/ 41 h 47"/>
                <a:gd name="T112" fmla="*/ 59 w 81"/>
                <a:gd name="T113" fmla="*/ 45 h 47"/>
                <a:gd name="T114" fmla="*/ 53 w 81"/>
                <a:gd name="T115" fmla="*/ 40 h 47"/>
                <a:gd name="T116" fmla="*/ 50 w 81"/>
                <a:gd name="T117" fmla="*/ 37 h 47"/>
                <a:gd name="T118" fmla="*/ 50 w 81"/>
                <a:gd name="T119" fmla="*/ 37 h 47"/>
                <a:gd name="T120" fmla="*/ 43 w 81"/>
                <a:gd name="T121" fmla="*/ 40 h 47"/>
                <a:gd name="T122" fmla="*/ 41 w 81"/>
                <a:gd name="T123"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47">
                  <a:moveTo>
                    <a:pt x="46" y="36"/>
                  </a:moveTo>
                  <a:lnTo>
                    <a:pt x="46" y="36"/>
                  </a:lnTo>
                  <a:cubicBezTo>
                    <a:pt x="46" y="36"/>
                    <a:pt x="46" y="36"/>
                    <a:pt x="47" y="36"/>
                  </a:cubicBezTo>
                  <a:lnTo>
                    <a:pt x="47" y="36"/>
                  </a:lnTo>
                  <a:cubicBezTo>
                    <a:pt x="46" y="37"/>
                    <a:pt x="46" y="38"/>
                    <a:pt x="46" y="38"/>
                  </a:cubicBezTo>
                  <a:cubicBezTo>
                    <a:pt x="45" y="37"/>
                    <a:pt x="44" y="36"/>
                    <a:pt x="43" y="36"/>
                  </a:cubicBezTo>
                  <a:cubicBezTo>
                    <a:pt x="45" y="35"/>
                    <a:pt x="46" y="34"/>
                    <a:pt x="46" y="33"/>
                  </a:cubicBezTo>
                  <a:lnTo>
                    <a:pt x="46" y="36"/>
                  </a:lnTo>
                  <a:close/>
                  <a:moveTo>
                    <a:pt x="53" y="37"/>
                  </a:moveTo>
                  <a:lnTo>
                    <a:pt x="53" y="37"/>
                  </a:lnTo>
                  <a:lnTo>
                    <a:pt x="57" y="37"/>
                  </a:lnTo>
                  <a:cubicBezTo>
                    <a:pt x="56" y="37"/>
                    <a:pt x="55" y="38"/>
                    <a:pt x="55" y="39"/>
                  </a:cubicBezTo>
                  <a:cubicBezTo>
                    <a:pt x="55" y="38"/>
                    <a:pt x="54" y="37"/>
                    <a:pt x="53" y="37"/>
                  </a:cubicBezTo>
                  <a:close/>
                  <a:moveTo>
                    <a:pt x="62" y="37"/>
                  </a:moveTo>
                  <a:lnTo>
                    <a:pt x="62" y="37"/>
                  </a:lnTo>
                  <a:cubicBezTo>
                    <a:pt x="64" y="37"/>
                    <a:pt x="65" y="37"/>
                    <a:pt x="66" y="37"/>
                  </a:cubicBezTo>
                  <a:cubicBezTo>
                    <a:pt x="65" y="38"/>
                    <a:pt x="65" y="38"/>
                    <a:pt x="64" y="39"/>
                  </a:cubicBezTo>
                  <a:cubicBezTo>
                    <a:pt x="64" y="38"/>
                    <a:pt x="63" y="38"/>
                    <a:pt x="62" y="37"/>
                  </a:cubicBezTo>
                  <a:close/>
                  <a:moveTo>
                    <a:pt x="71" y="38"/>
                  </a:moveTo>
                  <a:lnTo>
                    <a:pt x="71" y="38"/>
                  </a:lnTo>
                  <a:cubicBezTo>
                    <a:pt x="73" y="38"/>
                    <a:pt x="74" y="38"/>
                    <a:pt x="76" y="38"/>
                  </a:cubicBezTo>
                  <a:cubicBezTo>
                    <a:pt x="75" y="38"/>
                    <a:pt x="74" y="39"/>
                    <a:pt x="73" y="40"/>
                  </a:cubicBezTo>
                  <a:cubicBezTo>
                    <a:pt x="73" y="39"/>
                    <a:pt x="72" y="38"/>
                    <a:pt x="71" y="38"/>
                  </a:cubicBezTo>
                  <a:close/>
                  <a:moveTo>
                    <a:pt x="75" y="47"/>
                  </a:moveTo>
                  <a:lnTo>
                    <a:pt x="75" y="47"/>
                  </a:lnTo>
                  <a:cubicBezTo>
                    <a:pt x="73" y="46"/>
                    <a:pt x="72" y="46"/>
                    <a:pt x="71" y="46"/>
                  </a:cubicBezTo>
                  <a:cubicBezTo>
                    <a:pt x="72" y="46"/>
                    <a:pt x="72" y="45"/>
                    <a:pt x="73" y="44"/>
                  </a:cubicBezTo>
                  <a:cubicBezTo>
                    <a:pt x="73" y="45"/>
                    <a:pt x="74" y="46"/>
                    <a:pt x="75" y="47"/>
                  </a:cubicBezTo>
                  <a:close/>
                  <a:moveTo>
                    <a:pt x="65" y="46"/>
                  </a:moveTo>
                  <a:lnTo>
                    <a:pt x="65" y="46"/>
                  </a:lnTo>
                  <a:cubicBezTo>
                    <a:pt x="64" y="46"/>
                    <a:pt x="63" y="46"/>
                    <a:pt x="62" y="46"/>
                  </a:cubicBezTo>
                  <a:cubicBezTo>
                    <a:pt x="63" y="45"/>
                    <a:pt x="63" y="44"/>
                    <a:pt x="64" y="43"/>
                  </a:cubicBezTo>
                  <a:cubicBezTo>
                    <a:pt x="64" y="44"/>
                    <a:pt x="65" y="45"/>
                    <a:pt x="65" y="46"/>
                  </a:cubicBezTo>
                  <a:close/>
                  <a:moveTo>
                    <a:pt x="56" y="45"/>
                  </a:moveTo>
                  <a:lnTo>
                    <a:pt x="56" y="45"/>
                  </a:lnTo>
                  <a:cubicBezTo>
                    <a:pt x="55" y="45"/>
                    <a:pt x="54" y="45"/>
                    <a:pt x="52" y="45"/>
                  </a:cubicBezTo>
                  <a:cubicBezTo>
                    <a:pt x="53" y="45"/>
                    <a:pt x="54" y="44"/>
                    <a:pt x="55" y="43"/>
                  </a:cubicBezTo>
                  <a:cubicBezTo>
                    <a:pt x="55" y="44"/>
                    <a:pt x="56" y="45"/>
                    <a:pt x="56" y="45"/>
                  </a:cubicBezTo>
                  <a:close/>
                  <a:moveTo>
                    <a:pt x="48" y="45"/>
                  </a:moveTo>
                  <a:lnTo>
                    <a:pt x="48" y="45"/>
                  </a:lnTo>
                  <a:cubicBezTo>
                    <a:pt x="46" y="45"/>
                    <a:pt x="44" y="45"/>
                    <a:pt x="42" y="45"/>
                  </a:cubicBezTo>
                  <a:cubicBezTo>
                    <a:pt x="43" y="45"/>
                    <a:pt x="45" y="44"/>
                    <a:pt x="45" y="42"/>
                  </a:cubicBezTo>
                  <a:cubicBezTo>
                    <a:pt x="46" y="43"/>
                    <a:pt x="47" y="44"/>
                    <a:pt x="48" y="45"/>
                  </a:cubicBezTo>
                  <a:close/>
                  <a:moveTo>
                    <a:pt x="40" y="45"/>
                  </a:moveTo>
                  <a:lnTo>
                    <a:pt x="40" y="45"/>
                  </a:lnTo>
                  <a:cubicBezTo>
                    <a:pt x="38" y="45"/>
                    <a:pt x="36" y="45"/>
                    <a:pt x="34" y="45"/>
                  </a:cubicBezTo>
                  <a:cubicBezTo>
                    <a:pt x="35" y="44"/>
                    <a:pt x="36" y="43"/>
                    <a:pt x="36" y="42"/>
                  </a:cubicBezTo>
                  <a:cubicBezTo>
                    <a:pt x="37" y="44"/>
                    <a:pt x="38" y="45"/>
                    <a:pt x="40" y="45"/>
                  </a:cubicBezTo>
                  <a:close/>
                  <a:moveTo>
                    <a:pt x="29" y="45"/>
                  </a:moveTo>
                  <a:lnTo>
                    <a:pt x="29" y="45"/>
                  </a:lnTo>
                  <a:cubicBezTo>
                    <a:pt x="28" y="45"/>
                    <a:pt x="27" y="45"/>
                    <a:pt x="25" y="45"/>
                  </a:cubicBezTo>
                  <a:cubicBezTo>
                    <a:pt x="26" y="45"/>
                    <a:pt x="27" y="44"/>
                    <a:pt x="27" y="43"/>
                  </a:cubicBezTo>
                  <a:cubicBezTo>
                    <a:pt x="28" y="44"/>
                    <a:pt x="28" y="45"/>
                    <a:pt x="29" y="45"/>
                  </a:cubicBezTo>
                  <a:close/>
                  <a:moveTo>
                    <a:pt x="20" y="46"/>
                  </a:moveTo>
                  <a:lnTo>
                    <a:pt x="20" y="46"/>
                  </a:lnTo>
                  <a:cubicBezTo>
                    <a:pt x="19" y="46"/>
                    <a:pt x="17" y="46"/>
                    <a:pt x="16" y="46"/>
                  </a:cubicBezTo>
                  <a:cubicBezTo>
                    <a:pt x="17" y="45"/>
                    <a:pt x="17" y="44"/>
                    <a:pt x="18" y="43"/>
                  </a:cubicBezTo>
                  <a:cubicBezTo>
                    <a:pt x="18" y="44"/>
                    <a:pt x="19" y="45"/>
                    <a:pt x="20" y="46"/>
                  </a:cubicBezTo>
                  <a:close/>
                  <a:moveTo>
                    <a:pt x="11" y="46"/>
                  </a:moveTo>
                  <a:lnTo>
                    <a:pt x="11" y="46"/>
                  </a:lnTo>
                  <a:cubicBezTo>
                    <a:pt x="10" y="46"/>
                    <a:pt x="8" y="46"/>
                    <a:pt x="7" y="47"/>
                  </a:cubicBezTo>
                  <a:cubicBezTo>
                    <a:pt x="8" y="46"/>
                    <a:pt x="8" y="45"/>
                    <a:pt x="9" y="44"/>
                  </a:cubicBezTo>
                  <a:cubicBezTo>
                    <a:pt x="9" y="45"/>
                    <a:pt x="10" y="46"/>
                    <a:pt x="11" y="46"/>
                  </a:cubicBezTo>
                  <a:close/>
                  <a:moveTo>
                    <a:pt x="6" y="38"/>
                  </a:moveTo>
                  <a:lnTo>
                    <a:pt x="6" y="38"/>
                  </a:lnTo>
                  <a:cubicBezTo>
                    <a:pt x="7" y="38"/>
                    <a:pt x="9" y="38"/>
                    <a:pt x="10" y="38"/>
                  </a:cubicBezTo>
                  <a:cubicBezTo>
                    <a:pt x="9" y="38"/>
                    <a:pt x="9" y="39"/>
                    <a:pt x="8" y="40"/>
                  </a:cubicBezTo>
                  <a:cubicBezTo>
                    <a:pt x="8" y="39"/>
                    <a:pt x="7" y="38"/>
                    <a:pt x="6" y="38"/>
                  </a:cubicBezTo>
                  <a:close/>
                  <a:moveTo>
                    <a:pt x="16" y="37"/>
                  </a:moveTo>
                  <a:lnTo>
                    <a:pt x="16" y="37"/>
                  </a:lnTo>
                  <a:cubicBezTo>
                    <a:pt x="17" y="37"/>
                    <a:pt x="18" y="37"/>
                    <a:pt x="20" y="37"/>
                  </a:cubicBezTo>
                  <a:cubicBezTo>
                    <a:pt x="19" y="38"/>
                    <a:pt x="18" y="38"/>
                    <a:pt x="18" y="39"/>
                  </a:cubicBezTo>
                  <a:cubicBezTo>
                    <a:pt x="17" y="38"/>
                    <a:pt x="16" y="38"/>
                    <a:pt x="16" y="37"/>
                  </a:cubicBezTo>
                  <a:close/>
                  <a:moveTo>
                    <a:pt x="25" y="37"/>
                  </a:moveTo>
                  <a:lnTo>
                    <a:pt x="25" y="37"/>
                  </a:lnTo>
                  <a:lnTo>
                    <a:pt x="29" y="37"/>
                  </a:lnTo>
                  <a:cubicBezTo>
                    <a:pt x="28" y="37"/>
                    <a:pt x="27" y="38"/>
                    <a:pt x="27" y="39"/>
                  </a:cubicBezTo>
                  <a:cubicBezTo>
                    <a:pt x="26" y="38"/>
                    <a:pt x="26" y="37"/>
                    <a:pt x="25" y="37"/>
                  </a:cubicBezTo>
                  <a:close/>
                  <a:moveTo>
                    <a:pt x="34" y="37"/>
                  </a:moveTo>
                  <a:lnTo>
                    <a:pt x="34" y="37"/>
                  </a:lnTo>
                  <a:lnTo>
                    <a:pt x="36" y="36"/>
                  </a:lnTo>
                  <a:cubicBezTo>
                    <a:pt x="37" y="36"/>
                    <a:pt x="37" y="36"/>
                    <a:pt x="37" y="36"/>
                  </a:cubicBezTo>
                  <a:lnTo>
                    <a:pt x="37" y="34"/>
                  </a:lnTo>
                  <a:cubicBezTo>
                    <a:pt x="38" y="34"/>
                    <a:pt x="38" y="35"/>
                    <a:pt x="39" y="35"/>
                  </a:cubicBezTo>
                  <a:cubicBezTo>
                    <a:pt x="38" y="36"/>
                    <a:pt x="37" y="37"/>
                    <a:pt x="36" y="38"/>
                  </a:cubicBezTo>
                  <a:cubicBezTo>
                    <a:pt x="36" y="38"/>
                    <a:pt x="35" y="37"/>
                    <a:pt x="34" y="37"/>
                  </a:cubicBezTo>
                  <a:close/>
                  <a:moveTo>
                    <a:pt x="37" y="28"/>
                  </a:moveTo>
                  <a:lnTo>
                    <a:pt x="37" y="28"/>
                  </a:lnTo>
                  <a:lnTo>
                    <a:pt x="37" y="24"/>
                  </a:lnTo>
                  <a:cubicBezTo>
                    <a:pt x="38" y="25"/>
                    <a:pt x="38" y="26"/>
                    <a:pt x="39" y="26"/>
                  </a:cubicBezTo>
                  <a:cubicBezTo>
                    <a:pt x="38" y="27"/>
                    <a:pt x="38" y="27"/>
                    <a:pt x="37" y="28"/>
                  </a:cubicBezTo>
                  <a:close/>
                  <a:moveTo>
                    <a:pt x="37" y="19"/>
                  </a:moveTo>
                  <a:lnTo>
                    <a:pt x="37" y="19"/>
                  </a:lnTo>
                  <a:lnTo>
                    <a:pt x="37" y="15"/>
                  </a:lnTo>
                  <a:cubicBezTo>
                    <a:pt x="38" y="16"/>
                    <a:pt x="38" y="17"/>
                    <a:pt x="39" y="17"/>
                  </a:cubicBezTo>
                  <a:cubicBezTo>
                    <a:pt x="38" y="18"/>
                    <a:pt x="38" y="18"/>
                    <a:pt x="37" y="19"/>
                  </a:cubicBezTo>
                  <a:close/>
                  <a:moveTo>
                    <a:pt x="37" y="10"/>
                  </a:moveTo>
                  <a:lnTo>
                    <a:pt x="37" y="10"/>
                  </a:lnTo>
                  <a:lnTo>
                    <a:pt x="37" y="6"/>
                  </a:lnTo>
                  <a:cubicBezTo>
                    <a:pt x="38" y="7"/>
                    <a:pt x="38" y="8"/>
                    <a:pt x="39" y="8"/>
                  </a:cubicBezTo>
                  <a:cubicBezTo>
                    <a:pt x="38" y="9"/>
                    <a:pt x="38" y="9"/>
                    <a:pt x="37" y="10"/>
                  </a:cubicBezTo>
                  <a:close/>
                  <a:moveTo>
                    <a:pt x="46" y="6"/>
                  </a:moveTo>
                  <a:lnTo>
                    <a:pt x="46" y="6"/>
                  </a:lnTo>
                  <a:lnTo>
                    <a:pt x="46" y="10"/>
                  </a:lnTo>
                  <a:cubicBezTo>
                    <a:pt x="45" y="9"/>
                    <a:pt x="45" y="9"/>
                    <a:pt x="44" y="8"/>
                  </a:cubicBezTo>
                  <a:cubicBezTo>
                    <a:pt x="45" y="8"/>
                    <a:pt x="45" y="7"/>
                    <a:pt x="46" y="6"/>
                  </a:cubicBezTo>
                  <a:close/>
                  <a:moveTo>
                    <a:pt x="46" y="15"/>
                  </a:moveTo>
                  <a:lnTo>
                    <a:pt x="46" y="15"/>
                  </a:lnTo>
                  <a:lnTo>
                    <a:pt x="46" y="20"/>
                  </a:lnTo>
                  <a:cubicBezTo>
                    <a:pt x="45" y="19"/>
                    <a:pt x="45" y="18"/>
                    <a:pt x="44" y="17"/>
                  </a:cubicBezTo>
                  <a:cubicBezTo>
                    <a:pt x="45" y="17"/>
                    <a:pt x="45" y="16"/>
                    <a:pt x="46" y="15"/>
                  </a:cubicBezTo>
                  <a:close/>
                  <a:moveTo>
                    <a:pt x="46" y="24"/>
                  </a:moveTo>
                  <a:lnTo>
                    <a:pt x="46" y="24"/>
                  </a:lnTo>
                  <a:lnTo>
                    <a:pt x="46" y="29"/>
                  </a:lnTo>
                  <a:cubicBezTo>
                    <a:pt x="46" y="28"/>
                    <a:pt x="45" y="27"/>
                    <a:pt x="44" y="26"/>
                  </a:cubicBezTo>
                  <a:cubicBezTo>
                    <a:pt x="45" y="26"/>
                    <a:pt x="46" y="25"/>
                    <a:pt x="46" y="24"/>
                  </a:cubicBezTo>
                  <a:close/>
                  <a:moveTo>
                    <a:pt x="0" y="42"/>
                  </a:moveTo>
                  <a:lnTo>
                    <a:pt x="0" y="42"/>
                  </a:lnTo>
                  <a:cubicBezTo>
                    <a:pt x="0" y="41"/>
                    <a:pt x="1" y="41"/>
                    <a:pt x="1" y="40"/>
                  </a:cubicBezTo>
                  <a:cubicBezTo>
                    <a:pt x="2" y="39"/>
                    <a:pt x="3" y="39"/>
                    <a:pt x="4" y="39"/>
                  </a:cubicBezTo>
                  <a:cubicBezTo>
                    <a:pt x="6" y="39"/>
                    <a:pt x="8" y="41"/>
                    <a:pt x="8" y="43"/>
                  </a:cubicBezTo>
                  <a:cubicBezTo>
                    <a:pt x="8" y="45"/>
                    <a:pt x="6" y="46"/>
                    <a:pt x="4" y="46"/>
                  </a:cubicBezTo>
                  <a:cubicBezTo>
                    <a:pt x="2" y="46"/>
                    <a:pt x="0" y="45"/>
                    <a:pt x="0" y="43"/>
                  </a:cubicBezTo>
                  <a:cubicBezTo>
                    <a:pt x="0" y="43"/>
                    <a:pt x="0" y="42"/>
                    <a:pt x="0" y="42"/>
                  </a:cubicBezTo>
                  <a:close/>
                  <a:moveTo>
                    <a:pt x="6" y="42"/>
                  </a:moveTo>
                  <a:lnTo>
                    <a:pt x="6" y="42"/>
                  </a:lnTo>
                  <a:cubicBezTo>
                    <a:pt x="6" y="44"/>
                    <a:pt x="5" y="45"/>
                    <a:pt x="4" y="45"/>
                  </a:cubicBezTo>
                  <a:cubicBezTo>
                    <a:pt x="6" y="45"/>
                    <a:pt x="7" y="44"/>
                    <a:pt x="6" y="42"/>
                  </a:cubicBezTo>
                  <a:close/>
                  <a:moveTo>
                    <a:pt x="80" y="39"/>
                  </a:moveTo>
                  <a:lnTo>
                    <a:pt x="80" y="39"/>
                  </a:lnTo>
                  <a:cubicBezTo>
                    <a:pt x="81" y="40"/>
                    <a:pt x="81" y="42"/>
                    <a:pt x="81" y="43"/>
                  </a:cubicBezTo>
                  <a:cubicBezTo>
                    <a:pt x="81" y="43"/>
                    <a:pt x="81" y="44"/>
                    <a:pt x="81" y="44"/>
                  </a:cubicBezTo>
                  <a:cubicBezTo>
                    <a:pt x="81" y="45"/>
                    <a:pt x="79" y="46"/>
                    <a:pt x="78" y="46"/>
                  </a:cubicBezTo>
                  <a:cubicBezTo>
                    <a:pt x="76" y="46"/>
                    <a:pt x="74" y="45"/>
                    <a:pt x="74" y="43"/>
                  </a:cubicBezTo>
                  <a:cubicBezTo>
                    <a:pt x="74" y="41"/>
                    <a:pt x="76" y="39"/>
                    <a:pt x="78" y="39"/>
                  </a:cubicBezTo>
                  <a:cubicBezTo>
                    <a:pt x="79" y="39"/>
                    <a:pt x="79" y="39"/>
                    <a:pt x="80" y="39"/>
                  </a:cubicBezTo>
                  <a:close/>
                  <a:moveTo>
                    <a:pt x="80" y="42"/>
                  </a:moveTo>
                  <a:lnTo>
                    <a:pt x="80" y="42"/>
                  </a:lnTo>
                  <a:cubicBezTo>
                    <a:pt x="80" y="44"/>
                    <a:pt x="79" y="45"/>
                    <a:pt x="78" y="45"/>
                  </a:cubicBezTo>
                  <a:cubicBezTo>
                    <a:pt x="80" y="45"/>
                    <a:pt x="81" y="44"/>
                    <a:pt x="80" y="42"/>
                  </a:cubicBezTo>
                  <a:close/>
                  <a:moveTo>
                    <a:pt x="44" y="31"/>
                  </a:moveTo>
                  <a:lnTo>
                    <a:pt x="44" y="31"/>
                  </a:lnTo>
                  <a:cubicBezTo>
                    <a:pt x="43" y="32"/>
                    <a:pt x="43" y="33"/>
                    <a:pt x="42" y="34"/>
                  </a:cubicBezTo>
                  <a:cubicBezTo>
                    <a:pt x="44" y="34"/>
                    <a:pt x="44" y="32"/>
                    <a:pt x="44" y="31"/>
                  </a:cubicBezTo>
                  <a:close/>
                  <a:moveTo>
                    <a:pt x="41" y="27"/>
                  </a:moveTo>
                  <a:lnTo>
                    <a:pt x="41" y="27"/>
                  </a:lnTo>
                  <a:cubicBezTo>
                    <a:pt x="44" y="27"/>
                    <a:pt x="45" y="29"/>
                    <a:pt x="45" y="31"/>
                  </a:cubicBezTo>
                  <a:cubicBezTo>
                    <a:pt x="45" y="33"/>
                    <a:pt x="44" y="35"/>
                    <a:pt x="41" y="35"/>
                  </a:cubicBezTo>
                  <a:cubicBezTo>
                    <a:pt x="39" y="35"/>
                    <a:pt x="38" y="33"/>
                    <a:pt x="38" y="31"/>
                  </a:cubicBezTo>
                  <a:cubicBezTo>
                    <a:pt x="38" y="29"/>
                    <a:pt x="39" y="27"/>
                    <a:pt x="41" y="27"/>
                  </a:cubicBezTo>
                  <a:close/>
                  <a:moveTo>
                    <a:pt x="44" y="22"/>
                  </a:moveTo>
                  <a:lnTo>
                    <a:pt x="44" y="22"/>
                  </a:lnTo>
                  <a:cubicBezTo>
                    <a:pt x="43" y="23"/>
                    <a:pt x="43" y="24"/>
                    <a:pt x="42" y="24"/>
                  </a:cubicBezTo>
                  <a:cubicBezTo>
                    <a:pt x="44" y="25"/>
                    <a:pt x="44" y="23"/>
                    <a:pt x="44" y="22"/>
                  </a:cubicBezTo>
                  <a:close/>
                  <a:moveTo>
                    <a:pt x="41" y="18"/>
                  </a:moveTo>
                  <a:lnTo>
                    <a:pt x="41" y="18"/>
                  </a:lnTo>
                  <a:cubicBezTo>
                    <a:pt x="44" y="18"/>
                    <a:pt x="45" y="20"/>
                    <a:pt x="45" y="22"/>
                  </a:cubicBezTo>
                  <a:cubicBezTo>
                    <a:pt x="45" y="24"/>
                    <a:pt x="44" y="26"/>
                    <a:pt x="41" y="26"/>
                  </a:cubicBezTo>
                  <a:cubicBezTo>
                    <a:pt x="39" y="26"/>
                    <a:pt x="38" y="24"/>
                    <a:pt x="38" y="22"/>
                  </a:cubicBezTo>
                  <a:cubicBezTo>
                    <a:pt x="38" y="20"/>
                    <a:pt x="39" y="18"/>
                    <a:pt x="41" y="18"/>
                  </a:cubicBezTo>
                  <a:close/>
                  <a:moveTo>
                    <a:pt x="44" y="13"/>
                  </a:moveTo>
                  <a:lnTo>
                    <a:pt x="44" y="13"/>
                  </a:lnTo>
                  <a:cubicBezTo>
                    <a:pt x="43" y="14"/>
                    <a:pt x="43" y="15"/>
                    <a:pt x="42" y="15"/>
                  </a:cubicBezTo>
                  <a:cubicBezTo>
                    <a:pt x="44" y="15"/>
                    <a:pt x="44" y="14"/>
                    <a:pt x="44" y="13"/>
                  </a:cubicBezTo>
                  <a:close/>
                  <a:moveTo>
                    <a:pt x="41" y="9"/>
                  </a:moveTo>
                  <a:lnTo>
                    <a:pt x="41" y="9"/>
                  </a:lnTo>
                  <a:cubicBezTo>
                    <a:pt x="44" y="9"/>
                    <a:pt x="45" y="11"/>
                    <a:pt x="45" y="13"/>
                  </a:cubicBezTo>
                  <a:cubicBezTo>
                    <a:pt x="45" y="15"/>
                    <a:pt x="44" y="17"/>
                    <a:pt x="41" y="17"/>
                  </a:cubicBezTo>
                  <a:cubicBezTo>
                    <a:pt x="39" y="17"/>
                    <a:pt x="38" y="15"/>
                    <a:pt x="38" y="13"/>
                  </a:cubicBezTo>
                  <a:cubicBezTo>
                    <a:pt x="38" y="11"/>
                    <a:pt x="39" y="9"/>
                    <a:pt x="41" y="9"/>
                  </a:cubicBezTo>
                  <a:close/>
                  <a:moveTo>
                    <a:pt x="44" y="3"/>
                  </a:moveTo>
                  <a:lnTo>
                    <a:pt x="44" y="3"/>
                  </a:lnTo>
                  <a:cubicBezTo>
                    <a:pt x="43" y="5"/>
                    <a:pt x="43" y="6"/>
                    <a:pt x="42" y="6"/>
                  </a:cubicBezTo>
                  <a:cubicBezTo>
                    <a:pt x="44" y="6"/>
                    <a:pt x="44" y="5"/>
                    <a:pt x="44" y="3"/>
                  </a:cubicBezTo>
                  <a:close/>
                  <a:moveTo>
                    <a:pt x="41" y="0"/>
                  </a:moveTo>
                  <a:lnTo>
                    <a:pt x="41" y="0"/>
                  </a:lnTo>
                  <a:cubicBezTo>
                    <a:pt x="44" y="0"/>
                    <a:pt x="45" y="2"/>
                    <a:pt x="45" y="4"/>
                  </a:cubicBezTo>
                  <a:cubicBezTo>
                    <a:pt x="45" y="6"/>
                    <a:pt x="44" y="7"/>
                    <a:pt x="41" y="7"/>
                  </a:cubicBezTo>
                  <a:cubicBezTo>
                    <a:pt x="39" y="7"/>
                    <a:pt x="38" y="6"/>
                    <a:pt x="38" y="4"/>
                  </a:cubicBezTo>
                  <a:cubicBezTo>
                    <a:pt x="38" y="2"/>
                    <a:pt x="39" y="0"/>
                    <a:pt x="41" y="0"/>
                  </a:cubicBezTo>
                  <a:close/>
                  <a:moveTo>
                    <a:pt x="34" y="41"/>
                  </a:moveTo>
                  <a:lnTo>
                    <a:pt x="34" y="41"/>
                  </a:lnTo>
                  <a:cubicBezTo>
                    <a:pt x="34" y="42"/>
                    <a:pt x="33" y="43"/>
                    <a:pt x="32" y="43"/>
                  </a:cubicBezTo>
                  <a:cubicBezTo>
                    <a:pt x="34" y="43"/>
                    <a:pt x="34" y="42"/>
                    <a:pt x="34" y="41"/>
                  </a:cubicBezTo>
                  <a:close/>
                  <a:moveTo>
                    <a:pt x="32" y="37"/>
                  </a:moveTo>
                  <a:lnTo>
                    <a:pt x="32" y="37"/>
                  </a:lnTo>
                  <a:cubicBezTo>
                    <a:pt x="34" y="37"/>
                    <a:pt x="35" y="39"/>
                    <a:pt x="35" y="41"/>
                  </a:cubicBezTo>
                  <a:cubicBezTo>
                    <a:pt x="35" y="43"/>
                    <a:pt x="34" y="44"/>
                    <a:pt x="32" y="44"/>
                  </a:cubicBezTo>
                  <a:cubicBezTo>
                    <a:pt x="30" y="44"/>
                    <a:pt x="28" y="43"/>
                    <a:pt x="28" y="41"/>
                  </a:cubicBezTo>
                  <a:cubicBezTo>
                    <a:pt x="28" y="39"/>
                    <a:pt x="30" y="37"/>
                    <a:pt x="32" y="37"/>
                  </a:cubicBezTo>
                  <a:close/>
                  <a:moveTo>
                    <a:pt x="25" y="41"/>
                  </a:moveTo>
                  <a:lnTo>
                    <a:pt x="25" y="41"/>
                  </a:lnTo>
                  <a:cubicBezTo>
                    <a:pt x="24" y="42"/>
                    <a:pt x="24" y="43"/>
                    <a:pt x="23" y="44"/>
                  </a:cubicBezTo>
                  <a:cubicBezTo>
                    <a:pt x="24" y="44"/>
                    <a:pt x="25" y="42"/>
                    <a:pt x="25" y="41"/>
                  </a:cubicBezTo>
                  <a:close/>
                  <a:moveTo>
                    <a:pt x="22" y="37"/>
                  </a:moveTo>
                  <a:lnTo>
                    <a:pt x="22" y="37"/>
                  </a:lnTo>
                  <a:cubicBezTo>
                    <a:pt x="24" y="37"/>
                    <a:pt x="26" y="39"/>
                    <a:pt x="26" y="41"/>
                  </a:cubicBezTo>
                  <a:cubicBezTo>
                    <a:pt x="26" y="43"/>
                    <a:pt x="24" y="45"/>
                    <a:pt x="22" y="45"/>
                  </a:cubicBezTo>
                  <a:cubicBezTo>
                    <a:pt x="20" y="45"/>
                    <a:pt x="19" y="43"/>
                    <a:pt x="19" y="41"/>
                  </a:cubicBezTo>
                  <a:cubicBezTo>
                    <a:pt x="19" y="39"/>
                    <a:pt x="20" y="37"/>
                    <a:pt x="22" y="37"/>
                  </a:cubicBezTo>
                  <a:close/>
                  <a:moveTo>
                    <a:pt x="16" y="42"/>
                  </a:moveTo>
                  <a:lnTo>
                    <a:pt x="16" y="42"/>
                  </a:lnTo>
                  <a:cubicBezTo>
                    <a:pt x="15" y="43"/>
                    <a:pt x="14" y="44"/>
                    <a:pt x="13" y="44"/>
                  </a:cubicBezTo>
                  <a:cubicBezTo>
                    <a:pt x="15" y="44"/>
                    <a:pt x="16" y="43"/>
                    <a:pt x="16" y="42"/>
                  </a:cubicBezTo>
                  <a:close/>
                  <a:moveTo>
                    <a:pt x="13" y="38"/>
                  </a:moveTo>
                  <a:lnTo>
                    <a:pt x="13" y="38"/>
                  </a:lnTo>
                  <a:cubicBezTo>
                    <a:pt x="15" y="38"/>
                    <a:pt x="17" y="40"/>
                    <a:pt x="17" y="42"/>
                  </a:cubicBezTo>
                  <a:cubicBezTo>
                    <a:pt x="17" y="44"/>
                    <a:pt x="15" y="45"/>
                    <a:pt x="13" y="45"/>
                  </a:cubicBezTo>
                  <a:cubicBezTo>
                    <a:pt x="11" y="45"/>
                    <a:pt x="9" y="44"/>
                    <a:pt x="9" y="42"/>
                  </a:cubicBezTo>
                  <a:cubicBezTo>
                    <a:pt x="9" y="40"/>
                    <a:pt x="11" y="38"/>
                    <a:pt x="13" y="38"/>
                  </a:cubicBezTo>
                  <a:close/>
                  <a:moveTo>
                    <a:pt x="71" y="42"/>
                  </a:moveTo>
                  <a:lnTo>
                    <a:pt x="71" y="42"/>
                  </a:lnTo>
                  <a:cubicBezTo>
                    <a:pt x="70" y="43"/>
                    <a:pt x="70" y="44"/>
                    <a:pt x="69" y="44"/>
                  </a:cubicBezTo>
                  <a:cubicBezTo>
                    <a:pt x="71" y="45"/>
                    <a:pt x="71" y="43"/>
                    <a:pt x="71" y="42"/>
                  </a:cubicBezTo>
                  <a:close/>
                  <a:moveTo>
                    <a:pt x="69" y="38"/>
                  </a:moveTo>
                  <a:lnTo>
                    <a:pt x="69" y="38"/>
                  </a:lnTo>
                  <a:cubicBezTo>
                    <a:pt x="71" y="38"/>
                    <a:pt x="72" y="40"/>
                    <a:pt x="72" y="42"/>
                  </a:cubicBezTo>
                  <a:cubicBezTo>
                    <a:pt x="72" y="44"/>
                    <a:pt x="71" y="46"/>
                    <a:pt x="69" y="46"/>
                  </a:cubicBezTo>
                  <a:cubicBezTo>
                    <a:pt x="66" y="46"/>
                    <a:pt x="65" y="44"/>
                    <a:pt x="65" y="42"/>
                  </a:cubicBezTo>
                  <a:cubicBezTo>
                    <a:pt x="65" y="40"/>
                    <a:pt x="66" y="38"/>
                    <a:pt x="69" y="38"/>
                  </a:cubicBezTo>
                  <a:close/>
                  <a:moveTo>
                    <a:pt x="62" y="41"/>
                  </a:moveTo>
                  <a:lnTo>
                    <a:pt x="62" y="41"/>
                  </a:lnTo>
                  <a:cubicBezTo>
                    <a:pt x="61" y="42"/>
                    <a:pt x="61" y="43"/>
                    <a:pt x="59" y="44"/>
                  </a:cubicBezTo>
                  <a:cubicBezTo>
                    <a:pt x="61" y="44"/>
                    <a:pt x="62" y="42"/>
                    <a:pt x="62" y="41"/>
                  </a:cubicBezTo>
                  <a:close/>
                  <a:moveTo>
                    <a:pt x="59" y="37"/>
                  </a:moveTo>
                  <a:lnTo>
                    <a:pt x="59" y="37"/>
                  </a:lnTo>
                  <a:cubicBezTo>
                    <a:pt x="61" y="37"/>
                    <a:pt x="63" y="39"/>
                    <a:pt x="63" y="41"/>
                  </a:cubicBezTo>
                  <a:cubicBezTo>
                    <a:pt x="63" y="43"/>
                    <a:pt x="61" y="45"/>
                    <a:pt x="59" y="45"/>
                  </a:cubicBezTo>
                  <a:cubicBezTo>
                    <a:pt x="57" y="45"/>
                    <a:pt x="56" y="43"/>
                    <a:pt x="56" y="41"/>
                  </a:cubicBezTo>
                  <a:cubicBezTo>
                    <a:pt x="56" y="39"/>
                    <a:pt x="57" y="37"/>
                    <a:pt x="59" y="37"/>
                  </a:cubicBezTo>
                  <a:close/>
                  <a:moveTo>
                    <a:pt x="53" y="40"/>
                  </a:moveTo>
                  <a:lnTo>
                    <a:pt x="53" y="40"/>
                  </a:lnTo>
                  <a:cubicBezTo>
                    <a:pt x="52" y="42"/>
                    <a:pt x="51" y="42"/>
                    <a:pt x="50" y="43"/>
                  </a:cubicBezTo>
                  <a:cubicBezTo>
                    <a:pt x="52" y="43"/>
                    <a:pt x="53" y="42"/>
                    <a:pt x="53" y="40"/>
                  </a:cubicBezTo>
                  <a:close/>
                  <a:moveTo>
                    <a:pt x="50" y="37"/>
                  </a:moveTo>
                  <a:lnTo>
                    <a:pt x="50" y="37"/>
                  </a:lnTo>
                  <a:cubicBezTo>
                    <a:pt x="52" y="37"/>
                    <a:pt x="54" y="38"/>
                    <a:pt x="54" y="41"/>
                  </a:cubicBezTo>
                  <a:cubicBezTo>
                    <a:pt x="54" y="43"/>
                    <a:pt x="52" y="44"/>
                    <a:pt x="50" y="44"/>
                  </a:cubicBezTo>
                  <a:cubicBezTo>
                    <a:pt x="48" y="44"/>
                    <a:pt x="46" y="43"/>
                    <a:pt x="46" y="41"/>
                  </a:cubicBezTo>
                  <a:cubicBezTo>
                    <a:pt x="46" y="38"/>
                    <a:pt x="48" y="37"/>
                    <a:pt x="50" y="37"/>
                  </a:cubicBezTo>
                  <a:close/>
                  <a:moveTo>
                    <a:pt x="43" y="40"/>
                  </a:moveTo>
                  <a:lnTo>
                    <a:pt x="43" y="40"/>
                  </a:lnTo>
                  <a:cubicBezTo>
                    <a:pt x="43" y="41"/>
                    <a:pt x="42" y="42"/>
                    <a:pt x="41" y="43"/>
                  </a:cubicBezTo>
                  <a:cubicBezTo>
                    <a:pt x="43" y="43"/>
                    <a:pt x="44" y="41"/>
                    <a:pt x="43" y="40"/>
                  </a:cubicBezTo>
                  <a:close/>
                  <a:moveTo>
                    <a:pt x="41" y="36"/>
                  </a:moveTo>
                  <a:lnTo>
                    <a:pt x="41" y="36"/>
                  </a:lnTo>
                  <a:cubicBezTo>
                    <a:pt x="43" y="36"/>
                    <a:pt x="45" y="38"/>
                    <a:pt x="45" y="40"/>
                  </a:cubicBezTo>
                  <a:cubicBezTo>
                    <a:pt x="45" y="42"/>
                    <a:pt x="43" y="44"/>
                    <a:pt x="41" y="44"/>
                  </a:cubicBezTo>
                  <a:cubicBezTo>
                    <a:pt x="39" y="44"/>
                    <a:pt x="37" y="42"/>
                    <a:pt x="37" y="40"/>
                  </a:cubicBezTo>
                  <a:cubicBezTo>
                    <a:pt x="37" y="38"/>
                    <a:pt x="39" y="36"/>
                    <a:pt x="41" y="3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3" name="Freeform 1520"/>
            <p:cNvSpPr>
              <a:spLocks/>
            </p:cNvSpPr>
            <p:nvPr userDrawn="1"/>
          </p:nvSpPr>
          <p:spPr bwMode="auto">
            <a:xfrm>
              <a:off x="419" y="363"/>
              <a:ext cx="9" cy="9"/>
            </a:xfrm>
            <a:custGeom>
              <a:avLst/>
              <a:gdLst>
                <a:gd name="T0" fmla="*/ 13 w 20"/>
                <a:gd name="T1" fmla="*/ 4 h 21"/>
                <a:gd name="T2" fmla="*/ 13 w 20"/>
                <a:gd name="T3" fmla="*/ 4 h 21"/>
                <a:gd name="T4" fmla="*/ 12 w 20"/>
                <a:gd name="T5" fmla="*/ 7 h 21"/>
                <a:gd name="T6" fmla="*/ 20 w 20"/>
                <a:gd name="T7" fmla="*/ 5 h 21"/>
                <a:gd name="T8" fmla="*/ 20 w 20"/>
                <a:gd name="T9" fmla="*/ 15 h 21"/>
                <a:gd name="T10" fmla="*/ 14 w 20"/>
                <a:gd name="T11" fmla="*/ 12 h 21"/>
                <a:gd name="T12" fmla="*/ 15 w 20"/>
                <a:gd name="T13" fmla="*/ 21 h 21"/>
                <a:gd name="T14" fmla="*/ 5 w 20"/>
                <a:gd name="T15" fmla="*/ 21 h 21"/>
                <a:gd name="T16" fmla="*/ 9 w 20"/>
                <a:gd name="T17" fmla="*/ 14 h 21"/>
                <a:gd name="T18" fmla="*/ 0 w 20"/>
                <a:gd name="T19" fmla="*/ 15 h 21"/>
                <a:gd name="T20" fmla="*/ 0 w 20"/>
                <a:gd name="T21" fmla="*/ 5 h 21"/>
                <a:gd name="T22" fmla="*/ 7 w 20"/>
                <a:gd name="T23" fmla="*/ 9 h 21"/>
                <a:gd name="T24" fmla="*/ 5 w 20"/>
                <a:gd name="T25" fmla="*/ 0 h 21"/>
                <a:gd name="T26" fmla="*/ 15 w 20"/>
                <a:gd name="T27" fmla="*/ 0 h 21"/>
                <a:gd name="T28" fmla="*/ 13 w 20"/>
                <a:gd name="T29"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13" y="4"/>
                  </a:moveTo>
                  <a:lnTo>
                    <a:pt x="13" y="4"/>
                  </a:lnTo>
                  <a:cubicBezTo>
                    <a:pt x="12" y="5"/>
                    <a:pt x="12" y="6"/>
                    <a:pt x="12" y="7"/>
                  </a:cubicBezTo>
                  <a:cubicBezTo>
                    <a:pt x="13" y="11"/>
                    <a:pt x="19" y="6"/>
                    <a:pt x="20" y="5"/>
                  </a:cubicBezTo>
                  <a:lnTo>
                    <a:pt x="20" y="15"/>
                  </a:lnTo>
                  <a:cubicBezTo>
                    <a:pt x="19" y="14"/>
                    <a:pt x="16" y="12"/>
                    <a:pt x="14" y="12"/>
                  </a:cubicBezTo>
                  <a:cubicBezTo>
                    <a:pt x="9" y="13"/>
                    <a:pt x="14" y="19"/>
                    <a:pt x="15" y="21"/>
                  </a:cubicBezTo>
                  <a:lnTo>
                    <a:pt x="5" y="21"/>
                  </a:lnTo>
                  <a:cubicBezTo>
                    <a:pt x="6" y="19"/>
                    <a:pt x="9" y="16"/>
                    <a:pt x="9" y="14"/>
                  </a:cubicBezTo>
                  <a:cubicBezTo>
                    <a:pt x="8" y="9"/>
                    <a:pt x="1" y="14"/>
                    <a:pt x="0" y="15"/>
                  </a:cubicBezTo>
                  <a:lnTo>
                    <a:pt x="0" y="5"/>
                  </a:lnTo>
                  <a:cubicBezTo>
                    <a:pt x="1" y="6"/>
                    <a:pt x="5" y="9"/>
                    <a:pt x="7" y="9"/>
                  </a:cubicBezTo>
                  <a:cubicBezTo>
                    <a:pt x="11" y="8"/>
                    <a:pt x="6" y="1"/>
                    <a:pt x="5" y="0"/>
                  </a:cubicBezTo>
                  <a:lnTo>
                    <a:pt x="15" y="0"/>
                  </a:lnTo>
                  <a:cubicBezTo>
                    <a:pt x="14" y="1"/>
                    <a:pt x="13" y="3"/>
                    <a:pt x="13"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4" name="Freeform 1521"/>
            <p:cNvSpPr>
              <a:spLocks/>
            </p:cNvSpPr>
            <p:nvPr userDrawn="1"/>
          </p:nvSpPr>
          <p:spPr bwMode="auto">
            <a:xfrm>
              <a:off x="361" y="388"/>
              <a:ext cx="74" cy="28"/>
            </a:xfrm>
            <a:custGeom>
              <a:avLst/>
              <a:gdLst>
                <a:gd name="T0" fmla="*/ 109 w 164"/>
                <a:gd name="T1" fmla="*/ 25 h 62"/>
                <a:gd name="T2" fmla="*/ 109 w 164"/>
                <a:gd name="T3" fmla="*/ 25 h 62"/>
                <a:gd name="T4" fmla="*/ 127 w 164"/>
                <a:gd name="T5" fmla="*/ 40 h 62"/>
                <a:gd name="T6" fmla="*/ 133 w 164"/>
                <a:gd name="T7" fmla="*/ 29 h 62"/>
                <a:gd name="T8" fmla="*/ 131 w 164"/>
                <a:gd name="T9" fmla="*/ 24 h 62"/>
                <a:gd name="T10" fmla="*/ 139 w 164"/>
                <a:gd name="T11" fmla="*/ 30 h 62"/>
                <a:gd name="T12" fmla="*/ 144 w 164"/>
                <a:gd name="T13" fmla="*/ 41 h 62"/>
                <a:gd name="T14" fmla="*/ 149 w 164"/>
                <a:gd name="T15" fmla="*/ 41 h 62"/>
                <a:gd name="T16" fmla="*/ 152 w 164"/>
                <a:gd name="T17" fmla="*/ 33 h 62"/>
                <a:gd name="T18" fmla="*/ 151 w 164"/>
                <a:gd name="T19" fmla="*/ 26 h 62"/>
                <a:gd name="T20" fmla="*/ 157 w 164"/>
                <a:gd name="T21" fmla="*/ 32 h 62"/>
                <a:gd name="T22" fmla="*/ 163 w 164"/>
                <a:gd name="T23" fmla="*/ 36 h 62"/>
                <a:gd name="T24" fmla="*/ 161 w 164"/>
                <a:gd name="T25" fmla="*/ 45 h 62"/>
                <a:gd name="T26" fmla="*/ 149 w 164"/>
                <a:gd name="T27" fmla="*/ 50 h 62"/>
                <a:gd name="T28" fmla="*/ 142 w 164"/>
                <a:gd name="T29" fmla="*/ 56 h 62"/>
                <a:gd name="T30" fmla="*/ 128 w 164"/>
                <a:gd name="T31" fmla="*/ 56 h 62"/>
                <a:gd name="T32" fmla="*/ 115 w 164"/>
                <a:gd name="T33" fmla="*/ 62 h 62"/>
                <a:gd name="T34" fmla="*/ 103 w 164"/>
                <a:gd name="T35" fmla="*/ 57 h 62"/>
                <a:gd name="T36" fmla="*/ 85 w 164"/>
                <a:gd name="T37" fmla="*/ 47 h 62"/>
                <a:gd name="T38" fmla="*/ 56 w 164"/>
                <a:gd name="T39" fmla="*/ 41 h 62"/>
                <a:gd name="T40" fmla="*/ 30 w 164"/>
                <a:gd name="T41" fmla="*/ 35 h 62"/>
                <a:gd name="T42" fmla="*/ 2 w 164"/>
                <a:gd name="T43" fmla="*/ 31 h 62"/>
                <a:gd name="T44" fmla="*/ 7 w 164"/>
                <a:gd name="T45" fmla="*/ 14 h 62"/>
                <a:gd name="T46" fmla="*/ 8 w 164"/>
                <a:gd name="T47" fmla="*/ 3 h 62"/>
                <a:gd name="T48" fmla="*/ 36 w 164"/>
                <a:gd name="T49" fmla="*/ 0 h 62"/>
                <a:gd name="T50" fmla="*/ 39 w 164"/>
                <a:gd name="T51" fmla="*/ 15 h 62"/>
                <a:gd name="T52" fmla="*/ 56 w 164"/>
                <a:gd name="T53" fmla="*/ 26 h 62"/>
                <a:gd name="T54" fmla="*/ 95 w 164"/>
                <a:gd name="T55" fmla="*/ 34 h 62"/>
                <a:gd name="T56" fmla="*/ 104 w 164"/>
                <a:gd name="T57" fmla="*/ 25 h 62"/>
                <a:gd name="T58" fmla="*/ 109 w 164"/>
                <a:gd name="T59" fmla="*/ 2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4" h="62">
                  <a:moveTo>
                    <a:pt x="109" y="25"/>
                  </a:moveTo>
                  <a:lnTo>
                    <a:pt x="109" y="25"/>
                  </a:lnTo>
                  <a:cubicBezTo>
                    <a:pt x="112" y="31"/>
                    <a:pt x="118" y="40"/>
                    <a:pt x="127" y="40"/>
                  </a:cubicBezTo>
                  <a:cubicBezTo>
                    <a:pt x="126" y="35"/>
                    <a:pt x="128" y="31"/>
                    <a:pt x="133" y="29"/>
                  </a:cubicBezTo>
                  <a:cubicBezTo>
                    <a:pt x="133" y="28"/>
                    <a:pt x="133" y="25"/>
                    <a:pt x="131" y="24"/>
                  </a:cubicBezTo>
                  <a:cubicBezTo>
                    <a:pt x="136" y="23"/>
                    <a:pt x="138" y="26"/>
                    <a:pt x="139" y="30"/>
                  </a:cubicBezTo>
                  <a:cubicBezTo>
                    <a:pt x="145" y="31"/>
                    <a:pt x="146" y="37"/>
                    <a:pt x="144" y="41"/>
                  </a:cubicBezTo>
                  <a:cubicBezTo>
                    <a:pt x="146" y="42"/>
                    <a:pt x="149" y="41"/>
                    <a:pt x="149" y="41"/>
                  </a:cubicBezTo>
                  <a:cubicBezTo>
                    <a:pt x="147" y="36"/>
                    <a:pt x="150" y="34"/>
                    <a:pt x="152" y="33"/>
                  </a:cubicBezTo>
                  <a:cubicBezTo>
                    <a:pt x="153" y="30"/>
                    <a:pt x="152" y="28"/>
                    <a:pt x="151" y="26"/>
                  </a:cubicBezTo>
                  <a:cubicBezTo>
                    <a:pt x="156" y="26"/>
                    <a:pt x="157" y="31"/>
                    <a:pt x="157" y="32"/>
                  </a:cubicBezTo>
                  <a:cubicBezTo>
                    <a:pt x="160" y="33"/>
                    <a:pt x="161" y="33"/>
                    <a:pt x="163" y="36"/>
                  </a:cubicBezTo>
                  <a:cubicBezTo>
                    <a:pt x="164" y="37"/>
                    <a:pt x="164" y="43"/>
                    <a:pt x="161" y="45"/>
                  </a:cubicBezTo>
                  <a:cubicBezTo>
                    <a:pt x="158" y="47"/>
                    <a:pt x="153" y="47"/>
                    <a:pt x="149" y="50"/>
                  </a:cubicBezTo>
                  <a:cubicBezTo>
                    <a:pt x="147" y="51"/>
                    <a:pt x="146" y="55"/>
                    <a:pt x="142" y="56"/>
                  </a:cubicBezTo>
                  <a:cubicBezTo>
                    <a:pt x="138" y="57"/>
                    <a:pt x="133" y="55"/>
                    <a:pt x="128" y="56"/>
                  </a:cubicBezTo>
                  <a:cubicBezTo>
                    <a:pt x="122" y="58"/>
                    <a:pt x="120" y="62"/>
                    <a:pt x="115" y="62"/>
                  </a:cubicBezTo>
                  <a:cubicBezTo>
                    <a:pt x="110" y="62"/>
                    <a:pt x="111" y="58"/>
                    <a:pt x="103" y="57"/>
                  </a:cubicBezTo>
                  <a:cubicBezTo>
                    <a:pt x="97" y="54"/>
                    <a:pt x="91" y="49"/>
                    <a:pt x="85" y="47"/>
                  </a:cubicBezTo>
                  <a:cubicBezTo>
                    <a:pt x="76" y="44"/>
                    <a:pt x="66" y="43"/>
                    <a:pt x="56" y="41"/>
                  </a:cubicBezTo>
                  <a:cubicBezTo>
                    <a:pt x="47" y="40"/>
                    <a:pt x="39" y="36"/>
                    <a:pt x="30" y="35"/>
                  </a:cubicBezTo>
                  <a:cubicBezTo>
                    <a:pt x="24" y="34"/>
                    <a:pt x="5" y="35"/>
                    <a:pt x="2" y="31"/>
                  </a:cubicBezTo>
                  <a:cubicBezTo>
                    <a:pt x="0" y="27"/>
                    <a:pt x="6" y="25"/>
                    <a:pt x="7" y="14"/>
                  </a:cubicBezTo>
                  <a:cubicBezTo>
                    <a:pt x="7" y="12"/>
                    <a:pt x="8" y="4"/>
                    <a:pt x="8" y="3"/>
                  </a:cubicBezTo>
                  <a:cubicBezTo>
                    <a:pt x="8" y="3"/>
                    <a:pt x="34" y="0"/>
                    <a:pt x="36" y="0"/>
                  </a:cubicBezTo>
                  <a:cubicBezTo>
                    <a:pt x="36" y="7"/>
                    <a:pt x="38" y="13"/>
                    <a:pt x="39" y="15"/>
                  </a:cubicBezTo>
                  <a:cubicBezTo>
                    <a:pt x="43" y="21"/>
                    <a:pt x="50" y="23"/>
                    <a:pt x="56" y="26"/>
                  </a:cubicBezTo>
                  <a:cubicBezTo>
                    <a:pt x="69" y="30"/>
                    <a:pt x="82" y="35"/>
                    <a:pt x="95" y="34"/>
                  </a:cubicBezTo>
                  <a:cubicBezTo>
                    <a:pt x="96" y="34"/>
                    <a:pt x="103" y="30"/>
                    <a:pt x="104" y="25"/>
                  </a:cubicBezTo>
                  <a:cubicBezTo>
                    <a:pt x="105" y="23"/>
                    <a:pt x="108" y="23"/>
                    <a:pt x="109" y="25"/>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5" name="Freeform 1522"/>
            <p:cNvSpPr>
              <a:spLocks/>
            </p:cNvSpPr>
            <p:nvPr userDrawn="1"/>
          </p:nvSpPr>
          <p:spPr bwMode="auto">
            <a:xfrm>
              <a:off x="363" y="388"/>
              <a:ext cx="62" cy="27"/>
            </a:xfrm>
            <a:custGeom>
              <a:avLst/>
              <a:gdLst>
                <a:gd name="T0" fmla="*/ 29 w 138"/>
                <a:gd name="T1" fmla="*/ 0 h 59"/>
                <a:gd name="T2" fmla="*/ 29 w 138"/>
                <a:gd name="T3" fmla="*/ 0 h 59"/>
                <a:gd name="T4" fmla="*/ 32 w 138"/>
                <a:gd name="T5" fmla="*/ 16 h 59"/>
                <a:gd name="T6" fmla="*/ 35 w 138"/>
                <a:gd name="T7" fmla="*/ 20 h 59"/>
                <a:gd name="T8" fmla="*/ 35 w 138"/>
                <a:gd name="T9" fmla="*/ 24 h 59"/>
                <a:gd name="T10" fmla="*/ 40 w 138"/>
                <a:gd name="T11" fmla="*/ 22 h 59"/>
                <a:gd name="T12" fmla="*/ 39 w 138"/>
                <a:gd name="T13" fmla="*/ 26 h 59"/>
                <a:gd name="T14" fmla="*/ 46 w 138"/>
                <a:gd name="T15" fmla="*/ 25 h 59"/>
                <a:gd name="T16" fmla="*/ 45 w 138"/>
                <a:gd name="T17" fmla="*/ 28 h 59"/>
                <a:gd name="T18" fmla="*/ 50 w 138"/>
                <a:gd name="T19" fmla="*/ 28 h 59"/>
                <a:gd name="T20" fmla="*/ 53 w 138"/>
                <a:gd name="T21" fmla="*/ 28 h 59"/>
                <a:gd name="T22" fmla="*/ 73 w 138"/>
                <a:gd name="T23" fmla="*/ 34 h 59"/>
                <a:gd name="T24" fmla="*/ 102 w 138"/>
                <a:gd name="T25" fmla="*/ 27 h 59"/>
                <a:gd name="T26" fmla="*/ 106 w 138"/>
                <a:gd name="T27" fmla="*/ 31 h 59"/>
                <a:gd name="T28" fmla="*/ 102 w 138"/>
                <a:gd name="T29" fmla="*/ 32 h 59"/>
                <a:gd name="T30" fmla="*/ 108 w 138"/>
                <a:gd name="T31" fmla="*/ 38 h 59"/>
                <a:gd name="T32" fmla="*/ 103 w 138"/>
                <a:gd name="T33" fmla="*/ 37 h 59"/>
                <a:gd name="T34" fmla="*/ 107 w 138"/>
                <a:gd name="T35" fmla="*/ 39 h 59"/>
                <a:gd name="T36" fmla="*/ 103 w 138"/>
                <a:gd name="T37" fmla="*/ 39 h 59"/>
                <a:gd name="T38" fmla="*/ 104 w 138"/>
                <a:gd name="T39" fmla="*/ 42 h 59"/>
                <a:gd name="T40" fmla="*/ 120 w 138"/>
                <a:gd name="T41" fmla="*/ 43 h 59"/>
                <a:gd name="T42" fmla="*/ 108 w 138"/>
                <a:gd name="T43" fmla="*/ 47 h 59"/>
                <a:gd name="T44" fmla="*/ 110 w 138"/>
                <a:gd name="T45" fmla="*/ 50 h 59"/>
                <a:gd name="T46" fmla="*/ 112 w 138"/>
                <a:gd name="T47" fmla="*/ 50 h 59"/>
                <a:gd name="T48" fmla="*/ 115 w 138"/>
                <a:gd name="T49" fmla="*/ 53 h 59"/>
                <a:gd name="T50" fmla="*/ 116 w 138"/>
                <a:gd name="T51" fmla="*/ 49 h 59"/>
                <a:gd name="T52" fmla="*/ 119 w 138"/>
                <a:gd name="T53" fmla="*/ 52 h 59"/>
                <a:gd name="T54" fmla="*/ 120 w 138"/>
                <a:gd name="T55" fmla="*/ 47 h 59"/>
                <a:gd name="T56" fmla="*/ 122 w 138"/>
                <a:gd name="T57" fmla="*/ 50 h 59"/>
                <a:gd name="T58" fmla="*/ 123 w 138"/>
                <a:gd name="T59" fmla="*/ 44 h 59"/>
                <a:gd name="T60" fmla="*/ 125 w 138"/>
                <a:gd name="T61" fmla="*/ 46 h 59"/>
                <a:gd name="T62" fmla="*/ 124 w 138"/>
                <a:gd name="T63" fmla="*/ 42 h 59"/>
                <a:gd name="T64" fmla="*/ 127 w 138"/>
                <a:gd name="T65" fmla="*/ 43 h 59"/>
                <a:gd name="T66" fmla="*/ 128 w 138"/>
                <a:gd name="T67" fmla="*/ 32 h 59"/>
                <a:gd name="T68" fmla="*/ 138 w 138"/>
                <a:gd name="T69" fmla="*/ 35 h 59"/>
                <a:gd name="T70" fmla="*/ 136 w 138"/>
                <a:gd name="T71" fmla="*/ 41 h 59"/>
                <a:gd name="T72" fmla="*/ 131 w 138"/>
                <a:gd name="T73" fmla="*/ 45 h 59"/>
                <a:gd name="T74" fmla="*/ 114 w 138"/>
                <a:gd name="T75" fmla="*/ 58 h 59"/>
                <a:gd name="T76" fmla="*/ 102 w 138"/>
                <a:gd name="T77" fmla="*/ 54 h 59"/>
                <a:gd name="T78" fmla="*/ 84 w 138"/>
                <a:gd name="T79" fmla="*/ 44 h 59"/>
                <a:gd name="T80" fmla="*/ 67 w 138"/>
                <a:gd name="T81" fmla="*/ 39 h 59"/>
                <a:gd name="T82" fmla="*/ 64 w 138"/>
                <a:gd name="T83" fmla="*/ 37 h 59"/>
                <a:gd name="T84" fmla="*/ 63 w 138"/>
                <a:gd name="T85" fmla="*/ 39 h 59"/>
                <a:gd name="T86" fmla="*/ 59 w 138"/>
                <a:gd name="T87" fmla="*/ 36 h 59"/>
                <a:gd name="T88" fmla="*/ 58 w 138"/>
                <a:gd name="T89" fmla="*/ 38 h 59"/>
                <a:gd name="T90" fmla="*/ 54 w 138"/>
                <a:gd name="T91" fmla="*/ 34 h 59"/>
                <a:gd name="T92" fmla="*/ 53 w 138"/>
                <a:gd name="T93" fmla="*/ 37 h 59"/>
                <a:gd name="T94" fmla="*/ 49 w 138"/>
                <a:gd name="T95" fmla="*/ 33 h 59"/>
                <a:gd name="T96" fmla="*/ 48 w 138"/>
                <a:gd name="T97" fmla="*/ 36 h 59"/>
                <a:gd name="T98" fmla="*/ 44 w 138"/>
                <a:gd name="T99" fmla="*/ 31 h 59"/>
                <a:gd name="T100" fmla="*/ 43 w 138"/>
                <a:gd name="T101" fmla="*/ 35 h 59"/>
                <a:gd name="T102" fmla="*/ 38 w 138"/>
                <a:gd name="T103" fmla="*/ 29 h 59"/>
                <a:gd name="T104" fmla="*/ 37 w 138"/>
                <a:gd name="T105" fmla="*/ 33 h 59"/>
                <a:gd name="T106" fmla="*/ 33 w 138"/>
                <a:gd name="T107" fmla="*/ 27 h 59"/>
                <a:gd name="T108" fmla="*/ 32 w 138"/>
                <a:gd name="T109" fmla="*/ 32 h 59"/>
                <a:gd name="T110" fmla="*/ 29 w 138"/>
                <a:gd name="T111" fmla="*/ 25 h 59"/>
                <a:gd name="T112" fmla="*/ 27 w 138"/>
                <a:gd name="T113" fmla="*/ 31 h 59"/>
                <a:gd name="T114" fmla="*/ 2 w 138"/>
                <a:gd name="T115" fmla="*/ 28 h 59"/>
                <a:gd name="T116" fmla="*/ 7 w 138"/>
                <a:gd name="T117" fmla="*/ 3 h 59"/>
                <a:gd name="T118" fmla="*/ 29 w 138"/>
                <a:gd name="T1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59">
                  <a:moveTo>
                    <a:pt x="29" y="0"/>
                  </a:moveTo>
                  <a:lnTo>
                    <a:pt x="29" y="0"/>
                  </a:lnTo>
                  <a:cubicBezTo>
                    <a:pt x="30" y="5"/>
                    <a:pt x="28" y="6"/>
                    <a:pt x="32" y="16"/>
                  </a:cubicBezTo>
                  <a:cubicBezTo>
                    <a:pt x="33" y="17"/>
                    <a:pt x="34" y="19"/>
                    <a:pt x="35" y="20"/>
                  </a:cubicBezTo>
                  <a:cubicBezTo>
                    <a:pt x="35" y="20"/>
                    <a:pt x="34" y="23"/>
                    <a:pt x="35" y="24"/>
                  </a:cubicBezTo>
                  <a:cubicBezTo>
                    <a:pt x="35" y="22"/>
                    <a:pt x="37" y="20"/>
                    <a:pt x="40" y="22"/>
                  </a:cubicBezTo>
                  <a:cubicBezTo>
                    <a:pt x="40" y="23"/>
                    <a:pt x="38" y="24"/>
                    <a:pt x="39" y="26"/>
                  </a:cubicBezTo>
                  <a:cubicBezTo>
                    <a:pt x="40" y="25"/>
                    <a:pt x="43" y="22"/>
                    <a:pt x="46" y="25"/>
                  </a:cubicBezTo>
                  <a:cubicBezTo>
                    <a:pt x="45" y="26"/>
                    <a:pt x="45" y="27"/>
                    <a:pt x="45" y="28"/>
                  </a:cubicBezTo>
                  <a:cubicBezTo>
                    <a:pt x="45" y="27"/>
                    <a:pt x="48" y="25"/>
                    <a:pt x="50" y="28"/>
                  </a:cubicBezTo>
                  <a:cubicBezTo>
                    <a:pt x="51" y="28"/>
                    <a:pt x="50" y="27"/>
                    <a:pt x="53" y="28"/>
                  </a:cubicBezTo>
                  <a:cubicBezTo>
                    <a:pt x="55" y="29"/>
                    <a:pt x="70" y="34"/>
                    <a:pt x="73" y="34"/>
                  </a:cubicBezTo>
                  <a:cubicBezTo>
                    <a:pt x="84" y="37"/>
                    <a:pt x="96" y="38"/>
                    <a:pt x="102" y="27"/>
                  </a:cubicBezTo>
                  <a:cubicBezTo>
                    <a:pt x="104" y="28"/>
                    <a:pt x="104" y="29"/>
                    <a:pt x="106" y="31"/>
                  </a:cubicBezTo>
                  <a:cubicBezTo>
                    <a:pt x="107" y="33"/>
                    <a:pt x="103" y="31"/>
                    <a:pt x="102" y="32"/>
                  </a:cubicBezTo>
                  <a:cubicBezTo>
                    <a:pt x="104" y="33"/>
                    <a:pt x="111" y="34"/>
                    <a:pt x="108" y="38"/>
                  </a:cubicBezTo>
                  <a:cubicBezTo>
                    <a:pt x="107" y="37"/>
                    <a:pt x="106" y="35"/>
                    <a:pt x="103" y="37"/>
                  </a:cubicBezTo>
                  <a:cubicBezTo>
                    <a:pt x="105" y="37"/>
                    <a:pt x="107" y="39"/>
                    <a:pt x="107" y="39"/>
                  </a:cubicBezTo>
                  <a:cubicBezTo>
                    <a:pt x="106" y="39"/>
                    <a:pt x="104" y="39"/>
                    <a:pt x="103" y="39"/>
                  </a:cubicBezTo>
                  <a:cubicBezTo>
                    <a:pt x="102" y="39"/>
                    <a:pt x="102" y="42"/>
                    <a:pt x="104" y="42"/>
                  </a:cubicBezTo>
                  <a:cubicBezTo>
                    <a:pt x="108" y="42"/>
                    <a:pt x="116" y="41"/>
                    <a:pt x="120" y="43"/>
                  </a:cubicBezTo>
                  <a:cubicBezTo>
                    <a:pt x="118" y="46"/>
                    <a:pt x="116" y="47"/>
                    <a:pt x="108" y="47"/>
                  </a:cubicBezTo>
                  <a:cubicBezTo>
                    <a:pt x="106" y="47"/>
                    <a:pt x="109" y="49"/>
                    <a:pt x="110" y="50"/>
                  </a:cubicBezTo>
                  <a:cubicBezTo>
                    <a:pt x="111" y="50"/>
                    <a:pt x="111" y="50"/>
                    <a:pt x="112" y="50"/>
                  </a:cubicBezTo>
                  <a:cubicBezTo>
                    <a:pt x="113" y="50"/>
                    <a:pt x="113" y="52"/>
                    <a:pt x="115" y="53"/>
                  </a:cubicBezTo>
                  <a:cubicBezTo>
                    <a:pt x="114" y="51"/>
                    <a:pt x="114" y="50"/>
                    <a:pt x="116" y="49"/>
                  </a:cubicBezTo>
                  <a:cubicBezTo>
                    <a:pt x="117" y="50"/>
                    <a:pt x="117" y="52"/>
                    <a:pt x="119" y="52"/>
                  </a:cubicBezTo>
                  <a:cubicBezTo>
                    <a:pt x="118" y="50"/>
                    <a:pt x="117" y="48"/>
                    <a:pt x="120" y="47"/>
                  </a:cubicBezTo>
                  <a:cubicBezTo>
                    <a:pt x="121" y="47"/>
                    <a:pt x="121" y="49"/>
                    <a:pt x="122" y="50"/>
                  </a:cubicBezTo>
                  <a:cubicBezTo>
                    <a:pt x="122" y="48"/>
                    <a:pt x="121" y="46"/>
                    <a:pt x="123" y="44"/>
                  </a:cubicBezTo>
                  <a:cubicBezTo>
                    <a:pt x="123" y="46"/>
                    <a:pt x="124" y="46"/>
                    <a:pt x="125" y="46"/>
                  </a:cubicBezTo>
                  <a:cubicBezTo>
                    <a:pt x="124" y="44"/>
                    <a:pt x="124" y="43"/>
                    <a:pt x="124" y="42"/>
                  </a:cubicBezTo>
                  <a:cubicBezTo>
                    <a:pt x="125" y="42"/>
                    <a:pt x="127" y="43"/>
                    <a:pt x="127" y="43"/>
                  </a:cubicBezTo>
                  <a:cubicBezTo>
                    <a:pt x="125" y="38"/>
                    <a:pt x="126" y="35"/>
                    <a:pt x="128" y="32"/>
                  </a:cubicBezTo>
                  <a:cubicBezTo>
                    <a:pt x="131" y="30"/>
                    <a:pt x="137" y="31"/>
                    <a:pt x="138" y="35"/>
                  </a:cubicBezTo>
                  <a:cubicBezTo>
                    <a:pt x="138" y="37"/>
                    <a:pt x="138" y="39"/>
                    <a:pt x="136" y="41"/>
                  </a:cubicBezTo>
                  <a:cubicBezTo>
                    <a:pt x="135" y="43"/>
                    <a:pt x="133" y="43"/>
                    <a:pt x="131" y="45"/>
                  </a:cubicBezTo>
                  <a:cubicBezTo>
                    <a:pt x="125" y="49"/>
                    <a:pt x="121" y="54"/>
                    <a:pt x="114" y="58"/>
                  </a:cubicBezTo>
                  <a:cubicBezTo>
                    <a:pt x="109" y="59"/>
                    <a:pt x="108" y="55"/>
                    <a:pt x="102" y="54"/>
                  </a:cubicBezTo>
                  <a:cubicBezTo>
                    <a:pt x="96" y="51"/>
                    <a:pt x="90" y="47"/>
                    <a:pt x="84" y="44"/>
                  </a:cubicBezTo>
                  <a:cubicBezTo>
                    <a:pt x="75" y="40"/>
                    <a:pt x="69" y="41"/>
                    <a:pt x="67" y="39"/>
                  </a:cubicBezTo>
                  <a:cubicBezTo>
                    <a:pt x="65" y="41"/>
                    <a:pt x="64" y="38"/>
                    <a:pt x="64" y="37"/>
                  </a:cubicBezTo>
                  <a:cubicBezTo>
                    <a:pt x="63" y="38"/>
                    <a:pt x="63" y="39"/>
                    <a:pt x="63" y="39"/>
                  </a:cubicBezTo>
                  <a:cubicBezTo>
                    <a:pt x="59" y="40"/>
                    <a:pt x="58" y="37"/>
                    <a:pt x="59" y="36"/>
                  </a:cubicBezTo>
                  <a:cubicBezTo>
                    <a:pt x="58" y="36"/>
                    <a:pt x="58" y="38"/>
                    <a:pt x="58" y="38"/>
                  </a:cubicBezTo>
                  <a:cubicBezTo>
                    <a:pt x="54" y="39"/>
                    <a:pt x="53" y="35"/>
                    <a:pt x="54" y="34"/>
                  </a:cubicBezTo>
                  <a:cubicBezTo>
                    <a:pt x="52" y="35"/>
                    <a:pt x="52" y="37"/>
                    <a:pt x="53" y="37"/>
                  </a:cubicBezTo>
                  <a:cubicBezTo>
                    <a:pt x="49" y="38"/>
                    <a:pt x="48" y="34"/>
                    <a:pt x="49" y="33"/>
                  </a:cubicBezTo>
                  <a:cubicBezTo>
                    <a:pt x="48" y="34"/>
                    <a:pt x="48" y="36"/>
                    <a:pt x="48" y="36"/>
                  </a:cubicBezTo>
                  <a:cubicBezTo>
                    <a:pt x="44" y="36"/>
                    <a:pt x="44" y="32"/>
                    <a:pt x="44" y="31"/>
                  </a:cubicBezTo>
                  <a:cubicBezTo>
                    <a:pt x="43" y="32"/>
                    <a:pt x="43" y="34"/>
                    <a:pt x="43" y="35"/>
                  </a:cubicBezTo>
                  <a:cubicBezTo>
                    <a:pt x="39" y="35"/>
                    <a:pt x="38" y="31"/>
                    <a:pt x="38" y="29"/>
                  </a:cubicBezTo>
                  <a:cubicBezTo>
                    <a:pt x="37" y="30"/>
                    <a:pt x="37" y="33"/>
                    <a:pt x="37" y="33"/>
                  </a:cubicBezTo>
                  <a:cubicBezTo>
                    <a:pt x="32" y="33"/>
                    <a:pt x="33" y="29"/>
                    <a:pt x="33" y="27"/>
                  </a:cubicBezTo>
                  <a:cubicBezTo>
                    <a:pt x="31" y="29"/>
                    <a:pt x="32" y="32"/>
                    <a:pt x="32" y="32"/>
                  </a:cubicBezTo>
                  <a:cubicBezTo>
                    <a:pt x="28" y="32"/>
                    <a:pt x="27" y="28"/>
                    <a:pt x="29" y="25"/>
                  </a:cubicBezTo>
                  <a:cubicBezTo>
                    <a:pt x="27" y="27"/>
                    <a:pt x="27" y="31"/>
                    <a:pt x="27" y="31"/>
                  </a:cubicBezTo>
                  <a:cubicBezTo>
                    <a:pt x="18" y="31"/>
                    <a:pt x="3" y="30"/>
                    <a:pt x="2" y="28"/>
                  </a:cubicBezTo>
                  <a:cubicBezTo>
                    <a:pt x="0" y="27"/>
                    <a:pt x="7" y="21"/>
                    <a:pt x="7" y="3"/>
                  </a:cubicBezTo>
                  <a:cubicBezTo>
                    <a:pt x="8" y="2"/>
                    <a:pt x="28" y="2"/>
                    <a:pt x="2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6" name="Freeform 1523"/>
            <p:cNvSpPr>
              <a:spLocks/>
            </p:cNvSpPr>
            <p:nvPr userDrawn="1"/>
          </p:nvSpPr>
          <p:spPr bwMode="auto">
            <a:xfrm>
              <a:off x="365" y="396"/>
              <a:ext cx="6" cy="6"/>
            </a:xfrm>
            <a:custGeom>
              <a:avLst/>
              <a:gdLst>
                <a:gd name="T0" fmla="*/ 5 w 15"/>
                <a:gd name="T1" fmla="*/ 0 h 13"/>
                <a:gd name="T2" fmla="*/ 5 w 15"/>
                <a:gd name="T3" fmla="*/ 0 h 13"/>
                <a:gd name="T4" fmla="*/ 3 w 15"/>
                <a:gd name="T5" fmla="*/ 8 h 13"/>
                <a:gd name="T6" fmla="*/ 15 w 15"/>
                <a:gd name="T7" fmla="*/ 12 h 13"/>
                <a:gd name="T8" fmla="*/ 0 w 15"/>
                <a:gd name="T9" fmla="*/ 10 h 13"/>
                <a:gd name="T10" fmla="*/ 5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5" y="0"/>
                  </a:moveTo>
                  <a:lnTo>
                    <a:pt x="5" y="0"/>
                  </a:lnTo>
                  <a:cubicBezTo>
                    <a:pt x="5" y="2"/>
                    <a:pt x="3" y="7"/>
                    <a:pt x="3" y="8"/>
                  </a:cubicBezTo>
                  <a:cubicBezTo>
                    <a:pt x="4" y="11"/>
                    <a:pt x="12" y="11"/>
                    <a:pt x="15" y="12"/>
                  </a:cubicBezTo>
                  <a:cubicBezTo>
                    <a:pt x="11" y="13"/>
                    <a:pt x="1" y="11"/>
                    <a:pt x="0" y="10"/>
                  </a:cubicBezTo>
                  <a:cubicBezTo>
                    <a:pt x="0" y="9"/>
                    <a:pt x="3" y="5"/>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7" name="Freeform 1524"/>
            <p:cNvSpPr>
              <a:spLocks/>
            </p:cNvSpPr>
            <p:nvPr userDrawn="1"/>
          </p:nvSpPr>
          <p:spPr bwMode="auto">
            <a:xfrm>
              <a:off x="367" y="397"/>
              <a:ext cx="3" cy="2"/>
            </a:xfrm>
            <a:custGeom>
              <a:avLst/>
              <a:gdLst>
                <a:gd name="T0" fmla="*/ 4 w 6"/>
                <a:gd name="T1" fmla="*/ 0 h 6"/>
                <a:gd name="T2" fmla="*/ 4 w 6"/>
                <a:gd name="T3" fmla="*/ 0 h 6"/>
                <a:gd name="T4" fmla="*/ 3 w 6"/>
                <a:gd name="T5" fmla="*/ 4 h 6"/>
                <a:gd name="T6" fmla="*/ 6 w 6"/>
                <a:gd name="T7" fmla="*/ 6 h 6"/>
                <a:gd name="T8" fmla="*/ 1 w 6"/>
                <a:gd name="T9" fmla="*/ 5 h 6"/>
                <a:gd name="T10" fmla="*/ 4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4" y="0"/>
                  </a:moveTo>
                  <a:lnTo>
                    <a:pt x="4" y="0"/>
                  </a:lnTo>
                  <a:cubicBezTo>
                    <a:pt x="4" y="1"/>
                    <a:pt x="2" y="3"/>
                    <a:pt x="3" y="4"/>
                  </a:cubicBezTo>
                  <a:cubicBezTo>
                    <a:pt x="3" y="5"/>
                    <a:pt x="6" y="6"/>
                    <a:pt x="6" y="6"/>
                  </a:cubicBezTo>
                  <a:cubicBezTo>
                    <a:pt x="5" y="6"/>
                    <a:pt x="2" y="5"/>
                    <a:pt x="1" y="5"/>
                  </a:cubicBezTo>
                  <a:cubicBezTo>
                    <a:pt x="0" y="2"/>
                    <a:pt x="3" y="1"/>
                    <a:pt x="4"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8" name="Freeform 1525"/>
            <p:cNvSpPr>
              <a:spLocks/>
            </p:cNvSpPr>
            <p:nvPr userDrawn="1"/>
          </p:nvSpPr>
          <p:spPr bwMode="auto">
            <a:xfrm>
              <a:off x="430" y="401"/>
              <a:ext cx="1" cy="2"/>
            </a:xfrm>
            <a:custGeom>
              <a:avLst/>
              <a:gdLst>
                <a:gd name="T0" fmla="*/ 0 w 1"/>
                <a:gd name="T1" fmla="*/ 0 h 3"/>
                <a:gd name="T2" fmla="*/ 0 w 1"/>
                <a:gd name="T3" fmla="*/ 0 h 3"/>
                <a:gd name="T4" fmla="*/ 1 w 1"/>
                <a:gd name="T5" fmla="*/ 3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3"/>
                    <a:pt x="1" y="3"/>
                  </a:cubicBezTo>
                  <a:cubicBezTo>
                    <a:pt x="1" y="3"/>
                    <a:pt x="0" y="3"/>
                    <a:pt x="0" y="3"/>
                  </a:cubicBezTo>
                  <a:cubicBezTo>
                    <a:pt x="0" y="3"/>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499" name="Freeform 1526"/>
            <p:cNvSpPr>
              <a:spLocks/>
            </p:cNvSpPr>
            <p:nvPr userDrawn="1"/>
          </p:nvSpPr>
          <p:spPr bwMode="auto">
            <a:xfrm>
              <a:off x="428" y="404"/>
              <a:ext cx="6" cy="5"/>
            </a:xfrm>
            <a:custGeom>
              <a:avLst/>
              <a:gdLst>
                <a:gd name="T0" fmla="*/ 7 w 13"/>
                <a:gd name="T1" fmla="*/ 0 h 12"/>
                <a:gd name="T2" fmla="*/ 7 w 13"/>
                <a:gd name="T3" fmla="*/ 0 h 12"/>
                <a:gd name="T4" fmla="*/ 9 w 13"/>
                <a:gd name="T5" fmla="*/ 9 h 12"/>
                <a:gd name="T6" fmla="*/ 0 w 13"/>
                <a:gd name="T7" fmla="*/ 12 h 12"/>
                <a:gd name="T8" fmla="*/ 0 w 13"/>
                <a:gd name="T9" fmla="*/ 9 h 12"/>
                <a:gd name="T10" fmla="*/ 5 w 13"/>
                <a:gd name="T11" fmla="*/ 9 h 12"/>
                <a:gd name="T12" fmla="*/ 7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7" y="0"/>
                  </a:moveTo>
                  <a:lnTo>
                    <a:pt x="7" y="0"/>
                  </a:lnTo>
                  <a:cubicBezTo>
                    <a:pt x="11" y="0"/>
                    <a:pt x="13" y="7"/>
                    <a:pt x="9" y="9"/>
                  </a:cubicBezTo>
                  <a:cubicBezTo>
                    <a:pt x="7" y="10"/>
                    <a:pt x="2" y="11"/>
                    <a:pt x="0" y="12"/>
                  </a:cubicBezTo>
                  <a:cubicBezTo>
                    <a:pt x="0" y="11"/>
                    <a:pt x="0" y="9"/>
                    <a:pt x="0" y="9"/>
                  </a:cubicBezTo>
                  <a:cubicBezTo>
                    <a:pt x="1" y="9"/>
                    <a:pt x="4" y="9"/>
                    <a:pt x="5" y="9"/>
                  </a:cubicBezTo>
                  <a:cubicBezTo>
                    <a:pt x="2" y="7"/>
                    <a:pt x="1" y="0"/>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0" name="Freeform 1527"/>
            <p:cNvSpPr>
              <a:spLocks/>
            </p:cNvSpPr>
            <p:nvPr userDrawn="1"/>
          </p:nvSpPr>
          <p:spPr bwMode="auto">
            <a:xfrm>
              <a:off x="419" y="408"/>
              <a:ext cx="9" cy="5"/>
            </a:xfrm>
            <a:custGeom>
              <a:avLst/>
              <a:gdLst>
                <a:gd name="T0" fmla="*/ 15 w 19"/>
                <a:gd name="T1" fmla="*/ 1 h 11"/>
                <a:gd name="T2" fmla="*/ 15 w 19"/>
                <a:gd name="T3" fmla="*/ 1 h 11"/>
                <a:gd name="T4" fmla="*/ 18 w 19"/>
                <a:gd name="T5" fmla="*/ 3 h 11"/>
                <a:gd name="T6" fmla="*/ 14 w 19"/>
                <a:gd name="T7" fmla="*/ 8 h 11"/>
                <a:gd name="T8" fmla="*/ 0 w 19"/>
                <a:gd name="T9" fmla="*/ 9 h 11"/>
                <a:gd name="T10" fmla="*/ 11 w 19"/>
                <a:gd name="T11" fmla="*/ 5 h 11"/>
                <a:gd name="T12" fmla="*/ 13 w 19"/>
                <a:gd name="T13" fmla="*/ 2 h 11"/>
                <a:gd name="T14" fmla="*/ 15 w 19"/>
                <a:gd name="T15" fmla="*/ 4 h 11"/>
                <a:gd name="T16" fmla="*/ 15 w 19"/>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15" y="1"/>
                  </a:moveTo>
                  <a:lnTo>
                    <a:pt x="15" y="1"/>
                  </a:lnTo>
                  <a:cubicBezTo>
                    <a:pt x="17" y="0"/>
                    <a:pt x="19" y="2"/>
                    <a:pt x="18" y="3"/>
                  </a:cubicBezTo>
                  <a:cubicBezTo>
                    <a:pt x="17" y="4"/>
                    <a:pt x="15" y="6"/>
                    <a:pt x="14" y="8"/>
                  </a:cubicBezTo>
                  <a:cubicBezTo>
                    <a:pt x="11" y="11"/>
                    <a:pt x="6" y="9"/>
                    <a:pt x="0" y="9"/>
                  </a:cubicBezTo>
                  <a:cubicBezTo>
                    <a:pt x="5" y="5"/>
                    <a:pt x="6" y="4"/>
                    <a:pt x="11" y="5"/>
                  </a:cubicBezTo>
                  <a:cubicBezTo>
                    <a:pt x="12" y="4"/>
                    <a:pt x="12" y="3"/>
                    <a:pt x="13" y="2"/>
                  </a:cubicBezTo>
                  <a:cubicBezTo>
                    <a:pt x="14" y="1"/>
                    <a:pt x="15" y="4"/>
                    <a:pt x="15" y="4"/>
                  </a:cubicBezTo>
                  <a:cubicBezTo>
                    <a:pt x="16" y="3"/>
                    <a:pt x="16" y="2"/>
                    <a:pt x="1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1" name="Freeform 1528"/>
            <p:cNvSpPr>
              <a:spLocks/>
            </p:cNvSpPr>
            <p:nvPr userDrawn="1"/>
          </p:nvSpPr>
          <p:spPr bwMode="auto">
            <a:xfrm>
              <a:off x="422" y="400"/>
              <a:ext cx="0" cy="1"/>
            </a:xfrm>
            <a:custGeom>
              <a:avLst/>
              <a:gdLst>
                <a:gd name="T0" fmla="*/ 0 w 1"/>
                <a:gd name="T1" fmla="*/ 0 h 3"/>
                <a:gd name="T2" fmla="*/ 0 w 1"/>
                <a:gd name="T3" fmla="*/ 0 h 3"/>
                <a:gd name="T4" fmla="*/ 1 w 1"/>
                <a:gd name="T5" fmla="*/ 3 h 3"/>
                <a:gd name="T6" fmla="*/ 0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3"/>
                    <a:pt x="1" y="3"/>
                  </a:cubicBezTo>
                  <a:cubicBezTo>
                    <a:pt x="1" y="3"/>
                    <a:pt x="0" y="3"/>
                    <a:pt x="0" y="3"/>
                  </a:cubicBezTo>
                  <a:cubicBezTo>
                    <a:pt x="0" y="3"/>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2" name="Freeform 1529"/>
            <p:cNvSpPr>
              <a:spLocks/>
            </p:cNvSpPr>
            <p:nvPr userDrawn="1"/>
          </p:nvSpPr>
          <p:spPr bwMode="auto">
            <a:xfrm>
              <a:off x="434" y="398"/>
              <a:ext cx="3" cy="4"/>
            </a:xfrm>
            <a:custGeom>
              <a:avLst/>
              <a:gdLst>
                <a:gd name="T0" fmla="*/ 7 w 7"/>
                <a:gd name="T1" fmla="*/ 0 h 9"/>
                <a:gd name="T2" fmla="*/ 7 w 7"/>
                <a:gd name="T3" fmla="*/ 0 h 9"/>
                <a:gd name="T4" fmla="*/ 0 w 7"/>
                <a:gd name="T5" fmla="*/ 9 h 9"/>
                <a:gd name="T6" fmla="*/ 7 w 7"/>
                <a:gd name="T7" fmla="*/ 0 h 9"/>
              </a:gdLst>
              <a:ahLst/>
              <a:cxnLst>
                <a:cxn ang="0">
                  <a:pos x="T0" y="T1"/>
                </a:cxn>
                <a:cxn ang="0">
                  <a:pos x="T2" y="T3"/>
                </a:cxn>
                <a:cxn ang="0">
                  <a:pos x="T4" y="T5"/>
                </a:cxn>
                <a:cxn ang="0">
                  <a:pos x="T6" y="T7"/>
                </a:cxn>
              </a:cxnLst>
              <a:rect l="0" t="0" r="r" b="b"/>
              <a:pathLst>
                <a:path w="7" h="9">
                  <a:moveTo>
                    <a:pt x="7" y="0"/>
                  </a:moveTo>
                  <a:lnTo>
                    <a:pt x="7" y="0"/>
                  </a:lnTo>
                  <a:cubicBezTo>
                    <a:pt x="7" y="4"/>
                    <a:pt x="4" y="9"/>
                    <a:pt x="0" y="9"/>
                  </a:cubicBezTo>
                  <a:cubicBezTo>
                    <a:pt x="3" y="7"/>
                    <a:pt x="6" y="4"/>
                    <a:pt x="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3" name="Freeform 1530"/>
            <p:cNvSpPr>
              <a:spLocks/>
            </p:cNvSpPr>
            <p:nvPr userDrawn="1"/>
          </p:nvSpPr>
          <p:spPr bwMode="auto">
            <a:xfrm>
              <a:off x="433" y="398"/>
              <a:ext cx="3" cy="3"/>
            </a:xfrm>
            <a:custGeom>
              <a:avLst/>
              <a:gdLst>
                <a:gd name="T0" fmla="*/ 6 w 6"/>
                <a:gd name="T1" fmla="*/ 0 h 7"/>
                <a:gd name="T2" fmla="*/ 6 w 6"/>
                <a:gd name="T3" fmla="*/ 0 h 7"/>
                <a:gd name="T4" fmla="*/ 0 w 6"/>
                <a:gd name="T5" fmla="*/ 7 h 7"/>
                <a:gd name="T6" fmla="*/ 6 w 6"/>
                <a:gd name="T7" fmla="*/ 0 h 7"/>
              </a:gdLst>
              <a:ahLst/>
              <a:cxnLst>
                <a:cxn ang="0">
                  <a:pos x="T0" y="T1"/>
                </a:cxn>
                <a:cxn ang="0">
                  <a:pos x="T2" y="T3"/>
                </a:cxn>
                <a:cxn ang="0">
                  <a:pos x="T4" y="T5"/>
                </a:cxn>
                <a:cxn ang="0">
                  <a:pos x="T6" y="T7"/>
                </a:cxn>
              </a:cxnLst>
              <a:rect l="0" t="0" r="r" b="b"/>
              <a:pathLst>
                <a:path w="6" h="7">
                  <a:moveTo>
                    <a:pt x="6" y="0"/>
                  </a:moveTo>
                  <a:lnTo>
                    <a:pt x="6" y="0"/>
                  </a:lnTo>
                  <a:cubicBezTo>
                    <a:pt x="6" y="3"/>
                    <a:pt x="3" y="6"/>
                    <a:pt x="0" y="7"/>
                  </a:cubicBezTo>
                  <a:cubicBezTo>
                    <a:pt x="2" y="6"/>
                    <a:pt x="5" y="3"/>
                    <a:pt x="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4" name="Freeform 1531"/>
            <p:cNvSpPr>
              <a:spLocks/>
            </p:cNvSpPr>
            <p:nvPr userDrawn="1"/>
          </p:nvSpPr>
          <p:spPr bwMode="auto">
            <a:xfrm>
              <a:off x="432" y="398"/>
              <a:ext cx="2" cy="1"/>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cubicBezTo>
                    <a:pt x="3" y="1"/>
                    <a:pt x="2" y="3"/>
                    <a:pt x="0" y="3"/>
                  </a:cubicBezTo>
                  <a:cubicBezTo>
                    <a:pt x="1" y="3"/>
                    <a:pt x="3" y="1"/>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5" name="Freeform 1532"/>
            <p:cNvSpPr>
              <a:spLocks noEditPoints="1"/>
            </p:cNvSpPr>
            <p:nvPr userDrawn="1"/>
          </p:nvSpPr>
          <p:spPr bwMode="auto">
            <a:xfrm>
              <a:off x="331" y="196"/>
              <a:ext cx="136" cy="261"/>
            </a:xfrm>
            <a:custGeom>
              <a:avLst/>
              <a:gdLst>
                <a:gd name="T0" fmla="*/ 14 w 304"/>
                <a:gd name="T1" fmla="*/ 489 h 573"/>
                <a:gd name="T2" fmla="*/ 5 w 304"/>
                <a:gd name="T3" fmla="*/ 439 h 573"/>
                <a:gd name="T4" fmla="*/ 36 w 304"/>
                <a:gd name="T5" fmla="*/ 473 h 573"/>
                <a:gd name="T6" fmla="*/ 19 w 304"/>
                <a:gd name="T7" fmla="*/ 451 h 573"/>
                <a:gd name="T8" fmla="*/ 59 w 304"/>
                <a:gd name="T9" fmla="*/ 514 h 573"/>
                <a:gd name="T10" fmla="*/ 0 w 304"/>
                <a:gd name="T11" fmla="*/ 153 h 573"/>
                <a:gd name="T12" fmla="*/ 9 w 304"/>
                <a:gd name="T13" fmla="*/ 82 h 573"/>
                <a:gd name="T14" fmla="*/ 52 w 304"/>
                <a:gd name="T15" fmla="*/ 61 h 573"/>
                <a:gd name="T16" fmla="*/ 118 w 304"/>
                <a:gd name="T17" fmla="*/ 47 h 573"/>
                <a:gd name="T18" fmla="*/ 152 w 304"/>
                <a:gd name="T19" fmla="*/ 83 h 573"/>
                <a:gd name="T20" fmla="*/ 130 w 304"/>
                <a:gd name="T21" fmla="*/ 95 h 573"/>
                <a:gd name="T22" fmla="*/ 155 w 304"/>
                <a:gd name="T23" fmla="*/ 111 h 573"/>
                <a:gd name="T24" fmla="*/ 119 w 304"/>
                <a:gd name="T25" fmla="*/ 122 h 573"/>
                <a:gd name="T26" fmla="*/ 83 w 304"/>
                <a:gd name="T27" fmla="*/ 108 h 573"/>
                <a:gd name="T28" fmla="*/ 61 w 304"/>
                <a:gd name="T29" fmla="*/ 167 h 573"/>
                <a:gd name="T30" fmla="*/ 74 w 304"/>
                <a:gd name="T31" fmla="*/ 193 h 573"/>
                <a:gd name="T32" fmla="*/ 127 w 304"/>
                <a:gd name="T33" fmla="*/ 216 h 573"/>
                <a:gd name="T34" fmla="*/ 168 w 304"/>
                <a:gd name="T35" fmla="*/ 113 h 573"/>
                <a:gd name="T36" fmla="*/ 202 w 304"/>
                <a:gd name="T37" fmla="*/ 87 h 573"/>
                <a:gd name="T38" fmla="*/ 238 w 304"/>
                <a:gd name="T39" fmla="*/ 93 h 573"/>
                <a:gd name="T40" fmla="*/ 297 w 304"/>
                <a:gd name="T41" fmla="*/ 105 h 573"/>
                <a:gd name="T42" fmla="*/ 270 w 304"/>
                <a:gd name="T43" fmla="*/ 178 h 573"/>
                <a:gd name="T44" fmla="*/ 296 w 304"/>
                <a:gd name="T45" fmla="*/ 225 h 573"/>
                <a:gd name="T46" fmla="*/ 239 w 304"/>
                <a:gd name="T47" fmla="*/ 262 h 573"/>
                <a:gd name="T48" fmla="*/ 211 w 304"/>
                <a:gd name="T49" fmla="*/ 275 h 573"/>
                <a:gd name="T50" fmla="*/ 218 w 304"/>
                <a:gd name="T51" fmla="*/ 318 h 573"/>
                <a:gd name="T52" fmla="*/ 207 w 304"/>
                <a:gd name="T53" fmla="*/ 339 h 573"/>
                <a:gd name="T54" fmla="*/ 179 w 304"/>
                <a:gd name="T55" fmla="*/ 330 h 573"/>
                <a:gd name="T56" fmla="*/ 139 w 304"/>
                <a:gd name="T57" fmla="*/ 301 h 573"/>
                <a:gd name="T58" fmla="*/ 113 w 304"/>
                <a:gd name="T59" fmla="*/ 332 h 573"/>
                <a:gd name="T60" fmla="*/ 95 w 304"/>
                <a:gd name="T61" fmla="*/ 297 h 573"/>
                <a:gd name="T62" fmla="*/ 85 w 304"/>
                <a:gd name="T63" fmla="*/ 344 h 573"/>
                <a:gd name="T64" fmla="*/ 136 w 304"/>
                <a:gd name="T65" fmla="*/ 375 h 573"/>
                <a:gd name="T66" fmla="*/ 123 w 304"/>
                <a:gd name="T67" fmla="*/ 416 h 573"/>
                <a:gd name="T68" fmla="*/ 111 w 304"/>
                <a:gd name="T69" fmla="*/ 433 h 573"/>
                <a:gd name="T70" fmla="*/ 90 w 304"/>
                <a:gd name="T71" fmla="*/ 427 h 573"/>
                <a:gd name="T72" fmla="*/ 60 w 304"/>
                <a:gd name="T73" fmla="*/ 433 h 573"/>
                <a:gd name="T74" fmla="*/ 46 w 304"/>
                <a:gd name="T75" fmla="*/ 395 h 573"/>
                <a:gd name="T76" fmla="*/ 30 w 304"/>
                <a:gd name="T77" fmla="*/ 446 h 573"/>
                <a:gd name="T78" fmla="*/ 96 w 304"/>
                <a:gd name="T79" fmla="*/ 466 h 573"/>
                <a:gd name="T80" fmla="*/ 119 w 304"/>
                <a:gd name="T81" fmla="*/ 521 h 573"/>
                <a:gd name="T82" fmla="*/ 97 w 304"/>
                <a:gd name="T83" fmla="*/ 522 h 573"/>
                <a:gd name="T84" fmla="*/ 32 w 304"/>
                <a:gd name="T85" fmla="*/ 559 h 573"/>
                <a:gd name="T86" fmla="*/ 0 w 304"/>
                <a:gd name="T87" fmla="*/ 15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4" h="573">
                  <a:moveTo>
                    <a:pt x="5" y="439"/>
                  </a:moveTo>
                  <a:lnTo>
                    <a:pt x="5" y="439"/>
                  </a:lnTo>
                  <a:cubicBezTo>
                    <a:pt x="3" y="445"/>
                    <a:pt x="11" y="480"/>
                    <a:pt x="14" y="489"/>
                  </a:cubicBezTo>
                  <a:cubicBezTo>
                    <a:pt x="18" y="505"/>
                    <a:pt x="21" y="530"/>
                    <a:pt x="19" y="540"/>
                  </a:cubicBezTo>
                  <a:cubicBezTo>
                    <a:pt x="34" y="533"/>
                    <a:pt x="26" y="504"/>
                    <a:pt x="20" y="491"/>
                  </a:cubicBezTo>
                  <a:cubicBezTo>
                    <a:pt x="13" y="474"/>
                    <a:pt x="7" y="452"/>
                    <a:pt x="5" y="439"/>
                  </a:cubicBezTo>
                  <a:close/>
                  <a:moveTo>
                    <a:pt x="19" y="451"/>
                  </a:moveTo>
                  <a:lnTo>
                    <a:pt x="19" y="451"/>
                  </a:lnTo>
                  <a:cubicBezTo>
                    <a:pt x="23" y="457"/>
                    <a:pt x="32" y="467"/>
                    <a:pt x="36" y="473"/>
                  </a:cubicBezTo>
                  <a:cubicBezTo>
                    <a:pt x="43" y="481"/>
                    <a:pt x="48" y="488"/>
                    <a:pt x="52" y="499"/>
                  </a:cubicBezTo>
                  <a:cubicBezTo>
                    <a:pt x="59" y="498"/>
                    <a:pt x="58" y="489"/>
                    <a:pt x="55" y="484"/>
                  </a:cubicBezTo>
                  <a:cubicBezTo>
                    <a:pt x="50" y="475"/>
                    <a:pt x="30" y="463"/>
                    <a:pt x="19" y="451"/>
                  </a:cubicBezTo>
                  <a:close/>
                  <a:moveTo>
                    <a:pt x="70" y="509"/>
                  </a:moveTo>
                  <a:lnTo>
                    <a:pt x="70" y="509"/>
                  </a:lnTo>
                  <a:cubicBezTo>
                    <a:pt x="67" y="513"/>
                    <a:pt x="63" y="514"/>
                    <a:pt x="59" y="514"/>
                  </a:cubicBezTo>
                  <a:cubicBezTo>
                    <a:pt x="60" y="518"/>
                    <a:pt x="60" y="519"/>
                    <a:pt x="60" y="522"/>
                  </a:cubicBezTo>
                  <a:cubicBezTo>
                    <a:pt x="68" y="522"/>
                    <a:pt x="74" y="517"/>
                    <a:pt x="70" y="509"/>
                  </a:cubicBezTo>
                  <a:close/>
                  <a:moveTo>
                    <a:pt x="0" y="153"/>
                  </a:moveTo>
                  <a:lnTo>
                    <a:pt x="0" y="153"/>
                  </a:lnTo>
                  <a:cubicBezTo>
                    <a:pt x="2" y="126"/>
                    <a:pt x="13" y="106"/>
                    <a:pt x="24" y="88"/>
                  </a:cubicBezTo>
                  <a:cubicBezTo>
                    <a:pt x="18" y="89"/>
                    <a:pt x="12" y="86"/>
                    <a:pt x="9" y="82"/>
                  </a:cubicBezTo>
                  <a:cubicBezTo>
                    <a:pt x="23" y="83"/>
                    <a:pt x="37" y="78"/>
                    <a:pt x="44" y="69"/>
                  </a:cubicBezTo>
                  <a:cubicBezTo>
                    <a:pt x="37" y="67"/>
                    <a:pt x="33" y="63"/>
                    <a:pt x="30" y="58"/>
                  </a:cubicBezTo>
                  <a:cubicBezTo>
                    <a:pt x="36" y="61"/>
                    <a:pt x="44" y="62"/>
                    <a:pt x="52" y="61"/>
                  </a:cubicBezTo>
                  <a:cubicBezTo>
                    <a:pt x="42" y="59"/>
                    <a:pt x="27" y="50"/>
                    <a:pt x="26" y="43"/>
                  </a:cubicBezTo>
                  <a:cubicBezTo>
                    <a:pt x="29" y="46"/>
                    <a:pt x="49" y="47"/>
                    <a:pt x="60" y="47"/>
                  </a:cubicBezTo>
                  <a:lnTo>
                    <a:pt x="118" y="47"/>
                  </a:lnTo>
                  <a:cubicBezTo>
                    <a:pt x="120" y="47"/>
                    <a:pt x="121" y="49"/>
                    <a:pt x="121" y="51"/>
                  </a:cubicBezTo>
                  <a:cubicBezTo>
                    <a:pt x="125" y="50"/>
                    <a:pt x="128" y="52"/>
                    <a:pt x="127" y="56"/>
                  </a:cubicBezTo>
                  <a:cubicBezTo>
                    <a:pt x="142" y="56"/>
                    <a:pt x="155" y="65"/>
                    <a:pt x="152" y="83"/>
                  </a:cubicBezTo>
                  <a:cubicBezTo>
                    <a:pt x="151" y="89"/>
                    <a:pt x="149" y="92"/>
                    <a:pt x="145" y="95"/>
                  </a:cubicBezTo>
                  <a:cubicBezTo>
                    <a:pt x="138" y="85"/>
                    <a:pt x="120" y="84"/>
                    <a:pt x="108" y="91"/>
                  </a:cubicBezTo>
                  <a:cubicBezTo>
                    <a:pt x="115" y="91"/>
                    <a:pt x="124" y="92"/>
                    <a:pt x="130" y="95"/>
                  </a:cubicBezTo>
                  <a:cubicBezTo>
                    <a:pt x="137" y="98"/>
                    <a:pt x="145" y="101"/>
                    <a:pt x="154" y="100"/>
                  </a:cubicBezTo>
                  <a:cubicBezTo>
                    <a:pt x="160" y="100"/>
                    <a:pt x="163" y="96"/>
                    <a:pt x="164" y="91"/>
                  </a:cubicBezTo>
                  <a:cubicBezTo>
                    <a:pt x="167" y="94"/>
                    <a:pt x="165" y="106"/>
                    <a:pt x="155" y="111"/>
                  </a:cubicBezTo>
                  <a:cubicBezTo>
                    <a:pt x="149" y="114"/>
                    <a:pt x="140" y="115"/>
                    <a:pt x="134" y="110"/>
                  </a:cubicBezTo>
                  <a:cubicBezTo>
                    <a:pt x="131" y="109"/>
                    <a:pt x="122" y="98"/>
                    <a:pt x="110" y="98"/>
                  </a:cubicBezTo>
                  <a:cubicBezTo>
                    <a:pt x="127" y="103"/>
                    <a:pt x="132" y="115"/>
                    <a:pt x="119" y="122"/>
                  </a:cubicBezTo>
                  <a:cubicBezTo>
                    <a:pt x="119" y="118"/>
                    <a:pt x="119" y="112"/>
                    <a:pt x="111" y="107"/>
                  </a:cubicBezTo>
                  <a:cubicBezTo>
                    <a:pt x="106" y="104"/>
                    <a:pt x="99" y="102"/>
                    <a:pt x="91" y="105"/>
                  </a:cubicBezTo>
                  <a:cubicBezTo>
                    <a:pt x="89" y="105"/>
                    <a:pt x="85" y="107"/>
                    <a:pt x="83" y="108"/>
                  </a:cubicBezTo>
                  <a:cubicBezTo>
                    <a:pt x="79" y="108"/>
                    <a:pt x="78" y="106"/>
                    <a:pt x="77" y="105"/>
                  </a:cubicBezTo>
                  <a:cubicBezTo>
                    <a:pt x="69" y="111"/>
                    <a:pt x="58" y="128"/>
                    <a:pt x="56" y="139"/>
                  </a:cubicBezTo>
                  <a:cubicBezTo>
                    <a:pt x="53" y="152"/>
                    <a:pt x="55" y="160"/>
                    <a:pt x="61" y="167"/>
                  </a:cubicBezTo>
                  <a:cubicBezTo>
                    <a:pt x="63" y="169"/>
                    <a:pt x="74" y="178"/>
                    <a:pt x="83" y="169"/>
                  </a:cubicBezTo>
                  <a:cubicBezTo>
                    <a:pt x="85" y="182"/>
                    <a:pt x="74" y="189"/>
                    <a:pt x="62" y="185"/>
                  </a:cubicBezTo>
                  <a:cubicBezTo>
                    <a:pt x="64" y="188"/>
                    <a:pt x="69" y="191"/>
                    <a:pt x="74" y="193"/>
                  </a:cubicBezTo>
                  <a:cubicBezTo>
                    <a:pt x="83" y="197"/>
                    <a:pt x="92" y="193"/>
                    <a:pt x="96" y="186"/>
                  </a:cubicBezTo>
                  <a:cubicBezTo>
                    <a:pt x="105" y="197"/>
                    <a:pt x="101" y="216"/>
                    <a:pt x="85" y="217"/>
                  </a:cubicBezTo>
                  <a:cubicBezTo>
                    <a:pt x="92" y="231"/>
                    <a:pt x="116" y="231"/>
                    <a:pt x="127" y="216"/>
                  </a:cubicBezTo>
                  <a:cubicBezTo>
                    <a:pt x="134" y="206"/>
                    <a:pt x="126" y="199"/>
                    <a:pt x="122" y="195"/>
                  </a:cubicBezTo>
                  <a:cubicBezTo>
                    <a:pt x="112" y="185"/>
                    <a:pt x="112" y="176"/>
                    <a:pt x="119" y="165"/>
                  </a:cubicBezTo>
                  <a:cubicBezTo>
                    <a:pt x="128" y="152"/>
                    <a:pt x="157" y="129"/>
                    <a:pt x="168" y="113"/>
                  </a:cubicBezTo>
                  <a:cubicBezTo>
                    <a:pt x="170" y="116"/>
                    <a:pt x="171" y="119"/>
                    <a:pt x="171" y="120"/>
                  </a:cubicBezTo>
                  <a:cubicBezTo>
                    <a:pt x="181" y="112"/>
                    <a:pt x="193" y="96"/>
                    <a:pt x="197" y="83"/>
                  </a:cubicBezTo>
                  <a:cubicBezTo>
                    <a:pt x="199" y="84"/>
                    <a:pt x="200" y="86"/>
                    <a:pt x="202" y="87"/>
                  </a:cubicBezTo>
                  <a:cubicBezTo>
                    <a:pt x="218" y="67"/>
                    <a:pt x="247" y="19"/>
                    <a:pt x="255" y="0"/>
                  </a:cubicBezTo>
                  <a:cubicBezTo>
                    <a:pt x="273" y="8"/>
                    <a:pt x="272" y="33"/>
                    <a:pt x="267" y="47"/>
                  </a:cubicBezTo>
                  <a:cubicBezTo>
                    <a:pt x="262" y="60"/>
                    <a:pt x="254" y="74"/>
                    <a:pt x="238" y="93"/>
                  </a:cubicBezTo>
                  <a:cubicBezTo>
                    <a:pt x="243" y="89"/>
                    <a:pt x="275" y="56"/>
                    <a:pt x="283" y="52"/>
                  </a:cubicBezTo>
                  <a:cubicBezTo>
                    <a:pt x="295" y="69"/>
                    <a:pt x="286" y="99"/>
                    <a:pt x="263" y="112"/>
                  </a:cubicBezTo>
                  <a:cubicBezTo>
                    <a:pt x="271" y="109"/>
                    <a:pt x="288" y="102"/>
                    <a:pt x="297" y="105"/>
                  </a:cubicBezTo>
                  <a:cubicBezTo>
                    <a:pt x="299" y="124"/>
                    <a:pt x="283" y="137"/>
                    <a:pt x="273" y="144"/>
                  </a:cubicBezTo>
                  <a:cubicBezTo>
                    <a:pt x="283" y="142"/>
                    <a:pt x="293" y="140"/>
                    <a:pt x="304" y="143"/>
                  </a:cubicBezTo>
                  <a:cubicBezTo>
                    <a:pt x="303" y="156"/>
                    <a:pt x="290" y="171"/>
                    <a:pt x="270" y="178"/>
                  </a:cubicBezTo>
                  <a:cubicBezTo>
                    <a:pt x="282" y="177"/>
                    <a:pt x="295" y="178"/>
                    <a:pt x="303" y="183"/>
                  </a:cubicBezTo>
                  <a:cubicBezTo>
                    <a:pt x="301" y="196"/>
                    <a:pt x="286" y="208"/>
                    <a:pt x="267" y="211"/>
                  </a:cubicBezTo>
                  <a:cubicBezTo>
                    <a:pt x="279" y="212"/>
                    <a:pt x="291" y="218"/>
                    <a:pt x="296" y="225"/>
                  </a:cubicBezTo>
                  <a:cubicBezTo>
                    <a:pt x="290" y="234"/>
                    <a:pt x="280" y="241"/>
                    <a:pt x="264" y="240"/>
                  </a:cubicBezTo>
                  <a:cubicBezTo>
                    <a:pt x="272" y="243"/>
                    <a:pt x="280" y="250"/>
                    <a:pt x="284" y="259"/>
                  </a:cubicBezTo>
                  <a:cubicBezTo>
                    <a:pt x="275" y="266"/>
                    <a:pt x="264" y="271"/>
                    <a:pt x="239" y="262"/>
                  </a:cubicBezTo>
                  <a:cubicBezTo>
                    <a:pt x="268" y="274"/>
                    <a:pt x="262" y="280"/>
                    <a:pt x="267" y="292"/>
                  </a:cubicBezTo>
                  <a:cubicBezTo>
                    <a:pt x="261" y="294"/>
                    <a:pt x="257" y="299"/>
                    <a:pt x="243" y="296"/>
                  </a:cubicBezTo>
                  <a:cubicBezTo>
                    <a:pt x="235" y="294"/>
                    <a:pt x="222" y="282"/>
                    <a:pt x="211" y="275"/>
                  </a:cubicBezTo>
                  <a:cubicBezTo>
                    <a:pt x="215" y="278"/>
                    <a:pt x="231" y="290"/>
                    <a:pt x="238" y="297"/>
                  </a:cubicBezTo>
                  <a:cubicBezTo>
                    <a:pt x="246" y="305"/>
                    <a:pt x="241" y="312"/>
                    <a:pt x="241" y="319"/>
                  </a:cubicBezTo>
                  <a:cubicBezTo>
                    <a:pt x="235" y="319"/>
                    <a:pt x="225" y="324"/>
                    <a:pt x="218" y="318"/>
                  </a:cubicBezTo>
                  <a:cubicBezTo>
                    <a:pt x="215" y="316"/>
                    <a:pt x="186" y="279"/>
                    <a:pt x="182" y="275"/>
                  </a:cubicBezTo>
                  <a:cubicBezTo>
                    <a:pt x="183" y="278"/>
                    <a:pt x="202" y="302"/>
                    <a:pt x="210" y="316"/>
                  </a:cubicBezTo>
                  <a:cubicBezTo>
                    <a:pt x="217" y="326"/>
                    <a:pt x="208" y="333"/>
                    <a:pt x="207" y="339"/>
                  </a:cubicBezTo>
                  <a:cubicBezTo>
                    <a:pt x="200" y="337"/>
                    <a:pt x="191" y="341"/>
                    <a:pt x="186" y="332"/>
                  </a:cubicBezTo>
                  <a:cubicBezTo>
                    <a:pt x="181" y="325"/>
                    <a:pt x="167" y="297"/>
                    <a:pt x="161" y="289"/>
                  </a:cubicBezTo>
                  <a:cubicBezTo>
                    <a:pt x="163" y="295"/>
                    <a:pt x="178" y="327"/>
                    <a:pt x="179" y="330"/>
                  </a:cubicBezTo>
                  <a:cubicBezTo>
                    <a:pt x="183" y="340"/>
                    <a:pt x="174" y="342"/>
                    <a:pt x="170" y="349"/>
                  </a:cubicBezTo>
                  <a:cubicBezTo>
                    <a:pt x="165" y="346"/>
                    <a:pt x="155" y="349"/>
                    <a:pt x="151" y="339"/>
                  </a:cubicBezTo>
                  <a:cubicBezTo>
                    <a:pt x="148" y="331"/>
                    <a:pt x="142" y="307"/>
                    <a:pt x="139" y="301"/>
                  </a:cubicBezTo>
                  <a:cubicBezTo>
                    <a:pt x="139" y="308"/>
                    <a:pt x="142" y="317"/>
                    <a:pt x="143" y="328"/>
                  </a:cubicBezTo>
                  <a:cubicBezTo>
                    <a:pt x="145" y="339"/>
                    <a:pt x="135" y="339"/>
                    <a:pt x="129" y="345"/>
                  </a:cubicBezTo>
                  <a:cubicBezTo>
                    <a:pt x="124" y="340"/>
                    <a:pt x="115" y="341"/>
                    <a:pt x="113" y="332"/>
                  </a:cubicBezTo>
                  <a:cubicBezTo>
                    <a:pt x="112" y="323"/>
                    <a:pt x="112" y="303"/>
                    <a:pt x="112" y="303"/>
                  </a:cubicBezTo>
                  <a:cubicBezTo>
                    <a:pt x="110" y="304"/>
                    <a:pt x="109" y="304"/>
                    <a:pt x="108" y="306"/>
                  </a:cubicBezTo>
                  <a:cubicBezTo>
                    <a:pt x="104" y="302"/>
                    <a:pt x="97" y="302"/>
                    <a:pt x="95" y="297"/>
                  </a:cubicBezTo>
                  <a:cubicBezTo>
                    <a:pt x="94" y="297"/>
                    <a:pt x="93" y="298"/>
                    <a:pt x="92" y="298"/>
                  </a:cubicBezTo>
                  <a:cubicBezTo>
                    <a:pt x="84" y="312"/>
                    <a:pt x="84" y="337"/>
                    <a:pt x="95" y="346"/>
                  </a:cubicBezTo>
                  <a:cubicBezTo>
                    <a:pt x="92" y="346"/>
                    <a:pt x="88" y="345"/>
                    <a:pt x="85" y="344"/>
                  </a:cubicBezTo>
                  <a:cubicBezTo>
                    <a:pt x="90" y="354"/>
                    <a:pt x="101" y="358"/>
                    <a:pt x="113" y="353"/>
                  </a:cubicBezTo>
                  <a:cubicBezTo>
                    <a:pt x="113" y="356"/>
                    <a:pt x="113" y="357"/>
                    <a:pt x="112" y="359"/>
                  </a:cubicBezTo>
                  <a:cubicBezTo>
                    <a:pt x="125" y="361"/>
                    <a:pt x="131" y="366"/>
                    <a:pt x="136" y="375"/>
                  </a:cubicBezTo>
                  <a:cubicBezTo>
                    <a:pt x="142" y="386"/>
                    <a:pt x="135" y="401"/>
                    <a:pt x="137" y="407"/>
                  </a:cubicBezTo>
                  <a:cubicBezTo>
                    <a:pt x="139" y="411"/>
                    <a:pt x="143" y="414"/>
                    <a:pt x="151" y="411"/>
                  </a:cubicBezTo>
                  <a:cubicBezTo>
                    <a:pt x="147" y="427"/>
                    <a:pt x="128" y="425"/>
                    <a:pt x="123" y="416"/>
                  </a:cubicBezTo>
                  <a:cubicBezTo>
                    <a:pt x="121" y="423"/>
                    <a:pt x="123" y="431"/>
                    <a:pt x="126" y="435"/>
                  </a:cubicBezTo>
                  <a:cubicBezTo>
                    <a:pt x="120" y="435"/>
                    <a:pt x="115" y="432"/>
                    <a:pt x="112" y="428"/>
                  </a:cubicBezTo>
                  <a:cubicBezTo>
                    <a:pt x="111" y="429"/>
                    <a:pt x="111" y="431"/>
                    <a:pt x="111" y="433"/>
                  </a:cubicBezTo>
                  <a:cubicBezTo>
                    <a:pt x="108" y="431"/>
                    <a:pt x="106" y="429"/>
                    <a:pt x="104" y="427"/>
                  </a:cubicBezTo>
                  <a:cubicBezTo>
                    <a:pt x="104" y="430"/>
                    <a:pt x="103" y="435"/>
                    <a:pt x="104" y="439"/>
                  </a:cubicBezTo>
                  <a:cubicBezTo>
                    <a:pt x="98" y="440"/>
                    <a:pt x="92" y="436"/>
                    <a:pt x="90" y="427"/>
                  </a:cubicBezTo>
                  <a:cubicBezTo>
                    <a:pt x="87" y="431"/>
                    <a:pt x="86" y="432"/>
                    <a:pt x="84" y="438"/>
                  </a:cubicBezTo>
                  <a:cubicBezTo>
                    <a:pt x="81" y="436"/>
                    <a:pt x="80" y="434"/>
                    <a:pt x="80" y="430"/>
                  </a:cubicBezTo>
                  <a:cubicBezTo>
                    <a:pt x="73" y="436"/>
                    <a:pt x="64" y="435"/>
                    <a:pt x="60" y="433"/>
                  </a:cubicBezTo>
                  <a:cubicBezTo>
                    <a:pt x="57" y="432"/>
                    <a:pt x="50" y="427"/>
                    <a:pt x="50" y="419"/>
                  </a:cubicBezTo>
                  <a:cubicBezTo>
                    <a:pt x="56" y="422"/>
                    <a:pt x="69" y="426"/>
                    <a:pt x="70" y="412"/>
                  </a:cubicBezTo>
                  <a:cubicBezTo>
                    <a:pt x="72" y="400"/>
                    <a:pt x="61" y="391"/>
                    <a:pt x="46" y="395"/>
                  </a:cubicBezTo>
                  <a:cubicBezTo>
                    <a:pt x="34" y="398"/>
                    <a:pt x="18" y="421"/>
                    <a:pt x="33" y="431"/>
                  </a:cubicBezTo>
                  <a:cubicBezTo>
                    <a:pt x="40" y="436"/>
                    <a:pt x="51" y="441"/>
                    <a:pt x="50" y="454"/>
                  </a:cubicBezTo>
                  <a:cubicBezTo>
                    <a:pt x="45" y="448"/>
                    <a:pt x="39" y="445"/>
                    <a:pt x="30" y="446"/>
                  </a:cubicBezTo>
                  <a:cubicBezTo>
                    <a:pt x="42" y="455"/>
                    <a:pt x="52" y="456"/>
                    <a:pt x="64" y="463"/>
                  </a:cubicBezTo>
                  <a:cubicBezTo>
                    <a:pt x="75" y="469"/>
                    <a:pt x="84" y="480"/>
                    <a:pt x="92" y="480"/>
                  </a:cubicBezTo>
                  <a:cubicBezTo>
                    <a:pt x="99" y="480"/>
                    <a:pt x="102" y="472"/>
                    <a:pt x="96" y="466"/>
                  </a:cubicBezTo>
                  <a:cubicBezTo>
                    <a:pt x="103" y="465"/>
                    <a:pt x="111" y="470"/>
                    <a:pt x="113" y="477"/>
                  </a:cubicBezTo>
                  <a:cubicBezTo>
                    <a:pt x="117" y="486"/>
                    <a:pt x="114" y="493"/>
                    <a:pt x="108" y="496"/>
                  </a:cubicBezTo>
                  <a:cubicBezTo>
                    <a:pt x="116" y="500"/>
                    <a:pt x="122" y="509"/>
                    <a:pt x="119" y="521"/>
                  </a:cubicBezTo>
                  <a:cubicBezTo>
                    <a:pt x="117" y="530"/>
                    <a:pt x="107" y="530"/>
                    <a:pt x="111" y="542"/>
                  </a:cubicBezTo>
                  <a:cubicBezTo>
                    <a:pt x="105" y="541"/>
                    <a:pt x="102" y="537"/>
                    <a:pt x="100" y="532"/>
                  </a:cubicBezTo>
                  <a:cubicBezTo>
                    <a:pt x="99" y="528"/>
                    <a:pt x="99" y="524"/>
                    <a:pt x="97" y="522"/>
                  </a:cubicBezTo>
                  <a:cubicBezTo>
                    <a:pt x="98" y="530"/>
                    <a:pt x="94" y="541"/>
                    <a:pt x="83" y="546"/>
                  </a:cubicBezTo>
                  <a:cubicBezTo>
                    <a:pt x="77" y="549"/>
                    <a:pt x="66" y="550"/>
                    <a:pt x="58" y="542"/>
                  </a:cubicBezTo>
                  <a:cubicBezTo>
                    <a:pt x="55" y="551"/>
                    <a:pt x="43" y="560"/>
                    <a:pt x="32" y="559"/>
                  </a:cubicBezTo>
                  <a:cubicBezTo>
                    <a:pt x="26" y="559"/>
                    <a:pt x="21" y="557"/>
                    <a:pt x="17" y="555"/>
                  </a:cubicBezTo>
                  <a:cubicBezTo>
                    <a:pt x="14" y="562"/>
                    <a:pt x="7" y="569"/>
                    <a:pt x="0" y="573"/>
                  </a:cubicBezTo>
                  <a:lnTo>
                    <a:pt x="0" y="153"/>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6" name="Freeform 1533"/>
            <p:cNvSpPr>
              <a:spLocks/>
            </p:cNvSpPr>
            <p:nvPr userDrawn="1"/>
          </p:nvSpPr>
          <p:spPr bwMode="auto">
            <a:xfrm>
              <a:off x="331" y="447"/>
              <a:ext cx="7" cy="7"/>
            </a:xfrm>
            <a:custGeom>
              <a:avLst/>
              <a:gdLst>
                <a:gd name="T0" fmla="*/ 0 w 15"/>
                <a:gd name="T1" fmla="*/ 13 h 17"/>
                <a:gd name="T2" fmla="*/ 0 w 15"/>
                <a:gd name="T3" fmla="*/ 13 h 17"/>
                <a:gd name="T4" fmla="*/ 0 w 15"/>
                <a:gd name="T5" fmla="*/ 17 h 17"/>
                <a:gd name="T6" fmla="*/ 15 w 15"/>
                <a:gd name="T7" fmla="*/ 2 h 17"/>
                <a:gd name="T8" fmla="*/ 13 w 15"/>
                <a:gd name="T9" fmla="*/ 0 h 17"/>
                <a:gd name="T10" fmla="*/ 0 w 15"/>
                <a:gd name="T11" fmla="*/ 13 h 17"/>
              </a:gdLst>
              <a:ahLst/>
              <a:cxnLst>
                <a:cxn ang="0">
                  <a:pos x="T0" y="T1"/>
                </a:cxn>
                <a:cxn ang="0">
                  <a:pos x="T2" y="T3"/>
                </a:cxn>
                <a:cxn ang="0">
                  <a:pos x="T4" y="T5"/>
                </a:cxn>
                <a:cxn ang="0">
                  <a:pos x="T6" y="T7"/>
                </a:cxn>
                <a:cxn ang="0">
                  <a:pos x="T8" y="T9"/>
                </a:cxn>
                <a:cxn ang="0">
                  <a:pos x="T10" y="T11"/>
                </a:cxn>
              </a:cxnLst>
              <a:rect l="0" t="0" r="r" b="b"/>
              <a:pathLst>
                <a:path w="15" h="17">
                  <a:moveTo>
                    <a:pt x="0" y="13"/>
                  </a:moveTo>
                  <a:lnTo>
                    <a:pt x="0" y="13"/>
                  </a:lnTo>
                  <a:lnTo>
                    <a:pt x="0" y="17"/>
                  </a:lnTo>
                  <a:cubicBezTo>
                    <a:pt x="4" y="16"/>
                    <a:pt x="13" y="8"/>
                    <a:pt x="15" y="2"/>
                  </a:cubicBezTo>
                  <a:cubicBezTo>
                    <a:pt x="14" y="1"/>
                    <a:pt x="13" y="0"/>
                    <a:pt x="13" y="0"/>
                  </a:cubicBezTo>
                  <a:cubicBezTo>
                    <a:pt x="11" y="5"/>
                    <a:pt x="5" y="13"/>
                    <a:pt x="0" y="1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7" name="Freeform 1534"/>
            <p:cNvSpPr>
              <a:spLocks/>
            </p:cNvSpPr>
            <p:nvPr userDrawn="1"/>
          </p:nvSpPr>
          <p:spPr bwMode="auto">
            <a:xfrm>
              <a:off x="331" y="398"/>
              <a:ext cx="8" cy="53"/>
            </a:xfrm>
            <a:custGeom>
              <a:avLst/>
              <a:gdLst>
                <a:gd name="T0" fmla="*/ 0 w 18"/>
                <a:gd name="T1" fmla="*/ 108 h 116"/>
                <a:gd name="T2" fmla="*/ 0 w 18"/>
                <a:gd name="T3" fmla="*/ 108 h 116"/>
                <a:gd name="T4" fmla="*/ 0 w 18"/>
                <a:gd name="T5" fmla="*/ 116 h 116"/>
                <a:gd name="T6" fmla="*/ 11 w 18"/>
                <a:gd name="T7" fmla="*/ 104 h 116"/>
                <a:gd name="T8" fmla="*/ 6 w 18"/>
                <a:gd name="T9" fmla="*/ 94 h 116"/>
                <a:gd name="T10" fmla="*/ 12 w 18"/>
                <a:gd name="T11" fmla="*/ 96 h 116"/>
                <a:gd name="T12" fmla="*/ 12 w 18"/>
                <a:gd name="T13" fmla="*/ 71 h 116"/>
                <a:gd name="T14" fmla="*/ 15 w 18"/>
                <a:gd name="T15" fmla="*/ 96 h 116"/>
                <a:gd name="T16" fmla="*/ 16 w 18"/>
                <a:gd name="T17" fmla="*/ 96 h 116"/>
                <a:gd name="T18" fmla="*/ 12 w 18"/>
                <a:gd name="T19" fmla="*/ 45 h 116"/>
                <a:gd name="T20" fmla="*/ 3 w 18"/>
                <a:gd name="T21" fmla="*/ 0 h 116"/>
                <a:gd name="T22" fmla="*/ 1 w 18"/>
                <a:gd name="T23" fmla="*/ 54 h 116"/>
                <a:gd name="T24" fmla="*/ 0 w 18"/>
                <a:gd name="T25" fmla="*/ 10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6">
                  <a:moveTo>
                    <a:pt x="0" y="108"/>
                  </a:moveTo>
                  <a:lnTo>
                    <a:pt x="0" y="108"/>
                  </a:lnTo>
                  <a:lnTo>
                    <a:pt x="0" y="116"/>
                  </a:lnTo>
                  <a:cubicBezTo>
                    <a:pt x="5" y="114"/>
                    <a:pt x="10" y="107"/>
                    <a:pt x="11" y="104"/>
                  </a:cubicBezTo>
                  <a:cubicBezTo>
                    <a:pt x="9" y="101"/>
                    <a:pt x="7" y="97"/>
                    <a:pt x="6" y="94"/>
                  </a:cubicBezTo>
                  <a:cubicBezTo>
                    <a:pt x="9" y="96"/>
                    <a:pt x="10" y="96"/>
                    <a:pt x="12" y="96"/>
                  </a:cubicBezTo>
                  <a:cubicBezTo>
                    <a:pt x="13" y="90"/>
                    <a:pt x="13" y="79"/>
                    <a:pt x="12" y="71"/>
                  </a:cubicBezTo>
                  <a:cubicBezTo>
                    <a:pt x="14" y="76"/>
                    <a:pt x="16" y="89"/>
                    <a:pt x="15" y="96"/>
                  </a:cubicBezTo>
                  <a:cubicBezTo>
                    <a:pt x="15" y="96"/>
                    <a:pt x="16" y="96"/>
                    <a:pt x="16" y="96"/>
                  </a:cubicBezTo>
                  <a:cubicBezTo>
                    <a:pt x="18" y="82"/>
                    <a:pt x="15" y="61"/>
                    <a:pt x="12" y="45"/>
                  </a:cubicBezTo>
                  <a:cubicBezTo>
                    <a:pt x="8" y="28"/>
                    <a:pt x="4" y="17"/>
                    <a:pt x="3" y="0"/>
                  </a:cubicBezTo>
                  <a:cubicBezTo>
                    <a:pt x="0" y="14"/>
                    <a:pt x="0" y="36"/>
                    <a:pt x="1" y="54"/>
                  </a:cubicBezTo>
                  <a:cubicBezTo>
                    <a:pt x="1" y="60"/>
                    <a:pt x="1" y="99"/>
                    <a:pt x="0" y="10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8" name="Freeform 1535"/>
            <p:cNvSpPr>
              <a:spLocks/>
            </p:cNvSpPr>
            <p:nvPr userDrawn="1"/>
          </p:nvSpPr>
          <p:spPr bwMode="auto">
            <a:xfrm>
              <a:off x="334" y="393"/>
              <a:ext cx="22" cy="57"/>
            </a:xfrm>
            <a:custGeom>
              <a:avLst/>
              <a:gdLst>
                <a:gd name="T0" fmla="*/ 2 w 50"/>
                <a:gd name="T1" fmla="*/ 0 h 125"/>
                <a:gd name="T2" fmla="*/ 2 w 50"/>
                <a:gd name="T3" fmla="*/ 0 h 125"/>
                <a:gd name="T4" fmla="*/ 13 w 50"/>
                <a:gd name="T5" fmla="*/ 47 h 125"/>
                <a:gd name="T6" fmla="*/ 25 w 50"/>
                <a:gd name="T7" fmla="*/ 84 h 125"/>
                <a:gd name="T8" fmla="*/ 5 w 50"/>
                <a:gd name="T9" fmla="*/ 111 h 125"/>
                <a:gd name="T10" fmla="*/ 19 w 50"/>
                <a:gd name="T11" fmla="*/ 122 h 125"/>
                <a:gd name="T12" fmla="*/ 46 w 50"/>
                <a:gd name="T13" fmla="*/ 112 h 125"/>
                <a:gd name="T14" fmla="*/ 48 w 50"/>
                <a:gd name="T15" fmla="*/ 107 h 125"/>
                <a:gd name="T16" fmla="*/ 39 w 50"/>
                <a:gd name="T17" fmla="*/ 108 h 125"/>
                <a:gd name="T18" fmla="*/ 50 w 50"/>
                <a:gd name="T19" fmla="*/ 89 h 125"/>
                <a:gd name="T20" fmla="*/ 49 w 50"/>
                <a:gd name="T21" fmla="*/ 81 h 125"/>
                <a:gd name="T22" fmla="*/ 38 w 50"/>
                <a:gd name="T23" fmla="*/ 65 h 125"/>
                <a:gd name="T24" fmla="*/ 42 w 50"/>
                <a:gd name="T25" fmla="*/ 66 h 125"/>
                <a:gd name="T26" fmla="*/ 21 w 50"/>
                <a:gd name="T27" fmla="*/ 33 h 125"/>
                <a:gd name="T28" fmla="*/ 2 w 5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25">
                  <a:moveTo>
                    <a:pt x="2" y="0"/>
                  </a:moveTo>
                  <a:lnTo>
                    <a:pt x="2" y="0"/>
                  </a:lnTo>
                  <a:cubicBezTo>
                    <a:pt x="0" y="12"/>
                    <a:pt x="8" y="34"/>
                    <a:pt x="13" y="47"/>
                  </a:cubicBezTo>
                  <a:cubicBezTo>
                    <a:pt x="17" y="59"/>
                    <a:pt x="24" y="69"/>
                    <a:pt x="25" y="84"/>
                  </a:cubicBezTo>
                  <a:cubicBezTo>
                    <a:pt x="26" y="101"/>
                    <a:pt x="20" y="113"/>
                    <a:pt x="5" y="111"/>
                  </a:cubicBezTo>
                  <a:cubicBezTo>
                    <a:pt x="8" y="117"/>
                    <a:pt x="13" y="120"/>
                    <a:pt x="19" y="122"/>
                  </a:cubicBezTo>
                  <a:cubicBezTo>
                    <a:pt x="31" y="125"/>
                    <a:pt x="41" y="119"/>
                    <a:pt x="46" y="112"/>
                  </a:cubicBezTo>
                  <a:cubicBezTo>
                    <a:pt x="47" y="110"/>
                    <a:pt x="48" y="109"/>
                    <a:pt x="48" y="107"/>
                  </a:cubicBezTo>
                  <a:cubicBezTo>
                    <a:pt x="45" y="104"/>
                    <a:pt x="41" y="106"/>
                    <a:pt x="39" y="108"/>
                  </a:cubicBezTo>
                  <a:cubicBezTo>
                    <a:pt x="34" y="97"/>
                    <a:pt x="40" y="91"/>
                    <a:pt x="50" y="89"/>
                  </a:cubicBezTo>
                  <a:cubicBezTo>
                    <a:pt x="50" y="86"/>
                    <a:pt x="50" y="83"/>
                    <a:pt x="49" y="81"/>
                  </a:cubicBezTo>
                  <a:cubicBezTo>
                    <a:pt x="40" y="80"/>
                    <a:pt x="37" y="70"/>
                    <a:pt x="38" y="65"/>
                  </a:cubicBezTo>
                  <a:cubicBezTo>
                    <a:pt x="39" y="66"/>
                    <a:pt x="41" y="66"/>
                    <a:pt x="42" y="66"/>
                  </a:cubicBezTo>
                  <a:cubicBezTo>
                    <a:pt x="39" y="56"/>
                    <a:pt x="29" y="43"/>
                    <a:pt x="21" y="33"/>
                  </a:cubicBezTo>
                  <a:cubicBezTo>
                    <a:pt x="15" y="25"/>
                    <a:pt x="5" y="13"/>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09" name="Freeform 1536"/>
            <p:cNvSpPr>
              <a:spLocks/>
            </p:cNvSpPr>
            <p:nvPr userDrawn="1"/>
          </p:nvSpPr>
          <p:spPr bwMode="auto">
            <a:xfrm>
              <a:off x="335" y="388"/>
              <a:ext cx="49" cy="58"/>
            </a:xfrm>
            <a:custGeom>
              <a:avLst/>
              <a:gdLst>
                <a:gd name="T0" fmla="*/ 4 w 109"/>
                <a:gd name="T1" fmla="*/ 0 h 127"/>
                <a:gd name="T2" fmla="*/ 4 w 109"/>
                <a:gd name="T3" fmla="*/ 0 h 127"/>
                <a:gd name="T4" fmla="*/ 8 w 109"/>
                <a:gd name="T5" fmla="*/ 20 h 127"/>
                <a:gd name="T6" fmla="*/ 36 w 109"/>
                <a:gd name="T7" fmla="*/ 48 h 127"/>
                <a:gd name="T8" fmla="*/ 50 w 109"/>
                <a:gd name="T9" fmla="*/ 61 h 127"/>
                <a:gd name="T10" fmla="*/ 44 w 109"/>
                <a:gd name="T11" fmla="*/ 81 h 127"/>
                <a:gd name="T12" fmla="*/ 38 w 109"/>
                <a:gd name="T13" fmla="*/ 80 h 127"/>
                <a:gd name="T14" fmla="*/ 43 w 109"/>
                <a:gd name="T15" fmla="*/ 87 h 127"/>
                <a:gd name="T16" fmla="*/ 62 w 109"/>
                <a:gd name="T17" fmla="*/ 82 h 127"/>
                <a:gd name="T18" fmla="*/ 57 w 109"/>
                <a:gd name="T19" fmla="*/ 103 h 127"/>
                <a:gd name="T20" fmla="*/ 38 w 109"/>
                <a:gd name="T21" fmla="*/ 114 h 127"/>
                <a:gd name="T22" fmla="*/ 52 w 109"/>
                <a:gd name="T23" fmla="*/ 118 h 127"/>
                <a:gd name="T24" fmla="*/ 82 w 109"/>
                <a:gd name="T25" fmla="*/ 110 h 127"/>
                <a:gd name="T26" fmla="*/ 84 w 109"/>
                <a:gd name="T27" fmla="*/ 93 h 127"/>
                <a:gd name="T28" fmla="*/ 97 w 109"/>
                <a:gd name="T29" fmla="*/ 114 h 127"/>
                <a:gd name="T30" fmla="*/ 107 w 109"/>
                <a:gd name="T31" fmla="*/ 97 h 127"/>
                <a:gd name="T32" fmla="*/ 87 w 109"/>
                <a:gd name="T33" fmla="*/ 74 h 127"/>
                <a:gd name="T34" fmla="*/ 102 w 109"/>
                <a:gd name="T35" fmla="*/ 65 h 127"/>
                <a:gd name="T36" fmla="*/ 94 w 109"/>
                <a:gd name="T37" fmla="*/ 48 h 127"/>
                <a:gd name="T38" fmla="*/ 75 w 109"/>
                <a:gd name="T39" fmla="*/ 60 h 127"/>
                <a:gd name="T40" fmla="*/ 54 w 109"/>
                <a:gd name="T41" fmla="*/ 43 h 127"/>
                <a:gd name="T42" fmla="*/ 20 w 109"/>
                <a:gd name="T43" fmla="*/ 26 h 127"/>
                <a:gd name="T44" fmla="*/ 4 w 109"/>
                <a:gd name="T4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9" h="127">
                  <a:moveTo>
                    <a:pt x="4" y="0"/>
                  </a:moveTo>
                  <a:lnTo>
                    <a:pt x="4" y="0"/>
                  </a:lnTo>
                  <a:cubicBezTo>
                    <a:pt x="0" y="8"/>
                    <a:pt x="4" y="15"/>
                    <a:pt x="8" y="20"/>
                  </a:cubicBezTo>
                  <a:cubicBezTo>
                    <a:pt x="15" y="31"/>
                    <a:pt x="26" y="40"/>
                    <a:pt x="36" y="48"/>
                  </a:cubicBezTo>
                  <a:cubicBezTo>
                    <a:pt x="41" y="52"/>
                    <a:pt x="47" y="55"/>
                    <a:pt x="50" y="61"/>
                  </a:cubicBezTo>
                  <a:cubicBezTo>
                    <a:pt x="54" y="68"/>
                    <a:pt x="52" y="80"/>
                    <a:pt x="44" y="81"/>
                  </a:cubicBezTo>
                  <a:cubicBezTo>
                    <a:pt x="41" y="81"/>
                    <a:pt x="40" y="80"/>
                    <a:pt x="38" y="80"/>
                  </a:cubicBezTo>
                  <a:cubicBezTo>
                    <a:pt x="38" y="82"/>
                    <a:pt x="41" y="86"/>
                    <a:pt x="43" y="87"/>
                  </a:cubicBezTo>
                  <a:cubicBezTo>
                    <a:pt x="50" y="92"/>
                    <a:pt x="59" y="86"/>
                    <a:pt x="62" y="82"/>
                  </a:cubicBezTo>
                  <a:cubicBezTo>
                    <a:pt x="70" y="90"/>
                    <a:pt x="66" y="101"/>
                    <a:pt x="57" y="103"/>
                  </a:cubicBezTo>
                  <a:cubicBezTo>
                    <a:pt x="48" y="104"/>
                    <a:pt x="37" y="104"/>
                    <a:pt x="38" y="114"/>
                  </a:cubicBezTo>
                  <a:cubicBezTo>
                    <a:pt x="44" y="111"/>
                    <a:pt x="48" y="115"/>
                    <a:pt x="52" y="118"/>
                  </a:cubicBezTo>
                  <a:cubicBezTo>
                    <a:pt x="64" y="127"/>
                    <a:pt x="77" y="121"/>
                    <a:pt x="82" y="110"/>
                  </a:cubicBezTo>
                  <a:cubicBezTo>
                    <a:pt x="84" y="107"/>
                    <a:pt x="85" y="97"/>
                    <a:pt x="84" y="93"/>
                  </a:cubicBezTo>
                  <a:cubicBezTo>
                    <a:pt x="96" y="98"/>
                    <a:pt x="92" y="109"/>
                    <a:pt x="97" y="114"/>
                  </a:cubicBezTo>
                  <a:cubicBezTo>
                    <a:pt x="98" y="106"/>
                    <a:pt x="106" y="103"/>
                    <a:pt x="107" y="97"/>
                  </a:cubicBezTo>
                  <a:cubicBezTo>
                    <a:pt x="109" y="87"/>
                    <a:pt x="101" y="74"/>
                    <a:pt x="87" y="74"/>
                  </a:cubicBezTo>
                  <a:cubicBezTo>
                    <a:pt x="95" y="74"/>
                    <a:pt x="101" y="71"/>
                    <a:pt x="102" y="65"/>
                  </a:cubicBezTo>
                  <a:cubicBezTo>
                    <a:pt x="103" y="55"/>
                    <a:pt x="98" y="50"/>
                    <a:pt x="94" y="48"/>
                  </a:cubicBezTo>
                  <a:cubicBezTo>
                    <a:pt x="97" y="56"/>
                    <a:pt x="88" y="67"/>
                    <a:pt x="75" y="60"/>
                  </a:cubicBezTo>
                  <a:cubicBezTo>
                    <a:pt x="70" y="57"/>
                    <a:pt x="61" y="47"/>
                    <a:pt x="54" y="43"/>
                  </a:cubicBezTo>
                  <a:cubicBezTo>
                    <a:pt x="41" y="37"/>
                    <a:pt x="33" y="35"/>
                    <a:pt x="20" y="26"/>
                  </a:cubicBezTo>
                  <a:cubicBezTo>
                    <a:pt x="12" y="21"/>
                    <a:pt x="4" y="12"/>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0" name="Freeform 1537"/>
            <p:cNvSpPr>
              <a:spLocks/>
            </p:cNvSpPr>
            <p:nvPr userDrawn="1"/>
          </p:nvSpPr>
          <p:spPr bwMode="auto">
            <a:xfrm>
              <a:off x="338" y="383"/>
              <a:ext cx="14" cy="16"/>
            </a:xfrm>
            <a:custGeom>
              <a:avLst/>
              <a:gdLst>
                <a:gd name="T0" fmla="*/ 9 w 30"/>
                <a:gd name="T1" fmla="*/ 0 h 34"/>
                <a:gd name="T2" fmla="*/ 9 w 30"/>
                <a:gd name="T3" fmla="*/ 0 h 34"/>
                <a:gd name="T4" fmla="*/ 14 w 30"/>
                <a:gd name="T5" fmla="*/ 30 h 34"/>
                <a:gd name="T6" fmla="*/ 30 w 30"/>
                <a:gd name="T7" fmla="*/ 34 h 34"/>
                <a:gd name="T8" fmla="*/ 16 w 30"/>
                <a:gd name="T9" fmla="*/ 22 h 34"/>
                <a:gd name="T10" fmla="*/ 9 w 30"/>
                <a:gd name="T11" fmla="*/ 0 h 34"/>
              </a:gdLst>
              <a:ahLst/>
              <a:cxnLst>
                <a:cxn ang="0">
                  <a:pos x="T0" y="T1"/>
                </a:cxn>
                <a:cxn ang="0">
                  <a:pos x="T2" y="T3"/>
                </a:cxn>
                <a:cxn ang="0">
                  <a:pos x="T4" y="T5"/>
                </a:cxn>
                <a:cxn ang="0">
                  <a:pos x="T6" y="T7"/>
                </a:cxn>
                <a:cxn ang="0">
                  <a:pos x="T8" y="T9"/>
                </a:cxn>
                <a:cxn ang="0">
                  <a:pos x="T10" y="T11"/>
                </a:cxn>
              </a:cxnLst>
              <a:rect l="0" t="0" r="r" b="b"/>
              <a:pathLst>
                <a:path w="30" h="34">
                  <a:moveTo>
                    <a:pt x="9" y="0"/>
                  </a:moveTo>
                  <a:lnTo>
                    <a:pt x="9" y="0"/>
                  </a:lnTo>
                  <a:cubicBezTo>
                    <a:pt x="0" y="15"/>
                    <a:pt x="5" y="31"/>
                    <a:pt x="14" y="30"/>
                  </a:cubicBezTo>
                  <a:cubicBezTo>
                    <a:pt x="22" y="30"/>
                    <a:pt x="24" y="30"/>
                    <a:pt x="30" y="34"/>
                  </a:cubicBezTo>
                  <a:cubicBezTo>
                    <a:pt x="27" y="27"/>
                    <a:pt x="18" y="24"/>
                    <a:pt x="16" y="22"/>
                  </a:cubicBezTo>
                  <a:cubicBezTo>
                    <a:pt x="10" y="18"/>
                    <a:pt x="7" y="14"/>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1" name="Freeform 1538"/>
            <p:cNvSpPr>
              <a:spLocks/>
            </p:cNvSpPr>
            <p:nvPr userDrawn="1"/>
          </p:nvSpPr>
          <p:spPr bwMode="auto">
            <a:xfrm>
              <a:off x="377" y="377"/>
              <a:ext cx="4" cy="14"/>
            </a:xfrm>
            <a:custGeom>
              <a:avLst/>
              <a:gdLst>
                <a:gd name="T0" fmla="*/ 5 w 10"/>
                <a:gd name="T1" fmla="*/ 0 h 31"/>
                <a:gd name="T2" fmla="*/ 5 w 10"/>
                <a:gd name="T3" fmla="*/ 0 h 31"/>
                <a:gd name="T4" fmla="*/ 5 w 10"/>
                <a:gd name="T5" fmla="*/ 12 h 31"/>
                <a:gd name="T6" fmla="*/ 0 w 10"/>
                <a:gd name="T7" fmla="*/ 8 h 31"/>
                <a:gd name="T8" fmla="*/ 1 w 10"/>
                <a:gd name="T9" fmla="*/ 25 h 31"/>
                <a:gd name="T10" fmla="*/ 7 w 10"/>
                <a:gd name="T11" fmla="*/ 31 h 31"/>
                <a:gd name="T12" fmla="*/ 8 w 10"/>
                <a:gd name="T13" fmla="*/ 26 h 31"/>
                <a:gd name="T14" fmla="*/ 10 w 10"/>
                <a:gd name="T15" fmla="*/ 9 h 31"/>
                <a:gd name="T16" fmla="*/ 5 w 10"/>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1">
                  <a:moveTo>
                    <a:pt x="5" y="0"/>
                  </a:moveTo>
                  <a:lnTo>
                    <a:pt x="5" y="0"/>
                  </a:lnTo>
                  <a:cubicBezTo>
                    <a:pt x="6" y="5"/>
                    <a:pt x="6" y="8"/>
                    <a:pt x="5" y="12"/>
                  </a:cubicBezTo>
                  <a:cubicBezTo>
                    <a:pt x="4" y="11"/>
                    <a:pt x="2" y="9"/>
                    <a:pt x="0" y="8"/>
                  </a:cubicBezTo>
                  <a:cubicBezTo>
                    <a:pt x="1" y="12"/>
                    <a:pt x="1" y="20"/>
                    <a:pt x="1" y="25"/>
                  </a:cubicBezTo>
                  <a:cubicBezTo>
                    <a:pt x="2" y="26"/>
                    <a:pt x="4" y="29"/>
                    <a:pt x="7" y="31"/>
                  </a:cubicBezTo>
                  <a:cubicBezTo>
                    <a:pt x="7" y="31"/>
                    <a:pt x="7" y="28"/>
                    <a:pt x="8" y="26"/>
                  </a:cubicBezTo>
                  <a:cubicBezTo>
                    <a:pt x="5" y="20"/>
                    <a:pt x="6" y="14"/>
                    <a:pt x="10" y="9"/>
                  </a:cubicBezTo>
                  <a:cubicBezTo>
                    <a:pt x="9" y="8"/>
                    <a:pt x="6" y="2"/>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2" name="Freeform 1539"/>
            <p:cNvSpPr>
              <a:spLocks/>
            </p:cNvSpPr>
            <p:nvPr userDrawn="1"/>
          </p:nvSpPr>
          <p:spPr bwMode="auto">
            <a:xfrm>
              <a:off x="371" y="377"/>
              <a:ext cx="6" cy="17"/>
            </a:xfrm>
            <a:custGeom>
              <a:avLst/>
              <a:gdLst>
                <a:gd name="T0" fmla="*/ 5 w 15"/>
                <a:gd name="T1" fmla="*/ 1 h 37"/>
                <a:gd name="T2" fmla="*/ 5 w 15"/>
                <a:gd name="T3" fmla="*/ 1 h 37"/>
                <a:gd name="T4" fmla="*/ 0 w 15"/>
                <a:gd name="T5" fmla="*/ 0 h 37"/>
                <a:gd name="T6" fmla="*/ 4 w 15"/>
                <a:gd name="T7" fmla="*/ 12 h 37"/>
                <a:gd name="T8" fmla="*/ 13 w 15"/>
                <a:gd name="T9" fmla="*/ 37 h 37"/>
                <a:gd name="T10" fmla="*/ 13 w 15"/>
                <a:gd name="T11" fmla="*/ 31 h 37"/>
                <a:gd name="T12" fmla="*/ 13 w 15"/>
                <a:gd name="T13" fmla="*/ 6 h 37"/>
                <a:gd name="T14" fmla="*/ 8 w 15"/>
                <a:gd name="T15" fmla="*/ 2 h 37"/>
                <a:gd name="T16" fmla="*/ 9 w 15"/>
                <a:gd name="T17" fmla="*/ 19 h 37"/>
                <a:gd name="T18" fmla="*/ 5 w 15"/>
                <a:gd name="T1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7">
                  <a:moveTo>
                    <a:pt x="5" y="1"/>
                  </a:moveTo>
                  <a:lnTo>
                    <a:pt x="5" y="1"/>
                  </a:lnTo>
                  <a:cubicBezTo>
                    <a:pt x="3" y="0"/>
                    <a:pt x="1" y="0"/>
                    <a:pt x="0" y="0"/>
                  </a:cubicBezTo>
                  <a:cubicBezTo>
                    <a:pt x="2" y="4"/>
                    <a:pt x="4" y="8"/>
                    <a:pt x="4" y="12"/>
                  </a:cubicBezTo>
                  <a:cubicBezTo>
                    <a:pt x="6" y="23"/>
                    <a:pt x="2" y="33"/>
                    <a:pt x="13" y="37"/>
                  </a:cubicBezTo>
                  <a:cubicBezTo>
                    <a:pt x="13" y="37"/>
                    <a:pt x="13" y="32"/>
                    <a:pt x="13" y="31"/>
                  </a:cubicBezTo>
                  <a:cubicBezTo>
                    <a:pt x="15" y="21"/>
                    <a:pt x="14" y="12"/>
                    <a:pt x="13" y="6"/>
                  </a:cubicBezTo>
                  <a:cubicBezTo>
                    <a:pt x="11" y="5"/>
                    <a:pt x="9" y="3"/>
                    <a:pt x="8" y="2"/>
                  </a:cubicBezTo>
                  <a:cubicBezTo>
                    <a:pt x="10" y="7"/>
                    <a:pt x="11" y="14"/>
                    <a:pt x="9" y="19"/>
                  </a:cubicBezTo>
                  <a:cubicBezTo>
                    <a:pt x="8" y="12"/>
                    <a:pt x="8" y="7"/>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3" name="Freeform 1540"/>
            <p:cNvSpPr>
              <a:spLocks/>
            </p:cNvSpPr>
            <p:nvPr userDrawn="1"/>
          </p:nvSpPr>
          <p:spPr bwMode="auto">
            <a:xfrm>
              <a:off x="365" y="374"/>
              <a:ext cx="7" cy="19"/>
            </a:xfrm>
            <a:custGeom>
              <a:avLst/>
              <a:gdLst>
                <a:gd name="T0" fmla="*/ 0 w 16"/>
                <a:gd name="T1" fmla="*/ 0 h 42"/>
                <a:gd name="T2" fmla="*/ 0 w 16"/>
                <a:gd name="T3" fmla="*/ 0 h 42"/>
                <a:gd name="T4" fmla="*/ 9 w 16"/>
                <a:gd name="T5" fmla="*/ 24 h 42"/>
                <a:gd name="T6" fmla="*/ 7 w 16"/>
                <a:gd name="T7" fmla="*/ 42 h 42"/>
                <a:gd name="T8" fmla="*/ 15 w 16"/>
                <a:gd name="T9" fmla="*/ 27 h 42"/>
                <a:gd name="T10" fmla="*/ 0 w 16"/>
                <a:gd name="T11" fmla="*/ 0 h 42"/>
              </a:gdLst>
              <a:ahLst/>
              <a:cxnLst>
                <a:cxn ang="0">
                  <a:pos x="T0" y="T1"/>
                </a:cxn>
                <a:cxn ang="0">
                  <a:pos x="T2" y="T3"/>
                </a:cxn>
                <a:cxn ang="0">
                  <a:pos x="T4" y="T5"/>
                </a:cxn>
                <a:cxn ang="0">
                  <a:pos x="T6" y="T7"/>
                </a:cxn>
                <a:cxn ang="0">
                  <a:pos x="T8" y="T9"/>
                </a:cxn>
                <a:cxn ang="0">
                  <a:pos x="T10" y="T11"/>
                </a:cxn>
              </a:cxnLst>
              <a:rect l="0" t="0" r="r" b="b"/>
              <a:pathLst>
                <a:path w="16" h="42">
                  <a:moveTo>
                    <a:pt x="0" y="0"/>
                  </a:moveTo>
                  <a:lnTo>
                    <a:pt x="0" y="0"/>
                  </a:lnTo>
                  <a:cubicBezTo>
                    <a:pt x="7" y="7"/>
                    <a:pt x="10" y="15"/>
                    <a:pt x="9" y="24"/>
                  </a:cubicBezTo>
                  <a:cubicBezTo>
                    <a:pt x="8" y="31"/>
                    <a:pt x="4" y="33"/>
                    <a:pt x="7" y="42"/>
                  </a:cubicBezTo>
                  <a:cubicBezTo>
                    <a:pt x="8" y="37"/>
                    <a:pt x="14" y="34"/>
                    <a:pt x="15" y="27"/>
                  </a:cubicBezTo>
                  <a:cubicBezTo>
                    <a:pt x="16" y="14"/>
                    <a:pt x="9"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4" name="Freeform 1541"/>
            <p:cNvSpPr>
              <a:spLocks/>
            </p:cNvSpPr>
            <p:nvPr userDrawn="1"/>
          </p:nvSpPr>
          <p:spPr bwMode="auto">
            <a:xfrm>
              <a:off x="337" y="372"/>
              <a:ext cx="9" cy="21"/>
            </a:xfrm>
            <a:custGeom>
              <a:avLst/>
              <a:gdLst>
                <a:gd name="T0" fmla="*/ 21 w 21"/>
                <a:gd name="T1" fmla="*/ 0 h 46"/>
                <a:gd name="T2" fmla="*/ 21 w 21"/>
                <a:gd name="T3" fmla="*/ 0 h 46"/>
                <a:gd name="T4" fmla="*/ 7 w 21"/>
                <a:gd name="T5" fmla="*/ 16 h 46"/>
                <a:gd name="T6" fmla="*/ 5 w 21"/>
                <a:gd name="T7" fmla="*/ 46 h 46"/>
                <a:gd name="T8" fmla="*/ 15 w 21"/>
                <a:gd name="T9" fmla="*/ 21 h 46"/>
                <a:gd name="T10" fmla="*/ 21 w 21"/>
                <a:gd name="T11" fmla="*/ 0 h 46"/>
              </a:gdLst>
              <a:ahLst/>
              <a:cxnLst>
                <a:cxn ang="0">
                  <a:pos x="T0" y="T1"/>
                </a:cxn>
                <a:cxn ang="0">
                  <a:pos x="T2" y="T3"/>
                </a:cxn>
                <a:cxn ang="0">
                  <a:pos x="T4" y="T5"/>
                </a:cxn>
                <a:cxn ang="0">
                  <a:pos x="T6" y="T7"/>
                </a:cxn>
                <a:cxn ang="0">
                  <a:pos x="T8" y="T9"/>
                </a:cxn>
                <a:cxn ang="0">
                  <a:pos x="T10" y="T11"/>
                </a:cxn>
              </a:cxnLst>
              <a:rect l="0" t="0" r="r" b="b"/>
              <a:pathLst>
                <a:path w="21" h="46">
                  <a:moveTo>
                    <a:pt x="21" y="0"/>
                  </a:moveTo>
                  <a:lnTo>
                    <a:pt x="21" y="0"/>
                  </a:lnTo>
                  <a:cubicBezTo>
                    <a:pt x="16" y="9"/>
                    <a:pt x="9" y="15"/>
                    <a:pt x="7" y="16"/>
                  </a:cubicBezTo>
                  <a:cubicBezTo>
                    <a:pt x="2" y="30"/>
                    <a:pt x="0" y="37"/>
                    <a:pt x="5" y="46"/>
                  </a:cubicBezTo>
                  <a:cubicBezTo>
                    <a:pt x="5" y="33"/>
                    <a:pt x="9" y="27"/>
                    <a:pt x="15" y="21"/>
                  </a:cubicBezTo>
                  <a:cubicBezTo>
                    <a:pt x="16" y="18"/>
                    <a:pt x="20" y="5"/>
                    <a:pt x="2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5" name="Freeform 1542"/>
            <p:cNvSpPr>
              <a:spLocks/>
            </p:cNvSpPr>
            <p:nvPr userDrawn="1"/>
          </p:nvSpPr>
          <p:spPr bwMode="auto">
            <a:xfrm>
              <a:off x="352" y="372"/>
              <a:ext cx="19" cy="21"/>
            </a:xfrm>
            <a:custGeom>
              <a:avLst/>
              <a:gdLst>
                <a:gd name="T0" fmla="*/ 18 w 44"/>
                <a:gd name="T1" fmla="*/ 0 h 47"/>
                <a:gd name="T2" fmla="*/ 18 w 44"/>
                <a:gd name="T3" fmla="*/ 0 h 47"/>
                <a:gd name="T4" fmla="*/ 0 w 44"/>
                <a:gd name="T5" fmla="*/ 4 h 47"/>
                <a:gd name="T6" fmla="*/ 28 w 44"/>
                <a:gd name="T7" fmla="*/ 21 h 47"/>
                <a:gd name="T8" fmla="*/ 12 w 44"/>
                <a:gd name="T9" fmla="*/ 38 h 47"/>
                <a:gd name="T10" fmla="*/ 23 w 44"/>
                <a:gd name="T11" fmla="*/ 40 h 47"/>
                <a:gd name="T12" fmla="*/ 9 w 44"/>
                <a:gd name="T13" fmla="*/ 37 h 47"/>
                <a:gd name="T14" fmla="*/ 33 w 44"/>
                <a:gd name="T15" fmla="*/ 38 h 47"/>
                <a:gd name="T16" fmla="*/ 18 w 44"/>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7">
                  <a:moveTo>
                    <a:pt x="18" y="0"/>
                  </a:moveTo>
                  <a:lnTo>
                    <a:pt x="18" y="0"/>
                  </a:lnTo>
                  <a:cubicBezTo>
                    <a:pt x="13" y="0"/>
                    <a:pt x="5" y="1"/>
                    <a:pt x="0" y="4"/>
                  </a:cubicBezTo>
                  <a:cubicBezTo>
                    <a:pt x="17" y="2"/>
                    <a:pt x="26" y="9"/>
                    <a:pt x="28" y="21"/>
                  </a:cubicBezTo>
                  <a:cubicBezTo>
                    <a:pt x="29" y="29"/>
                    <a:pt x="24" y="39"/>
                    <a:pt x="12" y="38"/>
                  </a:cubicBezTo>
                  <a:cubicBezTo>
                    <a:pt x="13" y="39"/>
                    <a:pt x="17" y="41"/>
                    <a:pt x="23" y="40"/>
                  </a:cubicBezTo>
                  <a:cubicBezTo>
                    <a:pt x="17" y="43"/>
                    <a:pt x="12" y="40"/>
                    <a:pt x="9" y="37"/>
                  </a:cubicBezTo>
                  <a:cubicBezTo>
                    <a:pt x="12" y="45"/>
                    <a:pt x="26" y="47"/>
                    <a:pt x="33" y="38"/>
                  </a:cubicBezTo>
                  <a:cubicBezTo>
                    <a:pt x="44" y="24"/>
                    <a:pt x="33" y="2"/>
                    <a:pt x="1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6" name="Freeform 1543"/>
            <p:cNvSpPr>
              <a:spLocks/>
            </p:cNvSpPr>
            <p:nvPr userDrawn="1"/>
          </p:nvSpPr>
          <p:spPr bwMode="auto">
            <a:xfrm>
              <a:off x="331" y="370"/>
              <a:ext cx="10" cy="27"/>
            </a:xfrm>
            <a:custGeom>
              <a:avLst/>
              <a:gdLst>
                <a:gd name="T0" fmla="*/ 0 w 21"/>
                <a:gd name="T1" fmla="*/ 50 h 60"/>
                <a:gd name="T2" fmla="*/ 0 w 21"/>
                <a:gd name="T3" fmla="*/ 50 h 60"/>
                <a:gd name="T4" fmla="*/ 0 w 21"/>
                <a:gd name="T5" fmla="*/ 60 h 60"/>
                <a:gd name="T6" fmla="*/ 21 w 21"/>
                <a:gd name="T7" fmla="*/ 0 h 60"/>
                <a:gd name="T8" fmla="*/ 10 w 21"/>
                <a:gd name="T9" fmla="*/ 26 h 60"/>
                <a:gd name="T10" fmla="*/ 1 w 21"/>
                <a:gd name="T11" fmla="*/ 41 h 60"/>
                <a:gd name="T12" fmla="*/ 0 w 21"/>
                <a:gd name="T13" fmla="*/ 50 h 60"/>
              </a:gdLst>
              <a:ahLst/>
              <a:cxnLst>
                <a:cxn ang="0">
                  <a:pos x="T0" y="T1"/>
                </a:cxn>
                <a:cxn ang="0">
                  <a:pos x="T2" y="T3"/>
                </a:cxn>
                <a:cxn ang="0">
                  <a:pos x="T4" y="T5"/>
                </a:cxn>
                <a:cxn ang="0">
                  <a:pos x="T6" y="T7"/>
                </a:cxn>
                <a:cxn ang="0">
                  <a:pos x="T8" y="T9"/>
                </a:cxn>
                <a:cxn ang="0">
                  <a:pos x="T10" y="T11"/>
                </a:cxn>
                <a:cxn ang="0">
                  <a:pos x="T12" y="T13"/>
                </a:cxn>
              </a:cxnLst>
              <a:rect l="0" t="0" r="r" b="b"/>
              <a:pathLst>
                <a:path w="21" h="60">
                  <a:moveTo>
                    <a:pt x="0" y="50"/>
                  </a:moveTo>
                  <a:lnTo>
                    <a:pt x="0" y="50"/>
                  </a:lnTo>
                  <a:lnTo>
                    <a:pt x="0" y="60"/>
                  </a:lnTo>
                  <a:cubicBezTo>
                    <a:pt x="8" y="44"/>
                    <a:pt x="21" y="27"/>
                    <a:pt x="21" y="0"/>
                  </a:cubicBezTo>
                  <a:cubicBezTo>
                    <a:pt x="19" y="10"/>
                    <a:pt x="15" y="18"/>
                    <a:pt x="10" y="26"/>
                  </a:cubicBezTo>
                  <a:cubicBezTo>
                    <a:pt x="8" y="30"/>
                    <a:pt x="2" y="35"/>
                    <a:pt x="1" y="41"/>
                  </a:cubicBezTo>
                  <a:cubicBezTo>
                    <a:pt x="0" y="44"/>
                    <a:pt x="1" y="47"/>
                    <a:pt x="0" y="5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7" name="Freeform 1544"/>
            <p:cNvSpPr>
              <a:spLocks/>
            </p:cNvSpPr>
            <p:nvPr userDrawn="1"/>
          </p:nvSpPr>
          <p:spPr bwMode="auto">
            <a:xfrm>
              <a:off x="367" y="369"/>
              <a:ext cx="12" cy="11"/>
            </a:xfrm>
            <a:custGeom>
              <a:avLst/>
              <a:gdLst>
                <a:gd name="T0" fmla="*/ 5 w 25"/>
                <a:gd name="T1" fmla="*/ 0 h 24"/>
                <a:gd name="T2" fmla="*/ 5 w 25"/>
                <a:gd name="T3" fmla="*/ 0 h 24"/>
                <a:gd name="T4" fmla="*/ 17 w 25"/>
                <a:gd name="T5" fmla="*/ 12 h 24"/>
                <a:gd name="T6" fmla="*/ 0 w 25"/>
                <a:gd name="T7" fmla="*/ 3 h 24"/>
                <a:gd name="T8" fmla="*/ 9 w 25"/>
                <a:gd name="T9" fmla="*/ 15 h 24"/>
                <a:gd name="T10" fmla="*/ 25 w 25"/>
                <a:gd name="T11" fmla="*/ 24 h 24"/>
                <a:gd name="T12" fmla="*/ 5 w 2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5" y="0"/>
                  </a:moveTo>
                  <a:lnTo>
                    <a:pt x="5" y="0"/>
                  </a:lnTo>
                  <a:cubicBezTo>
                    <a:pt x="7" y="2"/>
                    <a:pt x="14" y="8"/>
                    <a:pt x="17" y="12"/>
                  </a:cubicBezTo>
                  <a:cubicBezTo>
                    <a:pt x="12" y="10"/>
                    <a:pt x="6" y="5"/>
                    <a:pt x="0" y="3"/>
                  </a:cubicBezTo>
                  <a:cubicBezTo>
                    <a:pt x="1" y="4"/>
                    <a:pt x="8" y="14"/>
                    <a:pt x="9" y="15"/>
                  </a:cubicBezTo>
                  <a:cubicBezTo>
                    <a:pt x="15" y="17"/>
                    <a:pt x="21" y="20"/>
                    <a:pt x="25" y="24"/>
                  </a:cubicBezTo>
                  <a:cubicBezTo>
                    <a:pt x="25" y="7"/>
                    <a:pt x="18" y="2"/>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8" name="Freeform 1545"/>
            <p:cNvSpPr>
              <a:spLocks/>
            </p:cNvSpPr>
            <p:nvPr userDrawn="1"/>
          </p:nvSpPr>
          <p:spPr bwMode="auto">
            <a:xfrm>
              <a:off x="376" y="369"/>
              <a:ext cx="4" cy="3"/>
            </a:xfrm>
            <a:custGeom>
              <a:avLst/>
              <a:gdLst>
                <a:gd name="T0" fmla="*/ 5 w 8"/>
                <a:gd name="T1" fmla="*/ 1 h 6"/>
                <a:gd name="T2" fmla="*/ 5 w 8"/>
                <a:gd name="T3" fmla="*/ 1 h 6"/>
                <a:gd name="T4" fmla="*/ 0 w 8"/>
                <a:gd name="T5" fmla="*/ 0 h 6"/>
                <a:gd name="T6" fmla="*/ 8 w 8"/>
                <a:gd name="T7" fmla="*/ 6 h 6"/>
                <a:gd name="T8" fmla="*/ 5 w 8"/>
                <a:gd name="T9" fmla="*/ 1 h 6"/>
              </a:gdLst>
              <a:ahLst/>
              <a:cxnLst>
                <a:cxn ang="0">
                  <a:pos x="T0" y="T1"/>
                </a:cxn>
                <a:cxn ang="0">
                  <a:pos x="T2" y="T3"/>
                </a:cxn>
                <a:cxn ang="0">
                  <a:pos x="T4" y="T5"/>
                </a:cxn>
                <a:cxn ang="0">
                  <a:pos x="T6" y="T7"/>
                </a:cxn>
                <a:cxn ang="0">
                  <a:pos x="T8" y="T9"/>
                </a:cxn>
              </a:cxnLst>
              <a:rect l="0" t="0" r="r" b="b"/>
              <a:pathLst>
                <a:path w="8" h="6">
                  <a:moveTo>
                    <a:pt x="5" y="1"/>
                  </a:moveTo>
                  <a:lnTo>
                    <a:pt x="5" y="1"/>
                  </a:lnTo>
                  <a:lnTo>
                    <a:pt x="0" y="0"/>
                  </a:lnTo>
                  <a:lnTo>
                    <a:pt x="8" y="6"/>
                  </a:lnTo>
                  <a:lnTo>
                    <a:pt x="5"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19" name="Freeform 1546"/>
            <p:cNvSpPr>
              <a:spLocks/>
            </p:cNvSpPr>
            <p:nvPr userDrawn="1"/>
          </p:nvSpPr>
          <p:spPr bwMode="auto">
            <a:xfrm>
              <a:off x="375" y="370"/>
              <a:ext cx="11" cy="12"/>
            </a:xfrm>
            <a:custGeom>
              <a:avLst/>
              <a:gdLst>
                <a:gd name="T0" fmla="*/ 20 w 24"/>
                <a:gd name="T1" fmla="*/ 3 h 27"/>
                <a:gd name="T2" fmla="*/ 20 w 24"/>
                <a:gd name="T3" fmla="*/ 3 h 27"/>
                <a:gd name="T4" fmla="*/ 10 w 24"/>
                <a:gd name="T5" fmla="*/ 0 h 27"/>
                <a:gd name="T6" fmla="*/ 16 w 24"/>
                <a:gd name="T7" fmla="*/ 10 h 27"/>
                <a:gd name="T8" fmla="*/ 5 w 24"/>
                <a:gd name="T9" fmla="*/ 0 h 27"/>
                <a:gd name="T10" fmla="*/ 0 w 24"/>
                <a:gd name="T11" fmla="*/ 1 h 27"/>
                <a:gd name="T12" fmla="*/ 16 w 24"/>
                <a:gd name="T13" fmla="*/ 27 h 27"/>
                <a:gd name="T14" fmla="*/ 20 w 24"/>
                <a:gd name="T15" fmla="*/ 3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7">
                  <a:moveTo>
                    <a:pt x="20" y="3"/>
                  </a:moveTo>
                  <a:lnTo>
                    <a:pt x="20" y="3"/>
                  </a:lnTo>
                  <a:cubicBezTo>
                    <a:pt x="17" y="2"/>
                    <a:pt x="10" y="0"/>
                    <a:pt x="10" y="0"/>
                  </a:cubicBezTo>
                  <a:cubicBezTo>
                    <a:pt x="12" y="1"/>
                    <a:pt x="14" y="5"/>
                    <a:pt x="16" y="10"/>
                  </a:cubicBezTo>
                  <a:cubicBezTo>
                    <a:pt x="13" y="6"/>
                    <a:pt x="7" y="2"/>
                    <a:pt x="5" y="0"/>
                  </a:cubicBezTo>
                  <a:cubicBezTo>
                    <a:pt x="3" y="1"/>
                    <a:pt x="1" y="0"/>
                    <a:pt x="0" y="1"/>
                  </a:cubicBezTo>
                  <a:cubicBezTo>
                    <a:pt x="10" y="9"/>
                    <a:pt x="14" y="18"/>
                    <a:pt x="16" y="27"/>
                  </a:cubicBezTo>
                  <a:cubicBezTo>
                    <a:pt x="24" y="19"/>
                    <a:pt x="23" y="11"/>
                    <a:pt x="2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0" name="Freeform 1547"/>
            <p:cNvSpPr>
              <a:spLocks/>
            </p:cNvSpPr>
            <p:nvPr userDrawn="1"/>
          </p:nvSpPr>
          <p:spPr bwMode="auto">
            <a:xfrm>
              <a:off x="380" y="368"/>
              <a:ext cx="10" cy="24"/>
            </a:xfrm>
            <a:custGeom>
              <a:avLst/>
              <a:gdLst>
                <a:gd name="T0" fmla="*/ 11 w 22"/>
                <a:gd name="T1" fmla="*/ 0 h 53"/>
                <a:gd name="T2" fmla="*/ 11 w 22"/>
                <a:gd name="T3" fmla="*/ 0 h 53"/>
                <a:gd name="T4" fmla="*/ 11 w 22"/>
                <a:gd name="T5" fmla="*/ 7 h 53"/>
                <a:gd name="T6" fmla="*/ 5 w 22"/>
                <a:gd name="T7" fmla="*/ 34 h 53"/>
                <a:gd name="T8" fmla="*/ 3 w 22"/>
                <a:gd name="T9" fmla="*/ 30 h 53"/>
                <a:gd name="T10" fmla="*/ 1 w 22"/>
                <a:gd name="T11" fmla="*/ 41 h 53"/>
                <a:gd name="T12" fmla="*/ 11 w 22"/>
                <a:gd name="T13" fmla="*/ 53 h 53"/>
                <a:gd name="T14" fmla="*/ 13 w 22"/>
                <a:gd name="T15" fmla="*/ 32 h 53"/>
                <a:gd name="T16" fmla="*/ 11 w 22"/>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3">
                  <a:moveTo>
                    <a:pt x="11" y="0"/>
                  </a:moveTo>
                  <a:lnTo>
                    <a:pt x="11" y="0"/>
                  </a:lnTo>
                  <a:cubicBezTo>
                    <a:pt x="11" y="0"/>
                    <a:pt x="11" y="4"/>
                    <a:pt x="11" y="7"/>
                  </a:cubicBezTo>
                  <a:cubicBezTo>
                    <a:pt x="13" y="15"/>
                    <a:pt x="15" y="26"/>
                    <a:pt x="5" y="34"/>
                  </a:cubicBezTo>
                  <a:cubicBezTo>
                    <a:pt x="4" y="32"/>
                    <a:pt x="4" y="31"/>
                    <a:pt x="3" y="30"/>
                  </a:cubicBezTo>
                  <a:cubicBezTo>
                    <a:pt x="1" y="32"/>
                    <a:pt x="0" y="38"/>
                    <a:pt x="1" y="41"/>
                  </a:cubicBezTo>
                  <a:cubicBezTo>
                    <a:pt x="3" y="47"/>
                    <a:pt x="6" y="51"/>
                    <a:pt x="11" y="53"/>
                  </a:cubicBezTo>
                  <a:cubicBezTo>
                    <a:pt x="7" y="45"/>
                    <a:pt x="12" y="33"/>
                    <a:pt x="13" y="32"/>
                  </a:cubicBezTo>
                  <a:cubicBezTo>
                    <a:pt x="17" y="21"/>
                    <a:pt x="22" y="9"/>
                    <a:pt x="1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1" name="Freeform 1548"/>
            <p:cNvSpPr>
              <a:spLocks/>
            </p:cNvSpPr>
            <p:nvPr userDrawn="1"/>
          </p:nvSpPr>
          <p:spPr bwMode="auto">
            <a:xfrm>
              <a:off x="331" y="368"/>
              <a:ext cx="9" cy="19"/>
            </a:xfrm>
            <a:custGeom>
              <a:avLst/>
              <a:gdLst>
                <a:gd name="T0" fmla="*/ 0 w 20"/>
                <a:gd name="T1" fmla="*/ 32 h 42"/>
                <a:gd name="T2" fmla="*/ 0 w 20"/>
                <a:gd name="T3" fmla="*/ 32 h 42"/>
                <a:gd name="T4" fmla="*/ 0 w 20"/>
                <a:gd name="T5" fmla="*/ 42 h 42"/>
                <a:gd name="T6" fmla="*/ 20 w 20"/>
                <a:gd name="T7" fmla="*/ 0 h 42"/>
                <a:gd name="T8" fmla="*/ 0 w 20"/>
                <a:gd name="T9" fmla="*/ 32 h 42"/>
              </a:gdLst>
              <a:ahLst/>
              <a:cxnLst>
                <a:cxn ang="0">
                  <a:pos x="T0" y="T1"/>
                </a:cxn>
                <a:cxn ang="0">
                  <a:pos x="T2" y="T3"/>
                </a:cxn>
                <a:cxn ang="0">
                  <a:pos x="T4" y="T5"/>
                </a:cxn>
                <a:cxn ang="0">
                  <a:pos x="T6" y="T7"/>
                </a:cxn>
                <a:cxn ang="0">
                  <a:pos x="T8" y="T9"/>
                </a:cxn>
              </a:cxnLst>
              <a:rect l="0" t="0" r="r" b="b"/>
              <a:pathLst>
                <a:path w="20" h="42">
                  <a:moveTo>
                    <a:pt x="0" y="32"/>
                  </a:moveTo>
                  <a:lnTo>
                    <a:pt x="0" y="32"/>
                  </a:lnTo>
                  <a:lnTo>
                    <a:pt x="0" y="42"/>
                  </a:lnTo>
                  <a:cubicBezTo>
                    <a:pt x="8" y="31"/>
                    <a:pt x="18" y="17"/>
                    <a:pt x="20" y="0"/>
                  </a:cubicBezTo>
                  <a:cubicBezTo>
                    <a:pt x="6" y="3"/>
                    <a:pt x="1" y="14"/>
                    <a:pt x="0" y="3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2" name="Freeform 1549"/>
            <p:cNvSpPr>
              <a:spLocks/>
            </p:cNvSpPr>
            <p:nvPr userDrawn="1"/>
          </p:nvSpPr>
          <p:spPr bwMode="auto">
            <a:xfrm>
              <a:off x="365" y="368"/>
              <a:ext cx="7" cy="5"/>
            </a:xfrm>
            <a:custGeom>
              <a:avLst/>
              <a:gdLst>
                <a:gd name="T0" fmla="*/ 9 w 16"/>
                <a:gd name="T1" fmla="*/ 4 h 11"/>
                <a:gd name="T2" fmla="*/ 9 w 16"/>
                <a:gd name="T3" fmla="*/ 4 h 11"/>
                <a:gd name="T4" fmla="*/ 0 w 16"/>
                <a:gd name="T5" fmla="*/ 0 h 11"/>
                <a:gd name="T6" fmla="*/ 5 w 16"/>
                <a:gd name="T7" fmla="*/ 5 h 11"/>
                <a:gd name="T8" fmla="*/ 16 w 16"/>
                <a:gd name="T9" fmla="*/ 11 h 11"/>
                <a:gd name="T10" fmla="*/ 9 w 16"/>
                <a:gd name="T11" fmla="*/ 4 h 11"/>
              </a:gdLst>
              <a:ahLst/>
              <a:cxnLst>
                <a:cxn ang="0">
                  <a:pos x="T0" y="T1"/>
                </a:cxn>
                <a:cxn ang="0">
                  <a:pos x="T2" y="T3"/>
                </a:cxn>
                <a:cxn ang="0">
                  <a:pos x="T4" y="T5"/>
                </a:cxn>
                <a:cxn ang="0">
                  <a:pos x="T6" y="T7"/>
                </a:cxn>
                <a:cxn ang="0">
                  <a:pos x="T8" y="T9"/>
                </a:cxn>
                <a:cxn ang="0">
                  <a:pos x="T10" y="T11"/>
                </a:cxn>
              </a:cxnLst>
              <a:rect l="0" t="0" r="r" b="b"/>
              <a:pathLst>
                <a:path w="16" h="11">
                  <a:moveTo>
                    <a:pt x="9" y="4"/>
                  </a:moveTo>
                  <a:lnTo>
                    <a:pt x="9" y="4"/>
                  </a:lnTo>
                  <a:cubicBezTo>
                    <a:pt x="6" y="3"/>
                    <a:pt x="3" y="2"/>
                    <a:pt x="0" y="0"/>
                  </a:cubicBezTo>
                  <a:cubicBezTo>
                    <a:pt x="2" y="2"/>
                    <a:pt x="4" y="4"/>
                    <a:pt x="5" y="5"/>
                  </a:cubicBezTo>
                  <a:cubicBezTo>
                    <a:pt x="8" y="6"/>
                    <a:pt x="14" y="9"/>
                    <a:pt x="16" y="11"/>
                  </a:cubicBezTo>
                  <a:cubicBezTo>
                    <a:pt x="16" y="10"/>
                    <a:pt x="10" y="5"/>
                    <a:pt x="9"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3" name="Freeform 1550"/>
            <p:cNvSpPr>
              <a:spLocks/>
            </p:cNvSpPr>
            <p:nvPr userDrawn="1"/>
          </p:nvSpPr>
          <p:spPr bwMode="auto">
            <a:xfrm>
              <a:off x="344" y="368"/>
              <a:ext cx="1" cy="2"/>
            </a:xfrm>
            <a:custGeom>
              <a:avLst/>
              <a:gdLst>
                <a:gd name="T0" fmla="*/ 3 w 3"/>
                <a:gd name="T1" fmla="*/ 0 h 5"/>
                <a:gd name="T2" fmla="*/ 3 w 3"/>
                <a:gd name="T3" fmla="*/ 0 h 5"/>
                <a:gd name="T4" fmla="*/ 1 w 3"/>
                <a:gd name="T5" fmla="*/ 0 h 5"/>
                <a:gd name="T6" fmla="*/ 0 w 3"/>
                <a:gd name="T7" fmla="*/ 5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0"/>
                  </a:lnTo>
                  <a:lnTo>
                    <a:pt x="1" y="0"/>
                  </a:lnTo>
                  <a:lnTo>
                    <a:pt x="0" y="5"/>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4" name="Freeform 1551"/>
            <p:cNvSpPr>
              <a:spLocks/>
            </p:cNvSpPr>
            <p:nvPr userDrawn="1"/>
          </p:nvSpPr>
          <p:spPr bwMode="auto">
            <a:xfrm>
              <a:off x="341" y="367"/>
              <a:ext cx="6" cy="11"/>
            </a:xfrm>
            <a:custGeom>
              <a:avLst/>
              <a:gdLst>
                <a:gd name="T0" fmla="*/ 15 w 15"/>
                <a:gd name="T1" fmla="*/ 1 h 23"/>
                <a:gd name="T2" fmla="*/ 15 w 15"/>
                <a:gd name="T3" fmla="*/ 1 h 23"/>
                <a:gd name="T4" fmla="*/ 11 w 15"/>
                <a:gd name="T5" fmla="*/ 1 h 23"/>
                <a:gd name="T6" fmla="*/ 5 w 15"/>
                <a:gd name="T7" fmla="*/ 12 h 23"/>
                <a:gd name="T8" fmla="*/ 7 w 15"/>
                <a:gd name="T9" fmla="*/ 1 h 23"/>
                <a:gd name="T10" fmla="*/ 1 w 15"/>
                <a:gd name="T11" fmla="*/ 1 h 23"/>
                <a:gd name="T12" fmla="*/ 0 w 15"/>
                <a:gd name="T13" fmla="*/ 23 h 23"/>
                <a:gd name="T14" fmla="*/ 8 w 15"/>
                <a:gd name="T15" fmla="*/ 15 h 23"/>
                <a:gd name="T16" fmla="*/ 15 w 15"/>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3">
                  <a:moveTo>
                    <a:pt x="15" y="1"/>
                  </a:moveTo>
                  <a:lnTo>
                    <a:pt x="15" y="1"/>
                  </a:lnTo>
                  <a:lnTo>
                    <a:pt x="11" y="1"/>
                  </a:lnTo>
                  <a:cubicBezTo>
                    <a:pt x="10" y="3"/>
                    <a:pt x="9" y="6"/>
                    <a:pt x="5" y="12"/>
                  </a:cubicBezTo>
                  <a:cubicBezTo>
                    <a:pt x="6" y="6"/>
                    <a:pt x="7" y="1"/>
                    <a:pt x="7" y="1"/>
                  </a:cubicBezTo>
                  <a:cubicBezTo>
                    <a:pt x="7" y="1"/>
                    <a:pt x="3" y="0"/>
                    <a:pt x="1" y="1"/>
                  </a:cubicBezTo>
                  <a:cubicBezTo>
                    <a:pt x="2" y="10"/>
                    <a:pt x="1" y="16"/>
                    <a:pt x="0" y="23"/>
                  </a:cubicBezTo>
                  <a:cubicBezTo>
                    <a:pt x="3" y="22"/>
                    <a:pt x="7" y="16"/>
                    <a:pt x="8" y="15"/>
                  </a:cubicBezTo>
                  <a:cubicBezTo>
                    <a:pt x="11" y="11"/>
                    <a:pt x="14" y="5"/>
                    <a:pt x="1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5" name="Freeform 1552"/>
            <p:cNvSpPr>
              <a:spLocks/>
            </p:cNvSpPr>
            <p:nvPr userDrawn="1"/>
          </p:nvSpPr>
          <p:spPr bwMode="auto">
            <a:xfrm>
              <a:off x="345" y="367"/>
              <a:ext cx="9" cy="12"/>
            </a:xfrm>
            <a:custGeom>
              <a:avLst/>
              <a:gdLst>
                <a:gd name="T0" fmla="*/ 22 w 22"/>
                <a:gd name="T1" fmla="*/ 0 h 27"/>
                <a:gd name="T2" fmla="*/ 22 w 22"/>
                <a:gd name="T3" fmla="*/ 0 h 27"/>
                <a:gd name="T4" fmla="*/ 17 w 22"/>
                <a:gd name="T5" fmla="*/ 1 h 27"/>
                <a:gd name="T6" fmla="*/ 9 w 22"/>
                <a:gd name="T7" fmla="*/ 12 h 27"/>
                <a:gd name="T8" fmla="*/ 13 w 22"/>
                <a:gd name="T9" fmla="*/ 1 h 27"/>
                <a:gd name="T10" fmla="*/ 9 w 22"/>
                <a:gd name="T11" fmla="*/ 1 h 27"/>
                <a:gd name="T12" fmla="*/ 0 w 22"/>
                <a:gd name="T13" fmla="*/ 27 h 27"/>
                <a:gd name="T14" fmla="*/ 22 w 22"/>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7">
                  <a:moveTo>
                    <a:pt x="22" y="0"/>
                  </a:moveTo>
                  <a:lnTo>
                    <a:pt x="22" y="0"/>
                  </a:lnTo>
                  <a:cubicBezTo>
                    <a:pt x="20" y="1"/>
                    <a:pt x="17" y="1"/>
                    <a:pt x="17" y="1"/>
                  </a:cubicBezTo>
                  <a:cubicBezTo>
                    <a:pt x="17" y="2"/>
                    <a:pt x="11" y="11"/>
                    <a:pt x="9" y="12"/>
                  </a:cubicBezTo>
                  <a:cubicBezTo>
                    <a:pt x="11" y="7"/>
                    <a:pt x="12" y="3"/>
                    <a:pt x="13" y="1"/>
                  </a:cubicBezTo>
                  <a:lnTo>
                    <a:pt x="9" y="1"/>
                  </a:lnTo>
                  <a:cubicBezTo>
                    <a:pt x="8" y="2"/>
                    <a:pt x="1" y="27"/>
                    <a:pt x="0" y="27"/>
                  </a:cubicBezTo>
                  <a:cubicBezTo>
                    <a:pt x="4" y="24"/>
                    <a:pt x="19" y="7"/>
                    <a:pt x="2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6" name="Freeform 1553"/>
            <p:cNvSpPr>
              <a:spLocks/>
            </p:cNvSpPr>
            <p:nvPr userDrawn="1"/>
          </p:nvSpPr>
          <p:spPr bwMode="auto">
            <a:xfrm>
              <a:off x="355" y="367"/>
              <a:ext cx="4" cy="1"/>
            </a:xfrm>
            <a:custGeom>
              <a:avLst/>
              <a:gdLst>
                <a:gd name="T0" fmla="*/ 2 w 10"/>
                <a:gd name="T1" fmla="*/ 0 h 3"/>
                <a:gd name="T2" fmla="*/ 2 w 10"/>
                <a:gd name="T3" fmla="*/ 0 h 3"/>
                <a:gd name="T4" fmla="*/ 0 w 10"/>
                <a:gd name="T5" fmla="*/ 0 h 3"/>
                <a:gd name="T6" fmla="*/ 0 w 10"/>
                <a:gd name="T7" fmla="*/ 1 h 3"/>
                <a:gd name="T8" fmla="*/ 10 w 10"/>
                <a:gd name="T9" fmla="*/ 3 h 3"/>
                <a:gd name="T10" fmla="*/ 2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2" y="0"/>
                  </a:moveTo>
                  <a:lnTo>
                    <a:pt x="2" y="0"/>
                  </a:lnTo>
                  <a:lnTo>
                    <a:pt x="0" y="0"/>
                  </a:lnTo>
                  <a:lnTo>
                    <a:pt x="0" y="1"/>
                  </a:lnTo>
                  <a:lnTo>
                    <a:pt x="10" y="3"/>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7" name="Freeform 1554"/>
            <p:cNvSpPr>
              <a:spLocks/>
            </p:cNvSpPr>
            <p:nvPr userDrawn="1"/>
          </p:nvSpPr>
          <p:spPr bwMode="auto">
            <a:xfrm>
              <a:off x="352" y="365"/>
              <a:ext cx="18" cy="11"/>
            </a:xfrm>
            <a:custGeom>
              <a:avLst/>
              <a:gdLst>
                <a:gd name="T0" fmla="*/ 19 w 41"/>
                <a:gd name="T1" fmla="*/ 0 h 24"/>
                <a:gd name="T2" fmla="*/ 19 w 41"/>
                <a:gd name="T3" fmla="*/ 0 h 24"/>
                <a:gd name="T4" fmla="*/ 11 w 41"/>
                <a:gd name="T5" fmla="*/ 4 h 24"/>
                <a:gd name="T6" fmla="*/ 25 w 41"/>
                <a:gd name="T7" fmla="*/ 10 h 24"/>
                <a:gd name="T8" fmla="*/ 6 w 41"/>
                <a:gd name="T9" fmla="*/ 7 h 24"/>
                <a:gd name="T10" fmla="*/ 0 w 41"/>
                <a:gd name="T11" fmla="*/ 17 h 24"/>
                <a:gd name="T12" fmla="*/ 41 w 41"/>
                <a:gd name="T13" fmla="*/ 24 h 24"/>
                <a:gd name="T14" fmla="*/ 19 w 41"/>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4">
                  <a:moveTo>
                    <a:pt x="19" y="0"/>
                  </a:moveTo>
                  <a:lnTo>
                    <a:pt x="19" y="0"/>
                  </a:lnTo>
                  <a:cubicBezTo>
                    <a:pt x="18" y="1"/>
                    <a:pt x="14" y="3"/>
                    <a:pt x="11" y="4"/>
                  </a:cubicBezTo>
                  <a:cubicBezTo>
                    <a:pt x="15" y="5"/>
                    <a:pt x="21" y="7"/>
                    <a:pt x="25" y="10"/>
                  </a:cubicBezTo>
                  <a:cubicBezTo>
                    <a:pt x="22" y="10"/>
                    <a:pt x="11" y="7"/>
                    <a:pt x="6" y="7"/>
                  </a:cubicBezTo>
                  <a:cubicBezTo>
                    <a:pt x="5" y="10"/>
                    <a:pt x="1" y="16"/>
                    <a:pt x="0" y="17"/>
                  </a:cubicBezTo>
                  <a:cubicBezTo>
                    <a:pt x="12" y="10"/>
                    <a:pt x="28" y="12"/>
                    <a:pt x="41" y="24"/>
                  </a:cubicBezTo>
                  <a:cubicBezTo>
                    <a:pt x="37" y="15"/>
                    <a:pt x="22" y="1"/>
                    <a:pt x="1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8" name="Freeform 1555"/>
            <p:cNvSpPr>
              <a:spLocks/>
            </p:cNvSpPr>
            <p:nvPr userDrawn="1"/>
          </p:nvSpPr>
          <p:spPr bwMode="auto">
            <a:xfrm>
              <a:off x="369" y="362"/>
              <a:ext cx="6" cy="2"/>
            </a:xfrm>
            <a:custGeom>
              <a:avLst/>
              <a:gdLst>
                <a:gd name="T0" fmla="*/ 0 w 14"/>
                <a:gd name="T1" fmla="*/ 0 h 5"/>
                <a:gd name="T2" fmla="*/ 0 w 14"/>
                <a:gd name="T3" fmla="*/ 0 h 5"/>
                <a:gd name="T4" fmla="*/ 5 w 14"/>
                <a:gd name="T5" fmla="*/ 4 h 5"/>
                <a:gd name="T6" fmla="*/ 14 w 14"/>
                <a:gd name="T7" fmla="*/ 5 h 5"/>
                <a:gd name="T8" fmla="*/ 8 w 14"/>
                <a:gd name="T9" fmla="*/ 2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lnTo>
                    <a:pt x="0" y="0"/>
                  </a:lnTo>
                  <a:cubicBezTo>
                    <a:pt x="1" y="1"/>
                    <a:pt x="3" y="3"/>
                    <a:pt x="5" y="4"/>
                  </a:cubicBezTo>
                  <a:cubicBezTo>
                    <a:pt x="7" y="4"/>
                    <a:pt x="10" y="5"/>
                    <a:pt x="14" y="5"/>
                  </a:cubicBezTo>
                  <a:cubicBezTo>
                    <a:pt x="13" y="5"/>
                    <a:pt x="8" y="2"/>
                    <a:pt x="8" y="2"/>
                  </a:cubicBezTo>
                  <a:cubicBezTo>
                    <a:pt x="5" y="2"/>
                    <a:pt x="2"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29" name="Freeform 1556"/>
            <p:cNvSpPr>
              <a:spLocks/>
            </p:cNvSpPr>
            <p:nvPr userDrawn="1"/>
          </p:nvSpPr>
          <p:spPr bwMode="auto">
            <a:xfrm>
              <a:off x="371" y="362"/>
              <a:ext cx="13" cy="8"/>
            </a:xfrm>
            <a:custGeom>
              <a:avLst/>
              <a:gdLst>
                <a:gd name="T0" fmla="*/ 15 w 29"/>
                <a:gd name="T1" fmla="*/ 0 h 18"/>
                <a:gd name="T2" fmla="*/ 15 w 29"/>
                <a:gd name="T3" fmla="*/ 0 h 18"/>
                <a:gd name="T4" fmla="*/ 4 w 29"/>
                <a:gd name="T5" fmla="*/ 2 h 18"/>
                <a:gd name="T6" fmla="*/ 19 w 29"/>
                <a:gd name="T7" fmla="*/ 9 h 18"/>
                <a:gd name="T8" fmla="*/ 0 w 29"/>
                <a:gd name="T9" fmla="*/ 5 h 18"/>
                <a:gd name="T10" fmla="*/ 8 w 29"/>
                <a:gd name="T11" fmla="*/ 11 h 18"/>
                <a:gd name="T12" fmla="*/ 29 w 29"/>
                <a:gd name="T13" fmla="*/ 18 h 18"/>
                <a:gd name="T14" fmla="*/ 15 w 29"/>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8">
                  <a:moveTo>
                    <a:pt x="15" y="0"/>
                  </a:moveTo>
                  <a:lnTo>
                    <a:pt x="15" y="0"/>
                  </a:lnTo>
                  <a:cubicBezTo>
                    <a:pt x="12" y="1"/>
                    <a:pt x="9" y="2"/>
                    <a:pt x="4" y="2"/>
                  </a:cubicBezTo>
                  <a:cubicBezTo>
                    <a:pt x="10" y="4"/>
                    <a:pt x="14" y="5"/>
                    <a:pt x="19" y="9"/>
                  </a:cubicBezTo>
                  <a:cubicBezTo>
                    <a:pt x="12" y="6"/>
                    <a:pt x="6" y="6"/>
                    <a:pt x="0" y="5"/>
                  </a:cubicBezTo>
                  <a:cubicBezTo>
                    <a:pt x="3" y="7"/>
                    <a:pt x="6" y="10"/>
                    <a:pt x="8" y="11"/>
                  </a:cubicBezTo>
                  <a:cubicBezTo>
                    <a:pt x="15" y="15"/>
                    <a:pt x="22" y="17"/>
                    <a:pt x="29" y="18"/>
                  </a:cubicBezTo>
                  <a:cubicBezTo>
                    <a:pt x="28" y="10"/>
                    <a:pt x="24" y="3"/>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0" name="Freeform 1557"/>
            <p:cNvSpPr>
              <a:spLocks/>
            </p:cNvSpPr>
            <p:nvPr userDrawn="1"/>
          </p:nvSpPr>
          <p:spPr bwMode="auto">
            <a:xfrm>
              <a:off x="379" y="360"/>
              <a:ext cx="16" cy="27"/>
            </a:xfrm>
            <a:custGeom>
              <a:avLst/>
              <a:gdLst>
                <a:gd name="T0" fmla="*/ 3 w 36"/>
                <a:gd name="T1" fmla="*/ 0 h 59"/>
                <a:gd name="T2" fmla="*/ 3 w 36"/>
                <a:gd name="T3" fmla="*/ 0 h 59"/>
                <a:gd name="T4" fmla="*/ 0 w 36"/>
                <a:gd name="T5" fmla="*/ 3 h 59"/>
                <a:gd name="T6" fmla="*/ 12 w 36"/>
                <a:gd name="T7" fmla="*/ 14 h 59"/>
                <a:gd name="T8" fmla="*/ 21 w 36"/>
                <a:gd name="T9" fmla="*/ 25 h 59"/>
                <a:gd name="T10" fmla="*/ 19 w 36"/>
                <a:gd name="T11" fmla="*/ 43 h 59"/>
                <a:gd name="T12" fmla="*/ 30 w 36"/>
                <a:gd name="T13" fmla="*/ 55 h 59"/>
                <a:gd name="T14" fmla="*/ 18 w 36"/>
                <a:gd name="T15" fmla="*/ 46 h 59"/>
                <a:gd name="T16" fmla="*/ 23 w 36"/>
                <a:gd name="T17" fmla="*/ 58 h 59"/>
                <a:gd name="T18" fmla="*/ 36 w 36"/>
                <a:gd name="T19" fmla="*/ 55 h 59"/>
                <a:gd name="T20" fmla="*/ 27 w 36"/>
                <a:gd name="T21" fmla="*/ 15 h 59"/>
                <a:gd name="T22" fmla="*/ 3 w 36"/>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59">
                  <a:moveTo>
                    <a:pt x="3" y="0"/>
                  </a:moveTo>
                  <a:lnTo>
                    <a:pt x="3" y="0"/>
                  </a:lnTo>
                  <a:cubicBezTo>
                    <a:pt x="2" y="1"/>
                    <a:pt x="2" y="2"/>
                    <a:pt x="0" y="3"/>
                  </a:cubicBezTo>
                  <a:cubicBezTo>
                    <a:pt x="7" y="5"/>
                    <a:pt x="11" y="12"/>
                    <a:pt x="12" y="14"/>
                  </a:cubicBezTo>
                  <a:cubicBezTo>
                    <a:pt x="15" y="15"/>
                    <a:pt x="19" y="19"/>
                    <a:pt x="21" y="25"/>
                  </a:cubicBezTo>
                  <a:cubicBezTo>
                    <a:pt x="23" y="31"/>
                    <a:pt x="22" y="36"/>
                    <a:pt x="19" y="43"/>
                  </a:cubicBezTo>
                  <a:cubicBezTo>
                    <a:pt x="19" y="49"/>
                    <a:pt x="23" y="55"/>
                    <a:pt x="30" y="55"/>
                  </a:cubicBezTo>
                  <a:cubicBezTo>
                    <a:pt x="23" y="56"/>
                    <a:pt x="19" y="52"/>
                    <a:pt x="18" y="46"/>
                  </a:cubicBezTo>
                  <a:cubicBezTo>
                    <a:pt x="16" y="51"/>
                    <a:pt x="19" y="56"/>
                    <a:pt x="23" y="58"/>
                  </a:cubicBezTo>
                  <a:cubicBezTo>
                    <a:pt x="28" y="59"/>
                    <a:pt x="33" y="59"/>
                    <a:pt x="36" y="55"/>
                  </a:cubicBezTo>
                  <a:cubicBezTo>
                    <a:pt x="18" y="52"/>
                    <a:pt x="34" y="29"/>
                    <a:pt x="27" y="15"/>
                  </a:cubicBezTo>
                  <a:cubicBezTo>
                    <a:pt x="23" y="9"/>
                    <a:pt x="16" y="2"/>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1" name="Freeform 1558"/>
            <p:cNvSpPr>
              <a:spLocks/>
            </p:cNvSpPr>
            <p:nvPr userDrawn="1"/>
          </p:nvSpPr>
          <p:spPr bwMode="auto">
            <a:xfrm>
              <a:off x="361" y="360"/>
              <a:ext cx="15" cy="9"/>
            </a:xfrm>
            <a:custGeom>
              <a:avLst/>
              <a:gdLst>
                <a:gd name="T0" fmla="*/ 7 w 34"/>
                <a:gd name="T1" fmla="*/ 0 h 20"/>
                <a:gd name="T2" fmla="*/ 7 w 34"/>
                <a:gd name="T3" fmla="*/ 0 h 20"/>
                <a:gd name="T4" fmla="*/ 6 w 34"/>
                <a:gd name="T5" fmla="*/ 4 h 20"/>
                <a:gd name="T6" fmla="*/ 18 w 34"/>
                <a:gd name="T7" fmla="*/ 13 h 20"/>
                <a:gd name="T8" fmla="*/ 3 w 34"/>
                <a:gd name="T9" fmla="*/ 7 h 20"/>
                <a:gd name="T10" fmla="*/ 0 w 34"/>
                <a:gd name="T11" fmla="*/ 10 h 20"/>
                <a:gd name="T12" fmla="*/ 34 w 34"/>
                <a:gd name="T13" fmla="*/ 20 h 20"/>
                <a:gd name="T14" fmla="*/ 7 w 34"/>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20">
                  <a:moveTo>
                    <a:pt x="7" y="0"/>
                  </a:moveTo>
                  <a:lnTo>
                    <a:pt x="7" y="0"/>
                  </a:lnTo>
                  <a:cubicBezTo>
                    <a:pt x="7" y="1"/>
                    <a:pt x="6" y="2"/>
                    <a:pt x="6" y="4"/>
                  </a:cubicBezTo>
                  <a:cubicBezTo>
                    <a:pt x="9" y="6"/>
                    <a:pt x="14" y="10"/>
                    <a:pt x="18" y="13"/>
                  </a:cubicBezTo>
                  <a:cubicBezTo>
                    <a:pt x="13" y="11"/>
                    <a:pt x="8" y="8"/>
                    <a:pt x="3" y="7"/>
                  </a:cubicBezTo>
                  <a:cubicBezTo>
                    <a:pt x="3" y="8"/>
                    <a:pt x="2" y="9"/>
                    <a:pt x="0" y="10"/>
                  </a:cubicBezTo>
                  <a:cubicBezTo>
                    <a:pt x="14" y="19"/>
                    <a:pt x="27" y="20"/>
                    <a:pt x="34" y="20"/>
                  </a:cubicBezTo>
                  <a:cubicBezTo>
                    <a:pt x="28" y="11"/>
                    <a:pt x="14" y="3"/>
                    <a:pt x="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2" name="Freeform 1559"/>
            <p:cNvSpPr>
              <a:spLocks/>
            </p:cNvSpPr>
            <p:nvPr userDrawn="1"/>
          </p:nvSpPr>
          <p:spPr bwMode="auto">
            <a:xfrm>
              <a:off x="364" y="348"/>
              <a:ext cx="16" cy="16"/>
            </a:xfrm>
            <a:custGeom>
              <a:avLst/>
              <a:gdLst>
                <a:gd name="T0" fmla="*/ 1 w 35"/>
                <a:gd name="T1" fmla="*/ 0 h 35"/>
                <a:gd name="T2" fmla="*/ 1 w 35"/>
                <a:gd name="T3" fmla="*/ 0 h 35"/>
                <a:gd name="T4" fmla="*/ 1 w 35"/>
                <a:gd name="T5" fmla="*/ 7 h 35"/>
                <a:gd name="T6" fmla="*/ 9 w 35"/>
                <a:gd name="T7" fmla="*/ 19 h 35"/>
                <a:gd name="T8" fmla="*/ 1 w 35"/>
                <a:gd name="T9" fmla="*/ 11 h 35"/>
                <a:gd name="T10" fmla="*/ 0 w 35"/>
                <a:gd name="T11" fmla="*/ 25 h 35"/>
                <a:gd name="T12" fmla="*/ 7 w 35"/>
                <a:gd name="T13" fmla="*/ 29 h 35"/>
                <a:gd name="T14" fmla="*/ 35 w 35"/>
                <a:gd name="T15" fmla="*/ 23 h 35"/>
                <a:gd name="T16" fmla="*/ 9 w 35"/>
                <a:gd name="T17" fmla="*/ 26 h 35"/>
                <a:gd name="T18" fmla="*/ 30 w 35"/>
                <a:gd name="T19" fmla="*/ 24 h 35"/>
                <a:gd name="T20" fmla="*/ 8 w 35"/>
                <a:gd name="T21" fmla="*/ 8 h 35"/>
                <a:gd name="T22" fmla="*/ 1 w 35"/>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5">
                  <a:moveTo>
                    <a:pt x="1" y="0"/>
                  </a:moveTo>
                  <a:lnTo>
                    <a:pt x="1" y="0"/>
                  </a:lnTo>
                  <a:lnTo>
                    <a:pt x="1" y="7"/>
                  </a:lnTo>
                  <a:cubicBezTo>
                    <a:pt x="2" y="12"/>
                    <a:pt x="7" y="17"/>
                    <a:pt x="9" y="19"/>
                  </a:cubicBezTo>
                  <a:cubicBezTo>
                    <a:pt x="6" y="18"/>
                    <a:pt x="2" y="13"/>
                    <a:pt x="1" y="11"/>
                  </a:cubicBezTo>
                  <a:cubicBezTo>
                    <a:pt x="1" y="18"/>
                    <a:pt x="1" y="21"/>
                    <a:pt x="0" y="25"/>
                  </a:cubicBezTo>
                  <a:cubicBezTo>
                    <a:pt x="1" y="26"/>
                    <a:pt x="5" y="28"/>
                    <a:pt x="7" y="29"/>
                  </a:cubicBezTo>
                  <a:cubicBezTo>
                    <a:pt x="20" y="35"/>
                    <a:pt x="32" y="30"/>
                    <a:pt x="35" y="23"/>
                  </a:cubicBezTo>
                  <a:cubicBezTo>
                    <a:pt x="30" y="27"/>
                    <a:pt x="19" y="32"/>
                    <a:pt x="9" y="26"/>
                  </a:cubicBezTo>
                  <a:cubicBezTo>
                    <a:pt x="17" y="29"/>
                    <a:pt x="25" y="28"/>
                    <a:pt x="30" y="24"/>
                  </a:cubicBezTo>
                  <a:cubicBezTo>
                    <a:pt x="23" y="24"/>
                    <a:pt x="11" y="21"/>
                    <a:pt x="8" y="8"/>
                  </a:cubicBezTo>
                  <a:cubicBezTo>
                    <a:pt x="6" y="6"/>
                    <a:pt x="2" y="3"/>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3" name="Freeform 1560"/>
            <p:cNvSpPr>
              <a:spLocks/>
            </p:cNvSpPr>
            <p:nvPr userDrawn="1"/>
          </p:nvSpPr>
          <p:spPr bwMode="auto">
            <a:xfrm>
              <a:off x="365" y="332"/>
              <a:ext cx="6" cy="19"/>
            </a:xfrm>
            <a:custGeom>
              <a:avLst/>
              <a:gdLst>
                <a:gd name="T0" fmla="*/ 0 w 13"/>
                <a:gd name="T1" fmla="*/ 0 h 41"/>
                <a:gd name="T2" fmla="*/ 0 w 13"/>
                <a:gd name="T3" fmla="*/ 0 h 41"/>
                <a:gd name="T4" fmla="*/ 0 w 13"/>
                <a:gd name="T5" fmla="*/ 30 h 41"/>
                <a:gd name="T6" fmla="*/ 11 w 13"/>
                <a:gd name="T7" fmla="*/ 41 h 41"/>
                <a:gd name="T8" fmla="*/ 13 w 13"/>
                <a:gd name="T9" fmla="*/ 1 h 41"/>
                <a:gd name="T10" fmla="*/ 6 w 13"/>
                <a:gd name="T11" fmla="*/ 5 h 41"/>
                <a:gd name="T12" fmla="*/ 4 w 13"/>
                <a:gd name="T13" fmla="*/ 25 h 41"/>
                <a:gd name="T14" fmla="*/ 4 w 13"/>
                <a:gd name="T15" fmla="*/ 5 h 41"/>
                <a:gd name="T16" fmla="*/ 0 w 13"/>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0" y="0"/>
                  </a:moveTo>
                  <a:lnTo>
                    <a:pt x="0" y="0"/>
                  </a:lnTo>
                  <a:lnTo>
                    <a:pt x="0" y="30"/>
                  </a:lnTo>
                  <a:cubicBezTo>
                    <a:pt x="2" y="34"/>
                    <a:pt x="6" y="40"/>
                    <a:pt x="11" y="41"/>
                  </a:cubicBezTo>
                  <a:cubicBezTo>
                    <a:pt x="7" y="30"/>
                    <a:pt x="6" y="15"/>
                    <a:pt x="13" y="1"/>
                  </a:cubicBezTo>
                  <a:cubicBezTo>
                    <a:pt x="12" y="2"/>
                    <a:pt x="7" y="4"/>
                    <a:pt x="6" y="5"/>
                  </a:cubicBezTo>
                  <a:cubicBezTo>
                    <a:pt x="6" y="8"/>
                    <a:pt x="4" y="18"/>
                    <a:pt x="4" y="25"/>
                  </a:cubicBezTo>
                  <a:cubicBezTo>
                    <a:pt x="2" y="18"/>
                    <a:pt x="3" y="7"/>
                    <a:pt x="4" y="5"/>
                  </a:cubicBezTo>
                  <a:cubicBezTo>
                    <a:pt x="3" y="3"/>
                    <a:pt x="3" y="2"/>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4" name="Freeform 1561"/>
            <p:cNvSpPr>
              <a:spLocks/>
            </p:cNvSpPr>
            <p:nvPr userDrawn="1"/>
          </p:nvSpPr>
          <p:spPr bwMode="auto">
            <a:xfrm>
              <a:off x="383" y="331"/>
              <a:ext cx="11" cy="20"/>
            </a:xfrm>
            <a:custGeom>
              <a:avLst/>
              <a:gdLst>
                <a:gd name="T0" fmla="*/ 11 w 26"/>
                <a:gd name="T1" fmla="*/ 1 h 44"/>
                <a:gd name="T2" fmla="*/ 11 w 26"/>
                <a:gd name="T3" fmla="*/ 1 h 44"/>
                <a:gd name="T4" fmla="*/ 12 w 26"/>
                <a:gd name="T5" fmla="*/ 28 h 44"/>
                <a:gd name="T6" fmla="*/ 6 w 26"/>
                <a:gd name="T7" fmla="*/ 0 h 44"/>
                <a:gd name="T8" fmla="*/ 0 w 26"/>
                <a:gd name="T9" fmla="*/ 5 h 44"/>
                <a:gd name="T10" fmla="*/ 0 w 26"/>
                <a:gd name="T11" fmla="*/ 32 h 44"/>
                <a:gd name="T12" fmla="*/ 13 w 26"/>
                <a:gd name="T13" fmla="*/ 44 h 44"/>
                <a:gd name="T14" fmla="*/ 25 w 26"/>
                <a:gd name="T15" fmla="*/ 33 h 44"/>
                <a:gd name="T16" fmla="*/ 21 w 26"/>
                <a:gd name="T17" fmla="*/ 4 h 44"/>
                <a:gd name="T18" fmla="*/ 11 w 26"/>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44">
                  <a:moveTo>
                    <a:pt x="11" y="1"/>
                  </a:moveTo>
                  <a:lnTo>
                    <a:pt x="11" y="1"/>
                  </a:lnTo>
                  <a:cubicBezTo>
                    <a:pt x="11" y="6"/>
                    <a:pt x="13" y="20"/>
                    <a:pt x="12" y="28"/>
                  </a:cubicBezTo>
                  <a:cubicBezTo>
                    <a:pt x="10" y="23"/>
                    <a:pt x="6" y="2"/>
                    <a:pt x="6" y="0"/>
                  </a:cubicBezTo>
                  <a:cubicBezTo>
                    <a:pt x="5" y="3"/>
                    <a:pt x="2" y="3"/>
                    <a:pt x="0" y="5"/>
                  </a:cubicBezTo>
                  <a:cubicBezTo>
                    <a:pt x="0" y="9"/>
                    <a:pt x="0" y="30"/>
                    <a:pt x="0" y="32"/>
                  </a:cubicBezTo>
                  <a:cubicBezTo>
                    <a:pt x="2" y="43"/>
                    <a:pt x="10" y="41"/>
                    <a:pt x="13" y="44"/>
                  </a:cubicBezTo>
                  <a:cubicBezTo>
                    <a:pt x="18" y="41"/>
                    <a:pt x="26" y="39"/>
                    <a:pt x="25" y="33"/>
                  </a:cubicBezTo>
                  <a:cubicBezTo>
                    <a:pt x="24" y="22"/>
                    <a:pt x="22" y="13"/>
                    <a:pt x="21" y="4"/>
                  </a:cubicBezTo>
                  <a:cubicBezTo>
                    <a:pt x="17" y="2"/>
                    <a:pt x="14" y="3"/>
                    <a:pt x="1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5" name="Freeform 1562"/>
            <p:cNvSpPr>
              <a:spLocks/>
            </p:cNvSpPr>
            <p:nvPr userDrawn="1"/>
          </p:nvSpPr>
          <p:spPr bwMode="auto">
            <a:xfrm>
              <a:off x="395" y="327"/>
              <a:ext cx="16" cy="26"/>
            </a:xfrm>
            <a:custGeom>
              <a:avLst/>
              <a:gdLst>
                <a:gd name="T0" fmla="*/ 9 w 37"/>
                <a:gd name="T1" fmla="*/ 0 h 57"/>
                <a:gd name="T2" fmla="*/ 9 w 37"/>
                <a:gd name="T3" fmla="*/ 0 h 57"/>
                <a:gd name="T4" fmla="*/ 19 w 37"/>
                <a:gd name="T5" fmla="*/ 36 h 57"/>
                <a:gd name="T6" fmla="*/ 4 w 37"/>
                <a:gd name="T7" fmla="*/ 1 h 57"/>
                <a:gd name="T8" fmla="*/ 0 w 37"/>
                <a:gd name="T9" fmla="*/ 8 h 57"/>
                <a:gd name="T10" fmla="*/ 12 w 37"/>
                <a:gd name="T11" fmla="*/ 50 h 57"/>
                <a:gd name="T12" fmla="*/ 27 w 37"/>
                <a:gd name="T13" fmla="*/ 57 h 57"/>
                <a:gd name="T14" fmla="*/ 35 w 37"/>
                <a:gd name="T15" fmla="*/ 43 h 57"/>
                <a:gd name="T16" fmla="*/ 16 w 37"/>
                <a:gd name="T17" fmla="*/ 1 h 57"/>
                <a:gd name="T18" fmla="*/ 9 w 37"/>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57">
                  <a:moveTo>
                    <a:pt x="9" y="0"/>
                  </a:moveTo>
                  <a:lnTo>
                    <a:pt x="9" y="0"/>
                  </a:lnTo>
                  <a:cubicBezTo>
                    <a:pt x="11" y="8"/>
                    <a:pt x="18" y="32"/>
                    <a:pt x="19" y="36"/>
                  </a:cubicBezTo>
                  <a:cubicBezTo>
                    <a:pt x="15" y="29"/>
                    <a:pt x="7" y="8"/>
                    <a:pt x="4" y="1"/>
                  </a:cubicBezTo>
                  <a:cubicBezTo>
                    <a:pt x="3" y="4"/>
                    <a:pt x="1" y="6"/>
                    <a:pt x="0" y="8"/>
                  </a:cubicBezTo>
                  <a:cubicBezTo>
                    <a:pt x="2" y="19"/>
                    <a:pt x="11" y="46"/>
                    <a:pt x="12" y="50"/>
                  </a:cubicBezTo>
                  <a:cubicBezTo>
                    <a:pt x="14" y="56"/>
                    <a:pt x="23" y="54"/>
                    <a:pt x="27" y="57"/>
                  </a:cubicBezTo>
                  <a:cubicBezTo>
                    <a:pt x="29" y="54"/>
                    <a:pt x="37" y="50"/>
                    <a:pt x="35" y="43"/>
                  </a:cubicBezTo>
                  <a:cubicBezTo>
                    <a:pt x="32" y="34"/>
                    <a:pt x="21" y="9"/>
                    <a:pt x="16" y="1"/>
                  </a:cubicBezTo>
                  <a:cubicBezTo>
                    <a:pt x="15" y="1"/>
                    <a:pt x="11" y="1"/>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6" name="Freeform 1563"/>
            <p:cNvSpPr>
              <a:spLocks/>
            </p:cNvSpPr>
            <p:nvPr userDrawn="1"/>
          </p:nvSpPr>
          <p:spPr bwMode="auto">
            <a:xfrm>
              <a:off x="405" y="320"/>
              <a:ext cx="21" cy="29"/>
            </a:xfrm>
            <a:custGeom>
              <a:avLst/>
              <a:gdLst>
                <a:gd name="T0" fmla="*/ 14 w 47"/>
                <a:gd name="T1" fmla="*/ 2 h 63"/>
                <a:gd name="T2" fmla="*/ 14 w 47"/>
                <a:gd name="T3" fmla="*/ 2 h 63"/>
                <a:gd name="T4" fmla="*/ 3 w 47"/>
                <a:gd name="T5" fmla="*/ 0 h 63"/>
                <a:gd name="T6" fmla="*/ 28 w 47"/>
                <a:gd name="T7" fmla="*/ 40 h 63"/>
                <a:gd name="T8" fmla="*/ 2 w 47"/>
                <a:gd name="T9" fmla="*/ 8 h 63"/>
                <a:gd name="T10" fmla="*/ 0 w 47"/>
                <a:gd name="T11" fmla="*/ 15 h 63"/>
                <a:gd name="T12" fmla="*/ 25 w 47"/>
                <a:gd name="T13" fmla="*/ 59 h 63"/>
                <a:gd name="T14" fmla="*/ 40 w 47"/>
                <a:gd name="T15" fmla="*/ 62 h 63"/>
                <a:gd name="T16" fmla="*/ 45 w 47"/>
                <a:gd name="T17" fmla="*/ 48 h 63"/>
                <a:gd name="T18" fmla="*/ 14 w 47"/>
                <a:gd name="T19"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3">
                  <a:moveTo>
                    <a:pt x="14" y="2"/>
                  </a:moveTo>
                  <a:lnTo>
                    <a:pt x="14" y="2"/>
                  </a:lnTo>
                  <a:cubicBezTo>
                    <a:pt x="11" y="2"/>
                    <a:pt x="7" y="2"/>
                    <a:pt x="3" y="0"/>
                  </a:cubicBezTo>
                  <a:cubicBezTo>
                    <a:pt x="4" y="1"/>
                    <a:pt x="24" y="31"/>
                    <a:pt x="28" y="40"/>
                  </a:cubicBezTo>
                  <a:cubicBezTo>
                    <a:pt x="23" y="36"/>
                    <a:pt x="7" y="14"/>
                    <a:pt x="2" y="8"/>
                  </a:cubicBezTo>
                  <a:cubicBezTo>
                    <a:pt x="2" y="10"/>
                    <a:pt x="0" y="12"/>
                    <a:pt x="0" y="15"/>
                  </a:cubicBezTo>
                  <a:cubicBezTo>
                    <a:pt x="3" y="21"/>
                    <a:pt x="23" y="57"/>
                    <a:pt x="25" y="59"/>
                  </a:cubicBezTo>
                  <a:cubicBezTo>
                    <a:pt x="30" y="63"/>
                    <a:pt x="35" y="60"/>
                    <a:pt x="40" y="62"/>
                  </a:cubicBezTo>
                  <a:cubicBezTo>
                    <a:pt x="42" y="58"/>
                    <a:pt x="47" y="55"/>
                    <a:pt x="45" y="48"/>
                  </a:cubicBezTo>
                  <a:cubicBezTo>
                    <a:pt x="44" y="42"/>
                    <a:pt x="18" y="7"/>
                    <a:pt x="1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7" name="Freeform 1564"/>
            <p:cNvSpPr>
              <a:spLocks/>
            </p:cNvSpPr>
            <p:nvPr userDrawn="1"/>
          </p:nvSpPr>
          <p:spPr bwMode="auto">
            <a:xfrm>
              <a:off x="363" y="314"/>
              <a:ext cx="11" cy="19"/>
            </a:xfrm>
            <a:custGeom>
              <a:avLst/>
              <a:gdLst>
                <a:gd name="T0" fmla="*/ 1 w 24"/>
                <a:gd name="T1" fmla="*/ 30 h 43"/>
                <a:gd name="T2" fmla="*/ 1 w 24"/>
                <a:gd name="T3" fmla="*/ 30 h 43"/>
                <a:gd name="T4" fmla="*/ 9 w 24"/>
                <a:gd name="T5" fmla="*/ 43 h 43"/>
                <a:gd name="T6" fmla="*/ 21 w 24"/>
                <a:gd name="T7" fmla="*/ 35 h 43"/>
                <a:gd name="T8" fmla="*/ 24 w 24"/>
                <a:gd name="T9" fmla="*/ 4 h 43"/>
                <a:gd name="T10" fmla="*/ 19 w 24"/>
                <a:gd name="T11" fmla="*/ 6 h 43"/>
                <a:gd name="T12" fmla="*/ 11 w 24"/>
                <a:gd name="T13" fmla="*/ 27 h 43"/>
                <a:gd name="T14" fmla="*/ 14 w 24"/>
                <a:gd name="T15" fmla="*/ 4 h 43"/>
                <a:gd name="T16" fmla="*/ 10 w 24"/>
                <a:gd name="T17" fmla="*/ 0 h 43"/>
                <a:gd name="T18" fmla="*/ 1 w 24"/>
                <a:gd name="T19"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3">
                  <a:moveTo>
                    <a:pt x="1" y="30"/>
                  </a:moveTo>
                  <a:lnTo>
                    <a:pt x="1" y="30"/>
                  </a:lnTo>
                  <a:cubicBezTo>
                    <a:pt x="0" y="37"/>
                    <a:pt x="6" y="38"/>
                    <a:pt x="9" y="43"/>
                  </a:cubicBezTo>
                  <a:cubicBezTo>
                    <a:pt x="13" y="40"/>
                    <a:pt x="21" y="39"/>
                    <a:pt x="21" y="35"/>
                  </a:cubicBezTo>
                  <a:cubicBezTo>
                    <a:pt x="22" y="29"/>
                    <a:pt x="24" y="11"/>
                    <a:pt x="24" y="4"/>
                  </a:cubicBezTo>
                  <a:cubicBezTo>
                    <a:pt x="22" y="5"/>
                    <a:pt x="20" y="5"/>
                    <a:pt x="19" y="6"/>
                  </a:cubicBezTo>
                  <a:cubicBezTo>
                    <a:pt x="17" y="11"/>
                    <a:pt x="13" y="23"/>
                    <a:pt x="11" y="27"/>
                  </a:cubicBezTo>
                  <a:cubicBezTo>
                    <a:pt x="12" y="21"/>
                    <a:pt x="14" y="4"/>
                    <a:pt x="14" y="4"/>
                  </a:cubicBezTo>
                  <a:cubicBezTo>
                    <a:pt x="14" y="4"/>
                    <a:pt x="11" y="1"/>
                    <a:pt x="10" y="0"/>
                  </a:cubicBezTo>
                  <a:cubicBezTo>
                    <a:pt x="7" y="8"/>
                    <a:pt x="4" y="19"/>
                    <a:pt x="1" y="3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8" name="Freeform 1565"/>
            <p:cNvSpPr>
              <a:spLocks/>
            </p:cNvSpPr>
            <p:nvPr userDrawn="1"/>
          </p:nvSpPr>
          <p:spPr bwMode="auto">
            <a:xfrm>
              <a:off x="375" y="313"/>
              <a:ext cx="10" cy="20"/>
            </a:xfrm>
            <a:custGeom>
              <a:avLst/>
              <a:gdLst>
                <a:gd name="T0" fmla="*/ 8 w 23"/>
                <a:gd name="T1" fmla="*/ 3 h 46"/>
                <a:gd name="T2" fmla="*/ 8 w 23"/>
                <a:gd name="T3" fmla="*/ 3 h 46"/>
                <a:gd name="T4" fmla="*/ 6 w 23"/>
                <a:gd name="T5" fmla="*/ 0 h 46"/>
                <a:gd name="T6" fmla="*/ 2 w 23"/>
                <a:gd name="T7" fmla="*/ 6 h 46"/>
                <a:gd name="T8" fmla="*/ 0 w 23"/>
                <a:gd name="T9" fmla="*/ 36 h 46"/>
                <a:gd name="T10" fmla="*/ 11 w 23"/>
                <a:gd name="T11" fmla="*/ 46 h 46"/>
                <a:gd name="T12" fmla="*/ 23 w 23"/>
                <a:gd name="T13" fmla="*/ 35 h 46"/>
                <a:gd name="T14" fmla="*/ 19 w 23"/>
                <a:gd name="T15" fmla="*/ 8 h 46"/>
                <a:gd name="T16" fmla="*/ 17 w 23"/>
                <a:gd name="T17" fmla="*/ 10 h 46"/>
                <a:gd name="T18" fmla="*/ 13 w 23"/>
                <a:gd name="T19" fmla="*/ 6 h 46"/>
                <a:gd name="T20" fmla="*/ 11 w 23"/>
                <a:gd name="T21" fmla="*/ 29 h 46"/>
                <a:gd name="T22" fmla="*/ 8 w 23"/>
                <a:gd name="T23"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46">
                  <a:moveTo>
                    <a:pt x="8" y="3"/>
                  </a:moveTo>
                  <a:lnTo>
                    <a:pt x="8" y="3"/>
                  </a:lnTo>
                  <a:cubicBezTo>
                    <a:pt x="7" y="2"/>
                    <a:pt x="6" y="2"/>
                    <a:pt x="6" y="0"/>
                  </a:cubicBezTo>
                  <a:cubicBezTo>
                    <a:pt x="5" y="3"/>
                    <a:pt x="3" y="5"/>
                    <a:pt x="2" y="6"/>
                  </a:cubicBezTo>
                  <a:cubicBezTo>
                    <a:pt x="2" y="11"/>
                    <a:pt x="0" y="33"/>
                    <a:pt x="0" y="36"/>
                  </a:cubicBezTo>
                  <a:cubicBezTo>
                    <a:pt x="0" y="42"/>
                    <a:pt x="6" y="43"/>
                    <a:pt x="11" y="46"/>
                  </a:cubicBezTo>
                  <a:cubicBezTo>
                    <a:pt x="16" y="42"/>
                    <a:pt x="23" y="41"/>
                    <a:pt x="23" y="35"/>
                  </a:cubicBezTo>
                  <a:cubicBezTo>
                    <a:pt x="22" y="27"/>
                    <a:pt x="20" y="14"/>
                    <a:pt x="19" y="8"/>
                  </a:cubicBezTo>
                  <a:cubicBezTo>
                    <a:pt x="19" y="8"/>
                    <a:pt x="18" y="9"/>
                    <a:pt x="17" y="10"/>
                  </a:cubicBezTo>
                  <a:cubicBezTo>
                    <a:pt x="15" y="7"/>
                    <a:pt x="14" y="7"/>
                    <a:pt x="13" y="6"/>
                  </a:cubicBezTo>
                  <a:cubicBezTo>
                    <a:pt x="12" y="9"/>
                    <a:pt x="12" y="21"/>
                    <a:pt x="11" y="29"/>
                  </a:cubicBezTo>
                  <a:cubicBezTo>
                    <a:pt x="9" y="21"/>
                    <a:pt x="9" y="11"/>
                    <a:pt x="8"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39" name="Freeform 1566"/>
            <p:cNvSpPr>
              <a:spLocks/>
            </p:cNvSpPr>
            <p:nvPr userDrawn="1"/>
          </p:nvSpPr>
          <p:spPr bwMode="auto">
            <a:xfrm>
              <a:off x="387" y="313"/>
              <a:ext cx="1" cy="6"/>
            </a:xfrm>
            <a:custGeom>
              <a:avLst/>
              <a:gdLst>
                <a:gd name="T0" fmla="*/ 1 w 4"/>
                <a:gd name="T1" fmla="*/ 0 h 12"/>
                <a:gd name="T2" fmla="*/ 1 w 4"/>
                <a:gd name="T3" fmla="*/ 0 h 12"/>
                <a:gd name="T4" fmla="*/ 0 w 4"/>
                <a:gd name="T5" fmla="*/ 1 h 12"/>
                <a:gd name="T6" fmla="*/ 4 w 4"/>
                <a:gd name="T7" fmla="*/ 12 h 12"/>
                <a:gd name="T8" fmla="*/ 1 w 4"/>
                <a:gd name="T9" fmla="*/ 0 h 12"/>
              </a:gdLst>
              <a:ahLst/>
              <a:cxnLst>
                <a:cxn ang="0">
                  <a:pos x="T0" y="T1"/>
                </a:cxn>
                <a:cxn ang="0">
                  <a:pos x="T2" y="T3"/>
                </a:cxn>
                <a:cxn ang="0">
                  <a:pos x="T4" y="T5"/>
                </a:cxn>
                <a:cxn ang="0">
                  <a:pos x="T6" y="T7"/>
                </a:cxn>
                <a:cxn ang="0">
                  <a:pos x="T8" y="T9"/>
                </a:cxn>
              </a:cxnLst>
              <a:rect l="0" t="0" r="r" b="b"/>
              <a:pathLst>
                <a:path w="4" h="12">
                  <a:moveTo>
                    <a:pt x="1" y="0"/>
                  </a:moveTo>
                  <a:lnTo>
                    <a:pt x="1" y="0"/>
                  </a:lnTo>
                  <a:lnTo>
                    <a:pt x="0" y="1"/>
                  </a:lnTo>
                  <a:lnTo>
                    <a:pt x="4" y="1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0" name="Freeform 1567"/>
            <p:cNvSpPr>
              <a:spLocks/>
            </p:cNvSpPr>
            <p:nvPr userDrawn="1"/>
          </p:nvSpPr>
          <p:spPr bwMode="auto">
            <a:xfrm>
              <a:off x="384" y="312"/>
              <a:ext cx="13" cy="19"/>
            </a:xfrm>
            <a:custGeom>
              <a:avLst/>
              <a:gdLst>
                <a:gd name="T0" fmla="*/ 8 w 29"/>
                <a:gd name="T1" fmla="*/ 0 h 42"/>
                <a:gd name="T2" fmla="*/ 8 w 29"/>
                <a:gd name="T3" fmla="*/ 0 h 42"/>
                <a:gd name="T4" fmla="*/ 13 w 29"/>
                <a:gd name="T5" fmla="*/ 24 h 42"/>
                <a:gd name="T6" fmla="*/ 4 w 29"/>
                <a:gd name="T7" fmla="*/ 4 h 42"/>
                <a:gd name="T8" fmla="*/ 0 w 29"/>
                <a:gd name="T9" fmla="*/ 7 h 42"/>
                <a:gd name="T10" fmla="*/ 5 w 29"/>
                <a:gd name="T11" fmla="*/ 35 h 42"/>
                <a:gd name="T12" fmla="*/ 19 w 29"/>
                <a:gd name="T13" fmla="*/ 42 h 42"/>
                <a:gd name="T14" fmla="*/ 25 w 29"/>
                <a:gd name="T15" fmla="*/ 25 h 42"/>
                <a:gd name="T16" fmla="*/ 15 w 29"/>
                <a:gd name="T17" fmla="*/ 3 h 42"/>
                <a:gd name="T18" fmla="*/ 8 w 29"/>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2">
                  <a:moveTo>
                    <a:pt x="8" y="0"/>
                  </a:moveTo>
                  <a:lnTo>
                    <a:pt x="8" y="0"/>
                  </a:lnTo>
                  <a:cubicBezTo>
                    <a:pt x="10" y="7"/>
                    <a:pt x="13" y="19"/>
                    <a:pt x="13" y="24"/>
                  </a:cubicBezTo>
                  <a:cubicBezTo>
                    <a:pt x="10" y="18"/>
                    <a:pt x="6" y="9"/>
                    <a:pt x="4" y="4"/>
                  </a:cubicBezTo>
                  <a:lnTo>
                    <a:pt x="0" y="7"/>
                  </a:lnTo>
                  <a:cubicBezTo>
                    <a:pt x="1" y="14"/>
                    <a:pt x="4" y="31"/>
                    <a:pt x="5" y="35"/>
                  </a:cubicBezTo>
                  <a:cubicBezTo>
                    <a:pt x="7" y="41"/>
                    <a:pt x="14" y="40"/>
                    <a:pt x="19" y="42"/>
                  </a:cubicBezTo>
                  <a:cubicBezTo>
                    <a:pt x="22" y="37"/>
                    <a:pt x="29" y="34"/>
                    <a:pt x="25" y="25"/>
                  </a:cubicBezTo>
                  <a:cubicBezTo>
                    <a:pt x="23" y="20"/>
                    <a:pt x="16" y="6"/>
                    <a:pt x="15" y="3"/>
                  </a:cubicBezTo>
                  <a:cubicBezTo>
                    <a:pt x="13" y="2"/>
                    <a:pt x="11" y="3"/>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1" name="Freeform 1568"/>
            <p:cNvSpPr>
              <a:spLocks/>
            </p:cNvSpPr>
            <p:nvPr userDrawn="1"/>
          </p:nvSpPr>
          <p:spPr bwMode="auto">
            <a:xfrm>
              <a:off x="365" y="311"/>
              <a:ext cx="2" cy="9"/>
            </a:xfrm>
            <a:custGeom>
              <a:avLst/>
              <a:gdLst>
                <a:gd name="T0" fmla="*/ 5 w 5"/>
                <a:gd name="T1" fmla="*/ 3 h 20"/>
                <a:gd name="T2" fmla="*/ 5 w 5"/>
                <a:gd name="T3" fmla="*/ 3 h 20"/>
                <a:gd name="T4" fmla="*/ 5 w 5"/>
                <a:gd name="T5" fmla="*/ 0 h 20"/>
                <a:gd name="T6" fmla="*/ 0 w 5"/>
                <a:gd name="T7" fmla="*/ 2 h 20"/>
                <a:gd name="T8" fmla="*/ 0 w 5"/>
                <a:gd name="T9" fmla="*/ 20 h 20"/>
                <a:gd name="T10" fmla="*/ 5 w 5"/>
                <a:gd name="T11" fmla="*/ 3 h 20"/>
              </a:gdLst>
              <a:ahLst/>
              <a:cxnLst>
                <a:cxn ang="0">
                  <a:pos x="T0" y="T1"/>
                </a:cxn>
                <a:cxn ang="0">
                  <a:pos x="T2" y="T3"/>
                </a:cxn>
                <a:cxn ang="0">
                  <a:pos x="T4" y="T5"/>
                </a:cxn>
                <a:cxn ang="0">
                  <a:pos x="T6" y="T7"/>
                </a:cxn>
                <a:cxn ang="0">
                  <a:pos x="T8" y="T9"/>
                </a:cxn>
                <a:cxn ang="0">
                  <a:pos x="T10" y="T11"/>
                </a:cxn>
              </a:cxnLst>
              <a:rect l="0" t="0" r="r" b="b"/>
              <a:pathLst>
                <a:path w="5" h="20">
                  <a:moveTo>
                    <a:pt x="5" y="3"/>
                  </a:moveTo>
                  <a:lnTo>
                    <a:pt x="5" y="3"/>
                  </a:lnTo>
                  <a:cubicBezTo>
                    <a:pt x="5" y="2"/>
                    <a:pt x="4" y="1"/>
                    <a:pt x="5" y="0"/>
                  </a:cubicBezTo>
                  <a:cubicBezTo>
                    <a:pt x="4" y="1"/>
                    <a:pt x="2" y="2"/>
                    <a:pt x="0" y="2"/>
                  </a:cubicBezTo>
                  <a:lnTo>
                    <a:pt x="0" y="20"/>
                  </a:lnTo>
                  <a:lnTo>
                    <a:pt x="5"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2" name="Freeform 1569"/>
            <p:cNvSpPr>
              <a:spLocks/>
            </p:cNvSpPr>
            <p:nvPr userDrawn="1"/>
          </p:nvSpPr>
          <p:spPr bwMode="auto">
            <a:xfrm>
              <a:off x="392" y="309"/>
              <a:ext cx="14" cy="18"/>
            </a:xfrm>
            <a:custGeom>
              <a:avLst/>
              <a:gdLst>
                <a:gd name="T0" fmla="*/ 13 w 32"/>
                <a:gd name="T1" fmla="*/ 0 h 39"/>
                <a:gd name="T2" fmla="*/ 13 w 32"/>
                <a:gd name="T3" fmla="*/ 0 h 39"/>
                <a:gd name="T4" fmla="*/ 9 w 32"/>
                <a:gd name="T5" fmla="*/ 5 h 39"/>
                <a:gd name="T6" fmla="*/ 18 w 32"/>
                <a:gd name="T7" fmla="*/ 25 h 39"/>
                <a:gd name="T8" fmla="*/ 6 w 32"/>
                <a:gd name="T9" fmla="*/ 8 h 39"/>
                <a:gd name="T10" fmla="*/ 0 w 32"/>
                <a:gd name="T11" fmla="*/ 9 h 39"/>
                <a:gd name="T12" fmla="*/ 11 w 32"/>
                <a:gd name="T13" fmla="*/ 34 h 39"/>
                <a:gd name="T14" fmla="*/ 26 w 32"/>
                <a:gd name="T15" fmla="*/ 39 h 39"/>
                <a:gd name="T16" fmla="*/ 29 w 32"/>
                <a:gd name="T17" fmla="*/ 25 h 39"/>
                <a:gd name="T18" fmla="*/ 13 w 32"/>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9">
                  <a:moveTo>
                    <a:pt x="13" y="0"/>
                  </a:moveTo>
                  <a:lnTo>
                    <a:pt x="13" y="0"/>
                  </a:lnTo>
                  <a:cubicBezTo>
                    <a:pt x="12" y="2"/>
                    <a:pt x="10" y="3"/>
                    <a:pt x="9" y="5"/>
                  </a:cubicBezTo>
                  <a:cubicBezTo>
                    <a:pt x="12" y="11"/>
                    <a:pt x="16" y="20"/>
                    <a:pt x="18" y="25"/>
                  </a:cubicBezTo>
                  <a:cubicBezTo>
                    <a:pt x="15" y="23"/>
                    <a:pt x="8" y="11"/>
                    <a:pt x="6" y="8"/>
                  </a:cubicBezTo>
                  <a:cubicBezTo>
                    <a:pt x="4" y="8"/>
                    <a:pt x="2" y="9"/>
                    <a:pt x="0" y="9"/>
                  </a:cubicBezTo>
                  <a:cubicBezTo>
                    <a:pt x="2" y="15"/>
                    <a:pt x="6" y="24"/>
                    <a:pt x="11" y="34"/>
                  </a:cubicBezTo>
                  <a:cubicBezTo>
                    <a:pt x="14" y="39"/>
                    <a:pt x="21" y="38"/>
                    <a:pt x="26" y="39"/>
                  </a:cubicBezTo>
                  <a:cubicBezTo>
                    <a:pt x="28" y="33"/>
                    <a:pt x="32" y="30"/>
                    <a:pt x="29" y="25"/>
                  </a:cubicBezTo>
                  <a:cubicBezTo>
                    <a:pt x="26" y="18"/>
                    <a:pt x="17" y="6"/>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3" name="Freeform 1570"/>
            <p:cNvSpPr>
              <a:spLocks/>
            </p:cNvSpPr>
            <p:nvPr userDrawn="1"/>
          </p:nvSpPr>
          <p:spPr bwMode="auto">
            <a:xfrm>
              <a:off x="397" y="305"/>
              <a:ext cx="18" cy="15"/>
            </a:xfrm>
            <a:custGeom>
              <a:avLst/>
              <a:gdLst>
                <a:gd name="T0" fmla="*/ 14 w 40"/>
                <a:gd name="T1" fmla="*/ 0 h 33"/>
                <a:gd name="T2" fmla="*/ 14 w 40"/>
                <a:gd name="T3" fmla="*/ 0 h 33"/>
                <a:gd name="T4" fmla="*/ 10 w 40"/>
                <a:gd name="T5" fmla="*/ 2 h 33"/>
                <a:gd name="T6" fmla="*/ 24 w 40"/>
                <a:gd name="T7" fmla="*/ 19 h 33"/>
                <a:gd name="T8" fmla="*/ 5 w 40"/>
                <a:gd name="T9" fmla="*/ 3 h 33"/>
                <a:gd name="T10" fmla="*/ 0 w 40"/>
                <a:gd name="T11" fmla="*/ 1 h 33"/>
                <a:gd name="T12" fmla="*/ 1 w 40"/>
                <a:gd name="T13" fmla="*/ 6 h 33"/>
                <a:gd name="T14" fmla="*/ 18 w 40"/>
                <a:gd name="T15" fmla="*/ 28 h 33"/>
                <a:gd name="T16" fmla="*/ 35 w 40"/>
                <a:gd name="T17" fmla="*/ 33 h 33"/>
                <a:gd name="T18" fmla="*/ 35 w 40"/>
                <a:gd name="T19" fmla="*/ 15 h 33"/>
                <a:gd name="T20" fmla="*/ 14 w 40"/>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3">
                  <a:moveTo>
                    <a:pt x="14" y="0"/>
                  </a:moveTo>
                  <a:lnTo>
                    <a:pt x="14" y="0"/>
                  </a:lnTo>
                  <a:cubicBezTo>
                    <a:pt x="12" y="1"/>
                    <a:pt x="11" y="1"/>
                    <a:pt x="10" y="2"/>
                  </a:cubicBezTo>
                  <a:cubicBezTo>
                    <a:pt x="15" y="6"/>
                    <a:pt x="19" y="13"/>
                    <a:pt x="24" y="19"/>
                  </a:cubicBezTo>
                  <a:cubicBezTo>
                    <a:pt x="19" y="15"/>
                    <a:pt x="6" y="4"/>
                    <a:pt x="5" y="3"/>
                  </a:cubicBezTo>
                  <a:cubicBezTo>
                    <a:pt x="3" y="3"/>
                    <a:pt x="2" y="2"/>
                    <a:pt x="0" y="1"/>
                  </a:cubicBezTo>
                  <a:cubicBezTo>
                    <a:pt x="1" y="3"/>
                    <a:pt x="1" y="5"/>
                    <a:pt x="1" y="6"/>
                  </a:cubicBezTo>
                  <a:cubicBezTo>
                    <a:pt x="4" y="11"/>
                    <a:pt x="14" y="24"/>
                    <a:pt x="18" y="28"/>
                  </a:cubicBezTo>
                  <a:cubicBezTo>
                    <a:pt x="22" y="32"/>
                    <a:pt x="28" y="32"/>
                    <a:pt x="35" y="33"/>
                  </a:cubicBezTo>
                  <a:cubicBezTo>
                    <a:pt x="37" y="26"/>
                    <a:pt x="40" y="20"/>
                    <a:pt x="35" y="15"/>
                  </a:cubicBezTo>
                  <a:cubicBezTo>
                    <a:pt x="32" y="11"/>
                    <a:pt x="16" y="1"/>
                    <a:pt x="1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4" name="Freeform 1571"/>
            <p:cNvSpPr>
              <a:spLocks/>
            </p:cNvSpPr>
            <p:nvPr userDrawn="1"/>
          </p:nvSpPr>
          <p:spPr bwMode="auto">
            <a:xfrm>
              <a:off x="405" y="299"/>
              <a:ext cx="18" cy="13"/>
            </a:xfrm>
            <a:custGeom>
              <a:avLst/>
              <a:gdLst>
                <a:gd name="T0" fmla="*/ 31 w 40"/>
                <a:gd name="T1" fmla="*/ 6 h 27"/>
                <a:gd name="T2" fmla="*/ 31 w 40"/>
                <a:gd name="T3" fmla="*/ 6 h 27"/>
                <a:gd name="T4" fmla="*/ 4 w 40"/>
                <a:gd name="T5" fmla="*/ 0 h 27"/>
                <a:gd name="T6" fmla="*/ 5 w 40"/>
                <a:gd name="T7" fmla="*/ 5 h 27"/>
                <a:gd name="T8" fmla="*/ 25 w 40"/>
                <a:gd name="T9" fmla="*/ 14 h 27"/>
                <a:gd name="T10" fmla="*/ 5 w 40"/>
                <a:gd name="T11" fmla="*/ 10 h 27"/>
                <a:gd name="T12" fmla="*/ 0 w 40"/>
                <a:gd name="T13" fmla="*/ 12 h 27"/>
                <a:gd name="T14" fmla="*/ 21 w 40"/>
                <a:gd name="T15" fmla="*/ 23 h 27"/>
                <a:gd name="T16" fmla="*/ 40 w 40"/>
                <a:gd name="T17" fmla="*/ 21 h 27"/>
                <a:gd name="T18" fmla="*/ 31 w 40"/>
                <a:gd name="T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27">
                  <a:moveTo>
                    <a:pt x="31" y="6"/>
                  </a:moveTo>
                  <a:lnTo>
                    <a:pt x="31" y="6"/>
                  </a:lnTo>
                  <a:cubicBezTo>
                    <a:pt x="28" y="5"/>
                    <a:pt x="4" y="0"/>
                    <a:pt x="4" y="0"/>
                  </a:cubicBezTo>
                  <a:cubicBezTo>
                    <a:pt x="4" y="2"/>
                    <a:pt x="4" y="3"/>
                    <a:pt x="5" y="5"/>
                  </a:cubicBezTo>
                  <a:cubicBezTo>
                    <a:pt x="12" y="8"/>
                    <a:pt x="19" y="12"/>
                    <a:pt x="25" y="14"/>
                  </a:cubicBezTo>
                  <a:cubicBezTo>
                    <a:pt x="17" y="14"/>
                    <a:pt x="6" y="10"/>
                    <a:pt x="5" y="10"/>
                  </a:cubicBezTo>
                  <a:cubicBezTo>
                    <a:pt x="3" y="10"/>
                    <a:pt x="0" y="12"/>
                    <a:pt x="0" y="12"/>
                  </a:cubicBezTo>
                  <a:cubicBezTo>
                    <a:pt x="5" y="14"/>
                    <a:pt x="13" y="20"/>
                    <a:pt x="21" y="23"/>
                  </a:cubicBezTo>
                  <a:cubicBezTo>
                    <a:pt x="28" y="27"/>
                    <a:pt x="37" y="23"/>
                    <a:pt x="40" y="21"/>
                  </a:cubicBezTo>
                  <a:cubicBezTo>
                    <a:pt x="40" y="15"/>
                    <a:pt x="38" y="8"/>
                    <a:pt x="31"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5" name="Freeform 1572"/>
            <p:cNvSpPr>
              <a:spLocks/>
            </p:cNvSpPr>
            <p:nvPr userDrawn="1"/>
          </p:nvSpPr>
          <p:spPr bwMode="auto">
            <a:xfrm>
              <a:off x="429" y="298"/>
              <a:ext cx="10" cy="1"/>
            </a:xfrm>
            <a:custGeom>
              <a:avLst/>
              <a:gdLst>
                <a:gd name="T0" fmla="*/ 23 w 23"/>
                <a:gd name="T1" fmla="*/ 2 h 3"/>
                <a:gd name="T2" fmla="*/ 23 w 23"/>
                <a:gd name="T3" fmla="*/ 2 h 3"/>
                <a:gd name="T4" fmla="*/ 0 w 23"/>
                <a:gd name="T5" fmla="*/ 0 h 3"/>
                <a:gd name="T6" fmla="*/ 0 w 23"/>
                <a:gd name="T7" fmla="*/ 2 h 3"/>
                <a:gd name="T8" fmla="*/ 23 w 23"/>
                <a:gd name="T9" fmla="*/ 2 h 3"/>
              </a:gdLst>
              <a:ahLst/>
              <a:cxnLst>
                <a:cxn ang="0">
                  <a:pos x="T0" y="T1"/>
                </a:cxn>
                <a:cxn ang="0">
                  <a:pos x="T2" y="T3"/>
                </a:cxn>
                <a:cxn ang="0">
                  <a:pos x="T4" y="T5"/>
                </a:cxn>
                <a:cxn ang="0">
                  <a:pos x="T6" y="T7"/>
                </a:cxn>
                <a:cxn ang="0">
                  <a:pos x="T8" y="T9"/>
                </a:cxn>
              </a:cxnLst>
              <a:rect l="0" t="0" r="r" b="b"/>
              <a:pathLst>
                <a:path w="23" h="3">
                  <a:moveTo>
                    <a:pt x="23" y="2"/>
                  </a:moveTo>
                  <a:lnTo>
                    <a:pt x="23" y="2"/>
                  </a:lnTo>
                  <a:cubicBezTo>
                    <a:pt x="12" y="0"/>
                    <a:pt x="4" y="0"/>
                    <a:pt x="0" y="0"/>
                  </a:cubicBezTo>
                  <a:cubicBezTo>
                    <a:pt x="1" y="1"/>
                    <a:pt x="0" y="2"/>
                    <a:pt x="0" y="2"/>
                  </a:cubicBezTo>
                  <a:cubicBezTo>
                    <a:pt x="7" y="3"/>
                    <a:pt x="12" y="2"/>
                    <a:pt x="23"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6" name="Freeform 1573"/>
            <p:cNvSpPr>
              <a:spLocks/>
            </p:cNvSpPr>
            <p:nvPr userDrawn="1"/>
          </p:nvSpPr>
          <p:spPr bwMode="auto">
            <a:xfrm>
              <a:off x="424" y="293"/>
              <a:ext cx="38" cy="12"/>
            </a:xfrm>
            <a:custGeom>
              <a:avLst/>
              <a:gdLst>
                <a:gd name="T0" fmla="*/ 84 w 84"/>
                <a:gd name="T1" fmla="*/ 12 h 27"/>
                <a:gd name="T2" fmla="*/ 84 w 84"/>
                <a:gd name="T3" fmla="*/ 12 h 27"/>
                <a:gd name="T4" fmla="*/ 49 w 84"/>
                <a:gd name="T5" fmla="*/ 0 h 27"/>
                <a:gd name="T6" fmla="*/ 5 w 84"/>
                <a:gd name="T7" fmla="*/ 2 h 27"/>
                <a:gd name="T8" fmla="*/ 10 w 84"/>
                <a:gd name="T9" fmla="*/ 9 h 27"/>
                <a:gd name="T10" fmla="*/ 50 w 84"/>
                <a:gd name="T11" fmla="*/ 13 h 27"/>
                <a:gd name="T12" fmla="*/ 9 w 84"/>
                <a:gd name="T13" fmla="*/ 14 h 27"/>
                <a:gd name="T14" fmla="*/ 0 w 84"/>
                <a:gd name="T15" fmla="*/ 20 h 27"/>
                <a:gd name="T16" fmla="*/ 50 w 84"/>
                <a:gd name="T17" fmla="*/ 26 h 27"/>
                <a:gd name="T18" fmla="*/ 84 w 84"/>
                <a:gd name="T1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7">
                  <a:moveTo>
                    <a:pt x="84" y="12"/>
                  </a:moveTo>
                  <a:lnTo>
                    <a:pt x="84" y="12"/>
                  </a:lnTo>
                  <a:cubicBezTo>
                    <a:pt x="77" y="5"/>
                    <a:pt x="64" y="0"/>
                    <a:pt x="49" y="0"/>
                  </a:cubicBezTo>
                  <a:cubicBezTo>
                    <a:pt x="34" y="1"/>
                    <a:pt x="20" y="1"/>
                    <a:pt x="5" y="2"/>
                  </a:cubicBezTo>
                  <a:cubicBezTo>
                    <a:pt x="7" y="4"/>
                    <a:pt x="9" y="7"/>
                    <a:pt x="10" y="9"/>
                  </a:cubicBezTo>
                  <a:cubicBezTo>
                    <a:pt x="24" y="10"/>
                    <a:pt x="34" y="10"/>
                    <a:pt x="50" y="13"/>
                  </a:cubicBezTo>
                  <a:cubicBezTo>
                    <a:pt x="36" y="15"/>
                    <a:pt x="13" y="15"/>
                    <a:pt x="9" y="14"/>
                  </a:cubicBezTo>
                  <a:cubicBezTo>
                    <a:pt x="7" y="17"/>
                    <a:pt x="4" y="19"/>
                    <a:pt x="0" y="20"/>
                  </a:cubicBezTo>
                  <a:cubicBezTo>
                    <a:pt x="21" y="23"/>
                    <a:pt x="36" y="25"/>
                    <a:pt x="50" y="26"/>
                  </a:cubicBezTo>
                  <a:cubicBezTo>
                    <a:pt x="66" y="27"/>
                    <a:pt x="77" y="23"/>
                    <a:pt x="84" y="1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7" name="Freeform 1574"/>
            <p:cNvSpPr>
              <a:spLocks/>
            </p:cNvSpPr>
            <p:nvPr userDrawn="1"/>
          </p:nvSpPr>
          <p:spPr bwMode="auto">
            <a:xfrm>
              <a:off x="405" y="292"/>
              <a:ext cx="22" cy="10"/>
            </a:xfrm>
            <a:custGeom>
              <a:avLst/>
              <a:gdLst>
                <a:gd name="T0" fmla="*/ 38 w 51"/>
                <a:gd name="T1" fmla="*/ 2 h 22"/>
                <a:gd name="T2" fmla="*/ 38 w 51"/>
                <a:gd name="T3" fmla="*/ 2 h 22"/>
                <a:gd name="T4" fmla="*/ 9 w 51"/>
                <a:gd name="T5" fmla="*/ 1 h 22"/>
                <a:gd name="T6" fmla="*/ 5 w 51"/>
                <a:gd name="T7" fmla="*/ 5 h 22"/>
                <a:gd name="T8" fmla="*/ 28 w 51"/>
                <a:gd name="T9" fmla="*/ 10 h 22"/>
                <a:gd name="T10" fmla="*/ 0 w 51"/>
                <a:gd name="T11" fmla="*/ 9 h 22"/>
                <a:gd name="T12" fmla="*/ 4 w 51"/>
                <a:gd name="T13" fmla="*/ 15 h 22"/>
                <a:gd name="T14" fmla="*/ 33 w 51"/>
                <a:gd name="T15" fmla="*/ 20 h 22"/>
                <a:gd name="T16" fmla="*/ 51 w 51"/>
                <a:gd name="T17" fmla="*/ 13 h 22"/>
                <a:gd name="T18" fmla="*/ 38 w 51"/>
                <a:gd name="T1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22">
                  <a:moveTo>
                    <a:pt x="38" y="2"/>
                  </a:moveTo>
                  <a:lnTo>
                    <a:pt x="38" y="2"/>
                  </a:lnTo>
                  <a:cubicBezTo>
                    <a:pt x="31" y="1"/>
                    <a:pt x="15" y="0"/>
                    <a:pt x="9" y="1"/>
                  </a:cubicBezTo>
                  <a:cubicBezTo>
                    <a:pt x="8" y="2"/>
                    <a:pt x="6" y="4"/>
                    <a:pt x="5" y="5"/>
                  </a:cubicBezTo>
                  <a:cubicBezTo>
                    <a:pt x="10" y="7"/>
                    <a:pt x="21" y="8"/>
                    <a:pt x="28" y="10"/>
                  </a:cubicBezTo>
                  <a:cubicBezTo>
                    <a:pt x="21" y="11"/>
                    <a:pt x="7" y="9"/>
                    <a:pt x="0" y="9"/>
                  </a:cubicBezTo>
                  <a:cubicBezTo>
                    <a:pt x="2" y="11"/>
                    <a:pt x="3" y="13"/>
                    <a:pt x="4" y="15"/>
                  </a:cubicBezTo>
                  <a:cubicBezTo>
                    <a:pt x="10" y="17"/>
                    <a:pt x="33" y="20"/>
                    <a:pt x="33" y="20"/>
                  </a:cubicBezTo>
                  <a:cubicBezTo>
                    <a:pt x="44" y="22"/>
                    <a:pt x="48" y="18"/>
                    <a:pt x="51" y="13"/>
                  </a:cubicBezTo>
                  <a:cubicBezTo>
                    <a:pt x="49" y="7"/>
                    <a:pt x="44" y="2"/>
                    <a:pt x="38"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8" name="Freeform 1575"/>
            <p:cNvSpPr>
              <a:spLocks/>
            </p:cNvSpPr>
            <p:nvPr userDrawn="1"/>
          </p:nvSpPr>
          <p:spPr bwMode="auto">
            <a:xfrm>
              <a:off x="298" y="287"/>
              <a:ext cx="66" cy="89"/>
            </a:xfrm>
            <a:custGeom>
              <a:avLst/>
              <a:gdLst>
                <a:gd name="T0" fmla="*/ 73 w 146"/>
                <a:gd name="T1" fmla="*/ 0 h 196"/>
                <a:gd name="T2" fmla="*/ 73 w 146"/>
                <a:gd name="T3" fmla="*/ 0 h 196"/>
                <a:gd name="T4" fmla="*/ 0 w 146"/>
                <a:gd name="T5" fmla="*/ 0 h 196"/>
                <a:gd name="T6" fmla="*/ 0 w 146"/>
                <a:gd name="T7" fmla="*/ 148 h 196"/>
                <a:gd name="T8" fmla="*/ 24 w 146"/>
                <a:gd name="T9" fmla="*/ 175 h 196"/>
                <a:gd name="T10" fmla="*/ 48 w 146"/>
                <a:gd name="T11" fmla="*/ 175 h 196"/>
                <a:gd name="T12" fmla="*/ 73 w 146"/>
                <a:gd name="T13" fmla="*/ 196 h 196"/>
                <a:gd name="T14" fmla="*/ 98 w 146"/>
                <a:gd name="T15" fmla="*/ 175 h 196"/>
                <a:gd name="T16" fmla="*/ 122 w 146"/>
                <a:gd name="T17" fmla="*/ 175 h 196"/>
                <a:gd name="T18" fmla="*/ 146 w 146"/>
                <a:gd name="T19" fmla="*/ 148 h 196"/>
                <a:gd name="T20" fmla="*/ 146 w 146"/>
                <a:gd name="T21" fmla="*/ 0 h 196"/>
                <a:gd name="T22" fmla="*/ 73 w 146"/>
                <a:gd name="T23"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96">
                  <a:moveTo>
                    <a:pt x="73" y="0"/>
                  </a:moveTo>
                  <a:lnTo>
                    <a:pt x="73" y="0"/>
                  </a:lnTo>
                  <a:lnTo>
                    <a:pt x="0" y="0"/>
                  </a:lnTo>
                  <a:lnTo>
                    <a:pt x="0" y="148"/>
                  </a:lnTo>
                  <a:cubicBezTo>
                    <a:pt x="0" y="166"/>
                    <a:pt x="8" y="175"/>
                    <a:pt x="24" y="175"/>
                  </a:cubicBezTo>
                  <a:lnTo>
                    <a:pt x="48" y="175"/>
                  </a:lnTo>
                  <a:cubicBezTo>
                    <a:pt x="61" y="175"/>
                    <a:pt x="69" y="184"/>
                    <a:pt x="73" y="196"/>
                  </a:cubicBezTo>
                  <a:cubicBezTo>
                    <a:pt x="76" y="184"/>
                    <a:pt x="85" y="175"/>
                    <a:pt x="98" y="175"/>
                  </a:cubicBezTo>
                  <a:lnTo>
                    <a:pt x="122" y="175"/>
                  </a:lnTo>
                  <a:cubicBezTo>
                    <a:pt x="138" y="175"/>
                    <a:pt x="146" y="166"/>
                    <a:pt x="146" y="148"/>
                  </a:cubicBezTo>
                  <a:lnTo>
                    <a:pt x="146" y="0"/>
                  </a:lnTo>
                  <a:lnTo>
                    <a:pt x="73" y="0"/>
                  </a:lnTo>
                  <a:close/>
                </a:path>
              </a:pathLst>
            </a:custGeom>
            <a:solidFill>
              <a:srgbClr val="00793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49" name="Freeform 1576"/>
            <p:cNvSpPr>
              <a:spLocks/>
            </p:cNvSpPr>
            <p:nvPr userDrawn="1"/>
          </p:nvSpPr>
          <p:spPr bwMode="auto">
            <a:xfrm>
              <a:off x="410" y="286"/>
              <a:ext cx="7" cy="2"/>
            </a:xfrm>
            <a:custGeom>
              <a:avLst/>
              <a:gdLst>
                <a:gd name="T0" fmla="*/ 15 w 15"/>
                <a:gd name="T1" fmla="*/ 0 h 3"/>
                <a:gd name="T2" fmla="*/ 15 w 15"/>
                <a:gd name="T3" fmla="*/ 0 h 3"/>
                <a:gd name="T4" fmla="*/ 0 w 15"/>
                <a:gd name="T5" fmla="*/ 1 h 3"/>
                <a:gd name="T6" fmla="*/ 2 w 15"/>
                <a:gd name="T7" fmla="*/ 3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lnTo>
                    <a:pt x="15" y="0"/>
                  </a:lnTo>
                  <a:cubicBezTo>
                    <a:pt x="10" y="0"/>
                    <a:pt x="5" y="1"/>
                    <a:pt x="0" y="1"/>
                  </a:cubicBezTo>
                  <a:cubicBezTo>
                    <a:pt x="0" y="1"/>
                    <a:pt x="1" y="2"/>
                    <a:pt x="2" y="3"/>
                  </a:cubicBezTo>
                  <a:cubicBezTo>
                    <a:pt x="7" y="2"/>
                    <a:pt x="12" y="1"/>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0" name="Freeform 1577"/>
            <p:cNvSpPr>
              <a:spLocks/>
            </p:cNvSpPr>
            <p:nvPr userDrawn="1"/>
          </p:nvSpPr>
          <p:spPr bwMode="auto">
            <a:xfrm>
              <a:off x="431" y="286"/>
              <a:ext cx="9" cy="2"/>
            </a:xfrm>
            <a:custGeom>
              <a:avLst/>
              <a:gdLst>
                <a:gd name="T0" fmla="*/ 21 w 21"/>
                <a:gd name="T1" fmla="*/ 0 h 4"/>
                <a:gd name="T2" fmla="*/ 21 w 21"/>
                <a:gd name="T3" fmla="*/ 0 h 4"/>
                <a:gd name="T4" fmla="*/ 2 w 21"/>
                <a:gd name="T5" fmla="*/ 2 h 4"/>
                <a:gd name="T6" fmla="*/ 0 w 21"/>
                <a:gd name="T7" fmla="*/ 4 h 4"/>
                <a:gd name="T8" fmla="*/ 21 w 21"/>
                <a:gd name="T9" fmla="*/ 0 h 4"/>
              </a:gdLst>
              <a:ahLst/>
              <a:cxnLst>
                <a:cxn ang="0">
                  <a:pos x="T0" y="T1"/>
                </a:cxn>
                <a:cxn ang="0">
                  <a:pos x="T2" y="T3"/>
                </a:cxn>
                <a:cxn ang="0">
                  <a:pos x="T4" y="T5"/>
                </a:cxn>
                <a:cxn ang="0">
                  <a:pos x="T6" y="T7"/>
                </a:cxn>
                <a:cxn ang="0">
                  <a:pos x="T8" y="T9"/>
                </a:cxn>
              </a:cxnLst>
              <a:rect l="0" t="0" r="r" b="b"/>
              <a:pathLst>
                <a:path w="21" h="4">
                  <a:moveTo>
                    <a:pt x="21" y="0"/>
                  </a:moveTo>
                  <a:lnTo>
                    <a:pt x="21" y="0"/>
                  </a:lnTo>
                  <a:cubicBezTo>
                    <a:pt x="17" y="0"/>
                    <a:pt x="2" y="2"/>
                    <a:pt x="2" y="2"/>
                  </a:cubicBezTo>
                  <a:cubicBezTo>
                    <a:pt x="1" y="3"/>
                    <a:pt x="1" y="4"/>
                    <a:pt x="0" y="4"/>
                  </a:cubicBezTo>
                  <a:cubicBezTo>
                    <a:pt x="0" y="4"/>
                    <a:pt x="18" y="1"/>
                    <a:pt x="2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1" name="Freeform 1578"/>
            <p:cNvSpPr>
              <a:spLocks/>
            </p:cNvSpPr>
            <p:nvPr userDrawn="1"/>
          </p:nvSpPr>
          <p:spPr bwMode="auto">
            <a:xfrm>
              <a:off x="365" y="284"/>
              <a:ext cx="12" cy="11"/>
            </a:xfrm>
            <a:custGeom>
              <a:avLst/>
              <a:gdLst>
                <a:gd name="T0" fmla="*/ 20 w 27"/>
                <a:gd name="T1" fmla="*/ 0 h 24"/>
                <a:gd name="T2" fmla="*/ 20 w 27"/>
                <a:gd name="T3" fmla="*/ 0 h 24"/>
                <a:gd name="T4" fmla="*/ 0 w 27"/>
                <a:gd name="T5" fmla="*/ 3 h 24"/>
                <a:gd name="T6" fmla="*/ 0 w 27"/>
                <a:gd name="T7" fmla="*/ 22 h 24"/>
                <a:gd name="T8" fmla="*/ 20 w 27"/>
                <a:gd name="T9" fmla="*/ 0 h 24"/>
              </a:gdLst>
              <a:ahLst/>
              <a:cxnLst>
                <a:cxn ang="0">
                  <a:pos x="T0" y="T1"/>
                </a:cxn>
                <a:cxn ang="0">
                  <a:pos x="T2" y="T3"/>
                </a:cxn>
                <a:cxn ang="0">
                  <a:pos x="T4" y="T5"/>
                </a:cxn>
                <a:cxn ang="0">
                  <a:pos x="T6" y="T7"/>
                </a:cxn>
                <a:cxn ang="0">
                  <a:pos x="T8" y="T9"/>
                </a:cxn>
              </a:cxnLst>
              <a:rect l="0" t="0" r="r" b="b"/>
              <a:pathLst>
                <a:path w="27" h="24">
                  <a:moveTo>
                    <a:pt x="20" y="0"/>
                  </a:moveTo>
                  <a:lnTo>
                    <a:pt x="20" y="0"/>
                  </a:lnTo>
                  <a:cubicBezTo>
                    <a:pt x="14" y="5"/>
                    <a:pt x="8" y="5"/>
                    <a:pt x="0" y="3"/>
                  </a:cubicBezTo>
                  <a:lnTo>
                    <a:pt x="0" y="22"/>
                  </a:lnTo>
                  <a:cubicBezTo>
                    <a:pt x="14" y="24"/>
                    <a:pt x="27" y="14"/>
                    <a:pt x="2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2" name="Freeform 1579"/>
            <p:cNvSpPr>
              <a:spLocks/>
            </p:cNvSpPr>
            <p:nvPr userDrawn="1"/>
          </p:nvSpPr>
          <p:spPr bwMode="auto">
            <a:xfrm>
              <a:off x="337" y="280"/>
              <a:ext cx="1" cy="5"/>
            </a:xfrm>
            <a:custGeom>
              <a:avLst/>
              <a:gdLst>
                <a:gd name="T0" fmla="*/ 0 w 4"/>
                <a:gd name="T1" fmla="*/ 0 h 11"/>
                <a:gd name="T2" fmla="*/ 0 w 4"/>
                <a:gd name="T3" fmla="*/ 0 h 11"/>
                <a:gd name="T4" fmla="*/ 0 w 4"/>
                <a:gd name="T5" fmla="*/ 11 h 11"/>
                <a:gd name="T6" fmla="*/ 4 w 4"/>
                <a:gd name="T7" fmla="*/ 11 h 11"/>
                <a:gd name="T8" fmla="*/ 0 w 4"/>
                <a:gd name="T9" fmla="*/ 0 h 11"/>
              </a:gdLst>
              <a:ahLst/>
              <a:cxnLst>
                <a:cxn ang="0">
                  <a:pos x="T0" y="T1"/>
                </a:cxn>
                <a:cxn ang="0">
                  <a:pos x="T2" y="T3"/>
                </a:cxn>
                <a:cxn ang="0">
                  <a:pos x="T4" y="T5"/>
                </a:cxn>
                <a:cxn ang="0">
                  <a:pos x="T6" y="T7"/>
                </a:cxn>
                <a:cxn ang="0">
                  <a:pos x="T8" y="T9"/>
                </a:cxn>
              </a:cxnLst>
              <a:rect l="0" t="0" r="r" b="b"/>
              <a:pathLst>
                <a:path w="4" h="11">
                  <a:moveTo>
                    <a:pt x="0" y="0"/>
                  </a:moveTo>
                  <a:lnTo>
                    <a:pt x="0" y="0"/>
                  </a:lnTo>
                  <a:cubicBezTo>
                    <a:pt x="0" y="3"/>
                    <a:pt x="0" y="7"/>
                    <a:pt x="0" y="11"/>
                  </a:cubicBezTo>
                  <a:lnTo>
                    <a:pt x="4" y="11"/>
                  </a:lnTo>
                  <a:cubicBezTo>
                    <a:pt x="3" y="8"/>
                    <a:pt x="1" y="4"/>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3" name="Freeform 1580"/>
            <p:cNvSpPr>
              <a:spLocks/>
            </p:cNvSpPr>
            <p:nvPr userDrawn="1"/>
          </p:nvSpPr>
          <p:spPr bwMode="auto">
            <a:xfrm>
              <a:off x="407" y="280"/>
              <a:ext cx="23" cy="11"/>
            </a:xfrm>
            <a:custGeom>
              <a:avLst/>
              <a:gdLst>
                <a:gd name="T0" fmla="*/ 52 w 52"/>
                <a:gd name="T1" fmla="*/ 11 h 24"/>
                <a:gd name="T2" fmla="*/ 52 w 52"/>
                <a:gd name="T3" fmla="*/ 11 h 24"/>
                <a:gd name="T4" fmla="*/ 28 w 52"/>
                <a:gd name="T5" fmla="*/ 2 h 24"/>
                <a:gd name="T6" fmla="*/ 0 w 52"/>
                <a:gd name="T7" fmla="*/ 8 h 24"/>
                <a:gd name="T8" fmla="*/ 6 w 52"/>
                <a:gd name="T9" fmla="*/ 13 h 24"/>
                <a:gd name="T10" fmla="*/ 31 w 52"/>
                <a:gd name="T11" fmla="*/ 13 h 24"/>
                <a:gd name="T12" fmla="*/ 9 w 52"/>
                <a:gd name="T13" fmla="*/ 17 h 24"/>
                <a:gd name="T14" fmla="*/ 6 w 52"/>
                <a:gd name="T15" fmla="*/ 23 h 24"/>
                <a:gd name="T16" fmla="*/ 35 w 52"/>
                <a:gd name="T17" fmla="*/ 23 h 24"/>
                <a:gd name="T18" fmla="*/ 52 w 52"/>
                <a:gd name="T1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24">
                  <a:moveTo>
                    <a:pt x="52" y="11"/>
                  </a:moveTo>
                  <a:lnTo>
                    <a:pt x="52" y="11"/>
                  </a:lnTo>
                  <a:cubicBezTo>
                    <a:pt x="48" y="2"/>
                    <a:pt x="39" y="0"/>
                    <a:pt x="28" y="2"/>
                  </a:cubicBezTo>
                  <a:cubicBezTo>
                    <a:pt x="18" y="5"/>
                    <a:pt x="10" y="6"/>
                    <a:pt x="0" y="8"/>
                  </a:cubicBezTo>
                  <a:cubicBezTo>
                    <a:pt x="2" y="9"/>
                    <a:pt x="3" y="10"/>
                    <a:pt x="6" y="13"/>
                  </a:cubicBezTo>
                  <a:cubicBezTo>
                    <a:pt x="12" y="13"/>
                    <a:pt x="22" y="11"/>
                    <a:pt x="31" y="13"/>
                  </a:cubicBezTo>
                  <a:cubicBezTo>
                    <a:pt x="25" y="15"/>
                    <a:pt x="15" y="17"/>
                    <a:pt x="9" y="17"/>
                  </a:cubicBezTo>
                  <a:cubicBezTo>
                    <a:pt x="8" y="19"/>
                    <a:pt x="6" y="23"/>
                    <a:pt x="6" y="23"/>
                  </a:cubicBezTo>
                  <a:cubicBezTo>
                    <a:pt x="12" y="23"/>
                    <a:pt x="27" y="24"/>
                    <a:pt x="35" y="23"/>
                  </a:cubicBezTo>
                  <a:cubicBezTo>
                    <a:pt x="44" y="22"/>
                    <a:pt x="50" y="16"/>
                    <a:pt x="52" y="1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4" name="Freeform 1581"/>
            <p:cNvSpPr>
              <a:spLocks/>
            </p:cNvSpPr>
            <p:nvPr userDrawn="1"/>
          </p:nvSpPr>
          <p:spPr bwMode="auto">
            <a:xfrm>
              <a:off x="345" y="278"/>
              <a:ext cx="3" cy="7"/>
            </a:xfrm>
            <a:custGeom>
              <a:avLst/>
              <a:gdLst>
                <a:gd name="T0" fmla="*/ 0 w 6"/>
                <a:gd name="T1" fmla="*/ 0 h 16"/>
                <a:gd name="T2" fmla="*/ 0 w 6"/>
                <a:gd name="T3" fmla="*/ 0 h 16"/>
                <a:gd name="T4" fmla="*/ 1 w 6"/>
                <a:gd name="T5" fmla="*/ 16 h 16"/>
                <a:gd name="T6" fmla="*/ 6 w 6"/>
                <a:gd name="T7" fmla="*/ 16 h 16"/>
                <a:gd name="T8" fmla="*/ 0 w 6"/>
                <a:gd name="T9" fmla="*/ 0 h 16"/>
              </a:gdLst>
              <a:ahLst/>
              <a:cxnLst>
                <a:cxn ang="0">
                  <a:pos x="T0" y="T1"/>
                </a:cxn>
                <a:cxn ang="0">
                  <a:pos x="T2" y="T3"/>
                </a:cxn>
                <a:cxn ang="0">
                  <a:pos x="T4" y="T5"/>
                </a:cxn>
                <a:cxn ang="0">
                  <a:pos x="T6" y="T7"/>
                </a:cxn>
                <a:cxn ang="0">
                  <a:pos x="T8" y="T9"/>
                </a:cxn>
              </a:cxnLst>
              <a:rect l="0" t="0" r="r" b="b"/>
              <a:pathLst>
                <a:path w="6" h="16">
                  <a:moveTo>
                    <a:pt x="0" y="0"/>
                  </a:moveTo>
                  <a:lnTo>
                    <a:pt x="0" y="0"/>
                  </a:lnTo>
                  <a:cubicBezTo>
                    <a:pt x="0" y="6"/>
                    <a:pt x="1" y="12"/>
                    <a:pt x="1" y="16"/>
                  </a:cubicBezTo>
                  <a:lnTo>
                    <a:pt x="6" y="16"/>
                  </a:lnTo>
                  <a:cubicBezTo>
                    <a:pt x="4" y="11"/>
                    <a:pt x="2" y="7"/>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5" name="Freeform 1582"/>
            <p:cNvSpPr>
              <a:spLocks/>
            </p:cNvSpPr>
            <p:nvPr userDrawn="1"/>
          </p:nvSpPr>
          <p:spPr bwMode="auto">
            <a:xfrm>
              <a:off x="350" y="276"/>
              <a:ext cx="5" cy="9"/>
            </a:xfrm>
            <a:custGeom>
              <a:avLst/>
              <a:gdLst>
                <a:gd name="T0" fmla="*/ 0 w 11"/>
                <a:gd name="T1" fmla="*/ 0 h 20"/>
                <a:gd name="T2" fmla="*/ 0 w 11"/>
                <a:gd name="T3" fmla="*/ 0 h 20"/>
                <a:gd name="T4" fmla="*/ 5 w 11"/>
                <a:gd name="T5" fmla="*/ 20 h 20"/>
                <a:gd name="T6" fmla="*/ 11 w 11"/>
                <a:gd name="T7" fmla="*/ 20 h 20"/>
                <a:gd name="T8" fmla="*/ 0 w 11"/>
                <a:gd name="T9" fmla="*/ 0 h 20"/>
              </a:gdLst>
              <a:ahLst/>
              <a:cxnLst>
                <a:cxn ang="0">
                  <a:pos x="T0" y="T1"/>
                </a:cxn>
                <a:cxn ang="0">
                  <a:pos x="T2" y="T3"/>
                </a:cxn>
                <a:cxn ang="0">
                  <a:pos x="T4" y="T5"/>
                </a:cxn>
                <a:cxn ang="0">
                  <a:pos x="T6" y="T7"/>
                </a:cxn>
                <a:cxn ang="0">
                  <a:pos x="T8" y="T9"/>
                </a:cxn>
              </a:cxnLst>
              <a:rect l="0" t="0" r="r" b="b"/>
              <a:pathLst>
                <a:path w="11" h="20">
                  <a:moveTo>
                    <a:pt x="0" y="0"/>
                  </a:moveTo>
                  <a:lnTo>
                    <a:pt x="0" y="0"/>
                  </a:lnTo>
                  <a:cubicBezTo>
                    <a:pt x="1" y="7"/>
                    <a:pt x="4" y="16"/>
                    <a:pt x="5" y="20"/>
                  </a:cubicBezTo>
                  <a:lnTo>
                    <a:pt x="11" y="20"/>
                  </a:lnTo>
                  <a:cubicBezTo>
                    <a:pt x="9" y="16"/>
                    <a:pt x="1" y="7"/>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6" name="Freeform 1583"/>
            <p:cNvSpPr>
              <a:spLocks/>
            </p:cNvSpPr>
            <p:nvPr userDrawn="1"/>
          </p:nvSpPr>
          <p:spPr bwMode="auto">
            <a:xfrm>
              <a:off x="425" y="278"/>
              <a:ext cx="40" cy="14"/>
            </a:xfrm>
            <a:custGeom>
              <a:avLst/>
              <a:gdLst>
                <a:gd name="T0" fmla="*/ 89 w 89"/>
                <a:gd name="T1" fmla="*/ 6 h 32"/>
                <a:gd name="T2" fmla="*/ 89 w 89"/>
                <a:gd name="T3" fmla="*/ 6 h 32"/>
                <a:gd name="T4" fmla="*/ 47 w 89"/>
                <a:gd name="T5" fmla="*/ 4 h 32"/>
                <a:gd name="T6" fmla="*/ 13 w 89"/>
                <a:gd name="T7" fmla="*/ 12 h 32"/>
                <a:gd name="T8" fmla="*/ 16 w 89"/>
                <a:gd name="T9" fmla="*/ 17 h 32"/>
                <a:gd name="T10" fmla="*/ 16 w 89"/>
                <a:gd name="T11" fmla="*/ 19 h 32"/>
                <a:gd name="T12" fmla="*/ 56 w 89"/>
                <a:gd name="T13" fmla="*/ 15 h 32"/>
                <a:gd name="T14" fmla="*/ 12 w 89"/>
                <a:gd name="T15" fmla="*/ 24 h 32"/>
                <a:gd name="T16" fmla="*/ 0 w 89"/>
                <a:gd name="T17" fmla="*/ 31 h 32"/>
                <a:gd name="T18" fmla="*/ 52 w 89"/>
                <a:gd name="T19" fmla="*/ 30 h 32"/>
                <a:gd name="T20" fmla="*/ 89 w 89"/>
                <a:gd name="T21"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32">
                  <a:moveTo>
                    <a:pt x="89" y="6"/>
                  </a:moveTo>
                  <a:lnTo>
                    <a:pt x="89" y="6"/>
                  </a:lnTo>
                  <a:cubicBezTo>
                    <a:pt x="78" y="0"/>
                    <a:pt x="59" y="1"/>
                    <a:pt x="47" y="4"/>
                  </a:cubicBezTo>
                  <a:cubicBezTo>
                    <a:pt x="38" y="6"/>
                    <a:pt x="20" y="10"/>
                    <a:pt x="13" y="12"/>
                  </a:cubicBezTo>
                  <a:cubicBezTo>
                    <a:pt x="15" y="13"/>
                    <a:pt x="16" y="15"/>
                    <a:pt x="16" y="17"/>
                  </a:cubicBezTo>
                  <a:cubicBezTo>
                    <a:pt x="16" y="18"/>
                    <a:pt x="16" y="18"/>
                    <a:pt x="16" y="19"/>
                  </a:cubicBezTo>
                  <a:cubicBezTo>
                    <a:pt x="17" y="19"/>
                    <a:pt x="42" y="14"/>
                    <a:pt x="56" y="15"/>
                  </a:cubicBezTo>
                  <a:cubicBezTo>
                    <a:pt x="42" y="20"/>
                    <a:pt x="13" y="24"/>
                    <a:pt x="12" y="24"/>
                  </a:cubicBezTo>
                  <a:cubicBezTo>
                    <a:pt x="8" y="28"/>
                    <a:pt x="4" y="30"/>
                    <a:pt x="0" y="31"/>
                  </a:cubicBezTo>
                  <a:cubicBezTo>
                    <a:pt x="3" y="32"/>
                    <a:pt x="43" y="31"/>
                    <a:pt x="52" y="30"/>
                  </a:cubicBezTo>
                  <a:cubicBezTo>
                    <a:pt x="65" y="28"/>
                    <a:pt x="85" y="20"/>
                    <a:pt x="89"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557" name="Freeform 1584"/>
            <p:cNvSpPr>
              <a:spLocks/>
            </p:cNvSpPr>
            <p:nvPr userDrawn="1"/>
          </p:nvSpPr>
          <p:spPr bwMode="auto">
            <a:xfrm>
              <a:off x="341" y="277"/>
              <a:ext cx="4" cy="8"/>
            </a:xfrm>
            <a:custGeom>
              <a:avLst/>
              <a:gdLst>
                <a:gd name="T0" fmla="*/ 1 w 8"/>
                <a:gd name="T1" fmla="*/ 0 h 19"/>
                <a:gd name="T2" fmla="*/ 1 w 8"/>
                <a:gd name="T3" fmla="*/ 0 h 19"/>
                <a:gd name="T4" fmla="*/ 1 w 8"/>
                <a:gd name="T5" fmla="*/ 19 h 19"/>
                <a:gd name="T6" fmla="*/ 8 w 8"/>
                <a:gd name="T7" fmla="*/ 19 h 19"/>
                <a:gd name="T8" fmla="*/ 1 w 8"/>
                <a:gd name="T9" fmla="*/ 0 h 19"/>
              </a:gdLst>
              <a:ahLst/>
              <a:cxnLst>
                <a:cxn ang="0">
                  <a:pos x="T0" y="T1"/>
                </a:cxn>
                <a:cxn ang="0">
                  <a:pos x="T2" y="T3"/>
                </a:cxn>
                <a:cxn ang="0">
                  <a:pos x="T4" y="T5"/>
                </a:cxn>
                <a:cxn ang="0">
                  <a:pos x="T6" y="T7"/>
                </a:cxn>
                <a:cxn ang="0">
                  <a:pos x="T8" y="T9"/>
                </a:cxn>
              </a:cxnLst>
              <a:rect l="0" t="0" r="r" b="b"/>
              <a:pathLst>
                <a:path w="8" h="19">
                  <a:moveTo>
                    <a:pt x="1" y="0"/>
                  </a:moveTo>
                  <a:lnTo>
                    <a:pt x="1" y="0"/>
                  </a:lnTo>
                  <a:cubicBezTo>
                    <a:pt x="0" y="5"/>
                    <a:pt x="0" y="13"/>
                    <a:pt x="1" y="19"/>
                  </a:cubicBezTo>
                  <a:lnTo>
                    <a:pt x="8" y="19"/>
                  </a:lnTo>
                  <a:cubicBezTo>
                    <a:pt x="8" y="12"/>
                    <a:pt x="4" y="6"/>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grpSp>
      <p:grpSp>
        <p:nvGrpSpPr>
          <p:cNvPr id="986" name="Group 1786"/>
          <p:cNvGrpSpPr>
            <a:grpSpLocks/>
          </p:cNvGrpSpPr>
          <p:nvPr/>
        </p:nvGrpSpPr>
        <p:grpSpPr bwMode="auto">
          <a:xfrm>
            <a:off x="525463" y="287338"/>
            <a:ext cx="212725" cy="417513"/>
            <a:chOff x="331" y="181"/>
            <a:chExt cx="134" cy="263"/>
          </a:xfrm>
        </p:grpSpPr>
        <p:sp>
          <p:nvSpPr>
            <p:cNvPr id="1158" name="Freeform 1586"/>
            <p:cNvSpPr>
              <a:spLocks/>
            </p:cNvSpPr>
            <p:nvPr userDrawn="1"/>
          </p:nvSpPr>
          <p:spPr bwMode="auto">
            <a:xfrm>
              <a:off x="331" y="276"/>
              <a:ext cx="4" cy="9"/>
            </a:xfrm>
            <a:custGeom>
              <a:avLst/>
              <a:gdLst>
                <a:gd name="T0" fmla="*/ 1 w 9"/>
                <a:gd name="T1" fmla="*/ 0 h 20"/>
                <a:gd name="T2" fmla="*/ 1 w 9"/>
                <a:gd name="T3" fmla="*/ 0 h 20"/>
                <a:gd name="T4" fmla="*/ 1 w 9"/>
                <a:gd name="T5" fmla="*/ 20 h 20"/>
                <a:gd name="T6" fmla="*/ 9 w 9"/>
                <a:gd name="T7" fmla="*/ 20 h 20"/>
                <a:gd name="T8" fmla="*/ 1 w 9"/>
                <a:gd name="T9" fmla="*/ 0 h 20"/>
              </a:gdLst>
              <a:ahLst/>
              <a:cxnLst>
                <a:cxn ang="0">
                  <a:pos x="T0" y="T1"/>
                </a:cxn>
                <a:cxn ang="0">
                  <a:pos x="T2" y="T3"/>
                </a:cxn>
                <a:cxn ang="0">
                  <a:pos x="T4" y="T5"/>
                </a:cxn>
                <a:cxn ang="0">
                  <a:pos x="T6" y="T7"/>
                </a:cxn>
                <a:cxn ang="0">
                  <a:pos x="T8" y="T9"/>
                </a:cxn>
              </a:cxnLst>
              <a:rect l="0" t="0" r="r" b="b"/>
              <a:pathLst>
                <a:path w="9" h="20">
                  <a:moveTo>
                    <a:pt x="1" y="0"/>
                  </a:moveTo>
                  <a:lnTo>
                    <a:pt x="1" y="0"/>
                  </a:lnTo>
                  <a:cubicBezTo>
                    <a:pt x="0" y="6"/>
                    <a:pt x="2" y="15"/>
                    <a:pt x="1" y="20"/>
                  </a:cubicBezTo>
                  <a:lnTo>
                    <a:pt x="9" y="20"/>
                  </a:lnTo>
                  <a:cubicBezTo>
                    <a:pt x="7" y="13"/>
                    <a:pt x="3" y="8"/>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9" name="Freeform 1587"/>
            <p:cNvSpPr>
              <a:spLocks/>
            </p:cNvSpPr>
            <p:nvPr userDrawn="1"/>
          </p:nvSpPr>
          <p:spPr bwMode="auto">
            <a:xfrm>
              <a:off x="430" y="274"/>
              <a:ext cx="10" cy="4"/>
            </a:xfrm>
            <a:custGeom>
              <a:avLst/>
              <a:gdLst>
                <a:gd name="T0" fmla="*/ 23 w 23"/>
                <a:gd name="T1" fmla="*/ 0 h 9"/>
                <a:gd name="T2" fmla="*/ 23 w 23"/>
                <a:gd name="T3" fmla="*/ 0 h 9"/>
                <a:gd name="T4" fmla="*/ 1 w 23"/>
                <a:gd name="T5" fmla="*/ 6 h 9"/>
                <a:gd name="T6" fmla="*/ 0 w 23"/>
                <a:gd name="T7" fmla="*/ 9 h 9"/>
                <a:gd name="T8" fmla="*/ 23 w 23"/>
                <a:gd name="T9" fmla="*/ 0 h 9"/>
              </a:gdLst>
              <a:ahLst/>
              <a:cxnLst>
                <a:cxn ang="0">
                  <a:pos x="T0" y="T1"/>
                </a:cxn>
                <a:cxn ang="0">
                  <a:pos x="T2" y="T3"/>
                </a:cxn>
                <a:cxn ang="0">
                  <a:pos x="T4" y="T5"/>
                </a:cxn>
                <a:cxn ang="0">
                  <a:pos x="T6" y="T7"/>
                </a:cxn>
                <a:cxn ang="0">
                  <a:pos x="T8" y="T9"/>
                </a:cxn>
              </a:cxnLst>
              <a:rect l="0" t="0" r="r" b="b"/>
              <a:pathLst>
                <a:path w="23" h="9">
                  <a:moveTo>
                    <a:pt x="23" y="0"/>
                  </a:moveTo>
                  <a:lnTo>
                    <a:pt x="23" y="0"/>
                  </a:lnTo>
                  <a:cubicBezTo>
                    <a:pt x="16" y="2"/>
                    <a:pt x="4" y="5"/>
                    <a:pt x="1" y="6"/>
                  </a:cubicBezTo>
                  <a:cubicBezTo>
                    <a:pt x="1" y="7"/>
                    <a:pt x="0" y="8"/>
                    <a:pt x="0" y="9"/>
                  </a:cubicBezTo>
                  <a:cubicBezTo>
                    <a:pt x="1" y="8"/>
                    <a:pt x="17" y="3"/>
                    <a:pt x="2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0" name="Freeform 1588"/>
            <p:cNvSpPr>
              <a:spLocks/>
            </p:cNvSpPr>
            <p:nvPr userDrawn="1"/>
          </p:nvSpPr>
          <p:spPr bwMode="auto">
            <a:xfrm>
              <a:off x="337" y="268"/>
              <a:ext cx="4" cy="17"/>
            </a:xfrm>
            <a:custGeom>
              <a:avLst/>
              <a:gdLst>
                <a:gd name="T0" fmla="*/ 5 w 11"/>
                <a:gd name="T1" fmla="*/ 0 h 38"/>
                <a:gd name="T2" fmla="*/ 5 w 11"/>
                <a:gd name="T3" fmla="*/ 0 h 38"/>
                <a:gd name="T4" fmla="*/ 1 w 11"/>
                <a:gd name="T5" fmla="*/ 24 h 38"/>
                <a:gd name="T6" fmla="*/ 6 w 11"/>
                <a:gd name="T7" fmla="*/ 38 h 38"/>
                <a:gd name="T8" fmla="*/ 10 w 11"/>
                <a:gd name="T9" fmla="*/ 38 h 38"/>
                <a:gd name="T10" fmla="*/ 11 w 11"/>
                <a:gd name="T11" fmla="*/ 17 h 38"/>
                <a:gd name="T12" fmla="*/ 9 w 11"/>
                <a:gd name="T13" fmla="*/ 6 h 38"/>
                <a:gd name="T14" fmla="*/ 7 w 11"/>
                <a:gd name="T15" fmla="*/ 25 h 38"/>
                <a:gd name="T16" fmla="*/ 5 w 11"/>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8">
                  <a:moveTo>
                    <a:pt x="5" y="0"/>
                  </a:moveTo>
                  <a:lnTo>
                    <a:pt x="5" y="0"/>
                  </a:lnTo>
                  <a:cubicBezTo>
                    <a:pt x="5" y="0"/>
                    <a:pt x="0" y="18"/>
                    <a:pt x="1" y="24"/>
                  </a:cubicBezTo>
                  <a:cubicBezTo>
                    <a:pt x="3" y="29"/>
                    <a:pt x="4" y="34"/>
                    <a:pt x="6" y="38"/>
                  </a:cubicBezTo>
                  <a:lnTo>
                    <a:pt x="10" y="38"/>
                  </a:lnTo>
                  <a:cubicBezTo>
                    <a:pt x="10" y="33"/>
                    <a:pt x="10" y="24"/>
                    <a:pt x="11" y="17"/>
                  </a:cubicBezTo>
                  <a:cubicBezTo>
                    <a:pt x="10" y="13"/>
                    <a:pt x="10" y="9"/>
                    <a:pt x="9" y="6"/>
                  </a:cubicBezTo>
                  <a:cubicBezTo>
                    <a:pt x="7" y="13"/>
                    <a:pt x="7" y="16"/>
                    <a:pt x="7" y="25"/>
                  </a:cubicBezTo>
                  <a:cubicBezTo>
                    <a:pt x="6" y="16"/>
                    <a:pt x="5" y="7"/>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1" name="Freeform 1589"/>
            <p:cNvSpPr>
              <a:spLocks/>
            </p:cNvSpPr>
            <p:nvPr userDrawn="1"/>
          </p:nvSpPr>
          <p:spPr bwMode="auto">
            <a:xfrm>
              <a:off x="345" y="269"/>
              <a:ext cx="6" cy="16"/>
            </a:xfrm>
            <a:custGeom>
              <a:avLst/>
              <a:gdLst>
                <a:gd name="T0" fmla="*/ 5 w 15"/>
                <a:gd name="T1" fmla="*/ 0 h 36"/>
                <a:gd name="T2" fmla="*/ 5 w 15"/>
                <a:gd name="T3" fmla="*/ 0 h 36"/>
                <a:gd name="T4" fmla="*/ 10 w 15"/>
                <a:gd name="T5" fmla="*/ 36 h 36"/>
                <a:gd name="T6" fmla="*/ 15 w 15"/>
                <a:gd name="T7" fmla="*/ 36 h 36"/>
                <a:gd name="T8" fmla="*/ 9 w 15"/>
                <a:gd name="T9" fmla="*/ 1 h 36"/>
                <a:gd name="T10" fmla="*/ 8 w 15"/>
                <a:gd name="T11" fmla="*/ 21 h 36"/>
                <a:gd name="T12" fmla="*/ 5 w 15"/>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15" h="36">
                  <a:moveTo>
                    <a:pt x="5" y="0"/>
                  </a:moveTo>
                  <a:lnTo>
                    <a:pt x="5" y="0"/>
                  </a:lnTo>
                  <a:cubicBezTo>
                    <a:pt x="0" y="20"/>
                    <a:pt x="4" y="27"/>
                    <a:pt x="10" y="36"/>
                  </a:cubicBezTo>
                  <a:lnTo>
                    <a:pt x="15" y="36"/>
                  </a:lnTo>
                  <a:cubicBezTo>
                    <a:pt x="12" y="30"/>
                    <a:pt x="9" y="12"/>
                    <a:pt x="9" y="1"/>
                  </a:cubicBezTo>
                  <a:cubicBezTo>
                    <a:pt x="9" y="2"/>
                    <a:pt x="8" y="13"/>
                    <a:pt x="8" y="21"/>
                  </a:cubicBezTo>
                  <a:cubicBezTo>
                    <a:pt x="6" y="13"/>
                    <a:pt x="5" y="8"/>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2" name="Freeform 1590"/>
            <p:cNvSpPr>
              <a:spLocks/>
            </p:cNvSpPr>
            <p:nvPr userDrawn="1"/>
          </p:nvSpPr>
          <p:spPr bwMode="auto">
            <a:xfrm>
              <a:off x="354" y="267"/>
              <a:ext cx="13" cy="14"/>
            </a:xfrm>
            <a:custGeom>
              <a:avLst/>
              <a:gdLst>
                <a:gd name="T0" fmla="*/ 0 w 29"/>
                <a:gd name="T1" fmla="*/ 0 h 31"/>
                <a:gd name="T2" fmla="*/ 0 w 29"/>
                <a:gd name="T3" fmla="*/ 0 h 31"/>
                <a:gd name="T4" fmla="*/ 12 w 29"/>
                <a:gd name="T5" fmla="*/ 23 h 31"/>
                <a:gd name="T6" fmla="*/ 1 w 29"/>
                <a:gd name="T7" fmla="*/ 13 h 31"/>
                <a:gd name="T8" fmla="*/ 4 w 29"/>
                <a:gd name="T9" fmla="*/ 24 h 31"/>
                <a:gd name="T10" fmla="*/ 29 w 29"/>
                <a:gd name="T11" fmla="*/ 20 h 31"/>
                <a:gd name="T12" fmla="*/ 0 w 29"/>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29" h="31">
                  <a:moveTo>
                    <a:pt x="0" y="0"/>
                  </a:moveTo>
                  <a:lnTo>
                    <a:pt x="0" y="0"/>
                  </a:lnTo>
                  <a:cubicBezTo>
                    <a:pt x="0" y="10"/>
                    <a:pt x="5" y="20"/>
                    <a:pt x="12" y="23"/>
                  </a:cubicBezTo>
                  <a:cubicBezTo>
                    <a:pt x="5" y="21"/>
                    <a:pt x="1" y="13"/>
                    <a:pt x="1" y="13"/>
                  </a:cubicBezTo>
                  <a:cubicBezTo>
                    <a:pt x="2" y="15"/>
                    <a:pt x="3" y="21"/>
                    <a:pt x="4" y="24"/>
                  </a:cubicBezTo>
                  <a:cubicBezTo>
                    <a:pt x="12" y="31"/>
                    <a:pt x="26" y="29"/>
                    <a:pt x="29" y="20"/>
                  </a:cubicBezTo>
                  <a:cubicBezTo>
                    <a:pt x="14" y="26"/>
                    <a:pt x="4" y="15"/>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3" name="Freeform 1591"/>
            <p:cNvSpPr>
              <a:spLocks/>
            </p:cNvSpPr>
            <p:nvPr userDrawn="1"/>
          </p:nvSpPr>
          <p:spPr bwMode="auto">
            <a:xfrm>
              <a:off x="405" y="268"/>
              <a:ext cx="26" cy="15"/>
            </a:xfrm>
            <a:custGeom>
              <a:avLst/>
              <a:gdLst>
                <a:gd name="T0" fmla="*/ 59 w 59"/>
                <a:gd name="T1" fmla="*/ 7 h 34"/>
                <a:gd name="T2" fmla="*/ 59 w 59"/>
                <a:gd name="T3" fmla="*/ 7 h 34"/>
                <a:gd name="T4" fmla="*/ 34 w 59"/>
                <a:gd name="T5" fmla="*/ 4 h 34"/>
                <a:gd name="T6" fmla="*/ 12 w 59"/>
                <a:gd name="T7" fmla="*/ 15 h 34"/>
                <a:gd name="T8" fmla="*/ 10 w 59"/>
                <a:gd name="T9" fmla="*/ 21 h 34"/>
                <a:gd name="T10" fmla="*/ 34 w 59"/>
                <a:gd name="T11" fmla="*/ 15 h 34"/>
                <a:gd name="T12" fmla="*/ 8 w 59"/>
                <a:gd name="T13" fmla="*/ 25 h 34"/>
                <a:gd name="T14" fmla="*/ 0 w 59"/>
                <a:gd name="T15" fmla="*/ 34 h 34"/>
                <a:gd name="T16" fmla="*/ 45 w 59"/>
                <a:gd name="T17" fmla="*/ 24 h 34"/>
                <a:gd name="T18" fmla="*/ 59 w 59"/>
                <a:gd name="T19"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34">
                  <a:moveTo>
                    <a:pt x="59" y="7"/>
                  </a:moveTo>
                  <a:lnTo>
                    <a:pt x="59" y="7"/>
                  </a:lnTo>
                  <a:cubicBezTo>
                    <a:pt x="52" y="2"/>
                    <a:pt x="43" y="0"/>
                    <a:pt x="34" y="4"/>
                  </a:cubicBezTo>
                  <a:cubicBezTo>
                    <a:pt x="32" y="5"/>
                    <a:pt x="18" y="12"/>
                    <a:pt x="12" y="15"/>
                  </a:cubicBezTo>
                  <a:cubicBezTo>
                    <a:pt x="11" y="17"/>
                    <a:pt x="11" y="20"/>
                    <a:pt x="10" y="21"/>
                  </a:cubicBezTo>
                  <a:cubicBezTo>
                    <a:pt x="16" y="19"/>
                    <a:pt x="25" y="16"/>
                    <a:pt x="34" y="15"/>
                  </a:cubicBezTo>
                  <a:cubicBezTo>
                    <a:pt x="25" y="21"/>
                    <a:pt x="13" y="24"/>
                    <a:pt x="8" y="25"/>
                  </a:cubicBezTo>
                  <a:cubicBezTo>
                    <a:pt x="7" y="28"/>
                    <a:pt x="4" y="31"/>
                    <a:pt x="0" y="34"/>
                  </a:cubicBezTo>
                  <a:cubicBezTo>
                    <a:pt x="14" y="31"/>
                    <a:pt x="33" y="29"/>
                    <a:pt x="45" y="24"/>
                  </a:cubicBezTo>
                  <a:cubicBezTo>
                    <a:pt x="49" y="22"/>
                    <a:pt x="58" y="15"/>
                    <a:pt x="59"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4" name="Freeform 1592"/>
            <p:cNvSpPr>
              <a:spLocks/>
            </p:cNvSpPr>
            <p:nvPr userDrawn="1"/>
          </p:nvSpPr>
          <p:spPr bwMode="auto">
            <a:xfrm>
              <a:off x="406" y="268"/>
              <a:ext cx="6" cy="3"/>
            </a:xfrm>
            <a:custGeom>
              <a:avLst/>
              <a:gdLst>
                <a:gd name="T0" fmla="*/ 14 w 14"/>
                <a:gd name="T1" fmla="*/ 0 h 8"/>
                <a:gd name="T2" fmla="*/ 14 w 14"/>
                <a:gd name="T3" fmla="*/ 0 h 8"/>
                <a:gd name="T4" fmla="*/ 0 w 14"/>
                <a:gd name="T5" fmla="*/ 8 h 8"/>
                <a:gd name="T6" fmla="*/ 2 w 14"/>
                <a:gd name="T7" fmla="*/ 8 h 8"/>
                <a:gd name="T8" fmla="*/ 14 w 14"/>
                <a:gd name="T9" fmla="*/ 0 h 8"/>
              </a:gdLst>
              <a:ahLst/>
              <a:cxnLst>
                <a:cxn ang="0">
                  <a:pos x="T0" y="T1"/>
                </a:cxn>
                <a:cxn ang="0">
                  <a:pos x="T2" y="T3"/>
                </a:cxn>
                <a:cxn ang="0">
                  <a:pos x="T4" y="T5"/>
                </a:cxn>
                <a:cxn ang="0">
                  <a:pos x="T6" y="T7"/>
                </a:cxn>
                <a:cxn ang="0">
                  <a:pos x="T8" y="T9"/>
                </a:cxn>
              </a:cxnLst>
              <a:rect l="0" t="0" r="r" b="b"/>
              <a:pathLst>
                <a:path w="14" h="8">
                  <a:moveTo>
                    <a:pt x="14" y="0"/>
                  </a:moveTo>
                  <a:lnTo>
                    <a:pt x="14" y="0"/>
                  </a:lnTo>
                  <a:cubicBezTo>
                    <a:pt x="9" y="2"/>
                    <a:pt x="4" y="6"/>
                    <a:pt x="0" y="8"/>
                  </a:cubicBezTo>
                  <a:lnTo>
                    <a:pt x="2" y="8"/>
                  </a:lnTo>
                  <a:cubicBezTo>
                    <a:pt x="6" y="6"/>
                    <a:pt x="9" y="3"/>
                    <a:pt x="1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5" name="Freeform 1593"/>
            <p:cNvSpPr>
              <a:spLocks/>
            </p:cNvSpPr>
            <p:nvPr userDrawn="1"/>
          </p:nvSpPr>
          <p:spPr bwMode="auto">
            <a:xfrm>
              <a:off x="348" y="263"/>
              <a:ext cx="17" cy="22"/>
            </a:xfrm>
            <a:custGeom>
              <a:avLst/>
              <a:gdLst>
                <a:gd name="T0" fmla="*/ 3 w 37"/>
                <a:gd name="T1" fmla="*/ 0 h 50"/>
                <a:gd name="T2" fmla="*/ 3 w 37"/>
                <a:gd name="T3" fmla="*/ 0 h 50"/>
                <a:gd name="T4" fmla="*/ 18 w 37"/>
                <a:gd name="T5" fmla="*/ 50 h 50"/>
                <a:gd name="T6" fmla="*/ 37 w 37"/>
                <a:gd name="T7" fmla="*/ 50 h 50"/>
                <a:gd name="T8" fmla="*/ 34 w 37"/>
                <a:gd name="T9" fmla="*/ 49 h 50"/>
                <a:gd name="T10" fmla="*/ 5 w 37"/>
                <a:gd name="T11" fmla="*/ 0 h 50"/>
                <a:gd name="T12" fmla="*/ 6 w 37"/>
                <a:gd name="T13" fmla="*/ 19 h 50"/>
                <a:gd name="T14" fmla="*/ 3 w 37"/>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50">
                  <a:moveTo>
                    <a:pt x="3" y="0"/>
                  </a:moveTo>
                  <a:lnTo>
                    <a:pt x="3" y="0"/>
                  </a:lnTo>
                  <a:cubicBezTo>
                    <a:pt x="0" y="21"/>
                    <a:pt x="5" y="38"/>
                    <a:pt x="18" y="50"/>
                  </a:cubicBezTo>
                  <a:lnTo>
                    <a:pt x="37" y="50"/>
                  </a:lnTo>
                  <a:lnTo>
                    <a:pt x="34" y="49"/>
                  </a:lnTo>
                  <a:cubicBezTo>
                    <a:pt x="15" y="42"/>
                    <a:pt x="8" y="25"/>
                    <a:pt x="5" y="0"/>
                  </a:cubicBezTo>
                  <a:cubicBezTo>
                    <a:pt x="4" y="5"/>
                    <a:pt x="4" y="14"/>
                    <a:pt x="6" y="19"/>
                  </a:cubicBezTo>
                  <a:cubicBezTo>
                    <a:pt x="3" y="13"/>
                    <a:pt x="3" y="6"/>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6" name="Freeform 1594"/>
            <p:cNvSpPr>
              <a:spLocks/>
            </p:cNvSpPr>
            <p:nvPr userDrawn="1"/>
          </p:nvSpPr>
          <p:spPr bwMode="auto">
            <a:xfrm>
              <a:off x="426" y="261"/>
              <a:ext cx="39" cy="21"/>
            </a:xfrm>
            <a:custGeom>
              <a:avLst/>
              <a:gdLst>
                <a:gd name="T0" fmla="*/ 87 w 87"/>
                <a:gd name="T1" fmla="*/ 3 h 45"/>
                <a:gd name="T2" fmla="*/ 87 w 87"/>
                <a:gd name="T3" fmla="*/ 3 h 45"/>
                <a:gd name="T4" fmla="*/ 47 w 87"/>
                <a:gd name="T5" fmla="*/ 8 h 45"/>
                <a:gd name="T6" fmla="*/ 15 w 87"/>
                <a:gd name="T7" fmla="*/ 23 h 45"/>
                <a:gd name="T8" fmla="*/ 11 w 87"/>
                <a:gd name="T9" fmla="*/ 31 h 45"/>
                <a:gd name="T10" fmla="*/ 59 w 87"/>
                <a:gd name="T11" fmla="*/ 17 h 45"/>
                <a:gd name="T12" fmla="*/ 4 w 87"/>
                <a:gd name="T13" fmla="*/ 38 h 45"/>
                <a:gd name="T14" fmla="*/ 0 w 87"/>
                <a:gd name="T15" fmla="*/ 42 h 45"/>
                <a:gd name="T16" fmla="*/ 8 w 87"/>
                <a:gd name="T17" fmla="*/ 45 h 45"/>
                <a:gd name="T18" fmla="*/ 44 w 87"/>
                <a:gd name="T19" fmla="*/ 37 h 45"/>
                <a:gd name="T20" fmla="*/ 87 w 87"/>
                <a:gd name="T2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45">
                  <a:moveTo>
                    <a:pt x="87" y="3"/>
                  </a:moveTo>
                  <a:lnTo>
                    <a:pt x="87" y="3"/>
                  </a:lnTo>
                  <a:cubicBezTo>
                    <a:pt x="77" y="0"/>
                    <a:pt x="58" y="4"/>
                    <a:pt x="47" y="8"/>
                  </a:cubicBezTo>
                  <a:cubicBezTo>
                    <a:pt x="41" y="11"/>
                    <a:pt x="21" y="19"/>
                    <a:pt x="15" y="23"/>
                  </a:cubicBezTo>
                  <a:cubicBezTo>
                    <a:pt x="14" y="26"/>
                    <a:pt x="13" y="28"/>
                    <a:pt x="11" y="31"/>
                  </a:cubicBezTo>
                  <a:cubicBezTo>
                    <a:pt x="20" y="28"/>
                    <a:pt x="38" y="21"/>
                    <a:pt x="59" y="17"/>
                  </a:cubicBezTo>
                  <a:cubicBezTo>
                    <a:pt x="44" y="24"/>
                    <a:pt x="19" y="33"/>
                    <a:pt x="4" y="38"/>
                  </a:cubicBezTo>
                  <a:cubicBezTo>
                    <a:pt x="4" y="39"/>
                    <a:pt x="2" y="41"/>
                    <a:pt x="0" y="42"/>
                  </a:cubicBezTo>
                  <a:cubicBezTo>
                    <a:pt x="3" y="42"/>
                    <a:pt x="5" y="44"/>
                    <a:pt x="8" y="45"/>
                  </a:cubicBezTo>
                  <a:cubicBezTo>
                    <a:pt x="12" y="45"/>
                    <a:pt x="38" y="39"/>
                    <a:pt x="44" y="37"/>
                  </a:cubicBezTo>
                  <a:cubicBezTo>
                    <a:pt x="64" y="31"/>
                    <a:pt x="85" y="18"/>
                    <a:pt x="87"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7" name="Freeform 1595"/>
            <p:cNvSpPr>
              <a:spLocks/>
            </p:cNvSpPr>
            <p:nvPr userDrawn="1"/>
          </p:nvSpPr>
          <p:spPr bwMode="auto">
            <a:xfrm>
              <a:off x="427" y="260"/>
              <a:ext cx="13" cy="8"/>
            </a:xfrm>
            <a:custGeom>
              <a:avLst/>
              <a:gdLst>
                <a:gd name="T0" fmla="*/ 29 w 29"/>
                <a:gd name="T1" fmla="*/ 0 h 16"/>
                <a:gd name="T2" fmla="*/ 29 w 29"/>
                <a:gd name="T3" fmla="*/ 0 h 16"/>
                <a:gd name="T4" fmla="*/ 0 w 29"/>
                <a:gd name="T5" fmla="*/ 15 h 16"/>
                <a:gd name="T6" fmla="*/ 4 w 29"/>
                <a:gd name="T7" fmla="*/ 16 h 16"/>
                <a:gd name="T8" fmla="*/ 29 w 29"/>
                <a:gd name="T9" fmla="*/ 0 h 16"/>
              </a:gdLst>
              <a:ahLst/>
              <a:cxnLst>
                <a:cxn ang="0">
                  <a:pos x="T0" y="T1"/>
                </a:cxn>
                <a:cxn ang="0">
                  <a:pos x="T2" y="T3"/>
                </a:cxn>
                <a:cxn ang="0">
                  <a:pos x="T4" y="T5"/>
                </a:cxn>
                <a:cxn ang="0">
                  <a:pos x="T6" y="T7"/>
                </a:cxn>
                <a:cxn ang="0">
                  <a:pos x="T8" y="T9"/>
                </a:cxn>
              </a:cxnLst>
              <a:rect l="0" t="0" r="r" b="b"/>
              <a:pathLst>
                <a:path w="29" h="16">
                  <a:moveTo>
                    <a:pt x="29" y="0"/>
                  </a:moveTo>
                  <a:lnTo>
                    <a:pt x="29" y="0"/>
                  </a:lnTo>
                  <a:cubicBezTo>
                    <a:pt x="20" y="5"/>
                    <a:pt x="3" y="14"/>
                    <a:pt x="0" y="15"/>
                  </a:cubicBezTo>
                  <a:cubicBezTo>
                    <a:pt x="2" y="15"/>
                    <a:pt x="2" y="15"/>
                    <a:pt x="4" y="16"/>
                  </a:cubicBezTo>
                  <a:cubicBezTo>
                    <a:pt x="5" y="16"/>
                    <a:pt x="22" y="6"/>
                    <a:pt x="2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8" name="Freeform 1596"/>
            <p:cNvSpPr>
              <a:spLocks/>
            </p:cNvSpPr>
            <p:nvPr userDrawn="1"/>
          </p:nvSpPr>
          <p:spPr bwMode="auto">
            <a:xfrm>
              <a:off x="341" y="257"/>
              <a:ext cx="5" cy="25"/>
            </a:xfrm>
            <a:custGeom>
              <a:avLst/>
              <a:gdLst>
                <a:gd name="T0" fmla="*/ 9 w 12"/>
                <a:gd name="T1" fmla="*/ 0 h 55"/>
                <a:gd name="T2" fmla="*/ 9 w 12"/>
                <a:gd name="T3" fmla="*/ 0 h 55"/>
                <a:gd name="T4" fmla="*/ 0 w 12"/>
                <a:gd name="T5" fmla="*/ 27 h 55"/>
                <a:gd name="T6" fmla="*/ 9 w 12"/>
                <a:gd name="T7" fmla="*/ 55 h 55"/>
                <a:gd name="T8" fmla="*/ 12 w 12"/>
                <a:gd name="T9" fmla="*/ 24 h 55"/>
                <a:gd name="T10" fmla="*/ 11 w 12"/>
                <a:gd name="T11" fmla="*/ 1 h 55"/>
                <a:gd name="T12" fmla="*/ 6 w 12"/>
                <a:gd name="T13" fmla="*/ 28 h 55"/>
                <a:gd name="T14" fmla="*/ 9 w 12"/>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5">
                  <a:moveTo>
                    <a:pt x="9" y="0"/>
                  </a:moveTo>
                  <a:lnTo>
                    <a:pt x="9" y="0"/>
                  </a:lnTo>
                  <a:cubicBezTo>
                    <a:pt x="6" y="6"/>
                    <a:pt x="1" y="22"/>
                    <a:pt x="0" y="27"/>
                  </a:cubicBezTo>
                  <a:cubicBezTo>
                    <a:pt x="1" y="39"/>
                    <a:pt x="6" y="48"/>
                    <a:pt x="9" y="55"/>
                  </a:cubicBezTo>
                  <a:cubicBezTo>
                    <a:pt x="9" y="45"/>
                    <a:pt x="10" y="33"/>
                    <a:pt x="12" y="24"/>
                  </a:cubicBezTo>
                  <a:cubicBezTo>
                    <a:pt x="11" y="17"/>
                    <a:pt x="11" y="8"/>
                    <a:pt x="11" y="1"/>
                  </a:cubicBezTo>
                  <a:cubicBezTo>
                    <a:pt x="10" y="4"/>
                    <a:pt x="6" y="19"/>
                    <a:pt x="6" y="28"/>
                  </a:cubicBezTo>
                  <a:cubicBezTo>
                    <a:pt x="6" y="20"/>
                    <a:pt x="8" y="6"/>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69" name="Freeform 1597"/>
            <p:cNvSpPr>
              <a:spLocks/>
            </p:cNvSpPr>
            <p:nvPr userDrawn="1"/>
          </p:nvSpPr>
          <p:spPr bwMode="auto">
            <a:xfrm>
              <a:off x="333" y="257"/>
              <a:ext cx="6" cy="27"/>
            </a:xfrm>
            <a:custGeom>
              <a:avLst/>
              <a:gdLst>
                <a:gd name="T0" fmla="*/ 15 w 15"/>
                <a:gd name="T1" fmla="*/ 0 h 60"/>
                <a:gd name="T2" fmla="*/ 15 w 15"/>
                <a:gd name="T3" fmla="*/ 0 h 60"/>
                <a:gd name="T4" fmla="*/ 7 w 15"/>
                <a:gd name="T5" fmla="*/ 29 h 60"/>
                <a:gd name="T6" fmla="*/ 13 w 15"/>
                <a:gd name="T7" fmla="*/ 1 h 60"/>
                <a:gd name="T8" fmla="*/ 7 w 15"/>
                <a:gd name="T9" fmla="*/ 15 h 60"/>
                <a:gd name="T10" fmla="*/ 0 w 15"/>
                <a:gd name="T11" fmla="*/ 42 h 60"/>
                <a:gd name="T12" fmla="*/ 7 w 15"/>
                <a:gd name="T13" fmla="*/ 60 h 60"/>
                <a:gd name="T14" fmla="*/ 11 w 15"/>
                <a:gd name="T15" fmla="*/ 31 h 60"/>
                <a:gd name="T16" fmla="*/ 14 w 15"/>
                <a:gd name="T17" fmla="*/ 20 h 60"/>
                <a:gd name="T18" fmla="*/ 15 w 15"/>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60">
                  <a:moveTo>
                    <a:pt x="15" y="0"/>
                  </a:moveTo>
                  <a:lnTo>
                    <a:pt x="15" y="0"/>
                  </a:lnTo>
                  <a:cubicBezTo>
                    <a:pt x="13" y="6"/>
                    <a:pt x="8" y="26"/>
                    <a:pt x="7" y="29"/>
                  </a:cubicBezTo>
                  <a:cubicBezTo>
                    <a:pt x="9" y="19"/>
                    <a:pt x="10" y="10"/>
                    <a:pt x="13" y="1"/>
                  </a:cubicBezTo>
                  <a:cubicBezTo>
                    <a:pt x="13" y="1"/>
                    <a:pt x="8" y="12"/>
                    <a:pt x="7" y="15"/>
                  </a:cubicBezTo>
                  <a:cubicBezTo>
                    <a:pt x="6" y="22"/>
                    <a:pt x="1" y="35"/>
                    <a:pt x="0" y="42"/>
                  </a:cubicBezTo>
                  <a:cubicBezTo>
                    <a:pt x="1" y="49"/>
                    <a:pt x="5" y="54"/>
                    <a:pt x="7" y="60"/>
                  </a:cubicBezTo>
                  <a:cubicBezTo>
                    <a:pt x="7" y="50"/>
                    <a:pt x="9" y="41"/>
                    <a:pt x="11" y="31"/>
                  </a:cubicBezTo>
                  <a:cubicBezTo>
                    <a:pt x="11" y="28"/>
                    <a:pt x="13" y="24"/>
                    <a:pt x="14" y="20"/>
                  </a:cubicBezTo>
                  <a:cubicBezTo>
                    <a:pt x="14" y="14"/>
                    <a:pt x="15" y="4"/>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0" name="Freeform 1598"/>
            <p:cNvSpPr>
              <a:spLocks/>
            </p:cNvSpPr>
            <p:nvPr userDrawn="1"/>
          </p:nvSpPr>
          <p:spPr bwMode="auto">
            <a:xfrm>
              <a:off x="401" y="256"/>
              <a:ext cx="26" cy="18"/>
            </a:xfrm>
            <a:custGeom>
              <a:avLst/>
              <a:gdLst>
                <a:gd name="T0" fmla="*/ 58 w 59"/>
                <a:gd name="T1" fmla="*/ 0 h 39"/>
                <a:gd name="T2" fmla="*/ 58 w 59"/>
                <a:gd name="T3" fmla="*/ 0 h 39"/>
                <a:gd name="T4" fmla="*/ 0 w 59"/>
                <a:gd name="T5" fmla="*/ 34 h 39"/>
                <a:gd name="T6" fmla="*/ 7 w 59"/>
                <a:gd name="T7" fmla="*/ 34 h 39"/>
                <a:gd name="T8" fmla="*/ 36 w 59"/>
                <a:gd name="T9" fmla="*/ 18 h 39"/>
                <a:gd name="T10" fmla="*/ 14 w 59"/>
                <a:gd name="T11" fmla="*/ 35 h 39"/>
                <a:gd name="T12" fmla="*/ 20 w 59"/>
                <a:gd name="T13" fmla="*/ 39 h 39"/>
                <a:gd name="T14" fmla="*/ 46 w 59"/>
                <a:gd name="T15" fmla="*/ 26 h 39"/>
                <a:gd name="T16" fmla="*/ 58 w 59"/>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9">
                  <a:moveTo>
                    <a:pt x="58" y="0"/>
                  </a:moveTo>
                  <a:lnTo>
                    <a:pt x="58" y="0"/>
                  </a:lnTo>
                  <a:cubicBezTo>
                    <a:pt x="31" y="2"/>
                    <a:pt x="18" y="22"/>
                    <a:pt x="0" y="34"/>
                  </a:cubicBezTo>
                  <a:cubicBezTo>
                    <a:pt x="2" y="34"/>
                    <a:pt x="5" y="34"/>
                    <a:pt x="7" y="34"/>
                  </a:cubicBezTo>
                  <a:cubicBezTo>
                    <a:pt x="10" y="33"/>
                    <a:pt x="25" y="22"/>
                    <a:pt x="36" y="18"/>
                  </a:cubicBezTo>
                  <a:cubicBezTo>
                    <a:pt x="31" y="25"/>
                    <a:pt x="21" y="29"/>
                    <a:pt x="14" y="35"/>
                  </a:cubicBezTo>
                  <a:cubicBezTo>
                    <a:pt x="16" y="36"/>
                    <a:pt x="18" y="37"/>
                    <a:pt x="20" y="39"/>
                  </a:cubicBezTo>
                  <a:cubicBezTo>
                    <a:pt x="24" y="37"/>
                    <a:pt x="40" y="28"/>
                    <a:pt x="46" y="26"/>
                  </a:cubicBezTo>
                  <a:cubicBezTo>
                    <a:pt x="53" y="18"/>
                    <a:pt x="59" y="8"/>
                    <a:pt x="5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1" name="Freeform 1599"/>
            <p:cNvSpPr>
              <a:spLocks/>
            </p:cNvSpPr>
            <p:nvPr userDrawn="1"/>
          </p:nvSpPr>
          <p:spPr bwMode="auto">
            <a:xfrm>
              <a:off x="408" y="255"/>
              <a:ext cx="4" cy="4"/>
            </a:xfrm>
            <a:custGeom>
              <a:avLst/>
              <a:gdLst>
                <a:gd name="T0" fmla="*/ 8 w 8"/>
                <a:gd name="T1" fmla="*/ 0 h 10"/>
                <a:gd name="T2" fmla="*/ 8 w 8"/>
                <a:gd name="T3" fmla="*/ 0 h 10"/>
                <a:gd name="T4" fmla="*/ 0 w 8"/>
                <a:gd name="T5" fmla="*/ 7 h 10"/>
                <a:gd name="T6" fmla="*/ 0 w 8"/>
                <a:gd name="T7" fmla="*/ 10 h 10"/>
                <a:gd name="T8" fmla="*/ 8 w 8"/>
                <a:gd name="T9" fmla="*/ 0 h 10"/>
              </a:gdLst>
              <a:ahLst/>
              <a:cxnLst>
                <a:cxn ang="0">
                  <a:pos x="T0" y="T1"/>
                </a:cxn>
                <a:cxn ang="0">
                  <a:pos x="T2" y="T3"/>
                </a:cxn>
                <a:cxn ang="0">
                  <a:pos x="T4" y="T5"/>
                </a:cxn>
                <a:cxn ang="0">
                  <a:pos x="T6" y="T7"/>
                </a:cxn>
                <a:cxn ang="0">
                  <a:pos x="T8" y="T9"/>
                </a:cxn>
              </a:cxnLst>
              <a:rect l="0" t="0" r="r" b="b"/>
              <a:pathLst>
                <a:path w="8" h="10">
                  <a:moveTo>
                    <a:pt x="8" y="0"/>
                  </a:moveTo>
                  <a:lnTo>
                    <a:pt x="8" y="0"/>
                  </a:lnTo>
                  <a:cubicBezTo>
                    <a:pt x="5" y="2"/>
                    <a:pt x="3" y="5"/>
                    <a:pt x="0" y="7"/>
                  </a:cubicBezTo>
                  <a:cubicBezTo>
                    <a:pt x="1" y="8"/>
                    <a:pt x="1" y="9"/>
                    <a:pt x="0" y="10"/>
                  </a:cubicBezTo>
                  <a:cubicBezTo>
                    <a:pt x="2" y="7"/>
                    <a:pt x="6" y="2"/>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2" name="Freeform 1600"/>
            <p:cNvSpPr>
              <a:spLocks/>
            </p:cNvSpPr>
            <p:nvPr userDrawn="1"/>
          </p:nvSpPr>
          <p:spPr bwMode="auto">
            <a:xfrm>
              <a:off x="365" y="251"/>
              <a:ext cx="45" cy="64"/>
            </a:xfrm>
            <a:custGeom>
              <a:avLst/>
              <a:gdLst>
                <a:gd name="T0" fmla="*/ 88 w 100"/>
                <a:gd name="T1" fmla="*/ 95 h 142"/>
                <a:gd name="T2" fmla="*/ 88 w 100"/>
                <a:gd name="T3" fmla="*/ 95 h 142"/>
                <a:gd name="T4" fmla="*/ 100 w 100"/>
                <a:gd name="T5" fmla="*/ 82 h 142"/>
                <a:gd name="T6" fmla="*/ 85 w 100"/>
                <a:gd name="T7" fmla="*/ 74 h 142"/>
                <a:gd name="T8" fmla="*/ 70 w 100"/>
                <a:gd name="T9" fmla="*/ 78 h 142"/>
                <a:gd name="T10" fmla="*/ 69 w 100"/>
                <a:gd name="T11" fmla="*/ 76 h 142"/>
                <a:gd name="T12" fmla="*/ 98 w 100"/>
                <a:gd name="T13" fmla="*/ 51 h 142"/>
                <a:gd name="T14" fmla="*/ 64 w 100"/>
                <a:gd name="T15" fmla="*/ 61 h 142"/>
                <a:gd name="T16" fmla="*/ 63 w 100"/>
                <a:gd name="T17" fmla="*/ 60 h 142"/>
                <a:gd name="T18" fmla="*/ 87 w 100"/>
                <a:gd name="T19" fmla="*/ 36 h 142"/>
                <a:gd name="T20" fmla="*/ 92 w 100"/>
                <a:gd name="T21" fmla="*/ 0 h 142"/>
                <a:gd name="T22" fmla="*/ 45 w 100"/>
                <a:gd name="T23" fmla="*/ 52 h 142"/>
                <a:gd name="T24" fmla="*/ 58 w 100"/>
                <a:gd name="T25" fmla="*/ 83 h 142"/>
                <a:gd name="T26" fmla="*/ 38 w 100"/>
                <a:gd name="T27" fmla="*/ 110 h 142"/>
                <a:gd name="T28" fmla="*/ 7 w 100"/>
                <a:gd name="T29" fmla="*/ 98 h 142"/>
                <a:gd name="T30" fmla="*/ 0 w 100"/>
                <a:gd name="T31" fmla="*/ 98 h 142"/>
                <a:gd name="T32" fmla="*/ 0 w 100"/>
                <a:gd name="T33" fmla="*/ 110 h 142"/>
                <a:gd name="T34" fmla="*/ 2 w 100"/>
                <a:gd name="T35" fmla="*/ 112 h 142"/>
                <a:gd name="T36" fmla="*/ 0 w 100"/>
                <a:gd name="T37" fmla="*/ 120 h 142"/>
                <a:gd name="T38" fmla="*/ 0 w 100"/>
                <a:gd name="T39" fmla="*/ 129 h 142"/>
                <a:gd name="T40" fmla="*/ 4 w 100"/>
                <a:gd name="T41" fmla="*/ 126 h 142"/>
                <a:gd name="T42" fmla="*/ 0 w 100"/>
                <a:gd name="T43" fmla="*/ 131 h 142"/>
                <a:gd name="T44" fmla="*/ 0 w 100"/>
                <a:gd name="T45" fmla="*/ 133 h 142"/>
                <a:gd name="T46" fmla="*/ 4 w 100"/>
                <a:gd name="T47" fmla="*/ 131 h 142"/>
                <a:gd name="T48" fmla="*/ 9 w 100"/>
                <a:gd name="T49" fmla="*/ 115 h 142"/>
                <a:gd name="T50" fmla="*/ 11 w 100"/>
                <a:gd name="T51" fmla="*/ 116 h 142"/>
                <a:gd name="T52" fmla="*/ 7 w 100"/>
                <a:gd name="T53" fmla="*/ 130 h 142"/>
                <a:gd name="T54" fmla="*/ 14 w 100"/>
                <a:gd name="T55" fmla="*/ 142 h 142"/>
                <a:gd name="T56" fmla="*/ 27 w 100"/>
                <a:gd name="T57" fmla="*/ 134 h 142"/>
                <a:gd name="T58" fmla="*/ 29 w 100"/>
                <a:gd name="T59" fmla="*/ 120 h 142"/>
                <a:gd name="T60" fmla="*/ 30 w 100"/>
                <a:gd name="T61" fmla="*/ 120 h 142"/>
                <a:gd name="T62" fmla="*/ 29 w 100"/>
                <a:gd name="T63" fmla="*/ 133 h 142"/>
                <a:gd name="T64" fmla="*/ 39 w 100"/>
                <a:gd name="T65" fmla="*/ 142 h 142"/>
                <a:gd name="T66" fmla="*/ 49 w 100"/>
                <a:gd name="T67" fmla="*/ 132 h 142"/>
                <a:gd name="T68" fmla="*/ 45 w 100"/>
                <a:gd name="T69" fmla="*/ 119 h 142"/>
                <a:gd name="T70" fmla="*/ 46 w 100"/>
                <a:gd name="T71" fmla="*/ 118 h 142"/>
                <a:gd name="T72" fmla="*/ 52 w 100"/>
                <a:gd name="T73" fmla="*/ 133 h 142"/>
                <a:gd name="T74" fmla="*/ 67 w 100"/>
                <a:gd name="T75" fmla="*/ 134 h 142"/>
                <a:gd name="T76" fmla="*/ 71 w 100"/>
                <a:gd name="T77" fmla="*/ 121 h 142"/>
                <a:gd name="T78" fmla="*/ 62 w 100"/>
                <a:gd name="T79" fmla="*/ 111 h 142"/>
                <a:gd name="T80" fmla="*/ 64 w 100"/>
                <a:gd name="T81" fmla="*/ 110 h 142"/>
                <a:gd name="T82" fmla="*/ 75 w 100"/>
                <a:gd name="T83" fmla="*/ 120 h 142"/>
                <a:gd name="T84" fmla="*/ 92 w 100"/>
                <a:gd name="T85" fmla="*/ 116 h 142"/>
                <a:gd name="T86" fmla="*/ 86 w 100"/>
                <a:gd name="T87" fmla="*/ 100 h 142"/>
                <a:gd name="T88" fmla="*/ 73 w 100"/>
                <a:gd name="T89" fmla="*/ 97 h 142"/>
                <a:gd name="T90" fmla="*/ 73 w 100"/>
                <a:gd name="T91" fmla="*/ 95 h 142"/>
                <a:gd name="T92" fmla="*/ 88 w 100"/>
                <a:gd name="T93" fmla="*/ 9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142">
                  <a:moveTo>
                    <a:pt x="88" y="95"/>
                  </a:moveTo>
                  <a:lnTo>
                    <a:pt x="88" y="95"/>
                  </a:lnTo>
                  <a:cubicBezTo>
                    <a:pt x="96" y="94"/>
                    <a:pt x="98" y="86"/>
                    <a:pt x="100" y="82"/>
                  </a:cubicBezTo>
                  <a:cubicBezTo>
                    <a:pt x="98" y="80"/>
                    <a:pt x="92" y="72"/>
                    <a:pt x="85" y="74"/>
                  </a:cubicBezTo>
                  <a:cubicBezTo>
                    <a:pt x="80" y="75"/>
                    <a:pt x="75" y="76"/>
                    <a:pt x="70" y="78"/>
                  </a:cubicBezTo>
                  <a:cubicBezTo>
                    <a:pt x="70" y="77"/>
                    <a:pt x="69" y="77"/>
                    <a:pt x="69" y="76"/>
                  </a:cubicBezTo>
                  <a:cubicBezTo>
                    <a:pt x="86" y="72"/>
                    <a:pt x="98" y="65"/>
                    <a:pt x="98" y="51"/>
                  </a:cubicBezTo>
                  <a:cubicBezTo>
                    <a:pt x="86" y="42"/>
                    <a:pt x="73" y="50"/>
                    <a:pt x="64" y="61"/>
                  </a:cubicBezTo>
                  <a:lnTo>
                    <a:pt x="63" y="60"/>
                  </a:lnTo>
                  <a:cubicBezTo>
                    <a:pt x="69" y="49"/>
                    <a:pt x="79" y="44"/>
                    <a:pt x="87" y="36"/>
                  </a:cubicBezTo>
                  <a:cubicBezTo>
                    <a:pt x="94" y="28"/>
                    <a:pt x="96" y="12"/>
                    <a:pt x="92" y="0"/>
                  </a:cubicBezTo>
                  <a:cubicBezTo>
                    <a:pt x="77" y="19"/>
                    <a:pt x="52" y="37"/>
                    <a:pt x="45" y="52"/>
                  </a:cubicBezTo>
                  <a:cubicBezTo>
                    <a:pt x="38" y="68"/>
                    <a:pt x="55" y="72"/>
                    <a:pt x="58" y="83"/>
                  </a:cubicBezTo>
                  <a:cubicBezTo>
                    <a:pt x="62" y="96"/>
                    <a:pt x="53" y="105"/>
                    <a:pt x="38" y="110"/>
                  </a:cubicBezTo>
                  <a:cubicBezTo>
                    <a:pt x="26" y="114"/>
                    <a:pt x="12" y="110"/>
                    <a:pt x="7" y="98"/>
                  </a:cubicBezTo>
                  <a:cubicBezTo>
                    <a:pt x="4" y="98"/>
                    <a:pt x="3" y="99"/>
                    <a:pt x="0" y="98"/>
                  </a:cubicBezTo>
                  <a:lnTo>
                    <a:pt x="0" y="110"/>
                  </a:lnTo>
                  <a:cubicBezTo>
                    <a:pt x="3" y="111"/>
                    <a:pt x="1" y="110"/>
                    <a:pt x="2" y="112"/>
                  </a:cubicBezTo>
                  <a:cubicBezTo>
                    <a:pt x="1" y="115"/>
                    <a:pt x="0" y="118"/>
                    <a:pt x="0" y="120"/>
                  </a:cubicBezTo>
                  <a:lnTo>
                    <a:pt x="0" y="129"/>
                  </a:lnTo>
                  <a:cubicBezTo>
                    <a:pt x="2" y="129"/>
                    <a:pt x="3" y="129"/>
                    <a:pt x="4" y="126"/>
                  </a:cubicBezTo>
                  <a:cubicBezTo>
                    <a:pt x="4" y="129"/>
                    <a:pt x="2" y="130"/>
                    <a:pt x="0" y="131"/>
                  </a:cubicBezTo>
                  <a:lnTo>
                    <a:pt x="0" y="133"/>
                  </a:lnTo>
                  <a:cubicBezTo>
                    <a:pt x="1" y="133"/>
                    <a:pt x="4" y="132"/>
                    <a:pt x="4" y="131"/>
                  </a:cubicBezTo>
                  <a:cubicBezTo>
                    <a:pt x="6" y="127"/>
                    <a:pt x="8" y="119"/>
                    <a:pt x="9" y="115"/>
                  </a:cubicBezTo>
                  <a:cubicBezTo>
                    <a:pt x="10" y="114"/>
                    <a:pt x="12" y="114"/>
                    <a:pt x="11" y="116"/>
                  </a:cubicBezTo>
                  <a:cubicBezTo>
                    <a:pt x="10" y="118"/>
                    <a:pt x="7" y="128"/>
                    <a:pt x="7" y="130"/>
                  </a:cubicBezTo>
                  <a:cubicBezTo>
                    <a:pt x="5" y="137"/>
                    <a:pt x="11" y="138"/>
                    <a:pt x="14" y="142"/>
                  </a:cubicBezTo>
                  <a:cubicBezTo>
                    <a:pt x="19" y="139"/>
                    <a:pt x="25" y="141"/>
                    <a:pt x="27" y="134"/>
                  </a:cubicBezTo>
                  <a:cubicBezTo>
                    <a:pt x="28" y="129"/>
                    <a:pt x="28" y="125"/>
                    <a:pt x="29" y="120"/>
                  </a:cubicBezTo>
                  <a:cubicBezTo>
                    <a:pt x="29" y="119"/>
                    <a:pt x="31" y="119"/>
                    <a:pt x="30" y="120"/>
                  </a:cubicBezTo>
                  <a:cubicBezTo>
                    <a:pt x="30" y="125"/>
                    <a:pt x="29" y="132"/>
                    <a:pt x="29" y="133"/>
                  </a:cubicBezTo>
                  <a:cubicBezTo>
                    <a:pt x="29" y="139"/>
                    <a:pt x="36" y="139"/>
                    <a:pt x="39" y="142"/>
                  </a:cubicBezTo>
                  <a:cubicBezTo>
                    <a:pt x="43" y="139"/>
                    <a:pt x="50" y="138"/>
                    <a:pt x="49" y="132"/>
                  </a:cubicBezTo>
                  <a:cubicBezTo>
                    <a:pt x="48" y="130"/>
                    <a:pt x="46" y="122"/>
                    <a:pt x="45" y="119"/>
                  </a:cubicBezTo>
                  <a:cubicBezTo>
                    <a:pt x="45" y="118"/>
                    <a:pt x="46" y="118"/>
                    <a:pt x="46" y="118"/>
                  </a:cubicBezTo>
                  <a:cubicBezTo>
                    <a:pt x="48" y="122"/>
                    <a:pt x="50" y="129"/>
                    <a:pt x="52" y="133"/>
                  </a:cubicBezTo>
                  <a:cubicBezTo>
                    <a:pt x="55" y="138"/>
                    <a:pt x="61" y="134"/>
                    <a:pt x="67" y="134"/>
                  </a:cubicBezTo>
                  <a:cubicBezTo>
                    <a:pt x="68" y="130"/>
                    <a:pt x="74" y="126"/>
                    <a:pt x="71" y="121"/>
                  </a:cubicBezTo>
                  <a:cubicBezTo>
                    <a:pt x="70" y="119"/>
                    <a:pt x="63" y="111"/>
                    <a:pt x="62" y="111"/>
                  </a:cubicBezTo>
                  <a:cubicBezTo>
                    <a:pt x="62" y="110"/>
                    <a:pt x="63" y="109"/>
                    <a:pt x="64" y="110"/>
                  </a:cubicBezTo>
                  <a:cubicBezTo>
                    <a:pt x="66" y="111"/>
                    <a:pt x="69" y="115"/>
                    <a:pt x="75" y="120"/>
                  </a:cubicBezTo>
                  <a:cubicBezTo>
                    <a:pt x="79" y="124"/>
                    <a:pt x="90" y="116"/>
                    <a:pt x="92" y="116"/>
                  </a:cubicBezTo>
                  <a:cubicBezTo>
                    <a:pt x="91" y="111"/>
                    <a:pt x="92" y="103"/>
                    <a:pt x="86" y="100"/>
                  </a:cubicBezTo>
                  <a:cubicBezTo>
                    <a:pt x="82" y="98"/>
                    <a:pt x="75" y="97"/>
                    <a:pt x="73" y="97"/>
                  </a:cubicBezTo>
                  <a:cubicBezTo>
                    <a:pt x="72" y="96"/>
                    <a:pt x="73" y="95"/>
                    <a:pt x="73" y="95"/>
                  </a:cubicBezTo>
                  <a:cubicBezTo>
                    <a:pt x="78" y="96"/>
                    <a:pt x="83" y="96"/>
                    <a:pt x="88" y="9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3" name="Freeform 1601"/>
            <p:cNvSpPr>
              <a:spLocks/>
            </p:cNvSpPr>
            <p:nvPr userDrawn="1"/>
          </p:nvSpPr>
          <p:spPr bwMode="auto">
            <a:xfrm>
              <a:off x="428" y="248"/>
              <a:ext cx="10" cy="7"/>
            </a:xfrm>
            <a:custGeom>
              <a:avLst/>
              <a:gdLst>
                <a:gd name="T0" fmla="*/ 21 w 21"/>
                <a:gd name="T1" fmla="*/ 0 h 16"/>
                <a:gd name="T2" fmla="*/ 21 w 21"/>
                <a:gd name="T3" fmla="*/ 0 h 16"/>
                <a:gd name="T4" fmla="*/ 0 w 21"/>
                <a:gd name="T5" fmla="*/ 14 h 16"/>
                <a:gd name="T6" fmla="*/ 1 w 21"/>
                <a:gd name="T7" fmla="*/ 14 h 16"/>
                <a:gd name="T8" fmla="*/ 1 w 21"/>
                <a:gd name="T9" fmla="*/ 16 h 16"/>
                <a:gd name="T10" fmla="*/ 21 w 21"/>
                <a:gd name="T11" fmla="*/ 0 h 16"/>
              </a:gdLst>
              <a:ahLst/>
              <a:cxnLst>
                <a:cxn ang="0">
                  <a:pos x="T0" y="T1"/>
                </a:cxn>
                <a:cxn ang="0">
                  <a:pos x="T2" y="T3"/>
                </a:cxn>
                <a:cxn ang="0">
                  <a:pos x="T4" y="T5"/>
                </a:cxn>
                <a:cxn ang="0">
                  <a:pos x="T6" y="T7"/>
                </a:cxn>
                <a:cxn ang="0">
                  <a:pos x="T8" y="T9"/>
                </a:cxn>
                <a:cxn ang="0">
                  <a:pos x="T10" y="T11"/>
                </a:cxn>
              </a:cxnLst>
              <a:rect l="0" t="0" r="r" b="b"/>
              <a:pathLst>
                <a:path w="21" h="16">
                  <a:moveTo>
                    <a:pt x="21" y="0"/>
                  </a:moveTo>
                  <a:lnTo>
                    <a:pt x="21" y="0"/>
                  </a:lnTo>
                  <a:cubicBezTo>
                    <a:pt x="16" y="3"/>
                    <a:pt x="3" y="11"/>
                    <a:pt x="0" y="14"/>
                  </a:cubicBezTo>
                  <a:cubicBezTo>
                    <a:pt x="0" y="14"/>
                    <a:pt x="1" y="14"/>
                    <a:pt x="1" y="14"/>
                  </a:cubicBezTo>
                  <a:cubicBezTo>
                    <a:pt x="1" y="15"/>
                    <a:pt x="1" y="16"/>
                    <a:pt x="1" y="16"/>
                  </a:cubicBezTo>
                  <a:cubicBezTo>
                    <a:pt x="6" y="12"/>
                    <a:pt x="17" y="4"/>
                    <a:pt x="2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4" name="Freeform 1602"/>
            <p:cNvSpPr>
              <a:spLocks/>
            </p:cNvSpPr>
            <p:nvPr userDrawn="1"/>
          </p:nvSpPr>
          <p:spPr bwMode="auto">
            <a:xfrm>
              <a:off x="339" y="243"/>
              <a:ext cx="8" cy="31"/>
            </a:xfrm>
            <a:custGeom>
              <a:avLst/>
              <a:gdLst>
                <a:gd name="T0" fmla="*/ 15 w 18"/>
                <a:gd name="T1" fmla="*/ 0 h 68"/>
                <a:gd name="T2" fmla="*/ 15 w 18"/>
                <a:gd name="T3" fmla="*/ 0 h 68"/>
                <a:gd name="T4" fmla="*/ 8 w 18"/>
                <a:gd name="T5" fmla="*/ 14 h 68"/>
                <a:gd name="T6" fmla="*/ 1 w 18"/>
                <a:gd name="T7" fmla="*/ 68 h 68"/>
                <a:gd name="T8" fmla="*/ 18 w 18"/>
                <a:gd name="T9" fmla="*/ 16 h 68"/>
                <a:gd name="T10" fmla="*/ 4 w 18"/>
                <a:gd name="T11" fmla="*/ 42 h 68"/>
                <a:gd name="T12" fmla="*/ 15 w 18"/>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18" h="68">
                  <a:moveTo>
                    <a:pt x="15" y="0"/>
                  </a:moveTo>
                  <a:lnTo>
                    <a:pt x="15" y="0"/>
                  </a:lnTo>
                  <a:cubicBezTo>
                    <a:pt x="15" y="0"/>
                    <a:pt x="9" y="12"/>
                    <a:pt x="8" y="14"/>
                  </a:cubicBezTo>
                  <a:cubicBezTo>
                    <a:pt x="2" y="25"/>
                    <a:pt x="0" y="44"/>
                    <a:pt x="1" y="68"/>
                  </a:cubicBezTo>
                  <a:cubicBezTo>
                    <a:pt x="5" y="44"/>
                    <a:pt x="16" y="26"/>
                    <a:pt x="18" y="16"/>
                  </a:cubicBezTo>
                  <a:cubicBezTo>
                    <a:pt x="12" y="22"/>
                    <a:pt x="7" y="31"/>
                    <a:pt x="4" y="42"/>
                  </a:cubicBezTo>
                  <a:cubicBezTo>
                    <a:pt x="4" y="36"/>
                    <a:pt x="13" y="7"/>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5" name="Freeform 1603"/>
            <p:cNvSpPr>
              <a:spLocks/>
            </p:cNvSpPr>
            <p:nvPr userDrawn="1"/>
          </p:nvSpPr>
          <p:spPr bwMode="auto">
            <a:xfrm>
              <a:off x="423" y="245"/>
              <a:ext cx="40" cy="25"/>
            </a:xfrm>
            <a:custGeom>
              <a:avLst/>
              <a:gdLst>
                <a:gd name="T0" fmla="*/ 87 w 88"/>
                <a:gd name="T1" fmla="*/ 1 h 55"/>
                <a:gd name="T2" fmla="*/ 87 w 88"/>
                <a:gd name="T3" fmla="*/ 1 h 55"/>
                <a:gd name="T4" fmla="*/ 43 w 88"/>
                <a:gd name="T5" fmla="*/ 15 h 55"/>
                <a:gd name="T6" fmla="*/ 9 w 88"/>
                <a:gd name="T7" fmla="*/ 37 h 55"/>
                <a:gd name="T8" fmla="*/ 0 w 88"/>
                <a:gd name="T9" fmla="*/ 49 h 55"/>
                <a:gd name="T10" fmla="*/ 6 w 88"/>
                <a:gd name="T11" fmla="*/ 49 h 55"/>
                <a:gd name="T12" fmla="*/ 56 w 88"/>
                <a:gd name="T13" fmla="*/ 23 h 55"/>
                <a:gd name="T14" fmla="*/ 14 w 88"/>
                <a:gd name="T15" fmla="*/ 51 h 55"/>
                <a:gd name="T16" fmla="*/ 20 w 88"/>
                <a:gd name="T17" fmla="*/ 55 h 55"/>
                <a:gd name="T18" fmla="*/ 61 w 88"/>
                <a:gd name="T19" fmla="*/ 37 h 55"/>
                <a:gd name="T20" fmla="*/ 87 w 88"/>
                <a:gd name="T21"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55">
                  <a:moveTo>
                    <a:pt x="87" y="1"/>
                  </a:moveTo>
                  <a:lnTo>
                    <a:pt x="87" y="1"/>
                  </a:lnTo>
                  <a:cubicBezTo>
                    <a:pt x="72" y="0"/>
                    <a:pt x="55" y="8"/>
                    <a:pt x="43" y="15"/>
                  </a:cubicBezTo>
                  <a:cubicBezTo>
                    <a:pt x="35" y="20"/>
                    <a:pt x="20" y="29"/>
                    <a:pt x="9" y="37"/>
                  </a:cubicBezTo>
                  <a:cubicBezTo>
                    <a:pt x="6" y="42"/>
                    <a:pt x="5" y="41"/>
                    <a:pt x="0" y="49"/>
                  </a:cubicBezTo>
                  <a:cubicBezTo>
                    <a:pt x="4" y="48"/>
                    <a:pt x="4" y="49"/>
                    <a:pt x="6" y="49"/>
                  </a:cubicBezTo>
                  <a:cubicBezTo>
                    <a:pt x="12" y="45"/>
                    <a:pt x="41" y="29"/>
                    <a:pt x="56" y="23"/>
                  </a:cubicBezTo>
                  <a:cubicBezTo>
                    <a:pt x="43" y="34"/>
                    <a:pt x="20" y="48"/>
                    <a:pt x="14" y="51"/>
                  </a:cubicBezTo>
                  <a:cubicBezTo>
                    <a:pt x="18" y="52"/>
                    <a:pt x="19" y="54"/>
                    <a:pt x="20" y="55"/>
                  </a:cubicBezTo>
                  <a:cubicBezTo>
                    <a:pt x="30" y="52"/>
                    <a:pt x="53" y="43"/>
                    <a:pt x="61" y="37"/>
                  </a:cubicBezTo>
                  <a:cubicBezTo>
                    <a:pt x="73" y="29"/>
                    <a:pt x="88" y="18"/>
                    <a:pt x="87"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6" name="Freeform 1604"/>
            <p:cNvSpPr>
              <a:spLocks/>
            </p:cNvSpPr>
            <p:nvPr userDrawn="1"/>
          </p:nvSpPr>
          <p:spPr bwMode="auto">
            <a:xfrm>
              <a:off x="331" y="243"/>
              <a:ext cx="14" cy="32"/>
            </a:xfrm>
            <a:custGeom>
              <a:avLst/>
              <a:gdLst>
                <a:gd name="T0" fmla="*/ 32 w 32"/>
                <a:gd name="T1" fmla="*/ 0 h 72"/>
                <a:gd name="T2" fmla="*/ 32 w 32"/>
                <a:gd name="T3" fmla="*/ 0 h 72"/>
                <a:gd name="T4" fmla="*/ 4 w 32"/>
                <a:gd name="T5" fmla="*/ 38 h 72"/>
                <a:gd name="T6" fmla="*/ 2 w 32"/>
                <a:gd name="T7" fmla="*/ 72 h 72"/>
                <a:gd name="T8" fmla="*/ 32 w 32"/>
                <a:gd name="T9" fmla="*/ 0 h 72"/>
              </a:gdLst>
              <a:ahLst/>
              <a:cxnLst>
                <a:cxn ang="0">
                  <a:pos x="T0" y="T1"/>
                </a:cxn>
                <a:cxn ang="0">
                  <a:pos x="T2" y="T3"/>
                </a:cxn>
                <a:cxn ang="0">
                  <a:pos x="T4" y="T5"/>
                </a:cxn>
                <a:cxn ang="0">
                  <a:pos x="T6" y="T7"/>
                </a:cxn>
                <a:cxn ang="0">
                  <a:pos x="T8" y="T9"/>
                </a:cxn>
              </a:cxnLst>
              <a:rect l="0" t="0" r="r" b="b"/>
              <a:pathLst>
                <a:path w="32" h="72">
                  <a:moveTo>
                    <a:pt x="32" y="0"/>
                  </a:moveTo>
                  <a:lnTo>
                    <a:pt x="32" y="0"/>
                  </a:lnTo>
                  <a:cubicBezTo>
                    <a:pt x="21" y="12"/>
                    <a:pt x="8" y="29"/>
                    <a:pt x="4" y="38"/>
                  </a:cubicBezTo>
                  <a:cubicBezTo>
                    <a:pt x="0" y="52"/>
                    <a:pt x="1" y="64"/>
                    <a:pt x="2" y="72"/>
                  </a:cubicBezTo>
                  <a:cubicBezTo>
                    <a:pt x="6" y="46"/>
                    <a:pt x="16" y="23"/>
                    <a:pt x="3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7" name="Freeform 1605"/>
            <p:cNvSpPr>
              <a:spLocks/>
            </p:cNvSpPr>
            <p:nvPr userDrawn="1"/>
          </p:nvSpPr>
          <p:spPr bwMode="auto">
            <a:xfrm>
              <a:off x="346" y="243"/>
              <a:ext cx="11" cy="33"/>
            </a:xfrm>
            <a:custGeom>
              <a:avLst/>
              <a:gdLst>
                <a:gd name="T0" fmla="*/ 14 w 24"/>
                <a:gd name="T1" fmla="*/ 0 h 74"/>
                <a:gd name="T2" fmla="*/ 14 w 24"/>
                <a:gd name="T3" fmla="*/ 0 h 74"/>
                <a:gd name="T4" fmla="*/ 2 w 24"/>
                <a:gd name="T5" fmla="*/ 16 h 74"/>
                <a:gd name="T6" fmla="*/ 3 w 24"/>
                <a:gd name="T7" fmla="*/ 69 h 74"/>
                <a:gd name="T8" fmla="*/ 11 w 24"/>
                <a:gd name="T9" fmla="*/ 29 h 74"/>
                <a:gd name="T10" fmla="*/ 19 w 24"/>
                <a:gd name="T11" fmla="*/ 74 h 74"/>
                <a:gd name="T12" fmla="*/ 18 w 24"/>
                <a:gd name="T13" fmla="*/ 20 h 74"/>
                <a:gd name="T14" fmla="*/ 24 w 24"/>
                <a:gd name="T15" fmla="*/ 8 h 74"/>
                <a:gd name="T16" fmla="*/ 5 w 24"/>
                <a:gd name="T17" fmla="*/ 30 h 74"/>
                <a:gd name="T18" fmla="*/ 14 w 24"/>
                <a:gd name="T1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74">
                  <a:moveTo>
                    <a:pt x="14" y="0"/>
                  </a:moveTo>
                  <a:lnTo>
                    <a:pt x="14" y="0"/>
                  </a:lnTo>
                  <a:cubicBezTo>
                    <a:pt x="11" y="4"/>
                    <a:pt x="3" y="11"/>
                    <a:pt x="2" y="16"/>
                  </a:cubicBezTo>
                  <a:cubicBezTo>
                    <a:pt x="0" y="30"/>
                    <a:pt x="0" y="56"/>
                    <a:pt x="3" y="69"/>
                  </a:cubicBezTo>
                  <a:cubicBezTo>
                    <a:pt x="4" y="56"/>
                    <a:pt x="5" y="37"/>
                    <a:pt x="11" y="29"/>
                  </a:cubicBezTo>
                  <a:cubicBezTo>
                    <a:pt x="8" y="43"/>
                    <a:pt x="11" y="58"/>
                    <a:pt x="19" y="74"/>
                  </a:cubicBezTo>
                  <a:cubicBezTo>
                    <a:pt x="14" y="60"/>
                    <a:pt x="13" y="34"/>
                    <a:pt x="18" y="20"/>
                  </a:cubicBezTo>
                  <a:cubicBezTo>
                    <a:pt x="19" y="16"/>
                    <a:pt x="22" y="11"/>
                    <a:pt x="24" y="8"/>
                  </a:cubicBezTo>
                  <a:cubicBezTo>
                    <a:pt x="18" y="11"/>
                    <a:pt x="7" y="23"/>
                    <a:pt x="5" y="30"/>
                  </a:cubicBezTo>
                  <a:cubicBezTo>
                    <a:pt x="7" y="18"/>
                    <a:pt x="10" y="10"/>
                    <a:pt x="1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8" name="Freeform 1606"/>
            <p:cNvSpPr>
              <a:spLocks/>
            </p:cNvSpPr>
            <p:nvPr userDrawn="1"/>
          </p:nvSpPr>
          <p:spPr bwMode="auto">
            <a:xfrm>
              <a:off x="372" y="241"/>
              <a:ext cx="15" cy="8"/>
            </a:xfrm>
            <a:custGeom>
              <a:avLst/>
              <a:gdLst>
                <a:gd name="T0" fmla="*/ 26 w 32"/>
                <a:gd name="T1" fmla="*/ 6 h 16"/>
                <a:gd name="T2" fmla="*/ 26 w 32"/>
                <a:gd name="T3" fmla="*/ 6 h 16"/>
                <a:gd name="T4" fmla="*/ 0 w 32"/>
                <a:gd name="T5" fmla="*/ 2 h 16"/>
                <a:gd name="T6" fmla="*/ 29 w 32"/>
                <a:gd name="T7" fmla="*/ 16 h 16"/>
                <a:gd name="T8" fmla="*/ 26 w 32"/>
                <a:gd name="T9" fmla="*/ 6 h 16"/>
              </a:gdLst>
              <a:ahLst/>
              <a:cxnLst>
                <a:cxn ang="0">
                  <a:pos x="T0" y="T1"/>
                </a:cxn>
                <a:cxn ang="0">
                  <a:pos x="T2" y="T3"/>
                </a:cxn>
                <a:cxn ang="0">
                  <a:pos x="T4" y="T5"/>
                </a:cxn>
                <a:cxn ang="0">
                  <a:pos x="T6" y="T7"/>
                </a:cxn>
                <a:cxn ang="0">
                  <a:pos x="T8" y="T9"/>
                </a:cxn>
              </a:cxnLst>
              <a:rect l="0" t="0" r="r" b="b"/>
              <a:pathLst>
                <a:path w="32" h="16">
                  <a:moveTo>
                    <a:pt x="26" y="6"/>
                  </a:moveTo>
                  <a:lnTo>
                    <a:pt x="26" y="6"/>
                  </a:lnTo>
                  <a:cubicBezTo>
                    <a:pt x="19" y="1"/>
                    <a:pt x="12" y="0"/>
                    <a:pt x="0" y="2"/>
                  </a:cubicBezTo>
                  <a:cubicBezTo>
                    <a:pt x="9" y="2"/>
                    <a:pt x="25" y="0"/>
                    <a:pt x="29" y="16"/>
                  </a:cubicBezTo>
                  <a:cubicBezTo>
                    <a:pt x="32" y="13"/>
                    <a:pt x="30" y="8"/>
                    <a:pt x="26"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79" name="Freeform 1607"/>
            <p:cNvSpPr>
              <a:spLocks/>
            </p:cNvSpPr>
            <p:nvPr userDrawn="1"/>
          </p:nvSpPr>
          <p:spPr bwMode="auto">
            <a:xfrm>
              <a:off x="377" y="238"/>
              <a:ext cx="26" cy="9"/>
            </a:xfrm>
            <a:custGeom>
              <a:avLst/>
              <a:gdLst>
                <a:gd name="T0" fmla="*/ 14 w 58"/>
                <a:gd name="T1" fmla="*/ 2 h 20"/>
                <a:gd name="T2" fmla="*/ 14 w 58"/>
                <a:gd name="T3" fmla="*/ 2 h 20"/>
                <a:gd name="T4" fmla="*/ 0 w 58"/>
                <a:gd name="T5" fmla="*/ 3 h 20"/>
                <a:gd name="T6" fmla="*/ 37 w 58"/>
                <a:gd name="T7" fmla="*/ 18 h 20"/>
                <a:gd name="T8" fmla="*/ 58 w 58"/>
                <a:gd name="T9" fmla="*/ 9 h 20"/>
                <a:gd name="T10" fmla="*/ 39 w 58"/>
                <a:gd name="T11" fmla="*/ 10 h 20"/>
                <a:gd name="T12" fmla="*/ 14 w 58"/>
                <a:gd name="T13" fmla="*/ 2 h 20"/>
              </a:gdLst>
              <a:ahLst/>
              <a:cxnLst>
                <a:cxn ang="0">
                  <a:pos x="T0" y="T1"/>
                </a:cxn>
                <a:cxn ang="0">
                  <a:pos x="T2" y="T3"/>
                </a:cxn>
                <a:cxn ang="0">
                  <a:pos x="T4" y="T5"/>
                </a:cxn>
                <a:cxn ang="0">
                  <a:pos x="T6" y="T7"/>
                </a:cxn>
                <a:cxn ang="0">
                  <a:pos x="T8" y="T9"/>
                </a:cxn>
                <a:cxn ang="0">
                  <a:pos x="T10" y="T11"/>
                </a:cxn>
                <a:cxn ang="0">
                  <a:pos x="T12" y="T13"/>
                </a:cxn>
              </a:cxnLst>
              <a:rect l="0" t="0" r="r" b="b"/>
              <a:pathLst>
                <a:path w="58" h="20">
                  <a:moveTo>
                    <a:pt x="14" y="2"/>
                  </a:moveTo>
                  <a:lnTo>
                    <a:pt x="14" y="2"/>
                  </a:lnTo>
                  <a:cubicBezTo>
                    <a:pt x="11" y="1"/>
                    <a:pt x="5" y="0"/>
                    <a:pt x="0" y="3"/>
                  </a:cubicBezTo>
                  <a:cubicBezTo>
                    <a:pt x="25" y="3"/>
                    <a:pt x="26" y="15"/>
                    <a:pt x="37" y="18"/>
                  </a:cubicBezTo>
                  <a:cubicBezTo>
                    <a:pt x="44" y="20"/>
                    <a:pt x="55" y="17"/>
                    <a:pt x="58" y="9"/>
                  </a:cubicBezTo>
                  <a:cubicBezTo>
                    <a:pt x="53" y="12"/>
                    <a:pt x="46" y="12"/>
                    <a:pt x="39" y="10"/>
                  </a:cubicBezTo>
                  <a:cubicBezTo>
                    <a:pt x="31" y="8"/>
                    <a:pt x="24" y="3"/>
                    <a:pt x="1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0" name="Freeform 1608"/>
            <p:cNvSpPr>
              <a:spLocks/>
            </p:cNvSpPr>
            <p:nvPr userDrawn="1"/>
          </p:nvSpPr>
          <p:spPr bwMode="auto">
            <a:xfrm>
              <a:off x="343" y="236"/>
              <a:ext cx="11" cy="19"/>
            </a:xfrm>
            <a:custGeom>
              <a:avLst/>
              <a:gdLst>
                <a:gd name="T0" fmla="*/ 25 w 25"/>
                <a:gd name="T1" fmla="*/ 0 h 42"/>
                <a:gd name="T2" fmla="*/ 25 w 25"/>
                <a:gd name="T3" fmla="*/ 0 h 42"/>
                <a:gd name="T4" fmla="*/ 11 w 25"/>
                <a:gd name="T5" fmla="*/ 20 h 42"/>
                <a:gd name="T6" fmla="*/ 24 w 25"/>
                <a:gd name="T7" fmla="*/ 0 h 42"/>
                <a:gd name="T8" fmla="*/ 11 w 25"/>
                <a:gd name="T9" fmla="*/ 9 h 42"/>
                <a:gd name="T10" fmla="*/ 0 w 25"/>
                <a:gd name="T11" fmla="*/ 42 h 42"/>
                <a:gd name="T12" fmla="*/ 22 w 25"/>
                <a:gd name="T13" fmla="*/ 13 h 42"/>
                <a:gd name="T14" fmla="*/ 25 w 25"/>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42">
                  <a:moveTo>
                    <a:pt x="25" y="0"/>
                  </a:moveTo>
                  <a:lnTo>
                    <a:pt x="25" y="0"/>
                  </a:lnTo>
                  <a:cubicBezTo>
                    <a:pt x="22" y="4"/>
                    <a:pt x="14" y="16"/>
                    <a:pt x="11" y="20"/>
                  </a:cubicBezTo>
                  <a:cubicBezTo>
                    <a:pt x="14" y="13"/>
                    <a:pt x="20" y="6"/>
                    <a:pt x="24" y="0"/>
                  </a:cubicBezTo>
                  <a:cubicBezTo>
                    <a:pt x="21" y="3"/>
                    <a:pt x="14" y="7"/>
                    <a:pt x="11" y="9"/>
                  </a:cubicBezTo>
                  <a:cubicBezTo>
                    <a:pt x="7" y="16"/>
                    <a:pt x="2" y="33"/>
                    <a:pt x="0" y="42"/>
                  </a:cubicBezTo>
                  <a:cubicBezTo>
                    <a:pt x="7" y="30"/>
                    <a:pt x="17" y="18"/>
                    <a:pt x="22" y="13"/>
                  </a:cubicBezTo>
                  <a:cubicBezTo>
                    <a:pt x="22" y="9"/>
                    <a:pt x="24" y="4"/>
                    <a:pt x="2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1" name="Freeform 1609"/>
            <p:cNvSpPr>
              <a:spLocks/>
            </p:cNvSpPr>
            <p:nvPr userDrawn="1"/>
          </p:nvSpPr>
          <p:spPr bwMode="auto">
            <a:xfrm>
              <a:off x="407" y="237"/>
              <a:ext cx="17" cy="28"/>
            </a:xfrm>
            <a:custGeom>
              <a:avLst/>
              <a:gdLst>
                <a:gd name="T0" fmla="*/ 30 w 38"/>
                <a:gd name="T1" fmla="*/ 0 h 62"/>
                <a:gd name="T2" fmla="*/ 30 w 38"/>
                <a:gd name="T3" fmla="*/ 0 h 62"/>
                <a:gd name="T4" fmla="*/ 3 w 38"/>
                <a:gd name="T5" fmla="*/ 34 h 62"/>
                <a:gd name="T6" fmla="*/ 4 w 38"/>
                <a:gd name="T7" fmla="*/ 44 h 62"/>
                <a:gd name="T8" fmla="*/ 19 w 38"/>
                <a:gd name="T9" fmla="*/ 28 h 62"/>
                <a:gd name="T10" fmla="*/ 3 w 38"/>
                <a:gd name="T11" fmla="*/ 51 h 62"/>
                <a:gd name="T12" fmla="*/ 0 w 38"/>
                <a:gd name="T13" fmla="*/ 62 h 62"/>
                <a:gd name="T14" fmla="*/ 23 w 38"/>
                <a:gd name="T15" fmla="*/ 42 h 62"/>
                <a:gd name="T16" fmla="*/ 30 w 38"/>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2">
                  <a:moveTo>
                    <a:pt x="30" y="0"/>
                  </a:moveTo>
                  <a:lnTo>
                    <a:pt x="30" y="0"/>
                  </a:lnTo>
                  <a:cubicBezTo>
                    <a:pt x="24" y="14"/>
                    <a:pt x="10" y="28"/>
                    <a:pt x="3" y="34"/>
                  </a:cubicBezTo>
                  <a:cubicBezTo>
                    <a:pt x="3" y="38"/>
                    <a:pt x="4" y="41"/>
                    <a:pt x="4" y="44"/>
                  </a:cubicBezTo>
                  <a:cubicBezTo>
                    <a:pt x="5" y="42"/>
                    <a:pt x="12" y="34"/>
                    <a:pt x="19" y="28"/>
                  </a:cubicBezTo>
                  <a:cubicBezTo>
                    <a:pt x="15" y="38"/>
                    <a:pt x="7" y="47"/>
                    <a:pt x="3" y="51"/>
                  </a:cubicBezTo>
                  <a:cubicBezTo>
                    <a:pt x="2" y="54"/>
                    <a:pt x="1" y="58"/>
                    <a:pt x="0" y="62"/>
                  </a:cubicBezTo>
                  <a:cubicBezTo>
                    <a:pt x="5" y="57"/>
                    <a:pt x="18" y="47"/>
                    <a:pt x="23" y="42"/>
                  </a:cubicBezTo>
                  <a:cubicBezTo>
                    <a:pt x="33" y="31"/>
                    <a:pt x="38" y="14"/>
                    <a:pt x="3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2" name="Freeform 1610"/>
            <p:cNvSpPr>
              <a:spLocks/>
            </p:cNvSpPr>
            <p:nvPr userDrawn="1"/>
          </p:nvSpPr>
          <p:spPr bwMode="auto">
            <a:xfrm>
              <a:off x="424" y="231"/>
              <a:ext cx="10" cy="14"/>
            </a:xfrm>
            <a:custGeom>
              <a:avLst/>
              <a:gdLst>
                <a:gd name="T0" fmla="*/ 22 w 22"/>
                <a:gd name="T1" fmla="*/ 0 h 30"/>
                <a:gd name="T2" fmla="*/ 22 w 22"/>
                <a:gd name="T3" fmla="*/ 0 h 30"/>
                <a:gd name="T4" fmla="*/ 0 w 22"/>
                <a:gd name="T5" fmla="*/ 26 h 30"/>
                <a:gd name="T6" fmla="*/ 0 w 22"/>
                <a:gd name="T7" fmla="*/ 30 h 30"/>
                <a:gd name="T8" fmla="*/ 22 w 22"/>
                <a:gd name="T9" fmla="*/ 0 h 30"/>
              </a:gdLst>
              <a:ahLst/>
              <a:cxnLst>
                <a:cxn ang="0">
                  <a:pos x="T0" y="T1"/>
                </a:cxn>
                <a:cxn ang="0">
                  <a:pos x="T2" y="T3"/>
                </a:cxn>
                <a:cxn ang="0">
                  <a:pos x="T4" y="T5"/>
                </a:cxn>
                <a:cxn ang="0">
                  <a:pos x="T6" y="T7"/>
                </a:cxn>
                <a:cxn ang="0">
                  <a:pos x="T8" y="T9"/>
                </a:cxn>
              </a:cxnLst>
              <a:rect l="0" t="0" r="r" b="b"/>
              <a:pathLst>
                <a:path w="22" h="30">
                  <a:moveTo>
                    <a:pt x="22" y="0"/>
                  </a:moveTo>
                  <a:lnTo>
                    <a:pt x="22" y="0"/>
                  </a:lnTo>
                  <a:cubicBezTo>
                    <a:pt x="15" y="10"/>
                    <a:pt x="2" y="25"/>
                    <a:pt x="0" y="26"/>
                  </a:cubicBezTo>
                  <a:cubicBezTo>
                    <a:pt x="0" y="27"/>
                    <a:pt x="0" y="28"/>
                    <a:pt x="0" y="30"/>
                  </a:cubicBezTo>
                  <a:cubicBezTo>
                    <a:pt x="6" y="23"/>
                    <a:pt x="18" y="9"/>
                    <a:pt x="2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3" name="Freeform 1611"/>
            <p:cNvSpPr>
              <a:spLocks/>
            </p:cNvSpPr>
            <p:nvPr userDrawn="1"/>
          </p:nvSpPr>
          <p:spPr bwMode="auto">
            <a:xfrm>
              <a:off x="334" y="233"/>
              <a:ext cx="17" cy="24"/>
            </a:xfrm>
            <a:custGeom>
              <a:avLst/>
              <a:gdLst>
                <a:gd name="T0" fmla="*/ 39 w 39"/>
                <a:gd name="T1" fmla="*/ 0 h 52"/>
                <a:gd name="T2" fmla="*/ 39 w 39"/>
                <a:gd name="T3" fmla="*/ 0 h 52"/>
                <a:gd name="T4" fmla="*/ 20 w 39"/>
                <a:gd name="T5" fmla="*/ 19 h 52"/>
                <a:gd name="T6" fmla="*/ 37 w 39"/>
                <a:gd name="T7" fmla="*/ 0 h 52"/>
                <a:gd name="T8" fmla="*/ 23 w 39"/>
                <a:gd name="T9" fmla="*/ 6 h 52"/>
                <a:gd name="T10" fmla="*/ 0 w 39"/>
                <a:gd name="T11" fmla="*/ 52 h 52"/>
                <a:gd name="T12" fmla="*/ 39 w 3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39" h="52">
                  <a:moveTo>
                    <a:pt x="39" y="0"/>
                  </a:moveTo>
                  <a:lnTo>
                    <a:pt x="39" y="0"/>
                  </a:lnTo>
                  <a:cubicBezTo>
                    <a:pt x="35" y="3"/>
                    <a:pt x="23" y="17"/>
                    <a:pt x="20" y="19"/>
                  </a:cubicBezTo>
                  <a:cubicBezTo>
                    <a:pt x="22" y="13"/>
                    <a:pt x="34" y="4"/>
                    <a:pt x="37" y="0"/>
                  </a:cubicBezTo>
                  <a:cubicBezTo>
                    <a:pt x="33" y="2"/>
                    <a:pt x="27" y="5"/>
                    <a:pt x="23" y="6"/>
                  </a:cubicBezTo>
                  <a:cubicBezTo>
                    <a:pt x="20" y="10"/>
                    <a:pt x="4" y="34"/>
                    <a:pt x="0" y="52"/>
                  </a:cubicBezTo>
                  <a:cubicBezTo>
                    <a:pt x="14" y="29"/>
                    <a:pt x="29" y="21"/>
                    <a:pt x="3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4" name="Freeform 1612"/>
            <p:cNvSpPr>
              <a:spLocks/>
            </p:cNvSpPr>
            <p:nvPr userDrawn="1"/>
          </p:nvSpPr>
          <p:spPr bwMode="auto">
            <a:xfrm>
              <a:off x="350" y="231"/>
              <a:ext cx="20" cy="21"/>
            </a:xfrm>
            <a:custGeom>
              <a:avLst/>
              <a:gdLst>
                <a:gd name="T0" fmla="*/ 33 w 45"/>
                <a:gd name="T1" fmla="*/ 0 h 47"/>
                <a:gd name="T2" fmla="*/ 33 w 45"/>
                <a:gd name="T3" fmla="*/ 0 h 47"/>
                <a:gd name="T4" fmla="*/ 9 w 45"/>
                <a:gd name="T5" fmla="*/ 22 h 47"/>
                <a:gd name="T6" fmla="*/ 0 w 45"/>
                <a:gd name="T7" fmla="*/ 47 h 47"/>
                <a:gd name="T8" fmla="*/ 18 w 45"/>
                <a:gd name="T9" fmla="*/ 32 h 47"/>
                <a:gd name="T10" fmla="*/ 35 w 45"/>
                <a:gd name="T11" fmla="*/ 18 h 47"/>
                <a:gd name="T12" fmla="*/ 45 w 45"/>
                <a:gd name="T13" fmla="*/ 6 h 47"/>
                <a:gd name="T14" fmla="*/ 12 w 45"/>
                <a:gd name="T15" fmla="*/ 29 h 47"/>
                <a:gd name="T16" fmla="*/ 33 w 45"/>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7">
                  <a:moveTo>
                    <a:pt x="33" y="0"/>
                  </a:moveTo>
                  <a:lnTo>
                    <a:pt x="33" y="0"/>
                  </a:lnTo>
                  <a:cubicBezTo>
                    <a:pt x="26" y="4"/>
                    <a:pt x="13" y="15"/>
                    <a:pt x="9" y="22"/>
                  </a:cubicBezTo>
                  <a:cubicBezTo>
                    <a:pt x="6" y="28"/>
                    <a:pt x="1" y="45"/>
                    <a:pt x="0" y="47"/>
                  </a:cubicBezTo>
                  <a:cubicBezTo>
                    <a:pt x="5" y="41"/>
                    <a:pt x="11" y="35"/>
                    <a:pt x="18" y="32"/>
                  </a:cubicBezTo>
                  <a:cubicBezTo>
                    <a:pt x="22" y="27"/>
                    <a:pt x="30" y="21"/>
                    <a:pt x="35" y="18"/>
                  </a:cubicBezTo>
                  <a:cubicBezTo>
                    <a:pt x="38" y="15"/>
                    <a:pt x="43" y="9"/>
                    <a:pt x="45" y="6"/>
                  </a:cubicBezTo>
                  <a:cubicBezTo>
                    <a:pt x="39" y="11"/>
                    <a:pt x="22" y="24"/>
                    <a:pt x="12" y="29"/>
                  </a:cubicBezTo>
                  <a:cubicBezTo>
                    <a:pt x="18" y="18"/>
                    <a:pt x="27" y="7"/>
                    <a:pt x="3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5" name="Freeform 1613"/>
            <p:cNvSpPr>
              <a:spLocks/>
            </p:cNvSpPr>
            <p:nvPr userDrawn="1"/>
          </p:nvSpPr>
          <p:spPr bwMode="auto">
            <a:xfrm>
              <a:off x="348" y="227"/>
              <a:ext cx="13" cy="12"/>
            </a:xfrm>
            <a:custGeom>
              <a:avLst/>
              <a:gdLst>
                <a:gd name="T0" fmla="*/ 29 w 29"/>
                <a:gd name="T1" fmla="*/ 0 h 26"/>
                <a:gd name="T2" fmla="*/ 29 w 29"/>
                <a:gd name="T3" fmla="*/ 0 h 26"/>
                <a:gd name="T4" fmla="*/ 17 w 29"/>
                <a:gd name="T5" fmla="*/ 2 h 26"/>
                <a:gd name="T6" fmla="*/ 0 w 29"/>
                <a:gd name="T7" fmla="*/ 26 h 26"/>
                <a:gd name="T8" fmla="*/ 29 w 29"/>
                <a:gd name="T9" fmla="*/ 0 h 26"/>
              </a:gdLst>
              <a:ahLst/>
              <a:cxnLst>
                <a:cxn ang="0">
                  <a:pos x="T0" y="T1"/>
                </a:cxn>
                <a:cxn ang="0">
                  <a:pos x="T2" y="T3"/>
                </a:cxn>
                <a:cxn ang="0">
                  <a:pos x="T4" y="T5"/>
                </a:cxn>
                <a:cxn ang="0">
                  <a:pos x="T6" y="T7"/>
                </a:cxn>
                <a:cxn ang="0">
                  <a:pos x="T8" y="T9"/>
                </a:cxn>
              </a:cxnLst>
              <a:rect l="0" t="0" r="r" b="b"/>
              <a:pathLst>
                <a:path w="29" h="26">
                  <a:moveTo>
                    <a:pt x="29" y="0"/>
                  </a:moveTo>
                  <a:lnTo>
                    <a:pt x="29" y="0"/>
                  </a:lnTo>
                  <a:cubicBezTo>
                    <a:pt x="26" y="1"/>
                    <a:pt x="20" y="2"/>
                    <a:pt x="17" y="2"/>
                  </a:cubicBezTo>
                  <a:cubicBezTo>
                    <a:pt x="13" y="6"/>
                    <a:pt x="7" y="15"/>
                    <a:pt x="0" y="26"/>
                  </a:cubicBezTo>
                  <a:cubicBezTo>
                    <a:pt x="12" y="19"/>
                    <a:pt x="23" y="6"/>
                    <a:pt x="2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6" name="Freeform 1614"/>
            <p:cNvSpPr>
              <a:spLocks/>
            </p:cNvSpPr>
            <p:nvPr userDrawn="1"/>
          </p:nvSpPr>
          <p:spPr bwMode="auto">
            <a:xfrm>
              <a:off x="339" y="228"/>
              <a:ext cx="16" cy="8"/>
            </a:xfrm>
            <a:custGeom>
              <a:avLst/>
              <a:gdLst>
                <a:gd name="T0" fmla="*/ 29 w 35"/>
                <a:gd name="T1" fmla="*/ 0 h 18"/>
                <a:gd name="T2" fmla="*/ 29 w 35"/>
                <a:gd name="T3" fmla="*/ 0 h 18"/>
                <a:gd name="T4" fmla="*/ 0 w 35"/>
                <a:gd name="T5" fmla="*/ 15 h 18"/>
                <a:gd name="T6" fmla="*/ 35 w 35"/>
                <a:gd name="T7" fmla="*/ 0 h 18"/>
                <a:gd name="T8" fmla="*/ 29 w 35"/>
                <a:gd name="T9" fmla="*/ 0 h 18"/>
              </a:gdLst>
              <a:ahLst/>
              <a:cxnLst>
                <a:cxn ang="0">
                  <a:pos x="T0" y="T1"/>
                </a:cxn>
                <a:cxn ang="0">
                  <a:pos x="T2" y="T3"/>
                </a:cxn>
                <a:cxn ang="0">
                  <a:pos x="T4" y="T5"/>
                </a:cxn>
                <a:cxn ang="0">
                  <a:pos x="T6" y="T7"/>
                </a:cxn>
                <a:cxn ang="0">
                  <a:pos x="T8" y="T9"/>
                </a:cxn>
              </a:cxnLst>
              <a:rect l="0" t="0" r="r" b="b"/>
              <a:pathLst>
                <a:path w="35" h="18">
                  <a:moveTo>
                    <a:pt x="29" y="0"/>
                  </a:moveTo>
                  <a:lnTo>
                    <a:pt x="29" y="0"/>
                  </a:lnTo>
                  <a:cubicBezTo>
                    <a:pt x="26" y="6"/>
                    <a:pt x="13" y="14"/>
                    <a:pt x="0" y="15"/>
                  </a:cubicBezTo>
                  <a:cubicBezTo>
                    <a:pt x="15" y="18"/>
                    <a:pt x="30" y="8"/>
                    <a:pt x="35" y="0"/>
                  </a:cubicBezTo>
                  <a:cubicBezTo>
                    <a:pt x="33" y="0"/>
                    <a:pt x="29" y="0"/>
                    <a:pt x="2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7" name="Freeform 1615"/>
            <p:cNvSpPr>
              <a:spLocks/>
            </p:cNvSpPr>
            <p:nvPr userDrawn="1"/>
          </p:nvSpPr>
          <p:spPr bwMode="auto">
            <a:xfrm>
              <a:off x="371" y="224"/>
              <a:ext cx="2" cy="1"/>
            </a:xfrm>
            <a:custGeom>
              <a:avLst/>
              <a:gdLst>
                <a:gd name="T0" fmla="*/ 0 w 6"/>
                <a:gd name="T1" fmla="*/ 0 h 3"/>
                <a:gd name="T2" fmla="*/ 0 w 6"/>
                <a:gd name="T3" fmla="*/ 0 h 3"/>
                <a:gd name="T4" fmla="*/ 6 w 6"/>
                <a:gd name="T5" fmla="*/ 3 h 3"/>
                <a:gd name="T6" fmla="*/ 0 w 6"/>
                <a:gd name="T7" fmla="*/ 0 h 3"/>
              </a:gdLst>
              <a:ahLst/>
              <a:cxnLst>
                <a:cxn ang="0">
                  <a:pos x="T0" y="T1"/>
                </a:cxn>
                <a:cxn ang="0">
                  <a:pos x="T2" y="T3"/>
                </a:cxn>
                <a:cxn ang="0">
                  <a:pos x="T4" y="T5"/>
                </a:cxn>
                <a:cxn ang="0">
                  <a:pos x="T6" y="T7"/>
                </a:cxn>
              </a:cxnLst>
              <a:rect l="0" t="0" r="r" b="b"/>
              <a:pathLst>
                <a:path w="6" h="3">
                  <a:moveTo>
                    <a:pt x="0" y="0"/>
                  </a:moveTo>
                  <a:lnTo>
                    <a:pt x="0" y="0"/>
                  </a:lnTo>
                  <a:cubicBezTo>
                    <a:pt x="1" y="1"/>
                    <a:pt x="4" y="3"/>
                    <a:pt x="6" y="3"/>
                  </a:cubicBezTo>
                  <a:cubicBezTo>
                    <a:pt x="3" y="1"/>
                    <a:pt x="1"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8" name="Freeform 1616"/>
            <p:cNvSpPr>
              <a:spLocks/>
            </p:cNvSpPr>
            <p:nvPr userDrawn="1"/>
          </p:nvSpPr>
          <p:spPr bwMode="auto">
            <a:xfrm>
              <a:off x="372" y="223"/>
              <a:ext cx="3" cy="2"/>
            </a:xfrm>
            <a:custGeom>
              <a:avLst/>
              <a:gdLst>
                <a:gd name="T0" fmla="*/ 8 w 8"/>
                <a:gd name="T1" fmla="*/ 0 h 5"/>
                <a:gd name="T2" fmla="*/ 8 w 8"/>
                <a:gd name="T3" fmla="*/ 0 h 5"/>
                <a:gd name="T4" fmla="*/ 0 w 8"/>
                <a:gd name="T5" fmla="*/ 1 h 5"/>
                <a:gd name="T6" fmla="*/ 8 w 8"/>
                <a:gd name="T7" fmla="*/ 5 h 5"/>
                <a:gd name="T8" fmla="*/ 8 w 8"/>
                <a:gd name="T9" fmla="*/ 0 h 5"/>
              </a:gdLst>
              <a:ahLst/>
              <a:cxnLst>
                <a:cxn ang="0">
                  <a:pos x="T0" y="T1"/>
                </a:cxn>
                <a:cxn ang="0">
                  <a:pos x="T2" y="T3"/>
                </a:cxn>
                <a:cxn ang="0">
                  <a:pos x="T4" y="T5"/>
                </a:cxn>
                <a:cxn ang="0">
                  <a:pos x="T6" y="T7"/>
                </a:cxn>
                <a:cxn ang="0">
                  <a:pos x="T8" y="T9"/>
                </a:cxn>
              </a:cxnLst>
              <a:rect l="0" t="0" r="r" b="b"/>
              <a:pathLst>
                <a:path w="8" h="5">
                  <a:moveTo>
                    <a:pt x="8" y="0"/>
                  </a:moveTo>
                  <a:lnTo>
                    <a:pt x="8" y="0"/>
                  </a:lnTo>
                  <a:cubicBezTo>
                    <a:pt x="6" y="0"/>
                    <a:pt x="0" y="1"/>
                    <a:pt x="0" y="1"/>
                  </a:cubicBezTo>
                  <a:cubicBezTo>
                    <a:pt x="2" y="2"/>
                    <a:pt x="6" y="4"/>
                    <a:pt x="8" y="5"/>
                  </a:cubicBezTo>
                  <a:cubicBezTo>
                    <a:pt x="6" y="3"/>
                    <a:pt x="7" y="1"/>
                    <a:pt x="8"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89" name="Freeform 1617"/>
            <p:cNvSpPr>
              <a:spLocks/>
            </p:cNvSpPr>
            <p:nvPr userDrawn="1"/>
          </p:nvSpPr>
          <p:spPr bwMode="auto">
            <a:xfrm>
              <a:off x="377" y="223"/>
              <a:ext cx="2" cy="3"/>
            </a:xfrm>
            <a:custGeom>
              <a:avLst/>
              <a:gdLst>
                <a:gd name="T0" fmla="*/ 3 w 3"/>
                <a:gd name="T1" fmla="*/ 0 h 6"/>
                <a:gd name="T2" fmla="*/ 3 w 3"/>
                <a:gd name="T3" fmla="*/ 0 h 6"/>
                <a:gd name="T4" fmla="*/ 1 w 3"/>
                <a:gd name="T5" fmla="*/ 3 h 6"/>
                <a:gd name="T6" fmla="*/ 0 w 3"/>
                <a:gd name="T7" fmla="*/ 6 h 6"/>
                <a:gd name="T8" fmla="*/ 3 w 3"/>
                <a:gd name="T9" fmla="*/ 3 h 6"/>
                <a:gd name="T10" fmla="*/ 3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3" y="0"/>
                  </a:moveTo>
                  <a:lnTo>
                    <a:pt x="3" y="0"/>
                  </a:lnTo>
                  <a:cubicBezTo>
                    <a:pt x="3" y="0"/>
                    <a:pt x="2" y="1"/>
                    <a:pt x="1" y="3"/>
                  </a:cubicBezTo>
                  <a:cubicBezTo>
                    <a:pt x="0" y="3"/>
                    <a:pt x="0" y="6"/>
                    <a:pt x="0" y="6"/>
                  </a:cubicBezTo>
                  <a:cubicBezTo>
                    <a:pt x="0" y="6"/>
                    <a:pt x="2" y="5"/>
                    <a:pt x="3" y="3"/>
                  </a:cubicBezTo>
                  <a:cubicBezTo>
                    <a:pt x="3" y="1"/>
                    <a:pt x="3" y="0"/>
                    <a:pt x="3"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0" name="Freeform 1618"/>
            <p:cNvSpPr>
              <a:spLocks/>
            </p:cNvSpPr>
            <p:nvPr userDrawn="1"/>
          </p:nvSpPr>
          <p:spPr bwMode="auto">
            <a:xfrm>
              <a:off x="377" y="223"/>
              <a:ext cx="3" cy="5"/>
            </a:xfrm>
            <a:custGeom>
              <a:avLst/>
              <a:gdLst>
                <a:gd name="T0" fmla="*/ 8 w 8"/>
                <a:gd name="T1" fmla="*/ 0 h 10"/>
                <a:gd name="T2" fmla="*/ 8 w 8"/>
                <a:gd name="T3" fmla="*/ 0 h 10"/>
                <a:gd name="T4" fmla="*/ 5 w 8"/>
                <a:gd name="T5" fmla="*/ 0 h 10"/>
                <a:gd name="T6" fmla="*/ 0 w 8"/>
                <a:gd name="T7" fmla="*/ 7 h 10"/>
                <a:gd name="T8" fmla="*/ 3 w 8"/>
                <a:gd name="T9" fmla="*/ 10 h 10"/>
                <a:gd name="T10" fmla="*/ 8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8" y="0"/>
                  </a:moveTo>
                  <a:lnTo>
                    <a:pt x="8" y="0"/>
                  </a:lnTo>
                  <a:cubicBezTo>
                    <a:pt x="7" y="0"/>
                    <a:pt x="6" y="0"/>
                    <a:pt x="5" y="0"/>
                  </a:cubicBezTo>
                  <a:cubicBezTo>
                    <a:pt x="6" y="4"/>
                    <a:pt x="4" y="6"/>
                    <a:pt x="0" y="7"/>
                  </a:cubicBezTo>
                  <a:cubicBezTo>
                    <a:pt x="1" y="8"/>
                    <a:pt x="2" y="9"/>
                    <a:pt x="3" y="10"/>
                  </a:cubicBezTo>
                  <a:cubicBezTo>
                    <a:pt x="5" y="8"/>
                    <a:pt x="8" y="2"/>
                    <a:pt x="8"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1" name="Freeform 1619"/>
            <p:cNvSpPr>
              <a:spLocks/>
            </p:cNvSpPr>
            <p:nvPr userDrawn="1"/>
          </p:nvSpPr>
          <p:spPr bwMode="auto">
            <a:xfrm>
              <a:off x="367" y="223"/>
              <a:ext cx="32" cy="22"/>
            </a:xfrm>
            <a:custGeom>
              <a:avLst/>
              <a:gdLst>
                <a:gd name="T0" fmla="*/ 69 w 71"/>
                <a:gd name="T1" fmla="*/ 12 h 47"/>
                <a:gd name="T2" fmla="*/ 69 w 71"/>
                <a:gd name="T3" fmla="*/ 12 h 47"/>
                <a:gd name="T4" fmla="*/ 47 w 71"/>
                <a:gd name="T5" fmla="*/ 0 h 47"/>
                <a:gd name="T6" fmla="*/ 0 w 71"/>
                <a:gd name="T7" fmla="*/ 44 h 47"/>
                <a:gd name="T8" fmla="*/ 12 w 71"/>
                <a:gd name="T9" fmla="*/ 39 h 47"/>
                <a:gd name="T10" fmla="*/ 45 w 71"/>
                <a:gd name="T11" fmla="*/ 25 h 47"/>
                <a:gd name="T12" fmla="*/ 65 w 71"/>
                <a:gd name="T13" fmla="*/ 32 h 47"/>
                <a:gd name="T14" fmla="*/ 69 w 71"/>
                <a:gd name="T15" fmla="*/ 12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47">
                  <a:moveTo>
                    <a:pt x="69" y="12"/>
                  </a:moveTo>
                  <a:lnTo>
                    <a:pt x="69" y="12"/>
                  </a:lnTo>
                  <a:cubicBezTo>
                    <a:pt x="66" y="6"/>
                    <a:pt x="57" y="0"/>
                    <a:pt x="47" y="0"/>
                  </a:cubicBezTo>
                  <a:cubicBezTo>
                    <a:pt x="33" y="19"/>
                    <a:pt x="20" y="32"/>
                    <a:pt x="0" y="44"/>
                  </a:cubicBezTo>
                  <a:cubicBezTo>
                    <a:pt x="1" y="47"/>
                    <a:pt x="8" y="41"/>
                    <a:pt x="12" y="39"/>
                  </a:cubicBezTo>
                  <a:cubicBezTo>
                    <a:pt x="21" y="33"/>
                    <a:pt x="33" y="25"/>
                    <a:pt x="45" y="25"/>
                  </a:cubicBezTo>
                  <a:cubicBezTo>
                    <a:pt x="53" y="24"/>
                    <a:pt x="61" y="27"/>
                    <a:pt x="65" y="32"/>
                  </a:cubicBezTo>
                  <a:cubicBezTo>
                    <a:pt x="70" y="28"/>
                    <a:pt x="71" y="18"/>
                    <a:pt x="69" y="1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2" name="Freeform 1620"/>
            <p:cNvSpPr>
              <a:spLocks/>
            </p:cNvSpPr>
            <p:nvPr userDrawn="1"/>
          </p:nvSpPr>
          <p:spPr bwMode="auto">
            <a:xfrm>
              <a:off x="418" y="222"/>
              <a:ext cx="43" cy="38"/>
            </a:xfrm>
            <a:custGeom>
              <a:avLst/>
              <a:gdLst>
                <a:gd name="T0" fmla="*/ 87 w 94"/>
                <a:gd name="T1" fmla="*/ 0 h 83"/>
                <a:gd name="T2" fmla="*/ 87 w 94"/>
                <a:gd name="T3" fmla="*/ 0 h 83"/>
                <a:gd name="T4" fmla="*/ 0 w 94"/>
                <a:gd name="T5" fmla="*/ 75 h 83"/>
                <a:gd name="T6" fmla="*/ 19 w 94"/>
                <a:gd name="T7" fmla="*/ 71 h 83"/>
                <a:gd name="T8" fmla="*/ 61 w 94"/>
                <a:gd name="T9" fmla="*/ 41 h 83"/>
                <a:gd name="T10" fmla="*/ 23 w 94"/>
                <a:gd name="T11" fmla="*/ 76 h 83"/>
                <a:gd name="T12" fmla="*/ 21 w 94"/>
                <a:gd name="T13" fmla="*/ 83 h 83"/>
                <a:gd name="T14" fmla="*/ 75 w 94"/>
                <a:gd name="T15" fmla="*/ 46 h 83"/>
                <a:gd name="T16" fmla="*/ 87 w 94"/>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83">
                  <a:moveTo>
                    <a:pt x="87" y="0"/>
                  </a:moveTo>
                  <a:lnTo>
                    <a:pt x="87" y="0"/>
                  </a:lnTo>
                  <a:cubicBezTo>
                    <a:pt x="77" y="6"/>
                    <a:pt x="37" y="50"/>
                    <a:pt x="0" y="75"/>
                  </a:cubicBezTo>
                  <a:cubicBezTo>
                    <a:pt x="6" y="73"/>
                    <a:pt x="13" y="71"/>
                    <a:pt x="19" y="71"/>
                  </a:cubicBezTo>
                  <a:cubicBezTo>
                    <a:pt x="21" y="69"/>
                    <a:pt x="48" y="49"/>
                    <a:pt x="61" y="41"/>
                  </a:cubicBezTo>
                  <a:cubicBezTo>
                    <a:pt x="51" y="54"/>
                    <a:pt x="28" y="71"/>
                    <a:pt x="23" y="76"/>
                  </a:cubicBezTo>
                  <a:cubicBezTo>
                    <a:pt x="22" y="77"/>
                    <a:pt x="22" y="80"/>
                    <a:pt x="21" y="83"/>
                  </a:cubicBezTo>
                  <a:cubicBezTo>
                    <a:pt x="34" y="74"/>
                    <a:pt x="58" y="62"/>
                    <a:pt x="75" y="46"/>
                  </a:cubicBezTo>
                  <a:cubicBezTo>
                    <a:pt x="86" y="35"/>
                    <a:pt x="94" y="17"/>
                    <a:pt x="8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3" name="Freeform 1621"/>
            <p:cNvSpPr>
              <a:spLocks/>
            </p:cNvSpPr>
            <p:nvPr userDrawn="1"/>
          </p:nvSpPr>
          <p:spPr bwMode="auto">
            <a:xfrm>
              <a:off x="354" y="220"/>
              <a:ext cx="34" cy="40"/>
            </a:xfrm>
            <a:custGeom>
              <a:avLst/>
              <a:gdLst>
                <a:gd name="T0" fmla="*/ 73 w 75"/>
                <a:gd name="T1" fmla="*/ 6 h 89"/>
                <a:gd name="T2" fmla="*/ 73 w 75"/>
                <a:gd name="T3" fmla="*/ 6 h 89"/>
                <a:gd name="T4" fmla="*/ 69 w 75"/>
                <a:gd name="T5" fmla="*/ 3 h 89"/>
                <a:gd name="T6" fmla="*/ 53 w 75"/>
                <a:gd name="T7" fmla="*/ 28 h 89"/>
                <a:gd name="T8" fmla="*/ 31 w 75"/>
                <a:gd name="T9" fmla="*/ 42 h 89"/>
                <a:gd name="T10" fmla="*/ 7 w 75"/>
                <a:gd name="T11" fmla="*/ 62 h 89"/>
                <a:gd name="T12" fmla="*/ 1 w 75"/>
                <a:gd name="T13" fmla="*/ 89 h 89"/>
                <a:gd name="T14" fmla="*/ 29 w 75"/>
                <a:gd name="T15" fmla="*/ 48 h 89"/>
                <a:gd name="T16" fmla="*/ 58 w 75"/>
                <a:gd name="T17" fmla="*/ 25 h 89"/>
                <a:gd name="T18" fmla="*/ 73 w 75"/>
                <a:gd name="T19" fmla="*/ 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89">
                  <a:moveTo>
                    <a:pt x="73" y="6"/>
                  </a:moveTo>
                  <a:lnTo>
                    <a:pt x="73" y="6"/>
                  </a:lnTo>
                  <a:cubicBezTo>
                    <a:pt x="75" y="2"/>
                    <a:pt x="70" y="0"/>
                    <a:pt x="69" y="3"/>
                  </a:cubicBezTo>
                  <a:cubicBezTo>
                    <a:pt x="64" y="13"/>
                    <a:pt x="59" y="22"/>
                    <a:pt x="53" y="28"/>
                  </a:cubicBezTo>
                  <a:cubicBezTo>
                    <a:pt x="47" y="33"/>
                    <a:pt x="38" y="39"/>
                    <a:pt x="31" y="42"/>
                  </a:cubicBezTo>
                  <a:cubicBezTo>
                    <a:pt x="23" y="46"/>
                    <a:pt x="11" y="55"/>
                    <a:pt x="7" y="62"/>
                  </a:cubicBezTo>
                  <a:cubicBezTo>
                    <a:pt x="3" y="69"/>
                    <a:pt x="0" y="79"/>
                    <a:pt x="1" y="89"/>
                  </a:cubicBezTo>
                  <a:cubicBezTo>
                    <a:pt x="4" y="75"/>
                    <a:pt x="16" y="56"/>
                    <a:pt x="29" y="48"/>
                  </a:cubicBezTo>
                  <a:cubicBezTo>
                    <a:pt x="41" y="41"/>
                    <a:pt x="51" y="34"/>
                    <a:pt x="58" y="25"/>
                  </a:cubicBezTo>
                  <a:cubicBezTo>
                    <a:pt x="63" y="19"/>
                    <a:pt x="69" y="13"/>
                    <a:pt x="7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4" name="Freeform 1622"/>
            <p:cNvSpPr>
              <a:spLocks/>
            </p:cNvSpPr>
            <p:nvPr userDrawn="1"/>
          </p:nvSpPr>
          <p:spPr bwMode="auto">
            <a:xfrm>
              <a:off x="346" y="218"/>
              <a:ext cx="38" cy="24"/>
            </a:xfrm>
            <a:custGeom>
              <a:avLst/>
              <a:gdLst>
                <a:gd name="T0" fmla="*/ 84 w 86"/>
                <a:gd name="T1" fmla="*/ 1 h 53"/>
                <a:gd name="T2" fmla="*/ 84 w 86"/>
                <a:gd name="T3" fmla="*/ 1 h 53"/>
                <a:gd name="T4" fmla="*/ 7 w 86"/>
                <a:gd name="T5" fmla="*/ 2 h 53"/>
                <a:gd name="T6" fmla="*/ 0 w 86"/>
                <a:gd name="T7" fmla="*/ 0 h 53"/>
                <a:gd name="T8" fmla="*/ 8 w 86"/>
                <a:gd name="T9" fmla="*/ 6 h 53"/>
                <a:gd name="T10" fmla="*/ 55 w 86"/>
                <a:gd name="T11" fmla="*/ 12 h 53"/>
                <a:gd name="T12" fmla="*/ 79 w 86"/>
                <a:gd name="T13" fmla="*/ 10 h 53"/>
                <a:gd name="T14" fmla="*/ 72 w 86"/>
                <a:gd name="T15" fmla="*/ 23 h 53"/>
                <a:gd name="T16" fmla="*/ 55 w 86"/>
                <a:gd name="T17" fmla="*/ 16 h 53"/>
                <a:gd name="T18" fmla="*/ 27 w 86"/>
                <a:gd name="T19" fmla="*/ 14 h 53"/>
                <a:gd name="T20" fmla="*/ 4 w 86"/>
                <a:gd name="T21" fmla="*/ 15 h 53"/>
                <a:gd name="T22" fmla="*/ 39 w 86"/>
                <a:gd name="T23" fmla="*/ 18 h 53"/>
                <a:gd name="T24" fmla="*/ 16 w 86"/>
                <a:gd name="T25" fmla="*/ 50 h 53"/>
                <a:gd name="T26" fmla="*/ 50 w 86"/>
                <a:gd name="T27" fmla="*/ 21 h 53"/>
                <a:gd name="T28" fmla="*/ 26 w 86"/>
                <a:gd name="T29" fmla="*/ 53 h 53"/>
                <a:gd name="T30" fmla="*/ 59 w 86"/>
                <a:gd name="T31" fmla="*/ 27 h 53"/>
                <a:gd name="T32" fmla="*/ 46 w 86"/>
                <a:gd name="T33" fmla="*/ 45 h 53"/>
                <a:gd name="T34" fmla="*/ 67 w 86"/>
                <a:gd name="T35" fmla="*/ 32 h 53"/>
                <a:gd name="T36" fmla="*/ 85 w 86"/>
                <a:gd name="T37" fmla="*/ 4 h 53"/>
                <a:gd name="T38" fmla="*/ 84 w 86"/>
                <a:gd name="T39"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53">
                  <a:moveTo>
                    <a:pt x="84" y="1"/>
                  </a:moveTo>
                  <a:lnTo>
                    <a:pt x="84" y="1"/>
                  </a:lnTo>
                  <a:cubicBezTo>
                    <a:pt x="70" y="1"/>
                    <a:pt x="25" y="2"/>
                    <a:pt x="7" y="2"/>
                  </a:cubicBezTo>
                  <a:cubicBezTo>
                    <a:pt x="5" y="2"/>
                    <a:pt x="2" y="1"/>
                    <a:pt x="0" y="0"/>
                  </a:cubicBezTo>
                  <a:cubicBezTo>
                    <a:pt x="2" y="2"/>
                    <a:pt x="6" y="4"/>
                    <a:pt x="8" y="6"/>
                  </a:cubicBezTo>
                  <a:cubicBezTo>
                    <a:pt x="22" y="12"/>
                    <a:pt x="38" y="14"/>
                    <a:pt x="55" y="12"/>
                  </a:cubicBezTo>
                  <a:cubicBezTo>
                    <a:pt x="59" y="11"/>
                    <a:pt x="70" y="7"/>
                    <a:pt x="79" y="10"/>
                  </a:cubicBezTo>
                  <a:cubicBezTo>
                    <a:pt x="79" y="14"/>
                    <a:pt x="74" y="21"/>
                    <a:pt x="72" y="23"/>
                  </a:cubicBezTo>
                  <a:cubicBezTo>
                    <a:pt x="67" y="19"/>
                    <a:pt x="62" y="18"/>
                    <a:pt x="55" y="16"/>
                  </a:cubicBezTo>
                  <a:cubicBezTo>
                    <a:pt x="47" y="13"/>
                    <a:pt x="37" y="13"/>
                    <a:pt x="27" y="14"/>
                  </a:cubicBezTo>
                  <a:cubicBezTo>
                    <a:pt x="20" y="15"/>
                    <a:pt x="11" y="16"/>
                    <a:pt x="4" y="15"/>
                  </a:cubicBezTo>
                  <a:cubicBezTo>
                    <a:pt x="12" y="21"/>
                    <a:pt x="26" y="22"/>
                    <a:pt x="39" y="18"/>
                  </a:cubicBezTo>
                  <a:cubicBezTo>
                    <a:pt x="29" y="25"/>
                    <a:pt x="18" y="37"/>
                    <a:pt x="16" y="50"/>
                  </a:cubicBezTo>
                  <a:cubicBezTo>
                    <a:pt x="25" y="38"/>
                    <a:pt x="37" y="28"/>
                    <a:pt x="50" y="21"/>
                  </a:cubicBezTo>
                  <a:cubicBezTo>
                    <a:pt x="40" y="30"/>
                    <a:pt x="30" y="45"/>
                    <a:pt x="26" y="53"/>
                  </a:cubicBezTo>
                  <a:cubicBezTo>
                    <a:pt x="36" y="47"/>
                    <a:pt x="51" y="36"/>
                    <a:pt x="59" y="27"/>
                  </a:cubicBezTo>
                  <a:cubicBezTo>
                    <a:pt x="57" y="32"/>
                    <a:pt x="51" y="40"/>
                    <a:pt x="46" y="45"/>
                  </a:cubicBezTo>
                  <a:cubicBezTo>
                    <a:pt x="49" y="44"/>
                    <a:pt x="59" y="39"/>
                    <a:pt x="67" y="32"/>
                  </a:cubicBezTo>
                  <a:cubicBezTo>
                    <a:pt x="73" y="26"/>
                    <a:pt x="82" y="13"/>
                    <a:pt x="85" y="4"/>
                  </a:cubicBezTo>
                  <a:cubicBezTo>
                    <a:pt x="86" y="2"/>
                    <a:pt x="85" y="1"/>
                    <a:pt x="8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5" name="Freeform 1623"/>
            <p:cNvSpPr>
              <a:spLocks/>
            </p:cNvSpPr>
            <p:nvPr userDrawn="1"/>
          </p:nvSpPr>
          <p:spPr bwMode="auto">
            <a:xfrm>
              <a:off x="420" y="199"/>
              <a:ext cx="32" cy="55"/>
            </a:xfrm>
            <a:custGeom>
              <a:avLst/>
              <a:gdLst>
                <a:gd name="T0" fmla="*/ 57 w 71"/>
                <a:gd name="T1" fmla="*/ 0 h 121"/>
                <a:gd name="T2" fmla="*/ 57 w 71"/>
                <a:gd name="T3" fmla="*/ 0 h 121"/>
                <a:gd name="T4" fmla="*/ 4 w 71"/>
                <a:gd name="T5" fmla="*/ 84 h 121"/>
                <a:gd name="T6" fmla="*/ 7 w 71"/>
                <a:gd name="T7" fmla="*/ 95 h 121"/>
                <a:gd name="T8" fmla="*/ 46 w 71"/>
                <a:gd name="T9" fmla="*/ 47 h 121"/>
                <a:gd name="T10" fmla="*/ 8 w 71"/>
                <a:gd name="T11" fmla="*/ 104 h 121"/>
                <a:gd name="T12" fmla="*/ 0 w 71"/>
                <a:gd name="T13" fmla="*/ 121 h 121"/>
                <a:gd name="T14" fmla="*/ 64 w 71"/>
                <a:gd name="T15" fmla="*/ 40 h 121"/>
                <a:gd name="T16" fmla="*/ 57 w 71"/>
                <a:gd name="T1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121">
                  <a:moveTo>
                    <a:pt x="57" y="0"/>
                  </a:moveTo>
                  <a:lnTo>
                    <a:pt x="57" y="0"/>
                  </a:lnTo>
                  <a:cubicBezTo>
                    <a:pt x="52" y="12"/>
                    <a:pt x="23" y="63"/>
                    <a:pt x="4" y="84"/>
                  </a:cubicBezTo>
                  <a:cubicBezTo>
                    <a:pt x="6" y="87"/>
                    <a:pt x="7" y="91"/>
                    <a:pt x="7" y="95"/>
                  </a:cubicBezTo>
                  <a:cubicBezTo>
                    <a:pt x="19" y="83"/>
                    <a:pt x="33" y="62"/>
                    <a:pt x="46" y="47"/>
                  </a:cubicBezTo>
                  <a:cubicBezTo>
                    <a:pt x="38" y="67"/>
                    <a:pt x="18" y="94"/>
                    <a:pt x="8" y="104"/>
                  </a:cubicBezTo>
                  <a:cubicBezTo>
                    <a:pt x="7" y="108"/>
                    <a:pt x="4" y="116"/>
                    <a:pt x="0" y="121"/>
                  </a:cubicBezTo>
                  <a:cubicBezTo>
                    <a:pt x="26" y="101"/>
                    <a:pt x="56" y="64"/>
                    <a:pt x="64" y="40"/>
                  </a:cubicBezTo>
                  <a:cubicBezTo>
                    <a:pt x="71" y="17"/>
                    <a:pt x="65" y="6"/>
                    <a:pt x="57"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6" name="Freeform 1624"/>
            <p:cNvSpPr>
              <a:spLocks/>
            </p:cNvSpPr>
            <p:nvPr userDrawn="1"/>
          </p:nvSpPr>
          <p:spPr bwMode="auto">
            <a:xfrm>
              <a:off x="353" y="278"/>
              <a:ext cx="4" cy="5"/>
            </a:xfrm>
            <a:custGeom>
              <a:avLst/>
              <a:gdLst>
                <a:gd name="T0" fmla="*/ 0 w 9"/>
                <a:gd name="T1" fmla="*/ 0 h 11"/>
                <a:gd name="T2" fmla="*/ 0 w 9"/>
                <a:gd name="T3" fmla="*/ 0 h 11"/>
                <a:gd name="T4" fmla="*/ 9 w 9"/>
                <a:gd name="T5" fmla="*/ 11 h 11"/>
                <a:gd name="T6" fmla="*/ 0 w 9"/>
                <a:gd name="T7" fmla="*/ 0 h 11"/>
              </a:gdLst>
              <a:ahLst/>
              <a:cxnLst>
                <a:cxn ang="0">
                  <a:pos x="T0" y="T1"/>
                </a:cxn>
                <a:cxn ang="0">
                  <a:pos x="T2" y="T3"/>
                </a:cxn>
                <a:cxn ang="0">
                  <a:pos x="T4" y="T5"/>
                </a:cxn>
                <a:cxn ang="0">
                  <a:pos x="T6" y="T7"/>
                </a:cxn>
              </a:cxnLst>
              <a:rect l="0" t="0" r="r" b="b"/>
              <a:pathLst>
                <a:path w="9" h="11">
                  <a:moveTo>
                    <a:pt x="0" y="0"/>
                  </a:moveTo>
                  <a:lnTo>
                    <a:pt x="0" y="0"/>
                  </a:lnTo>
                  <a:cubicBezTo>
                    <a:pt x="2" y="4"/>
                    <a:pt x="4" y="8"/>
                    <a:pt x="9" y="11"/>
                  </a:cubicBezTo>
                  <a:cubicBezTo>
                    <a:pt x="5" y="7"/>
                    <a:pt x="4" y="5"/>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7" name="Freeform 1625"/>
            <p:cNvSpPr>
              <a:spLocks/>
            </p:cNvSpPr>
            <p:nvPr userDrawn="1"/>
          </p:nvSpPr>
          <p:spPr bwMode="auto">
            <a:xfrm>
              <a:off x="368" y="285"/>
              <a:ext cx="6" cy="7"/>
            </a:xfrm>
            <a:custGeom>
              <a:avLst/>
              <a:gdLst>
                <a:gd name="T0" fmla="*/ 11 w 13"/>
                <a:gd name="T1" fmla="*/ 0 h 15"/>
                <a:gd name="T2" fmla="*/ 11 w 13"/>
                <a:gd name="T3" fmla="*/ 0 h 15"/>
                <a:gd name="T4" fmla="*/ 0 w 13"/>
                <a:gd name="T5" fmla="*/ 4 h 15"/>
                <a:gd name="T6" fmla="*/ 9 w 13"/>
                <a:gd name="T7" fmla="*/ 4 h 15"/>
                <a:gd name="T8" fmla="*/ 3 w 13"/>
                <a:gd name="T9" fmla="*/ 15 h 15"/>
                <a:gd name="T10" fmla="*/ 1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1" y="0"/>
                  </a:moveTo>
                  <a:lnTo>
                    <a:pt x="11" y="0"/>
                  </a:lnTo>
                  <a:cubicBezTo>
                    <a:pt x="9" y="2"/>
                    <a:pt x="4" y="4"/>
                    <a:pt x="0" y="4"/>
                  </a:cubicBezTo>
                  <a:cubicBezTo>
                    <a:pt x="4" y="5"/>
                    <a:pt x="6" y="5"/>
                    <a:pt x="9" y="4"/>
                  </a:cubicBezTo>
                  <a:cubicBezTo>
                    <a:pt x="9" y="6"/>
                    <a:pt x="8" y="12"/>
                    <a:pt x="3" y="15"/>
                  </a:cubicBezTo>
                  <a:cubicBezTo>
                    <a:pt x="9" y="13"/>
                    <a:pt x="13" y="4"/>
                    <a:pt x="1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8" name="Freeform 1626"/>
            <p:cNvSpPr>
              <a:spLocks/>
            </p:cNvSpPr>
            <p:nvPr userDrawn="1"/>
          </p:nvSpPr>
          <p:spPr bwMode="auto">
            <a:xfrm>
              <a:off x="390" y="230"/>
              <a:ext cx="3" cy="4"/>
            </a:xfrm>
            <a:custGeom>
              <a:avLst/>
              <a:gdLst>
                <a:gd name="T0" fmla="*/ 3 w 8"/>
                <a:gd name="T1" fmla="*/ 1 h 7"/>
                <a:gd name="T2" fmla="*/ 3 w 8"/>
                <a:gd name="T3" fmla="*/ 1 h 7"/>
                <a:gd name="T4" fmla="*/ 3 w 8"/>
                <a:gd name="T5" fmla="*/ 4 h 7"/>
                <a:gd name="T6" fmla="*/ 1 w 8"/>
                <a:gd name="T7" fmla="*/ 5 h 7"/>
                <a:gd name="T8" fmla="*/ 8 w 8"/>
                <a:gd name="T9" fmla="*/ 7 h 7"/>
                <a:gd name="T10" fmla="*/ 3 w 8"/>
                <a:gd name="T11" fmla="*/ 1 h 7"/>
              </a:gdLst>
              <a:ahLst/>
              <a:cxnLst>
                <a:cxn ang="0">
                  <a:pos x="T0" y="T1"/>
                </a:cxn>
                <a:cxn ang="0">
                  <a:pos x="T2" y="T3"/>
                </a:cxn>
                <a:cxn ang="0">
                  <a:pos x="T4" y="T5"/>
                </a:cxn>
                <a:cxn ang="0">
                  <a:pos x="T6" y="T7"/>
                </a:cxn>
                <a:cxn ang="0">
                  <a:pos x="T8" y="T9"/>
                </a:cxn>
                <a:cxn ang="0">
                  <a:pos x="T10" y="T11"/>
                </a:cxn>
              </a:cxnLst>
              <a:rect l="0" t="0" r="r" b="b"/>
              <a:pathLst>
                <a:path w="8" h="7">
                  <a:moveTo>
                    <a:pt x="3" y="1"/>
                  </a:moveTo>
                  <a:lnTo>
                    <a:pt x="3" y="1"/>
                  </a:lnTo>
                  <a:cubicBezTo>
                    <a:pt x="1" y="0"/>
                    <a:pt x="3" y="3"/>
                    <a:pt x="3" y="4"/>
                  </a:cubicBezTo>
                  <a:cubicBezTo>
                    <a:pt x="0" y="3"/>
                    <a:pt x="1" y="4"/>
                    <a:pt x="1" y="5"/>
                  </a:cubicBezTo>
                  <a:cubicBezTo>
                    <a:pt x="4" y="5"/>
                    <a:pt x="6" y="6"/>
                    <a:pt x="8" y="7"/>
                  </a:cubicBezTo>
                  <a:cubicBezTo>
                    <a:pt x="7" y="5"/>
                    <a:pt x="7" y="2"/>
                    <a:pt x="3"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99" name="Freeform 1627"/>
            <p:cNvSpPr>
              <a:spLocks/>
            </p:cNvSpPr>
            <p:nvPr userDrawn="1"/>
          </p:nvSpPr>
          <p:spPr bwMode="auto">
            <a:xfrm>
              <a:off x="414" y="221"/>
              <a:ext cx="2" cy="3"/>
            </a:xfrm>
            <a:custGeom>
              <a:avLst/>
              <a:gdLst>
                <a:gd name="T0" fmla="*/ 0 w 4"/>
                <a:gd name="T1" fmla="*/ 0 h 6"/>
                <a:gd name="T2" fmla="*/ 0 w 4"/>
                <a:gd name="T3" fmla="*/ 0 h 6"/>
                <a:gd name="T4" fmla="*/ 2 w 4"/>
                <a:gd name="T5" fmla="*/ 6 h 6"/>
                <a:gd name="T6" fmla="*/ 0 w 4"/>
                <a:gd name="T7" fmla="*/ 0 h 6"/>
              </a:gdLst>
              <a:ahLst/>
              <a:cxnLst>
                <a:cxn ang="0">
                  <a:pos x="T0" y="T1"/>
                </a:cxn>
                <a:cxn ang="0">
                  <a:pos x="T2" y="T3"/>
                </a:cxn>
                <a:cxn ang="0">
                  <a:pos x="T4" y="T5"/>
                </a:cxn>
                <a:cxn ang="0">
                  <a:pos x="T6" y="T7"/>
                </a:cxn>
              </a:cxnLst>
              <a:rect l="0" t="0" r="r" b="b"/>
              <a:pathLst>
                <a:path w="4" h="6">
                  <a:moveTo>
                    <a:pt x="0" y="0"/>
                  </a:moveTo>
                  <a:lnTo>
                    <a:pt x="0" y="0"/>
                  </a:lnTo>
                  <a:cubicBezTo>
                    <a:pt x="2" y="2"/>
                    <a:pt x="2" y="3"/>
                    <a:pt x="2" y="6"/>
                  </a:cubicBezTo>
                  <a:cubicBezTo>
                    <a:pt x="4" y="4"/>
                    <a:pt x="2" y="0"/>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0" name="Freeform 1628"/>
            <p:cNvSpPr>
              <a:spLocks/>
            </p:cNvSpPr>
            <p:nvPr userDrawn="1"/>
          </p:nvSpPr>
          <p:spPr bwMode="auto">
            <a:xfrm>
              <a:off x="437" y="201"/>
              <a:ext cx="16" cy="29"/>
            </a:xfrm>
            <a:custGeom>
              <a:avLst/>
              <a:gdLst>
                <a:gd name="T0" fmla="*/ 20 w 36"/>
                <a:gd name="T1" fmla="*/ 0 h 63"/>
                <a:gd name="T2" fmla="*/ 20 w 36"/>
                <a:gd name="T3" fmla="*/ 0 h 63"/>
                <a:gd name="T4" fmla="*/ 0 w 36"/>
                <a:gd name="T5" fmla="*/ 36 h 63"/>
                <a:gd name="T6" fmla="*/ 20 w 36"/>
                <a:gd name="T7" fmla="*/ 5 h 63"/>
                <a:gd name="T8" fmla="*/ 9 w 36"/>
                <a:gd name="T9" fmla="*/ 63 h 63"/>
                <a:gd name="T10" fmla="*/ 20 w 36"/>
                <a:gd name="T11" fmla="*/ 0 h 63"/>
              </a:gdLst>
              <a:ahLst/>
              <a:cxnLst>
                <a:cxn ang="0">
                  <a:pos x="T0" y="T1"/>
                </a:cxn>
                <a:cxn ang="0">
                  <a:pos x="T2" y="T3"/>
                </a:cxn>
                <a:cxn ang="0">
                  <a:pos x="T4" y="T5"/>
                </a:cxn>
                <a:cxn ang="0">
                  <a:pos x="T6" y="T7"/>
                </a:cxn>
                <a:cxn ang="0">
                  <a:pos x="T8" y="T9"/>
                </a:cxn>
                <a:cxn ang="0">
                  <a:pos x="T10" y="T11"/>
                </a:cxn>
              </a:cxnLst>
              <a:rect l="0" t="0" r="r" b="b"/>
              <a:pathLst>
                <a:path w="36" h="63">
                  <a:moveTo>
                    <a:pt x="20" y="0"/>
                  </a:moveTo>
                  <a:lnTo>
                    <a:pt x="20" y="0"/>
                  </a:lnTo>
                  <a:cubicBezTo>
                    <a:pt x="17" y="5"/>
                    <a:pt x="6" y="25"/>
                    <a:pt x="0" y="36"/>
                  </a:cubicBezTo>
                  <a:cubicBezTo>
                    <a:pt x="7" y="26"/>
                    <a:pt x="17" y="12"/>
                    <a:pt x="20" y="5"/>
                  </a:cubicBezTo>
                  <a:cubicBezTo>
                    <a:pt x="30" y="20"/>
                    <a:pt x="15" y="48"/>
                    <a:pt x="9" y="63"/>
                  </a:cubicBezTo>
                  <a:cubicBezTo>
                    <a:pt x="18" y="49"/>
                    <a:pt x="36" y="15"/>
                    <a:pt x="2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1" name="Freeform 1629"/>
            <p:cNvSpPr>
              <a:spLocks/>
            </p:cNvSpPr>
            <p:nvPr userDrawn="1"/>
          </p:nvSpPr>
          <p:spPr bwMode="auto">
            <a:xfrm>
              <a:off x="444" y="247"/>
              <a:ext cx="17" cy="15"/>
            </a:xfrm>
            <a:custGeom>
              <a:avLst/>
              <a:gdLst>
                <a:gd name="T0" fmla="*/ 38 w 39"/>
                <a:gd name="T1" fmla="*/ 0 h 34"/>
                <a:gd name="T2" fmla="*/ 38 w 39"/>
                <a:gd name="T3" fmla="*/ 0 h 34"/>
                <a:gd name="T4" fmla="*/ 0 w 39"/>
                <a:gd name="T5" fmla="*/ 14 h 34"/>
                <a:gd name="T6" fmla="*/ 35 w 39"/>
                <a:gd name="T7" fmla="*/ 3 h 34"/>
                <a:gd name="T8" fmla="*/ 9 w 39"/>
                <a:gd name="T9" fmla="*/ 34 h 34"/>
                <a:gd name="T10" fmla="*/ 38 w 39"/>
                <a:gd name="T11" fmla="*/ 0 h 34"/>
              </a:gdLst>
              <a:ahLst/>
              <a:cxnLst>
                <a:cxn ang="0">
                  <a:pos x="T0" y="T1"/>
                </a:cxn>
                <a:cxn ang="0">
                  <a:pos x="T2" y="T3"/>
                </a:cxn>
                <a:cxn ang="0">
                  <a:pos x="T4" y="T5"/>
                </a:cxn>
                <a:cxn ang="0">
                  <a:pos x="T6" y="T7"/>
                </a:cxn>
                <a:cxn ang="0">
                  <a:pos x="T8" y="T9"/>
                </a:cxn>
                <a:cxn ang="0">
                  <a:pos x="T10" y="T11"/>
                </a:cxn>
              </a:cxnLst>
              <a:rect l="0" t="0" r="r" b="b"/>
              <a:pathLst>
                <a:path w="39" h="34">
                  <a:moveTo>
                    <a:pt x="38" y="0"/>
                  </a:moveTo>
                  <a:lnTo>
                    <a:pt x="38" y="0"/>
                  </a:lnTo>
                  <a:cubicBezTo>
                    <a:pt x="26" y="1"/>
                    <a:pt x="10" y="7"/>
                    <a:pt x="0" y="14"/>
                  </a:cubicBezTo>
                  <a:cubicBezTo>
                    <a:pt x="7" y="10"/>
                    <a:pt x="25" y="4"/>
                    <a:pt x="35" y="3"/>
                  </a:cubicBezTo>
                  <a:cubicBezTo>
                    <a:pt x="31" y="21"/>
                    <a:pt x="19" y="27"/>
                    <a:pt x="9" y="34"/>
                  </a:cubicBezTo>
                  <a:cubicBezTo>
                    <a:pt x="20" y="28"/>
                    <a:pt x="39" y="14"/>
                    <a:pt x="3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2" name="Freeform 1630"/>
            <p:cNvSpPr>
              <a:spLocks/>
            </p:cNvSpPr>
            <p:nvPr userDrawn="1"/>
          </p:nvSpPr>
          <p:spPr bwMode="auto">
            <a:xfrm>
              <a:off x="442" y="225"/>
              <a:ext cx="17" cy="21"/>
            </a:xfrm>
            <a:custGeom>
              <a:avLst/>
              <a:gdLst>
                <a:gd name="T0" fmla="*/ 33 w 39"/>
                <a:gd name="T1" fmla="*/ 0 h 48"/>
                <a:gd name="T2" fmla="*/ 33 w 39"/>
                <a:gd name="T3" fmla="*/ 0 h 48"/>
                <a:gd name="T4" fmla="*/ 0 w 39"/>
                <a:gd name="T5" fmla="*/ 31 h 48"/>
                <a:gd name="T6" fmla="*/ 31 w 39"/>
                <a:gd name="T7" fmla="*/ 5 h 48"/>
                <a:gd name="T8" fmla="*/ 12 w 39"/>
                <a:gd name="T9" fmla="*/ 48 h 48"/>
                <a:gd name="T10" fmla="*/ 33 w 39"/>
                <a:gd name="T11" fmla="*/ 0 h 48"/>
              </a:gdLst>
              <a:ahLst/>
              <a:cxnLst>
                <a:cxn ang="0">
                  <a:pos x="T0" y="T1"/>
                </a:cxn>
                <a:cxn ang="0">
                  <a:pos x="T2" y="T3"/>
                </a:cxn>
                <a:cxn ang="0">
                  <a:pos x="T4" y="T5"/>
                </a:cxn>
                <a:cxn ang="0">
                  <a:pos x="T6" y="T7"/>
                </a:cxn>
                <a:cxn ang="0">
                  <a:pos x="T8" y="T9"/>
                </a:cxn>
                <a:cxn ang="0">
                  <a:pos x="T10" y="T11"/>
                </a:cxn>
              </a:cxnLst>
              <a:rect l="0" t="0" r="r" b="b"/>
              <a:pathLst>
                <a:path w="39" h="48">
                  <a:moveTo>
                    <a:pt x="33" y="0"/>
                  </a:moveTo>
                  <a:lnTo>
                    <a:pt x="33" y="0"/>
                  </a:lnTo>
                  <a:cubicBezTo>
                    <a:pt x="28" y="3"/>
                    <a:pt x="7" y="24"/>
                    <a:pt x="0" y="31"/>
                  </a:cubicBezTo>
                  <a:cubicBezTo>
                    <a:pt x="9" y="24"/>
                    <a:pt x="23" y="10"/>
                    <a:pt x="31" y="5"/>
                  </a:cubicBezTo>
                  <a:cubicBezTo>
                    <a:pt x="34" y="24"/>
                    <a:pt x="17" y="42"/>
                    <a:pt x="12" y="48"/>
                  </a:cubicBezTo>
                  <a:cubicBezTo>
                    <a:pt x="22" y="40"/>
                    <a:pt x="39" y="20"/>
                    <a:pt x="3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3" name="Freeform 1631"/>
            <p:cNvSpPr>
              <a:spLocks/>
            </p:cNvSpPr>
            <p:nvPr userDrawn="1"/>
          </p:nvSpPr>
          <p:spPr bwMode="auto">
            <a:xfrm>
              <a:off x="414" y="239"/>
              <a:ext cx="9" cy="19"/>
            </a:xfrm>
            <a:custGeom>
              <a:avLst/>
              <a:gdLst>
                <a:gd name="T0" fmla="*/ 15 w 20"/>
                <a:gd name="T1" fmla="*/ 0 h 41"/>
                <a:gd name="T2" fmla="*/ 15 w 20"/>
                <a:gd name="T3" fmla="*/ 0 h 41"/>
                <a:gd name="T4" fmla="*/ 5 w 20"/>
                <a:gd name="T5" fmla="*/ 16 h 41"/>
                <a:gd name="T6" fmla="*/ 14 w 20"/>
                <a:gd name="T7" fmla="*/ 8 h 41"/>
                <a:gd name="T8" fmla="*/ 0 w 20"/>
                <a:gd name="T9" fmla="*/ 41 h 41"/>
                <a:gd name="T10" fmla="*/ 15 w 20"/>
                <a:gd name="T11" fmla="*/ 0 h 41"/>
              </a:gdLst>
              <a:ahLst/>
              <a:cxnLst>
                <a:cxn ang="0">
                  <a:pos x="T0" y="T1"/>
                </a:cxn>
                <a:cxn ang="0">
                  <a:pos x="T2" y="T3"/>
                </a:cxn>
                <a:cxn ang="0">
                  <a:pos x="T4" y="T5"/>
                </a:cxn>
                <a:cxn ang="0">
                  <a:pos x="T6" y="T7"/>
                </a:cxn>
                <a:cxn ang="0">
                  <a:pos x="T8" y="T9"/>
                </a:cxn>
                <a:cxn ang="0">
                  <a:pos x="T10" y="T11"/>
                </a:cxn>
              </a:cxnLst>
              <a:rect l="0" t="0" r="r" b="b"/>
              <a:pathLst>
                <a:path w="20" h="41">
                  <a:moveTo>
                    <a:pt x="15" y="0"/>
                  </a:moveTo>
                  <a:lnTo>
                    <a:pt x="15" y="0"/>
                  </a:lnTo>
                  <a:cubicBezTo>
                    <a:pt x="12" y="6"/>
                    <a:pt x="9" y="11"/>
                    <a:pt x="5" y="16"/>
                  </a:cubicBezTo>
                  <a:cubicBezTo>
                    <a:pt x="8" y="14"/>
                    <a:pt x="13" y="9"/>
                    <a:pt x="14" y="8"/>
                  </a:cubicBezTo>
                  <a:cubicBezTo>
                    <a:pt x="16" y="17"/>
                    <a:pt x="7" y="34"/>
                    <a:pt x="0" y="41"/>
                  </a:cubicBezTo>
                  <a:cubicBezTo>
                    <a:pt x="15" y="29"/>
                    <a:pt x="20" y="11"/>
                    <a:pt x="1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4" name="Freeform 1632"/>
            <p:cNvSpPr>
              <a:spLocks/>
            </p:cNvSpPr>
            <p:nvPr userDrawn="1"/>
          </p:nvSpPr>
          <p:spPr bwMode="auto">
            <a:xfrm>
              <a:off x="415" y="257"/>
              <a:ext cx="11" cy="11"/>
            </a:xfrm>
            <a:custGeom>
              <a:avLst/>
              <a:gdLst>
                <a:gd name="T0" fmla="*/ 22 w 23"/>
                <a:gd name="T1" fmla="*/ 0 h 23"/>
                <a:gd name="T2" fmla="*/ 22 w 23"/>
                <a:gd name="T3" fmla="*/ 0 h 23"/>
                <a:gd name="T4" fmla="*/ 0 w 23"/>
                <a:gd name="T5" fmla="*/ 10 h 23"/>
                <a:gd name="T6" fmla="*/ 19 w 23"/>
                <a:gd name="T7" fmla="*/ 3 h 23"/>
                <a:gd name="T8" fmla="*/ 8 w 23"/>
                <a:gd name="T9" fmla="*/ 23 h 23"/>
                <a:gd name="T10" fmla="*/ 22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22" y="0"/>
                  </a:moveTo>
                  <a:lnTo>
                    <a:pt x="22" y="0"/>
                  </a:lnTo>
                  <a:cubicBezTo>
                    <a:pt x="16" y="0"/>
                    <a:pt x="2" y="7"/>
                    <a:pt x="0" y="10"/>
                  </a:cubicBezTo>
                  <a:cubicBezTo>
                    <a:pt x="6" y="7"/>
                    <a:pt x="12" y="4"/>
                    <a:pt x="19" y="3"/>
                  </a:cubicBezTo>
                  <a:cubicBezTo>
                    <a:pt x="19" y="8"/>
                    <a:pt x="13" y="17"/>
                    <a:pt x="8" y="23"/>
                  </a:cubicBezTo>
                  <a:cubicBezTo>
                    <a:pt x="17" y="17"/>
                    <a:pt x="23" y="6"/>
                    <a:pt x="2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5" name="Freeform 1633"/>
            <p:cNvSpPr>
              <a:spLocks/>
            </p:cNvSpPr>
            <p:nvPr userDrawn="1"/>
          </p:nvSpPr>
          <p:spPr bwMode="auto">
            <a:xfrm>
              <a:off x="448" y="263"/>
              <a:ext cx="15" cy="13"/>
            </a:xfrm>
            <a:custGeom>
              <a:avLst/>
              <a:gdLst>
                <a:gd name="T0" fmla="*/ 35 w 35"/>
                <a:gd name="T1" fmla="*/ 1 h 28"/>
                <a:gd name="T2" fmla="*/ 35 w 35"/>
                <a:gd name="T3" fmla="*/ 1 h 28"/>
                <a:gd name="T4" fmla="*/ 0 w 35"/>
                <a:gd name="T5" fmla="*/ 8 h 28"/>
                <a:gd name="T6" fmla="*/ 30 w 35"/>
                <a:gd name="T7" fmla="*/ 4 h 28"/>
                <a:gd name="T8" fmla="*/ 1 w 35"/>
                <a:gd name="T9" fmla="*/ 28 h 28"/>
                <a:gd name="T10" fmla="*/ 35 w 35"/>
                <a:gd name="T11" fmla="*/ 1 h 28"/>
              </a:gdLst>
              <a:ahLst/>
              <a:cxnLst>
                <a:cxn ang="0">
                  <a:pos x="T0" y="T1"/>
                </a:cxn>
                <a:cxn ang="0">
                  <a:pos x="T2" y="T3"/>
                </a:cxn>
                <a:cxn ang="0">
                  <a:pos x="T4" y="T5"/>
                </a:cxn>
                <a:cxn ang="0">
                  <a:pos x="T6" y="T7"/>
                </a:cxn>
                <a:cxn ang="0">
                  <a:pos x="T8" y="T9"/>
                </a:cxn>
                <a:cxn ang="0">
                  <a:pos x="T10" y="T11"/>
                </a:cxn>
              </a:cxnLst>
              <a:rect l="0" t="0" r="r" b="b"/>
              <a:pathLst>
                <a:path w="35" h="28">
                  <a:moveTo>
                    <a:pt x="35" y="1"/>
                  </a:moveTo>
                  <a:lnTo>
                    <a:pt x="35" y="1"/>
                  </a:lnTo>
                  <a:cubicBezTo>
                    <a:pt x="23" y="0"/>
                    <a:pt x="7" y="4"/>
                    <a:pt x="0" y="8"/>
                  </a:cubicBezTo>
                  <a:cubicBezTo>
                    <a:pt x="11" y="6"/>
                    <a:pt x="16" y="3"/>
                    <a:pt x="30" y="4"/>
                  </a:cubicBezTo>
                  <a:cubicBezTo>
                    <a:pt x="27" y="11"/>
                    <a:pt x="13" y="23"/>
                    <a:pt x="1" y="28"/>
                  </a:cubicBezTo>
                  <a:cubicBezTo>
                    <a:pt x="20" y="22"/>
                    <a:pt x="33" y="9"/>
                    <a:pt x="35"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6" name="Freeform 1634"/>
            <p:cNvSpPr>
              <a:spLocks/>
            </p:cNvSpPr>
            <p:nvPr userDrawn="1"/>
          </p:nvSpPr>
          <p:spPr bwMode="auto">
            <a:xfrm>
              <a:off x="420" y="269"/>
              <a:ext cx="10" cy="9"/>
            </a:xfrm>
            <a:custGeom>
              <a:avLst/>
              <a:gdLst>
                <a:gd name="T0" fmla="*/ 0 w 22"/>
                <a:gd name="T1" fmla="*/ 5 h 20"/>
                <a:gd name="T2" fmla="*/ 0 w 22"/>
                <a:gd name="T3" fmla="*/ 5 h 20"/>
                <a:gd name="T4" fmla="*/ 19 w 22"/>
                <a:gd name="T5" fmla="*/ 6 h 20"/>
                <a:gd name="T6" fmla="*/ 5 w 22"/>
                <a:gd name="T7" fmla="*/ 20 h 20"/>
                <a:gd name="T8" fmla="*/ 22 w 22"/>
                <a:gd name="T9" fmla="*/ 5 h 20"/>
                <a:gd name="T10" fmla="*/ 0 w 22"/>
                <a:gd name="T11" fmla="*/ 5 h 20"/>
              </a:gdLst>
              <a:ahLst/>
              <a:cxnLst>
                <a:cxn ang="0">
                  <a:pos x="T0" y="T1"/>
                </a:cxn>
                <a:cxn ang="0">
                  <a:pos x="T2" y="T3"/>
                </a:cxn>
                <a:cxn ang="0">
                  <a:pos x="T4" y="T5"/>
                </a:cxn>
                <a:cxn ang="0">
                  <a:pos x="T6" y="T7"/>
                </a:cxn>
                <a:cxn ang="0">
                  <a:pos x="T8" y="T9"/>
                </a:cxn>
                <a:cxn ang="0">
                  <a:pos x="T10" y="T11"/>
                </a:cxn>
              </a:cxnLst>
              <a:rect l="0" t="0" r="r" b="b"/>
              <a:pathLst>
                <a:path w="22" h="20">
                  <a:moveTo>
                    <a:pt x="0" y="5"/>
                  </a:moveTo>
                  <a:lnTo>
                    <a:pt x="0" y="5"/>
                  </a:lnTo>
                  <a:cubicBezTo>
                    <a:pt x="6" y="3"/>
                    <a:pt x="11" y="2"/>
                    <a:pt x="19" y="6"/>
                  </a:cubicBezTo>
                  <a:cubicBezTo>
                    <a:pt x="17" y="12"/>
                    <a:pt x="10" y="18"/>
                    <a:pt x="5" y="20"/>
                  </a:cubicBezTo>
                  <a:cubicBezTo>
                    <a:pt x="12" y="19"/>
                    <a:pt x="20" y="13"/>
                    <a:pt x="22" y="5"/>
                  </a:cubicBezTo>
                  <a:cubicBezTo>
                    <a:pt x="14" y="0"/>
                    <a:pt x="5" y="2"/>
                    <a:pt x="0" y="5"/>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7" name="Freeform 1635"/>
            <p:cNvSpPr>
              <a:spLocks/>
            </p:cNvSpPr>
            <p:nvPr userDrawn="1"/>
          </p:nvSpPr>
          <p:spPr bwMode="auto">
            <a:xfrm>
              <a:off x="409" y="276"/>
              <a:ext cx="7" cy="3"/>
            </a:xfrm>
            <a:custGeom>
              <a:avLst/>
              <a:gdLst>
                <a:gd name="T0" fmla="*/ 15 w 15"/>
                <a:gd name="T1" fmla="*/ 0 h 6"/>
                <a:gd name="T2" fmla="*/ 15 w 15"/>
                <a:gd name="T3" fmla="*/ 0 h 6"/>
                <a:gd name="T4" fmla="*/ 1 w 15"/>
                <a:gd name="T5" fmla="*/ 4 h 6"/>
                <a:gd name="T6" fmla="*/ 0 w 15"/>
                <a:gd name="T7" fmla="*/ 6 h 6"/>
                <a:gd name="T8" fmla="*/ 15 w 15"/>
                <a:gd name="T9" fmla="*/ 0 h 6"/>
              </a:gdLst>
              <a:ahLst/>
              <a:cxnLst>
                <a:cxn ang="0">
                  <a:pos x="T0" y="T1"/>
                </a:cxn>
                <a:cxn ang="0">
                  <a:pos x="T2" y="T3"/>
                </a:cxn>
                <a:cxn ang="0">
                  <a:pos x="T4" y="T5"/>
                </a:cxn>
                <a:cxn ang="0">
                  <a:pos x="T6" y="T7"/>
                </a:cxn>
                <a:cxn ang="0">
                  <a:pos x="T8" y="T9"/>
                </a:cxn>
              </a:cxnLst>
              <a:rect l="0" t="0" r="r" b="b"/>
              <a:pathLst>
                <a:path w="15" h="6">
                  <a:moveTo>
                    <a:pt x="15" y="0"/>
                  </a:moveTo>
                  <a:lnTo>
                    <a:pt x="15" y="0"/>
                  </a:lnTo>
                  <a:cubicBezTo>
                    <a:pt x="10" y="1"/>
                    <a:pt x="5" y="2"/>
                    <a:pt x="1" y="4"/>
                  </a:cubicBezTo>
                  <a:lnTo>
                    <a:pt x="0" y="6"/>
                  </a:lnTo>
                  <a:cubicBezTo>
                    <a:pt x="4" y="4"/>
                    <a:pt x="10" y="3"/>
                    <a:pt x="1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8" name="Freeform 1636"/>
            <p:cNvSpPr>
              <a:spLocks/>
            </p:cNvSpPr>
            <p:nvPr userDrawn="1"/>
          </p:nvSpPr>
          <p:spPr bwMode="auto">
            <a:xfrm>
              <a:off x="399" y="273"/>
              <a:ext cx="9" cy="8"/>
            </a:xfrm>
            <a:custGeom>
              <a:avLst/>
              <a:gdLst>
                <a:gd name="T0" fmla="*/ 0 w 19"/>
                <a:gd name="T1" fmla="*/ 4 h 19"/>
                <a:gd name="T2" fmla="*/ 0 w 19"/>
                <a:gd name="T3" fmla="*/ 4 h 19"/>
                <a:gd name="T4" fmla="*/ 15 w 19"/>
                <a:gd name="T5" fmla="*/ 5 h 19"/>
                <a:gd name="T6" fmla="*/ 9 w 19"/>
                <a:gd name="T7" fmla="*/ 19 h 19"/>
                <a:gd name="T8" fmla="*/ 18 w 19"/>
                <a:gd name="T9" fmla="*/ 4 h 19"/>
                <a:gd name="T10" fmla="*/ 0 w 19"/>
                <a:gd name="T11" fmla="*/ 4 h 19"/>
              </a:gdLst>
              <a:ahLst/>
              <a:cxnLst>
                <a:cxn ang="0">
                  <a:pos x="T0" y="T1"/>
                </a:cxn>
                <a:cxn ang="0">
                  <a:pos x="T2" y="T3"/>
                </a:cxn>
                <a:cxn ang="0">
                  <a:pos x="T4" y="T5"/>
                </a:cxn>
                <a:cxn ang="0">
                  <a:pos x="T6" y="T7"/>
                </a:cxn>
                <a:cxn ang="0">
                  <a:pos x="T8" y="T9"/>
                </a:cxn>
                <a:cxn ang="0">
                  <a:pos x="T10" y="T11"/>
                </a:cxn>
              </a:cxnLst>
              <a:rect l="0" t="0" r="r" b="b"/>
              <a:pathLst>
                <a:path w="19" h="19">
                  <a:moveTo>
                    <a:pt x="0" y="4"/>
                  </a:moveTo>
                  <a:lnTo>
                    <a:pt x="0" y="4"/>
                  </a:lnTo>
                  <a:cubicBezTo>
                    <a:pt x="6" y="3"/>
                    <a:pt x="12" y="3"/>
                    <a:pt x="15" y="5"/>
                  </a:cubicBezTo>
                  <a:cubicBezTo>
                    <a:pt x="15" y="10"/>
                    <a:pt x="12" y="16"/>
                    <a:pt x="9" y="19"/>
                  </a:cubicBezTo>
                  <a:cubicBezTo>
                    <a:pt x="14" y="17"/>
                    <a:pt x="19" y="9"/>
                    <a:pt x="18" y="4"/>
                  </a:cubicBezTo>
                  <a:cubicBezTo>
                    <a:pt x="14" y="2"/>
                    <a:pt x="7" y="0"/>
                    <a:pt x="0" y="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09" name="Freeform 1637"/>
            <p:cNvSpPr>
              <a:spLocks/>
            </p:cNvSpPr>
            <p:nvPr userDrawn="1"/>
          </p:nvSpPr>
          <p:spPr bwMode="auto">
            <a:xfrm>
              <a:off x="399" y="253"/>
              <a:ext cx="8" cy="16"/>
            </a:xfrm>
            <a:custGeom>
              <a:avLst/>
              <a:gdLst>
                <a:gd name="T0" fmla="*/ 15 w 18"/>
                <a:gd name="T1" fmla="*/ 0 h 34"/>
                <a:gd name="T2" fmla="*/ 15 w 18"/>
                <a:gd name="T3" fmla="*/ 0 h 34"/>
                <a:gd name="T4" fmla="*/ 0 w 18"/>
                <a:gd name="T5" fmla="*/ 15 h 34"/>
                <a:gd name="T6" fmla="*/ 13 w 18"/>
                <a:gd name="T7" fmla="*/ 6 h 34"/>
                <a:gd name="T8" fmla="*/ 4 w 18"/>
                <a:gd name="T9" fmla="*/ 34 h 34"/>
                <a:gd name="T10" fmla="*/ 15 w 18"/>
                <a:gd name="T11" fmla="*/ 0 h 34"/>
              </a:gdLst>
              <a:ahLst/>
              <a:cxnLst>
                <a:cxn ang="0">
                  <a:pos x="T0" y="T1"/>
                </a:cxn>
                <a:cxn ang="0">
                  <a:pos x="T2" y="T3"/>
                </a:cxn>
                <a:cxn ang="0">
                  <a:pos x="T4" y="T5"/>
                </a:cxn>
                <a:cxn ang="0">
                  <a:pos x="T6" y="T7"/>
                </a:cxn>
                <a:cxn ang="0">
                  <a:pos x="T8" y="T9"/>
                </a:cxn>
                <a:cxn ang="0">
                  <a:pos x="T10" y="T11"/>
                </a:cxn>
              </a:cxnLst>
              <a:rect l="0" t="0" r="r" b="b"/>
              <a:pathLst>
                <a:path w="18" h="34">
                  <a:moveTo>
                    <a:pt x="15" y="0"/>
                  </a:moveTo>
                  <a:lnTo>
                    <a:pt x="15" y="0"/>
                  </a:lnTo>
                  <a:cubicBezTo>
                    <a:pt x="12" y="4"/>
                    <a:pt x="4" y="12"/>
                    <a:pt x="0" y="15"/>
                  </a:cubicBezTo>
                  <a:cubicBezTo>
                    <a:pt x="5" y="12"/>
                    <a:pt x="9" y="10"/>
                    <a:pt x="13" y="6"/>
                  </a:cubicBezTo>
                  <a:cubicBezTo>
                    <a:pt x="14" y="16"/>
                    <a:pt x="7" y="31"/>
                    <a:pt x="4" y="34"/>
                  </a:cubicBezTo>
                  <a:cubicBezTo>
                    <a:pt x="13" y="26"/>
                    <a:pt x="18" y="13"/>
                    <a:pt x="1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0" name="Freeform 1638"/>
            <p:cNvSpPr>
              <a:spLocks/>
            </p:cNvSpPr>
            <p:nvPr userDrawn="1"/>
          </p:nvSpPr>
          <p:spPr bwMode="auto">
            <a:xfrm>
              <a:off x="390" y="264"/>
              <a:ext cx="10" cy="9"/>
            </a:xfrm>
            <a:custGeom>
              <a:avLst/>
              <a:gdLst>
                <a:gd name="T0" fmla="*/ 21 w 21"/>
                <a:gd name="T1" fmla="*/ 0 h 21"/>
                <a:gd name="T2" fmla="*/ 21 w 21"/>
                <a:gd name="T3" fmla="*/ 0 h 21"/>
                <a:gd name="T4" fmla="*/ 0 w 21"/>
                <a:gd name="T5" fmla="*/ 18 h 21"/>
                <a:gd name="T6" fmla="*/ 0 w 21"/>
                <a:gd name="T7" fmla="*/ 20 h 21"/>
                <a:gd name="T8" fmla="*/ 2 w 21"/>
                <a:gd name="T9" fmla="*/ 21 h 21"/>
                <a:gd name="T10" fmla="*/ 2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1" y="0"/>
                  </a:moveTo>
                  <a:lnTo>
                    <a:pt x="21" y="0"/>
                  </a:lnTo>
                  <a:cubicBezTo>
                    <a:pt x="12" y="5"/>
                    <a:pt x="0" y="18"/>
                    <a:pt x="0" y="18"/>
                  </a:cubicBezTo>
                  <a:lnTo>
                    <a:pt x="0" y="20"/>
                  </a:lnTo>
                  <a:lnTo>
                    <a:pt x="2" y="21"/>
                  </a:lnTo>
                  <a:cubicBezTo>
                    <a:pt x="2" y="21"/>
                    <a:pt x="17" y="7"/>
                    <a:pt x="2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1" name="Freeform 1639"/>
            <p:cNvSpPr>
              <a:spLocks/>
            </p:cNvSpPr>
            <p:nvPr userDrawn="1"/>
          </p:nvSpPr>
          <p:spPr bwMode="auto">
            <a:xfrm>
              <a:off x="391" y="268"/>
              <a:ext cx="4" cy="5"/>
            </a:xfrm>
            <a:custGeom>
              <a:avLst/>
              <a:gdLst>
                <a:gd name="T0" fmla="*/ 10 w 10"/>
                <a:gd name="T1" fmla="*/ 0 h 11"/>
                <a:gd name="T2" fmla="*/ 10 w 10"/>
                <a:gd name="T3" fmla="*/ 0 h 11"/>
                <a:gd name="T4" fmla="*/ 0 w 10"/>
                <a:gd name="T5" fmla="*/ 10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lnTo>
                    <a:pt x="10" y="0"/>
                  </a:lnTo>
                  <a:cubicBezTo>
                    <a:pt x="9" y="0"/>
                    <a:pt x="0" y="10"/>
                    <a:pt x="0" y="10"/>
                  </a:cubicBezTo>
                  <a:lnTo>
                    <a:pt x="1" y="11"/>
                  </a:lnTo>
                  <a:cubicBezTo>
                    <a:pt x="1" y="11"/>
                    <a:pt x="10" y="1"/>
                    <a:pt x="1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2" name="Freeform 1640"/>
            <p:cNvSpPr>
              <a:spLocks/>
            </p:cNvSpPr>
            <p:nvPr userDrawn="1"/>
          </p:nvSpPr>
          <p:spPr bwMode="auto">
            <a:xfrm>
              <a:off x="394" y="278"/>
              <a:ext cx="7" cy="5"/>
            </a:xfrm>
            <a:custGeom>
              <a:avLst/>
              <a:gdLst>
                <a:gd name="T0" fmla="*/ 15 w 15"/>
                <a:gd name="T1" fmla="*/ 0 h 11"/>
                <a:gd name="T2" fmla="*/ 15 w 15"/>
                <a:gd name="T3" fmla="*/ 0 h 11"/>
                <a:gd name="T4" fmla="*/ 1 w 15"/>
                <a:gd name="T5" fmla="*/ 8 h 11"/>
                <a:gd name="T6" fmla="*/ 0 w 15"/>
                <a:gd name="T7" fmla="*/ 10 h 11"/>
                <a:gd name="T8" fmla="*/ 2 w 15"/>
                <a:gd name="T9" fmla="*/ 11 h 11"/>
                <a:gd name="T10" fmla="*/ 15 w 15"/>
                <a:gd name="T11" fmla="*/ 0 h 11"/>
              </a:gdLst>
              <a:ahLst/>
              <a:cxnLst>
                <a:cxn ang="0">
                  <a:pos x="T0" y="T1"/>
                </a:cxn>
                <a:cxn ang="0">
                  <a:pos x="T2" y="T3"/>
                </a:cxn>
                <a:cxn ang="0">
                  <a:pos x="T4" y="T5"/>
                </a:cxn>
                <a:cxn ang="0">
                  <a:pos x="T6" y="T7"/>
                </a:cxn>
                <a:cxn ang="0">
                  <a:pos x="T8" y="T9"/>
                </a:cxn>
                <a:cxn ang="0">
                  <a:pos x="T10" y="T11"/>
                </a:cxn>
              </a:cxnLst>
              <a:rect l="0" t="0" r="r" b="b"/>
              <a:pathLst>
                <a:path w="15" h="11">
                  <a:moveTo>
                    <a:pt x="15" y="0"/>
                  </a:moveTo>
                  <a:lnTo>
                    <a:pt x="15" y="0"/>
                  </a:lnTo>
                  <a:cubicBezTo>
                    <a:pt x="8" y="3"/>
                    <a:pt x="3" y="6"/>
                    <a:pt x="1" y="8"/>
                  </a:cubicBezTo>
                  <a:cubicBezTo>
                    <a:pt x="0" y="8"/>
                    <a:pt x="0" y="10"/>
                    <a:pt x="0" y="10"/>
                  </a:cubicBezTo>
                  <a:lnTo>
                    <a:pt x="2" y="11"/>
                  </a:lnTo>
                  <a:cubicBezTo>
                    <a:pt x="5" y="9"/>
                    <a:pt x="10" y="5"/>
                    <a:pt x="1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3" name="Freeform 1641"/>
            <p:cNvSpPr>
              <a:spLocks/>
            </p:cNvSpPr>
            <p:nvPr userDrawn="1"/>
          </p:nvSpPr>
          <p:spPr bwMode="auto">
            <a:xfrm>
              <a:off x="395" y="280"/>
              <a:ext cx="3" cy="2"/>
            </a:xfrm>
            <a:custGeom>
              <a:avLst/>
              <a:gdLst>
                <a:gd name="T0" fmla="*/ 6 w 6"/>
                <a:gd name="T1" fmla="*/ 0 h 4"/>
                <a:gd name="T2" fmla="*/ 6 w 6"/>
                <a:gd name="T3" fmla="*/ 0 h 4"/>
                <a:gd name="T4" fmla="*/ 0 w 6"/>
                <a:gd name="T5" fmla="*/ 3 h 4"/>
                <a:gd name="T6" fmla="*/ 0 w 6"/>
                <a:gd name="T7" fmla="*/ 4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lnTo>
                    <a:pt x="6" y="0"/>
                  </a:lnTo>
                  <a:cubicBezTo>
                    <a:pt x="4" y="0"/>
                    <a:pt x="0" y="3"/>
                    <a:pt x="0" y="3"/>
                  </a:cubicBezTo>
                  <a:lnTo>
                    <a:pt x="0" y="4"/>
                  </a:lnTo>
                  <a:cubicBezTo>
                    <a:pt x="0" y="4"/>
                    <a:pt x="5" y="1"/>
                    <a:pt x="6"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4" name="Freeform 1642"/>
            <p:cNvSpPr>
              <a:spLocks/>
            </p:cNvSpPr>
            <p:nvPr userDrawn="1"/>
          </p:nvSpPr>
          <p:spPr bwMode="auto">
            <a:xfrm>
              <a:off x="414" y="314"/>
              <a:ext cx="25" cy="28"/>
            </a:xfrm>
            <a:custGeom>
              <a:avLst/>
              <a:gdLst>
                <a:gd name="T0" fmla="*/ 2 w 55"/>
                <a:gd name="T1" fmla="*/ 0 h 63"/>
                <a:gd name="T2" fmla="*/ 2 w 55"/>
                <a:gd name="T3" fmla="*/ 0 h 63"/>
                <a:gd name="T4" fmla="*/ 2 w 55"/>
                <a:gd name="T5" fmla="*/ 5 h 63"/>
                <a:gd name="T6" fmla="*/ 32 w 55"/>
                <a:gd name="T7" fmla="*/ 40 h 63"/>
                <a:gd name="T8" fmla="*/ 1 w 55"/>
                <a:gd name="T9" fmla="*/ 11 h 63"/>
                <a:gd name="T10" fmla="*/ 0 w 55"/>
                <a:gd name="T11" fmla="*/ 17 h 63"/>
                <a:gd name="T12" fmla="*/ 32 w 55"/>
                <a:gd name="T13" fmla="*/ 56 h 63"/>
                <a:gd name="T14" fmla="*/ 52 w 55"/>
                <a:gd name="T15" fmla="*/ 58 h 63"/>
                <a:gd name="T16" fmla="*/ 49 w 55"/>
                <a:gd name="T17" fmla="*/ 40 h 63"/>
                <a:gd name="T18" fmla="*/ 2 w 55"/>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63">
                  <a:moveTo>
                    <a:pt x="2" y="0"/>
                  </a:moveTo>
                  <a:lnTo>
                    <a:pt x="2" y="0"/>
                  </a:lnTo>
                  <a:cubicBezTo>
                    <a:pt x="2" y="2"/>
                    <a:pt x="2" y="4"/>
                    <a:pt x="2" y="5"/>
                  </a:cubicBezTo>
                  <a:cubicBezTo>
                    <a:pt x="5" y="9"/>
                    <a:pt x="25" y="30"/>
                    <a:pt x="32" y="40"/>
                  </a:cubicBezTo>
                  <a:cubicBezTo>
                    <a:pt x="24" y="33"/>
                    <a:pt x="7" y="17"/>
                    <a:pt x="1" y="11"/>
                  </a:cubicBezTo>
                  <a:cubicBezTo>
                    <a:pt x="1" y="11"/>
                    <a:pt x="0" y="14"/>
                    <a:pt x="0" y="17"/>
                  </a:cubicBezTo>
                  <a:cubicBezTo>
                    <a:pt x="0" y="17"/>
                    <a:pt x="28" y="50"/>
                    <a:pt x="32" y="56"/>
                  </a:cubicBezTo>
                  <a:cubicBezTo>
                    <a:pt x="38" y="63"/>
                    <a:pt x="46" y="58"/>
                    <a:pt x="52" y="58"/>
                  </a:cubicBezTo>
                  <a:cubicBezTo>
                    <a:pt x="53" y="52"/>
                    <a:pt x="55" y="47"/>
                    <a:pt x="49" y="40"/>
                  </a:cubicBezTo>
                  <a:cubicBezTo>
                    <a:pt x="46" y="37"/>
                    <a:pt x="7" y="4"/>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5" name="Freeform 1643"/>
            <p:cNvSpPr>
              <a:spLocks/>
            </p:cNvSpPr>
            <p:nvPr userDrawn="1"/>
          </p:nvSpPr>
          <p:spPr bwMode="auto">
            <a:xfrm>
              <a:off x="415" y="310"/>
              <a:ext cx="34" cy="22"/>
            </a:xfrm>
            <a:custGeom>
              <a:avLst/>
              <a:gdLst>
                <a:gd name="T0" fmla="*/ 76 w 76"/>
                <a:gd name="T1" fmla="*/ 39 h 47"/>
                <a:gd name="T2" fmla="*/ 76 w 76"/>
                <a:gd name="T3" fmla="*/ 39 h 47"/>
                <a:gd name="T4" fmla="*/ 57 w 76"/>
                <a:gd name="T5" fmla="*/ 15 h 47"/>
                <a:gd name="T6" fmla="*/ 19 w 76"/>
                <a:gd name="T7" fmla="*/ 0 h 47"/>
                <a:gd name="T8" fmla="*/ 14 w 76"/>
                <a:gd name="T9" fmla="*/ 1 h 47"/>
                <a:gd name="T10" fmla="*/ 48 w 76"/>
                <a:gd name="T11" fmla="*/ 23 h 47"/>
                <a:gd name="T12" fmla="*/ 8 w 76"/>
                <a:gd name="T13" fmla="*/ 3 h 47"/>
                <a:gd name="T14" fmla="*/ 0 w 76"/>
                <a:gd name="T15" fmla="*/ 2 h 47"/>
                <a:gd name="T16" fmla="*/ 51 w 76"/>
                <a:gd name="T17" fmla="*/ 39 h 47"/>
                <a:gd name="T18" fmla="*/ 76 w 76"/>
                <a:gd name="T19" fmla="*/ 3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47">
                  <a:moveTo>
                    <a:pt x="76" y="39"/>
                  </a:moveTo>
                  <a:lnTo>
                    <a:pt x="76" y="39"/>
                  </a:lnTo>
                  <a:cubicBezTo>
                    <a:pt x="74" y="33"/>
                    <a:pt x="74" y="22"/>
                    <a:pt x="57" y="15"/>
                  </a:cubicBezTo>
                  <a:cubicBezTo>
                    <a:pt x="51" y="13"/>
                    <a:pt x="24" y="1"/>
                    <a:pt x="19" y="0"/>
                  </a:cubicBezTo>
                  <a:cubicBezTo>
                    <a:pt x="17" y="0"/>
                    <a:pt x="14" y="1"/>
                    <a:pt x="14" y="1"/>
                  </a:cubicBezTo>
                  <a:cubicBezTo>
                    <a:pt x="18" y="3"/>
                    <a:pt x="37" y="15"/>
                    <a:pt x="48" y="23"/>
                  </a:cubicBezTo>
                  <a:cubicBezTo>
                    <a:pt x="34" y="19"/>
                    <a:pt x="10" y="4"/>
                    <a:pt x="8" y="3"/>
                  </a:cubicBezTo>
                  <a:cubicBezTo>
                    <a:pt x="7" y="3"/>
                    <a:pt x="4" y="4"/>
                    <a:pt x="0" y="2"/>
                  </a:cubicBezTo>
                  <a:cubicBezTo>
                    <a:pt x="7" y="7"/>
                    <a:pt x="41" y="34"/>
                    <a:pt x="51" y="39"/>
                  </a:cubicBezTo>
                  <a:cubicBezTo>
                    <a:pt x="66" y="47"/>
                    <a:pt x="70" y="41"/>
                    <a:pt x="76" y="39"/>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6" name="Freeform 1644"/>
            <p:cNvSpPr>
              <a:spLocks/>
            </p:cNvSpPr>
            <p:nvPr userDrawn="1"/>
          </p:nvSpPr>
          <p:spPr bwMode="auto">
            <a:xfrm>
              <a:off x="422" y="302"/>
              <a:ext cx="35" cy="15"/>
            </a:xfrm>
            <a:custGeom>
              <a:avLst/>
              <a:gdLst>
                <a:gd name="T0" fmla="*/ 0 w 78"/>
                <a:gd name="T1" fmla="*/ 0 h 33"/>
                <a:gd name="T2" fmla="*/ 0 w 78"/>
                <a:gd name="T3" fmla="*/ 0 h 33"/>
                <a:gd name="T4" fmla="*/ 3 w 78"/>
                <a:gd name="T5" fmla="*/ 6 h 33"/>
                <a:gd name="T6" fmla="*/ 43 w 78"/>
                <a:gd name="T7" fmla="*/ 17 h 33"/>
                <a:gd name="T8" fmla="*/ 4 w 78"/>
                <a:gd name="T9" fmla="*/ 11 h 33"/>
                <a:gd name="T10" fmla="*/ 5 w 78"/>
                <a:gd name="T11" fmla="*/ 15 h 33"/>
                <a:gd name="T12" fmla="*/ 46 w 78"/>
                <a:gd name="T13" fmla="*/ 29 h 33"/>
                <a:gd name="T14" fmla="*/ 78 w 78"/>
                <a:gd name="T15" fmla="*/ 25 h 33"/>
                <a:gd name="T16" fmla="*/ 54 w 78"/>
                <a:gd name="T17" fmla="*/ 8 h 33"/>
                <a:gd name="T18" fmla="*/ 0 w 78"/>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33">
                  <a:moveTo>
                    <a:pt x="0" y="0"/>
                  </a:moveTo>
                  <a:lnTo>
                    <a:pt x="0" y="0"/>
                  </a:lnTo>
                  <a:cubicBezTo>
                    <a:pt x="1" y="2"/>
                    <a:pt x="2" y="4"/>
                    <a:pt x="3" y="6"/>
                  </a:cubicBezTo>
                  <a:cubicBezTo>
                    <a:pt x="5" y="7"/>
                    <a:pt x="30" y="12"/>
                    <a:pt x="43" y="17"/>
                  </a:cubicBezTo>
                  <a:cubicBezTo>
                    <a:pt x="30" y="17"/>
                    <a:pt x="4" y="11"/>
                    <a:pt x="4" y="11"/>
                  </a:cubicBezTo>
                  <a:cubicBezTo>
                    <a:pt x="4" y="12"/>
                    <a:pt x="5" y="14"/>
                    <a:pt x="5" y="15"/>
                  </a:cubicBezTo>
                  <a:cubicBezTo>
                    <a:pt x="14" y="20"/>
                    <a:pt x="40" y="27"/>
                    <a:pt x="46" y="29"/>
                  </a:cubicBezTo>
                  <a:cubicBezTo>
                    <a:pt x="55" y="33"/>
                    <a:pt x="73" y="31"/>
                    <a:pt x="78" y="25"/>
                  </a:cubicBezTo>
                  <a:cubicBezTo>
                    <a:pt x="74" y="15"/>
                    <a:pt x="63" y="9"/>
                    <a:pt x="54" y="8"/>
                  </a:cubicBezTo>
                  <a:cubicBezTo>
                    <a:pt x="42" y="6"/>
                    <a:pt x="13" y="2"/>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7" name="Freeform 1645"/>
            <p:cNvSpPr>
              <a:spLocks/>
            </p:cNvSpPr>
            <p:nvPr userDrawn="1"/>
          </p:nvSpPr>
          <p:spPr bwMode="auto">
            <a:xfrm>
              <a:off x="444" y="294"/>
              <a:ext cx="16" cy="10"/>
            </a:xfrm>
            <a:custGeom>
              <a:avLst/>
              <a:gdLst>
                <a:gd name="T0" fmla="*/ 7 w 36"/>
                <a:gd name="T1" fmla="*/ 0 h 22"/>
                <a:gd name="T2" fmla="*/ 7 w 36"/>
                <a:gd name="T3" fmla="*/ 0 h 22"/>
                <a:gd name="T4" fmla="*/ 31 w 36"/>
                <a:gd name="T5" fmla="*/ 10 h 22"/>
                <a:gd name="T6" fmla="*/ 0 w 36"/>
                <a:gd name="T7" fmla="*/ 20 h 22"/>
                <a:gd name="T8" fmla="*/ 36 w 36"/>
                <a:gd name="T9" fmla="*/ 10 h 22"/>
                <a:gd name="T10" fmla="*/ 7 w 36"/>
                <a:gd name="T11" fmla="*/ 0 h 22"/>
              </a:gdLst>
              <a:ahLst/>
              <a:cxnLst>
                <a:cxn ang="0">
                  <a:pos x="T0" y="T1"/>
                </a:cxn>
                <a:cxn ang="0">
                  <a:pos x="T2" y="T3"/>
                </a:cxn>
                <a:cxn ang="0">
                  <a:pos x="T4" y="T5"/>
                </a:cxn>
                <a:cxn ang="0">
                  <a:pos x="T6" y="T7"/>
                </a:cxn>
                <a:cxn ang="0">
                  <a:pos x="T8" y="T9"/>
                </a:cxn>
                <a:cxn ang="0">
                  <a:pos x="T10" y="T11"/>
                </a:cxn>
              </a:cxnLst>
              <a:rect l="0" t="0" r="r" b="b"/>
              <a:pathLst>
                <a:path w="36" h="22">
                  <a:moveTo>
                    <a:pt x="7" y="0"/>
                  </a:moveTo>
                  <a:lnTo>
                    <a:pt x="7" y="0"/>
                  </a:lnTo>
                  <a:cubicBezTo>
                    <a:pt x="15" y="1"/>
                    <a:pt x="27" y="5"/>
                    <a:pt x="31" y="10"/>
                  </a:cubicBezTo>
                  <a:cubicBezTo>
                    <a:pt x="28" y="17"/>
                    <a:pt x="10" y="20"/>
                    <a:pt x="0" y="20"/>
                  </a:cubicBezTo>
                  <a:cubicBezTo>
                    <a:pt x="17" y="22"/>
                    <a:pt x="31" y="18"/>
                    <a:pt x="36" y="10"/>
                  </a:cubicBezTo>
                  <a:cubicBezTo>
                    <a:pt x="29" y="3"/>
                    <a:pt x="15" y="0"/>
                    <a:pt x="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8" name="Freeform 1646"/>
            <p:cNvSpPr>
              <a:spLocks/>
            </p:cNvSpPr>
            <p:nvPr userDrawn="1"/>
          </p:nvSpPr>
          <p:spPr bwMode="auto">
            <a:xfrm>
              <a:off x="447" y="279"/>
              <a:ext cx="15" cy="11"/>
            </a:xfrm>
            <a:custGeom>
              <a:avLst/>
              <a:gdLst>
                <a:gd name="T0" fmla="*/ 0 w 35"/>
                <a:gd name="T1" fmla="*/ 3 h 23"/>
                <a:gd name="T2" fmla="*/ 0 w 35"/>
                <a:gd name="T3" fmla="*/ 3 h 23"/>
                <a:gd name="T4" fmla="*/ 30 w 35"/>
                <a:gd name="T5" fmla="*/ 6 h 23"/>
                <a:gd name="T6" fmla="*/ 1 w 35"/>
                <a:gd name="T7" fmla="*/ 23 h 23"/>
                <a:gd name="T8" fmla="*/ 35 w 35"/>
                <a:gd name="T9" fmla="*/ 4 h 23"/>
                <a:gd name="T10" fmla="*/ 0 w 35"/>
                <a:gd name="T11" fmla="*/ 3 h 23"/>
              </a:gdLst>
              <a:ahLst/>
              <a:cxnLst>
                <a:cxn ang="0">
                  <a:pos x="T0" y="T1"/>
                </a:cxn>
                <a:cxn ang="0">
                  <a:pos x="T2" y="T3"/>
                </a:cxn>
                <a:cxn ang="0">
                  <a:pos x="T4" y="T5"/>
                </a:cxn>
                <a:cxn ang="0">
                  <a:pos x="T6" y="T7"/>
                </a:cxn>
                <a:cxn ang="0">
                  <a:pos x="T8" y="T9"/>
                </a:cxn>
                <a:cxn ang="0">
                  <a:pos x="T10" y="T11"/>
                </a:cxn>
              </a:cxnLst>
              <a:rect l="0" t="0" r="r" b="b"/>
              <a:pathLst>
                <a:path w="35" h="23">
                  <a:moveTo>
                    <a:pt x="0" y="3"/>
                  </a:moveTo>
                  <a:lnTo>
                    <a:pt x="0" y="3"/>
                  </a:lnTo>
                  <a:cubicBezTo>
                    <a:pt x="9" y="2"/>
                    <a:pt x="21" y="2"/>
                    <a:pt x="30" y="6"/>
                  </a:cubicBezTo>
                  <a:cubicBezTo>
                    <a:pt x="27" y="11"/>
                    <a:pt x="15" y="20"/>
                    <a:pt x="1" y="23"/>
                  </a:cubicBezTo>
                  <a:cubicBezTo>
                    <a:pt x="12" y="22"/>
                    <a:pt x="32" y="14"/>
                    <a:pt x="35" y="4"/>
                  </a:cubicBezTo>
                  <a:cubicBezTo>
                    <a:pt x="26" y="0"/>
                    <a:pt x="6" y="0"/>
                    <a:pt x="0" y="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19" name="Freeform 1647"/>
            <p:cNvSpPr>
              <a:spLocks/>
            </p:cNvSpPr>
            <p:nvPr userDrawn="1"/>
          </p:nvSpPr>
          <p:spPr bwMode="auto">
            <a:xfrm>
              <a:off x="420" y="281"/>
              <a:ext cx="9" cy="9"/>
            </a:xfrm>
            <a:custGeom>
              <a:avLst/>
              <a:gdLst>
                <a:gd name="T0" fmla="*/ 0 w 20"/>
                <a:gd name="T1" fmla="*/ 3 h 19"/>
                <a:gd name="T2" fmla="*/ 0 w 20"/>
                <a:gd name="T3" fmla="*/ 3 h 19"/>
                <a:gd name="T4" fmla="*/ 17 w 20"/>
                <a:gd name="T5" fmla="*/ 9 h 19"/>
                <a:gd name="T6" fmla="*/ 4 w 20"/>
                <a:gd name="T7" fmla="*/ 19 h 19"/>
                <a:gd name="T8" fmla="*/ 20 w 20"/>
                <a:gd name="T9" fmla="*/ 8 h 19"/>
                <a:gd name="T10" fmla="*/ 0 w 20"/>
                <a:gd name="T11" fmla="*/ 3 h 19"/>
              </a:gdLst>
              <a:ahLst/>
              <a:cxnLst>
                <a:cxn ang="0">
                  <a:pos x="T0" y="T1"/>
                </a:cxn>
                <a:cxn ang="0">
                  <a:pos x="T2" y="T3"/>
                </a:cxn>
                <a:cxn ang="0">
                  <a:pos x="T4" y="T5"/>
                </a:cxn>
                <a:cxn ang="0">
                  <a:pos x="T6" y="T7"/>
                </a:cxn>
                <a:cxn ang="0">
                  <a:pos x="T8" y="T9"/>
                </a:cxn>
                <a:cxn ang="0">
                  <a:pos x="T10" y="T11"/>
                </a:cxn>
              </a:cxnLst>
              <a:rect l="0" t="0" r="r" b="b"/>
              <a:pathLst>
                <a:path w="20" h="19">
                  <a:moveTo>
                    <a:pt x="0" y="3"/>
                  </a:moveTo>
                  <a:lnTo>
                    <a:pt x="0" y="3"/>
                  </a:lnTo>
                  <a:cubicBezTo>
                    <a:pt x="9" y="2"/>
                    <a:pt x="15" y="5"/>
                    <a:pt x="17" y="9"/>
                  </a:cubicBezTo>
                  <a:cubicBezTo>
                    <a:pt x="15" y="14"/>
                    <a:pt x="9" y="18"/>
                    <a:pt x="4" y="19"/>
                  </a:cubicBezTo>
                  <a:cubicBezTo>
                    <a:pt x="11" y="19"/>
                    <a:pt x="18" y="14"/>
                    <a:pt x="20" y="8"/>
                  </a:cubicBezTo>
                  <a:cubicBezTo>
                    <a:pt x="17" y="3"/>
                    <a:pt x="7" y="0"/>
                    <a:pt x="0" y="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0" name="Freeform 1648"/>
            <p:cNvSpPr>
              <a:spLocks/>
            </p:cNvSpPr>
            <p:nvPr userDrawn="1"/>
          </p:nvSpPr>
          <p:spPr bwMode="auto">
            <a:xfrm>
              <a:off x="401" y="284"/>
              <a:ext cx="7" cy="9"/>
            </a:xfrm>
            <a:custGeom>
              <a:avLst/>
              <a:gdLst>
                <a:gd name="T0" fmla="*/ 0 w 15"/>
                <a:gd name="T1" fmla="*/ 2 h 19"/>
                <a:gd name="T2" fmla="*/ 0 w 15"/>
                <a:gd name="T3" fmla="*/ 2 h 19"/>
                <a:gd name="T4" fmla="*/ 12 w 15"/>
                <a:gd name="T5" fmla="*/ 8 h 19"/>
                <a:gd name="T6" fmla="*/ 4 w 15"/>
                <a:gd name="T7" fmla="*/ 19 h 19"/>
                <a:gd name="T8" fmla="*/ 15 w 15"/>
                <a:gd name="T9" fmla="*/ 8 h 19"/>
                <a:gd name="T10" fmla="*/ 0 w 15"/>
                <a:gd name="T11" fmla="*/ 2 h 19"/>
              </a:gdLst>
              <a:ahLst/>
              <a:cxnLst>
                <a:cxn ang="0">
                  <a:pos x="T0" y="T1"/>
                </a:cxn>
                <a:cxn ang="0">
                  <a:pos x="T2" y="T3"/>
                </a:cxn>
                <a:cxn ang="0">
                  <a:pos x="T4" y="T5"/>
                </a:cxn>
                <a:cxn ang="0">
                  <a:pos x="T6" y="T7"/>
                </a:cxn>
                <a:cxn ang="0">
                  <a:pos x="T8" y="T9"/>
                </a:cxn>
                <a:cxn ang="0">
                  <a:pos x="T10" y="T11"/>
                </a:cxn>
              </a:cxnLst>
              <a:rect l="0" t="0" r="r" b="b"/>
              <a:pathLst>
                <a:path w="15" h="19">
                  <a:moveTo>
                    <a:pt x="0" y="2"/>
                  </a:moveTo>
                  <a:lnTo>
                    <a:pt x="0" y="2"/>
                  </a:lnTo>
                  <a:cubicBezTo>
                    <a:pt x="5" y="2"/>
                    <a:pt x="9" y="5"/>
                    <a:pt x="12" y="8"/>
                  </a:cubicBezTo>
                  <a:cubicBezTo>
                    <a:pt x="11" y="12"/>
                    <a:pt x="9" y="17"/>
                    <a:pt x="4" y="19"/>
                  </a:cubicBezTo>
                  <a:cubicBezTo>
                    <a:pt x="10" y="18"/>
                    <a:pt x="13" y="13"/>
                    <a:pt x="15" y="8"/>
                  </a:cubicBezTo>
                  <a:cubicBezTo>
                    <a:pt x="12" y="5"/>
                    <a:pt x="7" y="0"/>
                    <a:pt x="0" y="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1" name="Freeform 1649"/>
            <p:cNvSpPr>
              <a:spLocks/>
            </p:cNvSpPr>
            <p:nvPr userDrawn="1"/>
          </p:nvSpPr>
          <p:spPr bwMode="auto">
            <a:xfrm>
              <a:off x="423" y="305"/>
              <a:ext cx="10" cy="3"/>
            </a:xfrm>
            <a:custGeom>
              <a:avLst/>
              <a:gdLst>
                <a:gd name="T0" fmla="*/ 21 w 21"/>
                <a:gd name="T1" fmla="*/ 6 h 6"/>
                <a:gd name="T2" fmla="*/ 21 w 21"/>
                <a:gd name="T3" fmla="*/ 6 h 6"/>
                <a:gd name="T4" fmla="*/ 0 w 21"/>
                <a:gd name="T5" fmla="*/ 0 h 6"/>
                <a:gd name="T6" fmla="*/ 0 w 21"/>
                <a:gd name="T7" fmla="*/ 2 h 6"/>
                <a:gd name="T8" fmla="*/ 21 w 21"/>
                <a:gd name="T9" fmla="*/ 6 h 6"/>
              </a:gdLst>
              <a:ahLst/>
              <a:cxnLst>
                <a:cxn ang="0">
                  <a:pos x="T0" y="T1"/>
                </a:cxn>
                <a:cxn ang="0">
                  <a:pos x="T2" y="T3"/>
                </a:cxn>
                <a:cxn ang="0">
                  <a:pos x="T4" y="T5"/>
                </a:cxn>
                <a:cxn ang="0">
                  <a:pos x="T6" y="T7"/>
                </a:cxn>
                <a:cxn ang="0">
                  <a:pos x="T8" y="T9"/>
                </a:cxn>
              </a:cxnLst>
              <a:rect l="0" t="0" r="r" b="b"/>
              <a:pathLst>
                <a:path w="21" h="6">
                  <a:moveTo>
                    <a:pt x="21" y="6"/>
                  </a:moveTo>
                  <a:lnTo>
                    <a:pt x="21" y="6"/>
                  </a:lnTo>
                  <a:cubicBezTo>
                    <a:pt x="11" y="3"/>
                    <a:pt x="5" y="1"/>
                    <a:pt x="0" y="0"/>
                  </a:cubicBezTo>
                  <a:lnTo>
                    <a:pt x="0" y="2"/>
                  </a:lnTo>
                  <a:cubicBezTo>
                    <a:pt x="6" y="4"/>
                    <a:pt x="12" y="4"/>
                    <a:pt x="21"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2" name="Freeform 1650"/>
            <p:cNvSpPr>
              <a:spLocks/>
            </p:cNvSpPr>
            <p:nvPr userDrawn="1"/>
          </p:nvSpPr>
          <p:spPr bwMode="auto">
            <a:xfrm>
              <a:off x="442" y="307"/>
              <a:ext cx="13" cy="9"/>
            </a:xfrm>
            <a:custGeom>
              <a:avLst/>
              <a:gdLst>
                <a:gd name="T0" fmla="*/ 6 w 29"/>
                <a:gd name="T1" fmla="*/ 0 h 21"/>
                <a:gd name="T2" fmla="*/ 6 w 29"/>
                <a:gd name="T3" fmla="*/ 0 h 21"/>
                <a:gd name="T4" fmla="*/ 25 w 29"/>
                <a:gd name="T5" fmla="*/ 13 h 21"/>
                <a:gd name="T6" fmla="*/ 0 w 29"/>
                <a:gd name="T7" fmla="*/ 17 h 21"/>
                <a:gd name="T8" fmla="*/ 29 w 29"/>
                <a:gd name="T9" fmla="*/ 14 h 21"/>
                <a:gd name="T10" fmla="*/ 6 w 29"/>
                <a:gd name="T11" fmla="*/ 0 h 21"/>
              </a:gdLst>
              <a:ahLst/>
              <a:cxnLst>
                <a:cxn ang="0">
                  <a:pos x="T0" y="T1"/>
                </a:cxn>
                <a:cxn ang="0">
                  <a:pos x="T2" y="T3"/>
                </a:cxn>
                <a:cxn ang="0">
                  <a:pos x="T4" y="T5"/>
                </a:cxn>
                <a:cxn ang="0">
                  <a:pos x="T6" y="T7"/>
                </a:cxn>
                <a:cxn ang="0">
                  <a:pos x="T8" y="T9"/>
                </a:cxn>
                <a:cxn ang="0">
                  <a:pos x="T10" y="T11"/>
                </a:cxn>
              </a:cxnLst>
              <a:rect l="0" t="0" r="r" b="b"/>
              <a:pathLst>
                <a:path w="29" h="21">
                  <a:moveTo>
                    <a:pt x="6" y="0"/>
                  </a:moveTo>
                  <a:lnTo>
                    <a:pt x="6" y="0"/>
                  </a:lnTo>
                  <a:cubicBezTo>
                    <a:pt x="14" y="1"/>
                    <a:pt x="21" y="7"/>
                    <a:pt x="25" y="13"/>
                  </a:cubicBezTo>
                  <a:cubicBezTo>
                    <a:pt x="17" y="20"/>
                    <a:pt x="6" y="18"/>
                    <a:pt x="0" y="17"/>
                  </a:cubicBezTo>
                  <a:cubicBezTo>
                    <a:pt x="8" y="20"/>
                    <a:pt x="20" y="21"/>
                    <a:pt x="29" y="14"/>
                  </a:cubicBezTo>
                  <a:cubicBezTo>
                    <a:pt x="24" y="5"/>
                    <a:pt x="14" y="0"/>
                    <a:pt x="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3" name="Freeform 1651"/>
            <p:cNvSpPr>
              <a:spLocks/>
            </p:cNvSpPr>
            <p:nvPr userDrawn="1"/>
          </p:nvSpPr>
          <p:spPr bwMode="auto">
            <a:xfrm>
              <a:off x="366" y="428"/>
              <a:ext cx="10" cy="14"/>
            </a:xfrm>
            <a:custGeom>
              <a:avLst/>
              <a:gdLst>
                <a:gd name="T0" fmla="*/ 12 w 24"/>
                <a:gd name="T1" fmla="*/ 2 h 31"/>
                <a:gd name="T2" fmla="*/ 12 w 24"/>
                <a:gd name="T3" fmla="*/ 2 h 31"/>
                <a:gd name="T4" fmla="*/ 0 w 24"/>
                <a:gd name="T5" fmla="*/ 31 h 31"/>
                <a:gd name="T6" fmla="*/ 14 w 24"/>
                <a:gd name="T7" fmla="*/ 3 h 31"/>
                <a:gd name="T8" fmla="*/ 24 w 24"/>
                <a:gd name="T9" fmla="*/ 8 h 31"/>
                <a:gd name="T10" fmla="*/ 12 w 24"/>
                <a:gd name="T11" fmla="*/ 2 h 31"/>
              </a:gdLst>
              <a:ahLst/>
              <a:cxnLst>
                <a:cxn ang="0">
                  <a:pos x="T0" y="T1"/>
                </a:cxn>
                <a:cxn ang="0">
                  <a:pos x="T2" y="T3"/>
                </a:cxn>
                <a:cxn ang="0">
                  <a:pos x="T4" y="T5"/>
                </a:cxn>
                <a:cxn ang="0">
                  <a:pos x="T6" y="T7"/>
                </a:cxn>
                <a:cxn ang="0">
                  <a:pos x="T8" y="T9"/>
                </a:cxn>
                <a:cxn ang="0">
                  <a:pos x="T10" y="T11"/>
                </a:cxn>
              </a:cxnLst>
              <a:rect l="0" t="0" r="r" b="b"/>
              <a:pathLst>
                <a:path w="24" h="31">
                  <a:moveTo>
                    <a:pt x="12" y="2"/>
                  </a:moveTo>
                  <a:lnTo>
                    <a:pt x="12" y="2"/>
                  </a:lnTo>
                  <a:cubicBezTo>
                    <a:pt x="13" y="8"/>
                    <a:pt x="13" y="26"/>
                    <a:pt x="0" y="31"/>
                  </a:cubicBezTo>
                  <a:cubicBezTo>
                    <a:pt x="13" y="28"/>
                    <a:pt x="16" y="13"/>
                    <a:pt x="14" y="3"/>
                  </a:cubicBezTo>
                  <a:cubicBezTo>
                    <a:pt x="16" y="3"/>
                    <a:pt x="20" y="5"/>
                    <a:pt x="24" y="8"/>
                  </a:cubicBezTo>
                  <a:cubicBezTo>
                    <a:pt x="22" y="3"/>
                    <a:pt x="18" y="0"/>
                    <a:pt x="12" y="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4" name="Freeform 1652"/>
            <p:cNvSpPr>
              <a:spLocks/>
            </p:cNvSpPr>
            <p:nvPr userDrawn="1"/>
          </p:nvSpPr>
          <p:spPr bwMode="auto">
            <a:xfrm>
              <a:off x="373" y="424"/>
              <a:ext cx="8" cy="9"/>
            </a:xfrm>
            <a:custGeom>
              <a:avLst/>
              <a:gdLst>
                <a:gd name="T0" fmla="*/ 0 w 18"/>
                <a:gd name="T1" fmla="*/ 0 h 21"/>
                <a:gd name="T2" fmla="*/ 0 w 18"/>
                <a:gd name="T3" fmla="*/ 0 h 21"/>
                <a:gd name="T4" fmla="*/ 14 w 18"/>
                <a:gd name="T5" fmla="*/ 21 h 21"/>
                <a:gd name="T6" fmla="*/ 0 w 18"/>
                <a:gd name="T7" fmla="*/ 0 h 21"/>
              </a:gdLst>
              <a:ahLst/>
              <a:cxnLst>
                <a:cxn ang="0">
                  <a:pos x="T0" y="T1"/>
                </a:cxn>
                <a:cxn ang="0">
                  <a:pos x="T2" y="T3"/>
                </a:cxn>
                <a:cxn ang="0">
                  <a:pos x="T4" y="T5"/>
                </a:cxn>
                <a:cxn ang="0">
                  <a:pos x="T6" y="T7"/>
                </a:cxn>
              </a:cxnLst>
              <a:rect l="0" t="0" r="r" b="b"/>
              <a:pathLst>
                <a:path w="18" h="21">
                  <a:moveTo>
                    <a:pt x="0" y="0"/>
                  </a:moveTo>
                  <a:lnTo>
                    <a:pt x="0" y="0"/>
                  </a:lnTo>
                  <a:cubicBezTo>
                    <a:pt x="14" y="4"/>
                    <a:pt x="14" y="15"/>
                    <a:pt x="14" y="21"/>
                  </a:cubicBezTo>
                  <a:cubicBezTo>
                    <a:pt x="18" y="9"/>
                    <a:pt x="11" y="2"/>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5" name="Freeform 1653"/>
            <p:cNvSpPr>
              <a:spLocks/>
            </p:cNvSpPr>
            <p:nvPr userDrawn="1"/>
          </p:nvSpPr>
          <p:spPr bwMode="auto">
            <a:xfrm>
              <a:off x="370" y="418"/>
              <a:ext cx="4" cy="1"/>
            </a:xfrm>
            <a:custGeom>
              <a:avLst/>
              <a:gdLst>
                <a:gd name="T0" fmla="*/ 5 w 10"/>
                <a:gd name="T1" fmla="*/ 0 h 2"/>
                <a:gd name="T2" fmla="*/ 5 w 10"/>
                <a:gd name="T3" fmla="*/ 0 h 2"/>
                <a:gd name="T4" fmla="*/ 6 w 10"/>
                <a:gd name="T5" fmla="*/ 2 h 2"/>
                <a:gd name="T6" fmla="*/ 10 w 10"/>
                <a:gd name="T7" fmla="*/ 1 h 2"/>
                <a:gd name="T8" fmla="*/ 5 w 10"/>
                <a:gd name="T9" fmla="*/ 0 h 2"/>
              </a:gdLst>
              <a:ahLst/>
              <a:cxnLst>
                <a:cxn ang="0">
                  <a:pos x="T0" y="T1"/>
                </a:cxn>
                <a:cxn ang="0">
                  <a:pos x="T2" y="T3"/>
                </a:cxn>
                <a:cxn ang="0">
                  <a:pos x="T4" y="T5"/>
                </a:cxn>
                <a:cxn ang="0">
                  <a:pos x="T6" y="T7"/>
                </a:cxn>
                <a:cxn ang="0">
                  <a:pos x="T8" y="T9"/>
                </a:cxn>
              </a:cxnLst>
              <a:rect l="0" t="0" r="r" b="b"/>
              <a:pathLst>
                <a:path w="10" h="2">
                  <a:moveTo>
                    <a:pt x="5" y="0"/>
                  </a:moveTo>
                  <a:lnTo>
                    <a:pt x="5" y="0"/>
                  </a:lnTo>
                  <a:cubicBezTo>
                    <a:pt x="0" y="0"/>
                    <a:pt x="5" y="2"/>
                    <a:pt x="6" y="2"/>
                  </a:cubicBezTo>
                  <a:cubicBezTo>
                    <a:pt x="9" y="2"/>
                    <a:pt x="10" y="1"/>
                    <a:pt x="10" y="1"/>
                  </a:cubicBezTo>
                  <a:cubicBezTo>
                    <a:pt x="8" y="1"/>
                    <a:pt x="6" y="0"/>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6" name="Freeform 1654"/>
            <p:cNvSpPr>
              <a:spLocks/>
            </p:cNvSpPr>
            <p:nvPr userDrawn="1"/>
          </p:nvSpPr>
          <p:spPr bwMode="auto">
            <a:xfrm>
              <a:off x="375" y="413"/>
              <a:ext cx="6" cy="8"/>
            </a:xfrm>
            <a:custGeom>
              <a:avLst/>
              <a:gdLst>
                <a:gd name="T0" fmla="*/ 10 w 14"/>
                <a:gd name="T1" fmla="*/ 0 h 16"/>
                <a:gd name="T2" fmla="*/ 10 w 14"/>
                <a:gd name="T3" fmla="*/ 0 h 16"/>
                <a:gd name="T4" fmla="*/ 0 w 14"/>
                <a:gd name="T5" fmla="*/ 15 h 16"/>
                <a:gd name="T6" fmla="*/ 10 w 14"/>
                <a:gd name="T7" fmla="*/ 0 h 16"/>
              </a:gdLst>
              <a:ahLst/>
              <a:cxnLst>
                <a:cxn ang="0">
                  <a:pos x="T0" y="T1"/>
                </a:cxn>
                <a:cxn ang="0">
                  <a:pos x="T2" y="T3"/>
                </a:cxn>
                <a:cxn ang="0">
                  <a:pos x="T4" y="T5"/>
                </a:cxn>
                <a:cxn ang="0">
                  <a:pos x="T6" y="T7"/>
                </a:cxn>
              </a:cxnLst>
              <a:rect l="0" t="0" r="r" b="b"/>
              <a:pathLst>
                <a:path w="14" h="16">
                  <a:moveTo>
                    <a:pt x="10" y="0"/>
                  </a:moveTo>
                  <a:lnTo>
                    <a:pt x="10" y="0"/>
                  </a:lnTo>
                  <a:cubicBezTo>
                    <a:pt x="10" y="5"/>
                    <a:pt x="8" y="12"/>
                    <a:pt x="0" y="15"/>
                  </a:cubicBezTo>
                  <a:cubicBezTo>
                    <a:pt x="7" y="16"/>
                    <a:pt x="14" y="8"/>
                    <a:pt x="1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7" name="Freeform 1655"/>
            <p:cNvSpPr>
              <a:spLocks/>
            </p:cNvSpPr>
            <p:nvPr userDrawn="1"/>
          </p:nvSpPr>
          <p:spPr bwMode="auto">
            <a:xfrm>
              <a:off x="339" y="407"/>
              <a:ext cx="13" cy="37"/>
            </a:xfrm>
            <a:custGeom>
              <a:avLst/>
              <a:gdLst>
                <a:gd name="T0" fmla="*/ 0 w 29"/>
                <a:gd name="T1" fmla="*/ 0 h 83"/>
                <a:gd name="T2" fmla="*/ 0 w 29"/>
                <a:gd name="T3" fmla="*/ 0 h 83"/>
                <a:gd name="T4" fmla="*/ 22 w 29"/>
                <a:gd name="T5" fmla="*/ 45 h 83"/>
                <a:gd name="T6" fmla="*/ 12 w 29"/>
                <a:gd name="T7" fmla="*/ 83 h 83"/>
                <a:gd name="T8" fmla="*/ 24 w 29"/>
                <a:gd name="T9" fmla="*/ 45 h 83"/>
                <a:gd name="T10" fmla="*/ 0 w 29"/>
                <a:gd name="T11" fmla="*/ 0 h 83"/>
              </a:gdLst>
              <a:ahLst/>
              <a:cxnLst>
                <a:cxn ang="0">
                  <a:pos x="T0" y="T1"/>
                </a:cxn>
                <a:cxn ang="0">
                  <a:pos x="T2" y="T3"/>
                </a:cxn>
                <a:cxn ang="0">
                  <a:pos x="T4" y="T5"/>
                </a:cxn>
                <a:cxn ang="0">
                  <a:pos x="T6" y="T7"/>
                </a:cxn>
                <a:cxn ang="0">
                  <a:pos x="T8" y="T9"/>
                </a:cxn>
                <a:cxn ang="0">
                  <a:pos x="T10" y="T11"/>
                </a:cxn>
              </a:cxnLst>
              <a:rect l="0" t="0" r="r" b="b"/>
              <a:pathLst>
                <a:path w="29" h="83">
                  <a:moveTo>
                    <a:pt x="0" y="0"/>
                  </a:moveTo>
                  <a:lnTo>
                    <a:pt x="0" y="0"/>
                  </a:lnTo>
                  <a:cubicBezTo>
                    <a:pt x="6" y="12"/>
                    <a:pt x="19" y="28"/>
                    <a:pt x="22" y="45"/>
                  </a:cubicBezTo>
                  <a:cubicBezTo>
                    <a:pt x="26" y="61"/>
                    <a:pt x="21" y="77"/>
                    <a:pt x="12" y="83"/>
                  </a:cubicBezTo>
                  <a:cubicBezTo>
                    <a:pt x="21" y="78"/>
                    <a:pt x="29" y="64"/>
                    <a:pt x="24" y="45"/>
                  </a:cubicBezTo>
                  <a:cubicBezTo>
                    <a:pt x="20" y="28"/>
                    <a:pt x="9" y="14"/>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8" name="Freeform 1656"/>
            <p:cNvSpPr>
              <a:spLocks/>
            </p:cNvSpPr>
            <p:nvPr userDrawn="1"/>
          </p:nvSpPr>
          <p:spPr bwMode="auto">
            <a:xfrm>
              <a:off x="345" y="403"/>
              <a:ext cx="27" cy="36"/>
            </a:xfrm>
            <a:custGeom>
              <a:avLst/>
              <a:gdLst>
                <a:gd name="T0" fmla="*/ 0 w 59"/>
                <a:gd name="T1" fmla="*/ 0 h 80"/>
                <a:gd name="T2" fmla="*/ 0 w 59"/>
                <a:gd name="T3" fmla="*/ 0 h 80"/>
                <a:gd name="T4" fmla="*/ 25 w 59"/>
                <a:gd name="T5" fmla="*/ 16 h 80"/>
                <a:gd name="T6" fmla="*/ 51 w 59"/>
                <a:gd name="T7" fmla="*/ 59 h 80"/>
                <a:gd name="T8" fmla="*/ 34 w 59"/>
                <a:gd name="T9" fmla="*/ 78 h 80"/>
                <a:gd name="T10" fmla="*/ 50 w 59"/>
                <a:gd name="T11" fmla="*/ 71 h 80"/>
                <a:gd name="T12" fmla="*/ 32 w 59"/>
                <a:gd name="T13" fmla="*/ 18 h 80"/>
                <a:gd name="T14" fmla="*/ 0 w 59"/>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0">
                  <a:moveTo>
                    <a:pt x="0" y="0"/>
                  </a:moveTo>
                  <a:lnTo>
                    <a:pt x="0" y="0"/>
                  </a:lnTo>
                  <a:cubicBezTo>
                    <a:pt x="7" y="6"/>
                    <a:pt x="20" y="13"/>
                    <a:pt x="25" y="16"/>
                  </a:cubicBezTo>
                  <a:cubicBezTo>
                    <a:pt x="35" y="23"/>
                    <a:pt x="53" y="36"/>
                    <a:pt x="51" y="59"/>
                  </a:cubicBezTo>
                  <a:cubicBezTo>
                    <a:pt x="49" y="78"/>
                    <a:pt x="39" y="78"/>
                    <a:pt x="34" y="78"/>
                  </a:cubicBezTo>
                  <a:cubicBezTo>
                    <a:pt x="41" y="80"/>
                    <a:pt x="47" y="77"/>
                    <a:pt x="50" y="71"/>
                  </a:cubicBezTo>
                  <a:cubicBezTo>
                    <a:pt x="59" y="54"/>
                    <a:pt x="51" y="31"/>
                    <a:pt x="32" y="18"/>
                  </a:cubicBezTo>
                  <a:cubicBezTo>
                    <a:pt x="23" y="12"/>
                    <a:pt x="12" y="7"/>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29" name="Freeform 1657"/>
            <p:cNvSpPr>
              <a:spLocks/>
            </p:cNvSpPr>
            <p:nvPr userDrawn="1"/>
          </p:nvSpPr>
          <p:spPr bwMode="auto">
            <a:xfrm>
              <a:off x="354" y="424"/>
              <a:ext cx="8" cy="4"/>
            </a:xfrm>
            <a:custGeom>
              <a:avLst/>
              <a:gdLst>
                <a:gd name="T0" fmla="*/ 18 w 18"/>
                <a:gd name="T1" fmla="*/ 0 h 9"/>
                <a:gd name="T2" fmla="*/ 18 w 18"/>
                <a:gd name="T3" fmla="*/ 0 h 9"/>
                <a:gd name="T4" fmla="*/ 0 w 18"/>
                <a:gd name="T5" fmla="*/ 4 h 9"/>
                <a:gd name="T6" fmla="*/ 18 w 18"/>
                <a:gd name="T7" fmla="*/ 0 h 9"/>
              </a:gdLst>
              <a:ahLst/>
              <a:cxnLst>
                <a:cxn ang="0">
                  <a:pos x="T0" y="T1"/>
                </a:cxn>
                <a:cxn ang="0">
                  <a:pos x="T2" y="T3"/>
                </a:cxn>
                <a:cxn ang="0">
                  <a:pos x="T4" y="T5"/>
                </a:cxn>
                <a:cxn ang="0">
                  <a:pos x="T6" y="T7"/>
                </a:cxn>
              </a:cxnLst>
              <a:rect l="0" t="0" r="r" b="b"/>
              <a:pathLst>
                <a:path w="18" h="9">
                  <a:moveTo>
                    <a:pt x="18" y="0"/>
                  </a:moveTo>
                  <a:lnTo>
                    <a:pt x="18" y="0"/>
                  </a:lnTo>
                  <a:cubicBezTo>
                    <a:pt x="15" y="4"/>
                    <a:pt x="6" y="6"/>
                    <a:pt x="0" y="4"/>
                  </a:cubicBezTo>
                  <a:cubicBezTo>
                    <a:pt x="5" y="9"/>
                    <a:pt x="15" y="7"/>
                    <a:pt x="1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0" name="Freeform 1658"/>
            <p:cNvSpPr>
              <a:spLocks/>
            </p:cNvSpPr>
            <p:nvPr userDrawn="1"/>
          </p:nvSpPr>
          <p:spPr bwMode="auto">
            <a:xfrm>
              <a:off x="350" y="368"/>
              <a:ext cx="2" cy="2"/>
            </a:xfrm>
            <a:custGeom>
              <a:avLst/>
              <a:gdLst>
                <a:gd name="T0" fmla="*/ 4 w 4"/>
                <a:gd name="T1" fmla="*/ 0 h 5"/>
                <a:gd name="T2" fmla="*/ 4 w 4"/>
                <a:gd name="T3" fmla="*/ 0 h 5"/>
                <a:gd name="T4" fmla="*/ 2 w 4"/>
                <a:gd name="T5" fmla="*/ 0 h 5"/>
                <a:gd name="T6" fmla="*/ 0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0"/>
                  </a:lnTo>
                  <a:lnTo>
                    <a:pt x="2" y="0"/>
                  </a:lnTo>
                  <a:lnTo>
                    <a:pt x="0" y="5"/>
                  </a:lnTo>
                  <a:lnTo>
                    <a:pt x="4"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1" name="Freeform 1659"/>
            <p:cNvSpPr>
              <a:spLocks/>
            </p:cNvSpPr>
            <p:nvPr userDrawn="1"/>
          </p:nvSpPr>
          <p:spPr bwMode="auto">
            <a:xfrm>
              <a:off x="363" y="363"/>
              <a:ext cx="3" cy="1"/>
            </a:xfrm>
            <a:custGeom>
              <a:avLst/>
              <a:gdLst>
                <a:gd name="T0" fmla="*/ 0 w 8"/>
                <a:gd name="T1" fmla="*/ 1 h 4"/>
                <a:gd name="T2" fmla="*/ 0 w 8"/>
                <a:gd name="T3" fmla="*/ 1 h 4"/>
                <a:gd name="T4" fmla="*/ 8 w 8"/>
                <a:gd name="T5" fmla="*/ 4 h 4"/>
                <a:gd name="T6" fmla="*/ 1 w 8"/>
                <a:gd name="T7" fmla="*/ 0 h 4"/>
                <a:gd name="T8" fmla="*/ 0 w 8"/>
                <a:gd name="T9" fmla="*/ 1 h 4"/>
              </a:gdLst>
              <a:ahLst/>
              <a:cxnLst>
                <a:cxn ang="0">
                  <a:pos x="T0" y="T1"/>
                </a:cxn>
                <a:cxn ang="0">
                  <a:pos x="T2" y="T3"/>
                </a:cxn>
                <a:cxn ang="0">
                  <a:pos x="T4" y="T5"/>
                </a:cxn>
                <a:cxn ang="0">
                  <a:pos x="T6" y="T7"/>
                </a:cxn>
                <a:cxn ang="0">
                  <a:pos x="T8" y="T9"/>
                </a:cxn>
              </a:cxnLst>
              <a:rect l="0" t="0" r="r" b="b"/>
              <a:pathLst>
                <a:path w="8" h="4">
                  <a:moveTo>
                    <a:pt x="0" y="1"/>
                  </a:moveTo>
                  <a:lnTo>
                    <a:pt x="0" y="1"/>
                  </a:lnTo>
                  <a:lnTo>
                    <a:pt x="8" y="4"/>
                  </a:lnTo>
                  <a:lnTo>
                    <a:pt x="1"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2" name="Freeform 1660"/>
            <p:cNvSpPr>
              <a:spLocks/>
            </p:cNvSpPr>
            <p:nvPr userDrawn="1"/>
          </p:nvSpPr>
          <p:spPr bwMode="auto">
            <a:xfrm>
              <a:off x="439" y="319"/>
              <a:ext cx="9" cy="10"/>
            </a:xfrm>
            <a:custGeom>
              <a:avLst/>
              <a:gdLst>
                <a:gd name="T0" fmla="*/ 7 w 19"/>
                <a:gd name="T1" fmla="*/ 0 h 22"/>
                <a:gd name="T2" fmla="*/ 7 w 19"/>
                <a:gd name="T3" fmla="*/ 0 h 22"/>
                <a:gd name="T4" fmla="*/ 16 w 19"/>
                <a:gd name="T5" fmla="*/ 16 h 22"/>
                <a:gd name="T6" fmla="*/ 0 w 19"/>
                <a:gd name="T7" fmla="*/ 18 h 22"/>
                <a:gd name="T8" fmla="*/ 19 w 19"/>
                <a:gd name="T9" fmla="*/ 18 h 22"/>
                <a:gd name="T10" fmla="*/ 7 w 19"/>
                <a:gd name="T11" fmla="*/ 0 h 22"/>
              </a:gdLst>
              <a:ahLst/>
              <a:cxnLst>
                <a:cxn ang="0">
                  <a:pos x="T0" y="T1"/>
                </a:cxn>
                <a:cxn ang="0">
                  <a:pos x="T2" y="T3"/>
                </a:cxn>
                <a:cxn ang="0">
                  <a:pos x="T4" y="T5"/>
                </a:cxn>
                <a:cxn ang="0">
                  <a:pos x="T6" y="T7"/>
                </a:cxn>
                <a:cxn ang="0">
                  <a:pos x="T8" y="T9"/>
                </a:cxn>
                <a:cxn ang="0">
                  <a:pos x="T10" y="T11"/>
                </a:cxn>
              </a:cxnLst>
              <a:rect l="0" t="0" r="r" b="b"/>
              <a:pathLst>
                <a:path w="19" h="22">
                  <a:moveTo>
                    <a:pt x="7" y="0"/>
                  </a:moveTo>
                  <a:lnTo>
                    <a:pt x="7" y="0"/>
                  </a:lnTo>
                  <a:cubicBezTo>
                    <a:pt x="15" y="4"/>
                    <a:pt x="15" y="11"/>
                    <a:pt x="16" y="16"/>
                  </a:cubicBezTo>
                  <a:cubicBezTo>
                    <a:pt x="10" y="16"/>
                    <a:pt x="7" y="20"/>
                    <a:pt x="0" y="18"/>
                  </a:cubicBezTo>
                  <a:cubicBezTo>
                    <a:pt x="9" y="22"/>
                    <a:pt x="11" y="19"/>
                    <a:pt x="19" y="18"/>
                  </a:cubicBezTo>
                  <a:cubicBezTo>
                    <a:pt x="17" y="10"/>
                    <a:pt x="17" y="5"/>
                    <a:pt x="7"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3" name="Freeform 1661"/>
            <p:cNvSpPr>
              <a:spLocks/>
            </p:cNvSpPr>
            <p:nvPr userDrawn="1"/>
          </p:nvSpPr>
          <p:spPr bwMode="auto">
            <a:xfrm>
              <a:off x="419" y="311"/>
              <a:ext cx="9" cy="5"/>
            </a:xfrm>
            <a:custGeom>
              <a:avLst/>
              <a:gdLst>
                <a:gd name="T0" fmla="*/ 20 w 20"/>
                <a:gd name="T1" fmla="*/ 11 h 11"/>
                <a:gd name="T2" fmla="*/ 20 w 20"/>
                <a:gd name="T3" fmla="*/ 11 h 11"/>
                <a:gd name="T4" fmla="*/ 3 w 20"/>
                <a:gd name="T5" fmla="*/ 0 h 11"/>
                <a:gd name="T6" fmla="*/ 0 w 20"/>
                <a:gd name="T7" fmla="*/ 0 h 11"/>
                <a:gd name="T8" fmla="*/ 20 w 20"/>
                <a:gd name="T9" fmla="*/ 11 h 11"/>
              </a:gdLst>
              <a:ahLst/>
              <a:cxnLst>
                <a:cxn ang="0">
                  <a:pos x="T0" y="T1"/>
                </a:cxn>
                <a:cxn ang="0">
                  <a:pos x="T2" y="T3"/>
                </a:cxn>
                <a:cxn ang="0">
                  <a:pos x="T4" y="T5"/>
                </a:cxn>
                <a:cxn ang="0">
                  <a:pos x="T6" y="T7"/>
                </a:cxn>
                <a:cxn ang="0">
                  <a:pos x="T8" y="T9"/>
                </a:cxn>
              </a:cxnLst>
              <a:rect l="0" t="0" r="r" b="b"/>
              <a:pathLst>
                <a:path w="20" h="11">
                  <a:moveTo>
                    <a:pt x="20" y="11"/>
                  </a:moveTo>
                  <a:lnTo>
                    <a:pt x="20" y="11"/>
                  </a:lnTo>
                  <a:lnTo>
                    <a:pt x="3" y="0"/>
                  </a:lnTo>
                  <a:lnTo>
                    <a:pt x="0" y="0"/>
                  </a:lnTo>
                  <a:lnTo>
                    <a:pt x="20" y="1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4" name="Freeform 1662"/>
            <p:cNvSpPr>
              <a:spLocks/>
            </p:cNvSpPr>
            <p:nvPr userDrawn="1"/>
          </p:nvSpPr>
          <p:spPr bwMode="auto">
            <a:xfrm>
              <a:off x="415" y="317"/>
              <a:ext cx="7" cy="8"/>
            </a:xfrm>
            <a:custGeom>
              <a:avLst/>
              <a:gdLst>
                <a:gd name="T0" fmla="*/ 16 w 16"/>
                <a:gd name="T1" fmla="*/ 18 h 18"/>
                <a:gd name="T2" fmla="*/ 16 w 16"/>
                <a:gd name="T3" fmla="*/ 18 h 18"/>
                <a:gd name="T4" fmla="*/ 1 w 16"/>
                <a:gd name="T5" fmla="*/ 0 h 18"/>
                <a:gd name="T6" fmla="*/ 0 w 16"/>
                <a:gd name="T7" fmla="*/ 2 h 18"/>
                <a:gd name="T8" fmla="*/ 16 w 16"/>
                <a:gd name="T9" fmla="*/ 18 h 18"/>
              </a:gdLst>
              <a:ahLst/>
              <a:cxnLst>
                <a:cxn ang="0">
                  <a:pos x="T0" y="T1"/>
                </a:cxn>
                <a:cxn ang="0">
                  <a:pos x="T2" y="T3"/>
                </a:cxn>
                <a:cxn ang="0">
                  <a:pos x="T4" y="T5"/>
                </a:cxn>
                <a:cxn ang="0">
                  <a:pos x="T6" y="T7"/>
                </a:cxn>
                <a:cxn ang="0">
                  <a:pos x="T8" y="T9"/>
                </a:cxn>
              </a:cxnLst>
              <a:rect l="0" t="0" r="r" b="b"/>
              <a:pathLst>
                <a:path w="16" h="18">
                  <a:moveTo>
                    <a:pt x="16" y="18"/>
                  </a:moveTo>
                  <a:lnTo>
                    <a:pt x="16" y="18"/>
                  </a:lnTo>
                  <a:lnTo>
                    <a:pt x="1" y="0"/>
                  </a:lnTo>
                  <a:lnTo>
                    <a:pt x="0" y="2"/>
                  </a:lnTo>
                  <a:lnTo>
                    <a:pt x="16" y="1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5" name="Freeform 1663"/>
            <p:cNvSpPr>
              <a:spLocks/>
            </p:cNvSpPr>
            <p:nvPr userDrawn="1"/>
          </p:nvSpPr>
          <p:spPr bwMode="auto">
            <a:xfrm>
              <a:off x="428" y="331"/>
              <a:ext cx="10" cy="10"/>
            </a:xfrm>
            <a:custGeom>
              <a:avLst/>
              <a:gdLst>
                <a:gd name="T0" fmla="*/ 12 w 21"/>
                <a:gd name="T1" fmla="*/ 0 h 21"/>
                <a:gd name="T2" fmla="*/ 12 w 21"/>
                <a:gd name="T3" fmla="*/ 0 h 21"/>
                <a:gd name="T4" fmla="*/ 17 w 21"/>
                <a:gd name="T5" fmla="*/ 16 h 21"/>
                <a:gd name="T6" fmla="*/ 0 w 21"/>
                <a:gd name="T7" fmla="*/ 12 h 21"/>
                <a:gd name="T8" fmla="*/ 19 w 21"/>
                <a:gd name="T9" fmla="*/ 18 h 21"/>
                <a:gd name="T10" fmla="*/ 12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2" y="0"/>
                  </a:moveTo>
                  <a:lnTo>
                    <a:pt x="12" y="0"/>
                  </a:lnTo>
                  <a:cubicBezTo>
                    <a:pt x="19" y="6"/>
                    <a:pt x="17" y="11"/>
                    <a:pt x="17" y="16"/>
                  </a:cubicBezTo>
                  <a:cubicBezTo>
                    <a:pt x="11" y="16"/>
                    <a:pt x="6" y="18"/>
                    <a:pt x="0" y="12"/>
                  </a:cubicBezTo>
                  <a:cubicBezTo>
                    <a:pt x="7" y="21"/>
                    <a:pt x="12" y="17"/>
                    <a:pt x="19" y="18"/>
                  </a:cubicBezTo>
                  <a:cubicBezTo>
                    <a:pt x="20" y="9"/>
                    <a:pt x="21" y="7"/>
                    <a:pt x="1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6" name="Freeform 1664"/>
            <p:cNvSpPr>
              <a:spLocks/>
            </p:cNvSpPr>
            <p:nvPr userDrawn="1"/>
          </p:nvSpPr>
          <p:spPr bwMode="auto">
            <a:xfrm>
              <a:off x="406" y="322"/>
              <a:ext cx="6" cy="9"/>
            </a:xfrm>
            <a:custGeom>
              <a:avLst/>
              <a:gdLst>
                <a:gd name="T0" fmla="*/ 13 w 13"/>
                <a:gd name="T1" fmla="*/ 19 h 19"/>
                <a:gd name="T2" fmla="*/ 13 w 13"/>
                <a:gd name="T3" fmla="*/ 19 h 19"/>
                <a:gd name="T4" fmla="*/ 0 w 13"/>
                <a:gd name="T5" fmla="*/ 0 h 19"/>
                <a:gd name="T6" fmla="*/ 0 w 13"/>
                <a:gd name="T7" fmla="*/ 2 h 19"/>
                <a:gd name="T8" fmla="*/ 13 w 13"/>
                <a:gd name="T9" fmla="*/ 19 h 19"/>
              </a:gdLst>
              <a:ahLst/>
              <a:cxnLst>
                <a:cxn ang="0">
                  <a:pos x="T0" y="T1"/>
                </a:cxn>
                <a:cxn ang="0">
                  <a:pos x="T2" y="T3"/>
                </a:cxn>
                <a:cxn ang="0">
                  <a:pos x="T4" y="T5"/>
                </a:cxn>
                <a:cxn ang="0">
                  <a:pos x="T6" y="T7"/>
                </a:cxn>
                <a:cxn ang="0">
                  <a:pos x="T8" y="T9"/>
                </a:cxn>
              </a:cxnLst>
              <a:rect l="0" t="0" r="r" b="b"/>
              <a:pathLst>
                <a:path w="13" h="19">
                  <a:moveTo>
                    <a:pt x="13" y="19"/>
                  </a:moveTo>
                  <a:lnTo>
                    <a:pt x="13" y="19"/>
                  </a:lnTo>
                  <a:lnTo>
                    <a:pt x="0" y="0"/>
                  </a:lnTo>
                  <a:lnTo>
                    <a:pt x="0" y="2"/>
                  </a:lnTo>
                  <a:lnTo>
                    <a:pt x="13" y="1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7" name="Freeform 1665"/>
            <p:cNvSpPr>
              <a:spLocks/>
            </p:cNvSpPr>
            <p:nvPr userDrawn="1"/>
          </p:nvSpPr>
          <p:spPr bwMode="auto">
            <a:xfrm>
              <a:off x="414" y="339"/>
              <a:ext cx="11" cy="9"/>
            </a:xfrm>
            <a:custGeom>
              <a:avLst/>
              <a:gdLst>
                <a:gd name="T0" fmla="*/ 16 w 24"/>
                <a:gd name="T1" fmla="*/ 0 h 20"/>
                <a:gd name="T2" fmla="*/ 16 w 24"/>
                <a:gd name="T3" fmla="*/ 0 h 20"/>
                <a:gd name="T4" fmla="*/ 15 w 24"/>
                <a:gd name="T5" fmla="*/ 16 h 20"/>
                <a:gd name="T6" fmla="*/ 0 w 24"/>
                <a:gd name="T7" fmla="*/ 7 h 20"/>
                <a:gd name="T8" fmla="*/ 17 w 24"/>
                <a:gd name="T9" fmla="*/ 18 h 20"/>
                <a:gd name="T10" fmla="*/ 16 w 24"/>
                <a:gd name="T11" fmla="*/ 0 h 20"/>
              </a:gdLst>
              <a:ahLst/>
              <a:cxnLst>
                <a:cxn ang="0">
                  <a:pos x="T0" y="T1"/>
                </a:cxn>
                <a:cxn ang="0">
                  <a:pos x="T2" y="T3"/>
                </a:cxn>
                <a:cxn ang="0">
                  <a:pos x="T4" y="T5"/>
                </a:cxn>
                <a:cxn ang="0">
                  <a:pos x="T6" y="T7"/>
                </a:cxn>
                <a:cxn ang="0">
                  <a:pos x="T8" y="T9"/>
                </a:cxn>
                <a:cxn ang="0">
                  <a:pos x="T10" y="T11"/>
                </a:cxn>
              </a:cxnLst>
              <a:rect l="0" t="0" r="r" b="b"/>
              <a:pathLst>
                <a:path w="24" h="20">
                  <a:moveTo>
                    <a:pt x="16" y="0"/>
                  </a:moveTo>
                  <a:lnTo>
                    <a:pt x="16" y="0"/>
                  </a:lnTo>
                  <a:cubicBezTo>
                    <a:pt x="21" y="9"/>
                    <a:pt x="17" y="11"/>
                    <a:pt x="15" y="16"/>
                  </a:cubicBezTo>
                  <a:cubicBezTo>
                    <a:pt x="9" y="14"/>
                    <a:pt x="4" y="17"/>
                    <a:pt x="0" y="7"/>
                  </a:cubicBezTo>
                  <a:cubicBezTo>
                    <a:pt x="4" y="20"/>
                    <a:pt x="10" y="16"/>
                    <a:pt x="17" y="18"/>
                  </a:cubicBezTo>
                  <a:cubicBezTo>
                    <a:pt x="20" y="10"/>
                    <a:pt x="24" y="10"/>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8" name="Freeform 1666"/>
            <p:cNvSpPr>
              <a:spLocks/>
            </p:cNvSpPr>
            <p:nvPr userDrawn="1"/>
          </p:nvSpPr>
          <p:spPr bwMode="auto">
            <a:xfrm>
              <a:off x="397" y="326"/>
              <a:ext cx="4" cy="11"/>
            </a:xfrm>
            <a:custGeom>
              <a:avLst/>
              <a:gdLst>
                <a:gd name="T0" fmla="*/ 10 w 10"/>
                <a:gd name="T1" fmla="*/ 24 h 24"/>
                <a:gd name="T2" fmla="*/ 10 w 10"/>
                <a:gd name="T3" fmla="*/ 24 h 24"/>
                <a:gd name="T4" fmla="*/ 3 w 10"/>
                <a:gd name="T5" fmla="*/ 2 h 24"/>
                <a:gd name="T6" fmla="*/ 0 w 10"/>
                <a:gd name="T7" fmla="*/ 0 h 24"/>
                <a:gd name="T8" fmla="*/ 0 w 10"/>
                <a:gd name="T9" fmla="*/ 2 h 24"/>
                <a:gd name="T10" fmla="*/ 10 w 10"/>
                <a:gd name="T11" fmla="*/ 24 h 24"/>
              </a:gdLst>
              <a:ahLst/>
              <a:cxnLst>
                <a:cxn ang="0">
                  <a:pos x="T0" y="T1"/>
                </a:cxn>
                <a:cxn ang="0">
                  <a:pos x="T2" y="T3"/>
                </a:cxn>
                <a:cxn ang="0">
                  <a:pos x="T4" y="T5"/>
                </a:cxn>
                <a:cxn ang="0">
                  <a:pos x="T6" y="T7"/>
                </a:cxn>
                <a:cxn ang="0">
                  <a:pos x="T8" y="T9"/>
                </a:cxn>
                <a:cxn ang="0">
                  <a:pos x="T10" y="T11"/>
                </a:cxn>
              </a:cxnLst>
              <a:rect l="0" t="0" r="r" b="b"/>
              <a:pathLst>
                <a:path w="10" h="24">
                  <a:moveTo>
                    <a:pt x="10" y="24"/>
                  </a:moveTo>
                  <a:lnTo>
                    <a:pt x="10" y="24"/>
                  </a:lnTo>
                  <a:lnTo>
                    <a:pt x="3" y="2"/>
                  </a:lnTo>
                  <a:cubicBezTo>
                    <a:pt x="2" y="2"/>
                    <a:pt x="1" y="1"/>
                    <a:pt x="0" y="0"/>
                  </a:cubicBezTo>
                  <a:lnTo>
                    <a:pt x="0" y="2"/>
                  </a:lnTo>
                  <a:lnTo>
                    <a:pt x="10" y="2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39" name="Freeform 1667"/>
            <p:cNvSpPr>
              <a:spLocks/>
            </p:cNvSpPr>
            <p:nvPr userDrawn="1"/>
          </p:nvSpPr>
          <p:spPr bwMode="auto">
            <a:xfrm>
              <a:off x="400" y="344"/>
              <a:ext cx="11" cy="8"/>
            </a:xfrm>
            <a:custGeom>
              <a:avLst/>
              <a:gdLst>
                <a:gd name="T0" fmla="*/ 19 w 25"/>
                <a:gd name="T1" fmla="*/ 0 h 17"/>
                <a:gd name="T2" fmla="*/ 19 w 25"/>
                <a:gd name="T3" fmla="*/ 0 h 17"/>
                <a:gd name="T4" fmla="*/ 15 w 25"/>
                <a:gd name="T5" fmla="*/ 15 h 17"/>
                <a:gd name="T6" fmla="*/ 0 w 25"/>
                <a:gd name="T7" fmla="*/ 4 h 17"/>
                <a:gd name="T8" fmla="*/ 15 w 25"/>
                <a:gd name="T9" fmla="*/ 17 h 17"/>
                <a:gd name="T10" fmla="*/ 19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19" y="0"/>
                  </a:moveTo>
                  <a:lnTo>
                    <a:pt x="19" y="0"/>
                  </a:lnTo>
                  <a:cubicBezTo>
                    <a:pt x="22" y="10"/>
                    <a:pt x="17" y="10"/>
                    <a:pt x="15" y="15"/>
                  </a:cubicBezTo>
                  <a:cubicBezTo>
                    <a:pt x="9" y="12"/>
                    <a:pt x="3" y="14"/>
                    <a:pt x="0" y="4"/>
                  </a:cubicBezTo>
                  <a:cubicBezTo>
                    <a:pt x="2" y="17"/>
                    <a:pt x="9" y="14"/>
                    <a:pt x="15" y="17"/>
                  </a:cubicBezTo>
                  <a:cubicBezTo>
                    <a:pt x="20" y="10"/>
                    <a:pt x="25" y="12"/>
                    <a:pt x="1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0" name="Freeform 1668"/>
            <p:cNvSpPr>
              <a:spLocks/>
            </p:cNvSpPr>
            <p:nvPr userDrawn="1"/>
          </p:nvSpPr>
          <p:spPr bwMode="auto">
            <a:xfrm>
              <a:off x="386" y="329"/>
              <a:ext cx="2" cy="9"/>
            </a:xfrm>
            <a:custGeom>
              <a:avLst/>
              <a:gdLst>
                <a:gd name="T0" fmla="*/ 4 w 4"/>
                <a:gd name="T1" fmla="*/ 19 h 19"/>
                <a:gd name="T2" fmla="*/ 4 w 4"/>
                <a:gd name="T3" fmla="*/ 19 h 19"/>
                <a:gd name="T4" fmla="*/ 3 w 4"/>
                <a:gd name="T5" fmla="*/ 3 h 19"/>
                <a:gd name="T6" fmla="*/ 0 w 4"/>
                <a:gd name="T7" fmla="*/ 0 h 19"/>
                <a:gd name="T8" fmla="*/ 4 w 4"/>
                <a:gd name="T9" fmla="*/ 19 h 19"/>
              </a:gdLst>
              <a:ahLst/>
              <a:cxnLst>
                <a:cxn ang="0">
                  <a:pos x="T0" y="T1"/>
                </a:cxn>
                <a:cxn ang="0">
                  <a:pos x="T2" y="T3"/>
                </a:cxn>
                <a:cxn ang="0">
                  <a:pos x="T4" y="T5"/>
                </a:cxn>
                <a:cxn ang="0">
                  <a:pos x="T6" y="T7"/>
                </a:cxn>
                <a:cxn ang="0">
                  <a:pos x="T8" y="T9"/>
                </a:cxn>
              </a:cxnLst>
              <a:rect l="0" t="0" r="r" b="b"/>
              <a:pathLst>
                <a:path w="4" h="19">
                  <a:moveTo>
                    <a:pt x="4" y="19"/>
                  </a:moveTo>
                  <a:lnTo>
                    <a:pt x="4" y="19"/>
                  </a:lnTo>
                  <a:lnTo>
                    <a:pt x="3" y="3"/>
                  </a:lnTo>
                  <a:cubicBezTo>
                    <a:pt x="2" y="2"/>
                    <a:pt x="1" y="1"/>
                    <a:pt x="0" y="0"/>
                  </a:cubicBezTo>
                  <a:lnTo>
                    <a:pt x="4" y="19"/>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1" name="Freeform 1669"/>
            <p:cNvSpPr>
              <a:spLocks/>
            </p:cNvSpPr>
            <p:nvPr userDrawn="1"/>
          </p:nvSpPr>
          <p:spPr bwMode="auto">
            <a:xfrm>
              <a:off x="383" y="343"/>
              <a:ext cx="10" cy="6"/>
            </a:xfrm>
            <a:custGeom>
              <a:avLst/>
              <a:gdLst>
                <a:gd name="T0" fmla="*/ 21 w 23"/>
                <a:gd name="T1" fmla="*/ 0 h 14"/>
                <a:gd name="T2" fmla="*/ 21 w 23"/>
                <a:gd name="T3" fmla="*/ 0 h 14"/>
                <a:gd name="T4" fmla="*/ 12 w 23"/>
                <a:gd name="T5" fmla="*/ 12 h 14"/>
                <a:gd name="T6" fmla="*/ 1 w 23"/>
                <a:gd name="T7" fmla="*/ 0 h 14"/>
                <a:gd name="T8" fmla="*/ 12 w 23"/>
                <a:gd name="T9" fmla="*/ 14 h 14"/>
                <a:gd name="T10" fmla="*/ 21 w 23"/>
                <a:gd name="T11" fmla="*/ 0 h 14"/>
              </a:gdLst>
              <a:ahLst/>
              <a:cxnLst>
                <a:cxn ang="0">
                  <a:pos x="T0" y="T1"/>
                </a:cxn>
                <a:cxn ang="0">
                  <a:pos x="T2" y="T3"/>
                </a:cxn>
                <a:cxn ang="0">
                  <a:pos x="T4" y="T5"/>
                </a:cxn>
                <a:cxn ang="0">
                  <a:pos x="T6" y="T7"/>
                </a:cxn>
                <a:cxn ang="0">
                  <a:pos x="T8" y="T9"/>
                </a:cxn>
                <a:cxn ang="0">
                  <a:pos x="T10" y="T11"/>
                </a:cxn>
              </a:cxnLst>
              <a:rect l="0" t="0" r="r" b="b"/>
              <a:pathLst>
                <a:path w="23" h="14">
                  <a:moveTo>
                    <a:pt x="21" y="0"/>
                  </a:moveTo>
                  <a:lnTo>
                    <a:pt x="21" y="0"/>
                  </a:lnTo>
                  <a:cubicBezTo>
                    <a:pt x="21" y="10"/>
                    <a:pt x="16" y="8"/>
                    <a:pt x="12" y="12"/>
                  </a:cubicBezTo>
                  <a:cubicBezTo>
                    <a:pt x="7" y="8"/>
                    <a:pt x="1" y="11"/>
                    <a:pt x="1" y="0"/>
                  </a:cubicBezTo>
                  <a:cubicBezTo>
                    <a:pt x="0" y="14"/>
                    <a:pt x="7" y="10"/>
                    <a:pt x="12" y="14"/>
                  </a:cubicBezTo>
                  <a:cubicBezTo>
                    <a:pt x="19" y="8"/>
                    <a:pt x="23" y="12"/>
                    <a:pt x="2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2" name="Freeform 1670"/>
            <p:cNvSpPr>
              <a:spLocks/>
            </p:cNvSpPr>
            <p:nvPr userDrawn="1"/>
          </p:nvSpPr>
          <p:spPr bwMode="auto">
            <a:xfrm>
              <a:off x="404" y="294"/>
              <a:ext cx="9" cy="2"/>
            </a:xfrm>
            <a:custGeom>
              <a:avLst/>
              <a:gdLst>
                <a:gd name="T0" fmla="*/ 20 w 20"/>
                <a:gd name="T1" fmla="*/ 3 h 3"/>
                <a:gd name="T2" fmla="*/ 20 w 20"/>
                <a:gd name="T3" fmla="*/ 3 h 3"/>
                <a:gd name="T4" fmla="*/ 5 w 20"/>
                <a:gd name="T5" fmla="*/ 0 h 3"/>
                <a:gd name="T6" fmla="*/ 0 w 20"/>
                <a:gd name="T7" fmla="*/ 2 h 3"/>
                <a:gd name="T8" fmla="*/ 20 w 20"/>
                <a:gd name="T9" fmla="*/ 3 h 3"/>
              </a:gdLst>
              <a:ahLst/>
              <a:cxnLst>
                <a:cxn ang="0">
                  <a:pos x="T0" y="T1"/>
                </a:cxn>
                <a:cxn ang="0">
                  <a:pos x="T2" y="T3"/>
                </a:cxn>
                <a:cxn ang="0">
                  <a:pos x="T4" y="T5"/>
                </a:cxn>
                <a:cxn ang="0">
                  <a:pos x="T6" y="T7"/>
                </a:cxn>
                <a:cxn ang="0">
                  <a:pos x="T8" y="T9"/>
                </a:cxn>
              </a:cxnLst>
              <a:rect l="0" t="0" r="r" b="b"/>
              <a:pathLst>
                <a:path w="20" h="3">
                  <a:moveTo>
                    <a:pt x="20" y="3"/>
                  </a:moveTo>
                  <a:lnTo>
                    <a:pt x="20" y="3"/>
                  </a:lnTo>
                  <a:cubicBezTo>
                    <a:pt x="20" y="3"/>
                    <a:pt x="7" y="1"/>
                    <a:pt x="5" y="0"/>
                  </a:cubicBezTo>
                  <a:cubicBezTo>
                    <a:pt x="4" y="1"/>
                    <a:pt x="0" y="2"/>
                    <a:pt x="0" y="2"/>
                  </a:cubicBezTo>
                  <a:lnTo>
                    <a:pt x="2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3" name="Freeform 1671"/>
            <p:cNvSpPr>
              <a:spLocks/>
            </p:cNvSpPr>
            <p:nvPr userDrawn="1"/>
          </p:nvSpPr>
          <p:spPr bwMode="auto">
            <a:xfrm>
              <a:off x="418" y="293"/>
              <a:ext cx="9" cy="7"/>
            </a:xfrm>
            <a:custGeom>
              <a:avLst/>
              <a:gdLst>
                <a:gd name="T0" fmla="*/ 1 w 18"/>
                <a:gd name="T1" fmla="*/ 0 h 16"/>
                <a:gd name="T2" fmla="*/ 1 w 18"/>
                <a:gd name="T3" fmla="*/ 0 h 16"/>
                <a:gd name="T4" fmla="*/ 15 w 18"/>
                <a:gd name="T5" fmla="*/ 9 h 16"/>
                <a:gd name="T6" fmla="*/ 0 w 18"/>
                <a:gd name="T7" fmla="*/ 15 h 16"/>
                <a:gd name="T8" fmla="*/ 18 w 18"/>
                <a:gd name="T9" fmla="*/ 10 h 16"/>
                <a:gd name="T10" fmla="*/ 1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1" y="0"/>
                  </a:moveTo>
                  <a:lnTo>
                    <a:pt x="1" y="0"/>
                  </a:lnTo>
                  <a:cubicBezTo>
                    <a:pt x="9" y="2"/>
                    <a:pt x="12" y="4"/>
                    <a:pt x="15" y="9"/>
                  </a:cubicBezTo>
                  <a:cubicBezTo>
                    <a:pt x="12" y="13"/>
                    <a:pt x="5" y="15"/>
                    <a:pt x="0" y="15"/>
                  </a:cubicBezTo>
                  <a:cubicBezTo>
                    <a:pt x="8" y="16"/>
                    <a:pt x="14" y="14"/>
                    <a:pt x="18" y="10"/>
                  </a:cubicBezTo>
                  <a:cubicBezTo>
                    <a:pt x="14" y="3"/>
                    <a:pt x="9" y="0"/>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4" name="Freeform 1672"/>
            <p:cNvSpPr>
              <a:spLocks/>
            </p:cNvSpPr>
            <p:nvPr userDrawn="1"/>
          </p:nvSpPr>
          <p:spPr bwMode="auto">
            <a:xfrm>
              <a:off x="407" y="303"/>
              <a:ext cx="4" cy="1"/>
            </a:xfrm>
            <a:custGeom>
              <a:avLst/>
              <a:gdLst>
                <a:gd name="T0" fmla="*/ 9 w 9"/>
                <a:gd name="T1" fmla="*/ 4 h 4"/>
                <a:gd name="T2" fmla="*/ 9 w 9"/>
                <a:gd name="T3" fmla="*/ 4 h 4"/>
                <a:gd name="T4" fmla="*/ 0 w 9"/>
                <a:gd name="T5" fmla="*/ 0 h 4"/>
                <a:gd name="T6" fmla="*/ 0 w 9"/>
                <a:gd name="T7" fmla="*/ 1 h 4"/>
                <a:gd name="T8" fmla="*/ 9 w 9"/>
                <a:gd name="T9" fmla="*/ 4 h 4"/>
              </a:gdLst>
              <a:ahLst/>
              <a:cxnLst>
                <a:cxn ang="0">
                  <a:pos x="T0" y="T1"/>
                </a:cxn>
                <a:cxn ang="0">
                  <a:pos x="T2" y="T3"/>
                </a:cxn>
                <a:cxn ang="0">
                  <a:pos x="T4" y="T5"/>
                </a:cxn>
                <a:cxn ang="0">
                  <a:pos x="T6" y="T7"/>
                </a:cxn>
                <a:cxn ang="0">
                  <a:pos x="T8" y="T9"/>
                </a:cxn>
              </a:cxnLst>
              <a:rect l="0" t="0" r="r" b="b"/>
              <a:pathLst>
                <a:path w="9" h="4">
                  <a:moveTo>
                    <a:pt x="9" y="4"/>
                  </a:moveTo>
                  <a:lnTo>
                    <a:pt x="9" y="4"/>
                  </a:lnTo>
                  <a:lnTo>
                    <a:pt x="0" y="0"/>
                  </a:lnTo>
                  <a:lnTo>
                    <a:pt x="0" y="1"/>
                  </a:lnTo>
                  <a:lnTo>
                    <a:pt x="9"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5" name="Freeform 1673"/>
            <p:cNvSpPr>
              <a:spLocks/>
            </p:cNvSpPr>
            <p:nvPr userDrawn="1"/>
          </p:nvSpPr>
          <p:spPr bwMode="auto">
            <a:xfrm>
              <a:off x="414" y="303"/>
              <a:ext cx="8" cy="8"/>
            </a:xfrm>
            <a:custGeom>
              <a:avLst/>
              <a:gdLst>
                <a:gd name="T0" fmla="*/ 4 w 16"/>
                <a:gd name="T1" fmla="*/ 0 h 18"/>
                <a:gd name="T2" fmla="*/ 4 w 16"/>
                <a:gd name="T3" fmla="*/ 0 h 18"/>
                <a:gd name="T4" fmla="*/ 13 w 16"/>
                <a:gd name="T5" fmla="*/ 11 h 18"/>
                <a:gd name="T6" fmla="*/ 0 w 16"/>
                <a:gd name="T7" fmla="*/ 14 h 18"/>
                <a:gd name="T8" fmla="*/ 16 w 16"/>
                <a:gd name="T9" fmla="*/ 12 h 18"/>
                <a:gd name="T10" fmla="*/ 4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4" y="0"/>
                  </a:moveTo>
                  <a:lnTo>
                    <a:pt x="4" y="0"/>
                  </a:lnTo>
                  <a:cubicBezTo>
                    <a:pt x="11" y="2"/>
                    <a:pt x="12" y="6"/>
                    <a:pt x="13" y="11"/>
                  </a:cubicBezTo>
                  <a:cubicBezTo>
                    <a:pt x="9" y="14"/>
                    <a:pt x="4" y="16"/>
                    <a:pt x="0" y="14"/>
                  </a:cubicBezTo>
                  <a:cubicBezTo>
                    <a:pt x="6" y="18"/>
                    <a:pt x="11" y="14"/>
                    <a:pt x="16" y="12"/>
                  </a:cubicBezTo>
                  <a:cubicBezTo>
                    <a:pt x="14" y="5"/>
                    <a:pt x="12" y="1"/>
                    <a:pt x="4"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6" name="Freeform 1674"/>
            <p:cNvSpPr>
              <a:spLocks/>
            </p:cNvSpPr>
            <p:nvPr userDrawn="1"/>
          </p:nvSpPr>
          <p:spPr bwMode="auto">
            <a:xfrm>
              <a:off x="406" y="311"/>
              <a:ext cx="8" cy="8"/>
            </a:xfrm>
            <a:custGeom>
              <a:avLst/>
              <a:gdLst>
                <a:gd name="T0" fmla="*/ 11 w 19"/>
                <a:gd name="T1" fmla="*/ 0 h 18"/>
                <a:gd name="T2" fmla="*/ 11 w 19"/>
                <a:gd name="T3" fmla="*/ 0 h 18"/>
                <a:gd name="T4" fmla="*/ 13 w 19"/>
                <a:gd name="T5" fmla="*/ 14 h 18"/>
                <a:gd name="T6" fmla="*/ 0 w 19"/>
                <a:gd name="T7" fmla="*/ 11 h 18"/>
                <a:gd name="T8" fmla="*/ 15 w 19"/>
                <a:gd name="T9" fmla="*/ 17 h 18"/>
                <a:gd name="T10" fmla="*/ 11 w 19"/>
                <a:gd name="T11" fmla="*/ 0 h 18"/>
              </a:gdLst>
              <a:ahLst/>
              <a:cxnLst>
                <a:cxn ang="0">
                  <a:pos x="T0" y="T1"/>
                </a:cxn>
                <a:cxn ang="0">
                  <a:pos x="T2" y="T3"/>
                </a:cxn>
                <a:cxn ang="0">
                  <a:pos x="T4" y="T5"/>
                </a:cxn>
                <a:cxn ang="0">
                  <a:pos x="T6" y="T7"/>
                </a:cxn>
                <a:cxn ang="0">
                  <a:pos x="T8" y="T9"/>
                </a:cxn>
                <a:cxn ang="0">
                  <a:pos x="T10" y="T11"/>
                </a:cxn>
              </a:cxnLst>
              <a:rect l="0" t="0" r="r" b="b"/>
              <a:pathLst>
                <a:path w="19" h="18">
                  <a:moveTo>
                    <a:pt x="11" y="0"/>
                  </a:moveTo>
                  <a:lnTo>
                    <a:pt x="11" y="0"/>
                  </a:lnTo>
                  <a:cubicBezTo>
                    <a:pt x="16" y="5"/>
                    <a:pt x="15" y="9"/>
                    <a:pt x="13" y="14"/>
                  </a:cubicBezTo>
                  <a:cubicBezTo>
                    <a:pt x="8" y="14"/>
                    <a:pt x="3" y="15"/>
                    <a:pt x="0" y="11"/>
                  </a:cubicBezTo>
                  <a:cubicBezTo>
                    <a:pt x="4" y="18"/>
                    <a:pt x="10" y="16"/>
                    <a:pt x="15" y="17"/>
                  </a:cubicBezTo>
                  <a:cubicBezTo>
                    <a:pt x="17" y="8"/>
                    <a:pt x="19" y="5"/>
                    <a:pt x="1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7" name="Freeform 1675"/>
            <p:cNvSpPr>
              <a:spLocks/>
            </p:cNvSpPr>
            <p:nvPr userDrawn="1"/>
          </p:nvSpPr>
          <p:spPr bwMode="auto">
            <a:xfrm>
              <a:off x="401" y="306"/>
              <a:ext cx="4" cy="4"/>
            </a:xfrm>
            <a:custGeom>
              <a:avLst/>
              <a:gdLst>
                <a:gd name="T0" fmla="*/ 9 w 9"/>
                <a:gd name="T1" fmla="*/ 8 h 8"/>
                <a:gd name="T2" fmla="*/ 9 w 9"/>
                <a:gd name="T3" fmla="*/ 8 h 8"/>
                <a:gd name="T4" fmla="*/ 2 w 9"/>
                <a:gd name="T5" fmla="*/ 0 h 8"/>
                <a:gd name="T6" fmla="*/ 0 w 9"/>
                <a:gd name="T7" fmla="*/ 1 h 8"/>
                <a:gd name="T8" fmla="*/ 9 w 9"/>
                <a:gd name="T9" fmla="*/ 8 h 8"/>
              </a:gdLst>
              <a:ahLst/>
              <a:cxnLst>
                <a:cxn ang="0">
                  <a:pos x="T0" y="T1"/>
                </a:cxn>
                <a:cxn ang="0">
                  <a:pos x="T2" y="T3"/>
                </a:cxn>
                <a:cxn ang="0">
                  <a:pos x="T4" y="T5"/>
                </a:cxn>
                <a:cxn ang="0">
                  <a:pos x="T6" y="T7"/>
                </a:cxn>
                <a:cxn ang="0">
                  <a:pos x="T8" y="T9"/>
                </a:cxn>
              </a:cxnLst>
              <a:rect l="0" t="0" r="r" b="b"/>
              <a:pathLst>
                <a:path w="9" h="8">
                  <a:moveTo>
                    <a:pt x="9" y="8"/>
                  </a:moveTo>
                  <a:lnTo>
                    <a:pt x="9" y="8"/>
                  </a:lnTo>
                  <a:lnTo>
                    <a:pt x="2" y="0"/>
                  </a:lnTo>
                  <a:lnTo>
                    <a:pt x="0" y="1"/>
                  </a:lnTo>
                  <a:lnTo>
                    <a:pt x="9"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8" name="Freeform 1676"/>
            <p:cNvSpPr>
              <a:spLocks/>
            </p:cNvSpPr>
            <p:nvPr userDrawn="1"/>
          </p:nvSpPr>
          <p:spPr bwMode="auto">
            <a:xfrm>
              <a:off x="395" y="312"/>
              <a:ext cx="2" cy="4"/>
            </a:xfrm>
            <a:custGeom>
              <a:avLst/>
              <a:gdLst>
                <a:gd name="T0" fmla="*/ 5 w 5"/>
                <a:gd name="T1" fmla="*/ 10 h 10"/>
                <a:gd name="T2" fmla="*/ 5 w 5"/>
                <a:gd name="T3" fmla="*/ 10 h 10"/>
                <a:gd name="T4" fmla="*/ 0 w 5"/>
                <a:gd name="T5" fmla="*/ 0 h 10"/>
                <a:gd name="T6" fmla="*/ 0 w 5"/>
                <a:gd name="T7" fmla="*/ 2 h 10"/>
                <a:gd name="T8" fmla="*/ 5 w 5"/>
                <a:gd name="T9" fmla="*/ 10 h 10"/>
              </a:gdLst>
              <a:ahLst/>
              <a:cxnLst>
                <a:cxn ang="0">
                  <a:pos x="T0" y="T1"/>
                </a:cxn>
                <a:cxn ang="0">
                  <a:pos x="T2" y="T3"/>
                </a:cxn>
                <a:cxn ang="0">
                  <a:pos x="T4" y="T5"/>
                </a:cxn>
                <a:cxn ang="0">
                  <a:pos x="T6" y="T7"/>
                </a:cxn>
                <a:cxn ang="0">
                  <a:pos x="T8" y="T9"/>
                </a:cxn>
              </a:cxnLst>
              <a:rect l="0" t="0" r="r" b="b"/>
              <a:pathLst>
                <a:path w="5" h="10">
                  <a:moveTo>
                    <a:pt x="5" y="10"/>
                  </a:moveTo>
                  <a:lnTo>
                    <a:pt x="5" y="10"/>
                  </a:lnTo>
                  <a:lnTo>
                    <a:pt x="0" y="0"/>
                  </a:lnTo>
                  <a:lnTo>
                    <a:pt x="0" y="2"/>
                  </a:lnTo>
                  <a:lnTo>
                    <a:pt x="5" y="1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49" name="Freeform 1677"/>
            <p:cNvSpPr>
              <a:spLocks/>
            </p:cNvSpPr>
            <p:nvPr userDrawn="1"/>
          </p:nvSpPr>
          <p:spPr bwMode="auto">
            <a:xfrm>
              <a:off x="397" y="319"/>
              <a:ext cx="9" cy="7"/>
            </a:xfrm>
            <a:custGeom>
              <a:avLst/>
              <a:gdLst>
                <a:gd name="T0" fmla="*/ 14 w 20"/>
                <a:gd name="T1" fmla="*/ 0 h 16"/>
                <a:gd name="T2" fmla="*/ 14 w 20"/>
                <a:gd name="T3" fmla="*/ 0 h 16"/>
                <a:gd name="T4" fmla="*/ 12 w 20"/>
                <a:gd name="T5" fmla="*/ 12 h 16"/>
                <a:gd name="T6" fmla="*/ 0 w 20"/>
                <a:gd name="T7" fmla="*/ 8 h 16"/>
                <a:gd name="T8" fmla="*/ 14 w 20"/>
                <a:gd name="T9" fmla="*/ 14 h 16"/>
                <a:gd name="T10" fmla="*/ 14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14" y="0"/>
                  </a:moveTo>
                  <a:lnTo>
                    <a:pt x="14" y="0"/>
                  </a:lnTo>
                  <a:cubicBezTo>
                    <a:pt x="17" y="5"/>
                    <a:pt x="14" y="8"/>
                    <a:pt x="12" y="12"/>
                  </a:cubicBezTo>
                  <a:cubicBezTo>
                    <a:pt x="7" y="12"/>
                    <a:pt x="4" y="12"/>
                    <a:pt x="0" y="8"/>
                  </a:cubicBezTo>
                  <a:cubicBezTo>
                    <a:pt x="4" y="16"/>
                    <a:pt x="8" y="13"/>
                    <a:pt x="14" y="14"/>
                  </a:cubicBezTo>
                  <a:cubicBezTo>
                    <a:pt x="15" y="9"/>
                    <a:pt x="20" y="7"/>
                    <a:pt x="14"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0" name="Freeform 1678"/>
            <p:cNvSpPr>
              <a:spLocks/>
            </p:cNvSpPr>
            <p:nvPr userDrawn="1"/>
          </p:nvSpPr>
          <p:spPr bwMode="auto">
            <a:xfrm>
              <a:off x="387" y="324"/>
              <a:ext cx="9" cy="6"/>
            </a:xfrm>
            <a:custGeom>
              <a:avLst/>
              <a:gdLst>
                <a:gd name="T0" fmla="*/ 16 w 21"/>
                <a:gd name="T1" fmla="*/ 0 h 14"/>
                <a:gd name="T2" fmla="*/ 16 w 21"/>
                <a:gd name="T3" fmla="*/ 0 h 14"/>
                <a:gd name="T4" fmla="*/ 12 w 21"/>
                <a:gd name="T5" fmla="*/ 11 h 14"/>
                <a:gd name="T6" fmla="*/ 0 w 21"/>
                <a:gd name="T7" fmla="*/ 4 h 14"/>
                <a:gd name="T8" fmla="*/ 13 w 21"/>
                <a:gd name="T9" fmla="*/ 14 h 14"/>
                <a:gd name="T10" fmla="*/ 16 w 21"/>
                <a:gd name="T11" fmla="*/ 0 h 14"/>
              </a:gdLst>
              <a:ahLst/>
              <a:cxnLst>
                <a:cxn ang="0">
                  <a:pos x="T0" y="T1"/>
                </a:cxn>
                <a:cxn ang="0">
                  <a:pos x="T2" y="T3"/>
                </a:cxn>
                <a:cxn ang="0">
                  <a:pos x="T4" y="T5"/>
                </a:cxn>
                <a:cxn ang="0">
                  <a:pos x="T6" y="T7"/>
                </a:cxn>
                <a:cxn ang="0">
                  <a:pos x="T8" y="T9"/>
                </a:cxn>
                <a:cxn ang="0">
                  <a:pos x="T10" y="T11"/>
                </a:cxn>
              </a:cxnLst>
              <a:rect l="0" t="0" r="r" b="b"/>
              <a:pathLst>
                <a:path w="21" h="14">
                  <a:moveTo>
                    <a:pt x="16" y="0"/>
                  </a:moveTo>
                  <a:lnTo>
                    <a:pt x="16" y="0"/>
                  </a:lnTo>
                  <a:cubicBezTo>
                    <a:pt x="18" y="6"/>
                    <a:pt x="14" y="7"/>
                    <a:pt x="12" y="11"/>
                  </a:cubicBezTo>
                  <a:cubicBezTo>
                    <a:pt x="7" y="9"/>
                    <a:pt x="2" y="9"/>
                    <a:pt x="0" y="4"/>
                  </a:cubicBezTo>
                  <a:cubicBezTo>
                    <a:pt x="1" y="12"/>
                    <a:pt x="8" y="11"/>
                    <a:pt x="13" y="14"/>
                  </a:cubicBezTo>
                  <a:cubicBezTo>
                    <a:pt x="15" y="9"/>
                    <a:pt x="21" y="7"/>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1" name="Freeform 1679"/>
            <p:cNvSpPr>
              <a:spLocks/>
            </p:cNvSpPr>
            <p:nvPr userDrawn="1"/>
          </p:nvSpPr>
          <p:spPr bwMode="auto">
            <a:xfrm>
              <a:off x="375" y="327"/>
              <a:ext cx="9" cy="5"/>
            </a:xfrm>
            <a:custGeom>
              <a:avLst/>
              <a:gdLst>
                <a:gd name="T0" fmla="*/ 19 w 21"/>
                <a:gd name="T1" fmla="*/ 0 h 12"/>
                <a:gd name="T2" fmla="*/ 19 w 21"/>
                <a:gd name="T3" fmla="*/ 0 h 12"/>
                <a:gd name="T4" fmla="*/ 10 w 21"/>
                <a:gd name="T5" fmla="*/ 9 h 12"/>
                <a:gd name="T6" fmla="*/ 1 w 21"/>
                <a:gd name="T7" fmla="*/ 1 h 12"/>
                <a:gd name="T8" fmla="*/ 10 w 21"/>
                <a:gd name="T9" fmla="*/ 12 h 12"/>
                <a:gd name="T10" fmla="*/ 19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19" y="0"/>
                  </a:moveTo>
                  <a:lnTo>
                    <a:pt x="19" y="0"/>
                  </a:lnTo>
                  <a:cubicBezTo>
                    <a:pt x="19" y="6"/>
                    <a:pt x="13" y="6"/>
                    <a:pt x="10" y="9"/>
                  </a:cubicBezTo>
                  <a:cubicBezTo>
                    <a:pt x="5" y="7"/>
                    <a:pt x="1" y="7"/>
                    <a:pt x="1" y="1"/>
                  </a:cubicBezTo>
                  <a:cubicBezTo>
                    <a:pt x="0" y="10"/>
                    <a:pt x="6" y="8"/>
                    <a:pt x="10" y="12"/>
                  </a:cubicBezTo>
                  <a:cubicBezTo>
                    <a:pt x="14" y="8"/>
                    <a:pt x="21" y="9"/>
                    <a:pt x="19"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2" name="Freeform 1680"/>
            <p:cNvSpPr>
              <a:spLocks/>
            </p:cNvSpPr>
            <p:nvPr userDrawn="1"/>
          </p:nvSpPr>
          <p:spPr bwMode="auto">
            <a:xfrm>
              <a:off x="379" y="314"/>
              <a:ext cx="1" cy="7"/>
            </a:xfrm>
            <a:custGeom>
              <a:avLst/>
              <a:gdLst>
                <a:gd name="T0" fmla="*/ 2 w 2"/>
                <a:gd name="T1" fmla="*/ 1 h 15"/>
                <a:gd name="T2" fmla="*/ 2 w 2"/>
                <a:gd name="T3" fmla="*/ 1 h 15"/>
                <a:gd name="T4" fmla="*/ 0 w 2"/>
                <a:gd name="T5" fmla="*/ 0 h 15"/>
                <a:gd name="T6" fmla="*/ 2 w 2"/>
                <a:gd name="T7" fmla="*/ 15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lnTo>
                    <a:pt x="2" y="1"/>
                  </a:lnTo>
                  <a:lnTo>
                    <a:pt x="0" y="0"/>
                  </a:lnTo>
                  <a:lnTo>
                    <a:pt x="2" y="15"/>
                  </a:lnTo>
                  <a:lnTo>
                    <a:pt x="2"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3" name="Freeform 1681"/>
            <p:cNvSpPr>
              <a:spLocks/>
            </p:cNvSpPr>
            <p:nvPr userDrawn="1"/>
          </p:nvSpPr>
          <p:spPr bwMode="auto">
            <a:xfrm>
              <a:off x="364" y="326"/>
              <a:ext cx="8" cy="6"/>
            </a:xfrm>
            <a:custGeom>
              <a:avLst/>
              <a:gdLst>
                <a:gd name="T0" fmla="*/ 3 w 19"/>
                <a:gd name="T1" fmla="*/ 0 h 12"/>
                <a:gd name="T2" fmla="*/ 3 w 19"/>
                <a:gd name="T3" fmla="*/ 0 h 12"/>
                <a:gd name="T4" fmla="*/ 8 w 19"/>
                <a:gd name="T5" fmla="*/ 12 h 12"/>
                <a:gd name="T6" fmla="*/ 19 w 19"/>
                <a:gd name="T7" fmla="*/ 2 h 12"/>
                <a:gd name="T8" fmla="*/ 8 w 19"/>
                <a:gd name="T9" fmla="*/ 10 h 12"/>
                <a:gd name="T10" fmla="*/ 3 w 19"/>
                <a:gd name="T11" fmla="*/ 0 h 12"/>
              </a:gdLst>
              <a:ahLst/>
              <a:cxnLst>
                <a:cxn ang="0">
                  <a:pos x="T0" y="T1"/>
                </a:cxn>
                <a:cxn ang="0">
                  <a:pos x="T2" y="T3"/>
                </a:cxn>
                <a:cxn ang="0">
                  <a:pos x="T4" y="T5"/>
                </a:cxn>
                <a:cxn ang="0">
                  <a:pos x="T6" y="T7"/>
                </a:cxn>
                <a:cxn ang="0">
                  <a:pos x="T8" y="T9"/>
                </a:cxn>
                <a:cxn ang="0">
                  <a:pos x="T10" y="T11"/>
                </a:cxn>
              </a:cxnLst>
              <a:rect l="0" t="0" r="r" b="b"/>
              <a:pathLst>
                <a:path w="19" h="12">
                  <a:moveTo>
                    <a:pt x="3" y="0"/>
                  </a:moveTo>
                  <a:lnTo>
                    <a:pt x="3" y="0"/>
                  </a:lnTo>
                  <a:cubicBezTo>
                    <a:pt x="0" y="7"/>
                    <a:pt x="5" y="8"/>
                    <a:pt x="8" y="12"/>
                  </a:cubicBezTo>
                  <a:cubicBezTo>
                    <a:pt x="13" y="9"/>
                    <a:pt x="19" y="10"/>
                    <a:pt x="19" y="2"/>
                  </a:cubicBezTo>
                  <a:cubicBezTo>
                    <a:pt x="18" y="7"/>
                    <a:pt x="13" y="7"/>
                    <a:pt x="8" y="10"/>
                  </a:cubicBezTo>
                  <a:cubicBezTo>
                    <a:pt x="6" y="6"/>
                    <a:pt x="2" y="6"/>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4" name="Freeform 1682"/>
            <p:cNvSpPr>
              <a:spLocks/>
            </p:cNvSpPr>
            <p:nvPr userDrawn="1"/>
          </p:nvSpPr>
          <p:spPr bwMode="auto">
            <a:xfrm>
              <a:off x="369" y="316"/>
              <a:ext cx="2" cy="6"/>
            </a:xfrm>
            <a:custGeom>
              <a:avLst/>
              <a:gdLst>
                <a:gd name="T0" fmla="*/ 4 w 4"/>
                <a:gd name="T1" fmla="*/ 1 h 14"/>
                <a:gd name="T2" fmla="*/ 4 w 4"/>
                <a:gd name="T3" fmla="*/ 1 h 14"/>
                <a:gd name="T4" fmla="*/ 3 w 4"/>
                <a:gd name="T5" fmla="*/ 2 h 14"/>
                <a:gd name="T6" fmla="*/ 2 w 4"/>
                <a:gd name="T7" fmla="*/ 0 h 14"/>
                <a:gd name="T8" fmla="*/ 0 w 4"/>
                <a:gd name="T9" fmla="*/ 14 h 14"/>
                <a:gd name="T10" fmla="*/ 4 w 4"/>
                <a:gd name="T11" fmla="*/ 1 h 14"/>
              </a:gdLst>
              <a:ahLst/>
              <a:cxnLst>
                <a:cxn ang="0">
                  <a:pos x="T0" y="T1"/>
                </a:cxn>
                <a:cxn ang="0">
                  <a:pos x="T2" y="T3"/>
                </a:cxn>
                <a:cxn ang="0">
                  <a:pos x="T4" y="T5"/>
                </a:cxn>
                <a:cxn ang="0">
                  <a:pos x="T6" y="T7"/>
                </a:cxn>
                <a:cxn ang="0">
                  <a:pos x="T8" y="T9"/>
                </a:cxn>
                <a:cxn ang="0">
                  <a:pos x="T10" y="T11"/>
                </a:cxn>
              </a:cxnLst>
              <a:rect l="0" t="0" r="r" b="b"/>
              <a:pathLst>
                <a:path w="4" h="14">
                  <a:moveTo>
                    <a:pt x="4" y="1"/>
                  </a:moveTo>
                  <a:lnTo>
                    <a:pt x="4" y="1"/>
                  </a:lnTo>
                  <a:lnTo>
                    <a:pt x="3" y="2"/>
                  </a:lnTo>
                  <a:lnTo>
                    <a:pt x="2" y="0"/>
                  </a:lnTo>
                  <a:lnTo>
                    <a:pt x="0" y="14"/>
                  </a:lnTo>
                  <a:lnTo>
                    <a:pt x="4"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5" name="Freeform 1683"/>
            <p:cNvSpPr>
              <a:spLocks/>
            </p:cNvSpPr>
            <p:nvPr userDrawn="1"/>
          </p:nvSpPr>
          <p:spPr bwMode="auto">
            <a:xfrm>
              <a:off x="398" y="297"/>
              <a:ext cx="8" cy="9"/>
            </a:xfrm>
            <a:custGeom>
              <a:avLst/>
              <a:gdLst>
                <a:gd name="T0" fmla="*/ 8 w 17"/>
                <a:gd name="T1" fmla="*/ 0 h 21"/>
                <a:gd name="T2" fmla="*/ 8 w 17"/>
                <a:gd name="T3" fmla="*/ 0 h 21"/>
                <a:gd name="T4" fmla="*/ 14 w 17"/>
                <a:gd name="T5" fmla="*/ 12 h 21"/>
                <a:gd name="T6" fmla="*/ 0 w 17"/>
                <a:gd name="T7" fmla="*/ 15 h 21"/>
                <a:gd name="T8" fmla="*/ 16 w 17"/>
                <a:gd name="T9" fmla="*/ 13 h 21"/>
                <a:gd name="T10" fmla="*/ 8 w 17"/>
                <a:gd name="T11" fmla="*/ 0 h 21"/>
              </a:gdLst>
              <a:ahLst/>
              <a:cxnLst>
                <a:cxn ang="0">
                  <a:pos x="T0" y="T1"/>
                </a:cxn>
                <a:cxn ang="0">
                  <a:pos x="T2" y="T3"/>
                </a:cxn>
                <a:cxn ang="0">
                  <a:pos x="T4" y="T5"/>
                </a:cxn>
                <a:cxn ang="0">
                  <a:pos x="T6" y="T7"/>
                </a:cxn>
                <a:cxn ang="0">
                  <a:pos x="T8" y="T9"/>
                </a:cxn>
                <a:cxn ang="0">
                  <a:pos x="T10" y="T11"/>
                </a:cxn>
              </a:cxnLst>
              <a:rect l="0" t="0" r="r" b="b"/>
              <a:pathLst>
                <a:path w="17" h="21">
                  <a:moveTo>
                    <a:pt x="8" y="0"/>
                  </a:moveTo>
                  <a:lnTo>
                    <a:pt x="8" y="0"/>
                  </a:lnTo>
                  <a:cubicBezTo>
                    <a:pt x="14" y="2"/>
                    <a:pt x="12" y="6"/>
                    <a:pt x="14" y="12"/>
                  </a:cubicBezTo>
                  <a:cubicBezTo>
                    <a:pt x="9" y="14"/>
                    <a:pt x="5" y="18"/>
                    <a:pt x="0" y="15"/>
                  </a:cubicBezTo>
                  <a:cubicBezTo>
                    <a:pt x="5" y="21"/>
                    <a:pt x="11" y="15"/>
                    <a:pt x="16" y="13"/>
                  </a:cubicBezTo>
                  <a:cubicBezTo>
                    <a:pt x="14" y="5"/>
                    <a:pt x="17" y="3"/>
                    <a:pt x="8"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6" name="Freeform 1684"/>
            <p:cNvSpPr>
              <a:spLocks noEditPoints="1"/>
            </p:cNvSpPr>
            <p:nvPr userDrawn="1"/>
          </p:nvSpPr>
          <p:spPr bwMode="auto">
            <a:xfrm>
              <a:off x="396" y="289"/>
              <a:ext cx="7" cy="2"/>
            </a:xfrm>
            <a:custGeom>
              <a:avLst/>
              <a:gdLst>
                <a:gd name="T0" fmla="*/ 8 w 17"/>
                <a:gd name="T1" fmla="*/ 2 h 5"/>
                <a:gd name="T2" fmla="*/ 8 w 17"/>
                <a:gd name="T3" fmla="*/ 2 h 5"/>
                <a:gd name="T4" fmla="*/ 1 w 17"/>
                <a:gd name="T5" fmla="*/ 4 h 5"/>
                <a:gd name="T6" fmla="*/ 1 w 17"/>
                <a:gd name="T7" fmla="*/ 3 h 5"/>
                <a:gd name="T8" fmla="*/ 8 w 17"/>
                <a:gd name="T9" fmla="*/ 2 h 5"/>
                <a:gd name="T10" fmla="*/ 17 w 17"/>
                <a:gd name="T11" fmla="*/ 1 h 5"/>
                <a:gd name="T12" fmla="*/ 17 w 17"/>
                <a:gd name="T13" fmla="*/ 1 h 5"/>
                <a:gd name="T14" fmla="*/ 1 w 17"/>
                <a:gd name="T15" fmla="*/ 2 h 5"/>
                <a:gd name="T16" fmla="*/ 0 w 17"/>
                <a:gd name="T17" fmla="*/ 4 h 5"/>
                <a:gd name="T18" fmla="*/ 1 w 17"/>
                <a:gd name="T19" fmla="*/ 5 h 5"/>
                <a:gd name="T20" fmla="*/ 17 w 17"/>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
                  <a:moveTo>
                    <a:pt x="8" y="2"/>
                  </a:moveTo>
                  <a:lnTo>
                    <a:pt x="8" y="2"/>
                  </a:lnTo>
                  <a:cubicBezTo>
                    <a:pt x="7" y="3"/>
                    <a:pt x="1" y="4"/>
                    <a:pt x="1" y="4"/>
                  </a:cubicBezTo>
                  <a:lnTo>
                    <a:pt x="1" y="3"/>
                  </a:lnTo>
                  <a:cubicBezTo>
                    <a:pt x="1" y="3"/>
                    <a:pt x="7" y="2"/>
                    <a:pt x="8" y="2"/>
                  </a:cubicBezTo>
                  <a:close/>
                  <a:moveTo>
                    <a:pt x="17" y="1"/>
                  </a:moveTo>
                  <a:lnTo>
                    <a:pt x="17" y="1"/>
                  </a:lnTo>
                  <a:cubicBezTo>
                    <a:pt x="9" y="0"/>
                    <a:pt x="1" y="2"/>
                    <a:pt x="1" y="2"/>
                  </a:cubicBezTo>
                  <a:lnTo>
                    <a:pt x="0" y="4"/>
                  </a:lnTo>
                  <a:lnTo>
                    <a:pt x="1" y="5"/>
                  </a:lnTo>
                  <a:cubicBezTo>
                    <a:pt x="5" y="5"/>
                    <a:pt x="10" y="3"/>
                    <a:pt x="17" y="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7" name="Freeform 1685"/>
            <p:cNvSpPr>
              <a:spLocks noEditPoints="1"/>
            </p:cNvSpPr>
            <p:nvPr userDrawn="1"/>
          </p:nvSpPr>
          <p:spPr bwMode="auto">
            <a:xfrm>
              <a:off x="394" y="297"/>
              <a:ext cx="7" cy="4"/>
            </a:xfrm>
            <a:custGeom>
              <a:avLst/>
              <a:gdLst>
                <a:gd name="T0" fmla="*/ 7 w 15"/>
                <a:gd name="T1" fmla="*/ 5 h 10"/>
                <a:gd name="T2" fmla="*/ 7 w 15"/>
                <a:gd name="T3" fmla="*/ 5 h 10"/>
                <a:gd name="T4" fmla="*/ 1 w 15"/>
                <a:gd name="T5" fmla="*/ 2 h 10"/>
                <a:gd name="T6" fmla="*/ 2 w 15"/>
                <a:gd name="T7" fmla="*/ 1 h 10"/>
                <a:gd name="T8" fmla="*/ 7 w 15"/>
                <a:gd name="T9" fmla="*/ 5 h 10"/>
                <a:gd name="T10" fmla="*/ 15 w 15"/>
                <a:gd name="T11" fmla="*/ 10 h 10"/>
                <a:gd name="T12" fmla="*/ 15 w 15"/>
                <a:gd name="T13" fmla="*/ 10 h 10"/>
                <a:gd name="T14" fmla="*/ 2 w 15"/>
                <a:gd name="T15" fmla="*/ 0 h 10"/>
                <a:gd name="T16" fmla="*/ 0 w 15"/>
                <a:gd name="T17" fmla="*/ 1 h 10"/>
                <a:gd name="T18" fmla="*/ 0 w 15"/>
                <a:gd name="T19" fmla="*/ 3 h 10"/>
                <a:gd name="T20" fmla="*/ 15 w 15"/>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0">
                  <a:moveTo>
                    <a:pt x="7" y="5"/>
                  </a:moveTo>
                  <a:lnTo>
                    <a:pt x="7" y="5"/>
                  </a:lnTo>
                  <a:cubicBezTo>
                    <a:pt x="6" y="5"/>
                    <a:pt x="1" y="2"/>
                    <a:pt x="1" y="2"/>
                  </a:cubicBezTo>
                  <a:lnTo>
                    <a:pt x="2" y="1"/>
                  </a:lnTo>
                  <a:cubicBezTo>
                    <a:pt x="2" y="1"/>
                    <a:pt x="6" y="4"/>
                    <a:pt x="7" y="5"/>
                  </a:cubicBezTo>
                  <a:close/>
                  <a:moveTo>
                    <a:pt x="15" y="10"/>
                  </a:moveTo>
                  <a:lnTo>
                    <a:pt x="15" y="10"/>
                  </a:lnTo>
                  <a:cubicBezTo>
                    <a:pt x="9" y="4"/>
                    <a:pt x="2" y="0"/>
                    <a:pt x="2" y="0"/>
                  </a:cubicBezTo>
                  <a:lnTo>
                    <a:pt x="0" y="1"/>
                  </a:lnTo>
                  <a:lnTo>
                    <a:pt x="0" y="3"/>
                  </a:lnTo>
                  <a:cubicBezTo>
                    <a:pt x="0" y="3"/>
                    <a:pt x="8" y="8"/>
                    <a:pt x="15" y="1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8" name="Freeform 1686"/>
            <p:cNvSpPr>
              <a:spLocks/>
            </p:cNvSpPr>
            <p:nvPr userDrawn="1"/>
          </p:nvSpPr>
          <p:spPr bwMode="auto">
            <a:xfrm>
              <a:off x="388" y="305"/>
              <a:ext cx="9" cy="8"/>
            </a:xfrm>
            <a:custGeom>
              <a:avLst/>
              <a:gdLst>
                <a:gd name="T0" fmla="*/ 16 w 21"/>
                <a:gd name="T1" fmla="*/ 0 h 16"/>
                <a:gd name="T2" fmla="*/ 16 w 21"/>
                <a:gd name="T3" fmla="*/ 0 h 16"/>
                <a:gd name="T4" fmla="*/ 12 w 21"/>
                <a:gd name="T5" fmla="*/ 10 h 16"/>
                <a:gd name="T6" fmla="*/ 0 w 21"/>
                <a:gd name="T7" fmla="*/ 10 h 16"/>
                <a:gd name="T8" fmla="*/ 13 w 21"/>
                <a:gd name="T9" fmla="*/ 12 h 16"/>
                <a:gd name="T10" fmla="*/ 16 w 21"/>
                <a:gd name="T11" fmla="*/ 0 h 16"/>
              </a:gdLst>
              <a:ahLst/>
              <a:cxnLst>
                <a:cxn ang="0">
                  <a:pos x="T0" y="T1"/>
                </a:cxn>
                <a:cxn ang="0">
                  <a:pos x="T2" y="T3"/>
                </a:cxn>
                <a:cxn ang="0">
                  <a:pos x="T4" y="T5"/>
                </a:cxn>
                <a:cxn ang="0">
                  <a:pos x="T6" y="T7"/>
                </a:cxn>
                <a:cxn ang="0">
                  <a:pos x="T8" y="T9"/>
                </a:cxn>
                <a:cxn ang="0">
                  <a:pos x="T10" y="T11"/>
                </a:cxn>
              </a:cxnLst>
              <a:rect l="0" t="0" r="r" b="b"/>
              <a:pathLst>
                <a:path w="21" h="16">
                  <a:moveTo>
                    <a:pt x="16" y="0"/>
                  </a:moveTo>
                  <a:lnTo>
                    <a:pt x="16" y="0"/>
                  </a:lnTo>
                  <a:cubicBezTo>
                    <a:pt x="19" y="5"/>
                    <a:pt x="13" y="6"/>
                    <a:pt x="12" y="10"/>
                  </a:cubicBezTo>
                  <a:cubicBezTo>
                    <a:pt x="7" y="9"/>
                    <a:pt x="3" y="14"/>
                    <a:pt x="0" y="10"/>
                  </a:cubicBezTo>
                  <a:cubicBezTo>
                    <a:pt x="4" y="16"/>
                    <a:pt x="8" y="11"/>
                    <a:pt x="13" y="12"/>
                  </a:cubicBezTo>
                  <a:cubicBezTo>
                    <a:pt x="14" y="8"/>
                    <a:pt x="21" y="6"/>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59" name="Freeform 1687"/>
            <p:cNvSpPr>
              <a:spLocks noEditPoints="1"/>
            </p:cNvSpPr>
            <p:nvPr userDrawn="1"/>
          </p:nvSpPr>
          <p:spPr bwMode="auto">
            <a:xfrm>
              <a:off x="388" y="302"/>
              <a:ext cx="4" cy="5"/>
            </a:xfrm>
            <a:custGeom>
              <a:avLst/>
              <a:gdLst>
                <a:gd name="T0" fmla="*/ 4 w 7"/>
                <a:gd name="T1" fmla="*/ 5 h 12"/>
                <a:gd name="T2" fmla="*/ 4 w 7"/>
                <a:gd name="T3" fmla="*/ 5 h 12"/>
                <a:gd name="T4" fmla="*/ 1 w 7"/>
                <a:gd name="T5" fmla="*/ 1 h 12"/>
                <a:gd name="T6" fmla="*/ 2 w 7"/>
                <a:gd name="T7" fmla="*/ 1 h 12"/>
                <a:gd name="T8" fmla="*/ 4 w 7"/>
                <a:gd name="T9" fmla="*/ 5 h 12"/>
                <a:gd name="T10" fmla="*/ 7 w 7"/>
                <a:gd name="T11" fmla="*/ 12 h 12"/>
                <a:gd name="T12" fmla="*/ 7 w 7"/>
                <a:gd name="T13" fmla="*/ 12 h 12"/>
                <a:gd name="T14" fmla="*/ 2 w 7"/>
                <a:gd name="T15" fmla="*/ 0 h 12"/>
                <a:gd name="T16" fmla="*/ 0 w 7"/>
                <a:gd name="T17" fmla="*/ 0 h 12"/>
                <a:gd name="T18" fmla="*/ 0 w 7"/>
                <a:gd name="T19" fmla="*/ 1 h 12"/>
                <a:gd name="T20" fmla="*/ 7 w 7"/>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4" y="5"/>
                  </a:moveTo>
                  <a:lnTo>
                    <a:pt x="4" y="5"/>
                  </a:lnTo>
                  <a:cubicBezTo>
                    <a:pt x="3" y="4"/>
                    <a:pt x="1" y="1"/>
                    <a:pt x="1" y="1"/>
                  </a:cubicBezTo>
                  <a:lnTo>
                    <a:pt x="2" y="1"/>
                  </a:lnTo>
                  <a:cubicBezTo>
                    <a:pt x="2" y="1"/>
                    <a:pt x="3" y="4"/>
                    <a:pt x="4" y="5"/>
                  </a:cubicBezTo>
                  <a:close/>
                  <a:moveTo>
                    <a:pt x="7" y="12"/>
                  </a:moveTo>
                  <a:lnTo>
                    <a:pt x="7" y="12"/>
                  </a:lnTo>
                  <a:cubicBezTo>
                    <a:pt x="5" y="4"/>
                    <a:pt x="2" y="0"/>
                    <a:pt x="2" y="0"/>
                  </a:cubicBezTo>
                  <a:lnTo>
                    <a:pt x="0" y="0"/>
                  </a:lnTo>
                  <a:lnTo>
                    <a:pt x="0" y="1"/>
                  </a:lnTo>
                  <a:cubicBezTo>
                    <a:pt x="0" y="1"/>
                    <a:pt x="2" y="7"/>
                    <a:pt x="7" y="1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0" name="Freeform 1688"/>
            <p:cNvSpPr>
              <a:spLocks noEditPoints="1"/>
            </p:cNvSpPr>
            <p:nvPr userDrawn="1"/>
          </p:nvSpPr>
          <p:spPr bwMode="auto">
            <a:xfrm>
              <a:off x="381" y="304"/>
              <a:ext cx="1" cy="6"/>
            </a:xfrm>
            <a:custGeom>
              <a:avLst/>
              <a:gdLst>
                <a:gd name="T0" fmla="*/ 2 w 3"/>
                <a:gd name="T1" fmla="*/ 6 h 12"/>
                <a:gd name="T2" fmla="*/ 2 w 3"/>
                <a:gd name="T3" fmla="*/ 6 h 12"/>
                <a:gd name="T4" fmla="*/ 1 w 3"/>
                <a:gd name="T5" fmla="*/ 1 h 12"/>
                <a:gd name="T6" fmla="*/ 2 w 3"/>
                <a:gd name="T7" fmla="*/ 1 h 12"/>
                <a:gd name="T8" fmla="*/ 2 w 3"/>
                <a:gd name="T9" fmla="*/ 6 h 12"/>
                <a:gd name="T10" fmla="*/ 3 w 3"/>
                <a:gd name="T11" fmla="*/ 12 h 12"/>
                <a:gd name="T12" fmla="*/ 3 w 3"/>
                <a:gd name="T13" fmla="*/ 12 h 12"/>
                <a:gd name="T14" fmla="*/ 3 w 3"/>
                <a:gd name="T15" fmla="*/ 1 h 12"/>
                <a:gd name="T16" fmla="*/ 1 w 3"/>
                <a:gd name="T17" fmla="*/ 0 h 12"/>
                <a:gd name="T18" fmla="*/ 0 w 3"/>
                <a:gd name="T19" fmla="*/ 1 h 12"/>
                <a:gd name="T20" fmla="*/ 3 w 3"/>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2">
                  <a:moveTo>
                    <a:pt x="2" y="6"/>
                  </a:moveTo>
                  <a:lnTo>
                    <a:pt x="2" y="6"/>
                  </a:lnTo>
                  <a:cubicBezTo>
                    <a:pt x="2" y="5"/>
                    <a:pt x="1" y="1"/>
                    <a:pt x="1" y="1"/>
                  </a:cubicBezTo>
                  <a:lnTo>
                    <a:pt x="2" y="1"/>
                  </a:lnTo>
                  <a:cubicBezTo>
                    <a:pt x="2" y="1"/>
                    <a:pt x="2" y="5"/>
                    <a:pt x="2" y="6"/>
                  </a:cubicBezTo>
                  <a:close/>
                  <a:moveTo>
                    <a:pt x="3" y="12"/>
                  </a:moveTo>
                  <a:lnTo>
                    <a:pt x="3" y="12"/>
                  </a:lnTo>
                  <a:cubicBezTo>
                    <a:pt x="3" y="7"/>
                    <a:pt x="3" y="1"/>
                    <a:pt x="3" y="1"/>
                  </a:cubicBezTo>
                  <a:lnTo>
                    <a:pt x="1" y="0"/>
                  </a:lnTo>
                  <a:lnTo>
                    <a:pt x="0" y="1"/>
                  </a:lnTo>
                  <a:cubicBezTo>
                    <a:pt x="0" y="1"/>
                    <a:pt x="1" y="7"/>
                    <a:pt x="3" y="12"/>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1" name="Freeform 1689"/>
            <p:cNvSpPr>
              <a:spLocks/>
            </p:cNvSpPr>
            <p:nvPr userDrawn="1"/>
          </p:nvSpPr>
          <p:spPr bwMode="auto">
            <a:xfrm>
              <a:off x="379" y="310"/>
              <a:ext cx="7" cy="4"/>
            </a:xfrm>
            <a:custGeom>
              <a:avLst/>
              <a:gdLst>
                <a:gd name="T0" fmla="*/ 16 w 17"/>
                <a:gd name="T1" fmla="*/ 0 h 10"/>
                <a:gd name="T2" fmla="*/ 16 w 17"/>
                <a:gd name="T3" fmla="*/ 0 h 10"/>
                <a:gd name="T4" fmla="*/ 8 w 17"/>
                <a:gd name="T5" fmla="*/ 8 h 10"/>
                <a:gd name="T6" fmla="*/ 0 w 17"/>
                <a:gd name="T7" fmla="*/ 1 h 10"/>
                <a:gd name="T8" fmla="*/ 8 w 17"/>
                <a:gd name="T9" fmla="*/ 10 h 10"/>
                <a:gd name="T10" fmla="*/ 16 w 17"/>
                <a:gd name="T11" fmla="*/ 0 h 10"/>
              </a:gdLst>
              <a:ahLst/>
              <a:cxnLst>
                <a:cxn ang="0">
                  <a:pos x="T0" y="T1"/>
                </a:cxn>
                <a:cxn ang="0">
                  <a:pos x="T2" y="T3"/>
                </a:cxn>
                <a:cxn ang="0">
                  <a:pos x="T4" y="T5"/>
                </a:cxn>
                <a:cxn ang="0">
                  <a:pos x="T6" y="T7"/>
                </a:cxn>
                <a:cxn ang="0">
                  <a:pos x="T8" y="T9"/>
                </a:cxn>
                <a:cxn ang="0">
                  <a:pos x="T10" y="T11"/>
                </a:cxn>
              </a:cxnLst>
              <a:rect l="0" t="0" r="r" b="b"/>
              <a:pathLst>
                <a:path w="17" h="10">
                  <a:moveTo>
                    <a:pt x="16" y="0"/>
                  </a:moveTo>
                  <a:lnTo>
                    <a:pt x="16" y="0"/>
                  </a:lnTo>
                  <a:cubicBezTo>
                    <a:pt x="16" y="6"/>
                    <a:pt x="11" y="5"/>
                    <a:pt x="8" y="8"/>
                  </a:cubicBezTo>
                  <a:cubicBezTo>
                    <a:pt x="5" y="4"/>
                    <a:pt x="0" y="6"/>
                    <a:pt x="0" y="1"/>
                  </a:cubicBezTo>
                  <a:cubicBezTo>
                    <a:pt x="0" y="9"/>
                    <a:pt x="5" y="6"/>
                    <a:pt x="8" y="10"/>
                  </a:cubicBezTo>
                  <a:cubicBezTo>
                    <a:pt x="11" y="6"/>
                    <a:pt x="17" y="8"/>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2" name="Freeform 1690"/>
            <p:cNvSpPr>
              <a:spLocks noEditPoints="1"/>
            </p:cNvSpPr>
            <p:nvPr userDrawn="1"/>
          </p:nvSpPr>
          <p:spPr bwMode="auto">
            <a:xfrm>
              <a:off x="372" y="304"/>
              <a:ext cx="2" cy="6"/>
            </a:xfrm>
            <a:custGeom>
              <a:avLst/>
              <a:gdLst>
                <a:gd name="T0" fmla="*/ 1 w 4"/>
                <a:gd name="T1" fmla="*/ 8 h 14"/>
                <a:gd name="T2" fmla="*/ 1 w 4"/>
                <a:gd name="T3" fmla="*/ 8 h 14"/>
                <a:gd name="T4" fmla="*/ 2 w 4"/>
                <a:gd name="T5" fmla="*/ 1 h 14"/>
                <a:gd name="T6" fmla="*/ 3 w 4"/>
                <a:gd name="T7" fmla="*/ 2 h 14"/>
                <a:gd name="T8" fmla="*/ 1 w 4"/>
                <a:gd name="T9" fmla="*/ 8 h 14"/>
                <a:gd name="T10" fmla="*/ 0 w 4"/>
                <a:gd name="T11" fmla="*/ 14 h 14"/>
                <a:gd name="T12" fmla="*/ 0 w 4"/>
                <a:gd name="T13" fmla="*/ 14 h 14"/>
                <a:gd name="T14" fmla="*/ 4 w 4"/>
                <a:gd name="T15" fmla="*/ 2 h 14"/>
                <a:gd name="T16" fmla="*/ 3 w 4"/>
                <a:gd name="T17" fmla="*/ 0 h 14"/>
                <a:gd name="T18" fmla="*/ 1 w 4"/>
                <a:gd name="T19" fmla="*/ 1 h 14"/>
                <a:gd name="T20" fmla="*/ 0 w 4"/>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4">
                  <a:moveTo>
                    <a:pt x="1" y="8"/>
                  </a:moveTo>
                  <a:lnTo>
                    <a:pt x="1" y="8"/>
                  </a:lnTo>
                  <a:cubicBezTo>
                    <a:pt x="1" y="7"/>
                    <a:pt x="2" y="1"/>
                    <a:pt x="2" y="1"/>
                  </a:cubicBezTo>
                  <a:lnTo>
                    <a:pt x="3" y="2"/>
                  </a:lnTo>
                  <a:cubicBezTo>
                    <a:pt x="3" y="2"/>
                    <a:pt x="2" y="7"/>
                    <a:pt x="1" y="8"/>
                  </a:cubicBezTo>
                  <a:close/>
                  <a:moveTo>
                    <a:pt x="0" y="14"/>
                  </a:moveTo>
                  <a:lnTo>
                    <a:pt x="0" y="14"/>
                  </a:lnTo>
                  <a:cubicBezTo>
                    <a:pt x="4" y="6"/>
                    <a:pt x="4" y="2"/>
                    <a:pt x="4" y="2"/>
                  </a:cubicBezTo>
                  <a:lnTo>
                    <a:pt x="3" y="0"/>
                  </a:lnTo>
                  <a:lnTo>
                    <a:pt x="1" y="1"/>
                  </a:lnTo>
                  <a:cubicBezTo>
                    <a:pt x="1" y="1"/>
                    <a:pt x="0" y="6"/>
                    <a:pt x="0" y="1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3" name="Freeform 1691"/>
            <p:cNvSpPr>
              <a:spLocks/>
            </p:cNvSpPr>
            <p:nvPr userDrawn="1"/>
          </p:nvSpPr>
          <p:spPr bwMode="auto">
            <a:xfrm>
              <a:off x="367" y="309"/>
              <a:ext cx="9" cy="5"/>
            </a:xfrm>
            <a:custGeom>
              <a:avLst/>
              <a:gdLst>
                <a:gd name="T0" fmla="*/ 20 w 20"/>
                <a:gd name="T1" fmla="*/ 4 h 12"/>
                <a:gd name="T2" fmla="*/ 20 w 20"/>
                <a:gd name="T3" fmla="*/ 4 h 12"/>
                <a:gd name="T4" fmla="*/ 9 w 20"/>
                <a:gd name="T5" fmla="*/ 9 h 12"/>
                <a:gd name="T6" fmla="*/ 3 w 20"/>
                <a:gd name="T7" fmla="*/ 0 h 12"/>
                <a:gd name="T8" fmla="*/ 8 w 20"/>
                <a:gd name="T9" fmla="*/ 11 h 12"/>
                <a:gd name="T10" fmla="*/ 20 w 20"/>
                <a:gd name="T11" fmla="*/ 4 h 12"/>
              </a:gdLst>
              <a:ahLst/>
              <a:cxnLst>
                <a:cxn ang="0">
                  <a:pos x="T0" y="T1"/>
                </a:cxn>
                <a:cxn ang="0">
                  <a:pos x="T2" y="T3"/>
                </a:cxn>
                <a:cxn ang="0">
                  <a:pos x="T4" y="T5"/>
                </a:cxn>
                <a:cxn ang="0">
                  <a:pos x="T6" y="T7"/>
                </a:cxn>
                <a:cxn ang="0">
                  <a:pos x="T8" y="T9"/>
                </a:cxn>
                <a:cxn ang="0">
                  <a:pos x="T10" y="T11"/>
                </a:cxn>
              </a:cxnLst>
              <a:rect l="0" t="0" r="r" b="b"/>
              <a:pathLst>
                <a:path w="20" h="12">
                  <a:moveTo>
                    <a:pt x="20" y="4"/>
                  </a:moveTo>
                  <a:lnTo>
                    <a:pt x="20" y="4"/>
                  </a:lnTo>
                  <a:cubicBezTo>
                    <a:pt x="18" y="10"/>
                    <a:pt x="13" y="7"/>
                    <a:pt x="9" y="9"/>
                  </a:cubicBezTo>
                  <a:cubicBezTo>
                    <a:pt x="6" y="5"/>
                    <a:pt x="2" y="5"/>
                    <a:pt x="3" y="0"/>
                  </a:cubicBezTo>
                  <a:cubicBezTo>
                    <a:pt x="0" y="8"/>
                    <a:pt x="6" y="7"/>
                    <a:pt x="8" y="11"/>
                  </a:cubicBezTo>
                  <a:cubicBezTo>
                    <a:pt x="13" y="9"/>
                    <a:pt x="18" y="12"/>
                    <a:pt x="20" y="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4" name="Freeform 1692"/>
            <p:cNvSpPr>
              <a:spLocks/>
            </p:cNvSpPr>
            <p:nvPr userDrawn="1"/>
          </p:nvSpPr>
          <p:spPr bwMode="auto">
            <a:xfrm>
              <a:off x="365" y="302"/>
              <a:ext cx="0" cy="2"/>
            </a:xfrm>
            <a:custGeom>
              <a:avLst/>
              <a:gdLst>
                <a:gd name="T0" fmla="*/ 0 w 1"/>
                <a:gd name="T1" fmla="*/ 4 h 4"/>
                <a:gd name="T2" fmla="*/ 0 w 1"/>
                <a:gd name="T3" fmla="*/ 4 h 4"/>
                <a:gd name="T4" fmla="*/ 1 w 1"/>
                <a:gd name="T5" fmla="*/ 0 h 4"/>
                <a:gd name="T6" fmla="*/ 0 w 1"/>
                <a:gd name="T7" fmla="*/ 0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lnTo>
                    <a:pt x="0" y="4"/>
                  </a:lnTo>
                  <a:cubicBezTo>
                    <a:pt x="1" y="3"/>
                    <a:pt x="1" y="0"/>
                    <a:pt x="1" y="0"/>
                  </a:cubicBezTo>
                  <a:lnTo>
                    <a:pt x="0" y="0"/>
                  </a:lnTo>
                  <a:lnTo>
                    <a:pt x="0" y="4"/>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5" name="Freeform 1693"/>
            <p:cNvSpPr>
              <a:spLocks/>
            </p:cNvSpPr>
            <p:nvPr userDrawn="1"/>
          </p:nvSpPr>
          <p:spPr bwMode="auto">
            <a:xfrm>
              <a:off x="331" y="181"/>
              <a:ext cx="98" cy="48"/>
            </a:xfrm>
            <a:custGeom>
              <a:avLst/>
              <a:gdLst>
                <a:gd name="T0" fmla="*/ 12 w 219"/>
                <a:gd name="T1" fmla="*/ 57 h 105"/>
                <a:gd name="T2" fmla="*/ 12 w 219"/>
                <a:gd name="T3" fmla="*/ 57 h 105"/>
                <a:gd name="T4" fmla="*/ 60 w 219"/>
                <a:gd name="T5" fmla="*/ 81 h 105"/>
                <a:gd name="T6" fmla="*/ 120 w 219"/>
                <a:gd name="T7" fmla="*/ 81 h 105"/>
                <a:gd name="T8" fmla="*/ 156 w 219"/>
                <a:gd name="T9" fmla="*/ 68 h 105"/>
                <a:gd name="T10" fmla="*/ 156 w 219"/>
                <a:gd name="T11" fmla="*/ 22 h 105"/>
                <a:gd name="T12" fmla="*/ 179 w 219"/>
                <a:gd name="T13" fmla="*/ 31 h 105"/>
                <a:gd name="T14" fmla="*/ 181 w 219"/>
                <a:gd name="T15" fmla="*/ 39 h 105"/>
                <a:gd name="T16" fmla="*/ 172 w 219"/>
                <a:gd name="T17" fmla="*/ 74 h 105"/>
                <a:gd name="T18" fmla="*/ 182 w 219"/>
                <a:gd name="T19" fmla="*/ 93 h 105"/>
                <a:gd name="T20" fmla="*/ 177 w 219"/>
                <a:gd name="T21" fmla="*/ 105 h 105"/>
                <a:gd name="T22" fmla="*/ 192 w 219"/>
                <a:gd name="T23" fmla="*/ 85 h 105"/>
                <a:gd name="T24" fmla="*/ 186 w 219"/>
                <a:gd name="T25" fmla="*/ 72 h 105"/>
                <a:gd name="T26" fmla="*/ 208 w 219"/>
                <a:gd name="T27" fmla="*/ 77 h 105"/>
                <a:gd name="T28" fmla="*/ 211 w 219"/>
                <a:gd name="T29" fmla="*/ 87 h 105"/>
                <a:gd name="T30" fmla="*/ 219 w 219"/>
                <a:gd name="T31" fmla="*/ 74 h 105"/>
                <a:gd name="T32" fmla="*/ 209 w 219"/>
                <a:gd name="T33" fmla="*/ 65 h 105"/>
                <a:gd name="T34" fmla="*/ 199 w 219"/>
                <a:gd name="T35" fmla="*/ 63 h 105"/>
                <a:gd name="T36" fmla="*/ 210 w 219"/>
                <a:gd name="T37" fmla="*/ 38 h 105"/>
                <a:gd name="T38" fmla="*/ 186 w 219"/>
                <a:gd name="T39" fmla="*/ 23 h 105"/>
                <a:gd name="T40" fmla="*/ 179 w 219"/>
                <a:gd name="T41" fmla="*/ 16 h 105"/>
                <a:gd name="T42" fmla="*/ 159 w 219"/>
                <a:gd name="T43" fmla="*/ 2 h 105"/>
                <a:gd name="T44" fmla="*/ 146 w 219"/>
                <a:gd name="T45" fmla="*/ 10 h 105"/>
                <a:gd name="T46" fmla="*/ 136 w 219"/>
                <a:gd name="T47" fmla="*/ 16 h 105"/>
                <a:gd name="T48" fmla="*/ 139 w 219"/>
                <a:gd name="T49" fmla="*/ 42 h 105"/>
                <a:gd name="T50" fmla="*/ 144 w 219"/>
                <a:gd name="T51" fmla="*/ 63 h 105"/>
                <a:gd name="T52" fmla="*/ 118 w 219"/>
                <a:gd name="T53" fmla="*/ 79 h 105"/>
                <a:gd name="T54" fmla="*/ 76 w 219"/>
                <a:gd name="T55" fmla="*/ 79 h 105"/>
                <a:gd name="T56" fmla="*/ 31 w 219"/>
                <a:gd name="T57" fmla="*/ 51 h 105"/>
                <a:gd name="T58" fmla="*/ 28 w 219"/>
                <a:gd name="T59" fmla="*/ 48 h 105"/>
                <a:gd name="T60" fmla="*/ 0 w 219"/>
                <a:gd name="T61" fmla="*/ 45 h 105"/>
                <a:gd name="T62" fmla="*/ 12 w 219"/>
                <a:gd name="T63" fmla="*/ 5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9" h="105">
                  <a:moveTo>
                    <a:pt x="12" y="57"/>
                  </a:moveTo>
                  <a:lnTo>
                    <a:pt x="12" y="57"/>
                  </a:lnTo>
                  <a:cubicBezTo>
                    <a:pt x="20" y="66"/>
                    <a:pt x="40" y="77"/>
                    <a:pt x="60" y="81"/>
                  </a:cubicBezTo>
                  <a:cubicBezTo>
                    <a:pt x="76" y="84"/>
                    <a:pt x="108" y="82"/>
                    <a:pt x="120" y="81"/>
                  </a:cubicBezTo>
                  <a:cubicBezTo>
                    <a:pt x="135" y="80"/>
                    <a:pt x="149" y="76"/>
                    <a:pt x="156" y="68"/>
                  </a:cubicBezTo>
                  <a:cubicBezTo>
                    <a:pt x="170" y="54"/>
                    <a:pt x="149" y="36"/>
                    <a:pt x="156" y="22"/>
                  </a:cubicBezTo>
                  <a:cubicBezTo>
                    <a:pt x="163" y="26"/>
                    <a:pt x="169" y="30"/>
                    <a:pt x="179" y="31"/>
                  </a:cubicBezTo>
                  <a:cubicBezTo>
                    <a:pt x="180" y="33"/>
                    <a:pt x="180" y="37"/>
                    <a:pt x="181" y="39"/>
                  </a:cubicBezTo>
                  <a:cubicBezTo>
                    <a:pt x="184" y="55"/>
                    <a:pt x="169" y="58"/>
                    <a:pt x="172" y="74"/>
                  </a:cubicBezTo>
                  <a:cubicBezTo>
                    <a:pt x="174" y="82"/>
                    <a:pt x="180" y="84"/>
                    <a:pt x="182" y="93"/>
                  </a:cubicBezTo>
                  <a:cubicBezTo>
                    <a:pt x="182" y="93"/>
                    <a:pt x="183" y="100"/>
                    <a:pt x="177" y="105"/>
                  </a:cubicBezTo>
                  <a:cubicBezTo>
                    <a:pt x="190" y="105"/>
                    <a:pt x="196" y="95"/>
                    <a:pt x="192" y="85"/>
                  </a:cubicBezTo>
                  <a:cubicBezTo>
                    <a:pt x="191" y="81"/>
                    <a:pt x="186" y="77"/>
                    <a:pt x="186" y="72"/>
                  </a:cubicBezTo>
                  <a:cubicBezTo>
                    <a:pt x="193" y="81"/>
                    <a:pt x="198" y="80"/>
                    <a:pt x="208" y="77"/>
                  </a:cubicBezTo>
                  <a:cubicBezTo>
                    <a:pt x="213" y="76"/>
                    <a:pt x="213" y="82"/>
                    <a:pt x="211" y="87"/>
                  </a:cubicBezTo>
                  <a:cubicBezTo>
                    <a:pt x="217" y="83"/>
                    <a:pt x="219" y="77"/>
                    <a:pt x="219" y="74"/>
                  </a:cubicBezTo>
                  <a:cubicBezTo>
                    <a:pt x="219" y="67"/>
                    <a:pt x="214" y="63"/>
                    <a:pt x="209" y="65"/>
                  </a:cubicBezTo>
                  <a:cubicBezTo>
                    <a:pt x="206" y="65"/>
                    <a:pt x="200" y="69"/>
                    <a:pt x="199" y="63"/>
                  </a:cubicBezTo>
                  <a:cubicBezTo>
                    <a:pt x="198" y="53"/>
                    <a:pt x="214" y="54"/>
                    <a:pt x="210" y="38"/>
                  </a:cubicBezTo>
                  <a:cubicBezTo>
                    <a:pt x="209" y="29"/>
                    <a:pt x="200" y="25"/>
                    <a:pt x="186" y="23"/>
                  </a:cubicBezTo>
                  <a:cubicBezTo>
                    <a:pt x="184" y="22"/>
                    <a:pt x="181" y="19"/>
                    <a:pt x="179" y="16"/>
                  </a:cubicBezTo>
                  <a:cubicBezTo>
                    <a:pt x="171" y="3"/>
                    <a:pt x="163" y="0"/>
                    <a:pt x="159" y="2"/>
                  </a:cubicBezTo>
                  <a:cubicBezTo>
                    <a:pt x="153" y="5"/>
                    <a:pt x="151" y="8"/>
                    <a:pt x="146" y="10"/>
                  </a:cubicBezTo>
                  <a:cubicBezTo>
                    <a:pt x="142" y="12"/>
                    <a:pt x="138" y="13"/>
                    <a:pt x="136" y="16"/>
                  </a:cubicBezTo>
                  <a:cubicBezTo>
                    <a:pt x="130" y="24"/>
                    <a:pt x="135" y="35"/>
                    <a:pt x="139" y="42"/>
                  </a:cubicBezTo>
                  <a:cubicBezTo>
                    <a:pt x="141" y="47"/>
                    <a:pt x="146" y="56"/>
                    <a:pt x="144" y="63"/>
                  </a:cubicBezTo>
                  <a:cubicBezTo>
                    <a:pt x="141" y="72"/>
                    <a:pt x="127" y="77"/>
                    <a:pt x="118" y="79"/>
                  </a:cubicBezTo>
                  <a:cubicBezTo>
                    <a:pt x="111" y="81"/>
                    <a:pt x="89" y="82"/>
                    <a:pt x="76" y="79"/>
                  </a:cubicBezTo>
                  <a:cubicBezTo>
                    <a:pt x="65" y="76"/>
                    <a:pt x="38" y="61"/>
                    <a:pt x="31" y="51"/>
                  </a:cubicBezTo>
                  <a:cubicBezTo>
                    <a:pt x="28" y="48"/>
                    <a:pt x="28" y="48"/>
                    <a:pt x="28" y="48"/>
                  </a:cubicBezTo>
                  <a:cubicBezTo>
                    <a:pt x="19" y="44"/>
                    <a:pt x="0" y="45"/>
                    <a:pt x="0" y="45"/>
                  </a:cubicBezTo>
                  <a:cubicBezTo>
                    <a:pt x="0" y="45"/>
                    <a:pt x="4" y="49"/>
                    <a:pt x="12" y="57"/>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6" name="Freeform 1694"/>
            <p:cNvSpPr>
              <a:spLocks/>
            </p:cNvSpPr>
            <p:nvPr userDrawn="1"/>
          </p:nvSpPr>
          <p:spPr bwMode="auto">
            <a:xfrm>
              <a:off x="339" y="203"/>
              <a:ext cx="25" cy="14"/>
            </a:xfrm>
            <a:custGeom>
              <a:avLst/>
              <a:gdLst>
                <a:gd name="T0" fmla="*/ 9 w 55"/>
                <a:gd name="T1" fmla="*/ 3 h 32"/>
                <a:gd name="T2" fmla="*/ 9 w 55"/>
                <a:gd name="T3" fmla="*/ 3 h 32"/>
                <a:gd name="T4" fmla="*/ 0 w 55"/>
                <a:gd name="T5" fmla="*/ 0 h 32"/>
                <a:gd name="T6" fmla="*/ 55 w 55"/>
                <a:gd name="T7" fmla="*/ 32 h 32"/>
                <a:gd name="T8" fmla="*/ 9 w 55"/>
                <a:gd name="T9" fmla="*/ 3 h 32"/>
              </a:gdLst>
              <a:ahLst/>
              <a:cxnLst>
                <a:cxn ang="0">
                  <a:pos x="T0" y="T1"/>
                </a:cxn>
                <a:cxn ang="0">
                  <a:pos x="T2" y="T3"/>
                </a:cxn>
                <a:cxn ang="0">
                  <a:pos x="T4" y="T5"/>
                </a:cxn>
                <a:cxn ang="0">
                  <a:pos x="T6" y="T7"/>
                </a:cxn>
                <a:cxn ang="0">
                  <a:pos x="T8" y="T9"/>
                </a:cxn>
              </a:cxnLst>
              <a:rect l="0" t="0" r="r" b="b"/>
              <a:pathLst>
                <a:path w="55" h="32">
                  <a:moveTo>
                    <a:pt x="9" y="3"/>
                  </a:moveTo>
                  <a:lnTo>
                    <a:pt x="9" y="3"/>
                  </a:lnTo>
                  <a:cubicBezTo>
                    <a:pt x="6" y="1"/>
                    <a:pt x="0" y="0"/>
                    <a:pt x="0" y="0"/>
                  </a:cubicBezTo>
                  <a:cubicBezTo>
                    <a:pt x="5" y="10"/>
                    <a:pt x="33" y="28"/>
                    <a:pt x="55" y="32"/>
                  </a:cubicBezTo>
                  <a:cubicBezTo>
                    <a:pt x="44" y="29"/>
                    <a:pt x="17" y="15"/>
                    <a:pt x="9"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7" name="Freeform 1695"/>
            <p:cNvSpPr>
              <a:spLocks/>
            </p:cNvSpPr>
            <p:nvPr userDrawn="1"/>
          </p:nvSpPr>
          <p:spPr bwMode="auto">
            <a:xfrm>
              <a:off x="334" y="202"/>
              <a:ext cx="27" cy="15"/>
            </a:xfrm>
            <a:custGeom>
              <a:avLst/>
              <a:gdLst>
                <a:gd name="T0" fmla="*/ 0 w 59"/>
                <a:gd name="T1" fmla="*/ 0 h 33"/>
                <a:gd name="T2" fmla="*/ 0 w 59"/>
                <a:gd name="T3" fmla="*/ 0 h 33"/>
                <a:gd name="T4" fmla="*/ 59 w 59"/>
                <a:gd name="T5" fmla="*/ 33 h 33"/>
                <a:gd name="T6" fmla="*/ 8 w 59"/>
                <a:gd name="T7" fmla="*/ 1 h 33"/>
                <a:gd name="T8" fmla="*/ 0 w 59"/>
                <a:gd name="T9" fmla="*/ 0 h 33"/>
              </a:gdLst>
              <a:ahLst/>
              <a:cxnLst>
                <a:cxn ang="0">
                  <a:pos x="T0" y="T1"/>
                </a:cxn>
                <a:cxn ang="0">
                  <a:pos x="T2" y="T3"/>
                </a:cxn>
                <a:cxn ang="0">
                  <a:pos x="T4" y="T5"/>
                </a:cxn>
                <a:cxn ang="0">
                  <a:pos x="T6" y="T7"/>
                </a:cxn>
                <a:cxn ang="0">
                  <a:pos x="T8" y="T9"/>
                </a:cxn>
              </a:cxnLst>
              <a:rect l="0" t="0" r="r" b="b"/>
              <a:pathLst>
                <a:path w="59" h="33">
                  <a:moveTo>
                    <a:pt x="0" y="0"/>
                  </a:moveTo>
                  <a:lnTo>
                    <a:pt x="0" y="0"/>
                  </a:lnTo>
                  <a:cubicBezTo>
                    <a:pt x="7" y="13"/>
                    <a:pt x="33" y="29"/>
                    <a:pt x="59" y="33"/>
                  </a:cubicBezTo>
                  <a:cubicBezTo>
                    <a:pt x="34" y="25"/>
                    <a:pt x="14" y="11"/>
                    <a:pt x="8" y="1"/>
                  </a:cubicBezTo>
                  <a:cubicBezTo>
                    <a:pt x="5" y="0"/>
                    <a:pt x="2"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8" name="Freeform 1696"/>
            <p:cNvSpPr>
              <a:spLocks/>
            </p:cNvSpPr>
            <p:nvPr userDrawn="1"/>
          </p:nvSpPr>
          <p:spPr bwMode="auto">
            <a:xfrm>
              <a:off x="409" y="195"/>
              <a:ext cx="18" cy="32"/>
            </a:xfrm>
            <a:custGeom>
              <a:avLst/>
              <a:gdLst>
                <a:gd name="T0" fmla="*/ 16 w 41"/>
                <a:gd name="T1" fmla="*/ 1 h 70"/>
                <a:gd name="T2" fmla="*/ 16 w 41"/>
                <a:gd name="T3" fmla="*/ 1 h 70"/>
                <a:gd name="T4" fmla="*/ 13 w 41"/>
                <a:gd name="T5" fmla="*/ 0 h 70"/>
                <a:gd name="T6" fmla="*/ 14 w 41"/>
                <a:gd name="T7" fmla="*/ 13 h 70"/>
                <a:gd name="T8" fmla="*/ 11 w 41"/>
                <a:gd name="T9" fmla="*/ 0 h 70"/>
                <a:gd name="T10" fmla="*/ 9 w 41"/>
                <a:gd name="T11" fmla="*/ 0 h 70"/>
                <a:gd name="T12" fmla="*/ 7 w 41"/>
                <a:gd name="T13" fmla="*/ 24 h 70"/>
                <a:gd name="T14" fmla="*/ 5 w 41"/>
                <a:gd name="T15" fmla="*/ 49 h 70"/>
                <a:gd name="T16" fmla="*/ 10 w 41"/>
                <a:gd name="T17" fmla="*/ 70 h 70"/>
                <a:gd name="T18" fmla="*/ 13 w 41"/>
                <a:gd name="T19" fmla="*/ 47 h 70"/>
                <a:gd name="T20" fmla="*/ 14 w 41"/>
                <a:gd name="T21" fmla="*/ 33 h 70"/>
                <a:gd name="T22" fmla="*/ 25 w 41"/>
                <a:gd name="T23" fmla="*/ 45 h 70"/>
                <a:gd name="T24" fmla="*/ 41 w 41"/>
                <a:gd name="T25" fmla="*/ 46 h 70"/>
                <a:gd name="T26" fmla="*/ 31 w 41"/>
                <a:gd name="T27" fmla="*/ 41 h 70"/>
                <a:gd name="T28" fmla="*/ 22 w 41"/>
                <a:gd name="T29" fmla="*/ 21 h 70"/>
                <a:gd name="T30" fmla="*/ 26 w 41"/>
                <a:gd name="T31" fmla="*/ 3 h 70"/>
                <a:gd name="T32" fmla="*/ 26 w 41"/>
                <a:gd name="T33" fmla="*/ 13 h 70"/>
                <a:gd name="T34" fmla="*/ 24 w 41"/>
                <a:gd name="T35" fmla="*/ 2 h 70"/>
                <a:gd name="T36" fmla="*/ 22 w 41"/>
                <a:gd name="T37" fmla="*/ 2 h 70"/>
                <a:gd name="T38" fmla="*/ 22 w 41"/>
                <a:gd name="T39" fmla="*/ 13 h 70"/>
                <a:gd name="T40" fmla="*/ 20 w 41"/>
                <a:gd name="T41" fmla="*/ 1 h 70"/>
                <a:gd name="T42" fmla="*/ 18 w 41"/>
                <a:gd name="T43" fmla="*/ 1 h 70"/>
                <a:gd name="T44" fmla="*/ 18 w 41"/>
                <a:gd name="T45" fmla="*/ 13 h 70"/>
                <a:gd name="T46" fmla="*/ 16 w 41"/>
                <a:gd name="T47"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70">
                  <a:moveTo>
                    <a:pt x="16" y="1"/>
                  </a:moveTo>
                  <a:lnTo>
                    <a:pt x="16" y="1"/>
                  </a:lnTo>
                  <a:lnTo>
                    <a:pt x="13" y="0"/>
                  </a:lnTo>
                  <a:cubicBezTo>
                    <a:pt x="15" y="4"/>
                    <a:pt x="16" y="8"/>
                    <a:pt x="14" y="13"/>
                  </a:cubicBezTo>
                  <a:cubicBezTo>
                    <a:pt x="14" y="7"/>
                    <a:pt x="12" y="2"/>
                    <a:pt x="11" y="0"/>
                  </a:cubicBezTo>
                  <a:cubicBezTo>
                    <a:pt x="11" y="0"/>
                    <a:pt x="9" y="0"/>
                    <a:pt x="9" y="0"/>
                  </a:cubicBezTo>
                  <a:cubicBezTo>
                    <a:pt x="13" y="11"/>
                    <a:pt x="11" y="19"/>
                    <a:pt x="7" y="24"/>
                  </a:cubicBezTo>
                  <a:cubicBezTo>
                    <a:pt x="0" y="32"/>
                    <a:pt x="1" y="40"/>
                    <a:pt x="5" y="49"/>
                  </a:cubicBezTo>
                  <a:cubicBezTo>
                    <a:pt x="7" y="53"/>
                    <a:pt x="16" y="63"/>
                    <a:pt x="10" y="70"/>
                  </a:cubicBezTo>
                  <a:cubicBezTo>
                    <a:pt x="23" y="63"/>
                    <a:pt x="17" y="51"/>
                    <a:pt x="13" y="47"/>
                  </a:cubicBezTo>
                  <a:cubicBezTo>
                    <a:pt x="10" y="43"/>
                    <a:pt x="10" y="36"/>
                    <a:pt x="14" y="33"/>
                  </a:cubicBezTo>
                  <a:cubicBezTo>
                    <a:pt x="14" y="40"/>
                    <a:pt x="19" y="45"/>
                    <a:pt x="25" y="45"/>
                  </a:cubicBezTo>
                  <a:cubicBezTo>
                    <a:pt x="30" y="45"/>
                    <a:pt x="39" y="38"/>
                    <a:pt x="41" y="46"/>
                  </a:cubicBezTo>
                  <a:cubicBezTo>
                    <a:pt x="41" y="38"/>
                    <a:pt x="36" y="40"/>
                    <a:pt x="31" y="41"/>
                  </a:cubicBezTo>
                  <a:cubicBezTo>
                    <a:pt x="15" y="44"/>
                    <a:pt x="16" y="26"/>
                    <a:pt x="22" y="21"/>
                  </a:cubicBezTo>
                  <a:cubicBezTo>
                    <a:pt x="28" y="16"/>
                    <a:pt x="36" y="9"/>
                    <a:pt x="26" y="3"/>
                  </a:cubicBezTo>
                  <a:cubicBezTo>
                    <a:pt x="27" y="6"/>
                    <a:pt x="27" y="10"/>
                    <a:pt x="26" y="13"/>
                  </a:cubicBezTo>
                  <a:cubicBezTo>
                    <a:pt x="26" y="9"/>
                    <a:pt x="25" y="3"/>
                    <a:pt x="24" y="2"/>
                  </a:cubicBezTo>
                  <a:lnTo>
                    <a:pt x="22" y="2"/>
                  </a:lnTo>
                  <a:cubicBezTo>
                    <a:pt x="23" y="5"/>
                    <a:pt x="24" y="9"/>
                    <a:pt x="22" y="13"/>
                  </a:cubicBezTo>
                  <a:cubicBezTo>
                    <a:pt x="22" y="10"/>
                    <a:pt x="22" y="4"/>
                    <a:pt x="20" y="1"/>
                  </a:cubicBezTo>
                  <a:lnTo>
                    <a:pt x="18" y="1"/>
                  </a:lnTo>
                  <a:cubicBezTo>
                    <a:pt x="19" y="4"/>
                    <a:pt x="19" y="8"/>
                    <a:pt x="18" y="13"/>
                  </a:cubicBezTo>
                  <a:cubicBezTo>
                    <a:pt x="18" y="7"/>
                    <a:pt x="17" y="3"/>
                    <a:pt x="1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69" name="Freeform 1697"/>
            <p:cNvSpPr>
              <a:spLocks/>
            </p:cNvSpPr>
            <p:nvPr userDrawn="1"/>
          </p:nvSpPr>
          <p:spPr bwMode="auto">
            <a:xfrm>
              <a:off x="393" y="190"/>
              <a:ext cx="9" cy="23"/>
            </a:xfrm>
            <a:custGeom>
              <a:avLst/>
              <a:gdLst>
                <a:gd name="T0" fmla="*/ 13 w 22"/>
                <a:gd name="T1" fmla="*/ 0 h 51"/>
                <a:gd name="T2" fmla="*/ 13 w 22"/>
                <a:gd name="T3" fmla="*/ 0 h 51"/>
                <a:gd name="T4" fmla="*/ 11 w 22"/>
                <a:gd name="T5" fmla="*/ 0 h 51"/>
                <a:gd name="T6" fmla="*/ 10 w 22"/>
                <a:gd name="T7" fmla="*/ 11 h 51"/>
                <a:gd name="T8" fmla="*/ 9 w 22"/>
                <a:gd name="T9" fmla="*/ 0 h 51"/>
                <a:gd name="T10" fmla="*/ 13 w 22"/>
                <a:gd name="T11" fmla="*/ 27 h 51"/>
                <a:gd name="T12" fmla="*/ 12 w 22"/>
                <a:gd name="T13" fmla="*/ 51 h 51"/>
                <a:gd name="T14" fmla="*/ 21 w 22"/>
                <a:gd name="T15" fmla="*/ 38 h 51"/>
                <a:gd name="T16" fmla="*/ 18 w 22"/>
                <a:gd name="T17" fmla="*/ 22 h 51"/>
                <a:gd name="T18" fmla="*/ 17 w 22"/>
                <a:gd name="T19" fmla="*/ 1 h 51"/>
                <a:gd name="T20" fmla="*/ 15 w 22"/>
                <a:gd name="T21" fmla="*/ 1 h 51"/>
                <a:gd name="T22" fmla="*/ 13 w 22"/>
                <a:gd name="T23" fmla="*/ 12 h 51"/>
                <a:gd name="T24" fmla="*/ 13 w 22"/>
                <a:gd name="T2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51">
                  <a:moveTo>
                    <a:pt x="13" y="0"/>
                  </a:moveTo>
                  <a:lnTo>
                    <a:pt x="13" y="0"/>
                  </a:lnTo>
                  <a:cubicBezTo>
                    <a:pt x="12" y="0"/>
                    <a:pt x="11" y="0"/>
                    <a:pt x="11" y="0"/>
                  </a:cubicBezTo>
                  <a:cubicBezTo>
                    <a:pt x="9" y="3"/>
                    <a:pt x="9" y="7"/>
                    <a:pt x="10" y="11"/>
                  </a:cubicBezTo>
                  <a:cubicBezTo>
                    <a:pt x="8" y="7"/>
                    <a:pt x="8" y="4"/>
                    <a:pt x="9" y="0"/>
                  </a:cubicBezTo>
                  <a:cubicBezTo>
                    <a:pt x="0" y="0"/>
                    <a:pt x="10" y="19"/>
                    <a:pt x="13" y="27"/>
                  </a:cubicBezTo>
                  <a:cubicBezTo>
                    <a:pt x="15" y="31"/>
                    <a:pt x="19" y="42"/>
                    <a:pt x="12" y="51"/>
                  </a:cubicBezTo>
                  <a:cubicBezTo>
                    <a:pt x="15" y="49"/>
                    <a:pt x="22" y="42"/>
                    <a:pt x="21" y="38"/>
                  </a:cubicBezTo>
                  <a:cubicBezTo>
                    <a:pt x="21" y="29"/>
                    <a:pt x="19" y="25"/>
                    <a:pt x="18" y="22"/>
                  </a:cubicBezTo>
                  <a:cubicBezTo>
                    <a:pt x="15" y="15"/>
                    <a:pt x="14" y="7"/>
                    <a:pt x="17" y="1"/>
                  </a:cubicBezTo>
                  <a:cubicBezTo>
                    <a:pt x="16" y="1"/>
                    <a:pt x="16" y="1"/>
                    <a:pt x="15" y="1"/>
                  </a:cubicBezTo>
                  <a:cubicBezTo>
                    <a:pt x="14" y="2"/>
                    <a:pt x="12" y="7"/>
                    <a:pt x="13" y="12"/>
                  </a:cubicBezTo>
                  <a:cubicBezTo>
                    <a:pt x="10" y="7"/>
                    <a:pt x="12" y="2"/>
                    <a:pt x="1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0" name="Freeform 1698"/>
            <p:cNvSpPr>
              <a:spLocks/>
            </p:cNvSpPr>
            <p:nvPr userDrawn="1"/>
          </p:nvSpPr>
          <p:spPr bwMode="auto">
            <a:xfrm>
              <a:off x="388" y="187"/>
              <a:ext cx="40" cy="30"/>
            </a:xfrm>
            <a:custGeom>
              <a:avLst/>
              <a:gdLst>
                <a:gd name="T0" fmla="*/ 24 w 90"/>
                <a:gd name="T1" fmla="*/ 1 h 65"/>
                <a:gd name="T2" fmla="*/ 24 w 90"/>
                <a:gd name="T3" fmla="*/ 1 h 65"/>
                <a:gd name="T4" fmla="*/ 15 w 90"/>
                <a:gd name="T5" fmla="*/ 1 h 65"/>
                <a:gd name="T6" fmla="*/ 21 w 90"/>
                <a:gd name="T7" fmla="*/ 48 h 65"/>
                <a:gd name="T8" fmla="*/ 1 w 90"/>
                <a:gd name="T9" fmla="*/ 65 h 65"/>
                <a:gd name="T10" fmla="*/ 24 w 90"/>
                <a:gd name="T11" fmla="*/ 41 h 65"/>
                <a:gd name="T12" fmla="*/ 18 w 90"/>
                <a:gd name="T13" fmla="*/ 4 h 65"/>
                <a:gd name="T14" fmla="*/ 50 w 90"/>
                <a:gd name="T15" fmla="*/ 14 h 65"/>
                <a:gd name="T16" fmla="*/ 80 w 90"/>
                <a:gd name="T17" fmla="*/ 31 h 65"/>
                <a:gd name="T18" fmla="*/ 70 w 90"/>
                <a:gd name="T19" fmla="*/ 42 h 65"/>
                <a:gd name="T20" fmla="*/ 76 w 90"/>
                <a:gd name="T21" fmla="*/ 57 h 65"/>
                <a:gd name="T22" fmla="*/ 90 w 90"/>
                <a:gd name="T23" fmla="*/ 60 h 65"/>
                <a:gd name="T24" fmla="*/ 71 w 90"/>
                <a:gd name="T25" fmla="*/ 52 h 65"/>
                <a:gd name="T26" fmla="*/ 77 w 90"/>
                <a:gd name="T27" fmla="*/ 38 h 65"/>
                <a:gd name="T28" fmla="*/ 82 w 90"/>
                <a:gd name="T29" fmla="*/ 27 h 65"/>
                <a:gd name="T30" fmla="*/ 48 w 90"/>
                <a:gd name="T31" fmla="*/ 10 h 65"/>
                <a:gd name="T32" fmla="*/ 24 w 90"/>
                <a:gd name="T33"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65">
                  <a:moveTo>
                    <a:pt x="24" y="1"/>
                  </a:moveTo>
                  <a:lnTo>
                    <a:pt x="24" y="1"/>
                  </a:lnTo>
                  <a:cubicBezTo>
                    <a:pt x="21" y="0"/>
                    <a:pt x="17" y="0"/>
                    <a:pt x="15" y="1"/>
                  </a:cubicBezTo>
                  <a:cubicBezTo>
                    <a:pt x="0" y="10"/>
                    <a:pt x="23" y="32"/>
                    <a:pt x="21" y="48"/>
                  </a:cubicBezTo>
                  <a:cubicBezTo>
                    <a:pt x="20" y="58"/>
                    <a:pt x="8" y="62"/>
                    <a:pt x="1" y="65"/>
                  </a:cubicBezTo>
                  <a:cubicBezTo>
                    <a:pt x="17" y="63"/>
                    <a:pt x="27" y="55"/>
                    <a:pt x="24" y="41"/>
                  </a:cubicBezTo>
                  <a:cubicBezTo>
                    <a:pt x="22" y="30"/>
                    <a:pt x="6" y="8"/>
                    <a:pt x="18" y="4"/>
                  </a:cubicBezTo>
                  <a:cubicBezTo>
                    <a:pt x="27" y="1"/>
                    <a:pt x="38" y="12"/>
                    <a:pt x="50" y="14"/>
                  </a:cubicBezTo>
                  <a:cubicBezTo>
                    <a:pt x="62" y="16"/>
                    <a:pt x="83" y="16"/>
                    <a:pt x="80" y="31"/>
                  </a:cubicBezTo>
                  <a:cubicBezTo>
                    <a:pt x="79" y="35"/>
                    <a:pt x="72" y="38"/>
                    <a:pt x="70" y="42"/>
                  </a:cubicBezTo>
                  <a:cubicBezTo>
                    <a:pt x="65" y="49"/>
                    <a:pt x="68" y="59"/>
                    <a:pt x="76" y="57"/>
                  </a:cubicBezTo>
                  <a:cubicBezTo>
                    <a:pt x="86" y="54"/>
                    <a:pt x="88" y="55"/>
                    <a:pt x="90" y="60"/>
                  </a:cubicBezTo>
                  <a:cubicBezTo>
                    <a:pt x="89" y="44"/>
                    <a:pt x="74" y="61"/>
                    <a:pt x="71" y="52"/>
                  </a:cubicBezTo>
                  <a:cubicBezTo>
                    <a:pt x="68" y="45"/>
                    <a:pt x="73" y="42"/>
                    <a:pt x="77" y="38"/>
                  </a:cubicBezTo>
                  <a:cubicBezTo>
                    <a:pt x="80" y="36"/>
                    <a:pt x="83" y="32"/>
                    <a:pt x="82" y="27"/>
                  </a:cubicBezTo>
                  <a:cubicBezTo>
                    <a:pt x="81" y="12"/>
                    <a:pt x="61" y="13"/>
                    <a:pt x="48" y="10"/>
                  </a:cubicBezTo>
                  <a:cubicBezTo>
                    <a:pt x="41" y="9"/>
                    <a:pt x="32" y="2"/>
                    <a:pt x="2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1" name="Freeform 1699"/>
            <p:cNvSpPr>
              <a:spLocks/>
            </p:cNvSpPr>
            <p:nvPr userDrawn="1"/>
          </p:nvSpPr>
          <p:spPr bwMode="auto">
            <a:xfrm>
              <a:off x="397" y="182"/>
              <a:ext cx="16" cy="9"/>
            </a:xfrm>
            <a:custGeom>
              <a:avLst/>
              <a:gdLst>
                <a:gd name="T0" fmla="*/ 15 w 37"/>
                <a:gd name="T1" fmla="*/ 1 h 20"/>
                <a:gd name="T2" fmla="*/ 15 w 37"/>
                <a:gd name="T3" fmla="*/ 1 h 20"/>
                <a:gd name="T4" fmla="*/ 12 w 37"/>
                <a:gd name="T5" fmla="*/ 3 h 20"/>
                <a:gd name="T6" fmla="*/ 21 w 37"/>
                <a:gd name="T7" fmla="*/ 8 h 20"/>
                <a:gd name="T8" fmla="*/ 9 w 37"/>
                <a:gd name="T9" fmla="*/ 4 h 20"/>
                <a:gd name="T10" fmla="*/ 8 w 37"/>
                <a:gd name="T11" fmla="*/ 5 h 20"/>
                <a:gd name="T12" fmla="*/ 18 w 37"/>
                <a:gd name="T13" fmla="*/ 10 h 20"/>
                <a:gd name="T14" fmla="*/ 5 w 37"/>
                <a:gd name="T15" fmla="*/ 7 h 20"/>
                <a:gd name="T16" fmla="*/ 0 w 37"/>
                <a:gd name="T17" fmla="*/ 9 h 20"/>
                <a:gd name="T18" fmla="*/ 20 w 37"/>
                <a:gd name="T19" fmla="*/ 16 h 20"/>
                <a:gd name="T20" fmla="*/ 37 w 37"/>
                <a:gd name="T21" fmla="*/ 20 h 20"/>
                <a:gd name="T22" fmla="*/ 29 w 37"/>
                <a:gd name="T23" fmla="*/ 12 h 20"/>
                <a:gd name="T24" fmla="*/ 15 w 37"/>
                <a:gd name="T2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0">
                  <a:moveTo>
                    <a:pt x="15" y="1"/>
                  </a:moveTo>
                  <a:lnTo>
                    <a:pt x="15" y="1"/>
                  </a:lnTo>
                  <a:cubicBezTo>
                    <a:pt x="14" y="1"/>
                    <a:pt x="12" y="2"/>
                    <a:pt x="12" y="3"/>
                  </a:cubicBezTo>
                  <a:cubicBezTo>
                    <a:pt x="16" y="3"/>
                    <a:pt x="19" y="5"/>
                    <a:pt x="21" y="8"/>
                  </a:cubicBezTo>
                  <a:cubicBezTo>
                    <a:pt x="19" y="7"/>
                    <a:pt x="13" y="4"/>
                    <a:pt x="9" y="4"/>
                  </a:cubicBezTo>
                  <a:cubicBezTo>
                    <a:pt x="8" y="5"/>
                    <a:pt x="8" y="5"/>
                    <a:pt x="8" y="5"/>
                  </a:cubicBezTo>
                  <a:cubicBezTo>
                    <a:pt x="9" y="6"/>
                    <a:pt x="14" y="6"/>
                    <a:pt x="18" y="10"/>
                  </a:cubicBezTo>
                  <a:cubicBezTo>
                    <a:pt x="13" y="7"/>
                    <a:pt x="7" y="7"/>
                    <a:pt x="5" y="7"/>
                  </a:cubicBezTo>
                  <a:cubicBezTo>
                    <a:pt x="3" y="8"/>
                    <a:pt x="3" y="9"/>
                    <a:pt x="0" y="9"/>
                  </a:cubicBezTo>
                  <a:cubicBezTo>
                    <a:pt x="7" y="9"/>
                    <a:pt x="11" y="10"/>
                    <a:pt x="20" y="16"/>
                  </a:cubicBezTo>
                  <a:cubicBezTo>
                    <a:pt x="26" y="19"/>
                    <a:pt x="37" y="20"/>
                    <a:pt x="37" y="20"/>
                  </a:cubicBezTo>
                  <a:cubicBezTo>
                    <a:pt x="34" y="18"/>
                    <a:pt x="31" y="13"/>
                    <a:pt x="29" y="12"/>
                  </a:cubicBezTo>
                  <a:cubicBezTo>
                    <a:pt x="26" y="7"/>
                    <a:pt x="21" y="0"/>
                    <a:pt x="1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2" name="Freeform 1700"/>
            <p:cNvSpPr>
              <a:spLocks/>
            </p:cNvSpPr>
            <p:nvPr userDrawn="1"/>
          </p:nvSpPr>
          <p:spPr bwMode="auto">
            <a:xfrm>
              <a:off x="410" y="208"/>
              <a:ext cx="5" cy="8"/>
            </a:xfrm>
            <a:custGeom>
              <a:avLst/>
              <a:gdLst>
                <a:gd name="T0" fmla="*/ 10 w 12"/>
                <a:gd name="T1" fmla="*/ 0 h 19"/>
                <a:gd name="T2" fmla="*/ 10 w 12"/>
                <a:gd name="T3" fmla="*/ 0 h 19"/>
                <a:gd name="T4" fmla="*/ 6 w 12"/>
                <a:gd name="T5" fmla="*/ 19 h 19"/>
                <a:gd name="T6" fmla="*/ 10 w 12"/>
                <a:gd name="T7" fmla="*/ 0 h 19"/>
              </a:gdLst>
              <a:ahLst/>
              <a:cxnLst>
                <a:cxn ang="0">
                  <a:pos x="T0" y="T1"/>
                </a:cxn>
                <a:cxn ang="0">
                  <a:pos x="T2" y="T3"/>
                </a:cxn>
                <a:cxn ang="0">
                  <a:pos x="T4" y="T5"/>
                </a:cxn>
                <a:cxn ang="0">
                  <a:pos x="T6" y="T7"/>
                </a:cxn>
              </a:cxnLst>
              <a:rect l="0" t="0" r="r" b="b"/>
              <a:pathLst>
                <a:path w="12" h="19">
                  <a:moveTo>
                    <a:pt x="10" y="0"/>
                  </a:moveTo>
                  <a:lnTo>
                    <a:pt x="10" y="0"/>
                  </a:lnTo>
                  <a:cubicBezTo>
                    <a:pt x="9" y="4"/>
                    <a:pt x="0" y="8"/>
                    <a:pt x="6" y="19"/>
                  </a:cubicBezTo>
                  <a:cubicBezTo>
                    <a:pt x="3" y="9"/>
                    <a:pt x="12" y="5"/>
                    <a:pt x="1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3" name="Freeform 1701"/>
            <p:cNvSpPr>
              <a:spLocks/>
            </p:cNvSpPr>
            <p:nvPr userDrawn="1"/>
          </p:nvSpPr>
          <p:spPr bwMode="auto">
            <a:xfrm>
              <a:off x="358" y="186"/>
              <a:ext cx="31" cy="33"/>
            </a:xfrm>
            <a:custGeom>
              <a:avLst/>
              <a:gdLst>
                <a:gd name="T0" fmla="*/ 39 w 68"/>
                <a:gd name="T1" fmla="*/ 25 h 73"/>
                <a:gd name="T2" fmla="*/ 39 w 68"/>
                <a:gd name="T3" fmla="*/ 25 h 73"/>
                <a:gd name="T4" fmla="*/ 41 w 68"/>
                <a:gd name="T5" fmla="*/ 21 h 73"/>
                <a:gd name="T6" fmla="*/ 39 w 68"/>
                <a:gd name="T7" fmla="*/ 16 h 73"/>
                <a:gd name="T8" fmla="*/ 41 w 68"/>
                <a:gd name="T9" fmla="*/ 16 h 73"/>
                <a:gd name="T10" fmla="*/ 40 w 68"/>
                <a:gd name="T11" fmla="*/ 16 h 73"/>
                <a:gd name="T12" fmla="*/ 38 w 68"/>
                <a:gd name="T13" fmla="*/ 13 h 73"/>
                <a:gd name="T14" fmla="*/ 37 w 68"/>
                <a:gd name="T15" fmla="*/ 12 h 73"/>
                <a:gd name="T16" fmla="*/ 39 w 68"/>
                <a:gd name="T17" fmla="*/ 13 h 73"/>
                <a:gd name="T18" fmla="*/ 41 w 68"/>
                <a:gd name="T19" fmla="*/ 15 h 73"/>
                <a:gd name="T20" fmla="*/ 42 w 68"/>
                <a:gd name="T21" fmla="*/ 15 h 73"/>
                <a:gd name="T22" fmla="*/ 42 w 68"/>
                <a:gd name="T23" fmla="*/ 1 h 73"/>
                <a:gd name="T24" fmla="*/ 41 w 68"/>
                <a:gd name="T25" fmla="*/ 2 h 73"/>
                <a:gd name="T26" fmla="*/ 39 w 68"/>
                <a:gd name="T27" fmla="*/ 4 h 73"/>
                <a:gd name="T28" fmla="*/ 37 w 68"/>
                <a:gd name="T29" fmla="*/ 5 h 73"/>
                <a:gd name="T30" fmla="*/ 38 w 68"/>
                <a:gd name="T31" fmla="*/ 4 h 73"/>
                <a:gd name="T32" fmla="*/ 40 w 68"/>
                <a:gd name="T33" fmla="*/ 1 h 73"/>
                <a:gd name="T34" fmla="*/ 41 w 68"/>
                <a:gd name="T35" fmla="*/ 0 h 73"/>
                <a:gd name="T36" fmla="*/ 27 w 68"/>
                <a:gd name="T37" fmla="*/ 0 h 73"/>
                <a:gd name="T38" fmla="*/ 28 w 68"/>
                <a:gd name="T39" fmla="*/ 1 h 73"/>
                <a:gd name="T40" fmla="*/ 30 w 68"/>
                <a:gd name="T41" fmla="*/ 4 h 73"/>
                <a:gd name="T42" fmla="*/ 31 w 68"/>
                <a:gd name="T43" fmla="*/ 5 h 73"/>
                <a:gd name="T44" fmla="*/ 29 w 68"/>
                <a:gd name="T45" fmla="*/ 4 h 73"/>
                <a:gd name="T46" fmla="*/ 27 w 68"/>
                <a:gd name="T47" fmla="*/ 2 h 73"/>
                <a:gd name="T48" fmla="*/ 26 w 68"/>
                <a:gd name="T49" fmla="*/ 1 h 73"/>
                <a:gd name="T50" fmla="*/ 26 w 68"/>
                <a:gd name="T51" fmla="*/ 15 h 73"/>
                <a:gd name="T52" fmla="*/ 27 w 68"/>
                <a:gd name="T53" fmla="*/ 15 h 73"/>
                <a:gd name="T54" fmla="*/ 29 w 68"/>
                <a:gd name="T55" fmla="*/ 13 h 73"/>
                <a:gd name="T56" fmla="*/ 31 w 68"/>
                <a:gd name="T57" fmla="*/ 12 h 73"/>
                <a:gd name="T58" fmla="*/ 30 w 68"/>
                <a:gd name="T59" fmla="*/ 13 h 73"/>
                <a:gd name="T60" fmla="*/ 28 w 68"/>
                <a:gd name="T61" fmla="*/ 16 h 73"/>
                <a:gd name="T62" fmla="*/ 27 w 68"/>
                <a:gd name="T63" fmla="*/ 16 h 73"/>
                <a:gd name="T64" fmla="*/ 29 w 68"/>
                <a:gd name="T65" fmla="*/ 16 h 73"/>
                <a:gd name="T66" fmla="*/ 27 w 68"/>
                <a:gd name="T67" fmla="*/ 21 h 73"/>
                <a:gd name="T68" fmla="*/ 29 w 68"/>
                <a:gd name="T69" fmla="*/ 25 h 73"/>
                <a:gd name="T70" fmla="*/ 29 w 68"/>
                <a:gd name="T71" fmla="*/ 25 h 73"/>
                <a:gd name="T72" fmla="*/ 29 w 68"/>
                <a:gd name="T73" fmla="*/ 28 h 73"/>
                <a:gd name="T74" fmla="*/ 27 w 68"/>
                <a:gd name="T75" fmla="*/ 29 h 73"/>
                <a:gd name="T76" fmla="*/ 27 w 68"/>
                <a:gd name="T77" fmla="*/ 26 h 73"/>
                <a:gd name="T78" fmla="*/ 27 w 68"/>
                <a:gd name="T79" fmla="*/ 26 h 73"/>
                <a:gd name="T80" fmla="*/ 21 w 68"/>
                <a:gd name="T81" fmla="*/ 27 h 73"/>
                <a:gd name="T82" fmla="*/ 6 w 68"/>
                <a:gd name="T83" fmla="*/ 51 h 73"/>
                <a:gd name="T84" fmla="*/ 12 w 68"/>
                <a:gd name="T85" fmla="*/ 66 h 73"/>
                <a:gd name="T86" fmla="*/ 12 w 68"/>
                <a:gd name="T87" fmla="*/ 73 h 73"/>
                <a:gd name="T88" fmla="*/ 34 w 68"/>
                <a:gd name="T89" fmla="*/ 73 h 73"/>
                <a:gd name="T90" fmla="*/ 56 w 68"/>
                <a:gd name="T91" fmla="*/ 73 h 73"/>
                <a:gd name="T92" fmla="*/ 56 w 68"/>
                <a:gd name="T93" fmla="*/ 66 h 73"/>
                <a:gd name="T94" fmla="*/ 62 w 68"/>
                <a:gd name="T95" fmla="*/ 51 h 73"/>
                <a:gd name="T96" fmla="*/ 47 w 68"/>
                <a:gd name="T97" fmla="*/ 27 h 73"/>
                <a:gd name="T98" fmla="*/ 41 w 68"/>
                <a:gd name="T99" fmla="*/ 26 h 73"/>
                <a:gd name="T100" fmla="*/ 41 w 68"/>
                <a:gd name="T101" fmla="*/ 26 h 73"/>
                <a:gd name="T102" fmla="*/ 41 w 68"/>
                <a:gd name="T103" fmla="*/ 29 h 73"/>
                <a:gd name="T104" fmla="*/ 39 w 68"/>
                <a:gd name="T105" fmla="*/ 28 h 73"/>
                <a:gd name="T106" fmla="*/ 39 w 68"/>
                <a:gd name="T107" fmla="*/ 25 h 73"/>
                <a:gd name="T108" fmla="*/ 39 w 68"/>
                <a:gd name="T109"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 h="73">
                  <a:moveTo>
                    <a:pt x="39" y="25"/>
                  </a:moveTo>
                  <a:lnTo>
                    <a:pt x="39" y="25"/>
                  </a:lnTo>
                  <a:cubicBezTo>
                    <a:pt x="40" y="24"/>
                    <a:pt x="41" y="22"/>
                    <a:pt x="41" y="21"/>
                  </a:cubicBezTo>
                  <a:cubicBezTo>
                    <a:pt x="41" y="19"/>
                    <a:pt x="40" y="17"/>
                    <a:pt x="39" y="16"/>
                  </a:cubicBezTo>
                  <a:lnTo>
                    <a:pt x="41" y="16"/>
                  </a:lnTo>
                  <a:lnTo>
                    <a:pt x="40" y="16"/>
                  </a:lnTo>
                  <a:cubicBezTo>
                    <a:pt x="40" y="15"/>
                    <a:pt x="39" y="14"/>
                    <a:pt x="38" y="13"/>
                  </a:cubicBezTo>
                  <a:cubicBezTo>
                    <a:pt x="38" y="13"/>
                    <a:pt x="38" y="12"/>
                    <a:pt x="37" y="12"/>
                  </a:cubicBezTo>
                  <a:cubicBezTo>
                    <a:pt x="38" y="12"/>
                    <a:pt x="38" y="12"/>
                    <a:pt x="39" y="13"/>
                  </a:cubicBezTo>
                  <a:cubicBezTo>
                    <a:pt x="40" y="13"/>
                    <a:pt x="41" y="14"/>
                    <a:pt x="41" y="15"/>
                  </a:cubicBezTo>
                  <a:lnTo>
                    <a:pt x="42" y="15"/>
                  </a:lnTo>
                  <a:lnTo>
                    <a:pt x="42" y="1"/>
                  </a:lnTo>
                  <a:lnTo>
                    <a:pt x="41" y="2"/>
                  </a:lnTo>
                  <a:cubicBezTo>
                    <a:pt x="41" y="2"/>
                    <a:pt x="40" y="3"/>
                    <a:pt x="39" y="4"/>
                  </a:cubicBezTo>
                  <a:cubicBezTo>
                    <a:pt x="38" y="4"/>
                    <a:pt x="38" y="5"/>
                    <a:pt x="37" y="5"/>
                  </a:cubicBezTo>
                  <a:cubicBezTo>
                    <a:pt x="38" y="5"/>
                    <a:pt x="38" y="4"/>
                    <a:pt x="38" y="4"/>
                  </a:cubicBezTo>
                  <a:cubicBezTo>
                    <a:pt x="39" y="3"/>
                    <a:pt x="40" y="2"/>
                    <a:pt x="40" y="1"/>
                  </a:cubicBezTo>
                  <a:lnTo>
                    <a:pt x="41" y="0"/>
                  </a:lnTo>
                  <a:lnTo>
                    <a:pt x="27" y="0"/>
                  </a:lnTo>
                  <a:lnTo>
                    <a:pt x="28" y="1"/>
                  </a:lnTo>
                  <a:cubicBezTo>
                    <a:pt x="28" y="2"/>
                    <a:pt x="29" y="3"/>
                    <a:pt x="30" y="4"/>
                  </a:cubicBezTo>
                  <a:cubicBezTo>
                    <a:pt x="30" y="4"/>
                    <a:pt x="30" y="5"/>
                    <a:pt x="31" y="5"/>
                  </a:cubicBezTo>
                  <a:cubicBezTo>
                    <a:pt x="30" y="5"/>
                    <a:pt x="30" y="4"/>
                    <a:pt x="29" y="4"/>
                  </a:cubicBezTo>
                  <a:cubicBezTo>
                    <a:pt x="28" y="3"/>
                    <a:pt x="27" y="2"/>
                    <a:pt x="27" y="2"/>
                  </a:cubicBezTo>
                  <a:lnTo>
                    <a:pt x="26" y="1"/>
                  </a:lnTo>
                  <a:lnTo>
                    <a:pt x="26" y="15"/>
                  </a:lnTo>
                  <a:lnTo>
                    <a:pt x="27" y="15"/>
                  </a:lnTo>
                  <a:cubicBezTo>
                    <a:pt x="27" y="14"/>
                    <a:pt x="28" y="13"/>
                    <a:pt x="29" y="13"/>
                  </a:cubicBezTo>
                  <a:cubicBezTo>
                    <a:pt x="30" y="12"/>
                    <a:pt x="30" y="12"/>
                    <a:pt x="31" y="12"/>
                  </a:cubicBezTo>
                  <a:cubicBezTo>
                    <a:pt x="30" y="12"/>
                    <a:pt x="30" y="13"/>
                    <a:pt x="30" y="13"/>
                  </a:cubicBezTo>
                  <a:cubicBezTo>
                    <a:pt x="29" y="14"/>
                    <a:pt x="28" y="15"/>
                    <a:pt x="28" y="16"/>
                  </a:cubicBezTo>
                  <a:lnTo>
                    <a:pt x="27" y="16"/>
                  </a:lnTo>
                  <a:lnTo>
                    <a:pt x="29" y="16"/>
                  </a:lnTo>
                  <a:cubicBezTo>
                    <a:pt x="28" y="17"/>
                    <a:pt x="27" y="19"/>
                    <a:pt x="27" y="21"/>
                  </a:cubicBezTo>
                  <a:cubicBezTo>
                    <a:pt x="27" y="22"/>
                    <a:pt x="28" y="24"/>
                    <a:pt x="29" y="25"/>
                  </a:cubicBezTo>
                  <a:lnTo>
                    <a:pt x="29" y="25"/>
                  </a:lnTo>
                  <a:lnTo>
                    <a:pt x="29" y="28"/>
                  </a:lnTo>
                  <a:lnTo>
                    <a:pt x="27" y="29"/>
                  </a:lnTo>
                  <a:lnTo>
                    <a:pt x="27" y="26"/>
                  </a:lnTo>
                  <a:lnTo>
                    <a:pt x="27" y="26"/>
                  </a:lnTo>
                  <a:cubicBezTo>
                    <a:pt x="25" y="26"/>
                    <a:pt x="23" y="26"/>
                    <a:pt x="21" y="27"/>
                  </a:cubicBezTo>
                  <a:cubicBezTo>
                    <a:pt x="9" y="30"/>
                    <a:pt x="0" y="36"/>
                    <a:pt x="6" y="51"/>
                  </a:cubicBezTo>
                  <a:cubicBezTo>
                    <a:pt x="7" y="56"/>
                    <a:pt x="10" y="61"/>
                    <a:pt x="12" y="66"/>
                  </a:cubicBezTo>
                  <a:lnTo>
                    <a:pt x="12" y="73"/>
                  </a:lnTo>
                  <a:cubicBezTo>
                    <a:pt x="12" y="73"/>
                    <a:pt x="28" y="73"/>
                    <a:pt x="34" y="73"/>
                  </a:cubicBezTo>
                  <a:cubicBezTo>
                    <a:pt x="40" y="73"/>
                    <a:pt x="56" y="73"/>
                    <a:pt x="56" y="73"/>
                  </a:cubicBezTo>
                  <a:lnTo>
                    <a:pt x="56" y="66"/>
                  </a:lnTo>
                  <a:cubicBezTo>
                    <a:pt x="58" y="61"/>
                    <a:pt x="61" y="56"/>
                    <a:pt x="62" y="51"/>
                  </a:cubicBezTo>
                  <a:cubicBezTo>
                    <a:pt x="68" y="36"/>
                    <a:pt x="60" y="30"/>
                    <a:pt x="47" y="27"/>
                  </a:cubicBezTo>
                  <a:cubicBezTo>
                    <a:pt x="45" y="26"/>
                    <a:pt x="43" y="26"/>
                    <a:pt x="41" y="26"/>
                  </a:cubicBezTo>
                  <a:lnTo>
                    <a:pt x="41" y="26"/>
                  </a:lnTo>
                  <a:lnTo>
                    <a:pt x="41" y="29"/>
                  </a:lnTo>
                  <a:lnTo>
                    <a:pt x="39" y="28"/>
                  </a:lnTo>
                  <a:lnTo>
                    <a:pt x="39" y="25"/>
                  </a:lnTo>
                  <a:lnTo>
                    <a:pt x="39" y="2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4" name="Freeform 1702"/>
            <p:cNvSpPr>
              <a:spLocks/>
            </p:cNvSpPr>
            <p:nvPr userDrawn="1"/>
          </p:nvSpPr>
          <p:spPr bwMode="auto">
            <a:xfrm>
              <a:off x="372" y="208"/>
              <a:ext cx="0" cy="1"/>
            </a:xfrm>
            <a:custGeom>
              <a:avLst/>
              <a:gdLst>
                <a:gd name="T0" fmla="*/ 2 h 2"/>
                <a:gd name="T1" fmla="*/ 2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lnTo>
                    <a:pt x="0" y="2"/>
                  </a:lnTo>
                  <a:cubicBezTo>
                    <a:pt x="0" y="1"/>
                    <a:pt x="0" y="1"/>
                    <a:pt x="0" y="0"/>
                  </a:cubicBezTo>
                  <a:lnTo>
                    <a:pt x="0" y="0"/>
                  </a:lnTo>
                  <a:lnTo>
                    <a:pt x="0"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5" name="Freeform 1703"/>
            <p:cNvSpPr>
              <a:spLocks/>
            </p:cNvSpPr>
            <p:nvPr userDrawn="1"/>
          </p:nvSpPr>
          <p:spPr bwMode="auto">
            <a:xfrm>
              <a:off x="362" y="208"/>
              <a:ext cx="1" cy="2"/>
            </a:xfrm>
            <a:custGeom>
              <a:avLst/>
              <a:gdLst>
                <a:gd name="T0" fmla="*/ 1 w 3"/>
                <a:gd name="T1" fmla="*/ 2 h 5"/>
                <a:gd name="T2" fmla="*/ 1 w 3"/>
                <a:gd name="T3" fmla="*/ 2 h 5"/>
                <a:gd name="T4" fmla="*/ 2 w 3"/>
                <a:gd name="T5" fmla="*/ 5 h 5"/>
                <a:gd name="T6" fmla="*/ 3 w 3"/>
                <a:gd name="T7" fmla="*/ 3 h 5"/>
                <a:gd name="T8" fmla="*/ 0 w 3"/>
                <a:gd name="T9" fmla="*/ 0 h 5"/>
                <a:gd name="T10" fmla="*/ 0 w 3"/>
                <a:gd name="T11" fmla="*/ 1 h 5"/>
                <a:gd name="T12" fmla="*/ 1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2"/>
                  </a:moveTo>
                  <a:lnTo>
                    <a:pt x="1" y="2"/>
                  </a:lnTo>
                  <a:cubicBezTo>
                    <a:pt x="1" y="3"/>
                    <a:pt x="1" y="4"/>
                    <a:pt x="2" y="5"/>
                  </a:cubicBezTo>
                  <a:cubicBezTo>
                    <a:pt x="2" y="4"/>
                    <a:pt x="3" y="4"/>
                    <a:pt x="3" y="3"/>
                  </a:cubicBezTo>
                  <a:cubicBezTo>
                    <a:pt x="2" y="2"/>
                    <a:pt x="1" y="1"/>
                    <a:pt x="0" y="0"/>
                  </a:cubicBezTo>
                  <a:lnTo>
                    <a:pt x="0" y="1"/>
                  </a:lnTo>
                  <a:cubicBezTo>
                    <a:pt x="0" y="1"/>
                    <a:pt x="0" y="1"/>
                    <a:pt x="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6" name="Freeform 1704"/>
            <p:cNvSpPr>
              <a:spLocks/>
            </p:cNvSpPr>
            <p:nvPr userDrawn="1"/>
          </p:nvSpPr>
          <p:spPr bwMode="auto">
            <a:xfrm>
              <a:off x="361" y="205"/>
              <a:ext cx="2" cy="2"/>
            </a:xfrm>
            <a:custGeom>
              <a:avLst/>
              <a:gdLst>
                <a:gd name="T0" fmla="*/ 1 w 3"/>
                <a:gd name="T1" fmla="*/ 6 h 6"/>
                <a:gd name="T2" fmla="*/ 1 w 3"/>
                <a:gd name="T3" fmla="*/ 6 h 6"/>
                <a:gd name="T4" fmla="*/ 1 w 3"/>
                <a:gd name="T5" fmla="*/ 6 h 6"/>
                <a:gd name="T6" fmla="*/ 3 w 3"/>
                <a:gd name="T7" fmla="*/ 3 h 6"/>
                <a:gd name="T8" fmla="*/ 1 w 3"/>
                <a:gd name="T9" fmla="*/ 0 h 6"/>
                <a:gd name="T10" fmla="*/ 0 w 3"/>
                <a:gd name="T11" fmla="*/ 2 h 6"/>
                <a:gd name="T12" fmla="*/ 1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1" y="6"/>
                  </a:moveTo>
                  <a:lnTo>
                    <a:pt x="1" y="6"/>
                  </a:lnTo>
                  <a:lnTo>
                    <a:pt x="1" y="6"/>
                  </a:lnTo>
                  <a:cubicBezTo>
                    <a:pt x="2" y="5"/>
                    <a:pt x="3" y="4"/>
                    <a:pt x="3" y="3"/>
                  </a:cubicBezTo>
                  <a:cubicBezTo>
                    <a:pt x="2" y="2"/>
                    <a:pt x="2" y="1"/>
                    <a:pt x="1" y="0"/>
                  </a:cubicBezTo>
                  <a:lnTo>
                    <a:pt x="0" y="2"/>
                  </a:lnTo>
                  <a:cubicBezTo>
                    <a:pt x="0" y="3"/>
                    <a:pt x="0" y="5"/>
                    <a:pt x="1"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7" name="Freeform 1705"/>
            <p:cNvSpPr>
              <a:spLocks/>
            </p:cNvSpPr>
            <p:nvPr userDrawn="1"/>
          </p:nvSpPr>
          <p:spPr bwMode="auto">
            <a:xfrm>
              <a:off x="361" y="204"/>
              <a:ext cx="1" cy="1"/>
            </a:xfrm>
            <a:custGeom>
              <a:avLst/>
              <a:gdLst>
                <a:gd name="T0" fmla="*/ 0 w 1"/>
                <a:gd name="T1" fmla="*/ 2 h 2"/>
                <a:gd name="T2" fmla="*/ 0 w 1"/>
                <a:gd name="T3" fmla="*/ 2 h 2"/>
                <a:gd name="T4" fmla="*/ 1 w 1"/>
                <a:gd name="T5" fmla="*/ 1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2"/>
                  </a:lnTo>
                  <a:lnTo>
                    <a:pt x="1" y="1"/>
                  </a:lnTo>
                  <a:lnTo>
                    <a:pt x="0" y="0"/>
                  </a:lnTo>
                  <a:cubicBezTo>
                    <a:pt x="0" y="0"/>
                    <a:pt x="0" y="1"/>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8" name="Freeform 1706"/>
            <p:cNvSpPr>
              <a:spLocks/>
            </p:cNvSpPr>
            <p:nvPr userDrawn="1"/>
          </p:nvSpPr>
          <p:spPr bwMode="auto">
            <a:xfrm>
              <a:off x="361" y="201"/>
              <a:ext cx="2" cy="3"/>
            </a:xfrm>
            <a:custGeom>
              <a:avLst/>
              <a:gdLst>
                <a:gd name="T0" fmla="*/ 0 w 3"/>
                <a:gd name="T1" fmla="*/ 5 h 6"/>
                <a:gd name="T2" fmla="*/ 0 w 3"/>
                <a:gd name="T3" fmla="*/ 5 h 6"/>
                <a:gd name="T4" fmla="*/ 1 w 3"/>
                <a:gd name="T5" fmla="*/ 6 h 6"/>
                <a:gd name="T6" fmla="*/ 3 w 3"/>
                <a:gd name="T7" fmla="*/ 2 h 6"/>
                <a:gd name="T8" fmla="*/ 2 w 3"/>
                <a:gd name="T9" fmla="*/ 0 h 6"/>
                <a:gd name="T10" fmla="*/ 0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0" y="5"/>
                  </a:moveTo>
                  <a:lnTo>
                    <a:pt x="0" y="5"/>
                  </a:lnTo>
                  <a:lnTo>
                    <a:pt x="1" y="6"/>
                  </a:lnTo>
                  <a:cubicBezTo>
                    <a:pt x="2" y="4"/>
                    <a:pt x="2" y="3"/>
                    <a:pt x="3" y="2"/>
                  </a:cubicBezTo>
                  <a:cubicBezTo>
                    <a:pt x="3" y="1"/>
                    <a:pt x="3" y="1"/>
                    <a:pt x="2" y="0"/>
                  </a:cubicBezTo>
                  <a:cubicBezTo>
                    <a:pt x="1" y="2"/>
                    <a:pt x="0" y="3"/>
                    <a:pt x="0"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79" name="Freeform 1707"/>
            <p:cNvSpPr>
              <a:spLocks/>
            </p:cNvSpPr>
            <p:nvPr userDrawn="1"/>
          </p:nvSpPr>
          <p:spPr bwMode="auto">
            <a:xfrm>
              <a:off x="363" y="200"/>
              <a:ext cx="1" cy="2"/>
            </a:xfrm>
            <a:custGeom>
              <a:avLst/>
              <a:gdLst>
                <a:gd name="T0" fmla="*/ 0 w 4"/>
                <a:gd name="T1" fmla="*/ 3 h 4"/>
                <a:gd name="T2" fmla="*/ 0 w 4"/>
                <a:gd name="T3" fmla="*/ 3 h 4"/>
                <a:gd name="T4" fmla="*/ 1 w 4"/>
                <a:gd name="T5" fmla="*/ 4 h 4"/>
                <a:gd name="T6" fmla="*/ 4 w 4"/>
                <a:gd name="T7" fmla="*/ 1 h 4"/>
                <a:gd name="T8" fmla="*/ 3 w 4"/>
                <a:gd name="T9" fmla="*/ 0 h 4"/>
                <a:gd name="T10" fmla="*/ 0 w 4"/>
                <a:gd name="T11" fmla="*/ 3 h 4"/>
                <a:gd name="T12" fmla="*/ 0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3"/>
                  </a:moveTo>
                  <a:lnTo>
                    <a:pt x="0" y="3"/>
                  </a:lnTo>
                  <a:lnTo>
                    <a:pt x="1" y="4"/>
                  </a:lnTo>
                  <a:cubicBezTo>
                    <a:pt x="1" y="3"/>
                    <a:pt x="2" y="2"/>
                    <a:pt x="4" y="1"/>
                  </a:cubicBezTo>
                  <a:lnTo>
                    <a:pt x="3" y="0"/>
                  </a:lnTo>
                  <a:cubicBezTo>
                    <a:pt x="2" y="1"/>
                    <a:pt x="1" y="2"/>
                    <a:pt x="0" y="3"/>
                  </a:cubicBezTo>
                  <a:lnTo>
                    <a:pt x="0"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0" name="Rectangle 1708"/>
            <p:cNvSpPr>
              <a:spLocks noChangeArrowheads="1"/>
            </p:cNvSpPr>
            <p:nvPr userDrawn="1"/>
          </p:nvSpPr>
          <p:spPr bwMode="auto">
            <a:xfrm>
              <a:off x="364" y="200"/>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1" name="Freeform 1709"/>
            <p:cNvSpPr>
              <a:spLocks/>
            </p:cNvSpPr>
            <p:nvPr userDrawn="1"/>
          </p:nvSpPr>
          <p:spPr bwMode="auto">
            <a:xfrm>
              <a:off x="364" y="199"/>
              <a:ext cx="3" cy="3"/>
            </a:xfrm>
            <a:custGeom>
              <a:avLst/>
              <a:gdLst>
                <a:gd name="T0" fmla="*/ 2 w 6"/>
                <a:gd name="T1" fmla="*/ 1 h 6"/>
                <a:gd name="T2" fmla="*/ 2 w 6"/>
                <a:gd name="T3" fmla="*/ 1 h 6"/>
                <a:gd name="T4" fmla="*/ 0 w 6"/>
                <a:gd name="T5" fmla="*/ 3 h 6"/>
                <a:gd name="T6" fmla="*/ 3 w 6"/>
                <a:gd name="T7" fmla="*/ 6 h 6"/>
                <a:gd name="T8" fmla="*/ 6 w 6"/>
                <a:gd name="T9" fmla="*/ 3 h 6"/>
                <a:gd name="T10" fmla="*/ 4 w 6"/>
                <a:gd name="T11" fmla="*/ 0 h 6"/>
                <a:gd name="T12" fmla="*/ 2 w 6"/>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2" y="1"/>
                  </a:moveTo>
                  <a:lnTo>
                    <a:pt x="2" y="1"/>
                  </a:lnTo>
                  <a:cubicBezTo>
                    <a:pt x="1" y="2"/>
                    <a:pt x="1" y="2"/>
                    <a:pt x="0" y="3"/>
                  </a:cubicBezTo>
                  <a:cubicBezTo>
                    <a:pt x="1" y="4"/>
                    <a:pt x="2" y="5"/>
                    <a:pt x="3" y="6"/>
                  </a:cubicBezTo>
                  <a:cubicBezTo>
                    <a:pt x="4" y="5"/>
                    <a:pt x="5" y="4"/>
                    <a:pt x="6" y="3"/>
                  </a:cubicBezTo>
                  <a:cubicBezTo>
                    <a:pt x="5" y="2"/>
                    <a:pt x="4" y="1"/>
                    <a:pt x="4" y="0"/>
                  </a:cubicBezTo>
                  <a:cubicBezTo>
                    <a:pt x="3" y="1"/>
                    <a:pt x="2"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2" name="Freeform 1710"/>
            <p:cNvSpPr>
              <a:spLocks/>
            </p:cNvSpPr>
            <p:nvPr userDrawn="1"/>
          </p:nvSpPr>
          <p:spPr bwMode="auto">
            <a:xfrm>
              <a:off x="366" y="199"/>
              <a:ext cx="2" cy="1"/>
            </a:xfrm>
            <a:custGeom>
              <a:avLst/>
              <a:gdLst>
                <a:gd name="T0" fmla="*/ 0 w 4"/>
                <a:gd name="T1" fmla="*/ 1 h 4"/>
                <a:gd name="T2" fmla="*/ 0 w 4"/>
                <a:gd name="T3" fmla="*/ 1 h 4"/>
                <a:gd name="T4" fmla="*/ 2 w 4"/>
                <a:gd name="T5" fmla="*/ 4 h 4"/>
                <a:gd name="T6" fmla="*/ 4 w 4"/>
                <a:gd name="T7" fmla="*/ 1 h 4"/>
                <a:gd name="T8" fmla="*/ 4 w 4"/>
                <a:gd name="T9" fmla="*/ 0 h 4"/>
                <a:gd name="T10" fmla="*/ 0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0" y="1"/>
                  </a:moveTo>
                  <a:lnTo>
                    <a:pt x="0" y="1"/>
                  </a:lnTo>
                  <a:cubicBezTo>
                    <a:pt x="1" y="2"/>
                    <a:pt x="1" y="3"/>
                    <a:pt x="2" y="4"/>
                  </a:cubicBezTo>
                  <a:cubicBezTo>
                    <a:pt x="3" y="3"/>
                    <a:pt x="4" y="2"/>
                    <a:pt x="4" y="1"/>
                  </a:cubicBezTo>
                  <a:lnTo>
                    <a:pt x="4" y="0"/>
                  </a:lnTo>
                  <a:cubicBezTo>
                    <a:pt x="3" y="0"/>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3" name="Freeform 1711"/>
            <p:cNvSpPr>
              <a:spLocks/>
            </p:cNvSpPr>
            <p:nvPr userDrawn="1"/>
          </p:nvSpPr>
          <p:spPr bwMode="auto">
            <a:xfrm>
              <a:off x="367" y="200"/>
              <a:ext cx="2" cy="2"/>
            </a:xfrm>
            <a:custGeom>
              <a:avLst/>
              <a:gdLst>
                <a:gd name="T0" fmla="*/ 3 w 4"/>
                <a:gd name="T1" fmla="*/ 0 h 6"/>
                <a:gd name="T2" fmla="*/ 3 w 4"/>
                <a:gd name="T3" fmla="*/ 0 h 6"/>
                <a:gd name="T4" fmla="*/ 0 w 4"/>
                <a:gd name="T5" fmla="*/ 2 h 6"/>
                <a:gd name="T6" fmla="*/ 3 w 4"/>
                <a:gd name="T7" fmla="*/ 6 h 6"/>
                <a:gd name="T8" fmla="*/ 4 w 4"/>
                <a:gd name="T9" fmla="*/ 5 h 6"/>
                <a:gd name="T10" fmla="*/ 3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3" y="0"/>
                  </a:moveTo>
                  <a:lnTo>
                    <a:pt x="3" y="0"/>
                  </a:lnTo>
                  <a:cubicBezTo>
                    <a:pt x="2" y="1"/>
                    <a:pt x="1" y="2"/>
                    <a:pt x="0" y="2"/>
                  </a:cubicBezTo>
                  <a:cubicBezTo>
                    <a:pt x="1" y="3"/>
                    <a:pt x="2" y="5"/>
                    <a:pt x="3" y="6"/>
                  </a:cubicBezTo>
                  <a:lnTo>
                    <a:pt x="4" y="5"/>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4" name="Freeform 1712"/>
            <p:cNvSpPr>
              <a:spLocks/>
            </p:cNvSpPr>
            <p:nvPr userDrawn="1"/>
          </p:nvSpPr>
          <p:spPr bwMode="auto">
            <a:xfrm>
              <a:off x="368" y="202"/>
              <a:ext cx="1" cy="1"/>
            </a:xfrm>
            <a:custGeom>
              <a:avLst/>
              <a:gdLst>
                <a:gd name="T0" fmla="*/ 1 w 1"/>
                <a:gd name="T1" fmla="*/ 0 h 1"/>
                <a:gd name="T2" fmla="*/ 1 w 1"/>
                <a:gd name="T3" fmla="*/ 0 h 1"/>
                <a:gd name="T4" fmla="*/ 0 w 1"/>
                <a:gd name="T5" fmla="*/ 0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0"/>
                  </a:lnTo>
                  <a:lnTo>
                    <a:pt x="1"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5" name="Freeform 1713"/>
            <p:cNvSpPr>
              <a:spLocks/>
            </p:cNvSpPr>
            <p:nvPr userDrawn="1"/>
          </p:nvSpPr>
          <p:spPr bwMode="auto">
            <a:xfrm>
              <a:off x="367" y="203"/>
              <a:ext cx="2" cy="2"/>
            </a:xfrm>
            <a:custGeom>
              <a:avLst/>
              <a:gdLst>
                <a:gd name="T0" fmla="*/ 4 w 5"/>
                <a:gd name="T1" fmla="*/ 1 h 6"/>
                <a:gd name="T2" fmla="*/ 4 w 5"/>
                <a:gd name="T3" fmla="*/ 1 h 6"/>
                <a:gd name="T4" fmla="*/ 3 w 5"/>
                <a:gd name="T5" fmla="*/ 0 h 6"/>
                <a:gd name="T6" fmla="*/ 0 w 5"/>
                <a:gd name="T7" fmla="*/ 3 h 6"/>
                <a:gd name="T8" fmla="*/ 3 w 5"/>
                <a:gd name="T9" fmla="*/ 6 h 6"/>
                <a:gd name="T10" fmla="*/ 5 w 5"/>
                <a:gd name="T11" fmla="*/ 3 h 6"/>
                <a:gd name="T12" fmla="*/ 4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1"/>
                  </a:moveTo>
                  <a:lnTo>
                    <a:pt x="4" y="1"/>
                  </a:lnTo>
                  <a:cubicBezTo>
                    <a:pt x="4" y="1"/>
                    <a:pt x="3" y="0"/>
                    <a:pt x="3" y="0"/>
                  </a:cubicBezTo>
                  <a:cubicBezTo>
                    <a:pt x="2" y="1"/>
                    <a:pt x="1" y="2"/>
                    <a:pt x="0" y="3"/>
                  </a:cubicBezTo>
                  <a:cubicBezTo>
                    <a:pt x="1" y="4"/>
                    <a:pt x="2" y="5"/>
                    <a:pt x="3" y="6"/>
                  </a:cubicBezTo>
                  <a:cubicBezTo>
                    <a:pt x="3" y="5"/>
                    <a:pt x="4" y="4"/>
                    <a:pt x="5" y="3"/>
                  </a:cubicBezTo>
                  <a:lnTo>
                    <a:pt x="4"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6" name="Freeform 1714"/>
            <p:cNvSpPr>
              <a:spLocks/>
            </p:cNvSpPr>
            <p:nvPr userDrawn="1"/>
          </p:nvSpPr>
          <p:spPr bwMode="auto">
            <a:xfrm>
              <a:off x="368" y="205"/>
              <a:ext cx="2" cy="2"/>
            </a:xfrm>
            <a:custGeom>
              <a:avLst/>
              <a:gdLst>
                <a:gd name="T0" fmla="*/ 2 w 3"/>
                <a:gd name="T1" fmla="*/ 0 h 5"/>
                <a:gd name="T2" fmla="*/ 2 w 3"/>
                <a:gd name="T3" fmla="*/ 0 h 5"/>
                <a:gd name="T4" fmla="*/ 0 w 3"/>
                <a:gd name="T5" fmla="*/ 2 h 5"/>
                <a:gd name="T6" fmla="*/ 3 w 3"/>
                <a:gd name="T7" fmla="*/ 5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2" y="0"/>
                  </a:lnTo>
                  <a:cubicBezTo>
                    <a:pt x="1" y="1"/>
                    <a:pt x="1" y="1"/>
                    <a:pt x="0" y="2"/>
                  </a:cubicBezTo>
                  <a:cubicBezTo>
                    <a:pt x="1" y="3"/>
                    <a:pt x="2" y="4"/>
                    <a:pt x="3" y="5"/>
                  </a:cubicBez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7" name="Freeform 1715"/>
            <p:cNvSpPr>
              <a:spLocks/>
            </p:cNvSpPr>
            <p:nvPr userDrawn="1"/>
          </p:nvSpPr>
          <p:spPr bwMode="auto">
            <a:xfrm>
              <a:off x="368" y="207"/>
              <a:ext cx="2" cy="3"/>
            </a:xfrm>
            <a:custGeom>
              <a:avLst/>
              <a:gdLst>
                <a:gd name="T0" fmla="*/ 3 w 4"/>
                <a:gd name="T1" fmla="*/ 0 h 5"/>
                <a:gd name="T2" fmla="*/ 3 w 4"/>
                <a:gd name="T3" fmla="*/ 0 h 5"/>
                <a:gd name="T4" fmla="*/ 3 w 4"/>
                <a:gd name="T5" fmla="*/ 0 h 5"/>
                <a:gd name="T6" fmla="*/ 0 w 4"/>
                <a:gd name="T7" fmla="*/ 2 h 5"/>
                <a:gd name="T8" fmla="*/ 3 w 4"/>
                <a:gd name="T9" fmla="*/ 5 h 5"/>
                <a:gd name="T10" fmla="*/ 3 w 4"/>
                <a:gd name="T11" fmla="*/ 4 h 5"/>
                <a:gd name="T12" fmla="*/ 3 w 4"/>
                <a:gd name="T13" fmla="*/ 4 h 5"/>
                <a:gd name="T14" fmla="*/ 4 w 4"/>
                <a:gd name="T15" fmla="*/ 4 h 5"/>
                <a:gd name="T16" fmla="*/ 3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0"/>
                  </a:moveTo>
                  <a:lnTo>
                    <a:pt x="3" y="0"/>
                  </a:lnTo>
                  <a:lnTo>
                    <a:pt x="3" y="0"/>
                  </a:lnTo>
                  <a:cubicBezTo>
                    <a:pt x="2" y="0"/>
                    <a:pt x="1" y="1"/>
                    <a:pt x="0" y="2"/>
                  </a:cubicBezTo>
                  <a:cubicBezTo>
                    <a:pt x="1" y="3"/>
                    <a:pt x="2" y="4"/>
                    <a:pt x="3" y="5"/>
                  </a:cubicBezTo>
                  <a:lnTo>
                    <a:pt x="3" y="4"/>
                  </a:lnTo>
                  <a:lnTo>
                    <a:pt x="3" y="4"/>
                  </a:lnTo>
                  <a:lnTo>
                    <a:pt x="4" y="4"/>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8" name="Freeform 1716"/>
            <p:cNvSpPr>
              <a:spLocks/>
            </p:cNvSpPr>
            <p:nvPr userDrawn="1"/>
          </p:nvSpPr>
          <p:spPr bwMode="auto">
            <a:xfrm>
              <a:off x="370" y="210"/>
              <a:ext cx="0" cy="0"/>
            </a:xfrm>
            <a:custGeom>
              <a:avLst/>
              <a:gdLst>
                <a:gd name="T0" fmla="*/ 1 h 2"/>
                <a:gd name="T1" fmla="*/ 1 h 2"/>
                <a:gd name="T2" fmla="*/ 2 h 2"/>
                <a:gd name="T3" fmla="*/ 0 h 2"/>
                <a:gd name="T4" fmla="*/ 1 h 2"/>
              </a:gdLst>
              <a:ahLst/>
              <a:cxnLst>
                <a:cxn ang="0">
                  <a:pos x="0" y="T0"/>
                </a:cxn>
                <a:cxn ang="0">
                  <a:pos x="0" y="T1"/>
                </a:cxn>
                <a:cxn ang="0">
                  <a:pos x="0" y="T2"/>
                </a:cxn>
                <a:cxn ang="0">
                  <a:pos x="0" y="T3"/>
                </a:cxn>
                <a:cxn ang="0">
                  <a:pos x="0" y="T4"/>
                </a:cxn>
              </a:cxnLst>
              <a:rect l="0" t="0" r="r" b="b"/>
              <a:pathLst>
                <a:path h="2">
                  <a:moveTo>
                    <a:pt x="0" y="1"/>
                  </a:moveTo>
                  <a:lnTo>
                    <a:pt x="0" y="1"/>
                  </a:lnTo>
                  <a:cubicBezTo>
                    <a:pt x="0" y="1"/>
                    <a:pt x="0" y="1"/>
                    <a:pt x="0" y="2"/>
                  </a:cubicBezTo>
                  <a:cubicBezTo>
                    <a:pt x="0" y="1"/>
                    <a:pt x="0" y="1"/>
                    <a:pt x="0" y="0"/>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89" name="Freeform 1717"/>
            <p:cNvSpPr>
              <a:spLocks/>
            </p:cNvSpPr>
            <p:nvPr userDrawn="1"/>
          </p:nvSpPr>
          <p:spPr bwMode="auto">
            <a:xfrm>
              <a:off x="365" y="214"/>
              <a:ext cx="1" cy="0"/>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0"/>
                    <a:pt x="1" y="0"/>
                  </a:cubicBez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0" name="Freeform 1718"/>
            <p:cNvSpPr>
              <a:spLocks/>
            </p:cNvSpPr>
            <p:nvPr userDrawn="1"/>
          </p:nvSpPr>
          <p:spPr bwMode="auto">
            <a:xfrm>
              <a:off x="363" y="213"/>
              <a:ext cx="2" cy="1"/>
            </a:xfrm>
            <a:custGeom>
              <a:avLst/>
              <a:gdLst>
                <a:gd name="T0" fmla="*/ 4 w 4"/>
                <a:gd name="T1" fmla="*/ 2 h 3"/>
                <a:gd name="T2" fmla="*/ 4 w 4"/>
                <a:gd name="T3" fmla="*/ 2 h 3"/>
                <a:gd name="T4" fmla="*/ 0 w 4"/>
                <a:gd name="T5" fmla="*/ 0 h 3"/>
                <a:gd name="T6" fmla="*/ 2 w 4"/>
                <a:gd name="T7" fmla="*/ 3 h 3"/>
                <a:gd name="T8" fmla="*/ 3 w 4"/>
                <a:gd name="T9" fmla="*/ 3 h 3"/>
                <a:gd name="T10" fmla="*/ 3 w 4"/>
                <a:gd name="T11" fmla="*/ 3 h 3"/>
                <a:gd name="T12" fmla="*/ 4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2"/>
                  </a:moveTo>
                  <a:lnTo>
                    <a:pt x="4" y="2"/>
                  </a:lnTo>
                  <a:cubicBezTo>
                    <a:pt x="2" y="1"/>
                    <a:pt x="1" y="0"/>
                    <a:pt x="0" y="0"/>
                  </a:cubicBezTo>
                  <a:cubicBezTo>
                    <a:pt x="1" y="1"/>
                    <a:pt x="1" y="2"/>
                    <a:pt x="2" y="3"/>
                  </a:cubicBezTo>
                  <a:lnTo>
                    <a:pt x="3" y="3"/>
                  </a:lnTo>
                  <a:lnTo>
                    <a:pt x="3" y="3"/>
                  </a:lnTo>
                  <a:cubicBezTo>
                    <a:pt x="3" y="3"/>
                    <a:pt x="3" y="2"/>
                    <a:pt x="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1" name="Freeform 1719"/>
            <p:cNvSpPr>
              <a:spLocks/>
            </p:cNvSpPr>
            <p:nvPr userDrawn="1"/>
          </p:nvSpPr>
          <p:spPr bwMode="auto">
            <a:xfrm>
              <a:off x="363" y="210"/>
              <a:ext cx="1" cy="2"/>
            </a:xfrm>
            <a:custGeom>
              <a:avLst/>
              <a:gdLst>
                <a:gd name="T0" fmla="*/ 2 w 4"/>
                <a:gd name="T1" fmla="*/ 5 h 6"/>
                <a:gd name="T2" fmla="*/ 2 w 4"/>
                <a:gd name="T3" fmla="*/ 5 h 6"/>
                <a:gd name="T4" fmla="*/ 2 w 4"/>
                <a:gd name="T5" fmla="*/ 6 h 6"/>
                <a:gd name="T6" fmla="*/ 4 w 4"/>
                <a:gd name="T7" fmla="*/ 2 h 6"/>
                <a:gd name="T8" fmla="*/ 1 w 4"/>
                <a:gd name="T9" fmla="*/ 0 h 6"/>
                <a:gd name="T10" fmla="*/ 0 w 4"/>
                <a:gd name="T11" fmla="*/ 2 h 6"/>
                <a:gd name="T12" fmla="*/ 2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5"/>
                  </a:moveTo>
                  <a:lnTo>
                    <a:pt x="2" y="5"/>
                  </a:lnTo>
                  <a:lnTo>
                    <a:pt x="2" y="6"/>
                  </a:lnTo>
                  <a:cubicBezTo>
                    <a:pt x="3" y="4"/>
                    <a:pt x="3" y="3"/>
                    <a:pt x="4" y="2"/>
                  </a:cubicBezTo>
                  <a:cubicBezTo>
                    <a:pt x="3" y="1"/>
                    <a:pt x="2" y="1"/>
                    <a:pt x="1" y="0"/>
                  </a:cubicBezTo>
                  <a:cubicBezTo>
                    <a:pt x="1" y="0"/>
                    <a:pt x="1" y="1"/>
                    <a:pt x="0" y="2"/>
                  </a:cubicBezTo>
                  <a:cubicBezTo>
                    <a:pt x="1" y="3"/>
                    <a:pt x="1" y="4"/>
                    <a:pt x="2"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2" name="Freeform 1720"/>
            <p:cNvSpPr>
              <a:spLocks/>
            </p:cNvSpPr>
            <p:nvPr userDrawn="1"/>
          </p:nvSpPr>
          <p:spPr bwMode="auto">
            <a:xfrm>
              <a:off x="369" y="198"/>
              <a:ext cx="2" cy="10"/>
            </a:xfrm>
            <a:custGeom>
              <a:avLst/>
              <a:gdLst>
                <a:gd name="T0" fmla="*/ 2 w 5"/>
                <a:gd name="T1" fmla="*/ 0 h 22"/>
                <a:gd name="T2" fmla="*/ 2 w 5"/>
                <a:gd name="T3" fmla="*/ 0 h 22"/>
                <a:gd name="T4" fmla="*/ 0 w 5"/>
                <a:gd name="T5" fmla="*/ 1 h 22"/>
                <a:gd name="T6" fmla="*/ 4 w 5"/>
                <a:gd name="T7" fmla="*/ 22 h 22"/>
                <a:gd name="T8" fmla="*/ 4 w 5"/>
                <a:gd name="T9" fmla="*/ 21 h 22"/>
                <a:gd name="T10" fmla="*/ 4 w 5"/>
                <a:gd name="T11" fmla="*/ 21 h 22"/>
                <a:gd name="T12" fmla="*/ 5 w 5"/>
                <a:gd name="T13" fmla="*/ 22 h 22"/>
                <a:gd name="T14" fmla="*/ 2 w 5"/>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2">
                  <a:moveTo>
                    <a:pt x="2" y="0"/>
                  </a:moveTo>
                  <a:lnTo>
                    <a:pt x="2" y="0"/>
                  </a:lnTo>
                  <a:cubicBezTo>
                    <a:pt x="1" y="0"/>
                    <a:pt x="0" y="0"/>
                    <a:pt x="0" y="1"/>
                  </a:cubicBezTo>
                  <a:lnTo>
                    <a:pt x="4" y="22"/>
                  </a:lnTo>
                  <a:cubicBezTo>
                    <a:pt x="4" y="21"/>
                    <a:pt x="4" y="21"/>
                    <a:pt x="4" y="21"/>
                  </a:cubicBezTo>
                  <a:lnTo>
                    <a:pt x="4" y="21"/>
                  </a:lnTo>
                  <a:cubicBezTo>
                    <a:pt x="4" y="21"/>
                    <a:pt x="5" y="21"/>
                    <a:pt x="5" y="22"/>
                  </a:cubicBez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3" name="Freeform 1721"/>
            <p:cNvSpPr>
              <a:spLocks/>
            </p:cNvSpPr>
            <p:nvPr userDrawn="1"/>
          </p:nvSpPr>
          <p:spPr bwMode="auto">
            <a:xfrm>
              <a:off x="366" y="201"/>
              <a:ext cx="2" cy="3"/>
            </a:xfrm>
            <a:custGeom>
              <a:avLst/>
              <a:gdLst>
                <a:gd name="T0" fmla="*/ 3 w 5"/>
                <a:gd name="T1" fmla="*/ 0 h 6"/>
                <a:gd name="T2" fmla="*/ 3 w 5"/>
                <a:gd name="T3" fmla="*/ 0 h 6"/>
                <a:gd name="T4" fmla="*/ 0 w 5"/>
                <a:gd name="T5" fmla="*/ 3 h 6"/>
                <a:gd name="T6" fmla="*/ 3 w 5"/>
                <a:gd name="T7" fmla="*/ 6 h 6"/>
                <a:gd name="T8" fmla="*/ 5 w 5"/>
                <a:gd name="T9" fmla="*/ 3 h 6"/>
                <a:gd name="T10" fmla="*/ 3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3" y="0"/>
                  </a:moveTo>
                  <a:lnTo>
                    <a:pt x="3" y="0"/>
                  </a:lnTo>
                  <a:cubicBezTo>
                    <a:pt x="2" y="1"/>
                    <a:pt x="1" y="2"/>
                    <a:pt x="0" y="3"/>
                  </a:cubicBezTo>
                  <a:cubicBezTo>
                    <a:pt x="1" y="4"/>
                    <a:pt x="2" y="5"/>
                    <a:pt x="3" y="6"/>
                  </a:cubicBezTo>
                  <a:cubicBezTo>
                    <a:pt x="3" y="5"/>
                    <a:pt x="4" y="4"/>
                    <a:pt x="5" y="3"/>
                  </a:cubicBezTo>
                  <a:cubicBezTo>
                    <a:pt x="5" y="2"/>
                    <a:pt x="4"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4" name="Freeform 1722"/>
            <p:cNvSpPr>
              <a:spLocks/>
            </p:cNvSpPr>
            <p:nvPr userDrawn="1"/>
          </p:nvSpPr>
          <p:spPr bwMode="auto">
            <a:xfrm>
              <a:off x="363" y="200"/>
              <a:ext cx="2" cy="4"/>
            </a:xfrm>
            <a:custGeom>
              <a:avLst/>
              <a:gdLst>
                <a:gd name="T0" fmla="*/ 3 w 5"/>
                <a:gd name="T1" fmla="*/ 7 h 7"/>
                <a:gd name="T2" fmla="*/ 3 w 5"/>
                <a:gd name="T3" fmla="*/ 7 h 7"/>
                <a:gd name="T4" fmla="*/ 5 w 5"/>
                <a:gd name="T5" fmla="*/ 4 h 7"/>
                <a:gd name="T6" fmla="*/ 3 w 5"/>
                <a:gd name="T7" fmla="*/ 0 h 7"/>
                <a:gd name="T8" fmla="*/ 0 w 5"/>
                <a:gd name="T9" fmla="*/ 4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4" y="6"/>
                    <a:pt x="4" y="5"/>
                    <a:pt x="5" y="4"/>
                  </a:cubicBezTo>
                  <a:cubicBezTo>
                    <a:pt x="4" y="3"/>
                    <a:pt x="4" y="1"/>
                    <a:pt x="3" y="0"/>
                  </a:cubicBezTo>
                  <a:cubicBezTo>
                    <a:pt x="2" y="2"/>
                    <a:pt x="1" y="3"/>
                    <a:pt x="0" y="4"/>
                  </a:cubicBezTo>
                  <a:cubicBezTo>
                    <a:pt x="1" y="5"/>
                    <a:pt x="2"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5" name="Freeform 1723"/>
            <p:cNvSpPr>
              <a:spLocks/>
            </p:cNvSpPr>
            <p:nvPr userDrawn="1"/>
          </p:nvSpPr>
          <p:spPr bwMode="auto">
            <a:xfrm>
              <a:off x="364" y="202"/>
              <a:ext cx="3" cy="3"/>
            </a:xfrm>
            <a:custGeom>
              <a:avLst/>
              <a:gdLst>
                <a:gd name="T0" fmla="*/ 3 w 5"/>
                <a:gd name="T1" fmla="*/ 7 h 7"/>
                <a:gd name="T2" fmla="*/ 3 w 5"/>
                <a:gd name="T3" fmla="*/ 7 h 7"/>
                <a:gd name="T4" fmla="*/ 5 w 5"/>
                <a:gd name="T5" fmla="*/ 4 h 7"/>
                <a:gd name="T6" fmla="*/ 3 w 5"/>
                <a:gd name="T7" fmla="*/ 0 h 7"/>
                <a:gd name="T8" fmla="*/ 0 w 5"/>
                <a:gd name="T9" fmla="*/ 4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3" y="6"/>
                    <a:pt x="4" y="5"/>
                    <a:pt x="5" y="4"/>
                  </a:cubicBezTo>
                  <a:cubicBezTo>
                    <a:pt x="4" y="3"/>
                    <a:pt x="3" y="1"/>
                    <a:pt x="3" y="0"/>
                  </a:cubicBezTo>
                  <a:cubicBezTo>
                    <a:pt x="2" y="2"/>
                    <a:pt x="1" y="3"/>
                    <a:pt x="0" y="4"/>
                  </a:cubicBezTo>
                  <a:cubicBezTo>
                    <a:pt x="1" y="5"/>
                    <a:pt x="2"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6" name="Freeform 1724"/>
            <p:cNvSpPr>
              <a:spLocks/>
            </p:cNvSpPr>
            <p:nvPr userDrawn="1"/>
          </p:nvSpPr>
          <p:spPr bwMode="auto">
            <a:xfrm>
              <a:off x="366" y="204"/>
              <a:ext cx="2" cy="3"/>
            </a:xfrm>
            <a:custGeom>
              <a:avLst/>
              <a:gdLst>
                <a:gd name="T0" fmla="*/ 3 w 5"/>
                <a:gd name="T1" fmla="*/ 6 h 6"/>
                <a:gd name="T2" fmla="*/ 3 w 5"/>
                <a:gd name="T3" fmla="*/ 6 h 6"/>
                <a:gd name="T4" fmla="*/ 5 w 5"/>
                <a:gd name="T5" fmla="*/ 3 h 6"/>
                <a:gd name="T6" fmla="*/ 3 w 5"/>
                <a:gd name="T7" fmla="*/ 0 h 6"/>
                <a:gd name="T8" fmla="*/ 0 w 5"/>
                <a:gd name="T9" fmla="*/ 3 h 6"/>
                <a:gd name="T10" fmla="*/ 3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3" y="6"/>
                  </a:moveTo>
                  <a:lnTo>
                    <a:pt x="3" y="6"/>
                  </a:lnTo>
                  <a:cubicBezTo>
                    <a:pt x="3" y="5"/>
                    <a:pt x="4" y="4"/>
                    <a:pt x="5" y="3"/>
                  </a:cubicBezTo>
                  <a:cubicBezTo>
                    <a:pt x="4" y="2"/>
                    <a:pt x="3" y="1"/>
                    <a:pt x="3" y="0"/>
                  </a:cubicBezTo>
                  <a:cubicBezTo>
                    <a:pt x="2" y="1"/>
                    <a:pt x="1" y="2"/>
                    <a:pt x="0" y="3"/>
                  </a:cubicBezTo>
                  <a:cubicBezTo>
                    <a:pt x="1" y="4"/>
                    <a:pt x="2"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7" name="Freeform 1725"/>
            <p:cNvSpPr>
              <a:spLocks/>
            </p:cNvSpPr>
            <p:nvPr userDrawn="1"/>
          </p:nvSpPr>
          <p:spPr bwMode="auto">
            <a:xfrm>
              <a:off x="367" y="206"/>
              <a:ext cx="2" cy="2"/>
            </a:xfrm>
            <a:custGeom>
              <a:avLst/>
              <a:gdLst>
                <a:gd name="T0" fmla="*/ 3 w 5"/>
                <a:gd name="T1" fmla="*/ 5 h 5"/>
                <a:gd name="T2" fmla="*/ 3 w 5"/>
                <a:gd name="T3" fmla="*/ 5 h 5"/>
                <a:gd name="T4" fmla="*/ 5 w 5"/>
                <a:gd name="T5" fmla="*/ 2 h 5"/>
                <a:gd name="T6" fmla="*/ 3 w 5"/>
                <a:gd name="T7" fmla="*/ 0 h 5"/>
                <a:gd name="T8" fmla="*/ 0 w 5"/>
                <a:gd name="T9" fmla="*/ 3 h 5"/>
                <a:gd name="T10" fmla="*/ 3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3" y="5"/>
                  </a:moveTo>
                  <a:lnTo>
                    <a:pt x="3" y="5"/>
                  </a:lnTo>
                  <a:cubicBezTo>
                    <a:pt x="3" y="4"/>
                    <a:pt x="4" y="3"/>
                    <a:pt x="5" y="2"/>
                  </a:cubicBezTo>
                  <a:cubicBezTo>
                    <a:pt x="4" y="1"/>
                    <a:pt x="3" y="0"/>
                    <a:pt x="3" y="0"/>
                  </a:cubicBezTo>
                  <a:cubicBezTo>
                    <a:pt x="2" y="1"/>
                    <a:pt x="1" y="2"/>
                    <a:pt x="0" y="3"/>
                  </a:cubicBezTo>
                  <a:cubicBezTo>
                    <a:pt x="1" y="3"/>
                    <a:pt x="2" y="4"/>
                    <a:pt x="3"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8" name="Freeform 1726"/>
            <p:cNvSpPr>
              <a:spLocks/>
            </p:cNvSpPr>
            <p:nvPr userDrawn="1"/>
          </p:nvSpPr>
          <p:spPr bwMode="auto">
            <a:xfrm>
              <a:off x="362" y="202"/>
              <a:ext cx="2" cy="4"/>
            </a:xfrm>
            <a:custGeom>
              <a:avLst/>
              <a:gdLst>
                <a:gd name="T0" fmla="*/ 3 w 5"/>
                <a:gd name="T1" fmla="*/ 8 h 8"/>
                <a:gd name="T2" fmla="*/ 3 w 5"/>
                <a:gd name="T3" fmla="*/ 8 h 8"/>
                <a:gd name="T4" fmla="*/ 5 w 5"/>
                <a:gd name="T5" fmla="*/ 4 h 8"/>
                <a:gd name="T6" fmla="*/ 3 w 5"/>
                <a:gd name="T7" fmla="*/ 0 h 8"/>
                <a:gd name="T8" fmla="*/ 0 w 5"/>
                <a:gd name="T9" fmla="*/ 4 h 8"/>
                <a:gd name="T10" fmla="*/ 3 w 5"/>
                <a:gd name="T11" fmla="*/ 8 h 8"/>
              </a:gdLst>
              <a:ahLst/>
              <a:cxnLst>
                <a:cxn ang="0">
                  <a:pos x="T0" y="T1"/>
                </a:cxn>
                <a:cxn ang="0">
                  <a:pos x="T2" y="T3"/>
                </a:cxn>
                <a:cxn ang="0">
                  <a:pos x="T4" y="T5"/>
                </a:cxn>
                <a:cxn ang="0">
                  <a:pos x="T6" y="T7"/>
                </a:cxn>
                <a:cxn ang="0">
                  <a:pos x="T8" y="T9"/>
                </a:cxn>
                <a:cxn ang="0">
                  <a:pos x="T10" y="T11"/>
                </a:cxn>
              </a:cxnLst>
              <a:rect l="0" t="0" r="r" b="b"/>
              <a:pathLst>
                <a:path w="5" h="8">
                  <a:moveTo>
                    <a:pt x="3" y="8"/>
                  </a:moveTo>
                  <a:lnTo>
                    <a:pt x="3" y="8"/>
                  </a:lnTo>
                  <a:cubicBezTo>
                    <a:pt x="3" y="6"/>
                    <a:pt x="4" y="5"/>
                    <a:pt x="5" y="4"/>
                  </a:cubicBezTo>
                  <a:cubicBezTo>
                    <a:pt x="4" y="3"/>
                    <a:pt x="4" y="2"/>
                    <a:pt x="3" y="0"/>
                  </a:cubicBezTo>
                  <a:cubicBezTo>
                    <a:pt x="2" y="2"/>
                    <a:pt x="1" y="3"/>
                    <a:pt x="0" y="4"/>
                  </a:cubicBezTo>
                  <a:cubicBezTo>
                    <a:pt x="1" y="6"/>
                    <a:pt x="2" y="7"/>
                    <a:pt x="3"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299" name="Freeform 1727"/>
            <p:cNvSpPr>
              <a:spLocks/>
            </p:cNvSpPr>
            <p:nvPr userDrawn="1"/>
          </p:nvSpPr>
          <p:spPr bwMode="auto">
            <a:xfrm>
              <a:off x="363" y="204"/>
              <a:ext cx="2" cy="3"/>
            </a:xfrm>
            <a:custGeom>
              <a:avLst/>
              <a:gdLst>
                <a:gd name="T0" fmla="*/ 2 w 5"/>
                <a:gd name="T1" fmla="*/ 7 h 7"/>
                <a:gd name="T2" fmla="*/ 2 w 5"/>
                <a:gd name="T3" fmla="*/ 7 h 7"/>
                <a:gd name="T4" fmla="*/ 5 w 5"/>
                <a:gd name="T5" fmla="*/ 3 h 7"/>
                <a:gd name="T6" fmla="*/ 3 w 5"/>
                <a:gd name="T7" fmla="*/ 0 h 7"/>
                <a:gd name="T8" fmla="*/ 0 w 5"/>
                <a:gd name="T9" fmla="*/ 4 h 7"/>
                <a:gd name="T10" fmla="*/ 2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2" y="7"/>
                  </a:moveTo>
                  <a:lnTo>
                    <a:pt x="2" y="7"/>
                  </a:lnTo>
                  <a:cubicBezTo>
                    <a:pt x="3" y="6"/>
                    <a:pt x="4" y="5"/>
                    <a:pt x="5" y="3"/>
                  </a:cubicBezTo>
                  <a:cubicBezTo>
                    <a:pt x="4" y="2"/>
                    <a:pt x="3" y="1"/>
                    <a:pt x="3" y="0"/>
                  </a:cubicBezTo>
                  <a:cubicBezTo>
                    <a:pt x="2" y="2"/>
                    <a:pt x="1" y="3"/>
                    <a:pt x="0" y="4"/>
                  </a:cubicBezTo>
                  <a:cubicBezTo>
                    <a:pt x="1" y="5"/>
                    <a:pt x="2" y="6"/>
                    <a:pt x="2"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0" name="Freeform 1728"/>
            <p:cNvSpPr>
              <a:spLocks/>
            </p:cNvSpPr>
            <p:nvPr userDrawn="1"/>
          </p:nvSpPr>
          <p:spPr bwMode="auto">
            <a:xfrm>
              <a:off x="364" y="206"/>
              <a:ext cx="3" cy="3"/>
            </a:xfrm>
            <a:custGeom>
              <a:avLst/>
              <a:gdLst>
                <a:gd name="T0" fmla="*/ 2 w 5"/>
                <a:gd name="T1" fmla="*/ 7 h 7"/>
                <a:gd name="T2" fmla="*/ 2 w 5"/>
                <a:gd name="T3" fmla="*/ 7 h 7"/>
                <a:gd name="T4" fmla="*/ 3 w 5"/>
                <a:gd name="T5" fmla="*/ 6 h 7"/>
                <a:gd name="T6" fmla="*/ 2 w 5"/>
                <a:gd name="T7" fmla="*/ 5 h 7"/>
                <a:gd name="T8" fmla="*/ 3 w 5"/>
                <a:gd name="T9" fmla="*/ 5 h 7"/>
                <a:gd name="T10" fmla="*/ 3 w 5"/>
                <a:gd name="T11" fmla="*/ 5 h 7"/>
                <a:gd name="T12" fmla="*/ 5 w 5"/>
                <a:gd name="T13" fmla="*/ 3 h 7"/>
                <a:gd name="T14" fmla="*/ 3 w 5"/>
                <a:gd name="T15" fmla="*/ 0 h 7"/>
                <a:gd name="T16" fmla="*/ 0 w 5"/>
                <a:gd name="T17" fmla="*/ 4 h 7"/>
                <a:gd name="T18" fmla="*/ 2 w 5"/>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2" y="7"/>
                  </a:moveTo>
                  <a:lnTo>
                    <a:pt x="2" y="7"/>
                  </a:lnTo>
                  <a:lnTo>
                    <a:pt x="3" y="6"/>
                  </a:lnTo>
                  <a:cubicBezTo>
                    <a:pt x="3" y="6"/>
                    <a:pt x="2" y="6"/>
                    <a:pt x="2" y="5"/>
                  </a:cubicBezTo>
                  <a:lnTo>
                    <a:pt x="3" y="5"/>
                  </a:lnTo>
                  <a:lnTo>
                    <a:pt x="3" y="5"/>
                  </a:lnTo>
                  <a:cubicBezTo>
                    <a:pt x="4" y="4"/>
                    <a:pt x="5" y="4"/>
                    <a:pt x="5" y="3"/>
                  </a:cubicBezTo>
                  <a:cubicBezTo>
                    <a:pt x="4" y="2"/>
                    <a:pt x="3" y="1"/>
                    <a:pt x="3" y="0"/>
                  </a:cubicBezTo>
                  <a:cubicBezTo>
                    <a:pt x="2" y="1"/>
                    <a:pt x="1" y="2"/>
                    <a:pt x="0" y="4"/>
                  </a:cubicBezTo>
                  <a:cubicBezTo>
                    <a:pt x="1" y="5"/>
                    <a:pt x="2" y="6"/>
                    <a:pt x="2"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1" name="Freeform 1729"/>
            <p:cNvSpPr>
              <a:spLocks/>
            </p:cNvSpPr>
            <p:nvPr userDrawn="1"/>
          </p:nvSpPr>
          <p:spPr bwMode="auto">
            <a:xfrm>
              <a:off x="366" y="207"/>
              <a:ext cx="2" cy="2"/>
            </a:xfrm>
            <a:custGeom>
              <a:avLst/>
              <a:gdLst>
                <a:gd name="T0" fmla="*/ 0 w 4"/>
                <a:gd name="T1" fmla="*/ 3 h 4"/>
                <a:gd name="T2" fmla="*/ 0 w 4"/>
                <a:gd name="T3" fmla="*/ 3 h 4"/>
                <a:gd name="T4" fmla="*/ 4 w 4"/>
                <a:gd name="T5" fmla="*/ 4 h 4"/>
                <a:gd name="T6" fmla="*/ 4 w 4"/>
                <a:gd name="T7" fmla="*/ 2 h 4"/>
                <a:gd name="T8" fmla="*/ 2 w 4"/>
                <a:gd name="T9" fmla="*/ 0 h 4"/>
                <a:gd name="T10" fmla="*/ 0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0" y="3"/>
                  </a:moveTo>
                  <a:lnTo>
                    <a:pt x="0" y="3"/>
                  </a:lnTo>
                  <a:cubicBezTo>
                    <a:pt x="1" y="3"/>
                    <a:pt x="2" y="3"/>
                    <a:pt x="4" y="4"/>
                  </a:cubicBezTo>
                  <a:lnTo>
                    <a:pt x="4" y="2"/>
                  </a:lnTo>
                  <a:cubicBezTo>
                    <a:pt x="3" y="2"/>
                    <a:pt x="3" y="1"/>
                    <a:pt x="2" y="0"/>
                  </a:cubicBezTo>
                  <a:cubicBezTo>
                    <a:pt x="1" y="1"/>
                    <a:pt x="0" y="2"/>
                    <a:pt x="0"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2" name="Rectangle 1730"/>
            <p:cNvSpPr>
              <a:spLocks noChangeArrowheads="1"/>
            </p:cNvSpPr>
            <p:nvPr userDrawn="1"/>
          </p:nvSpPr>
          <p:spPr bwMode="auto">
            <a:xfrm>
              <a:off x="366" y="209"/>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3" name="Freeform 1731"/>
            <p:cNvSpPr>
              <a:spLocks/>
            </p:cNvSpPr>
            <p:nvPr userDrawn="1"/>
          </p:nvSpPr>
          <p:spPr bwMode="auto">
            <a:xfrm>
              <a:off x="368" y="209"/>
              <a:ext cx="1" cy="1"/>
            </a:xfrm>
            <a:custGeom>
              <a:avLst/>
              <a:gdLst>
                <a:gd name="T0" fmla="*/ 0 w 3"/>
                <a:gd name="T1" fmla="*/ 1 h 3"/>
                <a:gd name="T2" fmla="*/ 0 w 3"/>
                <a:gd name="T3" fmla="*/ 1 h 3"/>
                <a:gd name="T4" fmla="*/ 2 w 3"/>
                <a:gd name="T5" fmla="*/ 2 h 3"/>
                <a:gd name="T6" fmla="*/ 3 w 3"/>
                <a:gd name="T7" fmla="*/ 3 h 3"/>
                <a:gd name="T8" fmla="*/ 3 w 3"/>
                <a:gd name="T9" fmla="*/ 2 h 3"/>
                <a:gd name="T10" fmla="*/ 1 w 3"/>
                <a:gd name="T11" fmla="*/ 0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lnTo>
                    <a:pt x="0" y="1"/>
                  </a:lnTo>
                  <a:cubicBezTo>
                    <a:pt x="1" y="1"/>
                    <a:pt x="2" y="2"/>
                    <a:pt x="2" y="2"/>
                  </a:cubicBezTo>
                  <a:lnTo>
                    <a:pt x="3" y="3"/>
                  </a:lnTo>
                  <a:lnTo>
                    <a:pt x="3" y="2"/>
                  </a:lnTo>
                  <a:cubicBezTo>
                    <a:pt x="3" y="1"/>
                    <a:pt x="2" y="1"/>
                    <a:pt x="1" y="0"/>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4" name="Freeform 1732"/>
            <p:cNvSpPr>
              <a:spLocks/>
            </p:cNvSpPr>
            <p:nvPr userDrawn="1"/>
          </p:nvSpPr>
          <p:spPr bwMode="auto">
            <a:xfrm>
              <a:off x="367" y="210"/>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1"/>
                  </a:ln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5" name="Freeform 1733"/>
            <p:cNvSpPr>
              <a:spLocks/>
            </p:cNvSpPr>
            <p:nvPr userDrawn="1"/>
          </p:nvSpPr>
          <p:spPr bwMode="auto">
            <a:xfrm>
              <a:off x="366" y="212"/>
              <a:ext cx="1" cy="1"/>
            </a:xfrm>
            <a:custGeom>
              <a:avLst/>
              <a:gdLst>
                <a:gd name="T0" fmla="*/ 2 w 3"/>
                <a:gd name="T1" fmla="*/ 2 h 2"/>
                <a:gd name="T2" fmla="*/ 2 w 3"/>
                <a:gd name="T3" fmla="*/ 2 h 2"/>
                <a:gd name="T4" fmla="*/ 3 w 3"/>
                <a:gd name="T5" fmla="*/ 2 h 2"/>
                <a:gd name="T6" fmla="*/ 0 w 3"/>
                <a:gd name="T7" fmla="*/ 0 h 2"/>
                <a:gd name="T8" fmla="*/ 0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2" y="2"/>
                  </a:lnTo>
                  <a:cubicBezTo>
                    <a:pt x="2" y="2"/>
                    <a:pt x="3" y="2"/>
                    <a:pt x="3" y="2"/>
                  </a:cubicBezTo>
                  <a:cubicBezTo>
                    <a:pt x="2" y="1"/>
                    <a:pt x="1" y="1"/>
                    <a:pt x="0" y="0"/>
                  </a:cubicBezTo>
                  <a:lnTo>
                    <a:pt x="0" y="0"/>
                  </a:lnTo>
                  <a:lnTo>
                    <a:pt x="2"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6" name="Freeform 1734"/>
            <p:cNvSpPr>
              <a:spLocks/>
            </p:cNvSpPr>
            <p:nvPr userDrawn="1"/>
          </p:nvSpPr>
          <p:spPr bwMode="auto">
            <a:xfrm>
              <a:off x="362" y="206"/>
              <a:ext cx="2" cy="3"/>
            </a:xfrm>
            <a:custGeom>
              <a:avLst/>
              <a:gdLst>
                <a:gd name="T0" fmla="*/ 2 w 4"/>
                <a:gd name="T1" fmla="*/ 6 h 6"/>
                <a:gd name="T2" fmla="*/ 2 w 4"/>
                <a:gd name="T3" fmla="*/ 6 h 6"/>
                <a:gd name="T4" fmla="*/ 4 w 4"/>
                <a:gd name="T5" fmla="*/ 3 h 6"/>
                <a:gd name="T6" fmla="*/ 2 w 4"/>
                <a:gd name="T7" fmla="*/ 0 h 6"/>
                <a:gd name="T8" fmla="*/ 0 w 4"/>
                <a:gd name="T9" fmla="*/ 3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2" y="6"/>
                  </a:lnTo>
                  <a:cubicBezTo>
                    <a:pt x="3" y="5"/>
                    <a:pt x="3" y="4"/>
                    <a:pt x="4" y="3"/>
                  </a:cubicBezTo>
                  <a:cubicBezTo>
                    <a:pt x="3" y="2"/>
                    <a:pt x="2" y="1"/>
                    <a:pt x="2" y="0"/>
                  </a:cubicBezTo>
                  <a:cubicBezTo>
                    <a:pt x="1" y="1"/>
                    <a:pt x="0" y="2"/>
                    <a:pt x="0" y="3"/>
                  </a:cubicBezTo>
                  <a:cubicBezTo>
                    <a:pt x="1" y="4"/>
                    <a:pt x="1"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7" name="Freeform 1735"/>
            <p:cNvSpPr>
              <a:spLocks/>
            </p:cNvSpPr>
            <p:nvPr userDrawn="1"/>
          </p:nvSpPr>
          <p:spPr bwMode="auto">
            <a:xfrm>
              <a:off x="363" y="208"/>
              <a:ext cx="2" cy="2"/>
            </a:xfrm>
            <a:custGeom>
              <a:avLst/>
              <a:gdLst>
                <a:gd name="T0" fmla="*/ 2 w 4"/>
                <a:gd name="T1" fmla="*/ 6 h 6"/>
                <a:gd name="T2" fmla="*/ 2 w 4"/>
                <a:gd name="T3" fmla="*/ 6 h 6"/>
                <a:gd name="T4" fmla="*/ 4 w 4"/>
                <a:gd name="T5" fmla="*/ 3 h 6"/>
                <a:gd name="T6" fmla="*/ 1 w 4"/>
                <a:gd name="T7" fmla="*/ 0 h 6"/>
                <a:gd name="T8" fmla="*/ 0 w 4"/>
                <a:gd name="T9" fmla="*/ 3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2" y="6"/>
                  </a:lnTo>
                  <a:cubicBezTo>
                    <a:pt x="3" y="5"/>
                    <a:pt x="3" y="4"/>
                    <a:pt x="4" y="3"/>
                  </a:cubicBezTo>
                  <a:cubicBezTo>
                    <a:pt x="3" y="2"/>
                    <a:pt x="2" y="1"/>
                    <a:pt x="1" y="0"/>
                  </a:cubicBezTo>
                  <a:cubicBezTo>
                    <a:pt x="1" y="1"/>
                    <a:pt x="0" y="2"/>
                    <a:pt x="0" y="3"/>
                  </a:cubicBezTo>
                  <a:cubicBezTo>
                    <a:pt x="0" y="4"/>
                    <a:pt x="1"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8" name="Freeform 1736"/>
            <p:cNvSpPr>
              <a:spLocks/>
            </p:cNvSpPr>
            <p:nvPr userDrawn="1"/>
          </p:nvSpPr>
          <p:spPr bwMode="auto">
            <a:xfrm>
              <a:off x="365" y="209"/>
              <a:ext cx="2" cy="3"/>
            </a:xfrm>
            <a:custGeom>
              <a:avLst/>
              <a:gdLst>
                <a:gd name="T0" fmla="*/ 3 w 4"/>
                <a:gd name="T1" fmla="*/ 6 h 6"/>
                <a:gd name="T2" fmla="*/ 3 w 4"/>
                <a:gd name="T3" fmla="*/ 6 h 6"/>
                <a:gd name="T4" fmla="*/ 3 w 4"/>
                <a:gd name="T5" fmla="*/ 6 h 6"/>
                <a:gd name="T6" fmla="*/ 2 w 4"/>
                <a:gd name="T7" fmla="*/ 4 h 6"/>
                <a:gd name="T8" fmla="*/ 2 w 4"/>
                <a:gd name="T9" fmla="*/ 4 h 6"/>
                <a:gd name="T10" fmla="*/ 4 w 4"/>
                <a:gd name="T11" fmla="*/ 4 h 6"/>
                <a:gd name="T12" fmla="*/ 4 w 4"/>
                <a:gd name="T13" fmla="*/ 3 h 6"/>
                <a:gd name="T14" fmla="*/ 1 w 4"/>
                <a:gd name="T15" fmla="*/ 0 h 6"/>
                <a:gd name="T16" fmla="*/ 0 w 4"/>
                <a:gd name="T17" fmla="*/ 3 h 6"/>
                <a:gd name="T18" fmla="*/ 3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3" y="6"/>
                  </a:moveTo>
                  <a:lnTo>
                    <a:pt x="3" y="6"/>
                  </a:lnTo>
                  <a:lnTo>
                    <a:pt x="3" y="6"/>
                  </a:lnTo>
                  <a:cubicBezTo>
                    <a:pt x="2" y="5"/>
                    <a:pt x="2" y="5"/>
                    <a:pt x="2" y="4"/>
                  </a:cubicBezTo>
                  <a:lnTo>
                    <a:pt x="2" y="4"/>
                  </a:lnTo>
                  <a:cubicBezTo>
                    <a:pt x="2" y="4"/>
                    <a:pt x="3" y="4"/>
                    <a:pt x="4" y="4"/>
                  </a:cubicBezTo>
                  <a:lnTo>
                    <a:pt x="4" y="3"/>
                  </a:lnTo>
                  <a:cubicBezTo>
                    <a:pt x="3" y="2"/>
                    <a:pt x="2" y="1"/>
                    <a:pt x="1" y="0"/>
                  </a:cubicBezTo>
                  <a:cubicBezTo>
                    <a:pt x="1" y="1"/>
                    <a:pt x="0" y="2"/>
                    <a:pt x="0" y="3"/>
                  </a:cubicBezTo>
                  <a:cubicBezTo>
                    <a:pt x="1" y="4"/>
                    <a:pt x="2" y="5"/>
                    <a:pt x="3"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09" name="Freeform 1737"/>
            <p:cNvSpPr>
              <a:spLocks/>
            </p:cNvSpPr>
            <p:nvPr userDrawn="1"/>
          </p:nvSpPr>
          <p:spPr bwMode="auto">
            <a:xfrm>
              <a:off x="365" y="212"/>
              <a:ext cx="2" cy="2"/>
            </a:xfrm>
            <a:custGeom>
              <a:avLst/>
              <a:gdLst>
                <a:gd name="T0" fmla="*/ 2 w 4"/>
                <a:gd name="T1" fmla="*/ 0 h 3"/>
                <a:gd name="T2" fmla="*/ 2 w 4"/>
                <a:gd name="T3" fmla="*/ 0 h 3"/>
                <a:gd name="T4" fmla="*/ 0 w 4"/>
                <a:gd name="T5" fmla="*/ 2 h 3"/>
                <a:gd name="T6" fmla="*/ 1 w 4"/>
                <a:gd name="T7" fmla="*/ 3 h 3"/>
                <a:gd name="T8" fmla="*/ 4 w 4"/>
                <a:gd name="T9" fmla="*/ 3 h 3"/>
                <a:gd name="T10" fmla="*/ 4 w 4"/>
                <a:gd name="T11" fmla="*/ 3 h 3"/>
                <a:gd name="T12" fmla="*/ 3 w 4"/>
                <a:gd name="T13" fmla="*/ 1 h 3"/>
                <a:gd name="T14" fmla="*/ 4 w 4"/>
                <a:gd name="T15" fmla="*/ 1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lnTo>
                    <a:pt x="2" y="0"/>
                  </a:lnTo>
                  <a:cubicBezTo>
                    <a:pt x="1" y="1"/>
                    <a:pt x="1" y="2"/>
                    <a:pt x="0" y="2"/>
                  </a:cubicBezTo>
                  <a:lnTo>
                    <a:pt x="1" y="3"/>
                  </a:lnTo>
                  <a:cubicBezTo>
                    <a:pt x="2" y="3"/>
                    <a:pt x="3" y="3"/>
                    <a:pt x="4" y="3"/>
                  </a:cubicBezTo>
                  <a:lnTo>
                    <a:pt x="4" y="3"/>
                  </a:lnTo>
                  <a:cubicBezTo>
                    <a:pt x="4" y="2"/>
                    <a:pt x="3" y="2"/>
                    <a:pt x="3" y="1"/>
                  </a:cubicBezTo>
                  <a:lnTo>
                    <a:pt x="4"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0" name="Freeform 1738"/>
            <p:cNvSpPr>
              <a:spLocks/>
            </p:cNvSpPr>
            <p:nvPr userDrawn="1"/>
          </p:nvSpPr>
          <p:spPr bwMode="auto">
            <a:xfrm>
              <a:off x="364" y="211"/>
              <a:ext cx="2" cy="2"/>
            </a:xfrm>
            <a:custGeom>
              <a:avLst/>
              <a:gdLst>
                <a:gd name="T0" fmla="*/ 1 w 4"/>
                <a:gd name="T1" fmla="*/ 0 h 5"/>
                <a:gd name="T2" fmla="*/ 1 w 4"/>
                <a:gd name="T3" fmla="*/ 0 h 5"/>
                <a:gd name="T4" fmla="*/ 0 w 4"/>
                <a:gd name="T5" fmla="*/ 3 h 5"/>
                <a:gd name="T6" fmla="*/ 3 w 4"/>
                <a:gd name="T7" fmla="*/ 5 h 5"/>
                <a:gd name="T8" fmla="*/ 4 w 4"/>
                <a:gd name="T9" fmla="*/ 2 h 5"/>
                <a:gd name="T10" fmla="*/ 1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1" y="0"/>
                  </a:moveTo>
                  <a:lnTo>
                    <a:pt x="1" y="0"/>
                  </a:lnTo>
                  <a:cubicBezTo>
                    <a:pt x="1" y="1"/>
                    <a:pt x="0" y="2"/>
                    <a:pt x="0" y="3"/>
                  </a:cubicBezTo>
                  <a:cubicBezTo>
                    <a:pt x="0" y="4"/>
                    <a:pt x="2" y="4"/>
                    <a:pt x="3" y="5"/>
                  </a:cubicBezTo>
                  <a:cubicBezTo>
                    <a:pt x="3" y="4"/>
                    <a:pt x="4" y="3"/>
                    <a:pt x="4" y="2"/>
                  </a:cubicBezTo>
                  <a:cubicBezTo>
                    <a:pt x="3" y="1"/>
                    <a:pt x="2"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1" name="Freeform 1739"/>
            <p:cNvSpPr>
              <a:spLocks/>
            </p:cNvSpPr>
            <p:nvPr userDrawn="1"/>
          </p:nvSpPr>
          <p:spPr bwMode="auto">
            <a:xfrm>
              <a:off x="371" y="206"/>
              <a:ext cx="1" cy="1"/>
            </a:xfrm>
            <a:custGeom>
              <a:avLst/>
              <a:gdLst>
                <a:gd name="T0" fmla="*/ 1 w 2"/>
                <a:gd name="T1" fmla="*/ 0 h 2"/>
                <a:gd name="T2" fmla="*/ 1 w 2"/>
                <a:gd name="T3" fmla="*/ 0 h 2"/>
                <a:gd name="T4" fmla="*/ 0 w 2"/>
                <a:gd name="T5" fmla="*/ 0 h 2"/>
                <a:gd name="T6" fmla="*/ 1 w 2"/>
                <a:gd name="T7" fmla="*/ 2 h 2"/>
                <a:gd name="T8" fmla="*/ 2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lnTo>
                    <a:pt x="0" y="0"/>
                  </a:lnTo>
                  <a:lnTo>
                    <a:pt x="1" y="2"/>
                  </a:lnTo>
                  <a:lnTo>
                    <a:pt x="2" y="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2" name="Freeform 1740"/>
            <p:cNvSpPr>
              <a:spLocks/>
            </p:cNvSpPr>
            <p:nvPr userDrawn="1"/>
          </p:nvSpPr>
          <p:spPr bwMode="auto">
            <a:xfrm>
              <a:off x="371" y="205"/>
              <a:ext cx="1" cy="1"/>
            </a:xfrm>
            <a:custGeom>
              <a:avLst/>
              <a:gdLst>
                <a:gd name="T0" fmla="*/ 1 w 1"/>
                <a:gd name="T1" fmla="*/ 0 h 2"/>
                <a:gd name="T2" fmla="*/ 1 w 1"/>
                <a:gd name="T3" fmla="*/ 0 h 2"/>
                <a:gd name="T4" fmla="*/ 0 w 1"/>
                <a:gd name="T5" fmla="*/ 1 h 2"/>
                <a:gd name="T6" fmla="*/ 0 w 1"/>
                <a:gd name="T7" fmla="*/ 2 h 2"/>
                <a:gd name="T8" fmla="*/ 1 w 1"/>
                <a:gd name="T9" fmla="*/ 2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1" y="0"/>
                  </a:lnTo>
                  <a:lnTo>
                    <a:pt x="0" y="1"/>
                  </a:lnTo>
                  <a:lnTo>
                    <a:pt x="0" y="2"/>
                  </a:lnTo>
                  <a:lnTo>
                    <a:pt x="1" y="2"/>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3" name="Freeform 1741"/>
            <p:cNvSpPr>
              <a:spLocks/>
            </p:cNvSpPr>
            <p:nvPr userDrawn="1"/>
          </p:nvSpPr>
          <p:spPr bwMode="auto">
            <a:xfrm>
              <a:off x="371" y="204"/>
              <a:ext cx="1" cy="1"/>
            </a:xfrm>
            <a:custGeom>
              <a:avLst/>
              <a:gdLst>
                <a:gd name="T0" fmla="*/ 1 w 1"/>
                <a:gd name="T1" fmla="*/ 0 h 2"/>
                <a:gd name="T2" fmla="*/ 1 w 1"/>
                <a:gd name="T3" fmla="*/ 0 h 2"/>
                <a:gd name="T4" fmla="*/ 0 w 1"/>
                <a:gd name="T5" fmla="*/ 0 h 2"/>
                <a:gd name="T6" fmla="*/ 0 w 1"/>
                <a:gd name="T7" fmla="*/ 2 h 2"/>
                <a:gd name="T8" fmla="*/ 1 w 1"/>
                <a:gd name="T9" fmla="*/ 1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1" y="0"/>
                  </a:lnTo>
                  <a:lnTo>
                    <a:pt x="0" y="0"/>
                  </a:lnTo>
                  <a:lnTo>
                    <a:pt x="0" y="2"/>
                  </a:lnTo>
                  <a:lnTo>
                    <a:pt x="1"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4" name="Freeform 1742"/>
            <p:cNvSpPr>
              <a:spLocks/>
            </p:cNvSpPr>
            <p:nvPr userDrawn="1"/>
          </p:nvSpPr>
          <p:spPr bwMode="auto">
            <a:xfrm>
              <a:off x="371" y="203"/>
              <a:ext cx="1" cy="1"/>
            </a:xfrm>
            <a:custGeom>
              <a:avLst/>
              <a:gdLst>
                <a:gd name="T0" fmla="*/ 2 w 2"/>
                <a:gd name="T1" fmla="*/ 0 h 2"/>
                <a:gd name="T2" fmla="*/ 2 w 2"/>
                <a:gd name="T3" fmla="*/ 0 h 2"/>
                <a:gd name="T4" fmla="*/ 0 w 2"/>
                <a:gd name="T5" fmla="*/ 1 h 2"/>
                <a:gd name="T6" fmla="*/ 0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1"/>
                  </a:lnTo>
                  <a:lnTo>
                    <a:pt x="0" y="2"/>
                  </a:lnTo>
                  <a:lnTo>
                    <a:pt x="2" y="2"/>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5" name="Freeform 1743"/>
            <p:cNvSpPr>
              <a:spLocks/>
            </p:cNvSpPr>
            <p:nvPr userDrawn="1"/>
          </p:nvSpPr>
          <p:spPr bwMode="auto">
            <a:xfrm>
              <a:off x="371" y="202"/>
              <a:ext cx="1" cy="0"/>
            </a:xfrm>
            <a:custGeom>
              <a:avLst/>
              <a:gdLst>
                <a:gd name="T0" fmla="*/ 2 w 2"/>
                <a:gd name="T1" fmla="*/ 0 h 1"/>
                <a:gd name="T2" fmla="*/ 2 w 2"/>
                <a:gd name="T3" fmla="*/ 0 h 1"/>
                <a:gd name="T4" fmla="*/ 0 w 2"/>
                <a:gd name="T5" fmla="*/ 0 h 1"/>
                <a:gd name="T6" fmla="*/ 0 w 2"/>
                <a:gd name="T7" fmla="*/ 1 h 1"/>
                <a:gd name="T8" fmla="*/ 2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lnTo>
                    <a:pt x="2" y="0"/>
                  </a:lnTo>
                  <a:lnTo>
                    <a:pt x="0" y="0"/>
                  </a:lnTo>
                  <a:lnTo>
                    <a:pt x="0" y="1"/>
                  </a:lnTo>
                  <a:lnTo>
                    <a:pt x="2"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6" name="Freeform 1744"/>
            <p:cNvSpPr>
              <a:spLocks/>
            </p:cNvSpPr>
            <p:nvPr userDrawn="1"/>
          </p:nvSpPr>
          <p:spPr bwMode="auto">
            <a:xfrm>
              <a:off x="371" y="200"/>
              <a:ext cx="1" cy="1"/>
            </a:xfrm>
            <a:custGeom>
              <a:avLst/>
              <a:gdLst>
                <a:gd name="T0" fmla="*/ 2 w 2"/>
                <a:gd name="T1" fmla="*/ 0 h 2"/>
                <a:gd name="T2" fmla="*/ 2 w 2"/>
                <a:gd name="T3" fmla="*/ 0 h 2"/>
                <a:gd name="T4" fmla="*/ 0 w 2"/>
                <a:gd name="T5" fmla="*/ 0 h 2"/>
                <a:gd name="T6" fmla="*/ 0 w 2"/>
                <a:gd name="T7" fmla="*/ 2 h 2"/>
                <a:gd name="T8" fmla="*/ 2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0" y="0"/>
                  </a:lnTo>
                  <a:lnTo>
                    <a:pt x="0" y="2"/>
                  </a:lnTo>
                  <a:lnTo>
                    <a:pt x="2" y="1"/>
                  </a:ln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7" name="Freeform 1745"/>
            <p:cNvSpPr>
              <a:spLocks/>
            </p:cNvSpPr>
            <p:nvPr userDrawn="1"/>
          </p:nvSpPr>
          <p:spPr bwMode="auto">
            <a:xfrm>
              <a:off x="371" y="199"/>
              <a:ext cx="1" cy="1"/>
            </a:xfrm>
            <a:custGeom>
              <a:avLst/>
              <a:gdLst>
                <a:gd name="T0" fmla="*/ 3 w 3"/>
                <a:gd name="T1" fmla="*/ 0 h 2"/>
                <a:gd name="T2" fmla="*/ 3 w 3"/>
                <a:gd name="T3" fmla="*/ 0 h 2"/>
                <a:gd name="T4" fmla="*/ 0 w 3"/>
                <a:gd name="T5" fmla="*/ 1 h 2"/>
                <a:gd name="T6" fmla="*/ 0 w 3"/>
                <a:gd name="T7" fmla="*/ 2 h 2"/>
                <a:gd name="T8" fmla="*/ 3 w 3"/>
                <a:gd name="T9" fmla="*/ 1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0"/>
                  </a:lnTo>
                  <a:lnTo>
                    <a:pt x="0" y="1"/>
                  </a:lnTo>
                  <a:lnTo>
                    <a:pt x="0" y="2"/>
                  </a:lnTo>
                  <a:lnTo>
                    <a:pt x="3" y="1"/>
                  </a:lnTo>
                  <a:lnTo>
                    <a:pt x="3"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8" name="Freeform 1746"/>
            <p:cNvSpPr>
              <a:spLocks/>
            </p:cNvSpPr>
            <p:nvPr userDrawn="1"/>
          </p:nvSpPr>
          <p:spPr bwMode="auto">
            <a:xfrm>
              <a:off x="366" y="201"/>
              <a:ext cx="1"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19" name="Freeform 1747"/>
            <p:cNvSpPr>
              <a:spLocks/>
            </p:cNvSpPr>
            <p:nvPr userDrawn="1"/>
          </p:nvSpPr>
          <p:spPr bwMode="auto">
            <a:xfrm>
              <a:off x="365" y="203"/>
              <a:ext cx="0"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0" name="Freeform 1748"/>
            <p:cNvSpPr>
              <a:spLocks/>
            </p:cNvSpPr>
            <p:nvPr userDrawn="1"/>
          </p:nvSpPr>
          <p:spPr bwMode="auto">
            <a:xfrm>
              <a:off x="363" y="205"/>
              <a:ext cx="1" cy="2"/>
            </a:xfrm>
            <a:custGeom>
              <a:avLst/>
              <a:gdLst>
                <a:gd name="T0" fmla="*/ 2 w 2"/>
                <a:gd name="T1" fmla="*/ 0 h 3"/>
                <a:gd name="T2" fmla="*/ 2 w 2"/>
                <a:gd name="T3" fmla="*/ 0 h 3"/>
                <a:gd name="T4" fmla="*/ 0 w 2"/>
                <a:gd name="T5" fmla="*/ 1 h 3"/>
                <a:gd name="T6" fmla="*/ 2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lnTo>
                    <a:pt x="0" y="1"/>
                  </a:lnTo>
                  <a:lnTo>
                    <a:pt x="2" y="3"/>
                  </a:lnTo>
                  <a:cubicBezTo>
                    <a:pt x="1" y="1"/>
                    <a:pt x="1" y="0"/>
                    <a:pt x="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1" name="Freeform 1749"/>
            <p:cNvSpPr>
              <a:spLocks/>
            </p:cNvSpPr>
            <p:nvPr userDrawn="1"/>
          </p:nvSpPr>
          <p:spPr bwMode="auto">
            <a:xfrm>
              <a:off x="362" y="207"/>
              <a:ext cx="1" cy="1"/>
            </a:xfrm>
            <a:custGeom>
              <a:avLst/>
              <a:gdLst>
                <a:gd name="T0" fmla="*/ 1 w 2"/>
                <a:gd name="T1" fmla="*/ 0 h 3"/>
                <a:gd name="T2" fmla="*/ 1 w 2"/>
                <a:gd name="T3" fmla="*/ 0 h 3"/>
                <a:gd name="T4" fmla="*/ 0 w 2"/>
                <a:gd name="T5" fmla="*/ 2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0" y="2"/>
                  </a:lnTo>
                  <a:lnTo>
                    <a:pt x="2" y="3"/>
                  </a:lnTo>
                  <a:cubicBezTo>
                    <a:pt x="1" y="2"/>
                    <a:pt x="1"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2" name="Freeform 1750"/>
            <p:cNvSpPr>
              <a:spLocks/>
            </p:cNvSpPr>
            <p:nvPr userDrawn="1"/>
          </p:nvSpPr>
          <p:spPr bwMode="auto">
            <a:xfrm>
              <a:off x="364" y="207"/>
              <a:ext cx="1" cy="1"/>
            </a:xfrm>
            <a:custGeom>
              <a:avLst/>
              <a:gdLst>
                <a:gd name="T0" fmla="*/ 2 w 2"/>
                <a:gd name="T1" fmla="*/ 0 h 3"/>
                <a:gd name="T2" fmla="*/ 2 w 2"/>
                <a:gd name="T3" fmla="*/ 0 h 3"/>
                <a:gd name="T4" fmla="*/ 0 w 2"/>
                <a:gd name="T5" fmla="*/ 2 h 3"/>
                <a:gd name="T6" fmla="*/ 2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0"/>
                  </a:lnTo>
                  <a:lnTo>
                    <a:pt x="0" y="2"/>
                  </a:lnTo>
                  <a:lnTo>
                    <a:pt x="2" y="3"/>
                  </a:lnTo>
                  <a:cubicBezTo>
                    <a:pt x="1" y="2"/>
                    <a:pt x="1" y="1"/>
                    <a:pt x="2"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3" name="Freeform 1751"/>
            <p:cNvSpPr>
              <a:spLocks/>
            </p:cNvSpPr>
            <p:nvPr userDrawn="1"/>
          </p:nvSpPr>
          <p:spPr bwMode="auto">
            <a:xfrm>
              <a:off x="367" y="206"/>
              <a:ext cx="1"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4" name="Freeform 1752"/>
            <p:cNvSpPr>
              <a:spLocks/>
            </p:cNvSpPr>
            <p:nvPr userDrawn="1"/>
          </p:nvSpPr>
          <p:spPr bwMode="auto">
            <a:xfrm>
              <a:off x="366" y="205"/>
              <a:ext cx="1" cy="1"/>
            </a:xfrm>
            <a:custGeom>
              <a:avLst/>
              <a:gdLst>
                <a:gd name="T0" fmla="*/ 1 w 1"/>
                <a:gd name="T1" fmla="*/ 0 h 3"/>
                <a:gd name="T2" fmla="*/ 1 w 1"/>
                <a:gd name="T3" fmla="*/ 0 h 3"/>
                <a:gd name="T4" fmla="*/ 0 w 1"/>
                <a:gd name="T5" fmla="*/ 1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1"/>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5" name="Freeform 1753"/>
            <p:cNvSpPr>
              <a:spLocks/>
            </p:cNvSpPr>
            <p:nvPr userDrawn="1"/>
          </p:nvSpPr>
          <p:spPr bwMode="auto">
            <a:xfrm>
              <a:off x="367" y="203"/>
              <a:ext cx="1"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6" name="Freeform 1754"/>
            <p:cNvSpPr>
              <a:spLocks/>
            </p:cNvSpPr>
            <p:nvPr userDrawn="1"/>
          </p:nvSpPr>
          <p:spPr bwMode="auto">
            <a:xfrm>
              <a:off x="365" y="200"/>
              <a:ext cx="0" cy="1"/>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1"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7" name="Freeform 1755"/>
            <p:cNvSpPr>
              <a:spLocks/>
            </p:cNvSpPr>
            <p:nvPr userDrawn="1"/>
          </p:nvSpPr>
          <p:spPr bwMode="auto">
            <a:xfrm>
              <a:off x="363" y="201"/>
              <a:ext cx="1" cy="2"/>
            </a:xfrm>
            <a:custGeom>
              <a:avLst/>
              <a:gdLst>
                <a:gd name="T0" fmla="*/ 1 w 1"/>
                <a:gd name="T1" fmla="*/ 0 h 3"/>
                <a:gd name="T2" fmla="*/ 1 w 1"/>
                <a:gd name="T3" fmla="*/ 0 h 3"/>
                <a:gd name="T4" fmla="*/ 0 w 1"/>
                <a:gd name="T5" fmla="*/ 2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2"/>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8" name="Freeform 1756"/>
            <p:cNvSpPr>
              <a:spLocks/>
            </p:cNvSpPr>
            <p:nvPr userDrawn="1"/>
          </p:nvSpPr>
          <p:spPr bwMode="auto">
            <a:xfrm>
              <a:off x="362" y="204"/>
              <a:ext cx="1" cy="1"/>
            </a:xfrm>
            <a:custGeom>
              <a:avLst/>
              <a:gdLst>
                <a:gd name="T0" fmla="*/ 1 w 1"/>
                <a:gd name="T1" fmla="*/ 0 h 3"/>
                <a:gd name="T2" fmla="*/ 1 w 1"/>
                <a:gd name="T3" fmla="*/ 0 h 3"/>
                <a:gd name="T4" fmla="*/ 0 w 1"/>
                <a:gd name="T5" fmla="*/ 1 h 3"/>
                <a:gd name="T6" fmla="*/ 1 w 1"/>
                <a:gd name="T7" fmla="*/ 3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lnTo>
                    <a:pt x="1" y="0"/>
                  </a:lnTo>
                  <a:lnTo>
                    <a:pt x="0" y="1"/>
                  </a:lnTo>
                  <a:lnTo>
                    <a:pt x="1" y="3"/>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29" name="Freeform 1757"/>
            <p:cNvSpPr>
              <a:spLocks/>
            </p:cNvSpPr>
            <p:nvPr userDrawn="1"/>
          </p:nvSpPr>
          <p:spPr bwMode="auto">
            <a:xfrm>
              <a:off x="363" y="208"/>
              <a:ext cx="1" cy="2"/>
            </a:xfrm>
            <a:custGeom>
              <a:avLst/>
              <a:gdLst>
                <a:gd name="T0" fmla="*/ 1 w 2"/>
                <a:gd name="T1" fmla="*/ 0 h 3"/>
                <a:gd name="T2" fmla="*/ 1 w 2"/>
                <a:gd name="T3" fmla="*/ 0 h 3"/>
                <a:gd name="T4" fmla="*/ 0 w 2"/>
                <a:gd name="T5" fmla="*/ 2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0" y="2"/>
                  </a:lnTo>
                  <a:lnTo>
                    <a:pt x="2" y="3"/>
                  </a:lnTo>
                  <a:cubicBezTo>
                    <a:pt x="1" y="2"/>
                    <a:pt x="1" y="2"/>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0" name="Freeform 1758"/>
            <p:cNvSpPr>
              <a:spLocks/>
            </p:cNvSpPr>
            <p:nvPr userDrawn="1"/>
          </p:nvSpPr>
          <p:spPr bwMode="auto">
            <a:xfrm>
              <a:off x="364" y="211"/>
              <a:ext cx="1" cy="2"/>
            </a:xfrm>
            <a:custGeom>
              <a:avLst/>
              <a:gdLst>
                <a:gd name="T0" fmla="*/ 1 w 2"/>
                <a:gd name="T1" fmla="*/ 0 h 3"/>
                <a:gd name="T2" fmla="*/ 1 w 2"/>
                <a:gd name="T3" fmla="*/ 0 h 3"/>
                <a:gd name="T4" fmla="*/ 0 w 2"/>
                <a:gd name="T5" fmla="*/ 2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0" y="2"/>
                  </a:lnTo>
                  <a:lnTo>
                    <a:pt x="2" y="3"/>
                  </a:lnTo>
                  <a:cubicBezTo>
                    <a:pt x="1" y="2"/>
                    <a:pt x="1"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1" name="Freeform 1759"/>
            <p:cNvSpPr>
              <a:spLocks/>
            </p:cNvSpPr>
            <p:nvPr userDrawn="1"/>
          </p:nvSpPr>
          <p:spPr bwMode="auto">
            <a:xfrm>
              <a:off x="369" y="208"/>
              <a:ext cx="0" cy="1"/>
            </a:xfrm>
            <a:custGeom>
              <a:avLst/>
              <a:gdLst>
                <a:gd name="T0" fmla="*/ 1 w 1"/>
                <a:gd name="T1" fmla="*/ 0 h 2"/>
                <a:gd name="T2" fmla="*/ 1 w 1"/>
                <a:gd name="T3" fmla="*/ 0 h 2"/>
                <a:gd name="T4" fmla="*/ 0 w 1"/>
                <a:gd name="T5" fmla="*/ 1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0"/>
                  </a:lnTo>
                  <a:lnTo>
                    <a:pt x="0" y="1"/>
                  </a:lnTo>
                  <a:lnTo>
                    <a:pt x="1" y="2"/>
                  </a:lnTo>
                  <a:cubicBezTo>
                    <a:pt x="0" y="2"/>
                    <a:pt x="0" y="1"/>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2" name="Freeform 1760"/>
            <p:cNvSpPr>
              <a:spLocks/>
            </p:cNvSpPr>
            <p:nvPr userDrawn="1"/>
          </p:nvSpPr>
          <p:spPr bwMode="auto">
            <a:xfrm>
              <a:off x="365" y="210"/>
              <a:ext cx="1" cy="1"/>
            </a:xfrm>
            <a:custGeom>
              <a:avLst/>
              <a:gdLst>
                <a:gd name="T0" fmla="*/ 1 w 2"/>
                <a:gd name="T1" fmla="*/ 0 h 3"/>
                <a:gd name="T2" fmla="*/ 1 w 2"/>
                <a:gd name="T3" fmla="*/ 0 h 3"/>
                <a:gd name="T4" fmla="*/ 0 w 2"/>
                <a:gd name="T5" fmla="*/ 2 h 3"/>
                <a:gd name="T6" fmla="*/ 2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lnTo>
                    <a:pt x="0" y="2"/>
                  </a:lnTo>
                  <a:lnTo>
                    <a:pt x="2" y="3"/>
                  </a:lnTo>
                  <a:cubicBezTo>
                    <a:pt x="1" y="2"/>
                    <a:pt x="1" y="2"/>
                    <a:pt x="1"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3" name="Freeform 1761"/>
            <p:cNvSpPr>
              <a:spLocks/>
            </p:cNvSpPr>
            <p:nvPr userDrawn="1"/>
          </p:nvSpPr>
          <p:spPr bwMode="auto">
            <a:xfrm>
              <a:off x="366" y="214"/>
              <a:ext cx="2" cy="0"/>
            </a:xfrm>
            <a:custGeom>
              <a:avLst/>
              <a:gdLst>
                <a:gd name="T0" fmla="*/ 5 w 5"/>
                <a:gd name="T1" fmla="*/ 1 h 1"/>
                <a:gd name="T2" fmla="*/ 5 w 5"/>
                <a:gd name="T3" fmla="*/ 1 h 1"/>
                <a:gd name="T4" fmla="*/ 4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cubicBezTo>
                    <a:pt x="5" y="1"/>
                    <a:pt x="5" y="1"/>
                    <a:pt x="4" y="0"/>
                  </a:cubicBezTo>
                  <a:cubicBezTo>
                    <a:pt x="3" y="0"/>
                    <a:pt x="1" y="1"/>
                    <a:pt x="0" y="1"/>
                  </a:cubicBezTo>
                  <a:cubicBezTo>
                    <a:pt x="2" y="1"/>
                    <a:pt x="3" y="1"/>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4" name="Freeform 1762"/>
            <p:cNvSpPr>
              <a:spLocks/>
            </p:cNvSpPr>
            <p:nvPr userDrawn="1"/>
          </p:nvSpPr>
          <p:spPr bwMode="auto">
            <a:xfrm>
              <a:off x="366" y="209"/>
              <a:ext cx="4" cy="2"/>
            </a:xfrm>
            <a:custGeom>
              <a:avLst/>
              <a:gdLst>
                <a:gd name="T0" fmla="*/ 9 w 9"/>
                <a:gd name="T1" fmla="*/ 4 h 5"/>
                <a:gd name="T2" fmla="*/ 9 w 9"/>
                <a:gd name="T3" fmla="*/ 4 h 5"/>
                <a:gd name="T4" fmla="*/ 0 w 9"/>
                <a:gd name="T5" fmla="*/ 0 h 5"/>
                <a:gd name="T6" fmla="*/ 4 w 9"/>
                <a:gd name="T7" fmla="*/ 5 h 5"/>
                <a:gd name="T8" fmla="*/ 6 w 9"/>
                <a:gd name="T9" fmla="*/ 5 h 5"/>
                <a:gd name="T10" fmla="*/ 6 w 9"/>
                <a:gd name="T11" fmla="*/ 4 h 5"/>
                <a:gd name="T12" fmla="*/ 6 w 9"/>
                <a:gd name="T13" fmla="*/ 4 h 5"/>
                <a:gd name="T14" fmla="*/ 9 w 9"/>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9" y="4"/>
                  </a:moveTo>
                  <a:lnTo>
                    <a:pt x="9" y="4"/>
                  </a:lnTo>
                  <a:cubicBezTo>
                    <a:pt x="6" y="2"/>
                    <a:pt x="3" y="1"/>
                    <a:pt x="0" y="0"/>
                  </a:cubicBezTo>
                  <a:cubicBezTo>
                    <a:pt x="1" y="2"/>
                    <a:pt x="3" y="4"/>
                    <a:pt x="4" y="5"/>
                  </a:cubicBezTo>
                  <a:cubicBezTo>
                    <a:pt x="5" y="5"/>
                    <a:pt x="6" y="5"/>
                    <a:pt x="6" y="5"/>
                  </a:cubicBezTo>
                  <a:cubicBezTo>
                    <a:pt x="6" y="5"/>
                    <a:pt x="6" y="4"/>
                    <a:pt x="6" y="4"/>
                  </a:cubicBezTo>
                  <a:lnTo>
                    <a:pt x="6" y="4"/>
                  </a:lnTo>
                  <a:cubicBezTo>
                    <a:pt x="6" y="4"/>
                    <a:pt x="7" y="4"/>
                    <a:pt x="9"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5" name="Freeform 1763"/>
            <p:cNvSpPr>
              <a:spLocks/>
            </p:cNvSpPr>
            <p:nvPr userDrawn="1"/>
          </p:nvSpPr>
          <p:spPr bwMode="auto">
            <a:xfrm>
              <a:off x="372" y="208"/>
              <a:ext cx="1" cy="2"/>
            </a:xfrm>
            <a:custGeom>
              <a:avLst/>
              <a:gdLst>
                <a:gd name="T0" fmla="*/ 0 w 1"/>
                <a:gd name="T1" fmla="*/ 0 h 3"/>
                <a:gd name="T2" fmla="*/ 0 w 1"/>
                <a:gd name="T3" fmla="*/ 0 h 3"/>
                <a:gd name="T4" fmla="*/ 0 w 1"/>
                <a:gd name="T5" fmla="*/ 2 h 3"/>
                <a:gd name="T6" fmla="*/ 1 w 1"/>
                <a:gd name="T7" fmla="*/ 3 h 3"/>
                <a:gd name="T8" fmla="*/ 1 w 1"/>
                <a:gd name="T9" fmla="*/ 2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lnTo>
                    <a:pt x="0" y="0"/>
                  </a:lnTo>
                  <a:cubicBezTo>
                    <a:pt x="0" y="1"/>
                    <a:pt x="0" y="1"/>
                    <a:pt x="0" y="2"/>
                  </a:cubicBezTo>
                  <a:cubicBezTo>
                    <a:pt x="0" y="2"/>
                    <a:pt x="0" y="3"/>
                    <a:pt x="1" y="3"/>
                  </a:cubicBezTo>
                  <a:cubicBezTo>
                    <a:pt x="1" y="3"/>
                    <a:pt x="1" y="2"/>
                    <a:pt x="1" y="2"/>
                  </a:cubicBezTo>
                  <a:cubicBezTo>
                    <a:pt x="1" y="1"/>
                    <a:pt x="0" y="1"/>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6" name="Freeform 1764"/>
            <p:cNvSpPr>
              <a:spLocks/>
            </p:cNvSpPr>
            <p:nvPr userDrawn="1"/>
          </p:nvSpPr>
          <p:spPr bwMode="auto">
            <a:xfrm>
              <a:off x="370" y="210"/>
              <a:ext cx="1" cy="1"/>
            </a:xfrm>
            <a:custGeom>
              <a:avLst/>
              <a:gdLst>
                <a:gd name="T0" fmla="*/ 0 w 2"/>
                <a:gd name="T1" fmla="*/ 0 h 4"/>
                <a:gd name="T2" fmla="*/ 0 w 2"/>
                <a:gd name="T3" fmla="*/ 0 h 4"/>
                <a:gd name="T4" fmla="*/ 1 w 2"/>
                <a:gd name="T5" fmla="*/ 3 h 4"/>
                <a:gd name="T6" fmla="*/ 2 w 2"/>
                <a:gd name="T7" fmla="*/ 4 h 4"/>
                <a:gd name="T8" fmla="*/ 1 w 2"/>
                <a:gd name="T9" fmla="*/ 1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0" y="0"/>
                  </a:lnTo>
                  <a:cubicBezTo>
                    <a:pt x="0" y="1"/>
                    <a:pt x="0" y="2"/>
                    <a:pt x="1" y="3"/>
                  </a:cubicBezTo>
                  <a:cubicBezTo>
                    <a:pt x="1" y="3"/>
                    <a:pt x="2" y="4"/>
                    <a:pt x="2" y="4"/>
                  </a:cubicBezTo>
                  <a:cubicBezTo>
                    <a:pt x="2" y="3"/>
                    <a:pt x="1" y="2"/>
                    <a:pt x="1" y="1"/>
                  </a:cubicBezTo>
                  <a:cubicBezTo>
                    <a:pt x="1" y="1"/>
                    <a:pt x="0"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7" name="Freeform 1765"/>
            <p:cNvSpPr>
              <a:spLocks/>
            </p:cNvSpPr>
            <p:nvPr userDrawn="1"/>
          </p:nvSpPr>
          <p:spPr bwMode="auto">
            <a:xfrm>
              <a:off x="366" y="211"/>
              <a:ext cx="4" cy="2"/>
            </a:xfrm>
            <a:custGeom>
              <a:avLst/>
              <a:gdLst>
                <a:gd name="T0" fmla="*/ 6 w 9"/>
                <a:gd name="T1" fmla="*/ 1 h 4"/>
                <a:gd name="T2" fmla="*/ 6 w 9"/>
                <a:gd name="T3" fmla="*/ 1 h 4"/>
                <a:gd name="T4" fmla="*/ 0 w 9"/>
                <a:gd name="T5" fmla="*/ 1 h 4"/>
                <a:gd name="T6" fmla="*/ 5 w 9"/>
                <a:gd name="T7" fmla="*/ 4 h 4"/>
                <a:gd name="T8" fmla="*/ 9 w 9"/>
                <a:gd name="T9" fmla="*/ 4 h 4"/>
                <a:gd name="T10" fmla="*/ 6 w 9"/>
                <a:gd name="T11" fmla="*/ 1 h 4"/>
              </a:gdLst>
              <a:ahLst/>
              <a:cxnLst>
                <a:cxn ang="0">
                  <a:pos x="T0" y="T1"/>
                </a:cxn>
                <a:cxn ang="0">
                  <a:pos x="T2" y="T3"/>
                </a:cxn>
                <a:cxn ang="0">
                  <a:pos x="T4" y="T5"/>
                </a:cxn>
                <a:cxn ang="0">
                  <a:pos x="T6" y="T7"/>
                </a:cxn>
                <a:cxn ang="0">
                  <a:pos x="T8" y="T9"/>
                </a:cxn>
                <a:cxn ang="0">
                  <a:pos x="T10" y="T11"/>
                </a:cxn>
              </a:cxnLst>
              <a:rect l="0" t="0" r="r" b="b"/>
              <a:pathLst>
                <a:path w="9" h="4">
                  <a:moveTo>
                    <a:pt x="6" y="1"/>
                  </a:moveTo>
                  <a:lnTo>
                    <a:pt x="6" y="1"/>
                  </a:lnTo>
                  <a:cubicBezTo>
                    <a:pt x="4" y="1"/>
                    <a:pt x="2" y="0"/>
                    <a:pt x="0" y="1"/>
                  </a:cubicBezTo>
                  <a:cubicBezTo>
                    <a:pt x="1" y="2"/>
                    <a:pt x="3" y="3"/>
                    <a:pt x="5" y="4"/>
                  </a:cubicBezTo>
                  <a:cubicBezTo>
                    <a:pt x="6" y="4"/>
                    <a:pt x="7" y="4"/>
                    <a:pt x="9" y="4"/>
                  </a:cubicBezTo>
                  <a:cubicBezTo>
                    <a:pt x="8" y="3"/>
                    <a:pt x="7" y="2"/>
                    <a:pt x="6"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8" name="Freeform 1766"/>
            <p:cNvSpPr>
              <a:spLocks/>
            </p:cNvSpPr>
            <p:nvPr userDrawn="1"/>
          </p:nvSpPr>
          <p:spPr bwMode="auto">
            <a:xfrm>
              <a:off x="371" y="208"/>
              <a:ext cx="2" cy="5"/>
            </a:xfrm>
            <a:custGeom>
              <a:avLst/>
              <a:gdLst>
                <a:gd name="T0" fmla="*/ 5 w 5"/>
                <a:gd name="T1" fmla="*/ 5 h 11"/>
                <a:gd name="T2" fmla="*/ 5 w 5"/>
                <a:gd name="T3" fmla="*/ 5 h 11"/>
                <a:gd name="T4" fmla="*/ 1 w 5"/>
                <a:gd name="T5" fmla="*/ 0 h 11"/>
                <a:gd name="T6" fmla="*/ 2 w 5"/>
                <a:gd name="T7" fmla="*/ 8 h 11"/>
                <a:gd name="T8" fmla="*/ 5 w 5"/>
                <a:gd name="T9" fmla="*/ 11 h 11"/>
                <a:gd name="T10" fmla="*/ 5 w 5"/>
                <a:gd name="T11" fmla="*/ 6 h 11"/>
                <a:gd name="T12" fmla="*/ 5 w 5"/>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5"/>
                  </a:moveTo>
                  <a:lnTo>
                    <a:pt x="5" y="5"/>
                  </a:lnTo>
                  <a:cubicBezTo>
                    <a:pt x="4" y="3"/>
                    <a:pt x="2" y="1"/>
                    <a:pt x="1" y="0"/>
                  </a:cubicBezTo>
                  <a:cubicBezTo>
                    <a:pt x="0" y="3"/>
                    <a:pt x="1" y="5"/>
                    <a:pt x="2" y="8"/>
                  </a:cubicBezTo>
                  <a:cubicBezTo>
                    <a:pt x="4" y="9"/>
                    <a:pt x="5" y="10"/>
                    <a:pt x="5" y="11"/>
                  </a:cubicBezTo>
                  <a:cubicBezTo>
                    <a:pt x="5" y="9"/>
                    <a:pt x="5" y="7"/>
                    <a:pt x="5" y="6"/>
                  </a:cubicBezTo>
                  <a:lnTo>
                    <a:pt x="5"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39" name="Freeform 1767"/>
            <p:cNvSpPr>
              <a:spLocks/>
            </p:cNvSpPr>
            <p:nvPr userDrawn="1"/>
          </p:nvSpPr>
          <p:spPr bwMode="auto">
            <a:xfrm>
              <a:off x="367" y="213"/>
              <a:ext cx="5" cy="1"/>
            </a:xfrm>
            <a:custGeom>
              <a:avLst/>
              <a:gdLst>
                <a:gd name="T0" fmla="*/ 0 w 10"/>
                <a:gd name="T1" fmla="*/ 1 h 3"/>
                <a:gd name="T2" fmla="*/ 0 w 10"/>
                <a:gd name="T3" fmla="*/ 1 h 3"/>
                <a:gd name="T4" fmla="*/ 3 w 10"/>
                <a:gd name="T5" fmla="*/ 3 h 3"/>
                <a:gd name="T6" fmla="*/ 10 w 10"/>
                <a:gd name="T7" fmla="*/ 3 h 3"/>
                <a:gd name="T8" fmla="*/ 10 w 10"/>
                <a:gd name="T9" fmla="*/ 3 h 3"/>
                <a:gd name="T10" fmla="*/ 0 w 10"/>
                <a:gd name="T11" fmla="*/ 1 h 3"/>
              </a:gdLst>
              <a:ahLst/>
              <a:cxnLst>
                <a:cxn ang="0">
                  <a:pos x="T0" y="T1"/>
                </a:cxn>
                <a:cxn ang="0">
                  <a:pos x="T2" y="T3"/>
                </a:cxn>
                <a:cxn ang="0">
                  <a:pos x="T4" y="T5"/>
                </a:cxn>
                <a:cxn ang="0">
                  <a:pos x="T6" y="T7"/>
                </a:cxn>
                <a:cxn ang="0">
                  <a:pos x="T8" y="T9"/>
                </a:cxn>
                <a:cxn ang="0">
                  <a:pos x="T10" y="T11"/>
                </a:cxn>
              </a:cxnLst>
              <a:rect l="0" t="0" r="r" b="b"/>
              <a:pathLst>
                <a:path w="10" h="3">
                  <a:moveTo>
                    <a:pt x="0" y="1"/>
                  </a:moveTo>
                  <a:lnTo>
                    <a:pt x="0" y="1"/>
                  </a:lnTo>
                  <a:cubicBezTo>
                    <a:pt x="1" y="2"/>
                    <a:pt x="2" y="3"/>
                    <a:pt x="3" y="3"/>
                  </a:cubicBezTo>
                  <a:cubicBezTo>
                    <a:pt x="5" y="3"/>
                    <a:pt x="7" y="3"/>
                    <a:pt x="10" y="3"/>
                  </a:cubicBezTo>
                  <a:lnTo>
                    <a:pt x="10" y="3"/>
                  </a:lnTo>
                  <a:cubicBezTo>
                    <a:pt x="7" y="1"/>
                    <a:pt x="3" y="0"/>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0" name="Freeform 1768"/>
            <p:cNvSpPr>
              <a:spLocks/>
            </p:cNvSpPr>
            <p:nvPr userDrawn="1"/>
          </p:nvSpPr>
          <p:spPr bwMode="auto">
            <a:xfrm>
              <a:off x="369" y="211"/>
              <a:ext cx="4" cy="3"/>
            </a:xfrm>
            <a:custGeom>
              <a:avLst/>
              <a:gdLst>
                <a:gd name="T0" fmla="*/ 0 w 10"/>
                <a:gd name="T1" fmla="*/ 0 h 7"/>
                <a:gd name="T2" fmla="*/ 0 w 10"/>
                <a:gd name="T3" fmla="*/ 0 h 7"/>
                <a:gd name="T4" fmla="*/ 10 w 10"/>
                <a:gd name="T5" fmla="*/ 7 h 7"/>
                <a:gd name="T6" fmla="*/ 0 w 10"/>
                <a:gd name="T7" fmla="*/ 0 h 7"/>
              </a:gdLst>
              <a:ahLst/>
              <a:cxnLst>
                <a:cxn ang="0">
                  <a:pos x="T0" y="T1"/>
                </a:cxn>
                <a:cxn ang="0">
                  <a:pos x="T2" y="T3"/>
                </a:cxn>
                <a:cxn ang="0">
                  <a:pos x="T4" y="T5"/>
                </a:cxn>
                <a:cxn ang="0">
                  <a:pos x="T6" y="T7"/>
                </a:cxn>
              </a:cxnLst>
              <a:rect l="0" t="0" r="r" b="b"/>
              <a:pathLst>
                <a:path w="10" h="7">
                  <a:moveTo>
                    <a:pt x="0" y="0"/>
                  </a:moveTo>
                  <a:lnTo>
                    <a:pt x="0" y="0"/>
                  </a:lnTo>
                  <a:cubicBezTo>
                    <a:pt x="2" y="3"/>
                    <a:pt x="6" y="6"/>
                    <a:pt x="10" y="7"/>
                  </a:cubicBezTo>
                  <a:cubicBezTo>
                    <a:pt x="8" y="3"/>
                    <a:pt x="4"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1" name="Freeform 1769"/>
            <p:cNvSpPr>
              <a:spLocks/>
            </p:cNvSpPr>
            <p:nvPr userDrawn="1"/>
          </p:nvSpPr>
          <p:spPr bwMode="auto">
            <a:xfrm>
              <a:off x="375" y="208"/>
              <a:ext cx="0" cy="1"/>
            </a:xfrm>
            <a:custGeom>
              <a:avLst/>
              <a:gdLst>
                <a:gd name="T0" fmla="*/ 2 h 2"/>
                <a:gd name="T1" fmla="*/ 2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lnTo>
                    <a:pt x="0" y="2"/>
                  </a:lnTo>
                  <a:lnTo>
                    <a:pt x="0" y="0"/>
                  </a:lnTo>
                  <a:lnTo>
                    <a:pt x="0" y="0"/>
                  </a:lnTo>
                  <a:cubicBezTo>
                    <a:pt x="0" y="1"/>
                    <a:pt x="0" y="1"/>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2" name="Freeform 1770"/>
            <p:cNvSpPr>
              <a:spLocks/>
            </p:cNvSpPr>
            <p:nvPr userDrawn="1"/>
          </p:nvSpPr>
          <p:spPr bwMode="auto">
            <a:xfrm>
              <a:off x="384" y="208"/>
              <a:ext cx="2" cy="2"/>
            </a:xfrm>
            <a:custGeom>
              <a:avLst/>
              <a:gdLst>
                <a:gd name="T0" fmla="*/ 2 w 3"/>
                <a:gd name="T1" fmla="*/ 2 h 5"/>
                <a:gd name="T2" fmla="*/ 2 w 3"/>
                <a:gd name="T3" fmla="*/ 2 h 5"/>
                <a:gd name="T4" fmla="*/ 3 w 3"/>
                <a:gd name="T5" fmla="*/ 1 h 5"/>
                <a:gd name="T6" fmla="*/ 3 w 3"/>
                <a:gd name="T7" fmla="*/ 0 h 5"/>
                <a:gd name="T8" fmla="*/ 0 w 3"/>
                <a:gd name="T9" fmla="*/ 3 h 5"/>
                <a:gd name="T10" fmla="*/ 1 w 3"/>
                <a:gd name="T11" fmla="*/ 5 h 5"/>
                <a:gd name="T12" fmla="*/ 2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2"/>
                  </a:moveTo>
                  <a:lnTo>
                    <a:pt x="2" y="2"/>
                  </a:lnTo>
                  <a:cubicBezTo>
                    <a:pt x="3" y="1"/>
                    <a:pt x="3" y="1"/>
                    <a:pt x="3" y="1"/>
                  </a:cubicBezTo>
                  <a:lnTo>
                    <a:pt x="3" y="0"/>
                  </a:lnTo>
                  <a:cubicBezTo>
                    <a:pt x="2" y="1"/>
                    <a:pt x="1" y="2"/>
                    <a:pt x="0" y="3"/>
                  </a:cubicBezTo>
                  <a:cubicBezTo>
                    <a:pt x="1" y="4"/>
                    <a:pt x="1" y="4"/>
                    <a:pt x="1" y="5"/>
                  </a:cubicBezTo>
                  <a:cubicBezTo>
                    <a:pt x="2" y="4"/>
                    <a:pt x="2" y="3"/>
                    <a:pt x="2"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3" name="Freeform 1771"/>
            <p:cNvSpPr>
              <a:spLocks/>
            </p:cNvSpPr>
            <p:nvPr userDrawn="1"/>
          </p:nvSpPr>
          <p:spPr bwMode="auto">
            <a:xfrm>
              <a:off x="385" y="205"/>
              <a:ext cx="1" cy="2"/>
            </a:xfrm>
            <a:custGeom>
              <a:avLst/>
              <a:gdLst>
                <a:gd name="T0" fmla="*/ 2 w 3"/>
                <a:gd name="T1" fmla="*/ 6 h 6"/>
                <a:gd name="T2" fmla="*/ 2 w 3"/>
                <a:gd name="T3" fmla="*/ 6 h 6"/>
                <a:gd name="T4" fmla="*/ 3 w 3"/>
                <a:gd name="T5" fmla="*/ 2 h 6"/>
                <a:gd name="T6" fmla="*/ 2 w 3"/>
                <a:gd name="T7" fmla="*/ 0 h 6"/>
                <a:gd name="T8" fmla="*/ 0 w 3"/>
                <a:gd name="T9" fmla="*/ 3 h 6"/>
                <a:gd name="T10" fmla="*/ 2 w 3"/>
                <a:gd name="T11" fmla="*/ 6 h 6"/>
                <a:gd name="T12" fmla="*/ 2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6"/>
                  </a:moveTo>
                  <a:lnTo>
                    <a:pt x="2" y="6"/>
                  </a:lnTo>
                  <a:cubicBezTo>
                    <a:pt x="3" y="5"/>
                    <a:pt x="3" y="3"/>
                    <a:pt x="3" y="2"/>
                  </a:cubicBezTo>
                  <a:lnTo>
                    <a:pt x="2" y="0"/>
                  </a:lnTo>
                  <a:cubicBezTo>
                    <a:pt x="1" y="1"/>
                    <a:pt x="1" y="2"/>
                    <a:pt x="0" y="3"/>
                  </a:cubicBezTo>
                  <a:cubicBezTo>
                    <a:pt x="0" y="4"/>
                    <a:pt x="1" y="5"/>
                    <a:pt x="2" y="6"/>
                  </a:cubicBezTo>
                  <a:lnTo>
                    <a:pt x="2" y="6"/>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4" name="Freeform 1772"/>
            <p:cNvSpPr>
              <a:spLocks/>
            </p:cNvSpPr>
            <p:nvPr userDrawn="1"/>
          </p:nvSpPr>
          <p:spPr bwMode="auto">
            <a:xfrm>
              <a:off x="386" y="204"/>
              <a:ext cx="0" cy="1"/>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2"/>
                  </a:lnTo>
                  <a:cubicBezTo>
                    <a:pt x="1" y="1"/>
                    <a:pt x="1" y="0"/>
                    <a:pt x="1" y="0"/>
                  </a:cubicBezTo>
                  <a:lnTo>
                    <a:pt x="0" y="1"/>
                  </a:lnTo>
                  <a:lnTo>
                    <a:pt x="1" y="2"/>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5" name="Freeform 1773"/>
            <p:cNvSpPr>
              <a:spLocks/>
            </p:cNvSpPr>
            <p:nvPr userDrawn="1"/>
          </p:nvSpPr>
          <p:spPr bwMode="auto">
            <a:xfrm>
              <a:off x="385" y="201"/>
              <a:ext cx="1" cy="3"/>
            </a:xfrm>
            <a:custGeom>
              <a:avLst/>
              <a:gdLst>
                <a:gd name="T0" fmla="*/ 3 w 3"/>
                <a:gd name="T1" fmla="*/ 5 h 6"/>
                <a:gd name="T2" fmla="*/ 3 w 3"/>
                <a:gd name="T3" fmla="*/ 5 h 6"/>
                <a:gd name="T4" fmla="*/ 1 w 3"/>
                <a:gd name="T5" fmla="*/ 0 h 6"/>
                <a:gd name="T6" fmla="*/ 0 w 3"/>
                <a:gd name="T7" fmla="*/ 2 h 6"/>
                <a:gd name="T8" fmla="*/ 2 w 3"/>
                <a:gd name="T9" fmla="*/ 6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lnTo>
                    <a:pt x="3" y="5"/>
                  </a:lnTo>
                  <a:cubicBezTo>
                    <a:pt x="3" y="3"/>
                    <a:pt x="2" y="2"/>
                    <a:pt x="1" y="0"/>
                  </a:cubicBezTo>
                  <a:cubicBezTo>
                    <a:pt x="0" y="1"/>
                    <a:pt x="0" y="1"/>
                    <a:pt x="0" y="2"/>
                  </a:cubicBezTo>
                  <a:cubicBezTo>
                    <a:pt x="1" y="3"/>
                    <a:pt x="1" y="4"/>
                    <a:pt x="2" y="6"/>
                  </a:cubicBezTo>
                  <a:lnTo>
                    <a:pt x="3"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6" name="Freeform 1774"/>
            <p:cNvSpPr>
              <a:spLocks/>
            </p:cNvSpPr>
            <p:nvPr userDrawn="1"/>
          </p:nvSpPr>
          <p:spPr bwMode="auto">
            <a:xfrm>
              <a:off x="383" y="200"/>
              <a:ext cx="2" cy="2"/>
            </a:xfrm>
            <a:custGeom>
              <a:avLst/>
              <a:gdLst>
                <a:gd name="T0" fmla="*/ 4 w 4"/>
                <a:gd name="T1" fmla="*/ 3 h 4"/>
                <a:gd name="T2" fmla="*/ 4 w 4"/>
                <a:gd name="T3" fmla="*/ 3 h 4"/>
                <a:gd name="T4" fmla="*/ 4 w 4"/>
                <a:gd name="T5" fmla="*/ 3 h 4"/>
                <a:gd name="T6" fmla="*/ 1 w 4"/>
                <a:gd name="T7" fmla="*/ 0 h 4"/>
                <a:gd name="T8" fmla="*/ 0 w 4"/>
                <a:gd name="T9" fmla="*/ 1 h 4"/>
                <a:gd name="T10" fmla="*/ 3 w 4"/>
                <a:gd name="T11" fmla="*/ 4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lnTo>
                    <a:pt x="4" y="3"/>
                  </a:lnTo>
                  <a:lnTo>
                    <a:pt x="4" y="3"/>
                  </a:lnTo>
                  <a:cubicBezTo>
                    <a:pt x="3" y="2"/>
                    <a:pt x="2" y="1"/>
                    <a:pt x="1" y="0"/>
                  </a:cubicBezTo>
                  <a:lnTo>
                    <a:pt x="0" y="1"/>
                  </a:lnTo>
                  <a:cubicBezTo>
                    <a:pt x="2" y="2"/>
                    <a:pt x="3" y="3"/>
                    <a:pt x="3" y="4"/>
                  </a:cubicBezTo>
                  <a:lnTo>
                    <a:pt x="4" y="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7" name="Rectangle 1775"/>
            <p:cNvSpPr>
              <a:spLocks noChangeArrowheads="1"/>
            </p:cNvSpPr>
            <p:nvPr userDrawn="1"/>
          </p:nvSpPr>
          <p:spPr bwMode="auto">
            <a:xfrm>
              <a:off x="383" y="200"/>
              <a:ext cx="1" cy="1"/>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8" name="Freeform 1776"/>
            <p:cNvSpPr>
              <a:spLocks/>
            </p:cNvSpPr>
            <p:nvPr userDrawn="1"/>
          </p:nvSpPr>
          <p:spPr bwMode="auto">
            <a:xfrm>
              <a:off x="381" y="199"/>
              <a:ext cx="2" cy="3"/>
            </a:xfrm>
            <a:custGeom>
              <a:avLst/>
              <a:gdLst>
                <a:gd name="T0" fmla="*/ 3 w 5"/>
                <a:gd name="T1" fmla="*/ 1 h 6"/>
                <a:gd name="T2" fmla="*/ 3 w 5"/>
                <a:gd name="T3" fmla="*/ 1 h 6"/>
                <a:gd name="T4" fmla="*/ 2 w 5"/>
                <a:gd name="T5" fmla="*/ 0 h 6"/>
                <a:gd name="T6" fmla="*/ 0 w 5"/>
                <a:gd name="T7" fmla="*/ 3 h 6"/>
                <a:gd name="T8" fmla="*/ 2 w 5"/>
                <a:gd name="T9" fmla="*/ 6 h 6"/>
                <a:gd name="T10" fmla="*/ 5 w 5"/>
                <a:gd name="T11" fmla="*/ 3 h 6"/>
                <a:gd name="T12" fmla="*/ 3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3" y="1"/>
                  </a:moveTo>
                  <a:lnTo>
                    <a:pt x="3" y="1"/>
                  </a:lnTo>
                  <a:cubicBezTo>
                    <a:pt x="3" y="1"/>
                    <a:pt x="2" y="1"/>
                    <a:pt x="2" y="0"/>
                  </a:cubicBezTo>
                  <a:cubicBezTo>
                    <a:pt x="1" y="1"/>
                    <a:pt x="0" y="2"/>
                    <a:pt x="0" y="3"/>
                  </a:cubicBezTo>
                  <a:cubicBezTo>
                    <a:pt x="0" y="4"/>
                    <a:pt x="1" y="5"/>
                    <a:pt x="2" y="6"/>
                  </a:cubicBezTo>
                  <a:cubicBezTo>
                    <a:pt x="3" y="5"/>
                    <a:pt x="4" y="4"/>
                    <a:pt x="5" y="3"/>
                  </a:cubicBezTo>
                  <a:cubicBezTo>
                    <a:pt x="4" y="2"/>
                    <a:pt x="4" y="2"/>
                    <a:pt x="3"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49" name="Freeform 1777"/>
            <p:cNvSpPr>
              <a:spLocks/>
            </p:cNvSpPr>
            <p:nvPr userDrawn="1"/>
          </p:nvSpPr>
          <p:spPr bwMode="auto">
            <a:xfrm>
              <a:off x="380" y="199"/>
              <a:ext cx="1" cy="1"/>
            </a:xfrm>
            <a:custGeom>
              <a:avLst/>
              <a:gdLst>
                <a:gd name="T0" fmla="*/ 4 w 4"/>
                <a:gd name="T1" fmla="*/ 1 h 4"/>
                <a:gd name="T2" fmla="*/ 4 w 4"/>
                <a:gd name="T3" fmla="*/ 1 h 4"/>
                <a:gd name="T4" fmla="*/ 0 w 4"/>
                <a:gd name="T5" fmla="*/ 0 h 4"/>
                <a:gd name="T6" fmla="*/ 0 w 4"/>
                <a:gd name="T7" fmla="*/ 1 h 4"/>
                <a:gd name="T8" fmla="*/ 2 w 4"/>
                <a:gd name="T9" fmla="*/ 4 h 4"/>
                <a:gd name="T10" fmla="*/ 4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4" y="1"/>
                  </a:moveTo>
                  <a:lnTo>
                    <a:pt x="4" y="1"/>
                  </a:lnTo>
                  <a:cubicBezTo>
                    <a:pt x="3" y="1"/>
                    <a:pt x="1" y="0"/>
                    <a:pt x="0" y="0"/>
                  </a:cubicBezTo>
                  <a:lnTo>
                    <a:pt x="0" y="1"/>
                  </a:lnTo>
                  <a:cubicBezTo>
                    <a:pt x="1" y="2"/>
                    <a:pt x="1" y="3"/>
                    <a:pt x="2" y="4"/>
                  </a:cubicBezTo>
                  <a:cubicBezTo>
                    <a:pt x="3" y="3"/>
                    <a:pt x="4" y="2"/>
                    <a:pt x="4"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0" name="Freeform 1778"/>
            <p:cNvSpPr>
              <a:spLocks/>
            </p:cNvSpPr>
            <p:nvPr userDrawn="1"/>
          </p:nvSpPr>
          <p:spPr bwMode="auto">
            <a:xfrm>
              <a:off x="379" y="200"/>
              <a:ext cx="1" cy="2"/>
            </a:xfrm>
            <a:custGeom>
              <a:avLst/>
              <a:gdLst>
                <a:gd name="T0" fmla="*/ 1 w 3"/>
                <a:gd name="T1" fmla="*/ 0 h 6"/>
                <a:gd name="T2" fmla="*/ 1 w 3"/>
                <a:gd name="T3" fmla="*/ 0 h 6"/>
                <a:gd name="T4" fmla="*/ 0 w 3"/>
                <a:gd name="T5" fmla="*/ 5 h 6"/>
                <a:gd name="T6" fmla="*/ 0 w 3"/>
                <a:gd name="T7" fmla="*/ 6 h 6"/>
                <a:gd name="T8" fmla="*/ 3 w 3"/>
                <a:gd name="T9" fmla="*/ 2 h 6"/>
                <a:gd name="T10" fmla="*/ 1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1" y="0"/>
                  </a:moveTo>
                  <a:lnTo>
                    <a:pt x="1" y="0"/>
                  </a:lnTo>
                  <a:lnTo>
                    <a:pt x="0" y="5"/>
                  </a:lnTo>
                  <a:lnTo>
                    <a:pt x="0" y="6"/>
                  </a:lnTo>
                  <a:cubicBezTo>
                    <a:pt x="1" y="5"/>
                    <a:pt x="2" y="3"/>
                    <a:pt x="3" y="2"/>
                  </a:cubicBezTo>
                  <a:cubicBezTo>
                    <a:pt x="2" y="2"/>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1" name="Freeform 1779"/>
            <p:cNvSpPr>
              <a:spLocks/>
            </p:cNvSpPr>
            <p:nvPr userDrawn="1"/>
          </p:nvSpPr>
          <p:spPr bwMode="auto">
            <a:xfrm>
              <a:off x="379" y="202"/>
              <a:ext cx="0" cy="1"/>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0"/>
                  </a:lnTo>
                  <a:lnTo>
                    <a:pt x="0" y="1"/>
                  </a:lnTo>
                  <a:lnTo>
                    <a:pt x="1"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2" name="Freeform 1780"/>
            <p:cNvSpPr>
              <a:spLocks/>
            </p:cNvSpPr>
            <p:nvPr userDrawn="1"/>
          </p:nvSpPr>
          <p:spPr bwMode="auto">
            <a:xfrm>
              <a:off x="378" y="203"/>
              <a:ext cx="2" cy="2"/>
            </a:xfrm>
            <a:custGeom>
              <a:avLst/>
              <a:gdLst>
                <a:gd name="T0" fmla="*/ 1 w 5"/>
                <a:gd name="T1" fmla="*/ 1 h 6"/>
                <a:gd name="T2" fmla="*/ 1 w 5"/>
                <a:gd name="T3" fmla="*/ 1 h 6"/>
                <a:gd name="T4" fmla="*/ 0 w 5"/>
                <a:gd name="T5" fmla="*/ 3 h 6"/>
                <a:gd name="T6" fmla="*/ 3 w 5"/>
                <a:gd name="T7" fmla="*/ 6 h 6"/>
                <a:gd name="T8" fmla="*/ 5 w 5"/>
                <a:gd name="T9" fmla="*/ 3 h 6"/>
                <a:gd name="T10" fmla="*/ 2 w 5"/>
                <a:gd name="T11" fmla="*/ 0 h 6"/>
                <a:gd name="T12" fmla="*/ 1 w 5"/>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1" y="1"/>
                  </a:moveTo>
                  <a:lnTo>
                    <a:pt x="1" y="1"/>
                  </a:lnTo>
                  <a:lnTo>
                    <a:pt x="0" y="3"/>
                  </a:lnTo>
                  <a:cubicBezTo>
                    <a:pt x="1" y="4"/>
                    <a:pt x="2" y="5"/>
                    <a:pt x="3" y="6"/>
                  </a:cubicBezTo>
                  <a:cubicBezTo>
                    <a:pt x="3" y="5"/>
                    <a:pt x="4" y="4"/>
                    <a:pt x="5" y="3"/>
                  </a:cubicBezTo>
                  <a:cubicBezTo>
                    <a:pt x="4" y="2"/>
                    <a:pt x="3" y="1"/>
                    <a:pt x="2" y="0"/>
                  </a:cubicBezTo>
                  <a:cubicBezTo>
                    <a:pt x="2"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3" name="Freeform 1781"/>
            <p:cNvSpPr>
              <a:spLocks/>
            </p:cNvSpPr>
            <p:nvPr userDrawn="1"/>
          </p:nvSpPr>
          <p:spPr bwMode="auto">
            <a:xfrm>
              <a:off x="378" y="205"/>
              <a:ext cx="1" cy="2"/>
            </a:xfrm>
            <a:custGeom>
              <a:avLst/>
              <a:gdLst>
                <a:gd name="T0" fmla="*/ 1 w 3"/>
                <a:gd name="T1" fmla="*/ 0 h 5"/>
                <a:gd name="T2" fmla="*/ 1 w 3"/>
                <a:gd name="T3" fmla="*/ 0 h 5"/>
                <a:gd name="T4" fmla="*/ 0 w 3"/>
                <a:gd name="T5" fmla="*/ 5 h 5"/>
                <a:gd name="T6" fmla="*/ 3 w 3"/>
                <a:gd name="T7" fmla="*/ 2 h 5"/>
                <a:gd name="T8" fmla="*/ 1 w 3"/>
                <a:gd name="T9" fmla="*/ 0 h 5"/>
              </a:gdLst>
              <a:ahLst/>
              <a:cxnLst>
                <a:cxn ang="0">
                  <a:pos x="T0" y="T1"/>
                </a:cxn>
                <a:cxn ang="0">
                  <a:pos x="T2" y="T3"/>
                </a:cxn>
                <a:cxn ang="0">
                  <a:pos x="T4" y="T5"/>
                </a:cxn>
                <a:cxn ang="0">
                  <a:pos x="T6" y="T7"/>
                </a:cxn>
                <a:cxn ang="0">
                  <a:pos x="T8" y="T9"/>
                </a:cxn>
              </a:cxnLst>
              <a:rect l="0" t="0" r="r" b="b"/>
              <a:pathLst>
                <a:path w="3" h="5">
                  <a:moveTo>
                    <a:pt x="1" y="0"/>
                  </a:moveTo>
                  <a:lnTo>
                    <a:pt x="1" y="0"/>
                  </a:lnTo>
                  <a:lnTo>
                    <a:pt x="0" y="5"/>
                  </a:lnTo>
                  <a:cubicBezTo>
                    <a:pt x="1" y="4"/>
                    <a:pt x="2" y="3"/>
                    <a:pt x="3" y="2"/>
                  </a:cubicBezTo>
                  <a:cubicBezTo>
                    <a:pt x="3" y="1"/>
                    <a:pt x="2"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4" name="Freeform 1782"/>
            <p:cNvSpPr>
              <a:spLocks/>
            </p:cNvSpPr>
            <p:nvPr userDrawn="1"/>
          </p:nvSpPr>
          <p:spPr bwMode="auto">
            <a:xfrm>
              <a:off x="377" y="207"/>
              <a:ext cx="2" cy="3"/>
            </a:xfrm>
            <a:custGeom>
              <a:avLst/>
              <a:gdLst>
                <a:gd name="T0" fmla="*/ 1 w 4"/>
                <a:gd name="T1" fmla="*/ 0 h 5"/>
                <a:gd name="T2" fmla="*/ 1 w 4"/>
                <a:gd name="T3" fmla="*/ 0 h 5"/>
                <a:gd name="T4" fmla="*/ 0 w 4"/>
                <a:gd name="T5" fmla="*/ 4 h 5"/>
                <a:gd name="T6" fmla="*/ 1 w 4"/>
                <a:gd name="T7" fmla="*/ 4 h 5"/>
                <a:gd name="T8" fmla="*/ 1 w 4"/>
                <a:gd name="T9" fmla="*/ 4 h 5"/>
                <a:gd name="T10" fmla="*/ 1 w 4"/>
                <a:gd name="T11" fmla="*/ 5 h 5"/>
                <a:gd name="T12" fmla="*/ 4 w 4"/>
                <a:gd name="T13" fmla="*/ 2 h 5"/>
                <a:gd name="T14" fmla="*/ 1 w 4"/>
                <a:gd name="T15" fmla="*/ 0 h 5"/>
                <a:gd name="T16" fmla="*/ 1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1" y="0"/>
                  </a:moveTo>
                  <a:lnTo>
                    <a:pt x="1" y="0"/>
                  </a:lnTo>
                  <a:lnTo>
                    <a:pt x="0" y="4"/>
                  </a:lnTo>
                  <a:lnTo>
                    <a:pt x="1" y="4"/>
                  </a:lnTo>
                  <a:lnTo>
                    <a:pt x="1" y="4"/>
                  </a:lnTo>
                  <a:lnTo>
                    <a:pt x="1" y="5"/>
                  </a:lnTo>
                  <a:cubicBezTo>
                    <a:pt x="2" y="4"/>
                    <a:pt x="3" y="3"/>
                    <a:pt x="4" y="2"/>
                  </a:cubicBezTo>
                  <a:cubicBezTo>
                    <a:pt x="3" y="1"/>
                    <a:pt x="2" y="0"/>
                    <a:pt x="1" y="0"/>
                  </a:cubicBez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5" name="Freeform 1783"/>
            <p:cNvSpPr>
              <a:spLocks/>
            </p:cNvSpPr>
            <p:nvPr userDrawn="1"/>
          </p:nvSpPr>
          <p:spPr bwMode="auto">
            <a:xfrm>
              <a:off x="378" y="210"/>
              <a:ext cx="0" cy="0"/>
            </a:xfrm>
            <a:custGeom>
              <a:avLst/>
              <a:gdLst>
                <a:gd name="T0" fmla="*/ 1 w 1"/>
                <a:gd name="T1" fmla="*/ 1 h 2"/>
                <a:gd name="T2" fmla="*/ 1 w 1"/>
                <a:gd name="T3" fmla="*/ 1 h 2"/>
                <a:gd name="T4" fmla="*/ 0 w 1"/>
                <a:gd name="T5" fmla="*/ 0 h 2"/>
                <a:gd name="T6" fmla="*/ 0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1"/>
                  </a:lnTo>
                  <a:lnTo>
                    <a:pt x="0" y="0"/>
                  </a:lnTo>
                  <a:cubicBezTo>
                    <a:pt x="0" y="1"/>
                    <a:pt x="0" y="1"/>
                    <a:pt x="0" y="2"/>
                  </a:cubicBezTo>
                  <a:cubicBezTo>
                    <a:pt x="0" y="1"/>
                    <a:pt x="0"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6" name="Freeform 1784"/>
            <p:cNvSpPr>
              <a:spLocks/>
            </p:cNvSpPr>
            <p:nvPr userDrawn="1"/>
          </p:nvSpPr>
          <p:spPr bwMode="auto">
            <a:xfrm>
              <a:off x="382" y="214"/>
              <a:ext cx="0" cy="0"/>
            </a:xfrm>
            <a:custGeom>
              <a:avLst/>
              <a:gdLst>
                <a:gd name="T0" fmla="*/ 1 w 1"/>
                <a:gd name="T1" fmla="*/ 1 h 1"/>
                <a:gd name="T2" fmla="*/ 1 w 1"/>
                <a:gd name="T3" fmla="*/ 1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0"/>
                  </a:lnTo>
                  <a:lnTo>
                    <a:pt x="0" y="0"/>
                  </a:lnTo>
                  <a:cubicBezTo>
                    <a:pt x="1" y="0"/>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357" name="Freeform 1785"/>
            <p:cNvSpPr>
              <a:spLocks/>
            </p:cNvSpPr>
            <p:nvPr userDrawn="1"/>
          </p:nvSpPr>
          <p:spPr bwMode="auto">
            <a:xfrm>
              <a:off x="382" y="213"/>
              <a:ext cx="2" cy="1"/>
            </a:xfrm>
            <a:custGeom>
              <a:avLst/>
              <a:gdLst>
                <a:gd name="T0" fmla="*/ 0 w 4"/>
                <a:gd name="T1" fmla="*/ 2 h 3"/>
                <a:gd name="T2" fmla="*/ 0 w 4"/>
                <a:gd name="T3" fmla="*/ 2 h 3"/>
                <a:gd name="T4" fmla="*/ 1 w 4"/>
                <a:gd name="T5" fmla="*/ 3 h 3"/>
                <a:gd name="T6" fmla="*/ 1 w 4"/>
                <a:gd name="T7" fmla="*/ 3 h 3"/>
                <a:gd name="T8" fmla="*/ 2 w 4"/>
                <a:gd name="T9" fmla="*/ 3 h 3"/>
                <a:gd name="T10" fmla="*/ 4 w 4"/>
                <a:gd name="T11" fmla="*/ 0 h 3"/>
                <a:gd name="T12" fmla="*/ 0 w 4"/>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2"/>
                  </a:moveTo>
                  <a:lnTo>
                    <a:pt x="0" y="2"/>
                  </a:lnTo>
                  <a:cubicBezTo>
                    <a:pt x="1" y="2"/>
                    <a:pt x="1" y="3"/>
                    <a:pt x="1" y="3"/>
                  </a:cubicBezTo>
                  <a:lnTo>
                    <a:pt x="1" y="3"/>
                  </a:lnTo>
                  <a:lnTo>
                    <a:pt x="2" y="3"/>
                  </a:lnTo>
                  <a:cubicBezTo>
                    <a:pt x="3" y="2"/>
                    <a:pt x="3" y="1"/>
                    <a:pt x="4" y="0"/>
                  </a:cubicBezTo>
                  <a:cubicBezTo>
                    <a:pt x="3" y="0"/>
                    <a:pt x="2" y="1"/>
                    <a:pt x="0"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grpSp>
      <p:sp>
        <p:nvSpPr>
          <p:cNvPr id="987" name="Freeform 1787"/>
          <p:cNvSpPr>
            <a:spLocks/>
          </p:cNvSpPr>
          <p:nvPr/>
        </p:nvSpPr>
        <p:spPr bwMode="auto">
          <a:xfrm>
            <a:off x="608013" y="333375"/>
            <a:ext cx="3175" cy="3175"/>
          </a:xfrm>
          <a:custGeom>
            <a:avLst/>
            <a:gdLst>
              <a:gd name="T0" fmla="*/ 2 w 4"/>
              <a:gd name="T1" fmla="*/ 5 h 6"/>
              <a:gd name="T2" fmla="*/ 2 w 4"/>
              <a:gd name="T3" fmla="*/ 5 h 6"/>
              <a:gd name="T4" fmla="*/ 4 w 4"/>
              <a:gd name="T5" fmla="*/ 2 h 6"/>
              <a:gd name="T6" fmla="*/ 3 w 4"/>
              <a:gd name="T7" fmla="*/ 0 h 6"/>
              <a:gd name="T8" fmla="*/ 0 w 4"/>
              <a:gd name="T9" fmla="*/ 2 h 6"/>
              <a:gd name="T10" fmla="*/ 2 w 4"/>
              <a:gd name="T11" fmla="*/ 6 h 6"/>
              <a:gd name="T12" fmla="*/ 2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5"/>
                </a:moveTo>
                <a:lnTo>
                  <a:pt x="2" y="5"/>
                </a:lnTo>
                <a:cubicBezTo>
                  <a:pt x="3" y="4"/>
                  <a:pt x="3" y="3"/>
                  <a:pt x="4" y="2"/>
                </a:cubicBezTo>
                <a:cubicBezTo>
                  <a:pt x="4" y="1"/>
                  <a:pt x="3" y="0"/>
                  <a:pt x="3" y="0"/>
                </a:cubicBezTo>
                <a:cubicBezTo>
                  <a:pt x="2" y="1"/>
                  <a:pt x="1" y="1"/>
                  <a:pt x="0" y="2"/>
                </a:cubicBezTo>
                <a:cubicBezTo>
                  <a:pt x="1" y="3"/>
                  <a:pt x="1" y="4"/>
                  <a:pt x="2" y="6"/>
                </a:cubicBezTo>
                <a:lnTo>
                  <a:pt x="2" y="5"/>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88" name="Freeform 1788"/>
          <p:cNvSpPr>
            <a:spLocks/>
          </p:cNvSpPr>
          <p:nvPr/>
        </p:nvSpPr>
        <p:spPr bwMode="auto">
          <a:xfrm>
            <a:off x="596901" y="314325"/>
            <a:ext cx="4763" cy="15875"/>
          </a:xfrm>
          <a:custGeom>
            <a:avLst/>
            <a:gdLst>
              <a:gd name="T0" fmla="*/ 3 w 5"/>
              <a:gd name="T1" fmla="*/ 0 h 22"/>
              <a:gd name="T2" fmla="*/ 3 w 5"/>
              <a:gd name="T3" fmla="*/ 0 h 22"/>
              <a:gd name="T4" fmla="*/ 0 w 5"/>
              <a:gd name="T5" fmla="*/ 22 h 22"/>
              <a:gd name="T6" fmla="*/ 1 w 5"/>
              <a:gd name="T7" fmla="*/ 21 h 22"/>
              <a:gd name="T8" fmla="*/ 1 w 5"/>
              <a:gd name="T9" fmla="*/ 21 h 22"/>
              <a:gd name="T10" fmla="*/ 1 w 5"/>
              <a:gd name="T11" fmla="*/ 22 h 22"/>
              <a:gd name="T12" fmla="*/ 5 w 5"/>
              <a:gd name="T13" fmla="*/ 1 h 22"/>
              <a:gd name="T14" fmla="*/ 3 w 5"/>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2">
                <a:moveTo>
                  <a:pt x="3" y="0"/>
                </a:moveTo>
                <a:lnTo>
                  <a:pt x="3" y="0"/>
                </a:lnTo>
                <a:lnTo>
                  <a:pt x="0" y="22"/>
                </a:lnTo>
                <a:cubicBezTo>
                  <a:pt x="0" y="21"/>
                  <a:pt x="1" y="21"/>
                  <a:pt x="1" y="21"/>
                </a:cubicBezTo>
                <a:lnTo>
                  <a:pt x="1" y="21"/>
                </a:lnTo>
                <a:cubicBezTo>
                  <a:pt x="1" y="21"/>
                  <a:pt x="1" y="21"/>
                  <a:pt x="1" y="22"/>
                </a:cubicBezTo>
                <a:lnTo>
                  <a:pt x="5" y="1"/>
                </a:lnTo>
                <a:cubicBezTo>
                  <a:pt x="5" y="0"/>
                  <a:pt x="4" y="0"/>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89" name="Freeform 1789"/>
          <p:cNvSpPr>
            <a:spLocks/>
          </p:cNvSpPr>
          <p:nvPr/>
        </p:nvSpPr>
        <p:spPr bwMode="auto">
          <a:xfrm>
            <a:off x="603251" y="319088"/>
            <a:ext cx="3175" cy="4763"/>
          </a:xfrm>
          <a:custGeom>
            <a:avLst/>
            <a:gdLst>
              <a:gd name="T0" fmla="*/ 2 w 5"/>
              <a:gd name="T1" fmla="*/ 0 h 6"/>
              <a:gd name="T2" fmla="*/ 2 w 5"/>
              <a:gd name="T3" fmla="*/ 0 h 6"/>
              <a:gd name="T4" fmla="*/ 0 w 5"/>
              <a:gd name="T5" fmla="*/ 3 h 6"/>
              <a:gd name="T6" fmla="*/ 2 w 5"/>
              <a:gd name="T7" fmla="*/ 6 h 6"/>
              <a:gd name="T8" fmla="*/ 5 w 5"/>
              <a:gd name="T9" fmla="*/ 3 h 6"/>
              <a:gd name="T10" fmla="*/ 2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2" y="0"/>
                </a:moveTo>
                <a:lnTo>
                  <a:pt x="2" y="0"/>
                </a:lnTo>
                <a:cubicBezTo>
                  <a:pt x="1" y="1"/>
                  <a:pt x="0" y="2"/>
                  <a:pt x="0" y="3"/>
                </a:cubicBezTo>
                <a:cubicBezTo>
                  <a:pt x="1" y="4"/>
                  <a:pt x="2" y="5"/>
                  <a:pt x="2" y="6"/>
                </a:cubicBezTo>
                <a:cubicBezTo>
                  <a:pt x="3" y="5"/>
                  <a:pt x="4" y="4"/>
                  <a:pt x="5" y="3"/>
                </a:cubicBezTo>
                <a:cubicBezTo>
                  <a:pt x="4" y="2"/>
                  <a:pt x="3"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0" name="Freeform 1790"/>
          <p:cNvSpPr>
            <a:spLocks/>
          </p:cNvSpPr>
          <p:nvPr/>
        </p:nvSpPr>
        <p:spPr bwMode="auto">
          <a:xfrm>
            <a:off x="606426" y="317500"/>
            <a:ext cx="3175" cy="6350"/>
          </a:xfrm>
          <a:custGeom>
            <a:avLst/>
            <a:gdLst>
              <a:gd name="T0" fmla="*/ 2 w 5"/>
              <a:gd name="T1" fmla="*/ 7 h 7"/>
              <a:gd name="T2" fmla="*/ 2 w 5"/>
              <a:gd name="T3" fmla="*/ 7 h 7"/>
              <a:gd name="T4" fmla="*/ 5 w 5"/>
              <a:gd name="T5" fmla="*/ 4 h 7"/>
              <a:gd name="T6" fmla="*/ 2 w 5"/>
              <a:gd name="T7" fmla="*/ 0 h 7"/>
              <a:gd name="T8" fmla="*/ 0 w 5"/>
              <a:gd name="T9" fmla="*/ 4 h 7"/>
              <a:gd name="T10" fmla="*/ 2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2" y="7"/>
                </a:moveTo>
                <a:lnTo>
                  <a:pt x="2" y="7"/>
                </a:lnTo>
                <a:cubicBezTo>
                  <a:pt x="3" y="6"/>
                  <a:pt x="4" y="5"/>
                  <a:pt x="5" y="4"/>
                </a:cubicBezTo>
                <a:cubicBezTo>
                  <a:pt x="4" y="3"/>
                  <a:pt x="3" y="2"/>
                  <a:pt x="2" y="0"/>
                </a:cubicBezTo>
                <a:cubicBezTo>
                  <a:pt x="1" y="1"/>
                  <a:pt x="1" y="3"/>
                  <a:pt x="0" y="4"/>
                </a:cubicBezTo>
                <a:cubicBezTo>
                  <a:pt x="1" y="5"/>
                  <a:pt x="2" y="6"/>
                  <a:pt x="2"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1" name="Freeform 1791"/>
          <p:cNvSpPr>
            <a:spLocks/>
          </p:cNvSpPr>
          <p:nvPr/>
        </p:nvSpPr>
        <p:spPr bwMode="auto">
          <a:xfrm>
            <a:off x="604838" y="320675"/>
            <a:ext cx="3175" cy="4763"/>
          </a:xfrm>
          <a:custGeom>
            <a:avLst/>
            <a:gdLst>
              <a:gd name="T0" fmla="*/ 2 w 5"/>
              <a:gd name="T1" fmla="*/ 7 h 7"/>
              <a:gd name="T2" fmla="*/ 2 w 5"/>
              <a:gd name="T3" fmla="*/ 7 h 7"/>
              <a:gd name="T4" fmla="*/ 5 w 5"/>
              <a:gd name="T5" fmla="*/ 4 h 7"/>
              <a:gd name="T6" fmla="*/ 2 w 5"/>
              <a:gd name="T7" fmla="*/ 0 h 7"/>
              <a:gd name="T8" fmla="*/ 0 w 5"/>
              <a:gd name="T9" fmla="*/ 4 h 7"/>
              <a:gd name="T10" fmla="*/ 2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2" y="7"/>
                </a:moveTo>
                <a:lnTo>
                  <a:pt x="2" y="7"/>
                </a:lnTo>
                <a:cubicBezTo>
                  <a:pt x="3" y="6"/>
                  <a:pt x="4" y="5"/>
                  <a:pt x="5" y="4"/>
                </a:cubicBezTo>
                <a:cubicBezTo>
                  <a:pt x="4" y="3"/>
                  <a:pt x="3" y="2"/>
                  <a:pt x="2" y="0"/>
                </a:cubicBezTo>
                <a:cubicBezTo>
                  <a:pt x="2" y="1"/>
                  <a:pt x="1" y="3"/>
                  <a:pt x="0" y="4"/>
                </a:cubicBezTo>
                <a:cubicBezTo>
                  <a:pt x="1" y="5"/>
                  <a:pt x="2" y="6"/>
                  <a:pt x="2"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2" name="Freeform 1792"/>
          <p:cNvSpPr>
            <a:spLocks/>
          </p:cNvSpPr>
          <p:nvPr/>
        </p:nvSpPr>
        <p:spPr bwMode="auto">
          <a:xfrm>
            <a:off x="603251" y="323850"/>
            <a:ext cx="3175" cy="4763"/>
          </a:xfrm>
          <a:custGeom>
            <a:avLst/>
            <a:gdLst>
              <a:gd name="T0" fmla="*/ 2 w 5"/>
              <a:gd name="T1" fmla="*/ 6 h 6"/>
              <a:gd name="T2" fmla="*/ 2 w 5"/>
              <a:gd name="T3" fmla="*/ 6 h 6"/>
              <a:gd name="T4" fmla="*/ 5 w 5"/>
              <a:gd name="T5" fmla="*/ 3 h 6"/>
              <a:gd name="T6" fmla="*/ 2 w 5"/>
              <a:gd name="T7" fmla="*/ 0 h 6"/>
              <a:gd name="T8" fmla="*/ 0 w 5"/>
              <a:gd name="T9" fmla="*/ 3 h 6"/>
              <a:gd name="T10" fmla="*/ 2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2" y="6"/>
                </a:moveTo>
                <a:lnTo>
                  <a:pt x="2" y="6"/>
                </a:lnTo>
                <a:cubicBezTo>
                  <a:pt x="3" y="5"/>
                  <a:pt x="4" y="4"/>
                  <a:pt x="5" y="3"/>
                </a:cubicBezTo>
                <a:cubicBezTo>
                  <a:pt x="4" y="2"/>
                  <a:pt x="3" y="1"/>
                  <a:pt x="2" y="0"/>
                </a:cubicBezTo>
                <a:cubicBezTo>
                  <a:pt x="2" y="1"/>
                  <a:pt x="1" y="2"/>
                  <a:pt x="0" y="3"/>
                </a:cubicBezTo>
                <a:cubicBezTo>
                  <a:pt x="1" y="4"/>
                  <a:pt x="2"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3" name="Freeform 1793"/>
          <p:cNvSpPr>
            <a:spLocks/>
          </p:cNvSpPr>
          <p:nvPr/>
        </p:nvSpPr>
        <p:spPr bwMode="auto">
          <a:xfrm>
            <a:off x="600076" y="327025"/>
            <a:ext cx="3175" cy="3175"/>
          </a:xfrm>
          <a:custGeom>
            <a:avLst/>
            <a:gdLst>
              <a:gd name="T0" fmla="*/ 2 w 5"/>
              <a:gd name="T1" fmla="*/ 5 h 5"/>
              <a:gd name="T2" fmla="*/ 2 w 5"/>
              <a:gd name="T3" fmla="*/ 5 h 5"/>
              <a:gd name="T4" fmla="*/ 5 w 5"/>
              <a:gd name="T5" fmla="*/ 3 h 5"/>
              <a:gd name="T6" fmla="*/ 2 w 5"/>
              <a:gd name="T7" fmla="*/ 0 h 5"/>
              <a:gd name="T8" fmla="*/ 0 w 5"/>
              <a:gd name="T9" fmla="*/ 2 h 5"/>
              <a:gd name="T10" fmla="*/ 2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2" y="5"/>
                </a:moveTo>
                <a:lnTo>
                  <a:pt x="2" y="5"/>
                </a:lnTo>
                <a:cubicBezTo>
                  <a:pt x="3" y="4"/>
                  <a:pt x="4" y="3"/>
                  <a:pt x="5" y="3"/>
                </a:cubicBezTo>
                <a:cubicBezTo>
                  <a:pt x="4" y="2"/>
                  <a:pt x="3" y="1"/>
                  <a:pt x="2" y="0"/>
                </a:cubicBezTo>
                <a:cubicBezTo>
                  <a:pt x="2" y="0"/>
                  <a:pt x="1" y="1"/>
                  <a:pt x="0" y="2"/>
                </a:cubicBezTo>
                <a:cubicBezTo>
                  <a:pt x="1" y="3"/>
                  <a:pt x="2" y="4"/>
                  <a:pt x="2"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4" name="Freeform 1794"/>
          <p:cNvSpPr>
            <a:spLocks/>
          </p:cNvSpPr>
          <p:nvPr/>
        </p:nvSpPr>
        <p:spPr bwMode="auto">
          <a:xfrm>
            <a:off x="609601" y="320675"/>
            <a:ext cx="3175" cy="6350"/>
          </a:xfrm>
          <a:custGeom>
            <a:avLst/>
            <a:gdLst>
              <a:gd name="T0" fmla="*/ 2 w 5"/>
              <a:gd name="T1" fmla="*/ 8 h 8"/>
              <a:gd name="T2" fmla="*/ 2 w 5"/>
              <a:gd name="T3" fmla="*/ 8 h 8"/>
              <a:gd name="T4" fmla="*/ 5 w 5"/>
              <a:gd name="T5" fmla="*/ 4 h 8"/>
              <a:gd name="T6" fmla="*/ 2 w 5"/>
              <a:gd name="T7" fmla="*/ 0 h 8"/>
              <a:gd name="T8" fmla="*/ 0 w 5"/>
              <a:gd name="T9" fmla="*/ 4 h 8"/>
              <a:gd name="T10" fmla="*/ 2 w 5"/>
              <a:gd name="T11" fmla="*/ 8 h 8"/>
            </a:gdLst>
            <a:ahLst/>
            <a:cxnLst>
              <a:cxn ang="0">
                <a:pos x="T0" y="T1"/>
              </a:cxn>
              <a:cxn ang="0">
                <a:pos x="T2" y="T3"/>
              </a:cxn>
              <a:cxn ang="0">
                <a:pos x="T4" y="T5"/>
              </a:cxn>
              <a:cxn ang="0">
                <a:pos x="T6" y="T7"/>
              </a:cxn>
              <a:cxn ang="0">
                <a:pos x="T8" y="T9"/>
              </a:cxn>
              <a:cxn ang="0">
                <a:pos x="T10" y="T11"/>
              </a:cxn>
            </a:cxnLst>
            <a:rect l="0" t="0" r="r" b="b"/>
            <a:pathLst>
              <a:path w="5" h="8">
                <a:moveTo>
                  <a:pt x="2" y="8"/>
                </a:moveTo>
                <a:lnTo>
                  <a:pt x="2" y="8"/>
                </a:lnTo>
                <a:cubicBezTo>
                  <a:pt x="3" y="7"/>
                  <a:pt x="4" y="6"/>
                  <a:pt x="5" y="4"/>
                </a:cubicBezTo>
                <a:cubicBezTo>
                  <a:pt x="4" y="3"/>
                  <a:pt x="3" y="2"/>
                  <a:pt x="2" y="0"/>
                </a:cubicBezTo>
                <a:cubicBezTo>
                  <a:pt x="1" y="2"/>
                  <a:pt x="1" y="3"/>
                  <a:pt x="0" y="4"/>
                </a:cubicBezTo>
                <a:cubicBezTo>
                  <a:pt x="1" y="5"/>
                  <a:pt x="2" y="6"/>
                  <a:pt x="2" y="8"/>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5" name="Freeform 1795"/>
          <p:cNvSpPr>
            <a:spLocks/>
          </p:cNvSpPr>
          <p:nvPr/>
        </p:nvSpPr>
        <p:spPr bwMode="auto">
          <a:xfrm>
            <a:off x="606426" y="323850"/>
            <a:ext cx="3175" cy="4763"/>
          </a:xfrm>
          <a:custGeom>
            <a:avLst/>
            <a:gdLst>
              <a:gd name="T0" fmla="*/ 3 w 5"/>
              <a:gd name="T1" fmla="*/ 7 h 7"/>
              <a:gd name="T2" fmla="*/ 3 w 5"/>
              <a:gd name="T3" fmla="*/ 7 h 7"/>
              <a:gd name="T4" fmla="*/ 5 w 5"/>
              <a:gd name="T5" fmla="*/ 4 h 7"/>
              <a:gd name="T6" fmla="*/ 2 w 5"/>
              <a:gd name="T7" fmla="*/ 0 h 7"/>
              <a:gd name="T8" fmla="*/ 0 w 5"/>
              <a:gd name="T9" fmla="*/ 3 h 7"/>
              <a:gd name="T10" fmla="*/ 3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3" y="7"/>
                </a:moveTo>
                <a:lnTo>
                  <a:pt x="3" y="7"/>
                </a:lnTo>
                <a:cubicBezTo>
                  <a:pt x="3" y="6"/>
                  <a:pt x="4" y="5"/>
                  <a:pt x="5" y="4"/>
                </a:cubicBezTo>
                <a:cubicBezTo>
                  <a:pt x="4" y="3"/>
                  <a:pt x="3" y="2"/>
                  <a:pt x="2" y="0"/>
                </a:cubicBezTo>
                <a:cubicBezTo>
                  <a:pt x="2" y="1"/>
                  <a:pt x="1" y="2"/>
                  <a:pt x="0" y="3"/>
                </a:cubicBezTo>
                <a:cubicBezTo>
                  <a:pt x="1" y="5"/>
                  <a:pt x="2" y="6"/>
                  <a:pt x="3"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6" name="Freeform 1796"/>
          <p:cNvSpPr>
            <a:spLocks/>
          </p:cNvSpPr>
          <p:nvPr/>
        </p:nvSpPr>
        <p:spPr bwMode="auto">
          <a:xfrm>
            <a:off x="604838" y="327025"/>
            <a:ext cx="3175" cy="4763"/>
          </a:xfrm>
          <a:custGeom>
            <a:avLst/>
            <a:gdLst>
              <a:gd name="T0" fmla="*/ 3 w 5"/>
              <a:gd name="T1" fmla="*/ 7 h 7"/>
              <a:gd name="T2" fmla="*/ 3 w 5"/>
              <a:gd name="T3" fmla="*/ 7 h 7"/>
              <a:gd name="T4" fmla="*/ 5 w 5"/>
              <a:gd name="T5" fmla="*/ 4 h 7"/>
              <a:gd name="T6" fmla="*/ 2 w 5"/>
              <a:gd name="T7" fmla="*/ 0 h 7"/>
              <a:gd name="T8" fmla="*/ 0 w 5"/>
              <a:gd name="T9" fmla="*/ 3 h 7"/>
              <a:gd name="T10" fmla="*/ 2 w 5"/>
              <a:gd name="T11" fmla="*/ 5 h 7"/>
              <a:gd name="T12" fmla="*/ 2 w 5"/>
              <a:gd name="T13" fmla="*/ 5 h 7"/>
              <a:gd name="T14" fmla="*/ 3 w 5"/>
              <a:gd name="T15" fmla="*/ 5 h 7"/>
              <a:gd name="T16" fmla="*/ 2 w 5"/>
              <a:gd name="T17" fmla="*/ 6 h 7"/>
              <a:gd name="T18" fmla="*/ 3 w 5"/>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3" y="7"/>
                </a:moveTo>
                <a:lnTo>
                  <a:pt x="3" y="7"/>
                </a:lnTo>
                <a:cubicBezTo>
                  <a:pt x="4" y="6"/>
                  <a:pt x="4" y="5"/>
                  <a:pt x="5" y="4"/>
                </a:cubicBezTo>
                <a:cubicBezTo>
                  <a:pt x="4" y="2"/>
                  <a:pt x="3" y="1"/>
                  <a:pt x="2" y="0"/>
                </a:cubicBezTo>
                <a:cubicBezTo>
                  <a:pt x="2" y="1"/>
                  <a:pt x="1" y="2"/>
                  <a:pt x="0" y="3"/>
                </a:cubicBezTo>
                <a:cubicBezTo>
                  <a:pt x="1" y="4"/>
                  <a:pt x="1" y="4"/>
                  <a:pt x="2" y="5"/>
                </a:cubicBezTo>
                <a:lnTo>
                  <a:pt x="2" y="5"/>
                </a:lnTo>
                <a:lnTo>
                  <a:pt x="3" y="5"/>
                </a:lnTo>
                <a:cubicBezTo>
                  <a:pt x="3" y="6"/>
                  <a:pt x="2" y="6"/>
                  <a:pt x="2" y="6"/>
                </a:cubicBezTo>
                <a:lnTo>
                  <a:pt x="3" y="7"/>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7" name="Freeform 1797"/>
          <p:cNvSpPr>
            <a:spLocks/>
          </p:cNvSpPr>
          <p:nvPr/>
        </p:nvSpPr>
        <p:spPr bwMode="auto">
          <a:xfrm>
            <a:off x="603251" y="328613"/>
            <a:ext cx="1588" cy="3175"/>
          </a:xfrm>
          <a:custGeom>
            <a:avLst/>
            <a:gdLst>
              <a:gd name="T0" fmla="*/ 4 w 4"/>
              <a:gd name="T1" fmla="*/ 3 h 4"/>
              <a:gd name="T2" fmla="*/ 4 w 4"/>
              <a:gd name="T3" fmla="*/ 3 h 4"/>
              <a:gd name="T4" fmla="*/ 2 w 4"/>
              <a:gd name="T5" fmla="*/ 0 h 4"/>
              <a:gd name="T6" fmla="*/ 0 w 4"/>
              <a:gd name="T7" fmla="*/ 2 h 4"/>
              <a:gd name="T8" fmla="*/ 0 w 4"/>
              <a:gd name="T9" fmla="*/ 4 h 4"/>
              <a:gd name="T10" fmla="*/ 4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4" y="3"/>
                </a:moveTo>
                <a:lnTo>
                  <a:pt x="4" y="3"/>
                </a:lnTo>
                <a:cubicBezTo>
                  <a:pt x="4" y="2"/>
                  <a:pt x="3" y="1"/>
                  <a:pt x="2" y="0"/>
                </a:cubicBezTo>
                <a:cubicBezTo>
                  <a:pt x="1" y="1"/>
                  <a:pt x="1" y="2"/>
                  <a:pt x="0" y="2"/>
                </a:cubicBezTo>
                <a:lnTo>
                  <a:pt x="0" y="4"/>
                </a:lnTo>
                <a:cubicBezTo>
                  <a:pt x="2" y="3"/>
                  <a:pt x="3" y="3"/>
                  <a:pt x="4"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998" name="Rectangle 1798"/>
          <p:cNvSpPr>
            <a:spLocks noChangeArrowheads="1"/>
          </p:cNvSpPr>
          <p:nvPr/>
        </p:nvSpPr>
        <p:spPr bwMode="auto">
          <a:xfrm>
            <a:off x="606426" y="331788"/>
            <a:ext cx="1588" cy="1588"/>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999" name="Freeform 1799"/>
          <p:cNvSpPr>
            <a:spLocks/>
          </p:cNvSpPr>
          <p:nvPr/>
        </p:nvSpPr>
        <p:spPr bwMode="auto">
          <a:xfrm>
            <a:off x="600076" y="331788"/>
            <a:ext cx="3175" cy="1588"/>
          </a:xfrm>
          <a:custGeom>
            <a:avLst/>
            <a:gdLst>
              <a:gd name="T0" fmla="*/ 3 w 3"/>
              <a:gd name="T1" fmla="*/ 1 h 3"/>
              <a:gd name="T2" fmla="*/ 3 w 3"/>
              <a:gd name="T3" fmla="*/ 1 h 3"/>
              <a:gd name="T4" fmla="*/ 2 w 3"/>
              <a:gd name="T5" fmla="*/ 0 h 3"/>
              <a:gd name="T6" fmla="*/ 0 w 3"/>
              <a:gd name="T7" fmla="*/ 2 h 3"/>
              <a:gd name="T8" fmla="*/ 0 w 3"/>
              <a:gd name="T9" fmla="*/ 3 h 3"/>
              <a:gd name="T10" fmla="*/ 1 w 3"/>
              <a:gd name="T11" fmla="*/ 2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lnTo>
                  <a:pt x="3" y="1"/>
                </a:lnTo>
                <a:lnTo>
                  <a:pt x="2" y="0"/>
                </a:lnTo>
                <a:cubicBezTo>
                  <a:pt x="1" y="1"/>
                  <a:pt x="0" y="1"/>
                  <a:pt x="0" y="2"/>
                </a:cubicBezTo>
                <a:lnTo>
                  <a:pt x="0" y="3"/>
                </a:lnTo>
                <a:lnTo>
                  <a:pt x="1" y="2"/>
                </a:lnTo>
                <a:cubicBezTo>
                  <a:pt x="1" y="2"/>
                  <a:pt x="2" y="1"/>
                  <a:pt x="3"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0" name="Freeform 1800"/>
          <p:cNvSpPr>
            <a:spLocks/>
          </p:cNvSpPr>
          <p:nvPr/>
        </p:nvSpPr>
        <p:spPr bwMode="auto">
          <a:xfrm>
            <a:off x="603251" y="333375"/>
            <a:ext cx="0" cy="1588"/>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0"/>
                </a:lnTo>
                <a:lnTo>
                  <a:pt x="0" y="1"/>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1" name="Freeform 1801"/>
          <p:cNvSpPr>
            <a:spLocks/>
          </p:cNvSpPr>
          <p:nvPr/>
        </p:nvSpPr>
        <p:spPr bwMode="auto">
          <a:xfrm>
            <a:off x="603251" y="336550"/>
            <a:ext cx="1588" cy="1588"/>
          </a:xfrm>
          <a:custGeom>
            <a:avLst/>
            <a:gdLst>
              <a:gd name="T0" fmla="*/ 1 w 3"/>
              <a:gd name="T1" fmla="*/ 2 h 2"/>
              <a:gd name="T2" fmla="*/ 1 w 3"/>
              <a:gd name="T3" fmla="*/ 2 h 2"/>
              <a:gd name="T4" fmla="*/ 3 w 3"/>
              <a:gd name="T5" fmla="*/ 0 h 2"/>
              <a:gd name="T6" fmla="*/ 3 w 3"/>
              <a:gd name="T7" fmla="*/ 0 h 2"/>
              <a:gd name="T8" fmla="*/ 0 w 3"/>
              <a:gd name="T9" fmla="*/ 2 h 2"/>
              <a:gd name="T10" fmla="*/ 1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1" y="2"/>
                </a:moveTo>
                <a:lnTo>
                  <a:pt x="1" y="2"/>
                </a:lnTo>
                <a:lnTo>
                  <a:pt x="3" y="0"/>
                </a:lnTo>
                <a:lnTo>
                  <a:pt x="3" y="0"/>
                </a:lnTo>
                <a:cubicBezTo>
                  <a:pt x="2" y="1"/>
                  <a:pt x="1" y="1"/>
                  <a:pt x="0" y="2"/>
                </a:cubicBezTo>
                <a:cubicBezTo>
                  <a:pt x="0" y="2"/>
                  <a:pt x="1" y="2"/>
                  <a:pt x="1"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2" name="Freeform 1802"/>
          <p:cNvSpPr>
            <a:spLocks/>
          </p:cNvSpPr>
          <p:nvPr/>
        </p:nvSpPr>
        <p:spPr bwMode="auto">
          <a:xfrm>
            <a:off x="609601" y="327025"/>
            <a:ext cx="1588" cy="4763"/>
          </a:xfrm>
          <a:custGeom>
            <a:avLst/>
            <a:gdLst>
              <a:gd name="T0" fmla="*/ 2 w 4"/>
              <a:gd name="T1" fmla="*/ 6 h 6"/>
              <a:gd name="T2" fmla="*/ 2 w 4"/>
              <a:gd name="T3" fmla="*/ 6 h 6"/>
              <a:gd name="T4" fmla="*/ 4 w 4"/>
              <a:gd name="T5" fmla="*/ 3 h 6"/>
              <a:gd name="T6" fmla="*/ 2 w 4"/>
              <a:gd name="T7" fmla="*/ 0 h 6"/>
              <a:gd name="T8" fmla="*/ 0 w 4"/>
              <a:gd name="T9" fmla="*/ 3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2" y="6"/>
                </a:lnTo>
                <a:cubicBezTo>
                  <a:pt x="3" y="5"/>
                  <a:pt x="4" y="4"/>
                  <a:pt x="4" y="3"/>
                </a:cubicBezTo>
                <a:cubicBezTo>
                  <a:pt x="4" y="2"/>
                  <a:pt x="3" y="1"/>
                  <a:pt x="2" y="0"/>
                </a:cubicBezTo>
                <a:cubicBezTo>
                  <a:pt x="2" y="1"/>
                  <a:pt x="1" y="2"/>
                  <a:pt x="0" y="3"/>
                </a:cubicBezTo>
                <a:cubicBezTo>
                  <a:pt x="1" y="4"/>
                  <a:pt x="1"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3" name="Freeform 1803"/>
          <p:cNvSpPr>
            <a:spLocks/>
          </p:cNvSpPr>
          <p:nvPr/>
        </p:nvSpPr>
        <p:spPr bwMode="auto">
          <a:xfrm>
            <a:off x="606426" y="330200"/>
            <a:ext cx="3175" cy="3175"/>
          </a:xfrm>
          <a:custGeom>
            <a:avLst/>
            <a:gdLst>
              <a:gd name="T0" fmla="*/ 2 w 4"/>
              <a:gd name="T1" fmla="*/ 6 h 6"/>
              <a:gd name="T2" fmla="*/ 2 w 4"/>
              <a:gd name="T3" fmla="*/ 6 h 6"/>
              <a:gd name="T4" fmla="*/ 4 w 4"/>
              <a:gd name="T5" fmla="*/ 3 h 6"/>
              <a:gd name="T6" fmla="*/ 3 w 4"/>
              <a:gd name="T7" fmla="*/ 0 h 6"/>
              <a:gd name="T8" fmla="*/ 0 w 4"/>
              <a:gd name="T9" fmla="*/ 3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2" y="6"/>
                </a:lnTo>
                <a:cubicBezTo>
                  <a:pt x="3" y="5"/>
                  <a:pt x="4" y="4"/>
                  <a:pt x="4" y="3"/>
                </a:cubicBezTo>
                <a:cubicBezTo>
                  <a:pt x="4" y="2"/>
                  <a:pt x="3" y="1"/>
                  <a:pt x="3" y="0"/>
                </a:cubicBezTo>
                <a:cubicBezTo>
                  <a:pt x="2" y="1"/>
                  <a:pt x="1" y="2"/>
                  <a:pt x="0" y="3"/>
                </a:cubicBezTo>
                <a:cubicBezTo>
                  <a:pt x="1" y="4"/>
                  <a:pt x="1" y="5"/>
                  <a:pt x="2"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4" name="Freeform 1804"/>
          <p:cNvSpPr>
            <a:spLocks/>
          </p:cNvSpPr>
          <p:nvPr/>
        </p:nvSpPr>
        <p:spPr bwMode="auto">
          <a:xfrm>
            <a:off x="604838" y="331788"/>
            <a:ext cx="3175" cy="4763"/>
          </a:xfrm>
          <a:custGeom>
            <a:avLst/>
            <a:gdLst>
              <a:gd name="T0" fmla="*/ 1 w 4"/>
              <a:gd name="T1" fmla="*/ 6 h 6"/>
              <a:gd name="T2" fmla="*/ 1 w 4"/>
              <a:gd name="T3" fmla="*/ 6 h 6"/>
              <a:gd name="T4" fmla="*/ 4 w 4"/>
              <a:gd name="T5" fmla="*/ 3 h 6"/>
              <a:gd name="T6" fmla="*/ 3 w 4"/>
              <a:gd name="T7" fmla="*/ 0 h 6"/>
              <a:gd name="T8" fmla="*/ 0 w 4"/>
              <a:gd name="T9" fmla="*/ 3 h 6"/>
              <a:gd name="T10" fmla="*/ 0 w 4"/>
              <a:gd name="T11" fmla="*/ 4 h 6"/>
              <a:gd name="T12" fmla="*/ 2 w 4"/>
              <a:gd name="T13" fmla="*/ 4 h 6"/>
              <a:gd name="T14" fmla="*/ 2 w 4"/>
              <a:gd name="T15" fmla="*/ 4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lnTo>
                  <a:pt x="1" y="6"/>
                </a:lnTo>
                <a:cubicBezTo>
                  <a:pt x="2" y="5"/>
                  <a:pt x="3" y="4"/>
                  <a:pt x="4" y="3"/>
                </a:cubicBezTo>
                <a:cubicBezTo>
                  <a:pt x="4" y="2"/>
                  <a:pt x="3" y="1"/>
                  <a:pt x="3" y="0"/>
                </a:cubicBezTo>
                <a:cubicBezTo>
                  <a:pt x="2" y="1"/>
                  <a:pt x="1" y="2"/>
                  <a:pt x="0" y="3"/>
                </a:cubicBezTo>
                <a:lnTo>
                  <a:pt x="0" y="4"/>
                </a:lnTo>
                <a:cubicBezTo>
                  <a:pt x="1" y="4"/>
                  <a:pt x="2" y="4"/>
                  <a:pt x="2" y="4"/>
                </a:cubicBezTo>
                <a:lnTo>
                  <a:pt x="2" y="4"/>
                </a:lnTo>
                <a:cubicBezTo>
                  <a:pt x="2" y="5"/>
                  <a:pt x="2" y="5"/>
                  <a:pt x="1" y="6"/>
                </a:cubicBezTo>
                <a:lnTo>
                  <a:pt x="1" y="6"/>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5" name="Freeform 1805"/>
          <p:cNvSpPr>
            <a:spLocks/>
          </p:cNvSpPr>
          <p:nvPr/>
        </p:nvSpPr>
        <p:spPr bwMode="auto">
          <a:xfrm>
            <a:off x="603251" y="336550"/>
            <a:ext cx="3175" cy="3175"/>
          </a:xfrm>
          <a:custGeom>
            <a:avLst/>
            <a:gdLst>
              <a:gd name="T0" fmla="*/ 2 w 4"/>
              <a:gd name="T1" fmla="*/ 0 h 3"/>
              <a:gd name="T2" fmla="*/ 2 w 4"/>
              <a:gd name="T3" fmla="*/ 0 h 3"/>
              <a:gd name="T4" fmla="*/ 0 w 4"/>
              <a:gd name="T5" fmla="*/ 1 h 3"/>
              <a:gd name="T6" fmla="*/ 1 w 4"/>
              <a:gd name="T7" fmla="*/ 1 h 3"/>
              <a:gd name="T8" fmla="*/ 0 w 4"/>
              <a:gd name="T9" fmla="*/ 3 h 3"/>
              <a:gd name="T10" fmla="*/ 0 w 4"/>
              <a:gd name="T11" fmla="*/ 3 h 3"/>
              <a:gd name="T12" fmla="*/ 3 w 4"/>
              <a:gd name="T13" fmla="*/ 3 h 3"/>
              <a:gd name="T14" fmla="*/ 4 w 4"/>
              <a:gd name="T15" fmla="*/ 2 h 3"/>
              <a:gd name="T16" fmla="*/ 2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2" y="0"/>
                </a:moveTo>
                <a:lnTo>
                  <a:pt x="2" y="0"/>
                </a:lnTo>
                <a:lnTo>
                  <a:pt x="0" y="1"/>
                </a:lnTo>
                <a:lnTo>
                  <a:pt x="1" y="1"/>
                </a:lnTo>
                <a:cubicBezTo>
                  <a:pt x="1" y="2"/>
                  <a:pt x="0" y="2"/>
                  <a:pt x="0" y="3"/>
                </a:cubicBezTo>
                <a:lnTo>
                  <a:pt x="0" y="3"/>
                </a:lnTo>
                <a:cubicBezTo>
                  <a:pt x="1" y="3"/>
                  <a:pt x="2" y="3"/>
                  <a:pt x="3" y="3"/>
                </a:cubicBezTo>
                <a:lnTo>
                  <a:pt x="4" y="2"/>
                </a:lnTo>
                <a:cubicBezTo>
                  <a:pt x="3" y="2"/>
                  <a:pt x="3"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6" name="Freeform 1806"/>
          <p:cNvSpPr>
            <a:spLocks/>
          </p:cNvSpPr>
          <p:nvPr/>
        </p:nvSpPr>
        <p:spPr bwMode="auto">
          <a:xfrm>
            <a:off x="606426" y="334963"/>
            <a:ext cx="3175" cy="3175"/>
          </a:xfrm>
          <a:custGeom>
            <a:avLst/>
            <a:gdLst>
              <a:gd name="T0" fmla="*/ 3 w 4"/>
              <a:gd name="T1" fmla="*/ 0 h 5"/>
              <a:gd name="T2" fmla="*/ 3 w 4"/>
              <a:gd name="T3" fmla="*/ 0 h 5"/>
              <a:gd name="T4" fmla="*/ 0 w 4"/>
              <a:gd name="T5" fmla="*/ 2 h 5"/>
              <a:gd name="T6" fmla="*/ 1 w 4"/>
              <a:gd name="T7" fmla="*/ 5 h 5"/>
              <a:gd name="T8" fmla="*/ 4 w 4"/>
              <a:gd name="T9" fmla="*/ 3 h 5"/>
              <a:gd name="T10" fmla="*/ 3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3" y="0"/>
                </a:moveTo>
                <a:lnTo>
                  <a:pt x="3" y="0"/>
                </a:lnTo>
                <a:cubicBezTo>
                  <a:pt x="2" y="1"/>
                  <a:pt x="1" y="1"/>
                  <a:pt x="0" y="2"/>
                </a:cubicBezTo>
                <a:cubicBezTo>
                  <a:pt x="0" y="3"/>
                  <a:pt x="1" y="4"/>
                  <a:pt x="1" y="5"/>
                </a:cubicBezTo>
                <a:cubicBezTo>
                  <a:pt x="2" y="4"/>
                  <a:pt x="4" y="4"/>
                  <a:pt x="4" y="3"/>
                </a:cubicBezTo>
                <a:cubicBezTo>
                  <a:pt x="4" y="2"/>
                  <a:pt x="3" y="1"/>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7" name="Freeform 1807"/>
          <p:cNvSpPr>
            <a:spLocks/>
          </p:cNvSpPr>
          <p:nvPr/>
        </p:nvSpPr>
        <p:spPr bwMode="auto">
          <a:xfrm>
            <a:off x="595313" y="327025"/>
            <a:ext cx="1588" cy="1588"/>
          </a:xfrm>
          <a:custGeom>
            <a:avLst/>
            <a:gdLst>
              <a:gd name="T0" fmla="*/ 1 w 2"/>
              <a:gd name="T1" fmla="*/ 0 h 2"/>
              <a:gd name="T2" fmla="*/ 1 w 2"/>
              <a:gd name="T3" fmla="*/ 0 h 2"/>
              <a:gd name="T4" fmla="*/ 0 w 2"/>
              <a:gd name="T5" fmla="*/ 2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lnTo>
                  <a:pt x="0" y="2"/>
                </a:lnTo>
                <a:lnTo>
                  <a:pt x="1" y="2"/>
                </a:lnTo>
                <a:lnTo>
                  <a:pt x="2" y="0"/>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8" name="Freeform 1808"/>
          <p:cNvSpPr>
            <a:spLocks/>
          </p:cNvSpPr>
          <p:nvPr/>
        </p:nvSpPr>
        <p:spPr bwMode="auto">
          <a:xfrm>
            <a:off x="595313" y="325438"/>
            <a:ext cx="1588" cy="1588"/>
          </a:xfrm>
          <a:custGeom>
            <a:avLst/>
            <a:gdLst>
              <a:gd name="T0" fmla="*/ 0 w 1"/>
              <a:gd name="T1" fmla="*/ 0 h 2"/>
              <a:gd name="T2" fmla="*/ 0 w 1"/>
              <a:gd name="T3" fmla="*/ 0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0" y="2"/>
                </a:lnTo>
                <a:lnTo>
                  <a:pt x="1" y="2"/>
                </a:lnTo>
                <a:lnTo>
                  <a:pt x="1"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09" name="Freeform 1809"/>
          <p:cNvSpPr>
            <a:spLocks/>
          </p:cNvSpPr>
          <p:nvPr/>
        </p:nvSpPr>
        <p:spPr bwMode="auto">
          <a:xfrm>
            <a:off x="595313" y="323850"/>
            <a:ext cx="1588" cy="1588"/>
          </a:xfrm>
          <a:custGeom>
            <a:avLst/>
            <a:gdLst>
              <a:gd name="T0" fmla="*/ 0 w 1"/>
              <a:gd name="T1" fmla="*/ 0 h 2"/>
              <a:gd name="T2" fmla="*/ 0 w 1"/>
              <a:gd name="T3" fmla="*/ 0 h 2"/>
              <a:gd name="T4" fmla="*/ 0 w 1"/>
              <a:gd name="T5" fmla="*/ 1 h 2"/>
              <a:gd name="T6" fmla="*/ 1 w 1"/>
              <a:gd name="T7" fmla="*/ 2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0" y="0"/>
                </a:lnTo>
                <a:lnTo>
                  <a:pt x="0" y="1"/>
                </a:lnTo>
                <a:lnTo>
                  <a:pt x="1" y="2"/>
                </a:lnTo>
                <a:lnTo>
                  <a:pt x="1"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0" name="Freeform 1810"/>
          <p:cNvSpPr>
            <a:spLocks/>
          </p:cNvSpPr>
          <p:nvPr/>
        </p:nvSpPr>
        <p:spPr bwMode="auto">
          <a:xfrm>
            <a:off x="595313" y="322263"/>
            <a:ext cx="1588" cy="1588"/>
          </a:xfrm>
          <a:custGeom>
            <a:avLst/>
            <a:gdLst>
              <a:gd name="T0" fmla="*/ 0 w 2"/>
              <a:gd name="T1" fmla="*/ 0 h 2"/>
              <a:gd name="T2" fmla="*/ 0 w 2"/>
              <a:gd name="T3" fmla="*/ 0 h 2"/>
              <a:gd name="T4" fmla="*/ 0 w 2"/>
              <a:gd name="T5" fmla="*/ 2 h 2"/>
              <a:gd name="T6" fmla="*/ 2 w 2"/>
              <a:gd name="T7" fmla="*/ 2 h 2"/>
              <a:gd name="T8" fmla="*/ 2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0" y="2"/>
                </a:lnTo>
                <a:lnTo>
                  <a:pt x="2" y="2"/>
                </a:lnTo>
                <a:lnTo>
                  <a:pt x="2"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1" name="Freeform 1811"/>
          <p:cNvSpPr>
            <a:spLocks/>
          </p:cNvSpPr>
          <p:nvPr/>
        </p:nvSpPr>
        <p:spPr bwMode="auto">
          <a:xfrm>
            <a:off x="595313" y="320675"/>
            <a:ext cx="1588" cy="0"/>
          </a:xfrm>
          <a:custGeom>
            <a:avLst/>
            <a:gdLst>
              <a:gd name="T0" fmla="*/ 0 w 2"/>
              <a:gd name="T1" fmla="*/ 0 h 1"/>
              <a:gd name="T2" fmla="*/ 0 w 2"/>
              <a:gd name="T3" fmla="*/ 0 h 1"/>
              <a:gd name="T4" fmla="*/ 0 w 2"/>
              <a:gd name="T5" fmla="*/ 1 h 1"/>
              <a:gd name="T6" fmla="*/ 2 w 2"/>
              <a:gd name="T7" fmla="*/ 1 h 1"/>
              <a:gd name="T8" fmla="*/ 2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lnTo>
                  <a:pt x="0" y="0"/>
                </a:lnTo>
                <a:lnTo>
                  <a:pt x="0" y="1"/>
                </a:lnTo>
                <a:lnTo>
                  <a:pt x="2" y="1"/>
                </a:lnTo>
                <a:lnTo>
                  <a:pt x="2"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2" name="Freeform 1812"/>
          <p:cNvSpPr>
            <a:spLocks/>
          </p:cNvSpPr>
          <p:nvPr/>
        </p:nvSpPr>
        <p:spPr bwMode="auto">
          <a:xfrm>
            <a:off x="595313" y="317500"/>
            <a:ext cx="1588" cy="1588"/>
          </a:xfrm>
          <a:custGeom>
            <a:avLst/>
            <a:gdLst>
              <a:gd name="T0" fmla="*/ 0 w 2"/>
              <a:gd name="T1" fmla="*/ 0 h 2"/>
              <a:gd name="T2" fmla="*/ 0 w 2"/>
              <a:gd name="T3" fmla="*/ 0 h 2"/>
              <a:gd name="T4" fmla="*/ 0 w 2"/>
              <a:gd name="T5" fmla="*/ 1 h 2"/>
              <a:gd name="T6" fmla="*/ 2 w 2"/>
              <a:gd name="T7" fmla="*/ 2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0" y="1"/>
                </a:lnTo>
                <a:lnTo>
                  <a:pt x="2" y="2"/>
                </a:lnTo>
                <a:lnTo>
                  <a:pt x="2" y="0"/>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3" name="Freeform 1813"/>
          <p:cNvSpPr>
            <a:spLocks/>
          </p:cNvSpPr>
          <p:nvPr/>
        </p:nvSpPr>
        <p:spPr bwMode="auto">
          <a:xfrm>
            <a:off x="595313" y="315913"/>
            <a:ext cx="3175" cy="1588"/>
          </a:xfrm>
          <a:custGeom>
            <a:avLst/>
            <a:gdLst>
              <a:gd name="T0" fmla="*/ 0 w 3"/>
              <a:gd name="T1" fmla="*/ 0 h 2"/>
              <a:gd name="T2" fmla="*/ 0 w 3"/>
              <a:gd name="T3" fmla="*/ 0 h 2"/>
              <a:gd name="T4" fmla="*/ 0 w 3"/>
              <a:gd name="T5" fmla="*/ 1 h 2"/>
              <a:gd name="T6" fmla="*/ 3 w 3"/>
              <a:gd name="T7" fmla="*/ 2 h 2"/>
              <a:gd name="T8" fmla="*/ 3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0"/>
                </a:lnTo>
                <a:lnTo>
                  <a:pt x="0" y="1"/>
                </a:lnTo>
                <a:lnTo>
                  <a:pt x="3" y="2"/>
                </a:lnTo>
                <a:lnTo>
                  <a:pt x="3" y="1"/>
                </a:lnTo>
                <a:lnTo>
                  <a:pt x="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4" name="Freeform 1814"/>
          <p:cNvSpPr>
            <a:spLocks/>
          </p:cNvSpPr>
          <p:nvPr/>
        </p:nvSpPr>
        <p:spPr bwMode="auto">
          <a:xfrm>
            <a:off x="604838" y="319088"/>
            <a:ext cx="0"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5" name="Freeform 1815"/>
          <p:cNvSpPr>
            <a:spLocks/>
          </p:cNvSpPr>
          <p:nvPr/>
        </p:nvSpPr>
        <p:spPr bwMode="auto">
          <a:xfrm>
            <a:off x="606426" y="322263"/>
            <a:ext cx="1588"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6" name="Freeform 1816"/>
          <p:cNvSpPr>
            <a:spLocks/>
          </p:cNvSpPr>
          <p:nvPr/>
        </p:nvSpPr>
        <p:spPr bwMode="auto">
          <a:xfrm>
            <a:off x="609601" y="325438"/>
            <a:ext cx="0" cy="3175"/>
          </a:xfrm>
          <a:custGeom>
            <a:avLst/>
            <a:gdLst>
              <a:gd name="T0" fmla="*/ 0 w 2"/>
              <a:gd name="T1" fmla="*/ 0 h 3"/>
              <a:gd name="T2" fmla="*/ 0 w 2"/>
              <a:gd name="T3" fmla="*/ 0 h 3"/>
              <a:gd name="T4" fmla="*/ 0 w 2"/>
              <a:gd name="T5" fmla="*/ 3 h 3"/>
              <a:gd name="T6" fmla="*/ 2 w 2"/>
              <a:gd name="T7" fmla="*/ 1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cubicBezTo>
                  <a:pt x="1" y="0"/>
                  <a:pt x="1" y="1"/>
                  <a:pt x="0" y="3"/>
                </a:cubicBezTo>
                <a:lnTo>
                  <a:pt x="2" y="1"/>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7" name="Freeform 1817"/>
          <p:cNvSpPr>
            <a:spLocks/>
          </p:cNvSpPr>
          <p:nvPr/>
        </p:nvSpPr>
        <p:spPr bwMode="auto">
          <a:xfrm>
            <a:off x="611188" y="328613"/>
            <a:ext cx="0" cy="1588"/>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0" y="1"/>
                  <a:pt x="0" y="2"/>
                  <a:pt x="0" y="3"/>
                </a:cubicBezTo>
                <a:lnTo>
                  <a:pt x="1"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8" name="Freeform 1818"/>
          <p:cNvSpPr>
            <a:spLocks/>
          </p:cNvSpPr>
          <p:nvPr/>
        </p:nvSpPr>
        <p:spPr bwMode="auto">
          <a:xfrm>
            <a:off x="606426" y="328613"/>
            <a:ext cx="1588" cy="1588"/>
          </a:xfrm>
          <a:custGeom>
            <a:avLst/>
            <a:gdLst>
              <a:gd name="T0" fmla="*/ 0 w 2"/>
              <a:gd name="T1" fmla="*/ 0 h 3"/>
              <a:gd name="T2" fmla="*/ 0 w 2"/>
              <a:gd name="T3" fmla="*/ 0 h 3"/>
              <a:gd name="T4" fmla="*/ 0 w 2"/>
              <a:gd name="T5" fmla="*/ 3 h 3"/>
              <a:gd name="T6" fmla="*/ 2 w 2"/>
              <a:gd name="T7" fmla="*/ 2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0"/>
                </a:lnTo>
                <a:cubicBezTo>
                  <a:pt x="1" y="1"/>
                  <a:pt x="1" y="2"/>
                  <a:pt x="0" y="3"/>
                </a:cubicBezTo>
                <a:lnTo>
                  <a:pt x="2"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19" name="Freeform 1819"/>
          <p:cNvSpPr>
            <a:spLocks/>
          </p:cNvSpPr>
          <p:nvPr/>
        </p:nvSpPr>
        <p:spPr bwMode="auto">
          <a:xfrm>
            <a:off x="603251" y="327025"/>
            <a:ext cx="0"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0" name="Freeform 1820"/>
          <p:cNvSpPr>
            <a:spLocks/>
          </p:cNvSpPr>
          <p:nvPr/>
        </p:nvSpPr>
        <p:spPr bwMode="auto">
          <a:xfrm>
            <a:off x="604838" y="325438"/>
            <a:ext cx="0" cy="1588"/>
          </a:xfrm>
          <a:custGeom>
            <a:avLst/>
            <a:gdLst>
              <a:gd name="T0" fmla="*/ 0 w 1"/>
              <a:gd name="T1" fmla="*/ 0 h 3"/>
              <a:gd name="T2" fmla="*/ 0 w 1"/>
              <a:gd name="T3" fmla="*/ 0 h 3"/>
              <a:gd name="T4" fmla="*/ 0 w 1"/>
              <a:gd name="T5" fmla="*/ 3 h 3"/>
              <a:gd name="T6" fmla="*/ 1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1"/>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1" name="Freeform 1821"/>
          <p:cNvSpPr>
            <a:spLocks/>
          </p:cNvSpPr>
          <p:nvPr/>
        </p:nvSpPr>
        <p:spPr bwMode="auto">
          <a:xfrm>
            <a:off x="603251" y="322263"/>
            <a:ext cx="0"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2" name="Freeform 1822"/>
          <p:cNvSpPr>
            <a:spLocks/>
          </p:cNvSpPr>
          <p:nvPr/>
        </p:nvSpPr>
        <p:spPr bwMode="auto">
          <a:xfrm>
            <a:off x="606426" y="317500"/>
            <a:ext cx="1588" cy="1588"/>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0" y="1"/>
                  <a:pt x="1" y="2"/>
                  <a:pt x="0" y="3"/>
                </a:cubicBezTo>
                <a:lnTo>
                  <a:pt x="1"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3" name="Freeform 1823"/>
          <p:cNvSpPr>
            <a:spLocks/>
          </p:cNvSpPr>
          <p:nvPr/>
        </p:nvSpPr>
        <p:spPr bwMode="auto">
          <a:xfrm>
            <a:off x="609601" y="319088"/>
            <a:ext cx="0" cy="3175"/>
          </a:xfrm>
          <a:custGeom>
            <a:avLst/>
            <a:gdLst>
              <a:gd name="T0" fmla="*/ 0 w 1"/>
              <a:gd name="T1" fmla="*/ 0 h 3"/>
              <a:gd name="T2" fmla="*/ 0 w 1"/>
              <a:gd name="T3" fmla="*/ 0 h 3"/>
              <a:gd name="T4" fmla="*/ 0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2"/>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4" name="Freeform 1824"/>
          <p:cNvSpPr>
            <a:spLocks/>
          </p:cNvSpPr>
          <p:nvPr/>
        </p:nvSpPr>
        <p:spPr bwMode="auto">
          <a:xfrm>
            <a:off x="611188" y="323850"/>
            <a:ext cx="0" cy="1588"/>
          </a:xfrm>
          <a:custGeom>
            <a:avLst/>
            <a:gdLst>
              <a:gd name="T0" fmla="*/ 0 w 1"/>
              <a:gd name="T1" fmla="*/ 0 h 3"/>
              <a:gd name="T2" fmla="*/ 0 w 1"/>
              <a:gd name="T3" fmla="*/ 0 h 3"/>
              <a:gd name="T4" fmla="*/ 0 w 1"/>
              <a:gd name="T5" fmla="*/ 3 h 3"/>
              <a:gd name="T6" fmla="*/ 1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0" y="0"/>
                </a:lnTo>
                <a:cubicBezTo>
                  <a:pt x="1" y="1"/>
                  <a:pt x="1" y="2"/>
                  <a:pt x="0" y="3"/>
                </a:cubicBezTo>
                <a:lnTo>
                  <a:pt x="1" y="1"/>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5" name="Freeform 1825"/>
          <p:cNvSpPr>
            <a:spLocks/>
          </p:cNvSpPr>
          <p:nvPr/>
        </p:nvSpPr>
        <p:spPr bwMode="auto">
          <a:xfrm>
            <a:off x="608013" y="330200"/>
            <a:ext cx="1588" cy="3175"/>
          </a:xfrm>
          <a:custGeom>
            <a:avLst/>
            <a:gdLst>
              <a:gd name="T0" fmla="*/ 1 w 2"/>
              <a:gd name="T1" fmla="*/ 0 h 3"/>
              <a:gd name="T2" fmla="*/ 1 w 2"/>
              <a:gd name="T3" fmla="*/ 0 h 3"/>
              <a:gd name="T4" fmla="*/ 0 w 2"/>
              <a:gd name="T5" fmla="*/ 3 h 3"/>
              <a:gd name="T6" fmla="*/ 2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2"/>
                  <a:pt x="1" y="2"/>
                  <a:pt x="0" y="3"/>
                </a:cubicBezTo>
                <a:lnTo>
                  <a:pt x="2"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6" name="Freeform 1826"/>
          <p:cNvSpPr>
            <a:spLocks/>
          </p:cNvSpPr>
          <p:nvPr/>
        </p:nvSpPr>
        <p:spPr bwMode="auto">
          <a:xfrm>
            <a:off x="608013" y="334963"/>
            <a:ext cx="1588" cy="3175"/>
          </a:xfrm>
          <a:custGeom>
            <a:avLst/>
            <a:gdLst>
              <a:gd name="T0" fmla="*/ 1 w 2"/>
              <a:gd name="T1" fmla="*/ 0 h 3"/>
              <a:gd name="T2" fmla="*/ 1 w 2"/>
              <a:gd name="T3" fmla="*/ 0 h 3"/>
              <a:gd name="T4" fmla="*/ 0 w 2"/>
              <a:gd name="T5" fmla="*/ 3 h 3"/>
              <a:gd name="T6" fmla="*/ 2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1"/>
                  <a:pt x="1" y="2"/>
                  <a:pt x="0" y="3"/>
                </a:cubicBezTo>
                <a:lnTo>
                  <a:pt x="2"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7" name="Freeform 1827"/>
          <p:cNvSpPr>
            <a:spLocks/>
          </p:cNvSpPr>
          <p:nvPr/>
        </p:nvSpPr>
        <p:spPr bwMode="auto">
          <a:xfrm>
            <a:off x="600076" y="330200"/>
            <a:ext cx="1588" cy="1588"/>
          </a:xfrm>
          <a:custGeom>
            <a:avLst/>
            <a:gdLst>
              <a:gd name="T0" fmla="*/ 0 w 1"/>
              <a:gd name="T1" fmla="*/ 0 h 2"/>
              <a:gd name="T2" fmla="*/ 0 w 1"/>
              <a:gd name="T3" fmla="*/ 0 h 2"/>
              <a:gd name="T4" fmla="*/ 0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cubicBezTo>
                  <a:pt x="1" y="1"/>
                  <a:pt x="1" y="2"/>
                  <a:pt x="0" y="2"/>
                </a:cubicBezTo>
                <a:lnTo>
                  <a:pt x="1" y="1"/>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8" name="Freeform 1828"/>
          <p:cNvSpPr>
            <a:spLocks/>
          </p:cNvSpPr>
          <p:nvPr/>
        </p:nvSpPr>
        <p:spPr bwMode="auto">
          <a:xfrm>
            <a:off x="606426" y="333375"/>
            <a:ext cx="1588" cy="1588"/>
          </a:xfrm>
          <a:custGeom>
            <a:avLst/>
            <a:gdLst>
              <a:gd name="T0" fmla="*/ 1 w 2"/>
              <a:gd name="T1" fmla="*/ 0 h 3"/>
              <a:gd name="T2" fmla="*/ 1 w 2"/>
              <a:gd name="T3" fmla="*/ 0 h 3"/>
              <a:gd name="T4" fmla="*/ 0 w 2"/>
              <a:gd name="T5" fmla="*/ 3 h 3"/>
              <a:gd name="T6" fmla="*/ 2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lnTo>
                  <a:pt x="1" y="0"/>
                </a:lnTo>
                <a:cubicBezTo>
                  <a:pt x="1" y="2"/>
                  <a:pt x="1" y="2"/>
                  <a:pt x="0" y="3"/>
                </a:cubicBezTo>
                <a:lnTo>
                  <a:pt x="2" y="2"/>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29" name="Freeform 1829"/>
          <p:cNvSpPr>
            <a:spLocks/>
          </p:cNvSpPr>
          <p:nvPr/>
        </p:nvSpPr>
        <p:spPr bwMode="auto">
          <a:xfrm>
            <a:off x="603251" y="339725"/>
            <a:ext cx="3175" cy="0"/>
          </a:xfrm>
          <a:custGeom>
            <a:avLst/>
            <a:gdLst>
              <a:gd name="T0" fmla="*/ 5 w 5"/>
              <a:gd name="T1" fmla="*/ 1 h 1"/>
              <a:gd name="T2" fmla="*/ 5 w 5"/>
              <a:gd name="T3" fmla="*/ 1 h 1"/>
              <a:gd name="T4" fmla="*/ 1 w 5"/>
              <a:gd name="T5" fmla="*/ 0 h 1"/>
              <a:gd name="T6" fmla="*/ 0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1"/>
                </a:lnTo>
                <a:cubicBezTo>
                  <a:pt x="4" y="1"/>
                  <a:pt x="2" y="0"/>
                  <a:pt x="1" y="0"/>
                </a:cubicBezTo>
                <a:cubicBezTo>
                  <a:pt x="0" y="1"/>
                  <a:pt x="0" y="1"/>
                  <a:pt x="0" y="1"/>
                </a:cubicBezTo>
                <a:cubicBezTo>
                  <a:pt x="2" y="1"/>
                  <a:pt x="3" y="1"/>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0" name="Freeform 1830"/>
          <p:cNvSpPr>
            <a:spLocks/>
          </p:cNvSpPr>
          <p:nvPr/>
        </p:nvSpPr>
        <p:spPr bwMode="auto">
          <a:xfrm>
            <a:off x="600076" y="331788"/>
            <a:ext cx="6350" cy="3175"/>
          </a:xfrm>
          <a:custGeom>
            <a:avLst/>
            <a:gdLst>
              <a:gd name="T0" fmla="*/ 0 w 9"/>
              <a:gd name="T1" fmla="*/ 4 h 5"/>
              <a:gd name="T2" fmla="*/ 0 w 9"/>
              <a:gd name="T3" fmla="*/ 4 h 5"/>
              <a:gd name="T4" fmla="*/ 3 w 9"/>
              <a:gd name="T5" fmla="*/ 4 h 5"/>
              <a:gd name="T6" fmla="*/ 3 w 9"/>
              <a:gd name="T7" fmla="*/ 4 h 5"/>
              <a:gd name="T8" fmla="*/ 3 w 9"/>
              <a:gd name="T9" fmla="*/ 5 h 5"/>
              <a:gd name="T10" fmla="*/ 5 w 9"/>
              <a:gd name="T11" fmla="*/ 5 h 5"/>
              <a:gd name="T12" fmla="*/ 9 w 9"/>
              <a:gd name="T13" fmla="*/ 0 h 5"/>
              <a:gd name="T14" fmla="*/ 0 w 9"/>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0" y="4"/>
                </a:moveTo>
                <a:lnTo>
                  <a:pt x="0" y="4"/>
                </a:lnTo>
                <a:cubicBezTo>
                  <a:pt x="2" y="4"/>
                  <a:pt x="3" y="4"/>
                  <a:pt x="3" y="4"/>
                </a:cubicBezTo>
                <a:lnTo>
                  <a:pt x="3" y="4"/>
                </a:lnTo>
                <a:cubicBezTo>
                  <a:pt x="3" y="4"/>
                  <a:pt x="3" y="5"/>
                  <a:pt x="3" y="5"/>
                </a:cubicBezTo>
                <a:cubicBezTo>
                  <a:pt x="3" y="5"/>
                  <a:pt x="4" y="5"/>
                  <a:pt x="5" y="5"/>
                </a:cubicBezTo>
                <a:cubicBezTo>
                  <a:pt x="6" y="4"/>
                  <a:pt x="8" y="2"/>
                  <a:pt x="9" y="0"/>
                </a:cubicBezTo>
                <a:cubicBezTo>
                  <a:pt x="6" y="1"/>
                  <a:pt x="3" y="2"/>
                  <a:pt x="0" y="4"/>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1" name="Freeform 1831"/>
          <p:cNvSpPr>
            <a:spLocks/>
          </p:cNvSpPr>
          <p:nvPr/>
        </p:nvSpPr>
        <p:spPr bwMode="auto">
          <a:xfrm>
            <a:off x="595313" y="330200"/>
            <a:ext cx="0" cy="3175"/>
          </a:xfrm>
          <a:custGeom>
            <a:avLst/>
            <a:gdLst>
              <a:gd name="T0" fmla="*/ 1 w 1"/>
              <a:gd name="T1" fmla="*/ 0 h 3"/>
              <a:gd name="T2" fmla="*/ 1 w 1"/>
              <a:gd name="T3" fmla="*/ 0 h 3"/>
              <a:gd name="T4" fmla="*/ 0 w 1"/>
              <a:gd name="T5" fmla="*/ 2 h 3"/>
              <a:gd name="T6" fmla="*/ 0 w 1"/>
              <a:gd name="T7" fmla="*/ 3 h 3"/>
              <a:gd name="T8" fmla="*/ 1 w 1"/>
              <a:gd name="T9" fmla="*/ 2 h 3"/>
              <a:gd name="T10" fmla="*/ 1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1" y="0"/>
                </a:moveTo>
                <a:lnTo>
                  <a:pt x="1" y="0"/>
                </a:lnTo>
                <a:cubicBezTo>
                  <a:pt x="1" y="1"/>
                  <a:pt x="0" y="1"/>
                  <a:pt x="0" y="2"/>
                </a:cubicBezTo>
                <a:cubicBezTo>
                  <a:pt x="0" y="2"/>
                  <a:pt x="0" y="3"/>
                  <a:pt x="0" y="3"/>
                </a:cubicBezTo>
                <a:cubicBezTo>
                  <a:pt x="1" y="3"/>
                  <a:pt x="1" y="2"/>
                  <a:pt x="1" y="2"/>
                </a:cubicBezTo>
                <a:cubicBezTo>
                  <a:pt x="1" y="1"/>
                  <a:pt x="1" y="1"/>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2" name="Freeform 1832"/>
          <p:cNvSpPr>
            <a:spLocks/>
          </p:cNvSpPr>
          <p:nvPr/>
        </p:nvSpPr>
        <p:spPr bwMode="auto">
          <a:xfrm>
            <a:off x="596901" y="333375"/>
            <a:ext cx="1588" cy="1588"/>
          </a:xfrm>
          <a:custGeom>
            <a:avLst/>
            <a:gdLst>
              <a:gd name="T0" fmla="*/ 2 w 2"/>
              <a:gd name="T1" fmla="*/ 0 h 4"/>
              <a:gd name="T2" fmla="*/ 2 w 2"/>
              <a:gd name="T3" fmla="*/ 0 h 4"/>
              <a:gd name="T4" fmla="*/ 1 w 2"/>
              <a:gd name="T5" fmla="*/ 1 h 4"/>
              <a:gd name="T6" fmla="*/ 0 w 2"/>
              <a:gd name="T7" fmla="*/ 4 h 4"/>
              <a:gd name="T8" fmla="*/ 1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0"/>
                </a:lnTo>
                <a:cubicBezTo>
                  <a:pt x="2" y="0"/>
                  <a:pt x="1" y="1"/>
                  <a:pt x="1" y="1"/>
                </a:cubicBezTo>
                <a:cubicBezTo>
                  <a:pt x="1" y="2"/>
                  <a:pt x="0" y="3"/>
                  <a:pt x="0" y="4"/>
                </a:cubicBezTo>
                <a:cubicBezTo>
                  <a:pt x="0" y="4"/>
                  <a:pt x="1" y="3"/>
                  <a:pt x="1" y="3"/>
                </a:cubicBezTo>
                <a:cubicBezTo>
                  <a:pt x="2" y="2"/>
                  <a:pt x="2"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3" name="Freeform 1833"/>
          <p:cNvSpPr>
            <a:spLocks/>
          </p:cNvSpPr>
          <p:nvPr/>
        </p:nvSpPr>
        <p:spPr bwMode="auto">
          <a:xfrm>
            <a:off x="600076" y="334963"/>
            <a:ext cx="4763" cy="3175"/>
          </a:xfrm>
          <a:custGeom>
            <a:avLst/>
            <a:gdLst>
              <a:gd name="T0" fmla="*/ 2 w 8"/>
              <a:gd name="T1" fmla="*/ 1 h 4"/>
              <a:gd name="T2" fmla="*/ 2 w 8"/>
              <a:gd name="T3" fmla="*/ 1 h 4"/>
              <a:gd name="T4" fmla="*/ 0 w 8"/>
              <a:gd name="T5" fmla="*/ 4 h 4"/>
              <a:gd name="T6" fmla="*/ 4 w 8"/>
              <a:gd name="T7" fmla="*/ 4 h 4"/>
              <a:gd name="T8" fmla="*/ 8 w 8"/>
              <a:gd name="T9" fmla="*/ 1 h 4"/>
              <a:gd name="T10" fmla="*/ 2 w 8"/>
              <a:gd name="T11" fmla="*/ 1 h 4"/>
            </a:gdLst>
            <a:ahLst/>
            <a:cxnLst>
              <a:cxn ang="0">
                <a:pos x="T0" y="T1"/>
              </a:cxn>
              <a:cxn ang="0">
                <a:pos x="T2" y="T3"/>
              </a:cxn>
              <a:cxn ang="0">
                <a:pos x="T4" y="T5"/>
              </a:cxn>
              <a:cxn ang="0">
                <a:pos x="T6" y="T7"/>
              </a:cxn>
              <a:cxn ang="0">
                <a:pos x="T8" y="T9"/>
              </a:cxn>
              <a:cxn ang="0">
                <a:pos x="T10" y="T11"/>
              </a:cxn>
            </a:cxnLst>
            <a:rect l="0" t="0" r="r" b="b"/>
            <a:pathLst>
              <a:path w="8" h="4">
                <a:moveTo>
                  <a:pt x="2" y="1"/>
                </a:moveTo>
                <a:lnTo>
                  <a:pt x="2" y="1"/>
                </a:lnTo>
                <a:cubicBezTo>
                  <a:pt x="1" y="2"/>
                  <a:pt x="0" y="3"/>
                  <a:pt x="0" y="4"/>
                </a:cubicBezTo>
                <a:cubicBezTo>
                  <a:pt x="1" y="4"/>
                  <a:pt x="2" y="4"/>
                  <a:pt x="4" y="4"/>
                </a:cubicBezTo>
                <a:cubicBezTo>
                  <a:pt x="5" y="3"/>
                  <a:pt x="7" y="2"/>
                  <a:pt x="8" y="1"/>
                </a:cubicBezTo>
                <a:cubicBezTo>
                  <a:pt x="6" y="0"/>
                  <a:pt x="4" y="1"/>
                  <a:pt x="2"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4" name="Freeform 1834"/>
          <p:cNvSpPr>
            <a:spLocks/>
          </p:cNvSpPr>
          <p:nvPr/>
        </p:nvSpPr>
        <p:spPr bwMode="auto">
          <a:xfrm>
            <a:off x="595313" y="330200"/>
            <a:ext cx="3175" cy="7938"/>
          </a:xfrm>
          <a:custGeom>
            <a:avLst/>
            <a:gdLst>
              <a:gd name="T0" fmla="*/ 0 w 5"/>
              <a:gd name="T1" fmla="*/ 5 h 11"/>
              <a:gd name="T2" fmla="*/ 0 w 5"/>
              <a:gd name="T3" fmla="*/ 5 h 11"/>
              <a:gd name="T4" fmla="*/ 0 w 5"/>
              <a:gd name="T5" fmla="*/ 6 h 11"/>
              <a:gd name="T6" fmla="*/ 0 w 5"/>
              <a:gd name="T7" fmla="*/ 11 h 11"/>
              <a:gd name="T8" fmla="*/ 3 w 5"/>
              <a:gd name="T9" fmla="*/ 8 h 11"/>
              <a:gd name="T10" fmla="*/ 4 w 5"/>
              <a:gd name="T11" fmla="*/ 0 h 11"/>
              <a:gd name="T12" fmla="*/ 0 w 5"/>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0" y="5"/>
                </a:moveTo>
                <a:lnTo>
                  <a:pt x="0" y="5"/>
                </a:lnTo>
                <a:lnTo>
                  <a:pt x="0" y="6"/>
                </a:lnTo>
                <a:cubicBezTo>
                  <a:pt x="0" y="7"/>
                  <a:pt x="0" y="9"/>
                  <a:pt x="0" y="11"/>
                </a:cubicBezTo>
                <a:cubicBezTo>
                  <a:pt x="0" y="10"/>
                  <a:pt x="1" y="9"/>
                  <a:pt x="3" y="8"/>
                </a:cubicBezTo>
                <a:cubicBezTo>
                  <a:pt x="4" y="5"/>
                  <a:pt x="5" y="3"/>
                  <a:pt x="4" y="0"/>
                </a:cubicBezTo>
                <a:cubicBezTo>
                  <a:pt x="3" y="1"/>
                  <a:pt x="1" y="3"/>
                  <a:pt x="0"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5" name="Freeform 1835"/>
          <p:cNvSpPr>
            <a:spLocks/>
          </p:cNvSpPr>
          <p:nvPr/>
        </p:nvSpPr>
        <p:spPr bwMode="auto">
          <a:xfrm>
            <a:off x="595313" y="338138"/>
            <a:ext cx="7938" cy="1588"/>
          </a:xfrm>
          <a:custGeom>
            <a:avLst/>
            <a:gdLst>
              <a:gd name="T0" fmla="*/ 11 w 11"/>
              <a:gd name="T1" fmla="*/ 1 h 3"/>
              <a:gd name="T2" fmla="*/ 11 w 11"/>
              <a:gd name="T3" fmla="*/ 1 h 3"/>
              <a:gd name="T4" fmla="*/ 0 w 11"/>
              <a:gd name="T5" fmla="*/ 3 h 3"/>
              <a:gd name="T6" fmla="*/ 1 w 11"/>
              <a:gd name="T7" fmla="*/ 3 h 3"/>
              <a:gd name="T8" fmla="*/ 7 w 11"/>
              <a:gd name="T9" fmla="*/ 3 h 3"/>
              <a:gd name="T10" fmla="*/ 11 w 11"/>
              <a:gd name="T11" fmla="*/ 1 h 3"/>
            </a:gdLst>
            <a:ahLst/>
            <a:cxnLst>
              <a:cxn ang="0">
                <a:pos x="T0" y="T1"/>
              </a:cxn>
              <a:cxn ang="0">
                <a:pos x="T2" y="T3"/>
              </a:cxn>
              <a:cxn ang="0">
                <a:pos x="T4" y="T5"/>
              </a:cxn>
              <a:cxn ang="0">
                <a:pos x="T6" y="T7"/>
              </a:cxn>
              <a:cxn ang="0">
                <a:pos x="T8" y="T9"/>
              </a:cxn>
              <a:cxn ang="0">
                <a:pos x="T10" y="T11"/>
              </a:cxn>
            </a:cxnLst>
            <a:rect l="0" t="0" r="r" b="b"/>
            <a:pathLst>
              <a:path w="11" h="3">
                <a:moveTo>
                  <a:pt x="11" y="1"/>
                </a:moveTo>
                <a:lnTo>
                  <a:pt x="11" y="1"/>
                </a:lnTo>
                <a:cubicBezTo>
                  <a:pt x="7" y="0"/>
                  <a:pt x="3" y="1"/>
                  <a:pt x="0" y="3"/>
                </a:cubicBezTo>
                <a:lnTo>
                  <a:pt x="1" y="3"/>
                </a:lnTo>
                <a:cubicBezTo>
                  <a:pt x="3" y="3"/>
                  <a:pt x="5" y="3"/>
                  <a:pt x="7" y="3"/>
                </a:cubicBezTo>
                <a:cubicBezTo>
                  <a:pt x="8" y="3"/>
                  <a:pt x="10" y="2"/>
                  <a:pt x="1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6" name="Freeform 1836"/>
          <p:cNvSpPr>
            <a:spLocks/>
          </p:cNvSpPr>
          <p:nvPr/>
        </p:nvSpPr>
        <p:spPr bwMode="auto">
          <a:xfrm>
            <a:off x="593726" y="334963"/>
            <a:ext cx="7938" cy="4763"/>
          </a:xfrm>
          <a:custGeom>
            <a:avLst/>
            <a:gdLst>
              <a:gd name="T0" fmla="*/ 10 w 10"/>
              <a:gd name="T1" fmla="*/ 0 h 7"/>
              <a:gd name="T2" fmla="*/ 10 w 10"/>
              <a:gd name="T3" fmla="*/ 0 h 7"/>
              <a:gd name="T4" fmla="*/ 0 w 10"/>
              <a:gd name="T5" fmla="*/ 7 h 7"/>
              <a:gd name="T6" fmla="*/ 10 w 10"/>
              <a:gd name="T7" fmla="*/ 0 h 7"/>
            </a:gdLst>
            <a:ahLst/>
            <a:cxnLst>
              <a:cxn ang="0">
                <a:pos x="T0" y="T1"/>
              </a:cxn>
              <a:cxn ang="0">
                <a:pos x="T2" y="T3"/>
              </a:cxn>
              <a:cxn ang="0">
                <a:pos x="T4" y="T5"/>
              </a:cxn>
              <a:cxn ang="0">
                <a:pos x="T6" y="T7"/>
              </a:cxn>
            </a:cxnLst>
            <a:rect l="0" t="0" r="r" b="b"/>
            <a:pathLst>
              <a:path w="10" h="7">
                <a:moveTo>
                  <a:pt x="10" y="0"/>
                </a:moveTo>
                <a:lnTo>
                  <a:pt x="10" y="0"/>
                </a:lnTo>
                <a:cubicBezTo>
                  <a:pt x="6" y="0"/>
                  <a:pt x="2" y="3"/>
                  <a:pt x="0" y="7"/>
                </a:cubicBezTo>
                <a:cubicBezTo>
                  <a:pt x="4" y="6"/>
                  <a:pt x="8" y="3"/>
                  <a:pt x="1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7" name="Freeform 1837"/>
          <p:cNvSpPr>
            <a:spLocks/>
          </p:cNvSpPr>
          <p:nvPr/>
        </p:nvSpPr>
        <p:spPr bwMode="auto">
          <a:xfrm>
            <a:off x="590551" y="314325"/>
            <a:ext cx="4763" cy="17463"/>
          </a:xfrm>
          <a:custGeom>
            <a:avLst/>
            <a:gdLst>
              <a:gd name="T0" fmla="*/ 3 w 6"/>
              <a:gd name="T1" fmla="*/ 20 h 24"/>
              <a:gd name="T2" fmla="*/ 3 w 6"/>
              <a:gd name="T3" fmla="*/ 20 h 24"/>
              <a:gd name="T4" fmla="*/ 5 w 6"/>
              <a:gd name="T5" fmla="*/ 24 h 24"/>
              <a:gd name="T6" fmla="*/ 6 w 6"/>
              <a:gd name="T7" fmla="*/ 0 h 24"/>
              <a:gd name="T8" fmla="*/ 3 w 6"/>
              <a:gd name="T9" fmla="*/ 1 h 24"/>
              <a:gd name="T10" fmla="*/ 0 w 6"/>
              <a:gd name="T11" fmla="*/ 0 h 24"/>
              <a:gd name="T12" fmla="*/ 1 w 6"/>
              <a:gd name="T13" fmla="*/ 24 h 24"/>
              <a:gd name="T14" fmla="*/ 3 w 6"/>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4">
                <a:moveTo>
                  <a:pt x="3" y="20"/>
                </a:moveTo>
                <a:lnTo>
                  <a:pt x="3" y="20"/>
                </a:lnTo>
                <a:cubicBezTo>
                  <a:pt x="4" y="21"/>
                  <a:pt x="4" y="22"/>
                  <a:pt x="5" y="24"/>
                </a:cubicBezTo>
                <a:lnTo>
                  <a:pt x="6" y="0"/>
                </a:lnTo>
                <a:cubicBezTo>
                  <a:pt x="5" y="1"/>
                  <a:pt x="4" y="1"/>
                  <a:pt x="3" y="1"/>
                </a:cubicBezTo>
                <a:cubicBezTo>
                  <a:pt x="2" y="1"/>
                  <a:pt x="1" y="1"/>
                  <a:pt x="0" y="0"/>
                </a:cubicBezTo>
                <a:lnTo>
                  <a:pt x="1" y="24"/>
                </a:lnTo>
                <a:cubicBezTo>
                  <a:pt x="2" y="22"/>
                  <a:pt x="2" y="21"/>
                  <a:pt x="3" y="2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8" name="Freeform 1838"/>
          <p:cNvSpPr>
            <a:spLocks/>
          </p:cNvSpPr>
          <p:nvPr/>
        </p:nvSpPr>
        <p:spPr bwMode="auto">
          <a:xfrm>
            <a:off x="592138" y="330200"/>
            <a:ext cx="3175" cy="9525"/>
          </a:xfrm>
          <a:custGeom>
            <a:avLst/>
            <a:gdLst>
              <a:gd name="T0" fmla="*/ 0 w 4"/>
              <a:gd name="T1" fmla="*/ 7 h 13"/>
              <a:gd name="T2" fmla="*/ 0 w 4"/>
              <a:gd name="T3" fmla="*/ 7 h 13"/>
              <a:gd name="T4" fmla="*/ 2 w 4"/>
              <a:gd name="T5" fmla="*/ 13 h 13"/>
              <a:gd name="T6" fmla="*/ 4 w 4"/>
              <a:gd name="T7" fmla="*/ 7 h 13"/>
              <a:gd name="T8" fmla="*/ 2 w 4"/>
              <a:gd name="T9" fmla="*/ 0 h 13"/>
              <a:gd name="T10" fmla="*/ 0 w 4"/>
              <a:gd name="T11" fmla="*/ 7 h 13"/>
            </a:gdLst>
            <a:ahLst/>
            <a:cxnLst>
              <a:cxn ang="0">
                <a:pos x="T0" y="T1"/>
              </a:cxn>
              <a:cxn ang="0">
                <a:pos x="T2" y="T3"/>
              </a:cxn>
              <a:cxn ang="0">
                <a:pos x="T4" y="T5"/>
              </a:cxn>
              <a:cxn ang="0">
                <a:pos x="T6" y="T7"/>
              </a:cxn>
              <a:cxn ang="0">
                <a:pos x="T8" y="T9"/>
              </a:cxn>
              <a:cxn ang="0">
                <a:pos x="T10" y="T11"/>
              </a:cxn>
            </a:cxnLst>
            <a:rect l="0" t="0" r="r" b="b"/>
            <a:pathLst>
              <a:path w="4" h="13">
                <a:moveTo>
                  <a:pt x="0" y="7"/>
                </a:moveTo>
                <a:lnTo>
                  <a:pt x="0" y="7"/>
                </a:lnTo>
                <a:cubicBezTo>
                  <a:pt x="0" y="9"/>
                  <a:pt x="1" y="11"/>
                  <a:pt x="2" y="13"/>
                </a:cubicBezTo>
                <a:cubicBezTo>
                  <a:pt x="3" y="11"/>
                  <a:pt x="4" y="9"/>
                  <a:pt x="4" y="7"/>
                </a:cubicBezTo>
                <a:cubicBezTo>
                  <a:pt x="4" y="4"/>
                  <a:pt x="3" y="2"/>
                  <a:pt x="2" y="0"/>
                </a:cubicBezTo>
                <a:cubicBezTo>
                  <a:pt x="1" y="2"/>
                  <a:pt x="0" y="4"/>
                  <a:pt x="0"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39" name="Freeform 1839"/>
          <p:cNvSpPr>
            <a:spLocks/>
          </p:cNvSpPr>
          <p:nvPr/>
        </p:nvSpPr>
        <p:spPr bwMode="auto">
          <a:xfrm>
            <a:off x="588963" y="295275"/>
            <a:ext cx="7938" cy="9525"/>
          </a:xfrm>
          <a:custGeom>
            <a:avLst/>
            <a:gdLst>
              <a:gd name="T0" fmla="*/ 4 w 12"/>
              <a:gd name="T1" fmla="*/ 2 h 12"/>
              <a:gd name="T2" fmla="*/ 4 w 12"/>
              <a:gd name="T3" fmla="*/ 2 h 12"/>
              <a:gd name="T4" fmla="*/ 5 w 12"/>
              <a:gd name="T5" fmla="*/ 4 h 12"/>
              <a:gd name="T6" fmla="*/ 0 w 12"/>
              <a:gd name="T7" fmla="*/ 3 h 12"/>
              <a:gd name="T8" fmla="*/ 0 w 12"/>
              <a:gd name="T9" fmla="*/ 9 h 12"/>
              <a:gd name="T10" fmla="*/ 4 w 12"/>
              <a:gd name="T11" fmla="*/ 7 h 12"/>
              <a:gd name="T12" fmla="*/ 3 w 12"/>
              <a:gd name="T13" fmla="*/ 12 h 12"/>
              <a:gd name="T14" fmla="*/ 9 w 12"/>
              <a:gd name="T15" fmla="*/ 12 h 12"/>
              <a:gd name="T16" fmla="*/ 7 w 12"/>
              <a:gd name="T17" fmla="*/ 8 h 12"/>
              <a:gd name="T18" fmla="*/ 12 w 12"/>
              <a:gd name="T19" fmla="*/ 9 h 12"/>
              <a:gd name="T20" fmla="*/ 12 w 12"/>
              <a:gd name="T21" fmla="*/ 3 h 12"/>
              <a:gd name="T22" fmla="*/ 8 w 12"/>
              <a:gd name="T23" fmla="*/ 5 h 12"/>
              <a:gd name="T24" fmla="*/ 9 w 12"/>
              <a:gd name="T25" fmla="*/ 0 h 12"/>
              <a:gd name="T26" fmla="*/ 3 w 12"/>
              <a:gd name="T27" fmla="*/ 0 h 12"/>
              <a:gd name="T28" fmla="*/ 4 w 12"/>
              <a:gd name="T2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4" y="2"/>
                </a:moveTo>
                <a:lnTo>
                  <a:pt x="4" y="2"/>
                </a:lnTo>
                <a:cubicBezTo>
                  <a:pt x="5" y="3"/>
                  <a:pt x="5" y="4"/>
                  <a:pt x="5" y="4"/>
                </a:cubicBezTo>
                <a:cubicBezTo>
                  <a:pt x="5" y="7"/>
                  <a:pt x="1" y="4"/>
                  <a:pt x="0" y="3"/>
                </a:cubicBezTo>
                <a:lnTo>
                  <a:pt x="0" y="9"/>
                </a:lnTo>
                <a:cubicBezTo>
                  <a:pt x="1" y="9"/>
                  <a:pt x="3" y="7"/>
                  <a:pt x="4" y="7"/>
                </a:cubicBezTo>
                <a:cubicBezTo>
                  <a:pt x="7" y="8"/>
                  <a:pt x="4" y="12"/>
                  <a:pt x="3" y="12"/>
                </a:cubicBezTo>
                <a:lnTo>
                  <a:pt x="9" y="12"/>
                </a:lnTo>
                <a:cubicBezTo>
                  <a:pt x="8" y="12"/>
                  <a:pt x="7" y="10"/>
                  <a:pt x="7" y="8"/>
                </a:cubicBezTo>
                <a:cubicBezTo>
                  <a:pt x="7" y="6"/>
                  <a:pt x="11" y="9"/>
                  <a:pt x="12" y="9"/>
                </a:cubicBezTo>
                <a:lnTo>
                  <a:pt x="12" y="3"/>
                </a:lnTo>
                <a:cubicBezTo>
                  <a:pt x="11" y="4"/>
                  <a:pt x="9" y="6"/>
                  <a:pt x="8" y="5"/>
                </a:cubicBezTo>
                <a:cubicBezTo>
                  <a:pt x="5" y="5"/>
                  <a:pt x="8" y="1"/>
                  <a:pt x="9" y="0"/>
                </a:cubicBezTo>
                <a:lnTo>
                  <a:pt x="3" y="0"/>
                </a:lnTo>
                <a:cubicBezTo>
                  <a:pt x="4" y="1"/>
                  <a:pt x="4" y="2"/>
                  <a:pt x="4"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0" name="Freeform 1840"/>
          <p:cNvSpPr>
            <a:spLocks/>
          </p:cNvSpPr>
          <p:nvPr/>
        </p:nvSpPr>
        <p:spPr bwMode="auto">
          <a:xfrm>
            <a:off x="588963" y="306388"/>
            <a:ext cx="7938" cy="6350"/>
          </a:xfrm>
          <a:custGeom>
            <a:avLst/>
            <a:gdLst>
              <a:gd name="T0" fmla="*/ 5 w 10"/>
              <a:gd name="T1" fmla="*/ 0 h 9"/>
              <a:gd name="T2" fmla="*/ 5 w 10"/>
              <a:gd name="T3" fmla="*/ 0 h 9"/>
              <a:gd name="T4" fmla="*/ 0 w 10"/>
              <a:gd name="T5" fmla="*/ 5 h 9"/>
              <a:gd name="T6" fmla="*/ 5 w 10"/>
              <a:gd name="T7" fmla="*/ 9 h 9"/>
              <a:gd name="T8" fmla="*/ 10 w 10"/>
              <a:gd name="T9" fmla="*/ 5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lnTo>
                  <a:pt x="5" y="0"/>
                </a:lnTo>
                <a:cubicBezTo>
                  <a:pt x="2" y="0"/>
                  <a:pt x="0" y="2"/>
                  <a:pt x="0" y="5"/>
                </a:cubicBezTo>
                <a:cubicBezTo>
                  <a:pt x="0" y="7"/>
                  <a:pt x="2" y="9"/>
                  <a:pt x="5" y="9"/>
                </a:cubicBezTo>
                <a:cubicBezTo>
                  <a:pt x="8" y="9"/>
                  <a:pt x="10" y="7"/>
                  <a:pt x="10" y="5"/>
                </a:cubicBezTo>
                <a:cubicBezTo>
                  <a:pt x="10" y="2"/>
                  <a:pt x="8" y="0"/>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1" name="Freeform 1841"/>
          <p:cNvSpPr>
            <a:spLocks/>
          </p:cNvSpPr>
          <p:nvPr/>
        </p:nvSpPr>
        <p:spPr bwMode="auto">
          <a:xfrm>
            <a:off x="579438" y="342900"/>
            <a:ext cx="0" cy="1588"/>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0"/>
                </a:lnTo>
                <a:lnTo>
                  <a:pt x="0" y="1"/>
                </a:lnTo>
                <a:cubicBezTo>
                  <a:pt x="0" y="1"/>
                  <a:pt x="0" y="1"/>
                  <a:pt x="0" y="1"/>
                </a:cubicBezTo>
                <a:cubicBezTo>
                  <a:pt x="0" y="1"/>
                  <a:pt x="0"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2" name="Freeform 1842"/>
          <p:cNvSpPr>
            <a:spLocks/>
          </p:cNvSpPr>
          <p:nvPr/>
        </p:nvSpPr>
        <p:spPr bwMode="auto">
          <a:xfrm>
            <a:off x="590551" y="341313"/>
            <a:ext cx="1588" cy="1588"/>
          </a:xfrm>
          <a:custGeom>
            <a:avLst/>
            <a:gdLst>
              <a:gd name="T0" fmla="*/ 1 w 1"/>
              <a:gd name="T1" fmla="*/ 1 h 1"/>
              <a:gd name="T2" fmla="*/ 1 w 1"/>
              <a:gd name="T3" fmla="*/ 1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1" y="1"/>
                  <a:pt x="1" y="0"/>
                </a:cubicBezTo>
                <a:cubicBezTo>
                  <a:pt x="1" y="0"/>
                  <a:pt x="1" y="0"/>
                  <a:pt x="0" y="0"/>
                </a:cubicBezTo>
                <a:cubicBezTo>
                  <a:pt x="1"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3" name="Freeform 1843"/>
          <p:cNvSpPr>
            <a:spLocks/>
          </p:cNvSpPr>
          <p:nvPr/>
        </p:nvSpPr>
        <p:spPr bwMode="auto">
          <a:xfrm>
            <a:off x="590551" y="342900"/>
            <a:ext cx="1588" cy="1588"/>
          </a:xfrm>
          <a:custGeom>
            <a:avLst/>
            <a:gdLst>
              <a:gd name="T0" fmla="*/ 0 w 1"/>
              <a:gd name="T1" fmla="*/ 1 h 1"/>
              <a:gd name="T2" fmla="*/ 0 w 1"/>
              <a:gd name="T3" fmla="*/ 1 h 1"/>
              <a:gd name="T4" fmla="*/ 1 w 1"/>
              <a:gd name="T5" fmla="*/ 1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1"/>
                </a:lnTo>
                <a:cubicBezTo>
                  <a:pt x="1" y="1"/>
                  <a:pt x="1" y="1"/>
                  <a:pt x="1" y="0"/>
                </a:cubicBezTo>
                <a:cubicBezTo>
                  <a:pt x="1" y="1"/>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4" name="Freeform 1844"/>
          <p:cNvSpPr>
            <a:spLocks/>
          </p:cNvSpPr>
          <p:nvPr/>
        </p:nvSpPr>
        <p:spPr bwMode="auto">
          <a:xfrm>
            <a:off x="588963" y="341313"/>
            <a:ext cx="0" cy="1588"/>
          </a:xfrm>
          <a:custGeom>
            <a:avLst/>
            <a:gdLst>
              <a:gd name="T0" fmla="*/ 1 w 1"/>
              <a:gd name="T1" fmla="*/ 1 h 1"/>
              <a:gd name="T2" fmla="*/ 1 w 1"/>
              <a:gd name="T3" fmla="*/ 1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1" y="1"/>
                  <a:pt x="1" y="1"/>
                  <a:pt x="1" y="0"/>
                </a:cubicBezTo>
                <a:cubicBezTo>
                  <a:pt x="1" y="0"/>
                  <a:pt x="1" y="0"/>
                  <a:pt x="0" y="0"/>
                </a:cubicBezTo>
                <a:cubicBezTo>
                  <a:pt x="0" y="1"/>
                  <a:pt x="1"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5" name="Freeform 1845"/>
          <p:cNvSpPr>
            <a:spLocks/>
          </p:cNvSpPr>
          <p:nvPr/>
        </p:nvSpPr>
        <p:spPr bwMode="auto">
          <a:xfrm>
            <a:off x="588963" y="342900"/>
            <a:ext cx="0" cy="1588"/>
          </a:xfrm>
          <a:custGeom>
            <a:avLst/>
            <a:gdLst>
              <a:gd name="T0" fmla="*/ 0 w 1"/>
              <a:gd name="T1" fmla="*/ 1 h 1"/>
              <a:gd name="T2" fmla="*/ 0 w 1"/>
              <a:gd name="T3" fmla="*/ 1 h 1"/>
              <a:gd name="T4" fmla="*/ 1 w 1"/>
              <a:gd name="T5" fmla="*/ 1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1" y="1"/>
                  <a:pt x="1" y="1"/>
                  <a:pt x="1" y="1"/>
                </a:cubicBezTo>
                <a:cubicBezTo>
                  <a:pt x="1" y="1"/>
                  <a:pt x="1" y="1"/>
                  <a:pt x="1" y="0"/>
                </a:cubicBezTo>
                <a:cubicBezTo>
                  <a:pt x="1" y="1"/>
                  <a:pt x="1"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6" name="Rectangle 1846"/>
          <p:cNvSpPr>
            <a:spLocks noChangeArrowheads="1"/>
          </p:cNvSpPr>
          <p:nvPr/>
        </p:nvSpPr>
        <p:spPr bwMode="auto">
          <a:xfrm>
            <a:off x="585788" y="341313"/>
            <a:ext cx="1588" cy="1588"/>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7" name="Freeform 1847"/>
          <p:cNvSpPr>
            <a:spLocks/>
          </p:cNvSpPr>
          <p:nvPr/>
        </p:nvSpPr>
        <p:spPr bwMode="auto">
          <a:xfrm>
            <a:off x="585788" y="342900"/>
            <a:ext cx="1588" cy="1588"/>
          </a:xfrm>
          <a:custGeom>
            <a:avLst/>
            <a:gdLst>
              <a:gd name="T0" fmla="*/ 0 w 1"/>
              <a:gd name="T1" fmla="*/ 1 h 1"/>
              <a:gd name="T2" fmla="*/ 0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1"/>
                </a:ln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8" name="Freeform 1848"/>
          <p:cNvSpPr>
            <a:spLocks/>
          </p:cNvSpPr>
          <p:nvPr/>
        </p:nvSpPr>
        <p:spPr bwMode="auto">
          <a:xfrm>
            <a:off x="582613" y="341313"/>
            <a:ext cx="1588" cy="1588"/>
          </a:xfrm>
          <a:custGeom>
            <a:avLst/>
            <a:gdLst>
              <a:gd name="T0" fmla="*/ 1 w 1"/>
              <a:gd name="T1" fmla="*/ 1 h 1"/>
              <a:gd name="T2" fmla="*/ 1 w 1"/>
              <a:gd name="T3" fmla="*/ 1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0"/>
                </a:lnTo>
                <a:lnTo>
                  <a:pt x="0"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49" name="Freeform 1849"/>
          <p:cNvSpPr>
            <a:spLocks/>
          </p:cNvSpPr>
          <p:nvPr/>
        </p:nvSpPr>
        <p:spPr bwMode="auto">
          <a:xfrm>
            <a:off x="584201" y="342900"/>
            <a:ext cx="0" cy="1588"/>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1"/>
                </a:lnTo>
                <a:cubicBezTo>
                  <a:pt x="0" y="1"/>
                  <a:pt x="0" y="0"/>
                  <a:pt x="0" y="0"/>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0" name="Freeform 1850"/>
          <p:cNvSpPr>
            <a:spLocks/>
          </p:cNvSpPr>
          <p:nvPr/>
        </p:nvSpPr>
        <p:spPr bwMode="auto">
          <a:xfrm>
            <a:off x="581026" y="341313"/>
            <a:ext cx="1588" cy="1588"/>
          </a:xfrm>
          <a:custGeom>
            <a:avLst/>
            <a:gdLst>
              <a:gd name="T0" fmla="*/ 0 w 1"/>
              <a:gd name="T1" fmla="*/ 1 h 1"/>
              <a:gd name="T2" fmla="*/ 0 w 1"/>
              <a:gd name="T3" fmla="*/ 1 h 1"/>
              <a:gd name="T4" fmla="*/ 1 w 1"/>
              <a:gd name="T5" fmla="*/ 0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1" y="1"/>
                  <a:pt x="1" y="1"/>
                  <a:pt x="1" y="0"/>
                </a:cubicBezTo>
                <a:cubicBezTo>
                  <a:pt x="0" y="0"/>
                  <a:pt x="0" y="0"/>
                  <a:pt x="0"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1" name="Freeform 1851"/>
          <p:cNvSpPr>
            <a:spLocks/>
          </p:cNvSpPr>
          <p:nvPr/>
        </p:nvSpPr>
        <p:spPr bwMode="auto">
          <a:xfrm>
            <a:off x="582613" y="342900"/>
            <a:ext cx="0" cy="1588"/>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lnTo>
                  <a:pt x="0" y="1"/>
                </a:lnTo>
                <a:cubicBezTo>
                  <a:pt x="0" y="1"/>
                  <a:pt x="0" y="1"/>
                  <a:pt x="0" y="1"/>
                </a:cubicBez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2" name="Freeform 1852"/>
          <p:cNvSpPr>
            <a:spLocks/>
          </p:cNvSpPr>
          <p:nvPr/>
        </p:nvSpPr>
        <p:spPr bwMode="auto">
          <a:xfrm>
            <a:off x="588963"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3" name="Freeform 1853"/>
          <p:cNvSpPr>
            <a:spLocks/>
          </p:cNvSpPr>
          <p:nvPr/>
        </p:nvSpPr>
        <p:spPr bwMode="auto">
          <a:xfrm>
            <a:off x="587376"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4" name="Freeform 1854"/>
          <p:cNvSpPr>
            <a:spLocks/>
          </p:cNvSpPr>
          <p:nvPr/>
        </p:nvSpPr>
        <p:spPr bwMode="auto">
          <a:xfrm>
            <a:off x="584201" y="342900"/>
            <a:ext cx="1588" cy="1588"/>
          </a:xfrm>
          <a:custGeom>
            <a:avLst/>
            <a:gdLst>
              <a:gd name="T0" fmla="*/ 1 w 2"/>
              <a:gd name="T1" fmla="*/ 0 h 2"/>
              <a:gd name="T2" fmla="*/ 1 w 2"/>
              <a:gd name="T3" fmla="*/ 0 h 2"/>
              <a:gd name="T4" fmla="*/ 0 w 2"/>
              <a:gd name="T5" fmla="*/ 0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0"/>
                </a:cubicBezTo>
                <a:cubicBezTo>
                  <a:pt x="0" y="1"/>
                  <a:pt x="0" y="1"/>
                  <a:pt x="1" y="2"/>
                </a:cubicBezTo>
                <a:cubicBezTo>
                  <a:pt x="1" y="2"/>
                  <a:pt x="2" y="1"/>
                  <a:pt x="2" y="1"/>
                </a:cubicBezTo>
                <a:cubicBezTo>
                  <a:pt x="2"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5" name="Freeform 1855"/>
          <p:cNvSpPr>
            <a:spLocks/>
          </p:cNvSpPr>
          <p:nvPr/>
        </p:nvSpPr>
        <p:spPr bwMode="auto">
          <a:xfrm>
            <a:off x="582613" y="342900"/>
            <a:ext cx="0" cy="1588"/>
          </a:xfrm>
          <a:custGeom>
            <a:avLst/>
            <a:gdLst>
              <a:gd name="T0" fmla="*/ 1 w 2"/>
              <a:gd name="T1" fmla="*/ 0 h 2"/>
              <a:gd name="T2" fmla="*/ 1 w 2"/>
              <a:gd name="T3" fmla="*/ 0 h 2"/>
              <a:gd name="T4" fmla="*/ 0 w 2"/>
              <a:gd name="T5" fmla="*/ 0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0" y="0"/>
                  <a:pt x="0" y="0"/>
                </a:cubicBezTo>
                <a:cubicBezTo>
                  <a:pt x="0" y="1"/>
                  <a:pt x="1" y="1"/>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6" name="Freeform 1856"/>
          <p:cNvSpPr>
            <a:spLocks/>
          </p:cNvSpPr>
          <p:nvPr/>
        </p:nvSpPr>
        <p:spPr bwMode="auto">
          <a:xfrm>
            <a:off x="579438"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0" y="0"/>
                  <a:pt x="0" y="1"/>
                </a:cubicBezTo>
                <a:cubicBezTo>
                  <a:pt x="0" y="1"/>
                  <a:pt x="1" y="1"/>
                  <a:pt x="1" y="2"/>
                </a:cubicBezTo>
                <a:cubicBezTo>
                  <a:pt x="2" y="2"/>
                  <a:pt x="2" y="1"/>
                  <a:pt x="2" y="1"/>
                </a:cubicBezTo>
                <a:cubicBezTo>
                  <a:pt x="2" y="1"/>
                  <a:pt x="2"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7" name="Freeform 1857"/>
          <p:cNvSpPr>
            <a:spLocks/>
          </p:cNvSpPr>
          <p:nvPr/>
        </p:nvSpPr>
        <p:spPr bwMode="auto">
          <a:xfrm>
            <a:off x="606426" y="342900"/>
            <a:ext cx="1588" cy="1588"/>
          </a:xfrm>
          <a:custGeom>
            <a:avLst/>
            <a:gdLst>
              <a:gd name="T0" fmla="*/ 1 w 1"/>
              <a:gd name="T1" fmla="*/ 0 h 1"/>
              <a:gd name="T2" fmla="*/ 1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cubicBezTo>
                  <a:pt x="0" y="0"/>
                  <a:pt x="0" y="1"/>
                  <a:pt x="0" y="1"/>
                </a:cubicBezTo>
                <a:cubicBezTo>
                  <a:pt x="0" y="1"/>
                  <a:pt x="0" y="1"/>
                  <a:pt x="1" y="1"/>
                </a:cubicBez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8" name="Freeform 1858"/>
          <p:cNvSpPr>
            <a:spLocks/>
          </p:cNvSpPr>
          <p:nvPr/>
        </p:nvSpPr>
        <p:spPr bwMode="auto">
          <a:xfrm>
            <a:off x="595313" y="341313"/>
            <a:ext cx="0" cy="1588"/>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0" y="1"/>
                  <a:pt x="1" y="0"/>
                </a:cubicBezTo>
                <a:cubicBezTo>
                  <a:pt x="0" y="0"/>
                  <a:pt x="0" y="0"/>
                  <a:pt x="0" y="0"/>
                </a:cubicBezTo>
                <a:cubicBezTo>
                  <a:pt x="0"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59" name="Freeform 1859"/>
          <p:cNvSpPr>
            <a:spLocks/>
          </p:cNvSpPr>
          <p:nvPr/>
        </p:nvSpPr>
        <p:spPr bwMode="auto">
          <a:xfrm>
            <a:off x="595313" y="342900"/>
            <a:ext cx="0" cy="1588"/>
          </a:xfrm>
          <a:custGeom>
            <a:avLst/>
            <a:gdLst>
              <a:gd name="T0" fmla="*/ 1 w 1"/>
              <a:gd name="T1" fmla="*/ 1 h 1"/>
              <a:gd name="T2" fmla="*/ 1 w 1"/>
              <a:gd name="T3" fmla="*/ 1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0" y="1"/>
                  <a:pt x="0" y="1"/>
                  <a:pt x="0" y="0"/>
                </a:cubicBezTo>
                <a:cubicBezTo>
                  <a:pt x="0" y="1"/>
                  <a:pt x="0" y="1"/>
                  <a:pt x="0" y="1"/>
                </a:cubicBez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0" name="Freeform 1860"/>
          <p:cNvSpPr>
            <a:spLocks/>
          </p:cNvSpPr>
          <p:nvPr/>
        </p:nvSpPr>
        <p:spPr bwMode="auto">
          <a:xfrm>
            <a:off x="596901" y="341313"/>
            <a:ext cx="1588" cy="1588"/>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cubicBezTo>
                  <a:pt x="0" y="1"/>
                  <a:pt x="1" y="1"/>
                  <a:pt x="1" y="0"/>
                </a:cubicBezTo>
                <a:cubicBezTo>
                  <a:pt x="0" y="0"/>
                  <a:pt x="0" y="0"/>
                  <a:pt x="0" y="0"/>
                </a:cubicBezTo>
                <a:cubicBezTo>
                  <a:pt x="0" y="1"/>
                  <a:pt x="0" y="1"/>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1" name="Freeform 1861"/>
          <p:cNvSpPr>
            <a:spLocks/>
          </p:cNvSpPr>
          <p:nvPr/>
        </p:nvSpPr>
        <p:spPr bwMode="auto">
          <a:xfrm>
            <a:off x="596901" y="342900"/>
            <a:ext cx="1588" cy="1588"/>
          </a:xfrm>
          <a:custGeom>
            <a:avLst/>
            <a:gdLst>
              <a:gd name="T0" fmla="*/ 1 w 1"/>
              <a:gd name="T1" fmla="*/ 1 h 1"/>
              <a:gd name="T2" fmla="*/ 1 w 1"/>
              <a:gd name="T3" fmla="*/ 1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cubicBezTo>
                  <a:pt x="0" y="1"/>
                  <a:pt x="0" y="1"/>
                  <a:pt x="0" y="0"/>
                </a:cubicBezTo>
                <a:cubicBezTo>
                  <a:pt x="0" y="1"/>
                  <a:pt x="0" y="1"/>
                  <a:pt x="0" y="1"/>
                </a:cubicBezTo>
                <a:cubicBezTo>
                  <a:pt x="0" y="1"/>
                  <a:pt x="0" y="1"/>
                  <a:pt x="1"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2" name="Rectangle 1862"/>
          <p:cNvSpPr>
            <a:spLocks noChangeArrowheads="1"/>
          </p:cNvSpPr>
          <p:nvPr/>
        </p:nvSpPr>
        <p:spPr bwMode="auto">
          <a:xfrm>
            <a:off x="600076" y="341313"/>
            <a:ext cx="1588" cy="1588"/>
          </a:xfrm>
          <a:prstGeom prst="rect">
            <a:avLst/>
          </a:prstGeom>
          <a:solidFill>
            <a:srgbClr val="D5A03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3" name="Freeform 1863"/>
          <p:cNvSpPr>
            <a:spLocks/>
          </p:cNvSpPr>
          <p:nvPr/>
        </p:nvSpPr>
        <p:spPr bwMode="auto">
          <a:xfrm>
            <a:off x="600076" y="342900"/>
            <a:ext cx="0" cy="1588"/>
          </a:xfrm>
          <a:custGeom>
            <a:avLst/>
            <a:gdLst>
              <a:gd name="T0" fmla="*/ 1 w 1"/>
              <a:gd name="T1" fmla="*/ 1 h 1"/>
              <a:gd name="T2" fmla="*/ 1 w 1"/>
              <a:gd name="T3" fmla="*/ 1 h 1"/>
              <a:gd name="T4" fmla="*/ 1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0"/>
                </a:lnTo>
                <a:lnTo>
                  <a:pt x="0" y="1"/>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4" name="Freeform 1864"/>
          <p:cNvSpPr>
            <a:spLocks/>
          </p:cNvSpPr>
          <p:nvPr/>
        </p:nvSpPr>
        <p:spPr bwMode="auto">
          <a:xfrm>
            <a:off x="603251" y="341313"/>
            <a:ext cx="0" cy="1588"/>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lnTo>
                  <a:pt x="0" y="1"/>
                </a:lnTo>
                <a:lnTo>
                  <a:pt x="1" y="0"/>
                </a:lnTo>
                <a:lnTo>
                  <a:pt x="0" y="0"/>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5" name="Freeform 1865"/>
          <p:cNvSpPr>
            <a:spLocks/>
          </p:cNvSpPr>
          <p:nvPr/>
        </p:nvSpPr>
        <p:spPr bwMode="auto">
          <a:xfrm>
            <a:off x="603251" y="342900"/>
            <a:ext cx="0" cy="1588"/>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0"/>
                </a:lnTo>
                <a:lnTo>
                  <a:pt x="0" y="1"/>
                </a:ln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6" name="Freeform 1866"/>
          <p:cNvSpPr>
            <a:spLocks/>
          </p:cNvSpPr>
          <p:nvPr/>
        </p:nvSpPr>
        <p:spPr bwMode="auto">
          <a:xfrm>
            <a:off x="604838" y="341313"/>
            <a:ext cx="0" cy="1588"/>
          </a:xfrm>
          <a:custGeom>
            <a:avLst/>
            <a:gdLst>
              <a:gd name="T0" fmla="*/ 1 w 1"/>
              <a:gd name="T1" fmla="*/ 1 h 1"/>
              <a:gd name="T2" fmla="*/ 1 w 1"/>
              <a:gd name="T3" fmla="*/ 1 h 1"/>
              <a:gd name="T4" fmla="*/ 1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1"/>
                </a:lnTo>
                <a:lnTo>
                  <a:pt x="0" y="0"/>
                </a:lnTo>
                <a:lnTo>
                  <a:pt x="1"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7" name="Freeform 1867"/>
          <p:cNvSpPr>
            <a:spLocks/>
          </p:cNvSpPr>
          <p:nvPr/>
        </p:nvSpPr>
        <p:spPr bwMode="auto">
          <a:xfrm>
            <a:off x="604838" y="342900"/>
            <a:ext cx="0" cy="1588"/>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lnTo>
                  <a:pt x="0" y="1"/>
                </a:lnTo>
                <a:lnTo>
                  <a:pt x="0" y="0"/>
                </a:lnTo>
                <a:cubicBezTo>
                  <a:pt x="0" y="1"/>
                  <a:pt x="0" y="1"/>
                  <a:pt x="0" y="1"/>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8" name="Freeform 1868"/>
          <p:cNvSpPr>
            <a:spLocks/>
          </p:cNvSpPr>
          <p:nvPr/>
        </p:nvSpPr>
        <p:spPr bwMode="auto">
          <a:xfrm>
            <a:off x="595313"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1" y="0"/>
                  <a:pt x="0" y="0"/>
                  <a:pt x="0" y="1"/>
                </a:cubicBezTo>
                <a:cubicBezTo>
                  <a:pt x="0" y="1"/>
                  <a:pt x="1" y="2"/>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69" name="Freeform 1869"/>
          <p:cNvSpPr>
            <a:spLocks/>
          </p:cNvSpPr>
          <p:nvPr/>
        </p:nvSpPr>
        <p:spPr bwMode="auto">
          <a:xfrm>
            <a:off x="598488"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2" y="2"/>
                  <a:pt x="2" y="1"/>
                  <a:pt x="2" y="1"/>
                </a:cubicBezTo>
                <a:cubicBezTo>
                  <a:pt x="2" y="0"/>
                  <a:pt x="2"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0" name="Freeform 1870"/>
          <p:cNvSpPr>
            <a:spLocks/>
          </p:cNvSpPr>
          <p:nvPr/>
        </p:nvSpPr>
        <p:spPr bwMode="auto">
          <a:xfrm>
            <a:off x="601663" y="342900"/>
            <a:ext cx="1588" cy="1588"/>
          </a:xfrm>
          <a:custGeom>
            <a:avLst/>
            <a:gdLst>
              <a:gd name="T0" fmla="*/ 1 w 2"/>
              <a:gd name="T1" fmla="*/ 0 h 2"/>
              <a:gd name="T2" fmla="*/ 1 w 2"/>
              <a:gd name="T3" fmla="*/ 0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1" y="1"/>
                  <a:pt x="2" y="1"/>
                  <a:pt x="2" y="0"/>
                </a:cubicBezTo>
                <a:cubicBezTo>
                  <a:pt x="2"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1" name="Freeform 1871"/>
          <p:cNvSpPr>
            <a:spLocks/>
          </p:cNvSpPr>
          <p:nvPr/>
        </p:nvSpPr>
        <p:spPr bwMode="auto">
          <a:xfrm>
            <a:off x="603251" y="342900"/>
            <a:ext cx="1588" cy="1588"/>
          </a:xfrm>
          <a:custGeom>
            <a:avLst/>
            <a:gdLst>
              <a:gd name="T0" fmla="*/ 1 w 2"/>
              <a:gd name="T1" fmla="*/ 0 h 2"/>
              <a:gd name="T2" fmla="*/ 1 w 2"/>
              <a:gd name="T3" fmla="*/ 0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0"/>
                  <a:pt x="0" y="1"/>
                </a:cubicBezTo>
                <a:cubicBezTo>
                  <a:pt x="0" y="1"/>
                  <a:pt x="0" y="2"/>
                  <a:pt x="1" y="2"/>
                </a:cubicBezTo>
                <a:cubicBezTo>
                  <a:pt x="1" y="1"/>
                  <a:pt x="2" y="1"/>
                  <a:pt x="2" y="0"/>
                </a:cubicBezTo>
                <a:cubicBezTo>
                  <a:pt x="2"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2" name="Freeform 1872"/>
          <p:cNvSpPr>
            <a:spLocks/>
          </p:cNvSpPr>
          <p:nvPr/>
        </p:nvSpPr>
        <p:spPr bwMode="auto">
          <a:xfrm>
            <a:off x="604838" y="342900"/>
            <a:ext cx="1588" cy="1588"/>
          </a:xfrm>
          <a:custGeom>
            <a:avLst/>
            <a:gdLst>
              <a:gd name="T0" fmla="*/ 1 w 2"/>
              <a:gd name="T1" fmla="*/ 0 h 2"/>
              <a:gd name="T2" fmla="*/ 1 w 2"/>
              <a:gd name="T3" fmla="*/ 0 h 2"/>
              <a:gd name="T4" fmla="*/ 0 w 2"/>
              <a:gd name="T5" fmla="*/ 1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0"/>
                </a:lnTo>
                <a:cubicBezTo>
                  <a:pt x="0" y="0"/>
                  <a:pt x="0" y="1"/>
                  <a:pt x="0" y="1"/>
                </a:cubicBezTo>
                <a:cubicBezTo>
                  <a:pt x="0" y="1"/>
                  <a:pt x="0" y="2"/>
                  <a:pt x="1" y="2"/>
                </a:cubicBezTo>
                <a:cubicBezTo>
                  <a:pt x="1" y="1"/>
                  <a:pt x="2" y="1"/>
                  <a:pt x="2" y="1"/>
                </a:cubicBezTo>
                <a:cubicBezTo>
                  <a:pt x="2" y="0"/>
                  <a:pt x="1" y="0"/>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3" name="Freeform 1873"/>
          <p:cNvSpPr>
            <a:spLocks/>
          </p:cNvSpPr>
          <p:nvPr/>
        </p:nvSpPr>
        <p:spPr bwMode="auto">
          <a:xfrm>
            <a:off x="592138" y="342900"/>
            <a:ext cx="1588" cy="1588"/>
          </a:xfrm>
          <a:custGeom>
            <a:avLst/>
            <a:gdLst>
              <a:gd name="T0" fmla="*/ 0 w 2"/>
              <a:gd name="T1" fmla="*/ 1 h 2"/>
              <a:gd name="T2" fmla="*/ 0 w 2"/>
              <a:gd name="T3" fmla="*/ 1 h 2"/>
              <a:gd name="T4" fmla="*/ 1 w 2"/>
              <a:gd name="T5" fmla="*/ 2 h 2"/>
              <a:gd name="T6" fmla="*/ 2 w 2"/>
              <a:gd name="T7" fmla="*/ 1 h 2"/>
              <a:gd name="T8" fmla="*/ 1 w 2"/>
              <a:gd name="T9" fmla="*/ 0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lnTo>
                  <a:pt x="0" y="1"/>
                </a:lnTo>
                <a:cubicBezTo>
                  <a:pt x="0" y="1"/>
                  <a:pt x="0" y="2"/>
                  <a:pt x="1" y="2"/>
                </a:cubicBezTo>
                <a:cubicBezTo>
                  <a:pt x="2" y="2"/>
                  <a:pt x="2" y="1"/>
                  <a:pt x="2" y="1"/>
                </a:cubicBezTo>
                <a:cubicBezTo>
                  <a:pt x="2" y="0"/>
                  <a:pt x="2" y="0"/>
                  <a:pt x="1" y="0"/>
                </a:cubicBezTo>
                <a:cubicBezTo>
                  <a:pt x="0" y="0"/>
                  <a:pt x="0" y="0"/>
                  <a:pt x="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4" name="Freeform 1874"/>
          <p:cNvSpPr>
            <a:spLocks/>
          </p:cNvSpPr>
          <p:nvPr/>
        </p:nvSpPr>
        <p:spPr bwMode="auto">
          <a:xfrm>
            <a:off x="579438" y="341313"/>
            <a:ext cx="28575" cy="0"/>
          </a:xfrm>
          <a:custGeom>
            <a:avLst/>
            <a:gdLst>
              <a:gd name="T0" fmla="*/ 19 w 39"/>
              <a:gd name="T1" fmla="*/ 2 h 2"/>
              <a:gd name="T2" fmla="*/ 19 w 39"/>
              <a:gd name="T3" fmla="*/ 2 h 2"/>
              <a:gd name="T4" fmla="*/ 39 w 39"/>
              <a:gd name="T5" fmla="*/ 2 h 2"/>
              <a:gd name="T6" fmla="*/ 39 w 39"/>
              <a:gd name="T7" fmla="*/ 1 h 2"/>
              <a:gd name="T8" fmla="*/ 19 w 39"/>
              <a:gd name="T9" fmla="*/ 1 h 2"/>
              <a:gd name="T10" fmla="*/ 0 w 39"/>
              <a:gd name="T11" fmla="*/ 1 h 2"/>
              <a:gd name="T12" fmla="*/ 0 w 39"/>
              <a:gd name="T13" fmla="*/ 2 h 2"/>
              <a:gd name="T14" fmla="*/ 19 w 39"/>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
                <a:moveTo>
                  <a:pt x="19" y="2"/>
                </a:moveTo>
                <a:lnTo>
                  <a:pt x="19" y="2"/>
                </a:lnTo>
                <a:cubicBezTo>
                  <a:pt x="28" y="2"/>
                  <a:pt x="35" y="1"/>
                  <a:pt x="39" y="2"/>
                </a:cubicBezTo>
                <a:lnTo>
                  <a:pt x="39" y="1"/>
                </a:lnTo>
                <a:cubicBezTo>
                  <a:pt x="35" y="0"/>
                  <a:pt x="28" y="1"/>
                  <a:pt x="19" y="1"/>
                </a:cubicBezTo>
                <a:cubicBezTo>
                  <a:pt x="10" y="1"/>
                  <a:pt x="3" y="0"/>
                  <a:pt x="0" y="1"/>
                </a:cubicBezTo>
                <a:lnTo>
                  <a:pt x="0" y="2"/>
                </a:lnTo>
                <a:cubicBezTo>
                  <a:pt x="3" y="1"/>
                  <a:pt x="10" y="2"/>
                  <a:pt x="19"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5" name="Freeform 1875"/>
          <p:cNvSpPr>
            <a:spLocks/>
          </p:cNvSpPr>
          <p:nvPr/>
        </p:nvSpPr>
        <p:spPr bwMode="auto">
          <a:xfrm>
            <a:off x="579438" y="344488"/>
            <a:ext cx="28575" cy="1588"/>
          </a:xfrm>
          <a:custGeom>
            <a:avLst/>
            <a:gdLst>
              <a:gd name="T0" fmla="*/ 19 w 39"/>
              <a:gd name="T1" fmla="*/ 2 h 2"/>
              <a:gd name="T2" fmla="*/ 19 w 39"/>
              <a:gd name="T3" fmla="*/ 2 h 2"/>
              <a:gd name="T4" fmla="*/ 39 w 39"/>
              <a:gd name="T5" fmla="*/ 2 h 2"/>
              <a:gd name="T6" fmla="*/ 39 w 39"/>
              <a:gd name="T7" fmla="*/ 1 h 2"/>
              <a:gd name="T8" fmla="*/ 19 w 39"/>
              <a:gd name="T9" fmla="*/ 1 h 2"/>
              <a:gd name="T10" fmla="*/ 0 w 39"/>
              <a:gd name="T11" fmla="*/ 1 h 2"/>
              <a:gd name="T12" fmla="*/ 0 w 39"/>
              <a:gd name="T13" fmla="*/ 2 h 2"/>
              <a:gd name="T14" fmla="*/ 19 w 39"/>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
                <a:moveTo>
                  <a:pt x="19" y="2"/>
                </a:moveTo>
                <a:lnTo>
                  <a:pt x="19" y="2"/>
                </a:lnTo>
                <a:cubicBezTo>
                  <a:pt x="28" y="2"/>
                  <a:pt x="35" y="1"/>
                  <a:pt x="39" y="2"/>
                </a:cubicBezTo>
                <a:lnTo>
                  <a:pt x="39" y="1"/>
                </a:lnTo>
                <a:cubicBezTo>
                  <a:pt x="35" y="0"/>
                  <a:pt x="28" y="1"/>
                  <a:pt x="19" y="1"/>
                </a:cubicBezTo>
                <a:cubicBezTo>
                  <a:pt x="10" y="1"/>
                  <a:pt x="3" y="0"/>
                  <a:pt x="0" y="1"/>
                </a:cubicBezTo>
                <a:lnTo>
                  <a:pt x="0" y="2"/>
                </a:lnTo>
                <a:cubicBezTo>
                  <a:pt x="3" y="1"/>
                  <a:pt x="10" y="2"/>
                  <a:pt x="19" y="2"/>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6" name="Freeform 1876"/>
          <p:cNvSpPr>
            <a:spLocks noEditPoints="1"/>
          </p:cNvSpPr>
          <p:nvPr/>
        </p:nvSpPr>
        <p:spPr bwMode="auto">
          <a:xfrm>
            <a:off x="592138" y="314325"/>
            <a:ext cx="3175" cy="14288"/>
          </a:xfrm>
          <a:custGeom>
            <a:avLst/>
            <a:gdLst>
              <a:gd name="T0" fmla="*/ 2 w 5"/>
              <a:gd name="T1" fmla="*/ 1 h 21"/>
              <a:gd name="T2" fmla="*/ 2 w 5"/>
              <a:gd name="T3" fmla="*/ 4 h 21"/>
              <a:gd name="T4" fmla="*/ 2 w 5"/>
              <a:gd name="T5" fmla="*/ 1 h 21"/>
              <a:gd name="T6" fmla="*/ 2 w 5"/>
              <a:gd name="T7" fmla="*/ 8 h 21"/>
              <a:gd name="T8" fmla="*/ 1 w 5"/>
              <a:gd name="T9" fmla="*/ 7 h 21"/>
              <a:gd name="T10" fmla="*/ 2 w 5"/>
              <a:gd name="T11" fmla="*/ 5 h 21"/>
              <a:gd name="T12" fmla="*/ 3 w 5"/>
              <a:gd name="T13" fmla="*/ 7 h 21"/>
              <a:gd name="T14" fmla="*/ 2 w 5"/>
              <a:gd name="T15" fmla="*/ 9 h 21"/>
              <a:gd name="T16" fmla="*/ 3 w 5"/>
              <a:gd name="T17" fmla="*/ 10 h 21"/>
              <a:gd name="T18" fmla="*/ 1 w 5"/>
              <a:gd name="T19" fmla="*/ 10 h 21"/>
              <a:gd name="T20" fmla="*/ 2 w 5"/>
              <a:gd name="T21" fmla="*/ 9 h 21"/>
              <a:gd name="T22" fmla="*/ 2 w 5"/>
              <a:gd name="T23" fmla="*/ 12 h 21"/>
              <a:gd name="T24" fmla="*/ 3 w 5"/>
              <a:gd name="T25" fmla="*/ 13 h 21"/>
              <a:gd name="T26" fmla="*/ 1 w 5"/>
              <a:gd name="T27" fmla="*/ 13 h 21"/>
              <a:gd name="T28" fmla="*/ 2 w 5"/>
              <a:gd name="T29" fmla="*/ 12 h 21"/>
              <a:gd name="T30" fmla="*/ 2 w 5"/>
              <a:gd name="T31" fmla="*/ 18 h 21"/>
              <a:gd name="T32" fmla="*/ 2 w 5"/>
              <a:gd name="T33" fmla="*/ 18 h 21"/>
              <a:gd name="T34" fmla="*/ 3 w 5"/>
              <a:gd name="T35" fmla="*/ 19 h 21"/>
              <a:gd name="T36" fmla="*/ 1 w 5"/>
              <a:gd name="T37" fmla="*/ 19 h 21"/>
              <a:gd name="T38" fmla="*/ 1 w 5"/>
              <a:gd name="T39" fmla="*/ 15 h 21"/>
              <a:gd name="T40" fmla="*/ 0 w 5"/>
              <a:gd name="T41" fmla="*/ 16 h 21"/>
              <a:gd name="T42" fmla="*/ 0 w 5"/>
              <a:gd name="T43" fmla="*/ 19 h 21"/>
              <a:gd name="T44" fmla="*/ 4 w 5"/>
              <a:gd name="T45" fmla="*/ 19 h 21"/>
              <a:gd name="T46" fmla="*/ 4 w 5"/>
              <a:gd name="T47" fmla="*/ 16 h 21"/>
              <a:gd name="T48" fmla="*/ 4 w 5"/>
              <a:gd name="T49" fmla="*/ 13 h 21"/>
              <a:gd name="T50" fmla="*/ 4 w 5"/>
              <a:gd name="T51" fmla="*/ 10 h 21"/>
              <a:gd name="T52" fmla="*/ 4 w 5"/>
              <a:gd name="T53" fmla="*/ 7 h 21"/>
              <a:gd name="T54" fmla="*/ 5 w 5"/>
              <a:gd name="T55" fmla="*/ 3 h 21"/>
              <a:gd name="T56" fmla="*/ 0 w 5"/>
              <a:gd name="T57" fmla="*/ 3 h 21"/>
              <a:gd name="T58" fmla="*/ 0 w 5"/>
              <a:gd name="T59" fmla="*/ 7 h 21"/>
              <a:gd name="T60" fmla="*/ 0 w 5"/>
              <a:gd name="T61" fmla="*/ 10 h 21"/>
              <a:gd name="T62" fmla="*/ 0 w 5"/>
              <a:gd name="T63" fmla="*/ 13 h 21"/>
              <a:gd name="T64" fmla="*/ 2 w 5"/>
              <a:gd name="T65" fmla="*/ 15 h 21"/>
              <a:gd name="T66" fmla="*/ 3 w 5"/>
              <a:gd name="T67" fmla="*/ 16 h 21"/>
              <a:gd name="T68" fmla="*/ 1 w 5"/>
              <a:gd name="T69" fmla="*/ 16 h 21"/>
              <a:gd name="T70" fmla="*/ 2 w 5"/>
              <a:gd name="T71"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21">
                <a:moveTo>
                  <a:pt x="2" y="1"/>
                </a:moveTo>
                <a:lnTo>
                  <a:pt x="2" y="1"/>
                </a:lnTo>
                <a:cubicBezTo>
                  <a:pt x="3" y="1"/>
                  <a:pt x="4" y="2"/>
                  <a:pt x="4" y="3"/>
                </a:cubicBezTo>
                <a:cubicBezTo>
                  <a:pt x="4" y="4"/>
                  <a:pt x="3" y="4"/>
                  <a:pt x="2" y="4"/>
                </a:cubicBezTo>
                <a:cubicBezTo>
                  <a:pt x="1" y="4"/>
                  <a:pt x="1" y="4"/>
                  <a:pt x="1" y="3"/>
                </a:cubicBezTo>
                <a:cubicBezTo>
                  <a:pt x="1" y="2"/>
                  <a:pt x="1" y="1"/>
                  <a:pt x="2" y="1"/>
                </a:cubicBezTo>
                <a:close/>
                <a:moveTo>
                  <a:pt x="2" y="8"/>
                </a:moveTo>
                <a:lnTo>
                  <a:pt x="2" y="8"/>
                </a:lnTo>
                <a:lnTo>
                  <a:pt x="2" y="8"/>
                </a:lnTo>
                <a:cubicBezTo>
                  <a:pt x="1" y="8"/>
                  <a:pt x="1" y="7"/>
                  <a:pt x="1" y="7"/>
                </a:cubicBezTo>
                <a:cubicBezTo>
                  <a:pt x="1" y="6"/>
                  <a:pt x="1" y="5"/>
                  <a:pt x="2" y="5"/>
                </a:cubicBezTo>
                <a:cubicBezTo>
                  <a:pt x="2" y="5"/>
                  <a:pt x="2" y="5"/>
                  <a:pt x="2" y="5"/>
                </a:cubicBezTo>
                <a:cubicBezTo>
                  <a:pt x="2" y="5"/>
                  <a:pt x="2" y="5"/>
                  <a:pt x="2" y="5"/>
                </a:cubicBezTo>
                <a:cubicBezTo>
                  <a:pt x="3" y="5"/>
                  <a:pt x="3" y="6"/>
                  <a:pt x="3" y="7"/>
                </a:cubicBezTo>
                <a:cubicBezTo>
                  <a:pt x="3" y="7"/>
                  <a:pt x="3" y="8"/>
                  <a:pt x="2" y="8"/>
                </a:cubicBezTo>
                <a:close/>
                <a:moveTo>
                  <a:pt x="2" y="9"/>
                </a:moveTo>
                <a:lnTo>
                  <a:pt x="2" y="9"/>
                </a:lnTo>
                <a:cubicBezTo>
                  <a:pt x="3" y="9"/>
                  <a:pt x="3" y="9"/>
                  <a:pt x="3" y="10"/>
                </a:cubicBezTo>
                <a:cubicBezTo>
                  <a:pt x="3" y="11"/>
                  <a:pt x="3" y="11"/>
                  <a:pt x="2" y="11"/>
                </a:cubicBezTo>
                <a:cubicBezTo>
                  <a:pt x="1" y="11"/>
                  <a:pt x="1" y="11"/>
                  <a:pt x="1" y="10"/>
                </a:cubicBezTo>
                <a:cubicBezTo>
                  <a:pt x="1" y="9"/>
                  <a:pt x="1" y="9"/>
                  <a:pt x="2" y="9"/>
                </a:cubicBezTo>
                <a:cubicBezTo>
                  <a:pt x="2" y="9"/>
                  <a:pt x="2" y="9"/>
                  <a:pt x="2" y="9"/>
                </a:cubicBezTo>
                <a:cubicBezTo>
                  <a:pt x="2" y="9"/>
                  <a:pt x="2" y="9"/>
                  <a:pt x="2" y="9"/>
                </a:cubicBezTo>
                <a:close/>
                <a:moveTo>
                  <a:pt x="2" y="12"/>
                </a:moveTo>
                <a:lnTo>
                  <a:pt x="2" y="12"/>
                </a:lnTo>
                <a:cubicBezTo>
                  <a:pt x="3" y="12"/>
                  <a:pt x="3" y="13"/>
                  <a:pt x="3" y="13"/>
                </a:cubicBezTo>
                <a:cubicBezTo>
                  <a:pt x="3" y="14"/>
                  <a:pt x="3" y="14"/>
                  <a:pt x="2" y="14"/>
                </a:cubicBezTo>
                <a:cubicBezTo>
                  <a:pt x="1" y="14"/>
                  <a:pt x="1" y="14"/>
                  <a:pt x="1" y="13"/>
                </a:cubicBezTo>
                <a:cubicBezTo>
                  <a:pt x="1" y="13"/>
                  <a:pt x="1" y="12"/>
                  <a:pt x="2" y="12"/>
                </a:cubicBezTo>
                <a:lnTo>
                  <a:pt x="2" y="12"/>
                </a:lnTo>
                <a:lnTo>
                  <a:pt x="2" y="12"/>
                </a:lnTo>
                <a:close/>
                <a:moveTo>
                  <a:pt x="2" y="18"/>
                </a:moveTo>
                <a:lnTo>
                  <a:pt x="2" y="18"/>
                </a:lnTo>
                <a:lnTo>
                  <a:pt x="2" y="18"/>
                </a:lnTo>
                <a:lnTo>
                  <a:pt x="2" y="18"/>
                </a:lnTo>
                <a:cubicBezTo>
                  <a:pt x="3" y="18"/>
                  <a:pt x="3" y="19"/>
                  <a:pt x="3" y="19"/>
                </a:cubicBezTo>
                <a:cubicBezTo>
                  <a:pt x="3" y="20"/>
                  <a:pt x="3" y="20"/>
                  <a:pt x="2" y="20"/>
                </a:cubicBezTo>
                <a:cubicBezTo>
                  <a:pt x="2" y="20"/>
                  <a:pt x="1" y="20"/>
                  <a:pt x="1" y="19"/>
                </a:cubicBezTo>
                <a:cubicBezTo>
                  <a:pt x="1" y="19"/>
                  <a:pt x="1" y="18"/>
                  <a:pt x="2" y="18"/>
                </a:cubicBezTo>
                <a:close/>
                <a:moveTo>
                  <a:pt x="1" y="15"/>
                </a:moveTo>
                <a:lnTo>
                  <a:pt x="1" y="15"/>
                </a:lnTo>
                <a:cubicBezTo>
                  <a:pt x="1" y="15"/>
                  <a:pt x="0" y="16"/>
                  <a:pt x="0" y="16"/>
                </a:cubicBezTo>
                <a:cubicBezTo>
                  <a:pt x="0" y="17"/>
                  <a:pt x="1" y="17"/>
                  <a:pt x="1" y="18"/>
                </a:cubicBezTo>
                <a:cubicBezTo>
                  <a:pt x="1" y="18"/>
                  <a:pt x="0" y="19"/>
                  <a:pt x="0" y="19"/>
                </a:cubicBezTo>
                <a:cubicBezTo>
                  <a:pt x="0" y="20"/>
                  <a:pt x="1" y="21"/>
                  <a:pt x="2" y="21"/>
                </a:cubicBezTo>
                <a:cubicBezTo>
                  <a:pt x="3" y="21"/>
                  <a:pt x="4" y="20"/>
                  <a:pt x="4" y="19"/>
                </a:cubicBezTo>
                <a:cubicBezTo>
                  <a:pt x="4" y="19"/>
                  <a:pt x="4" y="18"/>
                  <a:pt x="3" y="18"/>
                </a:cubicBezTo>
                <a:cubicBezTo>
                  <a:pt x="4" y="17"/>
                  <a:pt x="4" y="17"/>
                  <a:pt x="4" y="16"/>
                </a:cubicBezTo>
                <a:cubicBezTo>
                  <a:pt x="4" y="16"/>
                  <a:pt x="4" y="15"/>
                  <a:pt x="3" y="15"/>
                </a:cubicBezTo>
                <a:cubicBezTo>
                  <a:pt x="4" y="14"/>
                  <a:pt x="4" y="14"/>
                  <a:pt x="4" y="13"/>
                </a:cubicBezTo>
                <a:cubicBezTo>
                  <a:pt x="4" y="13"/>
                  <a:pt x="4" y="12"/>
                  <a:pt x="3" y="12"/>
                </a:cubicBezTo>
                <a:cubicBezTo>
                  <a:pt x="4" y="11"/>
                  <a:pt x="4" y="11"/>
                  <a:pt x="4" y="10"/>
                </a:cubicBezTo>
                <a:cubicBezTo>
                  <a:pt x="4" y="9"/>
                  <a:pt x="4" y="9"/>
                  <a:pt x="3" y="8"/>
                </a:cubicBezTo>
                <a:cubicBezTo>
                  <a:pt x="4" y="8"/>
                  <a:pt x="4" y="7"/>
                  <a:pt x="4" y="7"/>
                </a:cubicBezTo>
                <a:cubicBezTo>
                  <a:pt x="4" y="6"/>
                  <a:pt x="4" y="5"/>
                  <a:pt x="4" y="5"/>
                </a:cubicBezTo>
                <a:cubicBezTo>
                  <a:pt x="4" y="4"/>
                  <a:pt x="5" y="4"/>
                  <a:pt x="5" y="3"/>
                </a:cubicBezTo>
                <a:cubicBezTo>
                  <a:pt x="5" y="2"/>
                  <a:pt x="3" y="0"/>
                  <a:pt x="2" y="0"/>
                </a:cubicBezTo>
                <a:cubicBezTo>
                  <a:pt x="1" y="0"/>
                  <a:pt x="0" y="2"/>
                  <a:pt x="0" y="3"/>
                </a:cubicBezTo>
                <a:cubicBezTo>
                  <a:pt x="0" y="4"/>
                  <a:pt x="0" y="4"/>
                  <a:pt x="1" y="5"/>
                </a:cubicBezTo>
                <a:cubicBezTo>
                  <a:pt x="0" y="5"/>
                  <a:pt x="0" y="6"/>
                  <a:pt x="0" y="7"/>
                </a:cubicBezTo>
                <a:cubicBezTo>
                  <a:pt x="0" y="7"/>
                  <a:pt x="0" y="8"/>
                  <a:pt x="1" y="8"/>
                </a:cubicBezTo>
                <a:cubicBezTo>
                  <a:pt x="0" y="9"/>
                  <a:pt x="0" y="9"/>
                  <a:pt x="0" y="10"/>
                </a:cubicBezTo>
                <a:cubicBezTo>
                  <a:pt x="0" y="11"/>
                  <a:pt x="0" y="11"/>
                  <a:pt x="1" y="12"/>
                </a:cubicBezTo>
                <a:cubicBezTo>
                  <a:pt x="0" y="12"/>
                  <a:pt x="0" y="13"/>
                  <a:pt x="0" y="13"/>
                </a:cubicBezTo>
                <a:cubicBezTo>
                  <a:pt x="0" y="14"/>
                  <a:pt x="0" y="14"/>
                  <a:pt x="1" y="15"/>
                </a:cubicBezTo>
                <a:close/>
                <a:moveTo>
                  <a:pt x="2" y="15"/>
                </a:moveTo>
                <a:lnTo>
                  <a:pt x="2" y="15"/>
                </a:lnTo>
                <a:cubicBezTo>
                  <a:pt x="3" y="15"/>
                  <a:pt x="3" y="16"/>
                  <a:pt x="3" y="16"/>
                </a:cubicBezTo>
                <a:cubicBezTo>
                  <a:pt x="3" y="17"/>
                  <a:pt x="3" y="17"/>
                  <a:pt x="2" y="17"/>
                </a:cubicBezTo>
                <a:cubicBezTo>
                  <a:pt x="2" y="17"/>
                  <a:pt x="1" y="17"/>
                  <a:pt x="1" y="16"/>
                </a:cubicBezTo>
                <a:cubicBezTo>
                  <a:pt x="1" y="16"/>
                  <a:pt x="1" y="15"/>
                  <a:pt x="2" y="15"/>
                </a:cubicBezTo>
                <a:lnTo>
                  <a:pt x="2" y="15"/>
                </a:lnTo>
                <a:lnTo>
                  <a:pt x="2" y="1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7" name="Freeform 1877"/>
          <p:cNvSpPr>
            <a:spLocks noEditPoints="1"/>
          </p:cNvSpPr>
          <p:nvPr/>
        </p:nvSpPr>
        <p:spPr bwMode="auto">
          <a:xfrm>
            <a:off x="315913" y="490538"/>
            <a:ext cx="165100" cy="193675"/>
          </a:xfrm>
          <a:custGeom>
            <a:avLst/>
            <a:gdLst>
              <a:gd name="T0" fmla="*/ 180 w 231"/>
              <a:gd name="T1" fmla="*/ 195 h 269"/>
              <a:gd name="T2" fmla="*/ 192 w 231"/>
              <a:gd name="T3" fmla="*/ 189 h 269"/>
              <a:gd name="T4" fmla="*/ 197 w 231"/>
              <a:gd name="T5" fmla="*/ 187 h 269"/>
              <a:gd name="T6" fmla="*/ 204 w 231"/>
              <a:gd name="T7" fmla="*/ 178 h 269"/>
              <a:gd name="T8" fmla="*/ 208 w 231"/>
              <a:gd name="T9" fmla="*/ 183 h 269"/>
              <a:gd name="T10" fmla="*/ 208 w 231"/>
              <a:gd name="T11" fmla="*/ 185 h 269"/>
              <a:gd name="T12" fmla="*/ 212 w 231"/>
              <a:gd name="T13" fmla="*/ 186 h 269"/>
              <a:gd name="T14" fmla="*/ 213 w 231"/>
              <a:gd name="T15" fmla="*/ 179 h 269"/>
              <a:gd name="T16" fmla="*/ 221 w 231"/>
              <a:gd name="T17" fmla="*/ 184 h 269"/>
              <a:gd name="T18" fmla="*/ 231 w 231"/>
              <a:gd name="T19" fmla="*/ 202 h 269"/>
              <a:gd name="T20" fmla="*/ 208 w 231"/>
              <a:gd name="T21" fmla="*/ 208 h 269"/>
              <a:gd name="T22" fmla="*/ 150 w 231"/>
              <a:gd name="T23" fmla="*/ 226 h 269"/>
              <a:gd name="T24" fmla="*/ 138 w 231"/>
              <a:gd name="T25" fmla="*/ 242 h 269"/>
              <a:gd name="T26" fmla="*/ 140 w 231"/>
              <a:gd name="T27" fmla="*/ 259 h 269"/>
              <a:gd name="T28" fmla="*/ 131 w 231"/>
              <a:gd name="T29" fmla="*/ 265 h 269"/>
              <a:gd name="T30" fmla="*/ 119 w 231"/>
              <a:gd name="T31" fmla="*/ 248 h 269"/>
              <a:gd name="T32" fmla="*/ 102 w 231"/>
              <a:gd name="T33" fmla="*/ 235 h 269"/>
              <a:gd name="T34" fmla="*/ 86 w 231"/>
              <a:gd name="T35" fmla="*/ 216 h 269"/>
              <a:gd name="T36" fmla="*/ 92 w 231"/>
              <a:gd name="T37" fmla="*/ 190 h 269"/>
              <a:gd name="T38" fmla="*/ 83 w 231"/>
              <a:gd name="T39" fmla="*/ 166 h 269"/>
              <a:gd name="T40" fmla="*/ 81 w 231"/>
              <a:gd name="T41" fmla="*/ 161 h 269"/>
              <a:gd name="T42" fmla="*/ 41 w 231"/>
              <a:gd name="T43" fmla="*/ 63 h 269"/>
              <a:gd name="T44" fmla="*/ 30 w 231"/>
              <a:gd name="T45" fmla="*/ 48 h 269"/>
              <a:gd name="T46" fmla="*/ 22 w 231"/>
              <a:gd name="T47" fmla="*/ 45 h 269"/>
              <a:gd name="T48" fmla="*/ 7 w 231"/>
              <a:gd name="T49" fmla="*/ 35 h 269"/>
              <a:gd name="T50" fmla="*/ 10 w 231"/>
              <a:gd name="T51" fmla="*/ 20 h 269"/>
              <a:gd name="T52" fmla="*/ 14 w 231"/>
              <a:gd name="T53" fmla="*/ 9 h 269"/>
              <a:gd name="T54" fmla="*/ 16 w 231"/>
              <a:gd name="T55" fmla="*/ 2 h 269"/>
              <a:gd name="T56" fmla="*/ 18 w 231"/>
              <a:gd name="T57" fmla="*/ 1 h 269"/>
              <a:gd name="T58" fmla="*/ 24 w 231"/>
              <a:gd name="T59" fmla="*/ 4 h 269"/>
              <a:gd name="T60" fmla="*/ 35 w 231"/>
              <a:gd name="T61" fmla="*/ 9 h 269"/>
              <a:gd name="T62" fmla="*/ 49 w 231"/>
              <a:gd name="T63" fmla="*/ 16 h 269"/>
              <a:gd name="T64" fmla="*/ 47 w 231"/>
              <a:gd name="T65" fmla="*/ 32 h 269"/>
              <a:gd name="T66" fmla="*/ 43 w 231"/>
              <a:gd name="T67" fmla="*/ 42 h 269"/>
              <a:gd name="T68" fmla="*/ 46 w 231"/>
              <a:gd name="T69" fmla="*/ 51 h 269"/>
              <a:gd name="T70" fmla="*/ 48 w 231"/>
              <a:gd name="T71" fmla="*/ 60 h 269"/>
              <a:gd name="T72" fmla="*/ 94 w 231"/>
              <a:gd name="T73" fmla="*/ 155 h 269"/>
              <a:gd name="T74" fmla="*/ 96 w 231"/>
              <a:gd name="T75" fmla="*/ 161 h 269"/>
              <a:gd name="T76" fmla="*/ 107 w 231"/>
              <a:gd name="T77" fmla="*/ 183 h 269"/>
              <a:gd name="T78" fmla="*/ 118 w 231"/>
              <a:gd name="T79" fmla="*/ 188 h 269"/>
              <a:gd name="T80" fmla="*/ 152 w 231"/>
              <a:gd name="T81" fmla="*/ 205 h 269"/>
              <a:gd name="T82" fmla="*/ 22 w 231"/>
              <a:gd name="T83" fmla="*/ 40 h 269"/>
              <a:gd name="T84" fmla="*/ 26 w 231"/>
              <a:gd name="T85" fmla="*/ 42 h 269"/>
              <a:gd name="T86" fmla="*/ 22 w 231"/>
              <a:gd name="T87" fmla="*/ 40 h 269"/>
              <a:gd name="T88" fmla="*/ 35 w 231"/>
              <a:gd name="T89" fmla="*/ 20 h 269"/>
              <a:gd name="T90" fmla="*/ 33 w 231"/>
              <a:gd name="T91" fmla="*/ 15 h 269"/>
              <a:gd name="T92" fmla="*/ 31 w 231"/>
              <a:gd name="T93" fmla="*/ 17 h 269"/>
              <a:gd name="T94" fmla="*/ 35 w 231"/>
              <a:gd name="T95" fmla="*/ 20 h 269"/>
              <a:gd name="T96" fmla="*/ 23 w 231"/>
              <a:gd name="T97" fmla="*/ 15 h 269"/>
              <a:gd name="T98" fmla="*/ 23 w 231"/>
              <a:gd name="T99" fmla="*/ 13 h 269"/>
              <a:gd name="T100" fmla="*/ 23 w 231"/>
              <a:gd name="T101" fmla="*/ 10 h 269"/>
              <a:gd name="T102" fmla="*/ 19 w 231"/>
              <a:gd name="T103" fmla="*/ 13 h 269"/>
              <a:gd name="T104" fmla="*/ 21 w 231"/>
              <a:gd name="T105" fmla="*/ 15 h 269"/>
              <a:gd name="T106" fmla="*/ 19 w 231"/>
              <a:gd name="T107" fmla="*/ 27 h 269"/>
              <a:gd name="T108" fmla="*/ 18 w 231"/>
              <a:gd name="T109" fmla="*/ 23 h 269"/>
              <a:gd name="T110" fmla="*/ 19 w 231"/>
              <a:gd name="T111" fmla="*/ 22 h 269"/>
              <a:gd name="T112" fmla="*/ 18 w 231"/>
              <a:gd name="T113" fmla="*/ 2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1" h="269">
                <a:moveTo>
                  <a:pt x="180" y="195"/>
                </a:moveTo>
                <a:lnTo>
                  <a:pt x="180" y="195"/>
                </a:lnTo>
                <a:cubicBezTo>
                  <a:pt x="185" y="192"/>
                  <a:pt x="188" y="191"/>
                  <a:pt x="192" y="188"/>
                </a:cubicBezTo>
                <a:lnTo>
                  <a:pt x="192" y="189"/>
                </a:lnTo>
                <a:cubicBezTo>
                  <a:pt x="194" y="189"/>
                  <a:pt x="194" y="189"/>
                  <a:pt x="195" y="189"/>
                </a:cubicBezTo>
                <a:cubicBezTo>
                  <a:pt x="195" y="189"/>
                  <a:pt x="196" y="188"/>
                  <a:pt x="197" y="187"/>
                </a:cubicBezTo>
                <a:cubicBezTo>
                  <a:pt x="200" y="185"/>
                  <a:pt x="201" y="182"/>
                  <a:pt x="203" y="179"/>
                </a:cubicBezTo>
                <a:lnTo>
                  <a:pt x="204" y="178"/>
                </a:lnTo>
                <a:cubicBezTo>
                  <a:pt x="206" y="179"/>
                  <a:pt x="207" y="180"/>
                  <a:pt x="208" y="182"/>
                </a:cubicBezTo>
                <a:cubicBezTo>
                  <a:pt x="208" y="182"/>
                  <a:pt x="208" y="183"/>
                  <a:pt x="208" y="183"/>
                </a:cubicBezTo>
                <a:lnTo>
                  <a:pt x="208" y="184"/>
                </a:lnTo>
                <a:cubicBezTo>
                  <a:pt x="208" y="184"/>
                  <a:pt x="208" y="185"/>
                  <a:pt x="208" y="185"/>
                </a:cubicBezTo>
                <a:cubicBezTo>
                  <a:pt x="209" y="187"/>
                  <a:pt x="210" y="188"/>
                  <a:pt x="211" y="187"/>
                </a:cubicBezTo>
                <a:cubicBezTo>
                  <a:pt x="211" y="187"/>
                  <a:pt x="211" y="186"/>
                  <a:pt x="212" y="186"/>
                </a:cubicBezTo>
                <a:cubicBezTo>
                  <a:pt x="212" y="186"/>
                  <a:pt x="212" y="185"/>
                  <a:pt x="212" y="185"/>
                </a:cubicBezTo>
                <a:cubicBezTo>
                  <a:pt x="212" y="183"/>
                  <a:pt x="212" y="181"/>
                  <a:pt x="213" y="179"/>
                </a:cubicBezTo>
                <a:lnTo>
                  <a:pt x="214" y="180"/>
                </a:lnTo>
                <a:cubicBezTo>
                  <a:pt x="216" y="181"/>
                  <a:pt x="218" y="183"/>
                  <a:pt x="221" y="184"/>
                </a:cubicBezTo>
                <a:cubicBezTo>
                  <a:pt x="222" y="185"/>
                  <a:pt x="223" y="189"/>
                  <a:pt x="224" y="191"/>
                </a:cubicBezTo>
                <a:cubicBezTo>
                  <a:pt x="226" y="195"/>
                  <a:pt x="230" y="198"/>
                  <a:pt x="231" y="202"/>
                </a:cubicBezTo>
                <a:cubicBezTo>
                  <a:pt x="231" y="204"/>
                  <a:pt x="230" y="206"/>
                  <a:pt x="229" y="207"/>
                </a:cubicBezTo>
                <a:cubicBezTo>
                  <a:pt x="223" y="211"/>
                  <a:pt x="214" y="209"/>
                  <a:pt x="208" y="208"/>
                </a:cubicBezTo>
                <a:cubicBezTo>
                  <a:pt x="203" y="208"/>
                  <a:pt x="196" y="208"/>
                  <a:pt x="192" y="209"/>
                </a:cubicBezTo>
                <a:cubicBezTo>
                  <a:pt x="176" y="210"/>
                  <a:pt x="162" y="217"/>
                  <a:pt x="150" y="226"/>
                </a:cubicBezTo>
                <a:cubicBezTo>
                  <a:pt x="148" y="228"/>
                  <a:pt x="141" y="232"/>
                  <a:pt x="136" y="235"/>
                </a:cubicBezTo>
                <a:cubicBezTo>
                  <a:pt x="137" y="237"/>
                  <a:pt x="138" y="240"/>
                  <a:pt x="138" y="242"/>
                </a:cubicBezTo>
                <a:cubicBezTo>
                  <a:pt x="140" y="244"/>
                  <a:pt x="142" y="248"/>
                  <a:pt x="140" y="252"/>
                </a:cubicBezTo>
                <a:cubicBezTo>
                  <a:pt x="141" y="255"/>
                  <a:pt x="142" y="258"/>
                  <a:pt x="140" y="259"/>
                </a:cubicBezTo>
                <a:cubicBezTo>
                  <a:pt x="143" y="263"/>
                  <a:pt x="140" y="267"/>
                  <a:pt x="139" y="268"/>
                </a:cubicBezTo>
                <a:cubicBezTo>
                  <a:pt x="137" y="269"/>
                  <a:pt x="133" y="269"/>
                  <a:pt x="131" y="265"/>
                </a:cubicBezTo>
                <a:cubicBezTo>
                  <a:pt x="127" y="265"/>
                  <a:pt x="125" y="262"/>
                  <a:pt x="124" y="260"/>
                </a:cubicBezTo>
                <a:cubicBezTo>
                  <a:pt x="118" y="258"/>
                  <a:pt x="116" y="253"/>
                  <a:pt x="119" y="248"/>
                </a:cubicBezTo>
                <a:cubicBezTo>
                  <a:pt x="115" y="247"/>
                  <a:pt x="114" y="246"/>
                  <a:pt x="111" y="243"/>
                </a:cubicBezTo>
                <a:cubicBezTo>
                  <a:pt x="107" y="243"/>
                  <a:pt x="102" y="241"/>
                  <a:pt x="102" y="235"/>
                </a:cubicBezTo>
                <a:cubicBezTo>
                  <a:pt x="95" y="235"/>
                  <a:pt x="91" y="231"/>
                  <a:pt x="92" y="223"/>
                </a:cubicBezTo>
                <a:cubicBezTo>
                  <a:pt x="89" y="222"/>
                  <a:pt x="87" y="221"/>
                  <a:pt x="86" y="216"/>
                </a:cubicBezTo>
                <a:cubicBezTo>
                  <a:pt x="85" y="210"/>
                  <a:pt x="91" y="205"/>
                  <a:pt x="94" y="201"/>
                </a:cubicBezTo>
                <a:cubicBezTo>
                  <a:pt x="94" y="199"/>
                  <a:pt x="92" y="192"/>
                  <a:pt x="92" y="190"/>
                </a:cubicBezTo>
                <a:cubicBezTo>
                  <a:pt x="87" y="188"/>
                  <a:pt x="86" y="184"/>
                  <a:pt x="86" y="180"/>
                </a:cubicBezTo>
                <a:cubicBezTo>
                  <a:pt x="80" y="175"/>
                  <a:pt x="84" y="169"/>
                  <a:pt x="83" y="166"/>
                </a:cubicBezTo>
                <a:cubicBezTo>
                  <a:pt x="82" y="164"/>
                  <a:pt x="80" y="164"/>
                  <a:pt x="79" y="165"/>
                </a:cubicBezTo>
                <a:cubicBezTo>
                  <a:pt x="79" y="163"/>
                  <a:pt x="80" y="162"/>
                  <a:pt x="81" y="161"/>
                </a:cubicBezTo>
                <a:cubicBezTo>
                  <a:pt x="77" y="159"/>
                  <a:pt x="76" y="156"/>
                  <a:pt x="77" y="152"/>
                </a:cubicBezTo>
                <a:lnTo>
                  <a:pt x="41" y="63"/>
                </a:lnTo>
                <a:cubicBezTo>
                  <a:pt x="36" y="62"/>
                  <a:pt x="35" y="60"/>
                  <a:pt x="36" y="57"/>
                </a:cubicBezTo>
                <a:cubicBezTo>
                  <a:pt x="32" y="56"/>
                  <a:pt x="30" y="52"/>
                  <a:pt x="30" y="48"/>
                </a:cubicBezTo>
                <a:cubicBezTo>
                  <a:pt x="30" y="48"/>
                  <a:pt x="30" y="48"/>
                  <a:pt x="30" y="48"/>
                </a:cubicBezTo>
                <a:cubicBezTo>
                  <a:pt x="27" y="49"/>
                  <a:pt x="24" y="49"/>
                  <a:pt x="22" y="45"/>
                </a:cubicBezTo>
                <a:lnTo>
                  <a:pt x="12" y="39"/>
                </a:lnTo>
                <a:cubicBezTo>
                  <a:pt x="13" y="38"/>
                  <a:pt x="10" y="39"/>
                  <a:pt x="7" y="35"/>
                </a:cubicBezTo>
                <a:cubicBezTo>
                  <a:pt x="0" y="29"/>
                  <a:pt x="1" y="18"/>
                  <a:pt x="1" y="16"/>
                </a:cubicBezTo>
                <a:lnTo>
                  <a:pt x="10" y="20"/>
                </a:lnTo>
                <a:cubicBezTo>
                  <a:pt x="10" y="19"/>
                  <a:pt x="11" y="18"/>
                  <a:pt x="12" y="17"/>
                </a:cubicBezTo>
                <a:cubicBezTo>
                  <a:pt x="9" y="13"/>
                  <a:pt x="11" y="10"/>
                  <a:pt x="14" y="9"/>
                </a:cubicBezTo>
                <a:cubicBezTo>
                  <a:pt x="13" y="6"/>
                  <a:pt x="13" y="4"/>
                  <a:pt x="16" y="2"/>
                </a:cubicBezTo>
                <a:cubicBezTo>
                  <a:pt x="16" y="2"/>
                  <a:pt x="16" y="2"/>
                  <a:pt x="16" y="2"/>
                </a:cubicBezTo>
                <a:cubicBezTo>
                  <a:pt x="15" y="1"/>
                  <a:pt x="16" y="0"/>
                  <a:pt x="16" y="0"/>
                </a:cubicBezTo>
                <a:cubicBezTo>
                  <a:pt x="17" y="0"/>
                  <a:pt x="18" y="0"/>
                  <a:pt x="18" y="1"/>
                </a:cubicBezTo>
                <a:cubicBezTo>
                  <a:pt x="18" y="1"/>
                  <a:pt x="18" y="1"/>
                  <a:pt x="18" y="1"/>
                </a:cubicBezTo>
                <a:cubicBezTo>
                  <a:pt x="21" y="0"/>
                  <a:pt x="23" y="1"/>
                  <a:pt x="24" y="4"/>
                </a:cubicBezTo>
                <a:cubicBezTo>
                  <a:pt x="27" y="3"/>
                  <a:pt x="31" y="4"/>
                  <a:pt x="32" y="8"/>
                </a:cubicBezTo>
                <a:cubicBezTo>
                  <a:pt x="33" y="8"/>
                  <a:pt x="34" y="8"/>
                  <a:pt x="35" y="9"/>
                </a:cubicBezTo>
                <a:lnTo>
                  <a:pt x="38" y="0"/>
                </a:lnTo>
                <a:cubicBezTo>
                  <a:pt x="40" y="0"/>
                  <a:pt x="48" y="7"/>
                  <a:pt x="49" y="16"/>
                </a:cubicBezTo>
                <a:cubicBezTo>
                  <a:pt x="49" y="21"/>
                  <a:pt x="46" y="27"/>
                  <a:pt x="44" y="30"/>
                </a:cubicBezTo>
                <a:cubicBezTo>
                  <a:pt x="46" y="30"/>
                  <a:pt x="47" y="31"/>
                  <a:pt x="47" y="32"/>
                </a:cubicBezTo>
                <a:cubicBezTo>
                  <a:pt x="48" y="34"/>
                  <a:pt x="48" y="35"/>
                  <a:pt x="47" y="37"/>
                </a:cubicBezTo>
                <a:cubicBezTo>
                  <a:pt x="47" y="39"/>
                  <a:pt x="45" y="41"/>
                  <a:pt x="43" y="42"/>
                </a:cubicBezTo>
                <a:cubicBezTo>
                  <a:pt x="45" y="43"/>
                  <a:pt x="47" y="46"/>
                  <a:pt x="47" y="48"/>
                </a:cubicBezTo>
                <a:cubicBezTo>
                  <a:pt x="47" y="49"/>
                  <a:pt x="46" y="50"/>
                  <a:pt x="46" y="51"/>
                </a:cubicBezTo>
                <a:cubicBezTo>
                  <a:pt x="46" y="52"/>
                  <a:pt x="46" y="52"/>
                  <a:pt x="46" y="52"/>
                </a:cubicBezTo>
                <a:cubicBezTo>
                  <a:pt x="49" y="53"/>
                  <a:pt x="50" y="57"/>
                  <a:pt x="48" y="60"/>
                </a:cubicBezTo>
                <a:lnTo>
                  <a:pt x="89" y="146"/>
                </a:lnTo>
                <a:cubicBezTo>
                  <a:pt x="94" y="147"/>
                  <a:pt x="95" y="151"/>
                  <a:pt x="94" y="155"/>
                </a:cubicBezTo>
                <a:cubicBezTo>
                  <a:pt x="95" y="155"/>
                  <a:pt x="97" y="155"/>
                  <a:pt x="98" y="157"/>
                </a:cubicBezTo>
                <a:cubicBezTo>
                  <a:pt x="96" y="157"/>
                  <a:pt x="95" y="159"/>
                  <a:pt x="96" y="161"/>
                </a:cubicBezTo>
                <a:cubicBezTo>
                  <a:pt x="98" y="164"/>
                  <a:pt x="103" y="164"/>
                  <a:pt x="104" y="172"/>
                </a:cubicBezTo>
                <a:cubicBezTo>
                  <a:pt x="107" y="174"/>
                  <a:pt x="109" y="179"/>
                  <a:pt x="107" y="183"/>
                </a:cubicBezTo>
                <a:cubicBezTo>
                  <a:pt x="109" y="185"/>
                  <a:pt x="111" y="189"/>
                  <a:pt x="111" y="189"/>
                </a:cubicBezTo>
                <a:cubicBezTo>
                  <a:pt x="112" y="186"/>
                  <a:pt x="116" y="187"/>
                  <a:pt x="118" y="188"/>
                </a:cubicBezTo>
                <a:cubicBezTo>
                  <a:pt x="123" y="183"/>
                  <a:pt x="130" y="186"/>
                  <a:pt x="132" y="194"/>
                </a:cubicBezTo>
                <a:cubicBezTo>
                  <a:pt x="135" y="202"/>
                  <a:pt x="146" y="206"/>
                  <a:pt x="152" y="205"/>
                </a:cubicBezTo>
                <a:cubicBezTo>
                  <a:pt x="160" y="204"/>
                  <a:pt x="173" y="199"/>
                  <a:pt x="180" y="195"/>
                </a:cubicBezTo>
                <a:close/>
                <a:moveTo>
                  <a:pt x="22" y="40"/>
                </a:moveTo>
                <a:lnTo>
                  <a:pt x="22" y="40"/>
                </a:lnTo>
                <a:lnTo>
                  <a:pt x="26" y="42"/>
                </a:lnTo>
                <a:cubicBezTo>
                  <a:pt x="26" y="41"/>
                  <a:pt x="26" y="40"/>
                  <a:pt x="26" y="39"/>
                </a:cubicBezTo>
                <a:cubicBezTo>
                  <a:pt x="25" y="38"/>
                  <a:pt x="23" y="38"/>
                  <a:pt x="22" y="40"/>
                </a:cubicBezTo>
                <a:close/>
                <a:moveTo>
                  <a:pt x="35" y="20"/>
                </a:moveTo>
                <a:lnTo>
                  <a:pt x="35" y="20"/>
                </a:lnTo>
                <a:cubicBezTo>
                  <a:pt x="35" y="20"/>
                  <a:pt x="35" y="20"/>
                  <a:pt x="36" y="20"/>
                </a:cubicBezTo>
                <a:cubicBezTo>
                  <a:pt x="37" y="18"/>
                  <a:pt x="35" y="17"/>
                  <a:pt x="33" y="15"/>
                </a:cubicBezTo>
                <a:cubicBezTo>
                  <a:pt x="33" y="16"/>
                  <a:pt x="32" y="16"/>
                  <a:pt x="31" y="16"/>
                </a:cubicBezTo>
                <a:cubicBezTo>
                  <a:pt x="31" y="17"/>
                  <a:pt x="31" y="17"/>
                  <a:pt x="31" y="17"/>
                </a:cubicBezTo>
                <a:lnTo>
                  <a:pt x="32" y="17"/>
                </a:lnTo>
                <a:cubicBezTo>
                  <a:pt x="33" y="18"/>
                  <a:pt x="34" y="19"/>
                  <a:pt x="35" y="20"/>
                </a:cubicBezTo>
                <a:close/>
                <a:moveTo>
                  <a:pt x="23" y="15"/>
                </a:moveTo>
                <a:lnTo>
                  <a:pt x="23" y="15"/>
                </a:lnTo>
                <a:cubicBezTo>
                  <a:pt x="23" y="15"/>
                  <a:pt x="24" y="14"/>
                  <a:pt x="24" y="13"/>
                </a:cubicBezTo>
                <a:cubicBezTo>
                  <a:pt x="24" y="13"/>
                  <a:pt x="23" y="13"/>
                  <a:pt x="23" y="13"/>
                </a:cubicBezTo>
                <a:lnTo>
                  <a:pt x="24" y="11"/>
                </a:lnTo>
                <a:lnTo>
                  <a:pt x="23" y="10"/>
                </a:lnTo>
                <a:lnTo>
                  <a:pt x="19" y="12"/>
                </a:lnTo>
                <a:lnTo>
                  <a:pt x="19" y="13"/>
                </a:lnTo>
                <a:lnTo>
                  <a:pt x="21" y="14"/>
                </a:lnTo>
                <a:cubicBezTo>
                  <a:pt x="21" y="14"/>
                  <a:pt x="21" y="14"/>
                  <a:pt x="21" y="15"/>
                </a:cubicBezTo>
                <a:cubicBezTo>
                  <a:pt x="21" y="15"/>
                  <a:pt x="23" y="15"/>
                  <a:pt x="23" y="15"/>
                </a:cubicBezTo>
                <a:close/>
                <a:moveTo>
                  <a:pt x="19" y="27"/>
                </a:moveTo>
                <a:lnTo>
                  <a:pt x="19" y="27"/>
                </a:lnTo>
                <a:cubicBezTo>
                  <a:pt x="19" y="26"/>
                  <a:pt x="18" y="24"/>
                  <a:pt x="18" y="23"/>
                </a:cubicBezTo>
                <a:lnTo>
                  <a:pt x="19" y="22"/>
                </a:lnTo>
                <a:cubicBezTo>
                  <a:pt x="19" y="22"/>
                  <a:pt x="19" y="22"/>
                  <a:pt x="19" y="22"/>
                </a:cubicBezTo>
                <a:cubicBezTo>
                  <a:pt x="18" y="23"/>
                  <a:pt x="17" y="23"/>
                  <a:pt x="16" y="23"/>
                </a:cubicBezTo>
                <a:cubicBezTo>
                  <a:pt x="16" y="25"/>
                  <a:pt x="16" y="27"/>
                  <a:pt x="18" y="28"/>
                </a:cubicBezTo>
                <a:cubicBezTo>
                  <a:pt x="18" y="28"/>
                  <a:pt x="19" y="27"/>
                  <a:pt x="19" y="27"/>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8" name="Freeform 1878"/>
          <p:cNvSpPr>
            <a:spLocks/>
          </p:cNvSpPr>
          <p:nvPr/>
        </p:nvSpPr>
        <p:spPr bwMode="auto">
          <a:xfrm>
            <a:off x="339726" y="520700"/>
            <a:ext cx="7938" cy="7938"/>
          </a:xfrm>
          <a:custGeom>
            <a:avLst/>
            <a:gdLst>
              <a:gd name="T0" fmla="*/ 0 w 11"/>
              <a:gd name="T1" fmla="*/ 5 h 11"/>
              <a:gd name="T2" fmla="*/ 0 w 11"/>
              <a:gd name="T3" fmla="*/ 5 h 11"/>
              <a:gd name="T4" fmla="*/ 5 w 11"/>
              <a:gd name="T5" fmla="*/ 0 h 11"/>
              <a:gd name="T6" fmla="*/ 11 w 11"/>
              <a:gd name="T7" fmla="*/ 5 h 11"/>
              <a:gd name="T8" fmla="*/ 5 w 11"/>
              <a:gd name="T9" fmla="*/ 11 h 11"/>
              <a:gd name="T10" fmla="*/ 0 w 11"/>
              <a:gd name="T11" fmla="*/ 5 h 11"/>
            </a:gdLst>
            <a:ahLst/>
            <a:cxnLst>
              <a:cxn ang="0">
                <a:pos x="T0" y="T1"/>
              </a:cxn>
              <a:cxn ang="0">
                <a:pos x="T2" y="T3"/>
              </a:cxn>
              <a:cxn ang="0">
                <a:pos x="T4" y="T5"/>
              </a:cxn>
              <a:cxn ang="0">
                <a:pos x="T6" y="T7"/>
              </a:cxn>
              <a:cxn ang="0">
                <a:pos x="T8" y="T9"/>
              </a:cxn>
              <a:cxn ang="0">
                <a:pos x="T10" y="T11"/>
              </a:cxn>
            </a:cxnLst>
            <a:rect l="0" t="0" r="r" b="b"/>
            <a:pathLst>
              <a:path w="11" h="11">
                <a:moveTo>
                  <a:pt x="0" y="5"/>
                </a:moveTo>
                <a:lnTo>
                  <a:pt x="0" y="5"/>
                </a:lnTo>
                <a:cubicBezTo>
                  <a:pt x="0" y="2"/>
                  <a:pt x="2" y="0"/>
                  <a:pt x="5" y="0"/>
                </a:cubicBezTo>
                <a:cubicBezTo>
                  <a:pt x="8" y="0"/>
                  <a:pt x="11" y="2"/>
                  <a:pt x="11" y="5"/>
                </a:cubicBezTo>
                <a:cubicBezTo>
                  <a:pt x="11" y="8"/>
                  <a:pt x="8" y="11"/>
                  <a:pt x="5" y="11"/>
                </a:cubicBezTo>
                <a:cubicBezTo>
                  <a:pt x="2" y="11"/>
                  <a:pt x="0" y="8"/>
                  <a:pt x="0"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79" name="Freeform 1879"/>
          <p:cNvSpPr>
            <a:spLocks/>
          </p:cNvSpPr>
          <p:nvPr/>
        </p:nvSpPr>
        <p:spPr bwMode="auto">
          <a:xfrm>
            <a:off x="407988" y="674688"/>
            <a:ext cx="7938" cy="4763"/>
          </a:xfrm>
          <a:custGeom>
            <a:avLst/>
            <a:gdLst>
              <a:gd name="T0" fmla="*/ 10 w 11"/>
              <a:gd name="T1" fmla="*/ 0 h 7"/>
              <a:gd name="T2" fmla="*/ 10 w 11"/>
              <a:gd name="T3" fmla="*/ 0 h 7"/>
              <a:gd name="T4" fmla="*/ 8 w 11"/>
              <a:gd name="T5" fmla="*/ 6 h 7"/>
              <a:gd name="T6" fmla="*/ 0 w 11"/>
              <a:gd name="T7" fmla="*/ 4 h 7"/>
              <a:gd name="T8" fmla="*/ 10 w 11"/>
              <a:gd name="T9" fmla="*/ 0 h 7"/>
            </a:gdLst>
            <a:ahLst/>
            <a:cxnLst>
              <a:cxn ang="0">
                <a:pos x="T0" y="T1"/>
              </a:cxn>
              <a:cxn ang="0">
                <a:pos x="T2" y="T3"/>
              </a:cxn>
              <a:cxn ang="0">
                <a:pos x="T4" y="T5"/>
              </a:cxn>
              <a:cxn ang="0">
                <a:pos x="T6" y="T7"/>
              </a:cxn>
              <a:cxn ang="0">
                <a:pos x="T8" y="T9"/>
              </a:cxn>
            </a:cxnLst>
            <a:rect l="0" t="0" r="r" b="b"/>
            <a:pathLst>
              <a:path w="11" h="7">
                <a:moveTo>
                  <a:pt x="10" y="0"/>
                </a:moveTo>
                <a:lnTo>
                  <a:pt x="10" y="0"/>
                </a:lnTo>
                <a:cubicBezTo>
                  <a:pt x="11" y="2"/>
                  <a:pt x="10" y="5"/>
                  <a:pt x="8" y="6"/>
                </a:cubicBezTo>
                <a:cubicBezTo>
                  <a:pt x="6" y="7"/>
                  <a:pt x="2" y="7"/>
                  <a:pt x="0" y="4"/>
                </a:cubicBezTo>
                <a:cubicBezTo>
                  <a:pt x="4" y="5"/>
                  <a:pt x="8" y="2"/>
                  <a:pt x="1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0" name="Freeform 1880"/>
          <p:cNvSpPr>
            <a:spLocks/>
          </p:cNvSpPr>
          <p:nvPr/>
        </p:nvSpPr>
        <p:spPr bwMode="auto">
          <a:xfrm>
            <a:off x="395288" y="660400"/>
            <a:ext cx="14288" cy="7938"/>
          </a:xfrm>
          <a:custGeom>
            <a:avLst/>
            <a:gdLst>
              <a:gd name="T0" fmla="*/ 10 w 20"/>
              <a:gd name="T1" fmla="*/ 1 h 12"/>
              <a:gd name="T2" fmla="*/ 10 w 20"/>
              <a:gd name="T3" fmla="*/ 1 h 12"/>
              <a:gd name="T4" fmla="*/ 16 w 20"/>
              <a:gd name="T5" fmla="*/ 9 h 12"/>
              <a:gd name="T6" fmla="*/ 4 w 20"/>
              <a:gd name="T7" fmla="*/ 6 h 12"/>
              <a:gd name="T8" fmla="*/ 1 w 20"/>
              <a:gd name="T9" fmla="*/ 4 h 12"/>
              <a:gd name="T10" fmla="*/ 1 w 20"/>
              <a:gd name="T11" fmla="*/ 3 h 12"/>
              <a:gd name="T12" fmla="*/ 3 w 20"/>
              <a:gd name="T13" fmla="*/ 3 h 12"/>
              <a:gd name="T14" fmla="*/ 4 w 20"/>
              <a:gd name="T15" fmla="*/ 5 h 12"/>
              <a:gd name="T16" fmla="*/ 6 w 20"/>
              <a:gd name="T17" fmla="*/ 4 h 12"/>
              <a:gd name="T18" fmla="*/ 7 w 20"/>
              <a:gd name="T19" fmla="*/ 6 h 12"/>
              <a:gd name="T20" fmla="*/ 8 w 20"/>
              <a:gd name="T21" fmla="*/ 3 h 12"/>
              <a:gd name="T22" fmla="*/ 10 w 20"/>
              <a:gd name="T2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2">
                <a:moveTo>
                  <a:pt x="10" y="1"/>
                </a:moveTo>
                <a:lnTo>
                  <a:pt x="10" y="1"/>
                </a:lnTo>
                <a:cubicBezTo>
                  <a:pt x="15" y="0"/>
                  <a:pt x="20" y="4"/>
                  <a:pt x="16" y="9"/>
                </a:cubicBezTo>
                <a:cubicBezTo>
                  <a:pt x="13" y="12"/>
                  <a:pt x="6" y="8"/>
                  <a:pt x="4" y="6"/>
                </a:cubicBezTo>
                <a:lnTo>
                  <a:pt x="1" y="4"/>
                </a:lnTo>
                <a:cubicBezTo>
                  <a:pt x="1" y="4"/>
                  <a:pt x="0" y="3"/>
                  <a:pt x="1" y="3"/>
                </a:cubicBezTo>
                <a:lnTo>
                  <a:pt x="3" y="3"/>
                </a:lnTo>
                <a:cubicBezTo>
                  <a:pt x="3" y="4"/>
                  <a:pt x="3" y="4"/>
                  <a:pt x="4" y="5"/>
                </a:cubicBezTo>
                <a:cubicBezTo>
                  <a:pt x="4" y="4"/>
                  <a:pt x="5" y="3"/>
                  <a:pt x="6" y="4"/>
                </a:cubicBezTo>
                <a:cubicBezTo>
                  <a:pt x="6" y="5"/>
                  <a:pt x="6" y="6"/>
                  <a:pt x="7" y="6"/>
                </a:cubicBezTo>
                <a:cubicBezTo>
                  <a:pt x="7" y="6"/>
                  <a:pt x="7" y="4"/>
                  <a:pt x="8" y="3"/>
                </a:cubicBezTo>
                <a:cubicBezTo>
                  <a:pt x="9" y="3"/>
                  <a:pt x="10" y="2"/>
                  <a:pt x="10"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1" name="Freeform 1881"/>
          <p:cNvSpPr>
            <a:spLocks/>
          </p:cNvSpPr>
          <p:nvPr/>
        </p:nvSpPr>
        <p:spPr bwMode="auto">
          <a:xfrm>
            <a:off x="401638" y="652463"/>
            <a:ext cx="3175" cy="3175"/>
          </a:xfrm>
          <a:custGeom>
            <a:avLst/>
            <a:gdLst>
              <a:gd name="T0" fmla="*/ 3 w 3"/>
              <a:gd name="T1" fmla="*/ 0 h 4"/>
              <a:gd name="T2" fmla="*/ 3 w 3"/>
              <a:gd name="T3" fmla="*/ 0 h 4"/>
              <a:gd name="T4" fmla="*/ 1 w 3"/>
              <a:gd name="T5" fmla="*/ 4 h 4"/>
              <a:gd name="T6" fmla="*/ 0 w 3"/>
              <a:gd name="T7" fmla="*/ 2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3" y="0"/>
                </a:lnTo>
                <a:cubicBezTo>
                  <a:pt x="3" y="1"/>
                  <a:pt x="3" y="3"/>
                  <a:pt x="1" y="4"/>
                </a:cubicBezTo>
                <a:cubicBezTo>
                  <a:pt x="1" y="3"/>
                  <a:pt x="1" y="3"/>
                  <a:pt x="0" y="2"/>
                </a:cubicBezTo>
                <a:cubicBezTo>
                  <a:pt x="1" y="2"/>
                  <a:pt x="2" y="0"/>
                  <a:pt x="3"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2" name="Freeform 1882"/>
          <p:cNvSpPr>
            <a:spLocks/>
          </p:cNvSpPr>
          <p:nvPr/>
        </p:nvSpPr>
        <p:spPr bwMode="auto">
          <a:xfrm>
            <a:off x="384176" y="650875"/>
            <a:ext cx="17463" cy="9525"/>
          </a:xfrm>
          <a:custGeom>
            <a:avLst/>
            <a:gdLst>
              <a:gd name="T0" fmla="*/ 1 w 25"/>
              <a:gd name="T1" fmla="*/ 0 h 14"/>
              <a:gd name="T2" fmla="*/ 1 w 25"/>
              <a:gd name="T3" fmla="*/ 0 h 14"/>
              <a:gd name="T4" fmla="*/ 5 w 25"/>
              <a:gd name="T5" fmla="*/ 1 h 14"/>
              <a:gd name="T6" fmla="*/ 5 w 25"/>
              <a:gd name="T7" fmla="*/ 5 h 14"/>
              <a:gd name="T8" fmla="*/ 8 w 25"/>
              <a:gd name="T9" fmla="*/ 3 h 14"/>
              <a:gd name="T10" fmla="*/ 8 w 25"/>
              <a:gd name="T11" fmla="*/ 7 h 14"/>
              <a:gd name="T12" fmla="*/ 11 w 25"/>
              <a:gd name="T13" fmla="*/ 6 h 14"/>
              <a:gd name="T14" fmla="*/ 11 w 25"/>
              <a:gd name="T15" fmla="*/ 8 h 14"/>
              <a:gd name="T16" fmla="*/ 14 w 25"/>
              <a:gd name="T17" fmla="*/ 7 h 14"/>
              <a:gd name="T18" fmla="*/ 22 w 25"/>
              <a:gd name="T19" fmla="*/ 5 h 14"/>
              <a:gd name="T20" fmla="*/ 25 w 25"/>
              <a:gd name="T21" fmla="*/ 10 h 14"/>
              <a:gd name="T22" fmla="*/ 17 w 25"/>
              <a:gd name="T23" fmla="*/ 12 h 14"/>
              <a:gd name="T24" fmla="*/ 3 w 25"/>
              <a:gd name="T25" fmla="*/ 7 h 14"/>
              <a:gd name="T26" fmla="*/ 1 w 25"/>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4">
                <a:moveTo>
                  <a:pt x="1" y="0"/>
                </a:moveTo>
                <a:lnTo>
                  <a:pt x="1" y="0"/>
                </a:lnTo>
                <a:cubicBezTo>
                  <a:pt x="4" y="0"/>
                  <a:pt x="5" y="1"/>
                  <a:pt x="5" y="1"/>
                </a:cubicBezTo>
                <a:cubicBezTo>
                  <a:pt x="5" y="1"/>
                  <a:pt x="4" y="4"/>
                  <a:pt x="5" y="5"/>
                </a:cubicBezTo>
                <a:cubicBezTo>
                  <a:pt x="5" y="3"/>
                  <a:pt x="7" y="2"/>
                  <a:pt x="8" y="3"/>
                </a:cubicBezTo>
                <a:cubicBezTo>
                  <a:pt x="7" y="4"/>
                  <a:pt x="7" y="6"/>
                  <a:pt x="8" y="7"/>
                </a:cubicBezTo>
                <a:cubicBezTo>
                  <a:pt x="8" y="5"/>
                  <a:pt x="10" y="4"/>
                  <a:pt x="11" y="6"/>
                </a:cubicBezTo>
                <a:cubicBezTo>
                  <a:pt x="11" y="6"/>
                  <a:pt x="10" y="7"/>
                  <a:pt x="11" y="8"/>
                </a:cubicBezTo>
                <a:cubicBezTo>
                  <a:pt x="12" y="6"/>
                  <a:pt x="13" y="6"/>
                  <a:pt x="14" y="7"/>
                </a:cubicBezTo>
                <a:cubicBezTo>
                  <a:pt x="14" y="7"/>
                  <a:pt x="17" y="8"/>
                  <a:pt x="22" y="5"/>
                </a:cubicBezTo>
                <a:cubicBezTo>
                  <a:pt x="24" y="6"/>
                  <a:pt x="25" y="8"/>
                  <a:pt x="25" y="10"/>
                </a:cubicBezTo>
                <a:cubicBezTo>
                  <a:pt x="24" y="14"/>
                  <a:pt x="20" y="14"/>
                  <a:pt x="17" y="12"/>
                </a:cubicBezTo>
                <a:cubicBezTo>
                  <a:pt x="11" y="8"/>
                  <a:pt x="5" y="10"/>
                  <a:pt x="3" y="7"/>
                </a:cubicBezTo>
                <a:cubicBezTo>
                  <a:pt x="1" y="6"/>
                  <a:pt x="0" y="3"/>
                  <a:pt x="1"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3" name="Freeform 1883"/>
          <p:cNvSpPr>
            <a:spLocks/>
          </p:cNvSpPr>
          <p:nvPr/>
        </p:nvSpPr>
        <p:spPr bwMode="auto">
          <a:xfrm>
            <a:off x="398463" y="642938"/>
            <a:ext cx="3175" cy="3175"/>
          </a:xfrm>
          <a:custGeom>
            <a:avLst/>
            <a:gdLst>
              <a:gd name="T0" fmla="*/ 2 w 4"/>
              <a:gd name="T1" fmla="*/ 0 h 4"/>
              <a:gd name="T2" fmla="*/ 2 w 4"/>
              <a:gd name="T3" fmla="*/ 0 h 4"/>
              <a:gd name="T4" fmla="*/ 4 w 4"/>
              <a:gd name="T5" fmla="*/ 4 h 4"/>
              <a:gd name="T6" fmla="*/ 0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2" y="0"/>
                </a:lnTo>
                <a:cubicBezTo>
                  <a:pt x="2" y="1"/>
                  <a:pt x="3" y="2"/>
                  <a:pt x="4" y="4"/>
                </a:cubicBezTo>
                <a:cubicBezTo>
                  <a:pt x="2" y="3"/>
                  <a:pt x="0" y="2"/>
                  <a:pt x="0" y="0"/>
                </a:cubicBezTo>
                <a:lnTo>
                  <a:pt x="2"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4" name="Freeform 1884"/>
          <p:cNvSpPr>
            <a:spLocks/>
          </p:cNvSpPr>
          <p:nvPr/>
        </p:nvSpPr>
        <p:spPr bwMode="auto">
          <a:xfrm>
            <a:off x="400051" y="641350"/>
            <a:ext cx="12700" cy="30163"/>
          </a:xfrm>
          <a:custGeom>
            <a:avLst/>
            <a:gdLst>
              <a:gd name="T0" fmla="*/ 4 w 19"/>
              <a:gd name="T1" fmla="*/ 0 h 42"/>
              <a:gd name="T2" fmla="*/ 4 w 19"/>
              <a:gd name="T3" fmla="*/ 0 h 42"/>
              <a:gd name="T4" fmla="*/ 18 w 19"/>
              <a:gd name="T5" fmla="*/ 33 h 42"/>
              <a:gd name="T6" fmla="*/ 12 w 19"/>
              <a:gd name="T7" fmla="*/ 40 h 42"/>
              <a:gd name="T8" fmla="*/ 4 w 19"/>
              <a:gd name="T9" fmla="*/ 38 h 42"/>
              <a:gd name="T10" fmla="*/ 13 w 19"/>
              <a:gd name="T11" fmla="*/ 28 h 42"/>
              <a:gd name="T12" fmla="*/ 11 w 19"/>
              <a:gd name="T13" fmla="*/ 18 h 42"/>
              <a:gd name="T14" fmla="*/ 9 w 19"/>
              <a:gd name="T15" fmla="*/ 24 h 42"/>
              <a:gd name="T16" fmla="*/ 4 w 19"/>
              <a:gd name="T17" fmla="*/ 23 h 42"/>
              <a:gd name="T18" fmla="*/ 5 w 19"/>
              <a:gd name="T19" fmla="*/ 21 h 42"/>
              <a:gd name="T20" fmla="*/ 6 w 19"/>
              <a:gd name="T21" fmla="*/ 10 h 42"/>
              <a:gd name="T22" fmla="*/ 2 w 19"/>
              <a:gd name="T23" fmla="*/ 15 h 42"/>
              <a:gd name="T24" fmla="*/ 0 w 19"/>
              <a:gd name="T25" fmla="*/ 15 h 42"/>
              <a:gd name="T26" fmla="*/ 0 w 19"/>
              <a:gd name="T27" fmla="*/ 6 h 42"/>
              <a:gd name="T28" fmla="*/ 6 w 19"/>
              <a:gd name="T29" fmla="*/ 8 h 42"/>
              <a:gd name="T30" fmla="*/ 4 w 19"/>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2">
                <a:moveTo>
                  <a:pt x="4" y="0"/>
                </a:moveTo>
                <a:lnTo>
                  <a:pt x="4" y="0"/>
                </a:lnTo>
                <a:cubicBezTo>
                  <a:pt x="9" y="4"/>
                  <a:pt x="19" y="26"/>
                  <a:pt x="18" y="33"/>
                </a:cubicBezTo>
                <a:cubicBezTo>
                  <a:pt x="17" y="36"/>
                  <a:pt x="15" y="39"/>
                  <a:pt x="12" y="40"/>
                </a:cubicBezTo>
                <a:cubicBezTo>
                  <a:pt x="8" y="42"/>
                  <a:pt x="4" y="40"/>
                  <a:pt x="4" y="38"/>
                </a:cubicBezTo>
                <a:cubicBezTo>
                  <a:pt x="11" y="39"/>
                  <a:pt x="15" y="33"/>
                  <a:pt x="13" y="28"/>
                </a:cubicBezTo>
                <a:cubicBezTo>
                  <a:pt x="14" y="24"/>
                  <a:pt x="14" y="22"/>
                  <a:pt x="11" y="18"/>
                </a:cubicBezTo>
                <a:cubicBezTo>
                  <a:pt x="11" y="21"/>
                  <a:pt x="10" y="23"/>
                  <a:pt x="9" y="24"/>
                </a:cubicBezTo>
                <a:cubicBezTo>
                  <a:pt x="8" y="23"/>
                  <a:pt x="6" y="23"/>
                  <a:pt x="4" y="23"/>
                </a:cubicBezTo>
                <a:cubicBezTo>
                  <a:pt x="5" y="23"/>
                  <a:pt x="5" y="21"/>
                  <a:pt x="5" y="21"/>
                </a:cubicBezTo>
                <a:cubicBezTo>
                  <a:pt x="8" y="19"/>
                  <a:pt x="8" y="14"/>
                  <a:pt x="6" y="10"/>
                </a:cubicBezTo>
                <a:cubicBezTo>
                  <a:pt x="5" y="13"/>
                  <a:pt x="4" y="14"/>
                  <a:pt x="2" y="15"/>
                </a:cubicBezTo>
                <a:lnTo>
                  <a:pt x="0" y="15"/>
                </a:lnTo>
                <a:cubicBezTo>
                  <a:pt x="2" y="12"/>
                  <a:pt x="1" y="10"/>
                  <a:pt x="0" y="6"/>
                </a:cubicBezTo>
                <a:cubicBezTo>
                  <a:pt x="2" y="8"/>
                  <a:pt x="4" y="9"/>
                  <a:pt x="6" y="8"/>
                </a:cubicBezTo>
                <a:cubicBezTo>
                  <a:pt x="4" y="6"/>
                  <a:pt x="3" y="2"/>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5" name="Freeform 1885"/>
          <p:cNvSpPr>
            <a:spLocks/>
          </p:cNvSpPr>
          <p:nvPr/>
        </p:nvSpPr>
        <p:spPr bwMode="auto">
          <a:xfrm>
            <a:off x="377826" y="638175"/>
            <a:ext cx="20638" cy="15875"/>
          </a:xfrm>
          <a:custGeom>
            <a:avLst/>
            <a:gdLst>
              <a:gd name="T0" fmla="*/ 9 w 31"/>
              <a:gd name="T1" fmla="*/ 0 h 22"/>
              <a:gd name="T2" fmla="*/ 9 w 31"/>
              <a:gd name="T3" fmla="*/ 0 h 22"/>
              <a:gd name="T4" fmla="*/ 7 w 31"/>
              <a:gd name="T5" fmla="*/ 10 h 22"/>
              <a:gd name="T6" fmla="*/ 7 w 31"/>
              <a:gd name="T7" fmla="*/ 10 h 22"/>
              <a:gd name="T8" fmla="*/ 7 w 31"/>
              <a:gd name="T9" fmla="*/ 11 h 22"/>
              <a:gd name="T10" fmla="*/ 8 w 31"/>
              <a:gd name="T11" fmla="*/ 11 h 22"/>
              <a:gd name="T12" fmla="*/ 9 w 31"/>
              <a:gd name="T13" fmla="*/ 8 h 22"/>
              <a:gd name="T14" fmla="*/ 11 w 31"/>
              <a:gd name="T15" fmla="*/ 10 h 22"/>
              <a:gd name="T16" fmla="*/ 11 w 31"/>
              <a:gd name="T17" fmla="*/ 11 h 22"/>
              <a:gd name="T18" fmla="*/ 10 w 31"/>
              <a:gd name="T19" fmla="*/ 12 h 22"/>
              <a:gd name="T20" fmla="*/ 11 w 31"/>
              <a:gd name="T21" fmla="*/ 12 h 22"/>
              <a:gd name="T22" fmla="*/ 13 w 31"/>
              <a:gd name="T23" fmla="*/ 10 h 22"/>
              <a:gd name="T24" fmla="*/ 15 w 31"/>
              <a:gd name="T25" fmla="*/ 13 h 22"/>
              <a:gd name="T26" fmla="*/ 15 w 31"/>
              <a:gd name="T27" fmla="*/ 13 h 22"/>
              <a:gd name="T28" fmla="*/ 16 w 31"/>
              <a:gd name="T29" fmla="*/ 13 h 22"/>
              <a:gd name="T30" fmla="*/ 16 w 31"/>
              <a:gd name="T31" fmla="*/ 12 h 22"/>
              <a:gd name="T32" fmla="*/ 16 w 31"/>
              <a:gd name="T33" fmla="*/ 11 h 22"/>
              <a:gd name="T34" fmla="*/ 20 w 31"/>
              <a:gd name="T35" fmla="*/ 14 h 22"/>
              <a:gd name="T36" fmla="*/ 26 w 31"/>
              <a:gd name="T37" fmla="*/ 11 h 22"/>
              <a:gd name="T38" fmla="*/ 30 w 31"/>
              <a:gd name="T39" fmla="*/ 14 h 22"/>
              <a:gd name="T40" fmla="*/ 26 w 31"/>
              <a:gd name="T41" fmla="*/ 21 h 22"/>
              <a:gd name="T42" fmla="*/ 14 w 31"/>
              <a:gd name="T43" fmla="*/ 15 h 22"/>
              <a:gd name="T44" fmla="*/ 7 w 31"/>
              <a:gd name="T45" fmla="*/ 13 h 22"/>
              <a:gd name="T46" fmla="*/ 9 w 31"/>
              <a:gd name="T4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2">
                <a:moveTo>
                  <a:pt x="9" y="0"/>
                </a:moveTo>
                <a:lnTo>
                  <a:pt x="9" y="0"/>
                </a:lnTo>
                <a:cubicBezTo>
                  <a:pt x="14" y="4"/>
                  <a:pt x="8" y="6"/>
                  <a:pt x="7" y="10"/>
                </a:cubicBezTo>
                <a:lnTo>
                  <a:pt x="7" y="10"/>
                </a:lnTo>
                <a:lnTo>
                  <a:pt x="7" y="11"/>
                </a:lnTo>
                <a:lnTo>
                  <a:pt x="8" y="11"/>
                </a:lnTo>
                <a:cubicBezTo>
                  <a:pt x="8" y="9"/>
                  <a:pt x="9" y="8"/>
                  <a:pt x="9" y="8"/>
                </a:cubicBezTo>
                <a:cubicBezTo>
                  <a:pt x="9" y="7"/>
                  <a:pt x="11" y="10"/>
                  <a:pt x="11" y="10"/>
                </a:cubicBezTo>
                <a:cubicBezTo>
                  <a:pt x="11" y="10"/>
                  <a:pt x="11" y="10"/>
                  <a:pt x="11" y="11"/>
                </a:cubicBezTo>
                <a:cubicBezTo>
                  <a:pt x="10" y="11"/>
                  <a:pt x="10" y="11"/>
                  <a:pt x="10" y="12"/>
                </a:cubicBezTo>
                <a:lnTo>
                  <a:pt x="11" y="12"/>
                </a:lnTo>
                <a:cubicBezTo>
                  <a:pt x="11" y="11"/>
                  <a:pt x="12" y="11"/>
                  <a:pt x="13" y="10"/>
                </a:cubicBezTo>
                <a:cubicBezTo>
                  <a:pt x="14" y="10"/>
                  <a:pt x="14" y="12"/>
                  <a:pt x="15" y="13"/>
                </a:cubicBezTo>
                <a:lnTo>
                  <a:pt x="15" y="13"/>
                </a:lnTo>
                <a:lnTo>
                  <a:pt x="16" y="13"/>
                </a:lnTo>
                <a:cubicBezTo>
                  <a:pt x="16" y="13"/>
                  <a:pt x="16" y="12"/>
                  <a:pt x="16" y="12"/>
                </a:cubicBezTo>
                <a:lnTo>
                  <a:pt x="16" y="11"/>
                </a:lnTo>
                <a:cubicBezTo>
                  <a:pt x="18" y="11"/>
                  <a:pt x="19" y="13"/>
                  <a:pt x="20" y="14"/>
                </a:cubicBezTo>
                <a:cubicBezTo>
                  <a:pt x="22" y="14"/>
                  <a:pt x="23" y="10"/>
                  <a:pt x="26" y="11"/>
                </a:cubicBezTo>
                <a:cubicBezTo>
                  <a:pt x="26" y="11"/>
                  <a:pt x="29" y="12"/>
                  <a:pt x="30" y="14"/>
                </a:cubicBezTo>
                <a:cubicBezTo>
                  <a:pt x="31" y="19"/>
                  <a:pt x="29" y="20"/>
                  <a:pt x="26" y="21"/>
                </a:cubicBezTo>
                <a:cubicBezTo>
                  <a:pt x="21" y="22"/>
                  <a:pt x="18" y="17"/>
                  <a:pt x="14" y="15"/>
                </a:cubicBezTo>
                <a:cubicBezTo>
                  <a:pt x="12" y="14"/>
                  <a:pt x="9" y="14"/>
                  <a:pt x="7" y="13"/>
                </a:cubicBezTo>
                <a:cubicBezTo>
                  <a:pt x="0" y="10"/>
                  <a:pt x="7" y="3"/>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6" name="Freeform 1886"/>
          <p:cNvSpPr>
            <a:spLocks/>
          </p:cNvSpPr>
          <p:nvPr/>
        </p:nvSpPr>
        <p:spPr bwMode="auto">
          <a:xfrm>
            <a:off x="396876" y="625475"/>
            <a:ext cx="3175" cy="4763"/>
          </a:xfrm>
          <a:custGeom>
            <a:avLst/>
            <a:gdLst>
              <a:gd name="T0" fmla="*/ 5 w 5"/>
              <a:gd name="T1" fmla="*/ 1 h 5"/>
              <a:gd name="T2" fmla="*/ 5 w 5"/>
              <a:gd name="T3" fmla="*/ 1 h 5"/>
              <a:gd name="T4" fmla="*/ 2 w 5"/>
              <a:gd name="T5" fmla="*/ 5 h 5"/>
              <a:gd name="T6" fmla="*/ 0 w 5"/>
              <a:gd name="T7" fmla="*/ 2 h 5"/>
              <a:gd name="T8" fmla="*/ 5 w 5"/>
              <a:gd name="T9" fmla="*/ 1 h 5"/>
            </a:gdLst>
            <a:ahLst/>
            <a:cxnLst>
              <a:cxn ang="0">
                <a:pos x="T0" y="T1"/>
              </a:cxn>
              <a:cxn ang="0">
                <a:pos x="T2" y="T3"/>
              </a:cxn>
              <a:cxn ang="0">
                <a:pos x="T4" y="T5"/>
              </a:cxn>
              <a:cxn ang="0">
                <a:pos x="T6" y="T7"/>
              </a:cxn>
              <a:cxn ang="0">
                <a:pos x="T8" y="T9"/>
              </a:cxn>
            </a:cxnLst>
            <a:rect l="0" t="0" r="r" b="b"/>
            <a:pathLst>
              <a:path w="5" h="5">
                <a:moveTo>
                  <a:pt x="5" y="1"/>
                </a:moveTo>
                <a:lnTo>
                  <a:pt x="5" y="1"/>
                </a:lnTo>
                <a:cubicBezTo>
                  <a:pt x="4" y="3"/>
                  <a:pt x="3" y="4"/>
                  <a:pt x="2" y="5"/>
                </a:cubicBezTo>
                <a:cubicBezTo>
                  <a:pt x="2" y="5"/>
                  <a:pt x="1" y="3"/>
                  <a:pt x="0" y="2"/>
                </a:cubicBezTo>
                <a:cubicBezTo>
                  <a:pt x="2" y="0"/>
                  <a:pt x="3" y="0"/>
                  <a:pt x="5" y="1"/>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7" name="Freeform 1887"/>
          <p:cNvSpPr>
            <a:spLocks/>
          </p:cNvSpPr>
          <p:nvPr/>
        </p:nvSpPr>
        <p:spPr bwMode="auto">
          <a:xfrm>
            <a:off x="384176" y="623888"/>
            <a:ext cx="11113" cy="22225"/>
          </a:xfrm>
          <a:custGeom>
            <a:avLst/>
            <a:gdLst>
              <a:gd name="T0" fmla="*/ 10 w 16"/>
              <a:gd name="T1" fmla="*/ 0 h 31"/>
              <a:gd name="T2" fmla="*/ 10 w 16"/>
              <a:gd name="T3" fmla="*/ 0 h 31"/>
              <a:gd name="T4" fmla="*/ 16 w 16"/>
              <a:gd name="T5" fmla="*/ 11 h 31"/>
              <a:gd name="T6" fmla="*/ 12 w 16"/>
              <a:gd name="T7" fmla="*/ 15 h 31"/>
              <a:gd name="T8" fmla="*/ 15 w 16"/>
              <a:gd name="T9" fmla="*/ 28 h 31"/>
              <a:gd name="T10" fmla="*/ 9 w 16"/>
              <a:gd name="T11" fmla="*/ 30 h 31"/>
              <a:gd name="T12" fmla="*/ 0 w 16"/>
              <a:gd name="T13" fmla="*/ 5 h 31"/>
              <a:gd name="T14" fmla="*/ 10 w 16"/>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1">
                <a:moveTo>
                  <a:pt x="10" y="0"/>
                </a:moveTo>
                <a:lnTo>
                  <a:pt x="10" y="0"/>
                </a:lnTo>
                <a:cubicBezTo>
                  <a:pt x="13" y="4"/>
                  <a:pt x="14" y="8"/>
                  <a:pt x="16" y="11"/>
                </a:cubicBezTo>
                <a:cubicBezTo>
                  <a:pt x="16" y="11"/>
                  <a:pt x="13" y="14"/>
                  <a:pt x="12" y="15"/>
                </a:cubicBezTo>
                <a:cubicBezTo>
                  <a:pt x="10" y="20"/>
                  <a:pt x="12" y="25"/>
                  <a:pt x="15" y="28"/>
                </a:cubicBezTo>
                <a:cubicBezTo>
                  <a:pt x="15" y="28"/>
                  <a:pt x="11" y="31"/>
                  <a:pt x="9" y="30"/>
                </a:cubicBezTo>
                <a:cubicBezTo>
                  <a:pt x="6" y="29"/>
                  <a:pt x="0" y="9"/>
                  <a:pt x="0" y="5"/>
                </a:cubicBezTo>
                <a:cubicBezTo>
                  <a:pt x="4" y="4"/>
                  <a:pt x="7" y="3"/>
                  <a:pt x="1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8" name="Freeform 1888"/>
          <p:cNvSpPr>
            <a:spLocks/>
          </p:cNvSpPr>
          <p:nvPr/>
        </p:nvSpPr>
        <p:spPr bwMode="auto">
          <a:xfrm>
            <a:off x="393701" y="619125"/>
            <a:ext cx="85725" cy="38100"/>
          </a:xfrm>
          <a:custGeom>
            <a:avLst/>
            <a:gdLst>
              <a:gd name="T0" fmla="*/ 110 w 119"/>
              <a:gd name="T1" fmla="*/ 6 h 52"/>
              <a:gd name="T2" fmla="*/ 110 w 119"/>
              <a:gd name="T3" fmla="*/ 6 h 52"/>
              <a:gd name="T4" fmla="*/ 112 w 119"/>
              <a:gd name="T5" fmla="*/ 13 h 52"/>
              <a:gd name="T6" fmla="*/ 117 w 119"/>
              <a:gd name="T7" fmla="*/ 20 h 52"/>
              <a:gd name="T8" fmla="*/ 113 w 119"/>
              <a:gd name="T9" fmla="*/ 26 h 52"/>
              <a:gd name="T10" fmla="*/ 89 w 119"/>
              <a:gd name="T11" fmla="*/ 25 h 52"/>
              <a:gd name="T12" fmla="*/ 83 w 119"/>
              <a:gd name="T13" fmla="*/ 25 h 52"/>
              <a:gd name="T14" fmla="*/ 81 w 119"/>
              <a:gd name="T15" fmla="*/ 21 h 52"/>
              <a:gd name="T16" fmla="*/ 77 w 119"/>
              <a:gd name="T17" fmla="*/ 27 h 52"/>
              <a:gd name="T18" fmla="*/ 75 w 119"/>
              <a:gd name="T19" fmla="*/ 22 h 52"/>
              <a:gd name="T20" fmla="*/ 71 w 119"/>
              <a:gd name="T21" fmla="*/ 28 h 52"/>
              <a:gd name="T22" fmla="*/ 70 w 119"/>
              <a:gd name="T23" fmla="*/ 23 h 52"/>
              <a:gd name="T24" fmla="*/ 66 w 119"/>
              <a:gd name="T25" fmla="*/ 30 h 52"/>
              <a:gd name="T26" fmla="*/ 64 w 119"/>
              <a:gd name="T27" fmla="*/ 25 h 52"/>
              <a:gd name="T28" fmla="*/ 60 w 119"/>
              <a:gd name="T29" fmla="*/ 32 h 52"/>
              <a:gd name="T30" fmla="*/ 58 w 119"/>
              <a:gd name="T31" fmla="*/ 27 h 52"/>
              <a:gd name="T32" fmla="*/ 55 w 119"/>
              <a:gd name="T33" fmla="*/ 34 h 52"/>
              <a:gd name="T34" fmla="*/ 53 w 119"/>
              <a:gd name="T35" fmla="*/ 30 h 52"/>
              <a:gd name="T36" fmla="*/ 49 w 119"/>
              <a:gd name="T37" fmla="*/ 37 h 52"/>
              <a:gd name="T38" fmla="*/ 48 w 119"/>
              <a:gd name="T39" fmla="*/ 32 h 52"/>
              <a:gd name="T40" fmla="*/ 43 w 119"/>
              <a:gd name="T41" fmla="*/ 42 h 52"/>
              <a:gd name="T42" fmla="*/ 26 w 119"/>
              <a:gd name="T43" fmla="*/ 52 h 52"/>
              <a:gd name="T44" fmla="*/ 21 w 119"/>
              <a:gd name="T45" fmla="*/ 39 h 52"/>
              <a:gd name="T46" fmla="*/ 31 w 119"/>
              <a:gd name="T47" fmla="*/ 39 h 52"/>
              <a:gd name="T48" fmla="*/ 39 w 119"/>
              <a:gd name="T49" fmla="*/ 35 h 52"/>
              <a:gd name="T50" fmla="*/ 31 w 119"/>
              <a:gd name="T51" fmla="*/ 37 h 52"/>
              <a:gd name="T52" fmla="*/ 15 w 119"/>
              <a:gd name="T53" fmla="*/ 29 h 52"/>
              <a:gd name="T54" fmla="*/ 16 w 119"/>
              <a:gd name="T55" fmla="*/ 28 h 52"/>
              <a:gd name="T56" fmla="*/ 27 w 119"/>
              <a:gd name="T57" fmla="*/ 31 h 52"/>
              <a:gd name="T58" fmla="*/ 16 w 119"/>
              <a:gd name="T59" fmla="*/ 23 h 52"/>
              <a:gd name="T60" fmla="*/ 15 w 119"/>
              <a:gd name="T61" fmla="*/ 17 h 52"/>
              <a:gd name="T62" fmla="*/ 15 w 119"/>
              <a:gd name="T63" fmla="*/ 22 h 52"/>
              <a:gd name="T64" fmla="*/ 10 w 119"/>
              <a:gd name="T65" fmla="*/ 18 h 52"/>
              <a:gd name="T66" fmla="*/ 10 w 119"/>
              <a:gd name="T67" fmla="*/ 20 h 52"/>
              <a:gd name="T68" fmla="*/ 7 w 119"/>
              <a:gd name="T69" fmla="*/ 20 h 52"/>
              <a:gd name="T70" fmla="*/ 11 w 119"/>
              <a:gd name="T71" fmla="*/ 23 h 52"/>
              <a:gd name="T72" fmla="*/ 2 w 119"/>
              <a:gd name="T73" fmla="*/ 29 h 52"/>
              <a:gd name="T74" fmla="*/ 2 w 119"/>
              <a:gd name="T75" fmla="*/ 20 h 52"/>
              <a:gd name="T76" fmla="*/ 11 w 119"/>
              <a:gd name="T77" fmla="*/ 11 h 52"/>
              <a:gd name="T78" fmla="*/ 19 w 119"/>
              <a:gd name="T79" fmla="*/ 13 h 52"/>
              <a:gd name="T80" fmla="*/ 36 w 119"/>
              <a:gd name="T81" fmla="*/ 27 h 52"/>
              <a:gd name="T82" fmla="*/ 63 w 119"/>
              <a:gd name="T83" fmla="*/ 21 h 52"/>
              <a:gd name="T84" fmla="*/ 69 w 119"/>
              <a:gd name="T85" fmla="*/ 22 h 52"/>
              <a:gd name="T86" fmla="*/ 69 w 119"/>
              <a:gd name="T87" fmla="*/ 19 h 52"/>
              <a:gd name="T88" fmla="*/ 73 w 119"/>
              <a:gd name="T89" fmla="*/ 19 h 52"/>
              <a:gd name="T90" fmla="*/ 74 w 119"/>
              <a:gd name="T91" fmla="*/ 17 h 52"/>
              <a:gd name="T92" fmla="*/ 78 w 119"/>
              <a:gd name="T93" fmla="*/ 17 h 52"/>
              <a:gd name="T94" fmla="*/ 79 w 119"/>
              <a:gd name="T95" fmla="*/ 14 h 52"/>
              <a:gd name="T96" fmla="*/ 82 w 119"/>
              <a:gd name="T97" fmla="*/ 12 h 52"/>
              <a:gd name="T98" fmla="*/ 95 w 119"/>
              <a:gd name="T99" fmla="*/ 0 h 52"/>
              <a:gd name="T100" fmla="*/ 100 w 119"/>
              <a:gd name="T101" fmla="*/ 11 h 52"/>
              <a:gd name="T102" fmla="*/ 105 w 119"/>
              <a:gd name="T103" fmla="*/ 3 h 52"/>
              <a:gd name="T104" fmla="*/ 110 w 119"/>
              <a:gd name="T105" fmla="*/ 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52">
                <a:moveTo>
                  <a:pt x="110" y="6"/>
                </a:moveTo>
                <a:lnTo>
                  <a:pt x="110" y="6"/>
                </a:lnTo>
                <a:cubicBezTo>
                  <a:pt x="111" y="8"/>
                  <a:pt x="112" y="11"/>
                  <a:pt x="112" y="13"/>
                </a:cubicBezTo>
                <a:cubicBezTo>
                  <a:pt x="113" y="15"/>
                  <a:pt x="116" y="19"/>
                  <a:pt x="117" y="20"/>
                </a:cubicBezTo>
                <a:cubicBezTo>
                  <a:pt x="119" y="23"/>
                  <a:pt x="117" y="26"/>
                  <a:pt x="113" y="26"/>
                </a:cubicBezTo>
                <a:cubicBezTo>
                  <a:pt x="101" y="26"/>
                  <a:pt x="97" y="25"/>
                  <a:pt x="89" y="25"/>
                </a:cubicBezTo>
                <a:cubicBezTo>
                  <a:pt x="87" y="26"/>
                  <a:pt x="83" y="25"/>
                  <a:pt x="83" y="25"/>
                </a:cubicBezTo>
                <a:cubicBezTo>
                  <a:pt x="83" y="24"/>
                  <a:pt x="83" y="22"/>
                  <a:pt x="81" y="21"/>
                </a:cubicBezTo>
                <a:cubicBezTo>
                  <a:pt x="82" y="24"/>
                  <a:pt x="80" y="27"/>
                  <a:pt x="77" y="27"/>
                </a:cubicBezTo>
                <a:cubicBezTo>
                  <a:pt x="77" y="27"/>
                  <a:pt x="78" y="24"/>
                  <a:pt x="75" y="22"/>
                </a:cubicBezTo>
                <a:cubicBezTo>
                  <a:pt x="76" y="25"/>
                  <a:pt x="74" y="28"/>
                  <a:pt x="71" y="28"/>
                </a:cubicBezTo>
                <a:cubicBezTo>
                  <a:pt x="72" y="26"/>
                  <a:pt x="71" y="24"/>
                  <a:pt x="70" y="23"/>
                </a:cubicBezTo>
                <a:cubicBezTo>
                  <a:pt x="70" y="27"/>
                  <a:pt x="69" y="29"/>
                  <a:pt x="66" y="30"/>
                </a:cubicBezTo>
                <a:cubicBezTo>
                  <a:pt x="66" y="28"/>
                  <a:pt x="65" y="26"/>
                  <a:pt x="64" y="25"/>
                </a:cubicBezTo>
                <a:cubicBezTo>
                  <a:pt x="65" y="28"/>
                  <a:pt x="63" y="32"/>
                  <a:pt x="60" y="32"/>
                </a:cubicBezTo>
                <a:cubicBezTo>
                  <a:pt x="60" y="31"/>
                  <a:pt x="60" y="29"/>
                  <a:pt x="58" y="27"/>
                </a:cubicBezTo>
                <a:cubicBezTo>
                  <a:pt x="59" y="33"/>
                  <a:pt x="57" y="34"/>
                  <a:pt x="55" y="34"/>
                </a:cubicBezTo>
                <a:cubicBezTo>
                  <a:pt x="55" y="32"/>
                  <a:pt x="54" y="31"/>
                  <a:pt x="53" y="30"/>
                </a:cubicBezTo>
                <a:cubicBezTo>
                  <a:pt x="54" y="33"/>
                  <a:pt x="53" y="37"/>
                  <a:pt x="49" y="37"/>
                </a:cubicBezTo>
                <a:cubicBezTo>
                  <a:pt x="49" y="37"/>
                  <a:pt x="50" y="34"/>
                  <a:pt x="48" y="32"/>
                </a:cubicBezTo>
                <a:cubicBezTo>
                  <a:pt x="48" y="36"/>
                  <a:pt x="46" y="39"/>
                  <a:pt x="43" y="42"/>
                </a:cubicBezTo>
                <a:cubicBezTo>
                  <a:pt x="37" y="46"/>
                  <a:pt x="32" y="49"/>
                  <a:pt x="26" y="52"/>
                </a:cubicBezTo>
                <a:cubicBezTo>
                  <a:pt x="24" y="48"/>
                  <a:pt x="23" y="43"/>
                  <a:pt x="21" y="39"/>
                </a:cubicBezTo>
                <a:cubicBezTo>
                  <a:pt x="25" y="39"/>
                  <a:pt x="28" y="40"/>
                  <a:pt x="31" y="39"/>
                </a:cubicBezTo>
                <a:cubicBezTo>
                  <a:pt x="34" y="39"/>
                  <a:pt x="39" y="37"/>
                  <a:pt x="39" y="35"/>
                </a:cubicBezTo>
                <a:cubicBezTo>
                  <a:pt x="36" y="37"/>
                  <a:pt x="32" y="37"/>
                  <a:pt x="31" y="37"/>
                </a:cubicBezTo>
                <a:cubicBezTo>
                  <a:pt x="23" y="37"/>
                  <a:pt x="18" y="35"/>
                  <a:pt x="15" y="29"/>
                </a:cubicBezTo>
                <a:cubicBezTo>
                  <a:pt x="15" y="29"/>
                  <a:pt x="15" y="28"/>
                  <a:pt x="16" y="28"/>
                </a:cubicBezTo>
                <a:cubicBezTo>
                  <a:pt x="18" y="31"/>
                  <a:pt x="23" y="33"/>
                  <a:pt x="27" y="31"/>
                </a:cubicBezTo>
                <a:cubicBezTo>
                  <a:pt x="23" y="31"/>
                  <a:pt x="16" y="28"/>
                  <a:pt x="16" y="23"/>
                </a:cubicBezTo>
                <a:cubicBezTo>
                  <a:pt x="17" y="21"/>
                  <a:pt x="18" y="18"/>
                  <a:pt x="15" y="17"/>
                </a:cubicBezTo>
                <a:cubicBezTo>
                  <a:pt x="16" y="19"/>
                  <a:pt x="16" y="19"/>
                  <a:pt x="15" y="22"/>
                </a:cubicBezTo>
                <a:cubicBezTo>
                  <a:pt x="13" y="20"/>
                  <a:pt x="12" y="18"/>
                  <a:pt x="10" y="18"/>
                </a:cubicBezTo>
                <a:cubicBezTo>
                  <a:pt x="10" y="19"/>
                  <a:pt x="10" y="19"/>
                  <a:pt x="10" y="20"/>
                </a:cubicBezTo>
                <a:cubicBezTo>
                  <a:pt x="9" y="20"/>
                  <a:pt x="8" y="20"/>
                  <a:pt x="7" y="20"/>
                </a:cubicBezTo>
                <a:cubicBezTo>
                  <a:pt x="7" y="21"/>
                  <a:pt x="11" y="21"/>
                  <a:pt x="11" y="23"/>
                </a:cubicBezTo>
                <a:cubicBezTo>
                  <a:pt x="14" y="30"/>
                  <a:pt x="6" y="33"/>
                  <a:pt x="2" y="29"/>
                </a:cubicBezTo>
                <a:cubicBezTo>
                  <a:pt x="0" y="26"/>
                  <a:pt x="0" y="22"/>
                  <a:pt x="2" y="20"/>
                </a:cubicBezTo>
                <a:cubicBezTo>
                  <a:pt x="7" y="16"/>
                  <a:pt x="8" y="14"/>
                  <a:pt x="11" y="11"/>
                </a:cubicBezTo>
                <a:cubicBezTo>
                  <a:pt x="14" y="7"/>
                  <a:pt x="18" y="10"/>
                  <a:pt x="19" y="13"/>
                </a:cubicBezTo>
                <a:cubicBezTo>
                  <a:pt x="23" y="22"/>
                  <a:pt x="29" y="26"/>
                  <a:pt x="36" y="27"/>
                </a:cubicBezTo>
                <a:cubicBezTo>
                  <a:pt x="44" y="29"/>
                  <a:pt x="53" y="25"/>
                  <a:pt x="63" y="21"/>
                </a:cubicBezTo>
                <a:cubicBezTo>
                  <a:pt x="67" y="20"/>
                  <a:pt x="68" y="19"/>
                  <a:pt x="69" y="22"/>
                </a:cubicBezTo>
                <a:cubicBezTo>
                  <a:pt x="70" y="20"/>
                  <a:pt x="69" y="19"/>
                  <a:pt x="69" y="19"/>
                </a:cubicBezTo>
                <a:cubicBezTo>
                  <a:pt x="70" y="17"/>
                  <a:pt x="73" y="17"/>
                  <a:pt x="73" y="19"/>
                </a:cubicBezTo>
                <a:cubicBezTo>
                  <a:pt x="74" y="18"/>
                  <a:pt x="74" y="17"/>
                  <a:pt x="74" y="17"/>
                </a:cubicBezTo>
                <a:cubicBezTo>
                  <a:pt x="76" y="14"/>
                  <a:pt x="78" y="16"/>
                  <a:pt x="78" y="17"/>
                </a:cubicBezTo>
                <a:cubicBezTo>
                  <a:pt x="80" y="16"/>
                  <a:pt x="79" y="14"/>
                  <a:pt x="79" y="14"/>
                </a:cubicBezTo>
                <a:cubicBezTo>
                  <a:pt x="80" y="13"/>
                  <a:pt x="81" y="13"/>
                  <a:pt x="82" y="12"/>
                </a:cubicBezTo>
                <a:cubicBezTo>
                  <a:pt x="88" y="12"/>
                  <a:pt x="93" y="8"/>
                  <a:pt x="95" y="0"/>
                </a:cubicBezTo>
                <a:cubicBezTo>
                  <a:pt x="98" y="4"/>
                  <a:pt x="99" y="5"/>
                  <a:pt x="100" y="11"/>
                </a:cubicBezTo>
                <a:cubicBezTo>
                  <a:pt x="103" y="9"/>
                  <a:pt x="104" y="7"/>
                  <a:pt x="105" y="3"/>
                </a:cubicBezTo>
                <a:cubicBezTo>
                  <a:pt x="106" y="4"/>
                  <a:pt x="108" y="5"/>
                  <a:pt x="110"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89" name="Freeform 1889"/>
          <p:cNvSpPr>
            <a:spLocks/>
          </p:cNvSpPr>
          <p:nvPr/>
        </p:nvSpPr>
        <p:spPr bwMode="auto">
          <a:xfrm>
            <a:off x="379413" y="615950"/>
            <a:ext cx="12700" cy="7938"/>
          </a:xfrm>
          <a:custGeom>
            <a:avLst/>
            <a:gdLst>
              <a:gd name="T0" fmla="*/ 0 w 17"/>
              <a:gd name="T1" fmla="*/ 6 h 11"/>
              <a:gd name="T2" fmla="*/ 0 w 17"/>
              <a:gd name="T3" fmla="*/ 6 h 11"/>
              <a:gd name="T4" fmla="*/ 9 w 17"/>
              <a:gd name="T5" fmla="*/ 6 h 11"/>
              <a:gd name="T6" fmla="*/ 15 w 17"/>
              <a:gd name="T7" fmla="*/ 0 h 11"/>
              <a:gd name="T8" fmla="*/ 10 w 17"/>
              <a:gd name="T9" fmla="*/ 9 h 11"/>
              <a:gd name="T10" fmla="*/ 0 w 17"/>
              <a:gd name="T11" fmla="*/ 6 h 11"/>
            </a:gdLst>
            <a:ahLst/>
            <a:cxnLst>
              <a:cxn ang="0">
                <a:pos x="T0" y="T1"/>
              </a:cxn>
              <a:cxn ang="0">
                <a:pos x="T2" y="T3"/>
              </a:cxn>
              <a:cxn ang="0">
                <a:pos x="T4" y="T5"/>
              </a:cxn>
              <a:cxn ang="0">
                <a:pos x="T6" y="T7"/>
              </a:cxn>
              <a:cxn ang="0">
                <a:pos x="T8" y="T9"/>
              </a:cxn>
              <a:cxn ang="0">
                <a:pos x="T10" y="T11"/>
              </a:cxn>
            </a:cxnLst>
            <a:rect l="0" t="0" r="r" b="b"/>
            <a:pathLst>
              <a:path w="17" h="11">
                <a:moveTo>
                  <a:pt x="0" y="6"/>
                </a:moveTo>
                <a:lnTo>
                  <a:pt x="0" y="6"/>
                </a:lnTo>
                <a:cubicBezTo>
                  <a:pt x="1" y="7"/>
                  <a:pt x="6" y="8"/>
                  <a:pt x="9" y="6"/>
                </a:cubicBezTo>
                <a:cubicBezTo>
                  <a:pt x="13" y="5"/>
                  <a:pt x="15" y="2"/>
                  <a:pt x="15" y="0"/>
                </a:cubicBezTo>
                <a:cubicBezTo>
                  <a:pt x="17" y="3"/>
                  <a:pt x="14" y="7"/>
                  <a:pt x="10" y="9"/>
                </a:cubicBezTo>
                <a:cubicBezTo>
                  <a:pt x="7" y="11"/>
                  <a:pt x="1" y="11"/>
                  <a:pt x="0" y="6"/>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0" name="Freeform 1890"/>
          <p:cNvSpPr>
            <a:spLocks/>
          </p:cNvSpPr>
          <p:nvPr/>
        </p:nvSpPr>
        <p:spPr bwMode="auto">
          <a:xfrm>
            <a:off x="377826" y="604838"/>
            <a:ext cx="11113" cy="15875"/>
          </a:xfrm>
          <a:custGeom>
            <a:avLst/>
            <a:gdLst>
              <a:gd name="T0" fmla="*/ 8 w 17"/>
              <a:gd name="T1" fmla="*/ 0 h 21"/>
              <a:gd name="T2" fmla="*/ 8 w 17"/>
              <a:gd name="T3" fmla="*/ 0 h 21"/>
              <a:gd name="T4" fmla="*/ 14 w 17"/>
              <a:gd name="T5" fmla="*/ 8 h 21"/>
              <a:gd name="T6" fmla="*/ 12 w 17"/>
              <a:gd name="T7" fmla="*/ 19 h 21"/>
              <a:gd name="T8" fmla="*/ 1 w 17"/>
              <a:gd name="T9" fmla="*/ 14 h 21"/>
              <a:gd name="T10" fmla="*/ 0 w 17"/>
              <a:gd name="T11" fmla="*/ 3 h 21"/>
              <a:gd name="T12" fmla="*/ 6 w 17"/>
              <a:gd name="T13" fmla="*/ 7 h 21"/>
              <a:gd name="T14" fmla="*/ 8 w 17"/>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1">
                <a:moveTo>
                  <a:pt x="8" y="0"/>
                </a:moveTo>
                <a:lnTo>
                  <a:pt x="8" y="0"/>
                </a:lnTo>
                <a:cubicBezTo>
                  <a:pt x="9" y="4"/>
                  <a:pt x="12" y="5"/>
                  <a:pt x="14" y="8"/>
                </a:cubicBezTo>
                <a:cubicBezTo>
                  <a:pt x="17" y="12"/>
                  <a:pt x="16" y="17"/>
                  <a:pt x="12" y="19"/>
                </a:cubicBezTo>
                <a:cubicBezTo>
                  <a:pt x="8" y="21"/>
                  <a:pt x="3" y="19"/>
                  <a:pt x="1" y="14"/>
                </a:cubicBezTo>
                <a:cubicBezTo>
                  <a:pt x="0" y="11"/>
                  <a:pt x="3" y="8"/>
                  <a:pt x="0" y="3"/>
                </a:cubicBezTo>
                <a:cubicBezTo>
                  <a:pt x="2" y="6"/>
                  <a:pt x="5" y="7"/>
                  <a:pt x="6" y="7"/>
                </a:cubicBezTo>
                <a:cubicBezTo>
                  <a:pt x="7" y="6"/>
                  <a:pt x="8" y="2"/>
                  <a:pt x="8"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1" name="Freeform 1891"/>
          <p:cNvSpPr>
            <a:spLocks/>
          </p:cNvSpPr>
          <p:nvPr/>
        </p:nvSpPr>
        <p:spPr bwMode="auto">
          <a:xfrm>
            <a:off x="377826" y="604838"/>
            <a:ext cx="3175" cy="3175"/>
          </a:xfrm>
          <a:custGeom>
            <a:avLst/>
            <a:gdLst>
              <a:gd name="T0" fmla="*/ 4 w 4"/>
              <a:gd name="T1" fmla="*/ 0 h 3"/>
              <a:gd name="T2" fmla="*/ 4 w 4"/>
              <a:gd name="T3" fmla="*/ 0 h 3"/>
              <a:gd name="T4" fmla="*/ 4 w 4"/>
              <a:gd name="T5" fmla="*/ 3 h 3"/>
              <a:gd name="T6" fmla="*/ 0 w 4"/>
              <a:gd name="T7" fmla="*/ 1 h 3"/>
              <a:gd name="T8" fmla="*/ 4 w 4"/>
              <a:gd name="T9" fmla="*/ 0 h 3"/>
            </a:gdLst>
            <a:ahLst/>
            <a:cxnLst>
              <a:cxn ang="0">
                <a:pos x="T0" y="T1"/>
              </a:cxn>
              <a:cxn ang="0">
                <a:pos x="T2" y="T3"/>
              </a:cxn>
              <a:cxn ang="0">
                <a:pos x="T4" y="T5"/>
              </a:cxn>
              <a:cxn ang="0">
                <a:pos x="T6" y="T7"/>
              </a:cxn>
              <a:cxn ang="0">
                <a:pos x="T8" y="T9"/>
              </a:cxn>
            </a:cxnLst>
            <a:rect l="0" t="0" r="r" b="b"/>
            <a:pathLst>
              <a:path w="4" h="3">
                <a:moveTo>
                  <a:pt x="4" y="0"/>
                </a:moveTo>
                <a:lnTo>
                  <a:pt x="4" y="0"/>
                </a:lnTo>
                <a:cubicBezTo>
                  <a:pt x="4" y="1"/>
                  <a:pt x="4" y="2"/>
                  <a:pt x="4" y="3"/>
                </a:cubicBezTo>
                <a:cubicBezTo>
                  <a:pt x="2" y="3"/>
                  <a:pt x="1" y="2"/>
                  <a:pt x="0" y="1"/>
                </a:cubicBezTo>
                <a:cubicBezTo>
                  <a:pt x="2" y="1"/>
                  <a:pt x="3" y="0"/>
                  <a:pt x="4"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2" name="Freeform 1892"/>
          <p:cNvSpPr>
            <a:spLocks/>
          </p:cNvSpPr>
          <p:nvPr/>
        </p:nvSpPr>
        <p:spPr bwMode="auto">
          <a:xfrm>
            <a:off x="347663" y="534988"/>
            <a:ext cx="31750" cy="66675"/>
          </a:xfrm>
          <a:custGeom>
            <a:avLst/>
            <a:gdLst>
              <a:gd name="T0" fmla="*/ 0 w 46"/>
              <a:gd name="T1" fmla="*/ 1 h 93"/>
              <a:gd name="T2" fmla="*/ 0 w 46"/>
              <a:gd name="T3" fmla="*/ 1 h 93"/>
              <a:gd name="T4" fmla="*/ 3 w 46"/>
              <a:gd name="T5" fmla="*/ 0 h 93"/>
              <a:gd name="T6" fmla="*/ 45 w 46"/>
              <a:gd name="T7" fmla="*/ 87 h 93"/>
              <a:gd name="T8" fmla="*/ 43 w 46"/>
              <a:gd name="T9" fmla="*/ 92 h 93"/>
              <a:gd name="T10" fmla="*/ 37 w 46"/>
              <a:gd name="T11" fmla="*/ 90 h 93"/>
              <a:gd name="T12" fmla="*/ 0 w 46"/>
              <a:gd name="T13" fmla="*/ 1 h 93"/>
            </a:gdLst>
            <a:ahLst/>
            <a:cxnLst>
              <a:cxn ang="0">
                <a:pos x="T0" y="T1"/>
              </a:cxn>
              <a:cxn ang="0">
                <a:pos x="T2" y="T3"/>
              </a:cxn>
              <a:cxn ang="0">
                <a:pos x="T4" y="T5"/>
              </a:cxn>
              <a:cxn ang="0">
                <a:pos x="T6" y="T7"/>
              </a:cxn>
              <a:cxn ang="0">
                <a:pos x="T8" y="T9"/>
              </a:cxn>
              <a:cxn ang="0">
                <a:pos x="T10" y="T11"/>
              </a:cxn>
              <a:cxn ang="0">
                <a:pos x="T12" y="T13"/>
              </a:cxn>
            </a:cxnLst>
            <a:rect l="0" t="0" r="r" b="b"/>
            <a:pathLst>
              <a:path w="46" h="93">
                <a:moveTo>
                  <a:pt x="0" y="1"/>
                </a:moveTo>
                <a:lnTo>
                  <a:pt x="0" y="1"/>
                </a:lnTo>
                <a:lnTo>
                  <a:pt x="3" y="0"/>
                </a:lnTo>
                <a:lnTo>
                  <a:pt x="45" y="87"/>
                </a:lnTo>
                <a:cubicBezTo>
                  <a:pt x="46" y="89"/>
                  <a:pt x="45" y="91"/>
                  <a:pt x="43" y="92"/>
                </a:cubicBezTo>
                <a:cubicBezTo>
                  <a:pt x="41" y="93"/>
                  <a:pt x="38" y="92"/>
                  <a:pt x="37" y="90"/>
                </a:cubicBezTo>
                <a:lnTo>
                  <a:pt x="0" y="1"/>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3" name="Freeform 1893"/>
          <p:cNvSpPr>
            <a:spLocks/>
          </p:cNvSpPr>
          <p:nvPr/>
        </p:nvSpPr>
        <p:spPr bwMode="auto">
          <a:xfrm>
            <a:off x="411163" y="679450"/>
            <a:ext cx="4763" cy="1588"/>
          </a:xfrm>
          <a:custGeom>
            <a:avLst/>
            <a:gdLst>
              <a:gd name="T0" fmla="*/ 5 w 5"/>
              <a:gd name="T1" fmla="*/ 0 h 3"/>
              <a:gd name="T2" fmla="*/ 5 w 5"/>
              <a:gd name="T3" fmla="*/ 0 h 3"/>
              <a:gd name="T4" fmla="*/ 4 w 5"/>
              <a:gd name="T5" fmla="*/ 3 h 3"/>
              <a:gd name="T6" fmla="*/ 0 w 5"/>
              <a:gd name="T7" fmla="*/ 2 h 3"/>
              <a:gd name="T8" fmla="*/ 5 w 5"/>
              <a:gd name="T9" fmla="*/ 0 h 3"/>
            </a:gdLst>
            <a:ahLst/>
            <a:cxnLst>
              <a:cxn ang="0">
                <a:pos x="T0" y="T1"/>
              </a:cxn>
              <a:cxn ang="0">
                <a:pos x="T2" y="T3"/>
              </a:cxn>
              <a:cxn ang="0">
                <a:pos x="T4" y="T5"/>
              </a:cxn>
              <a:cxn ang="0">
                <a:pos x="T6" y="T7"/>
              </a:cxn>
              <a:cxn ang="0">
                <a:pos x="T8" y="T9"/>
              </a:cxn>
            </a:cxnLst>
            <a:rect l="0" t="0" r="r" b="b"/>
            <a:pathLst>
              <a:path w="5" h="3">
                <a:moveTo>
                  <a:pt x="5" y="0"/>
                </a:moveTo>
                <a:lnTo>
                  <a:pt x="5" y="0"/>
                </a:lnTo>
                <a:cubicBezTo>
                  <a:pt x="5" y="1"/>
                  <a:pt x="4" y="2"/>
                  <a:pt x="4" y="3"/>
                </a:cubicBezTo>
                <a:cubicBezTo>
                  <a:pt x="3" y="3"/>
                  <a:pt x="1" y="3"/>
                  <a:pt x="0" y="2"/>
                </a:cubicBezTo>
                <a:cubicBezTo>
                  <a:pt x="2" y="2"/>
                  <a:pt x="4" y="1"/>
                  <a:pt x="5"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4" name="Freeform 1894"/>
          <p:cNvSpPr>
            <a:spLocks/>
          </p:cNvSpPr>
          <p:nvPr/>
        </p:nvSpPr>
        <p:spPr bwMode="auto">
          <a:xfrm>
            <a:off x="373063" y="598488"/>
            <a:ext cx="9525" cy="6350"/>
          </a:xfrm>
          <a:custGeom>
            <a:avLst/>
            <a:gdLst>
              <a:gd name="T0" fmla="*/ 0 w 13"/>
              <a:gd name="T1" fmla="*/ 5 h 9"/>
              <a:gd name="T2" fmla="*/ 0 w 13"/>
              <a:gd name="T3" fmla="*/ 5 h 9"/>
              <a:gd name="T4" fmla="*/ 7 w 13"/>
              <a:gd name="T5" fmla="*/ 6 h 9"/>
              <a:gd name="T6" fmla="*/ 11 w 13"/>
              <a:gd name="T7" fmla="*/ 0 h 9"/>
              <a:gd name="T8" fmla="*/ 8 w 13"/>
              <a:gd name="T9" fmla="*/ 8 h 9"/>
              <a:gd name="T10" fmla="*/ 0 w 13"/>
              <a:gd name="T11" fmla="*/ 5 h 9"/>
            </a:gdLst>
            <a:ahLst/>
            <a:cxnLst>
              <a:cxn ang="0">
                <a:pos x="T0" y="T1"/>
              </a:cxn>
              <a:cxn ang="0">
                <a:pos x="T2" y="T3"/>
              </a:cxn>
              <a:cxn ang="0">
                <a:pos x="T4" y="T5"/>
              </a:cxn>
              <a:cxn ang="0">
                <a:pos x="T6" y="T7"/>
              </a:cxn>
              <a:cxn ang="0">
                <a:pos x="T8" y="T9"/>
              </a:cxn>
              <a:cxn ang="0">
                <a:pos x="T10" y="T11"/>
              </a:cxn>
            </a:cxnLst>
            <a:rect l="0" t="0" r="r" b="b"/>
            <a:pathLst>
              <a:path w="13" h="9">
                <a:moveTo>
                  <a:pt x="0" y="5"/>
                </a:moveTo>
                <a:lnTo>
                  <a:pt x="0" y="5"/>
                </a:lnTo>
                <a:cubicBezTo>
                  <a:pt x="1" y="7"/>
                  <a:pt x="4" y="7"/>
                  <a:pt x="7" y="6"/>
                </a:cubicBezTo>
                <a:cubicBezTo>
                  <a:pt x="10" y="4"/>
                  <a:pt x="11" y="2"/>
                  <a:pt x="11" y="0"/>
                </a:cubicBezTo>
                <a:cubicBezTo>
                  <a:pt x="13" y="3"/>
                  <a:pt x="11" y="7"/>
                  <a:pt x="8" y="8"/>
                </a:cubicBezTo>
                <a:cubicBezTo>
                  <a:pt x="5" y="9"/>
                  <a:pt x="0" y="9"/>
                  <a:pt x="0"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5" name="Freeform 1895"/>
          <p:cNvSpPr>
            <a:spLocks/>
          </p:cNvSpPr>
          <p:nvPr/>
        </p:nvSpPr>
        <p:spPr bwMode="auto">
          <a:xfrm>
            <a:off x="406401" y="657225"/>
            <a:ext cx="3175" cy="3175"/>
          </a:xfrm>
          <a:custGeom>
            <a:avLst/>
            <a:gdLst>
              <a:gd name="T0" fmla="*/ 2 w 3"/>
              <a:gd name="T1" fmla="*/ 0 h 4"/>
              <a:gd name="T2" fmla="*/ 2 w 3"/>
              <a:gd name="T3" fmla="*/ 0 h 4"/>
              <a:gd name="T4" fmla="*/ 2 w 3"/>
              <a:gd name="T5" fmla="*/ 4 h 4"/>
              <a:gd name="T6" fmla="*/ 0 w 3"/>
              <a:gd name="T7" fmla="*/ 3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lnTo>
                  <a:pt x="2" y="0"/>
                </a:lnTo>
                <a:cubicBezTo>
                  <a:pt x="2" y="1"/>
                  <a:pt x="3" y="3"/>
                  <a:pt x="2" y="4"/>
                </a:cubicBezTo>
                <a:cubicBezTo>
                  <a:pt x="2" y="4"/>
                  <a:pt x="1" y="3"/>
                  <a:pt x="0" y="3"/>
                </a:cubicBezTo>
                <a:cubicBezTo>
                  <a:pt x="1" y="2"/>
                  <a:pt x="2" y="1"/>
                  <a:pt x="2"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6" name="Freeform 1896"/>
          <p:cNvSpPr>
            <a:spLocks/>
          </p:cNvSpPr>
          <p:nvPr/>
        </p:nvSpPr>
        <p:spPr bwMode="auto">
          <a:xfrm>
            <a:off x="392113" y="660400"/>
            <a:ext cx="3175" cy="1588"/>
          </a:xfrm>
          <a:custGeom>
            <a:avLst/>
            <a:gdLst>
              <a:gd name="T0" fmla="*/ 0 w 5"/>
              <a:gd name="T1" fmla="*/ 0 h 4"/>
              <a:gd name="T2" fmla="*/ 0 w 5"/>
              <a:gd name="T3" fmla="*/ 0 h 4"/>
              <a:gd name="T4" fmla="*/ 4 w 5"/>
              <a:gd name="T5" fmla="*/ 2 h 4"/>
              <a:gd name="T6" fmla="*/ 5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0" y="0"/>
                </a:lnTo>
                <a:cubicBezTo>
                  <a:pt x="2" y="0"/>
                  <a:pt x="4" y="2"/>
                  <a:pt x="4" y="2"/>
                </a:cubicBezTo>
                <a:cubicBezTo>
                  <a:pt x="4" y="3"/>
                  <a:pt x="5" y="4"/>
                  <a:pt x="5" y="4"/>
                </a:cubicBezTo>
                <a:cubicBezTo>
                  <a:pt x="4" y="4"/>
                  <a:pt x="0" y="2"/>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7" name="Freeform 1897"/>
          <p:cNvSpPr>
            <a:spLocks/>
          </p:cNvSpPr>
          <p:nvPr/>
        </p:nvSpPr>
        <p:spPr bwMode="auto">
          <a:xfrm>
            <a:off x="403226" y="666750"/>
            <a:ext cx="12700" cy="9525"/>
          </a:xfrm>
          <a:custGeom>
            <a:avLst/>
            <a:gdLst>
              <a:gd name="T0" fmla="*/ 0 w 19"/>
              <a:gd name="T1" fmla="*/ 7 h 12"/>
              <a:gd name="T2" fmla="*/ 0 w 19"/>
              <a:gd name="T3" fmla="*/ 7 h 12"/>
              <a:gd name="T4" fmla="*/ 10 w 19"/>
              <a:gd name="T5" fmla="*/ 7 h 12"/>
              <a:gd name="T6" fmla="*/ 16 w 19"/>
              <a:gd name="T7" fmla="*/ 0 h 12"/>
              <a:gd name="T8" fmla="*/ 12 w 19"/>
              <a:gd name="T9" fmla="*/ 10 h 12"/>
              <a:gd name="T10" fmla="*/ 0 w 19"/>
              <a:gd name="T11" fmla="*/ 7 h 12"/>
            </a:gdLst>
            <a:ahLst/>
            <a:cxnLst>
              <a:cxn ang="0">
                <a:pos x="T0" y="T1"/>
              </a:cxn>
              <a:cxn ang="0">
                <a:pos x="T2" y="T3"/>
              </a:cxn>
              <a:cxn ang="0">
                <a:pos x="T4" y="T5"/>
              </a:cxn>
              <a:cxn ang="0">
                <a:pos x="T6" y="T7"/>
              </a:cxn>
              <a:cxn ang="0">
                <a:pos x="T8" y="T9"/>
              </a:cxn>
              <a:cxn ang="0">
                <a:pos x="T10" y="T11"/>
              </a:cxn>
            </a:cxnLst>
            <a:rect l="0" t="0" r="r" b="b"/>
            <a:pathLst>
              <a:path w="19" h="12">
                <a:moveTo>
                  <a:pt x="0" y="7"/>
                </a:moveTo>
                <a:lnTo>
                  <a:pt x="0" y="7"/>
                </a:lnTo>
                <a:cubicBezTo>
                  <a:pt x="1" y="8"/>
                  <a:pt x="6" y="9"/>
                  <a:pt x="10" y="7"/>
                </a:cubicBezTo>
                <a:cubicBezTo>
                  <a:pt x="15" y="5"/>
                  <a:pt x="16" y="2"/>
                  <a:pt x="16" y="0"/>
                </a:cubicBezTo>
                <a:cubicBezTo>
                  <a:pt x="19" y="4"/>
                  <a:pt x="16" y="8"/>
                  <a:pt x="12" y="10"/>
                </a:cubicBezTo>
                <a:cubicBezTo>
                  <a:pt x="8" y="12"/>
                  <a:pt x="1" y="12"/>
                  <a:pt x="0" y="7"/>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8" name="Freeform 1898"/>
          <p:cNvSpPr>
            <a:spLocks/>
          </p:cNvSpPr>
          <p:nvPr/>
        </p:nvSpPr>
        <p:spPr bwMode="auto">
          <a:xfrm>
            <a:off x="461963" y="633413"/>
            <a:ext cx="12700" cy="4763"/>
          </a:xfrm>
          <a:custGeom>
            <a:avLst/>
            <a:gdLst>
              <a:gd name="T0" fmla="*/ 16 w 18"/>
              <a:gd name="T1" fmla="*/ 0 h 6"/>
              <a:gd name="T2" fmla="*/ 16 w 18"/>
              <a:gd name="T3" fmla="*/ 0 h 6"/>
              <a:gd name="T4" fmla="*/ 17 w 18"/>
              <a:gd name="T5" fmla="*/ 4 h 6"/>
              <a:gd name="T6" fmla="*/ 0 w 18"/>
              <a:gd name="T7" fmla="*/ 4 h 6"/>
              <a:gd name="T8" fmla="*/ 16 w 18"/>
              <a:gd name="T9" fmla="*/ 0 h 6"/>
            </a:gdLst>
            <a:ahLst/>
            <a:cxnLst>
              <a:cxn ang="0">
                <a:pos x="T0" y="T1"/>
              </a:cxn>
              <a:cxn ang="0">
                <a:pos x="T2" y="T3"/>
              </a:cxn>
              <a:cxn ang="0">
                <a:pos x="T4" y="T5"/>
              </a:cxn>
              <a:cxn ang="0">
                <a:pos x="T6" y="T7"/>
              </a:cxn>
              <a:cxn ang="0">
                <a:pos x="T8" y="T9"/>
              </a:cxn>
            </a:cxnLst>
            <a:rect l="0" t="0" r="r" b="b"/>
            <a:pathLst>
              <a:path w="18" h="6">
                <a:moveTo>
                  <a:pt x="16" y="0"/>
                </a:moveTo>
                <a:lnTo>
                  <a:pt x="16" y="0"/>
                </a:lnTo>
                <a:cubicBezTo>
                  <a:pt x="18" y="1"/>
                  <a:pt x="18" y="3"/>
                  <a:pt x="17" y="4"/>
                </a:cubicBezTo>
                <a:cubicBezTo>
                  <a:pt x="15" y="6"/>
                  <a:pt x="9" y="4"/>
                  <a:pt x="0" y="4"/>
                </a:cubicBezTo>
                <a:cubicBezTo>
                  <a:pt x="6" y="2"/>
                  <a:pt x="16" y="6"/>
                  <a:pt x="16"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099" name="Freeform 1899"/>
          <p:cNvSpPr>
            <a:spLocks/>
          </p:cNvSpPr>
          <p:nvPr/>
        </p:nvSpPr>
        <p:spPr bwMode="auto">
          <a:xfrm>
            <a:off x="458788" y="633413"/>
            <a:ext cx="0" cy="1588"/>
          </a:xfrm>
          <a:custGeom>
            <a:avLst/>
            <a:gdLst>
              <a:gd name="T0" fmla="*/ 0 w 1"/>
              <a:gd name="T1" fmla="*/ 0 h 2"/>
              <a:gd name="T2" fmla="*/ 0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0"/>
                </a:lnTo>
                <a:cubicBezTo>
                  <a:pt x="1" y="0"/>
                  <a:pt x="1" y="2"/>
                  <a:pt x="0" y="2"/>
                </a:cubicBezTo>
                <a:cubicBezTo>
                  <a:pt x="0" y="2"/>
                  <a:pt x="0" y="0"/>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0" name="Freeform 1900"/>
          <p:cNvSpPr>
            <a:spLocks/>
          </p:cNvSpPr>
          <p:nvPr/>
        </p:nvSpPr>
        <p:spPr bwMode="auto">
          <a:xfrm>
            <a:off x="455613" y="633413"/>
            <a:ext cx="1588" cy="3175"/>
          </a:xfrm>
          <a:custGeom>
            <a:avLst/>
            <a:gdLst>
              <a:gd name="T0" fmla="*/ 0 w 2"/>
              <a:gd name="T1" fmla="*/ 0 h 4"/>
              <a:gd name="T2" fmla="*/ 0 w 2"/>
              <a:gd name="T3" fmla="*/ 0 h 4"/>
              <a:gd name="T4" fmla="*/ 0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0"/>
                </a:lnTo>
                <a:cubicBezTo>
                  <a:pt x="2" y="1"/>
                  <a:pt x="2" y="3"/>
                  <a:pt x="0" y="4"/>
                </a:cubicBezTo>
                <a:cubicBezTo>
                  <a:pt x="1" y="3"/>
                  <a:pt x="0" y="0"/>
                  <a:pt x="0"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1" name="Freeform 1901"/>
          <p:cNvSpPr>
            <a:spLocks/>
          </p:cNvSpPr>
          <p:nvPr/>
        </p:nvSpPr>
        <p:spPr bwMode="auto">
          <a:xfrm>
            <a:off x="468313" y="630238"/>
            <a:ext cx="4763" cy="4763"/>
          </a:xfrm>
          <a:custGeom>
            <a:avLst/>
            <a:gdLst>
              <a:gd name="T0" fmla="*/ 3 w 7"/>
              <a:gd name="T1" fmla="*/ 0 h 7"/>
              <a:gd name="T2" fmla="*/ 3 w 7"/>
              <a:gd name="T3" fmla="*/ 0 h 7"/>
              <a:gd name="T4" fmla="*/ 0 w 7"/>
              <a:gd name="T5" fmla="*/ 5 h 7"/>
              <a:gd name="T6" fmla="*/ 3 w 7"/>
              <a:gd name="T7" fmla="*/ 0 h 7"/>
            </a:gdLst>
            <a:ahLst/>
            <a:cxnLst>
              <a:cxn ang="0">
                <a:pos x="T0" y="T1"/>
              </a:cxn>
              <a:cxn ang="0">
                <a:pos x="T2" y="T3"/>
              </a:cxn>
              <a:cxn ang="0">
                <a:pos x="T4" y="T5"/>
              </a:cxn>
              <a:cxn ang="0">
                <a:pos x="T6" y="T7"/>
              </a:cxn>
            </a:cxnLst>
            <a:rect l="0" t="0" r="r" b="b"/>
            <a:pathLst>
              <a:path w="7" h="7">
                <a:moveTo>
                  <a:pt x="3" y="0"/>
                </a:moveTo>
                <a:lnTo>
                  <a:pt x="3" y="0"/>
                </a:lnTo>
                <a:cubicBezTo>
                  <a:pt x="7" y="4"/>
                  <a:pt x="4" y="7"/>
                  <a:pt x="0" y="5"/>
                </a:cubicBezTo>
                <a:cubicBezTo>
                  <a:pt x="4" y="4"/>
                  <a:pt x="4" y="2"/>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2" name="Freeform 1902"/>
          <p:cNvSpPr>
            <a:spLocks/>
          </p:cNvSpPr>
          <p:nvPr/>
        </p:nvSpPr>
        <p:spPr bwMode="auto">
          <a:xfrm>
            <a:off x="384176" y="614363"/>
            <a:ext cx="3175" cy="3175"/>
          </a:xfrm>
          <a:custGeom>
            <a:avLst/>
            <a:gdLst>
              <a:gd name="T0" fmla="*/ 3 w 4"/>
              <a:gd name="T1" fmla="*/ 0 h 6"/>
              <a:gd name="T2" fmla="*/ 3 w 4"/>
              <a:gd name="T3" fmla="*/ 0 h 6"/>
              <a:gd name="T4" fmla="*/ 3 w 4"/>
              <a:gd name="T5" fmla="*/ 4 h 6"/>
              <a:gd name="T6" fmla="*/ 0 w 4"/>
              <a:gd name="T7" fmla="*/ 6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lnTo>
                  <a:pt x="3" y="0"/>
                </a:lnTo>
                <a:cubicBezTo>
                  <a:pt x="4" y="1"/>
                  <a:pt x="4" y="3"/>
                  <a:pt x="3" y="4"/>
                </a:cubicBezTo>
                <a:cubicBezTo>
                  <a:pt x="3" y="5"/>
                  <a:pt x="1" y="6"/>
                  <a:pt x="0" y="6"/>
                </a:cubicBezTo>
                <a:cubicBezTo>
                  <a:pt x="1" y="5"/>
                  <a:pt x="3" y="3"/>
                  <a:pt x="3"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3" name="Freeform 1903"/>
          <p:cNvSpPr>
            <a:spLocks/>
          </p:cNvSpPr>
          <p:nvPr/>
        </p:nvSpPr>
        <p:spPr bwMode="auto">
          <a:xfrm>
            <a:off x="409576" y="671513"/>
            <a:ext cx="3175" cy="3175"/>
          </a:xfrm>
          <a:custGeom>
            <a:avLst/>
            <a:gdLst>
              <a:gd name="T0" fmla="*/ 5 w 5"/>
              <a:gd name="T1" fmla="*/ 0 h 4"/>
              <a:gd name="T2" fmla="*/ 5 w 5"/>
              <a:gd name="T3" fmla="*/ 0 h 4"/>
              <a:gd name="T4" fmla="*/ 0 w 5"/>
              <a:gd name="T5" fmla="*/ 3 h 4"/>
              <a:gd name="T6" fmla="*/ 5 w 5"/>
              <a:gd name="T7" fmla="*/ 0 h 4"/>
            </a:gdLst>
            <a:ahLst/>
            <a:cxnLst>
              <a:cxn ang="0">
                <a:pos x="T0" y="T1"/>
              </a:cxn>
              <a:cxn ang="0">
                <a:pos x="T2" y="T3"/>
              </a:cxn>
              <a:cxn ang="0">
                <a:pos x="T4" y="T5"/>
              </a:cxn>
              <a:cxn ang="0">
                <a:pos x="T6" y="T7"/>
              </a:cxn>
            </a:cxnLst>
            <a:rect l="0" t="0" r="r" b="b"/>
            <a:pathLst>
              <a:path w="5" h="4">
                <a:moveTo>
                  <a:pt x="5" y="0"/>
                </a:moveTo>
                <a:lnTo>
                  <a:pt x="5" y="0"/>
                </a:lnTo>
                <a:cubicBezTo>
                  <a:pt x="5" y="2"/>
                  <a:pt x="2" y="4"/>
                  <a:pt x="0" y="3"/>
                </a:cubicBezTo>
                <a:cubicBezTo>
                  <a:pt x="2" y="2"/>
                  <a:pt x="4" y="1"/>
                  <a:pt x="5" y="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4" name="Freeform 1904"/>
          <p:cNvSpPr>
            <a:spLocks/>
          </p:cNvSpPr>
          <p:nvPr/>
        </p:nvSpPr>
        <p:spPr bwMode="auto">
          <a:xfrm>
            <a:off x="342901" y="528638"/>
            <a:ext cx="7938" cy="4763"/>
          </a:xfrm>
          <a:custGeom>
            <a:avLst/>
            <a:gdLst>
              <a:gd name="T0" fmla="*/ 1 w 9"/>
              <a:gd name="T1" fmla="*/ 5 h 7"/>
              <a:gd name="T2" fmla="*/ 1 w 9"/>
              <a:gd name="T3" fmla="*/ 5 h 7"/>
              <a:gd name="T4" fmla="*/ 1 w 9"/>
              <a:gd name="T5" fmla="*/ 3 h 7"/>
              <a:gd name="T6" fmla="*/ 7 w 9"/>
              <a:gd name="T7" fmla="*/ 0 h 7"/>
              <a:gd name="T8" fmla="*/ 8 w 9"/>
              <a:gd name="T9" fmla="*/ 2 h 7"/>
              <a:gd name="T10" fmla="*/ 6 w 9"/>
              <a:gd name="T11" fmla="*/ 6 h 7"/>
              <a:gd name="T12" fmla="*/ 1 w 9"/>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1" y="5"/>
                </a:moveTo>
                <a:lnTo>
                  <a:pt x="1" y="5"/>
                </a:lnTo>
                <a:cubicBezTo>
                  <a:pt x="0" y="5"/>
                  <a:pt x="0" y="4"/>
                  <a:pt x="1" y="3"/>
                </a:cubicBezTo>
                <a:cubicBezTo>
                  <a:pt x="3" y="3"/>
                  <a:pt x="5" y="2"/>
                  <a:pt x="7" y="0"/>
                </a:cubicBezTo>
                <a:cubicBezTo>
                  <a:pt x="7" y="0"/>
                  <a:pt x="8" y="1"/>
                  <a:pt x="8" y="2"/>
                </a:cubicBezTo>
                <a:cubicBezTo>
                  <a:pt x="9" y="3"/>
                  <a:pt x="8" y="5"/>
                  <a:pt x="6" y="6"/>
                </a:cubicBezTo>
                <a:cubicBezTo>
                  <a:pt x="4" y="7"/>
                  <a:pt x="1" y="7"/>
                  <a:pt x="1"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5" name="Freeform 1905"/>
          <p:cNvSpPr>
            <a:spLocks/>
          </p:cNvSpPr>
          <p:nvPr/>
        </p:nvSpPr>
        <p:spPr bwMode="auto">
          <a:xfrm>
            <a:off x="341313" y="492125"/>
            <a:ext cx="7938" cy="22225"/>
          </a:xfrm>
          <a:custGeom>
            <a:avLst/>
            <a:gdLst>
              <a:gd name="T0" fmla="*/ 6 w 12"/>
              <a:gd name="T1" fmla="*/ 0 h 29"/>
              <a:gd name="T2" fmla="*/ 6 w 12"/>
              <a:gd name="T3" fmla="*/ 0 h 29"/>
              <a:gd name="T4" fmla="*/ 8 w 12"/>
              <a:gd name="T5" fmla="*/ 3 h 29"/>
              <a:gd name="T6" fmla="*/ 5 w 12"/>
              <a:gd name="T7" fmla="*/ 9 h 29"/>
              <a:gd name="T8" fmla="*/ 9 w 12"/>
              <a:gd name="T9" fmla="*/ 4 h 29"/>
              <a:gd name="T10" fmla="*/ 10 w 12"/>
              <a:gd name="T11" fmla="*/ 6 h 29"/>
              <a:gd name="T12" fmla="*/ 6 w 12"/>
              <a:gd name="T13" fmla="*/ 12 h 29"/>
              <a:gd name="T14" fmla="*/ 11 w 12"/>
              <a:gd name="T15" fmla="*/ 7 h 29"/>
              <a:gd name="T16" fmla="*/ 12 w 12"/>
              <a:gd name="T17" fmla="*/ 9 h 29"/>
              <a:gd name="T18" fmla="*/ 12 w 12"/>
              <a:gd name="T19" fmla="*/ 10 h 29"/>
              <a:gd name="T20" fmla="*/ 7 w 12"/>
              <a:gd name="T21" fmla="*/ 14 h 29"/>
              <a:gd name="T22" fmla="*/ 12 w 12"/>
              <a:gd name="T23" fmla="*/ 12 h 29"/>
              <a:gd name="T24" fmla="*/ 12 w 12"/>
              <a:gd name="T25" fmla="*/ 15 h 29"/>
              <a:gd name="T26" fmla="*/ 7 w 12"/>
              <a:gd name="T27" fmla="*/ 17 h 29"/>
              <a:gd name="T28" fmla="*/ 12 w 12"/>
              <a:gd name="T29" fmla="*/ 16 h 29"/>
              <a:gd name="T30" fmla="*/ 11 w 12"/>
              <a:gd name="T31" fmla="*/ 18 h 29"/>
              <a:gd name="T32" fmla="*/ 6 w 12"/>
              <a:gd name="T33" fmla="*/ 19 h 29"/>
              <a:gd name="T34" fmla="*/ 10 w 12"/>
              <a:gd name="T35" fmla="*/ 20 h 29"/>
              <a:gd name="T36" fmla="*/ 10 w 12"/>
              <a:gd name="T37" fmla="*/ 21 h 29"/>
              <a:gd name="T38" fmla="*/ 4 w 12"/>
              <a:gd name="T39" fmla="*/ 21 h 29"/>
              <a:gd name="T40" fmla="*/ 9 w 12"/>
              <a:gd name="T41" fmla="*/ 23 h 29"/>
              <a:gd name="T42" fmla="*/ 7 w 12"/>
              <a:gd name="T43" fmla="*/ 24 h 29"/>
              <a:gd name="T44" fmla="*/ 2 w 12"/>
              <a:gd name="T45" fmla="*/ 29 h 29"/>
              <a:gd name="T46" fmla="*/ 0 w 12"/>
              <a:gd name="T47" fmla="*/ 28 h 29"/>
              <a:gd name="T48" fmla="*/ 2 w 12"/>
              <a:gd name="T49" fmla="*/ 24 h 29"/>
              <a:gd name="T50" fmla="*/ 0 w 12"/>
              <a:gd name="T51" fmla="*/ 19 h 29"/>
              <a:gd name="T52" fmla="*/ 0 w 12"/>
              <a:gd name="T53" fmla="*/ 19 h 29"/>
              <a:gd name="T54" fmla="*/ 3 w 12"/>
              <a:gd name="T55" fmla="*/ 19 h 29"/>
              <a:gd name="T56" fmla="*/ 2 w 12"/>
              <a:gd name="T57" fmla="*/ 10 h 29"/>
              <a:gd name="T58" fmla="*/ 6 w 12"/>
              <a:gd name="T5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29">
                <a:moveTo>
                  <a:pt x="6" y="0"/>
                </a:moveTo>
                <a:lnTo>
                  <a:pt x="6" y="0"/>
                </a:lnTo>
                <a:cubicBezTo>
                  <a:pt x="6" y="0"/>
                  <a:pt x="6" y="1"/>
                  <a:pt x="8" y="3"/>
                </a:cubicBezTo>
                <a:lnTo>
                  <a:pt x="5" y="9"/>
                </a:lnTo>
                <a:lnTo>
                  <a:pt x="9" y="4"/>
                </a:lnTo>
                <a:cubicBezTo>
                  <a:pt x="9" y="4"/>
                  <a:pt x="9" y="5"/>
                  <a:pt x="10" y="6"/>
                </a:cubicBezTo>
                <a:lnTo>
                  <a:pt x="6" y="12"/>
                </a:lnTo>
                <a:lnTo>
                  <a:pt x="11" y="7"/>
                </a:lnTo>
                <a:cubicBezTo>
                  <a:pt x="11" y="8"/>
                  <a:pt x="11" y="9"/>
                  <a:pt x="12" y="9"/>
                </a:cubicBezTo>
                <a:cubicBezTo>
                  <a:pt x="12" y="9"/>
                  <a:pt x="12" y="10"/>
                  <a:pt x="12" y="10"/>
                </a:cubicBezTo>
                <a:lnTo>
                  <a:pt x="7" y="14"/>
                </a:lnTo>
                <a:lnTo>
                  <a:pt x="12" y="12"/>
                </a:lnTo>
                <a:cubicBezTo>
                  <a:pt x="12" y="13"/>
                  <a:pt x="12" y="14"/>
                  <a:pt x="12" y="15"/>
                </a:cubicBezTo>
                <a:lnTo>
                  <a:pt x="7" y="17"/>
                </a:lnTo>
                <a:lnTo>
                  <a:pt x="12" y="16"/>
                </a:lnTo>
                <a:cubicBezTo>
                  <a:pt x="11" y="17"/>
                  <a:pt x="11" y="18"/>
                  <a:pt x="11" y="18"/>
                </a:cubicBezTo>
                <a:lnTo>
                  <a:pt x="6" y="19"/>
                </a:lnTo>
                <a:lnTo>
                  <a:pt x="10" y="20"/>
                </a:lnTo>
                <a:cubicBezTo>
                  <a:pt x="10" y="20"/>
                  <a:pt x="10" y="21"/>
                  <a:pt x="10" y="21"/>
                </a:cubicBezTo>
                <a:lnTo>
                  <a:pt x="4" y="21"/>
                </a:lnTo>
                <a:lnTo>
                  <a:pt x="9" y="23"/>
                </a:lnTo>
                <a:cubicBezTo>
                  <a:pt x="8" y="23"/>
                  <a:pt x="8" y="24"/>
                  <a:pt x="7" y="24"/>
                </a:cubicBezTo>
                <a:cubicBezTo>
                  <a:pt x="5" y="25"/>
                  <a:pt x="3" y="26"/>
                  <a:pt x="2" y="29"/>
                </a:cubicBezTo>
                <a:cubicBezTo>
                  <a:pt x="2" y="29"/>
                  <a:pt x="1" y="28"/>
                  <a:pt x="0" y="28"/>
                </a:cubicBezTo>
                <a:cubicBezTo>
                  <a:pt x="1" y="27"/>
                  <a:pt x="2" y="26"/>
                  <a:pt x="2" y="24"/>
                </a:cubicBezTo>
                <a:cubicBezTo>
                  <a:pt x="2" y="22"/>
                  <a:pt x="1" y="20"/>
                  <a:pt x="0" y="19"/>
                </a:cubicBezTo>
                <a:lnTo>
                  <a:pt x="0" y="19"/>
                </a:lnTo>
                <a:cubicBezTo>
                  <a:pt x="1" y="19"/>
                  <a:pt x="2" y="19"/>
                  <a:pt x="3" y="19"/>
                </a:cubicBezTo>
                <a:cubicBezTo>
                  <a:pt x="7" y="16"/>
                  <a:pt x="4" y="12"/>
                  <a:pt x="2" y="10"/>
                </a:cubicBezTo>
                <a:lnTo>
                  <a:pt x="6"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6" name="Freeform 1906"/>
          <p:cNvSpPr>
            <a:spLocks/>
          </p:cNvSpPr>
          <p:nvPr/>
        </p:nvSpPr>
        <p:spPr bwMode="auto">
          <a:xfrm>
            <a:off x="327026" y="490538"/>
            <a:ext cx="4763" cy="6350"/>
          </a:xfrm>
          <a:custGeom>
            <a:avLst/>
            <a:gdLst>
              <a:gd name="T0" fmla="*/ 5 w 8"/>
              <a:gd name="T1" fmla="*/ 8 h 8"/>
              <a:gd name="T2" fmla="*/ 5 w 8"/>
              <a:gd name="T3" fmla="*/ 8 h 8"/>
              <a:gd name="T4" fmla="*/ 4 w 8"/>
              <a:gd name="T5" fmla="*/ 2 h 8"/>
              <a:gd name="T6" fmla="*/ 8 w 8"/>
              <a:gd name="T7" fmla="*/ 6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5" y="8"/>
                </a:lnTo>
                <a:cubicBezTo>
                  <a:pt x="0" y="4"/>
                  <a:pt x="4" y="3"/>
                  <a:pt x="4" y="2"/>
                </a:cubicBezTo>
                <a:cubicBezTo>
                  <a:pt x="5" y="2"/>
                  <a:pt x="8" y="0"/>
                  <a:pt x="8" y="6"/>
                </a:cubicBezTo>
                <a:lnTo>
                  <a:pt x="5" y="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7" name="Freeform 1907"/>
          <p:cNvSpPr>
            <a:spLocks/>
          </p:cNvSpPr>
          <p:nvPr/>
        </p:nvSpPr>
        <p:spPr bwMode="auto">
          <a:xfrm>
            <a:off x="319088" y="504825"/>
            <a:ext cx="17463" cy="12700"/>
          </a:xfrm>
          <a:custGeom>
            <a:avLst/>
            <a:gdLst>
              <a:gd name="T0" fmla="*/ 0 w 24"/>
              <a:gd name="T1" fmla="*/ 0 h 18"/>
              <a:gd name="T2" fmla="*/ 0 w 24"/>
              <a:gd name="T3" fmla="*/ 0 h 18"/>
              <a:gd name="T4" fmla="*/ 9 w 24"/>
              <a:gd name="T5" fmla="*/ 4 h 18"/>
              <a:gd name="T6" fmla="*/ 15 w 24"/>
              <a:gd name="T7" fmla="*/ 11 h 18"/>
              <a:gd name="T8" fmla="*/ 17 w 24"/>
              <a:gd name="T9" fmla="*/ 8 h 18"/>
              <a:gd name="T10" fmla="*/ 17 w 24"/>
              <a:gd name="T11" fmla="*/ 9 h 18"/>
              <a:gd name="T12" fmla="*/ 20 w 24"/>
              <a:gd name="T13" fmla="*/ 13 h 18"/>
              <a:gd name="T14" fmla="*/ 24 w 24"/>
              <a:gd name="T15" fmla="*/ 15 h 18"/>
              <a:gd name="T16" fmla="*/ 23 w 24"/>
              <a:gd name="T17" fmla="*/ 17 h 18"/>
              <a:gd name="T18" fmla="*/ 17 w 24"/>
              <a:gd name="T19" fmla="*/ 18 h 18"/>
              <a:gd name="T20" fmla="*/ 14 w 24"/>
              <a:gd name="T21" fmla="*/ 18 h 18"/>
              <a:gd name="T22" fmla="*/ 16 w 24"/>
              <a:gd name="T23" fmla="*/ 13 h 18"/>
              <a:gd name="T24" fmla="*/ 13 w 24"/>
              <a:gd name="T25" fmla="*/ 17 h 18"/>
              <a:gd name="T26" fmla="*/ 11 w 24"/>
              <a:gd name="T27" fmla="*/ 17 h 18"/>
              <a:gd name="T28" fmla="*/ 13 w 24"/>
              <a:gd name="T29" fmla="*/ 13 h 18"/>
              <a:gd name="T30" fmla="*/ 10 w 24"/>
              <a:gd name="T31" fmla="*/ 16 h 18"/>
              <a:gd name="T32" fmla="*/ 8 w 24"/>
              <a:gd name="T33" fmla="*/ 15 h 18"/>
              <a:gd name="T34" fmla="*/ 11 w 24"/>
              <a:gd name="T35" fmla="*/ 12 h 18"/>
              <a:gd name="T36" fmla="*/ 6 w 24"/>
              <a:gd name="T37" fmla="*/ 15 h 18"/>
              <a:gd name="T38" fmla="*/ 4 w 24"/>
              <a:gd name="T39" fmla="*/ 13 h 18"/>
              <a:gd name="T40" fmla="*/ 9 w 24"/>
              <a:gd name="T41" fmla="*/ 11 h 18"/>
              <a:gd name="T42" fmla="*/ 3 w 24"/>
              <a:gd name="T43" fmla="*/ 11 h 18"/>
              <a:gd name="T44" fmla="*/ 2 w 24"/>
              <a:gd name="T45" fmla="*/ 11 h 18"/>
              <a:gd name="T46" fmla="*/ 2 w 24"/>
              <a:gd name="T47" fmla="*/ 9 h 18"/>
              <a:gd name="T48" fmla="*/ 8 w 24"/>
              <a:gd name="T49" fmla="*/ 9 h 18"/>
              <a:gd name="T50" fmla="*/ 1 w 24"/>
              <a:gd name="T51" fmla="*/ 7 h 18"/>
              <a:gd name="T52" fmla="*/ 0 w 24"/>
              <a:gd name="T53" fmla="*/ 5 h 18"/>
              <a:gd name="T54" fmla="*/ 7 w 24"/>
              <a:gd name="T55" fmla="*/ 6 h 18"/>
              <a:gd name="T56" fmla="*/ 0 w 24"/>
              <a:gd name="T57" fmla="*/ 3 h 18"/>
              <a:gd name="T58" fmla="*/ 0 w 24"/>
              <a:gd name="T5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18">
                <a:moveTo>
                  <a:pt x="0" y="0"/>
                </a:moveTo>
                <a:lnTo>
                  <a:pt x="0" y="0"/>
                </a:lnTo>
                <a:lnTo>
                  <a:pt x="9" y="4"/>
                </a:lnTo>
                <a:cubicBezTo>
                  <a:pt x="9" y="7"/>
                  <a:pt x="11" y="11"/>
                  <a:pt x="15" y="11"/>
                </a:cubicBezTo>
                <a:cubicBezTo>
                  <a:pt x="16" y="10"/>
                  <a:pt x="17" y="9"/>
                  <a:pt x="17" y="8"/>
                </a:cubicBezTo>
                <a:lnTo>
                  <a:pt x="17" y="9"/>
                </a:lnTo>
                <a:cubicBezTo>
                  <a:pt x="18" y="10"/>
                  <a:pt x="18" y="12"/>
                  <a:pt x="20" y="13"/>
                </a:cubicBezTo>
                <a:cubicBezTo>
                  <a:pt x="21" y="14"/>
                  <a:pt x="23" y="15"/>
                  <a:pt x="24" y="15"/>
                </a:cubicBezTo>
                <a:cubicBezTo>
                  <a:pt x="24" y="15"/>
                  <a:pt x="23" y="16"/>
                  <a:pt x="23" y="17"/>
                </a:cubicBezTo>
                <a:cubicBezTo>
                  <a:pt x="21" y="15"/>
                  <a:pt x="19" y="16"/>
                  <a:pt x="17" y="18"/>
                </a:cubicBezTo>
                <a:cubicBezTo>
                  <a:pt x="16" y="18"/>
                  <a:pt x="15" y="18"/>
                  <a:pt x="14" y="18"/>
                </a:cubicBezTo>
                <a:lnTo>
                  <a:pt x="16" y="13"/>
                </a:lnTo>
                <a:lnTo>
                  <a:pt x="13" y="17"/>
                </a:lnTo>
                <a:cubicBezTo>
                  <a:pt x="12" y="17"/>
                  <a:pt x="12" y="17"/>
                  <a:pt x="11" y="17"/>
                </a:cubicBezTo>
                <a:lnTo>
                  <a:pt x="13" y="13"/>
                </a:lnTo>
                <a:lnTo>
                  <a:pt x="10" y="16"/>
                </a:lnTo>
                <a:cubicBezTo>
                  <a:pt x="9" y="16"/>
                  <a:pt x="8" y="16"/>
                  <a:pt x="8" y="15"/>
                </a:cubicBezTo>
                <a:lnTo>
                  <a:pt x="11" y="12"/>
                </a:lnTo>
                <a:lnTo>
                  <a:pt x="6" y="15"/>
                </a:lnTo>
                <a:cubicBezTo>
                  <a:pt x="6" y="14"/>
                  <a:pt x="5" y="13"/>
                  <a:pt x="4" y="13"/>
                </a:cubicBezTo>
                <a:lnTo>
                  <a:pt x="9" y="11"/>
                </a:lnTo>
                <a:lnTo>
                  <a:pt x="3" y="11"/>
                </a:lnTo>
                <a:cubicBezTo>
                  <a:pt x="3" y="11"/>
                  <a:pt x="3" y="11"/>
                  <a:pt x="2" y="11"/>
                </a:cubicBezTo>
                <a:cubicBezTo>
                  <a:pt x="2" y="10"/>
                  <a:pt x="2" y="9"/>
                  <a:pt x="2" y="9"/>
                </a:cubicBezTo>
                <a:lnTo>
                  <a:pt x="8" y="9"/>
                </a:lnTo>
                <a:lnTo>
                  <a:pt x="1" y="7"/>
                </a:lnTo>
                <a:cubicBezTo>
                  <a:pt x="1" y="6"/>
                  <a:pt x="1" y="5"/>
                  <a:pt x="0" y="5"/>
                </a:cubicBezTo>
                <a:lnTo>
                  <a:pt x="7" y="6"/>
                </a:lnTo>
                <a:lnTo>
                  <a:pt x="0" y="3"/>
                </a:lnTo>
                <a:cubicBezTo>
                  <a:pt x="0" y="1"/>
                  <a:pt x="0" y="0"/>
                  <a:pt x="0"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8" name="Freeform 1908"/>
          <p:cNvSpPr>
            <a:spLocks/>
          </p:cNvSpPr>
          <p:nvPr/>
        </p:nvSpPr>
        <p:spPr bwMode="auto">
          <a:xfrm>
            <a:off x="327026" y="517525"/>
            <a:ext cx="7938" cy="4763"/>
          </a:xfrm>
          <a:custGeom>
            <a:avLst/>
            <a:gdLst>
              <a:gd name="T0" fmla="*/ 1 w 10"/>
              <a:gd name="T1" fmla="*/ 0 h 7"/>
              <a:gd name="T2" fmla="*/ 1 w 10"/>
              <a:gd name="T3" fmla="*/ 0 h 7"/>
              <a:gd name="T4" fmla="*/ 10 w 10"/>
              <a:gd name="T5" fmla="*/ 6 h 7"/>
              <a:gd name="T6" fmla="*/ 10 w 10"/>
              <a:gd name="T7" fmla="*/ 7 h 7"/>
              <a:gd name="T8" fmla="*/ 0 w 10"/>
              <a:gd name="T9" fmla="*/ 1 h 7"/>
              <a:gd name="T10" fmla="*/ 1 w 10"/>
              <a:gd name="T11" fmla="*/ 0 h 7"/>
            </a:gdLst>
            <a:ahLst/>
            <a:cxnLst>
              <a:cxn ang="0">
                <a:pos x="T0" y="T1"/>
              </a:cxn>
              <a:cxn ang="0">
                <a:pos x="T2" y="T3"/>
              </a:cxn>
              <a:cxn ang="0">
                <a:pos x="T4" y="T5"/>
              </a:cxn>
              <a:cxn ang="0">
                <a:pos x="T6" y="T7"/>
              </a:cxn>
              <a:cxn ang="0">
                <a:pos x="T8" y="T9"/>
              </a:cxn>
              <a:cxn ang="0">
                <a:pos x="T10" y="T11"/>
              </a:cxn>
            </a:cxnLst>
            <a:rect l="0" t="0" r="r" b="b"/>
            <a:pathLst>
              <a:path w="10" h="7">
                <a:moveTo>
                  <a:pt x="1" y="0"/>
                </a:moveTo>
                <a:lnTo>
                  <a:pt x="1" y="0"/>
                </a:lnTo>
                <a:lnTo>
                  <a:pt x="10" y="6"/>
                </a:lnTo>
                <a:lnTo>
                  <a:pt x="10" y="7"/>
                </a:lnTo>
                <a:lnTo>
                  <a:pt x="0" y="1"/>
                </a:lnTo>
                <a:lnTo>
                  <a:pt x="1"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09" name="Freeform 1909"/>
          <p:cNvSpPr>
            <a:spLocks/>
          </p:cNvSpPr>
          <p:nvPr/>
        </p:nvSpPr>
        <p:spPr bwMode="auto">
          <a:xfrm>
            <a:off x="344488" y="512763"/>
            <a:ext cx="4763" cy="3175"/>
          </a:xfrm>
          <a:custGeom>
            <a:avLst/>
            <a:gdLst>
              <a:gd name="T0" fmla="*/ 1 w 5"/>
              <a:gd name="T1" fmla="*/ 3 h 5"/>
              <a:gd name="T2" fmla="*/ 1 w 5"/>
              <a:gd name="T3" fmla="*/ 3 h 5"/>
              <a:gd name="T4" fmla="*/ 2 w 5"/>
              <a:gd name="T5" fmla="*/ 0 h 5"/>
              <a:gd name="T6" fmla="*/ 4 w 5"/>
              <a:gd name="T7" fmla="*/ 1 h 5"/>
              <a:gd name="T8" fmla="*/ 3 w 5"/>
              <a:gd name="T9" fmla="*/ 4 h 5"/>
              <a:gd name="T10" fmla="*/ 1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1" y="3"/>
                </a:moveTo>
                <a:lnTo>
                  <a:pt x="1" y="3"/>
                </a:lnTo>
                <a:cubicBezTo>
                  <a:pt x="0" y="2"/>
                  <a:pt x="1" y="1"/>
                  <a:pt x="2" y="0"/>
                </a:cubicBezTo>
                <a:cubicBezTo>
                  <a:pt x="3" y="0"/>
                  <a:pt x="4" y="0"/>
                  <a:pt x="4" y="1"/>
                </a:cubicBezTo>
                <a:cubicBezTo>
                  <a:pt x="5" y="3"/>
                  <a:pt x="4" y="4"/>
                  <a:pt x="3" y="4"/>
                </a:cubicBezTo>
                <a:cubicBezTo>
                  <a:pt x="2" y="5"/>
                  <a:pt x="1" y="4"/>
                  <a:pt x="1" y="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0" name="Freeform 1910"/>
          <p:cNvSpPr>
            <a:spLocks/>
          </p:cNvSpPr>
          <p:nvPr/>
        </p:nvSpPr>
        <p:spPr bwMode="auto">
          <a:xfrm>
            <a:off x="334963" y="514350"/>
            <a:ext cx="12700" cy="7938"/>
          </a:xfrm>
          <a:custGeom>
            <a:avLst/>
            <a:gdLst>
              <a:gd name="T0" fmla="*/ 9 w 19"/>
              <a:gd name="T1" fmla="*/ 0 h 13"/>
              <a:gd name="T2" fmla="*/ 9 w 19"/>
              <a:gd name="T3" fmla="*/ 0 h 13"/>
              <a:gd name="T4" fmla="*/ 11 w 19"/>
              <a:gd name="T5" fmla="*/ 1 h 13"/>
              <a:gd name="T6" fmla="*/ 19 w 19"/>
              <a:gd name="T7" fmla="*/ 4 h 13"/>
              <a:gd name="T8" fmla="*/ 15 w 19"/>
              <a:gd name="T9" fmla="*/ 7 h 13"/>
              <a:gd name="T10" fmla="*/ 8 w 19"/>
              <a:gd name="T11" fmla="*/ 4 h 13"/>
              <a:gd name="T12" fmla="*/ 5 w 19"/>
              <a:gd name="T13" fmla="*/ 11 h 13"/>
              <a:gd name="T14" fmla="*/ 0 w 19"/>
              <a:gd name="T15" fmla="*/ 12 h 13"/>
              <a:gd name="T16" fmla="*/ 3 w 19"/>
              <a:gd name="T17" fmla="*/ 5 h 13"/>
              <a:gd name="T18" fmla="*/ 4 w 19"/>
              <a:gd name="T19" fmla="*/ 2 h 13"/>
              <a:gd name="T20" fmla="*/ 5 w 19"/>
              <a:gd name="T21" fmla="*/ 2 h 13"/>
              <a:gd name="T22" fmla="*/ 6 w 19"/>
              <a:gd name="T23" fmla="*/ 2 h 13"/>
              <a:gd name="T24" fmla="*/ 7 w 19"/>
              <a:gd name="T25" fmla="*/ 3 h 13"/>
              <a:gd name="T26" fmla="*/ 7 w 19"/>
              <a:gd name="T27" fmla="*/ 2 h 13"/>
              <a:gd name="T28" fmla="*/ 8 w 19"/>
              <a:gd name="T29" fmla="*/ 0 h 13"/>
              <a:gd name="T30" fmla="*/ 9 w 19"/>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3">
                <a:moveTo>
                  <a:pt x="9" y="0"/>
                </a:moveTo>
                <a:lnTo>
                  <a:pt x="9" y="0"/>
                </a:lnTo>
                <a:lnTo>
                  <a:pt x="11" y="1"/>
                </a:lnTo>
                <a:cubicBezTo>
                  <a:pt x="11" y="1"/>
                  <a:pt x="14" y="6"/>
                  <a:pt x="19" y="4"/>
                </a:cubicBezTo>
                <a:cubicBezTo>
                  <a:pt x="19" y="5"/>
                  <a:pt x="17" y="7"/>
                  <a:pt x="15" y="7"/>
                </a:cubicBezTo>
                <a:cubicBezTo>
                  <a:pt x="11" y="7"/>
                  <a:pt x="8" y="4"/>
                  <a:pt x="8" y="4"/>
                </a:cubicBezTo>
                <a:cubicBezTo>
                  <a:pt x="8" y="4"/>
                  <a:pt x="8" y="8"/>
                  <a:pt x="5" y="11"/>
                </a:cubicBezTo>
                <a:cubicBezTo>
                  <a:pt x="4" y="13"/>
                  <a:pt x="1" y="13"/>
                  <a:pt x="0" y="12"/>
                </a:cubicBezTo>
                <a:cubicBezTo>
                  <a:pt x="5" y="10"/>
                  <a:pt x="3" y="5"/>
                  <a:pt x="3" y="5"/>
                </a:cubicBezTo>
                <a:lnTo>
                  <a:pt x="4" y="2"/>
                </a:lnTo>
                <a:cubicBezTo>
                  <a:pt x="4" y="2"/>
                  <a:pt x="4" y="2"/>
                  <a:pt x="5" y="2"/>
                </a:cubicBezTo>
                <a:cubicBezTo>
                  <a:pt x="5" y="2"/>
                  <a:pt x="6" y="2"/>
                  <a:pt x="6" y="2"/>
                </a:cubicBezTo>
                <a:lnTo>
                  <a:pt x="7" y="3"/>
                </a:lnTo>
                <a:lnTo>
                  <a:pt x="7" y="2"/>
                </a:lnTo>
                <a:cubicBezTo>
                  <a:pt x="7" y="1"/>
                  <a:pt x="8" y="1"/>
                  <a:pt x="8" y="0"/>
                </a:cubicBezTo>
                <a:cubicBezTo>
                  <a:pt x="8" y="0"/>
                  <a:pt x="8" y="0"/>
                  <a:pt x="9" y="0"/>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1" name="Freeform 1911"/>
          <p:cNvSpPr>
            <a:spLocks/>
          </p:cNvSpPr>
          <p:nvPr/>
        </p:nvSpPr>
        <p:spPr bwMode="auto">
          <a:xfrm>
            <a:off x="325438" y="496888"/>
            <a:ext cx="15875" cy="9525"/>
          </a:xfrm>
          <a:custGeom>
            <a:avLst/>
            <a:gdLst>
              <a:gd name="T0" fmla="*/ 9 w 21"/>
              <a:gd name="T1" fmla="*/ 13 h 13"/>
              <a:gd name="T2" fmla="*/ 9 w 21"/>
              <a:gd name="T3" fmla="*/ 13 h 13"/>
              <a:gd name="T4" fmla="*/ 9 w 21"/>
              <a:gd name="T5" fmla="*/ 10 h 13"/>
              <a:gd name="T6" fmla="*/ 4 w 21"/>
              <a:gd name="T7" fmla="*/ 9 h 13"/>
              <a:gd name="T8" fmla="*/ 0 w 21"/>
              <a:gd name="T9" fmla="*/ 11 h 13"/>
              <a:gd name="T10" fmla="*/ 2 w 21"/>
              <a:gd name="T11" fmla="*/ 8 h 13"/>
              <a:gd name="T12" fmla="*/ 2 w 21"/>
              <a:gd name="T13" fmla="*/ 7 h 13"/>
              <a:gd name="T14" fmla="*/ 7 w 21"/>
              <a:gd name="T15" fmla="*/ 5 h 13"/>
              <a:gd name="T16" fmla="*/ 6 w 21"/>
              <a:gd name="T17" fmla="*/ 6 h 13"/>
              <a:gd name="T18" fmla="*/ 11 w 21"/>
              <a:gd name="T19" fmla="*/ 8 h 13"/>
              <a:gd name="T20" fmla="*/ 14 w 21"/>
              <a:gd name="T21" fmla="*/ 3 h 13"/>
              <a:gd name="T22" fmla="*/ 12 w 21"/>
              <a:gd name="T23" fmla="*/ 2 h 13"/>
              <a:gd name="T24" fmla="*/ 16 w 21"/>
              <a:gd name="T25" fmla="*/ 0 h 13"/>
              <a:gd name="T26" fmla="*/ 18 w 21"/>
              <a:gd name="T27" fmla="*/ 1 h 13"/>
              <a:gd name="T28" fmla="*/ 21 w 21"/>
              <a:gd name="T29" fmla="*/ 2 h 13"/>
              <a:gd name="T30" fmla="*/ 17 w 21"/>
              <a:gd name="T31" fmla="*/ 3 h 13"/>
              <a:gd name="T32" fmla="*/ 15 w 21"/>
              <a:gd name="T33" fmla="*/ 8 h 13"/>
              <a:gd name="T34" fmla="*/ 16 w 21"/>
              <a:gd name="T35" fmla="*/ 10 h 13"/>
              <a:gd name="T36" fmla="*/ 9 w 21"/>
              <a:gd name="T3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3">
                <a:moveTo>
                  <a:pt x="9" y="13"/>
                </a:moveTo>
                <a:lnTo>
                  <a:pt x="9" y="13"/>
                </a:lnTo>
                <a:lnTo>
                  <a:pt x="9" y="10"/>
                </a:lnTo>
                <a:cubicBezTo>
                  <a:pt x="7" y="9"/>
                  <a:pt x="5" y="9"/>
                  <a:pt x="4" y="9"/>
                </a:cubicBezTo>
                <a:cubicBezTo>
                  <a:pt x="3" y="11"/>
                  <a:pt x="2" y="10"/>
                  <a:pt x="0" y="11"/>
                </a:cubicBezTo>
                <a:cubicBezTo>
                  <a:pt x="0" y="10"/>
                  <a:pt x="0" y="9"/>
                  <a:pt x="2" y="8"/>
                </a:cubicBezTo>
                <a:cubicBezTo>
                  <a:pt x="1" y="8"/>
                  <a:pt x="2" y="7"/>
                  <a:pt x="2" y="7"/>
                </a:cubicBezTo>
                <a:lnTo>
                  <a:pt x="7" y="5"/>
                </a:lnTo>
                <a:cubicBezTo>
                  <a:pt x="6" y="5"/>
                  <a:pt x="6" y="6"/>
                  <a:pt x="6" y="6"/>
                </a:cubicBezTo>
                <a:cubicBezTo>
                  <a:pt x="9" y="6"/>
                  <a:pt x="11" y="8"/>
                  <a:pt x="11" y="8"/>
                </a:cubicBezTo>
                <a:cubicBezTo>
                  <a:pt x="11" y="8"/>
                  <a:pt x="11" y="5"/>
                  <a:pt x="14" y="3"/>
                </a:cubicBezTo>
                <a:cubicBezTo>
                  <a:pt x="13" y="2"/>
                  <a:pt x="13" y="2"/>
                  <a:pt x="12" y="2"/>
                </a:cubicBezTo>
                <a:lnTo>
                  <a:pt x="16" y="0"/>
                </a:lnTo>
                <a:cubicBezTo>
                  <a:pt x="17" y="0"/>
                  <a:pt x="18" y="0"/>
                  <a:pt x="18" y="1"/>
                </a:cubicBezTo>
                <a:cubicBezTo>
                  <a:pt x="19" y="1"/>
                  <a:pt x="20" y="1"/>
                  <a:pt x="21" y="2"/>
                </a:cubicBezTo>
                <a:cubicBezTo>
                  <a:pt x="19" y="2"/>
                  <a:pt x="19" y="4"/>
                  <a:pt x="17" y="3"/>
                </a:cubicBezTo>
                <a:cubicBezTo>
                  <a:pt x="16" y="4"/>
                  <a:pt x="14" y="6"/>
                  <a:pt x="15" y="8"/>
                </a:cubicBezTo>
                <a:lnTo>
                  <a:pt x="16" y="10"/>
                </a:lnTo>
                <a:lnTo>
                  <a:pt x="9" y="13"/>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2" name="Freeform 1912"/>
          <p:cNvSpPr>
            <a:spLocks/>
          </p:cNvSpPr>
          <p:nvPr/>
        </p:nvSpPr>
        <p:spPr bwMode="auto">
          <a:xfrm>
            <a:off x="331788" y="504825"/>
            <a:ext cx="9525" cy="9525"/>
          </a:xfrm>
          <a:custGeom>
            <a:avLst/>
            <a:gdLst>
              <a:gd name="T0" fmla="*/ 10 w 14"/>
              <a:gd name="T1" fmla="*/ 0 h 15"/>
              <a:gd name="T2" fmla="*/ 10 w 14"/>
              <a:gd name="T3" fmla="*/ 0 h 15"/>
              <a:gd name="T4" fmla="*/ 14 w 14"/>
              <a:gd name="T5" fmla="*/ 8 h 15"/>
              <a:gd name="T6" fmla="*/ 11 w 14"/>
              <a:gd name="T7" fmla="*/ 14 h 15"/>
              <a:gd name="T8" fmla="*/ 3 w 14"/>
              <a:gd name="T9" fmla="*/ 13 h 15"/>
              <a:gd name="T10" fmla="*/ 0 w 14"/>
              <a:gd name="T11" fmla="*/ 4 h 15"/>
              <a:gd name="T12" fmla="*/ 10 w 14"/>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10" y="0"/>
                </a:moveTo>
                <a:lnTo>
                  <a:pt x="10" y="0"/>
                </a:lnTo>
                <a:cubicBezTo>
                  <a:pt x="11" y="2"/>
                  <a:pt x="14" y="5"/>
                  <a:pt x="14" y="8"/>
                </a:cubicBezTo>
                <a:cubicBezTo>
                  <a:pt x="14" y="12"/>
                  <a:pt x="12" y="12"/>
                  <a:pt x="11" y="14"/>
                </a:cubicBezTo>
                <a:cubicBezTo>
                  <a:pt x="8" y="13"/>
                  <a:pt x="7" y="15"/>
                  <a:pt x="3" y="13"/>
                </a:cubicBezTo>
                <a:cubicBezTo>
                  <a:pt x="1" y="11"/>
                  <a:pt x="1" y="7"/>
                  <a:pt x="0" y="4"/>
                </a:cubicBezTo>
                <a:lnTo>
                  <a:pt x="10" y="0"/>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3" name="Freeform 1913"/>
          <p:cNvSpPr>
            <a:spLocks/>
          </p:cNvSpPr>
          <p:nvPr/>
        </p:nvSpPr>
        <p:spPr bwMode="auto">
          <a:xfrm>
            <a:off x="325438" y="496888"/>
            <a:ext cx="4763" cy="4763"/>
          </a:xfrm>
          <a:custGeom>
            <a:avLst/>
            <a:gdLst>
              <a:gd name="T0" fmla="*/ 5 w 6"/>
              <a:gd name="T1" fmla="*/ 5 h 6"/>
              <a:gd name="T2" fmla="*/ 5 w 6"/>
              <a:gd name="T3" fmla="*/ 5 h 6"/>
              <a:gd name="T4" fmla="*/ 3 w 6"/>
              <a:gd name="T5" fmla="*/ 6 h 6"/>
              <a:gd name="T6" fmla="*/ 2 w 6"/>
              <a:gd name="T7" fmla="*/ 1 h 6"/>
              <a:gd name="T8" fmla="*/ 5 w 6"/>
              <a:gd name="T9" fmla="*/ 5 h 6"/>
            </a:gdLst>
            <a:ahLst/>
            <a:cxnLst>
              <a:cxn ang="0">
                <a:pos x="T0" y="T1"/>
              </a:cxn>
              <a:cxn ang="0">
                <a:pos x="T2" y="T3"/>
              </a:cxn>
              <a:cxn ang="0">
                <a:pos x="T4" y="T5"/>
              </a:cxn>
              <a:cxn ang="0">
                <a:pos x="T6" y="T7"/>
              </a:cxn>
              <a:cxn ang="0">
                <a:pos x="T8" y="T9"/>
              </a:cxn>
            </a:cxnLst>
            <a:rect l="0" t="0" r="r" b="b"/>
            <a:pathLst>
              <a:path w="6" h="6">
                <a:moveTo>
                  <a:pt x="5" y="5"/>
                </a:moveTo>
                <a:lnTo>
                  <a:pt x="5" y="5"/>
                </a:lnTo>
                <a:lnTo>
                  <a:pt x="3" y="6"/>
                </a:lnTo>
                <a:cubicBezTo>
                  <a:pt x="0" y="3"/>
                  <a:pt x="2" y="2"/>
                  <a:pt x="2" y="1"/>
                </a:cubicBezTo>
                <a:cubicBezTo>
                  <a:pt x="3" y="2"/>
                  <a:pt x="6" y="0"/>
                  <a:pt x="5" y="5"/>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4" name="Freeform 1914"/>
          <p:cNvSpPr>
            <a:spLocks/>
          </p:cNvSpPr>
          <p:nvPr/>
        </p:nvSpPr>
        <p:spPr bwMode="auto">
          <a:xfrm>
            <a:off x="333376" y="493713"/>
            <a:ext cx="3175" cy="4763"/>
          </a:xfrm>
          <a:custGeom>
            <a:avLst/>
            <a:gdLst>
              <a:gd name="T0" fmla="*/ 3 w 6"/>
              <a:gd name="T1" fmla="*/ 6 h 6"/>
              <a:gd name="T2" fmla="*/ 3 w 6"/>
              <a:gd name="T3" fmla="*/ 6 h 6"/>
              <a:gd name="T4" fmla="*/ 3 w 6"/>
              <a:gd name="T5" fmla="*/ 1 h 6"/>
              <a:gd name="T6" fmla="*/ 6 w 6"/>
              <a:gd name="T7" fmla="*/ 5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lnTo>
                  <a:pt x="3" y="6"/>
                </a:lnTo>
                <a:cubicBezTo>
                  <a:pt x="0" y="3"/>
                  <a:pt x="3" y="2"/>
                  <a:pt x="3" y="1"/>
                </a:cubicBezTo>
                <a:cubicBezTo>
                  <a:pt x="4" y="2"/>
                  <a:pt x="6" y="0"/>
                  <a:pt x="6" y="5"/>
                </a:cubicBezTo>
                <a:lnTo>
                  <a:pt x="3" y="6"/>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5" name="Freeform 1915"/>
          <p:cNvSpPr>
            <a:spLocks noEditPoints="1"/>
          </p:cNvSpPr>
          <p:nvPr/>
        </p:nvSpPr>
        <p:spPr bwMode="auto">
          <a:xfrm>
            <a:off x="484188" y="476250"/>
            <a:ext cx="82550" cy="87313"/>
          </a:xfrm>
          <a:custGeom>
            <a:avLst/>
            <a:gdLst>
              <a:gd name="T0" fmla="*/ 81 w 116"/>
              <a:gd name="T1" fmla="*/ 68 h 121"/>
              <a:gd name="T2" fmla="*/ 79 w 116"/>
              <a:gd name="T3" fmla="*/ 61 h 121"/>
              <a:gd name="T4" fmla="*/ 82 w 116"/>
              <a:gd name="T5" fmla="*/ 25 h 121"/>
              <a:gd name="T6" fmla="*/ 71 w 116"/>
              <a:gd name="T7" fmla="*/ 67 h 121"/>
              <a:gd name="T8" fmla="*/ 64 w 116"/>
              <a:gd name="T9" fmla="*/ 29 h 121"/>
              <a:gd name="T10" fmla="*/ 90 w 116"/>
              <a:gd name="T11" fmla="*/ 27 h 121"/>
              <a:gd name="T12" fmla="*/ 89 w 116"/>
              <a:gd name="T13" fmla="*/ 67 h 121"/>
              <a:gd name="T14" fmla="*/ 97 w 116"/>
              <a:gd name="T15" fmla="*/ 60 h 121"/>
              <a:gd name="T16" fmla="*/ 102 w 116"/>
              <a:gd name="T17" fmla="*/ 46 h 121"/>
              <a:gd name="T18" fmla="*/ 65 w 116"/>
              <a:gd name="T19" fmla="*/ 93 h 121"/>
              <a:gd name="T20" fmla="*/ 64 w 116"/>
              <a:gd name="T21" fmla="*/ 89 h 121"/>
              <a:gd name="T22" fmla="*/ 69 w 116"/>
              <a:gd name="T23" fmla="*/ 75 h 121"/>
              <a:gd name="T24" fmla="*/ 53 w 116"/>
              <a:gd name="T25" fmla="*/ 99 h 121"/>
              <a:gd name="T26" fmla="*/ 63 w 116"/>
              <a:gd name="T27" fmla="*/ 99 h 121"/>
              <a:gd name="T28" fmla="*/ 53 w 116"/>
              <a:gd name="T29" fmla="*/ 99 h 121"/>
              <a:gd name="T30" fmla="*/ 52 w 116"/>
              <a:gd name="T31" fmla="*/ 72 h 121"/>
              <a:gd name="T32" fmla="*/ 51 w 116"/>
              <a:gd name="T33" fmla="*/ 93 h 121"/>
              <a:gd name="T34" fmla="*/ 52 w 116"/>
              <a:gd name="T35" fmla="*/ 72 h 121"/>
              <a:gd name="T36" fmla="*/ 34 w 116"/>
              <a:gd name="T37" fmla="*/ 68 h 121"/>
              <a:gd name="T38" fmla="*/ 18 w 116"/>
              <a:gd name="T39" fmla="*/ 34 h 121"/>
              <a:gd name="T40" fmla="*/ 22 w 116"/>
              <a:gd name="T41" fmla="*/ 64 h 121"/>
              <a:gd name="T42" fmla="*/ 28 w 116"/>
              <a:gd name="T43" fmla="*/ 58 h 121"/>
              <a:gd name="T44" fmla="*/ 34 w 116"/>
              <a:gd name="T45" fmla="*/ 25 h 121"/>
              <a:gd name="T46" fmla="*/ 52 w 116"/>
              <a:gd name="T47" fmla="*/ 64 h 121"/>
              <a:gd name="T48" fmla="*/ 36 w 116"/>
              <a:gd name="T49" fmla="*/ 34 h 121"/>
              <a:gd name="T50" fmla="*/ 27 w 116"/>
              <a:gd name="T51" fmla="*/ 27 h 121"/>
              <a:gd name="T52" fmla="*/ 38 w 116"/>
              <a:gd name="T53" fmla="*/ 68 h 121"/>
              <a:gd name="T54" fmla="*/ 24 w 116"/>
              <a:gd name="T55" fmla="*/ 18 h 121"/>
              <a:gd name="T56" fmla="*/ 25 w 116"/>
              <a:gd name="T57" fmla="*/ 18 h 121"/>
              <a:gd name="T58" fmla="*/ 24 w 116"/>
              <a:gd name="T59" fmla="*/ 18 h 121"/>
              <a:gd name="T60" fmla="*/ 48 w 116"/>
              <a:gd name="T61" fmla="*/ 96 h 121"/>
              <a:gd name="T62" fmla="*/ 48 w 116"/>
              <a:gd name="T63" fmla="*/ 96 h 121"/>
              <a:gd name="T64" fmla="*/ 68 w 116"/>
              <a:gd name="T65" fmla="*/ 96 h 121"/>
              <a:gd name="T66" fmla="*/ 68 w 116"/>
              <a:gd name="T67" fmla="*/ 96 h 121"/>
              <a:gd name="T68" fmla="*/ 91 w 116"/>
              <a:gd name="T69" fmla="*/ 18 h 121"/>
              <a:gd name="T70" fmla="*/ 91 w 116"/>
              <a:gd name="T71" fmla="*/ 18 h 121"/>
              <a:gd name="T72" fmla="*/ 113 w 116"/>
              <a:gd name="T73" fmla="*/ 103 h 121"/>
              <a:gd name="T74" fmla="*/ 104 w 116"/>
              <a:gd name="T75" fmla="*/ 90 h 121"/>
              <a:gd name="T76" fmla="*/ 113 w 116"/>
              <a:gd name="T77" fmla="*/ 46 h 121"/>
              <a:gd name="T78" fmla="*/ 106 w 116"/>
              <a:gd name="T79" fmla="*/ 3 h 121"/>
              <a:gd name="T80" fmla="*/ 92 w 116"/>
              <a:gd name="T81" fmla="*/ 1 h 121"/>
              <a:gd name="T82" fmla="*/ 64 w 116"/>
              <a:gd name="T83" fmla="*/ 21 h 121"/>
              <a:gd name="T84" fmla="*/ 52 w 116"/>
              <a:gd name="T85" fmla="*/ 1 h 121"/>
              <a:gd name="T86" fmla="*/ 30 w 116"/>
              <a:gd name="T87" fmla="*/ 17 h 121"/>
              <a:gd name="T88" fmla="*/ 10 w 116"/>
              <a:gd name="T89" fmla="*/ 1 h 121"/>
              <a:gd name="T90" fmla="*/ 17 w 116"/>
              <a:gd name="T91" fmla="*/ 22 h 121"/>
              <a:gd name="T92" fmla="*/ 17 w 116"/>
              <a:gd name="T93" fmla="*/ 72 h 121"/>
              <a:gd name="T94" fmla="*/ 2 w 116"/>
              <a:gd name="T95" fmla="*/ 103 h 121"/>
              <a:gd name="T96" fmla="*/ 21 w 116"/>
              <a:gd name="T97" fmla="*/ 105 h 121"/>
              <a:gd name="T98" fmla="*/ 30 w 116"/>
              <a:gd name="T99" fmla="*/ 76 h 121"/>
              <a:gd name="T100" fmla="*/ 58 w 116"/>
              <a:gd name="T101" fmla="*/ 121 h 121"/>
              <a:gd name="T102" fmla="*/ 85 w 116"/>
              <a:gd name="T103" fmla="*/ 76 h 121"/>
              <a:gd name="T104" fmla="*/ 95 w 116"/>
              <a:gd name="T105" fmla="*/ 105 h 121"/>
              <a:gd name="T106" fmla="*/ 113 w 116"/>
              <a:gd name="T107" fmla="*/ 10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6" h="121">
                <a:moveTo>
                  <a:pt x="81" y="68"/>
                </a:moveTo>
                <a:lnTo>
                  <a:pt x="81" y="68"/>
                </a:lnTo>
                <a:cubicBezTo>
                  <a:pt x="80" y="68"/>
                  <a:pt x="79" y="68"/>
                  <a:pt x="78" y="68"/>
                </a:cubicBezTo>
                <a:cubicBezTo>
                  <a:pt x="78" y="66"/>
                  <a:pt x="79" y="63"/>
                  <a:pt x="79" y="61"/>
                </a:cubicBezTo>
                <a:cubicBezTo>
                  <a:pt x="81" y="49"/>
                  <a:pt x="85" y="35"/>
                  <a:pt x="88" y="27"/>
                </a:cubicBezTo>
                <a:lnTo>
                  <a:pt x="82" y="25"/>
                </a:lnTo>
                <a:cubicBezTo>
                  <a:pt x="81" y="28"/>
                  <a:pt x="80" y="31"/>
                  <a:pt x="79" y="34"/>
                </a:cubicBezTo>
                <a:cubicBezTo>
                  <a:pt x="76" y="45"/>
                  <a:pt x="73" y="56"/>
                  <a:pt x="71" y="67"/>
                </a:cubicBezTo>
                <a:cubicBezTo>
                  <a:pt x="66" y="66"/>
                  <a:pt x="64" y="64"/>
                  <a:pt x="64" y="64"/>
                </a:cubicBezTo>
                <a:lnTo>
                  <a:pt x="64" y="29"/>
                </a:lnTo>
                <a:cubicBezTo>
                  <a:pt x="64" y="29"/>
                  <a:pt x="68" y="25"/>
                  <a:pt x="81" y="25"/>
                </a:cubicBezTo>
                <a:cubicBezTo>
                  <a:pt x="84" y="25"/>
                  <a:pt x="87" y="26"/>
                  <a:pt x="90" y="27"/>
                </a:cubicBezTo>
                <a:cubicBezTo>
                  <a:pt x="89" y="34"/>
                  <a:pt x="88" y="45"/>
                  <a:pt x="88" y="58"/>
                </a:cubicBezTo>
                <a:cubicBezTo>
                  <a:pt x="88" y="61"/>
                  <a:pt x="88" y="64"/>
                  <a:pt x="89" y="67"/>
                </a:cubicBezTo>
                <a:lnTo>
                  <a:pt x="93" y="64"/>
                </a:lnTo>
                <a:lnTo>
                  <a:pt x="97" y="60"/>
                </a:lnTo>
                <a:cubicBezTo>
                  <a:pt x="97" y="53"/>
                  <a:pt x="97" y="44"/>
                  <a:pt x="97" y="34"/>
                </a:cubicBezTo>
                <a:cubicBezTo>
                  <a:pt x="100" y="37"/>
                  <a:pt x="102" y="42"/>
                  <a:pt x="102" y="46"/>
                </a:cubicBezTo>
                <a:cubicBezTo>
                  <a:pt x="102" y="57"/>
                  <a:pt x="94" y="68"/>
                  <a:pt x="81" y="68"/>
                </a:cubicBezTo>
                <a:close/>
                <a:moveTo>
                  <a:pt x="65" y="93"/>
                </a:moveTo>
                <a:lnTo>
                  <a:pt x="65" y="93"/>
                </a:lnTo>
                <a:cubicBezTo>
                  <a:pt x="64" y="91"/>
                  <a:pt x="64" y="90"/>
                  <a:pt x="64" y="89"/>
                </a:cubicBezTo>
                <a:lnTo>
                  <a:pt x="64" y="72"/>
                </a:lnTo>
                <a:cubicBezTo>
                  <a:pt x="64" y="72"/>
                  <a:pt x="65" y="74"/>
                  <a:pt x="69" y="75"/>
                </a:cubicBezTo>
                <a:cubicBezTo>
                  <a:pt x="68" y="81"/>
                  <a:pt x="66" y="87"/>
                  <a:pt x="65" y="93"/>
                </a:cubicBezTo>
                <a:close/>
                <a:moveTo>
                  <a:pt x="53" y="99"/>
                </a:moveTo>
                <a:lnTo>
                  <a:pt x="53" y="99"/>
                </a:lnTo>
                <a:lnTo>
                  <a:pt x="63" y="99"/>
                </a:lnTo>
                <a:cubicBezTo>
                  <a:pt x="61" y="104"/>
                  <a:pt x="60" y="107"/>
                  <a:pt x="58" y="109"/>
                </a:cubicBezTo>
                <a:cubicBezTo>
                  <a:pt x="56" y="107"/>
                  <a:pt x="54" y="104"/>
                  <a:pt x="53" y="99"/>
                </a:cubicBezTo>
                <a:close/>
                <a:moveTo>
                  <a:pt x="52" y="72"/>
                </a:moveTo>
                <a:lnTo>
                  <a:pt x="52" y="72"/>
                </a:lnTo>
                <a:lnTo>
                  <a:pt x="52" y="89"/>
                </a:lnTo>
                <a:cubicBezTo>
                  <a:pt x="52" y="90"/>
                  <a:pt x="51" y="91"/>
                  <a:pt x="51" y="93"/>
                </a:cubicBezTo>
                <a:cubicBezTo>
                  <a:pt x="49" y="87"/>
                  <a:pt x="48" y="81"/>
                  <a:pt x="46" y="75"/>
                </a:cubicBezTo>
                <a:cubicBezTo>
                  <a:pt x="50" y="74"/>
                  <a:pt x="52" y="72"/>
                  <a:pt x="52" y="72"/>
                </a:cubicBezTo>
                <a:close/>
                <a:moveTo>
                  <a:pt x="34" y="68"/>
                </a:moveTo>
                <a:lnTo>
                  <a:pt x="34" y="68"/>
                </a:lnTo>
                <a:cubicBezTo>
                  <a:pt x="21" y="68"/>
                  <a:pt x="13" y="57"/>
                  <a:pt x="13" y="46"/>
                </a:cubicBezTo>
                <a:cubicBezTo>
                  <a:pt x="13" y="42"/>
                  <a:pt x="15" y="37"/>
                  <a:pt x="18" y="34"/>
                </a:cubicBezTo>
                <a:cubicBezTo>
                  <a:pt x="19" y="44"/>
                  <a:pt x="19" y="53"/>
                  <a:pt x="18" y="60"/>
                </a:cubicBezTo>
                <a:lnTo>
                  <a:pt x="22" y="64"/>
                </a:lnTo>
                <a:lnTo>
                  <a:pt x="27" y="67"/>
                </a:lnTo>
                <a:cubicBezTo>
                  <a:pt x="27" y="64"/>
                  <a:pt x="28" y="61"/>
                  <a:pt x="28" y="58"/>
                </a:cubicBezTo>
                <a:cubicBezTo>
                  <a:pt x="28" y="45"/>
                  <a:pt x="27" y="34"/>
                  <a:pt x="26" y="27"/>
                </a:cubicBezTo>
                <a:cubicBezTo>
                  <a:pt x="28" y="26"/>
                  <a:pt x="31" y="25"/>
                  <a:pt x="34" y="25"/>
                </a:cubicBezTo>
                <a:cubicBezTo>
                  <a:pt x="48" y="25"/>
                  <a:pt x="52" y="29"/>
                  <a:pt x="52" y="29"/>
                </a:cubicBezTo>
                <a:lnTo>
                  <a:pt x="52" y="64"/>
                </a:lnTo>
                <a:cubicBezTo>
                  <a:pt x="52" y="64"/>
                  <a:pt x="50" y="66"/>
                  <a:pt x="44" y="67"/>
                </a:cubicBezTo>
                <a:cubicBezTo>
                  <a:pt x="42" y="56"/>
                  <a:pt x="40" y="45"/>
                  <a:pt x="36" y="34"/>
                </a:cubicBezTo>
                <a:cubicBezTo>
                  <a:pt x="35" y="31"/>
                  <a:pt x="34" y="28"/>
                  <a:pt x="33" y="25"/>
                </a:cubicBezTo>
                <a:lnTo>
                  <a:pt x="27" y="27"/>
                </a:lnTo>
                <a:cubicBezTo>
                  <a:pt x="30" y="35"/>
                  <a:pt x="35" y="49"/>
                  <a:pt x="36" y="61"/>
                </a:cubicBezTo>
                <a:cubicBezTo>
                  <a:pt x="37" y="63"/>
                  <a:pt x="37" y="66"/>
                  <a:pt x="38" y="68"/>
                </a:cubicBezTo>
                <a:cubicBezTo>
                  <a:pt x="37" y="68"/>
                  <a:pt x="36" y="68"/>
                  <a:pt x="34" y="68"/>
                </a:cubicBezTo>
                <a:close/>
                <a:moveTo>
                  <a:pt x="24" y="18"/>
                </a:moveTo>
                <a:lnTo>
                  <a:pt x="24" y="18"/>
                </a:lnTo>
                <a:cubicBezTo>
                  <a:pt x="24" y="18"/>
                  <a:pt x="24" y="18"/>
                  <a:pt x="25" y="18"/>
                </a:cubicBezTo>
                <a:cubicBezTo>
                  <a:pt x="25" y="18"/>
                  <a:pt x="25" y="18"/>
                  <a:pt x="25" y="18"/>
                </a:cubicBezTo>
                <a:cubicBezTo>
                  <a:pt x="24" y="18"/>
                  <a:pt x="24" y="18"/>
                  <a:pt x="24" y="18"/>
                </a:cubicBezTo>
                <a:close/>
                <a:moveTo>
                  <a:pt x="48" y="96"/>
                </a:moveTo>
                <a:lnTo>
                  <a:pt x="48" y="96"/>
                </a:lnTo>
                <a:cubicBezTo>
                  <a:pt x="48" y="96"/>
                  <a:pt x="48" y="96"/>
                  <a:pt x="48" y="96"/>
                </a:cubicBezTo>
                <a:cubicBezTo>
                  <a:pt x="48" y="96"/>
                  <a:pt x="48" y="96"/>
                  <a:pt x="48" y="96"/>
                </a:cubicBezTo>
                <a:close/>
                <a:moveTo>
                  <a:pt x="68" y="96"/>
                </a:moveTo>
                <a:lnTo>
                  <a:pt x="68" y="96"/>
                </a:lnTo>
                <a:cubicBezTo>
                  <a:pt x="68" y="96"/>
                  <a:pt x="68" y="96"/>
                  <a:pt x="68" y="96"/>
                </a:cubicBezTo>
                <a:cubicBezTo>
                  <a:pt x="68" y="96"/>
                  <a:pt x="68" y="96"/>
                  <a:pt x="68" y="96"/>
                </a:cubicBezTo>
                <a:close/>
                <a:moveTo>
                  <a:pt x="91" y="18"/>
                </a:moveTo>
                <a:lnTo>
                  <a:pt x="91" y="18"/>
                </a:lnTo>
                <a:cubicBezTo>
                  <a:pt x="91" y="18"/>
                  <a:pt x="91" y="18"/>
                  <a:pt x="91" y="18"/>
                </a:cubicBezTo>
                <a:cubicBezTo>
                  <a:pt x="91" y="18"/>
                  <a:pt x="91" y="18"/>
                  <a:pt x="91" y="18"/>
                </a:cubicBezTo>
                <a:cubicBezTo>
                  <a:pt x="91" y="18"/>
                  <a:pt x="91" y="18"/>
                  <a:pt x="91" y="18"/>
                </a:cubicBezTo>
                <a:close/>
                <a:moveTo>
                  <a:pt x="113" y="103"/>
                </a:moveTo>
                <a:lnTo>
                  <a:pt x="113" y="103"/>
                </a:lnTo>
                <a:cubicBezTo>
                  <a:pt x="111" y="102"/>
                  <a:pt x="106" y="98"/>
                  <a:pt x="104" y="90"/>
                </a:cubicBezTo>
                <a:cubicBezTo>
                  <a:pt x="103" y="86"/>
                  <a:pt x="101" y="81"/>
                  <a:pt x="99" y="72"/>
                </a:cubicBezTo>
                <a:cubicBezTo>
                  <a:pt x="108" y="66"/>
                  <a:pt x="113" y="56"/>
                  <a:pt x="113" y="46"/>
                </a:cubicBezTo>
                <a:cubicBezTo>
                  <a:pt x="113" y="37"/>
                  <a:pt x="107" y="27"/>
                  <a:pt x="98" y="22"/>
                </a:cubicBezTo>
                <a:cubicBezTo>
                  <a:pt x="100" y="11"/>
                  <a:pt x="102" y="7"/>
                  <a:pt x="106" y="3"/>
                </a:cubicBezTo>
                <a:cubicBezTo>
                  <a:pt x="109" y="0"/>
                  <a:pt x="107" y="1"/>
                  <a:pt x="105" y="1"/>
                </a:cubicBezTo>
                <a:lnTo>
                  <a:pt x="92" y="1"/>
                </a:lnTo>
                <a:cubicBezTo>
                  <a:pt x="92" y="1"/>
                  <a:pt x="89" y="8"/>
                  <a:pt x="85" y="17"/>
                </a:cubicBezTo>
                <a:cubicBezTo>
                  <a:pt x="68" y="17"/>
                  <a:pt x="64" y="21"/>
                  <a:pt x="64" y="21"/>
                </a:cubicBezTo>
                <a:lnTo>
                  <a:pt x="64" y="1"/>
                </a:lnTo>
                <a:lnTo>
                  <a:pt x="52" y="1"/>
                </a:lnTo>
                <a:lnTo>
                  <a:pt x="52" y="21"/>
                </a:lnTo>
                <a:cubicBezTo>
                  <a:pt x="52" y="21"/>
                  <a:pt x="48" y="17"/>
                  <a:pt x="30" y="17"/>
                </a:cubicBezTo>
                <a:cubicBezTo>
                  <a:pt x="27" y="8"/>
                  <a:pt x="23" y="1"/>
                  <a:pt x="23" y="1"/>
                </a:cubicBezTo>
                <a:lnTo>
                  <a:pt x="10" y="1"/>
                </a:lnTo>
                <a:cubicBezTo>
                  <a:pt x="8" y="1"/>
                  <a:pt x="7" y="0"/>
                  <a:pt x="10" y="3"/>
                </a:cubicBezTo>
                <a:cubicBezTo>
                  <a:pt x="14" y="7"/>
                  <a:pt x="16" y="11"/>
                  <a:pt x="17" y="22"/>
                </a:cubicBezTo>
                <a:cubicBezTo>
                  <a:pt x="9" y="27"/>
                  <a:pt x="2" y="37"/>
                  <a:pt x="2" y="46"/>
                </a:cubicBezTo>
                <a:cubicBezTo>
                  <a:pt x="2" y="56"/>
                  <a:pt x="8" y="66"/>
                  <a:pt x="17" y="72"/>
                </a:cubicBezTo>
                <a:cubicBezTo>
                  <a:pt x="15" y="81"/>
                  <a:pt x="13" y="86"/>
                  <a:pt x="12" y="90"/>
                </a:cubicBezTo>
                <a:cubicBezTo>
                  <a:pt x="9" y="98"/>
                  <a:pt x="5" y="102"/>
                  <a:pt x="2" y="103"/>
                </a:cubicBezTo>
                <a:cubicBezTo>
                  <a:pt x="0" y="104"/>
                  <a:pt x="0" y="105"/>
                  <a:pt x="2" y="105"/>
                </a:cubicBezTo>
                <a:lnTo>
                  <a:pt x="21" y="105"/>
                </a:lnTo>
                <a:cubicBezTo>
                  <a:pt x="21" y="105"/>
                  <a:pt x="24" y="90"/>
                  <a:pt x="26" y="76"/>
                </a:cubicBezTo>
                <a:cubicBezTo>
                  <a:pt x="27" y="76"/>
                  <a:pt x="29" y="76"/>
                  <a:pt x="30" y="76"/>
                </a:cubicBezTo>
                <a:cubicBezTo>
                  <a:pt x="34" y="76"/>
                  <a:pt x="37" y="76"/>
                  <a:pt x="40" y="76"/>
                </a:cubicBezTo>
                <a:cubicBezTo>
                  <a:pt x="44" y="94"/>
                  <a:pt x="51" y="115"/>
                  <a:pt x="58" y="121"/>
                </a:cubicBezTo>
                <a:cubicBezTo>
                  <a:pt x="64" y="115"/>
                  <a:pt x="71" y="94"/>
                  <a:pt x="76" y="76"/>
                </a:cubicBezTo>
                <a:cubicBezTo>
                  <a:pt x="78" y="76"/>
                  <a:pt x="81" y="76"/>
                  <a:pt x="85" y="76"/>
                </a:cubicBezTo>
                <a:cubicBezTo>
                  <a:pt x="87" y="76"/>
                  <a:pt x="88" y="76"/>
                  <a:pt x="90" y="76"/>
                </a:cubicBezTo>
                <a:cubicBezTo>
                  <a:pt x="91" y="90"/>
                  <a:pt x="95" y="105"/>
                  <a:pt x="95" y="105"/>
                </a:cubicBezTo>
                <a:lnTo>
                  <a:pt x="114" y="105"/>
                </a:lnTo>
                <a:cubicBezTo>
                  <a:pt x="116" y="105"/>
                  <a:pt x="115" y="104"/>
                  <a:pt x="113" y="103"/>
                </a:cubicBez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6" name="Freeform 1916"/>
          <p:cNvSpPr>
            <a:spLocks noEditPoints="1"/>
          </p:cNvSpPr>
          <p:nvPr/>
        </p:nvSpPr>
        <p:spPr bwMode="auto">
          <a:xfrm>
            <a:off x="484188" y="476250"/>
            <a:ext cx="82550" cy="87313"/>
          </a:xfrm>
          <a:custGeom>
            <a:avLst/>
            <a:gdLst>
              <a:gd name="T0" fmla="*/ 81 w 116"/>
              <a:gd name="T1" fmla="*/ 68 h 121"/>
              <a:gd name="T2" fmla="*/ 79 w 116"/>
              <a:gd name="T3" fmla="*/ 61 h 121"/>
              <a:gd name="T4" fmla="*/ 82 w 116"/>
              <a:gd name="T5" fmla="*/ 25 h 121"/>
              <a:gd name="T6" fmla="*/ 71 w 116"/>
              <a:gd name="T7" fmla="*/ 67 h 121"/>
              <a:gd name="T8" fmla="*/ 64 w 116"/>
              <a:gd name="T9" fmla="*/ 29 h 121"/>
              <a:gd name="T10" fmla="*/ 90 w 116"/>
              <a:gd name="T11" fmla="*/ 27 h 121"/>
              <a:gd name="T12" fmla="*/ 89 w 116"/>
              <a:gd name="T13" fmla="*/ 67 h 121"/>
              <a:gd name="T14" fmla="*/ 97 w 116"/>
              <a:gd name="T15" fmla="*/ 60 h 121"/>
              <a:gd name="T16" fmla="*/ 102 w 116"/>
              <a:gd name="T17" fmla="*/ 46 h 121"/>
              <a:gd name="T18" fmla="*/ 81 w 116"/>
              <a:gd name="T19" fmla="*/ 68 h 121"/>
              <a:gd name="T20" fmla="*/ 65 w 116"/>
              <a:gd name="T21" fmla="*/ 93 h 121"/>
              <a:gd name="T22" fmla="*/ 64 w 116"/>
              <a:gd name="T23" fmla="*/ 72 h 121"/>
              <a:gd name="T24" fmla="*/ 65 w 116"/>
              <a:gd name="T25" fmla="*/ 93 h 121"/>
              <a:gd name="T26" fmla="*/ 53 w 116"/>
              <a:gd name="T27" fmla="*/ 99 h 121"/>
              <a:gd name="T28" fmla="*/ 63 w 116"/>
              <a:gd name="T29" fmla="*/ 99 h 121"/>
              <a:gd name="T30" fmla="*/ 53 w 116"/>
              <a:gd name="T31" fmla="*/ 99 h 121"/>
              <a:gd name="T32" fmla="*/ 52 w 116"/>
              <a:gd name="T33" fmla="*/ 72 h 121"/>
              <a:gd name="T34" fmla="*/ 52 w 116"/>
              <a:gd name="T35" fmla="*/ 89 h 121"/>
              <a:gd name="T36" fmla="*/ 46 w 116"/>
              <a:gd name="T37" fmla="*/ 75 h 121"/>
              <a:gd name="T38" fmla="*/ 52 w 116"/>
              <a:gd name="T39" fmla="*/ 72 h 121"/>
              <a:gd name="T40" fmla="*/ 34 w 116"/>
              <a:gd name="T41" fmla="*/ 68 h 121"/>
              <a:gd name="T42" fmla="*/ 18 w 116"/>
              <a:gd name="T43" fmla="*/ 34 h 121"/>
              <a:gd name="T44" fmla="*/ 22 w 116"/>
              <a:gd name="T45" fmla="*/ 64 h 121"/>
              <a:gd name="T46" fmla="*/ 28 w 116"/>
              <a:gd name="T47" fmla="*/ 58 h 121"/>
              <a:gd name="T48" fmla="*/ 34 w 116"/>
              <a:gd name="T49" fmla="*/ 25 h 121"/>
              <a:gd name="T50" fmla="*/ 52 w 116"/>
              <a:gd name="T51" fmla="*/ 64 h 121"/>
              <a:gd name="T52" fmla="*/ 36 w 116"/>
              <a:gd name="T53" fmla="*/ 34 h 121"/>
              <a:gd name="T54" fmla="*/ 27 w 116"/>
              <a:gd name="T55" fmla="*/ 27 h 121"/>
              <a:gd name="T56" fmla="*/ 38 w 116"/>
              <a:gd name="T57" fmla="*/ 68 h 121"/>
              <a:gd name="T58" fmla="*/ 34 w 116"/>
              <a:gd name="T59" fmla="*/ 68 h 121"/>
              <a:gd name="T60" fmla="*/ 24 w 116"/>
              <a:gd name="T61" fmla="*/ 18 h 121"/>
              <a:gd name="T62" fmla="*/ 25 w 116"/>
              <a:gd name="T63" fmla="*/ 18 h 121"/>
              <a:gd name="T64" fmla="*/ 24 w 116"/>
              <a:gd name="T65" fmla="*/ 18 h 121"/>
              <a:gd name="T66" fmla="*/ 48 w 116"/>
              <a:gd name="T67" fmla="*/ 96 h 121"/>
              <a:gd name="T68" fmla="*/ 48 w 116"/>
              <a:gd name="T69" fmla="*/ 96 h 121"/>
              <a:gd name="T70" fmla="*/ 68 w 116"/>
              <a:gd name="T71" fmla="*/ 96 h 121"/>
              <a:gd name="T72" fmla="*/ 68 w 116"/>
              <a:gd name="T73" fmla="*/ 96 h 121"/>
              <a:gd name="T74" fmla="*/ 68 w 116"/>
              <a:gd name="T75" fmla="*/ 96 h 121"/>
              <a:gd name="T76" fmla="*/ 91 w 116"/>
              <a:gd name="T77" fmla="*/ 18 h 121"/>
              <a:gd name="T78" fmla="*/ 91 w 116"/>
              <a:gd name="T79" fmla="*/ 18 h 121"/>
              <a:gd name="T80" fmla="*/ 91 w 116"/>
              <a:gd name="T81" fmla="*/ 18 h 121"/>
              <a:gd name="T82" fmla="*/ 113 w 116"/>
              <a:gd name="T83" fmla="*/ 103 h 121"/>
              <a:gd name="T84" fmla="*/ 99 w 116"/>
              <a:gd name="T85" fmla="*/ 72 h 121"/>
              <a:gd name="T86" fmla="*/ 98 w 116"/>
              <a:gd name="T87" fmla="*/ 22 h 121"/>
              <a:gd name="T88" fmla="*/ 105 w 116"/>
              <a:gd name="T89" fmla="*/ 1 h 121"/>
              <a:gd name="T90" fmla="*/ 85 w 116"/>
              <a:gd name="T91" fmla="*/ 17 h 121"/>
              <a:gd name="T92" fmla="*/ 64 w 116"/>
              <a:gd name="T93" fmla="*/ 1 h 121"/>
              <a:gd name="T94" fmla="*/ 52 w 116"/>
              <a:gd name="T95" fmla="*/ 21 h 121"/>
              <a:gd name="T96" fmla="*/ 23 w 116"/>
              <a:gd name="T97" fmla="*/ 1 h 121"/>
              <a:gd name="T98" fmla="*/ 10 w 116"/>
              <a:gd name="T99" fmla="*/ 3 h 121"/>
              <a:gd name="T100" fmla="*/ 2 w 116"/>
              <a:gd name="T101" fmla="*/ 46 h 121"/>
              <a:gd name="T102" fmla="*/ 12 w 116"/>
              <a:gd name="T103" fmla="*/ 90 h 121"/>
              <a:gd name="T104" fmla="*/ 2 w 116"/>
              <a:gd name="T105" fmla="*/ 105 h 121"/>
              <a:gd name="T106" fmla="*/ 26 w 116"/>
              <a:gd name="T107" fmla="*/ 76 h 121"/>
              <a:gd name="T108" fmla="*/ 40 w 116"/>
              <a:gd name="T109" fmla="*/ 76 h 121"/>
              <a:gd name="T110" fmla="*/ 76 w 116"/>
              <a:gd name="T111" fmla="*/ 76 h 121"/>
              <a:gd name="T112" fmla="*/ 90 w 116"/>
              <a:gd name="T113" fmla="*/ 76 h 121"/>
              <a:gd name="T114" fmla="*/ 114 w 116"/>
              <a:gd name="T115" fmla="*/ 105 h 121"/>
              <a:gd name="T116" fmla="*/ 113 w 116"/>
              <a:gd name="T117" fmla="*/ 10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 h="121">
                <a:moveTo>
                  <a:pt x="81" y="68"/>
                </a:moveTo>
                <a:lnTo>
                  <a:pt x="81" y="68"/>
                </a:lnTo>
                <a:cubicBezTo>
                  <a:pt x="80" y="68"/>
                  <a:pt x="79" y="68"/>
                  <a:pt x="78" y="68"/>
                </a:cubicBezTo>
                <a:cubicBezTo>
                  <a:pt x="78" y="66"/>
                  <a:pt x="79" y="63"/>
                  <a:pt x="79" y="61"/>
                </a:cubicBezTo>
                <a:cubicBezTo>
                  <a:pt x="81" y="49"/>
                  <a:pt x="85" y="35"/>
                  <a:pt x="88" y="27"/>
                </a:cubicBezTo>
                <a:lnTo>
                  <a:pt x="82" y="25"/>
                </a:lnTo>
                <a:cubicBezTo>
                  <a:pt x="81" y="28"/>
                  <a:pt x="80" y="31"/>
                  <a:pt x="79" y="34"/>
                </a:cubicBezTo>
                <a:cubicBezTo>
                  <a:pt x="76" y="45"/>
                  <a:pt x="73" y="56"/>
                  <a:pt x="71" y="67"/>
                </a:cubicBezTo>
                <a:cubicBezTo>
                  <a:pt x="66" y="66"/>
                  <a:pt x="64" y="64"/>
                  <a:pt x="64" y="64"/>
                </a:cubicBezTo>
                <a:lnTo>
                  <a:pt x="64" y="29"/>
                </a:lnTo>
                <a:cubicBezTo>
                  <a:pt x="64" y="29"/>
                  <a:pt x="68" y="25"/>
                  <a:pt x="81" y="25"/>
                </a:cubicBezTo>
                <a:cubicBezTo>
                  <a:pt x="84" y="25"/>
                  <a:pt x="87" y="26"/>
                  <a:pt x="90" y="27"/>
                </a:cubicBezTo>
                <a:cubicBezTo>
                  <a:pt x="89" y="34"/>
                  <a:pt x="88" y="45"/>
                  <a:pt x="88" y="58"/>
                </a:cubicBezTo>
                <a:cubicBezTo>
                  <a:pt x="88" y="61"/>
                  <a:pt x="88" y="64"/>
                  <a:pt x="89" y="67"/>
                </a:cubicBezTo>
                <a:lnTo>
                  <a:pt x="93" y="64"/>
                </a:lnTo>
                <a:lnTo>
                  <a:pt x="97" y="60"/>
                </a:lnTo>
                <a:cubicBezTo>
                  <a:pt x="97" y="53"/>
                  <a:pt x="97" y="44"/>
                  <a:pt x="97" y="34"/>
                </a:cubicBezTo>
                <a:cubicBezTo>
                  <a:pt x="100" y="37"/>
                  <a:pt x="102" y="42"/>
                  <a:pt x="102" y="46"/>
                </a:cubicBezTo>
                <a:cubicBezTo>
                  <a:pt x="102" y="57"/>
                  <a:pt x="94" y="68"/>
                  <a:pt x="81" y="68"/>
                </a:cubicBezTo>
                <a:lnTo>
                  <a:pt x="81" y="68"/>
                </a:lnTo>
                <a:close/>
                <a:moveTo>
                  <a:pt x="65" y="93"/>
                </a:moveTo>
                <a:lnTo>
                  <a:pt x="65" y="93"/>
                </a:lnTo>
                <a:cubicBezTo>
                  <a:pt x="64" y="91"/>
                  <a:pt x="64" y="90"/>
                  <a:pt x="64" y="89"/>
                </a:cubicBezTo>
                <a:lnTo>
                  <a:pt x="64" y="72"/>
                </a:lnTo>
                <a:cubicBezTo>
                  <a:pt x="64" y="72"/>
                  <a:pt x="65" y="74"/>
                  <a:pt x="69" y="75"/>
                </a:cubicBezTo>
                <a:cubicBezTo>
                  <a:pt x="68" y="81"/>
                  <a:pt x="66" y="87"/>
                  <a:pt x="65" y="93"/>
                </a:cubicBezTo>
                <a:lnTo>
                  <a:pt x="65" y="93"/>
                </a:lnTo>
                <a:close/>
                <a:moveTo>
                  <a:pt x="53" y="99"/>
                </a:moveTo>
                <a:lnTo>
                  <a:pt x="53" y="99"/>
                </a:lnTo>
                <a:lnTo>
                  <a:pt x="63" y="99"/>
                </a:lnTo>
                <a:cubicBezTo>
                  <a:pt x="61" y="104"/>
                  <a:pt x="60" y="107"/>
                  <a:pt x="58" y="109"/>
                </a:cubicBezTo>
                <a:cubicBezTo>
                  <a:pt x="56" y="107"/>
                  <a:pt x="54" y="104"/>
                  <a:pt x="53" y="99"/>
                </a:cubicBezTo>
                <a:lnTo>
                  <a:pt x="53" y="99"/>
                </a:lnTo>
                <a:close/>
                <a:moveTo>
                  <a:pt x="52" y="72"/>
                </a:moveTo>
                <a:lnTo>
                  <a:pt x="52" y="72"/>
                </a:lnTo>
                <a:lnTo>
                  <a:pt x="52" y="89"/>
                </a:lnTo>
                <a:cubicBezTo>
                  <a:pt x="52" y="90"/>
                  <a:pt x="51" y="91"/>
                  <a:pt x="51" y="93"/>
                </a:cubicBezTo>
                <a:cubicBezTo>
                  <a:pt x="49" y="87"/>
                  <a:pt x="48" y="81"/>
                  <a:pt x="46" y="75"/>
                </a:cubicBezTo>
                <a:cubicBezTo>
                  <a:pt x="50" y="74"/>
                  <a:pt x="52" y="72"/>
                  <a:pt x="52" y="72"/>
                </a:cubicBezTo>
                <a:lnTo>
                  <a:pt x="52" y="72"/>
                </a:lnTo>
                <a:close/>
                <a:moveTo>
                  <a:pt x="34" y="68"/>
                </a:moveTo>
                <a:lnTo>
                  <a:pt x="34" y="68"/>
                </a:lnTo>
                <a:cubicBezTo>
                  <a:pt x="21" y="68"/>
                  <a:pt x="13" y="57"/>
                  <a:pt x="13" y="46"/>
                </a:cubicBezTo>
                <a:cubicBezTo>
                  <a:pt x="13" y="42"/>
                  <a:pt x="15" y="37"/>
                  <a:pt x="18" y="34"/>
                </a:cubicBezTo>
                <a:cubicBezTo>
                  <a:pt x="19" y="44"/>
                  <a:pt x="19" y="53"/>
                  <a:pt x="18" y="60"/>
                </a:cubicBezTo>
                <a:lnTo>
                  <a:pt x="22" y="64"/>
                </a:lnTo>
                <a:lnTo>
                  <a:pt x="27" y="67"/>
                </a:lnTo>
                <a:cubicBezTo>
                  <a:pt x="27" y="64"/>
                  <a:pt x="28" y="61"/>
                  <a:pt x="28" y="58"/>
                </a:cubicBezTo>
                <a:cubicBezTo>
                  <a:pt x="28" y="45"/>
                  <a:pt x="27" y="34"/>
                  <a:pt x="26" y="27"/>
                </a:cubicBezTo>
                <a:cubicBezTo>
                  <a:pt x="28" y="26"/>
                  <a:pt x="31" y="25"/>
                  <a:pt x="34" y="25"/>
                </a:cubicBezTo>
                <a:cubicBezTo>
                  <a:pt x="48" y="25"/>
                  <a:pt x="52" y="29"/>
                  <a:pt x="52" y="29"/>
                </a:cubicBezTo>
                <a:lnTo>
                  <a:pt x="52" y="64"/>
                </a:lnTo>
                <a:cubicBezTo>
                  <a:pt x="52" y="64"/>
                  <a:pt x="50" y="66"/>
                  <a:pt x="44" y="67"/>
                </a:cubicBezTo>
                <a:cubicBezTo>
                  <a:pt x="42" y="56"/>
                  <a:pt x="40" y="45"/>
                  <a:pt x="36" y="34"/>
                </a:cubicBezTo>
                <a:cubicBezTo>
                  <a:pt x="35" y="31"/>
                  <a:pt x="34" y="28"/>
                  <a:pt x="33" y="25"/>
                </a:cubicBezTo>
                <a:lnTo>
                  <a:pt x="27" y="27"/>
                </a:lnTo>
                <a:cubicBezTo>
                  <a:pt x="30" y="35"/>
                  <a:pt x="35" y="49"/>
                  <a:pt x="36" y="61"/>
                </a:cubicBezTo>
                <a:cubicBezTo>
                  <a:pt x="37" y="63"/>
                  <a:pt x="37" y="66"/>
                  <a:pt x="38" y="68"/>
                </a:cubicBezTo>
                <a:cubicBezTo>
                  <a:pt x="37" y="68"/>
                  <a:pt x="36" y="68"/>
                  <a:pt x="34" y="68"/>
                </a:cubicBezTo>
                <a:lnTo>
                  <a:pt x="34" y="68"/>
                </a:lnTo>
                <a:close/>
                <a:moveTo>
                  <a:pt x="24" y="18"/>
                </a:moveTo>
                <a:lnTo>
                  <a:pt x="24" y="18"/>
                </a:lnTo>
                <a:cubicBezTo>
                  <a:pt x="24" y="18"/>
                  <a:pt x="24" y="18"/>
                  <a:pt x="25" y="18"/>
                </a:cubicBezTo>
                <a:cubicBezTo>
                  <a:pt x="25" y="18"/>
                  <a:pt x="25" y="18"/>
                  <a:pt x="25" y="18"/>
                </a:cubicBezTo>
                <a:cubicBezTo>
                  <a:pt x="24" y="18"/>
                  <a:pt x="24" y="18"/>
                  <a:pt x="24" y="18"/>
                </a:cubicBezTo>
                <a:lnTo>
                  <a:pt x="24" y="18"/>
                </a:lnTo>
                <a:close/>
                <a:moveTo>
                  <a:pt x="48" y="96"/>
                </a:moveTo>
                <a:lnTo>
                  <a:pt x="48" y="96"/>
                </a:lnTo>
                <a:cubicBezTo>
                  <a:pt x="48" y="96"/>
                  <a:pt x="48" y="96"/>
                  <a:pt x="48" y="96"/>
                </a:cubicBezTo>
                <a:cubicBezTo>
                  <a:pt x="48" y="96"/>
                  <a:pt x="48" y="96"/>
                  <a:pt x="48" y="96"/>
                </a:cubicBezTo>
                <a:lnTo>
                  <a:pt x="48" y="96"/>
                </a:lnTo>
                <a:close/>
                <a:moveTo>
                  <a:pt x="68" y="96"/>
                </a:moveTo>
                <a:lnTo>
                  <a:pt x="68" y="96"/>
                </a:lnTo>
                <a:cubicBezTo>
                  <a:pt x="68" y="96"/>
                  <a:pt x="68" y="96"/>
                  <a:pt x="68" y="96"/>
                </a:cubicBezTo>
                <a:cubicBezTo>
                  <a:pt x="68" y="96"/>
                  <a:pt x="68" y="96"/>
                  <a:pt x="68" y="96"/>
                </a:cubicBezTo>
                <a:lnTo>
                  <a:pt x="68" y="96"/>
                </a:lnTo>
                <a:close/>
                <a:moveTo>
                  <a:pt x="91" y="18"/>
                </a:moveTo>
                <a:lnTo>
                  <a:pt x="91" y="18"/>
                </a:lnTo>
                <a:cubicBezTo>
                  <a:pt x="91" y="18"/>
                  <a:pt x="91" y="18"/>
                  <a:pt x="91" y="18"/>
                </a:cubicBezTo>
                <a:cubicBezTo>
                  <a:pt x="91" y="18"/>
                  <a:pt x="91" y="18"/>
                  <a:pt x="91" y="18"/>
                </a:cubicBezTo>
                <a:cubicBezTo>
                  <a:pt x="91" y="18"/>
                  <a:pt x="91" y="18"/>
                  <a:pt x="91" y="18"/>
                </a:cubicBezTo>
                <a:lnTo>
                  <a:pt x="91" y="18"/>
                </a:lnTo>
                <a:close/>
                <a:moveTo>
                  <a:pt x="113" y="103"/>
                </a:moveTo>
                <a:lnTo>
                  <a:pt x="113" y="103"/>
                </a:lnTo>
                <a:cubicBezTo>
                  <a:pt x="111" y="102"/>
                  <a:pt x="106" y="98"/>
                  <a:pt x="104" y="90"/>
                </a:cubicBezTo>
                <a:cubicBezTo>
                  <a:pt x="103" y="86"/>
                  <a:pt x="101" y="81"/>
                  <a:pt x="99" y="72"/>
                </a:cubicBezTo>
                <a:cubicBezTo>
                  <a:pt x="108" y="66"/>
                  <a:pt x="113" y="56"/>
                  <a:pt x="113" y="46"/>
                </a:cubicBezTo>
                <a:cubicBezTo>
                  <a:pt x="113" y="37"/>
                  <a:pt x="107" y="27"/>
                  <a:pt x="98" y="22"/>
                </a:cubicBezTo>
                <a:cubicBezTo>
                  <a:pt x="100" y="11"/>
                  <a:pt x="102" y="7"/>
                  <a:pt x="106" y="3"/>
                </a:cubicBezTo>
                <a:cubicBezTo>
                  <a:pt x="109" y="0"/>
                  <a:pt x="107" y="1"/>
                  <a:pt x="105" y="1"/>
                </a:cubicBezTo>
                <a:lnTo>
                  <a:pt x="92" y="1"/>
                </a:lnTo>
                <a:cubicBezTo>
                  <a:pt x="92" y="1"/>
                  <a:pt x="89" y="8"/>
                  <a:pt x="85" y="17"/>
                </a:cubicBezTo>
                <a:cubicBezTo>
                  <a:pt x="68" y="17"/>
                  <a:pt x="64" y="21"/>
                  <a:pt x="64" y="21"/>
                </a:cubicBezTo>
                <a:lnTo>
                  <a:pt x="64" y="1"/>
                </a:lnTo>
                <a:lnTo>
                  <a:pt x="52" y="1"/>
                </a:lnTo>
                <a:lnTo>
                  <a:pt x="52" y="21"/>
                </a:lnTo>
                <a:cubicBezTo>
                  <a:pt x="52" y="21"/>
                  <a:pt x="48" y="17"/>
                  <a:pt x="30" y="17"/>
                </a:cubicBezTo>
                <a:cubicBezTo>
                  <a:pt x="27" y="8"/>
                  <a:pt x="23" y="1"/>
                  <a:pt x="23" y="1"/>
                </a:cubicBezTo>
                <a:lnTo>
                  <a:pt x="10" y="1"/>
                </a:lnTo>
                <a:cubicBezTo>
                  <a:pt x="8" y="1"/>
                  <a:pt x="7" y="0"/>
                  <a:pt x="10" y="3"/>
                </a:cubicBezTo>
                <a:cubicBezTo>
                  <a:pt x="14" y="7"/>
                  <a:pt x="16" y="11"/>
                  <a:pt x="17" y="22"/>
                </a:cubicBezTo>
                <a:cubicBezTo>
                  <a:pt x="9" y="27"/>
                  <a:pt x="2" y="37"/>
                  <a:pt x="2" y="46"/>
                </a:cubicBezTo>
                <a:cubicBezTo>
                  <a:pt x="2" y="56"/>
                  <a:pt x="8" y="66"/>
                  <a:pt x="17" y="72"/>
                </a:cubicBezTo>
                <a:cubicBezTo>
                  <a:pt x="15" y="81"/>
                  <a:pt x="13" y="86"/>
                  <a:pt x="12" y="90"/>
                </a:cubicBezTo>
                <a:cubicBezTo>
                  <a:pt x="9" y="98"/>
                  <a:pt x="5" y="102"/>
                  <a:pt x="2" y="103"/>
                </a:cubicBezTo>
                <a:cubicBezTo>
                  <a:pt x="0" y="104"/>
                  <a:pt x="0" y="105"/>
                  <a:pt x="2" y="105"/>
                </a:cubicBezTo>
                <a:lnTo>
                  <a:pt x="21" y="105"/>
                </a:lnTo>
                <a:cubicBezTo>
                  <a:pt x="21" y="105"/>
                  <a:pt x="24" y="90"/>
                  <a:pt x="26" y="76"/>
                </a:cubicBezTo>
                <a:cubicBezTo>
                  <a:pt x="27" y="76"/>
                  <a:pt x="29" y="76"/>
                  <a:pt x="30" y="76"/>
                </a:cubicBezTo>
                <a:cubicBezTo>
                  <a:pt x="34" y="76"/>
                  <a:pt x="37" y="76"/>
                  <a:pt x="40" y="76"/>
                </a:cubicBezTo>
                <a:cubicBezTo>
                  <a:pt x="44" y="94"/>
                  <a:pt x="51" y="115"/>
                  <a:pt x="58" y="121"/>
                </a:cubicBezTo>
                <a:cubicBezTo>
                  <a:pt x="64" y="115"/>
                  <a:pt x="71" y="94"/>
                  <a:pt x="76" y="76"/>
                </a:cubicBezTo>
                <a:cubicBezTo>
                  <a:pt x="78" y="76"/>
                  <a:pt x="81" y="76"/>
                  <a:pt x="85" y="76"/>
                </a:cubicBezTo>
                <a:cubicBezTo>
                  <a:pt x="87" y="76"/>
                  <a:pt x="88" y="76"/>
                  <a:pt x="90" y="76"/>
                </a:cubicBezTo>
                <a:cubicBezTo>
                  <a:pt x="91" y="90"/>
                  <a:pt x="95" y="105"/>
                  <a:pt x="95" y="105"/>
                </a:cubicBezTo>
                <a:lnTo>
                  <a:pt x="114" y="105"/>
                </a:lnTo>
                <a:cubicBezTo>
                  <a:pt x="116" y="105"/>
                  <a:pt x="115" y="104"/>
                  <a:pt x="113" y="103"/>
                </a:cubicBezTo>
                <a:lnTo>
                  <a:pt x="113" y="103"/>
                </a:lnTo>
                <a:close/>
              </a:path>
            </a:pathLst>
          </a:custGeom>
          <a:noFill/>
          <a:ln w="0"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dirty="0"/>
          </a:p>
        </p:txBody>
      </p:sp>
      <p:sp>
        <p:nvSpPr>
          <p:cNvPr id="1117" name="Freeform 1917"/>
          <p:cNvSpPr>
            <a:spLocks noEditPoints="1"/>
          </p:cNvSpPr>
          <p:nvPr/>
        </p:nvSpPr>
        <p:spPr bwMode="auto">
          <a:xfrm>
            <a:off x="485776" y="477838"/>
            <a:ext cx="79375" cy="69850"/>
          </a:xfrm>
          <a:custGeom>
            <a:avLst/>
            <a:gdLst>
              <a:gd name="T0" fmla="*/ 62 w 111"/>
              <a:gd name="T1" fmla="*/ 63 h 98"/>
              <a:gd name="T2" fmla="*/ 62 w 111"/>
              <a:gd name="T3" fmla="*/ 63 h 98"/>
              <a:gd name="T4" fmla="*/ 79 w 111"/>
              <a:gd name="T5" fmla="*/ 67 h 98"/>
              <a:gd name="T6" fmla="*/ 100 w 111"/>
              <a:gd name="T7" fmla="*/ 45 h 98"/>
              <a:gd name="T8" fmla="*/ 79 w 111"/>
              <a:gd name="T9" fmla="*/ 24 h 98"/>
              <a:gd name="T10" fmla="*/ 62 w 111"/>
              <a:gd name="T11" fmla="*/ 28 h 98"/>
              <a:gd name="T12" fmla="*/ 62 w 111"/>
              <a:gd name="T13" fmla="*/ 63 h 98"/>
              <a:gd name="T14" fmla="*/ 50 w 111"/>
              <a:gd name="T15" fmla="*/ 28 h 98"/>
              <a:gd name="T16" fmla="*/ 50 w 111"/>
              <a:gd name="T17" fmla="*/ 28 h 98"/>
              <a:gd name="T18" fmla="*/ 32 w 111"/>
              <a:gd name="T19" fmla="*/ 24 h 98"/>
              <a:gd name="T20" fmla="*/ 11 w 111"/>
              <a:gd name="T21" fmla="*/ 45 h 98"/>
              <a:gd name="T22" fmla="*/ 32 w 111"/>
              <a:gd name="T23" fmla="*/ 67 h 98"/>
              <a:gd name="T24" fmla="*/ 50 w 111"/>
              <a:gd name="T25" fmla="*/ 63 h 98"/>
              <a:gd name="T26" fmla="*/ 50 w 111"/>
              <a:gd name="T27" fmla="*/ 28 h 98"/>
              <a:gd name="T28" fmla="*/ 47 w 111"/>
              <a:gd name="T29" fmla="*/ 98 h 98"/>
              <a:gd name="T30" fmla="*/ 47 w 111"/>
              <a:gd name="T31" fmla="*/ 98 h 98"/>
              <a:gd name="T32" fmla="*/ 47 w 111"/>
              <a:gd name="T33" fmla="*/ 94 h 98"/>
              <a:gd name="T34" fmla="*/ 50 w 111"/>
              <a:gd name="T35" fmla="*/ 88 h 98"/>
              <a:gd name="T36" fmla="*/ 50 w 111"/>
              <a:gd name="T37" fmla="*/ 71 h 98"/>
              <a:gd name="T38" fmla="*/ 28 w 111"/>
              <a:gd name="T39" fmla="*/ 75 h 98"/>
              <a:gd name="T40" fmla="*/ 0 w 111"/>
              <a:gd name="T41" fmla="*/ 45 h 98"/>
              <a:gd name="T42" fmla="*/ 28 w 111"/>
              <a:gd name="T43" fmla="*/ 16 h 98"/>
              <a:gd name="T44" fmla="*/ 50 w 111"/>
              <a:gd name="T45" fmla="*/ 20 h 98"/>
              <a:gd name="T46" fmla="*/ 50 w 111"/>
              <a:gd name="T47" fmla="*/ 0 h 98"/>
              <a:gd name="T48" fmla="*/ 62 w 111"/>
              <a:gd name="T49" fmla="*/ 0 h 98"/>
              <a:gd name="T50" fmla="*/ 62 w 111"/>
              <a:gd name="T51" fmla="*/ 20 h 98"/>
              <a:gd name="T52" fmla="*/ 83 w 111"/>
              <a:gd name="T53" fmla="*/ 16 h 98"/>
              <a:gd name="T54" fmla="*/ 111 w 111"/>
              <a:gd name="T55" fmla="*/ 45 h 98"/>
              <a:gd name="T56" fmla="*/ 83 w 111"/>
              <a:gd name="T57" fmla="*/ 75 h 98"/>
              <a:gd name="T58" fmla="*/ 62 w 111"/>
              <a:gd name="T59" fmla="*/ 71 h 98"/>
              <a:gd name="T60" fmla="*/ 62 w 111"/>
              <a:gd name="T61" fmla="*/ 88 h 98"/>
              <a:gd name="T62" fmla="*/ 65 w 111"/>
              <a:gd name="T63" fmla="*/ 94 h 98"/>
              <a:gd name="T64" fmla="*/ 64 w 111"/>
              <a:gd name="T65" fmla="*/ 98 h 98"/>
              <a:gd name="T66" fmla="*/ 47 w 111"/>
              <a:gd name="T6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98">
                <a:moveTo>
                  <a:pt x="62" y="63"/>
                </a:moveTo>
                <a:lnTo>
                  <a:pt x="62" y="63"/>
                </a:lnTo>
                <a:cubicBezTo>
                  <a:pt x="62" y="63"/>
                  <a:pt x="67" y="67"/>
                  <a:pt x="79" y="67"/>
                </a:cubicBezTo>
                <a:cubicBezTo>
                  <a:pt x="92" y="67"/>
                  <a:pt x="100" y="56"/>
                  <a:pt x="100" y="45"/>
                </a:cubicBezTo>
                <a:cubicBezTo>
                  <a:pt x="100" y="36"/>
                  <a:pt x="91" y="24"/>
                  <a:pt x="79" y="24"/>
                </a:cubicBezTo>
                <a:cubicBezTo>
                  <a:pt x="66" y="24"/>
                  <a:pt x="62" y="28"/>
                  <a:pt x="62" y="28"/>
                </a:cubicBezTo>
                <a:lnTo>
                  <a:pt x="62" y="63"/>
                </a:lnTo>
                <a:close/>
                <a:moveTo>
                  <a:pt x="50" y="28"/>
                </a:moveTo>
                <a:lnTo>
                  <a:pt x="50" y="28"/>
                </a:lnTo>
                <a:cubicBezTo>
                  <a:pt x="50" y="28"/>
                  <a:pt x="46" y="24"/>
                  <a:pt x="32" y="24"/>
                </a:cubicBezTo>
                <a:cubicBezTo>
                  <a:pt x="20" y="24"/>
                  <a:pt x="11" y="36"/>
                  <a:pt x="11" y="45"/>
                </a:cubicBezTo>
                <a:cubicBezTo>
                  <a:pt x="11" y="56"/>
                  <a:pt x="19" y="67"/>
                  <a:pt x="32" y="67"/>
                </a:cubicBezTo>
                <a:cubicBezTo>
                  <a:pt x="45" y="67"/>
                  <a:pt x="50" y="63"/>
                  <a:pt x="50" y="63"/>
                </a:cubicBezTo>
                <a:lnTo>
                  <a:pt x="50" y="28"/>
                </a:lnTo>
                <a:close/>
                <a:moveTo>
                  <a:pt x="47" y="98"/>
                </a:moveTo>
                <a:lnTo>
                  <a:pt x="47" y="98"/>
                </a:lnTo>
                <a:cubicBezTo>
                  <a:pt x="43" y="98"/>
                  <a:pt x="46" y="95"/>
                  <a:pt x="47" y="94"/>
                </a:cubicBezTo>
                <a:cubicBezTo>
                  <a:pt x="48" y="92"/>
                  <a:pt x="50" y="90"/>
                  <a:pt x="50" y="88"/>
                </a:cubicBezTo>
                <a:lnTo>
                  <a:pt x="50" y="71"/>
                </a:lnTo>
                <a:cubicBezTo>
                  <a:pt x="50" y="71"/>
                  <a:pt x="45" y="75"/>
                  <a:pt x="28" y="75"/>
                </a:cubicBezTo>
                <a:cubicBezTo>
                  <a:pt x="12" y="75"/>
                  <a:pt x="0" y="59"/>
                  <a:pt x="0" y="45"/>
                </a:cubicBezTo>
                <a:cubicBezTo>
                  <a:pt x="0" y="32"/>
                  <a:pt x="14" y="16"/>
                  <a:pt x="28" y="16"/>
                </a:cubicBezTo>
                <a:cubicBezTo>
                  <a:pt x="46" y="16"/>
                  <a:pt x="50" y="20"/>
                  <a:pt x="50" y="20"/>
                </a:cubicBezTo>
                <a:lnTo>
                  <a:pt x="50" y="0"/>
                </a:lnTo>
                <a:lnTo>
                  <a:pt x="62" y="0"/>
                </a:lnTo>
                <a:lnTo>
                  <a:pt x="62" y="20"/>
                </a:lnTo>
                <a:cubicBezTo>
                  <a:pt x="62" y="20"/>
                  <a:pt x="66" y="16"/>
                  <a:pt x="83" y="16"/>
                </a:cubicBezTo>
                <a:cubicBezTo>
                  <a:pt x="97" y="16"/>
                  <a:pt x="111" y="32"/>
                  <a:pt x="111" y="45"/>
                </a:cubicBezTo>
                <a:cubicBezTo>
                  <a:pt x="111" y="59"/>
                  <a:pt x="100" y="75"/>
                  <a:pt x="83" y="75"/>
                </a:cubicBezTo>
                <a:cubicBezTo>
                  <a:pt x="66" y="75"/>
                  <a:pt x="62" y="71"/>
                  <a:pt x="62" y="71"/>
                </a:cubicBezTo>
                <a:lnTo>
                  <a:pt x="62" y="88"/>
                </a:lnTo>
                <a:cubicBezTo>
                  <a:pt x="62" y="90"/>
                  <a:pt x="63" y="92"/>
                  <a:pt x="65" y="94"/>
                </a:cubicBezTo>
                <a:cubicBezTo>
                  <a:pt x="66" y="95"/>
                  <a:pt x="68" y="98"/>
                  <a:pt x="64" y="98"/>
                </a:cubicBezTo>
                <a:lnTo>
                  <a:pt x="47" y="98"/>
                </a:lnTo>
                <a:close/>
              </a:path>
            </a:pathLst>
          </a:custGeom>
          <a:solidFill>
            <a:srgbClr val="D5A03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18" name="Freeform 1918"/>
          <p:cNvSpPr>
            <a:spLocks noEditPoints="1"/>
          </p:cNvSpPr>
          <p:nvPr/>
        </p:nvSpPr>
        <p:spPr bwMode="auto">
          <a:xfrm>
            <a:off x="485776" y="477838"/>
            <a:ext cx="79375" cy="69850"/>
          </a:xfrm>
          <a:custGeom>
            <a:avLst/>
            <a:gdLst>
              <a:gd name="T0" fmla="*/ 62 w 111"/>
              <a:gd name="T1" fmla="*/ 63 h 98"/>
              <a:gd name="T2" fmla="*/ 62 w 111"/>
              <a:gd name="T3" fmla="*/ 63 h 98"/>
              <a:gd name="T4" fmla="*/ 79 w 111"/>
              <a:gd name="T5" fmla="*/ 67 h 98"/>
              <a:gd name="T6" fmla="*/ 100 w 111"/>
              <a:gd name="T7" fmla="*/ 45 h 98"/>
              <a:gd name="T8" fmla="*/ 79 w 111"/>
              <a:gd name="T9" fmla="*/ 24 h 98"/>
              <a:gd name="T10" fmla="*/ 62 w 111"/>
              <a:gd name="T11" fmla="*/ 28 h 98"/>
              <a:gd name="T12" fmla="*/ 62 w 111"/>
              <a:gd name="T13" fmla="*/ 63 h 98"/>
              <a:gd name="T14" fmla="*/ 62 w 111"/>
              <a:gd name="T15" fmla="*/ 63 h 98"/>
              <a:gd name="T16" fmla="*/ 50 w 111"/>
              <a:gd name="T17" fmla="*/ 28 h 98"/>
              <a:gd name="T18" fmla="*/ 50 w 111"/>
              <a:gd name="T19" fmla="*/ 28 h 98"/>
              <a:gd name="T20" fmla="*/ 32 w 111"/>
              <a:gd name="T21" fmla="*/ 24 h 98"/>
              <a:gd name="T22" fmla="*/ 11 w 111"/>
              <a:gd name="T23" fmla="*/ 45 h 98"/>
              <a:gd name="T24" fmla="*/ 32 w 111"/>
              <a:gd name="T25" fmla="*/ 67 h 98"/>
              <a:gd name="T26" fmla="*/ 50 w 111"/>
              <a:gd name="T27" fmla="*/ 63 h 98"/>
              <a:gd name="T28" fmla="*/ 50 w 111"/>
              <a:gd name="T29" fmla="*/ 28 h 98"/>
              <a:gd name="T30" fmla="*/ 50 w 111"/>
              <a:gd name="T31" fmla="*/ 28 h 98"/>
              <a:gd name="T32" fmla="*/ 47 w 111"/>
              <a:gd name="T33" fmla="*/ 98 h 98"/>
              <a:gd name="T34" fmla="*/ 47 w 111"/>
              <a:gd name="T35" fmla="*/ 98 h 98"/>
              <a:gd name="T36" fmla="*/ 47 w 111"/>
              <a:gd name="T37" fmla="*/ 94 h 98"/>
              <a:gd name="T38" fmla="*/ 50 w 111"/>
              <a:gd name="T39" fmla="*/ 88 h 98"/>
              <a:gd name="T40" fmla="*/ 50 w 111"/>
              <a:gd name="T41" fmla="*/ 71 h 98"/>
              <a:gd name="T42" fmla="*/ 28 w 111"/>
              <a:gd name="T43" fmla="*/ 75 h 98"/>
              <a:gd name="T44" fmla="*/ 0 w 111"/>
              <a:gd name="T45" fmla="*/ 45 h 98"/>
              <a:gd name="T46" fmla="*/ 28 w 111"/>
              <a:gd name="T47" fmla="*/ 16 h 98"/>
              <a:gd name="T48" fmla="*/ 50 w 111"/>
              <a:gd name="T49" fmla="*/ 20 h 98"/>
              <a:gd name="T50" fmla="*/ 50 w 111"/>
              <a:gd name="T51" fmla="*/ 0 h 98"/>
              <a:gd name="T52" fmla="*/ 62 w 111"/>
              <a:gd name="T53" fmla="*/ 0 h 98"/>
              <a:gd name="T54" fmla="*/ 62 w 111"/>
              <a:gd name="T55" fmla="*/ 20 h 98"/>
              <a:gd name="T56" fmla="*/ 83 w 111"/>
              <a:gd name="T57" fmla="*/ 16 h 98"/>
              <a:gd name="T58" fmla="*/ 111 w 111"/>
              <a:gd name="T59" fmla="*/ 45 h 98"/>
              <a:gd name="T60" fmla="*/ 83 w 111"/>
              <a:gd name="T61" fmla="*/ 75 h 98"/>
              <a:gd name="T62" fmla="*/ 62 w 111"/>
              <a:gd name="T63" fmla="*/ 71 h 98"/>
              <a:gd name="T64" fmla="*/ 62 w 111"/>
              <a:gd name="T65" fmla="*/ 88 h 98"/>
              <a:gd name="T66" fmla="*/ 65 w 111"/>
              <a:gd name="T67" fmla="*/ 94 h 98"/>
              <a:gd name="T68" fmla="*/ 64 w 111"/>
              <a:gd name="T69" fmla="*/ 98 h 98"/>
              <a:gd name="T70" fmla="*/ 47 w 111"/>
              <a:gd name="T71" fmla="*/ 98 h 98"/>
              <a:gd name="T72" fmla="*/ 47 w 111"/>
              <a:gd name="T73"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98">
                <a:moveTo>
                  <a:pt x="62" y="63"/>
                </a:moveTo>
                <a:lnTo>
                  <a:pt x="62" y="63"/>
                </a:lnTo>
                <a:cubicBezTo>
                  <a:pt x="62" y="63"/>
                  <a:pt x="67" y="67"/>
                  <a:pt x="79" y="67"/>
                </a:cubicBezTo>
                <a:cubicBezTo>
                  <a:pt x="92" y="67"/>
                  <a:pt x="100" y="56"/>
                  <a:pt x="100" y="45"/>
                </a:cubicBezTo>
                <a:cubicBezTo>
                  <a:pt x="100" y="36"/>
                  <a:pt x="91" y="24"/>
                  <a:pt x="79" y="24"/>
                </a:cubicBezTo>
                <a:cubicBezTo>
                  <a:pt x="66" y="24"/>
                  <a:pt x="62" y="28"/>
                  <a:pt x="62" y="28"/>
                </a:cubicBezTo>
                <a:lnTo>
                  <a:pt x="62" y="63"/>
                </a:lnTo>
                <a:lnTo>
                  <a:pt x="62" y="63"/>
                </a:lnTo>
                <a:close/>
                <a:moveTo>
                  <a:pt x="50" y="28"/>
                </a:moveTo>
                <a:lnTo>
                  <a:pt x="50" y="28"/>
                </a:lnTo>
                <a:cubicBezTo>
                  <a:pt x="50" y="28"/>
                  <a:pt x="46" y="24"/>
                  <a:pt x="32" y="24"/>
                </a:cubicBezTo>
                <a:cubicBezTo>
                  <a:pt x="20" y="24"/>
                  <a:pt x="11" y="36"/>
                  <a:pt x="11" y="45"/>
                </a:cubicBezTo>
                <a:cubicBezTo>
                  <a:pt x="11" y="56"/>
                  <a:pt x="19" y="67"/>
                  <a:pt x="32" y="67"/>
                </a:cubicBezTo>
                <a:cubicBezTo>
                  <a:pt x="45" y="67"/>
                  <a:pt x="50" y="63"/>
                  <a:pt x="50" y="63"/>
                </a:cubicBezTo>
                <a:lnTo>
                  <a:pt x="50" y="28"/>
                </a:lnTo>
                <a:lnTo>
                  <a:pt x="50" y="28"/>
                </a:lnTo>
                <a:close/>
                <a:moveTo>
                  <a:pt x="47" y="98"/>
                </a:moveTo>
                <a:lnTo>
                  <a:pt x="47" y="98"/>
                </a:lnTo>
                <a:cubicBezTo>
                  <a:pt x="43" y="98"/>
                  <a:pt x="46" y="95"/>
                  <a:pt x="47" y="94"/>
                </a:cubicBezTo>
                <a:cubicBezTo>
                  <a:pt x="48" y="92"/>
                  <a:pt x="50" y="90"/>
                  <a:pt x="50" y="88"/>
                </a:cubicBezTo>
                <a:lnTo>
                  <a:pt x="50" y="71"/>
                </a:lnTo>
                <a:cubicBezTo>
                  <a:pt x="50" y="71"/>
                  <a:pt x="45" y="75"/>
                  <a:pt x="28" y="75"/>
                </a:cubicBezTo>
                <a:cubicBezTo>
                  <a:pt x="12" y="75"/>
                  <a:pt x="0" y="59"/>
                  <a:pt x="0" y="45"/>
                </a:cubicBezTo>
                <a:cubicBezTo>
                  <a:pt x="0" y="32"/>
                  <a:pt x="14" y="16"/>
                  <a:pt x="28" y="16"/>
                </a:cubicBezTo>
                <a:cubicBezTo>
                  <a:pt x="46" y="16"/>
                  <a:pt x="50" y="20"/>
                  <a:pt x="50" y="20"/>
                </a:cubicBezTo>
                <a:lnTo>
                  <a:pt x="50" y="0"/>
                </a:lnTo>
                <a:lnTo>
                  <a:pt x="62" y="0"/>
                </a:lnTo>
                <a:lnTo>
                  <a:pt x="62" y="20"/>
                </a:lnTo>
                <a:cubicBezTo>
                  <a:pt x="62" y="20"/>
                  <a:pt x="66" y="16"/>
                  <a:pt x="83" y="16"/>
                </a:cubicBezTo>
                <a:cubicBezTo>
                  <a:pt x="97" y="16"/>
                  <a:pt x="111" y="32"/>
                  <a:pt x="111" y="45"/>
                </a:cubicBezTo>
                <a:cubicBezTo>
                  <a:pt x="111" y="59"/>
                  <a:pt x="100" y="75"/>
                  <a:pt x="83" y="75"/>
                </a:cubicBezTo>
                <a:cubicBezTo>
                  <a:pt x="66" y="75"/>
                  <a:pt x="62" y="71"/>
                  <a:pt x="62" y="71"/>
                </a:cubicBezTo>
                <a:lnTo>
                  <a:pt x="62" y="88"/>
                </a:lnTo>
                <a:cubicBezTo>
                  <a:pt x="62" y="90"/>
                  <a:pt x="63" y="92"/>
                  <a:pt x="65" y="94"/>
                </a:cubicBezTo>
                <a:cubicBezTo>
                  <a:pt x="66" y="95"/>
                  <a:pt x="68" y="98"/>
                  <a:pt x="64" y="98"/>
                </a:cubicBezTo>
                <a:lnTo>
                  <a:pt x="47" y="98"/>
                </a:lnTo>
                <a:lnTo>
                  <a:pt x="47" y="98"/>
                </a:lnTo>
                <a:close/>
              </a:path>
            </a:pathLst>
          </a:custGeom>
          <a:noFill/>
          <a:ln w="1588"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dirty="0"/>
          </a:p>
        </p:txBody>
      </p:sp>
      <p:sp>
        <p:nvSpPr>
          <p:cNvPr id="1119" name="Freeform 1919"/>
          <p:cNvSpPr>
            <a:spLocks/>
          </p:cNvSpPr>
          <p:nvPr/>
        </p:nvSpPr>
        <p:spPr bwMode="auto">
          <a:xfrm>
            <a:off x="857251" y="284163"/>
            <a:ext cx="101600" cy="115888"/>
          </a:xfrm>
          <a:custGeom>
            <a:avLst/>
            <a:gdLst>
              <a:gd name="T0" fmla="*/ 123 w 142"/>
              <a:gd name="T1" fmla="*/ 53 h 161"/>
              <a:gd name="T2" fmla="*/ 123 w 142"/>
              <a:gd name="T3" fmla="*/ 53 h 161"/>
              <a:gd name="T4" fmla="*/ 125 w 142"/>
              <a:gd name="T5" fmla="*/ 29 h 161"/>
              <a:gd name="T6" fmla="*/ 124 w 142"/>
              <a:gd name="T7" fmla="*/ 29 h 161"/>
              <a:gd name="T8" fmla="*/ 116 w 142"/>
              <a:gd name="T9" fmla="*/ 51 h 161"/>
              <a:gd name="T10" fmla="*/ 74 w 142"/>
              <a:gd name="T11" fmla="*/ 123 h 161"/>
              <a:gd name="T12" fmla="*/ 68 w 142"/>
              <a:gd name="T13" fmla="*/ 123 h 161"/>
              <a:gd name="T14" fmla="*/ 24 w 142"/>
              <a:gd name="T15" fmla="*/ 51 h 161"/>
              <a:gd name="T16" fmla="*/ 16 w 142"/>
              <a:gd name="T17" fmla="*/ 29 h 161"/>
              <a:gd name="T18" fmla="*/ 14 w 142"/>
              <a:gd name="T19" fmla="*/ 29 h 161"/>
              <a:gd name="T20" fmla="*/ 18 w 142"/>
              <a:gd name="T21" fmla="*/ 53 h 161"/>
              <a:gd name="T22" fmla="*/ 18 w 142"/>
              <a:gd name="T23" fmla="*/ 161 h 161"/>
              <a:gd name="T24" fmla="*/ 0 w 142"/>
              <a:gd name="T25" fmla="*/ 161 h 161"/>
              <a:gd name="T26" fmla="*/ 0 w 142"/>
              <a:gd name="T27" fmla="*/ 0 h 161"/>
              <a:gd name="T28" fmla="*/ 14 w 142"/>
              <a:gd name="T29" fmla="*/ 0 h 161"/>
              <a:gd name="T30" fmla="*/ 64 w 142"/>
              <a:gd name="T31" fmla="*/ 82 h 161"/>
              <a:gd name="T32" fmla="*/ 72 w 142"/>
              <a:gd name="T33" fmla="*/ 100 h 161"/>
              <a:gd name="T34" fmla="*/ 72 w 142"/>
              <a:gd name="T35" fmla="*/ 100 h 161"/>
              <a:gd name="T36" fmla="*/ 79 w 142"/>
              <a:gd name="T37" fmla="*/ 82 h 161"/>
              <a:gd name="T38" fmla="*/ 127 w 142"/>
              <a:gd name="T39" fmla="*/ 0 h 161"/>
              <a:gd name="T40" fmla="*/ 142 w 142"/>
              <a:gd name="T41" fmla="*/ 0 h 161"/>
              <a:gd name="T42" fmla="*/ 142 w 142"/>
              <a:gd name="T43" fmla="*/ 161 h 161"/>
              <a:gd name="T44" fmla="*/ 123 w 142"/>
              <a:gd name="T45" fmla="*/ 161 h 161"/>
              <a:gd name="T46" fmla="*/ 123 w 142"/>
              <a:gd name="T47"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161">
                <a:moveTo>
                  <a:pt x="123" y="53"/>
                </a:moveTo>
                <a:lnTo>
                  <a:pt x="123" y="53"/>
                </a:lnTo>
                <a:lnTo>
                  <a:pt x="125" y="29"/>
                </a:lnTo>
                <a:lnTo>
                  <a:pt x="124" y="29"/>
                </a:lnTo>
                <a:lnTo>
                  <a:pt x="116" y="51"/>
                </a:lnTo>
                <a:lnTo>
                  <a:pt x="74" y="123"/>
                </a:lnTo>
                <a:lnTo>
                  <a:pt x="68" y="123"/>
                </a:lnTo>
                <a:lnTo>
                  <a:pt x="24" y="51"/>
                </a:lnTo>
                <a:lnTo>
                  <a:pt x="16" y="29"/>
                </a:lnTo>
                <a:lnTo>
                  <a:pt x="14" y="29"/>
                </a:lnTo>
                <a:lnTo>
                  <a:pt x="18" y="53"/>
                </a:lnTo>
                <a:lnTo>
                  <a:pt x="18" y="161"/>
                </a:lnTo>
                <a:lnTo>
                  <a:pt x="0" y="161"/>
                </a:lnTo>
                <a:lnTo>
                  <a:pt x="0" y="0"/>
                </a:lnTo>
                <a:lnTo>
                  <a:pt x="14" y="0"/>
                </a:lnTo>
                <a:lnTo>
                  <a:pt x="64" y="82"/>
                </a:lnTo>
                <a:lnTo>
                  <a:pt x="72" y="100"/>
                </a:lnTo>
                <a:lnTo>
                  <a:pt x="72" y="100"/>
                </a:lnTo>
                <a:lnTo>
                  <a:pt x="79" y="82"/>
                </a:lnTo>
                <a:lnTo>
                  <a:pt x="127" y="0"/>
                </a:lnTo>
                <a:lnTo>
                  <a:pt x="142" y="0"/>
                </a:lnTo>
                <a:lnTo>
                  <a:pt x="142" y="161"/>
                </a:lnTo>
                <a:lnTo>
                  <a:pt x="123" y="161"/>
                </a:lnTo>
                <a:lnTo>
                  <a:pt x="123" y="53"/>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0" name="Freeform 1920"/>
          <p:cNvSpPr>
            <a:spLocks/>
          </p:cNvSpPr>
          <p:nvPr/>
        </p:nvSpPr>
        <p:spPr bwMode="auto">
          <a:xfrm>
            <a:off x="987426" y="284163"/>
            <a:ext cx="84138" cy="115888"/>
          </a:xfrm>
          <a:custGeom>
            <a:avLst/>
            <a:gdLst>
              <a:gd name="T0" fmla="*/ 99 w 118"/>
              <a:gd name="T1" fmla="*/ 52 h 161"/>
              <a:gd name="T2" fmla="*/ 99 w 118"/>
              <a:gd name="T3" fmla="*/ 52 h 161"/>
              <a:gd name="T4" fmla="*/ 100 w 118"/>
              <a:gd name="T5" fmla="*/ 34 h 161"/>
              <a:gd name="T6" fmla="*/ 99 w 118"/>
              <a:gd name="T7" fmla="*/ 34 h 161"/>
              <a:gd name="T8" fmla="*/ 89 w 118"/>
              <a:gd name="T9" fmla="*/ 53 h 161"/>
              <a:gd name="T10" fmla="*/ 12 w 118"/>
              <a:gd name="T11" fmla="*/ 161 h 161"/>
              <a:gd name="T12" fmla="*/ 0 w 118"/>
              <a:gd name="T13" fmla="*/ 161 h 161"/>
              <a:gd name="T14" fmla="*/ 0 w 118"/>
              <a:gd name="T15" fmla="*/ 0 h 161"/>
              <a:gd name="T16" fmla="*/ 19 w 118"/>
              <a:gd name="T17" fmla="*/ 0 h 161"/>
              <a:gd name="T18" fmla="*/ 19 w 118"/>
              <a:gd name="T19" fmla="*/ 110 h 161"/>
              <a:gd name="T20" fmla="*/ 18 w 118"/>
              <a:gd name="T21" fmla="*/ 128 h 161"/>
              <a:gd name="T22" fmla="*/ 19 w 118"/>
              <a:gd name="T23" fmla="*/ 128 h 161"/>
              <a:gd name="T24" fmla="*/ 29 w 118"/>
              <a:gd name="T25" fmla="*/ 110 h 161"/>
              <a:gd name="T26" fmla="*/ 106 w 118"/>
              <a:gd name="T27" fmla="*/ 0 h 161"/>
              <a:gd name="T28" fmla="*/ 118 w 118"/>
              <a:gd name="T29" fmla="*/ 0 h 161"/>
              <a:gd name="T30" fmla="*/ 118 w 118"/>
              <a:gd name="T31" fmla="*/ 161 h 161"/>
              <a:gd name="T32" fmla="*/ 99 w 118"/>
              <a:gd name="T33" fmla="*/ 161 h 161"/>
              <a:gd name="T34" fmla="*/ 99 w 118"/>
              <a:gd name="T35" fmla="*/ 5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161">
                <a:moveTo>
                  <a:pt x="99" y="52"/>
                </a:moveTo>
                <a:lnTo>
                  <a:pt x="99" y="52"/>
                </a:lnTo>
                <a:lnTo>
                  <a:pt x="100" y="34"/>
                </a:lnTo>
                <a:lnTo>
                  <a:pt x="99" y="34"/>
                </a:lnTo>
                <a:lnTo>
                  <a:pt x="89" y="53"/>
                </a:lnTo>
                <a:lnTo>
                  <a:pt x="12" y="161"/>
                </a:lnTo>
                <a:lnTo>
                  <a:pt x="0" y="161"/>
                </a:lnTo>
                <a:lnTo>
                  <a:pt x="0" y="0"/>
                </a:lnTo>
                <a:lnTo>
                  <a:pt x="19" y="0"/>
                </a:lnTo>
                <a:lnTo>
                  <a:pt x="19" y="110"/>
                </a:lnTo>
                <a:lnTo>
                  <a:pt x="18" y="128"/>
                </a:lnTo>
                <a:lnTo>
                  <a:pt x="19" y="128"/>
                </a:lnTo>
                <a:lnTo>
                  <a:pt x="29" y="110"/>
                </a:lnTo>
                <a:lnTo>
                  <a:pt x="106" y="0"/>
                </a:lnTo>
                <a:lnTo>
                  <a:pt x="118" y="0"/>
                </a:lnTo>
                <a:lnTo>
                  <a:pt x="118" y="161"/>
                </a:lnTo>
                <a:lnTo>
                  <a:pt x="99" y="161"/>
                </a:lnTo>
                <a:lnTo>
                  <a:pt x="99" y="5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1" name="Freeform 1921"/>
          <p:cNvSpPr>
            <a:spLocks/>
          </p:cNvSpPr>
          <p:nvPr/>
        </p:nvSpPr>
        <p:spPr bwMode="auto">
          <a:xfrm>
            <a:off x="1100138" y="284163"/>
            <a:ext cx="80963" cy="115888"/>
          </a:xfrm>
          <a:custGeom>
            <a:avLst/>
            <a:gdLst>
              <a:gd name="T0" fmla="*/ 96 w 115"/>
              <a:gd name="T1" fmla="*/ 87 h 161"/>
              <a:gd name="T2" fmla="*/ 96 w 115"/>
              <a:gd name="T3" fmla="*/ 87 h 161"/>
              <a:gd name="T4" fmla="*/ 19 w 115"/>
              <a:gd name="T5" fmla="*/ 87 h 161"/>
              <a:gd name="T6" fmla="*/ 19 w 115"/>
              <a:gd name="T7" fmla="*/ 161 h 161"/>
              <a:gd name="T8" fmla="*/ 0 w 115"/>
              <a:gd name="T9" fmla="*/ 161 h 161"/>
              <a:gd name="T10" fmla="*/ 0 w 115"/>
              <a:gd name="T11" fmla="*/ 0 h 161"/>
              <a:gd name="T12" fmla="*/ 19 w 115"/>
              <a:gd name="T13" fmla="*/ 0 h 161"/>
              <a:gd name="T14" fmla="*/ 19 w 115"/>
              <a:gd name="T15" fmla="*/ 70 h 161"/>
              <a:gd name="T16" fmla="*/ 96 w 115"/>
              <a:gd name="T17" fmla="*/ 70 h 161"/>
              <a:gd name="T18" fmla="*/ 96 w 115"/>
              <a:gd name="T19" fmla="*/ 0 h 161"/>
              <a:gd name="T20" fmla="*/ 115 w 115"/>
              <a:gd name="T21" fmla="*/ 0 h 161"/>
              <a:gd name="T22" fmla="*/ 115 w 115"/>
              <a:gd name="T23" fmla="*/ 161 h 161"/>
              <a:gd name="T24" fmla="*/ 96 w 115"/>
              <a:gd name="T25" fmla="*/ 161 h 161"/>
              <a:gd name="T26" fmla="*/ 96 w 115"/>
              <a:gd name="T27" fmla="*/ 8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161">
                <a:moveTo>
                  <a:pt x="96" y="87"/>
                </a:moveTo>
                <a:lnTo>
                  <a:pt x="96" y="87"/>
                </a:lnTo>
                <a:lnTo>
                  <a:pt x="19" y="87"/>
                </a:lnTo>
                <a:lnTo>
                  <a:pt x="19" y="161"/>
                </a:lnTo>
                <a:lnTo>
                  <a:pt x="0" y="161"/>
                </a:lnTo>
                <a:lnTo>
                  <a:pt x="0" y="0"/>
                </a:lnTo>
                <a:lnTo>
                  <a:pt x="19" y="0"/>
                </a:lnTo>
                <a:lnTo>
                  <a:pt x="19" y="70"/>
                </a:lnTo>
                <a:lnTo>
                  <a:pt x="96" y="70"/>
                </a:lnTo>
                <a:lnTo>
                  <a:pt x="96" y="0"/>
                </a:lnTo>
                <a:lnTo>
                  <a:pt x="115" y="0"/>
                </a:lnTo>
                <a:lnTo>
                  <a:pt x="115" y="161"/>
                </a:lnTo>
                <a:lnTo>
                  <a:pt x="96" y="161"/>
                </a:lnTo>
                <a:lnTo>
                  <a:pt x="96" y="8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2" name="Freeform 1922"/>
          <p:cNvSpPr>
            <a:spLocks/>
          </p:cNvSpPr>
          <p:nvPr/>
        </p:nvSpPr>
        <p:spPr bwMode="auto">
          <a:xfrm>
            <a:off x="1209676" y="284163"/>
            <a:ext cx="82550" cy="115888"/>
          </a:xfrm>
          <a:custGeom>
            <a:avLst/>
            <a:gdLst>
              <a:gd name="T0" fmla="*/ 98 w 117"/>
              <a:gd name="T1" fmla="*/ 52 h 161"/>
              <a:gd name="T2" fmla="*/ 98 w 117"/>
              <a:gd name="T3" fmla="*/ 52 h 161"/>
              <a:gd name="T4" fmla="*/ 100 w 117"/>
              <a:gd name="T5" fmla="*/ 34 h 161"/>
              <a:gd name="T6" fmla="*/ 99 w 117"/>
              <a:gd name="T7" fmla="*/ 34 h 161"/>
              <a:gd name="T8" fmla="*/ 89 w 117"/>
              <a:gd name="T9" fmla="*/ 53 h 161"/>
              <a:gd name="T10" fmla="*/ 11 w 117"/>
              <a:gd name="T11" fmla="*/ 161 h 161"/>
              <a:gd name="T12" fmla="*/ 0 w 117"/>
              <a:gd name="T13" fmla="*/ 161 h 161"/>
              <a:gd name="T14" fmla="*/ 0 w 117"/>
              <a:gd name="T15" fmla="*/ 0 h 161"/>
              <a:gd name="T16" fmla="*/ 19 w 117"/>
              <a:gd name="T17" fmla="*/ 0 h 161"/>
              <a:gd name="T18" fmla="*/ 19 w 117"/>
              <a:gd name="T19" fmla="*/ 110 h 161"/>
              <a:gd name="T20" fmla="*/ 18 w 117"/>
              <a:gd name="T21" fmla="*/ 128 h 161"/>
              <a:gd name="T22" fmla="*/ 18 w 117"/>
              <a:gd name="T23" fmla="*/ 128 h 161"/>
              <a:gd name="T24" fmla="*/ 29 w 117"/>
              <a:gd name="T25" fmla="*/ 110 h 161"/>
              <a:gd name="T26" fmla="*/ 106 w 117"/>
              <a:gd name="T27" fmla="*/ 0 h 161"/>
              <a:gd name="T28" fmla="*/ 117 w 117"/>
              <a:gd name="T29" fmla="*/ 0 h 161"/>
              <a:gd name="T30" fmla="*/ 117 w 117"/>
              <a:gd name="T31" fmla="*/ 161 h 161"/>
              <a:gd name="T32" fmla="*/ 98 w 117"/>
              <a:gd name="T33" fmla="*/ 161 h 161"/>
              <a:gd name="T34" fmla="*/ 98 w 117"/>
              <a:gd name="T35" fmla="*/ 5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61">
                <a:moveTo>
                  <a:pt x="98" y="52"/>
                </a:moveTo>
                <a:lnTo>
                  <a:pt x="98" y="52"/>
                </a:lnTo>
                <a:lnTo>
                  <a:pt x="100" y="34"/>
                </a:lnTo>
                <a:lnTo>
                  <a:pt x="99" y="34"/>
                </a:lnTo>
                <a:lnTo>
                  <a:pt x="89" y="53"/>
                </a:lnTo>
                <a:lnTo>
                  <a:pt x="11" y="161"/>
                </a:lnTo>
                <a:lnTo>
                  <a:pt x="0" y="161"/>
                </a:lnTo>
                <a:lnTo>
                  <a:pt x="0" y="0"/>
                </a:lnTo>
                <a:lnTo>
                  <a:pt x="19" y="0"/>
                </a:lnTo>
                <a:lnTo>
                  <a:pt x="19" y="110"/>
                </a:lnTo>
                <a:lnTo>
                  <a:pt x="18" y="128"/>
                </a:lnTo>
                <a:lnTo>
                  <a:pt x="18" y="128"/>
                </a:lnTo>
                <a:lnTo>
                  <a:pt x="29" y="110"/>
                </a:lnTo>
                <a:lnTo>
                  <a:pt x="106" y="0"/>
                </a:lnTo>
                <a:lnTo>
                  <a:pt x="117" y="0"/>
                </a:lnTo>
                <a:lnTo>
                  <a:pt x="117" y="161"/>
                </a:lnTo>
                <a:lnTo>
                  <a:pt x="98" y="161"/>
                </a:lnTo>
                <a:lnTo>
                  <a:pt x="98" y="5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3" name="Freeform 1923"/>
          <p:cNvSpPr>
            <a:spLocks/>
          </p:cNvSpPr>
          <p:nvPr/>
        </p:nvSpPr>
        <p:spPr bwMode="auto">
          <a:xfrm>
            <a:off x="1317626" y="282575"/>
            <a:ext cx="76200" cy="120650"/>
          </a:xfrm>
          <a:custGeom>
            <a:avLst/>
            <a:gdLst>
              <a:gd name="T0" fmla="*/ 109 w 109"/>
              <a:gd name="T1" fmla="*/ 157 h 167"/>
              <a:gd name="T2" fmla="*/ 109 w 109"/>
              <a:gd name="T3" fmla="*/ 157 h 167"/>
              <a:gd name="T4" fmla="*/ 92 w 109"/>
              <a:gd name="T5" fmla="*/ 165 h 167"/>
              <a:gd name="T6" fmla="*/ 69 w 109"/>
              <a:gd name="T7" fmla="*/ 167 h 167"/>
              <a:gd name="T8" fmla="*/ 42 w 109"/>
              <a:gd name="T9" fmla="*/ 162 h 167"/>
              <a:gd name="T10" fmla="*/ 20 w 109"/>
              <a:gd name="T11" fmla="*/ 147 h 167"/>
              <a:gd name="T12" fmla="*/ 5 w 109"/>
              <a:gd name="T13" fmla="*/ 121 h 167"/>
              <a:gd name="T14" fmla="*/ 0 w 109"/>
              <a:gd name="T15" fmla="*/ 84 h 167"/>
              <a:gd name="T16" fmla="*/ 6 w 109"/>
              <a:gd name="T17" fmla="*/ 45 h 167"/>
              <a:gd name="T18" fmla="*/ 22 w 109"/>
              <a:gd name="T19" fmla="*/ 20 h 167"/>
              <a:gd name="T20" fmla="*/ 44 w 109"/>
              <a:gd name="T21" fmla="*/ 5 h 167"/>
              <a:gd name="T22" fmla="*/ 70 w 109"/>
              <a:gd name="T23" fmla="*/ 0 h 167"/>
              <a:gd name="T24" fmla="*/ 92 w 109"/>
              <a:gd name="T25" fmla="*/ 2 h 167"/>
              <a:gd name="T26" fmla="*/ 107 w 109"/>
              <a:gd name="T27" fmla="*/ 6 h 167"/>
              <a:gd name="T28" fmla="*/ 102 w 109"/>
              <a:gd name="T29" fmla="*/ 23 h 167"/>
              <a:gd name="T30" fmla="*/ 71 w 109"/>
              <a:gd name="T31" fmla="*/ 17 h 167"/>
              <a:gd name="T32" fmla="*/ 52 w 109"/>
              <a:gd name="T33" fmla="*/ 21 h 167"/>
              <a:gd name="T34" fmla="*/ 36 w 109"/>
              <a:gd name="T35" fmla="*/ 32 h 167"/>
              <a:gd name="T36" fmla="*/ 24 w 109"/>
              <a:gd name="T37" fmla="*/ 53 h 167"/>
              <a:gd name="T38" fmla="*/ 20 w 109"/>
              <a:gd name="T39" fmla="*/ 84 h 167"/>
              <a:gd name="T40" fmla="*/ 24 w 109"/>
              <a:gd name="T41" fmla="*/ 112 h 167"/>
              <a:gd name="T42" fmla="*/ 36 w 109"/>
              <a:gd name="T43" fmla="*/ 133 h 167"/>
              <a:gd name="T44" fmla="*/ 53 w 109"/>
              <a:gd name="T45" fmla="*/ 145 h 167"/>
              <a:gd name="T46" fmla="*/ 74 w 109"/>
              <a:gd name="T47" fmla="*/ 150 h 167"/>
              <a:gd name="T48" fmla="*/ 92 w 109"/>
              <a:gd name="T49" fmla="*/ 148 h 167"/>
              <a:gd name="T50" fmla="*/ 105 w 109"/>
              <a:gd name="T51" fmla="*/ 142 h 167"/>
              <a:gd name="T52" fmla="*/ 109 w 109"/>
              <a:gd name="T53" fmla="*/ 15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9" h="167">
                <a:moveTo>
                  <a:pt x="109" y="157"/>
                </a:moveTo>
                <a:lnTo>
                  <a:pt x="109" y="157"/>
                </a:lnTo>
                <a:cubicBezTo>
                  <a:pt x="105" y="161"/>
                  <a:pt x="99" y="163"/>
                  <a:pt x="92" y="165"/>
                </a:cubicBezTo>
                <a:cubicBezTo>
                  <a:pt x="85" y="166"/>
                  <a:pt x="77" y="167"/>
                  <a:pt x="69" y="167"/>
                </a:cubicBezTo>
                <a:cubicBezTo>
                  <a:pt x="60" y="167"/>
                  <a:pt x="51" y="165"/>
                  <a:pt x="42" y="162"/>
                </a:cubicBezTo>
                <a:cubicBezTo>
                  <a:pt x="34" y="158"/>
                  <a:pt x="27" y="153"/>
                  <a:pt x="20" y="147"/>
                </a:cubicBezTo>
                <a:cubicBezTo>
                  <a:pt x="14" y="140"/>
                  <a:pt x="9" y="131"/>
                  <a:pt x="5" y="121"/>
                </a:cubicBezTo>
                <a:cubicBezTo>
                  <a:pt x="2" y="110"/>
                  <a:pt x="0" y="98"/>
                  <a:pt x="0" y="84"/>
                </a:cubicBezTo>
                <a:cubicBezTo>
                  <a:pt x="0" y="69"/>
                  <a:pt x="2" y="56"/>
                  <a:pt x="6" y="45"/>
                </a:cubicBezTo>
                <a:cubicBezTo>
                  <a:pt x="10" y="35"/>
                  <a:pt x="15" y="26"/>
                  <a:pt x="22" y="20"/>
                </a:cubicBezTo>
                <a:cubicBezTo>
                  <a:pt x="29" y="13"/>
                  <a:pt x="36" y="8"/>
                  <a:pt x="44" y="5"/>
                </a:cubicBezTo>
                <a:cubicBezTo>
                  <a:pt x="53" y="2"/>
                  <a:pt x="61" y="0"/>
                  <a:pt x="70" y="0"/>
                </a:cubicBezTo>
                <a:cubicBezTo>
                  <a:pt x="79" y="0"/>
                  <a:pt x="86" y="1"/>
                  <a:pt x="92" y="2"/>
                </a:cubicBezTo>
                <a:cubicBezTo>
                  <a:pt x="98" y="3"/>
                  <a:pt x="103" y="4"/>
                  <a:pt x="107" y="6"/>
                </a:cubicBezTo>
                <a:lnTo>
                  <a:pt x="102" y="23"/>
                </a:lnTo>
                <a:cubicBezTo>
                  <a:pt x="95" y="19"/>
                  <a:pt x="85" y="17"/>
                  <a:pt x="71" y="17"/>
                </a:cubicBezTo>
                <a:cubicBezTo>
                  <a:pt x="65" y="17"/>
                  <a:pt x="59" y="19"/>
                  <a:pt x="52" y="21"/>
                </a:cubicBezTo>
                <a:cubicBezTo>
                  <a:pt x="46" y="23"/>
                  <a:pt x="41" y="27"/>
                  <a:pt x="36" y="32"/>
                </a:cubicBezTo>
                <a:cubicBezTo>
                  <a:pt x="31" y="37"/>
                  <a:pt x="27" y="44"/>
                  <a:pt x="24" y="53"/>
                </a:cubicBezTo>
                <a:cubicBezTo>
                  <a:pt x="22" y="61"/>
                  <a:pt x="20" y="71"/>
                  <a:pt x="20" y="84"/>
                </a:cubicBezTo>
                <a:cubicBezTo>
                  <a:pt x="20" y="95"/>
                  <a:pt x="21" y="104"/>
                  <a:pt x="24" y="112"/>
                </a:cubicBezTo>
                <a:cubicBezTo>
                  <a:pt x="27" y="121"/>
                  <a:pt x="31" y="128"/>
                  <a:pt x="36" y="133"/>
                </a:cubicBezTo>
                <a:cubicBezTo>
                  <a:pt x="40" y="139"/>
                  <a:pt x="46" y="143"/>
                  <a:pt x="53" y="145"/>
                </a:cubicBezTo>
                <a:cubicBezTo>
                  <a:pt x="59" y="148"/>
                  <a:pt x="66" y="150"/>
                  <a:pt x="74" y="150"/>
                </a:cubicBezTo>
                <a:cubicBezTo>
                  <a:pt x="81" y="150"/>
                  <a:pt x="87" y="149"/>
                  <a:pt x="92" y="148"/>
                </a:cubicBezTo>
                <a:cubicBezTo>
                  <a:pt x="97" y="146"/>
                  <a:pt x="101" y="144"/>
                  <a:pt x="105" y="142"/>
                </a:cubicBezTo>
                <a:lnTo>
                  <a:pt x="109" y="15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4" name="Freeform 1924"/>
          <p:cNvSpPr>
            <a:spLocks/>
          </p:cNvSpPr>
          <p:nvPr/>
        </p:nvSpPr>
        <p:spPr bwMode="auto">
          <a:xfrm>
            <a:off x="1403351" y="284163"/>
            <a:ext cx="84138" cy="115888"/>
          </a:xfrm>
          <a:custGeom>
            <a:avLst/>
            <a:gdLst>
              <a:gd name="T0" fmla="*/ 119 w 119"/>
              <a:gd name="T1" fmla="*/ 17 h 161"/>
              <a:gd name="T2" fmla="*/ 119 w 119"/>
              <a:gd name="T3" fmla="*/ 17 h 161"/>
              <a:gd name="T4" fmla="*/ 69 w 119"/>
              <a:gd name="T5" fmla="*/ 17 h 161"/>
              <a:gd name="T6" fmla="*/ 69 w 119"/>
              <a:gd name="T7" fmla="*/ 161 h 161"/>
              <a:gd name="T8" fmla="*/ 50 w 119"/>
              <a:gd name="T9" fmla="*/ 161 h 161"/>
              <a:gd name="T10" fmla="*/ 50 w 119"/>
              <a:gd name="T11" fmla="*/ 17 h 161"/>
              <a:gd name="T12" fmla="*/ 0 w 119"/>
              <a:gd name="T13" fmla="*/ 17 h 161"/>
              <a:gd name="T14" fmla="*/ 0 w 119"/>
              <a:gd name="T15" fmla="*/ 0 h 161"/>
              <a:gd name="T16" fmla="*/ 119 w 119"/>
              <a:gd name="T17" fmla="*/ 0 h 161"/>
              <a:gd name="T18" fmla="*/ 119 w 119"/>
              <a:gd name="T19" fmla="*/ 1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61">
                <a:moveTo>
                  <a:pt x="119" y="17"/>
                </a:moveTo>
                <a:lnTo>
                  <a:pt x="119" y="17"/>
                </a:lnTo>
                <a:lnTo>
                  <a:pt x="69" y="17"/>
                </a:lnTo>
                <a:lnTo>
                  <a:pt x="69" y="161"/>
                </a:lnTo>
                <a:lnTo>
                  <a:pt x="50" y="161"/>
                </a:lnTo>
                <a:lnTo>
                  <a:pt x="50" y="17"/>
                </a:lnTo>
                <a:lnTo>
                  <a:pt x="0" y="17"/>
                </a:lnTo>
                <a:lnTo>
                  <a:pt x="0" y="0"/>
                </a:lnTo>
                <a:lnTo>
                  <a:pt x="119" y="0"/>
                </a:lnTo>
                <a:lnTo>
                  <a:pt x="119" y="1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5" name="Freeform 1925"/>
          <p:cNvSpPr>
            <a:spLocks/>
          </p:cNvSpPr>
          <p:nvPr/>
        </p:nvSpPr>
        <p:spPr bwMode="auto">
          <a:xfrm>
            <a:off x="1504951" y="284163"/>
            <a:ext cx="63500" cy="115888"/>
          </a:xfrm>
          <a:custGeom>
            <a:avLst/>
            <a:gdLst>
              <a:gd name="T0" fmla="*/ 0 w 89"/>
              <a:gd name="T1" fmla="*/ 0 h 161"/>
              <a:gd name="T2" fmla="*/ 0 w 89"/>
              <a:gd name="T3" fmla="*/ 0 h 161"/>
              <a:gd name="T4" fmla="*/ 88 w 89"/>
              <a:gd name="T5" fmla="*/ 0 h 161"/>
              <a:gd name="T6" fmla="*/ 88 w 89"/>
              <a:gd name="T7" fmla="*/ 17 h 161"/>
              <a:gd name="T8" fmla="*/ 20 w 89"/>
              <a:gd name="T9" fmla="*/ 17 h 161"/>
              <a:gd name="T10" fmla="*/ 20 w 89"/>
              <a:gd name="T11" fmla="*/ 70 h 161"/>
              <a:gd name="T12" fmla="*/ 82 w 89"/>
              <a:gd name="T13" fmla="*/ 70 h 161"/>
              <a:gd name="T14" fmla="*/ 82 w 89"/>
              <a:gd name="T15" fmla="*/ 87 h 161"/>
              <a:gd name="T16" fmla="*/ 20 w 89"/>
              <a:gd name="T17" fmla="*/ 87 h 161"/>
              <a:gd name="T18" fmla="*/ 20 w 89"/>
              <a:gd name="T19" fmla="*/ 144 h 161"/>
              <a:gd name="T20" fmla="*/ 89 w 89"/>
              <a:gd name="T21" fmla="*/ 144 h 161"/>
              <a:gd name="T22" fmla="*/ 89 w 89"/>
              <a:gd name="T23" fmla="*/ 161 h 161"/>
              <a:gd name="T24" fmla="*/ 0 w 89"/>
              <a:gd name="T25" fmla="*/ 161 h 161"/>
              <a:gd name="T26" fmla="*/ 0 w 89"/>
              <a:gd name="T2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161">
                <a:moveTo>
                  <a:pt x="0" y="0"/>
                </a:moveTo>
                <a:lnTo>
                  <a:pt x="0" y="0"/>
                </a:lnTo>
                <a:lnTo>
                  <a:pt x="88" y="0"/>
                </a:lnTo>
                <a:lnTo>
                  <a:pt x="88" y="17"/>
                </a:lnTo>
                <a:lnTo>
                  <a:pt x="20" y="17"/>
                </a:lnTo>
                <a:lnTo>
                  <a:pt x="20" y="70"/>
                </a:lnTo>
                <a:lnTo>
                  <a:pt x="82" y="70"/>
                </a:lnTo>
                <a:lnTo>
                  <a:pt x="82" y="87"/>
                </a:lnTo>
                <a:lnTo>
                  <a:pt x="20" y="87"/>
                </a:lnTo>
                <a:lnTo>
                  <a:pt x="20" y="144"/>
                </a:lnTo>
                <a:lnTo>
                  <a:pt x="89" y="144"/>
                </a:lnTo>
                <a:lnTo>
                  <a:pt x="89" y="161"/>
                </a:lnTo>
                <a:lnTo>
                  <a:pt x="0" y="161"/>
                </a:lnTo>
                <a:lnTo>
                  <a:pt x="0" y="0"/>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6" name="Freeform 1926"/>
          <p:cNvSpPr>
            <a:spLocks noEditPoints="1"/>
          </p:cNvSpPr>
          <p:nvPr/>
        </p:nvSpPr>
        <p:spPr bwMode="auto">
          <a:xfrm>
            <a:off x="1593851" y="282575"/>
            <a:ext cx="71438" cy="117475"/>
          </a:xfrm>
          <a:custGeom>
            <a:avLst/>
            <a:gdLst>
              <a:gd name="T0" fmla="*/ 39 w 100"/>
              <a:gd name="T1" fmla="*/ 17 h 163"/>
              <a:gd name="T2" fmla="*/ 39 w 100"/>
              <a:gd name="T3" fmla="*/ 17 h 163"/>
              <a:gd name="T4" fmla="*/ 27 w 100"/>
              <a:gd name="T5" fmla="*/ 17 h 163"/>
              <a:gd name="T6" fmla="*/ 19 w 100"/>
              <a:gd name="T7" fmla="*/ 18 h 163"/>
              <a:gd name="T8" fmla="*/ 19 w 100"/>
              <a:gd name="T9" fmla="*/ 85 h 163"/>
              <a:gd name="T10" fmla="*/ 22 w 100"/>
              <a:gd name="T11" fmla="*/ 85 h 163"/>
              <a:gd name="T12" fmla="*/ 28 w 100"/>
              <a:gd name="T13" fmla="*/ 86 h 163"/>
              <a:gd name="T14" fmla="*/ 33 w 100"/>
              <a:gd name="T15" fmla="*/ 86 h 163"/>
              <a:gd name="T16" fmla="*/ 37 w 100"/>
              <a:gd name="T17" fmla="*/ 86 h 163"/>
              <a:gd name="T18" fmla="*/ 52 w 100"/>
              <a:gd name="T19" fmla="*/ 84 h 163"/>
              <a:gd name="T20" fmla="*/ 66 w 100"/>
              <a:gd name="T21" fmla="*/ 79 h 163"/>
              <a:gd name="T22" fmla="*/ 76 w 100"/>
              <a:gd name="T23" fmla="*/ 68 h 163"/>
              <a:gd name="T24" fmla="*/ 80 w 100"/>
              <a:gd name="T25" fmla="*/ 50 h 163"/>
              <a:gd name="T26" fmla="*/ 76 w 100"/>
              <a:gd name="T27" fmla="*/ 34 h 163"/>
              <a:gd name="T28" fmla="*/ 67 w 100"/>
              <a:gd name="T29" fmla="*/ 24 h 163"/>
              <a:gd name="T30" fmla="*/ 54 w 100"/>
              <a:gd name="T31" fmla="*/ 19 h 163"/>
              <a:gd name="T32" fmla="*/ 39 w 100"/>
              <a:gd name="T33" fmla="*/ 17 h 163"/>
              <a:gd name="T34" fmla="*/ 0 w 100"/>
              <a:gd name="T35" fmla="*/ 4 h 163"/>
              <a:gd name="T36" fmla="*/ 0 w 100"/>
              <a:gd name="T37" fmla="*/ 4 h 163"/>
              <a:gd name="T38" fmla="*/ 18 w 100"/>
              <a:gd name="T39" fmla="*/ 1 h 163"/>
              <a:gd name="T40" fmla="*/ 38 w 100"/>
              <a:gd name="T41" fmla="*/ 0 h 163"/>
              <a:gd name="T42" fmla="*/ 60 w 100"/>
              <a:gd name="T43" fmla="*/ 2 h 163"/>
              <a:gd name="T44" fmla="*/ 80 w 100"/>
              <a:gd name="T45" fmla="*/ 10 h 163"/>
              <a:gd name="T46" fmla="*/ 94 w 100"/>
              <a:gd name="T47" fmla="*/ 25 h 163"/>
              <a:gd name="T48" fmla="*/ 100 w 100"/>
              <a:gd name="T49" fmla="*/ 50 h 163"/>
              <a:gd name="T50" fmla="*/ 95 w 100"/>
              <a:gd name="T51" fmla="*/ 74 h 163"/>
              <a:gd name="T52" fmla="*/ 81 w 100"/>
              <a:gd name="T53" fmla="*/ 91 h 163"/>
              <a:gd name="T54" fmla="*/ 61 w 100"/>
              <a:gd name="T55" fmla="*/ 100 h 163"/>
              <a:gd name="T56" fmla="*/ 37 w 100"/>
              <a:gd name="T57" fmla="*/ 103 h 163"/>
              <a:gd name="T58" fmla="*/ 34 w 100"/>
              <a:gd name="T59" fmla="*/ 103 h 163"/>
              <a:gd name="T60" fmla="*/ 28 w 100"/>
              <a:gd name="T61" fmla="*/ 103 h 163"/>
              <a:gd name="T62" fmla="*/ 23 w 100"/>
              <a:gd name="T63" fmla="*/ 102 h 163"/>
              <a:gd name="T64" fmla="*/ 19 w 100"/>
              <a:gd name="T65" fmla="*/ 102 h 163"/>
              <a:gd name="T66" fmla="*/ 19 w 100"/>
              <a:gd name="T67" fmla="*/ 163 h 163"/>
              <a:gd name="T68" fmla="*/ 0 w 100"/>
              <a:gd name="T69" fmla="*/ 163 h 163"/>
              <a:gd name="T70" fmla="*/ 0 w 100"/>
              <a:gd name="T71"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63">
                <a:moveTo>
                  <a:pt x="39" y="17"/>
                </a:moveTo>
                <a:lnTo>
                  <a:pt x="39" y="17"/>
                </a:lnTo>
                <a:cubicBezTo>
                  <a:pt x="35" y="17"/>
                  <a:pt x="31" y="17"/>
                  <a:pt x="27" y="17"/>
                </a:cubicBezTo>
                <a:cubicBezTo>
                  <a:pt x="24" y="17"/>
                  <a:pt x="21" y="18"/>
                  <a:pt x="19" y="18"/>
                </a:cubicBezTo>
                <a:lnTo>
                  <a:pt x="19" y="85"/>
                </a:lnTo>
                <a:cubicBezTo>
                  <a:pt x="19" y="85"/>
                  <a:pt x="21" y="85"/>
                  <a:pt x="22" y="85"/>
                </a:cubicBezTo>
                <a:cubicBezTo>
                  <a:pt x="24" y="85"/>
                  <a:pt x="26" y="86"/>
                  <a:pt x="28" y="86"/>
                </a:cubicBezTo>
                <a:cubicBezTo>
                  <a:pt x="29" y="86"/>
                  <a:pt x="31" y="86"/>
                  <a:pt x="33" y="86"/>
                </a:cubicBezTo>
                <a:lnTo>
                  <a:pt x="37" y="86"/>
                </a:lnTo>
                <a:cubicBezTo>
                  <a:pt x="42" y="86"/>
                  <a:pt x="47" y="85"/>
                  <a:pt x="52" y="84"/>
                </a:cubicBezTo>
                <a:cubicBezTo>
                  <a:pt x="57" y="83"/>
                  <a:pt x="62" y="81"/>
                  <a:pt x="66" y="79"/>
                </a:cubicBezTo>
                <a:cubicBezTo>
                  <a:pt x="70" y="76"/>
                  <a:pt x="73" y="73"/>
                  <a:pt x="76" y="68"/>
                </a:cubicBezTo>
                <a:cubicBezTo>
                  <a:pt x="78" y="63"/>
                  <a:pt x="80" y="57"/>
                  <a:pt x="80" y="50"/>
                </a:cubicBezTo>
                <a:cubicBezTo>
                  <a:pt x="80" y="43"/>
                  <a:pt x="78" y="38"/>
                  <a:pt x="76" y="34"/>
                </a:cubicBezTo>
                <a:cubicBezTo>
                  <a:pt x="74" y="30"/>
                  <a:pt x="71" y="26"/>
                  <a:pt x="67" y="24"/>
                </a:cubicBezTo>
                <a:cubicBezTo>
                  <a:pt x="63" y="21"/>
                  <a:pt x="58" y="20"/>
                  <a:pt x="54" y="19"/>
                </a:cubicBezTo>
                <a:cubicBezTo>
                  <a:pt x="49" y="17"/>
                  <a:pt x="44" y="17"/>
                  <a:pt x="39" y="17"/>
                </a:cubicBezTo>
                <a:close/>
                <a:moveTo>
                  <a:pt x="0" y="4"/>
                </a:moveTo>
                <a:lnTo>
                  <a:pt x="0" y="4"/>
                </a:lnTo>
                <a:cubicBezTo>
                  <a:pt x="5" y="2"/>
                  <a:pt x="12" y="2"/>
                  <a:pt x="18" y="1"/>
                </a:cubicBezTo>
                <a:cubicBezTo>
                  <a:pt x="25" y="1"/>
                  <a:pt x="32" y="0"/>
                  <a:pt x="38" y="0"/>
                </a:cubicBezTo>
                <a:cubicBezTo>
                  <a:pt x="45" y="0"/>
                  <a:pt x="53" y="1"/>
                  <a:pt x="60" y="2"/>
                </a:cubicBezTo>
                <a:cubicBezTo>
                  <a:pt x="67" y="4"/>
                  <a:pt x="74" y="6"/>
                  <a:pt x="80" y="10"/>
                </a:cubicBezTo>
                <a:cubicBezTo>
                  <a:pt x="86" y="14"/>
                  <a:pt x="91" y="19"/>
                  <a:pt x="94" y="25"/>
                </a:cubicBezTo>
                <a:cubicBezTo>
                  <a:pt x="98" y="32"/>
                  <a:pt x="100" y="40"/>
                  <a:pt x="100" y="50"/>
                </a:cubicBezTo>
                <a:cubicBezTo>
                  <a:pt x="100" y="60"/>
                  <a:pt x="98" y="68"/>
                  <a:pt x="95" y="74"/>
                </a:cubicBezTo>
                <a:cubicBezTo>
                  <a:pt x="91" y="81"/>
                  <a:pt x="86" y="87"/>
                  <a:pt x="81" y="91"/>
                </a:cubicBezTo>
                <a:cubicBezTo>
                  <a:pt x="75" y="95"/>
                  <a:pt x="68" y="98"/>
                  <a:pt x="61" y="100"/>
                </a:cubicBezTo>
                <a:cubicBezTo>
                  <a:pt x="53" y="102"/>
                  <a:pt x="45" y="103"/>
                  <a:pt x="37" y="103"/>
                </a:cubicBezTo>
                <a:lnTo>
                  <a:pt x="34" y="103"/>
                </a:lnTo>
                <a:cubicBezTo>
                  <a:pt x="32" y="103"/>
                  <a:pt x="30" y="103"/>
                  <a:pt x="28" y="103"/>
                </a:cubicBezTo>
                <a:cubicBezTo>
                  <a:pt x="26" y="103"/>
                  <a:pt x="24" y="102"/>
                  <a:pt x="23" y="102"/>
                </a:cubicBezTo>
                <a:cubicBezTo>
                  <a:pt x="21" y="102"/>
                  <a:pt x="19" y="102"/>
                  <a:pt x="19" y="102"/>
                </a:cubicBezTo>
                <a:lnTo>
                  <a:pt x="19" y="163"/>
                </a:lnTo>
                <a:lnTo>
                  <a:pt x="0" y="163"/>
                </a:lnTo>
                <a:lnTo>
                  <a:pt x="0" y="4"/>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7" name="Freeform 1927"/>
          <p:cNvSpPr>
            <a:spLocks/>
          </p:cNvSpPr>
          <p:nvPr/>
        </p:nvSpPr>
        <p:spPr bwMode="auto">
          <a:xfrm>
            <a:off x="1677988" y="282575"/>
            <a:ext cx="77788" cy="120650"/>
          </a:xfrm>
          <a:custGeom>
            <a:avLst/>
            <a:gdLst>
              <a:gd name="T0" fmla="*/ 110 w 110"/>
              <a:gd name="T1" fmla="*/ 157 h 167"/>
              <a:gd name="T2" fmla="*/ 110 w 110"/>
              <a:gd name="T3" fmla="*/ 157 h 167"/>
              <a:gd name="T4" fmla="*/ 92 w 110"/>
              <a:gd name="T5" fmla="*/ 165 h 167"/>
              <a:gd name="T6" fmla="*/ 70 w 110"/>
              <a:gd name="T7" fmla="*/ 167 h 167"/>
              <a:gd name="T8" fmla="*/ 43 w 110"/>
              <a:gd name="T9" fmla="*/ 162 h 167"/>
              <a:gd name="T10" fmla="*/ 21 w 110"/>
              <a:gd name="T11" fmla="*/ 147 h 167"/>
              <a:gd name="T12" fmla="*/ 6 w 110"/>
              <a:gd name="T13" fmla="*/ 121 h 167"/>
              <a:gd name="T14" fmla="*/ 0 w 110"/>
              <a:gd name="T15" fmla="*/ 84 h 167"/>
              <a:gd name="T16" fmla="*/ 7 w 110"/>
              <a:gd name="T17" fmla="*/ 45 h 167"/>
              <a:gd name="T18" fmla="*/ 23 w 110"/>
              <a:gd name="T19" fmla="*/ 20 h 167"/>
              <a:gd name="T20" fmla="*/ 45 w 110"/>
              <a:gd name="T21" fmla="*/ 5 h 167"/>
              <a:gd name="T22" fmla="*/ 70 w 110"/>
              <a:gd name="T23" fmla="*/ 0 h 167"/>
              <a:gd name="T24" fmla="*/ 93 w 110"/>
              <a:gd name="T25" fmla="*/ 2 h 167"/>
              <a:gd name="T26" fmla="*/ 108 w 110"/>
              <a:gd name="T27" fmla="*/ 6 h 167"/>
              <a:gd name="T28" fmla="*/ 103 w 110"/>
              <a:gd name="T29" fmla="*/ 23 h 167"/>
              <a:gd name="T30" fmla="*/ 72 w 110"/>
              <a:gd name="T31" fmla="*/ 17 h 167"/>
              <a:gd name="T32" fmla="*/ 53 w 110"/>
              <a:gd name="T33" fmla="*/ 21 h 167"/>
              <a:gd name="T34" fmla="*/ 37 w 110"/>
              <a:gd name="T35" fmla="*/ 32 h 167"/>
              <a:gd name="T36" fmla="*/ 25 w 110"/>
              <a:gd name="T37" fmla="*/ 53 h 167"/>
              <a:gd name="T38" fmla="*/ 21 w 110"/>
              <a:gd name="T39" fmla="*/ 84 h 167"/>
              <a:gd name="T40" fmla="*/ 25 w 110"/>
              <a:gd name="T41" fmla="*/ 112 h 167"/>
              <a:gd name="T42" fmla="*/ 36 w 110"/>
              <a:gd name="T43" fmla="*/ 133 h 167"/>
              <a:gd name="T44" fmla="*/ 53 w 110"/>
              <a:gd name="T45" fmla="*/ 145 h 167"/>
              <a:gd name="T46" fmla="*/ 74 w 110"/>
              <a:gd name="T47" fmla="*/ 150 h 167"/>
              <a:gd name="T48" fmla="*/ 92 w 110"/>
              <a:gd name="T49" fmla="*/ 148 h 167"/>
              <a:gd name="T50" fmla="*/ 105 w 110"/>
              <a:gd name="T51" fmla="*/ 142 h 167"/>
              <a:gd name="T52" fmla="*/ 110 w 110"/>
              <a:gd name="T53" fmla="*/ 15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0" h="167">
                <a:moveTo>
                  <a:pt x="110" y="157"/>
                </a:moveTo>
                <a:lnTo>
                  <a:pt x="110" y="157"/>
                </a:lnTo>
                <a:cubicBezTo>
                  <a:pt x="105" y="161"/>
                  <a:pt x="100" y="163"/>
                  <a:pt x="92" y="165"/>
                </a:cubicBezTo>
                <a:cubicBezTo>
                  <a:pt x="85" y="166"/>
                  <a:pt x="78" y="167"/>
                  <a:pt x="70" y="167"/>
                </a:cubicBezTo>
                <a:cubicBezTo>
                  <a:pt x="60" y="167"/>
                  <a:pt x="51" y="165"/>
                  <a:pt x="43" y="162"/>
                </a:cubicBezTo>
                <a:cubicBezTo>
                  <a:pt x="35" y="158"/>
                  <a:pt x="27" y="153"/>
                  <a:pt x="21" y="147"/>
                </a:cubicBezTo>
                <a:cubicBezTo>
                  <a:pt x="15" y="140"/>
                  <a:pt x="10" y="131"/>
                  <a:pt x="6" y="121"/>
                </a:cubicBezTo>
                <a:cubicBezTo>
                  <a:pt x="2" y="110"/>
                  <a:pt x="0" y="98"/>
                  <a:pt x="0" y="84"/>
                </a:cubicBezTo>
                <a:cubicBezTo>
                  <a:pt x="0" y="69"/>
                  <a:pt x="2" y="56"/>
                  <a:pt x="7" y="45"/>
                </a:cubicBezTo>
                <a:cubicBezTo>
                  <a:pt x="11" y="35"/>
                  <a:pt x="16" y="26"/>
                  <a:pt x="23" y="20"/>
                </a:cubicBezTo>
                <a:cubicBezTo>
                  <a:pt x="29" y="13"/>
                  <a:pt x="37" y="8"/>
                  <a:pt x="45" y="5"/>
                </a:cubicBezTo>
                <a:cubicBezTo>
                  <a:pt x="53" y="2"/>
                  <a:pt x="62" y="0"/>
                  <a:pt x="70" y="0"/>
                </a:cubicBezTo>
                <a:cubicBezTo>
                  <a:pt x="79" y="0"/>
                  <a:pt x="87" y="1"/>
                  <a:pt x="93" y="2"/>
                </a:cubicBezTo>
                <a:cubicBezTo>
                  <a:pt x="99" y="3"/>
                  <a:pt x="104" y="4"/>
                  <a:pt x="108" y="6"/>
                </a:cubicBezTo>
                <a:lnTo>
                  <a:pt x="103" y="23"/>
                </a:lnTo>
                <a:cubicBezTo>
                  <a:pt x="96" y="19"/>
                  <a:pt x="85" y="17"/>
                  <a:pt x="72" y="17"/>
                </a:cubicBezTo>
                <a:cubicBezTo>
                  <a:pt x="65" y="17"/>
                  <a:pt x="59" y="19"/>
                  <a:pt x="53" y="21"/>
                </a:cubicBezTo>
                <a:cubicBezTo>
                  <a:pt x="47" y="23"/>
                  <a:pt x="41" y="27"/>
                  <a:pt x="37" y="32"/>
                </a:cubicBezTo>
                <a:cubicBezTo>
                  <a:pt x="32" y="37"/>
                  <a:pt x="28" y="44"/>
                  <a:pt x="25" y="53"/>
                </a:cubicBezTo>
                <a:cubicBezTo>
                  <a:pt x="22" y="61"/>
                  <a:pt x="21" y="71"/>
                  <a:pt x="21" y="84"/>
                </a:cubicBezTo>
                <a:cubicBezTo>
                  <a:pt x="21" y="95"/>
                  <a:pt x="22" y="104"/>
                  <a:pt x="25" y="112"/>
                </a:cubicBezTo>
                <a:cubicBezTo>
                  <a:pt x="28" y="121"/>
                  <a:pt x="31" y="128"/>
                  <a:pt x="36" y="133"/>
                </a:cubicBezTo>
                <a:cubicBezTo>
                  <a:pt x="41" y="139"/>
                  <a:pt x="47" y="143"/>
                  <a:pt x="53" y="145"/>
                </a:cubicBezTo>
                <a:cubicBezTo>
                  <a:pt x="60" y="148"/>
                  <a:pt x="67" y="150"/>
                  <a:pt x="74" y="150"/>
                </a:cubicBezTo>
                <a:cubicBezTo>
                  <a:pt x="81" y="150"/>
                  <a:pt x="87" y="149"/>
                  <a:pt x="92" y="148"/>
                </a:cubicBezTo>
                <a:cubicBezTo>
                  <a:pt x="97" y="146"/>
                  <a:pt x="102" y="144"/>
                  <a:pt x="105" y="142"/>
                </a:cubicBezTo>
                <a:lnTo>
                  <a:pt x="110" y="15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8" name="Freeform 1928"/>
          <p:cNvSpPr>
            <a:spLocks/>
          </p:cNvSpPr>
          <p:nvPr/>
        </p:nvSpPr>
        <p:spPr bwMode="auto">
          <a:xfrm>
            <a:off x="1763713" y="284163"/>
            <a:ext cx="84138" cy="115888"/>
          </a:xfrm>
          <a:custGeom>
            <a:avLst/>
            <a:gdLst>
              <a:gd name="T0" fmla="*/ 119 w 119"/>
              <a:gd name="T1" fmla="*/ 17 h 161"/>
              <a:gd name="T2" fmla="*/ 119 w 119"/>
              <a:gd name="T3" fmla="*/ 17 h 161"/>
              <a:gd name="T4" fmla="*/ 69 w 119"/>
              <a:gd name="T5" fmla="*/ 17 h 161"/>
              <a:gd name="T6" fmla="*/ 69 w 119"/>
              <a:gd name="T7" fmla="*/ 161 h 161"/>
              <a:gd name="T8" fmla="*/ 50 w 119"/>
              <a:gd name="T9" fmla="*/ 161 h 161"/>
              <a:gd name="T10" fmla="*/ 50 w 119"/>
              <a:gd name="T11" fmla="*/ 17 h 161"/>
              <a:gd name="T12" fmla="*/ 0 w 119"/>
              <a:gd name="T13" fmla="*/ 17 h 161"/>
              <a:gd name="T14" fmla="*/ 0 w 119"/>
              <a:gd name="T15" fmla="*/ 0 h 161"/>
              <a:gd name="T16" fmla="*/ 119 w 119"/>
              <a:gd name="T17" fmla="*/ 0 h 161"/>
              <a:gd name="T18" fmla="*/ 119 w 119"/>
              <a:gd name="T19" fmla="*/ 1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61">
                <a:moveTo>
                  <a:pt x="119" y="17"/>
                </a:moveTo>
                <a:lnTo>
                  <a:pt x="119" y="17"/>
                </a:lnTo>
                <a:lnTo>
                  <a:pt x="69" y="17"/>
                </a:lnTo>
                <a:lnTo>
                  <a:pt x="69" y="161"/>
                </a:lnTo>
                <a:lnTo>
                  <a:pt x="50" y="161"/>
                </a:lnTo>
                <a:lnTo>
                  <a:pt x="50" y="17"/>
                </a:lnTo>
                <a:lnTo>
                  <a:pt x="0" y="17"/>
                </a:lnTo>
                <a:lnTo>
                  <a:pt x="0" y="0"/>
                </a:lnTo>
                <a:lnTo>
                  <a:pt x="119" y="0"/>
                </a:lnTo>
                <a:lnTo>
                  <a:pt x="119" y="1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29" name="Freeform 1929"/>
          <p:cNvSpPr>
            <a:spLocks noEditPoints="1"/>
          </p:cNvSpPr>
          <p:nvPr/>
        </p:nvSpPr>
        <p:spPr bwMode="auto">
          <a:xfrm>
            <a:off x="1865313" y="282575"/>
            <a:ext cx="73025" cy="119063"/>
          </a:xfrm>
          <a:custGeom>
            <a:avLst/>
            <a:gdLst>
              <a:gd name="T0" fmla="*/ 44 w 102"/>
              <a:gd name="T1" fmla="*/ 148 h 165"/>
              <a:gd name="T2" fmla="*/ 44 w 102"/>
              <a:gd name="T3" fmla="*/ 148 h 165"/>
              <a:gd name="T4" fmla="*/ 58 w 102"/>
              <a:gd name="T5" fmla="*/ 146 h 165"/>
              <a:gd name="T6" fmla="*/ 70 w 102"/>
              <a:gd name="T7" fmla="*/ 141 h 165"/>
              <a:gd name="T8" fmla="*/ 78 w 102"/>
              <a:gd name="T9" fmla="*/ 132 h 165"/>
              <a:gd name="T10" fmla="*/ 82 w 102"/>
              <a:gd name="T11" fmla="*/ 119 h 165"/>
              <a:gd name="T12" fmla="*/ 78 w 102"/>
              <a:gd name="T13" fmla="*/ 103 h 165"/>
              <a:gd name="T14" fmla="*/ 68 w 102"/>
              <a:gd name="T15" fmla="*/ 94 h 165"/>
              <a:gd name="T16" fmla="*/ 54 w 102"/>
              <a:gd name="T17" fmla="*/ 90 h 165"/>
              <a:gd name="T18" fmla="*/ 39 w 102"/>
              <a:gd name="T19" fmla="*/ 89 h 165"/>
              <a:gd name="T20" fmla="*/ 19 w 102"/>
              <a:gd name="T21" fmla="*/ 89 h 165"/>
              <a:gd name="T22" fmla="*/ 19 w 102"/>
              <a:gd name="T23" fmla="*/ 147 h 165"/>
              <a:gd name="T24" fmla="*/ 24 w 102"/>
              <a:gd name="T25" fmla="*/ 147 h 165"/>
              <a:gd name="T26" fmla="*/ 30 w 102"/>
              <a:gd name="T27" fmla="*/ 148 h 165"/>
              <a:gd name="T28" fmla="*/ 37 w 102"/>
              <a:gd name="T29" fmla="*/ 148 h 165"/>
              <a:gd name="T30" fmla="*/ 44 w 102"/>
              <a:gd name="T31" fmla="*/ 148 h 165"/>
              <a:gd name="T32" fmla="*/ 31 w 102"/>
              <a:gd name="T33" fmla="*/ 73 h 165"/>
              <a:gd name="T34" fmla="*/ 31 w 102"/>
              <a:gd name="T35" fmla="*/ 73 h 165"/>
              <a:gd name="T36" fmla="*/ 40 w 102"/>
              <a:gd name="T37" fmla="*/ 73 h 165"/>
              <a:gd name="T38" fmla="*/ 50 w 102"/>
              <a:gd name="T39" fmla="*/ 72 h 165"/>
              <a:gd name="T40" fmla="*/ 60 w 102"/>
              <a:gd name="T41" fmla="*/ 67 h 165"/>
              <a:gd name="T42" fmla="*/ 69 w 102"/>
              <a:gd name="T43" fmla="*/ 61 h 165"/>
              <a:gd name="T44" fmla="*/ 75 w 102"/>
              <a:gd name="T45" fmla="*/ 53 h 165"/>
              <a:gd name="T46" fmla="*/ 77 w 102"/>
              <a:gd name="T47" fmla="*/ 43 h 165"/>
              <a:gd name="T48" fmla="*/ 74 w 102"/>
              <a:gd name="T49" fmla="*/ 30 h 165"/>
              <a:gd name="T50" fmla="*/ 66 w 102"/>
              <a:gd name="T51" fmla="*/ 22 h 165"/>
              <a:gd name="T52" fmla="*/ 55 w 102"/>
              <a:gd name="T53" fmla="*/ 18 h 165"/>
              <a:gd name="T54" fmla="*/ 42 w 102"/>
              <a:gd name="T55" fmla="*/ 17 h 165"/>
              <a:gd name="T56" fmla="*/ 29 w 102"/>
              <a:gd name="T57" fmla="*/ 17 h 165"/>
              <a:gd name="T58" fmla="*/ 19 w 102"/>
              <a:gd name="T59" fmla="*/ 18 h 165"/>
              <a:gd name="T60" fmla="*/ 19 w 102"/>
              <a:gd name="T61" fmla="*/ 73 h 165"/>
              <a:gd name="T62" fmla="*/ 31 w 102"/>
              <a:gd name="T63" fmla="*/ 73 h 165"/>
              <a:gd name="T64" fmla="*/ 97 w 102"/>
              <a:gd name="T65" fmla="*/ 39 h 165"/>
              <a:gd name="T66" fmla="*/ 97 w 102"/>
              <a:gd name="T67" fmla="*/ 39 h 165"/>
              <a:gd name="T68" fmla="*/ 95 w 102"/>
              <a:gd name="T69" fmla="*/ 51 h 165"/>
              <a:gd name="T70" fmla="*/ 90 w 102"/>
              <a:gd name="T71" fmla="*/ 62 h 165"/>
              <a:gd name="T72" fmla="*/ 80 w 102"/>
              <a:gd name="T73" fmla="*/ 71 h 165"/>
              <a:gd name="T74" fmla="*/ 67 w 102"/>
              <a:gd name="T75" fmla="*/ 77 h 165"/>
              <a:gd name="T76" fmla="*/ 67 w 102"/>
              <a:gd name="T77" fmla="*/ 78 h 165"/>
              <a:gd name="T78" fmla="*/ 80 w 102"/>
              <a:gd name="T79" fmla="*/ 82 h 165"/>
              <a:gd name="T80" fmla="*/ 91 w 102"/>
              <a:gd name="T81" fmla="*/ 89 h 165"/>
              <a:gd name="T82" fmla="*/ 99 w 102"/>
              <a:gd name="T83" fmla="*/ 101 h 165"/>
              <a:gd name="T84" fmla="*/ 102 w 102"/>
              <a:gd name="T85" fmla="*/ 117 h 165"/>
              <a:gd name="T86" fmla="*/ 97 w 102"/>
              <a:gd name="T87" fmla="*/ 139 h 165"/>
              <a:gd name="T88" fmla="*/ 83 w 102"/>
              <a:gd name="T89" fmla="*/ 153 h 165"/>
              <a:gd name="T90" fmla="*/ 64 w 102"/>
              <a:gd name="T91" fmla="*/ 162 h 165"/>
              <a:gd name="T92" fmla="*/ 42 w 102"/>
              <a:gd name="T93" fmla="*/ 165 h 165"/>
              <a:gd name="T94" fmla="*/ 33 w 102"/>
              <a:gd name="T95" fmla="*/ 165 h 165"/>
              <a:gd name="T96" fmla="*/ 22 w 102"/>
              <a:gd name="T97" fmla="*/ 164 h 165"/>
              <a:gd name="T98" fmla="*/ 10 w 102"/>
              <a:gd name="T99" fmla="*/ 163 h 165"/>
              <a:gd name="T100" fmla="*/ 0 w 102"/>
              <a:gd name="T101" fmla="*/ 162 h 165"/>
              <a:gd name="T102" fmla="*/ 0 w 102"/>
              <a:gd name="T103" fmla="*/ 4 h 165"/>
              <a:gd name="T104" fmla="*/ 20 w 102"/>
              <a:gd name="T105" fmla="*/ 1 h 165"/>
              <a:gd name="T106" fmla="*/ 44 w 102"/>
              <a:gd name="T107" fmla="*/ 0 h 165"/>
              <a:gd name="T108" fmla="*/ 63 w 102"/>
              <a:gd name="T109" fmla="*/ 2 h 165"/>
              <a:gd name="T110" fmla="*/ 79 w 102"/>
              <a:gd name="T111" fmla="*/ 8 h 165"/>
              <a:gd name="T112" fmla="*/ 92 w 102"/>
              <a:gd name="T113" fmla="*/ 19 h 165"/>
              <a:gd name="T114" fmla="*/ 97 w 102"/>
              <a:gd name="T115" fmla="*/ 3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2" h="165">
                <a:moveTo>
                  <a:pt x="44" y="148"/>
                </a:moveTo>
                <a:lnTo>
                  <a:pt x="44" y="148"/>
                </a:lnTo>
                <a:cubicBezTo>
                  <a:pt x="49" y="148"/>
                  <a:pt x="53" y="148"/>
                  <a:pt x="58" y="146"/>
                </a:cubicBezTo>
                <a:cubicBezTo>
                  <a:pt x="62" y="145"/>
                  <a:pt x="67" y="143"/>
                  <a:pt x="70" y="141"/>
                </a:cubicBezTo>
                <a:cubicBezTo>
                  <a:pt x="74" y="138"/>
                  <a:pt x="76" y="135"/>
                  <a:pt x="78" y="132"/>
                </a:cubicBezTo>
                <a:cubicBezTo>
                  <a:pt x="80" y="128"/>
                  <a:pt x="82" y="124"/>
                  <a:pt x="82" y="119"/>
                </a:cubicBezTo>
                <a:cubicBezTo>
                  <a:pt x="82" y="112"/>
                  <a:pt x="80" y="107"/>
                  <a:pt x="78" y="103"/>
                </a:cubicBezTo>
                <a:cubicBezTo>
                  <a:pt x="75" y="100"/>
                  <a:pt x="72" y="97"/>
                  <a:pt x="68" y="94"/>
                </a:cubicBezTo>
                <a:cubicBezTo>
                  <a:pt x="64" y="92"/>
                  <a:pt x="59" y="91"/>
                  <a:pt x="54" y="90"/>
                </a:cubicBezTo>
                <a:cubicBezTo>
                  <a:pt x="49" y="89"/>
                  <a:pt x="44" y="89"/>
                  <a:pt x="39" y="89"/>
                </a:cubicBezTo>
                <a:lnTo>
                  <a:pt x="19" y="89"/>
                </a:lnTo>
                <a:lnTo>
                  <a:pt x="19" y="147"/>
                </a:lnTo>
                <a:cubicBezTo>
                  <a:pt x="20" y="147"/>
                  <a:pt x="22" y="147"/>
                  <a:pt x="24" y="147"/>
                </a:cubicBezTo>
                <a:cubicBezTo>
                  <a:pt x="26" y="147"/>
                  <a:pt x="28" y="148"/>
                  <a:pt x="30" y="148"/>
                </a:cubicBezTo>
                <a:cubicBezTo>
                  <a:pt x="32" y="148"/>
                  <a:pt x="35" y="148"/>
                  <a:pt x="37" y="148"/>
                </a:cubicBezTo>
                <a:cubicBezTo>
                  <a:pt x="40" y="148"/>
                  <a:pt x="42" y="148"/>
                  <a:pt x="44" y="148"/>
                </a:cubicBezTo>
                <a:close/>
                <a:moveTo>
                  <a:pt x="31" y="73"/>
                </a:moveTo>
                <a:lnTo>
                  <a:pt x="31" y="73"/>
                </a:lnTo>
                <a:cubicBezTo>
                  <a:pt x="34" y="73"/>
                  <a:pt x="37" y="73"/>
                  <a:pt x="40" y="73"/>
                </a:cubicBezTo>
                <a:cubicBezTo>
                  <a:pt x="44" y="72"/>
                  <a:pt x="47" y="72"/>
                  <a:pt x="50" y="72"/>
                </a:cubicBezTo>
                <a:cubicBezTo>
                  <a:pt x="53" y="71"/>
                  <a:pt x="57" y="69"/>
                  <a:pt x="60" y="67"/>
                </a:cubicBezTo>
                <a:cubicBezTo>
                  <a:pt x="63" y="66"/>
                  <a:pt x="66" y="64"/>
                  <a:pt x="69" y="61"/>
                </a:cubicBezTo>
                <a:cubicBezTo>
                  <a:pt x="71" y="59"/>
                  <a:pt x="73" y="56"/>
                  <a:pt x="75" y="53"/>
                </a:cubicBezTo>
                <a:cubicBezTo>
                  <a:pt x="76" y="50"/>
                  <a:pt x="77" y="46"/>
                  <a:pt x="77" y="43"/>
                </a:cubicBezTo>
                <a:cubicBezTo>
                  <a:pt x="77" y="38"/>
                  <a:pt x="76" y="34"/>
                  <a:pt x="74" y="30"/>
                </a:cubicBezTo>
                <a:cubicBezTo>
                  <a:pt x="72" y="27"/>
                  <a:pt x="69" y="24"/>
                  <a:pt x="66" y="22"/>
                </a:cubicBezTo>
                <a:cubicBezTo>
                  <a:pt x="63" y="20"/>
                  <a:pt x="59" y="19"/>
                  <a:pt x="55" y="18"/>
                </a:cubicBezTo>
                <a:cubicBezTo>
                  <a:pt x="51" y="17"/>
                  <a:pt x="47" y="17"/>
                  <a:pt x="42" y="17"/>
                </a:cubicBezTo>
                <a:cubicBezTo>
                  <a:pt x="37" y="17"/>
                  <a:pt x="33" y="17"/>
                  <a:pt x="29" y="17"/>
                </a:cubicBezTo>
                <a:cubicBezTo>
                  <a:pt x="24" y="17"/>
                  <a:pt x="21" y="18"/>
                  <a:pt x="19" y="18"/>
                </a:cubicBezTo>
                <a:lnTo>
                  <a:pt x="19" y="73"/>
                </a:lnTo>
                <a:lnTo>
                  <a:pt x="31" y="73"/>
                </a:lnTo>
                <a:close/>
                <a:moveTo>
                  <a:pt x="97" y="39"/>
                </a:moveTo>
                <a:lnTo>
                  <a:pt x="97" y="39"/>
                </a:lnTo>
                <a:cubicBezTo>
                  <a:pt x="97" y="43"/>
                  <a:pt x="96" y="47"/>
                  <a:pt x="95" y="51"/>
                </a:cubicBezTo>
                <a:cubicBezTo>
                  <a:pt x="94" y="55"/>
                  <a:pt x="92" y="58"/>
                  <a:pt x="90" y="62"/>
                </a:cubicBezTo>
                <a:cubicBezTo>
                  <a:pt x="87" y="65"/>
                  <a:pt x="84" y="68"/>
                  <a:pt x="80" y="71"/>
                </a:cubicBezTo>
                <a:cubicBezTo>
                  <a:pt x="76" y="73"/>
                  <a:pt x="72" y="75"/>
                  <a:pt x="67" y="77"/>
                </a:cubicBezTo>
                <a:lnTo>
                  <a:pt x="67" y="78"/>
                </a:lnTo>
                <a:cubicBezTo>
                  <a:pt x="71" y="78"/>
                  <a:pt x="76" y="80"/>
                  <a:pt x="80" y="82"/>
                </a:cubicBezTo>
                <a:cubicBezTo>
                  <a:pt x="84" y="83"/>
                  <a:pt x="88" y="86"/>
                  <a:pt x="91" y="89"/>
                </a:cubicBezTo>
                <a:cubicBezTo>
                  <a:pt x="94" y="92"/>
                  <a:pt x="97" y="96"/>
                  <a:pt x="99" y="101"/>
                </a:cubicBezTo>
                <a:cubicBezTo>
                  <a:pt x="101" y="105"/>
                  <a:pt x="102" y="111"/>
                  <a:pt x="102" y="117"/>
                </a:cubicBezTo>
                <a:cubicBezTo>
                  <a:pt x="102" y="125"/>
                  <a:pt x="100" y="133"/>
                  <a:pt x="97" y="139"/>
                </a:cubicBezTo>
                <a:cubicBezTo>
                  <a:pt x="93" y="145"/>
                  <a:pt x="89" y="150"/>
                  <a:pt x="83" y="153"/>
                </a:cubicBezTo>
                <a:cubicBezTo>
                  <a:pt x="77" y="157"/>
                  <a:pt x="71" y="160"/>
                  <a:pt x="64" y="162"/>
                </a:cubicBezTo>
                <a:cubicBezTo>
                  <a:pt x="57" y="164"/>
                  <a:pt x="49" y="165"/>
                  <a:pt x="42" y="165"/>
                </a:cubicBezTo>
                <a:lnTo>
                  <a:pt x="33" y="165"/>
                </a:lnTo>
                <a:cubicBezTo>
                  <a:pt x="29" y="165"/>
                  <a:pt x="25" y="165"/>
                  <a:pt x="22" y="164"/>
                </a:cubicBezTo>
                <a:cubicBezTo>
                  <a:pt x="18" y="164"/>
                  <a:pt x="14" y="164"/>
                  <a:pt x="10" y="163"/>
                </a:cubicBezTo>
                <a:cubicBezTo>
                  <a:pt x="6" y="163"/>
                  <a:pt x="3" y="162"/>
                  <a:pt x="0" y="162"/>
                </a:cubicBezTo>
                <a:lnTo>
                  <a:pt x="0" y="4"/>
                </a:lnTo>
                <a:cubicBezTo>
                  <a:pt x="6" y="3"/>
                  <a:pt x="12" y="2"/>
                  <a:pt x="20" y="1"/>
                </a:cubicBezTo>
                <a:cubicBezTo>
                  <a:pt x="27" y="1"/>
                  <a:pt x="35" y="0"/>
                  <a:pt x="44" y="0"/>
                </a:cubicBezTo>
                <a:cubicBezTo>
                  <a:pt x="50" y="0"/>
                  <a:pt x="56" y="1"/>
                  <a:pt x="63" y="2"/>
                </a:cubicBezTo>
                <a:cubicBezTo>
                  <a:pt x="69" y="3"/>
                  <a:pt x="74" y="5"/>
                  <a:pt x="79" y="8"/>
                </a:cubicBezTo>
                <a:cubicBezTo>
                  <a:pt x="84" y="10"/>
                  <a:pt x="89" y="14"/>
                  <a:pt x="92" y="19"/>
                </a:cubicBezTo>
                <a:cubicBezTo>
                  <a:pt x="95" y="24"/>
                  <a:pt x="97" y="31"/>
                  <a:pt x="97" y="39"/>
                </a:cubicBez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0" name="Freeform 1930"/>
          <p:cNvSpPr>
            <a:spLocks noEditPoints="1"/>
          </p:cNvSpPr>
          <p:nvPr/>
        </p:nvSpPr>
        <p:spPr bwMode="auto">
          <a:xfrm>
            <a:off x="1957388" y="282575"/>
            <a:ext cx="93663" cy="120650"/>
          </a:xfrm>
          <a:custGeom>
            <a:avLst/>
            <a:gdLst>
              <a:gd name="T0" fmla="*/ 20 w 131"/>
              <a:gd name="T1" fmla="*/ 84 h 167"/>
              <a:gd name="T2" fmla="*/ 20 w 131"/>
              <a:gd name="T3" fmla="*/ 84 h 167"/>
              <a:gd name="T4" fmla="*/ 22 w 131"/>
              <a:gd name="T5" fmla="*/ 109 h 167"/>
              <a:gd name="T6" fmla="*/ 31 w 131"/>
              <a:gd name="T7" fmla="*/ 130 h 167"/>
              <a:gd name="T8" fmla="*/ 45 w 131"/>
              <a:gd name="T9" fmla="*/ 144 h 167"/>
              <a:gd name="T10" fmla="*/ 65 w 131"/>
              <a:gd name="T11" fmla="*/ 150 h 167"/>
              <a:gd name="T12" fmla="*/ 98 w 131"/>
              <a:gd name="T13" fmla="*/ 133 h 167"/>
              <a:gd name="T14" fmla="*/ 111 w 131"/>
              <a:gd name="T15" fmla="*/ 84 h 167"/>
              <a:gd name="T16" fmla="*/ 108 w 131"/>
              <a:gd name="T17" fmla="*/ 58 h 167"/>
              <a:gd name="T18" fmla="*/ 100 w 131"/>
              <a:gd name="T19" fmla="*/ 37 h 167"/>
              <a:gd name="T20" fmla="*/ 85 w 131"/>
              <a:gd name="T21" fmla="*/ 23 h 167"/>
              <a:gd name="T22" fmla="*/ 65 w 131"/>
              <a:gd name="T23" fmla="*/ 17 h 167"/>
              <a:gd name="T24" fmla="*/ 32 w 131"/>
              <a:gd name="T25" fmla="*/ 34 h 167"/>
              <a:gd name="T26" fmla="*/ 20 w 131"/>
              <a:gd name="T27" fmla="*/ 84 h 167"/>
              <a:gd name="T28" fmla="*/ 0 w 131"/>
              <a:gd name="T29" fmla="*/ 84 h 167"/>
              <a:gd name="T30" fmla="*/ 0 w 131"/>
              <a:gd name="T31" fmla="*/ 84 h 167"/>
              <a:gd name="T32" fmla="*/ 17 w 131"/>
              <a:gd name="T33" fmla="*/ 22 h 167"/>
              <a:gd name="T34" fmla="*/ 65 w 131"/>
              <a:gd name="T35" fmla="*/ 0 h 167"/>
              <a:gd name="T36" fmla="*/ 94 w 131"/>
              <a:gd name="T37" fmla="*/ 6 h 167"/>
              <a:gd name="T38" fmla="*/ 115 w 131"/>
              <a:gd name="T39" fmla="*/ 23 h 167"/>
              <a:gd name="T40" fmla="*/ 127 w 131"/>
              <a:gd name="T41" fmla="*/ 49 h 167"/>
              <a:gd name="T42" fmla="*/ 131 w 131"/>
              <a:gd name="T43" fmla="*/ 84 h 167"/>
              <a:gd name="T44" fmla="*/ 114 w 131"/>
              <a:gd name="T45" fmla="*/ 145 h 167"/>
              <a:gd name="T46" fmla="*/ 65 w 131"/>
              <a:gd name="T47" fmla="*/ 167 h 167"/>
              <a:gd name="T48" fmla="*/ 36 w 131"/>
              <a:gd name="T49" fmla="*/ 161 h 167"/>
              <a:gd name="T50" fmla="*/ 16 w 131"/>
              <a:gd name="T51" fmla="*/ 144 h 167"/>
              <a:gd name="T52" fmla="*/ 3 w 131"/>
              <a:gd name="T53" fmla="*/ 118 h 167"/>
              <a:gd name="T54" fmla="*/ 0 w 131"/>
              <a:gd name="T55" fmla="*/ 8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1" h="167">
                <a:moveTo>
                  <a:pt x="20" y="84"/>
                </a:moveTo>
                <a:lnTo>
                  <a:pt x="20" y="84"/>
                </a:lnTo>
                <a:cubicBezTo>
                  <a:pt x="20" y="92"/>
                  <a:pt x="21" y="101"/>
                  <a:pt x="22" y="109"/>
                </a:cubicBezTo>
                <a:cubicBezTo>
                  <a:pt x="24" y="117"/>
                  <a:pt x="27" y="124"/>
                  <a:pt x="31" y="130"/>
                </a:cubicBezTo>
                <a:cubicBezTo>
                  <a:pt x="34" y="136"/>
                  <a:pt x="39" y="141"/>
                  <a:pt x="45" y="144"/>
                </a:cubicBezTo>
                <a:cubicBezTo>
                  <a:pt x="50" y="148"/>
                  <a:pt x="57" y="150"/>
                  <a:pt x="65" y="150"/>
                </a:cubicBezTo>
                <a:cubicBezTo>
                  <a:pt x="79" y="150"/>
                  <a:pt x="90" y="144"/>
                  <a:pt x="98" y="133"/>
                </a:cubicBezTo>
                <a:cubicBezTo>
                  <a:pt x="107" y="123"/>
                  <a:pt x="111" y="106"/>
                  <a:pt x="111" y="84"/>
                </a:cubicBezTo>
                <a:cubicBezTo>
                  <a:pt x="111" y="75"/>
                  <a:pt x="110" y="66"/>
                  <a:pt x="108" y="58"/>
                </a:cubicBezTo>
                <a:cubicBezTo>
                  <a:pt x="106" y="50"/>
                  <a:pt x="103" y="43"/>
                  <a:pt x="100" y="37"/>
                </a:cubicBezTo>
                <a:cubicBezTo>
                  <a:pt x="96" y="31"/>
                  <a:pt x="91" y="26"/>
                  <a:pt x="85" y="23"/>
                </a:cubicBezTo>
                <a:cubicBezTo>
                  <a:pt x="80" y="19"/>
                  <a:pt x="73" y="17"/>
                  <a:pt x="65" y="17"/>
                </a:cubicBezTo>
                <a:cubicBezTo>
                  <a:pt x="51" y="17"/>
                  <a:pt x="40" y="23"/>
                  <a:pt x="32" y="34"/>
                </a:cubicBezTo>
                <a:cubicBezTo>
                  <a:pt x="24" y="44"/>
                  <a:pt x="20" y="61"/>
                  <a:pt x="20" y="84"/>
                </a:cubicBezTo>
                <a:close/>
                <a:moveTo>
                  <a:pt x="0" y="84"/>
                </a:moveTo>
                <a:lnTo>
                  <a:pt x="0" y="84"/>
                </a:lnTo>
                <a:cubicBezTo>
                  <a:pt x="0" y="57"/>
                  <a:pt x="5" y="36"/>
                  <a:pt x="17" y="22"/>
                </a:cubicBezTo>
                <a:cubicBezTo>
                  <a:pt x="28" y="8"/>
                  <a:pt x="44" y="0"/>
                  <a:pt x="65" y="0"/>
                </a:cubicBezTo>
                <a:cubicBezTo>
                  <a:pt x="76" y="0"/>
                  <a:pt x="86" y="2"/>
                  <a:pt x="94" y="6"/>
                </a:cubicBezTo>
                <a:cubicBezTo>
                  <a:pt x="103" y="10"/>
                  <a:pt x="109" y="16"/>
                  <a:pt x="115" y="23"/>
                </a:cubicBezTo>
                <a:cubicBezTo>
                  <a:pt x="120" y="31"/>
                  <a:pt x="124" y="39"/>
                  <a:pt x="127" y="49"/>
                </a:cubicBezTo>
                <a:cubicBezTo>
                  <a:pt x="130" y="60"/>
                  <a:pt x="131" y="71"/>
                  <a:pt x="131" y="84"/>
                </a:cubicBezTo>
                <a:cubicBezTo>
                  <a:pt x="131" y="110"/>
                  <a:pt x="125" y="131"/>
                  <a:pt x="114" y="145"/>
                </a:cubicBezTo>
                <a:cubicBezTo>
                  <a:pt x="102" y="159"/>
                  <a:pt x="86" y="167"/>
                  <a:pt x="65" y="167"/>
                </a:cubicBezTo>
                <a:cubicBezTo>
                  <a:pt x="54" y="167"/>
                  <a:pt x="44" y="165"/>
                  <a:pt x="36" y="161"/>
                </a:cubicBezTo>
                <a:cubicBezTo>
                  <a:pt x="28" y="157"/>
                  <a:pt x="21" y="151"/>
                  <a:pt x="16" y="144"/>
                </a:cubicBezTo>
                <a:cubicBezTo>
                  <a:pt x="10" y="137"/>
                  <a:pt x="6" y="128"/>
                  <a:pt x="3" y="118"/>
                </a:cubicBezTo>
                <a:cubicBezTo>
                  <a:pt x="1" y="107"/>
                  <a:pt x="0" y="96"/>
                  <a:pt x="0" y="84"/>
                </a:cubicBez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1" name="Freeform 1931"/>
          <p:cNvSpPr>
            <a:spLocks noEditPoints="1"/>
          </p:cNvSpPr>
          <p:nvPr/>
        </p:nvSpPr>
        <p:spPr bwMode="auto">
          <a:xfrm>
            <a:off x="850901" y="434975"/>
            <a:ext cx="114300" cy="122238"/>
          </a:xfrm>
          <a:custGeom>
            <a:avLst/>
            <a:gdLst>
              <a:gd name="T0" fmla="*/ 106 w 160"/>
              <a:gd name="T1" fmla="*/ 35 h 170"/>
              <a:gd name="T2" fmla="*/ 89 w 160"/>
              <a:gd name="T3" fmla="*/ 37 h 170"/>
              <a:gd name="T4" fmla="*/ 95 w 160"/>
              <a:gd name="T5" fmla="*/ 132 h 170"/>
              <a:gd name="T6" fmla="*/ 117 w 160"/>
              <a:gd name="T7" fmla="*/ 129 h 170"/>
              <a:gd name="T8" fmla="*/ 137 w 160"/>
              <a:gd name="T9" fmla="*/ 105 h 170"/>
              <a:gd name="T10" fmla="*/ 138 w 160"/>
              <a:gd name="T11" fmla="*/ 63 h 170"/>
              <a:gd name="T12" fmla="*/ 120 w 160"/>
              <a:gd name="T13" fmla="*/ 38 h 170"/>
              <a:gd name="T14" fmla="*/ 55 w 160"/>
              <a:gd name="T15" fmla="*/ 132 h 170"/>
              <a:gd name="T16" fmla="*/ 58 w 160"/>
              <a:gd name="T17" fmla="*/ 132 h 170"/>
              <a:gd name="T18" fmla="*/ 67 w 160"/>
              <a:gd name="T19" fmla="*/ 132 h 170"/>
              <a:gd name="T20" fmla="*/ 70 w 160"/>
              <a:gd name="T21" fmla="*/ 36 h 170"/>
              <a:gd name="T22" fmla="*/ 56 w 160"/>
              <a:gd name="T23" fmla="*/ 35 h 170"/>
              <a:gd name="T24" fmla="*/ 30 w 160"/>
              <a:gd name="T25" fmla="*/ 47 h 170"/>
              <a:gd name="T26" fmla="*/ 19 w 160"/>
              <a:gd name="T27" fmla="*/ 85 h 170"/>
              <a:gd name="T28" fmla="*/ 29 w 160"/>
              <a:gd name="T29" fmla="*/ 120 h 170"/>
              <a:gd name="T30" fmla="*/ 55 w 160"/>
              <a:gd name="T31" fmla="*/ 132 h 170"/>
              <a:gd name="T32" fmla="*/ 70 w 160"/>
              <a:gd name="T33" fmla="*/ 147 h 170"/>
              <a:gd name="T34" fmla="*/ 51 w 160"/>
              <a:gd name="T35" fmla="*/ 148 h 170"/>
              <a:gd name="T36" fmla="*/ 15 w 160"/>
              <a:gd name="T37" fmla="*/ 133 h 170"/>
              <a:gd name="T38" fmla="*/ 0 w 160"/>
              <a:gd name="T39" fmla="*/ 85 h 170"/>
              <a:gd name="T40" fmla="*/ 15 w 160"/>
              <a:gd name="T41" fmla="*/ 36 h 170"/>
              <a:gd name="T42" fmla="*/ 56 w 160"/>
              <a:gd name="T43" fmla="*/ 19 h 170"/>
              <a:gd name="T44" fmla="*/ 70 w 160"/>
              <a:gd name="T45" fmla="*/ 20 h 170"/>
              <a:gd name="T46" fmla="*/ 89 w 160"/>
              <a:gd name="T47" fmla="*/ 0 h 170"/>
              <a:gd name="T48" fmla="*/ 99 w 160"/>
              <a:gd name="T49" fmla="*/ 19 h 170"/>
              <a:gd name="T50" fmla="*/ 129 w 160"/>
              <a:gd name="T51" fmla="*/ 23 h 170"/>
              <a:gd name="T52" fmla="*/ 156 w 160"/>
              <a:gd name="T53" fmla="*/ 55 h 170"/>
              <a:gd name="T54" fmla="*/ 156 w 160"/>
              <a:gd name="T55" fmla="*/ 111 h 170"/>
              <a:gd name="T56" fmla="*/ 126 w 160"/>
              <a:gd name="T57" fmla="*/ 144 h 170"/>
              <a:gd name="T58" fmla="*/ 97 w 160"/>
              <a:gd name="T59" fmla="*/ 148 h 170"/>
              <a:gd name="T60" fmla="*/ 89 w 160"/>
              <a:gd name="T61" fmla="*/ 170 h 170"/>
              <a:gd name="T62" fmla="*/ 70 w 160"/>
              <a:gd name="T63" fmla="*/ 14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170">
                <a:moveTo>
                  <a:pt x="106" y="35"/>
                </a:moveTo>
                <a:lnTo>
                  <a:pt x="106" y="35"/>
                </a:lnTo>
                <a:cubicBezTo>
                  <a:pt x="103" y="35"/>
                  <a:pt x="101" y="35"/>
                  <a:pt x="97" y="35"/>
                </a:cubicBezTo>
                <a:cubicBezTo>
                  <a:pt x="94" y="35"/>
                  <a:pt x="91" y="36"/>
                  <a:pt x="89" y="37"/>
                </a:cubicBezTo>
                <a:lnTo>
                  <a:pt x="89" y="132"/>
                </a:lnTo>
                <a:cubicBezTo>
                  <a:pt x="91" y="132"/>
                  <a:pt x="93" y="132"/>
                  <a:pt x="95" y="132"/>
                </a:cubicBezTo>
                <a:cubicBezTo>
                  <a:pt x="98" y="132"/>
                  <a:pt x="100" y="132"/>
                  <a:pt x="103" y="132"/>
                </a:cubicBezTo>
                <a:cubicBezTo>
                  <a:pt x="108" y="132"/>
                  <a:pt x="113" y="131"/>
                  <a:pt x="117" y="129"/>
                </a:cubicBezTo>
                <a:cubicBezTo>
                  <a:pt x="122" y="127"/>
                  <a:pt x="126" y="124"/>
                  <a:pt x="129" y="120"/>
                </a:cubicBezTo>
                <a:cubicBezTo>
                  <a:pt x="133" y="116"/>
                  <a:pt x="135" y="111"/>
                  <a:pt x="137" y="105"/>
                </a:cubicBezTo>
                <a:cubicBezTo>
                  <a:pt x="139" y="98"/>
                  <a:pt x="140" y="91"/>
                  <a:pt x="140" y="83"/>
                </a:cubicBezTo>
                <a:cubicBezTo>
                  <a:pt x="140" y="76"/>
                  <a:pt x="139" y="69"/>
                  <a:pt x="138" y="63"/>
                </a:cubicBezTo>
                <a:cubicBezTo>
                  <a:pt x="136" y="57"/>
                  <a:pt x="134" y="52"/>
                  <a:pt x="131" y="48"/>
                </a:cubicBezTo>
                <a:cubicBezTo>
                  <a:pt x="128" y="44"/>
                  <a:pt x="124" y="40"/>
                  <a:pt x="120" y="38"/>
                </a:cubicBezTo>
                <a:cubicBezTo>
                  <a:pt x="116" y="36"/>
                  <a:pt x="111" y="35"/>
                  <a:pt x="106" y="35"/>
                </a:cubicBezTo>
                <a:close/>
                <a:moveTo>
                  <a:pt x="55" y="132"/>
                </a:moveTo>
                <a:lnTo>
                  <a:pt x="55" y="132"/>
                </a:lnTo>
                <a:lnTo>
                  <a:pt x="58" y="132"/>
                </a:lnTo>
                <a:cubicBezTo>
                  <a:pt x="59" y="132"/>
                  <a:pt x="61" y="132"/>
                  <a:pt x="62" y="132"/>
                </a:cubicBezTo>
                <a:cubicBezTo>
                  <a:pt x="64" y="132"/>
                  <a:pt x="65" y="132"/>
                  <a:pt x="67" y="132"/>
                </a:cubicBezTo>
                <a:cubicBezTo>
                  <a:pt x="68" y="132"/>
                  <a:pt x="69" y="131"/>
                  <a:pt x="70" y="131"/>
                </a:cubicBezTo>
                <a:lnTo>
                  <a:pt x="70" y="36"/>
                </a:lnTo>
                <a:cubicBezTo>
                  <a:pt x="69" y="36"/>
                  <a:pt x="66" y="35"/>
                  <a:pt x="64" y="35"/>
                </a:cubicBezTo>
                <a:cubicBezTo>
                  <a:pt x="61" y="35"/>
                  <a:pt x="59" y="35"/>
                  <a:pt x="56" y="35"/>
                </a:cubicBezTo>
                <a:cubicBezTo>
                  <a:pt x="51" y="35"/>
                  <a:pt x="46" y="36"/>
                  <a:pt x="42" y="38"/>
                </a:cubicBezTo>
                <a:cubicBezTo>
                  <a:pt x="37" y="40"/>
                  <a:pt x="33" y="43"/>
                  <a:pt x="30" y="47"/>
                </a:cubicBezTo>
                <a:cubicBezTo>
                  <a:pt x="27" y="52"/>
                  <a:pt x="24" y="57"/>
                  <a:pt x="22" y="63"/>
                </a:cubicBezTo>
                <a:cubicBezTo>
                  <a:pt x="20" y="69"/>
                  <a:pt x="19" y="77"/>
                  <a:pt x="19" y="85"/>
                </a:cubicBezTo>
                <a:cubicBezTo>
                  <a:pt x="19" y="92"/>
                  <a:pt x="20" y="99"/>
                  <a:pt x="22" y="105"/>
                </a:cubicBezTo>
                <a:cubicBezTo>
                  <a:pt x="24" y="111"/>
                  <a:pt x="26" y="116"/>
                  <a:pt x="29" y="120"/>
                </a:cubicBezTo>
                <a:cubicBezTo>
                  <a:pt x="32" y="124"/>
                  <a:pt x="36" y="127"/>
                  <a:pt x="40" y="129"/>
                </a:cubicBezTo>
                <a:cubicBezTo>
                  <a:pt x="45" y="131"/>
                  <a:pt x="50" y="132"/>
                  <a:pt x="55" y="132"/>
                </a:cubicBezTo>
                <a:close/>
                <a:moveTo>
                  <a:pt x="70" y="147"/>
                </a:moveTo>
                <a:lnTo>
                  <a:pt x="70" y="147"/>
                </a:lnTo>
                <a:cubicBezTo>
                  <a:pt x="68" y="148"/>
                  <a:pt x="65" y="148"/>
                  <a:pt x="61" y="148"/>
                </a:cubicBezTo>
                <a:cubicBezTo>
                  <a:pt x="58" y="148"/>
                  <a:pt x="54" y="148"/>
                  <a:pt x="51" y="148"/>
                </a:cubicBezTo>
                <a:cubicBezTo>
                  <a:pt x="44" y="148"/>
                  <a:pt x="37" y="147"/>
                  <a:pt x="31" y="145"/>
                </a:cubicBezTo>
                <a:cubicBezTo>
                  <a:pt x="25" y="142"/>
                  <a:pt x="19" y="139"/>
                  <a:pt x="15" y="133"/>
                </a:cubicBezTo>
                <a:cubicBezTo>
                  <a:pt x="10" y="128"/>
                  <a:pt x="6" y="122"/>
                  <a:pt x="4" y="114"/>
                </a:cubicBezTo>
                <a:cubicBezTo>
                  <a:pt x="1" y="105"/>
                  <a:pt x="0" y="96"/>
                  <a:pt x="0" y="85"/>
                </a:cubicBezTo>
                <a:cubicBezTo>
                  <a:pt x="0" y="75"/>
                  <a:pt x="1" y="65"/>
                  <a:pt x="4" y="57"/>
                </a:cubicBezTo>
                <a:cubicBezTo>
                  <a:pt x="6" y="49"/>
                  <a:pt x="10" y="42"/>
                  <a:pt x="15" y="36"/>
                </a:cubicBezTo>
                <a:cubicBezTo>
                  <a:pt x="20" y="31"/>
                  <a:pt x="26" y="26"/>
                  <a:pt x="33" y="23"/>
                </a:cubicBezTo>
                <a:cubicBezTo>
                  <a:pt x="40" y="20"/>
                  <a:pt x="47" y="19"/>
                  <a:pt x="56" y="19"/>
                </a:cubicBezTo>
                <a:cubicBezTo>
                  <a:pt x="58" y="19"/>
                  <a:pt x="60" y="19"/>
                  <a:pt x="63" y="19"/>
                </a:cubicBezTo>
                <a:cubicBezTo>
                  <a:pt x="66" y="19"/>
                  <a:pt x="69" y="19"/>
                  <a:pt x="70" y="20"/>
                </a:cubicBezTo>
                <a:lnTo>
                  <a:pt x="70" y="0"/>
                </a:lnTo>
                <a:lnTo>
                  <a:pt x="89" y="0"/>
                </a:lnTo>
                <a:lnTo>
                  <a:pt x="89" y="20"/>
                </a:lnTo>
                <a:cubicBezTo>
                  <a:pt x="92" y="20"/>
                  <a:pt x="95" y="19"/>
                  <a:pt x="99" y="19"/>
                </a:cubicBezTo>
                <a:cubicBezTo>
                  <a:pt x="103" y="19"/>
                  <a:pt x="106" y="19"/>
                  <a:pt x="108" y="19"/>
                </a:cubicBezTo>
                <a:cubicBezTo>
                  <a:pt x="116" y="19"/>
                  <a:pt x="123" y="20"/>
                  <a:pt x="129" y="23"/>
                </a:cubicBezTo>
                <a:cubicBezTo>
                  <a:pt x="135" y="26"/>
                  <a:pt x="141" y="30"/>
                  <a:pt x="145" y="35"/>
                </a:cubicBezTo>
                <a:cubicBezTo>
                  <a:pt x="150" y="40"/>
                  <a:pt x="153" y="47"/>
                  <a:pt x="156" y="55"/>
                </a:cubicBezTo>
                <a:cubicBezTo>
                  <a:pt x="159" y="63"/>
                  <a:pt x="160" y="72"/>
                  <a:pt x="160" y="83"/>
                </a:cubicBezTo>
                <a:cubicBezTo>
                  <a:pt x="160" y="94"/>
                  <a:pt x="158" y="103"/>
                  <a:pt x="156" y="111"/>
                </a:cubicBezTo>
                <a:cubicBezTo>
                  <a:pt x="153" y="120"/>
                  <a:pt x="149" y="126"/>
                  <a:pt x="143" y="132"/>
                </a:cubicBezTo>
                <a:cubicBezTo>
                  <a:pt x="138" y="137"/>
                  <a:pt x="133" y="142"/>
                  <a:pt x="126" y="144"/>
                </a:cubicBezTo>
                <a:cubicBezTo>
                  <a:pt x="119" y="147"/>
                  <a:pt x="112" y="148"/>
                  <a:pt x="104" y="148"/>
                </a:cubicBezTo>
                <a:cubicBezTo>
                  <a:pt x="103" y="148"/>
                  <a:pt x="100" y="148"/>
                  <a:pt x="97" y="148"/>
                </a:cubicBezTo>
                <a:cubicBezTo>
                  <a:pt x="93" y="148"/>
                  <a:pt x="91" y="147"/>
                  <a:pt x="89" y="147"/>
                </a:cubicBezTo>
                <a:lnTo>
                  <a:pt x="89" y="170"/>
                </a:lnTo>
                <a:lnTo>
                  <a:pt x="70" y="170"/>
                </a:lnTo>
                <a:lnTo>
                  <a:pt x="70" y="14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2" name="Freeform 1932"/>
          <p:cNvSpPr>
            <a:spLocks/>
          </p:cNvSpPr>
          <p:nvPr/>
        </p:nvSpPr>
        <p:spPr bwMode="auto">
          <a:xfrm>
            <a:off x="985838" y="438150"/>
            <a:ext cx="82550" cy="115888"/>
          </a:xfrm>
          <a:custGeom>
            <a:avLst/>
            <a:gdLst>
              <a:gd name="T0" fmla="*/ 98 w 117"/>
              <a:gd name="T1" fmla="*/ 51 h 160"/>
              <a:gd name="T2" fmla="*/ 98 w 117"/>
              <a:gd name="T3" fmla="*/ 51 h 160"/>
              <a:gd name="T4" fmla="*/ 99 w 117"/>
              <a:gd name="T5" fmla="*/ 33 h 160"/>
              <a:gd name="T6" fmla="*/ 98 w 117"/>
              <a:gd name="T7" fmla="*/ 33 h 160"/>
              <a:gd name="T8" fmla="*/ 89 w 117"/>
              <a:gd name="T9" fmla="*/ 52 h 160"/>
              <a:gd name="T10" fmla="*/ 11 w 117"/>
              <a:gd name="T11" fmla="*/ 160 h 160"/>
              <a:gd name="T12" fmla="*/ 0 w 117"/>
              <a:gd name="T13" fmla="*/ 160 h 160"/>
              <a:gd name="T14" fmla="*/ 0 w 117"/>
              <a:gd name="T15" fmla="*/ 0 h 160"/>
              <a:gd name="T16" fmla="*/ 19 w 117"/>
              <a:gd name="T17" fmla="*/ 0 h 160"/>
              <a:gd name="T18" fmla="*/ 19 w 117"/>
              <a:gd name="T19" fmla="*/ 110 h 160"/>
              <a:gd name="T20" fmla="*/ 17 w 117"/>
              <a:gd name="T21" fmla="*/ 128 h 160"/>
              <a:gd name="T22" fmla="*/ 18 w 117"/>
              <a:gd name="T23" fmla="*/ 128 h 160"/>
              <a:gd name="T24" fmla="*/ 28 w 117"/>
              <a:gd name="T25" fmla="*/ 109 h 160"/>
              <a:gd name="T26" fmla="*/ 106 w 117"/>
              <a:gd name="T27" fmla="*/ 0 h 160"/>
              <a:gd name="T28" fmla="*/ 117 w 117"/>
              <a:gd name="T29" fmla="*/ 0 h 160"/>
              <a:gd name="T30" fmla="*/ 117 w 117"/>
              <a:gd name="T31" fmla="*/ 160 h 160"/>
              <a:gd name="T32" fmla="*/ 98 w 117"/>
              <a:gd name="T33" fmla="*/ 160 h 160"/>
              <a:gd name="T34" fmla="*/ 98 w 117"/>
              <a:gd name="T35" fmla="*/ 5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60">
                <a:moveTo>
                  <a:pt x="98" y="51"/>
                </a:moveTo>
                <a:lnTo>
                  <a:pt x="98" y="51"/>
                </a:lnTo>
                <a:lnTo>
                  <a:pt x="99" y="33"/>
                </a:lnTo>
                <a:lnTo>
                  <a:pt x="98" y="33"/>
                </a:lnTo>
                <a:lnTo>
                  <a:pt x="89" y="52"/>
                </a:lnTo>
                <a:lnTo>
                  <a:pt x="11" y="160"/>
                </a:lnTo>
                <a:lnTo>
                  <a:pt x="0" y="160"/>
                </a:lnTo>
                <a:lnTo>
                  <a:pt x="0" y="0"/>
                </a:lnTo>
                <a:lnTo>
                  <a:pt x="19" y="0"/>
                </a:lnTo>
                <a:lnTo>
                  <a:pt x="19" y="110"/>
                </a:lnTo>
                <a:lnTo>
                  <a:pt x="17" y="128"/>
                </a:lnTo>
                <a:lnTo>
                  <a:pt x="18" y="128"/>
                </a:lnTo>
                <a:lnTo>
                  <a:pt x="28" y="109"/>
                </a:lnTo>
                <a:lnTo>
                  <a:pt x="106" y="0"/>
                </a:lnTo>
                <a:lnTo>
                  <a:pt x="117" y="0"/>
                </a:lnTo>
                <a:lnTo>
                  <a:pt x="117" y="160"/>
                </a:lnTo>
                <a:lnTo>
                  <a:pt x="98" y="160"/>
                </a:lnTo>
                <a:lnTo>
                  <a:pt x="98" y="51"/>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3" name="Freeform 1933"/>
          <p:cNvSpPr>
            <a:spLocks/>
          </p:cNvSpPr>
          <p:nvPr/>
        </p:nvSpPr>
        <p:spPr bwMode="auto">
          <a:xfrm>
            <a:off x="1096963" y="438150"/>
            <a:ext cx="82550" cy="115888"/>
          </a:xfrm>
          <a:custGeom>
            <a:avLst/>
            <a:gdLst>
              <a:gd name="T0" fmla="*/ 96 w 115"/>
              <a:gd name="T1" fmla="*/ 87 h 160"/>
              <a:gd name="T2" fmla="*/ 96 w 115"/>
              <a:gd name="T3" fmla="*/ 87 h 160"/>
              <a:gd name="T4" fmla="*/ 19 w 115"/>
              <a:gd name="T5" fmla="*/ 87 h 160"/>
              <a:gd name="T6" fmla="*/ 19 w 115"/>
              <a:gd name="T7" fmla="*/ 160 h 160"/>
              <a:gd name="T8" fmla="*/ 0 w 115"/>
              <a:gd name="T9" fmla="*/ 160 h 160"/>
              <a:gd name="T10" fmla="*/ 0 w 115"/>
              <a:gd name="T11" fmla="*/ 0 h 160"/>
              <a:gd name="T12" fmla="*/ 19 w 115"/>
              <a:gd name="T13" fmla="*/ 0 h 160"/>
              <a:gd name="T14" fmla="*/ 19 w 115"/>
              <a:gd name="T15" fmla="*/ 70 h 160"/>
              <a:gd name="T16" fmla="*/ 96 w 115"/>
              <a:gd name="T17" fmla="*/ 70 h 160"/>
              <a:gd name="T18" fmla="*/ 96 w 115"/>
              <a:gd name="T19" fmla="*/ 0 h 160"/>
              <a:gd name="T20" fmla="*/ 115 w 115"/>
              <a:gd name="T21" fmla="*/ 0 h 160"/>
              <a:gd name="T22" fmla="*/ 115 w 115"/>
              <a:gd name="T23" fmla="*/ 160 h 160"/>
              <a:gd name="T24" fmla="*/ 96 w 115"/>
              <a:gd name="T25" fmla="*/ 160 h 160"/>
              <a:gd name="T26" fmla="*/ 96 w 115"/>
              <a:gd name="T27" fmla="*/ 8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160">
                <a:moveTo>
                  <a:pt x="96" y="87"/>
                </a:moveTo>
                <a:lnTo>
                  <a:pt x="96" y="87"/>
                </a:lnTo>
                <a:lnTo>
                  <a:pt x="19" y="87"/>
                </a:lnTo>
                <a:lnTo>
                  <a:pt x="19" y="160"/>
                </a:lnTo>
                <a:lnTo>
                  <a:pt x="0" y="160"/>
                </a:lnTo>
                <a:lnTo>
                  <a:pt x="0" y="0"/>
                </a:lnTo>
                <a:lnTo>
                  <a:pt x="19" y="0"/>
                </a:lnTo>
                <a:lnTo>
                  <a:pt x="19" y="70"/>
                </a:lnTo>
                <a:lnTo>
                  <a:pt x="96" y="70"/>
                </a:lnTo>
                <a:lnTo>
                  <a:pt x="96" y="0"/>
                </a:lnTo>
                <a:lnTo>
                  <a:pt x="115" y="0"/>
                </a:lnTo>
                <a:lnTo>
                  <a:pt x="115" y="160"/>
                </a:lnTo>
                <a:lnTo>
                  <a:pt x="96" y="160"/>
                </a:lnTo>
                <a:lnTo>
                  <a:pt x="96" y="8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4" name="Freeform 1934"/>
          <p:cNvSpPr>
            <a:spLocks noEditPoints="1"/>
          </p:cNvSpPr>
          <p:nvPr/>
        </p:nvSpPr>
        <p:spPr bwMode="auto">
          <a:xfrm>
            <a:off x="1195388" y="436563"/>
            <a:ext cx="92075" cy="117475"/>
          </a:xfrm>
          <a:custGeom>
            <a:avLst/>
            <a:gdLst>
              <a:gd name="T0" fmla="*/ 41 w 130"/>
              <a:gd name="T1" fmla="*/ 102 h 163"/>
              <a:gd name="T2" fmla="*/ 41 w 130"/>
              <a:gd name="T3" fmla="*/ 102 h 163"/>
              <a:gd name="T4" fmla="*/ 88 w 130"/>
              <a:gd name="T5" fmla="*/ 102 h 163"/>
              <a:gd name="T6" fmla="*/ 70 w 130"/>
              <a:gd name="T7" fmla="*/ 53 h 163"/>
              <a:gd name="T8" fmla="*/ 65 w 130"/>
              <a:gd name="T9" fmla="*/ 29 h 163"/>
              <a:gd name="T10" fmla="*/ 64 w 130"/>
              <a:gd name="T11" fmla="*/ 29 h 163"/>
              <a:gd name="T12" fmla="*/ 59 w 130"/>
              <a:gd name="T13" fmla="*/ 54 h 163"/>
              <a:gd name="T14" fmla="*/ 41 w 130"/>
              <a:gd name="T15" fmla="*/ 102 h 163"/>
              <a:gd name="T16" fmla="*/ 94 w 130"/>
              <a:gd name="T17" fmla="*/ 119 h 163"/>
              <a:gd name="T18" fmla="*/ 94 w 130"/>
              <a:gd name="T19" fmla="*/ 119 h 163"/>
              <a:gd name="T20" fmla="*/ 35 w 130"/>
              <a:gd name="T21" fmla="*/ 119 h 163"/>
              <a:gd name="T22" fmla="*/ 19 w 130"/>
              <a:gd name="T23" fmla="*/ 163 h 163"/>
              <a:gd name="T24" fmla="*/ 0 w 130"/>
              <a:gd name="T25" fmla="*/ 163 h 163"/>
              <a:gd name="T26" fmla="*/ 61 w 130"/>
              <a:gd name="T27" fmla="*/ 0 h 163"/>
              <a:gd name="T28" fmla="*/ 69 w 130"/>
              <a:gd name="T29" fmla="*/ 0 h 163"/>
              <a:gd name="T30" fmla="*/ 130 w 130"/>
              <a:gd name="T31" fmla="*/ 163 h 163"/>
              <a:gd name="T32" fmla="*/ 110 w 130"/>
              <a:gd name="T33" fmla="*/ 163 h 163"/>
              <a:gd name="T34" fmla="*/ 94 w 130"/>
              <a:gd name="T35" fmla="*/ 11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63">
                <a:moveTo>
                  <a:pt x="41" y="102"/>
                </a:moveTo>
                <a:lnTo>
                  <a:pt x="41" y="102"/>
                </a:lnTo>
                <a:lnTo>
                  <a:pt x="88" y="102"/>
                </a:lnTo>
                <a:lnTo>
                  <a:pt x="70" y="53"/>
                </a:lnTo>
                <a:lnTo>
                  <a:pt x="65" y="29"/>
                </a:lnTo>
                <a:lnTo>
                  <a:pt x="64" y="29"/>
                </a:lnTo>
                <a:lnTo>
                  <a:pt x="59" y="54"/>
                </a:lnTo>
                <a:lnTo>
                  <a:pt x="41" y="102"/>
                </a:lnTo>
                <a:close/>
                <a:moveTo>
                  <a:pt x="94" y="119"/>
                </a:moveTo>
                <a:lnTo>
                  <a:pt x="94" y="119"/>
                </a:lnTo>
                <a:lnTo>
                  <a:pt x="35" y="119"/>
                </a:lnTo>
                <a:lnTo>
                  <a:pt x="19" y="163"/>
                </a:lnTo>
                <a:lnTo>
                  <a:pt x="0" y="163"/>
                </a:lnTo>
                <a:lnTo>
                  <a:pt x="61" y="0"/>
                </a:lnTo>
                <a:lnTo>
                  <a:pt x="69" y="0"/>
                </a:lnTo>
                <a:lnTo>
                  <a:pt x="130" y="163"/>
                </a:lnTo>
                <a:lnTo>
                  <a:pt x="110" y="163"/>
                </a:lnTo>
                <a:lnTo>
                  <a:pt x="94" y="119"/>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5" name="Freeform 1935"/>
          <p:cNvSpPr>
            <a:spLocks/>
          </p:cNvSpPr>
          <p:nvPr/>
        </p:nvSpPr>
        <p:spPr bwMode="auto">
          <a:xfrm>
            <a:off x="1304926" y="438150"/>
            <a:ext cx="80963" cy="115888"/>
          </a:xfrm>
          <a:custGeom>
            <a:avLst/>
            <a:gdLst>
              <a:gd name="T0" fmla="*/ 96 w 115"/>
              <a:gd name="T1" fmla="*/ 87 h 160"/>
              <a:gd name="T2" fmla="*/ 96 w 115"/>
              <a:gd name="T3" fmla="*/ 87 h 160"/>
              <a:gd name="T4" fmla="*/ 19 w 115"/>
              <a:gd name="T5" fmla="*/ 87 h 160"/>
              <a:gd name="T6" fmla="*/ 19 w 115"/>
              <a:gd name="T7" fmla="*/ 160 h 160"/>
              <a:gd name="T8" fmla="*/ 0 w 115"/>
              <a:gd name="T9" fmla="*/ 160 h 160"/>
              <a:gd name="T10" fmla="*/ 0 w 115"/>
              <a:gd name="T11" fmla="*/ 0 h 160"/>
              <a:gd name="T12" fmla="*/ 19 w 115"/>
              <a:gd name="T13" fmla="*/ 0 h 160"/>
              <a:gd name="T14" fmla="*/ 19 w 115"/>
              <a:gd name="T15" fmla="*/ 70 h 160"/>
              <a:gd name="T16" fmla="*/ 96 w 115"/>
              <a:gd name="T17" fmla="*/ 70 h 160"/>
              <a:gd name="T18" fmla="*/ 96 w 115"/>
              <a:gd name="T19" fmla="*/ 0 h 160"/>
              <a:gd name="T20" fmla="*/ 115 w 115"/>
              <a:gd name="T21" fmla="*/ 0 h 160"/>
              <a:gd name="T22" fmla="*/ 115 w 115"/>
              <a:gd name="T23" fmla="*/ 160 h 160"/>
              <a:gd name="T24" fmla="*/ 96 w 115"/>
              <a:gd name="T25" fmla="*/ 160 h 160"/>
              <a:gd name="T26" fmla="*/ 96 w 115"/>
              <a:gd name="T27" fmla="*/ 8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160">
                <a:moveTo>
                  <a:pt x="96" y="87"/>
                </a:moveTo>
                <a:lnTo>
                  <a:pt x="96" y="87"/>
                </a:lnTo>
                <a:lnTo>
                  <a:pt x="19" y="87"/>
                </a:lnTo>
                <a:lnTo>
                  <a:pt x="19" y="160"/>
                </a:lnTo>
                <a:lnTo>
                  <a:pt x="0" y="160"/>
                </a:lnTo>
                <a:lnTo>
                  <a:pt x="0" y="0"/>
                </a:lnTo>
                <a:lnTo>
                  <a:pt x="19" y="0"/>
                </a:lnTo>
                <a:lnTo>
                  <a:pt x="19" y="70"/>
                </a:lnTo>
                <a:lnTo>
                  <a:pt x="96" y="70"/>
                </a:lnTo>
                <a:lnTo>
                  <a:pt x="96" y="0"/>
                </a:lnTo>
                <a:lnTo>
                  <a:pt x="115" y="0"/>
                </a:lnTo>
                <a:lnTo>
                  <a:pt x="115" y="160"/>
                </a:lnTo>
                <a:lnTo>
                  <a:pt x="96" y="160"/>
                </a:lnTo>
                <a:lnTo>
                  <a:pt x="96" y="8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6" name="Freeform 1936"/>
          <p:cNvSpPr>
            <a:spLocks/>
          </p:cNvSpPr>
          <p:nvPr/>
        </p:nvSpPr>
        <p:spPr bwMode="auto">
          <a:xfrm>
            <a:off x="1409701" y="436563"/>
            <a:ext cx="77788" cy="119063"/>
          </a:xfrm>
          <a:custGeom>
            <a:avLst/>
            <a:gdLst>
              <a:gd name="T0" fmla="*/ 109 w 109"/>
              <a:gd name="T1" fmla="*/ 157 h 166"/>
              <a:gd name="T2" fmla="*/ 109 w 109"/>
              <a:gd name="T3" fmla="*/ 157 h 166"/>
              <a:gd name="T4" fmla="*/ 92 w 109"/>
              <a:gd name="T5" fmla="*/ 164 h 166"/>
              <a:gd name="T6" fmla="*/ 69 w 109"/>
              <a:gd name="T7" fmla="*/ 166 h 166"/>
              <a:gd name="T8" fmla="*/ 42 w 109"/>
              <a:gd name="T9" fmla="*/ 161 h 166"/>
              <a:gd name="T10" fmla="*/ 20 w 109"/>
              <a:gd name="T11" fmla="*/ 146 h 166"/>
              <a:gd name="T12" fmla="*/ 5 w 109"/>
              <a:gd name="T13" fmla="*/ 120 h 166"/>
              <a:gd name="T14" fmla="*/ 0 w 109"/>
              <a:gd name="T15" fmla="*/ 83 h 166"/>
              <a:gd name="T16" fmla="*/ 6 w 109"/>
              <a:gd name="T17" fmla="*/ 45 h 166"/>
              <a:gd name="T18" fmla="*/ 22 w 109"/>
              <a:gd name="T19" fmla="*/ 19 h 166"/>
              <a:gd name="T20" fmla="*/ 44 w 109"/>
              <a:gd name="T21" fmla="*/ 4 h 166"/>
              <a:gd name="T22" fmla="*/ 69 w 109"/>
              <a:gd name="T23" fmla="*/ 0 h 166"/>
              <a:gd name="T24" fmla="*/ 92 w 109"/>
              <a:gd name="T25" fmla="*/ 1 h 166"/>
              <a:gd name="T26" fmla="*/ 107 w 109"/>
              <a:gd name="T27" fmla="*/ 5 h 166"/>
              <a:gd name="T28" fmla="*/ 102 w 109"/>
              <a:gd name="T29" fmla="*/ 22 h 166"/>
              <a:gd name="T30" fmla="*/ 71 w 109"/>
              <a:gd name="T31" fmla="*/ 17 h 166"/>
              <a:gd name="T32" fmla="*/ 52 w 109"/>
              <a:gd name="T33" fmla="*/ 20 h 166"/>
              <a:gd name="T34" fmla="*/ 36 w 109"/>
              <a:gd name="T35" fmla="*/ 32 h 166"/>
              <a:gd name="T36" fmla="*/ 24 w 109"/>
              <a:gd name="T37" fmla="*/ 52 h 166"/>
              <a:gd name="T38" fmla="*/ 20 w 109"/>
              <a:gd name="T39" fmla="*/ 83 h 166"/>
              <a:gd name="T40" fmla="*/ 24 w 109"/>
              <a:gd name="T41" fmla="*/ 112 h 166"/>
              <a:gd name="T42" fmla="*/ 35 w 109"/>
              <a:gd name="T43" fmla="*/ 132 h 166"/>
              <a:gd name="T44" fmla="*/ 52 w 109"/>
              <a:gd name="T45" fmla="*/ 145 h 166"/>
              <a:gd name="T46" fmla="*/ 74 w 109"/>
              <a:gd name="T47" fmla="*/ 149 h 166"/>
              <a:gd name="T48" fmla="*/ 92 w 109"/>
              <a:gd name="T49" fmla="*/ 147 h 166"/>
              <a:gd name="T50" fmla="*/ 105 w 109"/>
              <a:gd name="T51" fmla="*/ 142 h 166"/>
              <a:gd name="T52" fmla="*/ 109 w 109"/>
              <a:gd name="T53" fmla="*/ 15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9" h="166">
                <a:moveTo>
                  <a:pt x="109" y="157"/>
                </a:moveTo>
                <a:lnTo>
                  <a:pt x="109" y="157"/>
                </a:lnTo>
                <a:cubicBezTo>
                  <a:pt x="105" y="160"/>
                  <a:pt x="99" y="163"/>
                  <a:pt x="92" y="164"/>
                </a:cubicBezTo>
                <a:cubicBezTo>
                  <a:pt x="85" y="165"/>
                  <a:pt x="77" y="166"/>
                  <a:pt x="69" y="166"/>
                </a:cubicBezTo>
                <a:cubicBezTo>
                  <a:pt x="60" y="166"/>
                  <a:pt x="51" y="164"/>
                  <a:pt x="42" y="161"/>
                </a:cubicBezTo>
                <a:cubicBezTo>
                  <a:pt x="34" y="158"/>
                  <a:pt x="26" y="153"/>
                  <a:pt x="20" y="146"/>
                </a:cubicBezTo>
                <a:cubicBezTo>
                  <a:pt x="14" y="139"/>
                  <a:pt x="9" y="131"/>
                  <a:pt x="5" y="120"/>
                </a:cubicBezTo>
                <a:cubicBezTo>
                  <a:pt x="2" y="110"/>
                  <a:pt x="0" y="97"/>
                  <a:pt x="0" y="83"/>
                </a:cubicBezTo>
                <a:cubicBezTo>
                  <a:pt x="0" y="68"/>
                  <a:pt x="2" y="55"/>
                  <a:pt x="6" y="45"/>
                </a:cubicBezTo>
                <a:cubicBezTo>
                  <a:pt x="10" y="34"/>
                  <a:pt x="15" y="26"/>
                  <a:pt x="22" y="19"/>
                </a:cubicBezTo>
                <a:cubicBezTo>
                  <a:pt x="28" y="12"/>
                  <a:pt x="36" y="8"/>
                  <a:pt x="44" y="4"/>
                </a:cubicBezTo>
                <a:cubicBezTo>
                  <a:pt x="52" y="1"/>
                  <a:pt x="61" y="0"/>
                  <a:pt x="69" y="0"/>
                </a:cubicBezTo>
                <a:cubicBezTo>
                  <a:pt x="79" y="0"/>
                  <a:pt x="86" y="0"/>
                  <a:pt x="92" y="1"/>
                </a:cubicBezTo>
                <a:cubicBezTo>
                  <a:pt x="98" y="2"/>
                  <a:pt x="103" y="4"/>
                  <a:pt x="107" y="5"/>
                </a:cubicBezTo>
                <a:lnTo>
                  <a:pt x="102" y="22"/>
                </a:lnTo>
                <a:cubicBezTo>
                  <a:pt x="95" y="19"/>
                  <a:pt x="84" y="17"/>
                  <a:pt x="71" y="17"/>
                </a:cubicBezTo>
                <a:cubicBezTo>
                  <a:pt x="65" y="17"/>
                  <a:pt x="58" y="18"/>
                  <a:pt x="52" y="20"/>
                </a:cubicBezTo>
                <a:cubicBezTo>
                  <a:pt x="46" y="23"/>
                  <a:pt x="41" y="26"/>
                  <a:pt x="36" y="32"/>
                </a:cubicBezTo>
                <a:cubicBezTo>
                  <a:pt x="31" y="37"/>
                  <a:pt x="27" y="44"/>
                  <a:pt x="24" y="52"/>
                </a:cubicBezTo>
                <a:cubicBezTo>
                  <a:pt x="21" y="60"/>
                  <a:pt x="20" y="71"/>
                  <a:pt x="20" y="83"/>
                </a:cubicBezTo>
                <a:cubicBezTo>
                  <a:pt x="20" y="94"/>
                  <a:pt x="21" y="104"/>
                  <a:pt x="24" y="112"/>
                </a:cubicBezTo>
                <a:cubicBezTo>
                  <a:pt x="27" y="120"/>
                  <a:pt x="31" y="127"/>
                  <a:pt x="35" y="132"/>
                </a:cubicBezTo>
                <a:cubicBezTo>
                  <a:pt x="40" y="138"/>
                  <a:pt x="46" y="142"/>
                  <a:pt x="52" y="145"/>
                </a:cubicBezTo>
                <a:cubicBezTo>
                  <a:pt x="59" y="148"/>
                  <a:pt x="66" y="149"/>
                  <a:pt x="74" y="149"/>
                </a:cubicBezTo>
                <a:cubicBezTo>
                  <a:pt x="80" y="149"/>
                  <a:pt x="86" y="148"/>
                  <a:pt x="92" y="147"/>
                </a:cubicBezTo>
                <a:cubicBezTo>
                  <a:pt x="97" y="146"/>
                  <a:pt x="101" y="144"/>
                  <a:pt x="105" y="142"/>
                </a:cubicBezTo>
                <a:lnTo>
                  <a:pt x="109" y="15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7" name="Freeform 1937"/>
          <p:cNvSpPr>
            <a:spLocks noEditPoints="1"/>
          </p:cNvSpPr>
          <p:nvPr/>
        </p:nvSpPr>
        <p:spPr bwMode="auto">
          <a:xfrm>
            <a:off x="1500188" y="436563"/>
            <a:ext cx="92075" cy="119063"/>
          </a:xfrm>
          <a:custGeom>
            <a:avLst/>
            <a:gdLst>
              <a:gd name="T0" fmla="*/ 20 w 131"/>
              <a:gd name="T1" fmla="*/ 83 h 166"/>
              <a:gd name="T2" fmla="*/ 20 w 131"/>
              <a:gd name="T3" fmla="*/ 83 h 166"/>
              <a:gd name="T4" fmla="*/ 23 w 131"/>
              <a:gd name="T5" fmla="*/ 108 h 166"/>
              <a:gd name="T6" fmla="*/ 31 w 131"/>
              <a:gd name="T7" fmla="*/ 129 h 166"/>
              <a:gd name="T8" fmla="*/ 45 w 131"/>
              <a:gd name="T9" fmla="*/ 144 h 166"/>
              <a:gd name="T10" fmla="*/ 65 w 131"/>
              <a:gd name="T11" fmla="*/ 149 h 166"/>
              <a:gd name="T12" fmla="*/ 99 w 131"/>
              <a:gd name="T13" fmla="*/ 133 h 166"/>
              <a:gd name="T14" fmla="*/ 111 w 131"/>
              <a:gd name="T15" fmla="*/ 83 h 166"/>
              <a:gd name="T16" fmla="*/ 108 w 131"/>
              <a:gd name="T17" fmla="*/ 58 h 166"/>
              <a:gd name="T18" fmla="*/ 100 w 131"/>
              <a:gd name="T19" fmla="*/ 37 h 166"/>
              <a:gd name="T20" fmla="*/ 86 w 131"/>
              <a:gd name="T21" fmla="*/ 22 h 166"/>
              <a:gd name="T22" fmla="*/ 65 w 131"/>
              <a:gd name="T23" fmla="*/ 17 h 166"/>
              <a:gd name="T24" fmla="*/ 32 w 131"/>
              <a:gd name="T25" fmla="*/ 33 h 166"/>
              <a:gd name="T26" fmla="*/ 20 w 131"/>
              <a:gd name="T27" fmla="*/ 83 h 166"/>
              <a:gd name="T28" fmla="*/ 0 w 131"/>
              <a:gd name="T29" fmla="*/ 83 h 166"/>
              <a:gd name="T30" fmla="*/ 0 w 131"/>
              <a:gd name="T31" fmla="*/ 83 h 166"/>
              <a:gd name="T32" fmla="*/ 17 w 131"/>
              <a:gd name="T33" fmla="*/ 21 h 166"/>
              <a:gd name="T34" fmla="*/ 65 w 131"/>
              <a:gd name="T35" fmla="*/ 0 h 166"/>
              <a:gd name="T36" fmla="*/ 95 w 131"/>
              <a:gd name="T37" fmla="*/ 6 h 166"/>
              <a:gd name="T38" fmla="*/ 115 w 131"/>
              <a:gd name="T39" fmla="*/ 23 h 166"/>
              <a:gd name="T40" fmla="*/ 127 w 131"/>
              <a:gd name="T41" fmla="*/ 49 h 166"/>
              <a:gd name="T42" fmla="*/ 131 w 131"/>
              <a:gd name="T43" fmla="*/ 83 h 166"/>
              <a:gd name="T44" fmla="*/ 114 w 131"/>
              <a:gd name="T45" fmla="*/ 145 h 166"/>
              <a:gd name="T46" fmla="*/ 65 w 131"/>
              <a:gd name="T47" fmla="*/ 166 h 166"/>
              <a:gd name="T48" fmla="*/ 36 w 131"/>
              <a:gd name="T49" fmla="*/ 160 h 166"/>
              <a:gd name="T50" fmla="*/ 16 w 131"/>
              <a:gd name="T51" fmla="*/ 143 h 166"/>
              <a:gd name="T52" fmla="*/ 4 w 131"/>
              <a:gd name="T53" fmla="*/ 117 h 166"/>
              <a:gd name="T54" fmla="*/ 0 w 131"/>
              <a:gd name="T5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1" h="166">
                <a:moveTo>
                  <a:pt x="20" y="83"/>
                </a:moveTo>
                <a:lnTo>
                  <a:pt x="20" y="83"/>
                </a:lnTo>
                <a:cubicBezTo>
                  <a:pt x="20" y="92"/>
                  <a:pt x="21" y="100"/>
                  <a:pt x="23" y="108"/>
                </a:cubicBezTo>
                <a:cubicBezTo>
                  <a:pt x="24" y="116"/>
                  <a:pt x="27" y="123"/>
                  <a:pt x="31" y="129"/>
                </a:cubicBezTo>
                <a:cubicBezTo>
                  <a:pt x="35" y="135"/>
                  <a:pt x="39" y="140"/>
                  <a:pt x="45" y="144"/>
                </a:cubicBezTo>
                <a:cubicBezTo>
                  <a:pt x="51" y="147"/>
                  <a:pt x="57" y="149"/>
                  <a:pt x="65" y="149"/>
                </a:cubicBezTo>
                <a:cubicBezTo>
                  <a:pt x="79" y="149"/>
                  <a:pt x="91" y="144"/>
                  <a:pt x="99" y="133"/>
                </a:cubicBezTo>
                <a:cubicBezTo>
                  <a:pt x="107" y="122"/>
                  <a:pt x="111" y="105"/>
                  <a:pt x="111" y="83"/>
                </a:cubicBezTo>
                <a:cubicBezTo>
                  <a:pt x="111" y="74"/>
                  <a:pt x="110" y="66"/>
                  <a:pt x="108" y="58"/>
                </a:cubicBezTo>
                <a:cubicBezTo>
                  <a:pt x="107" y="50"/>
                  <a:pt x="104" y="43"/>
                  <a:pt x="100" y="37"/>
                </a:cubicBezTo>
                <a:cubicBezTo>
                  <a:pt x="96" y="31"/>
                  <a:pt x="92" y="26"/>
                  <a:pt x="86" y="22"/>
                </a:cubicBezTo>
                <a:cubicBezTo>
                  <a:pt x="80" y="19"/>
                  <a:pt x="73" y="17"/>
                  <a:pt x="65" y="17"/>
                </a:cubicBezTo>
                <a:cubicBezTo>
                  <a:pt x="51" y="17"/>
                  <a:pt x="40" y="22"/>
                  <a:pt x="32" y="33"/>
                </a:cubicBezTo>
                <a:cubicBezTo>
                  <a:pt x="24" y="44"/>
                  <a:pt x="20" y="60"/>
                  <a:pt x="20" y="83"/>
                </a:cubicBezTo>
                <a:close/>
                <a:moveTo>
                  <a:pt x="0" y="83"/>
                </a:moveTo>
                <a:lnTo>
                  <a:pt x="0" y="83"/>
                </a:lnTo>
                <a:cubicBezTo>
                  <a:pt x="0" y="56"/>
                  <a:pt x="6" y="36"/>
                  <a:pt x="17" y="21"/>
                </a:cubicBezTo>
                <a:cubicBezTo>
                  <a:pt x="28" y="7"/>
                  <a:pt x="44" y="0"/>
                  <a:pt x="65" y="0"/>
                </a:cubicBezTo>
                <a:cubicBezTo>
                  <a:pt x="77" y="0"/>
                  <a:pt x="86" y="2"/>
                  <a:pt x="95" y="6"/>
                </a:cubicBezTo>
                <a:cubicBezTo>
                  <a:pt x="103" y="10"/>
                  <a:pt x="110" y="15"/>
                  <a:pt x="115" y="23"/>
                </a:cubicBezTo>
                <a:cubicBezTo>
                  <a:pt x="121" y="30"/>
                  <a:pt x="125" y="39"/>
                  <a:pt x="127" y="49"/>
                </a:cubicBezTo>
                <a:cubicBezTo>
                  <a:pt x="130" y="59"/>
                  <a:pt x="131" y="70"/>
                  <a:pt x="131" y="83"/>
                </a:cubicBezTo>
                <a:cubicBezTo>
                  <a:pt x="131" y="110"/>
                  <a:pt x="125" y="130"/>
                  <a:pt x="114" y="145"/>
                </a:cubicBezTo>
                <a:cubicBezTo>
                  <a:pt x="103" y="159"/>
                  <a:pt x="86" y="166"/>
                  <a:pt x="65" y="166"/>
                </a:cubicBezTo>
                <a:cubicBezTo>
                  <a:pt x="54" y="166"/>
                  <a:pt x="44" y="164"/>
                  <a:pt x="36" y="160"/>
                </a:cubicBezTo>
                <a:cubicBezTo>
                  <a:pt x="28" y="156"/>
                  <a:pt x="21" y="150"/>
                  <a:pt x="16" y="143"/>
                </a:cubicBezTo>
                <a:cubicBezTo>
                  <a:pt x="10" y="136"/>
                  <a:pt x="6" y="127"/>
                  <a:pt x="4" y="117"/>
                </a:cubicBezTo>
                <a:cubicBezTo>
                  <a:pt x="1" y="107"/>
                  <a:pt x="0" y="95"/>
                  <a:pt x="0" y="83"/>
                </a:cubicBez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8" name="Freeform 1938"/>
          <p:cNvSpPr>
            <a:spLocks noEditPoints="1"/>
          </p:cNvSpPr>
          <p:nvPr/>
        </p:nvSpPr>
        <p:spPr bwMode="auto">
          <a:xfrm>
            <a:off x="1617663" y="436563"/>
            <a:ext cx="71438" cy="119063"/>
          </a:xfrm>
          <a:custGeom>
            <a:avLst/>
            <a:gdLst>
              <a:gd name="T0" fmla="*/ 43 w 101"/>
              <a:gd name="T1" fmla="*/ 148 h 164"/>
              <a:gd name="T2" fmla="*/ 43 w 101"/>
              <a:gd name="T3" fmla="*/ 148 h 164"/>
              <a:gd name="T4" fmla="*/ 57 w 101"/>
              <a:gd name="T5" fmla="*/ 146 h 164"/>
              <a:gd name="T6" fmla="*/ 70 w 101"/>
              <a:gd name="T7" fmla="*/ 140 h 164"/>
              <a:gd name="T8" fmla="*/ 78 w 101"/>
              <a:gd name="T9" fmla="*/ 131 h 164"/>
              <a:gd name="T10" fmla="*/ 81 w 101"/>
              <a:gd name="T11" fmla="*/ 118 h 164"/>
              <a:gd name="T12" fmla="*/ 77 w 101"/>
              <a:gd name="T13" fmla="*/ 103 h 164"/>
              <a:gd name="T14" fmla="*/ 67 w 101"/>
              <a:gd name="T15" fmla="*/ 94 h 164"/>
              <a:gd name="T16" fmla="*/ 54 w 101"/>
              <a:gd name="T17" fmla="*/ 90 h 164"/>
              <a:gd name="T18" fmla="*/ 39 w 101"/>
              <a:gd name="T19" fmla="*/ 88 h 164"/>
              <a:gd name="T20" fmla="*/ 19 w 101"/>
              <a:gd name="T21" fmla="*/ 88 h 164"/>
              <a:gd name="T22" fmla="*/ 19 w 101"/>
              <a:gd name="T23" fmla="*/ 146 h 164"/>
              <a:gd name="T24" fmla="*/ 23 w 101"/>
              <a:gd name="T25" fmla="*/ 147 h 164"/>
              <a:gd name="T26" fmla="*/ 30 w 101"/>
              <a:gd name="T27" fmla="*/ 147 h 164"/>
              <a:gd name="T28" fmla="*/ 37 w 101"/>
              <a:gd name="T29" fmla="*/ 147 h 164"/>
              <a:gd name="T30" fmla="*/ 43 w 101"/>
              <a:gd name="T31" fmla="*/ 148 h 164"/>
              <a:gd name="T32" fmla="*/ 31 w 101"/>
              <a:gd name="T33" fmla="*/ 72 h 164"/>
              <a:gd name="T34" fmla="*/ 31 w 101"/>
              <a:gd name="T35" fmla="*/ 72 h 164"/>
              <a:gd name="T36" fmla="*/ 40 w 101"/>
              <a:gd name="T37" fmla="*/ 72 h 164"/>
              <a:gd name="T38" fmla="*/ 49 w 101"/>
              <a:gd name="T39" fmla="*/ 71 h 164"/>
              <a:gd name="T40" fmla="*/ 60 w 101"/>
              <a:gd name="T41" fmla="*/ 67 h 164"/>
              <a:gd name="T42" fmla="*/ 68 w 101"/>
              <a:gd name="T43" fmla="*/ 61 h 164"/>
              <a:gd name="T44" fmla="*/ 74 w 101"/>
              <a:gd name="T45" fmla="*/ 52 h 164"/>
              <a:gd name="T46" fmla="*/ 76 w 101"/>
              <a:gd name="T47" fmla="*/ 42 h 164"/>
              <a:gd name="T48" fmla="*/ 73 w 101"/>
              <a:gd name="T49" fmla="*/ 30 h 164"/>
              <a:gd name="T50" fmla="*/ 66 w 101"/>
              <a:gd name="T51" fmla="*/ 22 h 164"/>
              <a:gd name="T52" fmla="*/ 55 w 101"/>
              <a:gd name="T53" fmla="*/ 18 h 164"/>
              <a:gd name="T54" fmla="*/ 42 w 101"/>
              <a:gd name="T55" fmla="*/ 16 h 164"/>
              <a:gd name="T56" fmla="*/ 28 w 101"/>
              <a:gd name="T57" fmla="*/ 17 h 164"/>
              <a:gd name="T58" fmla="*/ 19 w 101"/>
              <a:gd name="T59" fmla="*/ 18 h 164"/>
              <a:gd name="T60" fmla="*/ 19 w 101"/>
              <a:gd name="T61" fmla="*/ 72 h 164"/>
              <a:gd name="T62" fmla="*/ 31 w 101"/>
              <a:gd name="T63" fmla="*/ 72 h 164"/>
              <a:gd name="T64" fmla="*/ 96 w 101"/>
              <a:gd name="T65" fmla="*/ 38 h 164"/>
              <a:gd name="T66" fmla="*/ 96 w 101"/>
              <a:gd name="T67" fmla="*/ 38 h 164"/>
              <a:gd name="T68" fmla="*/ 95 w 101"/>
              <a:gd name="T69" fmla="*/ 50 h 164"/>
              <a:gd name="T70" fmla="*/ 89 w 101"/>
              <a:gd name="T71" fmla="*/ 61 h 164"/>
              <a:gd name="T72" fmla="*/ 80 w 101"/>
              <a:gd name="T73" fmla="*/ 70 h 164"/>
              <a:gd name="T74" fmla="*/ 66 w 101"/>
              <a:gd name="T75" fmla="*/ 76 h 164"/>
              <a:gd name="T76" fmla="*/ 66 w 101"/>
              <a:gd name="T77" fmla="*/ 77 h 164"/>
              <a:gd name="T78" fmla="*/ 79 w 101"/>
              <a:gd name="T79" fmla="*/ 81 h 164"/>
              <a:gd name="T80" fmla="*/ 91 w 101"/>
              <a:gd name="T81" fmla="*/ 89 h 164"/>
              <a:gd name="T82" fmla="*/ 98 w 101"/>
              <a:gd name="T83" fmla="*/ 100 h 164"/>
              <a:gd name="T84" fmla="*/ 101 w 101"/>
              <a:gd name="T85" fmla="*/ 117 h 164"/>
              <a:gd name="T86" fmla="*/ 96 w 101"/>
              <a:gd name="T87" fmla="*/ 138 h 164"/>
              <a:gd name="T88" fmla="*/ 83 w 101"/>
              <a:gd name="T89" fmla="*/ 153 h 164"/>
              <a:gd name="T90" fmla="*/ 63 w 101"/>
              <a:gd name="T91" fmla="*/ 161 h 164"/>
              <a:gd name="T92" fmla="*/ 41 w 101"/>
              <a:gd name="T93" fmla="*/ 164 h 164"/>
              <a:gd name="T94" fmla="*/ 32 w 101"/>
              <a:gd name="T95" fmla="*/ 164 h 164"/>
              <a:gd name="T96" fmla="*/ 21 w 101"/>
              <a:gd name="T97" fmla="*/ 164 h 164"/>
              <a:gd name="T98" fmla="*/ 10 w 101"/>
              <a:gd name="T99" fmla="*/ 163 h 164"/>
              <a:gd name="T100" fmla="*/ 0 w 101"/>
              <a:gd name="T101" fmla="*/ 161 h 164"/>
              <a:gd name="T102" fmla="*/ 0 w 101"/>
              <a:gd name="T103" fmla="*/ 3 h 164"/>
              <a:gd name="T104" fmla="*/ 19 w 101"/>
              <a:gd name="T105" fmla="*/ 1 h 164"/>
              <a:gd name="T106" fmla="*/ 44 w 101"/>
              <a:gd name="T107" fmla="*/ 0 h 164"/>
              <a:gd name="T108" fmla="*/ 62 w 101"/>
              <a:gd name="T109" fmla="*/ 1 h 164"/>
              <a:gd name="T110" fmla="*/ 79 w 101"/>
              <a:gd name="T111" fmla="*/ 7 h 164"/>
              <a:gd name="T112" fmla="*/ 92 w 101"/>
              <a:gd name="T113" fmla="*/ 19 h 164"/>
              <a:gd name="T114" fmla="*/ 96 w 101"/>
              <a:gd name="T115" fmla="*/ 38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 h="164">
                <a:moveTo>
                  <a:pt x="43" y="148"/>
                </a:moveTo>
                <a:lnTo>
                  <a:pt x="43" y="148"/>
                </a:lnTo>
                <a:cubicBezTo>
                  <a:pt x="48" y="148"/>
                  <a:pt x="53" y="147"/>
                  <a:pt x="57" y="146"/>
                </a:cubicBezTo>
                <a:cubicBezTo>
                  <a:pt x="62" y="145"/>
                  <a:pt x="66" y="143"/>
                  <a:pt x="70" y="140"/>
                </a:cubicBezTo>
                <a:cubicBezTo>
                  <a:pt x="73" y="138"/>
                  <a:pt x="76" y="135"/>
                  <a:pt x="78" y="131"/>
                </a:cubicBezTo>
                <a:cubicBezTo>
                  <a:pt x="80" y="127"/>
                  <a:pt x="81" y="123"/>
                  <a:pt x="81" y="118"/>
                </a:cubicBezTo>
                <a:cubicBezTo>
                  <a:pt x="81" y="112"/>
                  <a:pt x="80" y="107"/>
                  <a:pt x="77" y="103"/>
                </a:cubicBezTo>
                <a:cubicBezTo>
                  <a:pt x="75" y="99"/>
                  <a:pt x="72" y="96"/>
                  <a:pt x="67" y="94"/>
                </a:cubicBezTo>
                <a:cubicBezTo>
                  <a:pt x="63" y="92"/>
                  <a:pt x="59" y="90"/>
                  <a:pt x="54" y="90"/>
                </a:cubicBezTo>
                <a:cubicBezTo>
                  <a:pt x="49" y="89"/>
                  <a:pt x="44" y="88"/>
                  <a:pt x="39" y="88"/>
                </a:cubicBezTo>
                <a:lnTo>
                  <a:pt x="19" y="88"/>
                </a:lnTo>
                <a:lnTo>
                  <a:pt x="19" y="146"/>
                </a:lnTo>
                <a:cubicBezTo>
                  <a:pt x="20" y="146"/>
                  <a:pt x="21" y="146"/>
                  <a:pt x="23" y="147"/>
                </a:cubicBezTo>
                <a:cubicBezTo>
                  <a:pt x="25" y="147"/>
                  <a:pt x="27" y="147"/>
                  <a:pt x="30" y="147"/>
                </a:cubicBezTo>
                <a:cubicBezTo>
                  <a:pt x="32" y="147"/>
                  <a:pt x="34" y="147"/>
                  <a:pt x="37" y="147"/>
                </a:cubicBezTo>
                <a:cubicBezTo>
                  <a:pt x="39" y="148"/>
                  <a:pt x="41" y="148"/>
                  <a:pt x="43" y="148"/>
                </a:cubicBezTo>
                <a:close/>
                <a:moveTo>
                  <a:pt x="31" y="72"/>
                </a:moveTo>
                <a:lnTo>
                  <a:pt x="31" y="72"/>
                </a:lnTo>
                <a:cubicBezTo>
                  <a:pt x="33" y="72"/>
                  <a:pt x="36" y="72"/>
                  <a:pt x="40" y="72"/>
                </a:cubicBezTo>
                <a:cubicBezTo>
                  <a:pt x="44" y="72"/>
                  <a:pt x="47" y="72"/>
                  <a:pt x="49" y="71"/>
                </a:cubicBezTo>
                <a:cubicBezTo>
                  <a:pt x="53" y="70"/>
                  <a:pt x="56" y="69"/>
                  <a:pt x="60" y="67"/>
                </a:cubicBezTo>
                <a:cubicBezTo>
                  <a:pt x="63" y="65"/>
                  <a:pt x="66" y="63"/>
                  <a:pt x="68" y="61"/>
                </a:cubicBezTo>
                <a:cubicBezTo>
                  <a:pt x="71" y="58"/>
                  <a:pt x="73" y="56"/>
                  <a:pt x="74" y="52"/>
                </a:cubicBezTo>
                <a:cubicBezTo>
                  <a:pt x="76" y="49"/>
                  <a:pt x="76" y="46"/>
                  <a:pt x="76" y="42"/>
                </a:cubicBezTo>
                <a:cubicBezTo>
                  <a:pt x="76" y="37"/>
                  <a:pt x="75" y="33"/>
                  <a:pt x="73" y="30"/>
                </a:cubicBezTo>
                <a:cubicBezTo>
                  <a:pt x="72" y="26"/>
                  <a:pt x="69" y="24"/>
                  <a:pt x="66" y="22"/>
                </a:cubicBezTo>
                <a:cubicBezTo>
                  <a:pt x="63" y="20"/>
                  <a:pt x="59" y="18"/>
                  <a:pt x="55" y="18"/>
                </a:cubicBezTo>
                <a:cubicBezTo>
                  <a:pt x="51" y="17"/>
                  <a:pt x="46" y="16"/>
                  <a:pt x="42" y="16"/>
                </a:cubicBezTo>
                <a:cubicBezTo>
                  <a:pt x="37" y="16"/>
                  <a:pt x="32" y="16"/>
                  <a:pt x="28" y="17"/>
                </a:cubicBezTo>
                <a:cubicBezTo>
                  <a:pt x="24" y="17"/>
                  <a:pt x="21" y="17"/>
                  <a:pt x="19" y="18"/>
                </a:cubicBezTo>
                <a:lnTo>
                  <a:pt x="19" y="72"/>
                </a:lnTo>
                <a:lnTo>
                  <a:pt x="31" y="72"/>
                </a:lnTo>
                <a:close/>
                <a:moveTo>
                  <a:pt x="96" y="38"/>
                </a:moveTo>
                <a:lnTo>
                  <a:pt x="96" y="38"/>
                </a:lnTo>
                <a:cubicBezTo>
                  <a:pt x="96" y="42"/>
                  <a:pt x="96" y="46"/>
                  <a:pt x="95" y="50"/>
                </a:cubicBezTo>
                <a:cubicBezTo>
                  <a:pt x="93" y="54"/>
                  <a:pt x="92" y="58"/>
                  <a:pt x="89" y="61"/>
                </a:cubicBezTo>
                <a:cubicBezTo>
                  <a:pt x="87" y="65"/>
                  <a:pt x="84" y="68"/>
                  <a:pt x="80" y="70"/>
                </a:cubicBezTo>
                <a:cubicBezTo>
                  <a:pt x="76" y="73"/>
                  <a:pt x="71" y="75"/>
                  <a:pt x="66" y="76"/>
                </a:cubicBezTo>
                <a:lnTo>
                  <a:pt x="66" y="77"/>
                </a:lnTo>
                <a:cubicBezTo>
                  <a:pt x="71" y="78"/>
                  <a:pt x="75" y="79"/>
                  <a:pt x="79" y="81"/>
                </a:cubicBezTo>
                <a:cubicBezTo>
                  <a:pt x="84" y="83"/>
                  <a:pt x="87" y="85"/>
                  <a:pt x="91" y="89"/>
                </a:cubicBezTo>
                <a:cubicBezTo>
                  <a:pt x="94" y="92"/>
                  <a:pt x="96" y="96"/>
                  <a:pt x="98" y="100"/>
                </a:cubicBezTo>
                <a:cubicBezTo>
                  <a:pt x="100" y="105"/>
                  <a:pt x="101" y="110"/>
                  <a:pt x="101" y="117"/>
                </a:cubicBezTo>
                <a:cubicBezTo>
                  <a:pt x="101" y="125"/>
                  <a:pt x="100" y="132"/>
                  <a:pt x="96" y="138"/>
                </a:cubicBezTo>
                <a:cubicBezTo>
                  <a:pt x="93" y="144"/>
                  <a:pt x="88" y="149"/>
                  <a:pt x="83" y="153"/>
                </a:cubicBezTo>
                <a:cubicBezTo>
                  <a:pt x="77" y="157"/>
                  <a:pt x="71" y="160"/>
                  <a:pt x="63" y="161"/>
                </a:cubicBezTo>
                <a:cubicBezTo>
                  <a:pt x="56" y="163"/>
                  <a:pt x="49" y="164"/>
                  <a:pt x="41" y="164"/>
                </a:cubicBezTo>
                <a:lnTo>
                  <a:pt x="32" y="164"/>
                </a:lnTo>
                <a:cubicBezTo>
                  <a:pt x="29" y="164"/>
                  <a:pt x="25" y="164"/>
                  <a:pt x="21" y="164"/>
                </a:cubicBezTo>
                <a:cubicBezTo>
                  <a:pt x="17" y="164"/>
                  <a:pt x="14" y="163"/>
                  <a:pt x="10" y="163"/>
                </a:cubicBezTo>
                <a:cubicBezTo>
                  <a:pt x="6" y="162"/>
                  <a:pt x="3" y="162"/>
                  <a:pt x="0" y="161"/>
                </a:cubicBezTo>
                <a:lnTo>
                  <a:pt x="0" y="3"/>
                </a:lnTo>
                <a:cubicBezTo>
                  <a:pt x="5" y="2"/>
                  <a:pt x="12" y="1"/>
                  <a:pt x="19" y="1"/>
                </a:cubicBezTo>
                <a:cubicBezTo>
                  <a:pt x="27" y="0"/>
                  <a:pt x="35" y="0"/>
                  <a:pt x="44" y="0"/>
                </a:cubicBezTo>
                <a:cubicBezTo>
                  <a:pt x="50" y="0"/>
                  <a:pt x="56" y="0"/>
                  <a:pt x="62" y="1"/>
                </a:cubicBezTo>
                <a:cubicBezTo>
                  <a:pt x="68" y="2"/>
                  <a:pt x="74" y="4"/>
                  <a:pt x="79" y="7"/>
                </a:cubicBezTo>
                <a:cubicBezTo>
                  <a:pt x="84" y="10"/>
                  <a:pt x="88" y="14"/>
                  <a:pt x="92" y="19"/>
                </a:cubicBezTo>
                <a:cubicBezTo>
                  <a:pt x="95" y="24"/>
                  <a:pt x="96" y="30"/>
                  <a:pt x="96" y="38"/>
                </a:cubicBez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39" name="Freeform 1939"/>
          <p:cNvSpPr>
            <a:spLocks noEditPoints="1"/>
          </p:cNvSpPr>
          <p:nvPr/>
        </p:nvSpPr>
        <p:spPr bwMode="auto">
          <a:xfrm>
            <a:off x="852488" y="623888"/>
            <a:ext cx="44450" cy="74613"/>
          </a:xfrm>
          <a:custGeom>
            <a:avLst/>
            <a:gdLst>
              <a:gd name="T0" fmla="*/ 25 w 63"/>
              <a:gd name="T1" fmla="*/ 10 h 102"/>
              <a:gd name="T2" fmla="*/ 25 w 63"/>
              <a:gd name="T3" fmla="*/ 10 h 102"/>
              <a:gd name="T4" fmla="*/ 18 w 63"/>
              <a:gd name="T5" fmla="*/ 10 h 102"/>
              <a:gd name="T6" fmla="*/ 12 w 63"/>
              <a:gd name="T7" fmla="*/ 11 h 102"/>
              <a:gd name="T8" fmla="*/ 12 w 63"/>
              <a:gd name="T9" fmla="*/ 53 h 102"/>
              <a:gd name="T10" fmla="*/ 15 w 63"/>
              <a:gd name="T11" fmla="*/ 53 h 102"/>
              <a:gd name="T12" fmla="*/ 18 w 63"/>
              <a:gd name="T13" fmla="*/ 53 h 102"/>
              <a:gd name="T14" fmla="*/ 21 w 63"/>
              <a:gd name="T15" fmla="*/ 53 h 102"/>
              <a:gd name="T16" fmla="*/ 24 w 63"/>
              <a:gd name="T17" fmla="*/ 53 h 102"/>
              <a:gd name="T18" fmla="*/ 33 w 63"/>
              <a:gd name="T19" fmla="*/ 52 h 102"/>
              <a:gd name="T20" fmla="*/ 42 w 63"/>
              <a:gd name="T21" fmla="*/ 49 h 102"/>
              <a:gd name="T22" fmla="*/ 48 w 63"/>
              <a:gd name="T23" fmla="*/ 42 h 102"/>
              <a:gd name="T24" fmla="*/ 51 w 63"/>
              <a:gd name="T25" fmla="*/ 31 h 102"/>
              <a:gd name="T26" fmla="*/ 48 w 63"/>
              <a:gd name="T27" fmla="*/ 21 h 102"/>
              <a:gd name="T28" fmla="*/ 43 w 63"/>
              <a:gd name="T29" fmla="*/ 14 h 102"/>
              <a:gd name="T30" fmla="*/ 34 w 63"/>
              <a:gd name="T31" fmla="*/ 11 h 102"/>
              <a:gd name="T32" fmla="*/ 25 w 63"/>
              <a:gd name="T33" fmla="*/ 10 h 102"/>
              <a:gd name="T34" fmla="*/ 0 w 63"/>
              <a:gd name="T35" fmla="*/ 2 h 102"/>
              <a:gd name="T36" fmla="*/ 0 w 63"/>
              <a:gd name="T37" fmla="*/ 2 h 102"/>
              <a:gd name="T38" fmla="*/ 12 w 63"/>
              <a:gd name="T39" fmla="*/ 0 h 102"/>
              <a:gd name="T40" fmla="*/ 25 w 63"/>
              <a:gd name="T41" fmla="*/ 0 h 102"/>
              <a:gd name="T42" fmla="*/ 38 w 63"/>
              <a:gd name="T43" fmla="*/ 1 h 102"/>
              <a:gd name="T44" fmla="*/ 51 w 63"/>
              <a:gd name="T45" fmla="*/ 6 h 102"/>
              <a:gd name="T46" fmla="*/ 60 w 63"/>
              <a:gd name="T47" fmla="*/ 15 h 102"/>
              <a:gd name="T48" fmla="*/ 63 w 63"/>
              <a:gd name="T49" fmla="*/ 31 h 102"/>
              <a:gd name="T50" fmla="*/ 60 w 63"/>
              <a:gd name="T51" fmla="*/ 46 h 102"/>
              <a:gd name="T52" fmla="*/ 51 w 63"/>
              <a:gd name="T53" fmla="*/ 56 h 102"/>
              <a:gd name="T54" fmla="*/ 39 w 63"/>
              <a:gd name="T55" fmla="*/ 62 h 102"/>
              <a:gd name="T56" fmla="*/ 24 w 63"/>
              <a:gd name="T57" fmla="*/ 64 h 102"/>
              <a:gd name="T58" fmla="*/ 22 w 63"/>
              <a:gd name="T59" fmla="*/ 64 h 102"/>
              <a:gd name="T60" fmla="*/ 18 w 63"/>
              <a:gd name="T61" fmla="*/ 64 h 102"/>
              <a:gd name="T62" fmla="*/ 15 w 63"/>
              <a:gd name="T63" fmla="*/ 64 h 102"/>
              <a:gd name="T64" fmla="*/ 12 w 63"/>
              <a:gd name="T65" fmla="*/ 63 h 102"/>
              <a:gd name="T66" fmla="*/ 12 w 63"/>
              <a:gd name="T67" fmla="*/ 102 h 102"/>
              <a:gd name="T68" fmla="*/ 0 w 63"/>
              <a:gd name="T69" fmla="*/ 102 h 102"/>
              <a:gd name="T70" fmla="*/ 0 w 63"/>
              <a:gd name="T71" fmla="*/ 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 h="102">
                <a:moveTo>
                  <a:pt x="25" y="10"/>
                </a:moveTo>
                <a:lnTo>
                  <a:pt x="25" y="10"/>
                </a:lnTo>
                <a:cubicBezTo>
                  <a:pt x="23" y="10"/>
                  <a:pt x="20" y="10"/>
                  <a:pt x="18" y="10"/>
                </a:cubicBezTo>
                <a:cubicBezTo>
                  <a:pt x="16" y="10"/>
                  <a:pt x="14" y="10"/>
                  <a:pt x="12" y="11"/>
                </a:cubicBezTo>
                <a:lnTo>
                  <a:pt x="12" y="53"/>
                </a:lnTo>
                <a:cubicBezTo>
                  <a:pt x="13" y="53"/>
                  <a:pt x="14" y="53"/>
                  <a:pt x="15" y="53"/>
                </a:cubicBezTo>
                <a:cubicBezTo>
                  <a:pt x="16" y="53"/>
                  <a:pt x="17" y="53"/>
                  <a:pt x="18" y="53"/>
                </a:cubicBezTo>
                <a:cubicBezTo>
                  <a:pt x="19" y="53"/>
                  <a:pt x="20" y="53"/>
                  <a:pt x="21" y="53"/>
                </a:cubicBezTo>
                <a:lnTo>
                  <a:pt x="24" y="53"/>
                </a:lnTo>
                <a:cubicBezTo>
                  <a:pt x="27" y="53"/>
                  <a:pt x="30" y="53"/>
                  <a:pt x="33" y="52"/>
                </a:cubicBezTo>
                <a:cubicBezTo>
                  <a:pt x="37" y="52"/>
                  <a:pt x="39" y="50"/>
                  <a:pt x="42" y="49"/>
                </a:cubicBezTo>
                <a:cubicBezTo>
                  <a:pt x="45" y="47"/>
                  <a:pt x="47" y="45"/>
                  <a:pt x="48" y="42"/>
                </a:cubicBezTo>
                <a:cubicBezTo>
                  <a:pt x="50" y="39"/>
                  <a:pt x="51" y="35"/>
                  <a:pt x="51" y="31"/>
                </a:cubicBezTo>
                <a:cubicBezTo>
                  <a:pt x="51" y="27"/>
                  <a:pt x="50" y="23"/>
                  <a:pt x="48" y="21"/>
                </a:cubicBezTo>
                <a:cubicBezTo>
                  <a:pt x="47" y="18"/>
                  <a:pt x="45" y="16"/>
                  <a:pt x="43" y="14"/>
                </a:cubicBezTo>
                <a:cubicBezTo>
                  <a:pt x="40" y="13"/>
                  <a:pt x="37" y="12"/>
                  <a:pt x="34" y="11"/>
                </a:cubicBezTo>
                <a:cubicBezTo>
                  <a:pt x="31" y="10"/>
                  <a:pt x="28" y="10"/>
                  <a:pt x="25" y="10"/>
                </a:cubicBezTo>
                <a:close/>
                <a:moveTo>
                  <a:pt x="0" y="2"/>
                </a:moveTo>
                <a:lnTo>
                  <a:pt x="0" y="2"/>
                </a:lnTo>
                <a:cubicBezTo>
                  <a:pt x="4" y="1"/>
                  <a:pt x="8" y="0"/>
                  <a:pt x="12" y="0"/>
                </a:cubicBezTo>
                <a:cubicBezTo>
                  <a:pt x="16" y="0"/>
                  <a:pt x="21" y="0"/>
                  <a:pt x="25" y="0"/>
                </a:cubicBezTo>
                <a:cubicBezTo>
                  <a:pt x="29" y="0"/>
                  <a:pt x="34" y="0"/>
                  <a:pt x="38" y="1"/>
                </a:cubicBezTo>
                <a:cubicBezTo>
                  <a:pt x="43" y="2"/>
                  <a:pt x="47" y="3"/>
                  <a:pt x="51" y="6"/>
                </a:cubicBezTo>
                <a:cubicBezTo>
                  <a:pt x="54" y="8"/>
                  <a:pt x="57" y="11"/>
                  <a:pt x="60" y="15"/>
                </a:cubicBezTo>
                <a:cubicBezTo>
                  <a:pt x="62" y="19"/>
                  <a:pt x="63" y="24"/>
                  <a:pt x="63" y="31"/>
                </a:cubicBezTo>
                <a:cubicBezTo>
                  <a:pt x="63" y="37"/>
                  <a:pt x="62" y="42"/>
                  <a:pt x="60" y="46"/>
                </a:cubicBezTo>
                <a:cubicBezTo>
                  <a:pt x="58" y="50"/>
                  <a:pt x="55" y="54"/>
                  <a:pt x="51" y="56"/>
                </a:cubicBezTo>
                <a:cubicBezTo>
                  <a:pt x="48" y="59"/>
                  <a:pt x="43" y="61"/>
                  <a:pt x="39" y="62"/>
                </a:cubicBezTo>
                <a:cubicBezTo>
                  <a:pt x="34" y="63"/>
                  <a:pt x="29" y="64"/>
                  <a:pt x="24" y="64"/>
                </a:cubicBezTo>
                <a:lnTo>
                  <a:pt x="22" y="64"/>
                </a:lnTo>
                <a:cubicBezTo>
                  <a:pt x="21" y="64"/>
                  <a:pt x="20" y="64"/>
                  <a:pt x="18" y="64"/>
                </a:cubicBezTo>
                <a:cubicBezTo>
                  <a:pt x="17" y="64"/>
                  <a:pt x="16" y="64"/>
                  <a:pt x="15" y="64"/>
                </a:cubicBezTo>
                <a:cubicBezTo>
                  <a:pt x="14" y="63"/>
                  <a:pt x="13" y="63"/>
                  <a:pt x="12" y="63"/>
                </a:cubicBezTo>
                <a:lnTo>
                  <a:pt x="12" y="102"/>
                </a:lnTo>
                <a:lnTo>
                  <a:pt x="0" y="102"/>
                </a:lnTo>
                <a:lnTo>
                  <a:pt x="0" y="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0" name="Freeform 1940"/>
          <p:cNvSpPr>
            <a:spLocks noEditPoints="1"/>
          </p:cNvSpPr>
          <p:nvPr/>
        </p:nvSpPr>
        <p:spPr bwMode="auto">
          <a:xfrm>
            <a:off x="906463" y="623888"/>
            <a:ext cx="58738" cy="74613"/>
          </a:xfrm>
          <a:custGeom>
            <a:avLst/>
            <a:gdLst>
              <a:gd name="T0" fmla="*/ 12 w 82"/>
              <a:gd name="T1" fmla="*/ 52 h 104"/>
              <a:gd name="T2" fmla="*/ 12 w 82"/>
              <a:gd name="T3" fmla="*/ 52 h 104"/>
              <a:gd name="T4" fmla="*/ 14 w 82"/>
              <a:gd name="T5" fmla="*/ 68 h 104"/>
              <a:gd name="T6" fmla="*/ 19 w 82"/>
              <a:gd name="T7" fmla="*/ 81 h 104"/>
              <a:gd name="T8" fmla="*/ 28 w 82"/>
              <a:gd name="T9" fmla="*/ 90 h 104"/>
              <a:gd name="T10" fmla="*/ 41 w 82"/>
              <a:gd name="T11" fmla="*/ 94 h 104"/>
              <a:gd name="T12" fmla="*/ 62 w 82"/>
              <a:gd name="T13" fmla="*/ 83 h 104"/>
              <a:gd name="T14" fmla="*/ 69 w 82"/>
              <a:gd name="T15" fmla="*/ 52 h 104"/>
              <a:gd name="T16" fmla="*/ 68 w 82"/>
              <a:gd name="T17" fmla="*/ 36 h 104"/>
              <a:gd name="T18" fmla="*/ 62 w 82"/>
              <a:gd name="T19" fmla="*/ 23 h 104"/>
              <a:gd name="T20" fmla="*/ 53 w 82"/>
              <a:gd name="T21" fmla="*/ 14 h 104"/>
              <a:gd name="T22" fmla="*/ 41 w 82"/>
              <a:gd name="T23" fmla="*/ 11 h 104"/>
              <a:gd name="T24" fmla="*/ 20 w 82"/>
              <a:gd name="T25" fmla="*/ 21 h 104"/>
              <a:gd name="T26" fmla="*/ 12 w 82"/>
              <a:gd name="T27" fmla="*/ 52 h 104"/>
              <a:gd name="T28" fmla="*/ 0 w 82"/>
              <a:gd name="T29" fmla="*/ 52 h 104"/>
              <a:gd name="T30" fmla="*/ 0 w 82"/>
              <a:gd name="T31" fmla="*/ 52 h 104"/>
              <a:gd name="T32" fmla="*/ 10 w 82"/>
              <a:gd name="T33" fmla="*/ 13 h 104"/>
              <a:gd name="T34" fmla="*/ 41 w 82"/>
              <a:gd name="T35" fmla="*/ 0 h 104"/>
              <a:gd name="T36" fmla="*/ 59 w 82"/>
              <a:gd name="T37" fmla="*/ 4 h 104"/>
              <a:gd name="T38" fmla="*/ 72 w 82"/>
              <a:gd name="T39" fmla="*/ 14 h 104"/>
              <a:gd name="T40" fmla="*/ 79 w 82"/>
              <a:gd name="T41" fmla="*/ 31 h 104"/>
              <a:gd name="T42" fmla="*/ 82 w 82"/>
              <a:gd name="T43" fmla="*/ 52 h 104"/>
              <a:gd name="T44" fmla="*/ 71 w 82"/>
              <a:gd name="T45" fmla="*/ 91 h 104"/>
              <a:gd name="T46" fmla="*/ 41 w 82"/>
              <a:gd name="T47" fmla="*/ 104 h 104"/>
              <a:gd name="T48" fmla="*/ 22 w 82"/>
              <a:gd name="T49" fmla="*/ 101 h 104"/>
              <a:gd name="T50" fmla="*/ 10 w 82"/>
              <a:gd name="T51" fmla="*/ 90 h 104"/>
              <a:gd name="T52" fmla="*/ 2 w 82"/>
              <a:gd name="T53" fmla="*/ 74 h 104"/>
              <a:gd name="T54" fmla="*/ 0 w 82"/>
              <a:gd name="T55"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104">
                <a:moveTo>
                  <a:pt x="12" y="52"/>
                </a:moveTo>
                <a:lnTo>
                  <a:pt x="12" y="52"/>
                </a:lnTo>
                <a:cubicBezTo>
                  <a:pt x="12" y="58"/>
                  <a:pt x="13" y="63"/>
                  <a:pt x="14" y="68"/>
                </a:cubicBezTo>
                <a:cubicBezTo>
                  <a:pt x="15" y="73"/>
                  <a:pt x="17" y="77"/>
                  <a:pt x="19" y="81"/>
                </a:cubicBezTo>
                <a:cubicBezTo>
                  <a:pt x="21" y="85"/>
                  <a:pt x="24" y="88"/>
                  <a:pt x="28" y="90"/>
                </a:cubicBezTo>
                <a:cubicBezTo>
                  <a:pt x="31" y="92"/>
                  <a:pt x="36" y="94"/>
                  <a:pt x="41" y="94"/>
                </a:cubicBezTo>
                <a:cubicBezTo>
                  <a:pt x="50" y="94"/>
                  <a:pt x="57" y="90"/>
                  <a:pt x="62" y="83"/>
                </a:cubicBezTo>
                <a:cubicBezTo>
                  <a:pt x="67" y="77"/>
                  <a:pt x="69" y="66"/>
                  <a:pt x="69" y="52"/>
                </a:cubicBezTo>
                <a:cubicBezTo>
                  <a:pt x="69" y="47"/>
                  <a:pt x="69" y="41"/>
                  <a:pt x="68" y="36"/>
                </a:cubicBezTo>
                <a:cubicBezTo>
                  <a:pt x="66" y="31"/>
                  <a:pt x="65" y="27"/>
                  <a:pt x="62" y="23"/>
                </a:cubicBezTo>
                <a:cubicBezTo>
                  <a:pt x="60" y="19"/>
                  <a:pt x="57" y="16"/>
                  <a:pt x="53" y="14"/>
                </a:cubicBezTo>
                <a:cubicBezTo>
                  <a:pt x="50" y="12"/>
                  <a:pt x="46" y="11"/>
                  <a:pt x="41" y="11"/>
                </a:cubicBezTo>
                <a:cubicBezTo>
                  <a:pt x="32" y="11"/>
                  <a:pt x="25" y="14"/>
                  <a:pt x="20" y="21"/>
                </a:cubicBezTo>
                <a:cubicBezTo>
                  <a:pt x="15" y="28"/>
                  <a:pt x="12" y="38"/>
                  <a:pt x="12" y="52"/>
                </a:cubicBezTo>
                <a:close/>
                <a:moveTo>
                  <a:pt x="0" y="52"/>
                </a:moveTo>
                <a:lnTo>
                  <a:pt x="0" y="52"/>
                </a:lnTo>
                <a:cubicBezTo>
                  <a:pt x="0" y="35"/>
                  <a:pt x="3" y="22"/>
                  <a:pt x="10" y="13"/>
                </a:cubicBezTo>
                <a:cubicBezTo>
                  <a:pt x="17" y="4"/>
                  <a:pt x="27" y="0"/>
                  <a:pt x="41" y="0"/>
                </a:cubicBezTo>
                <a:cubicBezTo>
                  <a:pt x="48" y="0"/>
                  <a:pt x="54" y="1"/>
                  <a:pt x="59" y="4"/>
                </a:cubicBezTo>
                <a:cubicBezTo>
                  <a:pt x="64" y="6"/>
                  <a:pt x="68" y="10"/>
                  <a:pt x="72" y="14"/>
                </a:cubicBezTo>
                <a:cubicBezTo>
                  <a:pt x="75" y="19"/>
                  <a:pt x="78" y="24"/>
                  <a:pt x="79" y="31"/>
                </a:cubicBezTo>
                <a:cubicBezTo>
                  <a:pt x="81" y="37"/>
                  <a:pt x="82" y="44"/>
                  <a:pt x="82" y="52"/>
                </a:cubicBezTo>
                <a:cubicBezTo>
                  <a:pt x="82" y="69"/>
                  <a:pt x="78" y="82"/>
                  <a:pt x="71" y="91"/>
                </a:cubicBezTo>
                <a:cubicBezTo>
                  <a:pt x="64" y="100"/>
                  <a:pt x="54" y="104"/>
                  <a:pt x="41" y="104"/>
                </a:cubicBezTo>
                <a:cubicBezTo>
                  <a:pt x="34" y="104"/>
                  <a:pt x="27" y="103"/>
                  <a:pt x="22" y="101"/>
                </a:cubicBezTo>
                <a:cubicBezTo>
                  <a:pt x="17" y="98"/>
                  <a:pt x="13" y="95"/>
                  <a:pt x="10" y="90"/>
                </a:cubicBezTo>
                <a:cubicBezTo>
                  <a:pt x="6" y="85"/>
                  <a:pt x="4" y="80"/>
                  <a:pt x="2" y="74"/>
                </a:cubicBezTo>
                <a:cubicBezTo>
                  <a:pt x="0" y="67"/>
                  <a:pt x="0" y="60"/>
                  <a:pt x="0" y="52"/>
                </a:cubicBez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1" name="Freeform 1941"/>
          <p:cNvSpPr>
            <a:spLocks/>
          </p:cNvSpPr>
          <p:nvPr/>
        </p:nvSpPr>
        <p:spPr bwMode="auto">
          <a:xfrm>
            <a:off x="977901" y="623888"/>
            <a:ext cx="49213" cy="74613"/>
          </a:xfrm>
          <a:custGeom>
            <a:avLst/>
            <a:gdLst>
              <a:gd name="T0" fmla="*/ 69 w 69"/>
              <a:gd name="T1" fmla="*/ 98 h 104"/>
              <a:gd name="T2" fmla="*/ 69 w 69"/>
              <a:gd name="T3" fmla="*/ 98 h 104"/>
              <a:gd name="T4" fmla="*/ 58 w 69"/>
              <a:gd name="T5" fmla="*/ 103 h 104"/>
              <a:gd name="T6" fmla="*/ 44 w 69"/>
              <a:gd name="T7" fmla="*/ 104 h 104"/>
              <a:gd name="T8" fmla="*/ 27 w 69"/>
              <a:gd name="T9" fmla="*/ 101 h 104"/>
              <a:gd name="T10" fmla="*/ 13 w 69"/>
              <a:gd name="T11" fmla="*/ 92 h 104"/>
              <a:gd name="T12" fmla="*/ 4 w 69"/>
              <a:gd name="T13" fmla="*/ 76 h 104"/>
              <a:gd name="T14" fmla="*/ 0 w 69"/>
              <a:gd name="T15" fmla="*/ 52 h 104"/>
              <a:gd name="T16" fmla="*/ 4 w 69"/>
              <a:gd name="T17" fmla="*/ 28 h 104"/>
              <a:gd name="T18" fmla="*/ 14 w 69"/>
              <a:gd name="T19" fmla="*/ 12 h 104"/>
              <a:gd name="T20" fmla="*/ 28 w 69"/>
              <a:gd name="T21" fmla="*/ 3 h 104"/>
              <a:gd name="T22" fmla="*/ 44 w 69"/>
              <a:gd name="T23" fmla="*/ 0 h 104"/>
              <a:gd name="T24" fmla="*/ 58 w 69"/>
              <a:gd name="T25" fmla="*/ 1 h 104"/>
              <a:gd name="T26" fmla="*/ 67 w 69"/>
              <a:gd name="T27" fmla="*/ 3 h 104"/>
              <a:gd name="T28" fmla="*/ 65 w 69"/>
              <a:gd name="T29" fmla="*/ 14 h 104"/>
              <a:gd name="T30" fmla="*/ 45 w 69"/>
              <a:gd name="T31" fmla="*/ 11 h 104"/>
              <a:gd name="T32" fmla="*/ 33 w 69"/>
              <a:gd name="T33" fmla="*/ 13 h 104"/>
              <a:gd name="T34" fmla="*/ 23 w 69"/>
              <a:gd name="T35" fmla="*/ 20 h 104"/>
              <a:gd name="T36" fmla="*/ 16 w 69"/>
              <a:gd name="T37" fmla="*/ 33 h 104"/>
              <a:gd name="T38" fmla="*/ 13 w 69"/>
              <a:gd name="T39" fmla="*/ 52 h 104"/>
              <a:gd name="T40" fmla="*/ 15 w 69"/>
              <a:gd name="T41" fmla="*/ 70 h 104"/>
              <a:gd name="T42" fmla="*/ 23 w 69"/>
              <a:gd name="T43" fmla="*/ 83 h 104"/>
              <a:gd name="T44" fmla="*/ 33 w 69"/>
              <a:gd name="T45" fmla="*/ 91 h 104"/>
              <a:gd name="T46" fmla="*/ 47 w 69"/>
              <a:gd name="T47" fmla="*/ 94 h 104"/>
              <a:gd name="T48" fmla="*/ 58 w 69"/>
              <a:gd name="T49" fmla="*/ 92 h 104"/>
              <a:gd name="T50" fmla="*/ 66 w 69"/>
              <a:gd name="T51" fmla="*/ 89 h 104"/>
              <a:gd name="T52" fmla="*/ 69 w 69"/>
              <a:gd name="T53"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104">
                <a:moveTo>
                  <a:pt x="69" y="98"/>
                </a:moveTo>
                <a:lnTo>
                  <a:pt x="69" y="98"/>
                </a:lnTo>
                <a:cubicBezTo>
                  <a:pt x="66" y="101"/>
                  <a:pt x="62" y="102"/>
                  <a:pt x="58" y="103"/>
                </a:cubicBezTo>
                <a:cubicBezTo>
                  <a:pt x="54" y="104"/>
                  <a:pt x="49" y="104"/>
                  <a:pt x="44" y="104"/>
                </a:cubicBezTo>
                <a:cubicBezTo>
                  <a:pt x="38" y="104"/>
                  <a:pt x="32" y="103"/>
                  <a:pt x="27" y="101"/>
                </a:cubicBezTo>
                <a:cubicBezTo>
                  <a:pt x="22" y="99"/>
                  <a:pt x="17" y="96"/>
                  <a:pt x="13" y="92"/>
                </a:cubicBezTo>
                <a:cubicBezTo>
                  <a:pt x="9" y="88"/>
                  <a:pt x="6" y="82"/>
                  <a:pt x="4" y="76"/>
                </a:cubicBezTo>
                <a:cubicBezTo>
                  <a:pt x="1" y="69"/>
                  <a:pt x="0" y="61"/>
                  <a:pt x="0" y="52"/>
                </a:cubicBezTo>
                <a:cubicBezTo>
                  <a:pt x="0" y="43"/>
                  <a:pt x="1" y="35"/>
                  <a:pt x="4" y="28"/>
                </a:cubicBezTo>
                <a:cubicBezTo>
                  <a:pt x="7" y="22"/>
                  <a:pt x="10" y="16"/>
                  <a:pt x="14" y="12"/>
                </a:cubicBezTo>
                <a:cubicBezTo>
                  <a:pt x="18" y="8"/>
                  <a:pt x="23" y="5"/>
                  <a:pt x="28" y="3"/>
                </a:cubicBezTo>
                <a:cubicBezTo>
                  <a:pt x="33" y="1"/>
                  <a:pt x="39" y="0"/>
                  <a:pt x="44" y="0"/>
                </a:cubicBezTo>
                <a:cubicBezTo>
                  <a:pt x="50" y="0"/>
                  <a:pt x="54" y="0"/>
                  <a:pt x="58" y="1"/>
                </a:cubicBezTo>
                <a:cubicBezTo>
                  <a:pt x="62" y="2"/>
                  <a:pt x="65" y="2"/>
                  <a:pt x="67" y="3"/>
                </a:cubicBezTo>
                <a:lnTo>
                  <a:pt x="65" y="14"/>
                </a:lnTo>
                <a:cubicBezTo>
                  <a:pt x="60" y="12"/>
                  <a:pt x="53" y="11"/>
                  <a:pt x="45" y="11"/>
                </a:cubicBezTo>
                <a:cubicBezTo>
                  <a:pt x="41" y="11"/>
                  <a:pt x="37" y="11"/>
                  <a:pt x="33" y="13"/>
                </a:cubicBezTo>
                <a:cubicBezTo>
                  <a:pt x="29" y="14"/>
                  <a:pt x="26" y="17"/>
                  <a:pt x="23" y="20"/>
                </a:cubicBezTo>
                <a:cubicBezTo>
                  <a:pt x="20" y="23"/>
                  <a:pt x="17" y="27"/>
                  <a:pt x="16" y="33"/>
                </a:cubicBezTo>
                <a:cubicBezTo>
                  <a:pt x="14" y="38"/>
                  <a:pt x="13" y="44"/>
                  <a:pt x="13" y="52"/>
                </a:cubicBezTo>
                <a:cubicBezTo>
                  <a:pt x="13" y="59"/>
                  <a:pt x="14" y="65"/>
                  <a:pt x="15" y="70"/>
                </a:cubicBezTo>
                <a:cubicBezTo>
                  <a:pt x="17" y="75"/>
                  <a:pt x="20" y="80"/>
                  <a:pt x="23" y="83"/>
                </a:cubicBezTo>
                <a:cubicBezTo>
                  <a:pt x="26" y="87"/>
                  <a:pt x="29" y="89"/>
                  <a:pt x="33" y="91"/>
                </a:cubicBezTo>
                <a:cubicBezTo>
                  <a:pt x="37" y="93"/>
                  <a:pt x="42" y="94"/>
                  <a:pt x="47" y="94"/>
                </a:cubicBezTo>
                <a:cubicBezTo>
                  <a:pt x="51" y="94"/>
                  <a:pt x="55" y="93"/>
                  <a:pt x="58" y="92"/>
                </a:cubicBezTo>
                <a:cubicBezTo>
                  <a:pt x="61" y="91"/>
                  <a:pt x="64" y="90"/>
                  <a:pt x="66" y="89"/>
                </a:cubicBezTo>
                <a:lnTo>
                  <a:pt x="69" y="98"/>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2" name="Freeform 1942"/>
          <p:cNvSpPr>
            <a:spLocks/>
          </p:cNvSpPr>
          <p:nvPr/>
        </p:nvSpPr>
        <p:spPr bwMode="auto">
          <a:xfrm>
            <a:off x="1035051" y="623888"/>
            <a:ext cx="49213" cy="74613"/>
          </a:xfrm>
          <a:custGeom>
            <a:avLst/>
            <a:gdLst>
              <a:gd name="T0" fmla="*/ 69 w 69"/>
              <a:gd name="T1" fmla="*/ 98 h 104"/>
              <a:gd name="T2" fmla="*/ 69 w 69"/>
              <a:gd name="T3" fmla="*/ 98 h 104"/>
              <a:gd name="T4" fmla="*/ 58 w 69"/>
              <a:gd name="T5" fmla="*/ 103 h 104"/>
              <a:gd name="T6" fmla="*/ 44 w 69"/>
              <a:gd name="T7" fmla="*/ 104 h 104"/>
              <a:gd name="T8" fmla="*/ 27 w 69"/>
              <a:gd name="T9" fmla="*/ 101 h 104"/>
              <a:gd name="T10" fmla="*/ 13 w 69"/>
              <a:gd name="T11" fmla="*/ 92 h 104"/>
              <a:gd name="T12" fmla="*/ 3 w 69"/>
              <a:gd name="T13" fmla="*/ 76 h 104"/>
              <a:gd name="T14" fmla="*/ 0 w 69"/>
              <a:gd name="T15" fmla="*/ 52 h 104"/>
              <a:gd name="T16" fmla="*/ 4 w 69"/>
              <a:gd name="T17" fmla="*/ 28 h 104"/>
              <a:gd name="T18" fmla="*/ 14 w 69"/>
              <a:gd name="T19" fmla="*/ 12 h 104"/>
              <a:gd name="T20" fmla="*/ 28 w 69"/>
              <a:gd name="T21" fmla="*/ 3 h 104"/>
              <a:gd name="T22" fmla="*/ 44 w 69"/>
              <a:gd name="T23" fmla="*/ 0 h 104"/>
              <a:gd name="T24" fmla="*/ 58 w 69"/>
              <a:gd name="T25" fmla="*/ 1 h 104"/>
              <a:gd name="T26" fmla="*/ 67 w 69"/>
              <a:gd name="T27" fmla="*/ 3 h 104"/>
              <a:gd name="T28" fmla="*/ 64 w 69"/>
              <a:gd name="T29" fmla="*/ 14 h 104"/>
              <a:gd name="T30" fmla="*/ 45 w 69"/>
              <a:gd name="T31" fmla="*/ 11 h 104"/>
              <a:gd name="T32" fmla="*/ 33 w 69"/>
              <a:gd name="T33" fmla="*/ 13 h 104"/>
              <a:gd name="T34" fmla="*/ 23 w 69"/>
              <a:gd name="T35" fmla="*/ 20 h 104"/>
              <a:gd name="T36" fmla="*/ 15 w 69"/>
              <a:gd name="T37" fmla="*/ 33 h 104"/>
              <a:gd name="T38" fmla="*/ 13 w 69"/>
              <a:gd name="T39" fmla="*/ 52 h 104"/>
              <a:gd name="T40" fmla="*/ 15 w 69"/>
              <a:gd name="T41" fmla="*/ 70 h 104"/>
              <a:gd name="T42" fmla="*/ 22 w 69"/>
              <a:gd name="T43" fmla="*/ 83 h 104"/>
              <a:gd name="T44" fmla="*/ 33 w 69"/>
              <a:gd name="T45" fmla="*/ 91 h 104"/>
              <a:gd name="T46" fmla="*/ 46 w 69"/>
              <a:gd name="T47" fmla="*/ 94 h 104"/>
              <a:gd name="T48" fmla="*/ 58 w 69"/>
              <a:gd name="T49" fmla="*/ 92 h 104"/>
              <a:gd name="T50" fmla="*/ 66 w 69"/>
              <a:gd name="T51" fmla="*/ 89 h 104"/>
              <a:gd name="T52" fmla="*/ 69 w 69"/>
              <a:gd name="T53"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104">
                <a:moveTo>
                  <a:pt x="69" y="98"/>
                </a:moveTo>
                <a:lnTo>
                  <a:pt x="69" y="98"/>
                </a:lnTo>
                <a:cubicBezTo>
                  <a:pt x="66" y="101"/>
                  <a:pt x="62" y="102"/>
                  <a:pt x="58" y="103"/>
                </a:cubicBezTo>
                <a:cubicBezTo>
                  <a:pt x="53" y="104"/>
                  <a:pt x="49" y="104"/>
                  <a:pt x="44" y="104"/>
                </a:cubicBezTo>
                <a:cubicBezTo>
                  <a:pt x="37" y="104"/>
                  <a:pt x="32" y="103"/>
                  <a:pt x="27" y="101"/>
                </a:cubicBezTo>
                <a:cubicBezTo>
                  <a:pt x="21" y="99"/>
                  <a:pt x="17" y="96"/>
                  <a:pt x="13" y="92"/>
                </a:cubicBezTo>
                <a:cubicBezTo>
                  <a:pt x="9" y="88"/>
                  <a:pt x="6" y="82"/>
                  <a:pt x="3" y="76"/>
                </a:cubicBezTo>
                <a:cubicBezTo>
                  <a:pt x="1" y="69"/>
                  <a:pt x="0" y="61"/>
                  <a:pt x="0" y="52"/>
                </a:cubicBezTo>
                <a:cubicBezTo>
                  <a:pt x="0" y="43"/>
                  <a:pt x="1" y="35"/>
                  <a:pt x="4" y="28"/>
                </a:cubicBezTo>
                <a:cubicBezTo>
                  <a:pt x="6" y="22"/>
                  <a:pt x="10" y="16"/>
                  <a:pt x="14" y="12"/>
                </a:cubicBezTo>
                <a:cubicBezTo>
                  <a:pt x="18" y="8"/>
                  <a:pt x="23" y="5"/>
                  <a:pt x="28" y="3"/>
                </a:cubicBezTo>
                <a:cubicBezTo>
                  <a:pt x="33" y="1"/>
                  <a:pt x="38" y="0"/>
                  <a:pt x="44" y="0"/>
                </a:cubicBezTo>
                <a:cubicBezTo>
                  <a:pt x="49" y="0"/>
                  <a:pt x="54" y="0"/>
                  <a:pt x="58" y="1"/>
                </a:cubicBezTo>
                <a:cubicBezTo>
                  <a:pt x="61" y="2"/>
                  <a:pt x="65" y="2"/>
                  <a:pt x="67" y="3"/>
                </a:cubicBezTo>
                <a:lnTo>
                  <a:pt x="64" y="14"/>
                </a:lnTo>
                <a:cubicBezTo>
                  <a:pt x="60" y="12"/>
                  <a:pt x="53" y="11"/>
                  <a:pt x="45" y="11"/>
                </a:cubicBezTo>
                <a:cubicBezTo>
                  <a:pt x="41" y="11"/>
                  <a:pt x="37" y="11"/>
                  <a:pt x="33" y="13"/>
                </a:cubicBezTo>
                <a:cubicBezTo>
                  <a:pt x="29" y="14"/>
                  <a:pt x="26" y="17"/>
                  <a:pt x="23" y="20"/>
                </a:cubicBezTo>
                <a:cubicBezTo>
                  <a:pt x="20" y="23"/>
                  <a:pt x="17" y="27"/>
                  <a:pt x="15" y="33"/>
                </a:cubicBezTo>
                <a:cubicBezTo>
                  <a:pt x="13" y="38"/>
                  <a:pt x="13" y="44"/>
                  <a:pt x="13" y="52"/>
                </a:cubicBezTo>
                <a:cubicBezTo>
                  <a:pt x="13" y="59"/>
                  <a:pt x="13" y="65"/>
                  <a:pt x="15" y="70"/>
                </a:cubicBezTo>
                <a:cubicBezTo>
                  <a:pt x="17" y="75"/>
                  <a:pt x="19" y="80"/>
                  <a:pt x="22" y="83"/>
                </a:cubicBezTo>
                <a:cubicBezTo>
                  <a:pt x="25" y="87"/>
                  <a:pt x="29" y="89"/>
                  <a:pt x="33" y="91"/>
                </a:cubicBezTo>
                <a:cubicBezTo>
                  <a:pt x="37" y="93"/>
                  <a:pt x="41" y="94"/>
                  <a:pt x="46" y="94"/>
                </a:cubicBezTo>
                <a:cubicBezTo>
                  <a:pt x="51" y="94"/>
                  <a:pt x="54" y="93"/>
                  <a:pt x="58" y="92"/>
                </a:cubicBezTo>
                <a:cubicBezTo>
                  <a:pt x="61" y="91"/>
                  <a:pt x="64" y="90"/>
                  <a:pt x="66" y="89"/>
                </a:cubicBezTo>
                <a:lnTo>
                  <a:pt x="69" y="98"/>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3" name="Freeform 1943"/>
          <p:cNvSpPr>
            <a:spLocks/>
          </p:cNvSpPr>
          <p:nvPr/>
        </p:nvSpPr>
        <p:spPr bwMode="auto">
          <a:xfrm>
            <a:off x="1098551" y="625475"/>
            <a:ext cx="52388" cy="73025"/>
          </a:xfrm>
          <a:custGeom>
            <a:avLst/>
            <a:gdLst>
              <a:gd name="T0" fmla="*/ 61 w 73"/>
              <a:gd name="T1" fmla="*/ 32 h 101"/>
              <a:gd name="T2" fmla="*/ 61 w 73"/>
              <a:gd name="T3" fmla="*/ 32 h 101"/>
              <a:gd name="T4" fmla="*/ 62 w 73"/>
              <a:gd name="T5" fmla="*/ 21 h 101"/>
              <a:gd name="T6" fmla="*/ 61 w 73"/>
              <a:gd name="T7" fmla="*/ 21 h 101"/>
              <a:gd name="T8" fmla="*/ 55 w 73"/>
              <a:gd name="T9" fmla="*/ 33 h 101"/>
              <a:gd name="T10" fmla="*/ 7 w 73"/>
              <a:gd name="T11" fmla="*/ 101 h 101"/>
              <a:gd name="T12" fmla="*/ 0 w 73"/>
              <a:gd name="T13" fmla="*/ 101 h 101"/>
              <a:gd name="T14" fmla="*/ 0 w 73"/>
              <a:gd name="T15" fmla="*/ 0 h 101"/>
              <a:gd name="T16" fmla="*/ 11 w 73"/>
              <a:gd name="T17" fmla="*/ 0 h 101"/>
              <a:gd name="T18" fmla="*/ 11 w 73"/>
              <a:gd name="T19" fmla="*/ 69 h 101"/>
              <a:gd name="T20" fmla="*/ 10 w 73"/>
              <a:gd name="T21" fmla="*/ 80 h 101"/>
              <a:gd name="T22" fmla="*/ 11 w 73"/>
              <a:gd name="T23" fmla="*/ 80 h 101"/>
              <a:gd name="T24" fmla="*/ 17 w 73"/>
              <a:gd name="T25" fmla="*/ 68 h 101"/>
              <a:gd name="T26" fmla="*/ 66 w 73"/>
              <a:gd name="T27" fmla="*/ 0 h 101"/>
              <a:gd name="T28" fmla="*/ 73 w 73"/>
              <a:gd name="T29" fmla="*/ 0 h 101"/>
              <a:gd name="T30" fmla="*/ 73 w 73"/>
              <a:gd name="T31" fmla="*/ 101 h 101"/>
              <a:gd name="T32" fmla="*/ 61 w 73"/>
              <a:gd name="T33" fmla="*/ 101 h 101"/>
              <a:gd name="T34" fmla="*/ 61 w 73"/>
              <a:gd name="T35"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101">
                <a:moveTo>
                  <a:pt x="61" y="32"/>
                </a:moveTo>
                <a:lnTo>
                  <a:pt x="61" y="32"/>
                </a:lnTo>
                <a:lnTo>
                  <a:pt x="62" y="21"/>
                </a:lnTo>
                <a:lnTo>
                  <a:pt x="61" y="21"/>
                </a:lnTo>
                <a:lnTo>
                  <a:pt x="55" y="33"/>
                </a:lnTo>
                <a:lnTo>
                  <a:pt x="7" y="101"/>
                </a:lnTo>
                <a:lnTo>
                  <a:pt x="0" y="101"/>
                </a:lnTo>
                <a:lnTo>
                  <a:pt x="0" y="0"/>
                </a:lnTo>
                <a:lnTo>
                  <a:pt x="11" y="0"/>
                </a:lnTo>
                <a:lnTo>
                  <a:pt x="11" y="69"/>
                </a:lnTo>
                <a:lnTo>
                  <a:pt x="10" y="80"/>
                </a:lnTo>
                <a:lnTo>
                  <a:pt x="11" y="80"/>
                </a:lnTo>
                <a:lnTo>
                  <a:pt x="17" y="68"/>
                </a:lnTo>
                <a:lnTo>
                  <a:pt x="66" y="0"/>
                </a:lnTo>
                <a:lnTo>
                  <a:pt x="73" y="0"/>
                </a:lnTo>
                <a:lnTo>
                  <a:pt x="73" y="101"/>
                </a:lnTo>
                <a:lnTo>
                  <a:pt x="61" y="101"/>
                </a:lnTo>
                <a:lnTo>
                  <a:pt x="61" y="3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4" name="Freeform 1944"/>
          <p:cNvSpPr>
            <a:spLocks noEditPoints="1"/>
          </p:cNvSpPr>
          <p:nvPr/>
        </p:nvSpPr>
        <p:spPr bwMode="auto">
          <a:xfrm>
            <a:off x="1169988" y="608013"/>
            <a:ext cx="52388" cy="90488"/>
          </a:xfrm>
          <a:custGeom>
            <a:avLst/>
            <a:gdLst>
              <a:gd name="T0" fmla="*/ 25 w 73"/>
              <a:gd name="T1" fmla="*/ 0 h 126"/>
              <a:gd name="T2" fmla="*/ 25 w 73"/>
              <a:gd name="T3" fmla="*/ 0 h 126"/>
              <a:gd name="T4" fmla="*/ 29 w 73"/>
              <a:gd name="T5" fmla="*/ 8 h 126"/>
              <a:gd name="T6" fmla="*/ 38 w 73"/>
              <a:gd name="T7" fmla="*/ 11 h 126"/>
              <a:gd name="T8" fmla="*/ 47 w 73"/>
              <a:gd name="T9" fmla="*/ 8 h 126"/>
              <a:gd name="T10" fmla="*/ 51 w 73"/>
              <a:gd name="T11" fmla="*/ 0 h 126"/>
              <a:gd name="T12" fmla="*/ 61 w 73"/>
              <a:gd name="T13" fmla="*/ 3 h 126"/>
              <a:gd name="T14" fmla="*/ 54 w 73"/>
              <a:gd name="T15" fmla="*/ 15 h 126"/>
              <a:gd name="T16" fmla="*/ 38 w 73"/>
              <a:gd name="T17" fmla="*/ 20 h 126"/>
              <a:gd name="T18" fmla="*/ 21 w 73"/>
              <a:gd name="T19" fmla="*/ 16 h 126"/>
              <a:gd name="T20" fmla="*/ 13 w 73"/>
              <a:gd name="T21" fmla="*/ 3 h 126"/>
              <a:gd name="T22" fmla="*/ 25 w 73"/>
              <a:gd name="T23" fmla="*/ 0 h 126"/>
              <a:gd name="T24" fmla="*/ 61 w 73"/>
              <a:gd name="T25" fmla="*/ 57 h 126"/>
              <a:gd name="T26" fmla="*/ 61 w 73"/>
              <a:gd name="T27" fmla="*/ 57 h 126"/>
              <a:gd name="T28" fmla="*/ 62 w 73"/>
              <a:gd name="T29" fmla="*/ 46 h 126"/>
              <a:gd name="T30" fmla="*/ 62 w 73"/>
              <a:gd name="T31" fmla="*/ 46 h 126"/>
              <a:gd name="T32" fmla="*/ 56 w 73"/>
              <a:gd name="T33" fmla="*/ 58 h 126"/>
              <a:gd name="T34" fmla="*/ 7 w 73"/>
              <a:gd name="T35" fmla="*/ 126 h 126"/>
              <a:gd name="T36" fmla="*/ 0 w 73"/>
              <a:gd name="T37" fmla="*/ 126 h 126"/>
              <a:gd name="T38" fmla="*/ 0 w 73"/>
              <a:gd name="T39" fmla="*/ 25 h 126"/>
              <a:gd name="T40" fmla="*/ 12 w 73"/>
              <a:gd name="T41" fmla="*/ 25 h 126"/>
              <a:gd name="T42" fmla="*/ 12 w 73"/>
              <a:gd name="T43" fmla="*/ 94 h 126"/>
              <a:gd name="T44" fmla="*/ 11 w 73"/>
              <a:gd name="T45" fmla="*/ 105 h 126"/>
              <a:gd name="T46" fmla="*/ 11 w 73"/>
              <a:gd name="T47" fmla="*/ 105 h 126"/>
              <a:gd name="T48" fmla="*/ 18 w 73"/>
              <a:gd name="T49" fmla="*/ 93 h 126"/>
              <a:gd name="T50" fmla="*/ 66 w 73"/>
              <a:gd name="T51" fmla="*/ 25 h 126"/>
              <a:gd name="T52" fmla="*/ 73 w 73"/>
              <a:gd name="T53" fmla="*/ 25 h 126"/>
              <a:gd name="T54" fmla="*/ 73 w 73"/>
              <a:gd name="T55" fmla="*/ 126 h 126"/>
              <a:gd name="T56" fmla="*/ 61 w 73"/>
              <a:gd name="T57" fmla="*/ 126 h 126"/>
              <a:gd name="T58" fmla="*/ 61 w 73"/>
              <a:gd name="T59" fmla="*/ 5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3" h="126">
                <a:moveTo>
                  <a:pt x="25" y="0"/>
                </a:moveTo>
                <a:lnTo>
                  <a:pt x="25" y="0"/>
                </a:lnTo>
                <a:cubicBezTo>
                  <a:pt x="25" y="4"/>
                  <a:pt x="26" y="7"/>
                  <a:pt x="29" y="8"/>
                </a:cubicBezTo>
                <a:cubicBezTo>
                  <a:pt x="31" y="10"/>
                  <a:pt x="34" y="11"/>
                  <a:pt x="38" y="11"/>
                </a:cubicBezTo>
                <a:cubicBezTo>
                  <a:pt x="42" y="11"/>
                  <a:pt x="45" y="10"/>
                  <a:pt x="47" y="8"/>
                </a:cubicBezTo>
                <a:cubicBezTo>
                  <a:pt x="49" y="7"/>
                  <a:pt x="51" y="4"/>
                  <a:pt x="51" y="0"/>
                </a:cubicBezTo>
                <a:lnTo>
                  <a:pt x="61" y="3"/>
                </a:lnTo>
                <a:cubicBezTo>
                  <a:pt x="60" y="8"/>
                  <a:pt x="58" y="12"/>
                  <a:pt x="54" y="15"/>
                </a:cubicBezTo>
                <a:cubicBezTo>
                  <a:pt x="50" y="18"/>
                  <a:pt x="45" y="20"/>
                  <a:pt x="38" y="20"/>
                </a:cubicBezTo>
                <a:cubicBezTo>
                  <a:pt x="31" y="20"/>
                  <a:pt x="25" y="18"/>
                  <a:pt x="21" y="16"/>
                </a:cubicBezTo>
                <a:cubicBezTo>
                  <a:pt x="17" y="13"/>
                  <a:pt x="14" y="9"/>
                  <a:pt x="13" y="3"/>
                </a:cubicBezTo>
                <a:lnTo>
                  <a:pt x="25" y="0"/>
                </a:lnTo>
                <a:close/>
                <a:moveTo>
                  <a:pt x="61" y="57"/>
                </a:moveTo>
                <a:lnTo>
                  <a:pt x="61" y="57"/>
                </a:lnTo>
                <a:lnTo>
                  <a:pt x="62" y="46"/>
                </a:lnTo>
                <a:lnTo>
                  <a:pt x="62" y="46"/>
                </a:lnTo>
                <a:lnTo>
                  <a:pt x="56" y="58"/>
                </a:lnTo>
                <a:lnTo>
                  <a:pt x="7" y="126"/>
                </a:lnTo>
                <a:lnTo>
                  <a:pt x="0" y="126"/>
                </a:lnTo>
                <a:lnTo>
                  <a:pt x="0" y="25"/>
                </a:lnTo>
                <a:lnTo>
                  <a:pt x="12" y="25"/>
                </a:lnTo>
                <a:lnTo>
                  <a:pt x="12" y="94"/>
                </a:lnTo>
                <a:lnTo>
                  <a:pt x="11" y="105"/>
                </a:lnTo>
                <a:lnTo>
                  <a:pt x="11" y="105"/>
                </a:lnTo>
                <a:lnTo>
                  <a:pt x="18" y="93"/>
                </a:lnTo>
                <a:lnTo>
                  <a:pt x="66" y="25"/>
                </a:lnTo>
                <a:lnTo>
                  <a:pt x="73" y="25"/>
                </a:lnTo>
                <a:lnTo>
                  <a:pt x="73" y="126"/>
                </a:lnTo>
                <a:lnTo>
                  <a:pt x="61" y="126"/>
                </a:lnTo>
                <a:lnTo>
                  <a:pt x="61" y="5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5" name="Freeform 1945"/>
          <p:cNvSpPr>
            <a:spLocks/>
          </p:cNvSpPr>
          <p:nvPr/>
        </p:nvSpPr>
        <p:spPr bwMode="auto">
          <a:xfrm>
            <a:off x="1238251" y="623888"/>
            <a:ext cx="49213" cy="74613"/>
          </a:xfrm>
          <a:custGeom>
            <a:avLst/>
            <a:gdLst>
              <a:gd name="T0" fmla="*/ 69 w 69"/>
              <a:gd name="T1" fmla="*/ 98 h 104"/>
              <a:gd name="T2" fmla="*/ 69 w 69"/>
              <a:gd name="T3" fmla="*/ 98 h 104"/>
              <a:gd name="T4" fmla="*/ 58 w 69"/>
              <a:gd name="T5" fmla="*/ 103 h 104"/>
              <a:gd name="T6" fmla="*/ 44 w 69"/>
              <a:gd name="T7" fmla="*/ 104 h 104"/>
              <a:gd name="T8" fmla="*/ 27 w 69"/>
              <a:gd name="T9" fmla="*/ 101 h 104"/>
              <a:gd name="T10" fmla="*/ 13 w 69"/>
              <a:gd name="T11" fmla="*/ 92 h 104"/>
              <a:gd name="T12" fmla="*/ 3 w 69"/>
              <a:gd name="T13" fmla="*/ 76 h 104"/>
              <a:gd name="T14" fmla="*/ 0 w 69"/>
              <a:gd name="T15" fmla="*/ 52 h 104"/>
              <a:gd name="T16" fmla="*/ 4 w 69"/>
              <a:gd name="T17" fmla="*/ 28 h 104"/>
              <a:gd name="T18" fmla="*/ 14 w 69"/>
              <a:gd name="T19" fmla="*/ 12 h 104"/>
              <a:gd name="T20" fmla="*/ 28 w 69"/>
              <a:gd name="T21" fmla="*/ 3 h 104"/>
              <a:gd name="T22" fmla="*/ 44 w 69"/>
              <a:gd name="T23" fmla="*/ 0 h 104"/>
              <a:gd name="T24" fmla="*/ 58 w 69"/>
              <a:gd name="T25" fmla="*/ 1 h 104"/>
              <a:gd name="T26" fmla="*/ 67 w 69"/>
              <a:gd name="T27" fmla="*/ 3 h 104"/>
              <a:gd name="T28" fmla="*/ 64 w 69"/>
              <a:gd name="T29" fmla="*/ 14 h 104"/>
              <a:gd name="T30" fmla="*/ 45 w 69"/>
              <a:gd name="T31" fmla="*/ 11 h 104"/>
              <a:gd name="T32" fmla="*/ 33 w 69"/>
              <a:gd name="T33" fmla="*/ 13 h 104"/>
              <a:gd name="T34" fmla="*/ 23 w 69"/>
              <a:gd name="T35" fmla="*/ 20 h 104"/>
              <a:gd name="T36" fmla="*/ 15 w 69"/>
              <a:gd name="T37" fmla="*/ 33 h 104"/>
              <a:gd name="T38" fmla="*/ 13 w 69"/>
              <a:gd name="T39" fmla="*/ 52 h 104"/>
              <a:gd name="T40" fmla="*/ 15 w 69"/>
              <a:gd name="T41" fmla="*/ 70 h 104"/>
              <a:gd name="T42" fmla="*/ 22 w 69"/>
              <a:gd name="T43" fmla="*/ 83 h 104"/>
              <a:gd name="T44" fmla="*/ 33 w 69"/>
              <a:gd name="T45" fmla="*/ 91 h 104"/>
              <a:gd name="T46" fmla="*/ 46 w 69"/>
              <a:gd name="T47" fmla="*/ 94 h 104"/>
              <a:gd name="T48" fmla="*/ 58 w 69"/>
              <a:gd name="T49" fmla="*/ 92 h 104"/>
              <a:gd name="T50" fmla="*/ 66 w 69"/>
              <a:gd name="T51" fmla="*/ 89 h 104"/>
              <a:gd name="T52" fmla="*/ 69 w 69"/>
              <a:gd name="T53"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104">
                <a:moveTo>
                  <a:pt x="69" y="98"/>
                </a:moveTo>
                <a:lnTo>
                  <a:pt x="69" y="98"/>
                </a:lnTo>
                <a:cubicBezTo>
                  <a:pt x="66" y="101"/>
                  <a:pt x="62" y="102"/>
                  <a:pt x="58" y="103"/>
                </a:cubicBezTo>
                <a:cubicBezTo>
                  <a:pt x="53" y="104"/>
                  <a:pt x="49" y="104"/>
                  <a:pt x="44" y="104"/>
                </a:cubicBezTo>
                <a:cubicBezTo>
                  <a:pt x="37" y="104"/>
                  <a:pt x="32" y="103"/>
                  <a:pt x="27" y="101"/>
                </a:cubicBezTo>
                <a:cubicBezTo>
                  <a:pt x="21" y="99"/>
                  <a:pt x="17" y="96"/>
                  <a:pt x="13" y="92"/>
                </a:cubicBezTo>
                <a:cubicBezTo>
                  <a:pt x="9" y="88"/>
                  <a:pt x="6" y="82"/>
                  <a:pt x="3" y="76"/>
                </a:cubicBezTo>
                <a:cubicBezTo>
                  <a:pt x="1" y="69"/>
                  <a:pt x="0" y="61"/>
                  <a:pt x="0" y="52"/>
                </a:cubicBezTo>
                <a:cubicBezTo>
                  <a:pt x="0" y="43"/>
                  <a:pt x="1" y="35"/>
                  <a:pt x="4" y="28"/>
                </a:cubicBezTo>
                <a:cubicBezTo>
                  <a:pt x="6" y="22"/>
                  <a:pt x="10" y="16"/>
                  <a:pt x="14" y="12"/>
                </a:cubicBezTo>
                <a:cubicBezTo>
                  <a:pt x="18" y="8"/>
                  <a:pt x="23" y="5"/>
                  <a:pt x="28" y="3"/>
                </a:cubicBezTo>
                <a:cubicBezTo>
                  <a:pt x="33" y="1"/>
                  <a:pt x="38" y="0"/>
                  <a:pt x="44" y="0"/>
                </a:cubicBezTo>
                <a:cubicBezTo>
                  <a:pt x="49" y="0"/>
                  <a:pt x="54" y="0"/>
                  <a:pt x="58" y="1"/>
                </a:cubicBezTo>
                <a:cubicBezTo>
                  <a:pt x="61" y="2"/>
                  <a:pt x="65" y="2"/>
                  <a:pt x="67" y="3"/>
                </a:cubicBezTo>
                <a:lnTo>
                  <a:pt x="64" y="14"/>
                </a:lnTo>
                <a:cubicBezTo>
                  <a:pt x="60" y="12"/>
                  <a:pt x="53" y="11"/>
                  <a:pt x="45" y="11"/>
                </a:cubicBezTo>
                <a:cubicBezTo>
                  <a:pt x="41" y="11"/>
                  <a:pt x="37" y="11"/>
                  <a:pt x="33" y="13"/>
                </a:cubicBezTo>
                <a:cubicBezTo>
                  <a:pt x="29" y="14"/>
                  <a:pt x="26" y="17"/>
                  <a:pt x="23" y="20"/>
                </a:cubicBezTo>
                <a:cubicBezTo>
                  <a:pt x="20" y="23"/>
                  <a:pt x="17" y="27"/>
                  <a:pt x="15" y="33"/>
                </a:cubicBezTo>
                <a:cubicBezTo>
                  <a:pt x="13" y="38"/>
                  <a:pt x="13" y="44"/>
                  <a:pt x="13" y="52"/>
                </a:cubicBezTo>
                <a:cubicBezTo>
                  <a:pt x="13" y="59"/>
                  <a:pt x="13" y="65"/>
                  <a:pt x="15" y="70"/>
                </a:cubicBezTo>
                <a:cubicBezTo>
                  <a:pt x="17" y="75"/>
                  <a:pt x="19" y="80"/>
                  <a:pt x="22" y="83"/>
                </a:cubicBezTo>
                <a:cubicBezTo>
                  <a:pt x="25" y="87"/>
                  <a:pt x="29" y="89"/>
                  <a:pt x="33" y="91"/>
                </a:cubicBezTo>
                <a:cubicBezTo>
                  <a:pt x="37" y="93"/>
                  <a:pt x="41" y="94"/>
                  <a:pt x="46" y="94"/>
                </a:cubicBezTo>
                <a:cubicBezTo>
                  <a:pt x="51" y="94"/>
                  <a:pt x="54" y="93"/>
                  <a:pt x="58" y="92"/>
                </a:cubicBezTo>
                <a:cubicBezTo>
                  <a:pt x="61" y="91"/>
                  <a:pt x="64" y="90"/>
                  <a:pt x="66" y="89"/>
                </a:cubicBezTo>
                <a:lnTo>
                  <a:pt x="69" y="98"/>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6" name="Freeform 1946"/>
          <p:cNvSpPr>
            <a:spLocks/>
          </p:cNvSpPr>
          <p:nvPr/>
        </p:nvSpPr>
        <p:spPr bwMode="auto">
          <a:xfrm>
            <a:off x="1301751" y="625475"/>
            <a:ext cx="49213" cy="73025"/>
          </a:xfrm>
          <a:custGeom>
            <a:avLst/>
            <a:gdLst>
              <a:gd name="T0" fmla="*/ 18 w 70"/>
              <a:gd name="T1" fmla="*/ 54 h 101"/>
              <a:gd name="T2" fmla="*/ 18 w 70"/>
              <a:gd name="T3" fmla="*/ 54 h 101"/>
              <a:gd name="T4" fmla="*/ 11 w 70"/>
              <a:gd name="T5" fmla="*/ 54 h 101"/>
              <a:gd name="T6" fmla="*/ 11 w 70"/>
              <a:gd name="T7" fmla="*/ 101 h 101"/>
              <a:gd name="T8" fmla="*/ 0 w 70"/>
              <a:gd name="T9" fmla="*/ 101 h 101"/>
              <a:gd name="T10" fmla="*/ 0 w 70"/>
              <a:gd name="T11" fmla="*/ 0 h 101"/>
              <a:gd name="T12" fmla="*/ 11 w 70"/>
              <a:gd name="T13" fmla="*/ 0 h 101"/>
              <a:gd name="T14" fmla="*/ 11 w 70"/>
              <a:gd name="T15" fmla="*/ 47 h 101"/>
              <a:gd name="T16" fmla="*/ 18 w 70"/>
              <a:gd name="T17" fmla="*/ 45 h 101"/>
              <a:gd name="T18" fmla="*/ 52 w 70"/>
              <a:gd name="T19" fmla="*/ 0 h 101"/>
              <a:gd name="T20" fmla="*/ 66 w 70"/>
              <a:gd name="T21" fmla="*/ 0 h 101"/>
              <a:gd name="T22" fmla="*/ 32 w 70"/>
              <a:gd name="T23" fmla="*/ 43 h 101"/>
              <a:gd name="T24" fmla="*/ 26 w 70"/>
              <a:gd name="T25" fmla="*/ 48 h 101"/>
              <a:gd name="T26" fmla="*/ 33 w 70"/>
              <a:gd name="T27" fmla="*/ 54 h 101"/>
              <a:gd name="T28" fmla="*/ 70 w 70"/>
              <a:gd name="T29" fmla="*/ 101 h 101"/>
              <a:gd name="T30" fmla="*/ 55 w 70"/>
              <a:gd name="T31" fmla="*/ 101 h 101"/>
              <a:gd name="T32" fmla="*/ 18 w 70"/>
              <a:gd name="T33" fmla="*/ 5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01">
                <a:moveTo>
                  <a:pt x="18" y="54"/>
                </a:moveTo>
                <a:lnTo>
                  <a:pt x="18" y="54"/>
                </a:lnTo>
                <a:lnTo>
                  <a:pt x="11" y="54"/>
                </a:lnTo>
                <a:lnTo>
                  <a:pt x="11" y="101"/>
                </a:lnTo>
                <a:lnTo>
                  <a:pt x="0" y="101"/>
                </a:lnTo>
                <a:lnTo>
                  <a:pt x="0" y="0"/>
                </a:lnTo>
                <a:lnTo>
                  <a:pt x="11" y="0"/>
                </a:lnTo>
                <a:lnTo>
                  <a:pt x="11" y="47"/>
                </a:lnTo>
                <a:lnTo>
                  <a:pt x="18" y="45"/>
                </a:lnTo>
                <a:lnTo>
                  <a:pt x="52" y="0"/>
                </a:lnTo>
                <a:lnTo>
                  <a:pt x="66" y="0"/>
                </a:lnTo>
                <a:lnTo>
                  <a:pt x="32" y="43"/>
                </a:lnTo>
                <a:lnTo>
                  <a:pt x="26" y="48"/>
                </a:lnTo>
                <a:lnTo>
                  <a:pt x="33" y="54"/>
                </a:lnTo>
                <a:lnTo>
                  <a:pt x="70" y="101"/>
                </a:lnTo>
                <a:lnTo>
                  <a:pt x="55" y="101"/>
                </a:lnTo>
                <a:lnTo>
                  <a:pt x="18" y="54"/>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7" name="Freeform 1947"/>
          <p:cNvSpPr>
            <a:spLocks noEditPoints="1"/>
          </p:cNvSpPr>
          <p:nvPr/>
        </p:nvSpPr>
        <p:spPr bwMode="auto">
          <a:xfrm>
            <a:off x="1360488" y="623888"/>
            <a:ext cx="58738" cy="74613"/>
          </a:xfrm>
          <a:custGeom>
            <a:avLst/>
            <a:gdLst>
              <a:gd name="T0" fmla="*/ 12 w 82"/>
              <a:gd name="T1" fmla="*/ 52 h 104"/>
              <a:gd name="T2" fmla="*/ 12 w 82"/>
              <a:gd name="T3" fmla="*/ 52 h 104"/>
              <a:gd name="T4" fmla="*/ 14 w 82"/>
              <a:gd name="T5" fmla="*/ 68 h 104"/>
              <a:gd name="T6" fmla="*/ 19 w 82"/>
              <a:gd name="T7" fmla="*/ 81 h 104"/>
              <a:gd name="T8" fmla="*/ 28 w 82"/>
              <a:gd name="T9" fmla="*/ 90 h 104"/>
              <a:gd name="T10" fmla="*/ 41 w 82"/>
              <a:gd name="T11" fmla="*/ 94 h 104"/>
              <a:gd name="T12" fmla="*/ 62 w 82"/>
              <a:gd name="T13" fmla="*/ 83 h 104"/>
              <a:gd name="T14" fmla="*/ 69 w 82"/>
              <a:gd name="T15" fmla="*/ 52 h 104"/>
              <a:gd name="T16" fmla="*/ 68 w 82"/>
              <a:gd name="T17" fmla="*/ 36 h 104"/>
              <a:gd name="T18" fmla="*/ 62 w 82"/>
              <a:gd name="T19" fmla="*/ 23 h 104"/>
              <a:gd name="T20" fmla="*/ 53 w 82"/>
              <a:gd name="T21" fmla="*/ 14 h 104"/>
              <a:gd name="T22" fmla="*/ 41 w 82"/>
              <a:gd name="T23" fmla="*/ 11 h 104"/>
              <a:gd name="T24" fmla="*/ 20 w 82"/>
              <a:gd name="T25" fmla="*/ 21 h 104"/>
              <a:gd name="T26" fmla="*/ 12 w 82"/>
              <a:gd name="T27" fmla="*/ 52 h 104"/>
              <a:gd name="T28" fmla="*/ 0 w 82"/>
              <a:gd name="T29" fmla="*/ 52 h 104"/>
              <a:gd name="T30" fmla="*/ 0 w 82"/>
              <a:gd name="T31" fmla="*/ 52 h 104"/>
              <a:gd name="T32" fmla="*/ 10 w 82"/>
              <a:gd name="T33" fmla="*/ 13 h 104"/>
              <a:gd name="T34" fmla="*/ 41 w 82"/>
              <a:gd name="T35" fmla="*/ 0 h 104"/>
              <a:gd name="T36" fmla="*/ 59 w 82"/>
              <a:gd name="T37" fmla="*/ 4 h 104"/>
              <a:gd name="T38" fmla="*/ 72 w 82"/>
              <a:gd name="T39" fmla="*/ 14 h 104"/>
              <a:gd name="T40" fmla="*/ 79 w 82"/>
              <a:gd name="T41" fmla="*/ 31 h 104"/>
              <a:gd name="T42" fmla="*/ 82 w 82"/>
              <a:gd name="T43" fmla="*/ 52 h 104"/>
              <a:gd name="T44" fmla="*/ 71 w 82"/>
              <a:gd name="T45" fmla="*/ 91 h 104"/>
              <a:gd name="T46" fmla="*/ 41 w 82"/>
              <a:gd name="T47" fmla="*/ 104 h 104"/>
              <a:gd name="T48" fmla="*/ 22 w 82"/>
              <a:gd name="T49" fmla="*/ 101 h 104"/>
              <a:gd name="T50" fmla="*/ 10 w 82"/>
              <a:gd name="T51" fmla="*/ 90 h 104"/>
              <a:gd name="T52" fmla="*/ 2 w 82"/>
              <a:gd name="T53" fmla="*/ 74 h 104"/>
              <a:gd name="T54" fmla="*/ 0 w 82"/>
              <a:gd name="T55"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104">
                <a:moveTo>
                  <a:pt x="12" y="52"/>
                </a:moveTo>
                <a:lnTo>
                  <a:pt x="12" y="52"/>
                </a:lnTo>
                <a:cubicBezTo>
                  <a:pt x="12" y="58"/>
                  <a:pt x="13" y="63"/>
                  <a:pt x="14" y="68"/>
                </a:cubicBezTo>
                <a:cubicBezTo>
                  <a:pt x="15" y="73"/>
                  <a:pt x="17" y="77"/>
                  <a:pt x="19" y="81"/>
                </a:cubicBezTo>
                <a:cubicBezTo>
                  <a:pt x="21" y="85"/>
                  <a:pt x="24" y="88"/>
                  <a:pt x="28" y="90"/>
                </a:cubicBezTo>
                <a:cubicBezTo>
                  <a:pt x="31" y="92"/>
                  <a:pt x="36" y="94"/>
                  <a:pt x="41" y="94"/>
                </a:cubicBezTo>
                <a:cubicBezTo>
                  <a:pt x="50" y="94"/>
                  <a:pt x="57" y="90"/>
                  <a:pt x="62" y="83"/>
                </a:cubicBezTo>
                <a:cubicBezTo>
                  <a:pt x="67" y="77"/>
                  <a:pt x="69" y="66"/>
                  <a:pt x="69" y="52"/>
                </a:cubicBezTo>
                <a:cubicBezTo>
                  <a:pt x="69" y="47"/>
                  <a:pt x="69" y="41"/>
                  <a:pt x="68" y="36"/>
                </a:cubicBezTo>
                <a:cubicBezTo>
                  <a:pt x="66" y="31"/>
                  <a:pt x="65" y="27"/>
                  <a:pt x="62" y="23"/>
                </a:cubicBezTo>
                <a:cubicBezTo>
                  <a:pt x="60" y="19"/>
                  <a:pt x="57" y="16"/>
                  <a:pt x="53" y="14"/>
                </a:cubicBezTo>
                <a:cubicBezTo>
                  <a:pt x="50" y="12"/>
                  <a:pt x="46" y="11"/>
                  <a:pt x="41" y="11"/>
                </a:cubicBezTo>
                <a:cubicBezTo>
                  <a:pt x="32" y="11"/>
                  <a:pt x="25" y="14"/>
                  <a:pt x="20" y="21"/>
                </a:cubicBezTo>
                <a:cubicBezTo>
                  <a:pt x="15" y="28"/>
                  <a:pt x="12" y="38"/>
                  <a:pt x="12" y="52"/>
                </a:cubicBezTo>
                <a:close/>
                <a:moveTo>
                  <a:pt x="0" y="52"/>
                </a:moveTo>
                <a:lnTo>
                  <a:pt x="0" y="52"/>
                </a:lnTo>
                <a:cubicBezTo>
                  <a:pt x="0" y="35"/>
                  <a:pt x="3" y="22"/>
                  <a:pt x="10" y="13"/>
                </a:cubicBezTo>
                <a:cubicBezTo>
                  <a:pt x="17" y="4"/>
                  <a:pt x="27" y="0"/>
                  <a:pt x="41" y="0"/>
                </a:cubicBezTo>
                <a:cubicBezTo>
                  <a:pt x="48" y="0"/>
                  <a:pt x="54" y="1"/>
                  <a:pt x="59" y="4"/>
                </a:cubicBezTo>
                <a:cubicBezTo>
                  <a:pt x="64" y="6"/>
                  <a:pt x="68" y="10"/>
                  <a:pt x="72" y="14"/>
                </a:cubicBezTo>
                <a:cubicBezTo>
                  <a:pt x="75" y="19"/>
                  <a:pt x="78" y="24"/>
                  <a:pt x="79" y="31"/>
                </a:cubicBezTo>
                <a:cubicBezTo>
                  <a:pt x="81" y="37"/>
                  <a:pt x="82" y="44"/>
                  <a:pt x="82" y="52"/>
                </a:cubicBezTo>
                <a:cubicBezTo>
                  <a:pt x="82" y="69"/>
                  <a:pt x="78" y="82"/>
                  <a:pt x="71" y="91"/>
                </a:cubicBezTo>
                <a:cubicBezTo>
                  <a:pt x="64" y="100"/>
                  <a:pt x="54" y="104"/>
                  <a:pt x="41" y="104"/>
                </a:cubicBezTo>
                <a:cubicBezTo>
                  <a:pt x="34" y="104"/>
                  <a:pt x="27" y="103"/>
                  <a:pt x="22" y="101"/>
                </a:cubicBezTo>
                <a:cubicBezTo>
                  <a:pt x="17" y="98"/>
                  <a:pt x="13" y="95"/>
                  <a:pt x="10" y="90"/>
                </a:cubicBezTo>
                <a:cubicBezTo>
                  <a:pt x="6" y="85"/>
                  <a:pt x="4" y="80"/>
                  <a:pt x="2" y="74"/>
                </a:cubicBezTo>
                <a:cubicBezTo>
                  <a:pt x="0" y="67"/>
                  <a:pt x="0" y="60"/>
                  <a:pt x="0" y="52"/>
                </a:cubicBez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8" name="Freeform 1948"/>
          <p:cNvSpPr>
            <a:spLocks noEditPoints="1"/>
          </p:cNvSpPr>
          <p:nvPr/>
        </p:nvSpPr>
        <p:spPr bwMode="auto">
          <a:xfrm>
            <a:off x="1435101" y="608013"/>
            <a:ext cx="52388" cy="90488"/>
          </a:xfrm>
          <a:custGeom>
            <a:avLst/>
            <a:gdLst>
              <a:gd name="T0" fmla="*/ 25 w 74"/>
              <a:gd name="T1" fmla="*/ 0 h 126"/>
              <a:gd name="T2" fmla="*/ 25 w 74"/>
              <a:gd name="T3" fmla="*/ 0 h 126"/>
              <a:gd name="T4" fmla="*/ 29 w 74"/>
              <a:gd name="T5" fmla="*/ 8 h 126"/>
              <a:gd name="T6" fmla="*/ 38 w 74"/>
              <a:gd name="T7" fmla="*/ 11 h 126"/>
              <a:gd name="T8" fmla="*/ 48 w 74"/>
              <a:gd name="T9" fmla="*/ 8 h 126"/>
              <a:gd name="T10" fmla="*/ 52 w 74"/>
              <a:gd name="T11" fmla="*/ 0 h 126"/>
              <a:gd name="T12" fmla="*/ 62 w 74"/>
              <a:gd name="T13" fmla="*/ 3 h 126"/>
              <a:gd name="T14" fmla="*/ 55 w 74"/>
              <a:gd name="T15" fmla="*/ 15 h 126"/>
              <a:gd name="T16" fmla="*/ 38 w 74"/>
              <a:gd name="T17" fmla="*/ 20 h 126"/>
              <a:gd name="T18" fmla="*/ 22 w 74"/>
              <a:gd name="T19" fmla="*/ 16 h 126"/>
              <a:gd name="T20" fmla="*/ 14 w 74"/>
              <a:gd name="T21" fmla="*/ 3 h 126"/>
              <a:gd name="T22" fmla="*/ 25 w 74"/>
              <a:gd name="T23" fmla="*/ 0 h 126"/>
              <a:gd name="T24" fmla="*/ 62 w 74"/>
              <a:gd name="T25" fmla="*/ 57 h 126"/>
              <a:gd name="T26" fmla="*/ 62 w 74"/>
              <a:gd name="T27" fmla="*/ 57 h 126"/>
              <a:gd name="T28" fmla="*/ 63 w 74"/>
              <a:gd name="T29" fmla="*/ 46 h 126"/>
              <a:gd name="T30" fmla="*/ 62 w 74"/>
              <a:gd name="T31" fmla="*/ 46 h 126"/>
              <a:gd name="T32" fmla="*/ 56 w 74"/>
              <a:gd name="T33" fmla="*/ 58 h 126"/>
              <a:gd name="T34" fmla="*/ 7 w 74"/>
              <a:gd name="T35" fmla="*/ 126 h 126"/>
              <a:gd name="T36" fmla="*/ 0 w 74"/>
              <a:gd name="T37" fmla="*/ 126 h 126"/>
              <a:gd name="T38" fmla="*/ 0 w 74"/>
              <a:gd name="T39" fmla="*/ 25 h 126"/>
              <a:gd name="T40" fmla="*/ 12 w 74"/>
              <a:gd name="T41" fmla="*/ 25 h 126"/>
              <a:gd name="T42" fmla="*/ 12 w 74"/>
              <a:gd name="T43" fmla="*/ 94 h 126"/>
              <a:gd name="T44" fmla="*/ 11 w 74"/>
              <a:gd name="T45" fmla="*/ 105 h 126"/>
              <a:gd name="T46" fmla="*/ 12 w 74"/>
              <a:gd name="T47" fmla="*/ 105 h 126"/>
              <a:gd name="T48" fmla="*/ 18 w 74"/>
              <a:gd name="T49" fmla="*/ 93 h 126"/>
              <a:gd name="T50" fmla="*/ 67 w 74"/>
              <a:gd name="T51" fmla="*/ 25 h 126"/>
              <a:gd name="T52" fmla="*/ 74 w 74"/>
              <a:gd name="T53" fmla="*/ 25 h 126"/>
              <a:gd name="T54" fmla="*/ 74 w 74"/>
              <a:gd name="T55" fmla="*/ 126 h 126"/>
              <a:gd name="T56" fmla="*/ 62 w 74"/>
              <a:gd name="T57" fmla="*/ 126 h 126"/>
              <a:gd name="T58" fmla="*/ 62 w 74"/>
              <a:gd name="T59" fmla="*/ 5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4" h="126">
                <a:moveTo>
                  <a:pt x="25" y="0"/>
                </a:moveTo>
                <a:lnTo>
                  <a:pt x="25" y="0"/>
                </a:lnTo>
                <a:cubicBezTo>
                  <a:pt x="26" y="4"/>
                  <a:pt x="27" y="7"/>
                  <a:pt x="29" y="8"/>
                </a:cubicBezTo>
                <a:cubicBezTo>
                  <a:pt x="32" y="10"/>
                  <a:pt x="35" y="11"/>
                  <a:pt x="38" y="11"/>
                </a:cubicBezTo>
                <a:cubicBezTo>
                  <a:pt x="42" y="11"/>
                  <a:pt x="45" y="10"/>
                  <a:pt x="48" y="8"/>
                </a:cubicBezTo>
                <a:cubicBezTo>
                  <a:pt x="50" y="7"/>
                  <a:pt x="51" y="4"/>
                  <a:pt x="52" y="0"/>
                </a:cubicBezTo>
                <a:lnTo>
                  <a:pt x="62" y="3"/>
                </a:lnTo>
                <a:cubicBezTo>
                  <a:pt x="61" y="8"/>
                  <a:pt x="59" y="12"/>
                  <a:pt x="55" y="15"/>
                </a:cubicBezTo>
                <a:cubicBezTo>
                  <a:pt x="51" y="18"/>
                  <a:pt x="46" y="20"/>
                  <a:pt x="38" y="20"/>
                </a:cubicBezTo>
                <a:cubicBezTo>
                  <a:pt x="32" y="20"/>
                  <a:pt x="26" y="18"/>
                  <a:pt x="22" y="16"/>
                </a:cubicBezTo>
                <a:cubicBezTo>
                  <a:pt x="17" y="13"/>
                  <a:pt x="15" y="9"/>
                  <a:pt x="14" y="3"/>
                </a:cubicBezTo>
                <a:lnTo>
                  <a:pt x="25" y="0"/>
                </a:lnTo>
                <a:close/>
                <a:moveTo>
                  <a:pt x="62" y="57"/>
                </a:moveTo>
                <a:lnTo>
                  <a:pt x="62" y="57"/>
                </a:lnTo>
                <a:lnTo>
                  <a:pt x="63" y="46"/>
                </a:lnTo>
                <a:lnTo>
                  <a:pt x="62" y="46"/>
                </a:lnTo>
                <a:lnTo>
                  <a:pt x="56" y="58"/>
                </a:lnTo>
                <a:lnTo>
                  <a:pt x="7" y="126"/>
                </a:lnTo>
                <a:lnTo>
                  <a:pt x="0" y="126"/>
                </a:lnTo>
                <a:lnTo>
                  <a:pt x="0" y="25"/>
                </a:lnTo>
                <a:lnTo>
                  <a:pt x="12" y="25"/>
                </a:lnTo>
                <a:lnTo>
                  <a:pt x="12" y="94"/>
                </a:lnTo>
                <a:lnTo>
                  <a:pt x="11" y="105"/>
                </a:lnTo>
                <a:lnTo>
                  <a:pt x="12" y="105"/>
                </a:lnTo>
                <a:lnTo>
                  <a:pt x="18" y="93"/>
                </a:lnTo>
                <a:lnTo>
                  <a:pt x="67" y="25"/>
                </a:lnTo>
                <a:lnTo>
                  <a:pt x="74" y="25"/>
                </a:lnTo>
                <a:lnTo>
                  <a:pt x="74" y="126"/>
                </a:lnTo>
                <a:lnTo>
                  <a:pt x="62" y="126"/>
                </a:lnTo>
                <a:lnTo>
                  <a:pt x="62" y="57"/>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49" name="Freeform 1949"/>
          <p:cNvSpPr>
            <a:spLocks noEditPoints="1"/>
          </p:cNvSpPr>
          <p:nvPr/>
        </p:nvSpPr>
        <p:spPr bwMode="auto">
          <a:xfrm>
            <a:off x="1530351" y="623888"/>
            <a:ext cx="71438" cy="76200"/>
          </a:xfrm>
          <a:custGeom>
            <a:avLst/>
            <a:gdLst>
              <a:gd name="T0" fmla="*/ 67 w 101"/>
              <a:gd name="T1" fmla="*/ 22 h 106"/>
              <a:gd name="T2" fmla="*/ 56 w 101"/>
              <a:gd name="T3" fmla="*/ 23 h 106"/>
              <a:gd name="T4" fmla="*/ 60 w 101"/>
              <a:gd name="T5" fmla="*/ 83 h 106"/>
              <a:gd name="T6" fmla="*/ 74 w 101"/>
              <a:gd name="T7" fmla="*/ 81 h 106"/>
              <a:gd name="T8" fmla="*/ 86 w 101"/>
              <a:gd name="T9" fmla="*/ 66 h 106"/>
              <a:gd name="T10" fmla="*/ 87 w 101"/>
              <a:gd name="T11" fmla="*/ 40 h 106"/>
              <a:gd name="T12" fmla="*/ 76 w 101"/>
              <a:gd name="T13" fmla="*/ 24 h 106"/>
              <a:gd name="T14" fmla="*/ 35 w 101"/>
              <a:gd name="T15" fmla="*/ 83 h 106"/>
              <a:gd name="T16" fmla="*/ 37 w 101"/>
              <a:gd name="T17" fmla="*/ 83 h 106"/>
              <a:gd name="T18" fmla="*/ 42 w 101"/>
              <a:gd name="T19" fmla="*/ 83 h 106"/>
              <a:gd name="T20" fmla="*/ 44 w 101"/>
              <a:gd name="T21" fmla="*/ 22 h 106"/>
              <a:gd name="T22" fmla="*/ 36 w 101"/>
              <a:gd name="T23" fmla="*/ 22 h 106"/>
              <a:gd name="T24" fmla="*/ 19 w 101"/>
              <a:gd name="T25" fmla="*/ 30 h 106"/>
              <a:gd name="T26" fmla="*/ 12 w 101"/>
              <a:gd name="T27" fmla="*/ 53 h 106"/>
              <a:gd name="T28" fmla="*/ 18 w 101"/>
              <a:gd name="T29" fmla="*/ 75 h 106"/>
              <a:gd name="T30" fmla="*/ 35 w 101"/>
              <a:gd name="T31" fmla="*/ 83 h 106"/>
              <a:gd name="T32" fmla="*/ 44 w 101"/>
              <a:gd name="T33" fmla="*/ 92 h 106"/>
              <a:gd name="T34" fmla="*/ 33 w 101"/>
              <a:gd name="T35" fmla="*/ 93 h 106"/>
              <a:gd name="T36" fmla="*/ 9 w 101"/>
              <a:gd name="T37" fmla="*/ 84 h 106"/>
              <a:gd name="T38" fmla="*/ 0 w 101"/>
              <a:gd name="T39" fmla="*/ 53 h 106"/>
              <a:gd name="T40" fmla="*/ 10 w 101"/>
              <a:gd name="T41" fmla="*/ 23 h 106"/>
              <a:gd name="T42" fmla="*/ 35 w 101"/>
              <a:gd name="T43" fmla="*/ 12 h 106"/>
              <a:gd name="T44" fmla="*/ 44 w 101"/>
              <a:gd name="T45" fmla="*/ 12 h 106"/>
              <a:gd name="T46" fmla="*/ 56 w 101"/>
              <a:gd name="T47" fmla="*/ 0 h 106"/>
              <a:gd name="T48" fmla="*/ 62 w 101"/>
              <a:gd name="T49" fmla="*/ 12 h 106"/>
              <a:gd name="T50" fmla="*/ 81 w 101"/>
              <a:gd name="T51" fmla="*/ 14 h 106"/>
              <a:gd name="T52" fmla="*/ 98 w 101"/>
              <a:gd name="T53" fmla="*/ 34 h 106"/>
              <a:gd name="T54" fmla="*/ 98 w 101"/>
              <a:gd name="T55" fmla="*/ 70 h 106"/>
              <a:gd name="T56" fmla="*/ 79 w 101"/>
              <a:gd name="T57" fmla="*/ 90 h 106"/>
              <a:gd name="T58" fmla="*/ 61 w 101"/>
              <a:gd name="T59" fmla="*/ 93 h 106"/>
              <a:gd name="T60" fmla="*/ 56 w 101"/>
              <a:gd name="T61" fmla="*/ 106 h 106"/>
              <a:gd name="T62" fmla="*/ 44 w 101"/>
              <a:gd name="T63" fmla="*/ 9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06">
                <a:moveTo>
                  <a:pt x="67" y="22"/>
                </a:moveTo>
                <a:lnTo>
                  <a:pt x="67" y="22"/>
                </a:lnTo>
                <a:cubicBezTo>
                  <a:pt x="65" y="22"/>
                  <a:pt x="63" y="22"/>
                  <a:pt x="61" y="22"/>
                </a:cubicBezTo>
                <a:cubicBezTo>
                  <a:pt x="59" y="22"/>
                  <a:pt x="58" y="22"/>
                  <a:pt x="56" y="23"/>
                </a:cubicBezTo>
                <a:lnTo>
                  <a:pt x="56" y="83"/>
                </a:lnTo>
                <a:cubicBezTo>
                  <a:pt x="57" y="83"/>
                  <a:pt x="58" y="83"/>
                  <a:pt x="60" y="83"/>
                </a:cubicBezTo>
                <a:cubicBezTo>
                  <a:pt x="62" y="83"/>
                  <a:pt x="63" y="83"/>
                  <a:pt x="65" y="83"/>
                </a:cubicBezTo>
                <a:cubicBezTo>
                  <a:pt x="68" y="83"/>
                  <a:pt x="71" y="82"/>
                  <a:pt x="74" y="81"/>
                </a:cubicBezTo>
                <a:cubicBezTo>
                  <a:pt x="77" y="80"/>
                  <a:pt x="79" y="78"/>
                  <a:pt x="81" y="75"/>
                </a:cubicBezTo>
                <a:cubicBezTo>
                  <a:pt x="83" y="73"/>
                  <a:pt x="85" y="69"/>
                  <a:pt x="86" y="66"/>
                </a:cubicBezTo>
                <a:cubicBezTo>
                  <a:pt x="88" y="62"/>
                  <a:pt x="88" y="57"/>
                  <a:pt x="88" y="52"/>
                </a:cubicBezTo>
                <a:cubicBezTo>
                  <a:pt x="88" y="47"/>
                  <a:pt x="88" y="43"/>
                  <a:pt x="87" y="40"/>
                </a:cubicBezTo>
                <a:cubicBezTo>
                  <a:pt x="86" y="36"/>
                  <a:pt x="84" y="33"/>
                  <a:pt x="82" y="30"/>
                </a:cubicBezTo>
                <a:cubicBezTo>
                  <a:pt x="81" y="27"/>
                  <a:pt x="78" y="25"/>
                  <a:pt x="76" y="24"/>
                </a:cubicBezTo>
                <a:cubicBezTo>
                  <a:pt x="73" y="22"/>
                  <a:pt x="70" y="22"/>
                  <a:pt x="67" y="22"/>
                </a:cubicBezTo>
                <a:close/>
                <a:moveTo>
                  <a:pt x="35" y="83"/>
                </a:moveTo>
                <a:lnTo>
                  <a:pt x="35" y="83"/>
                </a:lnTo>
                <a:lnTo>
                  <a:pt x="37" y="83"/>
                </a:lnTo>
                <a:cubicBezTo>
                  <a:pt x="37" y="83"/>
                  <a:pt x="38" y="83"/>
                  <a:pt x="39" y="83"/>
                </a:cubicBezTo>
                <a:cubicBezTo>
                  <a:pt x="40" y="83"/>
                  <a:pt x="41" y="83"/>
                  <a:pt x="42" y="83"/>
                </a:cubicBezTo>
                <a:cubicBezTo>
                  <a:pt x="43" y="82"/>
                  <a:pt x="44" y="82"/>
                  <a:pt x="44" y="82"/>
                </a:cubicBezTo>
                <a:lnTo>
                  <a:pt x="44" y="22"/>
                </a:lnTo>
                <a:cubicBezTo>
                  <a:pt x="43" y="22"/>
                  <a:pt x="42" y="22"/>
                  <a:pt x="40" y="22"/>
                </a:cubicBezTo>
                <a:cubicBezTo>
                  <a:pt x="39" y="22"/>
                  <a:pt x="37" y="22"/>
                  <a:pt x="36" y="22"/>
                </a:cubicBezTo>
                <a:cubicBezTo>
                  <a:pt x="32" y="22"/>
                  <a:pt x="29" y="22"/>
                  <a:pt x="27" y="24"/>
                </a:cubicBezTo>
                <a:cubicBezTo>
                  <a:pt x="24" y="25"/>
                  <a:pt x="21" y="27"/>
                  <a:pt x="19" y="30"/>
                </a:cubicBezTo>
                <a:cubicBezTo>
                  <a:pt x="17" y="32"/>
                  <a:pt x="15" y="35"/>
                  <a:pt x="14" y="39"/>
                </a:cubicBezTo>
                <a:cubicBezTo>
                  <a:pt x="13" y="43"/>
                  <a:pt x="12" y="48"/>
                  <a:pt x="12" y="53"/>
                </a:cubicBezTo>
                <a:cubicBezTo>
                  <a:pt x="12" y="58"/>
                  <a:pt x="13" y="62"/>
                  <a:pt x="14" y="66"/>
                </a:cubicBezTo>
                <a:cubicBezTo>
                  <a:pt x="15" y="69"/>
                  <a:pt x="17" y="72"/>
                  <a:pt x="18" y="75"/>
                </a:cubicBezTo>
                <a:cubicBezTo>
                  <a:pt x="20" y="78"/>
                  <a:pt x="23" y="80"/>
                  <a:pt x="26" y="81"/>
                </a:cubicBezTo>
                <a:cubicBezTo>
                  <a:pt x="28" y="82"/>
                  <a:pt x="31" y="83"/>
                  <a:pt x="35" y="83"/>
                </a:cubicBezTo>
                <a:close/>
                <a:moveTo>
                  <a:pt x="44" y="92"/>
                </a:moveTo>
                <a:lnTo>
                  <a:pt x="44" y="92"/>
                </a:lnTo>
                <a:cubicBezTo>
                  <a:pt x="43" y="93"/>
                  <a:pt x="41" y="93"/>
                  <a:pt x="39" y="93"/>
                </a:cubicBezTo>
                <a:cubicBezTo>
                  <a:pt x="36" y="93"/>
                  <a:pt x="34" y="93"/>
                  <a:pt x="33" y="93"/>
                </a:cubicBezTo>
                <a:cubicBezTo>
                  <a:pt x="28" y="93"/>
                  <a:pt x="24" y="92"/>
                  <a:pt x="20" y="91"/>
                </a:cubicBezTo>
                <a:cubicBezTo>
                  <a:pt x="16" y="89"/>
                  <a:pt x="12" y="87"/>
                  <a:pt x="9" y="84"/>
                </a:cubicBezTo>
                <a:cubicBezTo>
                  <a:pt x="6" y="80"/>
                  <a:pt x="4" y="76"/>
                  <a:pt x="2" y="71"/>
                </a:cubicBezTo>
                <a:cubicBezTo>
                  <a:pt x="1" y="66"/>
                  <a:pt x="0" y="60"/>
                  <a:pt x="0" y="53"/>
                </a:cubicBezTo>
                <a:cubicBezTo>
                  <a:pt x="0" y="47"/>
                  <a:pt x="1" y="41"/>
                  <a:pt x="2" y="36"/>
                </a:cubicBezTo>
                <a:cubicBezTo>
                  <a:pt x="4" y="30"/>
                  <a:pt x="7" y="26"/>
                  <a:pt x="10" y="23"/>
                </a:cubicBezTo>
                <a:cubicBezTo>
                  <a:pt x="13" y="19"/>
                  <a:pt x="17" y="16"/>
                  <a:pt x="21" y="14"/>
                </a:cubicBezTo>
                <a:cubicBezTo>
                  <a:pt x="25" y="13"/>
                  <a:pt x="30" y="12"/>
                  <a:pt x="35" y="12"/>
                </a:cubicBezTo>
                <a:cubicBezTo>
                  <a:pt x="37" y="12"/>
                  <a:pt x="38" y="12"/>
                  <a:pt x="40" y="12"/>
                </a:cubicBezTo>
                <a:cubicBezTo>
                  <a:pt x="42" y="12"/>
                  <a:pt x="43" y="12"/>
                  <a:pt x="44" y="12"/>
                </a:cubicBezTo>
                <a:lnTo>
                  <a:pt x="44" y="0"/>
                </a:lnTo>
                <a:lnTo>
                  <a:pt x="56" y="0"/>
                </a:lnTo>
                <a:lnTo>
                  <a:pt x="56" y="13"/>
                </a:lnTo>
                <a:cubicBezTo>
                  <a:pt x="58" y="12"/>
                  <a:pt x="60" y="12"/>
                  <a:pt x="62" y="12"/>
                </a:cubicBezTo>
                <a:cubicBezTo>
                  <a:pt x="65" y="12"/>
                  <a:pt x="67" y="12"/>
                  <a:pt x="68" y="12"/>
                </a:cubicBezTo>
                <a:cubicBezTo>
                  <a:pt x="73" y="12"/>
                  <a:pt x="77" y="12"/>
                  <a:pt x="81" y="14"/>
                </a:cubicBezTo>
                <a:cubicBezTo>
                  <a:pt x="85" y="16"/>
                  <a:pt x="88" y="18"/>
                  <a:pt x="91" y="22"/>
                </a:cubicBezTo>
                <a:cubicBezTo>
                  <a:pt x="94" y="25"/>
                  <a:pt x="97" y="29"/>
                  <a:pt x="98" y="34"/>
                </a:cubicBezTo>
                <a:cubicBezTo>
                  <a:pt x="100" y="39"/>
                  <a:pt x="101" y="45"/>
                  <a:pt x="101" y="52"/>
                </a:cubicBezTo>
                <a:cubicBezTo>
                  <a:pt x="101" y="59"/>
                  <a:pt x="100" y="65"/>
                  <a:pt x="98" y="70"/>
                </a:cubicBezTo>
                <a:cubicBezTo>
                  <a:pt x="96" y="75"/>
                  <a:pt x="93" y="79"/>
                  <a:pt x="90" y="83"/>
                </a:cubicBezTo>
                <a:cubicBezTo>
                  <a:pt x="87" y="86"/>
                  <a:pt x="83" y="89"/>
                  <a:pt x="79" y="90"/>
                </a:cubicBezTo>
                <a:cubicBezTo>
                  <a:pt x="75" y="92"/>
                  <a:pt x="70" y="93"/>
                  <a:pt x="66" y="93"/>
                </a:cubicBezTo>
                <a:cubicBezTo>
                  <a:pt x="65" y="93"/>
                  <a:pt x="63" y="93"/>
                  <a:pt x="61" y="93"/>
                </a:cubicBezTo>
                <a:cubicBezTo>
                  <a:pt x="59" y="93"/>
                  <a:pt x="57" y="92"/>
                  <a:pt x="56" y="92"/>
                </a:cubicBezTo>
                <a:lnTo>
                  <a:pt x="56" y="106"/>
                </a:lnTo>
                <a:lnTo>
                  <a:pt x="44" y="106"/>
                </a:lnTo>
                <a:lnTo>
                  <a:pt x="44" y="9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0" name="Freeform 1950"/>
          <p:cNvSpPr>
            <a:spLocks/>
          </p:cNvSpPr>
          <p:nvPr/>
        </p:nvSpPr>
        <p:spPr bwMode="auto">
          <a:xfrm>
            <a:off x="1616076" y="625475"/>
            <a:ext cx="39688" cy="73025"/>
          </a:xfrm>
          <a:custGeom>
            <a:avLst/>
            <a:gdLst>
              <a:gd name="T0" fmla="*/ 0 w 55"/>
              <a:gd name="T1" fmla="*/ 0 h 101"/>
              <a:gd name="T2" fmla="*/ 0 w 55"/>
              <a:gd name="T3" fmla="*/ 0 h 101"/>
              <a:gd name="T4" fmla="*/ 55 w 55"/>
              <a:gd name="T5" fmla="*/ 0 h 101"/>
              <a:gd name="T6" fmla="*/ 55 w 55"/>
              <a:gd name="T7" fmla="*/ 10 h 101"/>
              <a:gd name="T8" fmla="*/ 12 w 55"/>
              <a:gd name="T9" fmla="*/ 10 h 101"/>
              <a:gd name="T10" fmla="*/ 12 w 55"/>
              <a:gd name="T11" fmla="*/ 43 h 101"/>
              <a:gd name="T12" fmla="*/ 51 w 55"/>
              <a:gd name="T13" fmla="*/ 43 h 101"/>
              <a:gd name="T14" fmla="*/ 51 w 55"/>
              <a:gd name="T15" fmla="*/ 54 h 101"/>
              <a:gd name="T16" fmla="*/ 12 w 55"/>
              <a:gd name="T17" fmla="*/ 54 h 101"/>
              <a:gd name="T18" fmla="*/ 12 w 55"/>
              <a:gd name="T19" fmla="*/ 90 h 101"/>
              <a:gd name="T20" fmla="*/ 55 w 55"/>
              <a:gd name="T21" fmla="*/ 90 h 101"/>
              <a:gd name="T22" fmla="*/ 55 w 55"/>
              <a:gd name="T23" fmla="*/ 101 h 101"/>
              <a:gd name="T24" fmla="*/ 0 w 55"/>
              <a:gd name="T25" fmla="*/ 101 h 101"/>
              <a:gd name="T26" fmla="*/ 0 w 55"/>
              <a:gd name="T2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101">
                <a:moveTo>
                  <a:pt x="0" y="0"/>
                </a:moveTo>
                <a:lnTo>
                  <a:pt x="0" y="0"/>
                </a:lnTo>
                <a:lnTo>
                  <a:pt x="55" y="0"/>
                </a:lnTo>
                <a:lnTo>
                  <a:pt x="55" y="10"/>
                </a:lnTo>
                <a:lnTo>
                  <a:pt x="12" y="10"/>
                </a:lnTo>
                <a:lnTo>
                  <a:pt x="12" y="43"/>
                </a:lnTo>
                <a:lnTo>
                  <a:pt x="51" y="43"/>
                </a:lnTo>
                <a:lnTo>
                  <a:pt x="51" y="54"/>
                </a:lnTo>
                <a:lnTo>
                  <a:pt x="12" y="54"/>
                </a:lnTo>
                <a:lnTo>
                  <a:pt x="12" y="90"/>
                </a:lnTo>
                <a:lnTo>
                  <a:pt x="55" y="90"/>
                </a:lnTo>
                <a:lnTo>
                  <a:pt x="55" y="101"/>
                </a:lnTo>
                <a:lnTo>
                  <a:pt x="0" y="101"/>
                </a:lnTo>
                <a:lnTo>
                  <a:pt x="0" y="0"/>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1" name="Freeform 1951"/>
          <p:cNvSpPr>
            <a:spLocks noEditPoints="1"/>
          </p:cNvSpPr>
          <p:nvPr/>
        </p:nvSpPr>
        <p:spPr bwMode="auto">
          <a:xfrm>
            <a:off x="1665288" y="625475"/>
            <a:ext cx="63500" cy="85725"/>
          </a:xfrm>
          <a:custGeom>
            <a:avLst/>
            <a:gdLst>
              <a:gd name="T0" fmla="*/ 66 w 91"/>
              <a:gd name="T1" fmla="*/ 90 h 119"/>
              <a:gd name="T2" fmla="*/ 66 w 91"/>
              <a:gd name="T3" fmla="*/ 90 h 119"/>
              <a:gd name="T4" fmla="*/ 66 w 91"/>
              <a:gd name="T5" fmla="*/ 10 h 119"/>
              <a:gd name="T6" fmla="*/ 36 w 91"/>
              <a:gd name="T7" fmla="*/ 10 h 119"/>
              <a:gd name="T8" fmla="*/ 34 w 91"/>
              <a:gd name="T9" fmla="*/ 39 h 119"/>
              <a:gd name="T10" fmla="*/ 31 w 91"/>
              <a:gd name="T11" fmla="*/ 61 h 119"/>
              <a:gd name="T12" fmla="*/ 27 w 91"/>
              <a:gd name="T13" fmla="*/ 78 h 119"/>
              <a:gd name="T14" fmla="*/ 23 w 91"/>
              <a:gd name="T15" fmla="*/ 90 h 119"/>
              <a:gd name="T16" fmla="*/ 66 w 91"/>
              <a:gd name="T17" fmla="*/ 90 h 119"/>
              <a:gd name="T18" fmla="*/ 91 w 91"/>
              <a:gd name="T19" fmla="*/ 119 h 119"/>
              <a:gd name="T20" fmla="*/ 91 w 91"/>
              <a:gd name="T21" fmla="*/ 119 h 119"/>
              <a:gd name="T22" fmla="*/ 83 w 91"/>
              <a:gd name="T23" fmla="*/ 119 h 119"/>
              <a:gd name="T24" fmla="*/ 81 w 91"/>
              <a:gd name="T25" fmla="*/ 101 h 119"/>
              <a:gd name="T26" fmla="*/ 10 w 91"/>
              <a:gd name="T27" fmla="*/ 101 h 119"/>
              <a:gd name="T28" fmla="*/ 8 w 91"/>
              <a:gd name="T29" fmla="*/ 119 h 119"/>
              <a:gd name="T30" fmla="*/ 0 w 91"/>
              <a:gd name="T31" fmla="*/ 119 h 119"/>
              <a:gd name="T32" fmla="*/ 0 w 91"/>
              <a:gd name="T33" fmla="*/ 90 h 119"/>
              <a:gd name="T34" fmla="*/ 10 w 91"/>
              <a:gd name="T35" fmla="*/ 90 h 119"/>
              <a:gd name="T36" fmla="*/ 13 w 91"/>
              <a:gd name="T37" fmla="*/ 82 h 119"/>
              <a:gd name="T38" fmla="*/ 18 w 91"/>
              <a:gd name="T39" fmla="*/ 66 h 119"/>
              <a:gd name="T40" fmla="*/ 22 w 91"/>
              <a:gd name="T41" fmla="*/ 39 h 119"/>
              <a:gd name="T42" fmla="*/ 24 w 91"/>
              <a:gd name="T43" fmla="*/ 0 h 119"/>
              <a:gd name="T44" fmla="*/ 78 w 91"/>
              <a:gd name="T45" fmla="*/ 0 h 119"/>
              <a:gd name="T46" fmla="*/ 78 w 91"/>
              <a:gd name="T47" fmla="*/ 90 h 119"/>
              <a:gd name="T48" fmla="*/ 91 w 91"/>
              <a:gd name="T49" fmla="*/ 90 h 119"/>
              <a:gd name="T50" fmla="*/ 91 w 91"/>
              <a:gd name="T51"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19">
                <a:moveTo>
                  <a:pt x="66" y="90"/>
                </a:moveTo>
                <a:lnTo>
                  <a:pt x="66" y="90"/>
                </a:lnTo>
                <a:lnTo>
                  <a:pt x="66" y="10"/>
                </a:lnTo>
                <a:lnTo>
                  <a:pt x="36" y="10"/>
                </a:lnTo>
                <a:cubicBezTo>
                  <a:pt x="35" y="21"/>
                  <a:pt x="35" y="30"/>
                  <a:pt x="34" y="39"/>
                </a:cubicBezTo>
                <a:cubicBezTo>
                  <a:pt x="33" y="47"/>
                  <a:pt x="32" y="55"/>
                  <a:pt x="31" y="61"/>
                </a:cubicBezTo>
                <a:cubicBezTo>
                  <a:pt x="30" y="68"/>
                  <a:pt x="29" y="73"/>
                  <a:pt x="27" y="78"/>
                </a:cubicBezTo>
                <a:cubicBezTo>
                  <a:pt x="26" y="83"/>
                  <a:pt x="24" y="87"/>
                  <a:pt x="23" y="90"/>
                </a:cubicBezTo>
                <a:lnTo>
                  <a:pt x="66" y="90"/>
                </a:lnTo>
                <a:close/>
                <a:moveTo>
                  <a:pt x="91" y="119"/>
                </a:moveTo>
                <a:lnTo>
                  <a:pt x="91" y="119"/>
                </a:lnTo>
                <a:lnTo>
                  <a:pt x="83" y="119"/>
                </a:lnTo>
                <a:lnTo>
                  <a:pt x="81" y="101"/>
                </a:lnTo>
                <a:lnTo>
                  <a:pt x="10" y="101"/>
                </a:lnTo>
                <a:lnTo>
                  <a:pt x="8" y="119"/>
                </a:lnTo>
                <a:lnTo>
                  <a:pt x="0" y="119"/>
                </a:lnTo>
                <a:lnTo>
                  <a:pt x="0" y="90"/>
                </a:lnTo>
                <a:lnTo>
                  <a:pt x="10" y="90"/>
                </a:lnTo>
                <a:cubicBezTo>
                  <a:pt x="11" y="89"/>
                  <a:pt x="12" y="86"/>
                  <a:pt x="13" y="82"/>
                </a:cubicBezTo>
                <a:cubicBezTo>
                  <a:pt x="15" y="79"/>
                  <a:pt x="17" y="73"/>
                  <a:pt x="18" y="66"/>
                </a:cubicBezTo>
                <a:cubicBezTo>
                  <a:pt x="20" y="59"/>
                  <a:pt x="21" y="49"/>
                  <a:pt x="22" y="39"/>
                </a:cubicBezTo>
                <a:cubicBezTo>
                  <a:pt x="24" y="28"/>
                  <a:pt x="24" y="15"/>
                  <a:pt x="24" y="0"/>
                </a:cubicBezTo>
                <a:lnTo>
                  <a:pt x="78" y="0"/>
                </a:lnTo>
                <a:lnTo>
                  <a:pt x="78" y="90"/>
                </a:lnTo>
                <a:lnTo>
                  <a:pt x="91" y="90"/>
                </a:lnTo>
                <a:lnTo>
                  <a:pt x="91" y="119"/>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2" name="Freeform 1952"/>
          <p:cNvSpPr>
            <a:spLocks/>
          </p:cNvSpPr>
          <p:nvPr/>
        </p:nvSpPr>
        <p:spPr bwMode="auto">
          <a:xfrm>
            <a:off x="1743076" y="625475"/>
            <a:ext cx="39688" cy="73025"/>
          </a:xfrm>
          <a:custGeom>
            <a:avLst/>
            <a:gdLst>
              <a:gd name="T0" fmla="*/ 0 w 55"/>
              <a:gd name="T1" fmla="*/ 0 h 101"/>
              <a:gd name="T2" fmla="*/ 0 w 55"/>
              <a:gd name="T3" fmla="*/ 0 h 101"/>
              <a:gd name="T4" fmla="*/ 55 w 55"/>
              <a:gd name="T5" fmla="*/ 0 h 101"/>
              <a:gd name="T6" fmla="*/ 55 w 55"/>
              <a:gd name="T7" fmla="*/ 10 h 101"/>
              <a:gd name="T8" fmla="*/ 12 w 55"/>
              <a:gd name="T9" fmla="*/ 10 h 101"/>
              <a:gd name="T10" fmla="*/ 12 w 55"/>
              <a:gd name="T11" fmla="*/ 43 h 101"/>
              <a:gd name="T12" fmla="*/ 51 w 55"/>
              <a:gd name="T13" fmla="*/ 43 h 101"/>
              <a:gd name="T14" fmla="*/ 51 w 55"/>
              <a:gd name="T15" fmla="*/ 54 h 101"/>
              <a:gd name="T16" fmla="*/ 12 w 55"/>
              <a:gd name="T17" fmla="*/ 54 h 101"/>
              <a:gd name="T18" fmla="*/ 12 w 55"/>
              <a:gd name="T19" fmla="*/ 90 h 101"/>
              <a:gd name="T20" fmla="*/ 55 w 55"/>
              <a:gd name="T21" fmla="*/ 90 h 101"/>
              <a:gd name="T22" fmla="*/ 55 w 55"/>
              <a:gd name="T23" fmla="*/ 101 h 101"/>
              <a:gd name="T24" fmla="*/ 0 w 55"/>
              <a:gd name="T25" fmla="*/ 101 h 101"/>
              <a:gd name="T26" fmla="*/ 0 w 55"/>
              <a:gd name="T2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101">
                <a:moveTo>
                  <a:pt x="0" y="0"/>
                </a:moveTo>
                <a:lnTo>
                  <a:pt x="0" y="0"/>
                </a:lnTo>
                <a:lnTo>
                  <a:pt x="55" y="0"/>
                </a:lnTo>
                <a:lnTo>
                  <a:pt x="55" y="10"/>
                </a:lnTo>
                <a:lnTo>
                  <a:pt x="12" y="10"/>
                </a:lnTo>
                <a:lnTo>
                  <a:pt x="12" y="43"/>
                </a:lnTo>
                <a:lnTo>
                  <a:pt x="51" y="43"/>
                </a:lnTo>
                <a:lnTo>
                  <a:pt x="51" y="54"/>
                </a:lnTo>
                <a:lnTo>
                  <a:pt x="12" y="54"/>
                </a:lnTo>
                <a:lnTo>
                  <a:pt x="12" y="90"/>
                </a:lnTo>
                <a:lnTo>
                  <a:pt x="55" y="90"/>
                </a:lnTo>
                <a:lnTo>
                  <a:pt x="55" y="101"/>
                </a:lnTo>
                <a:lnTo>
                  <a:pt x="0" y="101"/>
                </a:lnTo>
                <a:lnTo>
                  <a:pt x="0" y="0"/>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3" name="Freeform 1953"/>
          <p:cNvSpPr>
            <a:spLocks noEditPoints="1"/>
          </p:cNvSpPr>
          <p:nvPr/>
        </p:nvSpPr>
        <p:spPr bwMode="auto">
          <a:xfrm>
            <a:off x="1798638" y="623888"/>
            <a:ext cx="46038" cy="74613"/>
          </a:xfrm>
          <a:custGeom>
            <a:avLst/>
            <a:gdLst>
              <a:gd name="T0" fmla="*/ 25 w 63"/>
              <a:gd name="T1" fmla="*/ 10 h 102"/>
              <a:gd name="T2" fmla="*/ 25 w 63"/>
              <a:gd name="T3" fmla="*/ 10 h 102"/>
              <a:gd name="T4" fmla="*/ 18 w 63"/>
              <a:gd name="T5" fmla="*/ 10 h 102"/>
              <a:gd name="T6" fmla="*/ 12 w 63"/>
              <a:gd name="T7" fmla="*/ 11 h 102"/>
              <a:gd name="T8" fmla="*/ 12 w 63"/>
              <a:gd name="T9" fmla="*/ 53 h 102"/>
              <a:gd name="T10" fmla="*/ 14 w 63"/>
              <a:gd name="T11" fmla="*/ 53 h 102"/>
              <a:gd name="T12" fmla="*/ 18 w 63"/>
              <a:gd name="T13" fmla="*/ 53 h 102"/>
              <a:gd name="T14" fmla="*/ 21 w 63"/>
              <a:gd name="T15" fmla="*/ 53 h 102"/>
              <a:gd name="T16" fmla="*/ 23 w 63"/>
              <a:gd name="T17" fmla="*/ 53 h 102"/>
              <a:gd name="T18" fmla="*/ 33 w 63"/>
              <a:gd name="T19" fmla="*/ 52 h 102"/>
              <a:gd name="T20" fmla="*/ 42 w 63"/>
              <a:gd name="T21" fmla="*/ 49 h 102"/>
              <a:gd name="T22" fmla="*/ 48 w 63"/>
              <a:gd name="T23" fmla="*/ 42 h 102"/>
              <a:gd name="T24" fmla="*/ 50 w 63"/>
              <a:gd name="T25" fmla="*/ 31 h 102"/>
              <a:gd name="T26" fmla="*/ 48 w 63"/>
              <a:gd name="T27" fmla="*/ 21 h 102"/>
              <a:gd name="T28" fmla="*/ 42 w 63"/>
              <a:gd name="T29" fmla="*/ 14 h 102"/>
              <a:gd name="T30" fmla="*/ 34 w 63"/>
              <a:gd name="T31" fmla="*/ 11 h 102"/>
              <a:gd name="T32" fmla="*/ 25 w 63"/>
              <a:gd name="T33" fmla="*/ 10 h 102"/>
              <a:gd name="T34" fmla="*/ 0 w 63"/>
              <a:gd name="T35" fmla="*/ 2 h 102"/>
              <a:gd name="T36" fmla="*/ 0 w 63"/>
              <a:gd name="T37" fmla="*/ 2 h 102"/>
              <a:gd name="T38" fmla="*/ 12 w 63"/>
              <a:gd name="T39" fmla="*/ 0 h 102"/>
              <a:gd name="T40" fmla="*/ 25 w 63"/>
              <a:gd name="T41" fmla="*/ 0 h 102"/>
              <a:gd name="T42" fmla="*/ 38 w 63"/>
              <a:gd name="T43" fmla="*/ 1 h 102"/>
              <a:gd name="T44" fmla="*/ 50 w 63"/>
              <a:gd name="T45" fmla="*/ 6 h 102"/>
              <a:gd name="T46" fmla="*/ 60 w 63"/>
              <a:gd name="T47" fmla="*/ 15 h 102"/>
              <a:gd name="T48" fmla="*/ 63 w 63"/>
              <a:gd name="T49" fmla="*/ 31 h 102"/>
              <a:gd name="T50" fmla="*/ 60 w 63"/>
              <a:gd name="T51" fmla="*/ 46 h 102"/>
              <a:gd name="T52" fmla="*/ 51 w 63"/>
              <a:gd name="T53" fmla="*/ 56 h 102"/>
              <a:gd name="T54" fmla="*/ 39 w 63"/>
              <a:gd name="T55" fmla="*/ 62 h 102"/>
              <a:gd name="T56" fmla="*/ 24 w 63"/>
              <a:gd name="T57" fmla="*/ 64 h 102"/>
              <a:gd name="T58" fmla="*/ 22 w 63"/>
              <a:gd name="T59" fmla="*/ 64 h 102"/>
              <a:gd name="T60" fmla="*/ 18 w 63"/>
              <a:gd name="T61" fmla="*/ 64 h 102"/>
              <a:gd name="T62" fmla="*/ 15 w 63"/>
              <a:gd name="T63" fmla="*/ 64 h 102"/>
              <a:gd name="T64" fmla="*/ 12 w 63"/>
              <a:gd name="T65" fmla="*/ 63 h 102"/>
              <a:gd name="T66" fmla="*/ 12 w 63"/>
              <a:gd name="T67" fmla="*/ 102 h 102"/>
              <a:gd name="T68" fmla="*/ 0 w 63"/>
              <a:gd name="T69" fmla="*/ 102 h 102"/>
              <a:gd name="T70" fmla="*/ 0 w 63"/>
              <a:gd name="T71" fmla="*/ 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 h="102">
                <a:moveTo>
                  <a:pt x="25" y="10"/>
                </a:moveTo>
                <a:lnTo>
                  <a:pt x="25" y="10"/>
                </a:lnTo>
                <a:cubicBezTo>
                  <a:pt x="22" y="10"/>
                  <a:pt x="20" y="10"/>
                  <a:pt x="18" y="10"/>
                </a:cubicBezTo>
                <a:cubicBezTo>
                  <a:pt x="15" y="10"/>
                  <a:pt x="13" y="10"/>
                  <a:pt x="12" y="11"/>
                </a:cubicBezTo>
                <a:lnTo>
                  <a:pt x="12" y="53"/>
                </a:lnTo>
                <a:cubicBezTo>
                  <a:pt x="13" y="53"/>
                  <a:pt x="13" y="53"/>
                  <a:pt x="14" y="53"/>
                </a:cubicBezTo>
                <a:cubicBezTo>
                  <a:pt x="16" y="53"/>
                  <a:pt x="17" y="53"/>
                  <a:pt x="18" y="53"/>
                </a:cubicBezTo>
                <a:cubicBezTo>
                  <a:pt x="19" y="53"/>
                  <a:pt x="20" y="53"/>
                  <a:pt x="21" y="53"/>
                </a:cubicBezTo>
                <a:lnTo>
                  <a:pt x="23" y="53"/>
                </a:lnTo>
                <a:cubicBezTo>
                  <a:pt x="27" y="53"/>
                  <a:pt x="30" y="53"/>
                  <a:pt x="33" y="52"/>
                </a:cubicBezTo>
                <a:cubicBezTo>
                  <a:pt x="36" y="52"/>
                  <a:pt x="39" y="50"/>
                  <a:pt x="42" y="49"/>
                </a:cubicBezTo>
                <a:cubicBezTo>
                  <a:pt x="44" y="47"/>
                  <a:pt x="47" y="45"/>
                  <a:pt x="48" y="42"/>
                </a:cubicBezTo>
                <a:cubicBezTo>
                  <a:pt x="50" y="39"/>
                  <a:pt x="50" y="35"/>
                  <a:pt x="50" y="31"/>
                </a:cubicBezTo>
                <a:cubicBezTo>
                  <a:pt x="50" y="27"/>
                  <a:pt x="50" y="23"/>
                  <a:pt x="48" y="21"/>
                </a:cubicBezTo>
                <a:cubicBezTo>
                  <a:pt x="47" y="18"/>
                  <a:pt x="45" y="16"/>
                  <a:pt x="42" y="14"/>
                </a:cubicBezTo>
                <a:cubicBezTo>
                  <a:pt x="40" y="13"/>
                  <a:pt x="37" y="12"/>
                  <a:pt x="34" y="11"/>
                </a:cubicBezTo>
                <a:cubicBezTo>
                  <a:pt x="31" y="10"/>
                  <a:pt x="28" y="10"/>
                  <a:pt x="25" y="10"/>
                </a:cubicBezTo>
                <a:close/>
                <a:moveTo>
                  <a:pt x="0" y="2"/>
                </a:moveTo>
                <a:lnTo>
                  <a:pt x="0" y="2"/>
                </a:lnTo>
                <a:cubicBezTo>
                  <a:pt x="4" y="1"/>
                  <a:pt x="8" y="0"/>
                  <a:pt x="12" y="0"/>
                </a:cubicBezTo>
                <a:cubicBezTo>
                  <a:pt x="16" y="0"/>
                  <a:pt x="20" y="0"/>
                  <a:pt x="25" y="0"/>
                </a:cubicBezTo>
                <a:cubicBezTo>
                  <a:pt x="29" y="0"/>
                  <a:pt x="33" y="0"/>
                  <a:pt x="38" y="1"/>
                </a:cubicBezTo>
                <a:cubicBezTo>
                  <a:pt x="43" y="2"/>
                  <a:pt x="47" y="3"/>
                  <a:pt x="50" y="6"/>
                </a:cubicBezTo>
                <a:cubicBezTo>
                  <a:pt x="54" y="8"/>
                  <a:pt x="57" y="11"/>
                  <a:pt x="60" y="15"/>
                </a:cubicBezTo>
                <a:cubicBezTo>
                  <a:pt x="62" y="19"/>
                  <a:pt x="63" y="24"/>
                  <a:pt x="63" y="31"/>
                </a:cubicBezTo>
                <a:cubicBezTo>
                  <a:pt x="63" y="37"/>
                  <a:pt x="62" y="42"/>
                  <a:pt x="60" y="46"/>
                </a:cubicBezTo>
                <a:cubicBezTo>
                  <a:pt x="58" y="50"/>
                  <a:pt x="55" y="54"/>
                  <a:pt x="51" y="56"/>
                </a:cubicBezTo>
                <a:cubicBezTo>
                  <a:pt x="47" y="59"/>
                  <a:pt x="43" y="61"/>
                  <a:pt x="39" y="62"/>
                </a:cubicBezTo>
                <a:cubicBezTo>
                  <a:pt x="34" y="63"/>
                  <a:pt x="29" y="64"/>
                  <a:pt x="24" y="64"/>
                </a:cubicBezTo>
                <a:lnTo>
                  <a:pt x="22" y="64"/>
                </a:lnTo>
                <a:cubicBezTo>
                  <a:pt x="20" y="64"/>
                  <a:pt x="19" y="64"/>
                  <a:pt x="18" y="64"/>
                </a:cubicBezTo>
                <a:cubicBezTo>
                  <a:pt x="17" y="64"/>
                  <a:pt x="16" y="64"/>
                  <a:pt x="15" y="64"/>
                </a:cubicBezTo>
                <a:cubicBezTo>
                  <a:pt x="13" y="63"/>
                  <a:pt x="13" y="63"/>
                  <a:pt x="12" y="63"/>
                </a:cubicBezTo>
                <a:lnTo>
                  <a:pt x="12" y="102"/>
                </a:lnTo>
                <a:lnTo>
                  <a:pt x="0" y="102"/>
                </a:lnTo>
                <a:lnTo>
                  <a:pt x="0" y="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4" name="Freeform 1954"/>
          <p:cNvSpPr>
            <a:spLocks noEditPoints="1"/>
          </p:cNvSpPr>
          <p:nvPr/>
        </p:nvSpPr>
        <p:spPr bwMode="auto">
          <a:xfrm>
            <a:off x="1844676" y="623888"/>
            <a:ext cx="57150" cy="74613"/>
          </a:xfrm>
          <a:custGeom>
            <a:avLst/>
            <a:gdLst>
              <a:gd name="T0" fmla="*/ 26 w 82"/>
              <a:gd name="T1" fmla="*/ 64 h 103"/>
              <a:gd name="T2" fmla="*/ 26 w 82"/>
              <a:gd name="T3" fmla="*/ 64 h 103"/>
              <a:gd name="T4" fmla="*/ 55 w 82"/>
              <a:gd name="T5" fmla="*/ 64 h 103"/>
              <a:gd name="T6" fmla="*/ 44 w 82"/>
              <a:gd name="T7" fmla="*/ 34 h 103"/>
              <a:gd name="T8" fmla="*/ 40 w 82"/>
              <a:gd name="T9" fmla="*/ 18 h 103"/>
              <a:gd name="T10" fmla="*/ 40 w 82"/>
              <a:gd name="T11" fmla="*/ 18 h 103"/>
              <a:gd name="T12" fmla="*/ 37 w 82"/>
              <a:gd name="T13" fmla="*/ 34 h 103"/>
              <a:gd name="T14" fmla="*/ 26 w 82"/>
              <a:gd name="T15" fmla="*/ 64 h 103"/>
              <a:gd name="T16" fmla="*/ 59 w 82"/>
              <a:gd name="T17" fmla="*/ 75 h 103"/>
              <a:gd name="T18" fmla="*/ 59 w 82"/>
              <a:gd name="T19" fmla="*/ 75 h 103"/>
              <a:gd name="T20" fmla="*/ 22 w 82"/>
              <a:gd name="T21" fmla="*/ 75 h 103"/>
              <a:gd name="T22" fmla="*/ 12 w 82"/>
              <a:gd name="T23" fmla="*/ 103 h 103"/>
              <a:gd name="T24" fmla="*/ 0 w 82"/>
              <a:gd name="T25" fmla="*/ 103 h 103"/>
              <a:gd name="T26" fmla="*/ 38 w 82"/>
              <a:gd name="T27" fmla="*/ 0 h 103"/>
              <a:gd name="T28" fmla="*/ 43 w 82"/>
              <a:gd name="T29" fmla="*/ 0 h 103"/>
              <a:gd name="T30" fmla="*/ 82 w 82"/>
              <a:gd name="T31" fmla="*/ 103 h 103"/>
              <a:gd name="T32" fmla="*/ 69 w 82"/>
              <a:gd name="T33" fmla="*/ 103 h 103"/>
              <a:gd name="T34" fmla="*/ 59 w 82"/>
              <a:gd name="T35" fmla="*/ 7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103">
                <a:moveTo>
                  <a:pt x="26" y="64"/>
                </a:moveTo>
                <a:lnTo>
                  <a:pt x="26" y="64"/>
                </a:lnTo>
                <a:lnTo>
                  <a:pt x="55" y="64"/>
                </a:lnTo>
                <a:lnTo>
                  <a:pt x="44" y="34"/>
                </a:lnTo>
                <a:lnTo>
                  <a:pt x="40" y="18"/>
                </a:lnTo>
                <a:lnTo>
                  <a:pt x="40" y="18"/>
                </a:lnTo>
                <a:lnTo>
                  <a:pt x="37" y="34"/>
                </a:lnTo>
                <a:lnTo>
                  <a:pt x="26" y="64"/>
                </a:lnTo>
                <a:close/>
                <a:moveTo>
                  <a:pt x="59" y="75"/>
                </a:moveTo>
                <a:lnTo>
                  <a:pt x="59" y="75"/>
                </a:lnTo>
                <a:lnTo>
                  <a:pt x="22" y="75"/>
                </a:lnTo>
                <a:lnTo>
                  <a:pt x="12" y="103"/>
                </a:lnTo>
                <a:lnTo>
                  <a:pt x="0" y="103"/>
                </a:lnTo>
                <a:lnTo>
                  <a:pt x="38" y="0"/>
                </a:lnTo>
                <a:lnTo>
                  <a:pt x="43" y="0"/>
                </a:lnTo>
                <a:lnTo>
                  <a:pt x="82" y="103"/>
                </a:lnTo>
                <a:lnTo>
                  <a:pt x="69" y="103"/>
                </a:lnTo>
                <a:lnTo>
                  <a:pt x="59" y="75"/>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5" name="Freeform 1955"/>
          <p:cNvSpPr>
            <a:spLocks/>
          </p:cNvSpPr>
          <p:nvPr/>
        </p:nvSpPr>
        <p:spPr bwMode="auto">
          <a:xfrm>
            <a:off x="1912938" y="625475"/>
            <a:ext cx="58738" cy="85725"/>
          </a:xfrm>
          <a:custGeom>
            <a:avLst/>
            <a:gdLst>
              <a:gd name="T0" fmla="*/ 83 w 83"/>
              <a:gd name="T1" fmla="*/ 119 h 119"/>
              <a:gd name="T2" fmla="*/ 83 w 83"/>
              <a:gd name="T3" fmla="*/ 119 h 119"/>
              <a:gd name="T4" fmla="*/ 75 w 83"/>
              <a:gd name="T5" fmla="*/ 119 h 119"/>
              <a:gd name="T6" fmla="*/ 73 w 83"/>
              <a:gd name="T7" fmla="*/ 101 h 119"/>
              <a:gd name="T8" fmla="*/ 0 w 83"/>
              <a:gd name="T9" fmla="*/ 101 h 119"/>
              <a:gd name="T10" fmla="*/ 0 w 83"/>
              <a:gd name="T11" fmla="*/ 0 h 119"/>
              <a:gd name="T12" fmla="*/ 12 w 83"/>
              <a:gd name="T13" fmla="*/ 0 h 119"/>
              <a:gd name="T14" fmla="*/ 12 w 83"/>
              <a:gd name="T15" fmla="*/ 90 h 119"/>
              <a:gd name="T16" fmla="*/ 58 w 83"/>
              <a:gd name="T17" fmla="*/ 90 h 119"/>
              <a:gd name="T18" fmla="*/ 58 w 83"/>
              <a:gd name="T19" fmla="*/ 0 h 119"/>
              <a:gd name="T20" fmla="*/ 70 w 83"/>
              <a:gd name="T21" fmla="*/ 0 h 119"/>
              <a:gd name="T22" fmla="*/ 70 w 83"/>
              <a:gd name="T23" fmla="*/ 90 h 119"/>
              <a:gd name="T24" fmla="*/ 83 w 83"/>
              <a:gd name="T25" fmla="*/ 90 h 119"/>
              <a:gd name="T26" fmla="*/ 83 w 83"/>
              <a:gd name="T2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19">
                <a:moveTo>
                  <a:pt x="83" y="119"/>
                </a:moveTo>
                <a:lnTo>
                  <a:pt x="83" y="119"/>
                </a:lnTo>
                <a:lnTo>
                  <a:pt x="75" y="119"/>
                </a:lnTo>
                <a:lnTo>
                  <a:pt x="73" y="101"/>
                </a:lnTo>
                <a:lnTo>
                  <a:pt x="0" y="101"/>
                </a:lnTo>
                <a:lnTo>
                  <a:pt x="0" y="0"/>
                </a:lnTo>
                <a:lnTo>
                  <a:pt x="12" y="0"/>
                </a:lnTo>
                <a:lnTo>
                  <a:pt x="12" y="90"/>
                </a:lnTo>
                <a:lnTo>
                  <a:pt x="58" y="90"/>
                </a:lnTo>
                <a:lnTo>
                  <a:pt x="58" y="0"/>
                </a:lnTo>
                <a:lnTo>
                  <a:pt x="70" y="0"/>
                </a:lnTo>
                <a:lnTo>
                  <a:pt x="70" y="90"/>
                </a:lnTo>
                <a:lnTo>
                  <a:pt x="83" y="90"/>
                </a:lnTo>
                <a:lnTo>
                  <a:pt x="83" y="119"/>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6" name="Freeform 1956"/>
          <p:cNvSpPr>
            <a:spLocks/>
          </p:cNvSpPr>
          <p:nvPr/>
        </p:nvSpPr>
        <p:spPr bwMode="auto">
          <a:xfrm>
            <a:off x="1984376" y="625475"/>
            <a:ext cx="52388" cy="73025"/>
          </a:xfrm>
          <a:custGeom>
            <a:avLst/>
            <a:gdLst>
              <a:gd name="T0" fmla="*/ 62 w 74"/>
              <a:gd name="T1" fmla="*/ 32 h 101"/>
              <a:gd name="T2" fmla="*/ 62 w 74"/>
              <a:gd name="T3" fmla="*/ 32 h 101"/>
              <a:gd name="T4" fmla="*/ 63 w 74"/>
              <a:gd name="T5" fmla="*/ 21 h 101"/>
              <a:gd name="T6" fmla="*/ 62 w 74"/>
              <a:gd name="T7" fmla="*/ 21 h 101"/>
              <a:gd name="T8" fmla="*/ 56 w 74"/>
              <a:gd name="T9" fmla="*/ 33 h 101"/>
              <a:gd name="T10" fmla="*/ 7 w 74"/>
              <a:gd name="T11" fmla="*/ 101 h 101"/>
              <a:gd name="T12" fmla="*/ 0 w 74"/>
              <a:gd name="T13" fmla="*/ 101 h 101"/>
              <a:gd name="T14" fmla="*/ 0 w 74"/>
              <a:gd name="T15" fmla="*/ 0 h 101"/>
              <a:gd name="T16" fmla="*/ 12 w 74"/>
              <a:gd name="T17" fmla="*/ 0 h 101"/>
              <a:gd name="T18" fmla="*/ 12 w 74"/>
              <a:gd name="T19" fmla="*/ 69 h 101"/>
              <a:gd name="T20" fmla="*/ 11 w 74"/>
              <a:gd name="T21" fmla="*/ 80 h 101"/>
              <a:gd name="T22" fmla="*/ 12 w 74"/>
              <a:gd name="T23" fmla="*/ 80 h 101"/>
              <a:gd name="T24" fmla="*/ 18 w 74"/>
              <a:gd name="T25" fmla="*/ 68 h 101"/>
              <a:gd name="T26" fmla="*/ 67 w 74"/>
              <a:gd name="T27" fmla="*/ 0 h 101"/>
              <a:gd name="T28" fmla="*/ 74 w 74"/>
              <a:gd name="T29" fmla="*/ 0 h 101"/>
              <a:gd name="T30" fmla="*/ 74 w 74"/>
              <a:gd name="T31" fmla="*/ 101 h 101"/>
              <a:gd name="T32" fmla="*/ 62 w 74"/>
              <a:gd name="T33" fmla="*/ 101 h 101"/>
              <a:gd name="T34" fmla="*/ 62 w 74"/>
              <a:gd name="T35"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101">
                <a:moveTo>
                  <a:pt x="62" y="32"/>
                </a:moveTo>
                <a:lnTo>
                  <a:pt x="62" y="32"/>
                </a:lnTo>
                <a:lnTo>
                  <a:pt x="63" y="21"/>
                </a:lnTo>
                <a:lnTo>
                  <a:pt x="62" y="21"/>
                </a:lnTo>
                <a:lnTo>
                  <a:pt x="56" y="33"/>
                </a:lnTo>
                <a:lnTo>
                  <a:pt x="7" y="101"/>
                </a:lnTo>
                <a:lnTo>
                  <a:pt x="0" y="101"/>
                </a:lnTo>
                <a:lnTo>
                  <a:pt x="0" y="0"/>
                </a:lnTo>
                <a:lnTo>
                  <a:pt x="12" y="0"/>
                </a:lnTo>
                <a:lnTo>
                  <a:pt x="12" y="69"/>
                </a:lnTo>
                <a:lnTo>
                  <a:pt x="11" y="80"/>
                </a:lnTo>
                <a:lnTo>
                  <a:pt x="12" y="80"/>
                </a:lnTo>
                <a:lnTo>
                  <a:pt x="18" y="68"/>
                </a:lnTo>
                <a:lnTo>
                  <a:pt x="67" y="0"/>
                </a:lnTo>
                <a:lnTo>
                  <a:pt x="74" y="0"/>
                </a:lnTo>
                <a:lnTo>
                  <a:pt x="74" y="101"/>
                </a:lnTo>
                <a:lnTo>
                  <a:pt x="62" y="101"/>
                </a:lnTo>
                <a:lnTo>
                  <a:pt x="62" y="3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1157" name="Freeform 1957"/>
          <p:cNvSpPr>
            <a:spLocks/>
          </p:cNvSpPr>
          <p:nvPr/>
        </p:nvSpPr>
        <p:spPr bwMode="auto">
          <a:xfrm>
            <a:off x="2055813" y="625475"/>
            <a:ext cx="52388" cy="73025"/>
          </a:xfrm>
          <a:custGeom>
            <a:avLst/>
            <a:gdLst>
              <a:gd name="T0" fmla="*/ 61 w 73"/>
              <a:gd name="T1" fmla="*/ 32 h 101"/>
              <a:gd name="T2" fmla="*/ 61 w 73"/>
              <a:gd name="T3" fmla="*/ 32 h 101"/>
              <a:gd name="T4" fmla="*/ 62 w 73"/>
              <a:gd name="T5" fmla="*/ 21 h 101"/>
              <a:gd name="T6" fmla="*/ 62 w 73"/>
              <a:gd name="T7" fmla="*/ 21 h 101"/>
              <a:gd name="T8" fmla="*/ 55 w 73"/>
              <a:gd name="T9" fmla="*/ 33 h 101"/>
              <a:gd name="T10" fmla="*/ 7 w 73"/>
              <a:gd name="T11" fmla="*/ 101 h 101"/>
              <a:gd name="T12" fmla="*/ 0 w 73"/>
              <a:gd name="T13" fmla="*/ 101 h 101"/>
              <a:gd name="T14" fmla="*/ 0 w 73"/>
              <a:gd name="T15" fmla="*/ 0 h 101"/>
              <a:gd name="T16" fmla="*/ 12 w 73"/>
              <a:gd name="T17" fmla="*/ 0 h 101"/>
              <a:gd name="T18" fmla="*/ 12 w 73"/>
              <a:gd name="T19" fmla="*/ 69 h 101"/>
              <a:gd name="T20" fmla="*/ 11 w 73"/>
              <a:gd name="T21" fmla="*/ 80 h 101"/>
              <a:gd name="T22" fmla="*/ 11 w 73"/>
              <a:gd name="T23" fmla="*/ 80 h 101"/>
              <a:gd name="T24" fmla="*/ 18 w 73"/>
              <a:gd name="T25" fmla="*/ 68 h 101"/>
              <a:gd name="T26" fmla="*/ 66 w 73"/>
              <a:gd name="T27" fmla="*/ 0 h 101"/>
              <a:gd name="T28" fmla="*/ 73 w 73"/>
              <a:gd name="T29" fmla="*/ 0 h 101"/>
              <a:gd name="T30" fmla="*/ 73 w 73"/>
              <a:gd name="T31" fmla="*/ 101 h 101"/>
              <a:gd name="T32" fmla="*/ 61 w 73"/>
              <a:gd name="T33" fmla="*/ 101 h 101"/>
              <a:gd name="T34" fmla="*/ 61 w 73"/>
              <a:gd name="T35"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101">
                <a:moveTo>
                  <a:pt x="61" y="32"/>
                </a:moveTo>
                <a:lnTo>
                  <a:pt x="61" y="32"/>
                </a:lnTo>
                <a:lnTo>
                  <a:pt x="62" y="21"/>
                </a:lnTo>
                <a:lnTo>
                  <a:pt x="62" y="21"/>
                </a:lnTo>
                <a:lnTo>
                  <a:pt x="55" y="33"/>
                </a:lnTo>
                <a:lnTo>
                  <a:pt x="7" y="101"/>
                </a:lnTo>
                <a:lnTo>
                  <a:pt x="0" y="101"/>
                </a:lnTo>
                <a:lnTo>
                  <a:pt x="0" y="0"/>
                </a:lnTo>
                <a:lnTo>
                  <a:pt x="12" y="0"/>
                </a:lnTo>
                <a:lnTo>
                  <a:pt x="12" y="69"/>
                </a:lnTo>
                <a:lnTo>
                  <a:pt x="11" y="80"/>
                </a:lnTo>
                <a:lnTo>
                  <a:pt x="11" y="80"/>
                </a:lnTo>
                <a:lnTo>
                  <a:pt x="18" y="68"/>
                </a:lnTo>
                <a:lnTo>
                  <a:pt x="66" y="0"/>
                </a:lnTo>
                <a:lnTo>
                  <a:pt x="73" y="0"/>
                </a:lnTo>
                <a:lnTo>
                  <a:pt x="73" y="101"/>
                </a:lnTo>
                <a:lnTo>
                  <a:pt x="61" y="101"/>
                </a:lnTo>
                <a:lnTo>
                  <a:pt x="61" y="32"/>
                </a:lnTo>
                <a:close/>
              </a:path>
            </a:pathLst>
          </a:custGeom>
          <a:solidFill>
            <a:srgbClr val="1E5D2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Tree>
    <p:extLst>
      <p:ext uri="{BB962C8B-B14F-4D97-AF65-F5344CB8AC3E}">
        <p14:creationId xmlns:p14="http://schemas.microsoft.com/office/powerpoint/2010/main" val="3615915390"/>
      </p:ext>
    </p:extLst>
  </p:cSld>
  <p:clrMap bg1="lt1" tx1="dk1" bg2="lt2" tx2="dk2" accent1="accent1" accent2="accent2" accent3="accent3" accent4="accent4" accent5="accent5" accent6="accent6" hlink="hlink" folHlink="folHlink"/>
  <p:sldLayoutIdLst>
    <p:sldLayoutId id="2147484078" r:id="rId1"/>
    <p:sldLayoutId id="2147484079" r:id="rId2"/>
    <p:sldLayoutId id="2147484080" r:id="rId3"/>
    <p:sldLayoutId id="2147484081" r:id="rId4"/>
    <p:sldLayoutId id="2147484082" r:id="rId5"/>
    <p:sldLayoutId id="2147484083" r:id="rId6"/>
    <p:sldLayoutId id="2147484084" r:id="rId7"/>
    <p:sldLayoutId id="2147484085" r:id="rId8"/>
    <p:sldLayoutId id="2147484086" r:id="rId9"/>
    <p:sldLayoutId id="2147484087" r:id="rId10"/>
    <p:sldLayoutId id="2147484088" r:id="rId11"/>
    <p:sldLayoutId id="2147484089" r:id="rId12"/>
    <p:sldLayoutId id="2147484090" r:id="rId13"/>
    <p:sldLayoutId id="2147484091" r:id="rId14"/>
  </p:sldLayoutIdLst>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35.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35.xml"/></Relationships>
</file>

<file path=ppt/slides/_rels/slide102.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54.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54.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54.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35.xml"/></Relationships>
</file>

<file path=ppt/slides/_rels/slide108.xml.rels><?xml version="1.0" encoding="UTF-8" standalone="yes"?>
<Relationships xmlns="http://schemas.openxmlformats.org/package/2006/relationships"><Relationship Id="rId2" Type="http://schemas.openxmlformats.org/officeDocument/2006/relationships/image" Target="../media/image28.emf"/><Relationship Id="rId1" Type="http://schemas.openxmlformats.org/officeDocument/2006/relationships/slideLayout" Target="../slideLayouts/slideLayout235.xml"/></Relationships>
</file>

<file path=ppt/slides/_rels/slide109.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235.xml"/><Relationship Id="rId1" Type="http://schemas.openxmlformats.org/officeDocument/2006/relationships/vmlDrawing" Target="../drawings/vmlDrawing1.vml"/><Relationship Id="rId4" Type="http://schemas.openxmlformats.org/officeDocument/2006/relationships/image" Target="../media/image29.emf"/></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41.xml"/></Relationships>
</file>

<file path=ppt/slides/_rels/slide11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14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41.xml"/></Relationships>
</file>

<file path=ppt/slides/_rels/slide11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41.xml"/></Relationships>
</file>

<file path=ppt/slides/_rels/slide11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14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35.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35.xml"/></Relationships>
</file>

<file path=ppt/slides/_rels/slide11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133.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hyperlink" Target="#P359"/><Relationship Id="rId2" Type="http://schemas.openxmlformats.org/officeDocument/2006/relationships/hyperlink" Target="#P358"/><Relationship Id="rId1" Type="http://schemas.openxmlformats.org/officeDocument/2006/relationships/slideLayout" Target="../slideLayouts/slideLayout2.xml"/><Relationship Id="rId5" Type="http://schemas.openxmlformats.org/officeDocument/2006/relationships/hyperlink" Target="#P361"/><Relationship Id="rId4" Type="http://schemas.openxmlformats.org/officeDocument/2006/relationships/hyperlink" Target="#P360"/></Relationships>
</file>

<file path=ppt/slides/_rels/slide121.xml.rels><?xml version="1.0" encoding="UTF-8" standalone="yes"?>
<Relationships xmlns="http://schemas.openxmlformats.org/package/2006/relationships"><Relationship Id="rId3" Type="http://schemas.openxmlformats.org/officeDocument/2006/relationships/hyperlink" Target="#P449"/><Relationship Id="rId2" Type="http://schemas.openxmlformats.org/officeDocument/2006/relationships/hyperlink" Target="#P448"/><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5.png"/><Relationship Id="rId1" Type="http://schemas.openxmlformats.org/officeDocument/2006/relationships/slideLayout" Target="../slideLayouts/slideLayout5.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7.xml"/><Relationship Id="rId1" Type="http://schemas.openxmlformats.org/officeDocument/2006/relationships/vmlDrawing" Target="../drawings/vmlDrawing2.vml"/><Relationship Id="rId4" Type="http://schemas.openxmlformats.org/officeDocument/2006/relationships/image" Target="../media/image35.emf"/></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7.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46.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9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258.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20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8.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33.xml"/></Relationships>
</file>

<file path=ppt/slides/_rels/slide2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8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34.xml.rels><?xml version="1.0" encoding="UTF-8" standalone="yes"?>
<Relationships xmlns="http://schemas.openxmlformats.org/package/2006/relationships"><Relationship Id="rId2" Type="http://schemas.openxmlformats.org/officeDocument/2006/relationships/image" Target="../media/image13.emf"/><Relationship Id="rId1" Type="http://schemas.openxmlformats.org/officeDocument/2006/relationships/slideLayout" Target="../slideLayouts/slideLayout93.xml"/></Relationships>
</file>

<file path=ppt/slides/_rels/slide35.xml.rels><?xml version="1.0" encoding="UTF-8" standalone="yes"?>
<Relationships xmlns="http://schemas.openxmlformats.org/package/2006/relationships"><Relationship Id="rId2" Type="http://schemas.openxmlformats.org/officeDocument/2006/relationships/image" Target="../media/image14.emf"/><Relationship Id="rId1" Type="http://schemas.openxmlformats.org/officeDocument/2006/relationships/slideLayout" Target="../slideLayouts/slideLayout9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0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0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0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0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0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0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0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0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5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13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5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5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5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52.xml"/></Relationships>
</file>

<file path=ppt/slides/_rels/slide61.xml.rels><?xml version="1.0" encoding="UTF-8" standalone="yes"?>
<Relationships xmlns="http://schemas.openxmlformats.org/package/2006/relationships"><Relationship Id="rId2" Type="http://schemas.openxmlformats.org/officeDocument/2006/relationships/image" Target="../media/image16.gif"/><Relationship Id="rId1" Type="http://schemas.openxmlformats.org/officeDocument/2006/relationships/slideLayout" Target="../slideLayouts/slideLayout152.xml"/></Relationships>
</file>

<file path=ppt/slides/_rels/slide62.xml.rels><?xml version="1.0" encoding="UTF-8" standalone="yes"?>
<Relationships xmlns="http://schemas.openxmlformats.org/package/2006/relationships"><Relationship Id="rId2" Type="http://schemas.openxmlformats.org/officeDocument/2006/relationships/hyperlink" Target="consultantplus://offline/ref=F29B7CCE5DBBAC5D908EA628C1E063AC64B1108B0F244E1F6A8A7A57D474F4F496549018F82D7FE09F5E94F2869A781F24C6649BF116F16DDEVDE" TargetMode="External"/><Relationship Id="rId1" Type="http://schemas.openxmlformats.org/officeDocument/2006/relationships/slideLayout" Target="../slideLayouts/slideLayout15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46.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4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57.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7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133.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9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96.xml"/></Relationships>
</file>

<file path=ppt/slides/_rels/slide7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133.xml"/></Relationships>
</file>

<file path=ppt/slides/_rels/slide7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144.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09.xml"/></Relationships>
</file>

<file path=ppt/slides/_rels/slide7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96.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1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1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82.xml.rels><?xml version="1.0" encoding="UTF-8" standalone="yes"?>
<Relationships xmlns="http://schemas.openxmlformats.org/package/2006/relationships"><Relationship Id="rId2" Type="http://schemas.openxmlformats.org/officeDocument/2006/relationships/image" Target="../media/image16.gif"/><Relationship Id="rId1" Type="http://schemas.openxmlformats.org/officeDocument/2006/relationships/slideLayout" Target="../slideLayouts/slideLayout175.xml"/></Relationships>
</file>

<file path=ppt/slides/_rels/slide8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9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25.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25.xml"/></Relationships>
</file>

<file path=ppt/slides/_rels/slide9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22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25.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25.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35.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3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39552" y="2852936"/>
            <a:ext cx="8258938"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3200" b="1" i="0" u="none" strike="noStrike" kern="1200" cap="none" spc="0" normalizeH="0" baseline="0" noProof="0" dirty="0">
                <a:ln>
                  <a:noFill/>
                </a:ln>
                <a:solidFill>
                  <a:srgbClr val="00602B"/>
                </a:solidFill>
                <a:effectLst/>
                <a:uLnTx/>
                <a:uFillTx/>
                <a:latin typeface="Calibri"/>
                <a:ea typeface="+mn-ea"/>
                <a:cs typeface="Arial" panose="020B0604020202020204" pitchFamily="34" charset="0"/>
              </a:rPr>
              <a:t>О </a:t>
            </a:r>
            <a:r>
              <a:rPr kumimoji="0" lang="ru-RU" sz="3200" b="1" i="0" u="none" strike="noStrike" kern="1200" cap="none" spc="0" normalizeH="0" baseline="0" noProof="0" dirty="0" smtClean="0">
                <a:ln>
                  <a:noFill/>
                </a:ln>
                <a:solidFill>
                  <a:srgbClr val="00602B"/>
                </a:solidFill>
                <a:effectLst/>
                <a:uLnTx/>
                <a:uFillTx/>
                <a:latin typeface="Calibri"/>
                <a:ea typeface="+mn-ea"/>
                <a:cs typeface="Arial" panose="020B0604020202020204" pitchFamily="34" charset="0"/>
              </a:rPr>
              <a:t>нормативных правовых </a:t>
            </a:r>
            <a:r>
              <a:rPr kumimoji="0" lang="ru-RU" sz="3200" b="1" i="0" u="none" strike="noStrike" kern="1200" cap="none" spc="0" normalizeH="0" baseline="0" noProof="0" dirty="0">
                <a:ln>
                  <a:noFill/>
                </a:ln>
                <a:solidFill>
                  <a:srgbClr val="00602B"/>
                </a:solidFill>
                <a:effectLst/>
                <a:uLnTx/>
                <a:uFillTx/>
                <a:latin typeface="Calibri"/>
                <a:ea typeface="+mn-ea"/>
                <a:cs typeface="Arial" panose="020B0604020202020204" pitchFamily="34" charset="0"/>
              </a:rPr>
              <a:t>актах, регулирующих особенности исполнения бюджетов на </a:t>
            </a:r>
            <a:r>
              <a:rPr kumimoji="0" lang="ru-RU" sz="3200" b="1" i="0" u="none" strike="noStrike" kern="1200" cap="none" spc="0" normalizeH="0" baseline="0" noProof="0" dirty="0" smtClean="0">
                <a:ln>
                  <a:noFill/>
                </a:ln>
                <a:solidFill>
                  <a:srgbClr val="00602B"/>
                </a:solidFill>
                <a:effectLst/>
                <a:uLnTx/>
                <a:uFillTx/>
                <a:latin typeface="Calibri"/>
                <a:ea typeface="+mn-ea"/>
                <a:cs typeface="Arial" panose="020B0604020202020204" pitchFamily="34" charset="0"/>
              </a:rPr>
              <a:t>2023 год</a:t>
            </a:r>
            <a:endParaRPr kumimoji="0" lang="ru-RU" sz="3200" b="1" i="0" u="none" strike="noStrike" kern="1200" cap="none" spc="0" normalizeH="0" baseline="0" noProof="0" dirty="0">
              <a:ln>
                <a:noFill/>
              </a:ln>
              <a:solidFill>
                <a:srgbClr val="00602B"/>
              </a:solidFill>
              <a:effectLst/>
              <a:uLnTx/>
              <a:uFillTx/>
              <a:latin typeface="Calibri"/>
              <a:ea typeface="+mn-ea"/>
              <a:cs typeface="Arial" panose="020B0604020202020204" pitchFamily="34" charset="0"/>
            </a:endParaRPr>
          </a:p>
        </p:txBody>
      </p:sp>
      <p:pic>
        <p:nvPicPr>
          <p:cNvPr id="3" name="Рисунок 1"/>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124744"/>
            <a:ext cx="9144000" cy="1545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7422534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2988" y="260648"/>
            <a:ext cx="8453005" cy="443129"/>
          </a:xfrm>
        </p:spPr>
        <p:txBody>
          <a:bodyPr>
            <a:normAutofit fontScale="90000"/>
          </a:bodyPr>
          <a:lstStyle/>
          <a:p>
            <a:r>
              <a:rPr lang="ru-RU" b="1" dirty="0" smtClean="0">
                <a:solidFill>
                  <a:schemeClr val="accent6">
                    <a:lumMod val="50000"/>
                  </a:schemeClr>
                </a:solidFill>
              </a:rPr>
              <a:t>Статья 11</a:t>
            </a:r>
            <a:endParaRPr lang="ru-RU" dirty="0"/>
          </a:p>
        </p:txBody>
      </p:sp>
      <p:sp>
        <p:nvSpPr>
          <p:cNvPr id="3" name="Объект 2"/>
          <p:cNvSpPr>
            <a:spLocks noGrp="1"/>
          </p:cNvSpPr>
          <p:nvPr>
            <p:ph idx="1"/>
          </p:nvPr>
        </p:nvSpPr>
        <p:spPr>
          <a:xfrm>
            <a:off x="62345" y="1437063"/>
            <a:ext cx="8902931" cy="3263504"/>
          </a:xfrm>
        </p:spPr>
        <p:txBody>
          <a:bodyPr>
            <a:normAutofit/>
          </a:bodyPr>
          <a:lstStyle/>
          <a:p>
            <a:pPr marL="0" indent="0" algn="just">
              <a:buNone/>
            </a:pPr>
            <a:r>
              <a:rPr lang="ru-RU" dirty="0" smtClean="0">
                <a:latin typeface="Arial" panose="020B0604020202020204" pitchFamily="34" charset="0"/>
                <a:cs typeface="Arial" panose="020B0604020202020204" pitchFamily="34" charset="0"/>
              </a:rPr>
              <a:t>   </a:t>
            </a:r>
            <a:r>
              <a:rPr lang="ru-RU" dirty="0">
                <a:latin typeface="Arial" panose="020B0604020202020204" pitchFamily="34" charset="0"/>
                <a:cs typeface="Arial" panose="020B0604020202020204" pitchFamily="34" charset="0"/>
              </a:rPr>
              <a:t>Признать утратившими силу:</a:t>
            </a:r>
          </a:p>
          <a:p>
            <a:pPr marL="0" indent="0" algn="just">
              <a:buNone/>
            </a:pPr>
            <a:r>
              <a:rPr lang="ru-RU" dirty="0">
                <a:latin typeface="Arial" panose="020B0604020202020204" pitchFamily="34" charset="0"/>
                <a:cs typeface="Arial" panose="020B0604020202020204" pitchFamily="34" charset="0"/>
              </a:rPr>
              <a:t>1) части </a:t>
            </a:r>
            <a:r>
              <a:rPr lang="ru-RU" dirty="0" smtClean="0">
                <a:latin typeface="Arial" panose="020B0604020202020204" pitchFamily="34" charset="0"/>
                <a:cs typeface="Arial" panose="020B0604020202020204" pitchFamily="34" charset="0"/>
              </a:rPr>
              <a:t>3.19-1 </a:t>
            </a:r>
            <a:r>
              <a:rPr lang="ru-RU" dirty="0">
                <a:latin typeface="Arial" panose="020B0604020202020204" pitchFamily="34" charset="0"/>
                <a:cs typeface="Arial" panose="020B0604020202020204" pitchFamily="34" charset="0"/>
              </a:rPr>
              <a:t>и </a:t>
            </a:r>
            <a:r>
              <a:rPr lang="ru-RU" dirty="0" smtClean="0">
                <a:latin typeface="Arial" panose="020B0604020202020204" pitchFamily="34" charset="0"/>
                <a:cs typeface="Arial" panose="020B0604020202020204" pitchFamily="34" charset="0"/>
              </a:rPr>
              <a:t>3.20 </a:t>
            </a:r>
            <a:r>
              <a:rPr lang="ru-RU" dirty="0">
                <a:latin typeface="Arial" panose="020B0604020202020204" pitchFamily="34" charset="0"/>
                <a:cs typeface="Arial" panose="020B0604020202020204" pitchFamily="34" charset="0"/>
              </a:rPr>
              <a:t>статьи 2 Федерального закона от 3 ноября 2006 года № 174-ФЗ "Об автономных учреждениях</a:t>
            </a:r>
            <a:r>
              <a:rPr lang="ru-RU" dirty="0" smtClean="0">
                <a:latin typeface="Arial" panose="020B0604020202020204" pitchFamily="34" charset="0"/>
                <a:cs typeface="Arial" panose="020B0604020202020204" pitchFamily="34" charset="0"/>
              </a:rPr>
              <a:t>"; </a:t>
            </a:r>
            <a:endParaRPr lang="ru-RU" dirty="0">
              <a:latin typeface="Arial" panose="020B0604020202020204" pitchFamily="34" charset="0"/>
              <a:cs typeface="Arial" panose="020B0604020202020204" pitchFamily="34" charset="0"/>
            </a:endParaRPr>
          </a:p>
          <a:p>
            <a:pPr marL="0" indent="0" algn="just">
              <a:buNone/>
            </a:pPr>
            <a:endParaRPr lang="ru-RU" dirty="0">
              <a:latin typeface="Arial" panose="020B0604020202020204" pitchFamily="34" charset="0"/>
              <a:cs typeface="Arial" panose="020B0604020202020204" pitchFamily="34" charset="0"/>
            </a:endParaRPr>
          </a:p>
        </p:txBody>
      </p:sp>
      <p:sp>
        <p:nvSpPr>
          <p:cNvPr id="4" name="Прямоугольник 3"/>
          <p:cNvSpPr/>
          <p:nvPr/>
        </p:nvSpPr>
        <p:spPr>
          <a:xfrm>
            <a:off x="0" y="2797623"/>
            <a:ext cx="9143999" cy="2793072"/>
          </a:xfrm>
          <a:prstGeom prst="rect">
            <a:avLst/>
          </a:prstGeom>
          <a:solidFill>
            <a:schemeClr val="accent6">
              <a:lumMod val="20000"/>
              <a:lumOff val="80000"/>
            </a:schemeClr>
          </a:solidFill>
        </p:spPr>
        <p:txBody>
          <a:bodyPr wrap="square">
            <a:spAutoFit/>
          </a:bodyPr>
          <a:lstStyle/>
          <a:p>
            <a:pPr defTabSz="685800">
              <a:defRPr/>
            </a:pPr>
            <a:r>
              <a:rPr lang="ru-RU" sz="1350" b="1" kern="0" dirty="0">
                <a:solidFill>
                  <a:prstClr val="black"/>
                </a:solidFill>
                <a:latin typeface="Calibri" panose="020F0502020204030204"/>
              </a:rPr>
              <a:t>174-ФЗ ст.2</a:t>
            </a:r>
            <a:r>
              <a:rPr lang="ru-RU" sz="1350" kern="0" dirty="0">
                <a:solidFill>
                  <a:prstClr val="black"/>
                </a:solidFill>
                <a:latin typeface="Calibri" panose="020F0502020204030204"/>
              </a:rPr>
              <a:t> </a:t>
            </a:r>
          </a:p>
          <a:p>
            <a:pPr algn="just" defTabSz="685800">
              <a:defRPr/>
            </a:pPr>
            <a:r>
              <a:rPr lang="ru-RU" sz="1350" kern="0" dirty="0">
                <a:solidFill>
                  <a:prstClr val="black"/>
                </a:solidFill>
                <a:latin typeface="Calibri" panose="020F0502020204030204"/>
              </a:rPr>
              <a:t>ч. 3.20. Установить, что остатки средств автономных учреждений, созданных субъектами РФ, муниципальными образованиями, за исключением остатков средств автономных учреждений, созданных субъектами РФ и указанных в части 3.19-1 настоящей статьи, на казначейских счетах, открытых финансовым органам указанных субъектов РФ, муниципальных образований в соответствии с законодательством РФ, на которых отражаются операции со средствами автономных учреждений, могут перечисляться с указанных казначейских счетов в соответствующий бюджет бюджетной системы РФ с их возвратом на казначейские счета, с которых они были ранее перечислены в соответствии с настоящей частью, в целях исполнения распоряжений о совершении казначейских платежей, представленных автономными учреждениями, указанными в настоящей части, в ТОФК, финансовые органы указанных субъектов РФ, муниципальных образований в сроки, предусмотренные частью 3.21 настоящей статьи, </a:t>
            </a:r>
            <a:r>
              <a:rPr lang="ru-RU" sz="1350" b="1" kern="0" dirty="0">
                <a:solidFill>
                  <a:prstClr val="black"/>
                </a:solidFill>
                <a:latin typeface="Calibri" panose="020F0502020204030204"/>
              </a:rPr>
              <a:t>а также при завершении текущего финансового года, но не позднее последнего рабочего дня текущего финансового года</a:t>
            </a:r>
            <a:r>
              <a:rPr lang="ru-RU" sz="1350" kern="0" dirty="0">
                <a:solidFill>
                  <a:prstClr val="black"/>
                </a:solidFill>
                <a:latin typeface="Calibri" panose="020F0502020204030204"/>
              </a:rPr>
              <a:t>, в порядке, установленном соответственно высшим исполнительным органом государственной власти субъекта РФ, местной администрацией муниципального образования с учетом общих требований, установленных Правительством РФ.</a:t>
            </a:r>
          </a:p>
        </p:txBody>
      </p:sp>
      <p:sp>
        <p:nvSpPr>
          <p:cNvPr id="5" name="Выноска со стрелкой вниз 4"/>
          <p:cNvSpPr/>
          <p:nvPr/>
        </p:nvSpPr>
        <p:spPr>
          <a:xfrm>
            <a:off x="4067944" y="0"/>
            <a:ext cx="5076056" cy="836712"/>
          </a:xfrm>
          <a:prstGeom prst="downArrowCallout">
            <a:avLst>
              <a:gd name="adj1" fmla="val 28033"/>
              <a:gd name="adj2" fmla="val 25000"/>
              <a:gd name="adj3" fmla="val 0"/>
              <a:gd name="adj4" fmla="val 69526"/>
            </a:avLst>
          </a:prstGeom>
          <a:solidFill>
            <a:srgbClr val="9BBB59">
              <a:lumMod val="20000"/>
              <a:lumOff val="80000"/>
            </a:srgbClr>
          </a:solidFill>
          <a:ln w="25400" cap="flat" cmpd="sng" algn="ctr">
            <a:solidFill>
              <a:srgbClr val="9BBB59">
                <a:lumMod val="20000"/>
                <a:lumOff val="80000"/>
              </a:srgbClr>
            </a:solidFill>
            <a:prstDash val="solid"/>
          </a:ln>
          <a:effectLst/>
        </p:spPr>
        <p:txBody>
          <a:bodyPr rtlCol="0" anchor="ctr"/>
          <a:lstStyle/>
          <a:p>
            <a:pPr algn="ctr" defTabSz="685800">
              <a:defRPr/>
            </a:pPr>
            <a:r>
              <a:rPr lang="ru-RU" sz="1350" b="1" kern="0" dirty="0">
                <a:solidFill>
                  <a:srgbClr val="FF0000"/>
                </a:solidFill>
              </a:rPr>
              <a:t>Исключение норм об управлении остатками</a:t>
            </a:r>
          </a:p>
        </p:txBody>
      </p:sp>
      <p:cxnSp>
        <p:nvCxnSpPr>
          <p:cNvPr id="6" name="Прямая соединительная линия 5"/>
          <p:cNvCxnSpPr/>
          <p:nvPr/>
        </p:nvCxnSpPr>
        <p:spPr>
          <a:xfrm>
            <a:off x="35968" y="2780928"/>
            <a:ext cx="8856512" cy="3312368"/>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390818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107504" y="2060848"/>
            <a:ext cx="8928992" cy="3093134"/>
          </a:xfrm>
          <a:prstGeom prst="rect">
            <a:avLst/>
          </a:prstGeom>
        </p:spPr>
        <p:txBody>
          <a:bodyPr wrap="square" lIns="91418" tIns="45710" rIns="91418" bIns="45710">
            <a:spAutoFit/>
          </a:bodyPr>
          <a:lstStyle/>
          <a:p>
            <a:pPr marL="0" marR="0" lvl="0" indent="342821" algn="just" defTabSz="457095" rtl="0" eaLnBrk="1" fontAlgn="auto" latinLnBrk="0" hangingPunct="1">
              <a:lnSpc>
                <a:spcPct val="100000"/>
              </a:lnSpc>
              <a:spcBef>
                <a:spcPts val="110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4. План федерального бюджетного учреждения утверждается:</a:t>
            </a:r>
            <a:endPar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342186" algn="just" defTabSz="457095" rtl="0" eaLnBrk="1" fontAlgn="auto" latinLnBrk="0" hangingPunct="1">
              <a:lnSpc>
                <a:spcPct val="100000"/>
              </a:lnSpc>
              <a:spcBef>
                <a:spcPts val="60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уполномоченным лицом учреждения, если решением органа - учредителя не установлен иной порядок его утверждения, </a:t>
            </a:r>
            <a:r>
              <a:rPr kumimoji="0" lang="ru-RU" sz="1800" b="0" i="0" u="none" strike="noStrike" kern="1200" cap="none" spc="0" normalizeH="0" baseline="0" noProof="0" dirty="0">
                <a:ln>
                  <a:noFill/>
                </a:ln>
                <a:solidFill>
                  <a:srgbClr val="1F497D">
                    <a:lumMod val="60000"/>
                    <a:lumOff val="40000"/>
                  </a:srgbClr>
                </a:solidFill>
                <a:effectLst/>
                <a:uLnTx/>
                <a:uFillTx/>
                <a:latin typeface="Arial" panose="020B0604020202020204" pitchFamily="34" charset="0"/>
                <a:ea typeface="Times New Roman" panose="02020603050405020304" pitchFamily="18" charset="0"/>
                <a:cs typeface="Arial" panose="020B0604020202020204" pitchFamily="34" charset="0"/>
              </a:rPr>
              <a:t>за исключением случаев, предусмотренных абзацем вторым настоящего пункта</a:t>
            </a:r>
            <a:r>
              <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endPar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342186" algn="just" defTabSz="457095" rtl="0" eaLnBrk="1" fontAlgn="auto" latinLnBrk="0" hangingPunct="1">
              <a:lnSpc>
                <a:spcPct val="100000"/>
              </a:lnSpc>
              <a:spcBef>
                <a:spcPts val="600"/>
              </a:spcBef>
              <a:spcAft>
                <a:spcPts val="0"/>
              </a:spcAft>
              <a:buClrTx/>
              <a:buSzTx/>
              <a:buFontTx/>
              <a:buNone/>
              <a:tabLst/>
              <a:defRPr/>
            </a:pPr>
            <a:r>
              <a:rPr kumimoji="0" lang="ru-RU" sz="1800" b="0" i="0" u="none" strike="noStrike" kern="1200" cap="none" spc="0" normalizeH="0" baseline="0" noProof="0" dirty="0">
                <a:ln>
                  <a:noFill/>
                </a:ln>
                <a:solidFill>
                  <a:srgbClr val="1F497D">
                    <a:lumMod val="60000"/>
                    <a:lumOff val="40000"/>
                  </a:srgbClr>
                </a:solidFill>
                <a:effectLst/>
                <a:uLnTx/>
                <a:uFillTx/>
                <a:latin typeface="Arial" panose="020B0604020202020204" pitchFamily="34" charset="0"/>
                <a:ea typeface="Times New Roman" panose="02020603050405020304" pitchFamily="18" charset="0"/>
                <a:cs typeface="Arial" panose="020B0604020202020204" pitchFamily="34" charset="0"/>
              </a:rPr>
              <a:t>уполномоченным лицом органа-учредителя, в случае наличия у учреждения на последнюю отчетную дату, предшествующую дате утверждения Плана (внесения изменений в План) </a:t>
            </a:r>
            <a:r>
              <a:rPr kumimoji="0" lang="ru-RU" sz="1800" b="1" i="0" u="none" strike="noStrike" kern="1200" cap="none" spc="0" normalizeH="0" baseline="0" noProof="0" dirty="0">
                <a:ln>
                  <a:noFill/>
                </a:ln>
                <a:solidFill>
                  <a:srgbClr val="1F497D">
                    <a:lumMod val="60000"/>
                    <a:lumOff val="40000"/>
                  </a:srgbClr>
                </a:solidFill>
                <a:effectLst/>
                <a:uLnTx/>
                <a:uFillTx/>
                <a:latin typeface="Arial" panose="020B0604020202020204" pitchFamily="34" charset="0"/>
                <a:ea typeface="Times New Roman" panose="02020603050405020304" pitchFamily="18" charset="0"/>
                <a:cs typeface="Arial" panose="020B0604020202020204" pitchFamily="34" charset="0"/>
              </a:rPr>
              <a:t>просроченной кредиторской задолженности</a:t>
            </a:r>
            <a:r>
              <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a:t>
            </a:r>
            <a:endPar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342186" algn="just" defTabSz="457095" rtl="0" eaLnBrk="1" fontAlgn="auto" latinLnBrk="0" hangingPunct="1">
              <a:lnSpc>
                <a:spcPct val="100000"/>
              </a:lnSpc>
              <a:spcBef>
                <a:spcPts val="60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План федерального автономного учреждения утверждается руководителем автономного учреждения после рассмотрения проекта Плана наблюдательным советом автономного учреждения.</a:t>
            </a:r>
            <a:endPar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3" name="Выноска со стрелкой вниз 2"/>
          <p:cNvSpPr/>
          <p:nvPr/>
        </p:nvSpPr>
        <p:spPr>
          <a:xfrm>
            <a:off x="1691680" y="864526"/>
            <a:ext cx="6048672" cy="1354974"/>
          </a:xfrm>
          <a:prstGeom prst="downArrowCallout">
            <a:avLst/>
          </a:prstGeom>
          <a:solidFill>
            <a:schemeClr val="accent3">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8" tIns="45710" rIns="91418" bIns="45710" rtlCol="0" anchor="ctr"/>
          <a:lstStyle/>
          <a:p>
            <a:pPr marL="0" marR="0" lvl="0" indent="0" algn="ctr" defTabSz="457095"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C00000"/>
                </a:solidFill>
                <a:effectLst/>
                <a:uLnTx/>
                <a:uFillTx/>
                <a:latin typeface="Arial" panose="020B0604020202020204" pitchFamily="34" charset="0"/>
                <a:ea typeface="+mn-ea"/>
                <a:cs typeface="Arial" panose="020B0604020202020204" pitchFamily="34" charset="0"/>
              </a:rPr>
              <a:t>При наличии просроченной «</a:t>
            </a:r>
            <a:r>
              <a:rPr kumimoji="0" lang="ru-RU" sz="1800" b="0" i="0" u="none" strike="noStrike" kern="1200" cap="none" spc="0" normalizeH="0" baseline="0" noProof="0" dirty="0" err="1" smtClean="0">
                <a:ln>
                  <a:noFill/>
                </a:ln>
                <a:solidFill>
                  <a:srgbClr val="C00000"/>
                </a:solidFill>
                <a:effectLst/>
                <a:uLnTx/>
                <a:uFillTx/>
                <a:latin typeface="Arial" panose="020B0604020202020204" pitchFamily="34" charset="0"/>
                <a:ea typeface="+mn-ea"/>
                <a:cs typeface="Arial" panose="020B0604020202020204" pitchFamily="34" charset="0"/>
              </a:rPr>
              <a:t>кредиторки</a:t>
            </a:r>
            <a:r>
              <a:rPr kumimoji="0" lang="ru-RU" sz="1800" b="0" i="0" u="none" strike="noStrike" kern="1200" cap="none" spc="0" normalizeH="0" baseline="0" noProof="0" dirty="0" smtClean="0">
                <a:ln>
                  <a:noFill/>
                </a:ln>
                <a:solidFill>
                  <a:srgbClr val="C00000"/>
                </a:solidFill>
                <a:effectLst/>
                <a:uLnTx/>
                <a:uFillTx/>
                <a:latin typeface="Arial" panose="020B0604020202020204" pitchFamily="34" charset="0"/>
                <a:ea typeface="+mn-ea"/>
                <a:cs typeface="Arial" panose="020B0604020202020204" pitchFamily="34" charset="0"/>
              </a:rPr>
              <a:t>» План утверждает только орган- учредитель</a:t>
            </a:r>
            <a:endParaRPr kumimoji="0" lang="ru-RU" sz="1800" b="0"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52343467"/>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107729" y="1305100"/>
          <a:ext cx="8969785" cy="5461196"/>
        </p:xfrm>
        <a:graphic>
          <a:graphicData uri="http://schemas.openxmlformats.org/drawingml/2006/table">
            <a:tbl>
              <a:tblPr/>
              <a:tblGrid>
                <a:gridCol w="145842">
                  <a:extLst>
                    <a:ext uri="{9D8B030D-6E8A-4147-A177-3AD203B41FA5}">
                      <a16:colId xmlns:a16="http://schemas.microsoft.com/office/drawing/2014/main" val="2462161617"/>
                    </a:ext>
                  </a:extLst>
                </a:gridCol>
                <a:gridCol w="124171">
                  <a:extLst>
                    <a:ext uri="{9D8B030D-6E8A-4147-A177-3AD203B41FA5}">
                      <a16:colId xmlns:a16="http://schemas.microsoft.com/office/drawing/2014/main" val="2541236184"/>
                    </a:ext>
                  </a:extLst>
                </a:gridCol>
                <a:gridCol w="124171">
                  <a:extLst>
                    <a:ext uri="{9D8B030D-6E8A-4147-A177-3AD203B41FA5}">
                      <a16:colId xmlns:a16="http://schemas.microsoft.com/office/drawing/2014/main" val="432541265"/>
                    </a:ext>
                  </a:extLst>
                </a:gridCol>
                <a:gridCol w="124171">
                  <a:extLst>
                    <a:ext uri="{9D8B030D-6E8A-4147-A177-3AD203B41FA5}">
                      <a16:colId xmlns:a16="http://schemas.microsoft.com/office/drawing/2014/main" val="33568775"/>
                    </a:ext>
                  </a:extLst>
                </a:gridCol>
                <a:gridCol w="124171">
                  <a:extLst>
                    <a:ext uri="{9D8B030D-6E8A-4147-A177-3AD203B41FA5}">
                      <a16:colId xmlns:a16="http://schemas.microsoft.com/office/drawing/2014/main" val="4071754581"/>
                    </a:ext>
                  </a:extLst>
                </a:gridCol>
                <a:gridCol w="124171">
                  <a:extLst>
                    <a:ext uri="{9D8B030D-6E8A-4147-A177-3AD203B41FA5}">
                      <a16:colId xmlns:a16="http://schemas.microsoft.com/office/drawing/2014/main" val="2222523546"/>
                    </a:ext>
                  </a:extLst>
                </a:gridCol>
                <a:gridCol w="124171">
                  <a:extLst>
                    <a:ext uri="{9D8B030D-6E8A-4147-A177-3AD203B41FA5}">
                      <a16:colId xmlns:a16="http://schemas.microsoft.com/office/drawing/2014/main" val="353977993"/>
                    </a:ext>
                  </a:extLst>
                </a:gridCol>
                <a:gridCol w="124171">
                  <a:extLst>
                    <a:ext uri="{9D8B030D-6E8A-4147-A177-3AD203B41FA5}">
                      <a16:colId xmlns:a16="http://schemas.microsoft.com/office/drawing/2014/main" val="2904937442"/>
                    </a:ext>
                  </a:extLst>
                </a:gridCol>
                <a:gridCol w="124171">
                  <a:extLst>
                    <a:ext uri="{9D8B030D-6E8A-4147-A177-3AD203B41FA5}">
                      <a16:colId xmlns:a16="http://schemas.microsoft.com/office/drawing/2014/main" val="1898543612"/>
                    </a:ext>
                  </a:extLst>
                </a:gridCol>
                <a:gridCol w="124171">
                  <a:extLst>
                    <a:ext uri="{9D8B030D-6E8A-4147-A177-3AD203B41FA5}">
                      <a16:colId xmlns:a16="http://schemas.microsoft.com/office/drawing/2014/main" val="3499651761"/>
                    </a:ext>
                  </a:extLst>
                </a:gridCol>
                <a:gridCol w="124171">
                  <a:extLst>
                    <a:ext uri="{9D8B030D-6E8A-4147-A177-3AD203B41FA5}">
                      <a16:colId xmlns:a16="http://schemas.microsoft.com/office/drawing/2014/main" val="3724098181"/>
                    </a:ext>
                  </a:extLst>
                </a:gridCol>
                <a:gridCol w="124171">
                  <a:extLst>
                    <a:ext uri="{9D8B030D-6E8A-4147-A177-3AD203B41FA5}">
                      <a16:colId xmlns:a16="http://schemas.microsoft.com/office/drawing/2014/main" val="3592752486"/>
                    </a:ext>
                  </a:extLst>
                </a:gridCol>
                <a:gridCol w="124171">
                  <a:extLst>
                    <a:ext uri="{9D8B030D-6E8A-4147-A177-3AD203B41FA5}">
                      <a16:colId xmlns:a16="http://schemas.microsoft.com/office/drawing/2014/main" val="1977253037"/>
                    </a:ext>
                  </a:extLst>
                </a:gridCol>
                <a:gridCol w="170737">
                  <a:extLst>
                    <a:ext uri="{9D8B030D-6E8A-4147-A177-3AD203B41FA5}">
                      <a16:colId xmlns:a16="http://schemas.microsoft.com/office/drawing/2014/main" val="3219897354"/>
                    </a:ext>
                  </a:extLst>
                </a:gridCol>
                <a:gridCol w="170737">
                  <a:extLst>
                    <a:ext uri="{9D8B030D-6E8A-4147-A177-3AD203B41FA5}">
                      <a16:colId xmlns:a16="http://schemas.microsoft.com/office/drawing/2014/main" val="3366356392"/>
                    </a:ext>
                  </a:extLst>
                </a:gridCol>
                <a:gridCol w="139693">
                  <a:extLst>
                    <a:ext uri="{9D8B030D-6E8A-4147-A177-3AD203B41FA5}">
                      <a16:colId xmlns:a16="http://schemas.microsoft.com/office/drawing/2014/main" val="2522200515"/>
                    </a:ext>
                  </a:extLst>
                </a:gridCol>
                <a:gridCol w="139693">
                  <a:extLst>
                    <a:ext uri="{9D8B030D-6E8A-4147-A177-3AD203B41FA5}">
                      <a16:colId xmlns:a16="http://schemas.microsoft.com/office/drawing/2014/main" val="1314485442"/>
                    </a:ext>
                  </a:extLst>
                </a:gridCol>
                <a:gridCol w="194020">
                  <a:extLst>
                    <a:ext uri="{9D8B030D-6E8A-4147-A177-3AD203B41FA5}">
                      <a16:colId xmlns:a16="http://schemas.microsoft.com/office/drawing/2014/main" val="3714724870"/>
                    </a:ext>
                  </a:extLst>
                </a:gridCol>
                <a:gridCol w="139693">
                  <a:extLst>
                    <a:ext uri="{9D8B030D-6E8A-4147-A177-3AD203B41FA5}">
                      <a16:colId xmlns:a16="http://schemas.microsoft.com/office/drawing/2014/main" val="3432304135"/>
                    </a:ext>
                  </a:extLst>
                </a:gridCol>
                <a:gridCol w="139693">
                  <a:extLst>
                    <a:ext uri="{9D8B030D-6E8A-4147-A177-3AD203B41FA5}">
                      <a16:colId xmlns:a16="http://schemas.microsoft.com/office/drawing/2014/main" val="326044503"/>
                    </a:ext>
                  </a:extLst>
                </a:gridCol>
                <a:gridCol w="162975">
                  <a:extLst>
                    <a:ext uri="{9D8B030D-6E8A-4147-A177-3AD203B41FA5}">
                      <a16:colId xmlns:a16="http://schemas.microsoft.com/office/drawing/2014/main" val="1714092130"/>
                    </a:ext>
                  </a:extLst>
                </a:gridCol>
                <a:gridCol w="139693">
                  <a:extLst>
                    <a:ext uri="{9D8B030D-6E8A-4147-A177-3AD203B41FA5}">
                      <a16:colId xmlns:a16="http://schemas.microsoft.com/office/drawing/2014/main" val="1862438313"/>
                    </a:ext>
                  </a:extLst>
                </a:gridCol>
                <a:gridCol w="139693">
                  <a:extLst>
                    <a:ext uri="{9D8B030D-6E8A-4147-A177-3AD203B41FA5}">
                      <a16:colId xmlns:a16="http://schemas.microsoft.com/office/drawing/2014/main" val="2435521167"/>
                    </a:ext>
                  </a:extLst>
                </a:gridCol>
                <a:gridCol w="139693">
                  <a:extLst>
                    <a:ext uri="{9D8B030D-6E8A-4147-A177-3AD203B41FA5}">
                      <a16:colId xmlns:a16="http://schemas.microsoft.com/office/drawing/2014/main" val="3804732434"/>
                    </a:ext>
                  </a:extLst>
                </a:gridCol>
                <a:gridCol w="139693">
                  <a:extLst>
                    <a:ext uri="{9D8B030D-6E8A-4147-A177-3AD203B41FA5}">
                      <a16:colId xmlns:a16="http://schemas.microsoft.com/office/drawing/2014/main" val="3246803435"/>
                    </a:ext>
                  </a:extLst>
                </a:gridCol>
                <a:gridCol w="155215">
                  <a:extLst>
                    <a:ext uri="{9D8B030D-6E8A-4147-A177-3AD203B41FA5}">
                      <a16:colId xmlns:a16="http://schemas.microsoft.com/office/drawing/2014/main" val="929542935"/>
                    </a:ext>
                  </a:extLst>
                </a:gridCol>
                <a:gridCol w="139693">
                  <a:extLst>
                    <a:ext uri="{9D8B030D-6E8A-4147-A177-3AD203B41FA5}">
                      <a16:colId xmlns:a16="http://schemas.microsoft.com/office/drawing/2014/main" val="3411127631"/>
                    </a:ext>
                  </a:extLst>
                </a:gridCol>
                <a:gridCol w="139693">
                  <a:extLst>
                    <a:ext uri="{9D8B030D-6E8A-4147-A177-3AD203B41FA5}">
                      <a16:colId xmlns:a16="http://schemas.microsoft.com/office/drawing/2014/main" val="1549893495"/>
                    </a:ext>
                  </a:extLst>
                </a:gridCol>
                <a:gridCol w="139693">
                  <a:extLst>
                    <a:ext uri="{9D8B030D-6E8A-4147-A177-3AD203B41FA5}">
                      <a16:colId xmlns:a16="http://schemas.microsoft.com/office/drawing/2014/main" val="2532657929"/>
                    </a:ext>
                  </a:extLst>
                </a:gridCol>
                <a:gridCol w="170737">
                  <a:extLst>
                    <a:ext uri="{9D8B030D-6E8A-4147-A177-3AD203B41FA5}">
                      <a16:colId xmlns:a16="http://schemas.microsoft.com/office/drawing/2014/main" val="2798164987"/>
                    </a:ext>
                  </a:extLst>
                </a:gridCol>
                <a:gridCol w="139693">
                  <a:extLst>
                    <a:ext uri="{9D8B030D-6E8A-4147-A177-3AD203B41FA5}">
                      <a16:colId xmlns:a16="http://schemas.microsoft.com/office/drawing/2014/main" val="1570974758"/>
                    </a:ext>
                  </a:extLst>
                </a:gridCol>
                <a:gridCol w="139693">
                  <a:extLst>
                    <a:ext uri="{9D8B030D-6E8A-4147-A177-3AD203B41FA5}">
                      <a16:colId xmlns:a16="http://schemas.microsoft.com/office/drawing/2014/main" val="2152801986"/>
                    </a:ext>
                  </a:extLst>
                </a:gridCol>
                <a:gridCol w="194020">
                  <a:extLst>
                    <a:ext uri="{9D8B030D-6E8A-4147-A177-3AD203B41FA5}">
                      <a16:colId xmlns:a16="http://schemas.microsoft.com/office/drawing/2014/main" val="4204941489"/>
                    </a:ext>
                  </a:extLst>
                </a:gridCol>
                <a:gridCol w="139693">
                  <a:extLst>
                    <a:ext uri="{9D8B030D-6E8A-4147-A177-3AD203B41FA5}">
                      <a16:colId xmlns:a16="http://schemas.microsoft.com/office/drawing/2014/main" val="1555303765"/>
                    </a:ext>
                  </a:extLst>
                </a:gridCol>
                <a:gridCol w="139693">
                  <a:extLst>
                    <a:ext uri="{9D8B030D-6E8A-4147-A177-3AD203B41FA5}">
                      <a16:colId xmlns:a16="http://schemas.microsoft.com/office/drawing/2014/main" val="3010114318"/>
                    </a:ext>
                  </a:extLst>
                </a:gridCol>
                <a:gridCol w="139693">
                  <a:extLst>
                    <a:ext uri="{9D8B030D-6E8A-4147-A177-3AD203B41FA5}">
                      <a16:colId xmlns:a16="http://schemas.microsoft.com/office/drawing/2014/main" val="1523464207"/>
                    </a:ext>
                  </a:extLst>
                </a:gridCol>
                <a:gridCol w="139693">
                  <a:extLst>
                    <a:ext uri="{9D8B030D-6E8A-4147-A177-3AD203B41FA5}">
                      <a16:colId xmlns:a16="http://schemas.microsoft.com/office/drawing/2014/main" val="1879896719"/>
                    </a:ext>
                  </a:extLst>
                </a:gridCol>
                <a:gridCol w="139693">
                  <a:extLst>
                    <a:ext uri="{9D8B030D-6E8A-4147-A177-3AD203B41FA5}">
                      <a16:colId xmlns:a16="http://schemas.microsoft.com/office/drawing/2014/main" val="2542636227"/>
                    </a:ext>
                  </a:extLst>
                </a:gridCol>
                <a:gridCol w="178496">
                  <a:extLst>
                    <a:ext uri="{9D8B030D-6E8A-4147-A177-3AD203B41FA5}">
                      <a16:colId xmlns:a16="http://schemas.microsoft.com/office/drawing/2014/main" val="3209850500"/>
                    </a:ext>
                  </a:extLst>
                </a:gridCol>
                <a:gridCol w="139693">
                  <a:extLst>
                    <a:ext uri="{9D8B030D-6E8A-4147-A177-3AD203B41FA5}">
                      <a16:colId xmlns:a16="http://schemas.microsoft.com/office/drawing/2014/main" val="3501253338"/>
                    </a:ext>
                  </a:extLst>
                </a:gridCol>
                <a:gridCol w="139693">
                  <a:extLst>
                    <a:ext uri="{9D8B030D-6E8A-4147-A177-3AD203B41FA5}">
                      <a16:colId xmlns:a16="http://schemas.microsoft.com/office/drawing/2014/main" val="1628679199"/>
                    </a:ext>
                  </a:extLst>
                </a:gridCol>
                <a:gridCol w="170737">
                  <a:extLst>
                    <a:ext uri="{9D8B030D-6E8A-4147-A177-3AD203B41FA5}">
                      <a16:colId xmlns:a16="http://schemas.microsoft.com/office/drawing/2014/main" val="3478431867"/>
                    </a:ext>
                  </a:extLst>
                </a:gridCol>
                <a:gridCol w="139693">
                  <a:extLst>
                    <a:ext uri="{9D8B030D-6E8A-4147-A177-3AD203B41FA5}">
                      <a16:colId xmlns:a16="http://schemas.microsoft.com/office/drawing/2014/main" val="698197950"/>
                    </a:ext>
                  </a:extLst>
                </a:gridCol>
                <a:gridCol w="170737">
                  <a:extLst>
                    <a:ext uri="{9D8B030D-6E8A-4147-A177-3AD203B41FA5}">
                      <a16:colId xmlns:a16="http://schemas.microsoft.com/office/drawing/2014/main" val="2699750312"/>
                    </a:ext>
                  </a:extLst>
                </a:gridCol>
                <a:gridCol w="139693">
                  <a:extLst>
                    <a:ext uri="{9D8B030D-6E8A-4147-A177-3AD203B41FA5}">
                      <a16:colId xmlns:a16="http://schemas.microsoft.com/office/drawing/2014/main" val="3790667352"/>
                    </a:ext>
                  </a:extLst>
                </a:gridCol>
                <a:gridCol w="139693">
                  <a:extLst>
                    <a:ext uri="{9D8B030D-6E8A-4147-A177-3AD203B41FA5}">
                      <a16:colId xmlns:a16="http://schemas.microsoft.com/office/drawing/2014/main" val="1403022601"/>
                    </a:ext>
                  </a:extLst>
                </a:gridCol>
                <a:gridCol w="139693">
                  <a:extLst>
                    <a:ext uri="{9D8B030D-6E8A-4147-A177-3AD203B41FA5}">
                      <a16:colId xmlns:a16="http://schemas.microsoft.com/office/drawing/2014/main" val="2365124912"/>
                    </a:ext>
                  </a:extLst>
                </a:gridCol>
                <a:gridCol w="186258">
                  <a:extLst>
                    <a:ext uri="{9D8B030D-6E8A-4147-A177-3AD203B41FA5}">
                      <a16:colId xmlns:a16="http://schemas.microsoft.com/office/drawing/2014/main" val="3489561612"/>
                    </a:ext>
                  </a:extLst>
                </a:gridCol>
                <a:gridCol w="139693">
                  <a:extLst>
                    <a:ext uri="{9D8B030D-6E8A-4147-A177-3AD203B41FA5}">
                      <a16:colId xmlns:a16="http://schemas.microsoft.com/office/drawing/2014/main" val="1290980197"/>
                    </a:ext>
                  </a:extLst>
                </a:gridCol>
                <a:gridCol w="139693">
                  <a:extLst>
                    <a:ext uri="{9D8B030D-6E8A-4147-A177-3AD203B41FA5}">
                      <a16:colId xmlns:a16="http://schemas.microsoft.com/office/drawing/2014/main" val="2206885498"/>
                    </a:ext>
                  </a:extLst>
                </a:gridCol>
                <a:gridCol w="139693">
                  <a:extLst>
                    <a:ext uri="{9D8B030D-6E8A-4147-A177-3AD203B41FA5}">
                      <a16:colId xmlns:a16="http://schemas.microsoft.com/office/drawing/2014/main" val="4250440776"/>
                    </a:ext>
                  </a:extLst>
                </a:gridCol>
                <a:gridCol w="139693">
                  <a:extLst>
                    <a:ext uri="{9D8B030D-6E8A-4147-A177-3AD203B41FA5}">
                      <a16:colId xmlns:a16="http://schemas.microsoft.com/office/drawing/2014/main" val="2153425660"/>
                    </a:ext>
                  </a:extLst>
                </a:gridCol>
                <a:gridCol w="147454">
                  <a:extLst>
                    <a:ext uri="{9D8B030D-6E8A-4147-A177-3AD203B41FA5}">
                      <a16:colId xmlns:a16="http://schemas.microsoft.com/office/drawing/2014/main" val="2691225084"/>
                    </a:ext>
                  </a:extLst>
                </a:gridCol>
                <a:gridCol w="147454">
                  <a:extLst>
                    <a:ext uri="{9D8B030D-6E8A-4147-A177-3AD203B41FA5}">
                      <a16:colId xmlns:a16="http://schemas.microsoft.com/office/drawing/2014/main" val="738696446"/>
                    </a:ext>
                  </a:extLst>
                </a:gridCol>
                <a:gridCol w="139693">
                  <a:extLst>
                    <a:ext uri="{9D8B030D-6E8A-4147-A177-3AD203B41FA5}">
                      <a16:colId xmlns:a16="http://schemas.microsoft.com/office/drawing/2014/main" val="2710349113"/>
                    </a:ext>
                  </a:extLst>
                </a:gridCol>
                <a:gridCol w="178496">
                  <a:extLst>
                    <a:ext uri="{9D8B030D-6E8A-4147-A177-3AD203B41FA5}">
                      <a16:colId xmlns:a16="http://schemas.microsoft.com/office/drawing/2014/main" val="2079117381"/>
                    </a:ext>
                  </a:extLst>
                </a:gridCol>
                <a:gridCol w="147454">
                  <a:extLst>
                    <a:ext uri="{9D8B030D-6E8A-4147-A177-3AD203B41FA5}">
                      <a16:colId xmlns:a16="http://schemas.microsoft.com/office/drawing/2014/main" val="3524103290"/>
                    </a:ext>
                  </a:extLst>
                </a:gridCol>
                <a:gridCol w="139693">
                  <a:extLst>
                    <a:ext uri="{9D8B030D-6E8A-4147-A177-3AD203B41FA5}">
                      <a16:colId xmlns:a16="http://schemas.microsoft.com/office/drawing/2014/main" val="2926534910"/>
                    </a:ext>
                  </a:extLst>
                </a:gridCol>
                <a:gridCol w="100890">
                  <a:extLst>
                    <a:ext uri="{9D8B030D-6E8A-4147-A177-3AD203B41FA5}">
                      <a16:colId xmlns:a16="http://schemas.microsoft.com/office/drawing/2014/main" val="3694133441"/>
                    </a:ext>
                  </a:extLst>
                </a:gridCol>
                <a:gridCol w="108649">
                  <a:extLst>
                    <a:ext uri="{9D8B030D-6E8A-4147-A177-3AD203B41FA5}">
                      <a16:colId xmlns:a16="http://schemas.microsoft.com/office/drawing/2014/main" val="1095570665"/>
                    </a:ext>
                  </a:extLst>
                </a:gridCol>
                <a:gridCol w="108649">
                  <a:extLst>
                    <a:ext uri="{9D8B030D-6E8A-4147-A177-3AD203B41FA5}">
                      <a16:colId xmlns:a16="http://schemas.microsoft.com/office/drawing/2014/main" val="2124539277"/>
                    </a:ext>
                  </a:extLst>
                </a:gridCol>
                <a:gridCol w="170737">
                  <a:extLst>
                    <a:ext uri="{9D8B030D-6E8A-4147-A177-3AD203B41FA5}">
                      <a16:colId xmlns:a16="http://schemas.microsoft.com/office/drawing/2014/main" val="867703489"/>
                    </a:ext>
                  </a:extLst>
                </a:gridCol>
                <a:gridCol w="108649">
                  <a:extLst>
                    <a:ext uri="{9D8B030D-6E8A-4147-A177-3AD203B41FA5}">
                      <a16:colId xmlns:a16="http://schemas.microsoft.com/office/drawing/2014/main" val="487321571"/>
                    </a:ext>
                  </a:extLst>
                </a:gridCol>
              </a:tblGrid>
              <a:tr h="148487">
                <a:tc gridSpan="63">
                  <a:txBody>
                    <a:bodyPr/>
                    <a:lstStyle/>
                    <a:p>
                      <a:pPr algn="l" fontAlgn="b"/>
                      <a:r>
                        <a:rPr lang="ru-RU" sz="800" b="1" i="0" u="none" strike="noStrike" dirty="0">
                          <a:solidFill>
                            <a:srgbClr val="000000"/>
                          </a:solidFill>
                          <a:effectLst/>
                          <a:latin typeface="Arial" panose="020B0604020202020204" pitchFamily="34" charset="0"/>
                          <a:cs typeface="Arial" panose="020B0604020202020204" pitchFamily="34" charset="0"/>
                        </a:rPr>
                        <a:t>2. Расчет доходов от оказания услуг, выполнения работ, компенсации затрат учреждения в части приносящей доход деятельности</a:t>
                      </a:r>
                    </a:p>
                  </a:txBody>
                  <a:tcPr marL="6691" marR="6691" marT="6691"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835031117"/>
                  </a:ext>
                </a:extLst>
              </a:tr>
              <a:tr h="148487">
                <a:tc>
                  <a:txBody>
                    <a:bodyPr/>
                    <a:lstStyle/>
                    <a:p>
                      <a:pPr algn="l" fontAlgn="b"/>
                      <a:r>
                        <a:rPr lang="ru-RU" sz="800" b="0" i="0" u="none" strike="noStrike">
                          <a:solidFill>
                            <a:srgbClr val="000000"/>
                          </a:solidFill>
                          <a:effectLst/>
                          <a:latin typeface="Times New Roman" panose="02020603050405020304" pitchFamily="18"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Times New Roman" panose="02020603050405020304" pitchFamily="18" charset="0"/>
                        </a:rPr>
                        <a:t> </a:t>
                      </a:r>
                    </a:p>
                  </a:txBody>
                  <a:tcPr marL="6691" marR="6691" marT="6691" marB="0" anchor="b">
                    <a:lnL>
                      <a:noFill/>
                    </a:lnL>
                    <a:lnR>
                      <a:noFill/>
                    </a:lnR>
                    <a:lnT>
                      <a:noFill/>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70696043"/>
                  </a:ext>
                </a:extLst>
              </a:tr>
              <a:tr h="218365">
                <a:tc rowSpan="2" gridSpan="28">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Наименование показателя</a:t>
                      </a:r>
                    </a:p>
                  </a:txBody>
                  <a:tcPr marL="6691" marR="6691" marT="6691" marB="0" anchor="ctr">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gridSpan="3">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Код </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строки</a:t>
                      </a:r>
                    </a:p>
                  </a:txBody>
                  <a:tcPr marL="6691" marR="6691" marT="6691"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2" hMerge="1">
                  <a:txBody>
                    <a:bodyPr/>
                    <a:lstStyle/>
                    <a:p>
                      <a:endParaRPr lang="ru-RU"/>
                    </a:p>
                  </a:txBody>
                  <a:tcPr/>
                </a:tc>
                <a:tc gridSpan="3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Сумма</a:t>
                      </a: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484911260"/>
                  </a:ext>
                </a:extLst>
              </a:tr>
              <a:tr h="427995">
                <a:tc gridSpan="28"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3" vMerge="1">
                  <a:txBody>
                    <a:bodyPr/>
                    <a:lstStyle/>
                    <a:p>
                      <a:endParaRPr lang="ru-RU"/>
                    </a:p>
                  </a:txBody>
                  <a:tcPr/>
                </a:tc>
                <a:tc hMerge="1" vMerge="1">
                  <a:txBody>
                    <a:bodyPr/>
                    <a:lstStyle/>
                    <a:p>
                      <a:endParaRPr lang="ru-RU"/>
                    </a:p>
                  </a:txBody>
                  <a:tcPr/>
                </a:tc>
                <a:tc hMerge="1" vMerge="1">
                  <a:txBody>
                    <a:bodyPr/>
                    <a:lstStyle/>
                    <a:p>
                      <a:endParaRPr lang="ru-RU"/>
                    </a:p>
                  </a:txBody>
                  <a:tcPr/>
                </a:tc>
                <a:tc gridSpan="6">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на  20__ год</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(на текущий </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финансовый год)</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9">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на  20__ год </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(на первый год </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планового периода)</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на  20__ год </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(на второй год </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планового периода)</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pPr algn="ctr" fontAlgn="ct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800" b="0" i="0" u="none" strike="noStrike">
                        <a:solidFill>
                          <a:srgbClr val="305496"/>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gridSpan="9">
                  <a:txBody>
                    <a:bodyPr/>
                    <a:lstStyle/>
                    <a:p>
                      <a:pPr algn="ctr" fontAlgn="ctr"/>
                      <a:r>
                        <a:rPr lang="ru-RU" sz="800" b="0" i="0" u="none" strike="noStrike">
                          <a:solidFill>
                            <a:srgbClr val="305496"/>
                          </a:solidFill>
                          <a:effectLst/>
                          <a:latin typeface="Arial" panose="020B0604020202020204" pitchFamily="34" charset="0"/>
                          <a:cs typeface="Arial" panose="020B0604020202020204" pitchFamily="34" charset="0"/>
                        </a:rPr>
                        <a:t>за пределами планового периода</a:t>
                      </a: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327676502"/>
                  </a:ext>
                </a:extLst>
              </a:tr>
              <a:tr h="131172">
                <a:tc gridSpan="28">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1</a:t>
                      </a:r>
                    </a:p>
                  </a:txBody>
                  <a:tcPr marL="6691" marR="6691" marT="6691" marB="0" anchor="ctr">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2</a:t>
                      </a:r>
                    </a:p>
                  </a:txBody>
                  <a:tcPr marL="6691" marR="6691" marT="6691"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6">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3</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9">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4</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5</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pPr algn="ctr" fontAlgn="ct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800" b="0" i="0" u="none" strike="noStrike">
                        <a:solidFill>
                          <a:srgbClr val="305496"/>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gridSpan="9">
                  <a:txBody>
                    <a:bodyPr/>
                    <a:lstStyle/>
                    <a:p>
                      <a:pPr algn="ctr" fontAlgn="ctr"/>
                      <a:r>
                        <a:rPr lang="ru-RU" sz="800" b="0" i="0" u="none" strike="noStrike">
                          <a:solidFill>
                            <a:srgbClr val="305496"/>
                          </a:solidFill>
                          <a:effectLst/>
                          <a:latin typeface="Arial" panose="020B0604020202020204" pitchFamily="34" charset="0"/>
                          <a:cs typeface="Arial" panose="020B0604020202020204" pitchFamily="34" charset="0"/>
                        </a:rPr>
                        <a:t>6</a:t>
                      </a: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146060875"/>
                  </a:ext>
                </a:extLst>
              </a:tr>
              <a:tr h="331915">
                <a:tc gridSpan="28">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Субсидии на финансовое обеспечение выполнения государственного задания за счет средств федерального бюджета </a:t>
                      </a:r>
                    </a:p>
                  </a:txBody>
                  <a:tcPr marL="6691" marR="6691" marT="6691"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0100</a:t>
                      </a:r>
                    </a:p>
                  </a:txBody>
                  <a:tcPr marL="6691" marR="6691" marT="669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6">
                  <a:txBody>
                    <a:bodyPr/>
                    <a:lstStyle/>
                    <a:p>
                      <a:pPr algn="ctr" fontAlgn="ctr"/>
                      <a:r>
                        <a:rPr lang="ru-RU" sz="800" b="1" i="0" u="none" strike="noStrike" dirty="0">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9">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pPr algn="ctr" fontAlgn="ctr"/>
                      <a:endParaRPr lang="ru-RU" sz="800" b="1" i="0" u="none" strike="noStrike">
                        <a:solidFill>
                          <a:srgbClr val="000000"/>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800" b="1" i="0" u="none" strike="noStrike">
                        <a:solidFill>
                          <a:srgbClr val="305496"/>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gridSpan="9">
                  <a:txBody>
                    <a:bodyPr/>
                    <a:lstStyle/>
                    <a:p>
                      <a:pPr algn="ctr" fontAlgn="ctr"/>
                      <a:r>
                        <a:rPr lang="ru-RU" sz="800" b="1" i="0" u="none" strike="noStrike">
                          <a:solidFill>
                            <a:srgbClr val="305496"/>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409375927"/>
                  </a:ext>
                </a:extLst>
              </a:tr>
              <a:tr h="380135">
                <a:tc gridSpan="28">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Субсидии на финансовое обеспечение выполнения государственного задания за счет средств бюджета Федерального фонда обязательного медицинского страхования</a:t>
                      </a:r>
                    </a:p>
                  </a:txBody>
                  <a:tcPr marL="6691" marR="6691" marT="6691"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0200</a:t>
                      </a:r>
                    </a:p>
                  </a:txBody>
                  <a:tcPr marL="6691" marR="6691" marT="669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6">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9">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pPr algn="ctr" fontAlgn="ctr"/>
                      <a:endParaRPr lang="ru-RU" sz="800" b="1" i="0" u="none" strike="noStrike">
                        <a:solidFill>
                          <a:srgbClr val="000000"/>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800" b="1" i="0" u="none" strike="noStrike">
                        <a:solidFill>
                          <a:srgbClr val="305496"/>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gridSpan="9">
                  <a:txBody>
                    <a:bodyPr/>
                    <a:lstStyle/>
                    <a:p>
                      <a:pPr algn="ctr" fontAlgn="ctr"/>
                      <a:r>
                        <a:rPr lang="ru-RU" sz="800" b="1" i="0" u="none" strike="noStrike">
                          <a:solidFill>
                            <a:srgbClr val="305496"/>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26406527"/>
                  </a:ext>
                </a:extLst>
              </a:tr>
              <a:tr h="288242">
                <a:tc gridSpan="28">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Доходы от приносящей доход деятельности, компенсаций затрат</a:t>
                      </a:r>
                      <a:br>
                        <a:rPr lang="ru-RU" sz="800" b="0" i="0" u="none" strike="noStrike" dirty="0">
                          <a:solidFill>
                            <a:srgbClr val="000000"/>
                          </a:solidFill>
                          <a:effectLst/>
                          <a:latin typeface="Arial" panose="020B0604020202020204" pitchFamily="34" charset="0"/>
                          <a:cs typeface="Arial" panose="020B0604020202020204" pitchFamily="34" charset="0"/>
                        </a:rPr>
                      </a:br>
                      <a:r>
                        <a:rPr lang="ru-RU" sz="800" b="0" i="0" u="none" strike="noStrike" dirty="0">
                          <a:solidFill>
                            <a:srgbClr val="000000"/>
                          </a:solidFill>
                          <a:effectLst/>
                          <a:latin typeface="Arial" panose="020B0604020202020204" pitchFamily="34" charset="0"/>
                          <a:cs typeface="Arial" panose="020B0604020202020204" pitchFamily="34" charset="0"/>
                        </a:rPr>
                        <a:t>всего</a:t>
                      </a:r>
                    </a:p>
                  </a:txBody>
                  <a:tcPr marL="6691" marR="6691" marT="6691"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0300</a:t>
                      </a:r>
                    </a:p>
                  </a:txBody>
                  <a:tcPr marL="6691" marR="6691" marT="669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6">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9">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pPr algn="ctr" fontAlgn="ctr"/>
                      <a:endParaRPr lang="ru-RU" sz="800" b="1" i="0" u="none" strike="noStrike">
                        <a:solidFill>
                          <a:srgbClr val="000000"/>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800" b="0" i="0" u="none" strike="noStrike">
                        <a:solidFill>
                          <a:srgbClr val="305496"/>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gridSpan="9">
                  <a:txBody>
                    <a:bodyPr/>
                    <a:lstStyle/>
                    <a:p>
                      <a:pPr algn="ctr" fontAlgn="ctr"/>
                      <a:r>
                        <a:rPr lang="ru-RU" sz="800" b="0" i="0" u="none" strike="noStrike">
                          <a:solidFill>
                            <a:srgbClr val="305496"/>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606481002"/>
                  </a:ext>
                </a:extLst>
              </a:tr>
              <a:tr h="454199">
                <a:tc gridSpan="28">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в том числе:  </a:t>
                      </a:r>
                      <a:br>
                        <a:rPr lang="ru-RU" sz="800" b="0" i="0" u="none" strike="noStrike" dirty="0">
                          <a:solidFill>
                            <a:srgbClr val="000000"/>
                          </a:solidFill>
                          <a:effectLst/>
                          <a:latin typeface="Arial" panose="020B0604020202020204" pitchFamily="34" charset="0"/>
                          <a:cs typeface="Arial" panose="020B0604020202020204" pitchFamily="34" charset="0"/>
                        </a:rPr>
                      </a:br>
                      <a:r>
                        <a:rPr lang="ru-RU" sz="800" b="0" i="0" u="none" strike="noStrike" dirty="0">
                          <a:solidFill>
                            <a:srgbClr val="000000"/>
                          </a:solidFill>
                          <a:effectLst/>
                          <a:latin typeface="Arial" panose="020B0604020202020204" pitchFamily="34" charset="0"/>
                          <a:cs typeface="Arial" panose="020B0604020202020204" pitchFamily="34" charset="0"/>
                        </a:rPr>
                        <a:t>доход в виде платы за оказание услуг (выполнение работ) в рамках установленного государственного задания</a:t>
                      </a:r>
                    </a:p>
                  </a:txBody>
                  <a:tcPr marL="120442" marR="6691" marT="6691"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0310</a:t>
                      </a:r>
                    </a:p>
                  </a:txBody>
                  <a:tcPr marL="6691" marR="6691" marT="669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6">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9">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pPr algn="ctr" fontAlgn="ctr"/>
                      <a:endParaRPr lang="ru-RU" sz="800" b="1" i="0" u="none" strike="noStrike">
                        <a:solidFill>
                          <a:srgbClr val="000000"/>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800" b="0" i="0" u="none" strike="noStrike">
                        <a:solidFill>
                          <a:srgbClr val="305496"/>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gridSpan="9">
                  <a:txBody>
                    <a:bodyPr/>
                    <a:lstStyle/>
                    <a:p>
                      <a:pPr algn="ctr" fontAlgn="ctr"/>
                      <a:r>
                        <a:rPr lang="ru-RU" sz="800" b="0" i="0" u="none" strike="noStrike">
                          <a:solidFill>
                            <a:srgbClr val="305496"/>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127668187"/>
                  </a:ext>
                </a:extLst>
              </a:tr>
              <a:tr h="331915">
                <a:tc gridSpan="28">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доход от оказания услуг, выполнения работ, реализации готовой продукции сверх установленного государственного задания</a:t>
                      </a:r>
                    </a:p>
                  </a:txBody>
                  <a:tcPr marL="120442" marR="6691" marT="6691"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0320</a:t>
                      </a:r>
                    </a:p>
                  </a:txBody>
                  <a:tcPr marL="6691" marR="6691" marT="669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6">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9">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pPr algn="ctr" fontAlgn="ctr"/>
                      <a:endParaRPr lang="ru-RU" sz="800" b="1" i="0" u="none" strike="noStrike">
                        <a:solidFill>
                          <a:srgbClr val="000000"/>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800" b="0" i="0" u="none" strike="noStrike">
                        <a:solidFill>
                          <a:srgbClr val="305496"/>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gridSpan="9">
                  <a:txBody>
                    <a:bodyPr/>
                    <a:lstStyle/>
                    <a:p>
                      <a:pPr algn="ctr" fontAlgn="ctr"/>
                      <a:r>
                        <a:rPr lang="ru-RU" sz="800" b="0" i="0" u="none" strike="noStrike">
                          <a:solidFill>
                            <a:srgbClr val="305496"/>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897220611"/>
                  </a:ext>
                </a:extLst>
              </a:tr>
              <a:tr h="380135">
                <a:tc gridSpan="28">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доход от платы за пользование служебными жилыми помещениями и общежитиями, включающей в себя плату за пользование и плату за содержание жилого помещения</a:t>
                      </a:r>
                    </a:p>
                  </a:txBody>
                  <a:tcPr marL="120442" marR="6691" marT="6691"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0330</a:t>
                      </a:r>
                    </a:p>
                  </a:txBody>
                  <a:tcPr marL="6691" marR="6691" marT="669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6">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9">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pPr algn="ctr" fontAlgn="ctr"/>
                      <a:endParaRPr lang="ru-RU" sz="800" b="1" i="0" u="none" strike="noStrike">
                        <a:solidFill>
                          <a:srgbClr val="000000"/>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800" b="0" i="0" u="none" strike="noStrike">
                        <a:solidFill>
                          <a:srgbClr val="305496"/>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gridSpan="9">
                  <a:txBody>
                    <a:bodyPr/>
                    <a:lstStyle/>
                    <a:p>
                      <a:pPr algn="ctr" fontAlgn="ctr"/>
                      <a:r>
                        <a:rPr lang="ru-RU" sz="800" b="0" i="0" u="none" strike="noStrike">
                          <a:solidFill>
                            <a:srgbClr val="305496"/>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642201853"/>
                  </a:ext>
                </a:extLst>
              </a:tr>
              <a:tr h="192160">
                <a:tc gridSpan="28">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доход от оказания услуг в рамках обязательного медицинского страхования</a:t>
                      </a:r>
                    </a:p>
                  </a:txBody>
                  <a:tcPr marL="120442" marR="6691" marT="6691"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0340</a:t>
                      </a:r>
                    </a:p>
                  </a:txBody>
                  <a:tcPr marL="6691" marR="6691" marT="669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6">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9">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pPr algn="ctr" fontAlgn="ctr"/>
                      <a:endParaRPr lang="ru-RU" sz="800" b="1" i="0" u="none" strike="noStrike">
                        <a:solidFill>
                          <a:srgbClr val="000000"/>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800" b="0" i="0" u="none" strike="noStrike">
                        <a:solidFill>
                          <a:srgbClr val="305496"/>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gridSpan="9">
                  <a:txBody>
                    <a:bodyPr/>
                    <a:lstStyle/>
                    <a:p>
                      <a:pPr algn="ctr" fontAlgn="ctr"/>
                      <a:r>
                        <a:rPr lang="ru-RU" sz="800" b="0" i="0" u="none" strike="noStrike">
                          <a:solidFill>
                            <a:srgbClr val="305496"/>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788035849"/>
                  </a:ext>
                </a:extLst>
              </a:tr>
              <a:tr h="427995">
                <a:tc gridSpan="28">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доход от оказания медицинских услуг, предоставляемых женщинам в период беременности, женщинам и новорожденным в период родов и в послеродовой период</a:t>
                      </a:r>
                    </a:p>
                  </a:txBody>
                  <a:tcPr marL="120442" marR="6691" marT="6691"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0350</a:t>
                      </a:r>
                    </a:p>
                  </a:txBody>
                  <a:tcPr marL="6691" marR="6691" marT="669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6">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9">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pPr algn="ctr" fontAlgn="ctr"/>
                      <a:endParaRPr lang="ru-RU" sz="800" b="1" i="0" u="none" strike="noStrike">
                        <a:solidFill>
                          <a:srgbClr val="000000"/>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800" b="0" i="0" u="none" strike="noStrike">
                        <a:solidFill>
                          <a:srgbClr val="305496"/>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gridSpan="9">
                  <a:txBody>
                    <a:bodyPr/>
                    <a:lstStyle/>
                    <a:p>
                      <a:pPr algn="ctr" fontAlgn="ctr"/>
                      <a:r>
                        <a:rPr lang="ru-RU" sz="800" b="0" i="0" u="none" strike="noStrike">
                          <a:solidFill>
                            <a:srgbClr val="305496"/>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009151822"/>
                  </a:ext>
                </a:extLst>
              </a:tr>
              <a:tr h="218365">
                <a:tc gridSpan="28">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возмещение расходов по решению судов (возмещения судебных издержек)</a:t>
                      </a:r>
                    </a:p>
                  </a:txBody>
                  <a:tcPr marL="120442" marR="6691" marT="6691"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0360</a:t>
                      </a:r>
                    </a:p>
                  </a:txBody>
                  <a:tcPr marL="6691" marR="6691" marT="669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6">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9">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pPr algn="ctr" fontAlgn="ctr"/>
                      <a:endParaRPr lang="ru-RU" sz="800" b="1" i="0" u="none" strike="noStrike">
                        <a:solidFill>
                          <a:srgbClr val="000000"/>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800" b="0" i="0" u="none" strike="noStrike">
                        <a:solidFill>
                          <a:srgbClr val="305496"/>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gridSpan="9">
                  <a:txBody>
                    <a:bodyPr/>
                    <a:lstStyle/>
                    <a:p>
                      <a:pPr algn="ctr" fontAlgn="ctr"/>
                      <a:r>
                        <a:rPr lang="ru-RU" sz="800" b="0" i="0" u="none" strike="noStrike">
                          <a:solidFill>
                            <a:srgbClr val="305496"/>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444358895"/>
                  </a:ext>
                </a:extLst>
              </a:tr>
              <a:tr h="255653">
                <a:tc gridSpan="28">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прочие поступления от компенсации затрат бюджетных и автономных учреждений</a:t>
                      </a:r>
                    </a:p>
                  </a:txBody>
                  <a:tcPr marL="120442" marR="6691" marT="6691"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0370</a:t>
                      </a:r>
                    </a:p>
                  </a:txBody>
                  <a:tcPr marL="6691" marR="6691" marT="669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6">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9">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pPr algn="ctr" fontAlgn="ctr"/>
                      <a:endParaRPr lang="ru-RU" sz="800" b="1" i="0" u="none" strike="noStrike">
                        <a:solidFill>
                          <a:srgbClr val="000000"/>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800" b="0" i="0" u="none" strike="noStrike">
                        <a:solidFill>
                          <a:srgbClr val="305496"/>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gridSpan="9">
                  <a:txBody>
                    <a:bodyPr/>
                    <a:lstStyle/>
                    <a:p>
                      <a:pPr algn="ctr" fontAlgn="ctr"/>
                      <a:r>
                        <a:rPr lang="ru-RU" sz="800" b="0" i="0" u="none" strike="noStrike">
                          <a:solidFill>
                            <a:srgbClr val="305496"/>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21031482"/>
                  </a:ext>
                </a:extLst>
              </a:tr>
              <a:tr h="372451">
                <a:tc gridSpan="28">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возмещение расходов, понесенных в связи с эксплуатацией имущества, находящегося в оперативном управлении  бюджетных и автономных учреждений</a:t>
                      </a:r>
                    </a:p>
                  </a:txBody>
                  <a:tcPr marL="120442" marR="6691" marT="6691"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0380</a:t>
                      </a:r>
                    </a:p>
                  </a:txBody>
                  <a:tcPr marL="6691" marR="6691" marT="669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6">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9">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pPr algn="ctr" fontAlgn="ctr"/>
                      <a:endParaRPr lang="ru-RU" sz="800" b="1" i="0" u="none" strike="noStrike">
                        <a:solidFill>
                          <a:srgbClr val="000000"/>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800" b="0" i="0" u="none" strike="noStrike">
                        <a:solidFill>
                          <a:srgbClr val="305496"/>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gridSpan="9">
                  <a:txBody>
                    <a:bodyPr/>
                    <a:lstStyle/>
                    <a:p>
                      <a:pPr algn="ctr" fontAlgn="ctr"/>
                      <a:r>
                        <a:rPr lang="ru-RU" sz="800" b="0" i="0" u="none" strike="noStrike">
                          <a:solidFill>
                            <a:srgbClr val="305496"/>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590685450"/>
                  </a:ext>
                </a:extLst>
              </a:tr>
              <a:tr h="255653">
                <a:tc gridSpan="28">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плата за предоставление информации из государственных источников (реестров)</a:t>
                      </a:r>
                    </a:p>
                  </a:txBody>
                  <a:tcPr marL="120442" marR="6691" marT="6691"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0390</a:t>
                      </a:r>
                    </a:p>
                  </a:txBody>
                  <a:tcPr marL="6691" marR="6691" marT="669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6">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9">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pPr algn="ctr" fontAlgn="ctr"/>
                      <a:endParaRPr lang="ru-RU" sz="800" b="1" i="0" u="none" strike="noStrike">
                        <a:solidFill>
                          <a:srgbClr val="000000"/>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800" b="0" i="0" u="none" strike="noStrike">
                        <a:solidFill>
                          <a:srgbClr val="305496"/>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gridSpan="9">
                  <a:txBody>
                    <a:bodyPr/>
                    <a:lstStyle/>
                    <a:p>
                      <a:pPr algn="ctr" fontAlgn="ctr"/>
                      <a:r>
                        <a:rPr lang="ru-RU" sz="800" b="0" i="0" u="none" strike="noStrike">
                          <a:solidFill>
                            <a:srgbClr val="305496"/>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80578283"/>
                  </a:ext>
                </a:extLst>
              </a:tr>
              <a:tr h="288242">
                <a:tc gridSpan="28">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прочие доходы от оказания услуг, выполнения работ, компенсации затрат учреждения</a:t>
                      </a:r>
                    </a:p>
                  </a:txBody>
                  <a:tcPr marL="120442" marR="6691" marT="6691"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0400</a:t>
                      </a:r>
                    </a:p>
                  </a:txBody>
                  <a:tcPr marL="6691" marR="6691" marT="669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6">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9">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pPr algn="ctr" fontAlgn="ctr"/>
                      <a:endParaRPr lang="ru-RU" sz="800" b="1" i="0" u="none" strike="noStrike">
                        <a:solidFill>
                          <a:srgbClr val="000000"/>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800" b="0" i="0" u="none" strike="noStrike">
                        <a:solidFill>
                          <a:srgbClr val="305496"/>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gridSpan="9">
                  <a:txBody>
                    <a:bodyPr/>
                    <a:lstStyle/>
                    <a:p>
                      <a:pPr algn="ctr" fontAlgn="ctr"/>
                      <a:r>
                        <a:rPr lang="ru-RU" sz="800" b="0" i="0" u="none" strike="noStrike">
                          <a:solidFill>
                            <a:srgbClr val="305496"/>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560200148"/>
                  </a:ext>
                </a:extLst>
              </a:tr>
              <a:tr h="209630">
                <a:tc gridSpan="28">
                  <a:txBody>
                    <a:bodyPr/>
                    <a:lstStyle/>
                    <a:p>
                      <a:pPr algn="r" fontAlgn="b"/>
                      <a:r>
                        <a:rPr lang="ru-RU" sz="800" b="1" i="0" u="none" strike="noStrike" dirty="0">
                          <a:solidFill>
                            <a:srgbClr val="000000"/>
                          </a:solidFill>
                          <a:effectLst/>
                          <a:latin typeface="Arial" panose="020B0604020202020204" pitchFamily="34" charset="0"/>
                          <a:cs typeface="Arial" panose="020B0604020202020204" pitchFamily="34" charset="0"/>
                        </a:rPr>
                        <a:t>Итого </a:t>
                      </a:r>
                    </a:p>
                  </a:txBody>
                  <a:tcPr marL="6691" marR="6691" marT="6691"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9000</a:t>
                      </a:r>
                    </a:p>
                  </a:txBody>
                  <a:tcPr marL="6691" marR="6691" marT="669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6">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9">
                  <a:txBody>
                    <a:bodyPr/>
                    <a:lstStyle/>
                    <a:p>
                      <a:pPr algn="ctr" fontAlgn="ctr"/>
                      <a:r>
                        <a:rPr lang="ru-RU" sz="800" b="1" i="0" u="none" strike="noStrike" dirty="0">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1" i="0" u="none" strike="noStrike" dirty="0">
                          <a:solidFill>
                            <a:srgbClr val="000000"/>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pPr algn="ctr" fontAlgn="ctr"/>
                      <a:endParaRPr lang="ru-RU" sz="800" b="1" i="0" u="none" strike="noStrike" dirty="0">
                        <a:solidFill>
                          <a:srgbClr val="000000"/>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800" b="0" i="0" u="none" strike="noStrike" dirty="0">
                        <a:solidFill>
                          <a:srgbClr val="305496"/>
                        </a:solidFill>
                        <a:effectLst/>
                        <a:latin typeface="Arial" panose="020B0604020202020204" pitchFamily="34" charset="0"/>
                        <a:cs typeface="Arial" panose="020B0604020202020204" pitchFamily="34" charset="0"/>
                      </a:endParaRP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gridSpan="9">
                  <a:txBody>
                    <a:bodyPr/>
                    <a:lstStyle/>
                    <a:p>
                      <a:pPr algn="ctr" fontAlgn="ctr"/>
                      <a:r>
                        <a:rPr lang="ru-RU" sz="800" b="0" i="0" u="none" strike="noStrike" dirty="0">
                          <a:solidFill>
                            <a:srgbClr val="305496"/>
                          </a:solidFill>
                          <a:effectLst/>
                          <a:latin typeface="Arial" panose="020B0604020202020204" pitchFamily="34" charset="0"/>
                          <a:cs typeface="Arial" panose="020B0604020202020204" pitchFamily="34" charset="0"/>
                        </a:rPr>
                        <a:t> </a:t>
                      </a:r>
                    </a:p>
                  </a:txBody>
                  <a:tcPr marL="6691" marR="6691" marT="66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67948043"/>
                  </a:ext>
                </a:extLst>
              </a:tr>
            </a:tbl>
          </a:graphicData>
        </a:graphic>
      </p:graphicFrame>
      <p:sp>
        <p:nvSpPr>
          <p:cNvPr id="3" name="Выноска со стрелкой вниз 2"/>
          <p:cNvSpPr/>
          <p:nvPr/>
        </p:nvSpPr>
        <p:spPr>
          <a:xfrm>
            <a:off x="4804757" y="157942"/>
            <a:ext cx="4339244" cy="1230283"/>
          </a:xfrm>
          <a:prstGeom prst="downArrowCallout">
            <a:avLst/>
          </a:prstGeom>
          <a:solidFill>
            <a:schemeClr val="accent3">
              <a:lumMod val="20000"/>
              <a:lumOff val="80000"/>
            </a:schemeClr>
          </a:solidFill>
        </p:spPr>
        <p:style>
          <a:lnRef idx="1">
            <a:schemeClr val="accent1"/>
          </a:lnRef>
          <a:fillRef idx="3">
            <a:schemeClr val="accent1"/>
          </a:fillRef>
          <a:effectRef idx="2">
            <a:schemeClr val="accent1"/>
          </a:effectRef>
          <a:fontRef idx="minor">
            <a:schemeClr val="lt1"/>
          </a:fontRef>
        </p:style>
        <p:txBody>
          <a:bodyPr lIns="91418" tIns="45710" rIns="91418" bIns="45710" rtlCol="0" anchor="ctr"/>
          <a:lstStyle/>
          <a:p>
            <a:pPr marL="0" marR="0" lvl="0" indent="0" algn="ctr" defTabSz="457095"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Arial" panose="020B0604020202020204" pitchFamily="34" charset="0"/>
                <a:ea typeface="+mn-ea"/>
                <a:cs typeface="Arial" panose="020B0604020202020204" pitchFamily="34" charset="0"/>
              </a:rPr>
              <a:t>Новая графа в расчетах обоснованиях поступлений для КД 120,130</a:t>
            </a:r>
            <a:endParaRPr kumimoji="0" lang="ru-RU" sz="1800" b="0"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5293883"/>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Таблица 4"/>
          <p:cNvGraphicFramePr>
            <a:graphicFrameLocks noGrp="1"/>
          </p:cNvGraphicFramePr>
          <p:nvPr>
            <p:extLst/>
          </p:nvPr>
        </p:nvGraphicFramePr>
        <p:xfrm>
          <a:off x="2493817" y="2441670"/>
          <a:ext cx="6565334" cy="3497192"/>
        </p:xfrm>
        <a:graphic>
          <a:graphicData uri="http://schemas.openxmlformats.org/drawingml/2006/table">
            <a:tbl>
              <a:tblPr firstRow="1" firstCol="1" bandRow="1"/>
              <a:tblGrid>
                <a:gridCol w="768618">
                  <a:extLst>
                    <a:ext uri="{9D8B030D-6E8A-4147-A177-3AD203B41FA5}">
                      <a16:colId xmlns:a16="http://schemas.microsoft.com/office/drawing/2014/main" val="2475908437"/>
                    </a:ext>
                  </a:extLst>
                </a:gridCol>
                <a:gridCol w="459872">
                  <a:extLst>
                    <a:ext uri="{9D8B030D-6E8A-4147-A177-3AD203B41FA5}">
                      <a16:colId xmlns:a16="http://schemas.microsoft.com/office/drawing/2014/main" val="1292992609"/>
                    </a:ext>
                  </a:extLst>
                </a:gridCol>
                <a:gridCol w="306797">
                  <a:extLst>
                    <a:ext uri="{9D8B030D-6E8A-4147-A177-3AD203B41FA5}">
                      <a16:colId xmlns:a16="http://schemas.microsoft.com/office/drawing/2014/main" val="2732323291"/>
                    </a:ext>
                  </a:extLst>
                </a:gridCol>
                <a:gridCol w="306797">
                  <a:extLst>
                    <a:ext uri="{9D8B030D-6E8A-4147-A177-3AD203B41FA5}">
                      <a16:colId xmlns:a16="http://schemas.microsoft.com/office/drawing/2014/main" val="4207914915"/>
                    </a:ext>
                  </a:extLst>
                </a:gridCol>
                <a:gridCol w="306797">
                  <a:extLst>
                    <a:ext uri="{9D8B030D-6E8A-4147-A177-3AD203B41FA5}">
                      <a16:colId xmlns:a16="http://schemas.microsoft.com/office/drawing/2014/main" val="4160916308"/>
                    </a:ext>
                  </a:extLst>
                </a:gridCol>
                <a:gridCol w="306148">
                  <a:extLst>
                    <a:ext uri="{9D8B030D-6E8A-4147-A177-3AD203B41FA5}">
                      <a16:colId xmlns:a16="http://schemas.microsoft.com/office/drawing/2014/main" val="3773028194"/>
                    </a:ext>
                  </a:extLst>
                </a:gridCol>
                <a:gridCol w="306797">
                  <a:extLst>
                    <a:ext uri="{9D8B030D-6E8A-4147-A177-3AD203B41FA5}">
                      <a16:colId xmlns:a16="http://schemas.microsoft.com/office/drawing/2014/main" val="3745789226"/>
                    </a:ext>
                  </a:extLst>
                </a:gridCol>
                <a:gridCol w="306797">
                  <a:extLst>
                    <a:ext uri="{9D8B030D-6E8A-4147-A177-3AD203B41FA5}">
                      <a16:colId xmlns:a16="http://schemas.microsoft.com/office/drawing/2014/main" val="956611174"/>
                    </a:ext>
                  </a:extLst>
                </a:gridCol>
                <a:gridCol w="306797">
                  <a:extLst>
                    <a:ext uri="{9D8B030D-6E8A-4147-A177-3AD203B41FA5}">
                      <a16:colId xmlns:a16="http://schemas.microsoft.com/office/drawing/2014/main" val="860561946"/>
                    </a:ext>
                  </a:extLst>
                </a:gridCol>
                <a:gridCol w="306797">
                  <a:extLst>
                    <a:ext uri="{9D8B030D-6E8A-4147-A177-3AD203B41FA5}">
                      <a16:colId xmlns:a16="http://schemas.microsoft.com/office/drawing/2014/main" val="3264699694"/>
                    </a:ext>
                  </a:extLst>
                </a:gridCol>
                <a:gridCol w="306797">
                  <a:extLst>
                    <a:ext uri="{9D8B030D-6E8A-4147-A177-3AD203B41FA5}">
                      <a16:colId xmlns:a16="http://schemas.microsoft.com/office/drawing/2014/main" val="1636939405"/>
                    </a:ext>
                  </a:extLst>
                </a:gridCol>
                <a:gridCol w="306148">
                  <a:extLst>
                    <a:ext uri="{9D8B030D-6E8A-4147-A177-3AD203B41FA5}">
                      <a16:colId xmlns:a16="http://schemas.microsoft.com/office/drawing/2014/main" val="1435973267"/>
                    </a:ext>
                  </a:extLst>
                </a:gridCol>
                <a:gridCol w="306797">
                  <a:extLst>
                    <a:ext uri="{9D8B030D-6E8A-4147-A177-3AD203B41FA5}">
                      <a16:colId xmlns:a16="http://schemas.microsoft.com/office/drawing/2014/main" val="3932469401"/>
                    </a:ext>
                  </a:extLst>
                </a:gridCol>
                <a:gridCol w="306797">
                  <a:extLst>
                    <a:ext uri="{9D8B030D-6E8A-4147-A177-3AD203B41FA5}">
                      <a16:colId xmlns:a16="http://schemas.microsoft.com/office/drawing/2014/main" val="4067644797"/>
                    </a:ext>
                  </a:extLst>
                </a:gridCol>
                <a:gridCol w="275663">
                  <a:extLst>
                    <a:ext uri="{9D8B030D-6E8A-4147-A177-3AD203B41FA5}">
                      <a16:colId xmlns:a16="http://schemas.microsoft.com/office/drawing/2014/main" val="3299923999"/>
                    </a:ext>
                  </a:extLst>
                </a:gridCol>
                <a:gridCol w="276313">
                  <a:extLst>
                    <a:ext uri="{9D8B030D-6E8A-4147-A177-3AD203B41FA5}">
                      <a16:colId xmlns:a16="http://schemas.microsoft.com/office/drawing/2014/main" val="3894141084"/>
                    </a:ext>
                  </a:extLst>
                </a:gridCol>
                <a:gridCol w="276313">
                  <a:extLst>
                    <a:ext uri="{9D8B030D-6E8A-4147-A177-3AD203B41FA5}">
                      <a16:colId xmlns:a16="http://schemas.microsoft.com/office/drawing/2014/main" val="2964314378"/>
                    </a:ext>
                  </a:extLst>
                </a:gridCol>
                <a:gridCol w="275663">
                  <a:extLst>
                    <a:ext uri="{9D8B030D-6E8A-4147-A177-3AD203B41FA5}">
                      <a16:colId xmlns:a16="http://schemas.microsoft.com/office/drawing/2014/main" val="2438038908"/>
                    </a:ext>
                  </a:extLst>
                </a:gridCol>
                <a:gridCol w="276313">
                  <a:extLst>
                    <a:ext uri="{9D8B030D-6E8A-4147-A177-3AD203B41FA5}">
                      <a16:colId xmlns:a16="http://schemas.microsoft.com/office/drawing/2014/main" val="3823056604"/>
                    </a:ext>
                  </a:extLst>
                </a:gridCol>
                <a:gridCol w="276313">
                  <a:extLst>
                    <a:ext uri="{9D8B030D-6E8A-4147-A177-3AD203B41FA5}">
                      <a16:colId xmlns:a16="http://schemas.microsoft.com/office/drawing/2014/main" val="1895742407"/>
                    </a:ext>
                  </a:extLst>
                </a:gridCol>
              </a:tblGrid>
              <a:tr h="531170">
                <a:tc rowSpan="3">
                  <a:txBody>
                    <a:bodyPr/>
                    <a:lstStyle/>
                    <a:p>
                      <a:pPr algn="ctr">
                        <a:lnSpc>
                          <a:spcPct val="115000"/>
                        </a:lnSpc>
                        <a:spcAft>
                          <a:spcPts val="0"/>
                        </a:spcAft>
                      </a:pPr>
                      <a:endParaRPr lang="ru-RU" sz="7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15000"/>
                        </a:lnSpc>
                        <a:spcAft>
                          <a:spcPts val="0"/>
                        </a:spcAft>
                      </a:pPr>
                      <a:endParaRPr lang="ru-RU" sz="7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15000"/>
                        </a:lnSpc>
                        <a:spcAft>
                          <a:spcPts val="0"/>
                        </a:spcAft>
                      </a:pPr>
                      <a:r>
                        <a:rPr lang="ru-RU" sz="7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Наимено-вание</a:t>
                      </a:r>
                      <a:r>
                        <a:rPr lang="ru-RU" sz="7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ru-RU" sz="700" dirty="0">
                          <a:effectLst/>
                          <a:latin typeface="Times New Roman" panose="02020603050405020304" pitchFamily="18" charset="0"/>
                          <a:ea typeface="Times New Roman" panose="02020603050405020304" pitchFamily="18" charset="0"/>
                          <a:cs typeface="Times New Roman" panose="02020603050405020304" pitchFamily="18" charset="0"/>
                        </a:rPr>
                        <a:t>показа-теля</a:t>
                      </a:r>
                      <a:r>
                        <a:rPr lang="ru-RU" sz="700" baseline="30000" dirty="0">
                          <a:effectLst/>
                          <a:latin typeface="Times New Roman" panose="02020603050405020304" pitchFamily="18" charset="0"/>
                          <a:ea typeface="Times New Roman" panose="02020603050405020304" pitchFamily="18" charset="0"/>
                          <a:cs typeface="Times New Roman" panose="02020603050405020304" pitchFamily="18" charset="0"/>
                        </a:rPr>
                        <a:t>2.2</a:t>
                      </a:r>
                      <a:endParaRPr lang="ru-RU" sz="7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ct val="115000"/>
                        </a:lnSpc>
                        <a:spcAft>
                          <a:spcPts val="0"/>
                        </a:spcAft>
                      </a:pPr>
                      <a:endParaRPr lang="ru-RU" sz="7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15000"/>
                        </a:lnSpc>
                        <a:spcAft>
                          <a:spcPts val="0"/>
                        </a:spcAft>
                      </a:pPr>
                      <a:endParaRPr lang="ru-RU" sz="7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15000"/>
                        </a:lnSpc>
                        <a:spcAft>
                          <a:spcPts val="0"/>
                        </a:spcAft>
                      </a:pPr>
                      <a:r>
                        <a:rPr lang="ru-RU" sz="700" dirty="0" smtClean="0">
                          <a:effectLst/>
                          <a:latin typeface="Times New Roman" panose="02020603050405020304" pitchFamily="18" charset="0"/>
                          <a:ea typeface="Times New Roman" panose="02020603050405020304" pitchFamily="18" charset="0"/>
                          <a:cs typeface="Times New Roman" panose="02020603050405020304" pitchFamily="18" charset="0"/>
                        </a:rPr>
                        <a:t>Код</a:t>
                      </a:r>
                    </a:p>
                    <a:p>
                      <a:pPr algn="ctr">
                        <a:lnSpc>
                          <a:spcPct val="115000"/>
                        </a:lnSpc>
                        <a:spcAft>
                          <a:spcPts val="0"/>
                        </a:spcAft>
                      </a:pPr>
                      <a:r>
                        <a:rPr lang="ru-RU" sz="7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ru-RU" sz="700" dirty="0" err="1">
                          <a:effectLst/>
                          <a:latin typeface="Times New Roman" panose="02020603050405020304" pitchFamily="18" charset="0"/>
                          <a:ea typeface="Times New Roman" panose="02020603050405020304" pitchFamily="18" charset="0"/>
                          <a:cs typeface="Times New Roman" panose="02020603050405020304" pitchFamily="18" charset="0"/>
                        </a:rPr>
                        <a:t>стро-ки</a:t>
                      </a:r>
                      <a:endParaRPr lang="ru-RU" sz="7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9">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Значения показателей исполнения </a:t>
                      </a:r>
                      <a:br>
                        <a:rPr lang="ru-RU" sz="700">
                          <a:effectLst/>
                          <a:latin typeface="Times New Roman" panose="02020603050405020304" pitchFamily="18" charset="0"/>
                          <a:ea typeface="Times New Roman" panose="02020603050405020304" pitchFamily="18" charset="0"/>
                          <a:cs typeface="Times New Roman" panose="02020603050405020304" pitchFamily="18" charset="0"/>
                        </a:rPr>
                      </a:b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плана финансово-хозяйственной деятельности по доходам за финансовые годы, предшествующие текущему</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9">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Изменение (увеличение, уменьшение) планируемых показателей по доходам по отношению к отчетному финансовому году</a:t>
                      </a:r>
                      <a:r>
                        <a:rPr lang="ru-RU" sz="700" baseline="30000">
                          <a:effectLst/>
                          <a:latin typeface="Times New Roman" panose="02020603050405020304" pitchFamily="18" charset="0"/>
                          <a:ea typeface="Times New Roman" panose="02020603050405020304" pitchFamily="18" charset="0"/>
                          <a:cs typeface="Times New Roman" panose="02020603050405020304" pitchFamily="18" charset="0"/>
                        </a:rPr>
                        <a:t>2.6</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378185806"/>
                  </a:ext>
                </a:extLst>
              </a:tr>
              <a:tr h="531170">
                <a:tc vMerge="1">
                  <a:txBody>
                    <a:bodyPr/>
                    <a:lstStyle/>
                    <a:p>
                      <a:endParaRPr lang="ru-RU"/>
                    </a:p>
                  </a:txBody>
                  <a:tcPr/>
                </a:tc>
                <a:tc vMerge="1">
                  <a:txBody>
                    <a:bodyPr/>
                    <a:lstStyle/>
                    <a:p>
                      <a:endParaRPr lang="ru-RU"/>
                    </a:p>
                  </a:txBody>
                  <a:tcPr/>
                </a:tc>
                <a:tc gridSpan="3">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за 20___ год </a:t>
                      </a:r>
                      <a:br>
                        <a:rPr lang="ru-RU" sz="700">
                          <a:effectLst/>
                          <a:latin typeface="Times New Roman" panose="02020603050405020304" pitchFamily="18" charset="0"/>
                          <a:ea typeface="Times New Roman" panose="02020603050405020304" pitchFamily="18" charset="0"/>
                          <a:cs typeface="Times New Roman" panose="02020603050405020304" pitchFamily="18" charset="0"/>
                        </a:rPr>
                      </a:b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(отчетный финансовый год)</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за 20___ год </a:t>
                      </a:r>
                      <a:br>
                        <a:rPr lang="ru-RU" sz="700">
                          <a:effectLst/>
                          <a:latin typeface="Times New Roman" panose="02020603050405020304" pitchFamily="18" charset="0"/>
                          <a:ea typeface="Times New Roman" panose="02020603050405020304" pitchFamily="18" charset="0"/>
                          <a:cs typeface="Times New Roman" panose="02020603050405020304" pitchFamily="18" charset="0"/>
                        </a:rPr>
                      </a:b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(отчетный финансовый год)</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за 20___ год </a:t>
                      </a:r>
                      <a:br>
                        <a:rPr lang="ru-RU" sz="700">
                          <a:effectLst/>
                          <a:latin typeface="Times New Roman" panose="02020603050405020304" pitchFamily="18" charset="0"/>
                          <a:ea typeface="Times New Roman" panose="02020603050405020304" pitchFamily="18" charset="0"/>
                          <a:cs typeface="Times New Roman" panose="02020603050405020304" pitchFamily="18" charset="0"/>
                        </a:rPr>
                      </a:b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(отчетный финансовый год)</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20___ год </a:t>
                      </a:r>
                      <a:br>
                        <a:rPr lang="ru-RU" sz="700">
                          <a:effectLst/>
                          <a:latin typeface="Times New Roman" panose="02020603050405020304" pitchFamily="18" charset="0"/>
                          <a:ea typeface="Times New Roman" panose="02020603050405020304" pitchFamily="18" charset="0"/>
                          <a:cs typeface="Times New Roman" panose="02020603050405020304" pitchFamily="18" charset="0"/>
                        </a:rPr>
                      </a:b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(текущий </a:t>
                      </a:r>
                      <a:br>
                        <a:rPr lang="ru-RU" sz="700">
                          <a:effectLst/>
                          <a:latin typeface="Times New Roman" panose="02020603050405020304" pitchFamily="18" charset="0"/>
                          <a:ea typeface="Times New Roman" panose="02020603050405020304" pitchFamily="18" charset="0"/>
                          <a:cs typeface="Times New Roman" panose="02020603050405020304" pitchFamily="18" charset="0"/>
                        </a:rPr>
                      </a:b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финансовый год)</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20___ год </a:t>
                      </a:r>
                      <a:br>
                        <a:rPr lang="ru-RU" sz="700">
                          <a:effectLst/>
                          <a:latin typeface="Times New Roman" panose="02020603050405020304" pitchFamily="18" charset="0"/>
                          <a:ea typeface="Times New Roman" panose="02020603050405020304" pitchFamily="18" charset="0"/>
                          <a:cs typeface="Times New Roman" panose="02020603050405020304" pitchFamily="18" charset="0"/>
                        </a:rPr>
                      </a:b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(первый год </a:t>
                      </a:r>
                      <a:br>
                        <a:rPr lang="ru-RU" sz="700">
                          <a:effectLst/>
                          <a:latin typeface="Times New Roman" panose="02020603050405020304" pitchFamily="18" charset="0"/>
                          <a:ea typeface="Times New Roman" panose="02020603050405020304" pitchFamily="18" charset="0"/>
                          <a:cs typeface="Times New Roman" panose="02020603050405020304" pitchFamily="18" charset="0"/>
                        </a:rPr>
                      </a:b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планового периода)</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20___ год </a:t>
                      </a:r>
                      <a:br>
                        <a:rPr lang="ru-RU" sz="700">
                          <a:effectLst/>
                          <a:latin typeface="Times New Roman" panose="02020603050405020304" pitchFamily="18" charset="0"/>
                          <a:ea typeface="Times New Roman" panose="02020603050405020304" pitchFamily="18" charset="0"/>
                          <a:cs typeface="Times New Roman" panose="02020603050405020304" pitchFamily="18" charset="0"/>
                        </a:rPr>
                      </a:b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(второй год </a:t>
                      </a:r>
                      <a:br>
                        <a:rPr lang="ru-RU" sz="700">
                          <a:effectLst/>
                          <a:latin typeface="Times New Roman" panose="02020603050405020304" pitchFamily="18" charset="0"/>
                          <a:ea typeface="Times New Roman" panose="02020603050405020304" pitchFamily="18" charset="0"/>
                          <a:cs typeface="Times New Roman" panose="02020603050405020304" pitchFamily="18" charset="0"/>
                        </a:rPr>
                      </a:b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планового периода)</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79593337"/>
                  </a:ext>
                </a:extLst>
              </a:tr>
              <a:tr h="1728868">
                <a:tc vMerge="1">
                  <a:txBody>
                    <a:bodyPr/>
                    <a:lstStyle/>
                    <a:p>
                      <a:endParaRPr lang="ru-RU"/>
                    </a:p>
                  </a:txBody>
                  <a:tcPr/>
                </a:tc>
                <a:tc vMerge="1">
                  <a:txBody>
                    <a:bodyPr/>
                    <a:lstStyle/>
                    <a:p>
                      <a:endParaRPr lang="ru-RU"/>
                    </a:p>
                  </a:txBody>
                  <a:tcPr/>
                </a:tc>
                <a:tc>
                  <a:txBody>
                    <a:bodyPr/>
                    <a:lstStyle/>
                    <a:p>
                      <a:pPr marL="71755" marR="71755"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доход, руб</a:t>
                      </a:r>
                      <a:r>
                        <a:rPr lang="ru-RU" sz="700" baseline="30000">
                          <a:effectLst/>
                          <a:latin typeface="Times New Roman" panose="02020603050405020304" pitchFamily="18" charset="0"/>
                          <a:ea typeface="Times New Roman" panose="02020603050405020304" pitchFamily="18" charset="0"/>
                          <a:cs typeface="Times New Roman" panose="02020603050405020304" pitchFamily="18" charset="0"/>
                        </a:rPr>
                        <a:t>2.3</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изменение (в абсолютных величинах)</a:t>
                      </a:r>
                      <a:r>
                        <a:rPr lang="ru-RU" sz="700" baseline="30000">
                          <a:effectLst/>
                          <a:latin typeface="Times New Roman" panose="02020603050405020304" pitchFamily="18" charset="0"/>
                          <a:ea typeface="Times New Roman" panose="02020603050405020304" pitchFamily="18" charset="0"/>
                          <a:cs typeface="Times New Roman" panose="02020603050405020304" pitchFamily="18" charset="0"/>
                        </a:rPr>
                        <a:t>2.4</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в процентах </a:t>
                      </a:r>
                      <a:r>
                        <a:rPr lang="ru-RU" sz="700" baseline="30000">
                          <a:effectLst/>
                          <a:latin typeface="Times New Roman" panose="02020603050405020304" pitchFamily="18" charset="0"/>
                          <a:ea typeface="Times New Roman" panose="02020603050405020304" pitchFamily="18" charset="0"/>
                          <a:cs typeface="Times New Roman" panose="02020603050405020304" pitchFamily="18" charset="0"/>
                        </a:rPr>
                        <a:t>2.5</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доход, руб</a:t>
                      </a:r>
                      <a:r>
                        <a:rPr lang="ru-RU" sz="700" baseline="30000">
                          <a:effectLst/>
                          <a:latin typeface="Times New Roman" panose="02020603050405020304" pitchFamily="18" charset="0"/>
                          <a:ea typeface="Times New Roman" panose="02020603050405020304" pitchFamily="18" charset="0"/>
                          <a:cs typeface="Times New Roman" panose="02020603050405020304" pitchFamily="18" charset="0"/>
                        </a:rPr>
                        <a:t>2.3</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изменение (в абсолютных величинах)</a:t>
                      </a:r>
                      <a:r>
                        <a:rPr lang="ru-RU" sz="700" baseline="30000">
                          <a:effectLst/>
                          <a:latin typeface="Times New Roman" panose="02020603050405020304" pitchFamily="18" charset="0"/>
                          <a:ea typeface="Times New Roman" panose="02020603050405020304" pitchFamily="18" charset="0"/>
                          <a:cs typeface="Times New Roman" panose="02020603050405020304" pitchFamily="18" charset="0"/>
                        </a:rPr>
                        <a:t>2.4</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в процентах (гр.7 / гр.3 * 100%)</a:t>
                      </a:r>
                      <a:r>
                        <a:rPr lang="ru-RU" sz="700" baseline="30000">
                          <a:effectLst/>
                          <a:latin typeface="Times New Roman" panose="02020603050405020304" pitchFamily="18" charset="0"/>
                          <a:ea typeface="Times New Roman" panose="02020603050405020304" pitchFamily="18" charset="0"/>
                          <a:cs typeface="Times New Roman" panose="02020603050405020304" pitchFamily="18" charset="0"/>
                        </a:rPr>
                        <a:t>2.5</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доход, руб</a:t>
                      </a:r>
                      <a:r>
                        <a:rPr lang="ru-RU" sz="700" baseline="30000">
                          <a:effectLst/>
                          <a:latin typeface="Times New Roman" panose="02020603050405020304" pitchFamily="18" charset="0"/>
                          <a:ea typeface="Times New Roman" panose="02020603050405020304" pitchFamily="18" charset="0"/>
                          <a:cs typeface="Times New Roman" panose="02020603050405020304" pitchFamily="18" charset="0"/>
                        </a:rPr>
                        <a:t>2.3</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изменение (в абсолютных величинах)</a:t>
                      </a:r>
                      <a:r>
                        <a:rPr lang="ru-RU" sz="700" baseline="30000">
                          <a:effectLst/>
                          <a:latin typeface="Times New Roman" panose="02020603050405020304" pitchFamily="18" charset="0"/>
                          <a:ea typeface="Times New Roman" panose="02020603050405020304" pitchFamily="18" charset="0"/>
                          <a:cs typeface="Times New Roman" panose="02020603050405020304" pitchFamily="18" charset="0"/>
                        </a:rPr>
                        <a:t>2.4</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в процентах (гр.10 / гр.6 * 100%)</a:t>
                      </a:r>
                      <a:r>
                        <a:rPr lang="ru-RU" sz="700" baseline="30000">
                          <a:effectLst/>
                          <a:latin typeface="Times New Roman" panose="02020603050405020304" pitchFamily="18" charset="0"/>
                          <a:ea typeface="Times New Roman" panose="02020603050405020304" pitchFamily="18" charset="0"/>
                          <a:cs typeface="Times New Roman" panose="02020603050405020304" pitchFamily="18" charset="0"/>
                        </a:rPr>
                        <a:t>2.5</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в абсолютных величинах</a:t>
                      </a:r>
                      <a:r>
                        <a:rPr lang="ru-RU" sz="700" baseline="30000">
                          <a:effectLst/>
                          <a:latin typeface="Times New Roman" panose="02020603050405020304" pitchFamily="18" charset="0"/>
                          <a:ea typeface="Times New Roman" panose="02020603050405020304" pitchFamily="18" charset="0"/>
                          <a:cs typeface="Times New Roman" panose="02020603050405020304" pitchFamily="18" charset="0"/>
                        </a:rPr>
                        <a:t>2.7</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в процентах</a:t>
                      </a:r>
                      <a:r>
                        <a:rPr lang="ru-RU" sz="700" baseline="30000">
                          <a:effectLst/>
                          <a:latin typeface="Times New Roman" panose="02020603050405020304" pitchFamily="18" charset="0"/>
                          <a:ea typeface="Times New Roman" panose="02020603050405020304" pitchFamily="18" charset="0"/>
                          <a:cs typeface="Times New Roman" panose="02020603050405020304" pitchFamily="18" charset="0"/>
                        </a:rPr>
                        <a:t>2.8</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причины отклонения </a:t>
                      </a:r>
                      <a:r>
                        <a:rPr lang="ru-RU" sz="700" baseline="30000">
                          <a:effectLst/>
                          <a:latin typeface="Times New Roman" panose="02020603050405020304" pitchFamily="18" charset="0"/>
                          <a:ea typeface="Times New Roman" panose="02020603050405020304" pitchFamily="18" charset="0"/>
                          <a:cs typeface="Times New Roman" panose="02020603050405020304" pitchFamily="18" charset="0"/>
                        </a:rPr>
                        <a:t>2.9</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в абсолютных величинах</a:t>
                      </a:r>
                      <a:r>
                        <a:rPr lang="ru-RU" sz="700" baseline="30000">
                          <a:effectLst/>
                          <a:latin typeface="Times New Roman" panose="02020603050405020304" pitchFamily="18" charset="0"/>
                          <a:ea typeface="Times New Roman" panose="02020603050405020304" pitchFamily="18" charset="0"/>
                          <a:cs typeface="Times New Roman" panose="02020603050405020304" pitchFamily="18" charset="0"/>
                        </a:rPr>
                        <a:t>2.7</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в процентах</a:t>
                      </a:r>
                      <a:r>
                        <a:rPr lang="ru-RU" sz="700" baseline="30000">
                          <a:effectLst/>
                          <a:latin typeface="Times New Roman" panose="02020603050405020304" pitchFamily="18" charset="0"/>
                          <a:ea typeface="Times New Roman" panose="02020603050405020304" pitchFamily="18" charset="0"/>
                          <a:cs typeface="Times New Roman" panose="02020603050405020304" pitchFamily="18" charset="0"/>
                        </a:rPr>
                        <a:t>2.8</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причины отклонения </a:t>
                      </a:r>
                      <a:r>
                        <a:rPr lang="ru-RU" sz="700" baseline="30000">
                          <a:effectLst/>
                          <a:latin typeface="Times New Roman" panose="02020603050405020304" pitchFamily="18" charset="0"/>
                          <a:ea typeface="Times New Roman" panose="02020603050405020304" pitchFamily="18" charset="0"/>
                          <a:cs typeface="Times New Roman" panose="02020603050405020304" pitchFamily="18" charset="0"/>
                        </a:rPr>
                        <a:t>2.9</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в абсолютных величинах</a:t>
                      </a:r>
                      <a:r>
                        <a:rPr lang="ru-RU" sz="700" baseline="30000">
                          <a:effectLst/>
                          <a:latin typeface="Times New Roman" panose="02020603050405020304" pitchFamily="18" charset="0"/>
                          <a:ea typeface="Times New Roman" panose="02020603050405020304" pitchFamily="18" charset="0"/>
                          <a:cs typeface="Times New Roman" panose="02020603050405020304" pitchFamily="18" charset="0"/>
                        </a:rPr>
                        <a:t>2.7</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в процентах</a:t>
                      </a:r>
                      <a:r>
                        <a:rPr lang="ru-RU" sz="700" baseline="30000">
                          <a:effectLst/>
                          <a:latin typeface="Times New Roman" panose="02020603050405020304" pitchFamily="18" charset="0"/>
                          <a:ea typeface="Times New Roman" panose="02020603050405020304" pitchFamily="18" charset="0"/>
                          <a:cs typeface="Times New Roman" panose="02020603050405020304" pitchFamily="18" charset="0"/>
                        </a:rPr>
                        <a:t>2.8</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причины отклонения</a:t>
                      </a:r>
                      <a:r>
                        <a:rPr lang="ru-RU" sz="700" baseline="30000">
                          <a:effectLst/>
                          <a:latin typeface="Times New Roman" panose="02020603050405020304" pitchFamily="18" charset="0"/>
                          <a:ea typeface="Times New Roman" panose="02020603050405020304" pitchFamily="18" charset="0"/>
                          <a:cs typeface="Times New Roman" panose="02020603050405020304" pitchFamily="18" charset="0"/>
                        </a:rPr>
                        <a:t>2.9</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76475680"/>
                  </a:ext>
                </a:extLst>
              </a:tr>
              <a:tr h="174812">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1</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2</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3</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4</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5</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6</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7</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8</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9</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10</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11</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12</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13</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14</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15</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16</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17</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18</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19</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20</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56962650"/>
                  </a:ext>
                </a:extLst>
              </a:tr>
              <a:tr h="132793">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a:noFill/>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0100</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23964883"/>
                  </a:ext>
                </a:extLst>
              </a:tr>
              <a:tr h="132793">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a:noFill/>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0200</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15678301"/>
                  </a:ext>
                </a:extLst>
              </a:tr>
              <a:tr h="132793">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a:noFill/>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76131662"/>
                  </a:ext>
                </a:extLst>
              </a:tr>
              <a:tr h="132793">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a:noFill/>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7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ru-RU" sz="7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40508152"/>
                  </a:ext>
                </a:extLst>
              </a:tr>
            </a:tbl>
          </a:graphicData>
        </a:graphic>
      </p:graphicFrame>
      <p:pic>
        <p:nvPicPr>
          <p:cNvPr id="5122" name="Picture 2" descr="Дерево денег | ВикиФокусы | Fando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20688"/>
            <a:ext cx="3635896" cy="3228492"/>
          </a:xfrm>
          <a:prstGeom prst="rect">
            <a:avLst/>
          </a:prstGeom>
          <a:noFill/>
          <a:extLst>
            <a:ext uri="{909E8E84-426E-40DD-AFC4-6F175D3DCCD1}">
              <a14:hiddenFill xmlns:a14="http://schemas.microsoft.com/office/drawing/2010/main">
                <a:solidFill>
                  <a:srgbClr val="FFFFFF"/>
                </a:solidFill>
              </a14:hiddenFill>
            </a:ext>
          </a:extLst>
        </p:spPr>
      </p:pic>
      <p:sp>
        <p:nvSpPr>
          <p:cNvPr id="6" name="Выноска со стрелкой вниз 5"/>
          <p:cNvSpPr/>
          <p:nvPr/>
        </p:nvSpPr>
        <p:spPr>
          <a:xfrm>
            <a:off x="4376651" y="913361"/>
            <a:ext cx="4594860" cy="1528308"/>
          </a:xfrm>
          <a:prstGeom prst="down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5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План по поступлениям доходов сравнивается с предыдущими периодами и требует </a:t>
            </a:r>
            <a:r>
              <a:rPr kumimoji="0" lang="ru-RU" sz="1500" b="1" i="0" u="none" strike="noStrike" kern="1200" cap="none" spc="0" normalizeH="0" baseline="0" noProof="0" dirty="0" err="1">
                <a:ln>
                  <a:noFill/>
                </a:ln>
                <a:solidFill>
                  <a:srgbClr val="FF0000"/>
                </a:solidFill>
                <a:effectLst/>
                <a:uLnTx/>
                <a:uFillTx/>
                <a:latin typeface="Arial" panose="020B0604020202020204" pitchFamily="34" charset="0"/>
                <a:ea typeface="+mn-ea"/>
                <a:cs typeface="Arial" panose="020B0604020202020204" pitchFamily="34" charset="0"/>
              </a:rPr>
              <a:t>доп.обоснования</a:t>
            </a:r>
            <a:r>
              <a:rPr kumimoji="0" lang="ru-RU" sz="15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в случае увеличения больше чем на 20%  </a:t>
            </a:r>
          </a:p>
        </p:txBody>
      </p:sp>
    </p:spTree>
    <p:extLst>
      <p:ext uri="{BB962C8B-B14F-4D97-AF65-F5344CB8AC3E}">
        <p14:creationId xmlns:p14="http://schemas.microsoft.com/office/powerpoint/2010/main" val="1089112694"/>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Выноска со стрелкой вниз 4"/>
          <p:cNvSpPr/>
          <p:nvPr/>
        </p:nvSpPr>
        <p:spPr>
          <a:xfrm>
            <a:off x="14" y="-777"/>
            <a:ext cx="9143975" cy="1125522"/>
          </a:xfrm>
          <a:prstGeom prst="downArrowCallout">
            <a:avLst>
              <a:gd name="adj1" fmla="val 25000"/>
              <a:gd name="adj2" fmla="val 25000"/>
              <a:gd name="adj3" fmla="val 28333"/>
              <a:gd name="adj4" fmla="val 64977"/>
            </a:avLst>
          </a:prstGeom>
          <a:solidFill>
            <a:schemeClr val="accent3">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srgbClr val="C00000"/>
                </a:solidFill>
                <a:effectLst/>
                <a:uLnTx/>
                <a:uFillTx/>
                <a:latin typeface="Calibri"/>
                <a:ea typeface="+mn-ea"/>
                <a:cs typeface="+mn-cs"/>
              </a:rPr>
              <a:t>В случае изменения показателей поступлений в очередном году и в соответствующем году планового периода более чем на </a:t>
            </a:r>
            <a:r>
              <a:rPr kumimoji="0" lang="ru-RU" sz="1800" b="0" i="0" u="none" strike="noStrike" kern="1200" cap="none" spc="0" normalizeH="0" baseline="0" noProof="0" dirty="0" smtClean="0">
                <a:ln>
                  <a:noFill/>
                </a:ln>
                <a:solidFill>
                  <a:srgbClr val="C00000"/>
                </a:solidFill>
                <a:effectLst/>
                <a:uLnTx/>
                <a:uFillTx/>
                <a:latin typeface="Calibri"/>
                <a:ea typeface="+mn-ea"/>
                <a:cs typeface="+mn-cs"/>
              </a:rPr>
              <a:t>20 </a:t>
            </a:r>
            <a:r>
              <a:rPr kumimoji="0" lang="ru-RU" sz="1800" b="0" i="0" u="none" strike="noStrike" kern="1200" cap="none" spc="0" normalizeH="0" baseline="0" noProof="0" dirty="0">
                <a:ln>
                  <a:noFill/>
                </a:ln>
                <a:solidFill>
                  <a:srgbClr val="C00000"/>
                </a:solidFill>
                <a:effectLst/>
                <a:uLnTx/>
                <a:uFillTx/>
                <a:latin typeface="Calibri"/>
                <a:ea typeface="+mn-ea"/>
                <a:cs typeface="+mn-cs"/>
              </a:rPr>
              <a:t>процентов по сравнению с отчетным, органу - учредителю направляется информация о причинах указанных изменений.</a:t>
            </a:r>
          </a:p>
        </p:txBody>
      </p:sp>
      <p:graphicFrame>
        <p:nvGraphicFramePr>
          <p:cNvPr id="4" name="Таблица 3"/>
          <p:cNvGraphicFramePr>
            <a:graphicFrameLocks noGrp="1"/>
          </p:cNvGraphicFramePr>
          <p:nvPr>
            <p:extLst/>
          </p:nvPr>
        </p:nvGraphicFramePr>
        <p:xfrm>
          <a:off x="62871" y="1268760"/>
          <a:ext cx="9081129" cy="5227446"/>
        </p:xfrm>
        <a:graphic>
          <a:graphicData uri="http://schemas.openxmlformats.org/drawingml/2006/table">
            <a:tbl>
              <a:tblPr/>
              <a:tblGrid>
                <a:gridCol w="36086">
                  <a:extLst>
                    <a:ext uri="{9D8B030D-6E8A-4147-A177-3AD203B41FA5}">
                      <a16:colId xmlns:a16="http://schemas.microsoft.com/office/drawing/2014/main" val="56607499"/>
                    </a:ext>
                  </a:extLst>
                </a:gridCol>
                <a:gridCol w="98942">
                  <a:extLst>
                    <a:ext uri="{9D8B030D-6E8A-4147-A177-3AD203B41FA5}">
                      <a16:colId xmlns:a16="http://schemas.microsoft.com/office/drawing/2014/main" val="1047720804"/>
                    </a:ext>
                  </a:extLst>
                </a:gridCol>
                <a:gridCol w="98942">
                  <a:extLst>
                    <a:ext uri="{9D8B030D-6E8A-4147-A177-3AD203B41FA5}">
                      <a16:colId xmlns:a16="http://schemas.microsoft.com/office/drawing/2014/main" val="296939063"/>
                    </a:ext>
                  </a:extLst>
                </a:gridCol>
                <a:gridCol w="98942">
                  <a:extLst>
                    <a:ext uri="{9D8B030D-6E8A-4147-A177-3AD203B41FA5}">
                      <a16:colId xmlns:a16="http://schemas.microsoft.com/office/drawing/2014/main" val="1787743783"/>
                    </a:ext>
                  </a:extLst>
                </a:gridCol>
                <a:gridCol w="98942">
                  <a:extLst>
                    <a:ext uri="{9D8B030D-6E8A-4147-A177-3AD203B41FA5}">
                      <a16:colId xmlns:a16="http://schemas.microsoft.com/office/drawing/2014/main" val="3398328650"/>
                    </a:ext>
                  </a:extLst>
                </a:gridCol>
                <a:gridCol w="98942">
                  <a:extLst>
                    <a:ext uri="{9D8B030D-6E8A-4147-A177-3AD203B41FA5}">
                      <a16:colId xmlns:a16="http://schemas.microsoft.com/office/drawing/2014/main" val="1932143392"/>
                    </a:ext>
                  </a:extLst>
                </a:gridCol>
                <a:gridCol w="98942">
                  <a:extLst>
                    <a:ext uri="{9D8B030D-6E8A-4147-A177-3AD203B41FA5}">
                      <a16:colId xmlns:a16="http://schemas.microsoft.com/office/drawing/2014/main" val="1559691784"/>
                    </a:ext>
                  </a:extLst>
                </a:gridCol>
                <a:gridCol w="98942">
                  <a:extLst>
                    <a:ext uri="{9D8B030D-6E8A-4147-A177-3AD203B41FA5}">
                      <a16:colId xmlns:a16="http://schemas.microsoft.com/office/drawing/2014/main" val="3091660270"/>
                    </a:ext>
                  </a:extLst>
                </a:gridCol>
                <a:gridCol w="98942">
                  <a:extLst>
                    <a:ext uri="{9D8B030D-6E8A-4147-A177-3AD203B41FA5}">
                      <a16:colId xmlns:a16="http://schemas.microsoft.com/office/drawing/2014/main" val="210265984"/>
                    </a:ext>
                  </a:extLst>
                </a:gridCol>
                <a:gridCol w="98942">
                  <a:extLst>
                    <a:ext uri="{9D8B030D-6E8A-4147-A177-3AD203B41FA5}">
                      <a16:colId xmlns:a16="http://schemas.microsoft.com/office/drawing/2014/main" val="3257652675"/>
                    </a:ext>
                  </a:extLst>
                </a:gridCol>
                <a:gridCol w="98942">
                  <a:extLst>
                    <a:ext uri="{9D8B030D-6E8A-4147-A177-3AD203B41FA5}">
                      <a16:colId xmlns:a16="http://schemas.microsoft.com/office/drawing/2014/main" val="1211012418"/>
                    </a:ext>
                  </a:extLst>
                </a:gridCol>
                <a:gridCol w="98942">
                  <a:extLst>
                    <a:ext uri="{9D8B030D-6E8A-4147-A177-3AD203B41FA5}">
                      <a16:colId xmlns:a16="http://schemas.microsoft.com/office/drawing/2014/main" val="1684887937"/>
                    </a:ext>
                  </a:extLst>
                </a:gridCol>
                <a:gridCol w="98942">
                  <a:extLst>
                    <a:ext uri="{9D8B030D-6E8A-4147-A177-3AD203B41FA5}">
                      <a16:colId xmlns:a16="http://schemas.microsoft.com/office/drawing/2014/main" val="564084516"/>
                    </a:ext>
                  </a:extLst>
                </a:gridCol>
                <a:gridCol w="140170">
                  <a:extLst>
                    <a:ext uri="{9D8B030D-6E8A-4147-A177-3AD203B41FA5}">
                      <a16:colId xmlns:a16="http://schemas.microsoft.com/office/drawing/2014/main" val="764634060"/>
                    </a:ext>
                  </a:extLst>
                </a:gridCol>
                <a:gridCol w="140170">
                  <a:extLst>
                    <a:ext uri="{9D8B030D-6E8A-4147-A177-3AD203B41FA5}">
                      <a16:colId xmlns:a16="http://schemas.microsoft.com/office/drawing/2014/main" val="3075609024"/>
                    </a:ext>
                  </a:extLst>
                </a:gridCol>
                <a:gridCol w="189641">
                  <a:extLst>
                    <a:ext uri="{9D8B030D-6E8A-4147-A177-3AD203B41FA5}">
                      <a16:colId xmlns:a16="http://schemas.microsoft.com/office/drawing/2014/main" val="1872071467"/>
                    </a:ext>
                  </a:extLst>
                </a:gridCol>
                <a:gridCol w="181396">
                  <a:extLst>
                    <a:ext uri="{9D8B030D-6E8A-4147-A177-3AD203B41FA5}">
                      <a16:colId xmlns:a16="http://schemas.microsoft.com/office/drawing/2014/main" val="4087647245"/>
                    </a:ext>
                  </a:extLst>
                </a:gridCol>
                <a:gridCol w="181396">
                  <a:extLst>
                    <a:ext uri="{9D8B030D-6E8A-4147-A177-3AD203B41FA5}">
                      <a16:colId xmlns:a16="http://schemas.microsoft.com/office/drawing/2014/main" val="1322716439"/>
                    </a:ext>
                  </a:extLst>
                </a:gridCol>
                <a:gridCol w="265910">
                  <a:extLst>
                    <a:ext uri="{9D8B030D-6E8A-4147-A177-3AD203B41FA5}">
                      <a16:colId xmlns:a16="http://schemas.microsoft.com/office/drawing/2014/main" val="1640459251"/>
                    </a:ext>
                  </a:extLst>
                </a:gridCol>
                <a:gridCol w="115433">
                  <a:extLst>
                    <a:ext uri="{9D8B030D-6E8A-4147-A177-3AD203B41FA5}">
                      <a16:colId xmlns:a16="http://schemas.microsoft.com/office/drawing/2014/main" val="504955743"/>
                    </a:ext>
                  </a:extLst>
                </a:gridCol>
                <a:gridCol w="131925">
                  <a:extLst>
                    <a:ext uri="{9D8B030D-6E8A-4147-A177-3AD203B41FA5}">
                      <a16:colId xmlns:a16="http://schemas.microsoft.com/office/drawing/2014/main" val="4023725808"/>
                    </a:ext>
                  </a:extLst>
                </a:gridCol>
                <a:gridCol w="115433">
                  <a:extLst>
                    <a:ext uri="{9D8B030D-6E8A-4147-A177-3AD203B41FA5}">
                      <a16:colId xmlns:a16="http://schemas.microsoft.com/office/drawing/2014/main" val="1899516076"/>
                    </a:ext>
                  </a:extLst>
                </a:gridCol>
                <a:gridCol w="189641">
                  <a:extLst>
                    <a:ext uri="{9D8B030D-6E8A-4147-A177-3AD203B41FA5}">
                      <a16:colId xmlns:a16="http://schemas.microsoft.com/office/drawing/2014/main" val="3554823313"/>
                    </a:ext>
                  </a:extLst>
                </a:gridCol>
                <a:gridCol w="115433">
                  <a:extLst>
                    <a:ext uri="{9D8B030D-6E8A-4147-A177-3AD203B41FA5}">
                      <a16:colId xmlns:a16="http://schemas.microsoft.com/office/drawing/2014/main" val="3456652824"/>
                    </a:ext>
                  </a:extLst>
                </a:gridCol>
                <a:gridCol w="305075">
                  <a:extLst>
                    <a:ext uri="{9D8B030D-6E8A-4147-A177-3AD203B41FA5}">
                      <a16:colId xmlns:a16="http://schemas.microsoft.com/office/drawing/2014/main" val="889291466"/>
                    </a:ext>
                  </a:extLst>
                </a:gridCol>
                <a:gridCol w="123679">
                  <a:extLst>
                    <a:ext uri="{9D8B030D-6E8A-4147-A177-3AD203B41FA5}">
                      <a16:colId xmlns:a16="http://schemas.microsoft.com/office/drawing/2014/main" val="4266068237"/>
                    </a:ext>
                  </a:extLst>
                </a:gridCol>
                <a:gridCol w="321566">
                  <a:extLst>
                    <a:ext uri="{9D8B030D-6E8A-4147-A177-3AD203B41FA5}">
                      <a16:colId xmlns:a16="http://schemas.microsoft.com/office/drawing/2014/main" val="679615726"/>
                    </a:ext>
                  </a:extLst>
                </a:gridCol>
                <a:gridCol w="115433">
                  <a:extLst>
                    <a:ext uri="{9D8B030D-6E8A-4147-A177-3AD203B41FA5}">
                      <a16:colId xmlns:a16="http://schemas.microsoft.com/office/drawing/2014/main" val="1225725693"/>
                    </a:ext>
                  </a:extLst>
                </a:gridCol>
                <a:gridCol w="115433">
                  <a:extLst>
                    <a:ext uri="{9D8B030D-6E8A-4147-A177-3AD203B41FA5}">
                      <a16:colId xmlns:a16="http://schemas.microsoft.com/office/drawing/2014/main" val="3679830972"/>
                    </a:ext>
                  </a:extLst>
                </a:gridCol>
                <a:gridCol w="140170">
                  <a:extLst>
                    <a:ext uri="{9D8B030D-6E8A-4147-A177-3AD203B41FA5}">
                      <a16:colId xmlns:a16="http://schemas.microsoft.com/office/drawing/2014/main" val="3342119318"/>
                    </a:ext>
                  </a:extLst>
                </a:gridCol>
                <a:gridCol w="115433">
                  <a:extLst>
                    <a:ext uri="{9D8B030D-6E8A-4147-A177-3AD203B41FA5}">
                      <a16:colId xmlns:a16="http://schemas.microsoft.com/office/drawing/2014/main" val="3506197394"/>
                    </a:ext>
                  </a:extLst>
                </a:gridCol>
                <a:gridCol w="115433">
                  <a:extLst>
                    <a:ext uri="{9D8B030D-6E8A-4147-A177-3AD203B41FA5}">
                      <a16:colId xmlns:a16="http://schemas.microsoft.com/office/drawing/2014/main" val="2302820670"/>
                    </a:ext>
                  </a:extLst>
                </a:gridCol>
                <a:gridCol w="272095">
                  <a:extLst>
                    <a:ext uri="{9D8B030D-6E8A-4147-A177-3AD203B41FA5}">
                      <a16:colId xmlns:a16="http://schemas.microsoft.com/office/drawing/2014/main" val="3028824472"/>
                    </a:ext>
                  </a:extLst>
                </a:gridCol>
                <a:gridCol w="115433">
                  <a:extLst>
                    <a:ext uri="{9D8B030D-6E8A-4147-A177-3AD203B41FA5}">
                      <a16:colId xmlns:a16="http://schemas.microsoft.com/office/drawing/2014/main" val="852709190"/>
                    </a:ext>
                  </a:extLst>
                </a:gridCol>
                <a:gridCol w="305075">
                  <a:extLst>
                    <a:ext uri="{9D8B030D-6E8A-4147-A177-3AD203B41FA5}">
                      <a16:colId xmlns:a16="http://schemas.microsoft.com/office/drawing/2014/main" val="1885751400"/>
                    </a:ext>
                  </a:extLst>
                </a:gridCol>
                <a:gridCol w="115433">
                  <a:extLst>
                    <a:ext uri="{9D8B030D-6E8A-4147-A177-3AD203B41FA5}">
                      <a16:colId xmlns:a16="http://schemas.microsoft.com/office/drawing/2014/main" val="1797630940"/>
                    </a:ext>
                  </a:extLst>
                </a:gridCol>
                <a:gridCol w="115433">
                  <a:extLst>
                    <a:ext uri="{9D8B030D-6E8A-4147-A177-3AD203B41FA5}">
                      <a16:colId xmlns:a16="http://schemas.microsoft.com/office/drawing/2014/main" val="73497212"/>
                    </a:ext>
                  </a:extLst>
                </a:gridCol>
                <a:gridCol w="241175">
                  <a:extLst>
                    <a:ext uri="{9D8B030D-6E8A-4147-A177-3AD203B41FA5}">
                      <a16:colId xmlns:a16="http://schemas.microsoft.com/office/drawing/2014/main" val="309836711"/>
                    </a:ext>
                  </a:extLst>
                </a:gridCol>
                <a:gridCol w="142231">
                  <a:extLst>
                    <a:ext uri="{9D8B030D-6E8A-4147-A177-3AD203B41FA5}">
                      <a16:colId xmlns:a16="http://schemas.microsoft.com/office/drawing/2014/main" val="1915917563"/>
                    </a:ext>
                  </a:extLst>
                </a:gridCol>
                <a:gridCol w="115433">
                  <a:extLst>
                    <a:ext uri="{9D8B030D-6E8A-4147-A177-3AD203B41FA5}">
                      <a16:colId xmlns:a16="http://schemas.microsoft.com/office/drawing/2014/main" val="986538261"/>
                    </a:ext>
                  </a:extLst>
                </a:gridCol>
                <a:gridCol w="115433">
                  <a:extLst>
                    <a:ext uri="{9D8B030D-6E8A-4147-A177-3AD203B41FA5}">
                      <a16:colId xmlns:a16="http://schemas.microsoft.com/office/drawing/2014/main" val="1872968812"/>
                    </a:ext>
                  </a:extLst>
                </a:gridCol>
                <a:gridCol w="140170">
                  <a:extLst>
                    <a:ext uri="{9D8B030D-6E8A-4147-A177-3AD203B41FA5}">
                      <a16:colId xmlns:a16="http://schemas.microsoft.com/office/drawing/2014/main" val="1965574860"/>
                    </a:ext>
                  </a:extLst>
                </a:gridCol>
                <a:gridCol w="115433">
                  <a:extLst>
                    <a:ext uri="{9D8B030D-6E8A-4147-A177-3AD203B41FA5}">
                      <a16:colId xmlns:a16="http://schemas.microsoft.com/office/drawing/2014/main" val="3847873820"/>
                    </a:ext>
                  </a:extLst>
                </a:gridCol>
                <a:gridCol w="140170">
                  <a:extLst>
                    <a:ext uri="{9D8B030D-6E8A-4147-A177-3AD203B41FA5}">
                      <a16:colId xmlns:a16="http://schemas.microsoft.com/office/drawing/2014/main" val="3792274816"/>
                    </a:ext>
                  </a:extLst>
                </a:gridCol>
                <a:gridCol w="115433">
                  <a:extLst>
                    <a:ext uri="{9D8B030D-6E8A-4147-A177-3AD203B41FA5}">
                      <a16:colId xmlns:a16="http://schemas.microsoft.com/office/drawing/2014/main" val="2910361705"/>
                    </a:ext>
                  </a:extLst>
                </a:gridCol>
                <a:gridCol w="115433">
                  <a:extLst>
                    <a:ext uri="{9D8B030D-6E8A-4147-A177-3AD203B41FA5}">
                      <a16:colId xmlns:a16="http://schemas.microsoft.com/office/drawing/2014/main" val="2570769202"/>
                    </a:ext>
                  </a:extLst>
                </a:gridCol>
                <a:gridCol w="239113">
                  <a:extLst>
                    <a:ext uri="{9D8B030D-6E8A-4147-A177-3AD203B41FA5}">
                      <a16:colId xmlns:a16="http://schemas.microsoft.com/office/drawing/2014/main" val="3912224667"/>
                    </a:ext>
                  </a:extLst>
                </a:gridCol>
                <a:gridCol w="148416">
                  <a:extLst>
                    <a:ext uri="{9D8B030D-6E8A-4147-A177-3AD203B41FA5}">
                      <a16:colId xmlns:a16="http://schemas.microsoft.com/office/drawing/2014/main" val="898621531"/>
                    </a:ext>
                  </a:extLst>
                </a:gridCol>
                <a:gridCol w="142231">
                  <a:extLst>
                    <a:ext uri="{9D8B030D-6E8A-4147-A177-3AD203B41FA5}">
                      <a16:colId xmlns:a16="http://schemas.microsoft.com/office/drawing/2014/main" val="2120626003"/>
                    </a:ext>
                  </a:extLst>
                </a:gridCol>
                <a:gridCol w="115433">
                  <a:extLst>
                    <a:ext uri="{9D8B030D-6E8A-4147-A177-3AD203B41FA5}">
                      <a16:colId xmlns:a16="http://schemas.microsoft.com/office/drawing/2014/main" val="352648393"/>
                    </a:ext>
                  </a:extLst>
                </a:gridCol>
                <a:gridCol w="115433">
                  <a:extLst>
                    <a:ext uri="{9D8B030D-6E8A-4147-A177-3AD203B41FA5}">
                      <a16:colId xmlns:a16="http://schemas.microsoft.com/office/drawing/2014/main" val="201487115"/>
                    </a:ext>
                  </a:extLst>
                </a:gridCol>
                <a:gridCol w="216439">
                  <a:extLst>
                    <a:ext uri="{9D8B030D-6E8A-4147-A177-3AD203B41FA5}">
                      <a16:colId xmlns:a16="http://schemas.microsoft.com/office/drawing/2014/main" val="3197178019"/>
                    </a:ext>
                  </a:extLst>
                </a:gridCol>
                <a:gridCol w="164906">
                  <a:extLst>
                    <a:ext uri="{9D8B030D-6E8A-4147-A177-3AD203B41FA5}">
                      <a16:colId xmlns:a16="http://schemas.microsoft.com/office/drawing/2014/main" val="874213726"/>
                    </a:ext>
                  </a:extLst>
                </a:gridCol>
                <a:gridCol w="117496">
                  <a:extLst>
                    <a:ext uri="{9D8B030D-6E8A-4147-A177-3AD203B41FA5}">
                      <a16:colId xmlns:a16="http://schemas.microsoft.com/office/drawing/2014/main" val="2545370591"/>
                    </a:ext>
                  </a:extLst>
                </a:gridCol>
                <a:gridCol w="115433">
                  <a:extLst>
                    <a:ext uri="{9D8B030D-6E8A-4147-A177-3AD203B41FA5}">
                      <a16:colId xmlns:a16="http://schemas.microsoft.com/office/drawing/2014/main" val="1057654674"/>
                    </a:ext>
                  </a:extLst>
                </a:gridCol>
                <a:gridCol w="255604">
                  <a:extLst>
                    <a:ext uri="{9D8B030D-6E8A-4147-A177-3AD203B41FA5}">
                      <a16:colId xmlns:a16="http://schemas.microsoft.com/office/drawing/2014/main" val="1520874874"/>
                    </a:ext>
                  </a:extLst>
                </a:gridCol>
                <a:gridCol w="117496">
                  <a:extLst>
                    <a:ext uri="{9D8B030D-6E8A-4147-A177-3AD203B41FA5}">
                      <a16:colId xmlns:a16="http://schemas.microsoft.com/office/drawing/2014/main" val="4253302841"/>
                    </a:ext>
                  </a:extLst>
                </a:gridCol>
                <a:gridCol w="115433">
                  <a:extLst>
                    <a:ext uri="{9D8B030D-6E8A-4147-A177-3AD203B41FA5}">
                      <a16:colId xmlns:a16="http://schemas.microsoft.com/office/drawing/2014/main" val="1673221123"/>
                    </a:ext>
                  </a:extLst>
                </a:gridCol>
                <a:gridCol w="82452">
                  <a:extLst>
                    <a:ext uri="{9D8B030D-6E8A-4147-A177-3AD203B41FA5}">
                      <a16:colId xmlns:a16="http://schemas.microsoft.com/office/drawing/2014/main" val="2853719788"/>
                    </a:ext>
                  </a:extLst>
                </a:gridCol>
                <a:gridCol w="90699">
                  <a:extLst>
                    <a:ext uri="{9D8B030D-6E8A-4147-A177-3AD203B41FA5}">
                      <a16:colId xmlns:a16="http://schemas.microsoft.com/office/drawing/2014/main" val="2317627732"/>
                    </a:ext>
                  </a:extLst>
                </a:gridCol>
                <a:gridCol w="265910">
                  <a:extLst>
                    <a:ext uri="{9D8B030D-6E8A-4147-A177-3AD203B41FA5}">
                      <a16:colId xmlns:a16="http://schemas.microsoft.com/office/drawing/2014/main" val="3938931662"/>
                    </a:ext>
                  </a:extLst>
                </a:gridCol>
                <a:gridCol w="181396">
                  <a:extLst>
                    <a:ext uri="{9D8B030D-6E8A-4147-A177-3AD203B41FA5}">
                      <a16:colId xmlns:a16="http://schemas.microsoft.com/office/drawing/2014/main" val="297814466"/>
                    </a:ext>
                  </a:extLst>
                </a:gridCol>
                <a:gridCol w="90699">
                  <a:extLst>
                    <a:ext uri="{9D8B030D-6E8A-4147-A177-3AD203B41FA5}">
                      <a16:colId xmlns:a16="http://schemas.microsoft.com/office/drawing/2014/main" val="682496976"/>
                    </a:ext>
                  </a:extLst>
                </a:gridCol>
              </a:tblGrid>
              <a:tr h="128719">
                <a:tc gridSpan="63">
                  <a:txBody>
                    <a:bodyPr/>
                    <a:lstStyle/>
                    <a:p>
                      <a:pPr algn="l" fontAlgn="ctr"/>
                      <a:r>
                        <a:rPr lang="ru-RU" sz="800" b="1" i="0" u="none" strike="noStrike" dirty="0">
                          <a:solidFill>
                            <a:srgbClr val="000000"/>
                          </a:solidFill>
                          <a:effectLst/>
                          <a:latin typeface="Arial" panose="020B0604020202020204" pitchFamily="34" charset="0"/>
                          <a:cs typeface="Arial" panose="020B0604020202020204" pitchFamily="34" charset="0"/>
                        </a:rPr>
                        <a:t>3. </a:t>
                      </a:r>
                      <a:r>
                        <a:rPr lang="ru-RU" sz="800" b="1" i="0" u="none" strike="noStrike" dirty="0" err="1">
                          <a:solidFill>
                            <a:srgbClr val="000000"/>
                          </a:solidFill>
                          <a:effectLst/>
                          <a:latin typeface="Arial" panose="020B0604020202020204" pitchFamily="34" charset="0"/>
                          <a:cs typeface="Arial" panose="020B0604020202020204" pitchFamily="34" charset="0"/>
                        </a:rPr>
                        <a:t>Справочно</a:t>
                      </a:r>
                      <a:r>
                        <a:rPr lang="ru-RU" sz="800" b="1" i="0" u="none" strike="noStrike" dirty="0">
                          <a:solidFill>
                            <a:srgbClr val="000000"/>
                          </a:solidFill>
                          <a:effectLst/>
                          <a:latin typeface="Arial" panose="020B0604020202020204" pitchFamily="34" charset="0"/>
                          <a:cs typeface="Arial" panose="020B0604020202020204" pitchFamily="34" charset="0"/>
                        </a:rPr>
                        <a:t>: соотношение плановых показателей поступлений и поступлений, полученных в предшествующих отчетных периодах</a:t>
                      </a:r>
                      <a:r>
                        <a:rPr lang="ru-RU" sz="800" b="1" i="0" u="none" strike="noStrike" baseline="30000" dirty="0">
                          <a:solidFill>
                            <a:srgbClr val="000000"/>
                          </a:solidFill>
                          <a:effectLst/>
                          <a:latin typeface="Arial" panose="020B0604020202020204" pitchFamily="34" charset="0"/>
                          <a:cs typeface="Arial" panose="020B0604020202020204" pitchFamily="34" charset="0"/>
                        </a:rPr>
                        <a:t>2.2</a:t>
                      </a:r>
                      <a:endParaRPr lang="ru-RU" sz="800" b="1" i="0" u="none" strike="noStrike" dirty="0">
                        <a:solidFill>
                          <a:srgbClr val="000000"/>
                        </a:solidFill>
                        <a:effectLst/>
                        <a:latin typeface="Arial" panose="020B0604020202020204" pitchFamily="34" charset="0"/>
                        <a:cs typeface="Arial" panose="020B0604020202020204" pitchFamily="34" charset="0"/>
                      </a:endParaRPr>
                    </a:p>
                  </a:txBody>
                  <a:tcPr marL="5343" marR="5343" marT="5343" marB="0" anchor="ctr">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962898686"/>
                  </a:ext>
                </a:extLst>
              </a:tr>
              <a:tr h="128719">
                <a:tc>
                  <a:txBody>
                    <a:bodyPr/>
                    <a:lstStyle/>
                    <a:p>
                      <a:pPr algn="l" fontAlgn="ctr"/>
                      <a:r>
                        <a:rPr lang="ru-RU" sz="600" b="1" i="0" u="none" strike="noStrike">
                          <a:solidFill>
                            <a:srgbClr val="000000"/>
                          </a:solidFill>
                          <a:effectLst/>
                          <a:latin typeface="Times New Roman" panose="02020603050405020304" pitchFamily="18"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dirty="0">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456154569"/>
                  </a:ext>
                </a:extLst>
              </a:tr>
              <a:tr h="283182">
                <a:tc rowSpan="3" gridSpan="10">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Наименование показателя</a:t>
                      </a:r>
                      <a:r>
                        <a:rPr lang="ru-RU" sz="800" b="0" i="0" u="none" strike="noStrike" baseline="30000" dirty="0">
                          <a:solidFill>
                            <a:srgbClr val="000000"/>
                          </a:solidFill>
                          <a:effectLst/>
                          <a:latin typeface="Arial" panose="020B0604020202020204" pitchFamily="34" charset="0"/>
                          <a:cs typeface="Arial" panose="020B0604020202020204" pitchFamily="34" charset="0"/>
                        </a:rPr>
                        <a:t>2.2</a:t>
                      </a:r>
                      <a:endParaRPr lang="ru-RU" sz="800" b="0" i="0" u="none" strike="noStrike" dirty="0">
                        <a:solidFill>
                          <a:srgbClr val="000000"/>
                        </a:solidFill>
                        <a:effectLst/>
                        <a:latin typeface="Arial" panose="020B0604020202020204" pitchFamily="34" charset="0"/>
                        <a:cs typeface="Arial" panose="020B0604020202020204" pitchFamily="34" charset="0"/>
                      </a:endParaRPr>
                    </a:p>
                  </a:txBody>
                  <a:tcPr marL="5343" marR="5343" marT="534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grid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Код строки</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hMerge="1">
                  <a:txBody>
                    <a:bodyPr/>
                    <a:lstStyle/>
                    <a:p>
                      <a:endParaRPr lang="ru-RU"/>
                    </a:p>
                  </a:txBody>
                  <a:tcPr/>
                </a:tc>
                <a:tc gridSpan="24">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Значения показателей исполнения плана финансово-хозяйственной деятельности по доходам за финансовые годы, предшествующие текущему</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7">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Изменение (увеличение, уменьшение) планируемых показателей по доходам по отношению к отчетному финансовому году</a:t>
                      </a:r>
                      <a:r>
                        <a:rPr lang="ru-RU" sz="800" b="0" i="0" u="none" strike="noStrike" baseline="30000">
                          <a:solidFill>
                            <a:srgbClr val="000000"/>
                          </a:solidFill>
                          <a:effectLst/>
                          <a:latin typeface="Arial" panose="020B0604020202020204" pitchFamily="34" charset="0"/>
                          <a:cs typeface="Arial" panose="020B0604020202020204" pitchFamily="34" charset="0"/>
                        </a:rPr>
                        <a:t>2.6</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343" marR="5343" marT="534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261051361"/>
                  </a:ext>
                </a:extLst>
              </a:tr>
              <a:tr h="328234">
                <a:tc gridSpan="10"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2" vMerge="1">
                  <a:txBody>
                    <a:bodyPr/>
                    <a:lstStyle/>
                    <a:p>
                      <a:endParaRPr lang="ru-RU"/>
                    </a:p>
                  </a:txBody>
                  <a:tcPr/>
                </a:tc>
                <a:tc hMerge="1" vMerge="1">
                  <a:txBody>
                    <a:bodyPr/>
                    <a:lstStyle/>
                    <a:p>
                      <a:endParaRPr lang="ru-RU"/>
                    </a:p>
                  </a:txBody>
                  <a:tcPr/>
                </a:tc>
                <a:tc gridSpan="8">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за 20___ год </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(отчетный финансовый год)</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за 20___ год </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(отчетный финансовый год)</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за 20___ год </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(отчетный финансовый год)</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9">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20___ год </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(текущий финансовый годд)</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9">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20___ год </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(первый год планового периода)</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9">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20___ год </a:t>
                      </a:r>
                      <a:br>
                        <a:rPr lang="ru-RU" sz="800" b="0" i="0" u="none" strike="noStrike" dirty="0">
                          <a:solidFill>
                            <a:srgbClr val="000000"/>
                          </a:solidFill>
                          <a:effectLst/>
                          <a:latin typeface="Arial" panose="020B0604020202020204" pitchFamily="34" charset="0"/>
                          <a:cs typeface="Arial" panose="020B0604020202020204" pitchFamily="34" charset="0"/>
                        </a:rPr>
                      </a:br>
                      <a:r>
                        <a:rPr lang="ru-RU" sz="800" b="0" i="0" u="none" strike="noStrike" dirty="0">
                          <a:solidFill>
                            <a:srgbClr val="000000"/>
                          </a:solidFill>
                          <a:effectLst/>
                          <a:latin typeface="Arial" panose="020B0604020202020204" pitchFamily="34" charset="0"/>
                          <a:cs typeface="Arial" panose="020B0604020202020204" pitchFamily="34" charset="0"/>
                        </a:rPr>
                        <a:t>(второй год планового периода)</a:t>
                      </a:r>
                    </a:p>
                  </a:txBody>
                  <a:tcPr marL="5343" marR="5343" marT="534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022165507"/>
                  </a:ext>
                </a:extLst>
              </a:tr>
              <a:tr h="557128">
                <a:tc gridSpan="10"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2" vMerge="1">
                  <a:txBody>
                    <a:bodyPr/>
                    <a:lstStyle/>
                    <a:p>
                      <a:endParaRPr lang="ru-RU"/>
                    </a:p>
                  </a:txBody>
                  <a:tcPr/>
                </a:tc>
                <a:tc hMerge="1" vMerge="1">
                  <a:txBody>
                    <a:bodyPr/>
                    <a:lstStyle/>
                    <a:p>
                      <a:endParaRPr lang="ru-RU"/>
                    </a:p>
                  </a:txBody>
                  <a:tcPr/>
                </a:tc>
                <a:tc gridSpan="3">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доход, </a:t>
                      </a:r>
                      <a:br>
                        <a:rPr lang="ru-RU" sz="700" b="0" i="0" u="none" strike="noStrike" dirty="0">
                          <a:solidFill>
                            <a:srgbClr val="000000"/>
                          </a:solidFill>
                          <a:effectLst/>
                          <a:latin typeface="Arial" panose="020B0604020202020204" pitchFamily="34" charset="0"/>
                          <a:cs typeface="Arial" panose="020B0604020202020204" pitchFamily="34" charset="0"/>
                        </a:rPr>
                      </a:br>
                      <a:r>
                        <a:rPr lang="ru-RU" sz="700" b="0" i="0" u="none" strike="noStrike" dirty="0">
                          <a:solidFill>
                            <a:srgbClr val="000000"/>
                          </a:solidFill>
                          <a:effectLst/>
                          <a:latin typeface="Arial" panose="020B0604020202020204" pitchFamily="34" charset="0"/>
                          <a:cs typeface="Arial" panose="020B0604020202020204" pitchFamily="34" charset="0"/>
                        </a:rPr>
                        <a:t>руб</a:t>
                      </a:r>
                      <a:r>
                        <a:rPr lang="ru-RU" sz="700" b="0" i="0" u="none" strike="noStrike" baseline="30000" dirty="0">
                          <a:solidFill>
                            <a:srgbClr val="000000"/>
                          </a:solidFill>
                          <a:effectLst/>
                          <a:latin typeface="Arial" panose="020B0604020202020204" pitchFamily="34" charset="0"/>
                          <a:cs typeface="Arial" panose="020B0604020202020204" pitchFamily="34" charset="0"/>
                        </a:rPr>
                        <a:t>2.3</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 изменение </a:t>
                      </a:r>
                      <a:br>
                        <a:rPr lang="ru-RU" sz="700" b="0" i="0" u="none" strike="noStrike" dirty="0">
                          <a:solidFill>
                            <a:srgbClr val="000000"/>
                          </a:solidFill>
                          <a:effectLst/>
                          <a:latin typeface="Arial" panose="020B0604020202020204" pitchFamily="34" charset="0"/>
                          <a:cs typeface="Arial" panose="020B0604020202020204" pitchFamily="34" charset="0"/>
                        </a:rPr>
                      </a:br>
                      <a:r>
                        <a:rPr lang="ru-RU" sz="700" b="0" i="0" u="none" strike="noStrike" dirty="0">
                          <a:solidFill>
                            <a:srgbClr val="000000"/>
                          </a:solidFill>
                          <a:effectLst/>
                          <a:latin typeface="Arial" panose="020B0604020202020204" pitchFamily="34" charset="0"/>
                          <a:cs typeface="Arial" panose="020B0604020202020204" pitchFamily="34" charset="0"/>
                        </a:rPr>
                        <a:t>(в абсолютных величинах)</a:t>
                      </a:r>
                      <a:r>
                        <a:rPr lang="ru-RU" sz="700" b="0" i="0" u="none" strike="noStrike" baseline="30000" dirty="0">
                          <a:solidFill>
                            <a:srgbClr val="000000"/>
                          </a:solidFill>
                          <a:effectLst/>
                          <a:latin typeface="Arial" panose="020B0604020202020204" pitchFamily="34" charset="0"/>
                          <a:cs typeface="Arial" panose="020B0604020202020204" pitchFamily="34" charset="0"/>
                        </a:rPr>
                        <a:t>2.4</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2">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в про-центах</a:t>
                      </a:r>
                      <a:r>
                        <a:rPr lang="ru-RU" sz="700" b="0" i="0" u="none" strike="noStrike" baseline="30000" dirty="0">
                          <a:solidFill>
                            <a:srgbClr val="000000"/>
                          </a:solidFill>
                          <a:effectLst/>
                          <a:latin typeface="Arial" panose="020B0604020202020204" pitchFamily="34" charset="0"/>
                          <a:cs typeface="Arial" panose="020B0604020202020204" pitchFamily="34" charset="0"/>
                        </a:rPr>
                        <a:t/>
                      </a:r>
                      <a:br>
                        <a:rPr lang="ru-RU" sz="700" b="0" i="0" u="none" strike="noStrike" baseline="30000" dirty="0">
                          <a:solidFill>
                            <a:srgbClr val="000000"/>
                          </a:solidFill>
                          <a:effectLst/>
                          <a:latin typeface="Arial" panose="020B0604020202020204" pitchFamily="34" charset="0"/>
                          <a:cs typeface="Arial" panose="020B0604020202020204" pitchFamily="34" charset="0"/>
                        </a:rPr>
                      </a:br>
                      <a:r>
                        <a:rPr lang="ru-RU" sz="700" b="0" i="0" u="none" strike="noStrike" dirty="0">
                          <a:solidFill>
                            <a:srgbClr val="000000"/>
                          </a:solidFill>
                          <a:effectLst/>
                          <a:latin typeface="Arial" panose="020B0604020202020204" pitchFamily="34" charset="0"/>
                          <a:cs typeface="Arial" panose="020B0604020202020204" pitchFamily="34" charset="0"/>
                        </a:rPr>
                        <a:t>(гр.4/гр.3*100%)</a:t>
                      </a:r>
                      <a:r>
                        <a:rPr lang="ru-RU" sz="700" b="0" i="0" u="none" strike="noStrike" baseline="30000" dirty="0">
                          <a:solidFill>
                            <a:srgbClr val="000000"/>
                          </a:solidFill>
                          <a:effectLst/>
                          <a:latin typeface="Arial" panose="020B0604020202020204" pitchFamily="34" charset="0"/>
                          <a:cs typeface="Arial" panose="020B0604020202020204" pitchFamily="34" charset="0"/>
                        </a:rPr>
                        <a:t>2.5</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доход, </a:t>
                      </a:r>
                      <a:br>
                        <a:rPr lang="ru-RU" sz="700" b="0" i="0" u="none" strike="noStrike" dirty="0">
                          <a:solidFill>
                            <a:srgbClr val="000000"/>
                          </a:solidFill>
                          <a:effectLst/>
                          <a:latin typeface="Arial" panose="020B0604020202020204" pitchFamily="34" charset="0"/>
                          <a:cs typeface="Arial" panose="020B0604020202020204" pitchFamily="34" charset="0"/>
                        </a:rPr>
                      </a:br>
                      <a:r>
                        <a:rPr lang="ru-RU" sz="700" b="0" i="0" u="none" strike="noStrike" dirty="0">
                          <a:solidFill>
                            <a:srgbClr val="000000"/>
                          </a:solidFill>
                          <a:effectLst/>
                          <a:latin typeface="Arial" panose="020B0604020202020204" pitchFamily="34" charset="0"/>
                          <a:cs typeface="Arial" panose="020B0604020202020204" pitchFamily="34" charset="0"/>
                        </a:rPr>
                        <a:t>руб</a:t>
                      </a:r>
                      <a:r>
                        <a:rPr lang="ru-RU" sz="700" b="0" i="0" u="none" strike="noStrike" baseline="30000" dirty="0">
                          <a:solidFill>
                            <a:srgbClr val="000000"/>
                          </a:solidFill>
                          <a:effectLst/>
                          <a:latin typeface="Arial" panose="020B0604020202020204" pitchFamily="34" charset="0"/>
                          <a:cs typeface="Arial" panose="020B0604020202020204" pitchFamily="34" charset="0"/>
                        </a:rPr>
                        <a:t>2.3</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 изменение </a:t>
                      </a:r>
                      <a:br>
                        <a:rPr lang="ru-RU" sz="700" b="0" i="0" u="none" strike="noStrike" dirty="0">
                          <a:solidFill>
                            <a:srgbClr val="000000"/>
                          </a:solidFill>
                          <a:effectLst/>
                          <a:latin typeface="Arial" panose="020B0604020202020204" pitchFamily="34" charset="0"/>
                          <a:cs typeface="Arial" panose="020B0604020202020204" pitchFamily="34" charset="0"/>
                        </a:rPr>
                      </a:br>
                      <a:r>
                        <a:rPr lang="ru-RU" sz="700" b="0" i="0" u="none" strike="noStrike" dirty="0">
                          <a:solidFill>
                            <a:srgbClr val="000000"/>
                          </a:solidFill>
                          <a:effectLst/>
                          <a:latin typeface="Arial" panose="020B0604020202020204" pitchFamily="34" charset="0"/>
                          <a:cs typeface="Arial" panose="020B0604020202020204" pitchFamily="34" charset="0"/>
                        </a:rPr>
                        <a:t>(в </a:t>
                      </a:r>
                      <a:r>
                        <a:rPr lang="ru-RU" sz="700" b="0" i="0" u="none" strike="noStrike" dirty="0" err="1">
                          <a:solidFill>
                            <a:srgbClr val="000000"/>
                          </a:solidFill>
                          <a:effectLst/>
                          <a:latin typeface="Arial" panose="020B0604020202020204" pitchFamily="34" charset="0"/>
                          <a:cs typeface="Arial" panose="020B0604020202020204" pitchFamily="34" charset="0"/>
                        </a:rPr>
                        <a:t>абсолют-ных</a:t>
                      </a:r>
                      <a:r>
                        <a:rPr lang="ru-RU" sz="700" b="0" i="0" u="none" strike="noStrike" dirty="0">
                          <a:solidFill>
                            <a:srgbClr val="000000"/>
                          </a:solidFill>
                          <a:effectLst/>
                          <a:latin typeface="Arial" panose="020B0604020202020204" pitchFamily="34" charset="0"/>
                          <a:cs typeface="Arial" panose="020B0604020202020204" pitchFamily="34" charset="0"/>
                        </a:rPr>
                        <a:t> величинах)</a:t>
                      </a:r>
                      <a:r>
                        <a:rPr lang="ru-RU" sz="700" b="0" i="0" u="none" strike="noStrike" baseline="30000" dirty="0">
                          <a:solidFill>
                            <a:srgbClr val="000000"/>
                          </a:solidFill>
                          <a:effectLst/>
                          <a:latin typeface="Arial" panose="020B0604020202020204" pitchFamily="34" charset="0"/>
                          <a:cs typeface="Arial" panose="020B0604020202020204" pitchFamily="34" charset="0"/>
                        </a:rPr>
                        <a:t>2.4</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2">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в про-центах</a:t>
                      </a:r>
                      <a:r>
                        <a:rPr lang="ru-RU" sz="700" b="0" i="0" u="none" strike="noStrike" baseline="30000" dirty="0">
                          <a:solidFill>
                            <a:srgbClr val="000000"/>
                          </a:solidFill>
                          <a:effectLst/>
                          <a:latin typeface="Arial" panose="020B0604020202020204" pitchFamily="34" charset="0"/>
                          <a:cs typeface="Arial" panose="020B0604020202020204" pitchFamily="34" charset="0"/>
                        </a:rPr>
                        <a:t/>
                      </a:r>
                      <a:br>
                        <a:rPr lang="ru-RU" sz="700" b="0" i="0" u="none" strike="noStrike" baseline="30000" dirty="0">
                          <a:solidFill>
                            <a:srgbClr val="000000"/>
                          </a:solidFill>
                          <a:effectLst/>
                          <a:latin typeface="Arial" panose="020B0604020202020204" pitchFamily="34" charset="0"/>
                          <a:cs typeface="Arial" panose="020B0604020202020204" pitchFamily="34" charset="0"/>
                        </a:rPr>
                      </a:br>
                      <a:r>
                        <a:rPr lang="ru-RU" sz="700" b="0" i="0" u="none" strike="noStrike" dirty="0">
                          <a:solidFill>
                            <a:srgbClr val="000000"/>
                          </a:solidFill>
                          <a:effectLst/>
                          <a:latin typeface="Arial" panose="020B0604020202020204" pitchFamily="34" charset="0"/>
                          <a:cs typeface="Arial" panose="020B0604020202020204" pitchFamily="34" charset="0"/>
                        </a:rPr>
                        <a:t>(гр.7/гр.6*100%)</a:t>
                      </a:r>
                      <a:r>
                        <a:rPr lang="ru-RU" sz="700" b="0" i="0" u="none" strike="noStrike" baseline="30000" dirty="0">
                          <a:solidFill>
                            <a:srgbClr val="000000"/>
                          </a:solidFill>
                          <a:effectLst/>
                          <a:latin typeface="Arial" panose="020B0604020202020204" pitchFamily="34" charset="0"/>
                          <a:cs typeface="Arial" panose="020B0604020202020204" pitchFamily="34" charset="0"/>
                        </a:rPr>
                        <a:t>2.5</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доход, </a:t>
                      </a:r>
                      <a:br>
                        <a:rPr lang="ru-RU" sz="700" b="0" i="0" u="none" strike="noStrike" dirty="0">
                          <a:solidFill>
                            <a:srgbClr val="000000"/>
                          </a:solidFill>
                          <a:effectLst/>
                          <a:latin typeface="Arial" panose="020B0604020202020204" pitchFamily="34" charset="0"/>
                          <a:cs typeface="Arial" panose="020B0604020202020204" pitchFamily="34" charset="0"/>
                        </a:rPr>
                      </a:br>
                      <a:r>
                        <a:rPr lang="ru-RU" sz="700" b="0" i="0" u="none" strike="noStrike" dirty="0">
                          <a:solidFill>
                            <a:srgbClr val="000000"/>
                          </a:solidFill>
                          <a:effectLst/>
                          <a:latin typeface="Arial" panose="020B0604020202020204" pitchFamily="34" charset="0"/>
                          <a:cs typeface="Arial" panose="020B0604020202020204" pitchFamily="34" charset="0"/>
                        </a:rPr>
                        <a:t>руб</a:t>
                      </a:r>
                      <a:r>
                        <a:rPr lang="ru-RU" sz="700" b="0" i="0" u="none" strike="noStrike" baseline="30000" dirty="0">
                          <a:solidFill>
                            <a:srgbClr val="000000"/>
                          </a:solidFill>
                          <a:effectLst/>
                          <a:latin typeface="Arial" panose="020B0604020202020204" pitchFamily="34" charset="0"/>
                          <a:cs typeface="Arial" panose="020B0604020202020204" pitchFamily="34" charset="0"/>
                        </a:rPr>
                        <a:t>2.3</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 изменение </a:t>
                      </a:r>
                      <a:br>
                        <a:rPr lang="ru-RU" sz="700" b="0" i="0" u="none" strike="noStrike" dirty="0">
                          <a:solidFill>
                            <a:srgbClr val="000000"/>
                          </a:solidFill>
                          <a:effectLst/>
                          <a:latin typeface="Arial" panose="020B0604020202020204" pitchFamily="34" charset="0"/>
                          <a:cs typeface="Arial" panose="020B0604020202020204" pitchFamily="34" charset="0"/>
                        </a:rPr>
                      </a:br>
                      <a:r>
                        <a:rPr lang="ru-RU" sz="700" b="0" i="0" u="none" strike="noStrike" dirty="0">
                          <a:solidFill>
                            <a:srgbClr val="000000"/>
                          </a:solidFill>
                          <a:effectLst/>
                          <a:latin typeface="Arial" panose="020B0604020202020204" pitchFamily="34" charset="0"/>
                          <a:cs typeface="Arial" panose="020B0604020202020204" pitchFamily="34" charset="0"/>
                        </a:rPr>
                        <a:t>(в </a:t>
                      </a:r>
                      <a:r>
                        <a:rPr lang="ru-RU" sz="700" b="0" i="0" u="none" strike="noStrike" dirty="0" err="1">
                          <a:solidFill>
                            <a:srgbClr val="000000"/>
                          </a:solidFill>
                          <a:effectLst/>
                          <a:latin typeface="Arial" panose="020B0604020202020204" pitchFamily="34" charset="0"/>
                          <a:cs typeface="Arial" panose="020B0604020202020204" pitchFamily="34" charset="0"/>
                        </a:rPr>
                        <a:t>абсолют-ных</a:t>
                      </a:r>
                      <a:r>
                        <a:rPr lang="ru-RU" sz="700" b="0" i="0" u="none" strike="noStrike" dirty="0">
                          <a:solidFill>
                            <a:srgbClr val="000000"/>
                          </a:solidFill>
                          <a:effectLst/>
                          <a:latin typeface="Arial" panose="020B0604020202020204" pitchFamily="34" charset="0"/>
                          <a:cs typeface="Arial" panose="020B0604020202020204" pitchFamily="34" charset="0"/>
                        </a:rPr>
                        <a:t> величинах)</a:t>
                      </a:r>
                      <a:r>
                        <a:rPr lang="ru-RU" sz="700" b="0" i="0" u="none" strike="noStrike" baseline="30000" dirty="0">
                          <a:solidFill>
                            <a:srgbClr val="000000"/>
                          </a:solidFill>
                          <a:effectLst/>
                          <a:latin typeface="Arial" panose="020B0604020202020204" pitchFamily="34" charset="0"/>
                          <a:cs typeface="Arial" panose="020B0604020202020204" pitchFamily="34" charset="0"/>
                        </a:rPr>
                        <a:t>2.4</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2">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в про-центах</a:t>
                      </a:r>
                      <a:r>
                        <a:rPr lang="ru-RU" sz="700" b="0" i="0" u="none" strike="noStrike" baseline="30000" dirty="0">
                          <a:solidFill>
                            <a:srgbClr val="000000"/>
                          </a:solidFill>
                          <a:effectLst/>
                          <a:latin typeface="Arial" panose="020B0604020202020204" pitchFamily="34" charset="0"/>
                          <a:cs typeface="Arial" panose="020B0604020202020204" pitchFamily="34" charset="0"/>
                        </a:rPr>
                        <a:t/>
                      </a:r>
                      <a:br>
                        <a:rPr lang="ru-RU" sz="700" b="0" i="0" u="none" strike="noStrike" baseline="30000" dirty="0">
                          <a:solidFill>
                            <a:srgbClr val="000000"/>
                          </a:solidFill>
                          <a:effectLst/>
                          <a:latin typeface="Arial" panose="020B0604020202020204" pitchFamily="34" charset="0"/>
                          <a:cs typeface="Arial" panose="020B0604020202020204" pitchFamily="34" charset="0"/>
                        </a:rPr>
                      </a:br>
                      <a:r>
                        <a:rPr lang="ru-RU" sz="700" b="0" i="0" u="none" strike="noStrike" dirty="0">
                          <a:solidFill>
                            <a:srgbClr val="000000"/>
                          </a:solidFill>
                          <a:effectLst/>
                          <a:latin typeface="Arial" panose="020B0604020202020204" pitchFamily="34" charset="0"/>
                          <a:cs typeface="Arial" panose="020B0604020202020204" pitchFamily="34" charset="0"/>
                        </a:rPr>
                        <a:t>(гр.10/гр.9*100%)</a:t>
                      </a:r>
                      <a:r>
                        <a:rPr lang="ru-RU" sz="700" b="0" i="0" u="none" strike="noStrike" baseline="30000" dirty="0">
                          <a:solidFill>
                            <a:srgbClr val="000000"/>
                          </a:solidFill>
                          <a:effectLst/>
                          <a:latin typeface="Arial" panose="020B0604020202020204" pitchFamily="34" charset="0"/>
                          <a:cs typeface="Arial" panose="020B0604020202020204" pitchFamily="34" charset="0"/>
                        </a:rPr>
                        <a:t>2.5</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в абсолютных величинах</a:t>
                      </a:r>
                      <a:r>
                        <a:rPr lang="ru-RU" sz="700" b="0" i="0" u="none" strike="noStrike" baseline="30000" dirty="0">
                          <a:solidFill>
                            <a:srgbClr val="000000"/>
                          </a:solidFill>
                          <a:effectLst/>
                          <a:latin typeface="Arial" panose="020B0604020202020204" pitchFamily="34" charset="0"/>
                          <a:cs typeface="Arial" panose="020B0604020202020204" pitchFamily="34" charset="0"/>
                        </a:rPr>
                        <a:t>2.7.</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в про-центах</a:t>
                      </a:r>
                      <a:r>
                        <a:rPr lang="ru-RU" sz="700" b="0" i="0" u="none" strike="noStrike" baseline="30000" dirty="0">
                          <a:solidFill>
                            <a:srgbClr val="000000"/>
                          </a:solidFill>
                          <a:effectLst/>
                          <a:latin typeface="Arial" panose="020B0604020202020204" pitchFamily="34" charset="0"/>
                          <a:cs typeface="Arial" panose="020B0604020202020204" pitchFamily="34" charset="0"/>
                        </a:rPr>
                        <a:t>2.8</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причины отклонения </a:t>
                      </a:r>
                      <a:r>
                        <a:rPr lang="ru-RU" sz="700" b="0" i="0" u="none" strike="noStrike" baseline="30000" dirty="0">
                          <a:solidFill>
                            <a:srgbClr val="000000"/>
                          </a:solidFill>
                          <a:effectLst/>
                          <a:latin typeface="Arial" panose="020B0604020202020204" pitchFamily="34" charset="0"/>
                          <a:cs typeface="Arial" panose="020B0604020202020204" pitchFamily="34" charset="0"/>
                        </a:rPr>
                        <a:t>2.9</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в абсолютных величинах</a:t>
                      </a:r>
                      <a:r>
                        <a:rPr lang="ru-RU" sz="700" b="0" i="0" u="none" strike="noStrike" baseline="30000" dirty="0">
                          <a:solidFill>
                            <a:srgbClr val="000000"/>
                          </a:solidFill>
                          <a:effectLst/>
                          <a:latin typeface="Arial" panose="020B0604020202020204" pitchFamily="34" charset="0"/>
                          <a:cs typeface="Arial" panose="020B0604020202020204" pitchFamily="34" charset="0"/>
                        </a:rPr>
                        <a:t>2.10</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в про-центах</a:t>
                      </a:r>
                      <a:r>
                        <a:rPr lang="ru-RU" sz="700" b="0" i="0" u="none" strike="noStrike" baseline="30000" dirty="0">
                          <a:solidFill>
                            <a:srgbClr val="000000"/>
                          </a:solidFill>
                          <a:effectLst/>
                          <a:latin typeface="Arial" panose="020B0604020202020204" pitchFamily="34" charset="0"/>
                          <a:cs typeface="Arial" panose="020B0604020202020204" pitchFamily="34" charset="0"/>
                        </a:rPr>
                        <a:t>2.11</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причины отклонения</a:t>
                      </a:r>
                      <a:r>
                        <a:rPr lang="ru-RU" sz="700" b="0" i="0" u="none" strike="noStrike" baseline="30000" dirty="0">
                          <a:solidFill>
                            <a:srgbClr val="000000"/>
                          </a:solidFill>
                          <a:effectLst/>
                          <a:latin typeface="Arial" panose="020B0604020202020204" pitchFamily="34" charset="0"/>
                          <a:cs typeface="Arial" panose="020B0604020202020204" pitchFamily="34" charset="0"/>
                        </a:rPr>
                        <a:t>2.9</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в абсолютных величинах</a:t>
                      </a:r>
                      <a:r>
                        <a:rPr lang="ru-RU" sz="700" b="0" i="0" u="none" strike="noStrike" baseline="30000" dirty="0">
                          <a:solidFill>
                            <a:srgbClr val="000000"/>
                          </a:solidFill>
                          <a:effectLst/>
                          <a:latin typeface="Arial" panose="020B0604020202020204" pitchFamily="34" charset="0"/>
                          <a:cs typeface="Arial" panose="020B0604020202020204" pitchFamily="34" charset="0"/>
                        </a:rPr>
                        <a:t>2.12</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в про-центах</a:t>
                      </a:r>
                      <a:r>
                        <a:rPr lang="ru-RU" sz="700" b="0" i="0" u="none" strike="noStrike" baseline="30000" dirty="0">
                          <a:solidFill>
                            <a:srgbClr val="000000"/>
                          </a:solidFill>
                          <a:effectLst/>
                          <a:latin typeface="Arial" panose="020B0604020202020204" pitchFamily="34" charset="0"/>
                          <a:cs typeface="Arial" panose="020B0604020202020204" pitchFamily="34" charset="0"/>
                        </a:rPr>
                        <a:t>2.13</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причины отклонения</a:t>
                      </a:r>
                      <a:r>
                        <a:rPr lang="ru-RU" sz="700" b="0" i="0" u="none" strike="noStrike" baseline="30000" dirty="0">
                          <a:solidFill>
                            <a:srgbClr val="000000"/>
                          </a:solidFill>
                          <a:effectLst/>
                          <a:latin typeface="Arial" panose="020B0604020202020204" pitchFamily="34" charset="0"/>
                          <a:cs typeface="Arial" panose="020B0604020202020204" pitchFamily="34" charset="0"/>
                        </a:rPr>
                        <a:t>2.9</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623308403"/>
                  </a:ext>
                </a:extLst>
              </a:tr>
              <a:tr h="128719">
                <a:tc gridSpan="10">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1</a:t>
                      </a:r>
                    </a:p>
                  </a:txBody>
                  <a:tcPr marL="5343" marR="5343" marT="5343"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2</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3</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4</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5</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6</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7</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8</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9</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10</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11</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12</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13</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14</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15</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16</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17</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18</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19</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20</a:t>
                      </a:r>
                    </a:p>
                  </a:txBody>
                  <a:tcPr marL="5343" marR="5343" marT="53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491867704"/>
                  </a:ext>
                </a:extLst>
              </a:tr>
              <a:tr h="128719">
                <a:tc gridSpan="10">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010</a:t>
                      </a:r>
                    </a:p>
                  </a:txBody>
                  <a:tcPr marL="5343" marR="5343" marT="534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655971437"/>
                  </a:ext>
                </a:extLst>
              </a:tr>
              <a:tr h="128719">
                <a:tc gridSpan="10">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020</a:t>
                      </a:r>
                    </a:p>
                  </a:txBody>
                  <a:tcPr marL="5343" marR="5343" marT="534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178058475"/>
                  </a:ext>
                </a:extLst>
              </a:tr>
              <a:tr h="128719">
                <a:tc gridSpan="10">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09071347"/>
                  </a:ext>
                </a:extLst>
              </a:tr>
              <a:tr h="128719">
                <a:tc gridSpan="10">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3">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343" marR="5343" marT="534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463812021"/>
                  </a:ext>
                </a:extLst>
              </a:tr>
              <a:tr h="128719">
                <a:tc gridSpan="13">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343" marR="5343" marT="5343"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1757603381"/>
                  </a:ext>
                </a:extLst>
              </a:tr>
              <a:tr h="128719">
                <a:tc gridSpan="63">
                  <a:txBody>
                    <a:bodyPr/>
                    <a:lstStyle/>
                    <a:p>
                      <a:pPr algn="l" fontAlgn="b"/>
                      <a:r>
                        <a:rPr lang="ru-RU" sz="800" b="0" i="0" u="none" strike="noStrike" baseline="30000" dirty="0">
                          <a:solidFill>
                            <a:srgbClr val="000000"/>
                          </a:solidFill>
                          <a:effectLst/>
                          <a:latin typeface="Arial" panose="020B0604020202020204" pitchFamily="34" charset="0"/>
                          <a:cs typeface="Arial" panose="020B0604020202020204" pitchFamily="34" charset="0"/>
                        </a:rPr>
                        <a:t>2.2 </a:t>
                      </a:r>
                      <a:r>
                        <a:rPr lang="ru-RU" sz="800" b="0" i="0" u="none" strike="noStrike" dirty="0">
                          <a:solidFill>
                            <a:srgbClr val="000000"/>
                          </a:solidFill>
                          <a:effectLst/>
                          <a:latin typeface="Arial" panose="020B0604020202020204" pitchFamily="34" charset="0"/>
                          <a:cs typeface="Arial" panose="020B0604020202020204" pitchFamily="34" charset="0"/>
                        </a:rPr>
                        <a:t>Раздел заполняется в части показателей, по которым планируется поступление доходов.</a:t>
                      </a:r>
                    </a:p>
                  </a:txBody>
                  <a:tcPr marL="5343" marR="5343" marT="5343"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472426901"/>
                  </a:ext>
                </a:extLst>
              </a:tr>
              <a:tr h="276746">
                <a:tc gridSpan="63">
                  <a:txBody>
                    <a:bodyPr/>
                    <a:lstStyle/>
                    <a:p>
                      <a:pPr algn="l" fontAlgn="b"/>
                      <a:r>
                        <a:rPr lang="ru-RU" sz="800" b="0" i="0" u="none" strike="noStrike" baseline="30000" dirty="0">
                          <a:solidFill>
                            <a:srgbClr val="000000"/>
                          </a:solidFill>
                          <a:effectLst/>
                          <a:latin typeface="Arial" panose="020B0604020202020204" pitchFamily="34" charset="0"/>
                          <a:cs typeface="Arial" panose="020B0604020202020204" pitchFamily="34" charset="0"/>
                        </a:rPr>
                        <a:t>2.3</a:t>
                      </a:r>
                      <a:r>
                        <a:rPr lang="ru-RU" sz="800" b="0" i="0" u="none" strike="noStrike" dirty="0">
                          <a:solidFill>
                            <a:srgbClr val="000000"/>
                          </a:solidFill>
                          <a:effectLst/>
                          <a:latin typeface="Arial" panose="020B0604020202020204" pitchFamily="34" charset="0"/>
                          <a:cs typeface="Arial" panose="020B0604020202020204" pitchFamily="34" charset="0"/>
                        </a:rPr>
                        <a:t> Показатели формируются на основании отчетов об исполнении плана финансово-хозяйственной деятельности учреждения (форма по ОКУД 0503737) за три предшествующих финансовых года.</a:t>
                      </a:r>
                    </a:p>
                  </a:txBody>
                  <a:tcPr marL="5343" marR="5343" marT="5343"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451462458"/>
                  </a:ext>
                </a:extLst>
              </a:tr>
              <a:tr h="263873">
                <a:tc gridSpan="63">
                  <a:txBody>
                    <a:bodyPr/>
                    <a:lstStyle/>
                    <a:p>
                      <a:pPr algn="l" fontAlgn="b"/>
                      <a:r>
                        <a:rPr lang="ru-RU" sz="800" b="0" i="0" u="none" strike="noStrike" baseline="30000" dirty="0">
                          <a:solidFill>
                            <a:srgbClr val="000000"/>
                          </a:solidFill>
                          <a:effectLst/>
                          <a:latin typeface="Arial" panose="020B0604020202020204" pitchFamily="34" charset="0"/>
                          <a:cs typeface="Arial" panose="020B0604020202020204" pitchFamily="34" charset="0"/>
                        </a:rPr>
                        <a:t>2.4</a:t>
                      </a:r>
                      <a:r>
                        <a:rPr lang="ru-RU" sz="800" b="0" i="0" u="none" strike="noStrike" dirty="0">
                          <a:solidFill>
                            <a:srgbClr val="000000"/>
                          </a:solidFill>
                          <a:effectLst/>
                          <a:latin typeface="Arial" panose="020B0604020202020204" pitchFamily="34" charset="0"/>
                          <a:cs typeface="Arial" panose="020B0604020202020204" pitchFamily="34" charset="0"/>
                        </a:rPr>
                        <a:t> Указываются показатели динамики исполнения плана финансово-хозяйственной деятельности учреждения относительно предшествующего финансового года. Показатель формируется на основании показателей по поступлениям соответствующих доходов за предшествующий финансовый год (цепным методом).</a:t>
                      </a:r>
                    </a:p>
                  </a:txBody>
                  <a:tcPr marL="5343" marR="5343" marT="5343"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734841027"/>
                  </a:ext>
                </a:extLst>
              </a:tr>
              <a:tr h="270310">
                <a:tc gridSpan="63">
                  <a:txBody>
                    <a:bodyPr/>
                    <a:lstStyle/>
                    <a:p>
                      <a:pPr algn="l" fontAlgn="b"/>
                      <a:r>
                        <a:rPr lang="ru-RU" sz="800" b="0" i="0" u="none" strike="noStrike" baseline="30000" dirty="0">
                          <a:solidFill>
                            <a:srgbClr val="000000"/>
                          </a:solidFill>
                          <a:effectLst/>
                          <a:latin typeface="Arial" panose="020B0604020202020204" pitchFamily="34" charset="0"/>
                          <a:cs typeface="Arial" panose="020B0604020202020204" pitchFamily="34" charset="0"/>
                        </a:rPr>
                        <a:t>2.5</a:t>
                      </a:r>
                      <a:r>
                        <a:rPr lang="ru-RU" sz="800" b="0" i="0" u="none" strike="noStrike" dirty="0">
                          <a:solidFill>
                            <a:srgbClr val="000000"/>
                          </a:solidFill>
                          <a:effectLst/>
                          <a:latin typeface="Arial" panose="020B0604020202020204" pitchFamily="34" charset="0"/>
                          <a:cs typeface="Arial" panose="020B0604020202020204" pitchFamily="34" charset="0"/>
                        </a:rPr>
                        <a:t> Указывается изменение показателя исполнения Плана в процентах относительно предшествующего финансового года (рассчитывается темп прироста, определяемый цепным методом). Показатель определяется на основании отчетов об исполнении плана финансово-хозяйственной деятельности учреждения за </a:t>
                      </a:r>
                      <a:r>
                        <a:rPr lang="ru-RU" sz="800" b="0" i="0" u="none" strike="noStrike" dirty="0" smtClean="0">
                          <a:solidFill>
                            <a:srgbClr val="000000"/>
                          </a:solidFill>
                          <a:effectLst/>
                          <a:latin typeface="Arial" panose="020B0604020202020204" pitchFamily="34" charset="0"/>
                          <a:cs typeface="Arial" panose="020B0604020202020204" pitchFamily="34" charset="0"/>
                        </a:rPr>
                        <a:t>соответствующий </a:t>
                      </a:r>
                      <a:r>
                        <a:rPr lang="ru-RU" sz="800" b="0" i="0" u="none" strike="noStrike" dirty="0">
                          <a:solidFill>
                            <a:srgbClr val="000000"/>
                          </a:solidFill>
                          <a:effectLst/>
                          <a:latin typeface="Arial" panose="020B0604020202020204" pitchFamily="34" charset="0"/>
                          <a:cs typeface="Arial" panose="020B0604020202020204" pitchFamily="34" charset="0"/>
                        </a:rPr>
                        <a:t>финансовый год.</a:t>
                      </a:r>
                    </a:p>
                  </a:txBody>
                  <a:tcPr marL="5343" marR="5343" marT="5343"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139641231"/>
                  </a:ext>
                </a:extLst>
              </a:tr>
              <a:tr h="392593">
                <a:tc gridSpan="63">
                  <a:txBody>
                    <a:bodyPr/>
                    <a:lstStyle/>
                    <a:p>
                      <a:pPr algn="l" fontAlgn="b"/>
                      <a:r>
                        <a:rPr lang="ru-RU" sz="800" b="0" i="0" u="none" strike="noStrike" baseline="30000" dirty="0">
                          <a:solidFill>
                            <a:srgbClr val="000000"/>
                          </a:solidFill>
                          <a:effectLst/>
                          <a:latin typeface="Arial" panose="020B0604020202020204" pitchFamily="34" charset="0"/>
                          <a:cs typeface="Arial" panose="020B0604020202020204" pitchFamily="34" charset="0"/>
                        </a:rPr>
                        <a:t>2.6 </a:t>
                      </a:r>
                      <a:r>
                        <a:rPr lang="ru-RU" sz="800" b="0" i="0" u="none" strike="noStrike" dirty="0">
                          <a:solidFill>
                            <a:srgbClr val="000000"/>
                          </a:solidFill>
                          <a:effectLst/>
                          <a:latin typeface="Arial" panose="020B0604020202020204" pitchFamily="34" charset="0"/>
                          <a:cs typeface="Arial" panose="020B0604020202020204" pitchFamily="34" charset="0"/>
                        </a:rPr>
                        <a:t>Указывается изменение (увеличение, уменьшение) плановых показателей поступлений доходов по отношению к предыдущему году. Показатели формируются на основании показателей граф 3-5 таблицы «2. Расчет доходов от оказания услуг, выполнения работ, компенсации затрат учреждения в части приносящей доход деятельности» (далее - Таблица 2) (рассчитывается темп прироста, определяемый цепным методом).</a:t>
                      </a:r>
                    </a:p>
                  </a:txBody>
                  <a:tcPr marL="5343" marR="5343" marT="5343"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857824701"/>
                  </a:ext>
                </a:extLst>
              </a:tr>
              <a:tr h="276746">
                <a:tc gridSpan="63">
                  <a:txBody>
                    <a:bodyPr/>
                    <a:lstStyle/>
                    <a:p>
                      <a:pPr algn="l" fontAlgn="b"/>
                      <a:r>
                        <a:rPr lang="ru-RU" sz="800" b="0" i="0" u="none" strike="noStrike" baseline="30000" dirty="0">
                          <a:solidFill>
                            <a:srgbClr val="000000"/>
                          </a:solidFill>
                          <a:effectLst/>
                          <a:latin typeface="Arial" panose="020B0604020202020204" pitchFamily="34" charset="0"/>
                          <a:cs typeface="Arial" panose="020B0604020202020204" pitchFamily="34" charset="0"/>
                        </a:rPr>
                        <a:t>2.7</a:t>
                      </a:r>
                      <a:r>
                        <a:rPr lang="ru-RU" sz="800" b="0" i="0" u="none" strike="noStrike" dirty="0">
                          <a:solidFill>
                            <a:srgbClr val="000000"/>
                          </a:solidFill>
                          <a:effectLst/>
                          <a:latin typeface="Arial" panose="020B0604020202020204" pitchFamily="34" charset="0"/>
                          <a:cs typeface="Arial" panose="020B0604020202020204" pitchFamily="34" charset="0"/>
                        </a:rPr>
                        <a:t> </a:t>
                      </a:r>
                      <a:r>
                        <a:rPr lang="ru-RU" sz="800" b="0" i="0" u="none" strike="noStrike" dirty="0" smtClean="0">
                          <a:solidFill>
                            <a:srgbClr val="000000"/>
                          </a:solidFill>
                          <a:effectLst/>
                          <a:latin typeface="Arial" panose="020B0604020202020204" pitchFamily="34" charset="0"/>
                          <a:cs typeface="Arial" panose="020B0604020202020204" pitchFamily="34" charset="0"/>
                        </a:rPr>
                        <a:t>Указывается </a:t>
                      </a:r>
                      <a:r>
                        <a:rPr lang="ru-RU" sz="800" b="0" i="0" u="none" strike="noStrike" dirty="0">
                          <a:solidFill>
                            <a:srgbClr val="000000"/>
                          </a:solidFill>
                          <a:effectLst/>
                          <a:latin typeface="Arial" panose="020B0604020202020204" pitchFamily="34" charset="0"/>
                          <a:cs typeface="Arial" panose="020B0604020202020204" pitchFamily="34" charset="0"/>
                        </a:rPr>
                        <a:t>изменение планового показателя в сравнении с предшествующим </a:t>
                      </a:r>
                      <a:r>
                        <a:rPr lang="ru-RU" sz="800" b="0" i="0" u="none" strike="noStrike" dirty="0" smtClean="0">
                          <a:solidFill>
                            <a:srgbClr val="000000"/>
                          </a:solidFill>
                          <a:effectLst/>
                          <a:latin typeface="Arial" panose="020B0604020202020204" pitchFamily="34" charset="0"/>
                          <a:cs typeface="Arial" panose="020B0604020202020204" pitchFamily="34" charset="0"/>
                        </a:rPr>
                        <a:t>отчетным </a:t>
                      </a:r>
                      <a:r>
                        <a:rPr lang="ru-RU" sz="800" b="0" i="0" u="none" strike="noStrike" dirty="0">
                          <a:solidFill>
                            <a:srgbClr val="000000"/>
                          </a:solidFill>
                          <a:effectLst/>
                          <a:latin typeface="Arial" panose="020B0604020202020204" pitchFamily="34" charset="0"/>
                          <a:cs typeface="Arial" panose="020B0604020202020204" pitchFamily="34" charset="0"/>
                        </a:rPr>
                        <a:t>финансовым годом. Показатель определяется как разность соответствующего показателя графы 3 Таблицы 2 и аналогичного показателя отчета об исполнении плана финансово-хозяйственной деятельности учреждения за отчетный финансовый год, отраженного в графе 9.</a:t>
                      </a:r>
                    </a:p>
                  </a:txBody>
                  <a:tcPr marL="5343" marR="5343" marT="5343"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57767258"/>
                  </a:ext>
                </a:extLst>
              </a:tr>
              <a:tr h="160899">
                <a:tc gridSpan="63">
                  <a:txBody>
                    <a:bodyPr/>
                    <a:lstStyle/>
                    <a:p>
                      <a:pPr algn="l" fontAlgn="b"/>
                      <a:r>
                        <a:rPr lang="ru-RU" sz="800" b="0" i="0" u="none" strike="noStrike" baseline="30000" dirty="0">
                          <a:solidFill>
                            <a:srgbClr val="000000"/>
                          </a:solidFill>
                          <a:effectLst/>
                          <a:latin typeface="Arial" panose="020B0604020202020204" pitchFamily="34" charset="0"/>
                          <a:cs typeface="Arial" panose="020B0604020202020204" pitchFamily="34" charset="0"/>
                        </a:rPr>
                        <a:t>2.8</a:t>
                      </a:r>
                      <a:r>
                        <a:rPr lang="ru-RU" sz="800" b="0" i="0" u="none" strike="noStrike" dirty="0">
                          <a:solidFill>
                            <a:srgbClr val="000000"/>
                          </a:solidFill>
                          <a:effectLst/>
                          <a:latin typeface="Arial" panose="020B0604020202020204" pitchFamily="34" charset="0"/>
                          <a:cs typeface="Arial" panose="020B0604020202020204" pitchFamily="34" charset="0"/>
                        </a:rPr>
                        <a:t> </a:t>
                      </a:r>
                      <a:r>
                        <a:rPr lang="ru-RU" sz="800" b="0" i="0" u="none" strike="noStrike" dirty="0" smtClean="0">
                          <a:solidFill>
                            <a:srgbClr val="000000"/>
                          </a:solidFill>
                          <a:effectLst/>
                          <a:latin typeface="Arial" panose="020B0604020202020204" pitchFamily="34" charset="0"/>
                          <a:cs typeface="Arial" panose="020B0604020202020204" pitchFamily="34" charset="0"/>
                        </a:rPr>
                        <a:t>Указывается </a:t>
                      </a:r>
                      <a:r>
                        <a:rPr lang="ru-RU" sz="800" b="0" i="0" u="none" strike="noStrike" dirty="0">
                          <a:solidFill>
                            <a:srgbClr val="000000"/>
                          </a:solidFill>
                          <a:effectLst/>
                          <a:latin typeface="Arial" panose="020B0604020202020204" pitchFamily="34" charset="0"/>
                          <a:cs typeface="Arial" panose="020B0604020202020204" pitchFamily="34" charset="0"/>
                        </a:rPr>
                        <a:t>изменение планового показателя в процентах относительно предшествующего финансового года (гр.12/гр.9 *100%).</a:t>
                      </a:r>
                    </a:p>
                  </a:txBody>
                  <a:tcPr marL="5343" marR="5343" marT="5343"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471924608"/>
                  </a:ext>
                </a:extLst>
              </a:tr>
              <a:tr h="405466">
                <a:tc gridSpan="63">
                  <a:txBody>
                    <a:bodyPr/>
                    <a:lstStyle/>
                    <a:p>
                      <a:pPr algn="l" fontAlgn="b"/>
                      <a:r>
                        <a:rPr lang="ru-RU" sz="800" b="0" i="0" u="none" strike="noStrike" baseline="30000" dirty="0">
                          <a:solidFill>
                            <a:srgbClr val="000000"/>
                          </a:solidFill>
                          <a:effectLst/>
                          <a:latin typeface="Arial" panose="020B0604020202020204" pitchFamily="34" charset="0"/>
                          <a:cs typeface="Arial" panose="020B0604020202020204" pitchFamily="34" charset="0"/>
                        </a:rPr>
                        <a:t>2.9</a:t>
                      </a:r>
                      <a:r>
                        <a:rPr lang="ru-RU" sz="800" b="0" i="0" u="none" strike="noStrike" dirty="0">
                          <a:solidFill>
                            <a:srgbClr val="000000"/>
                          </a:solidFill>
                          <a:effectLst/>
                          <a:latin typeface="Arial" panose="020B0604020202020204" pitchFamily="34" charset="0"/>
                          <a:cs typeface="Arial" panose="020B0604020202020204" pitchFamily="34" charset="0"/>
                        </a:rPr>
                        <a:t> Указываются причины отклонения планового показателя от показателя поступлений за отчетный год (например, 1-увеличение платы (тарифов) за оказываемые услуги (выполняемые работы), 2-изменение перечня оказываемых за плату услуг (выполняемых работ), 3-изменение количества потребителей, 4- иные причины). Показатель формируется в случае, если значение отклонения в графе 13 превышает 20%.</a:t>
                      </a:r>
                    </a:p>
                  </a:txBody>
                  <a:tcPr marL="5343" marR="5343" marT="5343"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876152412"/>
                  </a:ext>
                </a:extLst>
              </a:tr>
              <a:tr h="263873">
                <a:tc gridSpan="63">
                  <a:txBody>
                    <a:bodyPr/>
                    <a:lstStyle/>
                    <a:p>
                      <a:pPr algn="l" fontAlgn="b"/>
                      <a:r>
                        <a:rPr lang="ru-RU" sz="800" b="0" i="0" u="none" strike="noStrike" baseline="30000" dirty="0">
                          <a:solidFill>
                            <a:srgbClr val="000000"/>
                          </a:solidFill>
                          <a:effectLst/>
                          <a:latin typeface="Arial" panose="020B0604020202020204" pitchFamily="34" charset="0"/>
                          <a:cs typeface="Arial" panose="020B0604020202020204" pitchFamily="34" charset="0"/>
                        </a:rPr>
                        <a:t>2.10</a:t>
                      </a:r>
                      <a:r>
                        <a:rPr lang="ru-RU" sz="800" b="0" i="0" u="none" strike="noStrike" dirty="0">
                          <a:solidFill>
                            <a:srgbClr val="000000"/>
                          </a:solidFill>
                          <a:effectLst/>
                          <a:latin typeface="Arial" panose="020B0604020202020204" pitchFamily="34" charset="0"/>
                          <a:cs typeface="Arial" panose="020B0604020202020204" pitchFamily="34" charset="0"/>
                        </a:rPr>
                        <a:t> </a:t>
                      </a:r>
                      <a:r>
                        <a:rPr lang="ru-RU" sz="800" b="0" i="0" u="none" strike="noStrike" dirty="0" smtClean="0">
                          <a:solidFill>
                            <a:srgbClr val="000000"/>
                          </a:solidFill>
                          <a:effectLst/>
                          <a:latin typeface="Arial" panose="020B0604020202020204" pitchFamily="34" charset="0"/>
                          <a:cs typeface="Arial" panose="020B0604020202020204" pitchFamily="34" charset="0"/>
                        </a:rPr>
                        <a:t>Указывается </a:t>
                      </a:r>
                      <a:r>
                        <a:rPr lang="ru-RU" sz="800" b="0" i="0" u="none" strike="noStrike" dirty="0">
                          <a:solidFill>
                            <a:srgbClr val="000000"/>
                          </a:solidFill>
                          <a:effectLst/>
                          <a:latin typeface="Arial" panose="020B0604020202020204" pitchFamily="34" charset="0"/>
                          <a:cs typeface="Arial" panose="020B0604020202020204" pitchFamily="34" charset="0"/>
                        </a:rPr>
                        <a:t>изменение планового показателя в сравнении с плановым показателем предшествующего </a:t>
                      </a:r>
                      <a:r>
                        <a:rPr lang="ru-RU" sz="800" b="0" i="0" u="none" strike="noStrike" dirty="0" smtClean="0">
                          <a:solidFill>
                            <a:srgbClr val="000000"/>
                          </a:solidFill>
                          <a:effectLst/>
                          <a:latin typeface="Arial" panose="020B0604020202020204" pitchFamily="34" charset="0"/>
                          <a:cs typeface="Arial" panose="020B0604020202020204" pitchFamily="34" charset="0"/>
                        </a:rPr>
                        <a:t>отчетного </a:t>
                      </a:r>
                      <a:r>
                        <a:rPr lang="ru-RU" sz="800" b="0" i="0" u="none" strike="noStrike" dirty="0">
                          <a:solidFill>
                            <a:srgbClr val="000000"/>
                          </a:solidFill>
                          <a:effectLst/>
                          <a:latin typeface="Arial" panose="020B0604020202020204" pitchFamily="34" charset="0"/>
                          <a:cs typeface="Arial" panose="020B0604020202020204" pitchFamily="34" charset="0"/>
                        </a:rPr>
                        <a:t>финансового года. Показатель определяется как разность соответствующих показателей граф 4 и 3 Таблицы 2.</a:t>
                      </a:r>
                    </a:p>
                  </a:txBody>
                  <a:tcPr marL="5343" marR="5343" marT="5343"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487899179"/>
                  </a:ext>
                </a:extLst>
              </a:tr>
              <a:tr h="160899">
                <a:tc gridSpan="63">
                  <a:txBody>
                    <a:bodyPr/>
                    <a:lstStyle/>
                    <a:p>
                      <a:pPr algn="l" fontAlgn="b"/>
                      <a:r>
                        <a:rPr lang="ru-RU" sz="800" b="0" i="0" u="none" strike="noStrike" baseline="30000" dirty="0">
                          <a:solidFill>
                            <a:srgbClr val="000000"/>
                          </a:solidFill>
                          <a:effectLst/>
                          <a:latin typeface="Arial" panose="020B0604020202020204" pitchFamily="34" charset="0"/>
                          <a:cs typeface="Arial" panose="020B0604020202020204" pitchFamily="34" charset="0"/>
                        </a:rPr>
                        <a:t>2.11</a:t>
                      </a:r>
                      <a:r>
                        <a:rPr lang="ru-RU" sz="800" b="0" i="0" u="none" strike="noStrike" dirty="0">
                          <a:solidFill>
                            <a:srgbClr val="000000"/>
                          </a:solidFill>
                          <a:effectLst/>
                          <a:latin typeface="Arial" panose="020B0604020202020204" pitchFamily="34" charset="0"/>
                          <a:cs typeface="Arial" panose="020B0604020202020204" pitchFamily="34" charset="0"/>
                        </a:rPr>
                        <a:t> </a:t>
                      </a:r>
                      <a:r>
                        <a:rPr lang="ru-RU" sz="800" b="0" i="0" u="none" strike="noStrike" dirty="0" smtClean="0">
                          <a:solidFill>
                            <a:srgbClr val="000000"/>
                          </a:solidFill>
                          <a:effectLst/>
                          <a:latin typeface="Arial" panose="020B0604020202020204" pitchFamily="34" charset="0"/>
                          <a:cs typeface="Arial" panose="020B0604020202020204" pitchFamily="34" charset="0"/>
                        </a:rPr>
                        <a:t>Указывается </a:t>
                      </a:r>
                      <a:r>
                        <a:rPr lang="ru-RU" sz="800" b="0" i="0" u="none" strike="noStrike" dirty="0">
                          <a:solidFill>
                            <a:srgbClr val="000000"/>
                          </a:solidFill>
                          <a:effectLst/>
                          <a:latin typeface="Arial" panose="020B0604020202020204" pitchFamily="34" charset="0"/>
                          <a:cs typeface="Arial" panose="020B0604020202020204" pitchFamily="34" charset="0"/>
                        </a:rPr>
                        <a:t>изменение планового показателя  в процентах относительно предшествующего финансового года (гр.15/гр.3 Таблицы 2 *100%).</a:t>
                      </a:r>
                    </a:p>
                  </a:txBody>
                  <a:tcPr marL="5343" marR="5343" marT="5343"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250871855"/>
                  </a:ext>
                </a:extLst>
              </a:tr>
              <a:tr h="257438">
                <a:tc gridSpan="63">
                  <a:txBody>
                    <a:bodyPr/>
                    <a:lstStyle/>
                    <a:p>
                      <a:pPr algn="l" fontAlgn="b"/>
                      <a:r>
                        <a:rPr lang="ru-RU" sz="800" b="0" i="0" u="none" strike="noStrike" baseline="30000" dirty="0">
                          <a:solidFill>
                            <a:srgbClr val="000000"/>
                          </a:solidFill>
                          <a:effectLst/>
                          <a:latin typeface="Arial" panose="020B0604020202020204" pitchFamily="34" charset="0"/>
                          <a:cs typeface="Arial" panose="020B0604020202020204" pitchFamily="34" charset="0"/>
                        </a:rPr>
                        <a:t>2.12</a:t>
                      </a:r>
                      <a:r>
                        <a:rPr lang="ru-RU" sz="800" b="0" i="0" u="none" strike="noStrike" dirty="0">
                          <a:solidFill>
                            <a:srgbClr val="000000"/>
                          </a:solidFill>
                          <a:effectLst/>
                          <a:latin typeface="Arial" panose="020B0604020202020204" pitchFamily="34" charset="0"/>
                          <a:cs typeface="Arial" panose="020B0604020202020204" pitchFamily="34" charset="0"/>
                        </a:rPr>
                        <a:t> </a:t>
                      </a:r>
                      <a:r>
                        <a:rPr lang="ru-RU" sz="800" b="0" i="0" u="none" strike="noStrike" dirty="0" smtClean="0">
                          <a:solidFill>
                            <a:srgbClr val="000000"/>
                          </a:solidFill>
                          <a:effectLst/>
                          <a:latin typeface="Arial" panose="020B0604020202020204" pitchFamily="34" charset="0"/>
                          <a:cs typeface="Arial" panose="020B0604020202020204" pitchFamily="34" charset="0"/>
                        </a:rPr>
                        <a:t>Указывается </a:t>
                      </a:r>
                      <a:r>
                        <a:rPr lang="ru-RU" sz="800" b="0" i="0" u="none" strike="noStrike" dirty="0">
                          <a:solidFill>
                            <a:srgbClr val="000000"/>
                          </a:solidFill>
                          <a:effectLst/>
                          <a:latin typeface="Arial" panose="020B0604020202020204" pitchFamily="34" charset="0"/>
                          <a:cs typeface="Arial" panose="020B0604020202020204" pitchFamily="34" charset="0"/>
                        </a:rPr>
                        <a:t>изменение планового показателя в сравнении с плановым показателем предшествующего финансового года. Показатель определяется как разность соответствующих показателей граф 5 и 4 Таблицы 2.</a:t>
                      </a:r>
                    </a:p>
                  </a:txBody>
                  <a:tcPr marL="5343" marR="5343" marT="5343"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084775780"/>
                  </a:ext>
                </a:extLst>
              </a:tr>
              <a:tr h="128719">
                <a:tc gridSpan="63">
                  <a:txBody>
                    <a:bodyPr/>
                    <a:lstStyle/>
                    <a:p>
                      <a:pPr algn="l" fontAlgn="b"/>
                      <a:r>
                        <a:rPr lang="ru-RU" sz="800" b="0" i="0" u="none" strike="noStrike" baseline="30000" dirty="0">
                          <a:solidFill>
                            <a:srgbClr val="000000"/>
                          </a:solidFill>
                          <a:effectLst/>
                          <a:latin typeface="Arial" panose="020B0604020202020204" pitchFamily="34" charset="0"/>
                          <a:cs typeface="Arial" panose="020B0604020202020204" pitchFamily="34" charset="0"/>
                        </a:rPr>
                        <a:t>2.13</a:t>
                      </a:r>
                      <a:r>
                        <a:rPr lang="ru-RU" sz="800" b="0" i="0" u="none" strike="noStrike" dirty="0">
                          <a:solidFill>
                            <a:srgbClr val="000000"/>
                          </a:solidFill>
                          <a:effectLst/>
                          <a:latin typeface="Arial" panose="020B0604020202020204" pitchFamily="34" charset="0"/>
                          <a:cs typeface="Arial" panose="020B0604020202020204" pitchFamily="34" charset="0"/>
                        </a:rPr>
                        <a:t> </a:t>
                      </a:r>
                      <a:r>
                        <a:rPr lang="ru-RU" sz="800" b="0" i="0" u="none" strike="noStrike" dirty="0" err="1">
                          <a:solidFill>
                            <a:srgbClr val="000000"/>
                          </a:solidFill>
                          <a:effectLst/>
                          <a:latin typeface="Arial" panose="020B0604020202020204" pitchFamily="34" charset="0"/>
                          <a:cs typeface="Arial" panose="020B0604020202020204" pitchFamily="34" charset="0"/>
                        </a:rPr>
                        <a:t>Указываетя</a:t>
                      </a:r>
                      <a:r>
                        <a:rPr lang="ru-RU" sz="800" b="0" i="0" u="none" strike="noStrike" dirty="0">
                          <a:solidFill>
                            <a:srgbClr val="000000"/>
                          </a:solidFill>
                          <a:effectLst/>
                          <a:latin typeface="Arial" panose="020B0604020202020204" pitchFamily="34" charset="0"/>
                          <a:cs typeface="Arial" panose="020B0604020202020204" pitchFamily="34" charset="0"/>
                        </a:rPr>
                        <a:t> изменение планового показателя  в процентах относительно предшествующего финансового года (гр.18/гр.4 Таблицы 2 *100%).</a:t>
                      </a:r>
                    </a:p>
                  </a:txBody>
                  <a:tcPr marL="5343" marR="5343" marT="5343"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2831038"/>
                  </a:ext>
                </a:extLst>
              </a:tr>
            </a:tbl>
          </a:graphicData>
        </a:graphic>
      </p:graphicFrame>
    </p:spTree>
    <p:extLst>
      <p:ext uri="{BB962C8B-B14F-4D97-AF65-F5344CB8AC3E}">
        <p14:creationId xmlns:p14="http://schemas.microsoft.com/office/powerpoint/2010/main" val="1156788953"/>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1994" y="1063928"/>
          <a:ext cx="9144000" cy="4565924"/>
        </p:xfrm>
        <a:graphic>
          <a:graphicData uri="http://schemas.openxmlformats.org/drawingml/2006/table">
            <a:tbl>
              <a:tblPr/>
              <a:tblGrid>
                <a:gridCol w="1329646">
                  <a:extLst>
                    <a:ext uri="{9D8B030D-6E8A-4147-A177-3AD203B41FA5}">
                      <a16:colId xmlns:a16="http://schemas.microsoft.com/office/drawing/2014/main" val="1159238248"/>
                    </a:ext>
                  </a:extLst>
                </a:gridCol>
                <a:gridCol w="432048">
                  <a:extLst>
                    <a:ext uri="{9D8B030D-6E8A-4147-A177-3AD203B41FA5}">
                      <a16:colId xmlns:a16="http://schemas.microsoft.com/office/drawing/2014/main" val="3679831394"/>
                    </a:ext>
                  </a:extLst>
                </a:gridCol>
                <a:gridCol w="866091">
                  <a:extLst>
                    <a:ext uri="{9D8B030D-6E8A-4147-A177-3AD203B41FA5}">
                      <a16:colId xmlns:a16="http://schemas.microsoft.com/office/drawing/2014/main" val="172890795"/>
                    </a:ext>
                  </a:extLst>
                </a:gridCol>
                <a:gridCol w="465205">
                  <a:extLst>
                    <a:ext uri="{9D8B030D-6E8A-4147-A177-3AD203B41FA5}">
                      <a16:colId xmlns:a16="http://schemas.microsoft.com/office/drawing/2014/main" val="3070376888"/>
                    </a:ext>
                  </a:extLst>
                </a:gridCol>
                <a:gridCol w="320970">
                  <a:extLst>
                    <a:ext uri="{9D8B030D-6E8A-4147-A177-3AD203B41FA5}">
                      <a16:colId xmlns:a16="http://schemas.microsoft.com/office/drawing/2014/main" val="1090062542"/>
                    </a:ext>
                  </a:extLst>
                </a:gridCol>
                <a:gridCol w="320970">
                  <a:extLst>
                    <a:ext uri="{9D8B030D-6E8A-4147-A177-3AD203B41FA5}">
                      <a16:colId xmlns:a16="http://schemas.microsoft.com/office/drawing/2014/main" val="266482517"/>
                    </a:ext>
                  </a:extLst>
                </a:gridCol>
                <a:gridCol w="667470">
                  <a:extLst>
                    <a:ext uri="{9D8B030D-6E8A-4147-A177-3AD203B41FA5}">
                      <a16:colId xmlns:a16="http://schemas.microsoft.com/office/drawing/2014/main" val="2869085403"/>
                    </a:ext>
                  </a:extLst>
                </a:gridCol>
                <a:gridCol w="599654">
                  <a:extLst>
                    <a:ext uri="{9D8B030D-6E8A-4147-A177-3AD203B41FA5}">
                      <a16:colId xmlns:a16="http://schemas.microsoft.com/office/drawing/2014/main" val="2364677687"/>
                    </a:ext>
                  </a:extLst>
                </a:gridCol>
                <a:gridCol w="359609">
                  <a:extLst>
                    <a:ext uri="{9D8B030D-6E8A-4147-A177-3AD203B41FA5}">
                      <a16:colId xmlns:a16="http://schemas.microsoft.com/office/drawing/2014/main" val="459657268"/>
                    </a:ext>
                  </a:extLst>
                </a:gridCol>
                <a:gridCol w="539814">
                  <a:extLst>
                    <a:ext uri="{9D8B030D-6E8A-4147-A177-3AD203B41FA5}">
                      <a16:colId xmlns:a16="http://schemas.microsoft.com/office/drawing/2014/main" val="2459536234"/>
                    </a:ext>
                  </a:extLst>
                </a:gridCol>
                <a:gridCol w="218843">
                  <a:extLst>
                    <a:ext uri="{9D8B030D-6E8A-4147-A177-3AD203B41FA5}">
                      <a16:colId xmlns:a16="http://schemas.microsoft.com/office/drawing/2014/main" val="3902437829"/>
                    </a:ext>
                  </a:extLst>
                </a:gridCol>
                <a:gridCol w="765951">
                  <a:extLst>
                    <a:ext uri="{9D8B030D-6E8A-4147-A177-3AD203B41FA5}">
                      <a16:colId xmlns:a16="http://schemas.microsoft.com/office/drawing/2014/main" val="3530281665"/>
                    </a:ext>
                  </a:extLst>
                </a:gridCol>
                <a:gridCol w="634644">
                  <a:extLst>
                    <a:ext uri="{9D8B030D-6E8A-4147-A177-3AD203B41FA5}">
                      <a16:colId xmlns:a16="http://schemas.microsoft.com/office/drawing/2014/main" val="1152236471"/>
                    </a:ext>
                  </a:extLst>
                </a:gridCol>
                <a:gridCol w="204253">
                  <a:extLst>
                    <a:ext uri="{9D8B030D-6E8A-4147-A177-3AD203B41FA5}">
                      <a16:colId xmlns:a16="http://schemas.microsoft.com/office/drawing/2014/main" val="4014073630"/>
                    </a:ext>
                  </a:extLst>
                </a:gridCol>
                <a:gridCol w="481455">
                  <a:extLst>
                    <a:ext uri="{9D8B030D-6E8A-4147-A177-3AD203B41FA5}">
                      <a16:colId xmlns:a16="http://schemas.microsoft.com/office/drawing/2014/main" val="50318502"/>
                    </a:ext>
                  </a:extLst>
                </a:gridCol>
                <a:gridCol w="204253">
                  <a:extLst>
                    <a:ext uri="{9D8B030D-6E8A-4147-A177-3AD203B41FA5}">
                      <a16:colId xmlns:a16="http://schemas.microsoft.com/office/drawing/2014/main" val="1848986774"/>
                    </a:ext>
                  </a:extLst>
                </a:gridCol>
                <a:gridCol w="733124">
                  <a:extLst>
                    <a:ext uri="{9D8B030D-6E8A-4147-A177-3AD203B41FA5}">
                      <a16:colId xmlns:a16="http://schemas.microsoft.com/office/drawing/2014/main" val="2891485041"/>
                    </a:ext>
                  </a:extLst>
                </a:gridCol>
              </a:tblGrid>
              <a:tr h="681128">
                <a:tc rowSpan="3">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Наименование показателя</a:t>
                      </a:r>
                      <a:r>
                        <a:rPr lang="ru-RU" sz="1400" b="0" i="0" u="none" strike="noStrike" baseline="30000" dirty="0">
                          <a:solidFill>
                            <a:srgbClr val="000000"/>
                          </a:solidFill>
                          <a:effectLst/>
                          <a:latin typeface="Arial" panose="020B0604020202020204" pitchFamily="34" charset="0"/>
                          <a:cs typeface="Arial" panose="020B0604020202020204" pitchFamily="34" charset="0"/>
                        </a:rPr>
                        <a:t>2.2</a:t>
                      </a:r>
                      <a:endParaRPr lang="ru-RU" sz="1400" b="0" i="0" u="none" strike="noStrike" dirty="0">
                        <a:solidFill>
                          <a:srgbClr val="000000"/>
                        </a:solidFill>
                        <a:effectLst/>
                        <a:latin typeface="Arial" panose="020B0604020202020204" pitchFamily="34" charset="0"/>
                        <a:cs typeface="Arial" panose="020B0604020202020204" pitchFamily="34" charset="0"/>
                      </a:endParaRPr>
                    </a:p>
                  </a:txBody>
                  <a:tcPr marL="9359" marR="9359" marT="9359"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Код строки</a:t>
                      </a: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15">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Значения показателей исполнения плана финансово-хозяйственной деятельности по доходам </a:t>
                      </a:r>
                      <a:r>
                        <a:rPr lang="ru-RU" sz="1400" b="1" i="0" u="sng" strike="noStrike" dirty="0">
                          <a:solidFill>
                            <a:srgbClr val="000000"/>
                          </a:solidFill>
                          <a:effectLst/>
                          <a:latin typeface="Arial" panose="020B0604020202020204" pitchFamily="34" charset="0"/>
                          <a:cs typeface="Arial" panose="020B0604020202020204" pitchFamily="34" charset="0"/>
                        </a:rPr>
                        <a:t>за финансовые годы, предшествующие текущему</a:t>
                      </a: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904218065"/>
                  </a:ext>
                </a:extLst>
              </a:tr>
              <a:tr h="789490">
                <a:tc vMerge="1">
                  <a:txBody>
                    <a:bodyPr/>
                    <a:lstStyle/>
                    <a:p>
                      <a:endParaRPr lang="ru-RU"/>
                    </a:p>
                  </a:txBody>
                  <a:tcPr/>
                </a:tc>
                <a:tc vMerge="1">
                  <a:txBody>
                    <a:bodyPr/>
                    <a:lstStyle/>
                    <a:p>
                      <a:endParaRPr lang="ru-RU"/>
                    </a:p>
                  </a:txBody>
                  <a:tcPr/>
                </a:tc>
                <a:tc gridSpan="5">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за 20___ год </a:t>
                      </a:r>
                      <a:br>
                        <a:rPr lang="ru-RU" sz="1400" b="0" i="0" u="none" strike="noStrike" dirty="0">
                          <a:solidFill>
                            <a:srgbClr val="000000"/>
                          </a:solidFill>
                          <a:effectLst/>
                          <a:latin typeface="Arial" panose="020B0604020202020204" pitchFamily="34" charset="0"/>
                          <a:cs typeface="Arial" panose="020B0604020202020204" pitchFamily="34" charset="0"/>
                        </a:rPr>
                      </a:br>
                      <a:r>
                        <a:rPr lang="ru-RU" sz="1400" b="0" i="0" u="none" strike="noStrike" dirty="0">
                          <a:solidFill>
                            <a:srgbClr val="000000"/>
                          </a:solidFill>
                          <a:effectLst/>
                          <a:latin typeface="Arial" panose="020B0604020202020204" pitchFamily="34" charset="0"/>
                          <a:cs typeface="Arial" panose="020B0604020202020204" pitchFamily="34" charset="0"/>
                        </a:rPr>
                        <a:t>(отчетный финансовый год)</a:t>
                      </a: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5">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за 20___ год </a:t>
                      </a:r>
                      <a:br>
                        <a:rPr lang="ru-RU" sz="1400" b="0" i="0" u="none" strike="noStrike" dirty="0">
                          <a:solidFill>
                            <a:srgbClr val="000000"/>
                          </a:solidFill>
                          <a:effectLst/>
                          <a:latin typeface="Arial" panose="020B0604020202020204" pitchFamily="34" charset="0"/>
                          <a:cs typeface="Arial" panose="020B0604020202020204" pitchFamily="34" charset="0"/>
                        </a:rPr>
                      </a:br>
                      <a:r>
                        <a:rPr lang="ru-RU" sz="1400" b="0" i="0" u="none" strike="noStrike" dirty="0">
                          <a:solidFill>
                            <a:srgbClr val="000000"/>
                          </a:solidFill>
                          <a:effectLst/>
                          <a:latin typeface="Arial" panose="020B0604020202020204" pitchFamily="34" charset="0"/>
                          <a:cs typeface="Arial" panose="020B0604020202020204" pitchFamily="34" charset="0"/>
                        </a:rPr>
                        <a:t>(отчетный финансовый год)</a:t>
                      </a: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5">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за 20___ год </a:t>
                      </a:r>
                      <a:br>
                        <a:rPr lang="ru-RU" sz="1400" b="0" i="0" u="none" strike="noStrike">
                          <a:solidFill>
                            <a:srgbClr val="000000"/>
                          </a:solidFill>
                          <a:effectLst/>
                          <a:latin typeface="Arial" panose="020B0604020202020204" pitchFamily="34" charset="0"/>
                          <a:cs typeface="Arial" panose="020B0604020202020204" pitchFamily="34" charset="0"/>
                        </a:rPr>
                      </a:br>
                      <a:r>
                        <a:rPr lang="ru-RU" sz="1400" b="0" i="0" u="none" strike="noStrike">
                          <a:solidFill>
                            <a:srgbClr val="000000"/>
                          </a:solidFill>
                          <a:effectLst/>
                          <a:latin typeface="Arial" panose="020B0604020202020204" pitchFamily="34" charset="0"/>
                          <a:cs typeface="Arial" panose="020B0604020202020204" pitchFamily="34" charset="0"/>
                        </a:rPr>
                        <a:t>(отчетный финансовый год)</a:t>
                      </a: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893218413"/>
                  </a:ext>
                </a:extLst>
              </a:tr>
              <a:tr h="1207455">
                <a:tc vMerge="1">
                  <a:txBody>
                    <a:bodyPr/>
                    <a:lstStyle/>
                    <a:p>
                      <a:endParaRPr lang="ru-RU"/>
                    </a:p>
                  </a:txBody>
                  <a:tcPr/>
                </a:tc>
                <a:tc vMerge="1">
                  <a:txBody>
                    <a:bodyPr/>
                    <a:lstStyle/>
                    <a:p>
                      <a:endParaRPr lang="ru-RU"/>
                    </a:p>
                  </a:txBody>
                  <a:tcPr/>
                </a:tc>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доход, </a:t>
                      </a:r>
                      <a:br>
                        <a:rPr lang="ru-RU" sz="1400" b="0" i="0" u="none" strike="noStrike" dirty="0">
                          <a:solidFill>
                            <a:srgbClr val="000000"/>
                          </a:solidFill>
                          <a:effectLst/>
                          <a:latin typeface="Arial" panose="020B0604020202020204" pitchFamily="34" charset="0"/>
                          <a:cs typeface="Arial" panose="020B0604020202020204" pitchFamily="34" charset="0"/>
                        </a:rPr>
                      </a:br>
                      <a:r>
                        <a:rPr lang="ru-RU" sz="1400" b="0" i="0" u="none" strike="noStrike" dirty="0">
                          <a:solidFill>
                            <a:srgbClr val="000000"/>
                          </a:solidFill>
                          <a:effectLst/>
                          <a:latin typeface="Arial" panose="020B0604020202020204" pitchFamily="34" charset="0"/>
                          <a:cs typeface="Arial" panose="020B0604020202020204" pitchFamily="34" charset="0"/>
                        </a:rPr>
                        <a:t>руб</a:t>
                      </a:r>
                      <a:r>
                        <a:rPr lang="ru-RU" sz="1400" b="0" i="0" u="none" strike="noStrike" baseline="30000" dirty="0">
                          <a:solidFill>
                            <a:srgbClr val="000000"/>
                          </a:solidFill>
                          <a:effectLst/>
                          <a:latin typeface="Arial" panose="020B0604020202020204" pitchFamily="34" charset="0"/>
                          <a:cs typeface="Arial" panose="020B0604020202020204" pitchFamily="34" charset="0"/>
                        </a:rPr>
                        <a:t>2.3</a:t>
                      </a:r>
                      <a:endParaRPr lang="ru-RU" sz="1400" b="0" i="0" u="none" strike="noStrike" dirty="0">
                        <a:solidFill>
                          <a:srgbClr val="000000"/>
                        </a:solidFill>
                        <a:effectLst/>
                        <a:latin typeface="Arial" panose="020B0604020202020204" pitchFamily="34" charset="0"/>
                        <a:cs typeface="Arial" panose="020B0604020202020204" pitchFamily="34" charset="0"/>
                      </a:endParaRP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3">
                  <a:txBody>
                    <a:bodyPr/>
                    <a:lstStyle/>
                    <a:p>
                      <a:pPr algn="ctr" fontAlgn="ctr"/>
                      <a:r>
                        <a:rPr lang="ru-RU" sz="1300" b="0" i="0" u="none" strike="noStrike" dirty="0">
                          <a:solidFill>
                            <a:srgbClr val="000000"/>
                          </a:solidFill>
                          <a:effectLst/>
                          <a:latin typeface="Arial" panose="020B0604020202020204" pitchFamily="34" charset="0"/>
                          <a:cs typeface="Arial" panose="020B0604020202020204" pitchFamily="34" charset="0"/>
                        </a:rPr>
                        <a:t> изменение </a:t>
                      </a:r>
                      <a:br>
                        <a:rPr lang="ru-RU" sz="1300" b="0" i="0" u="none" strike="noStrike" dirty="0">
                          <a:solidFill>
                            <a:srgbClr val="000000"/>
                          </a:solidFill>
                          <a:effectLst/>
                          <a:latin typeface="Arial" panose="020B0604020202020204" pitchFamily="34" charset="0"/>
                          <a:cs typeface="Arial" panose="020B0604020202020204" pitchFamily="34" charset="0"/>
                        </a:rPr>
                      </a:br>
                      <a:r>
                        <a:rPr lang="ru-RU" sz="1300" b="0" i="0" u="none" strike="noStrike" dirty="0">
                          <a:solidFill>
                            <a:srgbClr val="000000"/>
                          </a:solidFill>
                          <a:effectLst/>
                          <a:latin typeface="Arial" panose="020B0604020202020204" pitchFamily="34" charset="0"/>
                          <a:cs typeface="Arial" panose="020B0604020202020204" pitchFamily="34" charset="0"/>
                        </a:rPr>
                        <a:t>(в абсолютных величинах)</a:t>
                      </a:r>
                      <a:r>
                        <a:rPr lang="ru-RU" sz="1300" b="0" i="0" u="none" strike="noStrike" baseline="30000" dirty="0">
                          <a:solidFill>
                            <a:srgbClr val="000000"/>
                          </a:solidFill>
                          <a:effectLst/>
                          <a:latin typeface="Arial" panose="020B0604020202020204" pitchFamily="34" charset="0"/>
                          <a:cs typeface="Arial" panose="020B0604020202020204" pitchFamily="34" charset="0"/>
                        </a:rPr>
                        <a:t>2.4</a:t>
                      </a:r>
                      <a:endParaRPr lang="ru-RU" sz="1300" b="0" i="0" u="none" strike="noStrike" dirty="0">
                        <a:solidFill>
                          <a:srgbClr val="000000"/>
                        </a:solidFill>
                        <a:effectLst/>
                        <a:latin typeface="Arial" panose="020B0604020202020204" pitchFamily="34" charset="0"/>
                        <a:cs typeface="Arial" panose="020B0604020202020204" pitchFamily="34" charset="0"/>
                      </a:endParaRP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ctr"/>
                      <a:r>
                        <a:rPr lang="ru-RU" sz="1300" b="0" i="0" u="none" strike="noStrike" dirty="0">
                          <a:solidFill>
                            <a:srgbClr val="000000"/>
                          </a:solidFill>
                          <a:effectLst/>
                          <a:latin typeface="Arial" panose="020B0604020202020204" pitchFamily="34" charset="0"/>
                          <a:cs typeface="Arial" panose="020B0604020202020204" pitchFamily="34" charset="0"/>
                        </a:rPr>
                        <a:t>в про-центах</a:t>
                      </a:r>
                      <a:r>
                        <a:rPr lang="ru-RU" sz="1300" b="0" i="0" u="none" strike="noStrike" baseline="30000" dirty="0">
                          <a:solidFill>
                            <a:srgbClr val="000000"/>
                          </a:solidFill>
                          <a:effectLst/>
                          <a:latin typeface="Arial" panose="020B0604020202020204" pitchFamily="34" charset="0"/>
                          <a:cs typeface="Arial" panose="020B0604020202020204" pitchFamily="34" charset="0"/>
                        </a:rPr>
                        <a:t/>
                      </a:r>
                      <a:br>
                        <a:rPr lang="ru-RU" sz="1300" b="0" i="0" u="none" strike="noStrike" baseline="30000" dirty="0">
                          <a:solidFill>
                            <a:srgbClr val="000000"/>
                          </a:solidFill>
                          <a:effectLst/>
                          <a:latin typeface="Arial" panose="020B0604020202020204" pitchFamily="34" charset="0"/>
                          <a:cs typeface="Arial" panose="020B0604020202020204" pitchFamily="34" charset="0"/>
                        </a:rPr>
                      </a:br>
                      <a:r>
                        <a:rPr lang="ru-RU" sz="1300" b="0" i="0" u="none" strike="noStrike" dirty="0">
                          <a:solidFill>
                            <a:srgbClr val="000000"/>
                          </a:solidFill>
                          <a:effectLst/>
                          <a:latin typeface="Arial" panose="020B0604020202020204" pitchFamily="34" charset="0"/>
                          <a:cs typeface="Arial" panose="020B0604020202020204" pitchFamily="34" charset="0"/>
                        </a:rPr>
                        <a:t>(гр.4/гр.3*100%)</a:t>
                      </a:r>
                      <a:r>
                        <a:rPr lang="ru-RU" sz="1300" b="0" i="0" u="none" strike="noStrike" baseline="30000" dirty="0">
                          <a:solidFill>
                            <a:srgbClr val="000000"/>
                          </a:solidFill>
                          <a:effectLst/>
                          <a:latin typeface="Arial" panose="020B0604020202020204" pitchFamily="34" charset="0"/>
                          <a:cs typeface="Arial" panose="020B0604020202020204" pitchFamily="34" charset="0"/>
                        </a:rPr>
                        <a:t>2.5</a:t>
                      </a:r>
                      <a:endParaRPr lang="ru-RU" sz="1300" b="0" i="0" u="none" strike="noStrike" dirty="0">
                        <a:solidFill>
                          <a:srgbClr val="000000"/>
                        </a:solidFill>
                        <a:effectLst/>
                        <a:latin typeface="Arial" panose="020B0604020202020204" pitchFamily="34" charset="0"/>
                        <a:cs typeface="Arial" panose="020B0604020202020204" pitchFamily="34" charset="0"/>
                      </a:endParaRP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доход, </a:t>
                      </a:r>
                      <a:br>
                        <a:rPr lang="ru-RU" sz="1400" b="0" i="0" u="none" strike="noStrike" dirty="0">
                          <a:solidFill>
                            <a:srgbClr val="000000"/>
                          </a:solidFill>
                          <a:effectLst/>
                          <a:latin typeface="Arial" panose="020B0604020202020204" pitchFamily="34" charset="0"/>
                          <a:cs typeface="Arial" panose="020B0604020202020204" pitchFamily="34" charset="0"/>
                        </a:rPr>
                      </a:br>
                      <a:r>
                        <a:rPr lang="ru-RU" sz="1400" b="0" i="0" u="none" strike="noStrike" dirty="0">
                          <a:solidFill>
                            <a:srgbClr val="000000"/>
                          </a:solidFill>
                          <a:effectLst/>
                          <a:latin typeface="Arial" panose="020B0604020202020204" pitchFamily="34" charset="0"/>
                          <a:cs typeface="Arial" panose="020B0604020202020204" pitchFamily="34" charset="0"/>
                        </a:rPr>
                        <a:t>руб</a:t>
                      </a:r>
                      <a:r>
                        <a:rPr lang="ru-RU" sz="1400" b="0" i="0" u="none" strike="noStrike" baseline="30000" dirty="0">
                          <a:solidFill>
                            <a:srgbClr val="000000"/>
                          </a:solidFill>
                          <a:effectLst/>
                          <a:latin typeface="Arial" panose="020B0604020202020204" pitchFamily="34" charset="0"/>
                          <a:cs typeface="Arial" panose="020B0604020202020204" pitchFamily="34" charset="0"/>
                        </a:rPr>
                        <a:t>2.3</a:t>
                      </a:r>
                      <a:endParaRPr lang="ru-RU" sz="1400" b="0" i="0" u="none" strike="noStrike" dirty="0">
                        <a:solidFill>
                          <a:srgbClr val="000000"/>
                        </a:solidFill>
                        <a:effectLst/>
                        <a:latin typeface="Arial" panose="020B0604020202020204" pitchFamily="34" charset="0"/>
                        <a:cs typeface="Arial" panose="020B0604020202020204" pitchFamily="34" charset="0"/>
                      </a:endParaRP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3">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изменение </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(в </a:t>
                      </a:r>
                      <a:r>
                        <a:rPr lang="ru-RU" sz="1200" b="0" i="0" u="none" strike="noStrike" dirty="0" smtClean="0">
                          <a:solidFill>
                            <a:srgbClr val="000000"/>
                          </a:solidFill>
                          <a:effectLst/>
                          <a:latin typeface="Arial" panose="020B0604020202020204" pitchFamily="34" charset="0"/>
                          <a:cs typeface="Arial" panose="020B0604020202020204" pitchFamily="34" charset="0"/>
                        </a:rPr>
                        <a:t>абсолютных </a:t>
                      </a:r>
                      <a:r>
                        <a:rPr lang="ru-RU" sz="1200" b="0" i="0" u="none" strike="noStrike" dirty="0">
                          <a:solidFill>
                            <a:srgbClr val="000000"/>
                          </a:solidFill>
                          <a:effectLst/>
                          <a:latin typeface="Arial" panose="020B0604020202020204" pitchFamily="34" charset="0"/>
                          <a:cs typeface="Arial" panose="020B0604020202020204" pitchFamily="34" charset="0"/>
                        </a:rPr>
                        <a:t>величинах)</a:t>
                      </a:r>
                      <a:r>
                        <a:rPr lang="ru-RU" sz="1200" b="0" i="0" u="none" strike="noStrike" baseline="30000" dirty="0">
                          <a:solidFill>
                            <a:srgbClr val="000000"/>
                          </a:solidFill>
                          <a:effectLst/>
                          <a:latin typeface="Arial" panose="020B0604020202020204" pitchFamily="34" charset="0"/>
                          <a:cs typeface="Arial" panose="020B0604020202020204" pitchFamily="34" charset="0"/>
                        </a:rPr>
                        <a:t>2.4</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в про-центах</a:t>
                      </a:r>
                      <a:r>
                        <a:rPr lang="ru-RU" sz="1200" b="0" i="0" u="none" strike="noStrike" baseline="30000" dirty="0">
                          <a:solidFill>
                            <a:srgbClr val="000000"/>
                          </a:solidFill>
                          <a:effectLst/>
                          <a:latin typeface="Arial" panose="020B0604020202020204" pitchFamily="34" charset="0"/>
                          <a:cs typeface="Arial" panose="020B0604020202020204" pitchFamily="34" charset="0"/>
                        </a:rPr>
                        <a:t/>
                      </a:r>
                      <a:br>
                        <a:rPr lang="ru-RU" sz="1200" b="0" i="0" u="none" strike="noStrike" baseline="30000"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(гр.7/гр.6*100%)</a:t>
                      </a:r>
                      <a:r>
                        <a:rPr lang="ru-RU" sz="1200" b="0" i="0" u="none" strike="noStrike" baseline="30000" dirty="0">
                          <a:solidFill>
                            <a:srgbClr val="000000"/>
                          </a:solidFill>
                          <a:effectLst/>
                          <a:latin typeface="Arial" panose="020B0604020202020204" pitchFamily="34" charset="0"/>
                          <a:cs typeface="Arial" panose="020B0604020202020204" pitchFamily="34" charset="0"/>
                        </a:rPr>
                        <a:t>2.5</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доход, </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руб</a:t>
                      </a:r>
                      <a:r>
                        <a:rPr lang="ru-RU" sz="1200" b="0" i="0" u="none" strike="noStrike" baseline="30000" dirty="0">
                          <a:solidFill>
                            <a:srgbClr val="000000"/>
                          </a:solidFill>
                          <a:effectLst/>
                          <a:latin typeface="Arial" panose="020B0604020202020204" pitchFamily="34" charset="0"/>
                          <a:cs typeface="Arial" panose="020B0604020202020204" pitchFamily="34" charset="0"/>
                        </a:rPr>
                        <a:t>2.3</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3">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изменение </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(в </a:t>
                      </a:r>
                      <a:r>
                        <a:rPr lang="ru-RU" sz="1200" b="0" i="0" u="none" strike="noStrike" dirty="0" err="1">
                          <a:solidFill>
                            <a:srgbClr val="000000"/>
                          </a:solidFill>
                          <a:effectLst/>
                          <a:latin typeface="Arial" panose="020B0604020202020204" pitchFamily="34" charset="0"/>
                          <a:cs typeface="Arial" panose="020B0604020202020204" pitchFamily="34" charset="0"/>
                        </a:rPr>
                        <a:t>абсолют-ных</a:t>
                      </a:r>
                      <a:r>
                        <a:rPr lang="ru-RU" sz="1200" b="0" i="0" u="none" strike="noStrike" dirty="0">
                          <a:solidFill>
                            <a:srgbClr val="000000"/>
                          </a:solidFill>
                          <a:effectLst/>
                          <a:latin typeface="Arial" panose="020B0604020202020204" pitchFamily="34" charset="0"/>
                          <a:cs typeface="Arial" panose="020B0604020202020204" pitchFamily="34" charset="0"/>
                        </a:rPr>
                        <a:t> величинах)</a:t>
                      </a:r>
                      <a:r>
                        <a:rPr lang="ru-RU" sz="1200" b="0" i="0" u="none" strike="noStrike" baseline="30000" dirty="0">
                          <a:solidFill>
                            <a:srgbClr val="000000"/>
                          </a:solidFill>
                          <a:effectLst/>
                          <a:latin typeface="Arial" panose="020B0604020202020204" pitchFamily="34" charset="0"/>
                          <a:cs typeface="Arial" panose="020B0604020202020204" pitchFamily="34" charset="0"/>
                        </a:rPr>
                        <a:t>2.4</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в про-центах</a:t>
                      </a:r>
                      <a:r>
                        <a:rPr lang="ru-RU" sz="1200" b="0" i="0" u="none" strike="noStrike" baseline="30000" dirty="0">
                          <a:solidFill>
                            <a:srgbClr val="000000"/>
                          </a:solidFill>
                          <a:effectLst/>
                          <a:latin typeface="Arial" panose="020B0604020202020204" pitchFamily="34" charset="0"/>
                          <a:cs typeface="Arial" panose="020B0604020202020204" pitchFamily="34" charset="0"/>
                        </a:rPr>
                        <a:t/>
                      </a:r>
                      <a:br>
                        <a:rPr lang="ru-RU" sz="1200" b="0" i="0" u="none" strike="noStrike" baseline="30000"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(гр.10/гр.9*100%)</a:t>
                      </a:r>
                      <a:r>
                        <a:rPr lang="ru-RU" sz="1200" b="0" i="0" u="none" strike="noStrike" baseline="30000" dirty="0">
                          <a:solidFill>
                            <a:srgbClr val="000000"/>
                          </a:solidFill>
                          <a:effectLst/>
                          <a:latin typeface="Arial" panose="020B0604020202020204" pitchFamily="34" charset="0"/>
                          <a:cs typeface="Arial" panose="020B0604020202020204" pitchFamily="34" charset="0"/>
                        </a:rPr>
                        <a:t>2.5</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885549859"/>
                  </a:ext>
                </a:extLst>
              </a:tr>
              <a:tr h="309603">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1</a:t>
                      </a:r>
                    </a:p>
                  </a:txBody>
                  <a:tcPr marL="9359" marR="9359" marT="9359"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2</a:t>
                      </a: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3</a:t>
                      </a: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3">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4</a:t>
                      </a: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5</a:t>
                      </a: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6</a:t>
                      </a: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3">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7</a:t>
                      </a: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8</a:t>
                      </a: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9</a:t>
                      </a: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3">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10</a:t>
                      </a: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11</a:t>
                      </a:r>
                    </a:p>
                  </a:txBody>
                  <a:tcPr marL="9359" marR="9359" marT="9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978399898"/>
                  </a:ext>
                </a:extLst>
              </a:tr>
              <a:tr h="309603">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010</a:t>
                      </a:r>
                    </a:p>
                  </a:txBody>
                  <a:tcPr marL="9359" marR="9359" marT="935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smtClean="0">
                          <a:solidFill>
                            <a:srgbClr val="000000"/>
                          </a:solidFill>
                          <a:effectLst/>
                          <a:latin typeface="Arial" panose="020B0604020202020204" pitchFamily="34" charset="0"/>
                          <a:cs typeface="Arial" panose="020B0604020202020204" pitchFamily="34" charset="0"/>
                        </a:rPr>
                        <a:t> отчет 0503737</a:t>
                      </a:r>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r>
                        <a:rPr lang="ru-RU" sz="1400" b="0" i="0" u="none" strike="noStrike" dirty="0" smtClean="0">
                          <a:solidFill>
                            <a:srgbClr val="000000"/>
                          </a:solidFill>
                          <a:effectLst/>
                          <a:latin typeface="Arial" panose="020B0604020202020204" pitchFamily="34" charset="0"/>
                          <a:cs typeface="Arial" panose="020B0604020202020204" pitchFamily="34" charset="0"/>
                        </a:rPr>
                        <a:t>гр.6-гр.3</a:t>
                      </a:r>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pPr algn="ctr" fontAlgn="b"/>
                      <a:endParaRPr lang="ru-RU" sz="1400" b="0" i="0" u="none" strike="noStrike" dirty="0">
                        <a:solidFill>
                          <a:srgbClr val="000000"/>
                        </a:solidFill>
                        <a:effectLst/>
                        <a:latin typeface="Arial" panose="020B0604020202020204" pitchFamily="34" charset="0"/>
                        <a:cs typeface="Arial" panose="020B0604020202020204" pitchFamily="34" charset="0"/>
                      </a:endParaRPr>
                    </a:p>
                  </a:txBody>
                  <a:tcPr marL="9359" marR="9359" marT="9359"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b"/>
                      <a:r>
                        <a:rPr lang="ru-RU" sz="1400" b="0" i="0" u="none" strike="noStrike" dirty="0" smtClean="0">
                          <a:solidFill>
                            <a:srgbClr val="000000"/>
                          </a:solidFill>
                          <a:effectLst/>
                          <a:latin typeface="Arial" panose="020B0604020202020204" pitchFamily="34" charset="0"/>
                          <a:cs typeface="Arial" panose="020B0604020202020204" pitchFamily="34" charset="0"/>
                        </a:rPr>
                        <a:t>гр.9-</a:t>
                      </a:r>
                      <a:r>
                        <a:rPr lang="ru-RU" sz="1400" b="0" i="0" u="none" strike="noStrike" baseline="0" dirty="0" smtClean="0">
                          <a:solidFill>
                            <a:srgbClr val="000000"/>
                          </a:solidFill>
                          <a:effectLst/>
                          <a:latin typeface="Arial" panose="020B0604020202020204" pitchFamily="34" charset="0"/>
                          <a:cs typeface="Arial" panose="020B0604020202020204" pitchFamily="34" charset="0"/>
                        </a:rPr>
                        <a:t> гр.6</a:t>
                      </a:r>
                      <a:r>
                        <a:rPr lang="ru-RU" sz="1400" b="0" i="0" u="none" strike="noStrike" dirty="0">
                          <a:solidFill>
                            <a:srgbClr val="000000"/>
                          </a:solidFill>
                          <a:effectLst/>
                          <a:latin typeface="Arial" panose="020B0604020202020204" pitchFamily="34" charset="0"/>
                          <a:cs typeface="Arial" panose="020B0604020202020204" pitchFamily="34" charset="0"/>
                        </a:rPr>
                        <a:t> </a:t>
                      </a:r>
                    </a:p>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pPr algn="ctr" fontAlgn="b"/>
                      <a:endParaRPr lang="ru-RU" sz="1400" b="0" i="0" u="none" strike="noStrike" dirty="0">
                        <a:solidFill>
                          <a:srgbClr val="000000"/>
                        </a:solidFill>
                        <a:effectLst/>
                        <a:latin typeface="Arial" panose="020B0604020202020204" pitchFamily="34" charset="0"/>
                        <a:cs typeface="Arial" panose="020B0604020202020204" pitchFamily="34" charset="0"/>
                      </a:endParaRPr>
                    </a:p>
                  </a:txBody>
                  <a:tcPr marL="9359" marR="9359" marT="9359"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42670826"/>
                  </a:ext>
                </a:extLst>
              </a:tr>
              <a:tr h="309603">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020</a:t>
                      </a:r>
                    </a:p>
                  </a:txBody>
                  <a:tcPr marL="9359" marR="9359" marT="935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501996605"/>
                  </a:ext>
                </a:extLst>
              </a:tr>
              <a:tr h="309603">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407446484"/>
                  </a:ext>
                </a:extLst>
              </a:tr>
              <a:tr h="309603">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359" marR="9359" marT="9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40520138"/>
                  </a:ext>
                </a:extLst>
              </a:tr>
            </a:tbl>
          </a:graphicData>
        </a:graphic>
      </p:graphicFrame>
      <p:sp>
        <p:nvSpPr>
          <p:cNvPr id="3" name="Выноска со стрелкой вниз 2"/>
          <p:cNvSpPr/>
          <p:nvPr/>
        </p:nvSpPr>
        <p:spPr>
          <a:xfrm>
            <a:off x="-1" y="10846"/>
            <a:ext cx="9144000" cy="1196752"/>
          </a:xfrm>
          <a:prstGeom prst="downArrowCallout">
            <a:avLst/>
          </a:prstGeom>
          <a:solidFill>
            <a:schemeClr val="accent3">
              <a:lumMod val="50000"/>
            </a:scheme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white"/>
                </a:solidFill>
                <a:effectLst/>
                <a:uLnTx/>
                <a:uFillTx/>
                <a:latin typeface="Calibri"/>
                <a:ea typeface="+mn-ea"/>
                <a:cs typeface="+mn-cs"/>
              </a:rPr>
              <a:t>2.3 Показатели формируются на основании отчетов об исполнении плана финансово-хозяйственной деятельности учреждения (форма по ОКУД 0503737) </a:t>
            </a:r>
            <a:endParaRPr kumimoji="0" lang="ru-RU" sz="1800" b="0" i="0" u="none" strike="noStrike" kern="1200" cap="none" spc="0" normalizeH="0" baseline="0" noProof="0" dirty="0" smtClean="0">
              <a:ln>
                <a:noFill/>
              </a:ln>
              <a:solidFill>
                <a:prstClr val="white"/>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prstClr val="white"/>
                </a:solidFill>
                <a:effectLst/>
                <a:uLnTx/>
                <a:uFillTx/>
                <a:latin typeface="Calibri"/>
                <a:ea typeface="+mn-ea"/>
                <a:cs typeface="+mn-cs"/>
              </a:rPr>
              <a:t>за </a:t>
            </a:r>
            <a:r>
              <a:rPr kumimoji="0" lang="ru-RU" sz="1800" b="0" i="0" u="none" strike="noStrike" kern="1200" cap="none" spc="0" normalizeH="0" baseline="0" noProof="0" dirty="0">
                <a:ln>
                  <a:noFill/>
                </a:ln>
                <a:solidFill>
                  <a:prstClr val="white"/>
                </a:solidFill>
                <a:effectLst/>
                <a:uLnTx/>
                <a:uFillTx/>
                <a:latin typeface="Calibri"/>
                <a:ea typeface="+mn-ea"/>
                <a:cs typeface="+mn-cs"/>
              </a:rPr>
              <a:t>три предшествующих финансовых года.</a:t>
            </a:r>
          </a:p>
        </p:txBody>
      </p:sp>
      <p:sp>
        <p:nvSpPr>
          <p:cNvPr id="5" name="Овал 4"/>
          <p:cNvSpPr/>
          <p:nvPr/>
        </p:nvSpPr>
        <p:spPr>
          <a:xfrm>
            <a:off x="251520" y="-3774"/>
            <a:ext cx="470904" cy="332656"/>
          </a:xfrm>
          <a:prstGeom prst="ellipse">
            <a:avLst/>
          </a:prstGeom>
          <a:noFill/>
          <a:ln w="28575">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7" name="Овал 6"/>
          <p:cNvSpPr/>
          <p:nvPr/>
        </p:nvSpPr>
        <p:spPr>
          <a:xfrm>
            <a:off x="2195736" y="3068960"/>
            <a:ext cx="288032" cy="216024"/>
          </a:xfrm>
          <a:prstGeom prst="ellipse">
            <a:avLst/>
          </a:prstGeom>
          <a:noFill/>
          <a:ln w="28575">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4" name="Выноска со стрелкой вверх 3"/>
          <p:cNvSpPr/>
          <p:nvPr/>
        </p:nvSpPr>
        <p:spPr>
          <a:xfrm>
            <a:off x="2267744" y="4293096"/>
            <a:ext cx="1800200" cy="1512168"/>
          </a:xfrm>
          <a:prstGeom prst="upArrowCallout">
            <a:avLst/>
          </a:prstGeom>
          <a:solidFill>
            <a:schemeClr val="accent3">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C00000"/>
                </a:solidFill>
                <a:effectLst/>
                <a:uLnTx/>
                <a:uFillTx/>
                <a:latin typeface="Calibri"/>
                <a:ea typeface="+mn-ea"/>
                <a:cs typeface="+mn-cs"/>
              </a:rPr>
              <a:t>Сравнение с предыдущим годом</a:t>
            </a:r>
            <a:endParaRPr kumimoji="0" lang="ru-RU" sz="1800" b="0" i="0" u="none" strike="noStrike" kern="1200" cap="none" spc="0" normalizeH="0" baseline="0" noProof="0" dirty="0">
              <a:ln>
                <a:noFill/>
              </a:ln>
              <a:solidFill>
                <a:srgbClr val="C00000"/>
              </a:solidFill>
              <a:effectLst/>
              <a:uLnTx/>
              <a:uFillTx/>
              <a:latin typeface="Calibri"/>
              <a:ea typeface="+mn-ea"/>
              <a:cs typeface="+mn-cs"/>
            </a:endParaRPr>
          </a:p>
        </p:txBody>
      </p:sp>
      <p:sp>
        <p:nvSpPr>
          <p:cNvPr id="6" name="Прямоугольник 5"/>
          <p:cNvSpPr/>
          <p:nvPr/>
        </p:nvSpPr>
        <p:spPr>
          <a:xfrm>
            <a:off x="4139952" y="5676310"/>
            <a:ext cx="4572000" cy="830997"/>
          </a:xfrm>
          <a:prstGeom prst="rect">
            <a:avLst/>
          </a:prstGeom>
        </p:spPr>
        <p:txBody>
          <a:bodyP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Указывается   изменение   (увеличение,   уменьшение)  </a:t>
            </a:r>
            <a:r>
              <a:rPr kumimoji="0" lang="ru-RU" sz="12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показателей исполнения  </a:t>
            </a:r>
            <a:r>
              <a:rPr kumimoji="0" lang="ru-RU"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Плана  по доходам относительно предшествующего финансового </a:t>
            </a:r>
            <a:r>
              <a:rPr kumimoji="0" lang="ru-RU" sz="12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года (</a:t>
            </a:r>
            <a:r>
              <a:rPr kumimoji="0" lang="ru-RU"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темп прироста, определяемый цепным методом)</a:t>
            </a:r>
          </a:p>
        </p:txBody>
      </p:sp>
    </p:spTree>
    <p:extLst>
      <p:ext uri="{BB962C8B-B14F-4D97-AF65-F5344CB8AC3E}">
        <p14:creationId xmlns:p14="http://schemas.microsoft.com/office/powerpoint/2010/main" val="470134584"/>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nvGraphicFramePr>
        <p:xfrm>
          <a:off x="0" y="1196752"/>
          <a:ext cx="9144001" cy="4104705"/>
        </p:xfrm>
        <a:graphic>
          <a:graphicData uri="http://schemas.openxmlformats.org/drawingml/2006/table">
            <a:tbl>
              <a:tblPr/>
              <a:tblGrid>
                <a:gridCol w="1166079">
                  <a:extLst>
                    <a:ext uri="{9D8B030D-6E8A-4147-A177-3AD203B41FA5}">
                      <a16:colId xmlns:a16="http://schemas.microsoft.com/office/drawing/2014/main" val="1062489579"/>
                    </a:ext>
                  </a:extLst>
                </a:gridCol>
                <a:gridCol w="272085">
                  <a:extLst>
                    <a:ext uri="{9D8B030D-6E8A-4147-A177-3AD203B41FA5}">
                      <a16:colId xmlns:a16="http://schemas.microsoft.com/office/drawing/2014/main" val="3435170831"/>
                    </a:ext>
                  </a:extLst>
                </a:gridCol>
                <a:gridCol w="272085">
                  <a:extLst>
                    <a:ext uri="{9D8B030D-6E8A-4147-A177-3AD203B41FA5}">
                      <a16:colId xmlns:a16="http://schemas.microsoft.com/office/drawing/2014/main" val="4258389040"/>
                    </a:ext>
                  </a:extLst>
                </a:gridCol>
                <a:gridCol w="184231">
                  <a:extLst>
                    <a:ext uri="{9D8B030D-6E8A-4147-A177-3AD203B41FA5}">
                      <a16:colId xmlns:a16="http://schemas.microsoft.com/office/drawing/2014/main" val="405154537"/>
                    </a:ext>
                  </a:extLst>
                </a:gridCol>
                <a:gridCol w="991565">
                  <a:extLst>
                    <a:ext uri="{9D8B030D-6E8A-4147-A177-3AD203B41FA5}">
                      <a16:colId xmlns:a16="http://schemas.microsoft.com/office/drawing/2014/main" val="474148986"/>
                    </a:ext>
                  </a:extLst>
                </a:gridCol>
                <a:gridCol w="1166079">
                  <a:extLst>
                    <a:ext uri="{9D8B030D-6E8A-4147-A177-3AD203B41FA5}">
                      <a16:colId xmlns:a16="http://schemas.microsoft.com/office/drawing/2014/main" val="113354650"/>
                    </a:ext>
                  </a:extLst>
                </a:gridCol>
                <a:gridCol w="335247">
                  <a:extLst>
                    <a:ext uri="{9D8B030D-6E8A-4147-A177-3AD203B41FA5}">
                      <a16:colId xmlns:a16="http://schemas.microsoft.com/office/drawing/2014/main" val="3779301658"/>
                    </a:ext>
                  </a:extLst>
                </a:gridCol>
                <a:gridCol w="272085">
                  <a:extLst>
                    <a:ext uri="{9D8B030D-6E8A-4147-A177-3AD203B41FA5}">
                      <a16:colId xmlns:a16="http://schemas.microsoft.com/office/drawing/2014/main" val="2339781475"/>
                    </a:ext>
                  </a:extLst>
                </a:gridCol>
                <a:gridCol w="272085">
                  <a:extLst>
                    <a:ext uri="{9D8B030D-6E8A-4147-A177-3AD203B41FA5}">
                      <a16:colId xmlns:a16="http://schemas.microsoft.com/office/drawing/2014/main" val="2374386468"/>
                    </a:ext>
                  </a:extLst>
                </a:gridCol>
                <a:gridCol w="1166079">
                  <a:extLst>
                    <a:ext uri="{9D8B030D-6E8A-4147-A177-3AD203B41FA5}">
                      <a16:colId xmlns:a16="http://schemas.microsoft.com/office/drawing/2014/main" val="3764799170"/>
                    </a:ext>
                  </a:extLst>
                </a:gridCol>
                <a:gridCol w="1136928">
                  <a:extLst>
                    <a:ext uri="{9D8B030D-6E8A-4147-A177-3AD203B41FA5}">
                      <a16:colId xmlns:a16="http://schemas.microsoft.com/office/drawing/2014/main" val="2887160982"/>
                    </a:ext>
                  </a:extLst>
                </a:gridCol>
                <a:gridCol w="780566">
                  <a:extLst>
                    <a:ext uri="{9D8B030D-6E8A-4147-A177-3AD203B41FA5}">
                      <a16:colId xmlns:a16="http://schemas.microsoft.com/office/drawing/2014/main" val="406209271"/>
                    </a:ext>
                  </a:extLst>
                </a:gridCol>
                <a:gridCol w="1128887">
                  <a:extLst>
                    <a:ext uri="{9D8B030D-6E8A-4147-A177-3AD203B41FA5}">
                      <a16:colId xmlns:a16="http://schemas.microsoft.com/office/drawing/2014/main" val="2276029885"/>
                    </a:ext>
                  </a:extLst>
                </a:gridCol>
              </a:tblGrid>
              <a:tr h="661564">
                <a:tc gridSpan="13">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Изменение (увеличение, уменьшение) планируемых показателей по доходам по отношению к отчетному финансовому году</a:t>
                      </a:r>
                      <a:r>
                        <a:rPr lang="ru-RU" sz="1200" b="0" i="0" u="none" strike="noStrike" baseline="30000" dirty="0">
                          <a:solidFill>
                            <a:srgbClr val="000000"/>
                          </a:solidFill>
                          <a:effectLst/>
                          <a:latin typeface="Arial" panose="020B0604020202020204" pitchFamily="34" charset="0"/>
                          <a:cs typeface="Arial" panose="020B0604020202020204" pitchFamily="34" charset="0"/>
                        </a:rPr>
                        <a:t>2.6</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708759992"/>
                  </a:ext>
                </a:extLst>
              </a:tr>
              <a:tr h="766813">
                <a:tc gridSpan="5">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20___ год </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(текущий финансовый </a:t>
                      </a:r>
                      <a:r>
                        <a:rPr lang="ru-RU" sz="1200" b="0" i="0" u="none" strike="noStrike" dirty="0" smtClean="0">
                          <a:solidFill>
                            <a:srgbClr val="000000"/>
                          </a:solidFill>
                          <a:effectLst/>
                          <a:latin typeface="Arial" panose="020B0604020202020204" pitchFamily="34" charset="0"/>
                          <a:cs typeface="Arial" panose="020B0604020202020204" pitchFamily="34" charset="0"/>
                        </a:rPr>
                        <a:t>год)</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5">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20___ год </a:t>
                      </a:r>
                      <a:br>
                        <a:rPr lang="ru-RU" sz="1200" b="0" i="0" u="none" strike="noStrike">
                          <a:solidFill>
                            <a:srgbClr val="000000"/>
                          </a:solidFill>
                          <a:effectLst/>
                          <a:latin typeface="Arial" panose="020B0604020202020204" pitchFamily="34" charset="0"/>
                          <a:cs typeface="Arial" panose="020B0604020202020204" pitchFamily="34" charset="0"/>
                        </a:rPr>
                      </a:br>
                      <a:r>
                        <a:rPr lang="ru-RU" sz="1200" b="0" i="0" u="none" strike="noStrike">
                          <a:solidFill>
                            <a:srgbClr val="000000"/>
                          </a:solidFill>
                          <a:effectLst/>
                          <a:latin typeface="Arial" panose="020B0604020202020204" pitchFamily="34" charset="0"/>
                          <a:cs typeface="Arial" panose="020B0604020202020204" pitchFamily="34" charset="0"/>
                        </a:rPr>
                        <a:t>(первый год планового периода)</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20___ год </a:t>
                      </a:r>
                      <a:br>
                        <a:rPr lang="ru-RU" sz="1200" b="0" i="0" u="none" strike="noStrike">
                          <a:solidFill>
                            <a:srgbClr val="000000"/>
                          </a:solidFill>
                          <a:effectLst/>
                          <a:latin typeface="Arial" panose="020B0604020202020204" pitchFamily="34" charset="0"/>
                          <a:cs typeface="Arial" panose="020B0604020202020204" pitchFamily="34" charset="0"/>
                        </a:rPr>
                      </a:br>
                      <a:r>
                        <a:rPr lang="ru-RU" sz="1200" b="0" i="0" u="none" strike="noStrike">
                          <a:solidFill>
                            <a:srgbClr val="000000"/>
                          </a:solidFill>
                          <a:effectLst/>
                          <a:latin typeface="Arial" panose="020B0604020202020204" pitchFamily="34" charset="0"/>
                          <a:cs typeface="Arial" panose="020B0604020202020204" pitchFamily="34" charset="0"/>
                        </a:rPr>
                        <a:t>(второй год планового периода)</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729870076"/>
                  </a:ext>
                </a:extLst>
              </a:tr>
              <a:tr h="1172773">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в абсолютных величинах</a:t>
                      </a:r>
                      <a:r>
                        <a:rPr lang="ru-RU" sz="1200" b="0" i="0" u="none" strike="noStrike" baseline="30000" dirty="0">
                          <a:solidFill>
                            <a:srgbClr val="000000"/>
                          </a:solidFill>
                          <a:effectLst/>
                          <a:latin typeface="Arial" panose="020B0604020202020204" pitchFamily="34" charset="0"/>
                          <a:cs typeface="Arial" panose="020B0604020202020204" pitchFamily="34" charset="0"/>
                        </a:rPr>
                        <a:t>2.7.</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3">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в про-центах</a:t>
                      </a:r>
                      <a:r>
                        <a:rPr lang="ru-RU" sz="1200" b="0" i="0" u="none" strike="noStrike" baseline="30000">
                          <a:solidFill>
                            <a:srgbClr val="000000"/>
                          </a:solidFill>
                          <a:effectLst/>
                          <a:latin typeface="Arial" panose="020B0604020202020204" pitchFamily="34" charset="0"/>
                          <a:cs typeface="Arial" panose="020B0604020202020204" pitchFamily="34" charset="0"/>
                        </a:rPr>
                        <a:t>2.8</a:t>
                      </a:r>
                      <a:endParaRPr lang="ru-RU" sz="1200" b="0" i="0" u="none" strike="noStrike">
                        <a:solidFill>
                          <a:srgbClr val="000000"/>
                        </a:solidFill>
                        <a:effectLst/>
                        <a:latin typeface="Arial" panose="020B0604020202020204" pitchFamily="34" charset="0"/>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причины отклонения </a:t>
                      </a:r>
                      <a:r>
                        <a:rPr lang="ru-RU" sz="1200" b="0" i="0" u="none" strike="noStrike" baseline="30000">
                          <a:solidFill>
                            <a:srgbClr val="000000"/>
                          </a:solidFill>
                          <a:effectLst/>
                          <a:latin typeface="Arial" panose="020B0604020202020204" pitchFamily="34" charset="0"/>
                          <a:cs typeface="Arial" panose="020B0604020202020204" pitchFamily="34" charset="0"/>
                        </a:rPr>
                        <a:t>2.9</a:t>
                      </a:r>
                      <a:endParaRPr lang="ru-RU" sz="1200" b="0" i="0" u="none" strike="noStrike">
                        <a:solidFill>
                          <a:srgbClr val="000000"/>
                        </a:solidFill>
                        <a:effectLst/>
                        <a:latin typeface="Arial" panose="020B0604020202020204" pitchFamily="34" charset="0"/>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в абсолютных величинах</a:t>
                      </a:r>
                      <a:r>
                        <a:rPr lang="ru-RU" sz="1200" b="0" i="0" u="none" strike="noStrike" baseline="30000">
                          <a:solidFill>
                            <a:srgbClr val="000000"/>
                          </a:solidFill>
                          <a:effectLst/>
                          <a:latin typeface="Arial" panose="020B0604020202020204" pitchFamily="34" charset="0"/>
                          <a:cs typeface="Arial" panose="020B0604020202020204" pitchFamily="34" charset="0"/>
                        </a:rPr>
                        <a:t>2.10</a:t>
                      </a:r>
                      <a:endParaRPr lang="ru-RU" sz="1200" b="0" i="0" u="none" strike="noStrike">
                        <a:solidFill>
                          <a:srgbClr val="000000"/>
                        </a:solidFill>
                        <a:effectLst/>
                        <a:latin typeface="Arial" panose="020B0604020202020204" pitchFamily="34" charset="0"/>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3">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в про-центах</a:t>
                      </a:r>
                      <a:r>
                        <a:rPr lang="ru-RU" sz="1200" b="0" i="0" u="none" strike="noStrike" baseline="30000">
                          <a:solidFill>
                            <a:srgbClr val="000000"/>
                          </a:solidFill>
                          <a:effectLst/>
                          <a:latin typeface="Arial" panose="020B0604020202020204" pitchFamily="34" charset="0"/>
                          <a:cs typeface="Arial" panose="020B0604020202020204" pitchFamily="34" charset="0"/>
                        </a:rPr>
                        <a:t>2.11</a:t>
                      </a:r>
                      <a:endParaRPr lang="ru-RU" sz="1200" b="0" i="0" u="none" strike="noStrike">
                        <a:solidFill>
                          <a:srgbClr val="000000"/>
                        </a:solidFill>
                        <a:effectLst/>
                        <a:latin typeface="Arial" panose="020B0604020202020204" pitchFamily="34" charset="0"/>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причины отклонения</a:t>
                      </a:r>
                      <a:r>
                        <a:rPr lang="ru-RU" sz="1200" b="0" i="0" u="none" strike="noStrike" baseline="30000">
                          <a:solidFill>
                            <a:srgbClr val="000000"/>
                          </a:solidFill>
                          <a:effectLst/>
                          <a:latin typeface="Arial" panose="020B0604020202020204" pitchFamily="34" charset="0"/>
                          <a:cs typeface="Arial" panose="020B0604020202020204" pitchFamily="34" charset="0"/>
                        </a:rPr>
                        <a:t>2.9</a:t>
                      </a:r>
                      <a:endParaRPr lang="ru-RU" sz="1200" b="0" i="0" u="none" strike="noStrike">
                        <a:solidFill>
                          <a:srgbClr val="000000"/>
                        </a:solidFill>
                        <a:effectLst/>
                        <a:latin typeface="Arial" panose="020B0604020202020204" pitchFamily="34" charset="0"/>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в абсолютных величинах</a:t>
                      </a:r>
                      <a:r>
                        <a:rPr lang="ru-RU" sz="1200" b="0" i="0" u="none" strike="noStrike" baseline="30000">
                          <a:solidFill>
                            <a:srgbClr val="000000"/>
                          </a:solidFill>
                          <a:effectLst/>
                          <a:latin typeface="Arial" panose="020B0604020202020204" pitchFamily="34" charset="0"/>
                          <a:cs typeface="Arial" panose="020B0604020202020204" pitchFamily="34" charset="0"/>
                        </a:rPr>
                        <a:t>2.12</a:t>
                      </a:r>
                      <a:endParaRPr lang="ru-RU" sz="1200" b="0" i="0" u="none" strike="noStrike">
                        <a:solidFill>
                          <a:srgbClr val="000000"/>
                        </a:solidFill>
                        <a:effectLst/>
                        <a:latin typeface="Arial" panose="020B0604020202020204" pitchFamily="34" charset="0"/>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в про-центах</a:t>
                      </a:r>
                      <a:r>
                        <a:rPr lang="ru-RU" sz="1200" b="0" i="0" u="none" strike="noStrike" baseline="30000">
                          <a:solidFill>
                            <a:srgbClr val="000000"/>
                          </a:solidFill>
                          <a:effectLst/>
                          <a:latin typeface="Arial" panose="020B0604020202020204" pitchFamily="34" charset="0"/>
                          <a:cs typeface="Arial" panose="020B0604020202020204" pitchFamily="34" charset="0"/>
                        </a:rPr>
                        <a:t>2.13</a:t>
                      </a:r>
                      <a:endParaRPr lang="ru-RU" sz="1200" b="0" i="0" u="none" strike="noStrike">
                        <a:solidFill>
                          <a:srgbClr val="000000"/>
                        </a:solidFill>
                        <a:effectLst/>
                        <a:latin typeface="Arial" panose="020B0604020202020204" pitchFamily="34" charset="0"/>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причины отклонения</a:t>
                      </a:r>
                      <a:r>
                        <a:rPr lang="ru-RU" sz="1200" b="0" i="0" u="none" strike="noStrike" baseline="30000">
                          <a:solidFill>
                            <a:srgbClr val="000000"/>
                          </a:solidFill>
                          <a:effectLst/>
                          <a:latin typeface="Arial" panose="020B0604020202020204" pitchFamily="34" charset="0"/>
                          <a:cs typeface="Arial" panose="020B0604020202020204" pitchFamily="34" charset="0"/>
                        </a:rPr>
                        <a:t>2.9</a:t>
                      </a:r>
                      <a:endParaRPr lang="ru-RU" sz="1200" b="0" i="0" u="none" strike="noStrike">
                        <a:solidFill>
                          <a:srgbClr val="000000"/>
                        </a:solidFill>
                        <a:effectLst/>
                        <a:latin typeface="Arial" panose="020B0604020202020204" pitchFamily="34" charset="0"/>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684232325"/>
                  </a:ext>
                </a:extLst>
              </a:tr>
              <a:tr h="300711">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3">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13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14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15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3">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17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18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19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20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199789685"/>
                  </a:ext>
                </a:extLst>
              </a:tr>
              <a:tr h="300711">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a:noFill/>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3">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770288564"/>
                  </a:ext>
                </a:extLst>
              </a:tr>
              <a:tr h="300711">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584191852"/>
                  </a:ext>
                </a:extLst>
              </a:tr>
              <a:tr h="300711">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483480276"/>
                  </a:ext>
                </a:extLst>
              </a:tr>
              <a:tr h="300711">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a:noFill/>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056050316"/>
                  </a:ext>
                </a:extLst>
              </a:tr>
            </a:tbl>
          </a:graphicData>
        </a:graphic>
      </p:graphicFrame>
      <p:sp>
        <p:nvSpPr>
          <p:cNvPr id="3" name="Выноска со стрелкой вверх 2"/>
          <p:cNvSpPr/>
          <p:nvPr/>
        </p:nvSpPr>
        <p:spPr>
          <a:xfrm>
            <a:off x="0" y="4330931"/>
            <a:ext cx="9144001" cy="2302625"/>
          </a:xfrm>
          <a:prstGeom prst="upArrowCallout">
            <a:avLst>
              <a:gd name="adj1" fmla="val 10288"/>
              <a:gd name="adj2" fmla="val 5144"/>
              <a:gd name="adj3" fmla="val 12726"/>
              <a:gd name="adj4" fmla="val 87274"/>
            </a:avLst>
          </a:prstGeom>
          <a:solidFill>
            <a:schemeClr val="accent3">
              <a:lumMod val="50000"/>
            </a:scheme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095"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white"/>
                </a:solidFill>
                <a:effectLst/>
                <a:uLnTx/>
                <a:uFillTx/>
                <a:latin typeface="Calibri"/>
                <a:ea typeface="+mn-ea"/>
                <a:cs typeface="+mn-cs"/>
              </a:rPr>
              <a:t>2.9 Указываются причины отклонения планового показателя от показателя поступлений за отчетный год (например, 1-увеличение платы (тарифов) за оказываемые услуги (выполняемые работы), 2-изменение перечня оказываемых за плату услуг (выполняемых работ), 3-изменение количества потребителей, 4- иные причины). </a:t>
            </a:r>
            <a:endParaRPr kumimoji="0" lang="ru-RU" sz="1800" b="0" i="0" u="none" strike="noStrike" kern="1200" cap="none" spc="0" normalizeH="0" baseline="0" noProof="0" dirty="0" smtClean="0">
              <a:ln>
                <a:noFill/>
              </a:ln>
              <a:solidFill>
                <a:prstClr val="white"/>
              </a:solidFill>
              <a:effectLst/>
              <a:uLnTx/>
              <a:uFillTx/>
              <a:latin typeface="Calibri"/>
              <a:ea typeface="+mn-ea"/>
              <a:cs typeface="+mn-cs"/>
            </a:endParaRPr>
          </a:p>
          <a:p>
            <a:pPr marL="0" marR="0" lvl="0" indent="0" algn="ctr" defTabSz="457095"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prstClr val="white"/>
                </a:solidFill>
                <a:effectLst/>
                <a:uLnTx/>
                <a:uFillTx/>
                <a:latin typeface="Calibri"/>
                <a:ea typeface="+mn-ea"/>
                <a:cs typeface="+mn-cs"/>
              </a:rPr>
              <a:t>Показатель </a:t>
            </a:r>
            <a:r>
              <a:rPr kumimoji="0" lang="ru-RU" sz="1800" b="0" i="0" u="none" strike="noStrike" kern="1200" cap="none" spc="0" normalizeH="0" baseline="0" noProof="0" dirty="0">
                <a:ln>
                  <a:noFill/>
                </a:ln>
                <a:solidFill>
                  <a:prstClr val="white"/>
                </a:solidFill>
                <a:effectLst/>
                <a:uLnTx/>
                <a:uFillTx/>
                <a:latin typeface="Calibri"/>
                <a:ea typeface="+mn-ea"/>
                <a:cs typeface="+mn-cs"/>
              </a:rPr>
              <a:t>формируется в случае, если значение отклонения </a:t>
            </a:r>
            <a:r>
              <a:rPr kumimoji="0" lang="ru-RU" sz="1800" b="0" i="0" u="none" strike="noStrike" kern="1200" cap="none" spc="0" normalizeH="0" baseline="0" noProof="0" dirty="0" smtClean="0">
                <a:ln>
                  <a:noFill/>
                </a:ln>
                <a:solidFill>
                  <a:prstClr val="white"/>
                </a:solidFill>
                <a:effectLst/>
                <a:uLnTx/>
                <a:uFillTx/>
                <a:latin typeface="Calibri"/>
                <a:ea typeface="+mn-ea"/>
                <a:cs typeface="+mn-cs"/>
              </a:rPr>
              <a:t>превышает </a:t>
            </a:r>
            <a:r>
              <a:rPr kumimoji="0" lang="ru-RU" sz="1800" b="0" i="0" u="none" strike="noStrike" kern="1200" cap="none" spc="0" normalizeH="0" baseline="0" noProof="0" dirty="0">
                <a:ln>
                  <a:noFill/>
                </a:ln>
                <a:solidFill>
                  <a:prstClr val="white"/>
                </a:solidFill>
                <a:effectLst/>
                <a:uLnTx/>
                <a:uFillTx/>
                <a:latin typeface="Calibri"/>
                <a:ea typeface="+mn-ea"/>
                <a:cs typeface="+mn-cs"/>
              </a:rPr>
              <a:t>20%.</a:t>
            </a:r>
          </a:p>
        </p:txBody>
      </p:sp>
      <p:sp>
        <p:nvSpPr>
          <p:cNvPr id="4" name="Прямоугольник 3"/>
          <p:cNvSpPr/>
          <p:nvPr/>
        </p:nvSpPr>
        <p:spPr>
          <a:xfrm>
            <a:off x="1895302" y="2651760"/>
            <a:ext cx="972589" cy="1147156"/>
          </a:xfrm>
          <a:prstGeom prst="rect">
            <a:avLst/>
          </a:prstGeom>
          <a:noFill/>
          <a:ln w="5715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095"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705721191"/>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Номер слайда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0B5D963-1B0A-489A-A2F2-770BD17190DE}"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ru-RU"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3" name="Прямоугольник 2"/>
          <p:cNvSpPr/>
          <p:nvPr/>
        </p:nvSpPr>
        <p:spPr>
          <a:xfrm>
            <a:off x="27183" y="42120"/>
            <a:ext cx="9108504" cy="4744889"/>
          </a:xfrm>
          <a:prstGeom prst="rect">
            <a:avLst/>
          </a:prstGeom>
        </p:spPr>
        <p:txBody>
          <a:bodyPr wrap="square">
            <a:spAutoFit/>
          </a:bodyPr>
          <a:lstStyle/>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16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20. Изменение показателей Плана в течение текущего финансового года осуществляется в том числе в связи с:</a:t>
            </a:r>
          </a:p>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16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б</a:t>
            </a:r>
            <a:r>
              <a:rPr kumimoji="0" lang="ru-RU" sz="16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изменением объемов планируемых поступлений, а также объемов и (или) направлений выплат, в том числе в связи с:</a:t>
            </a:r>
          </a:p>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18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внесением </a:t>
            </a:r>
            <a:r>
              <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изменений в план (план - график) закупок, предусматривающих </a:t>
            </a:r>
            <a:r>
              <a:rPr kumimoji="0" lang="ru-RU" sz="1800" b="1" i="0" u="sng" strike="noStrike" kern="1200" cap="none" spc="0" normalizeH="0" baseline="0" noProof="0" dirty="0">
                <a:ln>
                  <a:noFill/>
                </a:ln>
                <a:solidFill>
                  <a:srgbClr val="4F81BD">
                    <a:lumMod val="75000"/>
                  </a:srgbClr>
                </a:solidFill>
                <a:effectLst/>
                <a:uLnTx/>
                <a:uFillTx/>
                <a:latin typeface="Arial" panose="020B0604020202020204" pitchFamily="34" charset="0"/>
                <a:ea typeface="Times New Roman" panose="02020603050405020304" pitchFamily="18" charset="0"/>
                <a:cs typeface="Arial" panose="020B0604020202020204" pitchFamily="34" charset="0"/>
              </a:rPr>
              <a:t>изменение показателей по выплатам</a:t>
            </a:r>
            <a:r>
              <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(увеличение или уменьшение ранее запланированных </a:t>
            </a:r>
            <a:r>
              <a:rPr kumimoji="0" lang="ru-RU" sz="1800" b="1" i="0" u="none" strike="noStrike" kern="1200" cap="none" spc="0" normalizeH="0" baseline="0" noProof="0" dirty="0">
                <a:ln>
                  <a:noFill/>
                </a:ln>
                <a:solidFill>
                  <a:srgbClr val="4F81BD">
                    <a:lumMod val="75000"/>
                  </a:srgbClr>
                </a:solidFill>
                <a:effectLst/>
                <a:uLnTx/>
                <a:uFillTx/>
                <a:latin typeface="Arial" panose="020B0604020202020204" pitchFamily="34" charset="0"/>
                <a:ea typeface="Times New Roman" panose="02020603050405020304" pitchFamily="18" charset="0"/>
                <a:cs typeface="Arial" panose="020B0604020202020204" pitchFamily="34" charset="0"/>
              </a:rPr>
              <a:t>в Плане </a:t>
            </a:r>
            <a:r>
              <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выплат</a:t>
            </a:r>
            <a:r>
              <a:rPr kumimoji="0" lang="ru-RU" sz="18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a:t>
            </a:r>
          </a:p>
          <a:p>
            <a:pPr marL="0" marR="0" lvl="0" indent="342900" algn="just" defTabSz="914400" rtl="0" eaLnBrk="1" fontAlgn="auto" latinLnBrk="0" hangingPunct="1">
              <a:lnSpc>
                <a:spcPct val="100000"/>
              </a:lnSpc>
              <a:spcBef>
                <a:spcPts val="100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342900" algn="just" defTabSz="914400" rtl="0" eaLnBrk="1" fontAlgn="auto" latinLnBrk="0" hangingPunct="1">
              <a:lnSpc>
                <a:spcPct val="100000"/>
              </a:lnSpc>
              <a:spcBef>
                <a:spcPts val="1000"/>
              </a:spcBef>
              <a:spcAft>
                <a:spcPts val="0"/>
              </a:spcAft>
              <a:buClrTx/>
              <a:buSzTx/>
              <a:buFontTx/>
              <a:buNone/>
              <a:tabLst/>
              <a:defRPr/>
            </a:pPr>
            <a:endParaRPr kumimoji="0" lang="ru-RU" sz="18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342900" algn="just" defTabSz="914400" rtl="0" eaLnBrk="1" fontAlgn="auto" latinLnBrk="0" hangingPunct="1">
              <a:lnSpc>
                <a:spcPct val="100000"/>
              </a:lnSpc>
              <a:spcBef>
                <a:spcPts val="100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18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a:t>
            </a:r>
          </a:p>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1800" b="1" i="0" u="none" strike="noStrike" kern="1200" cap="none" spc="0" normalizeH="0" baseline="0" noProof="0" dirty="0">
                <a:ln>
                  <a:noFill/>
                </a:ln>
                <a:solidFill>
                  <a:srgbClr val="4F81BD">
                    <a:lumMod val="75000"/>
                  </a:srgbClr>
                </a:solidFill>
                <a:effectLst/>
                <a:uLnTx/>
                <a:uFillTx/>
                <a:latin typeface="Arial" panose="020B0604020202020204" pitchFamily="34" charset="0"/>
                <a:ea typeface="Times New Roman" panose="02020603050405020304" pitchFamily="18" charset="0"/>
                <a:cs typeface="Arial" panose="020B0604020202020204" pitchFamily="34" charset="0"/>
              </a:rPr>
              <a:t>Показатели Плана по выплатам после внесения в них изменений не могут превышать объем плановых поступлений, с учетом остатка на начало текущего финансового года.</a:t>
            </a:r>
          </a:p>
        </p:txBody>
      </p:sp>
      <p:sp>
        <p:nvSpPr>
          <p:cNvPr id="4" name="Выноска со стрелкой вверх 3"/>
          <p:cNvSpPr/>
          <p:nvPr/>
        </p:nvSpPr>
        <p:spPr>
          <a:xfrm>
            <a:off x="3563888" y="1988840"/>
            <a:ext cx="5266928" cy="1656184"/>
          </a:xfrm>
          <a:prstGeom prst="upArrowCallout">
            <a:avLst/>
          </a:prstGeom>
          <a:solidFill>
            <a:schemeClr val="accent3">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FF0000"/>
                </a:solidFill>
                <a:effectLst/>
                <a:uLnTx/>
                <a:uFillTx/>
                <a:latin typeface="Calibri"/>
                <a:ea typeface="+mn-ea"/>
                <a:cs typeface="+mn-cs"/>
              </a:rPr>
              <a:t>При изменении номенклатуры закупаемых товаров </a:t>
            </a:r>
            <a:r>
              <a:rPr kumimoji="0" lang="ru-RU" sz="1800" b="1" i="0" u="none" strike="noStrike" kern="1200" cap="none" spc="0" normalizeH="0" baseline="0" noProof="0" dirty="0" err="1" smtClean="0">
                <a:ln>
                  <a:noFill/>
                </a:ln>
                <a:solidFill>
                  <a:srgbClr val="FF0000"/>
                </a:solidFill>
                <a:effectLst/>
                <a:uLnTx/>
                <a:uFillTx/>
                <a:latin typeface="Calibri"/>
                <a:ea typeface="+mn-ea"/>
                <a:cs typeface="+mn-cs"/>
              </a:rPr>
              <a:t>переутверждение</a:t>
            </a:r>
            <a:r>
              <a:rPr kumimoji="0" lang="ru-RU" sz="1800" b="1" i="0" u="none" strike="noStrike" kern="1200" cap="none" spc="0" normalizeH="0" baseline="0" noProof="0" dirty="0" smtClean="0">
                <a:ln>
                  <a:noFill/>
                </a:ln>
                <a:solidFill>
                  <a:srgbClr val="FF0000"/>
                </a:solidFill>
                <a:effectLst/>
                <a:uLnTx/>
                <a:uFillTx/>
                <a:latin typeface="Calibri"/>
                <a:ea typeface="+mn-ea"/>
                <a:cs typeface="+mn-cs"/>
              </a:rPr>
              <a:t> Плана не требуется</a:t>
            </a:r>
            <a:endParaRPr kumimoji="0" lang="ru-RU" sz="1800" b="1" i="0" u="none" strike="noStrike" kern="1200" cap="none" spc="0" normalizeH="0" baseline="0" noProof="0" dirty="0">
              <a:ln>
                <a:noFill/>
              </a:ln>
              <a:solidFill>
                <a:srgbClr val="FF0000"/>
              </a:solidFill>
              <a:effectLst/>
              <a:uLnTx/>
              <a:uFillTx/>
              <a:latin typeface="Calibri"/>
              <a:ea typeface="+mn-ea"/>
              <a:cs typeface="+mn-cs"/>
            </a:endParaRPr>
          </a:p>
        </p:txBody>
      </p:sp>
    </p:spTree>
    <p:extLst>
      <p:ext uri="{BB962C8B-B14F-4D97-AF65-F5344CB8AC3E}">
        <p14:creationId xmlns:p14="http://schemas.microsoft.com/office/powerpoint/2010/main" val="328895777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0" y="13538"/>
            <a:ext cx="9144000" cy="923309"/>
          </a:xfrm>
          <a:prstGeom prst="rect">
            <a:avLst/>
          </a:prstGeom>
          <a:solidFill>
            <a:schemeClr val="accent3">
              <a:lumMod val="20000"/>
              <a:lumOff val="80000"/>
            </a:schemeClr>
          </a:solidFill>
        </p:spPr>
        <p:txBody>
          <a:bodyPr wrap="square" lIns="91418" tIns="45710" rIns="91418" bIns="45710">
            <a:spAutoFit/>
          </a:bodyPr>
          <a:lstStyle/>
          <a:p>
            <a:pPr marL="0" marR="0" lvl="0" indent="0" algn="ctr" defTabSz="457095"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a:ea typeface="+mn-ea"/>
                <a:cs typeface="+mn-cs"/>
              </a:rPr>
              <a:t>Обоснования (расчеты) плановых показателей выплат текущего финансового года подлежат уточнению в части размера </a:t>
            </a:r>
            <a:r>
              <a:rPr kumimoji="0" lang="ru-RU" sz="1800" b="1" i="0" u="none" strike="noStrike" kern="1200" cap="none" spc="0" normalizeH="0" baseline="0" noProof="0" dirty="0">
                <a:ln>
                  <a:noFill/>
                </a:ln>
                <a:solidFill>
                  <a:prstClr val="black"/>
                </a:solidFill>
                <a:effectLst/>
                <a:uLnTx/>
                <a:uFillTx/>
                <a:latin typeface="Calibri"/>
                <a:ea typeface="+mn-ea"/>
                <a:cs typeface="+mn-cs"/>
              </a:rPr>
              <a:t>принятых и неисполненных </a:t>
            </a:r>
            <a:r>
              <a:rPr kumimoji="0" lang="ru-RU" sz="1800" b="0" i="0" u="none" strike="noStrike" kern="1200" cap="none" spc="0" normalizeH="0" baseline="0" noProof="0" dirty="0">
                <a:ln>
                  <a:noFill/>
                </a:ln>
                <a:solidFill>
                  <a:prstClr val="black"/>
                </a:solidFill>
                <a:effectLst/>
                <a:uLnTx/>
                <a:uFillTx/>
                <a:latin typeface="Calibri"/>
                <a:ea typeface="+mn-ea"/>
                <a:cs typeface="+mn-cs"/>
              </a:rPr>
              <a:t>на начало финансового года </a:t>
            </a:r>
            <a:r>
              <a:rPr kumimoji="0" lang="ru-RU" sz="1800" b="1" i="0" u="none" strike="noStrike" kern="1200" cap="none" spc="0" normalizeH="0" baseline="0" noProof="0" dirty="0">
                <a:ln>
                  <a:noFill/>
                </a:ln>
                <a:solidFill>
                  <a:prstClr val="black"/>
                </a:solidFill>
                <a:effectLst/>
                <a:uLnTx/>
                <a:uFillTx/>
                <a:latin typeface="Calibri"/>
                <a:ea typeface="+mn-ea"/>
                <a:cs typeface="+mn-cs"/>
              </a:rPr>
              <a:t>обязательств</a:t>
            </a:r>
            <a:r>
              <a:rPr kumimoji="0" lang="ru-RU" sz="1800" b="0" i="0" u="none" strike="noStrike" kern="1200" cap="none" spc="0" normalizeH="0" baseline="0" noProof="0" dirty="0">
                <a:ln>
                  <a:noFill/>
                </a:ln>
                <a:solidFill>
                  <a:prstClr val="black"/>
                </a:solidFill>
                <a:effectLst/>
                <a:uLnTx/>
                <a:uFillTx/>
                <a:latin typeface="Calibri"/>
                <a:ea typeface="+mn-ea"/>
                <a:cs typeface="+mn-cs"/>
              </a:rPr>
              <a:t> после формирования учреждением годовой отчетности.</a:t>
            </a:r>
          </a:p>
        </p:txBody>
      </p:sp>
      <p:graphicFrame>
        <p:nvGraphicFramePr>
          <p:cNvPr id="3" name="Таблица 2"/>
          <p:cNvGraphicFramePr>
            <a:graphicFrameLocks noGrp="1"/>
          </p:cNvGraphicFramePr>
          <p:nvPr>
            <p:extLst/>
          </p:nvPr>
        </p:nvGraphicFramePr>
        <p:xfrm>
          <a:off x="37409" y="1412776"/>
          <a:ext cx="9069182" cy="4677622"/>
        </p:xfrm>
        <a:graphic>
          <a:graphicData uri="http://schemas.openxmlformats.org/drawingml/2006/table">
            <a:tbl>
              <a:tblPr/>
              <a:tblGrid>
                <a:gridCol w="86739">
                  <a:extLst>
                    <a:ext uri="{9D8B030D-6E8A-4147-A177-3AD203B41FA5}">
                      <a16:colId xmlns:a16="http://schemas.microsoft.com/office/drawing/2014/main" val="2993729454"/>
                    </a:ext>
                  </a:extLst>
                </a:gridCol>
                <a:gridCol w="231307">
                  <a:extLst>
                    <a:ext uri="{9D8B030D-6E8A-4147-A177-3AD203B41FA5}">
                      <a16:colId xmlns:a16="http://schemas.microsoft.com/office/drawing/2014/main" val="734884417"/>
                    </a:ext>
                  </a:extLst>
                </a:gridCol>
                <a:gridCol w="163843">
                  <a:extLst>
                    <a:ext uri="{9D8B030D-6E8A-4147-A177-3AD203B41FA5}">
                      <a16:colId xmlns:a16="http://schemas.microsoft.com/office/drawing/2014/main" val="2556188100"/>
                    </a:ext>
                  </a:extLst>
                </a:gridCol>
                <a:gridCol w="163843">
                  <a:extLst>
                    <a:ext uri="{9D8B030D-6E8A-4147-A177-3AD203B41FA5}">
                      <a16:colId xmlns:a16="http://schemas.microsoft.com/office/drawing/2014/main" val="813160978"/>
                    </a:ext>
                  </a:extLst>
                </a:gridCol>
                <a:gridCol w="163843">
                  <a:extLst>
                    <a:ext uri="{9D8B030D-6E8A-4147-A177-3AD203B41FA5}">
                      <a16:colId xmlns:a16="http://schemas.microsoft.com/office/drawing/2014/main" val="1352595197"/>
                    </a:ext>
                  </a:extLst>
                </a:gridCol>
                <a:gridCol w="125291">
                  <a:extLst>
                    <a:ext uri="{9D8B030D-6E8A-4147-A177-3AD203B41FA5}">
                      <a16:colId xmlns:a16="http://schemas.microsoft.com/office/drawing/2014/main" val="1266227506"/>
                    </a:ext>
                  </a:extLst>
                </a:gridCol>
                <a:gridCol w="125291">
                  <a:extLst>
                    <a:ext uri="{9D8B030D-6E8A-4147-A177-3AD203B41FA5}">
                      <a16:colId xmlns:a16="http://schemas.microsoft.com/office/drawing/2014/main" val="3826239842"/>
                    </a:ext>
                  </a:extLst>
                </a:gridCol>
                <a:gridCol w="125291">
                  <a:extLst>
                    <a:ext uri="{9D8B030D-6E8A-4147-A177-3AD203B41FA5}">
                      <a16:colId xmlns:a16="http://schemas.microsoft.com/office/drawing/2014/main" val="2907489578"/>
                    </a:ext>
                  </a:extLst>
                </a:gridCol>
                <a:gridCol w="125291">
                  <a:extLst>
                    <a:ext uri="{9D8B030D-6E8A-4147-A177-3AD203B41FA5}">
                      <a16:colId xmlns:a16="http://schemas.microsoft.com/office/drawing/2014/main" val="2019275842"/>
                    </a:ext>
                  </a:extLst>
                </a:gridCol>
                <a:gridCol w="163843">
                  <a:extLst>
                    <a:ext uri="{9D8B030D-6E8A-4147-A177-3AD203B41FA5}">
                      <a16:colId xmlns:a16="http://schemas.microsoft.com/office/drawing/2014/main" val="1934976980"/>
                    </a:ext>
                  </a:extLst>
                </a:gridCol>
                <a:gridCol w="346961">
                  <a:extLst>
                    <a:ext uri="{9D8B030D-6E8A-4147-A177-3AD203B41FA5}">
                      <a16:colId xmlns:a16="http://schemas.microsoft.com/office/drawing/2014/main" val="1684569292"/>
                    </a:ext>
                  </a:extLst>
                </a:gridCol>
                <a:gridCol w="202394">
                  <a:extLst>
                    <a:ext uri="{9D8B030D-6E8A-4147-A177-3AD203B41FA5}">
                      <a16:colId xmlns:a16="http://schemas.microsoft.com/office/drawing/2014/main" val="1685511962"/>
                    </a:ext>
                  </a:extLst>
                </a:gridCol>
                <a:gridCol w="202394">
                  <a:extLst>
                    <a:ext uri="{9D8B030D-6E8A-4147-A177-3AD203B41FA5}">
                      <a16:colId xmlns:a16="http://schemas.microsoft.com/office/drawing/2014/main" val="1314909256"/>
                    </a:ext>
                  </a:extLst>
                </a:gridCol>
                <a:gridCol w="202394">
                  <a:extLst>
                    <a:ext uri="{9D8B030D-6E8A-4147-A177-3AD203B41FA5}">
                      <a16:colId xmlns:a16="http://schemas.microsoft.com/office/drawing/2014/main" val="835958950"/>
                    </a:ext>
                  </a:extLst>
                </a:gridCol>
                <a:gridCol w="269857">
                  <a:extLst>
                    <a:ext uri="{9D8B030D-6E8A-4147-A177-3AD203B41FA5}">
                      <a16:colId xmlns:a16="http://schemas.microsoft.com/office/drawing/2014/main" val="1291492736"/>
                    </a:ext>
                  </a:extLst>
                </a:gridCol>
                <a:gridCol w="163843">
                  <a:extLst>
                    <a:ext uri="{9D8B030D-6E8A-4147-A177-3AD203B41FA5}">
                      <a16:colId xmlns:a16="http://schemas.microsoft.com/office/drawing/2014/main" val="2512103538"/>
                    </a:ext>
                  </a:extLst>
                </a:gridCol>
                <a:gridCol w="163843">
                  <a:extLst>
                    <a:ext uri="{9D8B030D-6E8A-4147-A177-3AD203B41FA5}">
                      <a16:colId xmlns:a16="http://schemas.microsoft.com/office/drawing/2014/main" val="2363023974"/>
                    </a:ext>
                  </a:extLst>
                </a:gridCol>
                <a:gridCol w="163843">
                  <a:extLst>
                    <a:ext uri="{9D8B030D-6E8A-4147-A177-3AD203B41FA5}">
                      <a16:colId xmlns:a16="http://schemas.microsoft.com/office/drawing/2014/main" val="2203795687"/>
                    </a:ext>
                  </a:extLst>
                </a:gridCol>
                <a:gridCol w="163843">
                  <a:extLst>
                    <a:ext uri="{9D8B030D-6E8A-4147-A177-3AD203B41FA5}">
                      <a16:colId xmlns:a16="http://schemas.microsoft.com/office/drawing/2014/main" val="834636731"/>
                    </a:ext>
                  </a:extLst>
                </a:gridCol>
                <a:gridCol w="163843">
                  <a:extLst>
                    <a:ext uri="{9D8B030D-6E8A-4147-A177-3AD203B41FA5}">
                      <a16:colId xmlns:a16="http://schemas.microsoft.com/office/drawing/2014/main" val="376352148"/>
                    </a:ext>
                  </a:extLst>
                </a:gridCol>
                <a:gridCol w="163843">
                  <a:extLst>
                    <a:ext uri="{9D8B030D-6E8A-4147-A177-3AD203B41FA5}">
                      <a16:colId xmlns:a16="http://schemas.microsoft.com/office/drawing/2014/main" val="3897222293"/>
                    </a:ext>
                  </a:extLst>
                </a:gridCol>
                <a:gridCol w="163843">
                  <a:extLst>
                    <a:ext uri="{9D8B030D-6E8A-4147-A177-3AD203B41FA5}">
                      <a16:colId xmlns:a16="http://schemas.microsoft.com/office/drawing/2014/main" val="3680464362"/>
                    </a:ext>
                  </a:extLst>
                </a:gridCol>
                <a:gridCol w="163843">
                  <a:extLst>
                    <a:ext uri="{9D8B030D-6E8A-4147-A177-3AD203B41FA5}">
                      <a16:colId xmlns:a16="http://schemas.microsoft.com/office/drawing/2014/main" val="2383446118"/>
                    </a:ext>
                  </a:extLst>
                </a:gridCol>
                <a:gridCol w="163843">
                  <a:extLst>
                    <a:ext uri="{9D8B030D-6E8A-4147-A177-3AD203B41FA5}">
                      <a16:colId xmlns:a16="http://schemas.microsoft.com/office/drawing/2014/main" val="3863909511"/>
                    </a:ext>
                  </a:extLst>
                </a:gridCol>
                <a:gridCol w="163843">
                  <a:extLst>
                    <a:ext uri="{9D8B030D-6E8A-4147-A177-3AD203B41FA5}">
                      <a16:colId xmlns:a16="http://schemas.microsoft.com/office/drawing/2014/main" val="2050941744"/>
                    </a:ext>
                  </a:extLst>
                </a:gridCol>
                <a:gridCol w="163843">
                  <a:extLst>
                    <a:ext uri="{9D8B030D-6E8A-4147-A177-3AD203B41FA5}">
                      <a16:colId xmlns:a16="http://schemas.microsoft.com/office/drawing/2014/main" val="62004712"/>
                    </a:ext>
                  </a:extLst>
                </a:gridCol>
                <a:gridCol w="163843">
                  <a:extLst>
                    <a:ext uri="{9D8B030D-6E8A-4147-A177-3AD203B41FA5}">
                      <a16:colId xmlns:a16="http://schemas.microsoft.com/office/drawing/2014/main" val="3991470076"/>
                    </a:ext>
                  </a:extLst>
                </a:gridCol>
                <a:gridCol w="163843">
                  <a:extLst>
                    <a:ext uri="{9D8B030D-6E8A-4147-A177-3AD203B41FA5}">
                      <a16:colId xmlns:a16="http://schemas.microsoft.com/office/drawing/2014/main" val="4196653562"/>
                    </a:ext>
                  </a:extLst>
                </a:gridCol>
                <a:gridCol w="163843">
                  <a:extLst>
                    <a:ext uri="{9D8B030D-6E8A-4147-A177-3AD203B41FA5}">
                      <a16:colId xmlns:a16="http://schemas.microsoft.com/office/drawing/2014/main" val="1845827818"/>
                    </a:ext>
                  </a:extLst>
                </a:gridCol>
                <a:gridCol w="163843">
                  <a:extLst>
                    <a:ext uri="{9D8B030D-6E8A-4147-A177-3AD203B41FA5}">
                      <a16:colId xmlns:a16="http://schemas.microsoft.com/office/drawing/2014/main" val="651782921"/>
                    </a:ext>
                  </a:extLst>
                </a:gridCol>
                <a:gridCol w="163843">
                  <a:extLst>
                    <a:ext uri="{9D8B030D-6E8A-4147-A177-3AD203B41FA5}">
                      <a16:colId xmlns:a16="http://schemas.microsoft.com/office/drawing/2014/main" val="1695257764"/>
                    </a:ext>
                  </a:extLst>
                </a:gridCol>
                <a:gridCol w="134930">
                  <a:extLst>
                    <a:ext uri="{9D8B030D-6E8A-4147-A177-3AD203B41FA5}">
                      <a16:colId xmlns:a16="http://schemas.microsoft.com/office/drawing/2014/main" val="788241883"/>
                    </a:ext>
                  </a:extLst>
                </a:gridCol>
                <a:gridCol w="163843">
                  <a:extLst>
                    <a:ext uri="{9D8B030D-6E8A-4147-A177-3AD203B41FA5}">
                      <a16:colId xmlns:a16="http://schemas.microsoft.com/office/drawing/2014/main" val="3263301358"/>
                    </a:ext>
                  </a:extLst>
                </a:gridCol>
                <a:gridCol w="163843">
                  <a:extLst>
                    <a:ext uri="{9D8B030D-6E8A-4147-A177-3AD203B41FA5}">
                      <a16:colId xmlns:a16="http://schemas.microsoft.com/office/drawing/2014/main" val="2489638452"/>
                    </a:ext>
                  </a:extLst>
                </a:gridCol>
                <a:gridCol w="163843">
                  <a:extLst>
                    <a:ext uri="{9D8B030D-6E8A-4147-A177-3AD203B41FA5}">
                      <a16:colId xmlns:a16="http://schemas.microsoft.com/office/drawing/2014/main" val="3041036055"/>
                    </a:ext>
                  </a:extLst>
                </a:gridCol>
                <a:gridCol w="163843">
                  <a:extLst>
                    <a:ext uri="{9D8B030D-6E8A-4147-A177-3AD203B41FA5}">
                      <a16:colId xmlns:a16="http://schemas.microsoft.com/office/drawing/2014/main" val="3699894985"/>
                    </a:ext>
                  </a:extLst>
                </a:gridCol>
                <a:gridCol w="163843">
                  <a:extLst>
                    <a:ext uri="{9D8B030D-6E8A-4147-A177-3AD203B41FA5}">
                      <a16:colId xmlns:a16="http://schemas.microsoft.com/office/drawing/2014/main" val="3088916956"/>
                    </a:ext>
                  </a:extLst>
                </a:gridCol>
                <a:gridCol w="163843">
                  <a:extLst>
                    <a:ext uri="{9D8B030D-6E8A-4147-A177-3AD203B41FA5}">
                      <a16:colId xmlns:a16="http://schemas.microsoft.com/office/drawing/2014/main" val="3444131898"/>
                    </a:ext>
                  </a:extLst>
                </a:gridCol>
                <a:gridCol w="163843">
                  <a:extLst>
                    <a:ext uri="{9D8B030D-6E8A-4147-A177-3AD203B41FA5}">
                      <a16:colId xmlns:a16="http://schemas.microsoft.com/office/drawing/2014/main" val="2217220793"/>
                    </a:ext>
                  </a:extLst>
                </a:gridCol>
                <a:gridCol w="163843">
                  <a:extLst>
                    <a:ext uri="{9D8B030D-6E8A-4147-A177-3AD203B41FA5}">
                      <a16:colId xmlns:a16="http://schemas.microsoft.com/office/drawing/2014/main" val="1060004979"/>
                    </a:ext>
                  </a:extLst>
                </a:gridCol>
                <a:gridCol w="163843">
                  <a:extLst>
                    <a:ext uri="{9D8B030D-6E8A-4147-A177-3AD203B41FA5}">
                      <a16:colId xmlns:a16="http://schemas.microsoft.com/office/drawing/2014/main" val="250316726"/>
                    </a:ext>
                  </a:extLst>
                </a:gridCol>
                <a:gridCol w="163843">
                  <a:extLst>
                    <a:ext uri="{9D8B030D-6E8A-4147-A177-3AD203B41FA5}">
                      <a16:colId xmlns:a16="http://schemas.microsoft.com/office/drawing/2014/main" val="1796950280"/>
                    </a:ext>
                  </a:extLst>
                </a:gridCol>
                <a:gridCol w="163843">
                  <a:extLst>
                    <a:ext uri="{9D8B030D-6E8A-4147-A177-3AD203B41FA5}">
                      <a16:colId xmlns:a16="http://schemas.microsoft.com/office/drawing/2014/main" val="3060608953"/>
                    </a:ext>
                  </a:extLst>
                </a:gridCol>
                <a:gridCol w="192757">
                  <a:extLst>
                    <a:ext uri="{9D8B030D-6E8A-4147-A177-3AD203B41FA5}">
                      <a16:colId xmlns:a16="http://schemas.microsoft.com/office/drawing/2014/main" val="2959707163"/>
                    </a:ext>
                  </a:extLst>
                </a:gridCol>
                <a:gridCol w="192757">
                  <a:extLst>
                    <a:ext uri="{9D8B030D-6E8A-4147-A177-3AD203B41FA5}">
                      <a16:colId xmlns:a16="http://schemas.microsoft.com/office/drawing/2014/main" val="244853014"/>
                    </a:ext>
                  </a:extLst>
                </a:gridCol>
                <a:gridCol w="192757">
                  <a:extLst>
                    <a:ext uri="{9D8B030D-6E8A-4147-A177-3AD203B41FA5}">
                      <a16:colId xmlns:a16="http://schemas.microsoft.com/office/drawing/2014/main" val="1271638982"/>
                    </a:ext>
                  </a:extLst>
                </a:gridCol>
                <a:gridCol w="192757">
                  <a:extLst>
                    <a:ext uri="{9D8B030D-6E8A-4147-A177-3AD203B41FA5}">
                      <a16:colId xmlns:a16="http://schemas.microsoft.com/office/drawing/2014/main" val="928601885"/>
                    </a:ext>
                  </a:extLst>
                </a:gridCol>
                <a:gridCol w="231307">
                  <a:extLst>
                    <a:ext uri="{9D8B030D-6E8A-4147-A177-3AD203B41FA5}">
                      <a16:colId xmlns:a16="http://schemas.microsoft.com/office/drawing/2014/main" val="234449864"/>
                    </a:ext>
                  </a:extLst>
                </a:gridCol>
                <a:gridCol w="269857">
                  <a:extLst>
                    <a:ext uri="{9D8B030D-6E8A-4147-A177-3AD203B41FA5}">
                      <a16:colId xmlns:a16="http://schemas.microsoft.com/office/drawing/2014/main" val="178838374"/>
                    </a:ext>
                  </a:extLst>
                </a:gridCol>
                <a:gridCol w="163843">
                  <a:extLst>
                    <a:ext uri="{9D8B030D-6E8A-4147-A177-3AD203B41FA5}">
                      <a16:colId xmlns:a16="http://schemas.microsoft.com/office/drawing/2014/main" val="271874683"/>
                    </a:ext>
                  </a:extLst>
                </a:gridCol>
                <a:gridCol w="212031">
                  <a:extLst>
                    <a:ext uri="{9D8B030D-6E8A-4147-A177-3AD203B41FA5}">
                      <a16:colId xmlns:a16="http://schemas.microsoft.com/office/drawing/2014/main" val="3072764040"/>
                    </a:ext>
                  </a:extLst>
                </a:gridCol>
                <a:gridCol w="163843">
                  <a:extLst>
                    <a:ext uri="{9D8B030D-6E8A-4147-A177-3AD203B41FA5}">
                      <a16:colId xmlns:a16="http://schemas.microsoft.com/office/drawing/2014/main" val="2730325661"/>
                    </a:ext>
                  </a:extLst>
                </a:gridCol>
              </a:tblGrid>
              <a:tr h="435779">
                <a:tc gridSpan="52">
                  <a:txBody>
                    <a:bodyPr/>
                    <a:lstStyle/>
                    <a:p>
                      <a:pPr algn="ctr" fontAlgn="ctr"/>
                      <a:r>
                        <a:rPr lang="ru-RU" sz="800" b="1" i="0" u="none" strike="noStrike" dirty="0">
                          <a:solidFill>
                            <a:srgbClr val="000000"/>
                          </a:solidFill>
                          <a:effectLst/>
                          <a:latin typeface="Times New Roman Cyr" panose="02020603050405020304" pitchFamily="18" charset="0"/>
                        </a:rPr>
                        <a:t>Обоснования (расчеты) плановых показателей в части уплаты налога на имущество организаций и земельного налога</a:t>
                      </a:r>
                      <a:r>
                        <a:rPr lang="ru-RU" sz="800" b="1" i="0" u="none" strike="noStrike" baseline="30000" dirty="0">
                          <a:solidFill>
                            <a:srgbClr val="000000"/>
                          </a:solidFill>
                          <a:effectLst/>
                          <a:latin typeface="Times New Roman Cyr" panose="02020603050405020304" pitchFamily="18" charset="0"/>
                        </a:rPr>
                        <a:t>51</a:t>
                      </a:r>
                      <a:r>
                        <a:rPr lang="ru-RU" sz="800" b="1" i="0" u="none" strike="noStrike" dirty="0">
                          <a:solidFill>
                            <a:srgbClr val="000000"/>
                          </a:solidFill>
                          <a:effectLst/>
                          <a:latin typeface="Times New Roman Cyr" panose="02020603050405020304" pitchFamily="18" charset="0"/>
                        </a:rPr>
                        <a:t/>
                      </a:r>
                      <a:br>
                        <a:rPr lang="ru-RU" sz="800" b="1" i="0" u="none" strike="noStrike" dirty="0">
                          <a:solidFill>
                            <a:srgbClr val="000000"/>
                          </a:solidFill>
                          <a:effectLst/>
                          <a:latin typeface="Times New Roman Cyr" panose="02020603050405020304" pitchFamily="18" charset="0"/>
                        </a:rPr>
                      </a:br>
                      <a:r>
                        <a:rPr lang="ru-RU" sz="800" b="1" i="0" u="none" strike="noStrike" dirty="0">
                          <a:solidFill>
                            <a:srgbClr val="000000"/>
                          </a:solidFill>
                          <a:effectLst/>
                          <a:latin typeface="Times New Roman Cyr" panose="02020603050405020304" pitchFamily="18" charset="0"/>
                        </a:rPr>
                        <a:t>на  20__ год и на плановый период 20__ и 20__ годов</a:t>
                      </a:r>
                    </a:p>
                  </a:txBody>
                  <a:tcPr marL="0" marR="0" marT="0" marB="0" anchor="ctr">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814311188"/>
                  </a:ext>
                </a:extLst>
              </a:tr>
              <a:tr h="161400">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FFFFF"/>
                    </a:solidFill>
                  </a:tcPr>
                </a:tc>
                <a:tc gridSpan="5">
                  <a:txBody>
                    <a:bodyPr/>
                    <a:lstStyle/>
                    <a:p>
                      <a:pPr algn="ctr" fontAlgn="b"/>
                      <a:r>
                        <a:rPr lang="ru-RU" sz="800" b="0" i="0" u="none" strike="noStrike">
                          <a:solidFill>
                            <a:srgbClr val="000000"/>
                          </a:solidFill>
                          <a:effectLst/>
                          <a:latin typeface="Times New Roman" panose="02020603050405020304" pitchFamily="18" charset="0"/>
                        </a:rPr>
                        <a:t>КОДЫ</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767830812"/>
                  </a:ext>
                </a:extLst>
              </a:tr>
              <a:tr h="161400">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gridSpan="13">
                  <a:txBody>
                    <a:bodyPr/>
                    <a:lstStyle/>
                    <a:p>
                      <a:pPr algn="ctr" fontAlgn="b"/>
                      <a:r>
                        <a:rPr lang="ru-RU" sz="800" b="0" i="0" u="none" strike="noStrike">
                          <a:solidFill>
                            <a:srgbClr val="000000"/>
                          </a:solidFill>
                          <a:effectLst/>
                          <a:latin typeface="Times New Roman" panose="02020603050405020304" pitchFamily="18" charset="0"/>
                        </a:rPr>
                        <a:t>от «__» __________________ 20__г.</a:t>
                      </a:r>
                    </a:p>
                  </a:txBody>
                  <a:tcPr marL="0" marR="0" marT="0"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gridSpan="4">
                  <a:txBody>
                    <a:bodyPr/>
                    <a:lstStyle/>
                    <a:p>
                      <a:pPr algn="r" fontAlgn="b"/>
                      <a:r>
                        <a:rPr lang="ru-RU" sz="700" b="0" i="0" u="none" strike="noStrike">
                          <a:solidFill>
                            <a:srgbClr val="000000"/>
                          </a:solidFill>
                          <a:effectLst/>
                          <a:latin typeface="Times New Roman" panose="02020603050405020304" pitchFamily="18" charset="0"/>
                        </a:rPr>
                        <a:t>Дата</a:t>
                      </a:r>
                    </a:p>
                  </a:txBody>
                  <a:tcPr marL="0" marR="72630" marT="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687100695"/>
                  </a:ext>
                </a:extLst>
              </a:tr>
              <a:tr h="129120">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rowSpan="2" gridSpan="4">
                  <a:txBody>
                    <a:bodyPr/>
                    <a:lstStyle/>
                    <a:p>
                      <a:pPr algn="r" fontAlgn="b"/>
                      <a:r>
                        <a:rPr lang="ru-RU" sz="700" b="0" i="0" u="none" strike="noStrike">
                          <a:solidFill>
                            <a:srgbClr val="000000"/>
                          </a:solidFill>
                          <a:effectLst/>
                          <a:latin typeface="Times New Roman" panose="02020603050405020304" pitchFamily="18" charset="0"/>
                        </a:rPr>
                        <a:t>по Сводному</a:t>
                      </a:r>
                      <a:br>
                        <a:rPr lang="ru-RU" sz="700" b="0" i="0" u="none" strike="noStrike">
                          <a:solidFill>
                            <a:srgbClr val="000000"/>
                          </a:solidFill>
                          <a:effectLst/>
                          <a:latin typeface="Times New Roman" panose="02020603050405020304" pitchFamily="18" charset="0"/>
                        </a:rPr>
                      </a:br>
                      <a:r>
                        <a:rPr lang="ru-RU" sz="700" b="0" i="0" u="none" strike="noStrike">
                          <a:solidFill>
                            <a:srgbClr val="000000"/>
                          </a:solidFill>
                          <a:effectLst/>
                          <a:latin typeface="Times New Roman" panose="02020603050405020304" pitchFamily="18" charset="0"/>
                        </a:rPr>
                        <a:t> реестру</a:t>
                      </a:r>
                    </a:p>
                  </a:txBody>
                  <a:tcPr marL="0" marR="72630" marT="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gridSpan="5">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359505323"/>
                  </a:ext>
                </a:extLst>
              </a:tr>
              <a:tr h="129120">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gridSpan="4"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w="1270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238095681"/>
                  </a:ext>
                </a:extLst>
              </a:tr>
              <a:tr h="161400">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gridSpan="4">
                  <a:txBody>
                    <a:bodyPr/>
                    <a:lstStyle/>
                    <a:p>
                      <a:pPr algn="r" fontAlgn="b"/>
                      <a:r>
                        <a:rPr lang="ru-RU" sz="700" b="0" i="0" u="none" strike="noStrike">
                          <a:solidFill>
                            <a:srgbClr val="000000"/>
                          </a:solidFill>
                          <a:effectLst/>
                          <a:latin typeface="Times New Roman" panose="02020603050405020304" pitchFamily="18" charset="0"/>
                        </a:rPr>
                        <a:t>ИНН</a:t>
                      </a:r>
                    </a:p>
                  </a:txBody>
                  <a:tcPr marL="0" marR="72630" marT="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5">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425786246"/>
                  </a:ext>
                </a:extLst>
              </a:tr>
              <a:tr h="161400">
                <a:tc gridSpan="11">
                  <a:txBody>
                    <a:bodyPr/>
                    <a:lstStyle/>
                    <a:p>
                      <a:pPr algn="l" fontAlgn="b"/>
                      <a:r>
                        <a:rPr lang="ru-RU" sz="800" b="0" i="0" u="none" strike="noStrike">
                          <a:solidFill>
                            <a:srgbClr val="000000"/>
                          </a:solidFill>
                          <a:effectLst/>
                          <a:latin typeface="Times New Roman" panose="02020603050405020304" pitchFamily="18" charset="0"/>
                        </a:rPr>
                        <a:t>Учреждение</a:t>
                      </a:r>
                    </a:p>
                  </a:txBody>
                  <a:tcPr marL="0" marR="0" marT="0"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4">
                  <a:txBody>
                    <a:bodyPr/>
                    <a:lstStyle/>
                    <a:p>
                      <a:pPr algn="r" fontAlgn="b"/>
                      <a:r>
                        <a:rPr lang="ru-RU" sz="700" b="0" i="0" u="none" strike="noStrike">
                          <a:solidFill>
                            <a:srgbClr val="000000"/>
                          </a:solidFill>
                          <a:effectLst/>
                          <a:latin typeface="Times New Roman" panose="02020603050405020304" pitchFamily="18" charset="0"/>
                        </a:rPr>
                        <a:t>КПП</a:t>
                      </a:r>
                    </a:p>
                  </a:txBody>
                  <a:tcPr marL="0" marR="72630" marT="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5">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531710161"/>
                  </a:ext>
                </a:extLst>
              </a:tr>
              <a:tr h="161400">
                <a:tc gridSpan="11">
                  <a:txBody>
                    <a:bodyPr/>
                    <a:lstStyle/>
                    <a:p>
                      <a:pPr algn="l" fontAlgn="b"/>
                      <a:r>
                        <a:rPr lang="ru-RU" sz="800" b="0" i="0" u="none" strike="noStrike" dirty="0">
                          <a:solidFill>
                            <a:srgbClr val="000000"/>
                          </a:solidFill>
                          <a:effectLst/>
                          <a:latin typeface="Times New Roman" panose="02020603050405020304" pitchFamily="18" charset="0"/>
                        </a:rPr>
                        <a:t>Вид документа</a:t>
                      </a:r>
                    </a:p>
                  </a:txBody>
                  <a:tcPr marL="0" marR="0" marT="0"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gridSpan="5">
                  <a:txBody>
                    <a:bodyPr/>
                    <a:lstStyle/>
                    <a:p>
                      <a:pPr algn="ctr" fontAlgn="b"/>
                      <a:r>
                        <a:rPr lang="ru-RU" sz="800" b="0" i="0" u="none" strike="noStrike">
                          <a:solidFill>
                            <a:srgbClr val="000000"/>
                          </a:solidFill>
                          <a:effectLst/>
                          <a:latin typeface="Times New Roman" panose="02020603050405020304" pitchFamily="18" charset="0"/>
                        </a:rPr>
                        <a:t> </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758571773"/>
                  </a:ext>
                </a:extLst>
              </a:tr>
              <a:tr h="161400">
                <a:tc gridSpan="11">
                  <a:txBody>
                    <a:bodyPr/>
                    <a:lstStyle/>
                    <a:p>
                      <a:pPr algn="l" fontAlgn="b"/>
                      <a:r>
                        <a:rPr lang="ru-RU" sz="9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2">
                  <a:txBody>
                    <a:bodyPr/>
                    <a:lstStyle/>
                    <a:p>
                      <a:pPr algn="ctr" fontAlgn="t"/>
                      <a:r>
                        <a:rPr lang="ru-RU" sz="700" b="0" i="0" u="none" strike="noStrike">
                          <a:solidFill>
                            <a:srgbClr val="000000"/>
                          </a:solidFill>
                          <a:effectLst/>
                          <a:latin typeface="Times New Roman" panose="02020603050405020304" pitchFamily="18" charset="0"/>
                        </a:rPr>
                        <a:t>(первичный - «0», уточненный - «1», «2», «3», «…»)  </a:t>
                      </a:r>
                      <a:r>
                        <a:rPr lang="ru-RU" sz="700" b="0" i="0" u="none" strike="noStrike" baseline="30000">
                          <a:solidFill>
                            <a:srgbClr val="000000"/>
                          </a:solidFill>
                          <a:effectLst/>
                          <a:latin typeface="Times New Roman" panose="02020603050405020304" pitchFamily="18" charset="0"/>
                        </a:rPr>
                        <a:t>2</a:t>
                      </a:r>
                      <a:endParaRPr lang="ru-RU" sz="700" b="0" i="0" u="none" strike="noStrike">
                        <a:solidFill>
                          <a:srgbClr val="000000"/>
                        </a:solidFill>
                        <a:effectLst/>
                        <a:latin typeface="Times New Roman" panose="02020603050405020304" pitchFamily="18" charset="0"/>
                      </a:endParaRPr>
                    </a:p>
                  </a:txBody>
                  <a:tcPr marL="0" marR="0" marT="0" marB="0">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ctr"/>
                      <a:r>
                        <a:rPr lang="ru-RU" sz="800" b="0" i="0" u="none" strike="noStrike" baseline="30000">
                          <a:solidFill>
                            <a:srgbClr val="000000"/>
                          </a:solidFill>
                          <a:effectLst/>
                          <a:latin typeface="Times New Roman" panose="02020603050405020304" pitchFamily="18" charset="0"/>
                        </a:rPr>
                        <a:t> </a:t>
                      </a:r>
                      <a:endParaRPr lang="ru-RU" sz="800" b="0" i="0" u="none" strike="noStrike">
                        <a:solidFill>
                          <a:srgbClr val="000000"/>
                        </a:solidFill>
                        <a:effectLst/>
                        <a:latin typeface="Times New Roman" panose="02020603050405020304" pitchFamily="18" charset="0"/>
                      </a:endParaRPr>
                    </a:p>
                  </a:txBody>
                  <a:tcPr marL="0" marR="0" marT="0" marB="0" anchor="ctr">
                    <a:lnL>
                      <a:noFill/>
                    </a:lnL>
                    <a:lnR>
                      <a:noFill/>
                    </a:lnR>
                    <a:lnT>
                      <a:noFill/>
                    </a:lnT>
                    <a:lnB>
                      <a:noFill/>
                    </a:lnB>
                    <a:solidFill>
                      <a:srgbClr val="FFFFFF"/>
                    </a:solidFill>
                  </a:tcPr>
                </a:tc>
                <a:tc>
                  <a:txBody>
                    <a:bodyPr/>
                    <a:lstStyle/>
                    <a:p>
                      <a:pPr algn="l" fontAlgn="ctr"/>
                      <a:r>
                        <a:rPr lang="ru-RU" sz="800" b="0" i="0" u="none" strike="noStrike" baseline="30000">
                          <a:solidFill>
                            <a:srgbClr val="000000"/>
                          </a:solidFill>
                          <a:effectLst/>
                          <a:latin typeface="Times New Roman" panose="02020603050405020304" pitchFamily="18" charset="0"/>
                        </a:rPr>
                        <a:t> </a:t>
                      </a:r>
                      <a:endParaRPr lang="ru-RU" sz="800" b="0" i="0" u="none" strike="noStrike">
                        <a:solidFill>
                          <a:srgbClr val="000000"/>
                        </a:solidFill>
                        <a:effectLst/>
                        <a:latin typeface="Times New Roman" panose="02020603050405020304" pitchFamily="18" charset="0"/>
                      </a:endParaRPr>
                    </a:p>
                  </a:txBody>
                  <a:tcPr marL="0" marR="0" marT="0" marB="0" anchor="ctr">
                    <a:lnL>
                      <a:noFill/>
                    </a:lnL>
                    <a:lnR>
                      <a:noFill/>
                    </a:lnR>
                    <a:lnT>
                      <a:noFill/>
                    </a:lnT>
                    <a:lnB>
                      <a:noFill/>
                    </a:lnB>
                    <a:solidFill>
                      <a:srgbClr val="FFFFFF"/>
                    </a:solidFill>
                  </a:tcPr>
                </a:tc>
                <a:tc>
                  <a:txBody>
                    <a:bodyPr/>
                    <a:lstStyle/>
                    <a:p>
                      <a:pPr algn="l" fontAlgn="ctr"/>
                      <a:r>
                        <a:rPr lang="ru-RU" sz="800" b="0" i="0" u="none" strike="noStrike" baseline="30000">
                          <a:solidFill>
                            <a:srgbClr val="000000"/>
                          </a:solidFill>
                          <a:effectLst/>
                          <a:latin typeface="Times New Roman" panose="02020603050405020304" pitchFamily="18" charset="0"/>
                        </a:rPr>
                        <a:t> </a:t>
                      </a:r>
                      <a:endParaRPr lang="ru-RU" sz="800" b="0" i="0" u="none" strike="noStrike">
                        <a:solidFill>
                          <a:srgbClr val="000000"/>
                        </a:solidFill>
                        <a:effectLst/>
                        <a:latin typeface="Times New Roman" panose="02020603050405020304" pitchFamily="18" charset="0"/>
                      </a:endParaRPr>
                    </a:p>
                  </a:txBody>
                  <a:tcPr marL="0" marR="0" marT="0" marB="0" anchor="ctr">
                    <a:lnL>
                      <a:noFill/>
                    </a:lnL>
                    <a:lnR>
                      <a:noFill/>
                    </a:lnR>
                    <a:lnT>
                      <a:noFill/>
                    </a:lnT>
                    <a:lnB>
                      <a:noFill/>
                    </a:lnB>
                    <a:solidFill>
                      <a:srgbClr val="FFFFFF"/>
                    </a:solidFill>
                  </a:tcPr>
                </a:tc>
                <a:tc>
                  <a:txBody>
                    <a:bodyPr/>
                    <a:lstStyle/>
                    <a:p>
                      <a:pPr algn="l" fontAlgn="ctr"/>
                      <a:r>
                        <a:rPr lang="ru-RU" sz="800" b="0" i="0" u="none" strike="noStrike" baseline="30000">
                          <a:solidFill>
                            <a:srgbClr val="000000"/>
                          </a:solidFill>
                          <a:effectLst/>
                          <a:latin typeface="Times New Roman" panose="02020603050405020304" pitchFamily="18" charset="0"/>
                        </a:rPr>
                        <a:t> </a:t>
                      </a:r>
                      <a:endParaRPr lang="ru-RU" sz="800" b="0" i="0" u="none" strike="noStrike">
                        <a:solidFill>
                          <a:srgbClr val="000000"/>
                        </a:solidFill>
                        <a:effectLst/>
                        <a:latin typeface="Times New Roman" panose="02020603050405020304" pitchFamily="18" charset="0"/>
                      </a:endParaRPr>
                    </a:p>
                  </a:txBody>
                  <a:tcPr marL="0" marR="0" marT="0" marB="0" anchor="ctr">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l" fontAlgn="ctr"/>
                      <a:r>
                        <a:rPr lang="ru-RU" sz="800" b="0" i="0" u="none" strike="noStrike" baseline="30000">
                          <a:solidFill>
                            <a:srgbClr val="000000"/>
                          </a:solidFill>
                          <a:effectLst/>
                          <a:latin typeface="Times New Roman" panose="02020603050405020304" pitchFamily="18" charset="0"/>
                        </a:rPr>
                        <a:t> </a:t>
                      </a:r>
                      <a:endParaRPr lang="ru-RU" sz="800" b="0" i="0" u="none" strike="noStrike">
                        <a:solidFill>
                          <a:srgbClr val="000000"/>
                        </a:solidFill>
                        <a:effectLst/>
                        <a:latin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baseline="30000">
                          <a:solidFill>
                            <a:srgbClr val="000000"/>
                          </a:solidFill>
                          <a:effectLst/>
                          <a:latin typeface="Times New Roman" panose="02020603050405020304" pitchFamily="18" charset="0"/>
                        </a:rPr>
                        <a:t> </a:t>
                      </a:r>
                      <a:endParaRPr lang="ru-RU" sz="800" b="0" i="0" u="none" strike="noStrike">
                        <a:solidFill>
                          <a:srgbClr val="000000"/>
                        </a:solidFill>
                        <a:effectLst/>
                        <a:latin typeface="Times New Roman" panose="02020603050405020304" pitchFamily="18" charset="0"/>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baseline="30000">
                          <a:solidFill>
                            <a:srgbClr val="000000"/>
                          </a:solidFill>
                          <a:effectLst/>
                          <a:latin typeface="Times New Roman" panose="02020603050405020304" pitchFamily="18" charset="0"/>
                        </a:rPr>
                        <a:t> </a:t>
                      </a:r>
                      <a:endParaRPr lang="ru-RU" sz="800" b="0" i="0" u="none" strike="noStrike">
                        <a:solidFill>
                          <a:srgbClr val="000000"/>
                        </a:solidFill>
                        <a:effectLst/>
                        <a:latin typeface="Times New Roman" panose="02020603050405020304" pitchFamily="18" charset="0"/>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baseline="30000">
                          <a:solidFill>
                            <a:srgbClr val="000000"/>
                          </a:solidFill>
                          <a:effectLst/>
                          <a:latin typeface="Times New Roman" panose="02020603050405020304" pitchFamily="18" charset="0"/>
                        </a:rPr>
                        <a:t> </a:t>
                      </a:r>
                      <a:endParaRPr lang="ru-RU" sz="800" b="0" i="0" u="none" strike="noStrike">
                        <a:solidFill>
                          <a:srgbClr val="000000"/>
                        </a:solidFill>
                        <a:effectLst/>
                        <a:latin typeface="Times New Roman" panose="02020603050405020304" pitchFamily="18" charset="0"/>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baseline="30000">
                          <a:solidFill>
                            <a:srgbClr val="000000"/>
                          </a:solidFill>
                          <a:effectLst/>
                          <a:latin typeface="Times New Roman" panose="02020603050405020304" pitchFamily="18" charset="0"/>
                        </a:rPr>
                        <a:t> </a:t>
                      </a:r>
                      <a:endParaRPr lang="ru-RU" sz="800" b="0" i="0" u="none" strike="noStrike">
                        <a:solidFill>
                          <a:srgbClr val="000000"/>
                        </a:solidFill>
                        <a:effectLst/>
                        <a:latin typeface="Times New Roman" panose="02020603050405020304" pitchFamily="18" charset="0"/>
                      </a:endParaRPr>
                    </a:p>
                  </a:txBody>
                  <a:tcPr marL="0" marR="0" marT="0" marB="0" anchor="ctr">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2556571579"/>
                  </a:ext>
                </a:extLst>
              </a:tr>
              <a:tr h="161400">
                <a:tc gridSpan="11">
                  <a:txBody>
                    <a:bodyPr/>
                    <a:lstStyle/>
                    <a:p>
                      <a:pPr algn="l" fontAlgn="b"/>
                      <a:r>
                        <a:rPr lang="ru-RU" sz="800" b="0" i="0" u="none" strike="noStrike">
                          <a:solidFill>
                            <a:srgbClr val="000000"/>
                          </a:solidFill>
                          <a:effectLst/>
                          <a:latin typeface="Times New Roman" panose="02020603050405020304" pitchFamily="18" charset="0"/>
                        </a:rPr>
                        <a:t>Единица измерения:</a:t>
                      </a:r>
                    </a:p>
                  </a:txBody>
                  <a:tcPr marL="0" marR="0" marT="0"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l" fontAlgn="b"/>
                      <a:r>
                        <a:rPr lang="ru-RU" sz="800" b="0" i="0" u="none" strike="noStrike">
                          <a:solidFill>
                            <a:srgbClr val="000000"/>
                          </a:solidFill>
                          <a:effectLst/>
                          <a:latin typeface="Times New Roman" panose="02020603050405020304" pitchFamily="18" charset="0"/>
                        </a:rPr>
                        <a:t>руб</a:t>
                      </a:r>
                    </a:p>
                  </a:txBody>
                  <a:tcPr marL="0" marR="0" marT="0"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gridSpan="4">
                  <a:txBody>
                    <a:bodyPr/>
                    <a:lstStyle/>
                    <a:p>
                      <a:pPr algn="r" fontAlgn="b"/>
                      <a:r>
                        <a:rPr lang="ru-RU" sz="700" b="0" i="0" u="none" strike="noStrike">
                          <a:solidFill>
                            <a:srgbClr val="000000"/>
                          </a:solidFill>
                          <a:effectLst/>
                          <a:latin typeface="Times New Roman" panose="02020603050405020304" pitchFamily="18" charset="0"/>
                        </a:rPr>
                        <a:t>по ОКЕИ</a:t>
                      </a:r>
                    </a:p>
                  </a:txBody>
                  <a:tcPr marL="0" marR="72630" marT="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5">
                  <a:txBody>
                    <a:bodyPr/>
                    <a:lstStyle/>
                    <a:p>
                      <a:pPr algn="ctr" fontAlgn="b"/>
                      <a:r>
                        <a:rPr lang="ru-RU" sz="800" b="0" i="0" u="none" strike="noStrike">
                          <a:solidFill>
                            <a:srgbClr val="000000"/>
                          </a:solidFill>
                          <a:effectLst/>
                          <a:latin typeface="Times New Roman" panose="02020603050405020304" pitchFamily="18" charset="0"/>
                        </a:rPr>
                        <a:t>383</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703293464"/>
                  </a:ext>
                </a:extLst>
              </a:tr>
              <a:tr h="142032">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297546059"/>
                  </a:ext>
                </a:extLst>
              </a:tr>
              <a:tr h="161400">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gridSpan="44">
                  <a:txBody>
                    <a:bodyPr/>
                    <a:lstStyle/>
                    <a:p>
                      <a:pPr algn="l" fontAlgn="ctr"/>
                      <a:r>
                        <a:rPr lang="ru-RU" sz="800" b="1" i="0" u="none" strike="noStrike">
                          <a:solidFill>
                            <a:srgbClr val="000000"/>
                          </a:solidFill>
                          <a:effectLst/>
                          <a:latin typeface="Times New Roman Cyr" panose="02020603050405020304" pitchFamily="18" charset="0"/>
                        </a:rPr>
                        <a:t>1. Расчет выплат на уплату налога на имущество организаций и земельного налога</a:t>
                      </a:r>
                    </a:p>
                  </a:txBody>
                  <a:tcPr marL="0" marR="0" marT="0" marB="0" anchor="ctr">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ctr"/>
                      <a:r>
                        <a:rPr lang="ru-RU" sz="900" b="1" i="0" u="none" strike="noStrike">
                          <a:solidFill>
                            <a:srgbClr val="000000"/>
                          </a:solidFill>
                          <a:effectLst/>
                          <a:latin typeface="Times New Roman Cyr" panose="02020603050405020304" pitchFamily="18" charset="0"/>
                        </a:rPr>
                        <a:t> </a:t>
                      </a:r>
                    </a:p>
                  </a:txBody>
                  <a:tcPr marL="0" marR="0" marT="0" marB="0" anchor="ctr">
                    <a:lnL>
                      <a:noFill/>
                    </a:lnL>
                    <a:lnR>
                      <a:noFill/>
                    </a:lnR>
                    <a:lnT>
                      <a:noFill/>
                    </a:lnT>
                    <a:lnB>
                      <a:noFill/>
                    </a:lnB>
                    <a:solidFill>
                      <a:srgbClr val="FFFFFF"/>
                    </a:solidFill>
                  </a:tcPr>
                </a:tc>
                <a:tc>
                  <a:txBody>
                    <a:bodyPr/>
                    <a:lstStyle/>
                    <a:p>
                      <a:pPr algn="l" fontAlgn="ctr"/>
                      <a:r>
                        <a:rPr lang="ru-RU" sz="900" b="1" i="0" u="none" strike="noStrike">
                          <a:solidFill>
                            <a:srgbClr val="000000"/>
                          </a:solidFill>
                          <a:effectLst/>
                          <a:latin typeface="Times New Roman Cyr" panose="02020603050405020304" pitchFamily="18" charset="0"/>
                        </a:rPr>
                        <a:t> </a:t>
                      </a:r>
                    </a:p>
                  </a:txBody>
                  <a:tcPr marL="0" marR="0" marT="0" marB="0" anchor="ctr">
                    <a:lnL>
                      <a:noFill/>
                    </a:lnL>
                    <a:lnR>
                      <a:noFill/>
                    </a:lnR>
                    <a:lnT>
                      <a:noFill/>
                    </a:lnT>
                    <a:lnB>
                      <a:noFill/>
                    </a:lnB>
                    <a:solidFill>
                      <a:srgbClr val="FFFFFF"/>
                    </a:solidFill>
                  </a:tcPr>
                </a:tc>
                <a:tc>
                  <a:txBody>
                    <a:bodyPr/>
                    <a:lstStyle/>
                    <a:p>
                      <a:pPr algn="l" fontAlgn="ctr"/>
                      <a:r>
                        <a:rPr lang="ru-RU" sz="900" b="1" i="0" u="none" strike="noStrike">
                          <a:solidFill>
                            <a:srgbClr val="000000"/>
                          </a:solidFill>
                          <a:effectLst/>
                          <a:latin typeface="Times New Roman Cyr" panose="02020603050405020304" pitchFamily="18" charset="0"/>
                        </a:rPr>
                        <a:t> </a:t>
                      </a:r>
                    </a:p>
                  </a:txBody>
                  <a:tcPr marL="0" marR="0" marT="0" marB="0" anchor="ctr">
                    <a:lnL>
                      <a:noFill/>
                    </a:lnL>
                    <a:lnR>
                      <a:noFill/>
                    </a:lnR>
                    <a:lnT>
                      <a:noFill/>
                    </a:lnT>
                    <a:lnB>
                      <a:noFill/>
                    </a:lnB>
                    <a:solidFill>
                      <a:srgbClr val="FFFFFF"/>
                    </a:solidFill>
                  </a:tcPr>
                </a:tc>
                <a:tc>
                  <a:txBody>
                    <a:bodyPr/>
                    <a:lstStyle/>
                    <a:p>
                      <a:pPr algn="l" fontAlgn="ctr"/>
                      <a:r>
                        <a:rPr lang="ru-RU" sz="900" b="1" i="0" u="none" strike="noStrike">
                          <a:solidFill>
                            <a:srgbClr val="000000"/>
                          </a:solidFill>
                          <a:effectLst/>
                          <a:latin typeface="Times New Roman Cyr" panose="02020603050405020304" pitchFamily="18" charset="0"/>
                        </a:rPr>
                        <a:t> </a:t>
                      </a:r>
                    </a:p>
                  </a:txBody>
                  <a:tcPr marL="0" marR="0" marT="0" marB="0" anchor="ctr">
                    <a:lnL>
                      <a:noFill/>
                    </a:lnL>
                    <a:lnR>
                      <a:noFill/>
                    </a:lnR>
                    <a:lnT>
                      <a:noFill/>
                    </a:lnT>
                    <a:lnB>
                      <a:noFill/>
                    </a:lnB>
                    <a:solidFill>
                      <a:srgbClr val="FFFFFF"/>
                    </a:solidFill>
                  </a:tcPr>
                </a:tc>
                <a:tc>
                  <a:txBody>
                    <a:bodyPr/>
                    <a:lstStyle/>
                    <a:p>
                      <a:pPr algn="l" fontAlgn="ctr"/>
                      <a:r>
                        <a:rPr lang="ru-RU" sz="900" b="1" i="0" u="none" strike="noStrike">
                          <a:solidFill>
                            <a:srgbClr val="000000"/>
                          </a:solidFill>
                          <a:effectLst/>
                          <a:latin typeface="Times New Roman Cyr" panose="02020603050405020304" pitchFamily="18" charset="0"/>
                        </a:rPr>
                        <a:t> </a:t>
                      </a:r>
                    </a:p>
                  </a:txBody>
                  <a:tcPr marL="0" marR="0" marT="0" marB="0" anchor="ctr">
                    <a:lnL>
                      <a:noFill/>
                    </a:lnL>
                    <a:lnR>
                      <a:noFill/>
                    </a:lnR>
                    <a:lnT>
                      <a:noFill/>
                    </a:lnT>
                    <a:lnB>
                      <a:noFill/>
                    </a:lnB>
                    <a:solidFill>
                      <a:srgbClr val="FFFFFF"/>
                    </a:solidFill>
                  </a:tcPr>
                </a:tc>
                <a:tc>
                  <a:txBody>
                    <a:bodyPr/>
                    <a:lstStyle/>
                    <a:p>
                      <a:pPr algn="l" fontAlgn="ctr"/>
                      <a:r>
                        <a:rPr lang="ru-RU" sz="900" b="1" i="0" u="none" strike="noStrike">
                          <a:solidFill>
                            <a:srgbClr val="000000"/>
                          </a:solidFill>
                          <a:effectLst/>
                          <a:latin typeface="Times New Roman Cyr" panose="02020603050405020304" pitchFamily="18" charset="0"/>
                        </a:rPr>
                        <a:t> </a:t>
                      </a:r>
                    </a:p>
                  </a:txBody>
                  <a:tcPr marL="0" marR="0" marT="0" marB="0" anchor="ctr">
                    <a:lnL>
                      <a:noFill/>
                    </a:lnL>
                    <a:lnR>
                      <a:noFill/>
                    </a:lnR>
                    <a:lnT>
                      <a:noFill/>
                    </a:lnT>
                    <a:lnB>
                      <a:noFill/>
                    </a:lnB>
                    <a:solidFill>
                      <a:srgbClr val="FFFFFF"/>
                    </a:solidFill>
                  </a:tcPr>
                </a:tc>
                <a:tc>
                  <a:txBody>
                    <a:bodyPr/>
                    <a:lstStyle/>
                    <a:p>
                      <a:pPr algn="l" fontAlgn="ctr"/>
                      <a:r>
                        <a:rPr lang="ru-RU" sz="900" b="1" i="0" u="none" strike="noStrike">
                          <a:solidFill>
                            <a:srgbClr val="000000"/>
                          </a:solidFill>
                          <a:effectLst/>
                          <a:latin typeface="Times New Roman Cyr" panose="02020603050405020304" pitchFamily="18" charset="0"/>
                        </a:rPr>
                        <a:t> </a:t>
                      </a:r>
                    </a:p>
                  </a:txBody>
                  <a:tcPr marL="0" marR="0" marT="0" marB="0" anchor="ctr">
                    <a:lnL>
                      <a:noFill/>
                    </a:lnL>
                    <a:lnR>
                      <a:noFill/>
                    </a:lnR>
                    <a:lnT>
                      <a:noFill/>
                    </a:lnT>
                    <a:lnB>
                      <a:noFill/>
                    </a:lnB>
                    <a:solidFill>
                      <a:srgbClr val="FFFFFF"/>
                    </a:solidFill>
                  </a:tcPr>
                </a:tc>
                <a:extLst>
                  <a:ext uri="{0D108BD9-81ED-4DB2-BD59-A6C34878D82A}">
                    <a16:rowId xmlns:a16="http://schemas.microsoft.com/office/drawing/2014/main" val="627360810"/>
                  </a:ext>
                </a:extLst>
              </a:tr>
              <a:tr h="142032">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546668292"/>
                  </a:ext>
                </a:extLst>
              </a:tr>
              <a:tr h="169470">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rowSpan="3" gridSpan="24">
                  <a:txBody>
                    <a:bodyPr/>
                    <a:lstStyle/>
                    <a:p>
                      <a:pPr algn="ctr" fontAlgn="ctr"/>
                      <a:r>
                        <a:rPr lang="ru-RU" sz="800" b="0" i="0" u="none" strike="noStrike" dirty="0">
                          <a:solidFill>
                            <a:srgbClr val="000000"/>
                          </a:solidFill>
                          <a:effectLst/>
                          <a:latin typeface="Times New Roman Cyr" panose="02020603050405020304" pitchFamily="18" charset="0"/>
                        </a:rPr>
                        <a:t>Наименование показателя</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gridSpan="3">
                  <a:txBody>
                    <a:bodyPr/>
                    <a:lstStyle/>
                    <a:p>
                      <a:pPr algn="ctr" fontAlgn="ctr"/>
                      <a:r>
                        <a:rPr lang="ru-RU" sz="800" b="0" i="0" u="none" strike="noStrike">
                          <a:solidFill>
                            <a:srgbClr val="000000"/>
                          </a:solidFill>
                          <a:effectLst/>
                          <a:latin typeface="Times New Roman Cyr" panose="02020603050405020304" pitchFamily="18" charset="0"/>
                        </a:rPr>
                        <a:t>Код </a:t>
                      </a:r>
                      <a:br>
                        <a:rPr lang="ru-RU" sz="800" b="0" i="0" u="none" strike="noStrike">
                          <a:solidFill>
                            <a:srgbClr val="000000"/>
                          </a:solidFill>
                          <a:effectLst/>
                          <a:latin typeface="Times New Roman Cyr" panose="02020603050405020304" pitchFamily="18" charset="0"/>
                        </a:rPr>
                      </a:br>
                      <a:r>
                        <a:rPr lang="ru-RU" sz="800" b="0" i="0" u="none" strike="noStrike">
                          <a:solidFill>
                            <a:srgbClr val="000000"/>
                          </a:solidFill>
                          <a:effectLst/>
                          <a:latin typeface="Times New Roman Cyr" panose="02020603050405020304" pitchFamily="18" charset="0"/>
                        </a:rPr>
                        <a:t>строки</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hMerge="1">
                  <a:txBody>
                    <a:bodyPr/>
                    <a:lstStyle/>
                    <a:p>
                      <a:endParaRPr lang="ru-RU"/>
                    </a:p>
                  </a:txBody>
                  <a:tcPr/>
                </a:tc>
                <a:tc rowSpan="3" hMerge="1">
                  <a:txBody>
                    <a:bodyPr/>
                    <a:lstStyle/>
                    <a:p>
                      <a:endParaRPr lang="ru-RU"/>
                    </a:p>
                  </a:txBody>
                  <a:tcPr/>
                </a:tc>
                <a:tc gridSpan="24">
                  <a:txBody>
                    <a:bodyPr/>
                    <a:lstStyle/>
                    <a:p>
                      <a:pPr algn="ctr" fontAlgn="ctr"/>
                      <a:r>
                        <a:rPr lang="ru-RU" sz="800" b="0" i="0" u="none" strike="noStrike">
                          <a:solidFill>
                            <a:srgbClr val="000000"/>
                          </a:solidFill>
                          <a:effectLst/>
                          <a:latin typeface="Times New Roman Cyr" panose="02020603050405020304" pitchFamily="18" charset="0"/>
                        </a:rPr>
                        <a:t>Сумма</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312115835"/>
                  </a:ext>
                </a:extLst>
              </a:tr>
              <a:tr h="225960">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gridSpan="24"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3" vMerge="1">
                  <a:txBody>
                    <a:bodyPr/>
                    <a:lstStyle/>
                    <a:p>
                      <a:endParaRPr lang="ru-RU"/>
                    </a:p>
                  </a:txBody>
                  <a:tcPr/>
                </a:tc>
                <a:tc hMerge="1" vMerge="1">
                  <a:txBody>
                    <a:bodyPr/>
                    <a:lstStyle/>
                    <a:p>
                      <a:endParaRPr lang="ru-RU"/>
                    </a:p>
                  </a:txBody>
                  <a:tcPr/>
                </a:tc>
                <a:tc hMerge="1" vMerge="1">
                  <a:txBody>
                    <a:bodyPr/>
                    <a:lstStyle/>
                    <a:p>
                      <a:endParaRPr lang="ru-RU"/>
                    </a:p>
                  </a:txBody>
                  <a:tcPr/>
                </a:tc>
                <a:tc rowSpan="2" gridSpan="8">
                  <a:txBody>
                    <a:bodyPr/>
                    <a:lstStyle/>
                    <a:p>
                      <a:pPr algn="ctr" fontAlgn="ctr"/>
                      <a:r>
                        <a:rPr lang="ru-RU" sz="800" b="0" i="0" u="none" strike="noStrike">
                          <a:solidFill>
                            <a:srgbClr val="000000"/>
                          </a:solidFill>
                          <a:effectLst/>
                          <a:latin typeface="Times New Roman Cyr" panose="02020603050405020304" pitchFamily="18" charset="0"/>
                        </a:rPr>
                        <a:t>на  20__ год</a:t>
                      </a:r>
                      <a:br>
                        <a:rPr lang="ru-RU" sz="800" b="0" i="0" u="none" strike="noStrike">
                          <a:solidFill>
                            <a:srgbClr val="000000"/>
                          </a:solidFill>
                          <a:effectLst/>
                          <a:latin typeface="Times New Roman Cyr" panose="02020603050405020304" pitchFamily="18" charset="0"/>
                        </a:rPr>
                      </a:br>
                      <a:r>
                        <a:rPr lang="ru-RU" sz="800" b="0" i="0" u="none" strike="noStrike">
                          <a:solidFill>
                            <a:srgbClr val="000000"/>
                          </a:solidFill>
                          <a:effectLst/>
                          <a:latin typeface="Times New Roman Cyr" panose="02020603050405020304" pitchFamily="18" charset="0"/>
                        </a:rPr>
                        <a:t>(на текущий </a:t>
                      </a:r>
                      <a:br>
                        <a:rPr lang="ru-RU" sz="800" b="0" i="0" u="none" strike="noStrike">
                          <a:solidFill>
                            <a:srgbClr val="000000"/>
                          </a:solidFill>
                          <a:effectLst/>
                          <a:latin typeface="Times New Roman Cyr" panose="02020603050405020304" pitchFamily="18" charset="0"/>
                        </a:rPr>
                      </a:br>
                      <a:r>
                        <a:rPr lang="ru-RU" sz="800" b="0" i="0" u="none" strike="noStrike">
                          <a:solidFill>
                            <a:srgbClr val="000000"/>
                          </a:solidFill>
                          <a:effectLst/>
                          <a:latin typeface="Times New Roman Cyr" panose="02020603050405020304" pitchFamily="18" charset="0"/>
                        </a:rPr>
                        <a:t>финансовый год)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gridSpan="8">
                  <a:txBody>
                    <a:bodyPr/>
                    <a:lstStyle/>
                    <a:p>
                      <a:pPr algn="ctr" fontAlgn="ctr"/>
                      <a:r>
                        <a:rPr lang="ru-RU" sz="800" b="0" i="0" u="none" strike="noStrike">
                          <a:solidFill>
                            <a:srgbClr val="000000"/>
                          </a:solidFill>
                          <a:effectLst/>
                          <a:latin typeface="Times New Roman Cyr" panose="02020603050405020304" pitchFamily="18" charset="0"/>
                        </a:rPr>
                        <a:t>на  20__ год </a:t>
                      </a:r>
                      <a:br>
                        <a:rPr lang="ru-RU" sz="800" b="0" i="0" u="none" strike="noStrike">
                          <a:solidFill>
                            <a:srgbClr val="000000"/>
                          </a:solidFill>
                          <a:effectLst/>
                          <a:latin typeface="Times New Roman Cyr" panose="02020603050405020304" pitchFamily="18" charset="0"/>
                        </a:rPr>
                      </a:br>
                      <a:r>
                        <a:rPr lang="ru-RU" sz="800" b="0" i="0" u="none" strike="noStrike">
                          <a:solidFill>
                            <a:srgbClr val="000000"/>
                          </a:solidFill>
                          <a:effectLst/>
                          <a:latin typeface="Times New Roman Cyr" panose="02020603050405020304" pitchFamily="18" charset="0"/>
                        </a:rPr>
                        <a:t>(на первый год </a:t>
                      </a:r>
                      <a:br>
                        <a:rPr lang="ru-RU" sz="800" b="0" i="0" u="none" strike="noStrike">
                          <a:solidFill>
                            <a:srgbClr val="000000"/>
                          </a:solidFill>
                          <a:effectLst/>
                          <a:latin typeface="Times New Roman Cyr" panose="02020603050405020304" pitchFamily="18" charset="0"/>
                        </a:rPr>
                      </a:br>
                      <a:r>
                        <a:rPr lang="ru-RU" sz="800" b="0" i="0" u="none" strike="noStrike">
                          <a:solidFill>
                            <a:srgbClr val="000000"/>
                          </a:solidFill>
                          <a:effectLst/>
                          <a:latin typeface="Times New Roman Cyr" panose="02020603050405020304" pitchFamily="18" charset="0"/>
                        </a:rPr>
                        <a:t>планового периода)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gridSpan="8">
                  <a:txBody>
                    <a:bodyPr/>
                    <a:lstStyle/>
                    <a:p>
                      <a:pPr algn="ctr" fontAlgn="ctr"/>
                      <a:r>
                        <a:rPr lang="ru-RU" sz="800" b="0" i="0" u="none" strike="noStrike">
                          <a:solidFill>
                            <a:srgbClr val="000000"/>
                          </a:solidFill>
                          <a:effectLst/>
                          <a:latin typeface="Times New Roman Cyr" panose="02020603050405020304" pitchFamily="18" charset="0"/>
                        </a:rPr>
                        <a:t>на  20__ год </a:t>
                      </a:r>
                      <a:br>
                        <a:rPr lang="ru-RU" sz="800" b="0" i="0" u="none" strike="noStrike">
                          <a:solidFill>
                            <a:srgbClr val="000000"/>
                          </a:solidFill>
                          <a:effectLst/>
                          <a:latin typeface="Times New Roman Cyr" panose="02020603050405020304" pitchFamily="18" charset="0"/>
                        </a:rPr>
                      </a:br>
                      <a:r>
                        <a:rPr lang="ru-RU" sz="800" b="0" i="0" u="none" strike="noStrike">
                          <a:solidFill>
                            <a:srgbClr val="000000"/>
                          </a:solidFill>
                          <a:effectLst/>
                          <a:latin typeface="Times New Roman Cyr" panose="02020603050405020304" pitchFamily="18" charset="0"/>
                        </a:rPr>
                        <a:t>(на второй год </a:t>
                      </a:r>
                      <a:br>
                        <a:rPr lang="ru-RU" sz="800" b="0" i="0" u="none" strike="noStrike">
                          <a:solidFill>
                            <a:srgbClr val="000000"/>
                          </a:solidFill>
                          <a:effectLst/>
                          <a:latin typeface="Times New Roman Cyr" panose="02020603050405020304" pitchFamily="18" charset="0"/>
                        </a:rPr>
                      </a:br>
                      <a:r>
                        <a:rPr lang="ru-RU" sz="800" b="0" i="0" u="none" strike="noStrike">
                          <a:solidFill>
                            <a:srgbClr val="000000"/>
                          </a:solidFill>
                          <a:effectLst/>
                          <a:latin typeface="Times New Roman Cyr" panose="02020603050405020304" pitchFamily="18" charset="0"/>
                        </a:rPr>
                        <a:t>планового периода)</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extLst>
                  <a:ext uri="{0D108BD9-81ED-4DB2-BD59-A6C34878D82A}">
                    <a16:rowId xmlns:a16="http://schemas.microsoft.com/office/drawing/2014/main" val="922481626"/>
                  </a:ext>
                </a:extLst>
              </a:tr>
              <a:tr h="225960">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gridSpan="24"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3" vMerge="1">
                  <a:txBody>
                    <a:bodyPr/>
                    <a:lstStyle/>
                    <a:p>
                      <a:endParaRPr lang="ru-RU"/>
                    </a:p>
                  </a:txBody>
                  <a:tcPr/>
                </a:tc>
                <a:tc hMerge="1" vMerge="1">
                  <a:txBody>
                    <a:bodyPr/>
                    <a:lstStyle/>
                    <a:p>
                      <a:endParaRPr lang="ru-RU"/>
                    </a:p>
                  </a:txBody>
                  <a:tcPr/>
                </a:tc>
                <a:tc hMerge="1" vMerge="1">
                  <a:txBody>
                    <a:bodyPr/>
                    <a:lstStyle/>
                    <a:p>
                      <a:endParaRPr lang="ru-RU"/>
                    </a:p>
                  </a:txBody>
                  <a:tcPr/>
                </a:tc>
                <a:tc gridSpan="8"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8"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8"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2211925594"/>
                  </a:ext>
                </a:extLst>
              </a:tr>
              <a:tr h="161400">
                <a:tc>
                  <a:txBody>
                    <a:bodyPr/>
                    <a:lstStyle/>
                    <a:p>
                      <a:pPr algn="l" fontAlgn="ctr"/>
                      <a:r>
                        <a:rPr lang="ru-RU" sz="900" b="0" i="0" u="none" strike="noStrike">
                          <a:solidFill>
                            <a:srgbClr val="000000"/>
                          </a:solidFill>
                          <a:effectLst/>
                          <a:latin typeface="Times New Roman Cyr" panose="02020603050405020304" pitchFamily="18" charset="0"/>
                        </a:rPr>
                        <a:t> </a:t>
                      </a:r>
                    </a:p>
                  </a:txBody>
                  <a:tcPr marL="0" marR="0" marT="0" marB="0" anchor="ctr">
                    <a:lnL>
                      <a:noFill/>
                    </a:lnL>
                    <a:lnR>
                      <a:noFill/>
                    </a:lnR>
                    <a:lnT>
                      <a:noFill/>
                    </a:lnT>
                    <a:lnB>
                      <a:noFill/>
                    </a:lnB>
                    <a:solidFill>
                      <a:srgbClr val="FFFFFF"/>
                    </a:solidFill>
                  </a:tcPr>
                </a:tc>
                <a:tc gridSpan="24">
                  <a:txBody>
                    <a:bodyPr/>
                    <a:lstStyle/>
                    <a:p>
                      <a:pPr algn="ctr" fontAlgn="ctr"/>
                      <a:r>
                        <a:rPr lang="ru-RU" sz="700" b="0" i="0" u="none" strike="noStrike">
                          <a:solidFill>
                            <a:srgbClr val="000000"/>
                          </a:solidFill>
                          <a:effectLst/>
                          <a:latin typeface="Times New Roman Cyr" panose="02020603050405020304" pitchFamily="18" charset="0"/>
                        </a:rPr>
                        <a:t>1</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ctr"/>
                      <a:r>
                        <a:rPr lang="ru-RU" sz="700" b="0" i="0" u="none" strike="noStrike">
                          <a:solidFill>
                            <a:srgbClr val="000000"/>
                          </a:solidFill>
                          <a:effectLst/>
                          <a:latin typeface="Times New Roman Cyr" panose="02020603050405020304" pitchFamily="18" charset="0"/>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700" b="0" i="0" u="none" strike="noStrike">
                          <a:solidFill>
                            <a:srgbClr val="000000"/>
                          </a:solidFill>
                          <a:effectLst/>
                          <a:latin typeface="Times New Roman Cyr" panose="02020603050405020304" pitchFamily="18"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700" b="0" i="0" u="none" strike="noStrike">
                          <a:solidFill>
                            <a:srgbClr val="000000"/>
                          </a:solidFill>
                          <a:effectLst/>
                          <a:latin typeface="Times New Roman Cyr" panose="02020603050405020304" pitchFamily="18"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700" b="0" i="0" u="none" strike="noStrike">
                          <a:solidFill>
                            <a:srgbClr val="000000"/>
                          </a:solidFill>
                          <a:effectLst/>
                          <a:latin typeface="Times New Roman Cyr" panose="02020603050405020304" pitchFamily="18" charset="0"/>
                        </a:rPr>
                        <a:t>5</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80299218"/>
                  </a:ext>
                </a:extLst>
              </a:tr>
              <a:tr h="167640">
                <a:tc>
                  <a:txBody>
                    <a:bodyPr/>
                    <a:lstStyle/>
                    <a:p>
                      <a:pPr algn="l" fontAlgn="ctr"/>
                      <a:r>
                        <a:rPr lang="ru-RU" sz="1100" b="1" i="0" u="none" strike="noStrike">
                          <a:solidFill>
                            <a:srgbClr val="000000"/>
                          </a:solidFill>
                          <a:effectLst/>
                          <a:latin typeface="Times New Roman Cyr" panose="02020603050405020304" pitchFamily="18" charset="0"/>
                        </a:rPr>
                        <a:t> </a:t>
                      </a:r>
                    </a:p>
                  </a:txBody>
                  <a:tcPr marL="0" marR="0" marT="0" marB="0" anchor="ctr">
                    <a:lnL>
                      <a:noFill/>
                    </a:lnL>
                    <a:lnR>
                      <a:noFill/>
                    </a:lnR>
                    <a:lnT>
                      <a:noFill/>
                    </a:lnT>
                    <a:lnB>
                      <a:noFill/>
                    </a:lnB>
                    <a:solidFill>
                      <a:srgbClr val="FFFFFF"/>
                    </a:solidFill>
                  </a:tcPr>
                </a:tc>
                <a:tc gridSpan="24">
                  <a:txBody>
                    <a:bodyPr/>
                    <a:lstStyle/>
                    <a:p>
                      <a:pPr algn="l" fontAlgn="b"/>
                      <a:r>
                        <a:rPr lang="ru-RU" sz="1600" b="1" i="0" u="none" strike="noStrike" dirty="0">
                          <a:solidFill>
                            <a:srgbClr val="000000"/>
                          </a:solidFill>
                          <a:effectLst/>
                          <a:latin typeface="Arial" panose="020B0604020202020204" pitchFamily="34" charset="0"/>
                          <a:cs typeface="Arial" panose="020B0604020202020204" pitchFamily="34" charset="0"/>
                        </a:rPr>
                        <a:t>Кредиторская задолженность на начало года</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ctr"/>
                      <a:r>
                        <a:rPr lang="ru-RU" sz="1600" b="0" i="0" u="none" strike="noStrike" dirty="0">
                          <a:solidFill>
                            <a:srgbClr val="000000"/>
                          </a:solidFill>
                          <a:effectLst/>
                          <a:latin typeface="Arial" panose="020B0604020202020204" pitchFamily="34" charset="0"/>
                          <a:cs typeface="Arial" panose="020B0604020202020204" pitchFamily="34" charset="0"/>
                        </a:rPr>
                        <a:t>0100</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900" b="0" i="0" u="none" strike="noStrike">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900" b="0" i="0" u="none" strike="noStrike">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135589571"/>
                  </a:ext>
                </a:extLst>
              </a:tr>
              <a:tr h="161400">
                <a:tc>
                  <a:txBody>
                    <a:bodyPr/>
                    <a:lstStyle/>
                    <a:p>
                      <a:pPr algn="l" fontAlgn="ctr"/>
                      <a:r>
                        <a:rPr lang="ru-RU" sz="900" b="0" i="0" u="none" strike="noStrike">
                          <a:solidFill>
                            <a:srgbClr val="000000"/>
                          </a:solidFill>
                          <a:effectLst/>
                          <a:latin typeface="Times New Roman Cyr" panose="02020603050405020304" pitchFamily="18" charset="0"/>
                        </a:rPr>
                        <a:t> </a:t>
                      </a:r>
                    </a:p>
                  </a:txBody>
                  <a:tcPr marL="0" marR="0" marT="0" marB="0" anchor="ctr">
                    <a:lnL>
                      <a:noFill/>
                    </a:lnL>
                    <a:lnR>
                      <a:noFill/>
                    </a:lnR>
                    <a:lnT>
                      <a:noFill/>
                    </a:lnT>
                    <a:lnB>
                      <a:noFill/>
                    </a:lnB>
                    <a:solidFill>
                      <a:srgbClr val="FFFFFF"/>
                    </a:solidFill>
                  </a:tcPr>
                </a:tc>
                <a:tc gridSpan="24">
                  <a:txBody>
                    <a:bodyPr/>
                    <a:lstStyle/>
                    <a:p>
                      <a:pPr algn="l" fontAlgn="b"/>
                      <a:r>
                        <a:rPr lang="ru-RU" sz="900" b="0" i="0" u="none" strike="noStrike" dirty="0">
                          <a:solidFill>
                            <a:srgbClr val="000000"/>
                          </a:solidFill>
                          <a:effectLst/>
                          <a:latin typeface="Times New Roman Cyr" panose="02020603050405020304" pitchFamily="18" charset="0"/>
                        </a:rPr>
                        <a:t>Дебиторская задолженность на начало года</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900" b="0" i="0" u="none" strike="noStrike">
                          <a:solidFill>
                            <a:srgbClr val="000000"/>
                          </a:solidFill>
                          <a:effectLst/>
                          <a:latin typeface="Times New Roman Cyr" panose="02020603050405020304" pitchFamily="18" charset="0"/>
                        </a:rPr>
                        <a:t>0200</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900" b="0" i="0" u="none" strike="noStrike">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900" b="0" i="0" u="none" strike="noStrike">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900" b="0" i="0" u="none" strike="noStrike">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218302341"/>
                  </a:ext>
                </a:extLst>
              </a:tr>
              <a:tr h="185610">
                <a:tc>
                  <a:txBody>
                    <a:bodyPr/>
                    <a:lstStyle/>
                    <a:p>
                      <a:pPr algn="l" fontAlgn="ctr"/>
                      <a:r>
                        <a:rPr lang="ru-RU" sz="900" b="0" i="0" u="none" strike="noStrike">
                          <a:solidFill>
                            <a:srgbClr val="000000"/>
                          </a:solidFill>
                          <a:effectLst/>
                          <a:latin typeface="Times New Roman Cyr" panose="02020603050405020304" pitchFamily="18" charset="0"/>
                        </a:rPr>
                        <a:t> </a:t>
                      </a:r>
                    </a:p>
                  </a:txBody>
                  <a:tcPr marL="0" marR="0" marT="0" marB="0" anchor="ctr">
                    <a:lnL>
                      <a:noFill/>
                    </a:lnL>
                    <a:lnR>
                      <a:noFill/>
                    </a:lnR>
                    <a:lnT>
                      <a:noFill/>
                    </a:lnT>
                    <a:lnB>
                      <a:noFill/>
                    </a:lnB>
                    <a:solidFill>
                      <a:srgbClr val="FFFFFF"/>
                    </a:solidFill>
                  </a:tcPr>
                </a:tc>
                <a:tc gridSpan="24">
                  <a:txBody>
                    <a:bodyPr/>
                    <a:lstStyle/>
                    <a:p>
                      <a:pPr algn="l" fontAlgn="b"/>
                      <a:r>
                        <a:rPr lang="ru-RU" sz="900" b="0" i="0" u="none" strike="noStrike" dirty="0">
                          <a:solidFill>
                            <a:srgbClr val="000000"/>
                          </a:solidFill>
                          <a:effectLst/>
                          <a:latin typeface="Times New Roman Cyr" panose="02020603050405020304" pitchFamily="18" charset="0"/>
                        </a:rPr>
                        <a:t>Расходы на уплату налога на имущество организаций и земельного налога </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900" b="0" i="0" u="none" strike="noStrike">
                          <a:solidFill>
                            <a:srgbClr val="000000"/>
                          </a:solidFill>
                          <a:effectLst/>
                          <a:latin typeface="Times New Roman Cyr" panose="02020603050405020304" pitchFamily="18" charset="0"/>
                        </a:rPr>
                        <a:t>0300</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900" b="0" i="0" u="none" strike="noStrike">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900" b="0" i="0" u="none" strike="noStrike">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900" b="0" i="0" u="none" strike="noStrike">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57641257"/>
                  </a:ext>
                </a:extLst>
              </a:tr>
              <a:tr h="161400">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gridSpan="24">
                  <a:txBody>
                    <a:bodyPr/>
                    <a:lstStyle/>
                    <a:p>
                      <a:pPr algn="l" fontAlgn="b"/>
                      <a:r>
                        <a:rPr lang="ru-RU" sz="900" b="0" i="0" u="none" strike="noStrike" dirty="0">
                          <a:solidFill>
                            <a:srgbClr val="000000"/>
                          </a:solidFill>
                          <a:effectLst/>
                          <a:latin typeface="Times New Roman Cyr" panose="02020603050405020304" pitchFamily="18" charset="0"/>
                        </a:rPr>
                        <a:t>Кредиторская задолженность на конец года</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900" b="0" i="0" u="none" strike="noStrike">
                          <a:solidFill>
                            <a:srgbClr val="000000"/>
                          </a:solidFill>
                          <a:effectLst/>
                          <a:latin typeface="Times New Roman Cyr" panose="02020603050405020304" pitchFamily="18" charset="0"/>
                        </a:rPr>
                        <a:t>0400</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900" b="0" i="0" u="none" strike="noStrike">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900" b="0" i="0" u="none" strike="noStrike">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900" b="0" i="0" u="none" strike="noStrike">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990870742"/>
                  </a:ext>
                </a:extLst>
              </a:tr>
              <a:tr h="161400">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gridSpan="24">
                  <a:txBody>
                    <a:bodyPr/>
                    <a:lstStyle/>
                    <a:p>
                      <a:pPr algn="l" fontAlgn="b"/>
                      <a:r>
                        <a:rPr lang="ru-RU" sz="900" b="0" i="0" u="none" strike="noStrike" dirty="0">
                          <a:solidFill>
                            <a:srgbClr val="000000"/>
                          </a:solidFill>
                          <a:effectLst/>
                          <a:latin typeface="Times New Roman Cyr" panose="02020603050405020304" pitchFamily="18" charset="0"/>
                        </a:rPr>
                        <a:t>Дебиторская задолженность на конец года</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900" b="0" i="0" u="none" strike="noStrike">
                          <a:solidFill>
                            <a:srgbClr val="000000"/>
                          </a:solidFill>
                          <a:effectLst/>
                          <a:latin typeface="Times New Roman Cyr" panose="02020603050405020304" pitchFamily="18" charset="0"/>
                        </a:rPr>
                        <a:t>0500</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900" b="0" i="0" u="none" strike="noStrike">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900" b="0" i="0" u="none" strike="noStrike">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900" b="0" i="0" u="none" strike="noStrike">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011667094"/>
                  </a:ext>
                </a:extLst>
              </a:tr>
              <a:tr h="468059">
                <a:tc>
                  <a:txBody>
                    <a:bodyPr/>
                    <a:lstStyle/>
                    <a:p>
                      <a:pPr algn="l" fontAlgn="b"/>
                      <a:r>
                        <a:rPr lang="ru-RU" sz="900" b="0" i="0" u="none" strike="noStrike">
                          <a:solidFill>
                            <a:srgbClr val="000000"/>
                          </a:solidFill>
                          <a:effectLst/>
                          <a:latin typeface="Times New Roman Cyr" panose="02020603050405020304" pitchFamily="18" charset="0"/>
                        </a:rPr>
                        <a:t> </a:t>
                      </a:r>
                    </a:p>
                  </a:txBody>
                  <a:tcPr marL="0" marR="0" marT="0" marB="0" anchor="b">
                    <a:lnL>
                      <a:noFill/>
                    </a:lnL>
                    <a:lnR>
                      <a:noFill/>
                    </a:lnR>
                    <a:lnT>
                      <a:noFill/>
                    </a:lnT>
                    <a:lnB>
                      <a:noFill/>
                    </a:lnB>
                    <a:solidFill>
                      <a:srgbClr val="FFFFFF"/>
                    </a:solidFill>
                  </a:tcPr>
                </a:tc>
                <a:tc gridSpan="24">
                  <a:txBody>
                    <a:bodyPr/>
                    <a:lstStyle/>
                    <a:p>
                      <a:pPr algn="l" fontAlgn="b"/>
                      <a:r>
                        <a:rPr lang="ru-RU" sz="900" b="0" i="0" u="none" strike="noStrike" dirty="0">
                          <a:solidFill>
                            <a:srgbClr val="000000"/>
                          </a:solidFill>
                          <a:effectLst/>
                          <a:latin typeface="Times New Roman Cyr" panose="02020603050405020304" pitchFamily="18" charset="0"/>
                        </a:rPr>
                        <a:t>Итого планируемых выплат на уплату налога на имущество организаций и земельного налога  </a:t>
                      </a:r>
                      <a:br>
                        <a:rPr lang="ru-RU" sz="900" b="0" i="0" u="none" strike="noStrike" dirty="0">
                          <a:solidFill>
                            <a:srgbClr val="000000"/>
                          </a:solidFill>
                          <a:effectLst/>
                          <a:latin typeface="Times New Roman Cyr" panose="02020603050405020304" pitchFamily="18" charset="0"/>
                        </a:rPr>
                      </a:br>
                      <a:r>
                        <a:rPr lang="ru-RU" sz="900" b="0" i="0" u="none" strike="noStrike" dirty="0">
                          <a:solidFill>
                            <a:srgbClr val="000000"/>
                          </a:solidFill>
                          <a:effectLst/>
                          <a:latin typeface="Times New Roman Cyr" panose="02020603050405020304" pitchFamily="18" charset="0"/>
                        </a:rPr>
                        <a:t>(стр. 0300 + стр. 0100 - стр. 0200 - стр. 0400 + стр. 0500)</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900" b="0" i="0" u="none" strike="noStrike" dirty="0">
                          <a:solidFill>
                            <a:srgbClr val="000000"/>
                          </a:solidFill>
                          <a:effectLst/>
                          <a:latin typeface="Times New Roman Cyr" panose="02020603050405020304" pitchFamily="18" charset="0"/>
                        </a:rPr>
                        <a:t>9000</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900" b="0" i="0" u="none" strike="noStrike" dirty="0">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900" b="0" i="0" u="none" strike="noStrike" dirty="0">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900" b="0" i="0" u="none" strike="noStrike" dirty="0">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034576950"/>
                  </a:ext>
                </a:extLst>
              </a:tr>
            </a:tbl>
          </a:graphicData>
        </a:graphic>
      </p:graphicFrame>
      <p:sp>
        <p:nvSpPr>
          <p:cNvPr id="4" name="Стрелка влево 3"/>
          <p:cNvSpPr/>
          <p:nvPr/>
        </p:nvSpPr>
        <p:spPr>
          <a:xfrm>
            <a:off x="4644008" y="4149080"/>
            <a:ext cx="4536504" cy="2232248"/>
          </a:xfrm>
          <a:prstGeom prst="leftArrow">
            <a:avLst/>
          </a:prstGeom>
          <a:solidFill>
            <a:schemeClr val="accent3">
              <a:lumMod val="20000"/>
              <a:lumOff val="80000"/>
            </a:schemeClr>
          </a:solidFill>
          <a:ln>
            <a:solidFill>
              <a:schemeClr val="accent3">
                <a:lumMod val="20000"/>
                <a:lumOff val="8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ru-RU" dirty="0" smtClean="0">
                <a:solidFill>
                  <a:srgbClr val="FF0000"/>
                </a:solidFill>
              </a:rPr>
              <a:t>Подлежит уточнению под годовой отчет (остатки на начало года)</a:t>
            </a:r>
            <a:endParaRPr lang="ru-RU" dirty="0">
              <a:solidFill>
                <a:srgbClr val="FF0000"/>
              </a:solidFill>
            </a:endParaRPr>
          </a:p>
        </p:txBody>
      </p:sp>
    </p:spTree>
    <p:extLst>
      <p:ext uri="{BB962C8B-B14F-4D97-AF65-F5344CB8AC3E}">
        <p14:creationId xmlns:p14="http://schemas.microsoft.com/office/powerpoint/2010/main" val="423680646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Рисунок 2"/>
          <p:cNvPicPr>
            <a:picLocks noChangeAspect="1"/>
          </p:cNvPicPr>
          <p:nvPr/>
        </p:nvPicPr>
        <p:blipFill>
          <a:blip r:embed="rId2"/>
          <a:stretch>
            <a:fillRect/>
          </a:stretch>
        </p:blipFill>
        <p:spPr>
          <a:xfrm>
            <a:off x="290948" y="58189"/>
            <a:ext cx="8703426" cy="11529516"/>
          </a:xfrm>
          <a:prstGeom prst="rect">
            <a:avLst/>
          </a:prstGeom>
        </p:spPr>
      </p:pic>
      <p:sp>
        <p:nvSpPr>
          <p:cNvPr id="4" name="Выноска со стрелкой влево 3"/>
          <p:cNvSpPr/>
          <p:nvPr/>
        </p:nvSpPr>
        <p:spPr>
          <a:xfrm>
            <a:off x="6359236" y="3424844"/>
            <a:ext cx="2435629" cy="1180407"/>
          </a:xfrm>
          <a:prstGeom prst="leftArrowCallout">
            <a:avLst>
              <a:gd name="adj1" fmla="val 25000"/>
              <a:gd name="adj2" fmla="val 25000"/>
              <a:gd name="adj3" fmla="val 25000"/>
              <a:gd name="adj4" fmla="val 78970"/>
            </a:avLst>
          </a:prstGeom>
          <a:solidFill>
            <a:schemeClr val="accent3">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095"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Детализация всех закупок по всем КВР во 2 разделе</a:t>
            </a:r>
            <a:endParaRPr kumimoji="0" lang="ru-RU" sz="1800" b="0" i="0" u="none" strike="noStrike" kern="1200" cap="none" spc="0" normalizeH="0" baseline="0" noProof="0" dirty="0">
              <a:ln>
                <a:noFill/>
              </a:ln>
              <a:solidFill>
                <a:srgbClr val="FF0000"/>
              </a:solidFill>
              <a:effectLst/>
              <a:uLnTx/>
              <a:uFillTx/>
              <a:latin typeface="Calibri"/>
              <a:ea typeface="+mn-ea"/>
              <a:cs typeface="+mn-cs"/>
            </a:endParaRPr>
          </a:p>
        </p:txBody>
      </p:sp>
      <p:sp>
        <p:nvSpPr>
          <p:cNvPr id="5" name="Прямоугольник 4"/>
          <p:cNvSpPr/>
          <p:nvPr/>
        </p:nvSpPr>
        <p:spPr>
          <a:xfrm>
            <a:off x="3283527" y="5671807"/>
            <a:ext cx="5710847" cy="830997"/>
          </a:xfrm>
          <a:prstGeom prst="rect">
            <a:avLst/>
          </a:prstGeom>
          <a:solidFill>
            <a:schemeClr val="accent5">
              <a:lumMod val="20000"/>
              <a:lumOff val="80000"/>
            </a:schemeClr>
          </a:solidFill>
        </p:spPr>
        <p:txBody>
          <a:bodyPr wrap="square">
            <a:spAutoFit/>
          </a:bodyPr>
          <a:lstStyle/>
          <a:p>
            <a:pPr marL="0" marR="0" lvl="0" indent="0" algn="l" defTabSz="457095" rtl="0" eaLnBrk="1" fontAlgn="auto" latinLnBrk="0" hangingPunct="1">
              <a:lnSpc>
                <a:spcPct val="100000"/>
              </a:lnSpc>
              <a:spcBef>
                <a:spcPts val="0"/>
              </a:spcBef>
              <a:spcAft>
                <a:spcPts val="0"/>
              </a:spcAft>
              <a:buClrTx/>
              <a:buSzTx/>
              <a:buFontTx/>
              <a:buNone/>
              <a:tabLst/>
              <a:defRPr/>
            </a:pPr>
            <a:r>
              <a:rPr kumimoji="0" lang="ru-RU" sz="1200" b="0" i="0" u="none" strike="noStrike" kern="1200" cap="none" spc="0" normalizeH="0" baseline="30000" noProof="0" dirty="0">
                <a:ln>
                  <a:noFill/>
                </a:ln>
                <a:solidFill>
                  <a:srgbClr val="000000"/>
                </a:solidFill>
                <a:effectLst/>
                <a:uLnTx/>
                <a:uFillTx/>
                <a:latin typeface="Times New Roman" panose="02020603050405020304" pitchFamily="18" charset="0"/>
                <a:ea typeface="+mn-ea"/>
                <a:cs typeface="+mn-cs"/>
              </a:rPr>
              <a:t>7 </a:t>
            </a:r>
            <a:r>
              <a:rPr kumimoji="0" lang="ru-RU" sz="12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Показатели выплат по расходам на закупку товаров, работ, услуг, отраженные </a:t>
            </a:r>
            <a:r>
              <a:rPr kumimoji="0" lang="ru-RU" sz="1200" b="0" i="0" u="none" strike="sngStrike" kern="1200" cap="none" spc="0" normalizeH="0" baseline="0" noProof="0" dirty="0">
                <a:ln>
                  <a:noFill/>
                </a:ln>
                <a:solidFill>
                  <a:srgbClr val="000000"/>
                </a:solidFill>
                <a:effectLst/>
                <a:uLnTx/>
                <a:uFillTx/>
                <a:latin typeface="Times New Roman" panose="02020603050405020304" pitchFamily="18" charset="0"/>
                <a:ea typeface="+mn-ea"/>
                <a:cs typeface="+mn-cs"/>
              </a:rPr>
              <a:t>в строке 26000 </a:t>
            </a:r>
            <a:r>
              <a:rPr kumimoji="0" lang="ru-RU" sz="12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ru-RU" sz="1200" b="1" i="0" u="sng"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отраженные по соответствующим строкам </a:t>
            </a:r>
            <a:r>
              <a:rPr kumimoji="0" lang="ru-RU" sz="12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Раздела 1 «Поступления и выплаты» Плана, подлежат детализации в Разделе 2 «Сведения по выплатам на закупку товаров, работ, услуг» Плана.</a:t>
            </a:r>
            <a:r>
              <a:rPr kumimoji="0" lang="ru-RU" sz="1200" b="0" i="0" u="none" strike="noStrike" kern="1200" cap="none" spc="0" normalizeH="0" baseline="0" noProof="0" dirty="0">
                <a:ln>
                  <a:noFill/>
                </a:ln>
                <a:solidFill>
                  <a:prstClr val="black"/>
                </a:solidFill>
                <a:effectLst/>
                <a:uLnTx/>
                <a:uFillTx/>
                <a:latin typeface="Calibri"/>
                <a:ea typeface="+mn-ea"/>
                <a:cs typeface="+mn-cs"/>
              </a:rPr>
              <a:t> </a:t>
            </a:r>
          </a:p>
        </p:txBody>
      </p:sp>
      <p:sp>
        <p:nvSpPr>
          <p:cNvPr id="6" name="Выноска со стрелкой вниз 5"/>
          <p:cNvSpPr/>
          <p:nvPr/>
        </p:nvSpPr>
        <p:spPr>
          <a:xfrm>
            <a:off x="7007629" y="4771506"/>
            <a:ext cx="1986745" cy="914400"/>
          </a:xfrm>
          <a:prstGeom prst="downArrowCallout">
            <a:avLst/>
          </a:prstGeom>
          <a:solidFill>
            <a:schemeClr val="accent3">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095" rtl="0" eaLnBrk="1" fontAlgn="auto" latinLnBrk="0" hangingPunct="1">
              <a:lnSpc>
                <a:spcPct val="100000"/>
              </a:lnSpc>
              <a:spcBef>
                <a:spcPts val="0"/>
              </a:spcBef>
              <a:spcAft>
                <a:spcPts val="0"/>
              </a:spcAft>
              <a:buClrTx/>
              <a:buSzTx/>
              <a:buFontTx/>
              <a:buNone/>
              <a:tabLst/>
              <a:defRPr/>
            </a:pPr>
            <a:r>
              <a:rPr kumimoji="0" lang="ru-RU" sz="1100" b="1" i="0" u="none" strike="noStrike" kern="1200" cap="none" spc="0" normalizeH="0" baseline="0" noProof="0" dirty="0" smtClean="0">
                <a:ln>
                  <a:noFill/>
                </a:ln>
                <a:solidFill>
                  <a:srgbClr val="FF0000"/>
                </a:solidFill>
                <a:effectLst/>
                <a:uLnTx/>
                <a:uFillTx/>
                <a:latin typeface="Arial" panose="020B0604020202020204" pitchFamily="34" charset="0"/>
                <a:ea typeface="+mn-ea"/>
                <a:cs typeface="Arial" panose="020B0604020202020204" pitchFamily="34" charset="0"/>
              </a:rPr>
              <a:t>Подготовлен проект изменений</a:t>
            </a:r>
            <a:endParaRPr kumimoji="0" lang="ru-RU" sz="11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75629155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Объект 2"/>
          <p:cNvGraphicFramePr>
            <a:graphicFrameLocks noChangeAspect="1"/>
          </p:cNvGraphicFramePr>
          <p:nvPr>
            <p:extLst/>
          </p:nvPr>
        </p:nvGraphicFramePr>
        <p:xfrm>
          <a:off x="149629" y="2031604"/>
          <a:ext cx="8994371" cy="4191000"/>
        </p:xfrm>
        <a:graphic>
          <a:graphicData uri="http://schemas.openxmlformats.org/presentationml/2006/ole">
            <mc:AlternateContent xmlns:mc="http://schemas.openxmlformats.org/markup-compatibility/2006">
              <mc:Choice xmlns:v="urn:schemas-microsoft-com:vml" Requires="v">
                <p:oleObj spid="_x0000_s10254" name="Лист" r:id="rId3" imgW="8810614" imgH="4190834" progId="Excel.Sheet.12">
                  <p:embed/>
                </p:oleObj>
              </mc:Choice>
              <mc:Fallback>
                <p:oleObj name="Лист" r:id="rId3" imgW="8810614" imgH="4190834" progId="Excel.Sheet.12">
                  <p:embed/>
                  <p:pic>
                    <p:nvPicPr>
                      <p:cNvPr id="3" name="Объект 2"/>
                      <p:cNvPicPr/>
                      <p:nvPr/>
                    </p:nvPicPr>
                    <p:blipFill>
                      <a:blip r:embed="rId4"/>
                      <a:stretch>
                        <a:fillRect/>
                      </a:stretch>
                    </p:blipFill>
                    <p:spPr>
                      <a:xfrm>
                        <a:off x="149629" y="2031604"/>
                        <a:ext cx="8994371" cy="4191000"/>
                      </a:xfrm>
                      <a:prstGeom prst="rect">
                        <a:avLst/>
                      </a:prstGeom>
                    </p:spPr>
                  </p:pic>
                </p:oleObj>
              </mc:Fallback>
            </mc:AlternateContent>
          </a:graphicData>
        </a:graphic>
      </p:graphicFrame>
      <p:sp>
        <p:nvSpPr>
          <p:cNvPr id="5" name="TextBox 4">
            <a:extLst>
              <a:ext uri="{FF2B5EF4-FFF2-40B4-BE49-F238E27FC236}">
                <a16:creationId xmlns:a16="http://schemas.microsoft.com/office/drawing/2014/main" id="{CB928720-17EE-3145-82ED-06782D38CFC4}"/>
              </a:ext>
            </a:extLst>
          </p:cNvPr>
          <p:cNvSpPr txBox="1"/>
          <p:nvPr/>
        </p:nvSpPr>
        <p:spPr>
          <a:xfrm>
            <a:off x="1" y="94398"/>
            <a:ext cx="9077498" cy="911982"/>
          </a:xfrm>
          <a:prstGeom prst="rect">
            <a:avLst/>
          </a:prstGeom>
          <a:solidFill>
            <a:schemeClr val="accent3">
              <a:lumMod val="20000"/>
              <a:lumOff val="80000"/>
            </a:schemeClr>
          </a:solidFill>
        </p:spPr>
        <p:txBody>
          <a:bodyPr wrap="square" lIns="80201" tIns="40101" rIns="80201" bIns="40101" rtlCol="0">
            <a:spAutoFit/>
          </a:bodyPr>
          <a:lstStyle/>
          <a:p>
            <a:pPr marL="0" marR="0" lvl="0" indent="0" algn="ctr" defTabSz="883744"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a:ln>
                  <a:noFill/>
                </a:ln>
                <a:solidFill>
                  <a:srgbClr val="00602B"/>
                </a:solidFill>
                <a:effectLst/>
                <a:uLnTx/>
                <a:uFillTx/>
                <a:latin typeface="Arial" panose="020B0604020202020204" pitchFamily="34" charset="0"/>
                <a:ea typeface="+mn-ea"/>
                <a:cs typeface="Arial" panose="020B0604020202020204" pitchFamily="34" charset="0"/>
              </a:rPr>
              <a:t>Учреждение формирует информацию о помесячной детализации показателей поступлений и выплат, включенных в </a:t>
            </a:r>
            <a:r>
              <a:rPr kumimoji="0" lang="ru-RU" sz="1800" b="1" i="0" u="none" strike="noStrike" kern="1200" cap="none" spc="0" normalizeH="0" baseline="0" noProof="0" dirty="0" smtClean="0">
                <a:ln>
                  <a:noFill/>
                </a:ln>
                <a:solidFill>
                  <a:srgbClr val="00602B"/>
                </a:solidFill>
                <a:effectLst/>
                <a:uLnTx/>
                <a:uFillTx/>
                <a:latin typeface="Arial" panose="020B0604020202020204" pitchFamily="34" charset="0"/>
                <a:ea typeface="+mn-ea"/>
                <a:cs typeface="Arial" panose="020B0604020202020204" pitchFamily="34" charset="0"/>
              </a:rPr>
              <a:t>План, </a:t>
            </a:r>
            <a:r>
              <a:rPr kumimoji="0" lang="ru-RU" sz="1800" b="1" i="0" u="none" strike="noStrike" kern="1200" cap="none" spc="0" normalizeH="0" baseline="0" noProof="0" dirty="0">
                <a:ln>
                  <a:noFill/>
                </a:ln>
                <a:solidFill>
                  <a:srgbClr val="00602B"/>
                </a:solidFill>
                <a:effectLst/>
                <a:uLnTx/>
                <a:uFillTx/>
                <a:latin typeface="Arial" panose="020B0604020202020204" pitchFamily="34" charset="0"/>
                <a:ea typeface="+mn-ea"/>
                <a:cs typeface="Arial" panose="020B0604020202020204" pitchFamily="34" charset="0"/>
              </a:rPr>
              <a:t>в </a:t>
            </a:r>
            <a:r>
              <a:rPr kumimoji="0" lang="ru-RU" sz="1800" b="1" i="0" u="none" strike="noStrike" kern="1200" cap="none" spc="0" normalizeH="0" baseline="0" noProof="0" dirty="0" smtClean="0">
                <a:ln>
                  <a:noFill/>
                </a:ln>
                <a:solidFill>
                  <a:srgbClr val="00602B"/>
                </a:solidFill>
                <a:effectLst/>
                <a:uLnTx/>
                <a:uFillTx/>
                <a:latin typeface="Arial" panose="020B0604020202020204" pitchFamily="34" charset="0"/>
                <a:ea typeface="+mn-ea"/>
                <a:cs typeface="Arial" panose="020B0604020202020204" pitchFamily="34" charset="0"/>
              </a:rPr>
              <a:t>Сведениях  </a:t>
            </a:r>
            <a:r>
              <a:rPr kumimoji="0" lang="ru-RU" sz="1800" b="1" i="0" u="none" strike="noStrike" kern="1200" cap="none" spc="0" normalizeH="0" baseline="0" noProof="0" dirty="0">
                <a:ln>
                  <a:noFill/>
                </a:ln>
                <a:solidFill>
                  <a:srgbClr val="00602B"/>
                </a:solidFill>
                <a:effectLst/>
                <a:uLnTx/>
                <a:uFillTx/>
                <a:latin typeface="Arial" panose="020B0604020202020204" pitchFamily="34" charset="0"/>
                <a:ea typeface="+mn-ea"/>
                <a:cs typeface="Arial" panose="020B0604020202020204" pitchFamily="34" charset="0"/>
              </a:rPr>
              <a:t>о поступлениях и </a:t>
            </a:r>
            <a:r>
              <a:rPr kumimoji="0" lang="ru-RU" sz="1800" b="1" i="0" u="none" strike="noStrike" kern="1200" cap="none" spc="0" normalizeH="0" baseline="0" noProof="0" dirty="0" smtClean="0">
                <a:ln>
                  <a:noFill/>
                </a:ln>
                <a:solidFill>
                  <a:srgbClr val="00602B"/>
                </a:solidFill>
                <a:effectLst/>
                <a:uLnTx/>
                <a:uFillTx/>
                <a:latin typeface="Arial" panose="020B0604020202020204" pitchFamily="34" charset="0"/>
                <a:ea typeface="+mn-ea"/>
                <a:cs typeface="Arial" panose="020B0604020202020204" pitchFamily="34" charset="0"/>
              </a:rPr>
              <a:t>выплатах (всегда!!)</a:t>
            </a:r>
            <a:endParaRPr kumimoji="0" lang="ru-RU" sz="1800" b="1" i="0" u="none" strike="noStrike" kern="1200" cap="none" spc="0" normalizeH="0" baseline="0" noProof="0" dirty="0">
              <a:ln>
                <a:noFill/>
              </a:ln>
              <a:solidFill>
                <a:srgbClr val="00602B"/>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112854208"/>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рямоугольник 3"/>
          <p:cNvSpPr/>
          <p:nvPr/>
        </p:nvSpPr>
        <p:spPr>
          <a:xfrm>
            <a:off x="107504" y="0"/>
            <a:ext cx="8784976" cy="3970318"/>
          </a:xfrm>
          <a:prstGeom prst="rect">
            <a:avLst/>
          </a:prstGeom>
        </p:spPr>
        <p:txBody>
          <a:bodyPr wrap="square">
            <a:spAutoFit/>
          </a:bodyPr>
          <a:lstStyle/>
          <a:p>
            <a:pPr indent="450215" algn="just">
              <a:spcAft>
                <a:spcPts val="0"/>
              </a:spcAft>
            </a:pPr>
            <a:r>
              <a:rPr lang="ru-RU" b="1" u="sng" dirty="0" smtClean="0">
                <a:latin typeface="Arial" panose="020B0604020202020204" pitchFamily="34" charset="0"/>
                <a:cs typeface="Arial" panose="020B0604020202020204" pitchFamily="34" charset="0"/>
              </a:rPr>
              <a:t>Статья 9 </a:t>
            </a:r>
          </a:p>
          <a:p>
            <a:pPr indent="450215" algn="just">
              <a:spcAft>
                <a:spcPts val="0"/>
              </a:spcAft>
            </a:pPr>
            <a:r>
              <a:rPr lang="ru-RU" dirty="0" smtClean="0">
                <a:latin typeface="Arial" panose="020B0604020202020204" pitchFamily="34" charset="0"/>
                <a:cs typeface="Arial" panose="020B0604020202020204" pitchFamily="34" charset="0"/>
              </a:rPr>
              <a:t>п.29</a:t>
            </a:r>
            <a:r>
              <a:rPr lang="ru-RU" dirty="0">
                <a:latin typeface="Arial" panose="020B0604020202020204" pitchFamily="34" charset="0"/>
                <a:cs typeface="Arial" panose="020B0604020202020204" pitchFamily="34" charset="0"/>
              </a:rPr>
              <a:t>. Установить, что в 2023 году операции со средствами субсидий, </a:t>
            </a:r>
            <a:r>
              <a:rPr lang="ru-RU" b="1" dirty="0">
                <a:latin typeface="Arial" panose="020B0604020202020204" pitchFamily="34" charset="0"/>
                <a:cs typeface="Arial" panose="020B0604020202020204" pitchFamily="34" charset="0"/>
              </a:rPr>
              <a:t>предоставляемых из федерального бюджета юридическим лицам</a:t>
            </a:r>
            <a:r>
              <a:rPr lang="ru-RU" dirty="0">
                <a:latin typeface="Arial" panose="020B0604020202020204" pitchFamily="34" charset="0"/>
                <a:cs typeface="Arial" panose="020B0604020202020204" pitchFamily="34" charset="0"/>
              </a:rPr>
              <a:t>, не подлежащими казначейскому сопровождению в соответствии с положениями подпунктов </a:t>
            </a:r>
            <a:r>
              <a:rPr lang="ru-RU" b="1" u="sng" dirty="0">
                <a:latin typeface="Arial" panose="020B0604020202020204" pitchFamily="34" charset="0"/>
                <a:cs typeface="Arial" panose="020B0604020202020204" pitchFamily="34" charset="0"/>
              </a:rPr>
              <a:t>3, 4, 6 и 7 </a:t>
            </a:r>
            <a:r>
              <a:rPr lang="ru-RU" dirty="0">
                <a:latin typeface="Arial" panose="020B0604020202020204" pitchFamily="34" charset="0"/>
                <a:cs typeface="Arial" panose="020B0604020202020204" pitchFamily="34" charset="0"/>
              </a:rPr>
              <a:t>статьи </a:t>
            </a:r>
            <a:r>
              <a:rPr lang="ru-RU" dirty="0" smtClean="0">
                <a:latin typeface="Arial" panose="020B0604020202020204" pitchFamily="34" charset="0"/>
                <a:cs typeface="Arial" panose="020B0604020202020204" pitchFamily="34" charset="0"/>
              </a:rPr>
              <a:t>242.27 БК РФ </a:t>
            </a:r>
            <a:r>
              <a:rPr lang="ru-RU" i="1" dirty="0">
                <a:latin typeface="Arial" panose="020B0604020202020204" pitchFamily="34" charset="0"/>
                <a:cs typeface="Arial" panose="020B0604020202020204" pitchFamily="34" charset="0"/>
              </a:rPr>
              <a:t>(за исключением средств, предоставляемых фондам, осуществляющим предоставление грантов Президента </a:t>
            </a:r>
            <a:r>
              <a:rPr lang="ru-RU" i="1" dirty="0" smtClean="0">
                <a:latin typeface="Arial" panose="020B0604020202020204" pitchFamily="34" charset="0"/>
                <a:cs typeface="Arial" panose="020B0604020202020204" pitchFamily="34" charset="0"/>
              </a:rPr>
              <a:t>РФ на </a:t>
            </a:r>
            <a:r>
              <a:rPr lang="ru-RU" i="1" dirty="0">
                <a:latin typeface="Arial" panose="020B0604020202020204" pitchFamily="34" charset="0"/>
                <a:cs typeface="Arial" panose="020B0604020202020204" pitchFamily="34" charset="0"/>
              </a:rPr>
              <a:t>развитие гражданского </a:t>
            </a:r>
            <a:r>
              <a:rPr lang="ru-RU" i="1" dirty="0" smtClean="0">
                <a:latin typeface="Arial" panose="020B0604020202020204" pitchFamily="34" charset="0"/>
                <a:cs typeface="Arial" panose="020B0604020202020204" pitchFamily="34" charset="0"/>
              </a:rPr>
              <a:t>общества,                                                                                                                                                                                                                                                                                                                                                                                                                                                                                                                                                                                                                                                                                                                                                                                                                                                                                                                                                                                                                                                                                                                                                                                                                                                                                                                                                                                                                                                                                                                                                                                                                                                                                                                                                                                                                                                                                                                                                                                                                                                                                                                                                                                                                                                                                                                                                                                                                                                                                                                                                                                                                                                                                                                                                                                                                                                                               </a:t>
            </a:r>
            <a:r>
              <a:rPr lang="ru-RU" i="1" dirty="0">
                <a:latin typeface="Arial" panose="020B0604020202020204" pitchFamily="34" charset="0"/>
                <a:cs typeface="Arial" panose="020B0604020202020204" pitchFamily="34" charset="0"/>
              </a:rPr>
              <a:t>на реализацию проектов в области культуры, искусства и креативных (творческих) индустрий, а также банкам), </a:t>
            </a:r>
            <a:r>
              <a:rPr lang="ru-RU" b="1" dirty="0">
                <a:latin typeface="Arial" panose="020B0604020202020204" pitchFamily="34" charset="0"/>
                <a:cs typeface="Arial" panose="020B0604020202020204" pitchFamily="34" charset="0"/>
              </a:rPr>
              <a:t>осуществляются на казначейских счетах </a:t>
            </a:r>
            <a:r>
              <a:rPr lang="ru-RU" dirty="0">
                <a:latin typeface="Arial" panose="020B0604020202020204" pitchFamily="34" charset="0"/>
                <a:cs typeface="Arial" panose="020B0604020202020204" pitchFamily="34" charset="0"/>
              </a:rPr>
              <a:t>для осуществления и отражения операций с денежными средствами получателей средств из бюджета и отражаются на соответствующих лицевых счетах, открываемых юридическим лицам в </a:t>
            </a:r>
            <a:r>
              <a:rPr lang="ru-RU" dirty="0" smtClean="0">
                <a:latin typeface="Arial" panose="020B0604020202020204" pitchFamily="34" charset="0"/>
                <a:cs typeface="Arial" panose="020B0604020202020204" pitchFamily="34" charset="0"/>
              </a:rPr>
              <a:t>ТОФК в </a:t>
            </a:r>
            <a:r>
              <a:rPr lang="ru-RU" dirty="0">
                <a:latin typeface="Arial" panose="020B0604020202020204" pitchFamily="34" charset="0"/>
                <a:cs typeface="Arial" panose="020B0604020202020204" pitchFamily="34" charset="0"/>
              </a:rPr>
              <a:t>порядке, установленном </a:t>
            </a:r>
            <a:r>
              <a:rPr lang="ru-RU" dirty="0" smtClean="0">
                <a:latin typeface="Arial" panose="020B0604020202020204" pitchFamily="34" charset="0"/>
                <a:cs typeface="Arial" panose="020B0604020202020204" pitchFamily="34" charset="0"/>
              </a:rPr>
              <a:t>ФК. </a:t>
            </a:r>
            <a:r>
              <a:rPr lang="ru-RU" dirty="0">
                <a:latin typeface="Arial" panose="020B0604020202020204" pitchFamily="34" charset="0"/>
                <a:cs typeface="Arial" panose="020B0604020202020204" pitchFamily="34" charset="0"/>
              </a:rPr>
              <a:t>Особенности осуществления операций на лицевых счетах, указанных в настоящей части, определяются Правительством </a:t>
            </a:r>
            <a:r>
              <a:rPr lang="ru-RU" dirty="0" smtClean="0">
                <a:latin typeface="Arial" panose="020B0604020202020204" pitchFamily="34" charset="0"/>
                <a:cs typeface="Arial" panose="020B0604020202020204" pitchFamily="34" charset="0"/>
              </a:rPr>
              <a:t>РФ.</a:t>
            </a:r>
            <a:endParaRPr lang="ru-RU" dirty="0">
              <a:latin typeface="Arial" panose="020B0604020202020204" pitchFamily="34" charset="0"/>
              <a:cs typeface="Arial" panose="020B0604020202020204" pitchFamily="34" charset="0"/>
            </a:endParaRPr>
          </a:p>
        </p:txBody>
      </p:sp>
      <p:sp>
        <p:nvSpPr>
          <p:cNvPr id="5" name="Прямоугольник 4"/>
          <p:cNvSpPr/>
          <p:nvPr/>
        </p:nvSpPr>
        <p:spPr>
          <a:xfrm>
            <a:off x="0" y="4293483"/>
            <a:ext cx="9125853" cy="2462213"/>
          </a:xfrm>
          <a:prstGeom prst="rect">
            <a:avLst/>
          </a:prstGeom>
          <a:solidFill>
            <a:schemeClr val="accent6">
              <a:lumMod val="20000"/>
              <a:lumOff val="80000"/>
            </a:schemeClr>
          </a:solidFill>
        </p:spPr>
        <p:txBody>
          <a:bodyPr wrap="square">
            <a:spAutoFit/>
          </a:bodyPr>
          <a:lstStyle/>
          <a:p>
            <a:pPr algn="just"/>
            <a:r>
              <a:rPr lang="ru-RU" sz="1400" dirty="0" smtClean="0">
                <a:latin typeface="Arial" panose="020B0604020202020204" pitchFamily="34" charset="0"/>
                <a:cs typeface="Arial" panose="020B0604020202020204" pitchFamily="34" charset="0"/>
              </a:rPr>
              <a:t>Ст. 242.27 БК</a:t>
            </a:r>
          </a:p>
          <a:p>
            <a:pPr algn="just"/>
            <a:r>
              <a:rPr lang="ru-RU" sz="1400" b="1" dirty="0" smtClean="0">
                <a:latin typeface="Arial" panose="020B0604020202020204" pitchFamily="34" charset="0"/>
                <a:cs typeface="Arial" panose="020B0604020202020204" pitchFamily="34" charset="0"/>
              </a:rPr>
              <a:t> 3</a:t>
            </a:r>
            <a:r>
              <a:rPr lang="ru-RU" sz="1400" b="1" dirty="0">
                <a:latin typeface="Arial" panose="020B0604020202020204" pitchFamily="34" charset="0"/>
                <a:cs typeface="Arial" panose="020B0604020202020204" pitchFamily="34" charset="0"/>
              </a:rPr>
              <a:t>) </a:t>
            </a:r>
            <a:r>
              <a:rPr lang="ru-RU" sz="1400" dirty="0">
                <a:latin typeface="Arial" panose="020B0604020202020204" pitchFamily="34" charset="0"/>
                <a:cs typeface="Arial" panose="020B0604020202020204" pitchFamily="34" charset="0"/>
              </a:rPr>
              <a:t>за заслуги перед государством в области науки и техники, образования, культуры, искусства и средств массовой информации (гранты, кроме грантов, условиями предоставления которых установлено требование их использования после подтверждения на соответствие условиям и (или) целям, установленным при их предоставлении, гранты Президента </a:t>
            </a:r>
            <a:r>
              <a:rPr lang="ru-RU" sz="1400" dirty="0" smtClean="0">
                <a:latin typeface="Arial" panose="020B0604020202020204" pitchFamily="34" charset="0"/>
                <a:cs typeface="Arial" panose="020B0604020202020204" pitchFamily="34" charset="0"/>
              </a:rPr>
              <a:t>РФ и </a:t>
            </a:r>
            <a:r>
              <a:rPr lang="ru-RU" sz="1400" dirty="0">
                <a:latin typeface="Arial" panose="020B0604020202020204" pitchFamily="34" charset="0"/>
                <a:cs typeface="Arial" panose="020B0604020202020204" pitchFamily="34" charset="0"/>
              </a:rPr>
              <a:t>Правительства </a:t>
            </a:r>
            <a:r>
              <a:rPr lang="ru-RU" sz="1400" dirty="0" smtClean="0">
                <a:latin typeface="Arial" panose="020B0604020202020204" pitchFamily="34" charset="0"/>
                <a:cs typeface="Arial" panose="020B0604020202020204" pitchFamily="34" charset="0"/>
              </a:rPr>
              <a:t>РФ, </a:t>
            </a:r>
            <a:r>
              <a:rPr lang="ru-RU" sz="1400" dirty="0">
                <a:latin typeface="Arial" panose="020B0604020202020204" pitchFamily="34" charset="0"/>
                <a:cs typeface="Arial" panose="020B0604020202020204" pitchFamily="34" charset="0"/>
              </a:rPr>
              <a:t>премии, стипендии и иные поощрения);</a:t>
            </a:r>
          </a:p>
          <a:p>
            <a:pPr algn="just"/>
            <a:r>
              <a:rPr lang="ru-RU" sz="1400" b="1" dirty="0">
                <a:latin typeface="Arial" panose="020B0604020202020204" pitchFamily="34" charset="0"/>
                <a:cs typeface="Arial" panose="020B0604020202020204" pitchFamily="34" charset="0"/>
              </a:rPr>
              <a:t>4) </a:t>
            </a:r>
            <a:r>
              <a:rPr lang="ru-RU" sz="1400" dirty="0">
                <a:latin typeface="Arial" panose="020B0604020202020204" pitchFamily="34" charset="0"/>
                <a:cs typeface="Arial" panose="020B0604020202020204" pitchFamily="34" charset="0"/>
              </a:rPr>
              <a:t>социально ориентированным некоммерческим организациям, а также иным юридическим лицам, указанным законом (решением) о бюджете;</a:t>
            </a:r>
          </a:p>
          <a:p>
            <a:pPr algn="just"/>
            <a:r>
              <a:rPr lang="ru-RU" sz="1400" b="1" dirty="0">
                <a:latin typeface="Arial" panose="020B0604020202020204" pitchFamily="34" charset="0"/>
                <a:cs typeface="Arial" panose="020B0604020202020204" pitchFamily="34" charset="0"/>
              </a:rPr>
              <a:t>6) </a:t>
            </a:r>
            <a:r>
              <a:rPr lang="ru-RU" sz="1400" dirty="0">
                <a:latin typeface="Arial" panose="020B0604020202020204" pitchFamily="34" charset="0"/>
                <a:cs typeface="Arial" panose="020B0604020202020204" pitchFamily="34" charset="0"/>
              </a:rPr>
              <a:t>банкам и государственной корпорации развития "ВЭБ.РФ";</a:t>
            </a:r>
          </a:p>
          <a:p>
            <a:pPr algn="just"/>
            <a:r>
              <a:rPr lang="ru-RU" sz="1400" b="1" dirty="0">
                <a:latin typeface="Arial" panose="020B0604020202020204" pitchFamily="34" charset="0"/>
                <a:cs typeface="Arial" panose="020B0604020202020204" pitchFamily="34" charset="0"/>
              </a:rPr>
              <a:t>7) </a:t>
            </a:r>
            <a:r>
              <a:rPr lang="ru-RU" sz="1400" dirty="0">
                <a:latin typeface="Arial" panose="020B0604020202020204" pitchFamily="34" charset="0"/>
                <a:cs typeface="Arial" panose="020B0604020202020204" pitchFamily="34" charset="0"/>
              </a:rPr>
              <a:t>Фонду перспективных исследований, источником образования которых являются субсидии из федерального бюджета в виде имущественного взноса </a:t>
            </a:r>
            <a:r>
              <a:rPr lang="ru-RU" sz="1400" dirty="0" smtClean="0">
                <a:latin typeface="Arial" panose="020B0604020202020204" pitchFamily="34" charset="0"/>
                <a:cs typeface="Arial" panose="020B0604020202020204" pitchFamily="34" charset="0"/>
              </a:rPr>
              <a:t>РФ;</a:t>
            </a:r>
            <a:endParaRPr lang="ru-RU" sz="1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5702091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Таблица 4"/>
          <p:cNvGraphicFramePr>
            <a:graphicFrameLocks noGrp="1"/>
          </p:cNvGraphicFramePr>
          <p:nvPr>
            <p:extLst/>
          </p:nvPr>
        </p:nvGraphicFramePr>
        <p:xfrm>
          <a:off x="0" y="-30387"/>
          <a:ext cx="9144001" cy="5976096"/>
        </p:xfrm>
        <a:graphic>
          <a:graphicData uri="http://schemas.openxmlformats.org/drawingml/2006/table">
            <a:tbl>
              <a:tblPr/>
              <a:tblGrid>
                <a:gridCol w="129427">
                  <a:extLst>
                    <a:ext uri="{9D8B030D-6E8A-4147-A177-3AD203B41FA5}">
                      <a16:colId xmlns:a16="http://schemas.microsoft.com/office/drawing/2014/main" val="2766397527"/>
                    </a:ext>
                  </a:extLst>
                </a:gridCol>
                <a:gridCol w="1850802">
                  <a:extLst>
                    <a:ext uri="{9D8B030D-6E8A-4147-A177-3AD203B41FA5}">
                      <a16:colId xmlns:a16="http://schemas.microsoft.com/office/drawing/2014/main" val="2283577791"/>
                    </a:ext>
                  </a:extLst>
                </a:gridCol>
                <a:gridCol w="440051">
                  <a:extLst>
                    <a:ext uri="{9D8B030D-6E8A-4147-A177-3AD203B41FA5}">
                      <a16:colId xmlns:a16="http://schemas.microsoft.com/office/drawing/2014/main" val="1590677253"/>
                    </a:ext>
                  </a:extLst>
                </a:gridCol>
                <a:gridCol w="905988">
                  <a:extLst>
                    <a:ext uri="{9D8B030D-6E8A-4147-A177-3AD203B41FA5}">
                      <a16:colId xmlns:a16="http://schemas.microsoft.com/office/drawing/2014/main" val="21232174"/>
                    </a:ext>
                  </a:extLst>
                </a:gridCol>
                <a:gridCol w="452994">
                  <a:extLst>
                    <a:ext uri="{9D8B030D-6E8A-4147-A177-3AD203B41FA5}">
                      <a16:colId xmlns:a16="http://schemas.microsoft.com/office/drawing/2014/main" val="551487546"/>
                    </a:ext>
                  </a:extLst>
                </a:gridCol>
                <a:gridCol w="533886">
                  <a:extLst>
                    <a:ext uri="{9D8B030D-6E8A-4147-A177-3AD203B41FA5}">
                      <a16:colId xmlns:a16="http://schemas.microsoft.com/office/drawing/2014/main" val="1074878108"/>
                    </a:ext>
                  </a:extLst>
                </a:gridCol>
                <a:gridCol w="378573">
                  <a:extLst>
                    <a:ext uri="{9D8B030D-6E8A-4147-A177-3AD203B41FA5}">
                      <a16:colId xmlns:a16="http://schemas.microsoft.com/office/drawing/2014/main" val="4133854303"/>
                    </a:ext>
                  </a:extLst>
                </a:gridCol>
                <a:gridCol w="452994">
                  <a:extLst>
                    <a:ext uri="{9D8B030D-6E8A-4147-A177-3AD203B41FA5}">
                      <a16:colId xmlns:a16="http://schemas.microsoft.com/office/drawing/2014/main" val="3408013450"/>
                    </a:ext>
                  </a:extLst>
                </a:gridCol>
                <a:gridCol w="388281">
                  <a:extLst>
                    <a:ext uri="{9D8B030D-6E8A-4147-A177-3AD203B41FA5}">
                      <a16:colId xmlns:a16="http://schemas.microsoft.com/office/drawing/2014/main" val="2795859581"/>
                    </a:ext>
                  </a:extLst>
                </a:gridCol>
                <a:gridCol w="388281">
                  <a:extLst>
                    <a:ext uri="{9D8B030D-6E8A-4147-A177-3AD203B41FA5}">
                      <a16:colId xmlns:a16="http://schemas.microsoft.com/office/drawing/2014/main" val="2489736747"/>
                    </a:ext>
                  </a:extLst>
                </a:gridCol>
                <a:gridCol w="401223">
                  <a:extLst>
                    <a:ext uri="{9D8B030D-6E8A-4147-A177-3AD203B41FA5}">
                      <a16:colId xmlns:a16="http://schemas.microsoft.com/office/drawing/2014/main" val="2893422752"/>
                    </a:ext>
                  </a:extLst>
                </a:gridCol>
                <a:gridCol w="427107">
                  <a:extLst>
                    <a:ext uri="{9D8B030D-6E8A-4147-A177-3AD203B41FA5}">
                      <a16:colId xmlns:a16="http://schemas.microsoft.com/office/drawing/2014/main" val="2894667708"/>
                    </a:ext>
                  </a:extLst>
                </a:gridCol>
                <a:gridCol w="543593">
                  <a:extLst>
                    <a:ext uri="{9D8B030D-6E8A-4147-A177-3AD203B41FA5}">
                      <a16:colId xmlns:a16="http://schemas.microsoft.com/office/drawing/2014/main" val="3097698610"/>
                    </a:ext>
                  </a:extLst>
                </a:gridCol>
                <a:gridCol w="491821">
                  <a:extLst>
                    <a:ext uri="{9D8B030D-6E8A-4147-A177-3AD203B41FA5}">
                      <a16:colId xmlns:a16="http://schemas.microsoft.com/office/drawing/2014/main" val="613256451"/>
                    </a:ext>
                  </a:extLst>
                </a:gridCol>
                <a:gridCol w="452994">
                  <a:extLst>
                    <a:ext uri="{9D8B030D-6E8A-4147-A177-3AD203B41FA5}">
                      <a16:colId xmlns:a16="http://schemas.microsoft.com/office/drawing/2014/main" val="1315414699"/>
                    </a:ext>
                  </a:extLst>
                </a:gridCol>
                <a:gridCol w="478879">
                  <a:extLst>
                    <a:ext uri="{9D8B030D-6E8A-4147-A177-3AD203B41FA5}">
                      <a16:colId xmlns:a16="http://schemas.microsoft.com/office/drawing/2014/main" val="3111059589"/>
                    </a:ext>
                  </a:extLst>
                </a:gridCol>
                <a:gridCol w="427107">
                  <a:extLst>
                    <a:ext uri="{9D8B030D-6E8A-4147-A177-3AD203B41FA5}">
                      <a16:colId xmlns:a16="http://schemas.microsoft.com/office/drawing/2014/main" val="2826152369"/>
                    </a:ext>
                  </a:extLst>
                </a:gridCol>
              </a:tblGrid>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rowSpan="5" gridSpan="11">
                  <a:txBody>
                    <a:bodyPr/>
                    <a:lstStyle/>
                    <a:p>
                      <a:pPr algn="ctr" fontAlgn="ctr"/>
                      <a:r>
                        <a:rPr lang="ru-RU" sz="1000" b="1" i="0" u="none" strike="noStrike" dirty="0">
                          <a:solidFill>
                            <a:srgbClr val="000000"/>
                          </a:solidFill>
                          <a:effectLst/>
                          <a:latin typeface="Times New Roman" panose="02020603050405020304" pitchFamily="18" charset="0"/>
                        </a:rPr>
                        <a:t>Приложение № 3</a:t>
                      </a:r>
                      <a:r>
                        <a:rPr lang="ru-RU" sz="1000" b="0" i="0" u="none" strike="noStrike" dirty="0">
                          <a:solidFill>
                            <a:srgbClr val="000000"/>
                          </a:solidFill>
                          <a:effectLst/>
                          <a:latin typeface="Times New Roman" panose="02020603050405020304" pitchFamily="18" charset="0"/>
                        </a:rPr>
                        <a:t/>
                      </a:r>
                      <a:br>
                        <a:rPr lang="ru-RU" sz="1000" b="0" i="0" u="none" strike="noStrike" dirty="0">
                          <a:solidFill>
                            <a:srgbClr val="000000"/>
                          </a:solidFill>
                          <a:effectLst/>
                          <a:latin typeface="Times New Roman" panose="02020603050405020304" pitchFamily="18" charset="0"/>
                        </a:rPr>
                      </a:br>
                      <a:r>
                        <a:rPr lang="ru-RU" sz="1000" b="0" i="0" u="none" strike="noStrike" dirty="0">
                          <a:solidFill>
                            <a:srgbClr val="000000"/>
                          </a:solidFill>
                          <a:effectLst/>
                          <a:latin typeface="Times New Roman" panose="02020603050405020304" pitchFamily="18" charset="0"/>
                        </a:rPr>
                        <a:t>к Порядку составления и ведения планов финансово-хозяйственной деятельности </a:t>
                      </a:r>
                      <a:br>
                        <a:rPr lang="ru-RU" sz="1000" b="0" i="0" u="none" strike="noStrike" dirty="0">
                          <a:solidFill>
                            <a:srgbClr val="000000"/>
                          </a:solidFill>
                          <a:effectLst/>
                          <a:latin typeface="Times New Roman" panose="02020603050405020304" pitchFamily="18" charset="0"/>
                        </a:rPr>
                      </a:br>
                      <a:r>
                        <a:rPr lang="ru-RU" sz="1000" b="0" i="0" u="none" strike="noStrike" dirty="0">
                          <a:solidFill>
                            <a:srgbClr val="000000"/>
                          </a:solidFill>
                          <a:effectLst/>
                          <a:latin typeface="Times New Roman" panose="02020603050405020304" pitchFamily="18" charset="0"/>
                        </a:rPr>
                        <a:t>федеральных бюджетных и автономных учреждений, </a:t>
                      </a:r>
                      <a:br>
                        <a:rPr lang="ru-RU" sz="1000" b="0" i="0" u="none" strike="noStrike" dirty="0">
                          <a:solidFill>
                            <a:srgbClr val="000000"/>
                          </a:solidFill>
                          <a:effectLst/>
                          <a:latin typeface="Times New Roman" panose="02020603050405020304" pitchFamily="18" charset="0"/>
                        </a:rPr>
                      </a:br>
                      <a:r>
                        <a:rPr lang="ru-RU" sz="1000" b="0" i="0" u="none" strike="noStrike" dirty="0">
                          <a:solidFill>
                            <a:srgbClr val="000000"/>
                          </a:solidFill>
                          <a:effectLst/>
                          <a:latin typeface="Times New Roman" panose="02020603050405020304" pitchFamily="18" charset="0"/>
                        </a:rPr>
                        <a:t>утвержденному приказом Министерства финансов Российской Федерации</a:t>
                      </a:r>
                      <a:br>
                        <a:rPr lang="ru-RU" sz="1000" b="0" i="0" u="none" strike="noStrike" dirty="0">
                          <a:solidFill>
                            <a:srgbClr val="000000"/>
                          </a:solidFill>
                          <a:effectLst/>
                          <a:latin typeface="Times New Roman" panose="02020603050405020304" pitchFamily="18" charset="0"/>
                        </a:rPr>
                      </a:br>
                      <a:r>
                        <a:rPr lang="ru-RU" sz="1000" b="0" i="0" u="none" strike="noStrike" dirty="0">
                          <a:solidFill>
                            <a:srgbClr val="000000"/>
                          </a:solidFill>
                          <a:effectLst/>
                          <a:latin typeface="Times New Roman" panose="02020603050405020304" pitchFamily="18" charset="0"/>
                        </a:rPr>
                        <a:t>от ______________ 2020 г. № ______</a:t>
                      </a:r>
                      <a:br>
                        <a:rPr lang="ru-RU" sz="1000" b="0" i="0" u="none" strike="noStrike" dirty="0">
                          <a:solidFill>
                            <a:srgbClr val="000000"/>
                          </a:solidFill>
                          <a:effectLst/>
                          <a:latin typeface="Times New Roman" panose="02020603050405020304" pitchFamily="18" charset="0"/>
                        </a:rPr>
                      </a:br>
                      <a:r>
                        <a:rPr lang="ru-RU" sz="1000" b="0" i="0" u="none" strike="noStrike" dirty="0">
                          <a:solidFill>
                            <a:srgbClr val="000000"/>
                          </a:solidFill>
                          <a:effectLst/>
                          <a:latin typeface="Times New Roman" panose="02020603050405020304" pitchFamily="18" charset="0"/>
                        </a:rPr>
                        <a:t>(рекомендуемый образец)</a:t>
                      </a:r>
                    </a:p>
                  </a:txBody>
                  <a:tcPr marL="7398" marR="7398" marT="7398" marB="0" anchor="ctr">
                    <a:lnL>
                      <a:noFill/>
                    </a:lnL>
                    <a:lnR>
                      <a:noFill/>
                    </a:lnR>
                    <a:lnT>
                      <a:noFill/>
                    </a:lnT>
                    <a:lnB>
                      <a:noFill/>
                    </a:lnB>
                  </a:tcPr>
                </a:tc>
                <a:tc rowSpan="5" hMerge="1">
                  <a:txBody>
                    <a:bodyPr/>
                    <a:lstStyle/>
                    <a:p>
                      <a:endParaRPr lang="ru-RU"/>
                    </a:p>
                  </a:txBody>
                  <a:tcPr/>
                </a:tc>
                <a:tc rowSpan="5" hMerge="1">
                  <a:txBody>
                    <a:bodyPr/>
                    <a:lstStyle/>
                    <a:p>
                      <a:endParaRPr lang="ru-RU"/>
                    </a:p>
                  </a:txBody>
                  <a:tcPr/>
                </a:tc>
                <a:tc rowSpan="5" hMerge="1">
                  <a:txBody>
                    <a:bodyPr/>
                    <a:lstStyle/>
                    <a:p>
                      <a:endParaRPr lang="ru-RU"/>
                    </a:p>
                  </a:txBody>
                  <a:tcPr/>
                </a:tc>
                <a:tc rowSpan="5" hMerge="1">
                  <a:txBody>
                    <a:bodyPr/>
                    <a:lstStyle/>
                    <a:p>
                      <a:endParaRPr lang="ru-RU"/>
                    </a:p>
                  </a:txBody>
                  <a:tcPr/>
                </a:tc>
                <a:tc rowSpan="5" hMerge="1">
                  <a:txBody>
                    <a:bodyPr/>
                    <a:lstStyle/>
                    <a:p>
                      <a:endParaRPr lang="ru-RU"/>
                    </a:p>
                  </a:txBody>
                  <a:tcPr/>
                </a:tc>
                <a:tc rowSpan="5" hMerge="1">
                  <a:txBody>
                    <a:bodyPr/>
                    <a:lstStyle/>
                    <a:p>
                      <a:endParaRPr lang="ru-RU"/>
                    </a:p>
                  </a:txBody>
                  <a:tcPr/>
                </a:tc>
                <a:tc rowSpan="5" hMerge="1">
                  <a:txBody>
                    <a:bodyPr/>
                    <a:lstStyle/>
                    <a:p>
                      <a:endParaRPr lang="ru-RU"/>
                    </a:p>
                  </a:txBody>
                  <a:tcPr/>
                </a:tc>
                <a:tc rowSpan="5" hMerge="1">
                  <a:txBody>
                    <a:bodyPr/>
                    <a:lstStyle/>
                    <a:p>
                      <a:endParaRPr lang="ru-RU"/>
                    </a:p>
                  </a:txBody>
                  <a:tcPr/>
                </a:tc>
                <a:tc rowSpan="5" hMerge="1">
                  <a:txBody>
                    <a:bodyPr/>
                    <a:lstStyle/>
                    <a:p>
                      <a:endParaRPr lang="ru-RU"/>
                    </a:p>
                  </a:txBody>
                  <a:tcPr/>
                </a:tc>
                <a:tc rowSpan="5" hMerge="1">
                  <a:txBody>
                    <a:bodyPr/>
                    <a:lstStyle/>
                    <a:p>
                      <a:endParaRPr lang="ru-RU"/>
                    </a:p>
                  </a:txBody>
                  <a:tcPr/>
                </a:tc>
                <a:extLst>
                  <a:ext uri="{0D108BD9-81ED-4DB2-BD59-A6C34878D82A}">
                    <a16:rowId xmlns:a16="http://schemas.microsoft.com/office/drawing/2014/main" val="4163908874"/>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gridSpan="1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1760660752"/>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gridSpan="1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1045373444"/>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gridSpan="1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928015061"/>
                  </a:ext>
                </a:extLst>
              </a:tr>
              <a:tr h="412255">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gridSpan="1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1581967191"/>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Calibri" panose="020F0502020204030204" pitchFamily="34"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Calibri" panose="020F0502020204030204" pitchFamily="34"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Calibri" panose="020F0502020204030204" pitchFamily="34"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Calibri" panose="020F0502020204030204" pitchFamily="34"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Calibri" panose="020F0502020204030204" pitchFamily="34"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Calibri" panose="020F0502020204030204" pitchFamily="34" charset="0"/>
                      </a:endParaRPr>
                    </a:p>
                  </a:txBody>
                  <a:tcPr marL="7398" marR="7398" marT="7398" marB="0" anchor="b">
                    <a:lnL>
                      <a:noFill/>
                    </a:lnL>
                    <a:lnR>
                      <a:noFill/>
                    </a:lnR>
                    <a:lnT>
                      <a:noFill/>
                    </a:lnT>
                    <a:lnB>
                      <a:noFill/>
                    </a:lnB>
                  </a:tcPr>
                </a:tc>
                <a:extLst>
                  <a:ext uri="{0D108BD9-81ED-4DB2-BD59-A6C34878D82A}">
                    <a16:rowId xmlns:a16="http://schemas.microsoft.com/office/drawing/2014/main" val="4219168815"/>
                  </a:ext>
                </a:extLst>
              </a:tr>
              <a:tr h="201333">
                <a:tc>
                  <a:txBody>
                    <a:bodyPr/>
                    <a:lstStyle/>
                    <a:p>
                      <a:pPr algn="l" fontAlgn="b"/>
                      <a:r>
                        <a:rPr lang="ru-RU" sz="900" b="0" i="0" u="none" strike="noStrike">
                          <a:solidFill>
                            <a:srgbClr val="000000"/>
                          </a:solidFill>
                          <a:effectLst/>
                          <a:latin typeface="Times New Roman" panose="02020603050405020304" pitchFamily="18" charset="0"/>
                        </a:rPr>
                        <a:t> </a:t>
                      </a:r>
                    </a:p>
                  </a:txBody>
                  <a:tcPr marL="7398" marR="7398" marT="7398" marB="0" anchor="b">
                    <a:lnL>
                      <a:noFill/>
                    </a:lnL>
                    <a:lnR>
                      <a:noFill/>
                    </a:lnR>
                    <a:lnT>
                      <a:noFill/>
                    </a:lnT>
                    <a:lnB>
                      <a:noFill/>
                    </a:lnB>
                    <a:solidFill>
                      <a:srgbClr val="FFFFFF"/>
                    </a:solidFill>
                  </a:tcPr>
                </a:tc>
                <a:tc gridSpan="14">
                  <a:txBody>
                    <a:bodyPr/>
                    <a:lstStyle/>
                    <a:p>
                      <a:pPr algn="ctr" fontAlgn="b"/>
                      <a:r>
                        <a:rPr lang="ru-RU" sz="1050" b="1" i="0" u="none" strike="noStrike" dirty="0">
                          <a:solidFill>
                            <a:srgbClr val="000000"/>
                          </a:solidFill>
                          <a:effectLst/>
                          <a:latin typeface="Times New Roman" panose="02020603050405020304" pitchFamily="18" charset="0"/>
                        </a:rPr>
                        <a:t>Сведения о поступлениях и выплатах </a:t>
                      </a:r>
                    </a:p>
                  </a:txBody>
                  <a:tcPr marL="7398" marR="7398" marT="7398"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1000" b="0" i="0" u="none" strike="noStrike">
                          <a:solidFill>
                            <a:srgbClr val="000000"/>
                          </a:solidFill>
                          <a:effectLst/>
                          <a:latin typeface="Calibri" panose="020F0502020204030204" pitchFamily="34" charset="0"/>
                        </a:rPr>
                        <a:t> </a:t>
                      </a:r>
                    </a:p>
                  </a:txBody>
                  <a:tcPr marL="7398" marR="7398" marT="7398" marB="0" anchor="b">
                    <a:lnL>
                      <a:noFill/>
                    </a:lnL>
                    <a:lnR>
                      <a:noFill/>
                    </a:lnR>
                    <a:lnT>
                      <a:noFill/>
                    </a:lnT>
                    <a:lnB>
                      <a:noFill/>
                    </a:lnB>
                    <a:solidFill>
                      <a:srgbClr val="FFFFFF"/>
                    </a:solidFill>
                  </a:tcPr>
                </a:tc>
                <a:tc>
                  <a:txBody>
                    <a:bodyPr/>
                    <a:lstStyle/>
                    <a:p>
                      <a:pPr algn="l" fontAlgn="b"/>
                      <a:r>
                        <a:rPr lang="ru-RU" sz="1000" b="0" i="0" u="none" strike="noStrike">
                          <a:solidFill>
                            <a:srgbClr val="000000"/>
                          </a:solidFill>
                          <a:effectLst/>
                          <a:latin typeface="Times New Roman" panose="02020603050405020304" pitchFamily="18" charset="0"/>
                        </a:rPr>
                        <a:t> </a:t>
                      </a:r>
                    </a:p>
                  </a:txBody>
                  <a:tcPr marL="7398" marR="7398" marT="7398" marB="0" anchor="b">
                    <a:lnL>
                      <a:noFill/>
                    </a:lnL>
                    <a:lnR>
                      <a:noFill/>
                    </a:lnR>
                    <a:lnT>
                      <a:noFill/>
                    </a:lnT>
                    <a:lnB>
                      <a:noFill/>
                    </a:lnB>
                    <a:solidFill>
                      <a:srgbClr val="FFFFFF"/>
                    </a:solidFill>
                  </a:tcPr>
                </a:tc>
                <a:extLst>
                  <a:ext uri="{0D108BD9-81ED-4DB2-BD59-A6C34878D82A}">
                    <a16:rowId xmlns:a16="http://schemas.microsoft.com/office/drawing/2014/main" val="944408299"/>
                  </a:ext>
                </a:extLst>
              </a:tr>
              <a:tr h="201333">
                <a:tc>
                  <a:txBody>
                    <a:bodyPr/>
                    <a:lstStyle/>
                    <a:p>
                      <a:pPr algn="l" fontAlgn="b"/>
                      <a:r>
                        <a:rPr lang="ru-RU" sz="900" b="0" i="0" u="none" strike="noStrike">
                          <a:solidFill>
                            <a:srgbClr val="000000"/>
                          </a:solidFill>
                          <a:effectLst/>
                          <a:latin typeface="Times New Roman" panose="02020603050405020304" pitchFamily="18" charset="0"/>
                        </a:rPr>
                        <a:t> </a:t>
                      </a:r>
                    </a:p>
                  </a:txBody>
                  <a:tcPr marL="7398" marR="7398" marT="7398" marB="0" anchor="b">
                    <a:lnL>
                      <a:noFill/>
                    </a:lnL>
                    <a:lnR>
                      <a:noFill/>
                    </a:lnR>
                    <a:lnT>
                      <a:noFill/>
                    </a:lnT>
                    <a:lnB>
                      <a:noFill/>
                    </a:lnB>
                    <a:solidFill>
                      <a:srgbClr val="FFFFFF"/>
                    </a:solidFill>
                  </a:tcPr>
                </a:tc>
                <a:tc gridSpan="14">
                  <a:txBody>
                    <a:bodyPr/>
                    <a:lstStyle/>
                    <a:p>
                      <a:pPr algn="ctr" fontAlgn="b"/>
                      <a:r>
                        <a:rPr lang="ru-RU" sz="1050" b="1" i="0" u="none" strike="noStrike" dirty="0">
                          <a:solidFill>
                            <a:srgbClr val="000000"/>
                          </a:solidFill>
                          <a:effectLst/>
                          <a:latin typeface="Times New Roman" panose="02020603050405020304" pitchFamily="18" charset="0"/>
                        </a:rPr>
                        <a:t>на 20____ финансовый год</a:t>
                      </a:r>
                    </a:p>
                  </a:txBody>
                  <a:tcPr marL="7398" marR="7398" marT="7398"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1000" b="0" i="0" u="none" strike="noStrike">
                          <a:solidFill>
                            <a:srgbClr val="000000"/>
                          </a:solidFill>
                          <a:effectLst/>
                          <a:latin typeface="Calibri" panose="020F0502020204030204" pitchFamily="34" charset="0"/>
                        </a:rPr>
                        <a:t> </a:t>
                      </a: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000" b="0" i="0" u="none" strike="noStrike">
                          <a:solidFill>
                            <a:srgbClr val="000000"/>
                          </a:solidFill>
                          <a:effectLst/>
                          <a:latin typeface="Times New Roman" panose="02020603050405020304" pitchFamily="18" charset="0"/>
                        </a:rPr>
                        <a:t> </a:t>
                      </a: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477723418"/>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gridSpan="14">
                  <a:txBody>
                    <a:bodyPr/>
                    <a:lstStyle/>
                    <a:p>
                      <a:pPr algn="ctr" fontAlgn="b"/>
                      <a:r>
                        <a:rPr lang="ru-RU" sz="1050" b="0" i="0" u="none" strike="noStrike" dirty="0">
                          <a:solidFill>
                            <a:srgbClr val="000000"/>
                          </a:solidFill>
                          <a:effectLst/>
                          <a:latin typeface="Times New Roman" panose="02020603050405020304" pitchFamily="18" charset="0"/>
                        </a:rPr>
                        <a:t>от «__» __________________ 20__г.</a:t>
                      </a:r>
                    </a:p>
                  </a:txBody>
                  <a:tcPr marL="7398" marR="7398" marT="7398" marB="0" anchor="b">
                    <a:lnL>
                      <a:noFill/>
                    </a:lnL>
                    <a:lnR w="635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ctr" fontAlgn="b"/>
                      <a:r>
                        <a:rPr lang="ru-RU" sz="1000" b="0" i="0" u="none" strike="noStrike">
                          <a:solidFill>
                            <a:srgbClr val="000000"/>
                          </a:solidFill>
                          <a:effectLst/>
                          <a:latin typeface="Times New Roman" panose="02020603050405020304" pitchFamily="18" charset="0"/>
                        </a:rPr>
                        <a:t>КОДЫ</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2527699943"/>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gridSpan="11">
                  <a:txBody>
                    <a:bodyPr/>
                    <a:lstStyle/>
                    <a:p>
                      <a:pPr algn="ctr" fontAlgn="b"/>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r" fontAlgn="b"/>
                      <a:r>
                        <a:rPr lang="ru-RU" sz="1000" b="0" i="0" u="none" strike="noStrike" dirty="0">
                          <a:solidFill>
                            <a:srgbClr val="000000"/>
                          </a:solidFill>
                          <a:effectLst/>
                          <a:latin typeface="Times New Roman" panose="02020603050405020304" pitchFamily="18" charset="0"/>
                        </a:rPr>
                        <a:t>по Сводному реестру</a:t>
                      </a:r>
                    </a:p>
                  </a:txBody>
                  <a:tcPr marL="7398" marR="66580" marT="7398"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gridSpan="2">
                  <a:txBody>
                    <a:bodyPr/>
                    <a:lstStyle/>
                    <a:p>
                      <a:pPr algn="ctr" fontAlgn="b"/>
                      <a:r>
                        <a:rPr lang="ru-RU" sz="1000" b="0" i="0" u="none" strike="noStrike">
                          <a:solidFill>
                            <a:srgbClr val="000000"/>
                          </a:solidFill>
                          <a:effectLst/>
                          <a:latin typeface="Times New Roman" panose="02020603050405020304" pitchFamily="18" charset="0"/>
                        </a:rPr>
                        <a:t> </a:t>
                      </a:r>
                    </a:p>
                  </a:txBody>
                  <a:tcPr marL="7398" marR="7398" marT="7398"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1200295252"/>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ctr" fontAlgn="b"/>
                      <a:endParaRPr lang="ru-RU" sz="1000" b="1"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ctr" fontAlgn="b"/>
                      <a:endParaRPr lang="ru-RU" sz="1000" b="1"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ctr" fontAlgn="b"/>
                      <a:endParaRPr lang="ru-RU" sz="1000" b="1"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ctr" fontAlgn="b"/>
                      <a:endParaRPr lang="ru-RU" sz="1000" b="1"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ctr" fontAlgn="b"/>
                      <a:endParaRPr lang="ru-RU" sz="1000" b="1"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gridSpan="3">
                  <a:txBody>
                    <a:bodyPr/>
                    <a:lstStyle/>
                    <a:p>
                      <a:pPr algn="r" fontAlgn="b"/>
                      <a:r>
                        <a:rPr lang="ru-RU" sz="1000" b="0" i="0" u="none" strike="noStrike" dirty="0">
                          <a:solidFill>
                            <a:srgbClr val="000000"/>
                          </a:solidFill>
                          <a:effectLst/>
                          <a:latin typeface="Times New Roman" panose="02020603050405020304" pitchFamily="18" charset="0"/>
                        </a:rPr>
                        <a:t>ИНН</a:t>
                      </a:r>
                    </a:p>
                  </a:txBody>
                  <a:tcPr marL="7398" marR="66580" marT="7398"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gridSpan="2">
                  <a:txBody>
                    <a:bodyPr/>
                    <a:lstStyle/>
                    <a:p>
                      <a:pPr algn="ctr" fontAlgn="b"/>
                      <a:r>
                        <a:rPr lang="ru-RU" sz="1000" b="0" i="0" u="none" strike="noStrike">
                          <a:solidFill>
                            <a:srgbClr val="000000"/>
                          </a:solidFill>
                          <a:effectLst/>
                          <a:latin typeface="Times New Roman" panose="02020603050405020304" pitchFamily="18" charset="0"/>
                        </a:rPr>
                        <a:t> </a:t>
                      </a:r>
                    </a:p>
                  </a:txBody>
                  <a:tcPr marL="7398" marR="7398" marT="7398"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extLst>
                  <a:ext uri="{0D108BD9-81ED-4DB2-BD59-A6C34878D82A}">
                    <a16:rowId xmlns:a16="http://schemas.microsoft.com/office/drawing/2014/main" val="3303767673"/>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gridSpan="3">
                  <a:txBody>
                    <a:bodyPr/>
                    <a:lstStyle/>
                    <a:p>
                      <a:pPr algn="r" fontAlgn="b"/>
                      <a:r>
                        <a:rPr lang="ru-RU" sz="1000" b="0" i="0" u="none" strike="noStrike" dirty="0">
                          <a:solidFill>
                            <a:srgbClr val="000000"/>
                          </a:solidFill>
                          <a:effectLst/>
                          <a:latin typeface="Times New Roman" panose="02020603050405020304" pitchFamily="18" charset="0"/>
                        </a:rPr>
                        <a:t>КПП</a:t>
                      </a:r>
                    </a:p>
                  </a:txBody>
                  <a:tcPr marL="7398" marR="66580" marT="7398"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gridSpan="2">
                  <a:txBody>
                    <a:bodyPr/>
                    <a:lstStyle/>
                    <a:p>
                      <a:pPr algn="ctr" fontAlgn="b"/>
                      <a:r>
                        <a:rPr lang="ru-RU" sz="1000" b="0" i="0" u="none" strike="noStrike">
                          <a:solidFill>
                            <a:srgbClr val="000000"/>
                          </a:solidFill>
                          <a:effectLst/>
                          <a:latin typeface="Times New Roman" panose="02020603050405020304" pitchFamily="18" charset="0"/>
                        </a:rPr>
                        <a:t> </a:t>
                      </a:r>
                    </a:p>
                  </a:txBody>
                  <a:tcPr marL="7398" marR="7398" marT="7398"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extLst>
                  <a:ext uri="{0D108BD9-81ED-4DB2-BD59-A6C34878D82A}">
                    <a16:rowId xmlns:a16="http://schemas.microsoft.com/office/drawing/2014/main" val="1858362559"/>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r>
                        <a:rPr lang="ru-RU" sz="1050" b="0" i="0" u="none" strike="noStrike" dirty="0">
                          <a:solidFill>
                            <a:srgbClr val="000000"/>
                          </a:solidFill>
                          <a:effectLst/>
                          <a:latin typeface="Times New Roman" panose="02020603050405020304" pitchFamily="18" charset="0"/>
                        </a:rPr>
                        <a:t>Учреждение</a:t>
                      </a:r>
                    </a:p>
                  </a:txBody>
                  <a:tcPr marL="7398" marR="7398" marT="7398" marB="0" anchor="b">
                    <a:lnL>
                      <a:noFill/>
                    </a:lnL>
                    <a:lnR>
                      <a:noFill/>
                    </a:lnR>
                    <a:lnT>
                      <a:noFill/>
                    </a:lnT>
                    <a:lnB>
                      <a:noFill/>
                    </a:lnB>
                  </a:tcPr>
                </a:tc>
                <a:tc gridSpan="10">
                  <a:txBody>
                    <a:bodyPr/>
                    <a:lstStyle/>
                    <a:p>
                      <a:pPr algn="ctr" fontAlgn="b"/>
                      <a:r>
                        <a:rPr lang="ru-RU" sz="1000" b="0" i="0" u="none" strike="noStrike" dirty="0">
                          <a:solidFill>
                            <a:srgbClr val="000000"/>
                          </a:solidFill>
                          <a:effectLst/>
                          <a:latin typeface="Times New Roman" panose="02020603050405020304" pitchFamily="18" charset="0"/>
                        </a:rPr>
                        <a:t> </a:t>
                      </a: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r" fontAlgn="b"/>
                      <a:endParaRPr lang="ru-RU" sz="1000" b="0" i="0" u="none" strike="noStrike" dirty="0">
                        <a:solidFill>
                          <a:srgbClr val="000000"/>
                        </a:solidFill>
                        <a:effectLst/>
                        <a:latin typeface="Times New Roman" panose="02020603050405020304" pitchFamily="18" charset="0"/>
                      </a:endParaRPr>
                    </a:p>
                  </a:txBody>
                  <a:tcPr marL="7398" marR="66580" marT="7398"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hMerge="1">
                  <a:txBody>
                    <a:bodyPr/>
                    <a:lstStyle/>
                    <a:p>
                      <a:endParaRPr lang="ru-RU"/>
                    </a:p>
                  </a:txBody>
                  <a:tcPr/>
                </a:tc>
                <a:tc rowSpan="2" gridSpan="2">
                  <a:txBody>
                    <a:bodyPr/>
                    <a:lstStyle/>
                    <a:p>
                      <a:pPr algn="ctr" fontAlgn="b"/>
                      <a:r>
                        <a:rPr lang="ru-RU" sz="1000" b="0" i="0" u="none" strike="noStrike">
                          <a:solidFill>
                            <a:srgbClr val="000000"/>
                          </a:solidFill>
                          <a:effectLst/>
                          <a:latin typeface="Times New Roman" panose="02020603050405020304" pitchFamily="18" charset="0"/>
                        </a:rPr>
                        <a:t> </a:t>
                      </a:r>
                    </a:p>
                  </a:txBody>
                  <a:tcPr marL="7398" marR="7398" marT="7398"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extLst>
                  <a:ext uri="{0D108BD9-81ED-4DB2-BD59-A6C34878D82A}">
                    <a16:rowId xmlns:a16="http://schemas.microsoft.com/office/drawing/2014/main" val="1717467234"/>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r>
                        <a:rPr lang="ru-RU" sz="1050" b="0" i="0" u="none" strike="noStrike" dirty="0">
                          <a:solidFill>
                            <a:srgbClr val="000000"/>
                          </a:solidFill>
                          <a:effectLst/>
                          <a:latin typeface="Times New Roman Cyr" panose="02020603050405020304" pitchFamily="18" charset="0"/>
                        </a:rPr>
                        <a:t>Вид документа</a:t>
                      </a:r>
                    </a:p>
                  </a:txBody>
                  <a:tcPr marL="7398" marR="7398" marT="7398" marB="0" anchor="b">
                    <a:lnL>
                      <a:noFill/>
                    </a:lnL>
                    <a:lnR>
                      <a:noFill/>
                    </a:lnR>
                    <a:lnT>
                      <a:noFill/>
                    </a:lnT>
                    <a:lnB>
                      <a:noFill/>
                    </a:lnB>
                    <a:solidFill>
                      <a:srgbClr val="FFFFFF"/>
                    </a:solidFill>
                  </a:tcPr>
                </a:tc>
                <a:tc gridSpan="10">
                  <a:txBody>
                    <a:bodyPr/>
                    <a:lstStyle/>
                    <a:p>
                      <a:pPr algn="ctr" fontAlgn="b"/>
                      <a:r>
                        <a:rPr lang="ru-RU" sz="1000" b="0" i="0" u="none" strike="noStrike" dirty="0">
                          <a:solidFill>
                            <a:srgbClr val="000000"/>
                          </a:solidFill>
                          <a:effectLst/>
                          <a:latin typeface="Times New Roman" panose="02020603050405020304" pitchFamily="18" charset="0"/>
                        </a:rPr>
                        <a:t> </a:t>
                      </a:r>
                    </a:p>
                  </a:txBody>
                  <a:tcPr marL="7398" marR="7398" marT="739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r" fontAlgn="b"/>
                      <a:endParaRPr lang="ru-RU" sz="1000" b="0" i="0" u="none" strike="noStrike" dirty="0">
                        <a:solidFill>
                          <a:srgbClr val="000000"/>
                        </a:solidFill>
                        <a:effectLst/>
                        <a:latin typeface="Times New Roman" panose="02020603050405020304" pitchFamily="18" charset="0"/>
                      </a:endParaRPr>
                    </a:p>
                  </a:txBody>
                  <a:tcPr marL="7398" marR="66580" marT="7398"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hMerge="1">
                  <a:txBody>
                    <a:bodyPr/>
                    <a:lstStyle/>
                    <a:p>
                      <a:endParaRPr lang="ru-RU"/>
                    </a:p>
                  </a:txBody>
                  <a:tcPr/>
                </a:tc>
                <a:tc gridSpan="2"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56152202"/>
                  </a:ext>
                </a:extLst>
              </a:tr>
              <a:tr h="210921">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r>
                        <a:rPr lang="ru-RU" sz="1050" b="0" i="0" u="none" strike="noStrike" dirty="0">
                          <a:solidFill>
                            <a:srgbClr val="000000"/>
                          </a:solidFill>
                          <a:effectLst/>
                          <a:latin typeface="Times New Roman Cyr" panose="02020603050405020304" pitchFamily="18" charset="0"/>
                        </a:rPr>
                        <a:t> </a:t>
                      </a:r>
                    </a:p>
                  </a:txBody>
                  <a:tcPr marL="7398" marR="7398" marT="7398" marB="0" anchor="b">
                    <a:lnL>
                      <a:noFill/>
                    </a:lnL>
                    <a:lnR>
                      <a:noFill/>
                    </a:lnR>
                    <a:lnT>
                      <a:noFill/>
                    </a:lnT>
                    <a:lnB>
                      <a:noFill/>
                    </a:lnB>
                    <a:solidFill>
                      <a:srgbClr val="FFFFFF"/>
                    </a:solidFill>
                  </a:tcPr>
                </a:tc>
                <a:tc gridSpan="10">
                  <a:txBody>
                    <a:bodyPr/>
                    <a:lstStyle/>
                    <a:p>
                      <a:pPr algn="ctr" fontAlgn="b"/>
                      <a:r>
                        <a:rPr lang="ru-RU" sz="1000" b="0" i="0" u="none" strike="noStrike">
                          <a:solidFill>
                            <a:srgbClr val="000000"/>
                          </a:solidFill>
                          <a:effectLst/>
                          <a:latin typeface="Times New Roman" panose="02020603050405020304" pitchFamily="18" charset="0"/>
                        </a:rPr>
                        <a:t>(первичный - «0», уточненный - «1», «2», «3», «…»)  </a:t>
                      </a:r>
                      <a:r>
                        <a:rPr lang="ru-RU" sz="1000" b="0" i="0" u="none" strike="noStrike" baseline="30000">
                          <a:solidFill>
                            <a:srgbClr val="000000"/>
                          </a:solidFill>
                          <a:effectLst/>
                          <a:latin typeface="Times New Roman" panose="02020603050405020304" pitchFamily="18" charset="0"/>
                        </a:rPr>
                        <a:t>1</a:t>
                      </a:r>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r" fontAlgn="ctr"/>
                      <a:r>
                        <a:rPr lang="ru-RU" sz="1000" b="0" i="0" u="none" strike="noStrike" dirty="0">
                          <a:solidFill>
                            <a:srgbClr val="000000"/>
                          </a:solidFill>
                          <a:effectLst/>
                          <a:latin typeface="Times New Roman" panose="02020603050405020304" pitchFamily="18" charset="0"/>
                        </a:rPr>
                        <a:t>по ОКЕИ</a:t>
                      </a:r>
                    </a:p>
                  </a:txBody>
                  <a:tcPr marL="7398" marR="66580" marT="7398" marB="0" anchor="ctr">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gridSpan="2">
                  <a:txBody>
                    <a:bodyPr/>
                    <a:lstStyle/>
                    <a:p>
                      <a:pPr algn="ctr" fontAlgn="b"/>
                      <a:r>
                        <a:rPr lang="ru-RU" sz="1000" b="0" i="0" u="none" strike="noStrike">
                          <a:solidFill>
                            <a:srgbClr val="000000"/>
                          </a:solidFill>
                          <a:effectLst/>
                          <a:latin typeface="Times New Roman" panose="02020603050405020304" pitchFamily="18" charset="0"/>
                        </a:rPr>
                        <a:t>383</a:t>
                      </a:r>
                    </a:p>
                  </a:txBody>
                  <a:tcPr marL="7398" marR="7398" marT="7398"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extLst>
                  <a:ext uri="{0D108BD9-81ED-4DB2-BD59-A6C34878D82A}">
                    <a16:rowId xmlns:a16="http://schemas.microsoft.com/office/drawing/2014/main" val="7409922"/>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r>
                        <a:rPr lang="ru-RU" sz="1050" b="0" i="0" u="none" strike="noStrike" dirty="0">
                          <a:solidFill>
                            <a:srgbClr val="000000"/>
                          </a:solidFill>
                          <a:effectLst/>
                          <a:latin typeface="Times New Roman" panose="02020603050405020304" pitchFamily="18" charset="0"/>
                        </a:rPr>
                        <a:t>Единица измерения: </a:t>
                      </a:r>
                      <a:r>
                        <a:rPr lang="ru-RU" sz="1050" b="0" i="0" u="none" strike="noStrike" dirty="0" err="1">
                          <a:solidFill>
                            <a:srgbClr val="000000"/>
                          </a:solidFill>
                          <a:effectLst/>
                          <a:latin typeface="Times New Roman" panose="02020603050405020304" pitchFamily="18" charset="0"/>
                        </a:rPr>
                        <a:t>руб</a:t>
                      </a:r>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r>
                        <a:rPr lang="ru-RU" sz="1000" b="0" i="0" u="none" strike="noStrike">
                          <a:solidFill>
                            <a:srgbClr val="000000"/>
                          </a:solidFill>
                          <a:effectLst/>
                          <a:latin typeface="Times New Roman" panose="02020603050405020304" pitchFamily="18" charset="0"/>
                        </a:rPr>
                        <a:t> </a:t>
                      </a:r>
                    </a:p>
                  </a:txBody>
                  <a:tcPr marL="7398" marR="7398" marT="7398" marB="0" anchor="b">
                    <a:lnL>
                      <a:noFill/>
                    </a:lnL>
                    <a:lnR>
                      <a:noFill/>
                    </a:lnR>
                    <a:lnT>
                      <a:noFill/>
                    </a:lnT>
                    <a:lnB>
                      <a:noFill/>
                    </a:lnB>
                    <a:solidFill>
                      <a:srgbClr val="FFFFFF"/>
                    </a:solidFill>
                  </a:tcPr>
                </a:tc>
                <a:tc gridSpan="2">
                  <a:txBody>
                    <a:bodyPr/>
                    <a:lstStyle/>
                    <a:p>
                      <a:pPr algn="ctr" fontAlgn="b"/>
                      <a:r>
                        <a:rPr lang="ru-RU" sz="1000" b="0" i="0" u="none" strike="noStrike">
                          <a:solidFill>
                            <a:srgbClr val="000000"/>
                          </a:solidFill>
                          <a:effectLst/>
                          <a:latin typeface="Times New Roman" panose="02020603050405020304" pitchFamily="18" charset="0"/>
                        </a:rPr>
                        <a:t> </a:t>
                      </a:r>
                    </a:p>
                  </a:txBody>
                  <a:tcPr marL="7398" marR="7398" marT="7398"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extLst>
                  <a:ext uri="{0D108BD9-81ED-4DB2-BD59-A6C34878D82A}">
                    <a16:rowId xmlns:a16="http://schemas.microsoft.com/office/drawing/2014/main" val="28730932"/>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r>
                        <a:rPr lang="ru-RU" sz="1000" b="0" i="0" u="none" strike="noStrike">
                          <a:solidFill>
                            <a:srgbClr val="000000"/>
                          </a:solidFill>
                          <a:effectLst/>
                          <a:latin typeface="Times New Roman" panose="02020603050405020304" pitchFamily="18" charset="0"/>
                        </a:rPr>
                        <a:t> </a:t>
                      </a:r>
                    </a:p>
                  </a:txBody>
                  <a:tcPr marL="7398" marR="7398" marT="7398" marB="0" anchor="b">
                    <a:lnL>
                      <a:noFill/>
                    </a:lnL>
                    <a:lnR>
                      <a:noFill/>
                    </a:lnR>
                    <a:lnT>
                      <a:noFill/>
                    </a:lnT>
                    <a:lnB>
                      <a:noFill/>
                    </a:lnB>
                    <a:solidFill>
                      <a:srgbClr val="FFFFFF"/>
                    </a:solidFill>
                  </a:tcPr>
                </a:tc>
                <a:tc>
                  <a:txBody>
                    <a:bodyPr/>
                    <a:lstStyle/>
                    <a:p>
                      <a:pPr algn="ctr" fontAlgn="b"/>
                      <a:r>
                        <a:rPr lang="ru-RU" sz="1000" b="0" i="0" u="none" strike="noStrike">
                          <a:solidFill>
                            <a:srgbClr val="000000"/>
                          </a:solidFill>
                          <a:effectLst/>
                          <a:latin typeface="Times New Roman" panose="02020603050405020304" pitchFamily="18" charset="0"/>
                        </a:rPr>
                        <a:t> </a:t>
                      </a:r>
                    </a:p>
                  </a:txBody>
                  <a:tcPr marL="7398" marR="7398" marT="7398" marB="0" anchor="b">
                    <a:lnL>
                      <a:noFill/>
                    </a:lnL>
                    <a:lnR>
                      <a:noFill/>
                    </a:lnR>
                    <a:lnT>
                      <a:noFill/>
                    </a:lnT>
                    <a:lnB>
                      <a:noFill/>
                    </a:lnB>
                    <a:solidFill>
                      <a:srgbClr val="FFFFFF"/>
                    </a:solidFill>
                  </a:tcPr>
                </a:tc>
                <a:tc>
                  <a:txBody>
                    <a:bodyPr/>
                    <a:lstStyle/>
                    <a:p>
                      <a:pPr algn="ctr" fontAlgn="b"/>
                      <a:r>
                        <a:rPr lang="ru-RU" sz="1000" b="0" i="0" u="none" strike="noStrike">
                          <a:solidFill>
                            <a:srgbClr val="000000"/>
                          </a:solidFill>
                          <a:effectLst/>
                          <a:latin typeface="Times New Roman" panose="02020603050405020304" pitchFamily="18" charset="0"/>
                        </a:rPr>
                        <a:t> </a:t>
                      </a:r>
                    </a:p>
                  </a:txBody>
                  <a:tcPr marL="7398" marR="7398" marT="7398" marB="0" anchor="b">
                    <a:lnL>
                      <a:noFill/>
                    </a:lnL>
                    <a:lnR>
                      <a:noFill/>
                    </a:lnR>
                    <a:lnT>
                      <a:noFill/>
                    </a:lnT>
                    <a:lnB>
                      <a:noFill/>
                    </a:lnB>
                    <a:solidFill>
                      <a:srgbClr val="FFFFFF"/>
                    </a:solidFill>
                  </a:tcPr>
                </a:tc>
                <a:extLst>
                  <a:ext uri="{0D108BD9-81ED-4DB2-BD59-A6C34878D82A}">
                    <a16:rowId xmlns:a16="http://schemas.microsoft.com/office/drawing/2014/main" val="484496164"/>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1000" b="0" i="0" u="none" strike="noStrike">
                          <a:solidFill>
                            <a:srgbClr val="000000"/>
                          </a:solidFill>
                          <a:effectLst/>
                          <a:latin typeface="Times New Roman" panose="02020603050405020304" pitchFamily="18" charset="0"/>
                        </a:rPr>
                        <a:t> </a:t>
                      </a: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000" b="0" i="0" u="none" strike="noStrike">
                          <a:solidFill>
                            <a:srgbClr val="000000"/>
                          </a:solidFill>
                          <a:effectLst/>
                          <a:latin typeface="Times New Roman" panose="02020603050405020304" pitchFamily="18" charset="0"/>
                        </a:rPr>
                        <a:t> </a:t>
                      </a: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000" b="0" i="0" u="none" strike="noStrike">
                          <a:solidFill>
                            <a:srgbClr val="000000"/>
                          </a:solidFill>
                          <a:effectLst/>
                          <a:latin typeface="Times New Roman" panose="02020603050405020304" pitchFamily="18" charset="0"/>
                        </a:rPr>
                        <a:t> </a:t>
                      </a: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327120906"/>
                  </a:ext>
                </a:extLst>
              </a:tr>
              <a:tr h="210921">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rowSpan="2">
                  <a:txBody>
                    <a:bodyPr/>
                    <a:lstStyle/>
                    <a:p>
                      <a:pPr algn="ctr" fontAlgn="ctr"/>
                      <a:r>
                        <a:rPr lang="ru-RU" sz="1050" b="0" i="0" u="none" strike="noStrike" dirty="0">
                          <a:solidFill>
                            <a:srgbClr val="000000"/>
                          </a:solidFill>
                          <a:effectLst/>
                          <a:latin typeface="Arial" panose="020B0604020202020204" pitchFamily="34" charset="0"/>
                          <a:cs typeface="Arial" panose="020B0604020202020204" pitchFamily="34" charset="0"/>
                        </a:rPr>
                        <a:t>Наименование показателя</a:t>
                      </a:r>
                    </a:p>
                  </a:txBody>
                  <a:tcPr marL="7398" marR="7398" marT="739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Код строки</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14">
                  <a:txBody>
                    <a:bodyPr/>
                    <a:lstStyle/>
                    <a:p>
                      <a:pPr algn="ctr" fontAlgn="b"/>
                      <a:r>
                        <a:rPr lang="ru-RU" sz="1000" b="0" i="0" u="none" strike="noStrike" dirty="0">
                          <a:solidFill>
                            <a:srgbClr val="000000"/>
                          </a:solidFill>
                          <a:effectLst/>
                          <a:latin typeface="Arial" panose="020B0604020202020204" pitchFamily="34" charset="0"/>
                          <a:cs typeface="Arial" panose="020B0604020202020204" pitchFamily="34" charset="0"/>
                        </a:rPr>
                        <a:t>Сумма</a:t>
                      </a:r>
                      <a:r>
                        <a:rPr lang="ru-RU" sz="1000" b="0" i="0" u="none" strike="noStrike" baseline="30000" dirty="0">
                          <a:solidFill>
                            <a:srgbClr val="000000"/>
                          </a:solidFill>
                          <a:effectLst/>
                          <a:latin typeface="Arial" panose="020B0604020202020204" pitchFamily="34" charset="0"/>
                          <a:cs typeface="Arial" panose="020B0604020202020204" pitchFamily="34" charset="0"/>
                        </a:rPr>
                        <a:t>2</a:t>
                      </a:r>
                      <a:endParaRPr lang="ru-RU" sz="1000" b="0" i="0" u="none" strike="noStrike" dirty="0">
                        <a:solidFill>
                          <a:srgbClr val="000000"/>
                        </a:solidFill>
                        <a:effectLst/>
                        <a:latin typeface="Arial" panose="020B0604020202020204" pitchFamily="34" charset="0"/>
                        <a:cs typeface="Arial" panose="020B0604020202020204" pitchFamily="34" charset="0"/>
                      </a:endParaRPr>
                    </a:p>
                  </a:txBody>
                  <a:tcPr marL="7398" marR="7398" marT="739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856923602"/>
                  </a:ext>
                </a:extLst>
              </a:tr>
              <a:tr h="853271">
                <a:tc>
                  <a:txBody>
                    <a:bodyPr/>
                    <a:lstStyle/>
                    <a:p>
                      <a:pPr algn="l" fontAlgn="b"/>
                      <a:endParaRPr lang="ru-RU" sz="90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vMerge="1">
                  <a:txBody>
                    <a:bodyPr/>
                    <a:lstStyle/>
                    <a:p>
                      <a:endParaRPr lang="ru-RU"/>
                    </a:p>
                  </a:txBody>
                  <a:tcPr/>
                </a:tc>
                <a:tc vMerge="1">
                  <a:txBody>
                    <a:bodyPr/>
                    <a:lstStyle/>
                    <a:p>
                      <a:endParaRPr lang="ru-RU"/>
                    </a:p>
                  </a:txBody>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Код по бюджетной классификации Российской Федерации</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январь</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февраль</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март</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апрель</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май</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июнь</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июль</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август</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сентябрь</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октябрь</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ноябрь </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декабрь</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Итого </a:t>
                      </a:r>
                    </a:p>
                  </a:txBody>
                  <a:tcPr marL="7398" marR="7398" marT="739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89639290"/>
                  </a:ext>
                </a:extLst>
              </a:tr>
              <a:tr h="182159">
                <a:tc>
                  <a:txBody>
                    <a:bodyPr/>
                    <a:lstStyle/>
                    <a:p>
                      <a:pPr algn="l" fontAlgn="b"/>
                      <a:endParaRPr lang="ru-RU" sz="6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ctr" fontAlgn="b"/>
                      <a:r>
                        <a:rPr lang="ru-RU" sz="1050" b="0" i="0" u="none" strike="noStrike" dirty="0">
                          <a:solidFill>
                            <a:srgbClr val="000000"/>
                          </a:solidFill>
                          <a:effectLst/>
                          <a:latin typeface="Arial" panose="020B0604020202020204" pitchFamily="34" charset="0"/>
                          <a:cs typeface="Arial" panose="020B0604020202020204" pitchFamily="34" charset="0"/>
                        </a:rPr>
                        <a:t>1</a:t>
                      </a:r>
                    </a:p>
                  </a:txBody>
                  <a:tcPr marL="7398" marR="7398" marT="739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2</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solidFill>
                            <a:srgbClr val="000000"/>
                          </a:solidFill>
                          <a:effectLst/>
                          <a:latin typeface="Arial" panose="020B0604020202020204" pitchFamily="34" charset="0"/>
                          <a:cs typeface="Arial" panose="020B0604020202020204" pitchFamily="34" charset="0"/>
                        </a:rPr>
                        <a:t>3</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4</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5</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6</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solidFill>
                            <a:srgbClr val="000000"/>
                          </a:solidFill>
                          <a:effectLst/>
                          <a:latin typeface="Arial" panose="020B0604020202020204" pitchFamily="34" charset="0"/>
                          <a:cs typeface="Arial" panose="020B0604020202020204" pitchFamily="34" charset="0"/>
                        </a:rPr>
                        <a:t>7</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solidFill>
                            <a:srgbClr val="000000"/>
                          </a:solidFill>
                          <a:effectLst/>
                          <a:latin typeface="Arial" panose="020B0604020202020204" pitchFamily="34" charset="0"/>
                          <a:cs typeface="Arial" panose="020B0604020202020204" pitchFamily="34" charset="0"/>
                        </a:rPr>
                        <a:t>8</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9</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10</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11</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solidFill>
                            <a:srgbClr val="000000"/>
                          </a:solidFill>
                          <a:effectLst/>
                          <a:latin typeface="Arial" panose="020B0604020202020204" pitchFamily="34" charset="0"/>
                          <a:cs typeface="Arial" panose="020B0604020202020204" pitchFamily="34" charset="0"/>
                        </a:rPr>
                        <a:t>12</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13</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14</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15</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16</a:t>
                      </a:r>
                    </a:p>
                  </a:txBody>
                  <a:tcPr marL="7398" marR="7398" marT="739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13352509"/>
                  </a:ext>
                </a:extLst>
              </a:tr>
              <a:tr h="34514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Остаток на начало текущего финансового года </a:t>
                      </a:r>
                    </a:p>
                  </a:txBody>
                  <a:tcPr marL="7398" marR="7398" marT="739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0100</a:t>
                      </a:r>
                    </a:p>
                  </a:txBody>
                  <a:tcPr marL="7398" marR="7398" marT="739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х</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х</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х</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х</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х</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х</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х</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х</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х</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х</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х</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х</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 </a:t>
                      </a:r>
                    </a:p>
                  </a:txBody>
                  <a:tcPr marL="7398" marR="7398" marT="7398"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64359779"/>
                  </a:ext>
                </a:extLst>
              </a:tr>
              <a:tr h="536890">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Поступления текущего финансового года, включенные в  показатели Плана</a:t>
                      </a:r>
                    </a:p>
                  </a:txBody>
                  <a:tcPr marL="7398" marR="7398" marT="739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solidFill>
                            <a:srgbClr val="000000"/>
                          </a:solidFill>
                          <a:effectLst/>
                          <a:latin typeface="Arial" panose="020B0604020202020204" pitchFamily="34" charset="0"/>
                          <a:cs typeface="Arial" panose="020B0604020202020204" pitchFamily="34" charset="0"/>
                        </a:rPr>
                        <a:t>0200</a:t>
                      </a:r>
                    </a:p>
                  </a:txBody>
                  <a:tcPr marL="7398" marR="7398" marT="739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solidFill>
                            <a:srgbClr val="000000"/>
                          </a:solidFill>
                          <a:effectLst/>
                          <a:latin typeface="Arial" panose="020B0604020202020204" pitchFamily="34" charset="0"/>
                          <a:cs typeface="Arial" panose="020B0604020202020204" pitchFamily="34" charset="0"/>
                        </a:rPr>
                        <a:t>х</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43893178"/>
                  </a:ext>
                </a:extLst>
              </a:tr>
            </a:tbl>
          </a:graphicData>
        </a:graphic>
      </p:graphicFrame>
      <p:sp>
        <p:nvSpPr>
          <p:cNvPr id="2" name="Номер слайда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1421E56-1526-4232-83DC-EB4F8B5E654B}" type="slidenum">
              <a:rPr kumimoji="0" lang="ru-RU" sz="9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ru-RU" sz="9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Прямоугольник 3"/>
          <p:cNvSpPr/>
          <p:nvPr/>
        </p:nvSpPr>
        <p:spPr>
          <a:xfrm>
            <a:off x="107504" y="5301208"/>
            <a:ext cx="9036496" cy="72008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6" name="Выноска со стрелкой вверх 5"/>
          <p:cNvSpPr/>
          <p:nvPr/>
        </p:nvSpPr>
        <p:spPr>
          <a:xfrm>
            <a:off x="2987824" y="5788880"/>
            <a:ext cx="6048673" cy="980728"/>
          </a:xfrm>
          <a:prstGeom prst="upArrowCallout">
            <a:avLst/>
          </a:prstGeom>
          <a:solidFill>
            <a:srgbClr val="D6F3FA"/>
          </a:solidFill>
          <a:ln>
            <a:solidFill>
              <a:srgbClr val="D6F3F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«Кассовый план» – помесячная детализация показателей утвержденного Плана</a:t>
            </a:r>
            <a:endParaRPr kumimoji="0" lang="ru-RU" sz="1800" b="0" i="0" u="none" strike="noStrike" kern="1200" cap="none" spc="0" normalizeH="0" baseline="0" noProof="0" dirty="0">
              <a:ln>
                <a:noFill/>
              </a:ln>
              <a:solidFill>
                <a:srgbClr val="FF0000"/>
              </a:solidFill>
              <a:effectLst/>
              <a:uLnTx/>
              <a:uFillTx/>
              <a:latin typeface="Calibri"/>
              <a:ea typeface="+mn-ea"/>
              <a:cs typeface="+mn-cs"/>
            </a:endParaRPr>
          </a:p>
        </p:txBody>
      </p:sp>
    </p:spTree>
    <p:extLst>
      <p:ext uri="{BB962C8B-B14F-4D97-AF65-F5344CB8AC3E}">
        <p14:creationId xmlns:p14="http://schemas.microsoft.com/office/powerpoint/2010/main" val="2356292381"/>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Таблица 4"/>
          <p:cNvGraphicFramePr>
            <a:graphicFrameLocks noGrp="1"/>
          </p:cNvGraphicFramePr>
          <p:nvPr>
            <p:extLst/>
          </p:nvPr>
        </p:nvGraphicFramePr>
        <p:xfrm>
          <a:off x="0" y="-30387"/>
          <a:ext cx="9144001" cy="5961656"/>
        </p:xfrm>
        <a:graphic>
          <a:graphicData uri="http://schemas.openxmlformats.org/drawingml/2006/table">
            <a:tbl>
              <a:tblPr/>
              <a:tblGrid>
                <a:gridCol w="129427">
                  <a:extLst>
                    <a:ext uri="{9D8B030D-6E8A-4147-A177-3AD203B41FA5}">
                      <a16:colId xmlns:a16="http://schemas.microsoft.com/office/drawing/2014/main" val="2766397527"/>
                    </a:ext>
                  </a:extLst>
                </a:gridCol>
                <a:gridCol w="1850802">
                  <a:extLst>
                    <a:ext uri="{9D8B030D-6E8A-4147-A177-3AD203B41FA5}">
                      <a16:colId xmlns:a16="http://schemas.microsoft.com/office/drawing/2014/main" val="2283577791"/>
                    </a:ext>
                  </a:extLst>
                </a:gridCol>
                <a:gridCol w="440051">
                  <a:extLst>
                    <a:ext uri="{9D8B030D-6E8A-4147-A177-3AD203B41FA5}">
                      <a16:colId xmlns:a16="http://schemas.microsoft.com/office/drawing/2014/main" val="1590677253"/>
                    </a:ext>
                  </a:extLst>
                </a:gridCol>
                <a:gridCol w="905988">
                  <a:extLst>
                    <a:ext uri="{9D8B030D-6E8A-4147-A177-3AD203B41FA5}">
                      <a16:colId xmlns:a16="http://schemas.microsoft.com/office/drawing/2014/main" val="21232174"/>
                    </a:ext>
                  </a:extLst>
                </a:gridCol>
                <a:gridCol w="452994">
                  <a:extLst>
                    <a:ext uri="{9D8B030D-6E8A-4147-A177-3AD203B41FA5}">
                      <a16:colId xmlns:a16="http://schemas.microsoft.com/office/drawing/2014/main" val="551487546"/>
                    </a:ext>
                  </a:extLst>
                </a:gridCol>
                <a:gridCol w="533886">
                  <a:extLst>
                    <a:ext uri="{9D8B030D-6E8A-4147-A177-3AD203B41FA5}">
                      <a16:colId xmlns:a16="http://schemas.microsoft.com/office/drawing/2014/main" val="1074878108"/>
                    </a:ext>
                  </a:extLst>
                </a:gridCol>
                <a:gridCol w="378573">
                  <a:extLst>
                    <a:ext uri="{9D8B030D-6E8A-4147-A177-3AD203B41FA5}">
                      <a16:colId xmlns:a16="http://schemas.microsoft.com/office/drawing/2014/main" val="4133854303"/>
                    </a:ext>
                  </a:extLst>
                </a:gridCol>
                <a:gridCol w="452994">
                  <a:extLst>
                    <a:ext uri="{9D8B030D-6E8A-4147-A177-3AD203B41FA5}">
                      <a16:colId xmlns:a16="http://schemas.microsoft.com/office/drawing/2014/main" val="3408013450"/>
                    </a:ext>
                  </a:extLst>
                </a:gridCol>
                <a:gridCol w="388281">
                  <a:extLst>
                    <a:ext uri="{9D8B030D-6E8A-4147-A177-3AD203B41FA5}">
                      <a16:colId xmlns:a16="http://schemas.microsoft.com/office/drawing/2014/main" val="2795859581"/>
                    </a:ext>
                  </a:extLst>
                </a:gridCol>
                <a:gridCol w="388281">
                  <a:extLst>
                    <a:ext uri="{9D8B030D-6E8A-4147-A177-3AD203B41FA5}">
                      <a16:colId xmlns:a16="http://schemas.microsoft.com/office/drawing/2014/main" val="2489736747"/>
                    </a:ext>
                  </a:extLst>
                </a:gridCol>
                <a:gridCol w="401223">
                  <a:extLst>
                    <a:ext uri="{9D8B030D-6E8A-4147-A177-3AD203B41FA5}">
                      <a16:colId xmlns:a16="http://schemas.microsoft.com/office/drawing/2014/main" val="2893422752"/>
                    </a:ext>
                  </a:extLst>
                </a:gridCol>
                <a:gridCol w="427107">
                  <a:extLst>
                    <a:ext uri="{9D8B030D-6E8A-4147-A177-3AD203B41FA5}">
                      <a16:colId xmlns:a16="http://schemas.microsoft.com/office/drawing/2014/main" val="2894667708"/>
                    </a:ext>
                  </a:extLst>
                </a:gridCol>
                <a:gridCol w="543593">
                  <a:extLst>
                    <a:ext uri="{9D8B030D-6E8A-4147-A177-3AD203B41FA5}">
                      <a16:colId xmlns:a16="http://schemas.microsoft.com/office/drawing/2014/main" val="3097698610"/>
                    </a:ext>
                  </a:extLst>
                </a:gridCol>
                <a:gridCol w="491821">
                  <a:extLst>
                    <a:ext uri="{9D8B030D-6E8A-4147-A177-3AD203B41FA5}">
                      <a16:colId xmlns:a16="http://schemas.microsoft.com/office/drawing/2014/main" val="613256451"/>
                    </a:ext>
                  </a:extLst>
                </a:gridCol>
                <a:gridCol w="452994">
                  <a:extLst>
                    <a:ext uri="{9D8B030D-6E8A-4147-A177-3AD203B41FA5}">
                      <a16:colId xmlns:a16="http://schemas.microsoft.com/office/drawing/2014/main" val="1315414699"/>
                    </a:ext>
                  </a:extLst>
                </a:gridCol>
                <a:gridCol w="478879">
                  <a:extLst>
                    <a:ext uri="{9D8B030D-6E8A-4147-A177-3AD203B41FA5}">
                      <a16:colId xmlns:a16="http://schemas.microsoft.com/office/drawing/2014/main" val="3111059589"/>
                    </a:ext>
                  </a:extLst>
                </a:gridCol>
                <a:gridCol w="427107">
                  <a:extLst>
                    <a:ext uri="{9D8B030D-6E8A-4147-A177-3AD203B41FA5}">
                      <a16:colId xmlns:a16="http://schemas.microsoft.com/office/drawing/2014/main" val="2826152369"/>
                    </a:ext>
                  </a:extLst>
                </a:gridCol>
              </a:tblGrid>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rowSpan="5" gridSpan="11">
                  <a:txBody>
                    <a:bodyPr/>
                    <a:lstStyle/>
                    <a:p>
                      <a:endParaRPr lang="ru-RU"/>
                    </a:p>
                  </a:txBody>
                  <a:tcPr marL="7398" marR="7398" marT="7398" marB="0" anchor="ctr">
                    <a:lnL>
                      <a:noFill/>
                    </a:lnL>
                    <a:lnR>
                      <a:noFill/>
                    </a:lnR>
                    <a:lnT>
                      <a:noFill/>
                    </a:lnT>
                    <a:lnB>
                      <a:noFill/>
                    </a:lnB>
                  </a:tcPr>
                </a:tc>
                <a:tc rowSpan="5" hMerge="1">
                  <a:txBody>
                    <a:bodyPr/>
                    <a:lstStyle/>
                    <a:p>
                      <a:endParaRPr lang="ru-RU"/>
                    </a:p>
                  </a:txBody>
                  <a:tcPr/>
                </a:tc>
                <a:tc rowSpan="5" hMerge="1">
                  <a:txBody>
                    <a:bodyPr/>
                    <a:lstStyle/>
                    <a:p>
                      <a:endParaRPr lang="ru-RU"/>
                    </a:p>
                  </a:txBody>
                  <a:tcPr/>
                </a:tc>
                <a:tc rowSpan="5" hMerge="1">
                  <a:txBody>
                    <a:bodyPr/>
                    <a:lstStyle/>
                    <a:p>
                      <a:endParaRPr lang="ru-RU"/>
                    </a:p>
                  </a:txBody>
                  <a:tcPr/>
                </a:tc>
                <a:tc rowSpan="5" hMerge="1">
                  <a:txBody>
                    <a:bodyPr/>
                    <a:lstStyle/>
                    <a:p>
                      <a:endParaRPr lang="ru-RU"/>
                    </a:p>
                  </a:txBody>
                  <a:tcPr/>
                </a:tc>
                <a:tc rowSpan="5" hMerge="1">
                  <a:txBody>
                    <a:bodyPr/>
                    <a:lstStyle/>
                    <a:p>
                      <a:endParaRPr lang="ru-RU"/>
                    </a:p>
                  </a:txBody>
                  <a:tcPr/>
                </a:tc>
                <a:tc rowSpan="5" hMerge="1">
                  <a:txBody>
                    <a:bodyPr/>
                    <a:lstStyle/>
                    <a:p>
                      <a:endParaRPr lang="ru-RU"/>
                    </a:p>
                  </a:txBody>
                  <a:tcPr/>
                </a:tc>
                <a:tc rowSpan="5" hMerge="1">
                  <a:txBody>
                    <a:bodyPr/>
                    <a:lstStyle/>
                    <a:p>
                      <a:endParaRPr lang="ru-RU"/>
                    </a:p>
                  </a:txBody>
                  <a:tcPr/>
                </a:tc>
                <a:tc rowSpan="5" hMerge="1">
                  <a:txBody>
                    <a:bodyPr/>
                    <a:lstStyle/>
                    <a:p>
                      <a:endParaRPr lang="ru-RU"/>
                    </a:p>
                  </a:txBody>
                  <a:tcPr/>
                </a:tc>
                <a:tc rowSpan="5" hMerge="1">
                  <a:txBody>
                    <a:bodyPr/>
                    <a:lstStyle/>
                    <a:p>
                      <a:endParaRPr lang="ru-RU"/>
                    </a:p>
                  </a:txBody>
                  <a:tcPr/>
                </a:tc>
                <a:tc rowSpan="5" hMerge="1">
                  <a:txBody>
                    <a:bodyPr/>
                    <a:lstStyle/>
                    <a:p>
                      <a:endParaRPr lang="ru-RU"/>
                    </a:p>
                  </a:txBody>
                  <a:tcPr/>
                </a:tc>
                <a:extLst>
                  <a:ext uri="{0D108BD9-81ED-4DB2-BD59-A6C34878D82A}">
                    <a16:rowId xmlns:a16="http://schemas.microsoft.com/office/drawing/2014/main" val="4163908874"/>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gridSpan="1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1760660752"/>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gridSpan="1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1045373444"/>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gridSpan="1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928015061"/>
                  </a:ext>
                </a:extLst>
              </a:tr>
              <a:tr h="412255">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gridSpan="1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1581967191"/>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endParaRPr lang="ru-RU"/>
                    </a:p>
                  </a:txBody>
                  <a:tcPr marL="7398" marR="7398" marT="7398" marB="0" anchor="b">
                    <a:lnL>
                      <a:noFill/>
                    </a:lnL>
                    <a:lnR>
                      <a:noFill/>
                    </a:lnR>
                    <a:lnT>
                      <a:noFill/>
                    </a:lnT>
                    <a:lnB>
                      <a:noFill/>
                    </a:lnB>
                  </a:tcPr>
                </a:tc>
                <a:tc>
                  <a:txBody>
                    <a:bodyPr/>
                    <a:lstStyle/>
                    <a:p>
                      <a:endParaRPr lang="ru-RU"/>
                    </a:p>
                  </a:txBody>
                  <a:tcPr marL="7398" marR="7398" marT="7398" marB="0" anchor="b">
                    <a:lnL>
                      <a:noFill/>
                    </a:lnL>
                    <a:lnR>
                      <a:noFill/>
                    </a:lnR>
                    <a:lnT>
                      <a:noFill/>
                    </a:lnT>
                    <a:lnB>
                      <a:noFill/>
                    </a:lnB>
                  </a:tcPr>
                </a:tc>
                <a:tc>
                  <a:txBody>
                    <a:bodyPr/>
                    <a:lstStyle/>
                    <a:p>
                      <a:endParaRPr lang="ru-RU"/>
                    </a:p>
                  </a:txBody>
                  <a:tcPr marL="7398" marR="7398" marT="7398" marB="0" anchor="b">
                    <a:lnL>
                      <a:noFill/>
                    </a:lnL>
                    <a:lnR>
                      <a:noFill/>
                    </a:lnR>
                    <a:lnT>
                      <a:noFill/>
                    </a:lnT>
                    <a:lnB>
                      <a:noFill/>
                    </a:lnB>
                  </a:tcPr>
                </a:tc>
                <a:tc>
                  <a:txBody>
                    <a:bodyPr/>
                    <a:lstStyle/>
                    <a:p>
                      <a:endParaRPr lang="ru-RU"/>
                    </a:p>
                  </a:txBody>
                  <a:tcPr marL="7398" marR="7398" marT="7398" marB="0" anchor="b">
                    <a:lnL>
                      <a:noFill/>
                    </a:lnL>
                    <a:lnR>
                      <a:noFill/>
                    </a:lnR>
                    <a:lnT>
                      <a:noFill/>
                    </a:lnT>
                    <a:lnB>
                      <a:noFill/>
                    </a:lnB>
                  </a:tcPr>
                </a:tc>
                <a:tc>
                  <a:txBody>
                    <a:bodyPr/>
                    <a:lstStyle/>
                    <a:p>
                      <a:endParaRPr lang="ru-RU"/>
                    </a:p>
                  </a:txBody>
                  <a:tcPr marL="7398" marR="7398" marT="7398" marB="0" anchor="b">
                    <a:lnL>
                      <a:noFill/>
                    </a:lnL>
                    <a:lnR>
                      <a:noFill/>
                    </a:lnR>
                    <a:lnT>
                      <a:noFill/>
                    </a:lnT>
                    <a:lnB>
                      <a:noFill/>
                    </a:lnB>
                  </a:tcPr>
                </a:tc>
                <a:tc>
                  <a:txBody>
                    <a:bodyPr/>
                    <a:lstStyle/>
                    <a:p>
                      <a:endParaRPr lang="ru-RU"/>
                    </a:p>
                  </a:txBody>
                  <a:tcPr marL="7398" marR="7398" marT="7398" marB="0" anchor="b">
                    <a:lnL>
                      <a:noFill/>
                    </a:lnL>
                    <a:lnR>
                      <a:noFill/>
                    </a:lnR>
                    <a:lnT>
                      <a:noFill/>
                    </a:lnT>
                    <a:lnB>
                      <a:noFill/>
                    </a:lnB>
                  </a:tcPr>
                </a:tc>
                <a:tc>
                  <a:txBody>
                    <a:bodyPr/>
                    <a:lstStyle/>
                    <a:p>
                      <a:endParaRPr lang="ru-RU" dirty="0"/>
                    </a:p>
                  </a:txBody>
                  <a:tcPr marL="7398" marR="7398" marT="7398" marB="0" anchor="b">
                    <a:lnL>
                      <a:noFill/>
                    </a:lnL>
                    <a:lnR>
                      <a:noFill/>
                    </a:lnR>
                    <a:lnT>
                      <a:noFill/>
                    </a:lnT>
                    <a:lnB>
                      <a:noFill/>
                    </a:lnB>
                  </a:tcPr>
                </a:tc>
                <a:extLst>
                  <a:ext uri="{0D108BD9-81ED-4DB2-BD59-A6C34878D82A}">
                    <a16:rowId xmlns:a16="http://schemas.microsoft.com/office/drawing/2014/main" val="4219168815"/>
                  </a:ext>
                </a:extLst>
              </a:tr>
              <a:tr h="62593">
                <a:tc>
                  <a:txBody>
                    <a:bodyPr/>
                    <a:lstStyle/>
                    <a:p>
                      <a:pPr algn="l" fontAlgn="b"/>
                      <a:r>
                        <a:rPr lang="ru-RU" sz="900" b="0" i="0" u="none" strike="noStrike">
                          <a:solidFill>
                            <a:srgbClr val="000000"/>
                          </a:solidFill>
                          <a:effectLst/>
                          <a:latin typeface="Times New Roman" panose="02020603050405020304" pitchFamily="18" charset="0"/>
                        </a:rPr>
                        <a:t> </a:t>
                      </a:r>
                    </a:p>
                  </a:txBody>
                  <a:tcPr marL="7398" marR="7398" marT="7398" marB="0" anchor="b">
                    <a:lnL>
                      <a:noFill/>
                    </a:lnL>
                    <a:lnR>
                      <a:noFill/>
                    </a:lnR>
                    <a:lnT>
                      <a:noFill/>
                    </a:lnT>
                    <a:lnB>
                      <a:noFill/>
                    </a:lnB>
                    <a:solidFill>
                      <a:srgbClr val="FFFFFF"/>
                    </a:solidFill>
                  </a:tcPr>
                </a:tc>
                <a:tc gridSpan="14">
                  <a:txBody>
                    <a:bodyPr/>
                    <a:lstStyle/>
                    <a:p>
                      <a:pPr algn="ctr" fontAlgn="b"/>
                      <a:r>
                        <a:rPr lang="ru-RU" sz="1050" b="1" i="0" u="none" strike="noStrike" dirty="0">
                          <a:solidFill>
                            <a:srgbClr val="000000"/>
                          </a:solidFill>
                          <a:effectLst/>
                          <a:latin typeface="Times New Roman" panose="02020603050405020304" pitchFamily="18" charset="0"/>
                        </a:rPr>
                        <a:t>Сведения о поступлениях и выплатах </a:t>
                      </a:r>
                    </a:p>
                  </a:txBody>
                  <a:tcPr marL="7398" marR="7398" marT="7398"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1000" b="0" i="0" u="none" strike="noStrike">
                          <a:solidFill>
                            <a:srgbClr val="000000"/>
                          </a:solidFill>
                          <a:effectLst/>
                          <a:latin typeface="Calibri" panose="020F0502020204030204" pitchFamily="34" charset="0"/>
                        </a:rPr>
                        <a:t> </a:t>
                      </a:r>
                    </a:p>
                  </a:txBody>
                  <a:tcPr marL="7398" marR="7398" marT="7398" marB="0" anchor="b">
                    <a:lnL>
                      <a:noFill/>
                    </a:lnL>
                    <a:lnR>
                      <a:noFill/>
                    </a:lnR>
                    <a:lnT>
                      <a:noFill/>
                    </a:lnT>
                    <a:lnB>
                      <a:noFill/>
                    </a:lnB>
                    <a:solidFill>
                      <a:srgbClr val="FFFFFF"/>
                    </a:solidFill>
                  </a:tcPr>
                </a:tc>
                <a:tc>
                  <a:txBody>
                    <a:bodyPr/>
                    <a:lstStyle/>
                    <a:p>
                      <a:pPr algn="l" fontAlgn="b"/>
                      <a:r>
                        <a:rPr lang="ru-RU" sz="1000" b="0" i="0" u="none" strike="noStrike">
                          <a:solidFill>
                            <a:srgbClr val="000000"/>
                          </a:solidFill>
                          <a:effectLst/>
                          <a:latin typeface="Times New Roman" panose="02020603050405020304" pitchFamily="18" charset="0"/>
                        </a:rPr>
                        <a:t> </a:t>
                      </a:r>
                    </a:p>
                  </a:txBody>
                  <a:tcPr marL="7398" marR="7398" marT="7398" marB="0" anchor="b">
                    <a:lnL>
                      <a:noFill/>
                    </a:lnL>
                    <a:lnR>
                      <a:noFill/>
                    </a:lnR>
                    <a:lnT>
                      <a:noFill/>
                    </a:lnT>
                    <a:lnB>
                      <a:noFill/>
                    </a:lnB>
                    <a:solidFill>
                      <a:srgbClr val="FFFFFF"/>
                    </a:solidFill>
                  </a:tcPr>
                </a:tc>
                <a:extLst>
                  <a:ext uri="{0D108BD9-81ED-4DB2-BD59-A6C34878D82A}">
                    <a16:rowId xmlns:a16="http://schemas.microsoft.com/office/drawing/2014/main" val="944408299"/>
                  </a:ext>
                </a:extLst>
              </a:tr>
              <a:tr h="201333">
                <a:tc>
                  <a:txBody>
                    <a:bodyPr/>
                    <a:lstStyle/>
                    <a:p>
                      <a:pPr algn="l" fontAlgn="b"/>
                      <a:r>
                        <a:rPr lang="ru-RU" sz="900" b="0" i="0" u="none" strike="noStrike">
                          <a:solidFill>
                            <a:srgbClr val="000000"/>
                          </a:solidFill>
                          <a:effectLst/>
                          <a:latin typeface="Times New Roman" panose="02020603050405020304" pitchFamily="18" charset="0"/>
                        </a:rPr>
                        <a:t> </a:t>
                      </a:r>
                    </a:p>
                  </a:txBody>
                  <a:tcPr marL="7398" marR="7398" marT="7398" marB="0" anchor="b">
                    <a:lnL>
                      <a:noFill/>
                    </a:lnL>
                    <a:lnR>
                      <a:noFill/>
                    </a:lnR>
                    <a:lnT>
                      <a:noFill/>
                    </a:lnT>
                    <a:lnB>
                      <a:noFill/>
                    </a:lnB>
                    <a:solidFill>
                      <a:srgbClr val="FFFFFF"/>
                    </a:solidFill>
                  </a:tcPr>
                </a:tc>
                <a:tc gridSpan="14">
                  <a:txBody>
                    <a:bodyPr/>
                    <a:lstStyle/>
                    <a:p>
                      <a:pPr algn="ctr" fontAlgn="b"/>
                      <a:r>
                        <a:rPr lang="ru-RU" sz="1050" b="1" i="0" u="none" strike="noStrike" dirty="0">
                          <a:solidFill>
                            <a:srgbClr val="000000"/>
                          </a:solidFill>
                          <a:effectLst/>
                          <a:latin typeface="Times New Roman" panose="02020603050405020304" pitchFamily="18" charset="0"/>
                        </a:rPr>
                        <a:t>на 20____ финансовый год</a:t>
                      </a:r>
                    </a:p>
                  </a:txBody>
                  <a:tcPr marL="7398" marR="7398" marT="7398"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1000" b="0" i="0" u="none" strike="noStrike">
                          <a:solidFill>
                            <a:srgbClr val="000000"/>
                          </a:solidFill>
                          <a:effectLst/>
                          <a:latin typeface="Calibri" panose="020F0502020204030204" pitchFamily="34" charset="0"/>
                        </a:rPr>
                        <a:t> </a:t>
                      </a: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000" b="0" i="0" u="none" strike="noStrike">
                          <a:solidFill>
                            <a:srgbClr val="000000"/>
                          </a:solidFill>
                          <a:effectLst/>
                          <a:latin typeface="Times New Roman" panose="02020603050405020304" pitchFamily="18" charset="0"/>
                        </a:rPr>
                        <a:t> </a:t>
                      </a: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477723418"/>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gridSpan="14">
                  <a:txBody>
                    <a:bodyPr/>
                    <a:lstStyle/>
                    <a:p>
                      <a:pPr algn="ctr" fontAlgn="b"/>
                      <a:r>
                        <a:rPr lang="ru-RU" sz="1050" b="0" i="0" u="none" strike="noStrike" dirty="0">
                          <a:solidFill>
                            <a:srgbClr val="000000"/>
                          </a:solidFill>
                          <a:effectLst/>
                          <a:latin typeface="Times New Roman" panose="02020603050405020304" pitchFamily="18" charset="0"/>
                        </a:rPr>
                        <a:t>от «__» __________________ 20__г.</a:t>
                      </a:r>
                    </a:p>
                  </a:txBody>
                  <a:tcPr marL="7398" marR="7398" marT="7398" marB="0" anchor="b">
                    <a:lnL>
                      <a:noFill/>
                    </a:lnL>
                    <a:lnR w="635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ctr" fontAlgn="b"/>
                      <a:r>
                        <a:rPr lang="ru-RU" sz="1000" b="0" i="0" u="none" strike="noStrike">
                          <a:solidFill>
                            <a:srgbClr val="000000"/>
                          </a:solidFill>
                          <a:effectLst/>
                          <a:latin typeface="Times New Roman" panose="02020603050405020304" pitchFamily="18" charset="0"/>
                        </a:rPr>
                        <a:t>КОДЫ</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2527699943"/>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gridSpan="11">
                  <a:txBody>
                    <a:bodyPr/>
                    <a:lstStyle/>
                    <a:p>
                      <a:pPr algn="ctr" fontAlgn="b"/>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r" fontAlgn="b"/>
                      <a:r>
                        <a:rPr lang="ru-RU" sz="1000" b="0" i="0" u="none" strike="noStrike" dirty="0">
                          <a:solidFill>
                            <a:srgbClr val="000000"/>
                          </a:solidFill>
                          <a:effectLst/>
                          <a:latin typeface="Times New Roman" panose="02020603050405020304" pitchFamily="18" charset="0"/>
                        </a:rPr>
                        <a:t>по Сводному реестру</a:t>
                      </a:r>
                    </a:p>
                  </a:txBody>
                  <a:tcPr marL="7398" marR="66580" marT="7398"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gridSpan="2">
                  <a:txBody>
                    <a:bodyPr/>
                    <a:lstStyle/>
                    <a:p>
                      <a:pPr algn="ctr" fontAlgn="b"/>
                      <a:r>
                        <a:rPr lang="ru-RU" sz="1000" b="0" i="0" u="none" strike="noStrike">
                          <a:solidFill>
                            <a:srgbClr val="000000"/>
                          </a:solidFill>
                          <a:effectLst/>
                          <a:latin typeface="Times New Roman" panose="02020603050405020304" pitchFamily="18" charset="0"/>
                        </a:rPr>
                        <a:t> </a:t>
                      </a:r>
                    </a:p>
                  </a:txBody>
                  <a:tcPr marL="7398" marR="7398" marT="7398"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1200295252"/>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ctr" fontAlgn="b"/>
                      <a:endParaRPr lang="ru-RU" sz="1000" b="1"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ctr" fontAlgn="b"/>
                      <a:endParaRPr lang="ru-RU" sz="1000" b="1"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ctr" fontAlgn="b"/>
                      <a:endParaRPr lang="ru-RU" sz="1000" b="1"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ctr" fontAlgn="b"/>
                      <a:endParaRPr lang="ru-RU" sz="1000" b="1"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ctr" fontAlgn="b"/>
                      <a:endParaRPr lang="ru-RU" sz="1000" b="1"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gridSpan="3">
                  <a:txBody>
                    <a:bodyPr/>
                    <a:lstStyle/>
                    <a:p>
                      <a:pPr algn="r" fontAlgn="b"/>
                      <a:r>
                        <a:rPr lang="ru-RU" sz="1000" b="0" i="0" u="none" strike="noStrike" dirty="0">
                          <a:solidFill>
                            <a:srgbClr val="000000"/>
                          </a:solidFill>
                          <a:effectLst/>
                          <a:latin typeface="Times New Roman" panose="02020603050405020304" pitchFamily="18" charset="0"/>
                        </a:rPr>
                        <a:t>ИНН</a:t>
                      </a:r>
                    </a:p>
                  </a:txBody>
                  <a:tcPr marL="7398" marR="66580" marT="7398"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gridSpan="2">
                  <a:txBody>
                    <a:bodyPr/>
                    <a:lstStyle/>
                    <a:p>
                      <a:pPr algn="ctr" fontAlgn="b"/>
                      <a:r>
                        <a:rPr lang="ru-RU" sz="1000" b="0" i="0" u="none" strike="noStrike">
                          <a:solidFill>
                            <a:srgbClr val="000000"/>
                          </a:solidFill>
                          <a:effectLst/>
                          <a:latin typeface="Times New Roman" panose="02020603050405020304" pitchFamily="18" charset="0"/>
                        </a:rPr>
                        <a:t> </a:t>
                      </a:r>
                    </a:p>
                  </a:txBody>
                  <a:tcPr marL="7398" marR="7398" marT="7398"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extLst>
                  <a:ext uri="{0D108BD9-81ED-4DB2-BD59-A6C34878D82A}">
                    <a16:rowId xmlns:a16="http://schemas.microsoft.com/office/drawing/2014/main" val="3303767673"/>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gridSpan="3">
                  <a:txBody>
                    <a:bodyPr/>
                    <a:lstStyle/>
                    <a:p>
                      <a:pPr algn="r" fontAlgn="b"/>
                      <a:r>
                        <a:rPr lang="ru-RU" sz="1000" b="0" i="0" u="none" strike="noStrike" dirty="0">
                          <a:solidFill>
                            <a:srgbClr val="000000"/>
                          </a:solidFill>
                          <a:effectLst/>
                          <a:latin typeface="Times New Roman" panose="02020603050405020304" pitchFamily="18" charset="0"/>
                        </a:rPr>
                        <a:t>КПП</a:t>
                      </a:r>
                    </a:p>
                  </a:txBody>
                  <a:tcPr marL="7398" marR="66580" marT="7398"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gridSpan="2">
                  <a:txBody>
                    <a:bodyPr/>
                    <a:lstStyle/>
                    <a:p>
                      <a:pPr algn="ctr" fontAlgn="b"/>
                      <a:r>
                        <a:rPr lang="ru-RU" sz="1000" b="0" i="0" u="none" strike="noStrike">
                          <a:solidFill>
                            <a:srgbClr val="000000"/>
                          </a:solidFill>
                          <a:effectLst/>
                          <a:latin typeface="Times New Roman" panose="02020603050405020304" pitchFamily="18" charset="0"/>
                        </a:rPr>
                        <a:t> </a:t>
                      </a:r>
                    </a:p>
                  </a:txBody>
                  <a:tcPr marL="7398" marR="7398" marT="7398"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extLst>
                  <a:ext uri="{0D108BD9-81ED-4DB2-BD59-A6C34878D82A}">
                    <a16:rowId xmlns:a16="http://schemas.microsoft.com/office/drawing/2014/main" val="1858362559"/>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r>
                        <a:rPr lang="ru-RU" sz="1050" b="0" i="0" u="none" strike="noStrike" dirty="0">
                          <a:solidFill>
                            <a:srgbClr val="000000"/>
                          </a:solidFill>
                          <a:effectLst/>
                          <a:latin typeface="Times New Roman" panose="02020603050405020304" pitchFamily="18" charset="0"/>
                        </a:rPr>
                        <a:t>Учреждение</a:t>
                      </a:r>
                    </a:p>
                  </a:txBody>
                  <a:tcPr marL="7398" marR="7398" marT="7398" marB="0" anchor="b">
                    <a:lnL>
                      <a:noFill/>
                    </a:lnL>
                    <a:lnR>
                      <a:noFill/>
                    </a:lnR>
                    <a:lnT>
                      <a:noFill/>
                    </a:lnT>
                    <a:lnB>
                      <a:noFill/>
                    </a:lnB>
                  </a:tcPr>
                </a:tc>
                <a:tc gridSpan="10">
                  <a:txBody>
                    <a:bodyPr/>
                    <a:lstStyle/>
                    <a:p>
                      <a:pPr algn="ctr" fontAlgn="b"/>
                      <a:r>
                        <a:rPr lang="ru-RU" sz="1000" b="0" i="0" u="none" strike="noStrike" dirty="0">
                          <a:solidFill>
                            <a:srgbClr val="000000"/>
                          </a:solidFill>
                          <a:effectLst/>
                          <a:latin typeface="Times New Roman" panose="02020603050405020304" pitchFamily="18" charset="0"/>
                        </a:rPr>
                        <a:t> </a:t>
                      </a: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r" fontAlgn="b"/>
                      <a:endParaRPr lang="ru-RU" sz="1000" b="0" i="0" u="none" strike="noStrike" dirty="0">
                        <a:solidFill>
                          <a:srgbClr val="000000"/>
                        </a:solidFill>
                        <a:effectLst/>
                        <a:latin typeface="Times New Roman" panose="02020603050405020304" pitchFamily="18" charset="0"/>
                      </a:endParaRPr>
                    </a:p>
                  </a:txBody>
                  <a:tcPr marL="7398" marR="66580" marT="7398"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hMerge="1">
                  <a:txBody>
                    <a:bodyPr/>
                    <a:lstStyle/>
                    <a:p>
                      <a:endParaRPr lang="ru-RU"/>
                    </a:p>
                  </a:txBody>
                  <a:tcPr/>
                </a:tc>
                <a:tc rowSpan="2" gridSpan="2">
                  <a:txBody>
                    <a:bodyPr/>
                    <a:lstStyle/>
                    <a:p>
                      <a:pPr algn="ctr" fontAlgn="b"/>
                      <a:r>
                        <a:rPr lang="ru-RU" sz="1000" b="0" i="0" u="none" strike="noStrike">
                          <a:solidFill>
                            <a:srgbClr val="000000"/>
                          </a:solidFill>
                          <a:effectLst/>
                          <a:latin typeface="Times New Roman" panose="02020603050405020304" pitchFamily="18" charset="0"/>
                        </a:rPr>
                        <a:t> </a:t>
                      </a:r>
                    </a:p>
                  </a:txBody>
                  <a:tcPr marL="7398" marR="7398" marT="7398"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extLst>
                  <a:ext uri="{0D108BD9-81ED-4DB2-BD59-A6C34878D82A}">
                    <a16:rowId xmlns:a16="http://schemas.microsoft.com/office/drawing/2014/main" val="1717467234"/>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r>
                        <a:rPr lang="ru-RU" sz="1050" b="0" i="0" u="none" strike="noStrike" dirty="0">
                          <a:solidFill>
                            <a:srgbClr val="000000"/>
                          </a:solidFill>
                          <a:effectLst/>
                          <a:latin typeface="Times New Roman Cyr" panose="02020603050405020304" pitchFamily="18" charset="0"/>
                        </a:rPr>
                        <a:t>Вид документа</a:t>
                      </a:r>
                    </a:p>
                  </a:txBody>
                  <a:tcPr marL="7398" marR="7398" marT="7398" marB="0" anchor="b">
                    <a:lnL>
                      <a:noFill/>
                    </a:lnL>
                    <a:lnR>
                      <a:noFill/>
                    </a:lnR>
                    <a:lnT>
                      <a:noFill/>
                    </a:lnT>
                    <a:lnB>
                      <a:noFill/>
                    </a:lnB>
                    <a:solidFill>
                      <a:srgbClr val="FFFFFF"/>
                    </a:solidFill>
                  </a:tcPr>
                </a:tc>
                <a:tc gridSpan="10">
                  <a:txBody>
                    <a:bodyPr/>
                    <a:lstStyle/>
                    <a:p>
                      <a:pPr algn="ctr" fontAlgn="b"/>
                      <a:r>
                        <a:rPr lang="ru-RU" sz="1000" b="0" i="0" u="none" strike="noStrike" dirty="0">
                          <a:solidFill>
                            <a:srgbClr val="000000"/>
                          </a:solidFill>
                          <a:effectLst/>
                          <a:latin typeface="Times New Roman" panose="02020603050405020304" pitchFamily="18" charset="0"/>
                        </a:rPr>
                        <a:t> </a:t>
                      </a:r>
                    </a:p>
                  </a:txBody>
                  <a:tcPr marL="7398" marR="7398" marT="739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r" fontAlgn="b"/>
                      <a:endParaRPr lang="ru-RU" sz="1000" b="0" i="0" u="none" strike="noStrike" dirty="0">
                        <a:solidFill>
                          <a:srgbClr val="000000"/>
                        </a:solidFill>
                        <a:effectLst/>
                        <a:latin typeface="Times New Roman" panose="02020603050405020304" pitchFamily="18" charset="0"/>
                      </a:endParaRPr>
                    </a:p>
                  </a:txBody>
                  <a:tcPr marL="7398" marR="66580" marT="7398"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hMerge="1">
                  <a:txBody>
                    <a:bodyPr/>
                    <a:lstStyle/>
                    <a:p>
                      <a:endParaRPr lang="ru-RU"/>
                    </a:p>
                  </a:txBody>
                  <a:tcPr/>
                </a:tc>
                <a:tc gridSpan="2"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56152202"/>
                  </a:ext>
                </a:extLst>
              </a:tr>
              <a:tr h="210921">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r>
                        <a:rPr lang="ru-RU" sz="1050" b="0" i="0" u="none" strike="noStrike" dirty="0">
                          <a:solidFill>
                            <a:srgbClr val="000000"/>
                          </a:solidFill>
                          <a:effectLst/>
                          <a:latin typeface="Times New Roman Cyr" panose="02020603050405020304" pitchFamily="18" charset="0"/>
                        </a:rPr>
                        <a:t> </a:t>
                      </a:r>
                    </a:p>
                  </a:txBody>
                  <a:tcPr marL="7398" marR="7398" marT="7398" marB="0" anchor="b">
                    <a:lnL>
                      <a:noFill/>
                    </a:lnL>
                    <a:lnR>
                      <a:noFill/>
                    </a:lnR>
                    <a:lnT>
                      <a:noFill/>
                    </a:lnT>
                    <a:lnB>
                      <a:noFill/>
                    </a:lnB>
                    <a:solidFill>
                      <a:srgbClr val="FFFFFF"/>
                    </a:solidFill>
                  </a:tcPr>
                </a:tc>
                <a:tc gridSpan="10">
                  <a:txBody>
                    <a:bodyPr/>
                    <a:lstStyle/>
                    <a:p>
                      <a:pPr algn="ctr" fontAlgn="b"/>
                      <a:r>
                        <a:rPr lang="ru-RU" sz="1000" b="0" i="0" u="none" strike="noStrike">
                          <a:solidFill>
                            <a:srgbClr val="000000"/>
                          </a:solidFill>
                          <a:effectLst/>
                          <a:latin typeface="Times New Roman" panose="02020603050405020304" pitchFamily="18" charset="0"/>
                        </a:rPr>
                        <a:t>(первичный - «0», уточненный - «1», «2», «3», «…»)  </a:t>
                      </a:r>
                      <a:r>
                        <a:rPr lang="ru-RU" sz="1000" b="0" i="0" u="none" strike="noStrike" baseline="30000">
                          <a:solidFill>
                            <a:srgbClr val="000000"/>
                          </a:solidFill>
                          <a:effectLst/>
                          <a:latin typeface="Times New Roman" panose="02020603050405020304" pitchFamily="18" charset="0"/>
                        </a:rPr>
                        <a:t>1</a:t>
                      </a:r>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r" fontAlgn="ctr"/>
                      <a:r>
                        <a:rPr lang="ru-RU" sz="1000" b="0" i="0" u="none" strike="noStrike" dirty="0">
                          <a:solidFill>
                            <a:srgbClr val="000000"/>
                          </a:solidFill>
                          <a:effectLst/>
                          <a:latin typeface="Times New Roman" panose="02020603050405020304" pitchFamily="18" charset="0"/>
                        </a:rPr>
                        <a:t>по ОКЕИ</a:t>
                      </a:r>
                    </a:p>
                  </a:txBody>
                  <a:tcPr marL="7398" marR="66580" marT="7398" marB="0" anchor="ctr">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gridSpan="2">
                  <a:txBody>
                    <a:bodyPr/>
                    <a:lstStyle/>
                    <a:p>
                      <a:pPr algn="ctr" fontAlgn="b"/>
                      <a:r>
                        <a:rPr lang="ru-RU" sz="1000" b="0" i="0" u="none" strike="noStrike">
                          <a:solidFill>
                            <a:srgbClr val="000000"/>
                          </a:solidFill>
                          <a:effectLst/>
                          <a:latin typeface="Times New Roman" panose="02020603050405020304" pitchFamily="18" charset="0"/>
                        </a:rPr>
                        <a:t>383</a:t>
                      </a:r>
                    </a:p>
                  </a:txBody>
                  <a:tcPr marL="7398" marR="7398" marT="7398"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extLst>
                  <a:ext uri="{0D108BD9-81ED-4DB2-BD59-A6C34878D82A}">
                    <a16:rowId xmlns:a16="http://schemas.microsoft.com/office/drawing/2014/main" val="7409922"/>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r>
                        <a:rPr lang="ru-RU" sz="1050" b="0" i="0" u="none" strike="noStrike" dirty="0">
                          <a:solidFill>
                            <a:srgbClr val="000000"/>
                          </a:solidFill>
                          <a:effectLst/>
                          <a:latin typeface="Times New Roman" panose="02020603050405020304" pitchFamily="18" charset="0"/>
                        </a:rPr>
                        <a:t>Единица измерения: </a:t>
                      </a:r>
                      <a:r>
                        <a:rPr lang="ru-RU" sz="1050" b="0" i="0" u="none" strike="noStrike" dirty="0" err="1">
                          <a:solidFill>
                            <a:srgbClr val="000000"/>
                          </a:solidFill>
                          <a:effectLst/>
                          <a:latin typeface="Times New Roman" panose="02020603050405020304" pitchFamily="18" charset="0"/>
                        </a:rPr>
                        <a:t>руб</a:t>
                      </a:r>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r>
                        <a:rPr lang="ru-RU" sz="1000" b="0" i="0" u="none" strike="noStrike">
                          <a:solidFill>
                            <a:srgbClr val="000000"/>
                          </a:solidFill>
                          <a:effectLst/>
                          <a:latin typeface="Times New Roman" panose="02020603050405020304" pitchFamily="18" charset="0"/>
                        </a:rPr>
                        <a:t> </a:t>
                      </a:r>
                    </a:p>
                  </a:txBody>
                  <a:tcPr marL="7398" marR="7398" marT="7398" marB="0" anchor="b">
                    <a:lnL>
                      <a:noFill/>
                    </a:lnL>
                    <a:lnR>
                      <a:noFill/>
                    </a:lnR>
                    <a:lnT>
                      <a:noFill/>
                    </a:lnT>
                    <a:lnB>
                      <a:noFill/>
                    </a:lnB>
                    <a:solidFill>
                      <a:srgbClr val="FFFFFF"/>
                    </a:solidFill>
                  </a:tcPr>
                </a:tc>
                <a:tc gridSpan="2">
                  <a:txBody>
                    <a:bodyPr/>
                    <a:lstStyle/>
                    <a:p>
                      <a:pPr algn="ctr" fontAlgn="b"/>
                      <a:r>
                        <a:rPr lang="ru-RU" sz="1000" b="0" i="0" u="none" strike="noStrike">
                          <a:solidFill>
                            <a:srgbClr val="000000"/>
                          </a:solidFill>
                          <a:effectLst/>
                          <a:latin typeface="Times New Roman" panose="02020603050405020304" pitchFamily="18" charset="0"/>
                        </a:rPr>
                        <a:t> </a:t>
                      </a:r>
                    </a:p>
                  </a:txBody>
                  <a:tcPr marL="7398" marR="7398" marT="7398"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extLst>
                  <a:ext uri="{0D108BD9-81ED-4DB2-BD59-A6C34878D82A}">
                    <a16:rowId xmlns:a16="http://schemas.microsoft.com/office/drawing/2014/main" val="28730932"/>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r>
                        <a:rPr lang="ru-RU" sz="1000" b="0" i="0" u="none" strike="noStrike">
                          <a:solidFill>
                            <a:srgbClr val="000000"/>
                          </a:solidFill>
                          <a:effectLst/>
                          <a:latin typeface="Times New Roman" panose="02020603050405020304" pitchFamily="18" charset="0"/>
                        </a:rPr>
                        <a:t> </a:t>
                      </a:r>
                    </a:p>
                  </a:txBody>
                  <a:tcPr marL="7398" marR="7398" marT="7398" marB="0" anchor="b">
                    <a:lnL>
                      <a:noFill/>
                    </a:lnL>
                    <a:lnR>
                      <a:noFill/>
                    </a:lnR>
                    <a:lnT>
                      <a:noFill/>
                    </a:lnT>
                    <a:lnB>
                      <a:noFill/>
                    </a:lnB>
                    <a:solidFill>
                      <a:srgbClr val="FFFFFF"/>
                    </a:solidFill>
                  </a:tcPr>
                </a:tc>
                <a:tc>
                  <a:txBody>
                    <a:bodyPr/>
                    <a:lstStyle/>
                    <a:p>
                      <a:pPr algn="ctr" fontAlgn="b"/>
                      <a:r>
                        <a:rPr lang="ru-RU" sz="1000" b="0" i="0" u="none" strike="noStrike">
                          <a:solidFill>
                            <a:srgbClr val="000000"/>
                          </a:solidFill>
                          <a:effectLst/>
                          <a:latin typeface="Times New Roman" panose="02020603050405020304" pitchFamily="18" charset="0"/>
                        </a:rPr>
                        <a:t> </a:t>
                      </a:r>
                    </a:p>
                  </a:txBody>
                  <a:tcPr marL="7398" marR="7398" marT="7398" marB="0" anchor="b">
                    <a:lnL>
                      <a:noFill/>
                    </a:lnL>
                    <a:lnR>
                      <a:noFill/>
                    </a:lnR>
                    <a:lnT>
                      <a:noFill/>
                    </a:lnT>
                    <a:lnB>
                      <a:noFill/>
                    </a:lnB>
                    <a:solidFill>
                      <a:srgbClr val="FFFFFF"/>
                    </a:solidFill>
                  </a:tcPr>
                </a:tc>
                <a:tc>
                  <a:txBody>
                    <a:bodyPr/>
                    <a:lstStyle/>
                    <a:p>
                      <a:pPr algn="ctr" fontAlgn="b"/>
                      <a:r>
                        <a:rPr lang="ru-RU" sz="1000" b="0" i="0" u="none" strike="noStrike">
                          <a:solidFill>
                            <a:srgbClr val="000000"/>
                          </a:solidFill>
                          <a:effectLst/>
                          <a:latin typeface="Times New Roman" panose="02020603050405020304" pitchFamily="18" charset="0"/>
                        </a:rPr>
                        <a:t> </a:t>
                      </a:r>
                    </a:p>
                  </a:txBody>
                  <a:tcPr marL="7398" marR="7398" marT="7398" marB="0" anchor="b">
                    <a:lnL>
                      <a:noFill/>
                    </a:lnL>
                    <a:lnR>
                      <a:noFill/>
                    </a:lnR>
                    <a:lnT>
                      <a:noFill/>
                    </a:lnT>
                    <a:lnB>
                      <a:noFill/>
                    </a:lnB>
                    <a:solidFill>
                      <a:srgbClr val="FFFFFF"/>
                    </a:solidFill>
                  </a:tcPr>
                </a:tc>
                <a:extLst>
                  <a:ext uri="{0D108BD9-81ED-4DB2-BD59-A6C34878D82A}">
                    <a16:rowId xmlns:a16="http://schemas.microsoft.com/office/drawing/2014/main" val="484496164"/>
                  </a:ext>
                </a:extLst>
              </a:tr>
              <a:tr h="19366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endParaRPr lang="ru-RU" sz="105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1000" b="0" i="0" u="none" strike="noStrike">
                          <a:solidFill>
                            <a:srgbClr val="000000"/>
                          </a:solidFill>
                          <a:effectLst/>
                          <a:latin typeface="Times New Roman" panose="02020603050405020304" pitchFamily="18" charset="0"/>
                        </a:rPr>
                        <a:t> </a:t>
                      </a: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000" b="0" i="0" u="none" strike="noStrike">
                          <a:solidFill>
                            <a:srgbClr val="000000"/>
                          </a:solidFill>
                          <a:effectLst/>
                          <a:latin typeface="Times New Roman" panose="02020603050405020304" pitchFamily="18" charset="0"/>
                        </a:rPr>
                        <a:t> </a:t>
                      </a: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000" b="0" i="0" u="none" strike="noStrike">
                          <a:solidFill>
                            <a:srgbClr val="000000"/>
                          </a:solidFill>
                          <a:effectLst/>
                          <a:latin typeface="Times New Roman" panose="02020603050405020304" pitchFamily="18" charset="0"/>
                        </a:rPr>
                        <a:t> </a:t>
                      </a:r>
                    </a:p>
                  </a:txBody>
                  <a:tcPr marL="7398" marR="7398" marT="7398"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327120906"/>
                  </a:ext>
                </a:extLst>
              </a:tr>
              <a:tr h="210921">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rowSpan="2">
                  <a:txBody>
                    <a:bodyPr/>
                    <a:lstStyle/>
                    <a:p>
                      <a:pPr algn="ctr" fontAlgn="ctr"/>
                      <a:r>
                        <a:rPr lang="ru-RU" sz="1050" b="0" i="0" u="none" strike="noStrike" dirty="0">
                          <a:solidFill>
                            <a:srgbClr val="000000"/>
                          </a:solidFill>
                          <a:effectLst/>
                          <a:latin typeface="Arial" panose="020B0604020202020204" pitchFamily="34" charset="0"/>
                          <a:cs typeface="Arial" panose="020B0604020202020204" pitchFamily="34" charset="0"/>
                        </a:rPr>
                        <a:t>Наименование показателя</a:t>
                      </a:r>
                    </a:p>
                  </a:txBody>
                  <a:tcPr marL="7398" marR="7398" marT="739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Код строки</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14">
                  <a:txBody>
                    <a:bodyPr/>
                    <a:lstStyle/>
                    <a:p>
                      <a:pPr algn="ctr" fontAlgn="b"/>
                      <a:r>
                        <a:rPr lang="ru-RU" sz="1000" b="0" i="0" u="none" strike="noStrike" dirty="0">
                          <a:solidFill>
                            <a:srgbClr val="000000"/>
                          </a:solidFill>
                          <a:effectLst/>
                          <a:latin typeface="Arial" panose="020B0604020202020204" pitchFamily="34" charset="0"/>
                          <a:cs typeface="Arial" panose="020B0604020202020204" pitchFamily="34" charset="0"/>
                        </a:rPr>
                        <a:t>Сумма</a:t>
                      </a:r>
                      <a:r>
                        <a:rPr lang="ru-RU" sz="1000" b="0" i="0" u="none" strike="noStrike" baseline="30000" dirty="0">
                          <a:solidFill>
                            <a:srgbClr val="000000"/>
                          </a:solidFill>
                          <a:effectLst/>
                          <a:latin typeface="Arial" panose="020B0604020202020204" pitchFamily="34" charset="0"/>
                          <a:cs typeface="Arial" panose="020B0604020202020204" pitchFamily="34" charset="0"/>
                        </a:rPr>
                        <a:t>2</a:t>
                      </a:r>
                      <a:endParaRPr lang="ru-RU" sz="1000" b="0" i="0" u="none" strike="noStrike" dirty="0">
                        <a:solidFill>
                          <a:srgbClr val="000000"/>
                        </a:solidFill>
                        <a:effectLst/>
                        <a:latin typeface="Arial" panose="020B0604020202020204" pitchFamily="34" charset="0"/>
                        <a:cs typeface="Arial" panose="020B0604020202020204" pitchFamily="34" charset="0"/>
                      </a:endParaRPr>
                    </a:p>
                  </a:txBody>
                  <a:tcPr marL="7398" marR="7398" marT="739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856923602"/>
                  </a:ext>
                </a:extLst>
              </a:tr>
              <a:tr h="853271">
                <a:tc>
                  <a:txBody>
                    <a:bodyPr/>
                    <a:lstStyle/>
                    <a:p>
                      <a:pPr algn="l" fontAlgn="b"/>
                      <a:endParaRPr lang="ru-RU" sz="900" b="0" i="0" u="none" strike="noStrike" dirty="0">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vMerge="1">
                  <a:txBody>
                    <a:bodyPr/>
                    <a:lstStyle/>
                    <a:p>
                      <a:endParaRPr lang="ru-RU"/>
                    </a:p>
                  </a:txBody>
                  <a:tcPr/>
                </a:tc>
                <a:tc vMerge="1">
                  <a:txBody>
                    <a:bodyPr/>
                    <a:lstStyle/>
                    <a:p>
                      <a:endParaRPr lang="ru-RU"/>
                    </a:p>
                  </a:txBody>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Код по бюджетной классификации Российской Федерации</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январь</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февраль</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март</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апрель</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май</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июнь</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июль</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август</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сентябрь</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октябрь</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ноябрь </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декабрь</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Итого </a:t>
                      </a:r>
                    </a:p>
                  </a:txBody>
                  <a:tcPr marL="7398" marR="7398" marT="739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89639290"/>
                  </a:ext>
                </a:extLst>
              </a:tr>
              <a:tr h="182159">
                <a:tc>
                  <a:txBody>
                    <a:bodyPr/>
                    <a:lstStyle/>
                    <a:p>
                      <a:pPr algn="l" fontAlgn="b"/>
                      <a:endParaRPr lang="ru-RU" sz="6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ctr" fontAlgn="b"/>
                      <a:r>
                        <a:rPr lang="ru-RU" sz="1050" b="0" i="0" u="none" strike="noStrike" dirty="0">
                          <a:solidFill>
                            <a:srgbClr val="000000"/>
                          </a:solidFill>
                          <a:effectLst/>
                          <a:latin typeface="Arial" panose="020B0604020202020204" pitchFamily="34" charset="0"/>
                          <a:cs typeface="Arial" panose="020B0604020202020204" pitchFamily="34" charset="0"/>
                        </a:rPr>
                        <a:t>1</a:t>
                      </a:r>
                    </a:p>
                  </a:txBody>
                  <a:tcPr marL="7398" marR="7398" marT="739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2</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solidFill>
                            <a:srgbClr val="000000"/>
                          </a:solidFill>
                          <a:effectLst/>
                          <a:latin typeface="Arial" panose="020B0604020202020204" pitchFamily="34" charset="0"/>
                          <a:cs typeface="Arial" panose="020B0604020202020204" pitchFamily="34" charset="0"/>
                        </a:rPr>
                        <a:t>3</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4</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5</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6</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solidFill>
                            <a:srgbClr val="000000"/>
                          </a:solidFill>
                          <a:effectLst/>
                          <a:latin typeface="Arial" panose="020B0604020202020204" pitchFamily="34" charset="0"/>
                          <a:cs typeface="Arial" panose="020B0604020202020204" pitchFamily="34" charset="0"/>
                        </a:rPr>
                        <a:t>7</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solidFill>
                            <a:srgbClr val="000000"/>
                          </a:solidFill>
                          <a:effectLst/>
                          <a:latin typeface="Arial" panose="020B0604020202020204" pitchFamily="34" charset="0"/>
                          <a:cs typeface="Arial" panose="020B0604020202020204" pitchFamily="34" charset="0"/>
                        </a:rPr>
                        <a:t>8</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9</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10</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11</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solidFill>
                            <a:srgbClr val="000000"/>
                          </a:solidFill>
                          <a:effectLst/>
                          <a:latin typeface="Arial" panose="020B0604020202020204" pitchFamily="34" charset="0"/>
                          <a:cs typeface="Arial" panose="020B0604020202020204" pitchFamily="34" charset="0"/>
                        </a:rPr>
                        <a:t>12</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13</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14</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15</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16</a:t>
                      </a:r>
                    </a:p>
                  </a:txBody>
                  <a:tcPr marL="7398" marR="7398" marT="739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13352509"/>
                  </a:ext>
                </a:extLst>
              </a:tr>
              <a:tr h="345143">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Остаток на начало текущего финансового года </a:t>
                      </a:r>
                    </a:p>
                  </a:txBody>
                  <a:tcPr marL="7398" marR="7398" marT="739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0100</a:t>
                      </a:r>
                    </a:p>
                  </a:txBody>
                  <a:tcPr marL="7398" marR="7398" marT="739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х</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х</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х</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х</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х</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х</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х</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х</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х</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х</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х</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х</a:t>
                      </a:r>
                    </a:p>
                  </a:txBody>
                  <a:tcPr marL="7398" marR="7398" marT="739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 </a:t>
                      </a:r>
                    </a:p>
                  </a:txBody>
                  <a:tcPr marL="7398" marR="7398" marT="7398"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64359779"/>
                  </a:ext>
                </a:extLst>
              </a:tr>
              <a:tr h="536890">
                <a:tc>
                  <a:txBody>
                    <a:bodyPr/>
                    <a:lstStyle/>
                    <a:p>
                      <a:pPr algn="l" fontAlgn="b"/>
                      <a:endParaRPr lang="ru-RU" sz="900" b="0" i="0" u="none" strike="noStrike">
                        <a:solidFill>
                          <a:srgbClr val="000000"/>
                        </a:solidFill>
                        <a:effectLst/>
                        <a:latin typeface="Times New Roman" panose="02020603050405020304" pitchFamily="18" charset="0"/>
                      </a:endParaRPr>
                    </a:p>
                  </a:txBody>
                  <a:tcPr marL="7398" marR="7398" marT="7398" marB="0" anchor="b">
                    <a:lnL>
                      <a:noFill/>
                    </a:lnL>
                    <a:lnR>
                      <a:noFill/>
                    </a:lnR>
                    <a:lnT>
                      <a:noFill/>
                    </a:lnT>
                    <a:lnB>
                      <a:noFill/>
                    </a:lnB>
                  </a:tcPr>
                </a:tc>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Поступления текущего финансового года, включенные в  показатели Плана</a:t>
                      </a:r>
                    </a:p>
                  </a:txBody>
                  <a:tcPr marL="7398" marR="7398" marT="739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solidFill>
                            <a:srgbClr val="000000"/>
                          </a:solidFill>
                          <a:effectLst/>
                          <a:latin typeface="Arial" panose="020B0604020202020204" pitchFamily="34" charset="0"/>
                          <a:cs typeface="Arial" panose="020B0604020202020204" pitchFamily="34" charset="0"/>
                        </a:rPr>
                        <a:t>0200</a:t>
                      </a:r>
                    </a:p>
                  </a:txBody>
                  <a:tcPr marL="7398" marR="7398" marT="739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solidFill>
                            <a:srgbClr val="000000"/>
                          </a:solidFill>
                          <a:effectLst/>
                          <a:latin typeface="Arial" panose="020B0604020202020204" pitchFamily="34" charset="0"/>
                          <a:cs typeface="Arial" panose="020B0604020202020204" pitchFamily="34" charset="0"/>
                        </a:rPr>
                        <a:t>х</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 </a:t>
                      </a:r>
                    </a:p>
                  </a:txBody>
                  <a:tcPr marL="7398" marR="7398" marT="7398"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43893178"/>
                  </a:ext>
                </a:extLst>
              </a:tr>
            </a:tbl>
          </a:graphicData>
        </a:graphic>
      </p:graphicFrame>
      <p:sp>
        <p:nvSpPr>
          <p:cNvPr id="2" name="Номер слайда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1421E56-1526-4232-83DC-EB4F8B5E654B}" type="slidenum">
              <a:rPr kumimoji="0" lang="ru-RU" sz="9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ru-RU" sz="9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Прямоугольник 3"/>
          <p:cNvSpPr/>
          <p:nvPr/>
        </p:nvSpPr>
        <p:spPr>
          <a:xfrm>
            <a:off x="107504" y="5301208"/>
            <a:ext cx="9036496" cy="72008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6" name="Выноска со стрелкой вверх 5"/>
          <p:cNvSpPr/>
          <p:nvPr/>
        </p:nvSpPr>
        <p:spPr>
          <a:xfrm>
            <a:off x="2987824" y="5788880"/>
            <a:ext cx="6048673" cy="980728"/>
          </a:xfrm>
          <a:prstGeom prst="upArrowCallout">
            <a:avLst/>
          </a:prstGeom>
          <a:solidFill>
            <a:srgbClr val="D6F3FA"/>
          </a:solidFill>
          <a:ln>
            <a:solidFill>
              <a:srgbClr val="D6F3F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«Кассовый план» – помесячная детализация показателей утвержденного Плана</a:t>
            </a:r>
            <a:endParaRPr kumimoji="0" lang="ru-RU" sz="1800" b="0" i="0" u="none" strike="noStrike" kern="1200" cap="none" spc="0" normalizeH="0" baseline="0" noProof="0" dirty="0">
              <a:ln>
                <a:noFill/>
              </a:ln>
              <a:solidFill>
                <a:srgbClr val="FF0000"/>
              </a:solidFill>
              <a:effectLst/>
              <a:uLnTx/>
              <a:uFillTx/>
              <a:latin typeface="Calibri"/>
              <a:ea typeface="+mn-ea"/>
              <a:cs typeface="+mn-cs"/>
            </a:endParaRPr>
          </a:p>
        </p:txBody>
      </p:sp>
      <p:pic>
        <p:nvPicPr>
          <p:cNvPr id="3" name="Рисунок 2"/>
          <p:cNvPicPr>
            <a:picLocks noChangeAspect="1"/>
          </p:cNvPicPr>
          <p:nvPr/>
        </p:nvPicPr>
        <p:blipFill rotWithShape="1">
          <a:blip r:embed="rId2"/>
          <a:srcRect t="37654"/>
          <a:stretch/>
        </p:blipFill>
        <p:spPr>
          <a:xfrm>
            <a:off x="-36512" y="24456"/>
            <a:ext cx="9180512" cy="3404544"/>
          </a:xfrm>
          <a:prstGeom prst="rect">
            <a:avLst/>
          </a:prstGeom>
        </p:spPr>
      </p:pic>
      <p:sp>
        <p:nvSpPr>
          <p:cNvPr id="7" name="Прямоугольник 6"/>
          <p:cNvSpPr/>
          <p:nvPr/>
        </p:nvSpPr>
        <p:spPr>
          <a:xfrm>
            <a:off x="6008284" y="1532442"/>
            <a:ext cx="792088" cy="170632"/>
          </a:xfrm>
          <a:prstGeom prst="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9" name="Прямая со стрелкой 8"/>
          <p:cNvCxnSpPr/>
          <p:nvPr/>
        </p:nvCxnSpPr>
        <p:spPr>
          <a:xfrm flipH="1">
            <a:off x="4932040" y="1730495"/>
            <a:ext cx="1404156" cy="374441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75084045"/>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Таблица 4"/>
          <p:cNvGraphicFramePr>
            <a:graphicFrameLocks noGrp="1"/>
          </p:cNvGraphicFramePr>
          <p:nvPr>
            <p:extLst/>
          </p:nvPr>
        </p:nvGraphicFramePr>
        <p:xfrm>
          <a:off x="53752" y="-171400"/>
          <a:ext cx="9036496" cy="6097661"/>
        </p:xfrm>
        <a:graphic>
          <a:graphicData uri="http://schemas.openxmlformats.org/drawingml/2006/table">
            <a:tbl>
              <a:tblPr/>
              <a:tblGrid>
                <a:gridCol w="1792258">
                  <a:extLst>
                    <a:ext uri="{9D8B030D-6E8A-4147-A177-3AD203B41FA5}">
                      <a16:colId xmlns:a16="http://schemas.microsoft.com/office/drawing/2014/main" val="3848559883"/>
                    </a:ext>
                  </a:extLst>
                </a:gridCol>
                <a:gridCol w="426132">
                  <a:extLst>
                    <a:ext uri="{9D8B030D-6E8A-4147-A177-3AD203B41FA5}">
                      <a16:colId xmlns:a16="http://schemas.microsoft.com/office/drawing/2014/main" val="4213699599"/>
                    </a:ext>
                  </a:extLst>
                </a:gridCol>
                <a:gridCol w="877330">
                  <a:extLst>
                    <a:ext uri="{9D8B030D-6E8A-4147-A177-3AD203B41FA5}">
                      <a16:colId xmlns:a16="http://schemas.microsoft.com/office/drawing/2014/main" val="1313164954"/>
                    </a:ext>
                  </a:extLst>
                </a:gridCol>
                <a:gridCol w="513864">
                  <a:extLst>
                    <a:ext uri="{9D8B030D-6E8A-4147-A177-3AD203B41FA5}">
                      <a16:colId xmlns:a16="http://schemas.microsoft.com/office/drawing/2014/main" val="2967810393"/>
                    </a:ext>
                  </a:extLst>
                </a:gridCol>
                <a:gridCol w="516997">
                  <a:extLst>
                    <a:ext uri="{9D8B030D-6E8A-4147-A177-3AD203B41FA5}">
                      <a16:colId xmlns:a16="http://schemas.microsoft.com/office/drawing/2014/main" val="2157574637"/>
                    </a:ext>
                  </a:extLst>
                </a:gridCol>
                <a:gridCol w="438665">
                  <a:extLst>
                    <a:ext uri="{9D8B030D-6E8A-4147-A177-3AD203B41FA5}">
                      <a16:colId xmlns:a16="http://schemas.microsoft.com/office/drawing/2014/main" val="2232433629"/>
                    </a:ext>
                  </a:extLst>
                </a:gridCol>
                <a:gridCol w="432399">
                  <a:extLst>
                    <a:ext uri="{9D8B030D-6E8A-4147-A177-3AD203B41FA5}">
                      <a16:colId xmlns:a16="http://schemas.microsoft.com/office/drawing/2014/main" val="338150121"/>
                    </a:ext>
                  </a:extLst>
                </a:gridCol>
                <a:gridCol w="375998">
                  <a:extLst>
                    <a:ext uri="{9D8B030D-6E8A-4147-A177-3AD203B41FA5}">
                      <a16:colId xmlns:a16="http://schemas.microsoft.com/office/drawing/2014/main" val="2724987246"/>
                    </a:ext>
                  </a:extLst>
                </a:gridCol>
                <a:gridCol w="388531">
                  <a:extLst>
                    <a:ext uri="{9D8B030D-6E8A-4147-A177-3AD203B41FA5}">
                      <a16:colId xmlns:a16="http://schemas.microsoft.com/office/drawing/2014/main" val="112925295"/>
                    </a:ext>
                  </a:extLst>
                </a:gridCol>
                <a:gridCol w="413599">
                  <a:extLst>
                    <a:ext uri="{9D8B030D-6E8A-4147-A177-3AD203B41FA5}">
                      <a16:colId xmlns:a16="http://schemas.microsoft.com/office/drawing/2014/main" val="1932351107"/>
                    </a:ext>
                  </a:extLst>
                </a:gridCol>
                <a:gridCol w="526398">
                  <a:extLst>
                    <a:ext uri="{9D8B030D-6E8A-4147-A177-3AD203B41FA5}">
                      <a16:colId xmlns:a16="http://schemas.microsoft.com/office/drawing/2014/main" val="4203572681"/>
                    </a:ext>
                  </a:extLst>
                </a:gridCol>
                <a:gridCol w="526398">
                  <a:extLst>
                    <a:ext uri="{9D8B030D-6E8A-4147-A177-3AD203B41FA5}">
                      <a16:colId xmlns:a16="http://schemas.microsoft.com/office/drawing/2014/main" val="11711857"/>
                    </a:ext>
                  </a:extLst>
                </a:gridCol>
                <a:gridCol w="469997">
                  <a:extLst>
                    <a:ext uri="{9D8B030D-6E8A-4147-A177-3AD203B41FA5}">
                      <a16:colId xmlns:a16="http://schemas.microsoft.com/office/drawing/2014/main" val="3539485158"/>
                    </a:ext>
                  </a:extLst>
                </a:gridCol>
                <a:gridCol w="463731">
                  <a:extLst>
                    <a:ext uri="{9D8B030D-6E8A-4147-A177-3AD203B41FA5}">
                      <a16:colId xmlns:a16="http://schemas.microsoft.com/office/drawing/2014/main" val="4005282348"/>
                    </a:ext>
                  </a:extLst>
                </a:gridCol>
                <a:gridCol w="460600">
                  <a:extLst>
                    <a:ext uri="{9D8B030D-6E8A-4147-A177-3AD203B41FA5}">
                      <a16:colId xmlns:a16="http://schemas.microsoft.com/office/drawing/2014/main" val="1904340932"/>
                    </a:ext>
                  </a:extLst>
                </a:gridCol>
                <a:gridCol w="413599">
                  <a:extLst>
                    <a:ext uri="{9D8B030D-6E8A-4147-A177-3AD203B41FA5}">
                      <a16:colId xmlns:a16="http://schemas.microsoft.com/office/drawing/2014/main" val="2031078033"/>
                    </a:ext>
                  </a:extLst>
                </a:gridCol>
              </a:tblGrid>
              <a:tr h="0">
                <a:tc rowSpan="2">
                  <a:txBody>
                    <a:bodyPr/>
                    <a:lstStyle/>
                    <a:p>
                      <a:pPr algn="ctr" fontAlgn="ctr"/>
                      <a:r>
                        <a:rPr lang="ru-RU" sz="1050" b="0" i="0" u="none" strike="noStrike" dirty="0">
                          <a:solidFill>
                            <a:srgbClr val="000000"/>
                          </a:solidFill>
                          <a:effectLst/>
                          <a:latin typeface="Arial" panose="020B0604020202020204" pitchFamily="34" charset="0"/>
                          <a:cs typeface="Arial" panose="020B0604020202020204" pitchFamily="34" charset="0"/>
                        </a:rPr>
                        <a:t>Наименование показателя</a:t>
                      </a:r>
                    </a:p>
                  </a:txBody>
                  <a:tcPr marL="7671" marR="7671" marT="7671"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1050" b="0" i="0" u="none" strike="noStrike">
                          <a:solidFill>
                            <a:srgbClr val="000000"/>
                          </a:solidFill>
                          <a:effectLst/>
                          <a:latin typeface="Arial" panose="020B0604020202020204" pitchFamily="34" charset="0"/>
                          <a:cs typeface="Arial" panose="020B0604020202020204" pitchFamily="34" charset="0"/>
                        </a:rPr>
                        <a:t>Код строки</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14">
                  <a:txBody>
                    <a:bodyPr/>
                    <a:lstStyle/>
                    <a:p>
                      <a:pPr algn="ctr" fontAlgn="b"/>
                      <a:r>
                        <a:rPr lang="ru-RU" sz="1050" b="0" i="0" u="none" strike="noStrike">
                          <a:solidFill>
                            <a:srgbClr val="000000"/>
                          </a:solidFill>
                          <a:effectLst/>
                          <a:latin typeface="Times New Roman" panose="02020603050405020304" pitchFamily="18" charset="0"/>
                        </a:rPr>
                        <a:t>Сумма</a:t>
                      </a:r>
                      <a:r>
                        <a:rPr lang="ru-RU" sz="1050" b="0" i="0" u="none" strike="noStrike" baseline="30000">
                          <a:solidFill>
                            <a:srgbClr val="000000"/>
                          </a:solidFill>
                          <a:effectLst/>
                          <a:latin typeface="Times New Roman" panose="02020603050405020304" pitchFamily="18" charset="0"/>
                        </a:rPr>
                        <a:t>2</a:t>
                      </a:r>
                      <a:endParaRPr lang="ru-RU" sz="1050" b="0" i="0" u="none" strike="noStrike">
                        <a:solidFill>
                          <a:srgbClr val="000000"/>
                        </a:solidFill>
                        <a:effectLst/>
                        <a:latin typeface="Times New Roman" panose="02020603050405020304" pitchFamily="18" charset="0"/>
                      </a:endParaRPr>
                    </a:p>
                  </a:txBody>
                  <a:tcPr marL="7671" marR="7671" marT="7671"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21282468"/>
                  </a:ext>
                </a:extLst>
              </a:tr>
              <a:tr h="873936">
                <a:tc vMerge="1">
                  <a:txBody>
                    <a:bodyPr/>
                    <a:lstStyle/>
                    <a:p>
                      <a:endParaRPr lang="ru-RU"/>
                    </a:p>
                  </a:txBody>
                  <a:tcPr/>
                </a:tc>
                <a:tc vMerge="1">
                  <a:txBody>
                    <a:bodyPr/>
                    <a:lstStyle/>
                    <a:p>
                      <a:endParaRPr lang="ru-RU"/>
                    </a:p>
                  </a:txBody>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Код по бюджетной классификации Российской Федерации</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Arial" panose="020B0604020202020204" pitchFamily="34" charset="0"/>
                          <a:cs typeface="Arial" panose="020B0604020202020204" pitchFamily="34" charset="0"/>
                        </a:rPr>
                        <a:t>январь</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Arial" panose="020B0604020202020204" pitchFamily="34" charset="0"/>
                          <a:cs typeface="Arial" panose="020B0604020202020204" pitchFamily="34" charset="0"/>
                        </a:rPr>
                        <a:t>февраль</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Arial" panose="020B0604020202020204" pitchFamily="34" charset="0"/>
                          <a:cs typeface="Arial" panose="020B0604020202020204" pitchFamily="34" charset="0"/>
                        </a:rPr>
                        <a:t>март</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Arial" panose="020B0604020202020204" pitchFamily="34" charset="0"/>
                          <a:cs typeface="Arial" panose="020B0604020202020204" pitchFamily="34" charset="0"/>
                        </a:rPr>
                        <a:t>апрель</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Arial" panose="020B0604020202020204" pitchFamily="34" charset="0"/>
                          <a:cs typeface="Arial" panose="020B0604020202020204" pitchFamily="34" charset="0"/>
                        </a:rPr>
                        <a:t>май</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Arial" panose="020B0604020202020204" pitchFamily="34" charset="0"/>
                          <a:cs typeface="Arial" panose="020B0604020202020204" pitchFamily="34" charset="0"/>
                        </a:rPr>
                        <a:t>июнь</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Arial" panose="020B0604020202020204" pitchFamily="34" charset="0"/>
                          <a:cs typeface="Arial" panose="020B0604020202020204" pitchFamily="34" charset="0"/>
                        </a:rPr>
                        <a:t>июль</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Arial" panose="020B0604020202020204" pitchFamily="34" charset="0"/>
                          <a:cs typeface="Arial" panose="020B0604020202020204" pitchFamily="34" charset="0"/>
                        </a:rPr>
                        <a:t>август</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Arial" panose="020B0604020202020204" pitchFamily="34" charset="0"/>
                          <a:cs typeface="Arial" panose="020B0604020202020204" pitchFamily="34" charset="0"/>
                        </a:rPr>
                        <a:t>сентябрь</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Arial" panose="020B0604020202020204" pitchFamily="34" charset="0"/>
                          <a:cs typeface="Arial" panose="020B0604020202020204" pitchFamily="34" charset="0"/>
                        </a:rPr>
                        <a:t>октябрь</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Arial" panose="020B0604020202020204" pitchFamily="34" charset="0"/>
                          <a:cs typeface="Arial" panose="020B0604020202020204" pitchFamily="34" charset="0"/>
                        </a:rPr>
                        <a:t>ноябрь </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декабрь</a:t>
                      </a:r>
                    </a:p>
                  </a:txBody>
                  <a:tcPr marL="7671" marR="7671" marT="767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50" b="0" i="0" u="none" strike="noStrike">
                          <a:solidFill>
                            <a:srgbClr val="000000"/>
                          </a:solidFill>
                          <a:effectLst/>
                          <a:latin typeface="Arial" panose="020B0604020202020204" pitchFamily="34" charset="0"/>
                          <a:cs typeface="Arial" panose="020B0604020202020204" pitchFamily="34" charset="0"/>
                        </a:rPr>
                        <a:t>Итого </a:t>
                      </a:r>
                    </a:p>
                  </a:txBody>
                  <a:tcPr marL="7671" marR="7671" marT="7671"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88975738"/>
                  </a:ext>
                </a:extLst>
              </a:tr>
              <a:tr h="186570">
                <a:tc>
                  <a:txBody>
                    <a:bodyPr/>
                    <a:lstStyle/>
                    <a:p>
                      <a:pPr algn="ctr" fontAlgn="b"/>
                      <a:r>
                        <a:rPr lang="ru-RU" sz="1050" b="0" i="0" u="none" strike="noStrike" dirty="0">
                          <a:solidFill>
                            <a:srgbClr val="000000"/>
                          </a:solidFill>
                          <a:effectLst/>
                          <a:latin typeface="Arial" panose="020B0604020202020204" pitchFamily="34" charset="0"/>
                          <a:cs typeface="Arial" panose="020B0604020202020204" pitchFamily="34" charset="0"/>
                        </a:rPr>
                        <a:t>1</a:t>
                      </a:r>
                    </a:p>
                  </a:txBody>
                  <a:tcPr marL="7671" marR="7671" marT="7671"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2</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3</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4</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5</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6</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7</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8</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9</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10</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11</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12</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13</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14</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15</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16</a:t>
                      </a:r>
                    </a:p>
                  </a:txBody>
                  <a:tcPr marL="7671" marR="7671" marT="7671"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25084972"/>
                  </a:ext>
                </a:extLst>
              </a:tr>
              <a:tr h="726643">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Поступления текущего финансового года, не включенные в показатели Плана, всего</a:t>
                      </a:r>
                      <a:r>
                        <a:rPr lang="ru-RU" sz="1050" b="0" i="0" u="none" strike="noStrike" baseline="30000" dirty="0">
                          <a:solidFill>
                            <a:srgbClr val="000000"/>
                          </a:solidFill>
                          <a:effectLst/>
                          <a:latin typeface="Arial" panose="020B0604020202020204" pitchFamily="34" charset="0"/>
                          <a:cs typeface="Arial" panose="020B0604020202020204" pitchFamily="34" charset="0"/>
                        </a:rPr>
                        <a:t>3</a:t>
                      </a:r>
                      <a:endParaRPr lang="ru-RU" sz="1050" b="0" i="0" u="none" strike="noStrike" dirty="0">
                        <a:solidFill>
                          <a:srgbClr val="000000"/>
                        </a:solidFill>
                        <a:effectLst/>
                        <a:latin typeface="Arial" panose="020B0604020202020204" pitchFamily="34" charset="0"/>
                        <a:cs typeface="Arial" panose="020B0604020202020204" pitchFamily="34" charset="0"/>
                      </a:endParaRPr>
                    </a:p>
                  </a:txBody>
                  <a:tcPr marL="7671" marR="7671" marT="7671"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0300</a:t>
                      </a:r>
                    </a:p>
                  </a:txBody>
                  <a:tcPr marL="7671" marR="7671" marT="767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х</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72208024"/>
                  </a:ext>
                </a:extLst>
              </a:tr>
              <a:tr h="176751">
                <a:tc>
                  <a:txBody>
                    <a:bodyPr/>
                    <a:lstStyle/>
                    <a:p>
                      <a:pPr algn="l" fontAlgn="t"/>
                      <a:r>
                        <a:rPr lang="ru-RU" sz="1050" b="0" i="0" u="none" strike="noStrike" dirty="0">
                          <a:solidFill>
                            <a:srgbClr val="000000"/>
                          </a:solidFill>
                          <a:effectLst/>
                          <a:latin typeface="Arial" panose="020B0604020202020204" pitchFamily="34" charset="0"/>
                          <a:cs typeface="Arial" panose="020B0604020202020204" pitchFamily="34" charset="0"/>
                        </a:rPr>
                        <a:t>в том числе:</a:t>
                      </a:r>
                    </a:p>
                  </a:txBody>
                  <a:tcPr marL="138080" marR="7671" marT="7671" marB="0">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898182173"/>
                  </a:ext>
                </a:extLst>
              </a:tr>
              <a:tr h="176751">
                <a:tc>
                  <a:txBody>
                    <a:bodyPr/>
                    <a:lstStyle/>
                    <a:p>
                      <a:pPr algn="l" fontAlgn="t"/>
                      <a:r>
                        <a:rPr lang="ru-RU" sz="1050" b="0" i="0" u="none" strike="noStrike" dirty="0">
                          <a:solidFill>
                            <a:srgbClr val="000000"/>
                          </a:solidFill>
                          <a:effectLst/>
                          <a:latin typeface="Arial" panose="020B0604020202020204" pitchFamily="34" charset="0"/>
                          <a:cs typeface="Arial" panose="020B0604020202020204" pitchFamily="34" charset="0"/>
                        </a:rPr>
                        <a:t>штрафы</a:t>
                      </a:r>
                    </a:p>
                  </a:txBody>
                  <a:tcPr marL="138080" marR="7671" marT="7671" marB="0">
                    <a:lnL>
                      <a:noFill/>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0310</a:t>
                      </a:r>
                    </a:p>
                  </a:txBody>
                  <a:tcPr marL="7671" marR="7671" marT="767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140</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54918442"/>
                  </a:ext>
                </a:extLst>
              </a:tr>
              <a:tr h="176751">
                <a:tc>
                  <a:txBody>
                    <a:bodyPr/>
                    <a:lstStyle/>
                    <a:p>
                      <a:pPr algn="l" fontAlgn="t"/>
                      <a:r>
                        <a:rPr lang="ru-RU" sz="1050" b="0" i="0" u="none" strike="noStrike" dirty="0">
                          <a:solidFill>
                            <a:srgbClr val="000000"/>
                          </a:solidFill>
                          <a:effectLst/>
                          <a:latin typeface="Arial" panose="020B0604020202020204" pitchFamily="34" charset="0"/>
                          <a:cs typeface="Arial" panose="020B0604020202020204" pitchFamily="34" charset="0"/>
                        </a:rPr>
                        <a:t>по решению суда</a:t>
                      </a:r>
                    </a:p>
                  </a:txBody>
                  <a:tcPr marL="138080" marR="7671" marT="7671" marB="0">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0320</a:t>
                      </a:r>
                    </a:p>
                  </a:txBody>
                  <a:tcPr marL="7671" marR="7671" marT="767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140</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35076731"/>
                  </a:ext>
                </a:extLst>
              </a:tr>
              <a:tr h="353502">
                <a:tc>
                  <a:txBody>
                    <a:bodyPr/>
                    <a:lstStyle/>
                    <a:p>
                      <a:pPr algn="l" fontAlgn="t"/>
                      <a:r>
                        <a:rPr lang="ru-RU" sz="1050" b="0" i="0" u="none" strike="noStrike" dirty="0">
                          <a:solidFill>
                            <a:srgbClr val="000000"/>
                          </a:solidFill>
                          <a:effectLst/>
                          <a:latin typeface="Arial" panose="020B0604020202020204" pitchFamily="34" charset="0"/>
                          <a:cs typeface="Arial" panose="020B0604020202020204" pitchFamily="34" charset="0"/>
                        </a:rPr>
                        <a:t>возмещение ущерба (недостачи)</a:t>
                      </a:r>
                    </a:p>
                  </a:txBody>
                  <a:tcPr marL="138080" marR="7671" marT="7671" marB="0">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0330</a:t>
                      </a:r>
                    </a:p>
                  </a:txBody>
                  <a:tcPr marL="7671" marR="7671" marT="767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140</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95888826"/>
                  </a:ext>
                </a:extLst>
              </a:tr>
              <a:tr h="707004">
                <a:tc>
                  <a:txBody>
                    <a:bodyPr/>
                    <a:lstStyle/>
                    <a:p>
                      <a:pPr algn="l" fontAlgn="t"/>
                      <a:r>
                        <a:rPr lang="ru-RU" sz="1050" b="0" i="0" u="none" strike="noStrike" dirty="0">
                          <a:solidFill>
                            <a:srgbClr val="000000"/>
                          </a:solidFill>
                          <a:effectLst/>
                          <a:latin typeface="Arial" panose="020B0604020202020204" pitchFamily="34" charset="0"/>
                          <a:cs typeface="Arial" panose="020B0604020202020204" pitchFamily="34" charset="0"/>
                        </a:rPr>
                        <a:t>возврат ранее произведенных выплат, в том числе дебиторской задолженности прошлых лет</a:t>
                      </a:r>
                    </a:p>
                  </a:txBody>
                  <a:tcPr marL="138080" marR="7671" marT="7671" marB="0">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0340</a:t>
                      </a:r>
                    </a:p>
                  </a:txBody>
                  <a:tcPr marL="7671" marR="7671" marT="767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510</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dirty="0">
                          <a:solidFill>
                            <a:srgbClr val="000000"/>
                          </a:solidFill>
                          <a:effectLst/>
                          <a:latin typeface="Arial" panose="020B0604020202020204" pitchFamily="34" charset="0"/>
                          <a:cs typeface="Arial" panose="020B0604020202020204" pitchFamily="34" charset="0"/>
                        </a:rPr>
                        <a:t> </a:t>
                      </a:r>
                      <a:r>
                        <a:rPr lang="ru-RU" sz="1050" b="0" i="0" u="none" strike="noStrike" dirty="0" smtClean="0">
                          <a:solidFill>
                            <a:srgbClr val="000000"/>
                          </a:solidFill>
                          <a:effectLst/>
                          <a:latin typeface="Arial" panose="020B0604020202020204" pitchFamily="34" charset="0"/>
                          <a:cs typeface="Arial" panose="020B0604020202020204" pitchFamily="34" charset="0"/>
                        </a:rPr>
                        <a:t>1000</a:t>
                      </a:r>
                      <a:endParaRPr lang="ru-RU" sz="1050" b="0" i="0" u="none" strike="noStrike" dirty="0">
                        <a:solidFill>
                          <a:srgbClr val="000000"/>
                        </a:solidFill>
                        <a:effectLst/>
                        <a:latin typeface="Arial" panose="020B0604020202020204" pitchFamily="34" charset="0"/>
                        <a:cs typeface="Arial" panose="020B0604020202020204" pitchFamily="34" charset="0"/>
                      </a:endParaRP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81141770"/>
                  </a:ext>
                </a:extLst>
              </a:tr>
              <a:tr h="520434">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Выплаты текущего финансового года, включенные в показатели Плана</a:t>
                      </a:r>
                    </a:p>
                  </a:txBody>
                  <a:tcPr marL="7671" marR="7671" marT="7671"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0400</a:t>
                      </a:r>
                    </a:p>
                  </a:txBody>
                  <a:tcPr marL="7671" marR="7671" marT="767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х</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85316344"/>
                  </a:ext>
                </a:extLst>
              </a:tr>
              <a:tr h="402600">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Выплаты, не включенные в  показатели Плана, всего</a:t>
                      </a:r>
                      <a:r>
                        <a:rPr lang="ru-RU" sz="1050" b="0" i="0" u="none" strike="noStrike" baseline="30000" dirty="0">
                          <a:solidFill>
                            <a:srgbClr val="000000"/>
                          </a:solidFill>
                          <a:effectLst/>
                          <a:latin typeface="Arial" panose="020B0604020202020204" pitchFamily="34" charset="0"/>
                          <a:cs typeface="Arial" panose="020B0604020202020204" pitchFamily="34" charset="0"/>
                        </a:rPr>
                        <a:t>3</a:t>
                      </a:r>
                      <a:endParaRPr lang="ru-RU" sz="1050" b="0" i="0" u="none" strike="noStrike" dirty="0">
                        <a:solidFill>
                          <a:srgbClr val="000000"/>
                        </a:solidFill>
                        <a:effectLst/>
                        <a:latin typeface="Arial" panose="020B0604020202020204" pitchFamily="34" charset="0"/>
                        <a:cs typeface="Arial" panose="020B0604020202020204" pitchFamily="34" charset="0"/>
                      </a:endParaRPr>
                    </a:p>
                  </a:txBody>
                  <a:tcPr marL="7671" marR="7671" marT="7671"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0500</a:t>
                      </a:r>
                    </a:p>
                  </a:txBody>
                  <a:tcPr marL="7671" marR="7671" marT="767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х</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98347015"/>
                  </a:ext>
                </a:extLst>
              </a:tr>
              <a:tr h="363322">
                <a:tc>
                  <a:txBody>
                    <a:bodyPr/>
                    <a:lstStyle/>
                    <a:p>
                      <a:pPr algn="l" fontAlgn="t"/>
                      <a:r>
                        <a:rPr lang="ru-RU" sz="105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1050" b="0" i="0" u="none" strike="noStrike" dirty="0">
                          <a:solidFill>
                            <a:srgbClr val="000000"/>
                          </a:solidFill>
                          <a:effectLst/>
                          <a:latin typeface="Arial" panose="020B0604020202020204" pitchFamily="34" charset="0"/>
                          <a:cs typeface="Arial" panose="020B0604020202020204" pitchFamily="34" charset="0"/>
                        </a:rPr>
                      </a:br>
                      <a:r>
                        <a:rPr lang="ru-RU" sz="1050" b="0" i="0" u="none" strike="noStrike" dirty="0">
                          <a:solidFill>
                            <a:srgbClr val="000000"/>
                          </a:solidFill>
                          <a:effectLst/>
                          <a:latin typeface="Arial" panose="020B0604020202020204" pitchFamily="34" charset="0"/>
                          <a:cs typeface="Arial" panose="020B0604020202020204" pitchFamily="34" charset="0"/>
                        </a:rPr>
                        <a:t>возврат в бюджет субсидий</a:t>
                      </a:r>
                    </a:p>
                  </a:txBody>
                  <a:tcPr marL="138080" marR="7671" marT="7671" marB="0">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0510</a:t>
                      </a:r>
                    </a:p>
                  </a:txBody>
                  <a:tcPr marL="7671" marR="7671" marT="767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610</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97607073"/>
                  </a:ext>
                </a:extLst>
              </a:tr>
              <a:tr h="500794">
                <a:tc>
                  <a:txBody>
                    <a:bodyPr/>
                    <a:lstStyle/>
                    <a:p>
                      <a:pPr algn="l" fontAlgn="t"/>
                      <a:r>
                        <a:rPr lang="ru-RU" sz="1050" b="0" i="0" u="none" strike="noStrike" dirty="0">
                          <a:solidFill>
                            <a:srgbClr val="000000"/>
                          </a:solidFill>
                          <a:effectLst/>
                          <a:latin typeface="Arial" panose="020B0604020202020204" pitchFamily="34" charset="0"/>
                          <a:cs typeface="Arial" panose="020B0604020202020204" pitchFamily="34" charset="0"/>
                        </a:rPr>
                        <a:t>оплата неисполненных обязательств прошлых лет, всего</a:t>
                      </a:r>
                    </a:p>
                  </a:txBody>
                  <a:tcPr marL="138080" marR="7671" marT="7671" marB="0">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0520</a:t>
                      </a:r>
                    </a:p>
                  </a:txBody>
                  <a:tcPr marL="7671" marR="7671" marT="767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Arial" panose="020B0604020202020204" pitchFamily="34" charset="0"/>
                          <a:cs typeface="Arial" panose="020B0604020202020204" pitchFamily="34" charset="0"/>
                        </a:rPr>
                        <a:t>х</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 </a:t>
                      </a:r>
                      <a:r>
                        <a:rPr lang="ru-RU" sz="1050" b="0" i="0" u="none" strike="noStrike" dirty="0" smtClean="0">
                          <a:solidFill>
                            <a:srgbClr val="000000"/>
                          </a:solidFill>
                          <a:effectLst/>
                          <a:latin typeface="Arial" panose="020B0604020202020204" pitchFamily="34" charset="0"/>
                          <a:cs typeface="Arial" panose="020B0604020202020204" pitchFamily="34" charset="0"/>
                        </a:rPr>
                        <a:t>1000</a:t>
                      </a:r>
                      <a:endParaRPr lang="ru-RU" sz="1050" b="0" i="0" u="none" strike="noStrike" dirty="0">
                        <a:solidFill>
                          <a:srgbClr val="000000"/>
                        </a:solidFill>
                        <a:effectLst/>
                        <a:latin typeface="Arial" panose="020B0604020202020204" pitchFamily="34" charset="0"/>
                        <a:cs typeface="Arial" panose="020B0604020202020204" pitchFamily="34" charset="0"/>
                      </a:endParaRP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9647460"/>
                  </a:ext>
                </a:extLst>
              </a:tr>
              <a:tr h="412419">
                <a:tc>
                  <a:txBody>
                    <a:bodyPr/>
                    <a:lstStyle/>
                    <a:p>
                      <a:pPr algn="l" fontAlgn="t"/>
                      <a:r>
                        <a:rPr lang="ru-RU" sz="1050" b="0" i="0" u="none" strike="noStrike" dirty="0">
                          <a:solidFill>
                            <a:srgbClr val="000000"/>
                          </a:solidFill>
                          <a:effectLst/>
                          <a:latin typeface="Arial" panose="020B0604020202020204" pitchFamily="34" charset="0"/>
                          <a:cs typeface="Arial" panose="020B0604020202020204" pitchFamily="34" charset="0"/>
                        </a:rPr>
                        <a:t>в том числе:</a:t>
                      </a:r>
                      <a:r>
                        <a:rPr lang="ru-RU" sz="1050" b="0" i="0" u="none" strike="noStrike" baseline="30000" dirty="0">
                          <a:solidFill>
                            <a:srgbClr val="000000"/>
                          </a:solidFill>
                          <a:effectLst/>
                          <a:latin typeface="Arial" panose="020B0604020202020204" pitchFamily="34" charset="0"/>
                          <a:cs typeface="Arial" panose="020B0604020202020204" pitchFamily="34" charset="0"/>
                        </a:rPr>
                        <a:t>4</a:t>
                      </a:r>
                      <a:r>
                        <a:rPr lang="ru-RU" sz="1050" b="0" i="0" u="none" strike="noStrike" dirty="0">
                          <a:solidFill>
                            <a:srgbClr val="000000"/>
                          </a:solidFill>
                          <a:effectLst/>
                          <a:latin typeface="Arial" panose="020B0604020202020204" pitchFamily="34" charset="0"/>
                          <a:cs typeface="Arial" panose="020B0604020202020204" pitchFamily="34" charset="0"/>
                        </a:rPr>
                        <a:t/>
                      </a:r>
                      <a:br>
                        <a:rPr lang="ru-RU" sz="1050" b="0" i="0" u="none" strike="noStrike" dirty="0">
                          <a:solidFill>
                            <a:srgbClr val="000000"/>
                          </a:solidFill>
                          <a:effectLst/>
                          <a:latin typeface="Arial" panose="020B0604020202020204" pitchFamily="34" charset="0"/>
                          <a:cs typeface="Arial" panose="020B0604020202020204" pitchFamily="34" charset="0"/>
                        </a:rPr>
                      </a:br>
                      <a:endParaRPr lang="ru-RU" sz="1050" b="0" i="0" u="none" strike="noStrike" dirty="0">
                        <a:solidFill>
                          <a:srgbClr val="000000"/>
                        </a:solidFill>
                        <a:effectLst/>
                        <a:latin typeface="Arial" panose="020B0604020202020204" pitchFamily="34" charset="0"/>
                        <a:cs typeface="Arial" panose="020B0604020202020204" pitchFamily="34" charset="0"/>
                      </a:endParaRPr>
                    </a:p>
                  </a:txBody>
                  <a:tcPr marL="276160" marR="7671" marT="7671" marB="0">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dirty="0">
                          <a:solidFill>
                            <a:srgbClr val="000000"/>
                          </a:solidFill>
                          <a:effectLst/>
                          <a:latin typeface="Arial" panose="020B0604020202020204" pitchFamily="34" charset="0"/>
                          <a:cs typeface="Arial" panose="020B0604020202020204" pitchFamily="34" charset="0"/>
                        </a:rPr>
                        <a:t>0521</a:t>
                      </a:r>
                    </a:p>
                  </a:txBody>
                  <a:tcPr marL="7671" marR="7671" marT="767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dirty="0">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50" b="0" i="0" u="none" strike="noStrike" dirty="0">
                          <a:solidFill>
                            <a:srgbClr val="000000"/>
                          </a:solidFill>
                          <a:effectLst/>
                          <a:latin typeface="Arial" panose="020B0604020202020204" pitchFamily="34" charset="0"/>
                          <a:cs typeface="Arial" panose="020B0604020202020204" pitchFamily="34" charset="0"/>
                        </a:rPr>
                        <a:t> </a:t>
                      </a:r>
                    </a:p>
                  </a:txBody>
                  <a:tcPr marL="7671" marR="7671" marT="767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18988928"/>
                  </a:ext>
                </a:extLst>
              </a:tr>
            </a:tbl>
          </a:graphicData>
        </a:graphic>
      </p:graphicFrame>
      <p:sp>
        <p:nvSpPr>
          <p:cNvPr id="2" name="Номер слайда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1421E56-1526-4232-83DC-EB4F8B5E654B}" type="slidenum">
              <a:rPr kumimoji="0" lang="ru-RU" sz="9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ru-RU" sz="9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3" name="Блок-схема: процесс 2"/>
          <p:cNvSpPr/>
          <p:nvPr/>
        </p:nvSpPr>
        <p:spPr>
          <a:xfrm>
            <a:off x="1" y="3444915"/>
            <a:ext cx="9143999" cy="2481346"/>
          </a:xfrm>
          <a:prstGeom prst="flowChartProcess">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4" name="Стрелка углом 3"/>
          <p:cNvSpPr/>
          <p:nvPr/>
        </p:nvSpPr>
        <p:spPr>
          <a:xfrm rot="16200000" flipH="1" flipV="1">
            <a:off x="2897488" y="4096850"/>
            <a:ext cx="1767748" cy="288032"/>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alibri"/>
              <a:ea typeface="+mn-ea"/>
              <a:cs typeface="+mn-cs"/>
            </a:endParaRPr>
          </a:p>
        </p:txBody>
      </p:sp>
      <p:sp>
        <p:nvSpPr>
          <p:cNvPr id="6" name="Овал 5"/>
          <p:cNvSpPr/>
          <p:nvPr/>
        </p:nvSpPr>
        <p:spPr>
          <a:xfrm>
            <a:off x="3983920" y="2786838"/>
            <a:ext cx="4455814" cy="1140308"/>
          </a:xfrm>
          <a:prstGeom prst="ellipse">
            <a:avLst/>
          </a:prstGeom>
          <a:solidFill>
            <a:srgbClr val="D6F3F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500" b="0" i="0" u="none" strike="noStrike" kern="1200" cap="none" spc="0" normalizeH="0" baseline="0" noProof="0" dirty="0" smtClean="0">
                <a:ln>
                  <a:noFill/>
                </a:ln>
                <a:solidFill>
                  <a:srgbClr val="FF0000"/>
                </a:solidFill>
                <a:effectLst/>
                <a:uLnTx/>
                <a:uFillTx/>
                <a:latin typeface="Calibri"/>
                <a:ea typeface="+mn-ea"/>
                <a:cs typeface="+mn-cs"/>
              </a:rPr>
              <a:t>Возврат стипендии, перечисленной в декабре 2020 года</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500" b="0" i="0" u="none" strike="noStrike" kern="1200" cap="none" spc="0" normalizeH="0" baseline="0" noProof="0" dirty="0" smtClean="0">
                <a:ln>
                  <a:noFill/>
                </a:ln>
                <a:solidFill>
                  <a:srgbClr val="FF0000"/>
                </a:solidFill>
                <a:effectLst/>
                <a:uLnTx/>
                <a:uFillTx/>
                <a:latin typeface="Calibri"/>
                <a:ea typeface="+mn-ea"/>
                <a:cs typeface="+mn-cs"/>
              </a:rPr>
              <a:t>Возврат излишне уплаченных налогов, страховых взносов</a:t>
            </a:r>
            <a:endParaRPr kumimoji="0" lang="ru-RU" sz="1500" b="0" i="0" u="none" strike="noStrike" kern="1200" cap="none" spc="0" normalizeH="0" baseline="0" noProof="0" dirty="0">
              <a:ln>
                <a:noFill/>
              </a:ln>
              <a:solidFill>
                <a:srgbClr val="FF0000"/>
              </a:solidFill>
              <a:effectLst/>
              <a:uLnTx/>
              <a:uFillTx/>
              <a:latin typeface="Calibri"/>
              <a:ea typeface="+mn-ea"/>
              <a:cs typeface="+mn-cs"/>
            </a:endParaRPr>
          </a:p>
        </p:txBody>
      </p:sp>
      <p:sp>
        <p:nvSpPr>
          <p:cNvPr id="7" name="Стрелка влево 6"/>
          <p:cNvSpPr/>
          <p:nvPr/>
        </p:nvSpPr>
        <p:spPr>
          <a:xfrm>
            <a:off x="4355976" y="4797151"/>
            <a:ext cx="4176464" cy="1129109"/>
          </a:xfrm>
          <a:prstGeom prst="leftArrow">
            <a:avLst/>
          </a:prstGeom>
          <a:solidFill>
            <a:srgbClr val="CC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500" b="0" i="0" u="none" strike="noStrike" kern="1200" cap="none" spc="0" normalizeH="0" baseline="0" noProof="0" dirty="0" smtClean="0">
                <a:ln>
                  <a:noFill/>
                </a:ln>
                <a:solidFill>
                  <a:srgbClr val="FF0000"/>
                </a:solidFill>
                <a:effectLst/>
                <a:uLnTx/>
                <a:uFillTx/>
                <a:latin typeface="Calibri"/>
                <a:ea typeface="+mn-ea"/>
                <a:cs typeface="+mn-cs"/>
              </a:rPr>
              <a:t>Перечисление возвращенной  стипендии по уточненным реквизитам</a:t>
            </a:r>
            <a:endParaRPr kumimoji="0" lang="ru-RU" sz="1500" b="0" i="0" u="none" strike="noStrike" kern="1200" cap="none" spc="0" normalizeH="0" baseline="0" noProof="0" dirty="0">
              <a:ln>
                <a:noFill/>
              </a:ln>
              <a:solidFill>
                <a:srgbClr val="FF0000"/>
              </a:solidFill>
              <a:effectLst/>
              <a:uLnTx/>
              <a:uFillTx/>
              <a:latin typeface="Calibri"/>
              <a:ea typeface="+mn-ea"/>
              <a:cs typeface="+mn-cs"/>
            </a:endParaRPr>
          </a:p>
        </p:txBody>
      </p:sp>
    </p:spTree>
    <p:extLst>
      <p:ext uri="{BB962C8B-B14F-4D97-AF65-F5344CB8AC3E}">
        <p14:creationId xmlns:p14="http://schemas.microsoft.com/office/powerpoint/2010/main" val="1527346021"/>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Таблица 4"/>
          <p:cNvGraphicFramePr>
            <a:graphicFrameLocks noGrp="1"/>
          </p:cNvGraphicFramePr>
          <p:nvPr>
            <p:extLst/>
          </p:nvPr>
        </p:nvGraphicFramePr>
        <p:xfrm>
          <a:off x="219807" y="439614"/>
          <a:ext cx="8924192" cy="5339079"/>
        </p:xfrm>
        <a:graphic>
          <a:graphicData uri="http://schemas.openxmlformats.org/drawingml/2006/table">
            <a:tbl>
              <a:tblPr/>
              <a:tblGrid>
                <a:gridCol w="1769985">
                  <a:extLst>
                    <a:ext uri="{9D8B030D-6E8A-4147-A177-3AD203B41FA5}">
                      <a16:colId xmlns:a16="http://schemas.microsoft.com/office/drawing/2014/main" val="3912630874"/>
                    </a:ext>
                  </a:extLst>
                </a:gridCol>
                <a:gridCol w="420836">
                  <a:extLst>
                    <a:ext uri="{9D8B030D-6E8A-4147-A177-3AD203B41FA5}">
                      <a16:colId xmlns:a16="http://schemas.microsoft.com/office/drawing/2014/main" val="1803439632"/>
                    </a:ext>
                  </a:extLst>
                </a:gridCol>
                <a:gridCol w="866426">
                  <a:extLst>
                    <a:ext uri="{9D8B030D-6E8A-4147-A177-3AD203B41FA5}">
                      <a16:colId xmlns:a16="http://schemas.microsoft.com/office/drawing/2014/main" val="1258665797"/>
                    </a:ext>
                  </a:extLst>
                </a:gridCol>
                <a:gridCol w="507479">
                  <a:extLst>
                    <a:ext uri="{9D8B030D-6E8A-4147-A177-3AD203B41FA5}">
                      <a16:colId xmlns:a16="http://schemas.microsoft.com/office/drawing/2014/main" val="85518347"/>
                    </a:ext>
                  </a:extLst>
                </a:gridCol>
                <a:gridCol w="510572">
                  <a:extLst>
                    <a:ext uri="{9D8B030D-6E8A-4147-A177-3AD203B41FA5}">
                      <a16:colId xmlns:a16="http://schemas.microsoft.com/office/drawing/2014/main" val="1968671873"/>
                    </a:ext>
                  </a:extLst>
                </a:gridCol>
                <a:gridCol w="433213">
                  <a:extLst>
                    <a:ext uri="{9D8B030D-6E8A-4147-A177-3AD203B41FA5}">
                      <a16:colId xmlns:a16="http://schemas.microsoft.com/office/drawing/2014/main" val="3434130178"/>
                    </a:ext>
                  </a:extLst>
                </a:gridCol>
                <a:gridCol w="427024">
                  <a:extLst>
                    <a:ext uri="{9D8B030D-6E8A-4147-A177-3AD203B41FA5}">
                      <a16:colId xmlns:a16="http://schemas.microsoft.com/office/drawing/2014/main" val="2419753180"/>
                    </a:ext>
                  </a:extLst>
                </a:gridCol>
                <a:gridCol w="371325">
                  <a:extLst>
                    <a:ext uri="{9D8B030D-6E8A-4147-A177-3AD203B41FA5}">
                      <a16:colId xmlns:a16="http://schemas.microsoft.com/office/drawing/2014/main" val="1619944098"/>
                    </a:ext>
                  </a:extLst>
                </a:gridCol>
                <a:gridCol w="383703">
                  <a:extLst>
                    <a:ext uri="{9D8B030D-6E8A-4147-A177-3AD203B41FA5}">
                      <a16:colId xmlns:a16="http://schemas.microsoft.com/office/drawing/2014/main" val="4135650178"/>
                    </a:ext>
                  </a:extLst>
                </a:gridCol>
                <a:gridCol w="408459">
                  <a:extLst>
                    <a:ext uri="{9D8B030D-6E8A-4147-A177-3AD203B41FA5}">
                      <a16:colId xmlns:a16="http://schemas.microsoft.com/office/drawing/2014/main" val="4056516631"/>
                    </a:ext>
                  </a:extLst>
                </a:gridCol>
                <a:gridCol w="519856">
                  <a:extLst>
                    <a:ext uri="{9D8B030D-6E8A-4147-A177-3AD203B41FA5}">
                      <a16:colId xmlns:a16="http://schemas.microsoft.com/office/drawing/2014/main" val="3378373381"/>
                    </a:ext>
                  </a:extLst>
                </a:gridCol>
                <a:gridCol w="519856">
                  <a:extLst>
                    <a:ext uri="{9D8B030D-6E8A-4147-A177-3AD203B41FA5}">
                      <a16:colId xmlns:a16="http://schemas.microsoft.com/office/drawing/2014/main" val="965058398"/>
                    </a:ext>
                  </a:extLst>
                </a:gridCol>
                <a:gridCol w="464157">
                  <a:extLst>
                    <a:ext uri="{9D8B030D-6E8A-4147-A177-3AD203B41FA5}">
                      <a16:colId xmlns:a16="http://schemas.microsoft.com/office/drawing/2014/main" val="3467027565"/>
                    </a:ext>
                  </a:extLst>
                </a:gridCol>
                <a:gridCol w="457968">
                  <a:extLst>
                    <a:ext uri="{9D8B030D-6E8A-4147-A177-3AD203B41FA5}">
                      <a16:colId xmlns:a16="http://schemas.microsoft.com/office/drawing/2014/main" val="2799480209"/>
                    </a:ext>
                  </a:extLst>
                </a:gridCol>
                <a:gridCol w="454874">
                  <a:extLst>
                    <a:ext uri="{9D8B030D-6E8A-4147-A177-3AD203B41FA5}">
                      <a16:colId xmlns:a16="http://schemas.microsoft.com/office/drawing/2014/main" val="3904629089"/>
                    </a:ext>
                  </a:extLst>
                </a:gridCol>
                <a:gridCol w="408459">
                  <a:extLst>
                    <a:ext uri="{9D8B030D-6E8A-4147-A177-3AD203B41FA5}">
                      <a16:colId xmlns:a16="http://schemas.microsoft.com/office/drawing/2014/main" val="1922241895"/>
                    </a:ext>
                  </a:extLst>
                </a:gridCol>
              </a:tblGrid>
              <a:tr h="271897">
                <a:tc rowSpan="2">
                  <a:txBody>
                    <a:bodyPr/>
                    <a:lstStyle/>
                    <a:p>
                      <a:pPr algn="ctr" fontAlgn="ctr"/>
                      <a:r>
                        <a:rPr lang="ru-RU" sz="1050" b="0" i="0" u="none" strike="noStrike" dirty="0">
                          <a:solidFill>
                            <a:srgbClr val="000000"/>
                          </a:solidFill>
                          <a:effectLst/>
                          <a:latin typeface="Times New Roman" panose="02020603050405020304" pitchFamily="18" charset="0"/>
                        </a:rPr>
                        <a:t>Наименование показателя</a:t>
                      </a:r>
                    </a:p>
                  </a:txBody>
                  <a:tcPr marL="8868" marR="8868" marT="886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1050" b="0" i="0" u="none" strike="noStrike">
                          <a:solidFill>
                            <a:srgbClr val="000000"/>
                          </a:solidFill>
                          <a:effectLst/>
                          <a:latin typeface="Times New Roman" panose="02020603050405020304" pitchFamily="18" charset="0"/>
                        </a:rPr>
                        <a:t>Код строки</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14">
                  <a:txBody>
                    <a:bodyPr/>
                    <a:lstStyle/>
                    <a:p>
                      <a:pPr algn="ctr" fontAlgn="b"/>
                      <a:r>
                        <a:rPr lang="ru-RU" sz="900" b="0" i="0" u="none" strike="noStrike">
                          <a:solidFill>
                            <a:srgbClr val="000000"/>
                          </a:solidFill>
                          <a:effectLst/>
                          <a:latin typeface="Times New Roman" panose="02020603050405020304" pitchFamily="18" charset="0"/>
                        </a:rPr>
                        <a:t>Сумма</a:t>
                      </a:r>
                      <a:r>
                        <a:rPr lang="ru-RU" sz="900" b="0" i="0" u="none" strike="noStrike" baseline="30000">
                          <a:solidFill>
                            <a:srgbClr val="000000"/>
                          </a:solidFill>
                          <a:effectLst/>
                          <a:latin typeface="Times New Roman" panose="02020603050405020304" pitchFamily="18" charset="0"/>
                        </a:rPr>
                        <a:t>2</a:t>
                      </a:r>
                      <a:endParaRPr lang="ru-RU" sz="900" b="0" i="0" u="none" strike="noStrike">
                        <a:solidFill>
                          <a:srgbClr val="000000"/>
                        </a:solidFill>
                        <a:effectLst/>
                        <a:latin typeface="Times New Roman" panose="02020603050405020304" pitchFamily="18" charset="0"/>
                      </a:endParaRPr>
                    </a:p>
                  </a:txBody>
                  <a:tcPr marL="8868" marR="8868" marT="886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961774570"/>
                  </a:ext>
                </a:extLst>
              </a:tr>
              <a:tr h="1075231">
                <a:tc vMerge="1">
                  <a:txBody>
                    <a:bodyPr/>
                    <a:lstStyle/>
                    <a:p>
                      <a:endParaRPr lang="ru-RU"/>
                    </a:p>
                  </a:txBody>
                  <a:tcPr/>
                </a:tc>
                <a:tc vMerge="1">
                  <a:txBody>
                    <a:bodyPr/>
                    <a:lstStyle/>
                    <a:p>
                      <a:endParaRPr lang="ru-RU"/>
                    </a:p>
                  </a:txBody>
                  <a:tcPr/>
                </a:tc>
                <a:tc>
                  <a:txBody>
                    <a:bodyPr/>
                    <a:lstStyle/>
                    <a:p>
                      <a:pPr algn="ctr" fontAlgn="ctr"/>
                      <a:r>
                        <a:rPr lang="ru-RU" sz="900" b="0" i="0" u="none" strike="noStrike">
                          <a:solidFill>
                            <a:srgbClr val="000000"/>
                          </a:solidFill>
                          <a:effectLst/>
                          <a:latin typeface="Times New Roman" panose="02020603050405020304" pitchFamily="18" charset="0"/>
                        </a:rPr>
                        <a:t>Код по бюджетной классификации Российской Федерации</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январь</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февраль</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март</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апрель</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май</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июнь</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июль</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август</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сентябрь</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октябрь</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ноябрь </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декабрь</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Итого </a:t>
                      </a:r>
                    </a:p>
                  </a:txBody>
                  <a:tcPr marL="8868" marR="8868" marT="886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13535581"/>
                  </a:ext>
                </a:extLst>
              </a:tr>
              <a:tr h="197745">
                <a:tc>
                  <a:txBody>
                    <a:bodyPr/>
                    <a:lstStyle/>
                    <a:p>
                      <a:pPr algn="ctr" fontAlgn="b"/>
                      <a:r>
                        <a:rPr lang="ru-RU" sz="1050" b="0" i="0" u="none" strike="noStrike" dirty="0">
                          <a:solidFill>
                            <a:srgbClr val="000000"/>
                          </a:solidFill>
                          <a:effectLst/>
                          <a:latin typeface="Times New Roman" panose="02020603050405020304" pitchFamily="18" charset="0"/>
                        </a:rPr>
                        <a:t>1</a:t>
                      </a:r>
                    </a:p>
                  </a:txBody>
                  <a:tcPr marL="8868" marR="8868" marT="886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Times New Roman" panose="02020603050405020304" pitchFamily="18" charset="0"/>
                        </a:rPr>
                        <a:t>2</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Times New Roman" panose="02020603050405020304" pitchFamily="18" charset="0"/>
                        </a:rPr>
                        <a:t>3</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Times New Roman" panose="02020603050405020304" pitchFamily="18" charset="0"/>
                        </a:rPr>
                        <a:t>4</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Times New Roman" panose="02020603050405020304" pitchFamily="18" charset="0"/>
                        </a:rPr>
                        <a:t>5</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Times New Roman" panose="02020603050405020304" pitchFamily="18" charset="0"/>
                        </a:rPr>
                        <a:t>6</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Times New Roman" panose="02020603050405020304" pitchFamily="18" charset="0"/>
                        </a:rPr>
                        <a:t>7</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Times New Roman" panose="02020603050405020304" pitchFamily="18" charset="0"/>
                        </a:rPr>
                        <a:t>8</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Times New Roman" panose="02020603050405020304" pitchFamily="18" charset="0"/>
                        </a:rPr>
                        <a:t>9</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Times New Roman" panose="02020603050405020304" pitchFamily="18" charset="0"/>
                        </a:rPr>
                        <a:t>10</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Times New Roman" panose="02020603050405020304" pitchFamily="18" charset="0"/>
                        </a:rPr>
                        <a:t>11</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Times New Roman" panose="02020603050405020304" pitchFamily="18" charset="0"/>
                        </a:rPr>
                        <a:t>12</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Times New Roman" panose="02020603050405020304" pitchFamily="18" charset="0"/>
                        </a:rPr>
                        <a:t>13</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Times New Roman" panose="02020603050405020304" pitchFamily="18" charset="0"/>
                        </a:rPr>
                        <a:t>14</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Times New Roman" panose="02020603050405020304" pitchFamily="18" charset="0"/>
                        </a:rPr>
                        <a:t>15</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Times New Roman" panose="02020603050405020304" pitchFamily="18" charset="0"/>
                        </a:rPr>
                        <a:t>16</a:t>
                      </a:r>
                    </a:p>
                  </a:txBody>
                  <a:tcPr marL="8868" marR="8868" marT="886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75776080"/>
                  </a:ext>
                </a:extLst>
              </a:tr>
              <a:tr h="222462">
                <a:tc>
                  <a:txBody>
                    <a:bodyPr/>
                    <a:lstStyle/>
                    <a:p>
                      <a:pPr algn="l" fontAlgn="t"/>
                      <a:r>
                        <a:rPr lang="ru-RU" sz="1050" b="0" i="0" u="none" strike="noStrike" dirty="0">
                          <a:solidFill>
                            <a:srgbClr val="000000"/>
                          </a:solidFill>
                          <a:effectLst/>
                          <a:latin typeface="Times New Roman" panose="02020603050405020304" pitchFamily="18" charset="0"/>
                        </a:rPr>
                        <a:t>штрафы</a:t>
                      </a:r>
                    </a:p>
                  </a:txBody>
                  <a:tcPr marL="159626" marR="8868" marT="8868" marB="0">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Times New Roman" panose="02020603050405020304" pitchFamily="18" charset="0"/>
                        </a:rPr>
                        <a:t>0530</a:t>
                      </a:r>
                    </a:p>
                  </a:txBody>
                  <a:tcPr marL="8868" marR="8868" marT="88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Times New Roman" panose="02020603050405020304" pitchFamily="18" charset="0"/>
                        </a:rPr>
                        <a:t>853</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50901782"/>
                  </a:ext>
                </a:extLst>
              </a:tr>
              <a:tr h="222462">
                <a:tc>
                  <a:txBody>
                    <a:bodyPr/>
                    <a:lstStyle/>
                    <a:p>
                      <a:pPr algn="l" fontAlgn="t"/>
                      <a:r>
                        <a:rPr lang="ru-RU" sz="1050" b="0" i="0" u="none" strike="noStrike" dirty="0">
                          <a:solidFill>
                            <a:srgbClr val="000000"/>
                          </a:solidFill>
                          <a:effectLst/>
                          <a:latin typeface="Times New Roman" panose="02020603050405020304" pitchFamily="18" charset="0"/>
                        </a:rPr>
                        <a:t>возмещение ущерба</a:t>
                      </a:r>
                    </a:p>
                  </a:txBody>
                  <a:tcPr marL="159626" marR="8868" marT="8868" marB="0">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Times New Roman" panose="02020603050405020304" pitchFamily="18" charset="0"/>
                        </a:rPr>
                        <a:t>0540</a:t>
                      </a:r>
                    </a:p>
                  </a:txBody>
                  <a:tcPr marL="8868" marR="8868" marT="88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Times New Roman" panose="02020603050405020304" pitchFamily="18" charset="0"/>
                        </a:rPr>
                        <a:t>853</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69998200"/>
                  </a:ext>
                </a:extLst>
              </a:tr>
              <a:tr h="494359">
                <a:tc>
                  <a:txBody>
                    <a:bodyPr/>
                    <a:lstStyle/>
                    <a:p>
                      <a:pPr algn="l" fontAlgn="t"/>
                      <a:r>
                        <a:rPr lang="ru-RU" sz="1050" b="0" i="0" u="none" strike="noStrike" dirty="0">
                          <a:solidFill>
                            <a:srgbClr val="000000"/>
                          </a:solidFill>
                          <a:effectLst/>
                          <a:latin typeface="Times New Roman" panose="02020603050405020304" pitchFamily="18" charset="0"/>
                        </a:rPr>
                        <a:t>исполнительные документы, решения суда, всего</a:t>
                      </a:r>
                    </a:p>
                  </a:txBody>
                  <a:tcPr marL="159626" marR="8868" marT="8868" marB="0">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Times New Roman" panose="02020603050405020304" pitchFamily="18" charset="0"/>
                        </a:rPr>
                        <a:t>0550</a:t>
                      </a:r>
                    </a:p>
                  </a:txBody>
                  <a:tcPr marL="8868" marR="8868" marT="88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Times New Roman" panose="02020603050405020304" pitchFamily="18" charset="0"/>
                        </a:rPr>
                        <a:t>х</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98252164"/>
                  </a:ext>
                </a:extLst>
              </a:tr>
              <a:tr h="432565">
                <a:tc>
                  <a:txBody>
                    <a:bodyPr/>
                    <a:lstStyle/>
                    <a:p>
                      <a:pPr algn="l" fontAlgn="t"/>
                      <a:r>
                        <a:rPr lang="ru-RU" sz="1050" b="0" i="0" u="none" strike="noStrike" dirty="0">
                          <a:solidFill>
                            <a:srgbClr val="000000"/>
                          </a:solidFill>
                          <a:effectLst/>
                          <a:latin typeface="Times New Roman" panose="02020603050405020304" pitchFamily="18" charset="0"/>
                        </a:rPr>
                        <a:t>в том числе:</a:t>
                      </a:r>
                      <a:r>
                        <a:rPr lang="ru-RU" sz="1050" b="0" i="0" u="none" strike="noStrike" baseline="30000" dirty="0">
                          <a:solidFill>
                            <a:srgbClr val="000000"/>
                          </a:solidFill>
                          <a:effectLst/>
                          <a:latin typeface="Times New Roman" panose="02020603050405020304" pitchFamily="18" charset="0"/>
                        </a:rPr>
                        <a:t>4</a:t>
                      </a:r>
                      <a:r>
                        <a:rPr lang="ru-RU" sz="1050" b="0" i="0" u="none" strike="noStrike" dirty="0">
                          <a:solidFill>
                            <a:srgbClr val="000000"/>
                          </a:solidFill>
                          <a:effectLst/>
                          <a:latin typeface="Times New Roman" panose="02020603050405020304" pitchFamily="18" charset="0"/>
                        </a:rPr>
                        <a:t/>
                      </a:r>
                      <a:br>
                        <a:rPr lang="ru-RU" sz="1050" b="0" i="0" u="none" strike="noStrike" dirty="0">
                          <a:solidFill>
                            <a:srgbClr val="000000"/>
                          </a:solidFill>
                          <a:effectLst/>
                          <a:latin typeface="Times New Roman" panose="02020603050405020304" pitchFamily="18" charset="0"/>
                        </a:rPr>
                      </a:br>
                      <a:endParaRPr lang="ru-RU" sz="1050" b="0" i="0" u="none" strike="noStrike" dirty="0">
                        <a:solidFill>
                          <a:srgbClr val="000000"/>
                        </a:solidFill>
                        <a:effectLst/>
                        <a:latin typeface="Times New Roman" panose="02020603050405020304" pitchFamily="18" charset="0"/>
                      </a:endParaRPr>
                    </a:p>
                  </a:txBody>
                  <a:tcPr marL="319252" marR="8868" marT="8868" marB="0">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Times New Roman" panose="02020603050405020304" pitchFamily="18" charset="0"/>
                        </a:rPr>
                        <a:t>0551</a:t>
                      </a:r>
                    </a:p>
                  </a:txBody>
                  <a:tcPr marL="8868" marR="8868" marT="88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56890246"/>
                  </a:ext>
                </a:extLst>
              </a:tr>
              <a:tr h="259538">
                <a:tc>
                  <a:txBody>
                    <a:bodyPr/>
                    <a:lstStyle/>
                    <a:p>
                      <a:pPr algn="l" fontAlgn="t"/>
                      <a:r>
                        <a:rPr lang="ru-RU" sz="1050" b="0" i="0" u="none" strike="noStrike" dirty="0">
                          <a:solidFill>
                            <a:srgbClr val="000000"/>
                          </a:solidFill>
                          <a:effectLst/>
                          <a:latin typeface="Times New Roman" panose="02020603050405020304" pitchFamily="18" charset="0"/>
                        </a:rPr>
                        <a:t> </a:t>
                      </a:r>
                    </a:p>
                  </a:txBody>
                  <a:tcPr marL="319252" marR="8868" marT="8868" marB="0">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a:solidFill>
                            <a:srgbClr val="000000"/>
                          </a:solidFill>
                          <a:effectLst/>
                          <a:latin typeface="Times New Roman" panose="02020603050405020304" pitchFamily="18" charset="0"/>
                        </a:rPr>
                        <a:t> </a:t>
                      </a:r>
                    </a:p>
                  </a:txBody>
                  <a:tcPr marL="8868" marR="8868" marT="88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82902033"/>
                  </a:ext>
                </a:extLst>
              </a:tr>
              <a:tr h="469641">
                <a:tc>
                  <a:txBody>
                    <a:bodyPr/>
                    <a:lstStyle/>
                    <a:p>
                      <a:pPr algn="l" fontAlgn="b"/>
                      <a:r>
                        <a:rPr lang="ru-RU" sz="1050" b="0" i="0" u="none" strike="noStrike" dirty="0">
                          <a:solidFill>
                            <a:srgbClr val="000000"/>
                          </a:solidFill>
                          <a:effectLst/>
                          <a:latin typeface="Times New Roman" panose="02020603050405020304" pitchFamily="18" charset="0"/>
                        </a:rPr>
                        <a:t>Остаток на конец текущего финансового года</a:t>
                      </a:r>
                    </a:p>
                  </a:txBody>
                  <a:tcPr marL="8868" marR="8868" marT="886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50" b="0" i="0" u="none" strike="noStrike" dirty="0">
                          <a:solidFill>
                            <a:srgbClr val="000000"/>
                          </a:solidFill>
                          <a:effectLst/>
                          <a:latin typeface="Times New Roman" panose="02020603050405020304" pitchFamily="18" charset="0"/>
                        </a:rPr>
                        <a:t>0600</a:t>
                      </a:r>
                    </a:p>
                  </a:txBody>
                  <a:tcPr marL="8868" marR="8868" marT="88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х</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х</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х</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х</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х</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х</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х</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х</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х</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х</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х</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х</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Times New Roman" panose="02020603050405020304" pitchFamily="18" charset="0"/>
                        </a:rPr>
                        <a:t> </a:t>
                      </a:r>
                    </a:p>
                  </a:txBody>
                  <a:tcPr marL="8868" marR="8868" marT="88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4602999"/>
                  </a:ext>
                </a:extLst>
              </a:tr>
              <a:tr h="296615">
                <a:tc>
                  <a:txBody>
                    <a:bodyPr/>
                    <a:lstStyle/>
                    <a:p>
                      <a:pPr algn="l" fontAlgn="b"/>
                      <a:r>
                        <a:rPr lang="ru-RU" sz="900" b="0" i="0" u="none" strike="noStrike">
                          <a:solidFill>
                            <a:srgbClr val="000000"/>
                          </a:solidFill>
                          <a:effectLst/>
                          <a:latin typeface="Times New Roman" panose="02020603050405020304" pitchFamily="18" charset="0"/>
                        </a:rPr>
                        <a:t>Руководитель учреждения</a:t>
                      </a:r>
                    </a:p>
                  </a:txBody>
                  <a:tcPr marL="8868" marR="8868" marT="88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868" marR="8868" marT="8868"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ctr"/>
                      <a:endParaRPr lang="ru-RU" sz="900" b="0" i="0" u="none" strike="noStrike">
                        <a:solidFill>
                          <a:srgbClr val="000000"/>
                        </a:solidFill>
                        <a:effectLst/>
                        <a:latin typeface="Times New Roman" panose="02020603050405020304" pitchFamily="18" charset="0"/>
                      </a:endParaRPr>
                    </a:p>
                  </a:txBody>
                  <a:tcPr marL="8868" marR="8868" marT="8868"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ctr"/>
                      <a:endParaRPr lang="ru-RU" sz="900" b="0" i="0" u="none" strike="noStrike">
                        <a:solidFill>
                          <a:srgbClr val="000000"/>
                        </a:solidFill>
                        <a:effectLst/>
                        <a:latin typeface="Times New Roman" panose="02020603050405020304" pitchFamily="18" charset="0"/>
                      </a:endParaRPr>
                    </a:p>
                  </a:txBody>
                  <a:tcPr marL="8868" marR="8868" marT="8868"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ctr"/>
                      <a:endParaRPr lang="ru-RU" sz="900" b="0" i="0" u="none" strike="noStrike">
                        <a:solidFill>
                          <a:srgbClr val="000000"/>
                        </a:solidFill>
                        <a:effectLst/>
                        <a:latin typeface="Times New Roman" panose="02020603050405020304" pitchFamily="18" charset="0"/>
                      </a:endParaRPr>
                    </a:p>
                  </a:txBody>
                  <a:tcPr marL="8868" marR="8868" marT="8868"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724129350"/>
                  </a:ext>
                </a:extLst>
              </a:tr>
              <a:tr h="432565">
                <a:tc>
                  <a:txBody>
                    <a:bodyPr/>
                    <a:lstStyle/>
                    <a:p>
                      <a:pPr algn="l" fontAlgn="b"/>
                      <a:r>
                        <a:rPr lang="ru-RU" sz="900" b="0" i="0" u="none" strike="noStrike">
                          <a:solidFill>
                            <a:srgbClr val="000000"/>
                          </a:solidFill>
                          <a:effectLst/>
                          <a:latin typeface="Times New Roman" panose="02020603050405020304" pitchFamily="18" charset="0"/>
                        </a:rPr>
                        <a:t>(уполномоченное лицо учрждения)</a:t>
                      </a:r>
                    </a:p>
                  </a:txBody>
                  <a:tcPr marL="8868" marR="8868" marT="8868" marB="0" anchor="b">
                    <a:lnL>
                      <a:noFill/>
                    </a:lnL>
                    <a:lnR>
                      <a:noFill/>
                    </a:lnR>
                    <a:lnT>
                      <a:noFill/>
                    </a:lnT>
                    <a:lnB>
                      <a:noFill/>
                    </a:lnB>
                  </a:tcPr>
                </a:tc>
                <a:tc gridSpan="4">
                  <a:txBody>
                    <a:bodyPr/>
                    <a:lstStyle/>
                    <a:p>
                      <a:pPr algn="ctr" fontAlgn="b"/>
                      <a:r>
                        <a:rPr lang="ru-RU" sz="900" b="0" i="0" u="none" strike="noStrike">
                          <a:solidFill>
                            <a:srgbClr val="000000"/>
                          </a:solidFill>
                          <a:effectLst/>
                          <a:latin typeface="Times New Roman" panose="02020603050405020304" pitchFamily="18" charset="0"/>
                        </a:rPr>
                        <a:t> </a:t>
                      </a:r>
                    </a:p>
                  </a:txBody>
                  <a:tcPr marL="8868" marR="8868" marT="8868"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tc gridSpan="2">
                  <a:txBody>
                    <a:bodyPr/>
                    <a:lstStyle/>
                    <a:p>
                      <a:pPr algn="ctr" fontAlgn="b"/>
                      <a:r>
                        <a:rPr lang="ru-RU" sz="900" b="0" i="0" u="none" strike="noStrike">
                          <a:solidFill>
                            <a:srgbClr val="000000"/>
                          </a:solidFill>
                          <a:effectLst/>
                          <a:latin typeface="Times New Roman" panose="02020603050405020304" pitchFamily="18" charset="0"/>
                        </a:rPr>
                        <a:t> </a:t>
                      </a:r>
                    </a:p>
                  </a:txBody>
                  <a:tcPr marL="8868" marR="8868" marT="8868"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tc gridSpan="4">
                  <a:txBody>
                    <a:bodyPr/>
                    <a:lstStyle/>
                    <a:p>
                      <a:pPr algn="ctr" fontAlgn="b"/>
                      <a:r>
                        <a:rPr lang="ru-RU" sz="900" b="0" i="0" u="none" strike="noStrike">
                          <a:solidFill>
                            <a:srgbClr val="000000"/>
                          </a:solidFill>
                          <a:effectLst/>
                          <a:latin typeface="Times New Roman" panose="02020603050405020304" pitchFamily="18" charset="0"/>
                        </a:rPr>
                        <a:t> </a:t>
                      </a:r>
                    </a:p>
                  </a:txBody>
                  <a:tcPr marL="8868" marR="8868" marT="8868"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ctr" fontAlgn="ctr"/>
                      <a:endParaRPr lang="ru-RU" sz="900" b="0" i="0" u="none" strike="noStrike">
                        <a:solidFill>
                          <a:srgbClr val="000000"/>
                        </a:solidFill>
                        <a:effectLst/>
                        <a:latin typeface="Times New Roman" panose="02020603050405020304" pitchFamily="18" charset="0"/>
                      </a:endParaRPr>
                    </a:p>
                  </a:txBody>
                  <a:tcPr marL="8868" marR="8868" marT="8868" marB="0" anchor="ctr">
                    <a:lnL>
                      <a:noFill/>
                    </a:lnL>
                    <a:lnR>
                      <a:noFill/>
                    </a:lnR>
                    <a:lnT>
                      <a:noFill/>
                    </a:lnT>
                    <a:lnB>
                      <a:noFill/>
                    </a:lnB>
                  </a:tcPr>
                </a:tc>
                <a:tc>
                  <a:txBody>
                    <a:bodyPr/>
                    <a:lstStyle/>
                    <a:p>
                      <a:pPr algn="ctr" fontAlgn="ctr"/>
                      <a:endParaRPr lang="ru-RU" sz="900" b="0" i="0" u="none" strike="noStrike">
                        <a:solidFill>
                          <a:srgbClr val="000000"/>
                        </a:solidFill>
                        <a:effectLst/>
                        <a:latin typeface="Times New Roman" panose="02020603050405020304" pitchFamily="18" charset="0"/>
                      </a:endParaRPr>
                    </a:p>
                  </a:txBody>
                  <a:tcPr marL="8868" marR="8868" marT="8868" marB="0" anchor="ctr">
                    <a:lnL>
                      <a:noFill/>
                    </a:lnL>
                    <a:lnR>
                      <a:noFill/>
                    </a:lnR>
                    <a:lnT>
                      <a:noFill/>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extLst>
                  <a:ext uri="{0D108BD9-81ED-4DB2-BD59-A6C34878D82A}">
                    <a16:rowId xmlns:a16="http://schemas.microsoft.com/office/drawing/2014/main" val="1123277176"/>
                  </a:ext>
                </a:extLst>
              </a:tr>
              <a:tr h="247179">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tc gridSpan="4">
                  <a:txBody>
                    <a:bodyPr/>
                    <a:lstStyle/>
                    <a:p>
                      <a:pPr algn="ctr" fontAlgn="t"/>
                      <a:r>
                        <a:rPr lang="ru-RU" sz="900" b="0" i="0" u="none" strike="noStrike">
                          <a:solidFill>
                            <a:srgbClr val="000000"/>
                          </a:solidFill>
                          <a:effectLst/>
                          <a:latin typeface="Times New Roman" panose="02020603050405020304" pitchFamily="18" charset="0"/>
                        </a:rPr>
                        <a:t>(должность)</a:t>
                      </a:r>
                    </a:p>
                  </a:txBody>
                  <a:tcPr marL="8868" marR="8868" marT="8868" marB="0">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t"/>
                      <a:endParaRPr lang="ru-RU" sz="900" b="0" i="0" u="none" strike="noStrike">
                        <a:solidFill>
                          <a:srgbClr val="000000"/>
                        </a:solidFill>
                        <a:effectLst/>
                        <a:latin typeface="Times New Roman" panose="02020603050405020304" pitchFamily="18" charset="0"/>
                      </a:endParaRPr>
                    </a:p>
                  </a:txBody>
                  <a:tcPr marL="8868" marR="8868" marT="8868" marB="0">
                    <a:lnL>
                      <a:noFill/>
                    </a:lnL>
                    <a:lnR>
                      <a:noFill/>
                    </a:lnR>
                    <a:lnT>
                      <a:noFill/>
                    </a:lnT>
                    <a:lnB>
                      <a:noFill/>
                    </a:lnB>
                  </a:tcPr>
                </a:tc>
                <a:tc gridSpan="2">
                  <a:txBody>
                    <a:bodyPr/>
                    <a:lstStyle/>
                    <a:p>
                      <a:pPr algn="ctr" fontAlgn="t"/>
                      <a:r>
                        <a:rPr lang="ru-RU" sz="900" b="0" i="0" u="none" strike="noStrike">
                          <a:solidFill>
                            <a:srgbClr val="000000"/>
                          </a:solidFill>
                          <a:effectLst/>
                          <a:latin typeface="Times New Roman" panose="02020603050405020304" pitchFamily="18" charset="0"/>
                        </a:rPr>
                        <a:t>(подпись)</a:t>
                      </a:r>
                    </a:p>
                  </a:txBody>
                  <a:tcPr marL="8868" marR="8868" marT="8868" marB="0">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a:txBody>
                    <a:bodyPr/>
                    <a:lstStyle/>
                    <a:p>
                      <a:pPr algn="l" fontAlgn="t"/>
                      <a:endParaRPr lang="ru-RU" sz="900" b="0" i="0" u="none" strike="noStrike">
                        <a:solidFill>
                          <a:srgbClr val="000000"/>
                        </a:solidFill>
                        <a:effectLst/>
                        <a:latin typeface="Times New Roman" panose="02020603050405020304" pitchFamily="18" charset="0"/>
                      </a:endParaRPr>
                    </a:p>
                  </a:txBody>
                  <a:tcPr marL="8868" marR="8868" marT="8868" marB="0">
                    <a:lnL>
                      <a:noFill/>
                    </a:lnL>
                    <a:lnR>
                      <a:noFill/>
                    </a:lnR>
                    <a:lnT>
                      <a:noFill/>
                    </a:lnT>
                    <a:lnB>
                      <a:noFill/>
                    </a:lnB>
                  </a:tcPr>
                </a:tc>
                <a:tc gridSpan="4">
                  <a:txBody>
                    <a:bodyPr/>
                    <a:lstStyle/>
                    <a:p>
                      <a:pPr algn="ctr" fontAlgn="t"/>
                      <a:r>
                        <a:rPr lang="ru-RU" sz="900" b="0" i="0" u="none" strike="noStrike">
                          <a:solidFill>
                            <a:srgbClr val="000000"/>
                          </a:solidFill>
                          <a:effectLst/>
                          <a:latin typeface="Times New Roman" panose="02020603050405020304" pitchFamily="18" charset="0"/>
                        </a:rPr>
                        <a:t>(расшифровка подписи)</a:t>
                      </a:r>
                    </a:p>
                  </a:txBody>
                  <a:tcPr marL="8868" marR="8868" marT="8868" marB="0">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extLst>
                  <a:ext uri="{0D108BD9-81ED-4DB2-BD59-A6C34878D82A}">
                    <a16:rowId xmlns:a16="http://schemas.microsoft.com/office/drawing/2014/main" val="1551563666"/>
                  </a:ext>
                </a:extLst>
              </a:tr>
              <a:tr h="247179">
                <a:tc>
                  <a:txBody>
                    <a:bodyPr/>
                    <a:lstStyle/>
                    <a:p>
                      <a:pPr algn="l" fontAlgn="b"/>
                      <a:r>
                        <a:rPr lang="ru-RU" sz="900" b="0" i="0" u="none" strike="noStrike">
                          <a:solidFill>
                            <a:srgbClr val="000000"/>
                          </a:solidFill>
                          <a:effectLst/>
                          <a:latin typeface="Times New Roman" panose="02020603050405020304" pitchFamily="18" charset="0"/>
                        </a:rPr>
                        <a:t>Исполнитель</a:t>
                      </a:r>
                    </a:p>
                  </a:txBody>
                  <a:tcPr marL="8868" marR="8868" marT="8868" marB="0" anchor="b">
                    <a:lnL>
                      <a:noFill/>
                    </a:lnL>
                    <a:lnR>
                      <a:noFill/>
                    </a:lnR>
                    <a:lnT>
                      <a:noFill/>
                    </a:lnT>
                    <a:lnB>
                      <a:noFill/>
                    </a:lnB>
                  </a:tcPr>
                </a:tc>
                <a:tc gridSpan="4">
                  <a:txBody>
                    <a:bodyPr/>
                    <a:lstStyle/>
                    <a:p>
                      <a:pPr algn="ctr" fontAlgn="b"/>
                      <a:r>
                        <a:rPr lang="ru-RU" sz="900" b="0" i="0" u="none" strike="noStrike">
                          <a:solidFill>
                            <a:srgbClr val="000000"/>
                          </a:solidFill>
                          <a:effectLst/>
                          <a:latin typeface="Times New Roman" panose="02020603050405020304" pitchFamily="18" charset="0"/>
                        </a:rPr>
                        <a:t> </a:t>
                      </a:r>
                    </a:p>
                  </a:txBody>
                  <a:tcPr marL="8868" marR="8868" marT="8868"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tc gridSpan="4">
                  <a:txBody>
                    <a:bodyPr/>
                    <a:lstStyle/>
                    <a:p>
                      <a:pPr algn="ctr" fontAlgn="b"/>
                      <a:r>
                        <a:rPr lang="ru-RU" sz="900" b="0" i="0" u="none" strike="noStrike">
                          <a:solidFill>
                            <a:srgbClr val="000000"/>
                          </a:solidFill>
                          <a:effectLst/>
                          <a:latin typeface="Times New Roman" panose="02020603050405020304" pitchFamily="18" charset="0"/>
                        </a:rPr>
                        <a:t> </a:t>
                      </a:r>
                    </a:p>
                  </a:txBody>
                  <a:tcPr marL="8868" marR="8868" marT="8868"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tc gridSpan="2">
                  <a:txBody>
                    <a:bodyPr/>
                    <a:lstStyle/>
                    <a:p>
                      <a:pPr algn="ctr" fontAlgn="b"/>
                      <a:r>
                        <a:rPr lang="ru-RU" sz="900" b="0" i="0" u="none" strike="noStrike">
                          <a:solidFill>
                            <a:srgbClr val="000000"/>
                          </a:solidFill>
                          <a:effectLst/>
                          <a:latin typeface="Times New Roman" panose="02020603050405020304" pitchFamily="18" charset="0"/>
                        </a:rPr>
                        <a:t> </a:t>
                      </a:r>
                    </a:p>
                  </a:txBody>
                  <a:tcPr marL="8868" marR="8868" marT="8868"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extLst>
                  <a:ext uri="{0D108BD9-81ED-4DB2-BD59-A6C34878D82A}">
                    <a16:rowId xmlns:a16="http://schemas.microsoft.com/office/drawing/2014/main" val="955843820"/>
                  </a:ext>
                </a:extLst>
              </a:tr>
              <a:tr h="247179">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tc gridSpan="4">
                  <a:txBody>
                    <a:bodyPr/>
                    <a:lstStyle/>
                    <a:p>
                      <a:pPr algn="ctr" fontAlgn="t"/>
                      <a:r>
                        <a:rPr lang="ru-RU" sz="900" b="0" i="0" u="none" strike="noStrike">
                          <a:solidFill>
                            <a:srgbClr val="000000"/>
                          </a:solidFill>
                          <a:effectLst/>
                          <a:latin typeface="Times New Roman" panose="02020603050405020304" pitchFamily="18" charset="0"/>
                        </a:rPr>
                        <a:t>(должность)</a:t>
                      </a:r>
                    </a:p>
                  </a:txBody>
                  <a:tcPr marL="8868" marR="8868" marT="8868" marB="0">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t"/>
                      <a:endParaRPr lang="ru-RU" sz="900" b="0" i="0" u="none" strike="noStrike">
                        <a:solidFill>
                          <a:srgbClr val="000000"/>
                        </a:solidFill>
                        <a:effectLst/>
                        <a:latin typeface="Times New Roman" panose="02020603050405020304" pitchFamily="18" charset="0"/>
                      </a:endParaRPr>
                    </a:p>
                  </a:txBody>
                  <a:tcPr marL="8868" marR="8868" marT="8868" marB="0">
                    <a:lnL>
                      <a:noFill/>
                    </a:lnL>
                    <a:lnR>
                      <a:noFill/>
                    </a:lnR>
                    <a:lnT>
                      <a:noFill/>
                    </a:lnT>
                    <a:lnB>
                      <a:noFill/>
                    </a:lnB>
                  </a:tcPr>
                </a:tc>
                <a:tc gridSpan="4">
                  <a:txBody>
                    <a:bodyPr/>
                    <a:lstStyle/>
                    <a:p>
                      <a:pPr algn="ctr" fontAlgn="t"/>
                      <a:r>
                        <a:rPr lang="ru-RU" sz="900" b="0" i="0" u="none" strike="noStrike">
                          <a:solidFill>
                            <a:srgbClr val="000000"/>
                          </a:solidFill>
                          <a:effectLst/>
                          <a:latin typeface="Times New Roman" panose="02020603050405020304" pitchFamily="18" charset="0"/>
                        </a:rPr>
                        <a:t>(фамилия, инициалы)</a:t>
                      </a:r>
                    </a:p>
                  </a:txBody>
                  <a:tcPr marL="8868" marR="8868" marT="8868" marB="0">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t"/>
                      <a:endParaRPr lang="ru-RU" sz="900" b="0" i="0" u="none" strike="noStrike">
                        <a:solidFill>
                          <a:srgbClr val="000000"/>
                        </a:solidFill>
                        <a:effectLst/>
                        <a:latin typeface="Times New Roman" panose="02020603050405020304" pitchFamily="18" charset="0"/>
                      </a:endParaRPr>
                    </a:p>
                  </a:txBody>
                  <a:tcPr marL="8868" marR="8868" marT="8868" marB="0">
                    <a:lnL>
                      <a:noFill/>
                    </a:lnL>
                    <a:lnR>
                      <a:noFill/>
                    </a:lnR>
                    <a:lnT>
                      <a:noFill/>
                    </a:lnT>
                    <a:lnB>
                      <a:noFill/>
                    </a:lnB>
                  </a:tcPr>
                </a:tc>
                <a:tc gridSpan="2">
                  <a:txBody>
                    <a:bodyPr/>
                    <a:lstStyle/>
                    <a:p>
                      <a:pPr algn="ctr" fontAlgn="t"/>
                      <a:r>
                        <a:rPr lang="ru-RU" sz="900" b="0" i="0" u="none" strike="noStrike">
                          <a:solidFill>
                            <a:srgbClr val="000000"/>
                          </a:solidFill>
                          <a:effectLst/>
                          <a:latin typeface="Times New Roman" panose="02020603050405020304" pitchFamily="18" charset="0"/>
                        </a:rPr>
                        <a:t>(телефон)</a:t>
                      </a:r>
                    </a:p>
                  </a:txBody>
                  <a:tcPr marL="8868" marR="8868" marT="8868" marB="0">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extLst>
                  <a:ext uri="{0D108BD9-81ED-4DB2-BD59-A6C34878D82A}">
                    <a16:rowId xmlns:a16="http://schemas.microsoft.com/office/drawing/2014/main" val="1211476431"/>
                  </a:ext>
                </a:extLst>
              </a:tr>
              <a:tr h="222462">
                <a:tc gridSpan="6">
                  <a:txBody>
                    <a:bodyPr/>
                    <a:lstStyle/>
                    <a:p>
                      <a:pPr algn="l" fontAlgn="b"/>
                      <a:r>
                        <a:rPr lang="ru-RU" sz="900" b="0" i="0" u="none" strike="noStrike">
                          <a:solidFill>
                            <a:srgbClr val="000000"/>
                          </a:solidFill>
                          <a:effectLst/>
                          <a:latin typeface="Times New Roman" panose="02020603050405020304" pitchFamily="18" charset="0"/>
                        </a:rPr>
                        <a:t>«__» __________________ 20__г.</a:t>
                      </a:r>
                    </a:p>
                  </a:txBody>
                  <a:tcPr marL="8868" marR="8868" marT="8868"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tc>
                  <a:txBody>
                    <a:bodyPr/>
                    <a:lstStyle/>
                    <a:p>
                      <a:pPr algn="l" fontAlgn="b"/>
                      <a:endParaRPr lang="ru-RU" sz="900" b="0" i="0" u="none" strike="noStrike">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tc>
                  <a:txBody>
                    <a:bodyPr/>
                    <a:lstStyle/>
                    <a:p>
                      <a:pPr algn="l" fontAlgn="b"/>
                      <a:endParaRPr lang="ru-RU" sz="900" b="0" i="0" u="none" strike="noStrike" dirty="0">
                        <a:solidFill>
                          <a:srgbClr val="000000"/>
                        </a:solidFill>
                        <a:effectLst/>
                        <a:latin typeface="Times New Roman" panose="02020603050405020304" pitchFamily="18" charset="0"/>
                      </a:endParaRPr>
                    </a:p>
                  </a:txBody>
                  <a:tcPr marL="8868" marR="8868" marT="8868" marB="0" anchor="b">
                    <a:lnL>
                      <a:noFill/>
                    </a:lnL>
                    <a:lnR>
                      <a:noFill/>
                    </a:lnR>
                    <a:lnT>
                      <a:noFill/>
                    </a:lnT>
                    <a:lnB>
                      <a:noFill/>
                    </a:lnB>
                  </a:tcPr>
                </a:tc>
                <a:extLst>
                  <a:ext uri="{0D108BD9-81ED-4DB2-BD59-A6C34878D82A}">
                    <a16:rowId xmlns:a16="http://schemas.microsoft.com/office/drawing/2014/main" val="1522741496"/>
                  </a:ext>
                </a:extLst>
              </a:tr>
            </a:tbl>
          </a:graphicData>
        </a:graphic>
      </p:graphicFrame>
      <p:sp>
        <p:nvSpPr>
          <p:cNvPr id="2" name="Номер слайда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1421E56-1526-4232-83DC-EB4F8B5E654B}" type="slidenum">
              <a:rPr kumimoji="0" lang="ru-RU" sz="9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ru-RU" sz="900" b="0" i="0" u="none" strike="noStrike" kern="1200" cap="none" spc="0" normalizeH="0" baseline="0" noProof="0">
              <a:ln>
                <a:noFill/>
              </a:ln>
              <a:solidFill>
                <a:prstClr val="black">
                  <a:tint val="75000"/>
                </a:prstClr>
              </a:solidFill>
              <a:effectLst/>
              <a:uLnTx/>
              <a:uFillTx/>
              <a:latin typeface="Calibri"/>
              <a:ea typeface="+mn-ea"/>
              <a:cs typeface="+mn-cs"/>
            </a:endParaRPr>
          </a:p>
        </p:txBody>
      </p:sp>
      <p:pic>
        <p:nvPicPr>
          <p:cNvPr id="3" name="Рисунок 2"/>
          <p:cNvPicPr>
            <a:picLocks noChangeAspect="1"/>
          </p:cNvPicPr>
          <p:nvPr/>
        </p:nvPicPr>
        <p:blipFill>
          <a:blip r:embed="rId2"/>
          <a:stretch>
            <a:fillRect/>
          </a:stretch>
        </p:blipFill>
        <p:spPr>
          <a:xfrm>
            <a:off x="1" y="1988840"/>
            <a:ext cx="9143998" cy="1656184"/>
          </a:xfrm>
          <a:prstGeom prst="rect">
            <a:avLst/>
          </a:prstGeom>
        </p:spPr>
      </p:pic>
    </p:spTree>
    <p:extLst>
      <p:ext uri="{BB962C8B-B14F-4D97-AF65-F5344CB8AC3E}">
        <p14:creationId xmlns:p14="http://schemas.microsoft.com/office/powerpoint/2010/main" val="2032713086"/>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Номер слайда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1421E56-1526-4232-83DC-EB4F8B5E654B}" type="slidenum">
              <a:rPr kumimoji="0" lang="ru-RU" sz="9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ru-RU" sz="900" b="0" i="0" u="none" strike="noStrike" kern="1200" cap="none" spc="0" normalizeH="0" baseline="0" noProof="0">
              <a:ln>
                <a:noFill/>
              </a:ln>
              <a:solidFill>
                <a:prstClr val="black">
                  <a:tint val="75000"/>
                </a:prstClr>
              </a:solidFill>
              <a:effectLst/>
              <a:uLnTx/>
              <a:uFillTx/>
              <a:latin typeface="Calibri"/>
              <a:ea typeface="+mn-ea"/>
              <a:cs typeface="+mn-cs"/>
            </a:endParaRPr>
          </a:p>
        </p:txBody>
      </p:sp>
      <p:graphicFrame>
        <p:nvGraphicFramePr>
          <p:cNvPr id="6" name="Таблица 5"/>
          <p:cNvGraphicFramePr>
            <a:graphicFrameLocks noGrp="1"/>
          </p:cNvGraphicFramePr>
          <p:nvPr>
            <p:extLst/>
          </p:nvPr>
        </p:nvGraphicFramePr>
        <p:xfrm>
          <a:off x="81844" y="88081"/>
          <a:ext cx="8928992" cy="1067910"/>
        </p:xfrm>
        <a:graphic>
          <a:graphicData uri="http://schemas.openxmlformats.org/drawingml/2006/table">
            <a:tbl>
              <a:tblPr firstRow="1" firstCol="1" bandRow="1">
                <a:tableStyleId>{5C22544A-7EE6-4342-B048-85BDC9FD1C3A}</a:tableStyleId>
              </a:tblPr>
              <a:tblGrid>
                <a:gridCol w="8928992">
                  <a:extLst>
                    <a:ext uri="{9D8B030D-6E8A-4147-A177-3AD203B41FA5}">
                      <a16:colId xmlns:a16="http://schemas.microsoft.com/office/drawing/2014/main" val="928810099"/>
                    </a:ext>
                  </a:extLst>
                </a:gridCol>
              </a:tblGrid>
              <a:tr h="366522">
                <a:tc>
                  <a:txBody>
                    <a:bodyPr/>
                    <a:lstStyle/>
                    <a:p>
                      <a:pPr algn="ctr">
                        <a:spcBef>
                          <a:spcPts val="600"/>
                        </a:spcBef>
                        <a:spcAft>
                          <a:spcPts val="0"/>
                        </a:spcAft>
                        <a:tabLst>
                          <a:tab pos="270510" algn="l"/>
                        </a:tabLst>
                      </a:pPr>
                      <a:r>
                        <a:rPr lang="ru-RU" sz="2000" dirty="0" smtClean="0">
                          <a:solidFill>
                            <a:srgbClr val="FF0000"/>
                          </a:solidFill>
                          <a:effectLst/>
                          <a:latin typeface="Calibri" panose="020F0502020204030204" pitchFamily="34" charset="0"/>
                          <a:cs typeface="Times New Roman" panose="02020603050405020304" pitchFamily="18" charset="0"/>
                        </a:rPr>
                        <a:t>Вносятся ли </a:t>
                      </a:r>
                    </a:p>
                    <a:p>
                      <a:pPr algn="ctr">
                        <a:spcBef>
                          <a:spcPts val="600"/>
                        </a:spcBef>
                        <a:spcAft>
                          <a:spcPts val="0"/>
                        </a:spcAft>
                        <a:tabLst>
                          <a:tab pos="270510" algn="l"/>
                        </a:tabLst>
                      </a:pPr>
                      <a:r>
                        <a:rPr lang="ru-RU" sz="2000" dirty="0" smtClean="0">
                          <a:solidFill>
                            <a:srgbClr val="FF0000"/>
                          </a:solidFill>
                          <a:effectLst/>
                          <a:latin typeface="Calibri" panose="020F0502020204030204" pitchFamily="34" charset="0"/>
                          <a:cs typeface="Times New Roman" panose="02020603050405020304" pitchFamily="18" charset="0"/>
                        </a:rPr>
                        <a:t>Сведения по поступлениям и выплатам в электронный бюджет?</a:t>
                      </a:r>
                      <a:endParaRPr lang="ru-RU" sz="2000" dirty="0">
                        <a:solidFill>
                          <a:srgbClr val="FF0000"/>
                        </a:solidFill>
                        <a:effectLst/>
                        <a:latin typeface="Calibri" panose="020F0502020204030204" pitchFamily="34" charset="0"/>
                        <a:cs typeface="Times New Roman" panose="02020603050405020304" pitchFamily="18" charset="0"/>
                      </a:endParaRPr>
                    </a:p>
                  </a:txBody>
                  <a:tcPr marL="68580" marR="68580" marT="0" marB="0">
                    <a:noFill/>
                  </a:tcPr>
                </a:tc>
                <a:extLst>
                  <a:ext uri="{0D108BD9-81ED-4DB2-BD59-A6C34878D82A}">
                    <a16:rowId xmlns:a16="http://schemas.microsoft.com/office/drawing/2014/main" val="3697859942"/>
                  </a:ext>
                </a:extLst>
              </a:tr>
              <a:tr h="382110">
                <a:tc>
                  <a:txBody>
                    <a:bodyPr/>
                    <a:lstStyle/>
                    <a:p>
                      <a:pPr marL="0" indent="0" algn="just">
                        <a:spcBef>
                          <a:spcPts val="600"/>
                        </a:spcBef>
                        <a:spcAft>
                          <a:spcPts val="0"/>
                        </a:spcAft>
                        <a:buNone/>
                        <a:tabLst>
                          <a:tab pos="270510" algn="l"/>
                        </a:tabLst>
                      </a:pPr>
                      <a:endParaRPr lang="ru-RU" sz="2000" dirty="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oFill/>
                  </a:tcPr>
                </a:tc>
                <a:extLst>
                  <a:ext uri="{0D108BD9-81ED-4DB2-BD59-A6C34878D82A}">
                    <a16:rowId xmlns:a16="http://schemas.microsoft.com/office/drawing/2014/main" val="2824076291"/>
                  </a:ext>
                </a:extLst>
              </a:tr>
            </a:tbl>
          </a:graphicData>
        </a:graphic>
      </p:graphicFrame>
      <p:pic>
        <p:nvPicPr>
          <p:cNvPr id="2" name="Рисунок 1"/>
          <p:cNvPicPr>
            <a:picLocks noChangeAspect="1"/>
          </p:cNvPicPr>
          <p:nvPr/>
        </p:nvPicPr>
        <p:blipFill rotWithShape="1">
          <a:blip r:embed="rId2"/>
          <a:srcRect l="-1" t="7000" r="54720" b="37000"/>
          <a:stretch/>
        </p:blipFill>
        <p:spPr>
          <a:xfrm>
            <a:off x="251520" y="1073433"/>
            <a:ext cx="8280920" cy="5760640"/>
          </a:xfrm>
          <a:prstGeom prst="rect">
            <a:avLst/>
          </a:prstGeom>
        </p:spPr>
      </p:pic>
      <p:sp>
        <p:nvSpPr>
          <p:cNvPr id="3" name="Прямоугольник 2"/>
          <p:cNvSpPr/>
          <p:nvPr/>
        </p:nvSpPr>
        <p:spPr>
          <a:xfrm>
            <a:off x="395536" y="3396135"/>
            <a:ext cx="864096" cy="36004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pic>
        <p:nvPicPr>
          <p:cNvPr id="5" name="Рисунок 4"/>
          <p:cNvPicPr>
            <a:picLocks noChangeAspect="1"/>
          </p:cNvPicPr>
          <p:nvPr/>
        </p:nvPicPr>
        <p:blipFill rotWithShape="1">
          <a:blip r:embed="rId3"/>
          <a:srcRect l="27956" t="39199" r="29126" b="38401"/>
          <a:stretch/>
        </p:blipFill>
        <p:spPr>
          <a:xfrm>
            <a:off x="1295128" y="4057893"/>
            <a:ext cx="7848872" cy="2304256"/>
          </a:xfrm>
          <a:prstGeom prst="rect">
            <a:avLst/>
          </a:prstGeom>
        </p:spPr>
      </p:pic>
      <p:sp>
        <p:nvSpPr>
          <p:cNvPr id="7" name="Прямоугольник 6"/>
          <p:cNvSpPr/>
          <p:nvPr/>
        </p:nvSpPr>
        <p:spPr>
          <a:xfrm>
            <a:off x="1259632" y="4077072"/>
            <a:ext cx="7884368" cy="227928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9" name="Прямая со стрелкой 8"/>
          <p:cNvCxnSpPr/>
          <p:nvPr/>
        </p:nvCxnSpPr>
        <p:spPr>
          <a:xfrm>
            <a:off x="1259632" y="3756175"/>
            <a:ext cx="216024" cy="301718"/>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0" name="Выноска со стрелкой вниз 9"/>
          <p:cNvSpPr/>
          <p:nvPr/>
        </p:nvSpPr>
        <p:spPr>
          <a:xfrm>
            <a:off x="2915816" y="836712"/>
            <a:ext cx="5616624" cy="576064"/>
          </a:xfrm>
          <a:prstGeom prst="downArrowCallout">
            <a:avLst/>
          </a:prstGeom>
          <a:solidFill>
            <a:srgbClr val="D6F3FA"/>
          </a:solidFill>
          <a:ln>
            <a:solidFill>
              <a:srgbClr val="D6F3F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Да, в «ЭБ» функционал реализован</a:t>
            </a:r>
            <a:endParaRPr kumimoji="0" lang="ru-RU" sz="1800" b="0" i="0" u="none" strike="noStrike" kern="1200" cap="none" spc="0" normalizeH="0" baseline="0" noProof="0" dirty="0">
              <a:ln>
                <a:noFill/>
              </a:ln>
              <a:solidFill>
                <a:srgbClr val="FF0000"/>
              </a:solidFill>
              <a:effectLst/>
              <a:uLnTx/>
              <a:uFillTx/>
              <a:latin typeface="Calibri"/>
              <a:ea typeface="+mn-ea"/>
              <a:cs typeface="+mn-cs"/>
            </a:endParaRPr>
          </a:p>
        </p:txBody>
      </p:sp>
    </p:spTree>
    <p:extLst>
      <p:ext uri="{BB962C8B-B14F-4D97-AF65-F5344CB8AC3E}">
        <p14:creationId xmlns:p14="http://schemas.microsoft.com/office/powerpoint/2010/main" val="3035439972"/>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0" y="1412776"/>
            <a:ext cx="9108504" cy="378565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3200" b="0" i="0" u="none" strike="noStrike" kern="1200" cap="none" spc="0" normalizeH="0" baseline="0" noProof="0" dirty="0">
                <a:ln>
                  <a:noFill/>
                </a:ln>
                <a:solidFill>
                  <a:prstClr val="black"/>
                </a:solidFill>
                <a:effectLst/>
                <a:uLnTx/>
                <a:uFillTx/>
                <a:latin typeface="Calibri"/>
                <a:ea typeface="+mn-ea"/>
                <a:cs typeface="+mn-cs"/>
              </a:rPr>
              <a:t>Приказ Министерства финансов Российской Федерации от 24.05.2022 № 82н </a:t>
            </a:r>
            <a:endParaRPr kumimoji="0" lang="ru-RU" sz="3200" b="0" i="0" u="none" strike="noStrike" kern="1200" cap="none" spc="0" normalizeH="0" baseline="0" noProof="0" dirty="0" smtClean="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3200" b="0" i="0" u="none" strike="noStrike" kern="1200" cap="none" spc="0" normalizeH="0" baseline="0" noProof="0" dirty="0" smtClean="0">
                <a:ln>
                  <a:noFill/>
                </a:ln>
                <a:solidFill>
                  <a:prstClr val="black"/>
                </a:solidFill>
                <a:effectLst/>
                <a:uLnTx/>
                <a:uFillTx/>
                <a:latin typeface="Calibri"/>
                <a:ea typeface="+mn-ea"/>
                <a:cs typeface="+mn-cs"/>
              </a:rPr>
              <a:t>«О </a:t>
            </a:r>
            <a:r>
              <a:rPr kumimoji="0" lang="ru-RU" sz="3200" b="0" i="0" u="none" strike="noStrike" kern="1200" cap="none" spc="0" normalizeH="0" baseline="0" noProof="0" dirty="0">
                <a:ln>
                  <a:noFill/>
                </a:ln>
                <a:solidFill>
                  <a:prstClr val="black"/>
                </a:solidFill>
                <a:effectLst/>
                <a:uLnTx/>
                <a:uFillTx/>
                <a:latin typeface="Calibri"/>
                <a:ea typeface="+mn-ea"/>
                <a:cs typeface="+mn-cs"/>
              </a:rPr>
              <a:t>Порядке формирования и применения кодов бюджетной классификации Российской Федерации, их структуре и принципах </a:t>
            </a:r>
            <a:r>
              <a:rPr kumimoji="0" lang="ru-RU" sz="3200" b="0" i="0" u="none" strike="noStrike" kern="1200" cap="none" spc="0" normalizeH="0" baseline="0" noProof="0" dirty="0" smtClean="0">
                <a:ln>
                  <a:noFill/>
                </a:ln>
                <a:solidFill>
                  <a:prstClr val="black"/>
                </a:solidFill>
                <a:effectLst/>
                <a:uLnTx/>
                <a:uFillTx/>
                <a:latin typeface="Calibri"/>
                <a:ea typeface="+mn-ea"/>
                <a:cs typeface="+mn-cs"/>
              </a:rPr>
              <a:t>назначения»</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3200" b="1" i="0" u="none" strike="noStrike" kern="1200" cap="none" spc="0" normalizeH="0" baseline="0" noProof="0" dirty="0">
              <a:ln>
                <a:noFill/>
              </a:ln>
              <a:solidFill>
                <a:srgbClr val="FF0000"/>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600" b="1" i="0" u="none" strike="noStrike" kern="1200" cap="none" spc="0" normalizeH="0" baseline="0" noProof="0" dirty="0" smtClean="0">
                <a:ln>
                  <a:noFill/>
                </a:ln>
                <a:solidFill>
                  <a:srgbClr val="FF0000"/>
                </a:solidFill>
                <a:effectLst/>
                <a:uLnTx/>
                <a:uFillTx/>
                <a:latin typeface="Calibri"/>
                <a:ea typeface="+mn-ea"/>
                <a:cs typeface="+mn-cs"/>
              </a:rPr>
              <a:t>Взамен приказа 85н</a:t>
            </a:r>
            <a:endParaRPr kumimoji="0" lang="ru-RU" sz="1600" b="1" i="0" u="none" strike="noStrike" kern="1200" cap="none" spc="0" normalizeH="0" baseline="0" noProof="0" dirty="0">
              <a:ln>
                <a:noFill/>
              </a:ln>
              <a:solidFill>
                <a:srgbClr val="FF0000"/>
              </a:solidFill>
              <a:effectLst/>
              <a:uLnTx/>
              <a:uFillTx/>
              <a:latin typeface="Calibri"/>
              <a:ea typeface="+mn-ea"/>
              <a:cs typeface="+mn-cs"/>
            </a:endParaRPr>
          </a:p>
        </p:txBody>
      </p:sp>
    </p:spTree>
    <p:extLst>
      <p:ext uri="{BB962C8B-B14F-4D97-AF65-F5344CB8AC3E}">
        <p14:creationId xmlns:p14="http://schemas.microsoft.com/office/powerpoint/2010/main" val="2282745140"/>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107504" y="1988840"/>
            <a:ext cx="8712968" cy="224676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a:ea typeface="+mn-ea"/>
                <a:cs typeface="+mn-cs"/>
              </a:rPr>
              <a:t>	</a:t>
            </a:r>
            <a:r>
              <a:rPr kumimoji="0" lang="ru-RU" sz="2800" b="0" i="0" u="none" strike="noStrike" kern="1200" cap="none" spc="0" normalizeH="0" baseline="0" noProof="0" dirty="0">
                <a:ln>
                  <a:noFill/>
                </a:ln>
                <a:solidFill>
                  <a:prstClr val="black"/>
                </a:solidFill>
                <a:effectLst/>
                <a:uLnTx/>
                <a:uFillTx/>
                <a:latin typeface="Calibri"/>
                <a:ea typeface="+mn-ea"/>
                <a:cs typeface="+mn-cs"/>
              </a:rPr>
              <a:t>Приказ Министерства финансов Российской Федерации от 17.05.2022 № 75н</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800" b="0" i="0" u="none" strike="noStrike" kern="1200" cap="none" spc="0" normalizeH="0" baseline="0" noProof="0" dirty="0" smtClean="0">
                <a:ln>
                  <a:noFill/>
                </a:ln>
                <a:solidFill>
                  <a:prstClr val="black"/>
                </a:solidFill>
                <a:effectLst/>
                <a:uLnTx/>
                <a:uFillTx/>
                <a:latin typeface="Calibri"/>
                <a:ea typeface="+mn-ea"/>
                <a:cs typeface="+mn-cs"/>
              </a:rPr>
              <a:t>«Об </a:t>
            </a:r>
            <a:r>
              <a:rPr kumimoji="0" lang="ru-RU" sz="2800" b="0" i="0" u="none" strike="noStrike" kern="1200" cap="none" spc="0" normalizeH="0" baseline="0" noProof="0" dirty="0">
                <a:ln>
                  <a:noFill/>
                </a:ln>
                <a:solidFill>
                  <a:prstClr val="black"/>
                </a:solidFill>
                <a:effectLst/>
                <a:uLnTx/>
                <a:uFillTx/>
                <a:latin typeface="Calibri"/>
                <a:ea typeface="+mn-ea"/>
                <a:cs typeface="+mn-cs"/>
              </a:rPr>
              <a:t>утверждении кодов (перечней кодов) бюджетной классификации Российской Федерации </a:t>
            </a:r>
            <a:r>
              <a:rPr kumimoji="0" lang="ru-RU" sz="2800" b="1" i="0" u="sng" strike="noStrike" kern="1200" cap="none" spc="0" normalizeH="0" baseline="0" noProof="0" dirty="0">
                <a:ln>
                  <a:noFill/>
                </a:ln>
                <a:solidFill>
                  <a:prstClr val="black"/>
                </a:solidFill>
                <a:effectLst/>
                <a:uLnTx/>
                <a:uFillTx/>
                <a:latin typeface="Calibri"/>
                <a:ea typeface="+mn-ea"/>
                <a:cs typeface="+mn-cs"/>
              </a:rPr>
              <a:t>на 2023 год </a:t>
            </a:r>
            <a:endParaRPr kumimoji="0" lang="ru-RU" sz="2800" b="1" i="0" u="sng" strike="noStrike" kern="1200" cap="none" spc="0" normalizeH="0" baseline="0" noProof="0" dirty="0" smtClean="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800" b="0" i="0" u="none" strike="noStrike" kern="1200" cap="none" spc="0" normalizeH="0" baseline="0" noProof="0" dirty="0" smtClean="0">
                <a:ln>
                  <a:noFill/>
                </a:ln>
                <a:solidFill>
                  <a:prstClr val="black"/>
                </a:solidFill>
                <a:effectLst/>
                <a:uLnTx/>
                <a:uFillTx/>
                <a:latin typeface="Calibri"/>
                <a:ea typeface="+mn-ea"/>
                <a:cs typeface="+mn-cs"/>
              </a:rPr>
              <a:t>(</a:t>
            </a:r>
            <a:r>
              <a:rPr kumimoji="0" lang="ru-RU" sz="2800" b="0" i="0" u="none" strike="noStrike" kern="1200" cap="none" spc="0" normalizeH="0" baseline="0" noProof="0" dirty="0">
                <a:ln>
                  <a:noFill/>
                </a:ln>
                <a:solidFill>
                  <a:prstClr val="black"/>
                </a:solidFill>
                <a:effectLst/>
                <a:uLnTx/>
                <a:uFillTx/>
                <a:latin typeface="Calibri"/>
                <a:ea typeface="+mn-ea"/>
                <a:cs typeface="+mn-cs"/>
              </a:rPr>
              <a:t>на 2023 год и на плановый период 2024 и 2025 годов</a:t>
            </a:r>
            <a:r>
              <a:rPr kumimoji="0" lang="ru-RU" sz="2800" b="0" i="0" u="none" strike="noStrike" kern="1200" cap="none" spc="0" normalizeH="0" baseline="0" noProof="0" dirty="0" smtClean="0">
                <a:ln>
                  <a:noFill/>
                </a:ln>
                <a:solidFill>
                  <a:prstClr val="black"/>
                </a:solidFill>
                <a:effectLst/>
                <a:uLnTx/>
                <a:uFillTx/>
                <a:latin typeface="Calibri"/>
                <a:ea typeface="+mn-ea"/>
                <a:cs typeface="+mn-cs"/>
              </a:rPr>
              <a:t>)»</a:t>
            </a:r>
            <a:endParaRPr kumimoji="0" lang="ru-RU" sz="28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67992626"/>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Прямоугольник 11"/>
          <p:cNvSpPr/>
          <p:nvPr/>
        </p:nvSpPr>
        <p:spPr>
          <a:xfrm>
            <a:off x="0" y="0"/>
            <a:ext cx="9144000" cy="4221088"/>
          </a:xfrm>
          <a:prstGeom prst="rect">
            <a:avLst/>
          </a:prstGeom>
          <a:blipFill dpi="0" rotWithShape="1">
            <a:blip r:embed="rId2" cstate="print">
              <a:alphaModFix amt="29000"/>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Прямоугольник 7"/>
          <p:cNvSpPr/>
          <p:nvPr/>
        </p:nvSpPr>
        <p:spPr>
          <a:xfrm>
            <a:off x="488925" y="3284984"/>
            <a:ext cx="7899501" cy="923320"/>
          </a:xfrm>
          <a:prstGeom prst="rect">
            <a:avLst/>
          </a:prstGeom>
        </p:spPr>
        <p:txBody>
          <a:bodyPr wrap="square" lIns="91430" tIns="45715" rIns="91430" bIns="45715">
            <a:spAutoFit/>
          </a:bodyPr>
          <a:lstStyle/>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 name="Заголовок 1"/>
          <p:cNvSpPr>
            <a:spLocks noGrp="1"/>
          </p:cNvSpPr>
          <p:nvPr>
            <p:ph type="title"/>
          </p:nvPr>
        </p:nvSpPr>
        <p:spPr>
          <a:xfrm>
            <a:off x="107504" y="2996952"/>
            <a:ext cx="8928992" cy="1224136"/>
          </a:xfrm>
        </p:spPr>
        <p:txBody>
          <a:bodyPr>
            <a:noAutofit/>
          </a:bodyPr>
          <a:lstStyle/>
          <a:p>
            <a:r>
              <a:rPr lang="ru-RU" sz="4000" i="1" dirty="0" smtClean="0">
                <a:solidFill>
                  <a:schemeClr val="tx2">
                    <a:lumMod val="75000"/>
                  </a:schemeClr>
                </a:solidFill>
              </a:rPr>
              <a:t/>
            </a:r>
            <a:br>
              <a:rPr lang="ru-RU" sz="4000" i="1" dirty="0" smtClean="0">
                <a:solidFill>
                  <a:schemeClr val="tx2">
                    <a:lumMod val="75000"/>
                  </a:schemeClr>
                </a:solidFill>
              </a:rPr>
            </a:br>
            <a:r>
              <a:rPr lang="ru-RU" sz="4000" i="1" dirty="0">
                <a:solidFill>
                  <a:schemeClr val="tx2">
                    <a:lumMod val="75000"/>
                  </a:schemeClr>
                </a:solidFill>
              </a:rPr>
              <a:t>Отчетность об использовании государственного (муниципального) </a:t>
            </a:r>
            <a:r>
              <a:rPr lang="ru-RU" sz="4000" i="1" dirty="0" smtClean="0">
                <a:solidFill>
                  <a:schemeClr val="tx2">
                    <a:lumMod val="75000"/>
                  </a:schemeClr>
                </a:solidFill>
              </a:rPr>
              <a:t>имущества</a:t>
            </a:r>
            <a:br>
              <a:rPr lang="ru-RU" sz="4000" i="1" dirty="0" smtClean="0">
                <a:solidFill>
                  <a:schemeClr val="tx2">
                    <a:lumMod val="75000"/>
                  </a:schemeClr>
                </a:solidFill>
              </a:rPr>
            </a:br>
            <a:r>
              <a:rPr lang="ru-RU" sz="4000" i="1" dirty="0">
                <a:solidFill>
                  <a:schemeClr val="tx2">
                    <a:lumMod val="75000"/>
                  </a:schemeClr>
                </a:solidFill>
              </a:rPr>
              <a:t/>
            </a:r>
            <a:br>
              <a:rPr lang="ru-RU" sz="4000" i="1" dirty="0">
                <a:solidFill>
                  <a:schemeClr val="tx2">
                    <a:lumMod val="75000"/>
                  </a:schemeClr>
                </a:solidFill>
              </a:rPr>
            </a:br>
            <a:r>
              <a:rPr lang="ru-RU" sz="2400" b="1" i="1" dirty="0" smtClean="0">
                <a:solidFill>
                  <a:schemeClr val="tx2">
                    <a:lumMod val="75000"/>
                  </a:schemeClr>
                </a:solidFill>
              </a:rPr>
              <a:t>(общие положения)</a:t>
            </a:r>
            <a:endParaRPr lang="ru-RU" sz="2400" i="1" dirty="0">
              <a:solidFill>
                <a:schemeClr val="tx2">
                  <a:lumMod val="75000"/>
                </a:schemeClr>
              </a:solidFill>
            </a:endParaRPr>
          </a:p>
        </p:txBody>
      </p:sp>
      <p:sp>
        <p:nvSpPr>
          <p:cNvPr id="4" name="Номер слайда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0B5D963-1B0A-489A-A2F2-770BD17190DE}"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ru-RU"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917625985"/>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 y="17358"/>
            <a:ext cx="9108503" cy="675338"/>
          </a:xfrm>
        </p:spPr>
        <p:txBody>
          <a:bodyPr>
            <a:normAutofit/>
          </a:bodyPr>
          <a:lstStyle/>
          <a:p>
            <a:pPr algn="ctr"/>
            <a:r>
              <a:rPr lang="ru-RU" sz="2400" b="1" dirty="0">
                <a:solidFill>
                  <a:schemeClr val="accent6">
                    <a:lumMod val="75000"/>
                  </a:schemeClr>
                </a:solidFill>
                <a:latin typeface="Arial" panose="020B0604020202020204" pitchFamily="34" charset="0"/>
                <a:cs typeface="Arial" panose="020B0604020202020204" pitchFamily="34" charset="0"/>
              </a:rPr>
              <a:t>Распоряжение Правительства РФ от 12.10.2020 № </a:t>
            </a:r>
            <a:r>
              <a:rPr lang="ru-RU" sz="2400" b="1" dirty="0" smtClean="0">
                <a:solidFill>
                  <a:schemeClr val="accent6">
                    <a:lumMod val="75000"/>
                  </a:schemeClr>
                </a:solidFill>
                <a:latin typeface="Arial" panose="020B0604020202020204" pitchFamily="34" charset="0"/>
                <a:cs typeface="Arial" panose="020B0604020202020204" pitchFamily="34" charset="0"/>
              </a:rPr>
              <a:t>2645-р</a:t>
            </a:r>
            <a:endParaRPr lang="ru-RU" sz="2400" dirty="0">
              <a:solidFill>
                <a:schemeClr val="accent6">
                  <a:lumMod val="75000"/>
                </a:schemeClr>
              </a:solidFill>
              <a:latin typeface="Arial" panose="020B0604020202020204" pitchFamily="34" charset="0"/>
              <a:cs typeface="Arial" panose="020B0604020202020204" pitchFamily="34" charset="0"/>
            </a:endParaRPr>
          </a:p>
        </p:txBody>
      </p:sp>
      <p:sp>
        <p:nvSpPr>
          <p:cNvPr id="3" name="Объект 2"/>
          <p:cNvSpPr>
            <a:spLocks noGrp="1"/>
          </p:cNvSpPr>
          <p:nvPr>
            <p:ph idx="1"/>
          </p:nvPr>
        </p:nvSpPr>
        <p:spPr>
          <a:xfrm>
            <a:off x="1" y="980728"/>
            <a:ext cx="9144000" cy="5877272"/>
          </a:xfrm>
        </p:spPr>
        <p:txBody>
          <a:bodyPr>
            <a:normAutofit fontScale="62500" lnSpcReduction="20000"/>
          </a:bodyPr>
          <a:lstStyle/>
          <a:p>
            <a:pPr marL="0" indent="0">
              <a:buNone/>
            </a:pPr>
            <a:r>
              <a:rPr lang="ru-RU" sz="2325" dirty="0"/>
              <a:t>В целях повышения эффективности управления и распоряжения государственным и муниципальным имуществом:</a:t>
            </a:r>
          </a:p>
          <a:p>
            <a:pPr marL="0" indent="0">
              <a:buNone/>
            </a:pPr>
            <a:endParaRPr lang="ru-RU" dirty="0" smtClean="0"/>
          </a:p>
          <a:p>
            <a:pPr marL="0" indent="0" algn="just">
              <a:buNone/>
            </a:pPr>
            <a:r>
              <a:rPr lang="ru-RU" dirty="0" smtClean="0">
                <a:latin typeface="Arial" panose="020B0604020202020204" pitchFamily="34" charset="0"/>
                <a:cs typeface="Arial" panose="020B0604020202020204" pitchFamily="34" charset="0"/>
              </a:rPr>
              <a:t>1. Утвердить прилагаемую методику определения критериев оптимальности состава государственного и муниципального имущества и показателей эффективности управления и распоряжения им (далее - методика).</a:t>
            </a:r>
          </a:p>
          <a:p>
            <a:pPr marL="0" indent="0" algn="just">
              <a:buNone/>
            </a:pPr>
            <a:r>
              <a:rPr lang="ru-RU" sz="2600" b="1" dirty="0" smtClean="0">
                <a:solidFill>
                  <a:schemeClr val="accent1">
                    <a:lumMod val="50000"/>
                  </a:schemeClr>
                </a:solidFill>
                <a:latin typeface="Arial" panose="020B0604020202020204" pitchFamily="34" charset="0"/>
                <a:cs typeface="Arial" panose="020B0604020202020204" pitchFamily="34" charset="0"/>
              </a:rPr>
              <a:t>2. Федеральным органам исполнительной власти при управлении и распоряжении государственным имуществом руководствоваться методикой и ежегодно, до 15 июля года, следующим за отчетным, размещать в государственной автоматизированной информационной системе "Управление" отчетность об эффективности управления и распоряжения государственным имуществом, за исключением имущества, сведения о котором отнесены к государственной тайне, по формам, предусмотренным методикой.</a:t>
            </a:r>
          </a:p>
          <a:p>
            <a:pPr marL="0" indent="0" algn="just">
              <a:buNone/>
            </a:pPr>
            <a:r>
              <a:rPr lang="ru-RU" sz="2175" dirty="0">
                <a:latin typeface="Arial" panose="020B0604020202020204" pitchFamily="34" charset="0"/>
                <a:cs typeface="Arial" panose="020B0604020202020204" pitchFamily="34" charset="0"/>
              </a:rPr>
              <a:t>3. Рекомендовать органам исполнительной власти субъектов Российской Федерации и органам местного самоуправления при управлении и распоряжении государственным и муниципальным имуществом руководствоваться методикой и ежегодно, до 15 июля года, следующего за отчетным, размещать в системе "Управление" отчетность об эффективности управления и распоряжения государственным и муниципальным имуществом по формам, предусмотренным методикой</a:t>
            </a:r>
            <a:r>
              <a:rPr lang="ru-RU" dirty="0" smtClean="0">
                <a:latin typeface="Arial" panose="020B0604020202020204" pitchFamily="34" charset="0"/>
                <a:cs typeface="Arial" panose="020B0604020202020204" pitchFamily="34" charset="0"/>
              </a:rPr>
              <a:t>.</a:t>
            </a:r>
          </a:p>
          <a:p>
            <a:pPr marL="0" indent="0" algn="just">
              <a:buNone/>
            </a:pPr>
            <a:r>
              <a:rPr lang="ru-RU" dirty="0" smtClean="0">
                <a:latin typeface="Arial" panose="020B0604020202020204" pitchFamily="34" charset="0"/>
                <a:cs typeface="Arial" panose="020B0604020202020204" pitchFamily="34" charset="0"/>
              </a:rPr>
              <a:t>4. Минэкономразвития России в 2-месячный срок направить в Казначейство России функциональные требования по доработке системы "Управление" в целях реализации пунктов 2 и 3 настоящего распоряжения.</a:t>
            </a:r>
          </a:p>
          <a:p>
            <a:pPr marL="0" indent="0" algn="just">
              <a:buNone/>
            </a:pPr>
            <a:r>
              <a:rPr lang="ru-RU" dirty="0" smtClean="0">
                <a:latin typeface="Arial" panose="020B0604020202020204" pitchFamily="34" charset="0"/>
                <a:cs typeface="Arial" panose="020B0604020202020204" pitchFamily="34" charset="0"/>
              </a:rPr>
              <a:t>5. Казначейству России до 1 июля 2021 г. обеспечить техническую готовность системы "Управление" для размещения указанной в пунктах 2 и 3 настоящего распоряжения отчетности.</a:t>
            </a:r>
          </a:p>
          <a:p>
            <a:pPr marL="0" indent="0" algn="just">
              <a:buNone/>
            </a:pPr>
            <a:r>
              <a:rPr lang="ru-RU" dirty="0" smtClean="0">
                <a:latin typeface="Arial" panose="020B0604020202020204" pitchFamily="34" charset="0"/>
                <a:cs typeface="Arial" panose="020B0604020202020204" pitchFamily="34" charset="0"/>
              </a:rPr>
              <a:t>8. Рекомендовать органам исполнительной власти субъектов Российской Федерации и органам местного самоуправления, осуществляющим функции по управлению государственным имуществом субъекта Российской Федерации, имуществом муниципального образования, проводить ежегодный мониторинг и анализ отчетности, указанной в пункте 3 настоящего распоряжения, в отношении государственного имущества субъекта Российской Федерации и муниципального имущества соответственно.</a:t>
            </a:r>
            <a:endParaRPr lang="ru-RU"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50687899"/>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08520" y="84340"/>
            <a:ext cx="9119062" cy="698500"/>
          </a:xfrm>
        </p:spPr>
        <p:txBody>
          <a:bodyPr>
            <a:normAutofit fontScale="90000"/>
          </a:bodyPr>
          <a:lstStyle/>
          <a:p>
            <a:pPr algn="ctr"/>
            <a:r>
              <a:rPr lang="ru-RU" sz="1500" b="1" dirty="0">
                <a:solidFill>
                  <a:schemeClr val="accent6">
                    <a:lumMod val="75000"/>
                  </a:schemeClr>
                </a:solidFill>
                <a:latin typeface="Arial" panose="020B0604020202020204" pitchFamily="34" charset="0"/>
                <a:cs typeface="Arial" panose="020B0604020202020204" pitchFamily="34" charset="0"/>
              </a:rPr>
              <a:t>ФОРМЫ ОТЧЕТНОСТИ</a:t>
            </a:r>
            <a:br>
              <a:rPr lang="ru-RU" sz="1500" b="1" dirty="0">
                <a:solidFill>
                  <a:schemeClr val="accent6">
                    <a:lumMod val="75000"/>
                  </a:schemeClr>
                </a:solidFill>
                <a:latin typeface="Arial" panose="020B0604020202020204" pitchFamily="34" charset="0"/>
                <a:cs typeface="Arial" panose="020B0604020202020204" pitchFamily="34" charset="0"/>
              </a:rPr>
            </a:br>
            <a:r>
              <a:rPr lang="ru-RU" sz="1500" b="1" dirty="0">
                <a:solidFill>
                  <a:schemeClr val="accent6">
                    <a:lumMod val="75000"/>
                  </a:schemeClr>
                </a:solidFill>
                <a:latin typeface="Arial" panose="020B0604020202020204" pitchFamily="34" charset="0"/>
                <a:cs typeface="Arial" panose="020B0604020202020204" pitchFamily="34" charset="0"/>
              </a:rPr>
              <a:t>ОБ ЭФФЕКТИВНОСТИ УПРАВЛЕНИЯ И РАСПОРЯЖЕНИЯ ГОСУДАРСТВЕННЫМ</a:t>
            </a:r>
            <a:br>
              <a:rPr lang="ru-RU" sz="1500" b="1" dirty="0">
                <a:solidFill>
                  <a:schemeClr val="accent6">
                    <a:lumMod val="75000"/>
                  </a:schemeClr>
                </a:solidFill>
                <a:latin typeface="Arial" panose="020B0604020202020204" pitchFamily="34" charset="0"/>
                <a:cs typeface="Arial" panose="020B0604020202020204" pitchFamily="34" charset="0"/>
              </a:rPr>
            </a:br>
            <a:r>
              <a:rPr lang="ru-RU" sz="1500" b="1" dirty="0">
                <a:solidFill>
                  <a:schemeClr val="accent6">
                    <a:lumMod val="75000"/>
                  </a:schemeClr>
                </a:solidFill>
                <a:latin typeface="Arial" panose="020B0604020202020204" pitchFamily="34" charset="0"/>
                <a:cs typeface="Arial" panose="020B0604020202020204" pitchFamily="34" charset="0"/>
              </a:rPr>
              <a:t>И МУНИЦИПАЛЬНЫМ ИМУЩЕСТВОМ</a:t>
            </a:r>
            <a:endParaRPr lang="ru-RU" sz="1500" b="1" dirty="0">
              <a:solidFill>
                <a:schemeClr val="accent6">
                  <a:lumMod val="75000"/>
                </a:schemeClr>
              </a:solidFill>
            </a:endParaRPr>
          </a:p>
        </p:txBody>
      </p:sp>
      <p:pic>
        <p:nvPicPr>
          <p:cNvPr id="10" name="Рисунок 9"/>
          <p:cNvPicPr>
            <a:picLocks noChangeAspect="1"/>
          </p:cNvPicPr>
          <p:nvPr/>
        </p:nvPicPr>
        <p:blipFill rotWithShape="1">
          <a:blip r:embed="rId2"/>
          <a:srcRect l="24801" t="24800" r="18500" b="8001"/>
          <a:stretch/>
        </p:blipFill>
        <p:spPr>
          <a:xfrm>
            <a:off x="287524" y="782840"/>
            <a:ext cx="8316924" cy="5544616"/>
          </a:xfrm>
          <a:prstGeom prst="rect">
            <a:avLst/>
          </a:prstGeom>
        </p:spPr>
      </p:pic>
      <p:sp>
        <p:nvSpPr>
          <p:cNvPr id="11" name="Прямоугольник 10"/>
          <p:cNvSpPr/>
          <p:nvPr/>
        </p:nvSpPr>
        <p:spPr>
          <a:xfrm>
            <a:off x="292548" y="1736545"/>
            <a:ext cx="8599931" cy="1732054"/>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9374105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рямоугольник 3"/>
          <p:cNvSpPr/>
          <p:nvPr/>
        </p:nvSpPr>
        <p:spPr>
          <a:xfrm>
            <a:off x="0" y="404664"/>
            <a:ext cx="8964488" cy="2492990"/>
          </a:xfrm>
          <a:prstGeom prst="rect">
            <a:avLst/>
          </a:prstGeom>
        </p:spPr>
        <p:txBody>
          <a:bodyPr wrap="square">
            <a:spAutoFit/>
          </a:bodyPr>
          <a:lstStyle/>
          <a:p>
            <a:pPr indent="450215" algn="just">
              <a:spcAft>
                <a:spcPts val="0"/>
              </a:spcAft>
            </a:pPr>
            <a:r>
              <a:rPr lang="ru-RU" sz="1950" dirty="0">
                <a:latin typeface="Arial" panose="020B0604020202020204" pitchFamily="34" charset="0"/>
                <a:cs typeface="Arial" panose="020B0604020202020204" pitchFamily="34" charset="0"/>
              </a:rPr>
              <a:t>30. Установить, что в 2023 году режим лицевых счетов, указанных в частях 29 и 31 настоящей статьи, включает в том числе </a:t>
            </a:r>
            <a:r>
              <a:rPr lang="ru-RU" sz="1950" b="1" dirty="0">
                <a:latin typeface="Arial" panose="020B0604020202020204" pitchFamily="34" charset="0"/>
                <a:cs typeface="Arial" panose="020B0604020202020204" pitchFamily="34" charset="0"/>
              </a:rPr>
              <a:t>запрет на перечисление средств с лицевых счетов, </a:t>
            </a:r>
            <a:r>
              <a:rPr lang="ru-RU" sz="1950" dirty="0">
                <a:latin typeface="Arial" panose="020B0604020202020204" pitchFamily="34" charset="0"/>
                <a:cs typeface="Arial" panose="020B0604020202020204" pitchFamily="34" charset="0"/>
              </a:rPr>
              <a:t>открытых юридическим лицам, указанным в части 29 настоящей статьи, и федеральным автономным учреждениям, указанным в части 31 настоящей статьи, </a:t>
            </a:r>
            <a:r>
              <a:rPr lang="ru-RU" sz="1950" b="1" dirty="0">
                <a:latin typeface="Arial" panose="020B0604020202020204" pitchFamily="34" charset="0"/>
                <a:cs typeface="Arial" panose="020B0604020202020204" pitchFamily="34" charset="0"/>
              </a:rPr>
              <a:t>на счета, открытые в учреждении </a:t>
            </a:r>
            <a:r>
              <a:rPr lang="ru-RU" sz="1950" b="1" dirty="0" smtClean="0">
                <a:latin typeface="Arial" panose="020B0604020202020204" pitchFamily="34" charset="0"/>
                <a:cs typeface="Arial" panose="020B0604020202020204" pitchFamily="34" charset="0"/>
              </a:rPr>
              <a:t>ЦБ РФ </a:t>
            </a:r>
            <a:r>
              <a:rPr lang="ru-RU" sz="1950" b="1" dirty="0">
                <a:latin typeface="Arial" panose="020B0604020202020204" pitchFamily="34" charset="0"/>
                <a:cs typeface="Arial" panose="020B0604020202020204" pitchFamily="34" charset="0"/>
              </a:rPr>
              <a:t>или кредитной организации указанным юридическим лицам, федеральным автономным учреждениям</a:t>
            </a:r>
            <a:r>
              <a:rPr lang="ru-RU" sz="1950" dirty="0">
                <a:latin typeface="Arial" panose="020B0604020202020204" pitchFamily="34" charset="0"/>
                <a:cs typeface="Arial" panose="020B0604020202020204" pitchFamily="34" charset="0"/>
              </a:rPr>
              <a:t>.</a:t>
            </a:r>
          </a:p>
        </p:txBody>
      </p:sp>
      <p:sp>
        <p:nvSpPr>
          <p:cNvPr id="5" name="Выноска со стрелкой вверх 4"/>
          <p:cNvSpPr/>
          <p:nvPr/>
        </p:nvSpPr>
        <p:spPr>
          <a:xfrm>
            <a:off x="5076056" y="2996952"/>
            <a:ext cx="3816424" cy="2160240"/>
          </a:xfrm>
          <a:prstGeom prst="up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b="1" dirty="0" smtClean="0">
                <a:solidFill>
                  <a:srgbClr val="FF0000"/>
                </a:solidFill>
              </a:rPr>
              <a:t>Самим себе </a:t>
            </a:r>
            <a:r>
              <a:rPr lang="ru-RU" dirty="0" smtClean="0">
                <a:solidFill>
                  <a:srgbClr val="FF0000"/>
                </a:solidFill>
              </a:rPr>
              <a:t>с л/с в ТОФК </a:t>
            </a:r>
          </a:p>
          <a:p>
            <a:pPr algn="ctr"/>
            <a:r>
              <a:rPr lang="ru-RU" dirty="0" smtClean="0">
                <a:solidFill>
                  <a:srgbClr val="FF0000"/>
                </a:solidFill>
              </a:rPr>
              <a:t>на р/</a:t>
            </a:r>
            <a:r>
              <a:rPr lang="ru-RU" dirty="0" err="1" smtClean="0">
                <a:solidFill>
                  <a:srgbClr val="FF0000"/>
                </a:solidFill>
              </a:rPr>
              <a:t>сч</a:t>
            </a:r>
            <a:r>
              <a:rPr lang="ru-RU" dirty="0" smtClean="0">
                <a:solidFill>
                  <a:srgbClr val="FF0000"/>
                </a:solidFill>
              </a:rPr>
              <a:t> в банке нельзя!</a:t>
            </a:r>
          </a:p>
          <a:p>
            <a:pPr algn="ctr"/>
            <a:r>
              <a:rPr lang="ru-RU" dirty="0" smtClean="0">
                <a:solidFill>
                  <a:srgbClr val="FF0000"/>
                </a:solidFill>
              </a:rPr>
              <a:t>На депозит нельзя! </a:t>
            </a:r>
          </a:p>
          <a:p>
            <a:pPr algn="ctr"/>
            <a:r>
              <a:rPr lang="ru-RU" dirty="0" smtClean="0">
                <a:solidFill>
                  <a:srgbClr val="FF0000"/>
                </a:solidFill>
              </a:rPr>
              <a:t>Только расходные операции</a:t>
            </a:r>
            <a:endParaRPr lang="ru-RU" dirty="0">
              <a:solidFill>
                <a:srgbClr val="FF0000"/>
              </a:solidFill>
            </a:endParaRPr>
          </a:p>
        </p:txBody>
      </p:sp>
    </p:spTree>
    <p:extLst>
      <p:ext uri="{BB962C8B-B14F-4D97-AF65-F5344CB8AC3E}">
        <p14:creationId xmlns:p14="http://schemas.microsoft.com/office/powerpoint/2010/main" val="3018647672"/>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4815" y="82906"/>
            <a:ext cx="9069185" cy="746368"/>
          </a:xfrm>
        </p:spPr>
        <p:txBody>
          <a:bodyPr>
            <a:normAutofit/>
          </a:bodyPr>
          <a:lstStyle/>
          <a:p>
            <a:pPr lvl="0" algn="ctr" eaLnBrk="0" fontAlgn="base" hangingPunct="0">
              <a:lnSpc>
                <a:spcPct val="100000"/>
              </a:lnSpc>
              <a:spcAft>
                <a:spcPct val="0"/>
              </a:spcAft>
            </a:pPr>
            <a:r>
              <a:rPr lang="ru-RU" altLang="ru-RU" sz="1350" b="1" dirty="0">
                <a:solidFill>
                  <a:schemeClr val="accent6">
                    <a:lumMod val="75000"/>
                  </a:schemeClr>
                </a:solidFill>
                <a:latin typeface="Calibri" panose="020F0502020204030204" pitchFamily="34" charset="0"/>
                <a:ea typeface="Times New Roman" panose="02020603050405020304" pitchFamily="18" charset="0"/>
                <a:cs typeface="Calibri" panose="020F0502020204030204" pitchFamily="34" charset="0"/>
              </a:rPr>
              <a:t>ФОРМА ОТЧЕТНОСТИ</a:t>
            </a:r>
            <a:r>
              <a:rPr lang="ru-RU" altLang="ru-RU" sz="1350" b="1" dirty="0">
                <a:solidFill>
                  <a:schemeClr val="accent6">
                    <a:lumMod val="75000"/>
                  </a:schemeClr>
                </a:solidFill>
              </a:rPr>
              <a:t/>
            </a:r>
            <a:br>
              <a:rPr lang="ru-RU" altLang="ru-RU" sz="1350" b="1" dirty="0">
                <a:solidFill>
                  <a:schemeClr val="accent6">
                    <a:lumMod val="75000"/>
                  </a:schemeClr>
                </a:solidFill>
              </a:rPr>
            </a:br>
            <a:r>
              <a:rPr lang="ru-RU" altLang="ru-RU" sz="1350" b="1" dirty="0">
                <a:solidFill>
                  <a:schemeClr val="accent6">
                    <a:lumMod val="75000"/>
                  </a:schemeClr>
                </a:solidFill>
                <a:latin typeface="Calibri" panose="020F0502020204030204" pitchFamily="34" charset="0"/>
                <a:ea typeface="Times New Roman" panose="02020603050405020304" pitchFamily="18" charset="0"/>
                <a:cs typeface="Calibri" panose="020F0502020204030204" pitchFamily="34" charset="0"/>
              </a:rPr>
              <a:t>по показателям эффективности использования имущества, закрепленного за государственным (муниципальным)</a:t>
            </a:r>
            <a:r>
              <a:rPr lang="ru-RU" altLang="ru-RU" sz="1350" b="1" dirty="0">
                <a:solidFill>
                  <a:schemeClr val="accent6">
                    <a:lumMod val="75000"/>
                  </a:schemeClr>
                </a:solidFill>
              </a:rPr>
              <a:t/>
            </a:r>
            <a:br>
              <a:rPr lang="ru-RU" altLang="ru-RU" sz="1350" b="1" dirty="0">
                <a:solidFill>
                  <a:schemeClr val="accent6">
                    <a:lumMod val="75000"/>
                  </a:schemeClr>
                </a:solidFill>
              </a:rPr>
            </a:br>
            <a:r>
              <a:rPr lang="ru-RU" altLang="ru-RU" sz="1350" b="1" dirty="0">
                <a:solidFill>
                  <a:schemeClr val="accent6">
                    <a:lumMod val="75000"/>
                  </a:schemeClr>
                </a:solidFill>
                <a:latin typeface="Calibri" panose="020F0502020204030204" pitchFamily="34" charset="0"/>
                <a:ea typeface="Times New Roman" panose="02020603050405020304" pitchFamily="18" charset="0"/>
                <a:cs typeface="Calibri" panose="020F0502020204030204" pitchFamily="34" charset="0"/>
              </a:rPr>
              <a:t>учреждением </a:t>
            </a:r>
            <a:r>
              <a:rPr lang="ru-RU" altLang="ru-RU" sz="1350" b="1" dirty="0">
                <a:solidFill>
                  <a:schemeClr val="accent6">
                    <a:lumMod val="75000"/>
                  </a:schemeClr>
                </a:solidFill>
                <a:latin typeface="Calibri" panose="020F0502020204030204" pitchFamily="34" charset="0"/>
                <a:ea typeface="Times New Roman" panose="02020603050405020304" pitchFamily="18" charset="0"/>
                <a:cs typeface="Calibri" panose="020F0502020204030204" pitchFamily="34" charset="0"/>
                <a:hlinkClick r:id="rId2"/>
              </a:rPr>
              <a:t>&lt;1&gt;</a:t>
            </a:r>
            <a:r>
              <a:rPr lang="ru-RU" altLang="ru-RU" sz="1350" b="1" dirty="0">
                <a:solidFill>
                  <a:schemeClr val="accent6">
                    <a:lumMod val="75000"/>
                  </a:schemeClr>
                </a:solidFill>
                <a:latin typeface="Calibri" panose="020F0502020204030204" pitchFamily="34" charset="0"/>
                <a:ea typeface="Times New Roman" panose="02020603050405020304" pitchFamily="18" charset="0"/>
                <a:cs typeface="Calibri" panose="020F0502020204030204" pitchFamily="34" charset="0"/>
              </a:rPr>
              <a:t>  (Таблица 3)</a:t>
            </a:r>
            <a:endParaRPr lang="ru-RU" b="1" dirty="0">
              <a:solidFill>
                <a:schemeClr val="accent6">
                  <a:lumMod val="75000"/>
                </a:schemeClr>
              </a:solidFill>
            </a:endParaRPr>
          </a:p>
        </p:txBody>
      </p:sp>
      <p:graphicFrame>
        <p:nvGraphicFramePr>
          <p:cNvPr id="5" name="Таблица 4"/>
          <p:cNvGraphicFramePr>
            <a:graphicFrameLocks noGrp="1"/>
          </p:cNvGraphicFramePr>
          <p:nvPr>
            <p:extLst/>
          </p:nvPr>
        </p:nvGraphicFramePr>
        <p:xfrm>
          <a:off x="39646" y="829274"/>
          <a:ext cx="8961682" cy="4731905"/>
        </p:xfrm>
        <a:graphic>
          <a:graphicData uri="http://schemas.openxmlformats.org/drawingml/2006/table">
            <a:tbl>
              <a:tblPr firstRow="1" firstCol="1" bandRow="1"/>
              <a:tblGrid>
                <a:gridCol w="427898">
                  <a:extLst>
                    <a:ext uri="{9D8B030D-6E8A-4147-A177-3AD203B41FA5}">
                      <a16:colId xmlns:a16="http://schemas.microsoft.com/office/drawing/2014/main" val="3288830671"/>
                    </a:ext>
                  </a:extLst>
                </a:gridCol>
                <a:gridCol w="6435855">
                  <a:extLst>
                    <a:ext uri="{9D8B030D-6E8A-4147-A177-3AD203B41FA5}">
                      <a16:colId xmlns:a16="http://schemas.microsoft.com/office/drawing/2014/main" val="2237852805"/>
                    </a:ext>
                  </a:extLst>
                </a:gridCol>
                <a:gridCol w="861533">
                  <a:extLst>
                    <a:ext uri="{9D8B030D-6E8A-4147-A177-3AD203B41FA5}">
                      <a16:colId xmlns:a16="http://schemas.microsoft.com/office/drawing/2014/main" val="3657470593"/>
                    </a:ext>
                  </a:extLst>
                </a:gridCol>
                <a:gridCol w="1236396">
                  <a:extLst>
                    <a:ext uri="{9D8B030D-6E8A-4147-A177-3AD203B41FA5}">
                      <a16:colId xmlns:a16="http://schemas.microsoft.com/office/drawing/2014/main" val="2702550808"/>
                    </a:ext>
                  </a:extLst>
                </a:gridCol>
              </a:tblGrid>
              <a:tr h="317259">
                <a:tc>
                  <a:txBody>
                    <a:bodyPr/>
                    <a:lstStyle/>
                    <a:p>
                      <a:pPr algn="ct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N п/п</a:t>
                      </a:r>
                    </a:p>
                  </a:txBody>
                  <a:tcPr marL="16238" marR="16238" marT="26714" marB="26714">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Наименование показателя</a:t>
                      </a:r>
                    </a:p>
                  </a:txBody>
                  <a:tcPr marL="16238" marR="16238" marT="26714" marB="26714">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Значение показателя (%)</a:t>
                      </a:r>
                    </a:p>
                  </a:txBody>
                  <a:tcPr marL="16238" marR="16238" marT="26714" marB="26714">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ru-RU" sz="1050">
                          <a:effectLst/>
                          <a:latin typeface="Arial" panose="020B0604020202020204" pitchFamily="34" charset="0"/>
                          <a:ea typeface="Times New Roman" panose="02020603050405020304" pitchFamily="18" charset="0"/>
                          <a:cs typeface="Arial" panose="020B0604020202020204" pitchFamily="34" charset="0"/>
                        </a:rPr>
                        <a:t>Оценка (баллов)</a:t>
                      </a:r>
                    </a:p>
                  </a:txBody>
                  <a:tcPr marL="16238" marR="16238" marT="26714" marB="26714">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3993672"/>
                  </a:ext>
                </a:extLst>
              </a:tr>
              <a:tr h="533721">
                <a:tc>
                  <a:txBody>
                    <a:bodyPr/>
                    <a:lstStyle/>
                    <a:p>
                      <a:pPr algn="ct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1.</a:t>
                      </a:r>
                    </a:p>
                  </a:txBody>
                  <a:tcPr marL="16238" marR="16238" marT="26714" marB="26714">
                    <a:lnL>
                      <a:noFill/>
                    </a:lnL>
                    <a:lnR>
                      <a:noFill/>
                    </a:lnR>
                    <a:lnT w="12700" cap="flat" cmpd="sng" algn="ctr">
                      <a:solidFill>
                        <a:srgbClr val="000000"/>
                      </a:solidFill>
                      <a:prstDash val="solid"/>
                      <a:round/>
                      <a:headEnd type="none" w="med" len="med"/>
                      <a:tailEnd type="none" w="med" len="med"/>
                    </a:lnT>
                    <a:lnB>
                      <a:noFill/>
                    </a:lnB>
                  </a:tcPr>
                </a:tc>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Доля недвижимого имущества, используемого учреждением для оказания государственных (муниципальных) услуг (выполнения работ), установленных государственным (муниципальным) заданием </a:t>
                      </a:r>
                      <a:r>
                        <a:rPr lang="ru-RU" sz="1050" u="none" strike="noStrike" dirty="0">
                          <a:solidFill>
                            <a:srgbClr val="0000FF"/>
                          </a:solidFill>
                          <a:effectLst/>
                          <a:latin typeface="Arial" panose="020B0604020202020204" pitchFamily="34" charset="0"/>
                          <a:ea typeface="Times New Roman" panose="02020603050405020304" pitchFamily="18" charset="0"/>
                          <a:cs typeface="Arial" panose="020B0604020202020204" pitchFamily="34" charset="0"/>
                          <a:hlinkClick r:id="rId3" action="ppaction://hlinkfile"/>
                        </a:rPr>
                        <a:t>&lt;2&gt;</a:t>
                      </a:r>
                      <a:endParaRPr lang="ru-RU" sz="1050" dirty="0">
                        <a:effectLst/>
                        <a:latin typeface="Arial" panose="020B0604020202020204" pitchFamily="34" charset="0"/>
                        <a:ea typeface="Times New Roman" panose="02020603050405020304" pitchFamily="18" charset="0"/>
                        <a:cs typeface="Arial" panose="020B0604020202020204" pitchFamily="34" charset="0"/>
                      </a:endParaRPr>
                    </a:p>
                  </a:txBody>
                  <a:tcPr marL="16238" marR="16238" marT="26714" marB="26714">
                    <a:lnL>
                      <a:noFill/>
                    </a:lnL>
                    <a:lnR>
                      <a:noFill/>
                    </a:lnR>
                    <a:lnT w="12700" cap="flat" cmpd="sng" algn="ctr">
                      <a:solidFill>
                        <a:srgbClr val="000000"/>
                      </a:solidFill>
                      <a:prstDash val="solid"/>
                      <a:round/>
                      <a:headEnd type="none" w="med" len="med"/>
                      <a:tailEnd type="none" w="med" len="med"/>
                    </a:lnT>
                    <a:lnB>
                      <a:noFill/>
                    </a:lnB>
                  </a:tcPr>
                </a:tc>
                <a:tc>
                  <a:txBody>
                    <a:bodyPr/>
                    <a:lstStyle/>
                    <a:p>
                      <a:pPr>
                        <a:lnSpc>
                          <a:spcPct val="107000"/>
                        </a:lnSpc>
                        <a:spcAft>
                          <a:spcPts val="0"/>
                        </a:spcAft>
                      </a:pPr>
                      <a:r>
                        <a:rPr lang="ru-RU" sz="105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до 100</a:t>
                      </a:r>
                    </a:p>
                  </a:txBody>
                  <a:tcPr marL="16238" marR="16238" marT="26714" marB="26714">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915473963"/>
                  </a:ext>
                </a:extLst>
              </a:tr>
              <a:tr h="533721">
                <a:tc>
                  <a:txBody>
                    <a:bodyPr/>
                    <a:lstStyle/>
                    <a:p>
                      <a:pPr algn="ct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2.</a:t>
                      </a:r>
                    </a:p>
                  </a:txBody>
                  <a:tcPr marL="16238" marR="16238" marT="26714" marB="26714">
                    <a:lnL>
                      <a:noFill/>
                    </a:lnL>
                    <a:lnR>
                      <a:noFill/>
                    </a:lnR>
                    <a:lnT>
                      <a:noFill/>
                    </a:lnT>
                    <a:lnB>
                      <a:noFill/>
                    </a:lnB>
                  </a:tcPr>
                </a:tc>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Доля недвижимого имущества, используемого учреждением для оказания государственных (муниципальных) услуг (выполнения работ) сверх установленного государственного (муниципального) задания </a:t>
                      </a:r>
                      <a:r>
                        <a:rPr lang="ru-RU" sz="1050" u="none" strike="noStrike" dirty="0">
                          <a:solidFill>
                            <a:srgbClr val="0000FF"/>
                          </a:solidFill>
                          <a:effectLst/>
                          <a:latin typeface="Arial" panose="020B0604020202020204" pitchFamily="34" charset="0"/>
                          <a:ea typeface="Times New Roman" panose="02020603050405020304" pitchFamily="18" charset="0"/>
                          <a:cs typeface="Arial" panose="020B0604020202020204" pitchFamily="34" charset="0"/>
                          <a:hlinkClick r:id="rId4" action="ppaction://hlinkfile"/>
                        </a:rPr>
                        <a:t>&lt;3&gt;</a:t>
                      </a:r>
                      <a:endParaRPr lang="ru-RU" sz="1050" dirty="0">
                        <a:effectLst/>
                        <a:latin typeface="Arial" panose="020B0604020202020204" pitchFamily="34" charset="0"/>
                        <a:ea typeface="Times New Roman" panose="02020603050405020304" pitchFamily="18" charset="0"/>
                        <a:cs typeface="Arial" panose="020B0604020202020204" pitchFamily="34" charset="0"/>
                      </a:endParaRPr>
                    </a:p>
                  </a:txBody>
                  <a:tcPr marL="16238" marR="16238" marT="26714" marB="26714">
                    <a:lnL>
                      <a:noFill/>
                    </a:lnL>
                    <a:lnR>
                      <a:noFill/>
                    </a:lnR>
                    <a:lnT>
                      <a:noFill/>
                    </a:lnT>
                    <a:lnB>
                      <a:noFill/>
                    </a:lnB>
                  </a:tcPr>
                </a:tc>
                <a:tc>
                  <a:txBody>
                    <a:bodyPr/>
                    <a:lstStyle/>
                    <a:p>
                      <a:pPr>
                        <a:lnSpc>
                          <a:spcPct val="107000"/>
                        </a:lnSpc>
                        <a:spcAft>
                          <a:spcPts val="0"/>
                        </a:spcAft>
                      </a:pPr>
                      <a:r>
                        <a:rPr lang="ru-RU" sz="105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tc>
                  <a:txBody>
                    <a:bodyPr/>
                    <a:lstStyle/>
                    <a:p>
                      <a:pPr algn="ctr">
                        <a:lnSpc>
                          <a:spcPct val="107000"/>
                        </a:lnSpc>
                        <a:spcAft>
                          <a:spcPts val="0"/>
                        </a:spcAft>
                      </a:pPr>
                      <a:r>
                        <a:rPr lang="ru-RU" sz="1050">
                          <a:effectLst/>
                          <a:latin typeface="Arial" panose="020B0604020202020204" pitchFamily="34" charset="0"/>
                          <a:ea typeface="Times New Roman" panose="02020603050405020304" pitchFamily="18" charset="0"/>
                          <a:cs typeface="Arial" panose="020B0604020202020204" pitchFamily="34" charset="0"/>
                        </a:rPr>
                        <a:t>до 20</a:t>
                      </a:r>
                    </a:p>
                  </a:txBody>
                  <a:tcPr marL="16238" marR="16238" marT="26714" marB="26714">
                    <a:lnL>
                      <a:noFill/>
                    </a:lnL>
                    <a:lnR>
                      <a:noFill/>
                    </a:lnR>
                    <a:lnT>
                      <a:noFill/>
                    </a:lnT>
                    <a:lnB>
                      <a:noFill/>
                    </a:lnB>
                  </a:tcPr>
                </a:tc>
                <a:extLst>
                  <a:ext uri="{0D108BD9-81ED-4DB2-BD59-A6C34878D82A}">
                    <a16:rowId xmlns:a16="http://schemas.microsoft.com/office/drawing/2014/main" val="4063597252"/>
                  </a:ext>
                </a:extLst>
              </a:tr>
              <a:tr h="533721">
                <a:tc>
                  <a:txBody>
                    <a:bodyPr/>
                    <a:lstStyle/>
                    <a:p>
                      <a:pPr algn="ct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3.</a:t>
                      </a:r>
                    </a:p>
                  </a:txBody>
                  <a:tcPr marL="16238" marR="16238" marT="26714" marB="26714">
                    <a:lnL>
                      <a:noFill/>
                    </a:lnL>
                    <a:lnR>
                      <a:noFill/>
                    </a:lnR>
                    <a:lnT>
                      <a:noFill/>
                    </a:lnT>
                    <a:lnB>
                      <a:noFill/>
                    </a:lnB>
                  </a:tcPr>
                </a:tc>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Доля недвижимого имущества (за исключением предоставленных на праве постоянного (бессрочного) пользования земельных участков), не используемого учреждением и (или) переданного в аренду (пользование), - всего</a:t>
                      </a:r>
                    </a:p>
                  </a:txBody>
                  <a:tcPr marL="16238" marR="16238" marT="26714" marB="26714">
                    <a:lnL>
                      <a:noFill/>
                    </a:lnL>
                    <a:lnR>
                      <a:noFill/>
                    </a:lnR>
                    <a:lnT>
                      <a:noFill/>
                    </a:lnT>
                    <a:lnB>
                      <a:noFill/>
                    </a:lnB>
                  </a:tcPr>
                </a:tc>
                <a:tc>
                  <a:txBody>
                    <a:bodyPr/>
                    <a:lstStyle/>
                    <a:p>
                      <a:pPr>
                        <a:lnSpc>
                          <a:spcPct val="107000"/>
                        </a:lnSpc>
                        <a:spcAft>
                          <a:spcPts val="0"/>
                        </a:spcAft>
                      </a:pPr>
                      <a:r>
                        <a:rPr lang="ru-RU" sz="105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tc>
                  <a:txBody>
                    <a:bodyPr/>
                    <a:lstStyle/>
                    <a:p>
                      <a:pPr algn="ct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оценка в баллах не осуществляется</a:t>
                      </a:r>
                    </a:p>
                  </a:txBody>
                  <a:tcPr marL="16238" marR="16238" marT="26714" marB="26714">
                    <a:lnL>
                      <a:noFill/>
                    </a:lnL>
                    <a:lnR>
                      <a:noFill/>
                    </a:lnR>
                    <a:lnT>
                      <a:noFill/>
                    </a:lnT>
                    <a:lnB>
                      <a:noFill/>
                    </a:lnB>
                  </a:tcPr>
                </a:tc>
                <a:extLst>
                  <a:ext uri="{0D108BD9-81ED-4DB2-BD59-A6C34878D82A}">
                    <a16:rowId xmlns:a16="http://schemas.microsoft.com/office/drawing/2014/main" val="99295638"/>
                  </a:ext>
                </a:extLst>
              </a:tr>
              <a:tr h="212941">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в том числе:</a:t>
                      </a:r>
                    </a:p>
                  </a:txBody>
                  <a:tcPr marL="16238" marR="16238" marT="26714" marB="26714">
                    <a:lnL>
                      <a:noFill/>
                    </a:lnL>
                    <a:lnR>
                      <a:noFill/>
                    </a:lnR>
                    <a:lnT>
                      <a:noFill/>
                    </a:lnT>
                    <a:lnB>
                      <a:noFill/>
                    </a:lnB>
                  </a:tcPr>
                </a:tc>
                <a:tc>
                  <a:txBody>
                    <a:bodyPr/>
                    <a:lstStyle/>
                    <a:p>
                      <a:pPr>
                        <a:lnSpc>
                          <a:spcPct val="107000"/>
                        </a:lnSpc>
                        <a:spcAft>
                          <a:spcPts val="0"/>
                        </a:spcAft>
                      </a:pPr>
                      <a:r>
                        <a:rPr lang="ru-RU" sz="105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tc>
                  <a:txBody>
                    <a:bodyPr/>
                    <a:lstStyle/>
                    <a:p>
                      <a:pPr>
                        <a:lnSpc>
                          <a:spcPct val="107000"/>
                        </a:lnSpc>
                        <a:spcAft>
                          <a:spcPts val="0"/>
                        </a:spcAft>
                      </a:pPr>
                      <a:r>
                        <a:rPr lang="ru-RU" sz="105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extLst>
                  <a:ext uri="{0D108BD9-81ED-4DB2-BD59-A6C34878D82A}">
                    <a16:rowId xmlns:a16="http://schemas.microsoft.com/office/drawing/2014/main" val="1676934377"/>
                  </a:ext>
                </a:extLst>
              </a:tr>
              <a:tr h="233905">
                <a:tc>
                  <a:txBody>
                    <a:bodyPr/>
                    <a:lstStyle/>
                    <a:p>
                      <a:pPr algn="ct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3.1.</a:t>
                      </a:r>
                    </a:p>
                  </a:txBody>
                  <a:tcPr marL="16238" marR="16238" marT="26714" marB="26714">
                    <a:lnL>
                      <a:noFill/>
                    </a:lnL>
                    <a:lnR>
                      <a:noFill/>
                    </a:lnR>
                    <a:lnT>
                      <a:noFill/>
                    </a:lnT>
                    <a:lnB>
                      <a:noFill/>
                    </a:lnB>
                  </a:tcPr>
                </a:tc>
                <a:tc>
                  <a:txBody>
                    <a:bodyPr/>
                    <a:lstStyle/>
                    <a:p>
                      <a:pPr marL="179705">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передано в аренду (возмездное пользование) - всего</a:t>
                      </a:r>
                    </a:p>
                  </a:txBody>
                  <a:tcPr marL="16238" marR="16238" marT="26714" marB="26714">
                    <a:lnL>
                      <a:noFill/>
                    </a:lnL>
                    <a:lnR>
                      <a:noFill/>
                    </a:lnR>
                    <a:lnT>
                      <a:noFill/>
                    </a:lnT>
                    <a:lnB>
                      <a:noFill/>
                    </a:lnB>
                  </a:tcPr>
                </a:tc>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tc>
                  <a:txBody>
                    <a:bodyPr/>
                    <a:lstStyle/>
                    <a:p>
                      <a:pPr>
                        <a:lnSpc>
                          <a:spcPct val="107000"/>
                        </a:lnSpc>
                        <a:spcAft>
                          <a:spcPts val="0"/>
                        </a:spcAft>
                      </a:pPr>
                      <a:r>
                        <a:rPr lang="ru-RU" sz="105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extLst>
                  <a:ext uri="{0D108BD9-81ED-4DB2-BD59-A6C34878D82A}">
                    <a16:rowId xmlns:a16="http://schemas.microsoft.com/office/drawing/2014/main" val="1723922248"/>
                  </a:ext>
                </a:extLst>
              </a:tr>
              <a:tr h="373331">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из них государственным (муниципальным) учреждениям для обеспечения деятельности (выполнения функций), предусмотренной уставом</a:t>
                      </a:r>
                    </a:p>
                  </a:txBody>
                  <a:tcPr marL="16238" marR="16238" marT="26714" marB="26714">
                    <a:lnL>
                      <a:noFill/>
                    </a:lnL>
                    <a:lnR>
                      <a:noFill/>
                    </a:lnR>
                    <a:lnT>
                      <a:noFill/>
                    </a:lnT>
                    <a:lnB>
                      <a:noFill/>
                    </a:lnB>
                  </a:tcPr>
                </a:tc>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tc>
                  <a:txBody>
                    <a:bodyPr/>
                    <a:lstStyle/>
                    <a:p>
                      <a:pPr>
                        <a:lnSpc>
                          <a:spcPct val="107000"/>
                        </a:lnSpc>
                        <a:spcAft>
                          <a:spcPts val="0"/>
                        </a:spcAft>
                      </a:pPr>
                      <a:r>
                        <a:rPr lang="ru-RU" sz="105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extLst>
                  <a:ext uri="{0D108BD9-81ED-4DB2-BD59-A6C34878D82A}">
                    <a16:rowId xmlns:a16="http://schemas.microsoft.com/office/drawing/2014/main" val="2915170351"/>
                  </a:ext>
                </a:extLst>
              </a:tr>
              <a:tr h="233905">
                <a:tc>
                  <a:txBody>
                    <a:bodyPr/>
                    <a:lstStyle/>
                    <a:p>
                      <a:pPr algn="ct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3.2.</a:t>
                      </a:r>
                    </a:p>
                  </a:txBody>
                  <a:tcPr marL="16238" marR="16238" marT="26714" marB="26714">
                    <a:lnL>
                      <a:noFill/>
                    </a:lnL>
                    <a:lnR>
                      <a:noFill/>
                    </a:lnR>
                    <a:lnT>
                      <a:noFill/>
                    </a:lnT>
                    <a:lnB>
                      <a:noFill/>
                    </a:lnB>
                  </a:tcPr>
                </a:tc>
                <a:tc>
                  <a:txBody>
                    <a:bodyPr/>
                    <a:lstStyle/>
                    <a:p>
                      <a:pPr marL="179705">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передано в безвозмездное пользование </a:t>
                      </a:r>
                      <a:r>
                        <a:rPr lang="ru-RU" sz="1050" u="none" strike="noStrike" dirty="0">
                          <a:solidFill>
                            <a:srgbClr val="0000FF"/>
                          </a:solidFill>
                          <a:effectLst/>
                          <a:latin typeface="Arial" panose="020B0604020202020204" pitchFamily="34" charset="0"/>
                          <a:ea typeface="Times New Roman" panose="02020603050405020304" pitchFamily="18" charset="0"/>
                          <a:cs typeface="Arial" panose="020B0604020202020204" pitchFamily="34" charset="0"/>
                          <a:hlinkClick r:id="rId5" action="ppaction://hlinkfile"/>
                        </a:rPr>
                        <a:t>&lt;4&gt;</a:t>
                      </a:r>
                      <a:r>
                        <a:rPr lang="ru-RU" sz="1050" dirty="0">
                          <a:effectLst/>
                          <a:latin typeface="Arial" panose="020B0604020202020204" pitchFamily="34" charset="0"/>
                          <a:ea typeface="Times New Roman" panose="02020603050405020304" pitchFamily="18" charset="0"/>
                          <a:cs typeface="Arial" panose="020B0604020202020204" pitchFamily="34" charset="0"/>
                        </a:rPr>
                        <a:t> - всего</a:t>
                      </a:r>
                    </a:p>
                  </a:txBody>
                  <a:tcPr marL="16238" marR="16238" marT="26714" marB="26714">
                    <a:lnL>
                      <a:noFill/>
                    </a:lnL>
                    <a:lnR>
                      <a:noFill/>
                    </a:lnR>
                    <a:lnT>
                      <a:noFill/>
                    </a:lnT>
                    <a:lnB>
                      <a:noFill/>
                    </a:lnB>
                  </a:tcPr>
                </a:tc>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tc>
                  <a:txBody>
                    <a:bodyPr/>
                    <a:lstStyle/>
                    <a:p>
                      <a:pPr>
                        <a:lnSpc>
                          <a:spcPct val="107000"/>
                        </a:lnSpc>
                        <a:spcAft>
                          <a:spcPts val="0"/>
                        </a:spcAft>
                      </a:pPr>
                      <a:r>
                        <a:rPr lang="ru-RU" sz="105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extLst>
                  <a:ext uri="{0D108BD9-81ED-4DB2-BD59-A6C34878D82A}">
                    <a16:rowId xmlns:a16="http://schemas.microsoft.com/office/drawing/2014/main" val="58038101"/>
                  </a:ext>
                </a:extLst>
              </a:tr>
              <a:tr h="233905">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из них государственным (муниципальным) учреждениям</a:t>
                      </a:r>
                    </a:p>
                  </a:txBody>
                  <a:tcPr marL="16238" marR="16238" marT="26714" marB="26714">
                    <a:lnL>
                      <a:noFill/>
                    </a:lnL>
                    <a:lnR>
                      <a:noFill/>
                    </a:lnR>
                    <a:lnT>
                      <a:noFill/>
                    </a:lnT>
                    <a:lnB>
                      <a:noFill/>
                    </a:lnB>
                  </a:tcPr>
                </a:tc>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tc>
                  <a:txBody>
                    <a:bodyPr/>
                    <a:lstStyle/>
                    <a:p>
                      <a:pPr>
                        <a:lnSpc>
                          <a:spcPct val="107000"/>
                        </a:lnSpc>
                        <a:spcAft>
                          <a:spcPts val="0"/>
                        </a:spcAft>
                      </a:pPr>
                      <a:r>
                        <a:rPr lang="ru-RU" sz="105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extLst>
                  <a:ext uri="{0D108BD9-81ED-4DB2-BD59-A6C34878D82A}">
                    <a16:rowId xmlns:a16="http://schemas.microsoft.com/office/drawing/2014/main" val="2375013536"/>
                  </a:ext>
                </a:extLst>
              </a:tr>
              <a:tr h="233905">
                <a:tc>
                  <a:txBody>
                    <a:bodyPr/>
                    <a:lstStyle/>
                    <a:p>
                      <a:pPr algn="ct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3.3.</a:t>
                      </a:r>
                    </a:p>
                  </a:txBody>
                  <a:tcPr marL="16238" marR="16238" marT="26714" marB="26714">
                    <a:lnL>
                      <a:noFill/>
                    </a:lnL>
                    <a:lnR>
                      <a:noFill/>
                    </a:lnR>
                    <a:lnT>
                      <a:noFill/>
                    </a:lnT>
                    <a:lnB>
                      <a:noFill/>
                    </a:lnB>
                  </a:tcPr>
                </a:tc>
                <a:tc>
                  <a:txBody>
                    <a:bodyPr/>
                    <a:lstStyle/>
                    <a:p>
                      <a:pPr marL="179705">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не используется учреждением, не передано в пользование - всего</a:t>
                      </a:r>
                    </a:p>
                  </a:txBody>
                  <a:tcPr marL="16238" marR="16238" marT="26714" marB="26714">
                    <a:lnL>
                      <a:noFill/>
                    </a:lnL>
                    <a:lnR>
                      <a:noFill/>
                    </a:lnR>
                    <a:lnT>
                      <a:noFill/>
                    </a:lnT>
                    <a:lnB>
                      <a:noFill/>
                    </a:lnB>
                  </a:tcPr>
                </a:tc>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extLst>
                  <a:ext uri="{0D108BD9-81ED-4DB2-BD59-A6C34878D82A}">
                    <a16:rowId xmlns:a16="http://schemas.microsoft.com/office/drawing/2014/main" val="2326689533"/>
                  </a:ext>
                </a:extLst>
              </a:tr>
              <a:tr h="212941">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из них:</a:t>
                      </a:r>
                    </a:p>
                  </a:txBody>
                  <a:tcPr marL="16238" marR="16238" marT="26714" marB="26714">
                    <a:lnL>
                      <a:noFill/>
                    </a:lnL>
                    <a:lnR>
                      <a:noFill/>
                    </a:lnR>
                    <a:lnT>
                      <a:noFill/>
                    </a:lnT>
                    <a:lnB>
                      <a:noFill/>
                    </a:lnB>
                  </a:tcPr>
                </a:tc>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extLst>
                  <a:ext uri="{0D108BD9-81ED-4DB2-BD59-A6C34878D82A}">
                    <a16:rowId xmlns:a16="http://schemas.microsoft.com/office/drawing/2014/main" val="4172949012"/>
                  </a:ext>
                </a:extLst>
              </a:tr>
              <a:tr h="233905">
                <a:tc>
                  <a:txBody>
                    <a:bodyPr/>
                    <a:lstStyle/>
                    <a:p>
                      <a:pPr>
                        <a:lnSpc>
                          <a:spcPct val="107000"/>
                        </a:lnSpc>
                        <a:spcAft>
                          <a:spcPts val="0"/>
                        </a:spcAft>
                      </a:pPr>
                      <a:r>
                        <a:rPr lang="ru-RU" sz="105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имущество находится в аварийном состоянии (непригодном к использованию)</a:t>
                      </a:r>
                    </a:p>
                  </a:txBody>
                  <a:tcPr marL="16238" marR="16238" marT="26714" marB="26714">
                    <a:lnL>
                      <a:noFill/>
                    </a:lnL>
                    <a:lnR>
                      <a:noFill/>
                    </a:lnR>
                    <a:lnT>
                      <a:noFill/>
                    </a:lnT>
                    <a:lnB>
                      <a:noFill/>
                    </a:lnB>
                  </a:tcPr>
                </a:tc>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extLst>
                  <a:ext uri="{0D108BD9-81ED-4DB2-BD59-A6C34878D82A}">
                    <a16:rowId xmlns:a16="http://schemas.microsoft.com/office/drawing/2014/main" val="2345475492"/>
                  </a:ext>
                </a:extLst>
              </a:tr>
              <a:tr h="212941">
                <a:tc>
                  <a:txBody>
                    <a:bodyPr/>
                    <a:lstStyle/>
                    <a:p>
                      <a:pPr>
                        <a:lnSpc>
                          <a:spcPct val="107000"/>
                        </a:lnSpc>
                        <a:spcAft>
                          <a:spcPts val="0"/>
                        </a:spcAft>
                      </a:pPr>
                      <a:r>
                        <a:rPr lang="ru-RU" sz="105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излишнее имущество</a:t>
                      </a:r>
                    </a:p>
                  </a:txBody>
                  <a:tcPr marL="16238" marR="16238" marT="26714" marB="26714">
                    <a:lnL>
                      <a:noFill/>
                    </a:lnL>
                    <a:lnR>
                      <a:noFill/>
                    </a:lnR>
                    <a:lnT>
                      <a:noFill/>
                    </a:lnT>
                    <a:lnB>
                      <a:noFill/>
                    </a:lnB>
                  </a:tcPr>
                </a:tc>
                <a:tc>
                  <a:txBody>
                    <a:bodyPr/>
                    <a:lstStyle/>
                    <a:p>
                      <a:pPr>
                        <a:lnSpc>
                          <a:spcPct val="107000"/>
                        </a:lnSpc>
                        <a:spcAft>
                          <a:spcPts val="0"/>
                        </a:spcAft>
                      </a:pPr>
                      <a:r>
                        <a:rPr lang="ru-RU" sz="105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tc>
                  <a:txBody>
                    <a:bodyPr/>
                    <a:lstStyle/>
                    <a:p>
                      <a:pPr>
                        <a:lnSpc>
                          <a:spcPct val="107000"/>
                        </a:lnSpc>
                        <a:spcAft>
                          <a:spcPts val="0"/>
                        </a:spcAft>
                      </a:pPr>
                      <a:r>
                        <a:rPr lang="ru-RU" sz="1050" dirty="0">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extLst>
                  <a:ext uri="{0D108BD9-81ED-4DB2-BD59-A6C34878D82A}">
                    <a16:rowId xmlns:a16="http://schemas.microsoft.com/office/drawing/2014/main" val="2368509791"/>
                  </a:ext>
                </a:extLst>
              </a:tr>
              <a:tr h="212941">
                <a:tc gridSpan="2">
                  <a:txBody>
                    <a:bodyPr/>
                    <a:lstStyle/>
                    <a:p>
                      <a:pPr>
                        <a:lnSpc>
                          <a:spcPct val="107000"/>
                        </a:lnSpc>
                        <a:spcAft>
                          <a:spcPts val="0"/>
                        </a:spcAft>
                      </a:pPr>
                      <a:r>
                        <a:rPr lang="ru-RU" sz="1050" b="1" dirty="0">
                          <a:effectLst/>
                          <a:latin typeface="Arial" panose="020B0604020202020204" pitchFamily="34" charset="0"/>
                          <a:ea typeface="Times New Roman" panose="02020603050405020304" pitchFamily="18" charset="0"/>
                          <a:cs typeface="Arial" panose="020B0604020202020204" pitchFamily="34" charset="0"/>
                        </a:rPr>
                        <a:t>Максимальное значение показателя</a:t>
                      </a:r>
                    </a:p>
                  </a:txBody>
                  <a:tcPr marL="16238" marR="16238" marT="26714" marB="26714">
                    <a:lnL>
                      <a:noFill/>
                    </a:lnL>
                    <a:lnR>
                      <a:noFill/>
                    </a:lnR>
                    <a:lnT>
                      <a:noFill/>
                    </a:lnT>
                    <a:lnB>
                      <a:noFill/>
                    </a:lnB>
                  </a:tcPr>
                </a:tc>
                <a:tc hMerge="1">
                  <a:txBody>
                    <a:bodyPr/>
                    <a:lstStyle/>
                    <a:p>
                      <a:endParaRPr lang="ru-RU"/>
                    </a:p>
                  </a:txBody>
                  <a:tcPr/>
                </a:tc>
                <a:tc>
                  <a:txBody>
                    <a:bodyPr/>
                    <a:lstStyle/>
                    <a:p>
                      <a:pPr>
                        <a:lnSpc>
                          <a:spcPct val="107000"/>
                        </a:lnSpc>
                        <a:spcAft>
                          <a:spcPts val="0"/>
                        </a:spcAft>
                      </a:pPr>
                      <a:r>
                        <a:rPr lang="ru-RU" sz="1050" b="1">
                          <a:effectLst/>
                          <a:latin typeface="Arial" panose="020B0604020202020204" pitchFamily="34" charset="0"/>
                          <a:ea typeface="Times New Roman" panose="02020603050405020304" pitchFamily="18" charset="0"/>
                          <a:cs typeface="Arial" panose="020B0604020202020204" pitchFamily="34" charset="0"/>
                        </a:rPr>
                        <a:t> </a:t>
                      </a:r>
                    </a:p>
                  </a:txBody>
                  <a:tcPr marL="16238" marR="16238" marT="26714" marB="26714">
                    <a:lnL>
                      <a:noFill/>
                    </a:lnL>
                    <a:lnR>
                      <a:noFill/>
                    </a:lnR>
                    <a:lnT>
                      <a:noFill/>
                    </a:lnT>
                    <a:lnB>
                      <a:noFill/>
                    </a:lnB>
                  </a:tcPr>
                </a:tc>
                <a:tc>
                  <a:txBody>
                    <a:bodyPr/>
                    <a:lstStyle/>
                    <a:p>
                      <a:pPr algn="ctr">
                        <a:lnSpc>
                          <a:spcPct val="107000"/>
                        </a:lnSpc>
                        <a:spcAft>
                          <a:spcPts val="0"/>
                        </a:spcAft>
                      </a:pPr>
                      <a:r>
                        <a:rPr lang="ru-RU" sz="1050" b="1" dirty="0">
                          <a:effectLst/>
                          <a:latin typeface="Arial" panose="020B0604020202020204" pitchFamily="34" charset="0"/>
                          <a:ea typeface="Times New Roman" panose="02020603050405020304" pitchFamily="18" charset="0"/>
                          <a:cs typeface="Arial" panose="020B0604020202020204" pitchFamily="34" charset="0"/>
                        </a:rPr>
                        <a:t>100</a:t>
                      </a:r>
                    </a:p>
                  </a:txBody>
                  <a:tcPr marL="16238" marR="16238" marT="26714" marB="26714">
                    <a:lnL>
                      <a:noFill/>
                    </a:lnL>
                    <a:lnR>
                      <a:noFill/>
                    </a:lnR>
                    <a:lnT>
                      <a:noFill/>
                    </a:lnT>
                    <a:lnB>
                      <a:noFill/>
                    </a:lnB>
                  </a:tcPr>
                </a:tc>
                <a:extLst>
                  <a:ext uri="{0D108BD9-81ED-4DB2-BD59-A6C34878D82A}">
                    <a16:rowId xmlns:a16="http://schemas.microsoft.com/office/drawing/2014/main" val="3352749997"/>
                  </a:ext>
                </a:extLst>
              </a:tr>
            </a:tbl>
          </a:graphicData>
        </a:graphic>
      </p:graphicFrame>
      <p:sp>
        <p:nvSpPr>
          <p:cNvPr id="8" name="Прямоугольник 7"/>
          <p:cNvSpPr/>
          <p:nvPr/>
        </p:nvSpPr>
        <p:spPr>
          <a:xfrm>
            <a:off x="251520" y="5661248"/>
            <a:ext cx="8640960" cy="992579"/>
          </a:xfrm>
          <a:prstGeom prst="rect">
            <a:avLst/>
          </a:prstGeom>
          <a:solidFill>
            <a:schemeClr val="accent6">
              <a:lumMod val="20000"/>
              <a:lumOff val="80000"/>
            </a:schemeClr>
          </a:solid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ru-RU" sz="975" b="1" i="0" u="none" strike="noStrike" kern="1200" cap="none" spc="0" normalizeH="0" baseline="0" noProof="0" dirty="0">
                <a:ln>
                  <a:noFill/>
                </a:ln>
                <a:solidFill>
                  <a:srgbClr val="4472C4">
                    <a:lumMod val="75000"/>
                  </a:srgbClr>
                </a:solidFill>
                <a:effectLst/>
                <a:uLnTx/>
                <a:uFillTx/>
                <a:latin typeface="Calibri" panose="020F0502020204030204"/>
                <a:ea typeface="+mn-ea"/>
                <a:cs typeface="+mn-cs"/>
              </a:rPr>
              <a:t>&lt;1&gt; </a:t>
            </a:r>
            <a:r>
              <a:rPr kumimoji="0" lang="ru-RU" sz="975" b="0" i="0" u="none" strike="noStrike" kern="1200" cap="none" spc="0" normalizeH="0" baseline="0" noProof="0" dirty="0">
                <a:ln>
                  <a:noFill/>
                </a:ln>
                <a:solidFill>
                  <a:prstClr val="black"/>
                </a:solidFill>
                <a:effectLst/>
                <a:uLnTx/>
                <a:uFillTx/>
                <a:latin typeface="Calibri" panose="020F0502020204030204"/>
                <a:ea typeface="+mn-ea"/>
                <a:cs typeface="+mn-cs"/>
              </a:rPr>
              <a:t>Показатель рассчитывается для бюджетных и автономных учреждений, а также казенных учреждений, </a:t>
            </a:r>
            <a:r>
              <a:rPr kumimoji="0" lang="ru-RU" sz="975" b="1" i="0" u="none" strike="noStrike" kern="1200" cap="none" spc="0" normalizeH="0" baseline="0" noProof="0" dirty="0">
                <a:ln>
                  <a:noFill/>
                </a:ln>
                <a:solidFill>
                  <a:prstClr val="black"/>
                </a:solidFill>
                <a:effectLst/>
                <a:uLnTx/>
                <a:uFillTx/>
                <a:latin typeface="Calibri" panose="020F0502020204030204"/>
                <a:ea typeface="+mn-ea"/>
                <a:cs typeface="+mn-cs"/>
              </a:rPr>
              <a:t>которым утверждается государственное (муниципальное) задание</a:t>
            </a:r>
            <a:r>
              <a:rPr kumimoji="0" lang="ru-RU" sz="975"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ru-RU" sz="975" b="1" i="0" u="none" strike="noStrike" kern="1200" cap="none" spc="0" normalizeH="0" baseline="0" noProof="0" dirty="0">
                <a:ln>
                  <a:noFill/>
                </a:ln>
                <a:solidFill>
                  <a:srgbClr val="4472C4">
                    <a:lumMod val="75000"/>
                  </a:srgbClr>
                </a:solidFill>
                <a:effectLst/>
                <a:uLnTx/>
                <a:uFillTx/>
                <a:latin typeface="Calibri" panose="020F0502020204030204"/>
                <a:ea typeface="+mn-ea"/>
                <a:cs typeface="+mn-cs"/>
              </a:rPr>
              <a:t>&lt;2&gt; </a:t>
            </a:r>
            <a:r>
              <a:rPr kumimoji="0" lang="ru-RU" sz="975" b="0" i="0" u="none" strike="noStrike" kern="1200" cap="none" spc="0" normalizeH="0" baseline="0" noProof="0" dirty="0">
                <a:ln>
                  <a:noFill/>
                </a:ln>
                <a:solidFill>
                  <a:prstClr val="black"/>
                </a:solidFill>
                <a:effectLst/>
                <a:uLnTx/>
                <a:uFillTx/>
                <a:latin typeface="Calibri" panose="020F0502020204030204"/>
                <a:ea typeface="+mn-ea"/>
                <a:cs typeface="+mn-cs"/>
              </a:rPr>
              <a:t>Оценка осуществляется по следующей шкале: менее 80% - 0 баллов, 80% - 80 баллов, шаг 1% соответствует 1 баллу.</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ru-RU" sz="975" b="1" i="0" u="none" strike="noStrike" kern="1200" cap="none" spc="0" normalizeH="0" baseline="0" noProof="0" dirty="0">
                <a:ln>
                  <a:noFill/>
                </a:ln>
                <a:solidFill>
                  <a:srgbClr val="4472C4">
                    <a:lumMod val="75000"/>
                  </a:srgbClr>
                </a:solidFill>
                <a:effectLst/>
                <a:uLnTx/>
                <a:uFillTx/>
                <a:latin typeface="Calibri" panose="020F0502020204030204"/>
                <a:ea typeface="+mn-ea"/>
                <a:cs typeface="+mn-cs"/>
              </a:rPr>
              <a:t>&lt;3&gt; </a:t>
            </a:r>
            <a:r>
              <a:rPr kumimoji="0" lang="ru-RU" sz="975" b="0" i="0" u="none" strike="noStrike" kern="1200" cap="none" spc="0" normalizeH="0" baseline="0" noProof="0" dirty="0">
                <a:ln>
                  <a:noFill/>
                </a:ln>
                <a:solidFill>
                  <a:prstClr val="black"/>
                </a:solidFill>
                <a:effectLst/>
                <a:uLnTx/>
                <a:uFillTx/>
                <a:latin typeface="Calibri" panose="020F0502020204030204"/>
                <a:ea typeface="+mn-ea"/>
                <a:cs typeface="+mn-cs"/>
              </a:rPr>
              <a:t>Оценка осуществляется по следующей шкале: 0% - 0 баллов, шаг 1% соответствует 1 баллу.</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ru-RU" sz="975" b="1" i="0" u="none" strike="noStrike" kern="1200" cap="none" spc="0" normalizeH="0" baseline="0" noProof="0" dirty="0">
                <a:ln>
                  <a:noFill/>
                </a:ln>
                <a:solidFill>
                  <a:srgbClr val="4472C4">
                    <a:lumMod val="75000"/>
                  </a:srgbClr>
                </a:solidFill>
                <a:effectLst/>
                <a:uLnTx/>
                <a:uFillTx/>
                <a:latin typeface="Calibri" panose="020F0502020204030204"/>
                <a:ea typeface="+mn-ea"/>
                <a:cs typeface="+mn-cs"/>
              </a:rPr>
              <a:t>&lt;4&gt; </a:t>
            </a:r>
            <a:r>
              <a:rPr kumimoji="0" lang="ru-RU" sz="975" b="0" i="0" u="none" strike="noStrike" kern="1200" cap="none" spc="0" normalizeH="0" baseline="0" noProof="0" dirty="0">
                <a:ln>
                  <a:noFill/>
                </a:ln>
                <a:solidFill>
                  <a:prstClr val="black"/>
                </a:solidFill>
                <a:effectLst/>
                <a:uLnTx/>
                <a:uFillTx/>
                <a:latin typeface="Calibri" panose="020F0502020204030204"/>
                <a:ea typeface="+mn-ea"/>
                <a:cs typeface="+mn-cs"/>
              </a:rPr>
              <a:t>При расчете показателя не учитывается недвижимое имущество, переданное по решению учредителя в безвозмездное пользование иным учреждениям, находящимся в его ведении.</a:t>
            </a:r>
          </a:p>
        </p:txBody>
      </p:sp>
    </p:spTree>
    <p:extLst>
      <p:ext uri="{BB962C8B-B14F-4D97-AF65-F5344CB8AC3E}">
        <p14:creationId xmlns:p14="http://schemas.microsoft.com/office/powerpoint/2010/main" val="3826206895"/>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 y="68457"/>
            <a:ext cx="9143999" cy="841664"/>
          </a:xfrm>
        </p:spPr>
        <p:txBody>
          <a:bodyPr>
            <a:noAutofit/>
          </a:bodyPr>
          <a:lstStyle/>
          <a:p>
            <a:pPr algn="ctr"/>
            <a:r>
              <a:rPr lang="ru-RU" sz="1350" b="1" dirty="0">
                <a:solidFill>
                  <a:schemeClr val="accent6">
                    <a:lumMod val="75000"/>
                  </a:schemeClr>
                </a:solidFill>
                <a:latin typeface="Arial" panose="020B0604020202020204" pitchFamily="34" charset="0"/>
                <a:cs typeface="Arial" panose="020B0604020202020204" pitchFamily="34" charset="0"/>
              </a:rPr>
              <a:t>ФОРМА ОТЧЕТНОСТИ</a:t>
            </a:r>
            <a:br>
              <a:rPr lang="ru-RU" sz="1350" b="1" dirty="0">
                <a:solidFill>
                  <a:schemeClr val="accent6">
                    <a:lumMod val="75000"/>
                  </a:schemeClr>
                </a:solidFill>
                <a:latin typeface="Arial" panose="020B0604020202020204" pitchFamily="34" charset="0"/>
                <a:cs typeface="Arial" panose="020B0604020202020204" pitchFamily="34" charset="0"/>
              </a:rPr>
            </a:br>
            <a:r>
              <a:rPr lang="ru-RU" sz="1350" b="1" dirty="0">
                <a:solidFill>
                  <a:schemeClr val="accent6">
                    <a:lumMod val="75000"/>
                  </a:schemeClr>
                </a:solidFill>
                <a:latin typeface="Arial" panose="020B0604020202020204" pitchFamily="34" charset="0"/>
                <a:cs typeface="Arial" panose="020B0604020202020204" pitchFamily="34" charset="0"/>
              </a:rPr>
              <a:t>по показателям эффективности использования имущества, закрепленного за казенным государственным (муниципальным) учреждением, которому государственное (муниципальное) задание не установлено </a:t>
            </a:r>
            <a:r>
              <a:rPr lang="ru-RU" sz="1500" b="1" dirty="0">
                <a:solidFill>
                  <a:schemeClr val="accent6">
                    <a:lumMod val="75000"/>
                  </a:schemeClr>
                </a:solidFill>
                <a:latin typeface="Arial" panose="020B0604020202020204" pitchFamily="34" charset="0"/>
                <a:cs typeface="Arial" panose="020B0604020202020204" pitchFamily="34" charset="0"/>
              </a:rPr>
              <a:t>(Таблица 4)</a:t>
            </a:r>
          </a:p>
        </p:txBody>
      </p:sp>
      <p:graphicFrame>
        <p:nvGraphicFramePr>
          <p:cNvPr id="4" name="Таблица 3"/>
          <p:cNvGraphicFramePr>
            <a:graphicFrameLocks noGrp="1"/>
          </p:cNvGraphicFramePr>
          <p:nvPr>
            <p:extLst/>
          </p:nvPr>
        </p:nvGraphicFramePr>
        <p:xfrm>
          <a:off x="213867" y="1030814"/>
          <a:ext cx="7544246" cy="4896862"/>
        </p:xfrm>
        <a:graphic>
          <a:graphicData uri="http://schemas.openxmlformats.org/drawingml/2006/table">
            <a:tbl>
              <a:tblPr firstRow="1" firstCol="1" bandRow="1"/>
              <a:tblGrid>
                <a:gridCol w="475793">
                  <a:extLst>
                    <a:ext uri="{9D8B030D-6E8A-4147-A177-3AD203B41FA5}">
                      <a16:colId xmlns:a16="http://schemas.microsoft.com/office/drawing/2014/main" val="1285465705"/>
                    </a:ext>
                  </a:extLst>
                </a:gridCol>
                <a:gridCol w="4720201">
                  <a:extLst>
                    <a:ext uri="{9D8B030D-6E8A-4147-A177-3AD203B41FA5}">
                      <a16:colId xmlns:a16="http://schemas.microsoft.com/office/drawing/2014/main" val="635186573"/>
                    </a:ext>
                  </a:extLst>
                </a:gridCol>
                <a:gridCol w="1096283">
                  <a:extLst>
                    <a:ext uri="{9D8B030D-6E8A-4147-A177-3AD203B41FA5}">
                      <a16:colId xmlns:a16="http://schemas.microsoft.com/office/drawing/2014/main" val="3397683219"/>
                    </a:ext>
                  </a:extLst>
                </a:gridCol>
                <a:gridCol w="1251969">
                  <a:extLst>
                    <a:ext uri="{9D8B030D-6E8A-4147-A177-3AD203B41FA5}">
                      <a16:colId xmlns:a16="http://schemas.microsoft.com/office/drawing/2014/main" val="3001387411"/>
                    </a:ext>
                  </a:extLst>
                </a:gridCol>
              </a:tblGrid>
              <a:tr h="356129">
                <a:tc>
                  <a:txBody>
                    <a:bodyPr/>
                    <a:lstStyle/>
                    <a:p>
                      <a:pPr algn="ctr">
                        <a:lnSpc>
                          <a:spcPct val="107000"/>
                        </a:lnSpc>
                        <a:spcAft>
                          <a:spcPts val="0"/>
                        </a:spcAft>
                      </a:pPr>
                      <a:r>
                        <a:rPr lang="ru-RU" sz="1000" dirty="0">
                          <a:effectLst/>
                          <a:latin typeface="Arial" panose="020B0604020202020204" pitchFamily="34" charset="0"/>
                          <a:ea typeface="Times New Roman" panose="02020603050405020304" pitchFamily="18" charset="0"/>
                          <a:cs typeface="Arial" panose="020B0604020202020204" pitchFamily="34" charset="0"/>
                        </a:rPr>
                        <a:t>N п/п</a:t>
                      </a:r>
                    </a:p>
                  </a:txBody>
                  <a:tcPr marL="19016" marR="19016" marT="31284" marB="31284">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ru-RU" sz="1000" dirty="0">
                          <a:effectLst/>
                          <a:latin typeface="Arial" panose="020B0604020202020204" pitchFamily="34" charset="0"/>
                          <a:ea typeface="Times New Roman" panose="02020603050405020304" pitchFamily="18" charset="0"/>
                          <a:cs typeface="Arial" panose="020B0604020202020204" pitchFamily="34" charset="0"/>
                        </a:rPr>
                        <a:t>Наименование показателя</a:t>
                      </a:r>
                    </a:p>
                  </a:txBody>
                  <a:tcPr marL="19016" marR="19016" marT="31284" marB="31284">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ru-RU" sz="1000">
                          <a:effectLst/>
                          <a:latin typeface="Arial" panose="020B0604020202020204" pitchFamily="34" charset="0"/>
                          <a:ea typeface="Times New Roman" panose="02020603050405020304" pitchFamily="18" charset="0"/>
                          <a:cs typeface="Arial" panose="020B0604020202020204" pitchFamily="34" charset="0"/>
                        </a:rPr>
                        <a:t>Значение показателя (%)</a:t>
                      </a:r>
                    </a:p>
                  </a:txBody>
                  <a:tcPr marL="19016" marR="19016" marT="31284" marB="31284">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ru-RU" sz="1000">
                          <a:effectLst/>
                          <a:latin typeface="Arial" panose="020B0604020202020204" pitchFamily="34" charset="0"/>
                          <a:ea typeface="Times New Roman" panose="02020603050405020304" pitchFamily="18" charset="0"/>
                          <a:cs typeface="Arial" panose="020B0604020202020204" pitchFamily="34" charset="0"/>
                        </a:rPr>
                        <a:t>Оценка (баллов)</a:t>
                      </a:r>
                    </a:p>
                  </a:txBody>
                  <a:tcPr marL="19016" marR="19016" marT="31284" marB="31284">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43159070"/>
                  </a:ext>
                </a:extLst>
              </a:tr>
              <a:tr h="209348">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w="12700" cap="flat" cmpd="sng" algn="ctr">
                      <a:solidFill>
                        <a:srgbClr val="000000"/>
                      </a:solidFill>
                      <a:prstDash val="solid"/>
                      <a:round/>
                      <a:headEnd type="none" w="med" len="med"/>
                      <a:tailEnd type="none" w="med" len="med"/>
                    </a:lnT>
                    <a:lnB>
                      <a:noFill/>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w="12700" cap="flat" cmpd="sng" algn="ctr">
                      <a:solidFill>
                        <a:srgbClr val="000000"/>
                      </a:solidFill>
                      <a:prstDash val="solid"/>
                      <a:round/>
                      <a:headEnd type="none" w="med" len="med"/>
                      <a:tailEnd type="none" w="med" len="med"/>
                    </a:lnT>
                    <a:lnB>
                      <a:noFill/>
                    </a:lnB>
                  </a:tcPr>
                </a:tc>
                <a:tc>
                  <a:txBody>
                    <a:bodyPr/>
                    <a:lstStyle/>
                    <a:p>
                      <a:pPr>
                        <a:lnSpc>
                          <a:spcPct val="107000"/>
                        </a:lnSpc>
                        <a:spcAft>
                          <a:spcPts val="0"/>
                        </a:spcAft>
                      </a:pPr>
                      <a:r>
                        <a:rPr lang="ru-RU" sz="110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w="12700" cap="flat" cmpd="sng" algn="ctr">
                      <a:solidFill>
                        <a:srgbClr val="000000"/>
                      </a:solidFill>
                      <a:prstDash val="solid"/>
                      <a:round/>
                      <a:headEnd type="none" w="med" len="med"/>
                      <a:tailEnd type="none" w="med" len="med"/>
                    </a:lnT>
                    <a:lnB>
                      <a:noFill/>
                    </a:lnB>
                  </a:tcPr>
                </a:tc>
                <a:tc>
                  <a:txBody>
                    <a:bodyPr/>
                    <a:lstStyle/>
                    <a:p>
                      <a:pPr>
                        <a:lnSpc>
                          <a:spcPct val="107000"/>
                        </a:lnSpc>
                        <a:spcAft>
                          <a:spcPts val="0"/>
                        </a:spcAft>
                      </a:pPr>
                      <a:r>
                        <a:rPr lang="ru-RU" sz="110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491655110"/>
                  </a:ext>
                </a:extLst>
              </a:tr>
              <a:tr h="454224">
                <a:tc>
                  <a:txBody>
                    <a:bodyPr/>
                    <a:lstStyle/>
                    <a:p>
                      <a:pPr algn="ct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1.</a:t>
                      </a:r>
                    </a:p>
                  </a:txBody>
                  <a:tcPr marL="19016" marR="19016" marT="31284" marB="31284">
                    <a:lnL>
                      <a:noFill/>
                    </a:lnL>
                    <a:lnR>
                      <a:noFill/>
                    </a:lnR>
                    <a:lnT>
                      <a:noFill/>
                    </a:lnT>
                    <a:lnB>
                      <a:noFill/>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Доля недвижимого имущества, используемого учреждением для выполнения функций (осуществления деятельности, предусмотренной уставом) </a:t>
                      </a:r>
                      <a:r>
                        <a:rPr lang="ru-RU" sz="1100" u="none" strike="noStrike" dirty="0">
                          <a:solidFill>
                            <a:srgbClr val="0000FF"/>
                          </a:solidFill>
                          <a:effectLst/>
                          <a:latin typeface="Arial" panose="020B0604020202020204" pitchFamily="34" charset="0"/>
                          <a:ea typeface="Times New Roman" panose="02020603050405020304" pitchFamily="18" charset="0"/>
                          <a:cs typeface="Arial" panose="020B0604020202020204" pitchFamily="34" charset="0"/>
                          <a:hlinkClick r:id="rId2" action="ppaction://hlinkfile"/>
                        </a:rPr>
                        <a:t>&lt;1&gt;</a:t>
                      </a:r>
                      <a:endParaRPr lang="ru-RU" sz="1100" dirty="0">
                        <a:effectLst/>
                        <a:latin typeface="Arial" panose="020B0604020202020204" pitchFamily="34" charset="0"/>
                        <a:ea typeface="Times New Roman" panose="02020603050405020304" pitchFamily="18" charset="0"/>
                        <a:cs typeface="Arial" panose="020B0604020202020204" pitchFamily="34" charset="0"/>
                      </a:endParaRPr>
                    </a:p>
                  </a:txBody>
                  <a:tcPr marL="19016" marR="19016" marT="31284" marB="31284">
                    <a:lnL>
                      <a:noFill/>
                    </a:lnL>
                    <a:lnR>
                      <a:noFill/>
                    </a:lnR>
                    <a:lnT>
                      <a:noFill/>
                    </a:lnT>
                    <a:lnB>
                      <a:noFill/>
                    </a:lnB>
                  </a:tcPr>
                </a:tc>
                <a:tc>
                  <a:txBody>
                    <a:bodyPr/>
                    <a:lstStyle/>
                    <a:p>
                      <a:pPr>
                        <a:lnSpc>
                          <a:spcPct val="107000"/>
                        </a:lnSpc>
                        <a:spcAft>
                          <a:spcPts val="0"/>
                        </a:spcAft>
                      </a:pPr>
                      <a:r>
                        <a:rPr lang="ru-RU" sz="110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a:noFill/>
                    </a:lnT>
                    <a:lnB>
                      <a:noFill/>
                    </a:lnB>
                  </a:tcPr>
                </a:tc>
                <a:tc>
                  <a:txBody>
                    <a:bodyPr/>
                    <a:lstStyle/>
                    <a:p>
                      <a:pPr algn="ctr">
                        <a:lnSpc>
                          <a:spcPct val="107000"/>
                        </a:lnSpc>
                        <a:spcAft>
                          <a:spcPts val="0"/>
                        </a:spcAft>
                      </a:pPr>
                      <a:r>
                        <a:rPr lang="ru-RU" sz="1100">
                          <a:effectLst/>
                          <a:latin typeface="Arial" panose="020B0604020202020204" pitchFamily="34" charset="0"/>
                          <a:ea typeface="Times New Roman" panose="02020603050405020304" pitchFamily="18" charset="0"/>
                          <a:cs typeface="Arial" panose="020B0604020202020204" pitchFamily="34" charset="0"/>
                        </a:rPr>
                        <a:t>до 100</a:t>
                      </a:r>
                    </a:p>
                  </a:txBody>
                  <a:tcPr marL="19016" marR="19016" marT="31284" marB="31284">
                    <a:lnL>
                      <a:noFill/>
                    </a:lnL>
                    <a:lnR>
                      <a:noFill/>
                    </a:lnR>
                    <a:lnT>
                      <a:noFill/>
                    </a:lnT>
                    <a:lnB>
                      <a:noFill/>
                    </a:lnB>
                  </a:tcPr>
                </a:tc>
                <a:extLst>
                  <a:ext uri="{0D108BD9-81ED-4DB2-BD59-A6C34878D82A}">
                    <a16:rowId xmlns:a16="http://schemas.microsoft.com/office/drawing/2014/main" val="2189504270"/>
                  </a:ext>
                </a:extLst>
              </a:tr>
              <a:tr h="550415">
                <a:tc>
                  <a:txBody>
                    <a:bodyPr/>
                    <a:lstStyle/>
                    <a:p>
                      <a:pPr algn="ct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2.</a:t>
                      </a:r>
                    </a:p>
                  </a:txBody>
                  <a:tcPr marL="19016" marR="19016" marT="31284" marB="31284">
                    <a:lnL>
                      <a:noFill/>
                    </a:lnL>
                    <a:lnR>
                      <a:noFill/>
                    </a:lnR>
                    <a:lnT>
                      <a:noFill/>
                    </a:lnT>
                    <a:lnB>
                      <a:noFill/>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Доля недвижимого имущества (за исключением предоставленных на праве постоянного (бессрочного) пользования земельных участков), не используемого учреждением и (или) переданного в аренду (пользование), - всего</a:t>
                      </a:r>
                    </a:p>
                  </a:txBody>
                  <a:tcPr marL="19016" marR="19016" marT="31284" marB="31284">
                    <a:lnL>
                      <a:noFill/>
                    </a:lnL>
                    <a:lnR>
                      <a:noFill/>
                    </a:lnR>
                    <a:lnT>
                      <a:noFill/>
                    </a:lnT>
                    <a:lnB>
                      <a:noFill/>
                    </a:lnB>
                  </a:tcPr>
                </a:tc>
                <a:tc>
                  <a:txBody>
                    <a:bodyPr/>
                    <a:lstStyle/>
                    <a:p>
                      <a:pPr>
                        <a:lnSpc>
                          <a:spcPct val="107000"/>
                        </a:lnSpc>
                        <a:spcAft>
                          <a:spcPts val="0"/>
                        </a:spcAft>
                      </a:pPr>
                      <a:r>
                        <a:rPr lang="ru-RU" sz="110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a:noFill/>
                    </a:lnT>
                    <a:lnB>
                      <a:noFill/>
                    </a:lnB>
                  </a:tcPr>
                </a:tc>
                <a:tc rowSpan="2">
                  <a:txBody>
                    <a:bodyPr/>
                    <a:lstStyle/>
                    <a:p>
                      <a:pPr algn="ctr">
                        <a:lnSpc>
                          <a:spcPct val="107000"/>
                        </a:lnSpc>
                        <a:spcAft>
                          <a:spcPts val="0"/>
                        </a:spcAft>
                      </a:pPr>
                      <a:r>
                        <a:rPr lang="ru-RU" sz="1100">
                          <a:effectLst/>
                          <a:latin typeface="Arial" panose="020B0604020202020204" pitchFamily="34" charset="0"/>
                          <a:ea typeface="Times New Roman" panose="02020603050405020304" pitchFamily="18" charset="0"/>
                          <a:cs typeface="Arial" panose="020B0604020202020204" pitchFamily="34" charset="0"/>
                        </a:rPr>
                        <a:t>справочно, оценка в баллах не осуществляется</a:t>
                      </a:r>
                    </a:p>
                  </a:txBody>
                  <a:tcPr marL="19016" marR="19016" marT="31284" marB="31284">
                    <a:lnL>
                      <a:noFill/>
                    </a:lnL>
                    <a:lnR>
                      <a:noFill/>
                    </a:lnR>
                    <a:lnT>
                      <a:noFill/>
                    </a:lnT>
                    <a:lnB>
                      <a:noFill/>
                    </a:lnB>
                  </a:tcPr>
                </a:tc>
                <a:extLst>
                  <a:ext uri="{0D108BD9-81ED-4DB2-BD59-A6C34878D82A}">
                    <a16:rowId xmlns:a16="http://schemas.microsoft.com/office/drawing/2014/main" val="1427661504"/>
                  </a:ext>
                </a:extLst>
              </a:tr>
              <a:tr h="209348">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a:noFill/>
                    </a:lnT>
                    <a:lnB>
                      <a:noFill/>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в том числе:</a:t>
                      </a:r>
                    </a:p>
                  </a:txBody>
                  <a:tcPr marL="19016" marR="19016" marT="31284" marB="31284">
                    <a:lnL>
                      <a:noFill/>
                    </a:lnL>
                    <a:lnR>
                      <a:noFill/>
                    </a:lnR>
                    <a:lnT>
                      <a:noFill/>
                    </a:lnT>
                    <a:lnB>
                      <a:noFill/>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a:noFill/>
                    </a:lnT>
                    <a:lnB>
                      <a:noFill/>
                    </a:lnB>
                  </a:tcPr>
                </a:tc>
                <a:tc vMerge="1">
                  <a:txBody>
                    <a:bodyPr/>
                    <a:lstStyle/>
                    <a:p>
                      <a:endParaRPr lang="ru-RU"/>
                    </a:p>
                  </a:txBody>
                  <a:tcPr/>
                </a:tc>
                <a:extLst>
                  <a:ext uri="{0D108BD9-81ED-4DB2-BD59-A6C34878D82A}">
                    <a16:rowId xmlns:a16="http://schemas.microsoft.com/office/drawing/2014/main" val="3550420867"/>
                  </a:ext>
                </a:extLst>
              </a:tr>
              <a:tr h="550415">
                <a:tc>
                  <a:txBody>
                    <a:bodyPr/>
                    <a:lstStyle/>
                    <a:p>
                      <a:pPr algn="ct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2.1.</a:t>
                      </a:r>
                    </a:p>
                  </a:txBody>
                  <a:tcPr marL="19016" marR="19016" marT="31284" marB="31284">
                    <a:lnL>
                      <a:noFill/>
                    </a:lnL>
                    <a:lnR>
                      <a:noFill/>
                    </a:lnR>
                    <a:lnT>
                      <a:noFill/>
                    </a:lnT>
                    <a:lnB>
                      <a:noFill/>
                    </a:lnB>
                  </a:tcPr>
                </a:tc>
                <a:tc>
                  <a:txBody>
                    <a:bodyPr/>
                    <a:lstStyle/>
                    <a:p>
                      <a:pPr marL="179705">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передано в аренду (возмездное пользование) - всего</a:t>
                      </a:r>
                    </a:p>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из них государственным (муниципальным) учреждениям для обеспечения деятельности (выполнения функций), предусмотренной уставом</a:t>
                      </a:r>
                    </a:p>
                  </a:txBody>
                  <a:tcPr marL="19016" marR="19016" marT="31284" marB="31284">
                    <a:lnL>
                      <a:noFill/>
                    </a:lnL>
                    <a:lnR>
                      <a:noFill/>
                    </a:lnR>
                    <a:lnT>
                      <a:noFill/>
                    </a:lnT>
                    <a:lnB>
                      <a:noFill/>
                    </a:lnB>
                  </a:tcPr>
                </a:tc>
                <a:tc>
                  <a:txBody>
                    <a:bodyPr/>
                    <a:lstStyle/>
                    <a:p>
                      <a:pPr>
                        <a:lnSpc>
                          <a:spcPct val="107000"/>
                        </a:lnSpc>
                        <a:spcAft>
                          <a:spcPts val="0"/>
                        </a:spcAft>
                      </a:pPr>
                      <a:r>
                        <a:rPr lang="ru-RU" sz="1100" dirty="0" smtClean="0">
                          <a:effectLst/>
                          <a:latin typeface="Arial" panose="020B0604020202020204" pitchFamily="34" charset="0"/>
                          <a:ea typeface="Times New Roman" panose="02020603050405020304" pitchFamily="18" charset="0"/>
                          <a:cs typeface="Arial" panose="020B0604020202020204" pitchFamily="34" charset="0"/>
                        </a:rPr>
                        <a:t> </a:t>
                      </a:r>
                      <a:endParaRPr lang="ru-RU" sz="1100" dirty="0">
                        <a:effectLst/>
                        <a:latin typeface="Arial" panose="020B0604020202020204" pitchFamily="34" charset="0"/>
                        <a:ea typeface="Times New Roman" panose="02020603050405020304" pitchFamily="18" charset="0"/>
                        <a:cs typeface="Arial" panose="020B0604020202020204" pitchFamily="34" charset="0"/>
                      </a:endParaRPr>
                    </a:p>
                  </a:txBody>
                  <a:tcPr marL="19016" marR="19016" marT="31284" marB="31284">
                    <a:lnL>
                      <a:noFill/>
                    </a:lnL>
                    <a:lnR>
                      <a:noFill/>
                    </a:lnR>
                    <a:lnT>
                      <a:noFill/>
                    </a:lnT>
                    <a:lnB>
                      <a:noFill/>
                    </a:lnB>
                  </a:tcPr>
                </a:tc>
                <a:tc>
                  <a:txBody>
                    <a:bodyPr/>
                    <a:lstStyle/>
                    <a:p>
                      <a:pPr>
                        <a:lnSpc>
                          <a:spcPct val="107000"/>
                        </a:lnSpc>
                        <a:spcAft>
                          <a:spcPts val="0"/>
                        </a:spcAft>
                      </a:pPr>
                      <a:r>
                        <a:rPr lang="ru-RU" sz="110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a:noFill/>
                    </a:lnT>
                    <a:lnB>
                      <a:noFill/>
                    </a:lnB>
                  </a:tcPr>
                </a:tc>
                <a:extLst>
                  <a:ext uri="{0D108BD9-81ED-4DB2-BD59-A6C34878D82A}">
                    <a16:rowId xmlns:a16="http://schemas.microsoft.com/office/drawing/2014/main" val="2299595951"/>
                  </a:ext>
                </a:extLst>
              </a:tr>
              <a:tr h="454224">
                <a:tc>
                  <a:txBody>
                    <a:bodyPr/>
                    <a:lstStyle/>
                    <a:p>
                      <a:pPr algn="ct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2.2.</a:t>
                      </a:r>
                    </a:p>
                  </a:txBody>
                  <a:tcPr marL="19016" marR="19016" marT="31284" marB="31284">
                    <a:lnL>
                      <a:noFill/>
                    </a:lnL>
                    <a:lnR>
                      <a:noFill/>
                    </a:lnR>
                    <a:lnT>
                      <a:noFill/>
                    </a:lnT>
                    <a:lnB>
                      <a:noFill/>
                    </a:lnB>
                  </a:tcPr>
                </a:tc>
                <a:tc>
                  <a:txBody>
                    <a:bodyPr/>
                    <a:lstStyle/>
                    <a:p>
                      <a:pPr marL="179705">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передано в безвозмездное пользование </a:t>
                      </a:r>
                      <a:r>
                        <a:rPr lang="ru-RU" sz="1100" u="none" strike="noStrike" dirty="0">
                          <a:solidFill>
                            <a:srgbClr val="0000FF"/>
                          </a:solidFill>
                          <a:effectLst/>
                          <a:latin typeface="Arial" panose="020B0604020202020204" pitchFamily="34" charset="0"/>
                          <a:ea typeface="Times New Roman" panose="02020603050405020304" pitchFamily="18" charset="0"/>
                          <a:cs typeface="Arial" panose="020B0604020202020204" pitchFamily="34" charset="0"/>
                          <a:hlinkClick r:id="rId3" action="ppaction://hlinkfile"/>
                        </a:rPr>
                        <a:t>&lt;2&gt;</a:t>
                      </a:r>
                      <a:r>
                        <a:rPr lang="ru-RU" sz="1100" dirty="0">
                          <a:effectLst/>
                          <a:latin typeface="Arial" panose="020B0604020202020204" pitchFamily="34" charset="0"/>
                          <a:ea typeface="Times New Roman" panose="02020603050405020304" pitchFamily="18" charset="0"/>
                          <a:cs typeface="Arial" panose="020B0604020202020204" pitchFamily="34" charset="0"/>
                        </a:rPr>
                        <a:t> - всего</a:t>
                      </a:r>
                    </a:p>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из них государственным (муниципальным) учреждениям</a:t>
                      </a:r>
                    </a:p>
                  </a:txBody>
                  <a:tcPr marL="19016" marR="19016" marT="31284" marB="31284">
                    <a:lnL>
                      <a:noFill/>
                    </a:lnL>
                    <a:lnR>
                      <a:noFill/>
                    </a:lnR>
                    <a:lnT>
                      <a:noFill/>
                    </a:lnT>
                    <a:lnB>
                      <a:noFill/>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a:noFill/>
                    </a:lnT>
                    <a:lnB>
                      <a:noFill/>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a:noFill/>
                    </a:lnT>
                    <a:lnB>
                      <a:noFill/>
                    </a:lnB>
                  </a:tcPr>
                </a:tc>
                <a:extLst>
                  <a:ext uri="{0D108BD9-81ED-4DB2-BD59-A6C34878D82A}">
                    <a16:rowId xmlns:a16="http://schemas.microsoft.com/office/drawing/2014/main" val="1114603558"/>
                  </a:ext>
                </a:extLst>
              </a:tr>
              <a:tr h="261844">
                <a:tc>
                  <a:txBody>
                    <a:bodyPr/>
                    <a:lstStyle/>
                    <a:p>
                      <a:pPr algn="ct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2.3.</a:t>
                      </a:r>
                    </a:p>
                  </a:txBody>
                  <a:tcPr marL="19016" marR="19016" marT="31284" marB="31284">
                    <a:lnL>
                      <a:noFill/>
                    </a:lnL>
                    <a:lnR>
                      <a:noFill/>
                    </a:lnR>
                    <a:lnT>
                      <a:noFill/>
                    </a:lnT>
                    <a:lnB>
                      <a:noFill/>
                    </a:lnB>
                  </a:tcPr>
                </a:tc>
                <a:tc>
                  <a:txBody>
                    <a:bodyPr/>
                    <a:lstStyle/>
                    <a:p>
                      <a:pPr marL="179705">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не используется учреждением, не передано в пользование - всего</a:t>
                      </a:r>
                    </a:p>
                  </a:txBody>
                  <a:tcPr marL="19016" marR="19016" marT="31284" marB="31284">
                    <a:lnL>
                      <a:noFill/>
                    </a:lnL>
                    <a:lnR>
                      <a:noFill/>
                    </a:lnR>
                    <a:lnT>
                      <a:noFill/>
                    </a:lnT>
                    <a:lnB>
                      <a:noFill/>
                    </a:lnB>
                  </a:tcPr>
                </a:tc>
                <a:tc>
                  <a:txBody>
                    <a:bodyPr/>
                    <a:lstStyle/>
                    <a:p>
                      <a:pPr>
                        <a:lnSpc>
                          <a:spcPct val="107000"/>
                        </a:lnSpc>
                        <a:spcAft>
                          <a:spcPts val="0"/>
                        </a:spcAft>
                      </a:pPr>
                      <a:r>
                        <a:rPr lang="ru-RU" sz="110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a:noFill/>
                    </a:lnT>
                    <a:lnB>
                      <a:noFill/>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a:noFill/>
                    </a:lnT>
                    <a:lnB>
                      <a:noFill/>
                    </a:lnB>
                  </a:tcPr>
                </a:tc>
                <a:extLst>
                  <a:ext uri="{0D108BD9-81ED-4DB2-BD59-A6C34878D82A}">
                    <a16:rowId xmlns:a16="http://schemas.microsoft.com/office/drawing/2014/main" val="1666845925"/>
                  </a:ext>
                </a:extLst>
              </a:tr>
              <a:tr h="209348">
                <a:tc>
                  <a:txBody>
                    <a:bodyPr/>
                    <a:lstStyle/>
                    <a:p>
                      <a:pPr>
                        <a:lnSpc>
                          <a:spcPct val="107000"/>
                        </a:lnSpc>
                        <a:spcAft>
                          <a:spcPts val="0"/>
                        </a:spcAft>
                      </a:pPr>
                      <a:r>
                        <a:rPr lang="ru-RU" sz="110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a:noFill/>
                    </a:lnT>
                    <a:lnB>
                      <a:noFill/>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из них:</a:t>
                      </a:r>
                    </a:p>
                  </a:txBody>
                  <a:tcPr marL="19016" marR="19016" marT="31284" marB="31284">
                    <a:lnL>
                      <a:noFill/>
                    </a:lnL>
                    <a:lnR>
                      <a:noFill/>
                    </a:lnR>
                    <a:lnT>
                      <a:noFill/>
                    </a:lnT>
                    <a:lnB>
                      <a:noFill/>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a:noFill/>
                    </a:lnT>
                    <a:lnB>
                      <a:noFill/>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a:noFill/>
                    </a:lnT>
                    <a:lnB>
                      <a:noFill/>
                    </a:lnB>
                  </a:tcPr>
                </a:tc>
                <a:extLst>
                  <a:ext uri="{0D108BD9-81ED-4DB2-BD59-A6C34878D82A}">
                    <a16:rowId xmlns:a16="http://schemas.microsoft.com/office/drawing/2014/main" val="126563802"/>
                  </a:ext>
                </a:extLst>
              </a:tr>
              <a:tr h="261844">
                <a:tc>
                  <a:txBody>
                    <a:bodyPr/>
                    <a:lstStyle/>
                    <a:p>
                      <a:pPr>
                        <a:lnSpc>
                          <a:spcPct val="107000"/>
                        </a:lnSpc>
                        <a:spcAft>
                          <a:spcPts val="0"/>
                        </a:spcAft>
                      </a:pPr>
                      <a:r>
                        <a:rPr lang="ru-RU" sz="110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a:noFill/>
                    </a:lnT>
                    <a:lnB>
                      <a:noFill/>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имущество находится в аварийном состоянии (непригодном к использованию)</a:t>
                      </a:r>
                    </a:p>
                  </a:txBody>
                  <a:tcPr marL="19016" marR="19016" marT="31284" marB="31284">
                    <a:lnL>
                      <a:noFill/>
                    </a:lnL>
                    <a:lnR>
                      <a:noFill/>
                    </a:lnR>
                    <a:lnT>
                      <a:noFill/>
                    </a:lnT>
                    <a:lnB>
                      <a:noFill/>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a:noFill/>
                    </a:lnT>
                    <a:lnB>
                      <a:noFill/>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a:noFill/>
                    </a:lnT>
                    <a:lnB>
                      <a:noFill/>
                    </a:lnB>
                  </a:tcPr>
                </a:tc>
                <a:extLst>
                  <a:ext uri="{0D108BD9-81ED-4DB2-BD59-A6C34878D82A}">
                    <a16:rowId xmlns:a16="http://schemas.microsoft.com/office/drawing/2014/main" val="2451607538"/>
                  </a:ext>
                </a:extLst>
              </a:tr>
              <a:tr h="209348">
                <a:tc>
                  <a:txBody>
                    <a:bodyPr/>
                    <a:lstStyle/>
                    <a:p>
                      <a:pPr>
                        <a:lnSpc>
                          <a:spcPct val="107000"/>
                        </a:lnSpc>
                        <a:spcAft>
                          <a:spcPts val="0"/>
                        </a:spcAft>
                      </a:pPr>
                      <a:r>
                        <a:rPr lang="ru-RU" sz="110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a:noFill/>
                    </a:lnT>
                    <a:lnB>
                      <a:noFill/>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излишнее имущество</a:t>
                      </a:r>
                    </a:p>
                  </a:txBody>
                  <a:tcPr marL="19016" marR="19016" marT="31284" marB="31284">
                    <a:lnL>
                      <a:noFill/>
                    </a:lnL>
                    <a:lnR>
                      <a:noFill/>
                    </a:lnR>
                    <a:lnT>
                      <a:noFill/>
                    </a:lnT>
                    <a:lnB>
                      <a:noFill/>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a:noFill/>
                    </a:lnT>
                    <a:lnB>
                      <a:noFill/>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a:noFill/>
                    </a:lnT>
                    <a:lnB>
                      <a:noFill/>
                    </a:lnB>
                  </a:tcPr>
                </a:tc>
                <a:extLst>
                  <a:ext uri="{0D108BD9-81ED-4DB2-BD59-A6C34878D82A}">
                    <a16:rowId xmlns:a16="http://schemas.microsoft.com/office/drawing/2014/main" val="3936557959"/>
                  </a:ext>
                </a:extLst>
              </a:tr>
              <a:tr h="209348">
                <a:tc gridSpan="2">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Максимальное значение показателя</a:t>
                      </a:r>
                    </a:p>
                  </a:txBody>
                  <a:tcPr marL="19016" marR="19016" marT="31284" marB="31284">
                    <a:lnL>
                      <a:noFill/>
                    </a:lnL>
                    <a:lnR>
                      <a:noFill/>
                    </a:lnR>
                    <a:lnT>
                      <a:noFill/>
                    </a:lnT>
                    <a:lnB>
                      <a:noFill/>
                    </a:lnB>
                  </a:tcPr>
                </a:tc>
                <a:tc hMerge="1">
                  <a:txBody>
                    <a:bodyPr/>
                    <a:lstStyle/>
                    <a:p>
                      <a:endParaRPr lang="ru-RU"/>
                    </a:p>
                  </a:txBody>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 </a:t>
                      </a:r>
                    </a:p>
                  </a:txBody>
                  <a:tcPr marL="19016" marR="19016" marT="31284" marB="31284">
                    <a:lnL>
                      <a:noFill/>
                    </a:lnL>
                    <a:lnR>
                      <a:noFill/>
                    </a:lnR>
                    <a:lnT>
                      <a:noFill/>
                    </a:lnT>
                    <a:lnB>
                      <a:noFill/>
                    </a:lnB>
                  </a:tcPr>
                </a:tc>
                <a:tc>
                  <a:txBody>
                    <a:bodyPr/>
                    <a:lstStyle/>
                    <a:p>
                      <a:pPr algn="ctr">
                        <a:lnSpc>
                          <a:spcPct val="107000"/>
                        </a:lnSpc>
                        <a:spcAft>
                          <a:spcPts val="0"/>
                        </a:spcAft>
                      </a:pPr>
                      <a:r>
                        <a:rPr lang="ru-RU" sz="1100" dirty="0">
                          <a:effectLst/>
                          <a:latin typeface="Arial" panose="020B0604020202020204" pitchFamily="34" charset="0"/>
                          <a:ea typeface="Times New Roman" panose="02020603050405020304" pitchFamily="18" charset="0"/>
                          <a:cs typeface="Arial" panose="020B0604020202020204" pitchFamily="34" charset="0"/>
                        </a:rPr>
                        <a:t>100</a:t>
                      </a:r>
                    </a:p>
                  </a:txBody>
                  <a:tcPr marL="19016" marR="19016" marT="31284" marB="31284">
                    <a:lnL>
                      <a:noFill/>
                    </a:lnL>
                    <a:lnR>
                      <a:noFill/>
                    </a:lnR>
                    <a:lnT>
                      <a:noFill/>
                    </a:lnT>
                    <a:lnB>
                      <a:noFill/>
                    </a:lnB>
                  </a:tcPr>
                </a:tc>
                <a:extLst>
                  <a:ext uri="{0D108BD9-81ED-4DB2-BD59-A6C34878D82A}">
                    <a16:rowId xmlns:a16="http://schemas.microsoft.com/office/drawing/2014/main" val="4081042985"/>
                  </a:ext>
                </a:extLst>
              </a:tr>
            </a:tbl>
          </a:graphicData>
        </a:graphic>
      </p:graphicFrame>
      <p:sp>
        <p:nvSpPr>
          <p:cNvPr id="6" name="Прямоугольник 5"/>
          <p:cNvSpPr/>
          <p:nvPr/>
        </p:nvSpPr>
        <p:spPr>
          <a:xfrm>
            <a:off x="1763688" y="5819793"/>
            <a:ext cx="7321624" cy="830997"/>
          </a:xfrm>
          <a:prstGeom prst="rect">
            <a:avLst/>
          </a:prstGeom>
          <a:solidFill>
            <a:schemeClr val="accent6">
              <a:lumMod val="20000"/>
              <a:lumOff val="80000"/>
            </a:schemeClr>
          </a:solidFill>
          <a:ln>
            <a:solidFill>
              <a:schemeClr val="accent6">
                <a:lumMod val="60000"/>
                <a:lumOff val="40000"/>
              </a:schemeClr>
            </a:solidFill>
          </a:ln>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ru-RU" sz="1200" b="0" i="0" u="none" strike="noStrike" kern="1200" cap="none" spc="0" normalizeH="0" baseline="0" noProof="0" dirty="0">
                <a:ln>
                  <a:noFill/>
                </a:ln>
                <a:solidFill>
                  <a:srgbClr val="0000FF"/>
                </a:solidFill>
                <a:effectLst/>
                <a:uLnTx/>
                <a:uFillTx/>
                <a:latin typeface="Arial" panose="020B0604020202020204" pitchFamily="34" charset="0"/>
                <a:ea typeface="Times New Roman" panose="02020603050405020304" pitchFamily="18" charset="0"/>
                <a:cs typeface="Arial" panose="020B0604020202020204" pitchFamily="34" charset="0"/>
              </a:rPr>
              <a:t>&lt;1&gt; </a:t>
            </a:r>
            <a:r>
              <a:rPr kumimoji="0" lang="ru-RU" sz="1200" b="0" i="0" u="none" strike="noStrike" kern="1200" cap="none" spc="0" normalizeH="0" baseline="0" noProof="0" dirty="0">
                <a:ln>
                  <a:noFill/>
                </a:ln>
                <a:solidFill>
                  <a:prstClr val="black"/>
                </a:solidFill>
                <a:effectLst/>
                <a:uLnTx/>
                <a:uFillTx/>
                <a:latin typeface="Calibri" panose="020F0502020204030204"/>
                <a:ea typeface="+mn-ea"/>
                <a:cs typeface="+mn-cs"/>
              </a:rPr>
              <a:t>Оценка осуществляется по следующей шкале: менее 80% - 0 баллов, 80% - 80 баллов, шаг 1% соответствует 1 баллу.</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ru-RU" sz="1200" b="0" i="0" u="none" strike="noStrike" kern="1200" cap="none" spc="0" normalizeH="0" baseline="0" noProof="0" dirty="0">
                <a:ln>
                  <a:noFill/>
                </a:ln>
                <a:solidFill>
                  <a:srgbClr val="0000FF"/>
                </a:solidFill>
                <a:effectLst/>
                <a:uLnTx/>
                <a:uFillTx/>
                <a:latin typeface="Arial" panose="020B0604020202020204" pitchFamily="34" charset="0"/>
                <a:ea typeface="Times New Roman" panose="02020603050405020304" pitchFamily="18" charset="0"/>
                <a:cs typeface="Arial" panose="020B0604020202020204" pitchFamily="34" charset="0"/>
              </a:rPr>
              <a:t>&lt;2&gt; </a:t>
            </a:r>
            <a:r>
              <a:rPr kumimoji="0" lang="ru-RU" sz="1200" b="0" i="0" u="none" strike="noStrike" kern="1200" cap="none" spc="0" normalizeH="0" baseline="0" noProof="0" dirty="0">
                <a:ln>
                  <a:noFill/>
                </a:ln>
                <a:solidFill>
                  <a:prstClr val="black"/>
                </a:solidFill>
                <a:effectLst/>
                <a:uLnTx/>
                <a:uFillTx/>
                <a:latin typeface="Calibri" panose="020F0502020204030204"/>
                <a:ea typeface="+mn-ea"/>
                <a:cs typeface="+mn-cs"/>
              </a:rPr>
              <a:t>При расчете показателя не учитывается недвижимое имущество, переданное по решению учредителя в безвозмездное пользование иным учреждениям, находящимся в его ведении.</a:t>
            </a:r>
          </a:p>
        </p:txBody>
      </p:sp>
    </p:spTree>
    <p:extLst>
      <p:ext uri="{BB962C8B-B14F-4D97-AF65-F5344CB8AC3E}">
        <p14:creationId xmlns:p14="http://schemas.microsoft.com/office/powerpoint/2010/main" val="2430278828"/>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0" y="0"/>
            <a:ext cx="9143999" cy="841664"/>
          </a:xfrm>
        </p:spPr>
        <p:txBody>
          <a:bodyPr>
            <a:noAutofit/>
          </a:bodyPr>
          <a:lstStyle/>
          <a:p>
            <a:pPr algn="ctr"/>
            <a:r>
              <a:rPr lang="ru-RU" sz="1350" b="1" dirty="0">
                <a:solidFill>
                  <a:schemeClr val="accent6">
                    <a:lumMod val="75000"/>
                  </a:schemeClr>
                </a:solidFill>
                <a:latin typeface="Arial" panose="020B0604020202020204" pitchFamily="34" charset="0"/>
                <a:cs typeface="Arial" panose="020B0604020202020204" pitchFamily="34" charset="0"/>
              </a:rPr>
              <a:t>ФОРМА ОТЧЕТНОСТИ</a:t>
            </a:r>
            <a:br>
              <a:rPr lang="ru-RU" sz="1350" b="1" dirty="0">
                <a:solidFill>
                  <a:schemeClr val="accent6">
                    <a:lumMod val="75000"/>
                  </a:schemeClr>
                </a:solidFill>
                <a:latin typeface="Arial" panose="020B0604020202020204" pitchFamily="34" charset="0"/>
                <a:cs typeface="Arial" panose="020B0604020202020204" pitchFamily="34" charset="0"/>
              </a:rPr>
            </a:br>
            <a:r>
              <a:rPr lang="ru-RU" sz="1350" b="1" dirty="0">
                <a:solidFill>
                  <a:schemeClr val="accent6">
                    <a:lumMod val="75000"/>
                  </a:schemeClr>
                </a:solidFill>
                <a:latin typeface="Arial" panose="020B0604020202020204" pitchFamily="34" charset="0"/>
                <a:cs typeface="Arial" panose="020B0604020202020204" pitchFamily="34" charset="0"/>
              </a:rPr>
              <a:t>по </a:t>
            </a:r>
            <a:r>
              <a:rPr lang="ru-RU" sz="1350" b="1" dirty="0" smtClean="0">
                <a:solidFill>
                  <a:schemeClr val="accent6">
                    <a:lumMod val="75000"/>
                  </a:schemeClr>
                </a:solidFill>
                <a:latin typeface="Arial" panose="020B0604020202020204" pitchFamily="34" charset="0"/>
                <a:cs typeface="Arial" panose="020B0604020202020204" pitchFamily="34" charset="0"/>
              </a:rPr>
              <a:t>показателям, </a:t>
            </a:r>
            <a:r>
              <a:rPr lang="ru-RU" sz="1350" b="1" dirty="0">
                <a:solidFill>
                  <a:schemeClr val="accent6">
                    <a:lumMod val="75000"/>
                  </a:schemeClr>
                </a:solidFill>
                <a:latin typeface="Arial" panose="020B0604020202020204" pitchFamily="34" charset="0"/>
                <a:cs typeface="Arial" panose="020B0604020202020204" pitchFamily="34" charset="0"/>
              </a:rPr>
              <a:t>характеризующим эффективность использования имущества, закрепленного за государственными (муниципальными) учреждениями</a:t>
            </a:r>
            <a:r>
              <a:rPr lang="ru-RU" sz="800" b="1" dirty="0">
                <a:latin typeface="Times New Roman" panose="02020603050405020304" pitchFamily="18" charset="0"/>
              </a:rPr>
              <a:t/>
            </a:r>
            <a:br>
              <a:rPr lang="ru-RU" sz="800" b="1" dirty="0">
                <a:latin typeface="Times New Roman" panose="02020603050405020304" pitchFamily="18" charset="0"/>
              </a:rPr>
            </a:br>
            <a:r>
              <a:rPr lang="ru-RU" sz="1350" b="1" dirty="0" smtClean="0">
                <a:solidFill>
                  <a:schemeClr val="accent6">
                    <a:lumMod val="75000"/>
                  </a:schemeClr>
                </a:solidFill>
                <a:latin typeface="Arial" panose="020B0604020202020204" pitchFamily="34" charset="0"/>
                <a:cs typeface="Arial" panose="020B0604020202020204" pitchFamily="34" charset="0"/>
              </a:rPr>
              <a:t> </a:t>
            </a:r>
            <a:r>
              <a:rPr lang="ru-RU" sz="1350" b="1" dirty="0">
                <a:solidFill>
                  <a:schemeClr val="accent6">
                    <a:lumMod val="75000"/>
                  </a:schemeClr>
                </a:solidFill>
                <a:latin typeface="Arial" panose="020B0604020202020204" pitchFamily="34" charset="0"/>
                <a:cs typeface="Arial" panose="020B0604020202020204" pitchFamily="34" charset="0"/>
              </a:rPr>
              <a:t>(Таблица 5)</a:t>
            </a:r>
            <a:endParaRPr lang="ru-RU" sz="1500" b="1" dirty="0">
              <a:solidFill>
                <a:schemeClr val="accent6">
                  <a:lumMod val="75000"/>
                </a:schemeClr>
              </a:solidFill>
              <a:latin typeface="Arial" panose="020B0604020202020204" pitchFamily="34" charset="0"/>
              <a:cs typeface="Arial" panose="020B0604020202020204" pitchFamily="34" charset="0"/>
            </a:endParaRPr>
          </a:p>
        </p:txBody>
      </p:sp>
      <p:graphicFrame>
        <p:nvGraphicFramePr>
          <p:cNvPr id="5" name="Таблица 4"/>
          <p:cNvGraphicFramePr>
            <a:graphicFrameLocks noGrp="1"/>
          </p:cNvGraphicFramePr>
          <p:nvPr>
            <p:extLst/>
          </p:nvPr>
        </p:nvGraphicFramePr>
        <p:xfrm>
          <a:off x="35496" y="841669"/>
          <a:ext cx="9073007" cy="5814519"/>
        </p:xfrm>
        <a:graphic>
          <a:graphicData uri="http://schemas.openxmlformats.org/drawingml/2006/table">
            <a:tbl>
              <a:tblPr/>
              <a:tblGrid>
                <a:gridCol w="514086">
                  <a:extLst>
                    <a:ext uri="{9D8B030D-6E8A-4147-A177-3AD203B41FA5}">
                      <a16:colId xmlns:a16="http://schemas.microsoft.com/office/drawing/2014/main" val="1116636826"/>
                    </a:ext>
                  </a:extLst>
                </a:gridCol>
                <a:gridCol w="3035555">
                  <a:extLst>
                    <a:ext uri="{9D8B030D-6E8A-4147-A177-3AD203B41FA5}">
                      <a16:colId xmlns:a16="http://schemas.microsoft.com/office/drawing/2014/main" val="845457749"/>
                    </a:ext>
                  </a:extLst>
                </a:gridCol>
                <a:gridCol w="2377648">
                  <a:extLst>
                    <a:ext uri="{9D8B030D-6E8A-4147-A177-3AD203B41FA5}">
                      <a16:colId xmlns:a16="http://schemas.microsoft.com/office/drawing/2014/main" val="3055918305"/>
                    </a:ext>
                  </a:extLst>
                </a:gridCol>
                <a:gridCol w="1591219">
                  <a:extLst>
                    <a:ext uri="{9D8B030D-6E8A-4147-A177-3AD203B41FA5}">
                      <a16:colId xmlns:a16="http://schemas.microsoft.com/office/drawing/2014/main" val="4234739415"/>
                    </a:ext>
                  </a:extLst>
                </a:gridCol>
                <a:gridCol w="1554499">
                  <a:extLst>
                    <a:ext uri="{9D8B030D-6E8A-4147-A177-3AD203B41FA5}">
                      <a16:colId xmlns:a16="http://schemas.microsoft.com/office/drawing/2014/main" val="1738553356"/>
                    </a:ext>
                  </a:extLst>
                </a:gridCol>
              </a:tblGrid>
              <a:tr h="513364">
                <a:tc gridSpan="2">
                  <a:txBody>
                    <a:bodyPr/>
                    <a:lstStyle/>
                    <a:p>
                      <a:pPr algn="l" fontAlgn="t"/>
                      <a:r>
                        <a:rPr lang="ru-RU" sz="1000" b="0" i="0" u="none" strike="noStrike" dirty="0">
                          <a:effectLst/>
                          <a:latin typeface="Arial" panose="020B0604020202020204" pitchFamily="34" charset="0"/>
                          <a:cs typeface="Arial" panose="020B0604020202020204" pitchFamily="34" charset="0"/>
                        </a:rPr>
                        <a:t>Орган исполнительной власти </a:t>
                      </a:r>
                      <a:r>
                        <a:rPr lang="ru-RU" sz="1000" b="0" i="0" u="none" strike="noStrike" dirty="0" smtClean="0">
                          <a:effectLst/>
                          <a:latin typeface="Arial" panose="020B0604020202020204" pitchFamily="34" charset="0"/>
                          <a:cs typeface="Arial" panose="020B0604020202020204" pitchFamily="34" charset="0"/>
                        </a:rPr>
                        <a:t>РФ, </a:t>
                      </a:r>
                      <a:r>
                        <a:rPr lang="ru-RU" sz="1000" b="0" i="0" u="none" strike="noStrike" dirty="0">
                          <a:effectLst/>
                          <a:latin typeface="Arial" panose="020B0604020202020204" pitchFamily="34" charset="0"/>
                          <a:cs typeface="Arial" panose="020B0604020202020204" pitchFamily="34" charset="0"/>
                        </a:rPr>
                        <a:t>субъекта </a:t>
                      </a:r>
                      <a:r>
                        <a:rPr lang="ru-RU" sz="1000" b="0" i="0" u="none" strike="noStrike" dirty="0" smtClean="0">
                          <a:effectLst/>
                          <a:latin typeface="Arial" panose="020B0604020202020204" pitchFamily="34" charset="0"/>
                          <a:cs typeface="Arial" panose="020B0604020202020204" pitchFamily="34" charset="0"/>
                        </a:rPr>
                        <a:t>РФ, </a:t>
                      </a:r>
                      <a:r>
                        <a:rPr lang="ru-RU" sz="1000" b="0" i="0" u="none" strike="noStrike" dirty="0">
                          <a:effectLst/>
                          <a:latin typeface="Arial" panose="020B0604020202020204" pitchFamily="34" charset="0"/>
                          <a:cs typeface="Arial" panose="020B0604020202020204" pitchFamily="34" charset="0"/>
                        </a:rPr>
                        <a:t>орган местного самоуправления, осуществляющий функции и полномочия учредителя</a:t>
                      </a:r>
                    </a:p>
                  </a:txBody>
                  <a:tcPr marL="3880" marR="3880" marT="388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t"/>
                      <a:r>
                        <a:rPr lang="ru-RU" sz="1000" b="0" i="0" u="none" strike="noStrike">
                          <a:effectLst/>
                          <a:latin typeface="Arial" panose="020B0604020202020204" pitchFamily="34" charset="0"/>
                          <a:cs typeface="Arial" panose="020B0604020202020204" pitchFamily="34" charset="0"/>
                        </a:rPr>
                        <a:t> </a:t>
                      </a:r>
                    </a:p>
                  </a:txBody>
                  <a:tcPr marL="3880" marR="3880" marT="388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ru-RU" sz="1000" b="0" i="0" u="none" strike="noStrike" dirty="0">
                          <a:effectLst/>
                          <a:latin typeface="Arial" panose="020B0604020202020204" pitchFamily="34" charset="0"/>
                          <a:cs typeface="Arial" panose="020B0604020202020204" pitchFamily="34" charset="0"/>
                        </a:rPr>
                        <a:t>Глава</a:t>
                      </a:r>
                      <a:br>
                        <a:rPr lang="ru-RU" sz="1000" b="0" i="0" u="none" strike="noStrike" dirty="0">
                          <a:effectLst/>
                          <a:latin typeface="Arial" panose="020B0604020202020204" pitchFamily="34" charset="0"/>
                          <a:cs typeface="Arial" panose="020B0604020202020204" pitchFamily="34" charset="0"/>
                        </a:rPr>
                      </a:br>
                      <a:r>
                        <a:rPr lang="ru-RU" sz="1000" b="0" i="0" u="none" strike="noStrike" dirty="0">
                          <a:effectLst/>
                          <a:latin typeface="Arial" panose="020B0604020202020204" pitchFamily="34" charset="0"/>
                          <a:cs typeface="Arial" panose="020B0604020202020204" pitchFamily="34" charset="0"/>
                        </a:rPr>
                        <a:t>по БК</a:t>
                      </a:r>
                    </a:p>
                  </a:txBody>
                  <a:tcPr marL="3880" marR="3880" marT="388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ru-RU" sz="1000" b="0" i="0" u="none" strike="noStrike" dirty="0">
                          <a:effectLst/>
                          <a:latin typeface="Arial" panose="020B0604020202020204" pitchFamily="34" charset="0"/>
                          <a:cs typeface="Arial" panose="020B0604020202020204" pitchFamily="34" charset="0"/>
                        </a:rPr>
                        <a:t> </a:t>
                      </a:r>
                    </a:p>
                  </a:txBody>
                  <a:tcPr marL="3880" marR="3880" marT="388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8776937"/>
                  </a:ext>
                </a:extLst>
              </a:tr>
              <a:tr h="160747">
                <a:tc gridSpan="2">
                  <a:txBody>
                    <a:bodyPr/>
                    <a:lstStyle/>
                    <a:p>
                      <a:pPr algn="l" fontAlgn="t"/>
                      <a:r>
                        <a:rPr lang="ru-RU" sz="1000" b="0" i="0" u="none" strike="noStrike">
                          <a:effectLst/>
                          <a:latin typeface="Arial" panose="020B0604020202020204" pitchFamily="34" charset="0"/>
                          <a:cs typeface="Arial" panose="020B0604020202020204" pitchFamily="34" charset="0"/>
                        </a:rPr>
                        <a:t>Наименование учреждения</a:t>
                      </a:r>
                    </a:p>
                  </a:txBody>
                  <a:tcPr marL="3880" marR="3880" marT="388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t"/>
                      <a:r>
                        <a:rPr lang="ru-RU" sz="1000" b="0" i="0" u="none" strike="noStrike">
                          <a:effectLst/>
                          <a:latin typeface="Arial" panose="020B0604020202020204" pitchFamily="34" charset="0"/>
                          <a:cs typeface="Arial" panose="020B0604020202020204" pitchFamily="34" charset="0"/>
                        </a:rPr>
                        <a:t> </a:t>
                      </a:r>
                    </a:p>
                  </a:txBody>
                  <a:tcPr marL="3880" marR="3880" marT="388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ru-RU" sz="1000" b="0" i="0" u="none" strike="noStrike">
                          <a:effectLst/>
                          <a:latin typeface="Arial" panose="020B0604020202020204" pitchFamily="34" charset="0"/>
                          <a:cs typeface="Arial" panose="020B0604020202020204" pitchFamily="34" charset="0"/>
                        </a:rPr>
                        <a:t>по ОКПО</a:t>
                      </a:r>
                    </a:p>
                  </a:txBody>
                  <a:tcPr marL="3880" marR="3880" marT="388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ru-RU" sz="1000" b="0" i="0" u="none" strike="noStrike">
                          <a:effectLst/>
                          <a:latin typeface="Arial" panose="020B0604020202020204" pitchFamily="34" charset="0"/>
                          <a:cs typeface="Arial" panose="020B0604020202020204" pitchFamily="34" charset="0"/>
                        </a:rPr>
                        <a:t> </a:t>
                      </a:r>
                    </a:p>
                  </a:txBody>
                  <a:tcPr marL="3880" marR="3880" marT="388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58455535"/>
                  </a:ext>
                </a:extLst>
              </a:tr>
              <a:tr h="160747">
                <a:tc gridSpan="2">
                  <a:txBody>
                    <a:bodyPr/>
                    <a:lstStyle/>
                    <a:p>
                      <a:pPr algn="l" fontAlgn="t"/>
                      <a:r>
                        <a:rPr lang="ru-RU" sz="1000" b="0" i="0" u="none" strike="noStrike">
                          <a:effectLst/>
                          <a:latin typeface="Arial" panose="020B0604020202020204" pitchFamily="34" charset="0"/>
                          <a:cs typeface="Arial" panose="020B0604020202020204" pitchFamily="34" charset="0"/>
                        </a:rPr>
                        <a:t>Наименование бюджета ППО</a:t>
                      </a:r>
                    </a:p>
                  </a:txBody>
                  <a:tcPr marL="3880" marR="3880" marT="388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t"/>
                      <a:r>
                        <a:rPr lang="ru-RU" sz="1000" b="0" i="0" u="none" strike="noStrike">
                          <a:effectLst/>
                          <a:latin typeface="Arial" panose="020B0604020202020204" pitchFamily="34" charset="0"/>
                          <a:cs typeface="Arial" panose="020B0604020202020204" pitchFamily="34" charset="0"/>
                        </a:rPr>
                        <a:t> </a:t>
                      </a:r>
                    </a:p>
                  </a:txBody>
                  <a:tcPr marL="3880" marR="3880" marT="388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ru-RU" sz="1000" b="0" i="0" u="none" strike="noStrike">
                          <a:effectLst/>
                          <a:latin typeface="Arial" panose="020B0604020202020204" pitchFamily="34" charset="0"/>
                          <a:cs typeface="Arial" panose="020B0604020202020204" pitchFamily="34" charset="0"/>
                        </a:rPr>
                        <a:t>по ОКТМО</a:t>
                      </a:r>
                    </a:p>
                  </a:txBody>
                  <a:tcPr marL="3880" marR="3880" marT="388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ru-RU" sz="1000" b="0" i="0" u="none" strike="noStrike">
                          <a:effectLst/>
                          <a:latin typeface="Arial" panose="020B0604020202020204" pitchFamily="34" charset="0"/>
                          <a:cs typeface="Arial" panose="020B0604020202020204" pitchFamily="34" charset="0"/>
                        </a:rPr>
                        <a:t> </a:t>
                      </a:r>
                    </a:p>
                  </a:txBody>
                  <a:tcPr marL="3880" marR="3880" marT="388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21177445"/>
                  </a:ext>
                </a:extLst>
              </a:tr>
              <a:tr h="160747">
                <a:tc gridSpan="2">
                  <a:txBody>
                    <a:bodyPr/>
                    <a:lstStyle/>
                    <a:p>
                      <a:pPr algn="l" fontAlgn="t"/>
                      <a:r>
                        <a:rPr lang="ru-RU" sz="1000" b="0" i="0" u="none" strike="noStrike">
                          <a:effectLst/>
                          <a:latin typeface="Arial" panose="020B0604020202020204" pitchFamily="34" charset="0"/>
                          <a:cs typeface="Arial" panose="020B0604020202020204" pitchFamily="34" charset="0"/>
                        </a:rPr>
                        <a:t>Периодичность</a:t>
                      </a:r>
                    </a:p>
                  </a:txBody>
                  <a:tcPr marL="3880" marR="3880" marT="388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t"/>
                      <a:r>
                        <a:rPr lang="ru-RU" sz="1000" b="0" i="0" u="none" strike="noStrike">
                          <a:effectLst/>
                          <a:latin typeface="Arial" panose="020B0604020202020204" pitchFamily="34" charset="0"/>
                          <a:cs typeface="Arial" panose="020B0604020202020204" pitchFamily="34" charset="0"/>
                        </a:rPr>
                        <a:t>годовая</a:t>
                      </a:r>
                    </a:p>
                  </a:txBody>
                  <a:tcPr marL="3880" marR="3880" marT="388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ru-RU" sz="1000" b="0" i="0" u="none" strike="noStrike">
                          <a:effectLst/>
                          <a:latin typeface="Arial" panose="020B0604020202020204" pitchFamily="34" charset="0"/>
                          <a:cs typeface="Arial" panose="020B0604020202020204" pitchFamily="34" charset="0"/>
                        </a:rPr>
                        <a:t> </a:t>
                      </a:r>
                    </a:p>
                  </a:txBody>
                  <a:tcPr marL="3880" marR="3880" marT="388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ru-RU" sz="1000" b="0" i="0" u="none" strike="noStrike">
                          <a:effectLst/>
                          <a:latin typeface="Arial" panose="020B0604020202020204" pitchFamily="34" charset="0"/>
                          <a:cs typeface="Arial" panose="020B0604020202020204" pitchFamily="34" charset="0"/>
                        </a:rPr>
                        <a:t> </a:t>
                      </a:r>
                    </a:p>
                  </a:txBody>
                  <a:tcPr marL="3880" marR="3880" marT="388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54794139"/>
                  </a:ext>
                </a:extLst>
              </a:tr>
              <a:tr h="160747">
                <a:tc gridSpan="2">
                  <a:txBody>
                    <a:bodyPr/>
                    <a:lstStyle/>
                    <a:p>
                      <a:pPr algn="l" fontAlgn="t"/>
                      <a:r>
                        <a:rPr lang="ru-RU" sz="1000" b="0" i="0" u="none" strike="noStrike">
                          <a:effectLst/>
                          <a:latin typeface="Arial" panose="020B0604020202020204" pitchFamily="34" charset="0"/>
                          <a:cs typeface="Arial" panose="020B0604020202020204" pitchFamily="34" charset="0"/>
                        </a:rPr>
                        <a:t>Единица измерения</a:t>
                      </a:r>
                    </a:p>
                  </a:txBody>
                  <a:tcPr marL="3880" marR="3880" marT="388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t"/>
                      <a:r>
                        <a:rPr lang="ru-RU" sz="1000" b="0" i="0" u="none" strike="noStrike">
                          <a:effectLst/>
                          <a:latin typeface="Arial" panose="020B0604020202020204" pitchFamily="34" charset="0"/>
                          <a:cs typeface="Arial" panose="020B0604020202020204" pitchFamily="34" charset="0"/>
                        </a:rPr>
                        <a:t> </a:t>
                      </a:r>
                    </a:p>
                  </a:txBody>
                  <a:tcPr marL="3880" marR="3880" marT="388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ru-RU" sz="1000" b="0" i="0" u="none" strike="noStrike">
                          <a:effectLst/>
                          <a:latin typeface="Arial" panose="020B0604020202020204" pitchFamily="34" charset="0"/>
                          <a:cs typeface="Arial" panose="020B0604020202020204" pitchFamily="34" charset="0"/>
                        </a:rPr>
                        <a:t> </a:t>
                      </a:r>
                    </a:p>
                  </a:txBody>
                  <a:tcPr marL="3880" marR="3880" marT="388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ru-RU" sz="1000" b="0" i="0" u="none" strike="noStrike">
                          <a:effectLst/>
                          <a:latin typeface="Arial" panose="020B0604020202020204" pitchFamily="34" charset="0"/>
                          <a:cs typeface="Arial" panose="020B0604020202020204" pitchFamily="34" charset="0"/>
                        </a:rPr>
                        <a:t> </a:t>
                      </a:r>
                    </a:p>
                  </a:txBody>
                  <a:tcPr marL="3880" marR="3880" marT="388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41354341"/>
                  </a:ext>
                </a:extLst>
              </a:tr>
              <a:tr h="160747">
                <a:tc>
                  <a:txBody>
                    <a:bodyPr/>
                    <a:lstStyle/>
                    <a:p>
                      <a:pPr algn="l" fontAlgn="b"/>
                      <a:endParaRPr lang="ru-RU" sz="1000" b="0" i="0" u="none" strike="noStrike">
                        <a:effectLst/>
                        <a:latin typeface="Arial" panose="020B0604020202020204" pitchFamily="34" charset="0"/>
                        <a:cs typeface="Arial" panose="020B0604020202020204" pitchFamily="34" charset="0"/>
                      </a:endParaRPr>
                    </a:p>
                  </a:txBody>
                  <a:tcPr marL="3880" marR="3880" marT="388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1000" b="0" i="0" u="none" strike="noStrike">
                        <a:effectLst/>
                        <a:latin typeface="Arial" panose="020B0604020202020204" pitchFamily="34" charset="0"/>
                        <a:cs typeface="Arial" panose="020B0604020202020204" pitchFamily="34" charset="0"/>
                      </a:endParaRPr>
                    </a:p>
                  </a:txBody>
                  <a:tcPr marL="3880" marR="3880" marT="388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1000" b="0" i="0" u="none" strike="noStrike">
                        <a:effectLst/>
                        <a:latin typeface="Arial" panose="020B0604020202020204" pitchFamily="34" charset="0"/>
                        <a:cs typeface="Arial" panose="020B0604020202020204" pitchFamily="34" charset="0"/>
                      </a:endParaRPr>
                    </a:p>
                  </a:txBody>
                  <a:tcPr marL="3880" marR="3880" marT="388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1000" b="0" i="0" u="none" strike="noStrike">
                        <a:effectLst/>
                        <a:latin typeface="Arial" panose="020B0604020202020204" pitchFamily="34" charset="0"/>
                        <a:cs typeface="Arial" panose="020B0604020202020204" pitchFamily="34" charset="0"/>
                      </a:endParaRPr>
                    </a:p>
                  </a:txBody>
                  <a:tcPr marL="3880" marR="3880" marT="388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1000" b="0" i="0" u="none" strike="noStrike">
                        <a:effectLst/>
                        <a:latin typeface="Arial" panose="020B0604020202020204" pitchFamily="34" charset="0"/>
                        <a:cs typeface="Arial" panose="020B0604020202020204" pitchFamily="34" charset="0"/>
                      </a:endParaRPr>
                    </a:p>
                  </a:txBody>
                  <a:tcPr marL="3880" marR="3880" marT="3880" marB="0" anchor="b">
                    <a:lnL>
                      <a:noFill/>
                    </a:lnL>
                    <a:lnR>
                      <a:noFill/>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503378924"/>
                  </a:ext>
                </a:extLst>
              </a:tr>
              <a:tr h="160747">
                <a:tc>
                  <a:txBody>
                    <a:bodyPr/>
                    <a:lstStyle/>
                    <a:p>
                      <a:pPr algn="l" fontAlgn="b"/>
                      <a:endParaRPr lang="ru-RU" sz="1000" b="0" i="0" u="none" strike="noStrike" dirty="0">
                        <a:effectLst/>
                        <a:latin typeface="Arial" panose="020B0604020202020204" pitchFamily="34" charset="0"/>
                        <a:cs typeface="Arial" panose="020B0604020202020204" pitchFamily="34" charset="0"/>
                      </a:endParaRPr>
                    </a:p>
                  </a:txBody>
                  <a:tcPr marL="3880" marR="3880" marT="388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effectLst/>
                        <a:latin typeface="Arial" panose="020B0604020202020204" pitchFamily="34" charset="0"/>
                        <a:cs typeface="Arial" panose="020B0604020202020204" pitchFamily="34" charset="0"/>
                      </a:endParaRPr>
                    </a:p>
                  </a:txBody>
                  <a:tcPr marL="3880" marR="3880" marT="388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effectLst/>
                        <a:latin typeface="Arial" panose="020B0604020202020204" pitchFamily="34" charset="0"/>
                        <a:cs typeface="Arial" panose="020B0604020202020204" pitchFamily="34" charset="0"/>
                      </a:endParaRPr>
                    </a:p>
                  </a:txBody>
                  <a:tcPr marL="3880" marR="3880" marT="388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effectLst/>
                        <a:latin typeface="Arial" panose="020B0604020202020204" pitchFamily="34" charset="0"/>
                        <a:cs typeface="Arial" panose="020B0604020202020204" pitchFamily="34" charset="0"/>
                      </a:endParaRPr>
                    </a:p>
                  </a:txBody>
                  <a:tcPr marL="3880" marR="3880" marT="388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effectLst/>
                        <a:latin typeface="Arial" panose="020B0604020202020204" pitchFamily="34" charset="0"/>
                        <a:cs typeface="Arial" panose="020B0604020202020204" pitchFamily="34" charset="0"/>
                      </a:endParaRPr>
                    </a:p>
                  </a:txBody>
                  <a:tcPr marL="3880" marR="3880" marT="3880"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23432203"/>
                  </a:ext>
                </a:extLst>
              </a:tr>
              <a:tr h="317502">
                <a:tc>
                  <a:txBody>
                    <a:bodyPr/>
                    <a:lstStyle/>
                    <a:p>
                      <a:pPr algn="ctr" fontAlgn="ctr"/>
                      <a:r>
                        <a:rPr lang="ru-RU" sz="1000" b="0" i="0" u="none" strike="noStrike">
                          <a:effectLst/>
                          <a:latin typeface="Arial" panose="020B0604020202020204" pitchFamily="34" charset="0"/>
                          <a:cs typeface="Arial" panose="020B0604020202020204" pitchFamily="34" charset="0"/>
                        </a:rPr>
                        <a:t>№</a:t>
                      </a:r>
                      <a:br>
                        <a:rPr lang="ru-RU" sz="1000" b="0" i="0" u="none" strike="noStrike">
                          <a:effectLst/>
                          <a:latin typeface="Arial" panose="020B0604020202020204" pitchFamily="34" charset="0"/>
                          <a:cs typeface="Arial" panose="020B0604020202020204" pitchFamily="34" charset="0"/>
                        </a:rPr>
                      </a:br>
                      <a:r>
                        <a:rPr lang="ru-RU" sz="1000" b="0" i="0" u="none" strike="noStrike">
                          <a:effectLst/>
                          <a:latin typeface="Arial" panose="020B0604020202020204" pitchFamily="34" charset="0"/>
                          <a:cs typeface="Arial" panose="020B0604020202020204" pitchFamily="34" charset="0"/>
                        </a:rPr>
                        <a:t>п/п</a:t>
                      </a:r>
                    </a:p>
                  </a:txBody>
                  <a:tcPr marL="3880" marR="3880" marT="388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000" b="0" i="0" u="none" strike="noStrike">
                          <a:effectLst/>
                          <a:latin typeface="Arial" panose="020B0604020202020204" pitchFamily="34" charset="0"/>
                          <a:cs typeface="Arial" panose="020B0604020202020204" pitchFamily="34" charset="0"/>
                        </a:rPr>
                        <a:t>Параметры показателя</a:t>
                      </a:r>
                    </a:p>
                  </a:txBody>
                  <a:tcPr marL="3880" marR="3880" marT="38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1000" b="0" i="0" u="none" strike="noStrike">
                          <a:effectLst/>
                          <a:latin typeface="Arial" panose="020B0604020202020204" pitchFamily="34" charset="0"/>
                          <a:cs typeface="Arial" panose="020B0604020202020204" pitchFamily="34" charset="0"/>
                        </a:rPr>
                        <a:t>Значение показателя </a:t>
                      </a:r>
                      <a:br>
                        <a:rPr lang="ru-RU" sz="1000" b="0" i="0" u="none" strike="noStrike">
                          <a:effectLst/>
                          <a:latin typeface="Arial" panose="020B0604020202020204" pitchFamily="34" charset="0"/>
                          <a:cs typeface="Arial" panose="020B0604020202020204" pitchFamily="34" charset="0"/>
                        </a:rPr>
                      </a:br>
                      <a:r>
                        <a:rPr lang="ru-RU" sz="1000" b="0" i="0" u="none" strike="noStrike">
                          <a:effectLst/>
                          <a:latin typeface="Arial" panose="020B0604020202020204" pitchFamily="34" charset="0"/>
                          <a:cs typeface="Arial" panose="020B0604020202020204" pitchFamily="34" charset="0"/>
                        </a:rPr>
                        <a:t>(%)</a:t>
                      </a:r>
                    </a:p>
                  </a:txBody>
                  <a:tcPr marL="3880" marR="3880" marT="38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effectLst/>
                          <a:latin typeface="Arial" panose="020B0604020202020204" pitchFamily="34" charset="0"/>
                          <a:cs typeface="Arial" panose="020B0604020202020204" pitchFamily="34" charset="0"/>
                        </a:rPr>
                        <a:t>Оценка </a:t>
                      </a:r>
                      <a:br>
                        <a:rPr lang="ru-RU" sz="1000" b="0" i="0" u="none" strike="noStrike">
                          <a:effectLst/>
                          <a:latin typeface="Arial" panose="020B0604020202020204" pitchFamily="34" charset="0"/>
                          <a:cs typeface="Arial" panose="020B0604020202020204" pitchFamily="34" charset="0"/>
                        </a:rPr>
                      </a:br>
                      <a:r>
                        <a:rPr lang="ru-RU" sz="1000" b="0" i="0" u="none" strike="noStrike">
                          <a:effectLst/>
                          <a:latin typeface="Arial" panose="020B0604020202020204" pitchFamily="34" charset="0"/>
                          <a:cs typeface="Arial" panose="020B0604020202020204" pitchFamily="34" charset="0"/>
                        </a:rPr>
                        <a:t>(баллов)</a:t>
                      </a:r>
                    </a:p>
                  </a:txBody>
                  <a:tcPr marL="3880" marR="3880" marT="388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55507514"/>
                  </a:ext>
                </a:extLst>
              </a:tr>
              <a:tr h="160747">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w="6350" cap="flat" cmpd="sng" algn="ctr">
                      <a:solidFill>
                        <a:srgbClr val="000000"/>
                      </a:solidFill>
                      <a:prstDash val="solid"/>
                      <a:round/>
                      <a:headEnd type="none" w="med" len="med"/>
                      <a:tailEnd type="none" w="med" len="med"/>
                    </a:lnT>
                    <a:lnB>
                      <a:noFill/>
                    </a:lnB>
                  </a:tcPr>
                </a:tc>
                <a:tc gridSpan="2">
                  <a:txBody>
                    <a:bodyPr/>
                    <a:lstStyle/>
                    <a:p>
                      <a:pPr algn="l" fontAlgn="t"/>
                      <a:r>
                        <a:rPr lang="ru-RU" sz="1000" b="0" i="0" u="none" strike="noStrike">
                          <a:effectLst/>
                          <a:latin typeface="Arial" panose="020B0604020202020204" pitchFamily="34" charset="0"/>
                          <a:cs typeface="Arial" panose="020B0604020202020204" pitchFamily="34" charset="0"/>
                        </a:rPr>
                        <a:t> </a:t>
                      </a:r>
                    </a:p>
                  </a:txBody>
                  <a:tcPr marL="3880" marR="3880" marT="3880" marB="0">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4133530768"/>
                  </a:ext>
                </a:extLst>
              </a:tr>
              <a:tr h="317502">
                <a:tc>
                  <a:txBody>
                    <a:bodyPr/>
                    <a:lstStyle/>
                    <a:p>
                      <a:pPr algn="ctr" fontAlgn="t"/>
                      <a:r>
                        <a:rPr lang="ru-RU" sz="1000" b="0" i="0" u="none" strike="noStrike">
                          <a:effectLst/>
                          <a:latin typeface="Arial" panose="020B0604020202020204" pitchFamily="34" charset="0"/>
                          <a:cs typeface="Arial" panose="020B0604020202020204" pitchFamily="34" charset="0"/>
                        </a:rPr>
                        <a:t>1.</a:t>
                      </a:r>
                    </a:p>
                  </a:txBody>
                  <a:tcPr marL="3880" marR="3880" marT="3880" marB="0">
                    <a:lnL>
                      <a:noFill/>
                    </a:lnL>
                    <a:lnR>
                      <a:noFill/>
                    </a:lnR>
                    <a:lnT>
                      <a:noFill/>
                    </a:lnT>
                    <a:lnB>
                      <a:noFill/>
                    </a:lnB>
                  </a:tcPr>
                </a:tc>
                <a:tc gridSpan="2">
                  <a:txBody>
                    <a:bodyPr/>
                    <a:lstStyle/>
                    <a:p>
                      <a:pPr algn="l" fontAlgn="t"/>
                      <a:r>
                        <a:rPr lang="ru-RU" sz="1000" b="0" i="0" u="none" strike="noStrike">
                          <a:effectLst/>
                          <a:latin typeface="Arial" panose="020B0604020202020204" pitchFamily="34" charset="0"/>
                          <a:cs typeface="Arial" panose="020B0604020202020204" pitchFamily="34" charset="0"/>
                        </a:rPr>
                        <a:t>Выполнение государственного (муниципального) задания в части показателей, характеризующих объем оказанных услуг (выполненных работ)</a:t>
                      </a:r>
                      <a:r>
                        <a:rPr lang="ru-RU" sz="1000" b="0" i="0" u="none" strike="noStrike" baseline="30000">
                          <a:effectLst/>
                          <a:latin typeface="Arial" panose="020B0604020202020204" pitchFamily="34" charset="0"/>
                          <a:cs typeface="Arial" panose="020B0604020202020204" pitchFamily="34" charset="0"/>
                        </a:rPr>
                        <a:t>1</a:t>
                      </a:r>
                      <a:r>
                        <a:rPr lang="ru-RU" sz="1000" b="0" i="0" u="none" strike="noStrike">
                          <a:effectLst/>
                          <a:latin typeface="Arial" panose="020B0604020202020204" pitchFamily="34" charset="0"/>
                          <a:cs typeface="Arial" panose="020B0604020202020204" pitchFamily="34" charset="0"/>
                        </a:rPr>
                        <a:t>:</a:t>
                      </a:r>
                    </a:p>
                  </a:txBody>
                  <a:tcPr marL="3880" marR="3880" marT="3880" marB="0">
                    <a:lnL>
                      <a:noFill/>
                    </a:lnL>
                    <a:lnR>
                      <a:noFill/>
                    </a:lnR>
                    <a:lnT>
                      <a:noFill/>
                    </a:lnT>
                    <a:lnB>
                      <a:noFill/>
                    </a:lnB>
                  </a:tcPr>
                </a:tc>
                <a:tc hMerge="1">
                  <a:txBody>
                    <a:bodyPr/>
                    <a:lstStyle/>
                    <a:p>
                      <a:endParaRPr lang="ru-RU"/>
                    </a:p>
                  </a:txBody>
                  <a:tcPr/>
                </a:tc>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extLst>
                  <a:ext uri="{0D108BD9-81ED-4DB2-BD59-A6C34878D82A}">
                    <a16:rowId xmlns:a16="http://schemas.microsoft.com/office/drawing/2014/main" val="3582085161"/>
                  </a:ext>
                </a:extLst>
              </a:tr>
              <a:tr h="160747">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gridSpan="2">
                  <a:txBody>
                    <a:bodyPr/>
                    <a:lstStyle/>
                    <a:p>
                      <a:pPr algn="l" fontAlgn="t"/>
                      <a:r>
                        <a:rPr lang="ru-RU" sz="1000" b="0" i="0" u="none" strike="noStrike" dirty="0" smtClean="0">
                          <a:effectLst/>
                          <a:latin typeface="Arial" panose="020B0604020202020204" pitchFamily="34" charset="0"/>
                          <a:cs typeface="Arial" panose="020B0604020202020204" pitchFamily="34" charset="0"/>
                        </a:rPr>
                        <a:t>   а</a:t>
                      </a:r>
                      <a:r>
                        <a:rPr lang="ru-RU" sz="1000" b="0" i="0" u="none" strike="noStrike" dirty="0">
                          <a:effectLst/>
                          <a:latin typeface="Arial" panose="020B0604020202020204" pitchFamily="34" charset="0"/>
                          <a:cs typeface="Arial" panose="020B0604020202020204" pitchFamily="34" charset="0"/>
                        </a:rPr>
                        <a:t>) показатели достигнуты в полном объеме</a:t>
                      </a:r>
                    </a:p>
                  </a:txBody>
                  <a:tcPr marL="3880" marR="3880" marT="3880" marB="0">
                    <a:lnL>
                      <a:noFill/>
                    </a:lnL>
                    <a:lnR>
                      <a:noFill/>
                    </a:lnR>
                    <a:lnT>
                      <a:noFill/>
                    </a:lnT>
                    <a:lnB>
                      <a:noFill/>
                    </a:lnB>
                  </a:tcPr>
                </a:tc>
                <a:tc hMerge="1">
                  <a:txBody>
                    <a:bodyPr/>
                    <a:lstStyle/>
                    <a:p>
                      <a:endParaRPr lang="ru-RU"/>
                    </a:p>
                  </a:txBody>
                  <a:tcPr/>
                </a:tc>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a:txBody>
                    <a:bodyPr/>
                    <a:lstStyle/>
                    <a:p>
                      <a:pPr algn="ctr" fontAlgn="t"/>
                      <a:r>
                        <a:rPr lang="ru-RU" sz="1000" b="0" i="0" u="none" strike="noStrike">
                          <a:effectLst/>
                          <a:latin typeface="Arial" panose="020B0604020202020204" pitchFamily="34" charset="0"/>
                          <a:cs typeface="Arial" panose="020B0604020202020204" pitchFamily="34" charset="0"/>
                        </a:rPr>
                        <a:t>50</a:t>
                      </a:r>
                    </a:p>
                  </a:txBody>
                  <a:tcPr marL="3880" marR="3880" marT="3880" marB="0">
                    <a:lnL>
                      <a:noFill/>
                    </a:lnL>
                    <a:lnR>
                      <a:noFill/>
                    </a:lnR>
                    <a:lnT>
                      <a:noFill/>
                    </a:lnT>
                    <a:lnB>
                      <a:noFill/>
                    </a:lnB>
                  </a:tcPr>
                </a:tc>
                <a:extLst>
                  <a:ext uri="{0D108BD9-81ED-4DB2-BD59-A6C34878D82A}">
                    <a16:rowId xmlns:a16="http://schemas.microsoft.com/office/drawing/2014/main" val="1919430223"/>
                  </a:ext>
                </a:extLst>
              </a:tr>
              <a:tr h="160747">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gridSpan="2">
                  <a:txBody>
                    <a:bodyPr/>
                    <a:lstStyle/>
                    <a:p>
                      <a:pPr algn="l" fontAlgn="t"/>
                      <a:r>
                        <a:rPr lang="ru-RU" sz="1000" b="0" i="0" u="none" strike="noStrike" dirty="0" smtClean="0">
                          <a:effectLst/>
                          <a:latin typeface="Arial" panose="020B0604020202020204" pitchFamily="34" charset="0"/>
                          <a:cs typeface="Arial" panose="020B0604020202020204" pitchFamily="34" charset="0"/>
                        </a:rPr>
                        <a:t>   б</a:t>
                      </a:r>
                      <a:r>
                        <a:rPr lang="ru-RU" sz="1000" b="0" i="0" u="none" strike="noStrike" dirty="0">
                          <a:effectLst/>
                          <a:latin typeface="Arial" panose="020B0604020202020204" pitchFamily="34" charset="0"/>
                          <a:cs typeface="Arial" panose="020B0604020202020204" pitchFamily="34" charset="0"/>
                        </a:rPr>
                        <a:t>) показатели достигнуты (с учетом допустимых возможных отклонений)</a:t>
                      </a:r>
                    </a:p>
                  </a:txBody>
                  <a:tcPr marL="3880" marR="3880" marT="3880" marB="0">
                    <a:lnL>
                      <a:noFill/>
                    </a:lnL>
                    <a:lnR>
                      <a:noFill/>
                    </a:lnR>
                    <a:lnT>
                      <a:noFill/>
                    </a:lnT>
                    <a:lnB>
                      <a:noFill/>
                    </a:lnB>
                  </a:tcPr>
                </a:tc>
                <a:tc hMerge="1">
                  <a:txBody>
                    <a:bodyPr/>
                    <a:lstStyle/>
                    <a:p>
                      <a:endParaRPr lang="ru-RU"/>
                    </a:p>
                  </a:txBody>
                  <a:tcPr/>
                </a:tc>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a:txBody>
                    <a:bodyPr/>
                    <a:lstStyle/>
                    <a:p>
                      <a:pPr algn="ctr" fontAlgn="t"/>
                      <a:r>
                        <a:rPr lang="ru-RU" sz="1000" b="0" i="0" u="none" strike="noStrike">
                          <a:effectLst/>
                          <a:latin typeface="Arial" panose="020B0604020202020204" pitchFamily="34" charset="0"/>
                          <a:cs typeface="Arial" panose="020B0604020202020204" pitchFamily="34" charset="0"/>
                        </a:rPr>
                        <a:t>40</a:t>
                      </a:r>
                    </a:p>
                  </a:txBody>
                  <a:tcPr marL="3880" marR="3880" marT="3880" marB="0">
                    <a:lnL>
                      <a:noFill/>
                    </a:lnL>
                    <a:lnR>
                      <a:noFill/>
                    </a:lnR>
                    <a:lnT>
                      <a:noFill/>
                    </a:lnT>
                    <a:lnB>
                      <a:noFill/>
                    </a:lnB>
                  </a:tcPr>
                </a:tc>
                <a:extLst>
                  <a:ext uri="{0D108BD9-81ED-4DB2-BD59-A6C34878D82A}">
                    <a16:rowId xmlns:a16="http://schemas.microsoft.com/office/drawing/2014/main" val="1868815959"/>
                  </a:ext>
                </a:extLst>
              </a:tr>
              <a:tr h="317502">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gridSpan="2">
                  <a:txBody>
                    <a:bodyPr/>
                    <a:lstStyle/>
                    <a:p>
                      <a:pPr algn="l" fontAlgn="t"/>
                      <a:r>
                        <a:rPr lang="ru-RU" sz="1000" b="0" i="0" u="none" strike="noStrike" dirty="0" smtClean="0">
                          <a:effectLst/>
                          <a:latin typeface="Arial" panose="020B0604020202020204" pitchFamily="34" charset="0"/>
                          <a:cs typeface="Arial" panose="020B0604020202020204" pitchFamily="34" charset="0"/>
                        </a:rPr>
                        <a:t>   в</a:t>
                      </a:r>
                      <a:r>
                        <a:rPr lang="ru-RU" sz="1000" b="0" i="0" u="none" strike="noStrike" dirty="0">
                          <a:effectLst/>
                          <a:latin typeface="Arial" panose="020B0604020202020204" pitchFamily="34" charset="0"/>
                          <a:cs typeface="Arial" panose="020B0604020202020204" pitchFamily="34" charset="0"/>
                        </a:rPr>
                        <a:t>) показатели не достигнуты (государственное (муниципальное) задание </a:t>
                      </a:r>
                      <a:br>
                        <a:rPr lang="ru-RU" sz="1000" b="0" i="0" u="none" strike="noStrike" dirty="0">
                          <a:effectLst/>
                          <a:latin typeface="Arial" panose="020B0604020202020204" pitchFamily="34" charset="0"/>
                          <a:cs typeface="Arial" panose="020B0604020202020204" pitchFamily="34" charset="0"/>
                        </a:rPr>
                      </a:br>
                      <a:r>
                        <a:rPr lang="ru-RU" sz="1000" b="0" i="0" u="none" strike="noStrike" dirty="0" smtClean="0">
                          <a:effectLst/>
                          <a:latin typeface="Arial" panose="020B0604020202020204" pitchFamily="34" charset="0"/>
                          <a:cs typeface="Arial" panose="020B0604020202020204" pitchFamily="34" charset="0"/>
                        </a:rPr>
                        <a:t>   не </a:t>
                      </a:r>
                      <a:r>
                        <a:rPr lang="ru-RU" sz="1000" b="0" i="0" u="none" strike="noStrike" dirty="0">
                          <a:effectLst/>
                          <a:latin typeface="Arial" panose="020B0604020202020204" pitchFamily="34" charset="0"/>
                          <a:cs typeface="Arial" panose="020B0604020202020204" pitchFamily="34" charset="0"/>
                        </a:rPr>
                        <a:t>утверждено)</a:t>
                      </a:r>
                    </a:p>
                  </a:txBody>
                  <a:tcPr marL="3880" marR="3880" marT="3880" marB="0">
                    <a:lnL>
                      <a:noFill/>
                    </a:lnL>
                    <a:lnR>
                      <a:noFill/>
                    </a:lnR>
                    <a:lnT>
                      <a:noFill/>
                    </a:lnT>
                    <a:lnB>
                      <a:noFill/>
                    </a:lnB>
                  </a:tcPr>
                </a:tc>
                <a:tc hMerge="1">
                  <a:txBody>
                    <a:bodyPr/>
                    <a:lstStyle/>
                    <a:p>
                      <a:endParaRPr lang="ru-RU"/>
                    </a:p>
                  </a:txBody>
                  <a:tcPr/>
                </a:tc>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a:txBody>
                    <a:bodyPr/>
                    <a:lstStyle/>
                    <a:p>
                      <a:pPr algn="ctr" fontAlgn="t"/>
                      <a:r>
                        <a:rPr lang="ru-RU" sz="1000" b="0" i="0" u="none" strike="noStrike">
                          <a:effectLst/>
                          <a:latin typeface="Arial" panose="020B0604020202020204" pitchFamily="34" charset="0"/>
                          <a:cs typeface="Arial" panose="020B0604020202020204" pitchFamily="34" charset="0"/>
                        </a:rPr>
                        <a:t>0</a:t>
                      </a:r>
                    </a:p>
                  </a:txBody>
                  <a:tcPr marL="3880" marR="3880" marT="3880" marB="0">
                    <a:lnL>
                      <a:noFill/>
                    </a:lnL>
                    <a:lnR>
                      <a:noFill/>
                    </a:lnR>
                    <a:lnT>
                      <a:noFill/>
                    </a:lnT>
                    <a:lnB>
                      <a:noFill/>
                    </a:lnB>
                  </a:tcPr>
                </a:tc>
                <a:extLst>
                  <a:ext uri="{0D108BD9-81ED-4DB2-BD59-A6C34878D82A}">
                    <a16:rowId xmlns:a16="http://schemas.microsoft.com/office/drawing/2014/main" val="134498285"/>
                  </a:ext>
                </a:extLst>
              </a:tr>
              <a:tr h="317502">
                <a:tc>
                  <a:txBody>
                    <a:bodyPr/>
                    <a:lstStyle/>
                    <a:p>
                      <a:pPr algn="ctr" fontAlgn="t"/>
                      <a:r>
                        <a:rPr lang="ru-RU" sz="1000" b="0" i="0" u="none" strike="noStrike">
                          <a:effectLst/>
                          <a:latin typeface="Arial" panose="020B0604020202020204" pitchFamily="34" charset="0"/>
                          <a:cs typeface="Arial" panose="020B0604020202020204" pitchFamily="34" charset="0"/>
                        </a:rPr>
                        <a:t>2.</a:t>
                      </a:r>
                    </a:p>
                  </a:txBody>
                  <a:tcPr marL="3880" marR="3880" marT="3880" marB="0">
                    <a:lnL>
                      <a:noFill/>
                    </a:lnL>
                    <a:lnR>
                      <a:noFill/>
                    </a:lnR>
                    <a:lnT>
                      <a:noFill/>
                    </a:lnT>
                    <a:lnB>
                      <a:noFill/>
                    </a:lnB>
                  </a:tcPr>
                </a:tc>
                <a:tc gridSpan="2">
                  <a:txBody>
                    <a:bodyPr/>
                    <a:lstStyle/>
                    <a:p>
                      <a:pPr algn="l" fontAlgn="t"/>
                      <a:r>
                        <a:rPr lang="ru-RU" sz="1000" b="0" i="0" u="none" strike="noStrike">
                          <a:effectLst/>
                          <a:latin typeface="Arial" panose="020B0604020202020204" pitchFamily="34" charset="0"/>
                          <a:cs typeface="Arial" panose="020B0604020202020204" pitchFamily="34" charset="0"/>
                        </a:rPr>
                        <a:t>Выполнение государственного (муниципального) задания в части показателей, характеризующих качество оказанных услуг (выполненных работ)</a:t>
                      </a:r>
                      <a:r>
                        <a:rPr lang="ru-RU" sz="1000" b="0" i="0" u="none" strike="noStrike" baseline="30000">
                          <a:effectLst/>
                          <a:latin typeface="Arial" panose="020B0604020202020204" pitchFamily="34" charset="0"/>
                          <a:cs typeface="Arial" panose="020B0604020202020204" pitchFamily="34" charset="0"/>
                        </a:rPr>
                        <a:t>2</a:t>
                      </a:r>
                      <a:r>
                        <a:rPr lang="ru-RU" sz="1000" b="0" i="0" u="none" strike="noStrike">
                          <a:effectLst/>
                          <a:latin typeface="Arial" panose="020B0604020202020204" pitchFamily="34" charset="0"/>
                          <a:cs typeface="Arial" panose="020B0604020202020204" pitchFamily="34" charset="0"/>
                        </a:rPr>
                        <a:t>:</a:t>
                      </a:r>
                    </a:p>
                  </a:txBody>
                  <a:tcPr marL="3880" marR="3880" marT="3880" marB="0">
                    <a:lnL>
                      <a:noFill/>
                    </a:lnL>
                    <a:lnR>
                      <a:noFill/>
                    </a:lnR>
                    <a:lnT>
                      <a:noFill/>
                    </a:lnT>
                    <a:lnB>
                      <a:noFill/>
                    </a:lnB>
                  </a:tcPr>
                </a:tc>
                <a:tc hMerge="1">
                  <a:txBody>
                    <a:bodyPr/>
                    <a:lstStyle/>
                    <a:p>
                      <a:endParaRPr lang="ru-RU"/>
                    </a:p>
                  </a:txBody>
                  <a:tcPr/>
                </a:tc>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extLst>
                  <a:ext uri="{0D108BD9-81ED-4DB2-BD59-A6C34878D82A}">
                    <a16:rowId xmlns:a16="http://schemas.microsoft.com/office/drawing/2014/main" val="2288120698"/>
                  </a:ext>
                </a:extLst>
              </a:tr>
              <a:tr h="160747">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gridSpan="2">
                  <a:txBody>
                    <a:bodyPr/>
                    <a:lstStyle/>
                    <a:p>
                      <a:pPr algn="l" fontAlgn="t"/>
                      <a:r>
                        <a:rPr lang="ru-RU" sz="1000" b="0" i="0" u="none" strike="noStrike">
                          <a:effectLst/>
                          <a:latin typeface="Arial" panose="020B0604020202020204" pitchFamily="34" charset="0"/>
                          <a:cs typeface="Arial" panose="020B0604020202020204" pitchFamily="34" charset="0"/>
                        </a:rPr>
                        <a:t>а) показатели достигнуты </a:t>
                      </a:r>
                    </a:p>
                  </a:txBody>
                  <a:tcPr marL="3880" marR="3880" marT="3880" marB="0">
                    <a:lnL>
                      <a:noFill/>
                    </a:lnL>
                    <a:lnR>
                      <a:noFill/>
                    </a:lnR>
                    <a:lnT>
                      <a:noFill/>
                    </a:lnT>
                    <a:lnB>
                      <a:noFill/>
                    </a:lnB>
                  </a:tcPr>
                </a:tc>
                <a:tc hMerge="1">
                  <a:txBody>
                    <a:bodyPr/>
                    <a:lstStyle/>
                    <a:p>
                      <a:endParaRPr lang="ru-RU"/>
                    </a:p>
                  </a:txBody>
                  <a:tcPr/>
                </a:tc>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a:txBody>
                    <a:bodyPr/>
                    <a:lstStyle/>
                    <a:p>
                      <a:pPr algn="ctr" fontAlgn="t"/>
                      <a:r>
                        <a:rPr lang="ru-RU" sz="1000" b="0" i="0" u="none" strike="noStrike">
                          <a:effectLst/>
                          <a:latin typeface="Arial" panose="020B0604020202020204" pitchFamily="34" charset="0"/>
                          <a:cs typeface="Arial" panose="020B0604020202020204" pitchFamily="34" charset="0"/>
                        </a:rPr>
                        <a:t>5</a:t>
                      </a:r>
                    </a:p>
                  </a:txBody>
                  <a:tcPr marL="3880" marR="3880" marT="3880" marB="0">
                    <a:lnL>
                      <a:noFill/>
                    </a:lnL>
                    <a:lnR>
                      <a:noFill/>
                    </a:lnR>
                    <a:lnT>
                      <a:noFill/>
                    </a:lnT>
                    <a:lnB>
                      <a:noFill/>
                    </a:lnB>
                  </a:tcPr>
                </a:tc>
                <a:extLst>
                  <a:ext uri="{0D108BD9-81ED-4DB2-BD59-A6C34878D82A}">
                    <a16:rowId xmlns:a16="http://schemas.microsoft.com/office/drawing/2014/main" val="1116993524"/>
                  </a:ext>
                </a:extLst>
              </a:tr>
              <a:tr h="160747">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gridSpan="2">
                  <a:txBody>
                    <a:bodyPr/>
                    <a:lstStyle/>
                    <a:p>
                      <a:pPr algn="l" fontAlgn="t"/>
                      <a:r>
                        <a:rPr lang="ru-RU" sz="1000" b="0" i="0" u="none" strike="noStrike">
                          <a:effectLst/>
                          <a:latin typeface="Arial" panose="020B0604020202020204" pitchFamily="34" charset="0"/>
                          <a:cs typeface="Arial" panose="020B0604020202020204" pitchFamily="34" charset="0"/>
                        </a:rPr>
                        <a:t>б) показатели достигнуты (с учетом допустимых возможных отклонений)</a:t>
                      </a:r>
                    </a:p>
                  </a:txBody>
                  <a:tcPr marL="3880" marR="3880" marT="3880" marB="0">
                    <a:lnL>
                      <a:noFill/>
                    </a:lnL>
                    <a:lnR>
                      <a:noFill/>
                    </a:lnR>
                    <a:lnT>
                      <a:noFill/>
                    </a:lnT>
                    <a:lnB>
                      <a:noFill/>
                    </a:lnB>
                  </a:tcPr>
                </a:tc>
                <a:tc hMerge="1">
                  <a:txBody>
                    <a:bodyPr/>
                    <a:lstStyle/>
                    <a:p>
                      <a:endParaRPr lang="ru-RU"/>
                    </a:p>
                  </a:txBody>
                  <a:tcPr/>
                </a:tc>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a:txBody>
                    <a:bodyPr/>
                    <a:lstStyle/>
                    <a:p>
                      <a:pPr algn="ctr" fontAlgn="t"/>
                      <a:r>
                        <a:rPr lang="ru-RU" sz="1000" b="0" i="0" u="none" strike="noStrike">
                          <a:effectLst/>
                          <a:latin typeface="Arial" panose="020B0604020202020204" pitchFamily="34" charset="0"/>
                          <a:cs typeface="Arial" panose="020B0604020202020204" pitchFamily="34" charset="0"/>
                        </a:rPr>
                        <a:t>4</a:t>
                      </a:r>
                    </a:p>
                  </a:txBody>
                  <a:tcPr marL="3880" marR="3880" marT="3880" marB="0">
                    <a:lnL>
                      <a:noFill/>
                    </a:lnL>
                    <a:lnR>
                      <a:noFill/>
                    </a:lnR>
                    <a:lnT>
                      <a:noFill/>
                    </a:lnT>
                    <a:lnB>
                      <a:noFill/>
                    </a:lnB>
                  </a:tcPr>
                </a:tc>
                <a:extLst>
                  <a:ext uri="{0D108BD9-81ED-4DB2-BD59-A6C34878D82A}">
                    <a16:rowId xmlns:a16="http://schemas.microsoft.com/office/drawing/2014/main" val="2804062410"/>
                  </a:ext>
                </a:extLst>
              </a:tr>
              <a:tr h="160747">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gridSpan="2">
                  <a:txBody>
                    <a:bodyPr/>
                    <a:lstStyle/>
                    <a:p>
                      <a:pPr algn="l" fontAlgn="t"/>
                      <a:r>
                        <a:rPr lang="ru-RU" sz="1000" b="0" i="0" u="none" strike="noStrike">
                          <a:effectLst/>
                          <a:latin typeface="Arial" panose="020B0604020202020204" pitchFamily="34" charset="0"/>
                          <a:cs typeface="Arial" panose="020B0604020202020204" pitchFamily="34" charset="0"/>
                        </a:rPr>
                        <a:t>а) показатели не достигнуты </a:t>
                      </a:r>
                    </a:p>
                  </a:txBody>
                  <a:tcPr marL="3880" marR="3880" marT="3880" marB="0">
                    <a:lnL>
                      <a:noFill/>
                    </a:lnL>
                    <a:lnR>
                      <a:noFill/>
                    </a:lnR>
                    <a:lnT>
                      <a:noFill/>
                    </a:lnT>
                    <a:lnB>
                      <a:noFill/>
                    </a:lnB>
                  </a:tcPr>
                </a:tc>
                <a:tc hMerge="1">
                  <a:txBody>
                    <a:bodyPr/>
                    <a:lstStyle/>
                    <a:p>
                      <a:endParaRPr lang="ru-RU"/>
                    </a:p>
                  </a:txBody>
                  <a:tcPr/>
                </a:tc>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a:txBody>
                    <a:bodyPr/>
                    <a:lstStyle/>
                    <a:p>
                      <a:pPr algn="ctr" fontAlgn="t"/>
                      <a:r>
                        <a:rPr lang="ru-RU" sz="1000" b="0" i="0" u="none" strike="noStrike">
                          <a:effectLst/>
                          <a:latin typeface="Arial" panose="020B0604020202020204" pitchFamily="34" charset="0"/>
                          <a:cs typeface="Arial" panose="020B0604020202020204" pitchFamily="34" charset="0"/>
                        </a:rPr>
                        <a:t>0</a:t>
                      </a:r>
                    </a:p>
                  </a:txBody>
                  <a:tcPr marL="3880" marR="3880" marT="3880" marB="0">
                    <a:lnL>
                      <a:noFill/>
                    </a:lnL>
                    <a:lnR>
                      <a:noFill/>
                    </a:lnR>
                    <a:lnT>
                      <a:noFill/>
                    </a:lnT>
                    <a:lnB>
                      <a:noFill/>
                    </a:lnB>
                  </a:tcPr>
                </a:tc>
                <a:extLst>
                  <a:ext uri="{0D108BD9-81ED-4DB2-BD59-A6C34878D82A}">
                    <a16:rowId xmlns:a16="http://schemas.microsoft.com/office/drawing/2014/main" val="4097289239"/>
                  </a:ext>
                </a:extLst>
              </a:tr>
              <a:tr h="474258">
                <a:tc>
                  <a:txBody>
                    <a:bodyPr/>
                    <a:lstStyle/>
                    <a:p>
                      <a:pPr algn="ctr" fontAlgn="t"/>
                      <a:r>
                        <a:rPr lang="ru-RU" sz="1000" b="0" i="0" u="none" strike="noStrike">
                          <a:effectLst/>
                          <a:latin typeface="Arial" panose="020B0604020202020204" pitchFamily="34" charset="0"/>
                          <a:cs typeface="Arial" panose="020B0604020202020204" pitchFamily="34" charset="0"/>
                        </a:rPr>
                        <a:t>3.</a:t>
                      </a:r>
                    </a:p>
                  </a:txBody>
                  <a:tcPr marL="3880" marR="3880" marT="3880" marB="0">
                    <a:lnL>
                      <a:noFill/>
                    </a:lnL>
                    <a:lnR>
                      <a:noFill/>
                    </a:lnR>
                    <a:lnT>
                      <a:noFill/>
                    </a:lnT>
                    <a:lnB>
                      <a:noFill/>
                    </a:lnB>
                  </a:tcPr>
                </a:tc>
                <a:tc gridSpan="2">
                  <a:txBody>
                    <a:bodyPr/>
                    <a:lstStyle/>
                    <a:p>
                      <a:pPr algn="l" fontAlgn="t"/>
                      <a:r>
                        <a:rPr lang="ru-RU" sz="1000" b="0" i="0" u="none" strike="noStrike">
                          <a:effectLst/>
                          <a:latin typeface="Arial" panose="020B0604020202020204" pitchFamily="34" charset="0"/>
                          <a:cs typeface="Arial" panose="020B0604020202020204" pitchFamily="34" charset="0"/>
                        </a:rPr>
                        <a:t>Доля доходов от передачи государственного (муниципального) имущества </a:t>
                      </a:r>
                      <a:br>
                        <a:rPr lang="ru-RU" sz="1000" b="0" i="0" u="none" strike="noStrike">
                          <a:effectLst/>
                          <a:latin typeface="Arial" panose="020B0604020202020204" pitchFamily="34" charset="0"/>
                          <a:cs typeface="Arial" panose="020B0604020202020204" pitchFamily="34" charset="0"/>
                        </a:rPr>
                      </a:br>
                      <a:r>
                        <a:rPr lang="ru-RU" sz="1000" b="0" i="0" u="none" strike="noStrike">
                          <a:effectLst/>
                          <a:latin typeface="Arial" panose="020B0604020202020204" pitchFamily="34" charset="0"/>
                          <a:cs typeface="Arial" panose="020B0604020202020204" pitchFamily="34" charset="0"/>
                        </a:rPr>
                        <a:t>в возмездное пользование (аренду) в совокупном объеме доходов от приносящей </a:t>
                      </a:r>
                      <a:br>
                        <a:rPr lang="ru-RU" sz="1000" b="0" i="0" u="none" strike="noStrike">
                          <a:effectLst/>
                          <a:latin typeface="Arial" panose="020B0604020202020204" pitchFamily="34" charset="0"/>
                          <a:cs typeface="Arial" panose="020B0604020202020204" pitchFamily="34" charset="0"/>
                        </a:rPr>
                      </a:br>
                      <a:r>
                        <a:rPr lang="ru-RU" sz="1000" b="0" i="0" u="none" strike="noStrike">
                          <a:effectLst/>
                          <a:latin typeface="Arial" panose="020B0604020202020204" pitchFamily="34" charset="0"/>
                          <a:cs typeface="Arial" panose="020B0604020202020204" pitchFamily="34" charset="0"/>
                        </a:rPr>
                        <a:t>доход деятельности </a:t>
                      </a:r>
                      <a:r>
                        <a:rPr lang="ru-RU" sz="1000" b="0" i="0" u="none" strike="noStrike" baseline="30000">
                          <a:effectLst/>
                          <a:latin typeface="Arial" panose="020B0604020202020204" pitchFamily="34" charset="0"/>
                          <a:cs typeface="Arial" panose="020B0604020202020204" pitchFamily="34" charset="0"/>
                        </a:rPr>
                        <a:t>3</a:t>
                      </a:r>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hMerge="1">
                  <a:txBody>
                    <a:bodyPr/>
                    <a:lstStyle/>
                    <a:p>
                      <a:endParaRPr lang="ru-RU"/>
                    </a:p>
                  </a:txBody>
                  <a:tcPr/>
                </a:tc>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a:txBody>
                    <a:bodyPr/>
                    <a:lstStyle/>
                    <a:p>
                      <a:pPr algn="ctr" fontAlgn="t"/>
                      <a:r>
                        <a:rPr lang="ru-RU" sz="1000" b="0" i="0" u="none" strike="noStrike">
                          <a:effectLst/>
                          <a:latin typeface="Arial" panose="020B0604020202020204" pitchFamily="34" charset="0"/>
                          <a:cs typeface="Arial" panose="020B0604020202020204" pitchFamily="34" charset="0"/>
                        </a:rPr>
                        <a:t>0 - 20</a:t>
                      </a:r>
                    </a:p>
                  </a:txBody>
                  <a:tcPr marL="3880" marR="3880" marT="3880" marB="0">
                    <a:lnL>
                      <a:noFill/>
                    </a:lnL>
                    <a:lnR>
                      <a:noFill/>
                    </a:lnR>
                    <a:lnT>
                      <a:noFill/>
                    </a:lnT>
                    <a:lnB>
                      <a:noFill/>
                    </a:lnB>
                  </a:tcPr>
                </a:tc>
                <a:extLst>
                  <a:ext uri="{0D108BD9-81ED-4DB2-BD59-A6C34878D82A}">
                    <a16:rowId xmlns:a16="http://schemas.microsoft.com/office/drawing/2014/main" val="3418565513"/>
                  </a:ext>
                </a:extLst>
              </a:tr>
              <a:tr h="317502">
                <a:tc>
                  <a:txBody>
                    <a:bodyPr/>
                    <a:lstStyle/>
                    <a:p>
                      <a:pPr algn="ctr" fontAlgn="t"/>
                      <a:r>
                        <a:rPr lang="ru-RU" sz="1000" b="0" i="0" u="none" strike="noStrike">
                          <a:effectLst/>
                          <a:latin typeface="Arial" panose="020B0604020202020204" pitchFamily="34" charset="0"/>
                          <a:cs typeface="Arial" panose="020B0604020202020204" pitchFamily="34" charset="0"/>
                        </a:rPr>
                        <a:t>4.</a:t>
                      </a:r>
                    </a:p>
                  </a:txBody>
                  <a:tcPr marL="3880" marR="3880" marT="3880" marB="0">
                    <a:lnL>
                      <a:noFill/>
                    </a:lnL>
                    <a:lnR>
                      <a:noFill/>
                    </a:lnR>
                    <a:lnT>
                      <a:noFill/>
                    </a:lnT>
                    <a:lnB>
                      <a:noFill/>
                    </a:lnB>
                  </a:tcPr>
                </a:tc>
                <a:tc gridSpan="2">
                  <a:txBody>
                    <a:bodyPr/>
                    <a:lstStyle/>
                    <a:p>
                      <a:pPr algn="l" fontAlgn="t"/>
                      <a:r>
                        <a:rPr lang="ru-RU" sz="1000" b="0" i="0" u="none" strike="noStrike" dirty="0">
                          <a:effectLst/>
                          <a:latin typeface="Arial" panose="020B0604020202020204" pitchFamily="34" charset="0"/>
                          <a:cs typeface="Arial" panose="020B0604020202020204" pitchFamily="34" charset="0"/>
                        </a:rPr>
                        <a:t>Доля расходов на содержание имущества, возмещаемых лицами, которым </a:t>
                      </a:r>
                      <a:br>
                        <a:rPr lang="ru-RU" sz="1000" b="0" i="0" u="none" strike="noStrike" dirty="0">
                          <a:effectLst/>
                          <a:latin typeface="Arial" panose="020B0604020202020204" pitchFamily="34" charset="0"/>
                          <a:cs typeface="Arial" panose="020B0604020202020204" pitchFamily="34" charset="0"/>
                        </a:rPr>
                      </a:br>
                      <a:r>
                        <a:rPr lang="ru-RU" sz="1000" b="0" i="0" u="none" strike="noStrike" dirty="0">
                          <a:effectLst/>
                          <a:latin typeface="Arial" panose="020B0604020202020204" pitchFamily="34" charset="0"/>
                          <a:cs typeface="Arial" panose="020B0604020202020204" pitchFamily="34" charset="0"/>
                        </a:rPr>
                        <a:t>имущество передано в пользование </a:t>
                      </a:r>
                      <a:r>
                        <a:rPr lang="ru-RU" sz="1000" b="0" i="0" u="none" strike="noStrike" baseline="30000" dirty="0">
                          <a:effectLst/>
                          <a:latin typeface="Arial" panose="020B0604020202020204" pitchFamily="34" charset="0"/>
                          <a:cs typeface="Arial" panose="020B0604020202020204" pitchFamily="34" charset="0"/>
                        </a:rPr>
                        <a:t>4</a:t>
                      </a:r>
                      <a:r>
                        <a:rPr lang="ru-RU" sz="1000" b="0" i="0" u="none" strike="noStrike" dirty="0">
                          <a:effectLst/>
                          <a:latin typeface="Arial" panose="020B0604020202020204" pitchFamily="34" charset="0"/>
                          <a:cs typeface="Arial" panose="020B0604020202020204" pitchFamily="34" charset="0"/>
                        </a:rPr>
                        <a:t>, - всего</a:t>
                      </a:r>
                    </a:p>
                  </a:txBody>
                  <a:tcPr marL="3880" marR="3880" marT="3880" marB="0">
                    <a:lnL>
                      <a:noFill/>
                    </a:lnL>
                    <a:lnR>
                      <a:noFill/>
                    </a:lnR>
                    <a:lnT>
                      <a:noFill/>
                    </a:lnT>
                    <a:lnB>
                      <a:noFill/>
                    </a:lnB>
                  </a:tcPr>
                </a:tc>
                <a:tc hMerge="1">
                  <a:txBody>
                    <a:bodyPr/>
                    <a:lstStyle/>
                    <a:p>
                      <a:endParaRPr lang="ru-RU"/>
                    </a:p>
                  </a:txBody>
                  <a:tcPr/>
                </a:tc>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a:txBody>
                    <a:bodyPr/>
                    <a:lstStyle/>
                    <a:p>
                      <a:pPr algn="ctr" fontAlgn="t"/>
                      <a:r>
                        <a:rPr lang="ru-RU" sz="1000" b="0" i="0" u="none" strike="noStrike">
                          <a:effectLst/>
                          <a:latin typeface="Arial" panose="020B0604020202020204" pitchFamily="34" charset="0"/>
                          <a:cs typeface="Arial" panose="020B0604020202020204" pitchFamily="34" charset="0"/>
                        </a:rPr>
                        <a:t/>
                      </a:r>
                      <a:br>
                        <a:rPr lang="ru-RU" sz="1000" b="0" i="0" u="none" strike="noStrike">
                          <a:effectLst/>
                          <a:latin typeface="Arial" panose="020B0604020202020204" pitchFamily="34" charset="0"/>
                          <a:cs typeface="Arial" panose="020B0604020202020204" pitchFamily="34" charset="0"/>
                        </a:rPr>
                      </a:br>
                      <a:r>
                        <a:rPr lang="ru-RU" sz="1000" b="0" i="0" u="none" strike="noStrike">
                          <a:effectLst/>
                          <a:latin typeface="Arial" panose="020B0604020202020204" pitchFamily="34" charset="0"/>
                          <a:cs typeface="Arial" panose="020B0604020202020204" pitchFamily="34" charset="0"/>
                        </a:rPr>
                        <a:t>0 - 15</a:t>
                      </a:r>
                    </a:p>
                  </a:txBody>
                  <a:tcPr marL="3880" marR="3880" marT="3880" marB="0">
                    <a:lnL>
                      <a:noFill/>
                    </a:lnL>
                    <a:lnR>
                      <a:noFill/>
                    </a:lnR>
                    <a:lnT>
                      <a:noFill/>
                    </a:lnT>
                    <a:lnB>
                      <a:noFill/>
                    </a:lnB>
                  </a:tcPr>
                </a:tc>
                <a:extLst>
                  <a:ext uri="{0D108BD9-81ED-4DB2-BD59-A6C34878D82A}">
                    <a16:rowId xmlns:a16="http://schemas.microsoft.com/office/drawing/2014/main" val="806514542"/>
                  </a:ext>
                </a:extLst>
              </a:tr>
              <a:tr h="160747">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gridSpan="2">
                  <a:txBody>
                    <a:bodyPr/>
                    <a:lstStyle/>
                    <a:p>
                      <a:pPr algn="l" fontAlgn="t"/>
                      <a:r>
                        <a:rPr lang="ru-RU" sz="1000" b="0" i="0" u="none" strike="noStrike">
                          <a:effectLst/>
                          <a:latin typeface="Arial" panose="020B0604020202020204" pitchFamily="34" charset="0"/>
                          <a:cs typeface="Arial" panose="020B0604020202020204" pitchFamily="34" charset="0"/>
                        </a:rPr>
                        <a:t>в том числе:</a:t>
                      </a:r>
                    </a:p>
                  </a:txBody>
                  <a:tcPr marL="46563" marR="3880" marT="3880" marB="0">
                    <a:lnL>
                      <a:noFill/>
                    </a:lnL>
                    <a:lnR>
                      <a:noFill/>
                    </a:lnR>
                    <a:lnT>
                      <a:noFill/>
                    </a:lnT>
                    <a:lnB>
                      <a:noFill/>
                    </a:lnB>
                  </a:tcPr>
                </a:tc>
                <a:tc hMerge="1">
                  <a:txBody>
                    <a:bodyPr/>
                    <a:lstStyle/>
                    <a:p>
                      <a:endParaRPr lang="ru-RU"/>
                    </a:p>
                  </a:txBody>
                  <a:tcPr/>
                </a:tc>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extLst>
                  <a:ext uri="{0D108BD9-81ED-4DB2-BD59-A6C34878D82A}">
                    <a16:rowId xmlns:a16="http://schemas.microsoft.com/office/drawing/2014/main" val="4135948850"/>
                  </a:ext>
                </a:extLst>
              </a:tr>
              <a:tr h="160747">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gridSpan="2">
                  <a:txBody>
                    <a:bodyPr/>
                    <a:lstStyle/>
                    <a:p>
                      <a:pPr algn="l" fontAlgn="t"/>
                      <a:r>
                        <a:rPr lang="ru-RU" sz="1000" b="0" i="0" u="none" strike="noStrike">
                          <a:effectLst/>
                          <a:latin typeface="Arial" panose="020B0604020202020204" pitchFamily="34" charset="0"/>
                          <a:cs typeface="Arial" panose="020B0604020202020204" pitchFamily="34" charset="0"/>
                        </a:rPr>
                        <a:t>по договорам аренды - всего</a:t>
                      </a:r>
                    </a:p>
                  </a:txBody>
                  <a:tcPr marL="46563" marR="3880" marT="3880" marB="0">
                    <a:lnL>
                      <a:noFill/>
                    </a:lnL>
                    <a:lnR>
                      <a:noFill/>
                    </a:lnR>
                    <a:lnT>
                      <a:noFill/>
                    </a:lnT>
                    <a:lnB>
                      <a:noFill/>
                    </a:lnB>
                  </a:tcPr>
                </a:tc>
                <a:tc hMerge="1">
                  <a:txBody>
                    <a:bodyPr/>
                    <a:lstStyle/>
                    <a:p>
                      <a:endParaRPr lang="ru-RU"/>
                    </a:p>
                  </a:txBody>
                  <a:tcPr/>
                </a:tc>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extLst>
                  <a:ext uri="{0D108BD9-81ED-4DB2-BD59-A6C34878D82A}">
                    <a16:rowId xmlns:a16="http://schemas.microsoft.com/office/drawing/2014/main" val="2163086322"/>
                  </a:ext>
                </a:extLst>
              </a:tr>
              <a:tr h="160747">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gridSpan="2">
                  <a:txBody>
                    <a:bodyPr/>
                    <a:lstStyle/>
                    <a:p>
                      <a:pPr algn="l" fontAlgn="t"/>
                      <a:r>
                        <a:rPr lang="ru-RU" sz="1000" b="0" i="0" u="none" strike="noStrike">
                          <a:effectLst/>
                          <a:latin typeface="Arial" panose="020B0604020202020204" pitchFamily="34" charset="0"/>
                          <a:cs typeface="Arial" panose="020B0604020202020204" pitchFamily="34" charset="0"/>
                        </a:rPr>
                        <a:t>из них возмещаемых налогов</a:t>
                      </a:r>
                    </a:p>
                  </a:txBody>
                  <a:tcPr marL="93127" marR="3880" marT="3880" marB="0">
                    <a:lnL>
                      <a:noFill/>
                    </a:lnL>
                    <a:lnR>
                      <a:noFill/>
                    </a:lnR>
                    <a:lnT>
                      <a:noFill/>
                    </a:lnT>
                    <a:lnB>
                      <a:noFill/>
                    </a:lnB>
                  </a:tcPr>
                </a:tc>
                <a:tc hMerge="1">
                  <a:txBody>
                    <a:bodyPr/>
                    <a:lstStyle/>
                    <a:p>
                      <a:endParaRPr lang="ru-RU"/>
                    </a:p>
                  </a:txBody>
                  <a:tcPr/>
                </a:tc>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extLst>
                  <a:ext uri="{0D108BD9-81ED-4DB2-BD59-A6C34878D82A}">
                    <a16:rowId xmlns:a16="http://schemas.microsoft.com/office/drawing/2014/main" val="13516417"/>
                  </a:ext>
                </a:extLst>
              </a:tr>
              <a:tr h="317502">
                <a:tc>
                  <a:txBody>
                    <a:bodyPr/>
                    <a:lstStyle/>
                    <a:p>
                      <a:pPr algn="ctr" fontAlgn="t"/>
                      <a:r>
                        <a:rPr lang="ru-RU" sz="1000" b="0" i="0" u="none" strike="noStrike">
                          <a:effectLst/>
                          <a:latin typeface="Arial" panose="020B0604020202020204" pitchFamily="34" charset="0"/>
                          <a:cs typeface="Arial" panose="020B0604020202020204" pitchFamily="34" charset="0"/>
                        </a:rPr>
                        <a:t>5.</a:t>
                      </a:r>
                    </a:p>
                  </a:txBody>
                  <a:tcPr marL="3880" marR="3880" marT="3880" marB="0">
                    <a:lnL>
                      <a:noFill/>
                    </a:lnL>
                    <a:lnR>
                      <a:noFill/>
                    </a:lnR>
                    <a:lnT>
                      <a:noFill/>
                    </a:lnT>
                    <a:lnB>
                      <a:noFill/>
                    </a:lnB>
                  </a:tcPr>
                </a:tc>
                <a:tc gridSpan="2">
                  <a:txBody>
                    <a:bodyPr/>
                    <a:lstStyle/>
                    <a:p>
                      <a:pPr algn="l" fontAlgn="t"/>
                      <a:r>
                        <a:rPr lang="ru-RU" sz="1000" b="0" i="0" u="none" strike="noStrike">
                          <a:effectLst/>
                          <a:latin typeface="Arial" panose="020B0604020202020204" pitchFamily="34" charset="0"/>
                          <a:cs typeface="Arial" panose="020B0604020202020204" pitchFamily="34" charset="0"/>
                        </a:rPr>
                        <a:t>Наличие зарегистрированных в установленном порядке прав на недвижимое </a:t>
                      </a:r>
                      <a:br>
                        <a:rPr lang="ru-RU" sz="1000" b="0" i="0" u="none" strike="noStrike">
                          <a:effectLst/>
                          <a:latin typeface="Arial" panose="020B0604020202020204" pitchFamily="34" charset="0"/>
                          <a:cs typeface="Arial" panose="020B0604020202020204" pitchFamily="34" charset="0"/>
                        </a:rPr>
                      </a:br>
                      <a:r>
                        <a:rPr lang="ru-RU" sz="1000" b="0" i="0" u="none" strike="noStrike">
                          <a:effectLst/>
                          <a:latin typeface="Arial" panose="020B0604020202020204" pitchFamily="34" charset="0"/>
                          <a:cs typeface="Arial" panose="020B0604020202020204" pitchFamily="34" charset="0"/>
                        </a:rPr>
                        <a:t>имущество:</a:t>
                      </a:r>
                    </a:p>
                  </a:txBody>
                  <a:tcPr marL="3880" marR="3880" marT="3880" marB="0">
                    <a:lnL>
                      <a:noFill/>
                    </a:lnL>
                    <a:lnR>
                      <a:noFill/>
                    </a:lnR>
                    <a:lnT>
                      <a:noFill/>
                    </a:lnT>
                    <a:lnB>
                      <a:noFill/>
                    </a:lnB>
                  </a:tcPr>
                </a:tc>
                <a:tc hMerge="1">
                  <a:txBody>
                    <a:bodyPr/>
                    <a:lstStyle/>
                    <a:p>
                      <a:endParaRPr lang="ru-RU"/>
                    </a:p>
                  </a:txBody>
                  <a:tcPr/>
                </a:tc>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a:txBody>
                    <a:bodyPr/>
                    <a:lstStyle/>
                    <a:p>
                      <a:pPr algn="ctr" fontAlgn="t"/>
                      <a:r>
                        <a:rPr lang="ru-RU" sz="1000" b="0" i="0" u="none" strike="noStrike">
                          <a:effectLst/>
                          <a:latin typeface="Arial" panose="020B0604020202020204" pitchFamily="34" charset="0"/>
                          <a:cs typeface="Arial" panose="020B0604020202020204" pitchFamily="34" charset="0"/>
                        </a:rPr>
                        <a:t>0 - 10</a:t>
                      </a:r>
                    </a:p>
                  </a:txBody>
                  <a:tcPr marL="3880" marR="3880" marT="3880" marB="0">
                    <a:lnL>
                      <a:noFill/>
                    </a:lnL>
                    <a:lnR>
                      <a:noFill/>
                    </a:lnR>
                    <a:lnT>
                      <a:noFill/>
                    </a:lnT>
                    <a:lnB>
                      <a:noFill/>
                    </a:lnB>
                  </a:tcPr>
                </a:tc>
                <a:extLst>
                  <a:ext uri="{0D108BD9-81ED-4DB2-BD59-A6C34878D82A}">
                    <a16:rowId xmlns:a16="http://schemas.microsoft.com/office/drawing/2014/main" val="1722827192"/>
                  </a:ext>
                </a:extLst>
              </a:tr>
              <a:tr h="317502">
                <a:tc>
                  <a:txBody>
                    <a:bodyPr/>
                    <a:lstStyle/>
                    <a:p>
                      <a:pPr algn="ctr" fontAlgn="t"/>
                      <a:endParaRPr lang="ru-RU" sz="10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gridSpan="2">
                  <a:txBody>
                    <a:bodyPr/>
                    <a:lstStyle/>
                    <a:p>
                      <a:pPr algn="l" fontAlgn="t"/>
                      <a:r>
                        <a:rPr lang="ru-RU" sz="1100" b="0" i="0" u="none" strike="noStrike">
                          <a:effectLst/>
                          <a:latin typeface="Arial" panose="020B0604020202020204" pitchFamily="34" charset="0"/>
                          <a:cs typeface="Arial" panose="020B0604020202020204" pitchFamily="34" charset="0"/>
                        </a:rPr>
                        <a:t>доля имущества, права на которое зарегистрированы, в общем объеме </a:t>
                      </a:r>
                      <a:br>
                        <a:rPr lang="ru-RU" sz="1100" b="0" i="0" u="none" strike="noStrike">
                          <a:effectLst/>
                          <a:latin typeface="Arial" panose="020B0604020202020204" pitchFamily="34" charset="0"/>
                          <a:cs typeface="Arial" panose="020B0604020202020204" pitchFamily="34" charset="0"/>
                        </a:rPr>
                      </a:br>
                      <a:r>
                        <a:rPr lang="ru-RU" sz="1100" b="0" i="0" u="none" strike="noStrike">
                          <a:effectLst/>
                          <a:latin typeface="Arial" panose="020B0604020202020204" pitchFamily="34" charset="0"/>
                          <a:cs typeface="Arial" panose="020B0604020202020204" pitchFamily="34" charset="0"/>
                        </a:rPr>
                        <a:t>имущества </a:t>
                      </a:r>
                      <a:r>
                        <a:rPr lang="ru-RU" sz="1100" b="0" i="0" u="none" strike="noStrike" baseline="30000">
                          <a:effectLst/>
                          <a:latin typeface="Arial" panose="020B0604020202020204" pitchFamily="34" charset="0"/>
                          <a:cs typeface="Arial" panose="020B0604020202020204" pitchFamily="34" charset="0"/>
                        </a:rPr>
                        <a:t>5</a:t>
                      </a:r>
                      <a:endParaRPr lang="ru-RU" sz="11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hMerge="1">
                  <a:txBody>
                    <a:bodyPr/>
                    <a:lstStyle/>
                    <a:p>
                      <a:endParaRPr lang="ru-RU"/>
                    </a:p>
                  </a:txBody>
                  <a:tcPr/>
                </a:tc>
                <a:tc>
                  <a:txBody>
                    <a:bodyPr/>
                    <a:lstStyle/>
                    <a:p>
                      <a:pPr algn="ctr" fontAlgn="t"/>
                      <a:endParaRPr lang="ru-RU" sz="1100" b="0" i="0" u="none" strike="noStrike">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tc>
                  <a:txBody>
                    <a:bodyPr/>
                    <a:lstStyle/>
                    <a:p>
                      <a:pPr algn="ctr" fontAlgn="t"/>
                      <a:endParaRPr lang="ru-RU" sz="1100" b="0" i="0" u="none" strike="noStrike" dirty="0">
                        <a:effectLst/>
                        <a:latin typeface="Arial" panose="020B0604020202020204" pitchFamily="34" charset="0"/>
                        <a:cs typeface="Arial" panose="020B0604020202020204" pitchFamily="34" charset="0"/>
                      </a:endParaRPr>
                    </a:p>
                  </a:txBody>
                  <a:tcPr marL="3880" marR="3880" marT="3880" marB="0">
                    <a:lnL>
                      <a:noFill/>
                    </a:lnL>
                    <a:lnR>
                      <a:noFill/>
                    </a:lnR>
                    <a:lnT>
                      <a:noFill/>
                    </a:lnT>
                    <a:lnB>
                      <a:noFill/>
                    </a:lnB>
                  </a:tcPr>
                </a:tc>
                <a:extLst>
                  <a:ext uri="{0D108BD9-81ED-4DB2-BD59-A6C34878D82A}">
                    <a16:rowId xmlns:a16="http://schemas.microsoft.com/office/drawing/2014/main" val="2563305708"/>
                  </a:ext>
                </a:extLst>
              </a:tr>
              <a:tr h="134347">
                <a:tc gridSpan="3">
                  <a:txBody>
                    <a:bodyPr/>
                    <a:lstStyle/>
                    <a:p>
                      <a:pPr algn="l" fontAlgn="t"/>
                      <a:r>
                        <a:rPr lang="ru-RU" sz="1100" b="0" i="0" u="none" strike="noStrike">
                          <a:effectLst/>
                          <a:latin typeface="Arial" panose="020B0604020202020204" pitchFamily="34" charset="0"/>
                          <a:cs typeface="Arial" panose="020B0604020202020204" pitchFamily="34" charset="0"/>
                        </a:rPr>
                        <a:t>Максимальное значение показателя</a:t>
                      </a:r>
                    </a:p>
                  </a:txBody>
                  <a:tcPr marL="3880" marR="3880" marT="3880" marB="0">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t"/>
                      <a:r>
                        <a:rPr lang="ru-RU" sz="1100" b="0" i="0" u="none" strike="noStrike">
                          <a:effectLst/>
                          <a:latin typeface="Arial" panose="020B0604020202020204" pitchFamily="34" charset="0"/>
                          <a:cs typeface="Arial" panose="020B0604020202020204" pitchFamily="34" charset="0"/>
                        </a:rPr>
                        <a:t> </a:t>
                      </a:r>
                    </a:p>
                  </a:txBody>
                  <a:tcPr marL="3880" marR="3880" marT="3880" marB="0">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t"/>
                      <a:r>
                        <a:rPr lang="ru-RU" sz="1100" b="0" i="0" u="none" strike="noStrike" dirty="0">
                          <a:effectLst/>
                          <a:latin typeface="Arial" panose="020B0604020202020204" pitchFamily="34" charset="0"/>
                          <a:cs typeface="Arial" panose="020B0604020202020204" pitchFamily="34" charset="0"/>
                        </a:rPr>
                        <a:t>100 </a:t>
                      </a:r>
                      <a:r>
                        <a:rPr lang="ru-RU" sz="1100" b="0" i="0" u="none" strike="noStrike" baseline="30000" dirty="0">
                          <a:effectLst/>
                          <a:latin typeface="Arial" panose="020B0604020202020204" pitchFamily="34" charset="0"/>
                          <a:cs typeface="Arial" panose="020B0604020202020204" pitchFamily="34" charset="0"/>
                        </a:rPr>
                        <a:t>6</a:t>
                      </a:r>
                      <a:endParaRPr lang="ru-RU" sz="1100" b="0" i="0" u="none" strike="noStrike" dirty="0">
                        <a:effectLst/>
                        <a:latin typeface="Arial" panose="020B0604020202020204" pitchFamily="34" charset="0"/>
                        <a:cs typeface="Arial" panose="020B0604020202020204" pitchFamily="34" charset="0"/>
                      </a:endParaRPr>
                    </a:p>
                  </a:txBody>
                  <a:tcPr marL="3880" marR="3880" marT="3880" marB="0">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0009785"/>
                  </a:ext>
                </a:extLst>
              </a:tr>
            </a:tbl>
          </a:graphicData>
        </a:graphic>
      </p:graphicFrame>
    </p:spTree>
    <p:extLst>
      <p:ext uri="{BB962C8B-B14F-4D97-AF65-F5344CB8AC3E}">
        <p14:creationId xmlns:p14="http://schemas.microsoft.com/office/powerpoint/2010/main" val="699215890"/>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Прямоугольник 11"/>
          <p:cNvSpPr/>
          <p:nvPr/>
        </p:nvSpPr>
        <p:spPr>
          <a:xfrm>
            <a:off x="0" y="0"/>
            <a:ext cx="9144000" cy="3429000"/>
          </a:xfrm>
          <a:prstGeom prst="rect">
            <a:avLst/>
          </a:prstGeom>
          <a:blipFill dpi="0" rotWithShape="1">
            <a:blip r:embed="rId2" cstate="print">
              <a:alphaModFix amt="29000"/>
              <a:extLst>
                <a:ext uri="{BEBA8EAE-BF5A-486C-A8C5-ECC9F3942E4B}">
                  <a14:imgProps xmlns:a14="http://schemas.microsoft.com/office/drawing/2010/main">
                    <a14:imgLayer r:embed="rId3">
                      <a14:imgEffect>
                        <a14:sharpenSoften amount="100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Прямоугольник 7"/>
          <p:cNvSpPr/>
          <p:nvPr/>
        </p:nvSpPr>
        <p:spPr>
          <a:xfrm>
            <a:off x="488925" y="3284984"/>
            <a:ext cx="7899501" cy="923320"/>
          </a:xfrm>
          <a:prstGeom prst="rect">
            <a:avLst/>
          </a:prstGeom>
        </p:spPr>
        <p:txBody>
          <a:bodyPr wrap="square" lIns="91430" tIns="45715" rIns="91430" bIns="45715">
            <a:spAutoFit/>
          </a:bodyPr>
          <a:lstStyle/>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 name="Заголовок 1"/>
          <p:cNvSpPr>
            <a:spLocks noGrp="1"/>
          </p:cNvSpPr>
          <p:nvPr>
            <p:ph type="title"/>
          </p:nvPr>
        </p:nvSpPr>
        <p:spPr>
          <a:xfrm>
            <a:off x="-25821" y="2527072"/>
            <a:ext cx="8928992" cy="2583160"/>
          </a:xfrm>
        </p:spPr>
        <p:txBody>
          <a:bodyPr>
            <a:noAutofit/>
          </a:bodyPr>
          <a:lstStyle/>
          <a:p>
            <a:pPr algn="ctr"/>
            <a:r>
              <a:rPr lang="ru-RU" sz="2800" b="1" i="1" dirty="0" smtClean="0">
                <a:solidFill>
                  <a:schemeClr val="tx2">
                    <a:lumMod val="75000"/>
                  </a:schemeClr>
                </a:solidFill>
              </a:rPr>
              <a:t>Новая </a:t>
            </a:r>
            <a:r>
              <a:rPr lang="ru-RU" sz="2800" b="1" i="1" dirty="0">
                <a:solidFill>
                  <a:schemeClr val="tx2">
                    <a:lumMod val="75000"/>
                  </a:schemeClr>
                </a:solidFill>
              </a:rPr>
              <a:t>редакция </a:t>
            </a:r>
            <a:r>
              <a:rPr lang="ru-RU" sz="2800" b="1" i="1" dirty="0" smtClean="0">
                <a:solidFill>
                  <a:schemeClr val="tx2">
                    <a:lumMod val="75000"/>
                  </a:schemeClr>
                </a:solidFill>
              </a:rPr>
              <a:t>общих требований </a:t>
            </a:r>
            <a:r>
              <a:rPr lang="ru-RU" sz="2800" b="1" i="1" dirty="0">
                <a:solidFill>
                  <a:schemeClr val="tx2">
                    <a:lumMod val="75000"/>
                  </a:schemeClr>
                </a:solidFill>
              </a:rPr>
              <a:t>к порядку составления и утверждения отчета о результатах деятельности государственного (муниципального) учреждения и об использовании закрепленного за ним государственного (муниципального) </a:t>
            </a:r>
            <a:r>
              <a:rPr lang="ru-RU" sz="2800" b="1" i="1" dirty="0" smtClean="0">
                <a:solidFill>
                  <a:schemeClr val="tx2">
                    <a:lumMod val="75000"/>
                  </a:schemeClr>
                </a:solidFill>
              </a:rPr>
              <a:t>имущества</a:t>
            </a:r>
            <a:br>
              <a:rPr lang="ru-RU" sz="2800" b="1" i="1" dirty="0" smtClean="0">
                <a:solidFill>
                  <a:schemeClr val="tx2">
                    <a:lumMod val="75000"/>
                  </a:schemeClr>
                </a:solidFill>
              </a:rPr>
            </a:br>
            <a:r>
              <a:rPr lang="ru-RU" sz="2800" b="1" i="1" dirty="0" smtClean="0">
                <a:solidFill>
                  <a:schemeClr val="tx2">
                    <a:lumMod val="75000"/>
                  </a:schemeClr>
                </a:solidFill>
              </a:rPr>
              <a:t>приказ 171н от 02.11.2021</a:t>
            </a:r>
            <a:br>
              <a:rPr lang="ru-RU" sz="2800" b="1" i="1" dirty="0" smtClean="0">
                <a:solidFill>
                  <a:schemeClr val="tx2">
                    <a:lumMod val="75000"/>
                  </a:schemeClr>
                </a:solidFill>
              </a:rPr>
            </a:br>
            <a:r>
              <a:rPr lang="ru-RU" sz="2800" i="1" dirty="0" smtClean="0">
                <a:solidFill>
                  <a:schemeClr val="tx2">
                    <a:lumMod val="75000"/>
                  </a:schemeClr>
                </a:solidFill>
              </a:rPr>
              <a:t> </a:t>
            </a:r>
            <a:br>
              <a:rPr lang="ru-RU" sz="2800" i="1" dirty="0" smtClean="0">
                <a:solidFill>
                  <a:schemeClr val="tx2">
                    <a:lumMod val="75000"/>
                  </a:schemeClr>
                </a:solidFill>
              </a:rPr>
            </a:br>
            <a:r>
              <a:rPr lang="ru-RU" sz="2800" i="1" dirty="0" smtClean="0">
                <a:solidFill>
                  <a:srgbClr val="00B050"/>
                </a:solidFill>
              </a:rPr>
              <a:t>взамен </a:t>
            </a:r>
            <a:r>
              <a:rPr lang="ru-RU" sz="2800" i="1" dirty="0">
                <a:solidFill>
                  <a:srgbClr val="00B050"/>
                </a:solidFill>
              </a:rPr>
              <a:t>приказа </a:t>
            </a:r>
            <a:r>
              <a:rPr lang="ru-RU" sz="2800" i="1" dirty="0" smtClean="0">
                <a:solidFill>
                  <a:srgbClr val="00B050"/>
                </a:solidFill>
              </a:rPr>
              <a:t>Минфина </a:t>
            </a:r>
            <a:r>
              <a:rPr lang="ru-RU" sz="2800" i="1" dirty="0">
                <a:solidFill>
                  <a:srgbClr val="00B050"/>
                </a:solidFill>
              </a:rPr>
              <a:t>России от 30.09.2010 </a:t>
            </a:r>
            <a:r>
              <a:rPr lang="ru-RU" sz="2800" i="1" dirty="0" smtClean="0">
                <a:solidFill>
                  <a:srgbClr val="00B050"/>
                </a:solidFill>
              </a:rPr>
              <a:t>№ 114н</a:t>
            </a:r>
            <a:br>
              <a:rPr lang="ru-RU" sz="2800" i="1" dirty="0" smtClean="0">
                <a:solidFill>
                  <a:srgbClr val="00B050"/>
                </a:solidFill>
              </a:rPr>
            </a:br>
            <a:r>
              <a:rPr lang="ru-RU" sz="2800" b="1" i="1" dirty="0">
                <a:solidFill>
                  <a:srgbClr val="00B050"/>
                </a:solidFill>
              </a:rPr>
              <a:t/>
            </a:r>
            <a:br>
              <a:rPr lang="ru-RU" sz="2800" b="1" i="1" dirty="0">
                <a:solidFill>
                  <a:srgbClr val="00B050"/>
                </a:solidFill>
              </a:rPr>
            </a:br>
            <a:r>
              <a:rPr lang="ru-RU" sz="2800" b="1" i="1" dirty="0">
                <a:solidFill>
                  <a:schemeClr val="tx2">
                    <a:lumMod val="75000"/>
                  </a:schemeClr>
                </a:solidFill>
              </a:rPr>
              <a:t> </a:t>
            </a:r>
          </a:p>
        </p:txBody>
      </p:sp>
      <p:sp>
        <p:nvSpPr>
          <p:cNvPr id="4" name="Номер слайда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0B5D963-1B0A-489A-A2F2-770BD17190DE}" type="slidenum">
              <a:rPr kumimoji="0" lang="ru-RU" sz="9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ru-RU" sz="9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0120628"/>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Прямоугольник 6"/>
          <p:cNvSpPr/>
          <p:nvPr/>
        </p:nvSpPr>
        <p:spPr>
          <a:xfrm>
            <a:off x="395536" y="1052736"/>
            <a:ext cx="8424936" cy="1477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Приказ </a:t>
            </a:r>
            <a:r>
              <a:rPr kumimoji="0" lang="ru-RU" sz="1800" b="0" i="0" u="none" strike="noStrike" kern="1200" cap="none" spc="0" normalizeH="0" baseline="0" noProof="0" dirty="0" smtClean="0">
                <a:ln>
                  <a:noFill/>
                </a:ln>
                <a:solidFill>
                  <a:prstClr val="black"/>
                </a:solidFill>
                <a:effectLst/>
                <a:uLnTx/>
                <a:uFillTx/>
                <a:latin typeface="Calibri" panose="020F0502020204030204"/>
                <a:ea typeface="+mn-ea"/>
                <a:cs typeface="+mn-cs"/>
              </a:rPr>
              <a:t>171н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prstClr val="black"/>
                </a:solidFill>
                <a:effectLst/>
                <a:uLnTx/>
                <a:uFillTx/>
                <a:latin typeface="Calibri" panose="020F0502020204030204"/>
                <a:ea typeface="+mn-ea"/>
                <a:cs typeface="+mn-cs"/>
              </a:rPr>
              <a:t>вступает </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в силу с 1 января 2023 г. и применяется, </a:t>
            </a:r>
            <a:endParaRPr kumimoji="0" lang="ru-RU" sz="1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prstClr val="black"/>
                </a:solidFill>
                <a:effectLst/>
                <a:uLnTx/>
                <a:uFillTx/>
                <a:latin typeface="Calibri" panose="020F0502020204030204"/>
                <a:ea typeface="+mn-ea"/>
                <a:cs typeface="+mn-cs"/>
              </a:rPr>
              <a:t>начиная </a:t>
            </a:r>
            <a:r>
              <a:rPr kumimoji="0" lang="ru-RU" sz="1800" b="1" i="0" u="none" strike="noStrike" kern="1200" cap="none" spc="0" normalizeH="0" baseline="0" noProof="0" dirty="0">
                <a:ln>
                  <a:noFill/>
                </a:ln>
                <a:solidFill>
                  <a:prstClr val="black"/>
                </a:solidFill>
                <a:effectLst/>
                <a:uLnTx/>
                <a:uFillTx/>
                <a:latin typeface="Calibri" panose="020F0502020204030204"/>
                <a:ea typeface="+mn-ea"/>
                <a:cs typeface="+mn-cs"/>
              </a:rPr>
              <a:t>с представления отчета за 2022 год</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 за исключением абзаца второго пункта 6 общих требований, который применяется, начиная с представления отчета за 2023 год.</a:t>
            </a:r>
          </a:p>
        </p:txBody>
      </p:sp>
      <p:sp>
        <p:nvSpPr>
          <p:cNvPr id="8" name="Прямоугольник 7"/>
          <p:cNvSpPr/>
          <p:nvPr/>
        </p:nvSpPr>
        <p:spPr>
          <a:xfrm>
            <a:off x="1079612" y="5027204"/>
            <a:ext cx="8064388" cy="1754326"/>
          </a:xfrm>
          <a:prstGeom prst="rect">
            <a:avLst/>
          </a:prstGeom>
          <a:solidFill>
            <a:schemeClr val="accent6">
              <a:lumMod val="20000"/>
              <a:lumOff val="80000"/>
            </a:schemeClr>
          </a:solidFill>
          <a:ln>
            <a:solidFill>
              <a:schemeClr val="accent6">
                <a:lumMod val="75000"/>
              </a:schemeClr>
            </a:solidFill>
          </a:ln>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Сведения о составе имущественного комплекса в части недвижимого имущества федеральных государственных учреждений и особо ценного движимого имущества федеральных бюджетных (автономных) учреждений формируются </a:t>
            </a:r>
            <a:r>
              <a:rPr kumimoji="0" lang="ru-RU" sz="1800" b="1" i="0" u="none" strike="noStrike" kern="1200" cap="none" spc="0" normalizeH="0" baseline="0" noProof="0" dirty="0">
                <a:ln>
                  <a:noFill/>
                </a:ln>
                <a:solidFill>
                  <a:prstClr val="black"/>
                </a:solidFill>
                <a:effectLst/>
                <a:uLnTx/>
                <a:uFillTx/>
                <a:latin typeface="Calibri" panose="020F0502020204030204"/>
                <a:ea typeface="+mn-ea"/>
                <a:cs typeface="+mn-cs"/>
              </a:rPr>
              <a:t>на основании данных федеральной государственной информационно-аналитической системы «Единая система управления государственным имуществом».</a:t>
            </a:r>
          </a:p>
        </p:txBody>
      </p:sp>
      <p:sp>
        <p:nvSpPr>
          <p:cNvPr id="9" name="Овал 8"/>
          <p:cNvSpPr/>
          <p:nvPr/>
        </p:nvSpPr>
        <p:spPr>
          <a:xfrm>
            <a:off x="395536" y="1844824"/>
            <a:ext cx="1008112" cy="432048"/>
          </a:xfrm>
          <a:prstGeom prst="ellipse">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1" name="Прямая со стрелкой 10"/>
          <p:cNvCxnSpPr/>
          <p:nvPr/>
        </p:nvCxnSpPr>
        <p:spPr>
          <a:xfrm>
            <a:off x="1096190" y="2276872"/>
            <a:ext cx="1963642" cy="2736304"/>
          </a:xfrm>
          <a:prstGeom prst="straightConnector1">
            <a:avLst/>
          </a:prstGeom>
          <a:ln w="19050">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77003843"/>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4750" y="44624"/>
            <a:ext cx="8981746" cy="1080120"/>
          </a:xfrm>
        </p:spPr>
        <p:txBody>
          <a:bodyPr>
            <a:normAutofit/>
          </a:bodyPr>
          <a:lstStyle/>
          <a:p>
            <a:r>
              <a:rPr lang="ru-RU" sz="2600" b="1" dirty="0" smtClean="0">
                <a:solidFill>
                  <a:schemeClr val="accent6">
                    <a:lumMod val="50000"/>
                  </a:schemeClr>
                </a:solidFill>
              </a:rPr>
              <a:t>Новации новой редакции общих требований к отчету</a:t>
            </a:r>
            <a:endParaRPr lang="ru-RU" sz="2600" b="1" dirty="0">
              <a:solidFill>
                <a:schemeClr val="accent6">
                  <a:lumMod val="50000"/>
                </a:schemeClr>
              </a:solidFill>
            </a:endParaRPr>
          </a:p>
        </p:txBody>
      </p:sp>
      <p:sp>
        <p:nvSpPr>
          <p:cNvPr id="3" name="Объект 2"/>
          <p:cNvSpPr>
            <a:spLocks noGrp="1"/>
          </p:cNvSpPr>
          <p:nvPr>
            <p:ph idx="1"/>
          </p:nvPr>
        </p:nvSpPr>
        <p:spPr>
          <a:xfrm>
            <a:off x="0" y="1268760"/>
            <a:ext cx="9144000" cy="4857403"/>
          </a:xfrm>
        </p:spPr>
        <p:txBody>
          <a:bodyPr>
            <a:normAutofit fontScale="92500"/>
          </a:bodyPr>
          <a:lstStyle/>
          <a:p>
            <a:pPr algn="just">
              <a:buFont typeface="Wingdings" panose="05000000000000000000" pitchFamily="2" charset="2"/>
              <a:buChar char="ü"/>
            </a:pPr>
            <a:r>
              <a:rPr lang="ru-RU" dirty="0" smtClean="0"/>
              <a:t>    исключение </a:t>
            </a:r>
            <a:r>
              <a:rPr lang="ru-RU" dirty="0"/>
              <a:t>требования о включении в отчет сведений и информации об учреждениях, размещаемой в открытом доступе в сети «Интернет», в том числе в Едином государственном реестре юридических лиц, на Едином портале бюджетной системы Российской Федерации, а также на официальном сайте для размещения информации о государственных (муниципальных) учреждениях (исключение дублирования информации);</a:t>
            </a:r>
          </a:p>
          <a:p>
            <a:pPr algn="just">
              <a:buFont typeface="Wingdings" panose="05000000000000000000" pitchFamily="2" charset="2"/>
              <a:buChar char="ü"/>
            </a:pPr>
            <a:r>
              <a:rPr lang="ru-RU" dirty="0" smtClean="0"/>
              <a:t>    установление </a:t>
            </a:r>
            <a:r>
              <a:rPr lang="ru-RU" dirty="0"/>
              <a:t>требований к раскрытию информации об оплате труда;</a:t>
            </a:r>
          </a:p>
          <a:p>
            <a:pPr algn="just">
              <a:buFont typeface="Wingdings" panose="05000000000000000000" pitchFamily="2" charset="2"/>
              <a:buChar char="ü"/>
            </a:pPr>
            <a:r>
              <a:rPr lang="ru-RU" dirty="0" smtClean="0"/>
              <a:t>    установление </a:t>
            </a:r>
            <a:r>
              <a:rPr lang="ru-RU" dirty="0"/>
              <a:t>требований к раскрытию информации о наличии имущества и его использовании, в том числе в целях расчета показателей для определения оптимальности состава государственного и муниципального имущества, предусмотренного распоряжением Правительства РФ от 12.10.2020 № 2645-р;</a:t>
            </a:r>
          </a:p>
          <a:p>
            <a:pPr algn="just">
              <a:buFont typeface="Wingdings" panose="05000000000000000000" pitchFamily="2" charset="2"/>
              <a:buChar char="ü"/>
            </a:pPr>
            <a:r>
              <a:rPr lang="ru-RU" dirty="0" smtClean="0"/>
              <a:t>    установление </a:t>
            </a:r>
            <a:r>
              <a:rPr lang="ru-RU" dirty="0"/>
              <a:t>единых требований к структуре показателей сведений, включаемых в отчет о результатах деятельности государственного (муниципального) учреждения и об использовании закрепленного за ним государственного (муниципального) имущества для федеральных </a:t>
            </a:r>
            <a:r>
              <a:rPr lang="ru-RU" dirty="0" smtClean="0"/>
              <a:t>учреждений;</a:t>
            </a:r>
          </a:p>
          <a:p>
            <a:pPr algn="just">
              <a:buFont typeface="Wingdings" panose="05000000000000000000" pitchFamily="2" charset="2"/>
              <a:buChar char="ü"/>
            </a:pPr>
            <a:r>
              <a:rPr lang="ru-RU" dirty="0" smtClean="0"/>
              <a:t>    установление рекомендуемых образцов сведений, включаемых в Отчет</a:t>
            </a:r>
            <a:endParaRPr lang="ru-RU" dirty="0"/>
          </a:p>
          <a:p>
            <a:pPr marL="0" indent="0">
              <a:buNone/>
            </a:pPr>
            <a:endParaRPr lang="ru-RU" dirty="0"/>
          </a:p>
        </p:txBody>
      </p:sp>
      <p:sp>
        <p:nvSpPr>
          <p:cNvPr id="4" name="Номер слайда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0B5D963-1B0A-489A-A2F2-770BD17190DE}" type="slidenum">
              <a:rPr kumimoji="0" lang="ru-RU" sz="9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ru-RU" sz="9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5986952"/>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9581" y="0"/>
            <a:ext cx="8407846" cy="1325563"/>
          </a:xfrm>
        </p:spPr>
        <p:txBody>
          <a:bodyPr>
            <a:normAutofit/>
          </a:bodyPr>
          <a:lstStyle/>
          <a:p>
            <a:r>
              <a:rPr lang="ru-RU" sz="2400" b="1" dirty="0">
                <a:solidFill>
                  <a:schemeClr val="accent6">
                    <a:lumMod val="75000"/>
                  </a:schemeClr>
                </a:solidFill>
              </a:rPr>
              <a:t>Орган - учредитель при определении Порядка устанавливает следующие положения для составления и утверждения Отчета подведомственными ему учреждениями</a:t>
            </a:r>
            <a:r>
              <a:rPr lang="ru-RU" sz="2400" b="1" dirty="0" smtClean="0">
                <a:solidFill>
                  <a:schemeClr val="accent6">
                    <a:lumMod val="75000"/>
                  </a:schemeClr>
                </a:solidFill>
              </a:rPr>
              <a:t>:</a:t>
            </a:r>
            <a:endParaRPr lang="ru-RU" sz="2400" b="1" dirty="0">
              <a:solidFill>
                <a:schemeClr val="accent6">
                  <a:lumMod val="75000"/>
                </a:schemeClr>
              </a:solidFill>
            </a:endParaRPr>
          </a:p>
        </p:txBody>
      </p:sp>
      <p:sp>
        <p:nvSpPr>
          <p:cNvPr id="3" name="Объект 2"/>
          <p:cNvSpPr>
            <a:spLocks noGrp="1"/>
          </p:cNvSpPr>
          <p:nvPr>
            <p:ph idx="1"/>
          </p:nvPr>
        </p:nvSpPr>
        <p:spPr>
          <a:xfrm>
            <a:off x="19581" y="1325563"/>
            <a:ext cx="9124419" cy="2967533"/>
          </a:xfrm>
        </p:spPr>
        <p:txBody>
          <a:bodyPr>
            <a:normAutofit/>
          </a:bodyPr>
          <a:lstStyle/>
          <a:p>
            <a:pPr marL="0" indent="0">
              <a:buNone/>
            </a:pPr>
            <a:r>
              <a:rPr lang="ru-RU" dirty="0" smtClean="0"/>
              <a:t>1</a:t>
            </a:r>
            <a:r>
              <a:rPr lang="ru-RU" dirty="0"/>
              <a:t>) порядок и сроки составления Отчета;</a:t>
            </a:r>
          </a:p>
          <a:p>
            <a:pPr marL="0" indent="0">
              <a:buNone/>
            </a:pPr>
            <a:r>
              <a:rPr lang="ru-RU" dirty="0"/>
              <a:t>2) порядок и сроки рассмотрения Отчета органом - учредителем;</a:t>
            </a:r>
          </a:p>
          <a:p>
            <a:pPr marL="0" indent="0">
              <a:buNone/>
            </a:pPr>
            <a:r>
              <a:rPr lang="ru-RU" dirty="0"/>
              <a:t>3) порядок и сроки внесения изменений в Отчет в случаях, предусмотренных органом - учредителем;</a:t>
            </a:r>
          </a:p>
          <a:p>
            <a:pPr marL="0" indent="0">
              <a:buNone/>
            </a:pPr>
            <a:r>
              <a:rPr lang="ru-RU" dirty="0"/>
              <a:t>4) требования о представлении промежуточных отчетов (при необходимости), </a:t>
            </a:r>
            <a:r>
              <a:rPr lang="ru-RU" dirty="0" smtClean="0"/>
              <a:t>с </a:t>
            </a:r>
            <a:r>
              <a:rPr lang="ru-RU" dirty="0"/>
              <a:t>указанием периодичности (за квартал, полугодие) и сроков представления</a:t>
            </a:r>
            <a:r>
              <a:rPr lang="ru-RU" dirty="0" smtClean="0"/>
              <a:t>; </a:t>
            </a:r>
            <a:endParaRPr lang="ru-RU" dirty="0"/>
          </a:p>
          <a:p>
            <a:pPr marL="0" indent="0">
              <a:buNone/>
            </a:pPr>
            <a:r>
              <a:rPr lang="ru-RU" dirty="0"/>
              <a:t>5) перечень дополнительных материалов к Отчету (при необходимости).</a:t>
            </a:r>
          </a:p>
          <a:p>
            <a:endParaRPr lang="ru-RU" dirty="0"/>
          </a:p>
        </p:txBody>
      </p:sp>
      <p:sp>
        <p:nvSpPr>
          <p:cNvPr id="4" name="Прямоугольник 3"/>
          <p:cNvSpPr/>
          <p:nvPr/>
        </p:nvSpPr>
        <p:spPr>
          <a:xfrm>
            <a:off x="27538" y="5599632"/>
            <a:ext cx="9108504" cy="1200329"/>
          </a:xfrm>
          <a:prstGeom prst="rect">
            <a:avLst/>
          </a:prstGeom>
          <a:solidFill>
            <a:schemeClr val="accent6">
              <a:lumMod val="20000"/>
              <a:lumOff val="80000"/>
            </a:schemeClr>
          </a:solidFill>
          <a:ln>
            <a:solidFill>
              <a:schemeClr val="accent6">
                <a:lumMod val="75000"/>
              </a:schemeClr>
            </a:solidFill>
          </a:ln>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32. Орган - учредитель рассматривает Отчет и </a:t>
            </a:r>
            <a:r>
              <a:rPr kumimoji="0" lang="ru-RU" sz="1800" b="1" i="0" u="none" strike="noStrike" kern="1200" cap="none" spc="0" normalizeH="0" baseline="0" noProof="0" dirty="0">
                <a:ln>
                  <a:noFill/>
                </a:ln>
                <a:solidFill>
                  <a:prstClr val="black"/>
                </a:solidFill>
                <a:effectLst/>
                <a:uLnTx/>
                <a:uFillTx/>
                <a:latin typeface="Calibri" panose="020F0502020204030204"/>
                <a:ea typeface="+mn-ea"/>
                <a:cs typeface="+mn-cs"/>
              </a:rPr>
              <a:t>в случаях установления факта недостоверности</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 предоставленной учреждением информации </a:t>
            </a:r>
            <a:r>
              <a:rPr kumimoji="0" lang="ru-RU" sz="1800" b="1" i="0" u="none" strike="noStrike" kern="1200" cap="none" spc="0" normalizeH="0" baseline="0" noProof="0" dirty="0">
                <a:ln>
                  <a:noFill/>
                </a:ln>
                <a:solidFill>
                  <a:prstClr val="black"/>
                </a:solidFill>
                <a:effectLst/>
                <a:uLnTx/>
                <a:uFillTx/>
                <a:latin typeface="Calibri" panose="020F0502020204030204"/>
                <a:ea typeface="+mn-ea"/>
                <a:cs typeface="+mn-cs"/>
              </a:rPr>
              <a:t>и (или) представления указанной информации не в полном объеме </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направляет требование о доработке </a:t>
            </a:r>
            <a:r>
              <a:rPr kumimoji="0" lang="ru-RU" sz="1800" b="0" i="0" u="none" strike="noStrike" kern="1200" cap="none" spc="0" normalizeH="0" baseline="0" noProof="0" dirty="0" smtClean="0">
                <a:ln>
                  <a:noFill/>
                </a:ln>
                <a:solidFill>
                  <a:prstClr val="black"/>
                </a:solidFill>
                <a:effectLst/>
                <a:uLnTx/>
                <a:uFillTx/>
                <a:latin typeface="Calibri" panose="020F0502020204030204"/>
                <a:ea typeface="+mn-ea"/>
                <a:cs typeface="+mn-cs"/>
              </a:rPr>
              <a:t> с </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указанием причин, послуживших основанием для необходимости его доработки. </a:t>
            </a:r>
          </a:p>
        </p:txBody>
      </p:sp>
      <p:sp>
        <p:nvSpPr>
          <p:cNvPr id="5" name="Овал 4"/>
          <p:cNvSpPr/>
          <p:nvPr/>
        </p:nvSpPr>
        <p:spPr>
          <a:xfrm>
            <a:off x="-118" y="1700808"/>
            <a:ext cx="375955" cy="360040"/>
          </a:xfrm>
          <a:prstGeom prst="ellipse">
            <a:avLst/>
          </a:prstGeom>
          <a:no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9" name="Прямая со стрелкой 8"/>
          <p:cNvCxnSpPr/>
          <p:nvPr/>
        </p:nvCxnSpPr>
        <p:spPr>
          <a:xfrm>
            <a:off x="323528" y="2051144"/>
            <a:ext cx="1152128" cy="2210458"/>
          </a:xfrm>
          <a:prstGeom prst="straightConnector1">
            <a:avLst/>
          </a:prstGeom>
          <a:ln>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 name="Прямоугольник 5"/>
          <p:cNvSpPr/>
          <p:nvPr/>
        </p:nvSpPr>
        <p:spPr>
          <a:xfrm>
            <a:off x="0" y="4261602"/>
            <a:ext cx="9136042" cy="1200329"/>
          </a:xfrm>
          <a:prstGeom prst="rect">
            <a:avLst/>
          </a:prstGeom>
          <a:solidFill>
            <a:schemeClr val="accent6">
              <a:lumMod val="20000"/>
              <a:lumOff val="80000"/>
            </a:schemeClr>
          </a:solid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30. Отчеты учреждений, за исключением Отчетов, содержащих сведения, составляющие государственную или иную охраняемую законом тайну, утверждаются и представляются в сроки, установленные органом - учредителем, но </a:t>
            </a:r>
            <a:r>
              <a:rPr kumimoji="0" lang="ru-RU" sz="1800" b="1" i="0" u="none" strike="noStrike" kern="1200" cap="none" spc="0" normalizeH="0" baseline="0" noProof="0" dirty="0">
                <a:ln>
                  <a:noFill/>
                </a:ln>
                <a:solidFill>
                  <a:prstClr val="black"/>
                </a:solidFill>
                <a:effectLst/>
                <a:uLnTx/>
                <a:uFillTx/>
                <a:latin typeface="Calibri" panose="020F0502020204030204"/>
                <a:ea typeface="+mn-ea"/>
                <a:cs typeface="+mn-cs"/>
              </a:rPr>
              <a:t>не позднее 1 марта года</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 следующего за отчетным, или первого рабочего дня, следующего за указанной датой.</a:t>
            </a:r>
          </a:p>
        </p:txBody>
      </p:sp>
    </p:spTree>
    <p:extLst>
      <p:ext uri="{BB962C8B-B14F-4D97-AF65-F5344CB8AC3E}">
        <p14:creationId xmlns:p14="http://schemas.microsoft.com/office/powerpoint/2010/main" val="3936462874"/>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6858" y="941908"/>
            <a:ext cx="8881898" cy="583406"/>
          </a:xfrm>
        </p:spPr>
        <p:txBody>
          <a:bodyPr/>
          <a:lstStyle/>
          <a:p>
            <a:r>
              <a:rPr lang="ru-RU" dirty="0" smtClean="0"/>
              <a:t>Действующий 114н</a:t>
            </a:r>
            <a:endParaRPr lang="ru-RU" dirty="0"/>
          </a:p>
        </p:txBody>
      </p:sp>
      <p:sp>
        <p:nvSpPr>
          <p:cNvPr id="3" name="Объект 2"/>
          <p:cNvSpPr>
            <a:spLocks noGrp="1"/>
          </p:cNvSpPr>
          <p:nvPr>
            <p:ph idx="1"/>
          </p:nvPr>
        </p:nvSpPr>
        <p:spPr>
          <a:xfrm>
            <a:off x="76858" y="1525314"/>
            <a:ext cx="9067142" cy="4784005"/>
          </a:xfrm>
        </p:spPr>
        <p:txBody>
          <a:bodyPr>
            <a:normAutofit fontScale="92500" lnSpcReduction="10000"/>
          </a:bodyPr>
          <a:lstStyle/>
          <a:p>
            <a:pPr marL="0" indent="0">
              <a:buNone/>
            </a:pPr>
            <a:r>
              <a:rPr lang="ru-RU" dirty="0"/>
              <a:t>6. В разделе 1 "Общие сведения об учреждении" указываются:</a:t>
            </a:r>
          </a:p>
          <a:p>
            <a:pPr marL="0" indent="0">
              <a:buNone/>
            </a:pPr>
            <a:r>
              <a:rPr lang="ru-RU" strike="sngStrike" dirty="0"/>
              <a:t>перечень видов деятельности (с указанием основных видов деятельности и иных видов деятельности, не являющихся основными), которые учреждение осуществляет;</a:t>
            </a:r>
          </a:p>
          <a:p>
            <a:pPr marL="0" indent="0">
              <a:buNone/>
            </a:pPr>
            <a:r>
              <a:rPr lang="ru-RU" strike="sngStrike" dirty="0"/>
              <a:t>перечень видов деятельности, предусмотренные его учредительными документами, деятельность по которым не осуществляется;</a:t>
            </a:r>
          </a:p>
          <a:p>
            <a:pPr marL="0" indent="0">
              <a:buNone/>
            </a:pPr>
            <a:r>
              <a:rPr lang="ru-RU" strike="sngStrike" dirty="0"/>
              <a:t>перечень услуг (работ), которые оказываются потребителям за плату в случаях, предусмотренных нормативными правовыми (правовыми) актами с указанием потребителей указанных услуг (работ);</a:t>
            </a:r>
          </a:p>
          <a:p>
            <a:pPr marL="0" indent="0">
              <a:buNone/>
            </a:pPr>
            <a:r>
              <a:rPr lang="ru-RU" strike="sngStrike" dirty="0"/>
              <a:t>перечень документов (с указанием номеров, даты выдачи и срока действия), на основании которых учреждение осуществляет деятельность (лицензии и другие разрешительные документы);</a:t>
            </a:r>
          </a:p>
          <a:p>
            <a:pPr marL="0" indent="0">
              <a:buNone/>
            </a:pPr>
            <a:r>
              <a:rPr lang="ru-RU" dirty="0"/>
              <a:t>количество штатных единиц учреждения (указываются данные о количественном составе и квалификации сотрудников учреждения, на начало и на конец отчетного года. В случае изменения количества штатных единиц учреждения указываются причины, приведшие к их изменению на конец отчетного периода);</a:t>
            </a:r>
          </a:p>
          <a:p>
            <a:pPr marL="0" indent="0">
              <a:buNone/>
            </a:pPr>
            <a:r>
              <a:rPr lang="ru-RU" dirty="0"/>
              <a:t>средняя заработная плата сотрудников учреждения.</a:t>
            </a:r>
          </a:p>
          <a:p>
            <a:endParaRPr lang="ru-RU" dirty="0"/>
          </a:p>
        </p:txBody>
      </p:sp>
      <p:sp>
        <p:nvSpPr>
          <p:cNvPr id="4" name="Выноска со стрелкой вниз 3"/>
          <p:cNvSpPr/>
          <p:nvPr/>
        </p:nvSpPr>
        <p:spPr>
          <a:xfrm>
            <a:off x="5148064" y="44624"/>
            <a:ext cx="3960440" cy="1800200"/>
          </a:xfrm>
          <a:prstGeom prst="downArrowCallout">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1" u="none" strike="noStrike" kern="1200" cap="none" spc="0" normalizeH="0" baseline="0" noProof="0" dirty="0">
                <a:ln>
                  <a:noFill/>
                </a:ln>
                <a:solidFill>
                  <a:srgbClr val="FF0000"/>
                </a:solidFill>
                <a:effectLst/>
                <a:uLnTx/>
                <a:uFillTx/>
                <a:latin typeface="Calibri" panose="020F0502020204030204"/>
                <a:ea typeface="+mn-ea"/>
                <a:cs typeface="+mn-cs"/>
              </a:rPr>
              <a:t>Исключен раздел  </a:t>
            </a:r>
            <a:endParaRPr kumimoji="0" lang="en-US" sz="1800" b="0" i="1" u="none" strike="noStrike" kern="1200" cap="none" spc="0" normalizeH="0" baseline="0" noProof="0" dirty="0" smtClean="0">
              <a:ln>
                <a:noFill/>
              </a:ln>
              <a:solidFill>
                <a:srgbClr val="FF0000"/>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1" u="none" strike="noStrike" kern="1200" cap="none" spc="0" normalizeH="0" baseline="0" noProof="0" dirty="0" smtClean="0">
                <a:ln>
                  <a:noFill/>
                </a:ln>
                <a:solidFill>
                  <a:srgbClr val="FF0000"/>
                </a:solidFill>
                <a:effectLst/>
                <a:uLnTx/>
                <a:uFillTx/>
                <a:latin typeface="Calibri" panose="020F0502020204030204"/>
                <a:ea typeface="+mn-ea"/>
                <a:cs typeface="+mn-cs"/>
              </a:rPr>
              <a:t>«</a:t>
            </a:r>
            <a:r>
              <a:rPr kumimoji="0" lang="ru-RU" sz="1800" b="0" i="1" u="none" strike="noStrike" kern="1200" cap="none" spc="0" normalizeH="0" baseline="0" noProof="0" dirty="0">
                <a:ln>
                  <a:noFill/>
                </a:ln>
                <a:solidFill>
                  <a:srgbClr val="FF0000"/>
                </a:solidFill>
                <a:effectLst/>
                <a:uLnTx/>
                <a:uFillTx/>
                <a:latin typeface="Calibri" panose="020F0502020204030204"/>
                <a:ea typeface="+mn-ea"/>
                <a:cs typeface="+mn-cs"/>
              </a:rPr>
              <a:t>Общие сведения об учреждении</a:t>
            </a:r>
            <a:r>
              <a:rPr kumimoji="0" lang="ru-RU" sz="1800" b="0" i="1" u="none" strike="noStrike" kern="1200" cap="none" spc="0" normalizeH="0" baseline="0" noProof="0" dirty="0" smtClean="0">
                <a:ln>
                  <a:noFill/>
                </a:ln>
                <a:solidFill>
                  <a:srgbClr val="FF0000"/>
                </a:solidFill>
                <a:effectLst/>
                <a:uLnTx/>
                <a:uFillTx/>
                <a:latin typeface="Calibri" panose="020F0502020204030204"/>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1" u="none" strike="noStrike" kern="1200" cap="none" spc="0" normalizeH="0" baseline="0" noProof="0" dirty="0" smtClean="0">
                <a:ln>
                  <a:noFill/>
                </a:ln>
                <a:solidFill>
                  <a:srgbClr val="FF0000"/>
                </a:solidFill>
                <a:effectLst/>
                <a:uLnTx/>
                <a:uFillTx/>
                <a:latin typeface="Calibri" panose="020F0502020204030204"/>
                <a:ea typeface="+mn-ea"/>
                <a:cs typeface="+mn-cs"/>
              </a:rPr>
              <a:t>(информация размещается на </a:t>
            </a:r>
            <a:r>
              <a:rPr kumimoji="0" lang="en-US" sz="1800" b="0" i="1" u="none" strike="noStrike" kern="1200" cap="none" spc="0" normalizeH="0" baseline="0" noProof="0" dirty="0" smtClean="0">
                <a:ln>
                  <a:noFill/>
                </a:ln>
                <a:solidFill>
                  <a:srgbClr val="FF0000"/>
                </a:solidFill>
                <a:effectLst/>
                <a:uLnTx/>
                <a:uFillTx/>
                <a:latin typeface="Calibri" panose="020F0502020204030204"/>
                <a:ea typeface="+mn-ea"/>
                <a:cs typeface="+mn-cs"/>
              </a:rPr>
              <a:t>bus.gov.ru  </a:t>
            </a:r>
            <a:r>
              <a:rPr kumimoji="0" lang="ru-RU" sz="1800" b="0" i="1" u="none" strike="noStrike" kern="1200" cap="none" spc="0" normalizeH="0" baseline="0" noProof="0" dirty="0" smtClean="0">
                <a:ln>
                  <a:noFill/>
                </a:ln>
                <a:solidFill>
                  <a:srgbClr val="FF0000"/>
                </a:solidFill>
                <a:effectLst/>
                <a:uLnTx/>
                <a:uFillTx/>
                <a:latin typeface="Calibri" panose="020F0502020204030204"/>
                <a:ea typeface="+mn-ea"/>
                <a:cs typeface="+mn-cs"/>
              </a:rPr>
              <a:t>по 86н</a:t>
            </a:r>
            <a:r>
              <a:rPr kumimoji="0" lang="en-US" sz="1800" b="0" i="1" u="none" strike="noStrike" kern="1200" cap="none" spc="0" normalizeH="0" baseline="0" noProof="0" dirty="0">
                <a:ln>
                  <a:noFill/>
                </a:ln>
                <a:solidFill>
                  <a:srgbClr val="FF0000"/>
                </a:solidFill>
                <a:effectLst/>
                <a:uLnTx/>
                <a:uFillTx/>
                <a:latin typeface="Calibri" panose="020F0502020204030204"/>
                <a:ea typeface="+mn-ea"/>
                <a:cs typeface="+mn-cs"/>
              </a:rPr>
              <a:t>)</a:t>
            </a:r>
            <a:endParaRPr kumimoji="0" lang="ru-RU" sz="1800" b="0" i="1"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5" name="Прямоугольник 4"/>
          <p:cNvSpPr/>
          <p:nvPr/>
        </p:nvSpPr>
        <p:spPr>
          <a:xfrm>
            <a:off x="107504" y="4581128"/>
            <a:ext cx="9001000" cy="1440160"/>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Стрелка вниз 5"/>
          <p:cNvSpPr/>
          <p:nvPr/>
        </p:nvSpPr>
        <p:spPr>
          <a:xfrm>
            <a:off x="5292080" y="5733256"/>
            <a:ext cx="3528392" cy="1124744"/>
          </a:xfrm>
          <a:prstGeom prst="downArrow">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prstClr val="white"/>
                </a:solidFill>
                <a:effectLst/>
                <a:uLnTx/>
                <a:uFillTx/>
                <a:latin typeface="Calibri" panose="020F0502020204030204"/>
                <a:ea typeface="+mn-ea"/>
                <a:cs typeface="+mn-cs"/>
              </a:rPr>
              <a:t>в  раздел</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prstClr val="white"/>
                </a:solidFill>
                <a:effectLst/>
                <a:uLnTx/>
                <a:uFillTx/>
                <a:latin typeface="Calibri" panose="020F0502020204030204"/>
                <a:ea typeface="+mn-ea"/>
                <a:cs typeface="+mn-cs"/>
              </a:rPr>
              <a:t>«Результаты деятельности»</a:t>
            </a:r>
            <a:endParaRPr kumimoji="0" lang="ru-R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3713075"/>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07504" y="44624"/>
            <a:ext cx="8928992" cy="576064"/>
          </a:xfrm>
        </p:spPr>
        <p:txBody>
          <a:bodyPr>
            <a:normAutofit/>
          </a:bodyPr>
          <a:lstStyle/>
          <a:p>
            <a:r>
              <a:rPr lang="ru-RU" sz="2400" dirty="0" smtClean="0">
                <a:solidFill>
                  <a:schemeClr val="accent6">
                    <a:lumMod val="50000"/>
                  </a:schemeClr>
                </a:solidFill>
                <a:latin typeface="Arial" panose="020B0604020202020204" pitchFamily="34" charset="0"/>
                <a:cs typeface="Arial" panose="020B0604020202020204" pitchFamily="34" charset="0"/>
              </a:rPr>
              <a:t>Новации новой редакции</a:t>
            </a:r>
            <a:r>
              <a:rPr lang="en-US" sz="2400" dirty="0" smtClean="0">
                <a:solidFill>
                  <a:schemeClr val="accent6">
                    <a:lumMod val="50000"/>
                  </a:schemeClr>
                </a:solidFill>
                <a:latin typeface="Arial" panose="020B0604020202020204" pitchFamily="34" charset="0"/>
                <a:cs typeface="Arial" panose="020B0604020202020204" pitchFamily="34" charset="0"/>
              </a:rPr>
              <a:t> </a:t>
            </a:r>
            <a:r>
              <a:rPr lang="ru-RU" sz="2400" dirty="0" smtClean="0">
                <a:solidFill>
                  <a:schemeClr val="accent6">
                    <a:lumMod val="50000"/>
                  </a:schemeClr>
                </a:solidFill>
                <a:latin typeface="Arial" panose="020B0604020202020204" pitchFamily="34" charset="0"/>
                <a:cs typeface="Arial" panose="020B0604020202020204" pitchFamily="34" charset="0"/>
              </a:rPr>
              <a:t>общих требований к отчету</a:t>
            </a:r>
            <a:endParaRPr lang="ru-RU" sz="2400" dirty="0">
              <a:solidFill>
                <a:schemeClr val="accent6">
                  <a:lumMod val="50000"/>
                </a:schemeClr>
              </a:solidFill>
              <a:latin typeface="Arial" panose="020B0604020202020204" pitchFamily="34" charset="0"/>
              <a:cs typeface="Arial" panose="020B0604020202020204" pitchFamily="34" charset="0"/>
            </a:endParaRPr>
          </a:p>
        </p:txBody>
      </p:sp>
      <p:sp>
        <p:nvSpPr>
          <p:cNvPr id="3" name="Объект 2"/>
          <p:cNvSpPr>
            <a:spLocks noGrp="1"/>
          </p:cNvSpPr>
          <p:nvPr>
            <p:ph idx="1"/>
          </p:nvPr>
        </p:nvSpPr>
        <p:spPr>
          <a:xfrm>
            <a:off x="207232" y="764704"/>
            <a:ext cx="8820472" cy="4857403"/>
          </a:xfrm>
        </p:spPr>
        <p:txBody>
          <a:bodyPr>
            <a:normAutofit/>
          </a:bodyPr>
          <a:lstStyle/>
          <a:p>
            <a:pPr marL="0" indent="0">
              <a:buNone/>
            </a:pPr>
            <a:r>
              <a:rPr lang="ru-RU" sz="2400" dirty="0"/>
              <a:t>Отчет должен составляться в разрезе следующих разделов:</a:t>
            </a:r>
          </a:p>
          <a:p>
            <a:pPr marL="0" indent="0">
              <a:buNone/>
            </a:pPr>
            <a:r>
              <a:rPr lang="ru-RU" dirty="0"/>
              <a:t>раздел 1 «Результаты деятельности</a:t>
            </a:r>
            <a:r>
              <a:rPr lang="ru-RU" dirty="0" smtClean="0"/>
              <a:t>»</a:t>
            </a:r>
            <a:endParaRPr lang="ru-RU" dirty="0"/>
          </a:p>
          <a:p>
            <a:pPr marL="0" indent="0">
              <a:buNone/>
            </a:pPr>
            <a:r>
              <a:rPr lang="ru-RU" dirty="0"/>
              <a:t>раздел 2 «Использование имущества, закрепленного за учреждением</a:t>
            </a:r>
            <a:r>
              <a:rPr lang="ru-RU" dirty="0" smtClean="0"/>
              <a:t>»</a:t>
            </a:r>
            <a:endParaRPr lang="ru-RU" dirty="0"/>
          </a:p>
          <a:p>
            <a:pPr marL="0" indent="0">
              <a:buNone/>
            </a:pPr>
            <a:r>
              <a:rPr lang="ru-RU" dirty="0"/>
              <a:t>раздел 3 «Эффективность деятельности</a:t>
            </a:r>
            <a:r>
              <a:rPr lang="ru-RU" dirty="0" smtClean="0"/>
              <a:t>»</a:t>
            </a:r>
            <a:endParaRPr lang="ru-RU" dirty="0"/>
          </a:p>
          <a:p>
            <a:pPr marL="0" indent="0">
              <a:buNone/>
            </a:pPr>
            <a:r>
              <a:rPr lang="ru-RU" i="1" dirty="0" smtClean="0"/>
              <a:t>     </a:t>
            </a:r>
            <a:endParaRPr lang="ru-RU" i="1" dirty="0"/>
          </a:p>
        </p:txBody>
      </p:sp>
      <p:sp>
        <p:nvSpPr>
          <p:cNvPr id="4" name="Номер слайда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0B5D963-1B0A-489A-A2F2-770BD17190DE}" type="slidenum">
              <a:rPr kumimoji="0" lang="ru-RU" sz="9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ru-RU" sz="9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2620657"/>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4750" y="44624"/>
            <a:ext cx="8981746" cy="1080120"/>
          </a:xfrm>
        </p:spPr>
        <p:txBody>
          <a:bodyPr>
            <a:normAutofit/>
          </a:bodyPr>
          <a:lstStyle/>
          <a:p>
            <a:r>
              <a:rPr lang="ru-RU" dirty="0"/>
              <a:t>раздел 1 «Результаты деятельности</a:t>
            </a:r>
            <a:r>
              <a:rPr lang="ru-RU" dirty="0" smtClean="0"/>
              <a:t>»</a:t>
            </a:r>
            <a:endParaRPr lang="ru-RU" dirty="0"/>
          </a:p>
        </p:txBody>
      </p:sp>
      <p:sp>
        <p:nvSpPr>
          <p:cNvPr id="3" name="Объект 2"/>
          <p:cNvSpPr>
            <a:spLocks noGrp="1"/>
          </p:cNvSpPr>
          <p:nvPr>
            <p:ph idx="1"/>
          </p:nvPr>
        </p:nvSpPr>
        <p:spPr>
          <a:xfrm>
            <a:off x="0" y="1052736"/>
            <a:ext cx="9144000" cy="5073427"/>
          </a:xfrm>
        </p:spPr>
        <p:txBody>
          <a:bodyPr>
            <a:normAutofit fontScale="92500" lnSpcReduction="10000"/>
          </a:bodyPr>
          <a:lstStyle/>
          <a:p>
            <a:pPr>
              <a:buFont typeface="Wingdings" panose="05000000000000000000" pitchFamily="2" charset="2"/>
              <a:buChar char="ü"/>
            </a:pPr>
            <a:r>
              <a:rPr lang="ru-RU" sz="2400" dirty="0"/>
              <a:t>отчет о выполнении государственного (муниципального) задания на оказание государственных (муниципальных) услуг (выполнение работ</a:t>
            </a:r>
            <a:r>
              <a:rPr lang="ru-RU" sz="2400" dirty="0" smtClean="0"/>
              <a:t>);</a:t>
            </a:r>
            <a:endParaRPr lang="ru-RU" sz="2400" dirty="0"/>
          </a:p>
          <a:p>
            <a:pPr>
              <a:buFont typeface="Wingdings" panose="05000000000000000000" pitchFamily="2" charset="2"/>
              <a:buChar char="ü"/>
            </a:pPr>
            <a:r>
              <a:rPr lang="ru-RU" sz="2400" dirty="0" smtClean="0"/>
              <a:t>сведения </a:t>
            </a:r>
            <a:r>
              <a:rPr lang="ru-RU" sz="2400" dirty="0"/>
              <a:t>об оказываемых услугах, выполняемых работах сверх установленного государственного (муниципального) задания, а также выпускаемой продукции;</a:t>
            </a:r>
          </a:p>
          <a:p>
            <a:pPr>
              <a:buFont typeface="Wingdings" panose="05000000000000000000" pitchFamily="2" charset="2"/>
              <a:buChar char="ü"/>
            </a:pPr>
            <a:r>
              <a:rPr lang="ru-RU" sz="2400" dirty="0"/>
              <a:t>сведения о доходах учреждений </a:t>
            </a:r>
            <a:r>
              <a:rPr lang="ru-RU" sz="2400" b="1" dirty="0"/>
              <a:t>в виде прибыли, приходящейся на </a:t>
            </a:r>
            <a:r>
              <a:rPr lang="ru-RU" sz="2400" b="1" dirty="0" smtClean="0"/>
              <a:t>доли в </a:t>
            </a:r>
            <a:r>
              <a:rPr lang="ru-RU" sz="2400" b="1" dirty="0"/>
              <a:t>уставных (складочных) капиталах</a:t>
            </a:r>
            <a:r>
              <a:rPr lang="ru-RU" sz="2400" dirty="0"/>
              <a:t> хозяйственных товариществ и обществ, или </a:t>
            </a:r>
            <a:r>
              <a:rPr lang="ru-RU" sz="2400" b="1" dirty="0"/>
              <a:t>дивидендов по акциям</a:t>
            </a:r>
            <a:r>
              <a:rPr lang="ru-RU" sz="2400" dirty="0"/>
              <a:t>, принадлежащим государственным (муниципальным) учреждениям;</a:t>
            </a:r>
          </a:p>
          <a:p>
            <a:pPr>
              <a:buFont typeface="Wingdings" panose="05000000000000000000" pitchFamily="2" charset="2"/>
              <a:buChar char="ü"/>
            </a:pPr>
            <a:r>
              <a:rPr lang="ru-RU" sz="2400" dirty="0"/>
              <a:t>сведения о просроченной кредиторской задолженности;</a:t>
            </a:r>
          </a:p>
          <a:p>
            <a:pPr>
              <a:buFont typeface="Wingdings" panose="05000000000000000000" pitchFamily="2" charset="2"/>
              <a:buChar char="ü"/>
            </a:pPr>
            <a:r>
              <a:rPr lang="ru-RU" sz="2400" dirty="0"/>
              <a:t>сведения о задолженности по ущербу, недостачам, хищениям денежных средств и материальных ценностей;</a:t>
            </a:r>
          </a:p>
          <a:p>
            <a:pPr>
              <a:buFont typeface="Wingdings" panose="05000000000000000000" pitchFamily="2" charset="2"/>
              <a:buChar char="ü"/>
            </a:pPr>
            <a:r>
              <a:rPr lang="ru-RU" sz="2400" dirty="0"/>
              <a:t>сведения о численности сотрудников и оплате труда;</a:t>
            </a:r>
          </a:p>
          <a:p>
            <a:pPr>
              <a:buFont typeface="Wingdings" panose="05000000000000000000" pitchFamily="2" charset="2"/>
              <a:buChar char="ü"/>
            </a:pPr>
            <a:r>
              <a:rPr lang="ru-RU" sz="2400" dirty="0"/>
              <a:t>сведения о счетах учреждений, открытых в кредитных организациях.</a:t>
            </a:r>
          </a:p>
          <a:p>
            <a:pPr>
              <a:buFont typeface="Wingdings" panose="05000000000000000000" pitchFamily="2" charset="2"/>
              <a:buChar char="ü"/>
            </a:pPr>
            <a:r>
              <a:rPr lang="ru-RU" i="1" dirty="0" smtClean="0"/>
              <a:t>Иные сведения по решению органа- учредителя</a:t>
            </a:r>
            <a:endParaRPr lang="ru-RU" i="1" dirty="0"/>
          </a:p>
        </p:txBody>
      </p:sp>
      <p:sp>
        <p:nvSpPr>
          <p:cNvPr id="4" name="Номер слайда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0B5D963-1B0A-489A-A2F2-770BD17190DE}" type="slidenum">
              <a:rPr kumimoji="0" lang="ru-RU" sz="9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ru-RU" sz="9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006186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рямоугольник 3"/>
          <p:cNvSpPr/>
          <p:nvPr/>
        </p:nvSpPr>
        <p:spPr>
          <a:xfrm>
            <a:off x="10789" y="116632"/>
            <a:ext cx="8784976" cy="4832092"/>
          </a:xfrm>
          <a:prstGeom prst="rect">
            <a:avLst/>
          </a:prstGeom>
        </p:spPr>
        <p:txBody>
          <a:bodyPr wrap="square">
            <a:spAutoFit/>
          </a:bodyPr>
          <a:lstStyle/>
          <a:p>
            <a:pPr indent="450215" algn="just">
              <a:spcAft>
                <a:spcPts val="0"/>
              </a:spcAft>
            </a:pPr>
            <a:r>
              <a:rPr lang="ru-RU" sz="2800" dirty="0">
                <a:latin typeface="Arial" panose="020B0604020202020204" pitchFamily="34" charset="0"/>
                <a:ea typeface="Times New Roman" panose="02020603050405020304" pitchFamily="18" charset="0"/>
                <a:cs typeface="Arial" panose="020B0604020202020204" pitchFamily="34" charset="0"/>
              </a:rPr>
              <a:t>31. Установить, что в 2023 году операции со средствами субсидий и средствами </a:t>
            </a:r>
            <a:r>
              <a:rPr lang="ru-RU" sz="2800" b="1" dirty="0">
                <a:latin typeface="Arial" panose="020B0604020202020204" pitchFamily="34" charset="0"/>
                <a:ea typeface="Times New Roman" panose="02020603050405020304" pitchFamily="18" charset="0"/>
                <a:cs typeface="Arial" panose="020B0604020202020204" pitchFamily="34" charset="0"/>
              </a:rPr>
              <a:t>от приносящей доход деятельности</a:t>
            </a:r>
            <a:r>
              <a:rPr lang="ru-RU" sz="2800" dirty="0">
                <a:latin typeface="Arial" panose="020B0604020202020204" pitchFamily="34" charset="0"/>
                <a:ea typeface="Times New Roman" panose="02020603050405020304" pitchFamily="18" charset="0"/>
                <a:cs typeface="Arial" panose="020B0604020202020204" pitchFamily="34" charset="0"/>
              </a:rPr>
              <a:t>, получаемыми федеральными </a:t>
            </a:r>
            <a:r>
              <a:rPr lang="ru-RU" sz="2800" b="1" dirty="0">
                <a:latin typeface="Arial" panose="020B0604020202020204" pitchFamily="34" charset="0"/>
                <a:ea typeface="Times New Roman" panose="02020603050405020304" pitchFamily="18" charset="0"/>
                <a:cs typeface="Arial" panose="020B0604020202020204" pitchFamily="34" charset="0"/>
              </a:rPr>
              <a:t>автономными учреждениями, осуществляются на казначейских счетах </a:t>
            </a:r>
            <a:r>
              <a:rPr lang="ru-RU" sz="2800" dirty="0">
                <a:latin typeface="Arial" panose="020B0604020202020204" pitchFamily="34" charset="0"/>
                <a:ea typeface="Times New Roman" panose="02020603050405020304" pitchFamily="18" charset="0"/>
                <a:cs typeface="Arial" panose="020B0604020202020204" pitchFamily="34" charset="0"/>
              </a:rPr>
              <a:t>для осуществления и отражения операций с денежными средствами бюджетных и автономных учреждений и отражаются на соответствующих лицевых счетах, открытых </a:t>
            </a:r>
            <a:r>
              <a:rPr lang="ru-RU" sz="2800" b="1" dirty="0">
                <a:latin typeface="Arial" panose="020B0604020202020204" pitchFamily="34" charset="0"/>
                <a:ea typeface="Times New Roman" panose="02020603050405020304" pitchFamily="18" charset="0"/>
                <a:cs typeface="Arial" panose="020B0604020202020204" pitchFamily="34" charset="0"/>
              </a:rPr>
              <a:t>федеральным автономным учреждениям в </a:t>
            </a:r>
            <a:r>
              <a:rPr lang="ru-RU" sz="2800" b="1" dirty="0" smtClean="0">
                <a:latin typeface="Arial" panose="020B0604020202020204" pitchFamily="34" charset="0"/>
                <a:ea typeface="Times New Roman" panose="02020603050405020304" pitchFamily="18" charset="0"/>
                <a:cs typeface="Arial" panose="020B0604020202020204" pitchFamily="34" charset="0"/>
              </a:rPr>
              <a:t>ТОФК </a:t>
            </a:r>
            <a:r>
              <a:rPr lang="ru-RU" sz="2800" dirty="0" smtClean="0">
                <a:latin typeface="Arial" panose="020B0604020202020204" pitchFamily="34" charset="0"/>
                <a:ea typeface="Times New Roman" panose="02020603050405020304" pitchFamily="18" charset="0"/>
                <a:cs typeface="Arial" panose="020B0604020202020204" pitchFamily="34" charset="0"/>
              </a:rPr>
              <a:t>в </a:t>
            </a:r>
            <a:r>
              <a:rPr lang="ru-RU" sz="2800" dirty="0">
                <a:latin typeface="Arial" panose="020B0604020202020204" pitchFamily="34" charset="0"/>
                <a:ea typeface="Times New Roman" panose="02020603050405020304" pitchFamily="18" charset="0"/>
                <a:cs typeface="Arial" panose="020B0604020202020204" pitchFamily="34" charset="0"/>
              </a:rPr>
              <a:t>порядке, установленном </a:t>
            </a:r>
            <a:r>
              <a:rPr lang="ru-RU" sz="2800" dirty="0" smtClean="0">
                <a:latin typeface="Arial" panose="020B0604020202020204" pitchFamily="34" charset="0"/>
                <a:ea typeface="Times New Roman" panose="02020603050405020304" pitchFamily="18" charset="0"/>
                <a:cs typeface="Arial" panose="020B0604020202020204" pitchFamily="34" charset="0"/>
              </a:rPr>
              <a:t>ФК.</a:t>
            </a:r>
            <a:endParaRPr lang="ru-RU" sz="2800" dirty="0">
              <a:effectLst/>
              <a:latin typeface="Arial" panose="020B0604020202020204" pitchFamily="34" charset="0"/>
              <a:ea typeface="Times New Roman" panose="02020603050405020304" pitchFamily="18" charset="0"/>
              <a:cs typeface="Arial" panose="020B0604020202020204" pitchFamily="34" charset="0"/>
            </a:endParaRPr>
          </a:p>
        </p:txBody>
      </p:sp>
      <p:sp>
        <p:nvSpPr>
          <p:cNvPr id="5" name="Выноска со стрелкой вверх 4"/>
          <p:cNvSpPr/>
          <p:nvPr/>
        </p:nvSpPr>
        <p:spPr>
          <a:xfrm>
            <a:off x="5004048" y="4365104"/>
            <a:ext cx="4122594" cy="2376264"/>
          </a:xfrm>
          <a:prstGeom prst="up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b="1" dirty="0">
                <a:solidFill>
                  <a:srgbClr val="FF0000"/>
                </a:solidFill>
                <a:latin typeface="Arial" panose="020B0604020202020204" pitchFamily="34" charset="0"/>
                <a:cs typeface="Arial" panose="020B0604020202020204" pitchFamily="34" charset="0"/>
              </a:rPr>
              <a:t>Приказ Казначейства России </a:t>
            </a:r>
            <a:endParaRPr lang="ru-RU" b="1" dirty="0" smtClean="0">
              <a:solidFill>
                <a:srgbClr val="FF0000"/>
              </a:solidFill>
              <a:latin typeface="Arial" panose="020B0604020202020204" pitchFamily="34" charset="0"/>
              <a:cs typeface="Arial" panose="020B0604020202020204" pitchFamily="34" charset="0"/>
            </a:endParaRPr>
          </a:p>
          <a:p>
            <a:pPr algn="ctr"/>
            <a:r>
              <a:rPr lang="ru-RU" b="1" dirty="0" smtClean="0">
                <a:solidFill>
                  <a:srgbClr val="FF0000"/>
                </a:solidFill>
                <a:latin typeface="Arial" panose="020B0604020202020204" pitchFamily="34" charset="0"/>
                <a:cs typeface="Arial" panose="020B0604020202020204" pitchFamily="34" charset="0"/>
              </a:rPr>
              <a:t>от </a:t>
            </a:r>
            <a:r>
              <a:rPr lang="ru-RU" b="1" dirty="0">
                <a:solidFill>
                  <a:srgbClr val="FF0000"/>
                </a:solidFill>
                <a:latin typeface="Arial" panose="020B0604020202020204" pitchFamily="34" charset="0"/>
                <a:cs typeface="Arial" panose="020B0604020202020204" pitchFamily="34" charset="0"/>
              </a:rPr>
              <a:t>14.05.2020 </a:t>
            </a:r>
            <a:r>
              <a:rPr lang="ru-RU" b="1" dirty="0" smtClean="0">
                <a:solidFill>
                  <a:srgbClr val="FF0000"/>
                </a:solidFill>
                <a:latin typeface="Arial" panose="020B0604020202020204" pitchFamily="34" charset="0"/>
                <a:cs typeface="Arial" panose="020B0604020202020204" pitchFamily="34" charset="0"/>
              </a:rPr>
              <a:t>№ </a:t>
            </a:r>
            <a:r>
              <a:rPr lang="ru-RU" b="1" dirty="0">
                <a:solidFill>
                  <a:srgbClr val="FF0000"/>
                </a:solidFill>
                <a:latin typeface="Arial" panose="020B0604020202020204" pitchFamily="34" charset="0"/>
                <a:cs typeface="Arial" panose="020B0604020202020204" pitchFamily="34" charset="0"/>
              </a:rPr>
              <a:t>21н</a:t>
            </a:r>
          </a:p>
          <a:p>
            <a:pPr algn="ctr"/>
            <a:r>
              <a:rPr lang="ru-RU" b="1" dirty="0" smtClean="0">
                <a:solidFill>
                  <a:srgbClr val="FF0000"/>
                </a:solidFill>
                <a:latin typeface="Arial" panose="020B0604020202020204" pitchFamily="34" charset="0"/>
                <a:cs typeface="Arial" panose="020B0604020202020204" pitchFamily="34" charset="0"/>
              </a:rPr>
              <a:t>«О </a:t>
            </a:r>
            <a:r>
              <a:rPr lang="ru-RU" b="1" dirty="0">
                <a:solidFill>
                  <a:srgbClr val="FF0000"/>
                </a:solidFill>
                <a:latin typeface="Arial" panose="020B0604020202020204" pitchFamily="34" charset="0"/>
                <a:cs typeface="Arial" panose="020B0604020202020204" pitchFamily="34" charset="0"/>
              </a:rPr>
              <a:t>Порядке казначейского </a:t>
            </a:r>
            <a:r>
              <a:rPr lang="ru-RU" b="1" dirty="0" smtClean="0">
                <a:solidFill>
                  <a:srgbClr val="FF0000"/>
                </a:solidFill>
                <a:latin typeface="Arial" panose="020B0604020202020204" pitchFamily="34" charset="0"/>
                <a:cs typeface="Arial" panose="020B0604020202020204" pitchFamily="34" charset="0"/>
              </a:rPr>
              <a:t>обслуживания», л/с 30</a:t>
            </a:r>
            <a:endParaRPr lang="ru-RU" b="1" dirty="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64157187"/>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35496" y="44624"/>
            <a:ext cx="9108504" cy="792088"/>
          </a:xfrm>
        </p:spPr>
        <p:txBody>
          <a:bodyPr>
            <a:noAutofit/>
          </a:bodyPr>
          <a:lstStyle/>
          <a:p>
            <a:r>
              <a:rPr lang="ru-RU" sz="2600" b="1" dirty="0">
                <a:solidFill>
                  <a:schemeClr val="accent6">
                    <a:lumMod val="75000"/>
                  </a:schemeClr>
                </a:solidFill>
                <a:latin typeface="Arial" panose="020B0604020202020204" pitchFamily="34" charset="0"/>
                <a:cs typeface="Arial" panose="020B0604020202020204" pitchFamily="34" charset="0"/>
              </a:rPr>
              <a:t>раздел 2 «Использование имущества, закрепленного за учреждением»</a:t>
            </a:r>
          </a:p>
        </p:txBody>
      </p:sp>
      <p:sp>
        <p:nvSpPr>
          <p:cNvPr id="3" name="Объект 2"/>
          <p:cNvSpPr>
            <a:spLocks noGrp="1"/>
          </p:cNvSpPr>
          <p:nvPr>
            <p:ph idx="1"/>
          </p:nvPr>
        </p:nvSpPr>
        <p:spPr>
          <a:xfrm>
            <a:off x="0" y="1268760"/>
            <a:ext cx="9144000" cy="4857403"/>
          </a:xfrm>
        </p:spPr>
        <p:txBody>
          <a:bodyPr>
            <a:normAutofit/>
          </a:bodyPr>
          <a:lstStyle/>
          <a:p>
            <a:pPr>
              <a:buFont typeface="Wingdings" panose="05000000000000000000" pitchFamily="2" charset="2"/>
              <a:buChar char="ü"/>
            </a:pPr>
            <a:r>
              <a:rPr lang="ru-RU" sz="2400" dirty="0"/>
              <a:t>сведения о недвижимом имуществе, за исключением земельных </a:t>
            </a:r>
            <a:r>
              <a:rPr lang="ru-RU" sz="2400" dirty="0" smtClean="0"/>
              <a:t>участков, </a:t>
            </a:r>
            <a:r>
              <a:rPr lang="ru-RU" sz="2400" dirty="0"/>
              <a:t>предоставленном на праве оперативного управления;</a:t>
            </a:r>
          </a:p>
          <a:p>
            <a:pPr>
              <a:buFont typeface="Wingdings" panose="05000000000000000000" pitchFamily="2" charset="2"/>
              <a:buChar char="ü"/>
            </a:pPr>
            <a:r>
              <a:rPr lang="ru-RU" sz="2400" dirty="0"/>
              <a:t>сведения о земельных участках, предоставленных на праве постоянного (бессрочного) </a:t>
            </a:r>
            <a:r>
              <a:rPr lang="ru-RU" sz="2400" dirty="0" smtClean="0"/>
              <a:t>пользования;</a:t>
            </a:r>
            <a:endParaRPr lang="ru-RU" sz="2400" dirty="0"/>
          </a:p>
          <a:p>
            <a:pPr>
              <a:buFont typeface="Wingdings" panose="05000000000000000000" pitchFamily="2" charset="2"/>
              <a:buChar char="ü"/>
            </a:pPr>
            <a:r>
              <a:rPr lang="ru-RU" sz="2400" dirty="0"/>
              <a:t>сведения о недвижимом имуществе, используемом на праве аренды;</a:t>
            </a:r>
          </a:p>
          <a:p>
            <a:pPr>
              <a:buFont typeface="Wingdings" panose="05000000000000000000" pitchFamily="2" charset="2"/>
              <a:buChar char="ü"/>
            </a:pPr>
            <a:r>
              <a:rPr lang="ru-RU" sz="2400" dirty="0"/>
              <a:t>сведения о недвижимом имуществе, используемом на праве безвозмездного пользования;</a:t>
            </a:r>
          </a:p>
          <a:p>
            <a:pPr>
              <a:buFont typeface="Wingdings" panose="05000000000000000000" pitchFamily="2" charset="2"/>
              <a:buChar char="ü"/>
            </a:pPr>
            <a:r>
              <a:rPr lang="ru-RU" sz="2400" dirty="0"/>
              <a:t>сведения об особо ценном движимом имуществе (за исключением транспортных средств);</a:t>
            </a:r>
          </a:p>
          <a:p>
            <a:pPr>
              <a:buFont typeface="Wingdings" panose="05000000000000000000" pitchFamily="2" charset="2"/>
              <a:buChar char="ü"/>
            </a:pPr>
            <a:r>
              <a:rPr lang="ru-RU" sz="2400" dirty="0"/>
              <a:t>сведения о транспортных </a:t>
            </a:r>
            <a:r>
              <a:rPr lang="ru-RU" sz="2400" dirty="0" smtClean="0"/>
              <a:t>средствах;</a:t>
            </a:r>
            <a:endParaRPr lang="ru-RU" sz="2400" dirty="0"/>
          </a:p>
          <a:p>
            <a:pPr>
              <a:buFont typeface="Wingdings" panose="05000000000000000000" pitchFamily="2" charset="2"/>
              <a:buChar char="ü"/>
            </a:pPr>
            <a:r>
              <a:rPr lang="ru-RU" i="1" dirty="0" smtClean="0"/>
              <a:t>Иные сведения по решению органа- учредителя</a:t>
            </a:r>
            <a:endParaRPr lang="ru-RU" i="1" dirty="0"/>
          </a:p>
        </p:txBody>
      </p:sp>
      <p:sp>
        <p:nvSpPr>
          <p:cNvPr id="4" name="Номер слайда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0B5D963-1B0A-489A-A2F2-770BD17190DE}" type="slidenum">
              <a:rPr kumimoji="0" lang="ru-RU" sz="9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ru-RU" sz="9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5398999"/>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35496" y="44624"/>
            <a:ext cx="9108504" cy="792088"/>
          </a:xfrm>
        </p:spPr>
        <p:txBody>
          <a:bodyPr>
            <a:normAutofit/>
          </a:bodyPr>
          <a:lstStyle/>
          <a:p>
            <a:r>
              <a:rPr lang="ru-RU" b="1" dirty="0">
                <a:solidFill>
                  <a:schemeClr val="accent6">
                    <a:lumMod val="75000"/>
                  </a:schemeClr>
                </a:solidFill>
                <a:latin typeface="Arial" panose="020B0604020202020204" pitchFamily="34" charset="0"/>
                <a:cs typeface="Arial" panose="020B0604020202020204" pitchFamily="34" charset="0"/>
              </a:rPr>
              <a:t>раздел </a:t>
            </a:r>
            <a:r>
              <a:rPr lang="ru-RU" b="1" dirty="0" smtClean="0">
                <a:solidFill>
                  <a:schemeClr val="accent6">
                    <a:lumMod val="75000"/>
                  </a:schemeClr>
                </a:solidFill>
                <a:latin typeface="Arial" panose="020B0604020202020204" pitchFamily="34" charset="0"/>
                <a:cs typeface="Arial" panose="020B0604020202020204" pitchFamily="34" charset="0"/>
              </a:rPr>
              <a:t>3 «</a:t>
            </a:r>
            <a:r>
              <a:rPr lang="ru-RU" b="1" dirty="0">
                <a:solidFill>
                  <a:schemeClr val="accent6">
                    <a:lumMod val="75000"/>
                  </a:schemeClr>
                </a:solidFill>
                <a:latin typeface="Arial" panose="020B0604020202020204" pitchFamily="34" charset="0"/>
                <a:cs typeface="Arial" panose="020B0604020202020204" pitchFamily="34" charset="0"/>
              </a:rPr>
              <a:t>Эффективность деятельности</a:t>
            </a:r>
            <a:r>
              <a:rPr lang="ru-RU" b="1" dirty="0" smtClean="0">
                <a:solidFill>
                  <a:schemeClr val="accent6">
                    <a:lumMod val="75000"/>
                  </a:schemeClr>
                </a:solidFill>
                <a:latin typeface="Arial" panose="020B0604020202020204" pitchFamily="34" charset="0"/>
                <a:cs typeface="Arial" panose="020B0604020202020204" pitchFamily="34" charset="0"/>
              </a:rPr>
              <a:t>»</a:t>
            </a:r>
            <a:endParaRPr lang="ru-RU" b="1" dirty="0">
              <a:solidFill>
                <a:schemeClr val="accent6">
                  <a:lumMod val="75000"/>
                </a:schemeClr>
              </a:solidFill>
              <a:latin typeface="Arial" panose="020B0604020202020204" pitchFamily="34" charset="0"/>
              <a:cs typeface="Arial" panose="020B0604020202020204" pitchFamily="34" charset="0"/>
            </a:endParaRPr>
          </a:p>
        </p:txBody>
      </p:sp>
      <p:sp>
        <p:nvSpPr>
          <p:cNvPr id="3" name="Объект 2"/>
          <p:cNvSpPr>
            <a:spLocks noGrp="1"/>
          </p:cNvSpPr>
          <p:nvPr>
            <p:ph idx="1"/>
          </p:nvPr>
        </p:nvSpPr>
        <p:spPr>
          <a:xfrm>
            <a:off x="0" y="1268760"/>
            <a:ext cx="9144000" cy="4857403"/>
          </a:xfrm>
        </p:spPr>
        <p:txBody>
          <a:bodyPr>
            <a:normAutofit/>
          </a:bodyPr>
          <a:lstStyle/>
          <a:p>
            <a:pPr>
              <a:buFont typeface="Wingdings" panose="05000000000000000000" pitchFamily="2" charset="2"/>
              <a:buChar char="ü"/>
            </a:pPr>
            <a:r>
              <a:rPr lang="ru-RU" dirty="0"/>
              <a:t>сведения о видах деятельности, в отношении которых установлен показатель </a:t>
            </a:r>
            <a:r>
              <a:rPr lang="ru-RU" dirty="0" smtClean="0"/>
              <a:t>эффективности</a:t>
            </a:r>
            <a:endParaRPr lang="ru-RU" dirty="0"/>
          </a:p>
          <a:p>
            <a:pPr>
              <a:buFont typeface="Wingdings" panose="05000000000000000000" pitchFamily="2" charset="2"/>
              <a:buChar char="ü"/>
            </a:pPr>
            <a:r>
              <a:rPr lang="ru-RU" dirty="0"/>
              <a:t>сведения о достижении показателей </a:t>
            </a:r>
            <a:r>
              <a:rPr lang="ru-RU" dirty="0" smtClean="0"/>
              <a:t>эффективности</a:t>
            </a:r>
            <a:endParaRPr lang="ru-RU" dirty="0"/>
          </a:p>
          <a:p>
            <a:pPr>
              <a:buFont typeface="Wingdings" panose="05000000000000000000" pitchFamily="2" charset="2"/>
              <a:buChar char="ü"/>
            </a:pPr>
            <a:r>
              <a:rPr lang="ru-RU" i="1" dirty="0" smtClean="0"/>
              <a:t>Иные сведения по решению органа- учредителя</a:t>
            </a:r>
            <a:endParaRPr lang="ru-RU" i="1" dirty="0"/>
          </a:p>
        </p:txBody>
      </p:sp>
      <p:sp>
        <p:nvSpPr>
          <p:cNvPr id="4" name="Номер слайда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0B5D963-1B0A-489A-A2F2-770BD17190DE}" type="slidenum">
              <a:rPr kumimoji="0" lang="ru-RU" sz="9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ru-RU" sz="9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3035538"/>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4750" y="44624"/>
            <a:ext cx="8981746" cy="1080120"/>
          </a:xfrm>
        </p:spPr>
        <p:txBody>
          <a:bodyPr>
            <a:normAutofit/>
          </a:bodyPr>
          <a:lstStyle/>
          <a:p>
            <a:r>
              <a:rPr lang="ru-RU" sz="2600" dirty="0" smtClean="0"/>
              <a:t>Новации новой редакции</a:t>
            </a:r>
            <a:r>
              <a:rPr lang="en-US" sz="2600" dirty="0" smtClean="0"/>
              <a:t> </a:t>
            </a:r>
            <a:r>
              <a:rPr lang="ru-RU" sz="2600" dirty="0" smtClean="0"/>
              <a:t>общих требований к отчету</a:t>
            </a:r>
            <a:endParaRPr lang="ru-RU" sz="2600" dirty="0"/>
          </a:p>
        </p:txBody>
      </p:sp>
      <p:sp>
        <p:nvSpPr>
          <p:cNvPr id="3" name="Объект 2"/>
          <p:cNvSpPr>
            <a:spLocks noGrp="1"/>
          </p:cNvSpPr>
          <p:nvPr>
            <p:ph idx="1"/>
          </p:nvPr>
        </p:nvSpPr>
        <p:spPr>
          <a:xfrm>
            <a:off x="611560" y="1988840"/>
            <a:ext cx="7848872" cy="4137323"/>
          </a:xfrm>
        </p:spPr>
        <p:txBody>
          <a:bodyPr>
            <a:normAutofit lnSpcReduction="10000"/>
          </a:bodyPr>
          <a:lstStyle/>
          <a:p>
            <a:pPr marL="0" indent="0" algn="ctr">
              <a:buNone/>
            </a:pPr>
            <a:r>
              <a:rPr lang="ru-RU" sz="3600" b="1" dirty="0" smtClean="0">
                <a:solidFill>
                  <a:schemeClr val="accent6">
                    <a:lumMod val="75000"/>
                  </a:schemeClr>
                </a:solidFill>
              </a:rPr>
              <a:t>Формирование отчетов </a:t>
            </a:r>
            <a:r>
              <a:rPr lang="ru-RU" sz="3600" b="1" u="sng" dirty="0" smtClean="0">
                <a:solidFill>
                  <a:schemeClr val="accent6">
                    <a:lumMod val="75000"/>
                  </a:schemeClr>
                </a:solidFill>
              </a:rPr>
              <a:t>федеральными</a:t>
            </a:r>
            <a:r>
              <a:rPr lang="ru-RU" sz="3600" b="1" dirty="0" smtClean="0">
                <a:solidFill>
                  <a:schemeClr val="accent6">
                    <a:lumMod val="75000"/>
                  </a:schemeClr>
                </a:solidFill>
              </a:rPr>
              <a:t> учреждениями планируется в </a:t>
            </a:r>
          </a:p>
          <a:p>
            <a:pPr marL="0" indent="0" algn="ctr">
              <a:buNone/>
            </a:pPr>
            <a:r>
              <a:rPr lang="ru-RU" sz="3600" b="1" dirty="0" smtClean="0">
                <a:solidFill>
                  <a:schemeClr val="accent6">
                    <a:lumMod val="75000"/>
                  </a:schemeClr>
                </a:solidFill>
              </a:rPr>
              <a:t>ГИИС «Электронный бюджет»</a:t>
            </a:r>
            <a:endParaRPr lang="en-US" sz="3600" b="1" dirty="0" smtClean="0">
              <a:solidFill>
                <a:schemeClr val="accent6">
                  <a:lumMod val="75000"/>
                </a:schemeClr>
              </a:solidFill>
            </a:endParaRPr>
          </a:p>
          <a:p>
            <a:pPr marL="0" indent="0" algn="ctr">
              <a:buNone/>
            </a:pPr>
            <a:endParaRPr lang="ru-RU" sz="3600" b="1" i="1" dirty="0">
              <a:solidFill>
                <a:schemeClr val="accent3">
                  <a:lumMod val="50000"/>
                </a:schemeClr>
              </a:solidFill>
            </a:endParaRPr>
          </a:p>
          <a:p>
            <a:pPr marL="0" indent="0" algn="ctr">
              <a:buNone/>
            </a:pPr>
            <a:r>
              <a:rPr lang="ru-RU" i="1" dirty="0"/>
              <a:t>При принятии решения органом - учредителем федеральных государственных учреждений о необходимости представления дополнительных материалов к Отчету, указанные материалы представляются в виде электронных образов документов (документов </a:t>
            </a:r>
            <a:r>
              <a:rPr lang="ru-RU" b="1" i="1" dirty="0"/>
              <a:t>на бумажном носителе, преобразованных в электронную форму путем сканирования</a:t>
            </a:r>
            <a:r>
              <a:rPr lang="ru-RU" i="1" dirty="0" smtClean="0"/>
              <a:t>)</a:t>
            </a:r>
            <a:endParaRPr lang="ru-RU" i="1" dirty="0"/>
          </a:p>
        </p:txBody>
      </p:sp>
      <p:sp>
        <p:nvSpPr>
          <p:cNvPr id="4" name="Номер слайда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0B5D963-1B0A-489A-A2F2-770BD17190DE}" type="slidenum">
              <a:rPr kumimoji="0" lang="ru-RU" sz="9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ru-RU" sz="9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47614033"/>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07504" y="0"/>
            <a:ext cx="8928992" cy="1325563"/>
          </a:xfrm>
        </p:spPr>
        <p:txBody>
          <a:bodyPr>
            <a:normAutofit fontScale="90000"/>
          </a:bodyPr>
          <a:lstStyle/>
          <a:p>
            <a:r>
              <a:rPr lang="ru-RU" sz="2400" b="1" dirty="0">
                <a:solidFill>
                  <a:schemeClr val="accent6">
                    <a:lumMod val="75000"/>
                  </a:schemeClr>
                </a:solidFill>
                <a:latin typeface="Arial" panose="020B0604020202020204" pitchFamily="34" charset="0"/>
                <a:cs typeface="Arial" panose="020B0604020202020204" pitchFamily="34" charset="0"/>
              </a:rPr>
              <a:t>В сведениях об оказываемых услугах, выполняемых работах сверх установленного государственного (муниципального) задания, а также выпускаемой продукции </a:t>
            </a:r>
          </a:p>
        </p:txBody>
      </p:sp>
      <p:sp>
        <p:nvSpPr>
          <p:cNvPr id="3" name="Объект 2"/>
          <p:cNvSpPr>
            <a:spLocks noGrp="1"/>
          </p:cNvSpPr>
          <p:nvPr>
            <p:ph idx="1"/>
          </p:nvPr>
        </p:nvSpPr>
        <p:spPr>
          <a:xfrm>
            <a:off x="0" y="1484784"/>
            <a:ext cx="9144000" cy="4692179"/>
          </a:xfrm>
        </p:spPr>
        <p:txBody>
          <a:bodyPr>
            <a:normAutofit/>
          </a:bodyPr>
          <a:lstStyle/>
          <a:p>
            <a:r>
              <a:rPr lang="ru-RU" dirty="0" smtClean="0">
                <a:latin typeface="Arial" panose="020B0604020202020204" pitchFamily="34" charset="0"/>
                <a:cs typeface="Arial" panose="020B0604020202020204" pitchFamily="34" charset="0"/>
              </a:rPr>
              <a:t>информация </a:t>
            </a:r>
            <a:r>
              <a:rPr lang="ru-RU" dirty="0">
                <a:latin typeface="Arial" panose="020B0604020202020204" pitchFamily="34" charset="0"/>
                <a:cs typeface="Arial" panose="020B0604020202020204" pitchFamily="34" charset="0"/>
              </a:rPr>
              <a:t>о государственных (муниципальных) услугах (работах), оказываемых (выполняемых) за плату, включая сведения об иных видах деятельности, не относящихся к основным, с указанием информации </a:t>
            </a:r>
          </a:p>
          <a:p>
            <a:r>
              <a:rPr lang="ru-RU" dirty="0">
                <a:latin typeface="Arial" panose="020B0604020202020204" pitchFamily="34" charset="0"/>
                <a:cs typeface="Arial" panose="020B0604020202020204" pitchFamily="34" charset="0"/>
              </a:rPr>
              <a:t>о показателях объема оказанных государственных (муниципальных) услуг (выполненных работ, произведенной продукции</a:t>
            </a:r>
            <a:r>
              <a:rPr lang="ru-RU" dirty="0" smtClean="0">
                <a:latin typeface="Arial" panose="020B0604020202020204" pitchFamily="34" charset="0"/>
                <a:cs typeface="Arial" panose="020B0604020202020204" pitchFamily="34" charset="0"/>
              </a:rPr>
              <a:t>)</a:t>
            </a:r>
            <a:endParaRPr lang="en-US" dirty="0" smtClean="0">
              <a:latin typeface="Arial" panose="020B0604020202020204" pitchFamily="34" charset="0"/>
              <a:cs typeface="Arial" panose="020B0604020202020204" pitchFamily="34" charset="0"/>
            </a:endParaRPr>
          </a:p>
          <a:p>
            <a:r>
              <a:rPr lang="ru-RU" dirty="0" smtClean="0">
                <a:latin typeface="Arial" panose="020B0604020202020204" pitchFamily="34" charset="0"/>
                <a:cs typeface="Arial" panose="020B0604020202020204" pitchFamily="34" charset="0"/>
              </a:rPr>
              <a:t>доходах</a:t>
            </a:r>
            <a:r>
              <a:rPr lang="ru-RU" dirty="0">
                <a:latin typeface="Arial" panose="020B0604020202020204" pitchFamily="34" charset="0"/>
                <a:cs typeface="Arial" panose="020B0604020202020204" pitchFamily="34" charset="0"/>
              </a:rPr>
              <a:t>, полученных учреждением от оказания платных государственных (муниципальных) услуг (выполнения работ</a:t>
            </a:r>
            <a:r>
              <a:rPr lang="ru-RU" dirty="0" smtClean="0">
                <a:latin typeface="Arial" panose="020B0604020202020204" pitchFamily="34" charset="0"/>
                <a:cs typeface="Arial" panose="020B0604020202020204" pitchFamily="34" charset="0"/>
              </a:rPr>
              <a:t>)</a:t>
            </a:r>
            <a:endParaRPr lang="en-US" dirty="0" smtClean="0">
              <a:latin typeface="Arial" panose="020B0604020202020204" pitchFamily="34" charset="0"/>
              <a:cs typeface="Arial" panose="020B0604020202020204" pitchFamily="34" charset="0"/>
            </a:endParaRPr>
          </a:p>
          <a:p>
            <a:r>
              <a:rPr lang="ru-RU" dirty="0" smtClean="0">
                <a:latin typeface="Arial" panose="020B0604020202020204" pitchFamily="34" charset="0"/>
                <a:cs typeface="Arial" panose="020B0604020202020204" pitchFamily="34" charset="0"/>
              </a:rPr>
              <a:t> </a:t>
            </a:r>
            <a:r>
              <a:rPr lang="ru-RU" dirty="0">
                <a:latin typeface="Arial" panose="020B0604020202020204" pitchFamily="34" charset="0"/>
                <a:cs typeface="Arial" panose="020B0604020202020204" pitchFamily="34" charset="0"/>
              </a:rPr>
              <a:t>ценах (тарифах) на платные государственные (муниципальные) услуги (работы), оказываемых (выполняемых) потребителям за </a:t>
            </a:r>
            <a:r>
              <a:rPr lang="ru-RU" dirty="0" smtClean="0">
                <a:latin typeface="Arial" panose="020B0604020202020204" pitchFamily="34" charset="0"/>
                <a:cs typeface="Arial" panose="020B0604020202020204" pitchFamily="34" charset="0"/>
              </a:rPr>
              <a:t>плату</a:t>
            </a:r>
            <a:endParaRPr lang="en-US" dirty="0" smtClean="0">
              <a:latin typeface="Arial" panose="020B0604020202020204" pitchFamily="34" charset="0"/>
              <a:cs typeface="Arial" panose="020B0604020202020204" pitchFamily="34" charset="0"/>
            </a:endParaRPr>
          </a:p>
          <a:p>
            <a:r>
              <a:rPr lang="ru-RU" dirty="0" smtClean="0">
                <a:latin typeface="Arial" panose="020B0604020202020204" pitchFamily="34" charset="0"/>
                <a:cs typeface="Arial" panose="020B0604020202020204" pitchFamily="34" charset="0"/>
              </a:rPr>
              <a:t>справочная </a:t>
            </a:r>
            <a:r>
              <a:rPr lang="ru-RU" dirty="0">
                <a:latin typeface="Arial" panose="020B0604020202020204" pitchFamily="34" charset="0"/>
                <a:cs typeface="Arial" panose="020B0604020202020204" pitchFamily="34" charset="0"/>
              </a:rPr>
              <a:t>информация о реквизитах акта, которым установлены указанные цены (тарифы</a:t>
            </a:r>
            <a:r>
              <a:rPr lang="ru-RU" dirty="0" smtClean="0">
                <a:latin typeface="Arial" panose="020B0604020202020204" pitchFamily="34" charset="0"/>
                <a:cs typeface="Arial" panose="020B0604020202020204" pitchFamily="34" charset="0"/>
              </a:rPr>
              <a:t>)</a:t>
            </a:r>
            <a:endParaRPr lang="ru-RU" dirty="0">
              <a:latin typeface="Arial" panose="020B0604020202020204" pitchFamily="34" charset="0"/>
              <a:cs typeface="Arial" panose="020B0604020202020204" pitchFamily="34" charset="0"/>
            </a:endParaRPr>
          </a:p>
          <a:p>
            <a:endParaRPr lang="ru-RU" dirty="0"/>
          </a:p>
        </p:txBody>
      </p:sp>
    </p:spTree>
    <p:extLst>
      <p:ext uri="{BB962C8B-B14F-4D97-AF65-F5344CB8AC3E}">
        <p14:creationId xmlns:p14="http://schemas.microsoft.com/office/powerpoint/2010/main" val="1899149280"/>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107503" y="836712"/>
          <a:ext cx="8973435" cy="5404617"/>
        </p:xfrm>
        <a:graphic>
          <a:graphicData uri="http://schemas.openxmlformats.org/drawingml/2006/table">
            <a:tbl>
              <a:tblPr/>
              <a:tblGrid>
                <a:gridCol w="858663">
                  <a:extLst>
                    <a:ext uri="{9D8B030D-6E8A-4147-A177-3AD203B41FA5}">
                      <a16:colId xmlns:a16="http://schemas.microsoft.com/office/drawing/2014/main" val="1916296351"/>
                    </a:ext>
                  </a:extLst>
                </a:gridCol>
                <a:gridCol w="812854">
                  <a:extLst>
                    <a:ext uri="{9D8B030D-6E8A-4147-A177-3AD203B41FA5}">
                      <a16:colId xmlns:a16="http://schemas.microsoft.com/office/drawing/2014/main" val="1602574945"/>
                    </a:ext>
                  </a:extLst>
                </a:gridCol>
                <a:gridCol w="401834">
                  <a:extLst>
                    <a:ext uri="{9D8B030D-6E8A-4147-A177-3AD203B41FA5}">
                      <a16:colId xmlns:a16="http://schemas.microsoft.com/office/drawing/2014/main" val="3743134775"/>
                    </a:ext>
                  </a:extLst>
                </a:gridCol>
                <a:gridCol w="631456">
                  <a:extLst>
                    <a:ext uri="{9D8B030D-6E8A-4147-A177-3AD203B41FA5}">
                      <a16:colId xmlns:a16="http://schemas.microsoft.com/office/drawing/2014/main" val="3417413511"/>
                    </a:ext>
                  </a:extLst>
                </a:gridCol>
                <a:gridCol w="769227">
                  <a:extLst>
                    <a:ext uri="{9D8B030D-6E8A-4147-A177-3AD203B41FA5}">
                      <a16:colId xmlns:a16="http://schemas.microsoft.com/office/drawing/2014/main" val="3439971076"/>
                    </a:ext>
                  </a:extLst>
                </a:gridCol>
                <a:gridCol w="528126">
                  <a:extLst>
                    <a:ext uri="{9D8B030D-6E8A-4147-A177-3AD203B41FA5}">
                      <a16:colId xmlns:a16="http://schemas.microsoft.com/office/drawing/2014/main" val="735804585"/>
                    </a:ext>
                  </a:extLst>
                </a:gridCol>
                <a:gridCol w="1079215">
                  <a:extLst>
                    <a:ext uri="{9D8B030D-6E8A-4147-A177-3AD203B41FA5}">
                      <a16:colId xmlns:a16="http://schemas.microsoft.com/office/drawing/2014/main" val="4106498674"/>
                    </a:ext>
                  </a:extLst>
                </a:gridCol>
                <a:gridCol w="619975">
                  <a:extLst>
                    <a:ext uri="{9D8B030D-6E8A-4147-A177-3AD203B41FA5}">
                      <a16:colId xmlns:a16="http://schemas.microsoft.com/office/drawing/2014/main" val="1037651340"/>
                    </a:ext>
                  </a:extLst>
                </a:gridCol>
                <a:gridCol w="654417">
                  <a:extLst>
                    <a:ext uri="{9D8B030D-6E8A-4147-A177-3AD203B41FA5}">
                      <a16:colId xmlns:a16="http://schemas.microsoft.com/office/drawing/2014/main" val="4171012882"/>
                    </a:ext>
                  </a:extLst>
                </a:gridCol>
                <a:gridCol w="1079215">
                  <a:extLst>
                    <a:ext uri="{9D8B030D-6E8A-4147-A177-3AD203B41FA5}">
                      <a16:colId xmlns:a16="http://schemas.microsoft.com/office/drawing/2014/main" val="1932027720"/>
                    </a:ext>
                  </a:extLst>
                </a:gridCol>
                <a:gridCol w="734783">
                  <a:extLst>
                    <a:ext uri="{9D8B030D-6E8A-4147-A177-3AD203B41FA5}">
                      <a16:colId xmlns:a16="http://schemas.microsoft.com/office/drawing/2014/main" val="3212063971"/>
                    </a:ext>
                  </a:extLst>
                </a:gridCol>
                <a:gridCol w="803670">
                  <a:extLst>
                    <a:ext uri="{9D8B030D-6E8A-4147-A177-3AD203B41FA5}">
                      <a16:colId xmlns:a16="http://schemas.microsoft.com/office/drawing/2014/main" val="1425118040"/>
                    </a:ext>
                  </a:extLst>
                </a:gridCol>
              </a:tblGrid>
              <a:tr h="338374">
                <a:tc gridSpan="12">
                  <a:txBody>
                    <a:bodyPr/>
                    <a:lstStyle/>
                    <a:p>
                      <a:pPr algn="ctr" fontAlgn="b"/>
                      <a:r>
                        <a:rPr lang="ru-RU" sz="1100" b="1" i="0" u="none" strike="noStrike" dirty="0">
                          <a:solidFill>
                            <a:srgbClr val="000000"/>
                          </a:solidFill>
                          <a:effectLst/>
                          <a:latin typeface="Arial" panose="020B0604020202020204" pitchFamily="34" charset="0"/>
                          <a:cs typeface="Arial" panose="020B0604020202020204" pitchFamily="34" charset="0"/>
                        </a:rPr>
                        <a:t>Сведения </a:t>
                      </a:r>
                      <a:br>
                        <a:rPr lang="ru-RU" sz="1100" b="1" i="0" u="none" strike="noStrike" dirty="0">
                          <a:solidFill>
                            <a:srgbClr val="000000"/>
                          </a:solidFill>
                          <a:effectLst/>
                          <a:latin typeface="Arial" panose="020B0604020202020204" pitchFamily="34" charset="0"/>
                          <a:cs typeface="Arial" panose="020B0604020202020204" pitchFamily="34" charset="0"/>
                        </a:rPr>
                      </a:br>
                      <a:r>
                        <a:rPr lang="ru-RU" sz="1100" b="1" i="0" u="none" strike="noStrike" dirty="0">
                          <a:solidFill>
                            <a:srgbClr val="000000"/>
                          </a:solidFill>
                          <a:effectLst/>
                          <a:latin typeface="Arial" panose="020B0604020202020204" pitchFamily="34" charset="0"/>
                          <a:cs typeface="Arial" panose="020B0604020202020204" pitchFamily="34" charset="0"/>
                        </a:rPr>
                        <a:t>об оказываемых услугах, выполняемых работах, выпускаемой продукции сверх установленного государственного задания</a:t>
                      </a:r>
                    </a:p>
                  </a:txBody>
                  <a:tcPr marL="5715" marR="5715" marT="5715"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140104667"/>
                  </a:ext>
                </a:extLst>
              </a:tr>
              <a:tr h="198382">
                <a:tc>
                  <a:txBody>
                    <a:bodyPr/>
                    <a:lstStyle/>
                    <a:p>
                      <a:pPr algn="ctr" fontAlgn="b"/>
                      <a:endParaRPr lang="ru-RU" sz="1100" b="1" i="0" u="none" strike="noStrike" dirty="0">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ctr" fontAlgn="b"/>
                      <a:endParaRPr lang="ru-RU" sz="1100" b="1"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ctr" fontAlgn="b"/>
                      <a:endParaRPr lang="ru-RU" sz="1100" b="1"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ctr" fontAlgn="b"/>
                      <a:endParaRPr lang="ru-RU" sz="1100" b="1"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ctr" fontAlgn="b"/>
                      <a:endParaRPr lang="ru-RU" sz="1100" b="1" i="0" u="none" strike="noStrike" dirty="0">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ctr" fontAlgn="b"/>
                      <a:endParaRPr lang="ru-RU" sz="1100" b="1"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ctr" fontAlgn="b"/>
                      <a:endParaRPr lang="ru-RU" sz="1100" b="1"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ctr" fontAlgn="b"/>
                      <a:endParaRPr lang="ru-RU" sz="1100" b="1"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ctr" fontAlgn="b"/>
                      <a:endParaRPr lang="ru-RU" sz="1100" b="1"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ctr" fontAlgn="b"/>
                      <a:endParaRPr lang="ru-RU" sz="1100" b="1"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ctr" fontAlgn="b"/>
                      <a:endParaRPr lang="ru-RU" sz="1100" b="1"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ctr" fontAlgn="b"/>
                      <a:endParaRPr lang="ru-RU" sz="1100" b="1"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75413362"/>
                  </a:ext>
                </a:extLst>
              </a:tr>
              <a:tr h="198382">
                <a:tc>
                  <a:txBody>
                    <a:bodyPr/>
                    <a:lstStyle/>
                    <a:p>
                      <a:pPr algn="l" fontAlgn="b"/>
                      <a:endParaRPr lang="ru-RU" sz="1100" b="0" i="0" u="none" strike="noStrike" dirty="0">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l" fontAlgn="b"/>
                      <a:endParaRPr lang="ru-RU" sz="1100" b="0" i="0" u="none" strike="noStrike" dirty="0">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Коды</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965211119"/>
                  </a:ext>
                </a:extLst>
              </a:tr>
              <a:tr h="190447">
                <a:tc>
                  <a:txBody>
                    <a:bodyPr/>
                    <a:lstStyle/>
                    <a:p>
                      <a:pPr algn="l" fontAlgn="b"/>
                      <a:endParaRPr lang="ru-RU" sz="1100" b="0" i="0" u="none" strike="noStrike" dirty="0">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gridSpan="4">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на 1 __________ 20 __ г.</a:t>
                      </a:r>
                    </a:p>
                  </a:txBody>
                  <a:tcPr marL="5715" marR="5715" marT="5715"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ctr"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gridSpan="2">
                  <a:txBody>
                    <a:bodyPr/>
                    <a:lstStyle/>
                    <a:p>
                      <a:pPr algn="r" fontAlgn="b"/>
                      <a:r>
                        <a:rPr lang="ru-RU" sz="1100" b="0" i="0" u="none" strike="noStrike">
                          <a:solidFill>
                            <a:srgbClr val="000000"/>
                          </a:solidFill>
                          <a:effectLst/>
                          <a:latin typeface="Arial" panose="020B0604020202020204" pitchFamily="34" charset="0"/>
                          <a:cs typeface="Arial" panose="020B0604020202020204" pitchFamily="34" charset="0"/>
                        </a:rPr>
                        <a:t>Дата</a:t>
                      </a:r>
                    </a:p>
                  </a:txBody>
                  <a:tcPr marL="5715" marR="68580" marT="5715"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ctr" fontAlgn="ctr"/>
                      <a:r>
                        <a:rPr lang="ru-RU" sz="1100" b="0" i="0" u="none" strike="noStrike">
                          <a:solidFill>
                            <a:srgbClr val="FF0000"/>
                          </a:solidFill>
                          <a:effectLst/>
                          <a:latin typeface="Arial" panose="020B0604020202020204" pitchFamily="34" charset="0"/>
                          <a:cs typeface="Arial" panose="020B0604020202020204" pitchFamily="34" charset="0"/>
                        </a:rPr>
                        <a:t> </a:t>
                      </a:r>
                    </a:p>
                  </a:txBody>
                  <a:tcPr marL="5715" marR="5715" marT="571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574857487"/>
                  </a:ext>
                </a:extLst>
              </a:tr>
              <a:tr h="218221">
                <a:tc>
                  <a:txBody>
                    <a:bodyPr/>
                    <a:lstStyle/>
                    <a:p>
                      <a:pPr algn="l" fontAlgn="b"/>
                      <a:endParaRPr lang="ru-RU" sz="1100" b="0" i="0" u="none" strike="noStrike" dirty="0">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l" fontAlgn="b"/>
                      <a:endParaRPr lang="ru-RU" sz="1100" b="0" i="0" u="none" strike="noStrike" dirty="0">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gridSpan="2">
                  <a:txBody>
                    <a:bodyPr/>
                    <a:lstStyle/>
                    <a:p>
                      <a:pPr algn="r" fontAlgn="b"/>
                      <a:r>
                        <a:rPr lang="ru-RU" sz="1100" b="0" i="0" u="none" strike="noStrike">
                          <a:solidFill>
                            <a:srgbClr val="000000"/>
                          </a:solidFill>
                          <a:effectLst/>
                          <a:latin typeface="Arial" panose="020B0604020202020204" pitchFamily="34" charset="0"/>
                          <a:cs typeface="Arial" panose="020B0604020202020204" pitchFamily="34" charset="0"/>
                        </a:rPr>
                        <a:t>ИНН</a:t>
                      </a:r>
                    </a:p>
                  </a:txBody>
                  <a:tcPr marL="5715" marR="68580" marT="5715"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666705337"/>
                  </a:ext>
                </a:extLst>
              </a:tr>
              <a:tr h="504726">
                <a:tc gridSpan="9">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Учреждение </a:t>
                      </a:r>
                      <a:r>
                        <a:rPr lang="ru-RU" sz="1100" b="0" i="0" u="none" strike="noStrike" dirty="0" smtClean="0">
                          <a:solidFill>
                            <a:srgbClr val="000000"/>
                          </a:solidFill>
                          <a:effectLst/>
                          <a:latin typeface="Arial" panose="020B0604020202020204" pitchFamily="34" charset="0"/>
                          <a:cs typeface="Arial" panose="020B0604020202020204" pitchFamily="34" charset="0"/>
                        </a:rPr>
                        <a:t>______________________________________________________________________</a:t>
                      </a:r>
                      <a:endParaRPr lang="ru-RU" sz="1100" b="0" i="0" u="none" strike="noStrike" dirty="0">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r" fontAlgn="b"/>
                      <a:r>
                        <a:rPr lang="ru-RU" sz="1100" b="0" i="0" u="none" strike="noStrike">
                          <a:solidFill>
                            <a:srgbClr val="000000"/>
                          </a:solidFill>
                          <a:effectLst/>
                          <a:latin typeface="Arial" panose="020B0604020202020204" pitchFamily="34" charset="0"/>
                          <a:cs typeface="Arial" panose="020B0604020202020204" pitchFamily="34" charset="0"/>
                        </a:rPr>
                        <a:t>КПП</a:t>
                      </a:r>
                    </a:p>
                  </a:txBody>
                  <a:tcPr marL="5715" marR="68580" marT="5715"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857552851"/>
                  </a:ext>
                </a:extLst>
              </a:tr>
              <a:tr h="504726">
                <a:tc gridSpan="9">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Орган, осуществляющий функции </a:t>
                      </a:r>
                      <a:br>
                        <a:rPr lang="ru-RU" sz="1100" b="0" i="0" u="none" strike="noStrike" dirty="0">
                          <a:solidFill>
                            <a:srgbClr val="000000"/>
                          </a:solidFill>
                          <a:effectLst/>
                          <a:latin typeface="Arial" panose="020B0604020202020204" pitchFamily="34" charset="0"/>
                          <a:cs typeface="Arial" panose="020B0604020202020204" pitchFamily="34" charset="0"/>
                        </a:rPr>
                      </a:br>
                      <a:r>
                        <a:rPr lang="ru-RU" sz="1100" b="0" i="0" u="none" strike="noStrike" dirty="0">
                          <a:solidFill>
                            <a:srgbClr val="000000"/>
                          </a:solidFill>
                          <a:effectLst/>
                          <a:latin typeface="Arial" panose="020B0604020202020204" pitchFamily="34" charset="0"/>
                          <a:cs typeface="Arial" panose="020B0604020202020204" pitchFamily="34" charset="0"/>
                        </a:rPr>
                        <a:t>и полномочия учредителя </a:t>
                      </a:r>
                      <a:r>
                        <a:rPr lang="ru-RU" sz="1100" b="0" i="0" u="none" strike="noStrike" dirty="0" smtClean="0">
                          <a:solidFill>
                            <a:srgbClr val="000000"/>
                          </a:solidFill>
                          <a:effectLst/>
                          <a:latin typeface="Arial" panose="020B0604020202020204" pitchFamily="34" charset="0"/>
                          <a:cs typeface="Arial" panose="020B0604020202020204" pitchFamily="34" charset="0"/>
                        </a:rPr>
                        <a:t>___________________________________________________________</a:t>
                      </a:r>
                      <a:endParaRPr lang="ru-RU" sz="1100" b="0" i="0" u="none" strike="noStrike" dirty="0">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r" fontAlgn="b"/>
                      <a:r>
                        <a:rPr lang="ru-RU" sz="1100" b="0" i="0" u="none" strike="noStrike">
                          <a:solidFill>
                            <a:srgbClr val="000000"/>
                          </a:solidFill>
                          <a:effectLst/>
                          <a:latin typeface="Arial" panose="020B0604020202020204" pitchFamily="34" charset="0"/>
                          <a:cs typeface="Arial" panose="020B0604020202020204" pitchFamily="34" charset="0"/>
                        </a:rPr>
                        <a:t>глава по БК</a:t>
                      </a:r>
                    </a:p>
                  </a:txBody>
                  <a:tcPr marL="5715" marR="68580" marT="5715"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152398860"/>
                  </a:ext>
                </a:extLst>
              </a:tr>
              <a:tr h="338374">
                <a:tc gridSpan="9">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Публично-правовое образование </a:t>
                      </a:r>
                      <a:r>
                        <a:rPr lang="ru-RU" sz="1100" b="0" i="0" u="none" strike="noStrike" dirty="0" smtClean="0">
                          <a:solidFill>
                            <a:srgbClr val="000000"/>
                          </a:solidFill>
                          <a:effectLst/>
                          <a:latin typeface="Arial" panose="020B0604020202020204" pitchFamily="34" charset="0"/>
                          <a:cs typeface="Arial" panose="020B0604020202020204" pitchFamily="34" charset="0"/>
                        </a:rPr>
                        <a:t>_____________________________________________________</a:t>
                      </a:r>
                      <a:endParaRPr lang="ru-RU" sz="1100" b="0" i="0" u="none" strike="noStrike" dirty="0">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r" fontAlgn="b"/>
                      <a:r>
                        <a:rPr lang="ru-RU" sz="1100" b="0" i="0" u="none" strike="noStrike">
                          <a:solidFill>
                            <a:srgbClr val="000000"/>
                          </a:solidFill>
                          <a:effectLst/>
                          <a:latin typeface="Arial" panose="020B0604020202020204" pitchFamily="34" charset="0"/>
                          <a:cs typeface="Arial" panose="020B0604020202020204" pitchFamily="34" charset="0"/>
                        </a:rPr>
                        <a:t>по ОКТМО</a:t>
                      </a:r>
                    </a:p>
                  </a:txBody>
                  <a:tcPr marL="5715" marR="68580" marT="5715"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286734790"/>
                  </a:ext>
                </a:extLst>
              </a:tr>
              <a:tr h="198382">
                <a:tc gridSpan="9">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Периодичность: годовая</a:t>
                      </a:r>
                    </a:p>
                  </a:txBody>
                  <a:tcPr marL="5715" marR="5715" marT="5715"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031688875"/>
                  </a:ext>
                </a:extLst>
              </a:tr>
              <a:tr h="172023">
                <a:tc>
                  <a:txBody>
                    <a:bodyPr/>
                    <a:lstStyle/>
                    <a:p>
                      <a:pPr algn="ctr" fontAlgn="b"/>
                      <a:endParaRPr lang="ru-RU" sz="1100" b="0" i="0" u="none" strike="noStrike" dirty="0">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ctr" fontAlgn="b"/>
                      <a:endParaRPr lang="ru-RU" sz="1100" b="0" i="0" u="none" strike="noStrike" dirty="0">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ctr"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ctr"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ctr"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ctr"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ctr"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ctr"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ctr"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ctr"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ctr"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a:noFill/>
                    </a:lnB>
                  </a:tcPr>
                </a:tc>
                <a:tc>
                  <a:txBody>
                    <a:bodyPr/>
                    <a:lstStyle/>
                    <a:p>
                      <a:pPr algn="ctr"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994770237"/>
                  </a:ext>
                </a:extLst>
              </a:tr>
              <a:tr h="182512">
                <a:tc gridSpan="12">
                  <a:txBody>
                    <a:bodyPr/>
                    <a:lstStyle/>
                    <a:p>
                      <a:pPr algn="ctr" fontAlgn="ctr"/>
                      <a:r>
                        <a:rPr lang="ru-RU" sz="1100" b="1" i="0" u="none" strike="noStrike" dirty="0">
                          <a:solidFill>
                            <a:srgbClr val="000000"/>
                          </a:solidFill>
                          <a:effectLst/>
                          <a:latin typeface="Arial" panose="020B0604020202020204" pitchFamily="34" charset="0"/>
                          <a:cs typeface="Arial" panose="020B0604020202020204" pitchFamily="34" charset="0"/>
                        </a:rPr>
                        <a:t>1. Сведения об услугах, оказываемых сверх установленного государственного задания</a:t>
                      </a:r>
                    </a:p>
                  </a:txBody>
                  <a:tcPr marL="5715" marR="5715" marT="5715" marB="0" anchor="ctr">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123981658"/>
                  </a:ext>
                </a:extLst>
              </a:tr>
              <a:tr h="182512">
                <a:tc>
                  <a:txBody>
                    <a:bodyPr/>
                    <a:lstStyle/>
                    <a:p>
                      <a:pPr algn="ctr" fontAlgn="ctr"/>
                      <a:endParaRPr lang="ru-RU" sz="1100" b="0" i="0" u="none" strike="noStrike" dirty="0">
                        <a:solidFill>
                          <a:srgbClr val="000000"/>
                        </a:solidFill>
                        <a:effectLst/>
                        <a:latin typeface="Arial" panose="020B0604020202020204" pitchFamily="34" charset="0"/>
                        <a:cs typeface="Arial" panose="020B0604020202020204" pitchFamily="34" charset="0"/>
                      </a:endParaRPr>
                    </a:p>
                  </a:txBody>
                  <a:tcPr marL="5715" marR="5715" marT="571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dirty="0">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 marR="5715" marT="5715"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62844431"/>
                  </a:ext>
                </a:extLst>
              </a:tr>
              <a:tr h="376928">
                <a:tc rowSpan="3" gridSpan="2">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Наименование оказываемых услуг</a:t>
                      </a:r>
                    </a:p>
                  </a:txBody>
                  <a:tcPr marL="5715" marR="5715" marT="571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hMerge="1">
                  <a:txBody>
                    <a:bodyPr/>
                    <a:lstStyle/>
                    <a:p>
                      <a:endParaRPr lang="ru-RU"/>
                    </a:p>
                  </a:txBody>
                  <a:tcPr/>
                </a:tc>
                <a:tc rowSpan="3">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Код строки</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Код по ОКВЭД</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Объем оказанных услуг</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rowSpan="3">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Доход от оказания услуг, руб</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Цена (тариф)</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Справочно: реквизиты акта, </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которым установлена цена (тариф)</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77239818"/>
                  </a:ext>
                </a:extLst>
              </a:tr>
              <a:tr h="338374">
                <a:tc gridSpan="2"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grid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Единица измерения </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row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всего</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vMerge="1">
                  <a:txBody>
                    <a:bodyPr/>
                    <a:lstStyle/>
                    <a:p>
                      <a:endParaRPr lang="ru-RU"/>
                    </a:p>
                  </a:txBody>
                  <a:tcPr/>
                </a:tc>
                <a:tc row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кем издан </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(ФОИВ, </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учреждение)</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дата</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номер</a:t>
                      </a:r>
                    </a:p>
                  </a:txBody>
                  <a:tcPr marL="5715" marR="5715" marT="571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625677667"/>
                  </a:ext>
                </a:extLst>
              </a:tr>
              <a:tr h="504726">
                <a:tc gridSpan="2"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наименование</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код</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по ОКЕИ</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2118721090"/>
                  </a:ext>
                </a:extLst>
              </a:tr>
              <a:tr h="172023">
                <a:tc gridSpan="2">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1</a:t>
                      </a:r>
                    </a:p>
                  </a:txBody>
                  <a:tcPr marL="5715" marR="5715" marT="571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2</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3</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4</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5</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6</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7</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8</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9</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10</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11</a:t>
                      </a:r>
                    </a:p>
                  </a:txBody>
                  <a:tcPr marL="5715" marR="5715" marT="571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503682526"/>
                  </a:ext>
                </a:extLst>
              </a:tr>
              <a:tr h="188463">
                <a:tc gridSpan="2">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335302631"/>
                  </a:ext>
                </a:extLst>
              </a:tr>
              <a:tr h="188463">
                <a:tc gridSpan="2">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15" marR="5715" marT="571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494645221"/>
                  </a:ext>
                </a:extLst>
              </a:tr>
              <a:tr h="198382">
                <a:tc gridSpan="2">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15" marR="5715" marT="571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4445228"/>
                  </a:ext>
                </a:extLst>
              </a:tr>
              <a:tr h="198382">
                <a:tc gridSpan="4">
                  <a:txBody>
                    <a:bodyPr/>
                    <a:lstStyle/>
                    <a:p>
                      <a:pPr algn="r" fontAlgn="ctr"/>
                      <a:r>
                        <a:rPr lang="ru-RU" sz="1100" b="1" i="0" u="none" strike="noStrike" dirty="0">
                          <a:solidFill>
                            <a:srgbClr val="000000"/>
                          </a:solidFill>
                          <a:effectLst/>
                          <a:latin typeface="Arial" panose="020B0604020202020204" pitchFamily="34" charset="0"/>
                          <a:cs typeface="Arial" panose="020B0604020202020204" pitchFamily="34" charset="0"/>
                        </a:rPr>
                        <a:t>Всего: </a:t>
                      </a:r>
                    </a:p>
                  </a:txBody>
                  <a:tcPr marL="5715" marR="5715" marT="5715" marB="0" anchor="ctr">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х</a:t>
                      </a:r>
                    </a:p>
                  </a:txBody>
                  <a:tcPr marL="5715" marR="5715" marT="571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х</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х</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785740928"/>
                  </a:ext>
                </a:extLst>
              </a:tr>
            </a:tbl>
          </a:graphicData>
        </a:graphic>
      </p:graphicFrame>
      <p:sp>
        <p:nvSpPr>
          <p:cNvPr id="3" name="Выноска со стрелкой вниз 2"/>
          <p:cNvSpPr/>
          <p:nvPr/>
        </p:nvSpPr>
        <p:spPr>
          <a:xfrm>
            <a:off x="6660232" y="0"/>
            <a:ext cx="2483768" cy="1196752"/>
          </a:xfrm>
          <a:prstGeom prst="down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panose="020F0502020204030204"/>
                <a:ea typeface="+mn-ea"/>
                <a:cs typeface="+mn-cs"/>
              </a:rPr>
              <a:t>Рекомендуемый образец</a:t>
            </a:r>
            <a:endParaRPr kumimoji="0" lang="ru-RU" sz="18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63158990"/>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nvPr>
        </p:nvGraphicFramePr>
        <p:xfrm>
          <a:off x="35498" y="404664"/>
          <a:ext cx="9000998" cy="5441673"/>
        </p:xfrm>
        <a:graphic>
          <a:graphicData uri="http://schemas.openxmlformats.org/drawingml/2006/table">
            <a:tbl>
              <a:tblPr/>
              <a:tblGrid>
                <a:gridCol w="577519">
                  <a:extLst>
                    <a:ext uri="{9D8B030D-6E8A-4147-A177-3AD203B41FA5}">
                      <a16:colId xmlns:a16="http://schemas.microsoft.com/office/drawing/2014/main" val="2442835875"/>
                    </a:ext>
                  </a:extLst>
                </a:gridCol>
                <a:gridCol w="1180751">
                  <a:extLst>
                    <a:ext uri="{9D8B030D-6E8A-4147-A177-3AD203B41FA5}">
                      <a16:colId xmlns:a16="http://schemas.microsoft.com/office/drawing/2014/main" val="2352555975"/>
                    </a:ext>
                  </a:extLst>
                </a:gridCol>
                <a:gridCol w="632897">
                  <a:extLst>
                    <a:ext uri="{9D8B030D-6E8A-4147-A177-3AD203B41FA5}">
                      <a16:colId xmlns:a16="http://schemas.microsoft.com/office/drawing/2014/main" val="1811643910"/>
                    </a:ext>
                  </a:extLst>
                </a:gridCol>
                <a:gridCol w="373805">
                  <a:extLst>
                    <a:ext uri="{9D8B030D-6E8A-4147-A177-3AD203B41FA5}">
                      <a16:colId xmlns:a16="http://schemas.microsoft.com/office/drawing/2014/main" val="273321503"/>
                    </a:ext>
                  </a:extLst>
                </a:gridCol>
                <a:gridCol w="577519">
                  <a:extLst>
                    <a:ext uri="{9D8B030D-6E8A-4147-A177-3AD203B41FA5}">
                      <a16:colId xmlns:a16="http://schemas.microsoft.com/office/drawing/2014/main" val="3073617494"/>
                    </a:ext>
                  </a:extLst>
                </a:gridCol>
                <a:gridCol w="577519">
                  <a:extLst>
                    <a:ext uri="{9D8B030D-6E8A-4147-A177-3AD203B41FA5}">
                      <a16:colId xmlns:a16="http://schemas.microsoft.com/office/drawing/2014/main" val="4114463552"/>
                    </a:ext>
                  </a:extLst>
                </a:gridCol>
                <a:gridCol w="1012638">
                  <a:extLst>
                    <a:ext uri="{9D8B030D-6E8A-4147-A177-3AD203B41FA5}">
                      <a16:colId xmlns:a16="http://schemas.microsoft.com/office/drawing/2014/main" val="2797228851"/>
                    </a:ext>
                  </a:extLst>
                </a:gridCol>
                <a:gridCol w="822768">
                  <a:extLst>
                    <a:ext uri="{9D8B030D-6E8A-4147-A177-3AD203B41FA5}">
                      <a16:colId xmlns:a16="http://schemas.microsoft.com/office/drawing/2014/main" val="1155665039"/>
                    </a:ext>
                  </a:extLst>
                </a:gridCol>
                <a:gridCol w="611143">
                  <a:extLst>
                    <a:ext uri="{9D8B030D-6E8A-4147-A177-3AD203B41FA5}">
                      <a16:colId xmlns:a16="http://schemas.microsoft.com/office/drawing/2014/main" val="2668533360"/>
                    </a:ext>
                  </a:extLst>
                </a:gridCol>
                <a:gridCol w="1012638">
                  <a:extLst>
                    <a:ext uri="{9D8B030D-6E8A-4147-A177-3AD203B41FA5}">
                      <a16:colId xmlns:a16="http://schemas.microsoft.com/office/drawing/2014/main" val="1262156951"/>
                    </a:ext>
                  </a:extLst>
                </a:gridCol>
                <a:gridCol w="854413">
                  <a:extLst>
                    <a:ext uri="{9D8B030D-6E8A-4147-A177-3AD203B41FA5}">
                      <a16:colId xmlns:a16="http://schemas.microsoft.com/office/drawing/2014/main" val="2358768265"/>
                    </a:ext>
                  </a:extLst>
                </a:gridCol>
                <a:gridCol w="767388">
                  <a:extLst>
                    <a:ext uri="{9D8B030D-6E8A-4147-A177-3AD203B41FA5}">
                      <a16:colId xmlns:a16="http://schemas.microsoft.com/office/drawing/2014/main" val="1970520685"/>
                    </a:ext>
                  </a:extLst>
                </a:gridCol>
              </a:tblGrid>
              <a:tr h="173436">
                <a:tc gridSpan="12">
                  <a:txBody>
                    <a:bodyPr/>
                    <a:lstStyle/>
                    <a:p>
                      <a:pPr algn="ctr" fontAlgn="ctr"/>
                      <a:r>
                        <a:rPr lang="ru-RU" sz="1100" b="1" i="0" u="none" strike="noStrike" dirty="0">
                          <a:solidFill>
                            <a:srgbClr val="000000"/>
                          </a:solidFill>
                          <a:effectLst/>
                          <a:latin typeface="Arial" panose="020B0604020202020204" pitchFamily="34" charset="0"/>
                          <a:cs typeface="Arial" panose="020B0604020202020204" pitchFamily="34" charset="0"/>
                        </a:rPr>
                        <a:t>2. Сведения о работах, выполняемых сверх установленного государственного задания</a:t>
                      </a:r>
                    </a:p>
                  </a:txBody>
                  <a:tcPr marL="5799" marR="5799" marT="5799" marB="0" anchor="ctr">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19988132"/>
                  </a:ext>
                </a:extLst>
              </a:tr>
              <a:tr h="197882">
                <a:tc>
                  <a:txBody>
                    <a:bodyPr/>
                    <a:lstStyle/>
                    <a:p>
                      <a:pPr algn="ctr" fontAlgn="ctr"/>
                      <a:endParaRPr lang="ru-RU" sz="1100" b="0" i="0" u="none" strike="noStrike" dirty="0">
                        <a:solidFill>
                          <a:srgbClr val="000000"/>
                        </a:solidFill>
                        <a:effectLst/>
                        <a:latin typeface="Arial" panose="020B0604020202020204" pitchFamily="34" charset="0"/>
                        <a:cs typeface="Arial" panose="020B0604020202020204" pitchFamily="34" charset="0"/>
                      </a:endParaRPr>
                    </a:p>
                  </a:txBody>
                  <a:tcPr marL="5799" marR="5799" marT="5799"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313972636"/>
                  </a:ext>
                </a:extLst>
              </a:tr>
              <a:tr h="397883">
                <a:tc rowSpan="3" gridSpan="2">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Наименование выполняемых работ</a:t>
                      </a:r>
                    </a:p>
                  </a:txBody>
                  <a:tcPr marL="5799" marR="5799" marT="5799"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hMerge="1">
                  <a:txBody>
                    <a:bodyPr/>
                    <a:lstStyle/>
                    <a:p>
                      <a:endParaRPr lang="ru-RU"/>
                    </a:p>
                  </a:txBody>
                  <a:tcPr/>
                </a:tc>
                <a:tc rowSpan="3">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Код </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по ОКВЭД</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Код строки</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Объем выполненных работ</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rowSpan="3">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Доход от выполнения работ, руб</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Цена (тариф)</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Справочно: реквизиты акта,</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 которым установлена цена (тариф)</a:t>
                      </a:r>
                    </a:p>
                  </a:txBody>
                  <a:tcPr marL="5799" marR="5799" marT="579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437858699"/>
                  </a:ext>
                </a:extLst>
              </a:tr>
              <a:tr h="204043">
                <a:tc gridSpan="2"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grid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единица измерения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row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всего</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vMerge="1">
                  <a:txBody>
                    <a:bodyPr/>
                    <a:lstStyle/>
                    <a:p>
                      <a:endParaRPr lang="ru-RU"/>
                    </a:p>
                  </a:txBody>
                  <a:tcPr/>
                </a:tc>
                <a:tc row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кем издан </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(ФОИВ, учреждение)</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дата</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номер</a:t>
                      </a:r>
                    </a:p>
                  </a:txBody>
                  <a:tcPr marL="5799" marR="5799" marT="5799"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740851301"/>
                  </a:ext>
                </a:extLst>
              </a:tr>
              <a:tr h="346871">
                <a:tc gridSpan="2"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наименование</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код </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по ОКЕИ</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839000425"/>
                  </a:ext>
                </a:extLst>
              </a:tr>
              <a:tr h="163234">
                <a:tc gridSpan="2">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1</a:t>
                      </a:r>
                    </a:p>
                  </a:txBody>
                  <a:tcPr marL="5799" marR="5799" marT="5799"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2</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3</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4</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5</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6</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7</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8</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9</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10</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11</a:t>
                      </a:r>
                    </a:p>
                  </a:txBody>
                  <a:tcPr marL="5799" marR="5799" marT="5799"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605937759"/>
                  </a:ext>
                </a:extLst>
              </a:tr>
              <a:tr h="214245">
                <a:tc gridSpan="2">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1000</a:t>
                      </a:r>
                    </a:p>
                  </a:txBody>
                  <a:tcPr marL="5799" marR="5799" marT="579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52140290"/>
                  </a:ext>
                </a:extLst>
              </a:tr>
              <a:tr h="204043">
                <a:tc gridSpan="2">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2000</a:t>
                      </a:r>
                    </a:p>
                  </a:txBody>
                  <a:tcPr marL="5799" marR="5799" marT="579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5022852"/>
                  </a:ext>
                </a:extLst>
              </a:tr>
              <a:tr h="214245">
                <a:tc gridSpan="2">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01946723"/>
                  </a:ext>
                </a:extLst>
              </a:tr>
              <a:tr h="214245">
                <a:tc gridSpan="3">
                  <a:txBody>
                    <a:bodyPr/>
                    <a:lstStyle/>
                    <a:p>
                      <a:pPr algn="r" fontAlgn="ctr"/>
                      <a:r>
                        <a:rPr lang="ru-RU" sz="1100" b="1" i="0" u="none" strike="noStrike" dirty="0">
                          <a:solidFill>
                            <a:srgbClr val="000000"/>
                          </a:solidFill>
                          <a:effectLst/>
                          <a:latin typeface="Arial" panose="020B0604020202020204" pitchFamily="34" charset="0"/>
                          <a:cs typeface="Arial" panose="020B0604020202020204" pitchFamily="34" charset="0"/>
                        </a:rPr>
                        <a:t>Всего: </a:t>
                      </a:r>
                    </a:p>
                  </a:txBody>
                  <a:tcPr marL="5799" marR="5799" marT="5799" marB="0" anchor="ctr">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hMerge="1">
                  <a:txBody>
                    <a:bodyPr/>
                    <a:lstStyle/>
                    <a:p>
                      <a:endParaRPr lang="ru-RU"/>
                    </a:p>
                  </a:txBody>
                  <a:tcPr/>
                </a:tc>
                <a:tc>
                  <a:txBody>
                    <a:bodyPr/>
                    <a:lstStyle/>
                    <a:p>
                      <a:pPr algn="ctr" fontAlgn="ctr"/>
                      <a:r>
                        <a:rPr lang="ru-RU" sz="1100" b="1" i="0" u="none" strike="noStrike">
                          <a:solidFill>
                            <a:srgbClr val="000000"/>
                          </a:solidFill>
                          <a:effectLst/>
                          <a:latin typeface="Arial" panose="020B0604020202020204" pitchFamily="34" charset="0"/>
                          <a:cs typeface="Arial" panose="020B0604020202020204" pitchFamily="34" charset="0"/>
                        </a:rPr>
                        <a:t>9000</a:t>
                      </a:r>
                    </a:p>
                  </a:txBody>
                  <a:tcPr marL="5799" marR="5799" marT="579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х</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х</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х</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88345773"/>
                  </a:ext>
                </a:extLst>
              </a:tr>
              <a:tr h="197882">
                <a:tc>
                  <a:txBody>
                    <a:bodyPr/>
                    <a:lstStyle/>
                    <a:p>
                      <a:pPr algn="ctr"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a:noFill/>
                    </a:lnT>
                    <a:lnB>
                      <a:noFill/>
                    </a:lnB>
                  </a:tcPr>
                </a:tc>
                <a:tc>
                  <a:txBody>
                    <a:bodyPr/>
                    <a:lstStyle/>
                    <a:p>
                      <a:pPr algn="l" fontAlgn="b"/>
                      <a:endParaRPr lang="ru-RU" sz="1100" b="0" i="0" u="none" strike="noStrike" dirty="0">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814459928"/>
                  </a:ext>
                </a:extLst>
              </a:tr>
              <a:tr h="204043">
                <a:tc gridSpan="12">
                  <a:txBody>
                    <a:bodyPr/>
                    <a:lstStyle/>
                    <a:p>
                      <a:pPr algn="ctr" fontAlgn="ctr"/>
                      <a:r>
                        <a:rPr lang="ru-RU" sz="1100" b="1" i="0" u="none" strike="noStrike" dirty="0">
                          <a:solidFill>
                            <a:srgbClr val="000000"/>
                          </a:solidFill>
                          <a:effectLst/>
                          <a:latin typeface="Arial" panose="020B0604020202020204" pitchFamily="34" charset="0"/>
                          <a:cs typeface="Arial" panose="020B0604020202020204" pitchFamily="34" charset="0"/>
                        </a:rPr>
                        <a:t>3. Сведения о производимой продукции сверх установленного государственного задания</a:t>
                      </a:r>
                    </a:p>
                  </a:txBody>
                  <a:tcPr marL="5799" marR="5799" marT="5799" marB="0" anchor="ctr">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02007610"/>
                  </a:ext>
                </a:extLst>
              </a:tr>
              <a:tr h="173436">
                <a:tc>
                  <a:txBody>
                    <a:bodyPr/>
                    <a:lstStyle/>
                    <a:p>
                      <a:pPr algn="ctr" fontAlgn="ctr"/>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99" marR="5799" marT="5799"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35050496"/>
                  </a:ext>
                </a:extLst>
              </a:tr>
              <a:tr h="367277">
                <a:tc rowSpan="3" gridSpan="2">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Наименование производимой продукции</a:t>
                      </a:r>
                    </a:p>
                  </a:txBody>
                  <a:tcPr marL="5799" marR="5799" marT="5799"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hMerge="1">
                  <a:txBody>
                    <a:bodyPr/>
                    <a:lstStyle/>
                    <a:p>
                      <a:endParaRPr lang="ru-RU"/>
                    </a:p>
                  </a:txBody>
                  <a:tcPr/>
                </a:tc>
                <a:tc rowSpan="3">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Код </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по ОКВЭД</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Код строки</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Объем производенной продукции</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rowSpan="3">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Доход от реализации продукции, руб</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Цена (тариф)</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Справочно: реквизиты акта, </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которым установлена цена (тариф)</a:t>
                      </a:r>
                    </a:p>
                  </a:txBody>
                  <a:tcPr marL="5799" marR="5799" marT="579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636682203"/>
                  </a:ext>
                </a:extLst>
              </a:tr>
              <a:tr h="204043">
                <a:tc gridSpan="2"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grid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единица измерения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row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всего</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vMerge="1">
                  <a:txBody>
                    <a:bodyPr/>
                    <a:lstStyle/>
                    <a:p>
                      <a:endParaRPr lang="ru-RU"/>
                    </a:p>
                  </a:txBody>
                  <a:tcPr/>
                </a:tc>
                <a:tc row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кем издан </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(ФОИВ, учреждение)</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дата</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номер</a:t>
                      </a:r>
                    </a:p>
                  </a:txBody>
                  <a:tcPr marL="5799" marR="5799" marT="5799"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917205785"/>
                  </a:ext>
                </a:extLst>
              </a:tr>
              <a:tr h="346871">
                <a:tc gridSpan="2"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наименование</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код </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по ОКЕИ</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3418430488"/>
                  </a:ext>
                </a:extLst>
              </a:tr>
              <a:tr h="163234">
                <a:tc gridSpan="2">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1</a:t>
                      </a:r>
                    </a:p>
                  </a:txBody>
                  <a:tcPr marL="5799" marR="5799" marT="5799"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2</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3</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4</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5</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6</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7</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8</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9</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10</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11</a:t>
                      </a:r>
                    </a:p>
                  </a:txBody>
                  <a:tcPr marL="5799" marR="5799" marT="5799"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85939894"/>
                  </a:ext>
                </a:extLst>
              </a:tr>
              <a:tr h="204043">
                <a:tc grid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1000</a:t>
                      </a:r>
                    </a:p>
                  </a:txBody>
                  <a:tcPr marL="5799" marR="5799" marT="579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99" marR="5799" marT="579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24033502"/>
                  </a:ext>
                </a:extLst>
              </a:tr>
              <a:tr h="204043">
                <a:tc grid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2000</a:t>
                      </a:r>
                    </a:p>
                  </a:txBody>
                  <a:tcPr marL="5799" marR="5799" marT="579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99" marR="5799" marT="579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99" marR="5799" marT="579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24554919"/>
                  </a:ext>
                </a:extLst>
              </a:tr>
              <a:tr h="214245">
                <a:tc grid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99" marR="5799" marT="579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99" marR="5799" marT="579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99" marR="5799" marT="579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99" marR="5799" marT="579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4673344"/>
                  </a:ext>
                </a:extLst>
              </a:tr>
              <a:tr h="214245">
                <a:tc gridSpan="3">
                  <a:txBody>
                    <a:bodyPr/>
                    <a:lstStyle/>
                    <a:p>
                      <a:pPr algn="r" fontAlgn="ctr"/>
                      <a:r>
                        <a:rPr lang="ru-RU" sz="1100" b="1" i="0" u="none" strike="noStrike">
                          <a:solidFill>
                            <a:srgbClr val="000000"/>
                          </a:solidFill>
                          <a:effectLst/>
                          <a:latin typeface="Arial" panose="020B0604020202020204" pitchFamily="34" charset="0"/>
                          <a:cs typeface="Arial" panose="020B0604020202020204" pitchFamily="34" charset="0"/>
                        </a:rPr>
                        <a:t>Всего: </a:t>
                      </a:r>
                    </a:p>
                  </a:txBody>
                  <a:tcPr marL="5799" marR="5799" marT="5799" marB="0" anchor="ctr">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hMerge="1">
                  <a:txBody>
                    <a:bodyPr/>
                    <a:lstStyle/>
                    <a:p>
                      <a:endParaRPr lang="ru-RU"/>
                    </a:p>
                  </a:txBody>
                  <a:tcPr/>
                </a:tc>
                <a:tc>
                  <a:txBody>
                    <a:bodyPr/>
                    <a:lstStyle/>
                    <a:p>
                      <a:pPr algn="ctr" fontAlgn="ctr"/>
                      <a:r>
                        <a:rPr lang="ru-RU" sz="1100" b="1" i="0" u="none" strike="noStrike">
                          <a:solidFill>
                            <a:srgbClr val="000000"/>
                          </a:solidFill>
                          <a:effectLst/>
                          <a:latin typeface="Arial" panose="020B0604020202020204" pitchFamily="34" charset="0"/>
                          <a:cs typeface="Arial" panose="020B0604020202020204" pitchFamily="34" charset="0"/>
                        </a:rPr>
                        <a:t>9000</a:t>
                      </a:r>
                    </a:p>
                  </a:txBody>
                  <a:tcPr marL="5799" marR="5799" marT="579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х</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х</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99" marR="5799" marT="579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99" marR="5799" marT="579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5799" marR="5799" marT="579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799" marR="5799" marT="579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85044615"/>
                  </a:ext>
                </a:extLst>
              </a:tr>
            </a:tbl>
          </a:graphicData>
        </a:graphic>
      </p:graphicFrame>
    </p:spTree>
    <p:extLst>
      <p:ext uri="{BB962C8B-B14F-4D97-AF65-F5344CB8AC3E}">
        <p14:creationId xmlns:p14="http://schemas.microsoft.com/office/powerpoint/2010/main" val="121131911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07504" y="0"/>
            <a:ext cx="8928992" cy="1325563"/>
          </a:xfrm>
        </p:spPr>
        <p:txBody>
          <a:bodyPr>
            <a:normAutofit/>
          </a:bodyPr>
          <a:lstStyle/>
          <a:p>
            <a:r>
              <a:rPr lang="ru-RU" sz="2400" b="1" dirty="0">
                <a:solidFill>
                  <a:schemeClr val="accent6">
                    <a:lumMod val="75000"/>
                  </a:schemeClr>
                </a:solidFill>
                <a:latin typeface="Arial" panose="020B0604020202020204" pitchFamily="34" charset="0"/>
                <a:cs typeface="Arial" panose="020B0604020202020204" pitchFamily="34" charset="0"/>
              </a:rPr>
              <a:t>В сведениях о счетах учреждения, открытых в кредитных организациях</a:t>
            </a:r>
          </a:p>
        </p:txBody>
      </p:sp>
      <p:sp>
        <p:nvSpPr>
          <p:cNvPr id="3" name="Объект 2"/>
          <p:cNvSpPr>
            <a:spLocks noGrp="1"/>
          </p:cNvSpPr>
          <p:nvPr>
            <p:ph idx="1"/>
          </p:nvPr>
        </p:nvSpPr>
        <p:spPr>
          <a:xfrm>
            <a:off x="0" y="1484784"/>
            <a:ext cx="9144000" cy="4692179"/>
          </a:xfrm>
        </p:spPr>
        <p:txBody>
          <a:bodyPr>
            <a:normAutofit/>
          </a:bodyPr>
          <a:lstStyle/>
          <a:p>
            <a:r>
              <a:rPr lang="ru-RU" dirty="0" smtClean="0">
                <a:latin typeface="Arial" panose="020B0604020202020204" pitchFamily="34" charset="0"/>
                <a:cs typeface="Arial" panose="020B0604020202020204" pitchFamily="34" charset="0"/>
              </a:rPr>
              <a:t>информация </a:t>
            </a:r>
            <a:r>
              <a:rPr lang="ru-RU" dirty="0">
                <a:latin typeface="Arial" panose="020B0604020202020204" pitchFamily="34" charset="0"/>
                <a:cs typeface="Arial" panose="020B0604020202020204" pitchFamily="34" charset="0"/>
              </a:rPr>
              <a:t>о номерах счетов, открытых в кредитных организациях в валюте </a:t>
            </a:r>
            <a:r>
              <a:rPr lang="ru-RU" dirty="0" smtClean="0">
                <a:latin typeface="Arial" panose="020B0604020202020204" pitchFamily="34" charset="0"/>
                <a:cs typeface="Arial" panose="020B0604020202020204" pitchFamily="34" charset="0"/>
              </a:rPr>
              <a:t>РФ</a:t>
            </a:r>
          </a:p>
          <a:p>
            <a:r>
              <a:rPr lang="ru-RU" dirty="0">
                <a:latin typeface="Arial" panose="020B0604020202020204" pitchFamily="34" charset="0"/>
                <a:cs typeface="Arial" panose="020B0604020202020204" pitchFamily="34" charset="0"/>
              </a:rPr>
              <a:t>информация о номерах счетов, открытых в кредитных организациях в </a:t>
            </a:r>
            <a:r>
              <a:rPr lang="ru-RU" dirty="0" smtClean="0">
                <a:latin typeface="Arial" panose="020B0604020202020204" pitchFamily="34" charset="0"/>
                <a:cs typeface="Arial" panose="020B0604020202020204" pitchFamily="34" charset="0"/>
              </a:rPr>
              <a:t>иностранной валюте</a:t>
            </a:r>
          </a:p>
          <a:p>
            <a:r>
              <a:rPr lang="ru-RU" dirty="0">
                <a:latin typeface="Arial" panose="020B0604020202020204" pitchFamily="34" charset="0"/>
                <a:cs typeface="Arial" panose="020B0604020202020204" pitchFamily="34" charset="0"/>
              </a:rPr>
              <a:t>вид счета </a:t>
            </a:r>
            <a:r>
              <a:rPr lang="ru-RU" dirty="0" smtClean="0">
                <a:latin typeface="Arial" panose="020B0604020202020204" pitchFamily="34" charset="0"/>
                <a:cs typeface="Arial" panose="020B0604020202020204" pitchFamily="34" charset="0"/>
              </a:rPr>
              <a:t>(например</a:t>
            </a:r>
            <a:r>
              <a:rPr lang="ru-RU" dirty="0">
                <a:latin typeface="Arial" panose="020B0604020202020204" pitchFamily="34" charset="0"/>
                <a:cs typeface="Arial" panose="020B0604020202020204" pitchFamily="34" charset="0"/>
              </a:rPr>
              <a:t>, номинальный счет, счет </a:t>
            </a:r>
            <a:r>
              <a:rPr lang="ru-RU" dirty="0" err="1">
                <a:latin typeface="Arial" panose="020B0604020202020204" pitchFamily="34" charset="0"/>
                <a:cs typeface="Arial" panose="020B0604020202020204" pitchFamily="34" charset="0"/>
              </a:rPr>
              <a:t>эскроу</a:t>
            </a:r>
            <a:r>
              <a:rPr lang="ru-RU" dirty="0">
                <a:latin typeface="Arial" panose="020B0604020202020204" pitchFamily="34" charset="0"/>
                <a:cs typeface="Arial" panose="020B0604020202020204" pitchFamily="34" charset="0"/>
              </a:rPr>
              <a:t>, публичный депозитный счет)</a:t>
            </a:r>
            <a:endParaRPr lang="ru-RU" dirty="0" smtClean="0">
              <a:latin typeface="Arial" panose="020B0604020202020204" pitchFamily="34" charset="0"/>
              <a:cs typeface="Arial" panose="020B0604020202020204" pitchFamily="34" charset="0"/>
            </a:endParaRPr>
          </a:p>
          <a:p>
            <a:r>
              <a:rPr lang="ru-RU" dirty="0" smtClean="0">
                <a:latin typeface="Arial" panose="020B0604020202020204" pitchFamily="34" charset="0"/>
                <a:cs typeface="Arial" panose="020B0604020202020204" pitchFamily="34" charset="0"/>
              </a:rPr>
              <a:t>реквизиты </a:t>
            </a:r>
            <a:r>
              <a:rPr lang="ru-RU" dirty="0">
                <a:latin typeface="Arial" panose="020B0604020202020204" pitchFamily="34" charset="0"/>
                <a:cs typeface="Arial" panose="020B0604020202020204" pitchFamily="34" charset="0"/>
              </a:rPr>
              <a:t>акта, в соответствии с которым открыт счет в кредитной </a:t>
            </a:r>
            <a:r>
              <a:rPr lang="ru-RU" dirty="0" smtClean="0">
                <a:latin typeface="Arial" panose="020B0604020202020204" pitchFamily="34" charset="0"/>
                <a:cs typeface="Arial" panose="020B0604020202020204" pitchFamily="34" charset="0"/>
              </a:rPr>
              <a:t>организации</a:t>
            </a:r>
          </a:p>
          <a:p>
            <a:r>
              <a:rPr lang="ru-RU" dirty="0" smtClean="0">
                <a:latin typeface="Arial" panose="020B0604020202020204" pitchFamily="34" charset="0"/>
                <a:cs typeface="Arial" panose="020B0604020202020204" pitchFamily="34" charset="0"/>
              </a:rPr>
              <a:t>остаток </a:t>
            </a:r>
            <a:r>
              <a:rPr lang="ru-RU" dirty="0">
                <a:latin typeface="Arial" panose="020B0604020202020204" pitchFamily="34" charset="0"/>
                <a:cs typeface="Arial" panose="020B0604020202020204" pitchFamily="34" charset="0"/>
              </a:rPr>
              <a:t>средств на счете на начало года и конец отчетного </a:t>
            </a:r>
            <a:r>
              <a:rPr lang="ru-RU" dirty="0" smtClean="0">
                <a:latin typeface="Arial" panose="020B0604020202020204" pitchFamily="34" charset="0"/>
                <a:cs typeface="Arial" panose="020B0604020202020204" pitchFamily="34" charset="0"/>
              </a:rPr>
              <a:t>периода</a:t>
            </a:r>
            <a:endParaRPr lang="ru-RU" dirty="0"/>
          </a:p>
        </p:txBody>
      </p:sp>
    </p:spTree>
    <p:extLst>
      <p:ext uri="{BB962C8B-B14F-4D97-AF65-F5344CB8AC3E}">
        <p14:creationId xmlns:p14="http://schemas.microsoft.com/office/powerpoint/2010/main" val="2046941738"/>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nvPr>
        </p:nvGraphicFramePr>
        <p:xfrm>
          <a:off x="171372" y="188640"/>
          <a:ext cx="9001001" cy="6080237"/>
        </p:xfrm>
        <a:graphic>
          <a:graphicData uri="http://schemas.openxmlformats.org/drawingml/2006/table">
            <a:tbl>
              <a:tblPr/>
              <a:tblGrid>
                <a:gridCol w="1206759">
                  <a:extLst>
                    <a:ext uri="{9D8B030D-6E8A-4147-A177-3AD203B41FA5}">
                      <a16:colId xmlns:a16="http://schemas.microsoft.com/office/drawing/2014/main" val="2869462776"/>
                    </a:ext>
                  </a:extLst>
                </a:gridCol>
                <a:gridCol w="1458756">
                  <a:extLst>
                    <a:ext uri="{9D8B030D-6E8A-4147-A177-3AD203B41FA5}">
                      <a16:colId xmlns:a16="http://schemas.microsoft.com/office/drawing/2014/main" val="1378812703"/>
                    </a:ext>
                  </a:extLst>
                </a:gridCol>
                <a:gridCol w="816336">
                  <a:extLst>
                    <a:ext uri="{9D8B030D-6E8A-4147-A177-3AD203B41FA5}">
                      <a16:colId xmlns:a16="http://schemas.microsoft.com/office/drawing/2014/main" val="3316320078"/>
                    </a:ext>
                  </a:extLst>
                </a:gridCol>
                <a:gridCol w="1206759">
                  <a:extLst>
                    <a:ext uri="{9D8B030D-6E8A-4147-A177-3AD203B41FA5}">
                      <a16:colId xmlns:a16="http://schemas.microsoft.com/office/drawing/2014/main" val="3278738637"/>
                    </a:ext>
                  </a:extLst>
                </a:gridCol>
                <a:gridCol w="993803">
                  <a:extLst>
                    <a:ext uri="{9D8B030D-6E8A-4147-A177-3AD203B41FA5}">
                      <a16:colId xmlns:a16="http://schemas.microsoft.com/office/drawing/2014/main" val="1158893023"/>
                    </a:ext>
                  </a:extLst>
                </a:gridCol>
                <a:gridCol w="869576">
                  <a:extLst>
                    <a:ext uri="{9D8B030D-6E8A-4147-A177-3AD203B41FA5}">
                      <a16:colId xmlns:a16="http://schemas.microsoft.com/office/drawing/2014/main" val="1404740223"/>
                    </a:ext>
                  </a:extLst>
                </a:gridCol>
                <a:gridCol w="1206759">
                  <a:extLst>
                    <a:ext uri="{9D8B030D-6E8A-4147-A177-3AD203B41FA5}">
                      <a16:colId xmlns:a16="http://schemas.microsoft.com/office/drawing/2014/main" val="2776117135"/>
                    </a:ext>
                  </a:extLst>
                </a:gridCol>
                <a:gridCol w="1242253">
                  <a:extLst>
                    <a:ext uri="{9D8B030D-6E8A-4147-A177-3AD203B41FA5}">
                      <a16:colId xmlns:a16="http://schemas.microsoft.com/office/drawing/2014/main" val="4277987457"/>
                    </a:ext>
                  </a:extLst>
                </a:gridCol>
              </a:tblGrid>
              <a:tr h="185651">
                <a:tc gridSpan="8">
                  <a:txBody>
                    <a:bodyPr/>
                    <a:lstStyle/>
                    <a:p>
                      <a:pPr algn="ctr" fontAlgn="b"/>
                      <a:r>
                        <a:rPr lang="ru-RU" sz="1100" b="1" i="0" u="none" strike="noStrike" dirty="0">
                          <a:effectLst/>
                          <a:latin typeface="Arial" panose="020B0604020202020204" pitchFamily="34" charset="0"/>
                          <a:cs typeface="Arial" panose="020B0604020202020204" pitchFamily="34" charset="0"/>
                        </a:rPr>
                        <a:t>  Сведения о счетах учреждений, открытых в кредитных организациях</a:t>
                      </a:r>
                    </a:p>
                  </a:txBody>
                  <a:tcPr marL="3639" marR="3639" marT="3639"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045602482"/>
                  </a:ext>
                </a:extLst>
              </a:tr>
              <a:tr h="185651">
                <a:tc>
                  <a:txBody>
                    <a:bodyPr/>
                    <a:lstStyle/>
                    <a:p>
                      <a:pPr algn="ctr" fontAlgn="b"/>
                      <a:endParaRPr lang="ru-RU" sz="1100" b="1" i="0" u="none" strike="noStrike" dirty="0">
                        <a:effectLst/>
                        <a:latin typeface="Times New Roman" panose="02020603050405020304" pitchFamily="18" charset="0"/>
                      </a:endParaRPr>
                    </a:p>
                  </a:txBody>
                  <a:tcPr marL="3639" marR="3639" marT="3639" marB="0" anchor="b">
                    <a:lnL>
                      <a:noFill/>
                    </a:lnL>
                    <a:lnR>
                      <a:noFill/>
                    </a:lnR>
                    <a:lnT>
                      <a:noFill/>
                    </a:lnT>
                    <a:lnB>
                      <a:noFill/>
                    </a:lnB>
                  </a:tcPr>
                </a:tc>
                <a:tc>
                  <a:txBody>
                    <a:bodyPr/>
                    <a:lstStyle/>
                    <a:p>
                      <a:pPr algn="ctr" fontAlgn="b"/>
                      <a:endParaRPr lang="ru-RU" sz="1100" b="1"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ctr" fontAlgn="b"/>
                      <a:endParaRPr lang="ru-RU" sz="1100" b="1"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ctr" fontAlgn="b"/>
                      <a:endParaRPr lang="ru-RU" sz="1100" b="1"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ctr" fontAlgn="b"/>
                      <a:endParaRPr lang="ru-RU" sz="1100" b="1"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ctr" fontAlgn="b"/>
                      <a:endParaRPr lang="ru-RU" sz="1100" b="1"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ctr" fontAlgn="b"/>
                      <a:endParaRPr lang="ru-RU" sz="1100" b="1"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ctr" fontAlgn="b"/>
                      <a:endParaRPr lang="ru-RU" sz="1100" b="1"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02624908"/>
                  </a:ext>
                </a:extLst>
              </a:tr>
              <a:tr h="185651">
                <a:tc>
                  <a:txBody>
                    <a:bodyPr/>
                    <a:lstStyle/>
                    <a:p>
                      <a:pPr algn="l" fontAlgn="b"/>
                      <a:endParaRPr lang="ru-RU" sz="1100" b="0" i="0" u="none" strike="noStrike" dirty="0">
                        <a:effectLst/>
                        <a:latin typeface="Times New Roman" panose="02020603050405020304" pitchFamily="18" charset="0"/>
                      </a:endParaRPr>
                    </a:p>
                  </a:txBody>
                  <a:tcPr marL="3639" marR="3639" marT="3639" marB="0" anchor="b">
                    <a:lnL>
                      <a:noFill/>
                    </a:lnL>
                    <a:lnR>
                      <a:noFill/>
                    </a:lnR>
                    <a:lnT>
                      <a:noFill/>
                    </a:lnT>
                    <a:lnB>
                      <a:noFill/>
                    </a:lnB>
                  </a:tcPr>
                </a:tc>
                <a:tc>
                  <a:txBody>
                    <a:bodyPr/>
                    <a:lstStyle/>
                    <a:p>
                      <a:pPr algn="l" fontAlgn="b"/>
                      <a:endParaRPr lang="ru-RU" sz="1100" b="0" i="0" u="none" strike="noStrike" dirty="0">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l" fontAlgn="b"/>
                      <a:endParaRPr lang="ru-RU" sz="1100" b="0"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l" fontAlgn="b"/>
                      <a:endParaRPr lang="ru-RU" sz="1100" b="0"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l" fontAlgn="b"/>
                      <a:endParaRPr lang="ru-RU" sz="1100" b="0"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l" fontAlgn="b"/>
                      <a:endParaRPr lang="ru-RU" sz="1100" b="0"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l" fontAlgn="b"/>
                      <a:endParaRPr lang="ru-RU" sz="1100" b="0" i="0" u="none" strike="noStrike">
                        <a:effectLst/>
                        <a:latin typeface="Arial" panose="020B0604020202020204" pitchFamily="34" charset="0"/>
                        <a:cs typeface="Arial" panose="020B0604020202020204" pitchFamily="34" charset="0"/>
                      </a:endParaRPr>
                    </a:p>
                  </a:txBody>
                  <a:tcPr marL="3639" marR="3639" marT="3639"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Коды</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71954900"/>
                  </a:ext>
                </a:extLst>
              </a:tr>
              <a:tr h="279338">
                <a:tc>
                  <a:txBody>
                    <a:bodyPr/>
                    <a:lstStyle/>
                    <a:p>
                      <a:pPr algn="l" fontAlgn="b"/>
                      <a:endParaRPr lang="ru-RU" sz="1100" b="0" i="0" u="none" strike="noStrike" dirty="0">
                        <a:effectLst/>
                        <a:latin typeface="Times New Roman" panose="02020603050405020304" pitchFamily="18" charset="0"/>
                      </a:endParaRPr>
                    </a:p>
                  </a:txBody>
                  <a:tcPr marL="3639" marR="3639" marT="3639" marB="0" anchor="b">
                    <a:lnL>
                      <a:noFill/>
                    </a:lnL>
                    <a:lnR>
                      <a:noFill/>
                    </a:lnR>
                    <a:lnT>
                      <a:noFill/>
                    </a:lnT>
                    <a:lnB>
                      <a:noFill/>
                    </a:lnB>
                  </a:tcPr>
                </a:tc>
                <a:tc>
                  <a:txBody>
                    <a:bodyPr/>
                    <a:lstStyle/>
                    <a:p>
                      <a:pPr algn="l" fontAlgn="b"/>
                      <a:endParaRPr lang="ru-RU" sz="1100" b="0" i="0" u="none" strike="noStrike" dirty="0">
                        <a:solidFill>
                          <a:srgbClr val="000000"/>
                        </a:solidFill>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gridSpan="2">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на 1 __________ 20 __ г.</a:t>
                      </a:r>
                    </a:p>
                  </a:txBody>
                  <a:tcPr marL="3639" marR="3639" marT="3639" marB="0" anchor="b">
                    <a:lnL>
                      <a:noFill/>
                    </a:lnL>
                    <a:lnR>
                      <a:noFill/>
                    </a:lnR>
                    <a:lnT>
                      <a:noFill/>
                    </a:lnT>
                    <a:lnB>
                      <a:noFill/>
                    </a:lnB>
                  </a:tcPr>
                </a:tc>
                <a:tc hMerge="1">
                  <a:txBody>
                    <a:bodyPr/>
                    <a:lstStyle/>
                    <a:p>
                      <a:endParaRPr lang="ru-RU"/>
                    </a:p>
                  </a:txBody>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r" fontAlgn="b"/>
                      <a:r>
                        <a:rPr lang="ru-RU" sz="1100" b="0" i="0" u="none" strike="noStrike">
                          <a:solidFill>
                            <a:srgbClr val="000000"/>
                          </a:solidFill>
                          <a:effectLst/>
                          <a:latin typeface="Arial" panose="020B0604020202020204" pitchFamily="34" charset="0"/>
                          <a:cs typeface="Arial" panose="020B0604020202020204" pitchFamily="34" charset="0"/>
                        </a:rPr>
                        <a:t>Дата</a:t>
                      </a:r>
                    </a:p>
                  </a:txBody>
                  <a:tcPr marL="3639" marR="3639" marT="3639"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ru-RU" sz="1100" b="0" i="0" u="none" strike="noStrike">
                          <a:solidFill>
                            <a:srgbClr val="FF0000"/>
                          </a:solidFill>
                          <a:effectLst/>
                          <a:latin typeface="Arial" panose="020B0604020202020204" pitchFamily="34" charset="0"/>
                          <a:cs typeface="Arial" panose="020B0604020202020204" pitchFamily="34" charset="0"/>
                        </a:rPr>
                        <a:t> </a:t>
                      </a:r>
                    </a:p>
                  </a:txBody>
                  <a:tcPr marL="3639" marR="3639" marT="363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14537173"/>
                  </a:ext>
                </a:extLst>
              </a:tr>
              <a:tr h="367358">
                <a:tc>
                  <a:txBody>
                    <a:bodyPr/>
                    <a:lstStyle/>
                    <a:p>
                      <a:pPr algn="l" fontAlgn="b"/>
                      <a:endParaRPr lang="ru-RU" sz="1100" b="0" i="0" u="none" strike="noStrike" dirty="0">
                        <a:effectLst/>
                        <a:latin typeface="Times New Roman" panose="02020603050405020304" pitchFamily="18" charset="0"/>
                      </a:endParaRPr>
                    </a:p>
                  </a:txBody>
                  <a:tcPr marL="3639" marR="3639" marT="3639" marB="0" anchor="b">
                    <a:lnL>
                      <a:noFill/>
                    </a:lnL>
                    <a:lnR>
                      <a:noFill/>
                    </a:lnR>
                    <a:lnT>
                      <a:noFill/>
                    </a:lnT>
                    <a:lnB>
                      <a:noFill/>
                    </a:lnB>
                  </a:tcPr>
                </a:tc>
                <a:tc>
                  <a:txBody>
                    <a:bodyPr/>
                    <a:lstStyle/>
                    <a:p>
                      <a:pPr algn="l" fontAlgn="b"/>
                      <a:endParaRPr lang="ru-RU" sz="1100" b="0" i="0" u="none" strike="noStrike" dirty="0">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l" fontAlgn="b"/>
                      <a:endParaRPr lang="ru-RU" sz="1100" b="0"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l" fontAlgn="b"/>
                      <a:endParaRPr lang="ru-RU" sz="1100" b="0"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l" fontAlgn="b"/>
                      <a:endParaRPr lang="ru-RU" sz="1100" b="0"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l" fontAlgn="b"/>
                      <a:endParaRPr lang="ru-RU" sz="1100" b="0"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r" fontAlgn="b"/>
                      <a:r>
                        <a:rPr lang="ru-RU" sz="1100" b="0" i="0" u="none" strike="noStrike">
                          <a:solidFill>
                            <a:srgbClr val="000000"/>
                          </a:solidFill>
                          <a:effectLst/>
                          <a:latin typeface="Arial" panose="020B0604020202020204" pitchFamily="34" charset="0"/>
                          <a:cs typeface="Arial" panose="020B0604020202020204" pitchFamily="34" charset="0"/>
                        </a:rPr>
                        <a:t>по Сводному реестру</a:t>
                      </a:r>
                    </a:p>
                  </a:txBody>
                  <a:tcPr marL="3639" marR="3639" marT="3639"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3639" marR="3639" marT="3639"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820603458"/>
                  </a:ext>
                </a:extLst>
              </a:tr>
              <a:tr h="185651">
                <a:tc>
                  <a:txBody>
                    <a:bodyPr/>
                    <a:lstStyle/>
                    <a:p>
                      <a:pPr algn="l" fontAlgn="b"/>
                      <a:endParaRPr lang="ru-RU" sz="1100" b="0" i="0" u="none" strike="noStrike" dirty="0">
                        <a:effectLst/>
                        <a:latin typeface="Times New Roman" panose="02020603050405020304" pitchFamily="18" charset="0"/>
                      </a:endParaRPr>
                    </a:p>
                  </a:txBody>
                  <a:tcPr marL="3639" marR="3639" marT="3639" marB="0" anchor="b">
                    <a:lnL>
                      <a:noFill/>
                    </a:lnL>
                    <a:lnR>
                      <a:noFill/>
                    </a:lnR>
                    <a:lnT>
                      <a:noFill/>
                    </a:lnT>
                    <a:lnB>
                      <a:noFill/>
                    </a:lnB>
                  </a:tcPr>
                </a:tc>
                <a:tc>
                  <a:txBody>
                    <a:bodyPr/>
                    <a:lstStyle/>
                    <a:p>
                      <a:pPr algn="l" fontAlgn="b"/>
                      <a:endParaRPr lang="ru-RU" sz="1100" b="0" i="0" u="none" strike="noStrike" dirty="0">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l" fontAlgn="b"/>
                      <a:endParaRPr lang="ru-RU" sz="1100" b="0"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l" fontAlgn="b"/>
                      <a:endParaRPr lang="ru-RU" sz="1100" b="0"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l" fontAlgn="b"/>
                      <a:endParaRPr lang="ru-RU" sz="1100" b="0"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l" fontAlgn="b"/>
                      <a:endParaRPr lang="ru-RU" sz="1100" b="0"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r" fontAlgn="b"/>
                      <a:r>
                        <a:rPr lang="ru-RU" sz="1100" b="0" i="0" u="none" strike="noStrike">
                          <a:solidFill>
                            <a:srgbClr val="000000"/>
                          </a:solidFill>
                          <a:effectLst/>
                          <a:latin typeface="Arial" panose="020B0604020202020204" pitchFamily="34" charset="0"/>
                          <a:cs typeface="Arial" panose="020B0604020202020204" pitchFamily="34" charset="0"/>
                        </a:rPr>
                        <a:t>ИНН</a:t>
                      </a:r>
                    </a:p>
                  </a:txBody>
                  <a:tcPr marL="3639" marR="3639" marT="3639"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3639" marR="3639" marT="3639"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842763410"/>
                  </a:ext>
                </a:extLst>
              </a:tr>
              <a:tr h="185651">
                <a:tc gridSpan="6">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Учреждение _______________________________________________________</a:t>
                      </a:r>
                    </a:p>
                  </a:txBody>
                  <a:tcPr marL="3639" marR="3639" marT="3639"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r" fontAlgn="b"/>
                      <a:r>
                        <a:rPr lang="ru-RU" sz="1100" b="0" i="0" u="none" strike="noStrike">
                          <a:solidFill>
                            <a:srgbClr val="000000"/>
                          </a:solidFill>
                          <a:effectLst/>
                          <a:latin typeface="Arial" panose="020B0604020202020204" pitchFamily="34" charset="0"/>
                          <a:cs typeface="Arial" panose="020B0604020202020204" pitchFamily="34" charset="0"/>
                        </a:rPr>
                        <a:t>КПП</a:t>
                      </a:r>
                    </a:p>
                  </a:txBody>
                  <a:tcPr marL="3639" marR="3639" marT="3639"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875606057"/>
                  </a:ext>
                </a:extLst>
              </a:tr>
              <a:tr h="367358">
                <a:tc gridSpan="6">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Орган, осуществляющий функции </a:t>
                      </a:r>
                      <a:br>
                        <a:rPr lang="ru-RU" sz="1100" b="0" i="0" u="none" strike="noStrike" dirty="0">
                          <a:solidFill>
                            <a:srgbClr val="000000"/>
                          </a:solidFill>
                          <a:effectLst/>
                          <a:latin typeface="Arial" panose="020B0604020202020204" pitchFamily="34" charset="0"/>
                          <a:cs typeface="Arial" panose="020B0604020202020204" pitchFamily="34" charset="0"/>
                        </a:rPr>
                      </a:br>
                      <a:r>
                        <a:rPr lang="ru-RU" sz="1100" b="0" i="0" u="none" strike="noStrike" dirty="0">
                          <a:solidFill>
                            <a:srgbClr val="000000"/>
                          </a:solidFill>
                          <a:effectLst/>
                          <a:latin typeface="Arial" panose="020B0604020202020204" pitchFamily="34" charset="0"/>
                          <a:cs typeface="Arial" panose="020B0604020202020204" pitchFamily="34" charset="0"/>
                        </a:rPr>
                        <a:t>и полномочия учредителя ____________________________________________</a:t>
                      </a:r>
                    </a:p>
                  </a:txBody>
                  <a:tcPr marL="3639" marR="3639" marT="3639"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r" fontAlgn="b"/>
                      <a:r>
                        <a:rPr lang="ru-RU" sz="1100" b="0" i="0" u="none" strike="noStrike">
                          <a:solidFill>
                            <a:srgbClr val="000000"/>
                          </a:solidFill>
                          <a:effectLst/>
                          <a:latin typeface="Arial" panose="020B0604020202020204" pitchFamily="34" charset="0"/>
                          <a:cs typeface="Arial" panose="020B0604020202020204" pitchFamily="34" charset="0"/>
                        </a:rPr>
                        <a:t>глава по БК</a:t>
                      </a:r>
                    </a:p>
                  </a:txBody>
                  <a:tcPr marL="3639" marR="3639" marT="3639"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790625249"/>
                  </a:ext>
                </a:extLst>
              </a:tr>
              <a:tr h="185651">
                <a:tc gridSpan="6">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Публично-правовое образование _______________________________________</a:t>
                      </a:r>
                    </a:p>
                  </a:txBody>
                  <a:tcPr marL="3639" marR="3639" marT="3639"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r" fontAlgn="b"/>
                      <a:r>
                        <a:rPr lang="ru-RU" sz="1100" b="0" i="0" u="none" strike="noStrike">
                          <a:solidFill>
                            <a:srgbClr val="000000"/>
                          </a:solidFill>
                          <a:effectLst/>
                          <a:latin typeface="Arial" panose="020B0604020202020204" pitchFamily="34" charset="0"/>
                          <a:cs typeface="Arial" panose="020B0604020202020204" pitchFamily="34" charset="0"/>
                        </a:rPr>
                        <a:t>по ОКТМО</a:t>
                      </a:r>
                    </a:p>
                  </a:txBody>
                  <a:tcPr marL="3639" marR="3639" marT="3639"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059078568"/>
                  </a:ext>
                </a:extLst>
              </a:tr>
              <a:tr h="185651">
                <a:tc gridSpan="6">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Периодичность: годовая</a:t>
                      </a:r>
                    </a:p>
                  </a:txBody>
                  <a:tcPr marL="3639" marR="3639" marT="3639"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r"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3639" marR="3639" marT="3639"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856216527"/>
                  </a:ext>
                </a:extLst>
              </a:tr>
              <a:tr h="185651">
                <a:tc>
                  <a:txBody>
                    <a:bodyPr/>
                    <a:lstStyle/>
                    <a:p>
                      <a:pPr algn="ctr" fontAlgn="b"/>
                      <a:endParaRPr lang="ru-RU" sz="1100" b="1" i="0" u="none" strike="noStrike">
                        <a:effectLst/>
                        <a:latin typeface="Times New Roman" panose="02020603050405020304" pitchFamily="18" charset="0"/>
                      </a:endParaRPr>
                    </a:p>
                  </a:txBody>
                  <a:tcPr marL="3639" marR="3639" marT="3639" marB="0" anchor="b">
                    <a:lnL>
                      <a:noFill/>
                    </a:lnL>
                    <a:lnR>
                      <a:noFill/>
                    </a:lnR>
                    <a:lnT>
                      <a:noFill/>
                    </a:lnT>
                    <a:lnB>
                      <a:noFill/>
                    </a:lnB>
                  </a:tcPr>
                </a:tc>
                <a:tc>
                  <a:txBody>
                    <a:bodyPr/>
                    <a:lstStyle/>
                    <a:p>
                      <a:pPr algn="ctr" fontAlgn="b"/>
                      <a:endParaRPr lang="ru-RU" sz="1100" b="1" i="0" u="none" strike="noStrike" dirty="0">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ctr" fontAlgn="b"/>
                      <a:endParaRPr lang="ru-RU" sz="1100" b="1" i="0" u="none" strike="noStrike" dirty="0">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ctr" fontAlgn="b"/>
                      <a:endParaRPr lang="ru-RU" sz="1100" b="1"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ctr" fontAlgn="b"/>
                      <a:endParaRPr lang="ru-RU" sz="1100" b="1"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ctr" fontAlgn="b"/>
                      <a:endParaRPr lang="ru-RU" sz="1100" b="1"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ctr" fontAlgn="b"/>
                      <a:endParaRPr lang="ru-RU" sz="1100" b="1"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a:noFill/>
                    </a:lnB>
                  </a:tcPr>
                </a:tc>
                <a:tc>
                  <a:txBody>
                    <a:bodyPr/>
                    <a:lstStyle/>
                    <a:p>
                      <a:pPr algn="ctr" fontAlgn="b"/>
                      <a:endParaRPr lang="ru-RU" sz="1100" b="1"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100048015"/>
                  </a:ext>
                </a:extLst>
              </a:tr>
              <a:tr h="185651">
                <a:tc>
                  <a:txBody>
                    <a:bodyPr/>
                    <a:lstStyle/>
                    <a:p>
                      <a:pPr algn="l" fontAlgn="b"/>
                      <a:endParaRPr lang="ru-RU" sz="1100" b="0" i="0" u="none" strike="noStrike">
                        <a:effectLst/>
                        <a:latin typeface="Times New Roman" panose="02020603050405020304" pitchFamily="18" charset="0"/>
                      </a:endParaRPr>
                    </a:p>
                  </a:txBody>
                  <a:tcPr marL="3639" marR="3639" marT="363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dirty="0">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1"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1"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1"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1"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100" b="0" i="0" u="none" strike="noStrike">
                        <a:effectLst/>
                        <a:latin typeface="Arial" panose="020B0604020202020204" pitchFamily="34" charset="0"/>
                        <a:cs typeface="Arial" panose="020B0604020202020204" pitchFamily="34" charset="0"/>
                      </a:endParaRPr>
                    </a:p>
                  </a:txBody>
                  <a:tcPr marL="3639" marR="3639" marT="3639"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17198747"/>
                  </a:ext>
                </a:extLst>
              </a:tr>
              <a:tr h="367358">
                <a:tc rowSpan="2" gridSpan="2">
                  <a:txBody>
                    <a:bodyPr/>
                    <a:lstStyle/>
                    <a:p>
                      <a:pPr algn="ctr" fontAlgn="ctr"/>
                      <a:r>
                        <a:rPr lang="ru-RU" sz="1100" b="0" i="0" u="none" strike="noStrike" dirty="0">
                          <a:effectLst/>
                          <a:latin typeface="Arial" panose="020B0604020202020204" pitchFamily="34" charset="0"/>
                          <a:cs typeface="Arial" panose="020B0604020202020204" pitchFamily="34" charset="0"/>
                        </a:rPr>
                        <a:t>Номер счета в кредитной организации</a:t>
                      </a:r>
                    </a:p>
                  </a:txBody>
                  <a:tcPr marL="3639" marR="3639" marT="3639"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ru-RU"/>
                    </a:p>
                  </a:txBody>
                  <a:tcPr/>
                </a:tc>
                <a:tc rowSpan="2">
                  <a:txBody>
                    <a:bodyPr/>
                    <a:lstStyle/>
                    <a:p>
                      <a:pPr algn="ctr" fontAlgn="ctr"/>
                      <a:r>
                        <a:rPr lang="ru-RU" sz="1400" b="0" i="0" u="none" strike="noStrike" dirty="0">
                          <a:effectLst/>
                          <a:latin typeface="Arial" panose="020B0604020202020204" pitchFamily="34" charset="0"/>
                          <a:cs typeface="Arial" panose="020B0604020202020204" pitchFamily="34" charset="0"/>
                        </a:rPr>
                        <a:t>Вид </a:t>
                      </a:r>
                      <a:endParaRPr lang="ru-RU" sz="1400" b="0" i="0" u="none" strike="noStrike" dirty="0" smtClean="0">
                        <a:effectLst/>
                        <a:latin typeface="Arial" panose="020B0604020202020204" pitchFamily="34" charset="0"/>
                        <a:cs typeface="Arial" panose="020B0604020202020204" pitchFamily="34" charset="0"/>
                      </a:endParaRPr>
                    </a:p>
                    <a:p>
                      <a:pPr algn="ctr" fontAlgn="ctr"/>
                      <a:r>
                        <a:rPr lang="ru-RU" sz="1400" b="0" i="0" u="none" strike="noStrike" dirty="0" smtClean="0">
                          <a:effectLst/>
                          <a:latin typeface="Arial" panose="020B0604020202020204" pitchFamily="34" charset="0"/>
                          <a:cs typeface="Arial" panose="020B0604020202020204" pitchFamily="34" charset="0"/>
                        </a:rPr>
                        <a:t>счета</a:t>
                      </a:r>
                      <a:r>
                        <a:rPr lang="ru-RU" sz="1400" b="0" i="0" u="none" strike="noStrike" baseline="30000" dirty="0" smtClean="0">
                          <a:effectLst/>
                          <a:latin typeface="Arial" panose="020B0604020202020204" pitchFamily="34" charset="0"/>
                          <a:cs typeface="Arial" panose="020B0604020202020204" pitchFamily="34" charset="0"/>
                        </a:rPr>
                        <a:t>1</a:t>
                      </a:r>
                      <a:endParaRPr lang="ru-RU" sz="1400" b="0" i="0" u="none" strike="noStrike" dirty="0">
                        <a:effectLst/>
                        <a:latin typeface="Arial" panose="020B0604020202020204" pitchFamily="34" charset="0"/>
                        <a:cs typeface="Arial" panose="020B0604020202020204" pitchFamily="34" charset="0"/>
                      </a:endParaRP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3">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Реквизиты акта, в соответствии с которым открыт счет</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hMerge="1">
                  <a:txBody>
                    <a:bodyPr/>
                    <a:lstStyle/>
                    <a:p>
                      <a:endParaRPr lang="ru-RU"/>
                    </a:p>
                  </a:txBody>
                  <a:tcPr/>
                </a:tc>
                <a:tc rowSpan="2">
                  <a:txBody>
                    <a:bodyPr/>
                    <a:lstStyle/>
                    <a:p>
                      <a:pPr algn="ctr" fontAlgn="ctr"/>
                      <a:r>
                        <a:rPr lang="ru-RU" sz="1100" b="0" i="0" u="none" strike="noStrike">
                          <a:effectLst/>
                          <a:latin typeface="Arial" panose="020B0604020202020204" pitchFamily="34" charset="0"/>
                          <a:cs typeface="Arial" panose="020B0604020202020204" pitchFamily="34" charset="0"/>
                        </a:rPr>
                        <a:t>Остаток  средств на счете на начало года</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1100" b="0" i="0" u="none" strike="noStrike">
                          <a:effectLst/>
                          <a:latin typeface="Arial" panose="020B0604020202020204" pitchFamily="34" charset="0"/>
                          <a:cs typeface="Arial" panose="020B0604020202020204" pitchFamily="34" charset="0"/>
                        </a:rPr>
                        <a:t>Остаток  средств на счете на конец отчетного периода</a:t>
                      </a:r>
                    </a:p>
                  </a:txBody>
                  <a:tcPr marL="3639" marR="3639" marT="3639"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04228366"/>
                  </a:ext>
                </a:extLst>
              </a:tr>
              <a:tr h="202807">
                <a:tc gridSpan="2" vMerge="1">
                  <a:txBody>
                    <a:bodyPr/>
                    <a:lstStyle/>
                    <a:p>
                      <a:endParaRPr lang="ru-RU"/>
                    </a:p>
                  </a:txBody>
                  <a:tcPr/>
                </a:tc>
                <a:tc hMerge="1" vMerge="1">
                  <a:txBody>
                    <a:bodyPr/>
                    <a:lstStyle/>
                    <a:p>
                      <a:endParaRPr lang="ru-RU"/>
                    </a:p>
                  </a:txBody>
                  <a:tcPr/>
                </a:tc>
                <a:tc vMerge="1">
                  <a:txBody>
                    <a:bodyPr/>
                    <a:lstStyle/>
                    <a:p>
                      <a:endParaRPr lang="ru-RU"/>
                    </a:p>
                  </a:txBody>
                  <a:tcPr/>
                </a:tc>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вид акта</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дата</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номер</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2123842040"/>
                  </a:ext>
                </a:extLst>
              </a:tr>
              <a:tr h="185651">
                <a:tc gridSpan="2">
                  <a:txBody>
                    <a:bodyPr/>
                    <a:lstStyle/>
                    <a:p>
                      <a:pPr algn="ctr" fontAlgn="b"/>
                      <a:r>
                        <a:rPr lang="ru-RU" sz="1100" b="0" i="0" u="none" strike="noStrike">
                          <a:effectLst/>
                          <a:latin typeface="Arial" panose="020B0604020202020204" pitchFamily="34" charset="0"/>
                          <a:cs typeface="Arial" panose="020B0604020202020204" pitchFamily="34" charset="0"/>
                        </a:rPr>
                        <a:t>1</a:t>
                      </a:r>
                    </a:p>
                  </a:txBody>
                  <a:tcPr marL="3639" marR="3639" marT="3639"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2</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3</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4</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5</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1100" b="0" i="0" u="none" strike="noStrike">
                          <a:effectLst/>
                          <a:latin typeface="Arial" panose="020B0604020202020204" pitchFamily="34" charset="0"/>
                          <a:cs typeface="Arial" panose="020B0604020202020204" pitchFamily="34" charset="0"/>
                        </a:rPr>
                        <a:t>6</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100" b="0" i="0" u="none" strike="noStrike">
                          <a:effectLst/>
                          <a:latin typeface="Arial" panose="020B0604020202020204" pitchFamily="34" charset="0"/>
                          <a:cs typeface="Arial" panose="020B0604020202020204" pitchFamily="34" charset="0"/>
                        </a:rPr>
                        <a:t>7</a:t>
                      </a:r>
                    </a:p>
                  </a:txBody>
                  <a:tcPr marL="3639" marR="3639" marT="3639"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63300608"/>
                  </a:ext>
                </a:extLst>
              </a:tr>
              <a:tr h="367358">
                <a:tc gridSpan="2">
                  <a:txBody>
                    <a:bodyPr/>
                    <a:lstStyle/>
                    <a:p>
                      <a:pPr algn="l" fontAlgn="b"/>
                      <a:r>
                        <a:rPr lang="ru-RU" sz="1100" b="0" i="0" u="none" strike="noStrike" dirty="0">
                          <a:effectLst/>
                          <a:latin typeface="Arial" panose="020B0604020202020204" pitchFamily="34" charset="0"/>
                          <a:cs typeface="Arial" panose="020B0604020202020204" pitchFamily="34" charset="0"/>
                        </a:rPr>
                        <a:t>1. Счета в кредитных организациях в валюте Российской Федерации</a:t>
                      </a:r>
                    </a:p>
                  </a:txBody>
                  <a:tcPr marL="3639" marR="3639" marT="3639"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1400" b="0" i="0" u="none" strike="noStrike" dirty="0">
                          <a:effectLst/>
                          <a:latin typeface="Arial" panose="020B0604020202020204" pitchFamily="34" charset="0"/>
                          <a:cs typeface="Arial" panose="020B0604020202020204" pitchFamily="34" charset="0"/>
                        </a:rPr>
                        <a:t>х</a:t>
                      </a:r>
                    </a:p>
                  </a:txBody>
                  <a:tcPr marL="3639" marR="3639" marT="363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1400" b="0" i="0" u="none" strike="noStrike" dirty="0">
                          <a:effectLst/>
                          <a:latin typeface="Arial" panose="020B0604020202020204" pitchFamily="34" charset="0"/>
                          <a:cs typeface="Arial" panose="020B0604020202020204" pitchFamily="34" charset="0"/>
                        </a:rPr>
                        <a:t>х</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1400" b="0" i="0" u="none" strike="noStrike">
                          <a:effectLst/>
                          <a:latin typeface="Arial" panose="020B0604020202020204" pitchFamily="34" charset="0"/>
                          <a:cs typeface="Arial" panose="020B0604020202020204" pitchFamily="34" charset="0"/>
                        </a:rPr>
                        <a:t>х</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1400" b="0" i="0" u="none" strike="noStrike" dirty="0">
                          <a:effectLst/>
                          <a:latin typeface="Arial" panose="020B0604020202020204" pitchFamily="34" charset="0"/>
                          <a:cs typeface="Arial" panose="020B0604020202020204" pitchFamily="34" charset="0"/>
                        </a:rPr>
                        <a:t>х</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1100" b="0" i="0" u="none" strike="noStrike">
                          <a:effectLst/>
                          <a:latin typeface="Arial" panose="020B0604020202020204" pitchFamily="34" charset="0"/>
                          <a:cs typeface="Arial" panose="020B0604020202020204" pitchFamily="34" charset="0"/>
                        </a:rPr>
                        <a:t>х</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effectLst/>
                          <a:latin typeface="Arial" panose="020B0604020202020204" pitchFamily="34" charset="0"/>
                          <a:cs typeface="Arial" panose="020B0604020202020204" pitchFamily="34" charset="0"/>
                        </a:rPr>
                        <a:t>х</a:t>
                      </a:r>
                    </a:p>
                  </a:txBody>
                  <a:tcPr marL="3639" marR="3639" marT="363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70097851"/>
                  </a:ext>
                </a:extLst>
              </a:tr>
              <a:tr h="185651">
                <a:tc gridSpan="2">
                  <a:txBody>
                    <a:bodyPr/>
                    <a:lstStyle/>
                    <a:p>
                      <a:pPr algn="ctr" fontAlgn="b"/>
                      <a:r>
                        <a:rPr lang="ru-RU" sz="1100" b="0" i="0" u="none" strike="noStrike" dirty="0">
                          <a:effectLst/>
                          <a:latin typeface="Arial" panose="020B0604020202020204" pitchFamily="34" charset="0"/>
                          <a:cs typeface="Arial" panose="020B0604020202020204" pitchFamily="34" charset="0"/>
                        </a:rPr>
                        <a:t> </a:t>
                      </a:r>
                    </a:p>
                  </a:txBody>
                  <a:tcPr marL="3639" marR="3639" marT="3639"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a:effectLst/>
                          <a:latin typeface="Arial" panose="020B0604020202020204" pitchFamily="34" charset="0"/>
                          <a:cs typeface="Arial" panose="020B0604020202020204" pitchFamily="34" charset="0"/>
                        </a:rPr>
                        <a:t> </a:t>
                      </a:r>
                    </a:p>
                  </a:txBody>
                  <a:tcPr marL="3639" marR="3639" marT="363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14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14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1100" b="0" i="0" u="none" strike="noStrike">
                          <a:effectLst/>
                          <a:latin typeface="Arial" panose="020B0604020202020204" pitchFamily="34" charset="0"/>
                          <a:cs typeface="Arial" panose="020B0604020202020204" pitchFamily="34" charset="0"/>
                        </a:rPr>
                        <a:t> </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6240324"/>
                  </a:ext>
                </a:extLst>
              </a:tr>
              <a:tr h="185651">
                <a:tc gridSpan="2">
                  <a:txBody>
                    <a:bodyPr/>
                    <a:lstStyle/>
                    <a:p>
                      <a:pPr algn="ctr" fontAlgn="b"/>
                      <a:r>
                        <a:rPr lang="ru-RU" sz="1100" b="0" i="0" u="none" strike="noStrike" dirty="0">
                          <a:effectLst/>
                          <a:latin typeface="Arial" panose="020B0604020202020204" pitchFamily="34" charset="0"/>
                          <a:cs typeface="Arial" panose="020B0604020202020204" pitchFamily="34" charset="0"/>
                        </a:rPr>
                        <a:t> </a:t>
                      </a:r>
                    </a:p>
                  </a:txBody>
                  <a:tcPr marL="3639" marR="3639" marT="3639"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a:effectLst/>
                          <a:latin typeface="Arial" panose="020B0604020202020204" pitchFamily="34" charset="0"/>
                          <a:cs typeface="Arial" panose="020B0604020202020204" pitchFamily="34" charset="0"/>
                        </a:rPr>
                        <a:t> </a:t>
                      </a:r>
                    </a:p>
                  </a:txBody>
                  <a:tcPr marL="3639" marR="3639" marT="363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14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14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1100" b="0" i="0" u="none" strike="noStrike">
                          <a:effectLst/>
                          <a:latin typeface="Arial" panose="020B0604020202020204" pitchFamily="34" charset="0"/>
                          <a:cs typeface="Arial" panose="020B0604020202020204" pitchFamily="34" charset="0"/>
                        </a:rPr>
                        <a:t> </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0639056"/>
                  </a:ext>
                </a:extLst>
              </a:tr>
              <a:tr h="185651">
                <a:tc gridSpan="2">
                  <a:txBody>
                    <a:bodyPr/>
                    <a:lstStyle/>
                    <a:p>
                      <a:pPr algn="ctr" fontAlgn="b"/>
                      <a:r>
                        <a:rPr lang="ru-RU" sz="1100" b="0" i="0" u="none" strike="noStrike" dirty="0">
                          <a:effectLst/>
                          <a:latin typeface="Arial" panose="020B0604020202020204" pitchFamily="34" charset="0"/>
                          <a:cs typeface="Arial" panose="020B0604020202020204" pitchFamily="34" charset="0"/>
                        </a:rPr>
                        <a:t> </a:t>
                      </a:r>
                    </a:p>
                  </a:txBody>
                  <a:tcPr marL="3639" marR="3639" marT="3639"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a:effectLst/>
                          <a:latin typeface="Arial" panose="020B0604020202020204" pitchFamily="34" charset="0"/>
                          <a:cs typeface="Arial" panose="020B0604020202020204" pitchFamily="34" charset="0"/>
                        </a:rPr>
                        <a:t> </a:t>
                      </a:r>
                    </a:p>
                  </a:txBody>
                  <a:tcPr marL="3639" marR="3639" marT="363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14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14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1100" b="0" i="0" u="none" strike="noStrike">
                          <a:effectLst/>
                          <a:latin typeface="Arial" panose="020B0604020202020204" pitchFamily="34" charset="0"/>
                          <a:cs typeface="Arial" panose="020B0604020202020204" pitchFamily="34" charset="0"/>
                        </a:rPr>
                        <a:t> </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1929175"/>
                  </a:ext>
                </a:extLst>
              </a:tr>
              <a:tr h="185651">
                <a:tc gridSpan="2">
                  <a:txBody>
                    <a:bodyPr/>
                    <a:lstStyle/>
                    <a:p>
                      <a:pPr algn="ctr" fontAlgn="b"/>
                      <a:r>
                        <a:rPr lang="ru-RU" sz="1100" b="0" i="0" u="none" strike="noStrike" dirty="0">
                          <a:effectLst/>
                          <a:latin typeface="Arial" panose="020B0604020202020204" pitchFamily="34" charset="0"/>
                          <a:cs typeface="Arial" panose="020B0604020202020204" pitchFamily="34" charset="0"/>
                        </a:rPr>
                        <a:t>Итого по разделу 1</a:t>
                      </a:r>
                    </a:p>
                  </a:txBody>
                  <a:tcPr marL="3639" marR="3639" marT="3639"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a:effectLst/>
                          <a:latin typeface="Arial" panose="020B0604020202020204" pitchFamily="34" charset="0"/>
                          <a:cs typeface="Arial" panose="020B0604020202020204" pitchFamily="34" charset="0"/>
                        </a:rPr>
                        <a:t> </a:t>
                      </a:r>
                    </a:p>
                  </a:txBody>
                  <a:tcPr marL="3639" marR="3639" marT="363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14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14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1100" b="0" i="0" u="none" strike="noStrike">
                          <a:effectLst/>
                          <a:latin typeface="Arial" panose="020B0604020202020204" pitchFamily="34" charset="0"/>
                          <a:cs typeface="Arial" panose="020B0604020202020204" pitchFamily="34" charset="0"/>
                        </a:rPr>
                        <a:t> </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77048751"/>
                  </a:ext>
                </a:extLst>
              </a:tr>
              <a:tr h="367358">
                <a:tc gridSpan="2">
                  <a:txBody>
                    <a:bodyPr/>
                    <a:lstStyle/>
                    <a:p>
                      <a:pPr algn="l" fontAlgn="b"/>
                      <a:r>
                        <a:rPr lang="ru-RU" sz="1100" b="0" i="0" u="none" strike="noStrike" dirty="0">
                          <a:effectLst/>
                          <a:latin typeface="Arial" panose="020B0604020202020204" pitchFamily="34" charset="0"/>
                          <a:cs typeface="Arial" panose="020B0604020202020204" pitchFamily="34" charset="0"/>
                        </a:rPr>
                        <a:t>2. Счета в кредитных организациях в иностранной  валюте</a:t>
                      </a:r>
                    </a:p>
                  </a:txBody>
                  <a:tcPr marL="3639" marR="3639" marT="3639"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1100" b="0" i="0" u="none" strike="noStrike">
                          <a:effectLst/>
                          <a:latin typeface="Arial" panose="020B0604020202020204" pitchFamily="34" charset="0"/>
                          <a:cs typeface="Arial" panose="020B0604020202020204" pitchFamily="34" charset="0"/>
                        </a:rPr>
                        <a:t>х</a:t>
                      </a:r>
                    </a:p>
                  </a:txBody>
                  <a:tcPr marL="3639" marR="3639" marT="363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effectLst/>
                          <a:latin typeface="Arial" panose="020B0604020202020204" pitchFamily="34" charset="0"/>
                          <a:cs typeface="Arial" panose="020B0604020202020204" pitchFamily="34" charset="0"/>
                        </a:rPr>
                        <a:t>х</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effectLst/>
                          <a:latin typeface="Arial" panose="020B0604020202020204" pitchFamily="34" charset="0"/>
                          <a:cs typeface="Arial" panose="020B0604020202020204" pitchFamily="34" charset="0"/>
                        </a:rPr>
                        <a:t>х</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effectLst/>
                          <a:latin typeface="Arial" panose="020B0604020202020204" pitchFamily="34" charset="0"/>
                          <a:cs typeface="Arial" panose="020B0604020202020204" pitchFamily="34" charset="0"/>
                        </a:rPr>
                        <a:t>х</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effectLst/>
                          <a:latin typeface="Arial" panose="020B0604020202020204" pitchFamily="34" charset="0"/>
                          <a:cs typeface="Arial" panose="020B0604020202020204" pitchFamily="34" charset="0"/>
                        </a:rPr>
                        <a:t>х</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effectLst/>
                          <a:latin typeface="Arial" panose="020B0604020202020204" pitchFamily="34" charset="0"/>
                          <a:cs typeface="Arial" panose="020B0604020202020204" pitchFamily="34" charset="0"/>
                        </a:rPr>
                        <a:t>х</a:t>
                      </a:r>
                    </a:p>
                  </a:txBody>
                  <a:tcPr marL="3639" marR="3639" marT="363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46545955"/>
                  </a:ext>
                </a:extLst>
              </a:tr>
              <a:tr h="185651">
                <a:tc gridSpan="2">
                  <a:txBody>
                    <a:bodyPr/>
                    <a:lstStyle/>
                    <a:p>
                      <a:pPr algn="ctr" fontAlgn="b"/>
                      <a:r>
                        <a:rPr lang="ru-RU" sz="1100" b="0" i="0" u="none" strike="noStrike" dirty="0">
                          <a:effectLst/>
                          <a:latin typeface="Arial" panose="020B0604020202020204" pitchFamily="34" charset="0"/>
                          <a:cs typeface="Arial" panose="020B0604020202020204" pitchFamily="34" charset="0"/>
                        </a:rPr>
                        <a:t> </a:t>
                      </a:r>
                    </a:p>
                  </a:txBody>
                  <a:tcPr marL="3639" marR="3639" marT="3639"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effectLst/>
                          <a:latin typeface="Arial" panose="020B0604020202020204" pitchFamily="34" charset="0"/>
                          <a:cs typeface="Arial" panose="020B0604020202020204" pitchFamily="34" charset="0"/>
                        </a:rPr>
                        <a:t> </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100" b="0" i="0" u="none" strike="noStrike" dirty="0">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29709063"/>
                  </a:ext>
                </a:extLst>
              </a:tr>
              <a:tr h="185651">
                <a:tc gridSpan="2">
                  <a:txBody>
                    <a:bodyPr/>
                    <a:lstStyle/>
                    <a:p>
                      <a:pPr algn="ctr" fontAlgn="b"/>
                      <a:r>
                        <a:rPr lang="ru-RU" sz="1100" b="0" i="0" u="none" strike="noStrike" dirty="0">
                          <a:effectLst/>
                          <a:latin typeface="Arial" panose="020B0604020202020204" pitchFamily="34" charset="0"/>
                          <a:cs typeface="Arial" panose="020B0604020202020204" pitchFamily="34" charset="0"/>
                        </a:rPr>
                        <a:t> </a:t>
                      </a:r>
                    </a:p>
                  </a:txBody>
                  <a:tcPr marL="3639" marR="3639" marT="3639"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effectLst/>
                          <a:latin typeface="Arial" panose="020B0604020202020204" pitchFamily="34" charset="0"/>
                          <a:cs typeface="Arial" panose="020B0604020202020204" pitchFamily="34" charset="0"/>
                        </a:rPr>
                        <a:t> </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100" b="0" i="0" u="none" strike="noStrike" dirty="0">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40582059"/>
                  </a:ext>
                </a:extLst>
              </a:tr>
              <a:tr h="185651">
                <a:tc gridSpan="2">
                  <a:txBody>
                    <a:bodyPr/>
                    <a:lstStyle/>
                    <a:p>
                      <a:pPr algn="ctr" fontAlgn="b"/>
                      <a:r>
                        <a:rPr lang="ru-RU" sz="1100" b="0" i="0" u="none" strike="noStrike" dirty="0">
                          <a:effectLst/>
                          <a:latin typeface="Arial" panose="020B0604020202020204" pitchFamily="34" charset="0"/>
                          <a:cs typeface="Arial" panose="020B0604020202020204" pitchFamily="34" charset="0"/>
                        </a:rPr>
                        <a:t> </a:t>
                      </a:r>
                    </a:p>
                  </a:txBody>
                  <a:tcPr marL="3639" marR="3639" marT="3639"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effectLst/>
                          <a:latin typeface="Arial" panose="020B0604020202020204" pitchFamily="34" charset="0"/>
                          <a:cs typeface="Arial" panose="020B0604020202020204" pitchFamily="34" charset="0"/>
                        </a:rPr>
                        <a:t> </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100" b="0" i="0" u="none" strike="noStrike" dirty="0">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62693252"/>
                  </a:ext>
                </a:extLst>
              </a:tr>
              <a:tr h="185651">
                <a:tc gridSpan="2">
                  <a:txBody>
                    <a:bodyPr/>
                    <a:lstStyle/>
                    <a:p>
                      <a:pPr algn="ctr" fontAlgn="b"/>
                      <a:r>
                        <a:rPr lang="ru-RU" sz="1100" b="0" i="0" u="none" strike="noStrike" dirty="0">
                          <a:effectLst/>
                          <a:latin typeface="Arial" panose="020B0604020202020204" pitchFamily="34" charset="0"/>
                          <a:cs typeface="Arial" panose="020B0604020202020204" pitchFamily="34" charset="0"/>
                        </a:rPr>
                        <a:t>Итого по разделу 2</a:t>
                      </a:r>
                    </a:p>
                  </a:txBody>
                  <a:tcPr marL="3639" marR="3639" marT="3639"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effectLst/>
                          <a:latin typeface="Arial" panose="020B0604020202020204" pitchFamily="34" charset="0"/>
                          <a:cs typeface="Arial" panose="020B0604020202020204" pitchFamily="34" charset="0"/>
                        </a:rPr>
                        <a:t> </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100" b="0" i="0" u="none" strike="noStrike" dirty="0">
                          <a:effectLst/>
                          <a:latin typeface="Arial" panose="020B0604020202020204" pitchFamily="34" charset="0"/>
                          <a:cs typeface="Arial" panose="020B0604020202020204" pitchFamily="34" charset="0"/>
                        </a:rPr>
                        <a:t> </a:t>
                      </a:r>
                    </a:p>
                  </a:txBody>
                  <a:tcPr marL="3639" marR="3639" marT="363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78351533"/>
                  </a:ext>
                </a:extLst>
              </a:tr>
              <a:tr h="185651">
                <a:tc>
                  <a:txBody>
                    <a:bodyPr/>
                    <a:lstStyle/>
                    <a:p>
                      <a:pPr algn="l" fontAlgn="b"/>
                      <a:endParaRPr lang="ru-RU" sz="1100" b="0" i="0" u="none" strike="noStrike">
                        <a:effectLst/>
                        <a:latin typeface="Times New Roman" panose="02020603050405020304" pitchFamily="18" charset="0"/>
                      </a:endParaRPr>
                    </a:p>
                  </a:txBody>
                  <a:tcPr marL="3639" marR="3639" marT="3639"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r" fontAlgn="b"/>
                      <a:r>
                        <a:rPr lang="ru-RU" sz="1100" b="1" i="0" u="none" strike="noStrike" dirty="0">
                          <a:effectLst/>
                          <a:latin typeface="Arial" panose="020B0604020202020204" pitchFamily="34" charset="0"/>
                          <a:cs typeface="Arial" panose="020B0604020202020204" pitchFamily="34" charset="0"/>
                        </a:rPr>
                        <a:t>Всего:</a:t>
                      </a:r>
                    </a:p>
                  </a:txBody>
                  <a:tcPr marL="3639" marR="3639" marT="3639"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ru-RU" sz="1100" b="0" i="0" u="none" strike="noStrike" dirty="0">
                          <a:effectLst/>
                          <a:latin typeface="Arial" panose="020B0604020202020204" pitchFamily="34" charset="0"/>
                          <a:cs typeface="Arial" panose="020B0604020202020204" pitchFamily="34" charset="0"/>
                        </a:rPr>
                        <a:t>х</a:t>
                      </a:r>
                    </a:p>
                  </a:txBody>
                  <a:tcPr marL="3639" marR="3639" marT="363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effectLst/>
                          <a:latin typeface="Arial" panose="020B0604020202020204" pitchFamily="34" charset="0"/>
                          <a:cs typeface="Arial" panose="020B0604020202020204" pitchFamily="34" charset="0"/>
                        </a:rPr>
                        <a:t>х</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effectLst/>
                          <a:latin typeface="Arial" panose="020B0604020202020204" pitchFamily="34" charset="0"/>
                          <a:cs typeface="Arial" panose="020B0604020202020204" pitchFamily="34" charset="0"/>
                        </a:rPr>
                        <a:t>х</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effectLst/>
                          <a:latin typeface="Arial" panose="020B0604020202020204" pitchFamily="34" charset="0"/>
                          <a:cs typeface="Arial" panose="020B0604020202020204" pitchFamily="34" charset="0"/>
                        </a:rPr>
                        <a:t>х</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effectLst/>
                          <a:latin typeface="Arial" panose="020B0604020202020204" pitchFamily="34" charset="0"/>
                          <a:cs typeface="Arial" panose="020B0604020202020204" pitchFamily="34" charset="0"/>
                        </a:rPr>
                        <a:t> </a:t>
                      </a:r>
                    </a:p>
                  </a:txBody>
                  <a:tcPr marL="3639" marR="3639" marT="363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effectLst/>
                          <a:latin typeface="Arial" panose="020B0604020202020204" pitchFamily="34" charset="0"/>
                          <a:cs typeface="Arial" panose="020B0604020202020204" pitchFamily="34" charset="0"/>
                        </a:rPr>
                        <a:t> </a:t>
                      </a:r>
                    </a:p>
                  </a:txBody>
                  <a:tcPr marL="3639" marR="3639" marT="363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73399488"/>
                  </a:ext>
                </a:extLst>
              </a:tr>
            </a:tbl>
          </a:graphicData>
        </a:graphic>
      </p:graphicFrame>
      <p:sp>
        <p:nvSpPr>
          <p:cNvPr id="3" name="Выноска со стрелкой вниз 2"/>
          <p:cNvSpPr/>
          <p:nvPr/>
        </p:nvSpPr>
        <p:spPr>
          <a:xfrm>
            <a:off x="0" y="476672"/>
            <a:ext cx="2483768" cy="1196752"/>
          </a:xfrm>
          <a:prstGeom prst="down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panose="020F0502020204030204"/>
                <a:ea typeface="+mn-ea"/>
                <a:cs typeface="+mn-cs"/>
              </a:rPr>
              <a:t>Рекомендуемый образец</a:t>
            </a:r>
            <a:endParaRPr kumimoji="0" lang="ru-RU" sz="18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2" name="Выноска со стрелкой вниз 1"/>
          <p:cNvSpPr/>
          <p:nvPr/>
        </p:nvSpPr>
        <p:spPr>
          <a:xfrm>
            <a:off x="2483768" y="1484784"/>
            <a:ext cx="1728192" cy="1512168"/>
          </a:xfrm>
          <a:prstGeom prst="downArrowCallout">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600" b="0" i="0" u="none" strike="noStrike" kern="1200" cap="none" spc="0" normalizeH="0" baseline="0" noProof="0" dirty="0" smtClean="0">
                <a:ln>
                  <a:noFill/>
                </a:ln>
                <a:solidFill>
                  <a:prstClr val="white"/>
                </a:solidFill>
                <a:effectLst/>
                <a:uLnTx/>
                <a:uFillTx/>
                <a:latin typeface="Arial" panose="020B0604020202020204" pitchFamily="34" charset="0"/>
                <a:ea typeface="+mn-ea"/>
                <a:cs typeface="Arial" panose="020B0604020202020204" pitchFamily="34" charset="0"/>
              </a:rPr>
              <a:t>номинальный, </a:t>
            </a:r>
            <a:r>
              <a:rPr kumimoji="0" lang="ru-RU" sz="1600" b="0" i="0" u="none" strike="noStrike" kern="1200" cap="none" spc="0" normalizeH="0" baseline="0" noProof="0" dirty="0" err="1" smtClean="0">
                <a:ln>
                  <a:noFill/>
                </a:ln>
                <a:solidFill>
                  <a:prstClr val="white"/>
                </a:solidFill>
                <a:effectLst/>
                <a:uLnTx/>
                <a:uFillTx/>
                <a:latin typeface="Arial" panose="020B0604020202020204" pitchFamily="34" charset="0"/>
                <a:ea typeface="+mn-ea"/>
                <a:cs typeface="Arial" panose="020B0604020202020204" pitchFamily="34" charset="0"/>
              </a:rPr>
              <a:t>эскроу</a:t>
            </a:r>
            <a:r>
              <a:rPr kumimoji="0" lang="ru-RU"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публичный </a:t>
            </a:r>
            <a:r>
              <a:rPr kumimoji="0" lang="ru-RU" sz="1600" b="0" i="0" u="none" strike="noStrike" kern="1200" cap="none" spc="0" normalizeH="0" baseline="0" noProof="0" dirty="0" smtClean="0">
                <a:ln>
                  <a:noFill/>
                </a:ln>
                <a:solidFill>
                  <a:prstClr val="white"/>
                </a:solidFill>
                <a:effectLst/>
                <a:uLnTx/>
                <a:uFillTx/>
                <a:latin typeface="Arial" panose="020B0604020202020204" pitchFamily="34" charset="0"/>
                <a:ea typeface="+mn-ea"/>
                <a:cs typeface="Arial" panose="020B0604020202020204" pitchFamily="34" charset="0"/>
              </a:rPr>
              <a:t>депозитный</a:t>
            </a:r>
            <a:endParaRPr kumimoji="0" lang="ru-RU"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809831886"/>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35496" y="116632"/>
            <a:ext cx="9108504" cy="286232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prstClr val="black"/>
                </a:solidFill>
                <a:effectLst/>
                <a:uLnTx/>
                <a:uFillTx/>
                <a:latin typeface="Calibri" panose="020F0502020204030204"/>
                <a:ea typeface="+mn-ea"/>
                <a:cs typeface="+mn-cs"/>
              </a:rPr>
              <a:t>ГК § </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4. Публичный депозитный счет</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Статья 860.11. Договор публичного депозитного счета</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prstClr val="black"/>
                </a:solidFill>
                <a:effectLst/>
                <a:uLnTx/>
                <a:uFillTx/>
                <a:latin typeface="Calibri" panose="020F0502020204030204"/>
                <a:ea typeface="+mn-ea"/>
                <a:cs typeface="+mn-cs"/>
              </a:rPr>
              <a:t>1</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 По договору публичного депозитного счета, заключаемому для целей депонирования денежных средств в случаях, предусмотренных законом, банк обязуется принимать и зачислять в пользу бенефициара денежные средства, поступающие от должника или иного указанного в законе лица (депонента), на счет, открытый владельцу счета (нотариусу, службе судебных приставов, суду и иным органам или лицам, которые в соответствии с законом могут принимать денежные средства в депозит).</a:t>
            </a:r>
          </a:p>
        </p:txBody>
      </p:sp>
      <p:sp>
        <p:nvSpPr>
          <p:cNvPr id="3" name="Прямоугольник 2"/>
          <p:cNvSpPr/>
          <p:nvPr/>
        </p:nvSpPr>
        <p:spPr>
          <a:xfrm>
            <a:off x="16329" y="3068960"/>
            <a:ext cx="9036496" cy="369331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Статья 860.7. Договор счета </a:t>
            </a:r>
            <a:r>
              <a:rPr kumimoji="0" lang="ru-RU" sz="1800" b="0" i="0" u="none" strike="noStrike" kern="1200" cap="none" spc="0" normalizeH="0" baseline="0" noProof="0" dirty="0" err="1">
                <a:ln>
                  <a:noFill/>
                </a:ln>
                <a:solidFill>
                  <a:prstClr val="black"/>
                </a:solidFill>
                <a:effectLst/>
                <a:uLnTx/>
                <a:uFillTx/>
                <a:latin typeface="Calibri" panose="020F0502020204030204"/>
                <a:ea typeface="+mn-ea"/>
                <a:cs typeface="+mn-cs"/>
              </a:rPr>
              <a:t>эскроу</a:t>
            </a:r>
            <a:endPar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prstClr val="black"/>
                </a:solidFill>
                <a:effectLst/>
                <a:uLnTx/>
                <a:uFillTx/>
                <a:latin typeface="Calibri" panose="020F0502020204030204"/>
                <a:ea typeface="+mn-ea"/>
                <a:cs typeface="+mn-cs"/>
              </a:rPr>
              <a:t>1</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 По договору счета </a:t>
            </a:r>
            <a:r>
              <a:rPr kumimoji="0" lang="ru-RU" sz="1800" b="0" i="0" u="none" strike="noStrike" kern="1200" cap="none" spc="0" normalizeH="0" baseline="0" noProof="0" dirty="0" err="1">
                <a:ln>
                  <a:noFill/>
                </a:ln>
                <a:solidFill>
                  <a:prstClr val="black"/>
                </a:solidFill>
                <a:effectLst/>
                <a:uLnTx/>
                <a:uFillTx/>
                <a:latin typeface="Calibri" panose="020F0502020204030204"/>
                <a:ea typeface="+mn-ea"/>
                <a:cs typeface="+mn-cs"/>
              </a:rPr>
              <a:t>эскроу</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 банк (</a:t>
            </a:r>
            <a:r>
              <a:rPr kumimoji="0" lang="ru-RU" sz="1800" b="0" i="0" u="none" strike="noStrike" kern="1200" cap="none" spc="0" normalizeH="0" baseline="0" noProof="0" dirty="0" err="1">
                <a:ln>
                  <a:noFill/>
                </a:ln>
                <a:solidFill>
                  <a:prstClr val="black"/>
                </a:solidFill>
                <a:effectLst/>
                <a:uLnTx/>
                <a:uFillTx/>
                <a:latin typeface="Calibri" panose="020F0502020204030204"/>
                <a:ea typeface="+mn-ea"/>
                <a:cs typeface="+mn-cs"/>
              </a:rPr>
              <a:t>эскроу</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-агент) открывает специальный счет </a:t>
            </a:r>
            <a:r>
              <a:rPr kumimoji="0" lang="ru-RU" sz="1800" b="0" i="0" u="none" strike="noStrike" kern="1200" cap="none" spc="0" normalizeH="0" baseline="0" noProof="0" dirty="0" err="1">
                <a:ln>
                  <a:noFill/>
                </a:ln>
                <a:solidFill>
                  <a:prstClr val="black"/>
                </a:solidFill>
                <a:effectLst/>
                <a:uLnTx/>
                <a:uFillTx/>
                <a:latin typeface="Calibri" panose="020F0502020204030204"/>
                <a:ea typeface="+mn-ea"/>
                <a:cs typeface="+mn-cs"/>
              </a:rPr>
              <a:t>эскроу</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 для учета и блокирования денежных средств, полученных им от владельца счета (депонента) в целях их передачи другому лицу (бенефициару) при возникновении оснований, предусмотренных договором счета </a:t>
            </a:r>
            <a:r>
              <a:rPr kumimoji="0" lang="ru-RU" sz="1800" b="0" i="0" u="none" strike="noStrike" kern="1200" cap="none" spc="0" normalizeH="0" baseline="0" noProof="0" dirty="0" err="1">
                <a:ln>
                  <a:noFill/>
                </a:ln>
                <a:solidFill>
                  <a:prstClr val="black"/>
                </a:solidFill>
                <a:effectLst/>
                <a:uLnTx/>
                <a:uFillTx/>
                <a:latin typeface="Calibri" panose="020F0502020204030204"/>
                <a:ea typeface="+mn-ea"/>
                <a:cs typeface="+mn-cs"/>
              </a:rPr>
              <a:t>эскроу</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 Права на денежные средства, находящиеся на счете </a:t>
            </a:r>
            <a:r>
              <a:rPr kumimoji="0" lang="ru-RU" sz="1800" b="0" i="0" u="none" strike="noStrike" kern="1200" cap="none" spc="0" normalizeH="0" baseline="0" noProof="0" dirty="0" err="1">
                <a:ln>
                  <a:noFill/>
                </a:ln>
                <a:solidFill>
                  <a:prstClr val="black"/>
                </a:solidFill>
                <a:effectLst/>
                <a:uLnTx/>
                <a:uFillTx/>
                <a:latin typeface="Calibri" panose="020F0502020204030204"/>
                <a:ea typeface="+mn-ea"/>
                <a:cs typeface="+mn-cs"/>
              </a:rPr>
              <a:t>эскроу</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 принадлежат депоненту до даты возникновения оснований для передачи денежных средств бенефициару, а после указанной даты - бенефициару. Распоряжение денежными средствами, находящимися на счете </a:t>
            </a:r>
            <a:r>
              <a:rPr kumimoji="0" lang="ru-RU" sz="1800" b="0" i="0" u="none" strike="noStrike" kern="1200" cap="none" spc="0" normalizeH="0" baseline="0" noProof="0" dirty="0" err="1">
                <a:ln>
                  <a:noFill/>
                </a:ln>
                <a:solidFill>
                  <a:prstClr val="black"/>
                </a:solidFill>
                <a:effectLst/>
                <a:uLnTx/>
                <a:uFillTx/>
                <a:latin typeface="Calibri" panose="020F0502020204030204"/>
                <a:ea typeface="+mn-ea"/>
                <a:cs typeface="+mn-cs"/>
              </a:rPr>
              <a:t>эскроу</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 осуществляется в порядке, предусмотренном настоящим параграфом.</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2. Обязательства по договору счета </a:t>
            </a:r>
            <a:r>
              <a:rPr kumimoji="0" lang="ru-RU" sz="1800" b="0" i="0" u="none" strike="noStrike" kern="1200" cap="none" spc="0" normalizeH="0" baseline="0" noProof="0" dirty="0" err="1">
                <a:ln>
                  <a:noFill/>
                </a:ln>
                <a:solidFill>
                  <a:prstClr val="black"/>
                </a:solidFill>
                <a:effectLst/>
                <a:uLnTx/>
                <a:uFillTx/>
                <a:latin typeface="Calibri" panose="020F0502020204030204"/>
                <a:ea typeface="+mn-ea"/>
                <a:cs typeface="+mn-cs"/>
              </a:rPr>
              <a:t>эскроу</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 могут содержаться наряду с договором счета </a:t>
            </a:r>
            <a:r>
              <a:rPr kumimoji="0" lang="ru-RU" sz="1800" b="0" i="0" u="none" strike="noStrike" kern="1200" cap="none" spc="0" normalizeH="0" baseline="0" noProof="0" dirty="0" err="1">
                <a:ln>
                  <a:noFill/>
                </a:ln>
                <a:solidFill>
                  <a:prstClr val="black"/>
                </a:solidFill>
                <a:effectLst/>
                <a:uLnTx/>
                <a:uFillTx/>
                <a:latin typeface="Calibri" panose="020F0502020204030204"/>
                <a:ea typeface="+mn-ea"/>
                <a:cs typeface="+mn-cs"/>
              </a:rPr>
              <a:t>эскроу</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 в ином договоре, по которому </a:t>
            </a:r>
            <a:r>
              <a:rPr kumimoji="0" lang="ru-RU" sz="1800" b="0" i="0" u="none" strike="noStrike" kern="1200" cap="none" spc="0" normalizeH="0" baseline="0" noProof="0" dirty="0" err="1">
                <a:ln>
                  <a:noFill/>
                </a:ln>
                <a:solidFill>
                  <a:prstClr val="black"/>
                </a:solidFill>
                <a:effectLst/>
                <a:uLnTx/>
                <a:uFillTx/>
                <a:latin typeface="Calibri" panose="020F0502020204030204"/>
                <a:ea typeface="+mn-ea"/>
                <a:cs typeface="+mn-cs"/>
              </a:rPr>
              <a:t>эскроу</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-агентом является банк.</a:t>
            </a:r>
          </a:p>
        </p:txBody>
      </p:sp>
    </p:spTree>
    <p:extLst>
      <p:ext uri="{BB962C8B-B14F-4D97-AF65-F5344CB8AC3E}">
        <p14:creationId xmlns:p14="http://schemas.microsoft.com/office/powerpoint/2010/main" val="728312263"/>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07504" y="0"/>
            <a:ext cx="8928992" cy="1325563"/>
          </a:xfrm>
        </p:spPr>
        <p:txBody>
          <a:bodyPr>
            <a:normAutofit/>
          </a:bodyPr>
          <a:lstStyle/>
          <a:p>
            <a:r>
              <a:rPr lang="ru-RU" sz="2400" b="1" dirty="0">
                <a:solidFill>
                  <a:schemeClr val="accent6">
                    <a:lumMod val="75000"/>
                  </a:schemeClr>
                </a:solidFill>
                <a:latin typeface="Arial" panose="020B0604020202020204" pitchFamily="34" charset="0"/>
                <a:cs typeface="Arial" panose="020B0604020202020204" pitchFamily="34" charset="0"/>
              </a:rPr>
              <a:t>В сведениях о задолженности по ущербу, недостачам, хищениям денежных средств и материальных ценностей</a:t>
            </a:r>
          </a:p>
        </p:txBody>
      </p:sp>
      <p:sp>
        <p:nvSpPr>
          <p:cNvPr id="3" name="Объект 2"/>
          <p:cNvSpPr>
            <a:spLocks noGrp="1"/>
          </p:cNvSpPr>
          <p:nvPr>
            <p:ph idx="1"/>
          </p:nvPr>
        </p:nvSpPr>
        <p:spPr>
          <a:xfrm>
            <a:off x="107504" y="1484784"/>
            <a:ext cx="9144000" cy="4692179"/>
          </a:xfrm>
        </p:spPr>
        <p:txBody>
          <a:bodyPr>
            <a:normAutofit fontScale="92500"/>
          </a:bodyPr>
          <a:lstStyle/>
          <a:p>
            <a:r>
              <a:rPr lang="ru-RU" dirty="0" smtClean="0">
                <a:latin typeface="Arial" panose="020B0604020202020204" pitchFamily="34" charset="0"/>
                <a:cs typeface="Arial" panose="020B0604020202020204" pitchFamily="34" charset="0"/>
              </a:rPr>
              <a:t>информация </a:t>
            </a:r>
            <a:r>
              <a:rPr lang="ru-RU" dirty="0">
                <a:latin typeface="Arial" panose="020B0604020202020204" pitchFamily="34" charset="0"/>
                <a:cs typeface="Arial" panose="020B0604020202020204" pitchFamily="34" charset="0"/>
              </a:rPr>
              <a:t>о задолженности контрагентов по возмещению ущерба на начало года и конец отчетного периода, </a:t>
            </a:r>
            <a:endParaRPr lang="ru-RU" dirty="0" smtClean="0">
              <a:latin typeface="Arial" panose="020B0604020202020204" pitchFamily="34" charset="0"/>
              <a:cs typeface="Arial" panose="020B0604020202020204" pitchFamily="34" charset="0"/>
            </a:endParaRPr>
          </a:p>
          <a:p>
            <a:r>
              <a:rPr lang="ru-RU" dirty="0" smtClean="0">
                <a:latin typeface="Arial" panose="020B0604020202020204" pitchFamily="34" charset="0"/>
                <a:cs typeface="Arial" panose="020B0604020202020204" pitchFamily="34" charset="0"/>
              </a:rPr>
              <a:t>сумма </a:t>
            </a:r>
            <a:r>
              <a:rPr lang="ru-RU" dirty="0">
                <a:latin typeface="Arial" panose="020B0604020202020204" pitchFamily="34" charset="0"/>
                <a:cs typeface="Arial" panose="020B0604020202020204" pitchFamily="34" charset="0"/>
              </a:rPr>
              <a:t>нанесенного ущерба, выявленных недостач, хищений, с указанием сумм, по которым виновные лица не установлены, </a:t>
            </a:r>
            <a:endParaRPr lang="ru-RU" dirty="0" smtClean="0">
              <a:latin typeface="Arial" panose="020B0604020202020204" pitchFamily="34" charset="0"/>
              <a:cs typeface="Arial" panose="020B0604020202020204" pitchFamily="34" charset="0"/>
            </a:endParaRPr>
          </a:p>
          <a:p>
            <a:r>
              <a:rPr lang="ru-RU" dirty="0" smtClean="0">
                <a:latin typeface="Arial" panose="020B0604020202020204" pitchFamily="34" charset="0"/>
                <a:cs typeface="Arial" panose="020B0604020202020204" pitchFamily="34" charset="0"/>
              </a:rPr>
              <a:t>сумма </a:t>
            </a:r>
            <a:r>
              <a:rPr lang="ru-RU" dirty="0">
                <a:latin typeface="Arial" panose="020B0604020202020204" pitchFamily="34" charset="0"/>
                <a:cs typeface="Arial" panose="020B0604020202020204" pitchFamily="34" charset="0"/>
              </a:rPr>
              <a:t>возмещенного ущерба, включая информацию о возмещении ущерба по решению суда и страховыми организациями, а также сумм списанного ущерба.</a:t>
            </a:r>
          </a:p>
          <a:p>
            <a:r>
              <a:rPr lang="ru-RU" dirty="0" smtClean="0">
                <a:latin typeface="Arial" panose="020B0604020202020204" pitchFamily="34" charset="0"/>
                <a:cs typeface="Arial" panose="020B0604020202020204" pitchFamily="34" charset="0"/>
              </a:rPr>
              <a:t>информация </a:t>
            </a:r>
            <a:r>
              <a:rPr lang="ru-RU" dirty="0">
                <a:latin typeface="Arial" panose="020B0604020202020204" pitchFamily="34" charset="0"/>
                <a:cs typeface="Arial" panose="020B0604020202020204" pitchFamily="34" charset="0"/>
              </a:rPr>
              <a:t>об ущербе материальным ценностям (порче имущества), </a:t>
            </a:r>
            <a:endParaRPr lang="ru-RU" dirty="0" smtClean="0">
              <a:latin typeface="Arial" panose="020B0604020202020204" pitchFamily="34" charset="0"/>
              <a:cs typeface="Arial" panose="020B0604020202020204" pitchFamily="34" charset="0"/>
            </a:endParaRPr>
          </a:p>
          <a:p>
            <a:r>
              <a:rPr lang="ru-RU" dirty="0" smtClean="0">
                <a:latin typeface="Arial" panose="020B0604020202020204" pitchFamily="34" charset="0"/>
                <a:cs typeface="Arial" panose="020B0604020202020204" pitchFamily="34" charset="0"/>
              </a:rPr>
              <a:t>сумма </a:t>
            </a:r>
            <a:r>
              <a:rPr lang="ru-RU" dirty="0">
                <a:latin typeface="Arial" panose="020B0604020202020204" pitchFamily="34" charset="0"/>
                <a:cs typeface="Arial" panose="020B0604020202020204" pitchFamily="34" charset="0"/>
              </a:rPr>
              <a:t>предварительных оплат, </a:t>
            </a:r>
            <a:r>
              <a:rPr lang="ru-RU" dirty="0" smtClean="0">
                <a:latin typeface="Arial" panose="020B0604020202020204" pitchFamily="34" charset="0"/>
                <a:cs typeface="Arial" panose="020B0604020202020204" pitchFamily="34" charset="0"/>
              </a:rPr>
              <a:t>не </a:t>
            </a:r>
            <a:r>
              <a:rPr lang="ru-RU" dirty="0">
                <a:latin typeface="Arial" panose="020B0604020202020204" pitchFamily="34" charset="0"/>
                <a:cs typeface="Arial" panose="020B0604020202020204" pitchFamily="34" charset="0"/>
              </a:rPr>
              <a:t>возвращенным контрагентом в случае расторжения договоров (контрактов, соглашений), в том числе по решению суда, </a:t>
            </a:r>
            <a:endParaRPr lang="ru-RU" dirty="0" smtClean="0">
              <a:latin typeface="Arial" panose="020B0604020202020204" pitchFamily="34" charset="0"/>
              <a:cs typeface="Arial" panose="020B0604020202020204" pitchFamily="34" charset="0"/>
            </a:endParaRPr>
          </a:p>
          <a:p>
            <a:r>
              <a:rPr lang="ru-RU" dirty="0" smtClean="0">
                <a:latin typeface="Arial" panose="020B0604020202020204" pitchFamily="34" charset="0"/>
                <a:cs typeface="Arial" panose="020B0604020202020204" pitchFamily="34" charset="0"/>
              </a:rPr>
              <a:t>сумма </a:t>
            </a:r>
            <a:r>
              <a:rPr lang="ru-RU" dirty="0">
                <a:latin typeface="Arial" panose="020B0604020202020204" pitchFamily="34" charset="0"/>
                <a:cs typeface="Arial" panose="020B0604020202020204" pitchFamily="34" charset="0"/>
              </a:rPr>
              <a:t>задолженности подотчетных лиц, своевременно не возвращенной (не удержанной из заработной платы), а также сумме неустойки (штрафов, пеней), в связи с нарушением контрагентом условий договоров (контрактов, соглашений).</a:t>
            </a:r>
          </a:p>
        </p:txBody>
      </p:sp>
    </p:spTree>
    <p:extLst>
      <p:ext uri="{BB962C8B-B14F-4D97-AF65-F5344CB8AC3E}">
        <p14:creationId xmlns:p14="http://schemas.microsoft.com/office/powerpoint/2010/main" val="163502055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рямоугольник 3"/>
          <p:cNvSpPr/>
          <p:nvPr/>
        </p:nvSpPr>
        <p:spPr>
          <a:xfrm>
            <a:off x="35496" y="44624"/>
            <a:ext cx="6048672" cy="6370975"/>
          </a:xfrm>
          <a:prstGeom prst="rect">
            <a:avLst/>
          </a:prstGeom>
        </p:spPr>
        <p:txBody>
          <a:bodyPr wrap="square">
            <a:spAutoFit/>
          </a:bodyPr>
          <a:lstStyle/>
          <a:p>
            <a:pPr algn="just"/>
            <a:r>
              <a:rPr lang="ru-RU" sz="2400" dirty="0">
                <a:latin typeface="Arial" panose="020B0604020202020204" pitchFamily="34" charset="0"/>
                <a:cs typeface="Arial" panose="020B0604020202020204" pitchFamily="34" charset="0"/>
              </a:rPr>
              <a:t>32. Установить, что остатки субсидий, предоставленных юридическим лицам, указанным в части 29 настоящей статьи, остатки субсидий и средств от приносящей доход деятельности, получаемых федеральными автономными учреждениями, указанными в части 31 настоящей статьи, находящиеся по состоянию на </a:t>
            </a:r>
            <a:r>
              <a:rPr lang="ru-RU" sz="2400" dirty="0" smtClean="0">
                <a:latin typeface="Arial" panose="020B0604020202020204" pitchFamily="34" charset="0"/>
                <a:cs typeface="Arial" panose="020B0604020202020204" pitchFamily="34" charset="0"/>
              </a:rPr>
              <a:t>    </a:t>
            </a:r>
            <a:r>
              <a:rPr lang="ru-RU" sz="2400" b="1" u="sng" dirty="0" smtClean="0">
                <a:latin typeface="Arial" panose="020B0604020202020204" pitchFamily="34" charset="0"/>
                <a:cs typeface="Arial" panose="020B0604020202020204" pitchFamily="34" charset="0"/>
              </a:rPr>
              <a:t>1 </a:t>
            </a:r>
            <a:r>
              <a:rPr lang="ru-RU" sz="2400" b="1" u="sng" dirty="0">
                <a:latin typeface="Arial" panose="020B0604020202020204" pitchFamily="34" charset="0"/>
                <a:cs typeface="Arial" panose="020B0604020202020204" pitchFamily="34" charset="0"/>
              </a:rPr>
              <a:t>января 2023 </a:t>
            </a:r>
            <a:r>
              <a:rPr lang="ru-RU" sz="2400" dirty="0">
                <a:latin typeface="Arial" panose="020B0604020202020204" pitchFamily="34" charset="0"/>
                <a:cs typeface="Arial" panose="020B0604020202020204" pitchFamily="34" charset="0"/>
              </a:rPr>
              <a:t>года на счетах в </a:t>
            </a:r>
            <a:r>
              <a:rPr lang="ru-RU" sz="2400" dirty="0" smtClean="0">
                <a:latin typeface="Arial" panose="020B0604020202020204" pitchFamily="34" charset="0"/>
                <a:cs typeface="Arial" panose="020B0604020202020204" pitchFamily="34" charset="0"/>
              </a:rPr>
              <a:t>ЦБ РФ, </a:t>
            </a:r>
            <a:r>
              <a:rPr lang="ru-RU" sz="2400" dirty="0">
                <a:latin typeface="Arial" panose="020B0604020202020204" pitchFamily="34" charset="0"/>
                <a:cs typeface="Arial" panose="020B0604020202020204" pitchFamily="34" charset="0"/>
              </a:rPr>
              <a:t>в кредитных организациях, в срок </a:t>
            </a:r>
            <a:r>
              <a:rPr lang="ru-RU" sz="2400" dirty="0" smtClean="0">
                <a:latin typeface="Arial" panose="020B0604020202020204" pitchFamily="34" charset="0"/>
                <a:cs typeface="Arial" panose="020B0604020202020204" pitchFamily="34" charset="0"/>
              </a:rPr>
              <a:t>до          </a:t>
            </a:r>
            <a:r>
              <a:rPr lang="ru-RU" sz="2400" dirty="0">
                <a:latin typeface="Arial" panose="020B0604020202020204" pitchFamily="34" charset="0"/>
                <a:cs typeface="Arial" panose="020B0604020202020204" pitchFamily="34" charset="0"/>
              </a:rPr>
              <a:t>1 февраля 2023 года подлежат перечислению </a:t>
            </a:r>
            <a:r>
              <a:rPr lang="ru-RU" sz="2400" b="1" dirty="0">
                <a:latin typeface="Arial" panose="020B0604020202020204" pitchFamily="34" charset="0"/>
                <a:cs typeface="Arial" panose="020B0604020202020204" pitchFamily="34" charset="0"/>
              </a:rPr>
              <a:t>на соответствующие лицевые счета, открываемые юридическим лицам и федеральным автономным учреждениям </a:t>
            </a:r>
            <a:r>
              <a:rPr lang="ru-RU" sz="2400" dirty="0">
                <a:latin typeface="Arial" panose="020B0604020202020204" pitchFamily="34" charset="0"/>
                <a:cs typeface="Arial" panose="020B0604020202020204" pitchFamily="34" charset="0"/>
              </a:rPr>
              <a:t>в </a:t>
            </a:r>
            <a:r>
              <a:rPr lang="ru-RU" sz="2400" dirty="0" smtClean="0">
                <a:latin typeface="Arial" panose="020B0604020202020204" pitchFamily="34" charset="0"/>
                <a:cs typeface="Arial" panose="020B0604020202020204" pitchFamily="34" charset="0"/>
              </a:rPr>
              <a:t>ТОФК в </a:t>
            </a:r>
            <a:r>
              <a:rPr lang="ru-RU" sz="2400" dirty="0">
                <a:latin typeface="Arial" panose="020B0604020202020204" pitchFamily="34" charset="0"/>
                <a:cs typeface="Arial" panose="020B0604020202020204" pitchFamily="34" charset="0"/>
              </a:rPr>
              <a:t>порядке, установленном </a:t>
            </a:r>
            <a:r>
              <a:rPr lang="ru-RU" sz="2400" dirty="0" smtClean="0">
                <a:latin typeface="Arial" panose="020B0604020202020204" pitchFamily="34" charset="0"/>
                <a:cs typeface="Arial" panose="020B0604020202020204" pitchFamily="34" charset="0"/>
              </a:rPr>
              <a:t>ФК.</a:t>
            </a:r>
            <a:endParaRPr lang="ru-RU" sz="2400" dirty="0">
              <a:latin typeface="Arial" panose="020B0604020202020204" pitchFamily="34" charset="0"/>
              <a:cs typeface="Arial" panose="020B0604020202020204" pitchFamily="34" charset="0"/>
            </a:endParaRPr>
          </a:p>
        </p:txBody>
      </p:sp>
      <p:sp>
        <p:nvSpPr>
          <p:cNvPr id="2" name="Выноска со стрелкой влево 1"/>
          <p:cNvSpPr/>
          <p:nvPr/>
        </p:nvSpPr>
        <p:spPr>
          <a:xfrm>
            <a:off x="6269922" y="2708920"/>
            <a:ext cx="2843808" cy="4032448"/>
          </a:xfrm>
          <a:prstGeom prst="left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b="1" dirty="0" smtClean="0">
                <a:solidFill>
                  <a:srgbClr val="FF0000"/>
                </a:solidFill>
              </a:rPr>
              <a:t>Расходные операции за счет остатков целевых средств, потребность в которых подтверждена,  с лицевых счетов в ФК</a:t>
            </a:r>
            <a:endParaRPr lang="ru-RU" b="1" dirty="0">
              <a:solidFill>
                <a:srgbClr val="FF0000"/>
              </a:solidFill>
            </a:endParaRPr>
          </a:p>
        </p:txBody>
      </p:sp>
    </p:spTree>
    <p:extLst>
      <p:ext uri="{BB962C8B-B14F-4D97-AF65-F5344CB8AC3E}">
        <p14:creationId xmlns:p14="http://schemas.microsoft.com/office/powerpoint/2010/main" val="1935719921"/>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1" y="116628"/>
          <a:ext cx="9108505" cy="6667715"/>
        </p:xfrm>
        <a:graphic>
          <a:graphicData uri="http://schemas.openxmlformats.org/drawingml/2006/table">
            <a:tbl>
              <a:tblPr/>
              <a:tblGrid>
                <a:gridCol w="1795542">
                  <a:extLst>
                    <a:ext uri="{9D8B030D-6E8A-4147-A177-3AD203B41FA5}">
                      <a16:colId xmlns:a16="http://schemas.microsoft.com/office/drawing/2014/main" val="3772272910"/>
                    </a:ext>
                  </a:extLst>
                </a:gridCol>
                <a:gridCol w="380512">
                  <a:extLst>
                    <a:ext uri="{9D8B030D-6E8A-4147-A177-3AD203B41FA5}">
                      <a16:colId xmlns:a16="http://schemas.microsoft.com/office/drawing/2014/main" val="1715952088"/>
                    </a:ext>
                  </a:extLst>
                </a:gridCol>
                <a:gridCol w="654006">
                  <a:extLst>
                    <a:ext uri="{9D8B030D-6E8A-4147-A177-3AD203B41FA5}">
                      <a16:colId xmlns:a16="http://schemas.microsoft.com/office/drawing/2014/main" val="1698419586"/>
                    </a:ext>
                  </a:extLst>
                </a:gridCol>
                <a:gridCol w="520828">
                  <a:extLst>
                    <a:ext uri="{9D8B030D-6E8A-4147-A177-3AD203B41FA5}">
                      <a16:colId xmlns:a16="http://schemas.microsoft.com/office/drawing/2014/main" val="1861911071"/>
                    </a:ext>
                  </a:extLst>
                </a:gridCol>
                <a:gridCol w="249710">
                  <a:extLst>
                    <a:ext uri="{9D8B030D-6E8A-4147-A177-3AD203B41FA5}">
                      <a16:colId xmlns:a16="http://schemas.microsoft.com/office/drawing/2014/main" val="1089575931"/>
                    </a:ext>
                  </a:extLst>
                </a:gridCol>
                <a:gridCol w="665895">
                  <a:extLst>
                    <a:ext uri="{9D8B030D-6E8A-4147-A177-3AD203B41FA5}">
                      <a16:colId xmlns:a16="http://schemas.microsoft.com/office/drawing/2014/main" val="966145169"/>
                    </a:ext>
                  </a:extLst>
                </a:gridCol>
                <a:gridCol w="527960">
                  <a:extLst>
                    <a:ext uri="{9D8B030D-6E8A-4147-A177-3AD203B41FA5}">
                      <a16:colId xmlns:a16="http://schemas.microsoft.com/office/drawing/2014/main" val="2696487685"/>
                    </a:ext>
                  </a:extLst>
                </a:gridCol>
                <a:gridCol w="737241">
                  <a:extLst>
                    <a:ext uri="{9D8B030D-6E8A-4147-A177-3AD203B41FA5}">
                      <a16:colId xmlns:a16="http://schemas.microsoft.com/office/drawing/2014/main" val="2424037597"/>
                    </a:ext>
                  </a:extLst>
                </a:gridCol>
                <a:gridCol w="442345">
                  <a:extLst>
                    <a:ext uri="{9D8B030D-6E8A-4147-A177-3AD203B41FA5}">
                      <a16:colId xmlns:a16="http://schemas.microsoft.com/office/drawing/2014/main" val="2808401385"/>
                    </a:ext>
                  </a:extLst>
                </a:gridCol>
                <a:gridCol w="585037">
                  <a:extLst>
                    <a:ext uri="{9D8B030D-6E8A-4147-A177-3AD203B41FA5}">
                      <a16:colId xmlns:a16="http://schemas.microsoft.com/office/drawing/2014/main" val="2220083748"/>
                    </a:ext>
                  </a:extLst>
                </a:gridCol>
                <a:gridCol w="832369">
                  <a:extLst>
                    <a:ext uri="{9D8B030D-6E8A-4147-A177-3AD203B41FA5}">
                      <a16:colId xmlns:a16="http://schemas.microsoft.com/office/drawing/2014/main" val="2158613659"/>
                    </a:ext>
                  </a:extLst>
                </a:gridCol>
                <a:gridCol w="663518">
                  <a:extLst>
                    <a:ext uri="{9D8B030D-6E8A-4147-A177-3AD203B41FA5}">
                      <a16:colId xmlns:a16="http://schemas.microsoft.com/office/drawing/2014/main" val="2482690554"/>
                    </a:ext>
                  </a:extLst>
                </a:gridCol>
                <a:gridCol w="582658">
                  <a:extLst>
                    <a:ext uri="{9D8B030D-6E8A-4147-A177-3AD203B41FA5}">
                      <a16:colId xmlns:a16="http://schemas.microsoft.com/office/drawing/2014/main" val="74162717"/>
                    </a:ext>
                  </a:extLst>
                </a:gridCol>
                <a:gridCol w="470884">
                  <a:extLst>
                    <a:ext uri="{9D8B030D-6E8A-4147-A177-3AD203B41FA5}">
                      <a16:colId xmlns:a16="http://schemas.microsoft.com/office/drawing/2014/main" val="419749639"/>
                    </a:ext>
                  </a:extLst>
                </a:gridCol>
              </a:tblGrid>
              <a:tr h="229112">
                <a:tc gridSpan="14">
                  <a:txBody>
                    <a:bodyPr/>
                    <a:lstStyle/>
                    <a:p>
                      <a:pPr algn="ctr" fontAlgn="b"/>
                      <a:r>
                        <a:rPr lang="ru-RU" sz="800" b="1" i="0" u="none" strike="noStrike" dirty="0">
                          <a:effectLst/>
                          <a:latin typeface="Arial" panose="020B0604020202020204" pitchFamily="34" charset="0"/>
                          <a:cs typeface="Arial" panose="020B0604020202020204" pitchFamily="34" charset="0"/>
                        </a:rPr>
                        <a:t>Сведения о задолженности по ущербу, хищениям денежных средств и материальных ценностей</a:t>
                      </a:r>
                    </a:p>
                  </a:txBody>
                  <a:tcPr marL="3359" marR="3359" marT="3359"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69821977"/>
                  </a:ext>
                </a:extLst>
              </a:tr>
              <a:tr h="130935">
                <a:tc gridSpan="9">
                  <a:txBody>
                    <a:bodyPr/>
                    <a:lstStyle/>
                    <a:p>
                      <a:pPr algn="ctr" fontAlgn="b"/>
                      <a:r>
                        <a:rPr lang="ru-RU" sz="800" b="1" i="0" u="none" strike="noStrike" dirty="0">
                          <a:effectLst/>
                          <a:latin typeface="Arial" panose="020B0604020202020204" pitchFamily="34" charset="0"/>
                          <a:cs typeface="Arial" panose="020B0604020202020204" pitchFamily="34" charset="0"/>
                        </a:rPr>
                        <a:t> </a:t>
                      </a:r>
                    </a:p>
                  </a:txBody>
                  <a:tcPr marL="3359" marR="3359" marT="3359"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ctr" fontAlgn="b"/>
                      <a:r>
                        <a:rPr lang="ru-RU" sz="800" b="1" i="0" u="none" strike="noStrike">
                          <a:effectLst/>
                          <a:latin typeface="Arial" panose="020B0604020202020204" pitchFamily="34" charset="0"/>
                          <a:cs typeface="Arial" panose="020B0604020202020204" pitchFamily="34" charset="0"/>
                        </a:rPr>
                        <a:t> </a:t>
                      </a:r>
                    </a:p>
                  </a:txBody>
                  <a:tcPr marL="3359" marR="3359" marT="3359" marB="0" anchor="b">
                    <a:lnL>
                      <a:noFill/>
                    </a:lnL>
                    <a:lnR>
                      <a:noFill/>
                    </a:lnR>
                    <a:lnT>
                      <a:noFill/>
                    </a:lnT>
                    <a:lnB>
                      <a:noFill/>
                    </a:lnB>
                    <a:solidFill>
                      <a:srgbClr val="FFFFFF"/>
                    </a:solidFill>
                  </a:tcPr>
                </a:tc>
                <a:tc>
                  <a:txBody>
                    <a:bodyPr/>
                    <a:lstStyle/>
                    <a:p>
                      <a:pPr algn="ctr" fontAlgn="b"/>
                      <a:r>
                        <a:rPr lang="ru-RU" sz="800" b="1" i="0" u="none" strike="noStrike">
                          <a:effectLst/>
                          <a:latin typeface="Arial" panose="020B0604020202020204" pitchFamily="34" charset="0"/>
                          <a:cs typeface="Arial" panose="020B0604020202020204" pitchFamily="34" charset="0"/>
                        </a:rPr>
                        <a:t> </a:t>
                      </a:r>
                    </a:p>
                  </a:txBody>
                  <a:tcPr marL="3359" marR="3359" marT="3359" marB="0" anchor="b">
                    <a:lnL>
                      <a:noFill/>
                    </a:lnL>
                    <a:lnR>
                      <a:noFill/>
                    </a:lnR>
                    <a:lnT>
                      <a:noFill/>
                    </a:lnT>
                    <a:lnB>
                      <a:noFill/>
                    </a:lnB>
                    <a:solidFill>
                      <a:srgbClr val="FFFFFF"/>
                    </a:solidFill>
                  </a:tcPr>
                </a:tc>
                <a:tc>
                  <a:txBody>
                    <a:bodyPr/>
                    <a:lstStyle/>
                    <a:p>
                      <a:pPr algn="ctr" fontAlgn="b"/>
                      <a:r>
                        <a:rPr lang="ru-RU" sz="800" b="1" i="0" u="none" strike="noStrike">
                          <a:effectLst/>
                          <a:latin typeface="Arial" panose="020B0604020202020204" pitchFamily="34" charset="0"/>
                          <a:cs typeface="Arial" panose="020B0604020202020204" pitchFamily="34" charset="0"/>
                        </a:rPr>
                        <a:t> </a:t>
                      </a:r>
                    </a:p>
                  </a:txBody>
                  <a:tcPr marL="3359" marR="3359" marT="3359" marB="0" anchor="b">
                    <a:lnL>
                      <a:noFill/>
                    </a:lnL>
                    <a:lnR>
                      <a:noFill/>
                    </a:lnR>
                    <a:lnT>
                      <a:noFill/>
                    </a:lnT>
                    <a:lnB>
                      <a:noFill/>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a:noFill/>
                    </a:lnL>
                    <a:lnR>
                      <a:noFill/>
                    </a:lnR>
                    <a:lnT>
                      <a:noFill/>
                    </a:lnT>
                    <a:lnB>
                      <a:noFill/>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a:noFill/>
                    </a:lnL>
                    <a:lnR>
                      <a:noFill/>
                    </a:lnR>
                    <a:lnT>
                      <a:noFill/>
                    </a:lnT>
                    <a:lnB>
                      <a:noFill/>
                    </a:lnB>
                    <a:solidFill>
                      <a:srgbClr val="FFFFFF"/>
                    </a:solidFill>
                  </a:tcPr>
                </a:tc>
                <a:extLst>
                  <a:ext uri="{0D108BD9-81ED-4DB2-BD59-A6C34878D82A}">
                    <a16:rowId xmlns:a16="http://schemas.microsoft.com/office/drawing/2014/main" val="1408753310"/>
                  </a:ext>
                </a:extLst>
              </a:tr>
              <a:tr h="130935">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321789781"/>
                  </a:ext>
                </a:extLst>
              </a:tr>
              <a:tr h="640633">
                <a:tc rowSpan="3">
                  <a:txBody>
                    <a:bodyPr/>
                    <a:lstStyle/>
                    <a:p>
                      <a:pPr algn="ctr" fontAlgn="ctr"/>
                      <a:r>
                        <a:rPr lang="ru-RU" sz="800" b="0" i="0" u="none" strike="noStrike" dirty="0">
                          <a:effectLst/>
                          <a:latin typeface="Arial" panose="020B0604020202020204" pitchFamily="34" charset="0"/>
                          <a:cs typeface="Arial" panose="020B0604020202020204" pitchFamily="34" charset="0"/>
                        </a:rPr>
                        <a:t>Наименование  показателя</a:t>
                      </a:r>
                    </a:p>
                  </a:txBody>
                  <a:tcPr marL="3359" marR="3359" marT="3359"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a:txBody>
                    <a:bodyPr/>
                    <a:lstStyle/>
                    <a:p>
                      <a:pPr algn="ctr" fontAlgn="ctr"/>
                      <a:r>
                        <a:rPr lang="ru-RU" sz="800" b="0" i="0" u="none" strike="noStrike">
                          <a:effectLst/>
                          <a:latin typeface="Arial" panose="020B0604020202020204" pitchFamily="34" charset="0"/>
                          <a:cs typeface="Arial" panose="020B0604020202020204" pitchFamily="34" charset="0"/>
                        </a:rPr>
                        <a:t>Код</a:t>
                      </a:r>
                      <a:br>
                        <a:rPr lang="ru-RU" sz="800" b="0" i="0" u="none" strike="noStrike">
                          <a:effectLst/>
                          <a:latin typeface="Arial" panose="020B0604020202020204" pitchFamily="34" charset="0"/>
                          <a:cs typeface="Arial" panose="020B0604020202020204" pitchFamily="34" charset="0"/>
                        </a:rPr>
                      </a:br>
                      <a:r>
                        <a:rPr lang="ru-RU" sz="800" b="0" i="0" u="none" strike="noStrike">
                          <a:effectLst/>
                          <a:latin typeface="Arial" panose="020B0604020202020204" pitchFamily="34" charset="0"/>
                          <a:cs typeface="Arial" panose="020B0604020202020204" pitchFamily="34" charset="0"/>
                        </a:rPr>
                        <a:t>строки</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ctr"/>
                      <a:r>
                        <a:rPr lang="ru-RU" sz="800" b="0" i="0" u="none" strike="noStrike" dirty="0">
                          <a:effectLst/>
                          <a:latin typeface="Arial" panose="020B0604020202020204" pitchFamily="34" charset="0"/>
                          <a:cs typeface="Arial" panose="020B0604020202020204" pitchFamily="34" charset="0"/>
                        </a:rPr>
                        <a:t>Остаток задолженности по возмещению ущерба на начало года</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3">
                  <a:txBody>
                    <a:bodyPr/>
                    <a:lstStyle/>
                    <a:p>
                      <a:pPr algn="ctr" fontAlgn="ctr"/>
                      <a:r>
                        <a:rPr lang="ru-RU" sz="800" b="0" i="0" u="none" strike="noStrike">
                          <a:effectLst/>
                          <a:latin typeface="Arial" panose="020B0604020202020204" pitchFamily="34" charset="0"/>
                          <a:cs typeface="Arial" panose="020B0604020202020204" pitchFamily="34" charset="0"/>
                        </a:rPr>
                        <a:t>Выявлено недостач, хищений, нанесения ущерба</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3">
                  <a:txBody>
                    <a:bodyPr/>
                    <a:lstStyle/>
                    <a:p>
                      <a:pPr algn="ctr" fontAlgn="ctr"/>
                      <a:r>
                        <a:rPr lang="ru-RU" sz="800" b="0" i="0" u="none" strike="noStrike">
                          <a:effectLst/>
                          <a:latin typeface="Arial" panose="020B0604020202020204" pitchFamily="34" charset="0"/>
                          <a:cs typeface="Arial" panose="020B0604020202020204" pitchFamily="34" charset="0"/>
                        </a:rPr>
                        <a:t>Возмещено недостач, хищений, нанесения ущерба</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2">
                  <a:txBody>
                    <a:bodyPr/>
                    <a:lstStyle/>
                    <a:p>
                      <a:pPr algn="ctr" fontAlgn="ctr"/>
                      <a:r>
                        <a:rPr lang="ru-RU" sz="800" b="0" i="0" u="none" strike="noStrike">
                          <a:effectLst/>
                          <a:latin typeface="Arial" panose="020B0604020202020204" pitchFamily="34" charset="0"/>
                          <a:cs typeface="Arial" panose="020B0604020202020204" pitchFamily="34" charset="0"/>
                        </a:rPr>
                        <a:t>Списано </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2">
                  <a:txBody>
                    <a:bodyPr/>
                    <a:lstStyle/>
                    <a:p>
                      <a:pPr algn="ctr" fontAlgn="ctr"/>
                      <a:r>
                        <a:rPr lang="ru-RU" sz="800" b="0" i="0" u="none" strike="noStrike">
                          <a:effectLst/>
                          <a:latin typeface="Arial" panose="020B0604020202020204" pitchFamily="34" charset="0"/>
                          <a:cs typeface="Arial" panose="020B0604020202020204" pitchFamily="34" charset="0"/>
                        </a:rPr>
                        <a:t>Остаток задолженности </a:t>
                      </a:r>
                      <a:br>
                        <a:rPr lang="ru-RU" sz="800" b="0" i="0" u="none" strike="noStrike">
                          <a:effectLst/>
                          <a:latin typeface="Arial" panose="020B0604020202020204" pitchFamily="34" charset="0"/>
                          <a:cs typeface="Arial" panose="020B0604020202020204" pitchFamily="34" charset="0"/>
                        </a:rPr>
                      </a:br>
                      <a:r>
                        <a:rPr lang="ru-RU" sz="800" b="0" i="0" u="none" strike="noStrike">
                          <a:effectLst/>
                          <a:latin typeface="Arial" panose="020B0604020202020204" pitchFamily="34" charset="0"/>
                          <a:cs typeface="Arial" panose="020B0604020202020204" pitchFamily="34" charset="0"/>
                        </a:rPr>
                        <a:t>по возмещению ущерба </a:t>
                      </a:r>
                      <a:br>
                        <a:rPr lang="ru-RU" sz="800" b="0" i="0" u="none" strike="noStrike">
                          <a:effectLst/>
                          <a:latin typeface="Arial" panose="020B0604020202020204" pitchFamily="34" charset="0"/>
                          <a:cs typeface="Arial" panose="020B0604020202020204" pitchFamily="34" charset="0"/>
                        </a:rPr>
                      </a:br>
                      <a:r>
                        <a:rPr lang="ru-RU" sz="800" b="0" i="0" u="none" strike="noStrike">
                          <a:effectLst/>
                          <a:latin typeface="Arial" panose="020B0604020202020204" pitchFamily="34" charset="0"/>
                          <a:cs typeface="Arial" panose="020B0604020202020204" pitchFamily="34" charset="0"/>
                        </a:rPr>
                        <a:t>на конец года</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extLst>
                  <a:ext uri="{0D108BD9-81ED-4DB2-BD59-A6C34878D82A}">
                    <a16:rowId xmlns:a16="http://schemas.microsoft.com/office/drawing/2014/main" val="2162458796"/>
                  </a:ext>
                </a:extLst>
              </a:tr>
              <a:tr h="258360">
                <a:tc vMerge="1">
                  <a:txBody>
                    <a:bodyPr/>
                    <a:lstStyle/>
                    <a:p>
                      <a:endParaRPr lang="ru-RU"/>
                    </a:p>
                  </a:txBody>
                  <a:tcPr/>
                </a:tc>
                <a:tc vMerge="1">
                  <a:txBody>
                    <a:bodyPr/>
                    <a:lstStyle/>
                    <a:p>
                      <a:endParaRPr lang="ru-RU"/>
                    </a:p>
                  </a:txBody>
                  <a:tcPr/>
                </a:tc>
                <a:tc rowSpan="2">
                  <a:txBody>
                    <a:bodyPr/>
                    <a:lstStyle/>
                    <a:p>
                      <a:pPr algn="ctr" fontAlgn="ctr"/>
                      <a:r>
                        <a:rPr lang="ru-RU" sz="800" b="0" i="0" u="none" strike="noStrike" dirty="0">
                          <a:effectLst/>
                          <a:latin typeface="Arial" panose="020B0604020202020204" pitchFamily="34" charset="0"/>
                          <a:cs typeface="Arial" panose="020B0604020202020204" pitchFamily="34" charset="0"/>
                        </a:rPr>
                        <a:t>всего</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800" b="0" i="0" u="none" strike="noStrike">
                          <a:effectLst/>
                          <a:latin typeface="Arial" panose="020B0604020202020204" pitchFamily="34" charset="0"/>
                          <a:cs typeface="Arial" panose="020B0604020202020204" pitchFamily="34" charset="0"/>
                        </a:rPr>
                        <a:t>из него:</a:t>
                      </a:r>
                      <a:br>
                        <a:rPr lang="ru-RU" sz="800" b="0" i="0" u="none" strike="noStrike">
                          <a:effectLst/>
                          <a:latin typeface="Arial" panose="020B0604020202020204" pitchFamily="34" charset="0"/>
                          <a:cs typeface="Arial" panose="020B0604020202020204" pitchFamily="34" charset="0"/>
                        </a:rPr>
                      </a:br>
                      <a:r>
                        <a:rPr lang="ru-RU" sz="800" b="0" i="0" u="none" strike="noStrike">
                          <a:effectLst/>
                          <a:latin typeface="Arial" panose="020B0604020202020204" pitchFamily="34" charset="0"/>
                          <a:cs typeface="Arial" panose="020B0604020202020204" pitchFamily="34" charset="0"/>
                        </a:rPr>
                        <a:t>на взыскании в службе судебных приставов</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800" b="0" i="0" u="none" strike="noStrike">
                          <a:effectLst/>
                          <a:latin typeface="Arial" panose="020B0604020202020204" pitchFamily="34" charset="0"/>
                          <a:cs typeface="Arial" panose="020B0604020202020204" pitchFamily="34" charset="0"/>
                        </a:rPr>
                        <a:t>всего</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ctr"/>
                      <a:r>
                        <a:rPr lang="ru-RU" sz="800" b="0" i="0" u="none" strike="noStrike">
                          <a:effectLst/>
                          <a:latin typeface="Arial" panose="020B0604020202020204" pitchFamily="34" charset="0"/>
                          <a:cs typeface="Arial" panose="020B0604020202020204" pitchFamily="34" charset="0"/>
                        </a:rPr>
                        <a:t>в том числе</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2">
                  <a:txBody>
                    <a:bodyPr/>
                    <a:lstStyle/>
                    <a:p>
                      <a:pPr algn="ctr" fontAlgn="b"/>
                      <a:r>
                        <a:rPr lang="ru-RU" sz="800" b="0" i="0" u="none" strike="noStrike">
                          <a:effectLst/>
                          <a:latin typeface="Arial" panose="020B0604020202020204" pitchFamily="34" charset="0"/>
                          <a:cs typeface="Arial" panose="020B0604020202020204" pitchFamily="34" charset="0"/>
                        </a:rPr>
                        <a:t>из них взыскано</a:t>
                      </a:r>
                      <a:br>
                        <a:rPr lang="ru-RU" sz="800" b="0" i="0" u="none" strike="noStrike">
                          <a:effectLst/>
                          <a:latin typeface="Arial" panose="020B0604020202020204" pitchFamily="34" charset="0"/>
                          <a:cs typeface="Arial" panose="020B0604020202020204" pitchFamily="34" charset="0"/>
                        </a:rPr>
                      </a:br>
                      <a:r>
                        <a:rPr lang="ru-RU" sz="800" b="0" i="0" u="none" strike="noStrike">
                          <a:effectLst/>
                          <a:latin typeface="Arial" panose="020B0604020202020204" pitchFamily="34" charset="0"/>
                          <a:cs typeface="Arial" panose="020B0604020202020204" pitchFamily="34" charset="0"/>
                        </a:rPr>
                        <a:t> с виновных лиц</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rowSpan="2">
                  <a:txBody>
                    <a:bodyPr/>
                    <a:lstStyle/>
                    <a:p>
                      <a:pPr algn="ctr" fontAlgn="ctr"/>
                      <a:r>
                        <a:rPr lang="ru-RU" sz="800" b="0" i="0" u="none" strike="noStrike">
                          <a:effectLst/>
                          <a:latin typeface="Arial" panose="020B0604020202020204" pitchFamily="34" charset="0"/>
                          <a:cs typeface="Arial" panose="020B0604020202020204" pitchFamily="34" charset="0"/>
                        </a:rPr>
                        <a:t>страховыми организациями</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800" b="0" i="0" u="none" strike="noStrike">
                          <a:effectLst/>
                          <a:latin typeface="Arial" panose="020B0604020202020204" pitchFamily="34" charset="0"/>
                          <a:cs typeface="Arial" panose="020B0604020202020204" pitchFamily="34" charset="0"/>
                        </a:rPr>
                        <a:t>всего</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800" b="0" i="0" u="none" strike="noStrike">
                          <a:effectLst/>
                          <a:latin typeface="Arial" panose="020B0604020202020204" pitchFamily="34" charset="0"/>
                          <a:cs typeface="Arial" panose="020B0604020202020204" pitchFamily="34" charset="0"/>
                        </a:rPr>
                        <a:t>из них:</a:t>
                      </a:r>
                      <a:br>
                        <a:rPr lang="ru-RU" sz="800" b="0" i="0" u="none" strike="noStrike">
                          <a:effectLst/>
                          <a:latin typeface="Arial" panose="020B0604020202020204" pitchFamily="34" charset="0"/>
                          <a:cs typeface="Arial" panose="020B0604020202020204" pitchFamily="34" charset="0"/>
                        </a:rPr>
                      </a:br>
                      <a:r>
                        <a:rPr lang="ru-RU" sz="800" b="0" i="0" u="none" strike="noStrike">
                          <a:effectLst/>
                          <a:latin typeface="Arial" panose="020B0604020202020204" pitchFamily="34" charset="0"/>
                          <a:cs typeface="Arial" panose="020B0604020202020204" pitchFamily="34" charset="0"/>
                        </a:rPr>
                        <a:t>в связи с прекращением взыскания по исполнительным листам</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800" b="0" i="0" u="none" strike="noStrike">
                          <a:effectLst/>
                          <a:latin typeface="Arial" panose="020B0604020202020204" pitchFamily="34" charset="0"/>
                          <a:cs typeface="Arial" panose="020B0604020202020204" pitchFamily="34" charset="0"/>
                        </a:rPr>
                        <a:t>всего</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800" b="0" i="0" u="none" strike="noStrike">
                          <a:effectLst/>
                          <a:latin typeface="Arial" panose="020B0604020202020204" pitchFamily="34" charset="0"/>
                          <a:cs typeface="Arial" panose="020B0604020202020204" pitchFamily="34" charset="0"/>
                        </a:rPr>
                        <a:t>из него:</a:t>
                      </a:r>
                      <a:br>
                        <a:rPr lang="ru-RU" sz="800" b="0" i="0" u="none" strike="noStrike">
                          <a:effectLst/>
                          <a:latin typeface="Arial" panose="020B0604020202020204" pitchFamily="34" charset="0"/>
                          <a:cs typeface="Arial" panose="020B0604020202020204" pitchFamily="34" charset="0"/>
                        </a:rPr>
                      </a:br>
                      <a:r>
                        <a:rPr lang="ru-RU" sz="800" b="0" i="0" u="none" strike="noStrike">
                          <a:effectLst/>
                          <a:latin typeface="Arial" panose="020B0604020202020204" pitchFamily="34" charset="0"/>
                          <a:cs typeface="Arial" panose="020B0604020202020204" pitchFamily="34" charset="0"/>
                        </a:rPr>
                        <a:t>на взыскании в службе судебных приставов</a:t>
                      </a:r>
                    </a:p>
                  </a:txBody>
                  <a:tcPr marL="3359" marR="3359" marT="3359"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293273973"/>
                  </a:ext>
                </a:extLst>
              </a:tr>
              <a:tr h="891971">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800" b="0" i="0" u="none" strike="noStrike">
                          <a:effectLst/>
                          <a:latin typeface="Arial" panose="020B0604020202020204" pitchFamily="34" charset="0"/>
                          <a:cs typeface="Arial" panose="020B0604020202020204" pitchFamily="34" charset="0"/>
                        </a:rPr>
                        <a:t>виновные лица установлены</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effectLst/>
                          <a:latin typeface="Arial" panose="020B0604020202020204" pitchFamily="34" charset="0"/>
                          <a:cs typeface="Arial" panose="020B0604020202020204" pitchFamily="34" charset="0"/>
                        </a:rPr>
                        <a:t>виновные лица не установлены</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effectLst/>
                          <a:latin typeface="Arial" panose="020B0604020202020204" pitchFamily="34" charset="0"/>
                          <a:cs typeface="Arial" panose="020B0604020202020204" pitchFamily="34" charset="0"/>
                        </a:rPr>
                        <a:t>всего</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effectLst/>
                          <a:latin typeface="Arial" panose="020B0604020202020204" pitchFamily="34" charset="0"/>
                          <a:cs typeface="Arial" panose="020B0604020202020204" pitchFamily="34" charset="0"/>
                        </a:rPr>
                        <a:t>взыскано</a:t>
                      </a:r>
                      <a:br>
                        <a:rPr lang="ru-RU" sz="800" b="0" i="0" u="none" strike="noStrike">
                          <a:effectLst/>
                          <a:latin typeface="Arial" panose="020B0604020202020204" pitchFamily="34" charset="0"/>
                          <a:cs typeface="Arial" panose="020B0604020202020204" pitchFamily="34" charset="0"/>
                        </a:rPr>
                      </a:br>
                      <a:r>
                        <a:rPr lang="ru-RU" sz="800" b="0" i="0" u="none" strike="noStrike">
                          <a:effectLst/>
                          <a:latin typeface="Arial" panose="020B0604020202020204" pitchFamily="34" charset="0"/>
                          <a:cs typeface="Arial" panose="020B0604020202020204" pitchFamily="34" charset="0"/>
                        </a:rPr>
                        <a:t>по решению суда</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1755621816"/>
                  </a:ext>
                </a:extLst>
              </a:tr>
              <a:tr h="130935">
                <a:tc>
                  <a:txBody>
                    <a:bodyPr/>
                    <a:lstStyle/>
                    <a:p>
                      <a:pPr algn="ctr" fontAlgn="ctr"/>
                      <a:r>
                        <a:rPr lang="ru-RU" sz="800" b="0" i="0" u="none" strike="noStrike" dirty="0">
                          <a:effectLst/>
                          <a:latin typeface="Arial" panose="020B0604020202020204" pitchFamily="34" charset="0"/>
                          <a:cs typeface="Arial" panose="020B0604020202020204" pitchFamily="34" charset="0"/>
                        </a:rPr>
                        <a:t>1</a:t>
                      </a:r>
                    </a:p>
                  </a:txBody>
                  <a:tcPr marL="3359" marR="3359" marT="3359"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effectLst/>
                          <a:latin typeface="Arial" panose="020B0604020202020204" pitchFamily="34" charset="0"/>
                          <a:cs typeface="Arial" panose="020B0604020202020204" pitchFamily="34" charset="0"/>
                        </a:rPr>
                        <a:t>2</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dirty="0">
                          <a:effectLst/>
                          <a:latin typeface="Arial" panose="020B0604020202020204" pitchFamily="34" charset="0"/>
                          <a:cs typeface="Arial" panose="020B0604020202020204" pitchFamily="34" charset="0"/>
                        </a:rPr>
                        <a:t>3</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effectLst/>
                          <a:latin typeface="Arial" panose="020B0604020202020204" pitchFamily="34" charset="0"/>
                          <a:cs typeface="Arial" panose="020B0604020202020204" pitchFamily="34" charset="0"/>
                        </a:rPr>
                        <a:t>4</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effectLst/>
                          <a:latin typeface="Arial" panose="020B0604020202020204" pitchFamily="34" charset="0"/>
                          <a:cs typeface="Arial" panose="020B0604020202020204" pitchFamily="34" charset="0"/>
                        </a:rPr>
                        <a:t>5</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effectLst/>
                          <a:latin typeface="Arial" panose="020B0604020202020204" pitchFamily="34" charset="0"/>
                          <a:cs typeface="Arial" panose="020B0604020202020204" pitchFamily="34" charset="0"/>
                        </a:rPr>
                        <a:t>6</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effectLst/>
                          <a:latin typeface="Arial" panose="020B0604020202020204" pitchFamily="34" charset="0"/>
                          <a:cs typeface="Arial" panose="020B0604020202020204" pitchFamily="34" charset="0"/>
                        </a:rPr>
                        <a:t>7</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effectLst/>
                          <a:latin typeface="Arial" panose="020B0604020202020204" pitchFamily="34" charset="0"/>
                          <a:cs typeface="Arial" panose="020B0604020202020204" pitchFamily="34" charset="0"/>
                        </a:rPr>
                        <a:t>8</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effectLst/>
                          <a:latin typeface="Arial" panose="020B0604020202020204" pitchFamily="34" charset="0"/>
                          <a:cs typeface="Arial" panose="020B0604020202020204" pitchFamily="34" charset="0"/>
                        </a:rPr>
                        <a:t>9</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effectLst/>
                          <a:latin typeface="Arial" panose="020B0604020202020204" pitchFamily="34" charset="0"/>
                          <a:cs typeface="Arial" panose="020B0604020202020204" pitchFamily="34" charset="0"/>
                        </a:rPr>
                        <a:t>10</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effectLst/>
                          <a:latin typeface="Arial" panose="020B0604020202020204" pitchFamily="34" charset="0"/>
                          <a:cs typeface="Arial" panose="020B0604020202020204" pitchFamily="34" charset="0"/>
                        </a:rPr>
                        <a:t>11</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effectLst/>
                          <a:latin typeface="Arial" panose="020B0604020202020204" pitchFamily="34" charset="0"/>
                          <a:cs typeface="Arial" panose="020B0604020202020204" pitchFamily="34" charset="0"/>
                        </a:rPr>
                        <a:t>12</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effectLst/>
                          <a:latin typeface="Arial" panose="020B0604020202020204" pitchFamily="34" charset="0"/>
                          <a:cs typeface="Arial" panose="020B0604020202020204" pitchFamily="34" charset="0"/>
                        </a:rPr>
                        <a:t>13</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effectLst/>
                          <a:latin typeface="Arial" panose="020B0604020202020204" pitchFamily="34" charset="0"/>
                          <a:cs typeface="Arial" panose="020B0604020202020204" pitchFamily="34" charset="0"/>
                        </a:rPr>
                        <a:t>14</a:t>
                      </a:r>
                    </a:p>
                  </a:txBody>
                  <a:tcPr marL="3359" marR="3359" marT="3359"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881000022"/>
                  </a:ext>
                </a:extLst>
              </a:tr>
              <a:tr h="135118">
                <a:tc>
                  <a:txBody>
                    <a:bodyPr/>
                    <a:lstStyle/>
                    <a:p>
                      <a:pPr algn="l" fontAlgn="b"/>
                      <a:r>
                        <a:rPr lang="ru-RU" sz="800" b="0" i="0" u="none" strike="noStrike" dirty="0">
                          <a:effectLst/>
                          <a:latin typeface="Arial" panose="020B0604020202020204" pitchFamily="34" charset="0"/>
                          <a:cs typeface="Arial" panose="020B0604020202020204" pitchFamily="34" charset="0"/>
                        </a:rPr>
                        <a:t>Денежные средства</a:t>
                      </a:r>
                    </a:p>
                  </a:txBody>
                  <a:tcPr marL="3359" marR="3359" marT="3359"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effectLst/>
                          <a:latin typeface="Arial" panose="020B0604020202020204" pitchFamily="34" charset="0"/>
                          <a:cs typeface="Arial" panose="020B0604020202020204" pitchFamily="34" charset="0"/>
                        </a:rPr>
                        <a:t>0100</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538476356"/>
                  </a:ext>
                </a:extLst>
              </a:tr>
              <a:tr h="258360">
                <a:tc>
                  <a:txBody>
                    <a:bodyPr/>
                    <a:lstStyle/>
                    <a:p>
                      <a:pPr algn="l" fontAlgn="b"/>
                      <a:r>
                        <a:rPr lang="ru-RU" sz="800" b="0" i="0" u="none" strike="noStrike" dirty="0">
                          <a:effectLst/>
                          <a:latin typeface="Arial" panose="020B0604020202020204" pitchFamily="34" charset="0"/>
                          <a:cs typeface="Arial" panose="020B0604020202020204" pitchFamily="34" charset="0"/>
                        </a:rPr>
                        <a:t>в том числе:</a:t>
                      </a:r>
                      <a:br>
                        <a:rPr lang="ru-RU" sz="800" b="0" i="0" u="none" strike="noStrike" dirty="0">
                          <a:effectLst/>
                          <a:latin typeface="Arial" panose="020B0604020202020204" pitchFamily="34" charset="0"/>
                          <a:cs typeface="Arial" panose="020B0604020202020204" pitchFamily="34" charset="0"/>
                        </a:rPr>
                      </a:br>
                      <a:r>
                        <a:rPr lang="ru-RU" sz="800" b="0" i="0" u="none" strike="noStrike" dirty="0">
                          <a:effectLst/>
                          <a:latin typeface="Arial" panose="020B0604020202020204" pitchFamily="34" charset="0"/>
                          <a:cs typeface="Arial" panose="020B0604020202020204" pitchFamily="34" charset="0"/>
                        </a:rPr>
                        <a:t>в связи с хищением (кражами)</a:t>
                      </a:r>
                    </a:p>
                  </a:txBody>
                  <a:tcPr marL="100778"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effectLst/>
                          <a:latin typeface="Arial" panose="020B0604020202020204" pitchFamily="34" charset="0"/>
                          <a:cs typeface="Arial" panose="020B0604020202020204" pitchFamily="34" charset="0"/>
                        </a:rPr>
                        <a:t>0110</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117098555"/>
                  </a:ext>
                </a:extLst>
              </a:tr>
              <a:tr h="513209">
                <a:tc>
                  <a:txBody>
                    <a:bodyPr/>
                    <a:lstStyle/>
                    <a:p>
                      <a:pPr algn="l" fontAlgn="b"/>
                      <a:r>
                        <a:rPr lang="ru-RU" sz="800" b="0" i="0" u="none" strike="noStrike" dirty="0">
                          <a:effectLst/>
                          <a:latin typeface="Arial" panose="020B0604020202020204" pitchFamily="34" charset="0"/>
                          <a:cs typeface="Arial" panose="020B0604020202020204" pitchFamily="34" charset="0"/>
                        </a:rPr>
                        <a:t>из них:    </a:t>
                      </a:r>
                      <a:br>
                        <a:rPr lang="ru-RU" sz="800" b="0" i="0" u="none" strike="noStrike" dirty="0">
                          <a:effectLst/>
                          <a:latin typeface="Arial" panose="020B0604020202020204" pitchFamily="34" charset="0"/>
                          <a:cs typeface="Arial" panose="020B0604020202020204" pitchFamily="34" charset="0"/>
                        </a:rPr>
                      </a:br>
                      <a:r>
                        <a:rPr lang="ru-RU" sz="800" b="0" i="0" u="none" strike="noStrike" dirty="0">
                          <a:effectLst/>
                          <a:latin typeface="Arial" panose="020B0604020202020204" pitchFamily="34" charset="0"/>
                          <a:cs typeface="Arial" panose="020B0604020202020204" pitchFamily="34" charset="0"/>
                        </a:rPr>
                        <a:t>возбуждено уголовных дел (находится в следственных органах)</a:t>
                      </a:r>
                    </a:p>
                  </a:txBody>
                  <a:tcPr marL="151166" marR="3359" marT="3359"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effectLst/>
                          <a:latin typeface="Arial" panose="020B0604020202020204" pitchFamily="34" charset="0"/>
                          <a:cs typeface="Arial" panose="020B0604020202020204" pitchFamily="34" charset="0"/>
                        </a:rPr>
                        <a:t>0111</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effectLst/>
                          <a:latin typeface="Arial" panose="020B0604020202020204" pitchFamily="34" charset="0"/>
                          <a:cs typeface="Arial" panose="020B0604020202020204" pitchFamily="34" charset="0"/>
                        </a:rPr>
                        <a:t>х</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effectLst/>
                          <a:latin typeface="Arial" panose="020B0604020202020204" pitchFamily="34" charset="0"/>
                          <a:cs typeface="Arial" panose="020B0604020202020204" pitchFamily="34" charset="0"/>
                        </a:rPr>
                        <a:t>х</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effectLst/>
                          <a:latin typeface="Arial" panose="020B0604020202020204" pitchFamily="34" charset="0"/>
                          <a:cs typeface="Arial" panose="020B0604020202020204" pitchFamily="34" charset="0"/>
                        </a:rPr>
                        <a:t>х</a:t>
                      </a:r>
                    </a:p>
                  </a:txBody>
                  <a:tcPr marL="3359" marR="3359" marT="335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746885431"/>
                  </a:ext>
                </a:extLst>
              </a:tr>
              <a:tr h="513209">
                <a:tc>
                  <a:txBody>
                    <a:bodyPr/>
                    <a:lstStyle/>
                    <a:p>
                      <a:pPr algn="l" fontAlgn="b"/>
                      <a:r>
                        <a:rPr lang="ru-RU" sz="800" b="0" i="0" u="none" strike="noStrike" dirty="0">
                          <a:effectLst/>
                          <a:latin typeface="Arial" panose="020B0604020202020204" pitchFamily="34" charset="0"/>
                          <a:cs typeface="Arial" panose="020B0604020202020204" pitchFamily="34" charset="0"/>
                        </a:rPr>
                        <a:t>в связи с выявлением при обработке наличных денег денежных знаков,  имеющих признаки подделки</a:t>
                      </a:r>
                    </a:p>
                  </a:txBody>
                  <a:tcPr marL="100778"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effectLst/>
                          <a:latin typeface="Arial" panose="020B0604020202020204" pitchFamily="34" charset="0"/>
                          <a:cs typeface="Arial" panose="020B0604020202020204" pitchFamily="34" charset="0"/>
                        </a:rPr>
                        <a:t>0120</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219669049"/>
                  </a:ext>
                </a:extLst>
              </a:tr>
              <a:tr h="258360">
                <a:tc>
                  <a:txBody>
                    <a:bodyPr/>
                    <a:lstStyle/>
                    <a:p>
                      <a:pPr algn="l" fontAlgn="b"/>
                      <a:r>
                        <a:rPr lang="ru-RU" sz="800" b="0" i="0" u="none" strike="noStrike" dirty="0">
                          <a:effectLst/>
                          <a:latin typeface="Arial" panose="020B0604020202020204" pitchFamily="34" charset="0"/>
                          <a:cs typeface="Arial" panose="020B0604020202020204" pitchFamily="34" charset="0"/>
                        </a:rPr>
                        <a:t>в связи с банкротством кредитной организации</a:t>
                      </a:r>
                    </a:p>
                  </a:txBody>
                  <a:tcPr marL="100778"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b"/>
                      <a:r>
                        <a:rPr lang="ru-RU" sz="800" b="0" i="0" u="none" strike="noStrike">
                          <a:effectLst/>
                          <a:latin typeface="Arial" panose="020B0604020202020204" pitchFamily="34" charset="0"/>
                          <a:cs typeface="Arial" panose="020B0604020202020204" pitchFamily="34" charset="0"/>
                        </a:rPr>
                        <a:t>0130</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670574890"/>
                  </a:ext>
                </a:extLst>
              </a:tr>
              <a:tr h="258360">
                <a:tc>
                  <a:txBody>
                    <a:bodyPr/>
                    <a:lstStyle/>
                    <a:p>
                      <a:pPr algn="l" fontAlgn="b"/>
                      <a:r>
                        <a:rPr lang="ru-RU" sz="800" b="0" i="0" u="none" strike="noStrike" dirty="0">
                          <a:effectLst/>
                          <a:latin typeface="Arial" panose="020B0604020202020204" pitchFamily="34" charset="0"/>
                          <a:cs typeface="Arial" panose="020B0604020202020204" pitchFamily="34" charset="0"/>
                        </a:rPr>
                        <a:t>Имущество (за </a:t>
                      </a:r>
                      <a:r>
                        <a:rPr lang="ru-RU" sz="800" b="0" i="0" u="none" strike="noStrike" dirty="0" err="1">
                          <a:effectLst/>
                          <a:latin typeface="Arial" panose="020B0604020202020204" pitchFamily="34" charset="0"/>
                          <a:cs typeface="Arial" panose="020B0604020202020204" pitchFamily="34" charset="0"/>
                        </a:rPr>
                        <a:t>сиключением</a:t>
                      </a:r>
                      <a:r>
                        <a:rPr lang="ru-RU" sz="800" b="0" i="0" u="none" strike="noStrike" dirty="0">
                          <a:effectLst/>
                          <a:latin typeface="Arial" panose="020B0604020202020204" pitchFamily="34" charset="0"/>
                          <a:cs typeface="Arial" panose="020B0604020202020204" pitchFamily="34" charset="0"/>
                        </a:rPr>
                        <a:t> денежных средств)</a:t>
                      </a:r>
                    </a:p>
                  </a:txBody>
                  <a:tcPr marL="3359" marR="3359" marT="3359"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effectLst/>
                          <a:latin typeface="Arial" panose="020B0604020202020204" pitchFamily="34" charset="0"/>
                          <a:cs typeface="Arial" panose="020B0604020202020204" pitchFamily="34" charset="0"/>
                        </a:rPr>
                        <a:t>0200</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34764751"/>
                  </a:ext>
                </a:extLst>
              </a:tr>
              <a:tr h="258360">
                <a:tc>
                  <a:txBody>
                    <a:bodyPr/>
                    <a:lstStyle/>
                    <a:p>
                      <a:pPr algn="l" fontAlgn="b"/>
                      <a:r>
                        <a:rPr lang="ru-RU" sz="800" b="0" i="0" u="none" strike="noStrike" dirty="0">
                          <a:effectLst/>
                          <a:latin typeface="Arial" panose="020B0604020202020204" pitchFamily="34" charset="0"/>
                          <a:cs typeface="Arial" panose="020B0604020202020204" pitchFamily="34" charset="0"/>
                        </a:rPr>
                        <a:t>в том числе:</a:t>
                      </a:r>
                      <a:br>
                        <a:rPr lang="ru-RU" sz="800" b="0" i="0" u="none" strike="noStrike" dirty="0">
                          <a:effectLst/>
                          <a:latin typeface="Arial" panose="020B0604020202020204" pitchFamily="34" charset="0"/>
                          <a:cs typeface="Arial" panose="020B0604020202020204" pitchFamily="34" charset="0"/>
                        </a:rPr>
                      </a:br>
                      <a:r>
                        <a:rPr lang="ru-RU" sz="800" b="0" i="0" u="none" strike="noStrike" dirty="0">
                          <a:effectLst/>
                          <a:latin typeface="Arial" panose="020B0604020202020204" pitchFamily="34" charset="0"/>
                          <a:cs typeface="Arial" panose="020B0604020202020204" pitchFamily="34" charset="0"/>
                        </a:rPr>
                        <a:t>в связи с хищением (кражами)</a:t>
                      </a:r>
                    </a:p>
                  </a:txBody>
                  <a:tcPr marL="100778"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effectLst/>
                          <a:latin typeface="Arial" panose="020B0604020202020204" pitchFamily="34" charset="0"/>
                          <a:cs typeface="Arial" panose="020B0604020202020204" pitchFamily="34" charset="0"/>
                        </a:rPr>
                        <a:t>0210</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824538491"/>
                  </a:ext>
                </a:extLst>
              </a:tr>
              <a:tr h="513209">
                <a:tc>
                  <a:txBody>
                    <a:bodyPr/>
                    <a:lstStyle/>
                    <a:p>
                      <a:pPr algn="l" fontAlgn="b"/>
                      <a:r>
                        <a:rPr lang="ru-RU" sz="800" b="0" i="0" u="none" strike="noStrike" dirty="0">
                          <a:effectLst/>
                          <a:latin typeface="Arial" panose="020B0604020202020204" pitchFamily="34" charset="0"/>
                          <a:cs typeface="Arial" panose="020B0604020202020204" pitchFamily="34" charset="0"/>
                        </a:rPr>
                        <a:t>из них:    </a:t>
                      </a:r>
                      <a:br>
                        <a:rPr lang="ru-RU" sz="800" b="0" i="0" u="none" strike="noStrike" dirty="0">
                          <a:effectLst/>
                          <a:latin typeface="Arial" panose="020B0604020202020204" pitchFamily="34" charset="0"/>
                          <a:cs typeface="Arial" panose="020B0604020202020204" pitchFamily="34" charset="0"/>
                        </a:rPr>
                      </a:br>
                      <a:r>
                        <a:rPr lang="ru-RU" sz="800" b="0" i="0" u="none" strike="noStrike" dirty="0">
                          <a:effectLst/>
                          <a:latin typeface="Arial" panose="020B0604020202020204" pitchFamily="34" charset="0"/>
                          <a:cs typeface="Arial" panose="020B0604020202020204" pitchFamily="34" charset="0"/>
                        </a:rPr>
                        <a:t>возбуждено уголовных дел (находится в следственных органах)</a:t>
                      </a:r>
                    </a:p>
                  </a:txBody>
                  <a:tcPr marL="151166" marR="3359" marT="3359"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effectLst/>
                          <a:latin typeface="Arial" panose="020B0604020202020204" pitchFamily="34" charset="0"/>
                          <a:cs typeface="Arial" panose="020B0604020202020204" pitchFamily="34" charset="0"/>
                        </a:rPr>
                        <a:t>0211</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916411786"/>
                  </a:ext>
                </a:extLst>
              </a:tr>
              <a:tr h="258360">
                <a:tc>
                  <a:txBody>
                    <a:bodyPr/>
                    <a:lstStyle/>
                    <a:p>
                      <a:pPr algn="l" fontAlgn="b"/>
                      <a:r>
                        <a:rPr lang="ru-RU" sz="800" b="0" i="0" u="none" strike="noStrike" dirty="0">
                          <a:effectLst/>
                          <a:latin typeface="Arial" panose="020B0604020202020204" pitchFamily="34" charset="0"/>
                          <a:cs typeface="Arial" panose="020B0604020202020204" pitchFamily="34" charset="0"/>
                        </a:rPr>
                        <a:t>в связи с нарушением правил хранения</a:t>
                      </a:r>
                    </a:p>
                  </a:txBody>
                  <a:tcPr marL="100778"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effectLst/>
                          <a:latin typeface="Arial" panose="020B0604020202020204" pitchFamily="34" charset="0"/>
                          <a:cs typeface="Arial" panose="020B0604020202020204" pitchFamily="34" charset="0"/>
                        </a:rPr>
                        <a:t>0220</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708130913"/>
                  </a:ext>
                </a:extLst>
              </a:tr>
              <a:tr h="258360">
                <a:tc>
                  <a:txBody>
                    <a:bodyPr/>
                    <a:lstStyle/>
                    <a:p>
                      <a:pPr algn="l" fontAlgn="b"/>
                      <a:r>
                        <a:rPr lang="ru-RU" sz="800" b="0" i="0" u="none" strike="noStrike" dirty="0">
                          <a:effectLst/>
                          <a:latin typeface="Arial" panose="020B0604020202020204" pitchFamily="34" charset="0"/>
                          <a:cs typeface="Arial" panose="020B0604020202020204" pitchFamily="34" charset="0"/>
                        </a:rPr>
                        <a:t>в связи с нанесением ущерба техническому состоянию</a:t>
                      </a:r>
                    </a:p>
                  </a:txBody>
                  <a:tcPr marL="100778"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effectLst/>
                          <a:latin typeface="Arial" panose="020B0604020202020204" pitchFamily="34" charset="0"/>
                          <a:cs typeface="Arial" panose="020B0604020202020204" pitchFamily="34" charset="0"/>
                        </a:rPr>
                        <a:t>0230</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729161851"/>
                  </a:ext>
                </a:extLst>
              </a:tr>
              <a:tr h="258360">
                <a:tc>
                  <a:txBody>
                    <a:bodyPr/>
                    <a:lstStyle/>
                    <a:p>
                      <a:pPr algn="l" fontAlgn="b"/>
                      <a:r>
                        <a:rPr lang="ru-RU" sz="800" b="0" i="0" u="none" strike="noStrike" dirty="0">
                          <a:effectLst/>
                          <a:latin typeface="Arial" panose="020B0604020202020204" pitchFamily="34" charset="0"/>
                          <a:cs typeface="Arial" panose="020B0604020202020204" pitchFamily="34" charset="0"/>
                        </a:rPr>
                        <a:t>Нарушение условий договоров (контрактов)</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effectLst/>
                          <a:latin typeface="Arial" panose="020B0604020202020204" pitchFamily="34" charset="0"/>
                          <a:cs typeface="Arial" panose="020B0604020202020204" pitchFamily="34" charset="0"/>
                        </a:rPr>
                        <a:t>0300</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284258290"/>
                  </a:ext>
                </a:extLst>
              </a:tr>
              <a:tr h="513209">
                <a:tc>
                  <a:txBody>
                    <a:bodyPr/>
                    <a:lstStyle/>
                    <a:p>
                      <a:pPr algn="l" fontAlgn="b"/>
                      <a:r>
                        <a:rPr lang="ru-RU" sz="800" b="0" i="0" u="none" strike="noStrike" dirty="0">
                          <a:effectLst/>
                          <a:latin typeface="Arial" panose="020B0604020202020204" pitchFamily="34" charset="0"/>
                          <a:cs typeface="Arial" panose="020B0604020202020204" pitchFamily="34" charset="0"/>
                        </a:rPr>
                        <a:t>в том числе:</a:t>
                      </a:r>
                      <a:br>
                        <a:rPr lang="ru-RU" sz="800" b="0" i="0" u="none" strike="noStrike" dirty="0">
                          <a:effectLst/>
                          <a:latin typeface="Arial" panose="020B0604020202020204" pitchFamily="34" charset="0"/>
                          <a:cs typeface="Arial" panose="020B0604020202020204" pitchFamily="34" charset="0"/>
                        </a:rPr>
                      </a:br>
                      <a:r>
                        <a:rPr lang="ru-RU" sz="800" b="0" i="0" u="none" strike="noStrike" dirty="0">
                          <a:effectLst/>
                          <a:latin typeface="Arial" panose="020B0604020202020204" pitchFamily="34" charset="0"/>
                          <a:cs typeface="Arial" panose="020B0604020202020204" pitchFamily="34" charset="0"/>
                        </a:rPr>
                        <a:t>в связи с нарушением сроков (начислено пени, штрафов, неустойки)</a:t>
                      </a:r>
                    </a:p>
                  </a:txBody>
                  <a:tcPr marL="100778"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effectLst/>
                          <a:latin typeface="Arial" panose="020B0604020202020204" pitchFamily="34" charset="0"/>
                          <a:cs typeface="Arial" panose="020B0604020202020204" pitchFamily="34" charset="0"/>
                        </a:rPr>
                        <a:t>0310</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90294668"/>
                  </a:ext>
                </a:extLst>
              </a:tr>
              <a:tr h="258360">
                <a:tc>
                  <a:txBody>
                    <a:bodyPr/>
                    <a:lstStyle/>
                    <a:p>
                      <a:pPr algn="l" fontAlgn="b"/>
                      <a:r>
                        <a:rPr lang="ru-RU" sz="800" b="0" i="0" u="none" strike="noStrike" dirty="0">
                          <a:effectLst/>
                          <a:latin typeface="Arial" panose="020B0604020202020204" pitchFamily="34" charset="0"/>
                          <a:cs typeface="Arial" panose="020B0604020202020204" pitchFamily="34" charset="0"/>
                        </a:rPr>
                        <a:t>в связи с невыполнением </a:t>
                      </a:r>
                      <a:r>
                        <a:rPr lang="ru-RU" sz="800" b="0" i="0" u="none" strike="noStrike" dirty="0" err="1">
                          <a:effectLst/>
                          <a:latin typeface="Arial" panose="020B0604020202020204" pitchFamily="34" charset="0"/>
                          <a:cs typeface="Arial" panose="020B0604020202020204" pitchFamily="34" charset="0"/>
                        </a:rPr>
                        <a:t>услвоий</a:t>
                      </a:r>
                      <a:r>
                        <a:rPr lang="ru-RU" sz="800" b="0" i="0" u="none" strike="noStrike" dirty="0">
                          <a:effectLst/>
                          <a:latin typeface="Arial" panose="020B0604020202020204" pitchFamily="34" charset="0"/>
                          <a:cs typeface="Arial" panose="020B0604020202020204" pitchFamily="34" charset="0"/>
                        </a:rPr>
                        <a:t> о возврате предоплаты (аванса)</a:t>
                      </a:r>
                    </a:p>
                  </a:txBody>
                  <a:tcPr marL="100778"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dirty="0">
                          <a:effectLst/>
                          <a:latin typeface="Arial" panose="020B0604020202020204" pitchFamily="34" charset="0"/>
                          <a:cs typeface="Arial" panose="020B0604020202020204" pitchFamily="34" charset="0"/>
                        </a:rPr>
                        <a:t>0320</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effectLst/>
                          <a:latin typeface="Arial" panose="020B0604020202020204" pitchFamily="34" charset="0"/>
                          <a:cs typeface="Arial" panose="020B0604020202020204" pitchFamily="34" charset="0"/>
                        </a:rPr>
                        <a:t> </a:t>
                      </a:r>
                    </a:p>
                  </a:txBody>
                  <a:tcPr marL="3359" marR="3359" marT="335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86104546"/>
                  </a:ext>
                </a:extLst>
              </a:tr>
            </a:tbl>
          </a:graphicData>
        </a:graphic>
      </p:graphicFrame>
      <p:sp>
        <p:nvSpPr>
          <p:cNvPr id="3" name="Выноска со стрелкой вниз 2"/>
          <p:cNvSpPr/>
          <p:nvPr/>
        </p:nvSpPr>
        <p:spPr>
          <a:xfrm>
            <a:off x="8793" y="0"/>
            <a:ext cx="1907704" cy="720080"/>
          </a:xfrm>
          <a:prstGeom prst="down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panose="020F0502020204030204"/>
                <a:ea typeface="+mn-ea"/>
                <a:cs typeface="+mn-cs"/>
              </a:rPr>
              <a:t>Рекомендуемый образец</a:t>
            </a:r>
            <a:endParaRPr kumimoji="0" lang="ru-RU" sz="18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8001290"/>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0" y="0"/>
            <a:ext cx="9144000" cy="1325563"/>
          </a:xfrm>
        </p:spPr>
        <p:txBody>
          <a:bodyPr>
            <a:normAutofit/>
          </a:bodyPr>
          <a:lstStyle/>
          <a:p>
            <a:r>
              <a:rPr lang="ru-RU" sz="2300" b="1" dirty="0">
                <a:solidFill>
                  <a:schemeClr val="accent6">
                    <a:lumMod val="75000"/>
                  </a:schemeClr>
                </a:solidFill>
                <a:latin typeface="Arial" panose="020B0604020202020204" pitchFamily="34" charset="0"/>
                <a:cs typeface="Arial" panose="020B0604020202020204" pitchFamily="34" charset="0"/>
              </a:rPr>
              <a:t>В сведениях </a:t>
            </a:r>
            <a:r>
              <a:rPr lang="ru-RU" sz="2300" b="1" dirty="0" smtClean="0">
                <a:solidFill>
                  <a:schemeClr val="accent6">
                    <a:lumMod val="75000"/>
                  </a:schemeClr>
                </a:solidFill>
                <a:latin typeface="Arial" panose="020B0604020202020204" pitchFamily="34" charset="0"/>
                <a:cs typeface="Arial" panose="020B0604020202020204" pitchFamily="34" charset="0"/>
              </a:rPr>
              <a:t>о просроченной </a:t>
            </a:r>
            <a:r>
              <a:rPr lang="ru-RU" sz="2300" b="1" dirty="0">
                <a:solidFill>
                  <a:schemeClr val="accent6">
                    <a:lumMod val="75000"/>
                  </a:schemeClr>
                </a:solidFill>
                <a:latin typeface="Arial" panose="020B0604020202020204" pitchFamily="34" charset="0"/>
                <a:cs typeface="Arial" panose="020B0604020202020204" pitchFamily="34" charset="0"/>
              </a:rPr>
              <a:t>кредиторской задолженности </a:t>
            </a:r>
          </a:p>
        </p:txBody>
      </p:sp>
      <p:sp>
        <p:nvSpPr>
          <p:cNvPr id="3" name="Объект 2"/>
          <p:cNvSpPr>
            <a:spLocks noGrp="1"/>
          </p:cNvSpPr>
          <p:nvPr>
            <p:ph idx="1"/>
          </p:nvPr>
        </p:nvSpPr>
        <p:spPr>
          <a:xfrm>
            <a:off x="0" y="1484784"/>
            <a:ext cx="9144000" cy="4692179"/>
          </a:xfrm>
        </p:spPr>
        <p:txBody>
          <a:bodyPr>
            <a:normAutofit/>
          </a:bodyPr>
          <a:lstStyle/>
          <a:p>
            <a:r>
              <a:rPr lang="ru-RU" dirty="0" smtClean="0"/>
              <a:t>информация </a:t>
            </a:r>
            <a:r>
              <a:rPr lang="ru-RU" dirty="0"/>
              <a:t>об объеме просроченной кредиторской задолженности </a:t>
            </a:r>
            <a:r>
              <a:rPr lang="ru-RU" dirty="0" smtClean="0"/>
              <a:t>на </a:t>
            </a:r>
            <a:r>
              <a:rPr lang="ru-RU" dirty="0"/>
              <a:t>начало года и конец отчетного </a:t>
            </a:r>
            <a:r>
              <a:rPr lang="ru-RU" dirty="0" smtClean="0"/>
              <a:t>периода</a:t>
            </a:r>
          </a:p>
          <a:p>
            <a:r>
              <a:rPr lang="ru-RU" dirty="0" smtClean="0"/>
              <a:t>предельно </a:t>
            </a:r>
            <a:r>
              <a:rPr lang="ru-RU" dirty="0"/>
              <a:t>допустимых значениях просроченной кредиторской задолженности, установленных органом - </a:t>
            </a:r>
            <a:r>
              <a:rPr lang="ru-RU" dirty="0" smtClean="0"/>
              <a:t>учредителем</a:t>
            </a:r>
          </a:p>
          <a:p>
            <a:r>
              <a:rPr lang="ru-RU" dirty="0" smtClean="0"/>
              <a:t> </a:t>
            </a:r>
            <a:r>
              <a:rPr lang="ru-RU" dirty="0"/>
              <a:t>изменении просроченной </a:t>
            </a:r>
            <a:r>
              <a:rPr lang="ru-RU" dirty="0" smtClean="0"/>
              <a:t>кредиторской </a:t>
            </a:r>
            <a:r>
              <a:rPr lang="ru-RU" dirty="0"/>
              <a:t>задолженности за отчетный период в абсолютной величине и в процентах от общей суммы просроченной </a:t>
            </a:r>
            <a:r>
              <a:rPr lang="ru-RU" dirty="0" smtClean="0"/>
              <a:t>задолженности </a:t>
            </a:r>
          </a:p>
          <a:p>
            <a:r>
              <a:rPr lang="ru-RU" dirty="0" smtClean="0"/>
              <a:t>причины образования</a:t>
            </a:r>
            <a:r>
              <a:rPr lang="ru-RU" dirty="0"/>
              <a:t> просроченной</a:t>
            </a:r>
            <a:r>
              <a:rPr lang="ru-RU" dirty="0" smtClean="0"/>
              <a:t> </a:t>
            </a:r>
            <a:r>
              <a:rPr lang="ru-RU" dirty="0"/>
              <a:t>кредиторской задолженности </a:t>
            </a:r>
            <a:endParaRPr lang="ru-RU" dirty="0" smtClean="0"/>
          </a:p>
          <a:p>
            <a:r>
              <a:rPr lang="ru-RU" dirty="0" smtClean="0"/>
              <a:t>меры, принимаемые </a:t>
            </a:r>
            <a:r>
              <a:rPr lang="ru-RU" dirty="0"/>
              <a:t>по  просроченной кредиторской задолженности погашению</a:t>
            </a:r>
          </a:p>
          <a:p>
            <a:endParaRPr lang="ru-RU" dirty="0"/>
          </a:p>
        </p:txBody>
      </p:sp>
    </p:spTree>
    <p:extLst>
      <p:ext uri="{BB962C8B-B14F-4D97-AF65-F5344CB8AC3E}">
        <p14:creationId xmlns:p14="http://schemas.microsoft.com/office/powerpoint/2010/main" val="73156271"/>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Объект 2"/>
          <p:cNvGraphicFramePr>
            <a:graphicFrameLocks noChangeAspect="1"/>
          </p:cNvGraphicFramePr>
          <p:nvPr>
            <p:extLst/>
          </p:nvPr>
        </p:nvGraphicFramePr>
        <p:xfrm>
          <a:off x="8793" y="332656"/>
          <a:ext cx="9101816" cy="5688631"/>
        </p:xfrm>
        <a:graphic>
          <a:graphicData uri="http://schemas.openxmlformats.org/presentationml/2006/ole">
            <mc:AlternateContent xmlns:mc="http://schemas.openxmlformats.org/markup-compatibility/2006">
              <mc:Choice xmlns:v="urn:schemas-microsoft-com:vml" Requires="v">
                <p:oleObj spid="_x0000_s11277" name="Лист" r:id="rId3" imgW="13487313" imgH="8496158" progId="Excel.Sheet.12">
                  <p:embed/>
                </p:oleObj>
              </mc:Choice>
              <mc:Fallback>
                <p:oleObj name="Лист" r:id="rId3" imgW="13487313" imgH="8496158" progId="Excel.Sheet.12">
                  <p:embed/>
                  <p:pic>
                    <p:nvPicPr>
                      <p:cNvPr id="3" name="Объект 2"/>
                      <p:cNvPicPr/>
                      <p:nvPr/>
                    </p:nvPicPr>
                    <p:blipFill>
                      <a:blip r:embed="rId4"/>
                      <a:stretch>
                        <a:fillRect/>
                      </a:stretch>
                    </p:blipFill>
                    <p:spPr>
                      <a:xfrm>
                        <a:off x="8793" y="332656"/>
                        <a:ext cx="9101816" cy="5688631"/>
                      </a:xfrm>
                      <a:prstGeom prst="rect">
                        <a:avLst/>
                      </a:prstGeom>
                    </p:spPr>
                  </p:pic>
                </p:oleObj>
              </mc:Fallback>
            </mc:AlternateContent>
          </a:graphicData>
        </a:graphic>
      </p:graphicFrame>
      <p:sp>
        <p:nvSpPr>
          <p:cNvPr id="4" name="Выноска со стрелкой вниз 3"/>
          <p:cNvSpPr/>
          <p:nvPr/>
        </p:nvSpPr>
        <p:spPr>
          <a:xfrm>
            <a:off x="8793" y="0"/>
            <a:ext cx="1907704" cy="720080"/>
          </a:xfrm>
          <a:prstGeom prst="down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panose="020F0502020204030204"/>
                <a:ea typeface="+mn-ea"/>
                <a:cs typeface="+mn-cs"/>
              </a:rPr>
              <a:t>Рекомендуемый образец</a:t>
            </a:r>
            <a:endParaRPr kumimoji="0" lang="ru-RU" sz="18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6852896"/>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0" y="14463"/>
          <a:ext cx="9144001" cy="6778065"/>
        </p:xfrm>
        <a:graphic>
          <a:graphicData uri="http://schemas.openxmlformats.org/drawingml/2006/table">
            <a:tbl>
              <a:tblPr/>
              <a:tblGrid>
                <a:gridCol w="4113612">
                  <a:extLst>
                    <a:ext uri="{9D8B030D-6E8A-4147-A177-3AD203B41FA5}">
                      <a16:colId xmlns:a16="http://schemas.microsoft.com/office/drawing/2014/main" val="1858144557"/>
                    </a:ext>
                  </a:extLst>
                </a:gridCol>
                <a:gridCol w="537418">
                  <a:extLst>
                    <a:ext uri="{9D8B030D-6E8A-4147-A177-3AD203B41FA5}">
                      <a16:colId xmlns:a16="http://schemas.microsoft.com/office/drawing/2014/main" val="3723727027"/>
                    </a:ext>
                  </a:extLst>
                </a:gridCol>
                <a:gridCol w="1201287">
                  <a:extLst>
                    <a:ext uri="{9D8B030D-6E8A-4147-A177-3AD203B41FA5}">
                      <a16:colId xmlns:a16="http://schemas.microsoft.com/office/drawing/2014/main" val="2432551948"/>
                    </a:ext>
                  </a:extLst>
                </a:gridCol>
                <a:gridCol w="1201287">
                  <a:extLst>
                    <a:ext uri="{9D8B030D-6E8A-4147-A177-3AD203B41FA5}">
                      <a16:colId xmlns:a16="http://schemas.microsoft.com/office/drawing/2014/main" val="987229656"/>
                    </a:ext>
                  </a:extLst>
                </a:gridCol>
                <a:gridCol w="885158">
                  <a:extLst>
                    <a:ext uri="{9D8B030D-6E8A-4147-A177-3AD203B41FA5}">
                      <a16:colId xmlns:a16="http://schemas.microsoft.com/office/drawing/2014/main" val="3247169916"/>
                    </a:ext>
                  </a:extLst>
                </a:gridCol>
                <a:gridCol w="794273">
                  <a:extLst>
                    <a:ext uri="{9D8B030D-6E8A-4147-A177-3AD203B41FA5}">
                      <a16:colId xmlns:a16="http://schemas.microsoft.com/office/drawing/2014/main" val="988540233"/>
                    </a:ext>
                  </a:extLst>
                </a:gridCol>
                <a:gridCol w="410966">
                  <a:extLst>
                    <a:ext uri="{9D8B030D-6E8A-4147-A177-3AD203B41FA5}">
                      <a16:colId xmlns:a16="http://schemas.microsoft.com/office/drawing/2014/main" val="1290579381"/>
                    </a:ext>
                  </a:extLst>
                </a:gridCol>
              </a:tblGrid>
              <a:tr h="670074">
                <a:tc rowSpan="3">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Наименование показателя</a:t>
                      </a:r>
                    </a:p>
                  </a:txBody>
                  <a:tcPr marL="6583" marR="6583" marT="658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Код строки</a:t>
                      </a:r>
                    </a:p>
                  </a:txBody>
                  <a:tcPr marL="6583" marR="6583" marT="65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Объем просроченной кредиторской задолженности </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на начало года</a:t>
                      </a:r>
                    </a:p>
                  </a:txBody>
                  <a:tcPr marL="6583" marR="6583" marT="65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3">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Предельно допустимые значения просроченной кредиторской задолженности</a:t>
                      </a:r>
                      <a:r>
                        <a:rPr lang="ru-RU" sz="1100" b="0" i="0" u="none" strike="noStrike" baseline="30000">
                          <a:solidFill>
                            <a:srgbClr val="000000"/>
                          </a:solidFill>
                          <a:effectLst/>
                          <a:latin typeface="Arial" panose="020B0604020202020204" pitchFamily="34" charset="0"/>
                          <a:cs typeface="Arial" panose="020B0604020202020204" pitchFamily="34" charset="0"/>
                        </a:rPr>
                        <a:t>3</a:t>
                      </a:r>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899603264"/>
                  </a:ext>
                </a:extLst>
              </a:tr>
              <a:tr h="193605">
                <a:tc vMerge="1">
                  <a:txBody>
                    <a:bodyPr/>
                    <a:lstStyle/>
                    <a:p>
                      <a:endParaRPr lang="ru-RU"/>
                    </a:p>
                  </a:txBody>
                  <a:tcPr/>
                </a:tc>
                <a:tc vMerge="1">
                  <a:txBody>
                    <a:bodyPr/>
                    <a:lstStyle/>
                    <a:p>
                      <a:endParaRPr lang="ru-RU"/>
                    </a:p>
                  </a:txBody>
                  <a:tcPr/>
                </a:tc>
                <a:tc row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всего</a:t>
                      </a:r>
                    </a:p>
                  </a:txBody>
                  <a:tcPr marL="6583" marR="6583" marT="65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из нее по исполнительным листам</a:t>
                      </a:r>
                    </a:p>
                  </a:txBody>
                  <a:tcPr marL="6583" marR="6583" marT="65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значение</a:t>
                      </a:r>
                    </a:p>
                  </a:txBody>
                  <a:tcPr marL="6583" marR="6583" marT="65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срок, </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дней</a:t>
                      </a:r>
                    </a:p>
                  </a:txBody>
                  <a:tcPr marL="6583" marR="6583" marT="658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4894039"/>
                  </a:ext>
                </a:extLst>
              </a:tr>
              <a:tr h="581738">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в абсолютных величинах</a:t>
                      </a:r>
                      <a:r>
                        <a:rPr lang="ru-RU" sz="1100" b="0" i="0" u="none" strike="noStrike" baseline="30000">
                          <a:solidFill>
                            <a:srgbClr val="000000"/>
                          </a:solidFill>
                          <a:effectLst/>
                          <a:latin typeface="Arial" panose="020B0604020202020204" pitchFamily="34" charset="0"/>
                          <a:cs typeface="Arial" panose="020B0604020202020204" pitchFamily="34" charset="0"/>
                        </a:rPr>
                        <a:t>4</a:t>
                      </a:r>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в процентах</a:t>
                      </a:r>
                      <a:r>
                        <a:rPr lang="ru-RU" sz="1100" b="0" i="0" u="none" strike="noStrike" baseline="30000">
                          <a:solidFill>
                            <a:srgbClr val="000000"/>
                          </a:solidFill>
                          <a:effectLst/>
                          <a:latin typeface="Arial" panose="020B0604020202020204" pitchFamily="34" charset="0"/>
                          <a:cs typeface="Arial" panose="020B0604020202020204" pitchFamily="34" charset="0"/>
                        </a:rPr>
                        <a:t>5</a:t>
                      </a:r>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extLst>
                  <a:ext uri="{0D108BD9-81ED-4DB2-BD59-A6C34878D82A}">
                    <a16:rowId xmlns:a16="http://schemas.microsoft.com/office/drawing/2014/main" val="271424188"/>
                  </a:ext>
                </a:extLst>
              </a:tr>
              <a:tr h="125096">
                <a:tc>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1</a:t>
                      </a:r>
                    </a:p>
                  </a:txBody>
                  <a:tcPr marL="6583" marR="6583" marT="6583"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2</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3</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4</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5</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6</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7</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49465051"/>
                  </a:ext>
                </a:extLst>
              </a:tr>
              <a:tr h="187485">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По выплате заработной платы</a:t>
                      </a:r>
                    </a:p>
                  </a:txBody>
                  <a:tcPr marL="6583" marR="6583" marT="6583"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1000</a:t>
                      </a:r>
                    </a:p>
                  </a:txBody>
                  <a:tcPr marL="6583" marR="6583" marT="65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78544442"/>
                  </a:ext>
                </a:extLst>
              </a:tr>
              <a:tr h="187485">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По выплате стипендий, пособий, пенсий</a:t>
                      </a:r>
                    </a:p>
                  </a:txBody>
                  <a:tcPr marL="6583" marR="6583" marT="6583"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2000</a:t>
                      </a:r>
                    </a:p>
                  </a:txBody>
                  <a:tcPr marL="6583" marR="6583" marT="65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62845024"/>
                  </a:ext>
                </a:extLst>
              </a:tr>
              <a:tr h="187485">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По перечислению в бюджет, всего</a:t>
                      </a:r>
                    </a:p>
                  </a:txBody>
                  <a:tcPr marL="6583" marR="6583" marT="6583"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3000</a:t>
                      </a:r>
                    </a:p>
                  </a:txBody>
                  <a:tcPr marL="6583" marR="6583" marT="65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01073373"/>
                  </a:ext>
                </a:extLst>
              </a:tr>
              <a:tr h="549427">
                <a:tc>
                  <a:txBody>
                    <a:bodyPr/>
                    <a:lstStyle/>
                    <a:p>
                      <a:pPr algn="l" fontAlgn="b"/>
                      <a:r>
                        <a:rPr lang="ru-RU" sz="1200" b="1" i="0" u="none" strike="noStrike" dirty="0">
                          <a:solidFill>
                            <a:srgbClr val="000000"/>
                          </a:solidFill>
                          <a:effectLst/>
                          <a:latin typeface="Arial" panose="020B0604020202020204" pitchFamily="34" charset="0"/>
                          <a:cs typeface="Arial" panose="020B0604020202020204" pitchFamily="34" charset="0"/>
                        </a:rPr>
                        <a:t>в том числе:</a:t>
                      </a:r>
                      <a:br>
                        <a:rPr lang="ru-RU" sz="1200" b="1" i="0" u="none" strike="noStrike" dirty="0">
                          <a:solidFill>
                            <a:srgbClr val="000000"/>
                          </a:solidFill>
                          <a:effectLst/>
                          <a:latin typeface="Arial" panose="020B0604020202020204" pitchFamily="34" charset="0"/>
                          <a:cs typeface="Arial" panose="020B0604020202020204" pitchFamily="34" charset="0"/>
                        </a:rPr>
                      </a:br>
                      <a:r>
                        <a:rPr lang="ru-RU" sz="1200" b="1" i="0" u="none" strike="noStrike" dirty="0">
                          <a:solidFill>
                            <a:srgbClr val="000000"/>
                          </a:solidFill>
                          <a:effectLst/>
                          <a:latin typeface="Arial" panose="020B0604020202020204" pitchFamily="34" charset="0"/>
                          <a:cs typeface="Arial" panose="020B0604020202020204" pitchFamily="34" charset="0"/>
                        </a:rPr>
                        <a:t>по перечислению удержанного налога на доходы физических лиц</a:t>
                      </a:r>
                    </a:p>
                  </a:txBody>
                  <a:tcPr marL="118493" marR="6583" marT="6583"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3100</a:t>
                      </a:r>
                    </a:p>
                  </a:txBody>
                  <a:tcPr marL="6583" marR="6583" marT="65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50856156"/>
                  </a:ext>
                </a:extLst>
              </a:tr>
              <a:tr h="368456">
                <a:tc>
                  <a:txBody>
                    <a:bodyPr/>
                    <a:lstStyle/>
                    <a:p>
                      <a:pPr algn="l" fontAlgn="b"/>
                      <a:r>
                        <a:rPr lang="ru-RU" sz="1200" b="1" i="0" u="none" strike="noStrike" dirty="0">
                          <a:solidFill>
                            <a:srgbClr val="000000"/>
                          </a:solidFill>
                          <a:effectLst/>
                          <a:latin typeface="Arial" panose="020B0604020202020204" pitchFamily="34" charset="0"/>
                          <a:cs typeface="Arial" panose="020B0604020202020204" pitchFamily="34" charset="0"/>
                        </a:rPr>
                        <a:t>по оплате страховых взносов на обязательное социальное страхование</a:t>
                      </a:r>
                    </a:p>
                  </a:txBody>
                  <a:tcPr marL="118493" marR="6583" marT="6583"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3200</a:t>
                      </a:r>
                    </a:p>
                  </a:txBody>
                  <a:tcPr marL="6583" marR="6583" marT="65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32454215"/>
                  </a:ext>
                </a:extLst>
              </a:tr>
              <a:tr h="362470">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по оплате налогов, сборов, за исключением страховых взносов на обязательное социальное страхование</a:t>
                      </a:r>
                    </a:p>
                  </a:txBody>
                  <a:tcPr marL="118493" marR="6583" marT="6583"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3300</a:t>
                      </a:r>
                    </a:p>
                  </a:txBody>
                  <a:tcPr marL="6583" marR="6583" marT="65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13540278"/>
                  </a:ext>
                </a:extLst>
              </a:tr>
              <a:tr h="368456">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по возврату в бюджет средств субсидий (грантов в форме субсидий)</a:t>
                      </a:r>
                    </a:p>
                  </a:txBody>
                  <a:tcPr marL="118493" marR="6583" marT="6583"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3400</a:t>
                      </a:r>
                    </a:p>
                  </a:txBody>
                  <a:tcPr marL="6583" marR="6583" marT="65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63242883"/>
                  </a:ext>
                </a:extLst>
              </a:tr>
              <a:tr h="549427">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из них:</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в связи с невыполнением государственного (муниципального) задания</a:t>
                      </a:r>
                    </a:p>
                  </a:txBody>
                  <a:tcPr marL="236987" marR="6583" marT="6583"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3410</a:t>
                      </a:r>
                    </a:p>
                  </a:txBody>
                  <a:tcPr marL="6583" marR="6583" marT="65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66467736"/>
                  </a:ext>
                </a:extLst>
              </a:tr>
              <a:tr h="549427">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в связи с </a:t>
                      </a:r>
                      <a:r>
                        <a:rPr lang="ru-RU" sz="1200" b="0" i="0" u="none" strike="noStrike" dirty="0" err="1">
                          <a:solidFill>
                            <a:srgbClr val="000000"/>
                          </a:solidFill>
                          <a:effectLst/>
                          <a:latin typeface="Arial" panose="020B0604020202020204" pitchFamily="34" charset="0"/>
                          <a:cs typeface="Arial" panose="020B0604020202020204" pitchFamily="34" charset="0"/>
                        </a:rPr>
                        <a:t>недостижением</a:t>
                      </a:r>
                      <a:r>
                        <a:rPr lang="ru-RU" sz="1200" b="0" i="0" u="none" strike="noStrike" dirty="0">
                          <a:solidFill>
                            <a:srgbClr val="000000"/>
                          </a:solidFill>
                          <a:effectLst/>
                          <a:latin typeface="Arial" panose="020B0604020202020204" pitchFamily="34" charset="0"/>
                          <a:cs typeface="Arial" panose="020B0604020202020204" pitchFamily="34" charset="0"/>
                        </a:rPr>
                        <a:t> результатов предоставления субсидий (грантов в форме субсидий)</a:t>
                      </a:r>
                    </a:p>
                  </a:txBody>
                  <a:tcPr marL="236987" marR="6583" marT="6583"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3420</a:t>
                      </a:r>
                    </a:p>
                  </a:txBody>
                  <a:tcPr marL="6583" marR="6583" marT="65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3507783"/>
                  </a:ext>
                </a:extLst>
              </a:tr>
              <a:tr h="368456">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в связи с невыполнением условий соглашений, в том числе по </a:t>
                      </a:r>
                      <a:r>
                        <a:rPr lang="ru-RU" sz="1200" b="0" i="0" u="none" strike="noStrike" dirty="0" err="1">
                          <a:solidFill>
                            <a:srgbClr val="000000"/>
                          </a:solidFill>
                          <a:effectLst/>
                          <a:latin typeface="Arial" panose="020B0604020202020204" pitchFamily="34" charset="0"/>
                          <a:cs typeface="Arial" panose="020B0604020202020204" pitchFamily="34" charset="0"/>
                        </a:rPr>
                        <a:t>софинансированию</a:t>
                      </a:r>
                      <a:r>
                        <a:rPr lang="ru-RU" sz="1200" b="0" i="0" u="none" strike="noStrike" dirty="0">
                          <a:solidFill>
                            <a:srgbClr val="000000"/>
                          </a:solidFill>
                          <a:effectLst/>
                          <a:latin typeface="Arial" panose="020B0604020202020204" pitchFamily="34" charset="0"/>
                          <a:cs typeface="Arial" panose="020B0604020202020204" pitchFamily="34" charset="0"/>
                        </a:rPr>
                        <a:t> расходов</a:t>
                      </a:r>
                    </a:p>
                  </a:txBody>
                  <a:tcPr marL="236987" marR="6583" marT="6583"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3430</a:t>
                      </a:r>
                    </a:p>
                  </a:txBody>
                  <a:tcPr marL="6583" marR="6583" marT="65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44547061"/>
                  </a:ext>
                </a:extLst>
              </a:tr>
              <a:tr h="187485">
                <a:tc>
                  <a:txBody>
                    <a:bodyPr/>
                    <a:lstStyle/>
                    <a:p>
                      <a:pPr algn="l" fontAlgn="b"/>
                      <a:r>
                        <a:rPr lang="ru-RU" sz="1200" b="1" i="0" u="none" strike="noStrike" dirty="0">
                          <a:solidFill>
                            <a:srgbClr val="000000"/>
                          </a:solidFill>
                          <a:effectLst/>
                          <a:latin typeface="Arial" panose="020B0604020202020204" pitchFamily="34" charset="0"/>
                          <a:cs typeface="Arial" panose="020B0604020202020204" pitchFamily="34" charset="0"/>
                        </a:rPr>
                        <a:t>По оплате товаров, работ, услуг, всего</a:t>
                      </a:r>
                    </a:p>
                  </a:txBody>
                  <a:tcPr marL="6583" marR="6583" marT="6583"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4000</a:t>
                      </a:r>
                    </a:p>
                  </a:txBody>
                  <a:tcPr marL="6583" marR="6583" marT="65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56247077"/>
                  </a:ext>
                </a:extLst>
              </a:tr>
              <a:tr h="368456">
                <a:tc>
                  <a:txBody>
                    <a:bodyPr/>
                    <a:lstStyle/>
                    <a:p>
                      <a:pPr algn="l" fontAlgn="b"/>
                      <a:r>
                        <a:rPr lang="ru-RU" sz="1200" b="1" i="0" u="none" strike="noStrike" dirty="0">
                          <a:solidFill>
                            <a:srgbClr val="000000"/>
                          </a:solidFill>
                          <a:effectLst/>
                          <a:latin typeface="Arial" panose="020B0604020202020204" pitchFamily="34" charset="0"/>
                          <a:cs typeface="Arial" panose="020B0604020202020204" pitchFamily="34" charset="0"/>
                        </a:rPr>
                        <a:t>из них:</a:t>
                      </a:r>
                      <a:br>
                        <a:rPr lang="ru-RU" sz="1200" b="1" i="0" u="none" strike="noStrike" dirty="0">
                          <a:solidFill>
                            <a:srgbClr val="000000"/>
                          </a:solidFill>
                          <a:effectLst/>
                          <a:latin typeface="Arial" panose="020B0604020202020204" pitchFamily="34" charset="0"/>
                          <a:cs typeface="Arial" panose="020B0604020202020204" pitchFamily="34" charset="0"/>
                        </a:rPr>
                      </a:br>
                      <a:r>
                        <a:rPr lang="ru-RU" sz="1200" b="1" i="0" u="none" strike="noStrike" dirty="0">
                          <a:solidFill>
                            <a:srgbClr val="000000"/>
                          </a:solidFill>
                          <a:effectLst/>
                          <a:latin typeface="Arial" panose="020B0604020202020204" pitchFamily="34" charset="0"/>
                          <a:cs typeface="Arial" panose="020B0604020202020204" pitchFamily="34" charset="0"/>
                        </a:rPr>
                        <a:t>по публичным договорам</a:t>
                      </a:r>
                    </a:p>
                  </a:txBody>
                  <a:tcPr marL="118493" marR="6583" marT="6583"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4100</a:t>
                      </a:r>
                    </a:p>
                  </a:txBody>
                  <a:tcPr marL="6583" marR="6583" marT="65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0417723"/>
                  </a:ext>
                </a:extLst>
              </a:tr>
              <a:tr h="187485">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По оплате прочих расходов, всего</a:t>
                      </a:r>
                    </a:p>
                  </a:txBody>
                  <a:tcPr marL="6583" marR="6583" marT="6583"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5000</a:t>
                      </a:r>
                    </a:p>
                  </a:txBody>
                  <a:tcPr marL="6583" marR="6583" marT="65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15934426"/>
                  </a:ext>
                </a:extLst>
              </a:tr>
              <a:tr h="549427">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из них:</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по  выплатам, связанным с причинением вреда гражданам</a:t>
                      </a:r>
                    </a:p>
                  </a:txBody>
                  <a:tcPr marL="118493" marR="6583" marT="6583"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5100</a:t>
                      </a:r>
                    </a:p>
                  </a:txBody>
                  <a:tcPr marL="6583" marR="6583" marT="65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40658203"/>
                  </a:ext>
                </a:extLst>
              </a:tr>
              <a:tr h="172404">
                <a:tc>
                  <a:txBody>
                    <a:bodyPr/>
                    <a:lstStyle/>
                    <a:p>
                      <a:pPr algn="r" fontAlgn="b"/>
                      <a:r>
                        <a:rPr lang="ru-RU" sz="1100" b="1" i="0" u="none" strike="noStrike">
                          <a:solidFill>
                            <a:srgbClr val="000000"/>
                          </a:solidFill>
                          <a:effectLst/>
                          <a:latin typeface="Arial" panose="020B0604020202020204" pitchFamily="34" charset="0"/>
                          <a:cs typeface="Arial" panose="020B0604020202020204" pitchFamily="34" charset="0"/>
                        </a:rPr>
                        <a:t>Итого</a:t>
                      </a:r>
                    </a:p>
                  </a:txBody>
                  <a:tcPr marL="6583" marR="6583" marT="6583"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ru-RU" sz="1100" b="1" i="0" u="none" strike="noStrike">
                          <a:solidFill>
                            <a:srgbClr val="000000"/>
                          </a:solidFill>
                          <a:effectLst/>
                          <a:latin typeface="Arial" panose="020B0604020202020204" pitchFamily="34" charset="0"/>
                          <a:cs typeface="Arial" panose="020B0604020202020204" pitchFamily="34" charset="0"/>
                        </a:rPr>
                        <a:t>9000</a:t>
                      </a:r>
                    </a:p>
                  </a:txBody>
                  <a:tcPr marL="6583" marR="6583" marT="65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х</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583" marR="6583" marT="65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27530967"/>
                  </a:ext>
                </a:extLst>
              </a:tr>
            </a:tbl>
          </a:graphicData>
        </a:graphic>
      </p:graphicFrame>
      <p:sp>
        <p:nvSpPr>
          <p:cNvPr id="3" name="Выноска со стрелкой влево 2"/>
          <p:cNvSpPr/>
          <p:nvPr/>
        </p:nvSpPr>
        <p:spPr>
          <a:xfrm>
            <a:off x="4932040" y="2348880"/>
            <a:ext cx="3024336" cy="2376264"/>
          </a:xfrm>
          <a:prstGeom prst="left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FF0000"/>
                </a:solidFill>
                <a:effectLst/>
                <a:uLnTx/>
                <a:uFillTx/>
                <a:latin typeface="Calibri" panose="020F0502020204030204"/>
                <a:ea typeface="+mn-ea"/>
                <a:cs typeface="+mn-cs"/>
              </a:rPr>
              <a:t>по видам просроченной задолженности</a:t>
            </a:r>
            <a:endParaRPr kumimoji="0" lang="ru-RU" sz="1800" b="1"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7138919"/>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16329" y="620688"/>
            <a:ext cx="9144000" cy="535531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Статья 426. Публичный договор</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prstClr val="black"/>
                </a:solidFill>
                <a:effectLst/>
                <a:uLnTx/>
                <a:uFillTx/>
                <a:latin typeface="Calibri" panose="020F0502020204030204"/>
                <a:ea typeface="+mn-ea"/>
                <a:cs typeface="+mn-cs"/>
              </a:rPr>
              <a:t>1</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 Публичным договором признается договор, заключенный лицом, осуществляющим предпринимательскую или иную приносящую доход деятельность, и устанавливающий его обязанности по продаже товаров, выполнению работ либо оказанию услуг, которые такое лицо по характеру своей деятельности должно осуществлять в отношении каждого, кто к нему обратится (розничная торговля, перевозка транспортом общего пользования, услуги связи, энергоснабжение, медицинское, гостиничное обслуживание и т.п.).</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Лицо, осуществляющее предпринимательскую или иную приносящую доход деятельность, не вправе оказывать предпочтение одному лицу перед другим лицом в отношении заключения публичного договора, за исключением случаев, предусмотренных законом или иными правовыми актами.</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prstClr val="black"/>
                </a:solidFill>
                <a:effectLst/>
                <a:uLnTx/>
                <a:uFillTx/>
                <a:latin typeface="Calibri" panose="020F0502020204030204"/>
                <a:ea typeface="+mn-ea"/>
                <a:cs typeface="+mn-cs"/>
              </a:rPr>
              <a:t>2</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 В публичном договоре цена товаров, работ или услуг должна быть одинаковой для потребителей соответствующей категории. Иные условия публичного договора не могут устанавливаться исходя из преимуществ отдельных потребителей или оказания им предпочтения, за исключением случаев, если законом или иными правовыми актами допускается предоставление льгот отдельным категориям потребителей.</a:t>
            </a:r>
          </a:p>
        </p:txBody>
      </p:sp>
    </p:spTree>
    <p:extLst>
      <p:ext uri="{BB962C8B-B14F-4D97-AF65-F5344CB8AC3E}">
        <p14:creationId xmlns:p14="http://schemas.microsoft.com/office/powerpoint/2010/main" val="2058007564"/>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35497" y="260650"/>
          <a:ext cx="9073007" cy="5014942"/>
        </p:xfrm>
        <a:graphic>
          <a:graphicData uri="http://schemas.openxmlformats.org/drawingml/2006/table">
            <a:tbl>
              <a:tblPr/>
              <a:tblGrid>
                <a:gridCol w="648071">
                  <a:extLst>
                    <a:ext uri="{9D8B030D-6E8A-4147-A177-3AD203B41FA5}">
                      <a16:colId xmlns:a16="http://schemas.microsoft.com/office/drawing/2014/main" val="3196238222"/>
                    </a:ext>
                  </a:extLst>
                </a:gridCol>
                <a:gridCol w="1368152">
                  <a:extLst>
                    <a:ext uri="{9D8B030D-6E8A-4147-A177-3AD203B41FA5}">
                      <a16:colId xmlns:a16="http://schemas.microsoft.com/office/drawing/2014/main" val="2548288955"/>
                    </a:ext>
                  </a:extLst>
                </a:gridCol>
                <a:gridCol w="1015248">
                  <a:extLst>
                    <a:ext uri="{9D8B030D-6E8A-4147-A177-3AD203B41FA5}">
                      <a16:colId xmlns:a16="http://schemas.microsoft.com/office/drawing/2014/main" val="3579367877"/>
                    </a:ext>
                  </a:extLst>
                </a:gridCol>
                <a:gridCol w="845562">
                  <a:extLst>
                    <a:ext uri="{9D8B030D-6E8A-4147-A177-3AD203B41FA5}">
                      <a16:colId xmlns:a16="http://schemas.microsoft.com/office/drawing/2014/main" val="2191717138"/>
                    </a:ext>
                  </a:extLst>
                </a:gridCol>
                <a:gridCol w="845562">
                  <a:extLst>
                    <a:ext uri="{9D8B030D-6E8A-4147-A177-3AD203B41FA5}">
                      <a16:colId xmlns:a16="http://schemas.microsoft.com/office/drawing/2014/main" val="1005848431"/>
                    </a:ext>
                  </a:extLst>
                </a:gridCol>
                <a:gridCol w="845562">
                  <a:extLst>
                    <a:ext uri="{9D8B030D-6E8A-4147-A177-3AD203B41FA5}">
                      <a16:colId xmlns:a16="http://schemas.microsoft.com/office/drawing/2014/main" val="3597653249"/>
                    </a:ext>
                  </a:extLst>
                </a:gridCol>
                <a:gridCol w="591891">
                  <a:extLst>
                    <a:ext uri="{9D8B030D-6E8A-4147-A177-3AD203B41FA5}">
                      <a16:colId xmlns:a16="http://schemas.microsoft.com/office/drawing/2014/main" val="1650873606"/>
                    </a:ext>
                  </a:extLst>
                </a:gridCol>
                <a:gridCol w="799055">
                  <a:extLst>
                    <a:ext uri="{9D8B030D-6E8A-4147-A177-3AD203B41FA5}">
                      <a16:colId xmlns:a16="http://schemas.microsoft.com/office/drawing/2014/main" val="3159487470"/>
                    </a:ext>
                  </a:extLst>
                </a:gridCol>
                <a:gridCol w="963941">
                  <a:extLst>
                    <a:ext uri="{9D8B030D-6E8A-4147-A177-3AD203B41FA5}">
                      <a16:colId xmlns:a16="http://schemas.microsoft.com/office/drawing/2014/main" val="91418942"/>
                    </a:ext>
                  </a:extLst>
                </a:gridCol>
                <a:gridCol w="1149963">
                  <a:extLst>
                    <a:ext uri="{9D8B030D-6E8A-4147-A177-3AD203B41FA5}">
                      <a16:colId xmlns:a16="http://schemas.microsoft.com/office/drawing/2014/main" val="2147048028"/>
                    </a:ext>
                  </a:extLst>
                </a:gridCol>
              </a:tblGrid>
              <a:tr h="792086">
                <a:tc gridSpan="6">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Объем просроченной кредиторской задолженности </a:t>
                      </a:r>
                      <a:br>
                        <a:rPr lang="ru-RU" sz="1400" b="0" i="0" u="none" strike="noStrike" dirty="0">
                          <a:solidFill>
                            <a:srgbClr val="000000"/>
                          </a:solidFill>
                          <a:effectLst/>
                          <a:latin typeface="Arial" panose="020B0604020202020204" pitchFamily="34" charset="0"/>
                          <a:cs typeface="Arial" panose="020B0604020202020204" pitchFamily="34" charset="0"/>
                        </a:rPr>
                      </a:br>
                      <a:r>
                        <a:rPr lang="ru-RU" sz="1400" b="0" i="0" u="none" strike="noStrike" dirty="0">
                          <a:solidFill>
                            <a:srgbClr val="000000"/>
                          </a:solidFill>
                          <a:effectLst/>
                          <a:latin typeface="Arial" panose="020B0604020202020204" pitchFamily="34" charset="0"/>
                          <a:cs typeface="Arial" panose="020B0604020202020204" pitchFamily="34" charset="0"/>
                        </a:rPr>
                        <a:t>на конец отчетного периода</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Изменение кредиторской задолженности</a:t>
                      </a:r>
                      <a:r>
                        <a:rPr lang="ru-RU" sz="1400" b="0" i="0" u="none" strike="noStrike" baseline="30000">
                          <a:solidFill>
                            <a:srgbClr val="000000"/>
                          </a:solidFill>
                          <a:effectLst/>
                          <a:latin typeface="Arial" panose="020B0604020202020204" pitchFamily="34" charset="0"/>
                          <a:cs typeface="Arial" panose="020B0604020202020204" pitchFamily="34" charset="0"/>
                        </a:rPr>
                        <a:t>6</a:t>
                      </a:r>
                      <a:endParaRPr lang="ru-RU" sz="1400" b="0" i="0" u="none" strike="noStrike">
                        <a:solidFill>
                          <a:srgbClr val="000000"/>
                        </a:solidFill>
                        <a:effectLst/>
                        <a:latin typeface="Arial" panose="020B0604020202020204" pitchFamily="34" charset="0"/>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ru-RU"/>
                    </a:p>
                  </a:txBody>
                  <a:tcPr/>
                </a:tc>
                <a:tc rowSpan="3">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Причина образования</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3">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Меры, принимаемые </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по погашению просроченной кредиторской задолженности</a:t>
                      </a:r>
                    </a:p>
                  </a:txBody>
                  <a:tcPr marL="9525" marR="9525" marT="9525" marB="0" anchor="ctr">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879972447"/>
                  </a:ext>
                </a:extLst>
              </a:tr>
              <a:tr h="335909">
                <a:tc rowSpan="2">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всего</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fontAlgn="ctr"/>
                      <a:r>
                        <a:rPr lang="ru-RU" sz="1200" b="1" i="0" u="none" strike="noStrike" dirty="0">
                          <a:solidFill>
                            <a:srgbClr val="000000"/>
                          </a:solidFill>
                          <a:effectLst/>
                          <a:latin typeface="Arial" panose="020B0604020202020204" pitchFamily="34" charset="0"/>
                          <a:cs typeface="Arial" panose="020B0604020202020204" pitchFamily="34" charset="0"/>
                        </a:rPr>
                        <a:t>из нее по исполнительным листам</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4">
                  <a:txBody>
                    <a:bodyPr/>
                    <a:lstStyle/>
                    <a:p>
                      <a:pPr algn="ctr" fontAlgn="ctr"/>
                      <a:r>
                        <a:rPr lang="ru-RU" sz="1300" b="1" i="0" u="none" strike="noStrike" dirty="0">
                          <a:solidFill>
                            <a:srgbClr val="000000"/>
                          </a:solidFill>
                          <a:effectLst/>
                          <a:latin typeface="Arial" panose="020B0604020202020204" pitchFamily="34" charset="0"/>
                          <a:cs typeface="Arial" panose="020B0604020202020204" pitchFamily="34" charset="0"/>
                        </a:rPr>
                        <a:t>в том числе по срокам</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hMerge="1">
                  <a:txBody>
                    <a:bodyPr/>
                    <a:lstStyle/>
                    <a:p>
                      <a:endParaRPr lang="ru-RU"/>
                    </a:p>
                  </a:txBody>
                  <a:tcPr/>
                </a:tc>
                <a:tc hMerge="1">
                  <a:txBody>
                    <a:bodyPr/>
                    <a:lstStyle/>
                    <a:p>
                      <a:endParaRPr lang="ru-RU"/>
                    </a:p>
                  </a:txBody>
                  <a:tcPr/>
                </a:tc>
                <a:tc rowSpan="2">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сумма, </a:t>
                      </a:r>
                      <a:br>
                        <a:rPr lang="ru-RU" sz="1400" b="0" i="0" u="none" strike="noStrike">
                          <a:solidFill>
                            <a:srgbClr val="000000"/>
                          </a:solidFill>
                          <a:effectLst/>
                          <a:latin typeface="Arial" panose="020B0604020202020204" pitchFamily="34" charset="0"/>
                          <a:cs typeface="Arial" panose="020B0604020202020204" pitchFamily="34" charset="0"/>
                        </a:rPr>
                      </a:br>
                      <a:r>
                        <a:rPr lang="ru-RU" sz="1400" b="0" i="0" u="none" strike="noStrike">
                          <a:solidFill>
                            <a:srgbClr val="000000"/>
                          </a:solidFill>
                          <a:effectLst/>
                          <a:latin typeface="Arial" panose="020B0604020202020204" pitchFamily="34" charset="0"/>
                          <a:cs typeface="Arial" panose="020B0604020202020204" pitchFamily="34" charset="0"/>
                        </a:rPr>
                        <a:t>руб</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в процентах</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3668714312"/>
                  </a:ext>
                </a:extLst>
              </a:tr>
              <a:tr h="879762">
                <a:tc vMerge="1">
                  <a:txBody>
                    <a:bodyPr/>
                    <a:lstStyle/>
                    <a:p>
                      <a:endParaRPr lang="ru-RU"/>
                    </a:p>
                  </a:txBody>
                  <a:tcPr/>
                </a:tc>
                <a:tc vMerge="1">
                  <a:txBody>
                    <a:bodyPr/>
                    <a:lstStyle/>
                    <a:p>
                      <a:endParaRPr lang="ru-RU"/>
                    </a:p>
                  </a:txBody>
                  <a:tcPr/>
                </a:tc>
                <a:tc>
                  <a:txBody>
                    <a:bodyPr/>
                    <a:lstStyle/>
                    <a:p>
                      <a:pPr algn="ctr" fontAlgn="ctr"/>
                      <a:r>
                        <a:rPr lang="ru-RU" sz="1300" b="1" i="0" u="none" strike="noStrike" dirty="0">
                          <a:solidFill>
                            <a:srgbClr val="000000"/>
                          </a:solidFill>
                          <a:effectLst/>
                          <a:latin typeface="Arial" panose="020B0604020202020204" pitchFamily="34" charset="0"/>
                          <a:cs typeface="Arial" panose="020B0604020202020204" pitchFamily="34" charset="0"/>
                        </a:rPr>
                        <a:t>менее 30 дней </a:t>
                      </a:r>
                      <a:r>
                        <a:rPr lang="ru-RU" sz="1200" b="1" i="0" u="none" strike="noStrike" dirty="0">
                          <a:solidFill>
                            <a:srgbClr val="000000"/>
                          </a:solidFill>
                          <a:effectLst/>
                          <a:latin typeface="Arial" panose="020B0604020202020204" pitchFamily="34" charset="0"/>
                          <a:cs typeface="Arial" panose="020B0604020202020204" pitchFamily="34" charset="0"/>
                        </a:rPr>
                        <a:t>просрочки</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1300" b="1" i="0" u="none" strike="noStrike" dirty="0">
                          <a:solidFill>
                            <a:srgbClr val="000000"/>
                          </a:solidFill>
                          <a:effectLst/>
                          <a:latin typeface="Arial" panose="020B0604020202020204" pitchFamily="34" charset="0"/>
                          <a:cs typeface="Arial" panose="020B0604020202020204" pitchFamily="34" charset="0"/>
                        </a:rPr>
                        <a:t>от 30 до 90 дней </a:t>
                      </a:r>
                      <a:r>
                        <a:rPr lang="ru-RU" sz="1200" b="1" i="0" u="none" strike="noStrike" dirty="0">
                          <a:solidFill>
                            <a:srgbClr val="000000"/>
                          </a:solidFill>
                          <a:effectLst/>
                          <a:latin typeface="Arial" panose="020B0604020202020204" pitchFamily="34" charset="0"/>
                          <a:cs typeface="Arial" panose="020B0604020202020204" pitchFamily="34" charset="0"/>
                        </a:rPr>
                        <a:t>просрочки</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marL="0" algn="ctr" defTabSz="685800" rtl="0" eaLnBrk="1" fontAlgn="ctr" latinLnBrk="0" hangingPunct="1"/>
                      <a:r>
                        <a:rPr lang="ru-RU" sz="1300" b="1" i="0" u="none" strike="noStrike" dirty="0">
                          <a:solidFill>
                            <a:srgbClr val="000000"/>
                          </a:solidFill>
                          <a:effectLst/>
                          <a:latin typeface="Arial" panose="020B0604020202020204" pitchFamily="34" charset="0"/>
                          <a:cs typeface="Arial" panose="020B0604020202020204" pitchFamily="34" charset="0"/>
                        </a:rPr>
                        <a:t>от 90 до 180 дней </a:t>
                      </a:r>
                      <a:r>
                        <a:rPr lang="ru-RU" sz="1200" b="1" i="0" u="none" strike="noStrike" kern="1200" dirty="0">
                          <a:solidFill>
                            <a:srgbClr val="000000"/>
                          </a:solidFill>
                          <a:effectLst/>
                          <a:latin typeface="Arial" panose="020B0604020202020204" pitchFamily="34" charset="0"/>
                          <a:ea typeface="+mn-ea"/>
                          <a:cs typeface="Arial" panose="020B0604020202020204" pitchFamily="34" charset="0"/>
                        </a:rPr>
                        <a:t>просрочки</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marL="0" algn="ctr" defTabSz="685800" rtl="0" eaLnBrk="1" fontAlgn="ctr" latinLnBrk="0" hangingPunct="1"/>
                      <a:r>
                        <a:rPr lang="ru-RU" sz="1300" b="1" i="0" u="none" strike="noStrike" dirty="0">
                          <a:solidFill>
                            <a:srgbClr val="000000"/>
                          </a:solidFill>
                          <a:effectLst/>
                          <a:latin typeface="Arial" panose="020B0604020202020204" pitchFamily="34" charset="0"/>
                          <a:cs typeface="Arial" panose="020B0604020202020204" pitchFamily="34" charset="0"/>
                        </a:rPr>
                        <a:t>более 180 дней </a:t>
                      </a:r>
                      <a:r>
                        <a:rPr lang="ru-RU" sz="1200" b="1" i="0" u="none" strike="noStrike" kern="1200" dirty="0">
                          <a:solidFill>
                            <a:srgbClr val="000000"/>
                          </a:solidFill>
                          <a:effectLst/>
                          <a:latin typeface="Arial" panose="020B0604020202020204" pitchFamily="34" charset="0"/>
                          <a:ea typeface="+mn-ea"/>
                          <a:cs typeface="Arial" panose="020B0604020202020204" pitchFamily="34" charset="0"/>
                        </a:rPr>
                        <a:t>просрочки</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3425783628"/>
                  </a:ext>
                </a:extLst>
              </a:tr>
              <a:tr h="287922">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17</a:t>
                      </a:r>
                    </a:p>
                  </a:txBody>
                  <a:tcPr marL="9525" marR="9525" marT="9525"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90762738"/>
                  </a:ext>
                </a:extLst>
              </a:tr>
              <a:tr h="271926">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91557259"/>
                  </a:ext>
                </a:extLst>
              </a:tr>
              <a:tr h="271926">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96845883"/>
                  </a:ext>
                </a:extLst>
              </a:tr>
              <a:tr h="271926">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41674786"/>
                  </a:ext>
                </a:extLst>
              </a:tr>
              <a:tr h="815779">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730320801"/>
                  </a:ext>
                </a:extLst>
              </a:tr>
              <a:tr h="543853">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15002281"/>
                  </a:ext>
                </a:extLst>
              </a:tr>
              <a:tr h="543853">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19857836"/>
                  </a:ext>
                </a:extLst>
              </a:tr>
            </a:tbl>
          </a:graphicData>
        </a:graphic>
      </p:graphicFrame>
      <p:sp>
        <p:nvSpPr>
          <p:cNvPr id="3" name="Выноска со стрелкой вверх 2"/>
          <p:cNvSpPr/>
          <p:nvPr/>
        </p:nvSpPr>
        <p:spPr>
          <a:xfrm>
            <a:off x="2627784" y="3501008"/>
            <a:ext cx="2232248" cy="1152128"/>
          </a:xfrm>
          <a:prstGeom prst="upArrowCallout">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prstClr val="white"/>
                </a:solidFill>
                <a:effectLst/>
                <a:uLnTx/>
                <a:uFillTx/>
                <a:latin typeface="Calibri" panose="020F0502020204030204"/>
                <a:ea typeface="+mn-ea"/>
                <a:cs typeface="+mn-cs"/>
              </a:rPr>
              <a:t>по длительности просрочки</a:t>
            </a:r>
            <a:endParaRPr kumimoji="0" lang="ru-R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7532832"/>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179512" y="1556792"/>
            <a:ext cx="8712968" cy="3139321"/>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информация </a:t>
            </a:r>
            <a:r>
              <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о наименовании организации (предприятия) с долей участия учреждения во вкладе в уставном (складочном) капитале, с указанием </a:t>
            </a:r>
            <a:r>
              <a:rPr kumimoji="0" lang="ru-RU" sz="18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ИНН, </a:t>
            </a:r>
            <a:r>
              <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кода по </a:t>
            </a:r>
            <a:r>
              <a:rPr kumimoji="0" lang="ru-RU" sz="18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ОКОПФ, </a:t>
            </a:r>
            <a:r>
              <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даты создания, основного вида деятельности, </a:t>
            </a:r>
            <a:r>
              <a:rPr kumimoji="0" lang="ru-RU"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суммы вложений в уставный капитал</a:t>
            </a:r>
            <a:r>
              <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вида вложений (денежные средства, имущество, право пользования нематериальными активами), </a:t>
            </a:r>
            <a:r>
              <a:rPr kumimoji="0" lang="ru-RU"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дохода (части прибыли (дивидендов) хозяйственного товарищества, общества), приходящаяся к получению учреждением </a:t>
            </a:r>
            <a:r>
              <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за отчетный период, а также о задолженности перед учреждением </a:t>
            </a:r>
            <a:r>
              <a:rPr kumimoji="0" lang="ru-RU" sz="18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по </a:t>
            </a:r>
            <a:r>
              <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перечислению части прибыли (дивидендов) на начало года и конец отчетного периода.</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4472C4">
                    <a:lumMod val="75000"/>
                  </a:srgbClr>
                </a:solidFill>
                <a:effectLst/>
                <a:uLnTx/>
                <a:uFillTx/>
                <a:latin typeface="Arial" panose="020B0604020202020204" pitchFamily="34" charset="0"/>
                <a:ea typeface="+mn-ea"/>
                <a:cs typeface="Arial" panose="020B0604020202020204" pitchFamily="34" charset="0"/>
              </a:rPr>
              <a:t>        При </a:t>
            </a:r>
            <a:r>
              <a:rPr kumimoji="0" lang="ru-RU" sz="1800" b="1" i="0" u="none" strike="noStrike" kern="1200" cap="none" spc="0" normalizeH="0" baseline="0" noProof="0" dirty="0">
                <a:ln>
                  <a:noFill/>
                </a:ln>
                <a:solidFill>
                  <a:srgbClr val="4472C4">
                    <a:lumMod val="75000"/>
                  </a:srgbClr>
                </a:solidFill>
                <a:effectLst/>
                <a:uLnTx/>
                <a:uFillTx/>
                <a:latin typeface="Arial" panose="020B0604020202020204" pitchFamily="34" charset="0"/>
                <a:ea typeface="+mn-ea"/>
                <a:cs typeface="Arial" panose="020B0604020202020204" pitchFamily="34" charset="0"/>
              </a:rPr>
              <a:t>отсутствии у учреждения вкладов в уставные (складочные) </a:t>
            </a:r>
            <a:r>
              <a:rPr kumimoji="0" lang="ru-RU" sz="1800" b="1" i="0" u="none" strike="noStrike" kern="1200" cap="none" spc="0" normalizeH="0" baseline="0" noProof="0">
                <a:ln>
                  <a:noFill/>
                </a:ln>
                <a:solidFill>
                  <a:srgbClr val="4472C4">
                    <a:lumMod val="75000"/>
                  </a:srgbClr>
                </a:solidFill>
                <a:effectLst/>
                <a:uLnTx/>
                <a:uFillTx/>
                <a:latin typeface="Arial" panose="020B0604020202020204" pitchFamily="34" charset="0"/>
                <a:ea typeface="+mn-ea"/>
                <a:cs typeface="Arial" panose="020B0604020202020204" pitchFamily="34" charset="0"/>
              </a:rPr>
              <a:t>капиталы </a:t>
            </a:r>
            <a:r>
              <a:rPr kumimoji="0" lang="ru-RU" sz="1800" b="1" i="0" u="none" strike="noStrike" kern="1200" cap="none" spc="0" normalizeH="0" baseline="0" noProof="0" smtClean="0">
                <a:ln>
                  <a:noFill/>
                </a:ln>
                <a:solidFill>
                  <a:srgbClr val="4472C4">
                    <a:lumMod val="75000"/>
                  </a:srgbClr>
                </a:solidFill>
                <a:effectLst/>
                <a:uLnTx/>
                <a:uFillTx/>
                <a:latin typeface="Arial" panose="020B0604020202020204" pitchFamily="34" charset="0"/>
                <a:ea typeface="+mn-ea"/>
                <a:cs typeface="Arial" panose="020B0604020202020204" pitchFamily="34" charset="0"/>
              </a:rPr>
              <a:t>сведения  </a:t>
            </a:r>
            <a:r>
              <a:rPr kumimoji="0" lang="ru-RU" sz="1800" b="1" i="0" u="none" strike="noStrike" kern="1200" cap="none" spc="0" normalizeH="0" baseline="0" noProof="0" dirty="0" smtClean="0">
                <a:ln>
                  <a:noFill/>
                </a:ln>
                <a:solidFill>
                  <a:srgbClr val="4472C4">
                    <a:lumMod val="75000"/>
                  </a:srgbClr>
                </a:solidFill>
                <a:effectLst/>
                <a:uLnTx/>
                <a:uFillTx/>
                <a:latin typeface="Arial" panose="020B0604020202020204" pitchFamily="34" charset="0"/>
                <a:ea typeface="+mn-ea"/>
                <a:cs typeface="Arial" panose="020B0604020202020204" pitchFamily="34" charset="0"/>
              </a:rPr>
              <a:t>не </a:t>
            </a:r>
            <a:r>
              <a:rPr kumimoji="0" lang="ru-RU" sz="1800" b="1" i="0" u="none" strike="noStrike" kern="1200" cap="none" spc="0" normalizeH="0" baseline="0" noProof="0" dirty="0">
                <a:ln>
                  <a:noFill/>
                </a:ln>
                <a:solidFill>
                  <a:srgbClr val="4472C4">
                    <a:lumMod val="75000"/>
                  </a:srgbClr>
                </a:solidFill>
                <a:effectLst/>
                <a:uLnTx/>
                <a:uFillTx/>
                <a:latin typeface="Arial" panose="020B0604020202020204" pitchFamily="34" charset="0"/>
                <a:ea typeface="+mn-ea"/>
                <a:cs typeface="Arial" panose="020B0604020202020204" pitchFamily="34" charset="0"/>
              </a:rPr>
              <a:t>формируются</a:t>
            </a:r>
            <a:r>
              <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3" name="Прямоугольник 2"/>
          <p:cNvSpPr/>
          <p:nvPr/>
        </p:nvSpPr>
        <p:spPr>
          <a:xfrm>
            <a:off x="345677" y="260648"/>
            <a:ext cx="8532440" cy="92333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ru-RU" sz="1800" b="1" i="0" u="none" strike="noStrike" kern="1200" cap="none" spc="0" normalizeH="0" baseline="0" noProof="0" dirty="0">
                <a:ln>
                  <a:noFill/>
                </a:ln>
                <a:solidFill>
                  <a:srgbClr val="70AD47">
                    <a:lumMod val="75000"/>
                  </a:srgbClr>
                </a:solidFill>
                <a:effectLst/>
                <a:uLnTx/>
                <a:uFillTx/>
                <a:latin typeface="Arial" panose="020B0604020202020204" pitchFamily="34" charset="0"/>
                <a:ea typeface="+mn-ea"/>
                <a:cs typeface="Arial" panose="020B0604020202020204" pitchFamily="34" charset="0"/>
              </a:rPr>
              <a:t>В сведениях о доходах учреждения в виде прибыли, приходящейся на доли в уставных (складочных) капиталах хозяйственных товариществ и обществ, или дивидендов по акциям, принадлежащим учреждению</a:t>
            </a:r>
          </a:p>
        </p:txBody>
      </p:sp>
    </p:spTree>
    <p:extLst>
      <p:ext uri="{BB962C8B-B14F-4D97-AF65-F5344CB8AC3E}">
        <p14:creationId xmlns:p14="http://schemas.microsoft.com/office/powerpoint/2010/main" val="2946852460"/>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nvPr>
        </p:nvGraphicFramePr>
        <p:xfrm>
          <a:off x="53406" y="764704"/>
          <a:ext cx="9073009" cy="4419813"/>
        </p:xfrm>
        <a:graphic>
          <a:graphicData uri="http://schemas.openxmlformats.org/drawingml/2006/table">
            <a:tbl>
              <a:tblPr/>
              <a:tblGrid>
                <a:gridCol w="907301">
                  <a:extLst>
                    <a:ext uri="{9D8B030D-6E8A-4147-A177-3AD203B41FA5}">
                      <a16:colId xmlns:a16="http://schemas.microsoft.com/office/drawing/2014/main" val="2208689813"/>
                    </a:ext>
                  </a:extLst>
                </a:gridCol>
                <a:gridCol w="459700">
                  <a:extLst>
                    <a:ext uri="{9D8B030D-6E8A-4147-A177-3AD203B41FA5}">
                      <a16:colId xmlns:a16="http://schemas.microsoft.com/office/drawing/2014/main" val="429288611"/>
                    </a:ext>
                  </a:extLst>
                </a:gridCol>
                <a:gridCol w="495992">
                  <a:extLst>
                    <a:ext uri="{9D8B030D-6E8A-4147-A177-3AD203B41FA5}">
                      <a16:colId xmlns:a16="http://schemas.microsoft.com/office/drawing/2014/main" val="1073636943"/>
                    </a:ext>
                  </a:extLst>
                </a:gridCol>
                <a:gridCol w="544381">
                  <a:extLst>
                    <a:ext uri="{9D8B030D-6E8A-4147-A177-3AD203B41FA5}">
                      <a16:colId xmlns:a16="http://schemas.microsoft.com/office/drawing/2014/main" val="3857872447"/>
                    </a:ext>
                  </a:extLst>
                </a:gridCol>
                <a:gridCol w="750036">
                  <a:extLst>
                    <a:ext uri="{9D8B030D-6E8A-4147-A177-3AD203B41FA5}">
                      <a16:colId xmlns:a16="http://schemas.microsoft.com/office/drawing/2014/main" val="1814377479"/>
                    </a:ext>
                  </a:extLst>
                </a:gridCol>
                <a:gridCol w="459700">
                  <a:extLst>
                    <a:ext uri="{9D8B030D-6E8A-4147-A177-3AD203B41FA5}">
                      <a16:colId xmlns:a16="http://schemas.microsoft.com/office/drawing/2014/main" val="603633997"/>
                    </a:ext>
                  </a:extLst>
                </a:gridCol>
                <a:gridCol w="713743">
                  <a:extLst>
                    <a:ext uri="{9D8B030D-6E8A-4147-A177-3AD203B41FA5}">
                      <a16:colId xmlns:a16="http://schemas.microsoft.com/office/drawing/2014/main" val="2381458331"/>
                    </a:ext>
                  </a:extLst>
                </a:gridCol>
                <a:gridCol w="629062">
                  <a:extLst>
                    <a:ext uri="{9D8B030D-6E8A-4147-A177-3AD203B41FA5}">
                      <a16:colId xmlns:a16="http://schemas.microsoft.com/office/drawing/2014/main" val="269113630"/>
                    </a:ext>
                  </a:extLst>
                </a:gridCol>
                <a:gridCol w="713743">
                  <a:extLst>
                    <a:ext uri="{9D8B030D-6E8A-4147-A177-3AD203B41FA5}">
                      <a16:colId xmlns:a16="http://schemas.microsoft.com/office/drawing/2014/main" val="3199584005"/>
                    </a:ext>
                  </a:extLst>
                </a:gridCol>
                <a:gridCol w="955689">
                  <a:extLst>
                    <a:ext uri="{9D8B030D-6E8A-4147-A177-3AD203B41FA5}">
                      <a16:colId xmlns:a16="http://schemas.microsoft.com/office/drawing/2014/main" val="3251478904"/>
                    </a:ext>
                  </a:extLst>
                </a:gridCol>
                <a:gridCol w="326628">
                  <a:extLst>
                    <a:ext uri="{9D8B030D-6E8A-4147-A177-3AD203B41FA5}">
                      <a16:colId xmlns:a16="http://schemas.microsoft.com/office/drawing/2014/main" val="2913497290"/>
                    </a:ext>
                  </a:extLst>
                </a:gridCol>
                <a:gridCol w="362920">
                  <a:extLst>
                    <a:ext uri="{9D8B030D-6E8A-4147-A177-3AD203B41FA5}">
                      <a16:colId xmlns:a16="http://schemas.microsoft.com/office/drawing/2014/main" val="259556093"/>
                    </a:ext>
                  </a:extLst>
                </a:gridCol>
                <a:gridCol w="737938">
                  <a:extLst>
                    <a:ext uri="{9D8B030D-6E8A-4147-A177-3AD203B41FA5}">
                      <a16:colId xmlns:a16="http://schemas.microsoft.com/office/drawing/2014/main" val="1768723665"/>
                    </a:ext>
                  </a:extLst>
                </a:gridCol>
                <a:gridCol w="1016176">
                  <a:extLst>
                    <a:ext uri="{9D8B030D-6E8A-4147-A177-3AD203B41FA5}">
                      <a16:colId xmlns:a16="http://schemas.microsoft.com/office/drawing/2014/main" val="1161069990"/>
                    </a:ext>
                  </a:extLst>
                </a:gridCol>
              </a:tblGrid>
              <a:tr h="347563">
                <a:tc gridSpan="14">
                  <a:txBody>
                    <a:bodyPr/>
                    <a:lstStyle/>
                    <a:p>
                      <a:pPr algn="ctr" fontAlgn="ctr"/>
                      <a:r>
                        <a:rPr lang="ru-RU" sz="900" b="1" i="0" u="none" strike="noStrike" dirty="0">
                          <a:effectLst/>
                          <a:latin typeface="Arial" panose="020B0604020202020204" pitchFamily="34" charset="0"/>
                          <a:cs typeface="Arial" panose="020B0604020202020204" pitchFamily="34" charset="0"/>
                        </a:rPr>
                        <a:t>Сведения о доходах учреждений в виде прибыли, приходящейся на доли в уставных (складочных) капиталах хозяйственных товариществ и обществ, или дивидендов по акциям, принадлежащим государственным (муниципальным) учреждениям</a:t>
                      </a:r>
                    </a:p>
                  </a:txBody>
                  <a:tcPr marL="4934" marR="4934" marT="4934" marB="0" anchor="ctr">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966555414"/>
                  </a:ext>
                </a:extLst>
              </a:tr>
              <a:tr h="165507">
                <a:tc>
                  <a:txBody>
                    <a:bodyPr/>
                    <a:lstStyle/>
                    <a:p>
                      <a:pPr algn="ctr" fontAlgn="ctr"/>
                      <a:endParaRPr lang="ru-RU" sz="900" b="1" i="0" u="none" strike="noStrike" dirty="0">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a:noFill/>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a:noFill/>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a:noFill/>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a:noFill/>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a:noFill/>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a:noFill/>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a:noFill/>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a:noFill/>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a:noFill/>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a:noFill/>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a:noFill/>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a:noFill/>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a:noFill/>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46705884"/>
                  </a:ext>
                </a:extLst>
              </a:tr>
              <a:tr h="152267">
                <a:tc>
                  <a:txBody>
                    <a:bodyPr/>
                    <a:lstStyle/>
                    <a:p>
                      <a:pPr algn="l" fontAlgn="b"/>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a:noFill/>
                    </a:lnB>
                  </a:tcPr>
                </a:tc>
                <a:tc>
                  <a:txBody>
                    <a:bodyPr/>
                    <a:lstStyle/>
                    <a:p>
                      <a:pPr algn="l" fontAlgn="b"/>
                      <a:r>
                        <a:rPr lang="ru-RU" sz="900" b="1"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l" fontAlgn="b"/>
                      <a:r>
                        <a:rPr lang="ru-RU" sz="900" b="1"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l" fontAlgn="b"/>
                      <a:r>
                        <a:rPr lang="ru-RU" sz="900" b="1"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l" fontAlgn="b"/>
                      <a:r>
                        <a:rPr lang="ru-RU" sz="900" b="1" i="0" u="none" strike="noStrike">
                          <a:effectLst/>
                          <a:latin typeface="Arial" panose="020B0604020202020204" pitchFamily="34" charset="0"/>
                          <a:cs typeface="Arial" panose="020B0604020202020204" pitchFamily="34" charset="0"/>
                        </a:rPr>
                        <a:t> </a:t>
                      </a:r>
                    </a:p>
                  </a:txBody>
                  <a:tcPr marL="4934" marR="4934" marT="4934" marB="0" anchor="b">
                    <a:lnL>
                      <a:noFill/>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900" b="0" i="0" u="none" strike="noStrike">
                          <a:effectLst/>
                          <a:latin typeface="Arial" panose="020B0604020202020204" pitchFamily="34" charset="0"/>
                          <a:cs typeface="Arial" panose="020B0604020202020204" pitchFamily="34" charset="0"/>
                        </a:rPr>
                        <a:t>КОДЫ</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4224386134"/>
                  </a:ext>
                </a:extLst>
              </a:tr>
              <a:tr h="145646">
                <a:tc gridSpan="11">
                  <a:txBody>
                    <a:bodyPr/>
                    <a:lstStyle/>
                    <a:p>
                      <a:pPr algn="ctr" fontAlgn="b"/>
                      <a:r>
                        <a:rPr lang="ru-RU" sz="900" b="0" i="0" u="none" strike="noStrike" dirty="0">
                          <a:effectLst/>
                          <a:latin typeface="Arial" panose="020B0604020202020204" pitchFamily="34" charset="0"/>
                          <a:cs typeface="Arial" panose="020B0604020202020204" pitchFamily="34" charset="0"/>
                        </a:rPr>
                        <a:t>                                                            на 1 ______________ 20__ г.</a:t>
                      </a:r>
                    </a:p>
                  </a:txBody>
                  <a:tcPr marL="4934" marR="4934" marT="4934"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r" fontAlgn="b"/>
                      <a:r>
                        <a:rPr lang="ru-RU" sz="900" b="0" i="0" u="none" strike="noStrike">
                          <a:effectLst/>
                          <a:latin typeface="Arial" panose="020B0604020202020204" pitchFamily="34" charset="0"/>
                          <a:cs typeface="Arial" panose="020B0604020202020204" pitchFamily="34" charset="0"/>
                        </a:rPr>
                        <a:t>Дата </a:t>
                      </a:r>
                    </a:p>
                  </a:txBody>
                  <a:tcPr marL="4934" marR="74003" marT="4934"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638306472"/>
                  </a:ext>
                </a:extLst>
              </a:tr>
              <a:tr h="144662">
                <a:tc>
                  <a:txBody>
                    <a:bodyPr/>
                    <a:lstStyle/>
                    <a:p>
                      <a:pPr algn="l" fontAlgn="b"/>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a:noFill/>
                    </a:lnB>
                  </a:tcPr>
                </a:tc>
                <a:tc>
                  <a:txBody>
                    <a:bodyPr/>
                    <a:lstStyle/>
                    <a:p>
                      <a:pPr algn="l" fontAlgn="b"/>
                      <a:r>
                        <a:rPr lang="ru-RU" sz="900" b="1"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l" fontAlgn="b"/>
                      <a:r>
                        <a:rPr lang="ru-RU" sz="900" b="1"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rowSpan="2" gridSpan="2">
                  <a:txBody>
                    <a:bodyPr/>
                    <a:lstStyle/>
                    <a:p>
                      <a:pPr algn="r" fontAlgn="b"/>
                      <a:r>
                        <a:rPr lang="ru-RU" sz="900" b="0" i="0" u="none" strike="noStrike">
                          <a:effectLst/>
                          <a:latin typeface="Arial" panose="020B0604020202020204" pitchFamily="34" charset="0"/>
                          <a:cs typeface="Arial" panose="020B0604020202020204" pitchFamily="34" charset="0"/>
                        </a:rPr>
                        <a:t>по Сводному реестру</a:t>
                      </a:r>
                    </a:p>
                  </a:txBody>
                  <a:tcPr marL="4934" marR="74003" marT="4934"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rowSpan="2" hMerge="1">
                  <a:txBody>
                    <a:bodyPr/>
                    <a:lstStyle/>
                    <a:p>
                      <a:endParaRPr lang="ru-RU"/>
                    </a:p>
                  </a:txBody>
                  <a:tcPr/>
                </a:tc>
                <a:tc rowSpan="2">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932948018"/>
                  </a:ext>
                </a:extLst>
              </a:tr>
              <a:tr h="144662">
                <a:tc>
                  <a:txBody>
                    <a:bodyPr/>
                    <a:lstStyle/>
                    <a:p>
                      <a:pPr algn="ctr" fontAlgn="b"/>
                      <a:r>
                        <a:rPr lang="ru-RU" sz="900" b="0" i="0" u="none" strike="noStrike" dirty="0">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l" fontAlgn="b"/>
                      <a:r>
                        <a:rPr lang="ru-RU" sz="900" b="1"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l" fontAlgn="b"/>
                      <a:r>
                        <a:rPr lang="ru-RU" sz="900" b="1"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gridSpan="2" vMerge="1">
                  <a:txBody>
                    <a:bodyPr/>
                    <a:lstStyle/>
                    <a:p>
                      <a:endParaRPr lang="ru-RU"/>
                    </a:p>
                  </a:txBody>
                  <a:tcPr/>
                </a:tc>
                <a:tc hMerge="1" vMerge="1">
                  <a:txBody>
                    <a:bodyPr/>
                    <a:lstStyle/>
                    <a:p>
                      <a:endParaRPr lang="ru-RU"/>
                    </a:p>
                  </a:txBody>
                  <a:tcPr/>
                </a:tc>
                <a:tc vMerge="1">
                  <a:txBody>
                    <a:bodyPr/>
                    <a:lstStyle/>
                    <a:p>
                      <a:endParaRPr lang="ru-RU"/>
                    </a:p>
                  </a:txBody>
                  <a:tcPr/>
                </a:tc>
                <a:extLst>
                  <a:ext uri="{0D108BD9-81ED-4DB2-BD59-A6C34878D82A}">
                    <a16:rowId xmlns:a16="http://schemas.microsoft.com/office/drawing/2014/main" val="2948355406"/>
                  </a:ext>
                </a:extLst>
              </a:tr>
              <a:tr h="144662">
                <a:tc>
                  <a:txBody>
                    <a:bodyPr/>
                    <a:lstStyle/>
                    <a:p>
                      <a:pPr algn="ctr" fontAlgn="b"/>
                      <a:r>
                        <a:rPr lang="ru-RU" sz="900" b="0" i="0" u="none" strike="noStrike" dirty="0">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l" fontAlgn="b"/>
                      <a:r>
                        <a:rPr lang="ru-RU" sz="900" b="1"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l" fontAlgn="b"/>
                      <a:r>
                        <a:rPr lang="ru-RU" sz="900" b="1"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r" fontAlgn="b"/>
                      <a:endParaRPr lang="ru-RU" sz="900" b="0" i="0" u="none" strike="noStrike">
                        <a:effectLst/>
                        <a:latin typeface="Arial" panose="020B0604020202020204" pitchFamily="34" charset="0"/>
                        <a:cs typeface="Arial" panose="020B0604020202020204" pitchFamily="34" charset="0"/>
                      </a:endParaRPr>
                    </a:p>
                  </a:txBody>
                  <a:tcPr marL="4934" marR="74003" marT="4934" marB="0" anchor="b">
                    <a:lnL>
                      <a:noFill/>
                    </a:lnL>
                    <a:lnR>
                      <a:noFill/>
                    </a:lnR>
                    <a:lnT>
                      <a:noFill/>
                    </a:lnT>
                    <a:lnB>
                      <a:noFill/>
                    </a:lnB>
                  </a:tcPr>
                </a:tc>
                <a:tc>
                  <a:txBody>
                    <a:bodyPr/>
                    <a:lstStyle/>
                    <a:p>
                      <a:pPr algn="r" fontAlgn="b"/>
                      <a:r>
                        <a:rPr lang="ru-RU" sz="900" b="0" i="0" u="none" strike="noStrike">
                          <a:effectLst/>
                          <a:latin typeface="Arial" panose="020B0604020202020204" pitchFamily="34" charset="0"/>
                          <a:cs typeface="Arial" panose="020B0604020202020204" pitchFamily="34" charset="0"/>
                        </a:rPr>
                        <a:t>ИНН</a:t>
                      </a:r>
                    </a:p>
                  </a:txBody>
                  <a:tcPr marL="4934" marR="74003" marT="4934"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73341937"/>
                  </a:ext>
                </a:extLst>
              </a:tr>
              <a:tr h="165507">
                <a:tc gridSpan="11">
                  <a:txBody>
                    <a:bodyPr/>
                    <a:lstStyle/>
                    <a:p>
                      <a:pPr algn="l" fontAlgn="b"/>
                      <a:r>
                        <a:rPr lang="ru-RU" sz="900" b="0" i="0" u="none" strike="noStrike">
                          <a:effectLst/>
                          <a:latin typeface="Arial" panose="020B0604020202020204" pitchFamily="34" charset="0"/>
                          <a:cs typeface="Arial" panose="020B0604020202020204" pitchFamily="34" charset="0"/>
                        </a:rPr>
                        <a:t>Учреждение  ____________________________________________________________________________________________</a:t>
                      </a:r>
                    </a:p>
                  </a:txBody>
                  <a:tcPr marL="4934" marR="4934" marT="4934"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r" fontAlgn="b"/>
                      <a:r>
                        <a:rPr lang="ru-RU" sz="900" b="0" i="0" u="none" strike="noStrike">
                          <a:effectLst/>
                          <a:latin typeface="Arial" panose="020B0604020202020204" pitchFamily="34" charset="0"/>
                          <a:cs typeface="Arial" panose="020B0604020202020204" pitchFamily="34" charset="0"/>
                        </a:rPr>
                        <a:t>КПП</a:t>
                      </a:r>
                    </a:p>
                  </a:txBody>
                  <a:tcPr marL="4934" marR="74003" marT="4934"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41923356"/>
                  </a:ext>
                </a:extLst>
              </a:tr>
              <a:tr h="314462">
                <a:tc gridSpan="11">
                  <a:txBody>
                    <a:bodyPr/>
                    <a:lstStyle/>
                    <a:p>
                      <a:pPr algn="l" fontAlgn="b"/>
                      <a:r>
                        <a:rPr lang="ru-RU" sz="900" b="0" i="0" u="none" strike="noStrike" dirty="0">
                          <a:effectLst/>
                          <a:latin typeface="Arial" panose="020B0604020202020204" pitchFamily="34" charset="0"/>
                          <a:cs typeface="Arial" panose="020B0604020202020204" pitchFamily="34" charset="0"/>
                        </a:rPr>
                        <a:t>Орган, осуществляющий функции</a:t>
                      </a:r>
                      <a:br>
                        <a:rPr lang="ru-RU" sz="900" b="0" i="0" u="none" strike="noStrike" dirty="0">
                          <a:effectLst/>
                          <a:latin typeface="Arial" panose="020B0604020202020204" pitchFamily="34" charset="0"/>
                          <a:cs typeface="Arial" panose="020B0604020202020204" pitchFamily="34" charset="0"/>
                        </a:rPr>
                      </a:br>
                      <a:r>
                        <a:rPr lang="ru-RU" sz="900" b="0" i="0" u="none" strike="noStrike" dirty="0">
                          <a:effectLst/>
                          <a:latin typeface="Arial" panose="020B0604020202020204" pitchFamily="34" charset="0"/>
                          <a:cs typeface="Arial" panose="020B0604020202020204" pitchFamily="34" charset="0"/>
                        </a:rPr>
                        <a:t>и полномочия учредителя___________________________________________________________________________________</a:t>
                      </a:r>
                    </a:p>
                  </a:txBody>
                  <a:tcPr marL="4934" marR="4934" marT="4934"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r" fontAlgn="b"/>
                      <a:r>
                        <a:rPr lang="ru-RU" sz="900" b="0" i="0" u="none" strike="noStrike">
                          <a:effectLst/>
                          <a:latin typeface="Arial" panose="020B0604020202020204" pitchFamily="34" charset="0"/>
                          <a:cs typeface="Arial" panose="020B0604020202020204" pitchFamily="34" charset="0"/>
                        </a:rPr>
                        <a:t>Глава по БК </a:t>
                      </a:r>
                    </a:p>
                  </a:txBody>
                  <a:tcPr marL="4934" marR="4934" marT="4934"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159368141"/>
                  </a:ext>
                </a:extLst>
              </a:tr>
              <a:tr h="165507">
                <a:tc gridSpan="11">
                  <a:txBody>
                    <a:bodyPr/>
                    <a:lstStyle/>
                    <a:p>
                      <a:pPr algn="l" fontAlgn="b"/>
                      <a:r>
                        <a:rPr lang="ru-RU" sz="900" b="0" i="0" u="none" strike="noStrike" dirty="0" smtClean="0">
                          <a:effectLst/>
                          <a:latin typeface="Arial" panose="020B0604020202020204" pitchFamily="34" charset="0"/>
                          <a:cs typeface="Arial" panose="020B0604020202020204" pitchFamily="34" charset="0"/>
                        </a:rPr>
                        <a:t>Публично-правовое </a:t>
                      </a:r>
                      <a:r>
                        <a:rPr lang="ru-RU" sz="900" b="0" i="0" u="none" strike="noStrike" dirty="0">
                          <a:effectLst/>
                          <a:latin typeface="Arial" panose="020B0604020202020204" pitchFamily="34" charset="0"/>
                          <a:cs typeface="Arial" panose="020B0604020202020204" pitchFamily="34" charset="0"/>
                        </a:rPr>
                        <a:t>образование ______________________________________________________________________________</a:t>
                      </a:r>
                    </a:p>
                  </a:txBody>
                  <a:tcPr marL="4934" marR="4934" marT="4934"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r" fontAlgn="b"/>
                      <a:r>
                        <a:rPr lang="ru-RU" sz="900" b="0" i="0" u="none" strike="noStrike">
                          <a:effectLst/>
                          <a:latin typeface="Arial" panose="020B0604020202020204" pitchFamily="34" charset="0"/>
                          <a:cs typeface="Arial" panose="020B0604020202020204" pitchFamily="34" charset="0"/>
                        </a:rPr>
                        <a:t>по ОКТМО </a:t>
                      </a:r>
                    </a:p>
                  </a:txBody>
                  <a:tcPr marL="4934" marR="4934" marT="4934"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672662133"/>
                  </a:ext>
                </a:extLst>
              </a:tr>
              <a:tr h="152267">
                <a:tc gridSpan="2">
                  <a:txBody>
                    <a:bodyPr/>
                    <a:lstStyle/>
                    <a:p>
                      <a:pPr algn="l" fontAlgn="b"/>
                      <a:r>
                        <a:rPr lang="ru-RU" sz="900" b="0" i="0" u="none" strike="noStrike" dirty="0">
                          <a:effectLst/>
                          <a:latin typeface="Arial" panose="020B0604020202020204" pitchFamily="34" charset="0"/>
                          <a:cs typeface="Arial" panose="020B0604020202020204" pitchFamily="34" charset="0"/>
                        </a:rPr>
                        <a:t>Периодичность:  годовая</a:t>
                      </a:r>
                    </a:p>
                  </a:txBody>
                  <a:tcPr marL="4934" marR="4934" marT="4934" marB="0" anchor="b">
                    <a:lnL>
                      <a:noFill/>
                    </a:lnL>
                    <a:lnR>
                      <a:noFill/>
                    </a:lnR>
                    <a:lnT>
                      <a:noFill/>
                    </a:lnT>
                    <a:lnB>
                      <a:noFill/>
                    </a:lnB>
                    <a:solidFill>
                      <a:srgbClr val="FFFFFF"/>
                    </a:solidFill>
                  </a:tcPr>
                </a:tc>
                <a:tc hMerge="1">
                  <a:txBody>
                    <a:bodyPr/>
                    <a:lstStyle/>
                    <a:p>
                      <a:endParaRPr lang="ru-RU"/>
                    </a:p>
                  </a:txBody>
                  <a:tcPr/>
                </a:tc>
                <a:tc>
                  <a:txBody>
                    <a:bodyPr/>
                    <a:lstStyle/>
                    <a:p>
                      <a:pPr algn="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a:noFill/>
                    </a:lnB>
                  </a:tcPr>
                </a:tc>
                <a:tc>
                  <a:txBody>
                    <a:bodyPr/>
                    <a:lstStyle/>
                    <a:p>
                      <a:pPr algn="l" fontAlgn="b"/>
                      <a:r>
                        <a:rPr lang="ru-RU" sz="900" b="1"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l" fontAlgn="b"/>
                      <a:r>
                        <a:rPr lang="ru-RU" sz="900" b="1"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l" fontAlgn="b"/>
                      <a:r>
                        <a:rPr lang="ru-RU" sz="900" b="1"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a:noFill/>
                    </a:lnB>
                    <a:solidFill>
                      <a:srgbClr val="FFFFFF"/>
                    </a:solidFill>
                  </a:tcPr>
                </a:tc>
                <a:tc>
                  <a:txBody>
                    <a:bodyPr/>
                    <a:lstStyle/>
                    <a:p>
                      <a:pPr algn="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614811042"/>
                  </a:ext>
                </a:extLst>
              </a:tr>
              <a:tr h="144662">
                <a:tc>
                  <a:txBody>
                    <a:bodyPr/>
                    <a:lstStyle/>
                    <a:p>
                      <a:pPr algn="l" fontAlgn="b"/>
                      <a:endParaRPr lang="ru-RU" sz="900" b="0" i="0" u="none" strike="noStrike" dirty="0">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panose="020B0604020202020204" pitchFamily="34" charset="0"/>
                        <a:cs typeface="Arial" panose="020B0604020202020204" pitchFamily="34" charset="0"/>
                      </a:endParaRPr>
                    </a:p>
                  </a:txBody>
                  <a:tcPr marL="4934" marR="4934" marT="493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900" b="1" i="0" u="none" strike="noStrike">
                        <a:effectLst/>
                        <a:latin typeface="Arial" panose="020B0604020202020204" pitchFamily="34" charset="0"/>
                        <a:cs typeface="Arial" panose="020B0604020202020204" pitchFamily="34" charset="0"/>
                      </a:endParaRPr>
                    </a:p>
                  </a:txBody>
                  <a:tcPr marL="4934" marR="4934" marT="4934"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ru-RU" sz="900" b="1" i="0" u="none" strike="noStrike">
                          <a:effectLst/>
                          <a:latin typeface="Arial" panose="020B0604020202020204" pitchFamily="34" charset="0"/>
                          <a:cs typeface="Arial" panose="020B0604020202020204" pitchFamily="34" charset="0"/>
                        </a:rPr>
                        <a:t> </a:t>
                      </a:r>
                    </a:p>
                  </a:txBody>
                  <a:tcPr marL="4934" marR="4934" marT="4934" marB="0" anchor="ctr">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62047377"/>
                  </a:ext>
                </a:extLst>
              </a:tr>
              <a:tr h="504794">
                <a:tc gridSpan="5">
                  <a:txBody>
                    <a:bodyPr/>
                    <a:lstStyle/>
                    <a:p>
                      <a:pPr algn="ctr" fontAlgn="ctr"/>
                      <a:r>
                        <a:rPr lang="ru-RU" sz="900" b="0" i="0" u="none" strike="noStrike" dirty="0">
                          <a:effectLst/>
                          <a:latin typeface="Arial" panose="020B0604020202020204" pitchFamily="34" charset="0"/>
                          <a:cs typeface="Arial" panose="020B0604020202020204" pitchFamily="34" charset="0"/>
                        </a:rPr>
                        <a:t>Организация (предприятие)</a:t>
                      </a:r>
                    </a:p>
                  </a:txBody>
                  <a:tcPr marL="4934" marR="4934" marT="4934"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rowSpan="2">
                  <a:txBody>
                    <a:bodyPr/>
                    <a:lstStyle/>
                    <a:p>
                      <a:pPr algn="ctr" fontAlgn="ctr"/>
                      <a:r>
                        <a:rPr lang="ru-RU" sz="900" b="0" i="0" u="none" strike="noStrike">
                          <a:effectLst/>
                          <a:latin typeface="Arial" panose="020B0604020202020204" pitchFamily="34" charset="0"/>
                          <a:cs typeface="Arial" panose="020B0604020202020204" pitchFamily="34" charset="0"/>
                        </a:rPr>
                        <a:t>Код строки</a:t>
                      </a:r>
                    </a:p>
                  </a:txBody>
                  <a:tcPr marL="4934" marR="4934" marT="49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900" b="0" i="0" u="none" strike="noStrike">
                          <a:effectLst/>
                          <a:latin typeface="Arial" panose="020B0604020202020204" pitchFamily="34" charset="0"/>
                          <a:cs typeface="Arial" panose="020B0604020202020204" pitchFamily="34" charset="0"/>
                        </a:rPr>
                        <a:t>Сумма вложений </a:t>
                      </a:r>
                      <a:br>
                        <a:rPr lang="ru-RU" sz="900" b="0" i="0" u="none" strike="noStrike">
                          <a:effectLst/>
                          <a:latin typeface="Arial" panose="020B0604020202020204" pitchFamily="34" charset="0"/>
                          <a:cs typeface="Arial" panose="020B0604020202020204" pitchFamily="34" charset="0"/>
                        </a:rPr>
                      </a:br>
                      <a:r>
                        <a:rPr lang="ru-RU" sz="900" b="0" i="0" u="none" strike="noStrike">
                          <a:effectLst/>
                          <a:latin typeface="Arial" panose="020B0604020202020204" pitchFamily="34" charset="0"/>
                          <a:cs typeface="Arial" panose="020B0604020202020204" pitchFamily="34" charset="0"/>
                        </a:rPr>
                        <a:t>в уставный капитал</a:t>
                      </a:r>
                      <a:br>
                        <a:rPr lang="ru-RU" sz="900" b="0" i="0" u="none" strike="noStrike">
                          <a:effectLst/>
                          <a:latin typeface="Arial" panose="020B0604020202020204" pitchFamily="34" charset="0"/>
                          <a:cs typeface="Arial" panose="020B0604020202020204" pitchFamily="34" charset="0"/>
                        </a:rPr>
                      </a:br>
                      <a:endParaRPr lang="ru-RU" sz="900" b="0" i="0" u="none" strike="noStrike">
                        <a:effectLst/>
                        <a:latin typeface="Arial" panose="020B0604020202020204" pitchFamily="34" charset="0"/>
                        <a:cs typeface="Arial" panose="020B0604020202020204" pitchFamily="34" charset="0"/>
                      </a:endParaRPr>
                    </a:p>
                  </a:txBody>
                  <a:tcPr marL="4934" marR="4934" marT="49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900" b="0" i="0" u="none" strike="noStrike">
                          <a:effectLst/>
                          <a:latin typeface="Arial" panose="020B0604020202020204" pitchFamily="34" charset="0"/>
                          <a:cs typeface="Arial" panose="020B0604020202020204" pitchFamily="34" charset="0"/>
                        </a:rPr>
                        <a:t>Доля в уставном капитале, %</a:t>
                      </a:r>
                    </a:p>
                  </a:txBody>
                  <a:tcPr marL="4934" marR="4934" marT="49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900" b="0" i="0" u="none" strike="noStrike">
                          <a:effectLst/>
                          <a:latin typeface="Arial" panose="020B0604020202020204" pitchFamily="34" charset="0"/>
                          <a:cs typeface="Arial" panose="020B0604020202020204" pitchFamily="34" charset="0"/>
                        </a:rPr>
                        <a:t>Вид вложений*</a:t>
                      </a:r>
                    </a:p>
                  </a:txBody>
                  <a:tcPr marL="4934" marR="4934" marT="49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900" b="0" i="0" u="none" strike="noStrike" dirty="0">
                          <a:effectLst/>
                          <a:latin typeface="Arial" panose="020B0604020202020204" pitchFamily="34" charset="0"/>
                          <a:cs typeface="Arial" panose="020B0604020202020204" pitchFamily="34" charset="0"/>
                        </a:rPr>
                        <a:t>Задолженность перед учреждением </a:t>
                      </a:r>
                      <a:br>
                        <a:rPr lang="ru-RU" sz="900" b="0" i="0" u="none" strike="noStrike" dirty="0">
                          <a:effectLst/>
                          <a:latin typeface="Arial" panose="020B0604020202020204" pitchFamily="34" charset="0"/>
                          <a:cs typeface="Arial" panose="020B0604020202020204" pitchFamily="34" charset="0"/>
                        </a:rPr>
                      </a:br>
                      <a:r>
                        <a:rPr lang="ru-RU" sz="900" b="0" i="0" u="none" strike="noStrike" dirty="0">
                          <a:effectLst/>
                          <a:latin typeface="Arial" panose="020B0604020202020204" pitchFamily="34" charset="0"/>
                          <a:cs typeface="Arial" panose="020B0604020202020204" pitchFamily="34" charset="0"/>
                        </a:rPr>
                        <a:t>по перечислению части прибыли (дивидендов)</a:t>
                      </a:r>
                      <a:br>
                        <a:rPr lang="ru-RU" sz="900" b="0" i="0" u="none" strike="noStrike" dirty="0">
                          <a:effectLst/>
                          <a:latin typeface="Arial" panose="020B0604020202020204" pitchFamily="34" charset="0"/>
                          <a:cs typeface="Arial" panose="020B0604020202020204" pitchFamily="34" charset="0"/>
                        </a:rPr>
                      </a:br>
                      <a:r>
                        <a:rPr lang="ru-RU" sz="900" b="0" i="0" u="none" strike="noStrike" dirty="0">
                          <a:effectLst/>
                          <a:latin typeface="Arial" panose="020B0604020202020204" pitchFamily="34" charset="0"/>
                          <a:cs typeface="Arial" panose="020B0604020202020204" pitchFamily="34" charset="0"/>
                        </a:rPr>
                        <a:t>на начало года</a:t>
                      </a:r>
                    </a:p>
                  </a:txBody>
                  <a:tcPr marL="4934" marR="4934" marT="49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ru-RU" sz="900" b="0" i="0" u="none" strike="noStrike" dirty="0">
                          <a:effectLst/>
                          <a:latin typeface="Arial" panose="020B0604020202020204" pitchFamily="34" charset="0"/>
                          <a:cs typeface="Arial" panose="020B0604020202020204" pitchFamily="34" charset="0"/>
                        </a:rPr>
                        <a:t>Доходы, подлежащие получению </a:t>
                      </a:r>
                      <a:br>
                        <a:rPr lang="ru-RU" sz="900" b="0" i="0" u="none" strike="noStrike" dirty="0">
                          <a:effectLst/>
                          <a:latin typeface="Arial" panose="020B0604020202020204" pitchFamily="34" charset="0"/>
                          <a:cs typeface="Arial" panose="020B0604020202020204" pitchFamily="34" charset="0"/>
                        </a:rPr>
                      </a:br>
                      <a:r>
                        <a:rPr lang="ru-RU" sz="900" b="0" i="0" u="none" strike="noStrike" dirty="0">
                          <a:effectLst/>
                          <a:latin typeface="Arial" panose="020B0604020202020204" pitchFamily="34" charset="0"/>
                          <a:cs typeface="Arial" panose="020B0604020202020204" pitchFamily="34" charset="0"/>
                        </a:rPr>
                        <a:t>за отчетный период</a:t>
                      </a:r>
                    </a:p>
                  </a:txBody>
                  <a:tcPr marL="4934" marR="4934" marT="49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rowSpan="2">
                  <a:txBody>
                    <a:bodyPr/>
                    <a:lstStyle/>
                    <a:p>
                      <a:pPr algn="ctr" fontAlgn="ctr"/>
                      <a:r>
                        <a:rPr lang="ru-RU" sz="900" b="0" i="0" u="none" strike="noStrike">
                          <a:effectLst/>
                          <a:latin typeface="Arial" panose="020B0604020202020204" pitchFamily="34" charset="0"/>
                          <a:cs typeface="Arial" panose="020B0604020202020204" pitchFamily="34" charset="0"/>
                        </a:rPr>
                        <a:t>Задолженность перед учреждением </a:t>
                      </a:r>
                      <a:br>
                        <a:rPr lang="ru-RU" sz="900" b="0" i="0" u="none" strike="noStrike">
                          <a:effectLst/>
                          <a:latin typeface="Arial" panose="020B0604020202020204" pitchFamily="34" charset="0"/>
                          <a:cs typeface="Arial" panose="020B0604020202020204" pitchFamily="34" charset="0"/>
                        </a:rPr>
                      </a:br>
                      <a:r>
                        <a:rPr lang="ru-RU" sz="900" b="0" i="0" u="none" strike="noStrike">
                          <a:effectLst/>
                          <a:latin typeface="Arial" panose="020B0604020202020204" pitchFamily="34" charset="0"/>
                          <a:cs typeface="Arial" panose="020B0604020202020204" pitchFamily="34" charset="0"/>
                        </a:rPr>
                        <a:t>по перечислению  части прибыли (дивидендов) </a:t>
                      </a:r>
                      <a:br>
                        <a:rPr lang="ru-RU" sz="900" b="0" i="0" u="none" strike="noStrike">
                          <a:effectLst/>
                          <a:latin typeface="Arial" panose="020B0604020202020204" pitchFamily="34" charset="0"/>
                          <a:cs typeface="Arial" panose="020B0604020202020204" pitchFamily="34" charset="0"/>
                        </a:rPr>
                      </a:br>
                      <a:r>
                        <a:rPr lang="ru-RU" sz="900" b="0" i="0" u="none" strike="noStrike">
                          <a:effectLst/>
                          <a:latin typeface="Arial" panose="020B0604020202020204" pitchFamily="34" charset="0"/>
                          <a:cs typeface="Arial" panose="020B0604020202020204" pitchFamily="34" charset="0"/>
                        </a:rPr>
                        <a:t>на конец отчетного периода</a:t>
                      </a:r>
                    </a:p>
                  </a:txBody>
                  <a:tcPr marL="4934" marR="4934" marT="4934"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61211435"/>
                  </a:ext>
                </a:extLst>
              </a:tr>
              <a:tr h="786155">
                <a:tc>
                  <a:txBody>
                    <a:bodyPr/>
                    <a:lstStyle/>
                    <a:p>
                      <a:pPr algn="ctr" fontAlgn="ctr"/>
                      <a:r>
                        <a:rPr lang="ru-RU" sz="900" b="0" i="0" u="none" strike="noStrike" dirty="0">
                          <a:effectLst/>
                          <a:latin typeface="Arial" panose="020B0604020202020204" pitchFamily="34" charset="0"/>
                          <a:cs typeface="Arial" panose="020B0604020202020204" pitchFamily="34" charset="0"/>
                        </a:rPr>
                        <a:t>наименование</a:t>
                      </a:r>
                    </a:p>
                  </a:txBody>
                  <a:tcPr marL="4934" marR="4934" marT="4934"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dirty="0">
                          <a:effectLst/>
                          <a:latin typeface="Arial" panose="020B0604020202020204" pitchFamily="34" charset="0"/>
                          <a:cs typeface="Arial" panose="020B0604020202020204" pitchFamily="34" charset="0"/>
                        </a:rPr>
                        <a:t>ИНН</a:t>
                      </a:r>
                    </a:p>
                  </a:txBody>
                  <a:tcPr marL="4934" marR="4934" marT="49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dirty="0">
                          <a:effectLst/>
                          <a:latin typeface="Arial" panose="020B0604020202020204" pitchFamily="34" charset="0"/>
                          <a:cs typeface="Arial" panose="020B0604020202020204" pitchFamily="34" charset="0"/>
                        </a:rPr>
                        <a:t>код </a:t>
                      </a:r>
                      <a:br>
                        <a:rPr lang="ru-RU" sz="900" b="0" i="0" u="none" strike="noStrike" dirty="0">
                          <a:effectLst/>
                          <a:latin typeface="Arial" panose="020B0604020202020204" pitchFamily="34" charset="0"/>
                          <a:cs typeface="Arial" panose="020B0604020202020204" pitchFamily="34" charset="0"/>
                        </a:rPr>
                      </a:br>
                      <a:r>
                        <a:rPr lang="ru-RU" sz="900" b="0" i="0" u="none" strike="noStrike" dirty="0">
                          <a:effectLst/>
                          <a:latin typeface="Arial" panose="020B0604020202020204" pitchFamily="34" charset="0"/>
                          <a:cs typeface="Arial" panose="020B0604020202020204" pitchFamily="34" charset="0"/>
                        </a:rPr>
                        <a:t>по ОКОПФ</a:t>
                      </a:r>
                    </a:p>
                  </a:txBody>
                  <a:tcPr marL="4934" marR="4934" marT="49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panose="020B0604020202020204" pitchFamily="34" charset="0"/>
                          <a:cs typeface="Arial" panose="020B0604020202020204" pitchFamily="34" charset="0"/>
                        </a:rPr>
                        <a:t>дата создания </a:t>
                      </a:r>
                    </a:p>
                  </a:txBody>
                  <a:tcPr marL="4934" marR="4934" marT="49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panose="020B0604020202020204" pitchFamily="34" charset="0"/>
                          <a:cs typeface="Arial" panose="020B0604020202020204" pitchFamily="34" charset="0"/>
                        </a:rPr>
                        <a:t>основной вид деятельности</a:t>
                      </a:r>
                    </a:p>
                  </a:txBody>
                  <a:tcPr marL="4934" marR="4934" marT="49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gridSpan="2">
                  <a:txBody>
                    <a:bodyPr/>
                    <a:lstStyle/>
                    <a:p>
                      <a:pPr algn="ctr" fontAlgn="ctr"/>
                      <a:r>
                        <a:rPr lang="ru-RU" sz="900" b="0" i="0" u="none" strike="noStrike">
                          <a:effectLst/>
                          <a:latin typeface="Arial" panose="020B0604020202020204" pitchFamily="34" charset="0"/>
                          <a:cs typeface="Arial" panose="020B0604020202020204" pitchFamily="34" charset="0"/>
                        </a:rPr>
                        <a:t>начислено, </a:t>
                      </a:r>
                      <a:br>
                        <a:rPr lang="ru-RU" sz="900" b="0" i="0" u="none" strike="noStrike">
                          <a:effectLst/>
                          <a:latin typeface="Arial" panose="020B0604020202020204" pitchFamily="34" charset="0"/>
                          <a:cs typeface="Arial" panose="020B0604020202020204" pitchFamily="34" charset="0"/>
                        </a:rPr>
                      </a:br>
                      <a:r>
                        <a:rPr lang="ru-RU" sz="900" b="0" i="0" u="none" strike="noStrike">
                          <a:effectLst/>
                          <a:latin typeface="Arial" panose="020B0604020202020204" pitchFamily="34" charset="0"/>
                          <a:cs typeface="Arial" panose="020B0604020202020204" pitchFamily="34" charset="0"/>
                        </a:rPr>
                        <a:t> руб</a:t>
                      </a:r>
                    </a:p>
                  </a:txBody>
                  <a:tcPr marL="4934" marR="4934" marT="49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900" b="0" i="0" u="none" strike="noStrike" dirty="0">
                          <a:effectLst/>
                          <a:latin typeface="Arial" panose="020B0604020202020204" pitchFamily="34" charset="0"/>
                          <a:cs typeface="Arial" panose="020B0604020202020204" pitchFamily="34" charset="0"/>
                        </a:rPr>
                        <a:t>поступило, </a:t>
                      </a:r>
                      <a:br>
                        <a:rPr lang="ru-RU" sz="900" b="0" i="0" u="none" strike="noStrike" dirty="0">
                          <a:effectLst/>
                          <a:latin typeface="Arial" panose="020B0604020202020204" pitchFamily="34" charset="0"/>
                          <a:cs typeface="Arial" panose="020B0604020202020204" pitchFamily="34" charset="0"/>
                        </a:rPr>
                      </a:br>
                      <a:r>
                        <a:rPr lang="ru-RU" sz="900" b="0" i="0" u="none" strike="noStrike" dirty="0">
                          <a:effectLst/>
                          <a:latin typeface="Arial" panose="020B0604020202020204" pitchFamily="34" charset="0"/>
                          <a:cs typeface="Arial" panose="020B0604020202020204" pitchFamily="34" charset="0"/>
                        </a:rPr>
                        <a:t> </a:t>
                      </a:r>
                      <a:r>
                        <a:rPr lang="ru-RU" sz="900" b="0" i="0" u="none" strike="noStrike" dirty="0" err="1">
                          <a:effectLst/>
                          <a:latin typeface="Arial" panose="020B0604020202020204" pitchFamily="34" charset="0"/>
                          <a:cs typeface="Arial" panose="020B0604020202020204" pitchFamily="34" charset="0"/>
                        </a:rPr>
                        <a:t>руб</a:t>
                      </a:r>
                      <a:endParaRPr lang="ru-RU" sz="900" b="0" i="0" u="none" strike="noStrike" dirty="0">
                        <a:effectLst/>
                        <a:latin typeface="Arial" panose="020B0604020202020204" pitchFamily="34" charset="0"/>
                        <a:cs typeface="Arial" panose="020B0604020202020204" pitchFamily="34" charset="0"/>
                      </a:endParaRPr>
                    </a:p>
                  </a:txBody>
                  <a:tcPr marL="4934" marR="4934" marT="49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extLst>
                  <a:ext uri="{0D108BD9-81ED-4DB2-BD59-A6C34878D82A}">
                    <a16:rowId xmlns:a16="http://schemas.microsoft.com/office/drawing/2014/main" val="2876096944"/>
                  </a:ext>
                </a:extLst>
              </a:tr>
              <a:tr h="142094">
                <a:tc>
                  <a:txBody>
                    <a:bodyPr/>
                    <a:lstStyle/>
                    <a:p>
                      <a:pPr algn="ctr" fontAlgn="b"/>
                      <a:r>
                        <a:rPr lang="ru-RU" sz="900" b="0" i="0" u="none" strike="noStrike">
                          <a:effectLst/>
                          <a:latin typeface="Arial" panose="020B0604020202020204" pitchFamily="34" charset="0"/>
                          <a:cs typeface="Arial" panose="020B0604020202020204" pitchFamily="34" charset="0"/>
                        </a:rPr>
                        <a:t>1</a:t>
                      </a:r>
                    </a:p>
                  </a:txBody>
                  <a:tcPr marL="4934" marR="4934" marT="4934"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2</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effectLst/>
                          <a:latin typeface="Arial" panose="020B0604020202020204" pitchFamily="34" charset="0"/>
                          <a:cs typeface="Arial" panose="020B0604020202020204" pitchFamily="34" charset="0"/>
                        </a:rPr>
                        <a:t>3</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4</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5</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6</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7</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8</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9</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10</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fontAlgn="b"/>
                      <a:r>
                        <a:rPr lang="ru-RU" sz="900" b="0" i="0" u="none" strike="noStrike">
                          <a:effectLst/>
                          <a:latin typeface="Arial" panose="020B0604020202020204" pitchFamily="34" charset="0"/>
                          <a:cs typeface="Arial" panose="020B0604020202020204" pitchFamily="34" charset="0"/>
                        </a:rPr>
                        <a:t>11</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900" b="0" i="0" u="none" strike="noStrike">
                          <a:effectLst/>
                          <a:latin typeface="Arial" panose="020B0604020202020204" pitchFamily="34" charset="0"/>
                          <a:cs typeface="Arial" panose="020B0604020202020204" pitchFamily="34" charset="0"/>
                        </a:rPr>
                        <a:t>12</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effectLst/>
                          <a:latin typeface="Arial" panose="020B0604020202020204" pitchFamily="34" charset="0"/>
                          <a:cs typeface="Arial" panose="020B0604020202020204" pitchFamily="34" charset="0"/>
                        </a:rPr>
                        <a:t>13</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91966496"/>
                  </a:ext>
                </a:extLst>
              </a:tr>
              <a:tr h="157231">
                <a:tc>
                  <a:txBody>
                    <a:bodyPr/>
                    <a:lstStyle/>
                    <a:p>
                      <a:pPr algn="l" fontAlgn="b"/>
                      <a:r>
                        <a:rPr lang="ru-RU" sz="900" b="1" i="1" u="none" strike="noStrike">
                          <a:effectLst/>
                          <a:latin typeface="Arial" panose="020B0604020202020204" pitchFamily="34" charset="0"/>
                          <a:cs typeface="Arial" panose="020B0604020202020204" pitchFamily="34" charset="0"/>
                        </a:rPr>
                        <a:t> </a:t>
                      </a:r>
                    </a:p>
                  </a:txBody>
                  <a:tcPr marL="4934" marR="4934" marT="4934"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1000</a:t>
                      </a:r>
                    </a:p>
                  </a:txBody>
                  <a:tcPr marL="4934" marR="4934" marT="493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20775457"/>
                  </a:ext>
                </a:extLst>
              </a:tr>
              <a:tr h="157231">
                <a:tc>
                  <a:txBody>
                    <a:bodyPr/>
                    <a:lstStyle/>
                    <a:p>
                      <a:pPr algn="l"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ru-RU" sz="900" b="0" i="0" u="none" strike="noStrike">
                        <a:effectLst/>
                        <a:latin typeface="Arial" panose="020B0604020202020204" pitchFamily="34" charset="0"/>
                        <a:cs typeface="Arial" panose="020B0604020202020204" pitchFamily="34" charset="0"/>
                      </a:endParaRPr>
                    </a:p>
                  </a:txBody>
                  <a:tcPr marL="4934" marR="4934" marT="493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2000</a:t>
                      </a:r>
                    </a:p>
                  </a:txBody>
                  <a:tcPr marL="4934" marR="4934" marT="493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9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9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56849568"/>
                  </a:ext>
                </a:extLst>
              </a:tr>
              <a:tr h="157231">
                <a:tc>
                  <a:txBody>
                    <a:bodyPr/>
                    <a:lstStyle/>
                    <a:p>
                      <a:pPr algn="l"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9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53434556"/>
                  </a:ext>
                </a:extLst>
              </a:tr>
              <a:tr h="182057">
                <a:tc>
                  <a:txBody>
                    <a:bodyPr/>
                    <a:lstStyle/>
                    <a:p>
                      <a:pPr algn="r" fontAlgn="b"/>
                      <a:r>
                        <a:rPr lang="ru-RU" sz="900" b="1" i="0" u="none" strike="noStrike">
                          <a:effectLst/>
                          <a:latin typeface="Arial" panose="020B0604020202020204" pitchFamily="34" charset="0"/>
                          <a:cs typeface="Arial" panose="020B0604020202020204" pitchFamily="34" charset="0"/>
                        </a:rPr>
                        <a:t>Всего:</a:t>
                      </a:r>
                    </a:p>
                  </a:txBody>
                  <a:tcPr marL="4934" marR="4934" marT="4934"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ru-RU" sz="900" b="0" i="0" u="none" strike="noStrike">
                          <a:effectLst/>
                          <a:latin typeface="Arial" panose="020B0604020202020204" pitchFamily="34" charset="0"/>
                          <a:cs typeface="Arial" panose="020B0604020202020204" pitchFamily="34" charset="0"/>
                        </a:rPr>
                        <a:t>х</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effectLst/>
                          <a:latin typeface="Arial" panose="020B0604020202020204" pitchFamily="34" charset="0"/>
                          <a:cs typeface="Arial" panose="020B0604020202020204" pitchFamily="34" charset="0"/>
                        </a:rPr>
                        <a:t>х</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х</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effectLst/>
                          <a:latin typeface="Arial" panose="020B0604020202020204" pitchFamily="34" charset="0"/>
                          <a:cs typeface="Arial" panose="020B0604020202020204" pitchFamily="34" charset="0"/>
                        </a:rPr>
                        <a:t>х</a:t>
                      </a:r>
                    </a:p>
                  </a:txBody>
                  <a:tcPr marL="4934" marR="4934" marT="493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1" i="0" u="none" strike="noStrike">
                          <a:effectLst/>
                          <a:latin typeface="Arial" panose="020B0604020202020204" pitchFamily="34" charset="0"/>
                          <a:cs typeface="Arial" panose="020B0604020202020204" pitchFamily="34" charset="0"/>
                        </a:rPr>
                        <a:t>9000</a:t>
                      </a:r>
                    </a:p>
                  </a:txBody>
                  <a:tcPr marL="4934" marR="4934" marT="493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effectLst/>
                          <a:latin typeface="Arial" panose="020B0604020202020204" pitchFamily="34" charset="0"/>
                          <a:cs typeface="Arial" panose="020B0604020202020204" pitchFamily="34" charset="0"/>
                        </a:rPr>
                        <a:t>х</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effectLst/>
                          <a:latin typeface="Arial" panose="020B0604020202020204" pitchFamily="34" charset="0"/>
                          <a:cs typeface="Arial" panose="020B0604020202020204" pitchFamily="34" charset="0"/>
                        </a:rPr>
                        <a:t>х</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04029962"/>
                  </a:ext>
                </a:extLst>
              </a:tr>
              <a:tr h="145646">
                <a:tc>
                  <a:txBody>
                    <a:bodyPr/>
                    <a:lstStyle/>
                    <a:p>
                      <a:pPr algn="l"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panose="020B0604020202020204" pitchFamily="34" charset="0"/>
                          <a:cs typeface="Arial" panose="020B0604020202020204" pitchFamily="34" charset="0"/>
                        </a:rPr>
                        <a:t> </a:t>
                      </a:r>
                    </a:p>
                  </a:txBody>
                  <a:tcPr marL="4934" marR="4934" marT="4934"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panose="020B0604020202020204" pitchFamily="34" charset="0"/>
                        <a:cs typeface="Arial" panose="020B0604020202020204" pitchFamily="34" charset="0"/>
                      </a:endParaRPr>
                    </a:p>
                  </a:txBody>
                  <a:tcPr marL="4934" marR="4934" marT="4934"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panose="020B0604020202020204" pitchFamily="34" charset="0"/>
                        <a:cs typeface="Arial" panose="020B0604020202020204" pitchFamily="34" charset="0"/>
                      </a:endParaRPr>
                    </a:p>
                  </a:txBody>
                  <a:tcPr marL="4934" marR="4934" marT="4934"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dirty="0">
                        <a:effectLst/>
                        <a:latin typeface="Arial" panose="020B0604020202020204" pitchFamily="34" charset="0"/>
                        <a:cs typeface="Arial" panose="020B0604020202020204" pitchFamily="34" charset="0"/>
                      </a:endParaRPr>
                    </a:p>
                  </a:txBody>
                  <a:tcPr marL="4934" marR="4934" marT="493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dirty="0">
                        <a:effectLst/>
                        <a:latin typeface="Arial" panose="020B0604020202020204" pitchFamily="34" charset="0"/>
                        <a:cs typeface="Arial" panose="020B0604020202020204" pitchFamily="34" charset="0"/>
                      </a:endParaRPr>
                    </a:p>
                  </a:txBody>
                  <a:tcPr marL="4934" marR="4934" marT="493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dirty="0">
                        <a:effectLst/>
                        <a:latin typeface="Arial" panose="020B0604020202020204" pitchFamily="34" charset="0"/>
                        <a:cs typeface="Arial" panose="020B0604020202020204" pitchFamily="34" charset="0"/>
                      </a:endParaRPr>
                    </a:p>
                  </a:txBody>
                  <a:tcPr marL="4934" marR="4934" marT="493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panose="020B0604020202020204" pitchFamily="34" charset="0"/>
                        <a:cs typeface="Arial" panose="020B0604020202020204" pitchFamily="34" charset="0"/>
                      </a:endParaRPr>
                    </a:p>
                  </a:txBody>
                  <a:tcPr marL="4934" marR="4934" marT="493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dirty="0">
                        <a:effectLst/>
                        <a:latin typeface="Arial" panose="020B0604020202020204" pitchFamily="34" charset="0"/>
                        <a:cs typeface="Arial" panose="020B0604020202020204" pitchFamily="34" charset="0"/>
                      </a:endParaRPr>
                    </a:p>
                  </a:txBody>
                  <a:tcPr marL="4934" marR="4934" marT="493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dirty="0">
                        <a:effectLst/>
                        <a:latin typeface="Arial" panose="020B0604020202020204" pitchFamily="34" charset="0"/>
                        <a:cs typeface="Arial" panose="020B0604020202020204" pitchFamily="34" charset="0"/>
                      </a:endParaRPr>
                    </a:p>
                  </a:txBody>
                  <a:tcPr marL="4934" marR="4934" marT="493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dirty="0">
                        <a:effectLst/>
                        <a:latin typeface="Arial" panose="020B0604020202020204" pitchFamily="34" charset="0"/>
                        <a:cs typeface="Arial" panose="020B0604020202020204" pitchFamily="34" charset="0"/>
                      </a:endParaRPr>
                    </a:p>
                  </a:txBody>
                  <a:tcPr marL="4934" marR="4934" marT="493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dirty="0">
                        <a:effectLst/>
                        <a:latin typeface="Arial" panose="020B0604020202020204" pitchFamily="34" charset="0"/>
                        <a:cs typeface="Arial" panose="020B0604020202020204" pitchFamily="34" charset="0"/>
                      </a:endParaRPr>
                    </a:p>
                  </a:txBody>
                  <a:tcPr marL="4934" marR="4934" marT="4934"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dirty="0">
                        <a:effectLst/>
                        <a:latin typeface="Arial" panose="020B0604020202020204" pitchFamily="34" charset="0"/>
                        <a:cs typeface="Arial" panose="020B0604020202020204" pitchFamily="34" charset="0"/>
                      </a:endParaRPr>
                    </a:p>
                  </a:txBody>
                  <a:tcPr marL="4934" marR="4934" marT="4934" marB="0" anchor="b">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854575557"/>
                  </a:ext>
                </a:extLst>
              </a:tr>
            </a:tbl>
          </a:graphicData>
        </a:graphic>
      </p:graphicFrame>
    </p:spTree>
    <p:extLst>
      <p:ext uri="{BB962C8B-B14F-4D97-AF65-F5344CB8AC3E}">
        <p14:creationId xmlns:p14="http://schemas.microsoft.com/office/powerpoint/2010/main" val="317843543"/>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ext uri="{D42A27DB-BD31-4B8C-83A1-F6EECF244321}">
                <p14:modId xmlns:p14="http://schemas.microsoft.com/office/powerpoint/2010/main" val="3593010502"/>
              </p:ext>
            </p:extLst>
          </p:nvPr>
        </p:nvGraphicFramePr>
        <p:xfrm>
          <a:off x="251520" y="548680"/>
          <a:ext cx="8640960" cy="3902915"/>
        </p:xfrm>
        <a:graphic>
          <a:graphicData uri="http://schemas.openxmlformats.org/drawingml/2006/table">
            <a:tbl>
              <a:tblPr/>
              <a:tblGrid>
                <a:gridCol w="2429309">
                  <a:extLst>
                    <a:ext uri="{9D8B030D-6E8A-4147-A177-3AD203B41FA5}">
                      <a16:colId xmlns:a16="http://schemas.microsoft.com/office/drawing/2014/main" val="3347612737"/>
                    </a:ext>
                  </a:extLst>
                </a:gridCol>
                <a:gridCol w="830270">
                  <a:extLst>
                    <a:ext uri="{9D8B030D-6E8A-4147-A177-3AD203B41FA5}">
                      <a16:colId xmlns:a16="http://schemas.microsoft.com/office/drawing/2014/main" val="2012595441"/>
                    </a:ext>
                  </a:extLst>
                </a:gridCol>
                <a:gridCol w="922522">
                  <a:extLst>
                    <a:ext uri="{9D8B030D-6E8A-4147-A177-3AD203B41FA5}">
                      <a16:colId xmlns:a16="http://schemas.microsoft.com/office/drawing/2014/main" val="4114547679"/>
                    </a:ext>
                  </a:extLst>
                </a:gridCol>
                <a:gridCol w="1875796">
                  <a:extLst>
                    <a:ext uri="{9D8B030D-6E8A-4147-A177-3AD203B41FA5}">
                      <a16:colId xmlns:a16="http://schemas.microsoft.com/office/drawing/2014/main" val="3822563086"/>
                    </a:ext>
                  </a:extLst>
                </a:gridCol>
                <a:gridCol w="2583063">
                  <a:extLst>
                    <a:ext uri="{9D8B030D-6E8A-4147-A177-3AD203B41FA5}">
                      <a16:colId xmlns:a16="http://schemas.microsoft.com/office/drawing/2014/main" val="1303235960"/>
                    </a:ext>
                  </a:extLst>
                </a:gridCol>
              </a:tblGrid>
              <a:tr h="940610">
                <a:tc rowSpan="2">
                  <a:txBody>
                    <a:bodyPr/>
                    <a:lstStyle/>
                    <a:p>
                      <a:pPr algn="ctr" fontAlgn="ctr"/>
                      <a:r>
                        <a:rPr lang="ru-RU" sz="1800" b="0" i="0" u="none" strike="noStrike" dirty="0">
                          <a:effectLst/>
                          <a:latin typeface="Arial" panose="020B0604020202020204" pitchFamily="34" charset="0"/>
                          <a:cs typeface="Arial" panose="020B0604020202020204" pitchFamily="34" charset="0"/>
                        </a:rPr>
                        <a:t>Задолженность перед учреждением </a:t>
                      </a:r>
                      <a:br>
                        <a:rPr lang="ru-RU" sz="1800" b="0" i="0" u="none" strike="noStrike" dirty="0">
                          <a:effectLst/>
                          <a:latin typeface="Arial" panose="020B0604020202020204" pitchFamily="34" charset="0"/>
                          <a:cs typeface="Arial" panose="020B0604020202020204" pitchFamily="34" charset="0"/>
                        </a:rPr>
                      </a:br>
                      <a:r>
                        <a:rPr lang="ru-RU" sz="1800" b="0" i="0" u="none" strike="noStrike" dirty="0">
                          <a:effectLst/>
                          <a:latin typeface="Arial" panose="020B0604020202020204" pitchFamily="34" charset="0"/>
                          <a:cs typeface="Arial" panose="020B0604020202020204" pitchFamily="34" charset="0"/>
                        </a:rPr>
                        <a:t>по перечислению части прибыли (дивидендов)</a:t>
                      </a:r>
                      <a:br>
                        <a:rPr lang="ru-RU" sz="1800" b="0" i="0" u="none" strike="noStrike" dirty="0">
                          <a:effectLst/>
                          <a:latin typeface="Arial" panose="020B0604020202020204" pitchFamily="34" charset="0"/>
                          <a:cs typeface="Arial" panose="020B0604020202020204" pitchFamily="34" charset="0"/>
                        </a:rPr>
                      </a:br>
                      <a:r>
                        <a:rPr lang="ru-RU" sz="1800" b="0" i="0" u="none" strike="noStrike" dirty="0">
                          <a:effectLst/>
                          <a:latin typeface="Arial" panose="020B0604020202020204" pitchFamily="34" charset="0"/>
                          <a:cs typeface="Arial" panose="020B0604020202020204" pitchFamily="34" charset="0"/>
                        </a:rPr>
                        <a:t>на начало года</a:t>
                      </a:r>
                    </a:p>
                  </a:txBody>
                  <a:tcPr marL="4934" marR="4934" marT="49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ru-RU" sz="1800" b="0" i="0" u="none" strike="noStrike" dirty="0">
                          <a:effectLst/>
                          <a:latin typeface="Arial" panose="020B0604020202020204" pitchFamily="34" charset="0"/>
                          <a:cs typeface="Arial" panose="020B0604020202020204" pitchFamily="34" charset="0"/>
                        </a:rPr>
                        <a:t>Доходы, подлежащие получению </a:t>
                      </a:r>
                      <a:br>
                        <a:rPr lang="ru-RU" sz="1800" b="0" i="0" u="none" strike="noStrike" dirty="0">
                          <a:effectLst/>
                          <a:latin typeface="Arial" panose="020B0604020202020204" pitchFamily="34" charset="0"/>
                          <a:cs typeface="Arial" panose="020B0604020202020204" pitchFamily="34" charset="0"/>
                        </a:rPr>
                      </a:br>
                      <a:r>
                        <a:rPr lang="ru-RU" sz="1800" b="0" i="0" u="none" strike="noStrike" dirty="0">
                          <a:effectLst/>
                          <a:latin typeface="Arial" panose="020B0604020202020204" pitchFamily="34" charset="0"/>
                          <a:cs typeface="Arial" panose="020B0604020202020204" pitchFamily="34" charset="0"/>
                        </a:rPr>
                        <a:t>за отчетный период</a:t>
                      </a:r>
                    </a:p>
                  </a:txBody>
                  <a:tcPr marL="4934" marR="4934" marT="49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rowSpan="2">
                  <a:txBody>
                    <a:bodyPr/>
                    <a:lstStyle/>
                    <a:p>
                      <a:pPr algn="ctr" fontAlgn="ctr"/>
                      <a:r>
                        <a:rPr lang="ru-RU" sz="1800" b="0" i="0" u="none" strike="noStrike">
                          <a:effectLst/>
                          <a:latin typeface="Arial" panose="020B0604020202020204" pitchFamily="34" charset="0"/>
                          <a:cs typeface="Arial" panose="020B0604020202020204" pitchFamily="34" charset="0"/>
                        </a:rPr>
                        <a:t>Задолженность перед учреждением </a:t>
                      </a:r>
                      <a:br>
                        <a:rPr lang="ru-RU" sz="1800" b="0" i="0" u="none" strike="noStrike">
                          <a:effectLst/>
                          <a:latin typeface="Arial" panose="020B0604020202020204" pitchFamily="34" charset="0"/>
                          <a:cs typeface="Arial" panose="020B0604020202020204" pitchFamily="34" charset="0"/>
                        </a:rPr>
                      </a:br>
                      <a:r>
                        <a:rPr lang="ru-RU" sz="1800" b="0" i="0" u="none" strike="noStrike">
                          <a:effectLst/>
                          <a:latin typeface="Arial" panose="020B0604020202020204" pitchFamily="34" charset="0"/>
                          <a:cs typeface="Arial" panose="020B0604020202020204" pitchFamily="34" charset="0"/>
                        </a:rPr>
                        <a:t>по перечислению  части прибыли (дивидендов) </a:t>
                      </a:r>
                      <a:br>
                        <a:rPr lang="ru-RU" sz="1800" b="0" i="0" u="none" strike="noStrike">
                          <a:effectLst/>
                          <a:latin typeface="Arial" panose="020B0604020202020204" pitchFamily="34" charset="0"/>
                          <a:cs typeface="Arial" panose="020B0604020202020204" pitchFamily="34" charset="0"/>
                        </a:rPr>
                      </a:br>
                      <a:r>
                        <a:rPr lang="ru-RU" sz="1800" b="0" i="0" u="none" strike="noStrike">
                          <a:effectLst/>
                          <a:latin typeface="Arial" panose="020B0604020202020204" pitchFamily="34" charset="0"/>
                          <a:cs typeface="Arial" panose="020B0604020202020204" pitchFamily="34" charset="0"/>
                        </a:rPr>
                        <a:t>на конец отчетного периода</a:t>
                      </a:r>
                    </a:p>
                  </a:txBody>
                  <a:tcPr marL="4934" marR="4934" marT="4934"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448875"/>
                  </a:ext>
                </a:extLst>
              </a:tr>
              <a:tr h="1464883">
                <a:tc vMerge="1">
                  <a:txBody>
                    <a:bodyPr/>
                    <a:lstStyle/>
                    <a:p>
                      <a:endParaRPr lang="ru-RU"/>
                    </a:p>
                  </a:txBody>
                  <a:tcPr/>
                </a:tc>
                <a:tc gridSpan="2">
                  <a:txBody>
                    <a:bodyPr/>
                    <a:lstStyle/>
                    <a:p>
                      <a:pPr algn="ctr" fontAlgn="ctr"/>
                      <a:r>
                        <a:rPr lang="ru-RU" sz="1800" b="0" i="0" u="none" strike="noStrike">
                          <a:effectLst/>
                          <a:latin typeface="Arial" panose="020B0604020202020204" pitchFamily="34" charset="0"/>
                          <a:cs typeface="Arial" panose="020B0604020202020204" pitchFamily="34" charset="0"/>
                        </a:rPr>
                        <a:t>начислено, </a:t>
                      </a:r>
                      <a:br>
                        <a:rPr lang="ru-RU" sz="1800" b="0" i="0" u="none" strike="noStrike">
                          <a:effectLst/>
                          <a:latin typeface="Arial" panose="020B0604020202020204" pitchFamily="34" charset="0"/>
                          <a:cs typeface="Arial" panose="020B0604020202020204" pitchFamily="34" charset="0"/>
                        </a:rPr>
                      </a:br>
                      <a:r>
                        <a:rPr lang="ru-RU" sz="1800" b="0" i="0" u="none" strike="noStrike">
                          <a:effectLst/>
                          <a:latin typeface="Arial" panose="020B0604020202020204" pitchFamily="34" charset="0"/>
                          <a:cs typeface="Arial" panose="020B0604020202020204" pitchFamily="34" charset="0"/>
                        </a:rPr>
                        <a:t> руб</a:t>
                      </a:r>
                    </a:p>
                  </a:txBody>
                  <a:tcPr marL="4934" marR="4934" marT="49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1800" b="0" i="0" u="none" strike="noStrike" dirty="0">
                          <a:effectLst/>
                          <a:latin typeface="Arial" panose="020B0604020202020204" pitchFamily="34" charset="0"/>
                          <a:cs typeface="Arial" panose="020B0604020202020204" pitchFamily="34" charset="0"/>
                        </a:rPr>
                        <a:t>поступило, </a:t>
                      </a:r>
                      <a:br>
                        <a:rPr lang="ru-RU" sz="1800" b="0" i="0" u="none" strike="noStrike" dirty="0">
                          <a:effectLst/>
                          <a:latin typeface="Arial" panose="020B0604020202020204" pitchFamily="34" charset="0"/>
                          <a:cs typeface="Arial" panose="020B0604020202020204" pitchFamily="34" charset="0"/>
                        </a:rPr>
                      </a:br>
                      <a:r>
                        <a:rPr lang="ru-RU" sz="1800" b="0" i="0" u="none" strike="noStrike" dirty="0">
                          <a:effectLst/>
                          <a:latin typeface="Arial" panose="020B0604020202020204" pitchFamily="34" charset="0"/>
                          <a:cs typeface="Arial" panose="020B0604020202020204" pitchFamily="34" charset="0"/>
                        </a:rPr>
                        <a:t> </a:t>
                      </a:r>
                      <a:r>
                        <a:rPr lang="ru-RU" sz="1800" b="0" i="0" u="none" strike="noStrike" dirty="0" err="1">
                          <a:effectLst/>
                          <a:latin typeface="Arial" panose="020B0604020202020204" pitchFamily="34" charset="0"/>
                          <a:cs typeface="Arial" panose="020B0604020202020204" pitchFamily="34" charset="0"/>
                        </a:rPr>
                        <a:t>руб</a:t>
                      </a:r>
                      <a:endParaRPr lang="ru-RU" sz="1800" b="0" i="0" u="none" strike="noStrike" dirty="0">
                        <a:effectLst/>
                        <a:latin typeface="Arial" panose="020B0604020202020204" pitchFamily="34" charset="0"/>
                        <a:cs typeface="Arial" panose="020B0604020202020204" pitchFamily="34" charset="0"/>
                      </a:endParaRPr>
                    </a:p>
                  </a:txBody>
                  <a:tcPr marL="4934" marR="4934" marT="49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extLst>
                  <a:ext uri="{0D108BD9-81ED-4DB2-BD59-A6C34878D82A}">
                    <a16:rowId xmlns:a16="http://schemas.microsoft.com/office/drawing/2014/main" val="1071742934"/>
                  </a:ext>
                </a:extLst>
              </a:tr>
              <a:tr h="264772">
                <a:tc>
                  <a:txBody>
                    <a:bodyPr/>
                    <a:lstStyle/>
                    <a:p>
                      <a:pPr algn="ctr" fontAlgn="b"/>
                      <a:r>
                        <a:rPr lang="ru-RU" sz="1800" b="0" i="0" u="none" strike="noStrike" dirty="0">
                          <a:effectLst/>
                          <a:latin typeface="Arial" panose="020B0604020202020204" pitchFamily="34" charset="0"/>
                          <a:cs typeface="Arial" panose="020B0604020202020204" pitchFamily="34" charset="0"/>
                        </a:rPr>
                        <a:t>10</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fontAlgn="b"/>
                      <a:r>
                        <a:rPr lang="ru-RU" sz="1800" b="0" i="0" u="none" strike="noStrike">
                          <a:effectLst/>
                          <a:latin typeface="Arial" panose="020B0604020202020204" pitchFamily="34" charset="0"/>
                          <a:cs typeface="Arial" panose="020B0604020202020204" pitchFamily="34" charset="0"/>
                        </a:rPr>
                        <a:t>11</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800" b="0" i="0" u="none" strike="noStrike">
                          <a:effectLst/>
                          <a:latin typeface="Arial" panose="020B0604020202020204" pitchFamily="34" charset="0"/>
                          <a:cs typeface="Arial" panose="020B0604020202020204" pitchFamily="34" charset="0"/>
                        </a:rPr>
                        <a:t>12</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800" b="0" i="0" u="none" strike="noStrike" dirty="0">
                          <a:effectLst/>
                          <a:latin typeface="Arial" panose="020B0604020202020204" pitchFamily="34" charset="0"/>
                          <a:cs typeface="Arial" panose="020B0604020202020204" pitchFamily="34" charset="0"/>
                        </a:rPr>
                        <a:t>13</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24048860"/>
                  </a:ext>
                </a:extLst>
              </a:tr>
              <a:tr h="292977">
                <a:tc>
                  <a:txBody>
                    <a:bodyPr/>
                    <a:lstStyle/>
                    <a:p>
                      <a:pPr algn="l" fontAlgn="b"/>
                      <a:r>
                        <a:rPr lang="ru-RU" sz="18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18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r>
                        <a:rPr lang="ru-RU" sz="18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8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10801494"/>
                  </a:ext>
                </a:extLst>
              </a:tr>
              <a:tr h="292977">
                <a:tc>
                  <a:txBody>
                    <a:bodyPr/>
                    <a:lstStyle/>
                    <a:p>
                      <a:pPr algn="ctr" fontAlgn="b"/>
                      <a:r>
                        <a:rPr lang="ru-RU" sz="18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18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8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8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16912305"/>
                  </a:ext>
                </a:extLst>
              </a:tr>
              <a:tr h="292977">
                <a:tc>
                  <a:txBody>
                    <a:bodyPr/>
                    <a:lstStyle/>
                    <a:p>
                      <a:pPr algn="ctr" fontAlgn="b"/>
                      <a:r>
                        <a:rPr lang="ru-RU" sz="18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18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800" b="0" i="0" u="none" strike="noStrike">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8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06478828"/>
                  </a:ext>
                </a:extLst>
              </a:tr>
              <a:tr h="339237">
                <a:tc>
                  <a:txBody>
                    <a:bodyPr/>
                    <a:lstStyle/>
                    <a:p>
                      <a:pPr algn="l" fontAlgn="b"/>
                      <a:r>
                        <a:rPr lang="ru-RU" sz="18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8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800" b="0" i="0" u="none" strike="noStrike" dirty="0">
                          <a:effectLst/>
                          <a:latin typeface="Arial" panose="020B0604020202020204" pitchFamily="34" charset="0"/>
                          <a:cs typeface="Arial" panose="020B0604020202020204" pitchFamily="34" charset="0"/>
                        </a:rPr>
                        <a:t> </a:t>
                      </a:r>
                    </a:p>
                  </a:txBody>
                  <a:tcPr marL="4934" marR="4934" marT="4934"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8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800" b="0" i="0" u="none" strike="noStrike" dirty="0">
                          <a:effectLst/>
                          <a:latin typeface="Arial" panose="020B0604020202020204" pitchFamily="34" charset="0"/>
                          <a:cs typeface="Arial" panose="020B0604020202020204" pitchFamily="34" charset="0"/>
                        </a:rPr>
                        <a:t> </a:t>
                      </a:r>
                    </a:p>
                  </a:txBody>
                  <a:tcPr marL="4934" marR="4934" marT="493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22150099"/>
                  </a:ext>
                </a:extLst>
              </a:tr>
            </a:tbl>
          </a:graphicData>
        </a:graphic>
      </p:graphicFrame>
    </p:spTree>
    <p:extLst>
      <p:ext uri="{BB962C8B-B14F-4D97-AF65-F5344CB8AC3E}">
        <p14:creationId xmlns:p14="http://schemas.microsoft.com/office/powerpoint/2010/main" val="578217271"/>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0" y="0"/>
            <a:ext cx="9144000" cy="1325563"/>
          </a:xfrm>
        </p:spPr>
        <p:txBody>
          <a:bodyPr>
            <a:normAutofit/>
          </a:bodyPr>
          <a:lstStyle/>
          <a:p>
            <a:r>
              <a:rPr lang="ru-RU" sz="2300" b="1" dirty="0">
                <a:solidFill>
                  <a:schemeClr val="accent6">
                    <a:lumMod val="75000"/>
                  </a:schemeClr>
                </a:solidFill>
                <a:latin typeface="Arial" panose="020B0604020202020204" pitchFamily="34" charset="0"/>
                <a:cs typeface="Arial" panose="020B0604020202020204" pitchFamily="34" charset="0"/>
              </a:rPr>
              <a:t>В сведениях </a:t>
            </a:r>
            <a:r>
              <a:rPr lang="ru-RU" sz="2300" b="1" dirty="0" smtClean="0">
                <a:solidFill>
                  <a:schemeClr val="accent6">
                    <a:lumMod val="75000"/>
                  </a:schemeClr>
                </a:solidFill>
                <a:latin typeface="Arial" panose="020B0604020202020204" pitchFamily="34" charset="0"/>
                <a:cs typeface="Arial" panose="020B0604020202020204" pitchFamily="34" charset="0"/>
              </a:rPr>
              <a:t>о </a:t>
            </a:r>
            <a:r>
              <a:rPr lang="ru-RU" sz="2300" b="1" dirty="0">
                <a:solidFill>
                  <a:schemeClr val="accent6">
                    <a:lumMod val="75000"/>
                  </a:schemeClr>
                </a:solidFill>
                <a:latin typeface="Arial" panose="020B0604020202020204" pitchFamily="34" charset="0"/>
                <a:cs typeface="Arial" panose="020B0604020202020204" pitchFamily="34" charset="0"/>
              </a:rPr>
              <a:t>численности сотрудников и оплате труда </a:t>
            </a:r>
          </a:p>
        </p:txBody>
      </p:sp>
      <p:sp>
        <p:nvSpPr>
          <p:cNvPr id="3" name="Объект 2"/>
          <p:cNvSpPr>
            <a:spLocks noGrp="1"/>
          </p:cNvSpPr>
          <p:nvPr>
            <p:ph idx="1"/>
          </p:nvPr>
        </p:nvSpPr>
        <p:spPr>
          <a:xfrm>
            <a:off x="35496" y="1052736"/>
            <a:ext cx="9108504" cy="5124227"/>
          </a:xfrm>
        </p:spPr>
        <p:txBody>
          <a:bodyPr>
            <a:normAutofit fontScale="92500" lnSpcReduction="20000"/>
          </a:bodyPr>
          <a:lstStyle/>
          <a:p>
            <a:r>
              <a:rPr lang="ru-RU" dirty="0" smtClean="0"/>
              <a:t>информация о штатной </a:t>
            </a:r>
            <a:r>
              <a:rPr lang="ru-RU" dirty="0"/>
              <a:t>численности (установлено штатным расписанием, замещено, вакантно) на начало года и конец отчетного периода, </a:t>
            </a:r>
            <a:endParaRPr lang="ru-RU" dirty="0" smtClean="0"/>
          </a:p>
          <a:p>
            <a:r>
              <a:rPr lang="ru-RU" dirty="0" smtClean="0"/>
              <a:t>средней </a:t>
            </a:r>
            <a:r>
              <a:rPr lang="ru-RU" dirty="0"/>
              <a:t>численности сотрудников за отчетный период, с указанием численности сотрудников, работающих по основному месту работы, внутреннему совместительству, внешнему совместительству, а также информация о численности сотрудников, выполняющих работу без заключения трудового договора (по договорам гражданско-правового характера).</a:t>
            </a:r>
          </a:p>
          <a:p>
            <a:pPr marL="531450" indent="-342900">
              <a:buFont typeface="Wingdings" panose="05000000000000000000" pitchFamily="2" charset="2"/>
              <a:buChar char="Ø"/>
            </a:pPr>
            <a:r>
              <a:rPr lang="ru-RU" dirty="0"/>
              <a:t>Сведения о численности сотрудников </a:t>
            </a:r>
            <a:r>
              <a:rPr lang="ru-RU" b="1" dirty="0"/>
              <a:t>формируются по группам (категориям) </a:t>
            </a:r>
            <a:r>
              <a:rPr lang="ru-RU" b="1" dirty="0" smtClean="0"/>
              <a:t>персонала</a:t>
            </a:r>
            <a:r>
              <a:rPr lang="ru-RU" dirty="0"/>
              <a:t> </a:t>
            </a:r>
            <a:r>
              <a:rPr lang="ru-RU" dirty="0" smtClean="0"/>
              <a:t>(АУП, основной, </a:t>
            </a:r>
            <a:r>
              <a:rPr lang="ru-RU" dirty="0"/>
              <a:t>вспомогательный.</a:t>
            </a:r>
          </a:p>
          <a:p>
            <a:pPr marL="531450" indent="-342900">
              <a:buFont typeface="Wingdings" panose="05000000000000000000" pitchFamily="2" charset="2"/>
              <a:buChar char="Ø"/>
            </a:pPr>
            <a:r>
              <a:rPr lang="ru-RU" dirty="0"/>
              <a:t>Информация о численности </a:t>
            </a:r>
            <a:r>
              <a:rPr lang="ru-RU" b="1" dirty="0" smtClean="0"/>
              <a:t>АУП</a:t>
            </a:r>
            <a:r>
              <a:rPr lang="ru-RU" dirty="0" smtClean="0"/>
              <a:t> формируется </a:t>
            </a:r>
            <a:r>
              <a:rPr lang="ru-RU" dirty="0"/>
              <a:t>с указанием численности заместителей руководителя учреждения, руководителей структурных подразделений, а также, </a:t>
            </a:r>
            <a:r>
              <a:rPr lang="ru-RU" b="1" dirty="0"/>
              <a:t>по решению органа - учредителя</a:t>
            </a:r>
            <a:r>
              <a:rPr lang="ru-RU" dirty="0"/>
              <a:t>, работников, осуществляющих правовое и кадровое обеспечение деятельности учреждения, ведение бухгалтерского, налогового (управленческого) учета, финансово-экономических служб, работников, осуществляющих информационно-техническое обеспечение деятельности и ведение делопроизводства.</a:t>
            </a:r>
          </a:p>
          <a:p>
            <a:pPr marL="531450" indent="-342900">
              <a:buFont typeface="Wingdings" panose="05000000000000000000" pitchFamily="2" charset="2"/>
              <a:buChar char="Ø"/>
            </a:pPr>
            <a:r>
              <a:rPr lang="ru-RU" dirty="0"/>
              <a:t>Информация о численности </a:t>
            </a:r>
            <a:r>
              <a:rPr lang="ru-RU" b="1" dirty="0"/>
              <a:t>основного персонала </a:t>
            </a:r>
            <a:r>
              <a:rPr lang="ru-RU" dirty="0"/>
              <a:t>формируется с указанием численности категорий работников, установленных Указом Президента Российской Федерации от 7 мая 2012 г. № 597 «О мероприятиях по реализации государственной социальной политики</a:t>
            </a:r>
            <a:r>
              <a:rPr lang="ru-RU" dirty="0" smtClean="0"/>
              <a:t>»</a:t>
            </a:r>
            <a:endParaRPr lang="ru-RU" dirty="0"/>
          </a:p>
        </p:txBody>
      </p:sp>
      <p:sp>
        <p:nvSpPr>
          <p:cNvPr id="4" name="Выноска со стрелкой вверх 3"/>
          <p:cNvSpPr/>
          <p:nvPr/>
        </p:nvSpPr>
        <p:spPr>
          <a:xfrm>
            <a:off x="323528" y="5589240"/>
            <a:ext cx="4608512" cy="1268760"/>
          </a:xfrm>
          <a:prstGeom prst="upArrowCallout">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panose="020F0502020204030204"/>
                <a:ea typeface="+mn-ea"/>
                <a:cs typeface="+mn-cs"/>
              </a:rPr>
              <a:t>Информация об оплате труда в аналогичной структуре</a:t>
            </a:r>
            <a:endParaRPr kumimoji="0" lang="ru-RU" sz="18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57779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79512" y="116632"/>
            <a:ext cx="8263830" cy="471586"/>
          </a:xfrm>
        </p:spPr>
        <p:txBody>
          <a:bodyPr>
            <a:normAutofit fontScale="90000"/>
          </a:bodyPr>
          <a:lstStyle/>
          <a:p>
            <a:r>
              <a:rPr lang="ru-RU" dirty="0" smtClean="0"/>
              <a:t>Остались на счетах в банках:</a:t>
            </a:r>
            <a:endParaRPr lang="ru-RU" dirty="0"/>
          </a:p>
        </p:txBody>
      </p:sp>
      <p:sp>
        <p:nvSpPr>
          <p:cNvPr id="3" name="Объект 2"/>
          <p:cNvSpPr>
            <a:spLocks noGrp="1"/>
          </p:cNvSpPr>
          <p:nvPr>
            <p:ph idx="1"/>
          </p:nvPr>
        </p:nvSpPr>
        <p:spPr>
          <a:xfrm>
            <a:off x="0" y="704850"/>
            <a:ext cx="9144000" cy="6108526"/>
          </a:xfrm>
        </p:spPr>
        <p:txBody>
          <a:bodyPr>
            <a:normAutofit fontScale="92500" lnSpcReduction="20000"/>
          </a:bodyPr>
          <a:lstStyle/>
          <a:p>
            <a:pPr marL="0" indent="0" algn="just">
              <a:buNone/>
            </a:pPr>
            <a:r>
              <a:rPr lang="ru-RU" dirty="0"/>
              <a:t>Казначейскому сопровождению не подлежат средства, предоставляемые </a:t>
            </a:r>
            <a:r>
              <a:rPr lang="ru-RU" dirty="0" smtClean="0"/>
              <a:t>ЮЛ, ИП,  ФЛ- </a:t>
            </a:r>
            <a:r>
              <a:rPr lang="ru-RU" dirty="0"/>
              <a:t>производителям товаров, работ, услуг:</a:t>
            </a:r>
          </a:p>
          <a:p>
            <a:pPr marL="0" indent="0" algn="just">
              <a:buNone/>
            </a:pPr>
            <a:r>
              <a:rPr lang="ru-RU" b="1" dirty="0"/>
              <a:t>1) на основании</a:t>
            </a:r>
            <a:r>
              <a:rPr lang="ru-RU" dirty="0"/>
              <a:t>:</a:t>
            </a:r>
          </a:p>
          <a:p>
            <a:pPr marL="0" indent="0" algn="just">
              <a:buNone/>
            </a:pPr>
            <a:r>
              <a:rPr lang="ru-RU" b="1" dirty="0"/>
              <a:t>государственных (муниципальных) контрактов, контрактов (договоров</a:t>
            </a:r>
            <a:r>
              <a:rPr lang="ru-RU" dirty="0"/>
              <a:t>), заключаемых в целях приобретения услуг связи по приему, обработке, хранению, передаче, доставке сообщений электросвязи или почтовых отправлений, коммунальных услуг, электроэнергии, гостиничных услуг, услуг по организации и осуществлению перевозки грузов и пассажиров железнодорожным транспортом общего пользования, авиационных и железнодорожных билетов, билетов для проезда городским и пригородным транспортом, подписки на периодические издания, в целях аренды, осуществления работ по переносу (переустройству, присоединению) принадлежащих участникам казначейского сопровождения инженерных сетей, коммуникаций, сооружений, а также в целях проведения государственной экспертизы проектной документации и результатов инженерных изысканий, проведения строительного контроля уполномоченным федеральным органом исполнительной власти или подведомственным ему государственным учреждением в соответствии с законодательством </a:t>
            </a:r>
            <a:r>
              <a:rPr lang="ru-RU" dirty="0" smtClean="0"/>
              <a:t>РФ. о </a:t>
            </a:r>
            <a:r>
              <a:rPr lang="ru-RU" dirty="0"/>
              <a:t>градостроительной деятельности, осуществления страхования в соответствии со страховым законодательством, в целях приобретения услуг по приему платежей от физических лиц, осуществляемых платежными агентами;</a:t>
            </a:r>
          </a:p>
          <a:p>
            <a:pPr marL="0" indent="0" algn="just">
              <a:buNone/>
            </a:pPr>
            <a:r>
              <a:rPr lang="ru-RU" dirty="0" smtClean="0"/>
              <a:t>государственных </a:t>
            </a:r>
            <a:r>
              <a:rPr lang="ru-RU" dirty="0"/>
              <a:t>(муниципальных) контрактов (контрактов), исполнителями которых являются государственные (муниципальные) казенные учреждения;</a:t>
            </a:r>
          </a:p>
          <a:p>
            <a:pPr marL="0" indent="0" algn="just">
              <a:buNone/>
            </a:pPr>
            <a:r>
              <a:rPr lang="ru-RU" dirty="0"/>
              <a:t>государственных (муниципальных) контрактов, исполнение которых подлежит банковскому сопровождению в соответствии с законодательством </a:t>
            </a:r>
            <a:r>
              <a:rPr lang="ru-RU" dirty="0" smtClean="0"/>
              <a:t>РФ;</a:t>
            </a:r>
            <a:endParaRPr lang="ru-RU" dirty="0"/>
          </a:p>
          <a:p>
            <a:pPr marL="0" indent="0" algn="just">
              <a:buNone/>
            </a:pPr>
            <a:r>
              <a:rPr lang="ru-RU" dirty="0"/>
              <a:t>контрактов (договоров), заключенных в рамках исполнения договоров (соглашений) о предоставлении субсидий (бюджетных инвестиций), по решению Правительства </a:t>
            </a:r>
            <a:r>
              <a:rPr lang="ru-RU" dirty="0" smtClean="0"/>
              <a:t>РФ;</a:t>
            </a:r>
            <a:endParaRPr lang="ru-RU" dirty="0"/>
          </a:p>
        </p:txBody>
      </p:sp>
      <p:sp>
        <p:nvSpPr>
          <p:cNvPr id="4" name="Выноска со стрелкой вниз 3"/>
          <p:cNvSpPr/>
          <p:nvPr/>
        </p:nvSpPr>
        <p:spPr>
          <a:xfrm>
            <a:off x="6156176" y="0"/>
            <a:ext cx="2987824" cy="764704"/>
          </a:xfrm>
          <a:prstGeom prst="down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b="1" dirty="0" smtClean="0">
                <a:solidFill>
                  <a:srgbClr val="FF0000"/>
                </a:solidFill>
                <a:latin typeface="Arial" panose="020B0604020202020204" pitchFamily="34" charset="0"/>
                <a:cs typeface="Arial" panose="020B0604020202020204" pitchFamily="34" charset="0"/>
              </a:rPr>
              <a:t>Отдельные закупки</a:t>
            </a:r>
            <a:endParaRPr lang="ru-RU" b="1" dirty="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74258046"/>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nvPr>
        </p:nvGraphicFramePr>
        <p:xfrm>
          <a:off x="107504" y="-8012"/>
          <a:ext cx="8856987" cy="6774987"/>
        </p:xfrm>
        <a:graphic>
          <a:graphicData uri="http://schemas.openxmlformats.org/drawingml/2006/table">
            <a:tbl>
              <a:tblPr/>
              <a:tblGrid>
                <a:gridCol w="1212914">
                  <a:extLst>
                    <a:ext uri="{9D8B030D-6E8A-4147-A177-3AD203B41FA5}">
                      <a16:colId xmlns:a16="http://schemas.microsoft.com/office/drawing/2014/main" val="2025869547"/>
                    </a:ext>
                  </a:extLst>
                </a:gridCol>
                <a:gridCol w="291715">
                  <a:extLst>
                    <a:ext uri="{9D8B030D-6E8A-4147-A177-3AD203B41FA5}">
                      <a16:colId xmlns:a16="http://schemas.microsoft.com/office/drawing/2014/main" val="3099020901"/>
                    </a:ext>
                  </a:extLst>
                </a:gridCol>
                <a:gridCol w="483632">
                  <a:extLst>
                    <a:ext uri="{9D8B030D-6E8A-4147-A177-3AD203B41FA5}">
                      <a16:colId xmlns:a16="http://schemas.microsoft.com/office/drawing/2014/main" val="3284043968"/>
                    </a:ext>
                  </a:extLst>
                </a:gridCol>
                <a:gridCol w="483632">
                  <a:extLst>
                    <a:ext uri="{9D8B030D-6E8A-4147-A177-3AD203B41FA5}">
                      <a16:colId xmlns:a16="http://schemas.microsoft.com/office/drawing/2014/main" val="3954176588"/>
                    </a:ext>
                  </a:extLst>
                </a:gridCol>
                <a:gridCol w="429896">
                  <a:extLst>
                    <a:ext uri="{9D8B030D-6E8A-4147-A177-3AD203B41FA5}">
                      <a16:colId xmlns:a16="http://schemas.microsoft.com/office/drawing/2014/main" val="3075939385"/>
                    </a:ext>
                  </a:extLst>
                </a:gridCol>
                <a:gridCol w="429896">
                  <a:extLst>
                    <a:ext uri="{9D8B030D-6E8A-4147-A177-3AD203B41FA5}">
                      <a16:colId xmlns:a16="http://schemas.microsoft.com/office/drawing/2014/main" val="467659362"/>
                    </a:ext>
                  </a:extLst>
                </a:gridCol>
                <a:gridCol w="307067">
                  <a:extLst>
                    <a:ext uri="{9D8B030D-6E8A-4147-A177-3AD203B41FA5}">
                      <a16:colId xmlns:a16="http://schemas.microsoft.com/office/drawing/2014/main" val="198842466"/>
                    </a:ext>
                  </a:extLst>
                </a:gridCol>
                <a:gridCol w="522015">
                  <a:extLst>
                    <a:ext uri="{9D8B030D-6E8A-4147-A177-3AD203B41FA5}">
                      <a16:colId xmlns:a16="http://schemas.microsoft.com/office/drawing/2014/main" val="1340269765"/>
                    </a:ext>
                  </a:extLst>
                </a:gridCol>
                <a:gridCol w="523935">
                  <a:extLst>
                    <a:ext uri="{9D8B030D-6E8A-4147-A177-3AD203B41FA5}">
                      <a16:colId xmlns:a16="http://schemas.microsoft.com/office/drawing/2014/main" val="60748852"/>
                    </a:ext>
                  </a:extLst>
                </a:gridCol>
                <a:gridCol w="500905">
                  <a:extLst>
                    <a:ext uri="{9D8B030D-6E8A-4147-A177-3AD203B41FA5}">
                      <a16:colId xmlns:a16="http://schemas.microsoft.com/office/drawing/2014/main" val="3016729863"/>
                    </a:ext>
                  </a:extLst>
                </a:gridCol>
                <a:gridCol w="506662">
                  <a:extLst>
                    <a:ext uri="{9D8B030D-6E8A-4147-A177-3AD203B41FA5}">
                      <a16:colId xmlns:a16="http://schemas.microsoft.com/office/drawing/2014/main" val="237349200"/>
                    </a:ext>
                  </a:extLst>
                </a:gridCol>
                <a:gridCol w="522015">
                  <a:extLst>
                    <a:ext uri="{9D8B030D-6E8A-4147-A177-3AD203B41FA5}">
                      <a16:colId xmlns:a16="http://schemas.microsoft.com/office/drawing/2014/main" val="4118993524"/>
                    </a:ext>
                  </a:extLst>
                </a:gridCol>
                <a:gridCol w="522015">
                  <a:extLst>
                    <a:ext uri="{9D8B030D-6E8A-4147-A177-3AD203B41FA5}">
                      <a16:colId xmlns:a16="http://schemas.microsoft.com/office/drawing/2014/main" val="3528305013"/>
                    </a:ext>
                  </a:extLst>
                </a:gridCol>
                <a:gridCol w="629489">
                  <a:extLst>
                    <a:ext uri="{9D8B030D-6E8A-4147-A177-3AD203B41FA5}">
                      <a16:colId xmlns:a16="http://schemas.microsoft.com/office/drawing/2014/main" val="1330632263"/>
                    </a:ext>
                  </a:extLst>
                </a:gridCol>
                <a:gridCol w="629489">
                  <a:extLst>
                    <a:ext uri="{9D8B030D-6E8A-4147-A177-3AD203B41FA5}">
                      <a16:colId xmlns:a16="http://schemas.microsoft.com/office/drawing/2014/main" val="4202554124"/>
                    </a:ext>
                  </a:extLst>
                </a:gridCol>
                <a:gridCol w="429896">
                  <a:extLst>
                    <a:ext uri="{9D8B030D-6E8A-4147-A177-3AD203B41FA5}">
                      <a16:colId xmlns:a16="http://schemas.microsoft.com/office/drawing/2014/main" val="985214652"/>
                    </a:ext>
                  </a:extLst>
                </a:gridCol>
                <a:gridCol w="431814">
                  <a:extLst>
                    <a:ext uri="{9D8B030D-6E8A-4147-A177-3AD203B41FA5}">
                      <a16:colId xmlns:a16="http://schemas.microsoft.com/office/drawing/2014/main" val="3828189025"/>
                    </a:ext>
                  </a:extLst>
                </a:gridCol>
              </a:tblGrid>
              <a:tr h="258800">
                <a:tc gridSpan="17">
                  <a:txBody>
                    <a:bodyPr/>
                    <a:lstStyle/>
                    <a:p>
                      <a:pPr algn="ctr" fontAlgn="b"/>
                      <a:r>
                        <a:rPr lang="ru-RU" sz="1200" b="1" i="0" u="none" strike="noStrike" dirty="0">
                          <a:solidFill>
                            <a:srgbClr val="000000"/>
                          </a:solidFill>
                          <a:effectLst/>
                          <a:latin typeface="Arial" panose="020B0604020202020204" pitchFamily="34" charset="0"/>
                          <a:cs typeface="Arial" panose="020B0604020202020204" pitchFamily="34" charset="0"/>
                        </a:rPr>
                        <a:t> Сведения о численности сотрудников и оплате труда</a:t>
                      </a:r>
                    </a:p>
                  </a:txBody>
                  <a:tcPr marL="5446" marR="5446" marT="5446"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790955740"/>
                  </a:ext>
                </a:extLst>
              </a:tr>
              <a:tr h="131548">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a:noFill/>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КОДЫ</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544313014"/>
                  </a:ext>
                </a:extLst>
              </a:tr>
              <a:tr h="133098">
                <a:tc>
                  <a:txBody>
                    <a:bodyPr/>
                    <a:lstStyle/>
                    <a:p>
                      <a:pPr algn="l" fontAlgn="b"/>
                      <a:endParaRPr lang="ru-RU" sz="600" b="0" i="0" u="none" strike="noStrike" dirty="0">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gridSpan="2">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на 1 __________ 20 __ г.</a:t>
                      </a:r>
                    </a:p>
                  </a:txBody>
                  <a:tcPr marL="5446" marR="5446" marT="5446" marB="0" anchor="b">
                    <a:lnL>
                      <a:noFill/>
                    </a:lnL>
                    <a:lnR>
                      <a:noFill/>
                    </a:lnR>
                    <a:lnT>
                      <a:noFill/>
                    </a:lnT>
                    <a:lnB>
                      <a:noFill/>
                    </a:lnB>
                  </a:tcPr>
                </a:tc>
                <a:tc hMerge="1">
                  <a:txBody>
                    <a:bodyPr/>
                    <a:lstStyle/>
                    <a:p>
                      <a:endParaRPr lang="ru-RU"/>
                    </a:p>
                  </a:txBody>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r" fontAlgn="b"/>
                      <a:r>
                        <a:rPr lang="ru-RU" sz="600" b="0" i="0" u="none" strike="noStrike">
                          <a:solidFill>
                            <a:srgbClr val="000000"/>
                          </a:solidFill>
                          <a:effectLst/>
                          <a:latin typeface="Arial" panose="020B0604020202020204" pitchFamily="34" charset="0"/>
                          <a:cs typeface="Arial" panose="020B0604020202020204" pitchFamily="34" charset="0"/>
                        </a:rPr>
                        <a:t>Дата</a:t>
                      </a:r>
                    </a:p>
                  </a:txBody>
                  <a:tcPr marL="5446" marR="49014" marT="5446"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ru-RU" sz="600" b="0" i="0" u="none" strike="noStrike">
                          <a:solidFill>
                            <a:srgbClr val="FF0000"/>
                          </a:solidFill>
                          <a:effectLst/>
                          <a:latin typeface="Arial" panose="020B0604020202020204" pitchFamily="34" charset="0"/>
                          <a:cs typeface="Arial" panose="020B0604020202020204" pitchFamily="34" charset="0"/>
                        </a:rPr>
                        <a:t> </a:t>
                      </a:r>
                    </a:p>
                  </a:txBody>
                  <a:tcPr marL="5446" marR="5446" marT="5446"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610046905"/>
                  </a:ext>
                </a:extLst>
              </a:tr>
              <a:tr h="133098">
                <a:tc>
                  <a:txBody>
                    <a:bodyPr/>
                    <a:lstStyle/>
                    <a:p>
                      <a:pPr algn="l" fontAlgn="b"/>
                      <a:endParaRPr lang="ru-RU" sz="600" b="0" i="0" u="none" strike="noStrike" dirty="0">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gridSpan="2">
                  <a:txBody>
                    <a:bodyPr/>
                    <a:lstStyle/>
                    <a:p>
                      <a:pPr algn="r" fontAlgn="b"/>
                      <a:r>
                        <a:rPr lang="ru-RU" sz="600" b="0" i="0" u="none" strike="noStrike">
                          <a:solidFill>
                            <a:srgbClr val="000000"/>
                          </a:solidFill>
                          <a:effectLst/>
                          <a:latin typeface="Arial" panose="020B0604020202020204" pitchFamily="34" charset="0"/>
                          <a:cs typeface="Arial" panose="020B0604020202020204" pitchFamily="34" charset="0"/>
                        </a:rPr>
                        <a:t>по Сводному реестру</a:t>
                      </a:r>
                    </a:p>
                  </a:txBody>
                  <a:tcPr marL="5446" marR="49014" marT="5446"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814182226"/>
                  </a:ext>
                </a:extLst>
              </a:tr>
              <a:tr h="133098">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r" fontAlgn="b"/>
                      <a:r>
                        <a:rPr lang="ru-RU" sz="600" b="0" i="0" u="none" strike="noStrike">
                          <a:solidFill>
                            <a:srgbClr val="000000"/>
                          </a:solidFill>
                          <a:effectLst/>
                          <a:latin typeface="Arial" panose="020B0604020202020204" pitchFamily="34" charset="0"/>
                          <a:cs typeface="Arial" panose="020B0604020202020204" pitchFamily="34" charset="0"/>
                        </a:rPr>
                        <a:t>ИНН</a:t>
                      </a:r>
                    </a:p>
                  </a:txBody>
                  <a:tcPr marL="5446" marR="49014" marT="5446"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375917702"/>
                  </a:ext>
                </a:extLst>
              </a:tr>
              <a:tr h="133098">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Учреждение</a:t>
                      </a:r>
                    </a:p>
                  </a:txBody>
                  <a:tcPr marL="5446" marR="5446" marT="5446" marB="0" anchor="b">
                    <a:lnL>
                      <a:noFill/>
                    </a:lnL>
                    <a:lnR>
                      <a:noFill/>
                    </a:lnR>
                    <a:lnT>
                      <a:noFill/>
                    </a:lnT>
                    <a:lnB>
                      <a:noFill/>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r" fontAlgn="b"/>
                      <a:r>
                        <a:rPr lang="ru-RU" sz="600" b="0" i="0" u="none" strike="noStrike">
                          <a:solidFill>
                            <a:srgbClr val="000000"/>
                          </a:solidFill>
                          <a:effectLst/>
                          <a:latin typeface="Arial" panose="020B0604020202020204" pitchFamily="34" charset="0"/>
                          <a:cs typeface="Arial" panose="020B0604020202020204" pitchFamily="34" charset="0"/>
                        </a:rPr>
                        <a:t>КПП</a:t>
                      </a:r>
                    </a:p>
                  </a:txBody>
                  <a:tcPr marL="5446" marR="49014" marT="5446"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972482995"/>
                  </a:ext>
                </a:extLst>
              </a:tr>
              <a:tr h="133098">
                <a:tc rowSpan="2">
                  <a:txBody>
                    <a:bodyPr/>
                    <a:lstStyle/>
                    <a:p>
                      <a:pPr algn="l" fontAlgn="b"/>
                      <a:r>
                        <a:rPr lang="ru-RU" sz="600" b="0" i="0" u="none" strike="noStrike" dirty="0">
                          <a:solidFill>
                            <a:srgbClr val="000000"/>
                          </a:solidFill>
                          <a:effectLst/>
                          <a:latin typeface="Arial" panose="020B0604020202020204" pitchFamily="34" charset="0"/>
                          <a:cs typeface="Arial" panose="020B0604020202020204" pitchFamily="34" charset="0"/>
                        </a:rPr>
                        <a:t>Орган, осуществляющий функции </a:t>
                      </a:r>
                      <a:br>
                        <a:rPr lang="ru-RU" sz="600" b="0" i="0" u="none" strike="noStrike" dirty="0">
                          <a:solidFill>
                            <a:srgbClr val="000000"/>
                          </a:solidFill>
                          <a:effectLst/>
                          <a:latin typeface="Arial" panose="020B0604020202020204" pitchFamily="34" charset="0"/>
                          <a:cs typeface="Arial" panose="020B0604020202020204" pitchFamily="34" charset="0"/>
                        </a:rPr>
                      </a:br>
                      <a:r>
                        <a:rPr lang="ru-RU" sz="600" b="0" i="0" u="none" strike="noStrike" dirty="0">
                          <a:solidFill>
                            <a:srgbClr val="000000"/>
                          </a:solidFill>
                          <a:effectLst/>
                          <a:latin typeface="Arial" panose="020B0604020202020204" pitchFamily="34" charset="0"/>
                          <a:cs typeface="Arial" panose="020B0604020202020204" pitchFamily="34" charset="0"/>
                        </a:rPr>
                        <a:t>и полномочия учредителя</a:t>
                      </a: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w="12700" cap="flat" cmpd="sng" algn="ctr">
                      <a:solidFill>
                        <a:srgbClr val="000000"/>
                      </a:solidFill>
                      <a:prstDash val="solid"/>
                      <a:round/>
                      <a:headEnd type="none" w="med" len="med"/>
                      <a:tailEnd type="none" w="med" len="med"/>
                    </a:lnR>
                    <a:lnT>
                      <a:noFill/>
                    </a:lnT>
                    <a:lnB>
                      <a:noFill/>
                    </a:lnB>
                  </a:tcPr>
                </a:tc>
                <a:tc rowSpan="2">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180363937"/>
                  </a:ext>
                </a:extLst>
              </a:tr>
              <a:tr h="246756">
                <a:tc vMerge="1">
                  <a:txBody>
                    <a:bodyPr/>
                    <a:lstStyle/>
                    <a:p>
                      <a:endParaRPr lang="ru-RU"/>
                    </a:p>
                  </a:txBody>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w="6350" cap="flat" cmpd="sng" algn="ctr">
                      <a:solidFill>
                        <a:srgbClr val="000000"/>
                      </a:solidFill>
                      <a:prstDash val="solid"/>
                      <a:round/>
                      <a:headEnd type="none" w="med" len="med"/>
                      <a:tailEnd type="none" w="med" len="med"/>
                    </a:lnB>
                  </a:tcPr>
                </a:tc>
                <a:tc gridSpan="2">
                  <a:txBody>
                    <a:bodyPr/>
                    <a:lstStyle/>
                    <a:p>
                      <a:pPr algn="r" fontAlgn="b"/>
                      <a:r>
                        <a:rPr lang="ru-RU" sz="600" b="0" i="0" u="none" strike="noStrike">
                          <a:solidFill>
                            <a:srgbClr val="000000"/>
                          </a:solidFill>
                          <a:effectLst/>
                          <a:latin typeface="Arial" panose="020B0604020202020204" pitchFamily="34" charset="0"/>
                          <a:cs typeface="Arial" panose="020B0604020202020204" pitchFamily="34" charset="0"/>
                        </a:rPr>
                        <a:t>глава по БК</a:t>
                      </a:r>
                    </a:p>
                  </a:txBody>
                  <a:tcPr marL="5446" marR="49014" marT="5446"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vMerge="1">
                  <a:txBody>
                    <a:bodyPr/>
                    <a:lstStyle/>
                    <a:p>
                      <a:endParaRPr lang="ru-RU"/>
                    </a:p>
                  </a:txBody>
                  <a:tcPr/>
                </a:tc>
                <a:extLst>
                  <a:ext uri="{0D108BD9-81ED-4DB2-BD59-A6C34878D82A}">
                    <a16:rowId xmlns:a16="http://schemas.microsoft.com/office/drawing/2014/main" val="1340007242"/>
                  </a:ext>
                </a:extLst>
              </a:tr>
              <a:tr h="255701">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Публично-правовое образование</a:t>
                      </a:r>
                    </a:p>
                  </a:txBody>
                  <a:tcPr marL="5446" marR="5446" marT="5446" marB="0" anchor="b">
                    <a:lnL>
                      <a:noFill/>
                    </a:lnL>
                    <a:lnR>
                      <a:noFill/>
                    </a:lnR>
                    <a:lnT>
                      <a:noFill/>
                    </a:lnT>
                    <a:lnB>
                      <a:noFill/>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r" fontAlgn="b"/>
                      <a:r>
                        <a:rPr lang="ru-RU" sz="600" b="0" i="0" u="none" strike="noStrike">
                          <a:solidFill>
                            <a:srgbClr val="000000"/>
                          </a:solidFill>
                          <a:effectLst/>
                          <a:latin typeface="Arial" panose="020B0604020202020204" pitchFamily="34" charset="0"/>
                          <a:cs typeface="Arial" panose="020B0604020202020204" pitchFamily="34" charset="0"/>
                        </a:rPr>
                        <a:t>по ОКТМО</a:t>
                      </a:r>
                    </a:p>
                  </a:txBody>
                  <a:tcPr marL="5446" marR="49014" marT="5446"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4271448417"/>
                  </a:ext>
                </a:extLst>
              </a:tr>
              <a:tr h="133098">
                <a:tc>
                  <a:txBody>
                    <a:bodyPr/>
                    <a:lstStyle/>
                    <a:p>
                      <a:pPr algn="l" fontAlgn="b"/>
                      <a:r>
                        <a:rPr lang="ru-RU" sz="600" b="0" i="0" u="none" strike="noStrike" dirty="0">
                          <a:solidFill>
                            <a:srgbClr val="000000"/>
                          </a:solidFill>
                          <a:effectLst/>
                          <a:latin typeface="Arial" panose="020B0604020202020204" pitchFamily="34" charset="0"/>
                          <a:cs typeface="Arial" panose="020B0604020202020204" pitchFamily="34" charset="0"/>
                        </a:rPr>
                        <a:t>Периодичность: годовая</a:t>
                      </a: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829429190"/>
                  </a:ext>
                </a:extLst>
              </a:tr>
              <a:tr h="131548">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endParaRPr lang="ru-RU" sz="6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a:noFill/>
                    </a:lnR>
                    <a:lnT>
                      <a:noFill/>
                    </a:lnT>
                    <a:lnB>
                      <a:noFill/>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906822651"/>
                  </a:ext>
                </a:extLst>
              </a:tr>
              <a:tr h="221829">
                <a:tc gridSpan="17">
                  <a:txBody>
                    <a:bodyPr/>
                    <a:lstStyle/>
                    <a:p>
                      <a:pPr algn="ctr" fontAlgn="ctr"/>
                      <a:r>
                        <a:rPr lang="ru-RU" sz="800" b="1" i="0" u="none" strike="noStrike" dirty="0">
                          <a:solidFill>
                            <a:srgbClr val="000000"/>
                          </a:solidFill>
                          <a:effectLst/>
                          <a:latin typeface="Arial" panose="020B0604020202020204" pitchFamily="34" charset="0"/>
                          <a:cs typeface="Arial" panose="020B0604020202020204" pitchFamily="34" charset="0"/>
                        </a:rPr>
                        <a:t>Раздел 1. Сведения о численности сотрудников</a:t>
                      </a:r>
                    </a:p>
                  </a:txBody>
                  <a:tcPr marL="5446" marR="5446" marT="5446"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086502091"/>
                  </a:ext>
                </a:extLst>
              </a:tr>
              <a:tr h="288378">
                <a:tc rowSpan="4">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Группы персонала</a:t>
                      </a:r>
                      <a:br>
                        <a:rPr lang="ru-RU" sz="800" b="0" i="0" u="none" strike="noStrike" dirty="0">
                          <a:solidFill>
                            <a:srgbClr val="000000"/>
                          </a:solidFill>
                          <a:effectLst/>
                          <a:latin typeface="Arial" panose="020B0604020202020204" pitchFamily="34" charset="0"/>
                          <a:cs typeface="Arial" panose="020B0604020202020204" pitchFamily="34" charset="0"/>
                        </a:rPr>
                      </a:br>
                      <a:r>
                        <a:rPr lang="ru-RU" sz="800" b="0" i="0" u="none" strike="noStrike" dirty="0">
                          <a:solidFill>
                            <a:srgbClr val="000000"/>
                          </a:solidFill>
                          <a:effectLst/>
                          <a:latin typeface="Arial" panose="020B0604020202020204" pitchFamily="34" charset="0"/>
                          <a:cs typeface="Arial" panose="020B0604020202020204" pitchFamily="34" charset="0"/>
                        </a:rPr>
                        <a:t> (категория персонала)</a:t>
                      </a:r>
                    </a:p>
                  </a:txBody>
                  <a:tcPr marL="5446" marR="5446" marT="5446"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Код строки</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4">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Штатная </a:t>
                      </a:r>
                      <a:r>
                        <a:rPr lang="ru-RU" sz="800" b="0" i="0" u="none" strike="noStrike" dirty="0" smtClean="0">
                          <a:solidFill>
                            <a:srgbClr val="000000"/>
                          </a:solidFill>
                          <a:effectLst/>
                          <a:latin typeface="Arial" panose="020B0604020202020204" pitchFamily="34" charset="0"/>
                          <a:cs typeface="Arial" panose="020B0604020202020204" pitchFamily="34" charset="0"/>
                        </a:rPr>
                        <a:t>численность</a:t>
                      </a:r>
                    </a:p>
                    <a:p>
                      <a:pPr algn="ctr" fontAlgn="ctr"/>
                      <a:r>
                        <a:rPr lang="ru-RU" sz="800" b="0" i="0" u="none" strike="noStrike" dirty="0" smtClean="0">
                          <a:solidFill>
                            <a:srgbClr val="000000"/>
                          </a:solidFill>
                          <a:effectLst/>
                          <a:latin typeface="Arial" panose="020B0604020202020204" pitchFamily="34" charset="0"/>
                          <a:cs typeface="Arial" panose="020B0604020202020204" pitchFamily="34" charset="0"/>
                        </a:rPr>
                        <a:t> </a:t>
                      </a:r>
                      <a:r>
                        <a:rPr lang="ru-RU" sz="800" b="0" i="0" u="none" strike="noStrike" dirty="0">
                          <a:solidFill>
                            <a:srgbClr val="000000"/>
                          </a:solidFill>
                          <a:effectLst/>
                          <a:latin typeface="Arial" panose="020B0604020202020204" pitchFamily="34" charset="0"/>
                          <a:cs typeface="Arial" panose="020B0604020202020204" pitchFamily="34" charset="0"/>
                        </a:rPr>
                        <a:t>на начало года</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gridSpan="5">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Средняя численность сотрудников за отчетный период</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По договорам гражданско-правового характера</a:t>
                      </a:r>
                      <a:r>
                        <a:rPr lang="ru-RU" sz="800" b="0" i="0" u="none" strike="noStrike" baseline="30000">
                          <a:solidFill>
                            <a:srgbClr val="000000"/>
                          </a:solidFill>
                          <a:effectLst/>
                          <a:latin typeface="Arial" panose="020B0604020202020204" pitchFamily="34" charset="0"/>
                          <a:cs typeface="Arial" panose="020B0604020202020204" pitchFamily="34" charset="0"/>
                        </a:rPr>
                        <a:t>9</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4">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Штатная численность </a:t>
                      </a:r>
                      <a:endParaRPr lang="ru-RU" sz="800" b="0" i="0" u="none" strike="noStrike" dirty="0" smtClean="0">
                        <a:solidFill>
                          <a:srgbClr val="000000"/>
                        </a:solidFill>
                        <a:effectLst/>
                        <a:latin typeface="Arial" panose="020B0604020202020204" pitchFamily="34" charset="0"/>
                        <a:cs typeface="Arial" panose="020B0604020202020204" pitchFamily="34" charset="0"/>
                      </a:endParaRPr>
                    </a:p>
                    <a:p>
                      <a:pPr algn="ctr" fontAlgn="ctr"/>
                      <a:r>
                        <a:rPr lang="ru-RU" sz="800" b="0" i="0" u="none" strike="noStrike" dirty="0" smtClean="0">
                          <a:solidFill>
                            <a:srgbClr val="000000"/>
                          </a:solidFill>
                          <a:effectLst/>
                          <a:latin typeface="Arial" panose="020B0604020202020204" pitchFamily="34" charset="0"/>
                          <a:cs typeface="Arial" panose="020B0604020202020204" pitchFamily="34" charset="0"/>
                        </a:rPr>
                        <a:t>на </a:t>
                      </a:r>
                      <a:r>
                        <a:rPr lang="ru-RU" sz="800" b="0" i="0" u="none" strike="noStrike" dirty="0">
                          <a:solidFill>
                            <a:srgbClr val="000000"/>
                          </a:solidFill>
                          <a:effectLst/>
                          <a:latin typeface="Arial" panose="020B0604020202020204" pitchFamily="34" charset="0"/>
                          <a:cs typeface="Arial" panose="020B0604020202020204" pitchFamily="34" charset="0"/>
                        </a:rPr>
                        <a:t>конец отчетного периода</a:t>
                      </a:r>
                    </a:p>
                  </a:txBody>
                  <a:tcPr marL="5446" marR="5446" marT="5446"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638928002"/>
                  </a:ext>
                </a:extLst>
              </a:tr>
              <a:tr h="258800">
                <a:tc vMerge="1">
                  <a:txBody>
                    <a:bodyPr/>
                    <a:lstStyle/>
                    <a:p>
                      <a:endParaRPr lang="ru-RU"/>
                    </a:p>
                  </a:txBody>
                  <a:tcPr/>
                </a:tc>
                <a:tc vMerge="1">
                  <a:txBody>
                    <a:bodyPr/>
                    <a:lstStyle/>
                    <a:p>
                      <a:endParaRPr lang="ru-RU"/>
                    </a:p>
                  </a:txBody>
                  <a:tcPr/>
                </a:tc>
                <a:tc gridSpan="2">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установлено штатным расписанием</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в том числе:</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3">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всего</a:t>
                      </a:r>
                      <a:r>
                        <a:rPr lang="ru-RU" sz="800" b="0" i="0" u="none" strike="noStrike" baseline="30000" dirty="0">
                          <a:solidFill>
                            <a:srgbClr val="000000"/>
                          </a:solidFill>
                          <a:effectLst/>
                          <a:latin typeface="Arial" panose="020B0604020202020204" pitchFamily="34" charset="0"/>
                          <a:cs typeface="Arial" panose="020B0604020202020204" pitchFamily="34" charset="0"/>
                        </a:rPr>
                        <a:t>7</a:t>
                      </a:r>
                      <a:endParaRPr lang="ru-RU" sz="800" b="0" i="0" u="none" strike="noStrike" dirty="0">
                        <a:solidFill>
                          <a:srgbClr val="000000"/>
                        </a:solidFill>
                        <a:effectLst/>
                        <a:latin typeface="Arial" panose="020B0604020202020204" pitchFamily="34" charset="0"/>
                        <a:cs typeface="Arial" panose="020B0604020202020204" pitchFamily="34" charset="0"/>
                      </a:endParaRP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4">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в том числе:</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в том числе:</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установлено штатным расписанием</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в том числе:</a:t>
                      </a:r>
                    </a:p>
                  </a:txBody>
                  <a:tcPr marL="5446" marR="5446" marT="5446"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2482865364"/>
                  </a:ext>
                </a:extLst>
              </a:tr>
              <a:tr h="288378">
                <a:tc vMerge="1">
                  <a:txBody>
                    <a:bodyPr/>
                    <a:lstStyle/>
                    <a:p>
                      <a:endParaRPr lang="ru-RU"/>
                    </a:p>
                  </a:txBody>
                  <a:tcPr/>
                </a:tc>
                <a:tc vMerge="1">
                  <a:txBody>
                    <a:bodyPr/>
                    <a:lstStyle/>
                    <a:p>
                      <a:endParaRPr lang="ru-RU"/>
                    </a:p>
                  </a:txBody>
                  <a:tcPr/>
                </a:tc>
                <a:tc rowSpan="2">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всего</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из нее</a:t>
                      </a:r>
                      <a:br>
                        <a:rPr lang="ru-RU" sz="800" b="0" i="0" u="none" strike="noStrike" dirty="0">
                          <a:solidFill>
                            <a:srgbClr val="000000"/>
                          </a:solidFill>
                          <a:effectLst/>
                          <a:latin typeface="Arial" panose="020B0604020202020204" pitchFamily="34" charset="0"/>
                          <a:cs typeface="Arial" panose="020B0604020202020204" pitchFamily="34" charset="0"/>
                        </a:rPr>
                      </a:br>
                      <a:r>
                        <a:rPr lang="ru-RU" sz="800" b="0" i="0" u="none" strike="noStrike" dirty="0">
                          <a:solidFill>
                            <a:srgbClr val="000000"/>
                          </a:solidFill>
                          <a:effectLst/>
                          <a:latin typeface="Arial" panose="020B0604020202020204" pitchFamily="34" charset="0"/>
                          <a:cs typeface="Arial" panose="020B0604020202020204" pitchFamily="34" charset="0"/>
                        </a:rPr>
                        <a:t>по основным видам деятельности</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замещено</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 вакантных должностей</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gridSpan="2">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по основному месту работы</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по внутреннему совмести-</a:t>
                      </a:r>
                      <a:r>
                        <a:rPr lang="ru-RU" sz="800" b="0" i="0" u="none" strike="noStrike" dirty="0" err="1">
                          <a:solidFill>
                            <a:srgbClr val="000000"/>
                          </a:solidFill>
                          <a:effectLst/>
                          <a:latin typeface="Arial" panose="020B0604020202020204" pitchFamily="34" charset="0"/>
                          <a:cs typeface="Arial" panose="020B0604020202020204" pitchFamily="34" charset="0"/>
                        </a:rPr>
                        <a:t>тельству</a:t>
                      </a:r>
                      <a:r>
                        <a:rPr lang="ru-RU" sz="800" b="0" i="0" u="none" strike="noStrike" dirty="0">
                          <a:solidFill>
                            <a:srgbClr val="000000"/>
                          </a:solidFill>
                          <a:effectLst/>
                          <a:latin typeface="Arial" panose="020B0604020202020204" pitchFamily="34" charset="0"/>
                          <a:cs typeface="Arial" panose="020B0604020202020204" pitchFamily="34" charset="0"/>
                        </a:rPr>
                        <a:t/>
                      </a:r>
                      <a:br>
                        <a:rPr lang="ru-RU" sz="800" b="0" i="0" u="none" strike="noStrike" dirty="0">
                          <a:solidFill>
                            <a:srgbClr val="000000"/>
                          </a:solidFill>
                          <a:effectLst/>
                          <a:latin typeface="Arial" panose="020B0604020202020204" pitchFamily="34" charset="0"/>
                          <a:cs typeface="Arial" panose="020B0604020202020204" pitchFamily="34" charset="0"/>
                        </a:rPr>
                      </a:br>
                      <a:r>
                        <a:rPr lang="ru-RU" sz="800" b="0" i="0" u="none" strike="noStrike" dirty="0">
                          <a:solidFill>
                            <a:srgbClr val="000000"/>
                          </a:solidFill>
                          <a:effectLst/>
                          <a:latin typeface="Arial" panose="020B0604020202020204" pitchFamily="34" charset="0"/>
                          <a:cs typeface="Arial" panose="020B0604020202020204" pitchFamily="34" charset="0"/>
                        </a:rPr>
                        <a:t>(по совмещению должностей)</a:t>
                      </a:r>
                      <a:r>
                        <a:rPr lang="ru-RU" sz="800" b="0" i="0" u="none" strike="noStrike" baseline="30000" dirty="0">
                          <a:solidFill>
                            <a:srgbClr val="000000"/>
                          </a:solidFill>
                          <a:effectLst/>
                          <a:latin typeface="Arial" panose="020B0604020202020204" pitchFamily="34" charset="0"/>
                          <a:cs typeface="Arial" panose="020B0604020202020204" pitchFamily="34" charset="0"/>
                        </a:rPr>
                        <a:t>8</a:t>
                      </a:r>
                      <a:endParaRPr lang="ru-RU" sz="800" b="0" i="0" u="none" strike="noStrike" dirty="0">
                        <a:solidFill>
                          <a:srgbClr val="000000"/>
                        </a:solidFill>
                        <a:effectLst/>
                        <a:latin typeface="Arial" panose="020B0604020202020204" pitchFamily="34" charset="0"/>
                        <a:cs typeface="Arial" panose="020B0604020202020204" pitchFamily="34" charset="0"/>
                      </a:endParaRP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по внешнему совмести-</a:t>
                      </a:r>
                      <a:r>
                        <a:rPr lang="ru-RU" sz="800" b="0" i="0" u="none" strike="noStrike" dirty="0" err="1">
                          <a:solidFill>
                            <a:srgbClr val="000000"/>
                          </a:solidFill>
                          <a:effectLst/>
                          <a:latin typeface="Arial" panose="020B0604020202020204" pitchFamily="34" charset="0"/>
                          <a:cs typeface="Arial" panose="020B0604020202020204" pitchFamily="34" charset="0"/>
                        </a:rPr>
                        <a:t>тельству</a:t>
                      </a:r>
                      <a:endParaRPr lang="ru-RU" sz="800" b="0" i="0" u="none" strike="noStrike" dirty="0">
                        <a:solidFill>
                          <a:srgbClr val="000000"/>
                        </a:solidFill>
                        <a:effectLst/>
                        <a:latin typeface="Arial" panose="020B0604020202020204" pitchFamily="34" charset="0"/>
                        <a:cs typeface="Arial" panose="020B0604020202020204" pitchFamily="34" charset="0"/>
                      </a:endParaRP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сотрудники учреждения</a:t>
                      </a:r>
                      <a:r>
                        <a:rPr lang="ru-RU" sz="800" b="0" i="0" u="none" strike="noStrike" baseline="30000" dirty="0">
                          <a:solidFill>
                            <a:srgbClr val="000000"/>
                          </a:solidFill>
                          <a:effectLst/>
                          <a:latin typeface="Arial" panose="020B0604020202020204" pitchFamily="34" charset="0"/>
                          <a:cs typeface="Arial" panose="020B0604020202020204" pitchFamily="34" charset="0"/>
                        </a:rPr>
                        <a:t>10</a:t>
                      </a:r>
                      <a:endParaRPr lang="ru-RU" sz="800" b="0" i="0" u="none" strike="noStrike" dirty="0">
                        <a:solidFill>
                          <a:srgbClr val="000000"/>
                        </a:solidFill>
                        <a:effectLst/>
                        <a:latin typeface="Arial" panose="020B0604020202020204" pitchFamily="34" charset="0"/>
                        <a:cs typeface="Arial" panose="020B0604020202020204" pitchFamily="34" charset="0"/>
                      </a:endParaRP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физические лица, не являющиеся сотрудниками учреждения</a:t>
                      </a:r>
                      <a:r>
                        <a:rPr lang="ru-RU" sz="800" b="0" i="0" u="none" strike="noStrike" baseline="30000">
                          <a:solidFill>
                            <a:srgbClr val="000000"/>
                          </a:solidFill>
                          <a:effectLst/>
                          <a:latin typeface="Arial" panose="020B0604020202020204" pitchFamily="34" charset="0"/>
                          <a:cs typeface="Arial" panose="020B0604020202020204" pitchFamily="34" charset="0"/>
                        </a:rPr>
                        <a:t>11</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всего</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из нее</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по основным видам деятельности</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замещено</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вакантных должностей</a:t>
                      </a:r>
                    </a:p>
                  </a:txBody>
                  <a:tcPr marL="5446" marR="5446" marT="5446"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4206402"/>
                  </a:ext>
                </a:extLst>
              </a:tr>
              <a:tr h="836395">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всего</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из нее</a:t>
                      </a:r>
                      <a:br>
                        <a:rPr lang="ru-RU" sz="800" b="0" i="0" u="none" strike="noStrike" dirty="0">
                          <a:solidFill>
                            <a:srgbClr val="000000"/>
                          </a:solidFill>
                          <a:effectLst/>
                          <a:latin typeface="Arial" panose="020B0604020202020204" pitchFamily="34" charset="0"/>
                          <a:cs typeface="Arial" panose="020B0604020202020204" pitchFamily="34" charset="0"/>
                        </a:rPr>
                      </a:br>
                      <a:r>
                        <a:rPr lang="ru-RU" sz="800" b="0" i="0" u="none" strike="noStrike" dirty="0">
                          <a:solidFill>
                            <a:srgbClr val="000000"/>
                          </a:solidFill>
                          <a:effectLst/>
                          <a:latin typeface="Arial" panose="020B0604020202020204" pitchFamily="34" charset="0"/>
                          <a:cs typeface="Arial" panose="020B0604020202020204" pitchFamily="34" charset="0"/>
                        </a:rPr>
                        <a:t>по основным видам деятельности</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2648773367"/>
                  </a:ext>
                </a:extLst>
              </a:tr>
              <a:tr h="140492">
                <a:tc>
                  <a:txBody>
                    <a:bodyPr/>
                    <a:lstStyle/>
                    <a:p>
                      <a:pPr algn="ctr" fontAlgn="ctr"/>
                      <a:r>
                        <a:rPr lang="ru-RU" sz="600" b="0" i="0" u="none" strike="noStrike" dirty="0">
                          <a:solidFill>
                            <a:srgbClr val="000000"/>
                          </a:solidFill>
                          <a:effectLst/>
                          <a:latin typeface="Arial" panose="020B0604020202020204" pitchFamily="34" charset="0"/>
                          <a:cs typeface="Arial" panose="020B0604020202020204" pitchFamily="34" charset="0"/>
                        </a:rPr>
                        <a:t>1</a:t>
                      </a:r>
                    </a:p>
                  </a:txBody>
                  <a:tcPr marL="5446" marR="5446" marT="5446"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2</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3</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4</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5</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6</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7</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600" b="0" i="0" u="none" strike="noStrike" dirty="0">
                          <a:solidFill>
                            <a:srgbClr val="000000"/>
                          </a:solidFill>
                          <a:effectLst/>
                          <a:latin typeface="Arial" panose="020B0604020202020204" pitchFamily="34" charset="0"/>
                          <a:cs typeface="Arial" panose="020B0604020202020204" pitchFamily="34" charset="0"/>
                        </a:rPr>
                        <a:t>8</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9</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10</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11</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12</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13</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14</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15</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16</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17</a:t>
                      </a:r>
                    </a:p>
                  </a:txBody>
                  <a:tcPr marL="5446" marR="5446" marT="5446"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1479719"/>
                  </a:ext>
                </a:extLst>
              </a:tr>
              <a:tr h="162675">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Основной персонал, всего</a:t>
                      </a:r>
                      <a:r>
                        <a:rPr lang="ru-RU" sz="900" b="0" i="0" u="none" strike="noStrike" baseline="30000" dirty="0">
                          <a:solidFill>
                            <a:srgbClr val="000000"/>
                          </a:solidFill>
                          <a:effectLst/>
                          <a:latin typeface="Arial" panose="020B0604020202020204" pitchFamily="34" charset="0"/>
                          <a:cs typeface="Arial" panose="020B0604020202020204" pitchFamily="34" charset="0"/>
                        </a:rPr>
                        <a:t>12</a:t>
                      </a: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1000</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80349381"/>
                  </a:ext>
                </a:extLst>
              </a:tr>
              <a:tr h="317955">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из них:</a:t>
                      </a:r>
                      <a:r>
                        <a:rPr lang="ru-RU" sz="900" b="0" i="0" u="none" strike="noStrike" baseline="30000" dirty="0">
                          <a:solidFill>
                            <a:srgbClr val="000000"/>
                          </a:solidFill>
                          <a:effectLst/>
                          <a:latin typeface="Arial" panose="020B0604020202020204" pitchFamily="34" charset="0"/>
                          <a:cs typeface="Arial" panose="020B0604020202020204" pitchFamily="34" charset="0"/>
                        </a:rPr>
                        <a:t>13</a:t>
                      </a:r>
                      <a:r>
                        <a:rPr lang="ru-RU" sz="900" b="0" i="0" u="none" strike="noStrike" dirty="0">
                          <a:solidFill>
                            <a:srgbClr val="000000"/>
                          </a:solidFill>
                          <a:effectLst/>
                          <a:latin typeface="Arial" panose="020B0604020202020204" pitchFamily="34" charset="0"/>
                          <a:cs typeface="Arial" panose="020B0604020202020204" pitchFamily="34" charset="0"/>
                        </a:rPr>
                        <a:t/>
                      </a:r>
                      <a:br>
                        <a:rPr lang="ru-RU" sz="900" b="0" i="0" u="none" strike="noStrike" dirty="0">
                          <a:solidFill>
                            <a:srgbClr val="000000"/>
                          </a:solidFill>
                          <a:effectLst/>
                          <a:latin typeface="Arial" panose="020B0604020202020204" pitchFamily="34" charset="0"/>
                          <a:cs typeface="Arial" panose="020B0604020202020204" pitchFamily="34" charset="0"/>
                        </a:rPr>
                      </a:b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147041"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1100</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07306613"/>
                  </a:ext>
                </a:extLst>
              </a:tr>
              <a:tr h="133098">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147041"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36303063"/>
                  </a:ext>
                </a:extLst>
              </a:tr>
              <a:tr h="255701">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Вспомогательный персонал, всего</a:t>
                      </a:r>
                      <a:r>
                        <a:rPr lang="ru-RU" sz="900" b="0" i="0" u="none" strike="noStrike" baseline="30000" dirty="0">
                          <a:solidFill>
                            <a:srgbClr val="000000"/>
                          </a:solidFill>
                          <a:effectLst/>
                          <a:latin typeface="Arial" panose="020B0604020202020204" pitchFamily="34" charset="0"/>
                          <a:cs typeface="Arial" panose="020B0604020202020204" pitchFamily="34" charset="0"/>
                        </a:rPr>
                        <a:t>14</a:t>
                      </a: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2000</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371386305"/>
                  </a:ext>
                </a:extLst>
              </a:tr>
              <a:tr h="317955">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из них:</a:t>
                      </a:r>
                      <a:r>
                        <a:rPr lang="ru-RU" sz="900" b="0" i="0" u="none" strike="noStrike" baseline="30000" dirty="0">
                          <a:solidFill>
                            <a:srgbClr val="000000"/>
                          </a:solidFill>
                          <a:effectLst/>
                          <a:latin typeface="Arial" panose="020B0604020202020204" pitchFamily="34" charset="0"/>
                          <a:cs typeface="Arial" panose="020B0604020202020204" pitchFamily="34" charset="0"/>
                        </a:rPr>
                        <a:t>13</a:t>
                      </a:r>
                      <a:r>
                        <a:rPr lang="ru-RU" sz="900" b="0" i="0" u="none" strike="noStrike" dirty="0">
                          <a:solidFill>
                            <a:srgbClr val="000000"/>
                          </a:solidFill>
                          <a:effectLst/>
                          <a:latin typeface="Arial" panose="020B0604020202020204" pitchFamily="34" charset="0"/>
                          <a:cs typeface="Arial" panose="020B0604020202020204" pitchFamily="34" charset="0"/>
                        </a:rPr>
                        <a:t/>
                      </a:r>
                      <a:br>
                        <a:rPr lang="ru-RU" sz="900" b="0" i="0" u="none" strike="noStrike" dirty="0">
                          <a:solidFill>
                            <a:srgbClr val="000000"/>
                          </a:solidFill>
                          <a:effectLst/>
                          <a:latin typeface="Arial" panose="020B0604020202020204" pitchFamily="34" charset="0"/>
                          <a:cs typeface="Arial" panose="020B0604020202020204" pitchFamily="34" charset="0"/>
                        </a:rPr>
                      </a:b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147041"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2100</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31218728"/>
                  </a:ext>
                </a:extLst>
              </a:tr>
              <a:tr h="133098">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147041"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2687753"/>
                  </a:ext>
                </a:extLst>
              </a:tr>
              <a:tr h="379854">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Административно-управленческий персонал, всего</a:t>
                      </a:r>
                      <a:r>
                        <a:rPr lang="ru-RU" sz="900" b="0" i="0" u="none" strike="noStrike" baseline="30000" dirty="0">
                          <a:solidFill>
                            <a:srgbClr val="000000"/>
                          </a:solidFill>
                          <a:effectLst/>
                          <a:latin typeface="Arial" panose="020B0604020202020204" pitchFamily="34" charset="0"/>
                          <a:cs typeface="Arial" panose="020B0604020202020204" pitchFamily="34" charset="0"/>
                        </a:rPr>
                        <a:t>15</a:t>
                      </a: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dirty="0">
                          <a:solidFill>
                            <a:srgbClr val="000000"/>
                          </a:solidFill>
                          <a:effectLst/>
                          <a:latin typeface="Arial" panose="020B0604020202020204" pitchFamily="34" charset="0"/>
                          <a:cs typeface="Arial" panose="020B0604020202020204" pitchFamily="34" charset="0"/>
                        </a:rPr>
                        <a:t>3000</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180365077"/>
                  </a:ext>
                </a:extLst>
              </a:tr>
              <a:tr h="317955">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из них:</a:t>
                      </a:r>
                      <a:r>
                        <a:rPr lang="ru-RU" sz="900" b="0" i="0" u="none" strike="noStrike" baseline="30000" dirty="0">
                          <a:solidFill>
                            <a:srgbClr val="000000"/>
                          </a:solidFill>
                          <a:effectLst/>
                          <a:latin typeface="Arial" panose="020B0604020202020204" pitchFamily="34" charset="0"/>
                          <a:cs typeface="Arial" panose="020B0604020202020204" pitchFamily="34" charset="0"/>
                        </a:rPr>
                        <a:t>13</a:t>
                      </a:r>
                      <a:r>
                        <a:rPr lang="ru-RU" sz="900" b="0" i="0" u="none" strike="noStrike" dirty="0">
                          <a:solidFill>
                            <a:srgbClr val="000000"/>
                          </a:solidFill>
                          <a:effectLst/>
                          <a:latin typeface="Arial" panose="020B0604020202020204" pitchFamily="34" charset="0"/>
                          <a:cs typeface="Arial" panose="020B0604020202020204" pitchFamily="34" charset="0"/>
                        </a:rPr>
                        <a:t/>
                      </a:r>
                      <a:br>
                        <a:rPr lang="ru-RU" sz="900" b="0" i="0" u="none" strike="noStrike" dirty="0">
                          <a:solidFill>
                            <a:srgbClr val="000000"/>
                          </a:solidFill>
                          <a:effectLst/>
                          <a:latin typeface="Arial" panose="020B0604020202020204" pitchFamily="34" charset="0"/>
                          <a:cs typeface="Arial" panose="020B0604020202020204" pitchFamily="34" charset="0"/>
                        </a:rPr>
                      </a:b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147041"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600" b="0" i="0" u="none" strike="noStrike" dirty="0">
                          <a:solidFill>
                            <a:srgbClr val="000000"/>
                          </a:solidFill>
                          <a:effectLst/>
                          <a:latin typeface="Arial" panose="020B0604020202020204" pitchFamily="34" charset="0"/>
                          <a:cs typeface="Arial" panose="020B0604020202020204" pitchFamily="34" charset="0"/>
                        </a:rPr>
                        <a:t>3100</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874374014"/>
                  </a:ext>
                </a:extLst>
              </a:tr>
              <a:tr h="133098">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98028" marR="5446" marT="5446" marB="0" anchor="ctr">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04610004"/>
                  </a:ext>
                </a:extLst>
              </a:tr>
              <a:tr h="140492">
                <a:tc>
                  <a:txBody>
                    <a:bodyPr/>
                    <a:lstStyle/>
                    <a:p>
                      <a:pPr algn="r" fontAlgn="b"/>
                      <a:r>
                        <a:rPr lang="ru-RU" sz="900" b="1" i="0" u="none" strike="noStrike" dirty="0">
                          <a:solidFill>
                            <a:srgbClr val="000000"/>
                          </a:solidFill>
                          <a:effectLst/>
                          <a:latin typeface="Arial" panose="020B0604020202020204" pitchFamily="34" charset="0"/>
                          <a:cs typeface="Arial" panose="020B0604020202020204" pitchFamily="34" charset="0"/>
                        </a:rPr>
                        <a:t>Итого</a:t>
                      </a:r>
                    </a:p>
                  </a:txBody>
                  <a:tcPr marL="5446"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ru-RU" sz="600" b="1" i="0" u="none" strike="noStrike">
                          <a:solidFill>
                            <a:srgbClr val="000000"/>
                          </a:solidFill>
                          <a:effectLst/>
                          <a:latin typeface="Arial" panose="020B0604020202020204" pitchFamily="34" charset="0"/>
                          <a:cs typeface="Arial" panose="020B0604020202020204" pitchFamily="34" charset="0"/>
                        </a:rPr>
                        <a:t>9000</a:t>
                      </a:r>
                    </a:p>
                  </a:txBody>
                  <a:tcPr marL="5446" marR="5446" marT="544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600" b="1"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600" b="1"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600" b="1"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600" b="1"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600" b="0" i="0" u="none" strike="noStrike">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70922666"/>
                  </a:ext>
                </a:extLst>
              </a:tr>
            </a:tbl>
          </a:graphicData>
        </a:graphic>
      </p:graphicFrame>
      <p:sp>
        <p:nvSpPr>
          <p:cNvPr id="5" name="Выноска со стрелкой вниз 4"/>
          <p:cNvSpPr/>
          <p:nvPr/>
        </p:nvSpPr>
        <p:spPr>
          <a:xfrm>
            <a:off x="8793" y="0"/>
            <a:ext cx="1907704" cy="720080"/>
          </a:xfrm>
          <a:prstGeom prst="down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panose="020F0502020204030204"/>
                <a:ea typeface="+mn-ea"/>
                <a:cs typeface="+mn-cs"/>
              </a:rPr>
              <a:t>Рекомендуемый образец</a:t>
            </a:r>
            <a:endParaRPr kumimoji="0" lang="ru-RU" sz="18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55220427"/>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nvPr>
        </p:nvGraphicFramePr>
        <p:xfrm>
          <a:off x="251520" y="188640"/>
          <a:ext cx="3744416" cy="5627851"/>
        </p:xfrm>
        <a:graphic>
          <a:graphicData uri="http://schemas.openxmlformats.org/drawingml/2006/table">
            <a:tbl>
              <a:tblPr/>
              <a:tblGrid>
                <a:gridCol w="3021768">
                  <a:extLst>
                    <a:ext uri="{9D8B030D-6E8A-4147-A177-3AD203B41FA5}">
                      <a16:colId xmlns:a16="http://schemas.microsoft.com/office/drawing/2014/main" val="1938340356"/>
                    </a:ext>
                  </a:extLst>
                </a:gridCol>
                <a:gridCol w="722648">
                  <a:extLst>
                    <a:ext uri="{9D8B030D-6E8A-4147-A177-3AD203B41FA5}">
                      <a16:colId xmlns:a16="http://schemas.microsoft.com/office/drawing/2014/main" val="723476869"/>
                    </a:ext>
                  </a:extLst>
                </a:gridCol>
              </a:tblGrid>
              <a:tr h="288378">
                <a:tc rowSpan="4">
                  <a:txBody>
                    <a:bodyPr/>
                    <a:lstStyle/>
                    <a:p>
                      <a:pPr algn="ctr" fontAlgn="ctr"/>
                      <a:r>
                        <a:rPr lang="ru-RU" sz="1600" b="0" i="0" u="none" strike="noStrike" dirty="0">
                          <a:solidFill>
                            <a:srgbClr val="000000"/>
                          </a:solidFill>
                          <a:effectLst/>
                          <a:latin typeface="Arial" panose="020B0604020202020204" pitchFamily="34" charset="0"/>
                          <a:cs typeface="Arial" panose="020B0604020202020204" pitchFamily="34" charset="0"/>
                        </a:rPr>
                        <a:t>Группы персонала</a:t>
                      </a:r>
                      <a:br>
                        <a:rPr lang="ru-RU" sz="1600" b="0" i="0" u="none" strike="noStrike" dirty="0">
                          <a:solidFill>
                            <a:srgbClr val="000000"/>
                          </a:solidFill>
                          <a:effectLst/>
                          <a:latin typeface="Arial" panose="020B0604020202020204" pitchFamily="34" charset="0"/>
                          <a:cs typeface="Arial" panose="020B0604020202020204" pitchFamily="34" charset="0"/>
                        </a:rPr>
                      </a:br>
                      <a:r>
                        <a:rPr lang="ru-RU" sz="1600" b="0" i="0" u="none" strike="noStrike" dirty="0">
                          <a:solidFill>
                            <a:srgbClr val="000000"/>
                          </a:solidFill>
                          <a:effectLst/>
                          <a:latin typeface="Arial" panose="020B0604020202020204" pitchFamily="34" charset="0"/>
                          <a:cs typeface="Arial" panose="020B0604020202020204" pitchFamily="34" charset="0"/>
                        </a:rPr>
                        <a:t> (категория персонала)</a:t>
                      </a:r>
                    </a:p>
                  </a:txBody>
                  <a:tcPr marL="5446" marR="5446" marT="5446"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ru-RU" sz="1600" b="0" i="0" u="none" strike="noStrike" dirty="0">
                          <a:solidFill>
                            <a:srgbClr val="000000"/>
                          </a:solidFill>
                          <a:effectLst/>
                          <a:latin typeface="Arial" panose="020B0604020202020204" pitchFamily="34" charset="0"/>
                          <a:cs typeface="Arial" panose="020B0604020202020204" pitchFamily="34" charset="0"/>
                        </a:rPr>
                        <a:t>Код строки</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87292734"/>
                  </a:ext>
                </a:extLst>
              </a:tr>
              <a:tr h="258800">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3865491604"/>
                  </a:ext>
                </a:extLst>
              </a:tr>
              <a:tr h="288378">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2672331979"/>
                  </a:ext>
                </a:extLst>
              </a:tr>
              <a:tr h="836395">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4263348200"/>
                  </a:ext>
                </a:extLst>
              </a:tr>
              <a:tr h="140492">
                <a:tc>
                  <a:txBody>
                    <a:bodyPr/>
                    <a:lstStyle/>
                    <a:p>
                      <a:pPr algn="ctr" fontAlgn="ctr"/>
                      <a:r>
                        <a:rPr lang="ru-RU" sz="1600" b="0" i="0" u="none" strike="noStrike" dirty="0">
                          <a:solidFill>
                            <a:srgbClr val="000000"/>
                          </a:solidFill>
                          <a:effectLst/>
                          <a:latin typeface="Arial" panose="020B0604020202020204" pitchFamily="34" charset="0"/>
                          <a:cs typeface="Arial" panose="020B0604020202020204" pitchFamily="34" charset="0"/>
                        </a:rPr>
                        <a:t>1</a:t>
                      </a:r>
                    </a:p>
                  </a:txBody>
                  <a:tcPr marL="5446" marR="5446" marT="5446"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600" b="0" i="0" u="none" strike="noStrike">
                          <a:solidFill>
                            <a:srgbClr val="000000"/>
                          </a:solidFill>
                          <a:effectLst/>
                          <a:latin typeface="Arial" panose="020B0604020202020204" pitchFamily="34" charset="0"/>
                          <a:cs typeface="Arial" panose="020B0604020202020204" pitchFamily="34" charset="0"/>
                        </a:rPr>
                        <a:t>2</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66064204"/>
                  </a:ext>
                </a:extLst>
              </a:tr>
              <a:tr h="162675">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Основной персонал, всего</a:t>
                      </a:r>
                      <a:r>
                        <a:rPr lang="ru-RU" sz="1600" b="0" i="0" u="none" strike="noStrike" baseline="30000" dirty="0">
                          <a:solidFill>
                            <a:srgbClr val="000000"/>
                          </a:solidFill>
                          <a:effectLst/>
                          <a:latin typeface="Arial" panose="020B0604020202020204" pitchFamily="34" charset="0"/>
                          <a:cs typeface="Arial" panose="020B0604020202020204" pitchFamily="34" charset="0"/>
                        </a:rPr>
                        <a:t>12</a:t>
                      </a:r>
                      <a:endParaRPr lang="ru-RU" sz="1600" b="0" i="0" u="none" strike="noStrike" dirty="0">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600" b="0" i="0" u="none" strike="noStrike">
                          <a:solidFill>
                            <a:srgbClr val="000000"/>
                          </a:solidFill>
                          <a:effectLst/>
                          <a:latin typeface="Arial" panose="020B0604020202020204" pitchFamily="34" charset="0"/>
                          <a:cs typeface="Arial" panose="020B0604020202020204" pitchFamily="34" charset="0"/>
                        </a:rPr>
                        <a:t>1000</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17329468"/>
                  </a:ext>
                </a:extLst>
              </a:tr>
              <a:tr h="317955">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из них:</a:t>
                      </a:r>
                      <a:r>
                        <a:rPr lang="ru-RU" sz="1600" b="0" i="0" u="none" strike="noStrike" baseline="30000" dirty="0">
                          <a:solidFill>
                            <a:srgbClr val="000000"/>
                          </a:solidFill>
                          <a:effectLst/>
                          <a:latin typeface="Arial" panose="020B0604020202020204" pitchFamily="34" charset="0"/>
                          <a:cs typeface="Arial" panose="020B0604020202020204" pitchFamily="34" charset="0"/>
                        </a:rPr>
                        <a:t>13</a:t>
                      </a:r>
                      <a:r>
                        <a:rPr lang="ru-RU" sz="1600" b="0" i="0" u="none" strike="noStrike" dirty="0">
                          <a:solidFill>
                            <a:srgbClr val="000000"/>
                          </a:solidFill>
                          <a:effectLst/>
                          <a:latin typeface="Arial" panose="020B0604020202020204" pitchFamily="34" charset="0"/>
                          <a:cs typeface="Arial" panose="020B0604020202020204" pitchFamily="34" charset="0"/>
                        </a:rPr>
                        <a:t/>
                      </a:r>
                      <a:br>
                        <a:rPr lang="ru-RU" sz="1600" b="0" i="0" u="none" strike="noStrike" dirty="0">
                          <a:solidFill>
                            <a:srgbClr val="000000"/>
                          </a:solidFill>
                          <a:effectLst/>
                          <a:latin typeface="Arial" panose="020B0604020202020204" pitchFamily="34" charset="0"/>
                          <a:cs typeface="Arial" panose="020B0604020202020204" pitchFamily="34" charset="0"/>
                        </a:rPr>
                      </a:br>
                      <a:endParaRPr lang="ru-RU" sz="1600" b="0" i="0" u="none" strike="noStrike" dirty="0">
                        <a:solidFill>
                          <a:srgbClr val="000000"/>
                        </a:solidFill>
                        <a:effectLst/>
                        <a:latin typeface="Arial" panose="020B0604020202020204" pitchFamily="34" charset="0"/>
                        <a:cs typeface="Arial" panose="020B0604020202020204" pitchFamily="34" charset="0"/>
                      </a:endParaRPr>
                    </a:p>
                  </a:txBody>
                  <a:tcPr marL="147041"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600" b="0" i="0" u="none" strike="noStrike" dirty="0">
                          <a:solidFill>
                            <a:srgbClr val="000000"/>
                          </a:solidFill>
                          <a:effectLst/>
                          <a:latin typeface="Arial" panose="020B0604020202020204" pitchFamily="34" charset="0"/>
                          <a:cs typeface="Arial" panose="020B0604020202020204" pitchFamily="34" charset="0"/>
                        </a:rPr>
                        <a:t>1100</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88079470"/>
                  </a:ext>
                </a:extLst>
              </a:tr>
              <a:tr h="133098">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147041"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16888732"/>
                  </a:ext>
                </a:extLst>
              </a:tr>
              <a:tr h="255701">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Вспомогательный персонал, всего</a:t>
                      </a:r>
                      <a:r>
                        <a:rPr lang="ru-RU" sz="1600" b="0" i="0" u="none" strike="noStrike" baseline="30000" dirty="0">
                          <a:solidFill>
                            <a:srgbClr val="000000"/>
                          </a:solidFill>
                          <a:effectLst/>
                          <a:latin typeface="Arial" panose="020B0604020202020204" pitchFamily="34" charset="0"/>
                          <a:cs typeface="Arial" panose="020B0604020202020204" pitchFamily="34" charset="0"/>
                        </a:rPr>
                        <a:t>14</a:t>
                      </a:r>
                      <a:endParaRPr lang="ru-RU" sz="1600" b="0" i="0" u="none" strike="noStrike" dirty="0">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600" b="0" i="0" u="none" strike="noStrike" dirty="0">
                          <a:solidFill>
                            <a:srgbClr val="000000"/>
                          </a:solidFill>
                          <a:effectLst/>
                          <a:latin typeface="Arial" panose="020B0604020202020204" pitchFamily="34" charset="0"/>
                          <a:cs typeface="Arial" panose="020B0604020202020204" pitchFamily="34" charset="0"/>
                        </a:rPr>
                        <a:t>2000</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906249169"/>
                  </a:ext>
                </a:extLst>
              </a:tr>
              <a:tr h="317955">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из них:</a:t>
                      </a:r>
                      <a:r>
                        <a:rPr lang="ru-RU" sz="1600" b="0" i="0" u="none" strike="noStrike" baseline="30000" dirty="0">
                          <a:solidFill>
                            <a:srgbClr val="000000"/>
                          </a:solidFill>
                          <a:effectLst/>
                          <a:latin typeface="Arial" panose="020B0604020202020204" pitchFamily="34" charset="0"/>
                          <a:cs typeface="Arial" panose="020B0604020202020204" pitchFamily="34" charset="0"/>
                        </a:rPr>
                        <a:t>13</a:t>
                      </a:r>
                      <a:r>
                        <a:rPr lang="ru-RU" sz="1600" b="0" i="0" u="none" strike="noStrike" dirty="0">
                          <a:solidFill>
                            <a:srgbClr val="000000"/>
                          </a:solidFill>
                          <a:effectLst/>
                          <a:latin typeface="Arial" panose="020B0604020202020204" pitchFamily="34" charset="0"/>
                          <a:cs typeface="Arial" panose="020B0604020202020204" pitchFamily="34" charset="0"/>
                        </a:rPr>
                        <a:t/>
                      </a:r>
                      <a:br>
                        <a:rPr lang="ru-RU" sz="1600" b="0" i="0" u="none" strike="noStrike" dirty="0">
                          <a:solidFill>
                            <a:srgbClr val="000000"/>
                          </a:solidFill>
                          <a:effectLst/>
                          <a:latin typeface="Arial" panose="020B0604020202020204" pitchFamily="34" charset="0"/>
                          <a:cs typeface="Arial" panose="020B0604020202020204" pitchFamily="34" charset="0"/>
                        </a:rPr>
                      </a:br>
                      <a:endParaRPr lang="ru-RU" sz="1600" b="0" i="0" u="none" strike="noStrike" dirty="0">
                        <a:solidFill>
                          <a:srgbClr val="000000"/>
                        </a:solidFill>
                        <a:effectLst/>
                        <a:latin typeface="Arial" panose="020B0604020202020204" pitchFamily="34" charset="0"/>
                        <a:cs typeface="Arial" panose="020B0604020202020204" pitchFamily="34" charset="0"/>
                      </a:endParaRPr>
                    </a:p>
                  </a:txBody>
                  <a:tcPr marL="147041"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600" b="0" i="0" u="none" strike="noStrike" dirty="0">
                          <a:solidFill>
                            <a:srgbClr val="000000"/>
                          </a:solidFill>
                          <a:effectLst/>
                          <a:latin typeface="Arial" panose="020B0604020202020204" pitchFamily="34" charset="0"/>
                          <a:cs typeface="Arial" panose="020B0604020202020204" pitchFamily="34" charset="0"/>
                        </a:rPr>
                        <a:t>2100</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93991695"/>
                  </a:ext>
                </a:extLst>
              </a:tr>
              <a:tr h="133098">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147041"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46008137"/>
                  </a:ext>
                </a:extLst>
              </a:tr>
              <a:tr h="379854">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Административно-управленческий персонал, всего</a:t>
                      </a:r>
                      <a:r>
                        <a:rPr lang="ru-RU" sz="1600" b="0" i="0" u="none" strike="noStrike" baseline="30000" dirty="0">
                          <a:solidFill>
                            <a:srgbClr val="000000"/>
                          </a:solidFill>
                          <a:effectLst/>
                          <a:latin typeface="Arial" panose="020B0604020202020204" pitchFamily="34" charset="0"/>
                          <a:cs typeface="Arial" panose="020B0604020202020204" pitchFamily="34" charset="0"/>
                        </a:rPr>
                        <a:t>15</a:t>
                      </a:r>
                      <a:endParaRPr lang="ru-RU" sz="1600" b="0" i="0" u="none" strike="noStrike" dirty="0">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600" b="0" i="0" u="none" strike="noStrike" dirty="0">
                          <a:solidFill>
                            <a:srgbClr val="000000"/>
                          </a:solidFill>
                          <a:effectLst/>
                          <a:latin typeface="Arial" panose="020B0604020202020204" pitchFamily="34" charset="0"/>
                          <a:cs typeface="Arial" panose="020B0604020202020204" pitchFamily="34" charset="0"/>
                        </a:rPr>
                        <a:t>3000</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637194081"/>
                  </a:ext>
                </a:extLst>
              </a:tr>
              <a:tr h="317955">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из них:</a:t>
                      </a:r>
                      <a:r>
                        <a:rPr lang="ru-RU" sz="1600" b="0" i="0" u="none" strike="noStrike" baseline="30000" dirty="0">
                          <a:solidFill>
                            <a:srgbClr val="000000"/>
                          </a:solidFill>
                          <a:effectLst/>
                          <a:latin typeface="Arial" panose="020B0604020202020204" pitchFamily="34" charset="0"/>
                          <a:cs typeface="Arial" panose="020B0604020202020204" pitchFamily="34" charset="0"/>
                        </a:rPr>
                        <a:t>13</a:t>
                      </a:r>
                      <a:r>
                        <a:rPr lang="ru-RU" sz="1600" b="0" i="0" u="none" strike="noStrike" dirty="0">
                          <a:solidFill>
                            <a:srgbClr val="000000"/>
                          </a:solidFill>
                          <a:effectLst/>
                          <a:latin typeface="Arial" panose="020B0604020202020204" pitchFamily="34" charset="0"/>
                          <a:cs typeface="Arial" panose="020B0604020202020204" pitchFamily="34" charset="0"/>
                        </a:rPr>
                        <a:t/>
                      </a:r>
                      <a:br>
                        <a:rPr lang="ru-RU" sz="1600" b="0" i="0" u="none" strike="noStrike" dirty="0">
                          <a:solidFill>
                            <a:srgbClr val="000000"/>
                          </a:solidFill>
                          <a:effectLst/>
                          <a:latin typeface="Arial" panose="020B0604020202020204" pitchFamily="34" charset="0"/>
                          <a:cs typeface="Arial" panose="020B0604020202020204" pitchFamily="34" charset="0"/>
                        </a:rPr>
                      </a:br>
                      <a:endParaRPr lang="ru-RU" sz="1600" b="0" i="0" u="none" strike="noStrike" dirty="0">
                        <a:solidFill>
                          <a:srgbClr val="000000"/>
                        </a:solidFill>
                        <a:effectLst/>
                        <a:latin typeface="Arial" panose="020B0604020202020204" pitchFamily="34" charset="0"/>
                        <a:cs typeface="Arial" panose="020B0604020202020204" pitchFamily="34" charset="0"/>
                      </a:endParaRPr>
                    </a:p>
                  </a:txBody>
                  <a:tcPr marL="147041"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600" b="0" i="0" u="none" strike="noStrike" dirty="0">
                          <a:solidFill>
                            <a:srgbClr val="000000"/>
                          </a:solidFill>
                          <a:effectLst/>
                          <a:latin typeface="Arial" panose="020B0604020202020204" pitchFamily="34" charset="0"/>
                          <a:cs typeface="Arial" panose="020B0604020202020204" pitchFamily="34" charset="0"/>
                        </a:rPr>
                        <a:t>3100</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488048296"/>
                  </a:ext>
                </a:extLst>
              </a:tr>
              <a:tr h="133098">
                <a:tc>
                  <a:txBody>
                    <a:bodyPr/>
                    <a:lstStyle/>
                    <a:p>
                      <a:pPr algn="l" fontAlgn="ctr"/>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98028" marR="5446" marT="5446" marB="0" anchor="ctr">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28114413"/>
                  </a:ext>
                </a:extLst>
              </a:tr>
            </a:tbl>
          </a:graphicData>
        </a:graphic>
      </p:graphicFrame>
      <p:sp>
        <p:nvSpPr>
          <p:cNvPr id="4" name="Выноска со стрелкой влево 3"/>
          <p:cNvSpPr/>
          <p:nvPr/>
        </p:nvSpPr>
        <p:spPr>
          <a:xfrm>
            <a:off x="4211960" y="3140968"/>
            <a:ext cx="4680520" cy="3096344"/>
          </a:xfrm>
          <a:prstGeom prst="leftArrowCallout">
            <a:avLst/>
          </a:prstGeom>
          <a:solidFill>
            <a:schemeClr val="accent6">
              <a:lumMod val="20000"/>
              <a:lumOff val="8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a:ln>
                  <a:noFill/>
                </a:ln>
                <a:solidFill>
                  <a:srgbClr val="4472C4">
                    <a:lumMod val="75000"/>
                  </a:srgbClr>
                </a:solidFill>
                <a:effectLst/>
                <a:uLnTx/>
                <a:uFillTx/>
                <a:latin typeface="Calibri" panose="020F0502020204030204"/>
                <a:ea typeface="+mn-ea"/>
                <a:cs typeface="+mn-cs"/>
              </a:rPr>
              <a:t>Информация о численности АУП формируется с указанием численности заместителей руководителя учреждения, руководителей структурных подразделений</a:t>
            </a:r>
          </a:p>
        </p:txBody>
      </p:sp>
    </p:spTree>
    <p:extLst>
      <p:ext uri="{BB962C8B-B14F-4D97-AF65-F5344CB8AC3E}">
        <p14:creationId xmlns:p14="http://schemas.microsoft.com/office/powerpoint/2010/main" val="3201496080"/>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1" y="1005052"/>
          <a:ext cx="9045466" cy="4379273"/>
        </p:xfrm>
        <a:graphic>
          <a:graphicData uri="http://schemas.openxmlformats.org/drawingml/2006/table">
            <a:tbl>
              <a:tblPr/>
              <a:tblGrid>
                <a:gridCol w="1263105">
                  <a:extLst>
                    <a:ext uri="{9D8B030D-6E8A-4147-A177-3AD203B41FA5}">
                      <a16:colId xmlns:a16="http://schemas.microsoft.com/office/drawing/2014/main" val="1478185297"/>
                    </a:ext>
                  </a:extLst>
                </a:gridCol>
                <a:gridCol w="252621">
                  <a:extLst>
                    <a:ext uri="{9D8B030D-6E8A-4147-A177-3AD203B41FA5}">
                      <a16:colId xmlns:a16="http://schemas.microsoft.com/office/drawing/2014/main" val="1398894321"/>
                    </a:ext>
                  </a:extLst>
                </a:gridCol>
                <a:gridCol w="456348">
                  <a:extLst>
                    <a:ext uri="{9D8B030D-6E8A-4147-A177-3AD203B41FA5}">
                      <a16:colId xmlns:a16="http://schemas.microsoft.com/office/drawing/2014/main" val="3975941138"/>
                    </a:ext>
                  </a:extLst>
                </a:gridCol>
                <a:gridCol w="676373">
                  <a:extLst>
                    <a:ext uri="{9D8B030D-6E8A-4147-A177-3AD203B41FA5}">
                      <a16:colId xmlns:a16="http://schemas.microsoft.com/office/drawing/2014/main" val="3142228072"/>
                    </a:ext>
                  </a:extLst>
                </a:gridCol>
                <a:gridCol w="627478">
                  <a:extLst>
                    <a:ext uri="{9D8B030D-6E8A-4147-A177-3AD203B41FA5}">
                      <a16:colId xmlns:a16="http://schemas.microsoft.com/office/drawing/2014/main" val="2468740745"/>
                    </a:ext>
                  </a:extLst>
                </a:gridCol>
                <a:gridCol w="676373">
                  <a:extLst>
                    <a:ext uri="{9D8B030D-6E8A-4147-A177-3AD203B41FA5}">
                      <a16:colId xmlns:a16="http://schemas.microsoft.com/office/drawing/2014/main" val="2277927039"/>
                    </a:ext>
                  </a:extLst>
                </a:gridCol>
                <a:gridCol w="505242">
                  <a:extLst>
                    <a:ext uri="{9D8B030D-6E8A-4147-A177-3AD203B41FA5}">
                      <a16:colId xmlns:a16="http://schemas.microsoft.com/office/drawing/2014/main" val="1467664792"/>
                    </a:ext>
                  </a:extLst>
                </a:gridCol>
                <a:gridCol w="472647">
                  <a:extLst>
                    <a:ext uri="{9D8B030D-6E8A-4147-A177-3AD203B41FA5}">
                      <a16:colId xmlns:a16="http://schemas.microsoft.com/office/drawing/2014/main" val="1259201509"/>
                    </a:ext>
                  </a:extLst>
                </a:gridCol>
                <a:gridCol w="619329">
                  <a:extLst>
                    <a:ext uri="{9D8B030D-6E8A-4147-A177-3AD203B41FA5}">
                      <a16:colId xmlns:a16="http://schemas.microsoft.com/office/drawing/2014/main" val="625514460"/>
                    </a:ext>
                  </a:extLst>
                </a:gridCol>
                <a:gridCol w="594882">
                  <a:extLst>
                    <a:ext uri="{9D8B030D-6E8A-4147-A177-3AD203B41FA5}">
                      <a16:colId xmlns:a16="http://schemas.microsoft.com/office/drawing/2014/main" val="3046934672"/>
                    </a:ext>
                  </a:extLst>
                </a:gridCol>
                <a:gridCol w="896397">
                  <a:extLst>
                    <a:ext uri="{9D8B030D-6E8A-4147-A177-3AD203B41FA5}">
                      <a16:colId xmlns:a16="http://schemas.microsoft.com/office/drawing/2014/main" val="909240125"/>
                    </a:ext>
                  </a:extLst>
                </a:gridCol>
                <a:gridCol w="896397">
                  <a:extLst>
                    <a:ext uri="{9D8B030D-6E8A-4147-A177-3AD203B41FA5}">
                      <a16:colId xmlns:a16="http://schemas.microsoft.com/office/drawing/2014/main" val="3867189532"/>
                    </a:ext>
                  </a:extLst>
                </a:gridCol>
                <a:gridCol w="554137">
                  <a:extLst>
                    <a:ext uri="{9D8B030D-6E8A-4147-A177-3AD203B41FA5}">
                      <a16:colId xmlns:a16="http://schemas.microsoft.com/office/drawing/2014/main" val="3617124647"/>
                    </a:ext>
                  </a:extLst>
                </a:gridCol>
                <a:gridCol w="554137">
                  <a:extLst>
                    <a:ext uri="{9D8B030D-6E8A-4147-A177-3AD203B41FA5}">
                      <a16:colId xmlns:a16="http://schemas.microsoft.com/office/drawing/2014/main" val="2076473808"/>
                    </a:ext>
                  </a:extLst>
                </a:gridCol>
              </a:tblGrid>
              <a:tr h="244507">
                <a:tc rowSpan="5">
                  <a:txBody>
                    <a:bodyPr/>
                    <a:lstStyle/>
                    <a:p>
                      <a:pPr algn="ctr" fontAlgn="ctr"/>
                      <a:r>
                        <a:rPr lang="ru-RU" sz="800" b="0" i="0" u="none" strike="noStrike" dirty="0">
                          <a:solidFill>
                            <a:srgbClr val="000000"/>
                          </a:solidFill>
                          <a:effectLst/>
                          <a:latin typeface="Times New Roman" panose="02020603050405020304" pitchFamily="18" charset="0"/>
                        </a:rPr>
                        <a:t>Группы персонала</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5">
                  <a:txBody>
                    <a:bodyPr/>
                    <a:lstStyle/>
                    <a:p>
                      <a:pPr algn="ctr" fontAlgn="ctr"/>
                      <a:r>
                        <a:rPr lang="ru-RU" sz="800" b="0" i="0" u="none" strike="noStrike" dirty="0">
                          <a:solidFill>
                            <a:srgbClr val="000000"/>
                          </a:solidFill>
                          <a:effectLst/>
                          <a:latin typeface="Times New Roman" panose="02020603050405020304" pitchFamily="18" charset="0"/>
                        </a:rPr>
                        <a:t>Код строки</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6">
                  <a:txBody>
                    <a:bodyPr/>
                    <a:lstStyle/>
                    <a:p>
                      <a:pPr algn="ctr" fontAlgn="ctr"/>
                      <a:r>
                        <a:rPr lang="ru-RU" sz="800" b="0" i="0" u="none" strike="noStrike">
                          <a:solidFill>
                            <a:srgbClr val="000000"/>
                          </a:solidFill>
                          <a:effectLst/>
                          <a:latin typeface="Times New Roman" panose="02020603050405020304" pitchFamily="18" charset="0"/>
                        </a:rPr>
                        <a:t>Фонд начисленной заработной платы сотрудников за отчетный период, руб</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6">
                  <a:txBody>
                    <a:bodyPr/>
                    <a:lstStyle/>
                    <a:p>
                      <a:pPr algn="ctr" fontAlgn="ctr"/>
                      <a:r>
                        <a:rPr lang="ru-RU" sz="800" b="0" i="0" u="none" strike="noStrike">
                          <a:solidFill>
                            <a:srgbClr val="000000"/>
                          </a:solidFill>
                          <a:effectLst/>
                          <a:latin typeface="Times New Roman" panose="02020603050405020304" pitchFamily="18" charset="0"/>
                        </a:rPr>
                        <a:t>Аналитическое распределение оплаты труда сотрудников по источникам финансового обеспечения, руб</a:t>
                      </a:r>
                    </a:p>
                  </a:txBody>
                  <a:tcPr marL="4477" marR="4477" marT="447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594290159"/>
                  </a:ext>
                </a:extLst>
              </a:tr>
              <a:tr h="308619">
                <a:tc vMerge="1">
                  <a:txBody>
                    <a:bodyPr/>
                    <a:lstStyle/>
                    <a:p>
                      <a:endParaRPr lang="ru-RU"/>
                    </a:p>
                  </a:txBody>
                  <a:tcPr/>
                </a:tc>
                <a:tc vMerge="1">
                  <a:txBody>
                    <a:bodyPr/>
                    <a:lstStyle/>
                    <a:p>
                      <a:endParaRPr lang="ru-RU"/>
                    </a:p>
                  </a:txBody>
                  <a:tcPr/>
                </a:tc>
                <a:tc rowSpan="4">
                  <a:txBody>
                    <a:bodyPr/>
                    <a:lstStyle/>
                    <a:p>
                      <a:pPr algn="ctr" fontAlgn="ctr"/>
                      <a:r>
                        <a:rPr lang="ru-RU" sz="800" b="0" i="0" u="none" strike="noStrike">
                          <a:solidFill>
                            <a:srgbClr val="000000"/>
                          </a:solidFill>
                          <a:effectLst/>
                          <a:latin typeface="Times New Roman" panose="02020603050405020304" pitchFamily="18" charset="0"/>
                        </a:rPr>
                        <a:t>всего</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5">
                  <a:txBody>
                    <a:bodyPr/>
                    <a:lstStyle/>
                    <a:p>
                      <a:pPr algn="ctr" fontAlgn="ctr"/>
                      <a:r>
                        <a:rPr lang="ru-RU" sz="800" b="0" i="0" u="none" strike="noStrike">
                          <a:solidFill>
                            <a:srgbClr val="000000"/>
                          </a:solidFill>
                          <a:effectLst/>
                          <a:latin typeface="Times New Roman" panose="02020603050405020304" pitchFamily="18" charset="0"/>
                        </a:rPr>
                        <a:t>в том числе:</a:t>
                      </a:r>
                    </a:p>
                  </a:txBody>
                  <a:tcPr marL="4477" marR="4477" marT="447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6">
                  <a:txBody>
                    <a:bodyPr/>
                    <a:lstStyle/>
                    <a:p>
                      <a:pPr algn="ctr" fontAlgn="ctr"/>
                      <a:r>
                        <a:rPr lang="ru-RU" sz="800" b="0" i="0" u="none" strike="noStrike">
                          <a:solidFill>
                            <a:srgbClr val="000000"/>
                          </a:solidFill>
                          <a:effectLst/>
                          <a:latin typeface="Times New Roman" panose="02020603050405020304" pitchFamily="18" charset="0"/>
                        </a:rPr>
                        <a:t>в том числе: </a:t>
                      </a:r>
                    </a:p>
                  </a:txBody>
                  <a:tcPr marL="4477" marR="4477" marT="4477"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142574279"/>
                  </a:ext>
                </a:extLst>
              </a:tr>
              <a:tr h="181540">
                <a:tc vMerge="1">
                  <a:txBody>
                    <a:bodyPr/>
                    <a:lstStyle/>
                    <a:p>
                      <a:endParaRPr lang="ru-RU"/>
                    </a:p>
                  </a:txBody>
                  <a:tcPr/>
                </a:tc>
                <a:tc vMerge="1">
                  <a:txBody>
                    <a:bodyPr/>
                    <a:lstStyle/>
                    <a:p>
                      <a:endParaRPr lang="ru-RU"/>
                    </a:p>
                  </a:txBody>
                  <a:tcPr/>
                </a:tc>
                <a:tc vMerge="1">
                  <a:txBody>
                    <a:bodyPr/>
                    <a:lstStyle/>
                    <a:p>
                      <a:endParaRPr lang="ru-RU"/>
                    </a:p>
                  </a:txBody>
                  <a:tcPr/>
                </a:tc>
                <a:tc gridSpan="2">
                  <a:txBody>
                    <a:bodyPr/>
                    <a:lstStyle/>
                    <a:p>
                      <a:pPr algn="ctr" fontAlgn="ctr"/>
                      <a:r>
                        <a:rPr lang="ru-RU" sz="800" b="0" i="0" u="none" strike="noStrike">
                          <a:solidFill>
                            <a:srgbClr val="000000"/>
                          </a:solidFill>
                          <a:effectLst/>
                          <a:latin typeface="Times New Roman" panose="02020603050405020304" pitchFamily="18" charset="0"/>
                        </a:rPr>
                        <a:t>по основному месту работы</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3">
                  <a:txBody>
                    <a:bodyPr/>
                    <a:lstStyle/>
                    <a:p>
                      <a:pPr algn="ctr" fontAlgn="ctr"/>
                      <a:r>
                        <a:rPr lang="ru-RU" sz="800" b="0" i="0" u="none" strike="noStrike">
                          <a:solidFill>
                            <a:srgbClr val="000000"/>
                          </a:solidFill>
                          <a:effectLst/>
                          <a:latin typeface="Times New Roman" panose="02020603050405020304" pitchFamily="18" charset="0"/>
                        </a:rPr>
                        <a:t>по внутреннему совместительству</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800" b="0" i="0" u="none" strike="noStrike">
                          <a:solidFill>
                            <a:srgbClr val="000000"/>
                          </a:solidFill>
                          <a:effectLst/>
                          <a:latin typeface="Times New Roman" panose="02020603050405020304" pitchFamily="18" charset="0"/>
                        </a:rPr>
                        <a:t>по внешнему совмес-</a:t>
                      </a:r>
                      <a:br>
                        <a:rPr lang="ru-RU" sz="800" b="0" i="0" u="none" strike="noStrike">
                          <a:solidFill>
                            <a:srgbClr val="000000"/>
                          </a:solidFill>
                          <a:effectLst/>
                          <a:latin typeface="Times New Roman" panose="02020603050405020304" pitchFamily="18" charset="0"/>
                        </a:rPr>
                      </a:br>
                      <a:r>
                        <a:rPr lang="ru-RU" sz="800" b="0" i="0" u="none" strike="noStrike">
                          <a:solidFill>
                            <a:srgbClr val="000000"/>
                          </a:solidFill>
                          <a:effectLst/>
                          <a:latin typeface="Times New Roman" panose="02020603050405020304" pitchFamily="18" charset="0"/>
                        </a:rPr>
                        <a:t>тительству</a:t>
                      </a:r>
                      <a:br>
                        <a:rPr lang="ru-RU" sz="800" b="0" i="0" u="none" strike="noStrike">
                          <a:solidFill>
                            <a:srgbClr val="000000"/>
                          </a:solidFill>
                          <a:effectLst/>
                          <a:latin typeface="Times New Roman" panose="02020603050405020304" pitchFamily="18" charset="0"/>
                        </a:rPr>
                      </a:br>
                      <a:endParaRPr lang="ru-RU" sz="800" b="0" i="0" u="none" strike="noStrike">
                        <a:solidFill>
                          <a:srgbClr val="000000"/>
                        </a:solidFill>
                        <a:effectLst/>
                        <a:latin typeface="Times New Roman" panose="02020603050405020304" pitchFamily="18" charset="0"/>
                      </a:endParaRP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800" b="0" i="0" u="none" strike="noStrike">
                          <a:solidFill>
                            <a:srgbClr val="000000"/>
                          </a:solidFill>
                          <a:effectLst/>
                          <a:latin typeface="Times New Roman" panose="02020603050405020304" pitchFamily="18" charset="0"/>
                        </a:rPr>
                        <a:t>по договорам гражданско-правового характера</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6">
                  <a:txBody>
                    <a:bodyPr/>
                    <a:lstStyle/>
                    <a:p>
                      <a:pPr algn="ctr" fontAlgn="ctr"/>
                      <a:r>
                        <a:rPr lang="ru-RU" sz="800" b="0" i="0" u="none" strike="noStrike">
                          <a:solidFill>
                            <a:srgbClr val="000000"/>
                          </a:solidFill>
                          <a:effectLst/>
                          <a:latin typeface="Times New Roman" panose="02020603050405020304" pitchFamily="18" charset="0"/>
                        </a:rPr>
                        <a:t>по основному месту работы</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93139564"/>
                  </a:ext>
                </a:extLst>
              </a:tr>
              <a:tr h="408465">
                <a:tc vMerge="1">
                  <a:txBody>
                    <a:bodyPr/>
                    <a:lstStyle/>
                    <a:p>
                      <a:endParaRPr lang="ru-RU"/>
                    </a:p>
                  </a:txBody>
                  <a:tcPr/>
                </a:tc>
                <a:tc vMerge="1">
                  <a:txBody>
                    <a:bodyPr/>
                    <a:lstStyle/>
                    <a:p>
                      <a:endParaRPr lang="ru-RU"/>
                    </a:p>
                  </a:txBody>
                  <a:tcPr/>
                </a:tc>
                <a:tc vMerge="1">
                  <a:txBody>
                    <a:bodyPr/>
                    <a:lstStyle/>
                    <a:p>
                      <a:endParaRPr lang="ru-RU"/>
                    </a:p>
                  </a:txBody>
                  <a:tcPr/>
                </a:tc>
                <a:tc rowSpan="2">
                  <a:txBody>
                    <a:bodyPr/>
                    <a:lstStyle/>
                    <a:p>
                      <a:pPr algn="ctr" fontAlgn="ctr"/>
                      <a:r>
                        <a:rPr lang="ru-RU" sz="800" b="0" i="0" u="none" strike="noStrike">
                          <a:solidFill>
                            <a:srgbClr val="000000"/>
                          </a:solidFill>
                          <a:effectLst/>
                          <a:latin typeface="Times New Roman" panose="02020603050405020304" pitchFamily="18" charset="0"/>
                        </a:rPr>
                        <a:t>всего</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a:solidFill>
                            <a:srgbClr val="000000"/>
                          </a:solidFill>
                          <a:effectLst/>
                          <a:latin typeface="Times New Roman" panose="02020603050405020304" pitchFamily="18" charset="0"/>
                        </a:rPr>
                        <a:t>из нее</a:t>
                      </a:r>
                      <a:br>
                        <a:rPr lang="ru-RU" sz="800" b="0" i="0" u="none" strike="noStrike">
                          <a:solidFill>
                            <a:srgbClr val="000000"/>
                          </a:solidFill>
                          <a:effectLst/>
                          <a:latin typeface="Times New Roman" panose="02020603050405020304" pitchFamily="18" charset="0"/>
                        </a:rPr>
                      </a:br>
                      <a:r>
                        <a:rPr lang="ru-RU" sz="800" b="0" i="0" u="none" strike="noStrike">
                          <a:solidFill>
                            <a:srgbClr val="000000"/>
                          </a:solidFill>
                          <a:effectLst/>
                          <a:latin typeface="Times New Roman" panose="02020603050405020304" pitchFamily="18" charset="0"/>
                        </a:rPr>
                        <a:t>по основным видам деятельности</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vMerge="1">
                  <a:txBody>
                    <a:bodyPr/>
                    <a:lstStyle/>
                    <a:p>
                      <a:endParaRPr lang="ru-RU"/>
                    </a:p>
                  </a:txBody>
                  <a:tcPr/>
                </a:tc>
                <a:tc vMerge="1">
                  <a:txBody>
                    <a:bodyPr/>
                    <a:lstStyle/>
                    <a:p>
                      <a:endParaRPr lang="ru-RU"/>
                    </a:p>
                  </a:txBody>
                  <a:tcPr/>
                </a:tc>
                <a:tc rowSpan="2">
                  <a:txBody>
                    <a:bodyPr/>
                    <a:lstStyle/>
                    <a:p>
                      <a:pPr algn="ctr" fontAlgn="ctr"/>
                      <a:r>
                        <a:rPr lang="ru-RU" sz="800" b="0" i="0" u="none" strike="noStrike">
                          <a:solidFill>
                            <a:srgbClr val="000000"/>
                          </a:solidFill>
                          <a:effectLst/>
                          <a:latin typeface="Times New Roman" panose="02020603050405020304" pitchFamily="18" charset="0"/>
                        </a:rPr>
                        <a:t>за счет средств субсидии на выполнение госудственного задания</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a:solidFill>
                            <a:srgbClr val="000000"/>
                          </a:solidFill>
                          <a:effectLst/>
                          <a:latin typeface="Times New Roman" panose="02020603050405020304" pitchFamily="18" charset="0"/>
                        </a:rPr>
                        <a:t>за счет средств субсидии на иные цели</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800" b="0" i="0" u="none" strike="noStrike">
                          <a:solidFill>
                            <a:srgbClr val="000000"/>
                          </a:solidFill>
                          <a:effectLst/>
                          <a:latin typeface="Times New Roman" panose="02020603050405020304" pitchFamily="18" charset="0"/>
                        </a:rPr>
                        <a:t>за счет средств гранта в форме субсидии</a:t>
                      </a:r>
                      <a:br>
                        <a:rPr lang="ru-RU" sz="800" b="0" i="0" u="none" strike="noStrike">
                          <a:solidFill>
                            <a:srgbClr val="000000"/>
                          </a:solidFill>
                          <a:effectLst/>
                          <a:latin typeface="Times New Roman" panose="02020603050405020304" pitchFamily="18" charset="0"/>
                        </a:rPr>
                      </a:br>
                      <a:r>
                        <a:rPr lang="ru-RU" sz="800" b="0" i="0" u="none" strike="noStrike">
                          <a:solidFill>
                            <a:srgbClr val="000000"/>
                          </a:solidFill>
                          <a:effectLst/>
                          <a:latin typeface="Times New Roman" panose="02020603050405020304" pitchFamily="18" charset="0"/>
                        </a:rPr>
                        <a:t>в том числе:</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a:txBody>
                    <a:bodyPr/>
                    <a:lstStyle/>
                    <a:p>
                      <a:pPr algn="ctr" fontAlgn="ctr"/>
                      <a:r>
                        <a:rPr lang="ru-RU" sz="800" b="0" i="0" u="none" strike="noStrike">
                          <a:solidFill>
                            <a:srgbClr val="000000"/>
                          </a:solidFill>
                          <a:effectLst/>
                          <a:latin typeface="Times New Roman" panose="02020603050405020304" pitchFamily="18" charset="0"/>
                        </a:rPr>
                        <a:t>ОМС</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a:solidFill>
                            <a:srgbClr val="000000"/>
                          </a:solidFill>
                          <a:effectLst/>
                          <a:latin typeface="Times New Roman" panose="02020603050405020304" pitchFamily="18" charset="0"/>
                        </a:rPr>
                        <a:t>за счет средств от приносящей доход деятельности</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34637483"/>
                  </a:ext>
                </a:extLst>
              </a:tr>
              <a:tr h="617237">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800" b="0" i="0" u="none" strike="noStrike">
                          <a:solidFill>
                            <a:srgbClr val="000000"/>
                          </a:solidFill>
                          <a:effectLst/>
                          <a:latin typeface="Times New Roman" panose="02020603050405020304" pitchFamily="18" charset="0"/>
                        </a:rPr>
                        <a:t>из федерального бюджета</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Times New Roman" panose="02020603050405020304" pitchFamily="18" charset="0"/>
                        </a:rPr>
                        <a:t>из бюджетов субъектов Российской Федерации и местных бюджетов</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4098890861"/>
                  </a:ext>
                </a:extLst>
              </a:tr>
              <a:tr h="154310">
                <a:tc>
                  <a:txBody>
                    <a:bodyPr/>
                    <a:lstStyle/>
                    <a:p>
                      <a:pPr algn="ctr" fontAlgn="ctr"/>
                      <a:r>
                        <a:rPr lang="ru-RU" sz="800" b="0" i="0" u="none" strike="noStrike">
                          <a:solidFill>
                            <a:srgbClr val="000000"/>
                          </a:solidFill>
                          <a:effectLst/>
                          <a:latin typeface="Times New Roman" panose="02020603050405020304" pitchFamily="18" charset="0"/>
                        </a:rPr>
                        <a:t>1</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dirty="0">
                          <a:solidFill>
                            <a:srgbClr val="000000"/>
                          </a:solidFill>
                          <a:effectLst/>
                          <a:latin typeface="Times New Roman" panose="02020603050405020304" pitchFamily="18" charset="0"/>
                        </a:rPr>
                        <a:t>2</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Times New Roman" panose="02020603050405020304" pitchFamily="18" charset="0"/>
                        </a:rPr>
                        <a:t>14</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Times New Roman" panose="02020603050405020304" pitchFamily="18" charset="0"/>
                        </a:rPr>
                        <a:t>15</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Times New Roman" panose="02020603050405020304" pitchFamily="18" charset="0"/>
                        </a:rPr>
                        <a:t>16</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Times New Roman" panose="02020603050405020304" pitchFamily="18" charset="0"/>
                        </a:rPr>
                        <a:t>17</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Times New Roman" panose="02020603050405020304" pitchFamily="18" charset="0"/>
                        </a:rPr>
                        <a:t>18</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Times New Roman" panose="02020603050405020304" pitchFamily="18" charset="0"/>
                        </a:rPr>
                        <a:t>19</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Times New Roman" panose="02020603050405020304" pitchFamily="18" charset="0"/>
                        </a:rPr>
                        <a:t>20</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Times New Roman" panose="02020603050405020304" pitchFamily="18" charset="0"/>
                        </a:rPr>
                        <a:t>21</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Times New Roman" panose="02020603050405020304" pitchFamily="18" charset="0"/>
                        </a:rPr>
                        <a:t>22</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Times New Roman" panose="02020603050405020304" pitchFamily="18" charset="0"/>
                        </a:rPr>
                        <a:t>23</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Times New Roman" panose="02020603050405020304" pitchFamily="18" charset="0"/>
                        </a:rPr>
                        <a:t>24</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Times New Roman" panose="02020603050405020304" pitchFamily="18" charset="0"/>
                        </a:rPr>
                        <a:t>25</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02664711"/>
                  </a:ext>
                </a:extLst>
              </a:tr>
              <a:tr h="364522">
                <a:tc>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Административно-управленческий персонал, всего:</a:t>
                      </a:r>
                    </a:p>
                  </a:txBody>
                  <a:tcPr marL="4477" marR="4477" marT="44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Times New Roman" panose="02020603050405020304" pitchFamily="18" charset="0"/>
                        </a:rPr>
                        <a:t>1000</a:t>
                      </a:r>
                    </a:p>
                  </a:txBody>
                  <a:tcPr marL="4477" marR="4477" marT="447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96582582"/>
                  </a:ext>
                </a:extLst>
              </a:tr>
              <a:tr h="364522">
                <a:tc>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из них: </a:t>
                      </a:r>
                      <a:br>
                        <a:rPr lang="ru-RU" sz="800" b="0" i="0" u="none" strike="noStrike" dirty="0">
                          <a:solidFill>
                            <a:srgbClr val="000000"/>
                          </a:solidFill>
                          <a:effectLst/>
                          <a:latin typeface="Arial" panose="020B0604020202020204" pitchFamily="34" charset="0"/>
                          <a:cs typeface="Arial" panose="020B0604020202020204" pitchFamily="34" charset="0"/>
                        </a:rPr>
                      </a:br>
                      <a:r>
                        <a:rPr lang="ru-RU" sz="800" b="0" i="0" u="none" strike="noStrike" dirty="0">
                          <a:solidFill>
                            <a:srgbClr val="000000"/>
                          </a:solidFill>
                          <a:effectLst/>
                          <a:latin typeface="Arial" panose="020B0604020202020204" pitchFamily="34" charset="0"/>
                          <a:cs typeface="Arial" panose="020B0604020202020204" pitchFamily="34" charset="0"/>
                        </a:rPr>
                        <a:t>руководитель учреждения</a:t>
                      </a:r>
                    </a:p>
                  </a:txBody>
                  <a:tcPr marL="161166" marR="4477" marT="44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Times New Roman" panose="02020603050405020304" pitchFamily="18" charset="0"/>
                        </a:rPr>
                        <a:t>1100</a:t>
                      </a:r>
                    </a:p>
                  </a:txBody>
                  <a:tcPr marL="4477" marR="4477" marT="447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60370768"/>
                  </a:ext>
                </a:extLst>
              </a:tr>
              <a:tr h="724567">
                <a:tc>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заместители  руководителя, руководители структурных подразделений, иные руководители</a:t>
                      </a:r>
                    </a:p>
                  </a:txBody>
                  <a:tcPr marL="161166" marR="4477" marT="44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Times New Roman" panose="02020603050405020304" pitchFamily="18" charset="0"/>
                        </a:rPr>
                        <a:t>1200</a:t>
                      </a:r>
                    </a:p>
                  </a:txBody>
                  <a:tcPr marL="4477" marR="4477" marT="447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dirty="0">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dirty="0">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72335617"/>
                  </a:ext>
                </a:extLst>
              </a:tr>
              <a:tr h="486527">
                <a:tc>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работники, осуществляющие правовое обеспечение деятельности</a:t>
                      </a:r>
                    </a:p>
                  </a:txBody>
                  <a:tcPr marL="161166" marR="4477" marT="44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Times New Roman" panose="02020603050405020304" pitchFamily="18" charset="0"/>
                        </a:rPr>
                        <a:t>1300</a:t>
                      </a:r>
                    </a:p>
                  </a:txBody>
                  <a:tcPr marL="4477" marR="4477" marT="447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28387633"/>
                  </a:ext>
                </a:extLst>
              </a:tr>
              <a:tr h="486527">
                <a:tc>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работники, осуществляющие кадровое обеспечение деятельности</a:t>
                      </a:r>
                    </a:p>
                  </a:txBody>
                  <a:tcPr marL="161166" marR="4477" marT="44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ru-RU" sz="800" b="0" i="0" u="none" strike="noStrike" dirty="0">
                          <a:solidFill>
                            <a:srgbClr val="000000"/>
                          </a:solidFill>
                          <a:effectLst/>
                          <a:latin typeface="Times New Roman" panose="02020603050405020304" pitchFamily="18" charset="0"/>
                        </a:rPr>
                        <a:t>1400</a:t>
                      </a:r>
                    </a:p>
                  </a:txBody>
                  <a:tcPr marL="4477" marR="4477" marT="447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dirty="0">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dirty="0">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dirty="0">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dirty="0">
                          <a:solidFill>
                            <a:srgbClr val="000000"/>
                          </a:solidFill>
                          <a:effectLst/>
                          <a:latin typeface="Times New Roman" panose="02020603050405020304" pitchFamily="18" charset="0"/>
                        </a:rPr>
                        <a:t> </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dirty="0">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dirty="0">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dirty="0">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dirty="0">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dirty="0">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dirty="0">
                          <a:solidFill>
                            <a:srgbClr val="000000"/>
                          </a:solidFill>
                          <a:effectLst/>
                          <a:latin typeface="Calibri" panose="020F0502020204030204" pitchFamily="34" charset="0"/>
                        </a:rPr>
                        <a:t> </a:t>
                      </a:r>
                    </a:p>
                  </a:txBody>
                  <a:tcPr marL="4477" marR="4477" marT="44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85197687"/>
                  </a:ext>
                </a:extLst>
              </a:tr>
            </a:tbl>
          </a:graphicData>
        </a:graphic>
      </p:graphicFrame>
      <p:sp>
        <p:nvSpPr>
          <p:cNvPr id="3" name="Стрелка влево 2"/>
          <p:cNvSpPr/>
          <p:nvPr/>
        </p:nvSpPr>
        <p:spPr>
          <a:xfrm>
            <a:off x="2627784" y="3645024"/>
            <a:ext cx="3168352" cy="1368152"/>
          </a:xfrm>
          <a:prstGeom prst="leftArrow">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panose="020F0502020204030204"/>
                <a:ea typeface="+mn-ea"/>
                <a:cs typeface="+mn-cs"/>
              </a:rPr>
              <a:t>По решению учредителя</a:t>
            </a:r>
            <a:endParaRPr kumimoji="0" lang="ru-RU" sz="18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pic>
        <p:nvPicPr>
          <p:cNvPr id="4" name="Рисунок 3"/>
          <p:cNvPicPr>
            <a:picLocks noChangeAspect="1"/>
          </p:cNvPicPr>
          <p:nvPr/>
        </p:nvPicPr>
        <p:blipFill>
          <a:blip r:embed="rId2"/>
          <a:stretch>
            <a:fillRect/>
          </a:stretch>
        </p:blipFill>
        <p:spPr>
          <a:xfrm>
            <a:off x="2051720" y="3241847"/>
            <a:ext cx="412680" cy="2174505"/>
          </a:xfrm>
          <a:prstGeom prst="rect">
            <a:avLst/>
          </a:prstGeom>
        </p:spPr>
      </p:pic>
      <p:sp>
        <p:nvSpPr>
          <p:cNvPr id="5" name="Выноска со стрелкой вниз 4"/>
          <p:cNvSpPr/>
          <p:nvPr/>
        </p:nvSpPr>
        <p:spPr>
          <a:xfrm>
            <a:off x="5652119" y="0"/>
            <a:ext cx="3393347" cy="1005052"/>
          </a:xfrm>
          <a:prstGeom prst="down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panose="020F0502020204030204"/>
                <a:ea typeface="+mn-ea"/>
                <a:cs typeface="+mn-cs"/>
              </a:rPr>
              <a:t>Детализация ФОТ по источникам фин. обеспечения</a:t>
            </a:r>
            <a:endParaRPr kumimoji="0" lang="ru-RU" sz="18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40059557"/>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323528" y="260648"/>
          <a:ext cx="3871342" cy="4045359"/>
        </p:xfrm>
        <a:graphic>
          <a:graphicData uri="http://schemas.openxmlformats.org/drawingml/2006/table">
            <a:tbl>
              <a:tblPr/>
              <a:tblGrid>
                <a:gridCol w="3871342">
                  <a:extLst>
                    <a:ext uri="{9D8B030D-6E8A-4147-A177-3AD203B41FA5}">
                      <a16:colId xmlns:a16="http://schemas.microsoft.com/office/drawing/2014/main" val="1762362328"/>
                    </a:ext>
                  </a:extLst>
                </a:gridCol>
              </a:tblGrid>
              <a:tr h="1008112">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Группы персонала</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tcPr>
                </a:tc>
                <a:extLst>
                  <a:ext uri="{0D108BD9-81ED-4DB2-BD59-A6C34878D82A}">
                    <a16:rowId xmlns:a16="http://schemas.microsoft.com/office/drawing/2014/main" val="709647431"/>
                  </a:ext>
                </a:extLst>
              </a:tr>
              <a:tr h="184192">
                <a:tc>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1</a:t>
                      </a:r>
                    </a:p>
                  </a:txBody>
                  <a:tcPr marL="4477" marR="4477" marT="44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30616905"/>
                  </a:ext>
                </a:extLst>
              </a:tr>
              <a:tr h="441932">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Административно-управленческий персонал, всего:</a:t>
                      </a:r>
                    </a:p>
                  </a:txBody>
                  <a:tcPr marL="4477" marR="4477" marT="44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67058548"/>
                  </a:ext>
                </a:extLst>
              </a:tr>
              <a:tr h="441932">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из них: </a:t>
                      </a:r>
                      <a:br>
                        <a:rPr lang="ru-RU" sz="1400" b="0" i="0" u="none" strike="noStrike" dirty="0">
                          <a:solidFill>
                            <a:srgbClr val="000000"/>
                          </a:solidFill>
                          <a:effectLst/>
                          <a:latin typeface="Arial" panose="020B0604020202020204" pitchFamily="34" charset="0"/>
                          <a:cs typeface="Arial" panose="020B0604020202020204" pitchFamily="34" charset="0"/>
                        </a:rPr>
                      </a:br>
                      <a:r>
                        <a:rPr lang="ru-RU" sz="1400" b="0" i="0" u="none" strike="noStrike" dirty="0">
                          <a:solidFill>
                            <a:srgbClr val="000000"/>
                          </a:solidFill>
                          <a:effectLst/>
                          <a:latin typeface="Arial" panose="020B0604020202020204" pitchFamily="34" charset="0"/>
                          <a:cs typeface="Arial" panose="020B0604020202020204" pitchFamily="34" charset="0"/>
                        </a:rPr>
                        <a:t>руководитель учреждения</a:t>
                      </a:r>
                    </a:p>
                  </a:txBody>
                  <a:tcPr marL="161166" marR="4477" marT="44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94544942"/>
                  </a:ext>
                </a:extLst>
              </a:tr>
              <a:tr h="698499">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заместители  руководителя, руководители структурных подразделений, иные руководители</a:t>
                      </a:r>
                    </a:p>
                  </a:txBody>
                  <a:tcPr marL="161166" marR="4477" marT="44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17711963"/>
                  </a:ext>
                </a:extLst>
              </a:tr>
              <a:tr h="504056">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работники, осуществляющие правовое обеспечение деятельности</a:t>
                      </a:r>
                    </a:p>
                  </a:txBody>
                  <a:tcPr marL="161166" marR="4477" marT="44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76859640"/>
                  </a:ext>
                </a:extLst>
              </a:tr>
              <a:tr h="732991">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работники, осуществляющие кадровое обеспечение деятельности</a:t>
                      </a:r>
                    </a:p>
                  </a:txBody>
                  <a:tcPr marL="161166" marR="4477" marT="44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accent6">
                        <a:lumMod val="20000"/>
                        <a:lumOff val="80000"/>
                      </a:schemeClr>
                    </a:solidFill>
                  </a:tcPr>
                </a:tc>
                <a:extLst>
                  <a:ext uri="{0D108BD9-81ED-4DB2-BD59-A6C34878D82A}">
                    <a16:rowId xmlns:a16="http://schemas.microsoft.com/office/drawing/2014/main" val="3954196845"/>
                  </a:ext>
                </a:extLst>
              </a:tr>
            </a:tbl>
          </a:graphicData>
        </a:graphic>
      </p:graphicFrame>
      <p:sp>
        <p:nvSpPr>
          <p:cNvPr id="3" name="Выноска со стрелкой влево 2"/>
          <p:cNvSpPr/>
          <p:nvPr/>
        </p:nvSpPr>
        <p:spPr>
          <a:xfrm>
            <a:off x="4355976" y="2204864"/>
            <a:ext cx="4680520" cy="3888432"/>
          </a:xfrm>
          <a:prstGeom prst="leftArrowCallout">
            <a:avLst>
              <a:gd name="adj1" fmla="val 25000"/>
              <a:gd name="adj2" fmla="val 25000"/>
              <a:gd name="adj3" fmla="val 25000"/>
              <a:gd name="adj4" fmla="val 72679"/>
            </a:avLst>
          </a:prstGeom>
          <a:solidFill>
            <a:schemeClr val="accent6">
              <a:lumMod val="20000"/>
              <a:lumOff val="8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a:ln>
                  <a:noFill/>
                </a:ln>
                <a:solidFill>
                  <a:srgbClr val="FF0000"/>
                </a:solidFill>
                <a:effectLst/>
                <a:uLnTx/>
                <a:uFillTx/>
                <a:latin typeface="Calibri" panose="020F0502020204030204"/>
                <a:ea typeface="+mn-ea"/>
                <a:cs typeface="+mn-cs"/>
              </a:rPr>
              <a:t>по решению органа - </a:t>
            </a:r>
            <a:r>
              <a:rPr kumimoji="0" lang="ru-RU" sz="1800" b="1" i="0" u="none" strike="noStrike" kern="1200" cap="none" spc="0" normalizeH="0" baseline="0" noProof="0" dirty="0" smtClean="0">
                <a:ln>
                  <a:noFill/>
                </a:ln>
                <a:solidFill>
                  <a:srgbClr val="FF0000"/>
                </a:solidFill>
                <a:effectLst/>
                <a:uLnTx/>
                <a:uFillTx/>
                <a:latin typeface="Calibri" panose="020F0502020204030204"/>
                <a:ea typeface="+mn-ea"/>
                <a:cs typeface="+mn-cs"/>
              </a:rPr>
              <a:t>учредителя</a:t>
            </a:r>
            <a:endParaRPr kumimoji="0" lang="ru-RU" sz="1800" b="0" i="0" u="none" strike="noStrike" kern="1200" cap="none" spc="0" normalizeH="0" baseline="0" noProof="0" dirty="0" smtClean="0">
              <a:ln>
                <a:noFill/>
              </a:ln>
              <a:solidFill>
                <a:srgbClr val="FF0000"/>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panose="020F0502020204030204"/>
                <a:ea typeface="+mn-ea"/>
                <a:cs typeface="+mn-cs"/>
              </a:rPr>
              <a:t>работников</a:t>
            </a:r>
            <a:r>
              <a:rPr kumimoji="0" lang="ru-RU" sz="1800" b="0" i="0" u="none" strike="noStrike" kern="1200" cap="none" spc="0" normalizeH="0" baseline="0" noProof="0" dirty="0">
                <a:ln>
                  <a:noFill/>
                </a:ln>
                <a:solidFill>
                  <a:srgbClr val="FF0000"/>
                </a:solidFill>
                <a:effectLst/>
                <a:uLnTx/>
                <a:uFillTx/>
                <a:latin typeface="Calibri" panose="020F0502020204030204"/>
                <a:ea typeface="+mn-ea"/>
                <a:cs typeface="+mn-cs"/>
              </a:rPr>
              <a:t>, осуществляющих правовое и кадровое обеспечение деятельности учреждения, ведение бухгалтерского, налогового (управленческого) учета, финансово-экономических служб, работников, осуществляющих информационно-техническое обеспечение деятельности и ведение делопроизводства</a:t>
            </a:r>
          </a:p>
        </p:txBody>
      </p:sp>
    </p:spTree>
    <p:extLst>
      <p:ext uri="{BB962C8B-B14F-4D97-AF65-F5344CB8AC3E}">
        <p14:creationId xmlns:p14="http://schemas.microsoft.com/office/powerpoint/2010/main" val="765684510"/>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nvPr>
        </p:nvGraphicFramePr>
        <p:xfrm>
          <a:off x="107504" y="-35060"/>
          <a:ext cx="4248472" cy="5390426"/>
        </p:xfrm>
        <a:graphic>
          <a:graphicData uri="http://schemas.openxmlformats.org/drawingml/2006/table">
            <a:tbl>
              <a:tblPr/>
              <a:tblGrid>
                <a:gridCol w="3428544">
                  <a:extLst>
                    <a:ext uri="{9D8B030D-6E8A-4147-A177-3AD203B41FA5}">
                      <a16:colId xmlns:a16="http://schemas.microsoft.com/office/drawing/2014/main" val="1938340356"/>
                    </a:ext>
                  </a:extLst>
                </a:gridCol>
                <a:gridCol w="819928">
                  <a:extLst>
                    <a:ext uri="{9D8B030D-6E8A-4147-A177-3AD203B41FA5}">
                      <a16:colId xmlns:a16="http://schemas.microsoft.com/office/drawing/2014/main" val="723476869"/>
                    </a:ext>
                  </a:extLst>
                </a:gridCol>
              </a:tblGrid>
              <a:tr h="288378">
                <a:tc rowSpan="4">
                  <a:txBody>
                    <a:bodyPr/>
                    <a:lstStyle/>
                    <a:p>
                      <a:pPr algn="ctr" fontAlgn="ctr"/>
                      <a:r>
                        <a:rPr lang="ru-RU" sz="1600" b="0" i="0" u="none" strike="noStrike" dirty="0">
                          <a:solidFill>
                            <a:srgbClr val="000000"/>
                          </a:solidFill>
                          <a:effectLst/>
                          <a:latin typeface="Arial" panose="020B0604020202020204" pitchFamily="34" charset="0"/>
                          <a:cs typeface="Arial" panose="020B0604020202020204" pitchFamily="34" charset="0"/>
                        </a:rPr>
                        <a:t>Группы персонала</a:t>
                      </a:r>
                      <a:br>
                        <a:rPr lang="ru-RU" sz="1600" b="0" i="0" u="none" strike="noStrike" dirty="0">
                          <a:solidFill>
                            <a:srgbClr val="000000"/>
                          </a:solidFill>
                          <a:effectLst/>
                          <a:latin typeface="Arial" panose="020B0604020202020204" pitchFamily="34" charset="0"/>
                          <a:cs typeface="Arial" panose="020B0604020202020204" pitchFamily="34" charset="0"/>
                        </a:rPr>
                      </a:br>
                      <a:r>
                        <a:rPr lang="ru-RU" sz="1600" b="0" i="0" u="none" strike="noStrike" dirty="0">
                          <a:solidFill>
                            <a:srgbClr val="000000"/>
                          </a:solidFill>
                          <a:effectLst/>
                          <a:latin typeface="Arial" panose="020B0604020202020204" pitchFamily="34" charset="0"/>
                          <a:cs typeface="Arial" panose="020B0604020202020204" pitchFamily="34" charset="0"/>
                        </a:rPr>
                        <a:t> (категория персонала)</a:t>
                      </a:r>
                    </a:p>
                  </a:txBody>
                  <a:tcPr marL="5446" marR="5446" marT="5446"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ru-RU" sz="1600" b="0" i="0" u="none" strike="noStrike" dirty="0">
                          <a:solidFill>
                            <a:srgbClr val="000000"/>
                          </a:solidFill>
                          <a:effectLst/>
                          <a:latin typeface="Arial" panose="020B0604020202020204" pitchFamily="34" charset="0"/>
                          <a:cs typeface="Arial" panose="020B0604020202020204" pitchFamily="34" charset="0"/>
                        </a:rPr>
                        <a:t>Код строки</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87292734"/>
                  </a:ext>
                </a:extLst>
              </a:tr>
              <a:tr h="258800">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3865491604"/>
                  </a:ext>
                </a:extLst>
              </a:tr>
              <a:tr h="288378">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2672331979"/>
                  </a:ext>
                </a:extLst>
              </a:tr>
              <a:tr h="836395">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4263348200"/>
                  </a:ext>
                </a:extLst>
              </a:tr>
              <a:tr h="140492">
                <a:tc>
                  <a:txBody>
                    <a:bodyPr/>
                    <a:lstStyle/>
                    <a:p>
                      <a:pPr algn="ctr" fontAlgn="ctr"/>
                      <a:r>
                        <a:rPr lang="ru-RU" sz="1600" b="0" i="0" u="none" strike="noStrike" dirty="0">
                          <a:solidFill>
                            <a:srgbClr val="000000"/>
                          </a:solidFill>
                          <a:effectLst/>
                          <a:latin typeface="Arial" panose="020B0604020202020204" pitchFamily="34" charset="0"/>
                          <a:cs typeface="Arial" panose="020B0604020202020204" pitchFamily="34" charset="0"/>
                        </a:rPr>
                        <a:t>1</a:t>
                      </a:r>
                    </a:p>
                  </a:txBody>
                  <a:tcPr marL="5446" marR="5446" marT="5446"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600" b="0" i="0" u="none" strike="noStrike">
                          <a:solidFill>
                            <a:srgbClr val="000000"/>
                          </a:solidFill>
                          <a:effectLst/>
                          <a:latin typeface="Arial" panose="020B0604020202020204" pitchFamily="34" charset="0"/>
                          <a:cs typeface="Arial" panose="020B0604020202020204" pitchFamily="34" charset="0"/>
                        </a:rPr>
                        <a:t>2</a:t>
                      </a:r>
                    </a:p>
                  </a:txBody>
                  <a:tcPr marL="5446" marR="5446" marT="544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66064204"/>
                  </a:ext>
                </a:extLst>
              </a:tr>
              <a:tr h="162675">
                <a:tc>
                  <a:txBody>
                    <a:bodyPr/>
                    <a:lstStyle/>
                    <a:p>
                      <a:pPr algn="l" fontAlgn="b"/>
                      <a:r>
                        <a:rPr lang="ru-RU" sz="2000" b="0" i="0" u="none" strike="noStrike" dirty="0">
                          <a:solidFill>
                            <a:srgbClr val="000000"/>
                          </a:solidFill>
                          <a:effectLst/>
                          <a:latin typeface="Arial" panose="020B0604020202020204" pitchFamily="34" charset="0"/>
                          <a:cs typeface="Arial" panose="020B0604020202020204" pitchFamily="34" charset="0"/>
                        </a:rPr>
                        <a:t>Основной персонал, всего</a:t>
                      </a:r>
                      <a:r>
                        <a:rPr lang="ru-RU" sz="2000" b="0" i="0" u="none" strike="noStrike" baseline="30000" dirty="0">
                          <a:solidFill>
                            <a:srgbClr val="000000"/>
                          </a:solidFill>
                          <a:effectLst/>
                          <a:latin typeface="Arial" panose="020B0604020202020204" pitchFamily="34" charset="0"/>
                          <a:cs typeface="Arial" panose="020B0604020202020204" pitchFamily="34" charset="0"/>
                        </a:rPr>
                        <a:t>12</a:t>
                      </a:r>
                      <a:endParaRPr lang="ru-RU" sz="2000" b="0" i="0" u="none" strike="noStrike" dirty="0">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2000" b="0" i="0" u="none" strike="noStrike" dirty="0">
                          <a:solidFill>
                            <a:srgbClr val="000000"/>
                          </a:solidFill>
                          <a:effectLst/>
                          <a:latin typeface="Arial" panose="020B0604020202020204" pitchFamily="34" charset="0"/>
                          <a:cs typeface="Arial" panose="020B0604020202020204" pitchFamily="34" charset="0"/>
                        </a:rPr>
                        <a:t>1000</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317329468"/>
                  </a:ext>
                </a:extLst>
              </a:tr>
              <a:tr h="317955">
                <a:tc>
                  <a:txBody>
                    <a:bodyPr/>
                    <a:lstStyle/>
                    <a:p>
                      <a:pPr algn="l" fontAlgn="b"/>
                      <a:r>
                        <a:rPr lang="ru-RU" sz="2000" b="0" i="0" u="none" strike="noStrike" dirty="0">
                          <a:solidFill>
                            <a:srgbClr val="000000"/>
                          </a:solidFill>
                          <a:effectLst/>
                          <a:latin typeface="Arial" panose="020B0604020202020204" pitchFamily="34" charset="0"/>
                          <a:cs typeface="Arial" panose="020B0604020202020204" pitchFamily="34" charset="0"/>
                        </a:rPr>
                        <a:t>из них:</a:t>
                      </a:r>
                      <a:r>
                        <a:rPr lang="ru-RU" sz="2000" b="0" i="0" u="none" strike="noStrike" baseline="30000" dirty="0">
                          <a:solidFill>
                            <a:srgbClr val="000000"/>
                          </a:solidFill>
                          <a:effectLst/>
                          <a:latin typeface="Arial" panose="020B0604020202020204" pitchFamily="34" charset="0"/>
                          <a:cs typeface="Arial" panose="020B0604020202020204" pitchFamily="34" charset="0"/>
                        </a:rPr>
                        <a:t>13</a:t>
                      </a:r>
                      <a:r>
                        <a:rPr lang="ru-RU" sz="2000" b="0" i="0" u="none" strike="noStrike" dirty="0">
                          <a:solidFill>
                            <a:srgbClr val="000000"/>
                          </a:solidFill>
                          <a:effectLst/>
                          <a:latin typeface="Arial" panose="020B0604020202020204" pitchFamily="34" charset="0"/>
                          <a:cs typeface="Arial" panose="020B0604020202020204" pitchFamily="34" charset="0"/>
                        </a:rPr>
                        <a:t/>
                      </a:r>
                      <a:br>
                        <a:rPr lang="ru-RU" sz="2000" b="0" i="0" u="none" strike="noStrike" dirty="0">
                          <a:solidFill>
                            <a:srgbClr val="000000"/>
                          </a:solidFill>
                          <a:effectLst/>
                          <a:latin typeface="Arial" panose="020B0604020202020204" pitchFamily="34" charset="0"/>
                          <a:cs typeface="Arial" panose="020B0604020202020204" pitchFamily="34" charset="0"/>
                        </a:rPr>
                      </a:br>
                      <a:endParaRPr lang="ru-RU" sz="2000" b="0" i="0" u="none" strike="noStrike" dirty="0">
                        <a:solidFill>
                          <a:srgbClr val="000000"/>
                        </a:solidFill>
                        <a:effectLst/>
                        <a:latin typeface="Arial" panose="020B0604020202020204" pitchFamily="34" charset="0"/>
                        <a:cs typeface="Arial" panose="020B0604020202020204" pitchFamily="34" charset="0"/>
                      </a:endParaRPr>
                    </a:p>
                  </a:txBody>
                  <a:tcPr marL="147041"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2000" b="0" i="0" u="none" strike="noStrike" dirty="0">
                          <a:solidFill>
                            <a:srgbClr val="000000"/>
                          </a:solidFill>
                          <a:effectLst/>
                          <a:latin typeface="Arial" panose="020B0604020202020204" pitchFamily="34" charset="0"/>
                          <a:cs typeface="Arial" panose="020B0604020202020204" pitchFamily="34" charset="0"/>
                        </a:rPr>
                        <a:t>1100</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788079470"/>
                  </a:ext>
                </a:extLst>
              </a:tr>
              <a:tr h="133098">
                <a:tc>
                  <a:txBody>
                    <a:bodyPr/>
                    <a:lstStyle/>
                    <a:p>
                      <a:pPr algn="l" fontAlgn="b"/>
                      <a:r>
                        <a:rPr lang="ru-RU" sz="2000" b="0" i="0" u="none" strike="noStrike" dirty="0">
                          <a:solidFill>
                            <a:srgbClr val="000000"/>
                          </a:solidFill>
                          <a:effectLst/>
                          <a:latin typeface="Arial" panose="020B0604020202020204" pitchFamily="34" charset="0"/>
                          <a:cs typeface="Arial" panose="020B0604020202020204" pitchFamily="34" charset="0"/>
                        </a:rPr>
                        <a:t> </a:t>
                      </a:r>
                    </a:p>
                  </a:txBody>
                  <a:tcPr marL="147041"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20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816888732"/>
                  </a:ext>
                </a:extLst>
              </a:tr>
              <a:tr h="255701">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Вспомогательный персонал, всего</a:t>
                      </a:r>
                      <a:r>
                        <a:rPr lang="ru-RU" sz="1600" b="0" i="0" u="none" strike="noStrike" baseline="30000" dirty="0">
                          <a:solidFill>
                            <a:srgbClr val="000000"/>
                          </a:solidFill>
                          <a:effectLst/>
                          <a:latin typeface="Arial" panose="020B0604020202020204" pitchFamily="34" charset="0"/>
                          <a:cs typeface="Arial" panose="020B0604020202020204" pitchFamily="34" charset="0"/>
                        </a:rPr>
                        <a:t>14</a:t>
                      </a:r>
                      <a:endParaRPr lang="ru-RU" sz="1600" b="0" i="0" u="none" strike="noStrike" dirty="0">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600" b="0" i="0" u="none" strike="noStrike" dirty="0">
                          <a:solidFill>
                            <a:srgbClr val="000000"/>
                          </a:solidFill>
                          <a:effectLst/>
                          <a:latin typeface="Arial" panose="020B0604020202020204" pitchFamily="34" charset="0"/>
                          <a:cs typeface="Arial" panose="020B0604020202020204" pitchFamily="34" charset="0"/>
                        </a:rPr>
                        <a:t>2000</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906249169"/>
                  </a:ext>
                </a:extLst>
              </a:tr>
              <a:tr h="317955">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из них:</a:t>
                      </a:r>
                      <a:r>
                        <a:rPr lang="ru-RU" sz="1600" b="0" i="0" u="none" strike="noStrike" baseline="30000" dirty="0">
                          <a:solidFill>
                            <a:srgbClr val="000000"/>
                          </a:solidFill>
                          <a:effectLst/>
                          <a:latin typeface="Arial" panose="020B0604020202020204" pitchFamily="34" charset="0"/>
                          <a:cs typeface="Arial" panose="020B0604020202020204" pitchFamily="34" charset="0"/>
                        </a:rPr>
                        <a:t>13</a:t>
                      </a:r>
                      <a:r>
                        <a:rPr lang="ru-RU" sz="1600" b="0" i="0" u="none" strike="noStrike" dirty="0">
                          <a:solidFill>
                            <a:srgbClr val="000000"/>
                          </a:solidFill>
                          <a:effectLst/>
                          <a:latin typeface="Arial" panose="020B0604020202020204" pitchFamily="34" charset="0"/>
                          <a:cs typeface="Arial" panose="020B0604020202020204" pitchFamily="34" charset="0"/>
                        </a:rPr>
                        <a:t/>
                      </a:r>
                      <a:br>
                        <a:rPr lang="ru-RU" sz="1600" b="0" i="0" u="none" strike="noStrike" dirty="0">
                          <a:solidFill>
                            <a:srgbClr val="000000"/>
                          </a:solidFill>
                          <a:effectLst/>
                          <a:latin typeface="Arial" panose="020B0604020202020204" pitchFamily="34" charset="0"/>
                          <a:cs typeface="Arial" panose="020B0604020202020204" pitchFamily="34" charset="0"/>
                        </a:rPr>
                      </a:br>
                      <a:endParaRPr lang="ru-RU" sz="1600" b="0" i="0" u="none" strike="noStrike" dirty="0">
                        <a:solidFill>
                          <a:srgbClr val="000000"/>
                        </a:solidFill>
                        <a:effectLst/>
                        <a:latin typeface="Arial" panose="020B0604020202020204" pitchFamily="34" charset="0"/>
                        <a:cs typeface="Arial" panose="020B0604020202020204" pitchFamily="34" charset="0"/>
                      </a:endParaRPr>
                    </a:p>
                  </a:txBody>
                  <a:tcPr marL="147041"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600" b="0" i="0" u="none" strike="noStrike" dirty="0">
                          <a:solidFill>
                            <a:srgbClr val="000000"/>
                          </a:solidFill>
                          <a:effectLst/>
                          <a:latin typeface="Arial" panose="020B0604020202020204" pitchFamily="34" charset="0"/>
                          <a:cs typeface="Arial" panose="020B0604020202020204" pitchFamily="34" charset="0"/>
                        </a:rPr>
                        <a:t>2100</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93991695"/>
                  </a:ext>
                </a:extLst>
              </a:tr>
              <a:tr h="133098">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147041"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46008137"/>
                  </a:ext>
                </a:extLst>
              </a:tr>
              <a:tr h="379854">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Административно-управленческий персонал, всего</a:t>
                      </a:r>
                      <a:r>
                        <a:rPr lang="ru-RU" sz="1600" b="0" i="0" u="none" strike="noStrike" baseline="30000" dirty="0">
                          <a:solidFill>
                            <a:srgbClr val="000000"/>
                          </a:solidFill>
                          <a:effectLst/>
                          <a:latin typeface="Arial" panose="020B0604020202020204" pitchFamily="34" charset="0"/>
                          <a:cs typeface="Arial" panose="020B0604020202020204" pitchFamily="34" charset="0"/>
                        </a:rPr>
                        <a:t>15</a:t>
                      </a:r>
                      <a:endParaRPr lang="ru-RU" sz="1600" b="0" i="0" u="none" strike="noStrike" dirty="0">
                        <a:solidFill>
                          <a:srgbClr val="000000"/>
                        </a:solidFill>
                        <a:effectLst/>
                        <a:latin typeface="Arial" panose="020B0604020202020204" pitchFamily="34" charset="0"/>
                        <a:cs typeface="Arial" panose="020B0604020202020204" pitchFamily="34" charset="0"/>
                      </a:endParaRPr>
                    </a:p>
                  </a:txBody>
                  <a:tcPr marL="5446"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600" b="0" i="0" u="none" strike="noStrike" dirty="0">
                          <a:solidFill>
                            <a:srgbClr val="000000"/>
                          </a:solidFill>
                          <a:effectLst/>
                          <a:latin typeface="Arial" panose="020B0604020202020204" pitchFamily="34" charset="0"/>
                          <a:cs typeface="Arial" panose="020B0604020202020204" pitchFamily="34" charset="0"/>
                        </a:rPr>
                        <a:t>3000</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637194081"/>
                  </a:ext>
                </a:extLst>
              </a:tr>
              <a:tr h="317955">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из них:</a:t>
                      </a:r>
                      <a:r>
                        <a:rPr lang="ru-RU" sz="1600" b="0" i="0" u="none" strike="noStrike" baseline="30000" dirty="0">
                          <a:solidFill>
                            <a:srgbClr val="000000"/>
                          </a:solidFill>
                          <a:effectLst/>
                          <a:latin typeface="Arial" panose="020B0604020202020204" pitchFamily="34" charset="0"/>
                          <a:cs typeface="Arial" panose="020B0604020202020204" pitchFamily="34" charset="0"/>
                        </a:rPr>
                        <a:t>13</a:t>
                      </a:r>
                      <a:r>
                        <a:rPr lang="ru-RU" sz="1600" b="0" i="0" u="none" strike="noStrike" dirty="0">
                          <a:solidFill>
                            <a:srgbClr val="000000"/>
                          </a:solidFill>
                          <a:effectLst/>
                          <a:latin typeface="Arial" panose="020B0604020202020204" pitchFamily="34" charset="0"/>
                          <a:cs typeface="Arial" panose="020B0604020202020204" pitchFamily="34" charset="0"/>
                        </a:rPr>
                        <a:t/>
                      </a:r>
                      <a:br>
                        <a:rPr lang="ru-RU" sz="1600" b="0" i="0" u="none" strike="noStrike" dirty="0">
                          <a:solidFill>
                            <a:srgbClr val="000000"/>
                          </a:solidFill>
                          <a:effectLst/>
                          <a:latin typeface="Arial" panose="020B0604020202020204" pitchFamily="34" charset="0"/>
                          <a:cs typeface="Arial" panose="020B0604020202020204" pitchFamily="34" charset="0"/>
                        </a:rPr>
                      </a:br>
                      <a:endParaRPr lang="ru-RU" sz="1600" b="0" i="0" u="none" strike="noStrike" dirty="0">
                        <a:solidFill>
                          <a:srgbClr val="000000"/>
                        </a:solidFill>
                        <a:effectLst/>
                        <a:latin typeface="Arial" panose="020B0604020202020204" pitchFamily="34" charset="0"/>
                        <a:cs typeface="Arial" panose="020B0604020202020204" pitchFamily="34" charset="0"/>
                      </a:endParaRPr>
                    </a:p>
                  </a:txBody>
                  <a:tcPr marL="147041" marR="5446" marT="5446"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600" b="0" i="0" u="none" strike="noStrike" dirty="0">
                          <a:solidFill>
                            <a:srgbClr val="000000"/>
                          </a:solidFill>
                          <a:effectLst/>
                          <a:latin typeface="Arial" panose="020B0604020202020204" pitchFamily="34" charset="0"/>
                          <a:cs typeface="Arial" panose="020B0604020202020204" pitchFamily="34" charset="0"/>
                        </a:rPr>
                        <a:t>3100</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488048296"/>
                  </a:ext>
                </a:extLst>
              </a:tr>
              <a:tr h="133098">
                <a:tc>
                  <a:txBody>
                    <a:bodyPr/>
                    <a:lstStyle/>
                    <a:p>
                      <a:pPr algn="l" fontAlgn="ctr"/>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98028" marR="5446" marT="5446" marB="0" anchor="ctr">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5446" marR="5446" marT="544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28114413"/>
                  </a:ext>
                </a:extLst>
              </a:tr>
            </a:tbl>
          </a:graphicData>
        </a:graphic>
      </p:graphicFrame>
      <p:sp>
        <p:nvSpPr>
          <p:cNvPr id="4" name="Выноска со стрелкой влево 3"/>
          <p:cNvSpPr/>
          <p:nvPr/>
        </p:nvSpPr>
        <p:spPr>
          <a:xfrm>
            <a:off x="4499992" y="332656"/>
            <a:ext cx="4536504" cy="3456384"/>
          </a:xfrm>
          <a:prstGeom prst="leftArrowCallout">
            <a:avLst/>
          </a:prstGeom>
          <a:solidFill>
            <a:schemeClr val="accent6">
              <a:lumMod val="20000"/>
              <a:lumOff val="8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a:ln>
                  <a:noFill/>
                </a:ln>
                <a:solidFill>
                  <a:srgbClr val="4472C4">
                    <a:lumMod val="75000"/>
                  </a:srgbClr>
                </a:solidFill>
                <a:effectLst/>
                <a:uLnTx/>
                <a:uFillTx/>
                <a:latin typeface="Calibri" panose="020F0502020204030204"/>
                <a:ea typeface="+mn-ea"/>
                <a:cs typeface="+mn-cs"/>
              </a:rPr>
              <a:t>Информация о численности основного персонала формируется с указанием численности категорий работников, установленных Указом Президента Российской Федерации от 7 мая 2012 г. № 597 «О мероприятиях по реализации государственной социальной политики»</a:t>
            </a:r>
            <a:endParaRPr kumimoji="0" lang="ru-RU" sz="1800" b="1" i="0" u="none" strike="noStrike" kern="1200" cap="none" spc="0" normalizeH="0" baseline="0" noProof="0" dirty="0">
              <a:ln>
                <a:noFill/>
              </a:ln>
              <a:solidFill>
                <a:srgbClr val="4472C4">
                  <a:lumMod val="75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6225754"/>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107504" y="764704"/>
            <a:ext cx="8856984" cy="4801314"/>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доведение в 2012 году средней заработной платы </a:t>
            </a:r>
            <a:r>
              <a:rPr kumimoji="0" lang="ru-RU" sz="1800" b="1" i="0" u="none" strike="noStrike" kern="1200" cap="none" spc="0" normalizeH="0" baseline="0" noProof="0" dirty="0">
                <a:ln>
                  <a:noFill/>
                </a:ln>
                <a:solidFill>
                  <a:prstClr val="black"/>
                </a:solidFill>
                <a:effectLst/>
                <a:uLnTx/>
                <a:uFillTx/>
                <a:latin typeface="Calibri" panose="020F0502020204030204"/>
                <a:ea typeface="+mn-ea"/>
                <a:cs typeface="+mn-cs"/>
              </a:rPr>
              <a:t>педагогических работников образовательных учреждений общего образования</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 до средней заработной платы в соответствующем регионе;</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доведение к 2013 году средней заработной платы </a:t>
            </a:r>
            <a:r>
              <a:rPr kumimoji="0" lang="ru-RU" sz="1800" b="1" i="0" u="none" strike="noStrike" kern="1200" cap="none" spc="0" normalizeH="0" baseline="0" noProof="0" dirty="0">
                <a:ln>
                  <a:noFill/>
                </a:ln>
                <a:solidFill>
                  <a:prstClr val="black"/>
                </a:solidFill>
                <a:effectLst/>
                <a:uLnTx/>
                <a:uFillTx/>
                <a:latin typeface="Calibri" panose="020F0502020204030204"/>
                <a:ea typeface="+mn-ea"/>
                <a:cs typeface="+mn-cs"/>
              </a:rPr>
              <a:t>педагогических работников дошкольных образовательных учреждений</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 до средней заработной платы в сфере общего образования в соответствующем регионе;</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доведение к 2018 году средней заработной платы </a:t>
            </a:r>
            <a:r>
              <a:rPr kumimoji="0" lang="ru-RU" sz="1800" b="1" i="0" u="none" strike="noStrike" kern="1200" cap="none" spc="0" normalizeH="0" baseline="0" noProof="0" dirty="0">
                <a:ln>
                  <a:noFill/>
                </a:ln>
                <a:solidFill>
                  <a:prstClr val="black"/>
                </a:solidFill>
                <a:effectLst/>
                <a:uLnTx/>
                <a:uFillTx/>
                <a:latin typeface="Calibri" panose="020F0502020204030204"/>
                <a:ea typeface="+mn-ea"/>
                <a:cs typeface="+mn-cs"/>
              </a:rPr>
              <a:t>преподавателей и мастеров производственного обучения образовательных учреждений начального и среднего профессионального образования, работников учреждений культуры </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до средней заработной платы в соответствующем регионе;</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повышение к 2018 году средней заработной платы </a:t>
            </a:r>
            <a:r>
              <a:rPr kumimoji="0" lang="ru-RU" sz="1800" b="1" i="0" u="none" strike="noStrike" kern="1200" cap="none" spc="0" normalizeH="0" baseline="0" noProof="0" dirty="0">
                <a:ln>
                  <a:noFill/>
                </a:ln>
                <a:solidFill>
                  <a:prstClr val="black"/>
                </a:solidFill>
                <a:effectLst/>
                <a:uLnTx/>
                <a:uFillTx/>
                <a:latin typeface="Calibri" panose="020F0502020204030204"/>
                <a:ea typeface="+mn-ea"/>
                <a:cs typeface="+mn-cs"/>
              </a:rPr>
              <a:t>врачей, преподавателей образовательных учреждений высшего профессионального образования и научных сотрудников</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 до 200 процентов от средней заработной платы в соответствующем регионе.</a:t>
            </a:r>
          </a:p>
        </p:txBody>
      </p:sp>
    </p:spTree>
    <p:extLst>
      <p:ext uri="{BB962C8B-B14F-4D97-AF65-F5344CB8AC3E}">
        <p14:creationId xmlns:p14="http://schemas.microsoft.com/office/powerpoint/2010/main" val="528852844"/>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0" y="116633"/>
          <a:ext cx="9144001" cy="5770612"/>
        </p:xfrm>
        <a:graphic>
          <a:graphicData uri="http://schemas.openxmlformats.org/drawingml/2006/table">
            <a:tbl>
              <a:tblPr/>
              <a:tblGrid>
                <a:gridCol w="1858539">
                  <a:extLst>
                    <a:ext uri="{9D8B030D-6E8A-4147-A177-3AD203B41FA5}">
                      <a16:colId xmlns:a16="http://schemas.microsoft.com/office/drawing/2014/main" val="373660763"/>
                    </a:ext>
                  </a:extLst>
                </a:gridCol>
                <a:gridCol w="654778">
                  <a:extLst>
                    <a:ext uri="{9D8B030D-6E8A-4147-A177-3AD203B41FA5}">
                      <a16:colId xmlns:a16="http://schemas.microsoft.com/office/drawing/2014/main" val="3111175615"/>
                    </a:ext>
                  </a:extLst>
                </a:gridCol>
                <a:gridCol w="728647">
                  <a:extLst>
                    <a:ext uri="{9D8B030D-6E8A-4147-A177-3AD203B41FA5}">
                      <a16:colId xmlns:a16="http://schemas.microsoft.com/office/drawing/2014/main" val="3668972260"/>
                    </a:ext>
                  </a:extLst>
                </a:gridCol>
                <a:gridCol w="801511">
                  <a:extLst>
                    <a:ext uri="{9D8B030D-6E8A-4147-A177-3AD203B41FA5}">
                      <a16:colId xmlns:a16="http://schemas.microsoft.com/office/drawing/2014/main" val="3165574654"/>
                    </a:ext>
                  </a:extLst>
                </a:gridCol>
                <a:gridCol w="1032581">
                  <a:extLst>
                    <a:ext uri="{9D8B030D-6E8A-4147-A177-3AD203B41FA5}">
                      <a16:colId xmlns:a16="http://schemas.microsoft.com/office/drawing/2014/main" val="4112162971"/>
                    </a:ext>
                  </a:extLst>
                </a:gridCol>
                <a:gridCol w="1008112">
                  <a:extLst>
                    <a:ext uri="{9D8B030D-6E8A-4147-A177-3AD203B41FA5}">
                      <a16:colId xmlns:a16="http://schemas.microsoft.com/office/drawing/2014/main" val="515536971"/>
                    </a:ext>
                  </a:extLst>
                </a:gridCol>
                <a:gridCol w="1512168">
                  <a:extLst>
                    <a:ext uri="{9D8B030D-6E8A-4147-A177-3AD203B41FA5}">
                      <a16:colId xmlns:a16="http://schemas.microsoft.com/office/drawing/2014/main" val="2831636769"/>
                    </a:ext>
                  </a:extLst>
                </a:gridCol>
                <a:gridCol w="1547665">
                  <a:extLst>
                    <a:ext uri="{9D8B030D-6E8A-4147-A177-3AD203B41FA5}">
                      <a16:colId xmlns:a16="http://schemas.microsoft.com/office/drawing/2014/main" val="1986225237"/>
                    </a:ext>
                  </a:extLst>
                </a:gridCol>
              </a:tblGrid>
              <a:tr h="786901">
                <a:tc rowSpan="5">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Группы персонала</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5">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Код строки</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6">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Фонд начисленной оплаты труда сотрудников за отчетный период, руб</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003118135"/>
                  </a:ext>
                </a:extLst>
              </a:tr>
              <a:tr h="291445">
                <a:tc vMerge="1">
                  <a:txBody>
                    <a:bodyPr/>
                    <a:lstStyle/>
                    <a:p>
                      <a:endParaRPr lang="ru-RU"/>
                    </a:p>
                  </a:txBody>
                  <a:tcPr/>
                </a:tc>
                <a:tc vMerge="1">
                  <a:txBody>
                    <a:bodyPr/>
                    <a:lstStyle/>
                    <a:p>
                      <a:endParaRPr lang="ru-RU"/>
                    </a:p>
                  </a:txBody>
                  <a:tcPr/>
                </a:tc>
                <a:tc rowSpan="4">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всего</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5">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в том числе:</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011373962"/>
                  </a:ext>
                </a:extLst>
              </a:tr>
              <a:tr h="291445">
                <a:tc vMerge="1">
                  <a:txBody>
                    <a:bodyPr/>
                    <a:lstStyle/>
                    <a:p>
                      <a:endParaRPr lang="ru-RU"/>
                    </a:p>
                  </a:txBody>
                  <a:tcPr/>
                </a:tc>
                <a:tc vMerge="1">
                  <a:txBody>
                    <a:bodyPr/>
                    <a:lstStyle/>
                    <a:p>
                      <a:endParaRPr lang="ru-RU"/>
                    </a:p>
                  </a:txBody>
                  <a:tcPr/>
                </a:tc>
                <a:tc vMerge="1">
                  <a:txBody>
                    <a:bodyPr/>
                    <a:lstStyle/>
                    <a:p>
                      <a:endParaRPr lang="ru-RU"/>
                    </a:p>
                  </a:txBody>
                  <a:tcPr/>
                </a:tc>
                <a:tc gridSpan="3">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по основному месту работы</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rowSpan="3">
                  <a:txBody>
                    <a:bodyPr/>
                    <a:lstStyle/>
                    <a:p>
                      <a:pPr algn="ctr" fontAlgn="ctr"/>
                      <a:r>
                        <a:rPr lang="ru-RU" sz="1300" b="0" i="0" u="none" strike="noStrike" dirty="0">
                          <a:solidFill>
                            <a:srgbClr val="000000"/>
                          </a:solidFill>
                          <a:effectLst/>
                          <a:latin typeface="Arial" panose="020B0604020202020204" pitchFamily="34" charset="0"/>
                          <a:cs typeface="Arial" panose="020B0604020202020204" pitchFamily="34" charset="0"/>
                        </a:rPr>
                        <a:t>по внутреннему совместительству (совмещению должностей)</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1300" b="0" i="0" u="none" strike="noStrike" dirty="0">
                          <a:solidFill>
                            <a:srgbClr val="000000"/>
                          </a:solidFill>
                          <a:effectLst/>
                          <a:latin typeface="Arial" panose="020B0604020202020204" pitchFamily="34" charset="0"/>
                          <a:cs typeface="Arial" panose="020B0604020202020204" pitchFamily="34" charset="0"/>
                        </a:rPr>
                        <a:t>по внешнему совместительству</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89665370"/>
                  </a:ext>
                </a:extLst>
              </a:tr>
              <a:tr h="582891">
                <a:tc vMerge="1">
                  <a:txBody>
                    <a:bodyPr/>
                    <a:lstStyle/>
                    <a:p>
                      <a:endParaRPr lang="ru-RU"/>
                    </a:p>
                  </a:txBody>
                  <a:tcPr/>
                </a:tc>
                <a:tc vMerge="1">
                  <a:txBody>
                    <a:bodyPr/>
                    <a:lstStyle/>
                    <a:p>
                      <a:endParaRPr lang="ru-RU"/>
                    </a:p>
                  </a:txBody>
                  <a:tcPr/>
                </a:tc>
                <a:tc vMerge="1">
                  <a:txBody>
                    <a:bodyPr/>
                    <a:lstStyle/>
                    <a:p>
                      <a:endParaRPr lang="ru-RU"/>
                    </a:p>
                  </a:txBody>
                  <a:tcPr/>
                </a:tc>
                <a:tc rowSpan="2">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всего</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в том числе на условиях:</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3377984163"/>
                  </a:ext>
                </a:extLst>
              </a:tr>
              <a:tr h="947197">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полного рабочего времени</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неполного рабочего времени</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1437660216"/>
                  </a:ext>
                </a:extLst>
              </a:tr>
              <a:tr h="262300">
                <a:tc>
                  <a:txBody>
                    <a:bodyPr/>
                    <a:lstStyle/>
                    <a:p>
                      <a:pPr algn="ctr" fontAlgn="ctr"/>
                      <a:r>
                        <a:rPr lang="ru-RU" sz="1000" b="0" i="0" u="none" strike="noStrike" dirty="0">
                          <a:solidFill>
                            <a:srgbClr val="000000"/>
                          </a:solidFill>
                          <a:effectLst/>
                          <a:latin typeface="Times New Roman" panose="02020603050405020304" pitchFamily="18" charset="0"/>
                        </a:rPr>
                        <a:t>1</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Times New Roman" panose="02020603050405020304" pitchFamily="18" charset="0"/>
                        </a:rPr>
                        <a:t>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Times New Roman" panose="02020603050405020304" pitchFamily="18" charset="0"/>
                        </a:rPr>
                        <a:t>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Times New Roman" panose="02020603050405020304" pitchFamily="18" charset="0"/>
                        </a:rPr>
                        <a:t>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Times New Roman" panose="02020603050405020304" pitchFamily="18" charset="0"/>
                        </a:rPr>
                        <a:t>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Times New Roman" panose="02020603050405020304" pitchFamily="18" charset="0"/>
                        </a:rPr>
                        <a:t>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Times New Roman" panose="02020603050405020304" pitchFamily="18" charset="0"/>
                        </a:rPr>
                        <a:t>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Times New Roman" panose="02020603050405020304" pitchFamily="18" charset="0"/>
                        </a:rPr>
                        <a:t>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45077629"/>
                  </a:ext>
                </a:extLst>
              </a:tr>
              <a:tr h="320589">
                <a:tc>
                  <a:txBody>
                    <a:bodyPr/>
                    <a:lstStyle/>
                    <a:p>
                      <a:pPr algn="l" fontAlgn="b"/>
                      <a:r>
                        <a:rPr lang="ru-RU" sz="1000" b="0" i="0" u="none" strike="noStrike">
                          <a:solidFill>
                            <a:srgbClr val="000000"/>
                          </a:solidFill>
                          <a:effectLst/>
                          <a:latin typeface="Times New Roman" panose="02020603050405020304" pitchFamily="18" charset="0"/>
                        </a:rPr>
                        <a:t>Основной персонал, всего</a:t>
                      </a:r>
                      <a:r>
                        <a:rPr lang="ru-RU" sz="1000" b="0" i="0" u="none" strike="noStrike" baseline="30000">
                          <a:solidFill>
                            <a:srgbClr val="000000"/>
                          </a:solidFill>
                          <a:effectLst/>
                          <a:latin typeface="Times New Roman" panose="02020603050405020304" pitchFamily="18" charset="0"/>
                        </a:rPr>
                        <a:t>20</a:t>
                      </a:r>
                      <a:endParaRPr lang="ru-RU" sz="1000" b="0" i="0" u="none" strike="noStrike">
                        <a:solidFill>
                          <a:srgbClr val="000000"/>
                        </a:solidFill>
                        <a:effectLst/>
                        <a:latin typeface="Times New Roman" panose="02020603050405020304" pitchFamily="18" charset="0"/>
                      </a:endParaRPr>
                    </a:p>
                  </a:txBody>
                  <a:tcPr marL="952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Times New Roman" panose="02020603050405020304" pitchFamily="18" charset="0"/>
                        </a:rPr>
                        <a:t>1000</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2181067"/>
                  </a:ext>
                </a:extLst>
              </a:tr>
              <a:tr h="626607">
                <a:tc>
                  <a:txBody>
                    <a:bodyPr/>
                    <a:lstStyle/>
                    <a:p>
                      <a:pPr algn="l" fontAlgn="b"/>
                      <a:r>
                        <a:rPr lang="ru-RU" sz="1000" b="0" i="0" u="none" strike="noStrike">
                          <a:solidFill>
                            <a:srgbClr val="000000"/>
                          </a:solidFill>
                          <a:effectLst/>
                          <a:latin typeface="Times New Roman" panose="02020603050405020304" pitchFamily="18" charset="0"/>
                        </a:rPr>
                        <a:t>из них:</a:t>
                      </a:r>
                      <a:r>
                        <a:rPr lang="ru-RU" sz="1000" b="0" i="0" u="none" strike="noStrike" baseline="30000">
                          <a:solidFill>
                            <a:srgbClr val="000000"/>
                          </a:solidFill>
                          <a:effectLst/>
                          <a:latin typeface="Times New Roman" panose="02020603050405020304" pitchFamily="18" charset="0"/>
                        </a:rPr>
                        <a:t>13</a:t>
                      </a:r>
                      <a:r>
                        <a:rPr lang="ru-RU" sz="1000" b="0" i="0" u="none" strike="noStrike">
                          <a:solidFill>
                            <a:srgbClr val="000000"/>
                          </a:solidFill>
                          <a:effectLst/>
                          <a:latin typeface="Times New Roman" panose="02020603050405020304" pitchFamily="18" charset="0"/>
                        </a:rPr>
                        <a:t/>
                      </a:r>
                      <a:br>
                        <a:rPr lang="ru-RU" sz="1000" b="0" i="0" u="none" strike="noStrike">
                          <a:solidFill>
                            <a:srgbClr val="000000"/>
                          </a:solidFill>
                          <a:effectLst/>
                          <a:latin typeface="Times New Roman" panose="02020603050405020304" pitchFamily="18" charset="0"/>
                        </a:rPr>
                      </a:br>
                      <a:endParaRPr lang="ru-RU" sz="1000" b="0" i="0" u="none" strike="noStrike">
                        <a:solidFill>
                          <a:srgbClr val="000000"/>
                        </a:solidFill>
                        <a:effectLst/>
                        <a:latin typeface="Times New Roman" panose="02020603050405020304" pitchFamily="18" charset="0"/>
                      </a:endParaRPr>
                    </a:p>
                  </a:txBody>
                  <a:tcPr marL="25717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Times New Roman" panose="02020603050405020304" pitchFamily="18" charset="0"/>
                        </a:rPr>
                        <a:t>1100</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65051660"/>
                  </a:ext>
                </a:extLst>
              </a:tr>
              <a:tr h="291445">
                <a:tc>
                  <a:txBody>
                    <a:bodyPr/>
                    <a:lstStyle/>
                    <a:p>
                      <a:pPr algn="l" fontAlgn="b"/>
                      <a:r>
                        <a:rPr lang="ru-RU" sz="1000" b="0" i="0" u="none" strike="noStrike">
                          <a:solidFill>
                            <a:srgbClr val="000000"/>
                          </a:solidFill>
                          <a:effectLst/>
                          <a:latin typeface="Times New Roman" panose="02020603050405020304" pitchFamily="18" charset="0"/>
                        </a:rPr>
                        <a:t> </a:t>
                      </a:r>
                    </a:p>
                  </a:txBody>
                  <a:tcPr marL="25717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Times New Roman" panose="02020603050405020304" pitchFamily="18" charset="0"/>
                        </a:rPr>
                        <a:t> </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66293236"/>
                  </a:ext>
                </a:extLst>
              </a:tr>
              <a:tr h="480885">
                <a:tc>
                  <a:txBody>
                    <a:bodyPr/>
                    <a:lstStyle/>
                    <a:p>
                      <a:pPr algn="l" fontAlgn="b"/>
                      <a:r>
                        <a:rPr lang="ru-RU" sz="1000" b="0" i="0" u="none" strike="noStrike">
                          <a:solidFill>
                            <a:srgbClr val="000000"/>
                          </a:solidFill>
                          <a:effectLst/>
                          <a:latin typeface="Times New Roman" panose="02020603050405020304" pitchFamily="18" charset="0"/>
                        </a:rPr>
                        <a:t>Вспомогательный персонал, всего</a:t>
                      </a:r>
                      <a:r>
                        <a:rPr lang="ru-RU" sz="1000" b="0" i="0" u="none" strike="noStrike" baseline="30000">
                          <a:solidFill>
                            <a:srgbClr val="000000"/>
                          </a:solidFill>
                          <a:effectLst/>
                          <a:latin typeface="Times New Roman" panose="02020603050405020304" pitchFamily="18" charset="0"/>
                        </a:rPr>
                        <a:t>21</a:t>
                      </a:r>
                      <a:endParaRPr lang="ru-RU" sz="1000" b="0" i="0" u="none" strike="noStrike">
                        <a:solidFill>
                          <a:srgbClr val="000000"/>
                        </a:solidFill>
                        <a:effectLst/>
                        <a:latin typeface="Times New Roman" panose="02020603050405020304" pitchFamily="18" charset="0"/>
                      </a:endParaRPr>
                    </a:p>
                  </a:txBody>
                  <a:tcPr marL="952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Times New Roman" panose="02020603050405020304" pitchFamily="18" charset="0"/>
                        </a:rPr>
                        <a:t>2000</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14520118"/>
                  </a:ext>
                </a:extLst>
              </a:tr>
              <a:tr h="626607">
                <a:tc>
                  <a:txBody>
                    <a:bodyPr/>
                    <a:lstStyle/>
                    <a:p>
                      <a:pPr algn="l" fontAlgn="b"/>
                      <a:r>
                        <a:rPr lang="ru-RU" sz="1000" b="0" i="0" u="none" strike="noStrike">
                          <a:solidFill>
                            <a:srgbClr val="000000"/>
                          </a:solidFill>
                          <a:effectLst/>
                          <a:latin typeface="Times New Roman" panose="02020603050405020304" pitchFamily="18" charset="0"/>
                        </a:rPr>
                        <a:t>из них:</a:t>
                      </a:r>
                      <a:r>
                        <a:rPr lang="ru-RU" sz="1000" b="0" i="0" u="none" strike="noStrike" baseline="30000">
                          <a:solidFill>
                            <a:srgbClr val="000000"/>
                          </a:solidFill>
                          <a:effectLst/>
                          <a:latin typeface="Times New Roman" panose="02020603050405020304" pitchFamily="18" charset="0"/>
                        </a:rPr>
                        <a:t>13</a:t>
                      </a:r>
                      <a:r>
                        <a:rPr lang="ru-RU" sz="1000" b="0" i="0" u="none" strike="noStrike">
                          <a:solidFill>
                            <a:srgbClr val="000000"/>
                          </a:solidFill>
                          <a:effectLst/>
                          <a:latin typeface="Times New Roman" panose="02020603050405020304" pitchFamily="18" charset="0"/>
                        </a:rPr>
                        <a:t/>
                      </a:r>
                      <a:br>
                        <a:rPr lang="ru-RU" sz="1000" b="0" i="0" u="none" strike="noStrike">
                          <a:solidFill>
                            <a:srgbClr val="000000"/>
                          </a:solidFill>
                          <a:effectLst/>
                          <a:latin typeface="Times New Roman" panose="02020603050405020304" pitchFamily="18" charset="0"/>
                        </a:rPr>
                      </a:br>
                      <a:endParaRPr lang="ru-RU" sz="1000" b="0" i="0" u="none" strike="noStrike">
                        <a:solidFill>
                          <a:srgbClr val="000000"/>
                        </a:solidFill>
                        <a:effectLst/>
                        <a:latin typeface="Times New Roman" panose="02020603050405020304" pitchFamily="18" charset="0"/>
                      </a:endParaRPr>
                    </a:p>
                  </a:txBody>
                  <a:tcPr marL="25717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Times New Roman" panose="02020603050405020304" pitchFamily="18" charset="0"/>
                        </a:rPr>
                        <a:t>2100</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14984161"/>
                  </a:ext>
                </a:extLst>
              </a:tr>
              <a:tr h="262300">
                <a:tc>
                  <a:txBody>
                    <a:bodyPr/>
                    <a:lstStyle/>
                    <a:p>
                      <a:pPr algn="l" fontAlgn="b"/>
                      <a:r>
                        <a:rPr lang="ru-RU" sz="1000" b="0" i="0" u="none" strike="noStrike">
                          <a:solidFill>
                            <a:srgbClr val="000000"/>
                          </a:solidFill>
                          <a:effectLst/>
                          <a:latin typeface="Times New Roman" panose="02020603050405020304" pitchFamily="18" charset="0"/>
                        </a:rPr>
                        <a:t> </a:t>
                      </a:r>
                    </a:p>
                  </a:txBody>
                  <a:tcPr marL="25717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Times New Roman" panose="02020603050405020304" pitchFamily="18" charset="0"/>
                        </a:rPr>
                        <a:t> </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000" b="0" i="0" u="none" strike="noStrike">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000" b="0" i="0" u="none" strike="noStrike" dirty="0">
                          <a:solidFill>
                            <a:srgbClr val="000000"/>
                          </a:solidFill>
                          <a:effectLst/>
                          <a:latin typeface="Times New Roman" panose="02020603050405020304" pitchFamily="18"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780950972"/>
                  </a:ext>
                </a:extLst>
              </a:tr>
            </a:tbl>
          </a:graphicData>
        </a:graphic>
      </p:graphicFrame>
    </p:spTree>
    <p:extLst>
      <p:ext uri="{BB962C8B-B14F-4D97-AF65-F5344CB8AC3E}">
        <p14:creationId xmlns:p14="http://schemas.microsoft.com/office/powerpoint/2010/main" val="3536103642"/>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nvPr>
        </p:nvGraphicFramePr>
        <p:xfrm>
          <a:off x="0" y="44624"/>
          <a:ext cx="8892480" cy="6418233"/>
        </p:xfrm>
        <a:graphic>
          <a:graphicData uri="http://schemas.openxmlformats.org/drawingml/2006/table">
            <a:tbl>
              <a:tblPr/>
              <a:tblGrid>
                <a:gridCol w="3936016">
                  <a:extLst>
                    <a:ext uri="{9D8B030D-6E8A-4147-A177-3AD203B41FA5}">
                      <a16:colId xmlns:a16="http://schemas.microsoft.com/office/drawing/2014/main" val="953748806"/>
                    </a:ext>
                  </a:extLst>
                </a:gridCol>
                <a:gridCol w="780000">
                  <a:extLst>
                    <a:ext uri="{9D8B030D-6E8A-4147-A177-3AD203B41FA5}">
                      <a16:colId xmlns:a16="http://schemas.microsoft.com/office/drawing/2014/main" val="1146619024"/>
                    </a:ext>
                  </a:extLst>
                </a:gridCol>
                <a:gridCol w="2355195">
                  <a:extLst>
                    <a:ext uri="{9D8B030D-6E8A-4147-A177-3AD203B41FA5}">
                      <a16:colId xmlns:a16="http://schemas.microsoft.com/office/drawing/2014/main" val="1426015161"/>
                    </a:ext>
                  </a:extLst>
                </a:gridCol>
                <a:gridCol w="1821269">
                  <a:extLst>
                    <a:ext uri="{9D8B030D-6E8A-4147-A177-3AD203B41FA5}">
                      <a16:colId xmlns:a16="http://schemas.microsoft.com/office/drawing/2014/main" val="1302851974"/>
                    </a:ext>
                  </a:extLst>
                </a:gridCol>
              </a:tblGrid>
              <a:tr h="698430">
                <a:tc rowSpan="3">
                  <a:txBody>
                    <a:bodyPr/>
                    <a:lstStyle/>
                    <a:p>
                      <a:pPr algn="ctr" fontAlgn="ctr"/>
                      <a:r>
                        <a:rPr lang="ru-RU" sz="1600" b="0" i="0" u="none" strike="noStrike" dirty="0">
                          <a:solidFill>
                            <a:srgbClr val="000000"/>
                          </a:solidFill>
                          <a:effectLst/>
                          <a:latin typeface="Arial" panose="020B0604020202020204" pitchFamily="34" charset="0"/>
                          <a:cs typeface="Arial" panose="020B0604020202020204" pitchFamily="34" charset="0"/>
                        </a:rPr>
                        <a:t>Группы персонала</a:t>
                      </a:r>
                    </a:p>
                  </a:txBody>
                  <a:tcPr marL="9358" marR="9358" marT="935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1600" b="0" i="0" u="none" strike="noStrike">
                          <a:solidFill>
                            <a:srgbClr val="000000"/>
                          </a:solidFill>
                          <a:effectLst/>
                          <a:latin typeface="Arial" panose="020B0604020202020204" pitchFamily="34" charset="0"/>
                          <a:cs typeface="Arial" panose="020B0604020202020204" pitchFamily="34" charset="0"/>
                        </a:rPr>
                        <a:t>Код строки</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600" b="0" i="0" u="none" strike="noStrike" dirty="0">
                          <a:solidFill>
                            <a:srgbClr val="000000"/>
                          </a:solidFill>
                          <a:effectLst/>
                          <a:latin typeface="Arial" panose="020B0604020202020204" pitchFamily="34" charset="0"/>
                          <a:cs typeface="Arial" panose="020B0604020202020204" pitchFamily="34" charset="0"/>
                        </a:rPr>
                        <a:t>Начислено по договорам гражданско-правового характера, руб</a:t>
                      </a:r>
                      <a:r>
                        <a:rPr lang="ru-RU" sz="1600" b="1" i="0" u="none" strike="noStrike" baseline="30000" dirty="0">
                          <a:solidFill>
                            <a:srgbClr val="FF0000"/>
                          </a:solidFill>
                          <a:effectLst/>
                          <a:latin typeface="Arial" panose="020B0604020202020204" pitchFamily="34" charset="0"/>
                          <a:cs typeface="Arial" panose="020B0604020202020204" pitchFamily="34" charset="0"/>
                        </a:rPr>
                        <a:t>16</a:t>
                      </a:r>
                      <a:endParaRPr lang="ru-RU" sz="1600" b="1" i="0" u="none" strike="noStrike" dirty="0">
                        <a:solidFill>
                          <a:srgbClr val="FF0000"/>
                        </a:solidFill>
                        <a:effectLst/>
                        <a:latin typeface="Arial" panose="020B0604020202020204" pitchFamily="34" charset="0"/>
                        <a:cs typeface="Arial" panose="020B0604020202020204" pitchFamily="34" charset="0"/>
                      </a:endParaRP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1162550457"/>
                  </a:ext>
                </a:extLst>
              </a:tr>
              <a:tr h="258677">
                <a:tc vMerge="1">
                  <a:txBody>
                    <a:bodyPr/>
                    <a:lstStyle/>
                    <a:p>
                      <a:endParaRPr lang="ru-RU"/>
                    </a:p>
                  </a:txBody>
                  <a:tcPr/>
                </a:tc>
                <a:tc vMerge="1">
                  <a:txBody>
                    <a:bodyPr/>
                    <a:lstStyle/>
                    <a:p>
                      <a:endParaRPr lang="ru-RU"/>
                    </a:p>
                  </a:txBody>
                  <a:tcPr/>
                </a:tc>
                <a:tc gridSpan="2">
                  <a:txBody>
                    <a:bodyPr/>
                    <a:lstStyle/>
                    <a:p>
                      <a:pPr algn="ctr" fontAlgn="ctr"/>
                      <a:r>
                        <a:rPr lang="ru-RU" sz="1600" b="0" i="0" u="none" strike="noStrike">
                          <a:solidFill>
                            <a:srgbClr val="000000"/>
                          </a:solidFill>
                          <a:effectLst/>
                          <a:latin typeface="Arial" panose="020B0604020202020204" pitchFamily="34" charset="0"/>
                          <a:cs typeface="Arial" panose="020B0604020202020204" pitchFamily="34" charset="0"/>
                        </a:rPr>
                        <a:t>в том числе:</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906736675"/>
                  </a:ext>
                </a:extLst>
              </a:tr>
              <a:tr h="1242498">
                <a:tc vMerge="1">
                  <a:txBody>
                    <a:bodyPr/>
                    <a:lstStyle/>
                    <a:p>
                      <a:endParaRPr lang="ru-RU"/>
                    </a:p>
                  </a:txBody>
                  <a:tcPr/>
                </a:tc>
                <a:tc vMerge="1">
                  <a:txBody>
                    <a:bodyPr/>
                    <a:lstStyle/>
                    <a:p>
                      <a:endParaRPr lang="ru-RU"/>
                    </a:p>
                  </a:txBody>
                  <a:tcPr/>
                </a:tc>
                <a:tc>
                  <a:txBody>
                    <a:bodyPr/>
                    <a:lstStyle/>
                    <a:p>
                      <a:pPr algn="ctr" fontAlgn="ctr"/>
                      <a:r>
                        <a:rPr lang="ru-RU" sz="1600" b="0" i="0" u="none" strike="noStrike" dirty="0">
                          <a:solidFill>
                            <a:srgbClr val="000000"/>
                          </a:solidFill>
                          <a:effectLst/>
                          <a:latin typeface="Arial" panose="020B0604020202020204" pitchFamily="34" charset="0"/>
                          <a:cs typeface="Arial" panose="020B0604020202020204" pitchFamily="34" charset="0"/>
                        </a:rPr>
                        <a:t>сотрудникам учреждения</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600" b="0" i="0" u="none" strike="noStrike">
                          <a:solidFill>
                            <a:srgbClr val="000000"/>
                          </a:solidFill>
                          <a:effectLst/>
                          <a:latin typeface="Arial" panose="020B0604020202020204" pitchFamily="34" charset="0"/>
                          <a:cs typeface="Arial" panose="020B0604020202020204" pitchFamily="34" charset="0"/>
                        </a:rPr>
                        <a:t>физическим лицам, не являющимися сотрудниками учреждения</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44817890"/>
                  </a:ext>
                </a:extLst>
              </a:tr>
              <a:tr h="256071">
                <a:tc>
                  <a:txBody>
                    <a:bodyPr/>
                    <a:lstStyle/>
                    <a:p>
                      <a:pPr algn="ctr" fontAlgn="ctr"/>
                      <a:r>
                        <a:rPr lang="ru-RU" sz="1600" b="0" i="0" u="none" strike="noStrike" dirty="0">
                          <a:solidFill>
                            <a:srgbClr val="000000"/>
                          </a:solidFill>
                          <a:effectLst/>
                          <a:latin typeface="Arial" panose="020B0604020202020204" pitchFamily="34" charset="0"/>
                          <a:cs typeface="Arial" panose="020B0604020202020204" pitchFamily="34" charset="0"/>
                        </a:rPr>
                        <a:t>1</a:t>
                      </a:r>
                    </a:p>
                  </a:txBody>
                  <a:tcPr marL="9358" marR="9358" marT="935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600" b="0" i="0" u="none" strike="noStrike" dirty="0">
                          <a:solidFill>
                            <a:srgbClr val="000000"/>
                          </a:solidFill>
                          <a:effectLst/>
                          <a:latin typeface="Arial" panose="020B0604020202020204" pitchFamily="34" charset="0"/>
                          <a:cs typeface="Arial" panose="020B0604020202020204" pitchFamily="34" charset="0"/>
                        </a:rPr>
                        <a:t>2</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600" b="0" i="0" u="none" strike="noStrike">
                          <a:solidFill>
                            <a:srgbClr val="000000"/>
                          </a:solidFill>
                          <a:effectLst/>
                          <a:latin typeface="Arial" panose="020B0604020202020204" pitchFamily="34" charset="0"/>
                          <a:cs typeface="Arial" panose="020B0604020202020204" pitchFamily="34" charset="0"/>
                        </a:rPr>
                        <a:t>9</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600" b="0" i="0" u="none" strike="noStrike">
                          <a:solidFill>
                            <a:srgbClr val="000000"/>
                          </a:solidFill>
                          <a:effectLst/>
                          <a:latin typeface="Arial" panose="020B0604020202020204" pitchFamily="34" charset="0"/>
                          <a:cs typeface="Arial" panose="020B0604020202020204" pitchFamily="34" charset="0"/>
                        </a:rPr>
                        <a:t>10</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72260947"/>
                  </a:ext>
                </a:extLst>
              </a:tr>
              <a:tr h="284545">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Основной персонал, всего</a:t>
                      </a:r>
                      <a:r>
                        <a:rPr lang="ru-RU" sz="1600" b="0" i="0" u="none" strike="noStrike" baseline="30000" dirty="0">
                          <a:solidFill>
                            <a:srgbClr val="000000"/>
                          </a:solidFill>
                          <a:effectLst/>
                          <a:latin typeface="Arial" panose="020B0604020202020204" pitchFamily="34" charset="0"/>
                          <a:cs typeface="Arial" panose="020B0604020202020204" pitchFamily="34" charset="0"/>
                        </a:rPr>
                        <a:t>20</a:t>
                      </a:r>
                      <a:endParaRPr lang="ru-RU" sz="1600" b="0" i="0" u="none" strike="noStrike" dirty="0">
                        <a:solidFill>
                          <a:srgbClr val="000000"/>
                        </a:solidFill>
                        <a:effectLst/>
                        <a:latin typeface="Arial" panose="020B0604020202020204" pitchFamily="34" charset="0"/>
                        <a:cs typeface="Arial" panose="020B0604020202020204" pitchFamily="34" charset="0"/>
                      </a:endParaRPr>
                    </a:p>
                  </a:txBody>
                  <a:tcPr marL="9358" marR="9358" marT="935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600" b="0" i="0" u="none" strike="noStrike">
                          <a:solidFill>
                            <a:srgbClr val="000000"/>
                          </a:solidFill>
                          <a:effectLst/>
                          <a:latin typeface="Arial" panose="020B0604020202020204" pitchFamily="34" charset="0"/>
                          <a:cs typeface="Arial" panose="020B0604020202020204" pitchFamily="34" charset="0"/>
                        </a:rPr>
                        <a:t>1000</a:t>
                      </a:r>
                    </a:p>
                  </a:txBody>
                  <a:tcPr marL="9358" marR="9358" marT="935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49483755"/>
                  </a:ext>
                </a:extLst>
              </a:tr>
              <a:tr h="556157">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из них:</a:t>
                      </a:r>
                      <a:r>
                        <a:rPr lang="ru-RU" sz="1600" b="0" i="0" u="none" strike="noStrike" baseline="30000" dirty="0">
                          <a:solidFill>
                            <a:srgbClr val="000000"/>
                          </a:solidFill>
                          <a:effectLst/>
                          <a:latin typeface="Arial" panose="020B0604020202020204" pitchFamily="34" charset="0"/>
                          <a:cs typeface="Arial" panose="020B0604020202020204" pitchFamily="34" charset="0"/>
                        </a:rPr>
                        <a:t>13</a:t>
                      </a:r>
                      <a:r>
                        <a:rPr lang="ru-RU" sz="1600" b="0" i="0" u="none" strike="noStrike" dirty="0">
                          <a:solidFill>
                            <a:srgbClr val="000000"/>
                          </a:solidFill>
                          <a:effectLst/>
                          <a:latin typeface="Arial" panose="020B0604020202020204" pitchFamily="34" charset="0"/>
                          <a:cs typeface="Arial" panose="020B0604020202020204" pitchFamily="34" charset="0"/>
                        </a:rPr>
                        <a:t/>
                      </a:r>
                      <a:br>
                        <a:rPr lang="ru-RU" sz="1600" b="0" i="0" u="none" strike="noStrike" dirty="0">
                          <a:solidFill>
                            <a:srgbClr val="000000"/>
                          </a:solidFill>
                          <a:effectLst/>
                          <a:latin typeface="Arial" panose="020B0604020202020204" pitchFamily="34" charset="0"/>
                          <a:cs typeface="Arial" panose="020B0604020202020204" pitchFamily="34" charset="0"/>
                        </a:rPr>
                      </a:br>
                      <a:endParaRPr lang="ru-RU" sz="1600" b="0" i="0" u="none" strike="noStrike" dirty="0">
                        <a:solidFill>
                          <a:srgbClr val="000000"/>
                        </a:solidFill>
                        <a:effectLst/>
                        <a:latin typeface="Arial" panose="020B0604020202020204" pitchFamily="34" charset="0"/>
                        <a:cs typeface="Arial" panose="020B0604020202020204" pitchFamily="34" charset="0"/>
                      </a:endParaRPr>
                    </a:p>
                  </a:txBody>
                  <a:tcPr marL="252658" marR="9358" marT="935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600" b="0" i="0" u="none" strike="noStrike">
                          <a:solidFill>
                            <a:srgbClr val="000000"/>
                          </a:solidFill>
                          <a:effectLst/>
                          <a:latin typeface="Arial" panose="020B0604020202020204" pitchFamily="34" charset="0"/>
                          <a:cs typeface="Arial" panose="020B0604020202020204" pitchFamily="34" charset="0"/>
                        </a:rPr>
                        <a:t>1100</a:t>
                      </a:r>
                    </a:p>
                  </a:txBody>
                  <a:tcPr marL="9358" marR="9358" marT="935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84548939"/>
                  </a:ext>
                </a:extLst>
              </a:tr>
              <a:tr h="258677">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252658" marR="9358" marT="935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600" b="0" i="0" u="none" strike="noStrike">
                          <a:solidFill>
                            <a:srgbClr val="000000"/>
                          </a:solidFill>
                          <a:effectLst/>
                          <a:latin typeface="Arial" panose="020B0604020202020204" pitchFamily="34" charset="0"/>
                          <a:cs typeface="Arial" panose="020B0604020202020204" pitchFamily="34" charset="0"/>
                        </a:rPr>
                        <a:t> </a:t>
                      </a:r>
                    </a:p>
                  </a:txBody>
                  <a:tcPr marL="9358" marR="9358" marT="935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36627746"/>
                  </a:ext>
                </a:extLst>
              </a:tr>
              <a:tr h="434217">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Вспомогательный персонал, всего</a:t>
                      </a:r>
                      <a:r>
                        <a:rPr lang="ru-RU" sz="1600" b="0" i="0" u="none" strike="noStrike" baseline="30000" dirty="0">
                          <a:solidFill>
                            <a:srgbClr val="000000"/>
                          </a:solidFill>
                          <a:effectLst/>
                          <a:latin typeface="Arial" panose="020B0604020202020204" pitchFamily="34" charset="0"/>
                          <a:cs typeface="Arial" panose="020B0604020202020204" pitchFamily="34" charset="0"/>
                        </a:rPr>
                        <a:t>21</a:t>
                      </a:r>
                      <a:endParaRPr lang="ru-RU" sz="1600" b="0" i="0" u="none" strike="noStrike" dirty="0">
                        <a:solidFill>
                          <a:srgbClr val="000000"/>
                        </a:solidFill>
                        <a:effectLst/>
                        <a:latin typeface="Arial" panose="020B0604020202020204" pitchFamily="34" charset="0"/>
                        <a:cs typeface="Arial" panose="020B0604020202020204" pitchFamily="34" charset="0"/>
                      </a:endParaRPr>
                    </a:p>
                  </a:txBody>
                  <a:tcPr marL="9358" marR="9358" marT="935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600" b="0" i="0" u="none" strike="noStrike">
                          <a:solidFill>
                            <a:srgbClr val="000000"/>
                          </a:solidFill>
                          <a:effectLst/>
                          <a:latin typeface="Arial" panose="020B0604020202020204" pitchFamily="34" charset="0"/>
                          <a:cs typeface="Arial" panose="020B0604020202020204" pitchFamily="34" charset="0"/>
                        </a:rPr>
                        <a:t>2000</a:t>
                      </a:r>
                    </a:p>
                  </a:txBody>
                  <a:tcPr marL="9358" marR="9358" marT="935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18013466"/>
                  </a:ext>
                </a:extLst>
              </a:tr>
              <a:tr h="556157">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из них:</a:t>
                      </a:r>
                      <a:r>
                        <a:rPr lang="ru-RU" sz="1600" b="0" i="0" u="none" strike="noStrike" baseline="30000" dirty="0">
                          <a:solidFill>
                            <a:srgbClr val="000000"/>
                          </a:solidFill>
                          <a:effectLst/>
                          <a:latin typeface="Arial" panose="020B0604020202020204" pitchFamily="34" charset="0"/>
                          <a:cs typeface="Arial" panose="020B0604020202020204" pitchFamily="34" charset="0"/>
                        </a:rPr>
                        <a:t>13</a:t>
                      </a:r>
                      <a:r>
                        <a:rPr lang="ru-RU" sz="1600" b="0" i="0" u="none" strike="noStrike" dirty="0">
                          <a:solidFill>
                            <a:srgbClr val="000000"/>
                          </a:solidFill>
                          <a:effectLst/>
                          <a:latin typeface="Arial" panose="020B0604020202020204" pitchFamily="34" charset="0"/>
                          <a:cs typeface="Arial" panose="020B0604020202020204" pitchFamily="34" charset="0"/>
                        </a:rPr>
                        <a:t/>
                      </a:r>
                      <a:br>
                        <a:rPr lang="ru-RU" sz="1600" b="0" i="0" u="none" strike="noStrike" dirty="0">
                          <a:solidFill>
                            <a:srgbClr val="000000"/>
                          </a:solidFill>
                          <a:effectLst/>
                          <a:latin typeface="Arial" panose="020B0604020202020204" pitchFamily="34" charset="0"/>
                          <a:cs typeface="Arial" panose="020B0604020202020204" pitchFamily="34" charset="0"/>
                        </a:rPr>
                      </a:br>
                      <a:endParaRPr lang="ru-RU" sz="1600" b="0" i="0" u="none" strike="noStrike" dirty="0">
                        <a:solidFill>
                          <a:srgbClr val="000000"/>
                        </a:solidFill>
                        <a:effectLst/>
                        <a:latin typeface="Arial" panose="020B0604020202020204" pitchFamily="34" charset="0"/>
                        <a:cs typeface="Arial" panose="020B0604020202020204" pitchFamily="34" charset="0"/>
                      </a:endParaRPr>
                    </a:p>
                  </a:txBody>
                  <a:tcPr marL="252658" marR="9358" marT="935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600" b="0" i="0" u="none" strike="noStrike">
                          <a:solidFill>
                            <a:srgbClr val="000000"/>
                          </a:solidFill>
                          <a:effectLst/>
                          <a:latin typeface="Arial" panose="020B0604020202020204" pitchFamily="34" charset="0"/>
                          <a:cs typeface="Arial" panose="020B0604020202020204" pitchFamily="34" charset="0"/>
                        </a:rPr>
                        <a:t>2100</a:t>
                      </a:r>
                    </a:p>
                  </a:txBody>
                  <a:tcPr marL="9358" marR="9358" marT="935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54047794"/>
                  </a:ext>
                </a:extLst>
              </a:tr>
              <a:tr h="256071">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252658" marR="9358" marT="935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600" b="0" i="0" u="none" strike="noStrike">
                          <a:solidFill>
                            <a:srgbClr val="000000"/>
                          </a:solidFill>
                          <a:effectLst/>
                          <a:latin typeface="Arial" panose="020B0604020202020204" pitchFamily="34" charset="0"/>
                          <a:cs typeface="Arial" panose="020B0604020202020204" pitchFamily="34" charset="0"/>
                        </a:rPr>
                        <a:t> </a:t>
                      </a:r>
                    </a:p>
                  </a:txBody>
                  <a:tcPr marL="9358" marR="9358" marT="935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393741411"/>
                  </a:ext>
                </a:extLst>
              </a:tr>
              <a:tr h="517355">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Административно-управленческий персонал, всего</a:t>
                      </a:r>
                      <a:r>
                        <a:rPr lang="ru-RU" sz="1600" b="0" i="0" u="none" strike="noStrike" baseline="30000" dirty="0">
                          <a:solidFill>
                            <a:srgbClr val="000000"/>
                          </a:solidFill>
                          <a:effectLst/>
                          <a:latin typeface="Arial" panose="020B0604020202020204" pitchFamily="34" charset="0"/>
                          <a:cs typeface="Arial" panose="020B0604020202020204" pitchFamily="34" charset="0"/>
                        </a:rPr>
                        <a:t>22</a:t>
                      </a:r>
                      <a:endParaRPr lang="ru-RU" sz="1600" b="0" i="0" u="none" strike="noStrike" dirty="0">
                        <a:solidFill>
                          <a:srgbClr val="000000"/>
                        </a:solidFill>
                        <a:effectLst/>
                        <a:latin typeface="Arial" panose="020B0604020202020204" pitchFamily="34" charset="0"/>
                        <a:cs typeface="Arial" panose="020B0604020202020204" pitchFamily="34" charset="0"/>
                      </a:endParaRPr>
                    </a:p>
                  </a:txBody>
                  <a:tcPr marL="9358" marR="9358" marT="935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600" b="0" i="0" u="none" strike="noStrike">
                          <a:solidFill>
                            <a:srgbClr val="000000"/>
                          </a:solidFill>
                          <a:effectLst/>
                          <a:latin typeface="Arial" panose="020B0604020202020204" pitchFamily="34" charset="0"/>
                          <a:cs typeface="Arial" panose="020B0604020202020204" pitchFamily="34" charset="0"/>
                        </a:rPr>
                        <a:t>3000</a:t>
                      </a:r>
                    </a:p>
                  </a:txBody>
                  <a:tcPr marL="9358" marR="9358" marT="935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26226112"/>
                  </a:ext>
                </a:extLst>
              </a:tr>
              <a:tr h="569090">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из них:</a:t>
                      </a:r>
                      <a:r>
                        <a:rPr lang="ru-RU" sz="1600" b="0" i="0" u="none" strike="noStrike" baseline="30000" dirty="0">
                          <a:solidFill>
                            <a:srgbClr val="000000"/>
                          </a:solidFill>
                          <a:effectLst/>
                          <a:latin typeface="Arial" panose="020B0604020202020204" pitchFamily="34" charset="0"/>
                          <a:cs typeface="Arial" panose="020B0604020202020204" pitchFamily="34" charset="0"/>
                        </a:rPr>
                        <a:t>13</a:t>
                      </a:r>
                      <a:r>
                        <a:rPr lang="ru-RU" sz="1600" b="0" i="0" u="none" strike="noStrike" dirty="0">
                          <a:solidFill>
                            <a:srgbClr val="000000"/>
                          </a:solidFill>
                          <a:effectLst/>
                          <a:latin typeface="Arial" panose="020B0604020202020204" pitchFamily="34" charset="0"/>
                          <a:cs typeface="Arial" panose="020B0604020202020204" pitchFamily="34" charset="0"/>
                        </a:rPr>
                        <a:t/>
                      </a:r>
                      <a:br>
                        <a:rPr lang="ru-RU" sz="1600" b="0" i="0" u="none" strike="noStrike" dirty="0">
                          <a:solidFill>
                            <a:srgbClr val="000000"/>
                          </a:solidFill>
                          <a:effectLst/>
                          <a:latin typeface="Arial" panose="020B0604020202020204" pitchFamily="34" charset="0"/>
                          <a:cs typeface="Arial" panose="020B0604020202020204" pitchFamily="34" charset="0"/>
                        </a:rPr>
                      </a:br>
                      <a:endParaRPr lang="ru-RU" sz="1600" b="0" i="0" u="none" strike="noStrike" dirty="0">
                        <a:solidFill>
                          <a:srgbClr val="000000"/>
                        </a:solidFill>
                        <a:effectLst/>
                        <a:latin typeface="Arial" panose="020B0604020202020204" pitchFamily="34" charset="0"/>
                        <a:cs typeface="Arial" panose="020B0604020202020204" pitchFamily="34" charset="0"/>
                      </a:endParaRPr>
                    </a:p>
                  </a:txBody>
                  <a:tcPr marL="252658" marR="9358" marT="935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600" b="0" i="0" u="none" strike="noStrike" dirty="0">
                          <a:solidFill>
                            <a:srgbClr val="000000"/>
                          </a:solidFill>
                          <a:effectLst/>
                          <a:latin typeface="Arial" panose="020B0604020202020204" pitchFamily="34" charset="0"/>
                          <a:cs typeface="Arial" panose="020B0604020202020204" pitchFamily="34" charset="0"/>
                        </a:rPr>
                        <a:t>3100</a:t>
                      </a:r>
                    </a:p>
                  </a:txBody>
                  <a:tcPr marL="9358" marR="9358" marT="935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91600027"/>
                  </a:ext>
                </a:extLst>
              </a:tr>
              <a:tr h="258677">
                <a:tc>
                  <a:txBody>
                    <a:bodyPr/>
                    <a:lstStyle/>
                    <a:p>
                      <a:pPr algn="l" fontAlgn="b"/>
                      <a:r>
                        <a:rPr lang="ru-RU" sz="1600" b="0" i="0" u="none" strike="noStrike">
                          <a:solidFill>
                            <a:srgbClr val="000000"/>
                          </a:solidFill>
                          <a:effectLst/>
                          <a:latin typeface="Arial" panose="020B0604020202020204" pitchFamily="34" charset="0"/>
                          <a:cs typeface="Arial" panose="020B0604020202020204" pitchFamily="34" charset="0"/>
                        </a:rPr>
                        <a:t> </a:t>
                      </a:r>
                    </a:p>
                  </a:txBody>
                  <a:tcPr marL="252658" marR="9358" marT="935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600" b="0" i="0" u="none" strike="noStrike">
                          <a:solidFill>
                            <a:srgbClr val="000000"/>
                          </a:solidFill>
                          <a:effectLst/>
                          <a:latin typeface="Arial" panose="020B0604020202020204" pitchFamily="34" charset="0"/>
                          <a:cs typeface="Arial" panose="020B0604020202020204" pitchFamily="34" charset="0"/>
                        </a:rPr>
                        <a:t> </a:t>
                      </a:r>
                    </a:p>
                  </a:txBody>
                  <a:tcPr marL="9358" marR="9358" marT="935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358" marR="9358" marT="93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60821506"/>
                  </a:ext>
                </a:extLst>
              </a:tr>
              <a:tr h="271611">
                <a:tc>
                  <a:txBody>
                    <a:bodyPr/>
                    <a:lstStyle/>
                    <a:p>
                      <a:pPr algn="r" fontAlgn="b"/>
                      <a:r>
                        <a:rPr lang="ru-RU" sz="1600" b="1" i="0" u="none" strike="noStrike">
                          <a:solidFill>
                            <a:srgbClr val="000000"/>
                          </a:solidFill>
                          <a:effectLst/>
                          <a:latin typeface="Arial" panose="020B0604020202020204" pitchFamily="34" charset="0"/>
                          <a:cs typeface="Arial" panose="020B0604020202020204" pitchFamily="34" charset="0"/>
                        </a:rPr>
                        <a:t>Итого</a:t>
                      </a:r>
                    </a:p>
                  </a:txBody>
                  <a:tcPr marL="9358" marR="9358" marT="935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ctr"/>
                      <a:r>
                        <a:rPr lang="ru-RU" sz="1600" b="1" i="0" u="none" strike="noStrike">
                          <a:solidFill>
                            <a:srgbClr val="000000"/>
                          </a:solidFill>
                          <a:effectLst/>
                          <a:latin typeface="Arial" panose="020B0604020202020204" pitchFamily="34" charset="0"/>
                          <a:cs typeface="Arial" panose="020B0604020202020204" pitchFamily="34" charset="0"/>
                        </a:rPr>
                        <a:t>9000</a:t>
                      </a:r>
                    </a:p>
                  </a:txBody>
                  <a:tcPr marL="9358" marR="9358" marT="9358"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9358" marR="9358" marT="935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9358" marR="9358" marT="935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34298767"/>
                  </a:ext>
                </a:extLst>
              </a:tr>
            </a:tbl>
          </a:graphicData>
        </a:graphic>
      </p:graphicFrame>
      <p:sp>
        <p:nvSpPr>
          <p:cNvPr id="4" name="Прямоугольник 3"/>
          <p:cNvSpPr/>
          <p:nvPr/>
        </p:nvSpPr>
        <p:spPr>
          <a:xfrm>
            <a:off x="4716016" y="2492896"/>
            <a:ext cx="4427984" cy="4365104"/>
          </a:xfrm>
          <a:prstGeom prst="rect">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srgbClr val="FF0000"/>
                </a:solidFill>
                <a:effectLst/>
                <a:uLnTx/>
                <a:uFillTx/>
                <a:latin typeface="Calibri" panose="020F0502020204030204"/>
                <a:ea typeface="+mn-ea"/>
                <a:cs typeface="+mn-cs"/>
              </a:rPr>
              <a:t>16</a:t>
            </a:r>
            <a:r>
              <a:rPr kumimoji="0" lang="ru-RU" sz="1800" b="0" i="0" u="none" strike="noStrike" kern="1200" cap="none" spc="0" normalizeH="0" baseline="0" noProof="0" dirty="0">
                <a:ln>
                  <a:noFill/>
                </a:ln>
                <a:solidFill>
                  <a:prstClr val="white"/>
                </a:solidFill>
                <a:effectLst/>
                <a:uLnTx/>
                <a:uFillTx/>
                <a:latin typeface="Calibri" panose="020F0502020204030204"/>
                <a:ea typeface="+mn-ea"/>
                <a:cs typeface="+mn-cs"/>
              </a:rPr>
              <a:t> </a:t>
            </a:r>
            <a:r>
              <a:rPr kumimoji="0" lang="ru-RU" sz="1800" b="0" i="0" u="none" strike="noStrike" kern="1200" cap="none" spc="0" normalizeH="0" baseline="0" noProof="0" dirty="0">
                <a:ln>
                  <a:noFill/>
                </a:ln>
                <a:solidFill>
                  <a:srgbClr val="0070C0"/>
                </a:solidFill>
                <a:effectLst/>
                <a:uLnTx/>
                <a:uFillTx/>
                <a:latin typeface="Calibri" panose="020F0502020204030204"/>
                <a:ea typeface="+mn-ea"/>
                <a:cs typeface="+mn-cs"/>
              </a:rPr>
              <a:t>Указывается сумма, начисленная по договорам гражданско-правового характера, заключенным с лицами, привлекаемыми для оказания услуг (выполнения работ). </a:t>
            </a:r>
            <a:endParaRPr kumimoji="0" lang="ru-RU" sz="1800" b="0" i="0" u="none" strike="noStrike" kern="1200" cap="none" spc="0" normalizeH="0" baseline="0" noProof="0" dirty="0" smtClean="0">
              <a:ln>
                <a:noFill/>
              </a:ln>
              <a:solidFill>
                <a:srgbClr val="0070C0"/>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4472C4">
                    <a:lumMod val="75000"/>
                  </a:srgbClr>
                </a:solidFill>
                <a:effectLst/>
                <a:uLnTx/>
                <a:uFillTx/>
                <a:latin typeface="Calibri" panose="020F0502020204030204"/>
                <a:ea typeface="+mn-ea"/>
                <a:cs typeface="+mn-cs"/>
              </a:rPr>
              <a:t>Детализация </a:t>
            </a:r>
            <a:r>
              <a:rPr kumimoji="0" lang="ru-RU" sz="1800" b="1" i="0" u="none" strike="noStrike" kern="1200" cap="none" spc="0" normalizeH="0" baseline="0" noProof="0" dirty="0">
                <a:ln>
                  <a:noFill/>
                </a:ln>
                <a:solidFill>
                  <a:srgbClr val="4472C4">
                    <a:lumMod val="75000"/>
                  </a:srgbClr>
                </a:solidFill>
                <a:effectLst/>
                <a:uLnTx/>
                <a:uFillTx/>
                <a:latin typeface="Calibri" panose="020F0502020204030204"/>
                <a:ea typeface="+mn-ea"/>
                <a:cs typeface="+mn-cs"/>
              </a:rPr>
              <a:t>начисленного вознаграждения по группам персонала указывается в соответствии с предметом договора, в зависимости от характера работ, для выполнения которых привлекается сотрудник.</a:t>
            </a:r>
          </a:p>
        </p:txBody>
      </p:sp>
    </p:spTree>
    <p:extLst>
      <p:ext uri="{BB962C8B-B14F-4D97-AF65-F5344CB8AC3E}">
        <p14:creationId xmlns:p14="http://schemas.microsoft.com/office/powerpoint/2010/main" val="1184230737"/>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35496" y="1"/>
            <a:ext cx="9108504" cy="836712"/>
          </a:xfrm>
        </p:spPr>
        <p:txBody>
          <a:bodyPr>
            <a:normAutofit/>
          </a:bodyPr>
          <a:lstStyle/>
          <a:p>
            <a:r>
              <a:rPr lang="ru-RU" sz="2300" b="1" dirty="0">
                <a:solidFill>
                  <a:schemeClr val="accent6">
                    <a:lumMod val="75000"/>
                  </a:schemeClr>
                </a:solidFill>
                <a:latin typeface="Arial" panose="020B0604020202020204" pitchFamily="34" charset="0"/>
                <a:cs typeface="Arial" panose="020B0604020202020204" pitchFamily="34" charset="0"/>
              </a:rPr>
              <a:t>В сведениях о недвижимом имуществе, закрепленном на праве оперативного управления</a:t>
            </a:r>
          </a:p>
        </p:txBody>
      </p:sp>
      <p:sp>
        <p:nvSpPr>
          <p:cNvPr id="3" name="Объект 2"/>
          <p:cNvSpPr>
            <a:spLocks noGrp="1"/>
          </p:cNvSpPr>
          <p:nvPr>
            <p:ph idx="1"/>
          </p:nvPr>
        </p:nvSpPr>
        <p:spPr>
          <a:xfrm>
            <a:off x="35496" y="836714"/>
            <a:ext cx="9108504" cy="5340250"/>
          </a:xfrm>
        </p:spPr>
        <p:txBody>
          <a:bodyPr>
            <a:normAutofit fontScale="92500" lnSpcReduction="10000"/>
          </a:bodyPr>
          <a:lstStyle/>
          <a:p>
            <a:r>
              <a:rPr lang="ru-RU" dirty="0" smtClean="0"/>
              <a:t>перечень </a:t>
            </a:r>
            <a:r>
              <a:rPr lang="ru-RU" dirty="0"/>
              <a:t>объектов недвижимого имущества, закрепленного за учреждением на праве оперативного управления, с указанием адреса, кадастрового номера, года постройки, основных технических характеристик объекта (общая площадь объекта, длина (протяженность) линейного объекта, глубина объекта, объем объекта), информации об имуществе, </a:t>
            </a:r>
            <a:r>
              <a:rPr lang="ru-RU" b="1" dirty="0"/>
              <a:t>используемом учреждением для осуществления основной деятельности и иных целей, не используемом учреждением, переданном в аренду, в безвозмездное пользование, не используемом в связи с проводимым капитальным ремонтом или реконструкцией, находящемся в аварийном состоянии, требующем ремонта или относительно которого осуществляется согласование решения о списании</a:t>
            </a:r>
            <a:r>
              <a:rPr lang="ru-RU" dirty="0"/>
              <a:t>.</a:t>
            </a:r>
          </a:p>
          <a:p>
            <a:r>
              <a:rPr lang="ru-RU" dirty="0" smtClean="0"/>
              <a:t>информация </a:t>
            </a:r>
            <a:r>
              <a:rPr lang="ru-RU" dirty="0"/>
              <a:t>о фактических расходах на оплату коммунальных услуг, расходов на содержание указанного имущества, </a:t>
            </a:r>
            <a:endParaRPr lang="ru-RU" dirty="0" smtClean="0"/>
          </a:p>
          <a:p>
            <a:r>
              <a:rPr lang="ru-RU" dirty="0" smtClean="0"/>
              <a:t>расходов на </a:t>
            </a:r>
            <a:r>
              <a:rPr lang="ru-RU" dirty="0"/>
              <a:t>уплату налогов, в качестве объекта налогообложения по которым признается указанное имущество, с указанием расходов, возмещаемых пользователями имущества.</a:t>
            </a:r>
          </a:p>
          <a:p>
            <a:pPr marL="0" indent="0">
              <a:buNone/>
            </a:pPr>
            <a:r>
              <a:rPr lang="ru-RU" dirty="0">
                <a:solidFill>
                  <a:schemeClr val="accent5">
                    <a:lumMod val="50000"/>
                  </a:schemeClr>
                </a:solidFill>
              </a:rPr>
              <a:t>Сведения о недвижимом имуществе, закрепленном на праве оперативного управления за федеральными государственными учреждениями (перечень объектов, адрес, кадастровый номер, год постройки, технические характеристики), формируются на основании реестра федерального имущества</a:t>
            </a:r>
          </a:p>
          <a:p>
            <a:endParaRPr lang="ru-RU" dirty="0"/>
          </a:p>
        </p:txBody>
      </p:sp>
    </p:spTree>
    <p:extLst>
      <p:ext uri="{BB962C8B-B14F-4D97-AF65-F5344CB8AC3E}">
        <p14:creationId xmlns:p14="http://schemas.microsoft.com/office/powerpoint/2010/main" val="3669359526"/>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17912" y="0"/>
          <a:ext cx="9108503" cy="6842474"/>
        </p:xfrm>
        <a:graphic>
          <a:graphicData uri="http://schemas.openxmlformats.org/drawingml/2006/table">
            <a:tbl>
              <a:tblPr/>
              <a:tblGrid>
                <a:gridCol w="672187">
                  <a:extLst>
                    <a:ext uri="{9D8B030D-6E8A-4147-A177-3AD203B41FA5}">
                      <a16:colId xmlns:a16="http://schemas.microsoft.com/office/drawing/2014/main" val="1635254865"/>
                    </a:ext>
                  </a:extLst>
                </a:gridCol>
                <a:gridCol w="785557">
                  <a:extLst>
                    <a:ext uri="{9D8B030D-6E8A-4147-A177-3AD203B41FA5}">
                      <a16:colId xmlns:a16="http://schemas.microsoft.com/office/drawing/2014/main" val="3094316547"/>
                    </a:ext>
                  </a:extLst>
                </a:gridCol>
                <a:gridCol w="154749">
                  <a:extLst>
                    <a:ext uri="{9D8B030D-6E8A-4147-A177-3AD203B41FA5}">
                      <a16:colId xmlns:a16="http://schemas.microsoft.com/office/drawing/2014/main" val="1482386246"/>
                    </a:ext>
                  </a:extLst>
                </a:gridCol>
                <a:gridCol w="279448">
                  <a:extLst>
                    <a:ext uri="{9D8B030D-6E8A-4147-A177-3AD203B41FA5}">
                      <a16:colId xmlns:a16="http://schemas.microsoft.com/office/drawing/2014/main" val="1796969670"/>
                    </a:ext>
                  </a:extLst>
                </a:gridCol>
                <a:gridCol w="475818">
                  <a:extLst>
                    <a:ext uri="{9D8B030D-6E8A-4147-A177-3AD203B41FA5}">
                      <a16:colId xmlns:a16="http://schemas.microsoft.com/office/drawing/2014/main" val="2059408246"/>
                    </a:ext>
                  </a:extLst>
                </a:gridCol>
                <a:gridCol w="377632">
                  <a:extLst>
                    <a:ext uri="{9D8B030D-6E8A-4147-A177-3AD203B41FA5}">
                      <a16:colId xmlns:a16="http://schemas.microsoft.com/office/drawing/2014/main" val="3040725315"/>
                    </a:ext>
                  </a:extLst>
                </a:gridCol>
                <a:gridCol w="521134">
                  <a:extLst>
                    <a:ext uri="{9D8B030D-6E8A-4147-A177-3AD203B41FA5}">
                      <a16:colId xmlns:a16="http://schemas.microsoft.com/office/drawing/2014/main" val="1483961055"/>
                    </a:ext>
                  </a:extLst>
                </a:gridCol>
                <a:gridCol w="521134">
                  <a:extLst>
                    <a:ext uri="{9D8B030D-6E8A-4147-A177-3AD203B41FA5}">
                      <a16:colId xmlns:a16="http://schemas.microsoft.com/office/drawing/2014/main" val="1492317201"/>
                    </a:ext>
                  </a:extLst>
                </a:gridCol>
                <a:gridCol w="354974">
                  <a:extLst>
                    <a:ext uri="{9D8B030D-6E8A-4147-A177-3AD203B41FA5}">
                      <a16:colId xmlns:a16="http://schemas.microsoft.com/office/drawing/2014/main" val="1784925987"/>
                    </a:ext>
                  </a:extLst>
                </a:gridCol>
                <a:gridCol w="354974">
                  <a:extLst>
                    <a:ext uri="{9D8B030D-6E8A-4147-A177-3AD203B41FA5}">
                      <a16:colId xmlns:a16="http://schemas.microsoft.com/office/drawing/2014/main" val="4126310057"/>
                    </a:ext>
                  </a:extLst>
                </a:gridCol>
                <a:gridCol w="488529">
                  <a:extLst>
                    <a:ext uri="{9D8B030D-6E8A-4147-A177-3AD203B41FA5}">
                      <a16:colId xmlns:a16="http://schemas.microsoft.com/office/drawing/2014/main" val="3148902781"/>
                    </a:ext>
                  </a:extLst>
                </a:gridCol>
                <a:gridCol w="183658">
                  <a:extLst>
                    <a:ext uri="{9D8B030D-6E8A-4147-A177-3AD203B41FA5}">
                      <a16:colId xmlns:a16="http://schemas.microsoft.com/office/drawing/2014/main" val="2268055279"/>
                    </a:ext>
                  </a:extLst>
                </a:gridCol>
                <a:gridCol w="674074">
                  <a:extLst>
                    <a:ext uri="{9D8B030D-6E8A-4147-A177-3AD203B41FA5}">
                      <a16:colId xmlns:a16="http://schemas.microsoft.com/office/drawing/2014/main" val="1792577593"/>
                    </a:ext>
                  </a:extLst>
                </a:gridCol>
                <a:gridCol w="674074">
                  <a:extLst>
                    <a:ext uri="{9D8B030D-6E8A-4147-A177-3AD203B41FA5}">
                      <a16:colId xmlns:a16="http://schemas.microsoft.com/office/drawing/2014/main" val="4020814177"/>
                    </a:ext>
                  </a:extLst>
                </a:gridCol>
                <a:gridCol w="460712">
                  <a:extLst>
                    <a:ext uri="{9D8B030D-6E8A-4147-A177-3AD203B41FA5}">
                      <a16:colId xmlns:a16="http://schemas.microsoft.com/office/drawing/2014/main" val="1250097472"/>
                    </a:ext>
                  </a:extLst>
                </a:gridCol>
                <a:gridCol w="309658">
                  <a:extLst>
                    <a:ext uri="{9D8B030D-6E8A-4147-A177-3AD203B41FA5}">
                      <a16:colId xmlns:a16="http://schemas.microsoft.com/office/drawing/2014/main" val="3148382127"/>
                    </a:ext>
                  </a:extLst>
                </a:gridCol>
                <a:gridCol w="566449">
                  <a:extLst>
                    <a:ext uri="{9D8B030D-6E8A-4147-A177-3AD203B41FA5}">
                      <a16:colId xmlns:a16="http://schemas.microsoft.com/office/drawing/2014/main" val="2981019270"/>
                    </a:ext>
                  </a:extLst>
                </a:gridCol>
                <a:gridCol w="626871">
                  <a:extLst>
                    <a:ext uri="{9D8B030D-6E8A-4147-A177-3AD203B41FA5}">
                      <a16:colId xmlns:a16="http://schemas.microsoft.com/office/drawing/2014/main" val="2763021549"/>
                    </a:ext>
                  </a:extLst>
                </a:gridCol>
                <a:gridCol w="626871">
                  <a:extLst>
                    <a:ext uri="{9D8B030D-6E8A-4147-A177-3AD203B41FA5}">
                      <a16:colId xmlns:a16="http://schemas.microsoft.com/office/drawing/2014/main" val="766469058"/>
                    </a:ext>
                  </a:extLst>
                </a:gridCol>
              </a:tblGrid>
              <a:tr h="369885">
                <a:tc gridSpan="19">
                  <a:txBody>
                    <a:bodyPr/>
                    <a:lstStyle/>
                    <a:p>
                      <a:pPr algn="ctr" fontAlgn="b"/>
                      <a:r>
                        <a:rPr lang="ru-RU" sz="750" b="1" i="0" u="none" strike="noStrike" dirty="0">
                          <a:solidFill>
                            <a:srgbClr val="000000"/>
                          </a:solidFill>
                          <a:effectLst/>
                          <a:latin typeface="Arial" panose="020B0604020202020204" pitchFamily="34" charset="0"/>
                          <a:cs typeface="Arial" panose="020B0604020202020204" pitchFamily="34" charset="0"/>
                        </a:rPr>
                        <a:t>Сведения о недвижимом имуществе, за исключением земельных участков,</a:t>
                      </a:r>
                      <a:br>
                        <a:rPr lang="ru-RU" sz="750" b="1" i="0" u="none" strike="noStrike" dirty="0">
                          <a:solidFill>
                            <a:srgbClr val="000000"/>
                          </a:solidFill>
                          <a:effectLst/>
                          <a:latin typeface="Arial" panose="020B0604020202020204" pitchFamily="34" charset="0"/>
                          <a:cs typeface="Arial" panose="020B0604020202020204" pitchFamily="34" charset="0"/>
                        </a:rPr>
                      </a:br>
                      <a:r>
                        <a:rPr lang="ru-RU" sz="750" b="1" i="0" u="none" strike="noStrike" dirty="0">
                          <a:solidFill>
                            <a:srgbClr val="000000"/>
                          </a:solidFill>
                          <a:effectLst/>
                          <a:latin typeface="Arial" panose="020B0604020202020204" pitchFamily="34" charset="0"/>
                          <a:cs typeface="Arial" panose="020B0604020202020204" pitchFamily="34" charset="0"/>
                        </a:rPr>
                        <a:t>закрепленном на праве оперативного управления</a:t>
                      </a:r>
                    </a:p>
                  </a:txBody>
                  <a:tcPr marL="4689" marR="4689" marT="4689"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180149244"/>
                  </a:ext>
                </a:extLst>
              </a:tr>
              <a:tr h="125115">
                <a:tc>
                  <a:txBody>
                    <a:bodyPr/>
                    <a:lstStyle/>
                    <a:p>
                      <a:pPr algn="ctr" fontAlgn="b"/>
                      <a:endParaRPr lang="ru-RU" sz="750" b="1"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gridSpan="2">
                  <a:txBody>
                    <a:bodyPr/>
                    <a:lstStyle/>
                    <a:p>
                      <a:pPr algn="ctr" fontAlgn="b"/>
                      <a:endParaRPr lang="ru-RU" sz="750" b="1"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hMerge="1">
                  <a:txBody>
                    <a:bodyPr/>
                    <a:lstStyle/>
                    <a:p>
                      <a:endParaRPr lang="ru-RU"/>
                    </a:p>
                  </a:txBody>
                  <a:tcPr/>
                </a:tc>
                <a:tc>
                  <a:txBody>
                    <a:bodyPr/>
                    <a:lstStyle/>
                    <a:p>
                      <a:pPr algn="ctr" fontAlgn="b"/>
                      <a:endParaRPr lang="ru-RU" sz="750" b="1"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ctr" fontAlgn="b"/>
                      <a:endParaRPr lang="ru-RU" sz="750" b="1"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ctr" fontAlgn="b"/>
                      <a:endParaRPr lang="ru-RU" sz="750" b="1"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ctr" fontAlgn="b"/>
                      <a:endParaRPr lang="ru-RU" sz="750" b="1"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ctr" fontAlgn="b"/>
                      <a:endParaRPr lang="ru-RU" sz="750" b="1"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ctr" fontAlgn="b"/>
                      <a:endParaRPr lang="ru-RU" sz="750" b="1"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ctr" fontAlgn="b"/>
                      <a:endParaRPr lang="ru-RU" sz="750" b="1"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gridSpan="2">
                  <a:txBody>
                    <a:bodyPr/>
                    <a:lstStyle/>
                    <a:p>
                      <a:pPr algn="ctr" fontAlgn="b"/>
                      <a:endParaRPr lang="ru-RU" sz="750" b="1"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hMerge="1">
                  <a:txBody>
                    <a:bodyPr/>
                    <a:lstStyle/>
                    <a:p>
                      <a:endParaRPr lang="ru-RU"/>
                    </a:p>
                  </a:txBody>
                  <a:tcPr/>
                </a:tc>
                <a:tc>
                  <a:txBody>
                    <a:bodyPr/>
                    <a:lstStyle/>
                    <a:p>
                      <a:pPr algn="ctr" fontAlgn="b"/>
                      <a:endParaRPr lang="ru-RU" sz="750" b="1"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ctr" fontAlgn="b"/>
                      <a:endParaRPr lang="ru-RU" sz="750" b="1"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ctr" fontAlgn="b"/>
                      <a:endParaRPr lang="ru-RU" sz="750" b="1"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ctr" fontAlgn="b"/>
                      <a:endParaRPr lang="ru-RU" sz="750" b="1"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ctr" fontAlgn="b"/>
                      <a:endParaRPr lang="ru-RU" sz="750" b="1"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ctr" fontAlgn="b"/>
                      <a:endParaRPr lang="ru-RU" sz="750" b="1"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ctr" fontAlgn="b"/>
                      <a:endParaRPr lang="ru-RU" sz="750" b="1"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77705708"/>
                  </a:ext>
                </a:extLst>
              </a:tr>
              <a:tr h="152306">
                <a:tc>
                  <a:txBody>
                    <a:bodyPr/>
                    <a:lstStyle/>
                    <a:p>
                      <a:pPr algn="l" fontAlgn="b"/>
                      <a:endParaRPr lang="ru-RU" sz="750" b="0" i="0" u="none" strike="noStrike" dirty="0">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gridSpan="2">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hMerge="1">
                  <a:txBody>
                    <a:bodyPr/>
                    <a:lstStyle/>
                    <a:p>
                      <a:endParaRPr lang="ru-RU"/>
                    </a:p>
                  </a:txBody>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gridSpan="2">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hMerge="1">
                  <a:txBody>
                    <a:bodyPr/>
                    <a:lstStyle/>
                    <a:p>
                      <a:endParaRPr lang="ru-RU"/>
                    </a:p>
                  </a:txBody>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КОДЫ</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112405219"/>
                  </a:ext>
                </a:extLst>
              </a:tr>
              <a:tr h="145053">
                <a:tc>
                  <a:txBody>
                    <a:bodyPr/>
                    <a:lstStyle/>
                    <a:p>
                      <a:pPr algn="l" fontAlgn="b"/>
                      <a:endParaRPr lang="ru-RU" sz="750" b="0" i="0" u="none" strike="noStrike" dirty="0">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gridSpan="2">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hMerge="1">
                  <a:txBody>
                    <a:bodyPr/>
                    <a:lstStyle/>
                    <a:p>
                      <a:endParaRPr lang="ru-RU"/>
                    </a:p>
                  </a:txBody>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gridSpan="11">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на 1 __________ 20 __ г.</a:t>
                      </a:r>
                    </a:p>
                  </a:txBody>
                  <a:tcPr marL="4689" marR="4689" marT="4689"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gridSpan="2">
                  <a:txBody>
                    <a:bodyPr/>
                    <a:lstStyle/>
                    <a:p>
                      <a:pPr algn="r" fontAlgn="b"/>
                      <a:r>
                        <a:rPr lang="ru-RU" sz="750" b="0" i="0" u="none" strike="noStrike">
                          <a:solidFill>
                            <a:srgbClr val="000000"/>
                          </a:solidFill>
                          <a:effectLst/>
                          <a:latin typeface="Arial" panose="020B0604020202020204" pitchFamily="34" charset="0"/>
                          <a:cs typeface="Arial" panose="020B0604020202020204" pitchFamily="34" charset="0"/>
                        </a:rPr>
                        <a:t>Дата</a:t>
                      </a:r>
                    </a:p>
                  </a:txBody>
                  <a:tcPr marL="4689" marR="42200" marT="4689"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ctr" fontAlgn="ctr"/>
                      <a:r>
                        <a:rPr lang="ru-RU" sz="750" b="0" i="0" u="none" strike="noStrike">
                          <a:solidFill>
                            <a:srgbClr val="FF0000"/>
                          </a:solidFill>
                          <a:effectLst/>
                          <a:latin typeface="Arial" panose="020B0604020202020204" pitchFamily="34" charset="0"/>
                          <a:cs typeface="Arial" panose="020B0604020202020204" pitchFamily="34" charset="0"/>
                        </a:rPr>
                        <a:t> </a:t>
                      </a:r>
                    </a:p>
                  </a:txBody>
                  <a:tcPr marL="4689" marR="4689" marT="468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4134800059"/>
                  </a:ext>
                </a:extLst>
              </a:tr>
              <a:tr h="145053">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gridSpan="2">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hMerge="1">
                  <a:txBody>
                    <a:bodyPr/>
                    <a:lstStyle/>
                    <a:p>
                      <a:endParaRPr lang="ru-RU"/>
                    </a:p>
                  </a:txBody>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gridSpan="2">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hMerge="1">
                  <a:txBody>
                    <a:bodyPr/>
                    <a:lstStyle/>
                    <a:p>
                      <a:endParaRPr lang="ru-RU"/>
                    </a:p>
                  </a:txBody>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gridSpan="2">
                  <a:txBody>
                    <a:bodyPr/>
                    <a:lstStyle/>
                    <a:p>
                      <a:pPr algn="r" fontAlgn="b"/>
                      <a:r>
                        <a:rPr lang="ru-RU" sz="750" b="0" i="0" u="none" strike="noStrike">
                          <a:solidFill>
                            <a:srgbClr val="000000"/>
                          </a:solidFill>
                          <a:effectLst/>
                          <a:latin typeface="Arial" panose="020B0604020202020204" pitchFamily="34" charset="0"/>
                          <a:cs typeface="Arial" panose="020B0604020202020204" pitchFamily="34" charset="0"/>
                        </a:rPr>
                        <a:t>по Сводному реестру</a:t>
                      </a:r>
                    </a:p>
                  </a:txBody>
                  <a:tcPr marL="4689" marR="42200" marT="4689"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902867705"/>
                  </a:ext>
                </a:extLst>
              </a:tr>
              <a:tr h="145053">
                <a:tc>
                  <a:txBody>
                    <a:bodyPr/>
                    <a:lstStyle/>
                    <a:p>
                      <a:pPr algn="l" fontAlgn="b"/>
                      <a:endParaRPr lang="ru-RU" sz="750" b="0" i="0" u="none" strike="noStrike" dirty="0">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gridSpan="2">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hMerge="1">
                  <a:txBody>
                    <a:bodyPr/>
                    <a:lstStyle/>
                    <a:p>
                      <a:endParaRPr lang="ru-RU"/>
                    </a:p>
                  </a:txBody>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gridSpan="2">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hMerge="1">
                  <a:txBody>
                    <a:bodyPr/>
                    <a:lstStyle/>
                    <a:p>
                      <a:endParaRPr lang="ru-RU"/>
                    </a:p>
                  </a:txBody>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a:noFill/>
                    </a:lnB>
                  </a:tcPr>
                </a:tc>
                <a:tc gridSpan="2">
                  <a:txBody>
                    <a:bodyPr/>
                    <a:lstStyle/>
                    <a:p>
                      <a:pPr algn="r" fontAlgn="b"/>
                      <a:r>
                        <a:rPr lang="ru-RU" sz="750" b="0" i="0" u="none" strike="noStrike">
                          <a:solidFill>
                            <a:srgbClr val="000000"/>
                          </a:solidFill>
                          <a:effectLst/>
                          <a:latin typeface="Arial" panose="020B0604020202020204" pitchFamily="34" charset="0"/>
                          <a:cs typeface="Arial" panose="020B0604020202020204" pitchFamily="34" charset="0"/>
                        </a:rPr>
                        <a:t>ИНН</a:t>
                      </a:r>
                    </a:p>
                  </a:txBody>
                  <a:tcPr marL="4689" marR="42200" marT="4689"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500972722"/>
                  </a:ext>
                </a:extLst>
              </a:tr>
              <a:tr h="145053">
                <a:tc gridSpan="4">
                  <a:txBody>
                    <a:bodyPr/>
                    <a:lstStyle/>
                    <a:p>
                      <a:pPr algn="l" fontAlgn="b"/>
                      <a:r>
                        <a:rPr lang="ru-RU" sz="750" b="0" i="0" u="none" strike="noStrike" dirty="0">
                          <a:solidFill>
                            <a:srgbClr val="000000"/>
                          </a:solidFill>
                          <a:effectLst/>
                          <a:latin typeface="Arial" panose="020B0604020202020204" pitchFamily="34" charset="0"/>
                          <a:cs typeface="Arial" panose="020B0604020202020204" pitchFamily="34" charset="0"/>
                        </a:rPr>
                        <a:t>Учреждение</a:t>
                      </a:r>
                    </a:p>
                  </a:txBody>
                  <a:tcPr marL="4689" marR="4689" marT="4689"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gridSpan="2">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gridSpan="2">
                  <a:txBody>
                    <a:bodyPr/>
                    <a:lstStyle/>
                    <a:p>
                      <a:pPr algn="r" fontAlgn="b"/>
                      <a:r>
                        <a:rPr lang="ru-RU" sz="750" b="0" i="0" u="none" strike="noStrike">
                          <a:solidFill>
                            <a:srgbClr val="000000"/>
                          </a:solidFill>
                          <a:effectLst/>
                          <a:latin typeface="Arial" panose="020B0604020202020204" pitchFamily="34" charset="0"/>
                          <a:cs typeface="Arial" panose="020B0604020202020204" pitchFamily="34" charset="0"/>
                        </a:rPr>
                        <a:t>КПП</a:t>
                      </a:r>
                    </a:p>
                  </a:txBody>
                  <a:tcPr marL="4689" marR="42200" marT="4689"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708625810"/>
                  </a:ext>
                </a:extLst>
              </a:tr>
              <a:tr h="130547">
                <a:tc rowSpan="2" gridSpan="4">
                  <a:txBody>
                    <a:bodyPr/>
                    <a:lstStyle/>
                    <a:p>
                      <a:pPr algn="l" fontAlgn="b"/>
                      <a:r>
                        <a:rPr lang="ru-RU" sz="750" b="0" i="0" u="none" strike="noStrike" dirty="0">
                          <a:solidFill>
                            <a:srgbClr val="000000"/>
                          </a:solidFill>
                          <a:effectLst/>
                          <a:latin typeface="Arial" panose="020B0604020202020204" pitchFamily="34" charset="0"/>
                          <a:cs typeface="Arial" panose="020B0604020202020204" pitchFamily="34" charset="0"/>
                        </a:rPr>
                        <a:t>Орган, осуществляющий функции </a:t>
                      </a:r>
                      <a:br>
                        <a:rPr lang="ru-RU" sz="750" b="0" i="0" u="none" strike="noStrike" dirty="0">
                          <a:solidFill>
                            <a:srgbClr val="000000"/>
                          </a:solidFill>
                          <a:effectLst/>
                          <a:latin typeface="Arial" panose="020B0604020202020204" pitchFamily="34" charset="0"/>
                          <a:cs typeface="Arial" panose="020B0604020202020204" pitchFamily="34" charset="0"/>
                        </a:rPr>
                      </a:br>
                      <a:r>
                        <a:rPr lang="ru-RU" sz="750" b="0" i="0" u="none" strike="noStrike" dirty="0">
                          <a:solidFill>
                            <a:srgbClr val="000000"/>
                          </a:solidFill>
                          <a:effectLst/>
                          <a:latin typeface="Arial" panose="020B0604020202020204" pitchFamily="34" charset="0"/>
                          <a:cs typeface="Arial" panose="020B0604020202020204" pitchFamily="34" charset="0"/>
                        </a:rPr>
                        <a:t>и полномочия учредителя</a:t>
                      </a:r>
                    </a:p>
                  </a:txBody>
                  <a:tcPr marL="4689" marR="4689" marT="4689" marB="0" anchor="b">
                    <a:lnL>
                      <a:noFill/>
                    </a:lnL>
                    <a:lnR>
                      <a:noFill/>
                    </a:lnR>
                    <a:lnT>
                      <a:noFill/>
                    </a:lnT>
                    <a:lnB>
                      <a:noFill/>
                    </a:lnB>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w="6350" cap="flat" cmpd="sng" algn="ctr">
                      <a:solidFill>
                        <a:srgbClr val="000000"/>
                      </a:solidFill>
                      <a:prstDash val="solid"/>
                      <a:round/>
                      <a:headEnd type="none" w="med" len="med"/>
                      <a:tailEnd type="none" w="med" len="med"/>
                    </a:lnT>
                    <a:lnB>
                      <a:noFill/>
                    </a:lnB>
                  </a:tcPr>
                </a:tc>
                <a:tc gridSpan="2">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w="6350" cap="flat" cmpd="sng" algn="ctr">
                      <a:solidFill>
                        <a:srgbClr val="000000"/>
                      </a:solidFill>
                      <a:prstDash val="solid"/>
                      <a:round/>
                      <a:headEnd type="none" w="med" len="med"/>
                      <a:tailEnd type="none" w="med" len="med"/>
                    </a:lnT>
                    <a:lnB>
                      <a:noFill/>
                    </a:lnB>
                  </a:tcPr>
                </a:tc>
                <a:tc rowSpan="2" gridSpan="2">
                  <a:txBody>
                    <a:bodyPr/>
                    <a:lstStyle/>
                    <a:p>
                      <a:pPr algn="r" fontAlgn="b"/>
                      <a:r>
                        <a:rPr lang="ru-RU" sz="750" b="0" i="0" u="none" strike="noStrike">
                          <a:solidFill>
                            <a:srgbClr val="000000"/>
                          </a:solidFill>
                          <a:effectLst/>
                          <a:latin typeface="Arial" panose="020B0604020202020204" pitchFamily="34" charset="0"/>
                          <a:cs typeface="Arial" panose="020B0604020202020204" pitchFamily="34" charset="0"/>
                        </a:rPr>
                        <a:t>глава по БК</a:t>
                      </a:r>
                    </a:p>
                  </a:txBody>
                  <a:tcPr marL="4689" marR="42200" marT="4689" marB="0" anchor="b">
                    <a:lnL>
                      <a:noFill/>
                    </a:lnL>
                    <a:lnR w="12700" cap="flat" cmpd="sng" algn="ctr">
                      <a:solidFill>
                        <a:srgbClr val="000000"/>
                      </a:solidFill>
                      <a:prstDash val="solid"/>
                      <a:round/>
                      <a:headEnd type="none" w="med" len="med"/>
                      <a:tailEnd type="none" w="med" len="med"/>
                    </a:lnR>
                    <a:lnT>
                      <a:noFill/>
                    </a:lnT>
                    <a:lnB>
                      <a:noFill/>
                    </a:lnB>
                  </a:tcPr>
                </a:tc>
                <a:tc rowSpan="2" hMerge="1">
                  <a:txBody>
                    <a:bodyPr/>
                    <a:lstStyle/>
                    <a:p>
                      <a:endParaRPr lang="ru-RU"/>
                    </a:p>
                  </a:txBody>
                  <a:tcPr/>
                </a:tc>
                <a:tc rowSpan="2">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830274964"/>
                  </a:ext>
                </a:extLst>
              </a:tr>
              <a:tr h="145053">
                <a:tc gridSpan="4"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gridSpan="2">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gridSpan="2" vMerge="1">
                  <a:txBody>
                    <a:bodyPr/>
                    <a:lstStyle/>
                    <a:p>
                      <a:endParaRPr lang="ru-RU"/>
                    </a:p>
                  </a:txBody>
                  <a:tcPr/>
                </a:tc>
                <a:tc hMerge="1" vMerge="1">
                  <a:txBody>
                    <a:bodyPr/>
                    <a:lstStyle/>
                    <a:p>
                      <a:endParaRPr lang="ru-RU"/>
                    </a:p>
                  </a:txBody>
                  <a:tcPr/>
                </a:tc>
                <a:tc vMerge="1">
                  <a:txBody>
                    <a:bodyPr/>
                    <a:lstStyle/>
                    <a:p>
                      <a:endParaRPr lang="ru-RU"/>
                    </a:p>
                  </a:txBody>
                  <a:tcPr/>
                </a:tc>
                <a:extLst>
                  <a:ext uri="{0D108BD9-81ED-4DB2-BD59-A6C34878D82A}">
                    <a16:rowId xmlns:a16="http://schemas.microsoft.com/office/drawing/2014/main" val="611510188"/>
                  </a:ext>
                </a:extLst>
              </a:tr>
              <a:tr h="145053">
                <a:tc gridSpan="4">
                  <a:txBody>
                    <a:bodyPr/>
                    <a:lstStyle/>
                    <a:p>
                      <a:pPr algn="l" fontAlgn="b"/>
                      <a:r>
                        <a:rPr lang="ru-RU" sz="750" b="0" i="0" u="none" strike="noStrike" dirty="0">
                          <a:solidFill>
                            <a:srgbClr val="000000"/>
                          </a:solidFill>
                          <a:effectLst/>
                          <a:latin typeface="Arial" panose="020B0604020202020204" pitchFamily="34" charset="0"/>
                          <a:cs typeface="Arial" panose="020B0604020202020204" pitchFamily="34" charset="0"/>
                        </a:rPr>
                        <a:t>Публично-правовое образование</a:t>
                      </a:r>
                    </a:p>
                  </a:txBody>
                  <a:tcPr marL="4689" marR="4689" marT="4689"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r" fontAlgn="b"/>
                      <a:r>
                        <a:rPr lang="ru-RU" sz="750" b="0" i="0" u="none" strike="noStrike">
                          <a:solidFill>
                            <a:srgbClr val="000000"/>
                          </a:solidFill>
                          <a:effectLst/>
                          <a:latin typeface="Arial" panose="020B0604020202020204" pitchFamily="34" charset="0"/>
                          <a:cs typeface="Arial" panose="020B0604020202020204" pitchFamily="34" charset="0"/>
                        </a:rPr>
                        <a:t>по ОКТМО</a:t>
                      </a:r>
                    </a:p>
                  </a:txBody>
                  <a:tcPr marL="4689" marR="42200" marT="4689"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481938151"/>
                  </a:ext>
                </a:extLst>
              </a:tr>
              <a:tr h="152306">
                <a:tc gridSpan="4">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Периодичность: годовая</a:t>
                      </a:r>
                    </a:p>
                  </a:txBody>
                  <a:tcPr marL="4689" marR="4689" marT="4689"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w="6350" cap="flat" cmpd="sng" algn="ctr">
                      <a:solidFill>
                        <a:srgbClr val="000000"/>
                      </a:solidFill>
                      <a:prstDash val="solid"/>
                      <a:round/>
                      <a:headEnd type="none" w="med" len="med"/>
                      <a:tailEnd type="none" w="med" len="med"/>
                    </a:lnT>
                    <a:lnB>
                      <a:noFill/>
                    </a:lnB>
                  </a:tcPr>
                </a:tc>
                <a:tc gridSpan="2">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r"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2200" marT="4689" marB="0" anchor="b">
                    <a:lnL>
                      <a:noFill/>
                    </a:lnL>
                    <a:lnR>
                      <a:noFill/>
                    </a:lnR>
                    <a:lnT>
                      <a:noFill/>
                    </a:lnT>
                    <a:lnB>
                      <a:noFill/>
                    </a:lnB>
                  </a:tcPr>
                </a:tc>
                <a:tc>
                  <a:txBody>
                    <a:bodyPr/>
                    <a:lstStyle/>
                    <a:p>
                      <a:pPr algn="r"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2200" marT="4689"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190003254"/>
                  </a:ext>
                </a:extLst>
              </a:tr>
              <a:tr h="181316">
                <a:tc>
                  <a:txBody>
                    <a:bodyPr/>
                    <a:lstStyle/>
                    <a:p>
                      <a:pPr algn="l" fontAlgn="b"/>
                      <a:endParaRPr lang="ru-RU" sz="750" b="0" i="0" u="none" strike="noStrike" dirty="0">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gridSpan="2">
                  <a:txBody>
                    <a:bodyPr/>
                    <a:lstStyle/>
                    <a:p>
                      <a:endParaRPr lang="ru-RU"/>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gridSpan="2">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54249796"/>
                  </a:ext>
                </a:extLst>
              </a:tr>
              <a:tr h="275601">
                <a:tc rowSpan="4" gridSpan="2">
                  <a:txBody>
                    <a:bodyPr/>
                    <a:lstStyle/>
                    <a:p>
                      <a:pPr algn="ctr" fontAlgn="ctr"/>
                      <a:r>
                        <a:rPr lang="ru-RU" sz="750" b="0" i="0" u="none" strike="noStrike" dirty="0">
                          <a:solidFill>
                            <a:srgbClr val="000000"/>
                          </a:solidFill>
                          <a:effectLst/>
                          <a:latin typeface="Arial" panose="020B0604020202020204" pitchFamily="34" charset="0"/>
                          <a:cs typeface="Arial" panose="020B0604020202020204" pitchFamily="34" charset="0"/>
                        </a:rPr>
                        <a:t>Наименование объекта </a:t>
                      </a:r>
                    </a:p>
                  </a:txBody>
                  <a:tcPr marL="4689" marR="4689" marT="4689"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hMerge="1">
                  <a:txBody>
                    <a:bodyPr/>
                    <a:lstStyle/>
                    <a:p>
                      <a:endParaRPr lang="ru-RU"/>
                    </a:p>
                  </a:txBody>
                  <a:tcPr/>
                </a:tc>
                <a:tc rowSpan="4" gridSpan="2">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Адрес</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hMerge="1">
                  <a:txBody>
                    <a:bodyPr/>
                    <a:lstStyle/>
                    <a:p>
                      <a:pPr algn="ctr" fontAlgn="ctr"/>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Кадастровый номер</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Код по ОКТМО</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Год постройки</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Единица измерения</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4">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Код строки</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5">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Используется учреждением</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Передано во временное пользование сторонним организациям (индивидуальным предпринимателям)</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977059733"/>
                  </a:ext>
                </a:extLst>
              </a:tr>
              <a:tr h="152306">
                <a:tc gridSpan="2" vMerge="1">
                  <a:txBody>
                    <a:bodyPr/>
                    <a:lstStyle/>
                    <a:p>
                      <a:endParaRPr lang="ru-RU"/>
                    </a:p>
                  </a:txBody>
                  <a:tcPr/>
                </a:tc>
                <a:tc hMerge="1" vMerge="1">
                  <a:txBody>
                    <a:bodyPr/>
                    <a:lstStyle/>
                    <a:p>
                      <a:endParaRPr lang="ru-RU"/>
                    </a:p>
                  </a:txBody>
                  <a:tcPr/>
                </a:tc>
                <a:tc gridSpan="2"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rowSpan="3">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наименование</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код </a:t>
                      </a:r>
                      <a:br>
                        <a:rPr lang="ru-RU" sz="750" b="0" i="0" u="none" strike="noStrike">
                          <a:solidFill>
                            <a:srgbClr val="000000"/>
                          </a:solidFill>
                          <a:effectLst/>
                          <a:latin typeface="Arial" panose="020B0604020202020204" pitchFamily="34" charset="0"/>
                          <a:cs typeface="Arial" panose="020B0604020202020204" pitchFamily="34" charset="0"/>
                        </a:rPr>
                      </a:br>
                      <a:r>
                        <a:rPr lang="ru-RU" sz="750" b="0" i="0" u="none" strike="noStrike">
                          <a:solidFill>
                            <a:srgbClr val="000000"/>
                          </a:solidFill>
                          <a:effectLst/>
                          <a:latin typeface="Arial" panose="020B0604020202020204" pitchFamily="34" charset="0"/>
                          <a:cs typeface="Arial" panose="020B0604020202020204" pitchFamily="34" charset="0"/>
                        </a:rPr>
                        <a:t>по ОКЕИ</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rowSpan="3">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всего</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4">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в том числе:</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rowSpan="3">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всего</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в том числе:</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273434700"/>
                  </a:ext>
                </a:extLst>
              </a:tr>
              <a:tr h="253842">
                <a:tc gridSpan="2" vMerge="1">
                  <a:txBody>
                    <a:bodyPr/>
                    <a:lstStyle/>
                    <a:p>
                      <a:endParaRPr lang="ru-RU"/>
                    </a:p>
                  </a:txBody>
                  <a:tcPr/>
                </a:tc>
                <a:tc hMerge="1" vMerge="1">
                  <a:txBody>
                    <a:bodyPr/>
                    <a:lstStyle/>
                    <a:p>
                      <a:endParaRPr lang="ru-RU"/>
                    </a:p>
                  </a:txBody>
                  <a:tcPr/>
                </a:tc>
                <a:tc gridSpan="2"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gridSpan="3">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для осуществления основной деятельности </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pPr algn="ctr" fontAlgn="ctr"/>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rowSpan="2">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для иных целей</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rowSpan="2">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на основании договоров аренды</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 на основании договоров безвозмездного пользования</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без оформления права пользования (с почасовой оплатой)</a:t>
                      </a:r>
                    </a:p>
                  </a:txBody>
                  <a:tcPr marL="4689" marR="4689" marT="4689"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26845695"/>
                  </a:ext>
                </a:extLst>
              </a:tr>
              <a:tr h="596564">
                <a:tc gridSpan="2" vMerge="1">
                  <a:txBody>
                    <a:bodyPr/>
                    <a:lstStyle/>
                    <a:p>
                      <a:endParaRPr lang="ru-RU"/>
                    </a:p>
                  </a:txBody>
                  <a:tcPr/>
                </a:tc>
                <a:tc hMerge="1" vMerge="1">
                  <a:txBody>
                    <a:bodyPr/>
                    <a:lstStyle/>
                    <a:p>
                      <a:endParaRPr lang="ru-RU"/>
                    </a:p>
                  </a:txBody>
                  <a:tcPr/>
                </a:tc>
                <a:tc gridSpan="2"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gridSpan="2">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в рамках государственного (муниципального) задания</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за плату сверх государственного (муниципального) задания</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1277122740"/>
                  </a:ext>
                </a:extLst>
              </a:tr>
              <a:tr h="137800">
                <a:tc gridSpan="2">
                  <a:txBody>
                    <a:bodyPr/>
                    <a:lstStyle/>
                    <a:p>
                      <a:pPr algn="ctr" fontAlgn="ctr"/>
                      <a:r>
                        <a:rPr lang="ru-RU" sz="750" b="0" i="0" u="none" strike="noStrike" dirty="0">
                          <a:solidFill>
                            <a:srgbClr val="000000"/>
                          </a:solidFill>
                          <a:effectLst/>
                          <a:latin typeface="Arial" panose="020B0604020202020204" pitchFamily="34" charset="0"/>
                          <a:cs typeface="Arial" panose="020B0604020202020204" pitchFamily="34" charset="0"/>
                        </a:rPr>
                        <a:t>1</a:t>
                      </a:r>
                    </a:p>
                  </a:txBody>
                  <a:tcPr marL="4689" marR="4689" marT="4689"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2</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3</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4</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5</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6</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7</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8</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9</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10</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fontAlgn="ctr"/>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11</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12</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13</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14</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15</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750" b="0" i="0" u="none" strike="noStrike">
                          <a:solidFill>
                            <a:srgbClr val="000000"/>
                          </a:solidFill>
                          <a:effectLst/>
                          <a:latin typeface="Arial" panose="020B0604020202020204" pitchFamily="34" charset="0"/>
                          <a:cs typeface="Arial" panose="020B0604020202020204" pitchFamily="34" charset="0"/>
                        </a:rPr>
                        <a:t>16</a:t>
                      </a:r>
                    </a:p>
                  </a:txBody>
                  <a:tcPr marL="4689" marR="4689" marT="4689"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20958726"/>
                  </a:ext>
                </a:extLst>
              </a:tr>
              <a:tr h="145053">
                <a:tc gridSpan="2">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Площадные объекты</a:t>
                      </a:r>
                      <a:r>
                        <a:rPr lang="ru-RU" sz="750" b="0" i="0" u="none" strike="noStrike" baseline="30000">
                          <a:solidFill>
                            <a:srgbClr val="000000"/>
                          </a:solidFill>
                          <a:effectLst/>
                          <a:latin typeface="Arial" panose="020B0604020202020204" pitchFamily="34" charset="0"/>
                          <a:cs typeface="Arial" panose="020B0604020202020204" pitchFamily="34" charset="0"/>
                        </a:rPr>
                        <a:t>25</a:t>
                      </a:r>
                      <a:r>
                        <a:rPr lang="ru-RU" sz="750" b="0" i="0" u="none" strike="noStrike">
                          <a:solidFill>
                            <a:srgbClr val="000000"/>
                          </a:solidFill>
                          <a:effectLst/>
                          <a:latin typeface="Arial" panose="020B0604020202020204" pitchFamily="34" charset="0"/>
                          <a:cs typeface="Arial" panose="020B0604020202020204" pitchFamily="34" charset="0"/>
                        </a:rPr>
                        <a:t>, всего</a:t>
                      </a:r>
                    </a:p>
                  </a:txBody>
                  <a:tcPr marL="4689" marR="4689" marT="4689"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1000</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1"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l" fontAlgn="ctr"/>
                      <a:r>
                        <a:rPr lang="ru-RU" sz="750" b="1"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l" fontAlgn="ctr"/>
                      <a:endParaRPr lang="ru-RU" sz="750" b="1"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1"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1"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1"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1"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1"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1"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86022721"/>
                  </a:ext>
                </a:extLst>
              </a:tr>
              <a:tr h="282853">
                <a:tc gridSpan="2">
                  <a:txBody>
                    <a:bodyPr/>
                    <a:lstStyle/>
                    <a:p>
                      <a:pPr algn="l" fontAlgn="t"/>
                      <a:r>
                        <a:rPr lang="ru-RU" sz="75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750" b="0" i="0" u="none" strike="noStrike" dirty="0">
                          <a:solidFill>
                            <a:srgbClr val="000000"/>
                          </a:solidFill>
                          <a:effectLst/>
                          <a:latin typeface="Arial" panose="020B0604020202020204" pitchFamily="34" charset="0"/>
                          <a:cs typeface="Arial" panose="020B0604020202020204" pitchFamily="34" charset="0"/>
                        </a:rPr>
                      </a:br>
                      <a:endParaRPr lang="ru-RU" sz="750" b="0" i="0" u="none" strike="noStrike" dirty="0">
                        <a:solidFill>
                          <a:srgbClr val="000000"/>
                        </a:solidFill>
                        <a:effectLst/>
                        <a:latin typeface="Arial" panose="020B0604020202020204" pitchFamily="34" charset="0"/>
                        <a:cs typeface="Arial" panose="020B0604020202020204" pitchFamily="34" charset="0"/>
                      </a:endParaRPr>
                    </a:p>
                  </a:txBody>
                  <a:tcPr marL="84401" marR="4689" marT="4689"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l" fontAlgn="ctr"/>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1001</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55519848"/>
                  </a:ext>
                </a:extLst>
              </a:tr>
              <a:tr h="130547">
                <a:tc gridSpan="2">
                  <a:txBody>
                    <a:bodyPr/>
                    <a:lstStyle/>
                    <a:p>
                      <a:pPr algn="l" fontAlgn="t"/>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84401" marR="4689" marT="4689"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l" fontAlgn="ctr"/>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726887"/>
                  </a:ext>
                </a:extLst>
              </a:tr>
              <a:tr h="145053">
                <a:tc gridSpan="2">
                  <a:txBody>
                    <a:bodyPr/>
                    <a:lstStyle/>
                    <a:p>
                      <a:pPr algn="l" fontAlgn="b"/>
                      <a:r>
                        <a:rPr lang="ru-RU" sz="750" b="0" i="0" u="none" strike="noStrike">
                          <a:solidFill>
                            <a:srgbClr val="000000"/>
                          </a:solidFill>
                          <a:effectLst/>
                          <a:latin typeface="Arial" panose="020B0604020202020204" pitchFamily="34" charset="0"/>
                          <a:cs typeface="Arial" panose="020B0604020202020204" pitchFamily="34" charset="0"/>
                        </a:rPr>
                        <a:t>Линейные объекты</a:t>
                      </a:r>
                      <a:r>
                        <a:rPr lang="ru-RU" sz="750" b="0" i="0" u="none" strike="noStrike" baseline="30000">
                          <a:solidFill>
                            <a:srgbClr val="000000"/>
                          </a:solidFill>
                          <a:effectLst/>
                          <a:latin typeface="Arial" panose="020B0604020202020204" pitchFamily="34" charset="0"/>
                          <a:cs typeface="Arial" panose="020B0604020202020204" pitchFamily="34" charset="0"/>
                        </a:rPr>
                        <a:t>26</a:t>
                      </a:r>
                      <a:r>
                        <a:rPr lang="ru-RU" sz="750" b="0" i="0" u="none" strike="noStrike">
                          <a:solidFill>
                            <a:srgbClr val="000000"/>
                          </a:solidFill>
                          <a:effectLst/>
                          <a:latin typeface="Arial" panose="020B0604020202020204" pitchFamily="34" charset="0"/>
                          <a:cs typeface="Arial" panose="020B0604020202020204" pitchFamily="34" charset="0"/>
                        </a:rPr>
                        <a:t>, всего</a:t>
                      </a:r>
                    </a:p>
                  </a:txBody>
                  <a:tcPr marL="4689" marR="4689" marT="4689"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2000</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42740720"/>
                  </a:ext>
                </a:extLst>
              </a:tr>
              <a:tr h="282853">
                <a:tc gridSpan="2">
                  <a:txBody>
                    <a:bodyPr/>
                    <a:lstStyle/>
                    <a:p>
                      <a:pPr algn="l" fontAlgn="t"/>
                      <a:r>
                        <a:rPr lang="ru-RU" sz="75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750" b="0" i="0" u="none" strike="noStrike" dirty="0">
                          <a:solidFill>
                            <a:srgbClr val="000000"/>
                          </a:solidFill>
                          <a:effectLst/>
                          <a:latin typeface="Arial" panose="020B0604020202020204" pitchFamily="34" charset="0"/>
                          <a:cs typeface="Arial" panose="020B0604020202020204" pitchFamily="34" charset="0"/>
                        </a:rPr>
                      </a:br>
                      <a:endParaRPr lang="ru-RU" sz="750" b="0" i="0" u="none" strike="noStrike" dirty="0">
                        <a:solidFill>
                          <a:srgbClr val="000000"/>
                        </a:solidFill>
                        <a:effectLst/>
                        <a:latin typeface="Arial" panose="020B0604020202020204" pitchFamily="34" charset="0"/>
                        <a:cs typeface="Arial" panose="020B0604020202020204" pitchFamily="34" charset="0"/>
                      </a:endParaRPr>
                    </a:p>
                  </a:txBody>
                  <a:tcPr marL="84401" marR="4689" marT="4689"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l" fontAlgn="ctr"/>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2001</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19986225"/>
                  </a:ext>
                </a:extLst>
              </a:tr>
              <a:tr h="130547">
                <a:tc gridSpan="2">
                  <a:txBody>
                    <a:bodyPr/>
                    <a:lstStyle/>
                    <a:p>
                      <a:pPr algn="l" fontAlgn="t"/>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84401" marR="4689" marT="4689"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l" fontAlgn="ctr"/>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48948047"/>
                  </a:ext>
                </a:extLst>
              </a:tr>
              <a:tr h="268347">
                <a:tc gridSpan="2">
                  <a:txBody>
                    <a:bodyPr/>
                    <a:lstStyle/>
                    <a:p>
                      <a:pPr algn="l" fontAlgn="b"/>
                      <a:r>
                        <a:rPr lang="ru-RU" sz="750" b="0" i="0" u="none" strike="noStrike" dirty="0">
                          <a:solidFill>
                            <a:srgbClr val="000000"/>
                          </a:solidFill>
                          <a:effectLst/>
                          <a:latin typeface="Arial" panose="020B0604020202020204" pitchFamily="34" charset="0"/>
                          <a:cs typeface="Arial" panose="020B0604020202020204" pitchFamily="34" charset="0"/>
                        </a:rPr>
                        <a:t>Резервуары, емкости, иные аналогичные объекты, всего</a:t>
                      </a:r>
                    </a:p>
                  </a:txBody>
                  <a:tcPr marL="4689" marR="4689" marT="4689"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3000</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24129271"/>
                  </a:ext>
                </a:extLst>
              </a:tr>
              <a:tr h="297359">
                <a:tc gridSpan="2">
                  <a:txBody>
                    <a:bodyPr/>
                    <a:lstStyle/>
                    <a:p>
                      <a:pPr algn="l" fontAlgn="t"/>
                      <a:r>
                        <a:rPr lang="ru-RU" sz="75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750" b="0" i="0" u="none" strike="noStrike" dirty="0">
                          <a:solidFill>
                            <a:srgbClr val="000000"/>
                          </a:solidFill>
                          <a:effectLst/>
                          <a:latin typeface="Arial" panose="020B0604020202020204" pitchFamily="34" charset="0"/>
                          <a:cs typeface="Arial" panose="020B0604020202020204" pitchFamily="34" charset="0"/>
                        </a:rPr>
                      </a:br>
                      <a:endParaRPr lang="ru-RU" sz="750" b="0" i="0" u="none" strike="noStrike" dirty="0">
                        <a:solidFill>
                          <a:srgbClr val="000000"/>
                        </a:solidFill>
                        <a:effectLst/>
                        <a:latin typeface="Arial" panose="020B0604020202020204" pitchFamily="34" charset="0"/>
                        <a:cs typeface="Arial" panose="020B0604020202020204" pitchFamily="34" charset="0"/>
                      </a:endParaRPr>
                    </a:p>
                  </a:txBody>
                  <a:tcPr marL="84401" marR="4689" marT="4689"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l" fontAlgn="ctr"/>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3001</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68711686"/>
                  </a:ext>
                </a:extLst>
              </a:tr>
              <a:tr h="130547">
                <a:tc gridSpan="2">
                  <a:txBody>
                    <a:bodyPr/>
                    <a:lstStyle/>
                    <a:p>
                      <a:pPr algn="l" fontAlgn="b"/>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84401" marR="4689" marT="4689"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l" fontAlgn="ctr"/>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75816453"/>
                  </a:ext>
                </a:extLst>
              </a:tr>
              <a:tr h="275601">
                <a:tc gridSpan="2">
                  <a:txBody>
                    <a:bodyPr/>
                    <a:lstStyle/>
                    <a:p>
                      <a:pPr algn="l" fontAlgn="b"/>
                      <a:r>
                        <a:rPr lang="ru-RU" sz="750" b="0" i="0" u="none" strike="noStrike" dirty="0">
                          <a:solidFill>
                            <a:srgbClr val="000000"/>
                          </a:solidFill>
                          <a:effectLst/>
                          <a:latin typeface="Arial" panose="020B0604020202020204" pitchFamily="34" charset="0"/>
                          <a:cs typeface="Arial" panose="020B0604020202020204" pitchFamily="34" charset="0"/>
                        </a:rPr>
                        <a:t>Скважины, иные аналогичные объекты, всего</a:t>
                      </a:r>
                    </a:p>
                  </a:txBody>
                  <a:tcPr marL="4689" marR="4689" marT="4689"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4000</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53751069"/>
                  </a:ext>
                </a:extLst>
              </a:tr>
              <a:tr h="275601">
                <a:tc gridSpan="2">
                  <a:txBody>
                    <a:bodyPr/>
                    <a:lstStyle/>
                    <a:p>
                      <a:pPr algn="l" fontAlgn="t"/>
                      <a:r>
                        <a:rPr lang="ru-RU" sz="75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750" b="0" i="0" u="none" strike="noStrike" dirty="0">
                          <a:solidFill>
                            <a:srgbClr val="000000"/>
                          </a:solidFill>
                          <a:effectLst/>
                          <a:latin typeface="Arial" panose="020B0604020202020204" pitchFamily="34" charset="0"/>
                          <a:cs typeface="Arial" panose="020B0604020202020204" pitchFamily="34" charset="0"/>
                        </a:rPr>
                      </a:br>
                      <a:endParaRPr lang="ru-RU" sz="750" b="0" i="0" u="none" strike="noStrike" dirty="0">
                        <a:solidFill>
                          <a:srgbClr val="000000"/>
                        </a:solidFill>
                        <a:effectLst/>
                        <a:latin typeface="Arial" panose="020B0604020202020204" pitchFamily="34" charset="0"/>
                        <a:cs typeface="Arial" panose="020B0604020202020204" pitchFamily="34" charset="0"/>
                      </a:endParaRPr>
                    </a:p>
                  </a:txBody>
                  <a:tcPr marL="84401" marR="4689" marT="4689"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l" fontAlgn="ctr"/>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4001</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01596293"/>
                  </a:ext>
                </a:extLst>
              </a:tr>
              <a:tr h="130547">
                <a:tc gridSpan="2">
                  <a:txBody>
                    <a:bodyPr/>
                    <a:lstStyle/>
                    <a:p>
                      <a:pPr algn="l" fontAlgn="t"/>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84401" marR="4689" marT="4689"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l" fontAlgn="ctr"/>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l" fontAlgn="ctr"/>
                      <a:endParaRPr lang="ru-RU" sz="750" b="0" i="0" u="none" strike="noStrike" dirty="0">
                        <a:solidFill>
                          <a:srgbClr val="000000"/>
                        </a:solidFill>
                        <a:effectLst/>
                        <a:latin typeface="Arial" panose="020B0604020202020204" pitchFamily="34" charset="0"/>
                        <a:cs typeface="Arial" panose="020B0604020202020204" pitchFamily="34" charset="0"/>
                      </a:endParaRP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02823045"/>
                  </a:ext>
                </a:extLst>
              </a:tr>
              <a:tr h="268347">
                <a:tc gridSpan="2">
                  <a:txBody>
                    <a:bodyPr/>
                    <a:lstStyle/>
                    <a:p>
                      <a:pPr algn="l" fontAlgn="b"/>
                      <a:r>
                        <a:rPr lang="ru-RU" sz="750" b="0" i="0" u="none" strike="noStrike" dirty="0">
                          <a:solidFill>
                            <a:srgbClr val="000000"/>
                          </a:solidFill>
                          <a:effectLst/>
                          <a:latin typeface="Arial" panose="020B0604020202020204" pitchFamily="34" charset="0"/>
                          <a:cs typeface="Arial" panose="020B0604020202020204" pitchFamily="34" charset="0"/>
                        </a:rPr>
                        <a:t>Иные объекты, включая точечные, всего </a:t>
                      </a:r>
                    </a:p>
                  </a:txBody>
                  <a:tcPr marL="4689" marR="4689" marT="4689"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х</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х</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х</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х</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х</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5000</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03094939"/>
                  </a:ext>
                </a:extLst>
              </a:tr>
              <a:tr h="297359">
                <a:tc gridSpan="2">
                  <a:txBody>
                    <a:bodyPr/>
                    <a:lstStyle/>
                    <a:p>
                      <a:pPr algn="l" fontAlgn="t"/>
                      <a:r>
                        <a:rPr lang="ru-RU" sz="75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750" b="0" i="0" u="none" strike="noStrike" dirty="0">
                          <a:solidFill>
                            <a:srgbClr val="000000"/>
                          </a:solidFill>
                          <a:effectLst/>
                          <a:latin typeface="Arial" panose="020B0604020202020204" pitchFamily="34" charset="0"/>
                          <a:cs typeface="Arial" panose="020B0604020202020204" pitchFamily="34" charset="0"/>
                        </a:rPr>
                      </a:br>
                      <a:endParaRPr lang="ru-RU" sz="750" b="0" i="0" u="none" strike="noStrike" dirty="0">
                        <a:solidFill>
                          <a:srgbClr val="000000"/>
                        </a:solidFill>
                        <a:effectLst/>
                        <a:latin typeface="Arial" panose="020B0604020202020204" pitchFamily="34" charset="0"/>
                        <a:cs typeface="Arial" panose="020B0604020202020204" pitchFamily="34" charset="0"/>
                      </a:endParaRPr>
                    </a:p>
                  </a:txBody>
                  <a:tcPr marL="84401" marR="4689" marT="4689"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l" fontAlgn="ctr"/>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5001</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750" b="0" i="0" u="none" strike="noStrike" dirty="0">
                        <a:solidFill>
                          <a:srgbClr val="000000"/>
                        </a:solidFill>
                        <a:effectLst/>
                        <a:latin typeface="Arial" panose="020B0604020202020204" pitchFamily="34" charset="0"/>
                        <a:cs typeface="Arial" panose="020B0604020202020204" pitchFamily="34" charset="0"/>
                      </a:endParaRP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28419473"/>
                  </a:ext>
                </a:extLst>
              </a:tr>
              <a:tr h="130547">
                <a:tc gridSpan="2">
                  <a:txBody>
                    <a:bodyPr/>
                    <a:lstStyle/>
                    <a:p>
                      <a:pPr algn="l" fontAlgn="t"/>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84401" marR="4689" marT="4689"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l" fontAlgn="ctr"/>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750" b="0" i="0" u="none" strike="noStrike">
                        <a:solidFill>
                          <a:srgbClr val="000000"/>
                        </a:solidFill>
                        <a:effectLst/>
                        <a:latin typeface="Arial" panose="020B0604020202020204" pitchFamily="34" charset="0"/>
                        <a:cs typeface="Arial" panose="020B0604020202020204" pitchFamily="34" charset="0"/>
                      </a:endParaRP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58835567"/>
                  </a:ext>
                </a:extLst>
              </a:tr>
              <a:tr h="152306">
                <a:tc gridSpan="9">
                  <a:txBody>
                    <a:bodyPr/>
                    <a:lstStyle/>
                    <a:p>
                      <a:pPr algn="r" fontAlgn="b"/>
                      <a:r>
                        <a:rPr lang="ru-RU" sz="750" b="1" i="0" u="none" strike="noStrike" dirty="0">
                          <a:solidFill>
                            <a:srgbClr val="000000"/>
                          </a:solidFill>
                          <a:effectLst/>
                          <a:latin typeface="Arial" panose="020B0604020202020204" pitchFamily="34" charset="0"/>
                          <a:cs typeface="Arial" panose="020B0604020202020204" pitchFamily="34" charset="0"/>
                        </a:rPr>
                        <a:t>Итого</a:t>
                      </a:r>
                    </a:p>
                  </a:txBody>
                  <a:tcPr marL="4689" marR="4689" marT="4689"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ctr" fontAlgn="b"/>
                      <a:r>
                        <a:rPr lang="ru-RU" sz="750" b="1" i="0" u="none" strike="noStrike">
                          <a:solidFill>
                            <a:srgbClr val="000000"/>
                          </a:solidFill>
                          <a:effectLst/>
                          <a:latin typeface="Arial" panose="020B0604020202020204" pitchFamily="34" charset="0"/>
                          <a:cs typeface="Arial" panose="020B0604020202020204" pitchFamily="34" charset="0"/>
                        </a:rPr>
                        <a:t>9000</a:t>
                      </a:r>
                    </a:p>
                  </a:txBody>
                  <a:tcPr marL="4689" marR="4689" marT="46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fontAlgn="b"/>
                      <a:endParaRPr lang="ru-RU" sz="750" b="0" i="0" u="none" strike="noStrike" dirty="0">
                        <a:solidFill>
                          <a:srgbClr val="000000"/>
                        </a:solidFill>
                        <a:effectLst/>
                        <a:latin typeface="Arial" panose="020B0604020202020204" pitchFamily="34" charset="0"/>
                        <a:cs typeface="Arial" panose="020B0604020202020204" pitchFamily="34" charset="0"/>
                      </a:endParaRP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50" b="0" i="0" u="none" strike="noStrike">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50" b="0" i="0" u="none" strike="noStrike" dirty="0">
                          <a:solidFill>
                            <a:srgbClr val="000000"/>
                          </a:solidFill>
                          <a:effectLst/>
                          <a:latin typeface="Arial" panose="020B0604020202020204" pitchFamily="34" charset="0"/>
                          <a:cs typeface="Arial" panose="020B0604020202020204" pitchFamily="34" charset="0"/>
                        </a:rPr>
                        <a:t> </a:t>
                      </a:r>
                    </a:p>
                  </a:txBody>
                  <a:tcPr marL="4689" marR="4689" marT="4689"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20699917"/>
                  </a:ext>
                </a:extLst>
              </a:tr>
            </a:tbl>
          </a:graphicData>
        </a:graphic>
      </p:graphicFrame>
    </p:spTree>
    <p:extLst>
      <p:ext uri="{BB962C8B-B14F-4D97-AF65-F5344CB8AC3E}">
        <p14:creationId xmlns:p14="http://schemas.microsoft.com/office/powerpoint/2010/main" val="3723471531"/>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0" y="14876"/>
            <a:ext cx="8263830" cy="471586"/>
          </a:xfrm>
        </p:spPr>
        <p:txBody>
          <a:bodyPr>
            <a:normAutofit fontScale="90000"/>
          </a:bodyPr>
          <a:lstStyle/>
          <a:p>
            <a:r>
              <a:rPr lang="ru-RU" dirty="0" smtClean="0">
                <a:latin typeface="Arial" panose="020B0604020202020204" pitchFamily="34" charset="0"/>
                <a:cs typeface="Arial" panose="020B0604020202020204" pitchFamily="34" charset="0"/>
              </a:rPr>
              <a:t>Остались на счетах в банках:</a:t>
            </a:r>
            <a:endParaRPr lang="ru-RU" dirty="0">
              <a:latin typeface="Arial" panose="020B0604020202020204" pitchFamily="34" charset="0"/>
              <a:cs typeface="Arial" panose="020B0604020202020204" pitchFamily="34" charset="0"/>
            </a:endParaRPr>
          </a:p>
        </p:txBody>
      </p:sp>
      <p:sp>
        <p:nvSpPr>
          <p:cNvPr id="3" name="Объект 2"/>
          <p:cNvSpPr>
            <a:spLocks noGrp="1"/>
          </p:cNvSpPr>
          <p:nvPr>
            <p:ph idx="1"/>
          </p:nvPr>
        </p:nvSpPr>
        <p:spPr>
          <a:xfrm>
            <a:off x="0" y="588218"/>
            <a:ext cx="9144000" cy="6081142"/>
          </a:xfrm>
        </p:spPr>
        <p:txBody>
          <a:bodyPr>
            <a:normAutofit fontScale="62500" lnSpcReduction="20000"/>
          </a:bodyPr>
          <a:lstStyle/>
          <a:p>
            <a:pPr marL="0" indent="0">
              <a:buNone/>
            </a:pPr>
            <a:r>
              <a:rPr lang="ru-RU" dirty="0" smtClean="0"/>
              <a:t>Ст. 242.27 БК Казначейскому </a:t>
            </a:r>
            <a:r>
              <a:rPr lang="ru-RU" dirty="0"/>
              <a:t>сопровождению не подлежат средства, предоставляемые юридическим лицам, индивидуальным предпринимателям, физическим лицам - производителям товаров, работ, услуг</a:t>
            </a:r>
            <a:r>
              <a:rPr lang="ru-RU" dirty="0" smtClean="0"/>
              <a:t>:</a:t>
            </a:r>
          </a:p>
          <a:p>
            <a:pPr marL="0" indent="0">
              <a:buNone/>
            </a:pPr>
            <a:r>
              <a:rPr lang="ru-RU" dirty="0" smtClean="0"/>
              <a:t>…</a:t>
            </a:r>
            <a:endParaRPr lang="ru-RU" dirty="0"/>
          </a:p>
          <a:p>
            <a:pPr marL="0" indent="0">
              <a:buNone/>
            </a:pPr>
            <a:endParaRPr lang="ru-RU" b="1" dirty="0" smtClean="0"/>
          </a:p>
          <a:p>
            <a:pPr marL="0" indent="0">
              <a:buNone/>
            </a:pPr>
            <a:endParaRPr lang="ru-RU" sz="2900" b="1" dirty="0" smtClean="0">
              <a:latin typeface="Arial" panose="020B0604020202020204" pitchFamily="34" charset="0"/>
              <a:cs typeface="Arial" panose="020B0604020202020204" pitchFamily="34" charset="0"/>
            </a:endParaRPr>
          </a:p>
          <a:p>
            <a:pPr marL="0" indent="0">
              <a:buNone/>
            </a:pPr>
            <a:r>
              <a:rPr lang="ru-RU" sz="2900" b="1" dirty="0" smtClean="0">
                <a:latin typeface="Arial" panose="020B0604020202020204" pitchFamily="34" charset="0"/>
                <a:cs typeface="Arial" panose="020B0604020202020204" pitchFamily="34" charset="0"/>
              </a:rPr>
              <a:t>2</a:t>
            </a:r>
            <a:r>
              <a:rPr lang="ru-RU" sz="2900" b="1" dirty="0">
                <a:latin typeface="Arial" panose="020B0604020202020204" pitchFamily="34" charset="0"/>
                <a:cs typeface="Arial" panose="020B0604020202020204" pitchFamily="34" charset="0"/>
              </a:rPr>
              <a:t>) в порядке возмещения недополученных доходов или возмещения фактически понесенных затрат </a:t>
            </a:r>
            <a:r>
              <a:rPr lang="ru-RU" sz="2900" dirty="0">
                <a:latin typeface="Arial" panose="020B0604020202020204" pitchFamily="34" charset="0"/>
                <a:cs typeface="Arial" panose="020B0604020202020204" pitchFamily="34" charset="0"/>
              </a:rPr>
              <a:t>в связи с производством (реализацией) товаров, выполнением работ, оказанием услуг;</a:t>
            </a:r>
          </a:p>
          <a:p>
            <a:pPr marL="0" indent="0">
              <a:buNone/>
            </a:pPr>
            <a:endParaRPr lang="ru-RU" dirty="0" smtClean="0">
              <a:latin typeface="Arial" panose="020B0604020202020204" pitchFamily="34" charset="0"/>
              <a:cs typeface="Arial" panose="020B0604020202020204" pitchFamily="34" charset="0"/>
            </a:endParaRPr>
          </a:p>
          <a:p>
            <a:pPr marL="0" indent="0">
              <a:buNone/>
            </a:pPr>
            <a:endParaRPr lang="ru-RU" dirty="0">
              <a:latin typeface="Arial" panose="020B0604020202020204" pitchFamily="34" charset="0"/>
              <a:cs typeface="Arial" panose="020B0604020202020204" pitchFamily="34" charset="0"/>
            </a:endParaRPr>
          </a:p>
          <a:p>
            <a:pPr marL="0" indent="0">
              <a:buNone/>
            </a:pPr>
            <a:r>
              <a:rPr lang="ru-RU" dirty="0" smtClean="0">
                <a:latin typeface="Arial" panose="020B0604020202020204" pitchFamily="34" charset="0"/>
                <a:cs typeface="Arial" panose="020B0604020202020204" pitchFamily="34" charset="0"/>
              </a:rPr>
              <a:t>5</a:t>
            </a:r>
            <a:r>
              <a:rPr lang="ru-RU" dirty="0">
                <a:latin typeface="Arial" panose="020B0604020202020204" pitchFamily="34" charset="0"/>
                <a:cs typeface="Arial" panose="020B0604020202020204" pitchFamily="34" charset="0"/>
              </a:rPr>
              <a:t>) в рамках исполнения государственного оборонного заказа:</a:t>
            </a:r>
          </a:p>
          <a:p>
            <a:pPr marL="0" indent="0">
              <a:buNone/>
            </a:pPr>
            <a:r>
              <a:rPr lang="ru-RU" dirty="0">
                <a:latin typeface="Arial" panose="020B0604020202020204" pitchFamily="34" charset="0"/>
                <a:cs typeface="Arial" panose="020B0604020202020204" pitchFamily="34" charset="0"/>
              </a:rPr>
              <a:t>в целях проведения операций, осуществляемых на отдельных счетах, открытых в уполномоченных банках в соответствии с </a:t>
            </a:r>
            <a:r>
              <a:rPr lang="ru-RU" dirty="0" smtClean="0">
                <a:latin typeface="Arial" panose="020B0604020202020204" pitchFamily="34" charset="0"/>
                <a:cs typeface="Arial" panose="020B0604020202020204" pitchFamily="34" charset="0"/>
              </a:rPr>
              <a:t>275-ФЗ «О </a:t>
            </a:r>
            <a:r>
              <a:rPr lang="ru-RU" dirty="0">
                <a:latin typeface="Arial" panose="020B0604020202020204" pitchFamily="34" charset="0"/>
                <a:cs typeface="Arial" panose="020B0604020202020204" pitchFamily="34" charset="0"/>
              </a:rPr>
              <a:t>государственном оборонном </a:t>
            </a:r>
            <a:r>
              <a:rPr lang="ru-RU" dirty="0" smtClean="0">
                <a:latin typeface="Arial" panose="020B0604020202020204" pitchFamily="34" charset="0"/>
                <a:cs typeface="Arial" panose="020B0604020202020204" pitchFamily="34" charset="0"/>
              </a:rPr>
              <a:t>заказе» от </a:t>
            </a:r>
            <a:r>
              <a:rPr lang="ru-RU" dirty="0">
                <a:latin typeface="Arial" panose="020B0604020202020204" pitchFamily="34" charset="0"/>
                <a:cs typeface="Arial" panose="020B0604020202020204" pitchFamily="34" charset="0"/>
              </a:rPr>
              <a:t>29 декабря 2012 года </a:t>
            </a:r>
          </a:p>
          <a:p>
            <a:pPr marL="0" indent="0">
              <a:buNone/>
            </a:pPr>
            <a:r>
              <a:rPr lang="ru-RU" dirty="0">
                <a:latin typeface="Arial" panose="020B0604020202020204" pitchFamily="34" charset="0"/>
                <a:cs typeface="Arial" panose="020B0604020202020204" pitchFamily="34" charset="0"/>
              </a:rPr>
              <a:t>в целях обеспечения органов внешней разведки </a:t>
            </a:r>
            <a:r>
              <a:rPr lang="ru-RU" dirty="0" smtClean="0">
                <a:latin typeface="Arial" panose="020B0604020202020204" pitchFamily="34" charset="0"/>
                <a:cs typeface="Arial" panose="020B0604020202020204" pitchFamily="34" charset="0"/>
              </a:rPr>
              <a:t>РФ средствами </a:t>
            </a:r>
            <a:r>
              <a:rPr lang="ru-RU" dirty="0">
                <a:latin typeface="Arial" panose="020B0604020202020204" pitchFamily="34" charset="0"/>
                <a:cs typeface="Arial" panose="020B0604020202020204" pitchFamily="34" charset="0"/>
              </a:rPr>
              <a:t>разведывательной деятельности;</a:t>
            </a:r>
          </a:p>
          <a:p>
            <a:pPr marL="0" indent="0">
              <a:buNone/>
            </a:pPr>
            <a:r>
              <a:rPr lang="ru-RU" dirty="0">
                <a:latin typeface="Arial" panose="020B0604020202020204" pitchFamily="34" charset="0"/>
                <a:cs typeface="Arial" panose="020B0604020202020204" pitchFamily="34" charset="0"/>
              </a:rPr>
              <a:t>в целях обеспечения органов федеральной службы безопасности средствами контрразведывательной деятельности, борьбы с терроризмом;</a:t>
            </a:r>
          </a:p>
          <a:p>
            <a:pPr marL="0" indent="0">
              <a:buNone/>
            </a:pPr>
            <a:r>
              <a:rPr lang="ru-RU" dirty="0">
                <a:latin typeface="Arial" panose="020B0604020202020204" pitchFamily="34" charset="0"/>
                <a:cs typeface="Arial" panose="020B0604020202020204" pitchFamily="34" charset="0"/>
              </a:rPr>
              <a:t>в целях обеспечения Государственной корпорации по атомной энергии </a:t>
            </a:r>
            <a:r>
              <a:rPr lang="ru-RU" dirty="0" smtClean="0">
                <a:latin typeface="Arial" panose="020B0604020202020204" pitchFamily="34" charset="0"/>
                <a:cs typeface="Arial" panose="020B0604020202020204" pitchFamily="34" charset="0"/>
              </a:rPr>
              <a:t>«</a:t>
            </a:r>
            <a:r>
              <a:rPr lang="ru-RU" dirty="0" err="1" smtClean="0">
                <a:latin typeface="Arial" panose="020B0604020202020204" pitchFamily="34" charset="0"/>
                <a:cs typeface="Arial" panose="020B0604020202020204" pitchFamily="34" charset="0"/>
              </a:rPr>
              <a:t>Росатом</a:t>
            </a:r>
            <a:r>
              <a:rPr lang="ru-RU" dirty="0" smtClean="0">
                <a:latin typeface="Arial" panose="020B0604020202020204" pitchFamily="34" charset="0"/>
                <a:cs typeface="Arial" panose="020B0604020202020204" pitchFamily="34" charset="0"/>
              </a:rPr>
              <a:t>» </a:t>
            </a:r>
            <a:r>
              <a:rPr lang="ru-RU" dirty="0">
                <a:latin typeface="Arial" panose="020B0604020202020204" pitchFamily="34" charset="0"/>
                <a:cs typeface="Arial" panose="020B0604020202020204" pitchFamily="34" charset="0"/>
              </a:rPr>
              <a:t>товарами, работами, услугами по разработке, испытаниям, производству, разборке и утилизации ядерных боеприпасов и ядерных зарядов, обеспечению их надежности и безопасности на всех стадиях жизненного цикла, поддержанию базовых и критических технологий на всех стадиях жизненного цикла ядерных боеприпасов, ядерных зарядов, в том числе по обеспечению ядерной и радиационной безопасности, формированию государственного запаса специального сырья и делящихся материалов;</a:t>
            </a:r>
          </a:p>
          <a:p>
            <a:pPr marL="0" indent="0">
              <a:buNone/>
            </a:pPr>
            <a:r>
              <a:rPr lang="ru-RU" dirty="0">
                <a:latin typeface="Arial" panose="020B0604020202020204" pitchFamily="34" charset="0"/>
                <a:cs typeface="Arial" panose="020B0604020202020204" pitchFamily="34" charset="0"/>
              </a:rPr>
              <a:t>8) при реализации мероприятий, связанных с обеспечением деятельности Президента </a:t>
            </a:r>
            <a:r>
              <a:rPr lang="ru-RU" dirty="0" smtClean="0">
                <a:latin typeface="Arial" panose="020B0604020202020204" pitchFamily="34" charset="0"/>
                <a:cs typeface="Arial" panose="020B0604020202020204" pitchFamily="34" charset="0"/>
              </a:rPr>
              <a:t>РФ, </a:t>
            </a:r>
            <a:r>
              <a:rPr lang="ru-RU" dirty="0">
                <a:latin typeface="Arial" panose="020B0604020202020204" pitchFamily="34" charset="0"/>
                <a:cs typeface="Arial" panose="020B0604020202020204" pitchFamily="34" charset="0"/>
              </a:rPr>
              <a:t>Правительства </a:t>
            </a:r>
            <a:r>
              <a:rPr lang="ru-RU" dirty="0" smtClean="0">
                <a:latin typeface="Arial" panose="020B0604020202020204" pitchFamily="34" charset="0"/>
                <a:cs typeface="Arial" panose="020B0604020202020204" pitchFamily="34" charset="0"/>
              </a:rPr>
              <a:t>РФ, </a:t>
            </a:r>
            <a:r>
              <a:rPr lang="ru-RU" dirty="0">
                <a:latin typeface="Arial" panose="020B0604020202020204" pitchFamily="34" charset="0"/>
                <a:cs typeface="Arial" panose="020B0604020202020204" pitchFamily="34" charset="0"/>
              </a:rPr>
              <a:t>Администрации Президента </a:t>
            </a:r>
            <a:r>
              <a:rPr lang="ru-RU" dirty="0" smtClean="0">
                <a:latin typeface="Arial" panose="020B0604020202020204" pitchFamily="34" charset="0"/>
                <a:cs typeface="Arial" panose="020B0604020202020204" pitchFamily="34" charset="0"/>
              </a:rPr>
              <a:t>РФ, </a:t>
            </a:r>
            <a:r>
              <a:rPr lang="ru-RU" dirty="0">
                <a:latin typeface="Arial" panose="020B0604020202020204" pitchFamily="34" charset="0"/>
                <a:cs typeface="Arial" panose="020B0604020202020204" pitchFamily="34" charset="0"/>
              </a:rPr>
              <a:t>Аппарата Правительства </a:t>
            </a:r>
            <a:r>
              <a:rPr lang="ru-RU" dirty="0" smtClean="0">
                <a:latin typeface="Arial" panose="020B0604020202020204" pitchFamily="34" charset="0"/>
                <a:cs typeface="Arial" panose="020B0604020202020204" pitchFamily="34" charset="0"/>
              </a:rPr>
              <a:t>РФ;</a:t>
            </a:r>
            <a:endParaRPr lang="ru-RU" dirty="0">
              <a:latin typeface="Arial" panose="020B0604020202020204" pitchFamily="34" charset="0"/>
              <a:cs typeface="Arial" panose="020B0604020202020204" pitchFamily="34" charset="0"/>
            </a:endParaRPr>
          </a:p>
          <a:p>
            <a:pPr marL="0" indent="0">
              <a:buNone/>
            </a:pPr>
            <a:r>
              <a:rPr lang="ru-RU" dirty="0">
                <a:latin typeface="Arial" panose="020B0604020202020204" pitchFamily="34" charset="0"/>
                <a:cs typeface="Arial" panose="020B0604020202020204" pitchFamily="34" charset="0"/>
              </a:rPr>
              <a:t>9) в целях осуществления Федеральной службой охраны </a:t>
            </a:r>
            <a:r>
              <a:rPr lang="ru-RU" dirty="0" smtClean="0">
                <a:latin typeface="Arial" panose="020B0604020202020204" pitchFamily="34" charset="0"/>
                <a:cs typeface="Arial" panose="020B0604020202020204" pitchFamily="34" charset="0"/>
              </a:rPr>
              <a:t>РФ. проектно-изыскательских </a:t>
            </a:r>
            <a:r>
              <a:rPr lang="ru-RU" dirty="0">
                <a:latin typeface="Arial" panose="020B0604020202020204" pitchFamily="34" charset="0"/>
                <a:cs typeface="Arial" panose="020B0604020202020204" pitchFamily="34" charset="0"/>
              </a:rPr>
              <a:t>работ, капитального ремонта, строительства и реконструкции объектов капитального строительства в интересах объектов государственной охраны</a:t>
            </a:r>
            <a:r>
              <a:rPr lang="ru-RU" dirty="0" smtClean="0">
                <a:latin typeface="Arial" panose="020B0604020202020204" pitchFamily="34" charset="0"/>
                <a:cs typeface="Arial" panose="020B0604020202020204" pitchFamily="34" charset="0"/>
              </a:rPr>
              <a:t>.</a:t>
            </a:r>
            <a:endParaRPr lang="ru-RU" dirty="0">
              <a:latin typeface="Arial" panose="020B0604020202020204" pitchFamily="34" charset="0"/>
              <a:cs typeface="Arial" panose="020B0604020202020204" pitchFamily="34" charset="0"/>
            </a:endParaRPr>
          </a:p>
        </p:txBody>
      </p:sp>
      <p:sp>
        <p:nvSpPr>
          <p:cNvPr id="4" name="Выноска со стрелкой вниз 3"/>
          <p:cNvSpPr/>
          <p:nvPr/>
        </p:nvSpPr>
        <p:spPr>
          <a:xfrm>
            <a:off x="4860032" y="980728"/>
            <a:ext cx="4139952" cy="620688"/>
          </a:xfrm>
          <a:prstGeom prst="down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b="1" dirty="0" smtClean="0">
                <a:solidFill>
                  <a:srgbClr val="FF0000"/>
                </a:solidFill>
                <a:latin typeface="Arial" panose="020B0604020202020204" pitchFamily="34" charset="0"/>
                <a:cs typeface="Arial" panose="020B0604020202020204" pitchFamily="34" charset="0"/>
              </a:rPr>
              <a:t>Отдельные субсидии</a:t>
            </a:r>
            <a:endParaRPr lang="ru-RU" b="1" dirty="0">
              <a:solidFill>
                <a:srgbClr val="FF0000"/>
              </a:solidFill>
              <a:latin typeface="Arial" panose="020B0604020202020204" pitchFamily="34" charset="0"/>
              <a:cs typeface="Arial" panose="020B0604020202020204" pitchFamily="34" charset="0"/>
            </a:endParaRPr>
          </a:p>
        </p:txBody>
      </p:sp>
      <p:sp>
        <p:nvSpPr>
          <p:cNvPr id="5" name="Выноска со стрелкой вниз 4"/>
          <p:cNvSpPr/>
          <p:nvPr/>
        </p:nvSpPr>
        <p:spPr>
          <a:xfrm>
            <a:off x="4860032" y="2276872"/>
            <a:ext cx="4139952" cy="720080"/>
          </a:xfrm>
          <a:prstGeom prst="downArrowCallout">
            <a:avLst>
              <a:gd name="adj1" fmla="val 25000"/>
              <a:gd name="adj2" fmla="val 25000"/>
              <a:gd name="adj3" fmla="val 25000"/>
              <a:gd name="adj4" fmla="val 75000"/>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b="1" dirty="0" smtClean="0">
                <a:solidFill>
                  <a:srgbClr val="FF0000"/>
                </a:solidFill>
                <a:latin typeface="Arial" panose="020B0604020202020204" pitchFamily="34" charset="0"/>
                <a:cs typeface="Arial" panose="020B0604020202020204" pitchFamily="34" charset="0"/>
              </a:rPr>
              <a:t>Отдельные расходы</a:t>
            </a:r>
            <a:endParaRPr lang="ru-RU" b="1" dirty="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59341807"/>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nvPr>
        </p:nvGraphicFramePr>
        <p:xfrm>
          <a:off x="107504" y="404664"/>
          <a:ext cx="8928992" cy="4210793"/>
        </p:xfrm>
        <a:graphic>
          <a:graphicData uri="http://schemas.openxmlformats.org/drawingml/2006/table">
            <a:tbl>
              <a:tblPr/>
              <a:tblGrid>
                <a:gridCol w="909610">
                  <a:extLst>
                    <a:ext uri="{9D8B030D-6E8A-4147-A177-3AD203B41FA5}">
                      <a16:colId xmlns:a16="http://schemas.microsoft.com/office/drawing/2014/main" val="3613448101"/>
                    </a:ext>
                  </a:extLst>
                </a:gridCol>
                <a:gridCol w="1243748">
                  <a:extLst>
                    <a:ext uri="{9D8B030D-6E8A-4147-A177-3AD203B41FA5}">
                      <a16:colId xmlns:a16="http://schemas.microsoft.com/office/drawing/2014/main" val="481872390"/>
                    </a:ext>
                  </a:extLst>
                </a:gridCol>
                <a:gridCol w="1429383">
                  <a:extLst>
                    <a:ext uri="{9D8B030D-6E8A-4147-A177-3AD203B41FA5}">
                      <a16:colId xmlns:a16="http://schemas.microsoft.com/office/drawing/2014/main" val="3142780045"/>
                    </a:ext>
                  </a:extLst>
                </a:gridCol>
                <a:gridCol w="1095239">
                  <a:extLst>
                    <a:ext uri="{9D8B030D-6E8A-4147-A177-3AD203B41FA5}">
                      <a16:colId xmlns:a16="http://schemas.microsoft.com/office/drawing/2014/main" val="4138676102"/>
                    </a:ext>
                  </a:extLst>
                </a:gridCol>
                <a:gridCol w="1447944">
                  <a:extLst>
                    <a:ext uri="{9D8B030D-6E8A-4147-A177-3AD203B41FA5}">
                      <a16:colId xmlns:a16="http://schemas.microsoft.com/office/drawing/2014/main" val="3821666628"/>
                    </a:ext>
                  </a:extLst>
                </a:gridCol>
                <a:gridCol w="1447944">
                  <a:extLst>
                    <a:ext uri="{9D8B030D-6E8A-4147-A177-3AD203B41FA5}">
                      <a16:colId xmlns:a16="http://schemas.microsoft.com/office/drawing/2014/main" val="3037059044"/>
                    </a:ext>
                  </a:extLst>
                </a:gridCol>
                <a:gridCol w="1355124">
                  <a:extLst>
                    <a:ext uri="{9D8B030D-6E8A-4147-A177-3AD203B41FA5}">
                      <a16:colId xmlns:a16="http://schemas.microsoft.com/office/drawing/2014/main" val="2372934021"/>
                    </a:ext>
                  </a:extLst>
                </a:gridCol>
              </a:tblGrid>
              <a:tr h="413066">
                <a:tc rowSpan="3">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Всего</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Используется </a:t>
                      </a:r>
                      <a:r>
                        <a:rPr lang="ru-RU" sz="1400" b="0" i="0" u="none" strike="noStrike" dirty="0" smtClean="0">
                          <a:solidFill>
                            <a:srgbClr val="000000"/>
                          </a:solidFill>
                          <a:effectLst/>
                          <a:latin typeface="Arial" panose="020B0604020202020204" pitchFamily="34" charset="0"/>
                          <a:cs typeface="Arial" panose="020B0604020202020204" pitchFamily="34" charset="0"/>
                        </a:rPr>
                        <a:t> учреждением</a:t>
                      </a:r>
                      <a:endParaRPr lang="ru-RU" sz="1400" b="0" i="0" u="none" strike="noStrike" dirty="0">
                        <a:solidFill>
                          <a:srgbClr val="000000"/>
                        </a:solidFill>
                        <a:effectLst/>
                        <a:latin typeface="Arial" panose="020B0604020202020204" pitchFamily="34" charset="0"/>
                        <a:cs typeface="Arial" panose="020B0604020202020204" pitchFamily="34" charset="0"/>
                      </a:endParaRP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4">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Передано во временное пользование сторонним организациям (индивидуальным предпринимателям)</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159176525"/>
                  </a:ext>
                </a:extLst>
              </a:tr>
              <a:tr h="207326">
                <a:tc vMerge="1">
                  <a:txBody>
                    <a:bodyPr/>
                    <a:lstStyle/>
                    <a:p>
                      <a:endParaRPr lang="ru-RU"/>
                    </a:p>
                  </a:txBody>
                  <a:tcPr/>
                </a:tc>
                <a:tc gridSpan="2">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из них:</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всего</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в том числе</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238867523"/>
                  </a:ext>
                </a:extLst>
              </a:tr>
              <a:tr h="824546">
                <a:tc vMerge="1">
                  <a:txBody>
                    <a:bodyPr/>
                    <a:lstStyle/>
                    <a:p>
                      <a:endParaRPr lang="ru-RU"/>
                    </a:p>
                  </a:txBody>
                  <a:tcPr/>
                </a:tc>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для оказания услуг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для иных целей</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на основании договоров аренды</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 на основании договоров безвозмездного пользования</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без оформления права пользования</a:t>
                      </a:r>
                    </a:p>
                  </a:txBody>
                  <a:tcPr marL="1586" marR="1586" marT="1586"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14140653"/>
                  </a:ext>
                </a:extLst>
              </a:tr>
              <a:tr h="207326">
                <a:tc>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9</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10</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11</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12</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13</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14</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15</a:t>
                      </a:r>
                    </a:p>
                  </a:txBody>
                  <a:tcPr marL="1586" marR="1586" marT="1586"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91036174"/>
                  </a:ext>
                </a:extLst>
              </a:tr>
              <a:tr h="207326">
                <a:tc>
                  <a:txBody>
                    <a:bodyPr/>
                    <a:lstStyle/>
                    <a:p>
                      <a:pPr algn="l" fontAlgn="ctr"/>
                      <a:r>
                        <a:rPr lang="ru-RU" sz="14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4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4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4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4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4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4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27736965"/>
                  </a:ext>
                </a:extLst>
              </a:tr>
              <a:tr h="207326">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7135337"/>
                  </a:ext>
                </a:extLst>
              </a:tr>
              <a:tr h="207326">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15758154"/>
                  </a:ext>
                </a:extLst>
              </a:tr>
              <a:tr h="207326">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31995783"/>
                  </a:ext>
                </a:extLst>
              </a:tr>
              <a:tr h="194003">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99104025"/>
                  </a:ext>
                </a:extLst>
              </a:tr>
              <a:tr h="117738">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97553534"/>
                  </a:ext>
                </a:extLst>
              </a:tr>
              <a:tr h="117738">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58365589"/>
                  </a:ext>
                </a:extLst>
              </a:tr>
              <a:tr h="168699">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37001526"/>
                  </a:ext>
                </a:extLst>
              </a:tr>
              <a:tr h="117738">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50777513"/>
                  </a:ext>
                </a:extLst>
              </a:tr>
              <a:tr h="117738">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34344507"/>
                  </a:ext>
                </a:extLst>
              </a:tr>
              <a:tr h="168699">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36045914"/>
                  </a:ext>
                </a:extLst>
              </a:tr>
              <a:tr h="117738">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65518945"/>
                  </a:ext>
                </a:extLst>
              </a:tr>
              <a:tr h="117738">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65594457"/>
                  </a:ext>
                </a:extLst>
              </a:tr>
              <a:tr h="164480">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78935303"/>
                  </a:ext>
                </a:extLst>
              </a:tr>
              <a:tr h="117738">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5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48396531"/>
                  </a:ext>
                </a:extLst>
              </a:tr>
              <a:tr h="117738">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5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5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15360689"/>
                  </a:ext>
                </a:extLst>
              </a:tr>
            </a:tbl>
          </a:graphicData>
        </a:graphic>
      </p:graphicFrame>
      <p:sp>
        <p:nvSpPr>
          <p:cNvPr id="2" name="Выноска со стрелкой вверх 1"/>
          <p:cNvSpPr/>
          <p:nvPr/>
        </p:nvSpPr>
        <p:spPr>
          <a:xfrm>
            <a:off x="4427984" y="4941168"/>
            <a:ext cx="4248472" cy="1512168"/>
          </a:xfrm>
          <a:prstGeom prst="up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panose="020F0502020204030204"/>
                <a:ea typeface="+mn-ea"/>
                <a:cs typeface="+mn-cs"/>
              </a:rPr>
              <a:t>Должно соответствовать информации в картах учета в РФИ</a:t>
            </a:r>
            <a:endParaRPr kumimoji="0" lang="ru-RU" sz="18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81936268"/>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nvPr>
        </p:nvGraphicFramePr>
        <p:xfrm>
          <a:off x="251520" y="332656"/>
          <a:ext cx="8568953" cy="5835912"/>
        </p:xfrm>
        <a:graphic>
          <a:graphicData uri="http://schemas.openxmlformats.org/drawingml/2006/table">
            <a:tbl>
              <a:tblPr/>
              <a:tblGrid>
                <a:gridCol w="1354776">
                  <a:extLst>
                    <a:ext uri="{9D8B030D-6E8A-4147-A177-3AD203B41FA5}">
                      <a16:colId xmlns:a16="http://schemas.microsoft.com/office/drawing/2014/main" val="3627003441"/>
                    </a:ext>
                  </a:extLst>
                </a:gridCol>
                <a:gridCol w="1947490">
                  <a:extLst>
                    <a:ext uri="{9D8B030D-6E8A-4147-A177-3AD203B41FA5}">
                      <a16:colId xmlns:a16="http://schemas.microsoft.com/office/drawing/2014/main" val="4284550682"/>
                    </a:ext>
                  </a:extLst>
                </a:gridCol>
                <a:gridCol w="795932">
                  <a:extLst>
                    <a:ext uri="{9D8B030D-6E8A-4147-A177-3AD203B41FA5}">
                      <a16:colId xmlns:a16="http://schemas.microsoft.com/office/drawing/2014/main" val="4275717086"/>
                    </a:ext>
                  </a:extLst>
                </a:gridCol>
                <a:gridCol w="1354776">
                  <a:extLst>
                    <a:ext uri="{9D8B030D-6E8A-4147-A177-3AD203B41FA5}">
                      <a16:colId xmlns:a16="http://schemas.microsoft.com/office/drawing/2014/main" val="1372988348"/>
                    </a:ext>
                  </a:extLst>
                </a:gridCol>
                <a:gridCol w="1134626">
                  <a:extLst>
                    <a:ext uri="{9D8B030D-6E8A-4147-A177-3AD203B41FA5}">
                      <a16:colId xmlns:a16="http://schemas.microsoft.com/office/drawing/2014/main" val="2969503448"/>
                    </a:ext>
                  </a:extLst>
                </a:gridCol>
                <a:gridCol w="897538">
                  <a:extLst>
                    <a:ext uri="{9D8B030D-6E8A-4147-A177-3AD203B41FA5}">
                      <a16:colId xmlns:a16="http://schemas.microsoft.com/office/drawing/2014/main" val="2098494582"/>
                    </a:ext>
                  </a:extLst>
                </a:gridCol>
                <a:gridCol w="1083815">
                  <a:extLst>
                    <a:ext uri="{9D8B030D-6E8A-4147-A177-3AD203B41FA5}">
                      <a16:colId xmlns:a16="http://schemas.microsoft.com/office/drawing/2014/main" val="3950796804"/>
                    </a:ext>
                  </a:extLst>
                </a:gridCol>
              </a:tblGrid>
              <a:tr h="258418">
                <a:tc rowSpan="4" gridSpan="2">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Наименование объекта</a:t>
                      </a:r>
                    </a:p>
                  </a:txBody>
                  <a:tcPr marL="1586" marR="1586" marT="1586"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hMerge="1">
                  <a:txBody>
                    <a:bodyPr/>
                    <a:lstStyle/>
                    <a:p>
                      <a:endParaRPr lang="ru-RU"/>
                    </a:p>
                  </a:txBody>
                  <a:tcPr/>
                </a:tc>
                <a:tc rowSpan="4">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Код строки</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4">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Не используется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24207671"/>
                  </a:ext>
                </a:extLst>
              </a:tr>
              <a:tr h="162241">
                <a:tc gridSpan="2" vMerge="1">
                  <a:txBody>
                    <a:bodyPr/>
                    <a:lstStyle/>
                    <a:p>
                      <a:endParaRPr lang="ru-RU"/>
                    </a:p>
                  </a:txBody>
                  <a:tcPr/>
                </a:tc>
                <a:tc hMerge="1" vMerge="1">
                  <a:txBody>
                    <a:bodyPr/>
                    <a:lstStyle/>
                    <a:p>
                      <a:endParaRPr lang="ru-RU"/>
                    </a:p>
                  </a:txBody>
                  <a:tcPr/>
                </a:tc>
                <a:tc vMerge="1">
                  <a:txBody>
                    <a:bodyPr/>
                    <a:lstStyle/>
                    <a:p>
                      <a:endParaRPr lang="ru-RU"/>
                    </a:p>
                  </a:txBody>
                  <a:tcPr/>
                </a:tc>
                <a:tc rowSpan="3">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всего</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из них</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334554957"/>
                  </a:ext>
                </a:extLst>
              </a:tr>
              <a:tr h="170817">
                <a:tc gridSpan="2"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rowSpan="2" gridSpan="2">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проводится капитальный ремонт и/или реконструкция</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hMerge="1">
                  <a:txBody>
                    <a:bodyPr/>
                    <a:lstStyle/>
                    <a:p>
                      <a:endParaRPr lang="ru-RU"/>
                    </a:p>
                  </a:txBody>
                  <a:tcPr/>
                </a:tc>
                <a:tc rowSpan="2">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 в связи с аварийным состоянием</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568265127"/>
                  </a:ext>
                </a:extLst>
              </a:tr>
              <a:tr h="311153">
                <a:tc gridSpan="2"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gridSpan="2" vMerge="1">
                  <a:txBody>
                    <a:bodyPr/>
                    <a:lstStyle/>
                    <a:p>
                      <a:endParaRPr lang="ru-RU"/>
                    </a:p>
                  </a:txBody>
                  <a:tcPr/>
                </a:tc>
                <a:tc hMerge="1" vMerge="1">
                  <a:txBody>
                    <a:bodyPr/>
                    <a:lstStyle/>
                    <a:p>
                      <a:endParaRPr lang="ru-RU"/>
                    </a:p>
                  </a:txBody>
                  <a:tcPr/>
                </a:tc>
                <a:tc vMerge="1">
                  <a:txBody>
                    <a:bodyPr/>
                    <a:lstStyle/>
                    <a:p>
                      <a:endParaRPr lang="ru-RU"/>
                    </a:p>
                  </a:txBody>
                  <a:tcPr/>
                </a:tc>
                <a:extLst>
                  <a:ext uri="{0D108BD9-81ED-4DB2-BD59-A6C34878D82A}">
                    <a16:rowId xmlns:a16="http://schemas.microsoft.com/office/drawing/2014/main" val="2991622281"/>
                  </a:ext>
                </a:extLst>
              </a:tr>
              <a:tr h="162241">
                <a:tc gridSpan="2">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1</a:t>
                      </a:r>
                    </a:p>
                  </a:txBody>
                  <a:tcPr marL="1586" marR="1586" marT="1586"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2</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16</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17</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18</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62340976"/>
                  </a:ext>
                </a:extLst>
              </a:tr>
              <a:tr h="122275">
                <a:tc gridSpan="2">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Площадные объекты, всего</a:t>
                      </a:r>
                    </a:p>
                  </a:txBody>
                  <a:tcPr marL="1586" marR="1586" marT="1586"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1000</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4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4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4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27751715"/>
                  </a:ext>
                </a:extLst>
              </a:tr>
              <a:tr h="242173">
                <a:tc gridSpan="2">
                  <a:txBody>
                    <a:bodyPr/>
                    <a:lstStyle/>
                    <a:p>
                      <a:pPr algn="l" fontAlgn="t"/>
                      <a:r>
                        <a:rPr lang="ru-RU" sz="14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1400" b="0" i="0" u="none" strike="noStrike" dirty="0">
                          <a:solidFill>
                            <a:srgbClr val="000000"/>
                          </a:solidFill>
                          <a:effectLst/>
                          <a:latin typeface="Arial" panose="020B0604020202020204" pitchFamily="34" charset="0"/>
                          <a:cs typeface="Arial" panose="020B0604020202020204" pitchFamily="34" charset="0"/>
                        </a:rPr>
                      </a:br>
                      <a:endParaRPr lang="ru-RU" sz="1400" b="0" i="0" u="none" strike="noStrike" dirty="0">
                        <a:solidFill>
                          <a:srgbClr val="000000"/>
                        </a:solidFill>
                        <a:effectLst/>
                        <a:latin typeface="Arial" panose="020B0604020202020204" pitchFamily="34" charset="0"/>
                        <a:cs typeface="Arial" panose="020B0604020202020204" pitchFamily="34" charset="0"/>
                      </a:endParaRPr>
                    </a:p>
                  </a:txBody>
                  <a:tcPr marL="38054" marR="1586" marT="1586"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1001</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4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4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4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88304327"/>
                  </a:ext>
                </a:extLst>
              </a:tr>
              <a:tr h="122275">
                <a:tc>
                  <a:txBody>
                    <a:bodyPr/>
                    <a:lstStyle/>
                    <a:p>
                      <a:pPr algn="l" fontAlgn="t"/>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38054" marR="1586" marT="1586"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38054" marR="1586" marT="1586"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4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4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4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69425536"/>
                  </a:ext>
                </a:extLst>
              </a:tr>
              <a:tr h="122275">
                <a:tc gridSpan="2">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Линейные объекты, всего</a:t>
                      </a:r>
                    </a:p>
                  </a:txBody>
                  <a:tcPr marL="1586" marR="1586" marT="1586"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2000</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4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4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4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94633322"/>
                  </a:ext>
                </a:extLst>
              </a:tr>
              <a:tr h="242173">
                <a:tc gridSpan="2">
                  <a:txBody>
                    <a:bodyPr/>
                    <a:lstStyle/>
                    <a:p>
                      <a:pPr algn="l" fontAlgn="t"/>
                      <a:r>
                        <a:rPr lang="ru-RU" sz="14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1400" b="0" i="0" u="none" strike="noStrike" dirty="0">
                          <a:solidFill>
                            <a:srgbClr val="000000"/>
                          </a:solidFill>
                          <a:effectLst/>
                          <a:latin typeface="Arial" panose="020B0604020202020204" pitchFamily="34" charset="0"/>
                          <a:cs typeface="Arial" panose="020B0604020202020204" pitchFamily="34" charset="0"/>
                        </a:rPr>
                      </a:br>
                      <a:endParaRPr lang="ru-RU" sz="1400" b="0" i="0" u="none" strike="noStrike" dirty="0">
                        <a:solidFill>
                          <a:srgbClr val="000000"/>
                        </a:solidFill>
                        <a:effectLst/>
                        <a:latin typeface="Arial" panose="020B0604020202020204" pitchFamily="34" charset="0"/>
                        <a:cs typeface="Arial" panose="020B0604020202020204" pitchFamily="34" charset="0"/>
                      </a:endParaRPr>
                    </a:p>
                  </a:txBody>
                  <a:tcPr marL="38054" marR="1586" marT="1586"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2001</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4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4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4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64184326"/>
                  </a:ext>
                </a:extLst>
              </a:tr>
              <a:tr h="122275">
                <a:tc gridSpan="2">
                  <a:txBody>
                    <a:bodyPr/>
                    <a:lstStyle/>
                    <a:p>
                      <a:pPr algn="l" fontAlgn="t"/>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38054" marR="1586" marT="1586"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4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4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4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15746503"/>
                  </a:ext>
                </a:extLst>
              </a:tr>
              <a:tr h="122275">
                <a:tc gridSpan="2">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Объемные объекты, всего</a:t>
                      </a:r>
                    </a:p>
                  </a:txBody>
                  <a:tcPr marL="1586" marR="1586" marT="1586"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3000</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4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4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4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48595093"/>
                  </a:ext>
                </a:extLst>
              </a:tr>
              <a:tr h="242173">
                <a:tc gridSpan="2">
                  <a:txBody>
                    <a:bodyPr/>
                    <a:lstStyle/>
                    <a:p>
                      <a:pPr algn="l" fontAlgn="t"/>
                      <a:r>
                        <a:rPr lang="ru-RU" sz="14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1400" b="0" i="0" u="none" strike="noStrike" dirty="0">
                          <a:solidFill>
                            <a:srgbClr val="000000"/>
                          </a:solidFill>
                          <a:effectLst/>
                          <a:latin typeface="Arial" panose="020B0604020202020204" pitchFamily="34" charset="0"/>
                          <a:cs typeface="Arial" panose="020B0604020202020204" pitchFamily="34" charset="0"/>
                        </a:rPr>
                      </a:br>
                      <a:endParaRPr lang="ru-RU" sz="1400" b="0" i="0" u="none" strike="noStrike" dirty="0">
                        <a:solidFill>
                          <a:srgbClr val="000000"/>
                        </a:solidFill>
                        <a:effectLst/>
                        <a:latin typeface="Arial" panose="020B0604020202020204" pitchFamily="34" charset="0"/>
                        <a:cs typeface="Arial" panose="020B0604020202020204" pitchFamily="34" charset="0"/>
                      </a:endParaRPr>
                    </a:p>
                  </a:txBody>
                  <a:tcPr marL="38054" marR="1586" marT="1586"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3001</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4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4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4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16399990"/>
                  </a:ext>
                </a:extLst>
              </a:tr>
              <a:tr h="122639">
                <a:tc gridSpan="2">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38054" marR="1586" marT="1586"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76282287"/>
                  </a:ext>
                </a:extLst>
              </a:tr>
              <a:tr h="122639">
                <a:tc gridSpan="2">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Глубинные объекты, всего</a:t>
                      </a:r>
                    </a:p>
                  </a:txBody>
                  <a:tcPr marL="1586" marR="1586" marT="1586"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4000</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58381594"/>
                  </a:ext>
                </a:extLst>
              </a:tr>
              <a:tr h="242173">
                <a:tc gridSpan="2">
                  <a:txBody>
                    <a:bodyPr/>
                    <a:lstStyle/>
                    <a:p>
                      <a:pPr algn="l" fontAlgn="t"/>
                      <a:r>
                        <a:rPr lang="ru-RU" sz="14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1400" b="0" i="0" u="none" strike="noStrike" dirty="0">
                          <a:solidFill>
                            <a:srgbClr val="000000"/>
                          </a:solidFill>
                          <a:effectLst/>
                          <a:latin typeface="Arial" panose="020B0604020202020204" pitchFamily="34" charset="0"/>
                          <a:cs typeface="Arial" panose="020B0604020202020204" pitchFamily="34" charset="0"/>
                        </a:rPr>
                      </a:br>
                      <a:endParaRPr lang="ru-RU" sz="1400" b="0" i="0" u="none" strike="noStrike" dirty="0">
                        <a:solidFill>
                          <a:srgbClr val="000000"/>
                        </a:solidFill>
                        <a:effectLst/>
                        <a:latin typeface="Arial" panose="020B0604020202020204" pitchFamily="34" charset="0"/>
                        <a:cs typeface="Arial" panose="020B0604020202020204" pitchFamily="34" charset="0"/>
                      </a:endParaRPr>
                    </a:p>
                  </a:txBody>
                  <a:tcPr marL="38054" marR="1586" marT="1586"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4001</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06994952"/>
                  </a:ext>
                </a:extLst>
              </a:tr>
              <a:tr h="122275">
                <a:tc gridSpan="2">
                  <a:txBody>
                    <a:bodyPr/>
                    <a:lstStyle/>
                    <a:p>
                      <a:pPr algn="l" fontAlgn="t"/>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38054" marR="1586" marT="1586"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46194614"/>
                  </a:ext>
                </a:extLst>
              </a:tr>
              <a:tr h="122639">
                <a:tc gridSpan="2">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Высотные объекты</a:t>
                      </a:r>
                    </a:p>
                  </a:txBody>
                  <a:tcPr marL="1586" marR="1586" marT="1586"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5000</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16670511"/>
                  </a:ext>
                </a:extLst>
              </a:tr>
              <a:tr h="242173">
                <a:tc gridSpan="2">
                  <a:txBody>
                    <a:bodyPr/>
                    <a:lstStyle/>
                    <a:p>
                      <a:pPr algn="l" fontAlgn="t"/>
                      <a:r>
                        <a:rPr lang="ru-RU" sz="14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1400" b="0" i="0" u="none" strike="noStrike" dirty="0">
                          <a:solidFill>
                            <a:srgbClr val="000000"/>
                          </a:solidFill>
                          <a:effectLst/>
                          <a:latin typeface="Arial" panose="020B0604020202020204" pitchFamily="34" charset="0"/>
                          <a:cs typeface="Arial" panose="020B0604020202020204" pitchFamily="34" charset="0"/>
                        </a:rPr>
                      </a:br>
                      <a:endParaRPr lang="ru-RU" sz="1400" b="0" i="0" u="none" strike="noStrike" dirty="0">
                        <a:solidFill>
                          <a:srgbClr val="000000"/>
                        </a:solidFill>
                        <a:effectLst/>
                        <a:latin typeface="Arial" panose="020B0604020202020204" pitchFamily="34" charset="0"/>
                        <a:cs typeface="Arial" panose="020B0604020202020204" pitchFamily="34" charset="0"/>
                      </a:endParaRPr>
                    </a:p>
                  </a:txBody>
                  <a:tcPr marL="38054" marR="1586" marT="1586"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5001</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10995571"/>
                  </a:ext>
                </a:extLst>
              </a:tr>
              <a:tr h="122275">
                <a:tc gridSpan="2">
                  <a:txBody>
                    <a:bodyPr/>
                    <a:lstStyle/>
                    <a:p>
                      <a:pPr algn="ctr" fontAlgn="t"/>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90567373"/>
                  </a:ext>
                </a:extLst>
              </a:tr>
              <a:tr h="122275">
                <a:tc gridSpan="2">
                  <a:txBody>
                    <a:bodyPr/>
                    <a:lstStyle/>
                    <a:p>
                      <a:pPr algn="ctr" fontAlgn="b"/>
                      <a:r>
                        <a:rPr lang="ru-RU" sz="1400" b="1" i="0" u="none" strike="noStrike" dirty="0">
                          <a:solidFill>
                            <a:srgbClr val="000000"/>
                          </a:solidFill>
                          <a:effectLst/>
                          <a:latin typeface="Arial" panose="020B0604020202020204" pitchFamily="34" charset="0"/>
                          <a:cs typeface="Arial" panose="020B0604020202020204" pitchFamily="34" charset="0"/>
                        </a:rPr>
                        <a:t>Итого:</a:t>
                      </a:r>
                    </a:p>
                  </a:txBody>
                  <a:tcPr marL="1586" marR="1586" marT="1586"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a:txBody>
                    <a:bodyPr/>
                    <a:lstStyle/>
                    <a:p>
                      <a:pPr algn="ctr" fontAlgn="b"/>
                      <a:r>
                        <a:rPr lang="ru-RU" sz="1400" b="1" i="0" u="none" strike="noStrike" dirty="0">
                          <a:solidFill>
                            <a:srgbClr val="000000"/>
                          </a:solidFill>
                          <a:effectLst/>
                          <a:latin typeface="Arial" panose="020B0604020202020204" pitchFamily="34" charset="0"/>
                          <a:cs typeface="Arial" panose="020B0604020202020204" pitchFamily="34" charset="0"/>
                        </a:rPr>
                        <a:t>9000</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33803341"/>
                  </a:ext>
                </a:extLst>
              </a:tr>
            </a:tbl>
          </a:graphicData>
        </a:graphic>
      </p:graphicFrame>
      <p:sp>
        <p:nvSpPr>
          <p:cNvPr id="5" name="Выноска со стрелкой вверх 4"/>
          <p:cNvSpPr/>
          <p:nvPr/>
        </p:nvSpPr>
        <p:spPr>
          <a:xfrm>
            <a:off x="5796136" y="1916832"/>
            <a:ext cx="2952328" cy="1512168"/>
          </a:xfrm>
          <a:prstGeom prst="upArrowCallout">
            <a:avLst/>
          </a:prstGeom>
          <a:solidFill>
            <a:schemeClr val="accent6">
              <a:lumMod val="20000"/>
              <a:lumOff val="8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FF0000"/>
                </a:solidFill>
                <a:effectLst/>
                <a:uLnTx/>
                <a:uFillTx/>
                <a:latin typeface="Arial" panose="020B0604020202020204" pitchFamily="34" charset="0"/>
                <a:ea typeface="+mn-ea"/>
                <a:cs typeface="Arial" panose="020B0604020202020204" pitchFamily="34" charset="0"/>
              </a:rPr>
              <a:t>Непригодное</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FF0000"/>
                </a:solidFill>
                <a:effectLst/>
                <a:uLnTx/>
                <a:uFillTx/>
                <a:latin typeface="Arial" panose="020B0604020202020204" pitchFamily="34" charset="0"/>
                <a:ea typeface="+mn-ea"/>
                <a:cs typeface="Arial" panose="020B0604020202020204" pitchFamily="34" charset="0"/>
              </a:rPr>
              <a:t> к эксплуатации</a:t>
            </a:r>
            <a:endParaRPr kumimoji="0" lang="ru-RU" sz="18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81224136"/>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nvPr>
        </p:nvGraphicFramePr>
        <p:xfrm>
          <a:off x="251520" y="260648"/>
          <a:ext cx="8669657" cy="5786096"/>
        </p:xfrm>
        <a:graphic>
          <a:graphicData uri="http://schemas.openxmlformats.org/drawingml/2006/table">
            <a:tbl>
              <a:tblPr/>
              <a:tblGrid>
                <a:gridCol w="1014840">
                  <a:extLst>
                    <a:ext uri="{9D8B030D-6E8A-4147-A177-3AD203B41FA5}">
                      <a16:colId xmlns:a16="http://schemas.microsoft.com/office/drawing/2014/main" val="3046827064"/>
                    </a:ext>
                  </a:extLst>
                </a:gridCol>
                <a:gridCol w="681396">
                  <a:extLst>
                    <a:ext uri="{9D8B030D-6E8A-4147-A177-3AD203B41FA5}">
                      <a16:colId xmlns:a16="http://schemas.microsoft.com/office/drawing/2014/main" val="3739456523"/>
                    </a:ext>
                  </a:extLst>
                </a:gridCol>
                <a:gridCol w="710393">
                  <a:extLst>
                    <a:ext uri="{9D8B030D-6E8A-4147-A177-3AD203B41FA5}">
                      <a16:colId xmlns:a16="http://schemas.microsoft.com/office/drawing/2014/main" val="458770767"/>
                    </a:ext>
                  </a:extLst>
                </a:gridCol>
                <a:gridCol w="971351">
                  <a:extLst>
                    <a:ext uri="{9D8B030D-6E8A-4147-A177-3AD203B41FA5}">
                      <a16:colId xmlns:a16="http://schemas.microsoft.com/office/drawing/2014/main" val="1840276121"/>
                    </a:ext>
                  </a:extLst>
                </a:gridCol>
                <a:gridCol w="1116329">
                  <a:extLst>
                    <a:ext uri="{9D8B030D-6E8A-4147-A177-3AD203B41FA5}">
                      <a16:colId xmlns:a16="http://schemas.microsoft.com/office/drawing/2014/main" val="621292734"/>
                    </a:ext>
                  </a:extLst>
                </a:gridCol>
                <a:gridCol w="855365">
                  <a:extLst>
                    <a:ext uri="{9D8B030D-6E8A-4147-A177-3AD203B41FA5}">
                      <a16:colId xmlns:a16="http://schemas.microsoft.com/office/drawing/2014/main" val="2088767746"/>
                    </a:ext>
                  </a:extLst>
                </a:gridCol>
                <a:gridCol w="1130824">
                  <a:extLst>
                    <a:ext uri="{9D8B030D-6E8A-4147-A177-3AD203B41FA5}">
                      <a16:colId xmlns:a16="http://schemas.microsoft.com/office/drawing/2014/main" val="894111055"/>
                    </a:ext>
                  </a:extLst>
                </a:gridCol>
                <a:gridCol w="1130824">
                  <a:extLst>
                    <a:ext uri="{9D8B030D-6E8A-4147-A177-3AD203B41FA5}">
                      <a16:colId xmlns:a16="http://schemas.microsoft.com/office/drawing/2014/main" val="22159872"/>
                    </a:ext>
                  </a:extLst>
                </a:gridCol>
                <a:gridCol w="1058335">
                  <a:extLst>
                    <a:ext uri="{9D8B030D-6E8A-4147-A177-3AD203B41FA5}">
                      <a16:colId xmlns:a16="http://schemas.microsoft.com/office/drawing/2014/main" val="2748078578"/>
                    </a:ext>
                  </a:extLst>
                </a:gridCol>
              </a:tblGrid>
              <a:tr h="275906">
                <a:tc gridSpan="9">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Фактические расходы на содержание объекта недвижимого имущества </a:t>
                      </a:r>
                      <a:endParaRPr lang="ru-RU" sz="1800" b="0" i="0" u="none" strike="noStrike" dirty="0" smtClean="0">
                        <a:solidFill>
                          <a:srgbClr val="000000"/>
                        </a:solidFill>
                        <a:effectLst/>
                        <a:latin typeface="Arial" panose="020B0604020202020204" pitchFamily="34" charset="0"/>
                        <a:cs typeface="Arial" panose="020B0604020202020204" pitchFamily="34" charset="0"/>
                      </a:endParaRPr>
                    </a:p>
                    <a:p>
                      <a:pPr algn="ctr" fontAlgn="ctr"/>
                      <a:r>
                        <a:rPr lang="ru-RU" sz="1800" b="0" i="0" u="none" strike="noStrike" dirty="0" smtClean="0">
                          <a:solidFill>
                            <a:srgbClr val="000000"/>
                          </a:solidFill>
                          <a:effectLst/>
                          <a:latin typeface="Arial" panose="020B0604020202020204" pitchFamily="34" charset="0"/>
                          <a:cs typeface="Arial" panose="020B0604020202020204" pitchFamily="34" charset="0"/>
                        </a:rPr>
                        <a:t>(</a:t>
                      </a:r>
                      <a:r>
                        <a:rPr lang="ru-RU" sz="1800" b="0" i="0" u="none" strike="noStrike" dirty="0" err="1">
                          <a:solidFill>
                            <a:srgbClr val="000000"/>
                          </a:solidFill>
                          <a:effectLst/>
                          <a:latin typeface="Arial" panose="020B0604020202020204" pitchFamily="34" charset="0"/>
                          <a:cs typeface="Arial" panose="020B0604020202020204" pitchFamily="34" charset="0"/>
                        </a:rPr>
                        <a:t>руб</a:t>
                      </a:r>
                      <a:r>
                        <a:rPr lang="ru-RU" sz="1800" b="0" i="0" u="none" strike="noStrike" dirty="0">
                          <a:solidFill>
                            <a:srgbClr val="000000"/>
                          </a:solidFill>
                          <a:effectLst/>
                          <a:latin typeface="Arial" panose="020B0604020202020204" pitchFamily="34" charset="0"/>
                          <a:cs typeface="Arial" panose="020B0604020202020204" pitchFamily="34" charset="0"/>
                        </a:rPr>
                        <a:t> в год)</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528326734"/>
                  </a:ext>
                </a:extLst>
              </a:tr>
              <a:tr h="275906">
                <a:tc rowSpan="3" gridSpan="3">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всего</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hMerge="1">
                  <a:txBody>
                    <a:bodyPr/>
                    <a:lstStyle/>
                    <a:p>
                      <a:endParaRPr lang="ru-RU"/>
                    </a:p>
                  </a:txBody>
                  <a:tcPr/>
                </a:tc>
                <a:tc rowSpan="3" hMerge="1">
                  <a:txBody>
                    <a:bodyPr/>
                    <a:lstStyle/>
                    <a:p>
                      <a:endParaRPr lang="ru-RU"/>
                    </a:p>
                  </a:txBody>
                  <a:tcPr/>
                </a:tc>
                <a:tc gridSpan="3">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из них</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из них</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717051280"/>
                  </a:ext>
                </a:extLst>
              </a:tr>
              <a:tr h="550226">
                <a:tc gridSpan="3" vMerge="1">
                  <a:txBody>
                    <a:bodyPr/>
                    <a:lstStyle/>
                    <a:p>
                      <a:endParaRPr lang="ru-RU"/>
                    </a:p>
                  </a:txBody>
                  <a:tcPr/>
                </a:tc>
                <a:tc hMerge="1" vMerge="1">
                  <a:txBody>
                    <a:bodyPr/>
                    <a:lstStyle/>
                    <a:p>
                      <a:endParaRPr lang="ru-RU"/>
                    </a:p>
                  </a:txBody>
                  <a:tcPr/>
                </a:tc>
                <a:tc hMerge="1" vMerge="1">
                  <a:txBody>
                    <a:bodyPr/>
                    <a:lstStyle/>
                    <a:p>
                      <a:endParaRPr lang="ru-RU"/>
                    </a:p>
                  </a:txBody>
                  <a:tcPr/>
                </a:tc>
                <a:tc gridSpan="3">
                  <a:txBody>
                    <a:bodyPr/>
                    <a:lstStyle/>
                    <a:p>
                      <a:pPr algn="ctr" fontAlgn="ctr"/>
                      <a:r>
                        <a:rPr lang="ru-RU" sz="1800" b="0" i="0" u="none" strike="noStrike">
                          <a:solidFill>
                            <a:srgbClr val="000000"/>
                          </a:solidFill>
                          <a:effectLst/>
                          <a:latin typeface="Arial" panose="020B0604020202020204" pitchFamily="34" charset="0"/>
                          <a:cs typeface="Arial" panose="020B0604020202020204" pitchFamily="34" charset="0"/>
                        </a:rPr>
                        <a:t>коммунальные услуги</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ctr"/>
                      <a:r>
                        <a:rPr lang="ru-RU" sz="1800" b="0" i="0" u="none" strike="noStrike">
                          <a:solidFill>
                            <a:srgbClr val="000000"/>
                          </a:solidFill>
                          <a:effectLst/>
                          <a:latin typeface="Arial" panose="020B0604020202020204" pitchFamily="34" charset="0"/>
                          <a:cs typeface="Arial" panose="020B0604020202020204" pitchFamily="34" charset="0"/>
                        </a:rPr>
                        <a:t>услуги по содержанию имущества</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119180994"/>
                  </a:ext>
                </a:extLst>
              </a:tr>
              <a:tr h="824546">
                <a:tc gridSpan="3" vMerge="1">
                  <a:txBody>
                    <a:bodyPr/>
                    <a:lstStyle/>
                    <a:p>
                      <a:endParaRPr lang="ru-RU"/>
                    </a:p>
                  </a:txBody>
                  <a:tcPr/>
                </a:tc>
                <a:tc hMerge="1" vMerge="1">
                  <a:txBody>
                    <a:bodyPr/>
                    <a:lstStyle/>
                    <a:p>
                      <a:endParaRPr lang="ru-RU"/>
                    </a:p>
                  </a:txBody>
                  <a:tcPr/>
                </a:tc>
                <a:tc hMerge="1" vMerge="1">
                  <a:txBody>
                    <a:bodyPr/>
                    <a:lstStyle/>
                    <a:p>
                      <a:endParaRPr lang="ru-RU"/>
                    </a:p>
                  </a:txBody>
                  <a:tcPr/>
                </a:tc>
                <a:tc>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всего</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из них возмещается пользователями имущества</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всего</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из них возмещается пользователями имущества</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extLst>
                  <a:ext uri="{0D108BD9-81ED-4DB2-BD59-A6C34878D82A}">
                    <a16:rowId xmlns:a16="http://schemas.microsoft.com/office/drawing/2014/main" val="3862853903"/>
                  </a:ext>
                </a:extLst>
              </a:tr>
              <a:tr h="275906">
                <a:tc gridSpan="3">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19</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20</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21</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1800" b="0" i="0" u="none" strike="noStrike">
                          <a:solidFill>
                            <a:srgbClr val="000000"/>
                          </a:solidFill>
                          <a:effectLst/>
                          <a:latin typeface="Arial" panose="020B0604020202020204" pitchFamily="34" charset="0"/>
                          <a:cs typeface="Arial" panose="020B0604020202020204" pitchFamily="34" charset="0"/>
                        </a:rPr>
                        <a:t>22</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23</a:t>
                      </a:r>
                    </a:p>
                  </a:txBody>
                  <a:tcPr marL="1586" marR="1586" marT="1586"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2987778964"/>
                  </a:ext>
                </a:extLst>
              </a:tr>
              <a:tr h="275906">
                <a:tc gridSpan="3">
                  <a:txBody>
                    <a:bodyPr/>
                    <a:lstStyle/>
                    <a:p>
                      <a:pPr algn="ctr" fontAlgn="ctr"/>
                      <a:r>
                        <a:rPr lang="ru-RU" sz="18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l" fontAlgn="ctr"/>
                      <a:r>
                        <a:rPr lang="ru-RU" sz="18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8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8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8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3575282379"/>
                  </a:ext>
                </a:extLst>
              </a:tr>
              <a:tr h="275906">
                <a:tc gridSpan="3">
                  <a:txBody>
                    <a:bodyPr/>
                    <a:lstStyle/>
                    <a:p>
                      <a:pPr algn="ctr" fontAlgn="ctr"/>
                      <a:r>
                        <a:rPr lang="ru-RU" sz="18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l" fontAlgn="ctr"/>
                      <a:r>
                        <a:rPr lang="ru-RU" sz="18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8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8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8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1004660269"/>
                  </a:ext>
                </a:extLst>
              </a:tr>
              <a:tr h="275906">
                <a:tc gridSpan="3">
                  <a:txBody>
                    <a:bodyPr/>
                    <a:lstStyle/>
                    <a:p>
                      <a:pPr algn="ctr" fontAlgn="ctr"/>
                      <a:r>
                        <a:rPr lang="ru-RU" sz="18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l" fontAlgn="ctr"/>
                      <a:r>
                        <a:rPr lang="ru-RU" sz="18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8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8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8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3714814472"/>
                  </a:ext>
                </a:extLst>
              </a:tr>
              <a:tr h="275906">
                <a:tc gridSpan="3">
                  <a:txBody>
                    <a:bodyPr/>
                    <a:lstStyle/>
                    <a:p>
                      <a:pPr algn="ctr" fontAlgn="ctr"/>
                      <a:r>
                        <a:rPr lang="ru-RU" sz="18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l" fontAlgn="ctr"/>
                      <a:r>
                        <a:rPr lang="ru-RU" sz="18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8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8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8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919035493"/>
                  </a:ext>
                </a:extLst>
              </a:tr>
              <a:tr h="275906">
                <a:tc gridSpan="3">
                  <a:txBody>
                    <a:bodyPr/>
                    <a:lstStyle/>
                    <a:p>
                      <a:pPr algn="ctr" fontAlgn="ctr"/>
                      <a:r>
                        <a:rPr lang="ru-RU" sz="18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l" fontAlgn="ctr"/>
                      <a:r>
                        <a:rPr lang="ru-RU" sz="18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8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8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8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4273886788"/>
                  </a:ext>
                </a:extLst>
              </a:tr>
              <a:tr h="275906">
                <a:tc gridSpan="3">
                  <a:txBody>
                    <a:bodyPr/>
                    <a:lstStyle/>
                    <a:p>
                      <a:pPr algn="ctr" fontAlgn="ctr"/>
                      <a:r>
                        <a:rPr lang="ru-RU" sz="18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l" fontAlgn="ctr"/>
                      <a:r>
                        <a:rPr lang="ru-RU" sz="18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8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8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8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3218944553"/>
                  </a:ext>
                </a:extLst>
              </a:tr>
              <a:tr h="275906">
                <a:tc gridSpan="3">
                  <a:txBody>
                    <a:bodyPr/>
                    <a:lstStyle/>
                    <a:p>
                      <a:pPr algn="ctr" fontAlgn="ctr"/>
                      <a:r>
                        <a:rPr lang="ru-RU" sz="18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l" fontAlgn="ctr"/>
                      <a:r>
                        <a:rPr lang="ru-RU" sz="18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8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8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8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714743332"/>
                  </a:ext>
                </a:extLst>
              </a:tr>
              <a:tr h="275906">
                <a:tc gridSpan="3">
                  <a:txBody>
                    <a:bodyPr/>
                    <a:lstStyle/>
                    <a:p>
                      <a:pPr algn="ctr" fontAlgn="ctr"/>
                      <a:r>
                        <a:rPr lang="ru-RU" sz="18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l" fontAlgn="ctr"/>
                      <a:r>
                        <a:rPr lang="ru-RU" sz="18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8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800" b="1"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800" b="1"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4229064720"/>
                  </a:ext>
                </a:extLst>
              </a:tr>
              <a:tr h="275906">
                <a:tc gridSpan="3">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l" fontAlgn="b"/>
                      <a:r>
                        <a:rPr lang="ru-RU" sz="18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3810279739"/>
                  </a:ext>
                </a:extLst>
              </a:tr>
              <a:tr h="275906">
                <a:tc gridSpan="3">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l" fontAlgn="b"/>
                      <a:r>
                        <a:rPr lang="ru-RU" sz="18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1800" b="0" i="0" u="none" strike="noStrike">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684094596"/>
                  </a:ext>
                </a:extLst>
              </a:tr>
              <a:tr h="275906">
                <a:tc gridSpan="3">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l"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1586" marR="1586" marT="1586"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1314240848"/>
                  </a:ext>
                </a:extLst>
              </a:tr>
            </a:tbl>
          </a:graphicData>
        </a:graphic>
      </p:graphicFrame>
      <p:sp>
        <p:nvSpPr>
          <p:cNvPr id="3" name="Скругленный прямоугольник 2"/>
          <p:cNvSpPr/>
          <p:nvPr/>
        </p:nvSpPr>
        <p:spPr>
          <a:xfrm>
            <a:off x="3995936" y="3573016"/>
            <a:ext cx="4392488" cy="1584176"/>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1" i="0" u="none" strike="noStrike" kern="1200" cap="none" spc="0" normalizeH="0" baseline="0" noProof="0" dirty="0" smtClean="0">
                <a:ln>
                  <a:noFill/>
                </a:ln>
                <a:solidFill>
                  <a:srgbClr val="FF0000"/>
                </a:solidFill>
                <a:effectLst/>
                <a:uLnTx/>
                <a:uFillTx/>
                <a:latin typeface="Calibri" panose="020F0502020204030204"/>
                <a:ea typeface="+mn-ea"/>
                <a:cs typeface="+mn-cs"/>
              </a:rPr>
              <a:t>Возмещение «эксплуатационных»</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1" i="0" u="none" strike="noStrike" kern="1200" cap="none" spc="0" normalizeH="0" baseline="0" noProof="0" dirty="0" smtClean="0">
                <a:ln>
                  <a:noFill/>
                </a:ln>
                <a:solidFill>
                  <a:srgbClr val="FF0000"/>
                </a:solidFill>
                <a:effectLst/>
                <a:uLnTx/>
                <a:uFillTx/>
                <a:latin typeface="Calibri" panose="020F0502020204030204"/>
                <a:ea typeface="+mn-ea"/>
                <a:cs typeface="+mn-cs"/>
              </a:rPr>
              <a:t>по договорам аренды или безвозмездного пользования</a:t>
            </a:r>
            <a:endParaRPr kumimoji="0" lang="ru-RU" sz="2000" b="1"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cxnSp>
        <p:nvCxnSpPr>
          <p:cNvPr id="6" name="Прямая со стрелкой 5"/>
          <p:cNvCxnSpPr/>
          <p:nvPr/>
        </p:nvCxnSpPr>
        <p:spPr>
          <a:xfrm>
            <a:off x="5364088" y="2708920"/>
            <a:ext cx="0" cy="864096"/>
          </a:xfrm>
          <a:prstGeom prst="straightConnector1">
            <a:avLst/>
          </a:prstGeom>
          <a:ln w="57150">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 name="Прямая со стрелкой 6"/>
          <p:cNvCxnSpPr/>
          <p:nvPr/>
        </p:nvCxnSpPr>
        <p:spPr>
          <a:xfrm>
            <a:off x="6948264" y="2708920"/>
            <a:ext cx="0" cy="864096"/>
          </a:xfrm>
          <a:prstGeom prst="straightConnector1">
            <a:avLst/>
          </a:prstGeom>
          <a:ln w="57150">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8" name="Выноска со стрелкой вправо 7"/>
          <p:cNvSpPr/>
          <p:nvPr/>
        </p:nvSpPr>
        <p:spPr>
          <a:xfrm>
            <a:off x="251519" y="3068960"/>
            <a:ext cx="2736305" cy="2520280"/>
          </a:xfrm>
          <a:prstGeom prst="rightArrowCallout">
            <a:avLst>
              <a:gd name="adj1" fmla="val 25000"/>
              <a:gd name="adj2" fmla="val 25000"/>
              <a:gd name="adj3" fmla="val 25000"/>
              <a:gd name="adj4" fmla="val 70872"/>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FF0000"/>
                </a:solidFill>
                <a:effectLst/>
                <a:uLnTx/>
                <a:uFillTx/>
                <a:latin typeface="Calibri" panose="020F0502020204030204"/>
                <a:ea typeface="+mn-ea"/>
                <a:cs typeface="+mn-cs"/>
              </a:rPr>
              <a:t>Требуется ведение аналитического учета  объектам</a:t>
            </a:r>
            <a:endParaRPr kumimoji="0" lang="ru-RU" sz="1800" b="1"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02903392"/>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nvPr>
        </p:nvGraphicFramePr>
        <p:xfrm>
          <a:off x="35498" y="404664"/>
          <a:ext cx="9000999" cy="5224355"/>
        </p:xfrm>
        <a:graphic>
          <a:graphicData uri="http://schemas.openxmlformats.org/drawingml/2006/table">
            <a:tbl>
              <a:tblPr/>
              <a:tblGrid>
                <a:gridCol w="743029">
                  <a:extLst>
                    <a:ext uri="{9D8B030D-6E8A-4147-A177-3AD203B41FA5}">
                      <a16:colId xmlns:a16="http://schemas.microsoft.com/office/drawing/2014/main" val="1589283272"/>
                    </a:ext>
                  </a:extLst>
                </a:gridCol>
                <a:gridCol w="808867">
                  <a:extLst>
                    <a:ext uri="{9D8B030D-6E8A-4147-A177-3AD203B41FA5}">
                      <a16:colId xmlns:a16="http://schemas.microsoft.com/office/drawing/2014/main" val="3002615820"/>
                    </a:ext>
                  </a:extLst>
                </a:gridCol>
                <a:gridCol w="611352">
                  <a:extLst>
                    <a:ext uri="{9D8B030D-6E8A-4147-A177-3AD203B41FA5}">
                      <a16:colId xmlns:a16="http://schemas.microsoft.com/office/drawing/2014/main" val="2302853418"/>
                    </a:ext>
                  </a:extLst>
                </a:gridCol>
                <a:gridCol w="489083">
                  <a:extLst>
                    <a:ext uri="{9D8B030D-6E8A-4147-A177-3AD203B41FA5}">
                      <a16:colId xmlns:a16="http://schemas.microsoft.com/office/drawing/2014/main" val="160476065"/>
                    </a:ext>
                  </a:extLst>
                </a:gridCol>
                <a:gridCol w="630163">
                  <a:extLst>
                    <a:ext uri="{9D8B030D-6E8A-4147-A177-3AD203B41FA5}">
                      <a16:colId xmlns:a16="http://schemas.microsoft.com/office/drawing/2014/main" val="4034549035"/>
                    </a:ext>
                  </a:extLst>
                </a:gridCol>
                <a:gridCol w="743029">
                  <a:extLst>
                    <a:ext uri="{9D8B030D-6E8A-4147-A177-3AD203B41FA5}">
                      <a16:colId xmlns:a16="http://schemas.microsoft.com/office/drawing/2014/main" val="1265486876"/>
                    </a:ext>
                  </a:extLst>
                </a:gridCol>
                <a:gridCol w="743029">
                  <a:extLst>
                    <a:ext uri="{9D8B030D-6E8A-4147-A177-3AD203B41FA5}">
                      <a16:colId xmlns:a16="http://schemas.microsoft.com/office/drawing/2014/main" val="3131900004"/>
                    </a:ext>
                  </a:extLst>
                </a:gridCol>
                <a:gridCol w="630163">
                  <a:extLst>
                    <a:ext uri="{9D8B030D-6E8A-4147-A177-3AD203B41FA5}">
                      <a16:colId xmlns:a16="http://schemas.microsoft.com/office/drawing/2014/main" val="35581994"/>
                    </a:ext>
                  </a:extLst>
                </a:gridCol>
                <a:gridCol w="686597">
                  <a:extLst>
                    <a:ext uri="{9D8B030D-6E8A-4147-A177-3AD203B41FA5}">
                      <a16:colId xmlns:a16="http://schemas.microsoft.com/office/drawing/2014/main" val="56204794"/>
                    </a:ext>
                  </a:extLst>
                </a:gridCol>
                <a:gridCol w="752435">
                  <a:extLst>
                    <a:ext uri="{9D8B030D-6E8A-4147-A177-3AD203B41FA5}">
                      <a16:colId xmlns:a16="http://schemas.microsoft.com/office/drawing/2014/main" val="3905453674"/>
                    </a:ext>
                  </a:extLst>
                </a:gridCol>
                <a:gridCol w="752435">
                  <a:extLst>
                    <a:ext uri="{9D8B030D-6E8A-4147-A177-3AD203B41FA5}">
                      <a16:colId xmlns:a16="http://schemas.microsoft.com/office/drawing/2014/main" val="955482917"/>
                    </a:ext>
                  </a:extLst>
                </a:gridCol>
                <a:gridCol w="752435">
                  <a:extLst>
                    <a:ext uri="{9D8B030D-6E8A-4147-A177-3AD203B41FA5}">
                      <a16:colId xmlns:a16="http://schemas.microsoft.com/office/drawing/2014/main" val="1476458289"/>
                    </a:ext>
                  </a:extLst>
                </a:gridCol>
                <a:gridCol w="658382">
                  <a:extLst>
                    <a:ext uri="{9D8B030D-6E8A-4147-A177-3AD203B41FA5}">
                      <a16:colId xmlns:a16="http://schemas.microsoft.com/office/drawing/2014/main" val="854869995"/>
                    </a:ext>
                  </a:extLst>
                </a:gridCol>
              </a:tblGrid>
              <a:tr h="278144">
                <a:tc gridSpan="13">
                  <a:txBody>
                    <a:bodyPr/>
                    <a:lstStyle/>
                    <a:p>
                      <a:pPr algn="ctr" fontAlgn="b"/>
                      <a:r>
                        <a:rPr lang="ru-RU" sz="1050" b="1" i="0" u="none" strike="noStrike" dirty="0">
                          <a:solidFill>
                            <a:srgbClr val="000000"/>
                          </a:solidFill>
                          <a:effectLst/>
                          <a:latin typeface="Arial" panose="020B0604020202020204" pitchFamily="34" charset="0"/>
                          <a:cs typeface="Arial" panose="020B0604020202020204" pitchFamily="34" charset="0"/>
                        </a:rPr>
                        <a:t>Сведения об использовании </a:t>
                      </a:r>
                      <a:r>
                        <a:rPr lang="ru-RU" sz="1050" b="1" i="0" u="none" strike="noStrike" dirty="0" smtClean="0">
                          <a:solidFill>
                            <a:srgbClr val="000000"/>
                          </a:solidFill>
                          <a:effectLst/>
                          <a:latin typeface="Arial" panose="020B0604020202020204" pitchFamily="34" charset="0"/>
                          <a:cs typeface="Arial" panose="020B0604020202020204" pitchFamily="34" charset="0"/>
                        </a:rPr>
                        <a:t>земельных </a:t>
                      </a:r>
                      <a:r>
                        <a:rPr lang="ru-RU" sz="1050" b="1" i="0" u="none" strike="noStrike" dirty="0">
                          <a:solidFill>
                            <a:srgbClr val="000000"/>
                          </a:solidFill>
                          <a:effectLst/>
                          <a:latin typeface="Arial" panose="020B0604020202020204" pitchFamily="34" charset="0"/>
                          <a:cs typeface="Arial" panose="020B0604020202020204" pitchFamily="34" charset="0"/>
                        </a:rPr>
                        <a:t>участков </a:t>
                      </a:r>
                      <a:br>
                        <a:rPr lang="ru-RU" sz="1050" b="1" i="0" u="none" strike="noStrike" dirty="0">
                          <a:solidFill>
                            <a:srgbClr val="000000"/>
                          </a:solidFill>
                          <a:effectLst/>
                          <a:latin typeface="Arial" panose="020B0604020202020204" pitchFamily="34" charset="0"/>
                          <a:cs typeface="Arial" panose="020B0604020202020204" pitchFamily="34" charset="0"/>
                        </a:rPr>
                      </a:br>
                      <a:r>
                        <a:rPr lang="ru-RU" sz="1050" b="1" i="0" u="none" strike="noStrike" dirty="0">
                          <a:solidFill>
                            <a:srgbClr val="000000"/>
                          </a:solidFill>
                          <a:effectLst/>
                          <a:latin typeface="Arial" panose="020B0604020202020204" pitchFamily="34" charset="0"/>
                          <a:cs typeface="Arial" panose="020B0604020202020204" pitchFamily="34" charset="0"/>
                        </a:rPr>
                        <a:t>(предоставленных на праве постоянного (бессрочного) пользования)</a:t>
                      </a:r>
                    </a:p>
                  </a:txBody>
                  <a:tcPr marL="2783" marR="2783" marT="2783"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078520509"/>
                  </a:ext>
                </a:extLst>
              </a:tr>
              <a:tr h="115537">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Коды</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698682301"/>
                  </a:ext>
                </a:extLst>
              </a:tr>
              <a:tr h="111257">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gridSpan="4">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на 1 __________ 20 __ г.</a:t>
                      </a:r>
                    </a:p>
                  </a:txBody>
                  <a:tcPr marL="2783" marR="2783" marT="2783"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gridSpan="2">
                  <a:txBody>
                    <a:bodyPr/>
                    <a:lstStyle/>
                    <a:p>
                      <a:pPr algn="r" fontAlgn="b"/>
                      <a:r>
                        <a:rPr lang="ru-RU" sz="700" b="0" i="0" u="none" strike="noStrike">
                          <a:solidFill>
                            <a:srgbClr val="000000"/>
                          </a:solidFill>
                          <a:effectLst/>
                          <a:latin typeface="Arial" panose="020B0604020202020204" pitchFamily="34" charset="0"/>
                          <a:cs typeface="Arial" panose="020B0604020202020204" pitchFamily="34" charset="0"/>
                        </a:rPr>
                        <a:t>Дата</a:t>
                      </a:r>
                    </a:p>
                  </a:txBody>
                  <a:tcPr marL="2783" marR="33386" marT="2783"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ctr" fontAlgn="ctr"/>
                      <a:r>
                        <a:rPr lang="ru-RU" sz="700" b="0" i="0" u="none" strike="noStrike">
                          <a:solidFill>
                            <a:srgbClr val="FF0000"/>
                          </a:solidFill>
                          <a:effectLst/>
                          <a:latin typeface="Arial" panose="020B0604020202020204" pitchFamily="34" charset="0"/>
                          <a:cs typeface="Arial" panose="020B0604020202020204" pitchFamily="34" charset="0"/>
                        </a:rPr>
                        <a:t> </a:t>
                      </a:r>
                    </a:p>
                  </a:txBody>
                  <a:tcPr marL="2783" marR="2783" marT="278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210882303"/>
                  </a:ext>
                </a:extLst>
              </a:tr>
              <a:tr h="105653">
                <a:tc>
                  <a:txBody>
                    <a:bodyPr/>
                    <a:lstStyle/>
                    <a:p>
                      <a:pPr algn="l" fontAlgn="b"/>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r"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r"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w="12700" cap="flat" cmpd="sng" algn="ctr">
                      <a:solidFill>
                        <a:srgbClr val="000000"/>
                      </a:solidFill>
                      <a:prstDash val="solid"/>
                      <a:round/>
                      <a:headEnd type="none" w="med" len="med"/>
                      <a:tailEnd type="none" w="med" len="med"/>
                    </a:lnR>
                    <a:lnT>
                      <a:noFill/>
                    </a:lnT>
                    <a:lnB>
                      <a:noFill/>
                    </a:lnB>
                  </a:tcPr>
                </a:tc>
                <a:tc rowSpan="2">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84298847"/>
                  </a:ext>
                </a:extLst>
              </a:tr>
              <a:tr h="112326">
                <a:tc>
                  <a:txBody>
                    <a:bodyPr/>
                    <a:lstStyle/>
                    <a:p>
                      <a:pPr algn="l" fontAlgn="b"/>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gridSpan="2">
                  <a:txBody>
                    <a:bodyPr/>
                    <a:lstStyle/>
                    <a:p>
                      <a:pPr algn="r" fontAlgn="b"/>
                      <a:r>
                        <a:rPr lang="ru-RU" sz="700" b="0" i="0" u="none" strike="noStrike">
                          <a:solidFill>
                            <a:srgbClr val="000000"/>
                          </a:solidFill>
                          <a:effectLst/>
                          <a:latin typeface="Arial" panose="020B0604020202020204" pitchFamily="34" charset="0"/>
                          <a:cs typeface="Arial" panose="020B0604020202020204" pitchFamily="34" charset="0"/>
                        </a:rPr>
                        <a:t>по Сводному реестру</a:t>
                      </a:r>
                    </a:p>
                  </a:txBody>
                  <a:tcPr marL="2783" marR="33386" marT="2783"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vMerge="1">
                  <a:txBody>
                    <a:bodyPr/>
                    <a:lstStyle/>
                    <a:p>
                      <a:endParaRPr lang="ru-RU"/>
                    </a:p>
                  </a:txBody>
                  <a:tcPr/>
                </a:tc>
                <a:extLst>
                  <a:ext uri="{0D108BD9-81ED-4DB2-BD59-A6C34878D82A}">
                    <a16:rowId xmlns:a16="http://schemas.microsoft.com/office/drawing/2014/main" val="4096443131"/>
                  </a:ext>
                </a:extLst>
              </a:tr>
              <a:tr h="165816">
                <a:tc gridSpan="10">
                  <a:txBody>
                    <a:bodyPr/>
                    <a:lstStyle/>
                    <a:p>
                      <a:pPr algn="l" fontAlgn="b"/>
                      <a:r>
                        <a:rPr lang="ru-RU" sz="700" b="0" i="0" u="none" strike="noStrike" dirty="0">
                          <a:solidFill>
                            <a:srgbClr val="000000"/>
                          </a:solidFill>
                          <a:effectLst/>
                          <a:latin typeface="Arial" panose="020B0604020202020204" pitchFamily="34" charset="0"/>
                          <a:cs typeface="Arial" panose="020B0604020202020204" pitchFamily="34" charset="0"/>
                        </a:rPr>
                        <a:t>Учреждение ___________________________________________________________________________________________________</a:t>
                      </a:r>
                    </a:p>
                  </a:txBody>
                  <a:tcPr marL="2783" marR="2783" marT="2783"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r" fontAlgn="b"/>
                      <a:r>
                        <a:rPr lang="ru-RU" sz="700" b="0" i="0" u="none" strike="noStrike">
                          <a:solidFill>
                            <a:srgbClr val="000000"/>
                          </a:solidFill>
                          <a:effectLst/>
                          <a:latin typeface="Arial" panose="020B0604020202020204" pitchFamily="34" charset="0"/>
                          <a:cs typeface="Arial" panose="020B0604020202020204" pitchFamily="34" charset="0"/>
                        </a:rPr>
                        <a:t>ИНН</a:t>
                      </a:r>
                    </a:p>
                  </a:txBody>
                  <a:tcPr marL="2783" marR="33386" marT="2783"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500700331"/>
                  </a:ext>
                </a:extLst>
              </a:tr>
              <a:tr h="208523">
                <a:tc gridSpan="10">
                  <a:txBody>
                    <a:bodyPr/>
                    <a:lstStyle/>
                    <a:p>
                      <a:pPr algn="l" fontAlgn="b"/>
                      <a:r>
                        <a:rPr lang="ru-RU" sz="700" b="0" i="0" u="none" strike="noStrike" dirty="0">
                          <a:solidFill>
                            <a:srgbClr val="000000"/>
                          </a:solidFill>
                          <a:effectLst/>
                          <a:latin typeface="Arial" panose="020B0604020202020204" pitchFamily="34" charset="0"/>
                          <a:cs typeface="Arial" panose="020B0604020202020204" pitchFamily="34" charset="0"/>
                        </a:rPr>
                        <a:t>Орган, осуществляющий функции </a:t>
                      </a:r>
                      <a:br>
                        <a:rPr lang="ru-RU" sz="700" b="0" i="0" u="none" strike="noStrike" dirty="0">
                          <a:solidFill>
                            <a:srgbClr val="000000"/>
                          </a:solidFill>
                          <a:effectLst/>
                          <a:latin typeface="Arial" panose="020B0604020202020204" pitchFamily="34" charset="0"/>
                          <a:cs typeface="Arial" panose="020B0604020202020204" pitchFamily="34" charset="0"/>
                        </a:rPr>
                      </a:br>
                      <a:r>
                        <a:rPr lang="ru-RU" sz="700" b="0" i="0" u="none" strike="noStrike" dirty="0">
                          <a:solidFill>
                            <a:srgbClr val="000000"/>
                          </a:solidFill>
                          <a:effectLst/>
                          <a:latin typeface="Arial" panose="020B0604020202020204" pitchFamily="34" charset="0"/>
                          <a:cs typeface="Arial" panose="020B0604020202020204" pitchFamily="34" charset="0"/>
                        </a:rPr>
                        <a:t>и полномочия учредителя _______________________________________________________________________________________</a:t>
                      </a:r>
                    </a:p>
                  </a:txBody>
                  <a:tcPr marL="2783" marR="2783" marT="2783"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r" fontAlgn="b"/>
                      <a:r>
                        <a:rPr lang="ru-RU" sz="700" b="0" i="0" u="none" strike="noStrike">
                          <a:solidFill>
                            <a:srgbClr val="000000"/>
                          </a:solidFill>
                          <a:effectLst/>
                          <a:latin typeface="Arial" panose="020B0604020202020204" pitchFamily="34" charset="0"/>
                          <a:cs typeface="Arial" panose="020B0604020202020204" pitchFamily="34" charset="0"/>
                        </a:rPr>
                        <a:t>глава по БК</a:t>
                      </a:r>
                    </a:p>
                  </a:txBody>
                  <a:tcPr marL="2783" marR="33386" marT="2783"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811557031"/>
                  </a:ext>
                </a:extLst>
              </a:tr>
              <a:tr h="139072">
                <a:tc gridSpan="10">
                  <a:txBody>
                    <a:bodyPr/>
                    <a:lstStyle/>
                    <a:p>
                      <a:pPr algn="l" fontAlgn="b"/>
                      <a:r>
                        <a:rPr lang="ru-RU" sz="700" b="0" i="0" u="none" strike="noStrike" dirty="0">
                          <a:solidFill>
                            <a:srgbClr val="000000"/>
                          </a:solidFill>
                          <a:effectLst/>
                          <a:latin typeface="Arial" panose="020B0604020202020204" pitchFamily="34" charset="0"/>
                          <a:cs typeface="Arial" panose="020B0604020202020204" pitchFamily="34" charset="0"/>
                        </a:rPr>
                        <a:t>Публично-правовое образование _________________________________________________________________________________</a:t>
                      </a:r>
                    </a:p>
                  </a:txBody>
                  <a:tcPr marL="2783" marR="2783" marT="2783"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r" fontAlgn="b"/>
                      <a:r>
                        <a:rPr lang="ru-RU" sz="700" b="0" i="0" u="none" strike="noStrike">
                          <a:solidFill>
                            <a:srgbClr val="000000"/>
                          </a:solidFill>
                          <a:effectLst/>
                          <a:latin typeface="Arial" panose="020B0604020202020204" pitchFamily="34" charset="0"/>
                          <a:cs typeface="Arial" panose="020B0604020202020204" pitchFamily="34" charset="0"/>
                        </a:rPr>
                        <a:t>по ОКТМО</a:t>
                      </a:r>
                    </a:p>
                  </a:txBody>
                  <a:tcPr marL="2783" marR="33386" marT="2783"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731185510"/>
                  </a:ext>
                </a:extLst>
              </a:tr>
              <a:tr h="144421">
                <a:tc gridSpan="10">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Периодичность: годовая</a:t>
                      </a:r>
                    </a:p>
                  </a:txBody>
                  <a:tcPr marL="2783" marR="2783" marT="2783"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r"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r"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280833631"/>
                  </a:ext>
                </a:extLst>
              </a:tr>
              <a:tr h="106979">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425982150"/>
                  </a:ext>
                </a:extLst>
              </a:tr>
              <a:tr h="127339">
                <a:tc>
                  <a:txBody>
                    <a:bodyPr/>
                    <a:lstStyle/>
                    <a:p>
                      <a:pPr algn="l" fontAlgn="b"/>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1"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531235"/>
                  </a:ext>
                </a:extLst>
              </a:tr>
              <a:tr h="224654">
                <a:tc rowSpan="4">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a:t>
                      </a:r>
                    </a:p>
                  </a:txBody>
                  <a:tcPr marL="2783" marR="2783" marT="278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Наименование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Кадастровый номер</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Код строки</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Адрес</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ОКТМО</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Единица измерения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4">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Всего</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Используется учреждением</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rowSpan="4">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Используется по договорам сервитута</a:t>
                      </a:r>
                    </a:p>
                  </a:txBody>
                  <a:tcPr marL="2783" marR="2783" marT="278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61402729"/>
                  </a:ext>
                </a:extLst>
              </a:tr>
              <a:tr h="171165">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rowSpan="3">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наименование</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код </a:t>
                      </a:r>
                      <a:br>
                        <a:rPr lang="ru-RU" sz="700" b="0" i="0" u="none" strike="noStrike" dirty="0">
                          <a:solidFill>
                            <a:srgbClr val="000000"/>
                          </a:solidFill>
                          <a:effectLst/>
                          <a:latin typeface="Arial" panose="020B0604020202020204" pitchFamily="34" charset="0"/>
                          <a:cs typeface="Arial" panose="020B0604020202020204" pitchFamily="34" charset="0"/>
                        </a:rPr>
                      </a:br>
                      <a:r>
                        <a:rPr lang="ru-RU" sz="700" b="0" i="0" u="none" strike="noStrike" dirty="0">
                          <a:solidFill>
                            <a:srgbClr val="000000"/>
                          </a:solidFill>
                          <a:effectLst/>
                          <a:latin typeface="Arial" panose="020B0604020202020204" pitchFamily="34" charset="0"/>
                          <a:cs typeface="Arial" panose="020B0604020202020204" pitchFamily="34" charset="0"/>
                        </a:rPr>
                        <a:t>по ОКЕИ</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gridSpan="3">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из них:</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vMerge="1">
                  <a:txBody>
                    <a:bodyPr/>
                    <a:lstStyle/>
                    <a:p>
                      <a:endParaRPr lang="ru-RU"/>
                    </a:p>
                  </a:txBody>
                  <a:tcPr/>
                </a:tc>
                <a:extLst>
                  <a:ext uri="{0D108BD9-81ED-4DB2-BD59-A6C34878D82A}">
                    <a16:rowId xmlns:a16="http://schemas.microsoft.com/office/drawing/2014/main" val="2800955029"/>
                  </a:ext>
                </a:extLst>
              </a:tr>
              <a:tr h="208523">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gridSpan="2">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для осуществления основной деятельности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rowSpan="2">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для иных целей</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extLst>
                  <a:ext uri="{0D108BD9-81ED-4DB2-BD59-A6C34878D82A}">
                    <a16:rowId xmlns:a16="http://schemas.microsoft.com/office/drawing/2014/main" val="3595432582"/>
                  </a:ext>
                </a:extLst>
              </a:tr>
              <a:tr h="390471">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в рамках государствен-ного задания</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за плату сверх </a:t>
                      </a:r>
                      <a:r>
                        <a:rPr lang="ru-RU" sz="700" b="0" i="0" u="none" strike="noStrike" dirty="0" err="1">
                          <a:solidFill>
                            <a:srgbClr val="000000"/>
                          </a:solidFill>
                          <a:effectLst/>
                          <a:latin typeface="Arial" panose="020B0604020202020204" pitchFamily="34" charset="0"/>
                          <a:cs typeface="Arial" panose="020B0604020202020204" pitchFamily="34" charset="0"/>
                        </a:rPr>
                        <a:t>государствен-ного</a:t>
                      </a:r>
                      <a:r>
                        <a:rPr lang="ru-RU" sz="700" b="0" i="0" u="none" strike="noStrike" dirty="0">
                          <a:solidFill>
                            <a:srgbClr val="000000"/>
                          </a:solidFill>
                          <a:effectLst/>
                          <a:latin typeface="Arial" panose="020B0604020202020204" pitchFamily="34" charset="0"/>
                          <a:cs typeface="Arial" panose="020B0604020202020204" pitchFamily="34" charset="0"/>
                        </a:rPr>
                        <a:t> задания</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109040047"/>
                  </a:ext>
                </a:extLst>
              </a:tr>
              <a:tr h="128374">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1</a:t>
                      </a:r>
                    </a:p>
                  </a:txBody>
                  <a:tcPr marL="2783" marR="2783" marT="278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2</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3</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4</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5</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6</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7</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8</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9</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10</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11</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12</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13</a:t>
                      </a:r>
                    </a:p>
                  </a:txBody>
                  <a:tcPr marL="2783" marR="2783" marT="278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38833184"/>
                  </a:ext>
                </a:extLst>
              </a:tr>
              <a:tr h="105653">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91047588"/>
                  </a:ext>
                </a:extLst>
              </a:tr>
              <a:tr h="105653">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48159238"/>
                  </a:ext>
                </a:extLst>
              </a:tr>
              <a:tr h="105653">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36009750"/>
                  </a:ext>
                </a:extLst>
              </a:tr>
              <a:tr h="106979">
                <a:tc gridSpan="8">
                  <a:txBody>
                    <a:bodyPr/>
                    <a:lstStyle/>
                    <a:p>
                      <a:pPr algn="r" fontAlgn="ctr"/>
                      <a:r>
                        <a:rPr lang="ru-RU" sz="700" b="1" i="0" u="none" strike="noStrike" dirty="0">
                          <a:solidFill>
                            <a:srgbClr val="000000"/>
                          </a:solidFill>
                          <a:effectLst/>
                          <a:latin typeface="Arial" panose="020B0604020202020204" pitchFamily="34" charset="0"/>
                          <a:cs typeface="Arial" panose="020B0604020202020204" pitchFamily="34" charset="0"/>
                        </a:rPr>
                        <a:t>Итого:</a:t>
                      </a:r>
                    </a:p>
                  </a:txBody>
                  <a:tcPr marL="2783" marR="2783" marT="2783" marB="0" anchor="ctr">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83019107"/>
                  </a:ext>
                </a:extLst>
              </a:tr>
              <a:tr h="106979">
                <a:tc>
                  <a:txBody>
                    <a:bodyPr/>
                    <a:lstStyle/>
                    <a:p>
                      <a:pPr algn="r" fontAlgn="ctr"/>
                      <a:endParaRPr lang="ru-RU" sz="700" b="1"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ctr">
                    <a:lnL>
                      <a:noFill/>
                    </a:lnL>
                    <a:lnR>
                      <a:noFill/>
                    </a:lnR>
                    <a:lnT>
                      <a:noFill/>
                    </a:lnT>
                    <a:lnB>
                      <a:noFill/>
                    </a:lnB>
                  </a:tcPr>
                </a:tc>
                <a:tc>
                  <a:txBody>
                    <a:bodyPr/>
                    <a:lstStyle/>
                    <a:p>
                      <a:pPr algn="r" fontAlgn="b"/>
                      <a:endParaRPr lang="ru-RU" sz="700" b="1"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r" fontAlgn="b"/>
                      <a:endParaRPr lang="ru-RU" sz="700" b="1"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r" fontAlgn="b"/>
                      <a:endParaRPr lang="ru-RU" sz="700" b="1"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r" fontAlgn="b"/>
                      <a:endParaRPr lang="ru-RU" sz="700" b="1"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r" fontAlgn="b"/>
                      <a:endParaRPr lang="ru-RU" sz="700" b="1"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r" fontAlgn="b"/>
                      <a:endParaRPr lang="ru-RU" sz="700" b="1"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r" fontAlgn="b"/>
                      <a:endParaRPr lang="ru-RU" sz="700" b="1"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a:noFill/>
                    </a:lnB>
                  </a:tcPr>
                </a:tc>
                <a:tc>
                  <a:txBody>
                    <a:bodyPr/>
                    <a:lstStyle/>
                    <a:p>
                      <a:pPr algn="ctr"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170533739"/>
                  </a:ext>
                </a:extLst>
              </a:tr>
              <a:tr h="105653">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2783" marR="2783" marT="2783"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11869719"/>
                  </a:ext>
                </a:extLst>
              </a:tr>
              <a:tr h="288842">
                <a:tc rowSpan="4">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a:t>
                      </a:r>
                    </a:p>
                  </a:txBody>
                  <a:tcPr marL="2783" marR="2783" marT="278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Наименование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Кадастровый номер</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Код строки</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5">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Не используется учреждением</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Фактические расходы на содержание объекта недвижимого имущества, </a:t>
                      </a:r>
                      <a:r>
                        <a:rPr lang="ru-RU" sz="700" b="0" i="0" u="none" strike="noStrike" dirty="0" err="1">
                          <a:solidFill>
                            <a:srgbClr val="000000"/>
                          </a:solidFill>
                          <a:effectLst/>
                          <a:latin typeface="Arial" panose="020B0604020202020204" pitchFamily="34" charset="0"/>
                          <a:cs typeface="Arial" panose="020B0604020202020204" pitchFamily="34" charset="0"/>
                        </a:rPr>
                        <a:t>руб</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2783" marR="2783" marT="278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038132332"/>
                  </a:ext>
                </a:extLst>
              </a:tr>
              <a:tr h="283493">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rowSpan="3">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всего</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4">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передано во временное пользование сторонним организациям</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rowSpan="3">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всего</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в том числе:</a:t>
                      </a:r>
                    </a:p>
                  </a:txBody>
                  <a:tcPr marL="2783" marR="2783" marT="278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466133400"/>
                  </a:ext>
                </a:extLst>
              </a:tr>
              <a:tr h="213957">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gridSpan="4">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в том числе</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vMerge="1">
                  <a:txBody>
                    <a:bodyPr/>
                    <a:lstStyle/>
                    <a:p>
                      <a:endParaRPr lang="ru-RU"/>
                    </a:p>
                  </a:txBody>
                  <a:tcPr/>
                </a:tc>
                <a:tc gridSpan="2">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эксплуатационные расходы</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налог </a:t>
                      </a:r>
                      <a:br>
                        <a:rPr lang="ru-RU" sz="700" b="0" i="0" u="none" strike="noStrike" dirty="0">
                          <a:solidFill>
                            <a:srgbClr val="000000"/>
                          </a:solidFill>
                          <a:effectLst/>
                          <a:latin typeface="Arial" panose="020B0604020202020204" pitchFamily="34" charset="0"/>
                          <a:cs typeface="Arial" panose="020B0604020202020204" pitchFamily="34" charset="0"/>
                        </a:rPr>
                      </a:br>
                      <a:r>
                        <a:rPr lang="ru-RU" sz="700" b="0" i="0" u="none" strike="noStrike" dirty="0">
                          <a:solidFill>
                            <a:srgbClr val="000000"/>
                          </a:solidFill>
                          <a:effectLst/>
                          <a:latin typeface="Arial" panose="020B0604020202020204" pitchFamily="34" charset="0"/>
                          <a:cs typeface="Arial" panose="020B0604020202020204" pitchFamily="34" charset="0"/>
                        </a:rPr>
                        <a:t>на землю</a:t>
                      </a:r>
                    </a:p>
                  </a:txBody>
                  <a:tcPr marL="2783" marR="2783" marT="278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46481075"/>
                  </a:ext>
                </a:extLst>
              </a:tr>
              <a:tr h="414263">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на основании договоров аренды</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 на основании договоров безвозмездного пользования</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без оформления права пользования</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не используется</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всего</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из них возмещается пользователями имущества</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extLst>
                  <a:ext uri="{0D108BD9-81ED-4DB2-BD59-A6C34878D82A}">
                    <a16:rowId xmlns:a16="http://schemas.microsoft.com/office/drawing/2014/main" val="457719209"/>
                  </a:ext>
                </a:extLst>
              </a:tr>
              <a:tr h="106979">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1</a:t>
                      </a:r>
                    </a:p>
                  </a:txBody>
                  <a:tcPr marL="2783" marR="2783" marT="278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2</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3</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4</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14</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15</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16</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17</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18</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19</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20</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21</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22</a:t>
                      </a:r>
                    </a:p>
                  </a:txBody>
                  <a:tcPr marL="2783" marR="2783" marT="278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76717082"/>
                  </a:ext>
                </a:extLst>
              </a:tr>
              <a:tr h="105653">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700" b="1"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97955347"/>
                  </a:ext>
                </a:extLst>
              </a:tr>
              <a:tr h="105653">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700" b="1"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72645136"/>
                  </a:ext>
                </a:extLst>
              </a:tr>
              <a:tr h="105653">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700" b="1"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93116480"/>
                  </a:ext>
                </a:extLst>
              </a:tr>
              <a:tr h="106979">
                <a:tc gridSpan="4">
                  <a:txBody>
                    <a:bodyPr/>
                    <a:lstStyle/>
                    <a:p>
                      <a:pPr algn="r" fontAlgn="b"/>
                      <a:r>
                        <a:rPr lang="ru-RU" sz="700" b="1" i="0" u="none" strike="noStrike" dirty="0">
                          <a:solidFill>
                            <a:srgbClr val="000000"/>
                          </a:solidFill>
                          <a:effectLst/>
                          <a:latin typeface="Arial" panose="020B0604020202020204" pitchFamily="34" charset="0"/>
                          <a:cs typeface="Arial" panose="020B0604020202020204" pitchFamily="34" charset="0"/>
                        </a:rPr>
                        <a:t>Итого:</a:t>
                      </a:r>
                    </a:p>
                  </a:txBody>
                  <a:tcPr marL="2783" marR="2783" marT="2783"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ctr"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6036771"/>
                  </a:ext>
                </a:extLst>
              </a:tr>
            </a:tbl>
          </a:graphicData>
        </a:graphic>
      </p:graphicFrame>
    </p:spTree>
    <p:extLst>
      <p:ext uri="{BB962C8B-B14F-4D97-AF65-F5344CB8AC3E}">
        <p14:creationId xmlns:p14="http://schemas.microsoft.com/office/powerpoint/2010/main" val="2366720128"/>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nvPr>
        </p:nvGraphicFramePr>
        <p:xfrm>
          <a:off x="179511" y="404664"/>
          <a:ext cx="8784978" cy="4464495"/>
        </p:xfrm>
        <a:graphic>
          <a:graphicData uri="http://schemas.openxmlformats.org/drawingml/2006/table">
            <a:tbl>
              <a:tblPr/>
              <a:tblGrid>
                <a:gridCol w="1674422">
                  <a:extLst>
                    <a:ext uri="{9D8B030D-6E8A-4147-A177-3AD203B41FA5}">
                      <a16:colId xmlns:a16="http://schemas.microsoft.com/office/drawing/2014/main" val="580542170"/>
                    </a:ext>
                  </a:extLst>
                </a:gridCol>
                <a:gridCol w="1834981">
                  <a:extLst>
                    <a:ext uri="{9D8B030D-6E8A-4147-A177-3AD203B41FA5}">
                      <a16:colId xmlns:a16="http://schemas.microsoft.com/office/drawing/2014/main" val="1195647355"/>
                    </a:ext>
                  </a:extLst>
                </a:gridCol>
                <a:gridCol w="1834981">
                  <a:extLst>
                    <a:ext uri="{9D8B030D-6E8A-4147-A177-3AD203B41FA5}">
                      <a16:colId xmlns:a16="http://schemas.microsoft.com/office/drawing/2014/main" val="2808624361"/>
                    </a:ext>
                  </a:extLst>
                </a:gridCol>
                <a:gridCol w="1834981">
                  <a:extLst>
                    <a:ext uri="{9D8B030D-6E8A-4147-A177-3AD203B41FA5}">
                      <a16:colId xmlns:a16="http://schemas.microsoft.com/office/drawing/2014/main" val="1983194578"/>
                    </a:ext>
                  </a:extLst>
                </a:gridCol>
                <a:gridCol w="1605613">
                  <a:extLst>
                    <a:ext uri="{9D8B030D-6E8A-4147-A177-3AD203B41FA5}">
                      <a16:colId xmlns:a16="http://schemas.microsoft.com/office/drawing/2014/main" val="4014614667"/>
                    </a:ext>
                  </a:extLst>
                </a:gridCol>
              </a:tblGrid>
              <a:tr h="639378">
                <a:tc rowSpan="4">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Всего</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Используется учреждением</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rowSpan="4">
                  <a:txBody>
                    <a:bodyPr/>
                    <a:lstStyle/>
                    <a:p>
                      <a:pPr algn="ctr" fontAlgn="ctr"/>
                      <a:r>
                        <a:rPr lang="ru-RU" sz="1800" b="0" i="0" u="none" strike="noStrike">
                          <a:solidFill>
                            <a:srgbClr val="000000"/>
                          </a:solidFill>
                          <a:effectLst/>
                          <a:latin typeface="Arial" panose="020B0604020202020204" pitchFamily="34" charset="0"/>
                          <a:cs typeface="Arial" panose="020B0604020202020204" pitchFamily="34" charset="0"/>
                        </a:rPr>
                        <a:t>Используется по договорам сервитута</a:t>
                      </a:r>
                    </a:p>
                  </a:txBody>
                  <a:tcPr marL="2783" marR="2783" marT="278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88502677"/>
                  </a:ext>
                </a:extLst>
              </a:tr>
              <a:tr h="487146">
                <a:tc vMerge="1">
                  <a:txBody>
                    <a:bodyPr/>
                    <a:lstStyle/>
                    <a:p>
                      <a:endParaRPr lang="ru-RU"/>
                    </a:p>
                  </a:txBody>
                  <a:tcPr/>
                </a:tc>
                <a:tc gridSpan="3">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из них:</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vMerge="1">
                  <a:txBody>
                    <a:bodyPr/>
                    <a:lstStyle/>
                    <a:p>
                      <a:endParaRPr lang="ru-RU"/>
                    </a:p>
                  </a:txBody>
                  <a:tcPr/>
                </a:tc>
                <a:extLst>
                  <a:ext uri="{0D108BD9-81ED-4DB2-BD59-A6C34878D82A}">
                    <a16:rowId xmlns:a16="http://schemas.microsoft.com/office/drawing/2014/main" val="957612711"/>
                  </a:ext>
                </a:extLst>
              </a:tr>
              <a:tr h="615156">
                <a:tc vMerge="1">
                  <a:txBody>
                    <a:bodyPr/>
                    <a:lstStyle/>
                    <a:p>
                      <a:endParaRPr lang="ru-RU"/>
                    </a:p>
                  </a:txBody>
                  <a:tcPr/>
                </a:tc>
                <a:tc gridSpan="2">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для осуществления основной деятельности </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rowSpan="2">
                  <a:txBody>
                    <a:bodyPr/>
                    <a:lstStyle/>
                    <a:p>
                      <a:pPr algn="ctr" fontAlgn="ctr"/>
                      <a:r>
                        <a:rPr lang="ru-RU" sz="1800" b="0" i="0" u="none" strike="noStrike">
                          <a:solidFill>
                            <a:srgbClr val="000000"/>
                          </a:solidFill>
                          <a:effectLst/>
                          <a:latin typeface="Arial" panose="020B0604020202020204" pitchFamily="34" charset="0"/>
                          <a:cs typeface="Arial" panose="020B0604020202020204" pitchFamily="34" charset="0"/>
                        </a:rPr>
                        <a:t>для иных целей</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extLst>
                  <a:ext uri="{0D108BD9-81ED-4DB2-BD59-A6C34878D82A}">
                    <a16:rowId xmlns:a16="http://schemas.microsoft.com/office/drawing/2014/main" val="1484291404"/>
                  </a:ext>
                </a:extLst>
              </a:tr>
              <a:tr h="1111303">
                <a:tc vMerge="1">
                  <a:txBody>
                    <a:bodyPr/>
                    <a:lstStyle/>
                    <a:p>
                      <a:endParaRPr lang="ru-RU"/>
                    </a:p>
                  </a:txBody>
                  <a:tcPr/>
                </a:tc>
                <a:tc>
                  <a:txBody>
                    <a:bodyPr/>
                    <a:lstStyle/>
                    <a:p>
                      <a:pPr algn="ctr" fontAlgn="ctr"/>
                      <a:r>
                        <a:rPr lang="ru-RU" sz="1800" b="0" i="0" u="none" strike="noStrike">
                          <a:solidFill>
                            <a:srgbClr val="000000"/>
                          </a:solidFill>
                          <a:effectLst/>
                          <a:latin typeface="Arial" panose="020B0604020202020204" pitchFamily="34" charset="0"/>
                          <a:cs typeface="Arial" panose="020B0604020202020204" pitchFamily="34" charset="0"/>
                        </a:rPr>
                        <a:t>в рамках государствен-ного задания</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за плату сверх </a:t>
                      </a:r>
                      <a:r>
                        <a:rPr lang="ru-RU" sz="1800" b="0" i="0" u="none" strike="noStrike" dirty="0" err="1">
                          <a:solidFill>
                            <a:srgbClr val="000000"/>
                          </a:solidFill>
                          <a:effectLst/>
                          <a:latin typeface="Arial" panose="020B0604020202020204" pitchFamily="34" charset="0"/>
                          <a:cs typeface="Arial" panose="020B0604020202020204" pitchFamily="34" charset="0"/>
                        </a:rPr>
                        <a:t>государствен-ного</a:t>
                      </a:r>
                      <a:r>
                        <a:rPr lang="ru-RU" sz="1800" b="0" i="0" u="none" strike="noStrike" dirty="0">
                          <a:solidFill>
                            <a:srgbClr val="000000"/>
                          </a:solidFill>
                          <a:effectLst/>
                          <a:latin typeface="Arial" panose="020B0604020202020204" pitchFamily="34" charset="0"/>
                          <a:cs typeface="Arial" panose="020B0604020202020204" pitchFamily="34" charset="0"/>
                        </a:rPr>
                        <a:t> задания</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1372913302"/>
                  </a:ext>
                </a:extLst>
              </a:tr>
              <a:tr h="365360">
                <a:tc>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9</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800" b="0" i="0" u="none" strike="noStrike">
                          <a:solidFill>
                            <a:srgbClr val="000000"/>
                          </a:solidFill>
                          <a:effectLst/>
                          <a:latin typeface="Arial" panose="020B0604020202020204" pitchFamily="34" charset="0"/>
                          <a:cs typeface="Arial" panose="020B0604020202020204" pitchFamily="34" charset="0"/>
                        </a:rPr>
                        <a:t>10</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800" b="0" i="0" u="none" strike="noStrike">
                          <a:solidFill>
                            <a:srgbClr val="000000"/>
                          </a:solidFill>
                          <a:effectLst/>
                          <a:latin typeface="Arial" panose="020B0604020202020204" pitchFamily="34" charset="0"/>
                          <a:cs typeface="Arial" panose="020B0604020202020204" pitchFamily="34" charset="0"/>
                        </a:rPr>
                        <a:t>11</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12</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800" b="0" i="0" u="none" strike="noStrike">
                          <a:solidFill>
                            <a:srgbClr val="000000"/>
                          </a:solidFill>
                          <a:effectLst/>
                          <a:latin typeface="Arial" panose="020B0604020202020204" pitchFamily="34" charset="0"/>
                          <a:cs typeface="Arial" panose="020B0604020202020204" pitchFamily="34" charset="0"/>
                        </a:rPr>
                        <a:t>13</a:t>
                      </a:r>
                    </a:p>
                  </a:txBody>
                  <a:tcPr marL="2783" marR="2783" marT="278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3617261"/>
                  </a:ext>
                </a:extLst>
              </a:tr>
              <a:tr h="311538">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8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8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3028315"/>
                  </a:ext>
                </a:extLst>
              </a:tr>
              <a:tr h="311538">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8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8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55883706"/>
                  </a:ext>
                </a:extLst>
              </a:tr>
              <a:tr h="311538">
                <a:tc>
                  <a:txBody>
                    <a:bodyPr/>
                    <a:lstStyle/>
                    <a:p>
                      <a:pPr algn="ctr" fontAlgn="b"/>
                      <a:r>
                        <a:rPr lang="ru-RU" sz="18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23125464"/>
                  </a:ext>
                </a:extLst>
              </a:tr>
              <a:tr h="311538">
                <a:tc>
                  <a:txBody>
                    <a:bodyPr/>
                    <a:lstStyle/>
                    <a:p>
                      <a:pPr algn="ctr" fontAlgn="b"/>
                      <a:r>
                        <a:rPr lang="ru-RU" sz="18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8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8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25670506"/>
                  </a:ext>
                </a:extLst>
              </a:tr>
            </a:tbl>
          </a:graphicData>
        </a:graphic>
      </p:graphicFrame>
      <p:sp>
        <p:nvSpPr>
          <p:cNvPr id="5" name="Выноска со стрелкой вверх 4"/>
          <p:cNvSpPr/>
          <p:nvPr/>
        </p:nvSpPr>
        <p:spPr>
          <a:xfrm>
            <a:off x="2051720" y="4005064"/>
            <a:ext cx="3312368" cy="2376264"/>
          </a:xfrm>
          <a:prstGeom prst="up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panose="020F0502020204030204"/>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panose="020F0502020204030204"/>
                <a:ea typeface="+mn-ea"/>
                <a:cs typeface="+mn-cs"/>
              </a:rPr>
              <a:t>Пропорционально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panose="020F0502020204030204"/>
                <a:ea typeface="+mn-ea"/>
                <a:cs typeface="+mn-cs"/>
              </a:rPr>
              <a:t>- количеству потребителей</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panose="020F0502020204030204"/>
                <a:ea typeface="+mn-ea"/>
                <a:cs typeface="+mn-cs"/>
              </a:rPr>
              <a:t>- объему доходов</a:t>
            </a:r>
            <a:endParaRPr kumimoji="0" lang="ru-RU" sz="18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36377656"/>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nvPr>
        </p:nvGraphicFramePr>
        <p:xfrm>
          <a:off x="0" y="836712"/>
          <a:ext cx="9051379" cy="3700106"/>
        </p:xfrm>
        <a:graphic>
          <a:graphicData uri="http://schemas.openxmlformats.org/drawingml/2006/table">
            <a:tbl>
              <a:tblPr/>
              <a:tblGrid>
                <a:gridCol w="2335839">
                  <a:extLst>
                    <a:ext uri="{9D8B030D-6E8A-4147-A177-3AD203B41FA5}">
                      <a16:colId xmlns:a16="http://schemas.microsoft.com/office/drawing/2014/main" val="3523341319"/>
                    </a:ext>
                  </a:extLst>
                </a:gridCol>
                <a:gridCol w="2335839">
                  <a:extLst>
                    <a:ext uri="{9D8B030D-6E8A-4147-A177-3AD203B41FA5}">
                      <a16:colId xmlns:a16="http://schemas.microsoft.com/office/drawing/2014/main" val="101165530"/>
                    </a:ext>
                  </a:extLst>
                </a:gridCol>
                <a:gridCol w="2335839">
                  <a:extLst>
                    <a:ext uri="{9D8B030D-6E8A-4147-A177-3AD203B41FA5}">
                      <a16:colId xmlns:a16="http://schemas.microsoft.com/office/drawing/2014/main" val="3715069423"/>
                    </a:ext>
                  </a:extLst>
                </a:gridCol>
                <a:gridCol w="2043862">
                  <a:extLst>
                    <a:ext uri="{9D8B030D-6E8A-4147-A177-3AD203B41FA5}">
                      <a16:colId xmlns:a16="http://schemas.microsoft.com/office/drawing/2014/main" val="712031662"/>
                    </a:ext>
                  </a:extLst>
                </a:gridCol>
              </a:tblGrid>
              <a:tr h="522217">
                <a:tc gridSpan="4">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Фактические расходы на содержание объекта недвижимого имущества, </a:t>
                      </a:r>
                      <a:r>
                        <a:rPr lang="ru-RU" sz="1800" b="0" i="0" u="none" strike="noStrike" dirty="0" err="1">
                          <a:solidFill>
                            <a:srgbClr val="000000"/>
                          </a:solidFill>
                          <a:effectLst/>
                          <a:latin typeface="Arial" panose="020B0604020202020204" pitchFamily="34" charset="0"/>
                          <a:cs typeface="Arial" panose="020B0604020202020204" pitchFamily="34" charset="0"/>
                        </a:rPr>
                        <a:t>руб</a:t>
                      </a:r>
                      <a:endParaRPr lang="ru-RU" sz="1800" b="0" i="0" u="none" strike="noStrike" dirty="0">
                        <a:solidFill>
                          <a:srgbClr val="000000"/>
                        </a:solidFill>
                        <a:effectLst/>
                        <a:latin typeface="Arial" panose="020B0604020202020204" pitchFamily="34" charset="0"/>
                        <a:cs typeface="Arial" panose="020B0604020202020204" pitchFamily="34" charset="0"/>
                      </a:endParaRPr>
                    </a:p>
                  </a:txBody>
                  <a:tcPr marL="2783" marR="2783" marT="278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461751960"/>
                  </a:ext>
                </a:extLst>
              </a:tr>
              <a:tr h="512547">
                <a:tc rowSpan="3">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всего</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в том числе:</a:t>
                      </a:r>
                    </a:p>
                  </a:txBody>
                  <a:tcPr marL="2783" marR="2783" marT="278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521681096"/>
                  </a:ext>
                </a:extLst>
              </a:tr>
              <a:tr h="386828">
                <a:tc vMerge="1">
                  <a:txBody>
                    <a:bodyPr/>
                    <a:lstStyle/>
                    <a:p>
                      <a:endParaRPr lang="ru-RU"/>
                    </a:p>
                  </a:txBody>
                  <a:tcPr/>
                </a:tc>
                <a:tc gridSpan="2">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эксплуатационные расходы</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налог </a:t>
                      </a:r>
                      <a:br>
                        <a:rPr lang="ru-RU" sz="1800" b="0" i="0" u="none" strike="noStrike" dirty="0">
                          <a:solidFill>
                            <a:srgbClr val="000000"/>
                          </a:solidFill>
                          <a:effectLst/>
                          <a:latin typeface="Arial" panose="020B0604020202020204" pitchFamily="34" charset="0"/>
                          <a:cs typeface="Arial" panose="020B0604020202020204" pitchFamily="34" charset="0"/>
                        </a:rPr>
                      </a:br>
                      <a:r>
                        <a:rPr lang="ru-RU" sz="1800" b="0" i="0" u="none" strike="noStrike" dirty="0">
                          <a:solidFill>
                            <a:srgbClr val="000000"/>
                          </a:solidFill>
                          <a:effectLst/>
                          <a:latin typeface="Arial" panose="020B0604020202020204" pitchFamily="34" charset="0"/>
                          <a:cs typeface="Arial" panose="020B0604020202020204" pitchFamily="34" charset="0"/>
                        </a:rPr>
                        <a:t>на землю</a:t>
                      </a:r>
                    </a:p>
                  </a:txBody>
                  <a:tcPr marL="2783" marR="2783" marT="278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59244524"/>
                  </a:ext>
                </a:extLst>
              </a:tr>
              <a:tr h="850859">
                <a:tc vMerge="1">
                  <a:txBody>
                    <a:bodyPr/>
                    <a:lstStyle/>
                    <a:p>
                      <a:endParaRPr lang="ru-RU"/>
                    </a:p>
                  </a:txBody>
                  <a:tcPr/>
                </a:tc>
                <a:tc>
                  <a:txBody>
                    <a:bodyPr/>
                    <a:lstStyle/>
                    <a:p>
                      <a:pPr algn="ctr" fontAlgn="ctr"/>
                      <a:r>
                        <a:rPr lang="ru-RU" sz="1800" b="0" i="0" u="none" strike="noStrike">
                          <a:solidFill>
                            <a:srgbClr val="000000"/>
                          </a:solidFill>
                          <a:effectLst/>
                          <a:latin typeface="Arial" panose="020B0604020202020204" pitchFamily="34" charset="0"/>
                          <a:cs typeface="Arial" panose="020B0604020202020204" pitchFamily="34" charset="0"/>
                        </a:rPr>
                        <a:t>всего</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из них возмещается пользователями имущества</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vMerge="1">
                  <a:txBody>
                    <a:bodyPr/>
                    <a:lstStyle/>
                    <a:p>
                      <a:endParaRPr lang="ru-RU"/>
                    </a:p>
                  </a:txBody>
                  <a:tcPr/>
                </a:tc>
                <a:extLst>
                  <a:ext uri="{0D108BD9-81ED-4DB2-BD59-A6C34878D82A}">
                    <a16:rowId xmlns:a16="http://schemas.microsoft.com/office/drawing/2014/main" val="32722377"/>
                  </a:ext>
                </a:extLst>
              </a:tr>
              <a:tr h="285531">
                <a:tc>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19</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800" b="0" i="0" u="none" strike="noStrike">
                          <a:solidFill>
                            <a:srgbClr val="000000"/>
                          </a:solidFill>
                          <a:effectLst/>
                          <a:latin typeface="Arial" panose="020B0604020202020204" pitchFamily="34" charset="0"/>
                          <a:cs typeface="Arial" panose="020B0604020202020204" pitchFamily="34" charset="0"/>
                        </a:rPr>
                        <a:t>20</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21</a:t>
                      </a:r>
                    </a:p>
                  </a:txBody>
                  <a:tcPr marL="2783" marR="2783" marT="278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1800" b="0" i="0" u="none" strike="noStrike" dirty="0">
                          <a:solidFill>
                            <a:srgbClr val="000000"/>
                          </a:solidFill>
                          <a:effectLst/>
                          <a:latin typeface="Arial" panose="020B0604020202020204" pitchFamily="34" charset="0"/>
                          <a:cs typeface="Arial" panose="020B0604020202020204" pitchFamily="34" charset="0"/>
                        </a:rPr>
                        <a:t>22</a:t>
                      </a:r>
                    </a:p>
                  </a:txBody>
                  <a:tcPr marL="2783" marR="2783" marT="278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53094605"/>
                  </a:ext>
                </a:extLst>
              </a:tr>
              <a:tr h="285531">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800" b="0"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800" b="1"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47879632"/>
                  </a:ext>
                </a:extLst>
              </a:tr>
              <a:tr h="285531">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800" b="1" i="0" u="none" strike="noStrike">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51625299"/>
                  </a:ext>
                </a:extLst>
              </a:tr>
              <a:tr h="285531">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800" b="1"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09727643"/>
                  </a:ext>
                </a:extLst>
              </a:tr>
              <a:tr h="285531">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783" marR="2783" marT="2783"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30553934"/>
                  </a:ext>
                </a:extLst>
              </a:tr>
            </a:tbl>
          </a:graphicData>
        </a:graphic>
      </p:graphicFrame>
      <p:sp>
        <p:nvSpPr>
          <p:cNvPr id="2" name="Выноска со стрелкой вверх 1"/>
          <p:cNvSpPr/>
          <p:nvPr/>
        </p:nvSpPr>
        <p:spPr>
          <a:xfrm>
            <a:off x="4644008" y="4725144"/>
            <a:ext cx="2592288" cy="1368152"/>
          </a:xfrm>
          <a:prstGeom prst="up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FF0000"/>
                </a:solidFill>
                <a:effectLst/>
                <a:uLnTx/>
                <a:uFillTx/>
                <a:latin typeface="Calibri" panose="020F0502020204030204"/>
                <a:ea typeface="+mn-ea"/>
                <a:cs typeface="+mn-cs"/>
              </a:rPr>
              <a:t>Если возмещается пользователем</a:t>
            </a:r>
            <a:endParaRPr kumimoji="0" lang="ru-RU" sz="1800" b="1"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0385976"/>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70992" y="44624"/>
          <a:ext cx="9073008" cy="7027681"/>
        </p:xfrm>
        <a:graphic>
          <a:graphicData uri="http://schemas.openxmlformats.org/drawingml/2006/table">
            <a:tbl>
              <a:tblPr/>
              <a:tblGrid>
                <a:gridCol w="1053525">
                  <a:extLst>
                    <a:ext uri="{9D8B030D-6E8A-4147-A177-3AD203B41FA5}">
                      <a16:colId xmlns:a16="http://schemas.microsoft.com/office/drawing/2014/main" val="814723169"/>
                    </a:ext>
                  </a:extLst>
                </a:gridCol>
                <a:gridCol w="279751">
                  <a:extLst>
                    <a:ext uri="{9D8B030D-6E8A-4147-A177-3AD203B41FA5}">
                      <a16:colId xmlns:a16="http://schemas.microsoft.com/office/drawing/2014/main" val="4294863948"/>
                    </a:ext>
                  </a:extLst>
                </a:gridCol>
                <a:gridCol w="261892">
                  <a:extLst>
                    <a:ext uri="{9D8B030D-6E8A-4147-A177-3AD203B41FA5}">
                      <a16:colId xmlns:a16="http://schemas.microsoft.com/office/drawing/2014/main" val="44344814"/>
                    </a:ext>
                  </a:extLst>
                </a:gridCol>
                <a:gridCol w="517835">
                  <a:extLst>
                    <a:ext uri="{9D8B030D-6E8A-4147-A177-3AD203B41FA5}">
                      <a16:colId xmlns:a16="http://schemas.microsoft.com/office/drawing/2014/main" val="2235718421"/>
                    </a:ext>
                  </a:extLst>
                </a:gridCol>
                <a:gridCol w="539657">
                  <a:extLst>
                    <a:ext uri="{9D8B030D-6E8A-4147-A177-3AD203B41FA5}">
                      <a16:colId xmlns:a16="http://schemas.microsoft.com/office/drawing/2014/main" val="4147120224"/>
                    </a:ext>
                  </a:extLst>
                </a:gridCol>
                <a:gridCol w="293638">
                  <a:extLst>
                    <a:ext uri="{9D8B030D-6E8A-4147-A177-3AD203B41FA5}">
                      <a16:colId xmlns:a16="http://schemas.microsoft.com/office/drawing/2014/main" val="853413389"/>
                    </a:ext>
                  </a:extLst>
                </a:gridCol>
                <a:gridCol w="484105">
                  <a:extLst>
                    <a:ext uri="{9D8B030D-6E8A-4147-A177-3AD203B41FA5}">
                      <a16:colId xmlns:a16="http://schemas.microsoft.com/office/drawing/2014/main" val="2978965227"/>
                    </a:ext>
                  </a:extLst>
                </a:gridCol>
                <a:gridCol w="541643">
                  <a:extLst>
                    <a:ext uri="{9D8B030D-6E8A-4147-A177-3AD203B41FA5}">
                      <a16:colId xmlns:a16="http://schemas.microsoft.com/office/drawing/2014/main" val="3226488923"/>
                    </a:ext>
                  </a:extLst>
                </a:gridCol>
                <a:gridCol w="349192">
                  <a:extLst>
                    <a:ext uri="{9D8B030D-6E8A-4147-A177-3AD203B41FA5}">
                      <a16:colId xmlns:a16="http://schemas.microsoft.com/office/drawing/2014/main" val="116741208"/>
                    </a:ext>
                  </a:extLst>
                </a:gridCol>
                <a:gridCol w="523787">
                  <a:extLst>
                    <a:ext uri="{9D8B030D-6E8A-4147-A177-3AD203B41FA5}">
                      <a16:colId xmlns:a16="http://schemas.microsoft.com/office/drawing/2014/main" val="508069340"/>
                    </a:ext>
                  </a:extLst>
                </a:gridCol>
                <a:gridCol w="523787">
                  <a:extLst>
                    <a:ext uri="{9D8B030D-6E8A-4147-A177-3AD203B41FA5}">
                      <a16:colId xmlns:a16="http://schemas.microsoft.com/office/drawing/2014/main" val="2262162110"/>
                    </a:ext>
                  </a:extLst>
                </a:gridCol>
                <a:gridCol w="396808">
                  <a:extLst>
                    <a:ext uri="{9D8B030D-6E8A-4147-A177-3AD203B41FA5}">
                      <a16:colId xmlns:a16="http://schemas.microsoft.com/office/drawing/2014/main" val="3979177751"/>
                    </a:ext>
                  </a:extLst>
                </a:gridCol>
                <a:gridCol w="374983">
                  <a:extLst>
                    <a:ext uri="{9D8B030D-6E8A-4147-A177-3AD203B41FA5}">
                      <a16:colId xmlns:a16="http://schemas.microsoft.com/office/drawing/2014/main" val="2343154815"/>
                    </a:ext>
                  </a:extLst>
                </a:gridCol>
                <a:gridCol w="587275">
                  <a:extLst>
                    <a:ext uri="{9D8B030D-6E8A-4147-A177-3AD203B41FA5}">
                      <a16:colId xmlns:a16="http://schemas.microsoft.com/office/drawing/2014/main" val="4205450444"/>
                    </a:ext>
                  </a:extLst>
                </a:gridCol>
                <a:gridCol w="555530">
                  <a:extLst>
                    <a:ext uri="{9D8B030D-6E8A-4147-A177-3AD203B41FA5}">
                      <a16:colId xmlns:a16="http://schemas.microsoft.com/office/drawing/2014/main" val="1249777894"/>
                    </a:ext>
                  </a:extLst>
                </a:gridCol>
                <a:gridCol w="589258">
                  <a:extLst>
                    <a:ext uri="{9D8B030D-6E8A-4147-A177-3AD203B41FA5}">
                      <a16:colId xmlns:a16="http://schemas.microsoft.com/office/drawing/2014/main" val="2313554307"/>
                    </a:ext>
                  </a:extLst>
                </a:gridCol>
                <a:gridCol w="563466">
                  <a:extLst>
                    <a:ext uri="{9D8B030D-6E8A-4147-A177-3AD203B41FA5}">
                      <a16:colId xmlns:a16="http://schemas.microsoft.com/office/drawing/2014/main" val="1668096323"/>
                    </a:ext>
                  </a:extLst>
                </a:gridCol>
                <a:gridCol w="636876">
                  <a:extLst>
                    <a:ext uri="{9D8B030D-6E8A-4147-A177-3AD203B41FA5}">
                      <a16:colId xmlns:a16="http://schemas.microsoft.com/office/drawing/2014/main" val="915461708"/>
                    </a:ext>
                  </a:extLst>
                </a:gridCol>
              </a:tblGrid>
              <a:tr h="301265">
                <a:tc gridSpan="18">
                  <a:txBody>
                    <a:bodyPr/>
                    <a:lstStyle/>
                    <a:p>
                      <a:pPr algn="ctr" fontAlgn="ctr"/>
                      <a:r>
                        <a:rPr lang="ru-RU" sz="1100" b="1" i="0" u="none" strike="noStrike" dirty="0">
                          <a:solidFill>
                            <a:srgbClr val="000000"/>
                          </a:solidFill>
                          <a:effectLst/>
                          <a:latin typeface="Arial" panose="020B0604020202020204" pitchFamily="34" charset="0"/>
                          <a:cs typeface="Arial" panose="020B0604020202020204" pitchFamily="34" charset="0"/>
                        </a:rPr>
                        <a:t>Сведения о недвижимом имуществе, используемом по договору аренды</a:t>
                      </a:r>
                    </a:p>
                  </a:txBody>
                  <a:tcPr marL="5030" marR="5030" marT="5030" marB="0" anchor="ctr">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001136263"/>
                  </a:ext>
                </a:extLst>
              </a:tr>
              <a:tr h="119105">
                <a:tc>
                  <a:txBody>
                    <a:bodyPr/>
                    <a:lstStyle/>
                    <a:p>
                      <a:pPr algn="ctr" fontAlgn="ctr"/>
                      <a:endParaRPr lang="ru-RU" sz="800" b="1" i="0" u="none" strike="noStrike" dirty="0">
                        <a:solidFill>
                          <a:srgbClr val="000000"/>
                        </a:solidFill>
                        <a:effectLst/>
                        <a:latin typeface="Arial" panose="020B0604020202020204" pitchFamily="34" charset="0"/>
                        <a:cs typeface="Arial" panose="020B0604020202020204" pitchFamily="34" charset="0"/>
                      </a:endParaRPr>
                    </a:p>
                  </a:txBody>
                  <a:tcPr marL="5030" marR="5030" marT="5030" marB="0" anchor="ctr">
                    <a:lnL>
                      <a:noFill/>
                    </a:lnL>
                    <a:lnR>
                      <a:noFill/>
                    </a:lnR>
                    <a:lnT>
                      <a:noFill/>
                    </a:lnT>
                    <a:lnB>
                      <a:noFill/>
                    </a:lnB>
                  </a:tcPr>
                </a:tc>
                <a:tc>
                  <a:txBody>
                    <a:bodyPr/>
                    <a:lstStyle/>
                    <a:p>
                      <a:pPr algn="ctr" fontAlgn="ctr"/>
                      <a:endParaRPr lang="ru-RU" sz="800" b="1"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ctr">
                    <a:lnL>
                      <a:noFill/>
                    </a:lnL>
                    <a:lnR>
                      <a:noFill/>
                    </a:lnR>
                    <a:lnT>
                      <a:noFill/>
                    </a:lnT>
                    <a:lnB>
                      <a:noFill/>
                    </a:lnB>
                  </a:tcPr>
                </a:tc>
                <a:tc>
                  <a:txBody>
                    <a:bodyPr/>
                    <a:lstStyle/>
                    <a:p>
                      <a:pPr algn="ctr" fontAlgn="ctr"/>
                      <a:endParaRPr lang="ru-RU" sz="800" b="1"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ctr">
                    <a:lnL>
                      <a:noFill/>
                    </a:lnL>
                    <a:lnR>
                      <a:noFill/>
                    </a:lnR>
                    <a:lnT>
                      <a:noFill/>
                    </a:lnT>
                    <a:lnB>
                      <a:noFill/>
                    </a:lnB>
                  </a:tcPr>
                </a:tc>
                <a:tc>
                  <a:txBody>
                    <a:bodyPr/>
                    <a:lstStyle/>
                    <a:p>
                      <a:pPr algn="ctr" fontAlgn="ctr"/>
                      <a:endParaRPr lang="ru-RU" sz="800" b="1"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ctr">
                    <a:lnL>
                      <a:noFill/>
                    </a:lnL>
                    <a:lnR>
                      <a:noFill/>
                    </a:lnR>
                    <a:lnT>
                      <a:noFill/>
                    </a:lnT>
                    <a:lnB>
                      <a:noFill/>
                    </a:lnB>
                  </a:tcPr>
                </a:tc>
                <a:tc>
                  <a:txBody>
                    <a:bodyPr/>
                    <a:lstStyle/>
                    <a:p>
                      <a:pPr algn="ctr" fontAlgn="ctr"/>
                      <a:endParaRPr lang="ru-RU" sz="800" b="1"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ctr">
                    <a:lnL>
                      <a:noFill/>
                    </a:lnL>
                    <a:lnR>
                      <a:noFill/>
                    </a:lnR>
                    <a:lnT>
                      <a:noFill/>
                    </a:lnT>
                    <a:lnB>
                      <a:noFill/>
                    </a:lnB>
                  </a:tcPr>
                </a:tc>
                <a:tc>
                  <a:txBody>
                    <a:bodyPr/>
                    <a:lstStyle/>
                    <a:p>
                      <a:pPr algn="ctr" fontAlgn="ctr"/>
                      <a:endParaRPr lang="ru-RU" sz="800" b="1"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ctr">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24578350"/>
                  </a:ext>
                </a:extLst>
              </a:tr>
              <a:tr h="147129">
                <a:tc>
                  <a:txBody>
                    <a:bodyPr/>
                    <a:lstStyle/>
                    <a:p>
                      <a:pPr algn="ctr" fontAlgn="ctr"/>
                      <a:endParaRPr lang="ru-RU" sz="800" b="1" i="0" u="none" strike="noStrike" dirty="0">
                        <a:solidFill>
                          <a:srgbClr val="000000"/>
                        </a:solidFill>
                        <a:effectLst/>
                        <a:latin typeface="Arial" panose="020B0604020202020204" pitchFamily="34" charset="0"/>
                        <a:cs typeface="Arial" panose="020B0604020202020204" pitchFamily="34" charset="0"/>
                      </a:endParaRPr>
                    </a:p>
                  </a:txBody>
                  <a:tcPr marL="5030" marR="5030" marT="5030" marB="0" anchor="ctr">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gridSpan="9">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на 1 ______________ 20__ г.</a:t>
                      </a:r>
                    </a:p>
                  </a:txBody>
                  <a:tcPr marL="5030" marR="5030" marT="5030"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r>
                        <a:rPr lang="ru-RU" sz="800" b="1"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a:noFill/>
                    </a:lnB>
                    <a:solidFill>
                      <a:srgbClr val="FFFFFF"/>
                    </a:solidFill>
                  </a:tcPr>
                </a:tc>
                <a:tc>
                  <a:txBody>
                    <a:bodyPr/>
                    <a:lstStyle/>
                    <a:p>
                      <a:pPr algn="l" fontAlgn="b"/>
                      <a:r>
                        <a:rPr lang="ru-RU" sz="800" b="1"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КОДЫ</a:t>
                      </a:r>
                    </a:p>
                  </a:txBody>
                  <a:tcPr marL="5030" marR="5030" marT="503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656216025"/>
                  </a:ext>
                </a:extLst>
              </a:tr>
              <a:tr h="140123">
                <a:tc>
                  <a:txBody>
                    <a:bodyPr/>
                    <a:lstStyle/>
                    <a:p>
                      <a:pPr algn="ctr" fontAlgn="ctr"/>
                      <a:endParaRPr lang="ru-RU" sz="800" b="1" i="0" u="none" strike="noStrike" dirty="0">
                        <a:solidFill>
                          <a:srgbClr val="000000"/>
                        </a:solidFill>
                        <a:effectLst/>
                        <a:latin typeface="Arial" panose="020B0604020202020204" pitchFamily="34" charset="0"/>
                        <a:cs typeface="Arial" panose="020B0604020202020204" pitchFamily="34" charset="0"/>
                      </a:endParaRPr>
                    </a:p>
                  </a:txBody>
                  <a:tcPr marL="5030" marR="5030" marT="5030" marB="0" anchor="ctr">
                    <a:lnL>
                      <a:noFill/>
                    </a:lnL>
                    <a:lnR>
                      <a:noFill/>
                    </a:lnR>
                    <a:lnT>
                      <a:noFill/>
                    </a:lnT>
                    <a:lnB>
                      <a:noFill/>
                    </a:lnB>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a:noFill/>
                    </a:lnB>
                    <a:solidFill>
                      <a:srgbClr val="FFFFFF"/>
                    </a:solidFill>
                  </a:tcPr>
                </a:tc>
                <a:tc>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45274" marT="5030" marB="0" anchor="b">
                    <a:lnL>
                      <a:noFill/>
                    </a:lnL>
                    <a:lnR>
                      <a:noFill/>
                    </a:lnR>
                    <a:lnT>
                      <a:noFill/>
                    </a:lnT>
                    <a:lnB>
                      <a:noFill/>
                    </a:lnB>
                    <a:solidFill>
                      <a:srgbClr val="FFFFFF"/>
                    </a:solidFill>
                  </a:tcPr>
                </a:tc>
                <a:tc>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Дата </a:t>
                      </a:r>
                    </a:p>
                  </a:txBody>
                  <a:tcPr marL="5030" marR="45274" marT="503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150180450"/>
                  </a:ext>
                </a:extLst>
              </a:tr>
              <a:tr h="140123">
                <a:tc>
                  <a:txBody>
                    <a:bodyPr/>
                    <a:lstStyle/>
                    <a:p>
                      <a:pPr algn="ctr" fontAlgn="ctr"/>
                      <a:endParaRPr lang="ru-RU" sz="800" b="1" i="0" u="none" strike="noStrike" dirty="0">
                        <a:solidFill>
                          <a:srgbClr val="000000"/>
                        </a:solidFill>
                        <a:effectLst/>
                        <a:latin typeface="Arial" panose="020B0604020202020204" pitchFamily="34" charset="0"/>
                        <a:cs typeface="Arial" panose="020B0604020202020204" pitchFamily="34" charset="0"/>
                      </a:endParaRPr>
                    </a:p>
                  </a:txBody>
                  <a:tcPr marL="5030" marR="5030" marT="5030" marB="0" anchor="ctr">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gridSpan="2">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по Сводному реестру</a:t>
                      </a:r>
                    </a:p>
                  </a:txBody>
                  <a:tcPr marL="5030" marR="45274" marT="503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797280643"/>
                  </a:ext>
                </a:extLst>
              </a:tr>
              <a:tr h="140123">
                <a:tc>
                  <a:txBody>
                    <a:bodyPr/>
                    <a:lstStyle/>
                    <a:p>
                      <a:pPr algn="ctr" fontAlgn="ctr"/>
                      <a:endParaRPr lang="ru-RU" sz="800" b="1" i="0" u="none" strike="noStrike" dirty="0">
                        <a:solidFill>
                          <a:srgbClr val="000000"/>
                        </a:solidFill>
                        <a:effectLst/>
                        <a:latin typeface="Arial" panose="020B0604020202020204" pitchFamily="34" charset="0"/>
                        <a:cs typeface="Arial" panose="020B0604020202020204" pitchFamily="34" charset="0"/>
                      </a:endParaRPr>
                    </a:p>
                  </a:txBody>
                  <a:tcPr marL="5030" marR="5030" marT="5030" marB="0" anchor="ctr">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a:noFill/>
                    </a:lnT>
                    <a:lnB>
                      <a:noFill/>
                    </a:lnB>
                  </a:tcPr>
                </a:tc>
                <a:tc>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45274" marT="5030" marB="0" anchor="b">
                    <a:lnL>
                      <a:noFill/>
                    </a:lnL>
                    <a:lnR>
                      <a:noFill/>
                    </a:lnR>
                    <a:lnT>
                      <a:noFill/>
                    </a:lnT>
                    <a:lnB>
                      <a:noFill/>
                    </a:lnB>
                    <a:solidFill>
                      <a:srgbClr val="FFFFFF"/>
                    </a:solidFill>
                  </a:tcPr>
                </a:tc>
                <a:tc>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ИНН</a:t>
                      </a:r>
                    </a:p>
                  </a:txBody>
                  <a:tcPr marL="5030" marR="45274" marT="503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451702514"/>
                  </a:ext>
                </a:extLst>
              </a:tr>
              <a:tr h="140123">
                <a:tc gridSpan="3">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Учреждение</a:t>
                      </a:r>
                    </a:p>
                  </a:txBody>
                  <a:tcPr marL="5030" marR="5030" marT="5030"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45274" marT="5030" marB="0" anchor="b">
                    <a:lnL>
                      <a:noFill/>
                    </a:lnL>
                    <a:lnR>
                      <a:noFill/>
                    </a:lnR>
                    <a:lnT>
                      <a:noFill/>
                    </a:lnT>
                    <a:lnB>
                      <a:noFill/>
                    </a:lnB>
                    <a:solidFill>
                      <a:srgbClr val="FFFFFF"/>
                    </a:solidFill>
                  </a:tcPr>
                </a:tc>
                <a:tc>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КПП</a:t>
                      </a:r>
                    </a:p>
                  </a:txBody>
                  <a:tcPr marL="5030" marR="45274" marT="503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140754208"/>
                  </a:ext>
                </a:extLst>
              </a:tr>
              <a:tr h="245216">
                <a:tc gridSpan="3">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Орган, осуществляющий функции</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и полномочия учредителя</a:t>
                      </a:r>
                    </a:p>
                  </a:txBody>
                  <a:tcPr marL="5030" marR="5030" marT="5030"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45274" marT="5030" marB="0" anchor="b">
                    <a:lnL>
                      <a:noFill/>
                    </a:lnL>
                    <a:lnR>
                      <a:noFill/>
                    </a:lnR>
                    <a:lnT>
                      <a:noFill/>
                    </a:lnT>
                    <a:lnB>
                      <a:noFill/>
                    </a:lnB>
                    <a:solidFill>
                      <a:srgbClr val="FFFFFF"/>
                    </a:solidFill>
                  </a:tcPr>
                </a:tc>
                <a:tc>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глава по БК </a:t>
                      </a:r>
                    </a:p>
                  </a:txBody>
                  <a:tcPr marL="5030" marR="45274" marT="503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073031786"/>
                  </a:ext>
                </a:extLst>
              </a:tr>
              <a:tr h="140123">
                <a:tc gridSpan="3">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Публично-правовое образование</a:t>
                      </a:r>
                    </a:p>
                  </a:txBody>
                  <a:tcPr marL="5030" marR="5030" marT="5030"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45274" marT="5030" marB="0" anchor="b">
                    <a:lnL>
                      <a:noFill/>
                    </a:lnL>
                    <a:lnR>
                      <a:noFill/>
                    </a:lnR>
                    <a:lnT>
                      <a:noFill/>
                    </a:lnT>
                    <a:lnB>
                      <a:noFill/>
                    </a:lnB>
                    <a:solidFill>
                      <a:srgbClr val="FFFFFF"/>
                    </a:solidFill>
                  </a:tcPr>
                </a:tc>
                <a:tc>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по ОКТМО </a:t>
                      </a:r>
                    </a:p>
                  </a:txBody>
                  <a:tcPr marL="5030" marR="45274" marT="503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184379293"/>
                  </a:ext>
                </a:extLst>
              </a:tr>
              <a:tr h="147129">
                <a:tc gridSpan="3">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Периодичность: годовая</a:t>
                      </a:r>
                    </a:p>
                  </a:txBody>
                  <a:tcPr marL="5030" marR="5030" marT="5030"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a:noFill/>
                    </a:lnR>
                    <a:lnT>
                      <a:noFill/>
                    </a:lnT>
                    <a:lnB>
                      <a:noFill/>
                    </a:lnB>
                    <a:solidFill>
                      <a:srgbClr val="FFFFFF"/>
                    </a:solidFill>
                  </a:tcPr>
                </a:tc>
                <a:tc>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980732056"/>
                  </a:ext>
                </a:extLst>
              </a:tr>
              <a:tr h="196173">
                <a:tc gridSpan="18">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Раздел 1. Сведения о недвижимом имуществе, используемом на праве аренды с помесячной оплатой</a:t>
                      </a:r>
                    </a:p>
                  </a:txBody>
                  <a:tcPr marL="5030" marR="5030" marT="5030"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191192906"/>
                  </a:ext>
                </a:extLst>
              </a:tr>
              <a:tr h="308272">
                <a:tc rowSpan="2" gridSpan="2">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Наименование объекта</a:t>
                      </a:r>
                    </a:p>
                  </a:txBody>
                  <a:tcPr marL="5030" marR="5030" marT="503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ru-RU"/>
                    </a:p>
                  </a:txBody>
                  <a:tcPr/>
                </a:tc>
                <a:tc row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Адрес</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Единица измерения</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Код строки</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Количество арендуемого имущества</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Арендодатель (ссудодатель)</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Срок пользования</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Арендная плата</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Фактические расходы на содержание арендованного имущества (руб/год)</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Направление использования арендованного имущества</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Обоснование заключения договора аренды</a:t>
                      </a:r>
                    </a:p>
                  </a:txBody>
                  <a:tcPr marL="5030" marR="5030" marT="503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64915122"/>
                  </a:ext>
                </a:extLst>
              </a:tr>
              <a:tr h="567499">
                <a:tc gridSpan="2" vMerge="1">
                  <a:txBody>
                    <a:bodyPr/>
                    <a:lstStyle/>
                    <a:p>
                      <a:endParaRPr lang="ru-RU"/>
                    </a:p>
                  </a:txBody>
                  <a:tcPr/>
                </a:tc>
                <a:tc hMerge="1" vMerge="1">
                  <a:txBody>
                    <a:bodyPr/>
                    <a:lstStyle/>
                    <a:p>
                      <a:endParaRPr lang="ru-RU"/>
                    </a:p>
                  </a:txBody>
                  <a:tcPr/>
                </a:tc>
                <a:tc vMerge="1">
                  <a:txBody>
                    <a:bodyPr/>
                    <a:lstStyle/>
                    <a:p>
                      <a:endParaRPr lang="ru-RU"/>
                    </a:p>
                  </a:txBody>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наименование</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код </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по ОКЕИ</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vMerge="1">
                  <a:txBody>
                    <a:bodyPr/>
                    <a:lstStyle/>
                    <a:p>
                      <a:endParaRPr lang="ru-RU"/>
                    </a:p>
                  </a:txBody>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наименование</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ИНН</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код </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по </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КИСЭ</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начала</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окончания</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за единицу меры (руб/мес)</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за объект </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(руб/год)</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для осуществления  основной деятельности</a:t>
                      </a:r>
                      <a:r>
                        <a:rPr lang="ru-RU" sz="800" b="0" i="0" u="none" strike="noStrike" baseline="30000">
                          <a:solidFill>
                            <a:srgbClr val="000000"/>
                          </a:solidFill>
                          <a:effectLst/>
                          <a:latin typeface="Arial" panose="020B0604020202020204" pitchFamily="34" charset="0"/>
                          <a:cs typeface="Arial" panose="020B0604020202020204" pitchFamily="34" charset="0"/>
                        </a:rPr>
                        <a:t>27</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для осуществления  иной деятельности</a:t>
                      </a:r>
                      <a:r>
                        <a:rPr lang="ru-RU" sz="800" b="0" i="0" u="none" strike="noStrike" baseline="30000">
                          <a:solidFill>
                            <a:srgbClr val="000000"/>
                          </a:solidFill>
                          <a:effectLst/>
                          <a:latin typeface="Arial" panose="020B0604020202020204" pitchFamily="34" charset="0"/>
                          <a:cs typeface="Arial" panose="020B0604020202020204" pitchFamily="34" charset="0"/>
                        </a:rPr>
                        <a:t>28</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extLst>
                  <a:ext uri="{0D108BD9-81ED-4DB2-BD59-A6C34878D82A}">
                    <a16:rowId xmlns:a16="http://schemas.microsoft.com/office/drawing/2014/main" val="2652328263"/>
                  </a:ext>
                </a:extLst>
              </a:tr>
              <a:tr h="119105">
                <a:tc grid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1</a:t>
                      </a:r>
                    </a:p>
                  </a:txBody>
                  <a:tcPr marL="5030" marR="5030" marT="503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2</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3</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4</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5</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6</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7</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8</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9</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10</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11</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12</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13</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14</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15</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16</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17</a:t>
                      </a:r>
                    </a:p>
                  </a:txBody>
                  <a:tcPr marL="5030" marR="5030" marT="503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31026524"/>
                  </a:ext>
                </a:extLst>
              </a:tr>
              <a:tr h="154136">
                <a:tc gridSpan="2">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Площадные объекты</a:t>
                      </a:r>
                      <a:r>
                        <a:rPr lang="ru-RU" sz="800" b="0" i="0" u="none" strike="noStrike" baseline="30000">
                          <a:solidFill>
                            <a:srgbClr val="000000"/>
                          </a:solidFill>
                          <a:effectLst/>
                          <a:latin typeface="Arial" panose="020B0604020202020204" pitchFamily="34" charset="0"/>
                          <a:cs typeface="Arial" panose="020B0604020202020204" pitchFamily="34" charset="0"/>
                        </a:rPr>
                        <a:t>25</a:t>
                      </a:r>
                      <a:r>
                        <a:rPr lang="ru-RU" sz="800" b="0" i="0" u="none" strike="noStrike">
                          <a:solidFill>
                            <a:srgbClr val="000000"/>
                          </a:solidFill>
                          <a:effectLst/>
                          <a:latin typeface="Arial" panose="020B0604020202020204" pitchFamily="34" charset="0"/>
                          <a:cs typeface="Arial" panose="020B0604020202020204" pitchFamily="34" charset="0"/>
                        </a:rPr>
                        <a:t>, всего</a:t>
                      </a:r>
                    </a:p>
                  </a:txBody>
                  <a:tcPr marL="5030" marR="5030" marT="503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х</a:t>
                      </a:r>
                    </a:p>
                  </a:txBody>
                  <a:tcPr marL="5030" marR="5030" marT="503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х</a:t>
                      </a:r>
                    </a:p>
                  </a:txBody>
                  <a:tcPr marL="5030" marR="5030" marT="503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х</a:t>
                      </a:r>
                    </a:p>
                  </a:txBody>
                  <a:tcPr marL="5030" marR="5030" marT="503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1000</a:t>
                      </a:r>
                    </a:p>
                  </a:txBody>
                  <a:tcPr marL="5030" marR="5030" marT="503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95180316"/>
                  </a:ext>
                </a:extLst>
              </a:tr>
              <a:tr h="266234">
                <a:tc gridSpan="2">
                  <a:txBody>
                    <a:bodyPr/>
                    <a:lstStyle/>
                    <a:p>
                      <a:pPr algn="l" fontAlgn="t"/>
                      <a:r>
                        <a:rPr lang="ru-RU" sz="8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800" b="0" i="0" u="none" strike="noStrike" dirty="0">
                          <a:solidFill>
                            <a:srgbClr val="000000"/>
                          </a:solidFill>
                          <a:effectLst/>
                          <a:latin typeface="Arial" panose="020B0604020202020204" pitchFamily="34" charset="0"/>
                          <a:cs typeface="Arial" panose="020B0604020202020204" pitchFamily="34" charset="0"/>
                        </a:rPr>
                      </a:br>
                      <a:endParaRPr lang="ru-RU" sz="800" b="0" i="0" u="none" strike="noStrike" dirty="0">
                        <a:solidFill>
                          <a:srgbClr val="000000"/>
                        </a:solidFill>
                        <a:effectLst/>
                        <a:latin typeface="Arial" panose="020B0604020202020204" pitchFamily="34" charset="0"/>
                        <a:cs typeface="Arial" panose="020B0604020202020204" pitchFamily="34" charset="0"/>
                      </a:endParaRPr>
                    </a:p>
                  </a:txBody>
                  <a:tcPr marL="90548" marR="5030" marT="503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1001</a:t>
                      </a:r>
                    </a:p>
                  </a:txBody>
                  <a:tcPr marL="5030" marR="5030" marT="503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21399129"/>
                  </a:ext>
                </a:extLst>
              </a:tr>
              <a:tr h="140123">
                <a:tc gridSpan="2">
                  <a:txBody>
                    <a:bodyPr/>
                    <a:lstStyle/>
                    <a:p>
                      <a:pPr algn="l" fontAlgn="t"/>
                      <a:r>
                        <a:rPr lang="ru-RU" sz="800" b="0" i="0" u="none" strike="noStrike">
                          <a:solidFill>
                            <a:srgbClr val="000000"/>
                          </a:solidFill>
                          <a:effectLst/>
                          <a:latin typeface="Arial" panose="020B0604020202020204" pitchFamily="34" charset="0"/>
                          <a:cs typeface="Arial" panose="020B0604020202020204" pitchFamily="34" charset="0"/>
                        </a:rPr>
                        <a:t> </a:t>
                      </a:r>
                    </a:p>
                  </a:txBody>
                  <a:tcPr marL="90548" marR="5030" marT="503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35536269"/>
                  </a:ext>
                </a:extLst>
              </a:tr>
              <a:tr h="168148">
                <a:tc gridSpan="2">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Линейные объекты</a:t>
                      </a:r>
                      <a:r>
                        <a:rPr lang="ru-RU" sz="800" b="0" i="0" u="none" strike="noStrike" baseline="30000">
                          <a:solidFill>
                            <a:srgbClr val="000000"/>
                          </a:solidFill>
                          <a:effectLst/>
                          <a:latin typeface="Arial" panose="020B0604020202020204" pitchFamily="34" charset="0"/>
                          <a:cs typeface="Arial" panose="020B0604020202020204" pitchFamily="34" charset="0"/>
                        </a:rPr>
                        <a:t>26</a:t>
                      </a:r>
                      <a:r>
                        <a:rPr lang="ru-RU" sz="800" b="0" i="0" u="none" strike="noStrike">
                          <a:solidFill>
                            <a:srgbClr val="000000"/>
                          </a:solidFill>
                          <a:effectLst/>
                          <a:latin typeface="Arial" panose="020B0604020202020204" pitchFamily="34" charset="0"/>
                          <a:cs typeface="Arial" panose="020B0604020202020204" pitchFamily="34" charset="0"/>
                        </a:rPr>
                        <a:t>, всего</a:t>
                      </a:r>
                    </a:p>
                  </a:txBody>
                  <a:tcPr marL="5030" marR="5030" marT="503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х</a:t>
                      </a:r>
                    </a:p>
                  </a:txBody>
                  <a:tcPr marL="5030" marR="5030" marT="503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х</a:t>
                      </a:r>
                    </a:p>
                  </a:txBody>
                  <a:tcPr marL="5030" marR="5030" marT="503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х</a:t>
                      </a:r>
                    </a:p>
                  </a:txBody>
                  <a:tcPr marL="5030" marR="5030" marT="503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2000</a:t>
                      </a:r>
                    </a:p>
                  </a:txBody>
                  <a:tcPr marL="5030" marR="5030" marT="503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75271842"/>
                  </a:ext>
                </a:extLst>
              </a:tr>
              <a:tr h="273240">
                <a:tc gridSpan="2">
                  <a:txBody>
                    <a:bodyPr/>
                    <a:lstStyle/>
                    <a:p>
                      <a:pPr algn="l" fontAlgn="t"/>
                      <a:r>
                        <a:rPr lang="ru-RU" sz="8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800" b="0" i="0" u="none" strike="noStrike" dirty="0">
                          <a:solidFill>
                            <a:srgbClr val="000000"/>
                          </a:solidFill>
                          <a:effectLst/>
                          <a:latin typeface="Arial" panose="020B0604020202020204" pitchFamily="34" charset="0"/>
                          <a:cs typeface="Arial" panose="020B0604020202020204" pitchFamily="34" charset="0"/>
                        </a:rPr>
                      </a:br>
                      <a:endParaRPr lang="ru-RU" sz="800" b="0" i="0" u="none" strike="noStrike" dirty="0">
                        <a:solidFill>
                          <a:srgbClr val="000000"/>
                        </a:solidFill>
                        <a:effectLst/>
                        <a:latin typeface="Arial" panose="020B0604020202020204" pitchFamily="34" charset="0"/>
                        <a:cs typeface="Arial" panose="020B0604020202020204" pitchFamily="34" charset="0"/>
                      </a:endParaRPr>
                    </a:p>
                  </a:txBody>
                  <a:tcPr marL="90548" marR="5030" marT="503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2001</a:t>
                      </a:r>
                    </a:p>
                  </a:txBody>
                  <a:tcPr marL="5030" marR="5030" marT="503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08114642"/>
                  </a:ext>
                </a:extLst>
              </a:tr>
              <a:tr h="140123">
                <a:tc gridSpan="2">
                  <a:txBody>
                    <a:bodyPr/>
                    <a:lstStyle/>
                    <a:p>
                      <a:pPr algn="l" fontAlgn="t"/>
                      <a:r>
                        <a:rPr lang="ru-RU" sz="800" b="0" i="0" u="none" strike="noStrike">
                          <a:solidFill>
                            <a:srgbClr val="000000"/>
                          </a:solidFill>
                          <a:effectLst/>
                          <a:latin typeface="Arial" panose="020B0604020202020204" pitchFamily="34" charset="0"/>
                          <a:cs typeface="Arial" panose="020B0604020202020204" pitchFamily="34" charset="0"/>
                        </a:rPr>
                        <a:t> </a:t>
                      </a:r>
                    </a:p>
                  </a:txBody>
                  <a:tcPr marL="90548" marR="5030" marT="503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82836692"/>
                  </a:ext>
                </a:extLst>
              </a:tr>
              <a:tr h="266234">
                <a:tc gridSpan="2">
                  <a:txBody>
                    <a:bodyPr/>
                    <a:lstStyle/>
                    <a:p>
                      <a:pPr algn="l" fontAlgn="b"/>
                      <a:r>
                        <a:rPr lang="ru-RU" sz="800" b="0" i="0" u="none" strike="noStrike" dirty="0" err="1">
                          <a:solidFill>
                            <a:srgbClr val="000000"/>
                          </a:solidFill>
                          <a:effectLst/>
                          <a:latin typeface="Arial" panose="020B0604020202020204" pitchFamily="34" charset="0"/>
                          <a:cs typeface="Arial" panose="020B0604020202020204" pitchFamily="34" charset="0"/>
                        </a:rPr>
                        <a:t>Резервуары,емкости</a:t>
                      </a:r>
                      <a:r>
                        <a:rPr lang="ru-RU" sz="800" b="0" i="0" u="none" strike="noStrike" dirty="0">
                          <a:solidFill>
                            <a:srgbClr val="000000"/>
                          </a:solidFill>
                          <a:effectLst/>
                          <a:latin typeface="Arial" panose="020B0604020202020204" pitchFamily="34" charset="0"/>
                          <a:cs typeface="Arial" panose="020B0604020202020204" pitchFamily="34" charset="0"/>
                        </a:rPr>
                        <a:t>, иные аналогичные объекты, всего</a:t>
                      </a:r>
                    </a:p>
                  </a:txBody>
                  <a:tcPr marL="5030" marR="5030" marT="503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х</a:t>
                      </a:r>
                    </a:p>
                  </a:txBody>
                  <a:tcPr marL="5030" marR="5030" marT="503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х</a:t>
                      </a:r>
                    </a:p>
                  </a:txBody>
                  <a:tcPr marL="5030" marR="5030" marT="503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х</a:t>
                      </a:r>
                    </a:p>
                  </a:txBody>
                  <a:tcPr marL="5030" marR="5030" marT="503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3000</a:t>
                      </a:r>
                    </a:p>
                  </a:txBody>
                  <a:tcPr marL="5030" marR="5030" marT="503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21995359"/>
                  </a:ext>
                </a:extLst>
              </a:tr>
              <a:tr h="238209">
                <a:tc gridSpan="2">
                  <a:txBody>
                    <a:bodyPr/>
                    <a:lstStyle/>
                    <a:p>
                      <a:pPr algn="l" fontAlgn="t"/>
                      <a:r>
                        <a:rPr lang="ru-RU" sz="8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800" b="0" i="0" u="none" strike="noStrike" dirty="0">
                          <a:solidFill>
                            <a:srgbClr val="000000"/>
                          </a:solidFill>
                          <a:effectLst/>
                          <a:latin typeface="Arial" panose="020B0604020202020204" pitchFamily="34" charset="0"/>
                          <a:cs typeface="Arial" panose="020B0604020202020204" pitchFamily="34" charset="0"/>
                        </a:rPr>
                      </a:br>
                      <a:endParaRPr lang="ru-RU" sz="800" b="0" i="0" u="none" strike="noStrike" dirty="0">
                        <a:solidFill>
                          <a:srgbClr val="000000"/>
                        </a:solidFill>
                        <a:effectLst/>
                        <a:latin typeface="Arial" panose="020B0604020202020204" pitchFamily="34" charset="0"/>
                        <a:cs typeface="Arial" panose="020B0604020202020204" pitchFamily="34" charset="0"/>
                      </a:endParaRPr>
                    </a:p>
                  </a:txBody>
                  <a:tcPr marL="90548" marR="5030" marT="503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3001</a:t>
                      </a:r>
                    </a:p>
                  </a:txBody>
                  <a:tcPr marL="5030" marR="5030" marT="503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60101581"/>
                  </a:ext>
                </a:extLst>
              </a:tr>
              <a:tr h="140123">
                <a:tc gridSpan="2">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90548" marR="5030" marT="503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66552545"/>
                  </a:ext>
                </a:extLst>
              </a:tr>
              <a:tr h="252222">
                <a:tc gridSpan="2">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Скважины, иные аналогичные объекты, всего</a:t>
                      </a:r>
                    </a:p>
                  </a:txBody>
                  <a:tcPr marL="5030" marR="5030" marT="503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х</a:t>
                      </a:r>
                    </a:p>
                  </a:txBody>
                  <a:tcPr marL="5030" marR="5030" marT="503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х</a:t>
                      </a:r>
                    </a:p>
                  </a:txBody>
                  <a:tcPr marL="5030" marR="5030" marT="503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х</a:t>
                      </a:r>
                    </a:p>
                  </a:txBody>
                  <a:tcPr marL="5030" marR="5030" marT="503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4000</a:t>
                      </a:r>
                    </a:p>
                  </a:txBody>
                  <a:tcPr marL="5030" marR="5030" marT="503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44983012"/>
                  </a:ext>
                </a:extLst>
              </a:tr>
              <a:tr h="231204">
                <a:tc gridSpan="2">
                  <a:txBody>
                    <a:bodyPr/>
                    <a:lstStyle/>
                    <a:p>
                      <a:pPr algn="l" fontAlgn="t"/>
                      <a:r>
                        <a:rPr lang="ru-RU" sz="8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800" b="0" i="0" u="none" strike="noStrike" dirty="0">
                          <a:solidFill>
                            <a:srgbClr val="000000"/>
                          </a:solidFill>
                          <a:effectLst/>
                          <a:latin typeface="Arial" panose="020B0604020202020204" pitchFamily="34" charset="0"/>
                          <a:cs typeface="Arial" panose="020B0604020202020204" pitchFamily="34" charset="0"/>
                        </a:rPr>
                      </a:br>
                      <a:endParaRPr lang="ru-RU" sz="800" b="0" i="0" u="none" strike="noStrike" dirty="0">
                        <a:solidFill>
                          <a:srgbClr val="000000"/>
                        </a:solidFill>
                        <a:effectLst/>
                        <a:latin typeface="Arial" panose="020B0604020202020204" pitchFamily="34" charset="0"/>
                        <a:cs typeface="Arial" panose="020B0604020202020204" pitchFamily="34" charset="0"/>
                      </a:endParaRPr>
                    </a:p>
                  </a:txBody>
                  <a:tcPr marL="90548" marR="5030" marT="503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4001</a:t>
                      </a:r>
                    </a:p>
                  </a:txBody>
                  <a:tcPr marL="5030" marR="5030" marT="503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9226979"/>
                  </a:ext>
                </a:extLst>
              </a:tr>
              <a:tr h="140123">
                <a:tc gridSpan="2">
                  <a:txBody>
                    <a:bodyPr/>
                    <a:lstStyle/>
                    <a:p>
                      <a:pPr algn="l" fontAlgn="t"/>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90548" marR="5030" marT="503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06312677"/>
                  </a:ext>
                </a:extLst>
              </a:tr>
              <a:tr h="231204">
                <a:tc gridSpan="2">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Иные объекты, включая точечные, всего </a:t>
                      </a:r>
                    </a:p>
                  </a:txBody>
                  <a:tcPr marL="5030" marR="5030" marT="503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х</a:t>
                      </a:r>
                    </a:p>
                  </a:txBody>
                  <a:tcPr marL="5030" marR="5030" marT="503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х</a:t>
                      </a:r>
                    </a:p>
                  </a:txBody>
                  <a:tcPr marL="5030" marR="5030" marT="503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х</a:t>
                      </a:r>
                    </a:p>
                  </a:txBody>
                  <a:tcPr marL="5030" marR="5030" marT="503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5000</a:t>
                      </a:r>
                    </a:p>
                  </a:txBody>
                  <a:tcPr marL="5030" marR="5030" marT="503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36476063"/>
                  </a:ext>
                </a:extLst>
              </a:tr>
              <a:tr h="280247">
                <a:tc gridSpan="2">
                  <a:txBody>
                    <a:bodyPr/>
                    <a:lstStyle/>
                    <a:p>
                      <a:pPr algn="l" fontAlgn="t"/>
                      <a:r>
                        <a:rPr lang="ru-RU" sz="800" b="0" i="0" u="none" strike="noStrike">
                          <a:solidFill>
                            <a:srgbClr val="000000"/>
                          </a:solidFill>
                          <a:effectLst/>
                          <a:latin typeface="Arial" panose="020B0604020202020204" pitchFamily="34" charset="0"/>
                          <a:cs typeface="Arial" panose="020B0604020202020204" pitchFamily="34" charset="0"/>
                        </a:rPr>
                        <a:t>в том числе:</a:t>
                      </a:r>
                      <a:br>
                        <a:rPr lang="ru-RU" sz="800" b="0" i="0" u="none" strike="noStrike">
                          <a:solidFill>
                            <a:srgbClr val="000000"/>
                          </a:solidFill>
                          <a:effectLst/>
                          <a:latin typeface="Arial" panose="020B0604020202020204" pitchFamily="34" charset="0"/>
                          <a:cs typeface="Arial" panose="020B0604020202020204" pitchFamily="34" charset="0"/>
                        </a:rPr>
                      </a:b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90548" marR="5030" marT="503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5001</a:t>
                      </a:r>
                    </a:p>
                  </a:txBody>
                  <a:tcPr marL="5030" marR="5030" marT="503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09865712"/>
                  </a:ext>
                </a:extLst>
              </a:tr>
              <a:tr h="140123">
                <a:tc gridSpan="2">
                  <a:txBody>
                    <a:bodyPr/>
                    <a:lstStyle/>
                    <a:p>
                      <a:pPr algn="l" fontAlgn="t"/>
                      <a:r>
                        <a:rPr lang="ru-RU" sz="800" b="0" i="0" u="none" strike="noStrike">
                          <a:solidFill>
                            <a:srgbClr val="000000"/>
                          </a:solidFill>
                          <a:effectLst/>
                          <a:latin typeface="Arial" panose="020B0604020202020204" pitchFamily="34" charset="0"/>
                          <a:cs typeface="Arial" panose="020B0604020202020204" pitchFamily="34" charset="0"/>
                        </a:rPr>
                        <a:t> </a:t>
                      </a:r>
                    </a:p>
                  </a:txBody>
                  <a:tcPr marL="90548" marR="5030" marT="503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45083822"/>
                  </a:ext>
                </a:extLst>
              </a:tr>
              <a:tr h="147129">
                <a:tc gridSpan="5">
                  <a:txBody>
                    <a:bodyPr/>
                    <a:lstStyle/>
                    <a:p>
                      <a:pPr algn="r" fontAlgn="b"/>
                      <a:r>
                        <a:rPr lang="ru-RU" sz="800" b="1" i="0" u="none" strike="noStrike" dirty="0">
                          <a:solidFill>
                            <a:srgbClr val="000000"/>
                          </a:solidFill>
                          <a:effectLst/>
                          <a:latin typeface="Arial" panose="020B0604020202020204" pitchFamily="34" charset="0"/>
                          <a:cs typeface="Arial" panose="020B0604020202020204" pitchFamily="34" charset="0"/>
                        </a:rPr>
                        <a:t>Итого</a:t>
                      </a:r>
                    </a:p>
                  </a:txBody>
                  <a:tcPr marL="5030" marR="5030" marT="503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ctr" fontAlgn="ctr"/>
                      <a:r>
                        <a:rPr lang="ru-RU" sz="800" b="1" i="0" u="none" strike="noStrike" dirty="0">
                          <a:solidFill>
                            <a:srgbClr val="000000"/>
                          </a:solidFill>
                          <a:effectLst/>
                          <a:latin typeface="Arial" panose="020B0604020202020204" pitchFamily="34" charset="0"/>
                          <a:cs typeface="Arial" panose="020B0604020202020204" pitchFamily="34" charset="0"/>
                        </a:rPr>
                        <a:t>9000</a:t>
                      </a:r>
                    </a:p>
                  </a:txBody>
                  <a:tcPr marL="5030" marR="5030" marT="503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5030" marR="5030" marT="50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20053446"/>
                  </a:ext>
                </a:extLst>
              </a:tr>
            </a:tbl>
          </a:graphicData>
        </a:graphic>
      </p:graphicFrame>
    </p:spTree>
    <p:extLst>
      <p:ext uri="{BB962C8B-B14F-4D97-AF65-F5344CB8AC3E}">
        <p14:creationId xmlns:p14="http://schemas.microsoft.com/office/powerpoint/2010/main" val="3813063824"/>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35495" y="260646"/>
          <a:ext cx="9001001" cy="6693930"/>
        </p:xfrm>
        <a:graphic>
          <a:graphicData uri="http://schemas.openxmlformats.org/drawingml/2006/table">
            <a:tbl>
              <a:tblPr/>
              <a:tblGrid>
                <a:gridCol w="2569529">
                  <a:extLst>
                    <a:ext uri="{9D8B030D-6E8A-4147-A177-3AD203B41FA5}">
                      <a16:colId xmlns:a16="http://schemas.microsoft.com/office/drawing/2014/main" val="3978115490"/>
                    </a:ext>
                  </a:extLst>
                </a:gridCol>
                <a:gridCol w="504731">
                  <a:extLst>
                    <a:ext uri="{9D8B030D-6E8A-4147-A177-3AD203B41FA5}">
                      <a16:colId xmlns:a16="http://schemas.microsoft.com/office/drawing/2014/main" val="3382282506"/>
                    </a:ext>
                  </a:extLst>
                </a:gridCol>
                <a:gridCol w="997987">
                  <a:extLst>
                    <a:ext uri="{9D8B030D-6E8A-4147-A177-3AD203B41FA5}">
                      <a16:colId xmlns:a16="http://schemas.microsoft.com/office/drawing/2014/main" val="3246352724"/>
                    </a:ext>
                  </a:extLst>
                </a:gridCol>
                <a:gridCol w="1040048">
                  <a:extLst>
                    <a:ext uri="{9D8B030D-6E8A-4147-A177-3AD203B41FA5}">
                      <a16:colId xmlns:a16="http://schemas.microsoft.com/office/drawing/2014/main" val="2027639068"/>
                    </a:ext>
                  </a:extLst>
                </a:gridCol>
                <a:gridCol w="331859">
                  <a:extLst>
                    <a:ext uri="{9D8B030D-6E8A-4147-A177-3AD203B41FA5}">
                      <a16:colId xmlns:a16="http://schemas.microsoft.com/office/drawing/2014/main" val="1422973031"/>
                    </a:ext>
                  </a:extLst>
                </a:gridCol>
                <a:gridCol w="943653">
                  <a:extLst>
                    <a:ext uri="{9D8B030D-6E8A-4147-A177-3AD203B41FA5}">
                      <a16:colId xmlns:a16="http://schemas.microsoft.com/office/drawing/2014/main" val="3239166696"/>
                    </a:ext>
                  </a:extLst>
                </a:gridCol>
                <a:gridCol w="1267252">
                  <a:extLst>
                    <a:ext uri="{9D8B030D-6E8A-4147-A177-3AD203B41FA5}">
                      <a16:colId xmlns:a16="http://schemas.microsoft.com/office/drawing/2014/main" val="3280551672"/>
                    </a:ext>
                  </a:extLst>
                </a:gridCol>
                <a:gridCol w="672971">
                  <a:extLst>
                    <a:ext uri="{9D8B030D-6E8A-4147-A177-3AD203B41FA5}">
                      <a16:colId xmlns:a16="http://schemas.microsoft.com/office/drawing/2014/main" val="3950584188"/>
                    </a:ext>
                  </a:extLst>
                </a:gridCol>
                <a:gridCol w="672971">
                  <a:extLst>
                    <a:ext uri="{9D8B030D-6E8A-4147-A177-3AD203B41FA5}">
                      <a16:colId xmlns:a16="http://schemas.microsoft.com/office/drawing/2014/main" val="650114573"/>
                    </a:ext>
                  </a:extLst>
                </a:gridCol>
              </a:tblGrid>
              <a:tr h="434272">
                <a:tc rowSpan="2">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Наименование объекта</a:t>
                      </a:r>
                    </a:p>
                  </a:txBody>
                  <a:tcPr marL="7252" marR="7252" marT="7252"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Адрес</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Единица измерения</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Код строки</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Количество арендуемого имущества</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Арендодатель (ссудодатель)</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976185780"/>
                  </a:ext>
                </a:extLst>
              </a:tr>
              <a:tr h="799456">
                <a:tc vMerge="1">
                  <a:txBody>
                    <a:bodyPr/>
                    <a:lstStyle/>
                    <a:p>
                      <a:endParaRPr lang="ru-RU"/>
                    </a:p>
                  </a:txBody>
                  <a:tcPr/>
                </a:tc>
                <a:tc vMerge="1">
                  <a:txBody>
                    <a:bodyPr/>
                    <a:lstStyle/>
                    <a:p>
                      <a:endParaRPr lang="ru-RU"/>
                    </a:p>
                  </a:txBody>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наименование</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код </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по ОКЕИ</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vMerge="1">
                  <a:txBody>
                    <a:bodyPr/>
                    <a:lstStyle/>
                    <a:p>
                      <a:endParaRPr lang="ru-RU"/>
                    </a:p>
                  </a:txBody>
                  <a:tcPr/>
                </a:tc>
                <a:tc>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наименование</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ИНН</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400" b="1" i="0" u="none" strike="noStrike" dirty="0">
                          <a:solidFill>
                            <a:srgbClr val="000000"/>
                          </a:solidFill>
                          <a:effectLst/>
                          <a:latin typeface="Arial" panose="020B0604020202020204" pitchFamily="34" charset="0"/>
                          <a:cs typeface="Arial" panose="020B0604020202020204" pitchFamily="34" charset="0"/>
                        </a:rPr>
                        <a:t>код </a:t>
                      </a:r>
                      <a:br>
                        <a:rPr lang="ru-RU" sz="1400" b="1" i="0" u="none" strike="noStrike" dirty="0">
                          <a:solidFill>
                            <a:srgbClr val="000000"/>
                          </a:solidFill>
                          <a:effectLst/>
                          <a:latin typeface="Arial" panose="020B0604020202020204" pitchFamily="34" charset="0"/>
                          <a:cs typeface="Arial" panose="020B0604020202020204" pitchFamily="34" charset="0"/>
                        </a:rPr>
                      </a:br>
                      <a:r>
                        <a:rPr lang="ru-RU" sz="1400" b="1" i="0" u="none" strike="noStrike" dirty="0">
                          <a:solidFill>
                            <a:srgbClr val="000000"/>
                          </a:solidFill>
                          <a:effectLst/>
                          <a:latin typeface="Arial" panose="020B0604020202020204" pitchFamily="34" charset="0"/>
                          <a:cs typeface="Arial" panose="020B0604020202020204" pitchFamily="34" charset="0"/>
                        </a:rPr>
                        <a:t>по </a:t>
                      </a:r>
                      <a:br>
                        <a:rPr lang="ru-RU" sz="1400" b="1" i="0" u="none" strike="noStrike" dirty="0">
                          <a:solidFill>
                            <a:srgbClr val="000000"/>
                          </a:solidFill>
                          <a:effectLst/>
                          <a:latin typeface="Arial" panose="020B0604020202020204" pitchFamily="34" charset="0"/>
                          <a:cs typeface="Arial" panose="020B0604020202020204" pitchFamily="34" charset="0"/>
                        </a:rPr>
                      </a:br>
                      <a:r>
                        <a:rPr lang="ru-RU" sz="1400" b="1" i="0" u="none" strike="noStrike" dirty="0">
                          <a:solidFill>
                            <a:srgbClr val="000000"/>
                          </a:solidFill>
                          <a:effectLst/>
                          <a:latin typeface="Arial" panose="020B0604020202020204" pitchFamily="34" charset="0"/>
                          <a:cs typeface="Arial" panose="020B0604020202020204" pitchFamily="34" charset="0"/>
                        </a:rPr>
                        <a:t>КИСЭ</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51473031"/>
                  </a:ext>
                </a:extLst>
              </a:tr>
              <a:tr h="175918">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1</a:t>
                      </a:r>
                    </a:p>
                  </a:txBody>
                  <a:tcPr marL="7252" marR="7252" marT="7252"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2</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3</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4</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5</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6</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7</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8</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9</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243759622"/>
                  </a:ext>
                </a:extLst>
              </a:tr>
              <a:tr h="217136">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Площадные объекты</a:t>
                      </a:r>
                      <a:r>
                        <a:rPr lang="ru-RU" sz="1400" b="0" i="0" u="none" strike="noStrike" baseline="30000" dirty="0">
                          <a:solidFill>
                            <a:srgbClr val="000000"/>
                          </a:solidFill>
                          <a:effectLst/>
                          <a:latin typeface="Arial" panose="020B0604020202020204" pitchFamily="34" charset="0"/>
                          <a:cs typeface="Arial" panose="020B0604020202020204" pitchFamily="34" charset="0"/>
                        </a:rPr>
                        <a:t>25</a:t>
                      </a:r>
                      <a:r>
                        <a:rPr lang="ru-RU" sz="1400" b="0" i="0" u="none" strike="noStrike" dirty="0">
                          <a:solidFill>
                            <a:srgbClr val="000000"/>
                          </a:solidFill>
                          <a:effectLst/>
                          <a:latin typeface="Arial" panose="020B0604020202020204" pitchFamily="34" charset="0"/>
                          <a:cs typeface="Arial" panose="020B0604020202020204" pitchFamily="34" charset="0"/>
                        </a:rPr>
                        <a:t>, всего</a:t>
                      </a:r>
                    </a:p>
                  </a:txBody>
                  <a:tcPr marL="7252" marR="7252" marT="7252"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х</a:t>
                      </a:r>
                    </a:p>
                  </a:txBody>
                  <a:tcPr marL="7252" marR="7252" marT="72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х</a:t>
                      </a:r>
                    </a:p>
                  </a:txBody>
                  <a:tcPr marL="7252" marR="7252" marT="72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х</a:t>
                      </a:r>
                    </a:p>
                  </a:txBody>
                  <a:tcPr marL="7252" marR="7252" marT="7252"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1000</a:t>
                      </a:r>
                    </a:p>
                  </a:txBody>
                  <a:tcPr marL="7252" marR="7252" marT="725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55533109"/>
                  </a:ext>
                </a:extLst>
              </a:tr>
              <a:tr h="375054">
                <a:tc>
                  <a:txBody>
                    <a:bodyPr/>
                    <a:lstStyle/>
                    <a:p>
                      <a:pPr algn="l" fontAlgn="t"/>
                      <a:r>
                        <a:rPr lang="ru-RU" sz="14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1400" b="0" i="0" u="none" strike="noStrike" dirty="0">
                          <a:solidFill>
                            <a:srgbClr val="000000"/>
                          </a:solidFill>
                          <a:effectLst/>
                          <a:latin typeface="Arial" panose="020B0604020202020204" pitchFamily="34" charset="0"/>
                          <a:cs typeface="Arial" panose="020B0604020202020204" pitchFamily="34" charset="0"/>
                        </a:rPr>
                      </a:br>
                      <a:endParaRPr lang="ru-RU" sz="1400" b="0" i="0" u="none" strike="noStrike" dirty="0">
                        <a:solidFill>
                          <a:srgbClr val="000000"/>
                        </a:solidFill>
                        <a:effectLst/>
                        <a:latin typeface="Arial" panose="020B0604020202020204" pitchFamily="34" charset="0"/>
                        <a:cs typeface="Arial" panose="020B0604020202020204" pitchFamily="34" charset="0"/>
                      </a:endParaRPr>
                    </a:p>
                  </a:txBody>
                  <a:tcPr marL="130540" marR="7252" marT="7252"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1001</a:t>
                      </a:r>
                    </a:p>
                  </a:txBody>
                  <a:tcPr marL="7252" marR="7252" marT="725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23102227"/>
                  </a:ext>
                </a:extLst>
              </a:tr>
              <a:tr h="197397">
                <a:tc>
                  <a:txBody>
                    <a:bodyPr/>
                    <a:lstStyle/>
                    <a:p>
                      <a:pPr algn="l" fontAlgn="t"/>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30540" marR="7252" marT="7252"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9637427"/>
                  </a:ext>
                </a:extLst>
              </a:tr>
              <a:tr h="236876">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Линейные объекты</a:t>
                      </a:r>
                      <a:r>
                        <a:rPr lang="ru-RU" sz="1400" b="0" i="0" u="none" strike="noStrike" baseline="30000" dirty="0">
                          <a:solidFill>
                            <a:srgbClr val="000000"/>
                          </a:solidFill>
                          <a:effectLst/>
                          <a:latin typeface="Arial" panose="020B0604020202020204" pitchFamily="34" charset="0"/>
                          <a:cs typeface="Arial" panose="020B0604020202020204" pitchFamily="34" charset="0"/>
                        </a:rPr>
                        <a:t>26</a:t>
                      </a:r>
                      <a:r>
                        <a:rPr lang="ru-RU" sz="1400" b="0" i="0" u="none" strike="noStrike" dirty="0">
                          <a:solidFill>
                            <a:srgbClr val="000000"/>
                          </a:solidFill>
                          <a:effectLst/>
                          <a:latin typeface="Arial" panose="020B0604020202020204" pitchFamily="34" charset="0"/>
                          <a:cs typeface="Arial" panose="020B0604020202020204" pitchFamily="34" charset="0"/>
                        </a:rPr>
                        <a:t>, всего</a:t>
                      </a:r>
                    </a:p>
                  </a:txBody>
                  <a:tcPr marL="7252" marR="7252" marT="7252"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х</a:t>
                      </a:r>
                    </a:p>
                  </a:txBody>
                  <a:tcPr marL="7252" marR="7252" marT="72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х</a:t>
                      </a:r>
                    </a:p>
                  </a:txBody>
                  <a:tcPr marL="7252" marR="7252" marT="72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х</a:t>
                      </a:r>
                    </a:p>
                  </a:txBody>
                  <a:tcPr marL="7252" marR="7252" marT="7252"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2000</a:t>
                      </a:r>
                    </a:p>
                  </a:txBody>
                  <a:tcPr marL="7252" marR="7252" marT="725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75004894"/>
                  </a:ext>
                </a:extLst>
              </a:tr>
              <a:tr h="384923">
                <a:tc>
                  <a:txBody>
                    <a:bodyPr/>
                    <a:lstStyle/>
                    <a:p>
                      <a:pPr algn="l" fontAlgn="t"/>
                      <a:r>
                        <a:rPr lang="ru-RU" sz="14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1400" b="0" i="0" u="none" strike="noStrike" dirty="0">
                          <a:solidFill>
                            <a:srgbClr val="000000"/>
                          </a:solidFill>
                          <a:effectLst/>
                          <a:latin typeface="Arial" panose="020B0604020202020204" pitchFamily="34" charset="0"/>
                          <a:cs typeface="Arial" panose="020B0604020202020204" pitchFamily="34" charset="0"/>
                        </a:rPr>
                      </a:br>
                      <a:endParaRPr lang="ru-RU" sz="1400" b="0" i="0" u="none" strike="noStrike" dirty="0">
                        <a:solidFill>
                          <a:srgbClr val="000000"/>
                        </a:solidFill>
                        <a:effectLst/>
                        <a:latin typeface="Arial" panose="020B0604020202020204" pitchFamily="34" charset="0"/>
                        <a:cs typeface="Arial" panose="020B0604020202020204" pitchFamily="34" charset="0"/>
                      </a:endParaRPr>
                    </a:p>
                  </a:txBody>
                  <a:tcPr marL="130540" marR="7252" marT="7252"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2001</a:t>
                      </a:r>
                    </a:p>
                  </a:txBody>
                  <a:tcPr marL="7252" marR="7252" marT="725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69025663"/>
                  </a:ext>
                </a:extLst>
              </a:tr>
              <a:tr h="197397">
                <a:tc>
                  <a:txBody>
                    <a:bodyPr/>
                    <a:lstStyle/>
                    <a:p>
                      <a:pPr algn="l" fontAlgn="t"/>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30540" marR="7252" marT="7252"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33623874"/>
                  </a:ext>
                </a:extLst>
              </a:tr>
              <a:tr h="375054">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Резервуары</a:t>
                      </a:r>
                      <a:r>
                        <a:rPr lang="ru-RU" sz="1400" b="0" i="0" u="none" strike="noStrike" dirty="0" smtClean="0">
                          <a:solidFill>
                            <a:srgbClr val="000000"/>
                          </a:solidFill>
                          <a:effectLst/>
                          <a:latin typeface="Arial" panose="020B0604020202020204" pitchFamily="34" charset="0"/>
                          <a:cs typeface="Arial" panose="020B0604020202020204" pitchFamily="34" charset="0"/>
                        </a:rPr>
                        <a:t>, емкости</a:t>
                      </a:r>
                      <a:r>
                        <a:rPr lang="ru-RU" sz="1400" b="0" i="0" u="none" strike="noStrike" dirty="0">
                          <a:solidFill>
                            <a:srgbClr val="000000"/>
                          </a:solidFill>
                          <a:effectLst/>
                          <a:latin typeface="Arial" panose="020B0604020202020204" pitchFamily="34" charset="0"/>
                          <a:cs typeface="Arial" panose="020B0604020202020204" pitchFamily="34" charset="0"/>
                        </a:rPr>
                        <a:t>, иные аналогичные объекты, всего</a:t>
                      </a:r>
                    </a:p>
                  </a:txBody>
                  <a:tcPr marL="7252" marR="7252" marT="7252"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х</a:t>
                      </a:r>
                    </a:p>
                  </a:txBody>
                  <a:tcPr marL="7252" marR="7252" marT="72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х</a:t>
                      </a:r>
                    </a:p>
                  </a:txBody>
                  <a:tcPr marL="7252" marR="7252" marT="72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х</a:t>
                      </a:r>
                    </a:p>
                  </a:txBody>
                  <a:tcPr marL="7252" marR="7252" marT="7252"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3000</a:t>
                      </a:r>
                    </a:p>
                  </a:txBody>
                  <a:tcPr marL="7252" marR="7252" marT="725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84402949"/>
                  </a:ext>
                </a:extLst>
              </a:tr>
              <a:tr h="344541">
                <a:tc>
                  <a:txBody>
                    <a:bodyPr/>
                    <a:lstStyle/>
                    <a:p>
                      <a:pPr algn="l" fontAlgn="t"/>
                      <a:r>
                        <a:rPr lang="ru-RU" sz="14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1400" b="0" i="0" u="none" strike="noStrike" dirty="0">
                          <a:solidFill>
                            <a:srgbClr val="000000"/>
                          </a:solidFill>
                          <a:effectLst/>
                          <a:latin typeface="Arial" panose="020B0604020202020204" pitchFamily="34" charset="0"/>
                          <a:cs typeface="Arial" panose="020B0604020202020204" pitchFamily="34" charset="0"/>
                        </a:rPr>
                      </a:br>
                      <a:endParaRPr lang="ru-RU" sz="1400" b="0" i="0" u="none" strike="noStrike" dirty="0">
                        <a:solidFill>
                          <a:srgbClr val="000000"/>
                        </a:solidFill>
                        <a:effectLst/>
                        <a:latin typeface="Arial" panose="020B0604020202020204" pitchFamily="34" charset="0"/>
                        <a:cs typeface="Arial" panose="020B0604020202020204" pitchFamily="34" charset="0"/>
                      </a:endParaRPr>
                    </a:p>
                  </a:txBody>
                  <a:tcPr marL="130540" marR="7252" marT="7252"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3001</a:t>
                      </a:r>
                    </a:p>
                  </a:txBody>
                  <a:tcPr marL="7252" marR="7252" marT="725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70721289"/>
                  </a:ext>
                </a:extLst>
              </a:tr>
              <a:tr h="197397">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30540" marR="7252" marT="7252"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89526892"/>
                  </a:ext>
                </a:extLst>
              </a:tr>
              <a:tr h="355313">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Скважины, иные аналогичные объекты, всего</a:t>
                      </a:r>
                    </a:p>
                  </a:txBody>
                  <a:tcPr marL="7252" marR="7252" marT="7252"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х</a:t>
                      </a:r>
                    </a:p>
                  </a:txBody>
                  <a:tcPr marL="7252" marR="7252" marT="72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х</a:t>
                      </a:r>
                    </a:p>
                  </a:txBody>
                  <a:tcPr marL="7252" marR="7252" marT="72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х</a:t>
                      </a:r>
                    </a:p>
                  </a:txBody>
                  <a:tcPr marL="7252" marR="7252" marT="7252"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4000</a:t>
                      </a:r>
                    </a:p>
                  </a:txBody>
                  <a:tcPr marL="7252" marR="7252" marT="725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63831307"/>
                  </a:ext>
                </a:extLst>
              </a:tr>
              <a:tr h="344541">
                <a:tc>
                  <a:txBody>
                    <a:bodyPr/>
                    <a:lstStyle/>
                    <a:p>
                      <a:pPr algn="l" fontAlgn="t"/>
                      <a:r>
                        <a:rPr lang="ru-RU" sz="14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1400" b="0" i="0" u="none" strike="noStrike" dirty="0">
                          <a:solidFill>
                            <a:srgbClr val="000000"/>
                          </a:solidFill>
                          <a:effectLst/>
                          <a:latin typeface="Arial" panose="020B0604020202020204" pitchFamily="34" charset="0"/>
                          <a:cs typeface="Arial" panose="020B0604020202020204" pitchFamily="34" charset="0"/>
                        </a:rPr>
                      </a:br>
                      <a:endParaRPr lang="ru-RU" sz="1400" b="0" i="0" u="none" strike="noStrike" dirty="0">
                        <a:solidFill>
                          <a:srgbClr val="000000"/>
                        </a:solidFill>
                        <a:effectLst/>
                        <a:latin typeface="Arial" panose="020B0604020202020204" pitchFamily="34" charset="0"/>
                        <a:cs typeface="Arial" panose="020B0604020202020204" pitchFamily="34" charset="0"/>
                      </a:endParaRPr>
                    </a:p>
                  </a:txBody>
                  <a:tcPr marL="130540" marR="7252" marT="7252"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4001</a:t>
                      </a:r>
                    </a:p>
                  </a:txBody>
                  <a:tcPr marL="7252" marR="7252" marT="725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49851269"/>
                  </a:ext>
                </a:extLst>
              </a:tr>
              <a:tr h="197397">
                <a:tc>
                  <a:txBody>
                    <a:bodyPr/>
                    <a:lstStyle/>
                    <a:p>
                      <a:pPr algn="l" fontAlgn="t"/>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30540" marR="7252" marT="7252"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43166735"/>
                  </a:ext>
                </a:extLst>
              </a:tr>
              <a:tr h="344541">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Иные объекты, включая точечные, всего </a:t>
                      </a:r>
                    </a:p>
                  </a:txBody>
                  <a:tcPr marL="7252" marR="7252" marT="7252"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х</a:t>
                      </a:r>
                    </a:p>
                  </a:txBody>
                  <a:tcPr marL="7252" marR="7252" marT="72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х</a:t>
                      </a:r>
                    </a:p>
                  </a:txBody>
                  <a:tcPr marL="7252" marR="7252" marT="72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х</a:t>
                      </a:r>
                    </a:p>
                  </a:txBody>
                  <a:tcPr marL="7252" marR="7252" marT="7252"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5000</a:t>
                      </a:r>
                    </a:p>
                  </a:txBody>
                  <a:tcPr marL="7252" marR="7252" marT="725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46597144"/>
                  </a:ext>
                </a:extLst>
              </a:tr>
              <a:tr h="394793">
                <a:tc>
                  <a:txBody>
                    <a:bodyPr/>
                    <a:lstStyle/>
                    <a:p>
                      <a:pPr algn="l" fontAlgn="t"/>
                      <a:r>
                        <a:rPr lang="ru-RU" sz="14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1400" b="0" i="0" u="none" strike="noStrike" dirty="0">
                          <a:solidFill>
                            <a:srgbClr val="000000"/>
                          </a:solidFill>
                          <a:effectLst/>
                          <a:latin typeface="Arial" panose="020B0604020202020204" pitchFamily="34" charset="0"/>
                          <a:cs typeface="Arial" panose="020B0604020202020204" pitchFamily="34" charset="0"/>
                        </a:rPr>
                      </a:br>
                      <a:endParaRPr lang="ru-RU" sz="1400" b="0" i="0" u="none" strike="noStrike" dirty="0">
                        <a:solidFill>
                          <a:srgbClr val="000000"/>
                        </a:solidFill>
                        <a:effectLst/>
                        <a:latin typeface="Arial" panose="020B0604020202020204" pitchFamily="34" charset="0"/>
                        <a:cs typeface="Arial" panose="020B0604020202020204" pitchFamily="34" charset="0"/>
                      </a:endParaRPr>
                    </a:p>
                  </a:txBody>
                  <a:tcPr marL="130540" marR="7252" marT="7252"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5001</a:t>
                      </a:r>
                    </a:p>
                  </a:txBody>
                  <a:tcPr marL="7252" marR="7252" marT="725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58454438"/>
                  </a:ext>
                </a:extLst>
              </a:tr>
              <a:tr h="197397">
                <a:tc>
                  <a:txBody>
                    <a:bodyPr/>
                    <a:lstStyle/>
                    <a:p>
                      <a:pPr algn="l" fontAlgn="t"/>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130540" marR="7252" marT="7252"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90968241"/>
                  </a:ext>
                </a:extLst>
              </a:tr>
              <a:tr h="207266">
                <a:tc gridSpan="4">
                  <a:txBody>
                    <a:bodyPr/>
                    <a:lstStyle/>
                    <a:p>
                      <a:pPr algn="r" fontAlgn="b"/>
                      <a:r>
                        <a:rPr lang="ru-RU" sz="1100" b="1" i="0" u="none" strike="noStrike" dirty="0">
                          <a:solidFill>
                            <a:srgbClr val="000000"/>
                          </a:solidFill>
                          <a:effectLst/>
                          <a:latin typeface="Arial" panose="020B0604020202020204" pitchFamily="34" charset="0"/>
                          <a:cs typeface="Arial" panose="020B0604020202020204" pitchFamily="34" charset="0"/>
                        </a:rPr>
                        <a:t>Итого</a:t>
                      </a:r>
                    </a:p>
                  </a:txBody>
                  <a:tcPr marL="7252" marR="7252" marT="7252"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ctr" fontAlgn="ctr"/>
                      <a:r>
                        <a:rPr lang="ru-RU" sz="800" b="1" i="0" u="none" strike="noStrike" dirty="0">
                          <a:solidFill>
                            <a:srgbClr val="000000"/>
                          </a:solidFill>
                          <a:effectLst/>
                          <a:latin typeface="Arial" panose="020B0604020202020204" pitchFamily="34" charset="0"/>
                          <a:cs typeface="Arial" panose="020B0604020202020204" pitchFamily="34" charset="0"/>
                        </a:rPr>
                        <a:t>9000</a:t>
                      </a:r>
                    </a:p>
                  </a:txBody>
                  <a:tcPr marL="7252" marR="7252" marT="7252"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7252" marR="7252" marT="72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06877128"/>
                  </a:ext>
                </a:extLst>
              </a:tr>
            </a:tbl>
          </a:graphicData>
        </a:graphic>
      </p:graphicFrame>
    </p:spTree>
    <p:extLst>
      <p:ext uri="{BB962C8B-B14F-4D97-AF65-F5344CB8AC3E}">
        <p14:creationId xmlns:p14="http://schemas.microsoft.com/office/powerpoint/2010/main" val="538856670"/>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0" y="188641"/>
          <a:ext cx="9036496" cy="4984228"/>
        </p:xfrm>
        <a:graphic>
          <a:graphicData uri="http://schemas.openxmlformats.org/drawingml/2006/table">
            <a:tbl>
              <a:tblPr/>
              <a:tblGrid>
                <a:gridCol w="683568">
                  <a:extLst>
                    <a:ext uri="{9D8B030D-6E8A-4147-A177-3AD203B41FA5}">
                      <a16:colId xmlns:a16="http://schemas.microsoft.com/office/drawing/2014/main" val="1580502863"/>
                    </a:ext>
                  </a:extLst>
                </a:gridCol>
                <a:gridCol w="1080120">
                  <a:extLst>
                    <a:ext uri="{9D8B030D-6E8A-4147-A177-3AD203B41FA5}">
                      <a16:colId xmlns:a16="http://schemas.microsoft.com/office/drawing/2014/main" val="2560769462"/>
                    </a:ext>
                  </a:extLst>
                </a:gridCol>
                <a:gridCol w="1080120">
                  <a:extLst>
                    <a:ext uri="{9D8B030D-6E8A-4147-A177-3AD203B41FA5}">
                      <a16:colId xmlns:a16="http://schemas.microsoft.com/office/drawing/2014/main" val="4277075326"/>
                    </a:ext>
                  </a:extLst>
                </a:gridCol>
                <a:gridCol w="860116">
                  <a:extLst>
                    <a:ext uri="{9D8B030D-6E8A-4147-A177-3AD203B41FA5}">
                      <a16:colId xmlns:a16="http://schemas.microsoft.com/office/drawing/2014/main" val="633018269"/>
                    </a:ext>
                  </a:extLst>
                </a:gridCol>
                <a:gridCol w="1263214">
                  <a:extLst>
                    <a:ext uri="{9D8B030D-6E8A-4147-A177-3AD203B41FA5}">
                      <a16:colId xmlns:a16="http://schemas.microsoft.com/office/drawing/2014/main" val="3928925428"/>
                    </a:ext>
                  </a:extLst>
                </a:gridCol>
                <a:gridCol w="1339912">
                  <a:extLst>
                    <a:ext uri="{9D8B030D-6E8A-4147-A177-3AD203B41FA5}">
                      <a16:colId xmlns:a16="http://schemas.microsoft.com/office/drawing/2014/main" val="2136278965"/>
                    </a:ext>
                  </a:extLst>
                </a:gridCol>
                <a:gridCol w="1433302">
                  <a:extLst>
                    <a:ext uri="{9D8B030D-6E8A-4147-A177-3AD203B41FA5}">
                      <a16:colId xmlns:a16="http://schemas.microsoft.com/office/drawing/2014/main" val="1779862288"/>
                    </a:ext>
                  </a:extLst>
                </a:gridCol>
                <a:gridCol w="1296144">
                  <a:extLst>
                    <a:ext uri="{9D8B030D-6E8A-4147-A177-3AD203B41FA5}">
                      <a16:colId xmlns:a16="http://schemas.microsoft.com/office/drawing/2014/main" val="3211880168"/>
                    </a:ext>
                  </a:extLst>
                </a:gridCol>
              </a:tblGrid>
              <a:tr h="891488">
                <a:tc gridSpan="2">
                  <a:txBody>
                    <a:bodyPr/>
                    <a:lstStyle/>
                    <a:p>
                      <a:pPr algn="ctr" fontAlgn="ctr"/>
                      <a:r>
                        <a:rPr lang="ru-RU" sz="1500" b="0" i="0" u="none" strike="noStrike" dirty="0">
                          <a:solidFill>
                            <a:srgbClr val="000000"/>
                          </a:solidFill>
                          <a:effectLst/>
                          <a:latin typeface="Arial" panose="020B0604020202020204" pitchFamily="34" charset="0"/>
                          <a:cs typeface="Arial" panose="020B0604020202020204" pitchFamily="34" charset="0"/>
                        </a:rPr>
                        <a:t>Срок пользования</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ctr"/>
                      <a:r>
                        <a:rPr lang="ru-RU" sz="1500" b="0" i="0" u="none" strike="noStrike" dirty="0">
                          <a:solidFill>
                            <a:srgbClr val="000000"/>
                          </a:solidFill>
                          <a:effectLst/>
                          <a:latin typeface="Arial" panose="020B0604020202020204" pitchFamily="34" charset="0"/>
                          <a:cs typeface="Arial" panose="020B0604020202020204" pitchFamily="34" charset="0"/>
                        </a:rPr>
                        <a:t>Арендная плата</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Фактические расходы на содержание арендованного имущества (</a:t>
                      </a:r>
                      <a:r>
                        <a:rPr lang="ru-RU" sz="1400" b="0" i="0" u="none" strike="noStrike" dirty="0" err="1">
                          <a:solidFill>
                            <a:srgbClr val="000000"/>
                          </a:solidFill>
                          <a:effectLst/>
                          <a:latin typeface="Arial" panose="020B0604020202020204" pitchFamily="34" charset="0"/>
                          <a:cs typeface="Arial" panose="020B0604020202020204" pitchFamily="34" charset="0"/>
                        </a:rPr>
                        <a:t>руб</a:t>
                      </a:r>
                      <a:r>
                        <a:rPr lang="ru-RU" sz="1400" b="0" i="0" u="none" strike="noStrike" dirty="0">
                          <a:solidFill>
                            <a:srgbClr val="000000"/>
                          </a:solidFill>
                          <a:effectLst/>
                          <a:latin typeface="Arial" panose="020B0604020202020204" pitchFamily="34" charset="0"/>
                          <a:cs typeface="Arial" panose="020B0604020202020204" pitchFamily="34" charset="0"/>
                        </a:rPr>
                        <a:t>/год)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500" b="0" i="0" u="none" strike="noStrike">
                          <a:solidFill>
                            <a:srgbClr val="000000"/>
                          </a:solidFill>
                          <a:effectLst/>
                          <a:latin typeface="Arial" panose="020B0604020202020204" pitchFamily="34" charset="0"/>
                          <a:cs typeface="Arial" panose="020B0604020202020204" pitchFamily="34" charset="0"/>
                        </a:rPr>
                        <a:t>Направление использования арендованного имущества</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Обоснование заключения договора аренды</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3016700"/>
                  </a:ext>
                </a:extLst>
              </a:tr>
              <a:tr h="1641149">
                <a:tc>
                  <a:txBody>
                    <a:bodyPr/>
                    <a:lstStyle/>
                    <a:p>
                      <a:pPr algn="ctr" fontAlgn="ctr"/>
                      <a:r>
                        <a:rPr lang="ru-RU" sz="1500" b="0" i="0" u="none" strike="noStrike">
                          <a:solidFill>
                            <a:srgbClr val="000000"/>
                          </a:solidFill>
                          <a:effectLst/>
                          <a:latin typeface="Arial" panose="020B0604020202020204" pitchFamily="34" charset="0"/>
                          <a:cs typeface="Arial" panose="020B0604020202020204" pitchFamily="34" charset="0"/>
                        </a:rPr>
                        <a:t>начала</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500" b="0" i="0" u="none" strike="noStrike" dirty="0">
                          <a:solidFill>
                            <a:srgbClr val="000000"/>
                          </a:solidFill>
                          <a:effectLst/>
                          <a:latin typeface="Arial" panose="020B0604020202020204" pitchFamily="34" charset="0"/>
                          <a:cs typeface="Arial" panose="020B0604020202020204" pitchFamily="34" charset="0"/>
                        </a:rPr>
                        <a:t>окончания</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500" b="0" i="0" u="none" strike="noStrike" dirty="0">
                          <a:solidFill>
                            <a:srgbClr val="000000"/>
                          </a:solidFill>
                          <a:effectLst/>
                          <a:latin typeface="Arial" panose="020B0604020202020204" pitchFamily="34" charset="0"/>
                          <a:cs typeface="Arial" panose="020B0604020202020204" pitchFamily="34" charset="0"/>
                        </a:rPr>
                        <a:t>за единицу меры (</a:t>
                      </a:r>
                      <a:r>
                        <a:rPr lang="ru-RU" sz="1500" b="0" i="0" u="none" strike="noStrike" dirty="0" err="1">
                          <a:solidFill>
                            <a:srgbClr val="000000"/>
                          </a:solidFill>
                          <a:effectLst/>
                          <a:latin typeface="Arial" panose="020B0604020202020204" pitchFamily="34" charset="0"/>
                          <a:cs typeface="Arial" panose="020B0604020202020204" pitchFamily="34" charset="0"/>
                        </a:rPr>
                        <a:t>руб</a:t>
                      </a:r>
                      <a:r>
                        <a:rPr lang="ru-RU" sz="1500" b="0" i="0" u="none" strike="noStrike" dirty="0">
                          <a:solidFill>
                            <a:srgbClr val="000000"/>
                          </a:solidFill>
                          <a:effectLst/>
                          <a:latin typeface="Arial" panose="020B0604020202020204" pitchFamily="34" charset="0"/>
                          <a:cs typeface="Arial" panose="020B0604020202020204" pitchFamily="34" charset="0"/>
                        </a:rPr>
                        <a:t>/</a:t>
                      </a:r>
                      <a:r>
                        <a:rPr lang="ru-RU" sz="1500" b="0" i="0" u="none" strike="noStrike" dirty="0" err="1">
                          <a:solidFill>
                            <a:srgbClr val="000000"/>
                          </a:solidFill>
                          <a:effectLst/>
                          <a:latin typeface="Arial" panose="020B0604020202020204" pitchFamily="34" charset="0"/>
                          <a:cs typeface="Arial" panose="020B0604020202020204" pitchFamily="34" charset="0"/>
                        </a:rPr>
                        <a:t>мес</a:t>
                      </a:r>
                      <a:r>
                        <a:rPr lang="ru-RU" sz="1500" b="0" i="0" u="none" strike="noStrike" dirty="0">
                          <a:solidFill>
                            <a:srgbClr val="000000"/>
                          </a:solidFill>
                          <a:effectLst/>
                          <a:latin typeface="Arial" panose="020B0604020202020204" pitchFamily="34" charset="0"/>
                          <a:cs typeface="Arial" panose="020B0604020202020204" pitchFamily="34" charset="0"/>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500" b="0" i="0" u="none" strike="noStrike" dirty="0">
                          <a:solidFill>
                            <a:srgbClr val="000000"/>
                          </a:solidFill>
                          <a:effectLst/>
                          <a:latin typeface="Arial" panose="020B0604020202020204" pitchFamily="34" charset="0"/>
                          <a:cs typeface="Arial" panose="020B0604020202020204" pitchFamily="34" charset="0"/>
                        </a:rPr>
                        <a:t>за объект </a:t>
                      </a:r>
                      <a:br>
                        <a:rPr lang="ru-RU" sz="1500" b="0" i="0" u="none" strike="noStrike" dirty="0">
                          <a:solidFill>
                            <a:srgbClr val="000000"/>
                          </a:solidFill>
                          <a:effectLst/>
                          <a:latin typeface="Arial" panose="020B0604020202020204" pitchFamily="34" charset="0"/>
                          <a:cs typeface="Arial" panose="020B0604020202020204" pitchFamily="34" charset="0"/>
                        </a:rPr>
                      </a:br>
                      <a:r>
                        <a:rPr lang="ru-RU" sz="1500" b="0" i="0" u="none" strike="noStrike" dirty="0">
                          <a:solidFill>
                            <a:srgbClr val="000000"/>
                          </a:solidFill>
                          <a:effectLst/>
                          <a:latin typeface="Arial" panose="020B0604020202020204" pitchFamily="34" charset="0"/>
                          <a:cs typeface="Arial" panose="020B0604020202020204" pitchFamily="34" charset="0"/>
                        </a:rPr>
                        <a:t>(</a:t>
                      </a:r>
                      <a:r>
                        <a:rPr lang="ru-RU" sz="1500" b="0" i="0" u="none" strike="noStrike" dirty="0" err="1">
                          <a:solidFill>
                            <a:srgbClr val="000000"/>
                          </a:solidFill>
                          <a:effectLst/>
                          <a:latin typeface="Arial" panose="020B0604020202020204" pitchFamily="34" charset="0"/>
                          <a:cs typeface="Arial" panose="020B0604020202020204" pitchFamily="34" charset="0"/>
                        </a:rPr>
                        <a:t>руб</a:t>
                      </a:r>
                      <a:r>
                        <a:rPr lang="ru-RU" sz="1500" b="0" i="0" u="none" strike="noStrike" dirty="0">
                          <a:solidFill>
                            <a:srgbClr val="000000"/>
                          </a:solidFill>
                          <a:effectLst/>
                          <a:latin typeface="Arial" panose="020B0604020202020204" pitchFamily="34" charset="0"/>
                          <a:cs typeface="Arial" panose="020B0604020202020204" pitchFamily="34" charset="0"/>
                        </a:rPr>
                        <a:t>/год)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для осуществления  основной деятельности</a:t>
                      </a:r>
                      <a:r>
                        <a:rPr lang="ru-RU" sz="1400" b="0" i="0" u="none" strike="noStrike" baseline="30000" dirty="0">
                          <a:solidFill>
                            <a:srgbClr val="000000"/>
                          </a:solidFill>
                          <a:effectLst/>
                          <a:latin typeface="Arial" panose="020B0604020202020204" pitchFamily="34" charset="0"/>
                          <a:cs typeface="Arial" panose="020B0604020202020204" pitchFamily="34" charset="0"/>
                        </a:rPr>
                        <a:t>27</a:t>
                      </a:r>
                      <a:endParaRPr lang="ru-RU" sz="14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для осуществления  иной деятельности</a:t>
                      </a:r>
                      <a:r>
                        <a:rPr lang="ru-RU" sz="1400" b="0" i="0" u="none" strike="noStrike" baseline="30000" dirty="0">
                          <a:solidFill>
                            <a:srgbClr val="000000"/>
                          </a:solidFill>
                          <a:effectLst/>
                          <a:latin typeface="Arial" panose="020B0604020202020204" pitchFamily="34" charset="0"/>
                          <a:cs typeface="Arial" panose="020B0604020202020204" pitchFamily="34" charset="0"/>
                        </a:rPr>
                        <a:t>28</a:t>
                      </a:r>
                      <a:endParaRPr lang="ru-RU" sz="14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extLst>
                  <a:ext uri="{0D108BD9-81ED-4DB2-BD59-A6C34878D82A}">
                    <a16:rowId xmlns:a16="http://schemas.microsoft.com/office/drawing/2014/main" val="51700203"/>
                  </a:ext>
                </a:extLst>
              </a:tr>
              <a:tr h="344438">
                <a:tc>
                  <a:txBody>
                    <a:bodyPr/>
                    <a:lstStyle/>
                    <a:p>
                      <a:pPr algn="ctr" fontAlgn="ctr"/>
                      <a:r>
                        <a:rPr lang="ru-RU" sz="1600" b="0" i="0" u="none" strike="noStrike" dirty="0">
                          <a:solidFill>
                            <a:srgbClr val="000000"/>
                          </a:solidFill>
                          <a:effectLst/>
                          <a:latin typeface="Arial" panose="020B0604020202020204" pitchFamily="34" charset="0"/>
                          <a:cs typeface="Arial" panose="020B0604020202020204" pitchFamily="34" charset="0"/>
                        </a:rPr>
                        <a:t>10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600" b="0" i="0" u="none" strike="noStrike">
                          <a:solidFill>
                            <a:srgbClr val="000000"/>
                          </a:solidFill>
                          <a:effectLst/>
                          <a:latin typeface="Arial" panose="020B0604020202020204" pitchFamily="34" charset="0"/>
                          <a:cs typeface="Arial" panose="020B0604020202020204" pitchFamily="34" charset="0"/>
                        </a:rPr>
                        <a:t>11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600" b="0" i="0" u="none" strike="noStrike" dirty="0">
                          <a:solidFill>
                            <a:srgbClr val="000000"/>
                          </a:solidFill>
                          <a:effectLst/>
                          <a:latin typeface="Arial" panose="020B0604020202020204" pitchFamily="34" charset="0"/>
                          <a:cs typeface="Arial" panose="020B0604020202020204" pitchFamily="34" charset="0"/>
                        </a:rPr>
                        <a:t>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600" b="0" i="0" u="none" strike="noStrike">
                          <a:solidFill>
                            <a:srgbClr val="000000"/>
                          </a:solidFill>
                          <a:effectLst/>
                          <a:latin typeface="Arial" panose="020B0604020202020204" pitchFamily="34" charset="0"/>
                          <a:cs typeface="Arial" panose="020B0604020202020204" pitchFamily="34" charset="0"/>
                        </a:rPr>
                        <a:t>13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600" b="0" i="0" u="none" strike="noStrike" dirty="0">
                          <a:solidFill>
                            <a:srgbClr val="000000"/>
                          </a:solidFill>
                          <a:effectLst/>
                          <a:latin typeface="Arial" panose="020B0604020202020204" pitchFamily="34" charset="0"/>
                          <a:cs typeface="Arial" panose="020B0604020202020204" pitchFamily="34" charset="0"/>
                        </a:rPr>
                        <a:t>14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600" b="0" i="0" u="none" strike="noStrike">
                          <a:solidFill>
                            <a:srgbClr val="000000"/>
                          </a:solidFill>
                          <a:effectLst/>
                          <a:latin typeface="Arial" panose="020B0604020202020204" pitchFamily="34" charset="0"/>
                          <a:cs typeface="Arial" panose="020B0604020202020204" pitchFamily="34" charset="0"/>
                        </a:rPr>
                        <a:t>15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600" b="0" i="0" u="none" strike="noStrike">
                          <a:solidFill>
                            <a:srgbClr val="000000"/>
                          </a:solidFill>
                          <a:effectLst/>
                          <a:latin typeface="Arial" panose="020B0604020202020204" pitchFamily="34" charset="0"/>
                          <a:cs typeface="Arial" panose="020B0604020202020204" pitchFamily="34" charset="0"/>
                        </a:rPr>
                        <a:t>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600" b="0" i="0" u="none" strike="noStrike" dirty="0">
                          <a:solidFill>
                            <a:srgbClr val="000000"/>
                          </a:solidFill>
                          <a:effectLst/>
                          <a:latin typeface="Arial" panose="020B0604020202020204" pitchFamily="34" charset="0"/>
                          <a:cs typeface="Arial" panose="020B0604020202020204" pitchFamily="34" charset="0"/>
                        </a:rPr>
                        <a:t>17</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00998490"/>
                  </a:ext>
                </a:extLst>
              </a:tr>
              <a:tr h="445744">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07072631"/>
                  </a:ext>
                </a:extLst>
              </a:tr>
              <a:tr h="769921">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98921982"/>
                  </a:ext>
                </a:extLst>
              </a:tr>
              <a:tr h="405222">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087048"/>
                  </a:ext>
                </a:extLst>
              </a:tr>
              <a:tr h="486266">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6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38220288"/>
                  </a:ext>
                </a:extLst>
              </a:tr>
            </a:tbl>
          </a:graphicData>
        </a:graphic>
      </p:graphicFrame>
      <p:sp>
        <p:nvSpPr>
          <p:cNvPr id="3" name="Выноска со стрелкой вверх 2"/>
          <p:cNvSpPr/>
          <p:nvPr/>
        </p:nvSpPr>
        <p:spPr>
          <a:xfrm>
            <a:off x="1475656" y="3212976"/>
            <a:ext cx="1728192" cy="1224136"/>
          </a:xfrm>
          <a:prstGeom prst="upArrowCallout">
            <a:avLst/>
          </a:prstGeom>
          <a:solidFill>
            <a:schemeClr val="accent6">
              <a:lumMod val="20000"/>
              <a:lumOff val="8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FF0000"/>
                </a:solidFill>
                <a:effectLst/>
                <a:uLnTx/>
                <a:uFillTx/>
                <a:latin typeface="Arial" panose="020B0604020202020204" pitchFamily="34" charset="0"/>
                <a:ea typeface="+mn-ea"/>
                <a:cs typeface="Arial" panose="020B0604020202020204" pitchFamily="34" charset="0"/>
              </a:rPr>
              <a:t>за 1 </a:t>
            </a:r>
            <a:r>
              <a:rPr kumimoji="0" lang="ru-RU" sz="1800" b="1" i="0" u="none" strike="noStrike" kern="1200" cap="none" spc="0" normalizeH="0" baseline="0" noProof="0" dirty="0" err="1" smtClean="0">
                <a:ln>
                  <a:noFill/>
                </a:ln>
                <a:solidFill>
                  <a:srgbClr val="FF0000"/>
                </a:solidFill>
                <a:effectLst/>
                <a:uLnTx/>
                <a:uFillTx/>
                <a:latin typeface="Arial" panose="020B0604020202020204" pitchFamily="34" charset="0"/>
                <a:ea typeface="+mn-ea"/>
                <a:cs typeface="Arial" panose="020B0604020202020204" pitchFamily="34" charset="0"/>
              </a:rPr>
              <a:t>кв.м</a:t>
            </a:r>
            <a:r>
              <a:rPr kumimoji="0" lang="ru-RU" sz="1800" b="1" i="0" u="none" strike="noStrike" kern="1200" cap="none" spc="0" normalizeH="0" baseline="0" noProof="0" dirty="0" smtClean="0">
                <a:ln>
                  <a:noFill/>
                </a:ln>
                <a:solidFill>
                  <a:srgbClr val="FF0000"/>
                </a:solidFill>
                <a:effectLst/>
                <a:uLnTx/>
                <a:uFillTx/>
                <a:latin typeface="Arial" panose="020B0604020202020204" pitchFamily="34" charset="0"/>
                <a:ea typeface="+mn-ea"/>
                <a:cs typeface="Arial" panose="020B0604020202020204" pitchFamily="34" charset="0"/>
              </a:rPr>
              <a:t> площади</a:t>
            </a:r>
            <a:endParaRPr kumimoji="0" lang="ru-RU" sz="18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79014631"/>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10789" y="0"/>
          <a:ext cx="9036500" cy="8186057"/>
        </p:xfrm>
        <a:graphic>
          <a:graphicData uri="http://schemas.openxmlformats.org/drawingml/2006/table">
            <a:tbl>
              <a:tblPr/>
              <a:tblGrid>
                <a:gridCol w="1066603">
                  <a:extLst>
                    <a:ext uri="{9D8B030D-6E8A-4147-A177-3AD203B41FA5}">
                      <a16:colId xmlns:a16="http://schemas.microsoft.com/office/drawing/2014/main" val="2039172215"/>
                    </a:ext>
                  </a:extLst>
                </a:gridCol>
                <a:gridCol w="241256">
                  <a:extLst>
                    <a:ext uri="{9D8B030D-6E8A-4147-A177-3AD203B41FA5}">
                      <a16:colId xmlns:a16="http://schemas.microsoft.com/office/drawing/2014/main" val="1628966659"/>
                    </a:ext>
                  </a:extLst>
                </a:gridCol>
                <a:gridCol w="372464">
                  <a:extLst>
                    <a:ext uri="{9D8B030D-6E8A-4147-A177-3AD203B41FA5}">
                      <a16:colId xmlns:a16="http://schemas.microsoft.com/office/drawing/2014/main" val="165599370"/>
                    </a:ext>
                  </a:extLst>
                </a:gridCol>
                <a:gridCol w="567163">
                  <a:extLst>
                    <a:ext uri="{9D8B030D-6E8A-4147-A177-3AD203B41FA5}">
                      <a16:colId xmlns:a16="http://schemas.microsoft.com/office/drawing/2014/main" val="688724010"/>
                    </a:ext>
                  </a:extLst>
                </a:gridCol>
                <a:gridCol w="575627">
                  <a:extLst>
                    <a:ext uri="{9D8B030D-6E8A-4147-A177-3AD203B41FA5}">
                      <a16:colId xmlns:a16="http://schemas.microsoft.com/office/drawing/2014/main" val="2014084955"/>
                    </a:ext>
                  </a:extLst>
                </a:gridCol>
                <a:gridCol w="313210">
                  <a:extLst>
                    <a:ext uri="{9D8B030D-6E8A-4147-A177-3AD203B41FA5}">
                      <a16:colId xmlns:a16="http://schemas.microsoft.com/office/drawing/2014/main" val="49121342"/>
                    </a:ext>
                  </a:extLst>
                </a:gridCol>
                <a:gridCol w="533301">
                  <a:extLst>
                    <a:ext uri="{9D8B030D-6E8A-4147-A177-3AD203B41FA5}">
                      <a16:colId xmlns:a16="http://schemas.microsoft.com/office/drawing/2014/main" val="777473605"/>
                    </a:ext>
                  </a:extLst>
                </a:gridCol>
                <a:gridCol w="575627">
                  <a:extLst>
                    <a:ext uri="{9D8B030D-6E8A-4147-A177-3AD203B41FA5}">
                      <a16:colId xmlns:a16="http://schemas.microsoft.com/office/drawing/2014/main" val="1300011603"/>
                    </a:ext>
                  </a:extLst>
                </a:gridCol>
                <a:gridCol w="406325">
                  <a:extLst>
                    <a:ext uri="{9D8B030D-6E8A-4147-A177-3AD203B41FA5}">
                      <a16:colId xmlns:a16="http://schemas.microsoft.com/office/drawing/2014/main" val="3814404159"/>
                    </a:ext>
                  </a:extLst>
                </a:gridCol>
                <a:gridCol w="406325">
                  <a:extLst>
                    <a:ext uri="{9D8B030D-6E8A-4147-A177-3AD203B41FA5}">
                      <a16:colId xmlns:a16="http://schemas.microsoft.com/office/drawing/2014/main" val="2114975881"/>
                    </a:ext>
                  </a:extLst>
                </a:gridCol>
                <a:gridCol w="448650">
                  <a:extLst>
                    <a:ext uri="{9D8B030D-6E8A-4147-A177-3AD203B41FA5}">
                      <a16:colId xmlns:a16="http://schemas.microsoft.com/office/drawing/2014/main" val="911777350"/>
                    </a:ext>
                  </a:extLst>
                </a:gridCol>
                <a:gridCol w="634883">
                  <a:extLst>
                    <a:ext uri="{9D8B030D-6E8A-4147-A177-3AD203B41FA5}">
                      <a16:colId xmlns:a16="http://schemas.microsoft.com/office/drawing/2014/main" val="557609604"/>
                    </a:ext>
                  </a:extLst>
                </a:gridCol>
                <a:gridCol w="787255">
                  <a:extLst>
                    <a:ext uri="{9D8B030D-6E8A-4147-A177-3AD203B41FA5}">
                      <a16:colId xmlns:a16="http://schemas.microsoft.com/office/drawing/2014/main" val="1790071095"/>
                    </a:ext>
                  </a:extLst>
                </a:gridCol>
                <a:gridCol w="634883">
                  <a:extLst>
                    <a:ext uri="{9D8B030D-6E8A-4147-A177-3AD203B41FA5}">
                      <a16:colId xmlns:a16="http://schemas.microsoft.com/office/drawing/2014/main" val="1186625082"/>
                    </a:ext>
                  </a:extLst>
                </a:gridCol>
                <a:gridCol w="634883">
                  <a:extLst>
                    <a:ext uri="{9D8B030D-6E8A-4147-A177-3AD203B41FA5}">
                      <a16:colId xmlns:a16="http://schemas.microsoft.com/office/drawing/2014/main" val="3545179241"/>
                    </a:ext>
                  </a:extLst>
                </a:gridCol>
                <a:gridCol w="838045">
                  <a:extLst>
                    <a:ext uri="{9D8B030D-6E8A-4147-A177-3AD203B41FA5}">
                      <a16:colId xmlns:a16="http://schemas.microsoft.com/office/drawing/2014/main" val="2859417079"/>
                    </a:ext>
                  </a:extLst>
                </a:gridCol>
              </a:tblGrid>
              <a:tr h="266190">
                <a:tc gridSpan="16">
                  <a:txBody>
                    <a:bodyPr/>
                    <a:lstStyle/>
                    <a:p>
                      <a:pPr algn="ctr" fontAlgn="ctr"/>
                      <a:r>
                        <a:rPr lang="ru-RU" sz="900" b="1" i="0" u="none" strike="noStrike" dirty="0">
                          <a:solidFill>
                            <a:srgbClr val="000000"/>
                          </a:solidFill>
                          <a:effectLst/>
                          <a:latin typeface="Arial" panose="020B0604020202020204" pitchFamily="34" charset="0"/>
                          <a:cs typeface="Arial" panose="020B0604020202020204" pitchFamily="34" charset="0"/>
                        </a:rPr>
                        <a:t>Сведения о недвижимом имуществе, используемом по договору безвозмездного пользования (договору ссуды)</a:t>
                      </a:r>
                    </a:p>
                  </a:txBody>
                  <a:tcPr marL="4910" marR="4910" marT="4910" marB="0" anchor="ctr">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441821331"/>
                  </a:ext>
                </a:extLst>
              </a:tr>
              <a:tr h="149362">
                <a:tc>
                  <a:txBody>
                    <a:bodyPr/>
                    <a:lstStyle/>
                    <a:p>
                      <a:pPr algn="ctr" fontAlgn="ctr"/>
                      <a:endParaRPr lang="ru-RU" sz="900" b="1" i="0" u="none" strike="noStrike" dirty="0">
                        <a:solidFill>
                          <a:srgbClr val="000000"/>
                        </a:solidFill>
                        <a:effectLst/>
                        <a:latin typeface="Arial" panose="020B0604020202020204" pitchFamily="34" charset="0"/>
                        <a:cs typeface="Arial" panose="020B0604020202020204" pitchFamily="34" charset="0"/>
                      </a:endParaRPr>
                    </a:p>
                  </a:txBody>
                  <a:tcPr marL="4910" marR="4910" marT="4910" marB="0" anchor="ctr">
                    <a:lnL>
                      <a:noFill/>
                    </a:lnL>
                    <a:lnR>
                      <a:noFill/>
                    </a:lnR>
                    <a:lnT>
                      <a:noFill/>
                    </a:lnT>
                    <a:lnB>
                      <a:noFill/>
                    </a:lnB>
                  </a:tcPr>
                </a:tc>
                <a:tc>
                  <a:txBody>
                    <a:bodyPr/>
                    <a:lstStyle/>
                    <a:p>
                      <a:pPr algn="ctr" fontAlgn="ctr"/>
                      <a:endParaRPr lang="ru-RU" sz="900" b="1"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ctr">
                    <a:lnL>
                      <a:noFill/>
                    </a:lnL>
                    <a:lnR>
                      <a:noFill/>
                    </a:lnR>
                    <a:lnT>
                      <a:noFill/>
                    </a:lnT>
                    <a:lnB>
                      <a:noFill/>
                    </a:lnB>
                  </a:tcPr>
                </a:tc>
                <a:tc>
                  <a:txBody>
                    <a:bodyPr/>
                    <a:lstStyle/>
                    <a:p>
                      <a:pPr algn="ctr" fontAlgn="ctr"/>
                      <a:endParaRPr lang="ru-RU" sz="900" b="1"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ctr">
                    <a:lnL>
                      <a:noFill/>
                    </a:lnL>
                    <a:lnR>
                      <a:noFill/>
                    </a:lnR>
                    <a:lnT>
                      <a:noFill/>
                    </a:lnT>
                    <a:lnB>
                      <a:noFill/>
                    </a:lnB>
                  </a:tcPr>
                </a:tc>
                <a:tc>
                  <a:txBody>
                    <a:bodyPr/>
                    <a:lstStyle/>
                    <a:p>
                      <a:pPr algn="ctr" fontAlgn="ctr"/>
                      <a:endParaRPr lang="ru-RU" sz="900" b="1"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ctr">
                    <a:lnL>
                      <a:noFill/>
                    </a:lnL>
                    <a:lnR>
                      <a:noFill/>
                    </a:lnR>
                    <a:lnT>
                      <a:noFill/>
                    </a:lnT>
                    <a:lnB>
                      <a:noFill/>
                    </a:lnB>
                  </a:tcPr>
                </a:tc>
                <a:tc>
                  <a:txBody>
                    <a:bodyPr/>
                    <a:lstStyle/>
                    <a:p>
                      <a:pPr algn="ctr" fontAlgn="ctr"/>
                      <a:endParaRPr lang="ru-RU" sz="900" b="1"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ctr">
                    <a:lnL>
                      <a:noFill/>
                    </a:lnL>
                    <a:lnR>
                      <a:noFill/>
                    </a:lnR>
                    <a:lnT>
                      <a:noFill/>
                    </a:lnT>
                    <a:lnB>
                      <a:noFill/>
                    </a:lnB>
                  </a:tcPr>
                </a:tc>
                <a:tc>
                  <a:txBody>
                    <a:bodyPr/>
                    <a:lstStyle/>
                    <a:p>
                      <a:pPr algn="ctr" fontAlgn="ctr"/>
                      <a:endParaRPr lang="ru-RU" sz="900" b="1"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ctr">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09219226"/>
                  </a:ext>
                </a:extLst>
              </a:tr>
              <a:tr h="155277">
                <a:tc>
                  <a:txBody>
                    <a:bodyPr/>
                    <a:lstStyle/>
                    <a:p>
                      <a:pPr algn="l" fontAlgn="b"/>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r>
                        <a:rPr lang="ru-RU" sz="900" b="1"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a:noFill/>
                    </a:lnB>
                    <a:solidFill>
                      <a:srgbClr val="FFFFFF"/>
                    </a:solidFill>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КОДЫ</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371466564"/>
                  </a:ext>
                </a:extLst>
              </a:tr>
              <a:tr h="147883">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a:noFill/>
                    </a:lnB>
                    <a:solidFill>
                      <a:srgbClr val="FFFFFF"/>
                    </a:solidFill>
                  </a:tcPr>
                </a:tc>
                <a:tc gridSpan="10">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на 1 ______________ 20__ г.</a:t>
                      </a:r>
                    </a:p>
                  </a:txBody>
                  <a:tcPr marL="4910" marR="4910" marT="4910"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r" fontAlgn="b"/>
                      <a:r>
                        <a:rPr lang="ru-RU" sz="900" b="0" i="0" u="none" strike="noStrike">
                          <a:solidFill>
                            <a:srgbClr val="000000"/>
                          </a:solidFill>
                          <a:effectLst/>
                          <a:latin typeface="Arial" panose="020B0604020202020204" pitchFamily="34" charset="0"/>
                          <a:cs typeface="Arial" panose="020B0604020202020204" pitchFamily="34" charset="0"/>
                        </a:rPr>
                        <a:t>Дата </a:t>
                      </a:r>
                    </a:p>
                  </a:txBody>
                  <a:tcPr marL="4910" marR="44191" marT="491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414750309"/>
                  </a:ext>
                </a:extLst>
              </a:tr>
              <a:tr h="147883">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a:noFill/>
                    </a:lnB>
                    <a:solidFill>
                      <a:srgbClr val="FFFFFF"/>
                    </a:solidFill>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a:noFill/>
                    </a:lnB>
                    <a:solidFill>
                      <a:srgbClr val="FFFFFF"/>
                    </a:solidFill>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a:noFill/>
                    </a:lnB>
                    <a:solidFill>
                      <a:srgbClr val="FFFFFF"/>
                    </a:solidFill>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a:noFill/>
                    </a:lnB>
                    <a:solidFill>
                      <a:srgbClr val="FFFFFF"/>
                    </a:solidFill>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a:noFill/>
                    </a:lnB>
                    <a:solidFill>
                      <a:srgbClr val="FFFFFF"/>
                    </a:solidFill>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a:noFill/>
                    </a:lnB>
                    <a:solidFill>
                      <a:srgbClr val="FFFFFF"/>
                    </a:solidFill>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a:noFill/>
                    </a:lnB>
                    <a:solidFill>
                      <a:srgbClr val="FFFFFF"/>
                    </a:solidFill>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a:noFill/>
                    </a:lnB>
                    <a:solidFill>
                      <a:srgbClr val="FFFFFF"/>
                    </a:solidFill>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a:noFill/>
                    </a:lnB>
                    <a:solidFill>
                      <a:srgbClr val="FFFFFF"/>
                    </a:solidFill>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gridSpan="2">
                  <a:txBody>
                    <a:bodyPr/>
                    <a:lstStyle/>
                    <a:p>
                      <a:pPr algn="r" fontAlgn="b"/>
                      <a:r>
                        <a:rPr lang="ru-RU" sz="900" b="0" i="0" u="none" strike="noStrike">
                          <a:solidFill>
                            <a:srgbClr val="000000"/>
                          </a:solidFill>
                          <a:effectLst/>
                          <a:latin typeface="Arial" panose="020B0604020202020204" pitchFamily="34" charset="0"/>
                          <a:cs typeface="Arial" panose="020B0604020202020204" pitchFamily="34" charset="0"/>
                        </a:rPr>
                        <a:t>по Сводному реестру</a:t>
                      </a:r>
                    </a:p>
                  </a:txBody>
                  <a:tcPr marL="4910" marR="44191" marT="491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750726009"/>
                  </a:ext>
                </a:extLst>
              </a:tr>
              <a:tr h="147883">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a:noFill/>
                    </a:lnB>
                  </a:tcPr>
                </a:tc>
                <a:tc gridSpan="2">
                  <a:txBody>
                    <a:bodyPr/>
                    <a:lstStyle/>
                    <a:p>
                      <a:pPr algn="r" fontAlgn="b"/>
                      <a:r>
                        <a:rPr lang="ru-RU" sz="900" b="0" i="0" u="none" strike="noStrike">
                          <a:solidFill>
                            <a:srgbClr val="000000"/>
                          </a:solidFill>
                          <a:effectLst/>
                          <a:latin typeface="Arial" panose="020B0604020202020204" pitchFamily="34" charset="0"/>
                          <a:cs typeface="Arial" panose="020B0604020202020204" pitchFamily="34" charset="0"/>
                        </a:rPr>
                        <a:t>ИНН</a:t>
                      </a:r>
                    </a:p>
                  </a:txBody>
                  <a:tcPr marL="4910" marR="44191" marT="491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513854616"/>
                  </a:ext>
                </a:extLst>
              </a:tr>
              <a:tr h="147883">
                <a:tc gridSpan="2">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Учреждение</a:t>
                      </a:r>
                    </a:p>
                  </a:txBody>
                  <a:tcPr marL="4910" marR="4910" marT="4910"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a:noFill/>
                    </a:lnT>
                    <a:lnB w="6350" cap="flat" cmpd="sng" algn="ctr">
                      <a:solidFill>
                        <a:srgbClr val="000000"/>
                      </a:solidFill>
                      <a:prstDash val="solid"/>
                      <a:round/>
                      <a:headEnd type="none" w="med" len="med"/>
                      <a:tailEnd type="none" w="med" len="med"/>
                    </a:lnB>
                  </a:tcPr>
                </a:tc>
                <a:tc gridSpan="2">
                  <a:txBody>
                    <a:bodyPr/>
                    <a:lstStyle/>
                    <a:p>
                      <a:pPr algn="r" fontAlgn="b"/>
                      <a:r>
                        <a:rPr lang="ru-RU" sz="900" b="0" i="0" u="none" strike="noStrike">
                          <a:solidFill>
                            <a:srgbClr val="000000"/>
                          </a:solidFill>
                          <a:effectLst/>
                          <a:latin typeface="Arial" panose="020B0604020202020204" pitchFamily="34" charset="0"/>
                          <a:cs typeface="Arial" panose="020B0604020202020204" pitchFamily="34" charset="0"/>
                        </a:rPr>
                        <a:t>КПП</a:t>
                      </a:r>
                    </a:p>
                  </a:txBody>
                  <a:tcPr marL="4910" marR="44191" marT="491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686673762"/>
                  </a:ext>
                </a:extLst>
              </a:tr>
              <a:tr h="362315">
                <a:tc gridSpan="2">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Орган, осуществляющий функции</a:t>
                      </a:r>
                      <a:br>
                        <a:rPr lang="ru-RU" sz="900" b="0" i="0" u="none" strike="noStrike" dirty="0">
                          <a:solidFill>
                            <a:srgbClr val="000000"/>
                          </a:solidFill>
                          <a:effectLst/>
                          <a:latin typeface="Arial" panose="020B0604020202020204" pitchFamily="34" charset="0"/>
                          <a:cs typeface="Arial" panose="020B0604020202020204" pitchFamily="34" charset="0"/>
                        </a:rPr>
                      </a:br>
                      <a:r>
                        <a:rPr lang="ru-RU" sz="900" b="0" i="0" u="none" strike="noStrike" dirty="0">
                          <a:solidFill>
                            <a:srgbClr val="000000"/>
                          </a:solidFill>
                          <a:effectLst/>
                          <a:latin typeface="Arial" panose="020B0604020202020204" pitchFamily="34" charset="0"/>
                          <a:cs typeface="Arial" panose="020B0604020202020204" pitchFamily="34" charset="0"/>
                        </a:rPr>
                        <a:t>и полномочия учредителя</a:t>
                      </a:r>
                    </a:p>
                  </a:txBody>
                  <a:tcPr marL="4910" marR="4910" marT="4910"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r" fontAlgn="b"/>
                      <a:r>
                        <a:rPr lang="ru-RU" sz="900" b="0" i="0" u="none" strike="noStrike">
                          <a:solidFill>
                            <a:srgbClr val="000000"/>
                          </a:solidFill>
                          <a:effectLst/>
                          <a:latin typeface="Arial" panose="020B0604020202020204" pitchFamily="34" charset="0"/>
                          <a:cs typeface="Arial" panose="020B0604020202020204" pitchFamily="34" charset="0"/>
                        </a:rPr>
                        <a:t>глава по БК </a:t>
                      </a:r>
                    </a:p>
                  </a:txBody>
                  <a:tcPr marL="4910" marR="44191" marT="491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4046783366"/>
                  </a:ext>
                </a:extLst>
              </a:tr>
              <a:tr h="147883">
                <a:tc gridSpan="2">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Публично-правовое образование</a:t>
                      </a:r>
                    </a:p>
                  </a:txBody>
                  <a:tcPr marL="4910" marR="4910" marT="4910"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r" fontAlgn="b"/>
                      <a:r>
                        <a:rPr lang="ru-RU" sz="900" b="0" i="0" u="none" strike="noStrike">
                          <a:solidFill>
                            <a:srgbClr val="000000"/>
                          </a:solidFill>
                          <a:effectLst/>
                          <a:latin typeface="Arial" panose="020B0604020202020204" pitchFamily="34" charset="0"/>
                          <a:cs typeface="Arial" panose="020B0604020202020204" pitchFamily="34" charset="0"/>
                        </a:rPr>
                        <a:t>по ОКТМО </a:t>
                      </a:r>
                    </a:p>
                  </a:txBody>
                  <a:tcPr marL="4910" marR="44191" marT="491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867043315"/>
                  </a:ext>
                </a:extLst>
              </a:tr>
              <a:tr h="155277">
                <a:tc gridSpan="2">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Периодичность: годовая</a:t>
                      </a:r>
                    </a:p>
                  </a:txBody>
                  <a:tcPr marL="4910" marR="4910" marT="4910"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w="6350" cap="flat" cmpd="sng" algn="ctr">
                      <a:solidFill>
                        <a:srgbClr val="000000"/>
                      </a:solidFill>
                      <a:prstDash val="solid"/>
                      <a:round/>
                      <a:headEnd type="none" w="med" len="med"/>
                      <a:tailEnd type="none" w="med" len="med"/>
                    </a:lnT>
                    <a:lnB>
                      <a:noFill/>
                    </a:lnB>
                  </a:tcPr>
                </a:tc>
                <a:tc gridSpan="2">
                  <a:txBody>
                    <a:bodyPr/>
                    <a:lstStyle/>
                    <a:p>
                      <a:pPr algn="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480363124"/>
                  </a:ext>
                </a:extLst>
              </a:tr>
              <a:tr h="147883">
                <a:tc>
                  <a:txBody>
                    <a:bodyPr/>
                    <a:lstStyle/>
                    <a:p>
                      <a:pPr algn="ctr" fontAlgn="ctr"/>
                      <a:endParaRPr lang="ru-RU" sz="900" b="1"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900" b="1"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900" b="1"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900" b="1"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900" b="1"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900" b="1"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4639075"/>
                  </a:ext>
                </a:extLst>
              </a:tr>
              <a:tr h="362315">
                <a:tc rowSpan="2" gridSpan="2">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Наименование объекта</a:t>
                      </a:r>
                    </a:p>
                  </a:txBody>
                  <a:tcPr marL="4910" marR="4910" marT="491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ru-RU"/>
                    </a:p>
                  </a:txBody>
                  <a:tcPr/>
                </a:tc>
                <a:tc row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Адрес</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Единица измерения</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Код строки</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Количество имущества</a:t>
                      </a:r>
                      <a:br>
                        <a:rPr lang="ru-RU" sz="900" b="0" i="0" u="none" strike="noStrike">
                          <a:solidFill>
                            <a:srgbClr val="000000"/>
                          </a:solidFill>
                          <a:effectLst/>
                          <a:latin typeface="Arial" panose="020B0604020202020204" pitchFamily="34" charset="0"/>
                          <a:cs typeface="Arial" panose="020B0604020202020204" pitchFamily="34" charset="0"/>
                        </a:rPr>
                      </a:br>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Ссудодатель</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Срок пользования</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Фактические расходы на содержание объекта недвижимого имущества </a:t>
                      </a:r>
                      <a:br>
                        <a:rPr lang="ru-RU" sz="900" b="0" i="0" u="none" strike="noStrike">
                          <a:solidFill>
                            <a:srgbClr val="000000"/>
                          </a:solidFill>
                          <a:effectLst/>
                          <a:latin typeface="Arial" panose="020B0604020202020204" pitchFamily="34" charset="0"/>
                          <a:cs typeface="Arial" panose="020B0604020202020204" pitchFamily="34" charset="0"/>
                        </a:rPr>
                      </a:br>
                      <a:r>
                        <a:rPr lang="ru-RU" sz="900" b="0" i="0" u="none" strike="noStrike">
                          <a:solidFill>
                            <a:srgbClr val="000000"/>
                          </a:solidFill>
                          <a:effectLst/>
                          <a:latin typeface="Arial" panose="020B0604020202020204" pitchFamily="34" charset="0"/>
                          <a:cs typeface="Arial" panose="020B0604020202020204" pitchFamily="34" charset="0"/>
                        </a:rPr>
                        <a:t>(руб/год)</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Направление использования объекта недвижимого имущества</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Обоснование заключения договора ссуды</a:t>
                      </a:r>
                    </a:p>
                  </a:txBody>
                  <a:tcPr marL="4910" marR="4910" marT="491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89543458"/>
                  </a:ext>
                </a:extLst>
              </a:tr>
              <a:tr h="532383">
                <a:tc gridSpan="2" vMerge="1">
                  <a:txBody>
                    <a:bodyPr/>
                    <a:lstStyle/>
                    <a:p>
                      <a:endParaRPr lang="ru-RU"/>
                    </a:p>
                  </a:txBody>
                  <a:tcPr/>
                </a:tc>
                <a:tc hMerge="1" vMerge="1">
                  <a:txBody>
                    <a:bodyPr/>
                    <a:lstStyle/>
                    <a:p>
                      <a:endParaRPr lang="ru-RU"/>
                    </a:p>
                  </a:txBody>
                  <a:tcPr/>
                </a:tc>
                <a:tc v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наименование</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код </a:t>
                      </a:r>
                      <a:br>
                        <a:rPr lang="ru-RU" sz="900" b="0" i="0" u="none" strike="noStrike">
                          <a:solidFill>
                            <a:srgbClr val="000000"/>
                          </a:solidFill>
                          <a:effectLst/>
                          <a:latin typeface="Arial" panose="020B0604020202020204" pitchFamily="34" charset="0"/>
                          <a:cs typeface="Arial" panose="020B0604020202020204" pitchFamily="34" charset="0"/>
                        </a:rPr>
                      </a:br>
                      <a:r>
                        <a:rPr lang="ru-RU" sz="900" b="0" i="0" u="none" strike="noStrike">
                          <a:solidFill>
                            <a:srgbClr val="000000"/>
                          </a:solidFill>
                          <a:effectLst/>
                          <a:latin typeface="Arial" panose="020B0604020202020204" pitchFamily="34" charset="0"/>
                          <a:cs typeface="Arial" panose="020B0604020202020204" pitchFamily="34" charset="0"/>
                        </a:rPr>
                        <a:t>по ОКЕИ</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v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наименование</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ИНН</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код </a:t>
                      </a:r>
                      <a:br>
                        <a:rPr lang="ru-RU" sz="900" b="0" i="0" u="none" strike="noStrike">
                          <a:solidFill>
                            <a:srgbClr val="000000"/>
                          </a:solidFill>
                          <a:effectLst/>
                          <a:latin typeface="Arial" panose="020B0604020202020204" pitchFamily="34" charset="0"/>
                          <a:cs typeface="Arial" panose="020B0604020202020204" pitchFamily="34" charset="0"/>
                        </a:rPr>
                      </a:br>
                      <a:r>
                        <a:rPr lang="ru-RU" sz="900" b="0" i="0" u="none" strike="noStrike">
                          <a:solidFill>
                            <a:srgbClr val="000000"/>
                          </a:solidFill>
                          <a:effectLst/>
                          <a:latin typeface="Arial" panose="020B0604020202020204" pitchFamily="34" charset="0"/>
                          <a:cs typeface="Arial" panose="020B0604020202020204" pitchFamily="34" charset="0"/>
                        </a:rPr>
                        <a:t>по КИСЭ</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начала</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окончания</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для осуществления  основной деятельности</a:t>
                      </a:r>
                      <a:r>
                        <a:rPr lang="ru-RU" sz="900" b="0" i="0" u="none" strike="noStrike" baseline="30000">
                          <a:solidFill>
                            <a:srgbClr val="000000"/>
                          </a:solidFill>
                          <a:effectLst/>
                          <a:latin typeface="Arial" panose="020B0604020202020204" pitchFamily="34" charset="0"/>
                          <a:cs typeface="Arial" panose="020B0604020202020204" pitchFamily="34" charset="0"/>
                        </a:rPr>
                        <a:t>27</a:t>
                      </a:r>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для осуществления  иной деятельности</a:t>
                      </a:r>
                      <a:r>
                        <a:rPr lang="ru-RU" sz="900" b="0" i="0" u="none" strike="noStrike" baseline="30000">
                          <a:solidFill>
                            <a:srgbClr val="000000"/>
                          </a:solidFill>
                          <a:effectLst/>
                          <a:latin typeface="Arial" panose="020B0604020202020204" pitchFamily="34" charset="0"/>
                          <a:cs typeface="Arial" panose="020B0604020202020204" pitchFamily="34" charset="0"/>
                        </a:rPr>
                        <a:t>28</a:t>
                      </a:r>
                      <a:endParaRPr lang="ru-RU" sz="900" b="0" i="0" u="none" strike="noStrike">
                        <a:solidFill>
                          <a:srgbClr val="000000"/>
                        </a:solidFill>
                        <a:effectLst/>
                        <a:latin typeface="Arial" panose="020B0604020202020204" pitchFamily="34" charset="0"/>
                        <a:cs typeface="Arial" panose="020B0604020202020204" pitchFamily="34" charset="0"/>
                      </a:endParaRP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extLst>
                  <a:ext uri="{0D108BD9-81ED-4DB2-BD59-A6C34878D82A}">
                    <a16:rowId xmlns:a16="http://schemas.microsoft.com/office/drawing/2014/main" val="3781827661"/>
                  </a:ext>
                </a:extLst>
              </a:tr>
              <a:tr h="133096">
                <a:tc gridSpan="2">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1</a:t>
                      </a:r>
                    </a:p>
                  </a:txBody>
                  <a:tcPr marL="4910" marR="4910" marT="491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2</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3</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4</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5</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6</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7</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8</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9</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10</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11</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12</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13</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14</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15</a:t>
                      </a:r>
                    </a:p>
                  </a:txBody>
                  <a:tcPr marL="4910" marR="4910" marT="491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45448031"/>
                  </a:ext>
                </a:extLst>
              </a:tr>
              <a:tr h="162672">
                <a:tc gridSpan="2">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Площадные объекты</a:t>
                      </a:r>
                      <a:r>
                        <a:rPr lang="ru-RU" sz="900" b="0" i="0" u="none" strike="noStrike" baseline="30000">
                          <a:solidFill>
                            <a:srgbClr val="000000"/>
                          </a:solidFill>
                          <a:effectLst/>
                          <a:latin typeface="Arial" panose="020B0604020202020204" pitchFamily="34" charset="0"/>
                          <a:cs typeface="Arial" panose="020B0604020202020204" pitchFamily="34" charset="0"/>
                        </a:rPr>
                        <a:t>25</a:t>
                      </a:r>
                      <a:r>
                        <a:rPr lang="ru-RU" sz="900" b="0" i="0" u="none" strike="noStrike">
                          <a:solidFill>
                            <a:srgbClr val="000000"/>
                          </a:solidFill>
                          <a:effectLst/>
                          <a:latin typeface="Arial" panose="020B0604020202020204" pitchFamily="34" charset="0"/>
                          <a:cs typeface="Arial" panose="020B0604020202020204" pitchFamily="34" charset="0"/>
                        </a:rPr>
                        <a:t>, всего</a:t>
                      </a:r>
                    </a:p>
                  </a:txBody>
                  <a:tcPr marL="4910" marR="4910" marT="491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1000</a:t>
                      </a:r>
                    </a:p>
                  </a:txBody>
                  <a:tcPr marL="4910" marR="4910" marT="491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26416557"/>
                  </a:ext>
                </a:extLst>
              </a:tr>
              <a:tr h="303161">
                <a:tc gridSpan="2">
                  <a:txBody>
                    <a:bodyPr/>
                    <a:lstStyle/>
                    <a:p>
                      <a:pPr algn="l" fontAlgn="t"/>
                      <a:r>
                        <a:rPr lang="ru-RU" sz="9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900" b="0" i="0" u="none" strike="noStrike" dirty="0">
                          <a:solidFill>
                            <a:srgbClr val="000000"/>
                          </a:solidFill>
                          <a:effectLst/>
                          <a:latin typeface="Arial" panose="020B0604020202020204" pitchFamily="34" charset="0"/>
                          <a:cs typeface="Arial" panose="020B0604020202020204" pitchFamily="34" charset="0"/>
                        </a:rPr>
                      </a:b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88382" marR="4910" marT="491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1001</a:t>
                      </a:r>
                    </a:p>
                  </a:txBody>
                  <a:tcPr marL="4910" marR="4910" marT="491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20610482"/>
                  </a:ext>
                </a:extLst>
              </a:tr>
              <a:tr h="147883">
                <a:tc gridSpan="2">
                  <a:txBody>
                    <a:bodyPr/>
                    <a:lstStyle/>
                    <a:p>
                      <a:pPr algn="l" fontAlgn="t"/>
                      <a:r>
                        <a:rPr lang="ru-RU" sz="900" b="0" i="0" u="none" strike="noStrike">
                          <a:solidFill>
                            <a:srgbClr val="000000"/>
                          </a:solidFill>
                          <a:effectLst/>
                          <a:latin typeface="Arial" panose="020B0604020202020204" pitchFamily="34" charset="0"/>
                          <a:cs typeface="Arial" panose="020B0604020202020204" pitchFamily="34" charset="0"/>
                        </a:rPr>
                        <a:t> </a:t>
                      </a:r>
                    </a:p>
                  </a:txBody>
                  <a:tcPr marL="88382" marR="4910" marT="491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94200065"/>
                  </a:ext>
                </a:extLst>
              </a:tr>
              <a:tr h="147883">
                <a:tc gridSpan="2">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Линейные объекты</a:t>
                      </a:r>
                      <a:r>
                        <a:rPr lang="ru-RU" sz="900" b="0" i="0" u="none" strike="noStrike" baseline="30000">
                          <a:solidFill>
                            <a:srgbClr val="000000"/>
                          </a:solidFill>
                          <a:effectLst/>
                          <a:latin typeface="Arial" panose="020B0604020202020204" pitchFamily="34" charset="0"/>
                          <a:cs typeface="Arial" panose="020B0604020202020204" pitchFamily="34" charset="0"/>
                        </a:rPr>
                        <a:t>26</a:t>
                      </a:r>
                      <a:r>
                        <a:rPr lang="ru-RU" sz="900" b="0" i="0" u="none" strike="noStrike">
                          <a:solidFill>
                            <a:srgbClr val="000000"/>
                          </a:solidFill>
                          <a:effectLst/>
                          <a:latin typeface="Arial" panose="020B0604020202020204" pitchFamily="34" charset="0"/>
                          <a:cs typeface="Arial" panose="020B0604020202020204" pitchFamily="34" charset="0"/>
                        </a:rPr>
                        <a:t>, всего</a:t>
                      </a:r>
                    </a:p>
                  </a:txBody>
                  <a:tcPr marL="4910" marR="4910" marT="491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2000</a:t>
                      </a:r>
                    </a:p>
                  </a:txBody>
                  <a:tcPr marL="4910" marR="4910" marT="491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8651390"/>
                  </a:ext>
                </a:extLst>
              </a:tr>
              <a:tr h="325345">
                <a:tc gridSpan="2">
                  <a:txBody>
                    <a:bodyPr/>
                    <a:lstStyle/>
                    <a:p>
                      <a:pPr algn="l" fontAlgn="t"/>
                      <a:r>
                        <a:rPr lang="ru-RU" sz="9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900" b="0" i="0" u="none" strike="noStrike" dirty="0">
                          <a:solidFill>
                            <a:srgbClr val="000000"/>
                          </a:solidFill>
                          <a:effectLst/>
                          <a:latin typeface="Arial" panose="020B0604020202020204" pitchFamily="34" charset="0"/>
                          <a:cs typeface="Arial" panose="020B0604020202020204" pitchFamily="34" charset="0"/>
                        </a:rPr>
                      </a:b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88382" marR="4910" marT="491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2001</a:t>
                      </a:r>
                    </a:p>
                  </a:txBody>
                  <a:tcPr marL="4910" marR="4910" marT="491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53046735"/>
                  </a:ext>
                </a:extLst>
              </a:tr>
              <a:tr h="147883">
                <a:tc gridSpan="2">
                  <a:txBody>
                    <a:bodyPr/>
                    <a:lstStyle/>
                    <a:p>
                      <a:pPr algn="l" fontAlgn="t"/>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88382" marR="4910" marT="491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03716621"/>
                  </a:ext>
                </a:extLst>
              </a:tr>
              <a:tr h="280979">
                <a:tc gridSpan="2">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Резервуары, емкости, иные аналогичные объекты, всего</a:t>
                      </a:r>
                    </a:p>
                  </a:txBody>
                  <a:tcPr marL="4910" marR="4910" marT="491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3000</a:t>
                      </a:r>
                    </a:p>
                  </a:txBody>
                  <a:tcPr marL="4910" marR="4910" marT="491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13398026"/>
                  </a:ext>
                </a:extLst>
              </a:tr>
              <a:tr h="317951">
                <a:tc gridSpan="2">
                  <a:txBody>
                    <a:bodyPr/>
                    <a:lstStyle/>
                    <a:p>
                      <a:pPr algn="l" fontAlgn="t"/>
                      <a:r>
                        <a:rPr lang="ru-RU" sz="900" b="0" i="0" u="none" strike="noStrike">
                          <a:solidFill>
                            <a:srgbClr val="000000"/>
                          </a:solidFill>
                          <a:effectLst/>
                          <a:latin typeface="Arial" panose="020B0604020202020204" pitchFamily="34" charset="0"/>
                          <a:cs typeface="Arial" panose="020B0604020202020204" pitchFamily="34" charset="0"/>
                        </a:rPr>
                        <a:t>в том числе:</a:t>
                      </a:r>
                      <a:br>
                        <a:rPr lang="ru-RU" sz="900" b="0" i="0" u="none" strike="noStrike">
                          <a:solidFill>
                            <a:srgbClr val="000000"/>
                          </a:solidFill>
                          <a:effectLst/>
                          <a:latin typeface="Arial" panose="020B0604020202020204" pitchFamily="34" charset="0"/>
                          <a:cs typeface="Arial" panose="020B0604020202020204" pitchFamily="34" charset="0"/>
                        </a:rPr>
                      </a:br>
                      <a:endParaRPr lang="ru-RU" sz="900" b="0" i="0" u="none" strike="noStrike">
                        <a:solidFill>
                          <a:srgbClr val="000000"/>
                        </a:solidFill>
                        <a:effectLst/>
                        <a:latin typeface="Arial" panose="020B0604020202020204" pitchFamily="34" charset="0"/>
                        <a:cs typeface="Arial" panose="020B0604020202020204" pitchFamily="34" charset="0"/>
                      </a:endParaRPr>
                    </a:p>
                  </a:txBody>
                  <a:tcPr marL="88382" marR="4910" marT="491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3001</a:t>
                      </a:r>
                    </a:p>
                  </a:txBody>
                  <a:tcPr marL="4910" marR="4910" marT="491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54429038"/>
                  </a:ext>
                </a:extLst>
              </a:tr>
              <a:tr h="147883">
                <a:tc gridSpan="2">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88382" marR="4910" marT="491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07482493"/>
                  </a:ext>
                </a:extLst>
              </a:tr>
              <a:tr h="251404">
                <a:tc gridSpan="2">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Скважины, иные аналогичные объекты, всего</a:t>
                      </a:r>
                    </a:p>
                  </a:txBody>
                  <a:tcPr marL="4910" marR="4910" marT="491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4000</a:t>
                      </a:r>
                    </a:p>
                  </a:txBody>
                  <a:tcPr marL="4910" marR="4910" marT="491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3028422"/>
                  </a:ext>
                </a:extLst>
              </a:tr>
              <a:tr h="295767">
                <a:tc gridSpan="2">
                  <a:txBody>
                    <a:bodyPr/>
                    <a:lstStyle/>
                    <a:p>
                      <a:pPr algn="l" fontAlgn="t"/>
                      <a:r>
                        <a:rPr lang="ru-RU" sz="900" b="0" i="0" u="none" strike="noStrike">
                          <a:solidFill>
                            <a:srgbClr val="000000"/>
                          </a:solidFill>
                          <a:effectLst/>
                          <a:latin typeface="Arial" panose="020B0604020202020204" pitchFamily="34" charset="0"/>
                          <a:cs typeface="Arial" panose="020B0604020202020204" pitchFamily="34" charset="0"/>
                        </a:rPr>
                        <a:t>в том числе:</a:t>
                      </a:r>
                      <a:br>
                        <a:rPr lang="ru-RU" sz="900" b="0" i="0" u="none" strike="noStrike">
                          <a:solidFill>
                            <a:srgbClr val="000000"/>
                          </a:solidFill>
                          <a:effectLst/>
                          <a:latin typeface="Arial" panose="020B0604020202020204" pitchFamily="34" charset="0"/>
                          <a:cs typeface="Arial" panose="020B0604020202020204" pitchFamily="34" charset="0"/>
                        </a:rPr>
                      </a:br>
                      <a:endParaRPr lang="ru-RU" sz="900" b="0" i="0" u="none" strike="noStrike">
                        <a:solidFill>
                          <a:srgbClr val="000000"/>
                        </a:solidFill>
                        <a:effectLst/>
                        <a:latin typeface="Arial" panose="020B0604020202020204" pitchFamily="34" charset="0"/>
                        <a:cs typeface="Arial" panose="020B0604020202020204" pitchFamily="34" charset="0"/>
                      </a:endParaRPr>
                    </a:p>
                  </a:txBody>
                  <a:tcPr marL="88382" marR="4910" marT="491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4001</a:t>
                      </a:r>
                    </a:p>
                  </a:txBody>
                  <a:tcPr marL="4910" marR="4910" marT="491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09568114"/>
                  </a:ext>
                </a:extLst>
              </a:tr>
              <a:tr h="147883">
                <a:tc gridSpan="2">
                  <a:txBody>
                    <a:bodyPr/>
                    <a:lstStyle/>
                    <a:p>
                      <a:pPr algn="l" fontAlgn="t"/>
                      <a:r>
                        <a:rPr lang="ru-RU" sz="900" b="0" i="0" u="none" strike="noStrike">
                          <a:solidFill>
                            <a:srgbClr val="000000"/>
                          </a:solidFill>
                          <a:effectLst/>
                          <a:latin typeface="Arial" panose="020B0604020202020204" pitchFamily="34" charset="0"/>
                          <a:cs typeface="Arial" panose="020B0604020202020204" pitchFamily="34" charset="0"/>
                        </a:rPr>
                        <a:t> </a:t>
                      </a:r>
                    </a:p>
                  </a:txBody>
                  <a:tcPr marL="88382" marR="4910" marT="491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8394685"/>
                  </a:ext>
                </a:extLst>
              </a:tr>
              <a:tr h="273586">
                <a:tc gridSpan="2">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Иные объекты, включая точечные, всего </a:t>
                      </a:r>
                    </a:p>
                  </a:txBody>
                  <a:tcPr marL="4910" marR="4910" marT="491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5000</a:t>
                      </a:r>
                    </a:p>
                  </a:txBody>
                  <a:tcPr marL="4910" marR="4910" marT="491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61162298"/>
                  </a:ext>
                </a:extLst>
              </a:tr>
              <a:tr h="295767">
                <a:tc gridSpan="2">
                  <a:txBody>
                    <a:bodyPr/>
                    <a:lstStyle/>
                    <a:p>
                      <a:pPr algn="l" fontAlgn="t"/>
                      <a:r>
                        <a:rPr lang="ru-RU" sz="900" b="0" i="0" u="none" strike="noStrike">
                          <a:solidFill>
                            <a:srgbClr val="000000"/>
                          </a:solidFill>
                          <a:effectLst/>
                          <a:latin typeface="Arial" panose="020B0604020202020204" pitchFamily="34" charset="0"/>
                          <a:cs typeface="Arial" panose="020B0604020202020204" pitchFamily="34" charset="0"/>
                        </a:rPr>
                        <a:t>в том числе:</a:t>
                      </a:r>
                      <a:br>
                        <a:rPr lang="ru-RU" sz="900" b="0" i="0" u="none" strike="noStrike">
                          <a:solidFill>
                            <a:srgbClr val="000000"/>
                          </a:solidFill>
                          <a:effectLst/>
                          <a:latin typeface="Arial" panose="020B0604020202020204" pitchFamily="34" charset="0"/>
                          <a:cs typeface="Arial" panose="020B0604020202020204" pitchFamily="34" charset="0"/>
                        </a:rPr>
                      </a:br>
                      <a:endParaRPr lang="ru-RU" sz="900" b="0" i="0" u="none" strike="noStrike">
                        <a:solidFill>
                          <a:srgbClr val="000000"/>
                        </a:solidFill>
                        <a:effectLst/>
                        <a:latin typeface="Arial" panose="020B0604020202020204" pitchFamily="34" charset="0"/>
                        <a:cs typeface="Arial" panose="020B0604020202020204" pitchFamily="34" charset="0"/>
                      </a:endParaRPr>
                    </a:p>
                  </a:txBody>
                  <a:tcPr marL="88382" marR="4910" marT="491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5001</a:t>
                      </a:r>
                    </a:p>
                  </a:txBody>
                  <a:tcPr marL="4910" marR="4910" marT="491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99883321"/>
                  </a:ext>
                </a:extLst>
              </a:tr>
              <a:tr h="147883">
                <a:tc gridSpan="2">
                  <a:txBody>
                    <a:bodyPr/>
                    <a:lstStyle/>
                    <a:p>
                      <a:pPr algn="l" fontAlgn="t"/>
                      <a:r>
                        <a:rPr lang="ru-RU" sz="900" b="0" i="0" u="none" strike="noStrike">
                          <a:solidFill>
                            <a:srgbClr val="000000"/>
                          </a:solidFill>
                          <a:effectLst/>
                          <a:latin typeface="Arial" panose="020B0604020202020204" pitchFamily="34" charset="0"/>
                          <a:cs typeface="Arial" panose="020B0604020202020204" pitchFamily="34" charset="0"/>
                        </a:rPr>
                        <a:t> </a:t>
                      </a:r>
                    </a:p>
                  </a:txBody>
                  <a:tcPr marL="88382" marR="4910" marT="4910"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19359428"/>
                  </a:ext>
                </a:extLst>
              </a:tr>
              <a:tr h="155277">
                <a:tc gridSpan="5">
                  <a:txBody>
                    <a:bodyPr/>
                    <a:lstStyle/>
                    <a:p>
                      <a:pPr algn="r" fontAlgn="t"/>
                      <a:r>
                        <a:rPr lang="ru-RU" sz="900" b="1" i="0" u="none" strike="noStrike">
                          <a:solidFill>
                            <a:srgbClr val="000000"/>
                          </a:solidFill>
                          <a:effectLst/>
                          <a:latin typeface="Arial" panose="020B0604020202020204" pitchFamily="34" charset="0"/>
                          <a:cs typeface="Arial" panose="020B0604020202020204" pitchFamily="34" charset="0"/>
                        </a:rPr>
                        <a:t>Всего:</a:t>
                      </a:r>
                    </a:p>
                  </a:txBody>
                  <a:tcPr marL="4910" marR="4910" marT="4910" marB="0">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ctr" fontAlgn="ctr"/>
                      <a:r>
                        <a:rPr lang="ru-RU" sz="900" b="1" i="0" u="none" strike="noStrike" dirty="0">
                          <a:solidFill>
                            <a:srgbClr val="000000"/>
                          </a:solidFill>
                          <a:effectLst/>
                          <a:latin typeface="Arial" panose="020B0604020202020204" pitchFamily="34" charset="0"/>
                          <a:cs typeface="Arial" panose="020B0604020202020204" pitchFamily="34" charset="0"/>
                        </a:rPr>
                        <a:t>9000</a:t>
                      </a:r>
                    </a:p>
                  </a:txBody>
                  <a:tcPr marL="4910" marR="4910" marT="491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910" marR="4910" marT="491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2514647"/>
                  </a:ext>
                </a:extLst>
              </a:tr>
            </a:tbl>
          </a:graphicData>
        </a:graphic>
      </p:graphicFrame>
    </p:spTree>
    <p:extLst>
      <p:ext uri="{BB962C8B-B14F-4D97-AF65-F5344CB8AC3E}">
        <p14:creationId xmlns:p14="http://schemas.microsoft.com/office/powerpoint/2010/main" val="128396989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Объект 2"/>
          <p:cNvSpPr>
            <a:spLocks noGrp="1"/>
          </p:cNvSpPr>
          <p:nvPr>
            <p:ph idx="1"/>
          </p:nvPr>
        </p:nvSpPr>
        <p:spPr>
          <a:xfrm>
            <a:off x="107503" y="890910"/>
            <a:ext cx="8928992" cy="2970138"/>
          </a:xfrm>
        </p:spPr>
        <p:txBody>
          <a:bodyPr>
            <a:normAutofit lnSpcReduction="10000"/>
          </a:bodyPr>
          <a:lstStyle/>
          <a:p>
            <a:pPr marL="0" indent="0" algn="just">
              <a:buNone/>
            </a:pPr>
            <a:r>
              <a:rPr lang="ru-RU" dirty="0"/>
              <a:t>«26</a:t>
            </a:r>
            <a:r>
              <a:rPr lang="ru-RU" baseline="30000" dirty="0"/>
              <a:t>10</a:t>
            </a:r>
            <a:r>
              <a:rPr lang="ru-RU" dirty="0"/>
              <a:t>. Субсидии, предоставленные в текущем финансовом году федеральным государственным бюджетным учреждениям в соответствии с абзацем вторым пункта 1 статьи 78</a:t>
            </a:r>
            <a:r>
              <a:rPr lang="ru-RU" baseline="30000" dirty="0"/>
              <a:t>1</a:t>
            </a:r>
            <a:r>
              <a:rPr lang="ru-RU" dirty="0"/>
              <a:t> Бюджетного кодекса Российской Федерации, направляются </a:t>
            </a:r>
            <a:r>
              <a:rPr lang="ru-RU" b="1" dirty="0"/>
              <a:t>на возмещение расходов по операциям, содержание которых соответствует целям предоставления субсидий, произведенных указанными учреждениями за счет средств </a:t>
            </a:r>
            <a:r>
              <a:rPr lang="ru-RU" b="1" dirty="0" smtClean="0"/>
              <a:t>от </a:t>
            </a:r>
            <a:r>
              <a:rPr lang="ru-RU" b="1" dirty="0"/>
              <a:t>приносящей доход деятельности и субсидий на финансовое обеспечение выполнения государственного задания</a:t>
            </a:r>
            <a:r>
              <a:rPr lang="ru-RU" dirty="0"/>
              <a:t> на оказание государственных услуг (выполнение работ), </a:t>
            </a:r>
            <a:r>
              <a:rPr lang="ru-RU" dirty="0" smtClean="0"/>
              <a:t>в </a:t>
            </a:r>
            <a:r>
              <a:rPr lang="ru-RU" dirty="0"/>
              <a:t>объеме, подтвержденных в установленном </a:t>
            </a:r>
            <a:r>
              <a:rPr lang="ru-RU" dirty="0" smtClean="0"/>
              <a:t>Минфином России порядке</a:t>
            </a:r>
            <a:r>
              <a:rPr lang="ru-RU" dirty="0"/>
              <a:t>, произведенных расходов.».</a:t>
            </a:r>
          </a:p>
          <a:p>
            <a:endParaRPr lang="ru-RU" dirty="0"/>
          </a:p>
        </p:txBody>
      </p:sp>
      <p:sp>
        <p:nvSpPr>
          <p:cNvPr id="4" name="Объект 2"/>
          <p:cNvSpPr txBox="1">
            <a:spLocks/>
          </p:cNvSpPr>
          <p:nvPr/>
        </p:nvSpPr>
        <p:spPr>
          <a:xfrm>
            <a:off x="-1" y="4275286"/>
            <a:ext cx="9144001" cy="2592287"/>
          </a:xfrm>
          <a:prstGeom prst="rect">
            <a:avLst/>
          </a:prstGeom>
          <a:solidFill>
            <a:schemeClr val="accent6">
              <a:lumMod val="20000"/>
              <a:lumOff val="80000"/>
            </a:schemeClr>
          </a:solidFill>
        </p:spPr>
        <p:txBody>
          <a:bodyPr vert="horz" lIns="91440" tIns="45720" rIns="91440" bIns="45720" rtlCol="0">
            <a:normAutofit fontScale="92500" lnSpcReduction="1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ru-RU" sz="1600" b="0" i="0" u="none" strike="noStrike" kern="1200" cap="none" spc="0" normalizeH="0" baseline="0" noProof="0" dirty="0" smtClean="0">
                <a:ln>
                  <a:noFill/>
                </a:ln>
                <a:solidFill>
                  <a:sysClr val="windowText" lastClr="000000"/>
                </a:solidFill>
                <a:effectLst/>
                <a:uLnTx/>
                <a:uFillTx/>
                <a:latin typeface="Calibri" panose="020F0502020204030204"/>
                <a:ea typeface="+mn-ea"/>
                <a:cs typeface="+mn-cs"/>
              </a:rPr>
              <a:t>Постановление </a:t>
            </a:r>
            <a:r>
              <a:rPr kumimoji="0" lang="ru-RU" sz="1600" b="0" i="0" u="none" strike="noStrike" kern="1200" cap="none" spc="0" normalizeH="0" baseline="0" noProof="0" dirty="0">
                <a:ln>
                  <a:noFill/>
                </a:ln>
                <a:solidFill>
                  <a:sysClr val="windowText" lastClr="000000"/>
                </a:solidFill>
                <a:effectLst/>
                <a:uLnTx/>
                <a:uFillTx/>
                <a:latin typeface="Calibri" panose="020F0502020204030204"/>
                <a:ea typeface="+mn-ea"/>
                <a:cs typeface="+mn-cs"/>
              </a:rPr>
              <a:t>Правительства РФ от 09.12.2020 № </a:t>
            </a:r>
            <a:r>
              <a:rPr kumimoji="0" lang="ru-RU" sz="1600" b="0" i="0" u="none" strike="noStrike" kern="1200" cap="none" spc="0" normalizeH="0" baseline="0" noProof="0" dirty="0" smtClean="0">
                <a:ln>
                  <a:noFill/>
                </a:ln>
                <a:solidFill>
                  <a:sysClr val="windowText" lastClr="000000"/>
                </a:solidFill>
                <a:effectLst/>
                <a:uLnTx/>
                <a:uFillTx/>
                <a:latin typeface="Calibri" panose="020F0502020204030204"/>
                <a:ea typeface="+mn-ea"/>
                <a:cs typeface="+mn-cs"/>
              </a:rPr>
              <a:t>2050 "</a:t>
            </a:r>
            <a:r>
              <a:rPr kumimoji="0" lang="ru-RU" sz="1600" b="0" i="0" u="none" strike="noStrike" kern="1200" cap="none" spc="0" normalizeH="0" baseline="0" noProof="0" dirty="0">
                <a:ln>
                  <a:noFill/>
                </a:ln>
                <a:solidFill>
                  <a:sysClr val="windowText" lastClr="000000"/>
                </a:solidFill>
                <a:effectLst/>
                <a:uLnTx/>
                <a:uFillTx/>
                <a:latin typeface="Calibri" panose="020F0502020204030204"/>
                <a:ea typeface="+mn-ea"/>
                <a:cs typeface="+mn-cs"/>
              </a:rPr>
              <a:t>Об особенностях реализации Федерального закона "О федеральном бюджете на 2021 год и на плановый период 2022 и 2023 годов"</a:t>
            </a:r>
            <a:endParaRPr kumimoji="0" lang="ru-RU" sz="1600" b="0" i="0" u="none" strike="noStrike" kern="1200" cap="none" spc="0" normalizeH="0" baseline="0" noProof="0" dirty="0" smtClean="0">
              <a:ln>
                <a:noFill/>
              </a:ln>
              <a:solidFill>
                <a:sysClr val="windowText" lastClr="000000"/>
              </a:solidFill>
              <a:effectLst/>
              <a:uLnTx/>
              <a:uFillTx/>
              <a:latin typeface="Calibri"/>
              <a:ea typeface="+mn-ea"/>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ru-RU" sz="1600" b="0" i="0" u="none" strike="noStrike" kern="1200" cap="none" spc="0" normalizeH="0" baseline="0" noProof="0" dirty="0" smtClean="0">
                <a:ln>
                  <a:noFill/>
                </a:ln>
                <a:solidFill>
                  <a:sysClr val="windowText" lastClr="000000"/>
                </a:solidFill>
                <a:effectLst/>
                <a:uLnTx/>
                <a:uFillTx/>
                <a:latin typeface="Calibri"/>
                <a:ea typeface="+mn-ea"/>
                <a:cs typeface="+mn-cs"/>
              </a:rPr>
              <a:t>…</a:t>
            </a:r>
          </a:p>
          <a:p>
            <a:pPr marL="0" marR="0" lvl="0" indent="0" algn="just"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ru-RU" sz="1600" b="0" i="0" u="none" strike="noStrike" kern="1200" cap="none" spc="0" normalizeH="0" baseline="0" noProof="0" dirty="0" smtClean="0">
                <a:ln>
                  <a:noFill/>
                </a:ln>
                <a:solidFill>
                  <a:sysClr val="windowText" lastClr="000000"/>
                </a:solidFill>
                <a:effectLst/>
                <a:uLnTx/>
                <a:uFillTx/>
                <a:latin typeface="Calibri"/>
                <a:ea typeface="+mn-ea"/>
                <a:cs typeface="+mn-cs"/>
              </a:rPr>
              <a:t>     Субсидии, предоставленные в 2021 году федеральным государственным бюджетным учреждениям в соответствии с абзацем вторым пункта 1 статьи 78.1 БК РФ в целях реализации мер по предупреждению чрезвычайных ситуаций и ликвидации их последствий, </a:t>
            </a:r>
            <a:r>
              <a:rPr kumimoji="0" lang="ru-RU" sz="1600" b="1" i="0" u="none" strike="noStrike" kern="1200" cap="none" spc="0" normalizeH="0" baseline="0" noProof="0" dirty="0" smtClean="0">
                <a:ln>
                  <a:noFill/>
                </a:ln>
                <a:solidFill>
                  <a:sysClr val="windowText" lastClr="000000"/>
                </a:solidFill>
                <a:effectLst/>
                <a:uLnTx/>
                <a:uFillTx/>
                <a:latin typeface="Calibri"/>
                <a:ea typeface="+mn-ea"/>
                <a:cs typeface="+mn-cs"/>
              </a:rPr>
              <a:t>могут быть направлены на возмещение кассовых расходов</a:t>
            </a:r>
            <a:r>
              <a:rPr kumimoji="0" lang="ru-RU" sz="1600" b="0" i="0" u="none" strike="noStrike" kern="1200" cap="none" spc="0" normalizeH="0" baseline="0" noProof="0" dirty="0" smtClean="0">
                <a:ln>
                  <a:noFill/>
                </a:ln>
                <a:solidFill>
                  <a:sysClr val="windowText" lastClr="000000"/>
                </a:solidFill>
                <a:effectLst/>
                <a:uLnTx/>
                <a:uFillTx/>
                <a:latin typeface="Calibri"/>
                <a:ea typeface="+mn-ea"/>
                <a:cs typeface="+mn-cs"/>
              </a:rPr>
              <a:t> по операциям, содержание которых </a:t>
            </a:r>
            <a:r>
              <a:rPr kumimoji="0" lang="ru-RU" sz="1600" b="1" i="0" u="none" strike="noStrike" kern="1200" cap="none" spc="0" normalizeH="0" baseline="0" noProof="0" dirty="0" smtClean="0">
                <a:ln>
                  <a:noFill/>
                </a:ln>
                <a:solidFill>
                  <a:sysClr val="windowText" lastClr="000000"/>
                </a:solidFill>
                <a:effectLst/>
                <a:uLnTx/>
                <a:uFillTx/>
                <a:latin typeface="Calibri"/>
                <a:ea typeface="+mn-ea"/>
                <a:cs typeface="+mn-cs"/>
              </a:rPr>
              <a:t>соответствует целям предоставления субсидий</a:t>
            </a:r>
            <a:r>
              <a:rPr kumimoji="0" lang="ru-RU" sz="1600" b="0" i="0" u="none" strike="noStrike" kern="1200" cap="none" spc="0" normalizeH="0" baseline="0" noProof="0" dirty="0" smtClean="0">
                <a:ln>
                  <a:noFill/>
                </a:ln>
                <a:solidFill>
                  <a:sysClr val="windowText" lastClr="000000"/>
                </a:solidFill>
                <a:effectLst/>
                <a:uLnTx/>
                <a:uFillTx/>
                <a:latin typeface="Calibri"/>
                <a:ea typeface="+mn-ea"/>
                <a:cs typeface="+mn-cs"/>
              </a:rPr>
              <a:t>, произведенных указанными учреждениями за счет средств от приносящей доход деятельности, и субсидий на финансовое обеспечение выполнения государственного задания на оказание государственных услуг (выполнение работ).</a:t>
            </a:r>
            <a:r>
              <a:rPr kumimoji="0" lang="ru-RU" sz="3200" b="0" i="0" u="none" strike="noStrike" kern="1200" cap="none" spc="0" normalizeH="0" baseline="0" noProof="0" dirty="0" smtClean="0">
                <a:ln>
                  <a:noFill/>
                </a:ln>
                <a:solidFill>
                  <a:sysClr val="windowText" lastClr="000000"/>
                </a:solidFill>
                <a:effectLst/>
                <a:uLnTx/>
                <a:uFillTx/>
                <a:latin typeface="Calibri" panose="020F0502020204030204"/>
                <a:ea typeface="+mn-ea"/>
                <a:cs typeface="+mn-cs"/>
              </a:rPr>
              <a:t> </a:t>
            </a:r>
            <a:endParaRPr kumimoji="0" lang="ru-RU" sz="3200" b="0" i="0" u="none" strike="noStrike" kern="1200" cap="none" spc="0" normalizeH="0" baseline="0" noProof="0" dirty="0">
              <a:ln>
                <a:noFill/>
              </a:ln>
              <a:solidFill>
                <a:sysClr val="windowText" lastClr="000000"/>
              </a:solidFill>
              <a:effectLst/>
              <a:uLnTx/>
              <a:uFillTx/>
              <a:latin typeface="Calibri"/>
              <a:ea typeface="+mn-ea"/>
              <a:cs typeface="+mn-cs"/>
            </a:endParaRPr>
          </a:p>
        </p:txBody>
      </p:sp>
      <p:sp>
        <p:nvSpPr>
          <p:cNvPr id="5" name="Выноска со стрелкой вниз 4"/>
          <p:cNvSpPr/>
          <p:nvPr/>
        </p:nvSpPr>
        <p:spPr>
          <a:xfrm>
            <a:off x="4860032" y="0"/>
            <a:ext cx="3384376" cy="980728"/>
          </a:xfrm>
          <a:prstGeom prst="downArrowCallout">
            <a:avLst/>
          </a:prstGeom>
          <a:solidFill>
            <a:schemeClr val="accent6">
              <a:lumMod val="20000"/>
              <a:lumOff val="80000"/>
            </a:schemeClr>
          </a:solidFill>
          <a:ln w="12700">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FF0000"/>
                </a:solidFill>
                <a:effectLst/>
                <a:uLnTx/>
                <a:uFillTx/>
                <a:latin typeface="Calibri" panose="020F0502020204030204"/>
                <a:ea typeface="+mn-ea"/>
                <a:cs typeface="+mn-cs"/>
              </a:rPr>
              <a:t>в </a:t>
            </a:r>
            <a:r>
              <a:rPr kumimoji="0" lang="ru-RU" sz="1800" b="1" i="0" u="none" strike="noStrike" kern="1200" cap="none" spc="0" normalizeH="0" baseline="0" noProof="0" dirty="0" err="1" smtClean="0">
                <a:ln>
                  <a:noFill/>
                </a:ln>
                <a:solidFill>
                  <a:srgbClr val="FF0000"/>
                </a:solidFill>
                <a:effectLst/>
                <a:uLnTx/>
                <a:uFillTx/>
                <a:latin typeface="Calibri" panose="020F0502020204030204"/>
                <a:ea typeface="+mn-ea"/>
                <a:cs typeface="+mn-cs"/>
              </a:rPr>
              <a:t>пп</a:t>
            </a:r>
            <a:r>
              <a:rPr kumimoji="0" lang="ru-RU" sz="1800" b="1" i="0" u="none" strike="noStrike" kern="1200" cap="none" spc="0" normalizeH="0" baseline="0" noProof="0" dirty="0" smtClean="0">
                <a:ln>
                  <a:noFill/>
                </a:ln>
                <a:solidFill>
                  <a:srgbClr val="FF0000"/>
                </a:solidFill>
                <a:effectLst/>
                <a:uLnTx/>
                <a:uFillTx/>
                <a:latin typeface="Calibri" panose="020F0502020204030204"/>
                <a:ea typeface="+mn-ea"/>
                <a:cs typeface="+mn-cs"/>
              </a:rPr>
              <a:t> 1496 на постоянной основе</a:t>
            </a:r>
            <a:endParaRPr kumimoji="0" lang="ru-RU" sz="1800" b="1"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0080207"/>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35495" y="862310"/>
            <a:ext cx="9108505" cy="4524315"/>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prstClr val="black"/>
                </a:solidFill>
                <a:effectLst/>
                <a:uLnTx/>
                <a:uFillTx/>
                <a:latin typeface="Calibri" panose="020F0502020204030204"/>
                <a:ea typeface="+mn-ea"/>
                <a:cs typeface="+mn-cs"/>
              </a:rPr>
              <a:t>        Информация о </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транспортных средствах, используемых учреждением (с детализацией по видам транспортных средств), в том числе на праве оперативного управления, по договору аренды и безвозмездного пользования (договору ссуды), </a:t>
            </a:r>
            <a:r>
              <a:rPr kumimoji="0" lang="ru-RU" sz="1800" b="1" i="0" u="none" strike="noStrike" kern="1200" cap="none" spc="0" normalizeH="0" baseline="0" noProof="0" dirty="0">
                <a:ln>
                  <a:noFill/>
                </a:ln>
                <a:solidFill>
                  <a:prstClr val="black"/>
                </a:solidFill>
                <a:effectLst/>
                <a:uLnTx/>
                <a:uFillTx/>
                <a:latin typeface="Calibri" panose="020F0502020204030204"/>
                <a:ea typeface="+mn-ea"/>
                <a:cs typeface="+mn-cs"/>
              </a:rPr>
              <a:t>с обособлением информации </a:t>
            </a:r>
            <a:r>
              <a:rPr kumimoji="0" lang="ru-RU" sz="1800" b="1" i="0" u="none" strike="noStrike" kern="1200" cap="none" spc="0" normalizeH="0" baseline="0" noProof="0" dirty="0" smtClean="0">
                <a:ln>
                  <a:noFill/>
                </a:ln>
                <a:solidFill>
                  <a:prstClr val="black"/>
                </a:solidFill>
                <a:effectLst/>
                <a:uLnTx/>
                <a:uFillTx/>
                <a:latin typeface="Calibri" panose="020F0502020204030204"/>
                <a:ea typeface="+mn-ea"/>
                <a:cs typeface="+mn-cs"/>
              </a:rPr>
              <a:t>о </a:t>
            </a:r>
            <a:r>
              <a:rPr kumimoji="0" lang="ru-RU" sz="1800" b="1" i="0" u="none" strike="noStrike" kern="1200" cap="none" spc="0" normalizeH="0" baseline="0" noProof="0" dirty="0">
                <a:ln>
                  <a:noFill/>
                </a:ln>
                <a:solidFill>
                  <a:prstClr val="black"/>
                </a:solidFill>
                <a:effectLst/>
                <a:uLnTx/>
                <a:uFillTx/>
                <a:latin typeface="Calibri" panose="020F0502020204030204"/>
                <a:ea typeface="+mn-ea"/>
                <a:cs typeface="+mn-cs"/>
              </a:rPr>
              <a:t>транспортных средствах, используемых </a:t>
            </a:r>
            <a:endParaRPr kumimoji="0" lang="ru-RU" sz="1800" b="1" i="0" u="none" strike="noStrike" kern="1200" cap="none" spc="0" normalizeH="0" baseline="0" noProof="0" dirty="0" smtClean="0">
              <a:ln>
                <a:noFill/>
              </a:ln>
              <a:solidFill>
                <a:prstClr val="black"/>
              </a:solidFill>
              <a:effectLst/>
              <a:uLnTx/>
              <a:uFillTx/>
              <a:latin typeface="Calibri" panose="020F0502020204030204"/>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prstClr val="black"/>
                </a:solidFill>
                <a:effectLst/>
                <a:uLnTx/>
                <a:uFillTx/>
                <a:latin typeface="Calibri" panose="020F0502020204030204"/>
                <a:ea typeface="+mn-ea"/>
                <a:cs typeface="+mn-cs"/>
              </a:rPr>
              <a:t>для </a:t>
            </a:r>
            <a:r>
              <a:rPr kumimoji="0" lang="ru-RU" sz="1800" b="1" i="0" u="none" strike="noStrike" kern="1200" cap="none" spc="0" normalizeH="0" baseline="0" noProof="0" dirty="0">
                <a:ln>
                  <a:noFill/>
                </a:ln>
                <a:solidFill>
                  <a:prstClr val="black"/>
                </a:solidFill>
                <a:effectLst/>
                <a:uLnTx/>
                <a:uFillTx/>
                <a:latin typeface="Calibri" panose="020F0502020204030204"/>
                <a:ea typeface="+mn-ea"/>
                <a:cs typeface="+mn-cs"/>
              </a:rPr>
              <a:t>осуществления основной деятельности </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и иных целей, в том числе </a:t>
            </a:r>
            <a:endParaRPr kumimoji="0" lang="ru-RU" sz="1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prstClr val="black"/>
                </a:solidFill>
                <a:effectLst/>
                <a:uLnTx/>
                <a:uFillTx/>
                <a:latin typeface="Calibri" panose="020F0502020204030204"/>
                <a:ea typeface="+mn-ea"/>
                <a:cs typeface="+mn-cs"/>
              </a:rPr>
              <a:t>в </a:t>
            </a:r>
            <a:r>
              <a:rPr kumimoji="0" lang="ru-RU" sz="1800" b="1" i="0" u="none" strike="noStrike" kern="1200" cap="none" spc="0" normalizeH="0" baseline="0" noProof="0" dirty="0">
                <a:ln>
                  <a:noFill/>
                </a:ln>
                <a:solidFill>
                  <a:prstClr val="black"/>
                </a:solidFill>
                <a:effectLst/>
                <a:uLnTx/>
                <a:uFillTx/>
                <a:latin typeface="Calibri" panose="020F0502020204030204"/>
                <a:ea typeface="+mn-ea"/>
                <a:cs typeface="+mn-cs"/>
              </a:rPr>
              <a:t>целях обслуживания административно-управленческого персонала</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 </a:t>
            </a:r>
            <a:endParaRPr kumimoji="0" lang="ru-RU" sz="1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prstClr val="black"/>
                </a:solidFill>
                <a:effectLst/>
                <a:uLnTx/>
                <a:uFillTx/>
                <a:latin typeface="Calibri" panose="020F0502020204030204"/>
                <a:ea typeface="+mn-ea"/>
                <a:cs typeface="+mn-cs"/>
              </a:rPr>
              <a:t>доставки </a:t>
            </a:r>
            <a:r>
              <a:rPr kumimoji="0" lang="ru-RU" sz="1800" b="1" i="0" u="none" strike="noStrike" kern="1200" cap="none" spc="0" normalizeH="0" baseline="0" noProof="0" dirty="0">
                <a:ln>
                  <a:noFill/>
                </a:ln>
                <a:solidFill>
                  <a:prstClr val="black"/>
                </a:solidFill>
                <a:effectLst/>
                <a:uLnTx/>
                <a:uFillTx/>
                <a:latin typeface="Calibri" panose="020F0502020204030204"/>
                <a:ea typeface="+mn-ea"/>
                <a:cs typeface="+mn-cs"/>
              </a:rPr>
              <a:t>сотрудников к месту работы, </a:t>
            </a:r>
            <a:endParaRPr kumimoji="0" lang="ru-RU" sz="1800" b="1" i="0" u="none" strike="noStrike" kern="1200" cap="none" spc="0" normalizeH="0" baseline="0" noProof="0" dirty="0" smtClean="0">
              <a:ln>
                <a:noFill/>
              </a:ln>
              <a:solidFill>
                <a:prstClr val="black"/>
              </a:solidFill>
              <a:effectLst/>
              <a:uLnTx/>
              <a:uFillTx/>
              <a:latin typeface="Calibri" panose="020F0502020204030204"/>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prstClr val="black"/>
                </a:solidFill>
                <a:effectLst/>
                <a:uLnTx/>
                <a:uFillTx/>
                <a:latin typeface="Calibri" panose="020F0502020204030204"/>
                <a:ea typeface="+mn-ea"/>
                <a:cs typeface="+mn-cs"/>
              </a:rPr>
              <a:t>для </a:t>
            </a:r>
            <a:r>
              <a:rPr kumimoji="0" lang="ru-RU" sz="1800" b="1" i="0" u="none" strike="noStrike" kern="1200" cap="none" spc="0" normalizeH="0" baseline="0" noProof="0" dirty="0">
                <a:ln>
                  <a:noFill/>
                </a:ln>
                <a:solidFill>
                  <a:prstClr val="black"/>
                </a:solidFill>
                <a:effectLst/>
                <a:uLnTx/>
                <a:uFillTx/>
                <a:latin typeface="Calibri" panose="020F0502020204030204"/>
                <a:ea typeface="+mn-ea"/>
                <a:cs typeface="+mn-cs"/>
              </a:rPr>
              <a:t>обеспечения перевозки людей </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(за исключением сотрудников), в том числе обучающихся, спортсменов, пациентов.</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prstClr val="black"/>
                </a:solidFill>
                <a:effectLst/>
                <a:uLnTx/>
                <a:uFillTx/>
                <a:latin typeface="Calibri" panose="020F0502020204030204"/>
                <a:ea typeface="+mn-ea"/>
                <a:cs typeface="+mn-cs"/>
              </a:rPr>
              <a:t>    Дополнительно </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в сведения о транспортных средствах включается информация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a:ln>
                  <a:noFill/>
                </a:ln>
                <a:solidFill>
                  <a:prstClr val="black"/>
                </a:solidFill>
                <a:effectLst/>
                <a:uLnTx/>
                <a:uFillTx/>
                <a:latin typeface="Calibri" panose="020F0502020204030204"/>
                <a:ea typeface="+mn-ea"/>
                <a:cs typeface="+mn-cs"/>
              </a:rPr>
              <a:t>о фактических расходах на содержание транспортных средств</a:t>
            </a: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 включая расходы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rPr>
              <a:t>на приобретение горюче-смазочных материалов, приобретение комплектующих, техническое обслуживание, ремонт, добровольное и обязательное страхование (включая страхование гражданской ответственности), расходы на содержание гаражей, заработную плату (водителей, механиков, административно-управленческого персонала гаражей), уплату транспортного налога.</a:t>
            </a:r>
          </a:p>
        </p:txBody>
      </p:sp>
      <p:sp>
        <p:nvSpPr>
          <p:cNvPr id="3" name="Заголовок 2"/>
          <p:cNvSpPr>
            <a:spLocks noGrp="1"/>
          </p:cNvSpPr>
          <p:nvPr>
            <p:ph type="title"/>
          </p:nvPr>
        </p:nvSpPr>
        <p:spPr>
          <a:xfrm>
            <a:off x="35495" y="116632"/>
            <a:ext cx="9108505" cy="745677"/>
          </a:xfrm>
        </p:spPr>
        <p:txBody>
          <a:bodyPr/>
          <a:lstStyle/>
          <a:p>
            <a:r>
              <a:rPr lang="ru-RU" b="1" dirty="0">
                <a:solidFill>
                  <a:schemeClr val="accent6">
                    <a:lumMod val="75000"/>
                  </a:schemeClr>
                </a:solidFill>
                <a:latin typeface="Arial" panose="020B0604020202020204" pitchFamily="34" charset="0"/>
                <a:cs typeface="Arial" panose="020B0604020202020204" pitchFamily="34" charset="0"/>
              </a:rPr>
              <a:t>В сведениях о транспортных средствах </a:t>
            </a:r>
          </a:p>
        </p:txBody>
      </p:sp>
    </p:spTree>
    <p:extLst>
      <p:ext uri="{BB962C8B-B14F-4D97-AF65-F5344CB8AC3E}">
        <p14:creationId xmlns:p14="http://schemas.microsoft.com/office/powerpoint/2010/main" val="2182032966"/>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extLst/>
          </p:nvPr>
        </p:nvGraphicFramePr>
        <p:xfrm>
          <a:off x="82768" y="910459"/>
          <a:ext cx="9015907" cy="4977963"/>
        </p:xfrm>
        <a:graphic>
          <a:graphicData uri="http://schemas.openxmlformats.org/drawingml/2006/table">
            <a:tbl>
              <a:tblPr/>
              <a:tblGrid>
                <a:gridCol w="1261702">
                  <a:extLst>
                    <a:ext uri="{9D8B030D-6E8A-4147-A177-3AD203B41FA5}">
                      <a16:colId xmlns:a16="http://schemas.microsoft.com/office/drawing/2014/main" val="2175863656"/>
                    </a:ext>
                  </a:extLst>
                </a:gridCol>
                <a:gridCol w="1077704">
                  <a:extLst>
                    <a:ext uri="{9D8B030D-6E8A-4147-A177-3AD203B41FA5}">
                      <a16:colId xmlns:a16="http://schemas.microsoft.com/office/drawing/2014/main" val="3577114990"/>
                    </a:ext>
                  </a:extLst>
                </a:gridCol>
                <a:gridCol w="1287986">
                  <a:extLst>
                    <a:ext uri="{9D8B030D-6E8A-4147-A177-3AD203B41FA5}">
                      <a16:colId xmlns:a16="http://schemas.microsoft.com/office/drawing/2014/main" val="756789711"/>
                    </a:ext>
                  </a:extLst>
                </a:gridCol>
                <a:gridCol w="1051418">
                  <a:extLst>
                    <a:ext uri="{9D8B030D-6E8A-4147-A177-3AD203B41FA5}">
                      <a16:colId xmlns:a16="http://schemas.microsoft.com/office/drawing/2014/main" val="2670892025"/>
                    </a:ext>
                  </a:extLst>
                </a:gridCol>
                <a:gridCol w="1156559">
                  <a:extLst>
                    <a:ext uri="{9D8B030D-6E8A-4147-A177-3AD203B41FA5}">
                      <a16:colId xmlns:a16="http://schemas.microsoft.com/office/drawing/2014/main" val="3697725764"/>
                    </a:ext>
                  </a:extLst>
                </a:gridCol>
                <a:gridCol w="972562">
                  <a:extLst>
                    <a:ext uri="{9D8B030D-6E8A-4147-A177-3AD203B41FA5}">
                      <a16:colId xmlns:a16="http://schemas.microsoft.com/office/drawing/2014/main" val="2082204709"/>
                    </a:ext>
                  </a:extLst>
                </a:gridCol>
                <a:gridCol w="1209130">
                  <a:extLst>
                    <a:ext uri="{9D8B030D-6E8A-4147-A177-3AD203B41FA5}">
                      <a16:colId xmlns:a16="http://schemas.microsoft.com/office/drawing/2014/main" val="3343722616"/>
                    </a:ext>
                  </a:extLst>
                </a:gridCol>
                <a:gridCol w="998846">
                  <a:extLst>
                    <a:ext uri="{9D8B030D-6E8A-4147-A177-3AD203B41FA5}">
                      <a16:colId xmlns:a16="http://schemas.microsoft.com/office/drawing/2014/main" val="3633579578"/>
                    </a:ext>
                  </a:extLst>
                </a:gridCol>
              </a:tblGrid>
              <a:tr h="232887">
                <a:tc gridSpan="8">
                  <a:txBody>
                    <a:bodyPr/>
                    <a:lstStyle/>
                    <a:p>
                      <a:pPr algn="ctr" fontAlgn="b"/>
                      <a:r>
                        <a:rPr lang="ru-RU" sz="1400" b="1" i="0" u="none" strike="noStrike" dirty="0">
                          <a:effectLst/>
                          <a:latin typeface="Times New Roman" panose="02020603050405020304" pitchFamily="18" charset="0"/>
                        </a:rPr>
                        <a:t>1.3. Направления использования транспортных средств</a:t>
                      </a:r>
                    </a:p>
                  </a:txBody>
                  <a:tcPr marL="5715" marR="5715" marT="5715"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760773283"/>
                  </a:ext>
                </a:extLst>
              </a:tr>
              <a:tr h="232887">
                <a:tc>
                  <a:txBody>
                    <a:bodyPr/>
                    <a:lstStyle/>
                    <a:p>
                      <a:pPr algn="ctr" fontAlgn="b"/>
                      <a:endParaRPr lang="ru-RU" sz="1400" b="1" i="0" u="none" strike="noStrike" dirty="0">
                        <a:effectLst/>
                        <a:latin typeface="Times New Roman" panose="02020603050405020304" pitchFamily="18" charset="0"/>
                      </a:endParaRPr>
                    </a:p>
                  </a:txBody>
                  <a:tcPr marL="5715" marR="5715" marT="571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1400" b="1" i="0" u="none" strike="noStrike">
                        <a:effectLst/>
                        <a:latin typeface="Times New Roman" panose="02020603050405020304" pitchFamily="18" charset="0"/>
                      </a:endParaRPr>
                    </a:p>
                  </a:txBody>
                  <a:tcPr marL="5715" marR="5715" marT="571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1400" b="1" i="0" u="none" strike="noStrike" dirty="0">
                        <a:effectLst/>
                        <a:latin typeface="Times New Roman" panose="02020603050405020304" pitchFamily="18" charset="0"/>
                      </a:endParaRPr>
                    </a:p>
                  </a:txBody>
                  <a:tcPr marL="5715" marR="5715" marT="571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1400" b="1" i="0" u="none" strike="noStrike">
                        <a:effectLst/>
                        <a:latin typeface="Times New Roman" panose="02020603050405020304" pitchFamily="18" charset="0"/>
                      </a:endParaRPr>
                    </a:p>
                  </a:txBody>
                  <a:tcPr marL="5715" marR="5715" marT="571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1400" b="1" i="0" u="none" strike="noStrike">
                        <a:effectLst/>
                        <a:latin typeface="Times New Roman" panose="02020603050405020304" pitchFamily="18" charset="0"/>
                      </a:endParaRPr>
                    </a:p>
                  </a:txBody>
                  <a:tcPr marL="5715" marR="5715" marT="571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1400" b="1" i="0" u="none" strike="noStrike">
                        <a:effectLst/>
                        <a:latin typeface="Times New Roman" panose="02020603050405020304" pitchFamily="18" charset="0"/>
                      </a:endParaRPr>
                    </a:p>
                  </a:txBody>
                  <a:tcPr marL="5715" marR="5715" marT="571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1400" b="1" i="0" u="none" strike="noStrike">
                        <a:effectLst/>
                        <a:latin typeface="Times New Roman" panose="02020603050405020304" pitchFamily="18" charset="0"/>
                      </a:endParaRPr>
                    </a:p>
                  </a:txBody>
                  <a:tcPr marL="5715" marR="5715" marT="5715"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1400" b="1" i="0" u="none" strike="noStrike">
                        <a:effectLst/>
                        <a:latin typeface="Times New Roman" panose="02020603050405020304" pitchFamily="18" charset="0"/>
                      </a:endParaRPr>
                    </a:p>
                  </a:txBody>
                  <a:tcPr marL="5715" marR="5715" marT="5715"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12062263"/>
                  </a:ext>
                </a:extLst>
              </a:tr>
              <a:tr h="434017">
                <a:tc gridSpan="8">
                  <a:txBody>
                    <a:bodyPr/>
                    <a:lstStyle/>
                    <a:p>
                      <a:pPr algn="ctr" fontAlgn="ctr"/>
                      <a:r>
                        <a:rPr lang="ru-RU" sz="1400" b="0" i="0" u="none" strike="noStrike" dirty="0">
                          <a:effectLst/>
                          <a:latin typeface="Arial" panose="020B0604020202020204" pitchFamily="34" charset="0"/>
                          <a:cs typeface="Arial" panose="020B0604020202020204" pitchFamily="34" charset="0"/>
                        </a:rPr>
                        <a:t>Транспортные средства непосредственно используемые в целях  оказания услуг, выполнения работ</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045365843"/>
                  </a:ext>
                </a:extLst>
              </a:tr>
              <a:tr h="224948">
                <a:tc rowSpan="2" gridSpan="2">
                  <a:txBody>
                    <a:bodyPr/>
                    <a:lstStyle/>
                    <a:p>
                      <a:pPr algn="ctr" fontAlgn="ctr"/>
                      <a:r>
                        <a:rPr lang="ru-RU" sz="1400" b="0" i="0" u="none" strike="noStrike" dirty="0">
                          <a:effectLst/>
                          <a:latin typeface="Arial" panose="020B0604020202020204" pitchFamily="34" charset="0"/>
                          <a:cs typeface="Arial" panose="020B0604020202020204" pitchFamily="34" charset="0"/>
                        </a:rPr>
                        <a:t>всего</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ru-RU"/>
                    </a:p>
                  </a:txBody>
                  <a:tcPr/>
                </a:tc>
                <a:tc gridSpan="6">
                  <a:txBody>
                    <a:bodyPr/>
                    <a:lstStyle/>
                    <a:p>
                      <a:pPr algn="ctr" fontAlgn="ctr"/>
                      <a:r>
                        <a:rPr lang="ru-RU" sz="1400" b="0" i="0" u="none" strike="noStrike">
                          <a:effectLst/>
                          <a:latin typeface="Arial" panose="020B0604020202020204" pitchFamily="34" charset="0"/>
                          <a:cs typeface="Arial" panose="020B0604020202020204" pitchFamily="34" charset="0"/>
                        </a:rPr>
                        <a:t>в том числе:</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277599694"/>
                  </a:ext>
                </a:extLst>
              </a:tr>
              <a:tr h="1151204">
                <a:tc gridSpan="2" vMerge="1">
                  <a:txBody>
                    <a:bodyPr/>
                    <a:lstStyle/>
                    <a:p>
                      <a:endParaRPr lang="ru-RU"/>
                    </a:p>
                  </a:txBody>
                  <a:tcPr/>
                </a:tc>
                <a:tc hMerge="1" vMerge="1">
                  <a:txBody>
                    <a:bodyPr/>
                    <a:lstStyle/>
                    <a:p>
                      <a:endParaRPr lang="ru-RU"/>
                    </a:p>
                  </a:txBody>
                  <a:tcPr/>
                </a:tc>
                <a:tc gridSpan="2">
                  <a:txBody>
                    <a:bodyPr/>
                    <a:lstStyle/>
                    <a:p>
                      <a:pPr algn="ctr" fontAlgn="ctr"/>
                      <a:r>
                        <a:rPr lang="ru-RU" sz="1400" b="0" i="0" u="none" strike="noStrike">
                          <a:effectLst/>
                          <a:latin typeface="Arial" panose="020B0604020202020204" pitchFamily="34" charset="0"/>
                          <a:cs typeface="Arial" panose="020B0604020202020204" pitchFamily="34" charset="0"/>
                        </a:rPr>
                        <a:t> в оперативном управлении государственного учреждения, ед.</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ctr"/>
                      <a:r>
                        <a:rPr lang="ru-RU" sz="1400" b="0" i="0" u="none" strike="noStrike">
                          <a:effectLst/>
                          <a:latin typeface="Arial" panose="020B0604020202020204" pitchFamily="34" charset="0"/>
                          <a:cs typeface="Arial" panose="020B0604020202020204" pitchFamily="34" charset="0"/>
                        </a:rPr>
                        <a:t> по договорам аренды, ед.</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ctr"/>
                      <a:r>
                        <a:rPr lang="ru-RU" sz="1400" b="0" i="0" u="none" strike="noStrike">
                          <a:effectLst/>
                          <a:latin typeface="Arial" panose="020B0604020202020204" pitchFamily="34" charset="0"/>
                          <a:cs typeface="Arial" panose="020B0604020202020204" pitchFamily="34" charset="0"/>
                        </a:rPr>
                        <a:t> по договорам  безвозмездного пользования, ед.</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1948735098"/>
                  </a:ext>
                </a:extLst>
              </a:tr>
              <a:tr h="931549">
                <a:tc>
                  <a:txBody>
                    <a:bodyPr/>
                    <a:lstStyle/>
                    <a:p>
                      <a:pPr algn="ctr" fontAlgn="ctr"/>
                      <a:r>
                        <a:rPr lang="ru-RU" sz="1400" b="0" i="0" u="none" strike="noStrike" dirty="0">
                          <a:effectLst/>
                          <a:latin typeface="Arial" panose="020B0604020202020204" pitchFamily="34" charset="0"/>
                          <a:cs typeface="Arial" panose="020B0604020202020204" pitchFamily="34" charset="0"/>
                        </a:rPr>
                        <a:t>на отчетную дату</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400" b="0" i="0" u="none" strike="noStrike" dirty="0">
                          <a:effectLst/>
                          <a:latin typeface="Arial" panose="020B0604020202020204" pitchFamily="34" charset="0"/>
                          <a:cs typeface="Arial" panose="020B0604020202020204" pitchFamily="34" charset="0"/>
                        </a:rPr>
                        <a:t>в среднем за год</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400" b="0" i="0" u="none" strike="noStrike">
                          <a:effectLst/>
                          <a:latin typeface="Arial" panose="020B0604020202020204" pitchFamily="34" charset="0"/>
                          <a:cs typeface="Arial" panose="020B0604020202020204" pitchFamily="34" charset="0"/>
                        </a:rPr>
                        <a:t>на отчетную дату</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400" b="0" i="0" u="none" strike="noStrike">
                          <a:effectLst/>
                          <a:latin typeface="Arial" panose="020B0604020202020204" pitchFamily="34" charset="0"/>
                          <a:cs typeface="Arial" panose="020B0604020202020204" pitchFamily="34" charset="0"/>
                        </a:rPr>
                        <a:t>в среднем за год</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400" b="0" i="0" u="none" strike="noStrike">
                          <a:effectLst/>
                          <a:latin typeface="Arial" panose="020B0604020202020204" pitchFamily="34" charset="0"/>
                          <a:cs typeface="Arial" panose="020B0604020202020204" pitchFamily="34" charset="0"/>
                        </a:rPr>
                        <a:t>на отчетную дату</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400" b="0" i="0" u="none" strike="noStrike" dirty="0">
                          <a:effectLst/>
                          <a:latin typeface="Arial" panose="020B0604020202020204" pitchFamily="34" charset="0"/>
                          <a:cs typeface="Arial" panose="020B0604020202020204" pitchFamily="34" charset="0"/>
                        </a:rPr>
                        <a:t>в среднем </a:t>
                      </a:r>
                      <a:endParaRPr lang="ru-RU" sz="1400" b="0" i="0" u="none" strike="noStrike" dirty="0" smtClean="0">
                        <a:effectLst/>
                        <a:latin typeface="Arial" panose="020B0604020202020204" pitchFamily="34" charset="0"/>
                        <a:cs typeface="Arial" panose="020B0604020202020204" pitchFamily="34" charset="0"/>
                      </a:endParaRPr>
                    </a:p>
                    <a:p>
                      <a:pPr algn="ctr" fontAlgn="ctr"/>
                      <a:r>
                        <a:rPr lang="ru-RU" sz="1400" b="0" i="0" u="none" strike="noStrike" dirty="0" smtClean="0">
                          <a:effectLst/>
                          <a:latin typeface="Arial" panose="020B0604020202020204" pitchFamily="34" charset="0"/>
                          <a:cs typeface="Arial" panose="020B0604020202020204" pitchFamily="34" charset="0"/>
                        </a:rPr>
                        <a:t>за </a:t>
                      </a:r>
                      <a:r>
                        <a:rPr lang="ru-RU" sz="1400" b="0" i="0" u="none" strike="noStrike" dirty="0">
                          <a:effectLst/>
                          <a:latin typeface="Arial" panose="020B0604020202020204" pitchFamily="34" charset="0"/>
                          <a:cs typeface="Arial" panose="020B0604020202020204" pitchFamily="34" charset="0"/>
                        </a:rPr>
                        <a:t>год</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400" b="0" i="0" u="none" strike="noStrike">
                          <a:effectLst/>
                          <a:latin typeface="Arial" panose="020B0604020202020204" pitchFamily="34" charset="0"/>
                          <a:cs typeface="Arial" panose="020B0604020202020204" pitchFamily="34" charset="0"/>
                        </a:rPr>
                        <a:t>на отчетную дату</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400" b="0" i="0" u="none" strike="noStrike">
                          <a:effectLst/>
                          <a:latin typeface="Arial" panose="020B0604020202020204" pitchFamily="34" charset="0"/>
                          <a:cs typeface="Arial" panose="020B0604020202020204" pitchFamily="34" charset="0"/>
                        </a:rPr>
                        <a:t>в среднем за год</a:t>
                      </a:r>
                    </a:p>
                  </a:txBody>
                  <a:tcPr marL="5715" marR="5715" marT="5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11882270"/>
                  </a:ext>
                </a:extLst>
              </a:tr>
              <a:tr h="243473">
                <a:tc>
                  <a:txBody>
                    <a:bodyPr/>
                    <a:lstStyle/>
                    <a:p>
                      <a:pPr algn="ctr" fontAlgn="ctr"/>
                      <a:r>
                        <a:rPr lang="ru-RU" sz="1400" b="0" i="0" u="none" strike="noStrike" dirty="0">
                          <a:effectLst/>
                          <a:latin typeface="Arial" panose="020B0604020202020204" pitchFamily="34" charset="0"/>
                          <a:cs typeface="Arial" panose="020B0604020202020204" pitchFamily="34" charset="0"/>
                        </a:rPr>
                        <a:t>20</a:t>
                      </a:r>
                    </a:p>
                  </a:txBody>
                  <a:tcPr marL="5715" marR="5715" marT="571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21</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400" b="0" i="0" u="none" strike="noStrike">
                          <a:effectLst/>
                          <a:latin typeface="Arial" panose="020B0604020202020204" pitchFamily="34" charset="0"/>
                          <a:cs typeface="Arial" panose="020B0604020202020204" pitchFamily="34" charset="0"/>
                        </a:rPr>
                        <a:t>22</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400" b="0" i="0" u="none" strike="noStrike">
                          <a:effectLst/>
                          <a:latin typeface="Arial" panose="020B0604020202020204" pitchFamily="34" charset="0"/>
                          <a:cs typeface="Arial" panose="020B0604020202020204" pitchFamily="34" charset="0"/>
                        </a:rPr>
                        <a:t>23</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400" b="0" i="0" u="none" strike="noStrike">
                          <a:effectLst/>
                          <a:latin typeface="Arial" panose="020B0604020202020204" pitchFamily="34" charset="0"/>
                          <a:cs typeface="Arial" panose="020B0604020202020204" pitchFamily="34" charset="0"/>
                        </a:rPr>
                        <a:t>24</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400" b="0" i="0" u="none" strike="noStrike">
                          <a:effectLst/>
                          <a:latin typeface="Arial" panose="020B0604020202020204" pitchFamily="34" charset="0"/>
                          <a:cs typeface="Arial" panose="020B0604020202020204" pitchFamily="34" charset="0"/>
                        </a:rPr>
                        <a:t>25</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400" b="0" i="0" u="none" strike="noStrike">
                          <a:effectLst/>
                          <a:latin typeface="Arial" panose="020B0604020202020204" pitchFamily="34" charset="0"/>
                          <a:cs typeface="Arial" panose="020B0604020202020204" pitchFamily="34" charset="0"/>
                        </a:rPr>
                        <a:t>26</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400" b="0" i="0" u="none" strike="noStrike">
                          <a:effectLst/>
                          <a:latin typeface="Arial" panose="020B0604020202020204" pitchFamily="34" charset="0"/>
                          <a:cs typeface="Arial" panose="020B0604020202020204" pitchFamily="34" charset="0"/>
                        </a:rPr>
                        <a:t>27</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45085691"/>
                  </a:ext>
                </a:extLst>
              </a:tr>
              <a:tr h="232887">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06759428"/>
                  </a:ext>
                </a:extLst>
              </a:tr>
              <a:tr h="698661">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82371196"/>
                  </a:ext>
                </a:extLst>
              </a:tr>
              <a:tr h="595450">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5715" marR="5715" marT="571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71468533"/>
                  </a:ext>
                </a:extLst>
              </a:tr>
            </a:tbl>
          </a:graphicData>
        </a:graphic>
      </p:graphicFrame>
    </p:spTree>
    <p:extLst>
      <p:ext uri="{BB962C8B-B14F-4D97-AF65-F5344CB8AC3E}">
        <p14:creationId xmlns:p14="http://schemas.microsoft.com/office/powerpoint/2010/main" val="1471197831"/>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1" y="260648"/>
          <a:ext cx="9036496" cy="4934684"/>
        </p:xfrm>
        <a:graphic>
          <a:graphicData uri="http://schemas.openxmlformats.org/drawingml/2006/table">
            <a:tbl>
              <a:tblPr/>
              <a:tblGrid>
                <a:gridCol w="1529221">
                  <a:extLst>
                    <a:ext uri="{9D8B030D-6E8A-4147-A177-3AD203B41FA5}">
                      <a16:colId xmlns:a16="http://schemas.microsoft.com/office/drawing/2014/main" val="1055749771"/>
                    </a:ext>
                  </a:extLst>
                </a:gridCol>
                <a:gridCol w="520586">
                  <a:extLst>
                    <a:ext uri="{9D8B030D-6E8A-4147-A177-3AD203B41FA5}">
                      <a16:colId xmlns:a16="http://schemas.microsoft.com/office/drawing/2014/main" val="2873317146"/>
                    </a:ext>
                  </a:extLst>
                </a:gridCol>
                <a:gridCol w="305844">
                  <a:extLst>
                    <a:ext uri="{9D8B030D-6E8A-4147-A177-3AD203B41FA5}">
                      <a16:colId xmlns:a16="http://schemas.microsoft.com/office/drawing/2014/main" val="937965451"/>
                    </a:ext>
                  </a:extLst>
                </a:gridCol>
                <a:gridCol w="780878">
                  <a:extLst>
                    <a:ext uri="{9D8B030D-6E8A-4147-A177-3AD203B41FA5}">
                      <a16:colId xmlns:a16="http://schemas.microsoft.com/office/drawing/2014/main" val="2359342433"/>
                    </a:ext>
                  </a:extLst>
                </a:gridCol>
                <a:gridCol w="824261">
                  <a:extLst>
                    <a:ext uri="{9D8B030D-6E8A-4147-A177-3AD203B41FA5}">
                      <a16:colId xmlns:a16="http://schemas.microsoft.com/office/drawing/2014/main" val="2125181303"/>
                    </a:ext>
                  </a:extLst>
                </a:gridCol>
                <a:gridCol w="826429">
                  <a:extLst>
                    <a:ext uri="{9D8B030D-6E8A-4147-A177-3AD203B41FA5}">
                      <a16:colId xmlns:a16="http://schemas.microsoft.com/office/drawing/2014/main" val="3990985188"/>
                    </a:ext>
                  </a:extLst>
                </a:gridCol>
                <a:gridCol w="826429">
                  <a:extLst>
                    <a:ext uri="{9D8B030D-6E8A-4147-A177-3AD203B41FA5}">
                      <a16:colId xmlns:a16="http://schemas.microsoft.com/office/drawing/2014/main" val="2688977124"/>
                    </a:ext>
                  </a:extLst>
                </a:gridCol>
                <a:gridCol w="826429">
                  <a:extLst>
                    <a:ext uri="{9D8B030D-6E8A-4147-A177-3AD203B41FA5}">
                      <a16:colId xmlns:a16="http://schemas.microsoft.com/office/drawing/2014/main" val="301781563"/>
                    </a:ext>
                  </a:extLst>
                </a:gridCol>
                <a:gridCol w="884995">
                  <a:extLst>
                    <a:ext uri="{9D8B030D-6E8A-4147-A177-3AD203B41FA5}">
                      <a16:colId xmlns:a16="http://schemas.microsoft.com/office/drawing/2014/main" val="4057085488"/>
                    </a:ext>
                  </a:extLst>
                </a:gridCol>
                <a:gridCol w="884995">
                  <a:extLst>
                    <a:ext uri="{9D8B030D-6E8A-4147-A177-3AD203B41FA5}">
                      <a16:colId xmlns:a16="http://schemas.microsoft.com/office/drawing/2014/main" val="1297700010"/>
                    </a:ext>
                  </a:extLst>
                </a:gridCol>
                <a:gridCol w="826429">
                  <a:extLst>
                    <a:ext uri="{9D8B030D-6E8A-4147-A177-3AD203B41FA5}">
                      <a16:colId xmlns:a16="http://schemas.microsoft.com/office/drawing/2014/main" val="1880099106"/>
                    </a:ext>
                  </a:extLst>
                </a:gridCol>
              </a:tblGrid>
              <a:tr h="369578">
                <a:tc gridSpan="11">
                  <a:txBody>
                    <a:bodyPr/>
                    <a:lstStyle/>
                    <a:p>
                      <a:pPr algn="ctr" fontAlgn="ctr"/>
                      <a:r>
                        <a:rPr lang="ru-RU" sz="900" b="1" i="0" u="none" strike="noStrike" dirty="0">
                          <a:solidFill>
                            <a:srgbClr val="000000"/>
                          </a:solidFill>
                          <a:effectLst/>
                          <a:latin typeface="Arial" panose="020B0604020202020204" pitchFamily="34" charset="0"/>
                          <a:cs typeface="Arial" panose="020B0604020202020204" pitchFamily="34" charset="0"/>
                        </a:rPr>
                        <a:t>Раздел 1. Сведения об используемых транспортных средствах</a:t>
                      </a:r>
                    </a:p>
                  </a:txBody>
                  <a:tcPr marL="5754" marR="5754" marT="5754" marB="0" anchor="ctr">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22570397"/>
                  </a:ext>
                </a:extLst>
              </a:tr>
              <a:tr h="232698">
                <a:tc>
                  <a:txBody>
                    <a:bodyPr/>
                    <a:lstStyle/>
                    <a:p>
                      <a:pPr algn="ctr" fontAlgn="b"/>
                      <a:endParaRPr lang="ru-RU" sz="900" b="1" i="0" u="none" strike="noStrike" dirty="0">
                        <a:solidFill>
                          <a:srgbClr val="000000"/>
                        </a:solidFill>
                        <a:effectLst/>
                        <a:latin typeface="Arial" panose="020B0604020202020204" pitchFamily="34" charset="0"/>
                        <a:cs typeface="Arial" panose="020B0604020202020204" pitchFamily="34" charset="0"/>
                      </a:endParaRPr>
                    </a:p>
                  </a:txBody>
                  <a:tcPr marL="5754" marR="5754" marT="575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900" b="1" i="0" u="none" strike="noStrike">
                        <a:solidFill>
                          <a:srgbClr val="000000"/>
                        </a:solidFill>
                        <a:effectLst/>
                        <a:latin typeface="Arial" panose="020B0604020202020204" pitchFamily="34" charset="0"/>
                        <a:cs typeface="Arial" panose="020B0604020202020204" pitchFamily="34" charset="0"/>
                      </a:endParaRPr>
                    </a:p>
                  </a:txBody>
                  <a:tcPr marL="5754" marR="5754" marT="575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900" b="1" i="0" u="none" strike="noStrike">
                        <a:solidFill>
                          <a:srgbClr val="000000"/>
                        </a:solidFill>
                        <a:effectLst/>
                        <a:latin typeface="Arial" panose="020B0604020202020204" pitchFamily="34" charset="0"/>
                        <a:cs typeface="Arial" panose="020B0604020202020204" pitchFamily="34" charset="0"/>
                      </a:endParaRPr>
                    </a:p>
                  </a:txBody>
                  <a:tcPr marL="5754" marR="5754" marT="575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900" b="1" i="0" u="none" strike="noStrike">
                        <a:solidFill>
                          <a:srgbClr val="000000"/>
                        </a:solidFill>
                        <a:effectLst/>
                        <a:latin typeface="Arial" panose="020B0604020202020204" pitchFamily="34" charset="0"/>
                        <a:cs typeface="Arial" panose="020B0604020202020204" pitchFamily="34" charset="0"/>
                      </a:endParaRPr>
                    </a:p>
                  </a:txBody>
                  <a:tcPr marL="5754" marR="5754" marT="575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900" b="1" i="0" u="none" strike="noStrike">
                        <a:solidFill>
                          <a:srgbClr val="000000"/>
                        </a:solidFill>
                        <a:effectLst/>
                        <a:latin typeface="Arial" panose="020B0604020202020204" pitchFamily="34" charset="0"/>
                        <a:cs typeface="Arial" panose="020B0604020202020204" pitchFamily="34" charset="0"/>
                      </a:endParaRPr>
                    </a:p>
                  </a:txBody>
                  <a:tcPr marL="5754" marR="5754" marT="575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900" b="1" i="0" u="none" strike="noStrike">
                        <a:solidFill>
                          <a:srgbClr val="000000"/>
                        </a:solidFill>
                        <a:effectLst/>
                        <a:latin typeface="Arial" panose="020B0604020202020204" pitchFamily="34" charset="0"/>
                        <a:cs typeface="Arial" panose="020B0604020202020204" pitchFamily="34" charset="0"/>
                      </a:endParaRPr>
                    </a:p>
                  </a:txBody>
                  <a:tcPr marL="5754" marR="5754" marT="575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900" b="1" i="0" u="none" strike="noStrike">
                        <a:solidFill>
                          <a:srgbClr val="000000"/>
                        </a:solidFill>
                        <a:effectLst/>
                        <a:latin typeface="Arial" panose="020B0604020202020204" pitchFamily="34" charset="0"/>
                        <a:cs typeface="Arial" panose="020B0604020202020204" pitchFamily="34" charset="0"/>
                      </a:endParaRPr>
                    </a:p>
                  </a:txBody>
                  <a:tcPr marL="5754" marR="5754" marT="575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900" b="1" i="0" u="none" strike="noStrike">
                        <a:solidFill>
                          <a:srgbClr val="000000"/>
                        </a:solidFill>
                        <a:effectLst/>
                        <a:latin typeface="Arial" panose="020B0604020202020204" pitchFamily="34" charset="0"/>
                        <a:cs typeface="Arial" panose="020B0604020202020204" pitchFamily="34" charset="0"/>
                      </a:endParaRPr>
                    </a:p>
                  </a:txBody>
                  <a:tcPr marL="5754" marR="5754" marT="575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900" b="1" i="0" u="none" strike="noStrike">
                        <a:solidFill>
                          <a:srgbClr val="000000"/>
                        </a:solidFill>
                        <a:effectLst/>
                        <a:latin typeface="Arial" panose="020B0604020202020204" pitchFamily="34" charset="0"/>
                        <a:cs typeface="Arial" panose="020B0604020202020204" pitchFamily="34" charset="0"/>
                      </a:endParaRPr>
                    </a:p>
                  </a:txBody>
                  <a:tcPr marL="5754" marR="5754" marT="575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900" b="1" i="0" u="none" strike="noStrike">
                        <a:solidFill>
                          <a:srgbClr val="000000"/>
                        </a:solidFill>
                        <a:effectLst/>
                        <a:latin typeface="Arial" panose="020B0604020202020204" pitchFamily="34" charset="0"/>
                        <a:cs typeface="Arial" panose="020B0604020202020204" pitchFamily="34" charset="0"/>
                      </a:endParaRPr>
                    </a:p>
                  </a:txBody>
                  <a:tcPr marL="5754" marR="5754" marT="5754"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900" b="1" i="0" u="none" strike="noStrike">
                        <a:solidFill>
                          <a:srgbClr val="000000"/>
                        </a:solidFill>
                        <a:effectLst/>
                        <a:latin typeface="Arial" panose="020B0604020202020204" pitchFamily="34" charset="0"/>
                        <a:cs typeface="Arial" panose="020B0604020202020204" pitchFamily="34" charset="0"/>
                      </a:endParaRPr>
                    </a:p>
                  </a:txBody>
                  <a:tcPr marL="5754" marR="5754" marT="5754"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74087852"/>
                  </a:ext>
                </a:extLst>
              </a:tr>
              <a:tr h="287449">
                <a:tc rowSpan="4" gridSpan="2">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Наименование показателя</a:t>
                      </a:r>
                    </a:p>
                  </a:txBody>
                  <a:tcPr marL="5754" marR="5754" marT="5754"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hMerge="1">
                  <a:txBody>
                    <a:bodyPr/>
                    <a:lstStyle/>
                    <a:p>
                      <a:endParaRPr lang="ru-RU"/>
                    </a:p>
                  </a:txBody>
                  <a:tcPr/>
                </a:tc>
                <a:tc rowSpan="4">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Код строки</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8">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Транспортные средства, </a:t>
                      </a:r>
                      <a:r>
                        <a:rPr lang="ru-RU" sz="1000" b="0" i="0" u="none" strike="noStrike" dirty="0" err="1">
                          <a:solidFill>
                            <a:srgbClr val="000000"/>
                          </a:solidFill>
                          <a:effectLst/>
                          <a:latin typeface="Arial" panose="020B0604020202020204" pitchFamily="34" charset="0"/>
                          <a:cs typeface="Arial" panose="020B0604020202020204" pitchFamily="34" charset="0"/>
                        </a:rPr>
                        <a:t>ед</a:t>
                      </a:r>
                      <a:endParaRPr lang="ru-RU" sz="1000" b="0" i="0" u="none" strike="noStrike" dirty="0">
                        <a:solidFill>
                          <a:srgbClr val="000000"/>
                        </a:solidFill>
                        <a:effectLst/>
                        <a:latin typeface="Arial" panose="020B0604020202020204" pitchFamily="34" charset="0"/>
                        <a:cs typeface="Arial" panose="020B0604020202020204" pitchFamily="34" charset="0"/>
                      </a:endParaRPr>
                    </a:p>
                  </a:txBody>
                  <a:tcPr marL="5754" marR="5754" marT="5754"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861691933"/>
                  </a:ext>
                </a:extLst>
              </a:tr>
              <a:tr h="273761">
                <a:tc gridSpan="2" vMerge="1">
                  <a:txBody>
                    <a:bodyPr/>
                    <a:lstStyle/>
                    <a:p>
                      <a:endParaRPr lang="ru-RU"/>
                    </a:p>
                  </a:txBody>
                  <a:tcPr/>
                </a:tc>
                <a:tc hMerge="1" vMerge="1">
                  <a:txBody>
                    <a:bodyPr/>
                    <a:lstStyle/>
                    <a:p>
                      <a:endParaRPr lang="ru-RU"/>
                    </a:p>
                  </a:txBody>
                  <a:tcPr/>
                </a:tc>
                <a:tc vMerge="1">
                  <a:txBody>
                    <a:bodyPr/>
                    <a:lstStyle/>
                    <a:p>
                      <a:endParaRPr lang="ru-RU"/>
                    </a:p>
                  </a:txBody>
                  <a:tcPr/>
                </a:tc>
                <a:tc rowSpan="2" gridSpan="2">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всего</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gridSpan="6">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 в том числе:</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78394036"/>
                  </a:ext>
                </a:extLst>
              </a:tr>
              <a:tr h="287449">
                <a:tc gridSpan="2" vMerge="1">
                  <a:txBody>
                    <a:bodyPr/>
                    <a:lstStyle/>
                    <a:p>
                      <a:endParaRPr lang="ru-RU"/>
                    </a:p>
                  </a:txBody>
                  <a:tcPr/>
                </a:tc>
                <a:tc hMerge="1" vMerge="1">
                  <a:txBody>
                    <a:bodyPr/>
                    <a:lstStyle/>
                    <a:p>
                      <a:endParaRPr lang="ru-RU"/>
                    </a:p>
                  </a:txBody>
                  <a:tcPr/>
                </a:tc>
                <a:tc vMerge="1">
                  <a:txBody>
                    <a:bodyPr/>
                    <a:lstStyle/>
                    <a:p>
                      <a:endParaRPr lang="ru-RU"/>
                    </a:p>
                  </a:txBody>
                  <a:tcPr/>
                </a:tc>
                <a:tc gridSpan="2" vMerge="1">
                  <a:txBody>
                    <a:bodyPr/>
                    <a:lstStyle/>
                    <a:p>
                      <a:endParaRPr lang="ru-RU"/>
                    </a:p>
                  </a:txBody>
                  <a:tcPr/>
                </a:tc>
                <a:tc hMerge="1" vMerge="1">
                  <a:txBody>
                    <a:bodyPr/>
                    <a:lstStyle/>
                    <a:p>
                      <a:endParaRPr lang="ru-RU"/>
                    </a:p>
                  </a:txBody>
                  <a:tcPr/>
                </a:tc>
                <a:tc gridSpan="2">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 в оперативном управлении учреждения</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2">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по договорам аренды</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2">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 по договорам безвозмездного пользования</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extLst>
                  <a:ext uri="{0D108BD9-81ED-4DB2-BD59-A6C34878D82A}">
                    <a16:rowId xmlns:a16="http://schemas.microsoft.com/office/drawing/2014/main" val="744918179"/>
                  </a:ext>
                </a:extLst>
              </a:tr>
              <a:tr h="287449">
                <a:tc gridSpan="2" vMerge="1">
                  <a:txBody>
                    <a:bodyPr/>
                    <a:lstStyle/>
                    <a:p>
                      <a:endParaRPr lang="ru-RU"/>
                    </a:p>
                  </a:txBody>
                  <a:tcPr/>
                </a:tc>
                <a:tc hMerge="1" vMerge="1">
                  <a:txBody>
                    <a:bodyPr/>
                    <a:lstStyle/>
                    <a:p>
                      <a:endParaRPr lang="ru-RU"/>
                    </a:p>
                  </a:txBody>
                  <a:tcPr/>
                </a:tc>
                <a:tc vMerge="1">
                  <a:txBody>
                    <a:bodyPr/>
                    <a:lstStyle/>
                    <a:p>
                      <a:endParaRPr lang="ru-RU"/>
                    </a:p>
                  </a:txBody>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на отчетную дату</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в среднем за год</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на отчетную дату</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в среднем за год</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на отчетную дату</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в среднем за год</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на отчетную дату</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в среднем за год</a:t>
                      </a:r>
                    </a:p>
                  </a:txBody>
                  <a:tcPr marL="5754" marR="5754" marT="5754"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807910905"/>
                  </a:ext>
                </a:extLst>
              </a:tr>
              <a:tr h="219010">
                <a:tc gridSpan="2">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1</a:t>
                      </a:r>
                    </a:p>
                  </a:txBody>
                  <a:tcPr marL="5754" marR="5754" marT="5754"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2</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solidFill>
                            <a:srgbClr val="000000"/>
                          </a:solidFill>
                          <a:effectLst/>
                          <a:latin typeface="Arial" panose="020B0604020202020204" pitchFamily="34" charset="0"/>
                          <a:cs typeface="Arial" panose="020B0604020202020204" pitchFamily="34" charset="0"/>
                        </a:rPr>
                        <a:t>3</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solidFill>
                            <a:srgbClr val="000000"/>
                          </a:solidFill>
                          <a:effectLst/>
                          <a:latin typeface="Arial" panose="020B0604020202020204" pitchFamily="34" charset="0"/>
                          <a:cs typeface="Arial" panose="020B0604020202020204" pitchFamily="34" charset="0"/>
                        </a:rPr>
                        <a:t>4</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solidFill>
                            <a:srgbClr val="000000"/>
                          </a:solidFill>
                          <a:effectLst/>
                          <a:latin typeface="Arial" panose="020B0604020202020204" pitchFamily="34" charset="0"/>
                          <a:cs typeface="Arial" panose="020B0604020202020204" pitchFamily="34" charset="0"/>
                        </a:rPr>
                        <a:t>5</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solidFill>
                            <a:srgbClr val="000000"/>
                          </a:solidFill>
                          <a:effectLst/>
                          <a:latin typeface="Arial" panose="020B0604020202020204" pitchFamily="34" charset="0"/>
                          <a:cs typeface="Arial" panose="020B0604020202020204" pitchFamily="34" charset="0"/>
                        </a:rPr>
                        <a:t>6</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solidFill>
                            <a:srgbClr val="000000"/>
                          </a:solidFill>
                          <a:effectLst/>
                          <a:latin typeface="Arial" panose="020B0604020202020204" pitchFamily="34" charset="0"/>
                          <a:cs typeface="Arial" panose="020B0604020202020204" pitchFamily="34" charset="0"/>
                        </a:rPr>
                        <a:t>7</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solidFill>
                            <a:srgbClr val="000000"/>
                          </a:solidFill>
                          <a:effectLst/>
                          <a:latin typeface="Arial" panose="020B0604020202020204" pitchFamily="34" charset="0"/>
                          <a:cs typeface="Arial" panose="020B0604020202020204" pitchFamily="34" charset="0"/>
                        </a:rPr>
                        <a:t>8</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solidFill>
                            <a:srgbClr val="000000"/>
                          </a:solidFill>
                          <a:effectLst/>
                          <a:latin typeface="Arial" panose="020B0604020202020204" pitchFamily="34" charset="0"/>
                          <a:cs typeface="Arial" panose="020B0604020202020204" pitchFamily="34" charset="0"/>
                        </a:rPr>
                        <a:t>9</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solidFill>
                            <a:srgbClr val="000000"/>
                          </a:solidFill>
                          <a:effectLst/>
                          <a:latin typeface="Arial" panose="020B0604020202020204" pitchFamily="34" charset="0"/>
                          <a:cs typeface="Arial" panose="020B0604020202020204" pitchFamily="34" charset="0"/>
                        </a:rPr>
                        <a:t>10</a:t>
                      </a:r>
                    </a:p>
                  </a:txBody>
                  <a:tcPr marL="5754" marR="5754" marT="5754"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39187186"/>
                  </a:ext>
                </a:extLst>
              </a:tr>
              <a:tr h="232698">
                <a:tc gridSpan="2">
                  <a:txBody>
                    <a:bodyPr/>
                    <a:lstStyle/>
                    <a:p>
                      <a:pPr algn="l" fontAlgn="b"/>
                      <a:r>
                        <a:rPr lang="ru-RU" sz="900" b="1" i="0" u="none" strike="noStrike" dirty="0">
                          <a:solidFill>
                            <a:srgbClr val="000000"/>
                          </a:solidFill>
                          <a:effectLst/>
                          <a:latin typeface="Arial" panose="020B0604020202020204" pitchFamily="34" charset="0"/>
                          <a:cs typeface="Arial" panose="020B0604020202020204" pitchFamily="34" charset="0"/>
                        </a:rPr>
                        <a:t>Наземные транспортные средства</a:t>
                      </a:r>
                    </a:p>
                  </a:txBody>
                  <a:tcPr marL="5754" marR="5754" marT="5754"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900" b="1" i="0" u="none" strike="noStrike">
                          <a:solidFill>
                            <a:srgbClr val="000000"/>
                          </a:solidFill>
                          <a:effectLst/>
                          <a:latin typeface="Arial" panose="020B0604020202020204" pitchFamily="34" charset="0"/>
                          <a:cs typeface="Arial" panose="020B0604020202020204" pitchFamily="34" charset="0"/>
                        </a:rPr>
                        <a:t>1000</a:t>
                      </a:r>
                    </a:p>
                  </a:txBody>
                  <a:tcPr marL="5754" marR="5754" marT="575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31254844"/>
                  </a:ext>
                </a:extLst>
              </a:tr>
              <a:tr h="547524">
                <a:tc gridSpan="2">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автомобили легковые (за исключением автомобилей скорой медицинской помощи), всего</a:t>
                      </a:r>
                    </a:p>
                  </a:txBody>
                  <a:tcPr marL="5754" marR="5754" marT="5754" marB="0" anchor="ctr">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1100</a:t>
                      </a:r>
                    </a:p>
                  </a:txBody>
                  <a:tcPr marL="5754" marR="5754" marT="575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55463452"/>
                  </a:ext>
                </a:extLst>
              </a:tr>
              <a:tr h="766531">
                <a:tc gridSpan="2">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в том числе:</a:t>
                      </a:r>
                      <a:r>
                        <a:rPr lang="ru-RU" sz="900" b="0" i="0" u="none" strike="noStrike" baseline="30000" dirty="0">
                          <a:solidFill>
                            <a:srgbClr val="000000"/>
                          </a:solidFill>
                          <a:effectLst/>
                          <a:latin typeface="Arial" panose="020B0604020202020204" pitchFamily="34" charset="0"/>
                          <a:cs typeface="Arial" panose="020B0604020202020204" pitchFamily="34" charset="0"/>
                        </a:rPr>
                        <a:t>30</a:t>
                      </a:r>
                      <a:r>
                        <a:rPr lang="ru-RU" sz="900" b="0" i="0" u="none" strike="noStrike" dirty="0">
                          <a:solidFill>
                            <a:srgbClr val="000000"/>
                          </a:solidFill>
                          <a:effectLst/>
                          <a:latin typeface="Arial" panose="020B0604020202020204" pitchFamily="34" charset="0"/>
                          <a:cs typeface="Arial" panose="020B0604020202020204" pitchFamily="34" charset="0"/>
                        </a:rPr>
                        <a:t/>
                      </a:r>
                      <a:br>
                        <a:rPr lang="ru-RU" sz="900" b="0" i="0" u="none" strike="noStrike" dirty="0">
                          <a:solidFill>
                            <a:srgbClr val="000000"/>
                          </a:solidFill>
                          <a:effectLst/>
                          <a:latin typeface="Arial" panose="020B0604020202020204" pitchFamily="34" charset="0"/>
                          <a:cs typeface="Arial" panose="020B0604020202020204" pitchFamily="34" charset="0"/>
                        </a:rPr>
                      </a:br>
                      <a:r>
                        <a:rPr lang="ru-RU" sz="900" b="0" i="0" u="none" strike="noStrike" dirty="0">
                          <a:solidFill>
                            <a:srgbClr val="000000"/>
                          </a:solidFill>
                          <a:effectLst/>
                          <a:latin typeface="Arial" panose="020B0604020202020204" pitchFamily="34" charset="0"/>
                          <a:cs typeface="Arial" panose="020B0604020202020204" pitchFamily="34" charset="0"/>
                        </a:rPr>
                        <a:t>средней стоимостью менее 3 миллионов рублей, с года выпуска которых прошло не более 3 лет</a:t>
                      </a:r>
                    </a:p>
                  </a:txBody>
                  <a:tcPr marL="51785" marR="5754" marT="5754"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1101</a:t>
                      </a:r>
                    </a:p>
                  </a:txBody>
                  <a:tcPr marL="5754" marR="5754" marT="575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8885010"/>
                  </a:ext>
                </a:extLst>
              </a:tr>
              <a:tr h="520147">
                <a:tc gridSpan="2">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средней стоимостью менее 3 миллионов рублей, с года выпуска которых прошло более 3 лет</a:t>
                      </a:r>
                    </a:p>
                  </a:txBody>
                  <a:tcPr marL="51785" marR="5754" marT="5754"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1102</a:t>
                      </a:r>
                    </a:p>
                  </a:txBody>
                  <a:tcPr marL="5754" marR="5754" marT="575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51328737"/>
                  </a:ext>
                </a:extLst>
              </a:tr>
              <a:tr h="711780">
                <a:tc gridSpan="2">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средней стоимостью от 3 миллионов до 5 миллионов рублей включительно, с года выпуска </a:t>
                      </a:r>
                      <a:r>
                        <a:rPr lang="ru-RU" sz="900" b="0" i="0" u="none" strike="noStrike" dirty="0" err="1">
                          <a:solidFill>
                            <a:srgbClr val="000000"/>
                          </a:solidFill>
                          <a:effectLst/>
                          <a:latin typeface="Arial" panose="020B0604020202020204" pitchFamily="34" charset="0"/>
                          <a:cs typeface="Arial" panose="020B0604020202020204" pitchFamily="34" charset="0"/>
                        </a:rPr>
                        <a:t>которыхпрошло</a:t>
                      </a:r>
                      <a:r>
                        <a:rPr lang="ru-RU" sz="900" b="0" i="0" u="none" strike="noStrike" dirty="0">
                          <a:solidFill>
                            <a:srgbClr val="000000"/>
                          </a:solidFill>
                          <a:effectLst/>
                          <a:latin typeface="Arial" panose="020B0604020202020204" pitchFamily="34" charset="0"/>
                          <a:cs typeface="Arial" panose="020B0604020202020204" pitchFamily="34" charset="0"/>
                        </a:rPr>
                        <a:t> не более 3 лет</a:t>
                      </a:r>
                    </a:p>
                  </a:txBody>
                  <a:tcPr marL="51785" marR="5754" marT="5754"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1103</a:t>
                      </a:r>
                    </a:p>
                  </a:txBody>
                  <a:tcPr marL="5754" marR="5754" marT="575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91754361"/>
                  </a:ext>
                </a:extLst>
              </a:tr>
            </a:tbl>
          </a:graphicData>
        </a:graphic>
      </p:graphicFrame>
    </p:spTree>
    <p:extLst>
      <p:ext uri="{BB962C8B-B14F-4D97-AF65-F5344CB8AC3E}">
        <p14:creationId xmlns:p14="http://schemas.microsoft.com/office/powerpoint/2010/main" val="673184428"/>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nvPr>
        </p:nvGraphicFramePr>
        <p:xfrm>
          <a:off x="107504" y="116632"/>
          <a:ext cx="8856984" cy="6552727"/>
        </p:xfrm>
        <a:graphic>
          <a:graphicData uri="http://schemas.openxmlformats.org/drawingml/2006/table">
            <a:tbl>
              <a:tblPr/>
              <a:tblGrid>
                <a:gridCol w="4320481">
                  <a:extLst>
                    <a:ext uri="{9D8B030D-6E8A-4147-A177-3AD203B41FA5}">
                      <a16:colId xmlns:a16="http://schemas.microsoft.com/office/drawing/2014/main" val="3457251019"/>
                    </a:ext>
                  </a:extLst>
                </a:gridCol>
                <a:gridCol w="864096">
                  <a:extLst>
                    <a:ext uri="{9D8B030D-6E8A-4147-A177-3AD203B41FA5}">
                      <a16:colId xmlns:a16="http://schemas.microsoft.com/office/drawing/2014/main" val="1838875411"/>
                    </a:ext>
                  </a:extLst>
                </a:gridCol>
                <a:gridCol w="1224136">
                  <a:extLst>
                    <a:ext uri="{9D8B030D-6E8A-4147-A177-3AD203B41FA5}">
                      <a16:colId xmlns:a16="http://schemas.microsoft.com/office/drawing/2014/main" val="956242209"/>
                    </a:ext>
                  </a:extLst>
                </a:gridCol>
                <a:gridCol w="1440160">
                  <a:extLst>
                    <a:ext uri="{9D8B030D-6E8A-4147-A177-3AD203B41FA5}">
                      <a16:colId xmlns:a16="http://schemas.microsoft.com/office/drawing/2014/main" val="3142099203"/>
                    </a:ext>
                  </a:extLst>
                </a:gridCol>
                <a:gridCol w="1008111">
                  <a:extLst>
                    <a:ext uri="{9D8B030D-6E8A-4147-A177-3AD203B41FA5}">
                      <a16:colId xmlns:a16="http://schemas.microsoft.com/office/drawing/2014/main" val="772003390"/>
                    </a:ext>
                  </a:extLst>
                </a:gridCol>
              </a:tblGrid>
              <a:tr h="220587">
                <a:tc>
                  <a:txBody>
                    <a:bodyPr/>
                    <a:lstStyle/>
                    <a:p>
                      <a:pPr algn="l" fontAlgn="ctr"/>
                      <a:r>
                        <a:rPr lang="ru-RU" sz="1200" b="1" i="0" u="none" strike="noStrike" dirty="0">
                          <a:solidFill>
                            <a:srgbClr val="000000"/>
                          </a:solidFill>
                          <a:effectLst/>
                          <a:latin typeface="Arial" panose="020B0604020202020204" pitchFamily="34" charset="0"/>
                          <a:cs typeface="Arial" panose="020B0604020202020204" pitchFamily="34" charset="0"/>
                        </a:rPr>
                        <a:t>Воздушные судна</a:t>
                      </a:r>
                    </a:p>
                  </a:txBody>
                  <a:tcPr marL="8617" marR="8617" marT="8617" marB="0" anchor="ctr">
                    <a:lnL>
                      <a:noFill/>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ru-RU" sz="1200" b="1" i="0" u="none" strike="noStrike">
                          <a:solidFill>
                            <a:srgbClr val="000000"/>
                          </a:solidFill>
                          <a:effectLst/>
                          <a:latin typeface="Arial" panose="020B0604020202020204" pitchFamily="34" charset="0"/>
                          <a:cs typeface="Arial" panose="020B0604020202020204" pitchFamily="34" charset="0"/>
                        </a:rPr>
                        <a:t>2000</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39055214"/>
                  </a:ext>
                </a:extLst>
              </a:tr>
              <a:tr h="259514">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самолеты, всего</a:t>
                      </a:r>
                    </a:p>
                  </a:txBody>
                  <a:tcPr marL="8617" marR="8617" marT="8617"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2100</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00197765"/>
                  </a:ext>
                </a:extLst>
              </a:tr>
              <a:tr h="467123">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в том числе:</a:t>
                      </a:r>
                      <a:r>
                        <a:rPr lang="ru-RU" sz="1200" b="0" i="0" u="none" strike="noStrike" baseline="30000" dirty="0">
                          <a:solidFill>
                            <a:srgbClr val="000000"/>
                          </a:solidFill>
                          <a:effectLst/>
                          <a:latin typeface="Arial" panose="020B0604020202020204" pitchFamily="34" charset="0"/>
                          <a:cs typeface="Arial" panose="020B0604020202020204" pitchFamily="34" charset="0"/>
                        </a:rPr>
                        <a:t>30</a:t>
                      </a:r>
                      <a:r>
                        <a:rPr lang="ru-RU" sz="1200" b="0" i="0" u="none" strike="noStrike" dirty="0">
                          <a:solidFill>
                            <a:srgbClr val="000000"/>
                          </a:solidFill>
                          <a:effectLst/>
                          <a:latin typeface="Arial" panose="020B0604020202020204" pitchFamily="34" charset="0"/>
                          <a:cs typeface="Arial" panose="020B0604020202020204" pitchFamily="34" charset="0"/>
                        </a:rPr>
                        <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самолеты пассажирские</a:t>
                      </a:r>
                    </a:p>
                  </a:txBody>
                  <a:tcPr marL="77549" marR="8617" marT="8617"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2101</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6083916"/>
                  </a:ext>
                </a:extLst>
              </a:tr>
              <a:tr h="220587">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самолеты грузовые</a:t>
                      </a:r>
                    </a:p>
                  </a:txBody>
                  <a:tcPr marL="77549" marR="8617" marT="8617"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2102</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90107700"/>
                  </a:ext>
                </a:extLst>
              </a:tr>
              <a:tr h="220587">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самолеты пожарные</a:t>
                      </a:r>
                    </a:p>
                  </a:txBody>
                  <a:tcPr marL="77549" marR="8617" marT="8617"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2103</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03676205"/>
                  </a:ext>
                </a:extLst>
              </a:tr>
              <a:tr h="220587">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самолеты аварийно-технической службы</a:t>
                      </a:r>
                    </a:p>
                  </a:txBody>
                  <a:tcPr marL="77549" marR="8617" marT="8617"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2104</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5831252"/>
                  </a:ext>
                </a:extLst>
              </a:tr>
              <a:tr h="220587">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другие самолеты</a:t>
                      </a:r>
                    </a:p>
                  </a:txBody>
                  <a:tcPr marL="77549" marR="8617" marT="8617"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2105</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9806388"/>
                  </a:ext>
                </a:extLst>
              </a:tr>
              <a:tr h="220587">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вертолеты, всего</a:t>
                      </a:r>
                    </a:p>
                  </a:txBody>
                  <a:tcPr marL="8617" marR="8617" marT="8617"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2200</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64594194"/>
                  </a:ext>
                </a:extLst>
              </a:tr>
              <a:tr h="480100">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в том числе:</a:t>
                      </a:r>
                      <a:r>
                        <a:rPr lang="ru-RU" sz="1200" b="0" i="0" u="none" strike="noStrike" baseline="30000" dirty="0">
                          <a:solidFill>
                            <a:srgbClr val="000000"/>
                          </a:solidFill>
                          <a:effectLst/>
                          <a:latin typeface="Arial" panose="020B0604020202020204" pitchFamily="34" charset="0"/>
                          <a:cs typeface="Arial" panose="020B0604020202020204" pitchFamily="34" charset="0"/>
                        </a:rPr>
                        <a:t>30</a:t>
                      </a:r>
                      <a:r>
                        <a:rPr lang="ru-RU" sz="1200" b="0" i="0" u="none" strike="noStrike" dirty="0">
                          <a:solidFill>
                            <a:srgbClr val="000000"/>
                          </a:solidFill>
                          <a:effectLst/>
                          <a:latin typeface="Arial" panose="020B0604020202020204" pitchFamily="34" charset="0"/>
                          <a:cs typeface="Arial" panose="020B0604020202020204" pitchFamily="34" charset="0"/>
                        </a:rPr>
                        <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вертолеты пассажирские</a:t>
                      </a:r>
                    </a:p>
                  </a:txBody>
                  <a:tcPr marL="77549" marR="8617" marT="8617"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2201</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957503"/>
                  </a:ext>
                </a:extLst>
              </a:tr>
              <a:tr h="220587">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вертолеты грузовые</a:t>
                      </a:r>
                    </a:p>
                  </a:txBody>
                  <a:tcPr marL="77549" marR="8617" marT="8617"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2202</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75163432"/>
                  </a:ext>
                </a:extLst>
              </a:tr>
              <a:tr h="220587">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вертолеты пожарные</a:t>
                      </a:r>
                    </a:p>
                  </a:txBody>
                  <a:tcPr marL="77549" marR="8617" marT="8617"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2203</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9168876"/>
                  </a:ext>
                </a:extLst>
              </a:tr>
              <a:tr h="220587">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вертолеты аварийно-технической службы</a:t>
                      </a:r>
                    </a:p>
                  </a:txBody>
                  <a:tcPr marL="77549" marR="8617" marT="8617"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2204</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19660488"/>
                  </a:ext>
                </a:extLst>
              </a:tr>
              <a:tr h="220587">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другие вертолеты</a:t>
                      </a:r>
                    </a:p>
                  </a:txBody>
                  <a:tcPr marL="77549" marR="8617" marT="8617"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2205</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64322772"/>
                  </a:ext>
                </a:extLst>
              </a:tr>
              <a:tr h="428198">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воздушные транспортные средства, не имеющие двигателей</a:t>
                      </a:r>
                    </a:p>
                  </a:txBody>
                  <a:tcPr marL="77549" marR="8617" marT="8617"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2206</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37984812"/>
                  </a:ext>
                </a:extLst>
              </a:tr>
              <a:tr h="220587">
                <a:tc>
                  <a:txBody>
                    <a:bodyPr/>
                    <a:lstStyle/>
                    <a:p>
                      <a:pPr algn="l" fontAlgn="ctr"/>
                      <a:r>
                        <a:rPr lang="ru-RU" sz="1200" b="1" i="0" u="none" strike="noStrike" dirty="0">
                          <a:solidFill>
                            <a:srgbClr val="000000"/>
                          </a:solidFill>
                          <a:effectLst/>
                          <a:latin typeface="Arial" panose="020B0604020202020204" pitchFamily="34" charset="0"/>
                          <a:cs typeface="Arial" panose="020B0604020202020204" pitchFamily="34" charset="0"/>
                        </a:rPr>
                        <a:t>Водные транспортные средства</a:t>
                      </a:r>
                    </a:p>
                  </a:txBody>
                  <a:tcPr marL="8617" marR="8617" marT="8617" marB="0" anchor="ctr">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1" i="0" u="none" strike="noStrike">
                          <a:solidFill>
                            <a:srgbClr val="000000"/>
                          </a:solidFill>
                          <a:effectLst/>
                          <a:latin typeface="Arial" panose="020B0604020202020204" pitchFamily="34" charset="0"/>
                          <a:cs typeface="Arial" panose="020B0604020202020204" pitchFamily="34" charset="0"/>
                        </a:rPr>
                        <a:t>3000</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0207536"/>
                  </a:ext>
                </a:extLst>
              </a:tr>
              <a:tr h="220587">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суда пассажирские морские и речные</a:t>
                      </a:r>
                    </a:p>
                  </a:txBody>
                  <a:tcPr marL="8617" marR="8617" marT="8617"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3100</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57130492"/>
                  </a:ext>
                </a:extLst>
              </a:tr>
              <a:tr h="220587">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суда грузовые морские и речные самоходные</a:t>
                      </a:r>
                    </a:p>
                  </a:txBody>
                  <a:tcPr marL="8617" marR="8617" marT="8617"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3200</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87270025"/>
                  </a:ext>
                </a:extLst>
              </a:tr>
              <a:tr h="220587">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яхты</a:t>
                      </a:r>
                    </a:p>
                  </a:txBody>
                  <a:tcPr marL="8617" marR="8617" marT="8617"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3300</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27734298"/>
                  </a:ext>
                </a:extLst>
              </a:tr>
              <a:tr h="220587">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катера</a:t>
                      </a:r>
                    </a:p>
                  </a:txBody>
                  <a:tcPr marL="8617" marR="8617" marT="8617"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3400</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52940300"/>
                  </a:ext>
                </a:extLst>
              </a:tr>
              <a:tr h="220587">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гидроциклы</a:t>
                      </a:r>
                    </a:p>
                  </a:txBody>
                  <a:tcPr marL="8617" marR="8617" marT="8617"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3500</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18788983"/>
                  </a:ext>
                </a:extLst>
              </a:tr>
              <a:tr h="220587">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моторные лодки</a:t>
                      </a:r>
                    </a:p>
                  </a:txBody>
                  <a:tcPr marL="8617" marR="8617" marT="8617"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3600</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11910835"/>
                  </a:ext>
                </a:extLst>
              </a:tr>
              <a:tr h="220587">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парусно-моторные суда</a:t>
                      </a:r>
                    </a:p>
                  </a:txBody>
                  <a:tcPr marL="8617" marR="8617" marT="8617"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3700</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0545700"/>
                  </a:ext>
                </a:extLst>
              </a:tr>
              <a:tr h="246538">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другие водные транспортные средства самоходные</a:t>
                      </a:r>
                    </a:p>
                  </a:txBody>
                  <a:tcPr marL="8617" marR="8617" marT="8617"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3800</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18078574"/>
                  </a:ext>
                </a:extLst>
              </a:tr>
              <a:tr h="700688">
                <a:tc>
                  <a:txBody>
                    <a:bodyPr/>
                    <a:lstStyle/>
                    <a:p>
                      <a:pPr algn="l" fontAlgn="b"/>
                      <a:r>
                        <a:rPr lang="ru-RU" sz="1200" b="0" i="0" u="none" strike="noStrike">
                          <a:solidFill>
                            <a:srgbClr val="000000"/>
                          </a:solidFill>
                          <a:effectLst/>
                          <a:latin typeface="Arial" panose="020B0604020202020204" pitchFamily="34" charset="0"/>
                          <a:cs typeface="Arial" panose="020B0604020202020204" pitchFamily="34" charset="0"/>
                        </a:rPr>
                        <a:t>несамоходные (буксируемые) суда и иные транспортные средства (водные транспортные средства, не имеющие двигателей)</a:t>
                      </a:r>
                    </a:p>
                  </a:txBody>
                  <a:tcPr marL="8617" marR="8617" marT="8617"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3900</a:t>
                      </a:r>
                    </a:p>
                  </a:txBody>
                  <a:tcPr marL="8617" marR="8617" marT="861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8617" marR="8617" marT="861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71999024"/>
                  </a:ext>
                </a:extLst>
              </a:tr>
            </a:tbl>
          </a:graphicData>
        </a:graphic>
      </p:graphicFrame>
    </p:spTree>
    <p:extLst>
      <p:ext uri="{BB962C8B-B14F-4D97-AF65-F5344CB8AC3E}">
        <p14:creationId xmlns:p14="http://schemas.microsoft.com/office/powerpoint/2010/main" val="3496401135"/>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nvPr>
        </p:nvGraphicFramePr>
        <p:xfrm>
          <a:off x="107504" y="116634"/>
          <a:ext cx="9036494" cy="6581657"/>
        </p:xfrm>
        <a:graphic>
          <a:graphicData uri="http://schemas.openxmlformats.org/drawingml/2006/table">
            <a:tbl>
              <a:tblPr/>
              <a:tblGrid>
                <a:gridCol w="2039038">
                  <a:extLst>
                    <a:ext uri="{9D8B030D-6E8A-4147-A177-3AD203B41FA5}">
                      <a16:colId xmlns:a16="http://schemas.microsoft.com/office/drawing/2014/main" val="3751651460"/>
                    </a:ext>
                  </a:extLst>
                </a:gridCol>
                <a:gridCol w="304237">
                  <a:extLst>
                    <a:ext uri="{9D8B030D-6E8A-4147-A177-3AD203B41FA5}">
                      <a16:colId xmlns:a16="http://schemas.microsoft.com/office/drawing/2014/main" val="2877841829"/>
                    </a:ext>
                  </a:extLst>
                </a:gridCol>
                <a:gridCol w="356021">
                  <a:extLst>
                    <a:ext uri="{9D8B030D-6E8A-4147-A177-3AD203B41FA5}">
                      <a16:colId xmlns:a16="http://schemas.microsoft.com/office/drawing/2014/main" val="692241211"/>
                    </a:ext>
                  </a:extLst>
                </a:gridCol>
                <a:gridCol w="789722">
                  <a:extLst>
                    <a:ext uri="{9D8B030D-6E8A-4147-A177-3AD203B41FA5}">
                      <a16:colId xmlns:a16="http://schemas.microsoft.com/office/drawing/2014/main" val="700540363"/>
                    </a:ext>
                  </a:extLst>
                </a:gridCol>
                <a:gridCol w="794037">
                  <a:extLst>
                    <a:ext uri="{9D8B030D-6E8A-4147-A177-3AD203B41FA5}">
                      <a16:colId xmlns:a16="http://schemas.microsoft.com/office/drawing/2014/main" val="1232702368"/>
                    </a:ext>
                  </a:extLst>
                </a:gridCol>
                <a:gridCol w="845823">
                  <a:extLst>
                    <a:ext uri="{9D8B030D-6E8A-4147-A177-3AD203B41FA5}">
                      <a16:colId xmlns:a16="http://schemas.microsoft.com/office/drawing/2014/main" val="2781929555"/>
                    </a:ext>
                  </a:extLst>
                </a:gridCol>
                <a:gridCol w="504904">
                  <a:extLst>
                    <a:ext uri="{9D8B030D-6E8A-4147-A177-3AD203B41FA5}">
                      <a16:colId xmlns:a16="http://schemas.microsoft.com/office/drawing/2014/main" val="3016059422"/>
                    </a:ext>
                  </a:extLst>
                </a:gridCol>
                <a:gridCol w="847981">
                  <a:extLst>
                    <a:ext uri="{9D8B030D-6E8A-4147-A177-3AD203B41FA5}">
                      <a16:colId xmlns:a16="http://schemas.microsoft.com/office/drawing/2014/main" val="2912430974"/>
                    </a:ext>
                  </a:extLst>
                </a:gridCol>
                <a:gridCol w="880347">
                  <a:extLst>
                    <a:ext uri="{9D8B030D-6E8A-4147-A177-3AD203B41FA5}">
                      <a16:colId xmlns:a16="http://schemas.microsoft.com/office/drawing/2014/main" val="2196183976"/>
                    </a:ext>
                  </a:extLst>
                </a:gridCol>
                <a:gridCol w="880347">
                  <a:extLst>
                    <a:ext uri="{9D8B030D-6E8A-4147-A177-3AD203B41FA5}">
                      <a16:colId xmlns:a16="http://schemas.microsoft.com/office/drawing/2014/main" val="624605373"/>
                    </a:ext>
                  </a:extLst>
                </a:gridCol>
                <a:gridCol w="794037">
                  <a:extLst>
                    <a:ext uri="{9D8B030D-6E8A-4147-A177-3AD203B41FA5}">
                      <a16:colId xmlns:a16="http://schemas.microsoft.com/office/drawing/2014/main" val="3219959644"/>
                    </a:ext>
                  </a:extLst>
                </a:gridCol>
              </a:tblGrid>
              <a:tr h="243142">
                <a:tc gridSpan="11">
                  <a:txBody>
                    <a:bodyPr/>
                    <a:lstStyle/>
                    <a:p>
                      <a:pPr algn="ctr" fontAlgn="ctr"/>
                      <a:r>
                        <a:rPr lang="ru-RU" sz="1200" b="1" i="0" u="none" strike="noStrike" dirty="0">
                          <a:solidFill>
                            <a:srgbClr val="000000"/>
                          </a:solidFill>
                          <a:effectLst/>
                          <a:latin typeface="Arial" panose="020B0604020202020204" pitchFamily="34" charset="0"/>
                          <a:cs typeface="Arial" panose="020B0604020202020204" pitchFamily="34" charset="0"/>
                        </a:rPr>
                        <a:t>Раздел 2. Сведения о неиспользуемых транспортных средствах, находящихся в оперативном управлении учреждения</a:t>
                      </a:r>
                    </a:p>
                  </a:txBody>
                  <a:tcPr marL="5754" marR="5754" marT="5754"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489224699"/>
                  </a:ext>
                </a:extLst>
              </a:tr>
              <a:tr h="471980">
                <a:tc rowSpan="3">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Наименование показателя</a:t>
                      </a:r>
                    </a:p>
                  </a:txBody>
                  <a:tcPr marL="5754" marR="5754" marT="5754"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Код строки</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4">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Передано во временное пользование сторонним организациям (индивидуальным предпринимателям)</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gridSpan="5">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Не используется </a:t>
                      </a:r>
                    </a:p>
                  </a:txBody>
                  <a:tcPr marL="5754" marR="5754" marT="5754"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85461616"/>
                  </a:ext>
                </a:extLst>
              </a:tr>
              <a:tr h="243142">
                <a:tc vMerge="1">
                  <a:txBody>
                    <a:bodyPr/>
                    <a:lstStyle/>
                    <a:p>
                      <a:endParaRPr lang="ru-RU"/>
                    </a:p>
                  </a:txBody>
                  <a:tcPr/>
                </a:tc>
                <a:tc vMerge="1">
                  <a:txBody>
                    <a:bodyPr/>
                    <a:lstStyle/>
                    <a:p>
                      <a:endParaRPr lang="ru-RU"/>
                    </a:p>
                  </a:txBody>
                  <a:tcPr/>
                </a:tc>
                <a:tc rowSpan="2">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всего</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в том числе:</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rowSpan="2">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всего</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4">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в том числе:</a:t>
                      </a:r>
                    </a:p>
                  </a:txBody>
                  <a:tcPr marL="5754" marR="5754" marT="5754"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630273347"/>
                  </a:ext>
                </a:extLst>
              </a:tr>
              <a:tr h="929657">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на основании договоров аренды</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на основании договоров безвозмездного пользования</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без оформления права пользования</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проводится капитальный ремонт и/или </a:t>
                      </a:r>
                      <a:br>
                        <a:rPr lang="ru-RU" sz="1200" b="0" i="0" u="none" strike="noStrike">
                          <a:solidFill>
                            <a:srgbClr val="000000"/>
                          </a:solidFill>
                          <a:effectLst/>
                          <a:latin typeface="Arial" panose="020B0604020202020204" pitchFamily="34" charset="0"/>
                          <a:cs typeface="Arial" panose="020B0604020202020204" pitchFamily="34" charset="0"/>
                        </a:rPr>
                      </a:br>
                      <a:r>
                        <a:rPr lang="ru-RU" sz="1200" b="0" i="0" u="none" strike="noStrike">
                          <a:solidFill>
                            <a:srgbClr val="000000"/>
                          </a:solidFill>
                          <a:effectLst/>
                          <a:latin typeface="Arial" panose="020B0604020202020204" pitchFamily="34" charset="0"/>
                          <a:cs typeface="Arial" panose="020B0604020202020204" pitchFamily="34" charset="0"/>
                        </a:rPr>
                        <a:t>реконструкция</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в связи с аварийным состоянием (требуется ремонт)</a:t>
                      </a: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в связи с аварийным состоянием </a:t>
                      </a:r>
                      <a:br>
                        <a:rPr lang="ru-RU" sz="1200" b="0" i="0" u="none" strike="noStrike">
                          <a:solidFill>
                            <a:srgbClr val="000000"/>
                          </a:solidFill>
                          <a:effectLst/>
                          <a:latin typeface="Arial" panose="020B0604020202020204" pitchFamily="34" charset="0"/>
                          <a:cs typeface="Arial" panose="020B0604020202020204" pitchFamily="34" charset="0"/>
                        </a:rPr>
                      </a:br>
                      <a:r>
                        <a:rPr lang="ru-RU" sz="1200" b="0" i="0" u="none" strike="noStrike">
                          <a:solidFill>
                            <a:srgbClr val="000000"/>
                          </a:solidFill>
                          <a:effectLst/>
                          <a:latin typeface="Arial" panose="020B0604020202020204" pitchFamily="34" charset="0"/>
                          <a:cs typeface="Arial" panose="020B0604020202020204" pitchFamily="34" charset="0"/>
                        </a:rPr>
                        <a:t>(подлежит списанию)</a:t>
                      </a:r>
                      <a:r>
                        <a:rPr lang="ru-RU" sz="1200" b="0" i="0" u="none" strike="noStrike" baseline="30000">
                          <a:solidFill>
                            <a:srgbClr val="000000"/>
                          </a:solidFill>
                          <a:effectLst/>
                          <a:latin typeface="Arial" panose="020B0604020202020204" pitchFamily="34" charset="0"/>
                          <a:cs typeface="Arial" panose="020B0604020202020204" pitchFamily="34" charset="0"/>
                        </a:rPr>
                        <a:t>31</a:t>
                      </a:r>
                      <a:endParaRPr lang="ru-RU" sz="1200" b="0" i="0" u="none" strike="noStrike">
                        <a:solidFill>
                          <a:srgbClr val="000000"/>
                        </a:solidFill>
                        <a:effectLst/>
                        <a:latin typeface="Arial" panose="020B0604020202020204" pitchFamily="34" charset="0"/>
                        <a:cs typeface="Arial" panose="020B0604020202020204" pitchFamily="34" charset="0"/>
                      </a:endParaRPr>
                    </a:p>
                  </a:txBody>
                  <a:tcPr marL="5754" marR="5754" marT="575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излишнее имущество (подлежит передаче в казну РФ)</a:t>
                      </a:r>
                    </a:p>
                  </a:txBody>
                  <a:tcPr marL="5754" marR="5754" marT="5754"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1554452"/>
                  </a:ext>
                </a:extLst>
              </a:tr>
              <a:tr h="257443">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1</a:t>
                      </a:r>
                    </a:p>
                  </a:txBody>
                  <a:tcPr marL="5754" marR="5754" marT="5754"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2</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3</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4</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5</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6</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7</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8</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9</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10</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11</a:t>
                      </a:r>
                    </a:p>
                  </a:txBody>
                  <a:tcPr marL="5754" marR="5754" marT="5754"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94222609"/>
                  </a:ext>
                </a:extLst>
              </a:tr>
              <a:tr h="243142">
                <a:tc>
                  <a:txBody>
                    <a:bodyPr/>
                    <a:lstStyle/>
                    <a:p>
                      <a:pPr algn="l" fontAlgn="b"/>
                      <a:r>
                        <a:rPr lang="ru-RU" sz="1200" b="1" i="0" u="none" strike="noStrike" dirty="0">
                          <a:solidFill>
                            <a:srgbClr val="000000"/>
                          </a:solidFill>
                          <a:effectLst/>
                          <a:latin typeface="Arial" panose="020B0604020202020204" pitchFamily="34" charset="0"/>
                          <a:cs typeface="Arial" panose="020B0604020202020204" pitchFamily="34" charset="0"/>
                        </a:rPr>
                        <a:t>Наземные транспортные средства</a:t>
                      </a:r>
                    </a:p>
                  </a:txBody>
                  <a:tcPr marL="5754" marR="5754" marT="5754"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1" i="0" u="none" strike="noStrike">
                          <a:solidFill>
                            <a:srgbClr val="000000"/>
                          </a:solidFill>
                          <a:effectLst/>
                          <a:latin typeface="Arial" panose="020B0604020202020204" pitchFamily="34" charset="0"/>
                          <a:cs typeface="Arial" panose="020B0604020202020204" pitchFamily="34" charset="0"/>
                        </a:rPr>
                        <a:t>1000</a:t>
                      </a:r>
                    </a:p>
                  </a:txBody>
                  <a:tcPr marL="5754" marR="5754" marT="575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72027551"/>
                  </a:ext>
                </a:extLst>
              </a:tr>
              <a:tr h="486282">
                <a:tc>
                  <a:txBody>
                    <a:body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автомобили легковые (за исключением автомобилей скорой медицинской помощи), всего</a:t>
                      </a:r>
                    </a:p>
                  </a:txBody>
                  <a:tcPr marL="5754" marR="5754" marT="5754" marB="0" anchor="ctr">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1100</a:t>
                      </a:r>
                    </a:p>
                  </a:txBody>
                  <a:tcPr marL="5754" marR="5754" marT="575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43497658"/>
                  </a:ext>
                </a:extLst>
              </a:tr>
              <a:tr h="772330">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в том числе:</a:t>
                      </a:r>
                      <a:r>
                        <a:rPr lang="ru-RU" sz="1200" b="0" i="0" u="none" strike="noStrike" baseline="30000" dirty="0">
                          <a:solidFill>
                            <a:srgbClr val="000000"/>
                          </a:solidFill>
                          <a:effectLst/>
                          <a:latin typeface="Arial" panose="020B0604020202020204" pitchFamily="34" charset="0"/>
                          <a:cs typeface="Arial" panose="020B0604020202020204" pitchFamily="34" charset="0"/>
                        </a:rPr>
                        <a:t>30</a:t>
                      </a:r>
                      <a:r>
                        <a:rPr lang="ru-RU" sz="1200" b="0" i="0" u="none" strike="noStrike" dirty="0">
                          <a:solidFill>
                            <a:srgbClr val="000000"/>
                          </a:solidFill>
                          <a:effectLst/>
                          <a:latin typeface="Arial" panose="020B0604020202020204" pitchFamily="34" charset="0"/>
                          <a:cs typeface="Arial" panose="020B0604020202020204" pitchFamily="34" charset="0"/>
                        </a:rPr>
                        <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средней стоимостью менее 3 миллионов рублей, с года выпуска которых прошло не более 3 лет</a:t>
                      </a:r>
                    </a:p>
                  </a:txBody>
                  <a:tcPr marL="51785" marR="5754" marT="5754"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1101</a:t>
                      </a:r>
                    </a:p>
                  </a:txBody>
                  <a:tcPr marL="5754" marR="5754" marT="575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09003195"/>
                  </a:ext>
                </a:extLst>
              </a:tr>
              <a:tr h="486282">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средней стоимостью менее 3 миллионов рублей, с года выпуска которых прошло более 3 лет</a:t>
                      </a:r>
                    </a:p>
                  </a:txBody>
                  <a:tcPr marL="51785" marR="5754" marT="5754"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1102</a:t>
                      </a:r>
                    </a:p>
                  </a:txBody>
                  <a:tcPr marL="5754" marR="5754" marT="575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06144887"/>
                  </a:ext>
                </a:extLst>
              </a:tr>
              <a:tr h="729425">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средней стоимостью от 3 миллионов до 5 миллионов рублей включительно, с года выпуска </a:t>
                      </a:r>
                      <a:r>
                        <a:rPr lang="ru-RU" sz="1200" b="0" i="0" u="none" strike="noStrike" dirty="0" err="1">
                          <a:solidFill>
                            <a:srgbClr val="000000"/>
                          </a:solidFill>
                          <a:effectLst/>
                          <a:latin typeface="Arial" panose="020B0604020202020204" pitchFamily="34" charset="0"/>
                          <a:cs typeface="Arial" panose="020B0604020202020204" pitchFamily="34" charset="0"/>
                        </a:rPr>
                        <a:t>которыхпрошло</a:t>
                      </a:r>
                      <a:r>
                        <a:rPr lang="ru-RU" sz="1200" b="0" i="0" u="none" strike="noStrike" dirty="0">
                          <a:solidFill>
                            <a:srgbClr val="000000"/>
                          </a:solidFill>
                          <a:effectLst/>
                          <a:latin typeface="Arial" panose="020B0604020202020204" pitchFamily="34" charset="0"/>
                          <a:cs typeface="Arial" panose="020B0604020202020204" pitchFamily="34" charset="0"/>
                        </a:rPr>
                        <a:t> не более 3 лет;</a:t>
                      </a:r>
                    </a:p>
                  </a:txBody>
                  <a:tcPr marL="51785" marR="5754" marT="5754"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1103</a:t>
                      </a:r>
                    </a:p>
                  </a:txBody>
                  <a:tcPr marL="5754" marR="5754" marT="5754"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5754" marR="5754" marT="575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98998261"/>
                  </a:ext>
                </a:extLst>
              </a:tr>
            </a:tbl>
          </a:graphicData>
        </a:graphic>
      </p:graphicFrame>
    </p:spTree>
    <p:extLst>
      <p:ext uri="{BB962C8B-B14F-4D97-AF65-F5344CB8AC3E}">
        <p14:creationId xmlns:p14="http://schemas.microsoft.com/office/powerpoint/2010/main" val="2891348003"/>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107504" y="116632"/>
          <a:ext cx="8928992" cy="5321032"/>
        </p:xfrm>
        <a:graphic>
          <a:graphicData uri="http://schemas.openxmlformats.org/drawingml/2006/table">
            <a:tbl>
              <a:tblPr/>
              <a:tblGrid>
                <a:gridCol w="1209134">
                  <a:extLst>
                    <a:ext uri="{9D8B030D-6E8A-4147-A177-3AD203B41FA5}">
                      <a16:colId xmlns:a16="http://schemas.microsoft.com/office/drawing/2014/main" val="110440459"/>
                    </a:ext>
                  </a:extLst>
                </a:gridCol>
                <a:gridCol w="1023114">
                  <a:extLst>
                    <a:ext uri="{9D8B030D-6E8A-4147-A177-3AD203B41FA5}">
                      <a16:colId xmlns:a16="http://schemas.microsoft.com/office/drawing/2014/main" val="4025018479"/>
                    </a:ext>
                  </a:extLst>
                </a:gridCol>
                <a:gridCol w="1209134">
                  <a:extLst>
                    <a:ext uri="{9D8B030D-6E8A-4147-A177-3AD203B41FA5}">
                      <a16:colId xmlns:a16="http://schemas.microsoft.com/office/drawing/2014/main" val="3626940261"/>
                    </a:ext>
                  </a:extLst>
                </a:gridCol>
                <a:gridCol w="1023114">
                  <a:extLst>
                    <a:ext uri="{9D8B030D-6E8A-4147-A177-3AD203B41FA5}">
                      <a16:colId xmlns:a16="http://schemas.microsoft.com/office/drawing/2014/main" val="2070565900"/>
                    </a:ext>
                  </a:extLst>
                </a:gridCol>
                <a:gridCol w="1209134">
                  <a:extLst>
                    <a:ext uri="{9D8B030D-6E8A-4147-A177-3AD203B41FA5}">
                      <a16:colId xmlns:a16="http://schemas.microsoft.com/office/drawing/2014/main" val="1149267270"/>
                    </a:ext>
                  </a:extLst>
                </a:gridCol>
                <a:gridCol w="1023114">
                  <a:extLst>
                    <a:ext uri="{9D8B030D-6E8A-4147-A177-3AD203B41FA5}">
                      <a16:colId xmlns:a16="http://schemas.microsoft.com/office/drawing/2014/main" val="3268930618"/>
                    </a:ext>
                  </a:extLst>
                </a:gridCol>
                <a:gridCol w="1209134">
                  <a:extLst>
                    <a:ext uri="{9D8B030D-6E8A-4147-A177-3AD203B41FA5}">
                      <a16:colId xmlns:a16="http://schemas.microsoft.com/office/drawing/2014/main" val="1789252966"/>
                    </a:ext>
                  </a:extLst>
                </a:gridCol>
                <a:gridCol w="1023114">
                  <a:extLst>
                    <a:ext uri="{9D8B030D-6E8A-4147-A177-3AD203B41FA5}">
                      <a16:colId xmlns:a16="http://schemas.microsoft.com/office/drawing/2014/main" val="436316552"/>
                    </a:ext>
                  </a:extLst>
                </a:gridCol>
              </a:tblGrid>
              <a:tr h="469295">
                <a:tc gridSpan="8">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Транспортные средства, непосредственно используемые </a:t>
                      </a:r>
                      <a:r>
                        <a:rPr lang="ru-RU" sz="1400" b="1" i="0" u="none" strike="noStrike" dirty="0">
                          <a:solidFill>
                            <a:srgbClr val="000000"/>
                          </a:solidFill>
                          <a:effectLst/>
                          <a:latin typeface="Arial" panose="020B0604020202020204" pitchFamily="34" charset="0"/>
                          <a:cs typeface="Arial" panose="020B0604020202020204" pitchFamily="34" charset="0"/>
                        </a:rPr>
                        <a:t>в целях оказания услуг, выполнения работ</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645534056"/>
                  </a:ext>
                </a:extLst>
              </a:tr>
              <a:tr h="299925">
                <a:tc rowSpan="2" gridSpan="2">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всего</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ru-RU"/>
                    </a:p>
                  </a:txBody>
                  <a:tcPr/>
                </a:tc>
                <a:tc gridSpan="6">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в том числе:</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683866382"/>
                  </a:ext>
                </a:extLst>
              </a:tr>
              <a:tr h="917420">
                <a:tc gridSpan="2" vMerge="1">
                  <a:txBody>
                    <a:bodyPr/>
                    <a:lstStyle/>
                    <a:p>
                      <a:endParaRPr lang="ru-RU"/>
                    </a:p>
                  </a:txBody>
                  <a:tcPr/>
                </a:tc>
                <a:tc hMerge="1" vMerge="1">
                  <a:txBody>
                    <a:bodyPr/>
                    <a:lstStyle/>
                    <a:p>
                      <a:endParaRPr lang="ru-RU"/>
                    </a:p>
                  </a:txBody>
                  <a:tcPr/>
                </a:tc>
                <a:tc gridSpan="2">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 в оперативном управлении учреждения, ед.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 по договорам аренды, ед.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 по договорам  безвозмездного пользования, ед.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774929676"/>
                  </a:ext>
                </a:extLst>
              </a:tr>
              <a:tr h="899777">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на отчетную дату</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в среднем за год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на отчетную дату</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в среднем за год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на отчетную дату</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в среднем за год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на отчетную дату</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в среднем за год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26291727"/>
                  </a:ext>
                </a:extLst>
              </a:tr>
              <a:tr h="317568">
                <a:tc>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3</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25752596"/>
                  </a:ext>
                </a:extLst>
              </a:tr>
              <a:tr h="511637">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a:noFill/>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01146074"/>
                  </a:ext>
                </a:extLst>
              </a:tr>
              <a:tr h="793921">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5526737"/>
                  </a:ext>
                </a:extLst>
              </a:tr>
              <a:tr h="1111489">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2219684"/>
                  </a:ext>
                </a:extLst>
              </a:tr>
            </a:tbl>
          </a:graphicData>
        </a:graphic>
      </p:graphicFrame>
    </p:spTree>
    <p:extLst>
      <p:ext uri="{BB962C8B-B14F-4D97-AF65-F5344CB8AC3E}">
        <p14:creationId xmlns:p14="http://schemas.microsoft.com/office/powerpoint/2010/main" val="2938930236"/>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0" y="116630"/>
          <a:ext cx="9144000" cy="5113389"/>
        </p:xfrm>
        <a:graphic>
          <a:graphicData uri="http://schemas.openxmlformats.org/drawingml/2006/table">
            <a:tbl>
              <a:tblPr/>
              <a:tblGrid>
                <a:gridCol w="619124">
                  <a:extLst>
                    <a:ext uri="{9D8B030D-6E8A-4147-A177-3AD203B41FA5}">
                      <a16:colId xmlns:a16="http://schemas.microsoft.com/office/drawing/2014/main" val="3367279241"/>
                    </a:ext>
                  </a:extLst>
                </a:gridCol>
                <a:gridCol w="523876">
                  <a:extLst>
                    <a:ext uri="{9D8B030D-6E8A-4147-A177-3AD203B41FA5}">
                      <a16:colId xmlns:a16="http://schemas.microsoft.com/office/drawing/2014/main" val="3585222405"/>
                    </a:ext>
                  </a:extLst>
                </a:gridCol>
                <a:gridCol w="619124">
                  <a:extLst>
                    <a:ext uri="{9D8B030D-6E8A-4147-A177-3AD203B41FA5}">
                      <a16:colId xmlns:a16="http://schemas.microsoft.com/office/drawing/2014/main" val="1986705827"/>
                    </a:ext>
                  </a:extLst>
                </a:gridCol>
                <a:gridCol w="523876">
                  <a:extLst>
                    <a:ext uri="{9D8B030D-6E8A-4147-A177-3AD203B41FA5}">
                      <a16:colId xmlns:a16="http://schemas.microsoft.com/office/drawing/2014/main" val="2697873908"/>
                    </a:ext>
                  </a:extLst>
                </a:gridCol>
                <a:gridCol w="619124">
                  <a:extLst>
                    <a:ext uri="{9D8B030D-6E8A-4147-A177-3AD203B41FA5}">
                      <a16:colId xmlns:a16="http://schemas.microsoft.com/office/drawing/2014/main" val="473651575"/>
                    </a:ext>
                  </a:extLst>
                </a:gridCol>
                <a:gridCol w="523876">
                  <a:extLst>
                    <a:ext uri="{9D8B030D-6E8A-4147-A177-3AD203B41FA5}">
                      <a16:colId xmlns:a16="http://schemas.microsoft.com/office/drawing/2014/main" val="2884140260"/>
                    </a:ext>
                  </a:extLst>
                </a:gridCol>
                <a:gridCol w="619124">
                  <a:extLst>
                    <a:ext uri="{9D8B030D-6E8A-4147-A177-3AD203B41FA5}">
                      <a16:colId xmlns:a16="http://schemas.microsoft.com/office/drawing/2014/main" val="2027494437"/>
                    </a:ext>
                  </a:extLst>
                </a:gridCol>
                <a:gridCol w="523876">
                  <a:extLst>
                    <a:ext uri="{9D8B030D-6E8A-4147-A177-3AD203B41FA5}">
                      <a16:colId xmlns:a16="http://schemas.microsoft.com/office/drawing/2014/main" val="3711137027"/>
                    </a:ext>
                  </a:extLst>
                </a:gridCol>
                <a:gridCol w="619124">
                  <a:extLst>
                    <a:ext uri="{9D8B030D-6E8A-4147-A177-3AD203B41FA5}">
                      <a16:colId xmlns:a16="http://schemas.microsoft.com/office/drawing/2014/main" val="1962915052"/>
                    </a:ext>
                  </a:extLst>
                </a:gridCol>
                <a:gridCol w="523876">
                  <a:extLst>
                    <a:ext uri="{9D8B030D-6E8A-4147-A177-3AD203B41FA5}">
                      <a16:colId xmlns:a16="http://schemas.microsoft.com/office/drawing/2014/main" val="4164231086"/>
                    </a:ext>
                  </a:extLst>
                </a:gridCol>
                <a:gridCol w="619124">
                  <a:extLst>
                    <a:ext uri="{9D8B030D-6E8A-4147-A177-3AD203B41FA5}">
                      <a16:colId xmlns:a16="http://schemas.microsoft.com/office/drawing/2014/main" val="1024441831"/>
                    </a:ext>
                  </a:extLst>
                </a:gridCol>
                <a:gridCol w="523876">
                  <a:extLst>
                    <a:ext uri="{9D8B030D-6E8A-4147-A177-3AD203B41FA5}">
                      <a16:colId xmlns:a16="http://schemas.microsoft.com/office/drawing/2014/main" val="995276033"/>
                    </a:ext>
                  </a:extLst>
                </a:gridCol>
                <a:gridCol w="619124">
                  <a:extLst>
                    <a:ext uri="{9D8B030D-6E8A-4147-A177-3AD203B41FA5}">
                      <a16:colId xmlns:a16="http://schemas.microsoft.com/office/drawing/2014/main" val="2943593053"/>
                    </a:ext>
                  </a:extLst>
                </a:gridCol>
                <a:gridCol w="523876">
                  <a:extLst>
                    <a:ext uri="{9D8B030D-6E8A-4147-A177-3AD203B41FA5}">
                      <a16:colId xmlns:a16="http://schemas.microsoft.com/office/drawing/2014/main" val="98383008"/>
                    </a:ext>
                  </a:extLst>
                </a:gridCol>
                <a:gridCol w="619124">
                  <a:extLst>
                    <a:ext uri="{9D8B030D-6E8A-4147-A177-3AD203B41FA5}">
                      <a16:colId xmlns:a16="http://schemas.microsoft.com/office/drawing/2014/main" val="3748961785"/>
                    </a:ext>
                  </a:extLst>
                </a:gridCol>
                <a:gridCol w="523876">
                  <a:extLst>
                    <a:ext uri="{9D8B030D-6E8A-4147-A177-3AD203B41FA5}">
                      <a16:colId xmlns:a16="http://schemas.microsoft.com/office/drawing/2014/main" val="3595299692"/>
                    </a:ext>
                  </a:extLst>
                </a:gridCol>
              </a:tblGrid>
              <a:tr h="455845">
                <a:tc gridSpan="16">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Транспортные средства, используемые в общехозяйственных целях </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515111426"/>
                  </a:ext>
                </a:extLst>
              </a:tr>
              <a:tr h="455845">
                <a:tc gridSpan="8">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в целях </a:t>
                      </a:r>
                      <a:r>
                        <a:rPr lang="ru-RU" sz="1400" b="0" i="0" u="none" strike="noStrike" dirty="0" smtClean="0">
                          <a:solidFill>
                            <a:srgbClr val="000000"/>
                          </a:solidFill>
                          <a:effectLst/>
                          <a:latin typeface="Arial" panose="020B0604020202020204" pitchFamily="34" charset="0"/>
                          <a:cs typeface="Arial" panose="020B0604020202020204" pitchFamily="34" charset="0"/>
                        </a:rPr>
                        <a:t>обслуживания </a:t>
                      </a:r>
                      <a:r>
                        <a:rPr lang="ru-RU" sz="1400" b="0" i="0" u="none" strike="noStrike" dirty="0">
                          <a:solidFill>
                            <a:srgbClr val="000000"/>
                          </a:solidFill>
                          <a:effectLst/>
                          <a:latin typeface="Arial" panose="020B0604020202020204" pitchFamily="34" charset="0"/>
                          <a:cs typeface="Arial" panose="020B0604020202020204" pitchFamily="34" charset="0"/>
                        </a:rPr>
                        <a:t>административно-управленческого персонала</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400" b="0" i="0" u="none" strike="noStrike">
                          <a:solidFill>
                            <a:srgbClr val="000000"/>
                          </a:solidFill>
                          <a:effectLst/>
                          <a:latin typeface="Arial" panose="020B0604020202020204" pitchFamily="34" charset="0"/>
                          <a:cs typeface="Arial" panose="020B0604020202020204" pitchFamily="34" charset="0"/>
                        </a:rPr>
                        <a:t>в иных целях</a:t>
                      </a:r>
                      <a:r>
                        <a:rPr lang="ru-RU" sz="1400" b="0" i="0" u="none" strike="noStrike" baseline="30000">
                          <a:solidFill>
                            <a:srgbClr val="000000"/>
                          </a:solidFill>
                          <a:effectLst/>
                          <a:latin typeface="Arial" panose="020B0604020202020204" pitchFamily="34" charset="0"/>
                          <a:cs typeface="Arial" panose="020B0604020202020204" pitchFamily="34" charset="0"/>
                        </a:rPr>
                        <a:t>32</a:t>
                      </a:r>
                      <a:endParaRPr lang="ru-RU" sz="1400" b="0" i="0" u="none" strike="noStrike">
                        <a:solidFill>
                          <a:srgbClr val="000000"/>
                        </a:solidFill>
                        <a:effectLst/>
                        <a:latin typeface="Arial" panose="020B0604020202020204" pitchFamily="34" charset="0"/>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572414447"/>
                  </a:ext>
                </a:extLst>
              </a:tr>
              <a:tr h="336929">
                <a:tc rowSpan="2" gridSpan="2">
                  <a:txBody>
                    <a:bodyPr/>
                    <a:lstStyle/>
                    <a:p>
                      <a:pPr algn="ctr" fontAlgn="ctr"/>
                      <a:r>
                        <a:rPr lang="ru-RU" sz="1400" b="0" i="0" u="none" strike="noStrike" dirty="0">
                          <a:solidFill>
                            <a:srgbClr val="000000"/>
                          </a:solidFill>
                          <a:effectLst/>
                          <a:latin typeface="Arial" panose="020B0604020202020204" pitchFamily="34" charset="0"/>
                          <a:cs typeface="Arial" panose="020B0604020202020204" pitchFamily="34" charset="0"/>
                        </a:rPr>
                        <a:t>всего</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ru-RU"/>
                    </a:p>
                  </a:txBody>
                  <a:tcPr/>
                </a:tc>
                <a:tc gridSpan="6">
                  <a:txBody>
                    <a:bodyPr/>
                    <a:lstStyle/>
                    <a:p>
                      <a:pPr algn="ctr" fontAlgn="ctr"/>
                      <a:r>
                        <a:rPr lang="ru-RU" sz="1300" b="0" i="0" u="none" strike="noStrike" dirty="0">
                          <a:solidFill>
                            <a:srgbClr val="000000"/>
                          </a:solidFill>
                          <a:effectLst/>
                          <a:latin typeface="Arial" panose="020B0604020202020204" pitchFamily="34" charset="0"/>
                          <a:cs typeface="Arial" panose="020B0604020202020204" pitchFamily="34" charset="0"/>
                        </a:rPr>
                        <a:t>в том числе:</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rowSpan="2" gridSpan="2">
                  <a:txBody>
                    <a:bodyPr/>
                    <a:lstStyle/>
                    <a:p>
                      <a:pPr algn="ctr" fontAlgn="ctr"/>
                      <a:r>
                        <a:rPr lang="ru-RU" sz="1300" b="0" i="0" u="none" strike="noStrike">
                          <a:solidFill>
                            <a:srgbClr val="000000"/>
                          </a:solidFill>
                          <a:effectLst/>
                          <a:latin typeface="Arial" panose="020B0604020202020204" pitchFamily="34" charset="0"/>
                          <a:cs typeface="Arial" panose="020B0604020202020204" pitchFamily="34" charset="0"/>
                        </a:rPr>
                        <a:t>всего</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ru-RU"/>
                    </a:p>
                  </a:txBody>
                  <a:tcPr/>
                </a:tc>
                <a:tc gridSpan="6">
                  <a:txBody>
                    <a:bodyPr/>
                    <a:lstStyle/>
                    <a:p>
                      <a:pPr algn="ctr" fontAlgn="ctr"/>
                      <a:r>
                        <a:rPr lang="ru-RU" sz="1300" b="0" i="0" u="none" strike="noStrike">
                          <a:solidFill>
                            <a:srgbClr val="000000"/>
                          </a:solidFill>
                          <a:effectLst/>
                          <a:latin typeface="Arial" panose="020B0604020202020204" pitchFamily="34" charset="0"/>
                          <a:cs typeface="Arial" panose="020B0604020202020204" pitchFamily="34" charset="0"/>
                        </a:rPr>
                        <a:t>в том числе:</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516370215"/>
                  </a:ext>
                </a:extLst>
              </a:tr>
              <a:tr h="1030605">
                <a:tc gridSpan="2" vMerge="1">
                  <a:txBody>
                    <a:bodyPr/>
                    <a:lstStyle/>
                    <a:p>
                      <a:endParaRPr lang="ru-RU"/>
                    </a:p>
                  </a:txBody>
                  <a:tcPr/>
                </a:tc>
                <a:tc hMerge="1" vMerge="1">
                  <a:txBody>
                    <a:bodyPr/>
                    <a:lstStyle/>
                    <a:p>
                      <a:endParaRPr lang="ru-RU"/>
                    </a:p>
                  </a:txBody>
                  <a:tcPr/>
                </a:tc>
                <a:tc gridSpan="2">
                  <a:txBody>
                    <a:bodyPr/>
                    <a:lstStyle/>
                    <a:p>
                      <a:pPr algn="ctr" fontAlgn="ctr"/>
                      <a:r>
                        <a:rPr lang="ru-RU" sz="1300" b="0" i="0" u="none" strike="noStrike" dirty="0">
                          <a:solidFill>
                            <a:srgbClr val="000000"/>
                          </a:solidFill>
                          <a:effectLst/>
                          <a:latin typeface="Arial" panose="020B0604020202020204" pitchFamily="34" charset="0"/>
                          <a:cs typeface="Arial" panose="020B0604020202020204" pitchFamily="34" charset="0"/>
                        </a:rPr>
                        <a:t> в оперативном управлении учреждения, ед.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ctr"/>
                      <a:r>
                        <a:rPr lang="ru-RU" sz="1300" b="0" i="0" u="none" strike="noStrike" dirty="0">
                          <a:solidFill>
                            <a:srgbClr val="000000"/>
                          </a:solidFill>
                          <a:effectLst/>
                          <a:latin typeface="Arial" panose="020B0604020202020204" pitchFamily="34" charset="0"/>
                          <a:cs typeface="Arial" panose="020B0604020202020204" pitchFamily="34" charset="0"/>
                        </a:rPr>
                        <a:t> по договорам аренды, ед.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ctr"/>
                      <a:r>
                        <a:rPr lang="ru-RU" sz="1300" b="0" i="0" u="none" strike="noStrike" dirty="0">
                          <a:solidFill>
                            <a:srgbClr val="000000"/>
                          </a:solidFill>
                          <a:effectLst/>
                          <a:latin typeface="Arial" panose="020B0604020202020204" pitchFamily="34" charset="0"/>
                          <a:cs typeface="Arial" panose="020B0604020202020204" pitchFamily="34" charset="0"/>
                        </a:rPr>
                        <a:t> по договорам  безвозмездного пользования, ед.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vMerge="1">
                  <a:txBody>
                    <a:bodyPr/>
                    <a:lstStyle/>
                    <a:p>
                      <a:endParaRPr lang="ru-RU"/>
                    </a:p>
                  </a:txBody>
                  <a:tcPr/>
                </a:tc>
                <a:tc hMerge="1" vMerge="1">
                  <a:txBody>
                    <a:bodyPr/>
                    <a:lstStyle/>
                    <a:p>
                      <a:endParaRPr lang="ru-RU"/>
                    </a:p>
                  </a:txBody>
                  <a:tcPr/>
                </a:tc>
                <a:tc gridSpan="2">
                  <a:txBody>
                    <a:bodyPr/>
                    <a:lstStyle/>
                    <a:p>
                      <a:pPr algn="ctr" fontAlgn="ctr"/>
                      <a:r>
                        <a:rPr lang="ru-RU" sz="1300" b="0" i="0" u="none" strike="noStrike" dirty="0">
                          <a:solidFill>
                            <a:srgbClr val="000000"/>
                          </a:solidFill>
                          <a:effectLst/>
                          <a:latin typeface="Arial" panose="020B0604020202020204" pitchFamily="34" charset="0"/>
                          <a:cs typeface="Arial" panose="020B0604020202020204" pitchFamily="34" charset="0"/>
                        </a:rPr>
                        <a:t> в оперативном управлении учреждения, ед.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ctr"/>
                      <a:r>
                        <a:rPr lang="ru-RU" sz="1300" b="0" i="0" u="none" strike="noStrike" dirty="0">
                          <a:solidFill>
                            <a:srgbClr val="000000"/>
                          </a:solidFill>
                          <a:effectLst/>
                          <a:latin typeface="Arial" panose="020B0604020202020204" pitchFamily="34" charset="0"/>
                          <a:cs typeface="Arial" panose="020B0604020202020204" pitchFamily="34" charset="0"/>
                        </a:rPr>
                        <a:t> по договорам аренды, ед.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ctr"/>
                      <a:r>
                        <a:rPr lang="ru-RU" sz="1300" b="0" i="0" u="none" strike="noStrike" dirty="0">
                          <a:solidFill>
                            <a:srgbClr val="000000"/>
                          </a:solidFill>
                          <a:effectLst/>
                          <a:latin typeface="Arial" panose="020B0604020202020204" pitchFamily="34" charset="0"/>
                          <a:cs typeface="Arial" panose="020B0604020202020204" pitchFamily="34" charset="0"/>
                        </a:rPr>
                        <a:t> по договорам  безвозмездного пользования, ед.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3099575923"/>
                  </a:ext>
                </a:extLst>
              </a:tr>
              <a:tr h="1010786">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на отчетную дату</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в среднем за год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на отчетную дату</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в среднем за год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на отчетную дату</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в среднем за год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на отчетную дату</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в среднем за год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на отчетную дату</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в среднем за год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на отчетную дату</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в среднем за год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на отчетную дату</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в среднем за год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на отчетную дату</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в среднем за год</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7687771"/>
                  </a:ext>
                </a:extLst>
              </a:tr>
              <a:tr h="356748">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14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15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16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18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19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23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26</a:t>
                      </a:r>
                    </a:p>
                  </a:txBody>
                  <a:tcPr marL="9525" marR="9525" marT="9525"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39423268"/>
                  </a:ext>
                </a:extLst>
              </a:tr>
              <a:tr h="574761">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41508990"/>
                  </a:ext>
                </a:extLst>
              </a:tr>
              <a:tr h="891870">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4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52299295"/>
                  </a:ext>
                </a:extLst>
              </a:tr>
            </a:tbl>
          </a:graphicData>
        </a:graphic>
      </p:graphicFrame>
    </p:spTree>
    <p:extLst>
      <p:ext uri="{BB962C8B-B14F-4D97-AF65-F5344CB8AC3E}">
        <p14:creationId xmlns:p14="http://schemas.microsoft.com/office/powerpoint/2010/main" val="1802693124"/>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2" y="188640"/>
          <a:ext cx="9108505" cy="5236642"/>
        </p:xfrm>
        <a:graphic>
          <a:graphicData uri="http://schemas.openxmlformats.org/drawingml/2006/table">
            <a:tbl>
              <a:tblPr/>
              <a:tblGrid>
                <a:gridCol w="566559">
                  <a:extLst>
                    <a:ext uri="{9D8B030D-6E8A-4147-A177-3AD203B41FA5}">
                      <a16:colId xmlns:a16="http://schemas.microsoft.com/office/drawing/2014/main" val="2084434814"/>
                    </a:ext>
                  </a:extLst>
                </a:gridCol>
                <a:gridCol w="686406">
                  <a:extLst>
                    <a:ext uri="{9D8B030D-6E8A-4147-A177-3AD203B41FA5}">
                      <a16:colId xmlns:a16="http://schemas.microsoft.com/office/drawing/2014/main" val="308601405"/>
                    </a:ext>
                  </a:extLst>
                </a:gridCol>
                <a:gridCol w="686406">
                  <a:extLst>
                    <a:ext uri="{9D8B030D-6E8A-4147-A177-3AD203B41FA5}">
                      <a16:colId xmlns:a16="http://schemas.microsoft.com/office/drawing/2014/main" val="9100251"/>
                    </a:ext>
                  </a:extLst>
                </a:gridCol>
                <a:gridCol w="686406">
                  <a:extLst>
                    <a:ext uri="{9D8B030D-6E8A-4147-A177-3AD203B41FA5}">
                      <a16:colId xmlns:a16="http://schemas.microsoft.com/office/drawing/2014/main" val="2283985061"/>
                    </a:ext>
                  </a:extLst>
                </a:gridCol>
                <a:gridCol w="795360">
                  <a:extLst>
                    <a:ext uri="{9D8B030D-6E8A-4147-A177-3AD203B41FA5}">
                      <a16:colId xmlns:a16="http://schemas.microsoft.com/office/drawing/2014/main" val="1329310013"/>
                    </a:ext>
                  </a:extLst>
                </a:gridCol>
                <a:gridCol w="838941">
                  <a:extLst>
                    <a:ext uri="{9D8B030D-6E8A-4147-A177-3AD203B41FA5}">
                      <a16:colId xmlns:a16="http://schemas.microsoft.com/office/drawing/2014/main" val="563302936"/>
                    </a:ext>
                  </a:extLst>
                </a:gridCol>
                <a:gridCol w="841665">
                  <a:extLst>
                    <a:ext uri="{9D8B030D-6E8A-4147-A177-3AD203B41FA5}">
                      <a16:colId xmlns:a16="http://schemas.microsoft.com/office/drawing/2014/main" val="546379896"/>
                    </a:ext>
                  </a:extLst>
                </a:gridCol>
                <a:gridCol w="653720">
                  <a:extLst>
                    <a:ext uri="{9D8B030D-6E8A-4147-A177-3AD203B41FA5}">
                      <a16:colId xmlns:a16="http://schemas.microsoft.com/office/drawing/2014/main" val="1621506606"/>
                    </a:ext>
                  </a:extLst>
                </a:gridCol>
                <a:gridCol w="588349">
                  <a:extLst>
                    <a:ext uri="{9D8B030D-6E8A-4147-A177-3AD203B41FA5}">
                      <a16:colId xmlns:a16="http://schemas.microsoft.com/office/drawing/2014/main" val="2072370069"/>
                    </a:ext>
                  </a:extLst>
                </a:gridCol>
                <a:gridCol w="729988">
                  <a:extLst>
                    <a:ext uri="{9D8B030D-6E8A-4147-A177-3AD203B41FA5}">
                      <a16:colId xmlns:a16="http://schemas.microsoft.com/office/drawing/2014/main" val="4189230919"/>
                    </a:ext>
                  </a:extLst>
                </a:gridCol>
                <a:gridCol w="653720">
                  <a:extLst>
                    <a:ext uri="{9D8B030D-6E8A-4147-A177-3AD203B41FA5}">
                      <a16:colId xmlns:a16="http://schemas.microsoft.com/office/drawing/2014/main" val="3456428383"/>
                    </a:ext>
                  </a:extLst>
                </a:gridCol>
                <a:gridCol w="653720">
                  <a:extLst>
                    <a:ext uri="{9D8B030D-6E8A-4147-A177-3AD203B41FA5}">
                      <a16:colId xmlns:a16="http://schemas.microsoft.com/office/drawing/2014/main" val="1872432806"/>
                    </a:ext>
                  </a:extLst>
                </a:gridCol>
                <a:gridCol w="727265">
                  <a:extLst>
                    <a:ext uri="{9D8B030D-6E8A-4147-A177-3AD203B41FA5}">
                      <a16:colId xmlns:a16="http://schemas.microsoft.com/office/drawing/2014/main" val="2719220204"/>
                    </a:ext>
                  </a:extLst>
                </a:gridCol>
              </a:tblGrid>
              <a:tr h="244569">
                <a:tc gridSpan="13">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Расходы на содержание транспортных средств</a:t>
                      </a:r>
                    </a:p>
                  </a:txBody>
                  <a:tcPr marL="7824" marR="7824" marT="7824"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825917380"/>
                  </a:ext>
                </a:extLst>
              </a:tr>
              <a:tr h="244569">
                <a:tc rowSpan="3">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всего</a:t>
                      </a:r>
                      <a:br>
                        <a:rPr lang="ru-RU" sz="1100" b="0" i="0" u="none" strike="noStrike" dirty="0">
                          <a:solidFill>
                            <a:srgbClr val="000000"/>
                          </a:solidFill>
                          <a:effectLst/>
                          <a:latin typeface="Arial" panose="020B0604020202020204" pitchFamily="34" charset="0"/>
                          <a:cs typeface="Arial" panose="020B0604020202020204" pitchFamily="34" charset="0"/>
                        </a:rPr>
                      </a:br>
                      <a:r>
                        <a:rPr lang="ru-RU" sz="1100" b="0" i="0" u="none" strike="noStrike" dirty="0">
                          <a:solidFill>
                            <a:srgbClr val="000000"/>
                          </a:solidFill>
                          <a:effectLst/>
                          <a:latin typeface="Arial" panose="020B0604020202020204" pitchFamily="34" charset="0"/>
                          <a:cs typeface="Arial" panose="020B0604020202020204" pitchFamily="34" charset="0"/>
                        </a:rPr>
                        <a:t> за отчетный период</a:t>
                      </a:r>
                    </a:p>
                  </a:txBody>
                  <a:tcPr marL="7824" marR="7824" marT="78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1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в том числе:</a:t>
                      </a:r>
                    </a:p>
                  </a:txBody>
                  <a:tcPr marL="7824" marR="7824" marT="7824"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745555780"/>
                  </a:ext>
                </a:extLst>
              </a:tr>
              <a:tr h="503523">
                <a:tc vMerge="1">
                  <a:txBody>
                    <a:bodyPr/>
                    <a:lstStyle/>
                    <a:p>
                      <a:endParaRPr lang="ru-RU"/>
                    </a:p>
                  </a:txBody>
                  <a:tcPr/>
                </a:tc>
                <a:tc gridSpan="6">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на </a:t>
                      </a:r>
                      <a:r>
                        <a:rPr lang="ru-RU" sz="1100" b="0" i="0" u="none" strike="noStrike" dirty="0" smtClean="0">
                          <a:solidFill>
                            <a:srgbClr val="000000"/>
                          </a:solidFill>
                          <a:effectLst/>
                          <a:latin typeface="Arial" panose="020B0604020202020204" pitchFamily="34" charset="0"/>
                          <a:cs typeface="Arial" panose="020B0604020202020204" pitchFamily="34" charset="0"/>
                        </a:rPr>
                        <a:t>обслуживание </a:t>
                      </a:r>
                      <a:r>
                        <a:rPr lang="ru-RU" sz="1100" b="0" i="0" u="none" strike="noStrike" dirty="0">
                          <a:solidFill>
                            <a:srgbClr val="000000"/>
                          </a:solidFill>
                          <a:effectLst/>
                          <a:latin typeface="Arial" panose="020B0604020202020204" pitchFamily="34" charset="0"/>
                          <a:cs typeface="Arial" panose="020B0604020202020204" pitchFamily="34" charset="0"/>
                        </a:rPr>
                        <a:t>транспортных средств</a:t>
                      </a:r>
                    </a:p>
                  </a:txBody>
                  <a:tcPr marL="7824" marR="7824" marT="78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содержание гаражей</a:t>
                      </a:r>
                    </a:p>
                  </a:txBody>
                  <a:tcPr marL="7824" marR="7824" marT="78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3">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заработная плата обслуживающего персонала</a:t>
                      </a:r>
                    </a:p>
                  </a:txBody>
                  <a:tcPr marL="7824" marR="7824" marT="78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row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уплата транспортного налога</a:t>
                      </a:r>
                    </a:p>
                  </a:txBody>
                  <a:tcPr marL="7824" marR="7824" marT="7824"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69208766"/>
                  </a:ext>
                </a:extLst>
              </a:tr>
              <a:tr h="1251614">
                <a:tc vMerge="1">
                  <a:txBody>
                    <a:bodyPr/>
                    <a:lstStyle/>
                    <a:p>
                      <a:endParaRPr lang="ru-RU"/>
                    </a:p>
                  </a:txBody>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расходы </a:t>
                      </a:r>
                      <a:br>
                        <a:rPr lang="ru-RU" sz="1100" b="0" i="0" u="none" strike="noStrike" dirty="0">
                          <a:solidFill>
                            <a:srgbClr val="000000"/>
                          </a:solidFill>
                          <a:effectLst/>
                          <a:latin typeface="Arial" panose="020B0604020202020204" pitchFamily="34" charset="0"/>
                          <a:cs typeface="Arial" panose="020B0604020202020204" pitchFamily="34" charset="0"/>
                        </a:rPr>
                      </a:br>
                      <a:r>
                        <a:rPr lang="ru-RU" sz="1100" b="0" i="0" u="none" strike="noStrike" dirty="0">
                          <a:solidFill>
                            <a:srgbClr val="000000"/>
                          </a:solidFill>
                          <a:effectLst/>
                          <a:latin typeface="Arial" panose="020B0604020202020204" pitchFamily="34" charset="0"/>
                          <a:cs typeface="Arial" panose="020B0604020202020204" pitchFamily="34" charset="0"/>
                        </a:rPr>
                        <a:t>на горюче-смазочные материалы</a:t>
                      </a:r>
                    </a:p>
                  </a:txBody>
                  <a:tcPr marL="7824" marR="7824" marT="78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приобретение (замена) колес, шин, дисков</a:t>
                      </a:r>
                    </a:p>
                  </a:txBody>
                  <a:tcPr marL="7824" marR="7824" marT="78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расходы на ОСАГО</a:t>
                      </a:r>
                    </a:p>
                  </a:txBody>
                  <a:tcPr marL="7824" marR="7824" marT="78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расходы на добровольное страхование</a:t>
                      </a:r>
                    </a:p>
                  </a:txBody>
                  <a:tcPr marL="7824" marR="7824" marT="78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ремонт, включая приобретение запасных частей</a:t>
                      </a:r>
                    </a:p>
                  </a:txBody>
                  <a:tcPr marL="7824" marR="7824" marT="78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техобслуживание сторонними организациями</a:t>
                      </a:r>
                    </a:p>
                  </a:txBody>
                  <a:tcPr marL="7824" marR="7824" marT="78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аренда гаражей, парковочных мест</a:t>
                      </a:r>
                    </a:p>
                  </a:txBody>
                  <a:tcPr marL="7824" marR="7824" marT="78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содержание гаражей</a:t>
                      </a:r>
                    </a:p>
                  </a:txBody>
                  <a:tcPr marL="7824" marR="7824" marT="78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водителей</a:t>
                      </a:r>
                    </a:p>
                  </a:txBody>
                  <a:tcPr marL="7824" marR="7824" marT="78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обслужи-</a:t>
                      </a:r>
                      <a:r>
                        <a:rPr lang="ru-RU" sz="1100" b="0" i="0" u="none" strike="noStrike" dirty="0" err="1">
                          <a:solidFill>
                            <a:srgbClr val="000000"/>
                          </a:solidFill>
                          <a:effectLst/>
                          <a:latin typeface="Arial" panose="020B0604020202020204" pitchFamily="34" charset="0"/>
                          <a:cs typeface="Arial" panose="020B0604020202020204" pitchFamily="34" charset="0"/>
                        </a:rPr>
                        <a:t>вающего</a:t>
                      </a:r>
                      <a:r>
                        <a:rPr lang="ru-RU" sz="1100" b="0" i="0" u="none" strike="noStrike" dirty="0">
                          <a:solidFill>
                            <a:srgbClr val="000000"/>
                          </a:solidFill>
                          <a:effectLst/>
                          <a:latin typeface="Arial" panose="020B0604020202020204" pitchFamily="34" charset="0"/>
                          <a:cs typeface="Arial" panose="020B0604020202020204" pitchFamily="34" charset="0"/>
                        </a:rPr>
                        <a:t> персонала гаражей</a:t>
                      </a:r>
                    </a:p>
                  </a:txBody>
                  <a:tcPr marL="7824" marR="7824" marT="78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err="1">
                          <a:solidFill>
                            <a:srgbClr val="000000"/>
                          </a:solidFill>
                          <a:effectLst/>
                          <a:latin typeface="Arial" panose="020B0604020202020204" pitchFamily="34" charset="0"/>
                          <a:cs typeface="Arial" panose="020B0604020202020204" pitchFamily="34" charset="0"/>
                        </a:rPr>
                        <a:t>администра-тивного</a:t>
                      </a:r>
                      <a:r>
                        <a:rPr lang="ru-RU" sz="1100" b="0" i="0" u="none" strike="noStrike" dirty="0">
                          <a:solidFill>
                            <a:srgbClr val="000000"/>
                          </a:solidFill>
                          <a:effectLst/>
                          <a:latin typeface="Arial" panose="020B0604020202020204" pitchFamily="34" charset="0"/>
                          <a:cs typeface="Arial" panose="020B0604020202020204" pitchFamily="34" charset="0"/>
                        </a:rPr>
                        <a:t> персонала гаражей</a:t>
                      </a:r>
                    </a:p>
                  </a:txBody>
                  <a:tcPr marL="7824" marR="7824" marT="782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extLst>
                  <a:ext uri="{0D108BD9-81ED-4DB2-BD59-A6C34878D82A}">
                    <a16:rowId xmlns:a16="http://schemas.microsoft.com/office/drawing/2014/main" val="2483637229"/>
                  </a:ext>
                </a:extLst>
              </a:tr>
              <a:tr h="258955">
                <a:tc>
                  <a:txBody>
                    <a:bodyPr/>
                    <a:lstStyle/>
                    <a:p>
                      <a:pPr algn="ctr" fontAlgn="b"/>
                      <a:r>
                        <a:rPr lang="ru-RU" sz="800" b="0" i="0" u="none" strike="noStrike">
                          <a:solidFill>
                            <a:srgbClr val="000000"/>
                          </a:solidFill>
                          <a:effectLst/>
                          <a:latin typeface="Times New Roman" panose="02020603050405020304" pitchFamily="18" charset="0"/>
                        </a:rPr>
                        <a:t>3</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4</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5</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6</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7</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8</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9</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10</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11</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12</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13</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14</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15</a:t>
                      </a:r>
                    </a:p>
                  </a:txBody>
                  <a:tcPr marL="7824" marR="7824" marT="7824"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79643698"/>
                  </a:ext>
                </a:extLst>
              </a:tr>
              <a:tr h="244569">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53194938"/>
                  </a:ext>
                </a:extLst>
              </a:tr>
              <a:tr h="489137">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97758489"/>
                  </a:ext>
                </a:extLst>
              </a:tr>
              <a:tr h="776863">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88294216"/>
                  </a:ext>
                </a:extLst>
              </a:tr>
              <a:tr h="489137">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90671654"/>
                  </a:ext>
                </a:extLst>
              </a:tr>
              <a:tr h="733706">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dirty="0">
                          <a:solidFill>
                            <a:srgbClr val="000000"/>
                          </a:solidFill>
                          <a:effectLst/>
                          <a:latin typeface="Times New Roman" panose="02020603050405020304" pitchFamily="18" charset="0"/>
                        </a:rPr>
                        <a:t> </a:t>
                      </a:r>
                    </a:p>
                  </a:txBody>
                  <a:tcPr marL="7824" marR="7824" marT="7824"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34395603"/>
                  </a:ext>
                </a:extLst>
              </a:tr>
            </a:tbl>
          </a:graphicData>
        </a:graphic>
      </p:graphicFrame>
    </p:spTree>
    <p:extLst>
      <p:ext uri="{BB962C8B-B14F-4D97-AF65-F5344CB8AC3E}">
        <p14:creationId xmlns:p14="http://schemas.microsoft.com/office/powerpoint/2010/main" val="2819911113"/>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71500" y="692696"/>
            <a:ext cx="8964996" cy="4248471"/>
          </a:xfrm>
        </p:spPr>
        <p:txBody>
          <a:bodyPr>
            <a:normAutofit/>
          </a:bodyPr>
          <a:lstStyle/>
          <a:p>
            <a:r>
              <a:rPr lang="ru-RU" sz="2600" b="1" dirty="0">
                <a:solidFill>
                  <a:schemeClr val="accent6">
                    <a:lumMod val="75000"/>
                  </a:schemeClr>
                </a:solidFill>
                <a:latin typeface="Arial" panose="020B0604020202020204" pitchFamily="34" charset="0"/>
                <a:cs typeface="Arial" panose="020B0604020202020204" pitchFamily="34" charset="0"/>
              </a:rPr>
              <a:t>Приказ Минфина России </a:t>
            </a:r>
            <a:r>
              <a:rPr lang="ru-RU" sz="2600" b="1" dirty="0" smtClean="0">
                <a:solidFill>
                  <a:schemeClr val="accent6">
                    <a:lumMod val="75000"/>
                  </a:schemeClr>
                </a:solidFill>
                <a:latin typeface="Arial" panose="020B0604020202020204" pitchFamily="34" charset="0"/>
                <a:cs typeface="Arial" panose="020B0604020202020204" pitchFamily="34" charset="0"/>
              </a:rPr>
              <a:t/>
            </a:r>
            <a:br>
              <a:rPr lang="ru-RU" sz="2600" b="1" dirty="0" smtClean="0">
                <a:solidFill>
                  <a:schemeClr val="accent6">
                    <a:lumMod val="75000"/>
                  </a:schemeClr>
                </a:solidFill>
                <a:latin typeface="Arial" panose="020B0604020202020204" pitchFamily="34" charset="0"/>
                <a:cs typeface="Arial" panose="020B0604020202020204" pitchFamily="34" charset="0"/>
              </a:rPr>
            </a:br>
            <a:r>
              <a:rPr lang="ru-RU" sz="2600" b="1" dirty="0" smtClean="0">
                <a:solidFill>
                  <a:schemeClr val="accent6">
                    <a:lumMod val="75000"/>
                  </a:schemeClr>
                </a:solidFill>
                <a:latin typeface="Arial" panose="020B0604020202020204" pitchFamily="34" charset="0"/>
                <a:cs typeface="Arial" panose="020B0604020202020204" pitchFamily="34" charset="0"/>
              </a:rPr>
              <a:t>от </a:t>
            </a:r>
            <a:r>
              <a:rPr lang="ru-RU" sz="2600" b="1" dirty="0">
                <a:solidFill>
                  <a:schemeClr val="accent6">
                    <a:lumMod val="75000"/>
                  </a:schemeClr>
                </a:solidFill>
                <a:latin typeface="Arial" panose="020B0604020202020204" pitchFamily="34" charset="0"/>
                <a:cs typeface="Arial" panose="020B0604020202020204" pitchFamily="34" charset="0"/>
              </a:rPr>
              <a:t>08.11.2022 </a:t>
            </a:r>
            <a:r>
              <a:rPr lang="ru-RU" sz="2600" b="1" dirty="0" smtClean="0">
                <a:solidFill>
                  <a:schemeClr val="accent6">
                    <a:lumMod val="75000"/>
                  </a:schemeClr>
                </a:solidFill>
                <a:latin typeface="Arial" panose="020B0604020202020204" pitchFamily="34" charset="0"/>
                <a:cs typeface="Arial" panose="020B0604020202020204" pitchFamily="34" charset="0"/>
              </a:rPr>
              <a:t>№ </a:t>
            </a:r>
            <a:r>
              <a:rPr lang="ru-RU" sz="2600" b="1" dirty="0">
                <a:solidFill>
                  <a:schemeClr val="accent6">
                    <a:lumMod val="75000"/>
                  </a:schemeClr>
                </a:solidFill>
                <a:latin typeface="Arial" panose="020B0604020202020204" pitchFamily="34" charset="0"/>
                <a:cs typeface="Arial" panose="020B0604020202020204" pitchFamily="34" charset="0"/>
              </a:rPr>
              <a:t>159н</a:t>
            </a:r>
            <a:br>
              <a:rPr lang="ru-RU" sz="2600" b="1" dirty="0">
                <a:solidFill>
                  <a:schemeClr val="accent6">
                    <a:lumMod val="75000"/>
                  </a:schemeClr>
                </a:solidFill>
                <a:latin typeface="Arial" panose="020B0604020202020204" pitchFamily="34" charset="0"/>
                <a:cs typeface="Arial" panose="020B0604020202020204" pitchFamily="34" charset="0"/>
              </a:rPr>
            </a:br>
            <a:r>
              <a:rPr lang="ru-RU" sz="2600" b="1" dirty="0" smtClean="0">
                <a:solidFill>
                  <a:schemeClr val="accent6">
                    <a:lumMod val="75000"/>
                  </a:schemeClr>
                </a:solidFill>
                <a:latin typeface="Arial" panose="020B0604020202020204" pitchFamily="34" charset="0"/>
                <a:cs typeface="Arial" panose="020B0604020202020204" pitchFamily="34" charset="0"/>
              </a:rPr>
              <a:t>«О </a:t>
            </a:r>
            <a:r>
              <a:rPr lang="ru-RU" sz="2600" b="1" dirty="0">
                <a:solidFill>
                  <a:schemeClr val="accent6">
                    <a:lumMod val="75000"/>
                  </a:schemeClr>
                </a:solidFill>
                <a:latin typeface="Arial" panose="020B0604020202020204" pitchFamily="34" charset="0"/>
                <a:cs typeface="Arial" panose="020B0604020202020204" pitchFamily="34" charset="0"/>
              </a:rPr>
              <a:t>внесении изменений в Общие требования к порядку составления и утверждения отчета о результатах деятельности государственного (муниципального) учреждения и об использовании закрепленного за ним государственного (муниципального) имущества, утвержденные приказом Министерства финансов Российской Федерации от 2 ноября 2021 г. N </a:t>
            </a:r>
            <a:r>
              <a:rPr lang="ru-RU" sz="2600" b="1" dirty="0" smtClean="0">
                <a:solidFill>
                  <a:schemeClr val="accent6">
                    <a:lumMod val="75000"/>
                  </a:schemeClr>
                </a:solidFill>
                <a:latin typeface="Arial" panose="020B0604020202020204" pitchFamily="34" charset="0"/>
                <a:cs typeface="Arial" panose="020B0604020202020204" pitchFamily="34" charset="0"/>
              </a:rPr>
              <a:t>171н»</a:t>
            </a:r>
            <a:r>
              <a:rPr lang="ru-RU" sz="2600" b="1" dirty="0">
                <a:solidFill>
                  <a:schemeClr val="accent6">
                    <a:lumMod val="75000"/>
                  </a:schemeClr>
                </a:solidFill>
                <a:latin typeface="Arial" panose="020B0604020202020204" pitchFamily="34" charset="0"/>
                <a:cs typeface="Arial" panose="020B0604020202020204" pitchFamily="34" charset="0"/>
              </a:rPr>
              <a:t/>
            </a:r>
            <a:br>
              <a:rPr lang="ru-RU" sz="2600" b="1" dirty="0">
                <a:solidFill>
                  <a:schemeClr val="accent6">
                    <a:lumMod val="75000"/>
                  </a:schemeClr>
                </a:solidFill>
                <a:latin typeface="Arial" panose="020B0604020202020204" pitchFamily="34" charset="0"/>
                <a:cs typeface="Arial" panose="020B0604020202020204" pitchFamily="34" charset="0"/>
              </a:rPr>
            </a:br>
            <a:endParaRPr lang="ru-RU" sz="2600" b="1" dirty="0">
              <a:solidFill>
                <a:schemeClr val="accent6">
                  <a:lumMod val="75000"/>
                </a:schemeClr>
              </a:solidFill>
              <a:latin typeface="Arial" panose="020B0604020202020204" pitchFamily="34" charset="0"/>
              <a:cs typeface="Arial" panose="020B0604020202020204" pitchFamily="34" charset="0"/>
            </a:endParaRPr>
          </a:p>
        </p:txBody>
      </p:sp>
      <p:sp>
        <p:nvSpPr>
          <p:cNvPr id="3" name="Подзаголовок 2"/>
          <p:cNvSpPr>
            <a:spLocks noGrp="1"/>
          </p:cNvSpPr>
          <p:nvPr>
            <p:ph type="subTitle" idx="1"/>
          </p:nvPr>
        </p:nvSpPr>
        <p:spPr>
          <a:xfrm>
            <a:off x="1259632" y="5157192"/>
            <a:ext cx="6768752" cy="360040"/>
          </a:xfrm>
        </p:spPr>
        <p:txBody>
          <a:bodyPr/>
          <a:lstStyle/>
          <a:p>
            <a:r>
              <a:rPr lang="ru-RU" b="1" dirty="0">
                <a:solidFill>
                  <a:schemeClr val="accent6">
                    <a:lumMod val="75000"/>
                  </a:schemeClr>
                </a:solidFill>
              </a:rPr>
              <a:t>(Зарегистрировано в Минюсте России 05.12.2022 N 71360)</a:t>
            </a:r>
          </a:p>
          <a:p>
            <a:endParaRPr lang="ru-RU" dirty="0"/>
          </a:p>
        </p:txBody>
      </p:sp>
    </p:spTree>
    <p:extLst>
      <p:ext uri="{BB962C8B-B14F-4D97-AF65-F5344CB8AC3E}">
        <p14:creationId xmlns:p14="http://schemas.microsoft.com/office/powerpoint/2010/main" val="2894363647"/>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Таблица 3"/>
          <p:cNvGraphicFramePr>
            <a:graphicFrameLocks noGrp="1"/>
          </p:cNvGraphicFramePr>
          <p:nvPr/>
        </p:nvGraphicFramePr>
        <p:xfrm>
          <a:off x="179513" y="260645"/>
          <a:ext cx="8712966" cy="6249988"/>
        </p:xfrm>
        <a:graphic>
          <a:graphicData uri="http://schemas.openxmlformats.org/drawingml/2006/table">
            <a:tbl>
              <a:tblPr/>
              <a:tblGrid>
                <a:gridCol w="2174823">
                  <a:extLst>
                    <a:ext uri="{9D8B030D-6E8A-4147-A177-3AD203B41FA5}">
                      <a16:colId xmlns:a16="http://schemas.microsoft.com/office/drawing/2014/main" val="2373042146"/>
                    </a:ext>
                  </a:extLst>
                </a:gridCol>
                <a:gridCol w="1025859">
                  <a:extLst>
                    <a:ext uri="{9D8B030D-6E8A-4147-A177-3AD203B41FA5}">
                      <a16:colId xmlns:a16="http://schemas.microsoft.com/office/drawing/2014/main" val="106185403"/>
                    </a:ext>
                  </a:extLst>
                </a:gridCol>
                <a:gridCol w="984825">
                  <a:extLst>
                    <a:ext uri="{9D8B030D-6E8A-4147-A177-3AD203B41FA5}">
                      <a16:colId xmlns:a16="http://schemas.microsoft.com/office/drawing/2014/main" val="2133515128"/>
                    </a:ext>
                  </a:extLst>
                </a:gridCol>
                <a:gridCol w="1039537">
                  <a:extLst>
                    <a:ext uri="{9D8B030D-6E8A-4147-A177-3AD203B41FA5}">
                      <a16:colId xmlns:a16="http://schemas.microsoft.com/office/drawing/2014/main" val="3018599813"/>
                    </a:ext>
                  </a:extLst>
                </a:gridCol>
                <a:gridCol w="1130726">
                  <a:extLst>
                    <a:ext uri="{9D8B030D-6E8A-4147-A177-3AD203B41FA5}">
                      <a16:colId xmlns:a16="http://schemas.microsoft.com/office/drawing/2014/main" val="1905148444"/>
                    </a:ext>
                  </a:extLst>
                </a:gridCol>
                <a:gridCol w="1244710">
                  <a:extLst>
                    <a:ext uri="{9D8B030D-6E8A-4147-A177-3AD203B41FA5}">
                      <a16:colId xmlns:a16="http://schemas.microsoft.com/office/drawing/2014/main" val="1842832744"/>
                    </a:ext>
                  </a:extLst>
                </a:gridCol>
                <a:gridCol w="1112486">
                  <a:extLst>
                    <a:ext uri="{9D8B030D-6E8A-4147-A177-3AD203B41FA5}">
                      <a16:colId xmlns:a16="http://schemas.microsoft.com/office/drawing/2014/main" val="3406750113"/>
                    </a:ext>
                  </a:extLst>
                </a:gridCol>
              </a:tblGrid>
              <a:tr h="610878">
                <a:tc gridSpan="7">
                  <a:txBody>
                    <a:bodyPr/>
                    <a:lstStyle/>
                    <a:p>
                      <a:pPr algn="ctr" fontAlgn="ctr"/>
                      <a:r>
                        <a:rPr lang="ru-RU" sz="1100" b="1" i="0" u="none" strike="noStrike" dirty="0">
                          <a:solidFill>
                            <a:srgbClr val="000000"/>
                          </a:solidFill>
                          <a:effectLst/>
                          <a:latin typeface="Arial" panose="020B0604020202020204" pitchFamily="34" charset="0"/>
                          <a:cs typeface="Arial" panose="020B0604020202020204" pitchFamily="34" charset="0"/>
                        </a:rPr>
                        <a:t>Отчет </a:t>
                      </a:r>
                      <a:br>
                        <a:rPr lang="ru-RU" sz="1100" b="1" i="0" u="none" strike="noStrike" dirty="0">
                          <a:solidFill>
                            <a:srgbClr val="000000"/>
                          </a:solidFill>
                          <a:effectLst/>
                          <a:latin typeface="Arial" panose="020B0604020202020204" pitchFamily="34" charset="0"/>
                          <a:cs typeface="Arial" panose="020B0604020202020204" pitchFamily="34" charset="0"/>
                        </a:rPr>
                      </a:br>
                      <a:r>
                        <a:rPr lang="ru-RU" sz="1100" b="1" i="0" u="none" strike="noStrike" dirty="0">
                          <a:solidFill>
                            <a:srgbClr val="000000"/>
                          </a:solidFill>
                          <a:effectLst/>
                          <a:latin typeface="Arial" panose="020B0604020202020204" pitchFamily="34" charset="0"/>
                          <a:cs typeface="Arial" panose="020B0604020202020204" pitchFamily="34" charset="0"/>
                        </a:rPr>
                        <a:t>о результатах деятельности государственного (муниципального) учреждения и об использовании закрепленного за ним государственного (муниципального) имущества</a:t>
                      </a:r>
                    </a:p>
                  </a:txBody>
                  <a:tcPr marL="6155" marR="6155" marT="6155" marB="0" anchor="ctr">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374984860"/>
                  </a:ext>
                </a:extLst>
              </a:tr>
              <a:tr h="175733">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a:noFill/>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a:noFill/>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a:noFill/>
                    </a:lnB>
                    <a:solidFill>
                      <a:srgbClr val="FFFFFF"/>
                    </a:solidFill>
                  </a:tcPr>
                </a:tc>
                <a:tc>
                  <a:txBody>
                    <a:bodyPr/>
                    <a:lstStyle/>
                    <a:p>
                      <a:pPr algn="l" fontAlgn="b"/>
                      <a:r>
                        <a:rPr lang="ru-RU" sz="1100" b="1"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a:noFill/>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a:noFill/>
                    </a:lnB>
                    <a:solidFill>
                      <a:srgbClr val="FFFFFF"/>
                    </a:solidFill>
                  </a:tcPr>
                </a:tc>
                <a:tc>
                  <a:txBody>
                    <a:bodyPr/>
                    <a:lstStyle/>
                    <a:p>
                      <a:pPr algn="l" fontAlgn="b"/>
                      <a:r>
                        <a:rPr lang="ru-RU" sz="1100" b="1"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КОДЫ</a:t>
                      </a:r>
                    </a:p>
                  </a:txBody>
                  <a:tcPr marL="6155" marR="6155" marT="615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4286640148"/>
                  </a:ext>
                </a:extLst>
              </a:tr>
              <a:tr h="167364">
                <a:tc gridSpan="5">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на 1  ___________  20__ г.</a:t>
                      </a:r>
                    </a:p>
                  </a:txBody>
                  <a:tcPr marL="6155" marR="6155" marT="6155"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r" fontAlgn="b"/>
                      <a:r>
                        <a:rPr lang="ru-RU" sz="1100" b="0" i="0" u="none" strike="noStrike">
                          <a:solidFill>
                            <a:srgbClr val="000000"/>
                          </a:solidFill>
                          <a:effectLst/>
                          <a:latin typeface="Arial" panose="020B0604020202020204" pitchFamily="34" charset="0"/>
                          <a:cs typeface="Arial" panose="020B0604020202020204" pitchFamily="34" charset="0"/>
                        </a:rPr>
                        <a:t>Дата </a:t>
                      </a:r>
                    </a:p>
                  </a:txBody>
                  <a:tcPr marL="6155" marR="55392" marT="6155"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587039475"/>
                  </a:ext>
                </a:extLst>
              </a:tr>
              <a:tr h="292887">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a:noFill/>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a:noFill/>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a:noFill/>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a:noFill/>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a:noFill/>
                    </a:lnB>
                    <a:solidFill>
                      <a:srgbClr val="FFFFFF"/>
                    </a:solidFill>
                  </a:tcPr>
                </a:tc>
                <a:tc>
                  <a:txBody>
                    <a:bodyPr/>
                    <a:lstStyle/>
                    <a:p>
                      <a:pPr algn="r" fontAlgn="b"/>
                      <a:r>
                        <a:rPr lang="ru-RU" sz="1100" b="0" i="0" u="none" strike="noStrike">
                          <a:solidFill>
                            <a:srgbClr val="000000"/>
                          </a:solidFill>
                          <a:effectLst/>
                          <a:latin typeface="Arial" panose="020B0604020202020204" pitchFamily="34" charset="0"/>
                          <a:cs typeface="Arial" panose="020B0604020202020204" pitchFamily="34" charset="0"/>
                        </a:rPr>
                        <a:t>по Сводному </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реестру</a:t>
                      </a:r>
                    </a:p>
                  </a:txBody>
                  <a:tcPr marL="6155" marR="55392" marT="6155"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641955856"/>
                  </a:ext>
                </a:extLst>
              </a:tr>
              <a:tr h="167364">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a:noFill/>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a:noFill/>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a:noFill/>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a:noFill/>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a:noFill/>
                    </a:lnB>
                    <a:solidFill>
                      <a:srgbClr val="FFFFFF"/>
                    </a:solidFill>
                  </a:tcPr>
                </a:tc>
                <a:tc>
                  <a:txBody>
                    <a:bodyPr/>
                    <a:lstStyle/>
                    <a:p>
                      <a:pPr algn="r" fontAlgn="b"/>
                      <a:r>
                        <a:rPr lang="ru-RU" sz="1100" b="0" i="0" u="none" strike="noStrike">
                          <a:solidFill>
                            <a:srgbClr val="000000"/>
                          </a:solidFill>
                          <a:effectLst/>
                          <a:latin typeface="Arial" panose="020B0604020202020204" pitchFamily="34" charset="0"/>
                          <a:cs typeface="Arial" panose="020B0604020202020204" pitchFamily="34" charset="0"/>
                        </a:rPr>
                        <a:t>ИНН</a:t>
                      </a:r>
                    </a:p>
                  </a:txBody>
                  <a:tcPr marL="6155" marR="55392" marT="6155"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157790573"/>
                  </a:ext>
                </a:extLst>
              </a:tr>
              <a:tr h="167364">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Учреждение                                                                          </a:t>
                      </a:r>
                    </a:p>
                  </a:txBody>
                  <a:tcPr marL="6155" marR="6155" marT="6155" marB="0" anchor="b">
                    <a:lnL>
                      <a:noFill/>
                    </a:lnL>
                    <a:lnR>
                      <a:noFill/>
                    </a:lnR>
                    <a:lnT>
                      <a:noFill/>
                    </a:lnT>
                    <a:lnB>
                      <a:noFill/>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ru-RU" sz="1100" b="0" i="0" u="none" strike="noStrike">
                          <a:solidFill>
                            <a:srgbClr val="000000"/>
                          </a:solidFill>
                          <a:effectLst/>
                          <a:latin typeface="Arial" panose="020B0604020202020204" pitchFamily="34" charset="0"/>
                          <a:cs typeface="Arial" panose="020B0604020202020204" pitchFamily="34" charset="0"/>
                        </a:rPr>
                        <a:t>КПП</a:t>
                      </a:r>
                    </a:p>
                  </a:txBody>
                  <a:tcPr marL="6155" marR="55392" marT="6155"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125451256"/>
                  </a:ext>
                </a:extLst>
              </a:tr>
              <a:tr h="167364">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Тип учреждения</a:t>
                      </a:r>
                    </a:p>
                  </a:txBody>
                  <a:tcPr marL="6155" marR="6155" marT="6155" marB="0" anchor="b">
                    <a:lnL>
                      <a:noFill/>
                    </a:lnL>
                    <a:lnR>
                      <a:noFill/>
                    </a:lnR>
                    <a:lnT>
                      <a:noFill/>
                    </a:lnT>
                    <a:lnB>
                      <a:noFill/>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55392" marT="6155"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420042248"/>
                  </a:ext>
                </a:extLst>
              </a:tr>
              <a:tr h="150628">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a:noFill/>
                    </a:lnB>
                    <a:solidFill>
                      <a:srgbClr val="FFFFFF"/>
                    </a:solidFill>
                  </a:tcPr>
                </a:tc>
                <a:tc gridSpan="4">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(казенное - «01», бюджетное - «02», автономное - «03») </a:t>
                      </a:r>
                    </a:p>
                  </a:txBody>
                  <a:tcPr marL="6155" marR="6155" marT="6155"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55392" marT="6155"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855430194"/>
                  </a:ext>
                </a:extLst>
              </a:tr>
              <a:tr h="435146">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Орган, осуществляющий </a:t>
                      </a:r>
                      <a:br>
                        <a:rPr lang="ru-RU" sz="1100" b="0" i="0" u="none" strike="noStrike" dirty="0">
                          <a:solidFill>
                            <a:srgbClr val="000000"/>
                          </a:solidFill>
                          <a:effectLst/>
                          <a:latin typeface="Arial" panose="020B0604020202020204" pitchFamily="34" charset="0"/>
                          <a:cs typeface="Arial" panose="020B0604020202020204" pitchFamily="34" charset="0"/>
                        </a:rPr>
                      </a:br>
                      <a:r>
                        <a:rPr lang="ru-RU" sz="1100" b="0" i="0" u="none" strike="noStrike" dirty="0">
                          <a:solidFill>
                            <a:srgbClr val="000000"/>
                          </a:solidFill>
                          <a:effectLst/>
                          <a:latin typeface="Arial" panose="020B0604020202020204" pitchFamily="34" charset="0"/>
                          <a:cs typeface="Arial" panose="020B0604020202020204" pitchFamily="34" charset="0"/>
                        </a:rPr>
                        <a:t>функции и полномочия учредителя                                               </a:t>
                      </a:r>
                    </a:p>
                  </a:txBody>
                  <a:tcPr marL="6155" marR="6155" marT="6155" marB="0" anchor="b">
                    <a:lnL>
                      <a:noFill/>
                    </a:lnL>
                    <a:lnR>
                      <a:noFill/>
                    </a:lnR>
                    <a:lnT>
                      <a:noFill/>
                    </a:lnT>
                    <a:lnB>
                      <a:noFill/>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ru-RU" sz="1100" b="0" i="0" u="none" strike="noStrike">
                          <a:solidFill>
                            <a:srgbClr val="000000"/>
                          </a:solidFill>
                          <a:effectLst/>
                          <a:latin typeface="Arial" panose="020B0604020202020204" pitchFamily="34" charset="0"/>
                          <a:cs typeface="Arial" panose="020B0604020202020204" pitchFamily="34" charset="0"/>
                        </a:rPr>
                        <a:t> по БК</a:t>
                      </a:r>
                    </a:p>
                  </a:txBody>
                  <a:tcPr marL="6155" marR="55392" marT="6155"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067184877"/>
                  </a:ext>
                </a:extLst>
              </a:tr>
              <a:tr h="326359">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Публично-правовое образование</a:t>
                      </a:r>
                    </a:p>
                  </a:txBody>
                  <a:tcPr marL="6155" marR="6155" marT="6155" marB="0" anchor="b">
                    <a:lnL>
                      <a:noFill/>
                    </a:lnL>
                    <a:lnR>
                      <a:noFill/>
                    </a:lnR>
                    <a:lnT>
                      <a:noFill/>
                    </a:lnT>
                    <a:lnB>
                      <a:noFill/>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ru-RU" sz="1100" b="0" i="0" u="none" strike="noStrike">
                          <a:solidFill>
                            <a:srgbClr val="000000"/>
                          </a:solidFill>
                          <a:effectLst/>
                          <a:latin typeface="Arial" panose="020B0604020202020204" pitchFamily="34" charset="0"/>
                          <a:cs typeface="Arial" panose="020B0604020202020204" pitchFamily="34" charset="0"/>
                        </a:rPr>
                        <a:t>по ОКТМО</a:t>
                      </a:r>
                    </a:p>
                  </a:txBody>
                  <a:tcPr marL="6155" marR="55392" marT="6155"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23231624"/>
                  </a:ext>
                </a:extLst>
              </a:tr>
              <a:tr h="175733">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Периодичность: годовая</a:t>
                      </a:r>
                    </a:p>
                  </a:txBody>
                  <a:tcPr marL="6155" marR="6155" marT="6155" marB="0" anchor="b">
                    <a:lnL>
                      <a:noFill/>
                    </a:lnL>
                    <a:lnR>
                      <a:noFill/>
                    </a:lnR>
                    <a:lnT>
                      <a:noFill/>
                    </a:lnT>
                    <a:lnB>
                      <a:noFill/>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6155" marR="55392" marT="6155"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95680588"/>
                  </a:ext>
                </a:extLst>
              </a:tr>
              <a:tr h="167364">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a:noFill/>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a:noFill/>
                    </a:lnB>
                    <a:solidFill>
                      <a:srgbClr val="FFFFFF"/>
                    </a:solidFill>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ctr">
                    <a:lnL>
                      <a:noFill/>
                    </a:lnL>
                    <a:lnR>
                      <a:noFill/>
                    </a:lnR>
                    <a:lnT>
                      <a:noFill/>
                    </a:lnT>
                    <a:lnB>
                      <a:noFill/>
                    </a:lnB>
                    <a:solidFill>
                      <a:srgbClr val="FFFFFF"/>
                    </a:solidFill>
                  </a:tcPr>
                </a:tc>
                <a:tc>
                  <a:txBody>
                    <a:bodyPr/>
                    <a:lstStyle/>
                    <a:p>
                      <a:pPr algn="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a:noFill/>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a:noFill/>
                    </a:lnB>
                    <a:solidFill>
                      <a:srgbClr val="FFFFFF"/>
                    </a:solidFill>
                  </a:tcPr>
                </a:tc>
                <a:tc>
                  <a:txBody>
                    <a:bodyPr/>
                    <a:lstStyle/>
                    <a:p>
                      <a:pPr algn="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55392" marT="6155" marB="0" anchor="b">
                    <a:lnL>
                      <a:noFill/>
                    </a:lnL>
                    <a:lnR>
                      <a:noFill/>
                    </a:lnR>
                    <a:lnT>
                      <a:noFill/>
                    </a:lnT>
                    <a:lnB>
                      <a:noFill/>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1722708061"/>
                  </a:ext>
                </a:extLst>
              </a:tr>
              <a:tr h="167364">
                <a:tc gridSpan="7">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Раздел 1. Результаты деятельности</a:t>
                      </a:r>
                    </a:p>
                  </a:txBody>
                  <a:tcPr marL="6155" marR="6155" marT="6155"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183740539"/>
                  </a:ext>
                </a:extLst>
              </a:tr>
              <a:tr h="167364">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1.</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116363576"/>
                  </a:ext>
                </a:extLst>
              </a:tr>
              <a:tr h="167364">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2.</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891531512"/>
                  </a:ext>
                </a:extLst>
              </a:tr>
              <a:tr h="167364">
                <a:tc gridSpan="7">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Раздел 2. Использование имущества, закрепленного за учреждением</a:t>
                      </a:r>
                    </a:p>
                  </a:txBody>
                  <a:tcPr marL="6155" marR="6155" marT="6155"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766767905"/>
                  </a:ext>
                </a:extLst>
              </a:tr>
              <a:tr h="167364">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1.</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588232281"/>
                  </a:ext>
                </a:extLst>
              </a:tr>
              <a:tr h="167364">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2.</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4283711672"/>
                  </a:ext>
                </a:extLst>
              </a:tr>
              <a:tr h="167364">
                <a:tc gridSpan="7">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Раздел 3. Эффективность деятельности</a:t>
                      </a:r>
                    </a:p>
                  </a:txBody>
                  <a:tcPr marL="6155" marR="6155" marT="6155"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559061900"/>
                  </a:ext>
                </a:extLst>
              </a:tr>
              <a:tr h="167364">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1.</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4234457239"/>
                  </a:ext>
                </a:extLst>
              </a:tr>
              <a:tr h="167364">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2.</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199431172"/>
                  </a:ext>
                </a:extLst>
              </a:tr>
              <a:tr h="167364">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155" marR="6155" marT="615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2299925281"/>
                  </a:ext>
                </a:extLst>
              </a:tr>
              <a:tr h="451883">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Руководитель </a:t>
                      </a:r>
                      <a:br>
                        <a:rPr lang="ru-RU" sz="1100" b="0" i="0" u="none" strike="noStrike" dirty="0">
                          <a:solidFill>
                            <a:srgbClr val="000000"/>
                          </a:solidFill>
                          <a:effectLst/>
                          <a:latin typeface="Arial" panose="020B0604020202020204" pitchFamily="34" charset="0"/>
                          <a:cs typeface="Arial" panose="020B0604020202020204" pitchFamily="34" charset="0"/>
                        </a:rPr>
                      </a:br>
                      <a:r>
                        <a:rPr lang="ru-RU" sz="1100" b="0" i="0" u="none" strike="noStrike" dirty="0">
                          <a:solidFill>
                            <a:srgbClr val="000000"/>
                          </a:solidFill>
                          <a:effectLst/>
                          <a:latin typeface="Arial" panose="020B0604020202020204" pitchFamily="34" charset="0"/>
                          <a:cs typeface="Arial" panose="020B0604020202020204" pitchFamily="34" charset="0"/>
                        </a:rPr>
                        <a:t>(уполномоченное лицо) Учреждения</a:t>
                      </a:r>
                    </a:p>
                  </a:txBody>
                  <a:tcPr marL="6155" marR="6155" marT="6155" marB="0" anchor="b">
                    <a:lnL>
                      <a:noFill/>
                    </a:lnL>
                    <a:lnR>
                      <a:noFill/>
                    </a:lnR>
                    <a:lnT>
                      <a:noFill/>
                    </a:lnT>
                    <a:lnB>
                      <a:noFill/>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a:noFill/>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b">
                    <a:lnL>
                      <a:noFill/>
                    </a:lnL>
                    <a:lnR>
                      <a:noFill/>
                    </a:lnR>
                    <a:lnT>
                      <a:noFill/>
                    </a:lnT>
                    <a:lnB>
                      <a:noFill/>
                    </a:lnB>
                    <a:solidFill>
                      <a:srgbClr val="FFFFFF"/>
                    </a:solidFill>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6155" marR="6155" marT="6155" marB="0" anchor="b">
                    <a:lnL>
                      <a:noFill/>
                    </a:lnL>
                    <a:lnR>
                      <a:noFill/>
                    </a:lnR>
                    <a:lnT>
                      <a:noFill/>
                    </a:lnT>
                    <a:lnB>
                      <a:noFill/>
                    </a:lnB>
                  </a:tcPr>
                </a:tc>
                <a:extLst>
                  <a:ext uri="{0D108BD9-81ED-4DB2-BD59-A6C34878D82A}">
                    <a16:rowId xmlns:a16="http://schemas.microsoft.com/office/drawing/2014/main" val="3837555237"/>
                  </a:ext>
                </a:extLst>
              </a:tr>
              <a:tr h="167364">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155" marR="6155" marT="6155" marB="0" anchor="ctr">
                    <a:lnL>
                      <a:noFill/>
                    </a:lnL>
                    <a:lnR>
                      <a:noFill/>
                    </a:lnR>
                    <a:lnT>
                      <a:noFill/>
                    </a:lnT>
                    <a:lnB>
                      <a:noFill/>
                    </a:lnB>
                    <a:solidFill>
                      <a:srgbClr val="FFFFFF"/>
                    </a:solidFill>
                  </a:tcPr>
                </a:tc>
                <a:tc>
                  <a:txBody>
                    <a:bodyPr/>
                    <a:lstStyle/>
                    <a:p>
                      <a:pPr algn="ctr" fontAlgn="t"/>
                      <a:r>
                        <a:rPr lang="ru-RU" sz="1100" b="0" i="0" u="none" strike="noStrike">
                          <a:solidFill>
                            <a:srgbClr val="000000"/>
                          </a:solidFill>
                          <a:effectLst/>
                          <a:latin typeface="Arial" panose="020B0604020202020204" pitchFamily="34" charset="0"/>
                          <a:cs typeface="Arial" panose="020B0604020202020204" pitchFamily="34" charset="0"/>
                        </a:rPr>
                        <a:t>(должность)</a:t>
                      </a:r>
                    </a:p>
                  </a:txBody>
                  <a:tcPr marL="6155" marR="6155" marT="6155" marB="0">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t"/>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lnL>
                      <a:noFill/>
                    </a:lnL>
                    <a:lnR>
                      <a:noFill/>
                    </a:lnR>
                    <a:lnT>
                      <a:noFill/>
                    </a:lnT>
                    <a:lnB>
                      <a:noFill/>
                    </a:lnB>
                    <a:solidFill>
                      <a:srgbClr val="FFFFFF"/>
                    </a:solidFill>
                  </a:tcPr>
                </a:tc>
                <a:tc>
                  <a:txBody>
                    <a:bodyPr/>
                    <a:lstStyle/>
                    <a:p>
                      <a:pPr algn="l" fontAlgn="t"/>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lnL>
                      <a:noFill/>
                    </a:lnL>
                    <a:lnR>
                      <a:noFill/>
                    </a:lnR>
                    <a:lnT>
                      <a:noFill/>
                    </a:lnT>
                    <a:lnB>
                      <a:noFill/>
                    </a:lnB>
                    <a:solidFill>
                      <a:srgbClr val="FFFFFF"/>
                    </a:solidFill>
                  </a:tcPr>
                </a:tc>
                <a:tc gridSpan="2">
                  <a:txBody>
                    <a:bodyPr/>
                    <a:lstStyle/>
                    <a:p>
                      <a:pPr algn="ctr" fontAlgn="t"/>
                      <a:r>
                        <a:rPr lang="ru-RU" sz="1100" b="0" i="0" u="none" strike="noStrike">
                          <a:solidFill>
                            <a:srgbClr val="000000"/>
                          </a:solidFill>
                          <a:effectLst/>
                          <a:latin typeface="Arial" panose="020B0604020202020204" pitchFamily="34" charset="0"/>
                          <a:cs typeface="Arial" panose="020B0604020202020204" pitchFamily="34" charset="0"/>
                        </a:rPr>
                        <a:t>(расшифровка подписи)</a:t>
                      </a:r>
                    </a:p>
                  </a:txBody>
                  <a:tcPr marL="6155" marR="6155" marT="6155" marB="0">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a:txBody>
                    <a:bodyPr/>
                    <a:lstStyle/>
                    <a:p>
                      <a:pPr algn="ctr" fontAlgn="t"/>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lnL>
                      <a:noFill/>
                    </a:lnL>
                    <a:lnR>
                      <a:noFill/>
                    </a:lnR>
                    <a:lnT>
                      <a:noFill/>
                    </a:lnT>
                    <a:lnB>
                      <a:noFill/>
                    </a:lnB>
                    <a:solidFill>
                      <a:srgbClr val="FFFFFF"/>
                    </a:solidFill>
                  </a:tcPr>
                </a:tc>
                <a:extLst>
                  <a:ext uri="{0D108BD9-81ED-4DB2-BD59-A6C34878D82A}">
                    <a16:rowId xmlns:a16="http://schemas.microsoft.com/office/drawing/2014/main" val="3036123780"/>
                  </a:ext>
                </a:extLst>
              </a:tr>
              <a:tr h="167364">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Исполнитель</a:t>
                      </a:r>
                    </a:p>
                  </a:txBody>
                  <a:tcPr marL="6155" marR="6155" marT="6155" marB="0" anchor="b">
                    <a:lnL>
                      <a:noFill/>
                    </a:lnL>
                    <a:lnR>
                      <a:noFill/>
                    </a:lnR>
                    <a:lnT>
                      <a:noFill/>
                    </a:lnT>
                    <a:lnB>
                      <a:noFill/>
                    </a:lnB>
                    <a:solidFill>
                      <a:srgbClr val="FFFFFF"/>
                    </a:solidFill>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ctr">
                    <a:lnL>
                      <a:noFill/>
                    </a:lnL>
                    <a:lnR>
                      <a:noFill/>
                    </a:lnR>
                    <a:lnT>
                      <a:noFill/>
                    </a:lnT>
                    <a:lnB>
                      <a:noFill/>
                    </a:lnB>
                    <a:solidFill>
                      <a:srgbClr val="FFFFFF"/>
                    </a:solidFill>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ctr">
                    <a:lnL>
                      <a:noFill/>
                    </a:lnL>
                    <a:lnR>
                      <a:noFill/>
                    </a:lnR>
                    <a:lnT>
                      <a:noFill/>
                    </a:lnT>
                    <a:lnB>
                      <a:noFill/>
                    </a:lnB>
                    <a:solidFill>
                      <a:srgbClr val="FFFFFF"/>
                    </a:solidFill>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6155" marR="6155" marT="6155" marB="0" anchor="b">
                    <a:lnL>
                      <a:noFill/>
                    </a:lnL>
                    <a:lnR>
                      <a:noFill/>
                    </a:lnR>
                    <a:lnT>
                      <a:noFill/>
                    </a:lnT>
                    <a:lnB>
                      <a:noFill/>
                    </a:lnB>
                  </a:tcPr>
                </a:tc>
                <a:extLst>
                  <a:ext uri="{0D108BD9-81ED-4DB2-BD59-A6C34878D82A}">
                    <a16:rowId xmlns:a16="http://schemas.microsoft.com/office/drawing/2014/main" val="1395953375"/>
                  </a:ext>
                </a:extLst>
              </a:tr>
              <a:tr h="167364">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155" marR="6155" marT="6155" marB="0" anchor="ctr">
                    <a:lnL>
                      <a:noFill/>
                    </a:lnL>
                    <a:lnR>
                      <a:noFill/>
                    </a:lnR>
                    <a:lnT>
                      <a:noFill/>
                    </a:lnT>
                    <a:lnB>
                      <a:noFill/>
                    </a:lnB>
                    <a:solidFill>
                      <a:srgbClr val="FFFFFF"/>
                    </a:solidFill>
                  </a:tcPr>
                </a:tc>
                <a:tc>
                  <a:txBody>
                    <a:bodyPr/>
                    <a:lstStyle/>
                    <a:p>
                      <a:pPr algn="ctr" fontAlgn="t"/>
                      <a:r>
                        <a:rPr lang="ru-RU" sz="1100" b="0" i="0" u="none" strike="noStrike" dirty="0">
                          <a:solidFill>
                            <a:srgbClr val="000000"/>
                          </a:solidFill>
                          <a:effectLst/>
                          <a:latin typeface="Arial" panose="020B0604020202020204" pitchFamily="34" charset="0"/>
                          <a:cs typeface="Arial" panose="020B0604020202020204" pitchFamily="34" charset="0"/>
                        </a:rPr>
                        <a:t>(должность)</a:t>
                      </a:r>
                    </a:p>
                  </a:txBody>
                  <a:tcPr marL="6155" marR="6155" marT="6155" marB="0">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t"/>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155" marR="6155" marT="6155" marB="0">
                    <a:lnL>
                      <a:noFill/>
                    </a:lnL>
                    <a:lnR>
                      <a:noFill/>
                    </a:lnR>
                    <a:lnT>
                      <a:noFill/>
                    </a:lnT>
                    <a:lnB>
                      <a:noFill/>
                    </a:lnB>
                    <a:solidFill>
                      <a:srgbClr val="FFFFFF"/>
                    </a:solidFill>
                  </a:tcPr>
                </a:tc>
                <a:tc>
                  <a:txBody>
                    <a:bodyPr/>
                    <a:lstStyle/>
                    <a:p>
                      <a:pPr algn="l" fontAlgn="t"/>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155" marR="6155" marT="6155" marB="0">
                    <a:lnL>
                      <a:noFill/>
                    </a:lnL>
                    <a:lnR>
                      <a:noFill/>
                    </a:lnR>
                    <a:lnT>
                      <a:noFill/>
                    </a:lnT>
                    <a:lnB>
                      <a:noFill/>
                    </a:lnB>
                    <a:solidFill>
                      <a:srgbClr val="FFFFFF"/>
                    </a:solidFill>
                  </a:tcPr>
                </a:tc>
                <a:tc gridSpan="2">
                  <a:txBody>
                    <a:bodyPr/>
                    <a:lstStyle/>
                    <a:p>
                      <a:pPr algn="ctr" fontAlgn="t"/>
                      <a:r>
                        <a:rPr lang="ru-RU" sz="1100" b="0" i="0" u="none" strike="noStrike" dirty="0">
                          <a:solidFill>
                            <a:srgbClr val="000000"/>
                          </a:solidFill>
                          <a:effectLst/>
                          <a:latin typeface="Arial" panose="020B0604020202020204" pitchFamily="34" charset="0"/>
                          <a:cs typeface="Arial" panose="020B0604020202020204" pitchFamily="34" charset="0"/>
                        </a:rPr>
                        <a:t>(телефон)</a:t>
                      </a:r>
                    </a:p>
                  </a:txBody>
                  <a:tcPr marL="6155" marR="6155" marT="6155" marB="0">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a:txBody>
                    <a:bodyPr/>
                    <a:lstStyle/>
                    <a:p>
                      <a:pPr algn="ctr" fontAlgn="t"/>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lnL>
                      <a:noFill/>
                    </a:lnL>
                    <a:lnR>
                      <a:noFill/>
                    </a:lnR>
                    <a:lnT>
                      <a:noFill/>
                    </a:lnT>
                    <a:lnB>
                      <a:noFill/>
                    </a:lnB>
                    <a:solidFill>
                      <a:srgbClr val="FFFFFF"/>
                    </a:solidFill>
                  </a:tcPr>
                </a:tc>
                <a:extLst>
                  <a:ext uri="{0D108BD9-81ED-4DB2-BD59-A6C34878D82A}">
                    <a16:rowId xmlns:a16="http://schemas.microsoft.com/office/drawing/2014/main" val="3545343032"/>
                  </a:ext>
                </a:extLst>
              </a:tr>
              <a:tr h="284519">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«___»_________ 20____ г.</a:t>
                      </a:r>
                    </a:p>
                  </a:txBody>
                  <a:tcPr marL="6155" marR="6155" marT="6155" marB="0" anchor="ctr">
                    <a:lnL>
                      <a:noFill/>
                    </a:lnL>
                    <a:lnR>
                      <a:noFill/>
                    </a:lnR>
                    <a:lnT>
                      <a:noFill/>
                    </a:lnT>
                    <a:lnB>
                      <a:noFill/>
                    </a:lnB>
                    <a:solidFill>
                      <a:srgbClr val="FFFFFF"/>
                    </a:solidFill>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ctr">
                    <a:lnL>
                      <a:noFill/>
                    </a:lnL>
                    <a:lnR>
                      <a:noFill/>
                    </a:lnR>
                    <a:lnT>
                      <a:noFill/>
                    </a:lnT>
                    <a:lnB>
                      <a:noFill/>
                    </a:lnB>
                    <a:solidFill>
                      <a:srgbClr val="FFFFFF"/>
                    </a:solidFill>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ctr">
                    <a:lnL>
                      <a:noFill/>
                    </a:lnL>
                    <a:lnR>
                      <a:noFill/>
                    </a:lnR>
                    <a:lnT>
                      <a:noFill/>
                    </a:lnT>
                    <a:lnB>
                      <a:noFill/>
                    </a:lnB>
                    <a:solidFill>
                      <a:srgbClr val="FFFFFF"/>
                    </a:solidFill>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155" marR="6155" marT="6155" marB="0" anchor="ctr">
                    <a:lnL>
                      <a:noFill/>
                    </a:lnL>
                    <a:lnR>
                      <a:noFill/>
                    </a:lnR>
                    <a:lnT>
                      <a:noFill/>
                    </a:lnT>
                    <a:lnB>
                      <a:noFill/>
                    </a:lnB>
                    <a:solidFill>
                      <a:srgbClr val="FFFFFF"/>
                    </a:solidFill>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155" marR="6155" marT="6155" marB="0" anchor="ctr">
                    <a:lnL>
                      <a:noFill/>
                    </a:lnL>
                    <a:lnR>
                      <a:noFill/>
                    </a:lnR>
                    <a:lnT>
                      <a:noFill/>
                    </a:lnT>
                    <a:lnB>
                      <a:noFill/>
                    </a:lnB>
                    <a:solidFill>
                      <a:srgbClr val="FFFFFF"/>
                    </a:solidFill>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155" marR="6155" marT="6155" marB="0" anchor="ctr">
                    <a:lnL>
                      <a:noFill/>
                    </a:lnL>
                    <a:lnR>
                      <a:noFill/>
                    </a:lnR>
                    <a:lnT>
                      <a:noFill/>
                    </a:lnT>
                    <a:lnB>
                      <a:noFill/>
                    </a:lnB>
                    <a:solidFill>
                      <a:srgbClr val="FFFFFF"/>
                    </a:solidFill>
                  </a:tcPr>
                </a:tc>
                <a:tc>
                  <a:txBody>
                    <a:bodyPr/>
                    <a:lstStyle/>
                    <a:p>
                      <a:pPr algn="l" fontAlgn="b"/>
                      <a:endParaRPr lang="ru-RU" sz="1100" b="0" i="0" u="none" strike="noStrike" dirty="0">
                        <a:solidFill>
                          <a:srgbClr val="000000"/>
                        </a:solidFill>
                        <a:effectLst/>
                        <a:latin typeface="Arial" panose="020B0604020202020204" pitchFamily="34" charset="0"/>
                        <a:cs typeface="Arial" panose="020B0604020202020204" pitchFamily="34" charset="0"/>
                      </a:endParaRPr>
                    </a:p>
                  </a:txBody>
                  <a:tcPr marL="6155" marR="6155" marT="6155" marB="0" anchor="b">
                    <a:lnL>
                      <a:noFill/>
                    </a:lnL>
                    <a:lnR>
                      <a:noFill/>
                    </a:lnR>
                    <a:lnT>
                      <a:noFill/>
                    </a:lnT>
                    <a:lnB>
                      <a:noFill/>
                    </a:lnB>
                  </a:tcPr>
                </a:tc>
                <a:extLst>
                  <a:ext uri="{0D108BD9-81ED-4DB2-BD59-A6C34878D82A}">
                    <a16:rowId xmlns:a16="http://schemas.microsoft.com/office/drawing/2014/main" val="721127909"/>
                  </a:ext>
                </a:extLst>
              </a:tr>
            </a:tbl>
          </a:graphicData>
        </a:graphic>
      </p:graphicFrame>
    </p:spTree>
    <p:extLst>
      <p:ext uri="{BB962C8B-B14F-4D97-AF65-F5344CB8AC3E}">
        <p14:creationId xmlns:p14="http://schemas.microsoft.com/office/powerpoint/2010/main" val="222424519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43508" y="116632"/>
            <a:ext cx="8856984" cy="687610"/>
          </a:xfrm>
        </p:spPr>
        <p:txBody>
          <a:bodyPr>
            <a:normAutofit/>
          </a:bodyPr>
          <a:lstStyle/>
          <a:p>
            <a:r>
              <a:rPr lang="ru-RU" sz="2400" dirty="0" smtClean="0">
                <a:solidFill>
                  <a:schemeClr val="accent6">
                    <a:lumMod val="75000"/>
                  </a:schemeClr>
                </a:solidFill>
                <a:latin typeface="Arial" panose="020B0604020202020204" pitchFamily="34" charset="0"/>
                <a:cs typeface="Arial" panose="020B0604020202020204" pitchFamily="34" charset="0"/>
              </a:rPr>
              <a:t>В соглашении о предоставлении субсидии на иные цели:</a:t>
            </a:r>
            <a:endParaRPr lang="ru-RU" sz="2400" dirty="0">
              <a:solidFill>
                <a:schemeClr val="accent6">
                  <a:lumMod val="75000"/>
                </a:schemeClr>
              </a:solidFill>
              <a:latin typeface="Arial" panose="020B0604020202020204" pitchFamily="34" charset="0"/>
              <a:cs typeface="Arial" panose="020B0604020202020204" pitchFamily="34" charset="0"/>
            </a:endParaRPr>
          </a:p>
        </p:txBody>
      </p:sp>
      <p:pic>
        <p:nvPicPr>
          <p:cNvPr id="4" name="Рисунок 3"/>
          <p:cNvPicPr>
            <a:picLocks noChangeAspect="1"/>
          </p:cNvPicPr>
          <p:nvPr/>
        </p:nvPicPr>
        <p:blipFill rotWithShape="1">
          <a:blip r:embed="rId2"/>
          <a:srcRect l="28807" t="39477" r="5702" b="29215"/>
          <a:stretch/>
        </p:blipFill>
        <p:spPr>
          <a:xfrm>
            <a:off x="323528" y="1268760"/>
            <a:ext cx="8568952" cy="2304256"/>
          </a:xfrm>
          <a:prstGeom prst="rect">
            <a:avLst/>
          </a:prstGeom>
        </p:spPr>
      </p:pic>
      <p:sp>
        <p:nvSpPr>
          <p:cNvPr id="5" name="Выноска со стрелкой вверх 4"/>
          <p:cNvSpPr/>
          <p:nvPr/>
        </p:nvSpPr>
        <p:spPr>
          <a:xfrm>
            <a:off x="159305" y="3140968"/>
            <a:ext cx="8676964" cy="2376264"/>
          </a:xfrm>
          <a:prstGeom prst="up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0" i="0" u="none" strike="noStrike" kern="1200" cap="none" spc="0" normalizeH="0" baseline="0" noProof="0" dirty="0" smtClean="0">
                <a:ln>
                  <a:noFill/>
                </a:ln>
                <a:solidFill>
                  <a:srgbClr val="C00000"/>
                </a:solidFill>
                <a:effectLst/>
                <a:uLnTx/>
                <a:uFillTx/>
                <a:latin typeface="Arial" panose="020B0604020202020204" pitchFamily="34" charset="0"/>
                <a:ea typeface="+mn-ea"/>
                <a:cs typeface="Arial" panose="020B0604020202020204" pitchFamily="34" charset="0"/>
              </a:rPr>
              <a:t>В разделе «Иные условия» указать право учреждения компенсировать расходы произведенные до заключения соглашения и период за который возможна компенсация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0" i="0" u="none" strike="noStrike" kern="1200" cap="none" spc="0" normalizeH="0" baseline="0" noProof="0" dirty="0" smtClean="0">
                <a:ln>
                  <a:noFill/>
                </a:ln>
                <a:solidFill>
                  <a:srgbClr val="C00000"/>
                </a:solidFill>
                <a:effectLst/>
                <a:uLnTx/>
                <a:uFillTx/>
                <a:latin typeface="Arial" panose="020B0604020202020204" pitchFamily="34" charset="0"/>
                <a:ea typeface="+mn-ea"/>
                <a:cs typeface="Arial" panose="020B0604020202020204" pitchFamily="34" charset="0"/>
              </a:rPr>
              <a:t>(например, </a:t>
            </a:r>
            <a:r>
              <a:rPr kumimoji="0" lang="ru-RU" sz="2000" b="0" i="1" u="none" strike="noStrike" kern="1200" cap="none" spc="0" normalizeH="0" baseline="0" noProof="0" dirty="0" smtClean="0">
                <a:ln>
                  <a:noFill/>
                </a:ln>
                <a:solidFill>
                  <a:srgbClr val="5B9BD5">
                    <a:lumMod val="75000"/>
                  </a:srgbClr>
                </a:solidFill>
                <a:effectLst/>
                <a:uLnTx/>
                <a:uFillTx/>
                <a:latin typeface="Arial" panose="020B0604020202020204" pitchFamily="34" charset="0"/>
                <a:ea typeface="+mn-ea"/>
                <a:cs typeface="Arial" panose="020B0604020202020204" pitchFamily="34" charset="0"/>
              </a:rPr>
              <a:t>«расходы, произведенные в 4 квартале 2022 года»)</a:t>
            </a:r>
            <a:endParaRPr kumimoji="0" lang="ru-RU" sz="2000" b="0" i="1" u="none" strike="noStrike" kern="1200" cap="none" spc="0" normalizeH="0" baseline="0" noProof="0" dirty="0">
              <a:ln>
                <a:noFill/>
              </a:ln>
              <a:solidFill>
                <a:srgbClr val="5B9BD5">
                  <a:lumMod val="75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50686337"/>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nvGraphicFramePr>
        <p:xfrm>
          <a:off x="107506" y="188640"/>
          <a:ext cx="8928990" cy="6550545"/>
        </p:xfrm>
        <a:graphic>
          <a:graphicData uri="http://schemas.openxmlformats.org/drawingml/2006/table">
            <a:tbl>
              <a:tblPr/>
              <a:tblGrid>
                <a:gridCol w="1276724">
                  <a:extLst>
                    <a:ext uri="{9D8B030D-6E8A-4147-A177-3AD203B41FA5}">
                      <a16:colId xmlns:a16="http://schemas.microsoft.com/office/drawing/2014/main" val="3010306030"/>
                    </a:ext>
                  </a:extLst>
                </a:gridCol>
                <a:gridCol w="864617">
                  <a:extLst>
                    <a:ext uri="{9D8B030D-6E8A-4147-A177-3AD203B41FA5}">
                      <a16:colId xmlns:a16="http://schemas.microsoft.com/office/drawing/2014/main" val="1132100115"/>
                    </a:ext>
                  </a:extLst>
                </a:gridCol>
                <a:gridCol w="864617">
                  <a:extLst>
                    <a:ext uri="{9D8B030D-6E8A-4147-A177-3AD203B41FA5}">
                      <a16:colId xmlns:a16="http://schemas.microsoft.com/office/drawing/2014/main" val="1902286986"/>
                    </a:ext>
                  </a:extLst>
                </a:gridCol>
                <a:gridCol w="864617">
                  <a:extLst>
                    <a:ext uri="{9D8B030D-6E8A-4147-A177-3AD203B41FA5}">
                      <a16:colId xmlns:a16="http://schemas.microsoft.com/office/drawing/2014/main" val="1490185295"/>
                    </a:ext>
                  </a:extLst>
                </a:gridCol>
                <a:gridCol w="606041">
                  <a:extLst>
                    <a:ext uri="{9D8B030D-6E8A-4147-A177-3AD203B41FA5}">
                      <a16:colId xmlns:a16="http://schemas.microsoft.com/office/drawing/2014/main" val="215525381"/>
                    </a:ext>
                  </a:extLst>
                </a:gridCol>
                <a:gridCol w="589879">
                  <a:extLst>
                    <a:ext uri="{9D8B030D-6E8A-4147-A177-3AD203B41FA5}">
                      <a16:colId xmlns:a16="http://schemas.microsoft.com/office/drawing/2014/main" val="2753379844"/>
                    </a:ext>
                  </a:extLst>
                </a:gridCol>
                <a:gridCol w="816134">
                  <a:extLst>
                    <a:ext uri="{9D8B030D-6E8A-4147-A177-3AD203B41FA5}">
                      <a16:colId xmlns:a16="http://schemas.microsoft.com/office/drawing/2014/main" val="2466981355"/>
                    </a:ext>
                  </a:extLst>
                </a:gridCol>
                <a:gridCol w="816134">
                  <a:extLst>
                    <a:ext uri="{9D8B030D-6E8A-4147-A177-3AD203B41FA5}">
                      <a16:colId xmlns:a16="http://schemas.microsoft.com/office/drawing/2014/main" val="2631529120"/>
                    </a:ext>
                  </a:extLst>
                </a:gridCol>
                <a:gridCol w="575738">
                  <a:extLst>
                    <a:ext uri="{9D8B030D-6E8A-4147-A177-3AD203B41FA5}">
                      <a16:colId xmlns:a16="http://schemas.microsoft.com/office/drawing/2014/main" val="1727080341"/>
                    </a:ext>
                  </a:extLst>
                </a:gridCol>
                <a:gridCol w="533315">
                  <a:extLst>
                    <a:ext uri="{9D8B030D-6E8A-4147-A177-3AD203B41FA5}">
                      <a16:colId xmlns:a16="http://schemas.microsoft.com/office/drawing/2014/main" val="2852401954"/>
                    </a:ext>
                  </a:extLst>
                </a:gridCol>
                <a:gridCol w="496953">
                  <a:extLst>
                    <a:ext uri="{9D8B030D-6E8A-4147-A177-3AD203B41FA5}">
                      <a16:colId xmlns:a16="http://schemas.microsoft.com/office/drawing/2014/main" val="599235108"/>
                    </a:ext>
                  </a:extLst>
                </a:gridCol>
                <a:gridCol w="624221">
                  <a:extLst>
                    <a:ext uri="{9D8B030D-6E8A-4147-A177-3AD203B41FA5}">
                      <a16:colId xmlns:a16="http://schemas.microsoft.com/office/drawing/2014/main" val="928602174"/>
                    </a:ext>
                  </a:extLst>
                </a:gridCol>
              </a:tblGrid>
              <a:tr h="173529">
                <a:tc gridSpan="12">
                  <a:txBody>
                    <a:bodyPr/>
                    <a:lstStyle/>
                    <a:p>
                      <a:pPr algn="ctr" fontAlgn="b"/>
                      <a:r>
                        <a:rPr lang="ru-RU" sz="900" b="1" i="0" u="none" strike="noStrike" dirty="0">
                          <a:solidFill>
                            <a:srgbClr val="000000"/>
                          </a:solidFill>
                          <a:effectLst/>
                          <a:latin typeface="Arial" panose="020B0604020202020204" pitchFamily="34" charset="0"/>
                          <a:cs typeface="Arial" panose="020B0604020202020204" pitchFamily="34" charset="0"/>
                        </a:rPr>
                        <a:t>Сведения об имуществе, за исключением земельных участков, переданном в аренду  </a:t>
                      </a:r>
                    </a:p>
                  </a:txBody>
                  <a:tcPr marL="5677" marR="5677" marT="5677"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557871958"/>
                  </a:ext>
                </a:extLst>
              </a:tr>
              <a:tr h="182206">
                <a:tc>
                  <a:txBody>
                    <a:bodyPr/>
                    <a:lstStyle/>
                    <a:p>
                      <a:pPr algn="l" fontAlgn="b"/>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КОДЫ</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887328572"/>
                  </a:ext>
                </a:extLst>
              </a:tr>
              <a:tr h="173529">
                <a:tc>
                  <a:txBody>
                    <a:bodyPr/>
                    <a:lstStyle/>
                    <a:p>
                      <a:pPr algn="l" fontAlgn="b"/>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gridSpan="6">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на 1 ________ 20__ г.</a:t>
                      </a:r>
                    </a:p>
                  </a:txBody>
                  <a:tcPr marL="5677" marR="5677" marT="5677"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gridSpan="2">
                  <a:txBody>
                    <a:bodyPr/>
                    <a:lstStyle/>
                    <a:p>
                      <a:pPr algn="r" fontAlgn="b"/>
                      <a:r>
                        <a:rPr lang="ru-RU" sz="900" b="0" i="0" u="none" strike="noStrike">
                          <a:solidFill>
                            <a:srgbClr val="000000"/>
                          </a:solidFill>
                          <a:effectLst/>
                          <a:latin typeface="Arial" panose="020B0604020202020204" pitchFamily="34" charset="0"/>
                          <a:cs typeface="Arial" panose="020B0604020202020204" pitchFamily="34" charset="0"/>
                        </a:rPr>
                        <a:t>Дата</a:t>
                      </a:r>
                    </a:p>
                  </a:txBody>
                  <a:tcPr marL="5677" marR="51089" marT="5677"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ctr" fontAlgn="ctr"/>
                      <a:r>
                        <a:rPr lang="ru-RU" sz="900" b="0" i="0" u="none" strike="noStrike">
                          <a:solidFill>
                            <a:srgbClr val="FF0000"/>
                          </a:solidFill>
                          <a:effectLst/>
                          <a:latin typeface="Arial" panose="020B0604020202020204" pitchFamily="34" charset="0"/>
                          <a:cs typeface="Arial" panose="020B0604020202020204" pitchFamily="34" charset="0"/>
                        </a:rPr>
                        <a:t> </a:t>
                      </a:r>
                    </a:p>
                  </a:txBody>
                  <a:tcPr marL="5677" marR="5677" marT="567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403608507"/>
                  </a:ext>
                </a:extLst>
              </a:tr>
              <a:tr h="173529">
                <a:tc>
                  <a:txBody>
                    <a:bodyPr/>
                    <a:lstStyle/>
                    <a:p>
                      <a:pPr algn="l" fontAlgn="b"/>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gridSpan="2">
                  <a:txBody>
                    <a:bodyPr/>
                    <a:lstStyle/>
                    <a:p>
                      <a:pPr algn="r" fontAlgn="b"/>
                      <a:r>
                        <a:rPr lang="ru-RU" sz="900" b="0" i="0" u="none" strike="noStrike">
                          <a:solidFill>
                            <a:srgbClr val="000000"/>
                          </a:solidFill>
                          <a:effectLst/>
                          <a:latin typeface="Arial" panose="020B0604020202020204" pitchFamily="34" charset="0"/>
                          <a:cs typeface="Arial" panose="020B0604020202020204" pitchFamily="34" charset="0"/>
                        </a:rPr>
                        <a:t>по Сводному реестру</a:t>
                      </a:r>
                    </a:p>
                  </a:txBody>
                  <a:tcPr marL="5677" marR="51089" marT="5677"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623649913"/>
                  </a:ext>
                </a:extLst>
              </a:tr>
              <a:tr h="173529">
                <a:tc>
                  <a:txBody>
                    <a:bodyPr/>
                    <a:lstStyle/>
                    <a:p>
                      <a:pPr algn="l" fontAlgn="b"/>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a:noFill/>
                    </a:lnB>
                  </a:tcPr>
                </a:tc>
                <a:tc gridSpan="2">
                  <a:txBody>
                    <a:bodyPr/>
                    <a:lstStyle/>
                    <a:p>
                      <a:pPr algn="r" fontAlgn="b"/>
                      <a:r>
                        <a:rPr lang="ru-RU" sz="900" b="0" i="0" u="none" strike="noStrike">
                          <a:solidFill>
                            <a:srgbClr val="000000"/>
                          </a:solidFill>
                          <a:effectLst/>
                          <a:latin typeface="Arial" panose="020B0604020202020204" pitchFamily="34" charset="0"/>
                          <a:cs typeface="Arial" panose="020B0604020202020204" pitchFamily="34" charset="0"/>
                        </a:rPr>
                        <a:t>ИНН</a:t>
                      </a:r>
                    </a:p>
                  </a:txBody>
                  <a:tcPr marL="5677" marR="51089" marT="5677"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449903845"/>
                  </a:ext>
                </a:extLst>
              </a:tr>
              <a:tr h="173529">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Учреждение</a:t>
                      </a:r>
                    </a:p>
                  </a:txBody>
                  <a:tcPr marL="5677" marR="5677" marT="5677" marB="0" anchor="b">
                    <a:lnL>
                      <a:noFill/>
                    </a:lnL>
                    <a:lnR>
                      <a:noFill/>
                    </a:lnR>
                    <a:lnT>
                      <a:noFill/>
                    </a:lnT>
                    <a:lnB>
                      <a:noFill/>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gridSpan="2">
                  <a:txBody>
                    <a:bodyPr/>
                    <a:lstStyle/>
                    <a:p>
                      <a:pPr algn="r" fontAlgn="b"/>
                      <a:r>
                        <a:rPr lang="ru-RU" sz="900" b="0" i="0" u="none" strike="noStrike">
                          <a:solidFill>
                            <a:srgbClr val="000000"/>
                          </a:solidFill>
                          <a:effectLst/>
                          <a:latin typeface="Arial" panose="020B0604020202020204" pitchFamily="34" charset="0"/>
                          <a:cs typeface="Arial" panose="020B0604020202020204" pitchFamily="34" charset="0"/>
                        </a:rPr>
                        <a:t>КПП</a:t>
                      </a:r>
                    </a:p>
                  </a:txBody>
                  <a:tcPr marL="5677" marR="51089" marT="5677"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863886599"/>
                  </a:ext>
                </a:extLst>
              </a:tr>
              <a:tr h="173529">
                <a:tc rowSpan="2">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Орган, осуществляющий </a:t>
                      </a:r>
                      <a:br>
                        <a:rPr lang="ru-RU" sz="900" b="0" i="0" u="none" strike="noStrike" dirty="0">
                          <a:solidFill>
                            <a:srgbClr val="000000"/>
                          </a:solidFill>
                          <a:effectLst/>
                          <a:latin typeface="Arial" panose="020B0604020202020204" pitchFamily="34" charset="0"/>
                          <a:cs typeface="Arial" panose="020B0604020202020204" pitchFamily="34" charset="0"/>
                        </a:rPr>
                      </a:br>
                      <a:r>
                        <a:rPr lang="ru-RU" sz="900" b="0" i="0" u="none" strike="noStrike" dirty="0">
                          <a:solidFill>
                            <a:srgbClr val="000000"/>
                          </a:solidFill>
                          <a:effectLst/>
                          <a:latin typeface="Arial" panose="020B0604020202020204" pitchFamily="34" charset="0"/>
                          <a:cs typeface="Arial" panose="020B0604020202020204" pitchFamily="34" charset="0"/>
                        </a:rPr>
                        <a:t>функции и полномочия учредителя</a:t>
                      </a: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w="6350" cap="flat" cmpd="sng" algn="ctr">
                      <a:solidFill>
                        <a:srgbClr val="000000"/>
                      </a:solidFill>
                      <a:prstDash val="solid"/>
                      <a:round/>
                      <a:headEnd type="none" w="med" len="med"/>
                      <a:tailEnd type="none" w="med" len="med"/>
                    </a:lnT>
                    <a:lnB>
                      <a:noFill/>
                    </a:lnB>
                  </a:tcPr>
                </a:tc>
                <a:tc rowSpan="2" gridSpan="2">
                  <a:txBody>
                    <a:bodyPr/>
                    <a:lstStyle/>
                    <a:p>
                      <a:pPr algn="r" fontAlgn="b"/>
                      <a:r>
                        <a:rPr lang="ru-RU" sz="900" b="0" i="0" u="none" strike="noStrike">
                          <a:solidFill>
                            <a:srgbClr val="000000"/>
                          </a:solidFill>
                          <a:effectLst/>
                          <a:latin typeface="Arial" panose="020B0604020202020204" pitchFamily="34" charset="0"/>
                          <a:cs typeface="Arial" panose="020B0604020202020204" pitchFamily="34" charset="0"/>
                        </a:rPr>
                        <a:t>глава по БК</a:t>
                      </a:r>
                    </a:p>
                  </a:txBody>
                  <a:tcPr marL="5677" marR="51089" marT="5677" marB="0" anchor="b">
                    <a:lnL>
                      <a:noFill/>
                    </a:lnL>
                    <a:lnR w="12700" cap="flat" cmpd="sng" algn="ctr">
                      <a:solidFill>
                        <a:srgbClr val="000000"/>
                      </a:solidFill>
                      <a:prstDash val="solid"/>
                      <a:round/>
                      <a:headEnd type="none" w="med" len="med"/>
                      <a:tailEnd type="none" w="med" len="med"/>
                    </a:lnR>
                    <a:lnT>
                      <a:noFill/>
                    </a:lnT>
                    <a:lnB>
                      <a:noFill/>
                    </a:lnB>
                  </a:tcPr>
                </a:tc>
                <a:tc rowSpan="2" hMerge="1">
                  <a:txBody>
                    <a:bodyPr/>
                    <a:lstStyle/>
                    <a:p>
                      <a:endParaRPr lang="ru-RU"/>
                    </a:p>
                  </a:txBody>
                  <a:tcPr/>
                </a:tc>
                <a:tc rowSpan="2">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132122480"/>
                  </a:ext>
                </a:extLst>
              </a:tr>
              <a:tr h="254435">
                <a:tc vMerge="1">
                  <a:txBody>
                    <a:bodyPr/>
                    <a:lstStyle/>
                    <a:p>
                      <a:endParaRPr lang="ru-RU"/>
                    </a:p>
                  </a:txBody>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gridSpan="2" vMerge="1">
                  <a:txBody>
                    <a:bodyPr/>
                    <a:lstStyle/>
                    <a:p>
                      <a:endParaRPr lang="ru-RU"/>
                    </a:p>
                  </a:txBody>
                  <a:tcPr/>
                </a:tc>
                <a:tc hMerge="1" vMerge="1">
                  <a:txBody>
                    <a:bodyPr/>
                    <a:lstStyle/>
                    <a:p>
                      <a:endParaRPr lang="ru-RU"/>
                    </a:p>
                  </a:txBody>
                  <a:tcPr/>
                </a:tc>
                <a:tc vMerge="1">
                  <a:txBody>
                    <a:bodyPr/>
                    <a:lstStyle/>
                    <a:p>
                      <a:endParaRPr lang="ru-RU"/>
                    </a:p>
                  </a:txBody>
                  <a:tcPr/>
                </a:tc>
                <a:extLst>
                  <a:ext uri="{0D108BD9-81ED-4DB2-BD59-A6C34878D82A}">
                    <a16:rowId xmlns:a16="http://schemas.microsoft.com/office/drawing/2014/main" val="2999329136"/>
                  </a:ext>
                </a:extLst>
              </a:tr>
              <a:tr h="173529">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Публично-правовое образование</a:t>
                      </a:r>
                    </a:p>
                  </a:txBody>
                  <a:tcPr marL="5677" marR="5677" marT="5677" marB="0" anchor="b">
                    <a:lnL>
                      <a:noFill/>
                    </a:lnL>
                    <a:lnR>
                      <a:noFill/>
                    </a:lnR>
                    <a:lnT>
                      <a:noFill/>
                    </a:lnT>
                    <a:lnB>
                      <a:noFill/>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r" fontAlgn="b"/>
                      <a:r>
                        <a:rPr lang="ru-RU" sz="900" b="0" i="0" u="none" strike="noStrike">
                          <a:solidFill>
                            <a:srgbClr val="000000"/>
                          </a:solidFill>
                          <a:effectLst/>
                          <a:latin typeface="Arial" panose="020B0604020202020204" pitchFamily="34" charset="0"/>
                          <a:cs typeface="Arial" panose="020B0604020202020204" pitchFamily="34" charset="0"/>
                        </a:rPr>
                        <a:t>по ОКТМО</a:t>
                      </a:r>
                    </a:p>
                  </a:txBody>
                  <a:tcPr marL="5677" marR="51089" marT="5677"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4234323062"/>
                  </a:ext>
                </a:extLst>
              </a:tr>
              <a:tr h="182206">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Периодичность: годовая</a:t>
                      </a:r>
                    </a:p>
                  </a:txBody>
                  <a:tcPr marL="5677" marR="5677" marT="5677" marB="0" anchor="b">
                    <a:lnL>
                      <a:noFill/>
                    </a:lnL>
                    <a:lnR>
                      <a:noFill/>
                    </a:lnR>
                    <a:lnT>
                      <a:noFill/>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r"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1089" marT="5677" marB="0" anchor="b">
                    <a:lnL>
                      <a:noFill/>
                    </a:lnL>
                    <a:lnR>
                      <a:noFill/>
                    </a:lnR>
                    <a:lnT>
                      <a:noFill/>
                    </a:lnT>
                    <a:lnB>
                      <a:noFill/>
                    </a:lnB>
                  </a:tcPr>
                </a:tc>
                <a:tc>
                  <a:txBody>
                    <a:bodyPr/>
                    <a:lstStyle/>
                    <a:p>
                      <a:pPr algn="r"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1089" marT="5677"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7835344"/>
                  </a:ext>
                </a:extLst>
              </a:tr>
              <a:tr h="148440">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8806330"/>
                  </a:ext>
                </a:extLst>
              </a:tr>
              <a:tr h="156176">
                <a:tc rowSpan="2" gridSpan="2">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Наименование объекта</a:t>
                      </a:r>
                    </a:p>
                  </a:txBody>
                  <a:tcPr marL="5677" marR="5677" marT="567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ru-RU"/>
                    </a:p>
                  </a:txBody>
                  <a:tcPr/>
                </a:tc>
                <a:tc row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Адрес</a:t>
                      </a:r>
                      <a:r>
                        <a:rPr lang="ru-RU" sz="900" b="0" i="0" u="none" strike="noStrike" baseline="30000">
                          <a:solidFill>
                            <a:srgbClr val="000000"/>
                          </a:solidFill>
                          <a:effectLst/>
                          <a:latin typeface="Arial" panose="020B0604020202020204" pitchFamily="34" charset="0"/>
                          <a:cs typeface="Arial" panose="020B0604020202020204" pitchFamily="34" charset="0"/>
                        </a:rPr>
                        <a:t>33</a:t>
                      </a:r>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Вид объекта</a:t>
                      </a:r>
                      <a:r>
                        <a:rPr lang="ru-RU" sz="900" b="0" i="0" u="none" strike="noStrike" baseline="30000">
                          <a:solidFill>
                            <a:srgbClr val="000000"/>
                          </a:solidFill>
                          <a:effectLst/>
                          <a:latin typeface="Arial" panose="020B0604020202020204" pitchFamily="34" charset="0"/>
                          <a:cs typeface="Arial" panose="020B0604020202020204" pitchFamily="34" charset="0"/>
                        </a:rPr>
                        <a:t>34</a:t>
                      </a:r>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Единица измерения</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Код строки</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Объем переданного имущества</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grid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Направление использования</a:t>
                      </a:r>
                      <a:r>
                        <a:rPr lang="ru-RU" sz="900" b="0" i="0" u="none" strike="noStrike" baseline="30000">
                          <a:solidFill>
                            <a:srgbClr val="000000"/>
                          </a:solidFill>
                          <a:effectLst/>
                          <a:latin typeface="Arial" panose="020B0604020202020204" pitchFamily="34" charset="0"/>
                          <a:cs typeface="Arial" panose="020B0604020202020204" pitchFamily="34" charset="0"/>
                        </a:rPr>
                        <a:t>35</a:t>
                      </a:r>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ru-RU"/>
                    </a:p>
                  </a:txBody>
                  <a:tcPr/>
                </a:tc>
                <a:tc rowSpan="2" grid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Комментарий</a:t>
                      </a:r>
                      <a:r>
                        <a:rPr lang="ru-RU" sz="900" b="0" i="0" u="none" strike="noStrike" baseline="30000">
                          <a:solidFill>
                            <a:srgbClr val="000000"/>
                          </a:solidFill>
                          <a:effectLst/>
                          <a:latin typeface="Arial" panose="020B0604020202020204" pitchFamily="34" charset="0"/>
                          <a:cs typeface="Arial" panose="020B0604020202020204" pitchFamily="34" charset="0"/>
                        </a:rPr>
                        <a:t>36</a:t>
                      </a:r>
                      <a:endParaRPr lang="ru-RU" sz="900" b="0" i="0" u="none" strike="noStrike">
                        <a:solidFill>
                          <a:srgbClr val="000000"/>
                        </a:solidFill>
                        <a:effectLst/>
                        <a:latin typeface="Arial" panose="020B0604020202020204" pitchFamily="34" charset="0"/>
                        <a:cs typeface="Arial" panose="020B0604020202020204" pitchFamily="34" charset="0"/>
                      </a:endParaRP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ru-RU"/>
                    </a:p>
                  </a:txBody>
                  <a:tcPr/>
                </a:tc>
                <a:extLst>
                  <a:ext uri="{0D108BD9-81ED-4DB2-BD59-A6C34878D82A}">
                    <a16:rowId xmlns:a16="http://schemas.microsoft.com/office/drawing/2014/main" val="326136541"/>
                  </a:ext>
                </a:extLst>
              </a:tr>
              <a:tr h="156176">
                <a:tc gridSpan="2"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наименование</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код по ОКЕИ</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vMerge="1">
                  <a:txBody>
                    <a:bodyPr/>
                    <a:lstStyle/>
                    <a:p>
                      <a:endParaRPr lang="ru-RU"/>
                    </a:p>
                  </a:txBody>
                  <a:tcPr/>
                </a:tc>
                <a:tc gridSpan="2" vMerge="1">
                  <a:txBody>
                    <a:bodyPr/>
                    <a:lstStyle/>
                    <a:p>
                      <a:endParaRPr lang="ru-RU"/>
                    </a:p>
                  </a:txBody>
                  <a:tcPr/>
                </a:tc>
                <a:tc hMerge="1" vMerge="1">
                  <a:txBody>
                    <a:bodyPr/>
                    <a:lstStyle/>
                    <a:p>
                      <a:endParaRPr lang="ru-RU"/>
                    </a:p>
                  </a:txBody>
                  <a:tcPr/>
                </a:tc>
                <a:tc gridSpan="2"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3193132193"/>
                  </a:ext>
                </a:extLst>
              </a:tr>
              <a:tr h="138824">
                <a:tc grid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1</a:t>
                      </a:r>
                    </a:p>
                  </a:txBody>
                  <a:tcPr marL="5677" marR="5677" marT="567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2</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3</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4</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5</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6</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7</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8</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9</a:t>
                      </a:r>
                    </a:p>
                  </a:txBody>
                  <a:tcPr marL="5677" marR="5677" marT="567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3902332448"/>
                  </a:ext>
                </a:extLst>
              </a:tr>
              <a:tr h="173529">
                <a:tc gridSpan="2">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Площадные объекты</a:t>
                      </a:r>
                      <a:r>
                        <a:rPr lang="ru-RU" sz="900" b="0" i="0" u="none" strike="noStrike" baseline="30000" dirty="0">
                          <a:solidFill>
                            <a:srgbClr val="000000"/>
                          </a:solidFill>
                          <a:effectLst/>
                          <a:latin typeface="Arial" panose="020B0604020202020204" pitchFamily="34" charset="0"/>
                          <a:cs typeface="Arial" panose="020B0604020202020204" pitchFamily="34" charset="0"/>
                        </a:rPr>
                        <a:t>25</a:t>
                      </a:r>
                      <a:r>
                        <a:rPr lang="ru-RU" sz="900" b="0" i="0" u="none" strike="noStrike" dirty="0">
                          <a:solidFill>
                            <a:srgbClr val="000000"/>
                          </a:solidFill>
                          <a:effectLst/>
                          <a:latin typeface="Arial" panose="020B0604020202020204" pitchFamily="34" charset="0"/>
                          <a:cs typeface="Arial" panose="020B0604020202020204" pitchFamily="34" charset="0"/>
                        </a:rPr>
                        <a:t>, всего</a:t>
                      </a:r>
                    </a:p>
                  </a:txBody>
                  <a:tcPr marL="5677" marR="5677" marT="5677"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х</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х</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х</a:t>
                      </a:r>
                    </a:p>
                  </a:txBody>
                  <a:tcPr marL="5677" marR="5677" marT="567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1000</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1"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900" b="1"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ctr"/>
                      <a:r>
                        <a:rPr lang="ru-RU" sz="900" b="1"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2234407610"/>
                  </a:ext>
                </a:extLst>
              </a:tr>
              <a:tr h="288202">
                <a:tc gridSpan="2">
                  <a:txBody>
                    <a:bodyPr/>
                    <a:lstStyle/>
                    <a:p>
                      <a:pPr algn="l" fontAlgn="t"/>
                      <a:r>
                        <a:rPr lang="ru-RU" sz="9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900" b="0" i="0" u="none" strike="noStrike" dirty="0">
                          <a:solidFill>
                            <a:srgbClr val="000000"/>
                          </a:solidFill>
                          <a:effectLst/>
                          <a:latin typeface="Arial" panose="020B0604020202020204" pitchFamily="34" charset="0"/>
                          <a:cs typeface="Arial" panose="020B0604020202020204" pitchFamily="34" charset="0"/>
                        </a:rPr>
                      </a:b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102179" marR="5677" marT="5677"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кв.м</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1001</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2421843751"/>
                  </a:ext>
                </a:extLst>
              </a:tr>
              <a:tr h="148440">
                <a:tc gridSpan="2">
                  <a:txBody>
                    <a:bodyPr/>
                    <a:lstStyle/>
                    <a:p>
                      <a:pPr algn="l" fontAlgn="t"/>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102179" marR="5677" marT="5677"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3994265624"/>
                  </a:ext>
                </a:extLst>
              </a:tr>
              <a:tr h="173529">
                <a:tc gridSpan="2">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Линейные объекты</a:t>
                      </a:r>
                      <a:r>
                        <a:rPr lang="ru-RU" sz="900" b="0" i="0" u="none" strike="noStrike" baseline="30000" dirty="0">
                          <a:solidFill>
                            <a:srgbClr val="000000"/>
                          </a:solidFill>
                          <a:effectLst/>
                          <a:latin typeface="Arial" panose="020B0604020202020204" pitchFamily="34" charset="0"/>
                          <a:cs typeface="Arial" panose="020B0604020202020204" pitchFamily="34" charset="0"/>
                        </a:rPr>
                        <a:t>26</a:t>
                      </a:r>
                      <a:r>
                        <a:rPr lang="ru-RU" sz="900" b="0" i="0" u="none" strike="noStrike" dirty="0">
                          <a:solidFill>
                            <a:srgbClr val="000000"/>
                          </a:solidFill>
                          <a:effectLst/>
                          <a:latin typeface="Arial" panose="020B0604020202020204" pitchFamily="34" charset="0"/>
                          <a:cs typeface="Arial" panose="020B0604020202020204" pitchFamily="34" charset="0"/>
                        </a:rPr>
                        <a:t>, всего</a:t>
                      </a:r>
                    </a:p>
                  </a:txBody>
                  <a:tcPr marL="5677" marR="5677" marT="5677"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х</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х</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х</a:t>
                      </a:r>
                    </a:p>
                  </a:txBody>
                  <a:tcPr marL="5677" marR="5677" marT="567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2000</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3251686255"/>
                  </a:ext>
                </a:extLst>
              </a:tr>
              <a:tr h="288202">
                <a:tc gridSpan="2">
                  <a:txBody>
                    <a:bodyPr/>
                    <a:lstStyle/>
                    <a:p>
                      <a:pPr algn="l" fontAlgn="t"/>
                      <a:r>
                        <a:rPr lang="ru-RU" sz="900" b="0" i="0" u="none" strike="noStrike">
                          <a:solidFill>
                            <a:srgbClr val="000000"/>
                          </a:solidFill>
                          <a:effectLst/>
                          <a:latin typeface="Arial" panose="020B0604020202020204" pitchFamily="34" charset="0"/>
                          <a:cs typeface="Arial" panose="020B0604020202020204" pitchFamily="34" charset="0"/>
                        </a:rPr>
                        <a:t>в том числе:</a:t>
                      </a:r>
                      <a:br>
                        <a:rPr lang="ru-RU" sz="900" b="0" i="0" u="none" strike="noStrike">
                          <a:solidFill>
                            <a:srgbClr val="000000"/>
                          </a:solidFill>
                          <a:effectLst/>
                          <a:latin typeface="Arial" panose="020B0604020202020204" pitchFamily="34" charset="0"/>
                          <a:cs typeface="Arial" panose="020B0604020202020204" pitchFamily="34" charset="0"/>
                        </a:rPr>
                      </a:br>
                      <a:endParaRPr lang="ru-RU" sz="900" b="0" i="0" u="none" strike="noStrike">
                        <a:solidFill>
                          <a:srgbClr val="000000"/>
                        </a:solidFill>
                        <a:effectLst/>
                        <a:latin typeface="Arial" panose="020B0604020202020204" pitchFamily="34" charset="0"/>
                        <a:cs typeface="Arial" panose="020B0604020202020204" pitchFamily="34" charset="0"/>
                      </a:endParaRPr>
                    </a:p>
                  </a:txBody>
                  <a:tcPr marL="102179" marR="5677" marT="5677"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2001</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3270165142"/>
                  </a:ext>
                </a:extLst>
              </a:tr>
              <a:tr h="148440">
                <a:tc gridSpan="2">
                  <a:txBody>
                    <a:bodyPr/>
                    <a:lstStyle/>
                    <a:p>
                      <a:pPr algn="l" fontAlgn="t"/>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102179" marR="5677" marT="5677"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3531888645"/>
                  </a:ext>
                </a:extLst>
              </a:tr>
              <a:tr h="173529">
                <a:tc gridSpan="2">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Резервуары, емкости, иные аналогичные объекты, всего</a:t>
                      </a:r>
                    </a:p>
                  </a:txBody>
                  <a:tcPr marL="5677" marR="5677" marT="5677"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х</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х</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х</a:t>
                      </a:r>
                    </a:p>
                  </a:txBody>
                  <a:tcPr marL="5677" marR="5677" marT="567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3000</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2240952756"/>
                  </a:ext>
                </a:extLst>
              </a:tr>
              <a:tr h="288202">
                <a:tc gridSpan="2">
                  <a:txBody>
                    <a:bodyPr/>
                    <a:lstStyle/>
                    <a:p>
                      <a:pPr algn="l" fontAlgn="t"/>
                      <a:r>
                        <a:rPr lang="ru-RU" sz="9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900" b="0" i="0" u="none" strike="noStrike" dirty="0">
                          <a:solidFill>
                            <a:srgbClr val="000000"/>
                          </a:solidFill>
                          <a:effectLst/>
                          <a:latin typeface="Arial" panose="020B0604020202020204" pitchFamily="34" charset="0"/>
                          <a:cs typeface="Arial" panose="020B0604020202020204" pitchFamily="34" charset="0"/>
                        </a:rPr>
                      </a:b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102179" marR="5677" marT="5677"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3001</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578082203"/>
                  </a:ext>
                </a:extLst>
              </a:tr>
              <a:tr h="148440">
                <a:tc gridSpan="2">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102179" marR="5677" marT="5677"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1923159687"/>
                  </a:ext>
                </a:extLst>
              </a:tr>
              <a:tr h="173529">
                <a:tc gridSpan="2">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Скважины, иные аналогичные объекты, всего</a:t>
                      </a:r>
                    </a:p>
                  </a:txBody>
                  <a:tcPr marL="5677" marR="5677" marT="5677"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х</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х</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х</a:t>
                      </a:r>
                    </a:p>
                  </a:txBody>
                  <a:tcPr marL="5677" marR="5677" marT="567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4000</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903524613"/>
                  </a:ext>
                </a:extLst>
              </a:tr>
              <a:tr h="288202">
                <a:tc gridSpan="2">
                  <a:txBody>
                    <a:bodyPr/>
                    <a:lstStyle/>
                    <a:p>
                      <a:pPr algn="l" fontAlgn="t"/>
                      <a:r>
                        <a:rPr lang="ru-RU" sz="9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900" b="0" i="0" u="none" strike="noStrike" dirty="0">
                          <a:solidFill>
                            <a:srgbClr val="000000"/>
                          </a:solidFill>
                          <a:effectLst/>
                          <a:latin typeface="Arial" panose="020B0604020202020204" pitchFamily="34" charset="0"/>
                          <a:cs typeface="Arial" panose="020B0604020202020204" pitchFamily="34" charset="0"/>
                        </a:rPr>
                      </a:b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102179" marR="5677" marT="5677"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4001</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3014477880"/>
                  </a:ext>
                </a:extLst>
              </a:tr>
              <a:tr h="148440">
                <a:tc gridSpan="2">
                  <a:txBody>
                    <a:bodyPr/>
                    <a:lstStyle/>
                    <a:p>
                      <a:pPr algn="l" fontAlgn="t"/>
                      <a:r>
                        <a:rPr lang="ru-RU" sz="900" b="0" i="0" u="none" strike="noStrike">
                          <a:solidFill>
                            <a:srgbClr val="000000"/>
                          </a:solidFill>
                          <a:effectLst/>
                          <a:latin typeface="Arial" panose="020B0604020202020204" pitchFamily="34" charset="0"/>
                          <a:cs typeface="Arial" panose="020B0604020202020204" pitchFamily="34" charset="0"/>
                        </a:rPr>
                        <a:t> </a:t>
                      </a:r>
                    </a:p>
                  </a:txBody>
                  <a:tcPr marL="102179" marR="5677" marT="5677"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198054098"/>
                  </a:ext>
                </a:extLst>
              </a:tr>
              <a:tr h="173529">
                <a:tc gridSpan="2">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Иные объекты, включая точечные, всего </a:t>
                      </a:r>
                    </a:p>
                  </a:txBody>
                  <a:tcPr marL="5677" marR="5677" marT="5677"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х</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х</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х</a:t>
                      </a:r>
                    </a:p>
                  </a:txBody>
                  <a:tcPr marL="5677" marR="5677" marT="567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5000</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4103208436"/>
                  </a:ext>
                </a:extLst>
              </a:tr>
              <a:tr h="288202">
                <a:tc gridSpan="2">
                  <a:txBody>
                    <a:bodyPr/>
                    <a:lstStyle/>
                    <a:p>
                      <a:pPr algn="l" fontAlgn="t"/>
                      <a:r>
                        <a:rPr lang="ru-RU" sz="9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900" b="0" i="0" u="none" strike="noStrike" dirty="0">
                          <a:solidFill>
                            <a:srgbClr val="000000"/>
                          </a:solidFill>
                          <a:effectLst/>
                          <a:latin typeface="Arial" panose="020B0604020202020204" pitchFamily="34" charset="0"/>
                          <a:cs typeface="Arial" panose="020B0604020202020204" pitchFamily="34" charset="0"/>
                        </a:rPr>
                      </a:b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102179" marR="5677" marT="5677"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5001</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2803470733"/>
                  </a:ext>
                </a:extLst>
              </a:tr>
              <a:tr h="148440">
                <a:tc gridSpan="2">
                  <a:txBody>
                    <a:bodyPr/>
                    <a:lstStyle/>
                    <a:p>
                      <a:pPr algn="l" fontAlgn="t"/>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102179" marR="5677" marT="5677"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54543085"/>
                  </a:ext>
                </a:extLst>
              </a:tr>
              <a:tr h="182206">
                <a:tc gridSpan="6">
                  <a:txBody>
                    <a:bodyPr/>
                    <a:lstStyle/>
                    <a:p>
                      <a:pPr algn="r" fontAlgn="ctr"/>
                      <a:r>
                        <a:rPr lang="ru-RU" sz="900" b="1" i="0" u="none" strike="noStrike" dirty="0">
                          <a:solidFill>
                            <a:srgbClr val="000000"/>
                          </a:solidFill>
                          <a:effectLst/>
                          <a:latin typeface="Arial" panose="020B0604020202020204" pitchFamily="34" charset="0"/>
                          <a:cs typeface="Arial" panose="020B0604020202020204" pitchFamily="34" charset="0"/>
                        </a:rPr>
                        <a:t>Итого</a:t>
                      </a:r>
                    </a:p>
                  </a:txBody>
                  <a:tcPr marL="5677" marR="51089" marT="5677" marB="0" anchor="ctr">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ctr" fontAlgn="ctr"/>
                      <a:r>
                        <a:rPr lang="ru-RU" sz="900" b="1" i="0" u="none" strike="noStrike" dirty="0">
                          <a:solidFill>
                            <a:srgbClr val="000000"/>
                          </a:solidFill>
                          <a:effectLst/>
                          <a:latin typeface="Arial" panose="020B0604020202020204" pitchFamily="34" charset="0"/>
                          <a:cs typeface="Arial" panose="020B0604020202020204" pitchFamily="34" charset="0"/>
                        </a:rPr>
                        <a:t>9000</a:t>
                      </a:r>
                    </a:p>
                  </a:txBody>
                  <a:tcPr marL="5677" marR="5677" marT="567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677" marR="5677" marT="567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3377592686"/>
                  </a:ext>
                </a:extLst>
              </a:tr>
            </a:tbl>
          </a:graphicData>
        </a:graphic>
      </p:graphicFrame>
    </p:spTree>
    <p:extLst>
      <p:ext uri="{BB962C8B-B14F-4D97-AF65-F5344CB8AC3E}">
        <p14:creationId xmlns:p14="http://schemas.microsoft.com/office/powerpoint/2010/main" val="4005651322"/>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ext uri="{D42A27DB-BD31-4B8C-83A1-F6EECF244321}">
                <p14:modId xmlns:p14="http://schemas.microsoft.com/office/powerpoint/2010/main" val="3657651234"/>
              </p:ext>
            </p:extLst>
          </p:nvPr>
        </p:nvGraphicFramePr>
        <p:xfrm>
          <a:off x="251521" y="188639"/>
          <a:ext cx="5760640" cy="5786082"/>
        </p:xfrm>
        <a:graphic>
          <a:graphicData uri="http://schemas.openxmlformats.org/drawingml/2006/table">
            <a:tbl>
              <a:tblPr/>
              <a:tblGrid>
                <a:gridCol w="3045272">
                  <a:extLst>
                    <a:ext uri="{9D8B030D-6E8A-4147-A177-3AD203B41FA5}">
                      <a16:colId xmlns:a16="http://schemas.microsoft.com/office/drawing/2014/main" val="2781887308"/>
                    </a:ext>
                  </a:extLst>
                </a:gridCol>
                <a:gridCol w="1357684">
                  <a:extLst>
                    <a:ext uri="{9D8B030D-6E8A-4147-A177-3AD203B41FA5}">
                      <a16:colId xmlns:a16="http://schemas.microsoft.com/office/drawing/2014/main" val="2118755544"/>
                    </a:ext>
                  </a:extLst>
                </a:gridCol>
                <a:gridCol w="1357684">
                  <a:extLst>
                    <a:ext uri="{9D8B030D-6E8A-4147-A177-3AD203B41FA5}">
                      <a16:colId xmlns:a16="http://schemas.microsoft.com/office/drawing/2014/main" val="1762591730"/>
                    </a:ext>
                  </a:extLst>
                </a:gridCol>
              </a:tblGrid>
              <a:tr h="244637">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Наименование объекта</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Адрес</a:t>
                      </a:r>
                      <a:r>
                        <a:rPr lang="ru-RU" sz="1200" b="0" i="0" u="none" strike="noStrike" baseline="30000">
                          <a:solidFill>
                            <a:srgbClr val="000000"/>
                          </a:solidFill>
                          <a:effectLst/>
                          <a:latin typeface="Arial" panose="020B0604020202020204" pitchFamily="34" charset="0"/>
                          <a:cs typeface="Arial" panose="020B0604020202020204" pitchFamily="34" charset="0"/>
                        </a:rPr>
                        <a:t>33</a:t>
                      </a:r>
                      <a:endParaRPr lang="ru-RU" sz="1200" b="0" i="0" u="none" strike="noStrike">
                        <a:solidFill>
                          <a:srgbClr val="000000"/>
                        </a:solidFill>
                        <a:effectLst/>
                        <a:latin typeface="Arial" panose="020B0604020202020204" pitchFamily="34" charset="0"/>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Вид объекта</a:t>
                      </a:r>
                      <a:r>
                        <a:rPr lang="ru-RU" sz="1200" b="0" i="0" u="none" strike="noStrike" baseline="30000">
                          <a:solidFill>
                            <a:srgbClr val="000000"/>
                          </a:solidFill>
                          <a:effectLst/>
                          <a:latin typeface="Arial" panose="020B0604020202020204" pitchFamily="34" charset="0"/>
                          <a:cs typeface="Arial" panose="020B0604020202020204" pitchFamily="34" charset="0"/>
                        </a:rPr>
                        <a:t>34</a:t>
                      </a:r>
                      <a:endParaRPr lang="ru-RU" sz="1200" b="0" i="0" u="none" strike="noStrike">
                        <a:solidFill>
                          <a:srgbClr val="000000"/>
                        </a:solidFill>
                        <a:effectLst/>
                        <a:latin typeface="Arial" panose="020B0604020202020204" pitchFamily="34" charset="0"/>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65117487"/>
                  </a:ext>
                </a:extLst>
              </a:tr>
              <a:tr h="230247">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1</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79596167"/>
                  </a:ext>
                </a:extLst>
              </a:tr>
              <a:tr h="287808">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Площадные объекты</a:t>
                      </a:r>
                      <a:r>
                        <a:rPr lang="ru-RU" sz="1200" b="0" i="0" u="none" strike="noStrike" baseline="30000" dirty="0">
                          <a:solidFill>
                            <a:srgbClr val="000000"/>
                          </a:solidFill>
                          <a:effectLst/>
                          <a:latin typeface="Arial" panose="020B0604020202020204" pitchFamily="34" charset="0"/>
                          <a:cs typeface="Arial" panose="020B0604020202020204" pitchFamily="34" charset="0"/>
                        </a:rPr>
                        <a:t>25</a:t>
                      </a:r>
                      <a:r>
                        <a:rPr lang="ru-RU" sz="1200" b="0" i="0" u="none" strike="noStrike" dirty="0">
                          <a:solidFill>
                            <a:srgbClr val="000000"/>
                          </a:solidFill>
                          <a:effectLst/>
                          <a:latin typeface="Arial" panose="020B0604020202020204" pitchFamily="34" charset="0"/>
                          <a:cs typeface="Arial" panose="020B0604020202020204" pitchFamily="34" charset="0"/>
                        </a:rPr>
                        <a:t>, всего</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х</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22207192"/>
                  </a:ext>
                </a:extLst>
              </a:tr>
              <a:tr h="474884">
                <a:tc>
                  <a:txBody>
                    <a:bodyPr/>
                    <a:lstStyle/>
                    <a:p>
                      <a:pPr algn="l" fontAlgn="t"/>
                      <a:r>
                        <a:rPr lang="ru-RU" sz="12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1200" b="0" i="0" u="none" strike="noStrike" dirty="0">
                          <a:solidFill>
                            <a:srgbClr val="000000"/>
                          </a:solidFill>
                          <a:effectLst/>
                          <a:latin typeface="Arial" panose="020B0604020202020204" pitchFamily="34" charset="0"/>
                          <a:cs typeface="Arial" panose="020B0604020202020204" pitchFamily="34" charset="0"/>
                        </a:rPr>
                      </a:b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171450" marR="9525" marT="9525"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07348611"/>
                  </a:ext>
                </a:extLst>
              </a:tr>
              <a:tr h="244637">
                <a:tc>
                  <a:txBody>
                    <a:bodyPr/>
                    <a:lstStyle/>
                    <a:p>
                      <a:pPr algn="l" fontAlgn="t"/>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171450" marR="9525" marT="9525"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00356117"/>
                  </a:ext>
                </a:extLst>
              </a:tr>
              <a:tr h="287808">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Линейные объекты</a:t>
                      </a:r>
                      <a:r>
                        <a:rPr lang="ru-RU" sz="1200" b="0" i="0" u="none" strike="noStrike" baseline="30000" dirty="0">
                          <a:solidFill>
                            <a:srgbClr val="000000"/>
                          </a:solidFill>
                          <a:effectLst/>
                          <a:latin typeface="Arial" panose="020B0604020202020204" pitchFamily="34" charset="0"/>
                          <a:cs typeface="Arial" panose="020B0604020202020204" pitchFamily="34" charset="0"/>
                        </a:rPr>
                        <a:t>26</a:t>
                      </a:r>
                      <a:r>
                        <a:rPr lang="ru-RU" sz="1200" b="0" i="0" u="none" strike="noStrike" dirty="0">
                          <a:solidFill>
                            <a:srgbClr val="000000"/>
                          </a:solidFill>
                          <a:effectLst/>
                          <a:latin typeface="Arial" panose="020B0604020202020204" pitchFamily="34" charset="0"/>
                          <a:cs typeface="Arial" panose="020B0604020202020204" pitchFamily="34" charset="0"/>
                        </a:rPr>
                        <a:t>, всего</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х</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26649950"/>
                  </a:ext>
                </a:extLst>
              </a:tr>
              <a:tr h="474884">
                <a:tc>
                  <a:txBody>
                    <a:bodyPr/>
                    <a:lstStyle/>
                    <a:p>
                      <a:pPr algn="l" fontAlgn="t"/>
                      <a:r>
                        <a:rPr lang="ru-RU" sz="12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1200" b="0" i="0" u="none" strike="noStrike" dirty="0">
                          <a:solidFill>
                            <a:srgbClr val="000000"/>
                          </a:solidFill>
                          <a:effectLst/>
                          <a:latin typeface="Arial" panose="020B0604020202020204" pitchFamily="34" charset="0"/>
                          <a:cs typeface="Arial" panose="020B0604020202020204" pitchFamily="34" charset="0"/>
                        </a:rPr>
                      </a:b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171450" marR="9525" marT="9525"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51500141"/>
                  </a:ext>
                </a:extLst>
              </a:tr>
              <a:tr h="244637">
                <a:tc>
                  <a:txBody>
                    <a:bodyPr/>
                    <a:lstStyle/>
                    <a:p>
                      <a:pPr algn="l" fontAlgn="t"/>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171450" marR="9525" marT="9525"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4736744"/>
                  </a:ext>
                </a:extLst>
              </a:tr>
              <a:tr h="474884">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Резервуары, емкости, иные аналогичные объекты, всего</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х</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53878793"/>
                  </a:ext>
                </a:extLst>
              </a:tr>
              <a:tr h="474884">
                <a:tc>
                  <a:txBody>
                    <a:bodyPr/>
                    <a:lstStyle/>
                    <a:p>
                      <a:pPr algn="l" fontAlgn="t"/>
                      <a:r>
                        <a:rPr lang="ru-RU" sz="12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1200" b="0" i="0" u="none" strike="noStrike" dirty="0">
                          <a:solidFill>
                            <a:srgbClr val="000000"/>
                          </a:solidFill>
                          <a:effectLst/>
                          <a:latin typeface="Arial" panose="020B0604020202020204" pitchFamily="34" charset="0"/>
                          <a:cs typeface="Arial" panose="020B0604020202020204" pitchFamily="34" charset="0"/>
                        </a:rPr>
                      </a:b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171450" marR="9525" marT="9525"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61110740"/>
                  </a:ext>
                </a:extLst>
              </a:tr>
              <a:tr h="244637">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171450"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34847945"/>
                  </a:ext>
                </a:extLst>
              </a:tr>
              <a:tr h="287808">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Скважины, иные аналогичные объекты, всего</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х</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9737316"/>
                  </a:ext>
                </a:extLst>
              </a:tr>
              <a:tr h="474884">
                <a:tc>
                  <a:txBody>
                    <a:bodyPr/>
                    <a:lstStyle/>
                    <a:p>
                      <a:pPr algn="l" fontAlgn="t"/>
                      <a:r>
                        <a:rPr lang="ru-RU" sz="12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1200" b="0" i="0" u="none" strike="noStrike" dirty="0">
                          <a:solidFill>
                            <a:srgbClr val="000000"/>
                          </a:solidFill>
                          <a:effectLst/>
                          <a:latin typeface="Arial" panose="020B0604020202020204" pitchFamily="34" charset="0"/>
                          <a:cs typeface="Arial" panose="020B0604020202020204" pitchFamily="34" charset="0"/>
                        </a:rPr>
                      </a:b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171450" marR="9525" marT="9525"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48063003"/>
                  </a:ext>
                </a:extLst>
              </a:tr>
              <a:tr h="244637">
                <a:tc>
                  <a:txBody>
                    <a:bodyPr/>
                    <a:lstStyle/>
                    <a:p>
                      <a:pPr algn="l" fontAlgn="t"/>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171450" marR="9525" marT="9525"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35298373"/>
                  </a:ext>
                </a:extLst>
              </a:tr>
              <a:tr h="287808">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Иные объекты, включая точечные, всего </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х</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97017713"/>
                  </a:ext>
                </a:extLst>
              </a:tr>
              <a:tr h="474884">
                <a:tc>
                  <a:txBody>
                    <a:bodyPr/>
                    <a:lstStyle/>
                    <a:p>
                      <a:pPr algn="l" fontAlgn="t"/>
                      <a:r>
                        <a:rPr lang="ru-RU" sz="12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1200" b="0" i="0" u="none" strike="noStrike" dirty="0">
                          <a:solidFill>
                            <a:srgbClr val="000000"/>
                          </a:solidFill>
                          <a:effectLst/>
                          <a:latin typeface="Arial" panose="020B0604020202020204" pitchFamily="34" charset="0"/>
                          <a:cs typeface="Arial" panose="020B0604020202020204" pitchFamily="34" charset="0"/>
                        </a:rPr>
                      </a:b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171450" marR="9525" marT="9525"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25796451"/>
                  </a:ext>
                </a:extLst>
              </a:tr>
              <a:tr h="244637">
                <a:tc>
                  <a:txBody>
                    <a:bodyPr/>
                    <a:lstStyle/>
                    <a:p>
                      <a:pPr algn="l" fontAlgn="t"/>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171450" marR="9525" marT="9525"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475964892"/>
                  </a:ext>
                </a:extLst>
              </a:tr>
            </a:tbl>
          </a:graphicData>
        </a:graphic>
      </p:graphicFrame>
      <p:sp>
        <p:nvSpPr>
          <p:cNvPr id="4" name="Прямоугольник 3"/>
          <p:cNvSpPr/>
          <p:nvPr/>
        </p:nvSpPr>
        <p:spPr>
          <a:xfrm>
            <a:off x="251521" y="188639"/>
            <a:ext cx="5760640" cy="578608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 name="Выноска со стрелкой влево 4"/>
          <p:cNvSpPr/>
          <p:nvPr/>
        </p:nvSpPr>
        <p:spPr>
          <a:xfrm>
            <a:off x="5940152" y="158923"/>
            <a:ext cx="3131839" cy="6624736"/>
          </a:xfrm>
          <a:prstGeom prst="leftArrowCallout">
            <a:avLst>
              <a:gd name="adj1" fmla="val 25000"/>
              <a:gd name="adj2" fmla="val 25000"/>
              <a:gd name="adj3" fmla="val 12962"/>
              <a:gd name="adj4" fmla="val 84550"/>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b="1" dirty="0">
                <a:solidFill>
                  <a:srgbClr val="FF0000"/>
                </a:solidFill>
                <a:latin typeface="Arial" panose="020B0604020202020204" pitchFamily="34" charset="0"/>
                <a:cs typeface="Arial" panose="020B0604020202020204" pitchFamily="34" charset="0"/>
              </a:rPr>
              <a:t>34 </a:t>
            </a:r>
            <a:r>
              <a:rPr lang="ru-RU" sz="1400" dirty="0">
                <a:solidFill>
                  <a:schemeClr val="accent5">
                    <a:lumMod val="75000"/>
                  </a:schemeClr>
                </a:solidFill>
                <a:latin typeface="Arial" panose="020B0604020202020204" pitchFamily="34" charset="0"/>
                <a:cs typeface="Arial" panose="020B0604020202020204" pitchFamily="34" charset="0"/>
              </a:rPr>
              <a:t>Указывается вид объекта: 1 - здание (строение, сооружение) в целом, 2 - помещение в здании, строении (за исключением подвалов, чердаков), 3 - подвалы, чердаки, 4 - конструктивная часть здания (крыша, стена), 5 - архитектурный элемент фасада здания (навес над входными дверями зданий), 6 - часть помещения в местах общего пользования (вестибюли, холлы, фойе, коридоры), 7 - линии электропередачи, линии связи (в том числе линейно-кабельные сооружения), 8 - трубопроводы, 9 - автомобильные дороги, 10 - железнодорожные линии, 11 - резервуар, иная емкость, 12 - скважины на воду, 13 - скважины газовые и нефтяные, 14 - скважины иные, 15 - движимое имущество, предоставляемое в прокат, 16 - иные.</a:t>
            </a:r>
          </a:p>
        </p:txBody>
      </p:sp>
    </p:spTree>
    <p:extLst>
      <p:ext uri="{BB962C8B-B14F-4D97-AF65-F5344CB8AC3E}">
        <p14:creationId xmlns:p14="http://schemas.microsoft.com/office/powerpoint/2010/main" val="3168549809"/>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ext uri="{D42A27DB-BD31-4B8C-83A1-F6EECF244321}">
                <p14:modId xmlns:p14="http://schemas.microsoft.com/office/powerpoint/2010/main" val="1976998553"/>
              </p:ext>
            </p:extLst>
          </p:nvPr>
        </p:nvGraphicFramePr>
        <p:xfrm>
          <a:off x="395536" y="260648"/>
          <a:ext cx="5112567" cy="4251960"/>
        </p:xfrm>
        <a:graphic>
          <a:graphicData uri="http://schemas.openxmlformats.org/drawingml/2006/table">
            <a:tbl>
              <a:tblPr/>
              <a:tblGrid>
                <a:gridCol w="829372">
                  <a:extLst>
                    <a:ext uri="{9D8B030D-6E8A-4147-A177-3AD203B41FA5}">
                      <a16:colId xmlns:a16="http://schemas.microsoft.com/office/drawing/2014/main" val="3808372775"/>
                    </a:ext>
                  </a:extLst>
                </a:gridCol>
                <a:gridCol w="1147487">
                  <a:extLst>
                    <a:ext uri="{9D8B030D-6E8A-4147-A177-3AD203B41FA5}">
                      <a16:colId xmlns:a16="http://schemas.microsoft.com/office/drawing/2014/main" val="2825429822"/>
                    </a:ext>
                  </a:extLst>
                </a:gridCol>
                <a:gridCol w="1559333">
                  <a:extLst>
                    <a:ext uri="{9D8B030D-6E8A-4147-A177-3AD203B41FA5}">
                      <a16:colId xmlns:a16="http://schemas.microsoft.com/office/drawing/2014/main" val="2371768315"/>
                    </a:ext>
                  </a:extLst>
                </a:gridCol>
                <a:gridCol w="1576375">
                  <a:extLst>
                    <a:ext uri="{9D8B030D-6E8A-4147-A177-3AD203B41FA5}">
                      <a16:colId xmlns:a16="http://schemas.microsoft.com/office/drawing/2014/main" val="3088794011"/>
                    </a:ext>
                  </a:extLst>
                </a:gridCol>
              </a:tblGrid>
              <a:tr h="0">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Код строки</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Объем переданного имущества</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Направление использования</a:t>
                      </a:r>
                      <a:r>
                        <a:rPr lang="ru-RU" sz="1100" b="0" i="0" u="none" strike="noStrike" baseline="30000" dirty="0">
                          <a:solidFill>
                            <a:srgbClr val="000000"/>
                          </a:solidFill>
                          <a:effectLst/>
                          <a:latin typeface="Arial" panose="020B0604020202020204" pitchFamily="34" charset="0"/>
                          <a:cs typeface="Arial" panose="020B0604020202020204" pitchFamily="34" charset="0"/>
                        </a:rPr>
                        <a:t>35</a:t>
                      </a:r>
                      <a:endParaRPr lang="ru-RU" sz="11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Комментарий</a:t>
                      </a:r>
                      <a:r>
                        <a:rPr lang="ru-RU" sz="1100" b="0" i="0" u="none" strike="noStrike" baseline="30000">
                          <a:solidFill>
                            <a:srgbClr val="000000"/>
                          </a:solidFill>
                          <a:effectLst/>
                          <a:latin typeface="Arial" panose="020B0604020202020204" pitchFamily="34" charset="0"/>
                          <a:cs typeface="Arial" panose="020B0604020202020204" pitchFamily="34" charset="0"/>
                        </a:rPr>
                        <a:t>36</a:t>
                      </a:r>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37937742"/>
                  </a:ext>
                </a:extLst>
              </a:tr>
              <a:tr h="152400">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9</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53313117"/>
                  </a:ext>
                </a:extLst>
              </a:tr>
              <a:tr h="190500">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1000</a:t>
                      </a:r>
                    </a:p>
                  </a:txBody>
                  <a:tcPr marL="9525" marR="9525" marT="9525" marB="0" anchor="b">
                    <a:lnL>
                      <a:noFill/>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1"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1"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1"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78372737"/>
                  </a:ext>
                </a:extLst>
              </a:tr>
              <a:tr h="304800">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1001</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98491485"/>
                  </a:ext>
                </a:extLst>
              </a:tr>
              <a:tr h="161925">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61325856"/>
                  </a:ext>
                </a:extLst>
              </a:tr>
              <a:tr h="190500">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2000</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78595380"/>
                  </a:ext>
                </a:extLst>
              </a:tr>
              <a:tr h="304800">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2001</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36125925"/>
                  </a:ext>
                </a:extLst>
              </a:tr>
              <a:tr h="161925">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5765327"/>
                  </a:ext>
                </a:extLst>
              </a:tr>
              <a:tr h="190500">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3000</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82945603"/>
                  </a:ext>
                </a:extLst>
              </a:tr>
              <a:tr h="304800">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3001</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92423776"/>
                  </a:ext>
                </a:extLst>
              </a:tr>
              <a:tr h="161925">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82428241"/>
                  </a:ext>
                </a:extLst>
              </a:tr>
              <a:tr h="190500">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4000</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5514574"/>
                  </a:ext>
                </a:extLst>
              </a:tr>
              <a:tr h="304800">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4001</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39488857"/>
                  </a:ext>
                </a:extLst>
              </a:tr>
              <a:tr h="161925">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08942203"/>
                  </a:ext>
                </a:extLst>
              </a:tr>
              <a:tr h="190500">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5000</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99375605"/>
                  </a:ext>
                </a:extLst>
              </a:tr>
              <a:tr h="304800">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5001</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19757505"/>
                  </a:ext>
                </a:extLst>
              </a:tr>
              <a:tr h="161925">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58244919"/>
                  </a:ext>
                </a:extLst>
              </a:tr>
              <a:tr h="200025">
                <a:tc>
                  <a:txBody>
                    <a:bodyPr/>
                    <a:lstStyle/>
                    <a:p>
                      <a:pPr algn="ctr" fontAlgn="ctr"/>
                      <a:r>
                        <a:rPr lang="ru-RU" sz="1100" b="1" i="0" u="none" strike="noStrike">
                          <a:solidFill>
                            <a:srgbClr val="000000"/>
                          </a:solidFill>
                          <a:effectLst/>
                          <a:latin typeface="Arial" panose="020B0604020202020204" pitchFamily="34" charset="0"/>
                          <a:cs typeface="Arial" panose="020B0604020202020204" pitchFamily="34" charset="0"/>
                        </a:rPr>
                        <a:t>9000</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90896236"/>
                  </a:ext>
                </a:extLst>
              </a:tr>
            </a:tbl>
          </a:graphicData>
        </a:graphic>
      </p:graphicFrame>
      <p:sp>
        <p:nvSpPr>
          <p:cNvPr id="3" name="Прямоугольник 2"/>
          <p:cNvSpPr/>
          <p:nvPr/>
        </p:nvSpPr>
        <p:spPr>
          <a:xfrm>
            <a:off x="395536" y="260648"/>
            <a:ext cx="5112568" cy="4248472"/>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 name="Выноска со стрелкой влево 3"/>
          <p:cNvSpPr/>
          <p:nvPr/>
        </p:nvSpPr>
        <p:spPr>
          <a:xfrm>
            <a:off x="3563888" y="116632"/>
            <a:ext cx="5580112" cy="6264696"/>
          </a:xfrm>
          <a:prstGeom prst="leftArrowCallout">
            <a:avLst>
              <a:gd name="adj1" fmla="val 25000"/>
              <a:gd name="adj2" fmla="val 25000"/>
              <a:gd name="adj3" fmla="val 25000"/>
              <a:gd name="adj4" fmla="val 70492"/>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400" dirty="0">
                <a:solidFill>
                  <a:srgbClr val="FF0000"/>
                </a:solidFill>
                <a:latin typeface="Arial" panose="020B0604020202020204" pitchFamily="34" charset="0"/>
                <a:cs typeface="Arial" panose="020B0604020202020204" pitchFamily="34" charset="0"/>
              </a:rPr>
              <a:t>35</a:t>
            </a:r>
            <a:r>
              <a:rPr lang="ru-RU" sz="1400" dirty="0">
                <a:latin typeface="Arial" panose="020B0604020202020204" pitchFamily="34" charset="0"/>
                <a:cs typeface="Arial" panose="020B0604020202020204" pitchFamily="34" charset="0"/>
              </a:rPr>
              <a:t> </a:t>
            </a:r>
            <a:r>
              <a:rPr lang="ru-RU" sz="1450" dirty="0">
                <a:solidFill>
                  <a:schemeClr val="accent5">
                    <a:lumMod val="75000"/>
                  </a:schemeClr>
                </a:solidFill>
                <a:latin typeface="Arial" panose="020B0604020202020204" pitchFamily="34" charset="0"/>
                <a:cs typeface="Arial" panose="020B0604020202020204" pitchFamily="34" charset="0"/>
              </a:rPr>
              <a:t>Указывается направление использования имущества, переданного в аренду (разрешенное использование): 1 - размещение банкоматов, 2 - размещение торговых автоматов для продажи воды, кофе и кондитерских изделий, 3 - размещение столовых и буфетов, 4 - размещение книжных киосков, магазинов канцелярских принадлежностей, 5 - размещение аптечных пунктов, 6 - размещение торговых автоматов для продажи бахил, одноразовых халатов, 7 - размещение платежных терминалов, 8 - размещение иных торговых точек, 9 - размещение офисов банков, 10 - проведение образовательных и информационно-просветительских мероприятий, 11 - проведение концертно-зрелищных мероприятий, 12 - проведение ярмарок, выставок, 13 - проведение конгрессов, съездов, симпозиумов, конференций, 14 - проведение спортивных мероприятий, 15 - проведение иных культурно-массовых мероприятий, 16 - прокат оборудования, 17 - прокат спортивного инвентаря, 18 - иное.</a:t>
            </a:r>
          </a:p>
        </p:txBody>
      </p:sp>
      <p:sp>
        <p:nvSpPr>
          <p:cNvPr id="5" name="Прямоугольник 4"/>
          <p:cNvSpPr/>
          <p:nvPr/>
        </p:nvSpPr>
        <p:spPr>
          <a:xfrm>
            <a:off x="2339752" y="257160"/>
            <a:ext cx="1584176" cy="425196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Tree>
    <p:extLst>
      <p:ext uri="{BB962C8B-B14F-4D97-AF65-F5344CB8AC3E}">
        <p14:creationId xmlns:p14="http://schemas.microsoft.com/office/powerpoint/2010/main" val="316938172"/>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0" y="1720840"/>
            <a:ext cx="9144000" cy="255454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Постановление Правительства РФ от 23.06.2021 </a:t>
            </a:r>
            <a:r>
              <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 </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961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«О </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внесении изменений в постановление </a:t>
            </a:r>
            <a:endPar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Правительства </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Российской Федерации </a:t>
            </a:r>
            <a:r>
              <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от </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16 июля 2007 г. </a:t>
            </a:r>
            <a:r>
              <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 </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447 </a:t>
            </a:r>
            <a:endPar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«О </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совершенствовании учета федерального </a:t>
            </a:r>
            <a:r>
              <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имущества» </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и признании утратившим силу абзаца третьего подпункта </a:t>
            </a:r>
            <a:r>
              <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«б» </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пункта 2 изменений, которые вносятся в акты Правительства Российской Федерации, утвержденных постановлением Правительства Российской Федерации от 16 июня 2015 г. </a:t>
            </a:r>
            <a:r>
              <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 590»</a:t>
            </a:r>
            <a:endPar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142728493"/>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107502" y="260648"/>
          <a:ext cx="8928994" cy="6597336"/>
        </p:xfrm>
        <a:graphic>
          <a:graphicData uri="http://schemas.openxmlformats.org/drawingml/2006/table">
            <a:tbl>
              <a:tblPr/>
              <a:tblGrid>
                <a:gridCol w="776857">
                  <a:extLst>
                    <a:ext uri="{9D8B030D-6E8A-4147-A177-3AD203B41FA5}">
                      <a16:colId xmlns:a16="http://schemas.microsoft.com/office/drawing/2014/main" val="34276853"/>
                    </a:ext>
                  </a:extLst>
                </a:gridCol>
                <a:gridCol w="679749">
                  <a:extLst>
                    <a:ext uri="{9D8B030D-6E8A-4147-A177-3AD203B41FA5}">
                      <a16:colId xmlns:a16="http://schemas.microsoft.com/office/drawing/2014/main" val="1550318390"/>
                    </a:ext>
                  </a:extLst>
                </a:gridCol>
                <a:gridCol w="728303">
                  <a:extLst>
                    <a:ext uri="{9D8B030D-6E8A-4147-A177-3AD203B41FA5}">
                      <a16:colId xmlns:a16="http://schemas.microsoft.com/office/drawing/2014/main" val="521232454"/>
                    </a:ext>
                  </a:extLst>
                </a:gridCol>
                <a:gridCol w="883673">
                  <a:extLst>
                    <a:ext uri="{9D8B030D-6E8A-4147-A177-3AD203B41FA5}">
                      <a16:colId xmlns:a16="http://schemas.microsoft.com/office/drawing/2014/main" val="226194224"/>
                    </a:ext>
                  </a:extLst>
                </a:gridCol>
                <a:gridCol w="662756">
                  <a:extLst>
                    <a:ext uri="{9D8B030D-6E8A-4147-A177-3AD203B41FA5}">
                      <a16:colId xmlns:a16="http://schemas.microsoft.com/office/drawing/2014/main" val="2338314465"/>
                    </a:ext>
                  </a:extLst>
                </a:gridCol>
                <a:gridCol w="776857">
                  <a:extLst>
                    <a:ext uri="{9D8B030D-6E8A-4147-A177-3AD203B41FA5}">
                      <a16:colId xmlns:a16="http://schemas.microsoft.com/office/drawing/2014/main" val="3811705126"/>
                    </a:ext>
                  </a:extLst>
                </a:gridCol>
                <a:gridCol w="747724">
                  <a:extLst>
                    <a:ext uri="{9D8B030D-6E8A-4147-A177-3AD203B41FA5}">
                      <a16:colId xmlns:a16="http://schemas.microsoft.com/office/drawing/2014/main" val="631246187"/>
                    </a:ext>
                  </a:extLst>
                </a:gridCol>
                <a:gridCol w="747724">
                  <a:extLst>
                    <a:ext uri="{9D8B030D-6E8A-4147-A177-3AD203B41FA5}">
                      <a16:colId xmlns:a16="http://schemas.microsoft.com/office/drawing/2014/main" val="2610928540"/>
                    </a:ext>
                  </a:extLst>
                </a:gridCol>
                <a:gridCol w="757435">
                  <a:extLst>
                    <a:ext uri="{9D8B030D-6E8A-4147-A177-3AD203B41FA5}">
                      <a16:colId xmlns:a16="http://schemas.microsoft.com/office/drawing/2014/main" val="1978309676"/>
                    </a:ext>
                  </a:extLst>
                </a:gridCol>
                <a:gridCol w="750152">
                  <a:extLst>
                    <a:ext uri="{9D8B030D-6E8A-4147-A177-3AD203B41FA5}">
                      <a16:colId xmlns:a16="http://schemas.microsoft.com/office/drawing/2014/main" val="582411642"/>
                    </a:ext>
                  </a:extLst>
                </a:gridCol>
                <a:gridCol w="708882">
                  <a:extLst>
                    <a:ext uri="{9D8B030D-6E8A-4147-A177-3AD203B41FA5}">
                      <a16:colId xmlns:a16="http://schemas.microsoft.com/office/drawing/2014/main" val="1666797945"/>
                    </a:ext>
                  </a:extLst>
                </a:gridCol>
                <a:gridCol w="708882">
                  <a:extLst>
                    <a:ext uri="{9D8B030D-6E8A-4147-A177-3AD203B41FA5}">
                      <a16:colId xmlns:a16="http://schemas.microsoft.com/office/drawing/2014/main" val="1685191766"/>
                    </a:ext>
                  </a:extLst>
                </a:gridCol>
              </a:tblGrid>
              <a:tr h="193424">
                <a:tc>
                  <a:txBody>
                    <a:bodyPr/>
                    <a:lstStyle/>
                    <a:p>
                      <a:pPr algn="l" fontAlgn="b"/>
                      <a:endParaRPr lang="ru-RU" sz="1000" b="0" i="0" u="none" strike="noStrike" dirty="0">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ctr" fontAlgn="b"/>
                      <a:endParaRPr lang="ru-RU" sz="1000" b="1"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ctr"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ctr"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ctr"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ctr"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ctr"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ctr"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ctr"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ctr"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l" fontAlgn="b"/>
                      <a:endParaRPr lang="ru-RU" sz="1000" b="1" i="0" u="none" strike="noStrike">
                        <a:effectLst/>
                        <a:latin typeface="Arial Cyr" panose="020B0604020202020204" pitchFamily="34" charset="0"/>
                      </a:endParaRPr>
                    </a:p>
                  </a:txBody>
                  <a:tcPr marL="6472" marR="6472" marT="6472"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ru-RU" sz="1000" b="0" i="0" u="none" strike="noStrike">
                          <a:effectLst/>
                          <a:latin typeface="Arial Cyr" panose="020B0604020202020204" pitchFamily="34" charset="0"/>
                        </a:rPr>
                        <a:t>Коды</a:t>
                      </a:r>
                    </a:p>
                  </a:txBody>
                  <a:tcPr marL="6472" marR="6472" marT="64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4090646"/>
                  </a:ext>
                </a:extLst>
              </a:tr>
              <a:tr h="285840">
                <a:tc>
                  <a:txBody>
                    <a:bodyPr/>
                    <a:lstStyle/>
                    <a:p>
                      <a:pPr algn="l" fontAlgn="b"/>
                      <a:endParaRPr lang="ru-RU" sz="1000" b="0" i="0" u="none" strike="noStrike" dirty="0">
                        <a:effectLst/>
                        <a:latin typeface="Arial Cyr" panose="020B0604020202020204" pitchFamily="34" charset="0"/>
                      </a:endParaRPr>
                    </a:p>
                  </a:txBody>
                  <a:tcPr marL="6472" marR="6472" marT="6472" marB="0" anchor="b">
                    <a:lnL>
                      <a:noFill/>
                    </a:lnL>
                    <a:lnR>
                      <a:noFill/>
                    </a:lnR>
                    <a:lnT>
                      <a:noFill/>
                    </a:lnT>
                    <a:lnB>
                      <a:noFill/>
                    </a:lnB>
                  </a:tcPr>
                </a:tc>
                <a:tc gridSpan="9">
                  <a:txBody>
                    <a:bodyPr/>
                    <a:lstStyle/>
                    <a:p>
                      <a:pPr algn="ctr" fontAlgn="b"/>
                      <a:r>
                        <a:rPr lang="ru-RU" sz="1000" b="1" i="0" u="none" strike="noStrike">
                          <a:effectLst/>
                          <a:latin typeface="Arial Cyr" panose="020B0604020202020204" pitchFamily="34" charset="0"/>
                        </a:rPr>
                        <a:t>Сведения о земельном участке*</a:t>
                      </a:r>
                    </a:p>
                  </a:txBody>
                  <a:tcPr marL="6472" marR="6472" marT="647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r" fontAlgn="b"/>
                      <a:r>
                        <a:rPr lang="ru-RU" sz="1000" b="0" i="0" u="none" strike="noStrike">
                          <a:effectLst/>
                          <a:latin typeface="Arial Cyr" panose="020B0604020202020204" pitchFamily="34" charset="0"/>
                        </a:rPr>
                        <a:t>                     Форма по ОКУД</a:t>
                      </a:r>
                    </a:p>
                  </a:txBody>
                  <a:tcPr marL="6472" marR="6472" marT="6472"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ru-RU" sz="1000" b="0" i="0" u="none" strike="noStrike">
                          <a:effectLst/>
                          <a:latin typeface="Arial Cyr" panose="020B0604020202020204" pitchFamily="34" charset="0"/>
                        </a:rPr>
                        <a:t>0513002</a:t>
                      </a:r>
                    </a:p>
                  </a:txBody>
                  <a:tcPr marL="6472" marR="6472" marT="647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55480878"/>
                  </a:ext>
                </a:extLst>
              </a:tr>
              <a:tr h="193424">
                <a:tc>
                  <a:txBody>
                    <a:bodyPr/>
                    <a:lstStyle/>
                    <a:p>
                      <a:pPr algn="l" fontAlgn="b"/>
                      <a:endParaRPr lang="ru-RU" sz="1000" b="0" i="0" u="none" strike="noStrike" dirty="0">
                        <a:effectLst/>
                        <a:latin typeface="Arial Cyr" panose="020B0604020202020204" pitchFamily="34" charset="0"/>
                      </a:endParaRPr>
                    </a:p>
                  </a:txBody>
                  <a:tcPr marL="6472" marR="6472" marT="6472" marB="0" anchor="b">
                    <a:lnL>
                      <a:noFill/>
                    </a:lnL>
                    <a:lnR>
                      <a:noFill/>
                    </a:lnR>
                    <a:lnT>
                      <a:noFill/>
                    </a:lnT>
                    <a:lnB>
                      <a:noFill/>
                    </a:lnB>
                  </a:tcPr>
                </a:tc>
                <a:tc gridSpan="9">
                  <a:txBody>
                    <a:bodyPr/>
                    <a:lstStyle/>
                    <a:p>
                      <a:pPr algn="ctr" fontAlgn="b"/>
                      <a:r>
                        <a:rPr lang="ru-RU" sz="1000" b="1" i="0" u="none" strike="noStrike">
                          <a:effectLst/>
                          <a:latin typeface="Arial Cyr" panose="020B0604020202020204" pitchFamily="34" charset="0"/>
                        </a:rPr>
                        <a:t>на "___"________________ 20__ г.</a:t>
                      </a:r>
                    </a:p>
                  </a:txBody>
                  <a:tcPr marL="6472" marR="6472" marT="647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r" fontAlgn="b"/>
                      <a:r>
                        <a:rPr lang="ru-RU" sz="1000" b="0" i="0" u="none" strike="noStrike">
                          <a:effectLst/>
                          <a:latin typeface="Arial Cyr" panose="020B0604020202020204" pitchFamily="34" charset="0"/>
                        </a:rPr>
                        <a:t>                      Дата</a:t>
                      </a:r>
                    </a:p>
                  </a:txBody>
                  <a:tcPr marL="6472" marR="6472" marT="6472"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ru-RU" sz="1000" b="0" i="0" u="none" strike="noStrike">
                          <a:effectLst/>
                          <a:latin typeface="Arial Cyr" panose="020B0604020202020204" pitchFamily="34" charset="0"/>
                        </a:rPr>
                        <a:t> </a:t>
                      </a:r>
                    </a:p>
                  </a:txBody>
                  <a:tcPr marL="6472" marR="6472" marT="647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26943910"/>
                  </a:ext>
                </a:extLst>
              </a:tr>
              <a:tr h="193424">
                <a:tc>
                  <a:txBody>
                    <a:bodyPr/>
                    <a:lstStyle/>
                    <a:p>
                      <a:pPr algn="l" fontAlgn="b"/>
                      <a:endParaRPr lang="ru-RU" sz="1000" b="0" i="0" u="none" strike="noStrike" dirty="0">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ctr" fontAlgn="b"/>
                      <a:endParaRPr lang="ru-RU" sz="1000" b="1"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ctr" fontAlgn="b"/>
                      <a:endParaRPr lang="ru-RU" sz="1000" b="1" i="0" u="none" strike="noStrike">
                        <a:effectLst/>
                        <a:latin typeface="Arial Cyr" panose="020B0604020202020204" pitchFamily="34" charset="0"/>
                      </a:endParaRPr>
                    </a:p>
                  </a:txBody>
                  <a:tcPr marL="6472" marR="6472" marT="6472"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ru-RU" sz="1000" b="1" i="0" u="none" strike="noStrike">
                        <a:effectLst/>
                        <a:latin typeface="Arial Cyr" panose="020B0604020202020204" pitchFamily="34" charset="0"/>
                      </a:endParaRPr>
                    </a:p>
                  </a:txBody>
                  <a:tcPr marL="6472" marR="6472" marT="6472"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ru-RU" sz="1000" b="1" i="0" u="none" strike="noStrike">
                        <a:effectLst/>
                        <a:latin typeface="Arial Cyr" panose="020B0604020202020204" pitchFamily="34" charset="0"/>
                      </a:endParaRPr>
                    </a:p>
                  </a:txBody>
                  <a:tcPr marL="6472" marR="6472" marT="6472"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ru-RU" sz="1000" b="1" i="0" u="none" strike="noStrike">
                        <a:effectLst/>
                        <a:latin typeface="Arial Cyr" panose="020B0604020202020204" pitchFamily="34" charset="0"/>
                      </a:endParaRPr>
                    </a:p>
                  </a:txBody>
                  <a:tcPr marL="6472" marR="6472" marT="6472"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ru-RU" sz="1000" b="1"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ctr" fontAlgn="b"/>
                      <a:endParaRPr lang="ru-RU" sz="1000" b="1" i="0" u="none" strike="noStrike">
                        <a:effectLst/>
                        <a:latin typeface="Arial Cyr" panose="020B0604020202020204" pitchFamily="34" charset="0"/>
                      </a:endParaRPr>
                    </a:p>
                  </a:txBody>
                  <a:tcPr marL="6472" marR="6472" marT="6472"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ru-RU" sz="1000" b="1" i="0" u="none" strike="noStrike">
                        <a:effectLst/>
                        <a:latin typeface="Arial Cyr" panose="020B0604020202020204" pitchFamily="34" charset="0"/>
                      </a:endParaRPr>
                    </a:p>
                  </a:txBody>
                  <a:tcPr marL="6472" marR="6472" marT="6472"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ru-RU" sz="1000" b="1" i="0" u="none" strike="noStrike">
                        <a:effectLst/>
                        <a:latin typeface="Arial Cyr" panose="020B0604020202020204" pitchFamily="34" charset="0"/>
                      </a:endParaRPr>
                    </a:p>
                  </a:txBody>
                  <a:tcPr marL="6472" marR="6472" marT="6472"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r"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ctr" fontAlgn="ctr"/>
                      <a:endParaRPr lang="ru-RU" sz="1000" b="0" i="0" u="none" strike="noStrike">
                        <a:effectLst/>
                        <a:latin typeface="Arial Cyr" panose="020B0604020202020204" pitchFamily="34" charset="0"/>
                      </a:endParaRPr>
                    </a:p>
                  </a:txBody>
                  <a:tcPr marL="6472" marR="6472" marT="6472"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1939805"/>
                  </a:ext>
                </a:extLst>
              </a:tr>
              <a:tr h="494311">
                <a:tc gridSpan="2">
                  <a:txBody>
                    <a:bodyPr/>
                    <a:lstStyle/>
                    <a:p>
                      <a:pPr algn="ctr" fontAlgn="ctr"/>
                      <a:r>
                        <a:rPr lang="ru-RU" sz="1000" b="1" i="0" u="none" strike="noStrike" dirty="0">
                          <a:effectLst/>
                          <a:latin typeface="Arial Cyr" panose="020B0604020202020204" pitchFamily="34" charset="0"/>
                        </a:rPr>
                        <a:t>Реестровый номер федерального имущества (РНФИ)</a:t>
                      </a:r>
                    </a:p>
                  </a:txBody>
                  <a:tcPr marL="6472" marR="6472" marT="6472" marB="0" anchor="ctr">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a:txBody>
                    <a:bodyPr/>
                    <a:lstStyle/>
                    <a:p>
                      <a:pPr algn="l" fontAlgn="ctr"/>
                      <a:r>
                        <a:rPr lang="ru-RU" sz="1000" b="1" i="1" u="none" strike="noStrike">
                          <a:effectLst/>
                          <a:latin typeface="Arial Cyr" panose="020B0604020202020204" pitchFamily="34" charset="0"/>
                        </a:rPr>
                        <a:t> </a:t>
                      </a:r>
                    </a:p>
                  </a:txBody>
                  <a:tcPr marL="6472" marR="6472" marT="6472"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1000" b="1" i="1" u="none" strike="noStrike">
                          <a:effectLst/>
                          <a:latin typeface="Arial Cyr" panose="020B0604020202020204" pitchFamily="34" charset="0"/>
                        </a:rPr>
                        <a:t> </a:t>
                      </a:r>
                    </a:p>
                  </a:txBody>
                  <a:tcPr marL="6472" marR="6472" marT="6472"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1000" b="1" i="1" u="none" strike="noStrike">
                          <a:effectLst/>
                          <a:latin typeface="Arial Cyr" panose="020B0604020202020204" pitchFamily="34" charset="0"/>
                        </a:rPr>
                        <a:t> </a:t>
                      </a:r>
                    </a:p>
                  </a:txBody>
                  <a:tcPr marL="6472" marR="6472" marT="6472"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1000" b="1" i="1" u="none" strike="noStrike">
                          <a:effectLst/>
                          <a:latin typeface="Arial Cyr" panose="020B0604020202020204" pitchFamily="34" charset="0"/>
                        </a:rPr>
                        <a:t> </a:t>
                      </a:r>
                    </a:p>
                  </a:txBody>
                  <a:tcPr marL="6472" marR="6472" marT="6472"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000" b="0" i="0" u="none" strike="noStrike">
                          <a:effectLst/>
                          <a:latin typeface="Arial Cyr" panose="020B0604020202020204" pitchFamily="34" charset="0"/>
                        </a:rPr>
                        <a:t>Дата присвоения РНФИ</a:t>
                      </a:r>
                    </a:p>
                  </a:txBody>
                  <a:tcPr marL="6472" marR="6472" marT="6472"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ru-RU" sz="1000" b="0" i="0" u="none" strike="noStrike">
                          <a:effectLst/>
                          <a:latin typeface="Arial Cyr" panose="020B0604020202020204" pitchFamily="34" charset="0"/>
                        </a:rPr>
                        <a:t> </a:t>
                      </a:r>
                    </a:p>
                  </a:txBody>
                  <a:tcPr marL="6472" marR="6472" marT="6472" marB="0" anchor="b">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Cyr" panose="020B0604020202020204" pitchFamily="34" charset="0"/>
                        </a:rPr>
                        <a:t> </a:t>
                      </a:r>
                    </a:p>
                  </a:txBody>
                  <a:tcPr marL="6472" marR="6472" marT="6472"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1000" b="0" i="0" u="none" strike="noStrike">
                          <a:effectLst/>
                          <a:latin typeface="Arial Cyr" panose="020B0604020202020204" pitchFamily="34" charset="0"/>
                        </a:rPr>
                        <a:t> </a:t>
                      </a:r>
                    </a:p>
                  </a:txBody>
                  <a:tcPr marL="6472" marR="6472" marT="6472"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Cyr" panose="020B0604020202020204" pitchFamily="34" charset="0"/>
                        </a:rPr>
                        <a:t>  Дата исключения из реестра</a:t>
                      </a:r>
                    </a:p>
                  </a:txBody>
                  <a:tcPr marL="6472" marR="6472" marT="64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ru-RU" sz="1000" b="0" i="0" u="none" strike="noStrike">
                          <a:effectLst/>
                          <a:latin typeface="Arial Cyr" panose="020B0604020202020204" pitchFamily="34" charset="0"/>
                        </a:rPr>
                        <a:t> </a:t>
                      </a:r>
                    </a:p>
                  </a:txBody>
                  <a:tcPr marL="6472" marR="6472" marT="64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79284249"/>
                  </a:ext>
                </a:extLst>
              </a:tr>
              <a:tr h="182680">
                <a:tc>
                  <a:txBody>
                    <a:bodyPr/>
                    <a:lstStyle/>
                    <a:p>
                      <a:pPr algn="ctr" fontAlgn="ctr"/>
                      <a:endParaRPr lang="ru-RU" sz="1000" b="1" i="1" u="none" strike="noStrike">
                        <a:effectLst/>
                        <a:latin typeface="Arial Cyr" panose="020B0604020202020204" pitchFamily="34" charset="0"/>
                      </a:endParaRPr>
                    </a:p>
                  </a:txBody>
                  <a:tcPr marL="6472" marR="6472" marT="6472" marB="0" anchor="ctr">
                    <a:lnL>
                      <a:noFill/>
                    </a:lnL>
                    <a:lnR>
                      <a:noFill/>
                    </a:lnR>
                    <a:lnT>
                      <a:noFill/>
                    </a:lnT>
                    <a:lnB>
                      <a:noFill/>
                    </a:lnB>
                  </a:tcPr>
                </a:tc>
                <a:tc>
                  <a:txBody>
                    <a:bodyPr/>
                    <a:lstStyle/>
                    <a:p>
                      <a:pPr algn="ctr" fontAlgn="ctr"/>
                      <a:endParaRPr lang="ru-RU" sz="1000" b="1" i="1" u="none" strike="noStrike" dirty="0">
                        <a:effectLst/>
                        <a:latin typeface="Arial Cyr" panose="020B0604020202020204" pitchFamily="34" charset="0"/>
                      </a:endParaRPr>
                    </a:p>
                  </a:txBody>
                  <a:tcPr marL="6472" marR="6472" marT="6472" marB="0" anchor="ctr">
                    <a:lnL>
                      <a:noFill/>
                    </a:lnL>
                    <a:lnR>
                      <a:noFill/>
                    </a:lnR>
                    <a:lnT>
                      <a:noFill/>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ctr"/>
                      <a:endParaRPr lang="ru-RU" sz="1000" b="0" i="0" u="none" strike="noStrike">
                        <a:effectLst/>
                        <a:latin typeface="Arial Cyr" panose="020B0604020202020204" pitchFamily="34" charset="0"/>
                      </a:endParaRPr>
                    </a:p>
                  </a:txBody>
                  <a:tcPr marL="6472" marR="6472" marT="6472"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ctr"/>
                      <a:endParaRPr lang="ru-RU" sz="1000" b="0" i="0" u="none" strike="noStrike">
                        <a:effectLst/>
                        <a:latin typeface="Arial Cyr" panose="020B0604020202020204" pitchFamily="34" charset="0"/>
                      </a:endParaRPr>
                    </a:p>
                  </a:txBody>
                  <a:tcPr marL="6472" marR="6472" marT="6472"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ru-RU" sz="1000" b="0" i="0" u="none" strike="noStrike">
                        <a:effectLst/>
                        <a:latin typeface="Arial Cyr" panose="020B0604020202020204" pitchFamily="34" charset="0"/>
                      </a:endParaRPr>
                    </a:p>
                  </a:txBody>
                  <a:tcPr marL="6472" marR="6472" marT="6472"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ru-RU" sz="1000" b="1"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l" fontAlgn="b"/>
                      <a:endParaRPr lang="ru-RU" sz="1000" b="1" i="0" u="none" strike="noStrike">
                        <a:effectLst/>
                        <a:latin typeface="Arial Cyr" panose="020B0604020202020204" pitchFamily="34" charset="0"/>
                      </a:endParaRPr>
                    </a:p>
                  </a:txBody>
                  <a:tcPr marL="6472" marR="6472" marT="6472" marB="0" anchor="b">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83533704"/>
                  </a:ext>
                </a:extLst>
              </a:tr>
              <a:tr h="193424">
                <a:tc>
                  <a:txBody>
                    <a:bodyPr/>
                    <a:lstStyle/>
                    <a:p>
                      <a:pPr algn="l" fontAlgn="b"/>
                      <a:r>
                        <a:rPr lang="ru-RU" sz="1000" b="0" i="0" u="none" strike="noStrike">
                          <a:effectLst/>
                          <a:latin typeface="Arial Cyr" panose="020B0604020202020204" pitchFamily="34" charset="0"/>
                        </a:rPr>
                        <a:t>Наименование</a:t>
                      </a:r>
                    </a:p>
                  </a:txBody>
                  <a:tcPr marL="6472" marR="6472" marT="6472" marB="0" anchor="b">
                    <a:lnL>
                      <a:noFill/>
                    </a:lnL>
                    <a:lnR>
                      <a:noFill/>
                    </a:lnR>
                    <a:lnT>
                      <a:noFill/>
                    </a:lnT>
                    <a:lnB>
                      <a:noFill/>
                    </a:lnB>
                  </a:tcPr>
                </a:tc>
                <a:tc>
                  <a:txBody>
                    <a:bodyPr/>
                    <a:lstStyle/>
                    <a:p>
                      <a:pPr algn="l" fontAlgn="b"/>
                      <a:endParaRPr lang="ru-RU" sz="1000" b="0" i="0" u="none" strike="noStrike" dirty="0">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l" fontAlgn="b"/>
                      <a:r>
                        <a:rPr lang="ru-RU" sz="1000" b="0" i="0" u="none" strike="noStrike">
                          <a:effectLst/>
                          <a:latin typeface="Arial Cyr" panose="020B0604020202020204" pitchFamily="34" charset="0"/>
                        </a:rPr>
                        <a:t> </a:t>
                      </a: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1000" b="0" i="0" u="none" strike="noStrike">
                          <a:effectLst/>
                          <a:latin typeface="Arial Cyr" panose="020B0604020202020204" pitchFamily="34" charset="0"/>
                        </a:rPr>
                        <a:t> </a:t>
                      </a: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1000" b="0" i="0" u="none" strike="noStrike">
                          <a:effectLst/>
                          <a:latin typeface="Arial Cyr" panose="020B0604020202020204" pitchFamily="34" charset="0"/>
                        </a:rPr>
                        <a:t> </a:t>
                      </a: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1000" b="0" i="0" u="none" strike="noStrike">
                          <a:effectLst/>
                          <a:latin typeface="Arial Cyr" panose="020B0604020202020204" pitchFamily="34" charset="0"/>
                        </a:rPr>
                        <a:t> </a:t>
                      </a: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1000" b="0" i="0" u="none" strike="noStrike">
                          <a:effectLst/>
                          <a:latin typeface="Arial Cyr" panose="020B0604020202020204" pitchFamily="34" charset="0"/>
                        </a:rPr>
                        <a:t> </a:t>
                      </a: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1000" b="0" i="0" u="none" strike="noStrike">
                          <a:effectLst/>
                          <a:latin typeface="Arial Cyr" panose="020B0604020202020204" pitchFamily="34" charset="0"/>
                        </a:rPr>
                        <a:t> </a:t>
                      </a: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1000" b="0" i="0" u="none" strike="noStrike">
                          <a:effectLst/>
                          <a:latin typeface="Arial Cyr" panose="020B0604020202020204" pitchFamily="34" charset="0"/>
                        </a:rPr>
                        <a:t> </a:t>
                      </a: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1000" b="0" i="0" u="none" strike="noStrike">
                          <a:effectLst/>
                          <a:latin typeface="Arial Cyr" panose="020B0604020202020204" pitchFamily="34" charset="0"/>
                        </a:rPr>
                        <a:t> </a:t>
                      </a: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93810537"/>
                  </a:ext>
                </a:extLst>
              </a:tr>
              <a:tr h="193424">
                <a:tc gridSpan="2">
                  <a:txBody>
                    <a:bodyPr/>
                    <a:lstStyle/>
                    <a:p>
                      <a:pPr algn="l" fontAlgn="b"/>
                      <a:r>
                        <a:rPr lang="ru-RU" sz="1000" b="0" i="0" u="none" strike="noStrike" dirty="0">
                          <a:effectLst/>
                          <a:latin typeface="Arial Cyr" panose="020B0604020202020204" pitchFamily="34" charset="0"/>
                        </a:rPr>
                        <a:t>Адрес (местоположение)</a:t>
                      </a:r>
                    </a:p>
                  </a:txBody>
                  <a:tcPr marL="6472" marR="6472" marT="6472" marB="0" anchor="b">
                    <a:lnL>
                      <a:noFill/>
                    </a:lnL>
                    <a:lnR>
                      <a:noFill/>
                    </a:lnR>
                    <a:lnT>
                      <a:noFill/>
                    </a:lnT>
                    <a:lnB>
                      <a:noFill/>
                    </a:lnB>
                    <a:solidFill>
                      <a:schemeClr val="accent6">
                        <a:lumMod val="20000"/>
                        <a:lumOff val="80000"/>
                      </a:schemeClr>
                    </a:solidFill>
                  </a:tcPr>
                </a:tc>
                <a:tc hMerge="1">
                  <a:txBody>
                    <a:bodyPr/>
                    <a:lstStyle/>
                    <a:p>
                      <a:endParaRPr lang="ru-RU"/>
                    </a:p>
                  </a:txBody>
                  <a:tcPr/>
                </a:tc>
                <a:tc>
                  <a:txBody>
                    <a:bodyPr/>
                    <a:lstStyle/>
                    <a:p>
                      <a:pPr algn="l" fontAlgn="b"/>
                      <a:endParaRPr lang="ru-RU" sz="1000" b="0" i="0" u="none" strike="noStrike" dirty="0">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endParaRPr lang="ru-RU" sz="1000" b="0" i="0" u="none" strike="noStrike" dirty="0">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endParaRPr lang="ru-RU" sz="1000" b="0" i="0" u="none" strike="noStrike" dirty="0">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endParaRPr lang="ru-RU" sz="1000" b="0" i="0" u="none" strike="noStrike" dirty="0">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endParaRPr lang="ru-RU" sz="1000" b="0" i="0" u="none" strike="noStrike" dirty="0">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endParaRPr lang="ru-RU" sz="1000" b="0" i="0" u="none" strike="noStrike" dirty="0">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endParaRPr lang="ru-RU" sz="1000" b="0" i="0" u="none" strike="noStrike" dirty="0">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endParaRPr lang="ru-RU" sz="1000" b="0" i="0" u="none" strike="noStrike" dirty="0">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r" fontAlgn="b"/>
                      <a:r>
                        <a:rPr lang="ru-RU" sz="1000" b="0" i="0" u="none" strike="noStrike" dirty="0">
                          <a:effectLst/>
                          <a:latin typeface="Arial Cyr" panose="020B0604020202020204" pitchFamily="34" charset="0"/>
                        </a:rPr>
                        <a:t>ОКТМО</a:t>
                      </a:r>
                    </a:p>
                  </a:txBody>
                  <a:tcPr marL="6472" marR="6472" marT="6472" marB="0" anchor="b">
                    <a:lnL>
                      <a:noFill/>
                    </a:lnL>
                    <a:lnR w="12700" cap="flat" cmpd="sng" algn="ctr">
                      <a:solidFill>
                        <a:srgbClr val="000000"/>
                      </a:solidFill>
                      <a:prstDash val="solid"/>
                      <a:round/>
                      <a:headEnd type="none" w="med" len="med"/>
                      <a:tailEnd type="none" w="med" len="med"/>
                    </a:lnR>
                    <a:lnT>
                      <a:noFill/>
                    </a:lnT>
                    <a:lnB>
                      <a:noFill/>
                    </a:lnB>
                    <a:solidFill>
                      <a:schemeClr val="accent6">
                        <a:lumMod val="20000"/>
                        <a:lumOff val="80000"/>
                      </a:schemeClr>
                    </a:solidFill>
                  </a:tcPr>
                </a:tc>
                <a:tc>
                  <a:txBody>
                    <a:bodyPr/>
                    <a:lstStyle/>
                    <a:p>
                      <a:pPr algn="l" fontAlgn="b"/>
                      <a:r>
                        <a:rPr lang="ru-RU" sz="1000" b="0" i="0" u="none" strike="noStrike" dirty="0">
                          <a:effectLst/>
                          <a:latin typeface="Arial Cyr" panose="020B0604020202020204" pitchFamily="34" charset="0"/>
                        </a:rPr>
                        <a:t> </a:t>
                      </a:r>
                    </a:p>
                  </a:txBody>
                  <a:tcPr marL="6472" marR="6472" marT="64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204926420"/>
                  </a:ext>
                </a:extLst>
              </a:tr>
              <a:tr h="182680">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l" fontAlgn="b"/>
                      <a:r>
                        <a:rPr lang="ru-RU" sz="1000" b="0" i="0" u="none" strike="noStrike">
                          <a:effectLst/>
                          <a:latin typeface="Arial Cyr" panose="020B0604020202020204" pitchFamily="34" charset="0"/>
                        </a:rPr>
                        <a:t> </a:t>
                      </a: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r>
                        <a:rPr lang="ru-RU" sz="1000" b="0" i="0" u="none" strike="noStrike">
                          <a:effectLst/>
                          <a:latin typeface="Arial Cyr" panose="020B0604020202020204" pitchFamily="34" charset="0"/>
                        </a:rPr>
                        <a:t> </a:t>
                      </a: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r>
                        <a:rPr lang="ru-RU" sz="1000" b="0" i="0" u="none" strike="noStrike">
                          <a:effectLst/>
                          <a:latin typeface="Arial Cyr" panose="020B0604020202020204" pitchFamily="34" charset="0"/>
                        </a:rPr>
                        <a:t> </a:t>
                      </a: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ru-RU" sz="1000" b="0" i="0" u="none" strike="noStrike">
                          <a:effectLst/>
                          <a:latin typeface="Arial Cyr" panose="020B0604020202020204" pitchFamily="34" charset="0"/>
                        </a:rPr>
                        <a:t> </a:t>
                      </a: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ru-RU" sz="1000" b="0" i="0" u="none" strike="noStrike">
                          <a:effectLst/>
                          <a:latin typeface="Arial Cyr" panose="020B0604020202020204" pitchFamily="34" charset="0"/>
                        </a:rPr>
                        <a:t> </a:t>
                      </a: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ru-RU" sz="1000" b="0" i="0" u="none" strike="noStrike">
                          <a:effectLst/>
                          <a:latin typeface="Arial Cyr" panose="020B0604020202020204" pitchFamily="34" charset="0"/>
                        </a:rPr>
                        <a:t> </a:t>
                      </a: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r>
                        <a:rPr lang="ru-RU" sz="1000" b="0" i="0" u="none" strike="noStrike">
                          <a:effectLst/>
                          <a:latin typeface="Arial Cyr" panose="020B0604020202020204" pitchFamily="34" charset="0"/>
                        </a:rPr>
                        <a:t> </a:t>
                      </a: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r>
                        <a:rPr lang="ru-RU" sz="1000" b="0" i="0" u="none" strike="noStrike">
                          <a:effectLst/>
                          <a:latin typeface="Arial Cyr" panose="020B0604020202020204" pitchFamily="34" charset="0"/>
                        </a:rPr>
                        <a:t> </a:t>
                      </a: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r"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774632700"/>
                  </a:ext>
                </a:extLst>
              </a:tr>
              <a:tr h="187886">
                <a:tc gridSpan="5">
                  <a:txBody>
                    <a:bodyPr/>
                    <a:lstStyle/>
                    <a:p>
                      <a:pPr algn="ctr" fontAlgn="b"/>
                      <a:r>
                        <a:rPr lang="ru-RU" sz="1000" b="1" i="0" u="none" strike="noStrike" dirty="0">
                          <a:effectLst/>
                          <a:latin typeface="Arial Cyr" panose="020B0604020202020204" pitchFamily="34" charset="0"/>
                        </a:rPr>
                        <a:t>Сведения об основных характеристиках земельного участка </a:t>
                      </a:r>
                    </a:p>
                  </a:txBody>
                  <a:tcPr marL="6472" marR="6472" marT="6472"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endParaRPr lang="ru-RU" sz="1000" b="1" i="0" u="none" strike="noStrike">
                        <a:effectLst/>
                        <a:latin typeface="Arial Cyr" panose="020B0604020202020204" pitchFamily="34" charset="0"/>
                      </a:endParaRPr>
                    </a:p>
                  </a:txBody>
                  <a:tcPr marL="6472" marR="6472" marT="6472" marB="0" anchor="b">
                    <a:lnL>
                      <a:noFill/>
                    </a:lnL>
                    <a:lnR>
                      <a:noFill/>
                    </a:lnR>
                    <a:lnT>
                      <a:noFill/>
                    </a:lnT>
                    <a:lnB>
                      <a:noFill/>
                    </a:lnB>
                  </a:tcPr>
                </a:tc>
                <a:tc gridSpan="6">
                  <a:txBody>
                    <a:bodyPr/>
                    <a:lstStyle/>
                    <a:p>
                      <a:pPr algn="ctr" fontAlgn="ctr"/>
                      <a:r>
                        <a:rPr lang="ru-RU" sz="1000" b="1" i="0" u="none" strike="noStrike">
                          <a:effectLst/>
                          <a:latin typeface="Arial Cyr" panose="020B0604020202020204" pitchFamily="34" charset="0"/>
                        </a:rPr>
                        <a:t>Сведения о движении казны Российской Федерации</a:t>
                      </a:r>
                    </a:p>
                  </a:txBody>
                  <a:tcPr marL="6472" marR="6472" marT="6472" marB="0" anchor="ctr">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951119339"/>
                  </a:ext>
                </a:extLst>
              </a:tr>
              <a:tr h="148293">
                <a:tc>
                  <a:txBody>
                    <a:bodyPr/>
                    <a:lstStyle/>
                    <a:p>
                      <a:pPr algn="ctr"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ctr"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02478274"/>
                  </a:ext>
                </a:extLst>
              </a:tr>
              <a:tr h="483564">
                <a:tc rowSpan="2">
                  <a:txBody>
                    <a:bodyPr/>
                    <a:lstStyle/>
                    <a:p>
                      <a:pPr algn="ctr" fontAlgn="ctr"/>
                      <a:r>
                        <a:rPr lang="ru-RU" sz="1000" b="0" i="0" u="none" strike="noStrike">
                          <a:effectLst/>
                          <a:latin typeface="Arial Cyr" panose="020B0604020202020204" pitchFamily="34" charset="0"/>
                        </a:rPr>
                        <a:t>Категория земель</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1000" b="0" i="0" u="none" strike="noStrike">
                          <a:effectLst/>
                          <a:latin typeface="Arial Cyr" panose="020B0604020202020204" pitchFamily="34" charset="0"/>
                        </a:rPr>
                        <a:t>Вид разрешенного использования</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1000" b="0" i="0" u="none" strike="noStrike" dirty="0">
                          <a:effectLst/>
                          <a:latin typeface="Arial Cyr" panose="020B0604020202020204" pitchFamily="34" charset="0"/>
                        </a:rPr>
                        <a:t>Площадь (</a:t>
                      </a:r>
                      <a:r>
                        <a:rPr lang="ru-RU" sz="1000" b="0" i="0" u="none" strike="noStrike" dirty="0" err="1">
                          <a:effectLst/>
                          <a:latin typeface="Arial Cyr" panose="020B0604020202020204" pitchFamily="34" charset="0"/>
                        </a:rPr>
                        <a:t>кв.м</a:t>
                      </a:r>
                      <a:r>
                        <a:rPr lang="ru-RU" sz="1000" b="0" i="0" u="none" strike="noStrike" dirty="0">
                          <a:effectLst/>
                          <a:latin typeface="Arial Cyr" panose="020B0604020202020204" pitchFamily="34" charset="0"/>
                        </a:rPr>
                        <a:t>.)</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gridSpan="2">
                  <a:txBody>
                    <a:bodyPr/>
                    <a:lstStyle/>
                    <a:p>
                      <a:pPr algn="ctr" fontAlgn="ctr"/>
                      <a:r>
                        <a:rPr lang="ru-RU" sz="1000" b="0" i="0" u="none" strike="noStrike">
                          <a:effectLst/>
                          <a:latin typeface="Arial Cyr" panose="020B0604020202020204" pitchFamily="34" charset="0"/>
                        </a:rPr>
                        <a:t>Инвентарный номер</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ru-RU"/>
                    </a:p>
                  </a:txBody>
                  <a:tcPr/>
                </a:tc>
                <a:tc>
                  <a:txBody>
                    <a:bodyPr/>
                    <a:lstStyle/>
                    <a:p>
                      <a:pPr algn="ctr" fontAlgn="ctr"/>
                      <a:r>
                        <a:rPr lang="ru-RU" sz="1000" b="0" i="0" u="none" strike="noStrike">
                          <a:effectLst/>
                          <a:latin typeface="Arial Cyr" panose="020B0604020202020204" pitchFamily="34" charset="0"/>
                        </a:rPr>
                        <a:t> </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3">
                  <a:txBody>
                    <a:bodyPr/>
                    <a:lstStyle/>
                    <a:p>
                      <a:pPr algn="ctr" fontAlgn="ctr"/>
                      <a:r>
                        <a:rPr lang="ru-RU" sz="1000" b="0" i="0" u="none" strike="noStrike">
                          <a:effectLst/>
                          <a:latin typeface="Arial Cyr" panose="020B0604020202020204" pitchFamily="34" charset="0"/>
                        </a:rPr>
                        <a:t>Поступление (перемещение) в государственную казну Российской Федерации</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ctr"/>
                      <a:r>
                        <a:rPr lang="ru-RU" sz="1000" b="0" i="0" u="none" strike="noStrike">
                          <a:effectLst/>
                          <a:latin typeface="Arial Cyr" panose="020B0604020202020204" pitchFamily="34" charset="0"/>
                        </a:rPr>
                        <a:t>Выбытия (перемещение) из государственной казны Российской Федерации</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692573216"/>
                  </a:ext>
                </a:extLst>
              </a:tr>
              <a:tr h="182680">
                <a:tc vMerge="1">
                  <a:txBody>
                    <a:bodyPr/>
                    <a:lstStyle/>
                    <a:p>
                      <a:endParaRPr lang="ru-RU"/>
                    </a:p>
                  </a:txBody>
                  <a:tcPr/>
                </a:tc>
                <a:tc vMerge="1">
                  <a:txBody>
                    <a:bodyPr/>
                    <a:lstStyle/>
                    <a:p>
                      <a:endParaRPr lang="ru-RU"/>
                    </a:p>
                  </a:txBody>
                  <a:tcPr/>
                </a:tc>
                <a:tc vMerge="1">
                  <a:txBody>
                    <a:bodyPr/>
                    <a:lstStyle/>
                    <a:p>
                      <a:endParaRPr lang="ru-RU"/>
                    </a:p>
                  </a:txBody>
                  <a:tcPr/>
                </a:tc>
                <a:tc gridSpan="2" vMerge="1">
                  <a:txBody>
                    <a:bodyPr/>
                    <a:lstStyle/>
                    <a:p>
                      <a:endParaRPr lang="ru-RU"/>
                    </a:p>
                  </a:txBody>
                  <a:tcPr/>
                </a:tc>
                <a:tc hMerge="1" vMerge="1">
                  <a:txBody>
                    <a:bodyPr/>
                    <a:lstStyle/>
                    <a:p>
                      <a:endParaRPr lang="ru-RU"/>
                    </a:p>
                  </a:txBody>
                  <a:tcPr/>
                </a:tc>
                <a:tc>
                  <a:txBody>
                    <a:bodyPr/>
                    <a:lstStyle/>
                    <a:p>
                      <a:pPr algn="ctr" fontAlgn="ctr"/>
                      <a:r>
                        <a:rPr lang="ru-RU" sz="1000" b="0" i="0" u="none" strike="noStrike">
                          <a:effectLst/>
                          <a:latin typeface="Arial Cyr" panose="020B0604020202020204" pitchFamily="34" charset="0"/>
                        </a:rPr>
                        <a:t> </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ru-RU" sz="1000" b="0" i="0" u="none" strike="noStrike">
                          <a:effectLst/>
                          <a:latin typeface="Arial Cyr" panose="020B0604020202020204" pitchFamily="34" charset="0"/>
                        </a:rPr>
                        <a:t>дата</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000" b="0" i="0" u="none" strike="noStrike">
                          <a:effectLst/>
                          <a:latin typeface="Arial Cyr" panose="020B0604020202020204" pitchFamily="34" charset="0"/>
                        </a:rPr>
                        <a:t>стоимость, руб.</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1000" b="0" i="0" u="none" strike="noStrike">
                          <a:effectLst/>
                          <a:latin typeface="Arial Cyr" panose="020B0604020202020204" pitchFamily="34" charset="0"/>
                        </a:rPr>
                        <a:t>дата</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1000" b="0" i="0" u="none" strike="noStrike">
                          <a:effectLst/>
                          <a:latin typeface="Arial Cyr" panose="020B0604020202020204" pitchFamily="34" charset="0"/>
                        </a:rPr>
                        <a:t>стоимость, руб.</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685672449"/>
                  </a:ext>
                </a:extLst>
              </a:tr>
              <a:tr h="182680">
                <a:tc>
                  <a:txBody>
                    <a:bodyPr/>
                    <a:lstStyle/>
                    <a:p>
                      <a:pPr algn="ctr" fontAlgn="ctr"/>
                      <a:r>
                        <a:rPr lang="ru-RU" sz="1000" b="0" i="0" u="none" strike="noStrike">
                          <a:effectLst/>
                          <a:latin typeface="Arial Cyr" panose="020B0604020202020204" pitchFamily="34" charset="0"/>
                        </a:rPr>
                        <a:t>1</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effectLst/>
                          <a:latin typeface="Arial Cyr" panose="020B0604020202020204" pitchFamily="34" charset="0"/>
                        </a:rPr>
                        <a:t>2</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effectLst/>
                          <a:latin typeface="Arial Cyr" panose="020B0604020202020204" pitchFamily="34" charset="0"/>
                        </a:rPr>
                        <a:t>3</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ctr"/>
                      <a:r>
                        <a:rPr lang="ru-RU" sz="1000" b="0" i="0" u="none" strike="noStrike">
                          <a:effectLst/>
                          <a:latin typeface="Arial Cyr" panose="020B0604020202020204" pitchFamily="34" charset="0"/>
                        </a:rPr>
                        <a:t>4</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endParaRPr lang="ru-RU" sz="1000" b="0" i="0" u="none" strike="noStrike">
                        <a:effectLst/>
                        <a:latin typeface="Arial Cyr" panose="020B0604020202020204" pitchFamily="34" charset="0"/>
                      </a:endParaRP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ru-RU" sz="1000" b="0" i="0" u="none" strike="noStrike">
                          <a:effectLst/>
                          <a:latin typeface="Arial Cyr" panose="020B0604020202020204" pitchFamily="34" charset="0"/>
                        </a:rPr>
                        <a:t>1</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1000" b="0" i="0" u="none" strike="noStrike">
                          <a:effectLst/>
                          <a:latin typeface="Arial Cyr" panose="020B0604020202020204" pitchFamily="34" charset="0"/>
                        </a:rPr>
                        <a:t>2</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000" b="0" i="0" u="none" strike="noStrike">
                          <a:effectLst/>
                          <a:latin typeface="Arial Cyr" panose="020B0604020202020204" pitchFamily="34" charset="0"/>
                        </a:rPr>
                        <a:t>3</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1000" b="0" i="0" u="none" strike="noStrike">
                          <a:effectLst/>
                          <a:latin typeface="Arial Cyr" panose="020B0604020202020204" pitchFamily="34" charset="0"/>
                        </a:rPr>
                        <a:t>4</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858111452"/>
                  </a:ext>
                </a:extLst>
              </a:tr>
              <a:tr h="182680">
                <a:tc>
                  <a:txBody>
                    <a:bodyPr/>
                    <a:lstStyle/>
                    <a:p>
                      <a:pPr algn="l" fontAlgn="b"/>
                      <a:r>
                        <a:rPr lang="ru-RU" sz="1000" b="0" i="0" u="none" strike="noStrike">
                          <a:effectLst/>
                          <a:latin typeface="Arial Cyr" panose="020B0604020202020204" pitchFamily="34" charset="0"/>
                        </a:rPr>
                        <a:t> </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00" b="0" i="0" u="none" strike="noStrike">
                          <a:effectLst/>
                          <a:latin typeface="Arial Cyr" panose="020B0604020202020204" pitchFamily="34" charset="0"/>
                        </a:rPr>
                        <a:t> </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effectLst/>
                          <a:latin typeface="Arial Cyr" panose="020B0604020202020204" pitchFamily="34" charset="0"/>
                        </a:rPr>
                        <a:t> </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b"/>
                      <a:r>
                        <a:rPr lang="ru-RU" sz="1000" b="0" i="0" u="none" strike="noStrike">
                          <a:effectLst/>
                          <a:latin typeface="Arial Cyr" panose="020B0604020202020204" pitchFamily="34" charset="0"/>
                        </a:rPr>
                        <a:t> </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l" fontAlgn="b"/>
                      <a:r>
                        <a:rPr lang="ru-RU" sz="1000" b="0" i="0" u="none" strike="noStrike">
                          <a:effectLst/>
                          <a:latin typeface="Arial Cyr" panose="020B0604020202020204" pitchFamily="34" charset="0"/>
                        </a:rPr>
                        <a:t> </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1000" b="0" i="0" u="none" strike="noStrike">
                          <a:effectLst/>
                          <a:latin typeface="Arial Cyr" panose="020B0604020202020204" pitchFamily="34" charset="0"/>
                        </a:rPr>
                        <a:t> </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r>
                        <a:rPr lang="ru-RU" sz="1000" b="0" i="0" u="none" strike="noStrike">
                          <a:effectLst/>
                          <a:latin typeface="Arial Cyr" panose="020B0604020202020204" pitchFamily="34" charset="0"/>
                        </a:rPr>
                        <a:t> </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1000" b="0" i="0" u="none" strike="noStrike">
                          <a:effectLst/>
                          <a:latin typeface="Arial Cyr" panose="020B0604020202020204" pitchFamily="34" charset="0"/>
                        </a:rPr>
                        <a:t> </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2658646334"/>
                  </a:ext>
                </a:extLst>
              </a:tr>
              <a:tr h="182680">
                <a:tc>
                  <a:txBody>
                    <a:bodyPr/>
                    <a:lstStyle/>
                    <a:p>
                      <a:pPr algn="ctr" fontAlgn="b"/>
                      <a:r>
                        <a:rPr lang="ru-RU" sz="1000" b="0" i="0" u="none" strike="noStrike">
                          <a:effectLst/>
                          <a:latin typeface="Arial Cyr" panose="020B0604020202020204" pitchFamily="34" charset="0"/>
                        </a:rPr>
                        <a:t> </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Cyr" panose="020B0604020202020204" pitchFamily="34" charset="0"/>
                        </a:rPr>
                        <a:t> </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dirty="0">
                          <a:effectLst/>
                          <a:latin typeface="Arial Cyr" panose="020B0604020202020204" pitchFamily="34" charset="0"/>
                        </a:rPr>
                        <a:t> </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ctr"/>
                      <a:r>
                        <a:rPr lang="ru-RU" sz="1000" b="0" i="0" u="none" strike="noStrike" dirty="0">
                          <a:effectLst/>
                          <a:latin typeface="Arial Cyr" panose="020B0604020202020204" pitchFamily="34" charset="0"/>
                        </a:rPr>
                        <a:t> </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endParaRPr lang="ru-RU" sz="1000" b="0" i="0" u="none" strike="noStrike">
                        <a:effectLst/>
                        <a:latin typeface="Arial Cyr" panose="020B0604020202020204" pitchFamily="34" charset="0"/>
                      </a:endParaRP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l" fontAlgn="b"/>
                      <a:r>
                        <a:rPr lang="ru-RU" sz="1000" b="0" i="0" u="none" strike="noStrike">
                          <a:effectLst/>
                          <a:latin typeface="Arial Cyr" panose="020B0604020202020204" pitchFamily="34" charset="0"/>
                        </a:rPr>
                        <a:t> </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1000" b="0" i="0" u="none" strike="noStrike">
                          <a:effectLst/>
                          <a:latin typeface="Arial Cyr" panose="020B0604020202020204" pitchFamily="34" charset="0"/>
                        </a:rPr>
                        <a:t> </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r>
                        <a:rPr lang="ru-RU" sz="1000" b="0" i="0" u="none" strike="noStrike">
                          <a:effectLst/>
                          <a:latin typeface="Arial Cyr" panose="020B0604020202020204" pitchFamily="34" charset="0"/>
                        </a:rPr>
                        <a:t> </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1000" b="0" i="0" u="none" strike="noStrike">
                          <a:effectLst/>
                          <a:latin typeface="Arial Cyr" panose="020B0604020202020204" pitchFamily="34" charset="0"/>
                        </a:rPr>
                        <a:t> </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1762513459"/>
                  </a:ext>
                </a:extLst>
              </a:tr>
              <a:tr h="182680">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1000" b="0" i="0" u="none" strike="noStrike" dirty="0">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245262550"/>
                  </a:ext>
                </a:extLst>
              </a:tr>
              <a:tr h="182680">
                <a:tc>
                  <a:txBody>
                    <a:bodyPr/>
                    <a:lstStyle/>
                    <a:p>
                      <a:pPr algn="ctr" fontAlgn="ctr"/>
                      <a:endParaRPr lang="ru-RU" sz="1000" b="1" i="1" u="none" strike="noStrike">
                        <a:effectLst/>
                        <a:latin typeface="Arial Cyr" panose="020B0604020202020204" pitchFamily="34" charset="0"/>
                      </a:endParaRPr>
                    </a:p>
                  </a:txBody>
                  <a:tcPr marL="6472" marR="6472" marT="6472" marB="0" anchor="ctr">
                    <a:lnL>
                      <a:noFill/>
                    </a:lnL>
                    <a:lnR>
                      <a:noFill/>
                    </a:lnR>
                    <a:lnT>
                      <a:noFill/>
                    </a:lnT>
                    <a:lnB>
                      <a:noFill/>
                    </a:lnB>
                  </a:tcPr>
                </a:tc>
                <a:tc>
                  <a:txBody>
                    <a:bodyPr/>
                    <a:lstStyle/>
                    <a:p>
                      <a:pPr algn="ctr" fontAlgn="ctr"/>
                      <a:endParaRPr lang="ru-RU" sz="1000" b="1" i="1" u="none" strike="noStrike">
                        <a:effectLst/>
                        <a:latin typeface="Arial Cyr" panose="020B0604020202020204" pitchFamily="34" charset="0"/>
                      </a:endParaRPr>
                    </a:p>
                  </a:txBody>
                  <a:tcPr marL="6472" marR="6472" marT="6472" marB="0" anchor="ctr">
                    <a:lnL>
                      <a:noFill/>
                    </a:lnL>
                    <a:lnR>
                      <a:noFill/>
                    </a:lnR>
                    <a:lnT>
                      <a:noFill/>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ctr" fontAlgn="b"/>
                      <a:endParaRPr lang="ru-RU" sz="1000" b="0" i="0" u="none" strike="noStrike" dirty="0">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gridSpan="6">
                  <a:txBody>
                    <a:bodyPr/>
                    <a:lstStyle/>
                    <a:p>
                      <a:pPr algn="ctr" fontAlgn="b"/>
                      <a:r>
                        <a:rPr lang="ru-RU" sz="1000" b="1" i="0" u="none" strike="noStrike">
                          <a:effectLst/>
                          <a:latin typeface="Arial Cyr" panose="020B0604020202020204" pitchFamily="34" charset="0"/>
                        </a:rPr>
                        <a:t>Сведения об ограничении оборота </a:t>
                      </a:r>
                    </a:p>
                  </a:txBody>
                  <a:tcPr marL="6472" marR="6472" marT="6472"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011855044"/>
                  </a:ext>
                </a:extLst>
              </a:tr>
              <a:tr h="148293">
                <a:tc>
                  <a:txBody>
                    <a:bodyPr/>
                    <a:lstStyle/>
                    <a:p>
                      <a:pPr algn="ctr" fontAlgn="ctr"/>
                      <a:endParaRPr lang="ru-RU" sz="1000" b="1" i="1" u="none" strike="noStrike">
                        <a:effectLst/>
                        <a:latin typeface="Arial Cyr" panose="020B0604020202020204" pitchFamily="34" charset="0"/>
                      </a:endParaRPr>
                    </a:p>
                  </a:txBody>
                  <a:tcPr marL="6472" marR="6472" marT="6472" marB="0" anchor="ctr">
                    <a:lnL>
                      <a:noFill/>
                    </a:lnL>
                    <a:lnR>
                      <a:noFill/>
                    </a:lnR>
                    <a:lnT>
                      <a:noFill/>
                    </a:lnT>
                    <a:lnB>
                      <a:noFill/>
                    </a:lnB>
                  </a:tcPr>
                </a:tc>
                <a:tc>
                  <a:txBody>
                    <a:bodyPr/>
                    <a:lstStyle/>
                    <a:p>
                      <a:pPr algn="ctr" fontAlgn="ctr"/>
                      <a:endParaRPr lang="ru-RU" sz="1000" b="1" i="1" u="none" strike="noStrike">
                        <a:effectLst/>
                        <a:latin typeface="Arial Cyr" panose="020B0604020202020204" pitchFamily="34" charset="0"/>
                      </a:endParaRPr>
                    </a:p>
                  </a:txBody>
                  <a:tcPr marL="6472" marR="6472" marT="6472" marB="0" anchor="ctr">
                    <a:lnL>
                      <a:noFill/>
                    </a:lnL>
                    <a:lnR>
                      <a:noFill/>
                    </a:lnR>
                    <a:lnT>
                      <a:noFill/>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ru-RU" sz="1000" b="0" i="0" u="none" strike="noStrike" dirty="0">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1000" b="1" i="0" u="none" strike="noStrike">
                        <a:effectLst/>
                        <a:latin typeface="Arial Cyr" panose="020B0604020202020204" pitchFamily="34" charset="0"/>
                      </a:endParaRP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ru-RU" sz="1000" b="1" i="0" u="none" strike="noStrike">
                          <a:effectLst/>
                          <a:latin typeface="Arial Cyr" panose="020B0604020202020204" pitchFamily="34" charset="0"/>
                        </a:rPr>
                        <a:t> </a:t>
                      </a: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ru-RU" sz="1000" b="1" i="0" u="none" strike="noStrike">
                          <a:effectLst/>
                          <a:latin typeface="Arial Cyr" panose="020B0604020202020204" pitchFamily="34" charset="0"/>
                        </a:rPr>
                        <a:t> </a:t>
                      </a: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ru-RU" sz="1000" b="1" i="0" u="none" strike="noStrike">
                          <a:effectLst/>
                          <a:latin typeface="Arial Cyr" panose="020B0604020202020204" pitchFamily="34" charset="0"/>
                        </a:rPr>
                        <a:t> </a:t>
                      </a: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58524235"/>
                  </a:ext>
                </a:extLst>
              </a:tr>
              <a:tr h="193424">
                <a:tc gridSpan="2">
                  <a:txBody>
                    <a:bodyPr/>
                    <a:lstStyle/>
                    <a:p>
                      <a:pPr algn="ctr" fontAlgn="ctr"/>
                      <a:r>
                        <a:rPr lang="ru-RU" sz="1000" b="1" i="1" u="none" strike="noStrike">
                          <a:effectLst/>
                          <a:latin typeface="Arial Cyr" panose="020B0604020202020204" pitchFamily="34" charset="0"/>
                        </a:rPr>
                        <a:t>Кадастровый номер</a:t>
                      </a:r>
                    </a:p>
                  </a:txBody>
                  <a:tcPr marL="6472" marR="6472" marT="6472" marB="0" anchor="ctr">
                    <a:lnL>
                      <a:noFill/>
                    </a:lnL>
                    <a:lnR w="12700" cap="flat" cmpd="sng" algn="ctr">
                      <a:solidFill>
                        <a:srgbClr val="000000"/>
                      </a:solidFill>
                      <a:prstDash val="solid"/>
                      <a:round/>
                      <a:headEnd type="none" w="med" len="med"/>
                      <a:tailEnd type="none" w="med" len="med"/>
                    </a:lnR>
                    <a:lnT>
                      <a:noFill/>
                    </a:lnT>
                    <a:lnB>
                      <a:noFill/>
                    </a:lnB>
                    <a:solidFill>
                      <a:schemeClr val="accent6">
                        <a:lumMod val="20000"/>
                        <a:lumOff val="80000"/>
                      </a:schemeClr>
                    </a:solidFill>
                  </a:tcPr>
                </a:tc>
                <a:tc hMerge="1">
                  <a:txBody>
                    <a:bodyPr/>
                    <a:lstStyle/>
                    <a:p>
                      <a:endParaRPr lang="ru-RU"/>
                    </a:p>
                  </a:txBody>
                  <a:tcPr/>
                </a:tc>
                <a:tc>
                  <a:txBody>
                    <a:bodyPr/>
                    <a:lstStyle/>
                    <a:p>
                      <a:pPr algn="l" fontAlgn="b"/>
                      <a:r>
                        <a:rPr lang="ru-RU" sz="1000" b="0" i="0" u="none" strike="noStrike">
                          <a:effectLst/>
                          <a:latin typeface="Arial Cyr" panose="020B0604020202020204" pitchFamily="34" charset="0"/>
                        </a:rPr>
                        <a:t> </a:t>
                      </a:r>
                    </a:p>
                  </a:txBody>
                  <a:tcPr marL="6472" marR="6472" marT="64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1000" b="0" i="0" u="none" strike="noStrike" dirty="0">
                          <a:effectLst/>
                          <a:latin typeface="Arial Cyr" panose="020B0604020202020204" pitchFamily="34" charset="0"/>
                        </a:rPr>
                        <a:t>  Дата</a:t>
                      </a:r>
                    </a:p>
                  </a:txBody>
                  <a:tcPr marL="6472" marR="6472" marT="64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chemeClr val="accent6">
                        <a:lumMod val="20000"/>
                        <a:lumOff val="80000"/>
                      </a:schemeClr>
                    </a:solidFill>
                  </a:tcPr>
                </a:tc>
                <a:tc>
                  <a:txBody>
                    <a:bodyPr/>
                    <a:lstStyle/>
                    <a:p>
                      <a:pPr algn="l" fontAlgn="b"/>
                      <a:r>
                        <a:rPr lang="ru-RU" sz="1000" b="0" i="0" u="none" strike="noStrike">
                          <a:effectLst/>
                          <a:latin typeface="Arial Cyr" panose="020B0604020202020204" pitchFamily="34" charset="0"/>
                        </a:rPr>
                        <a:t> </a:t>
                      </a:r>
                    </a:p>
                  </a:txBody>
                  <a:tcPr marL="6472" marR="6472" marT="64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rowSpan="2" gridSpan="2">
                  <a:txBody>
                    <a:bodyPr/>
                    <a:lstStyle/>
                    <a:p>
                      <a:pPr algn="ctr" fontAlgn="ctr"/>
                      <a:r>
                        <a:rPr lang="ru-RU" sz="1000" b="0" i="0" u="none" strike="noStrike">
                          <a:effectLst/>
                          <a:latin typeface="Arial Cyr" panose="020B0604020202020204" pitchFamily="34" charset="0"/>
                        </a:rPr>
                        <a:t>Наименование ограничения </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gridSpan="4">
                  <a:txBody>
                    <a:bodyPr/>
                    <a:lstStyle/>
                    <a:p>
                      <a:pPr algn="ctr" fontAlgn="ctr"/>
                      <a:r>
                        <a:rPr lang="ru-RU" sz="1000" b="0" i="0" u="none" strike="noStrike">
                          <a:effectLst/>
                          <a:latin typeface="Arial Cyr" panose="020B0604020202020204" pitchFamily="34" charset="0"/>
                        </a:rPr>
                        <a:t>Документ - основание ограничения оборота</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797651923"/>
                  </a:ext>
                </a:extLst>
              </a:tr>
              <a:tr h="193424">
                <a:tc>
                  <a:txBody>
                    <a:bodyPr/>
                    <a:lstStyle/>
                    <a:p>
                      <a:pPr algn="ctr" fontAlgn="ctr"/>
                      <a:endParaRPr lang="ru-RU" sz="1000" b="1" i="1" u="none" strike="noStrike">
                        <a:effectLst/>
                        <a:latin typeface="Arial Cyr" panose="020B0604020202020204" pitchFamily="34" charset="0"/>
                      </a:endParaRPr>
                    </a:p>
                  </a:txBody>
                  <a:tcPr marL="6472" marR="6472" marT="6472" marB="0" anchor="ctr">
                    <a:lnL>
                      <a:noFill/>
                    </a:lnL>
                    <a:lnR>
                      <a:noFill/>
                    </a:lnR>
                    <a:lnT>
                      <a:noFill/>
                    </a:lnT>
                    <a:lnB>
                      <a:noFill/>
                    </a:lnB>
                  </a:tcPr>
                </a:tc>
                <a:tc>
                  <a:txBody>
                    <a:bodyPr/>
                    <a:lstStyle/>
                    <a:p>
                      <a:pPr algn="ctr" fontAlgn="ctr"/>
                      <a:endParaRPr lang="ru-RU" sz="1000" b="1" i="1" u="none" strike="noStrike">
                        <a:effectLst/>
                        <a:latin typeface="Arial Cyr" panose="020B0604020202020204" pitchFamily="34" charset="0"/>
                      </a:endParaRPr>
                    </a:p>
                  </a:txBody>
                  <a:tcPr marL="6472" marR="6472" marT="6472" marB="0" anchor="ctr">
                    <a:lnL>
                      <a:noFill/>
                    </a:lnL>
                    <a:lnR>
                      <a:noFill/>
                    </a:lnR>
                    <a:lnT>
                      <a:noFill/>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ru-RU" sz="1000" b="0" i="0" u="none" strike="noStrike" dirty="0">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w="6350" cap="flat" cmpd="sng" algn="ctr">
                      <a:solidFill>
                        <a:srgbClr val="000000"/>
                      </a:solidFill>
                      <a:prstDash val="solid"/>
                      <a:round/>
                      <a:headEnd type="none" w="med" len="med"/>
                      <a:tailEnd type="none" w="med" len="med"/>
                    </a:lnR>
                    <a:lnT>
                      <a:noFill/>
                    </a:lnT>
                    <a:lnB>
                      <a:noFill/>
                    </a:lnB>
                  </a:tcPr>
                </a:tc>
                <a:tc gridSpan="2" vMerge="1">
                  <a:txBody>
                    <a:bodyPr/>
                    <a:lstStyle/>
                    <a:p>
                      <a:endParaRPr lang="ru-RU"/>
                    </a:p>
                  </a:txBody>
                  <a:tcPr/>
                </a:tc>
                <a:tc hMerge="1" vMerge="1">
                  <a:txBody>
                    <a:bodyPr/>
                    <a:lstStyle/>
                    <a:p>
                      <a:endParaRPr lang="ru-RU"/>
                    </a:p>
                  </a:txBody>
                  <a:tcPr/>
                </a:tc>
                <a:tc gridSpan="2">
                  <a:txBody>
                    <a:bodyPr/>
                    <a:lstStyle/>
                    <a:p>
                      <a:pPr algn="ctr" fontAlgn="ctr"/>
                      <a:r>
                        <a:rPr lang="ru-RU" sz="1000" b="0" i="0" u="none" strike="noStrike">
                          <a:effectLst/>
                          <a:latin typeface="Arial Cyr" panose="020B0604020202020204" pitchFamily="34" charset="0"/>
                        </a:rPr>
                        <a:t>наименование</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1000" b="0" i="0" u="none" strike="noStrike">
                          <a:effectLst/>
                          <a:latin typeface="Arial Cyr" panose="020B0604020202020204" pitchFamily="34" charset="0"/>
                        </a:rPr>
                        <a:t>номер</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000" b="0" i="0" u="none" strike="noStrike">
                          <a:effectLst/>
                          <a:latin typeface="Arial Cyr" panose="020B0604020202020204" pitchFamily="34" charset="0"/>
                        </a:rPr>
                        <a:t>дата</a:t>
                      </a:r>
                    </a:p>
                  </a:txBody>
                  <a:tcPr marL="6472" marR="6472" marT="64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76869081"/>
                  </a:ext>
                </a:extLst>
              </a:tr>
              <a:tr h="182680">
                <a:tc rowSpan="2" gridSpan="2">
                  <a:txBody>
                    <a:bodyPr/>
                    <a:lstStyle/>
                    <a:p>
                      <a:pPr algn="ctr" fontAlgn="ctr"/>
                      <a:r>
                        <a:rPr lang="ru-RU" sz="1000" b="1" i="1" u="none" strike="noStrike">
                          <a:effectLst/>
                          <a:latin typeface="Arial Cyr" panose="020B0604020202020204" pitchFamily="34" charset="0"/>
                        </a:rPr>
                        <a:t>Номер регистрации права собственности Российской Федерации</a:t>
                      </a:r>
                    </a:p>
                  </a:txBody>
                  <a:tcPr marL="6472" marR="6472" marT="6472" marB="0" anchor="ctr">
                    <a:lnL>
                      <a:noFill/>
                    </a:lnL>
                    <a:lnR w="12700" cap="flat" cmpd="sng" algn="ctr">
                      <a:solidFill>
                        <a:srgbClr val="000000"/>
                      </a:solidFill>
                      <a:prstDash val="solid"/>
                      <a:round/>
                      <a:headEnd type="none" w="med" len="med"/>
                      <a:tailEnd type="none" w="med" len="med"/>
                    </a:lnR>
                    <a:lnT>
                      <a:noFill/>
                    </a:lnT>
                    <a:lnB>
                      <a:noFill/>
                    </a:lnB>
                  </a:tcPr>
                </a:tc>
                <a:tc rowSpan="2" hMerge="1">
                  <a:txBody>
                    <a:bodyPr/>
                    <a:lstStyle/>
                    <a:p>
                      <a:endParaRPr lang="ru-RU"/>
                    </a:p>
                  </a:txBody>
                  <a:tcPr/>
                </a:tc>
                <a:tc rowSpan="2">
                  <a:txBody>
                    <a:bodyPr/>
                    <a:lstStyle/>
                    <a:p>
                      <a:pPr algn="l" fontAlgn="b"/>
                      <a:r>
                        <a:rPr lang="ru-RU" sz="1000" b="0" i="0" u="none" strike="noStrike">
                          <a:effectLst/>
                          <a:latin typeface="Arial Cyr" panose="020B0604020202020204" pitchFamily="34" charset="0"/>
                        </a:rPr>
                        <a:t> </a:t>
                      </a:r>
                    </a:p>
                  </a:txBody>
                  <a:tcPr marL="6472" marR="6472" marT="64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effectLst/>
                          <a:latin typeface="Arial Cyr" panose="020B0604020202020204" pitchFamily="34" charset="0"/>
                        </a:rPr>
                        <a:t>  Дата</a:t>
                      </a:r>
                    </a:p>
                  </a:txBody>
                  <a:tcPr marL="6472" marR="6472" marT="64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rowSpan="2">
                  <a:txBody>
                    <a:bodyPr/>
                    <a:lstStyle/>
                    <a:p>
                      <a:pPr algn="l" fontAlgn="b"/>
                      <a:r>
                        <a:rPr lang="ru-RU" sz="1000" b="0" i="0" u="none" strike="noStrike" dirty="0">
                          <a:effectLst/>
                          <a:latin typeface="Arial Cyr" panose="020B0604020202020204" pitchFamily="34" charset="0"/>
                        </a:rPr>
                        <a:t> </a:t>
                      </a:r>
                    </a:p>
                  </a:txBody>
                  <a:tcPr marL="6472" marR="6472" marT="64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ru-RU" sz="1000" b="0" i="0" u="none" strike="noStrike" dirty="0">
                        <a:effectLst/>
                        <a:latin typeface="Arial Cyr" panose="020B0604020202020204" pitchFamily="34" charset="0"/>
                      </a:endParaRPr>
                    </a:p>
                  </a:txBody>
                  <a:tcPr marL="6472" marR="6472" marT="647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ru-RU" sz="1000" b="0" i="0" u="none" strike="noStrike" dirty="0">
                          <a:effectLst/>
                          <a:latin typeface="Arial Cyr" panose="020B0604020202020204" pitchFamily="34" charset="0"/>
                        </a:rPr>
                        <a:t>1</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2">
                  <a:txBody>
                    <a:bodyPr/>
                    <a:lstStyle/>
                    <a:p>
                      <a:pPr algn="ctr" fontAlgn="b"/>
                      <a:r>
                        <a:rPr lang="ru-RU" sz="1000" b="0" i="0" u="none" strike="noStrike">
                          <a:effectLst/>
                          <a:latin typeface="Arial Cyr" panose="020B0604020202020204" pitchFamily="34" charset="0"/>
                        </a:rPr>
                        <a:t>2</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1000" b="0" i="0" u="none" strike="noStrike">
                          <a:effectLst/>
                          <a:latin typeface="Arial Cyr" panose="020B0604020202020204" pitchFamily="34" charset="0"/>
                        </a:rPr>
                        <a:t>3</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Cyr" panose="020B0604020202020204" pitchFamily="34" charset="0"/>
                        </a:rPr>
                        <a:t>4</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69030917"/>
                  </a:ext>
                </a:extLst>
              </a:tr>
              <a:tr h="240707">
                <a:tc gridSpan="2" vMerge="1">
                  <a:txBody>
                    <a:bodyPr/>
                    <a:lstStyle/>
                    <a:p>
                      <a:endParaRPr lang="ru-RU"/>
                    </a:p>
                  </a:txBody>
                  <a:tcPr/>
                </a:tc>
                <a:tc hMerge="1" vMerge="1">
                  <a:txBody>
                    <a:bodyPr/>
                    <a:lstStyle/>
                    <a:p>
                      <a:endParaRPr lang="ru-RU"/>
                    </a:p>
                  </a:txBody>
                  <a:tcPr/>
                </a:tc>
                <a:tc vMerge="1">
                  <a:txBody>
                    <a:bodyPr/>
                    <a:lstStyle/>
                    <a:p>
                      <a:endParaRPr lang="ru-RU"/>
                    </a:p>
                  </a:txBody>
                  <a:tcPr/>
                </a:tc>
                <a:tc>
                  <a:txBody>
                    <a:bodyPr/>
                    <a:lstStyle/>
                    <a:p>
                      <a:pPr algn="ctr" fontAlgn="b"/>
                      <a:endParaRPr lang="ru-RU" sz="1000" b="0" i="0" u="none" strike="noStrike">
                        <a:effectLst/>
                        <a:latin typeface="Arial Cyr" panose="020B0604020202020204" pitchFamily="34" charset="0"/>
                      </a:endParaRPr>
                    </a:p>
                  </a:txBody>
                  <a:tcPr marL="6472" marR="6472" marT="647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vMerge="1">
                  <a:txBody>
                    <a:bodyPr/>
                    <a:lstStyle/>
                    <a:p>
                      <a:endParaRPr lang="ru-RU"/>
                    </a:p>
                  </a:txBody>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ru-RU" sz="1000" b="0" i="0" u="none" strike="noStrike" dirty="0">
                          <a:effectLst/>
                          <a:latin typeface="Arial Cyr" panose="020B0604020202020204" pitchFamily="34" charset="0"/>
                        </a:rPr>
                        <a:t> </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1000" b="0" i="0" u="none" strike="noStrike" dirty="0">
                          <a:effectLst/>
                          <a:latin typeface="Arial Cyr" panose="020B0604020202020204" pitchFamily="34" charset="0"/>
                        </a:rPr>
                        <a:t> </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r>
                        <a:rPr lang="ru-RU" sz="1000" b="0" i="0" u="none" strike="noStrike">
                          <a:effectLst/>
                          <a:latin typeface="Arial Cyr" panose="020B0604020202020204" pitchFamily="34" charset="0"/>
                        </a:rPr>
                        <a:t> </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00" b="0" i="0" u="none" strike="noStrike">
                          <a:effectLst/>
                          <a:latin typeface="Arial Cyr" panose="020B0604020202020204" pitchFamily="34" charset="0"/>
                        </a:rPr>
                        <a:t> </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88638785"/>
                  </a:ext>
                </a:extLst>
              </a:tr>
              <a:tr h="182680">
                <a:tc>
                  <a:txBody>
                    <a:bodyPr/>
                    <a:lstStyle/>
                    <a:p>
                      <a:pPr algn="ctr" fontAlgn="ctr"/>
                      <a:endParaRPr lang="ru-RU" sz="1000" b="1" i="0" u="none" strike="noStrike">
                        <a:effectLst/>
                        <a:latin typeface="Arial Cyr" panose="020B0604020202020204" pitchFamily="34" charset="0"/>
                      </a:endParaRPr>
                    </a:p>
                  </a:txBody>
                  <a:tcPr marL="6472" marR="6472" marT="6472" marB="0" anchor="ctr">
                    <a:lnL>
                      <a:noFill/>
                    </a:lnL>
                    <a:lnR>
                      <a:noFill/>
                    </a:lnR>
                    <a:lnT>
                      <a:noFill/>
                    </a:lnT>
                    <a:lnB>
                      <a:noFill/>
                    </a:lnB>
                  </a:tcPr>
                </a:tc>
                <a:tc>
                  <a:txBody>
                    <a:bodyPr/>
                    <a:lstStyle/>
                    <a:p>
                      <a:pPr algn="ctr" fontAlgn="ctr"/>
                      <a:endParaRPr lang="ru-RU" sz="1000" b="1" i="0" u="none" strike="noStrike">
                        <a:effectLst/>
                        <a:latin typeface="Arial Cyr" panose="020B0604020202020204" pitchFamily="34" charset="0"/>
                      </a:endParaRPr>
                    </a:p>
                  </a:txBody>
                  <a:tcPr marL="6472" marR="6472" marT="6472" marB="0" anchor="ctr">
                    <a:lnL>
                      <a:noFill/>
                    </a:lnL>
                    <a:lnR>
                      <a:noFill/>
                    </a:lnR>
                    <a:lnT>
                      <a:noFill/>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ru-RU" sz="1000" b="0" i="0" u="none" strike="noStrike">
                          <a:effectLst/>
                          <a:latin typeface="Arial Cyr" panose="020B0604020202020204" pitchFamily="34" charset="0"/>
                        </a:rPr>
                        <a:t> </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1000" b="0" i="0" u="none" strike="noStrike" dirty="0">
                          <a:effectLst/>
                          <a:latin typeface="Arial Cyr" panose="020B0604020202020204" pitchFamily="34" charset="0"/>
                        </a:rPr>
                        <a:t> </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r>
                        <a:rPr lang="ru-RU" sz="1000" b="0" i="0" u="none" strike="noStrike" dirty="0">
                          <a:effectLst/>
                          <a:latin typeface="Arial Cyr" panose="020B0604020202020204" pitchFamily="34" charset="0"/>
                        </a:rPr>
                        <a:t> </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00" b="0" i="0" u="none" strike="noStrike" dirty="0">
                          <a:effectLst/>
                          <a:latin typeface="Arial Cyr" panose="020B0604020202020204" pitchFamily="34" charset="0"/>
                        </a:rPr>
                        <a:t> </a:t>
                      </a:r>
                    </a:p>
                  </a:txBody>
                  <a:tcPr marL="6472" marR="6472" marT="64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98435888"/>
                  </a:ext>
                </a:extLst>
              </a:tr>
              <a:tr h="182680">
                <a:tc>
                  <a:txBody>
                    <a:bodyPr/>
                    <a:lstStyle/>
                    <a:p>
                      <a:pPr algn="ctr" fontAlgn="ctr"/>
                      <a:endParaRPr lang="ru-RU" sz="1000" b="0" i="0" u="none" strike="noStrike">
                        <a:effectLst/>
                        <a:latin typeface="Arial Cyr" panose="020B0604020202020204" pitchFamily="34" charset="0"/>
                      </a:endParaRPr>
                    </a:p>
                  </a:txBody>
                  <a:tcPr marL="6472" marR="6472" marT="6472" marB="0" anchor="ctr">
                    <a:lnL>
                      <a:noFill/>
                    </a:lnL>
                    <a:lnR>
                      <a:noFill/>
                    </a:lnR>
                    <a:lnT>
                      <a:noFill/>
                    </a:lnT>
                    <a:lnB>
                      <a:noFill/>
                    </a:lnB>
                  </a:tcPr>
                </a:tc>
                <a:tc>
                  <a:txBody>
                    <a:bodyPr/>
                    <a:lstStyle/>
                    <a:p>
                      <a:pPr algn="ctr" fontAlgn="ctr"/>
                      <a:endParaRPr lang="ru-RU" sz="1000" b="0" i="0" u="none" strike="noStrike">
                        <a:effectLst/>
                        <a:latin typeface="Arial Cyr" panose="020B0604020202020204" pitchFamily="34" charset="0"/>
                      </a:endParaRPr>
                    </a:p>
                  </a:txBody>
                  <a:tcPr marL="6472" marR="6472" marT="6472" marB="0" anchor="ctr">
                    <a:lnL>
                      <a:noFill/>
                    </a:lnL>
                    <a:lnR>
                      <a:noFill/>
                    </a:lnR>
                    <a:lnT>
                      <a:noFill/>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ctr"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a:noFill/>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1000" b="0" i="0" u="none" strike="noStrike">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1000" b="0" i="0" u="none" strike="noStrike" dirty="0">
                        <a:effectLst/>
                        <a:latin typeface="Arial Cyr" panose="020B0604020202020204" pitchFamily="34" charset="0"/>
                      </a:endParaRPr>
                    </a:p>
                  </a:txBody>
                  <a:tcPr marL="6472" marR="6472" marT="6472" marB="0" anchor="b">
                    <a:lnL>
                      <a:noFill/>
                    </a:lnL>
                    <a:lnR>
                      <a:noFill/>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884533185"/>
                  </a:ext>
                </a:extLst>
              </a:tr>
            </a:tbl>
          </a:graphicData>
        </a:graphic>
      </p:graphicFrame>
      <p:sp>
        <p:nvSpPr>
          <p:cNvPr id="3" name="Выноска со стрелкой вниз 2"/>
          <p:cNvSpPr/>
          <p:nvPr/>
        </p:nvSpPr>
        <p:spPr>
          <a:xfrm>
            <a:off x="32048" y="17802"/>
            <a:ext cx="1619672" cy="836712"/>
          </a:xfrm>
          <a:prstGeom prst="downArrowCallout">
            <a:avLst/>
          </a:prstGeom>
          <a:solidFill>
            <a:schemeClr val="accent6">
              <a:lumMod val="20000"/>
              <a:lumOff val="8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FF0000"/>
                </a:solidFill>
                <a:effectLst/>
                <a:uLnTx/>
                <a:uFillTx/>
                <a:latin typeface="Calibri" panose="020F0502020204030204"/>
                <a:ea typeface="+mn-ea"/>
                <a:cs typeface="+mn-cs"/>
              </a:rPr>
              <a:t>ПП 447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FF0000"/>
                </a:solidFill>
                <a:effectLst/>
                <a:uLnTx/>
                <a:uFillTx/>
                <a:latin typeface="Calibri" panose="020F0502020204030204"/>
                <a:ea typeface="+mn-ea"/>
                <a:cs typeface="+mn-cs"/>
              </a:rPr>
              <a:t>в </a:t>
            </a:r>
            <a:r>
              <a:rPr kumimoji="0" lang="ru-RU" sz="1800" b="1" i="0" u="none" strike="noStrike" kern="1200" cap="none" spc="0" normalizeH="0" baseline="0" noProof="0" dirty="0" err="1" smtClean="0">
                <a:ln>
                  <a:noFill/>
                </a:ln>
                <a:solidFill>
                  <a:srgbClr val="FF0000"/>
                </a:solidFill>
                <a:effectLst/>
                <a:uLnTx/>
                <a:uFillTx/>
                <a:latin typeface="Calibri" panose="020F0502020204030204"/>
                <a:ea typeface="+mn-ea"/>
                <a:cs typeface="+mn-cs"/>
              </a:rPr>
              <a:t>ред</a:t>
            </a:r>
            <a:r>
              <a:rPr kumimoji="0" lang="ru-RU" sz="1800" b="1" i="0" u="none" strike="noStrike" kern="1200" cap="none" spc="0" normalizeH="0" baseline="0" noProof="0" dirty="0" smtClean="0">
                <a:ln>
                  <a:noFill/>
                </a:ln>
                <a:solidFill>
                  <a:srgbClr val="FF0000"/>
                </a:solidFill>
                <a:effectLst/>
                <a:uLnTx/>
                <a:uFillTx/>
                <a:latin typeface="Calibri" panose="020F0502020204030204"/>
                <a:ea typeface="+mn-ea"/>
                <a:cs typeface="+mn-cs"/>
              </a:rPr>
              <a:t> 961</a:t>
            </a:r>
            <a:endParaRPr kumimoji="0" lang="ru-RU" sz="1800" b="1"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70690424"/>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26376" y="20252"/>
          <a:ext cx="9144001" cy="6815862"/>
        </p:xfrm>
        <a:graphic>
          <a:graphicData uri="http://schemas.openxmlformats.org/drawingml/2006/table">
            <a:tbl>
              <a:tblPr/>
              <a:tblGrid>
                <a:gridCol w="762804">
                  <a:extLst>
                    <a:ext uri="{9D8B030D-6E8A-4147-A177-3AD203B41FA5}">
                      <a16:colId xmlns:a16="http://schemas.microsoft.com/office/drawing/2014/main" val="1365037007"/>
                    </a:ext>
                  </a:extLst>
                </a:gridCol>
                <a:gridCol w="110412">
                  <a:extLst>
                    <a:ext uri="{9D8B030D-6E8A-4147-A177-3AD203B41FA5}">
                      <a16:colId xmlns:a16="http://schemas.microsoft.com/office/drawing/2014/main" val="627664684"/>
                    </a:ext>
                  </a:extLst>
                </a:gridCol>
                <a:gridCol w="565491">
                  <a:extLst>
                    <a:ext uri="{9D8B030D-6E8A-4147-A177-3AD203B41FA5}">
                      <a16:colId xmlns:a16="http://schemas.microsoft.com/office/drawing/2014/main" val="2107801639"/>
                    </a:ext>
                  </a:extLst>
                </a:gridCol>
                <a:gridCol w="878673">
                  <a:extLst>
                    <a:ext uri="{9D8B030D-6E8A-4147-A177-3AD203B41FA5}">
                      <a16:colId xmlns:a16="http://schemas.microsoft.com/office/drawing/2014/main" val="2672612791"/>
                    </a:ext>
                  </a:extLst>
                </a:gridCol>
                <a:gridCol w="878673">
                  <a:extLst>
                    <a:ext uri="{9D8B030D-6E8A-4147-A177-3AD203B41FA5}">
                      <a16:colId xmlns:a16="http://schemas.microsoft.com/office/drawing/2014/main" val="1014281298"/>
                    </a:ext>
                  </a:extLst>
                </a:gridCol>
                <a:gridCol w="772462">
                  <a:extLst>
                    <a:ext uri="{9D8B030D-6E8A-4147-A177-3AD203B41FA5}">
                      <a16:colId xmlns:a16="http://schemas.microsoft.com/office/drawing/2014/main" val="666728702"/>
                    </a:ext>
                  </a:extLst>
                </a:gridCol>
                <a:gridCol w="772462">
                  <a:extLst>
                    <a:ext uri="{9D8B030D-6E8A-4147-A177-3AD203B41FA5}">
                      <a16:colId xmlns:a16="http://schemas.microsoft.com/office/drawing/2014/main" val="664719011"/>
                    </a:ext>
                  </a:extLst>
                </a:gridCol>
                <a:gridCol w="743492">
                  <a:extLst>
                    <a:ext uri="{9D8B030D-6E8A-4147-A177-3AD203B41FA5}">
                      <a16:colId xmlns:a16="http://schemas.microsoft.com/office/drawing/2014/main" val="2501940655"/>
                    </a:ext>
                  </a:extLst>
                </a:gridCol>
                <a:gridCol w="753150">
                  <a:extLst>
                    <a:ext uri="{9D8B030D-6E8A-4147-A177-3AD203B41FA5}">
                      <a16:colId xmlns:a16="http://schemas.microsoft.com/office/drawing/2014/main" val="3179453370"/>
                    </a:ext>
                  </a:extLst>
                </a:gridCol>
                <a:gridCol w="753150">
                  <a:extLst>
                    <a:ext uri="{9D8B030D-6E8A-4147-A177-3AD203B41FA5}">
                      <a16:colId xmlns:a16="http://schemas.microsoft.com/office/drawing/2014/main" val="2878110781"/>
                    </a:ext>
                  </a:extLst>
                </a:gridCol>
                <a:gridCol w="745907">
                  <a:extLst>
                    <a:ext uri="{9D8B030D-6E8A-4147-A177-3AD203B41FA5}">
                      <a16:colId xmlns:a16="http://schemas.microsoft.com/office/drawing/2014/main" val="340116225"/>
                    </a:ext>
                  </a:extLst>
                </a:gridCol>
                <a:gridCol w="704869">
                  <a:extLst>
                    <a:ext uri="{9D8B030D-6E8A-4147-A177-3AD203B41FA5}">
                      <a16:colId xmlns:a16="http://schemas.microsoft.com/office/drawing/2014/main" val="3013712439"/>
                    </a:ext>
                  </a:extLst>
                </a:gridCol>
                <a:gridCol w="702456">
                  <a:extLst>
                    <a:ext uri="{9D8B030D-6E8A-4147-A177-3AD203B41FA5}">
                      <a16:colId xmlns:a16="http://schemas.microsoft.com/office/drawing/2014/main" val="970784595"/>
                    </a:ext>
                  </a:extLst>
                </a:gridCol>
              </a:tblGrid>
              <a:tr h="154699">
                <a:tc gridSpan="13">
                  <a:txBody>
                    <a:bodyPr/>
                    <a:lstStyle/>
                    <a:p>
                      <a:pPr algn="ctr" fontAlgn="b"/>
                      <a:r>
                        <a:rPr lang="ru-RU" sz="900" b="1" i="0" u="none" strike="noStrike" dirty="0">
                          <a:effectLst/>
                          <a:latin typeface="Arial Cyr" panose="020B0604020202020204" pitchFamily="34" charset="0"/>
                        </a:rPr>
                        <a:t>1. Сведения о правообладателе (балансодержателе) </a:t>
                      </a:r>
                    </a:p>
                  </a:txBody>
                  <a:tcPr marL="5977" marR="5977" marT="5977"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54424260"/>
                  </a:ext>
                </a:extLst>
              </a:tr>
              <a:tr h="0">
                <a:tc gridSpan="2">
                  <a:txBody>
                    <a:bodyPr/>
                    <a:lstStyle/>
                    <a:p>
                      <a:pPr algn="l" fontAlgn="b"/>
                      <a:r>
                        <a:rPr lang="ru-RU" sz="900" b="0" i="0" u="none" strike="noStrike" dirty="0">
                          <a:effectLst/>
                          <a:latin typeface="Arial Cyr" panose="020B0604020202020204" pitchFamily="34" charset="0"/>
                        </a:rPr>
                        <a:t> </a:t>
                      </a: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effectLst/>
                          <a:latin typeface="Arial Cyr" panose="020B0604020202020204" pitchFamily="34" charset="0"/>
                        </a:rPr>
                        <a:t> </a:t>
                      </a: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47390192"/>
                  </a:ext>
                </a:extLst>
              </a:tr>
              <a:tr h="272996">
                <a:tc rowSpan="2" gridSpan="2">
                  <a:txBody>
                    <a:bodyPr/>
                    <a:lstStyle/>
                    <a:p>
                      <a:pPr algn="ctr" fontAlgn="ctr"/>
                      <a:r>
                        <a:rPr lang="ru-RU" sz="900" b="0" i="0" u="none" strike="noStrike" dirty="0">
                          <a:effectLst/>
                          <a:latin typeface="Arial Cyr" panose="020B0604020202020204" pitchFamily="34" charset="0"/>
                        </a:rPr>
                        <a:t>Полное наименование</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hMerge="1">
                  <a:txBody>
                    <a:bodyPr/>
                    <a:lstStyle/>
                    <a:p>
                      <a:pPr algn="ctr" fontAlgn="ctr"/>
                      <a:endParaRPr lang="ru-RU" sz="900" b="0" i="0" u="none" strike="noStrike" dirty="0">
                        <a:effectLst/>
                        <a:latin typeface="Arial Cyr" panose="020B0604020202020204" pitchFamily="34" charset="0"/>
                      </a:endParaRP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ru-RU" sz="900" b="0" i="0" u="none" strike="noStrike" dirty="0">
                          <a:effectLst/>
                          <a:latin typeface="Arial Cyr" panose="020B0604020202020204" pitchFamily="34" charset="0"/>
                        </a:rPr>
                        <a:t>ИНН</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ru-RU" sz="900" b="0" i="0" u="none" strike="noStrike" dirty="0">
                          <a:effectLst/>
                          <a:latin typeface="Arial Cyr" panose="020B0604020202020204" pitchFamily="34" charset="0"/>
                        </a:rPr>
                        <a:t>КПП</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ru-RU" sz="900" b="0" i="0" u="none" strike="noStrike">
                          <a:effectLst/>
                          <a:latin typeface="Arial Cyr" panose="020B0604020202020204" pitchFamily="34" charset="0"/>
                        </a:rPr>
                        <a:t>ОГРН</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900" b="0" i="0" u="none" strike="noStrike">
                          <a:effectLst/>
                          <a:latin typeface="Arial Cyr" panose="020B0604020202020204" pitchFamily="34" charset="0"/>
                        </a:rPr>
                        <a:t>Код по сводному реестру </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900" b="0" i="0" u="none" strike="noStrike">
                          <a:effectLst/>
                          <a:latin typeface="Arial Cyr" panose="020B0604020202020204" pitchFamily="34" charset="0"/>
                        </a:rPr>
                        <a:t>Карта № 3.1</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900" b="0" i="0" u="none" strike="noStrike">
                          <a:effectLst/>
                          <a:latin typeface="Arial Cyr" panose="020B0604020202020204" pitchFamily="34" charset="0"/>
                        </a:rPr>
                        <a:t>Вид </a:t>
                      </a:r>
                      <a:br>
                        <a:rPr lang="ru-RU" sz="900" b="0" i="0" u="none" strike="noStrike">
                          <a:effectLst/>
                          <a:latin typeface="Arial Cyr" panose="020B0604020202020204" pitchFamily="34" charset="0"/>
                        </a:rPr>
                      </a:br>
                      <a:r>
                        <a:rPr lang="ru-RU" sz="900" b="0" i="0" u="none" strike="noStrike">
                          <a:effectLst/>
                          <a:latin typeface="Arial Cyr" panose="020B0604020202020204" pitchFamily="34" charset="0"/>
                        </a:rPr>
                        <a:t>вещного права</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900" b="0" i="0" u="none" strike="noStrike">
                          <a:effectLst/>
                          <a:latin typeface="Arial Cyr" panose="020B0604020202020204" pitchFamily="34" charset="0"/>
                        </a:rPr>
                        <a:t>Регистрация иного вещного права</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3">
                  <a:txBody>
                    <a:bodyPr/>
                    <a:lstStyle/>
                    <a:p>
                      <a:pPr algn="ctr" fontAlgn="ctr"/>
                      <a:r>
                        <a:rPr lang="ru-RU" sz="900" b="0" i="0" u="none" strike="noStrike">
                          <a:effectLst/>
                          <a:latin typeface="Arial Cyr" panose="020B0604020202020204" pitchFamily="34" charset="0"/>
                        </a:rPr>
                        <a:t>Документы - основания возникновения права</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891572976"/>
                  </a:ext>
                </a:extLst>
              </a:tr>
              <a:tr h="154699">
                <a:tc gridSpan="2"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900" b="0" i="0" u="none" strike="noStrike">
                          <a:effectLst/>
                          <a:latin typeface="Arial Cyr" panose="020B0604020202020204" pitchFamily="34" charset="0"/>
                        </a:rPr>
                        <a:t>номер </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дата</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наименование</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номер</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дата</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62601632"/>
                  </a:ext>
                </a:extLst>
              </a:tr>
              <a:tr h="154699">
                <a:tc gridSpan="2">
                  <a:txBody>
                    <a:bodyPr/>
                    <a:lstStyle/>
                    <a:p>
                      <a:pPr algn="ctr" fontAlgn="b"/>
                      <a:r>
                        <a:rPr lang="ru-RU" sz="900" b="0" i="0" u="none" strike="noStrike">
                          <a:effectLst/>
                          <a:latin typeface="Arial Cyr" panose="020B0604020202020204" pitchFamily="34" charset="0"/>
                        </a:rPr>
                        <a:t>1</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pPr algn="ctr" fontAlgn="b"/>
                      <a:endParaRPr lang="ru-RU" sz="900" b="0" i="0" u="none" strike="noStrike" dirty="0">
                        <a:effectLst/>
                        <a:latin typeface="Arial Cyr" panose="020B0604020202020204" pitchFamily="34" charset="0"/>
                      </a:endParaRP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dirty="0">
                          <a:effectLst/>
                          <a:latin typeface="Arial Cyr" panose="020B0604020202020204" pitchFamily="34" charset="0"/>
                        </a:rPr>
                        <a:t>2</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dirty="0">
                          <a:effectLst/>
                          <a:latin typeface="Arial Cyr" panose="020B0604020202020204" pitchFamily="34" charset="0"/>
                        </a:rPr>
                        <a:t>3</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a:effectLst/>
                          <a:latin typeface="Arial Cyr" panose="020B0604020202020204" pitchFamily="34" charset="0"/>
                        </a:rPr>
                        <a:t>4</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5</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6</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7</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8</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9</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10</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11</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12</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80664276"/>
                  </a:ext>
                </a:extLst>
              </a:tr>
              <a:tr h="154699">
                <a:tc gridSpan="2">
                  <a:txBody>
                    <a:bodyPr/>
                    <a:lstStyle/>
                    <a:p>
                      <a:pPr algn="l" fontAlgn="ctr"/>
                      <a:r>
                        <a:rPr lang="ru-RU" sz="900" b="0" i="0" u="none" strike="noStrike" dirty="0">
                          <a:effectLst/>
                          <a:latin typeface="Arial Cyr" panose="020B0604020202020204" pitchFamily="34" charset="0"/>
                        </a:rPr>
                        <a:t> </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pPr algn="ctr" fontAlgn="b"/>
                      <a:endParaRPr lang="ru-RU" sz="900" b="0" i="0" u="none" strike="noStrike" dirty="0">
                        <a:effectLst/>
                        <a:latin typeface="Arial Cyr" panose="020B0604020202020204" pitchFamily="34" charset="0"/>
                      </a:endParaRP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23503541"/>
                  </a:ext>
                </a:extLst>
              </a:tr>
              <a:tr h="69997">
                <a:tc gridSpan="2">
                  <a:txBody>
                    <a:bodyPr/>
                    <a:lstStyle/>
                    <a:p>
                      <a:pPr algn="l" fontAlgn="ctr"/>
                      <a:endParaRPr lang="ru-RU" sz="900" b="0" i="0" u="none" strike="noStrike" dirty="0">
                        <a:effectLst/>
                        <a:latin typeface="Arial Cyr" panose="020B0604020202020204" pitchFamily="34" charset="0"/>
                      </a:endParaRPr>
                    </a:p>
                  </a:txBody>
                  <a:tcPr marL="5977" marR="5977" marT="5977" marB="0" anchor="ctr">
                    <a:lnL>
                      <a:noFill/>
                    </a:lnL>
                    <a:lnR>
                      <a:noFill/>
                    </a:lnR>
                    <a:lnT w="6350" cap="flat" cmpd="sng" algn="ctr">
                      <a:solidFill>
                        <a:srgbClr val="000000"/>
                      </a:solidFill>
                      <a:prstDash val="solid"/>
                      <a:round/>
                      <a:headEnd type="none" w="med" len="med"/>
                      <a:tailEnd type="none" w="med" len="med"/>
                    </a:lnT>
                    <a:lnB>
                      <a:noFill/>
                    </a:lnB>
                  </a:tcPr>
                </a:tc>
                <a:tc hMerge="1">
                  <a:txBody>
                    <a:bodyPr/>
                    <a:lstStyle/>
                    <a:p>
                      <a:pPr algn="ctr" fontAlgn="b"/>
                      <a:endParaRPr lang="ru-RU" sz="900" b="0" i="0" u="none" strike="noStrike">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endParaRPr lang="ru-RU"/>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endParaRPr lang="ru-RU" sz="900" b="0" i="0" u="none" strike="noStrike" dirty="0">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endParaRPr lang="ru-RU" sz="900" b="0" i="0" u="none" strike="noStrike" dirty="0">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endParaRPr lang="ru-RU" sz="900" b="0" i="0" u="none" strike="noStrike" dirty="0">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endParaRPr lang="ru-RU" sz="900" b="0" i="0" u="none" strike="noStrike" dirty="0">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endParaRPr lang="ru-RU" sz="900" b="0" i="0" u="none" strike="noStrike" dirty="0">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endParaRPr lang="ru-RU" sz="900" b="0" i="0" u="none" strike="noStrike">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endParaRPr lang="ru-RU" sz="900" b="0" i="0" u="none" strike="noStrike">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endParaRPr lang="ru-RU" sz="900" b="0" i="0" u="none" strike="noStrike">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endParaRPr lang="ru-RU" sz="900" b="0" i="0" u="none" strike="noStrike">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955173942"/>
                  </a:ext>
                </a:extLst>
              </a:tr>
              <a:tr h="154699">
                <a:tc gridSpan="13">
                  <a:txBody>
                    <a:bodyPr/>
                    <a:lstStyle/>
                    <a:p>
                      <a:pPr algn="ctr" fontAlgn="b"/>
                      <a:r>
                        <a:rPr lang="ru-RU" sz="900" b="1" i="0" u="none" strike="noStrike">
                          <a:effectLst/>
                          <a:latin typeface="Arial Cyr" panose="020B0604020202020204" pitchFamily="34" charset="0"/>
                        </a:rPr>
                        <a:t>2. Сведения о стоимости </a:t>
                      </a:r>
                    </a:p>
                  </a:txBody>
                  <a:tcPr marL="5977" marR="5977" marT="5977"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573251577"/>
                  </a:ext>
                </a:extLst>
              </a:tr>
              <a:tr h="60193">
                <a:tc>
                  <a:txBody>
                    <a:bodyPr/>
                    <a:lstStyle/>
                    <a:p>
                      <a:pPr algn="l" fontAlgn="b"/>
                      <a:endParaRPr lang="ru-RU" sz="900" b="1"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gridSpan="2">
                  <a:txBody>
                    <a:bodyPr/>
                    <a:lstStyle/>
                    <a:p>
                      <a:pPr algn="l" fontAlgn="b"/>
                      <a:endParaRPr lang="ru-RU" sz="900" b="1" i="0" u="none" strike="noStrike" dirty="0">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 </a:t>
                      </a:r>
                    </a:p>
                  </a:txBody>
                  <a:tcPr marL="5977" marR="5977" marT="5977"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 </a:t>
                      </a:r>
                    </a:p>
                  </a:txBody>
                  <a:tcPr marL="5977" marR="5977" marT="5977"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9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60438635"/>
                  </a:ext>
                </a:extLst>
              </a:tr>
              <a:tr h="154699">
                <a:tc rowSpan="3" gridSpan="3">
                  <a:txBody>
                    <a:bodyPr/>
                    <a:lstStyle/>
                    <a:p>
                      <a:pPr algn="ctr" fontAlgn="ctr"/>
                      <a:r>
                        <a:rPr lang="ru-RU" sz="900" b="0" i="0" u="none" strike="noStrike" dirty="0">
                          <a:effectLst/>
                          <a:latin typeface="Arial Cyr" panose="020B0604020202020204" pitchFamily="34" charset="0"/>
                        </a:rPr>
                        <a:t>Первоначальная стоимость земельного участка, руб.</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hMerge="1">
                  <a:txBody>
                    <a:bodyPr/>
                    <a:lstStyle/>
                    <a:p>
                      <a:endParaRPr lang="ru-RU"/>
                    </a:p>
                  </a:txBody>
                  <a:tcPr/>
                </a:tc>
                <a:tc rowSpan="3" hMerge="1">
                  <a:txBody>
                    <a:bodyPr/>
                    <a:lstStyle/>
                    <a:p>
                      <a:endParaRPr lang="ru-RU"/>
                    </a:p>
                  </a:txBody>
                  <a:tcPr/>
                </a:tc>
                <a:tc gridSpan="2">
                  <a:txBody>
                    <a:bodyPr/>
                    <a:lstStyle/>
                    <a:p>
                      <a:pPr algn="ctr" fontAlgn="ctr"/>
                      <a:r>
                        <a:rPr lang="ru-RU" sz="900" b="0" i="0" u="none" strike="noStrike" dirty="0">
                          <a:effectLst/>
                          <a:latin typeface="Arial Cyr" panose="020B0604020202020204" pitchFamily="34" charset="0"/>
                        </a:rPr>
                        <a:t>Кадастровая стоимость</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gridSpan="2">
                  <a:txBody>
                    <a:bodyPr/>
                    <a:lstStyle/>
                    <a:p>
                      <a:pPr algn="ctr" fontAlgn="ctr"/>
                      <a:r>
                        <a:rPr lang="ru-RU" sz="900" b="0" i="0" u="none" strike="noStrike">
                          <a:effectLst/>
                          <a:latin typeface="Arial Cyr" panose="020B0604020202020204" pitchFamily="34" charset="0"/>
                        </a:rPr>
                        <a:t>Рыночная стоимость, руб.</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3">
                  <a:txBody>
                    <a:bodyPr/>
                    <a:lstStyle/>
                    <a:p>
                      <a:pPr algn="ctr" fontAlgn="ctr"/>
                      <a:r>
                        <a:rPr lang="ru-RU" sz="900" b="0" i="0" u="none" strike="noStrike">
                          <a:effectLst/>
                          <a:latin typeface="Arial Cyr" panose="020B0604020202020204" pitchFamily="34" charset="0"/>
                        </a:rPr>
                        <a:t>Иная стоимость, руб.</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5">
                  <a:txBody>
                    <a:bodyPr/>
                    <a:lstStyle/>
                    <a:p>
                      <a:pPr algn="ctr" fontAlgn="ctr"/>
                      <a:r>
                        <a:rPr lang="ru-RU" sz="900" b="0" i="0" u="none" strike="noStrike">
                          <a:effectLst/>
                          <a:latin typeface="Arial Cyr" panose="020B0604020202020204" pitchFamily="34" charset="0"/>
                        </a:rPr>
                        <a:t>Изменение стоимости </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192899068"/>
                  </a:ext>
                </a:extLst>
              </a:tr>
              <a:tr h="154699">
                <a:tc gridSpan="3" vMerge="1">
                  <a:txBody>
                    <a:bodyPr/>
                    <a:lstStyle/>
                    <a:p>
                      <a:endParaRPr lang="ru-RU"/>
                    </a:p>
                  </a:txBody>
                  <a:tcPr/>
                </a:tc>
                <a:tc hMerge="1" vMerge="1">
                  <a:txBody>
                    <a:bodyPr/>
                    <a:lstStyle/>
                    <a:p>
                      <a:endParaRPr lang="ru-RU"/>
                    </a:p>
                  </a:txBody>
                  <a:tcPr/>
                </a:tc>
                <a:tc hMerge="1" vMerge="1">
                  <a:txBody>
                    <a:bodyPr/>
                    <a:lstStyle/>
                    <a:p>
                      <a:endParaRPr lang="ru-RU"/>
                    </a:p>
                  </a:txBody>
                  <a:tcPr/>
                </a:tc>
                <a:tc rowSpan="2">
                  <a:txBody>
                    <a:bodyPr/>
                    <a:lstStyle/>
                    <a:p>
                      <a:pPr algn="ctr" fontAlgn="ctr"/>
                      <a:r>
                        <a:rPr lang="ru-RU" sz="900" b="0" i="0" u="none" strike="noStrike" dirty="0">
                          <a:effectLst/>
                          <a:latin typeface="Arial Cyr" panose="020B0604020202020204" pitchFamily="34" charset="0"/>
                        </a:rPr>
                        <a:t>дата</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ru-RU" sz="900" b="0" i="0" u="none" strike="noStrike">
                          <a:effectLst/>
                          <a:latin typeface="Arial Cyr" panose="020B0604020202020204" pitchFamily="34" charset="0"/>
                        </a:rPr>
                        <a:t>стоимость, руб.</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ru-RU" sz="900" b="0" i="0" u="none" strike="noStrike">
                          <a:effectLst/>
                          <a:latin typeface="Arial Cyr" panose="020B0604020202020204" pitchFamily="34" charset="0"/>
                        </a:rPr>
                        <a:t>дата</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900" b="0" i="0" u="none" strike="noStrike">
                          <a:effectLst/>
                          <a:latin typeface="Arial Cyr" panose="020B0604020202020204" pitchFamily="34" charset="0"/>
                        </a:rPr>
                        <a:t>стоимость, руб.</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rowSpan="2">
                  <a:txBody>
                    <a:bodyPr/>
                    <a:lstStyle/>
                    <a:p>
                      <a:pPr algn="ctr" fontAlgn="ctr"/>
                      <a:r>
                        <a:rPr lang="ru-RU" sz="900" b="0" i="0" u="none" strike="noStrike">
                          <a:effectLst/>
                          <a:latin typeface="Arial Cyr" panose="020B0604020202020204" pitchFamily="34" charset="0"/>
                        </a:rPr>
                        <a:t>наименование стоимости</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900" b="0" i="0" u="none" strike="noStrike">
                          <a:effectLst/>
                          <a:latin typeface="Arial Cyr" panose="020B0604020202020204" pitchFamily="34" charset="0"/>
                        </a:rPr>
                        <a:t>причина</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900" b="0" i="0" u="none" strike="noStrike">
                          <a:effectLst/>
                          <a:latin typeface="Arial Cyr" panose="020B0604020202020204" pitchFamily="34" charset="0"/>
                        </a:rPr>
                        <a:t>документ - основание</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a:txBody>
                    <a:bodyPr/>
                    <a:lstStyle/>
                    <a:p>
                      <a:pPr algn="ctr" fontAlgn="ctr"/>
                      <a:r>
                        <a:rPr lang="ru-RU" sz="900" b="0" i="0" u="none" strike="noStrike">
                          <a:effectLst/>
                          <a:latin typeface="Arial Cyr" panose="020B0604020202020204" pitchFamily="34" charset="0"/>
                        </a:rPr>
                        <a:t>сумма, руб.</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01304118"/>
                  </a:ext>
                </a:extLst>
              </a:tr>
              <a:tr h="245697">
                <a:tc gridSpan="3" vMerge="1">
                  <a:txBody>
                    <a:bodyPr/>
                    <a:lstStyle/>
                    <a:p>
                      <a:endParaRPr lang="ru-RU"/>
                    </a:p>
                  </a:txBody>
                  <a:tcPr/>
                </a:tc>
                <a:tc hMerge="1"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900" b="0" i="0" u="none" strike="noStrike">
                          <a:effectLst/>
                          <a:latin typeface="Arial Cyr" panose="020B0604020202020204" pitchFamily="34" charset="0"/>
                        </a:rPr>
                        <a:t>наименование</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дата</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extLst>
                  <a:ext uri="{0D108BD9-81ED-4DB2-BD59-A6C34878D82A}">
                    <a16:rowId xmlns:a16="http://schemas.microsoft.com/office/drawing/2014/main" val="3796077241"/>
                  </a:ext>
                </a:extLst>
              </a:tr>
              <a:tr h="154699">
                <a:tc gridSpan="3">
                  <a:txBody>
                    <a:bodyPr/>
                    <a:lstStyle/>
                    <a:p>
                      <a:pPr algn="ctr" fontAlgn="ctr"/>
                      <a:r>
                        <a:rPr lang="ru-RU" sz="900" b="0" i="0" u="none" strike="noStrike" dirty="0">
                          <a:effectLst/>
                          <a:latin typeface="Arial Cyr" panose="020B0604020202020204" pitchFamily="34" charset="0"/>
                        </a:rPr>
                        <a:t>1</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b"/>
                      <a:r>
                        <a:rPr lang="ru-RU" sz="900" b="0" i="0" u="none" strike="noStrike" dirty="0">
                          <a:effectLst/>
                          <a:latin typeface="Arial Cyr" panose="020B0604020202020204" pitchFamily="34" charset="0"/>
                        </a:rPr>
                        <a:t>2</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a:effectLst/>
                          <a:latin typeface="Arial Cyr" panose="020B0604020202020204" pitchFamily="34" charset="0"/>
                        </a:rPr>
                        <a:t>3</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900" b="0" i="0" u="none" strike="noStrike">
                          <a:effectLst/>
                          <a:latin typeface="Arial Cyr" panose="020B0604020202020204" pitchFamily="34" charset="0"/>
                        </a:rPr>
                        <a:t>4</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5</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6</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7</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8</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9</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10</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11</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44880856"/>
                  </a:ext>
                </a:extLst>
              </a:tr>
              <a:tr h="136499">
                <a:tc gridSpan="3">
                  <a:txBody>
                    <a:bodyPr/>
                    <a:lstStyle/>
                    <a:p>
                      <a:pPr algn="ctr"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effectLst/>
                          <a:latin typeface="Arial Cyr" panose="020B0604020202020204" pitchFamily="34" charset="0"/>
                        </a:rPr>
                        <a:t> </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effectLst/>
                          <a:latin typeface="Arial Cyr" panose="020B0604020202020204" pitchFamily="34" charset="0"/>
                        </a:rPr>
                        <a:t> </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87203911"/>
                  </a:ext>
                </a:extLst>
              </a:tr>
              <a:tr h="136499">
                <a:tc>
                  <a:txBody>
                    <a:bodyPr/>
                    <a:lstStyle/>
                    <a:p>
                      <a:pPr algn="l" fontAlgn="b"/>
                      <a:endParaRPr lang="ru-RU" sz="900" b="0" i="0" u="none" strike="noStrike" dirty="0">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gridSpan="2">
                  <a:txBody>
                    <a:bodyPr/>
                    <a:lstStyle/>
                    <a:p>
                      <a:pPr algn="ctr" fontAlgn="b"/>
                      <a:endParaRPr lang="ru-RU" sz="900" b="0" i="0" u="none" strike="noStrike">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a:txBody>
                    <a:bodyPr/>
                    <a:lstStyle/>
                    <a:p>
                      <a:pPr algn="l" fontAlgn="b"/>
                      <a:endParaRPr lang="ru-RU" sz="900" b="0" i="0" u="none" strike="noStrike" dirty="0">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dirty="0">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dirty="0">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dirty="0">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577894241"/>
                  </a:ext>
                </a:extLst>
              </a:tr>
              <a:tr h="154699">
                <a:tc gridSpan="13">
                  <a:txBody>
                    <a:bodyPr/>
                    <a:lstStyle/>
                    <a:p>
                      <a:pPr algn="ctr" fontAlgn="b"/>
                      <a:r>
                        <a:rPr lang="ru-RU" sz="800" b="1" i="0" u="none" strike="noStrike" dirty="0">
                          <a:effectLst/>
                          <a:latin typeface="Arial Cyr" panose="020B0604020202020204" pitchFamily="34" charset="0"/>
                        </a:rPr>
                        <a:t>3. Сведения о произведенном улучшении земельного участка</a:t>
                      </a:r>
                    </a:p>
                  </a:txBody>
                  <a:tcPr marL="5977" marR="5977" marT="5977"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423193017"/>
                  </a:ext>
                </a:extLst>
              </a:tr>
              <a:tr h="125579">
                <a:tc>
                  <a:txBody>
                    <a:bodyPr/>
                    <a:lstStyle/>
                    <a:p>
                      <a:pPr algn="l" fontAlgn="b"/>
                      <a:endParaRPr lang="ru-RU" sz="800" b="1" i="0" u="none" strike="noStrike" dirty="0">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gridSpan="2">
                  <a:txBody>
                    <a:bodyPr/>
                    <a:lstStyle/>
                    <a:p>
                      <a:pPr algn="l" fontAlgn="b"/>
                      <a:endParaRPr lang="ru-RU" sz="8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endParaRPr lang="ru-RU" sz="8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16549893"/>
                  </a:ext>
                </a:extLst>
              </a:tr>
              <a:tr h="272996">
                <a:tc rowSpan="3" gridSpan="3">
                  <a:txBody>
                    <a:bodyPr/>
                    <a:lstStyle/>
                    <a:p>
                      <a:pPr algn="ctr" fontAlgn="ctr"/>
                      <a:r>
                        <a:rPr lang="ru-RU" sz="800" b="0" i="0" u="none" strike="noStrike" dirty="0">
                          <a:effectLst/>
                          <a:latin typeface="Arial Cyr" panose="020B0604020202020204" pitchFamily="34" charset="0"/>
                        </a:rPr>
                        <a:t>Наименование объекта (части)</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hMerge="1">
                  <a:txBody>
                    <a:bodyPr/>
                    <a:lstStyle/>
                    <a:p>
                      <a:endParaRPr lang="ru-RU"/>
                    </a:p>
                  </a:txBody>
                  <a:tcPr/>
                </a:tc>
                <a:tc rowSpan="3" hMerge="1">
                  <a:txBody>
                    <a:bodyPr/>
                    <a:lstStyle/>
                    <a:p>
                      <a:endParaRPr lang="ru-RU"/>
                    </a:p>
                  </a:txBody>
                  <a:tcPr/>
                </a:tc>
                <a:tc rowSpan="3">
                  <a:txBody>
                    <a:bodyPr/>
                    <a:lstStyle/>
                    <a:p>
                      <a:pPr algn="ctr" fontAlgn="ctr"/>
                      <a:r>
                        <a:rPr lang="ru-RU" sz="800" b="0" i="0" u="none" strike="noStrike">
                          <a:effectLst/>
                          <a:latin typeface="Arial Cyr" panose="020B0604020202020204" pitchFamily="34" charset="0"/>
                        </a:rPr>
                        <a:t>Вид работ</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800" b="0" i="0" u="none" strike="noStrike">
                          <a:effectLst/>
                          <a:latin typeface="Arial Cyr" panose="020B0604020202020204" pitchFamily="34" charset="0"/>
                        </a:rPr>
                        <a:t>Наименование контрагента</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ru-RU" sz="800" b="0" i="0" u="none" strike="noStrike">
                          <a:effectLst/>
                          <a:latin typeface="Arial Cyr" panose="020B0604020202020204" pitchFamily="34" charset="0"/>
                        </a:rPr>
                        <a:t>Документ - основание произведенных изменений</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5">
                  <a:txBody>
                    <a:bodyPr/>
                    <a:lstStyle/>
                    <a:p>
                      <a:pPr algn="ctr" fontAlgn="ctr"/>
                      <a:r>
                        <a:rPr lang="ru-RU" sz="800" b="0" i="0" u="none" strike="noStrike">
                          <a:effectLst/>
                          <a:latin typeface="Arial Cyr" panose="020B0604020202020204" pitchFamily="34" charset="0"/>
                        </a:rPr>
                        <a:t>Сумма затрат на произведенные работы, руб.</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73501392"/>
                  </a:ext>
                </a:extLst>
              </a:tr>
              <a:tr h="154699">
                <a:tc gridSpan="3" vMerge="1">
                  <a:txBody>
                    <a:bodyPr/>
                    <a:lstStyle/>
                    <a:p>
                      <a:endParaRPr lang="ru-RU"/>
                    </a:p>
                  </a:txBody>
                  <a:tcPr/>
                </a:tc>
                <a:tc hMerge="1"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rowSpan="2">
                  <a:txBody>
                    <a:bodyPr/>
                    <a:lstStyle/>
                    <a:p>
                      <a:pPr algn="ctr" fontAlgn="ctr"/>
                      <a:r>
                        <a:rPr lang="ru-RU" sz="800" b="0" i="0" u="none" strike="noStrike">
                          <a:effectLst/>
                          <a:latin typeface="Arial Cyr" panose="020B0604020202020204" pitchFamily="34" charset="0"/>
                        </a:rPr>
                        <a:t>наименование</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a:effectLst/>
                          <a:latin typeface="Arial Cyr" panose="020B0604020202020204" pitchFamily="34" charset="0"/>
                        </a:rPr>
                        <a:t>дата</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a:effectLst/>
                          <a:latin typeface="Arial Cyr" panose="020B0604020202020204" pitchFamily="34" charset="0"/>
                        </a:rPr>
                        <a:t>номер</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a:effectLst/>
                          <a:latin typeface="Arial Cyr" panose="020B0604020202020204" pitchFamily="34" charset="0"/>
                        </a:rPr>
                        <a:t>всего</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4">
                  <a:txBody>
                    <a:bodyPr/>
                    <a:lstStyle/>
                    <a:p>
                      <a:pPr algn="ctr" fontAlgn="b"/>
                      <a:r>
                        <a:rPr lang="ru-RU" sz="800" b="0" i="0" u="none" strike="noStrike">
                          <a:effectLst/>
                          <a:latin typeface="Arial Cyr" panose="020B0604020202020204" pitchFamily="34" charset="0"/>
                        </a:rPr>
                        <a:t>в том числе по источникам финансового обеспечения</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726154801"/>
                  </a:ext>
                </a:extLst>
              </a:tr>
              <a:tr h="354895">
                <a:tc gridSpan="3" vMerge="1">
                  <a:txBody>
                    <a:bodyPr/>
                    <a:lstStyle/>
                    <a:p>
                      <a:endParaRPr lang="ru-RU"/>
                    </a:p>
                  </a:txBody>
                  <a:tcPr/>
                </a:tc>
                <a:tc hMerge="1"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800" b="0" i="0" u="none" strike="noStrike">
                          <a:effectLst/>
                          <a:latin typeface="Arial Cyr" panose="020B0604020202020204" pitchFamily="34" charset="0"/>
                        </a:rPr>
                        <a:t>за счет ЛБО</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800" b="0" i="0" u="none" strike="noStrike">
                          <a:effectLst/>
                          <a:latin typeface="Arial Cyr" panose="020B0604020202020204" pitchFamily="34" charset="0"/>
                        </a:rPr>
                        <a:t>за счет субсидий, предоставленных из федерального бюджета</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800" b="0" i="0" u="none" strike="noStrike">
                          <a:effectLst/>
                          <a:latin typeface="Arial Cyr" panose="020B0604020202020204" pitchFamily="34" charset="0"/>
                        </a:rPr>
                        <a:t>за счет средств правообладателя</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8647671"/>
                  </a:ext>
                </a:extLst>
              </a:tr>
              <a:tr h="154699">
                <a:tc gridSpan="3">
                  <a:txBody>
                    <a:bodyPr/>
                    <a:lstStyle/>
                    <a:p>
                      <a:pPr algn="ctr" fontAlgn="b"/>
                      <a:r>
                        <a:rPr lang="ru-RU" sz="800" b="0" i="0" u="none" strike="noStrike" dirty="0">
                          <a:effectLst/>
                          <a:latin typeface="Arial Cyr" panose="020B0604020202020204" pitchFamily="34" charset="0"/>
                        </a:rPr>
                        <a:t>1</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b"/>
                      <a:r>
                        <a:rPr lang="ru-RU" sz="800" b="0" i="0" u="none" strike="noStrike">
                          <a:effectLst/>
                          <a:latin typeface="Arial Cyr" panose="020B0604020202020204" pitchFamily="34" charset="0"/>
                        </a:rPr>
                        <a:t>2</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effectLst/>
                          <a:latin typeface="Arial Cyr" panose="020B0604020202020204" pitchFamily="34" charset="0"/>
                        </a:rPr>
                        <a:t>3</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effectLst/>
                          <a:latin typeface="Arial Cyr" panose="020B0604020202020204" pitchFamily="34" charset="0"/>
                        </a:rPr>
                        <a:t>4</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5</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6</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7</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8</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ru-RU" sz="800" b="0" i="0" u="none" strike="noStrike">
                          <a:effectLst/>
                          <a:latin typeface="Arial Cyr" panose="020B0604020202020204" pitchFamily="34" charset="0"/>
                        </a:rPr>
                        <a:t>9</a:t>
                      </a:r>
                    </a:p>
                  </a:txBody>
                  <a:tcPr marL="5977" marR="5977" marT="597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effectLst/>
                          <a:latin typeface="Arial Cyr" panose="020B0604020202020204" pitchFamily="34" charset="0"/>
                        </a:rPr>
                        <a:t> </a:t>
                      </a:r>
                    </a:p>
                  </a:txBody>
                  <a:tcPr marL="5977" marR="5977" marT="597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10</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6121696"/>
                  </a:ext>
                </a:extLst>
              </a:tr>
              <a:tr h="136499">
                <a:tc gridSpan="3">
                  <a:txBody>
                    <a:bodyPr/>
                    <a:lstStyle/>
                    <a:p>
                      <a:pPr algn="ctr" fontAlgn="ctr"/>
                      <a:r>
                        <a:rPr lang="ru-RU" sz="800" b="0" i="0" u="none" strike="noStrike" dirty="0">
                          <a:effectLst/>
                          <a:latin typeface="Arial Cyr" panose="020B0604020202020204" pitchFamily="34" charset="0"/>
                        </a:rPr>
                        <a:t> </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l" fontAlgn="ctr"/>
                      <a:r>
                        <a:rPr lang="ru-RU" sz="800" b="0" i="0" u="none" strike="noStrike">
                          <a:effectLst/>
                          <a:latin typeface="Arial Cyr" panose="020B0604020202020204" pitchFamily="34" charset="0"/>
                        </a:rPr>
                        <a:t> </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effectLst/>
                          <a:latin typeface="Arial Cyr" panose="020B0604020202020204" pitchFamily="34" charset="0"/>
                        </a:rPr>
                        <a:t> </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effectLst/>
                          <a:latin typeface="Arial Cyr" panose="020B0604020202020204" pitchFamily="34" charset="0"/>
                        </a:rPr>
                        <a:t> </a:t>
                      </a:r>
                    </a:p>
                  </a:txBody>
                  <a:tcPr marL="5977" marR="5977" marT="5977"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effectLst/>
                          <a:latin typeface="Arial Cyr" panose="020B0604020202020204" pitchFamily="34" charset="0"/>
                        </a:rPr>
                        <a:t> </a:t>
                      </a:r>
                    </a:p>
                  </a:txBody>
                  <a:tcPr marL="5977" marR="5977" marT="5977"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effectLst/>
                          <a:latin typeface="Arial Cyr" panose="020B0604020202020204" pitchFamily="34" charset="0"/>
                        </a:rPr>
                        <a:t> </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77850551"/>
                  </a:ext>
                </a:extLst>
              </a:tr>
              <a:tr h="63934">
                <a:tc>
                  <a:txBody>
                    <a:bodyPr/>
                    <a:lstStyle/>
                    <a:p>
                      <a:pPr algn="l" fontAlgn="b"/>
                      <a:r>
                        <a:rPr lang="ru-RU" sz="800" b="0" i="0" u="none" strike="noStrike" dirty="0">
                          <a:effectLst/>
                          <a:latin typeface="Arial Cyr" panose="020B0604020202020204" pitchFamily="34" charset="0"/>
                        </a:rPr>
                        <a:t> </a:t>
                      </a: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gridSpan="2">
                  <a:txBody>
                    <a:bodyPr/>
                    <a:lstStyle/>
                    <a:p>
                      <a:pPr algn="l" fontAlgn="b"/>
                      <a:r>
                        <a:rPr lang="ru-RU" sz="800" b="0" i="0" u="none" strike="noStrike" dirty="0">
                          <a:effectLst/>
                          <a:latin typeface="Arial Cyr" panose="020B0604020202020204" pitchFamily="34" charset="0"/>
                        </a:rPr>
                        <a:t> </a:t>
                      </a: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a:txBody>
                    <a:bodyPr/>
                    <a:lstStyle/>
                    <a:p>
                      <a:pPr algn="l" fontAlgn="b"/>
                      <a:r>
                        <a:rPr lang="ru-RU" sz="800" b="0" i="0" u="none" strike="noStrike" dirty="0">
                          <a:effectLst/>
                          <a:latin typeface="Arial Cyr" panose="020B0604020202020204" pitchFamily="34" charset="0"/>
                        </a:rPr>
                        <a:t> </a:t>
                      </a: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ru-RU" sz="800" b="0" i="0" u="none" strike="noStrike" dirty="0">
                          <a:effectLst/>
                          <a:latin typeface="Arial Cyr" panose="020B0604020202020204" pitchFamily="34" charset="0"/>
                        </a:rPr>
                        <a:t> </a:t>
                      </a: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r>
                        <a:rPr lang="ru-RU" sz="800" b="0" i="0" u="none" strike="noStrike">
                          <a:effectLst/>
                          <a:latin typeface="Arial Cyr" panose="020B0604020202020204" pitchFamily="34" charset="0"/>
                        </a:rPr>
                        <a:t> </a:t>
                      </a: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ru-RU" sz="800" b="0" i="0" u="none" strike="noStrike">
                          <a:effectLst/>
                          <a:latin typeface="Arial Cyr" panose="020B0604020202020204" pitchFamily="34" charset="0"/>
                        </a:rPr>
                        <a:t> </a:t>
                      </a: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r>
                        <a:rPr lang="ru-RU" sz="800" b="0" i="0" u="none" strike="noStrike">
                          <a:effectLst/>
                          <a:latin typeface="Arial Cyr" panose="020B0604020202020204" pitchFamily="34" charset="0"/>
                        </a:rPr>
                        <a:t> </a:t>
                      </a: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r>
                        <a:rPr lang="ru-RU" sz="800" b="0" i="0" u="none" strike="noStrike">
                          <a:effectLst/>
                          <a:latin typeface="Arial Cyr" panose="020B0604020202020204" pitchFamily="34" charset="0"/>
                        </a:rPr>
                        <a:t> </a:t>
                      </a: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r>
                        <a:rPr lang="ru-RU" sz="800" b="0" i="0" u="none" strike="noStrike">
                          <a:effectLst/>
                          <a:latin typeface="Arial Cyr" panose="020B0604020202020204" pitchFamily="34" charset="0"/>
                        </a:rPr>
                        <a:t> </a:t>
                      </a: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r>
                        <a:rPr lang="ru-RU" sz="800" b="0" i="0" u="none" strike="noStrike" dirty="0">
                          <a:effectLst/>
                          <a:latin typeface="Arial Cyr" panose="020B0604020202020204" pitchFamily="34" charset="0"/>
                        </a:rPr>
                        <a:t> </a:t>
                      </a: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dirty="0">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dirty="0">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692756154"/>
                  </a:ext>
                </a:extLst>
              </a:tr>
              <a:tr h="154699">
                <a:tc gridSpan="13">
                  <a:txBody>
                    <a:bodyPr/>
                    <a:lstStyle/>
                    <a:p>
                      <a:pPr algn="ctr" fontAlgn="b"/>
                      <a:r>
                        <a:rPr lang="ru-RU" sz="900" b="1" i="0" u="none" strike="noStrike" dirty="0">
                          <a:effectLst/>
                          <a:latin typeface="Arial Cyr" panose="020B0604020202020204" pitchFamily="34" charset="0"/>
                        </a:rPr>
                        <a:t>4. Сведения об ограничении (обременении) </a:t>
                      </a:r>
                    </a:p>
                  </a:txBody>
                  <a:tcPr marL="5977" marR="5977" marT="5977"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642890270"/>
                  </a:ext>
                </a:extLst>
              </a:tr>
              <a:tr h="69370">
                <a:tc>
                  <a:txBody>
                    <a:bodyPr/>
                    <a:lstStyle/>
                    <a:p>
                      <a:pPr algn="l" fontAlgn="b"/>
                      <a:endParaRPr lang="ru-RU" sz="900" b="1"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gridSpan="2">
                  <a:txBody>
                    <a:bodyPr/>
                    <a:lstStyle/>
                    <a:p>
                      <a:pPr algn="l" fontAlgn="b"/>
                      <a:endParaRPr lang="ru-RU" sz="900" b="1"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900" b="0" i="0" u="none" strike="noStrike">
                        <a:effectLst/>
                        <a:latin typeface="Arial Cyr" panose="020B0604020202020204" pitchFamily="34" charset="0"/>
                      </a:endParaRPr>
                    </a:p>
                  </a:txBody>
                  <a:tcPr marL="5977" marR="5977" marT="5977"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dirty="0">
                          <a:effectLst/>
                          <a:latin typeface="Arial Cyr" panose="020B0604020202020204" pitchFamily="34" charset="0"/>
                        </a:rPr>
                        <a:t> </a:t>
                      </a:r>
                    </a:p>
                  </a:txBody>
                  <a:tcPr marL="5977" marR="5977" marT="5977"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effectLst/>
                          <a:latin typeface="Arial Cyr" panose="020B0604020202020204" pitchFamily="34" charset="0"/>
                        </a:rPr>
                        <a:t> </a:t>
                      </a: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effectLst/>
                          <a:latin typeface="Arial Cyr" panose="020B0604020202020204" pitchFamily="34" charset="0"/>
                        </a:rPr>
                        <a:t> </a:t>
                      </a: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dirty="0">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dirty="0">
                        <a:effectLst/>
                        <a:latin typeface="Arial Cyr" panose="020B0604020202020204" pitchFamily="34" charset="0"/>
                      </a:endParaRPr>
                    </a:p>
                  </a:txBody>
                  <a:tcPr marL="5977" marR="5977" marT="5977"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72878511"/>
                  </a:ext>
                </a:extLst>
              </a:tr>
              <a:tr h="391295">
                <a:tc gridSpan="4">
                  <a:txBody>
                    <a:bodyPr/>
                    <a:lstStyle/>
                    <a:p>
                      <a:pPr algn="ctr" fontAlgn="ctr"/>
                      <a:r>
                        <a:rPr lang="ru-RU" sz="900" b="0" i="0" u="none" strike="noStrike" dirty="0">
                          <a:effectLst/>
                          <a:latin typeface="Arial Cyr" panose="020B0604020202020204" pitchFamily="34" charset="0"/>
                        </a:rPr>
                        <a:t>Объект ограничения (обременения)</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ctr" fontAlgn="ctr"/>
                      <a:r>
                        <a:rPr lang="ru-RU" sz="900" b="0" i="0" u="none" strike="noStrike" dirty="0">
                          <a:effectLst/>
                          <a:latin typeface="Arial Cyr" panose="020B0604020202020204" pitchFamily="34" charset="0"/>
                        </a:rPr>
                        <a:t>Документ - основание регистрации ограничения (обременения)</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rowSpan="2">
                  <a:txBody>
                    <a:bodyPr/>
                    <a:lstStyle/>
                    <a:p>
                      <a:pPr algn="ctr" fontAlgn="ctr"/>
                      <a:r>
                        <a:rPr lang="ru-RU" sz="900" b="0" i="0" u="none" strike="noStrike">
                          <a:effectLst/>
                          <a:latin typeface="Arial Cyr" panose="020B0604020202020204" pitchFamily="34" charset="0"/>
                        </a:rPr>
                        <a:t>Вид ограничения (обременения)</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3">
                  <a:txBody>
                    <a:bodyPr/>
                    <a:lstStyle/>
                    <a:p>
                      <a:pPr algn="ctr" fontAlgn="ctr"/>
                      <a:r>
                        <a:rPr lang="ru-RU" sz="900" b="0" i="0" u="none" strike="noStrike" dirty="0">
                          <a:effectLst/>
                          <a:latin typeface="Arial Cyr" panose="020B0604020202020204" pitchFamily="34" charset="0"/>
                        </a:rPr>
                        <a:t>Период ограничения (обременения)</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hMerge="1">
                  <a:txBody>
                    <a:bodyPr/>
                    <a:lstStyle/>
                    <a:p>
                      <a:endParaRPr lang="ru-RU"/>
                    </a:p>
                  </a:txBody>
                  <a:tcPr/>
                </a:tc>
                <a:tc rowSpan="2">
                  <a:txBody>
                    <a:bodyPr/>
                    <a:lstStyle/>
                    <a:p>
                      <a:pPr algn="ctr" fontAlgn="ctr"/>
                      <a:r>
                        <a:rPr lang="ru-RU" sz="900" b="0" i="0" u="none" strike="noStrike">
                          <a:effectLst/>
                          <a:latin typeface="Arial Cyr" panose="020B0604020202020204" pitchFamily="34" charset="0"/>
                        </a:rPr>
                        <a:t>Плата (тариф) за единицу площади, руб.</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gridSpan="2">
                  <a:txBody>
                    <a:bodyPr/>
                    <a:lstStyle/>
                    <a:p>
                      <a:pPr algn="ctr" fontAlgn="ctr"/>
                      <a:r>
                        <a:rPr lang="ru-RU" sz="900" b="0" i="0" u="none" strike="noStrike" dirty="0">
                          <a:effectLst/>
                          <a:latin typeface="Arial Cyr" panose="020B0604020202020204" pitchFamily="34" charset="0"/>
                        </a:rPr>
                        <a:t>Размер платы за ограничение (обременение), руб.</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hMerge="1">
                  <a:txBody>
                    <a:bodyPr/>
                    <a:lstStyle/>
                    <a:p>
                      <a:endParaRPr lang="ru-RU"/>
                    </a:p>
                  </a:txBody>
                  <a:tcPr/>
                </a:tc>
                <a:extLst>
                  <a:ext uri="{0D108BD9-81ED-4DB2-BD59-A6C34878D82A}">
                    <a16:rowId xmlns:a16="http://schemas.microsoft.com/office/drawing/2014/main" val="638963176"/>
                  </a:ext>
                </a:extLst>
              </a:tr>
              <a:tr h="154699">
                <a:tc gridSpan="3">
                  <a:txBody>
                    <a:bodyPr/>
                    <a:lstStyle/>
                    <a:p>
                      <a:pPr algn="ctr" fontAlgn="ctr"/>
                      <a:r>
                        <a:rPr lang="ru-RU" sz="900" b="0" i="0" u="none" strike="noStrike" dirty="0">
                          <a:effectLst/>
                          <a:latin typeface="Arial Cyr" panose="020B0604020202020204" pitchFamily="34" charset="0"/>
                        </a:rPr>
                        <a:t>наименование объекта (части)</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hMerge="1">
                  <a:txBody>
                    <a:bodyPr/>
                    <a:lstStyle/>
                    <a:p>
                      <a:endParaRPr lang="ru-RU"/>
                    </a:p>
                  </a:txBody>
                  <a:tcPr/>
                </a:tc>
                <a:tc>
                  <a:txBody>
                    <a:bodyPr/>
                    <a:lstStyle/>
                    <a:p>
                      <a:pPr algn="ctr" fontAlgn="ctr"/>
                      <a:r>
                        <a:rPr lang="ru-RU" sz="900" b="0" i="0" u="none" strike="noStrike" dirty="0">
                          <a:effectLst/>
                          <a:latin typeface="Arial Cyr" panose="020B0604020202020204" pitchFamily="34" charset="0"/>
                        </a:rPr>
                        <a:t>площадь (кв. м)</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900" b="0" i="0" u="none" strike="noStrike" dirty="0">
                          <a:effectLst/>
                          <a:latin typeface="Arial Cyr" panose="020B0604020202020204" pitchFamily="34" charset="0"/>
                        </a:rPr>
                        <a:t>номер </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900" b="0" i="0" u="none" strike="noStrike" dirty="0">
                          <a:effectLst/>
                          <a:latin typeface="Arial Cyr" panose="020B0604020202020204" pitchFamily="34" charset="0"/>
                        </a:rPr>
                        <a:t>дата</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vMerge="1">
                  <a:txBody>
                    <a:bodyPr/>
                    <a:lstStyle/>
                    <a:p>
                      <a:endParaRPr lang="ru-RU"/>
                    </a:p>
                  </a:txBody>
                  <a:tcPr/>
                </a:tc>
                <a:tc>
                  <a:txBody>
                    <a:bodyPr/>
                    <a:lstStyle/>
                    <a:p>
                      <a:pPr algn="ctr" fontAlgn="ctr"/>
                      <a:r>
                        <a:rPr lang="ru-RU" sz="900" b="0" i="0" u="none" strike="noStrike">
                          <a:effectLst/>
                          <a:latin typeface="Arial Cyr" panose="020B0604020202020204" pitchFamily="34" charset="0"/>
                        </a:rPr>
                        <a:t>дата начала</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900" b="0" i="0" u="none" strike="noStrike">
                          <a:effectLst/>
                          <a:latin typeface="Arial Cyr" panose="020B0604020202020204" pitchFamily="34" charset="0"/>
                        </a:rPr>
                        <a:t>дата окончания</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900" b="0" i="0" u="none" strike="noStrike">
                          <a:effectLst/>
                          <a:latin typeface="Arial Cyr" panose="020B0604020202020204" pitchFamily="34" charset="0"/>
                        </a:rPr>
                        <a:t>срок</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vMerge="1">
                  <a:txBody>
                    <a:bodyPr/>
                    <a:lstStyle/>
                    <a:p>
                      <a:endParaRPr lang="ru-RU"/>
                    </a:p>
                  </a:txBody>
                  <a:tcPr/>
                </a:tc>
                <a:tc gridSpan="2"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4128140975"/>
                  </a:ext>
                </a:extLst>
              </a:tr>
              <a:tr h="154699">
                <a:tc gridSpan="3">
                  <a:txBody>
                    <a:bodyPr/>
                    <a:lstStyle/>
                    <a:p>
                      <a:pPr algn="ctr" fontAlgn="ctr"/>
                      <a:r>
                        <a:rPr lang="ru-RU" sz="900" b="0" i="0" u="none" strike="noStrike">
                          <a:effectLst/>
                          <a:latin typeface="Arial Cyr" panose="020B0604020202020204" pitchFamily="34" charset="0"/>
                        </a:rPr>
                        <a:t>1</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hMerge="1">
                  <a:txBody>
                    <a:bodyPr/>
                    <a:lstStyle/>
                    <a:p>
                      <a:endParaRPr lang="ru-RU"/>
                    </a:p>
                  </a:txBody>
                  <a:tcPr/>
                </a:tc>
                <a:tc>
                  <a:txBody>
                    <a:bodyPr/>
                    <a:lstStyle/>
                    <a:p>
                      <a:pPr algn="ctr" fontAlgn="ctr"/>
                      <a:r>
                        <a:rPr lang="ru-RU" sz="900" b="0" i="0" u="none" strike="noStrike">
                          <a:effectLst/>
                          <a:latin typeface="Arial Cyr" panose="020B0604020202020204" pitchFamily="34" charset="0"/>
                        </a:rPr>
                        <a:t>2</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900" b="0" i="0" u="none" strike="noStrike">
                          <a:effectLst/>
                          <a:latin typeface="Arial Cyr" panose="020B0604020202020204" pitchFamily="34" charset="0"/>
                        </a:rPr>
                        <a:t>3</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dirty="0">
                          <a:effectLst/>
                          <a:latin typeface="Arial Cyr" panose="020B0604020202020204" pitchFamily="34" charset="0"/>
                        </a:rPr>
                        <a:t>4</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900" b="0" i="0" u="none" strike="noStrike" dirty="0">
                          <a:effectLst/>
                          <a:latin typeface="Arial Cyr" panose="020B0604020202020204" pitchFamily="34" charset="0"/>
                        </a:rPr>
                        <a:t>5</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dirty="0">
                          <a:effectLst/>
                          <a:latin typeface="Arial Cyr" panose="020B0604020202020204" pitchFamily="34" charset="0"/>
                        </a:rPr>
                        <a:t>6</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a:effectLst/>
                          <a:latin typeface="Arial Cyr" panose="020B0604020202020204" pitchFamily="34" charset="0"/>
                        </a:rPr>
                        <a:t>7</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a:effectLst/>
                          <a:latin typeface="Arial Cyr" panose="020B0604020202020204" pitchFamily="34" charset="0"/>
                        </a:rPr>
                        <a:t>8</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a:effectLst/>
                          <a:latin typeface="Arial Cyr" panose="020B0604020202020204" pitchFamily="34" charset="0"/>
                        </a:rPr>
                        <a:t>9</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ctr"/>
                      <a:r>
                        <a:rPr lang="ru-RU" sz="900" b="0" i="0" u="none" strike="noStrike">
                          <a:effectLst/>
                          <a:latin typeface="Arial Cyr" panose="020B0604020202020204" pitchFamily="34" charset="0"/>
                        </a:rPr>
                        <a:t>10</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extLst>
                  <a:ext uri="{0D108BD9-81ED-4DB2-BD59-A6C34878D82A}">
                    <a16:rowId xmlns:a16="http://schemas.microsoft.com/office/drawing/2014/main" val="1258528732"/>
                  </a:ext>
                </a:extLst>
              </a:tr>
              <a:tr h="136499">
                <a:tc gridSpan="3">
                  <a:txBody>
                    <a:bodyPr/>
                    <a:lstStyle/>
                    <a:p>
                      <a:pPr algn="ctr"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hMerge="1">
                  <a:txBody>
                    <a:bodyPr/>
                    <a:lstStyle/>
                    <a:p>
                      <a:endParaRPr lang="ru-RU"/>
                    </a:p>
                  </a:txBody>
                  <a:tcPr/>
                </a:tc>
                <a:tc>
                  <a:txBody>
                    <a:bodyPr/>
                    <a:lstStyle/>
                    <a:p>
                      <a:pPr algn="l" fontAlgn="ctr"/>
                      <a:r>
                        <a:rPr lang="ru-RU" sz="900" b="0" i="0" u="none" strike="noStrike">
                          <a:effectLst/>
                          <a:latin typeface="Arial Cyr" panose="020B0604020202020204" pitchFamily="34" charset="0"/>
                        </a:rPr>
                        <a:t> </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ctr"/>
                      <a:r>
                        <a:rPr lang="ru-RU" sz="900" b="0" i="0" u="none" strike="noStrike">
                          <a:effectLst/>
                          <a:latin typeface="Arial Cyr" panose="020B0604020202020204" pitchFamily="34" charset="0"/>
                        </a:rPr>
                        <a:t> </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extLst>
                  <a:ext uri="{0D108BD9-81ED-4DB2-BD59-A6C34878D82A}">
                    <a16:rowId xmlns:a16="http://schemas.microsoft.com/office/drawing/2014/main" val="3118824665"/>
                  </a:ext>
                </a:extLst>
              </a:tr>
              <a:tr h="136499">
                <a:tc gridSpan="3">
                  <a:txBody>
                    <a:bodyPr/>
                    <a:lstStyle/>
                    <a:p>
                      <a:pPr algn="ctr"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hMerge="1">
                  <a:txBody>
                    <a:bodyPr/>
                    <a:lstStyle/>
                    <a:p>
                      <a:endParaRPr lang="ru-RU"/>
                    </a:p>
                  </a:txBody>
                  <a:tcPr/>
                </a:tc>
                <a:tc>
                  <a:txBody>
                    <a:bodyPr/>
                    <a:lstStyle/>
                    <a:p>
                      <a:pPr algn="l" fontAlgn="ctr"/>
                      <a:r>
                        <a:rPr lang="ru-RU" sz="900" b="0" i="0" u="none" strike="noStrike">
                          <a:effectLst/>
                          <a:latin typeface="Arial Cyr" panose="020B0604020202020204" pitchFamily="34" charset="0"/>
                        </a:rPr>
                        <a:t> </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ctr"/>
                      <a:r>
                        <a:rPr lang="ru-RU" sz="900" b="0" i="0" u="none" strike="noStrike">
                          <a:effectLst/>
                          <a:latin typeface="Arial Cyr" panose="020B0604020202020204" pitchFamily="34" charset="0"/>
                        </a:rPr>
                        <a:t> </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extLst>
                  <a:ext uri="{0D108BD9-81ED-4DB2-BD59-A6C34878D82A}">
                    <a16:rowId xmlns:a16="http://schemas.microsoft.com/office/drawing/2014/main" val="398566600"/>
                  </a:ext>
                </a:extLst>
              </a:tr>
              <a:tr h="125579">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5977" marR="5977" marT="5977"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ru-RU" sz="900" b="0" i="1" u="none" strike="noStrike">
                        <a:effectLst/>
                        <a:latin typeface="Arial Cyr" panose="020B0604020202020204" pitchFamily="34" charset="0"/>
                      </a:endParaRPr>
                    </a:p>
                  </a:txBody>
                  <a:tcPr marL="5977" marR="5977" marT="5977"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ru-RU" sz="900" b="0" i="1" u="none" strike="noStrike">
                        <a:effectLst/>
                        <a:latin typeface="Arial Cyr" panose="020B0604020202020204" pitchFamily="34" charset="0"/>
                      </a:endParaRPr>
                    </a:p>
                  </a:txBody>
                  <a:tcPr marL="5977" marR="5977" marT="5977"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ru-RU" sz="900" b="0" i="1" u="none" strike="noStrike">
                        <a:effectLst/>
                        <a:latin typeface="Arial Cyr" panose="020B0604020202020204" pitchFamily="34" charset="0"/>
                      </a:endParaRPr>
                    </a:p>
                  </a:txBody>
                  <a:tcPr marL="5977" marR="5977" marT="5977"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ru-RU" sz="900" b="0" i="1" u="none" strike="noStrike">
                        <a:effectLst/>
                        <a:latin typeface="Arial Cyr" panose="020B0604020202020204" pitchFamily="34" charset="0"/>
                      </a:endParaRPr>
                    </a:p>
                  </a:txBody>
                  <a:tcPr marL="5977" marR="5977" marT="5977"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ru-RU" sz="900" b="0" i="1" u="none" strike="noStrike">
                        <a:effectLst/>
                        <a:latin typeface="Arial Cyr" panose="020B0604020202020204" pitchFamily="34" charset="0"/>
                      </a:endParaRPr>
                    </a:p>
                  </a:txBody>
                  <a:tcPr marL="5977" marR="5977" marT="5977"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endParaRPr lang="ru-RU" sz="900" b="0" i="0" u="none" strike="noStrike">
                        <a:effectLst/>
                        <a:latin typeface="Arial Cyr" panose="020B0604020202020204" pitchFamily="34" charset="0"/>
                      </a:endParaRPr>
                    </a:p>
                  </a:txBody>
                  <a:tcPr marL="5977" marR="5977" marT="5977"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43756302"/>
                  </a:ext>
                </a:extLst>
              </a:tr>
              <a:tr h="136499">
                <a:tc gridSpan="5">
                  <a:txBody>
                    <a:bodyPr/>
                    <a:lstStyle/>
                    <a:p>
                      <a:pPr algn="ctr" fontAlgn="ctr"/>
                      <a:r>
                        <a:rPr lang="ru-RU" sz="900" b="0" i="0" u="none" strike="noStrike">
                          <a:effectLst/>
                          <a:latin typeface="Arial Cyr" panose="020B0604020202020204" pitchFamily="34" charset="0"/>
                        </a:rPr>
                        <a:t>Документы - основания ограничения (обременения)</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900" b="0" i="0" u="none" strike="noStrike" dirty="0">
                          <a:effectLst/>
                          <a:latin typeface="Arial Cyr" panose="020B0604020202020204" pitchFamily="34" charset="0"/>
                        </a:rPr>
                        <a:t>Сведения о лице в пользу которого установлено ограничение (обременение)</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983435384"/>
                  </a:ext>
                </a:extLst>
              </a:tr>
              <a:tr h="154699">
                <a:tc rowSpan="2" gridSpan="3">
                  <a:txBody>
                    <a:bodyPr/>
                    <a:lstStyle/>
                    <a:p>
                      <a:pPr algn="ctr" fontAlgn="ctr"/>
                      <a:r>
                        <a:rPr lang="ru-RU" sz="900" b="0" i="0" u="none" strike="noStrike" dirty="0">
                          <a:effectLst/>
                          <a:latin typeface="Arial Cyr" panose="020B0604020202020204" pitchFamily="34" charset="0"/>
                        </a:rPr>
                        <a:t>наименование</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ru-RU"/>
                    </a:p>
                  </a:txBody>
                  <a:tcPr/>
                </a:tc>
                <a:tc rowSpan="2" hMerge="1">
                  <a:txBody>
                    <a:bodyPr/>
                    <a:lstStyle/>
                    <a:p>
                      <a:endParaRPr lang="ru-RU"/>
                    </a:p>
                  </a:txBody>
                  <a:tcPr/>
                </a:tc>
                <a:tc rowSpan="2">
                  <a:txBody>
                    <a:bodyPr/>
                    <a:lstStyle/>
                    <a:p>
                      <a:pPr algn="ctr" fontAlgn="ctr"/>
                      <a:r>
                        <a:rPr lang="ru-RU" sz="900" b="0" i="0" u="none" strike="noStrike">
                          <a:effectLst/>
                          <a:latin typeface="Arial Cyr" panose="020B0604020202020204" pitchFamily="34" charset="0"/>
                        </a:rPr>
                        <a:t>номер</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900" b="0" i="0" u="none" strike="noStrike">
                          <a:effectLst/>
                          <a:latin typeface="Arial Cyr" panose="020B0604020202020204" pitchFamily="34" charset="0"/>
                        </a:rPr>
                        <a:t>дата</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900" b="0" i="0" u="none" strike="noStrike" dirty="0">
                          <a:effectLst/>
                          <a:latin typeface="Arial Cyr" panose="020B0604020202020204" pitchFamily="34" charset="0"/>
                        </a:rPr>
                        <a:t>наименование</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ru-RU" sz="900" b="0" i="0" u="none" strike="noStrike" dirty="0">
                          <a:effectLst/>
                          <a:latin typeface="Arial Cyr" panose="020B0604020202020204" pitchFamily="34" charset="0"/>
                        </a:rPr>
                        <a:t>ОГРН (ОГРНИП)</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ru-RU" sz="900" b="0" i="0" u="none" strike="noStrike">
                          <a:effectLst/>
                          <a:latin typeface="Arial Cyr" panose="020B0604020202020204" pitchFamily="34" charset="0"/>
                        </a:rPr>
                        <a:t>ИНН</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ru-RU" sz="900" b="0" i="0" u="none" strike="noStrike">
                          <a:effectLst/>
                          <a:latin typeface="Arial Cyr" panose="020B0604020202020204" pitchFamily="34" charset="0"/>
                        </a:rPr>
                        <a:t>КПП</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ctr"/>
                      <a:r>
                        <a:rPr lang="ru-RU" sz="900" b="0" i="0" u="none" strike="noStrike">
                          <a:effectLst/>
                          <a:latin typeface="Arial Cyr" panose="020B0604020202020204" pitchFamily="34" charset="0"/>
                        </a:rPr>
                        <a:t>коды</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rowSpan="2" gridSpan="2">
                  <a:txBody>
                    <a:bodyPr/>
                    <a:lstStyle/>
                    <a:p>
                      <a:pPr algn="ctr" fontAlgn="ctr"/>
                      <a:r>
                        <a:rPr lang="ru-RU" sz="900" b="0" i="0" u="none" strike="noStrike" dirty="0">
                          <a:effectLst/>
                          <a:latin typeface="Arial Cyr" panose="020B0604020202020204" pitchFamily="34" charset="0"/>
                        </a:rPr>
                        <a:t>карта №</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ru-RU"/>
                    </a:p>
                  </a:txBody>
                  <a:tcPr/>
                </a:tc>
                <a:extLst>
                  <a:ext uri="{0D108BD9-81ED-4DB2-BD59-A6C34878D82A}">
                    <a16:rowId xmlns:a16="http://schemas.microsoft.com/office/drawing/2014/main" val="2848948921"/>
                  </a:ext>
                </a:extLst>
              </a:tr>
              <a:tr h="154699">
                <a:tc gridSpan="3" vMerge="1">
                  <a:txBody>
                    <a:bodyPr/>
                    <a:lstStyle/>
                    <a:p>
                      <a:endParaRPr lang="ru-RU"/>
                    </a:p>
                  </a:txBody>
                  <a:tcPr/>
                </a:tc>
                <a:tc hMerge="1"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900" b="0" i="0" u="none" strike="noStrike">
                          <a:effectLst/>
                          <a:latin typeface="Arial Cyr" panose="020B0604020202020204" pitchFamily="34" charset="0"/>
                        </a:rPr>
                        <a:t>по ОКОПФ</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900" b="1" i="0" u="none" strike="noStrike" dirty="0">
                          <a:effectLst/>
                          <a:latin typeface="Arial Cyr" panose="020B0604020202020204" pitchFamily="34" charset="0"/>
                        </a:rPr>
                        <a:t>по КИСЭ</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3926281332"/>
                  </a:ext>
                </a:extLst>
              </a:tr>
              <a:tr h="136499">
                <a:tc gridSpan="3">
                  <a:txBody>
                    <a:bodyPr/>
                    <a:lstStyle/>
                    <a:p>
                      <a:pPr algn="ctr" fontAlgn="b"/>
                      <a:r>
                        <a:rPr lang="ru-RU" sz="900" b="0" i="0" u="none" strike="noStrike" dirty="0">
                          <a:effectLst/>
                          <a:latin typeface="Arial Cyr" panose="020B0604020202020204" pitchFamily="34" charset="0"/>
                        </a:rPr>
                        <a:t>11</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b"/>
                      <a:r>
                        <a:rPr lang="ru-RU" sz="900" b="0" i="0" u="none" strike="noStrike">
                          <a:effectLst/>
                          <a:latin typeface="Arial Cyr" panose="020B0604020202020204" pitchFamily="34" charset="0"/>
                        </a:rPr>
                        <a:t>12</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13</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effectLst/>
                          <a:latin typeface="Arial Cyr" panose="020B0604020202020204" pitchFamily="34" charset="0"/>
                        </a:rPr>
                        <a:t>14</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900" b="0" i="0" u="none" strike="noStrike" dirty="0">
                          <a:effectLst/>
                          <a:latin typeface="Arial Cyr" panose="020B0604020202020204" pitchFamily="34" charset="0"/>
                        </a:rPr>
                        <a:t>15</a:t>
                      </a:r>
                    </a:p>
                  </a:txBody>
                  <a:tcPr marL="5977" marR="5977" marT="597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dirty="0">
                          <a:effectLst/>
                          <a:latin typeface="Arial Cyr" panose="020B0604020202020204" pitchFamily="34" charset="0"/>
                        </a:rPr>
                        <a:t>16</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a:effectLst/>
                          <a:latin typeface="Arial Cyr" panose="020B0604020202020204" pitchFamily="34" charset="0"/>
                        </a:rPr>
                        <a:t>17</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a:effectLst/>
                          <a:latin typeface="Arial Cyr" panose="020B0604020202020204" pitchFamily="34" charset="0"/>
                        </a:rPr>
                        <a:t>18</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a:effectLst/>
                          <a:latin typeface="Arial Cyr" panose="020B0604020202020204" pitchFamily="34" charset="0"/>
                        </a:rPr>
                        <a:t>19</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b"/>
                      <a:r>
                        <a:rPr lang="ru-RU" sz="900" b="0" i="0" u="none" strike="noStrike" dirty="0">
                          <a:effectLst/>
                          <a:latin typeface="Arial Cyr" panose="020B0604020202020204" pitchFamily="34" charset="0"/>
                        </a:rPr>
                        <a:t>20</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1978871598"/>
                  </a:ext>
                </a:extLst>
              </a:tr>
              <a:tr h="154699">
                <a:tc gridSpan="3">
                  <a:txBody>
                    <a:bodyPr/>
                    <a:lstStyle/>
                    <a:p>
                      <a:pPr algn="ctr"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l"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1302954210"/>
                  </a:ext>
                </a:extLst>
              </a:tr>
              <a:tr h="154699">
                <a:tc gridSpan="3">
                  <a:txBody>
                    <a:bodyPr/>
                    <a:lstStyle/>
                    <a:p>
                      <a:pPr algn="ctr"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l"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b"/>
                      <a:r>
                        <a:rPr lang="ru-RU" sz="900" b="0" i="0" u="none" strike="noStrike" dirty="0">
                          <a:effectLst/>
                          <a:latin typeface="Arial Cyr" panose="020B0604020202020204" pitchFamily="34" charset="0"/>
                        </a:rPr>
                        <a:t> </a:t>
                      </a:r>
                    </a:p>
                  </a:txBody>
                  <a:tcPr marL="5977" marR="5977" marT="597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2673420549"/>
                  </a:ext>
                </a:extLst>
              </a:tr>
            </a:tbl>
          </a:graphicData>
        </a:graphic>
      </p:graphicFrame>
    </p:spTree>
    <p:extLst>
      <p:ext uri="{BB962C8B-B14F-4D97-AF65-F5344CB8AC3E}">
        <p14:creationId xmlns:p14="http://schemas.microsoft.com/office/powerpoint/2010/main" val="460209834"/>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nvPr>
        </p:nvGraphicFramePr>
        <p:xfrm>
          <a:off x="2" y="44620"/>
          <a:ext cx="9143997" cy="6617530"/>
        </p:xfrm>
        <a:graphic>
          <a:graphicData uri="http://schemas.openxmlformats.org/drawingml/2006/table">
            <a:tbl>
              <a:tblPr/>
              <a:tblGrid>
                <a:gridCol w="742421">
                  <a:extLst>
                    <a:ext uri="{9D8B030D-6E8A-4147-A177-3AD203B41FA5}">
                      <a16:colId xmlns:a16="http://schemas.microsoft.com/office/drawing/2014/main" val="2205456016"/>
                    </a:ext>
                  </a:extLst>
                </a:gridCol>
                <a:gridCol w="657840">
                  <a:extLst>
                    <a:ext uri="{9D8B030D-6E8A-4147-A177-3AD203B41FA5}">
                      <a16:colId xmlns:a16="http://schemas.microsoft.com/office/drawing/2014/main" val="3617299065"/>
                    </a:ext>
                  </a:extLst>
                </a:gridCol>
                <a:gridCol w="704831">
                  <a:extLst>
                    <a:ext uri="{9D8B030D-6E8A-4147-A177-3AD203B41FA5}">
                      <a16:colId xmlns:a16="http://schemas.microsoft.com/office/drawing/2014/main" val="2202210569"/>
                    </a:ext>
                  </a:extLst>
                </a:gridCol>
                <a:gridCol w="855194">
                  <a:extLst>
                    <a:ext uri="{9D8B030D-6E8A-4147-A177-3AD203B41FA5}">
                      <a16:colId xmlns:a16="http://schemas.microsoft.com/office/drawing/2014/main" val="1655521431"/>
                    </a:ext>
                  </a:extLst>
                </a:gridCol>
                <a:gridCol w="641395">
                  <a:extLst>
                    <a:ext uri="{9D8B030D-6E8A-4147-A177-3AD203B41FA5}">
                      <a16:colId xmlns:a16="http://schemas.microsoft.com/office/drawing/2014/main" val="3716896807"/>
                    </a:ext>
                  </a:extLst>
                </a:gridCol>
                <a:gridCol w="751820">
                  <a:extLst>
                    <a:ext uri="{9D8B030D-6E8A-4147-A177-3AD203B41FA5}">
                      <a16:colId xmlns:a16="http://schemas.microsoft.com/office/drawing/2014/main" val="3816302947"/>
                    </a:ext>
                  </a:extLst>
                </a:gridCol>
                <a:gridCol w="733024">
                  <a:extLst>
                    <a:ext uri="{9D8B030D-6E8A-4147-A177-3AD203B41FA5}">
                      <a16:colId xmlns:a16="http://schemas.microsoft.com/office/drawing/2014/main" val="715165287"/>
                    </a:ext>
                  </a:extLst>
                </a:gridCol>
                <a:gridCol w="686035">
                  <a:extLst>
                    <a:ext uri="{9D8B030D-6E8A-4147-A177-3AD203B41FA5}">
                      <a16:colId xmlns:a16="http://schemas.microsoft.com/office/drawing/2014/main" val="79327478"/>
                    </a:ext>
                  </a:extLst>
                </a:gridCol>
                <a:gridCol w="780012">
                  <a:extLst>
                    <a:ext uri="{9D8B030D-6E8A-4147-A177-3AD203B41FA5}">
                      <a16:colId xmlns:a16="http://schemas.microsoft.com/office/drawing/2014/main" val="207930710"/>
                    </a:ext>
                  </a:extLst>
                </a:gridCol>
                <a:gridCol w="780012">
                  <a:extLst>
                    <a:ext uri="{9D8B030D-6E8A-4147-A177-3AD203B41FA5}">
                      <a16:colId xmlns:a16="http://schemas.microsoft.com/office/drawing/2014/main" val="1764644809"/>
                    </a:ext>
                  </a:extLst>
                </a:gridCol>
                <a:gridCol w="641395">
                  <a:extLst>
                    <a:ext uri="{9D8B030D-6E8A-4147-A177-3AD203B41FA5}">
                      <a16:colId xmlns:a16="http://schemas.microsoft.com/office/drawing/2014/main" val="1244074275"/>
                    </a:ext>
                  </a:extLst>
                </a:gridCol>
                <a:gridCol w="641395">
                  <a:extLst>
                    <a:ext uri="{9D8B030D-6E8A-4147-A177-3AD203B41FA5}">
                      <a16:colId xmlns:a16="http://schemas.microsoft.com/office/drawing/2014/main" val="3829101439"/>
                    </a:ext>
                  </a:extLst>
                </a:gridCol>
                <a:gridCol w="528623">
                  <a:extLst>
                    <a:ext uri="{9D8B030D-6E8A-4147-A177-3AD203B41FA5}">
                      <a16:colId xmlns:a16="http://schemas.microsoft.com/office/drawing/2014/main" val="1740598202"/>
                    </a:ext>
                  </a:extLst>
                </a:gridCol>
              </a:tblGrid>
              <a:tr h="199372">
                <a:tc>
                  <a:txBody>
                    <a:bodyPr/>
                    <a:lstStyle/>
                    <a:p>
                      <a:pPr algn="l" fontAlgn="b"/>
                      <a:endParaRPr lang="ru-RU" sz="800" b="0" i="0" u="none" strike="noStrike" dirty="0">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ctr" fontAlgn="b"/>
                      <a:endParaRPr lang="ru-RU" sz="800" b="1"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ctr" fontAlgn="ctr"/>
                      <a:endParaRPr lang="ru-RU" sz="800" b="0" i="0" u="none" strike="noStrike">
                        <a:effectLst/>
                        <a:latin typeface="Arial Cyr" panose="020B0604020202020204" pitchFamily="34" charset="0"/>
                      </a:endParaRPr>
                    </a:p>
                  </a:txBody>
                  <a:tcPr marL="6123" marR="6123" marT="6123" marB="0" anchor="ctr">
                    <a:lnL>
                      <a:noFill/>
                    </a:lnL>
                    <a:lnR>
                      <a:noFill/>
                    </a:lnR>
                    <a:lnT>
                      <a:noFill/>
                    </a:lnT>
                    <a:lnB>
                      <a:noFill/>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l" fontAlgn="b"/>
                      <a:endParaRPr lang="ru-RU" sz="800" b="1" i="0" u="none" strike="noStrike">
                        <a:effectLst/>
                        <a:latin typeface="Arial Cyr" panose="020B0604020202020204" pitchFamily="34" charset="0"/>
                      </a:endParaRPr>
                    </a:p>
                  </a:txBody>
                  <a:tcPr marL="6123" marR="6123" marT="612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b"/>
                      <a:r>
                        <a:rPr lang="ru-RU" sz="800" b="0" i="0" u="none" strike="noStrike">
                          <a:effectLst/>
                          <a:latin typeface="Arial Cyr" panose="020B0604020202020204" pitchFamily="34" charset="0"/>
                        </a:rPr>
                        <a:t>Коды</a:t>
                      </a:r>
                    </a:p>
                  </a:txBody>
                  <a:tcPr marL="6123" marR="6123" marT="612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73571772"/>
                  </a:ext>
                </a:extLst>
              </a:tr>
              <a:tr h="365515">
                <a:tc>
                  <a:txBody>
                    <a:bodyPr/>
                    <a:lstStyle/>
                    <a:p>
                      <a:pPr algn="l" fontAlgn="b"/>
                      <a:endParaRPr lang="ru-RU" sz="800" b="0" i="0" u="none" strike="noStrike" dirty="0">
                        <a:effectLst/>
                        <a:latin typeface="Arial Cyr" panose="020B0604020202020204" pitchFamily="34" charset="0"/>
                      </a:endParaRPr>
                    </a:p>
                  </a:txBody>
                  <a:tcPr marL="6123" marR="6123" marT="6123" marB="0" anchor="b">
                    <a:lnL>
                      <a:noFill/>
                    </a:lnL>
                    <a:lnR>
                      <a:noFill/>
                    </a:lnR>
                    <a:lnT>
                      <a:noFill/>
                    </a:lnT>
                    <a:lnB>
                      <a:noFill/>
                    </a:lnB>
                  </a:tcPr>
                </a:tc>
                <a:tc gridSpan="10">
                  <a:txBody>
                    <a:bodyPr/>
                    <a:lstStyle/>
                    <a:p>
                      <a:pPr algn="ctr" fontAlgn="b"/>
                      <a:r>
                        <a:rPr lang="ru-RU" sz="800" b="1" i="0" u="none" strike="noStrike">
                          <a:effectLst/>
                          <a:latin typeface="Arial Cyr" panose="020B0604020202020204" pitchFamily="34" charset="0"/>
                        </a:rPr>
                        <a:t>Сведения о здании, сооружении, объекте незавершенного строительства, едином недвижимом комплексе* и ином объекте, отнесенном законом к недвижимости</a:t>
                      </a:r>
                    </a:p>
                  </a:txBody>
                  <a:tcPr marL="6123" marR="6123" marT="6123"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r" fontAlgn="b"/>
                      <a:r>
                        <a:rPr lang="ru-RU" sz="800" b="0" i="0" u="none" strike="noStrike">
                          <a:effectLst/>
                          <a:latin typeface="Arial Cyr" panose="020B0604020202020204" pitchFamily="34" charset="0"/>
                        </a:rPr>
                        <a:t>                     Форма по ОКУД</a:t>
                      </a:r>
                    </a:p>
                  </a:txBody>
                  <a:tcPr marL="6123" marR="6123" marT="612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ru-RU" sz="800" b="0" i="0" u="none" strike="noStrike">
                          <a:effectLst/>
                          <a:latin typeface="Arial Cyr" panose="020B0604020202020204" pitchFamily="34" charset="0"/>
                        </a:rPr>
                        <a:t> </a:t>
                      </a:r>
                    </a:p>
                  </a:txBody>
                  <a:tcPr marL="6123" marR="6123" marT="61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2340850"/>
                  </a:ext>
                </a:extLst>
              </a:tr>
              <a:tr h="294627">
                <a:tc>
                  <a:txBody>
                    <a:bodyPr/>
                    <a:lstStyle/>
                    <a:p>
                      <a:pPr algn="l" fontAlgn="b"/>
                      <a:endParaRPr lang="ru-RU" sz="800" b="0" i="0" u="none" strike="noStrike" dirty="0">
                        <a:effectLst/>
                        <a:latin typeface="Arial Cyr" panose="020B0604020202020204" pitchFamily="34" charset="0"/>
                      </a:endParaRPr>
                    </a:p>
                  </a:txBody>
                  <a:tcPr marL="6123" marR="6123" marT="6123" marB="0" anchor="b">
                    <a:lnL>
                      <a:noFill/>
                    </a:lnL>
                    <a:lnR>
                      <a:noFill/>
                    </a:lnR>
                    <a:lnT>
                      <a:noFill/>
                    </a:lnT>
                    <a:lnB>
                      <a:noFill/>
                    </a:lnB>
                  </a:tcPr>
                </a:tc>
                <a:tc gridSpan="10">
                  <a:txBody>
                    <a:bodyPr/>
                    <a:lstStyle/>
                    <a:p>
                      <a:pPr algn="ctr" fontAlgn="b"/>
                      <a:r>
                        <a:rPr lang="ru-RU" sz="800" b="1" i="0" u="none" strike="noStrike">
                          <a:effectLst/>
                          <a:latin typeface="Arial Cyr" panose="020B0604020202020204" pitchFamily="34" charset="0"/>
                        </a:rPr>
                        <a:t>на "___"________________ 20__ г.</a:t>
                      </a:r>
                    </a:p>
                  </a:txBody>
                  <a:tcPr marL="6123" marR="6123" marT="6123"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r" fontAlgn="b"/>
                      <a:r>
                        <a:rPr lang="ru-RU" sz="800" b="0" i="0" u="none" strike="noStrike">
                          <a:effectLst/>
                          <a:latin typeface="Arial Cyr" panose="020B0604020202020204" pitchFamily="34" charset="0"/>
                        </a:rPr>
                        <a:t>                      Дата</a:t>
                      </a:r>
                    </a:p>
                  </a:txBody>
                  <a:tcPr marL="6123" marR="6123" marT="612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ctr" fontAlgn="ctr"/>
                      <a:r>
                        <a:rPr lang="ru-RU" sz="800" b="0" i="0" u="none" strike="noStrike">
                          <a:effectLst/>
                          <a:latin typeface="Arial Cyr" panose="020B0604020202020204" pitchFamily="34" charset="0"/>
                        </a:rPr>
                        <a:t> </a:t>
                      </a:r>
                    </a:p>
                  </a:txBody>
                  <a:tcPr marL="6123" marR="6123" marT="61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36497977"/>
                  </a:ext>
                </a:extLst>
              </a:tr>
              <a:tr h="199372">
                <a:tc>
                  <a:txBody>
                    <a:bodyPr/>
                    <a:lstStyle/>
                    <a:p>
                      <a:pPr algn="l" fontAlgn="b"/>
                      <a:endParaRPr lang="ru-RU" sz="800" b="0" i="0" u="none" strike="noStrike" dirty="0">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ctr" fontAlgn="b"/>
                      <a:endParaRPr lang="ru-RU" sz="800" b="1"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ctr" fontAlgn="ctr"/>
                      <a:endParaRPr lang="ru-RU" sz="800" b="0" i="0" u="none" strike="noStrike">
                        <a:effectLst/>
                        <a:latin typeface="Arial Cyr" panose="020B0604020202020204" pitchFamily="34" charset="0"/>
                      </a:endParaRPr>
                    </a:p>
                  </a:txBody>
                  <a:tcPr marL="6123" marR="6123" marT="6123"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16994187"/>
                  </a:ext>
                </a:extLst>
              </a:tr>
              <a:tr h="509507">
                <a:tc gridSpan="2">
                  <a:txBody>
                    <a:bodyPr/>
                    <a:lstStyle/>
                    <a:p>
                      <a:pPr algn="ctr" fontAlgn="ctr"/>
                      <a:r>
                        <a:rPr lang="ru-RU" sz="800" b="1" i="0" u="none" strike="noStrike" dirty="0">
                          <a:effectLst/>
                          <a:latin typeface="Arial Cyr" panose="020B0604020202020204" pitchFamily="34" charset="0"/>
                        </a:rPr>
                        <a:t>Реестровый номер федерального имущества (РНФИ)</a:t>
                      </a:r>
                    </a:p>
                  </a:txBody>
                  <a:tcPr marL="6123" marR="6123" marT="6123" marB="0" anchor="ctr">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a:txBody>
                    <a:bodyPr/>
                    <a:lstStyle/>
                    <a:p>
                      <a:pPr algn="l" fontAlgn="ctr"/>
                      <a:r>
                        <a:rPr lang="ru-RU" sz="800" b="1" i="1" u="none" strike="noStrike">
                          <a:effectLst/>
                          <a:latin typeface="Arial Cyr" panose="020B0604020202020204" pitchFamily="34" charset="0"/>
                        </a:rPr>
                        <a:t> </a:t>
                      </a:r>
                    </a:p>
                  </a:txBody>
                  <a:tcPr marL="6123" marR="6123" marT="6123"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800" b="1" i="1" u="none" strike="noStrike">
                          <a:effectLst/>
                          <a:latin typeface="Arial Cyr" panose="020B0604020202020204" pitchFamily="34" charset="0"/>
                        </a:rPr>
                        <a:t> </a:t>
                      </a:r>
                    </a:p>
                  </a:txBody>
                  <a:tcPr marL="6123" marR="6123" marT="6123"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800" b="1" i="1" u="none" strike="noStrike">
                          <a:effectLst/>
                          <a:latin typeface="Arial Cyr" panose="020B0604020202020204" pitchFamily="34" charset="0"/>
                        </a:rPr>
                        <a:t> </a:t>
                      </a:r>
                    </a:p>
                  </a:txBody>
                  <a:tcPr marL="6123" marR="6123" marT="6123"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800" b="1" i="1" u="none" strike="noStrike">
                          <a:effectLst/>
                          <a:latin typeface="Arial Cyr" panose="020B0604020202020204" pitchFamily="34" charset="0"/>
                        </a:rPr>
                        <a:t> </a:t>
                      </a:r>
                    </a:p>
                  </a:txBody>
                  <a:tcPr marL="6123" marR="6123" marT="6123"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ru-RU" sz="800" b="1" i="1" u="none" strike="noStrike">
                          <a:effectLst/>
                          <a:latin typeface="Arial Cyr" panose="020B0604020202020204" pitchFamily="34" charset="0"/>
                        </a:rPr>
                        <a:t> </a:t>
                      </a:r>
                    </a:p>
                  </a:txBody>
                  <a:tcPr marL="6123" marR="6123" marT="6123"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Дата присвоения РНФИ</a:t>
                      </a:r>
                    </a:p>
                  </a:txBody>
                  <a:tcPr marL="6123" marR="6123" marT="6123"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ctr"/>
                      <a:r>
                        <a:rPr lang="ru-RU" sz="800" b="0" i="0" u="none" strike="noStrike">
                          <a:effectLst/>
                          <a:latin typeface="Arial Cyr" panose="020B0604020202020204" pitchFamily="34" charset="0"/>
                        </a:rPr>
                        <a:t> </a:t>
                      </a:r>
                    </a:p>
                  </a:txBody>
                  <a:tcPr marL="6123" marR="6123" marT="6123"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800" b="0" i="0" u="none" strike="noStrike">
                          <a:effectLst/>
                          <a:latin typeface="Arial Cyr" panose="020B0604020202020204" pitchFamily="34" charset="0"/>
                        </a:rPr>
                        <a:t> </a:t>
                      </a:r>
                    </a:p>
                  </a:txBody>
                  <a:tcPr marL="6123" marR="6123" marT="612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800" b="0" i="0" u="none" strike="noStrike">
                          <a:effectLst/>
                          <a:latin typeface="Arial Cyr" panose="020B0604020202020204" pitchFamily="34" charset="0"/>
                        </a:rPr>
                        <a:t>  Дата исключения из реестра</a:t>
                      </a:r>
                    </a:p>
                  </a:txBody>
                  <a:tcPr marL="6123" marR="6123" marT="612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63376733"/>
                  </a:ext>
                </a:extLst>
              </a:tr>
              <a:tr h="199372">
                <a:tc>
                  <a:txBody>
                    <a:bodyPr/>
                    <a:lstStyle/>
                    <a:p>
                      <a:pPr algn="ctr" fontAlgn="ctr"/>
                      <a:endParaRPr lang="ru-RU" sz="800" b="1" i="1" u="none" strike="noStrike" dirty="0">
                        <a:effectLst/>
                        <a:latin typeface="Arial Cyr" panose="020B0604020202020204" pitchFamily="34" charset="0"/>
                      </a:endParaRPr>
                    </a:p>
                  </a:txBody>
                  <a:tcPr marL="6123" marR="6123" marT="6123" marB="0" anchor="ctr">
                    <a:lnL>
                      <a:noFill/>
                    </a:lnL>
                    <a:lnR>
                      <a:noFill/>
                    </a:lnR>
                    <a:lnT>
                      <a:noFill/>
                    </a:lnT>
                    <a:lnB>
                      <a:noFill/>
                    </a:lnB>
                  </a:tcPr>
                </a:tc>
                <a:tc>
                  <a:txBody>
                    <a:bodyPr/>
                    <a:lstStyle/>
                    <a:p>
                      <a:pPr algn="ctr" fontAlgn="ctr"/>
                      <a:endParaRPr lang="ru-RU" sz="800" b="1" i="1" u="none" strike="noStrike">
                        <a:effectLst/>
                        <a:latin typeface="Arial Cyr" panose="020B0604020202020204" pitchFamily="34" charset="0"/>
                      </a:endParaRPr>
                    </a:p>
                  </a:txBody>
                  <a:tcPr marL="6123" marR="6123" marT="6123" marB="0" anchor="ctr">
                    <a:lnL>
                      <a:noFill/>
                    </a:lnL>
                    <a:lnR>
                      <a:noFill/>
                    </a:lnR>
                    <a:lnT>
                      <a:noFill/>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ctr"/>
                      <a:endParaRPr lang="ru-RU" sz="800" b="0" i="0" u="none" strike="noStrike">
                        <a:effectLst/>
                        <a:latin typeface="Arial Cyr" panose="020B0604020202020204" pitchFamily="34" charset="0"/>
                      </a:endParaRPr>
                    </a:p>
                  </a:txBody>
                  <a:tcPr marL="6123" marR="6123" marT="6123"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ru-RU" sz="800" b="1" i="0" u="none" strike="noStrike">
                        <a:effectLst/>
                        <a:latin typeface="Arial Cyr" panose="020B0604020202020204" pitchFamily="34" charset="0"/>
                      </a:endParaRPr>
                    </a:p>
                  </a:txBody>
                  <a:tcPr marL="6123" marR="6123" marT="612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800" b="1"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l" fontAlgn="b"/>
                      <a:endParaRPr lang="ru-RU" sz="800" b="1" i="0" u="none" strike="noStrike">
                        <a:effectLst/>
                        <a:latin typeface="Arial Cyr" panose="020B0604020202020204" pitchFamily="34" charset="0"/>
                      </a:endParaRPr>
                    </a:p>
                  </a:txBody>
                  <a:tcPr marL="6123" marR="6123" marT="612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76679105"/>
                  </a:ext>
                </a:extLst>
              </a:tr>
              <a:tr h="188297">
                <a:tc>
                  <a:txBody>
                    <a:bodyPr/>
                    <a:lstStyle/>
                    <a:p>
                      <a:pPr algn="l" fontAlgn="b"/>
                      <a:r>
                        <a:rPr lang="ru-RU" sz="800" b="0" i="0" u="none" strike="noStrike" dirty="0">
                          <a:effectLst/>
                          <a:latin typeface="Arial Cyr" panose="020B0604020202020204" pitchFamily="34" charset="0"/>
                        </a:rPr>
                        <a:t>Вид объекта      </a:t>
                      </a:r>
                    </a:p>
                  </a:txBody>
                  <a:tcPr marL="6123" marR="6123" marT="6123" marB="0" anchor="b">
                    <a:lnL>
                      <a:noFill/>
                    </a:lnL>
                    <a:lnR>
                      <a:noFill/>
                    </a:lnR>
                    <a:lnT>
                      <a:noFill/>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b"/>
                      <a:r>
                        <a:rPr lang="ru-RU" sz="800" b="0" i="0" u="none" strike="noStrike">
                          <a:effectLst/>
                          <a:latin typeface="Arial Cyr" panose="020B0604020202020204" pitchFamily="34" charset="0"/>
                        </a:rPr>
                        <a:t>Аналитическая</a:t>
                      </a:r>
                    </a:p>
                  </a:txBody>
                  <a:tcPr marL="6123" marR="6123" marT="6123" marB="0" anchor="b">
                    <a:lnL>
                      <a:noFill/>
                    </a:lnL>
                    <a:lnR w="12700" cap="flat" cmpd="sng" algn="ctr">
                      <a:solidFill>
                        <a:srgbClr val="000000"/>
                      </a:solidFill>
                      <a:prstDash val="solid"/>
                      <a:round/>
                      <a:headEnd type="none" w="med" len="med"/>
                      <a:tailEnd type="none" w="med" len="med"/>
                    </a:lnR>
                    <a:lnT>
                      <a:noFill/>
                    </a:lnT>
                    <a:lnB>
                      <a:noFill/>
                    </a:lnB>
                  </a:tcPr>
                </a:tc>
                <a:tc rowSpan="2">
                  <a:txBody>
                    <a:bodyPr/>
                    <a:lstStyle/>
                    <a:p>
                      <a:pPr algn="ctr" fontAlgn="b"/>
                      <a:r>
                        <a:rPr lang="ru-RU" sz="800" b="0" i="0" u="none" strike="noStrike">
                          <a:effectLst/>
                          <a:latin typeface="Arial Cyr" panose="020B0604020202020204" pitchFamily="34" charset="0"/>
                        </a:rPr>
                        <a:t> </a:t>
                      </a:r>
                    </a:p>
                  </a:txBody>
                  <a:tcPr marL="6123" marR="6123" marT="612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28537380"/>
                  </a:ext>
                </a:extLst>
              </a:tr>
              <a:tr h="188297">
                <a:tc>
                  <a:txBody>
                    <a:bodyPr/>
                    <a:lstStyle/>
                    <a:p>
                      <a:pPr algn="l" fontAlgn="b"/>
                      <a:endParaRPr lang="ru-RU" sz="800" b="0" i="0" u="none" strike="noStrike" dirty="0">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a:noFill/>
                    </a:lnT>
                    <a:lnB>
                      <a:noFill/>
                    </a:lnB>
                  </a:tcPr>
                </a:tc>
                <a:tc gridSpan="9">
                  <a:txBody>
                    <a:bodyPr/>
                    <a:lstStyle/>
                    <a:p>
                      <a:pPr algn="ctr" fontAlgn="ctr"/>
                      <a:r>
                        <a:rPr lang="ru-RU" sz="800" b="0" i="0" u="none" strike="noStrike">
                          <a:effectLst/>
                          <a:latin typeface="Arial Cyr" panose="020B0604020202020204" pitchFamily="34" charset="0"/>
                        </a:rPr>
                        <a:t>(1 - здание, 2 - сооружение, 3 - объект незавершенного строительства, 4 - единый недвижимый комплекс, 5 - иной объект, отнесенный законом к недвижимости)</a:t>
                      </a:r>
                    </a:p>
                  </a:txBody>
                  <a:tcPr marL="6123" marR="6123" marT="6123" marB="0" anchor="ctr">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r" fontAlgn="b"/>
                      <a:r>
                        <a:rPr lang="ru-RU" sz="800" b="0" i="0" u="none" strike="noStrike">
                          <a:effectLst/>
                          <a:latin typeface="Arial Cyr" panose="020B0604020202020204" pitchFamily="34" charset="0"/>
                        </a:rPr>
                        <a:t>              группа</a:t>
                      </a:r>
                    </a:p>
                  </a:txBody>
                  <a:tcPr marL="6123" marR="6123" marT="6123" marB="0" anchor="b">
                    <a:lnL>
                      <a:noFill/>
                    </a:lnL>
                    <a:lnR w="12700" cap="flat" cmpd="sng" algn="ctr">
                      <a:solidFill>
                        <a:srgbClr val="000000"/>
                      </a:solidFill>
                      <a:prstDash val="solid"/>
                      <a:round/>
                      <a:headEnd type="none" w="med" len="med"/>
                      <a:tailEnd type="none" w="med" len="med"/>
                    </a:lnR>
                    <a:lnT>
                      <a:noFill/>
                    </a:lnT>
                    <a:lnB>
                      <a:noFill/>
                    </a:lnB>
                  </a:tcPr>
                </a:tc>
                <a:tc vMerge="1">
                  <a:txBody>
                    <a:bodyPr/>
                    <a:lstStyle/>
                    <a:p>
                      <a:endParaRPr lang="ru-RU"/>
                    </a:p>
                  </a:txBody>
                  <a:tcPr/>
                </a:tc>
                <a:extLst>
                  <a:ext uri="{0D108BD9-81ED-4DB2-BD59-A6C34878D82A}">
                    <a16:rowId xmlns:a16="http://schemas.microsoft.com/office/drawing/2014/main" val="3374097830"/>
                  </a:ext>
                </a:extLst>
              </a:tr>
              <a:tr h="188297">
                <a:tc>
                  <a:txBody>
                    <a:bodyPr/>
                    <a:lstStyle/>
                    <a:p>
                      <a:pPr algn="l" fontAlgn="b"/>
                      <a:r>
                        <a:rPr lang="ru-RU" sz="800" b="0" i="0" u="none" strike="noStrike">
                          <a:effectLst/>
                          <a:latin typeface="Arial Cyr" panose="020B0604020202020204" pitchFamily="34" charset="0"/>
                        </a:rPr>
                        <a:t>Наименование </a:t>
                      </a:r>
                    </a:p>
                  </a:txBody>
                  <a:tcPr marL="6123" marR="6123" marT="6123" marB="0" anchor="b">
                    <a:lnL>
                      <a:noFill/>
                    </a:lnL>
                    <a:lnR>
                      <a:noFill/>
                    </a:lnR>
                    <a:lnT>
                      <a:noFill/>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r" fontAlgn="b"/>
                      <a:endParaRPr lang="ru-RU" sz="800" b="0" i="0" u="none" strike="noStrike">
                        <a:effectLst/>
                        <a:latin typeface="Arial Cyr" panose="020B0604020202020204" pitchFamily="34" charset="0"/>
                      </a:endParaRPr>
                    </a:p>
                  </a:txBody>
                  <a:tcPr marL="6123" marR="6123" marT="612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32862566"/>
                  </a:ext>
                </a:extLst>
              </a:tr>
              <a:tr h="188297">
                <a:tc gridSpan="2">
                  <a:txBody>
                    <a:bodyPr/>
                    <a:lstStyle/>
                    <a:p>
                      <a:pPr algn="l" fontAlgn="b"/>
                      <a:r>
                        <a:rPr lang="ru-RU" sz="800" b="0" i="0" u="none" strike="noStrike">
                          <a:effectLst/>
                          <a:latin typeface="Arial Cyr" panose="020B0604020202020204" pitchFamily="34" charset="0"/>
                        </a:rPr>
                        <a:t>Назначение объекта   </a:t>
                      </a:r>
                    </a:p>
                  </a:txBody>
                  <a:tcPr marL="6123" marR="6123" marT="6123" marB="0" anchor="b">
                    <a:lnL>
                      <a:noFill/>
                    </a:lnL>
                    <a:lnR>
                      <a:noFill/>
                    </a:lnR>
                    <a:lnT>
                      <a:noFill/>
                    </a:lnT>
                    <a:lnB>
                      <a:noFill/>
                    </a:lnB>
                  </a:tcPr>
                </a:tc>
                <a:tc hMerge="1">
                  <a:txBody>
                    <a:bodyPr/>
                    <a:lstStyle/>
                    <a:p>
                      <a:endParaRPr lang="ru-RU"/>
                    </a:p>
                  </a:txBody>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32760778"/>
                  </a:ext>
                </a:extLst>
              </a:tr>
              <a:tr h="199372">
                <a:tc gridSpan="2">
                  <a:txBody>
                    <a:bodyPr/>
                    <a:lstStyle/>
                    <a:p>
                      <a:pPr algn="l" fontAlgn="b"/>
                      <a:r>
                        <a:rPr lang="ru-RU" sz="800" b="0" i="0" u="none" strike="noStrike">
                          <a:effectLst/>
                          <a:latin typeface="Arial Cyr" panose="020B0604020202020204" pitchFamily="34" charset="0"/>
                        </a:rPr>
                        <a:t>Адрес (местоположение)</a:t>
                      </a:r>
                    </a:p>
                  </a:txBody>
                  <a:tcPr marL="6123" marR="6123" marT="6123" marB="0" anchor="b">
                    <a:lnL>
                      <a:noFill/>
                    </a:lnL>
                    <a:lnR>
                      <a:noFill/>
                    </a:lnR>
                    <a:lnT>
                      <a:noFill/>
                    </a:lnT>
                    <a:lnB>
                      <a:noFill/>
                    </a:lnB>
                  </a:tcPr>
                </a:tc>
                <a:tc hMerge="1">
                  <a:txBody>
                    <a:bodyPr/>
                    <a:lstStyle/>
                    <a:p>
                      <a:endParaRPr lang="ru-RU"/>
                    </a:p>
                  </a:txBody>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ru-RU" sz="800" b="0" i="0" u="none" strike="noStrike">
                          <a:effectLst/>
                          <a:latin typeface="Arial Cyr" panose="020B0604020202020204" pitchFamily="34" charset="0"/>
                        </a:rPr>
                        <a:t>ОКТМО</a:t>
                      </a:r>
                    </a:p>
                  </a:txBody>
                  <a:tcPr marL="6123" marR="6123" marT="6123"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l" fontAlgn="b"/>
                      <a:r>
                        <a:rPr lang="ru-RU" sz="800" b="0" i="0" u="none" strike="noStrike">
                          <a:effectLst/>
                          <a:latin typeface="Arial Cyr" panose="020B0604020202020204" pitchFamily="34" charset="0"/>
                        </a:rPr>
                        <a:t> </a:t>
                      </a:r>
                    </a:p>
                  </a:txBody>
                  <a:tcPr marL="6123" marR="6123" marT="612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83592021"/>
                  </a:ext>
                </a:extLst>
              </a:tr>
              <a:tr h="188297">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ru-RU" sz="800" b="0" i="0" u="none" strike="noStrike">
                          <a:effectLst/>
                          <a:latin typeface="Arial Cyr" panose="020B0604020202020204" pitchFamily="34" charset="0"/>
                        </a:rPr>
                        <a:t> </a:t>
                      </a: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ru-RU" sz="800" b="0" i="0" u="none" strike="noStrike">
                          <a:effectLst/>
                          <a:latin typeface="Arial Cyr" panose="020B0604020202020204" pitchFamily="34" charset="0"/>
                        </a:rPr>
                        <a:t> </a:t>
                      </a: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ru-RU" sz="800" b="0" i="0" u="none" strike="noStrike">
                          <a:effectLst/>
                          <a:latin typeface="Arial Cyr" panose="020B0604020202020204" pitchFamily="34" charset="0"/>
                        </a:rPr>
                        <a:t> </a:t>
                      </a: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r" fontAlgn="b"/>
                      <a:r>
                        <a:rPr lang="ru-RU" sz="800" b="0" i="0" u="none" strike="noStrike">
                          <a:effectLst/>
                          <a:latin typeface="Arial Cyr" panose="020B0604020202020204" pitchFamily="34" charset="0"/>
                        </a:rPr>
                        <a:t> </a:t>
                      </a: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293471691"/>
                  </a:ext>
                </a:extLst>
              </a:tr>
              <a:tr h="188297">
                <a:tc gridSpan="6">
                  <a:txBody>
                    <a:bodyPr/>
                    <a:lstStyle/>
                    <a:p>
                      <a:pPr algn="ctr" fontAlgn="b"/>
                      <a:r>
                        <a:rPr lang="ru-RU" sz="800" b="1" i="0" u="none" strike="noStrike">
                          <a:effectLst/>
                          <a:latin typeface="Arial Cyr" panose="020B0604020202020204" pitchFamily="34" charset="0"/>
                        </a:rPr>
                        <a:t>Сведения о земельном участке в пределах которого находится объект **</a:t>
                      </a:r>
                    </a:p>
                  </a:txBody>
                  <a:tcPr marL="6123" marR="6123" marT="6123"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endParaRPr lang="ru-RU" sz="800" b="1" i="0" u="none" strike="noStrike">
                        <a:effectLst/>
                        <a:latin typeface="Arial Cyr" panose="020B0604020202020204" pitchFamily="34" charset="0"/>
                      </a:endParaRPr>
                    </a:p>
                  </a:txBody>
                  <a:tcPr marL="6123" marR="6123" marT="6123" marB="0" anchor="b">
                    <a:lnL>
                      <a:noFill/>
                    </a:lnL>
                    <a:lnR>
                      <a:noFill/>
                    </a:lnR>
                    <a:lnT>
                      <a:noFill/>
                    </a:lnT>
                    <a:lnB>
                      <a:noFill/>
                    </a:lnB>
                  </a:tcPr>
                </a:tc>
                <a:tc gridSpan="6">
                  <a:txBody>
                    <a:bodyPr/>
                    <a:lstStyle/>
                    <a:p>
                      <a:pPr algn="ctr" fontAlgn="ctr"/>
                      <a:r>
                        <a:rPr lang="ru-RU" sz="800" b="1" i="0" u="none" strike="noStrike">
                          <a:effectLst/>
                          <a:latin typeface="Arial Cyr" panose="020B0604020202020204" pitchFamily="34" charset="0"/>
                        </a:rPr>
                        <a:t>Сведения о движении казны Российской Федерации</a:t>
                      </a:r>
                    </a:p>
                  </a:txBody>
                  <a:tcPr marL="6123" marR="6123" marT="6123" marB="0" anchor="ctr">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09681114"/>
                  </a:ext>
                </a:extLst>
              </a:tr>
              <a:tr h="152852">
                <a:tc>
                  <a:txBody>
                    <a:bodyPr/>
                    <a:lstStyle/>
                    <a:p>
                      <a:pPr algn="ctr" fontAlgn="b"/>
                      <a:endParaRPr lang="ru-RU" sz="800" b="0" i="0" u="none" strike="noStrike" dirty="0">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27470393"/>
                  </a:ext>
                </a:extLst>
              </a:tr>
              <a:tr h="354440">
                <a:tc rowSpan="3">
                  <a:txBody>
                    <a:bodyPr/>
                    <a:lstStyle/>
                    <a:p>
                      <a:pPr algn="ctr" fontAlgn="ctr"/>
                      <a:r>
                        <a:rPr lang="ru-RU" sz="800" b="0" i="0" u="none" strike="noStrike" dirty="0">
                          <a:effectLst/>
                          <a:latin typeface="Arial Cyr" panose="020B0604020202020204" pitchFamily="34" charset="0"/>
                        </a:rPr>
                        <a:t>Кадастровый номер</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800" b="0" i="0" u="none" strike="noStrike">
                          <a:effectLst/>
                          <a:latin typeface="Arial Cyr" panose="020B0604020202020204" pitchFamily="34" charset="0"/>
                        </a:rPr>
                        <a:t>Площадь (кв.м.)</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800" b="0" i="0" u="none" strike="noStrike">
                          <a:effectLst/>
                          <a:latin typeface="Arial Cyr" panose="020B0604020202020204" pitchFamily="34" charset="0"/>
                        </a:rPr>
                        <a:t>Категория земель  </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800" b="0" i="0" u="none" strike="noStrike">
                          <a:effectLst/>
                          <a:latin typeface="Arial Cyr" panose="020B0604020202020204" pitchFamily="34" charset="0"/>
                        </a:rPr>
                        <a:t>Форма собственности</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gridSpan="2">
                  <a:txBody>
                    <a:bodyPr/>
                    <a:lstStyle/>
                    <a:p>
                      <a:pPr algn="ctr" fontAlgn="ctr"/>
                      <a:r>
                        <a:rPr lang="ru-RU" sz="800" b="0" i="0" u="none" strike="noStrike">
                          <a:effectLst/>
                          <a:latin typeface="Arial Cyr" panose="020B0604020202020204" pitchFamily="34" charset="0"/>
                        </a:rPr>
                        <a:t>номер в РНФИ</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hMerge="1">
                  <a:txBody>
                    <a:bodyPr/>
                    <a:lstStyle/>
                    <a:p>
                      <a:endParaRPr lang="ru-RU"/>
                    </a:p>
                  </a:txBody>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3">
                  <a:txBody>
                    <a:bodyPr/>
                    <a:lstStyle/>
                    <a:p>
                      <a:pPr algn="ctr" fontAlgn="ctr"/>
                      <a:r>
                        <a:rPr lang="ru-RU" sz="800" b="0" i="0" u="none" strike="noStrike">
                          <a:effectLst/>
                          <a:latin typeface="Arial Cyr" panose="020B0604020202020204" pitchFamily="34" charset="0"/>
                        </a:rPr>
                        <a:t>Поступление (перемещение) в государственную казну Российской Федерации</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ctr"/>
                      <a:r>
                        <a:rPr lang="ru-RU" sz="800" b="0" i="0" u="none" strike="noStrike">
                          <a:effectLst/>
                          <a:latin typeface="Arial Cyr" panose="020B0604020202020204" pitchFamily="34" charset="0"/>
                        </a:rPr>
                        <a:t>Выбытия (перемещение) из государственной казны Российской Федерации</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091050707"/>
                  </a:ext>
                </a:extLst>
              </a:tr>
              <a:tr h="210448">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gridSpan="2" vMerge="1">
                  <a:txBody>
                    <a:bodyPr/>
                    <a:lstStyle/>
                    <a:p>
                      <a:endParaRPr lang="ru-RU"/>
                    </a:p>
                  </a:txBody>
                  <a:tcPr/>
                </a:tc>
                <a:tc hMerge="1" vMerge="1">
                  <a:txBody>
                    <a:bodyPr/>
                    <a:lstStyle/>
                    <a:p>
                      <a:endParaRPr lang="ru-RU"/>
                    </a:p>
                  </a:txBody>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rowSpan="2">
                  <a:txBody>
                    <a:bodyPr/>
                    <a:lstStyle/>
                    <a:p>
                      <a:pPr algn="ctr" fontAlgn="ctr"/>
                      <a:r>
                        <a:rPr lang="ru-RU" sz="800" b="0" i="0" u="none" strike="noStrike">
                          <a:effectLst/>
                          <a:latin typeface="Arial Cyr" panose="020B0604020202020204" pitchFamily="34" charset="0"/>
                        </a:rPr>
                        <a:t>дата</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800" b="0" i="0" u="none" strike="noStrike">
                          <a:effectLst/>
                          <a:latin typeface="Arial Cyr" panose="020B0604020202020204" pitchFamily="34" charset="0"/>
                        </a:rPr>
                        <a:t>стоимость, руб.</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a:txBody>
                    <a:bodyPr/>
                    <a:lstStyle/>
                    <a:p>
                      <a:pPr algn="ctr" fontAlgn="ctr"/>
                      <a:r>
                        <a:rPr lang="ru-RU" sz="800" b="0" i="0" u="none" strike="noStrike">
                          <a:effectLst/>
                          <a:latin typeface="Arial Cyr" panose="020B0604020202020204" pitchFamily="34" charset="0"/>
                        </a:rPr>
                        <a:t>дата</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800" b="0" i="0" u="none" strike="noStrike">
                          <a:effectLst/>
                          <a:latin typeface="Arial Cyr" panose="020B0604020202020204" pitchFamily="34" charset="0"/>
                        </a:rPr>
                        <a:t>стоимость, руб.</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873544533"/>
                  </a:ext>
                </a:extLst>
              </a:tr>
              <a:tr h="188297">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gridSpan="2" vMerge="1">
                  <a:txBody>
                    <a:bodyPr/>
                    <a:lstStyle/>
                    <a:p>
                      <a:endParaRPr lang="ru-RU"/>
                    </a:p>
                  </a:txBody>
                  <a:tcPr/>
                </a:tc>
                <a:tc hMerge="1" vMerge="1">
                  <a:txBody>
                    <a:bodyPr/>
                    <a:lstStyle/>
                    <a:p>
                      <a:endParaRPr lang="ru-RU"/>
                    </a:p>
                  </a:txBody>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vMerge="1">
                  <a:txBody>
                    <a:bodyPr/>
                    <a:lstStyle/>
                    <a:p>
                      <a:endParaRPr lang="ru-RU"/>
                    </a:p>
                  </a:txBody>
                  <a:tcPr/>
                </a:tc>
                <a:tc>
                  <a:txBody>
                    <a:bodyPr/>
                    <a:lstStyle/>
                    <a:p>
                      <a:pPr algn="ctr" fontAlgn="ctr"/>
                      <a:r>
                        <a:rPr lang="ru-RU" sz="800" b="0" i="0" u="none" strike="noStrike">
                          <a:effectLst/>
                          <a:latin typeface="Arial Cyr" panose="020B0604020202020204" pitchFamily="34" charset="0"/>
                        </a:rPr>
                        <a:t>балансовая</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остаточная </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a:txBody>
                    <a:bodyPr/>
                    <a:lstStyle/>
                    <a:p>
                      <a:pPr algn="ctr" fontAlgn="ctr"/>
                      <a:r>
                        <a:rPr lang="ru-RU" sz="800" b="0" i="0" u="none" strike="noStrike">
                          <a:effectLst/>
                          <a:latin typeface="Arial Cyr" panose="020B0604020202020204" pitchFamily="34" charset="0"/>
                        </a:rPr>
                        <a:t>балансовая</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остаточная </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93086664"/>
                  </a:ext>
                </a:extLst>
              </a:tr>
              <a:tr h="188297">
                <a:tc>
                  <a:txBody>
                    <a:bodyPr/>
                    <a:lstStyle/>
                    <a:p>
                      <a:pPr algn="ctr" fontAlgn="ctr"/>
                      <a:r>
                        <a:rPr lang="ru-RU" sz="800" b="0" i="0" u="none" strike="noStrike" dirty="0">
                          <a:effectLst/>
                          <a:latin typeface="Arial Cyr" panose="020B0604020202020204" pitchFamily="34" charset="0"/>
                        </a:rPr>
                        <a:t>1</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2</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3</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4</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800" b="0" i="0" u="none" strike="noStrike">
                          <a:effectLst/>
                          <a:latin typeface="Arial Cyr" panose="020B0604020202020204" pitchFamily="34" charset="0"/>
                        </a:rPr>
                        <a:t>5</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ru-RU" sz="800" b="0" i="0" u="none" strike="noStrike">
                          <a:effectLst/>
                          <a:latin typeface="Arial Cyr" panose="020B0604020202020204" pitchFamily="34" charset="0"/>
                        </a:rPr>
                        <a:t>1</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2</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3</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4</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5</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6</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19620156"/>
                  </a:ext>
                </a:extLst>
              </a:tr>
              <a:tr h="188297">
                <a:tc>
                  <a:txBody>
                    <a:bodyPr/>
                    <a:lstStyle/>
                    <a:p>
                      <a:pPr algn="l" fontAlgn="b"/>
                      <a:r>
                        <a:rPr lang="ru-RU" sz="8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 </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800" b="0" i="0" u="none" strike="noStrike">
                          <a:effectLst/>
                          <a:latin typeface="Arial Cyr" panose="020B0604020202020204" pitchFamily="34" charset="0"/>
                        </a:rPr>
                        <a:t> </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76267951"/>
                  </a:ext>
                </a:extLst>
              </a:tr>
              <a:tr h="188297">
                <a:tc>
                  <a:txBody>
                    <a:bodyPr/>
                    <a:lstStyle/>
                    <a:p>
                      <a:pPr algn="l" fontAlgn="b"/>
                      <a:r>
                        <a:rPr lang="ru-RU" sz="800" b="0" i="0" u="none" strike="noStrike" dirty="0">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 </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800" b="0" i="0" u="none" strike="noStrike">
                          <a:effectLst/>
                          <a:latin typeface="Arial Cyr" panose="020B0604020202020204" pitchFamily="34" charset="0"/>
                        </a:rPr>
                        <a:t> </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1162320"/>
                  </a:ext>
                </a:extLst>
              </a:tr>
              <a:tr h="188297">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944298931"/>
                  </a:ext>
                </a:extLst>
              </a:tr>
              <a:tr h="188297">
                <a:tc>
                  <a:txBody>
                    <a:bodyPr/>
                    <a:lstStyle/>
                    <a:p>
                      <a:pPr algn="ctr" fontAlgn="ctr"/>
                      <a:endParaRPr lang="ru-RU" sz="800" b="1" i="1" u="none" strike="noStrike">
                        <a:effectLst/>
                        <a:latin typeface="Arial Cyr" panose="020B0604020202020204" pitchFamily="34" charset="0"/>
                      </a:endParaRPr>
                    </a:p>
                  </a:txBody>
                  <a:tcPr marL="6123" marR="6123" marT="6123" marB="0" anchor="ctr">
                    <a:lnL>
                      <a:noFill/>
                    </a:lnL>
                    <a:lnR>
                      <a:noFill/>
                    </a:lnR>
                    <a:lnT>
                      <a:noFill/>
                    </a:lnT>
                    <a:lnB>
                      <a:noFill/>
                    </a:lnB>
                  </a:tcPr>
                </a:tc>
                <a:tc>
                  <a:txBody>
                    <a:bodyPr/>
                    <a:lstStyle/>
                    <a:p>
                      <a:pPr algn="ctr" fontAlgn="ctr"/>
                      <a:endParaRPr lang="ru-RU" sz="800" b="1" i="1" u="none" strike="noStrike">
                        <a:effectLst/>
                        <a:latin typeface="Arial Cyr" panose="020B0604020202020204" pitchFamily="34" charset="0"/>
                      </a:endParaRPr>
                    </a:p>
                  </a:txBody>
                  <a:tcPr marL="6123" marR="6123" marT="6123" marB="0" anchor="ctr">
                    <a:lnL>
                      <a:noFill/>
                    </a:lnL>
                    <a:lnR>
                      <a:noFill/>
                    </a:lnR>
                    <a:lnT>
                      <a:noFill/>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gridSpan="6">
                  <a:txBody>
                    <a:bodyPr/>
                    <a:lstStyle/>
                    <a:p>
                      <a:pPr algn="ctr" fontAlgn="ctr"/>
                      <a:r>
                        <a:rPr lang="ru-RU" sz="800" b="1" i="0" u="none" strike="noStrike">
                          <a:effectLst/>
                          <a:latin typeface="Arial Cyr" panose="020B0604020202020204" pitchFamily="34" charset="0"/>
                        </a:rPr>
                        <a:t>Сведения об ограничении оборота</a:t>
                      </a:r>
                    </a:p>
                  </a:txBody>
                  <a:tcPr marL="6123" marR="6123" marT="6123" marB="0" anchor="ctr">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069326868"/>
                  </a:ext>
                </a:extLst>
              </a:tr>
              <a:tr h="152852">
                <a:tc>
                  <a:txBody>
                    <a:bodyPr/>
                    <a:lstStyle/>
                    <a:p>
                      <a:pPr algn="ctr" fontAlgn="ctr"/>
                      <a:endParaRPr lang="ru-RU" sz="800" b="1" i="1" u="none" strike="noStrike">
                        <a:effectLst/>
                        <a:latin typeface="Arial Cyr" panose="020B0604020202020204" pitchFamily="34" charset="0"/>
                      </a:endParaRPr>
                    </a:p>
                  </a:txBody>
                  <a:tcPr marL="6123" marR="6123" marT="6123" marB="0" anchor="ctr">
                    <a:lnL>
                      <a:noFill/>
                    </a:lnL>
                    <a:lnR>
                      <a:noFill/>
                    </a:lnR>
                    <a:lnT>
                      <a:noFill/>
                    </a:lnT>
                    <a:lnB>
                      <a:noFill/>
                    </a:lnB>
                  </a:tcPr>
                </a:tc>
                <a:tc>
                  <a:txBody>
                    <a:bodyPr/>
                    <a:lstStyle/>
                    <a:p>
                      <a:pPr algn="ctr" fontAlgn="ctr"/>
                      <a:endParaRPr lang="ru-RU" sz="800" b="1" i="1" u="none" strike="noStrike">
                        <a:effectLst/>
                        <a:latin typeface="Arial Cyr" panose="020B0604020202020204" pitchFamily="34" charset="0"/>
                      </a:endParaRPr>
                    </a:p>
                  </a:txBody>
                  <a:tcPr marL="6123" marR="6123" marT="6123" marB="0" anchor="ctr">
                    <a:lnL>
                      <a:noFill/>
                    </a:lnL>
                    <a:lnR>
                      <a:noFill/>
                    </a:lnR>
                    <a:lnT>
                      <a:noFill/>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800" b="1" i="0" u="none" strike="noStrike">
                        <a:effectLst/>
                        <a:latin typeface="Arial Cyr" panose="020B0604020202020204" pitchFamily="34" charset="0"/>
                      </a:endParaRPr>
                    </a:p>
                  </a:txBody>
                  <a:tcPr marL="6123" marR="6123" marT="612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800" b="1" i="0" u="none" strike="noStrike">
                        <a:effectLst/>
                        <a:latin typeface="Arial Cyr" panose="020B0604020202020204" pitchFamily="34" charset="0"/>
                      </a:endParaRPr>
                    </a:p>
                  </a:txBody>
                  <a:tcPr marL="6123" marR="6123" marT="612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800" b="1" i="0" u="none" strike="noStrike">
                        <a:effectLst/>
                        <a:latin typeface="Arial Cyr" panose="020B0604020202020204" pitchFamily="34" charset="0"/>
                      </a:endParaRPr>
                    </a:p>
                  </a:txBody>
                  <a:tcPr marL="6123" marR="6123" marT="612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35788292"/>
                  </a:ext>
                </a:extLst>
              </a:tr>
              <a:tr h="310135">
                <a:tc gridSpan="2">
                  <a:txBody>
                    <a:bodyPr/>
                    <a:lstStyle/>
                    <a:p>
                      <a:pPr algn="ctr" fontAlgn="ctr"/>
                      <a:r>
                        <a:rPr lang="ru-RU" sz="800" b="1" i="1" u="none" strike="noStrike">
                          <a:effectLst/>
                          <a:latin typeface="Arial Cyr" panose="020B0604020202020204" pitchFamily="34" charset="0"/>
                        </a:rPr>
                        <a:t>Кадастровый номер</a:t>
                      </a:r>
                    </a:p>
                  </a:txBody>
                  <a:tcPr marL="6123" marR="6123" marT="6123" marB="0" anchor="ctr">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l" fontAlgn="b"/>
                      <a:r>
                        <a:rPr lang="ru-RU" sz="800" b="0" i="0" u="none" strike="noStrike">
                          <a:effectLst/>
                          <a:latin typeface="Arial Cyr" panose="020B0604020202020204" pitchFamily="34" charset="0"/>
                        </a:rPr>
                        <a:t> </a:t>
                      </a:r>
                    </a:p>
                  </a:txBody>
                  <a:tcPr marL="6123" marR="6123" marT="612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800" b="0" i="0" u="none" strike="noStrike">
                          <a:effectLst/>
                          <a:latin typeface="Arial Cyr" panose="020B0604020202020204" pitchFamily="34" charset="0"/>
                        </a:rPr>
                        <a:t>  Дата</a:t>
                      </a:r>
                    </a:p>
                  </a:txBody>
                  <a:tcPr marL="6123" marR="6123" marT="612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ru-RU" sz="800" b="0" i="0" u="none" strike="noStrike">
                          <a:effectLst/>
                          <a:latin typeface="Arial Cyr" panose="020B0604020202020204" pitchFamily="34" charset="0"/>
                        </a:rPr>
                        <a:t> </a:t>
                      </a:r>
                    </a:p>
                  </a:txBody>
                  <a:tcPr marL="6123" marR="6123" marT="612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rowSpan="2" gridSpan="2">
                  <a:txBody>
                    <a:bodyPr/>
                    <a:lstStyle/>
                    <a:p>
                      <a:pPr algn="ctr" fontAlgn="ctr"/>
                      <a:r>
                        <a:rPr lang="ru-RU" sz="800" b="0" i="0" u="none" strike="noStrike">
                          <a:effectLst/>
                          <a:latin typeface="Arial Cyr" panose="020B0604020202020204" pitchFamily="34" charset="0"/>
                        </a:rPr>
                        <a:t>Наименование ограничения</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ru-RU"/>
                    </a:p>
                  </a:txBody>
                  <a:tcPr/>
                </a:tc>
                <a:tc gridSpan="5">
                  <a:txBody>
                    <a:bodyPr/>
                    <a:lstStyle/>
                    <a:p>
                      <a:pPr algn="ctr" fontAlgn="ctr"/>
                      <a:r>
                        <a:rPr lang="ru-RU" sz="800" b="0" i="0" u="none" strike="noStrike">
                          <a:effectLst/>
                          <a:latin typeface="Arial Cyr" panose="020B0604020202020204" pitchFamily="34" charset="0"/>
                        </a:rPr>
                        <a:t>Документ - основание ограничения оборота</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474341828"/>
                  </a:ext>
                </a:extLst>
              </a:tr>
              <a:tr h="376591">
                <a:tc>
                  <a:txBody>
                    <a:bodyPr/>
                    <a:lstStyle/>
                    <a:p>
                      <a:pPr algn="ctr" fontAlgn="ctr"/>
                      <a:endParaRPr lang="ru-RU" sz="800" b="1" i="1" u="none" strike="noStrike">
                        <a:effectLst/>
                        <a:latin typeface="Arial Cyr" panose="020B0604020202020204" pitchFamily="34" charset="0"/>
                      </a:endParaRPr>
                    </a:p>
                  </a:txBody>
                  <a:tcPr marL="6123" marR="6123" marT="6123" marB="0" anchor="ctr">
                    <a:lnL>
                      <a:noFill/>
                    </a:lnL>
                    <a:lnR>
                      <a:noFill/>
                    </a:lnR>
                    <a:lnT>
                      <a:noFill/>
                    </a:lnT>
                    <a:lnB>
                      <a:noFill/>
                    </a:lnB>
                  </a:tcPr>
                </a:tc>
                <a:tc>
                  <a:txBody>
                    <a:bodyPr/>
                    <a:lstStyle/>
                    <a:p>
                      <a:pPr algn="ctr" fontAlgn="ctr"/>
                      <a:endParaRPr lang="ru-RU" sz="800" b="1" i="1" u="none" strike="noStrike">
                        <a:effectLst/>
                        <a:latin typeface="Arial Cyr" panose="020B0604020202020204" pitchFamily="34" charset="0"/>
                      </a:endParaRPr>
                    </a:p>
                  </a:txBody>
                  <a:tcPr marL="6123" marR="6123" marT="6123" marB="0" anchor="ctr">
                    <a:lnL>
                      <a:noFill/>
                    </a:lnL>
                    <a:lnR>
                      <a:noFill/>
                    </a:lnR>
                    <a:lnT>
                      <a:noFill/>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a:noFill/>
                    </a:lnL>
                    <a:lnR w="6350" cap="flat" cmpd="sng" algn="ctr">
                      <a:solidFill>
                        <a:srgbClr val="000000"/>
                      </a:solidFill>
                      <a:prstDash val="solid"/>
                      <a:round/>
                      <a:headEnd type="none" w="med" len="med"/>
                      <a:tailEnd type="none" w="med" len="med"/>
                    </a:lnR>
                    <a:lnT>
                      <a:noFill/>
                    </a:lnT>
                    <a:lnB>
                      <a:noFill/>
                    </a:lnB>
                  </a:tcPr>
                </a:tc>
                <a:tc gridSpan="2" vMerge="1">
                  <a:txBody>
                    <a:bodyPr/>
                    <a:lstStyle/>
                    <a:p>
                      <a:endParaRPr lang="ru-RU"/>
                    </a:p>
                  </a:txBody>
                  <a:tcPr/>
                </a:tc>
                <a:tc hMerge="1" vMerge="1">
                  <a:txBody>
                    <a:bodyPr/>
                    <a:lstStyle/>
                    <a:p>
                      <a:endParaRPr lang="ru-RU"/>
                    </a:p>
                  </a:txBody>
                  <a:tcPr/>
                </a:tc>
                <a:tc gridSpan="2">
                  <a:txBody>
                    <a:bodyPr/>
                    <a:lstStyle/>
                    <a:p>
                      <a:pPr algn="ctr" fontAlgn="ctr"/>
                      <a:r>
                        <a:rPr lang="ru-RU" sz="800" b="0" i="0" u="none" strike="noStrike">
                          <a:effectLst/>
                          <a:latin typeface="Arial Cyr" panose="020B0604020202020204" pitchFamily="34" charset="0"/>
                        </a:rPr>
                        <a:t>наименование</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800" b="0" i="0" u="none" strike="noStrike">
                          <a:effectLst/>
                          <a:latin typeface="Arial Cyr" panose="020B0604020202020204" pitchFamily="34" charset="0"/>
                        </a:rPr>
                        <a:t>номер</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800" b="0" i="0" u="none" strike="noStrike">
                          <a:effectLst/>
                          <a:latin typeface="Arial Cyr" panose="020B0604020202020204" pitchFamily="34" charset="0"/>
                        </a:rPr>
                        <a:t>дата</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434113422"/>
                  </a:ext>
                </a:extLst>
              </a:tr>
              <a:tr h="188297">
                <a:tc rowSpan="2" gridSpan="2">
                  <a:txBody>
                    <a:bodyPr/>
                    <a:lstStyle/>
                    <a:p>
                      <a:pPr algn="ctr" fontAlgn="ctr"/>
                      <a:r>
                        <a:rPr lang="ru-RU" sz="800" b="1" i="1" u="none" strike="noStrike">
                          <a:effectLst/>
                          <a:latin typeface="Arial Cyr" panose="020B0604020202020204" pitchFamily="34" charset="0"/>
                        </a:rPr>
                        <a:t>Номер регистрации права собственности Российской Федерации</a:t>
                      </a:r>
                    </a:p>
                  </a:txBody>
                  <a:tcPr marL="6123" marR="6123" marT="6123" marB="0" anchor="ctr">
                    <a:lnL>
                      <a:noFill/>
                    </a:lnL>
                    <a:lnR w="12700" cap="flat" cmpd="sng" algn="ctr">
                      <a:solidFill>
                        <a:srgbClr val="000000"/>
                      </a:solidFill>
                      <a:prstDash val="solid"/>
                      <a:round/>
                      <a:headEnd type="none" w="med" len="med"/>
                      <a:tailEnd type="none" w="med" len="med"/>
                    </a:lnR>
                    <a:lnT>
                      <a:noFill/>
                    </a:lnT>
                    <a:lnB>
                      <a:noFill/>
                    </a:lnB>
                  </a:tcPr>
                </a:tc>
                <a:tc rowSpan="2" hMerge="1">
                  <a:txBody>
                    <a:bodyPr/>
                    <a:lstStyle/>
                    <a:p>
                      <a:endParaRPr lang="ru-RU"/>
                    </a:p>
                  </a:txBody>
                  <a:tcPr/>
                </a:tc>
                <a:tc rowSpan="2">
                  <a:txBody>
                    <a:bodyPr/>
                    <a:lstStyle/>
                    <a:p>
                      <a:pPr algn="l" fontAlgn="b"/>
                      <a:r>
                        <a:rPr lang="ru-RU" sz="800" b="0" i="0" u="none" strike="noStrike">
                          <a:effectLst/>
                          <a:latin typeface="Arial Cyr" panose="020B0604020202020204" pitchFamily="34" charset="0"/>
                        </a:rPr>
                        <a:t> </a:t>
                      </a:r>
                    </a:p>
                  </a:txBody>
                  <a:tcPr marL="6123" marR="6123" marT="612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800" b="0" i="0" u="none" strike="noStrike">
                          <a:effectLst/>
                          <a:latin typeface="Arial Cyr" panose="020B0604020202020204" pitchFamily="34" charset="0"/>
                        </a:rPr>
                        <a:t>  Дата</a:t>
                      </a:r>
                    </a:p>
                  </a:txBody>
                  <a:tcPr marL="6123" marR="6123" marT="612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rowSpan="2">
                  <a:txBody>
                    <a:bodyPr/>
                    <a:lstStyle/>
                    <a:p>
                      <a:pPr algn="l" fontAlgn="b"/>
                      <a:r>
                        <a:rPr lang="ru-RU" sz="800" b="0" i="0" u="none" strike="noStrike">
                          <a:effectLst/>
                          <a:latin typeface="Arial Cyr" panose="020B0604020202020204" pitchFamily="34" charset="0"/>
                        </a:rPr>
                        <a:t> </a:t>
                      </a:r>
                    </a:p>
                  </a:txBody>
                  <a:tcPr marL="6123" marR="6123" marT="612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ru-RU" sz="800" b="0" i="0" u="none" strike="noStrike">
                          <a:effectLst/>
                          <a:latin typeface="Arial Cyr" panose="020B0604020202020204" pitchFamily="34" charset="0"/>
                        </a:rPr>
                        <a:t>1</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800" b="0" i="0" u="none" strike="noStrike">
                          <a:effectLst/>
                          <a:latin typeface="Arial Cyr" panose="020B0604020202020204" pitchFamily="34" charset="0"/>
                        </a:rPr>
                        <a:t>2</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800" b="0" i="0" u="none" strike="noStrike">
                          <a:effectLst/>
                          <a:latin typeface="Arial Cyr" panose="020B0604020202020204" pitchFamily="34" charset="0"/>
                        </a:rPr>
                        <a:t>3</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800" b="0" i="0" u="none" strike="noStrike">
                          <a:effectLst/>
                          <a:latin typeface="Arial Cyr" panose="020B0604020202020204" pitchFamily="34" charset="0"/>
                        </a:rPr>
                        <a:t>4</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924768214"/>
                  </a:ext>
                </a:extLst>
              </a:tr>
              <a:tr h="248108">
                <a:tc gridSpan="2" vMerge="1">
                  <a:txBody>
                    <a:bodyPr/>
                    <a:lstStyle/>
                    <a:p>
                      <a:endParaRPr lang="ru-RU"/>
                    </a:p>
                  </a:txBody>
                  <a:tcPr/>
                </a:tc>
                <a:tc hMerge="1" vMerge="1">
                  <a:txBody>
                    <a:bodyPr/>
                    <a:lstStyle/>
                    <a:p>
                      <a:endParaRPr lang="ru-RU"/>
                    </a:p>
                  </a:txBody>
                  <a:tcPr/>
                </a:tc>
                <a:tc vMerge="1">
                  <a:txBody>
                    <a:bodyPr/>
                    <a:lstStyle/>
                    <a:p>
                      <a:endParaRPr lang="ru-RU"/>
                    </a:p>
                  </a:txBody>
                  <a:tcPr/>
                </a:tc>
                <a:tc>
                  <a:txBody>
                    <a:bodyPr/>
                    <a:lstStyle/>
                    <a:p>
                      <a:pPr algn="ctr" fontAlgn="b"/>
                      <a:endParaRPr lang="ru-RU" sz="800" b="0" i="0" u="none" strike="noStrike">
                        <a:effectLst/>
                        <a:latin typeface="Arial Cyr" panose="020B0604020202020204" pitchFamily="34" charset="0"/>
                      </a:endParaRPr>
                    </a:p>
                  </a:txBody>
                  <a:tcPr marL="6123" marR="6123" marT="6123"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vMerge="1">
                  <a:txBody>
                    <a:bodyPr/>
                    <a:lstStyle/>
                    <a:p>
                      <a:endParaRPr lang="ru-RU"/>
                    </a:p>
                  </a:txBody>
                  <a:tcPr/>
                </a:tc>
                <a:tc>
                  <a:txBody>
                    <a:bodyPr/>
                    <a:lstStyle/>
                    <a:p>
                      <a:pPr algn="l" fontAlgn="b"/>
                      <a:endParaRPr lang="ru-RU" sz="800" b="0" i="0" u="none" strike="noStrike">
                        <a:effectLst/>
                        <a:latin typeface="Arial Cyr" panose="020B0604020202020204" pitchFamily="34" charset="0"/>
                      </a:endParaRPr>
                    </a:p>
                  </a:txBody>
                  <a:tcPr marL="6123" marR="6123" marT="6123"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ru-RU" sz="8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8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r>
                        <a:rPr lang="ru-RU" sz="8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8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1266237571"/>
                  </a:ext>
                </a:extLst>
              </a:tr>
              <a:tr h="188297">
                <a:tc>
                  <a:txBody>
                    <a:bodyPr/>
                    <a:lstStyle/>
                    <a:p>
                      <a:pPr algn="ctr" fontAlgn="ctr"/>
                      <a:endParaRPr lang="ru-RU" sz="800" b="1" i="0" u="none" strike="noStrike">
                        <a:effectLst/>
                        <a:latin typeface="Arial Cyr" panose="020B0604020202020204" pitchFamily="34" charset="0"/>
                      </a:endParaRPr>
                    </a:p>
                  </a:txBody>
                  <a:tcPr marL="6123" marR="6123" marT="6123" marB="0" anchor="ctr">
                    <a:lnL>
                      <a:noFill/>
                    </a:lnL>
                    <a:lnR>
                      <a:noFill/>
                    </a:lnR>
                    <a:lnT>
                      <a:noFill/>
                    </a:lnT>
                    <a:lnB>
                      <a:noFill/>
                    </a:lnB>
                  </a:tcPr>
                </a:tc>
                <a:tc>
                  <a:txBody>
                    <a:bodyPr/>
                    <a:lstStyle/>
                    <a:p>
                      <a:pPr algn="ctr" fontAlgn="ctr"/>
                      <a:endParaRPr lang="ru-RU" sz="800" b="1" i="0" u="none" strike="noStrike" dirty="0">
                        <a:effectLst/>
                        <a:latin typeface="Arial Cyr" panose="020B0604020202020204" pitchFamily="34" charset="0"/>
                      </a:endParaRPr>
                    </a:p>
                  </a:txBody>
                  <a:tcPr marL="6123" marR="6123" marT="6123" marB="0" anchor="ctr">
                    <a:lnL>
                      <a:noFill/>
                    </a:lnL>
                    <a:lnR>
                      <a:noFill/>
                    </a:lnR>
                    <a:lnT>
                      <a:noFill/>
                    </a:lnT>
                    <a:lnB>
                      <a:noFill/>
                    </a:lnB>
                  </a:tcPr>
                </a:tc>
                <a:tc>
                  <a:txBody>
                    <a:bodyPr/>
                    <a:lstStyle/>
                    <a:p>
                      <a:pPr algn="l" fontAlgn="b"/>
                      <a:endParaRPr lang="ru-RU" sz="800" b="0" i="0" u="none" strike="noStrike" dirty="0">
                        <a:effectLst/>
                        <a:latin typeface="Arial Cyr" panose="020B0604020202020204" pitchFamily="34" charset="0"/>
                      </a:endParaRPr>
                    </a:p>
                  </a:txBody>
                  <a:tcPr marL="6123" marR="6123" marT="612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ru-RU" sz="800" b="0" i="0" u="none" strike="noStrike" dirty="0">
                        <a:effectLst/>
                        <a:latin typeface="Arial Cyr" panose="020B0604020202020204" pitchFamily="34" charset="0"/>
                      </a:endParaRPr>
                    </a:p>
                  </a:txBody>
                  <a:tcPr marL="6123" marR="6123" marT="6123" marB="0" anchor="b">
                    <a:lnL>
                      <a:noFill/>
                    </a:lnL>
                    <a:lnR>
                      <a:noFill/>
                    </a:lnR>
                    <a:lnT>
                      <a:noFill/>
                    </a:lnT>
                    <a:lnB>
                      <a:noFill/>
                    </a:lnB>
                  </a:tcPr>
                </a:tc>
                <a:tc>
                  <a:txBody>
                    <a:bodyPr/>
                    <a:lstStyle/>
                    <a:p>
                      <a:pPr algn="l" fontAlgn="b"/>
                      <a:endParaRPr lang="ru-RU" sz="800" b="0" i="0" u="none" strike="noStrike" dirty="0">
                        <a:effectLst/>
                        <a:latin typeface="Arial Cyr" panose="020B0604020202020204" pitchFamily="34" charset="0"/>
                      </a:endParaRPr>
                    </a:p>
                  </a:txBody>
                  <a:tcPr marL="6123" marR="6123" marT="6123"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dirty="0">
                        <a:effectLst/>
                        <a:latin typeface="Arial Cyr" panose="020B0604020202020204" pitchFamily="34" charset="0"/>
                      </a:endParaRPr>
                    </a:p>
                  </a:txBody>
                  <a:tcPr marL="6123" marR="6123" marT="6123" marB="0" anchor="b">
                    <a:lnL>
                      <a:noFill/>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ru-RU" sz="800" b="0" i="0" u="none" strike="noStrike" dirty="0">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800" b="0" i="0" u="none" strike="noStrike" dirty="0">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r>
                        <a:rPr lang="ru-RU" sz="800" b="0" i="0" u="none" strike="noStrike" dirty="0">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800" b="0" i="0" u="none" strike="noStrike" dirty="0">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3843908148"/>
                  </a:ext>
                </a:extLst>
              </a:tr>
            </a:tbl>
          </a:graphicData>
        </a:graphic>
      </p:graphicFrame>
    </p:spTree>
    <p:extLst>
      <p:ext uri="{BB962C8B-B14F-4D97-AF65-F5344CB8AC3E}">
        <p14:creationId xmlns:p14="http://schemas.microsoft.com/office/powerpoint/2010/main" val="4016656658"/>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35495" y="24481"/>
          <a:ext cx="9108505" cy="6652639"/>
        </p:xfrm>
        <a:graphic>
          <a:graphicData uri="http://schemas.openxmlformats.org/drawingml/2006/table">
            <a:tbl>
              <a:tblPr/>
              <a:tblGrid>
                <a:gridCol w="815418">
                  <a:extLst>
                    <a:ext uri="{9D8B030D-6E8A-4147-A177-3AD203B41FA5}">
                      <a16:colId xmlns:a16="http://schemas.microsoft.com/office/drawing/2014/main" val="2456435018"/>
                    </a:ext>
                  </a:extLst>
                </a:gridCol>
                <a:gridCol w="672048">
                  <a:extLst>
                    <a:ext uri="{9D8B030D-6E8A-4147-A177-3AD203B41FA5}">
                      <a16:colId xmlns:a16="http://schemas.microsoft.com/office/drawing/2014/main" val="2701179520"/>
                    </a:ext>
                  </a:extLst>
                </a:gridCol>
                <a:gridCol w="815418">
                  <a:extLst>
                    <a:ext uri="{9D8B030D-6E8A-4147-A177-3AD203B41FA5}">
                      <a16:colId xmlns:a16="http://schemas.microsoft.com/office/drawing/2014/main" val="4041933999"/>
                    </a:ext>
                  </a:extLst>
                </a:gridCol>
                <a:gridCol w="813179">
                  <a:extLst>
                    <a:ext uri="{9D8B030D-6E8A-4147-A177-3AD203B41FA5}">
                      <a16:colId xmlns:a16="http://schemas.microsoft.com/office/drawing/2014/main" val="4237332605"/>
                    </a:ext>
                  </a:extLst>
                </a:gridCol>
                <a:gridCol w="716853">
                  <a:extLst>
                    <a:ext uri="{9D8B030D-6E8A-4147-A177-3AD203B41FA5}">
                      <a16:colId xmlns:a16="http://schemas.microsoft.com/office/drawing/2014/main" val="4049028881"/>
                    </a:ext>
                  </a:extLst>
                </a:gridCol>
                <a:gridCol w="716853">
                  <a:extLst>
                    <a:ext uri="{9D8B030D-6E8A-4147-A177-3AD203B41FA5}">
                      <a16:colId xmlns:a16="http://schemas.microsoft.com/office/drawing/2014/main" val="3751931427"/>
                    </a:ext>
                  </a:extLst>
                </a:gridCol>
                <a:gridCol w="689972">
                  <a:extLst>
                    <a:ext uri="{9D8B030D-6E8A-4147-A177-3AD203B41FA5}">
                      <a16:colId xmlns:a16="http://schemas.microsoft.com/office/drawing/2014/main" val="2587569174"/>
                    </a:ext>
                  </a:extLst>
                </a:gridCol>
                <a:gridCol w="654126">
                  <a:extLst>
                    <a:ext uri="{9D8B030D-6E8A-4147-A177-3AD203B41FA5}">
                      <a16:colId xmlns:a16="http://schemas.microsoft.com/office/drawing/2014/main" val="3561136709"/>
                    </a:ext>
                  </a:extLst>
                </a:gridCol>
                <a:gridCol w="743735">
                  <a:extLst>
                    <a:ext uri="{9D8B030D-6E8A-4147-A177-3AD203B41FA5}">
                      <a16:colId xmlns:a16="http://schemas.microsoft.com/office/drawing/2014/main" val="3869853005"/>
                    </a:ext>
                  </a:extLst>
                </a:gridCol>
                <a:gridCol w="743735">
                  <a:extLst>
                    <a:ext uri="{9D8B030D-6E8A-4147-A177-3AD203B41FA5}">
                      <a16:colId xmlns:a16="http://schemas.microsoft.com/office/drawing/2014/main" val="558967310"/>
                    </a:ext>
                  </a:extLst>
                </a:gridCol>
                <a:gridCol w="611565">
                  <a:extLst>
                    <a:ext uri="{9D8B030D-6E8A-4147-A177-3AD203B41FA5}">
                      <a16:colId xmlns:a16="http://schemas.microsoft.com/office/drawing/2014/main" val="3523353587"/>
                    </a:ext>
                  </a:extLst>
                </a:gridCol>
                <a:gridCol w="611565">
                  <a:extLst>
                    <a:ext uri="{9D8B030D-6E8A-4147-A177-3AD203B41FA5}">
                      <a16:colId xmlns:a16="http://schemas.microsoft.com/office/drawing/2014/main" val="388913495"/>
                    </a:ext>
                  </a:extLst>
                </a:gridCol>
                <a:gridCol w="504038">
                  <a:extLst>
                    <a:ext uri="{9D8B030D-6E8A-4147-A177-3AD203B41FA5}">
                      <a16:colId xmlns:a16="http://schemas.microsoft.com/office/drawing/2014/main" val="1469805440"/>
                    </a:ext>
                  </a:extLst>
                </a:gridCol>
              </a:tblGrid>
              <a:tr h="178880">
                <a:tc gridSpan="13">
                  <a:txBody>
                    <a:bodyPr/>
                    <a:lstStyle/>
                    <a:p>
                      <a:pPr algn="ctr" fontAlgn="b"/>
                      <a:r>
                        <a:rPr lang="ru-RU" sz="900" b="1" i="0" u="none" strike="noStrike" dirty="0">
                          <a:effectLst/>
                          <a:latin typeface="Arial Cyr" panose="020B0604020202020204" pitchFamily="34" charset="0"/>
                        </a:rPr>
                        <a:t>1. Сведения о правообладателе (балансодержателе) </a:t>
                      </a:r>
                    </a:p>
                  </a:txBody>
                  <a:tcPr marL="6123" marR="6123" marT="6123"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979930046"/>
                  </a:ext>
                </a:extLst>
              </a:tr>
              <a:tr h="145207">
                <a:tc>
                  <a:txBody>
                    <a:bodyPr/>
                    <a:lstStyle/>
                    <a:p>
                      <a:pPr algn="l" fontAlgn="b"/>
                      <a:r>
                        <a:rPr lang="ru-RU" sz="900" b="0" i="0" u="none" strike="noStrike" dirty="0">
                          <a:effectLst/>
                          <a:latin typeface="Arial Cyr" panose="020B0604020202020204" pitchFamily="34" charset="0"/>
                        </a:rPr>
                        <a:t> </a:t>
                      </a: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01012467"/>
                  </a:ext>
                </a:extLst>
              </a:tr>
              <a:tr h="315668">
                <a:tc rowSpan="2" gridSpan="2">
                  <a:txBody>
                    <a:bodyPr/>
                    <a:lstStyle/>
                    <a:p>
                      <a:pPr algn="ctr" fontAlgn="ctr"/>
                      <a:r>
                        <a:rPr lang="ru-RU" sz="900" b="0" i="0" u="none" strike="noStrike" dirty="0">
                          <a:effectLst/>
                          <a:latin typeface="Arial Cyr" panose="020B0604020202020204" pitchFamily="34" charset="0"/>
                        </a:rPr>
                        <a:t>Полное наименование</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hMerge="1">
                  <a:txBody>
                    <a:bodyPr/>
                    <a:lstStyle/>
                    <a:p>
                      <a:endParaRPr lang="ru-RU"/>
                    </a:p>
                  </a:txBody>
                  <a:tcPr/>
                </a:tc>
                <a:tc rowSpan="2">
                  <a:txBody>
                    <a:bodyPr/>
                    <a:lstStyle/>
                    <a:p>
                      <a:pPr algn="ctr" fontAlgn="ctr"/>
                      <a:r>
                        <a:rPr lang="ru-RU" sz="900" b="0" i="0" u="none" strike="noStrike" dirty="0">
                          <a:effectLst/>
                          <a:latin typeface="Arial Cyr" panose="020B0604020202020204" pitchFamily="34" charset="0"/>
                        </a:rPr>
                        <a:t>ИНН</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ru-RU" sz="900" b="0" i="0" u="none" strike="noStrike" dirty="0">
                          <a:effectLst/>
                          <a:latin typeface="Arial Cyr" panose="020B0604020202020204" pitchFamily="34" charset="0"/>
                        </a:rPr>
                        <a:t>КПП</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ru-RU" sz="900" b="0" i="0" u="none" strike="noStrike">
                          <a:effectLst/>
                          <a:latin typeface="Arial Cyr" panose="020B0604020202020204" pitchFamily="34" charset="0"/>
                        </a:rPr>
                        <a:t>ОГРН</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ru-RU" sz="900" b="0" i="0" u="none" strike="noStrike">
                          <a:effectLst/>
                          <a:latin typeface="Arial Cyr" panose="020B0604020202020204" pitchFamily="34" charset="0"/>
                        </a:rPr>
                        <a:t>Код по сводному реестру </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ru-RU" sz="900" b="0" i="0" u="none" strike="noStrike">
                          <a:effectLst/>
                          <a:latin typeface="Arial Cyr" panose="020B0604020202020204" pitchFamily="34" charset="0"/>
                        </a:rPr>
                        <a:t>Карта № 3.1</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900" b="0" i="0" u="none" strike="noStrike">
                          <a:effectLst/>
                          <a:latin typeface="Arial Cyr" panose="020B0604020202020204" pitchFamily="34" charset="0"/>
                        </a:rPr>
                        <a:t>Вид </a:t>
                      </a:r>
                      <a:br>
                        <a:rPr lang="ru-RU" sz="900" b="0" i="0" u="none" strike="noStrike">
                          <a:effectLst/>
                          <a:latin typeface="Arial Cyr" panose="020B0604020202020204" pitchFamily="34" charset="0"/>
                        </a:rPr>
                      </a:br>
                      <a:r>
                        <a:rPr lang="ru-RU" sz="900" b="0" i="0" u="none" strike="noStrike">
                          <a:effectLst/>
                          <a:latin typeface="Arial Cyr" panose="020B0604020202020204" pitchFamily="34" charset="0"/>
                        </a:rPr>
                        <a:t>вещного права</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900" b="0" i="0" u="none" strike="noStrike">
                          <a:effectLst/>
                          <a:latin typeface="Arial Cyr" panose="020B0604020202020204" pitchFamily="34" charset="0"/>
                        </a:rPr>
                        <a:t>Регистрация иного вещного права</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3">
                  <a:txBody>
                    <a:bodyPr/>
                    <a:lstStyle/>
                    <a:p>
                      <a:pPr algn="ctr" fontAlgn="ctr"/>
                      <a:r>
                        <a:rPr lang="ru-RU" sz="900" b="0" i="0" u="none" strike="noStrike">
                          <a:effectLst/>
                          <a:latin typeface="Arial Cyr" panose="020B0604020202020204" pitchFamily="34" charset="0"/>
                        </a:rPr>
                        <a:t>Документы - основания возникновения права</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38386128"/>
                  </a:ext>
                </a:extLst>
              </a:tr>
              <a:tr h="178880">
                <a:tc gridSpan="2"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900" b="0" i="0" u="none" strike="noStrike">
                          <a:effectLst/>
                          <a:latin typeface="Arial Cyr" panose="020B0604020202020204" pitchFamily="34" charset="0"/>
                        </a:rPr>
                        <a:t>номер </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дата</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наименование</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номер</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дата</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4683698"/>
                  </a:ext>
                </a:extLst>
              </a:tr>
              <a:tr h="145207">
                <a:tc gridSpan="2">
                  <a:txBody>
                    <a:bodyPr/>
                    <a:lstStyle/>
                    <a:p>
                      <a:pPr algn="ctr" fontAlgn="b"/>
                      <a:r>
                        <a:rPr lang="ru-RU" sz="900" b="0" i="0" u="none" strike="noStrike" dirty="0">
                          <a:effectLst/>
                          <a:latin typeface="Arial Cyr" panose="020B0604020202020204" pitchFamily="34" charset="0"/>
                        </a:rPr>
                        <a:t>1</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a:txBody>
                    <a:bodyPr/>
                    <a:lstStyle/>
                    <a:p>
                      <a:pPr algn="ctr" fontAlgn="b"/>
                      <a:r>
                        <a:rPr lang="ru-RU" sz="900" b="0" i="0" u="none" strike="noStrike">
                          <a:effectLst/>
                          <a:latin typeface="Arial Cyr" panose="020B0604020202020204" pitchFamily="34" charset="0"/>
                        </a:rPr>
                        <a:t>2</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dirty="0">
                          <a:effectLst/>
                          <a:latin typeface="Arial Cyr" panose="020B0604020202020204" pitchFamily="34" charset="0"/>
                        </a:rPr>
                        <a:t>3</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a:effectLst/>
                          <a:latin typeface="Arial Cyr" panose="020B0604020202020204" pitchFamily="34" charset="0"/>
                        </a:rPr>
                        <a:t>4</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a:effectLst/>
                          <a:latin typeface="Arial Cyr" panose="020B0604020202020204" pitchFamily="34" charset="0"/>
                        </a:rPr>
                        <a:t>5</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900" b="0" i="0" u="none" strike="noStrike">
                          <a:effectLst/>
                          <a:latin typeface="Arial Cyr" panose="020B0604020202020204" pitchFamily="34" charset="0"/>
                        </a:rPr>
                        <a:t>6</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7</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8</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9</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10</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11</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12</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94710944"/>
                  </a:ext>
                </a:extLst>
              </a:tr>
              <a:tr h="178880">
                <a:tc gridSpan="2">
                  <a:txBody>
                    <a:bodyPr/>
                    <a:lstStyle/>
                    <a:p>
                      <a:pPr algn="ctr" fontAlgn="b"/>
                      <a:r>
                        <a:rPr lang="ru-RU" sz="900" b="0" i="0" u="none" strike="noStrike" dirty="0">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dirty="0">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dirty="0">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06641836"/>
                  </a:ext>
                </a:extLst>
              </a:tr>
              <a:tr h="178880">
                <a:tc gridSpan="2">
                  <a:txBody>
                    <a:bodyPr/>
                    <a:lstStyle/>
                    <a:p>
                      <a:pPr algn="ctr" fontAlgn="b"/>
                      <a:r>
                        <a:rPr lang="ru-RU" sz="900" b="0" i="0" u="none" strike="noStrike" dirty="0">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dirty="0">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dirty="0">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5589149"/>
                  </a:ext>
                </a:extLst>
              </a:tr>
              <a:tr h="145207">
                <a:tc>
                  <a:txBody>
                    <a:bodyPr/>
                    <a:lstStyle/>
                    <a:p>
                      <a:pPr algn="l" fontAlgn="b"/>
                      <a:endParaRPr lang="ru-RU" sz="900" b="0" i="0" u="none" strike="noStrike" dirty="0">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endParaRPr lang="ru-RU" sz="900" b="0" i="0" u="none" strike="noStrike">
                        <a:effectLst/>
                        <a:latin typeface="Arial Cyr" panose="020B0604020202020204" pitchFamily="34" charset="0"/>
                      </a:endParaRPr>
                    </a:p>
                  </a:txBody>
                  <a:tcPr marL="6123" marR="6123" marT="6123"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ru-RU" sz="900" b="0" i="0" u="none" strike="noStrike">
                        <a:effectLst/>
                        <a:latin typeface="Arial Cyr" panose="020B0604020202020204" pitchFamily="34" charset="0"/>
                      </a:endParaRPr>
                    </a:p>
                  </a:txBody>
                  <a:tcPr marL="6123" marR="6123" marT="6123"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ru-RU" sz="900" b="0" i="0" u="none" strike="noStrike">
                        <a:effectLst/>
                        <a:latin typeface="Arial Cyr" panose="020B0604020202020204" pitchFamily="34" charset="0"/>
                      </a:endParaRPr>
                    </a:p>
                  </a:txBody>
                  <a:tcPr marL="6123" marR="6123" marT="6123"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endParaRPr lang="ru-RU" sz="900" b="0" i="0" u="none" strike="noStrike">
                        <a:effectLst/>
                        <a:latin typeface="Arial Cyr" panose="020B0604020202020204" pitchFamily="34" charset="0"/>
                      </a:endParaRPr>
                    </a:p>
                  </a:txBody>
                  <a:tcPr marL="6123" marR="6123" marT="6123"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endParaRPr lang="ru-RU" sz="9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endParaRPr lang="ru-RU" sz="9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75067844"/>
                  </a:ext>
                </a:extLst>
              </a:tr>
              <a:tr h="178880">
                <a:tc gridSpan="13">
                  <a:txBody>
                    <a:bodyPr/>
                    <a:lstStyle/>
                    <a:p>
                      <a:pPr algn="ctr" fontAlgn="b"/>
                      <a:r>
                        <a:rPr lang="ru-RU" sz="900" b="1" i="0" u="none" strike="noStrike" dirty="0">
                          <a:effectLst/>
                          <a:latin typeface="Arial Cyr" panose="020B0604020202020204" pitchFamily="34" charset="0"/>
                        </a:rPr>
                        <a:t>2. Сведения о стоимости </a:t>
                      </a:r>
                    </a:p>
                  </a:txBody>
                  <a:tcPr marL="6123" marR="6123" marT="6123"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853260954"/>
                  </a:ext>
                </a:extLst>
              </a:tr>
              <a:tr h="145207">
                <a:tc>
                  <a:txBody>
                    <a:bodyPr/>
                    <a:lstStyle/>
                    <a:p>
                      <a:pPr algn="l" fontAlgn="b"/>
                      <a:endParaRPr lang="ru-RU" sz="900" b="1" i="0" u="none" strike="noStrike" dirty="0">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1"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 </a:t>
                      </a:r>
                    </a:p>
                  </a:txBody>
                  <a:tcPr marL="6123" marR="6123" marT="612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 </a:t>
                      </a:r>
                    </a:p>
                  </a:txBody>
                  <a:tcPr marL="6123" marR="6123" marT="612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63949062"/>
                  </a:ext>
                </a:extLst>
              </a:tr>
              <a:tr h="178880">
                <a:tc rowSpan="3">
                  <a:txBody>
                    <a:bodyPr/>
                    <a:lstStyle/>
                    <a:p>
                      <a:pPr algn="ctr" fontAlgn="ctr"/>
                      <a:r>
                        <a:rPr lang="ru-RU" sz="900" b="0" i="0" u="none" strike="noStrike" dirty="0">
                          <a:effectLst/>
                          <a:latin typeface="Arial Cyr" panose="020B0604020202020204" pitchFamily="34" charset="0"/>
                        </a:rPr>
                        <a:t>Первоначальная стоимость объекта, руб.</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900" b="0" i="0" u="none" strike="noStrike" dirty="0">
                          <a:effectLst/>
                          <a:latin typeface="Arial Cyr" panose="020B0604020202020204" pitchFamily="34" charset="0"/>
                        </a:rPr>
                        <a:t>Балансовая (восстановительная) стоимость, руб.</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900" b="0" i="0" u="none" strike="noStrike">
                          <a:effectLst/>
                          <a:latin typeface="Arial Cyr" panose="020B0604020202020204" pitchFamily="34" charset="0"/>
                        </a:rPr>
                        <a:t>Срок полезного использования</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ctr"/>
                      <a:r>
                        <a:rPr lang="ru-RU" sz="900" b="0" i="0" u="none" strike="noStrike">
                          <a:effectLst/>
                          <a:latin typeface="Arial Cyr" panose="020B0604020202020204" pitchFamily="34" charset="0"/>
                        </a:rPr>
                        <a:t>Кадастровая стоимость</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3">
                  <a:txBody>
                    <a:bodyPr/>
                    <a:lstStyle/>
                    <a:p>
                      <a:pPr algn="ctr" fontAlgn="ctr"/>
                      <a:r>
                        <a:rPr lang="ru-RU" sz="900" b="0" i="0" u="none" strike="noStrike">
                          <a:effectLst/>
                          <a:latin typeface="Arial Cyr" panose="020B0604020202020204" pitchFamily="34" charset="0"/>
                        </a:rPr>
                        <a:t>Остаточная стоимость, руб.</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900" b="0" i="0" u="none" strike="noStrike">
                          <a:effectLst/>
                          <a:latin typeface="Arial Cyr" panose="020B0604020202020204" pitchFamily="34" charset="0"/>
                        </a:rPr>
                        <a:t>Проектная стоимость, руб.</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900" b="0" i="0" u="none" strike="noStrike">
                          <a:effectLst/>
                          <a:latin typeface="Arial Cyr" panose="020B0604020202020204" pitchFamily="34" charset="0"/>
                        </a:rPr>
                        <a:t>Иная стоимость, руб.</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5">
                  <a:txBody>
                    <a:bodyPr/>
                    <a:lstStyle/>
                    <a:p>
                      <a:pPr algn="ctr" fontAlgn="ctr"/>
                      <a:r>
                        <a:rPr lang="ru-RU" sz="900" b="0" i="0" u="none" strike="noStrike">
                          <a:effectLst/>
                          <a:latin typeface="Arial Cyr" panose="020B0604020202020204" pitchFamily="34" charset="0"/>
                        </a:rPr>
                        <a:t>Изменение стоимости </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106065029"/>
                  </a:ext>
                </a:extLst>
              </a:tr>
              <a:tr h="178880">
                <a:tc vMerge="1">
                  <a:txBody>
                    <a:bodyPr/>
                    <a:lstStyle/>
                    <a:p>
                      <a:endParaRPr lang="ru-RU"/>
                    </a:p>
                  </a:txBody>
                  <a:tcPr/>
                </a:tc>
                <a:tc vMerge="1">
                  <a:txBody>
                    <a:bodyPr/>
                    <a:lstStyle/>
                    <a:p>
                      <a:endParaRPr lang="ru-RU"/>
                    </a:p>
                  </a:txBody>
                  <a:tcPr/>
                </a:tc>
                <a:tc vMerge="1">
                  <a:txBody>
                    <a:bodyPr/>
                    <a:lstStyle/>
                    <a:p>
                      <a:endParaRPr lang="ru-RU"/>
                    </a:p>
                  </a:txBody>
                  <a:tcPr/>
                </a:tc>
                <a:tc rowSpan="2">
                  <a:txBody>
                    <a:bodyPr/>
                    <a:lstStyle/>
                    <a:p>
                      <a:pPr algn="ctr" fontAlgn="ctr"/>
                      <a:r>
                        <a:rPr lang="ru-RU" sz="900" b="0" i="0" u="none" strike="noStrike">
                          <a:effectLst/>
                          <a:latin typeface="Arial Cyr" panose="020B0604020202020204" pitchFamily="34" charset="0"/>
                        </a:rPr>
                        <a:t>дата</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900" b="0" i="0" u="none" strike="noStrike">
                          <a:effectLst/>
                          <a:latin typeface="Arial Cyr" panose="020B0604020202020204" pitchFamily="34" charset="0"/>
                        </a:rPr>
                        <a:t>стоимость, руб.</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vMerge="1">
                  <a:txBody>
                    <a:bodyPr/>
                    <a:lstStyle/>
                    <a:p>
                      <a:endParaRPr lang="ru-RU"/>
                    </a:p>
                  </a:txBody>
                  <a:tcPr/>
                </a:tc>
                <a:tc vMerge="1">
                  <a:txBody>
                    <a:bodyPr/>
                    <a:lstStyle/>
                    <a:p>
                      <a:endParaRPr lang="ru-RU"/>
                    </a:p>
                  </a:txBody>
                  <a:tcPr/>
                </a:tc>
                <a:tc rowSpan="2">
                  <a:txBody>
                    <a:bodyPr/>
                    <a:lstStyle/>
                    <a:p>
                      <a:pPr algn="ctr" fontAlgn="ctr"/>
                      <a:r>
                        <a:rPr lang="ru-RU" sz="900" b="0" i="0" u="none" strike="noStrike">
                          <a:effectLst/>
                          <a:latin typeface="Arial Cyr" panose="020B0604020202020204" pitchFamily="34" charset="0"/>
                        </a:rPr>
                        <a:t>наименование стоимости</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900" b="0" i="0" u="none" strike="noStrike">
                          <a:effectLst/>
                          <a:latin typeface="Arial Cyr" panose="020B0604020202020204" pitchFamily="34" charset="0"/>
                        </a:rPr>
                        <a:t>причина</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900" b="0" i="0" u="none" strike="noStrike">
                          <a:effectLst/>
                          <a:latin typeface="Arial Cyr" panose="020B0604020202020204" pitchFamily="34" charset="0"/>
                        </a:rPr>
                        <a:t>документ - основание</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a:txBody>
                    <a:bodyPr/>
                    <a:lstStyle/>
                    <a:p>
                      <a:pPr algn="ctr" fontAlgn="ctr"/>
                      <a:r>
                        <a:rPr lang="ru-RU" sz="900" b="0" i="0" u="none" strike="noStrike">
                          <a:effectLst/>
                          <a:latin typeface="Arial Cyr" panose="020B0604020202020204" pitchFamily="34" charset="0"/>
                        </a:rPr>
                        <a:t>сумма, руб.</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53065970"/>
                  </a:ext>
                </a:extLst>
              </a:tr>
              <a:tr h="231491">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900" b="0" i="0" u="none" strike="noStrike">
                          <a:effectLst/>
                          <a:latin typeface="Arial Cyr" panose="020B0604020202020204" pitchFamily="34" charset="0"/>
                        </a:rPr>
                        <a:t>наименование</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дата</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extLst>
                  <a:ext uri="{0D108BD9-81ED-4DB2-BD59-A6C34878D82A}">
                    <a16:rowId xmlns:a16="http://schemas.microsoft.com/office/drawing/2014/main" val="3378237761"/>
                  </a:ext>
                </a:extLst>
              </a:tr>
              <a:tr h="157834">
                <a:tc>
                  <a:txBody>
                    <a:bodyPr/>
                    <a:lstStyle/>
                    <a:p>
                      <a:pPr algn="ctr" fontAlgn="ctr"/>
                      <a:r>
                        <a:rPr lang="ru-RU" sz="900" b="0" i="0" u="none" strike="noStrike">
                          <a:effectLst/>
                          <a:latin typeface="Arial Cyr" panose="020B0604020202020204" pitchFamily="34" charset="0"/>
                        </a:rPr>
                        <a:t>1</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2</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3</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4</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5</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6</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7</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8</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9</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10</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11</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12</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13</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27162853"/>
                  </a:ext>
                </a:extLst>
              </a:tr>
              <a:tr h="157834">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10929440"/>
                  </a:ext>
                </a:extLst>
              </a:tr>
              <a:tr h="157834">
                <a:tc>
                  <a:txBody>
                    <a:bodyPr/>
                    <a:lstStyle/>
                    <a:p>
                      <a:pPr algn="l" fontAlgn="b"/>
                      <a:r>
                        <a:rPr lang="ru-RU" sz="900" b="0" i="0" u="none" strike="noStrike" dirty="0">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67039124"/>
                  </a:ext>
                </a:extLst>
              </a:tr>
              <a:tr h="157834">
                <a:tc>
                  <a:txBody>
                    <a:bodyPr/>
                    <a:lstStyle/>
                    <a:p>
                      <a:pPr algn="l" fontAlgn="b"/>
                      <a:endParaRPr lang="ru-RU" sz="900" b="0" i="0" u="none" strike="noStrike" dirty="0">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endParaRPr lang="ru-RU" sz="9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endParaRPr lang="ru-RU" sz="9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148145772"/>
                  </a:ext>
                </a:extLst>
              </a:tr>
              <a:tr h="178880">
                <a:tc gridSpan="13">
                  <a:txBody>
                    <a:bodyPr/>
                    <a:lstStyle/>
                    <a:p>
                      <a:pPr algn="ctr" fontAlgn="b"/>
                      <a:r>
                        <a:rPr lang="ru-RU" sz="900" b="1" i="0" u="none" strike="noStrike" dirty="0">
                          <a:effectLst/>
                          <a:latin typeface="Arial Cyr" panose="020B0604020202020204" pitchFamily="34" charset="0"/>
                        </a:rPr>
                        <a:t>3. Сведения об основных характеристиках объекта</a:t>
                      </a:r>
                    </a:p>
                  </a:txBody>
                  <a:tcPr marL="6123" marR="6123" marT="6123"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630384553"/>
                  </a:ext>
                </a:extLst>
              </a:tr>
              <a:tr h="145207">
                <a:tc>
                  <a:txBody>
                    <a:bodyPr/>
                    <a:lstStyle/>
                    <a:p>
                      <a:pPr algn="l" fontAlgn="b"/>
                      <a:endParaRPr lang="ru-RU" sz="900" b="1" i="0" u="none" strike="noStrike" dirty="0">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1"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900" b="0" i="0" u="none" strike="noStrike">
                        <a:effectLst/>
                        <a:latin typeface="Arial Cyr" panose="020B0604020202020204" pitchFamily="34" charset="0"/>
                      </a:endParaRPr>
                    </a:p>
                  </a:txBody>
                  <a:tcPr marL="6123" marR="6123" marT="612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900" b="0" i="0" u="none" strike="noStrike">
                        <a:effectLst/>
                        <a:latin typeface="Arial Cyr" panose="020B0604020202020204" pitchFamily="34" charset="0"/>
                      </a:endParaRPr>
                    </a:p>
                  </a:txBody>
                  <a:tcPr marL="6123" marR="6123" marT="6123"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0566224"/>
                  </a:ext>
                </a:extLst>
              </a:tr>
              <a:tr h="484026">
                <a:tc rowSpan="3">
                  <a:txBody>
                    <a:bodyPr/>
                    <a:lstStyle/>
                    <a:p>
                      <a:pPr algn="ctr" fontAlgn="ctr"/>
                      <a:r>
                        <a:rPr lang="ru-RU" sz="900" b="0" i="0" u="none" strike="noStrike" dirty="0">
                          <a:effectLst/>
                          <a:latin typeface="Arial Cyr" panose="020B0604020202020204" pitchFamily="34" charset="0"/>
                        </a:rPr>
                        <a:t>Тип</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4">
                  <a:txBody>
                    <a:bodyPr/>
                    <a:lstStyle/>
                    <a:p>
                      <a:pPr algn="ctr" fontAlgn="ctr"/>
                      <a:r>
                        <a:rPr lang="ru-RU" sz="900" b="0" i="0" u="none" strike="noStrike" dirty="0">
                          <a:effectLst/>
                          <a:latin typeface="Arial Cyr" panose="020B0604020202020204" pitchFamily="34" charset="0"/>
                        </a:rPr>
                        <a:t>Основные технические характеристики объекта</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900" b="0" i="0" u="none" strike="noStrike" dirty="0">
                          <a:effectLst/>
                          <a:latin typeface="Arial Cyr" panose="020B0604020202020204" pitchFamily="34" charset="0"/>
                        </a:rPr>
                        <a:t>Состояние объекта</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hMerge="1">
                  <a:txBody>
                    <a:bodyPr/>
                    <a:lstStyle/>
                    <a:p>
                      <a:endParaRPr lang="ru-RU"/>
                    </a:p>
                  </a:txBody>
                  <a:tcPr/>
                </a:tc>
                <a:tc hMerge="1">
                  <a:txBody>
                    <a:bodyPr/>
                    <a:lstStyle/>
                    <a:p>
                      <a:endParaRPr lang="ru-RU"/>
                    </a:p>
                  </a:txBody>
                  <a:tcPr/>
                </a:tc>
                <a:tc rowSpan="3">
                  <a:txBody>
                    <a:bodyPr/>
                    <a:lstStyle/>
                    <a:p>
                      <a:pPr algn="ctr" fontAlgn="ctr"/>
                      <a:r>
                        <a:rPr lang="ru-RU" sz="900" b="0" i="0" u="none" strike="noStrike">
                          <a:effectLst/>
                          <a:latin typeface="Arial Cyr" panose="020B0604020202020204" pitchFamily="34" charset="0"/>
                        </a:rPr>
                        <a:t>Инвентарный номер</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900" b="0" i="0" u="none" strike="noStrike">
                          <a:effectLst/>
                          <a:latin typeface="Arial Cyr" panose="020B0604020202020204" pitchFamily="34" charset="0"/>
                        </a:rPr>
                        <a:t>Инвентарный номер, литер</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900" b="0" i="0" u="none" strike="noStrike">
                          <a:effectLst/>
                          <a:latin typeface="Arial Cyr" panose="020B0604020202020204" pitchFamily="34" charset="0"/>
                        </a:rPr>
                        <a:t>Сведения о историко-культурном значении объекта</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3571472432"/>
                  </a:ext>
                </a:extLst>
              </a:tr>
              <a:tr h="347235">
                <a:tc vMerge="1">
                  <a:txBody>
                    <a:bodyPr/>
                    <a:lstStyle/>
                    <a:p>
                      <a:endParaRPr lang="ru-RU"/>
                    </a:p>
                  </a:txBody>
                  <a:tcPr/>
                </a:tc>
                <a:tc rowSpan="2">
                  <a:txBody>
                    <a:bodyPr/>
                    <a:lstStyle/>
                    <a:p>
                      <a:pPr algn="ctr" fontAlgn="ctr"/>
                      <a:r>
                        <a:rPr lang="ru-RU" sz="900" b="0" i="0" u="none" strike="noStrike" dirty="0">
                          <a:effectLst/>
                          <a:latin typeface="Arial Cyr" panose="020B0604020202020204" pitchFamily="34" charset="0"/>
                        </a:rPr>
                        <a:t>наименование единицы измерения</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ru-RU" sz="900" b="0" i="0" u="none" strike="noStrike" dirty="0">
                          <a:effectLst/>
                          <a:latin typeface="Arial Cyr" panose="020B0604020202020204" pitchFamily="34" charset="0"/>
                        </a:rPr>
                        <a:t>мера, всего</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ru-RU" sz="900" b="0" i="0" u="none" strike="noStrike">
                          <a:effectLst/>
                          <a:latin typeface="Arial Cyr" panose="020B0604020202020204" pitchFamily="34" charset="0"/>
                        </a:rPr>
                        <a:t>этажность </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900" b="0" i="0" u="none" strike="noStrike">
                          <a:effectLst/>
                          <a:latin typeface="Arial Cyr" panose="020B0604020202020204" pitchFamily="34" charset="0"/>
                        </a:rPr>
                        <a:t>подземная этажность</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900" b="0" i="0" u="none" strike="noStrike" dirty="0">
                          <a:effectLst/>
                          <a:latin typeface="Arial Cyr" panose="020B0604020202020204" pitchFamily="34" charset="0"/>
                        </a:rPr>
                        <a:t>признание объекта непригодным к эксплуатации</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3">
                  <a:txBody>
                    <a:bodyPr/>
                    <a:lstStyle/>
                    <a:p>
                      <a:pPr algn="ctr" fontAlgn="ctr"/>
                      <a:r>
                        <a:rPr lang="ru-RU" sz="900" b="0" i="0" u="none" strike="noStrike">
                          <a:effectLst/>
                          <a:latin typeface="Arial Cyr" panose="020B0604020202020204" pitchFamily="34" charset="0"/>
                        </a:rPr>
                        <a:t>документ - основание признания объекта непригодным к эксплуатации</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vMerge="1">
                  <a:txBody>
                    <a:bodyPr/>
                    <a:lstStyle/>
                    <a:p>
                      <a:endParaRPr lang="ru-RU"/>
                    </a:p>
                  </a:txBody>
                  <a:tcPr/>
                </a:tc>
                <a:tc vMerge="1">
                  <a:txBody>
                    <a:bodyPr/>
                    <a:lstStyle/>
                    <a:p>
                      <a:endParaRPr lang="ru-RU"/>
                    </a:p>
                  </a:txBody>
                  <a:tcPr/>
                </a:tc>
                <a:tc rowSpan="2">
                  <a:txBody>
                    <a:bodyPr/>
                    <a:lstStyle/>
                    <a:p>
                      <a:pPr algn="ctr" fontAlgn="ctr"/>
                      <a:r>
                        <a:rPr lang="ru-RU" sz="900" b="0" i="0" u="none" strike="noStrike">
                          <a:effectLst/>
                          <a:latin typeface="Arial Cyr" panose="020B0604020202020204" pitchFamily="34" charset="0"/>
                        </a:rPr>
                        <a:t>Категория историко-культурного значения</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900" b="0" i="0" u="none" strike="noStrike">
                          <a:effectLst/>
                          <a:latin typeface="Arial Cyr" panose="020B0604020202020204" pitchFamily="34" charset="0"/>
                        </a:rPr>
                        <a:t>Регистрационный номер объекта культурного наследия, с которым связан объект движимого имущества </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0418283"/>
                  </a:ext>
                </a:extLst>
              </a:tr>
              <a:tr h="1315287">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900" b="0" i="0" u="none" strike="noStrike" dirty="0">
                          <a:effectLst/>
                          <a:latin typeface="Arial Cyr" panose="020B0604020202020204" pitchFamily="34" charset="0"/>
                        </a:rPr>
                        <a:t>наименование</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dirty="0">
                          <a:effectLst/>
                          <a:latin typeface="Arial Cyr" panose="020B0604020202020204" pitchFamily="34" charset="0"/>
                        </a:rPr>
                        <a:t>номер</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dirty="0">
                          <a:effectLst/>
                          <a:latin typeface="Arial Cyr" panose="020B0604020202020204" pitchFamily="34" charset="0"/>
                        </a:rPr>
                        <a:t>дата</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157043877"/>
                  </a:ext>
                </a:extLst>
              </a:tr>
              <a:tr h="178880">
                <a:tc>
                  <a:txBody>
                    <a:bodyPr/>
                    <a:lstStyle/>
                    <a:p>
                      <a:pPr algn="ctr" fontAlgn="ctr"/>
                      <a:r>
                        <a:rPr lang="ru-RU" sz="900" b="0" i="0" u="none" strike="noStrike">
                          <a:effectLst/>
                          <a:latin typeface="Arial Cyr" panose="020B0604020202020204" pitchFamily="34" charset="0"/>
                        </a:rPr>
                        <a:t>1</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900" b="0" i="0" u="none" strike="noStrike" dirty="0">
                          <a:effectLst/>
                          <a:latin typeface="Arial Cyr" panose="020B0604020202020204" pitchFamily="34" charset="0"/>
                        </a:rPr>
                        <a:t>2</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dirty="0">
                          <a:effectLst/>
                          <a:latin typeface="Arial Cyr" panose="020B0604020202020204" pitchFamily="34" charset="0"/>
                        </a:rPr>
                        <a:t>3</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dirty="0">
                          <a:effectLst/>
                          <a:latin typeface="Arial Cyr" panose="020B0604020202020204" pitchFamily="34" charset="0"/>
                        </a:rPr>
                        <a:t>4</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dirty="0">
                          <a:effectLst/>
                          <a:latin typeface="Arial Cyr" panose="020B0604020202020204" pitchFamily="34" charset="0"/>
                        </a:rPr>
                        <a:t>5</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dirty="0">
                          <a:effectLst/>
                          <a:latin typeface="Arial Cyr" panose="020B0604020202020204" pitchFamily="34" charset="0"/>
                        </a:rPr>
                        <a:t>6</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7</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8</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9</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10</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effectLst/>
                          <a:latin typeface="Arial Cyr" panose="020B0604020202020204" pitchFamily="34" charset="0"/>
                        </a:rPr>
                        <a:t>11</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12</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13</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32674225"/>
                  </a:ext>
                </a:extLst>
              </a:tr>
              <a:tr h="157834">
                <a:tc>
                  <a:txBody>
                    <a:bodyPr/>
                    <a:lstStyle/>
                    <a:p>
                      <a:pPr algn="l" fontAlgn="ctr"/>
                      <a:r>
                        <a:rPr lang="ru-RU" sz="900" b="0" i="0" u="none" strike="noStrike">
                          <a:effectLst/>
                          <a:latin typeface="Arial Cyr" panose="020B0604020202020204" pitchFamily="34" charset="0"/>
                        </a:rPr>
                        <a:t> </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ctr"/>
                      <a:r>
                        <a:rPr lang="ru-RU" sz="900" b="0" i="0" u="none" strike="noStrike" dirty="0">
                          <a:effectLst/>
                          <a:latin typeface="Arial Cyr" panose="020B0604020202020204" pitchFamily="34" charset="0"/>
                        </a:rPr>
                        <a:t> </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dirty="0">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 </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effectLst/>
                          <a:latin typeface="Arial Cyr" panose="020B0604020202020204" pitchFamily="34" charset="0"/>
                        </a:rPr>
                        <a:t> </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66622209"/>
                  </a:ext>
                </a:extLst>
              </a:tr>
              <a:tr h="157834">
                <a:tc>
                  <a:txBody>
                    <a:bodyPr/>
                    <a:lstStyle/>
                    <a:p>
                      <a:pPr algn="l" fontAlgn="ctr"/>
                      <a:r>
                        <a:rPr lang="ru-RU" sz="900" b="0" i="0" u="none" strike="noStrike">
                          <a:effectLst/>
                          <a:latin typeface="Arial Cyr" panose="020B0604020202020204" pitchFamily="34" charset="0"/>
                        </a:rPr>
                        <a:t> </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ctr"/>
                      <a:r>
                        <a:rPr lang="ru-RU" sz="900" b="0" i="0" u="none" strike="noStrike" dirty="0">
                          <a:effectLst/>
                          <a:latin typeface="Arial Cyr" panose="020B0604020202020204" pitchFamily="34" charset="0"/>
                        </a:rPr>
                        <a:t> </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dirty="0">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a:effectLst/>
                          <a:latin typeface="Arial Cyr" panose="020B0604020202020204" pitchFamily="34" charset="0"/>
                        </a:rPr>
                        <a:t> </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900" b="0" i="0" u="none" strike="noStrike">
                          <a:effectLst/>
                          <a:latin typeface="Arial Cyr" panose="020B0604020202020204" pitchFamily="34" charset="0"/>
                        </a:rPr>
                        <a:t> </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900" b="0" i="0" u="none" strike="noStrike" dirty="0">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900" b="0" i="0" u="none" strike="noStrike" dirty="0">
                          <a:effectLst/>
                          <a:latin typeface="Arial Cyr" panose="020B0604020202020204" pitchFamily="34" charset="0"/>
                        </a:rPr>
                        <a:t> </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41043861"/>
                  </a:ext>
                </a:extLst>
              </a:tr>
            </a:tbl>
          </a:graphicData>
        </a:graphic>
      </p:graphicFrame>
    </p:spTree>
    <p:extLst>
      <p:ext uri="{BB962C8B-B14F-4D97-AF65-F5344CB8AC3E}">
        <p14:creationId xmlns:p14="http://schemas.microsoft.com/office/powerpoint/2010/main" val="1634213704"/>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35495" y="6"/>
          <a:ext cx="9108504" cy="6867811"/>
        </p:xfrm>
        <a:graphic>
          <a:graphicData uri="http://schemas.openxmlformats.org/drawingml/2006/table">
            <a:tbl>
              <a:tblPr/>
              <a:tblGrid>
                <a:gridCol w="769276">
                  <a:extLst>
                    <a:ext uri="{9D8B030D-6E8A-4147-A177-3AD203B41FA5}">
                      <a16:colId xmlns:a16="http://schemas.microsoft.com/office/drawing/2014/main" val="3462570162"/>
                    </a:ext>
                  </a:extLst>
                </a:gridCol>
                <a:gridCol w="648787">
                  <a:extLst>
                    <a:ext uri="{9D8B030D-6E8A-4147-A177-3AD203B41FA5}">
                      <a16:colId xmlns:a16="http://schemas.microsoft.com/office/drawing/2014/main" val="3516004418"/>
                    </a:ext>
                  </a:extLst>
                </a:gridCol>
                <a:gridCol w="695130">
                  <a:extLst>
                    <a:ext uri="{9D8B030D-6E8A-4147-A177-3AD203B41FA5}">
                      <a16:colId xmlns:a16="http://schemas.microsoft.com/office/drawing/2014/main" val="1844399833"/>
                    </a:ext>
                  </a:extLst>
                </a:gridCol>
                <a:gridCol w="843422">
                  <a:extLst>
                    <a:ext uri="{9D8B030D-6E8A-4147-A177-3AD203B41FA5}">
                      <a16:colId xmlns:a16="http://schemas.microsoft.com/office/drawing/2014/main" val="2297208528"/>
                    </a:ext>
                  </a:extLst>
                </a:gridCol>
                <a:gridCol w="741470">
                  <a:extLst>
                    <a:ext uri="{9D8B030D-6E8A-4147-A177-3AD203B41FA5}">
                      <a16:colId xmlns:a16="http://schemas.microsoft.com/office/drawing/2014/main" val="1426314355"/>
                    </a:ext>
                  </a:extLst>
                </a:gridCol>
                <a:gridCol w="741470">
                  <a:extLst>
                    <a:ext uri="{9D8B030D-6E8A-4147-A177-3AD203B41FA5}">
                      <a16:colId xmlns:a16="http://schemas.microsoft.com/office/drawing/2014/main" val="1909711698"/>
                    </a:ext>
                  </a:extLst>
                </a:gridCol>
                <a:gridCol w="713666">
                  <a:extLst>
                    <a:ext uri="{9D8B030D-6E8A-4147-A177-3AD203B41FA5}">
                      <a16:colId xmlns:a16="http://schemas.microsoft.com/office/drawing/2014/main" val="2576004257"/>
                    </a:ext>
                  </a:extLst>
                </a:gridCol>
                <a:gridCol w="676592">
                  <a:extLst>
                    <a:ext uri="{9D8B030D-6E8A-4147-A177-3AD203B41FA5}">
                      <a16:colId xmlns:a16="http://schemas.microsoft.com/office/drawing/2014/main" val="1232348340"/>
                    </a:ext>
                  </a:extLst>
                </a:gridCol>
                <a:gridCol w="722934">
                  <a:extLst>
                    <a:ext uri="{9D8B030D-6E8A-4147-A177-3AD203B41FA5}">
                      <a16:colId xmlns:a16="http://schemas.microsoft.com/office/drawing/2014/main" val="1658324039"/>
                    </a:ext>
                  </a:extLst>
                </a:gridCol>
                <a:gridCol w="769276">
                  <a:extLst>
                    <a:ext uri="{9D8B030D-6E8A-4147-A177-3AD203B41FA5}">
                      <a16:colId xmlns:a16="http://schemas.microsoft.com/office/drawing/2014/main" val="1082245736"/>
                    </a:ext>
                  </a:extLst>
                </a:gridCol>
                <a:gridCol w="632567">
                  <a:extLst>
                    <a:ext uri="{9D8B030D-6E8A-4147-A177-3AD203B41FA5}">
                      <a16:colId xmlns:a16="http://schemas.microsoft.com/office/drawing/2014/main" val="2267714007"/>
                    </a:ext>
                  </a:extLst>
                </a:gridCol>
                <a:gridCol w="632567">
                  <a:extLst>
                    <a:ext uri="{9D8B030D-6E8A-4147-A177-3AD203B41FA5}">
                      <a16:colId xmlns:a16="http://schemas.microsoft.com/office/drawing/2014/main" val="1867045431"/>
                    </a:ext>
                  </a:extLst>
                </a:gridCol>
                <a:gridCol w="521347">
                  <a:extLst>
                    <a:ext uri="{9D8B030D-6E8A-4147-A177-3AD203B41FA5}">
                      <a16:colId xmlns:a16="http://schemas.microsoft.com/office/drawing/2014/main" val="410103858"/>
                    </a:ext>
                  </a:extLst>
                </a:gridCol>
              </a:tblGrid>
              <a:tr h="142787">
                <a:tc gridSpan="13">
                  <a:txBody>
                    <a:bodyPr/>
                    <a:lstStyle/>
                    <a:p>
                      <a:pPr algn="ctr" fontAlgn="b"/>
                      <a:r>
                        <a:rPr lang="ru-RU" sz="800" b="1" i="0" u="none" strike="noStrike" dirty="0">
                          <a:effectLst/>
                          <a:latin typeface="Arial Cyr" panose="020B0604020202020204" pitchFamily="34" charset="0"/>
                        </a:rPr>
                        <a:t>4. Сведения о незавершенном строительстве</a:t>
                      </a:r>
                    </a:p>
                  </a:txBody>
                  <a:tcPr marL="5468" marR="5468" marT="5468"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614505597"/>
                  </a:ext>
                </a:extLst>
              </a:tr>
              <a:tr h="125450">
                <a:tc>
                  <a:txBody>
                    <a:bodyPr/>
                    <a:lstStyle/>
                    <a:p>
                      <a:pPr algn="l" fontAlgn="b"/>
                      <a:endParaRPr lang="ru-RU" sz="800" b="1" i="1" u="none" strike="noStrike" dirty="0">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1"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1"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1"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1"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1"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ru-RU" sz="800" b="1"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1"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800" b="0" i="0" u="none" strike="noStrike">
                        <a:effectLst/>
                        <a:latin typeface="Arial Cyr" panose="020B0604020202020204" pitchFamily="34" charset="0"/>
                      </a:endParaRPr>
                    </a:p>
                  </a:txBody>
                  <a:tcPr marL="5468" marR="5468" marT="5468"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800" b="0" i="0" u="none" strike="noStrike">
                        <a:effectLst/>
                        <a:latin typeface="Arial Cyr" panose="020B0604020202020204" pitchFamily="34" charset="0"/>
                      </a:endParaRPr>
                    </a:p>
                  </a:txBody>
                  <a:tcPr marL="5468" marR="5468" marT="5468"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800" b="0" i="0" u="none" strike="noStrike">
                        <a:effectLst/>
                        <a:latin typeface="Arial Cyr" panose="020B0604020202020204" pitchFamily="34" charset="0"/>
                      </a:endParaRPr>
                    </a:p>
                  </a:txBody>
                  <a:tcPr marL="5468" marR="5468" marT="5468"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1"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1"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92159511"/>
                  </a:ext>
                </a:extLst>
              </a:tr>
              <a:tr h="251977">
                <a:tc gridSpan="2">
                  <a:txBody>
                    <a:bodyPr/>
                    <a:lstStyle/>
                    <a:p>
                      <a:pPr algn="ctr" fontAlgn="ctr"/>
                      <a:r>
                        <a:rPr lang="ru-RU" sz="800" b="0" i="0" u="none" strike="noStrike" dirty="0">
                          <a:effectLst/>
                          <a:latin typeface="Arial Cyr" panose="020B0604020202020204" pitchFamily="34" charset="0"/>
                        </a:rPr>
                        <a:t>Дата</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gridSpan="2">
                  <a:txBody>
                    <a:bodyPr/>
                    <a:lstStyle/>
                    <a:p>
                      <a:pPr algn="ctr" fontAlgn="ctr"/>
                      <a:r>
                        <a:rPr lang="ru-RU" sz="800" b="0" i="0" u="none" strike="noStrike">
                          <a:effectLst/>
                          <a:latin typeface="Arial Cyr" panose="020B0604020202020204" pitchFamily="34" charset="0"/>
                        </a:rPr>
                        <a:t>Срок строительства</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ru-RU"/>
                    </a:p>
                  </a:txBody>
                  <a:tcPr/>
                </a:tc>
                <a:tc rowSpan="2" gridSpan="2">
                  <a:txBody>
                    <a:bodyPr/>
                    <a:lstStyle/>
                    <a:p>
                      <a:pPr algn="ctr" fontAlgn="ctr"/>
                      <a:r>
                        <a:rPr lang="ru-RU" sz="800" b="0" i="0" u="none" strike="noStrike">
                          <a:effectLst/>
                          <a:latin typeface="Arial Cyr" panose="020B0604020202020204" pitchFamily="34" charset="0"/>
                        </a:rPr>
                        <a:t>Степень завершения строительства (процентов)</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ru-RU"/>
                    </a:p>
                  </a:txBody>
                  <a:tcPr/>
                </a:tc>
                <a:tc gridSpan="3">
                  <a:txBody>
                    <a:bodyPr/>
                    <a:lstStyle/>
                    <a:p>
                      <a:pPr algn="ctr" fontAlgn="ctr"/>
                      <a:r>
                        <a:rPr lang="ru-RU" sz="800" b="0" i="0" u="none" strike="noStrike">
                          <a:effectLst/>
                          <a:latin typeface="Arial Cyr" panose="020B0604020202020204" pitchFamily="34" charset="0"/>
                        </a:rPr>
                        <a:t>Дальнейшее использование</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4">
                  <a:txBody>
                    <a:bodyPr/>
                    <a:lstStyle/>
                    <a:p>
                      <a:pPr algn="ctr" fontAlgn="ctr"/>
                      <a:r>
                        <a:rPr lang="ru-RU" sz="800" b="0" i="0" u="none" strike="noStrike">
                          <a:effectLst/>
                          <a:latin typeface="Arial Cyr" panose="020B0604020202020204" pitchFamily="34" charset="0"/>
                        </a:rPr>
                        <a:t>Средства федерального бюджета</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002976342"/>
                  </a:ext>
                </a:extLst>
              </a:tr>
              <a:tr h="394765">
                <a:tc>
                  <a:txBody>
                    <a:bodyPr/>
                    <a:lstStyle/>
                    <a:p>
                      <a:pPr algn="ctr" fontAlgn="ctr"/>
                      <a:r>
                        <a:rPr lang="ru-RU" sz="800" b="0" i="0" u="none" strike="noStrike" dirty="0">
                          <a:effectLst/>
                          <a:latin typeface="Arial Cyr" panose="020B0604020202020204" pitchFamily="34" charset="0"/>
                        </a:rPr>
                        <a:t>ввод в эксплуатацию</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фактического прекращения строительства</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vMerge="1">
                  <a:txBody>
                    <a:bodyPr/>
                    <a:lstStyle/>
                    <a:p>
                      <a:endParaRPr lang="ru-RU"/>
                    </a:p>
                  </a:txBody>
                  <a:tcPr/>
                </a:tc>
                <a:tc hMerge="1" vMerge="1">
                  <a:txBody>
                    <a:bodyPr/>
                    <a:lstStyle/>
                    <a:p>
                      <a:endParaRPr lang="ru-RU"/>
                    </a:p>
                  </a:txBody>
                  <a:tcPr/>
                </a:tc>
                <a:tc gridSpan="2" vMerge="1">
                  <a:txBody>
                    <a:bodyPr/>
                    <a:lstStyle/>
                    <a:p>
                      <a:endParaRPr lang="ru-RU"/>
                    </a:p>
                  </a:txBody>
                  <a:tcPr/>
                </a:tc>
                <a:tc hMerge="1" vMerge="1">
                  <a:txBody>
                    <a:bodyPr/>
                    <a:lstStyle/>
                    <a:p>
                      <a:endParaRPr lang="ru-RU"/>
                    </a:p>
                  </a:txBody>
                  <a:tcPr/>
                </a:tc>
                <a:tc gridSpan="2">
                  <a:txBody>
                    <a:bodyPr/>
                    <a:lstStyle/>
                    <a:p>
                      <a:pPr algn="ctr" fontAlgn="ctr"/>
                      <a:r>
                        <a:rPr lang="ru-RU" sz="800" b="0" i="0" u="none" strike="noStrike">
                          <a:effectLst/>
                          <a:latin typeface="Arial Cyr" panose="020B0604020202020204" pitchFamily="34" charset="0"/>
                        </a:rPr>
                        <a:t>предложение по дальнейшему использованию</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800" b="0" i="0" u="none" strike="noStrike">
                          <a:effectLst/>
                          <a:latin typeface="Arial Cyr" panose="020B0604020202020204" pitchFamily="34" charset="0"/>
                        </a:rPr>
                        <a:t>дата</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средства выделенные, руб.</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освоенные средства, руб.</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800" b="0" i="0" u="none" strike="noStrike">
                          <a:effectLst/>
                          <a:latin typeface="Arial Cyr" panose="020B0604020202020204" pitchFamily="34" charset="0"/>
                        </a:rPr>
                        <a:t>дата</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3135210808"/>
                  </a:ext>
                </a:extLst>
              </a:tr>
              <a:tr h="142787">
                <a:tc>
                  <a:txBody>
                    <a:bodyPr/>
                    <a:lstStyle/>
                    <a:p>
                      <a:pPr algn="ctr" fontAlgn="ctr"/>
                      <a:r>
                        <a:rPr lang="ru-RU" sz="800" b="0" i="0" u="none" strike="noStrike">
                          <a:effectLst/>
                          <a:latin typeface="Arial Cyr" panose="020B0604020202020204" pitchFamily="34" charset="0"/>
                        </a:rPr>
                        <a:t>1</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2</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800" b="0" i="0" u="none" strike="noStrike">
                          <a:effectLst/>
                          <a:latin typeface="Arial Cyr" panose="020B0604020202020204" pitchFamily="34" charset="0"/>
                        </a:rPr>
                        <a:t>3</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ctr"/>
                      <a:r>
                        <a:rPr lang="ru-RU" sz="800" b="0" i="0" u="none" strike="noStrike">
                          <a:effectLst/>
                          <a:latin typeface="Arial Cyr" panose="020B0604020202020204" pitchFamily="34" charset="0"/>
                        </a:rPr>
                        <a:t>4</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ctr"/>
                      <a:r>
                        <a:rPr lang="ru-RU" sz="800" b="0" i="0" u="none" strike="noStrike">
                          <a:effectLst/>
                          <a:latin typeface="Arial Cyr" panose="020B0604020202020204" pitchFamily="34" charset="0"/>
                        </a:rPr>
                        <a:t>5</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800" b="0" i="0" u="none" strike="noStrike">
                          <a:effectLst/>
                          <a:latin typeface="Arial Cyr" panose="020B0604020202020204" pitchFamily="34" charset="0"/>
                        </a:rPr>
                        <a:t>6</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7</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8</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800" b="0" i="0" u="none" strike="noStrike">
                          <a:effectLst/>
                          <a:latin typeface="Arial Cyr" panose="020B0604020202020204" pitchFamily="34" charset="0"/>
                        </a:rPr>
                        <a:t>9</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1150422493"/>
                  </a:ext>
                </a:extLst>
              </a:tr>
              <a:tr h="142787">
                <a:tc>
                  <a:txBody>
                    <a:bodyPr/>
                    <a:lstStyle/>
                    <a:p>
                      <a:pPr algn="ctr"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1259394886"/>
                  </a:ext>
                </a:extLst>
              </a:tr>
              <a:tr h="142787">
                <a:tc gridSpan="13">
                  <a:txBody>
                    <a:bodyPr/>
                    <a:lstStyle/>
                    <a:p>
                      <a:pPr algn="ctr" fontAlgn="b"/>
                      <a:r>
                        <a:rPr lang="ru-RU" sz="800" b="1" i="0" u="none" strike="noStrike" dirty="0">
                          <a:effectLst/>
                          <a:latin typeface="Arial Cyr" panose="020B0604020202020204" pitchFamily="34" charset="0"/>
                        </a:rPr>
                        <a:t>5. Сведения о произведенных достройках, капитальном ремонте, реконструкции, модернизации и иное</a:t>
                      </a: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279867738"/>
                  </a:ext>
                </a:extLst>
              </a:tr>
              <a:tr h="125450">
                <a:tc>
                  <a:txBody>
                    <a:bodyPr/>
                    <a:lstStyle/>
                    <a:p>
                      <a:pPr algn="l" fontAlgn="b"/>
                      <a:endParaRPr lang="ru-RU" sz="800" b="1" i="0" u="none" strike="noStrike" dirty="0">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92180926"/>
                  </a:ext>
                </a:extLst>
              </a:tr>
              <a:tr h="251977">
                <a:tc rowSpan="3" gridSpan="2">
                  <a:txBody>
                    <a:bodyPr/>
                    <a:lstStyle/>
                    <a:p>
                      <a:pPr algn="ctr" fontAlgn="ctr"/>
                      <a:r>
                        <a:rPr lang="ru-RU" sz="800" b="0" i="0" u="none" strike="noStrike" dirty="0">
                          <a:effectLst/>
                          <a:latin typeface="Arial Cyr" panose="020B0604020202020204" pitchFamily="34" charset="0"/>
                        </a:rPr>
                        <a:t>Наименование объекта (части)</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hMerge="1">
                  <a:txBody>
                    <a:bodyPr/>
                    <a:lstStyle/>
                    <a:p>
                      <a:endParaRPr lang="ru-RU"/>
                    </a:p>
                  </a:txBody>
                  <a:tcPr/>
                </a:tc>
                <a:tc rowSpan="3">
                  <a:txBody>
                    <a:bodyPr/>
                    <a:lstStyle/>
                    <a:p>
                      <a:pPr algn="ctr" fontAlgn="ctr"/>
                      <a:r>
                        <a:rPr lang="ru-RU" sz="800" b="0" i="0" u="none" strike="noStrike">
                          <a:effectLst/>
                          <a:latin typeface="Arial Cyr" panose="020B0604020202020204" pitchFamily="34" charset="0"/>
                        </a:rPr>
                        <a:t>Вид работ</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800" b="0" i="0" u="none" strike="noStrike">
                          <a:effectLst/>
                          <a:latin typeface="Arial Cyr" panose="020B0604020202020204" pitchFamily="34" charset="0"/>
                        </a:rPr>
                        <a:t>Наименование контрагента</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ctr"/>
                      <a:r>
                        <a:rPr lang="ru-RU" sz="800" b="0" i="0" u="none" strike="noStrike">
                          <a:effectLst/>
                          <a:latin typeface="Arial Cyr" panose="020B0604020202020204" pitchFamily="34" charset="0"/>
                        </a:rPr>
                        <a:t>Документ - основание произведенных изменений</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6">
                  <a:txBody>
                    <a:bodyPr/>
                    <a:lstStyle/>
                    <a:p>
                      <a:pPr algn="ctr" fontAlgn="ctr"/>
                      <a:r>
                        <a:rPr lang="ru-RU" sz="800" b="0" i="0" u="none" strike="noStrike">
                          <a:effectLst/>
                          <a:latin typeface="Arial Cyr" panose="020B0604020202020204" pitchFamily="34" charset="0"/>
                        </a:rPr>
                        <a:t>Сумма затрат на произведенные работы, руб.</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77450266"/>
                  </a:ext>
                </a:extLst>
              </a:tr>
              <a:tr h="142787">
                <a:tc gridSpan="2"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rowSpan="2">
                  <a:txBody>
                    <a:bodyPr/>
                    <a:lstStyle/>
                    <a:p>
                      <a:pPr algn="ctr" fontAlgn="ctr"/>
                      <a:r>
                        <a:rPr lang="ru-RU" sz="800" b="0" i="0" u="none" strike="noStrike">
                          <a:effectLst/>
                          <a:latin typeface="Arial Cyr" panose="020B0604020202020204" pitchFamily="34" charset="0"/>
                        </a:rPr>
                        <a:t>наименование</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a:effectLst/>
                          <a:latin typeface="Arial Cyr" panose="020B0604020202020204" pitchFamily="34" charset="0"/>
                        </a:rPr>
                        <a:t>дата</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a:effectLst/>
                          <a:latin typeface="Arial Cyr" panose="020B0604020202020204" pitchFamily="34" charset="0"/>
                        </a:rPr>
                        <a:t>номер</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a:effectLst/>
                          <a:latin typeface="Arial Cyr" panose="020B0604020202020204" pitchFamily="34" charset="0"/>
                        </a:rPr>
                        <a:t>всего</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5">
                  <a:txBody>
                    <a:bodyPr/>
                    <a:lstStyle/>
                    <a:p>
                      <a:pPr algn="ctr" fontAlgn="b"/>
                      <a:r>
                        <a:rPr lang="ru-RU" sz="800" b="0" i="0" u="none" strike="noStrike">
                          <a:effectLst/>
                          <a:latin typeface="Arial Cyr" panose="020B0604020202020204" pitchFamily="34" charset="0"/>
                        </a:rPr>
                        <a:t>в том числе по источникам финансового обеспечения</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66172913"/>
                  </a:ext>
                </a:extLst>
              </a:tr>
              <a:tr h="260377">
                <a:tc gridSpan="2"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800" b="0" i="0" u="none" strike="noStrike">
                          <a:effectLst/>
                          <a:latin typeface="Arial Cyr" panose="020B0604020202020204" pitchFamily="34" charset="0"/>
                        </a:rPr>
                        <a:t>за счет ЛБО</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800" b="0" i="0" u="none" strike="noStrike">
                          <a:effectLst/>
                          <a:latin typeface="Arial Cyr" panose="020B0604020202020204" pitchFamily="34" charset="0"/>
                        </a:rPr>
                        <a:t>за счет субсидий, предоставленных из федерального бюджета</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ctr"/>
                      <a:r>
                        <a:rPr lang="ru-RU" sz="800" b="0" i="0" u="none" strike="noStrike">
                          <a:effectLst/>
                          <a:latin typeface="Arial Cyr" panose="020B0604020202020204" pitchFamily="34" charset="0"/>
                        </a:rPr>
                        <a:t>за счет средств правообладателя</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2542036908"/>
                  </a:ext>
                </a:extLst>
              </a:tr>
              <a:tr h="142787">
                <a:tc gridSpan="2">
                  <a:txBody>
                    <a:bodyPr/>
                    <a:lstStyle/>
                    <a:p>
                      <a:pPr algn="ctr" fontAlgn="b"/>
                      <a:r>
                        <a:rPr lang="ru-RU" sz="800" b="0" i="0" u="none" strike="noStrike" dirty="0">
                          <a:effectLst/>
                          <a:latin typeface="Arial Cyr" panose="020B0604020202020204" pitchFamily="34" charset="0"/>
                        </a:rPr>
                        <a:t>1</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800" b="0" i="0" u="none" strike="noStrike">
                          <a:effectLst/>
                          <a:latin typeface="Arial Cyr" panose="020B0604020202020204" pitchFamily="34" charset="0"/>
                        </a:rPr>
                        <a:t>2</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effectLst/>
                          <a:latin typeface="Arial Cyr" panose="020B0604020202020204" pitchFamily="34" charset="0"/>
                        </a:rPr>
                        <a:t>3</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effectLst/>
                          <a:latin typeface="Arial Cyr" panose="020B0604020202020204" pitchFamily="34" charset="0"/>
                        </a:rPr>
                        <a:t>4</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5</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6</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7</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8</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800" b="0" i="0" u="none" strike="noStrike">
                          <a:effectLst/>
                          <a:latin typeface="Arial Cyr" panose="020B0604020202020204" pitchFamily="34" charset="0"/>
                        </a:rPr>
                        <a:t>9</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ctr"/>
                      <a:r>
                        <a:rPr lang="ru-RU" sz="800" b="0" i="0" u="none" strike="noStrike">
                          <a:effectLst/>
                          <a:latin typeface="Arial Cyr" panose="020B0604020202020204" pitchFamily="34" charset="0"/>
                        </a:rPr>
                        <a:t>10</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3608941413"/>
                  </a:ext>
                </a:extLst>
              </a:tr>
              <a:tr h="125989">
                <a:tc gridSpan="2">
                  <a:txBody>
                    <a:bodyPr/>
                    <a:lstStyle/>
                    <a:p>
                      <a:pPr algn="ctr" fontAlgn="ctr"/>
                      <a:r>
                        <a:rPr lang="ru-RU" sz="800" b="0" i="0" u="none" strike="noStrike">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800" b="0" i="0" u="none" strike="noStrike">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800" b="0" i="0" u="none" strike="noStrike">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ctr"/>
                      <a:r>
                        <a:rPr lang="ru-RU" sz="800" b="0" i="0" u="none" strike="noStrike">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434302392"/>
                  </a:ext>
                </a:extLst>
              </a:tr>
              <a:tr h="142787">
                <a:tc gridSpan="13">
                  <a:txBody>
                    <a:bodyPr/>
                    <a:lstStyle/>
                    <a:p>
                      <a:pPr algn="ctr" fontAlgn="b"/>
                      <a:r>
                        <a:rPr lang="ru-RU" sz="800" b="1" i="0" u="none" strike="noStrike" dirty="0">
                          <a:effectLst/>
                          <a:latin typeface="Arial Cyr" panose="020B0604020202020204" pitchFamily="34" charset="0"/>
                        </a:rPr>
                        <a:t>6. Сведения об ограничении (обременении) </a:t>
                      </a: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831661893"/>
                  </a:ext>
                </a:extLst>
              </a:tr>
              <a:tr h="125450">
                <a:tc>
                  <a:txBody>
                    <a:bodyPr/>
                    <a:lstStyle/>
                    <a:p>
                      <a:pPr algn="l" fontAlgn="b"/>
                      <a:endParaRPr lang="ru-RU" sz="800" b="1" i="0" u="none" strike="noStrike" dirty="0">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1"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800" b="0" i="0" u="none" strike="noStrike" dirty="0">
                        <a:effectLst/>
                        <a:latin typeface="Arial Cyr" panose="020B0604020202020204" pitchFamily="34" charset="0"/>
                      </a:endParaRPr>
                    </a:p>
                  </a:txBody>
                  <a:tcPr marL="5468" marR="5468" marT="5468"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 </a:t>
                      </a:r>
                    </a:p>
                  </a:txBody>
                  <a:tcPr marL="5468" marR="5468" marT="5468"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36340896"/>
                  </a:ext>
                </a:extLst>
              </a:tr>
              <a:tr h="285575">
                <a:tc gridSpan="3">
                  <a:txBody>
                    <a:bodyPr/>
                    <a:lstStyle/>
                    <a:p>
                      <a:pPr algn="ctr" fontAlgn="ctr"/>
                      <a:r>
                        <a:rPr lang="ru-RU" sz="800" b="0" i="0" u="none" strike="noStrike" dirty="0">
                          <a:effectLst/>
                          <a:latin typeface="Arial Cyr" panose="020B0604020202020204" pitchFamily="34" charset="0"/>
                        </a:rPr>
                        <a:t>Объект ограничения (обременения)</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hMerge="1">
                  <a:txBody>
                    <a:bodyPr/>
                    <a:lstStyle/>
                    <a:p>
                      <a:endParaRPr lang="ru-RU"/>
                    </a:p>
                  </a:txBody>
                  <a:tcPr/>
                </a:tc>
                <a:tc gridSpan="2">
                  <a:txBody>
                    <a:bodyPr/>
                    <a:lstStyle/>
                    <a:p>
                      <a:pPr algn="ctr" fontAlgn="ctr"/>
                      <a:r>
                        <a:rPr lang="ru-RU" sz="800" b="0" i="0" u="none" strike="noStrike" dirty="0">
                          <a:effectLst/>
                          <a:latin typeface="Arial Cyr" panose="020B0604020202020204" pitchFamily="34" charset="0"/>
                        </a:rPr>
                        <a:t>Документ - основание регистрации ограничения (обременения)</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rowSpan="2" gridSpan="2">
                  <a:txBody>
                    <a:bodyPr/>
                    <a:lstStyle/>
                    <a:p>
                      <a:pPr algn="ctr" fontAlgn="ctr"/>
                      <a:r>
                        <a:rPr lang="ru-RU" sz="800" b="0" i="0" u="none" strike="noStrike">
                          <a:effectLst/>
                          <a:latin typeface="Arial Cyr" panose="020B0604020202020204" pitchFamily="34" charset="0"/>
                        </a:rPr>
                        <a:t>Вид ограничения (обременения)</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gridSpan="3">
                  <a:txBody>
                    <a:bodyPr/>
                    <a:lstStyle/>
                    <a:p>
                      <a:pPr algn="ctr" fontAlgn="ctr"/>
                      <a:r>
                        <a:rPr lang="ru-RU" sz="800" b="0" i="0" u="none" strike="noStrike">
                          <a:effectLst/>
                          <a:latin typeface="Arial Cyr" panose="020B0604020202020204" pitchFamily="34" charset="0"/>
                        </a:rPr>
                        <a:t>Период ограничения (обременения)</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rowSpan="2">
                  <a:txBody>
                    <a:bodyPr/>
                    <a:lstStyle/>
                    <a:p>
                      <a:pPr algn="ctr" fontAlgn="ctr"/>
                      <a:r>
                        <a:rPr lang="ru-RU" sz="800" b="0" i="0" u="none" strike="noStrike" dirty="0">
                          <a:effectLst/>
                          <a:latin typeface="Arial Cyr" panose="020B0604020202020204" pitchFamily="34" charset="0"/>
                        </a:rPr>
                        <a:t>Плата (тариф) за единицу площади, руб.</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gridSpan="2">
                  <a:txBody>
                    <a:bodyPr/>
                    <a:lstStyle/>
                    <a:p>
                      <a:pPr algn="ctr" fontAlgn="ctr"/>
                      <a:r>
                        <a:rPr lang="ru-RU" sz="800" b="0" i="0" u="none" strike="noStrike" dirty="0">
                          <a:effectLst/>
                          <a:latin typeface="Arial Cyr" panose="020B0604020202020204" pitchFamily="34" charset="0"/>
                        </a:rPr>
                        <a:t>Размер платы за ограничение (обременение), руб.</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hMerge="1">
                  <a:txBody>
                    <a:bodyPr/>
                    <a:lstStyle/>
                    <a:p>
                      <a:endParaRPr lang="ru-RU"/>
                    </a:p>
                  </a:txBody>
                  <a:tcPr/>
                </a:tc>
                <a:extLst>
                  <a:ext uri="{0D108BD9-81ED-4DB2-BD59-A6C34878D82A}">
                    <a16:rowId xmlns:a16="http://schemas.microsoft.com/office/drawing/2014/main" val="1398609899"/>
                  </a:ext>
                </a:extLst>
              </a:tr>
              <a:tr h="436761">
                <a:tc>
                  <a:txBody>
                    <a:bodyPr/>
                    <a:lstStyle/>
                    <a:p>
                      <a:pPr algn="ctr" fontAlgn="ctr"/>
                      <a:r>
                        <a:rPr lang="ru-RU" sz="800" b="0" i="0" u="none" strike="noStrike" dirty="0">
                          <a:effectLst/>
                          <a:latin typeface="Arial Cyr" panose="020B0604020202020204" pitchFamily="34" charset="0"/>
                        </a:rPr>
                        <a:t>наименование объекта (части)</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800" b="0" i="0" u="none" strike="noStrike">
                          <a:effectLst/>
                          <a:latin typeface="Arial Cyr" panose="020B0604020202020204" pitchFamily="34" charset="0"/>
                        </a:rPr>
                        <a:t>Наименование единицы измерения</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800" b="0" i="0" u="none" strike="noStrike" dirty="0">
                          <a:effectLst/>
                          <a:latin typeface="Arial Cyr" panose="020B0604020202020204" pitchFamily="34" charset="0"/>
                        </a:rPr>
                        <a:t>мера, всего</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800" b="0" i="0" u="none" strike="noStrike">
                          <a:effectLst/>
                          <a:latin typeface="Arial Cyr" panose="020B0604020202020204" pitchFamily="34" charset="0"/>
                        </a:rPr>
                        <a:t>номер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dirty="0">
                          <a:effectLst/>
                          <a:latin typeface="Arial Cyr" panose="020B0604020202020204" pitchFamily="34" charset="0"/>
                        </a:rPr>
                        <a:t>дата</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vMerge="1">
                  <a:txBody>
                    <a:bodyPr/>
                    <a:lstStyle/>
                    <a:p>
                      <a:endParaRPr lang="ru-RU"/>
                    </a:p>
                  </a:txBody>
                  <a:tcPr/>
                </a:tc>
                <a:tc hMerge="1" vMerge="1">
                  <a:txBody>
                    <a:bodyPr/>
                    <a:lstStyle/>
                    <a:p>
                      <a:endParaRPr lang="ru-RU"/>
                    </a:p>
                  </a:txBody>
                  <a:tcPr/>
                </a:tc>
                <a:tc>
                  <a:txBody>
                    <a:bodyPr/>
                    <a:lstStyle/>
                    <a:p>
                      <a:pPr algn="ctr" fontAlgn="ctr"/>
                      <a:r>
                        <a:rPr lang="ru-RU" sz="800" b="0" i="0" u="none" strike="noStrike">
                          <a:effectLst/>
                          <a:latin typeface="Arial Cyr" panose="020B0604020202020204" pitchFamily="34" charset="0"/>
                        </a:rPr>
                        <a:t>дата начала</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effectLst/>
                          <a:latin typeface="Arial Cyr" panose="020B0604020202020204" pitchFamily="34" charset="0"/>
                        </a:rPr>
                        <a:t>дата окончания</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effectLst/>
                          <a:latin typeface="Arial Cyr" panose="020B0604020202020204" pitchFamily="34" charset="0"/>
                        </a:rPr>
                        <a:t>срок</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gridSpan="2"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1907406718"/>
                  </a:ext>
                </a:extLst>
              </a:tr>
              <a:tr h="142787">
                <a:tc>
                  <a:txBody>
                    <a:bodyPr/>
                    <a:lstStyle/>
                    <a:p>
                      <a:pPr algn="ctr" fontAlgn="ctr"/>
                      <a:r>
                        <a:rPr lang="ru-RU" sz="800" b="0" i="0" u="none" strike="noStrike" dirty="0">
                          <a:effectLst/>
                          <a:latin typeface="Arial Cyr" panose="020B0604020202020204" pitchFamily="34" charset="0"/>
                        </a:rPr>
                        <a:t>1</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800" b="0" i="0" u="none" strike="noStrike">
                          <a:effectLst/>
                          <a:latin typeface="Arial Cyr" panose="020B0604020202020204" pitchFamily="34" charset="0"/>
                        </a:rPr>
                        <a:t>2</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800" b="0" i="0" u="none" strike="noStrike" dirty="0">
                          <a:effectLst/>
                          <a:latin typeface="Arial Cyr" panose="020B0604020202020204" pitchFamily="34" charset="0"/>
                        </a:rPr>
                        <a:t>3</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800" b="0" i="0" u="none" strike="noStrike">
                          <a:effectLst/>
                          <a:latin typeface="Arial Cyr" panose="020B0604020202020204" pitchFamily="34" charset="0"/>
                        </a:rPr>
                        <a:t>4</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dirty="0">
                          <a:effectLst/>
                          <a:latin typeface="Arial Cyr" panose="020B0604020202020204" pitchFamily="34" charset="0"/>
                        </a:rPr>
                        <a:t>5</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ctr"/>
                      <a:r>
                        <a:rPr lang="ru-RU" sz="800" b="0" i="0" u="none" strike="noStrike">
                          <a:effectLst/>
                          <a:latin typeface="Arial Cyr" panose="020B0604020202020204" pitchFamily="34" charset="0"/>
                        </a:rPr>
                        <a:t>6</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ctr" fontAlgn="b"/>
                      <a:r>
                        <a:rPr lang="ru-RU" sz="800" b="0" i="0" u="none" strike="noStrike">
                          <a:effectLst/>
                          <a:latin typeface="Arial Cyr" panose="020B0604020202020204" pitchFamily="34" charset="0"/>
                        </a:rPr>
                        <a:t>7</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effectLst/>
                          <a:latin typeface="Arial Cyr" panose="020B0604020202020204" pitchFamily="34" charset="0"/>
                        </a:rPr>
                        <a:t>8</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effectLst/>
                          <a:latin typeface="Arial Cyr" panose="020B0604020202020204" pitchFamily="34" charset="0"/>
                        </a:rPr>
                        <a:t>9</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effectLst/>
                          <a:latin typeface="Arial Cyr" panose="020B0604020202020204" pitchFamily="34" charset="0"/>
                        </a:rPr>
                        <a:t>10</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ctr"/>
                      <a:r>
                        <a:rPr lang="ru-RU" sz="800" b="0" i="0" u="none" strike="noStrike" dirty="0">
                          <a:effectLst/>
                          <a:latin typeface="Arial Cyr" panose="020B0604020202020204" pitchFamily="34" charset="0"/>
                        </a:rPr>
                        <a:t>11</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extLst>
                  <a:ext uri="{0D108BD9-81ED-4DB2-BD59-A6C34878D82A}">
                    <a16:rowId xmlns:a16="http://schemas.microsoft.com/office/drawing/2014/main" val="1032096588"/>
                  </a:ext>
                </a:extLst>
              </a:tr>
              <a:tr h="125989">
                <a:tc>
                  <a:txBody>
                    <a:bodyPr/>
                    <a:lstStyle/>
                    <a:p>
                      <a:pPr algn="l" fontAlgn="ctr"/>
                      <a:r>
                        <a:rPr lang="ru-RU" sz="800" b="0" i="0" u="none" strike="noStrike" dirty="0">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ctr"/>
                      <a:r>
                        <a:rPr lang="ru-RU" sz="800" b="0" i="0" u="none" strike="noStrike">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ctr"/>
                      <a:r>
                        <a:rPr lang="ru-RU" sz="800" b="0" i="0" u="none" strike="noStrike" dirty="0">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ctr"/>
                      <a:r>
                        <a:rPr lang="ru-RU" sz="800" b="0" i="0" u="none" strike="noStrike">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extLst>
                  <a:ext uri="{0D108BD9-81ED-4DB2-BD59-A6C34878D82A}">
                    <a16:rowId xmlns:a16="http://schemas.microsoft.com/office/drawing/2014/main" val="281883949"/>
                  </a:ext>
                </a:extLst>
              </a:tr>
              <a:tr h="125989">
                <a:tc>
                  <a:txBody>
                    <a:bodyPr/>
                    <a:lstStyle/>
                    <a:p>
                      <a:pPr algn="l" fontAlgn="ctr"/>
                      <a:r>
                        <a:rPr lang="ru-RU" sz="800" b="0" i="0" u="none" strike="noStrike" dirty="0">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ctr"/>
                      <a:r>
                        <a:rPr lang="ru-RU" sz="800" b="0" i="0" u="none" strike="noStrike">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ctr"/>
                      <a:r>
                        <a:rPr lang="ru-RU" sz="800" b="0" i="0" u="none" strike="noStrike" dirty="0">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ctr"/>
                      <a:r>
                        <a:rPr lang="ru-RU" sz="800" b="0" i="0" u="none" strike="noStrike">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extLst>
                  <a:ext uri="{0D108BD9-81ED-4DB2-BD59-A6C34878D82A}">
                    <a16:rowId xmlns:a16="http://schemas.microsoft.com/office/drawing/2014/main" val="4021680596"/>
                  </a:ext>
                </a:extLst>
              </a:tr>
              <a:tr h="125989">
                <a:tc>
                  <a:txBody>
                    <a:bodyPr/>
                    <a:lstStyle/>
                    <a:p>
                      <a:pPr algn="l" fontAlgn="b"/>
                      <a:endParaRPr lang="ru-RU" sz="800" b="0" i="0" u="none" strike="noStrike" dirty="0">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6">
                  <a:txBody>
                    <a:bodyPr/>
                    <a:lstStyle/>
                    <a:p>
                      <a:pPr algn="l" fontAlgn="ctr"/>
                      <a:endParaRPr lang="ru-RU" sz="800" b="0" i="1" u="none" strike="noStrike">
                        <a:effectLst/>
                        <a:latin typeface="Arial Cyr" panose="020B0604020202020204" pitchFamily="34" charset="0"/>
                      </a:endParaRPr>
                    </a:p>
                  </a:txBody>
                  <a:tcPr marL="5468" marR="5468" marT="5468"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38665383"/>
                  </a:ext>
                </a:extLst>
              </a:tr>
              <a:tr h="125989">
                <a:tc gridSpan="4">
                  <a:txBody>
                    <a:bodyPr/>
                    <a:lstStyle/>
                    <a:p>
                      <a:pPr algn="ctr" fontAlgn="ctr"/>
                      <a:r>
                        <a:rPr lang="ru-RU" sz="800" b="0" i="0" u="none" strike="noStrike" dirty="0">
                          <a:effectLst/>
                          <a:latin typeface="Arial Cyr" panose="020B0604020202020204" pitchFamily="34" charset="0"/>
                        </a:rPr>
                        <a:t>Документы - основания ограничения (обременения)</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gridSpan="9">
                  <a:txBody>
                    <a:bodyPr/>
                    <a:lstStyle/>
                    <a:p>
                      <a:pPr algn="ctr" fontAlgn="ctr"/>
                      <a:r>
                        <a:rPr lang="ru-RU" sz="800" b="0" i="0" u="none" strike="noStrike" dirty="0">
                          <a:effectLst/>
                          <a:latin typeface="Arial Cyr" panose="020B0604020202020204" pitchFamily="34" charset="0"/>
                        </a:rPr>
                        <a:t>Сведения о лице в пользу которого установлено ограничение (обременение)</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885813086"/>
                  </a:ext>
                </a:extLst>
              </a:tr>
              <a:tr h="142787">
                <a:tc rowSpan="2" gridSpan="2">
                  <a:txBody>
                    <a:bodyPr/>
                    <a:lstStyle/>
                    <a:p>
                      <a:pPr algn="ctr" fontAlgn="ctr"/>
                      <a:r>
                        <a:rPr lang="ru-RU" sz="800" b="0" i="0" u="none" strike="noStrike" dirty="0">
                          <a:effectLst/>
                          <a:latin typeface="Arial Cyr" panose="020B0604020202020204" pitchFamily="34" charset="0"/>
                        </a:rPr>
                        <a:t>наименование</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ru-RU"/>
                    </a:p>
                  </a:txBody>
                  <a:tcPr/>
                </a:tc>
                <a:tc rowSpan="2">
                  <a:txBody>
                    <a:bodyPr/>
                    <a:lstStyle/>
                    <a:p>
                      <a:pPr algn="ctr" fontAlgn="ctr"/>
                      <a:r>
                        <a:rPr lang="ru-RU" sz="800" b="0" i="0" u="none" strike="noStrike">
                          <a:effectLst/>
                          <a:latin typeface="Arial Cyr" panose="020B0604020202020204" pitchFamily="34" charset="0"/>
                        </a:rPr>
                        <a:t>номер</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a:effectLst/>
                          <a:latin typeface="Arial Cyr" panose="020B0604020202020204" pitchFamily="34" charset="0"/>
                        </a:rPr>
                        <a:t>дата</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gridSpan="2">
                  <a:txBody>
                    <a:bodyPr/>
                    <a:lstStyle/>
                    <a:p>
                      <a:pPr algn="ctr" fontAlgn="ctr"/>
                      <a:r>
                        <a:rPr lang="ru-RU" sz="800" b="0" i="0" u="none" strike="noStrike" dirty="0">
                          <a:effectLst/>
                          <a:latin typeface="Arial Cyr" panose="020B0604020202020204" pitchFamily="34" charset="0"/>
                        </a:rPr>
                        <a:t>наименование</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hMerge="1">
                  <a:txBody>
                    <a:bodyPr/>
                    <a:lstStyle/>
                    <a:p>
                      <a:endParaRPr lang="ru-RU"/>
                    </a:p>
                  </a:txBody>
                  <a:tcPr/>
                </a:tc>
                <a:tc rowSpan="2">
                  <a:txBody>
                    <a:bodyPr/>
                    <a:lstStyle/>
                    <a:p>
                      <a:pPr algn="ctr" fontAlgn="ctr"/>
                      <a:r>
                        <a:rPr lang="ru-RU" sz="800" b="0" i="0" u="none" strike="noStrike">
                          <a:effectLst/>
                          <a:latin typeface="Arial Cyr" panose="020B0604020202020204" pitchFamily="34" charset="0"/>
                        </a:rPr>
                        <a:t>ОГРН (ОГРНИП)</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ru-RU" sz="800" b="0" i="0" u="none" strike="noStrike">
                          <a:effectLst/>
                          <a:latin typeface="Arial Cyr" panose="020B0604020202020204" pitchFamily="34" charset="0"/>
                        </a:rPr>
                        <a:t>ИНН</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ru-RU" sz="800" b="0" i="0" u="none" strike="noStrike">
                          <a:effectLst/>
                          <a:latin typeface="Arial Cyr" panose="020B0604020202020204" pitchFamily="34" charset="0"/>
                        </a:rPr>
                        <a:t>КПП</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ctr"/>
                      <a:r>
                        <a:rPr lang="ru-RU" sz="800" b="0" i="0" u="none" strike="noStrike">
                          <a:effectLst/>
                          <a:latin typeface="Arial Cyr" panose="020B0604020202020204" pitchFamily="34" charset="0"/>
                        </a:rPr>
                        <a:t>коды</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rowSpan="2" gridSpan="2">
                  <a:txBody>
                    <a:bodyPr/>
                    <a:lstStyle/>
                    <a:p>
                      <a:pPr algn="ctr" fontAlgn="ctr"/>
                      <a:r>
                        <a:rPr lang="ru-RU" sz="800" b="0" i="0" u="none" strike="noStrike">
                          <a:effectLst/>
                          <a:latin typeface="Arial Cyr" panose="020B0604020202020204" pitchFamily="34" charset="0"/>
                        </a:rPr>
                        <a:t>карта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hMerge="1">
                  <a:txBody>
                    <a:bodyPr/>
                    <a:lstStyle/>
                    <a:p>
                      <a:endParaRPr lang="ru-RU"/>
                    </a:p>
                  </a:txBody>
                  <a:tcPr/>
                </a:tc>
                <a:extLst>
                  <a:ext uri="{0D108BD9-81ED-4DB2-BD59-A6C34878D82A}">
                    <a16:rowId xmlns:a16="http://schemas.microsoft.com/office/drawing/2014/main" val="1028130342"/>
                  </a:ext>
                </a:extLst>
              </a:tr>
              <a:tr h="142787">
                <a:tc gridSpan="2"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gridSpan="2"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800" b="0" i="0" u="none" strike="noStrike">
                          <a:effectLst/>
                          <a:latin typeface="Arial Cyr" panose="020B0604020202020204" pitchFamily="34" charset="0"/>
                        </a:rPr>
                        <a:t>по ОКОПФ</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800" b="1" i="0" u="none" strike="noStrike" dirty="0">
                          <a:effectLst/>
                          <a:latin typeface="Arial Cyr" panose="020B0604020202020204" pitchFamily="34" charset="0"/>
                        </a:rPr>
                        <a:t>по КИСЭ</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2511208261"/>
                  </a:ext>
                </a:extLst>
              </a:tr>
              <a:tr h="142787">
                <a:tc gridSpan="2">
                  <a:txBody>
                    <a:bodyPr/>
                    <a:lstStyle/>
                    <a:p>
                      <a:pPr algn="ctr" fontAlgn="b"/>
                      <a:r>
                        <a:rPr lang="ru-RU" sz="800" b="0" i="0" u="none" strike="noStrike" dirty="0">
                          <a:effectLst/>
                          <a:latin typeface="Arial Cyr" panose="020B0604020202020204" pitchFamily="34" charset="0"/>
                        </a:rPr>
                        <a:t>12</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800" b="0" i="0" u="none" strike="noStrike">
                          <a:effectLst/>
                          <a:latin typeface="Arial Cyr" panose="020B0604020202020204" pitchFamily="34" charset="0"/>
                        </a:rPr>
                        <a:t>13</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effectLst/>
                          <a:latin typeface="Arial Cyr" panose="020B0604020202020204" pitchFamily="34" charset="0"/>
                        </a:rPr>
                        <a:t>14</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800" b="0" i="0" u="none" strike="noStrike" dirty="0">
                          <a:effectLst/>
                          <a:latin typeface="Arial Cyr" panose="020B0604020202020204" pitchFamily="34" charset="0"/>
                        </a:rPr>
                        <a:t>15</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a:txBody>
                    <a:bodyPr/>
                    <a:lstStyle/>
                    <a:p>
                      <a:pPr algn="ctr" fontAlgn="ctr"/>
                      <a:r>
                        <a:rPr lang="ru-RU" sz="800" b="0" i="0" u="none" strike="noStrike">
                          <a:effectLst/>
                          <a:latin typeface="Arial Cyr" panose="020B0604020202020204" pitchFamily="34" charset="0"/>
                        </a:rPr>
                        <a:t>16</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800" b="0" i="0" u="none" strike="noStrike">
                          <a:effectLst/>
                          <a:latin typeface="Arial Cyr" panose="020B0604020202020204" pitchFamily="34" charset="0"/>
                        </a:rPr>
                        <a:t>17</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800" b="0" i="0" u="none" strike="noStrike">
                          <a:effectLst/>
                          <a:latin typeface="Arial Cyr" panose="020B0604020202020204" pitchFamily="34" charset="0"/>
                        </a:rPr>
                        <a:t>18</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800" b="0" i="0" u="none" strike="noStrike">
                          <a:effectLst/>
                          <a:latin typeface="Arial Cyr" panose="020B0604020202020204" pitchFamily="34" charset="0"/>
                        </a:rPr>
                        <a:t>19</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800" b="0" i="0" u="none" strike="noStrike">
                          <a:effectLst/>
                          <a:latin typeface="Arial Cyr" panose="020B0604020202020204" pitchFamily="34" charset="0"/>
                        </a:rPr>
                        <a:t>20</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b"/>
                      <a:r>
                        <a:rPr lang="ru-RU" sz="800" b="0" i="0" u="none" strike="noStrike">
                          <a:effectLst/>
                          <a:latin typeface="Arial Cyr" panose="020B0604020202020204" pitchFamily="34" charset="0"/>
                        </a:rPr>
                        <a:t>21</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extLst>
                  <a:ext uri="{0D108BD9-81ED-4DB2-BD59-A6C34878D82A}">
                    <a16:rowId xmlns:a16="http://schemas.microsoft.com/office/drawing/2014/main" val="311805922"/>
                  </a:ext>
                </a:extLst>
              </a:tr>
              <a:tr h="142787">
                <a:tc gridSpan="2">
                  <a:txBody>
                    <a:bodyPr/>
                    <a:lstStyle/>
                    <a:p>
                      <a:pPr algn="ctr"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extLst>
                  <a:ext uri="{0D108BD9-81ED-4DB2-BD59-A6C34878D82A}">
                    <a16:rowId xmlns:a16="http://schemas.microsoft.com/office/drawing/2014/main" val="1406696964"/>
                  </a:ext>
                </a:extLst>
              </a:tr>
              <a:tr h="142787">
                <a:tc gridSpan="2">
                  <a:txBody>
                    <a:bodyPr/>
                    <a:lstStyle/>
                    <a:p>
                      <a:pPr algn="ctr"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extLst>
                  <a:ext uri="{0D108BD9-81ED-4DB2-BD59-A6C34878D82A}">
                    <a16:rowId xmlns:a16="http://schemas.microsoft.com/office/drawing/2014/main" val="4167232808"/>
                  </a:ext>
                </a:extLst>
              </a:tr>
              <a:tr h="125450">
                <a:tc>
                  <a:txBody>
                    <a:bodyPr/>
                    <a:lstStyle/>
                    <a:p>
                      <a:pPr algn="l" fontAlgn="b"/>
                      <a:endParaRPr lang="ru-RU" sz="800" b="0" i="0" u="none" strike="noStrike" dirty="0">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dirty="0">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dirty="0">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dirty="0">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dirty="0">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dirty="0">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dirty="0">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dirty="0">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dirty="0">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dirty="0">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586587388"/>
                  </a:ext>
                </a:extLst>
              </a:tr>
              <a:tr h="125989">
                <a:tc gridSpan="13">
                  <a:txBody>
                    <a:bodyPr/>
                    <a:lstStyle/>
                    <a:p>
                      <a:pPr algn="ctr" fontAlgn="b"/>
                      <a:r>
                        <a:rPr lang="ru-RU" sz="800" b="1" i="0" u="none" strike="noStrike" dirty="0">
                          <a:effectLst/>
                          <a:latin typeface="Arial Cyr" panose="020B0604020202020204" pitchFamily="34" charset="0"/>
                        </a:rPr>
                        <a:t>7. Сведения о страховании ограниченного (обремененного) объекта </a:t>
                      </a:r>
                      <a:r>
                        <a:rPr lang="ru-RU" sz="800" b="1" i="0" u="none" strike="noStrike" dirty="0" err="1">
                          <a:effectLst/>
                          <a:latin typeface="Arial Cyr" panose="020B0604020202020204" pitchFamily="34" charset="0"/>
                        </a:rPr>
                        <a:t>арендополучателем</a:t>
                      </a:r>
                      <a:r>
                        <a:rPr lang="ru-RU" sz="800" b="1" i="0" u="none" strike="noStrike" dirty="0">
                          <a:effectLst/>
                          <a:latin typeface="Arial Cyr" panose="020B0604020202020204" pitchFamily="34" charset="0"/>
                        </a:rPr>
                        <a:t> (ссудополучателем)</a:t>
                      </a:r>
                    </a:p>
                  </a:txBody>
                  <a:tcPr marL="5468" marR="5468" marT="5468"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090417841"/>
                  </a:ext>
                </a:extLst>
              </a:tr>
              <a:tr h="125450">
                <a:tc>
                  <a:txBody>
                    <a:bodyPr/>
                    <a:lstStyle/>
                    <a:p>
                      <a:pPr algn="l" fontAlgn="b"/>
                      <a:r>
                        <a:rPr lang="ru-RU" sz="800" b="1" i="0" u="none" strike="noStrike">
                          <a:effectLst/>
                          <a:latin typeface="Arial Cyr" panose="020B0604020202020204" pitchFamily="34" charset="0"/>
                        </a:rPr>
                        <a:t> </a:t>
                      </a: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1" i="0" u="none" strike="noStrike" dirty="0">
                          <a:effectLst/>
                          <a:latin typeface="Arial Cyr" panose="020B0604020202020204" pitchFamily="34" charset="0"/>
                        </a:rPr>
                        <a:t> </a:t>
                      </a: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1" i="0" u="none" strike="noStrike">
                          <a:effectLst/>
                          <a:latin typeface="Arial Cyr" panose="020B0604020202020204" pitchFamily="34" charset="0"/>
                        </a:rPr>
                        <a:t> </a:t>
                      </a: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1" i="0" u="none" strike="noStrike">
                          <a:effectLst/>
                          <a:latin typeface="Arial Cyr" panose="020B0604020202020204" pitchFamily="34" charset="0"/>
                        </a:rPr>
                        <a:t> </a:t>
                      </a: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1" i="0" u="none" strike="noStrike">
                          <a:effectLst/>
                          <a:latin typeface="Arial Cyr" panose="020B0604020202020204" pitchFamily="34" charset="0"/>
                        </a:rPr>
                        <a:t> </a:t>
                      </a: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1" i="0" u="none" strike="noStrike" dirty="0">
                          <a:effectLst/>
                          <a:latin typeface="Arial Cyr" panose="020B0604020202020204" pitchFamily="34" charset="0"/>
                        </a:rPr>
                        <a:t> </a:t>
                      </a: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1" i="0" u="none" strike="noStrike" dirty="0">
                          <a:effectLst/>
                          <a:latin typeface="Arial Cyr" panose="020B0604020202020204" pitchFamily="34" charset="0"/>
                        </a:rPr>
                        <a:t> </a:t>
                      </a: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1" i="0" u="none" strike="noStrike" dirty="0">
                          <a:effectLst/>
                          <a:latin typeface="Arial Cyr" panose="020B0604020202020204" pitchFamily="34" charset="0"/>
                        </a:rPr>
                        <a:t> </a:t>
                      </a: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1" i="0" u="none" strike="noStrike" dirty="0">
                          <a:effectLst/>
                          <a:latin typeface="Arial Cyr" panose="020B0604020202020204" pitchFamily="34" charset="0"/>
                        </a:rPr>
                        <a:t> </a:t>
                      </a: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1" i="0" u="none" strike="noStrike" dirty="0">
                          <a:effectLst/>
                          <a:latin typeface="Arial Cyr" panose="020B0604020202020204" pitchFamily="34" charset="0"/>
                        </a:rPr>
                        <a:t> </a:t>
                      </a: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dirty="0">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dirty="0">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71330858"/>
                  </a:ext>
                </a:extLst>
              </a:tr>
              <a:tr h="293974">
                <a:tc gridSpan="6">
                  <a:txBody>
                    <a:bodyPr/>
                    <a:lstStyle/>
                    <a:p>
                      <a:pPr algn="ctr" fontAlgn="ctr"/>
                      <a:r>
                        <a:rPr lang="ru-RU" sz="800" b="0" i="0" u="none" strike="noStrike" dirty="0">
                          <a:effectLst/>
                          <a:latin typeface="Arial Cyr" panose="020B0604020202020204" pitchFamily="34" charset="0"/>
                        </a:rPr>
                        <a:t>Реквизиты договора страхования</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800" b="0" i="0" u="none" strike="noStrike" dirty="0">
                          <a:effectLst/>
                          <a:latin typeface="Arial Cyr" panose="020B0604020202020204" pitchFamily="34" charset="0"/>
                        </a:rPr>
                        <a:t>Страховщик</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ctr"/>
                      <a:r>
                        <a:rPr lang="ru-RU" sz="800" b="0" i="0" u="none" strike="noStrike" dirty="0">
                          <a:effectLst/>
                          <a:latin typeface="Arial Cyr" panose="020B0604020202020204" pitchFamily="34" charset="0"/>
                        </a:rPr>
                        <a:t>Иные сведения о договоре страхования</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062836949"/>
                  </a:ext>
                </a:extLst>
              </a:tr>
              <a:tr h="142787">
                <a:tc gridSpan="3">
                  <a:txBody>
                    <a:bodyPr/>
                    <a:lstStyle/>
                    <a:p>
                      <a:pPr algn="ctr" fontAlgn="ctr"/>
                      <a:r>
                        <a:rPr lang="ru-RU" sz="800" b="0" i="0" u="none" strike="noStrike" dirty="0">
                          <a:effectLst/>
                          <a:latin typeface="Arial Cyr" panose="020B0604020202020204" pitchFamily="34" charset="0"/>
                        </a:rPr>
                        <a:t>объекта учета (части)</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ctr"/>
                      <a:r>
                        <a:rPr lang="ru-RU" sz="800" b="0" i="0" u="none" strike="noStrike">
                          <a:effectLst/>
                          <a:latin typeface="Arial Cyr" panose="020B0604020202020204" pitchFamily="34" charset="0"/>
                        </a:rPr>
                        <a:t>гражданской ответственности</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2">
                  <a:txBody>
                    <a:bodyPr/>
                    <a:lstStyle/>
                    <a:p>
                      <a:pPr algn="ctr" fontAlgn="ctr"/>
                      <a:r>
                        <a:rPr lang="ru-RU" sz="800" b="0" i="0" u="none" strike="noStrike">
                          <a:effectLst/>
                          <a:latin typeface="Arial Cyr" panose="020B0604020202020204" pitchFamily="34" charset="0"/>
                        </a:rPr>
                        <a:t>объекта учета (части)</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fontAlgn="ctr"/>
                      <a:r>
                        <a:rPr lang="ru-RU" sz="800" b="0" i="0" u="none" strike="noStrike">
                          <a:effectLst/>
                          <a:latin typeface="Arial Cyr" panose="020B0604020202020204" pitchFamily="34" charset="0"/>
                        </a:rPr>
                        <a:t>гражданской ответственности</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a:txBody>
                    <a:bodyPr/>
                    <a:lstStyle/>
                    <a:p>
                      <a:pPr algn="ctr" fontAlgn="ctr"/>
                      <a:r>
                        <a:rPr lang="ru-RU" sz="800" b="0" i="0" u="none" strike="noStrike">
                          <a:effectLst/>
                          <a:latin typeface="Arial Cyr" panose="020B0604020202020204" pitchFamily="34" charset="0"/>
                        </a:rPr>
                        <a:t>объекта учета (части)</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gridSpan="2">
                  <a:txBody>
                    <a:bodyPr/>
                    <a:lstStyle/>
                    <a:p>
                      <a:pPr algn="ctr" fontAlgn="ctr"/>
                      <a:r>
                        <a:rPr lang="ru-RU" sz="800" b="0" i="0" u="none" strike="noStrike" dirty="0">
                          <a:effectLst/>
                          <a:latin typeface="Arial Cyr" panose="020B0604020202020204" pitchFamily="34" charset="0"/>
                        </a:rPr>
                        <a:t>гражданской ответственности</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ru-RU"/>
                    </a:p>
                  </a:txBody>
                  <a:tcPr/>
                </a:tc>
                <a:extLst>
                  <a:ext uri="{0D108BD9-81ED-4DB2-BD59-A6C34878D82A}">
                    <a16:rowId xmlns:a16="http://schemas.microsoft.com/office/drawing/2014/main" val="3330329733"/>
                  </a:ext>
                </a:extLst>
              </a:tr>
              <a:tr h="142787">
                <a:tc>
                  <a:txBody>
                    <a:bodyPr/>
                    <a:lstStyle/>
                    <a:p>
                      <a:pPr algn="ctr" fontAlgn="ctr"/>
                      <a:r>
                        <a:rPr lang="ru-RU" sz="800" b="0" i="0" u="none" strike="noStrike">
                          <a:effectLst/>
                          <a:latin typeface="Arial Cyr" panose="020B0604020202020204" pitchFamily="34" charset="0"/>
                        </a:rPr>
                        <a:t>наименование</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дата</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номер</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наименование</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дата</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номер</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наименование</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ОГРН</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наименование</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dirty="0">
                          <a:effectLst/>
                          <a:latin typeface="Arial Cyr" panose="020B0604020202020204" pitchFamily="34" charset="0"/>
                        </a:rPr>
                        <a:t>ОГРН</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gridSpan="2"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1643709845"/>
                  </a:ext>
                </a:extLst>
              </a:tr>
              <a:tr h="142787">
                <a:tc>
                  <a:txBody>
                    <a:bodyPr/>
                    <a:lstStyle/>
                    <a:p>
                      <a:pPr algn="ctr" fontAlgn="ctr"/>
                      <a:r>
                        <a:rPr lang="ru-RU" sz="800" b="0" i="0" u="none" strike="noStrike">
                          <a:effectLst/>
                          <a:latin typeface="Arial Cyr" panose="020B0604020202020204" pitchFamily="34" charset="0"/>
                        </a:rPr>
                        <a:t>1</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dirty="0">
                          <a:effectLst/>
                          <a:latin typeface="Arial Cyr" panose="020B0604020202020204" pitchFamily="34" charset="0"/>
                        </a:rPr>
                        <a:t>2</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3</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4</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5</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6</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7</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8</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9</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dirty="0">
                          <a:effectLst/>
                          <a:latin typeface="Arial Cyr" panose="020B0604020202020204" pitchFamily="34" charset="0"/>
                        </a:rPr>
                        <a:t>10</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dirty="0">
                          <a:effectLst/>
                          <a:latin typeface="Arial Cyr" panose="020B0604020202020204" pitchFamily="34" charset="0"/>
                        </a:rPr>
                        <a:t>11</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ru-RU" sz="800" b="0" i="0" u="none" strike="noStrike" dirty="0">
                          <a:effectLst/>
                          <a:latin typeface="Arial Cyr" panose="020B0604020202020204" pitchFamily="34" charset="0"/>
                        </a:rPr>
                        <a:t>12</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3173891100"/>
                  </a:ext>
                </a:extLst>
              </a:tr>
              <a:tr h="125989">
                <a:tc>
                  <a:txBody>
                    <a:bodyPr/>
                    <a:lstStyle/>
                    <a:p>
                      <a:pPr algn="l" fontAlgn="ctr"/>
                      <a:r>
                        <a:rPr lang="ru-RU" sz="800" b="0" i="0" u="none" strike="noStrike">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dirty="0">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1618686825"/>
                  </a:ext>
                </a:extLst>
              </a:tr>
              <a:tr h="125989">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800" b="0" i="0" u="none" strike="noStrike" dirty="0">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extLst>
                  <a:ext uri="{0D108BD9-81ED-4DB2-BD59-A6C34878D82A}">
                    <a16:rowId xmlns:a16="http://schemas.microsoft.com/office/drawing/2014/main" val="3491451070"/>
                  </a:ext>
                </a:extLst>
              </a:tr>
              <a:tr h="125989">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dirty="0">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dirty="0">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dirty="0">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dirty="0">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b"/>
                      <a:endParaRPr lang="ru-RU" sz="800" b="0" i="0" u="none" strike="noStrike" dirty="0">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643293150"/>
                  </a:ext>
                </a:extLst>
              </a:tr>
            </a:tbl>
          </a:graphicData>
        </a:graphic>
      </p:graphicFrame>
    </p:spTree>
    <p:extLst>
      <p:ext uri="{BB962C8B-B14F-4D97-AF65-F5344CB8AC3E}">
        <p14:creationId xmlns:p14="http://schemas.microsoft.com/office/powerpoint/2010/main" val="34355314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35496" y="1340768"/>
          <a:ext cx="9108504" cy="2612078"/>
        </p:xfrm>
        <a:graphic>
          <a:graphicData uri="http://schemas.openxmlformats.org/drawingml/2006/table">
            <a:tbl>
              <a:tblPr/>
              <a:tblGrid>
                <a:gridCol w="769276">
                  <a:extLst>
                    <a:ext uri="{9D8B030D-6E8A-4147-A177-3AD203B41FA5}">
                      <a16:colId xmlns:a16="http://schemas.microsoft.com/office/drawing/2014/main" val="1226591526"/>
                    </a:ext>
                  </a:extLst>
                </a:gridCol>
                <a:gridCol w="648787">
                  <a:extLst>
                    <a:ext uri="{9D8B030D-6E8A-4147-A177-3AD203B41FA5}">
                      <a16:colId xmlns:a16="http://schemas.microsoft.com/office/drawing/2014/main" val="2880153044"/>
                    </a:ext>
                  </a:extLst>
                </a:gridCol>
                <a:gridCol w="695130">
                  <a:extLst>
                    <a:ext uri="{9D8B030D-6E8A-4147-A177-3AD203B41FA5}">
                      <a16:colId xmlns:a16="http://schemas.microsoft.com/office/drawing/2014/main" val="178897764"/>
                    </a:ext>
                  </a:extLst>
                </a:gridCol>
                <a:gridCol w="843422">
                  <a:extLst>
                    <a:ext uri="{9D8B030D-6E8A-4147-A177-3AD203B41FA5}">
                      <a16:colId xmlns:a16="http://schemas.microsoft.com/office/drawing/2014/main" val="2179458152"/>
                    </a:ext>
                  </a:extLst>
                </a:gridCol>
                <a:gridCol w="741470">
                  <a:extLst>
                    <a:ext uri="{9D8B030D-6E8A-4147-A177-3AD203B41FA5}">
                      <a16:colId xmlns:a16="http://schemas.microsoft.com/office/drawing/2014/main" val="2150809432"/>
                    </a:ext>
                  </a:extLst>
                </a:gridCol>
                <a:gridCol w="741470">
                  <a:extLst>
                    <a:ext uri="{9D8B030D-6E8A-4147-A177-3AD203B41FA5}">
                      <a16:colId xmlns:a16="http://schemas.microsoft.com/office/drawing/2014/main" val="366591267"/>
                    </a:ext>
                  </a:extLst>
                </a:gridCol>
                <a:gridCol w="713666">
                  <a:extLst>
                    <a:ext uri="{9D8B030D-6E8A-4147-A177-3AD203B41FA5}">
                      <a16:colId xmlns:a16="http://schemas.microsoft.com/office/drawing/2014/main" val="3291609211"/>
                    </a:ext>
                  </a:extLst>
                </a:gridCol>
                <a:gridCol w="676592">
                  <a:extLst>
                    <a:ext uri="{9D8B030D-6E8A-4147-A177-3AD203B41FA5}">
                      <a16:colId xmlns:a16="http://schemas.microsoft.com/office/drawing/2014/main" val="892328560"/>
                    </a:ext>
                  </a:extLst>
                </a:gridCol>
                <a:gridCol w="722934">
                  <a:extLst>
                    <a:ext uri="{9D8B030D-6E8A-4147-A177-3AD203B41FA5}">
                      <a16:colId xmlns:a16="http://schemas.microsoft.com/office/drawing/2014/main" val="2010758559"/>
                    </a:ext>
                  </a:extLst>
                </a:gridCol>
                <a:gridCol w="769276">
                  <a:extLst>
                    <a:ext uri="{9D8B030D-6E8A-4147-A177-3AD203B41FA5}">
                      <a16:colId xmlns:a16="http://schemas.microsoft.com/office/drawing/2014/main" val="3781324124"/>
                    </a:ext>
                  </a:extLst>
                </a:gridCol>
                <a:gridCol w="632567">
                  <a:extLst>
                    <a:ext uri="{9D8B030D-6E8A-4147-A177-3AD203B41FA5}">
                      <a16:colId xmlns:a16="http://schemas.microsoft.com/office/drawing/2014/main" val="101944064"/>
                    </a:ext>
                  </a:extLst>
                </a:gridCol>
                <a:gridCol w="632567">
                  <a:extLst>
                    <a:ext uri="{9D8B030D-6E8A-4147-A177-3AD203B41FA5}">
                      <a16:colId xmlns:a16="http://schemas.microsoft.com/office/drawing/2014/main" val="961585013"/>
                    </a:ext>
                  </a:extLst>
                </a:gridCol>
                <a:gridCol w="521347">
                  <a:extLst>
                    <a:ext uri="{9D8B030D-6E8A-4147-A177-3AD203B41FA5}">
                      <a16:colId xmlns:a16="http://schemas.microsoft.com/office/drawing/2014/main" val="3439368749"/>
                    </a:ext>
                  </a:extLst>
                </a:gridCol>
              </a:tblGrid>
              <a:tr h="142787">
                <a:tc gridSpan="13">
                  <a:txBody>
                    <a:bodyPr/>
                    <a:lstStyle/>
                    <a:p>
                      <a:pPr algn="ctr" fontAlgn="b"/>
                      <a:r>
                        <a:rPr lang="ru-RU" sz="800" b="1" i="0" u="none" strike="noStrike" dirty="0">
                          <a:effectLst/>
                          <a:latin typeface="Arial Cyr" panose="020B0604020202020204" pitchFamily="34" charset="0"/>
                        </a:rPr>
                        <a:t>6. Сведения об ограничении (обременении) </a:t>
                      </a:r>
                    </a:p>
                  </a:txBody>
                  <a:tcPr marL="5468" marR="5468" marT="5468" marB="0" anchor="b">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162491556"/>
                  </a:ext>
                </a:extLst>
              </a:tr>
              <a:tr h="125450">
                <a:tc>
                  <a:txBody>
                    <a:bodyPr/>
                    <a:lstStyle/>
                    <a:p>
                      <a:pPr algn="l" fontAlgn="b"/>
                      <a:endParaRPr lang="ru-RU" sz="800" b="1" i="0" u="none" strike="noStrike" dirty="0">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1"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800" b="0" i="0" u="none" strike="noStrike" dirty="0">
                        <a:effectLst/>
                        <a:latin typeface="Arial Cyr" panose="020B0604020202020204" pitchFamily="34" charset="0"/>
                      </a:endParaRPr>
                    </a:p>
                  </a:txBody>
                  <a:tcPr marL="5468" marR="5468" marT="5468"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effectLst/>
                          <a:latin typeface="Arial Cyr" panose="020B0604020202020204" pitchFamily="34" charset="0"/>
                        </a:rPr>
                        <a:t> </a:t>
                      </a:r>
                    </a:p>
                  </a:txBody>
                  <a:tcPr marL="5468" marR="5468" marT="5468"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endParaRPr lang="ru-RU"/>
                    </a:p>
                  </a:txBody>
                  <a:tcPr marL="5468" marR="5468" marT="5468"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07018977"/>
                  </a:ext>
                </a:extLst>
              </a:tr>
              <a:tr h="285575">
                <a:tc gridSpan="3">
                  <a:txBody>
                    <a:bodyPr/>
                    <a:lstStyle/>
                    <a:p>
                      <a:pPr algn="ctr" fontAlgn="ctr"/>
                      <a:r>
                        <a:rPr lang="ru-RU" sz="800" b="0" i="0" u="none" strike="noStrike" dirty="0">
                          <a:effectLst/>
                          <a:latin typeface="Arial Cyr" panose="020B0604020202020204" pitchFamily="34" charset="0"/>
                        </a:rPr>
                        <a:t>Объект ограничения (обременения)</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hMerge="1">
                  <a:txBody>
                    <a:bodyPr/>
                    <a:lstStyle/>
                    <a:p>
                      <a:endParaRPr lang="ru-RU"/>
                    </a:p>
                  </a:txBody>
                  <a:tcPr/>
                </a:tc>
                <a:tc gridSpan="2">
                  <a:txBody>
                    <a:bodyPr/>
                    <a:lstStyle/>
                    <a:p>
                      <a:pPr algn="ctr" fontAlgn="ctr"/>
                      <a:r>
                        <a:rPr lang="ru-RU" sz="800" b="0" i="0" u="none" strike="noStrike" dirty="0">
                          <a:effectLst/>
                          <a:latin typeface="Arial Cyr" panose="020B0604020202020204" pitchFamily="34" charset="0"/>
                        </a:rPr>
                        <a:t>Документ - основание регистрации ограничения (обременения)</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rowSpan="2" gridSpan="2">
                  <a:txBody>
                    <a:bodyPr/>
                    <a:lstStyle/>
                    <a:p>
                      <a:pPr algn="ctr" fontAlgn="ctr"/>
                      <a:r>
                        <a:rPr lang="ru-RU" sz="800" b="0" i="0" u="none" strike="noStrike">
                          <a:effectLst/>
                          <a:latin typeface="Arial Cyr" panose="020B0604020202020204" pitchFamily="34" charset="0"/>
                        </a:rPr>
                        <a:t>Вид ограничения (обременения)</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gridSpan="3">
                  <a:txBody>
                    <a:bodyPr/>
                    <a:lstStyle/>
                    <a:p>
                      <a:pPr algn="ctr" fontAlgn="ctr"/>
                      <a:r>
                        <a:rPr lang="ru-RU" sz="800" b="0" i="0" u="none" strike="noStrike">
                          <a:effectLst/>
                          <a:latin typeface="Arial Cyr" panose="020B0604020202020204" pitchFamily="34" charset="0"/>
                        </a:rPr>
                        <a:t>Период ограничения (обременения)</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rowSpan="2">
                  <a:txBody>
                    <a:bodyPr/>
                    <a:lstStyle/>
                    <a:p>
                      <a:pPr algn="ctr" fontAlgn="ctr"/>
                      <a:r>
                        <a:rPr lang="ru-RU" sz="800" b="0" i="0" u="none" strike="noStrike" dirty="0">
                          <a:effectLst/>
                          <a:latin typeface="Arial Cyr" panose="020B0604020202020204" pitchFamily="34" charset="0"/>
                        </a:rPr>
                        <a:t>Плата (тариф) за единицу площади, руб.</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gridSpan="2">
                  <a:txBody>
                    <a:bodyPr/>
                    <a:lstStyle/>
                    <a:p>
                      <a:pPr algn="ctr" fontAlgn="ctr"/>
                      <a:r>
                        <a:rPr lang="ru-RU" sz="800" b="0" i="0" u="none" strike="noStrike" dirty="0">
                          <a:effectLst/>
                          <a:latin typeface="Arial Cyr" panose="020B0604020202020204" pitchFamily="34" charset="0"/>
                        </a:rPr>
                        <a:t>Размер платы за ограничение (обременение), руб.</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hMerge="1">
                  <a:txBody>
                    <a:bodyPr/>
                    <a:lstStyle/>
                    <a:p>
                      <a:endParaRPr lang="ru-RU"/>
                    </a:p>
                  </a:txBody>
                  <a:tcPr/>
                </a:tc>
                <a:extLst>
                  <a:ext uri="{0D108BD9-81ED-4DB2-BD59-A6C34878D82A}">
                    <a16:rowId xmlns:a16="http://schemas.microsoft.com/office/drawing/2014/main" val="3991575074"/>
                  </a:ext>
                </a:extLst>
              </a:tr>
              <a:tr h="436761">
                <a:tc>
                  <a:txBody>
                    <a:bodyPr/>
                    <a:lstStyle/>
                    <a:p>
                      <a:pPr algn="ctr" fontAlgn="ctr"/>
                      <a:r>
                        <a:rPr lang="ru-RU" sz="800" b="0" i="0" u="none" strike="noStrike" dirty="0">
                          <a:effectLst/>
                          <a:latin typeface="Arial Cyr" panose="020B0604020202020204" pitchFamily="34" charset="0"/>
                        </a:rPr>
                        <a:t>наименование объекта (части)</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800" b="0" i="0" u="none" strike="noStrike">
                          <a:effectLst/>
                          <a:latin typeface="Arial Cyr" panose="020B0604020202020204" pitchFamily="34" charset="0"/>
                        </a:rPr>
                        <a:t>Наименование единицы измерения</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800" b="0" i="0" u="none" strike="noStrike" dirty="0">
                          <a:effectLst/>
                          <a:latin typeface="Arial Cyr" panose="020B0604020202020204" pitchFamily="34" charset="0"/>
                        </a:rPr>
                        <a:t>мера, всего</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800" b="0" i="0" u="none" strike="noStrike">
                          <a:effectLst/>
                          <a:latin typeface="Arial Cyr" panose="020B0604020202020204" pitchFamily="34" charset="0"/>
                        </a:rPr>
                        <a:t>номер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dirty="0">
                          <a:effectLst/>
                          <a:latin typeface="Arial Cyr" panose="020B0604020202020204" pitchFamily="34" charset="0"/>
                        </a:rPr>
                        <a:t>дата</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vMerge="1">
                  <a:txBody>
                    <a:bodyPr/>
                    <a:lstStyle/>
                    <a:p>
                      <a:endParaRPr lang="ru-RU"/>
                    </a:p>
                  </a:txBody>
                  <a:tcPr/>
                </a:tc>
                <a:tc hMerge="1" vMerge="1">
                  <a:txBody>
                    <a:bodyPr/>
                    <a:lstStyle/>
                    <a:p>
                      <a:endParaRPr lang="ru-RU"/>
                    </a:p>
                  </a:txBody>
                  <a:tcPr/>
                </a:tc>
                <a:tc>
                  <a:txBody>
                    <a:bodyPr/>
                    <a:lstStyle/>
                    <a:p>
                      <a:pPr algn="ctr" fontAlgn="ctr"/>
                      <a:r>
                        <a:rPr lang="ru-RU" sz="800" b="0" i="0" u="none" strike="noStrike">
                          <a:effectLst/>
                          <a:latin typeface="Arial Cyr" panose="020B0604020202020204" pitchFamily="34" charset="0"/>
                        </a:rPr>
                        <a:t>дата начала</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effectLst/>
                          <a:latin typeface="Arial Cyr" panose="020B0604020202020204" pitchFamily="34" charset="0"/>
                        </a:rPr>
                        <a:t>дата окончания</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effectLst/>
                          <a:latin typeface="Arial Cyr" panose="020B0604020202020204" pitchFamily="34" charset="0"/>
                        </a:rPr>
                        <a:t>срок</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gridSpan="2"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4086127054"/>
                  </a:ext>
                </a:extLst>
              </a:tr>
              <a:tr h="142787">
                <a:tc>
                  <a:txBody>
                    <a:bodyPr/>
                    <a:lstStyle/>
                    <a:p>
                      <a:pPr algn="ctr" fontAlgn="ctr"/>
                      <a:r>
                        <a:rPr lang="ru-RU" sz="800" b="0" i="0" u="none" strike="noStrike" dirty="0">
                          <a:effectLst/>
                          <a:latin typeface="Arial Cyr" panose="020B0604020202020204" pitchFamily="34" charset="0"/>
                        </a:rPr>
                        <a:t>1</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800" b="0" i="0" u="none" strike="noStrike">
                          <a:effectLst/>
                          <a:latin typeface="Arial Cyr" panose="020B0604020202020204" pitchFamily="34" charset="0"/>
                        </a:rPr>
                        <a:t>2</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800" b="0" i="0" u="none" strike="noStrike" dirty="0">
                          <a:effectLst/>
                          <a:latin typeface="Arial Cyr" panose="020B0604020202020204" pitchFamily="34" charset="0"/>
                        </a:rPr>
                        <a:t>3</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800" b="0" i="0" u="none" strike="noStrike">
                          <a:effectLst/>
                          <a:latin typeface="Arial Cyr" panose="020B0604020202020204" pitchFamily="34" charset="0"/>
                        </a:rPr>
                        <a:t>4</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dirty="0">
                          <a:effectLst/>
                          <a:latin typeface="Arial Cyr" panose="020B0604020202020204" pitchFamily="34" charset="0"/>
                        </a:rPr>
                        <a:t>5</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ctr"/>
                      <a:r>
                        <a:rPr lang="ru-RU" sz="800" b="0" i="0" u="none" strike="noStrike">
                          <a:effectLst/>
                          <a:latin typeface="Arial Cyr" panose="020B0604020202020204" pitchFamily="34" charset="0"/>
                        </a:rPr>
                        <a:t>6</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ctr" fontAlgn="b"/>
                      <a:r>
                        <a:rPr lang="ru-RU" sz="800" b="0" i="0" u="none" strike="noStrike">
                          <a:effectLst/>
                          <a:latin typeface="Arial Cyr" panose="020B0604020202020204" pitchFamily="34" charset="0"/>
                        </a:rPr>
                        <a:t>7</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effectLst/>
                          <a:latin typeface="Arial Cyr" panose="020B0604020202020204" pitchFamily="34" charset="0"/>
                        </a:rPr>
                        <a:t>8</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effectLst/>
                          <a:latin typeface="Arial Cyr" panose="020B0604020202020204" pitchFamily="34" charset="0"/>
                        </a:rPr>
                        <a:t>9</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effectLst/>
                          <a:latin typeface="Arial Cyr" panose="020B0604020202020204" pitchFamily="34" charset="0"/>
                        </a:rPr>
                        <a:t>10</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ctr"/>
                      <a:r>
                        <a:rPr lang="ru-RU" sz="800" b="0" i="0" u="none" strike="noStrike" dirty="0">
                          <a:effectLst/>
                          <a:latin typeface="Arial Cyr" panose="020B0604020202020204" pitchFamily="34" charset="0"/>
                        </a:rPr>
                        <a:t>11</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extLst>
                  <a:ext uri="{0D108BD9-81ED-4DB2-BD59-A6C34878D82A}">
                    <a16:rowId xmlns:a16="http://schemas.microsoft.com/office/drawing/2014/main" val="1804724807"/>
                  </a:ext>
                </a:extLst>
              </a:tr>
              <a:tr h="125989">
                <a:tc>
                  <a:txBody>
                    <a:bodyPr/>
                    <a:lstStyle/>
                    <a:p>
                      <a:pPr algn="l" fontAlgn="ctr"/>
                      <a:r>
                        <a:rPr lang="ru-RU" sz="800" b="0" i="0" u="none" strike="noStrike" dirty="0">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ctr"/>
                      <a:r>
                        <a:rPr lang="ru-RU" sz="800" b="0" i="0" u="none" strike="noStrike">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ctr"/>
                      <a:r>
                        <a:rPr lang="ru-RU" sz="800" b="0" i="0" u="none" strike="noStrike" dirty="0">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ctr"/>
                      <a:r>
                        <a:rPr lang="ru-RU" sz="800" b="0" i="0" u="none" strike="noStrike">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extLst>
                  <a:ext uri="{0D108BD9-81ED-4DB2-BD59-A6C34878D82A}">
                    <a16:rowId xmlns:a16="http://schemas.microsoft.com/office/drawing/2014/main" val="405699199"/>
                  </a:ext>
                </a:extLst>
              </a:tr>
              <a:tr h="125989">
                <a:tc>
                  <a:txBody>
                    <a:bodyPr/>
                    <a:lstStyle/>
                    <a:p>
                      <a:pPr algn="l" fontAlgn="ctr"/>
                      <a:r>
                        <a:rPr lang="ru-RU" sz="800" b="0" i="0" u="none" strike="noStrike" dirty="0">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ctr"/>
                      <a:r>
                        <a:rPr lang="ru-RU" sz="800" b="0" i="0" u="none" strike="noStrike">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ctr"/>
                      <a:r>
                        <a:rPr lang="ru-RU" sz="800" b="0" i="0" u="none" strike="noStrike" dirty="0">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ctr"/>
                      <a:r>
                        <a:rPr lang="ru-RU" sz="800" b="0" i="0" u="none" strike="noStrike">
                          <a:effectLst/>
                          <a:latin typeface="Arial Cyr" panose="020B0604020202020204" pitchFamily="34" charset="0"/>
                        </a:rPr>
                        <a:t>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extLst>
                  <a:ext uri="{0D108BD9-81ED-4DB2-BD59-A6C34878D82A}">
                    <a16:rowId xmlns:a16="http://schemas.microsoft.com/office/drawing/2014/main" val="2808355149"/>
                  </a:ext>
                </a:extLst>
              </a:tr>
              <a:tr h="125989">
                <a:tc>
                  <a:txBody>
                    <a:bodyPr/>
                    <a:lstStyle/>
                    <a:p>
                      <a:pPr algn="l" fontAlgn="b"/>
                      <a:endParaRPr lang="ru-RU" sz="800" b="0" i="0" u="none" strike="noStrike" dirty="0">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effectLst/>
                        <a:latin typeface="Arial Cyr" panose="020B0604020202020204" pitchFamily="34" charset="0"/>
                      </a:endParaRPr>
                    </a:p>
                  </a:txBody>
                  <a:tcPr marL="5468" marR="5468" marT="546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6">
                  <a:txBody>
                    <a:bodyPr/>
                    <a:lstStyle/>
                    <a:p>
                      <a:pPr algn="l" fontAlgn="ctr"/>
                      <a:endParaRPr lang="ru-RU" sz="800" b="0" i="1" u="none" strike="noStrike">
                        <a:effectLst/>
                        <a:latin typeface="Arial Cyr" panose="020B0604020202020204" pitchFamily="34" charset="0"/>
                      </a:endParaRPr>
                    </a:p>
                  </a:txBody>
                  <a:tcPr marL="5468" marR="5468" marT="5468"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endParaRPr lang="ru-RU"/>
                    </a:p>
                  </a:txBody>
                  <a:tcPr marL="5468" marR="5468" marT="546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00470557"/>
                  </a:ext>
                </a:extLst>
              </a:tr>
              <a:tr h="125989">
                <a:tc gridSpan="4">
                  <a:txBody>
                    <a:bodyPr/>
                    <a:lstStyle/>
                    <a:p>
                      <a:pPr algn="ctr" fontAlgn="ctr"/>
                      <a:r>
                        <a:rPr lang="ru-RU" sz="800" b="0" i="0" u="none" strike="noStrike" dirty="0">
                          <a:effectLst/>
                          <a:latin typeface="Arial Cyr" panose="020B0604020202020204" pitchFamily="34" charset="0"/>
                        </a:rPr>
                        <a:t>Документы - основания ограничения (обременения)</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gridSpan="9">
                  <a:txBody>
                    <a:bodyPr/>
                    <a:lstStyle/>
                    <a:p>
                      <a:pPr algn="ctr" fontAlgn="ctr"/>
                      <a:r>
                        <a:rPr lang="ru-RU" sz="800" b="0" i="0" u="none" strike="noStrike" dirty="0">
                          <a:effectLst/>
                          <a:latin typeface="Arial Cyr" panose="020B0604020202020204" pitchFamily="34" charset="0"/>
                        </a:rPr>
                        <a:t>Сведения о лице в пользу которого установлено ограничение (обременение)</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096067189"/>
                  </a:ext>
                </a:extLst>
              </a:tr>
              <a:tr h="142787">
                <a:tc rowSpan="2" gridSpan="2">
                  <a:txBody>
                    <a:bodyPr/>
                    <a:lstStyle/>
                    <a:p>
                      <a:pPr algn="ctr" fontAlgn="ctr"/>
                      <a:r>
                        <a:rPr lang="ru-RU" sz="800" b="0" i="0" u="none" strike="noStrike" dirty="0">
                          <a:effectLst/>
                          <a:latin typeface="Arial Cyr" panose="020B0604020202020204" pitchFamily="34" charset="0"/>
                        </a:rPr>
                        <a:t>наименование</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ru-RU"/>
                    </a:p>
                  </a:txBody>
                  <a:tcPr/>
                </a:tc>
                <a:tc rowSpan="2">
                  <a:txBody>
                    <a:bodyPr/>
                    <a:lstStyle/>
                    <a:p>
                      <a:pPr algn="ctr" fontAlgn="ctr"/>
                      <a:r>
                        <a:rPr lang="ru-RU" sz="800" b="0" i="0" u="none" strike="noStrike">
                          <a:effectLst/>
                          <a:latin typeface="Arial Cyr" panose="020B0604020202020204" pitchFamily="34" charset="0"/>
                        </a:rPr>
                        <a:t>номер</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a:effectLst/>
                          <a:latin typeface="Arial Cyr" panose="020B0604020202020204" pitchFamily="34" charset="0"/>
                        </a:rPr>
                        <a:t>дата</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gridSpan="2">
                  <a:txBody>
                    <a:bodyPr/>
                    <a:lstStyle/>
                    <a:p>
                      <a:pPr algn="ctr" fontAlgn="ctr"/>
                      <a:r>
                        <a:rPr lang="ru-RU" sz="800" b="0" i="0" u="none" strike="noStrike" dirty="0">
                          <a:effectLst/>
                          <a:latin typeface="Arial Cyr" panose="020B0604020202020204" pitchFamily="34" charset="0"/>
                        </a:rPr>
                        <a:t>наименование</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hMerge="1">
                  <a:txBody>
                    <a:bodyPr/>
                    <a:lstStyle/>
                    <a:p>
                      <a:endParaRPr lang="ru-RU"/>
                    </a:p>
                  </a:txBody>
                  <a:tcPr/>
                </a:tc>
                <a:tc rowSpan="2">
                  <a:txBody>
                    <a:bodyPr/>
                    <a:lstStyle/>
                    <a:p>
                      <a:pPr algn="ctr" fontAlgn="ctr"/>
                      <a:r>
                        <a:rPr lang="ru-RU" sz="800" b="0" i="0" u="none" strike="noStrike" dirty="0">
                          <a:effectLst/>
                          <a:latin typeface="Arial Cyr" panose="020B0604020202020204" pitchFamily="34" charset="0"/>
                        </a:rPr>
                        <a:t>ОГРН (ОГРНИП)</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ru-RU" sz="800" b="0" i="0" u="none" strike="noStrike">
                          <a:effectLst/>
                          <a:latin typeface="Arial Cyr" panose="020B0604020202020204" pitchFamily="34" charset="0"/>
                        </a:rPr>
                        <a:t>ИНН</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ru-RU" sz="800" b="0" i="0" u="none" strike="noStrike">
                          <a:effectLst/>
                          <a:latin typeface="Arial Cyr" panose="020B0604020202020204" pitchFamily="34" charset="0"/>
                        </a:rPr>
                        <a:t>КПП</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ctr"/>
                      <a:r>
                        <a:rPr lang="ru-RU" sz="800" b="0" i="0" u="none" strike="noStrike">
                          <a:effectLst/>
                          <a:latin typeface="Arial Cyr" panose="020B0604020202020204" pitchFamily="34" charset="0"/>
                        </a:rPr>
                        <a:t>коды</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rowSpan="2" gridSpan="2">
                  <a:txBody>
                    <a:bodyPr/>
                    <a:lstStyle/>
                    <a:p>
                      <a:pPr algn="ctr" fontAlgn="ctr"/>
                      <a:r>
                        <a:rPr lang="ru-RU" sz="800" b="0" i="0" u="none" strike="noStrike">
                          <a:effectLst/>
                          <a:latin typeface="Arial Cyr" panose="020B0604020202020204" pitchFamily="34" charset="0"/>
                        </a:rPr>
                        <a:t>карта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hMerge="1">
                  <a:txBody>
                    <a:bodyPr/>
                    <a:lstStyle/>
                    <a:p>
                      <a:endParaRPr lang="ru-RU"/>
                    </a:p>
                  </a:txBody>
                  <a:tcPr/>
                </a:tc>
                <a:extLst>
                  <a:ext uri="{0D108BD9-81ED-4DB2-BD59-A6C34878D82A}">
                    <a16:rowId xmlns:a16="http://schemas.microsoft.com/office/drawing/2014/main" val="1942371412"/>
                  </a:ext>
                </a:extLst>
              </a:tr>
              <a:tr h="142787">
                <a:tc gridSpan="2"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gridSpan="2"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800" b="0" i="0" u="none" strike="noStrike">
                          <a:effectLst/>
                          <a:latin typeface="Arial Cyr" panose="020B0604020202020204" pitchFamily="34" charset="0"/>
                        </a:rPr>
                        <a:t>по ОКОПФ</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800" b="1" i="0" u="none" strike="noStrike" dirty="0">
                          <a:effectLst/>
                          <a:latin typeface="Arial Cyr" panose="020B0604020202020204" pitchFamily="34" charset="0"/>
                        </a:rPr>
                        <a:t>по КИСЭ</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3186490140"/>
                  </a:ext>
                </a:extLst>
              </a:tr>
              <a:tr h="142787">
                <a:tc gridSpan="2">
                  <a:txBody>
                    <a:bodyPr/>
                    <a:lstStyle/>
                    <a:p>
                      <a:pPr algn="ctr" fontAlgn="b"/>
                      <a:r>
                        <a:rPr lang="ru-RU" sz="800" b="0" i="0" u="none" strike="noStrike" dirty="0">
                          <a:effectLst/>
                          <a:latin typeface="Arial Cyr" panose="020B0604020202020204" pitchFamily="34" charset="0"/>
                        </a:rPr>
                        <a:t>12</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b"/>
                      <a:r>
                        <a:rPr lang="ru-RU" sz="800" b="0" i="0" u="none" strike="noStrike">
                          <a:effectLst/>
                          <a:latin typeface="Arial Cyr" panose="020B0604020202020204" pitchFamily="34" charset="0"/>
                        </a:rPr>
                        <a:t>13</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dirty="0">
                          <a:effectLst/>
                          <a:latin typeface="Arial Cyr" panose="020B0604020202020204" pitchFamily="34" charset="0"/>
                        </a:rPr>
                        <a:t>14</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800" b="0" i="0" u="none" strike="noStrike" dirty="0">
                          <a:effectLst/>
                          <a:latin typeface="Arial Cyr" panose="020B0604020202020204" pitchFamily="34" charset="0"/>
                        </a:rPr>
                        <a:t>15</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a:txBody>
                    <a:bodyPr/>
                    <a:lstStyle/>
                    <a:p>
                      <a:pPr algn="ctr" fontAlgn="ctr"/>
                      <a:r>
                        <a:rPr lang="ru-RU" sz="800" b="0" i="0" u="none" strike="noStrike" dirty="0">
                          <a:effectLst/>
                          <a:latin typeface="Arial Cyr" panose="020B0604020202020204" pitchFamily="34" charset="0"/>
                        </a:rPr>
                        <a:t>16</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800" b="0" i="0" u="none" strike="noStrike" dirty="0">
                          <a:effectLst/>
                          <a:latin typeface="Arial Cyr" panose="020B0604020202020204" pitchFamily="34" charset="0"/>
                        </a:rPr>
                        <a:t>17</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800" b="0" i="0" u="none" strike="noStrike" dirty="0">
                          <a:effectLst/>
                          <a:latin typeface="Arial Cyr" panose="020B0604020202020204" pitchFamily="34" charset="0"/>
                        </a:rPr>
                        <a:t>18</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800" b="0" i="0" u="none" strike="noStrike">
                          <a:effectLst/>
                          <a:latin typeface="Arial Cyr" panose="020B0604020202020204" pitchFamily="34" charset="0"/>
                        </a:rPr>
                        <a:t>19</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800" b="0" i="0" u="none" strike="noStrike">
                          <a:effectLst/>
                          <a:latin typeface="Arial Cyr" panose="020B0604020202020204" pitchFamily="34" charset="0"/>
                        </a:rPr>
                        <a:t>20</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b"/>
                      <a:r>
                        <a:rPr lang="ru-RU" sz="800" b="0" i="0" u="none" strike="noStrike">
                          <a:effectLst/>
                          <a:latin typeface="Arial Cyr" panose="020B0604020202020204" pitchFamily="34" charset="0"/>
                        </a:rPr>
                        <a:t>21</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extLst>
                  <a:ext uri="{0D108BD9-81ED-4DB2-BD59-A6C34878D82A}">
                    <a16:rowId xmlns:a16="http://schemas.microsoft.com/office/drawing/2014/main" val="4101590611"/>
                  </a:ext>
                </a:extLst>
              </a:tr>
              <a:tr h="142787">
                <a:tc gridSpan="2">
                  <a:txBody>
                    <a:bodyPr/>
                    <a:lstStyle/>
                    <a:p>
                      <a:pPr algn="ctr"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extLst>
                  <a:ext uri="{0D108BD9-81ED-4DB2-BD59-A6C34878D82A}">
                    <a16:rowId xmlns:a16="http://schemas.microsoft.com/office/drawing/2014/main" val="1990170893"/>
                  </a:ext>
                </a:extLst>
              </a:tr>
              <a:tr h="142787">
                <a:tc gridSpan="2">
                  <a:txBody>
                    <a:bodyPr/>
                    <a:lstStyle/>
                    <a:p>
                      <a:pPr algn="ctr"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8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b"/>
                      <a:r>
                        <a:rPr lang="ru-RU" sz="8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extLst>
                  <a:ext uri="{0D108BD9-81ED-4DB2-BD59-A6C34878D82A}">
                    <a16:rowId xmlns:a16="http://schemas.microsoft.com/office/drawing/2014/main" val="3585956426"/>
                  </a:ext>
                </a:extLst>
              </a:tr>
            </a:tbl>
          </a:graphicData>
        </a:graphic>
      </p:graphicFrame>
      <p:sp>
        <p:nvSpPr>
          <p:cNvPr id="3" name="Выноска со стрелкой вниз 2"/>
          <p:cNvSpPr/>
          <p:nvPr/>
        </p:nvSpPr>
        <p:spPr>
          <a:xfrm>
            <a:off x="1475656" y="188640"/>
            <a:ext cx="6480720" cy="1008112"/>
          </a:xfrm>
          <a:prstGeom prst="down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panose="020F0502020204030204"/>
                <a:ea typeface="+mn-ea"/>
                <a:cs typeface="+mn-cs"/>
              </a:rPr>
              <a:t>Аренда, безвозмездное пользование</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panose="020F0502020204030204"/>
                <a:ea typeface="+mn-ea"/>
                <a:cs typeface="+mn-cs"/>
              </a:rPr>
              <a:t>(для земельных участков – сервитут)</a:t>
            </a:r>
            <a:endParaRPr kumimoji="0" lang="ru-RU" sz="18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590929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243049" y="6133555"/>
            <a:ext cx="8892480" cy="707886"/>
          </a:xfrm>
          <a:prstGeom prst="rect">
            <a:avLst/>
          </a:prstGeom>
          <a:solidFill>
            <a:schemeClr val="accent3">
              <a:lumMod val="20000"/>
              <a:lumOff val="80000"/>
            </a:schemeClr>
          </a:solidFill>
        </p:spPr>
        <p:style>
          <a:lnRef idx="1">
            <a:schemeClr val="accent6"/>
          </a:lnRef>
          <a:fillRef idx="2">
            <a:schemeClr val="accent6"/>
          </a:fillRef>
          <a:effectRef idx="1">
            <a:schemeClr val="accent6"/>
          </a:effectRef>
          <a:fontRef idx="minor">
            <a:schemeClr val="dk1"/>
          </a:fontRef>
        </p:style>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предоставление информации для </a:t>
            </a:r>
            <a:r>
              <a:rPr kumimoji="0" lang="ru-RU" sz="2000" b="1"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размещения на ЕПБС </a:t>
            </a:r>
            <a:r>
              <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(аналогично как по субсидиям из федерального бюджета)</a:t>
            </a:r>
            <a:endPar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 name="Прямоугольник 3"/>
          <p:cNvSpPr/>
          <p:nvPr/>
        </p:nvSpPr>
        <p:spPr>
          <a:xfrm>
            <a:off x="-86862" y="248845"/>
            <a:ext cx="9252520" cy="140038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200" b="1"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Аналогичные нормы для субсидий из бюджетов субъектов РФ (местных бюджетов),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100" b="1"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если есть </a:t>
            </a:r>
            <a:r>
              <a:rPr kumimoji="0" lang="ru-RU" sz="2100" b="1" i="0" u="none" strike="noStrike" kern="1200" cap="none" spc="0" normalizeH="0" baseline="0" noProof="0" dirty="0" err="1" smtClean="0">
                <a:ln>
                  <a:noFill/>
                </a:ln>
                <a:solidFill>
                  <a:prstClr val="black"/>
                </a:solidFill>
                <a:effectLst/>
                <a:uLnTx/>
                <a:uFillTx/>
                <a:latin typeface="Arial" panose="020B0604020202020204" pitchFamily="34" charset="0"/>
                <a:ea typeface="+mn-ea"/>
                <a:cs typeface="Arial" panose="020B0604020202020204" pitchFamily="34" charset="0"/>
              </a:rPr>
              <a:t>софинансирование</a:t>
            </a:r>
            <a:r>
              <a:rPr kumimoji="0" lang="ru-RU" sz="2100" b="1"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 расходов из федерального бюджета</a:t>
            </a:r>
            <a:endParaRPr kumimoji="0" lang="ru-RU" sz="21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ru-RU" sz="2000" b="1"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новые пункты 26.</a:t>
            </a:r>
            <a:r>
              <a:rPr kumimoji="0" lang="en-US" sz="2000" b="1"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5</a:t>
            </a:r>
            <a:r>
              <a:rPr kumimoji="0" lang="ru-RU" sz="2000" b="1"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 и 26.</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6</a:t>
            </a:r>
            <a:r>
              <a:rPr kumimoji="0" lang="ru-RU" sz="2000" b="1"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 </a:t>
            </a:r>
            <a:r>
              <a:rPr kumimoji="0" lang="ru-RU" sz="2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Положения)</a:t>
            </a:r>
            <a:endPar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Прямоугольник 4"/>
          <p:cNvSpPr/>
          <p:nvPr/>
        </p:nvSpPr>
        <p:spPr>
          <a:xfrm>
            <a:off x="228241" y="1649228"/>
            <a:ext cx="8902963" cy="1323439"/>
          </a:xfrm>
          <a:prstGeom prst="rect">
            <a:avLst/>
          </a:prstGeom>
          <a:solidFill>
            <a:schemeClr val="accent3">
              <a:lumMod val="20000"/>
              <a:lumOff val="80000"/>
            </a:schemeClr>
          </a:solidFill>
        </p:spPr>
        <p:style>
          <a:lnRef idx="1">
            <a:schemeClr val="accent5"/>
          </a:lnRef>
          <a:fillRef idx="2">
            <a:schemeClr val="accent5"/>
          </a:fillRef>
          <a:effectRef idx="1">
            <a:schemeClr val="accent5"/>
          </a:effectRef>
          <a:fontRef idx="minor">
            <a:schemeClr val="dk1"/>
          </a:fontRef>
        </p:style>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В соглашения о предоставлении субсидий из </a:t>
            </a:r>
            <a:r>
              <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ФБ бюджету </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субъекта </a:t>
            </a:r>
            <a:r>
              <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РФ (из бюджета субъекта РФ местному бюджету) </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включаются </a:t>
            </a:r>
            <a:r>
              <a:rPr kumimoji="0" lang="ru-RU" sz="2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обязательства субъекта </a:t>
            </a:r>
            <a:r>
              <a:rPr kumimoji="0" lang="ru-RU" sz="2000" b="1"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РФ (муниципального образования) </a:t>
            </a:r>
            <a:r>
              <a:rPr kumimoji="0" lang="ru-RU" sz="2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обеспечить</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6" name="Прямоугольник 5"/>
          <p:cNvSpPr/>
          <p:nvPr/>
        </p:nvSpPr>
        <p:spPr>
          <a:xfrm>
            <a:off x="240328" y="3086567"/>
            <a:ext cx="8894153" cy="1323439"/>
          </a:xfrm>
          <a:prstGeom prst="rect">
            <a:avLst/>
          </a:prstGeom>
          <a:solidFill>
            <a:schemeClr val="tx2">
              <a:lumMod val="20000"/>
              <a:lumOff val="80000"/>
            </a:schemeClr>
          </a:solidFill>
        </p:spPr>
        <p:style>
          <a:lnRef idx="1">
            <a:schemeClr val="accent3"/>
          </a:lnRef>
          <a:fillRef idx="2">
            <a:schemeClr val="accent3"/>
          </a:fillRef>
          <a:effectRef idx="1">
            <a:schemeClr val="accent3"/>
          </a:effectRef>
          <a:fontRef idx="minor">
            <a:schemeClr val="dk1"/>
          </a:fontRef>
        </p:style>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заключение договоров о предоставлении субсидий юр. лицам (кроме госзадания), ИП, физ лицам </a:t>
            </a:r>
            <a:r>
              <a:rPr kumimoji="0" lang="ru-RU" sz="2000" b="1"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в Электронном бюджете по типовым формам</a:t>
            </a:r>
            <a:r>
              <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 </a:t>
            </a:r>
            <a:r>
              <a:rPr kumimoji="0" lang="ru-RU" sz="2000" b="1"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установленным Минфином России </a:t>
            </a:r>
            <a:r>
              <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для субсидий из федерального бюджета</a:t>
            </a:r>
            <a:endPar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Прямоугольник 6"/>
          <p:cNvSpPr/>
          <p:nvPr/>
        </p:nvSpPr>
        <p:spPr>
          <a:xfrm>
            <a:off x="241376" y="4410006"/>
            <a:ext cx="8892480" cy="707886"/>
          </a:xfrm>
          <a:prstGeom prst="rect">
            <a:avLst/>
          </a:prstGeom>
          <a:solidFill>
            <a:schemeClr val="accent3">
              <a:lumMod val="20000"/>
              <a:lumOff val="80000"/>
            </a:schemeClr>
          </a:solidFill>
        </p:spPr>
        <p:style>
          <a:lnRef idx="1">
            <a:schemeClr val="accent2"/>
          </a:lnRef>
          <a:fillRef idx="2">
            <a:schemeClr val="accent2"/>
          </a:fillRef>
          <a:effectRef idx="1">
            <a:schemeClr val="accent2"/>
          </a:effectRef>
          <a:fontRef idx="minor">
            <a:schemeClr val="dk1"/>
          </a:fontRef>
        </p:style>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предоставление </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информации об указанных субсидиях, а также сведений об их использовании </a:t>
            </a:r>
            <a:r>
              <a:rPr kumimoji="0" lang="ru-RU" sz="2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для включения в реестр соглашений</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8" name="Прямоугольник 7"/>
          <p:cNvSpPr/>
          <p:nvPr/>
        </p:nvSpPr>
        <p:spPr>
          <a:xfrm>
            <a:off x="238724" y="5117892"/>
            <a:ext cx="8892480" cy="1015663"/>
          </a:xfrm>
          <a:prstGeom prst="rect">
            <a:avLst/>
          </a:prstGeom>
          <a:solidFill>
            <a:schemeClr val="tx2">
              <a:lumMod val="20000"/>
              <a:lumOff val="80000"/>
            </a:schemeClr>
          </a:solidFill>
        </p:spPr>
        <p:style>
          <a:lnRef idx="1">
            <a:schemeClr val="accent4"/>
          </a:lnRef>
          <a:fillRef idx="2">
            <a:schemeClr val="accent4"/>
          </a:fillRef>
          <a:effectRef idx="1">
            <a:schemeClr val="accent4"/>
          </a:effectRef>
          <a:fontRef idx="minor">
            <a:schemeClr val="dk1"/>
          </a:fontRef>
        </p:style>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включение </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в соглашения с юр. лицами, ИП, физ. лицами условий, </a:t>
            </a:r>
            <a:r>
              <a:rPr kumimoji="0" lang="ru-RU" sz="2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аналогичных условиям</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предусмотренным пунктами 26.1 - </a:t>
            </a:r>
            <a:r>
              <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26.</a:t>
            </a:r>
            <a:r>
              <a:rPr kumimoji="0" lang="en-US"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4</a:t>
            </a:r>
            <a:r>
              <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 </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Положения; </a:t>
            </a:r>
          </a:p>
        </p:txBody>
      </p:sp>
    </p:spTree>
    <p:extLst>
      <p:ext uri="{BB962C8B-B14F-4D97-AF65-F5344CB8AC3E}">
        <p14:creationId xmlns:p14="http://schemas.microsoft.com/office/powerpoint/2010/main" val="2513999342"/>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19581" y="792087"/>
          <a:ext cx="8928992" cy="3334775"/>
        </p:xfrm>
        <a:graphic>
          <a:graphicData uri="http://schemas.openxmlformats.org/drawingml/2006/table">
            <a:tbl>
              <a:tblPr/>
              <a:tblGrid>
                <a:gridCol w="1076186">
                  <a:extLst>
                    <a:ext uri="{9D8B030D-6E8A-4147-A177-3AD203B41FA5}">
                      <a16:colId xmlns:a16="http://schemas.microsoft.com/office/drawing/2014/main" val="1933826179"/>
                    </a:ext>
                  </a:extLst>
                </a:gridCol>
                <a:gridCol w="1076186">
                  <a:extLst>
                    <a:ext uri="{9D8B030D-6E8A-4147-A177-3AD203B41FA5}">
                      <a16:colId xmlns:a16="http://schemas.microsoft.com/office/drawing/2014/main" val="593227150"/>
                    </a:ext>
                  </a:extLst>
                </a:gridCol>
                <a:gridCol w="1035830">
                  <a:extLst>
                    <a:ext uri="{9D8B030D-6E8A-4147-A177-3AD203B41FA5}">
                      <a16:colId xmlns:a16="http://schemas.microsoft.com/office/drawing/2014/main" val="142298700"/>
                    </a:ext>
                  </a:extLst>
                </a:gridCol>
                <a:gridCol w="982022">
                  <a:extLst>
                    <a:ext uri="{9D8B030D-6E8A-4147-A177-3AD203B41FA5}">
                      <a16:colId xmlns:a16="http://schemas.microsoft.com/office/drawing/2014/main" val="1382091481"/>
                    </a:ext>
                  </a:extLst>
                </a:gridCol>
                <a:gridCol w="1049283">
                  <a:extLst>
                    <a:ext uri="{9D8B030D-6E8A-4147-A177-3AD203B41FA5}">
                      <a16:colId xmlns:a16="http://schemas.microsoft.com/office/drawing/2014/main" val="3415783108"/>
                    </a:ext>
                  </a:extLst>
                </a:gridCol>
                <a:gridCol w="1116544">
                  <a:extLst>
                    <a:ext uri="{9D8B030D-6E8A-4147-A177-3AD203B41FA5}">
                      <a16:colId xmlns:a16="http://schemas.microsoft.com/office/drawing/2014/main" val="784133973"/>
                    </a:ext>
                  </a:extLst>
                </a:gridCol>
                <a:gridCol w="918123">
                  <a:extLst>
                    <a:ext uri="{9D8B030D-6E8A-4147-A177-3AD203B41FA5}">
                      <a16:colId xmlns:a16="http://schemas.microsoft.com/office/drawing/2014/main" val="775925180"/>
                    </a:ext>
                  </a:extLst>
                </a:gridCol>
                <a:gridCol w="918123">
                  <a:extLst>
                    <a:ext uri="{9D8B030D-6E8A-4147-A177-3AD203B41FA5}">
                      <a16:colId xmlns:a16="http://schemas.microsoft.com/office/drawing/2014/main" val="3171107396"/>
                    </a:ext>
                  </a:extLst>
                </a:gridCol>
                <a:gridCol w="756695">
                  <a:extLst>
                    <a:ext uri="{9D8B030D-6E8A-4147-A177-3AD203B41FA5}">
                      <a16:colId xmlns:a16="http://schemas.microsoft.com/office/drawing/2014/main" val="2243344282"/>
                    </a:ext>
                  </a:extLst>
                </a:gridCol>
              </a:tblGrid>
              <a:tr h="556053">
                <a:tc gridSpan="9">
                  <a:txBody>
                    <a:bodyPr/>
                    <a:lstStyle/>
                    <a:p>
                      <a:pPr algn="ctr" fontAlgn="ctr"/>
                      <a:r>
                        <a:rPr lang="ru-RU" sz="1600" b="0" i="0" u="none" strike="noStrike" dirty="0">
                          <a:effectLst/>
                          <a:latin typeface="Arial Cyr" panose="020B0604020202020204" pitchFamily="34" charset="0"/>
                        </a:rPr>
                        <a:t>Сведения о лице в пользу которого установлено ограничение (обременение)</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785092146"/>
                  </a:ext>
                </a:extLst>
              </a:tr>
              <a:tr h="623271">
                <a:tc rowSpan="2" gridSpan="2">
                  <a:txBody>
                    <a:bodyPr/>
                    <a:lstStyle/>
                    <a:p>
                      <a:pPr algn="ctr" fontAlgn="ctr"/>
                      <a:r>
                        <a:rPr lang="ru-RU" sz="1600" b="0" i="0" u="none" strike="noStrike" dirty="0">
                          <a:effectLst/>
                          <a:latin typeface="Arial Cyr" panose="020B0604020202020204" pitchFamily="34" charset="0"/>
                        </a:rPr>
                        <a:t>наименование</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hMerge="1">
                  <a:txBody>
                    <a:bodyPr/>
                    <a:lstStyle/>
                    <a:p>
                      <a:endParaRPr lang="ru-RU"/>
                    </a:p>
                  </a:txBody>
                  <a:tcPr/>
                </a:tc>
                <a:tc rowSpan="2">
                  <a:txBody>
                    <a:bodyPr/>
                    <a:lstStyle/>
                    <a:p>
                      <a:pPr algn="ctr" fontAlgn="ctr"/>
                      <a:r>
                        <a:rPr lang="ru-RU" sz="1600" b="0" i="0" u="none" strike="noStrike" dirty="0">
                          <a:effectLst/>
                          <a:latin typeface="Arial Cyr" panose="020B0604020202020204" pitchFamily="34" charset="0"/>
                        </a:rPr>
                        <a:t>ОГРН (ОГРНИП)</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ru-RU" sz="1600" b="0" i="0" u="none" strike="noStrike" dirty="0">
                          <a:effectLst/>
                          <a:latin typeface="Arial Cyr" panose="020B0604020202020204" pitchFamily="34" charset="0"/>
                        </a:rPr>
                        <a:t>ИНН</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a:txBody>
                    <a:bodyPr/>
                    <a:lstStyle/>
                    <a:p>
                      <a:pPr algn="ctr" fontAlgn="ctr"/>
                      <a:r>
                        <a:rPr lang="ru-RU" sz="1600" b="0" i="0" u="none" strike="noStrike">
                          <a:effectLst/>
                          <a:latin typeface="Arial Cyr" panose="020B0604020202020204" pitchFamily="34" charset="0"/>
                        </a:rPr>
                        <a:t>КПП</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ctr"/>
                      <a:r>
                        <a:rPr lang="ru-RU" sz="1600" b="0" i="0" u="none" strike="noStrike">
                          <a:effectLst/>
                          <a:latin typeface="Arial Cyr" panose="020B0604020202020204" pitchFamily="34" charset="0"/>
                        </a:rPr>
                        <a:t>коды</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rowSpan="2" gridSpan="2">
                  <a:txBody>
                    <a:bodyPr/>
                    <a:lstStyle/>
                    <a:p>
                      <a:pPr algn="ctr" fontAlgn="ctr"/>
                      <a:r>
                        <a:rPr lang="ru-RU" sz="1600" b="0" i="0" u="none" strike="noStrike">
                          <a:effectLst/>
                          <a:latin typeface="Arial Cyr" panose="020B0604020202020204" pitchFamily="34" charset="0"/>
                        </a:rPr>
                        <a:t>карта №</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rowSpan="2" hMerge="1">
                  <a:txBody>
                    <a:bodyPr/>
                    <a:lstStyle/>
                    <a:p>
                      <a:endParaRPr lang="ru-RU"/>
                    </a:p>
                  </a:txBody>
                  <a:tcPr/>
                </a:tc>
                <a:extLst>
                  <a:ext uri="{0D108BD9-81ED-4DB2-BD59-A6C34878D82A}">
                    <a16:rowId xmlns:a16="http://schemas.microsoft.com/office/drawing/2014/main" val="1632776231"/>
                  </a:ext>
                </a:extLst>
              </a:tr>
              <a:tr h="623271">
                <a:tc gridSpan="2" vMerge="1">
                  <a:txBody>
                    <a:bodyPr/>
                    <a:lstStyle/>
                    <a:p>
                      <a:endParaRPr lang="ru-RU"/>
                    </a:p>
                  </a:txBody>
                  <a:tcPr/>
                </a:tc>
                <a:tc hMerge="1"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1600" b="0" i="0" u="none" strike="noStrike" dirty="0">
                          <a:effectLst/>
                          <a:latin typeface="Arial Cyr" panose="020B0604020202020204" pitchFamily="34" charset="0"/>
                        </a:rPr>
                        <a:t>по </a:t>
                      </a:r>
                      <a:endParaRPr lang="ru-RU" sz="1600" b="0" i="0" u="none" strike="noStrike" dirty="0" smtClean="0">
                        <a:effectLst/>
                        <a:latin typeface="Arial Cyr" panose="020B0604020202020204" pitchFamily="34" charset="0"/>
                      </a:endParaRPr>
                    </a:p>
                    <a:p>
                      <a:pPr algn="ctr" fontAlgn="ctr"/>
                      <a:r>
                        <a:rPr lang="ru-RU" sz="1600" b="0" i="0" u="none" strike="noStrike" dirty="0" smtClean="0">
                          <a:effectLst/>
                          <a:latin typeface="Arial Cyr" panose="020B0604020202020204" pitchFamily="34" charset="0"/>
                        </a:rPr>
                        <a:t>ОКОПФ</a:t>
                      </a:r>
                      <a:endParaRPr lang="ru-RU" sz="1600" b="0" i="0" u="none" strike="noStrike" dirty="0">
                        <a:effectLst/>
                        <a:latin typeface="Arial Cyr" panose="020B0604020202020204" pitchFamily="34" charset="0"/>
                      </a:endParaRP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ctr"/>
                      <a:r>
                        <a:rPr lang="ru-RU" sz="1600" b="1" i="0" u="none" strike="noStrike" dirty="0">
                          <a:effectLst/>
                          <a:latin typeface="Arial Cyr" panose="020B0604020202020204" pitchFamily="34" charset="0"/>
                        </a:rPr>
                        <a:t>по </a:t>
                      </a:r>
                      <a:endParaRPr lang="ru-RU" sz="1600" b="1" i="0" u="none" strike="noStrike" dirty="0" smtClean="0">
                        <a:effectLst/>
                        <a:latin typeface="Arial Cyr" panose="020B0604020202020204" pitchFamily="34" charset="0"/>
                      </a:endParaRPr>
                    </a:p>
                    <a:p>
                      <a:pPr algn="ctr" fontAlgn="ctr"/>
                      <a:r>
                        <a:rPr lang="ru-RU" sz="1600" b="1" i="0" u="none" strike="noStrike" dirty="0" smtClean="0">
                          <a:effectLst/>
                          <a:latin typeface="Arial Cyr" panose="020B0604020202020204" pitchFamily="34" charset="0"/>
                        </a:rPr>
                        <a:t>КИСЭ</a:t>
                      </a:r>
                      <a:endParaRPr lang="ru-RU" sz="1600" b="1" i="0" u="none" strike="noStrike" dirty="0">
                        <a:effectLst/>
                        <a:latin typeface="Arial Cyr" panose="020B0604020202020204" pitchFamily="34" charset="0"/>
                      </a:endParaRP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3662077370"/>
                  </a:ext>
                </a:extLst>
              </a:tr>
              <a:tr h="285638">
                <a:tc gridSpan="2">
                  <a:txBody>
                    <a:bodyPr/>
                    <a:lstStyle/>
                    <a:p>
                      <a:pPr algn="ctr" fontAlgn="b"/>
                      <a:r>
                        <a:rPr lang="ru-RU" sz="1600" b="0" i="0" u="none" strike="noStrike" dirty="0">
                          <a:effectLst/>
                          <a:latin typeface="Arial Cyr" panose="020B0604020202020204" pitchFamily="34" charset="0"/>
                        </a:rPr>
                        <a:t>15</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a:txBody>
                    <a:bodyPr/>
                    <a:lstStyle/>
                    <a:p>
                      <a:pPr algn="ctr" fontAlgn="ctr"/>
                      <a:r>
                        <a:rPr lang="ru-RU" sz="1600" b="0" i="0" u="none" strike="noStrike" dirty="0">
                          <a:effectLst/>
                          <a:latin typeface="Arial Cyr" panose="020B0604020202020204" pitchFamily="34" charset="0"/>
                        </a:rPr>
                        <a:t>16</a:t>
                      </a:r>
                    </a:p>
                  </a:txBody>
                  <a:tcPr marL="5468" marR="5468" marT="54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1600" b="0" i="0" u="none" strike="noStrike" dirty="0">
                          <a:effectLst/>
                          <a:latin typeface="Arial Cyr" panose="020B0604020202020204" pitchFamily="34" charset="0"/>
                        </a:rPr>
                        <a:t>17</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1600" b="0" i="0" u="none" strike="noStrike" dirty="0">
                          <a:effectLst/>
                          <a:latin typeface="Arial Cyr" panose="020B0604020202020204" pitchFamily="34" charset="0"/>
                        </a:rPr>
                        <a:t>18</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1600" b="0" i="0" u="none" strike="noStrike">
                          <a:effectLst/>
                          <a:latin typeface="Arial Cyr" panose="020B0604020202020204" pitchFamily="34" charset="0"/>
                        </a:rPr>
                        <a:t>19</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fontAlgn="b"/>
                      <a:r>
                        <a:rPr lang="ru-RU" sz="1600" b="0" i="0" u="none" strike="noStrike">
                          <a:effectLst/>
                          <a:latin typeface="Arial Cyr" panose="020B0604020202020204" pitchFamily="34" charset="0"/>
                        </a:rPr>
                        <a:t>20</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b"/>
                      <a:r>
                        <a:rPr lang="ru-RU" sz="1600" b="0" i="0" u="none" strike="noStrike">
                          <a:effectLst/>
                          <a:latin typeface="Arial Cyr" panose="020B0604020202020204" pitchFamily="34" charset="0"/>
                        </a:rPr>
                        <a:t>21</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extLst>
                  <a:ext uri="{0D108BD9-81ED-4DB2-BD59-A6C34878D82A}">
                    <a16:rowId xmlns:a16="http://schemas.microsoft.com/office/drawing/2014/main" val="2179415547"/>
                  </a:ext>
                </a:extLst>
              </a:tr>
              <a:tr h="623271">
                <a:tc gridSpan="2">
                  <a:txBody>
                    <a:bodyPr/>
                    <a:lstStyle/>
                    <a:p>
                      <a:pPr algn="ctr" fontAlgn="b"/>
                      <a:r>
                        <a:rPr lang="ru-RU" sz="16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a:txBody>
                    <a:bodyPr/>
                    <a:lstStyle/>
                    <a:p>
                      <a:pPr algn="l" fontAlgn="b"/>
                      <a:r>
                        <a:rPr lang="ru-RU" sz="16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16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16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16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16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b"/>
                      <a:r>
                        <a:rPr lang="ru-RU" sz="16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extLst>
                  <a:ext uri="{0D108BD9-81ED-4DB2-BD59-A6C34878D82A}">
                    <a16:rowId xmlns:a16="http://schemas.microsoft.com/office/drawing/2014/main" val="4077393527"/>
                  </a:ext>
                </a:extLst>
              </a:tr>
              <a:tr h="623271">
                <a:tc gridSpan="2">
                  <a:txBody>
                    <a:bodyPr/>
                    <a:lstStyle/>
                    <a:p>
                      <a:pPr algn="ctr" fontAlgn="b"/>
                      <a:r>
                        <a:rPr lang="ru-RU" sz="16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tc>
                  <a:txBody>
                    <a:bodyPr/>
                    <a:lstStyle/>
                    <a:p>
                      <a:pPr algn="l" fontAlgn="b"/>
                      <a:r>
                        <a:rPr lang="ru-RU" sz="16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1600" b="0" i="0" u="none" strike="noStrike">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16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16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fontAlgn="b"/>
                      <a:r>
                        <a:rPr lang="ru-RU" sz="16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gridSpan="2">
                  <a:txBody>
                    <a:bodyPr/>
                    <a:lstStyle/>
                    <a:p>
                      <a:pPr algn="ctr" fontAlgn="b"/>
                      <a:r>
                        <a:rPr lang="ru-RU" sz="1600" b="0" i="0" u="none" strike="noStrike" dirty="0">
                          <a:effectLst/>
                          <a:latin typeface="Arial Cyr" panose="020B0604020202020204" pitchFamily="34" charset="0"/>
                        </a:rPr>
                        <a:t> </a:t>
                      </a:r>
                    </a:p>
                  </a:txBody>
                  <a:tcPr marL="5468" marR="5468" marT="54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ru-RU"/>
                    </a:p>
                  </a:txBody>
                  <a:tcPr/>
                </a:tc>
                <a:extLst>
                  <a:ext uri="{0D108BD9-81ED-4DB2-BD59-A6C34878D82A}">
                    <a16:rowId xmlns:a16="http://schemas.microsoft.com/office/drawing/2014/main" val="287569120"/>
                  </a:ext>
                </a:extLst>
              </a:tr>
            </a:tbl>
          </a:graphicData>
        </a:graphic>
      </p:graphicFrame>
      <p:sp>
        <p:nvSpPr>
          <p:cNvPr id="3" name="Выноска со стрелкой вниз 2"/>
          <p:cNvSpPr/>
          <p:nvPr/>
        </p:nvSpPr>
        <p:spPr>
          <a:xfrm>
            <a:off x="2915816" y="0"/>
            <a:ext cx="3672408" cy="792087"/>
          </a:xfrm>
          <a:prstGeom prst="down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panose="020F0502020204030204"/>
                <a:ea typeface="+mn-ea"/>
                <a:cs typeface="+mn-cs"/>
              </a:rPr>
              <a:t>Информация об арендаторе (ссудополучателе)</a:t>
            </a:r>
            <a:endParaRPr kumimoji="0" lang="ru-RU" sz="18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08982946"/>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35499" y="332655"/>
          <a:ext cx="9073006" cy="5723597"/>
        </p:xfrm>
        <a:graphic>
          <a:graphicData uri="http://schemas.openxmlformats.org/drawingml/2006/table">
            <a:tbl>
              <a:tblPr/>
              <a:tblGrid>
                <a:gridCol w="116819">
                  <a:extLst>
                    <a:ext uri="{9D8B030D-6E8A-4147-A177-3AD203B41FA5}">
                      <a16:colId xmlns:a16="http://schemas.microsoft.com/office/drawing/2014/main" val="846479670"/>
                    </a:ext>
                  </a:extLst>
                </a:gridCol>
                <a:gridCol w="116819">
                  <a:extLst>
                    <a:ext uri="{9D8B030D-6E8A-4147-A177-3AD203B41FA5}">
                      <a16:colId xmlns:a16="http://schemas.microsoft.com/office/drawing/2014/main" val="3269338740"/>
                    </a:ext>
                  </a:extLst>
                </a:gridCol>
                <a:gridCol w="116819">
                  <a:extLst>
                    <a:ext uri="{9D8B030D-6E8A-4147-A177-3AD203B41FA5}">
                      <a16:colId xmlns:a16="http://schemas.microsoft.com/office/drawing/2014/main" val="3036217422"/>
                    </a:ext>
                  </a:extLst>
                </a:gridCol>
                <a:gridCol w="116819">
                  <a:extLst>
                    <a:ext uri="{9D8B030D-6E8A-4147-A177-3AD203B41FA5}">
                      <a16:colId xmlns:a16="http://schemas.microsoft.com/office/drawing/2014/main" val="1782143827"/>
                    </a:ext>
                  </a:extLst>
                </a:gridCol>
                <a:gridCol w="116819">
                  <a:extLst>
                    <a:ext uri="{9D8B030D-6E8A-4147-A177-3AD203B41FA5}">
                      <a16:colId xmlns:a16="http://schemas.microsoft.com/office/drawing/2014/main" val="329186454"/>
                    </a:ext>
                  </a:extLst>
                </a:gridCol>
                <a:gridCol w="116819">
                  <a:extLst>
                    <a:ext uri="{9D8B030D-6E8A-4147-A177-3AD203B41FA5}">
                      <a16:colId xmlns:a16="http://schemas.microsoft.com/office/drawing/2014/main" val="3010541592"/>
                    </a:ext>
                  </a:extLst>
                </a:gridCol>
                <a:gridCol w="116819">
                  <a:extLst>
                    <a:ext uri="{9D8B030D-6E8A-4147-A177-3AD203B41FA5}">
                      <a16:colId xmlns:a16="http://schemas.microsoft.com/office/drawing/2014/main" val="3023506476"/>
                    </a:ext>
                  </a:extLst>
                </a:gridCol>
                <a:gridCol w="116819">
                  <a:extLst>
                    <a:ext uri="{9D8B030D-6E8A-4147-A177-3AD203B41FA5}">
                      <a16:colId xmlns:a16="http://schemas.microsoft.com/office/drawing/2014/main" val="2822325527"/>
                    </a:ext>
                  </a:extLst>
                </a:gridCol>
                <a:gridCol w="116819">
                  <a:extLst>
                    <a:ext uri="{9D8B030D-6E8A-4147-A177-3AD203B41FA5}">
                      <a16:colId xmlns:a16="http://schemas.microsoft.com/office/drawing/2014/main" val="1293248099"/>
                    </a:ext>
                  </a:extLst>
                </a:gridCol>
                <a:gridCol w="233640">
                  <a:extLst>
                    <a:ext uri="{9D8B030D-6E8A-4147-A177-3AD203B41FA5}">
                      <a16:colId xmlns:a16="http://schemas.microsoft.com/office/drawing/2014/main" val="1324402072"/>
                    </a:ext>
                  </a:extLst>
                </a:gridCol>
                <a:gridCol w="116819">
                  <a:extLst>
                    <a:ext uri="{9D8B030D-6E8A-4147-A177-3AD203B41FA5}">
                      <a16:colId xmlns:a16="http://schemas.microsoft.com/office/drawing/2014/main" val="252392294"/>
                    </a:ext>
                  </a:extLst>
                </a:gridCol>
                <a:gridCol w="194700">
                  <a:extLst>
                    <a:ext uri="{9D8B030D-6E8A-4147-A177-3AD203B41FA5}">
                      <a16:colId xmlns:a16="http://schemas.microsoft.com/office/drawing/2014/main" val="150090832"/>
                    </a:ext>
                  </a:extLst>
                </a:gridCol>
                <a:gridCol w="116819">
                  <a:extLst>
                    <a:ext uri="{9D8B030D-6E8A-4147-A177-3AD203B41FA5}">
                      <a16:colId xmlns:a16="http://schemas.microsoft.com/office/drawing/2014/main" val="2799244189"/>
                    </a:ext>
                  </a:extLst>
                </a:gridCol>
                <a:gridCol w="214171">
                  <a:extLst>
                    <a:ext uri="{9D8B030D-6E8A-4147-A177-3AD203B41FA5}">
                      <a16:colId xmlns:a16="http://schemas.microsoft.com/office/drawing/2014/main" val="3424455533"/>
                    </a:ext>
                  </a:extLst>
                </a:gridCol>
                <a:gridCol w="214171">
                  <a:extLst>
                    <a:ext uri="{9D8B030D-6E8A-4147-A177-3AD203B41FA5}">
                      <a16:colId xmlns:a16="http://schemas.microsoft.com/office/drawing/2014/main" val="507072313"/>
                    </a:ext>
                  </a:extLst>
                </a:gridCol>
                <a:gridCol w="184964">
                  <a:extLst>
                    <a:ext uri="{9D8B030D-6E8A-4147-A177-3AD203B41FA5}">
                      <a16:colId xmlns:a16="http://schemas.microsoft.com/office/drawing/2014/main" val="302978051"/>
                    </a:ext>
                  </a:extLst>
                </a:gridCol>
                <a:gridCol w="184964">
                  <a:extLst>
                    <a:ext uri="{9D8B030D-6E8A-4147-A177-3AD203B41FA5}">
                      <a16:colId xmlns:a16="http://schemas.microsoft.com/office/drawing/2014/main" val="2071993049"/>
                    </a:ext>
                  </a:extLst>
                </a:gridCol>
                <a:gridCol w="184964">
                  <a:extLst>
                    <a:ext uri="{9D8B030D-6E8A-4147-A177-3AD203B41FA5}">
                      <a16:colId xmlns:a16="http://schemas.microsoft.com/office/drawing/2014/main" val="4263577299"/>
                    </a:ext>
                  </a:extLst>
                </a:gridCol>
                <a:gridCol w="184964">
                  <a:extLst>
                    <a:ext uri="{9D8B030D-6E8A-4147-A177-3AD203B41FA5}">
                      <a16:colId xmlns:a16="http://schemas.microsoft.com/office/drawing/2014/main" val="3461094839"/>
                    </a:ext>
                  </a:extLst>
                </a:gridCol>
                <a:gridCol w="233640">
                  <a:extLst>
                    <a:ext uri="{9D8B030D-6E8A-4147-A177-3AD203B41FA5}">
                      <a16:colId xmlns:a16="http://schemas.microsoft.com/office/drawing/2014/main" val="3043397208"/>
                    </a:ext>
                  </a:extLst>
                </a:gridCol>
                <a:gridCol w="233640">
                  <a:extLst>
                    <a:ext uri="{9D8B030D-6E8A-4147-A177-3AD203B41FA5}">
                      <a16:colId xmlns:a16="http://schemas.microsoft.com/office/drawing/2014/main" val="3573448876"/>
                    </a:ext>
                  </a:extLst>
                </a:gridCol>
                <a:gridCol w="214171">
                  <a:extLst>
                    <a:ext uri="{9D8B030D-6E8A-4147-A177-3AD203B41FA5}">
                      <a16:colId xmlns:a16="http://schemas.microsoft.com/office/drawing/2014/main" val="3065243231"/>
                    </a:ext>
                  </a:extLst>
                </a:gridCol>
                <a:gridCol w="233640">
                  <a:extLst>
                    <a:ext uri="{9D8B030D-6E8A-4147-A177-3AD203B41FA5}">
                      <a16:colId xmlns:a16="http://schemas.microsoft.com/office/drawing/2014/main" val="3684245999"/>
                    </a:ext>
                  </a:extLst>
                </a:gridCol>
                <a:gridCol w="175230">
                  <a:extLst>
                    <a:ext uri="{9D8B030D-6E8A-4147-A177-3AD203B41FA5}">
                      <a16:colId xmlns:a16="http://schemas.microsoft.com/office/drawing/2014/main" val="3671715168"/>
                    </a:ext>
                  </a:extLst>
                </a:gridCol>
                <a:gridCol w="126556">
                  <a:extLst>
                    <a:ext uri="{9D8B030D-6E8A-4147-A177-3AD203B41FA5}">
                      <a16:colId xmlns:a16="http://schemas.microsoft.com/office/drawing/2014/main" val="2292705758"/>
                    </a:ext>
                  </a:extLst>
                </a:gridCol>
                <a:gridCol w="175230">
                  <a:extLst>
                    <a:ext uri="{9D8B030D-6E8A-4147-A177-3AD203B41FA5}">
                      <a16:colId xmlns:a16="http://schemas.microsoft.com/office/drawing/2014/main" val="2719433056"/>
                    </a:ext>
                  </a:extLst>
                </a:gridCol>
                <a:gridCol w="175230">
                  <a:extLst>
                    <a:ext uri="{9D8B030D-6E8A-4147-A177-3AD203B41FA5}">
                      <a16:colId xmlns:a16="http://schemas.microsoft.com/office/drawing/2014/main" val="2473705088"/>
                    </a:ext>
                  </a:extLst>
                </a:gridCol>
                <a:gridCol w="184964">
                  <a:extLst>
                    <a:ext uri="{9D8B030D-6E8A-4147-A177-3AD203B41FA5}">
                      <a16:colId xmlns:a16="http://schemas.microsoft.com/office/drawing/2014/main" val="1048877943"/>
                    </a:ext>
                  </a:extLst>
                </a:gridCol>
                <a:gridCol w="184964">
                  <a:extLst>
                    <a:ext uri="{9D8B030D-6E8A-4147-A177-3AD203B41FA5}">
                      <a16:colId xmlns:a16="http://schemas.microsoft.com/office/drawing/2014/main" val="914707543"/>
                    </a:ext>
                  </a:extLst>
                </a:gridCol>
                <a:gridCol w="184964">
                  <a:extLst>
                    <a:ext uri="{9D8B030D-6E8A-4147-A177-3AD203B41FA5}">
                      <a16:colId xmlns:a16="http://schemas.microsoft.com/office/drawing/2014/main" val="2726171096"/>
                    </a:ext>
                  </a:extLst>
                </a:gridCol>
                <a:gridCol w="184964">
                  <a:extLst>
                    <a:ext uri="{9D8B030D-6E8A-4147-A177-3AD203B41FA5}">
                      <a16:colId xmlns:a16="http://schemas.microsoft.com/office/drawing/2014/main" val="3694761652"/>
                    </a:ext>
                  </a:extLst>
                </a:gridCol>
                <a:gridCol w="233640">
                  <a:extLst>
                    <a:ext uri="{9D8B030D-6E8A-4147-A177-3AD203B41FA5}">
                      <a16:colId xmlns:a16="http://schemas.microsoft.com/office/drawing/2014/main" val="3171204018"/>
                    </a:ext>
                  </a:extLst>
                </a:gridCol>
                <a:gridCol w="233640">
                  <a:extLst>
                    <a:ext uri="{9D8B030D-6E8A-4147-A177-3AD203B41FA5}">
                      <a16:colId xmlns:a16="http://schemas.microsoft.com/office/drawing/2014/main" val="146924392"/>
                    </a:ext>
                  </a:extLst>
                </a:gridCol>
                <a:gridCol w="214171">
                  <a:extLst>
                    <a:ext uri="{9D8B030D-6E8A-4147-A177-3AD203B41FA5}">
                      <a16:colId xmlns:a16="http://schemas.microsoft.com/office/drawing/2014/main" val="732852640"/>
                    </a:ext>
                  </a:extLst>
                </a:gridCol>
                <a:gridCol w="214171">
                  <a:extLst>
                    <a:ext uri="{9D8B030D-6E8A-4147-A177-3AD203B41FA5}">
                      <a16:colId xmlns:a16="http://schemas.microsoft.com/office/drawing/2014/main" val="956891679"/>
                    </a:ext>
                  </a:extLst>
                </a:gridCol>
                <a:gridCol w="175230">
                  <a:extLst>
                    <a:ext uri="{9D8B030D-6E8A-4147-A177-3AD203B41FA5}">
                      <a16:colId xmlns:a16="http://schemas.microsoft.com/office/drawing/2014/main" val="3996244450"/>
                    </a:ext>
                  </a:extLst>
                </a:gridCol>
                <a:gridCol w="126556">
                  <a:extLst>
                    <a:ext uri="{9D8B030D-6E8A-4147-A177-3AD203B41FA5}">
                      <a16:colId xmlns:a16="http://schemas.microsoft.com/office/drawing/2014/main" val="3468688990"/>
                    </a:ext>
                  </a:extLst>
                </a:gridCol>
                <a:gridCol w="175230">
                  <a:extLst>
                    <a:ext uri="{9D8B030D-6E8A-4147-A177-3AD203B41FA5}">
                      <a16:colId xmlns:a16="http://schemas.microsoft.com/office/drawing/2014/main" val="3308859894"/>
                    </a:ext>
                  </a:extLst>
                </a:gridCol>
                <a:gridCol w="175230">
                  <a:extLst>
                    <a:ext uri="{9D8B030D-6E8A-4147-A177-3AD203B41FA5}">
                      <a16:colId xmlns:a16="http://schemas.microsoft.com/office/drawing/2014/main" val="3387148372"/>
                    </a:ext>
                  </a:extLst>
                </a:gridCol>
                <a:gridCol w="184964">
                  <a:extLst>
                    <a:ext uri="{9D8B030D-6E8A-4147-A177-3AD203B41FA5}">
                      <a16:colId xmlns:a16="http://schemas.microsoft.com/office/drawing/2014/main" val="2840938059"/>
                    </a:ext>
                  </a:extLst>
                </a:gridCol>
                <a:gridCol w="184964">
                  <a:extLst>
                    <a:ext uri="{9D8B030D-6E8A-4147-A177-3AD203B41FA5}">
                      <a16:colId xmlns:a16="http://schemas.microsoft.com/office/drawing/2014/main" val="493142972"/>
                    </a:ext>
                  </a:extLst>
                </a:gridCol>
                <a:gridCol w="184964">
                  <a:extLst>
                    <a:ext uri="{9D8B030D-6E8A-4147-A177-3AD203B41FA5}">
                      <a16:colId xmlns:a16="http://schemas.microsoft.com/office/drawing/2014/main" val="64484837"/>
                    </a:ext>
                  </a:extLst>
                </a:gridCol>
                <a:gridCol w="184964">
                  <a:extLst>
                    <a:ext uri="{9D8B030D-6E8A-4147-A177-3AD203B41FA5}">
                      <a16:colId xmlns:a16="http://schemas.microsoft.com/office/drawing/2014/main" val="2385739580"/>
                    </a:ext>
                  </a:extLst>
                </a:gridCol>
                <a:gridCol w="233640">
                  <a:extLst>
                    <a:ext uri="{9D8B030D-6E8A-4147-A177-3AD203B41FA5}">
                      <a16:colId xmlns:a16="http://schemas.microsoft.com/office/drawing/2014/main" val="2823191418"/>
                    </a:ext>
                  </a:extLst>
                </a:gridCol>
                <a:gridCol w="233640">
                  <a:extLst>
                    <a:ext uri="{9D8B030D-6E8A-4147-A177-3AD203B41FA5}">
                      <a16:colId xmlns:a16="http://schemas.microsoft.com/office/drawing/2014/main" val="2340213981"/>
                    </a:ext>
                  </a:extLst>
                </a:gridCol>
                <a:gridCol w="214171">
                  <a:extLst>
                    <a:ext uri="{9D8B030D-6E8A-4147-A177-3AD203B41FA5}">
                      <a16:colId xmlns:a16="http://schemas.microsoft.com/office/drawing/2014/main" val="3019942845"/>
                    </a:ext>
                  </a:extLst>
                </a:gridCol>
                <a:gridCol w="214171">
                  <a:extLst>
                    <a:ext uri="{9D8B030D-6E8A-4147-A177-3AD203B41FA5}">
                      <a16:colId xmlns:a16="http://schemas.microsoft.com/office/drawing/2014/main" val="3140603030"/>
                    </a:ext>
                  </a:extLst>
                </a:gridCol>
                <a:gridCol w="175230">
                  <a:extLst>
                    <a:ext uri="{9D8B030D-6E8A-4147-A177-3AD203B41FA5}">
                      <a16:colId xmlns:a16="http://schemas.microsoft.com/office/drawing/2014/main" val="441179378"/>
                    </a:ext>
                  </a:extLst>
                </a:gridCol>
                <a:gridCol w="175230">
                  <a:extLst>
                    <a:ext uri="{9D8B030D-6E8A-4147-A177-3AD203B41FA5}">
                      <a16:colId xmlns:a16="http://schemas.microsoft.com/office/drawing/2014/main" val="1180133544"/>
                    </a:ext>
                  </a:extLst>
                </a:gridCol>
                <a:gridCol w="175230">
                  <a:extLst>
                    <a:ext uri="{9D8B030D-6E8A-4147-A177-3AD203B41FA5}">
                      <a16:colId xmlns:a16="http://schemas.microsoft.com/office/drawing/2014/main" val="413975038"/>
                    </a:ext>
                  </a:extLst>
                </a:gridCol>
                <a:gridCol w="175230">
                  <a:extLst>
                    <a:ext uri="{9D8B030D-6E8A-4147-A177-3AD203B41FA5}">
                      <a16:colId xmlns:a16="http://schemas.microsoft.com/office/drawing/2014/main" val="891700270"/>
                    </a:ext>
                  </a:extLst>
                </a:gridCol>
              </a:tblGrid>
              <a:tr h="287388">
                <a:tc gridSpan="51">
                  <a:txBody>
                    <a:bodyPr/>
                    <a:lstStyle/>
                    <a:p>
                      <a:pPr algn="l" fontAlgn="ctr"/>
                      <a:r>
                        <a:rPr lang="ru-RU" sz="1100" b="1" i="0" u="none" strike="noStrike" dirty="0">
                          <a:solidFill>
                            <a:srgbClr val="000000"/>
                          </a:solidFill>
                          <a:effectLst/>
                          <a:latin typeface="Arial" panose="020B0604020202020204" pitchFamily="34" charset="0"/>
                          <a:cs typeface="Arial" panose="020B0604020202020204" pitchFamily="34" charset="0"/>
                        </a:rPr>
                        <a:t>2. Расчет доходов от собственности</a:t>
                      </a:r>
                    </a:p>
                  </a:txBody>
                  <a:tcPr marL="8390" marR="8390" marT="8390" marB="0" anchor="ctr">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513582331"/>
                  </a:ext>
                </a:extLst>
              </a:tr>
              <a:tr h="207731">
                <a:tc>
                  <a:txBody>
                    <a:bodyPr/>
                    <a:lstStyle/>
                    <a:p>
                      <a:pPr algn="l" fontAlgn="b"/>
                      <a:r>
                        <a:rPr lang="ru-RU" sz="900" b="0" i="0" u="none" strike="noStrike">
                          <a:solidFill>
                            <a:srgbClr val="000000"/>
                          </a:solidFill>
                          <a:effectLst/>
                          <a:latin typeface="Times New Roman" panose="02020603050405020304" pitchFamily="18"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Times New Roman" panose="02020603050405020304" pitchFamily="18" charset="0"/>
                        </a:rPr>
                        <a:t> </a:t>
                      </a:r>
                    </a:p>
                  </a:txBody>
                  <a:tcPr marL="8390" marR="8390" marT="839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935482245"/>
                  </a:ext>
                </a:extLst>
              </a:tr>
              <a:tr h="227515">
                <a:tc rowSpan="2" gridSpan="24">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Наименование показателя</a:t>
                      </a:r>
                    </a:p>
                  </a:txBody>
                  <a:tcPr marL="8390" marR="8390" marT="839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gridSpan="3">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Код </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строки</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2" hMerge="1">
                  <a:txBody>
                    <a:bodyPr/>
                    <a:lstStyle/>
                    <a:p>
                      <a:endParaRPr lang="ru-RU"/>
                    </a:p>
                  </a:txBody>
                  <a:tcPr/>
                </a:tc>
                <a:tc gridSpan="24">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Сумма</a:t>
                      </a:r>
                    </a:p>
                  </a:txBody>
                  <a:tcPr marL="8390" marR="8390" marT="839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257760783"/>
                  </a:ext>
                </a:extLst>
              </a:tr>
              <a:tr h="599244">
                <a:tc gridSpan="24"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3" vMerge="1">
                  <a:txBody>
                    <a:bodyPr/>
                    <a:lstStyle/>
                    <a:p>
                      <a:endParaRPr lang="ru-RU"/>
                    </a:p>
                  </a:txBody>
                  <a:tcPr/>
                </a:tc>
                <a:tc hMerge="1" vMerge="1">
                  <a:txBody>
                    <a:bodyPr/>
                    <a:lstStyle/>
                    <a:p>
                      <a:endParaRPr lang="ru-RU"/>
                    </a:p>
                  </a:txBody>
                  <a:tcPr/>
                </a:tc>
                <a:tc hMerge="1" v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на  20__ год</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(на текущий </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финансовый год)</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на  20__ год </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(на первый год </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планового периода)</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на  20__ год </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(на второй год </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планового периода)</a:t>
                      </a:r>
                    </a:p>
                  </a:txBody>
                  <a:tcPr marL="8390" marR="8390" marT="839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7179863"/>
                  </a:ext>
                </a:extLst>
              </a:tr>
              <a:tr h="167643">
                <a:tc gridSpan="24">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1</a:t>
                      </a:r>
                    </a:p>
                  </a:txBody>
                  <a:tcPr marL="8390" marR="8390" marT="839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2</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3</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4</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5</a:t>
                      </a:r>
                    </a:p>
                  </a:txBody>
                  <a:tcPr marL="8390" marR="8390" marT="839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020116864"/>
                  </a:ext>
                </a:extLst>
              </a:tr>
              <a:tr h="443055">
                <a:tc gridSpan="24">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Доходы в виде арендной либо иной платы за передачу в возмездное пользование государственного имущества</a:t>
                      </a:r>
                    </a:p>
                  </a:txBody>
                  <a:tcPr marL="8390" marR="8390" marT="839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0100</a:t>
                      </a:r>
                    </a:p>
                  </a:txBody>
                  <a:tcPr marL="8390" marR="8390" marT="83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221517857"/>
                  </a:ext>
                </a:extLst>
              </a:tr>
              <a:tr h="287388">
                <a:tc gridSpan="24">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Плата по соглашениям об установлении сервитута</a:t>
                      </a:r>
                    </a:p>
                  </a:txBody>
                  <a:tcPr marL="8390" marR="8390" marT="839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0200</a:t>
                      </a:r>
                    </a:p>
                  </a:txBody>
                  <a:tcPr marL="8390" marR="8390" marT="83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740498992"/>
                  </a:ext>
                </a:extLst>
              </a:tr>
              <a:tr h="407132">
                <a:tc gridSpan="24">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Проценты по депозитам автономных учреждений в кредитных организациях</a:t>
                      </a:r>
                    </a:p>
                  </a:txBody>
                  <a:tcPr marL="8390" marR="8390" marT="839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0300</a:t>
                      </a:r>
                    </a:p>
                  </a:txBody>
                  <a:tcPr marL="8390" marR="8390" marT="83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079814323"/>
                  </a:ext>
                </a:extLst>
              </a:tr>
              <a:tr h="407132">
                <a:tc gridSpan="24">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Проценты по остаткам средств на счетах автономных учреждений в кредитных организациях</a:t>
                      </a:r>
                    </a:p>
                  </a:txBody>
                  <a:tcPr marL="8390" marR="8390" marT="839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0400</a:t>
                      </a:r>
                    </a:p>
                  </a:txBody>
                  <a:tcPr marL="8390" marR="8390" marT="83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222474927"/>
                  </a:ext>
                </a:extLst>
              </a:tr>
              <a:tr h="287388">
                <a:tc gridSpan="24">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Проценты, полученные от предоставления займов</a:t>
                      </a:r>
                    </a:p>
                  </a:txBody>
                  <a:tcPr marL="8390" marR="8390" marT="839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0500</a:t>
                      </a:r>
                    </a:p>
                  </a:txBody>
                  <a:tcPr marL="8390" marR="8390" marT="83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06662099"/>
                  </a:ext>
                </a:extLst>
              </a:tr>
              <a:tr h="287388">
                <a:tc gridSpan="24">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Проценты по иным финансовым инструментам</a:t>
                      </a:r>
                    </a:p>
                  </a:txBody>
                  <a:tcPr marL="8390" marR="8390" marT="839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0600</a:t>
                      </a:r>
                    </a:p>
                  </a:txBody>
                  <a:tcPr marL="8390" marR="8390" marT="83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884563889"/>
                  </a:ext>
                </a:extLst>
              </a:tr>
              <a:tr h="795000">
                <a:tc gridSpan="24">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Доходы в виде прибыли, приходящейся на доли в уставных (складочных) капиталах хозяйственных товариществ и обществ, или дивидендов по акциям, принадлежащим бюджетным и автономным учреждениям</a:t>
                      </a:r>
                    </a:p>
                  </a:txBody>
                  <a:tcPr marL="8390" marR="8390" marT="839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0700</a:t>
                      </a:r>
                    </a:p>
                  </a:txBody>
                  <a:tcPr marL="8390" marR="8390" marT="83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217123303"/>
                  </a:ext>
                </a:extLst>
              </a:tr>
              <a:tr h="443055">
                <a:tc gridSpan="24">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Доходы от распоряжения правами на результаты интеллектуальной деятельности и средствами индивидуализации</a:t>
                      </a:r>
                    </a:p>
                  </a:txBody>
                  <a:tcPr marL="8390" marR="8390" marT="839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0800</a:t>
                      </a:r>
                    </a:p>
                  </a:txBody>
                  <a:tcPr marL="8390" marR="8390" marT="83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450051080"/>
                  </a:ext>
                </a:extLst>
              </a:tr>
              <a:tr h="512508">
                <a:tc gridSpan="24">
                  <a:txBody>
                    <a:bodyPr/>
                    <a:lstStyle/>
                    <a:p>
                      <a:pPr algn="l" fontAlgn="b"/>
                      <a:r>
                        <a:rPr lang="ru-RU" sz="1100" b="0" i="0" u="none" strike="noStrike" dirty="0">
                          <a:solidFill>
                            <a:srgbClr val="000000"/>
                          </a:solidFill>
                          <a:effectLst/>
                          <a:latin typeface="Arial" panose="020B0604020202020204" pitchFamily="34" charset="0"/>
                          <a:cs typeface="Arial" panose="020B0604020202020204" pitchFamily="34" charset="0"/>
                        </a:rPr>
                        <a:t>Прочие доходы от использования имущества, находящегося в оперативном управлении бюджетных и автономных учреждений</a:t>
                      </a:r>
                    </a:p>
                  </a:txBody>
                  <a:tcPr marL="8390" marR="8390" marT="839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0900</a:t>
                      </a:r>
                    </a:p>
                  </a:txBody>
                  <a:tcPr marL="8390" marR="8390" marT="83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355208569"/>
                  </a:ext>
                </a:extLst>
              </a:tr>
              <a:tr h="287388">
                <a:tc gridSpan="24">
                  <a:txBody>
                    <a:bodyPr/>
                    <a:lstStyle/>
                    <a:p>
                      <a:pPr algn="r" fontAlgn="ctr"/>
                      <a:r>
                        <a:rPr lang="ru-RU" sz="1100" b="1" i="0" u="none" strike="noStrike">
                          <a:solidFill>
                            <a:srgbClr val="000000"/>
                          </a:solidFill>
                          <a:effectLst/>
                          <a:latin typeface="Arial" panose="020B0604020202020204" pitchFamily="34" charset="0"/>
                          <a:cs typeface="Arial" panose="020B0604020202020204" pitchFamily="34" charset="0"/>
                        </a:rPr>
                        <a:t>Итого </a:t>
                      </a:r>
                    </a:p>
                  </a:txBody>
                  <a:tcPr marL="8390" marR="8390" marT="8390" marB="0" anchor="ctr">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9000</a:t>
                      </a:r>
                    </a:p>
                  </a:txBody>
                  <a:tcPr marL="8390" marR="8390" marT="839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8390" marR="8390" marT="839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20945447"/>
                  </a:ext>
                </a:extLst>
              </a:tr>
            </a:tbl>
          </a:graphicData>
        </a:graphic>
      </p:graphicFrame>
      <p:sp>
        <p:nvSpPr>
          <p:cNvPr id="3" name="Прямоугольник 2"/>
          <p:cNvSpPr/>
          <p:nvPr/>
        </p:nvSpPr>
        <p:spPr>
          <a:xfrm>
            <a:off x="0" y="1844824"/>
            <a:ext cx="4499992" cy="72008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0538830"/>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35496" y="188640"/>
          <a:ext cx="9001000" cy="5855541"/>
        </p:xfrm>
        <a:graphic>
          <a:graphicData uri="http://schemas.openxmlformats.org/drawingml/2006/table">
            <a:tbl>
              <a:tblPr/>
              <a:tblGrid>
                <a:gridCol w="204442">
                  <a:extLst>
                    <a:ext uri="{9D8B030D-6E8A-4147-A177-3AD203B41FA5}">
                      <a16:colId xmlns:a16="http://schemas.microsoft.com/office/drawing/2014/main" val="4182923511"/>
                    </a:ext>
                  </a:extLst>
                </a:gridCol>
                <a:gridCol w="204442">
                  <a:extLst>
                    <a:ext uri="{9D8B030D-6E8A-4147-A177-3AD203B41FA5}">
                      <a16:colId xmlns:a16="http://schemas.microsoft.com/office/drawing/2014/main" val="3248805911"/>
                    </a:ext>
                  </a:extLst>
                </a:gridCol>
                <a:gridCol w="204442">
                  <a:extLst>
                    <a:ext uri="{9D8B030D-6E8A-4147-A177-3AD203B41FA5}">
                      <a16:colId xmlns:a16="http://schemas.microsoft.com/office/drawing/2014/main" val="2164485861"/>
                    </a:ext>
                  </a:extLst>
                </a:gridCol>
                <a:gridCol w="204442">
                  <a:extLst>
                    <a:ext uri="{9D8B030D-6E8A-4147-A177-3AD203B41FA5}">
                      <a16:colId xmlns:a16="http://schemas.microsoft.com/office/drawing/2014/main" val="894996634"/>
                    </a:ext>
                  </a:extLst>
                </a:gridCol>
                <a:gridCol w="204442">
                  <a:extLst>
                    <a:ext uri="{9D8B030D-6E8A-4147-A177-3AD203B41FA5}">
                      <a16:colId xmlns:a16="http://schemas.microsoft.com/office/drawing/2014/main" val="2972605751"/>
                    </a:ext>
                  </a:extLst>
                </a:gridCol>
                <a:gridCol w="204442">
                  <a:extLst>
                    <a:ext uri="{9D8B030D-6E8A-4147-A177-3AD203B41FA5}">
                      <a16:colId xmlns:a16="http://schemas.microsoft.com/office/drawing/2014/main" val="1167187189"/>
                    </a:ext>
                  </a:extLst>
                </a:gridCol>
                <a:gridCol w="204442">
                  <a:extLst>
                    <a:ext uri="{9D8B030D-6E8A-4147-A177-3AD203B41FA5}">
                      <a16:colId xmlns:a16="http://schemas.microsoft.com/office/drawing/2014/main" val="597755505"/>
                    </a:ext>
                  </a:extLst>
                </a:gridCol>
                <a:gridCol w="204442">
                  <a:extLst>
                    <a:ext uri="{9D8B030D-6E8A-4147-A177-3AD203B41FA5}">
                      <a16:colId xmlns:a16="http://schemas.microsoft.com/office/drawing/2014/main" val="22860476"/>
                    </a:ext>
                  </a:extLst>
                </a:gridCol>
                <a:gridCol w="204442">
                  <a:extLst>
                    <a:ext uri="{9D8B030D-6E8A-4147-A177-3AD203B41FA5}">
                      <a16:colId xmlns:a16="http://schemas.microsoft.com/office/drawing/2014/main" val="3388438992"/>
                    </a:ext>
                  </a:extLst>
                </a:gridCol>
                <a:gridCol w="204442">
                  <a:extLst>
                    <a:ext uri="{9D8B030D-6E8A-4147-A177-3AD203B41FA5}">
                      <a16:colId xmlns:a16="http://schemas.microsoft.com/office/drawing/2014/main" val="3349278059"/>
                    </a:ext>
                  </a:extLst>
                </a:gridCol>
                <a:gridCol w="204442">
                  <a:extLst>
                    <a:ext uri="{9D8B030D-6E8A-4147-A177-3AD203B41FA5}">
                      <a16:colId xmlns:a16="http://schemas.microsoft.com/office/drawing/2014/main" val="1925675191"/>
                    </a:ext>
                  </a:extLst>
                </a:gridCol>
                <a:gridCol w="204442">
                  <a:extLst>
                    <a:ext uri="{9D8B030D-6E8A-4147-A177-3AD203B41FA5}">
                      <a16:colId xmlns:a16="http://schemas.microsoft.com/office/drawing/2014/main" val="1315803477"/>
                    </a:ext>
                  </a:extLst>
                </a:gridCol>
                <a:gridCol w="204442">
                  <a:extLst>
                    <a:ext uri="{9D8B030D-6E8A-4147-A177-3AD203B41FA5}">
                      <a16:colId xmlns:a16="http://schemas.microsoft.com/office/drawing/2014/main" val="721574559"/>
                    </a:ext>
                  </a:extLst>
                </a:gridCol>
                <a:gridCol w="187214">
                  <a:extLst>
                    <a:ext uri="{9D8B030D-6E8A-4147-A177-3AD203B41FA5}">
                      <a16:colId xmlns:a16="http://schemas.microsoft.com/office/drawing/2014/main" val="750942168"/>
                    </a:ext>
                  </a:extLst>
                </a:gridCol>
                <a:gridCol w="187214">
                  <a:extLst>
                    <a:ext uri="{9D8B030D-6E8A-4147-A177-3AD203B41FA5}">
                      <a16:colId xmlns:a16="http://schemas.microsoft.com/office/drawing/2014/main" val="4148404986"/>
                    </a:ext>
                  </a:extLst>
                </a:gridCol>
                <a:gridCol w="156929">
                  <a:extLst>
                    <a:ext uri="{9D8B030D-6E8A-4147-A177-3AD203B41FA5}">
                      <a16:colId xmlns:a16="http://schemas.microsoft.com/office/drawing/2014/main" val="3047857988"/>
                    </a:ext>
                  </a:extLst>
                </a:gridCol>
                <a:gridCol w="156929">
                  <a:extLst>
                    <a:ext uri="{9D8B030D-6E8A-4147-A177-3AD203B41FA5}">
                      <a16:colId xmlns:a16="http://schemas.microsoft.com/office/drawing/2014/main" val="2663546996"/>
                    </a:ext>
                  </a:extLst>
                </a:gridCol>
                <a:gridCol w="156929">
                  <a:extLst>
                    <a:ext uri="{9D8B030D-6E8A-4147-A177-3AD203B41FA5}">
                      <a16:colId xmlns:a16="http://schemas.microsoft.com/office/drawing/2014/main" val="2150710278"/>
                    </a:ext>
                  </a:extLst>
                </a:gridCol>
                <a:gridCol w="156929">
                  <a:extLst>
                    <a:ext uri="{9D8B030D-6E8A-4147-A177-3AD203B41FA5}">
                      <a16:colId xmlns:a16="http://schemas.microsoft.com/office/drawing/2014/main" val="1365179731"/>
                    </a:ext>
                  </a:extLst>
                </a:gridCol>
                <a:gridCol w="198228">
                  <a:extLst>
                    <a:ext uri="{9D8B030D-6E8A-4147-A177-3AD203B41FA5}">
                      <a16:colId xmlns:a16="http://schemas.microsoft.com/office/drawing/2014/main" val="3767081606"/>
                    </a:ext>
                  </a:extLst>
                </a:gridCol>
                <a:gridCol w="198228">
                  <a:extLst>
                    <a:ext uri="{9D8B030D-6E8A-4147-A177-3AD203B41FA5}">
                      <a16:colId xmlns:a16="http://schemas.microsoft.com/office/drawing/2014/main" val="2456778837"/>
                    </a:ext>
                  </a:extLst>
                </a:gridCol>
                <a:gridCol w="187214">
                  <a:extLst>
                    <a:ext uri="{9D8B030D-6E8A-4147-A177-3AD203B41FA5}">
                      <a16:colId xmlns:a16="http://schemas.microsoft.com/office/drawing/2014/main" val="1364160457"/>
                    </a:ext>
                  </a:extLst>
                </a:gridCol>
                <a:gridCol w="198228">
                  <a:extLst>
                    <a:ext uri="{9D8B030D-6E8A-4147-A177-3AD203B41FA5}">
                      <a16:colId xmlns:a16="http://schemas.microsoft.com/office/drawing/2014/main" val="2810403311"/>
                    </a:ext>
                  </a:extLst>
                </a:gridCol>
                <a:gridCol w="154176">
                  <a:extLst>
                    <a:ext uri="{9D8B030D-6E8A-4147-A177-3AD203B41FA5}">
                      <a16:colId xmlns:a16="http://schemas.microsoft.com/office/drawing/2014/main" val="3402497470"/>
                    </a:ext>
                  </a:extLst>
                </a:gridCol>
                <a:gridCol w="110126">
                  <a:extLst>
                    <a:ext uri="{9D8B030D-6E8A-4147-A177-3AD203B41FA5}">
                      <a16:colId xmlns:a16="http://schemas.microsoft.com/office/drawing/2014/main" val="3022502572"/>
                    </a:ext>
                  </a:extLst>
                </a:gridCol>
                <a:gridCol w="154176">
                  <a:extLst>
                    <a:ext uri="{9D8B030D-6E8A-4147-A177-3AD203B41FA5}">
                      <a16:colId xmlns:a16="http://schemas.microsoft.com/office/drawing/2014/main" val="3809123723"/>
                    </a:ext>
                  </a:extLst>
                </a:gridCol>
                <a:gridCol w="154176">
                  <a:extLst>
                    <a:ext uri="{9D8B030D-6E8A-4147-A177-3AD203B41FA5}">
                      <a16:colId xmlns:a16="http://schemas.microsoft.com/office/drawing/2014/main" val="891468562"/>
                    </a:ext>
                  </a:extLst>
                </a:gridCol>
                <a:gridCol w="156929">
                  <a:extLst>
                    <a:ext uri="{9D8B030D-6E8A-4147-A177-3AD203B41FA5}">
                      <a16:colId xmlns:a16="http://schemas.microsoft.com/office/drawing/2014/main" val="2626946335"/>
                    </a:ext>
                  </a:extLst>
                </a:gridCol>
                <a:gridCol w="156929">
                  <a:extLst>
                    <a:ext uri="{9D8B030D-6E8A-4147-A177-3AD203B41FA5}">
                      <a16:colId xmlns:a16="http://schemas.microsoft.com/office/drawing/2014/main" val="748459969"/>
                    </a:ext>
                  </a:extLst>
                </a:gridCol>
                <a:gridCol w="156929">
                  <a:extLst>
                    <a:ext uri="{9D8B030D-6E8A-4147-A177-3AD203B41FA5}">
                      <a16:colId xmlns:a16="http://schemas.microsoft.com/office/drawing/2014/main" val="4111805604"/>
                    </a:ext>
                  </a:extLst>
                </a:gridCol>
                <a:gridCol w="156929">
                  <a:extLst>
                    <a:ext uri="{9D8B030D-6E8A-4147-A177-3AD203B41FA5}">
                      <a16:colId xmlns:a16="http://schemas.microsoft.com/office/drawing/2014/main" val="3311083083"/>
                    </a:ext>
                  </a:extLst>
                </a:gridCol>
                <a:gridCol w="198228">
                  <a:extLst>
                    <a:ext uri="{9D8B030D-6E8A-4147-A177-3AD203B41FA5}">
                      <a16:colId xmlns:a16="http://schemas.microsoft.com/office/drawing/2014/main" val="3207443282"/>
                    </a:ext>
                  </a:extLst>
                </a:gridCol>
                <a:gridCol w="198228">
                  <a:extLst>
                    <a:ext uri="{9D8B030D-6E8A-4147-A177-3AD203B41FA5}">
                      <a16:colId xmlns:a16="http://schemas.microsoft.com/office/drawing/2014/main" val="2606572950"/>
                    </a:ext>
                  </a:extLst>
                </a:gridCol>
                <a:gridCol w="187214">
                  <a:extLst>
                    <a:ext uri="{9D8B030D-6E8A-4147-A177-3AD203B41FA5}">
                      <a16:colId xmlns:a16="http://schemas.microsoft.com/office/drawing/2014/main" val="116148336"/>
                    </a:ext>
                  </a:extLst>
                </a:gridCol>
                <a:gridCol w="187214">
                  <a:extLst>
                    <a:ext uri="{9D8B030D-6E8A-4147-A177-3AD203B41FA5}">
                      <a16:colId xmlns:a16="http://schemas.microsoft.com/office/drawing/2014/main" val="1667343919"/>
                    </a:ext>
                  </a:extLst>
                </a:gridCol>
                <a:gridCol w="154176">
                  <a:extLst>
                    <a:ext uri="{9D8B030D-6E8A-4147-A177-3AD203B41FA5}">
                      <a16:colId xmlns:a16="http://schemas.microsoft.com/office/drawing/2014/main" val="4001069683"/>
                    </a:ext>
                  </a:extLst>
                </a:gridCol>
                <a:gridCol w="110126">
                  <a:extLst>
                    <a:ext uri="{9D8B030D-6E8A-4147-A177-3AD203B41FA5}">
                      <a16:colId xmlns:a16="http://schemas.microsoft.com/office/drawing/2014/main" val="4099158279"/>
                    </a:ext>
                  </a:extLst>
                </a:gridCol>
                <a:gridCol w="154176">
                  <a:extLst>
                    <a:ext uri="{9D8B030D-6E8A-4147-A177-3AD203B41FA5}">
                      <a16:colId xmlns:a16="http://schemas.microsoft.com/office/drawing/2014/main" val="1483999448"/>
                    </a:ext>
                  </a:extLst>
                </a:gridCol>
                <a:gridCol w="154176">
                  <a:extLst>
                    <a:ext uri="{9D8B030D-6E8A-4147-A177-3AD203B41FA5}">
                      <a16:colId xmlns:a16="http://schemas.microsoft.com/office/drawing/2014/main" val="1656877145"/>
                    </a:ext>
                  </a:extLst>
                </a:gridCol>
                <a:gridCol w="156929">
                  <a:extLst>
                    <a:ext uri="{9D8B030D-6E8A-4147-A177-3AD203B41FA5}">
                      <a16:colId xmlns:a16="http://schemas.microsoft.com/office/drawing/2014/main" val="3517741262"/>
                    </a:ext>
                  </a:extLst>
                </a:gridCol>
                <a:gridCol w="156929">
                  <a:extLst>
                    <a:ext uri="{9D8B030D-6E8A-4147-A177-3AD203B41FA5}">
                      <a16:colId xmlns:a16="http://schemas.microsoft.com/office/drawing/2014/main" val="3133631000"/>
                    </a:ext>
                  </a:extLst>
                </a:gridCol>
                <a:gridCol w="156929">
                  <a:extLst>
                    <a:ext uri="{9D8B030D-6E8A-4147-A177-3AD203B41FA5}">
                      <a16:colId xmlns:a16="http://schemas.microsoft.com/office/drawing/2014/main" val="1635498419"/>
                    </a:ext>
                  </a:extLst>
                </a:gridCol>
                <a:gridCol w="156929">
                  <a:extLst>
                    <a:ext uri="{9D8B030D-6E8A-4147-A177-3AD203B41FA5}">
                      <a16:colId xmlns:a16="http://schemas.microsoft.com/office/drawing/2014/main" val="3373554071"/>
                    </a:ext>
                  </a:extLst>
                </a:gridCol>
                <a:gridCol w="198228">
                  <a:extLst>
                    <a:ext uri="{9D8B030D-6E8A-4147-A177-3AD203B41FA5}">
                      <a16:colId xmlns:a16="http://schemas.microsoft.com/office/drawing/2014/main" val="1119169032"/>
                    </a:ext>
                  </a:extLst>
                </a:gridCol>
                <a:gridCol w="198228">
                  <a:extLst>
                    <a:ext uri="{9D8B030D-6E8A-4147-A177-3AD203B41FA5}">
                      <a16:colId xmlns:a16="http://schemas.microsoft.com/office/drawing/2014/main" val="4290803571"/>
                    </a:ext>
                  </a:extLst>
                </a:gridCol>
                <a:gridCol w="187214">
                  <a:extLst>
                    <a:ext uri="{9D8B030D-6E8A-4147-A177-3AD203B41FA5}">
                      <a16:colId xmlns:a16="http://schemas.microsoft.com/office/drawing/2014/main" val="660479762"/>
                    </a:ext>
                  </a:extLst>
                </a:gridCol>
                <a:gridCol w="187214">
                  <a:extLst>
                    <a:ext uri="{9D8B030D-6E8A-4147-A177-3AD203B41FA5}">
                      <a16:colId xmlns:a16="http://schemas.microsoft.com/office/drawing/2014/main" val="3829916217"/>
                    </a:ext>
                  </a:extLst>
                </a:gridCol>
                <a:gridCol w="154176">
                  <a:extLst>
                    <a:ext uri="{9D8B030D-6E8A-4147-A177-3AD203B41FA5}">
                      <a16:colId xmlns:a16="http://schemas.microsoft.com/office/drawing/2014/main" val="2764822407"/>
                    </a:ext>
                  </a:extLst>
                </a:gridCol>
                <a:gridCol w="154176">
                  <a:extLst>
                    <a:ext uri="{9D8B030D-6E8A-4147-A177-3AD203B41FA5}">
                      <a16:colId xmlns:a16="http://schemas.microsoft.com/office/drawing/2014/main" val="3703907057"/>
                    </a:ext>
                  </a:extLst>
                </a:gridCol>
                <a:gridCol w="154176">
                  <a:extLst>
                    <a:ext uri="{9D8B030D-6E8A-4147-A177-3AD203B41FA5}">
                      <a16:colId xmlns:a16="http://schemas.microsoft.com/office/drawing/2014/main" val="4144959518"/>
                    </a:ext>
                  </a:extLst>
                </a:gridCol>
                <a:gridCol w="154176">
                  <a:extLst>
                    <a:ext uri="{9D8B030D-6E8A-4147-A177-3AD203B41FA5}">
                      <a16:colId xmlns:a16="http://schemas.microsoft.com/office/drawing/2014/main" val="1925705238"/>
                    </a:ext>
                  </a:extLst>
                </a:gridCol>
              </a:tblGrid>
              <a:tr h="280265">
                <a:tc gridSpan="51">
                  <a:txBody>
                    <a:bodyPr/>
                    <a:lstStyle/>
                    <a:p>
                      <a:pPr algn="l" fontAlgn="ctr"/>
                      <a:r>
                        <a:rPr lang="ru-RU" sz="900" b="1" i="0" u="none" strike="noStrike" dirty="0">
                          <a:solidFill>
                            <a:srgbClr val="000000"/>
                          </a:solidFill>
                          <a:effectLst/>
                          <a:latin typeface="Arial" panose="020B0604020202020204" pitchFamily="34" charset="0"/>
                          <a:cs typeface="Arial" panose="020B0604020202020204" pitchFamily="34" charset="0"/>
                        </a:rPr>
                        <a:t>2.1.  Расчет доходов в виде арендной либо иной платы за передачу в возмездное пользование государственного имущества</a:t>
                      </a:r>
                    </a:p>
                  </a:txBody>
                  <a:tcPr marL="8148" marR="8148" marT="8148" marB="0" anchor="ctr">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268007990"/>
                  </a:ext>
                </a:extLst>
              </a:tr>
              <a:tr h="208249">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dirty="0">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1" i="0" u="none" strike="noStrike">
                          <a:solidFill>
                            <a:srgbClr val="000000"/>
                          </a:solidFill>
                          <a:effectLst/>
                          <a:latin typeface="Times New Roman" panose="02020603050405020304" pitchFamily="18" charset="0"/>
                        </a:rPr>
                        <a:t> </a:t>
                      </a:r>
                    </a:p>
                  </a:txBody>
                  <a:tcPr marL="8148" marR="8148" marT="8148"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040158965"/>
                  </a:ext>
                </a:extLst>
              </a:tr>
              <a:tr h="797963">
                <a:tc rowSpan="2" gridSpan="13">
                  <a:txBody>
                    <a:bodyPr/>
                    <a:lstStyle/>
                    <a:p>
                      <a:pPr algn="ctr" fontAlgn="ctr"/>
                      <a:r>
                        <a:rPr lang="ru-RU" sz="900" b="0" i="0" u="none" strike="noStrike" dirty="0">
                          <a:solidFill>
                            <a:srgbClr val="000000"/>
                          </a:solidFill>
                          <a:effectLst/>
                          <a:latin typeface="Times New Roman" panose="02020603050405020304" pitchFamily="18" charset="0"/>
                        </a:rPr>
                        <a:t>Наименование объекта</a:t>
                      </a:r>
                    </a:p>
                  </a:txBody>
                  <a:tcPr marL="8148" marR="8148" marT="814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gridSpan="2">
                  <a:txBody>
                    <a:bodyPr/>
                    <a:lstStyle/>
                    <a:p>
                      <a:pPr algn="ctr" fontAlgn="ctr"/>
                      <a:r>
                        <a:rPr lang="ru-RU" sz="900" b="0" i="0" u="none" strike="noStrike">
                          <a:solidFill>
                            <a:srgbClr val="000000"/>
                          </a:solidFill>
                          <a:effectLst/>
                          <a:latin typeface="Times New Roman" panose="02020603050405020304" pitchFamily="18" charset="0"/>
                        </a:rPr>
                        <a:t>Код строки</a:t>
                      </a:r>
                    </a:p>
                  </a:txBody>
                  <a:tcPr marL="8148" marR="8148" marT="81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gridSpan="12">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Плата (тариф) арендной платы </a:t>
                      </a:r>
                      <a:br>
                        <a:rPr lang="ru-RU" sz="900" b="0" i="0" u="none" strike="noStrike" dirty="0">
                          <a:solidFill>
                            <a:srgbClr val="000000"/>
                          </a:solidFill>
                          <a:effectLst/>
                          <a:latin typeface="Arial" panose="020B0604020202020204" pitchFamily="34" charset="0"/>
                          <a:cs typeface="Arial" panose="020B0604020202020204" pitchFamily="34" charset="0"/>
                        </a:rPr>
                      </a:br>
                      <a:r>
                        <a:rPr lang="ru-RU" sz="900" b="0" i="0" u="none" strike="noStrike" dirty="0">
                          <a:solidFill>
                            <a:srgbClr val="000000"/>
                          </a:solidFill>
                          <a:effectLst/>
                          <a:latin typeface="Arial" panose="020B0604020202020204" pitchFamily="34" charset="0"/>
                          <a:cs typeface="Arial" panose="020B0604020202020204" pitchFamily="34" charset="0"/>
                        </a:rPr>
                        <a:t>за единицу площади (объект)</a:t>
                      </a:r>
                    </a:p>
                  </a:txBody>
                  <a:tcPr marL="8148" marR="8148" marT="81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12">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Планируемый объем предоставления имущества в аренду</a:t>
                      </a:r>
                      <a:br>
                        <a:rPr lang="ru-RU" sz="900" b="0" i="0" u="none" strike="noStrike" dirty="0">
                          <a:solidFill>
                            <a:srgbClr val="000000"/>
                          </a:solidFill>
                          <a:effectLst/>
                          <a:latin typeface="Arial" panose="020B0604020202020204" pitchFamily="34" charset="0"/>
                          <a:cs typeface="Arial" panose="020B0604020202020204" pitchFamily="34" charset="0"/>
                        </a:rPr>
                      </a:br>
                      <a:r>
                        <a:rPr lang="ru-RU" sz="900" b="0" i="0" u="none" strike="noStrike" dirty="0">
                          <a:solidFill>
                            <a:srgbClr val="000000"/>
                          </a:solidFill>
                          <a:effectLst/>
                          <a:latin typeface="Arial" panose="020B0604020202020204" pitchFamily="34" charset="0"/>
                          <a:cs typeface="Arial" panose="020B0604020202020204" pitchFamily="34" charset="0"/>
                        </a:rPr>
                        <a:t> (в натуральных показателях)</a:t>
                      </a:r>
                    </a:p>
                  </a:txBody>
                  <a:tcPr marL="8148" marR="8148" marT="81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12">
                  <a:txBody>
                    <a:bodyPr/>
                    <a:lstStyle/>
                    <a:p>
                      <a:pPr algn="ctr" fontAlgn="ctr"/>
                      <a:r>
                        <a:rPr lang="ru-RU" sz="900" b="0" i="0" u="none" strike="noStrike">
                          <a:solidFill>
                            <a:srgbClr val="000000"/>
                          </a:solidFill>
                          <a:effectLst/>
                          <a:latin typeface="Times New Roman" panose="02020603050405020304" pitchFamily="18" charset="0"/>
                        </a:rPr>
                        <a:t>Сумма</a:t>
                      </a:r>
                    </a:p>
                  </a:txBody>
                  <a:tcPr marL="8148" marR="8148" marT="814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479245059"/>
                  </a:ext>
                </a:extLst>
              </a:tr>
              <a:tr h="1584248">
                <a:tc gridSpan="13"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2" vMerge="1">
                  <a:txBody>
                    <a:bodyPr/>
                    <a:lstStyle/>
                    <a:p>
                      <a:endParaRPr lang="ru-RU"/>
                    </a:p>
                  </a:txBody>
                  <a:tcPr/>
                </a:tc>
                <a:tc hMerge="1" vMerge="1">
                  <a:txBody>
                    <a:bodyPr/>
                    <a:lstStyle/>
                    <a:p>
                      <a:endParaRPr lang="ru-RU"/>
                    </a:p>
                  </a:txBody>
                  <a:tcPr/>
                </a:tc>
                <a:tc gridSpan="4">
                  <a:txBody>
                    <a:bodyPr/>
                    <a:lstStyle/>
                    <a:p>
                      <a:pPr algn="ctr" fontAlgn="ctr"/>
                      <a:r>
                        <a:rPr lang="ru-RU" sz="900" b="0" i="0" u="none" strike="noStrike">
                          <a:solidFill>
                            <a:srgbClr val="000000"/>
                          </a:solidFill>
                          <a:effectLst/>
                          <a:latin typeface="Times New Roman" panose="02020603050405020304" pitchFamily="18" charset="0"/>
                        </a:rPr>
                        <a:t>на  20__ год</a:t>
                      </a:r>
                      <a:br>
                        <a:rPr lang="ru-RU" sz="900" b="0" i="0" u="none" strike="noStrike">
                          <a:solidFill>
                            <a:srgbClr val="000000"/>
                          </a:solidFill>
                          <a:effectLst/>
                          <a:latin typeface="Times New Roman" panose="02020603050405020304" pitchFamily="18" charset="0"/>
                        </a:rPr>
                      </a:br>
                      <a:r>
                        <a:rPr lang="ru-RU" sz="900" b="0" i="0" u="none" strike="noStrike">
                          <a:solidFill>
                            <a:srgbClr val="000000"/>
                          </a:solidFill>
                          <a:effectLst/>
                          <a:latin typeface="Times New Roman" panose="02020603050405020304" pitchFamily="18" charset="0"/>
                        </a:rPr>
                        <a:t>(на текущий финансовый год)</a:t>
                      </a:r>
                    </a:p>
                  </a:txBody>
                  <a:tcPr marL="8148" marR="8148" marT="81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900" b="0" i="0" u="none" strike="noStrike">
                          <a:solidFill>
                            <a:srgbClr val="000000"/>
                          </a:solidFill>
                          <a:effectLst/>
                          <a:latin typeface="Times New Roman" panose="02020603050405020304" pitchFamily="18" charset="0"/>
                        </a:rPr>
                        <a:t>на  20__ год</a:t>
                      </a:r>
                      <a:br>
                        <a:rPr lang="ru-RU" sz="900" b="0" i="0" u="none" strike="noStrike">
                          <a:solidFill>
                            <a:srgbClr val="000000"/>
                          </a:solidFill>
                          <a:effectLst/>
                          <a:latin typeface="Times New Roman" panose="02020603050405020304" pitchFamily="18" charset="0"/>
                        </a:rPr>
                      </a:br>
                      <a:r>
                        <a:rPr lang="ru-RU" sz="900" b="0" i="0" u="none" strike="noStrike">
                          <a:solidFill>
                            <a:srgbClr val="000000"/>
                          </a:solidFill>
                          <a:effectLst/>
                          <a:latin typeface="Times New Roman" panose="02020603050405020304" pitchFamily="18" charset="0"/>
                        </a:rPr>
                        <a:t>(на первый год планового периода)</a:t>
                      </a:r>
                    </a:p>
                  </a:txBody>
                  <a:tcPr marL="8148" marR="8148" marT="81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900" b="0" i="0" u="none" strike="noStrike">
                          <a:solidFill>
                            <a:srgbClr val="000000"/>
                          </a:solidFill>
                          <a:effectLst/>
                          <a:latin typeface="Times New Roman" panose="02020603050405020304" pitchFamily="18" charset="0"/>
                        </a:rPr>
                        <a:t>на  20__ год</a:t>
                      </a:r>
                      <a:br>
                        <a:rPr lang="ru-RU" sz="900" b="0" i="0" u="none" strike="noStrike">
                          <a:solidFill>
                            <a:srgbClr val="000000"/>
                          </a:solidFill>
                          <a:effectLst/>
                          <a:latin typeface="Times New Roman" panose="02020603050405020304" pitchFamily="18" charset="0"/>
                        </a:rPr>
                      </a:br>
                      <a:r>
                        <a:rPr lang="ru-RU" sz="900" b="0" i="0" u="none" strike="noStrike">
                          <a:solidFill>
                            <a:srgbClr val="000000"/>
                          </a:solidFill>
                          <a:effectLst/>
                          <a:latin typeface="Times New Roman" panose="02020603050405020304" pitchFamily="18" charset="0"/>
                        </a:rPr>
                        <a:t>(на второй год планового периода)</a:t>
                      </a:r>
                    </a:p>
                  </a:txBody>
                  <a:tcPr marL="8148" marR="8148" marT="81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900" b="0" i="0" u="none" strike="noStrike">
                          <a:solidFill>
                            <a:srgbClr val="000000"/>
                          </a:solidFill>
                          <a:effectLst/>
                          <a:latin typeface="Times New Roman" panose="02020603050405020304" pitchFamily="18" charset="0"/>
                        </a:rPr>
                        <a:t>на  20__ год</a:t>
                      </a:r>
                      <a:br>
                        <a:rPr lang="ru-RU" sz="900" b="0" i="0" u="none" strike="noStrike">
                          <a:solidFill>
                            <a:srgbClr val="000000"/>
                          </a:solidFill>
                          <a:effectLst/>
                          <a:latin typeface="Times New Roman" panose="02020603050405020304" pitchFamily="18" charset="0"/>
                        </a:rPr>
                      </a:br>
                      <a:r>
                        <a:rPr lang="ru-RU" sz="900" b="0" i="0" u="none" strike="noStrike">
                          <a:solidFill>
                            <a:srgbClr val="000000"/>
                          </a:solidFill>
                          <a:effectLst/>
                          <a:latin typeface="Times New Roman" panose="02020603050405020304" pitchFamily="18" charset="0"/>
                        </a:rPr>
                        <a:t>(на текущий финансовый год)</a:t>
                      </a:r>
                    </a:p>
                  </a:txBody>
                  <a:tcPr marL="8148" marR="8148" marT="81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900" b="0" i="0" u="none" strike="noStrike">
                          <a:solidFill>
                            <a:srgbClr val="000000"/>
                          </a:solidFill>
                          <a:effectLst/>
                          <a:latin typeface="Times New Roman" panose="02020603050405020304" pitchFamily="18" charset="0"/>
                        </a:rPr>
                        <a:t>на  20__ год</a:t>
                      </a:r>
                      <a:br>
                        <a:rPr lang="ru-RU" sz="900" b="0" i="0" u="none" strike="noStrike">
                          <a:solidFill>
                            <a:srgbClr val="000000"/>
                          </a:solidFill>
                          <a:effectLst/>
                          <a:latin typeface="Times New Roman" panose="02020603050405020304" pitchFamily="18" charset="0"/>
                        </a:rPr>
                      </a:br>
                      <a:r>
                        <a:rPr lang="ru-RU" sz="900" b="0" i="0" u="none" strike="noStrike">
                          <a:solidFill>
                            <a:srgbClr val="000000"/>
                          </a:solidFill>
                          <a:effectLst/>
                          <a:latin typeface="Times New Roman" panose="02020603050405020304" pitchFamily="18" charset="0"/>
                        </a:rPr>
                        <a:t>(на первый год планового периода)</a:t>
                      </a:r>
                    </a:p>
                  </a:txBody>
                  <a:tcPr marL="8148" marR="8148" marT="81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900" b="0" i="0" u="none" strike="noStrike">
                          <a:solidFill>
                            <a:srgbClr val="000000"/>
                          </a:solidFill>
                          <a:effectLst/>
                          <a:latin typeface="Times New Roman" panose="02020603050405020304" pitchFamily="18" charset="0"/>
                        </a:rPr>
                        <a:t>на  20__ год</a:t>
                      </a:r>
                      <a:br>
                        <a:rPr lang="ru-RU" sz="900" b="0" i="0" u="none" strike="noStrike">
                          <a:solidFill>
                            <a:srgbClr val="000000"/>
                          </a:solidFill>
                          <a:effectLst/>
                          <a:latin typeface="Times New Roman" panose="02020603050405020304" pitchFamily="18" charset="0"/>
                        </a:rPr>
                      </a:br>
                      <a:r>
                        <a:rPr lang="ru-RU" sz="900" b="0" i="0" u="none" strike="noStrike">
                          <a:solidFill>
                            <a:srgbClr val="000000"/>
                          </a:solidFill>
                          <a:effectLst/>
                          <a:latin typeface="Times New Roman" panose="02020603050405020304" pitchFamily="18" charset="0"/>
                        </a:rPr>
                        <a:t>(на второй год планового периода)</a:t>
                      </a:r>
                    </a:p>
                  </a:txBody>
                  <a:tcPr marL="8148" marR="8148" marT="81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900" b="0" i="0" u="none" strike="noStrike">
                          <a:solidFill>
                            <a:srgbClr val="000000"/>
                          </a:solidFill>
                          <a:effectLst/>
                          <a:latin typeface="Times New Roman" panose="02020603050405020304" pitchFamily="18" charset="0"/>
                        </a:rPr>
                        <a:t>на  20__ год</a:t>
                      </a:r>
                      <a:br>
                        <a:rPr lang="ru-RU" sz="900" b="0" i="0" u="none" strike="noStrike">
                          <a:solidFill>
                            <a:srgbClr val="000000"/>
                          </a:solidFill>
                          <a:effectLst/>
                          <a:latin typeface="Times New Roman" panose="02020603050405020304" pitchFamily="18" charset="0"/>
                        </a:rPr>
                      </a:br>
                      <a:r>
                        <a:rPr lang="ru-RU" sz="900" b="0" i="0" u="none" strike="noStrike">
                          <a:solidFill>
                            <a:srgbClr val="000000"/>
                          </a:solidFill>
                          <a:effectLst/>
                          <a:latin typeface="Times New Roman" panose="02020603050405020304" pitchFamily="18" charset="0"/>
                        </a:rPr>
                        <a:t>(на текущий финансовый год)</a:t>
                      </a:r>
                    </a:p>
                  </a:txBody>
                  <a:tcPr marL="8148" marR="8148" marT="81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900" b="0" i="0" u="none" strike="noStrike">
                          <a:solidFill>
                            <a:srgbClr val="000000"/>
                          </a:solidFill>
                          <a:effectLst/>
                          <a:latin typeface="Times New Roman" panose="02020603050405020304" pitchFamily="18" charset="0"/>
                        </a:rPr>
                        <a:t>на  20__ год</a:t>
                      </a:r>
                      <a:br>
                        <a:rPr lang="ru-RU" sz="900" b="0" i="0" u="none" strike="noStrike">
                          <a:solidFill>
                            <a:srgbClr val="000000"/>
                          </a:solidFill>
                          <a:effectLst/>
                          <a:latin typeface="Times New Roman" panose="02020603050405020304" pitchFamily="18" charset="0"/>
                        </a:rPr>
                      </a:br>
                      <a:r>
                        <a:rPr lang="ru-RU" sz="900" b="0" i="0" u="none" strike="noStrike">
                          <a:solidFill>
                            <a:srgbClr val="000000"/>
                          </a:solidFill>
                          <a:effectLst/>
                          <a:latin typeface="Times New Roman" panose="02020603050405020304" pitchFamily="18" charset="0"/>
                        </a:rPr>
                        <a:t>(на первый год планового периода)</a:t>
                      </a:r>
                    </a:p>
                  </a:txBody>
                  <a:tcPr marL="8148" marR="8148" marT="81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900" b="0" i="0" u="none" strike="noStrike">
                          <a:solidFill>
                            <a:srgbClr val="000000"/>
                          </a:solidFill>
                          <a:effectLst/>
                          <a:latin typeface="Times New Roman" panose="02020603050405020304" pitchFamily="18" charset="0"/>
                        </a:rPr>
                        <a:t>на  20__ год</a:t>
                      </a:r>
                      <a:br>
                        <a:rPr lang="ru-RU" sz="900" b="0" i="0" u="none" strike="noStrike">
                          <a:solidFill>
                            <a:srgbClr val="000000"/>
                          </a:solidFill>
                          <a:effectLst/>
                          <a:latin typeface="Times New Roman" panose="02020603050405020304" pitchFamily="18" charset="0"/>
                        </a:rPr>
                      </a:br>
                      <a:r>
                        <a:rPr lang="ru-RU" sz="900" b="0" i="0" u="none" strike="noStrike">
                          <a:solidFill>
                            <a:srgbClr val="000000"/>
                          </a:solidFill>
                          <a:effectLst/>
                          <a:latin typeface="Times New Roman" panose="02020603050405020304" pitchFamily="18" charset="0"/>
                        </a:rPr>
                        <a:t>(на второй год планового периода)</a:t>
                      </a:r>
                    </a:p>
                  </a:txBody>
                  <a:tcPr marL="8148" marR="8148" marT="814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576424274"/>
                  </a:ext>
                </a:extLst>
              </a:tr>
              <a:tr h="186843">
                <a:tc gridSpan="13">
                  <a:txBody>
                    <a:bodyPr/>
                    <a:lstStyle/>
                    <a:p>
                      <a:pPr algn="ctr" fontAlgn="ctr"/>
                      <a:r>
                        <a:rPr lang="ru-RU" sz="900" b="0" i="0" u="none" strike="noStrike" dirty="0">
                          <a:solidFill>
                            <a:srgbClr val="000000"/>
                          </a:solidFill>
                          <a:effectLst/>
                          <a:latin typeface="Times New Roman" panose="02020603050405020304" pitchFamily="18" charset="0"/>
                        </a:rPr>
                        <a:t>1</a:t>
                      </a:r>
                    </a:p>
                  </a:txBody>
                  <a:tcPr marL="8148" marR="8148" marT="814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ctr" fontAlgn="ctr"/>
                      <a:r>
                        <a:rPr lang="ru-RU" sz="900" b="0" i="0" u="none" strike="noStrike">
                          <a:solidFill>
                            <a:srgbClr val="000000"/>
                          </a:solidFill>
                          <a:effectLst/>
                          <a:latin typeface="Times New Roman" panose="02020603050405020304" pitchFamily="18" charset="0"/>
                        </a:rPr>
                        <a:t>2</a:t>
                      </a:r>
                    </a:p>
                  </a:txBody>
                  <a:tcPr marL="8148" marR="8148" marT="81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4">
                  <a:txBody>
                    <a:bodyPr/>
                    <a:lstStyle/>
                    <a:p>
                      <a:pPr algn="ctr" fontAlgn="ctr"/>
                      <a:r>
                        <a:rPr lang="ru-RU" sz="900" b="0" i="0" u="none" strike="noStrike">
                          <a:solidFill>
                            <a:srgbClr val="000000"/>
                          </a:solidFill>
                          <a:effectLst/>
                          <a:latin typeface="Times New Roman" panose="02020603050405020304" pitchFamily="18" charset="0"/>
                        </a:rPr>
                        <a:t>3</a:t>
                      </a:r>
                    </a:p>
                  </a:txBody>
                  <a:tcPr marL="8148" marR="8148" marT="81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900" b="0" i="0" u="none" strike="noStrike">
                          <a:solidFill>
                            <a:srgbClr val="000000"/>
                          </a:solidFill>
                          <a:effectLst/>
                          <a:latin typeface="Times New Roman" panose="02020603050405020304" pitchFamily="18" charset="0"/>
                        </a:rPr>
                        <a:t>4</a:t>
                      </a:r>
                    </a:p>
                  </a:txBody>
                  <a:tcPr marL="8148" marR="8148" marT="81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900" b="0" i="0" u="none" strike="noStrike">
                          <a:solidFill>
                            <a:srgbClr val="000000"/>
                          </a:solidFill>
                          <a:effectLst/>
                          <a:latin typeface="Times New Roman" panose="02020603050405020304" pitchFamily="18" charset="0"/>
                        </a:rPr>
                        <a:t>5</a:t>
                      </a:r>
                    </a:p>
                  </a:txBody>
                  <a:tcPr marL="8148" marR="8148" marT="81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900" b="0" i="0" u="none" strike="noStrike">
                          <a:solidFill>
                            <a:srgbClr val="000000"/>
                          </a:solidFill>
                          <a:effectLst/>
                          <a:latin typeface="Times New Roman" panose="02020603050405020304" pitchFamily="18" charset="0"/>
                        </a:rPr>
                        <a:t>6</a:t>
                      </a:r>
                    </a:p>
                  </a:txBody>
                  <a:tcPr marL="8148" marR="8148" marT="81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900" b="0" i="0" u="none" strike="noStrike">
                          <a:solidFill>
                            <a:srgbClr val="000000"/>
                          </a:solidFill>
                          <a:effectLst/>
                          <a:latin typeface="Times New Roman" panose="02020603050405020304" pitchFamily="18" charset="0"/>
                        </a:rPr>
                        <a:t>7</a:t>
                      </a:r>
                    </a:p>
                  </a:txBody>
                  <a:tcPr marL="8148" marR="8148" marT="81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900" b="0" i="0" u="none" strike="noStrike">
                          <a:solidFill>
                            <a:srgbClr val="000000"/>
                          </a:solidFill>
                          <a:effectLst/>
                          <a:latin typeface="Times New Roman" panose="02020603050405020304" pitchFamily="18" charset="0"/>
                        </a:rPr>
                        <a:t>8</a:t>
                      </a:r>
                    </a:p>
                  </a:txBody>
                  <a:tcPr marL="8148" marR="8148" marT="81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900" b="0" i="0" u="none" strike="noStrike">
                          <a:solidFill>
                            <a:srgbClr val="000000"/>
                          </a:solidFill>
                          <a:effectLst/>
                          <a:latin typeface="Times New Roman" panose="02020603050405020304" pitchFamily="18" charset="0"/>
                        </a:rPr>
                        <a:t>9</a:t>
                      </a:r>
                    </a:p>
                  </a:txBody>
                  <a:tcPr marL="8148" marR="8148" marT="81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900" b="0" i="0" u="none" strike="noStrike">
                          <a:solidFill>
                            <a:srgbClr val="000000"/>
                          </a:solidFill>
                          <a:effectLst/>
                          <a:latin typeface="Times New Roman" panose="02020603050405020304" pitchFamily="18" charset="0"/>
                        </a:rPr>
                        <a:t>10</a:t>
                      </a:r>
                    </a:p>
                  </a:txBody>
                  <a:tcPr marL="8148" marR="8148" marT="814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900" b="0" i="0" u="none" strike="noStrike">
                          <a:solidFill>
                            <a:srgbClr val="000000"/>
                          </a:solidFill>
                          <a:effectLst/>
                          <a:latin typeface="Times New Roman" panose="02020603050405020304" pitchFamily="18" charset="0"/>
                        </a:rPr>
                        <a:t>11</a:t>
                      </a:r>
                    </a:p>
                  </a:txBody>
                  <a:tcPr marL="8148" marR="8148" marT="814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649900809"/>
                  </a:ext>
                </a:extLst>
              </a:tr>
              <a:tr h="455429">
                <a:tc gridSpan="13">
                  <a:txBody>
                    <a:bodyPr/>
                    <a:lstStyle/>
                    <a:p>
                      <a:pPr algn="l" fontAlgn="b"/>
                      <a:r>
                        <a:rPr lang="ru-RU" sz="900" b="0" i="0" u="none" strike="noStrike" dirty="0">
                          <a:solidFill>
                            <a:srgbClr val="000000"/>
                          </a:solidFill>
                          <a:effectLst/>
                          <a:latin typeface="Times New Roman" panose="02020603050405020304" pitchFamily="18" charset="0"/>
                        </a:rPr>
                        <a:t>Недвижимое имущество, всего</a:t>
                      </a:r>
                    </a:p>
                  </a:txBody>
                  <a:tcPr marL="8148" marR="8148" marT="814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ctr" fontAlgn="b"/>
                      <a:r>
                        <a:rPr lang="ru-RU" sz="900" b="0" i="0" u="none" strike="noStrike">
                          <a:solidFill>
                            <a:srgbClr val="000000"/>
                          </a:solidFill>
                          <a:effectLst/>
                          <a:latin typeface="Times New Roman" panose="02020603050405020304" pitchFamily="18" charset="0"/>
                        </a:rPr>
                        <a:t>0100</a:t>
                      </a:r>
                    </a:p>
                  </a:txBody>
                  <a:tcPr marL="8148" marR="8148" marT="814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х</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х</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х</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х</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х</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х</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900" b="0" i="0" u="none" strike="noStrike">
                          <a:solidFill>
                            <a:srgbClr val="000000"/>
                          </a:solidFill>
                          <a:effectLst/>
                          <a:latin typeface="Times New Roman" panose="02020603050405020304" pitchFamily="18" charset="0"/>
                        </a:rPr>
                        <a:t> </a:t>
                      </a:r>
                    </a:p>
                  </a:txBody>
                  <a:tcPr marL="8148" marR="8148" marT="8148"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709199820"/>
                  </a:ext>
                </a:extLst>
              </a:tr>
              <a:tr h="499805">
                <a:tc gridSpan="13">
                  <a:txBody>
                    <a:bodyPr/>
                    <a:lstStyle/>
                    <a:p>
                      <a:pPr algn="l" fontAlgn="t"/>
                      <a:r>
                        <a:rPr lang="ru-RU" sz="900" b="0" i="0" u="none" strike="noStrike" dirty="0">
                          <a:solidFill>
                            <a:srgbClr val="000000"/>
                          </a:solidFill>
                          <a:effectLst/>
                          <a:latin typeface="Times New Roman" panose="02020603050405020304" pitchFamily="18" charset="0"/>
                        </a:rPr>
                        <a:t>в том числе:</a:t>
                      </a:r>
                    </a:p>
                  </a:txBody>
                  <a:tcPr marL="146668" marR="8148" marT="8148" marB="0">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ctr" fontAlgn="b"/>
                      <a:r>
                        <a:rPr lang="ru-RU" sz="900" b="0" i="0" u="none" strike="noStrike">
                          <a:solidFill>
                            <a:srgbClr val="000000"/>
                          </a:solidFill>
                          <a:effectLst/>
                          <a:latin typeface="Times New Roman" panose="02020603050405020304" pitchFamily="18" charset="0"/>
                        </a:rPr>
                        <a:t>0101</a:t>
                      </a:r>
                    </a:p>
                  </a:txBody>
                  <a:tcPr marL="8148" marR="8148" marT="814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900" b="0" i="0" u="none" strike="noStrike">
                          <a:solidFill>
                            <a:srgbClr val="000000"/>
                          </a:solidFill>
                          <a:effectLst/>
                          <a:latin typeface="Times New Roman" panose="02020603050405020304" pitchFamily="18" charset="0"/>
                        </a:rPr>
                        <a:t> </a:t>
                      </a:r>
                    </a:p>
                  </a:txBody>
                  <a:tcPr marL="8148" marR="8148" marT="8148"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059339795"/>
                  </a:ext>
                </a:extLst>
              </a:tr>
              <a:tr h="291942">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dirty="0">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dirty="0">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dirty="0">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Times New Roman" panose="02020603050405020304" pitchFamily="18" charset="0"/>
                        </a:rPr>
                        <a:t> </a:t>
                      </a:r>
                    </a:p>
                  </a:txBody>
                  <a:tcPr marL="8148" marR="8148" marT="814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Times New Roman" panose="02020603050405020304" pitchFamily="18" charset="0"/>
                        </a:rPr>
                        <a:t> </a:t>
                      </a:r>
                    </a:p>
                  </a:txBody>
                  <a:tcPr marL="8148" marR="8148" marT="8148"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Times New Roman" panose="02020603050405020304" pitchFamily="18" charset="0"/>
                        </a:rPr>
                        <a:t> </a:t>
                      </a:r>
                    </a:p>
                  </a:txBody>
                  <a:tcPr marL="8148" marR="8148" marT="8148"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Times New Roman" panose="02020603050405020304" pitchFamily="18" charset="0"/>
                        </a:rPr>
                        <a:t> </a:t>
                      </a:r>
                    </a:p>
                  </a:txBody>
                  <a:tcPr marL="8148" marR="8148" marT="8148" marB="0" anchor="ctr">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558628541"/>
                  </a:ext>
                </a:extLst>
              </a:tr>
              <a:tr h="478785">
                <a:tc gridSpan="13">
                  <a:txBody>
                    <a:bodyPr/>
                    <a:lstStyle/>
                    <a:p>
                      <a:pPr algn="l" fontAlgn="b"/>
                      <a:r>
                        <a:rPr lang="ru-RU" sz="900" b="0" i="0" u="none" strike="noStrike" dirty="0">
                          <a:solidFill>
                            <a:srgbClr val="000000"/>
                          </a:solidFill>
                          <a:effectLst/>
                          <a:latin typeface="Times New Roman" panose="02020603050405020304" pitchFamily="18" charset="0"/>
                        </a:rPr>
                        <a:t>Движимое имущество, всего</a:t>
                      </a:r>
                    </a:p>
                  </a:txBody>
                  <a:tcPr marL="8148" marR="8148" marT="814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ctr" fontAlgn="b"/>
                      <a:r>
                        <a:rPr lang="ru-RU" sz="900" b="0" i="0" u="none" strike="noStrike" dirty="0">
                          <a:solidFill>
                            <a:srgbClr val="000000"/>
                          </a:solidFill>
                          <a:effectLst/>
                          <a:latin typeface="Times New Roman" panose="02020603050405020304" pitchFamily="18" charset="0"/>
                        </a:rPr>
                        <a:t>0200</a:t>
                      </a:r>
                    </a:p>
                  </a:txBody>
                  <a:tcPr marL="8148" marR="8148" marT="814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4">
                  <a:txBody>
                    <a:bodyPr/>
                    <a:lstStyle/>
                    <a:p>
                      <a:pPr algn="ctr" fontAlgn="b"/>
                      <a:r>
                        <a:rPr lang="ru-RU" sz="900" b="0" i="0" u="none" strike="noStrike" dirty="0">
                          <a:solidFill>
                            <a:srgbClr val="000000"/>
                          </a:solidFill>
                          <a:effectLst/>
                          <a:latin typeface="Times New Roman" panose="02020603050405020304" pitchFamily="18" charset="0"/>
                        </a:rPr>
                        <a:t>х</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dirty="0">
                          <a:solidFill>
                            <a:srgbClr val="000000"/>
                          </a:solidFill>
                          <a:effectLst/>
                          <a:latin typeface="Times New Roman" panose="02020603050405020304" pitchFamily="18" charset="0"/>
                        </a:rPr>
                        <a:t>х</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х</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х</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х</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х</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900" b="0" i="0" u="none" strike="noStrike">
                          <a:solidFill>
                            <a:srgbClr val="000000"/>
                          </a:solidFill>
                          <a:effectLst/>
                          <a:latin typeface="Times New Roman" panose="02020603050405020304" pitchFamily="18" charset="0"/>
                        </a:rPr>
                        <a:t> </a:t>
                      </a:r>
                    </a:p>
                  </a:txBody>
                  <a:tcPr marL="8148" marR="8148" marT="8148"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027847576"/>
                  </a:ext>
                </a:extLst>
              </a:tr>
              <a:tr h="499805">
                <a:tc gridSpan="13">
                  <a:txBody>
                    <a:bodyPr/>
                    <a:lstStyle/>
                    <a:p>
                      <a:pPr algn="l" fontAlgn="t"/>
                      <a:r>
                        <a:rPr lang="ru-RU" sz="900" b="0" i="0" u="none" strike="noStrike">
                          <a:solidFill>
                            <a:srgbClr val="000000"/>
                          </a:solidFill>
                          <a:effectLst/>
                          <a:latin typeface="Times New Roman" panose="02020603050405020304" pitchFamily="18" charset="0"/>
                        </a:rPr>
                        <a:t>в том числе:</a:t>
                      </a:r>
                    </a:p>
                  </a:txBody>
                  <a:tcPr marL="146668" marR="8148" marT="8148" marB="0">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ctr" fontAlgn="b"/>
                      <a:r>
                        <a:rPr lang="ru-RU" sz="900" b="0" i="0" u="none" strike="noStrike">
                          <a:solidFill>
                            <a:srgbClr val="000000"/>
                          </a:solidFill>
                          <a:effectLst/>
                          <a:latin typeface="Times New Roman" panose="02020603050405020304" pitchFamily="18" charset="0"/>
                        </a:rPr>
                        <a:t>0201</a:t>
                      </a:r>
                    </a:p>
                  </a:txBody>
                  <a:tcPr marL="8148" marR="8148" marT="814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dirty="0">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dirty="0">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dirty="0">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dirty="0">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ctr"/>
                      <a:r>
                        <a:rPr lang="ru-RU" sz="900" b="0" i="0" u="none" strike="noStrike">
                          <a:solidFill>
                            <a:srgbClr val="000000"/>
                          </a:solidFill>
                          <a:effectLst/>
                          <a:latin typeface="Times New Roman" panose="02020603050405020304" pitchFamily="18" charset="0"/>
                        </a:rPr>
                        <a:t> </a:t>
                      </a:r>
                    </a:p>
                  </a:txBody>
                  <a:tcPr marL="8148" marR="8148" marT="8148"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06127377"/>
                  </a:ext>
                </a:extLst>
              </a:tr>
              <a:tr h="291942">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Times New Roman" panose="02020603050405020304" pitchFamily="18" charset="0"/>
                        </a:rPr>
                        <a:t> </a:t>
                      </a:r>
                    </a:p>
                  </a:txBody>
                  <a:tcPr marL="146668" marR="8148" marT="8148" marB="0">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dirty="0">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dirty="0">
                          <a:solidFill>
                            <a:srgbClr val="000000"/>
                          </a:solidFill>
                          <a:effectLst/>
                          <a:latin typeface="Times New Roman" panose="02020603050405020304" pitchFamily="18" charset="0"/>
                        </a:rPr>
                        <a:t> </a:t>
                      </a:r>
                    </a:p>
                  </a:txBody>
                  <a:tcPr marL="8148" marR="8148" marT="814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dirty="0">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dirty="0">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dirty="0">
                          <a:solidFill>
                            <a:srgbClr val="000000"/>
                          </a:solidFill>
                          <a:effectLst/>
                          <a:latin typeface="Times New Roman" panose="02020603050405020304" pitchFamily="18" charset="0"/>
                        </a:rPr>
                        <a:t> </a:t>
                      </a:r>
                    </a:p>
                  </a:txBody>
                  <a:tcPr marL="8148" marR="8148" marT="814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dirty="0">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Times New Roman" panose="02020603050405020304" pitchFamily="18" charset="0"/>
                        </a:rPr>
                        <a:t> </a:t>
                      </a:r>
                    </a:p>
                  </a:txBody>
                  <a:tcPr marL="8148" marR="8148" marT="814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Times New Roman" panose="02020603050405020304" pitchFamily="18" charset="0"/>
                        </a:rPr>
                        <a:t> </a:t>
                      </a:r>
                    </a:p>
                  </a:txBody>
                  <a:tcPr marL="8148" marR="8148" marT="8148"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Times New Roman" panose="02020603050405020304" pitchFamily="18" charset="0"/>
                        </a:rPr>
                        <a:t> </a:t>
                      </a:r>
                    </a:p>
                  </a:txBody>
                  <a:tcPr marL="8148" marR="8148" marT="8148"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Times New Roman" panose="02020603050405020304" pitchFamily="18" charset="0"/>
                        </a:rPr>
                        <a:t> </a:t>
                      </a:r>
                    </a:p>
                  </a:txBody>
                  <a:tcPr marL="8148" marR="8148" marT="8148" marB="0" anchor="ctr">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662817920"/>
                  </a:ext>
                </a:extLst>
              </a:tr>
              <a:tr h="280265">
                <a:tc gridSpan="13">
                  <a:txBody>
                    <a:bodyPr/>
                    <a:lstStyle/>
                    <a:p>
                      <a:pPr algn="r" fontAlgn="b"/>
                      <a:r>
                        <a:rPr lang="ru-RU" sz="900" b="1" i="0" u="none" strike="noStrike">
                          <a:solidFill>
                            <a:srgbClr val="000000"/>
                          </a:solidFill>
                          <a:effectLst/>
                          <a:latin typeface="Times New Roman" panose="02020603050405020304" pitchFamily="18" charset="0"/>
                        </a:rPr>
                        <a:t>Итого </a:t>
                      </a:r>
                    </a:p>
                  </a:txBody>
                  <a:tcPr marL="8148" marR="8148" marT="814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ctr" fontAlgn="b"/>
                      <a:r>
                        <a:rPr lang="ru-RU" sz="900" b="0" i="0" u="none" strike="noStrike">
                          <a:solidFill>
                            <a:srgbClr val="000000"/>
                          </a:solidFill>
                          <a:effectLst/>
                          <a:latin typeface="Times New Roman" panose="02020603050405020304" pitchFamily="18" charset="0"/>
                        </a:rPr>
                        <a:t>9000</a:t>
                      </a:r>
                    </a:p>
                  </a:txBody>
                  <a:tcPr marL="8148" marR="8148" marT="814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х</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х</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х</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х</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х</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х</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dirty="0">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4">
                  <a:txBody>
                    <a:bodyPr/>
                    <a:lstStyle/>
                    <a:p>
                      <a:pPr algn="ctr" fontAlgn="b"/>
                      <a:r>
                        <a:rPr lang="ru-RU" sz="900" b="0" i="0" u="none" strike="noStrike" dirty="0">
                          <a:solidFill>
                            <a:srgbClr val="000000"/>
                          </a:solidFill>
                          <a:effectLst/>
                          <a:latin typeface="Times New Roman" panose="02020603050405020304" pitchFamily="18" charset="0"/>
                        </a:rPr>
                        <a:t> </a:t>
                      </a:r>
                    </a:p>
                  </a:txBody>
                  <a:tcPr marL="8148" marR="8148" marT="814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574346181"/>
                  </a:ext>
                </a:extLst>
              </a:tr>
            </a:tbl>
          </a:graphicData>
        </a:graphic>
      </p:graphicFrame>
    </p:spTree>
    <p:extLst>
      <p:ext uri="{BB962C8B-B14F-4D97-AF65-F5344CB8AC3E}">
        <p14:creationId xmlns:p14="http://schemas.microsoft.com/office/powerpoint/2010/main" val="511826267"/>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305494" y="1337311"/>
            <a:ext cx="8242068" cy="2152412"/>
          </a:xfrm>
        </p:spPr>
        <p:txBody>
          <a:bodyPr>
            <a:normAutofit/>
          </a:bodyPr>
          <a:lstStyle/>
          <a:p>
            <a:r>
              <a:rPr lang="ru-RU" sz="3750" b="1" dirty="0">
                <a:solidFill>
                  <a:schemeClr val="accent6">
                    <a:lumMod val="75000"/>
                  </a:schemeClr>
                </a:solidFill>
              </a:rPr>
              <a:t>Формирование отчета о достижении значений результатов предоставления Субсидии</a:t>
            </a:r>
          </a:p>
        </p:txBody>
      </p:sp>
      <p:sp>
        <p:nvSpPr>
          <p:cNvPr id="3" name="Подзаголовок 2"/>
          <p:cNvSpPr>
            <a:spLocks noGrp="1"/>
          </p:cNvSpPr>
          <p:nvPr>
            <p:ph type="subTitle" idx="1"/>
          </p:nvPr>
        </p:nvSpPr>
        <p:spPr>
          <a:xfrm>
            <a:off x="1143000" y="4169764"/>
            <a:ext cx="6858000" cy="1241822"/>
          </a:xfrm>
        </p:spPr>
        <p:txBody>
          <a:bodyPr/>
          <a:lstStyle/>
          <a:p>
            <a:r>
              <a:rPr lang="ru-RU" dirty="0" smtClean="0"/>
              <a:t>Целевые субсидии – приказ 197н (в 2023 – 114н)</a:t>
            </a:r>
            <a:endParaRPr lang="ru-RU" dirty="0"/>
          </a:p>
        </p:txBody>
      </p:sp>
    </p:spTree>
    <p:extLst>
      <p:ext uri="{BB962C8B-B14F-4D97-AF65-F5344CB8AC3E}">
        <p14:creationId xmlns:p14="http://schemas.microsoft.com/office/powerpoint/2010/main" val="141217638"/>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105988" y="876003"/>
          <a:ext cx="8865527" cy="5124749"/>
        </p:xfrm>
        <a:graphic>
          <a:graphicData uri="http://schemas.openxmlformats.org/drawingml/2006/table">
            <a:tbl>
              <a:tblPr/>
              <a:tblGrid>
                <a:gridCol w="561091">
                  <a:extLst>
                    <a:ext uri="{9D8B030D-6E8A-4147-A177-3AD203B41FA5}">
                      <a16:colId xmlns:a16="http://schemas.microsoft.com/office/drawing/2014/main" val="20000"/>
                    </a:ext>
                  </a:extLst>
                </a:gridCol>
                <a:gridCol w="312209">
                  <a:extLst>
                    <a:ext uri="{9D8B030D-6E8A-4147-A177-3AD203B41FA5}">
                      <a16:colId xmlns:a16="http://schemas.microsoft.com/office/drawing/2014/main" val="20001"/>
                    </a:ext>
                  </a:extLst>
                </a:gridCol>
                <a:gridCol w="500711">
                  <a:extLst>
                    <a:ext uri="{9D8B030D-6E8A-4147-A177-3AD203B41FA5}">
                      <a16:colId xmlns:a16="http://schemas.microsoft.com/office/drawing/2014/main" val="20002"/>
                    </a:ext>
                  </a:extLst>
                </a:gridCol>
                <a:gridCol w="435912">
                  <a:extLst>
                    <a:ext uri="{9D8B030D-6E8A-4147-A177-3AD203B41FA5}">
                      <a16:colId xmlns:a16="http://schemas.microsoft.com/office/drawing/2014/main" val="20003"/>
                    </a:ext>
                  </a:extLst>
                </a:gridCol>
                <a:gridCol w="341663">
                  <a:extLst>
                    <a:ext uri="{9D8B030D-6E8A-4147-A177-3AD203B41FA5}">
                      <a16:colId xmlns:a16="http://schemas.microsoft.com/office/drawing/2014/main" val="20004"/>
                    </a:ext>
                  </a:extLst>
                </a:gridCol>
                <a:gridCol w="483039">
                  <a:extLst>
                    <a:ext uri="{9D8B030D-6E8A-4147-A177-3AD203B41FA5}">
                      <a16:colId xmlns:a16="http://schemas.microsoft.com/office/drawing/2014/main" val="20005"/>
                    </a:ext>
                  </a:extLst>
                </a:gridCol>
                <a:gridCol w="530164">
                  <a:extLst>
                    <a:ext uri="{9D8B030D-6E8A-4147-A177-3AD203B41FA5}">
                      <a16:colId xmlns:a16="http://schemas.microsoft.com/office/drawing/2014/main" val="20006"/>
                    </a:ext>
                  </a:extLst>
                </a:gridCol>
                <a:gridCol w="530164">
                  <a:extLst>
                    <a:ext uri="{9D8B030D-6E8A-4147-A177-3AD203B41FA5}">
                      <a16:colId xmlns:a16="http://schemas.microsoft.com/office/drawing/2014/main" val="20007"/>
                    </a:ext>
                  </a:extLst>
                </a:gridCol>
                <a:gridCol w="541946">
                  <a:extLst>
                    <a:ext uri="{9D8B030D-6E8A-4147-A177-3AD203B41FA5}">
                      <a16:colId xmlns:a16="http://schemas.microsoft.com/office/drawing/2014/main" val="20008"/>
                    </a:ext>
                  </a:extLst>
                </a:gridCol>
                <a:gridCol w="559618">
                  <a:extLst>
                    <a:ext uri="{9D8B030D-6E8A-4147-A177-3AD203B41FA5}">
                      <a16:colId xmlns:a16="http://schemas.microsoft.com/office/drawing/2014/main" val="20009"/>
                    </a:ext>
                  </a:extLst>
                </a:gridCol>
                <a:gridCol w="561091">
                  <a:extLst>
                    <a:ext uri="{9D8B030D-6E8A-4147-A177-3AD203B41FA5}">
                      <a16:colId xmlns:a16="http://schemas.microsoft.com/office/drawing/2014/main" val="20010"/>
                    </a:ext>
                  </a:extLst>
                </a:gridCol>
                <a:gridCol w="471257">
                  <a:extLst>
                    <a:ext uri="{9D8B030D-6E8A-4147-A177-3AD203B41FA5}">
                      <a16:colId xmlns:a16="http://schemas.microsoft.com/office/drawing/2014/main" val="20011"/>
                    </a:ext>
                  </a:extLst>
                </a:gridCol>
                <a:gridCol w="459476">
                  <a:extLst>
                    <a:ext uri="{9D8B030D-6E8A-4147-A177-3AD203B41FA5}">
                      <a16:colId xmlns:a16="http://schemas.microsoft.com/office/drawing/2014/main" val="20012"/>
                    </a:ext>
                  </a:extLst>
                </a:gridCol>
                <a:gridCol w="471257">
                  <a:extLst>
                    <a:ext uri="{9D8B030D-6E8A-4147-A177-3AD203B41FA5}">
                      <a16:colId xmlns:a16="http://schemas.microsoft.com/office/drawing/2014/main" val="20013"/>
                    </a:ext>
                  </a:extLst>
                </a:gridCol>
                <a:gridCol w="472730">
                  <a:extLst>
                    <a:ext uri="{9D8B030D-6E8A-4147-A177-3AD203B41FA5}">
                      <a16:colId xmlns:a16="http://schemas.microsoft.com/office/drawing/2014/main" val="20014"/>
                    </a:ext>
                  </a:extLst>
                </a:gridCol>
                <a:gridCol w="490402">
                  <a:extLst>
                    <a:ext uri="{9D8B030D-6E8A-4147-A177-3AD203B41FA5}">
                      <a16:colId xmlns:a16="http://schemas.microsoft.com/office/drawing/2014/main" val="20015"/>
                    </a:ext>
                  </a:extLst>
                </a:gridCol>
                <a:gridCol w="536054">
                  <a:extLst>
                    <a:ext uri="{9D8B030D-6E8A-4147-A177-3AD203B41FA5}">
                      <a16:colId xmlns:a16="http://schemas.microsoft.com/office/drawing/2014/main" val="20016"/>
                    </a:ext>
                  </a:extLst>
                </a:gridCol>
                <a:gridCol w="606743">
                  <a:extLst>
                    <a:ext uri="{9D8B030D-6E8A-4147-A177-3AD203B41FA5}">
                      <a16:colId xmlns:a16="http://schemas.microsoft.com/office/drawing/2014/main" val="20017"/>
                    </a:ext>
                  </a:extLst>
                </a:gridCol>
              </a:tblGrid>
              <a:tr h="151838">
                <a:tc>
                  <a:txBody>
                    <a:bodyPr/>
                    <a:lstStyle/>
                    <a:p>
                      <a:pPr algn="l" fontAlgn="b"/>
                      <a:r>
                        <a:rPr lang="ru-RU" sz="700" b="0" i="0" u="none" strike="noStrike" dirty="0">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gridSpan="10">
                  <a:txBody>
                    <a:bodyPr/>
                    <a:lstStyle/>
                    <a:p>
                      <a:pPr algn="ctr" fontAlgn="b"/>
                      <a:r>
                        <a:rPr lang="ru-RU" sz="700" b="1" i="0" u="none" strike="noStrike">
                          <a:solidFill>
                            <a:srgbClr val="000000"/>
                          </a:solidFill>
                          <a:effectLst/>
                          <a:latin typeface="Times New Roman"/>
                        </a:rPr>
                        <a:t>Отчет о достижении значений результатов предоставления Субсидии</a:t>
                      </a:r>
                    </a:p>
                  </a:txBody>
                  <a:tcPr marL="2432" marR="2432" marT="324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ctr"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ctr"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ctr" fontAlgn="b"/>
                      <a:r>
                        <a:rPr lang="ru-RU" sz="700" b="0" i="0" u="none" strike="noStrike">
                          <a:solidFill>
                            <a:srgbClr val="000000"/>
                          </a:solidFill>
                          <a:effectLst/>
                          <a:latin typeface="Times New Roman Cyr"/>
                        </a:rPr>
                        <a:t> </a:t>
                      </a:r>
                    </a:p>
                  </a:txBody>
                  <a:tcPr marL="2432" marR="2432" marT="3242" marB="0" anchor="b">
                    <a:lnL>
                      <a:noFill/>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700" b="0" i="0" u="none" strike="noStrike">
                          <a:solidFill>
                            <a:srgbClr val="000000"/>
                          </a:solidFill>
                          <a:effectLst/>
                          <a:latin typeface="Times New Roman Cyr"/>
                        </a:rPr>
                        <a:t>КОДЫ</a:t>
                      </a:r>
                    </a:p>
                  </a:txBody>
                  <a:tcPr marL="2432" marR="2432" marT="3242"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0"/>
                  </a:ext>
                </a:extLst>
              </a:tr>
              <a:tr h="167021">
                <a:tc>
                  <a:txBody>
                    <a:bodyPr/>
                    <a:lstStyle/>
                    <a:p>
                      <a:pPr algn="l" fontAlgn="b"/>
                      <a:r>
                        <a:rPr lang="ru-RU" sz="700" b="0" i="0" u="none" strike="noStrike" dirty="0">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gridSpan="10">
                  <a:txBody>
                    <a:bodyPr/>
                    <a:lstStyle/>
                    <a:p>
                      <a:pPr algn="ctr" fontAlgn="b"/>
                      <a:r>
                        <a:rPr lang="ru-RU" sz="700" b="0" i="0" u="none" strike="noStrike">
                          <a:solidFill>
                            <a:srgbClr val="000000"/>
                          </a:solidFill>
                          <a:effectLst/>
                          <a:latin typeface="Times New Roman Cyr"/>
                        </a:rPr>
                        <a:t>по состоянию на  1  ________  20___ г.</a:t>
                      </a:r>
                    </a:p>
                  </a:txBody>
                  <a:tcPr marL="2432" marR="2432" marT="324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r" fontAlgn="b"/>
                      <a:r>
                        <a:rPr lang="ru-RU" sz="700" b="0" i="0" u="none" strike="noStrike">
                          <a:solidFill>
                            <a:srgbClr val="000000"/>
                          </a:solidFill>
                          <a:effectLst/>
                          <a:latin typeface="Times New Roman Cyr"/>
                        </a:rPr>
                        <a:t> </a:t>
                      </a:r>
                    </a:p>
                  </a:txBody>
                  <a:tcPr marL="2432" marR="21881" marT="3242" marB="0" anchor="b">
                    <a:lnL>
                      <a:noFill/>
                    </a:lnL>
                    <a:lnR>
                      <a:noFill/>
                    </a:lnR>
                    <a:lnT>
                      <a:noFill/>
                    </a:lnT>
                    <a:lnB>
                      <a:noFill/>
                    </a:lnB>
                    <a:solidFill>
                      <a:srgbClr val="FFFFFF"/>
                    </a:solidFill>
                  </a:tcPr>
                </a:tc>
                <a:tc>
                  <a:txBody>
                    <a:bodyPr/>
                    <a:lstStyle/>
                    <a:p>
                      <a:pPr algn="ctr" fontAlgn="b"/>
                      <a:r>
                        <a:rPr lang="ru-RU" sz="700" b="1"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r" fontAlgn="b"/>
                      <a:r>
                        <a:rPr lang="ru-RU" sz="700" b="0" i="0" u="none" strike="noStrike">
                          <a:solidFill>
                            <a:srgbClr val="000000"/>
                          </a:solidFill>
                          <a:effectLst/>
                          <a:latin typeface="Times New Roman Cyr"/>
                        </a:rPr>
                        <a:t> </a:t>
                      </a:r>
                    </a:p>
                  </a:txBody>
                  <a:tcPr marL="2432" marR="21881" marT="3242" marB="0" anchor="b">
                    <a:lnL>
                      <a:noFill/>
                    </a:lnL>
                    <a:lnR>
                      <a:noFill/>
                    </a:lnR>
                    <a:lnT>
                      <a:noFill/>
                    </a:lnT>
                    <a:lnB>
                      <a:noFill/>
                    </a:lnB>
                    <a:solidFill>
                      <a:srgbClr val="FFFFFF"/>
                    </a:solidFill>
                  </a:tcPr>
                </a:tc>
                <a:tc>
                  <a:txBody>
                    <a:bodyPr/>
                    <a:lstStyle/>
                    <a:p>
                      <a:pPr algn="r" fontAlgn="b"/>
                      <a:r>
                        <a:rPr lang="ru-RU" sz="700" b="0" i="0" u="none" strike="noStrike">
                          <a:solidFill>
                            <a:srgbClr val="000000"/>
                          </a:solidFill>
                          <a:effectLst/>
                          <a:latin typeface="Times New Roman Cyr"/>
                        </a:rPr>
                        <a:t> </a:t>
                      </a:r>
                    </a:p>
                  </a:txBody>
                  <a:tcPr marL="2432" marR="21881" marT="3242" marB="0" anchor="b">
                    <a:lnL>
                      <a:noFill/>
                    </a:lnL>
                    <a:lnR>
                      <a:noFill/>
                    </a:lnR>
                    <a:lnT>
                      <a:noFill/>
                    </a:lnT>
                    <a:lnB>
                      <a:noFill/>
                    </a:lnB>
                    <a:solidFill>
                      <a:srgbClr val="FFFFFF"/>
                    </a:solidFill>
                  </a:tcPr>
                </a:tc>
                <a:tc>
                  <a:txBody>
                    <a:bodyPr/>
                    <a:lstStyle/>
                    <a:p>
                      <a:pPr algn="r" fontAlgn="b"/>
                      <a:r>
                        <a:rPr lang="ru-RU" sz="700" b="0" i="0" u="none" strike="noStrike">
                          <a:solidFill>
                            <a:srgbClr val="000000"/>
                          </a:solidFill>
                          <a:effectLst/>
                          <a:latin typeface="Times New Roman Cyr"/>
                        </a:rPr>
                        <a:t>Дата</a:t>
                      </a:r>
                    </a:p>
                  </a:txBody>
                  <a:tcPr marL="2432" marR="21881" marT="324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700" b="1" i="0" u="none" strike="noStrike">
                          <a:solidFill>
                            <a:srgbClr val="000000"/>
                          </a:solidFill>
                          <a:effectLst/>
                          <a:latin typeface="Times New Roman Cyr"/>
                        </a:rPr>
                        <a:t> </a:t>
                      </a:r>
                    </a:p>
                  </a:txBody>
                  <a:tcPr marL="2432" marR="2432" marT="324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116409">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dirty="0">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ctr"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r" fontAlgn="b"/>
                      <a:r>
                        <a:rPr lang="ru-RU" sz="700" b="0" i="0" u="none" strike="noStrike">
                          <a:solidFill>
                            <a:srgbClr val="000000"/>
                          </a:solidFill>
                          <a:effectLst/>
                          <a:latin typeface="Times New Roman Cyr"/>
                        </a:rPr>
                        <a:t> </a:t>
                      </a:r>
                    </a:p>
                  </a:txBody>
                  <a:tcPr marL="2432" marR="21881" marT="3242" marB="0" anchor="b">
                    <a:lnL>
                      <a:noFill/>
                    </a:lnL>
                    <a:lnR>
                      <a:noFill/>
                    </a:lnR>
                    <a:lnT>
                      <a:noFill/>
                    </a:lnT>
                    <a:lnB>
                      <a:noFill/>
                    </a:lnB>
                    <a:solidFill>
                      <a:srgbClr val="FFFFFF"/>
                    </a:solidFill>
                  </a:tcPr>
                </a:tc>
                <a:tc>
                  <a:txBody>
                    <a:bodyPr/>
                    <a:lstStyle/>
                    <a:p>
                      <a:pPr algn="r"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gridSpan="2">
                  <a:txBody>
                    <a:bodyPr/>
                    <a:lstStyle/>
                    <a:p>
                      <a:pPr algn="r" fontAlgn="b"/>
                      <a:r>
                        <a:rPr lang="ru-RU" sz="700" b="0" i="0" u="none" strike="noStrike">
                          <a:solidFill>
                            <a:srgbClr val="000000"/>
                          </a:solidFill>
                          <a:effectLst/>
                          <a:latin typeface="Times New Roman"/>
                        </a:rPr>
                        <a:t> </a:t>
                      </a:r>
                    </a:p>
                  </a:txBody>
                  <a:tcPr marL="2432" marR="2432" marT="3242" marB="0" anchor="b">
                    <a:lnL>
                      <a:noFill/>
                    </a:lnL>
                    <a:lnR>
                      <a:noFill/>
                    </a:lnR>
                    <a:lnT>
                      <a:noFill/>
                    </a:lnT>
                    <a:lnB>
                      <a:noFill/>
                    </a:lnB>
                    <a:solidFill>
                      <a:srgbClr val="FFFFFF"/>
                    </a:solidFill>
                  </a:tcPr>
                </a:tc>
                <a:tc hMerge="1">
                  <a:txBody>
                    <a:bodyPr/>
                    <a:lstStyle/>
                    <a:p>
                      <a:endParaRPr lang="ru-RU"/>
                    </a:p>
                  </a:txBody>
                  <a:tcPr/>
                </a:tc>
                <a:tc>
                  <a:txBody>
                    <a:bodyPr/>
                    <a:lstStyle/>
                    <a:p>
                      <a:pPr algn="r" fontAlgn="b"/>
                      <a:r>
                        <a:rPr lang="ru-RU" sz="700" b="0" i="0" u="none" strike="noStrike">
                          <a:solidFill>
                            <a:srgbClr val="000000"/>
                          </a:solidFill>
                          <a:effectLst/>
                          <a:latin typeface="Times New Roman"/>
                        </a:rPr>
                        <a:t> </a:t>
                      </a:r>
                    </a:p>
                  </a:txBody>
                  <a:tcPr marL="2432" marR="2432" marT="324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700" b="0" i="0" u="none" strike="noStrike">
                          <a:solidFill>
                            <a:srgbClr val="000000"/>
                          </a:solidFill>
                          <a:effectLst/>
                          <a:latin typeface="Times New Roman Cyr"/>
                        </a:rPr>
                        <a:t> </a:t>
                      </a:r>
                    </a:p>
                  </a:txBody>
                  <a:tcPr marL="2432" marR="2432" marT="324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208216">
                <a:tc gridSpan="15">
                  <a:txBody>
                    <a:bodyPr/>
                    <a:lstStyle/>
                    <a:p>
                      <a:pPr algn="l" fontAlgn="b"/>
                      <a:r>
                        <a:rPr lang="ru-RU" sz="700" b="0" i="0" u="none" strike="noStrike" dirty="0">
                          <a:solidFill>
                            <a:srgbClr val="000000"/>
                          </a:solidFill>
                          <a:effectLst/>
                          <a:latin typeface="Times New Roman Cyr"/>
                        </a:rPr>
                        <a:t>Наименование Получателя  </a:t>
                      </a:r>
                      <a:r>
                        <a:rPr lang="ru-RU" sz="700" b="0" i="0" u="none" strike="noStrike" dirty="0" smtClean="0">
                          <a:solidFill>
                            <a:srgbClr val="000000"/>
                          </a:solidFill>
                          <a:effectLst/>
                          <a:latin typeface="Times New Roman Cyr"/>
                        </a:rPr>
                        <a:t>_______________________________________________________________________________________________________</a:t>
                      </a:r>
                      <a:endParaRPr lang="ru-RU" sz="700" b="0" i="0" u="none" strike="noStrike" dirty="0">
                        <a:solidFill>
                          <a:srgbClr val="000000"/>
                        </a:solidFill>
                        <a:effectLst/>
                        <a:latin typeface="Times New Roman Cyr"/>
                      </a:endParaRPr>
                    </a:p>
                  </a:txBody>
                  <a:tcPr marL="2432" marR="2432" marT="324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r" fontAlgn="b"/>
                      <a:r>
                        <a:rPr lang="ru-RU" sz="700" b="0" i="0" u="none" strike="noStrike">
                          <a:solidFill>
                            <a:srgbClr val="000000"/>
                          </a:solidFill>
                          <a:effectLst/>
                          <a:latin typeface="Times New Roman"/>
                        </a:rPr>
                        <a:t>по Сводному  реестру</a:t>
                      </a:r>
                    </a:p>
                  </a:txBody>
                  <a:tcPr marL="2432" marR="21881" marT="324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a:txBody>
                    <a:bodyPr/>
                    <a:lstStyle/>
                    <a:p>
                      <a:pPr algn="ctr" fontAlgn="b"/>
                      <a:r>
                        <a:rPr lang="ru-RU" sz="700" b="1" i="0" u="none" strike="noStrike">
                          <a:solidFill>
                            <a:srgbClr val="000000"/>
                          </a:solidFill>
                          <a:effectLst/>
                          <a:latin typeface="Times New Roman Cyr"/>
                        </a:rPr>
                        <a:t> </a:t>
                      </a:r>
                    </a:p>
                  </a:txBody>
                  <a:tcPr marL="2432" marR="2432" marT="324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146777">
                <a:tc rowSpan="2" gridSpan="15">
                  <a:txBody>
                    <a:bodyPr/>
                    <a:lstStyle/>
                    <a:p>
                      <a:pPr algn="l" fontAlgn="b"/>
                      <a:r>
                        <a:rPr lang="ru-RU" sz="700" b="0" i="0" u="none" strike="noStrike" dirty="0">
                          <a:solidFill>
                            <a:srgbClr val="000000"/>
                          </a:solidFill>
                          <a:effectLst/>
                          <a:latin typeface="Times New Roman Cyr"/>
                        </a:rPr>
                        <a:t>Наименование главного распорядителя </a:t>
                      </a:r>
                      <a:br>
                        <a:rPr lang="ru-RU" sz="700" b="0" i="0" u="none" strike="noStrike" dirty="0">
                          <a:solidFill>
                            <a:srgbClr val="000000"/>
                          </a:solidFill>
                          <a:effectLst/>
                          <a:latin typeface="Times New Roman Cyr"/>
                        </a:rPr>
                      </a:br>
                      <a:r>
                        <a:rPr lang="ru-RU" sz="700" b="0" i="0" u="none" strike="noStrike" dirty="0">
                          <a:solidFill>
                            <a:srgbClr val="000000"/>
                          </a:solidFill>
                          <a:effectLst/>
                          <a:latin typeface="Times New Roman Cyr"/>
                        </a:rPr>
                        <a:t>средств федерального бюджета                     </a:t>
                      </a:r>
                      <a:r>
                        <a:rPr lang="ru-RU" sz="700" b="0" i="0" u="none" strike="noStrike" dirty="0" smtClean="0">
                          <a:solidFill>
                            <a:srgbClr val="000000"/>
                          </a:solidFill>
                          <a:effectLst/>
                          <a:latin typeface="Times New Roman Cyr"/>
                        </a:rPr>
                        <a:t>__________________________________________________________________________________________</a:t>
                      </a:r>
                      <a:endParaRPr lang="ru-RU" sz="700" b="0" i="0" u="none" strike="noStrike" dirty="0">
                        <a:solidFill>
                          <a:srgbClr val="000000"/>
                        </a:solidFill>
                        <a:effectLst/>
                        <a:latin typeface="Times New Roman Cyr"/>
                      </a:endParaRPr>
                    </a:p>
                  </a:txBody>
                  <a:tcPr marL="2432" marR="2432" marT="3242" marB="0" anchor="b">
                    <a:lnL>
                      <a:noFill/>
                    </a:lnL>
                    <a:lnR>
                      <a:noFill/>
                    </a:lnR>
                    <a:lnT>
                      <a:noFill/>
                    </a:lnT>
                    <a:lnB>
                      <a:noFill/>
                    </a:lnB>
                    <a:solidFill>
                      <a:srgbClr val="FFFFFF"/>
                    </a:solidFill>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gridSpan="2">
                  <a:txBody>
                    <a:bodyPr/>
                    <a:lstStyle/>
                    <a:p>
                      <a:pPr algn="r" fontAlgn="b"/>
                      <a:r>
                        <a:rPr lang="ru-RU" sz="700" b="0" i="0" u="none" strike="noStrike">
                          <a:solidFill>
                            <a:srgbClr val="000000"/>
                          </a:solidFill>
                          <a:effectLst/>
                          <a:latin typeface="Times New Roman"/>
                        </a:rPr>
                        <a:t> </a:t>
                      </a:r>
                    </a:p>
                  </a:txBody>
                  <a:tcPr marL="2432" marR="21881" marT="324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rowSpan="2">
                  <a:txBody>
                    <a:bodyPr/>
                    <a:lstStyle/>
                    <a:p>
                      <a:pPr algn="ctr" fontAlgn="b"/>
                      <a:r>
                        <a:rPr lang="ru-RU" sz="700" b="0" i="0" u="none" strike="noStrike">
                          <a:solidFill>
                            <a:srgbClr val="000000"/>
                          </a:solidFill>
                          <a:effectLst/>
                          <a:latin typeface="Times New Roman Cyr"/>
                        </a:rPr>
                        <a:t> </a:t>
                      </a:r>
                    </a:p>
                  </a:txBody>
                  <a:tcPr marL="2432" marR="2432" marT="324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208216">
                <a:tc gridSpan="15"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2">
                  <a:txBody>
                    <a:bodyPr/>
                    <a:lstStyle/>
                    <a:p>
                      <a:pPr algn="r" fontAlgn="b"/>
                      <a:r>
                        <a:rPr lang="ru-RU" sz="700" b="0" i="0" u="none" strike="noStrike">
                          <a:solidFill>
                            <a:srgbClr val="000000"/>
                          </a:solidFill>
                          <a:effectLst/>
                          <a:latin typeface="Times New Roman"/>
                        </a:rPr>
                        <a:t>по Сводному  реестру</a:t>
                      </a:r>
                    </a:p>
                  </a:txBody>
                  <a:tcPr marL="2432" marR="21881" marT="324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vMerge="1">
                  <a:txBody>
                    <a:bodyPr/>
                    <a:lstStyle/>
                    <a:p>
                      <a:endParaRPr lang="ru-RU"/>
                    </a:p>
                  </a:txBody>
                  <a:tcPr/>
                </a:tc>
                <a:extLst>
                  <a:ext uri="{0D108BD9-81ED-4DB2-BD59-A6C34878D82A}">
                    <a16:rowId xmlns:a16="http://schemas.microsoft.com/office/drawing/2014/main" val="10005"/>
                  </a:ext>
                </a:extLst>
              </a:tr>
              <a:tr h="113366">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gridSpan="8">
                  <a:txBody>
                    <a:bodyPr/>
                    <a:lstStyle/>
                    <a:p>
                      <a:pPr algn="ctr" fontAlgn="t"/>
                      <a:r>
                        <a:rPr lang="ru-RU" sz="700" b="0" i="0" u="none" strike="noStrike">
                          <a:solidFill>
                            <a:srgbClr val="000000"/>
                          </a:solidFill>
                          <a:effectLst/>
                          <a:latin typeface="Times New Roman Cyr"/>
                        </a:rPr>
                        <a:t>    (Министерство, Агентство, Служба, иной орган (организация)   </a:t>
                      </a:r>
                    </a:p>
                  </a:txBody>
                  <a:tcPr marL="2432" marR="2432" marT="3242" marB="0">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r" fontAlgn="b"/>
                      <a:r>
                        <a:rPr lang="ru-RU" sz="700" b="0" i="0" u="none" strike="noStrike">
                          <a:solidFill>
                            <a:srgbClr val="000000"/>
                          </a:solidFill>
                          <a:effectLst/>
                          <a:latin typeface="Times New Roman Cyr"/>
                        </a:rPr>
                        <a:t> </a:t>
                      </a:r>
                    </a:p>
                  </a:txBody>
                  <a:tcPr marL="2432" marR="21881" marT="324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rowSpan="2">
                  <a:txBody>
                    <a:bodyPr/>
                    <a:lstStyle/>
                    <a:p>
                      <a:pPr algn="ctr" fontAlgn="b"/>
                      <a:r>
                        <a:rPr lang="ru-RU" sz="700" b="1" i="0" u="none" strike="noStrike">
                          <a:solidFill>
                            <a:srgbClr val="000000"/>
                          </a:solidFill>
                          <a:effectLst/>
                          <a:latin typeface="Times New Roman Cyr"/>
                        </a:rPr>
                        <a:t> </a:t>
                      </a:r>
                    </a:p>
                  </a:txBody>
                  <a:tcPr marL="2432" marR="2432" marT="324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6"/>
                  </a:ext>
                </a:extLst>
              </a:tr>
              <a:tr h="208216">
                <a:tc gridSpan="15">
                  <a:txBody>
                    <a:bodyPr/>
                    <a:lstStyle/>
                    <a:p>
                      <a:pPr algn="l" fontAlgn="b"/>
                      <a:r>
                        <a:rPr lang="ru-RU" sz="700" b="0" i="0" u="none" strike="noStrike" dirty="0">
                          <a:solidFill>
                            <a:srgbClr val="000000"/>
                          </a:solidFill>
                          <a:effectLst/>
                          <a:latin typeface="Times New Roman Cyr"/>
                        </a:rPr>
                        <a:t>Наименование федерального проекта</a:t>
                      </a:r>
                      <a:r>
                        <a:rPr lang="ru-RU" sz="700" b="0" i="0" u="none" strike="noStrike" baseline="30000" dirty="0">
                          <a:solidFill>
                            <a:srgbClr val="000000"/>
                          </a:solidFill>
                          <a:effectLst/>
                          <a:latin typeface="Times New Roman Cyr"/>
                        </a:rPr>
                        <a:t>1</a:t>
                      </a:r>
                      <a:r>
                        <a:rPr lang="ru-RU" sz="700" b="0" i="0" u="none" strike="noStrike" dirty="0">
                          <a:solidFill>
                            <a:srgbClr val="000000"/>
                          </a:solidFill>
                          <a:effectLst/>
                          <a:latin typeface="Times New Roman Cyr"/>
                        </a:rPr>
                        <a:t>  </a:t>
                      </a:r>
                      <a:r>
                        <a:rPr lang="ru-RU" sz="700" b="0" i="0" u="none" strike="noStrike" dirty="0" smtClean="0">
                          <a:solidFill>
                            <a:srgbClr val="000000"/>
                          </a:solidFill>
                          <a:effectLst/>
                          <a:latin typeface="Times New Roman Cyr"/>
                        </a:rPr>
                        <a:t>_____________________________________________________________________________________________</a:t>
                      </a:r>
                      <a:endParaRPr lang="ru-RU" sz="700" b="0" i="0" u="none" strike="noStrike" dirty="0">
                        <a:solidFill>
                          <a:srgbClr val="000000"/>
                        </a:solidFill>
                        <a:effectLst/>
                        <a:latin typeface="Times New Roman Cyr"/>
                      </a:endParaRPr>
                    </a:p>
                  </a:txBody>
                  <a:tcPr marL="2432" marR="2432" marT="324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r" fontAlgn="b"/>
                      <a:r>
                        <a:rPr lang="ru-RU" sz="700" b="0" i="0" u="none" strike="noStrike">
                          <a:solidFill>
                            <a:srgbClr val="000000"/>
                          </a:solidFill>
                          <a:effectLst/>
                          <a:latin typeface="Times New Roman"/>
                        </a:rPr>
                        <a:t>по БК</a:t>
                      </a:r>
                      <a:r>
                        <a:rPr lang="ru-RU" sz="700" b="0" i="0" u="none" strike="noStrike" baseline="30000">
                          <a:solidFill>
                            <a:srgbClr val="000000"/>
                          </a:solidFill>
                          <a:effectLst/>
                          <a:latin typeface="Times New Roman"/>
                        </a:rPr>
                        <a:t>1</a:t>
                      </a:r>
                      <a:endParaRPr lang="ru-RU" sz="700" b="0" i="0" u="none" strike="noStrike">
                        <a:solidFill>
                          <a:srgbClr val="000000"/>
                        </a:solidFill>
                        <a:effectLst/>
                        <a:latin typeface="Times New Roman"/>
                      </a:endParaRPr>
                    </a:p>
                  </a:txBody>
                  <a:tcPr marL="2432" marR="21881" marT="324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vMerge="1">
                  <a:txBody>
                    <a:bodyPr/>
                    <a:lstStyle/>
                    <a:p>
                      <a:endParaRPr lang="ru-RU"/>
                    </a:p>
                  </a:txBody>
                  <a:tcPr/>
                </a:tc>
                <a:extLst>
                  <a:ext uri="{0D108BD9-81ED-4DB2-BD59-A6C34878D82A}">
                    <a16:rowId xmlns:a16="http://schemas.microsoft.com/office/drawing/2014/main" val="10007"/>
                  </a:ext>
                </a:extLst>
              </a:tr>
              <a:tr h="227756">
                <a:tc gridSpan="15">
                  <a:txBody>
                    <a:bodyPr/>
                    <a:lstStyle/>
                    <a:p>
                      <a:pPr algn="l" fontAlgn="b"/>
                      <a:r>
                        <a:rPr lang="ru-RU" sz="700" b="0" i="0" u="none" strike="noStrike" dirty="0">
                          <a:solidFill>
                            <a:srgbClr val="000000"/>
                          </a:solidFill>
                          <a:effectLst/>
                          <a:latin typeface="Times New Roman"/>
                        </a:rPr>
                        <a:t>Вид документа     </a:t>
                      </a:r>
                      <a:r>
                        <a:rPr lang="ru-RU" sz="700" b="0" i="0" u="none" strike="noStrike" dirty="0" smtClean="0">
                          <a:solidFill>
                            <a:srgbClr val="000000"/>
                          </a:solidFill>
                          <a:effectLst/>
                          <a:latin typeface="Times New Roman"/>
                        </a:rPr>
                        <a:t>_______________________________________________________________________________________________________________</a:t>
                      </a:r>
                      <a:endParaRPr lang="ru-RU" sz="700" b="0" i="0" u="none" strike="noStrike" dirty="0">
                        <a:solidFill>
                          <a:srgbClr val="000000"/>
                        </a:solidFill>
                        <a:effectLst/>
                        <a:latin typeface="Times New Roman"/>
                      </a:endParaRPr>
                    </a:p>
                  </a:txBody>
                  <a:tcPr marL="2432" marR="2432" marT="324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r" fontAlgn="b"/>
                      <a:r>
                        <a:rPr lang="ru-RU" sz="700" b="0" i="0" u="none" strike="noStrike">
                          <a:solidFill>
                            <a:srgbClr val="000000"/>
                          </a:solidFill>
                          <a:effectLst/>
                          <a:latin typeface="Times New Roman Cyr"/>
                        </a:rPr>
                        <a:t> </a:t>
                      </a:r>
                    </a:p>
                  </a:txBody>
                  <a:tcPr marL="2432" marR="21881" marT="3242" marB="0" anchor="b">
                    <a:lnL>
                      <a:noFill/>
                    </a:lnL>
                    <a:lnR>
                      <a:noFill/>
                    </a:lnR>
                    <a:lnT>
                      <a:noFill/>
                    </a:lnT>
                    <a:lnB>
                      <a:noFill/>
                    </a:lnB>
                    <a:solidFill>
                      <a:srgbClr val="FFFFFF"/>
                    </a:solidFill>
                  </a:tcPr>
                </a:tc>
                <a:tc>
                  <a:txBody>
                    <a:bodyPr/>
                    <a:lstStyle/>
                    <a:p>
                      <a:pPr algn="r" fontAlgn="b"/>
                      <a:r>
                        <a:rPr lang="ru-RU" sz="700" b="0" i="0" u="none" strike="noStrike">
                          <a:solidFill>
                            <a:srgbClr val="000000"/>
                          </a:solidFill>
                          <a:effectLst/>
                          <a:latin typeface="Calibri"/>
                        </a:rPr>
                        <a:t> </a:t>
                      </a:r>
                    </a:p>
                  </a:txBody>
                  <a:tcPr marL="2432" marR="21881" marT="324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700" b="1" i="0" u="none" strike="noStrike">
                          <a:solidFill>
                            <a:srgbClr val="000000"/>
                          </a:solidFill>
                          <a:effectLst/>
                          <a:latin typeface="Times New Roman Cyr"/>
                        </a:rPr>
                        <a:t> </a:t>
                      </a:r>
                    </a:p>
                  </a:txBody>
                  <a:tcPr marL="2432" marR="2432" marT="324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8"/>
                  </a:ext>
                </a:extLst>
              </a:tr>
              <a:tr h="223270">
                <a:tc gridSpan="3">
                  <a:txBody>
                    <a:bodyPr/>
                    <a:lstStyle/>
                    <a:p>
                      <a:pPr algn="l" fontAlgn="b"/>
                      <a:endParaRPr lang="ru-RU" sz="700" b="0" i="0" u="none" strike="noStrike" dirty="0">
                        <a:solidFill>
                          <a:srgbClr val="000000"/>
                        </a:solidFill>
                        <a:effectLst/>
                        <a:latin typeface="Times New Roman Cyr"/>
                      </a:endParaRPr>
                    </a:p>
                  </a:txBody>
                  <a:tcPr marL="2432" marR="2432" marT="324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gridSpan="8">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lang="ru-RU" sz="700" b="0" i="0" u="none" strike="noStrike" dirty="0" smtClean="0">
                          <a:solidFill>
                            <a:srgbClr val="000000"/>
                          </a:solidFill>
                          <a:effectLst/>
                          <a:latin typeface="Times New Roman Cyr"/>
                        </a:rPr>
                        <a:t>(первичный - «0», уточненный - «1», «2», «3», «…»)</a:t>
                      </a:r>
                      <a:r>
                        <a:rPr lang="ru-RU" sz="700" b="0" i="0" u="none" strike="noStrike" baseline="30000" dirty="0" smtClean="0">
                          <a:solidFill>
                            <a:srgbClr val="000000"/>
                          </a:solidFill>
                          <a:effectLst/>
                          <a:latin typeface="Times New Roman Cyr"/>
                        </a:rPr>
                        <a:t>2</a:t>
                      </a:r>
                      <a:endParaRPr lang="ru-RU" sz="700" b="0" i="0" u="none" strike="noStrike" dirty="0" smtClean="0">
                        <a:solidFill>
                          <a:srgbClr val="000000"/>
                        </a:solidFill>
                        <a:effectLst/>
                        <a:latin typeface="Times New Roman Cyr"/>
                      </a:endParaRPr>
                    </a:p>
                    <a:p>
                      <a:pPr algn="ctr" fontAlgn="t"/>
                      <a:endParaRPr lang="ru-RU" sz="700" b="0" i="0" u="none" strike="noStrike" dirty="0">
                        <a:solidFill>
                          <a:srgbClr val="000000"/>
                        </a:solidFill>
                        <a:effectLst/>
                        <a:latin typeface="Times New Roman Cyr"/>
                      </a:endParaRPr>
                    </a:p>
                  </a:txBody>
                  <a:tcPr marL="2432" marR="2432" marT="3242" marB="0">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endParaRPr lang="ru-RU" sz="700" b="0" i="0" u="none" strike="noStrike">
                        <a:solidFill>
                          <a:srgbClr val="000000"/>
                        </a:solidFill>
                        <a:effectLst/>
                        <a:latin typeface="Calibri"/>
                      </a:endParaRPr>
                    </a:p>
                  </a:txBody>
                  <a:tcPr marL="2432" marR="2432" marT="3242" marB="0" anchor="b">
                    <a:lnL>
                      <a:noFill/>
                    </a:lnL>
                    <a:lnR>
                      <a:noFill/>
                    </a:lnR>
                    <a:lnT>
                      <a:noFill/>
                    </a:lnT>
                    <a:lnB>
                      <a:noFill/>
                    </a:lnB>
                    <a:solidFill>
                      <a:srgbClr val="FFFFFF"/>
                    </a:solidFill>
                  </a:tcPr>
                </a:tc>
                <a:tc>
                  <a:txBody>
                    <a:bodyPr/>
                    <a:lstStyle/>
                    <a:p>
                      <a:pPr algn="r" fontAlgn="b"/>
                      <a:endParaRPr lang="ru-RU" sz="700" b="0" i="0" u="none" strike="noStrike">
                        <a:solidFill>
                          <a:srgbClr val="000000"/>
                        </a:solidFill>
                        <a:effectLst/>
                        <a:latin typeface="Times New Roman Cyr"/>
                      </a:endParaRPr>
                    </a:p>
                  </a:txBody>
                  <a:tcPr marL="2432" marR="21881" marT="3242" marB="0" anchor="b">
                    <a:lnL>
                      <a:noFill/>
                    </a:lnL>
                    <a:lnR>
                      <a:noFill/>
                    </a:lnR>
                    <a:lnT>
                      <a:noFill/>
                    </a:lnT>
                    <a:lnB>
                      <a:noFill/>
                    </a:lnB>
                    <a:solidFill>
                      <a:srgbClr val="FFFFFF"/>
                    </a:solidFill>
                  </a:tcPr>
                </a:tc>
                <a:tc>
                  <a:txBody>
                    <a:bodyPr/>
                    <a:lstStyle/>
                    <a:p>
                      <a:pPr algn="ctr" fontAlgn="ctr"/>
                      <a:endParaRPr lang="ru-RU" sz="700" b="1" i="0" u="none" strike="noStrike">
                        <a:solidFill>
                          <a:srgbClr val="000000"/>
                        </a:solidFill>
                        <a:effectLst/>
                        <a:latin typeface="Times New Roman Cyr"/>
                      </a:endParaRPr>
                    </a:p>
                  </a:txBody>
                  <a:tcPr marL="2432" marR="2432" marT="3242" marB="0" anchor="ctr">
                    <a:lnL>
                      <a:noFill/>
                    </a:lnL>
                    <a:lnR>
                      <a:noFill/>
                    </a:lnR>
                    <a:lnT>
                      <a:noFill/>
                    </a:lnT>
                    <a:lnB>
                      <a:noFill/>
                    </a:lnB>
                    <a:solidFill>
                      <a:srgbClr val="FFFFFF"/>
                    </a:solidFill>
                  </a:tcPr>
                </a:tc>
                <a:tc>
                  <a:txBody>
                    <a:bodyPr/>
                    <a:lstStyle/>
                    <a:p>
                      <a:pPr algn="r" fontAlgn="b"/>
                      <a:endParaRPr lang="ru-RU" sz="700" b="0" i="0" u="none" strike="noStrike">
                        <a:solidFill>
                          <a:srgbClr val="000000"/>
                        </a:solidFill>
                        <a:effectLst/>
                        <a:latin typeface="Times New Roman Cyr"/>
                      </a:endParaRPr>
                    </a:p>
                  </a:txBody>
                  <a:tcPr marL="2432" marR="21881" marT="3242" marB="0" anchor="b">
                    <a:lnL>
                      <a:noFill/>
                    </a:lnL>
                    <a:lnR>
                      <a:noFill/>
                    </a:lnR>
                    <a:lnT>
                      <a:noFill/>
                    </a:lnT>
                    <a:lnB>
                      <a:noFill/>
                    </a:lnB>
                    <a:solidFill>
                      <a:srgbClr val="FFFFFF"/>
                    </a:solidFill>
                  </a:tcPr>
                </a:tc>
                <a:tc>
                  <a:txBody>
                    <a:bodyPr/>
                    <a:lstStyle/>
                    <a:p>
                      <a:pPr algn="r" fontAlgn="b"/>
                      <a:endParaRPr lang="ru-RU" sz="700" b="0" i="0" u="none" strike="noStrike">
                        <a:solidFill>
                          <a:srgbClr val="000000"/>
                        </a:solidFill>
                        <a:effectLst/>
                        <a:latin typeface="Times New Roman Cyr"/>
                      </a:endParaRPr>
                    </a:p>
                  </a:txBody>
                  <a:tcPr marL="2432" marR="21881" marT="3242" marB="0" anchor="b">
                    <a:lnL>
                      <a:noFill/>
                    </a:lnL>
                    <a:lnR>
                      <a:noFill/>
                    </a:lnR>
                    <a:lnT>
                      <a:noFill/>
                    </a:lnT>
                    <a:lnB>
                      <a:noFill/>
                    </a:lnB>
                    <a:solidFill>
                      <a:srgbClr val="FFFFFF"/>
                    </a:solidFill>
                  </a:tcPr>
                </a:tc>
                <a:tc>
                  <a:txBody>
                    <a:bodyPr/>
                    <a:lstStyle/>
                    <a:p>
                      <a:pPr algn="l" fontAlgn="b"/>
                      <a:endParaRPr lang="ru-RU" sz="700" b="0" i="0" u="none" strike="noStrike">
                        <a:solidFill>
                          <a:srgbClr val="000000"/>
                        </a:solidFill>
                        <a:effectLst/>
                        <a:latin typeface="Calibri"/>
                      </a:endParaRPr>
                    </a:p>
                  </a:txBody>
                  <a:tcPr marL="2432" marR="2432" marT="324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ctr"/>
                      <a:endParaRPr lang="ru-RU" sz="700" b="1" i="0" u="none" strike="noStrike" dirty="0">
                        <a:solidFill>
                          <a:srgbClr val="000000"/>
                        </a:solidFill>
                        <a:effectLst/>
                        <a:latin typeface="Times New Roman Cyr"/>
                      </a:endParaRPr>
                    </a:p>
                  </a:txBody>
                  <a:tcPr marL="2432" marR="2432" marT="3242"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9"/>
                  </a:ext>
                </a:extLst>
              </a:tr>
              <a:tr h="183516">
                <a:tc gridSpan="11">
                  <a:txBody>
                    <a:bodyPr/>
                    <a:lstStyle/>
                    <a:p>
                      <a:pPr algn="l" fontAlgn="b"/>
                      <a:r>
                        <a:rPr lang="ru-RU" sz="700" b="0" i="0" u="none" strike="noStrike" dirty="0">
                          <a:solidFill>
                            <a:srgbClr val="000000"/>
                          </a:solidFill>
                          <a:effectLst/>
                          <a:latin typeface="Times New Roman Cyr"/>
                        </a:rPr>
                        <a:t>Периодичность: месячная; квартальная; годовая</a:t>
                      </a:r>
                    </a:p>
                  </a:txBody>
                  <a:tcPr marL="2432" marR="2432" marT="324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pPr algn="ctr" fontAlgn="t"/>
                      <a:endParaRPr lang="ru-RU" sz="900" b="0" i="0" u="none" strike="noStrike" dirty="0">
                        <a:solidFill>
                          <a:srgbClr val="000000"/>
                        </a:solidFill>
                        <a:effectLst/>
                        <a:latin typeface="Times New Roman Cyr"/>
                      </a:endParaRPr>
                    </a:p>
                  </a:txBody>
                  <a:tcPr marL="4322" marR="4322" marT="4322" marB="0">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r" fontAlgn="b"/>
                      <a:r>
                        <a:rPr lang="ru-RU" sz="700" b="0" i="0" u="none" strike="noStrike">
                          <a:solidFill>
                            <a:srgbClr val="000000"/>
                          </a:solidFill>
                          <a:effectLst/>
                          <a:latin typeface="Times New Roman Cyr"/>
                        </a:rPr>
                        <a:t> </a:t>
                      </a:r>
                    </a:p>
                  </a:txBody>
                  <a:tcPr marL="2432" marR="21881" marT="3242" marB="0" anchor="b">
                    <a:lnL>
                      <a:noFill/>
                    </a:lnL>
                    <a:lnR>
                      <a:noFill/>
                    </a:lnR>
                    <a:lnT>
                      <a:noFill/>
                    </a:lnT>
                    <a:lnB>
                      <a:noFill/>
                    </a:lnB>
                    <a:solidFill>
                      <a:srgbClr val="FFFFFF"/>
                    </a:solidFill>
                  </a:tcPr>
                </a:tc>
                <a:tc>
                  <a:txBody>
                    <a:bodyPr/>
                    <a:lstStyle/>
                    <a:p>
                      <a:pPr algn="ctr" fontAlgn="ctr"/>
                      <a:r>
                        <a:rPr lang="ru-RU" sz="700" b="1" i="0" u="none" strike="noStrike">
                          <a:solidFill>
                            <a:srgbClr val="000000"/>
                          </a:solidFill>
                          <a:effectLst/>
                          <a:latin typeface="Times New Roman Cyr"/>
                        </a:rPr>
                        <a:t> </a:t>
                      </a:r>
                    </a:p>
                  </a:txBody>
                  <a:tcPr marL="2432" marR="2432" marT="3242" marB="0" anchor="ctr">
                    <a:lnL>
                      <a:noFill/>
                    </a:lnL>
                    <a:lnR>
                      <a:noFill/>
                    </a:lnR>
                    <a:lnT>
                      <a:noFill/>
                    </a:lnT>
                    <a:lnB>
                      <a:noFill/>
                    </a:lnB>
                    <a:solidFill>
                      <a:srgbClr val="FFFFFF"/>
                    </a:solidFill>
                  </a:tcPr>
                </a:tc>
                <a:tc>
                  <a:txBody>
                    <a:bodyPr/>
                    <a:lstStyle/>
                    <a:p>
                      <a:pPr algn="r" fontAlgn="b"/>
                      <a:r>
                        <a:rPr lang="ru-RU" sz="700" b="0" i="0" u="none" strike="noStrike">
                          <a:solidFill>
                            <a:srgbClr val="000000"/>
                          </a:solidFill>
                          <a:effectLst/>
                          <a:latin typeface="Times New Roman Cyr"/>
                        </a:rPr>
                        <a:t> </a:t>
                      </a:r>
                    </a:p>
                  </a:txBody>
                  <a:tcPr marL="2432" marR="21881" marT="3242" marB="0" anchor="b">
                    <a:lnL>
                      <a:noFill/>
                    </a:lnL>
                    <a:lnR>
                      <a:noFill/>
                    </a:lnR>
                    <a:lnT>
                      <a:noFill/>
                    </a:lnT>
                    <a:lnB>
                      <a:noFill/>
                    </a:lnB>
                    <a:solidFill>
                      <a:srgbClr val="FFFFFF"/>
                    </a:solidFill>
                  </a:tcPr>
                </a:tc>
                <a:tc>
                  <a:txBody>
                    <a:bodyPr/>
                    <a:lstStyle/>
                    <a:p>
                      <a:pPr algn="r" fontAlgn="b"/>
                      <a:r>
                        <a:rPr lang="ru-RU" sz="700" b="0" i="0" u="none" strike="noStrike">
                          <a:solidFill>
                            <a:srgbClr val="000000"/>
                          </a:solidFill>
                          <a:effectLst/>
                          <a:latin typeface="Times New Roman Cyr"/>
                        </a:rPr>
                        <a:t> </a:t>
                      </a:r>
                    </a:p>
                  </a:txBody>
                  <a:tcPr marL="2432" marR="21881"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ctr"/>
                      <a:r>
                        <a:rPr lang="ru-RU" sz="700" b="1" i="0" u="none" strike="noStrike">
                          <a:solidFill>
                            <a:srgbClr val="000000"/>
                          </a:solidFill>
                          <a:effectLst/>
                          <a:latin typeface="Times New Roman Cyr"/>
                        </a:rPr>
                        <a:t> </a:t>
                      </a:r>
                    </a:p>
                  </a:txBody>
                  <a:tcPr marL="2432" marR="2432" marT="3242"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10"/>
                  </a:ext>
                </a:extLst>
              </a:tr>
              <a:tr h="116409">
                <a:tc gridSpan="3">
                  <a:txBody>
                    <a:bodyPr/>
                    <a:lstStyle/>
                    <a:p>
                      <a:pPr algn="l" fontAlgn="b"/>
                      <a:r>
                        <a:rPr lang="ru-RU" sz="700" b="0" i="0" u="none" strike="noStrike" dirty="0">
                          <a:solidFill>
                            <a:srgbClr val="000000"/>
                          </a:solidFill>
                          <a:effectLst/>
                          <a:latin typeface="Times New Roman Cyr"/>
                        </a:rPr>
                        <a:t>Единица измерения: </a:t>
                      </a:r>
                      <a:r>
                        <a:rPr lang="ru-RU" sz="700" b="0" i="0" u="none" strike="noStrike" dirty="0" err="1">
                          <a:solidFill>
                            <a:srgbClr val="000000"/>
                          </a:solidFill>
                          <a:effectLst/>
                          <a:latin typeface="Times New Roman Cyr"/>
                        </a:rPr>
                        <a:t>руб</a:t>
                      </a:r>
                      <a:endParaRPr lang="ru-RU" sz="700" b="0" i="0" u="none" strike="noStrike" dirty="0">
                        <a:solidFill>
                          <a:srgbClr val="000000"/>
                        </a:solidFill>
                        <a:effectLst/>
                        <a:latin typeface="Times New Roman Cyr"/>
                      </a:endParaRPr>
                    </a:p>
                  </a:txBody>
                  <a:tcPr marL="2432" marR="2432" marT="3242" marB="0" anchor="b">
                    <a:lnL>
                      <a:noFill/>
                    </a:lnL>
                    <a:lnR>
                      <a:noFill/>
                    </a:lnR>
                    <a:lnT>
                      <a:noFill/>
                    </a:lnT>
                    <a:lnB>
                      <a:noFill/>
                    </a:lnB>
                  </a:tcPr>
                </a:tc>
                <a:tc hMerge="1">
                  <a:txBody>
                    <a:bodyPr/>
                    <a:lstStyle/>
                    <a:p>
                      <a:endParaRPr lang="ru-RU"/>
                    </a:p>
                  </a:txBody>
                  <a:tcPr/>
                </a:tc>
                <a:tc hMerge="1">
                  <a:txBody>
                    <a:bodyPr/>
                    <a:lstStyle/>
                    <a:p>
                      <a:endParaRPr lang="ru-RU"/>
                    </a:p>
                  </a:txBody>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r" fontAlgn="b"/>
                      <a:r>
                        <a:rPr lang="ru-RU" sz="700" b="0" i="0" u="none" strike="noStrike">
                          <a:solidFill>
                            <a:srgbClr val="000000"/>
                          </a:solidFill>
                          <a:effectLst/>
                          <a:latin typeface="Times New Roman Cyr"/>
                        </a:rPr>
                        <a:t> </a:t>
                      </a:r>
                    </a:p>
                  </a:txBody>
                  <a:tcPr marL="2432" marR="21881"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r" fontAlgn="b"/>
                      <a:r>
                        <a:rPr lang="ru-RU" sz="700" b="0" i="0" u="none" strike="noStrike">
                          <a:solidFill>
                            <a:srgbClr val="000000"/>
                          </a:solidFill>
                          <a:effectLst/>
                          <a:latin typeface="Times New Roman Cyr"/>
                        </a:rPr>
                        <a:t>по ОКЕИ</a:t>
                      </a:r>
                    </a:p>
                  </a:txBody>
                  <a:tcPr marL="2432" marR="21881" marT="324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700" b="0" i="0" u="none" strike="noStrike">
                          <a:solidFill>
                            <a:srgbClr val="000000"/>
                          </a:solidFill>
                          <a:effectLst/>
                          <a:latin typeface="Times New Roman Cyr"/>
                        </a:rPr>
                        <a:t>383</a:t>
                      </a:r>
                    </a:p>
                  </a:txBody>
                  <a:tcPr marL="2432" marR="2432" marT="324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11"/>
                  </a:ext>
                </a:extLst>
              </a:tr>
              <a:tr h="116409">
                <a:tc>
                  <a:txBody>
                    <a:bodyPr/>
                    <a:lstStyle/>
                    <a:p>
                      <a:pPr algn="l" fontAlgn="b"/>
                      <a:r>
                        <a:rPr lang="ru-RU" sz="700" b="0" i="0" u="none" strike="noStrike" dirty="0">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dirty="0">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10012"/>
                  </a:ext>
                </a:extLst>
              </a:tr>
              <a:tr h="113366">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Times New Roman Cyr"/>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a:noFill/>
                    </a:lnB>
                    <a:solidFill>
                      <a:srgbClr val="FFFFFF"/>
                    </a:solidFill>
                  </a:tcPr>
                </a:tc>
                <a:extLst>
                  <a:ext uri="{0D108BD9-81ED-4DB2-BD59-A6C34878D82A}">
                    <a16:rowId xmlns:a16="http://schemas.microsoft.com/office/drawing/2014/main" val="10013"/>
                  </a:ext>
                </a:extLst>
              </a:tr>
              <a:tr h="187267">
                <a:tc gridSpan="18">
                  <a:txBody>
                    <a:bodyPr/>
                    <a:lstStyle/>
                    <a:p>
                      <a:pPr algn="ctr" fontAlgn="b"/>
                      <a:r>
                        <a:rPr lang="ru-RU" sz="700" b="1" i="0" u="none" strike="noStrike" dirty="0">
                          <a:solidFill>
                            <a:srgbClr val="000000"/>
                          </a:solidFill>
                          <a:effectLst/>
                          <a:latin typeface="Times New Roman Cyr"/>
                        </a:rPr>
                        <a:t>1. Информация о достижении значений результатов предоставления Субсидии и обязательствах, принятых в целях их достижения</a:t>
                      </a:r>
                    </a:p>
                  </a:txBody>
                  <a:tcPr marL="2432" marR="2432" marT="3242"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0014"/>
                  </a:ext>
                </a:extLst>
              </a:tr>
              <a:tr h="113366">
                <a:tc>
                  <a:txBody>
                    <a:bodyPr/>
                    <a:lstStyle/>
                    <a:p>
                      <a:pPr algn="ctr" fontAlgn="ctr"/>
                      <a:r>
                        <a:rPr lang="ru-RU" sz="700" b="1" i="0" u="none" strike="noStrike" dirty="0">
                          <a:solidFill>
                            <a:srgbClr val="000000"/>
                          </a:solidFill>
                          <a:effectLst/>
                          <a:latin typeface="Times New Roman Cyr"/>
                        </a:rPr>
                        <a:t> </a:t>
                      </a:r>
                    </a:p>
                  </a:txBody>
                  <a:tcPr marL="2432" marR="2432" marT="3242"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1" i="0" u="none" strike="noStrike">
                          <a:solidFill>
                            <a:srgbClr val="000000"/>
                          </a:solidFill>
                          <a:effectLst/>
                          <a:latin typeface="Times New Roman Cyr"/>
                        </a:rPr>
                        <a:t> </a:t>
                      </a:r>
                    </a:p>
                  </a:txBody>
                  <a:tcPr marL="2432" marR="2432" marT="3242"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1" i="0" u="none" strike="noStrike">
                          <a:solidFill>
                            <a:srgbClr val="000000"/>
                          </a:solidFill>
                          <a:effectLst/>
                          <a:latin typeface="Times New Roman Cyr"/>
                        </a:rPr>
                        <a:t> </a:t>
                      </a:r>
                    </a:p>
                  </a:txBody>
                  <a:tcPr marL="2432" marR="2432" marT="3242"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1" i="0" u="none" strike="noStrike">
                          <a:solidFill>
                            <a:srgbClr val="000000"/>
                          </a:solidFill>
                          <a:effectLst/>
                          <a:latin typeface="Times New Roman Cyr"/>
                        </a:rPr>
                        <a:t> </a:t>
                      </a:r>
                    </a:p>
                  </a:txBody>
                  <a:tcPr marL="2432" marR="2432" marT="3242"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1" i="0" u="none" strike="noStrike">
                          <a:solidFill>
                            <a:srgbClr val="000000"/>
                          </a:solidFill>
                          <a:effectLst/>
                          <a:latin typeface="Times New Roman Cyr"/>
                        </a:rPr>
                        <a:t> </a:t>
                      </a:r>
                    </a:p>
                  </a:txBody>
                  <a:tcPr marL="2432" marR="2432" marT="3242"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1" i="0" u="none" strike="noStrike">
                          <a:solidFill>
                            <a:srgbClr val="000000"/>
                          </a:solidFill>
                          <a:effectLst/>
                          <a:latin typeface="Times New Roman Cyr"/>
                        </a:rPr>
                        <a:t> </a:t>
                      </a:r>
                    </a:p>
                  </a:txBody>
                  <a:tcPr marL="2432" marR="2432" marT="3242"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1" i="0" u="none" strike="noStrike">
                          <a:solidFill>
                            <a:srgbClr val="000000"/>
                          </a:solidFill>
                          <a:effectLst/>
                          <a:latin typeface="Times New Roman Cyr"/>
                        </a:rPr>
                        <a:t> </a:t>
                      </a:r>
                    </a:p>
                  </a:txBody>
                  <a:tcPr marL="2432" marR="2432" marT="3242"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1" i="0" u="none" strike="noStrike">
                          <a:solidFill>
                            <a:srgbClr val="000000"/>
                          </a:solidFill>
                          <a:effectLst/>
                          <a:latin typeface="Times New Roman Cyr"/>
                        </a:rPr>
                        <a:t> </a:t>
                      </a:r>
                    </a:p>
                  </a:txBody>
                  <a:tcPr marL="2432" marR="2432" marT="3242"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1" i="0" u="none" strike="noStrike">
                          <a:solidFill>
                            <a:srgbClr val="000000"/>
                          </a:solidFill>
                          <a:effectLst/>
                          <a:latin typeface="Times New Roman Cyr"/>
                        </a:rPr>
                        <a:t> </a:t>
                      </a:r>
                    </a:p>
                  </a:txBody>
                  <a:tcPr marL="2432" marR="2432" marT="3242"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1" i="0" u="none" strike="noStrike">
                          <a:solidFill>
                            <a:srgbClr val="000000"/>
                          </a:solidFill>
                          <a:effectLst/>
                          <a:latin typeface="Times New Roman Cyr"/>
                        </a:rPr>
                        <a:t> </a:t>
                      </a:r>
                    </a:p>
                  </a:txBody>
                  <a:tcPr marL="2432" marR="2432" marT="3242"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1" i="0" u="none" strike="noStrike">
                          <a:solidFill>
                            <a:srgbClr val="000000"/>
                          </a:solidFill>
                          <a:effectLst/>
                          <a:latin typeface="Times New Roman Cyr"/>
                        </a:rPr>
                        <a:t> </a:t>
                      </a:r>
                    </a:p>
                  </a:txBody>
                  <a:tcPr marL="2432" marR="2432" marT="3242"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1" i="0" u="none" strike="noStrike">
                          <a:solidFill>
                            <a:srgbClr val="000000"/>
                          </a:solidFill>
                          <a:effectLst/>
                          <a:latin typeface="Times New Roman Cyr"/>
                        </a:rPr>
                        <a:t> </a:t>
                      </a:r>
                    </a:p>
                  </a:txBody>
                  <a:tcPr marL="2432" marR="2432" marT="3242"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1" i="0" u="none" strike="noStrike">
                          <a:solidFill>
                            <a:srgbClr val="000000"/>
                          </a:solidFill>
                          <a:effectLst/>
                          <a:latin typeface="Times New Roman Cyr"/>
                        </a:rPr>
                        <a:t> </a:t>
                      </a:r>
                    </a:p>
                  </a:txBody>
                  <a:tcPr marL="2432" marR="2432" marT="3242"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1" i="0" u="none" strike="noStrike">
                          <a:solidFill>
                            <a:srgbClr val="000000"/>
                          </a:solidFill>
                          <a:effectLst/>
                          <a:latin typeface="Times New Roman Cyr"/>
                        </a:rPr>
                        <a:t> </a:t>
                      </a:r>
                    </a:p>
                  </a:txBody>
                  <a:tcPr marL="2432" marR="2432" marT="3242"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1" i="0" u="none" strike="noStrike">
                          <a:solidFill>
                            <a:srgbClr val="000000"/>
                          </a:solidFill>
                          <a:effectLst/>
                          <a:latin typeface="Times New Roman Cyr"/>
                        </a:rPr>
                        <a:t> </a:t>
                      </a:r>
                    </a:p>
                  </a:txBody>
                  <a:tcPr marL="2432" marR="2432" marT="3242"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1" i="0" u="none" strike="noStrike">
                          <a:solidFill>
                            <a:srgbClr val="000000"/>
                          </a:solidFill>
                          <a:effectLst/>
                          <a:latin typeface="Times New Roman Cyr"/>
                        </a:rPr>
                        <a:t> </a:t>
                      </a:r>
                    </a:p>
                  </a:txBody>
                  <a:tcPr marL="2432" marR="2432" marT="3242"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15"/>
                  </a:ext>
                </a:extLst>
              </a:tr>
              <a:tr h="167021">
                <a:tc rowSpan="2" gridSpan="2">
                  <a:txBody>
                    <a:bodyPr/>
                    <a:lstStyle/>
                    <a:p>
                      <a:pPr algn="ctr" fontAlgn="ctr"/>
                      <a:r>
                        <a:rPr lang="ru-RU" sz="700" b="0" i="0" u="none" strike="noStrike" dirty="0">
                          <a:solidFill>
                            <a:srgbClr val="000000"/>
                          </a:solidFill>
                          <a:effectLst/>
                          <a:latin typeface="Times New Roman"/>
                        </a:rPr>
                        <a:t>Направление расходов</a:t>
                      </a:r>
                      <a:r>
                        <a:rPr lang="ru-RU" sz="700" b="0" i="0" u="none" strike="noStrike" baseline="30000" dirty="0">
                          <a:solidFill>
                            <a:srgbClr val="000000"/>
                          </a:solidFill>
                          <a:effectLst/>
                          <a:latin typeface="Times New Roman"/>
                        </a:rPr>
                        <a:t>3</a:t>
                      </a:r>
                      <a:endParaRPr lang="ru-RU" sz="700" b="0" i="0" u="none" strike="noStrike" dirty="0">
                        <a:solidFill>
                          <a:srgbClr val="000000"/>
                        </a:solidFill>
                        <a:effectLst/>
                        <a:latin typeface="Times New Roman"/>
                      </a:endParaRPr>
                    </a:p>
                  </a:txBody>
                  <a:tcPr marL="2432" marR="2432" marT="3242"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3">
                  <a:txBody>
                    <a:bodyPr/>
                    <a:lstStyle/>
                    <a:p>
                      <a:pPr algn="ctr" fontAlgn="ctr"/>
                      <a:r>
                        <a:rPr lang="ru-RU" sz="700" b="0" i="0" u="none" strike="noStrike">
                          <a:solidFill>
                            <a:srgbClr val="000000"/>
                          </a:solidFill>
                          <a:effectLst/>
                          <a:latin typeface="Times New Roman"/>
                        </a:rPr>
                        <a:t>Результат предоставления Субсидии</a:t>
                      </a:r>
                      <a:r>
                        <a:rPr lang="ru-RU" sz="700" b="0" i="0" u="none" strike="noStrike" baseline="30000">
                          <a:solidFill>
                            <a:srgbClr val="000000"/>
                          </a:solidFill>
                          <a:effectLst/>
                          <a:latin typeface="Times New Roman"/>
                        </a:rPr>
                        <a:t>3</a:t>
                      </a:r>
                      <a:endParaRPr lang="ru-RU" sz="700" b="0" i="0" u="none" strike="noStrike">
                        <a:solidFill>
                          <a:srgbClr val="000000"/>
                        </a:solidFill>
                        <a:effectLst/>
                        <a:latin typeface="Times New Roman"/>
                      </a:endParaRP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gridSpan="2">
                  <a:txBody>
                    <a:bodyPr/>
                    <a:lstStyle/>
                    <a:p>
                      <a:pPr algn="ctr" fontAlgn="ctr"/>
                      <a:r>
                        <a:rPr lang="ru-RU" sz="700" b="0" i="0" u="none" strike="noStrike">
                          <a:solidFill>
                            <a:srgbClr val="000000"/>
                          </a:solidFill>
                          <a:effectLst/>
                          <a:latin typeface="Times New Roman"/>
                        </a:rPr>
                        <a:t>Единица измерения</a:t>
                      </a:r>
                      <a:r>
                        <a:rPr lang="ru-RU" sz="700" b="0" i="0" u="none" strike="noStrike" baseline="30000">
                          <a:solidFill>
                            <a:srgbClr val="000000"/>
                          </a:solidFill>
                          <a:effectLst/>
                          <a:latin typeface="Times New Roman"/>
                        </a:rPr>
                        <a:t>3</a:t>
                      </a:r>
                      <a:endParaRPr lang="ru-RU" sz="700" b="0" i="0" u="none" strike="noStrike">
                        <a:solidFill>
                          <a:srgbClr val="000000"/>
                        </a:solidFill>
                        <a:effectLst/>
                        <a:latin typeface="Times New Roman"/>
                      </a:endParaRP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3">
                  <a:txBody>
                    <a:bodyPr/>
                    <a:lstStyle/>
                    <a:p>
                      <a:pPr algn="ctr" fontAlgn="ctr"/>
                      <a:r>
                        <a:rPr lang="ru-RU" sz="700" b="0" i="0" u="none" strike="noStrike">
                          <a:solidFill>
                            <a:srgbClr val="000000"/>
                          </a:solidFill>
                          <a:effectLst/>
                          <a:latin typeface="Times New Roman"/>
                        </a:rPr>
                        <a:t>Код </a:t>
                      </a:r>
                      <a:br>
                        <a:rPr lang="ru-RU" sz="700" b="0" i="0" u="none" strike="noStrike">
                          <a:solidFill>
                            <a:srgbClr val="000000"/>
                          </a:solidFill>
                          <a:effectLst/>
                          <a:latin typeface="Times New Roman"/>
                        </a:rPr>
                      </a:br>
                      <a:r>
                        <a:rPr lang="ru-RU" sz="700" b="0" i="0" u="none" strike="noStrike">
                          <a:solidFill>
                            <a:srgbClr val="000000"/>
                          </a:solidFill>
                          <a:effectLst/>
                          <a:latin typeface="Times New Roman"/>
                        </a:rPr>
                        <a:t>строки</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gridSpan="2">
                  <a:txBody>
                    <a:bodyPr/>
                    <a:lstStyle/>
                    <a:p>
                      <a:pPr algn="ctr" fontAlgn="ctr"/>
                      <a:r>
                        <a:rPr lang="ru-RU" sz="700" b="0" i="0" u="none" strike="noStrike">
                          <a:solidFill>
                            <a:srgbClr val="000000"/>
                          </a:solidFill>
                          <a:effectLst/>
                          <a:latin typeface="Times New Roman"/>
                        </a:rPr>
                        <a:t>Плановые значения</a:t>
                      </a:r>
                      <a:r>
                        <a:rPr lang="ru-RU" sz="700" b="0" i="0" u="none" strike="noStrike" baseline="30000">
                          <a:solidFill>
                            <a:srgbClr val="000000"/>
                          </a:solidFill>
                          <a:effectLst/>
                          <a:latin typeface="Times New Roman"/>
                        </a:rPr>
                        <a:t>4</a:t>
                      </a:r>
                      <a:endParaRPr lang="ru-RU" sz="700" b="0" i="0" u="none" strike="noStrike">
                        <a:solidFill>
                          <a:srgbClr val="000000"/>
                        </a:solidFill>
                        <a:effectLst/>
                        <a:latin typeface="Times New Roman"/>
                      </a:endParaRP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3">
                  <a:txBody>
                    <a:bodyPr/>
                    <a:lstStyle/>
                    <a:p>
                      <a:pPr algn="ctr" fontAlgn="ctr"/>
                      <a:r>
                        <a:rPr lang="ru-RU" sz="700" b="0" i="0" u="none" strike="noStrike">
                          <a:solidFill>
                            <a:srgbClr val="000000"/>
                          </a:solidFill>
                          <a:effectLst/>
                          <a:latin typeface="Times New Roman"/>
                        </a:rPr>
                        <a:t>Размер Субсидии, предусмотренный Соглашением</a:t>
                      </a:r>
                      <a:r>
                        <a:rPr lang="ru-RU" sz="700" b="0" i="0" u="none" strike="noStrike" baseline="30000">
                          <a:solidFill>
                            <a:srgbClr val="000000"/>
                          </a:solidFill>
                          <a:effectLst/>
                          <a:latin typeface="Times New Roman"/>
                        </a:rPr>
                        <a:t>5</a:t>
                      </a:r>
                      <a:endParaRPr lang="ru-RU" sz="700" b="0" i="0" u="none" strike="noStrike">
                        <a:solidFill>
                          <a:srgbClr val="000000"/>
                        </a:solidFill>
                        <a:effectLst/>
                        <a:latin typeface="Times New Roman"/>
                      </a:endParaRP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6">
                  <a:txBody>
                    <a:bodyPr/>
                    <a:lstStyle/>
                    <a:p>
                      <a:pPr algn="ctr" fontAlgn="ctr"/>
                      <a:r>
                        <a:rPr lang="ru-RU" sz="700" b="0" i="0" u="none" strike="noStrike">
                          <a:solidFill>
                            <a:srgbClr val="000000"/>
                          </a:solidFill>
                          <a:effectLst/>
                          <a:latin typeface="Times New Roman"/>
                        </a:rPr>
                        <a:t>Фактически достигнутые значения</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rowSpan="2" gridSpan="2">
                  <a:txBody>
                    <a:bodyPr/>
                    <a:lstStyle/>
                    <a:p>
                      <a:pPr algn="ctr" fontAlgn="ctr"/>
                      <a:r>
                        <a:rPr lang="ru-RU" sz="700" b="0" i="0" u="none" strike="noStrike">
                          <a:solidFill>
                            <a:srgbClr val="000000"/>
                          </a:solidFill>
                          <a:effectLst/>
                          <a:latin typeface="Times New Roman"/>
                        </a:rPr>
                        <a:t>Объем обязательств, принятых в целях достижения результатов предоставления Субсидии</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ru-RU"/>
                    </a:p>
                  </a:txBody>
                  <a:tcPr/>
                </a:tc>
                <a:tc rowSpan="3">
                  <a:txBody>
                    <a:bodyPr/>
                    <a:lstStyle/>
                    <a:p>
                      <a:pPr algn="ctr" fontAlgn="ctr"/>
                      <a:r>
                        <a:rPr lang="ru-RU" sz="600" b="0" i="0" u="none" strike="noStrike" dirty="0">
                          <a:solidFill>
                            <a:srgbClr val="000000"/>
                          </a:solidFill>
                          <a:effectLst/>
                          <a:latin typeface="Times New Roman"/>
                        </a:rPr>
                        <a:t>Неиспользованный объем финансового обеспечения </a:t>
                      </a:r>
                      <a:r>
                        <a:rPr lang="ru-RU" sz="700" b="0" i="0" u="none" strike="noStrike" dirty="0">
                          <a:solidFill>
                            <a:srgbClr val="000000"/>
                          </a:solidFill>
                          <a:effectLst/>
                          <a:latin typeface="Times New Roman"/>
                        </a:rPr>
                        <a:t/>
                      </a:r>
                      <a:br>
                        <a:rPr lang="ru-RU" sz="700" b="0" i="0" u="none" strike="noStrike" dirty="0">
                          <a:solidFill>
                            <a:srgbClr val="000000"/>
                          </a:solidFill>
                          <a:effectLst/>
                          <a:latin typeface="Times New Roman"/>
                        </a:rPr>
                      </a:br>
                      <a:r>
                        <a:rPr lang="ru-RU" sz="700" b="0" i="0" u="none" strike="noStrike" dirty="0">
                          <a:solidFill>
                            <a:srgbClr val="000000"/>
                          </a:solidFill>
                          <a:effectLst/>
                          <a:latin typeface="Times New Roman"/>
                        </a:rPr>
                        <a:t>(гр. 9 - гр. 16)</a:t>
                      </a:r>
                      <a:r>
                        <a:rPr lang="ru-RU" sz="700" b="0" i="0" u="none" strike="noStrike" baseline="30000" dirty="0">
                          <a:solidFill>
                            <a:srgbClr val="000000"/>
                          </a:solidFill>
                          <a:effectLst/>
                          <a:latin typeface="Times New Roman"/>
                        </a:rPr>
                        <a:t>10</a:t>
                      </a:r>
                      <a:endParaRPr lang="ru-RU" sz="700" b="0" i="0" u="none" strike="noStrike" dirty="0">
                        <a:solidFill>
                          <a:srgbClr val="000000"/>
                        </a:solidFill>
                        <a:effectLst/>
                        <a:latin typeface="Times New Roman"/>
                      </a:endParaRPr>
                    </a:p>
                  </a:txBody>
                  <a:tcPr marL="2432" marR="2432" marT="3242"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451168">
                <a:tc gridSpan="2" vMerge="1">
                  <a:txBody>
                    <a:bodyPr/>
                    <a:lstStyle/>
                    <a:p>
                      <a:endParaRPr lang="ru-RU"/>
                    </a:p>
                  </a:txBody>
                  <a:tcPr/>
                </a:tc>
                <a:tc hMerge="1" vMerge="1">
                  <a:txBody>
                    <a:bodyPr/>
                    <a:lstStyle/>
                    <a:p>
                      <a:endParaRPr lang="ru-RU"/>
                    </a:p>
                  </a:txBody>
                  <a:tcPr/>
                </a:tc>
                <a:tc vMerge="1">
                  <a:txBody>
                    <a:bodyPr/>
                    <a:lstStyle/>
                    <a:p>
                      <a:endParaRPr lang="ru-RU"/>
                    </a:p>
                  </a:txBody>
                  <a:tcPr/>
                </a:tc>
                <a:tc gridSpan="2" vMerge="1">
                  <a:txBody>
                    <a:bodyPr/>
                    <a:lstStyle/>
                    <a:p>
                      <a:endParaRPr lang="ru-RU"/>
                    </a:p>
                  </a:txBody>
                  <a:tcPr/>
                </a:tc>
                <a:tc hMerge="1" vMerge="1">
                  <a:txBody>
                    <a:bodyPr/>
                    <a:lstStyle/>
                    <a:p>
                      <a:endParaRPr lang="ru-RU"/>
                    </a:p>
                  </a:txBody>
                  <a:tcPr/>
                </a:tc>
                <a:tc vMerge="1">
                  <a:txBody>
                    <a:bodyPr/>
                    <a:lstStyle/>
                    <a:p>
                      <a:endParaRPr lang="ru-RU"/>
                    </a:p>
                  </a:txBody>
                  <a:tcPr/>
                </a:tc>
                <a:tc gridSpan="2" vMerge="1">
                  <a:txBody>
                    <a:bodyPr/>
                    <a:lstStyle/>
                    <a:p>
                      <a:endParaRPr lang="ru-RU"/>
                    </a:p>
                  </a:txBody>
                  <a:tcPr/>
                </a:tc>
                <a:tc hMerge="1" vMerge="1">
                  <a:txBody>
                    <a:bodyPr/>
                    <a:lstStyle/>
                    <a:p>
                      <a:endParaRPr lang="ru-RU"/>
                    </a:p>
                  </a:txBody>
                  <a:tcPr/>
                </a:tc>
                <a:tc vMerge="1">
                  <a:txBody>
                    <a:bodyPr/>
                    <a:lstStyle/>
                    <a:p>
                      <a:endParaRPr lang="ru-RU"/>
                    </a:p>
                  </a:txBody>
                  <a:tcPr/>
                </a:tc>
                <a:tc gridSpan="2">
                  <a:txBody>
                    <a:bodyPr/>
                    <a:lstStyle/>
                    <a:p>
                      <a:pPr algn="ctr" fontAlgn="ctr"/>
                      <a:r>
                        <a:rPr lang="ru-RU" sz="700" b="0" i="0" u="none" strike="noStrike">
                          <a:solidFill>
                            <a:srgbClr val="000000"/>
                          </a:solidFill>
                          <a:effectLst/>
                          <a:latin typeface="Times New Roman"/>
                        </a:rPr>
                        <a:t>на отчетную дату</a:t>
                      </a:r>
                      <a:r>
                        <a:rPr lang="ru-RU" sz="700" b="0" i="0" u="none" strike="noStrike" baseline="30000">
                          <a:solidFill>
                            <a:srgbClr val="000000"/>
                          </a:solidFill>
                          <a:effectLst/>
                          <a:latin typeface="Times New Roman"/>
                        </a:rPr>
                        <a:t>6</a:t>
                      </a:r>
                      <a:endParaRPr lang="ru-RU" sz="700" b="0" i="0" u="none" strike="noStrike">
                        <a:solidFill>
                          <a:srgbClr val="000000"/>
                        </a:solidFill>
                        <a:effectLst/>
                        <a:latin typeface="Times New Roman"/>
                      </a:endParaRP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2">
                  <a:txBody>
                    <a:bodyPr/>
                    <a:lstStyle/>
                    <a:p>
                      <a:pPr algn="ctr" fontAlgn="ctr"/>
                      <a:r>
                        <a:rPr lang="ru-RU" sz="700" b="0" i="0" u="none" strike="noStrike">
                          <a:solidFill>
                            <a:srgbClr val="000000"/>
                          </a:solidFill>
                          <a:effectLst/>
                          <a:latin typeface="Times New Roman"/>
                        </a:rPr>
                        <a:t>отклонение </a:t>
                      </a:r>
                      <a:br>
                        <a:rPr lang="ru-RU" sz="700" b="0" i="0" u="none" strike="noStrike">
                          <a:solidFill>
                            <a:srgbClr val="000000"/>
                          </a:solidFill>
                          <a:effectLst/>
                          <a:latin typeface="Times New Roman"/>
                        </a:rPr>
                      </a:br>
                      <a:r>
                        <a:rPr lang="ru-RU" sz="700" b="0" i="0" u="none" strike="noStrike">
                          <a:solidFill>
                            <a:srgbClr val="000000"/>
                          </a:solidFill>
                          <a:effectLst/>
                          <a:latin typeface="Times New Roman"/>
                        </a:rPr>
                        <a:t>от планового значения</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2">
                  <a:txBody>
                    <a:bodyPr/>
                    <a:lstStyle/>
                    <a:p>
                      <a:pPr algn="ctr" fontAlgn="ctr"/>
                      <a:r>
                        <a:rPr lang="ru-RU" sz="700" b="0" i="0" u="none" strike="noStrike">
                          <a:solidFill>
                            <a:srgbClr val="000000"/>
                          </a:solidFill>
                          <a:effectLst/>
                          <a:latin typeface="Times New Roman"/>
                        </a:rPr>
                        <a:t>причина </a:t>
                      </a:r>
                      <a:br>
                        <a:rPr lang="ru-RU" sz="700" b="0" i="0" u="none" strike="noStrike">
                          <a:solidFill>
                            <a:srgbClr val="000000"/>
                          </a:solidFill>
                          <a:effectLst/>
                          <a:latin typeface="Times New Roman"/>
                        </a:rPr>
                      </a:br>
                      <a:r>
                        <a:rPr lang="ru-RU" sz="700" b="0" i="0" u="none" strike="noStrike">
                          <a:solidFill>
                            <a:srgbClr val="000000"/>
                          </a:solidFill>
                          <a:effectLst/>
                          <a:latin typeface="Times New Roman"/>
                        </a:rPr>
                        <a:t>отклонения</a:t>
                      </a:r>
                      <a:r>
                        <a:rPr lang="ru-RU" sz="700" b="0" i="0" u="none" strike="noStrike" baseline="30000">
                          <a:solidFill>
                            <a:srgbClr val="000000"/>
                          </a:solidFill>
                          <a:effectLst/>
                          <a:latin typeface="Times New Roman"/>
                        </a:rPr>
                        <a:t>7</a:t>
                      </a:r>
                      <a:endParaRPr lang="ru-RU" sz="700" b="0" i="0" u="none" strike="noStrike">
                        <a:solidFill>
                          <a:srgbClr val="000000"/>
                        </a:solidFill>
                        <a:effectLst/>
                        <a:latin typeface="Times New Roman"/>
                      </a:endParaRP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2" vMerge="1">
                  <a:txBody>
                    <a:bodyPr/>
                    <a:lstStyle/>
                    <a:p>
                      <a:endParaRPr lang="ru-RU"/>
                    </a:p>
                  </a:txBody>
                  <a:tcPr/>
                </a:tc>
                <a:tc hMerge="1" vMerge="1">
                  <a:txBody>
                    <a:bodyPr/>
                    <a:lstStyle/>
                    <a:p>
                      <a:endParaRPr lang="ru-RU"/>
                    </a:p>
                  </a:txBody>
                  <a:tcPr/>
                </a:tc>
                <a:tc vMerge="1">
                  <a:txBody>
                    <a:bodyPr/>
                    <a:lstStyle/>
                    <a:p>
                      <a:endParaRPr lang="ru-RU"/>
                    </a:p>
                  </a:txBody>
                  <a:tcPr/>
                </a:tc>
                <a:extLst>
                  <a:ext uri="{0D108BD9-81ED-4DB2-BD59-A6C34878D82A}">
                    <a16:rowId xmlns:a16="http://schemas.microsoft.com/office/drawing/2014/main" val="10017"/>
                  </a:ext>
                </a:extLst>
              </a:tr>
              <a:tr h="720682">
                <a:tc>
                  <a:txBody>
                    <a:bodyPr/>
                    <a:lstStyle/>
                    <a:p>
                      <a:pPr algn="ctr" fontAlgn="ctr"/>
                      <a:r>
                        <a:rPr lang="ru-RU" sz="700" b="0" i="0" u="none" strike="noStrike" dirty="0">
                          <a:solidFill>
                            <a:srgbClr val="000000"/>
                          </a:solidFill>
                          <a:effectLst/>
                          <a:latin typeface="Times New Roman Cyr"/>
                        </a:rPr>
                        <a:t>наименование</a:t>
                      </a:r>
                    </a:p>
                  </a:txBody>
                  <a:tcPr marL="2432" marR="2432" marT="3242"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Cyr"/>
                        </a:rPr>
                        <a:t>код </a:t>
                      </a:r>
                      <a:br>
                        <a:rPr lang="ru-RU" sz="700" b="0" i="0" u="none" strike="noStrike">
                          <a:solidFill>
                            <a:srgbClr val="000000"/>
                          </a:solidFill>
                          <a:effectLst/>
                          <a:latin typeface="Times New Roman Cyr"/>
                        </a:rPr>
                      </a:br>
                      <a:r>
                        <a:rPr lang="ru-RU" sz="700" b="0" i="0" u="none" strike="noStrike">
                          <a:solidFill>
                            <a:srgbClr val="000000"/>
                          </a:solidFill>
                          <a:effectLst/>
                          <a:latin typeface="Times New Roman Cyr"/>
                        </a:rPr>
                        <a:t>по БК</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a:txBody>
                    <a:bodyPr/>
                    <a:lstStyle/>
                    <a:p>
                      <a:pPr algn="ctr" fontAlgn="ctr"/>
                      <a:r>
                        <a:rPr lang="ru-RU" sz="700" b="0" i="0" u="none" strike="noStrike">
                          <a:solidFill>
                            <a:srgbClr val="000000"/>
                          </a:solidFill>
                          <a:effectLst/>
                          <a:latin typeface="Times New Roman"/>
                        </a:rPr>
                        <a:t>наименование</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код</a:t>
                      </a:r>
                      <a:br>
                        <a:rPr lang="ru-RU" sz="700" b="0" i="0" u="none" strike="noStrike">
                          <a:solidFill>
                            <a:srgbClr val="000000"/>
                          </a:solidFill>
                          <a:effectLst/>
                          <a:latin typeface="Times New Roman"/>
                        </a:rPr>
                      </a:br>
                      <a:r>
                        <a:rPr lang="ru-RU" sz="700" b="0" i="0" u="none" strike="noStrike">
                          <a:solidFill>
                            <a:srgbClr val="000000"/>
                          </a:solidFill>
                          <a:effectLst/>
                          <a:latin typeface="Times New Roman"/>
                        </a:rPr>
                        <a:t>по ОКЕИ</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a:txBody>
                    <a:bodyPr/>
                    <a:lstStyle/>
                    <a:p>
                      <a:pPr algn="ctr" fontAlgn="ctr"/>
                      <a:r>
                        <a:rPr lang="ru-RU" sz="700" b="0" i="0" u="none" strike="noStrike">
                          <a:solidFill>
                            <a:srgbClr val="000000"/>
                          </a:solidFill>
                          <a:effectLst/>
                          <a:latin typeface="Times New Roman Cyr"/>
                        </a:rPr>
                        <a:t>с даты заключения Соглашения</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из них </a:t>
                      </a:r>
                      <a:br>
                        <a:rPr lang="ru-RU" sz="700" b="0" i="0" u="none" strike="noStrike">
                          <a:solidFill>
                            <a:srgbClr val="000000"/>
                          </a:solidFill>
                          <a:effectLst/>
                          <a:latin typeface="Times New Roman"/>
                        </a:rPr>
                      </a:br>
                      <a:r>
                        <a:rPr lang="ru-RU" sz="700" b="0" i="0" u="none" strike="noStrike">
                          <a:solidFill>
                            <a:srgbClr val="000000"/>
                          </a:solidFill>
                          <a:effectLst/>
                          <a:latin typeface="Times New Roman"/>
                        </a:rPr>
                        <a:t>с начала текущего финансового года</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a:txBody>
                    <a:bodyPr/>
                    <a:lstStyle/>
                    <a:p>
                      <a:pPr algn="ctr" fontAlgn="ctr"/>
                      <a:r>
                        <a:rPr lang="ru-RU" sz="700" b="0" i="0" u="none" strike="noStrike" dirty="0">
                          <a:solidFill>
                            <a:srgbClr val="000000"/>
                          </a:solidFill>
                          <a:effectLst/>
                          <a:latin typeface="Times New Roman Cyr"/>
                        </a:rPr>
                        <a:t>с даты </a:t>
                      </a:r>
                      <a:r>
                        <a:rPr lang="ru-RU" sz="600" b="0" i="0" u="none" strike="noStrike" dirty="0">
                          <a:solidFill>
                            <a:srgbClr val="000000"/>
                          </a:solidFill>
                          <a:effectLst/>
                          <a:latin typeface="Times New Roman Cyr"/>
                        </a:rPr>
                        <a:t>заключения Соглашения</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из них </a:t>
                      </a:r>
                      <a:br>
                        <a:rPr lang="ru-RU" sz="700" b="0" i="0" u="none" strike="noStrike">
                          <a:solidFill>
                            <a:srgbClr val="000000"/>
                          </a:solidFill>
                          <a:effectLst/>
                          <a:latin typeface="Times New Roman"/>
                        </a:rPr>
                      </a:br>
                      <a:r>
                        <a:rPr lang="ru-RU" sz="700" b="0" i="0" u="none" strike="noStrike">
                          <a:solidFill>
                            <a:srgbClr val="000000"/>
                          </a:solidFill>
                          <a:effectLst/>
                          <a:latin typeface="Times New Roman"/>
                        </a:rPr>
                        <a:t>с начала текущего финансового года</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в абсолютных величинах</a:t>
                      </a:r>
                      <a:br>
                        <a:rPr lang="ru-RU" sz="700" b="0" i="0" u="none" strike="noStrike">
                          <a:solidFill>
                            <a:srgbClr val="000000"/>
                          </a:solidFill>
                          <a:effectLst/>
                          <a:latin typeface="Times New Roman"/>
                        </a:rPr>
                      </a:br>
                      <a:r>
                        <a:rPr lang="ru-RU" sz="700" b="0" i="0" u="none" strike="noStrike">
                          <a:solidFill>
                            <a:srgbClr val="000000"/>
                          </a:solidFill>
                          <a:effectLst/>
                          <a:latin typeface="Times New Roman"/>
                        </a:rPr>
                        <a:t>(гр. 7 - гр. 10)</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Cyr"/>
                        </a:rPr>
                        <a:t>в процентах</a:t>
                      </a:r>
                      <a:br>
                        <a:rPr lang="ru-RU" sz="700" b="0" i="0" u="none" strike="noStrike">
                          <a:solidFill>
                            <a:srgbClr val="000000"/>
                          </a:solidFill>
                          <a:effectLst/>
                          <a:latin typeface="Times New Roman Cyr"/>
                        </a:rPr>
                      </a:br>
                      <a:r>
                        <a:rPr lang="ru-RU" sz="700" b="0" i="0" u="none" strike="noStrike">
                          <a:solidFill>
                            <a:srgbClr val="000000"/>
                          </a:solidFill>
                          <a:effectLst/>
                          <a:latin typeface="Times New Roman Cyr"/>
                        </a:rPr>
                        <a:t>(гр. 12 / гр. 7</a:t>
                      </a:r>
                      <a:br>
                        <a:rPr lang="ru-RU" sz="700" b="0" i="0" u="none" strike="noStrike">
                          <a:solidFill>
                            <a:srgbClr val="000000"/>
                          </a:solidFill>
                          <a:effectLst/>
                          <a:latin typeface="Times New Roman Cyr"/>
                        </a:rPr>
                      </a:br>
                      <a:r>
                        <a:rPr lang="ru-RU" sz="700" b="0" i="0" u="none" strike="noStrike">
                          <a:solidFill>
                            <a:srgbClr val="000000"/>
                          </a:solidFill>
                          <a:effectLst/>
                          <a:latin typeface="Times New Roman Cyr"/>
                        </a:rPr>
                        <a:t>× 100%)</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код</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наименование</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Cyr"/>
                        </a:rPr>
                        <a:t>обязательств</a:t>
                      </a:r>
                      <a:r>
                        <a:rPr lang="ru-RU" sz="700" b="0" i="0" u="none" strike="noStrike" baseline="30000">
                          <a:solidFill>
                            <a:srgbClr val="000000"/>
                          </a:solidFill>
                          <a:effectLst/>
                          <a:latin typeface="Times New Roman Cyr"/>
                        </a:rPr>
                        <a:t>8</a:t>
                      </a:r>
                      <a:endParaRPr lang="ru-RU" sz="700" b="0" i="0" u="none" strike="noStrike">
                        <a:solidFill>
                          <a:srgbClr val="000000"/>
                        </a:solidFill>
                        <a:effectLst/>
                        <a:latin typeface="Times New Roman Cyr"/>
                      </a:endParaRP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Times New Roman"/>
                        </a:rPr>
                        <a:t>денежных обязательств</a:t>
                      </a:r>
                      <a:r>
                        <a:rPr lang="ru-RU" sz="700" b="0" i="0" u="none" strike="noStrike" baseline="30000">
                          <a:solidFill>
                            <a:srgbClr val="000000"/>
                          </a:solidFill>
                          <a:effectLst/>
                          <a:latin typeface="Times New Roman"/>
                        </a:rPr>
                        <a:t>9</a:t>
                      </a:r>
                      <a:endParaRPr lang="ru-RU" sz="700" b="0" i="0" u="none" strike="noStrike">
                        <a:solidFill>
                          <a:srgbClr val="000000"/>
                        </a:solidFill>
                        <a:effectLst/>
                        <a:latin typeface="Times New Roman"/>
                      </a:endParaRP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extLst>
                  <a:ext uri="{0D108BD9-81ED-4DB2-BD59-A6C34878D82A}">
                    <a16:rowId xmlns:a16="http://schemas.microsoft.com/office/drawing/2014/main" val="10018"/>
                  </a:ext>
                </a:extLst>
              </a:tr>
              <a:tr h="113366">
                <a:tc>
                  <a:txBody>
                    <a:bodyPr/>
                    <a:lstStyle/>
                    <a:p>
                      <a:pPr algn="ctr" fontAlgn="ctr"/>
                      <a:r>
                        <a:rPr lang="ru-RU" sz="700" b="0" i="0" u="none" strike="noStrike" dirty="0">
                          <a:solidFill>
                            <a:srgbClr val="000000"/>
                          </a:solidFill>
                          <a:effectLst/>
                          <a:latin typeface="Times New Roman Cyr"/>
                        </a:rPr>
                        <a:t>1</a:t>
                      </a:r>
                    </a:p>
                  </a:txBody>
                  <a:tcPr marL="2432" marR="2432" marT="3242"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2</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3</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4</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5</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6</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7</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8</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9</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10</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11</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12</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13</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14</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15</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16</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17</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18</a:t>
                      </a:r>
                    </a:p>
                  </a:txBody>
                  <a:tcPr marL="2432" marR="2432" marT="3242"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19"/>
                  </a:ext>
                </a:extLst>
              </a:tr>
              <a:tr h="116409">
                <a:tc rowSpan="3">
                  <a:txBody>
                    <a:bodyPr/>
                    <a:lstStyle/>
                    <a:p>
                      <a:pPr algn="ctr" fontAlgn="b"/>
                      <a:r>
                        <a:rPr lang="ru-RU" sz="700" b="0" i="0" u="none" strike="noStrike" dirty="0">
                          <a:solidFill>
                            <a:srgbClr val="000000"/>
                          </a:solidFill>
                          <a:effectLst/>
                          <a:latin typeface="Times New Roman Cyr"/>
                        </a:rPr>
                        <a:t> </a:t>
                      </a:r>
                    </a:p>
                  </a:txBody>
                  <a:tcPr marL="2432" marR="2432" marT="324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700" b="0" i="0" u="none" strike="noStrike">
                          <a:solidFill>
                            <a:srgbClr val="000000"/>
                          </a:solidFill>
                          <a:effectLst/>
                          <a:latin typeface="Times New Roman"/>
                        </a:rPr>
                        <a:t>0100</a:t>
                      </a:r>
                    </a:p>
                  </a:txBody>
                  <a:tcPr marL="2432" marR="2432" marT="324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20"/>
                  </a:ext>
                </a:extLst>
              </a:tr>
              <a:tr h="223270">
                <a:tc vMerge="1">
                  <a:txBody>
                    <a:bodyPr/>
                    <a:lstStyle/>
                    <a:p>
                      <a:endParaRPr lang="ru-RU"/>
                    </a:p>
                  </a:txBody>
                  <a:tcPr/>
                </a:tc>
                <a:tc vMerge="1">
                  <a:txBody>
                    <a:bodyPr/>
                    <a:lstStyle/>
                    <a:p>
                      <a:endParaRPr lang="ru-RU"/>
                    </a:p>
                  </a:txBody>
                  <a:tcPr/>
                </a:tc>
                <a:tc>
                  <a:txBody>
                    <a:bodyPr/>
                    <a:lstStyle/>
                    <a:p>
                      <a:pPr algn="l" fontAlgn="t"/>
                      <a:r>
                        <a:rPr lang="ru-RU" sz="700" b="0" i="0" u="none" strike="noStrike">
                          <a:solidFill>
                            <a:srgbClr val="000000"/>
                          </a:solidFill>
                          <a:effectLst/>
                          <a:latin typeface="Times New Roman"/>
                        </a:rPr>
                        <a:t>в том числе:</a:t>
                      </a:r>
                    </a:p>
                  </a:txBody>
                  <a:tcPr marL="43763" marR="2432" marT="324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700" b="0" i="0" u="none" strike="noStrike">
                          <a:solidFill>
                            <a:srgbClr val="000000"/>
                          </a:solidFill>
                          <a:effectLst/>
                          <a:latin typeface="Times New Roman"/>
                        </a:rPr>
                        <a:t> </a:t>
                      </a:r>
                    </a:p>
                  </a:txBody>
                  <a:tcPr marL="2432" marR="2432" marT="324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dirty="0">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10021"/>
                  </a:ext>
                </a:extLst>
              </a:tr>
              <a:tr h="113366">
                <a:tc vMerge="1">
                  <a:txBody>
                    <a:bodyPr/>
                    <a:lstStyle/>
                    <a:p>
                      <a:endParaRPr lang="ru-RU"/>
                    </a:p>
                  </a:txBody>
                  <a:tcPr/>
                </a:tc>
                <a:tc vMerge="1">
                  <a:txBody>
                    <a:bodyPr/>
                    <a:lstStyle/>
                    <a:p>
                      <a:endParaRPr lang="ru-RU"/>
                    </a:p>
                  </a:txBody>
                  <a:tcPr/>
                </a:tc>
                <a:tc>
                  <a:txBody>
                    <a:bodyPr/>
                    <a:lstStyle/>
                    <a:p>
                      <a:pPr algn="l" fontAlgn="t"/>
                      <a:r>
                        <a:rPr lang="ru-RU" sz="700" b="0" i="0" u="none" strike="noStrike">
                          <a:solidFill>
                            <a:srgbClr val="000000"/>
                          </a:solidFill>
                          <a:effectLst/>
                          <a:latin typeface="Times New Roman"/>
                        </a:rPr>
                        <a:t> </a:t>
                      </a:r>
                    </a:p>
                  </a:txBody>
                  <a:tcPr marL="2432" marR="2432" marT="324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700" b="0" i="0" u="none" strike="noStrike">
                          <a:solidFill>
                            <a:srgbClr val="000000"/>
                          </a:solidFill>
                          <a:effectLst/>
                          <a:latin typeface="Times New Roman"/>
                        </a:rPr>
                        <a:t> </a:t>
                      </a:r>
                    </a:p>
                  </a:txBody>
                  <a:tcPr marL="2432" marR="2432" marT="324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700" b="0" i="0" u="none" strike="noStrike">
                          <a:solidFill>
                            <a:srgbClr val="000000"/>
                          </a:solidFill>
                          <a:effectLst/>
                          <a:latin typeface="Times New Roman"/>
                        </a:rPr>
                        <a:t> </a:t>
                      </a:r>
                    </a:p>
                  </a:txBody>
                  <a:tcPr marL="2432" marR="2432" marT="324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Times New Roman"/>
                        </a:rPr>
                        <a:t> </a:t>
                      </a:r>
                    </a:p>
                  </a:txBody>
                  <a:tcPr marL="2432" marR="2432" marT="324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700" b="0" i="0" u="none" strike="noStrike">
                          <a:solidFill>
                            <a:srgbClr val="000000"/>
                          </a:solidFill>
                          <a:effectLst/>
                          <a:latin typeface="Times New Roman"/>
                        </a:rPr>
                        <a:t> </a:t>
                      </a:r>
                    </a:p>
                  </a:txBody>
                  <a:tcPr marL="2432" marR="2432" marT="324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700" b="0" i="0" u="none" strike="noStrike">
                          <a:solidFill>
                            <a:srgbClr val="000000"/>
                          </a:solidFill>
                          <a:effectLst/>
                          <a:latin typeface="Times New Roman"/>
                        </a:rPr>
                        <a:t> </a:t>
                      </a:r>
                    </a:p>
                  </a:txBody>
                  <a:tcPr marL="2432" marR="2432" marT="324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a:txBody>
                    <a:bodyPr/>
                    <a:lstStyle/>
                    <a:p>
                      <a:pPr algn="l"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10022"/>
                  </a:ext>
                </a:extLst>
              </a:tr>
              <a:tr h="131593">
                <a:tc rowSpan="3">
                  <a:txBody>
                    <a:bodyPr/>
                    <a:lstStyle/>
                    <a:p>
                      <a:pPr algn="ctr" fontAlgn="b"/>
                      <a:r>
                        <a:rPr lang="ru-RU" sz="700" b="0" i="0" u="none" strike="noStrike" dirty="0">
                          <a:solidFill>
                            <a:srgbClr val="000000"/>
                          </a:solidFill>
                          <a:effectLst/>
                          <a:latin typeface="Times New Roman Cyr"/>
                        </a:rPr>
                        <a:t> </a:t>
                      </a:r>
                    </a:p>
                  </a:txBody>
                  <a:tcPr marL="2432" marR="2432" marT="324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3">
                  <a:txBody>
                    <a:bodyPr/>
                    <a:lstStyle/>
                    <a:p>
                      <a:pPr algn="ctr" fontAlgn="ctr"/>
                      <a:r>
                        <a:rPr lang="ru-RU" sz="700" b="0" i="0" u="none" strike="noStrike" dirty="0">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700" b="0" i="0" u="none" strike="noStrike">
                          <a:solidFill>
                            <a:srgbClr val="000000"/>
                          </a:solidFill>
                          <a:effectLst/>
                          <a:latin typeface="Times New Roman"/>
                        </a:rPr>
                        <a:t>0200</a:t>
                      </a:r>
                    </a:p>
                  </a:txBody>
                  <a:tcPr marL="2432" marR="2432" marT="324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700" b="0" i="0" u="none" strike="noStrike">
                          <a:solidFill>
                            <a:srgbClr val="000000"/>
                          </a:solidFill>
                          <a:effectLst/>
                          <a:latin typeface="Calibri"/>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700" b="0" i="0" u="none" strike="noStrike">
                          <a:solidFill>
                            <a:srgbClr val="000000"/>
                          </a:solidFill>
                          <a:effectLst/>
                          <a:latin typeface="Calibri"/>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700" b="0" i="0" u="none" strike="noStrike">
                          <a:solidFill>
                            <a:srgbClr val="000000"/>
                          </a:solidFill>
                          <a:effectLst/>
                          <a:latin typeface="Calibri"/>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700" b="0" i="0" u="none" strike="noStrike">
                          <a:solidFill>
                            <a:srgbClr val="000000"/>
                          </a:solidFill>
                          <a:effectLst/>
                          <a:latin typeface="Calibri"/>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a:txBody>
                    <a:bodyPr/>
                    <a:lstStyle/>
                    <a:p>
                      <a:pPr algn="ctr" fontAlgn="ctr"/>
                      <a:r>
                        <a:rPr lang="ru-RU" sz="700" b="0" i="0" u="none" strike="noStrike" dirty="0">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23"/>
                  </a:ext>
                </a:extLst>
              </a:tr>
              <a:tr h="223270">
                <a:tc vMerge="1">
                  <a:txBody>
                    <a:bodyPr/>
                    <a:lstStyle/>
                    <a:p>
                      <a:endParaRPr lang="ru-RU"/>
                    </a:p>
                  </a:txBody>
                  <a:tcPr/>
                </a:tc>
                <a:tc vMerge="1">
                  <a:txBody>
                    <a:bodyPr/>
                    <a:lstStyle/>
                    <a:p>
                      <a:endParaRPr lang="ru-RU"/>
                    </a:p>
                  </a:txBody>
                  <a:tcPr/>
                </a:tc>
                <a:tc>
                  <a:txBody>
                    <a:bodyPr/>
                    <a:lstStyle/>
                    <a:p>
                      <a:pPr algn="l" fontAlgn="t"/>
                      <a:r>
                        <a:rPr lang="ru-RU" sz="700" b="0" i="0" u="none" strike="noStrike">
                          <a:solidFill>
                            <a:srgbClr val="000000"/>
                          </a:solidFill>
                          <a:effectLst/>
                          <a:latin typeface="Times New Roman"/>
                        </a:rPr>
                        <a:t>в том числе:</a:t>
                      </a:r>
                    </a:p>
                  </a:txBody>
                  <a:tcPr marL="43763" marR="2432" marT="324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700" b="0" i="0" u="none" strike="noStrike">
                          <a:solidFill>
                            <a:srgbClr val="000000"/>
                          </a:solidFill>
                          <a:effectLst/>
                          <a:latin typeface="Times New Roman"/>
                        </a:rPr>
                        <a:t> </a:t>
                      </a:r>
                    </a:p>
                  </a:txBody>
                  <a:tcPr marL="2432" marR="2432" marT="324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a:txBody>
                    <a:bodyPr/>
                    <a:lstStyle/>
                    <a:p>
                      <a:pPr algn="l" fontAlgn="ctr"/>
                      <a:r>
                        <a:rPr lang="ru-RU" sz="700" b="0" i="0" u="none" strike="noStrike">
                          <a:solidFill>
                            <a:srgbClr val="000000"/>
                          </a:solidFill>
                          <a:effectLst/>
                          <a:latin typeface="Calibri"/>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700" b="0" i="0" u="none" strike="noStrike">
                          <a:solidFill>
                            <a:srgbClr val="000000"/>
                          </a:solidFill>
                          <a:effectLst/>
                          <a:latin typeface="Calibri"/>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700" b="0" i="0" u="none" strike="noStrike">
                          <a:solidFill>
                            <a:srgbClr val="000000"/>
                          </a:solidFill>
                          <a:effectLst/>
                          <a:latin typeface="Calibri"/>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700" b="0" i="0" u="none" strike="noStrike">
                          <a:solidFill>
                            <a:srgbClr val="000000"/>
                          </a:solidFill>
                          <a:effectLst/>
                          <a:latin typeface="Calibri"/>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10024"/>
                  </a:ext>
                </a:extLst>
              </a:tr>
              <a:tr h="141716">
                <a:tc vMerge="1">
                  <a:txBody>
                    <a:bodyPr/>
                    <a:lstStyle/>
                    <a:p>
                      <a:endParaRPr lang="ru-RU"/>
                    </a:p>
                  </a:txBody>
                  <a:tcPr/>
                </a:tc>
                <a:tc vMerge="1">
                  <a:txBody>
                    <a:bodyPr/>
                    <a:lstStyle/>
                    <a:p>
                      <a:endParaRPr lang="ru-RU"/>
                    </a:p>
                  </a:txBody>
                  <a:tcPr/>
                </a:tc>
                <a:tc>
                  <a:txBody>
                    <a:bodyPr/>
                    <a:lstStyle/>
                    <a:p>
                      <a:pPr algn="l" fontAlgn="t"/>
                      <a:r>
                        <a:rPr lang="ru-RU" sz="700" b="0" i="0" u="none" strike="noStrike">
                          <a:solidFill>
                            <a:srgbClr val="000000"/>
                          </a:solidFill>
                          <a:effectLst/>
                          <a:latin typeface="Times New Roman"/>
                        </a:rPr>
                        <a:t> </a:t>
                      </a:r>
                    </a:p>
                  </a:txBody>
                  <a:tcPr marL="2432" marR="2432" marT="324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700" b="0" i="0" u="none" strike="noStrike">
                          <a:solidFill>
                            <a:srgbClr val="000000"/>
                          </a:solidFill>
                          <a:effectLst/>
                          <a:latin typeface="Times New Roman"/>
                        </a:rPr>
                        <a:t> </a:t>
                      </a:r>
                    </a:p>
                  </a:txBody>
                  <a:tcPr marL="2432" marR="2432" marT="324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700" b="0" i="0" u="none" strike="noStrike">
                          <a:solidFill>
                            <a:srgbClr val="000000"/>
                          </a:solidFill>
                          <a:effectLst/>
                          <a:latin typeface="Times New Roman"/>
                        </a:rPr>
                        <a:t> </a:t>
                      </a:r>
                    </a:p>
                  </a:txBody>
                  <a:tcPr marL="2432" marR="2432" marT="324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700" b="0" i="0" u="none" strike="noStrike">
                          <a:solidFill>
                            <a:srgbClr val="000000"/>
                          </a:solidFill>
                          <a:effectLst/>
                          <a:latin typeface="Times New Roman"/>
                        </a:rPr>
                        <a:t> </a:t>
                      </a:r>
                    </a:p>
                  </a:txBody>
                  <a:tcPr marL="2432" marR="2432" marT="324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700" b="0" i="0" u="none" strike="noStrike">
                          <a:solidFill>
                            <a:srgbClr val="000000"/>
                          </a:solidFill>
                          <a:effectLst/>
                          <a:latin typeface="Times New Roman"/>
                        </a:rPr>
                        <a:t> </a:t>
                      </a:r>
                    </a:p>
                  </a:txBody>
                  <a:tcPr marL="2432" marR="2432" marT="324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700" b="0" i="0" u="none" strike="noStrike">
                          <a:solidFill>
                            <a:srgbClr val="000000"/>
                          </a:solidFill>
                          <a:effectLst/>
                          <a:latin typeface="Times New Roman"/>
                        </a:rPr>
                        <a:t> </a:t>
                      </a:r>
                    </a:p>
                  </a:txBody>
                  <a:tcPr marL="2432" marR="2432" marT="3242"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Times New Roman"/>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700" b="0" i="0" u="none" strike="noStrike">
                          <a:solidFill>
                            <a:srgbClr val="000000"/>
                          </a:solidFill>
                          <a:effectLst/>
                          <a:latin typeface="Calibri"/>
                        </a:rPr>
                        <a:t> </a:t>
                      </a:r>
                    </a:p>
                  </a:txBody>
                  <a:tcPr marL="2432" marR="2432" marT="324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700" b="0" i="0" u="none" strike="noStrike">
                          <a:solidFill>
                            <a:srgbClr val="000000"/>
                          </a:solidFill>
                          <a:effectLst/>
                          <a:latin typeface="Calibri"/>
                        </a:rPr>
                        <a:t> </a:t>
                      </a:r>
                    </a:p>
                  </a:txBody>
                  <a:tcPr marL="2432" marR="2432" marT="324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700" b="0" i="0" u="none" strike="noStrike">
                          <a:solidFill>
                            <a:srgbClr val="000000"/>
                          </a:solidFill>
                          <a:effectLst/>
                          <a:latin typeface="Calibri"/>
                        </a:rPr>
                        <a:t> </a:t>
                      </a:r>
                    </a:p>
                  </a:txBody>
                  <a:tcPr marL="2432" marR="2432" marT="324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dirty="0">
                          <a:solidFill>
                            <a:srgbClr val="000000"/>
                          </a:solidFill>
                          <a:effectLst/>
                          <a:latin typeface="Calibri"/>
                        </a:rPr>
                        <a:t> </a:t>
                      </a:r>
                    </a:p>
                  </a:txBody>
                  <a:tcPr marL="2432" marR="2432" marT="324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10025"/>
                  </a:ext>
                </a:extLst>
              </a:tr>
              <a:tr h="121470">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700" b="0" i="0" u="none" strike="noStrike" dirty="0">
                          <a:solidFill>
                            <a:srgbClr val="000000"/>
                          </a:solidFill>
                          <a:effectLst/>
                          <a:latin typeface="Calibri"/>
                        </a:rPr>
                        <a:t> </a:t>
                      </a:r>
                    </a:p>
                  </a:txBody>
                  <a:tcPr marL="2432" marR="2432" marT="324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700" b="0" i="0" u="none" strike="noStrike" dirty="0">
                          <a:solidFill>
                            <a:srgbClr val="000000"/>
                          </a:solidFill>
                          <a:effectLst/>
                          <a:latin typeface="Calibri"/>
                        </a:rPr>
                        <a:t> </a:t>
                      </a:r>
                    </a:p>
                  </a:txBody>
                  <a:tcPr marL="2432" marR="2432" marT="324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700" b="0" i="0" u="none" strike="noStrike" dirty="0">
                          <a:solidFill>
                            <a:srgbClr val="000000"/>
                          </a:solidFill>
                          <a:effectLst/>
                          <a:latin typeface="Calibri"/>
                        </a:rPr>
                        <a:t> </a:t>
                      </a:r>
                    </a:p>
                  </a:txBody>
                  <a:tcPr marL="2432" marR="2432" marT="324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700" b="0" i="0" u="none" strike="noStrike" dirty="0">
                          <a:solidFill>
                            <a:srgbClr val="000000"/>
                          </a:solidFill>
                          <a:effectLst/>
                          <a:latin typeface="Calibri"/>
                        </a:rPr>
                        <a:t> </a:t>
                      </a:r>
                    </a:p>
                  </a:txBody>
                  <a:tcPr marL="2432" marR="2432" marT="324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700" b="0" i="0" u="none" strike="noStrike" dirty="0">
                          <a:solidFill>
                            <a:srgbClr val="000000"/>
                          </a:solidFill>
                          <a:effectLst/>
                          <a:latin typeface="Calibri"/>
                        </a:rPr>
                        <a:t> </a:t>
                      </a:r>
                    </a:p>
                  </a:txBody>
                  <a:tcPr marL="2432" marR="2432" marT="324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r" fontAlgn="b"/>
                      <a:r>
                        <a:rPr lang="ru-RU" sz="700" b="1" i="0" u="none" strike="noStrike" dirty="0">
                          <a:solidFill>
                            <a:srgbClr val="000000"/>
                          </a:solidFill>
                          <a:effectLst/>
                          <a:latin typeface="Times New Roman Cyr"/>
                        </a:rPr>
                        <a:t>Всего:</a:t>
                      </a:r>
                    </a:p>
                  </a:txBody>
                  <a:tcPr marL="2432" marR="21881" marT="3242"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dirty="0">
                          <a:solidFill>
                            <a:srgbClr val="000000"/>
                          </a:solidFill>
                          <a:effectLst/>
                          <a:latin typeface="Calibri"/>
                        </a:rPr>
                        <a:t> </a:t>
                      </a:r>
                    </a:p>
                  </a:txBody>
                  <a:tcPr marL="2432" marR="2432" marT="3242" marB="0" anchor="b">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700" b="0" i="0" u="none" strike="noStrike" dirty="0">
                          <a:solidFill>
                            <a:srgbClr val="000000"/>
                          </a:solidFill>
                          <a:effectLst/>
                          <a:latin typeface="Calibri"/>
                        </a:rPr>
                        <a:t> </a:t>
                      </a:r>
                    </a:p>
                  </a:txBody>
                  <a:tcPr marL="2432" marR="2432" marT="324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r" fontAlgn="b"/>
                      <a:r>
                        <a:rPr lang="ru-RU" sz="700" b="1" i="0" u="none" strike="noStrike" dirty="0">
                          <a:solidFill>
                            <a:srgbClr val="000000"/>
                          </a:solidFill>
                          <a:effectLst/>
                          <a:latin typeface="Times New Roman Cyr"/>
                        </a:rPr>
                        <a:t> </a:t>
                      </a:r>
                    </a:p>
                  </a:txBody>
                  <a:tcPr marL="2432" marR="21881" marT="324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r" fontAlgn="b"/>
                      <a:r>
                        <a:rPr lang="ru-RU" sz="700" b="1" i="0" u="none" strike="noStrike">
                          <a:solidFill>
                            <a:srgbClr val="000000"/>
                          </a:solidFill>
                          <a:effectLst/>
                          <a:latin typeface="Times New Roman Cyr"/>
                        </a:rPr>
                        <a:t>Всего:</a:t>
                      </a:r>
                    </a:p>
                  </a:txBody>
                  <a:tcPr marL="2432" marR="21881" marT="3242"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700" b="0" i="0" u="none" strike="noStrike">
                          <a:solidFill>
                            <a:srgbClr val="000000"/>
                          </a:solidFill>
                          <a:effectLst/>
                          <a:latin typeface="Calibri"/>
                        </a:rPr>
                        <a:t> </a:t>
                      </a:r>
                    </a:p>
                  </a:txBody>
                  <a:tcPr marL="2432" marR="2432" marT="324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dirty="0">
                          <a:solidFill>
                            <a:srgbClr val="000000"/>
                          </a:solidFill>
                          <a:effectLst/>
                          <a:latin typeface="Calibri"/>
                        </a:rPr>
                        <a:t> </a:t>
                      </a:r>
                    </a:p>
                  </a:txBody>
                  <a:tcPr marL="2432" marR="2432" marT="324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dirty="0">
                          <a:solidFill>
                            <a:srgbClr val="000000"/>
                          </a:solidFill>
                          <a:effectLst/>
                          <a:latin typeface="Calibri"/>
                        </a:rPr>
                        <a:t> </a:t>
                      </a:r>
                    </a:p>
                  </a:txBody>
                  <a:tcPr marL="2432" marR="2432" marT="3242"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26"/>
                  </a:ext>
                </a:extLst>
              </a:tr>
            </a:tbl>
          </a:graphicData>
        </a:graphic>
      </p:graphicFrame>
    </p:spTree>
    <p:extLst>
      <p:ext uri="{BB962C8B-B14F-4D97-AF65-F5344CB8AC3E}">
        <p14:creationId xmlns:p14="http://schemas.microsoft.com/office/powerpoint/2010/main" val="3622749819"/>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218210" y="1405923"/>
          <a:ext cx="8591204" cy="4039954"/>
        </p:xfrm>
        <a:graphic>
          <a:graphicData uri="http://schemas.openxmlformats.org/drawingml/2006/table">
            <a:tbl>
              <a:tblPr/>
              <a:tblGrid>
                <a:gridCol w="1137729">
                  <a:extLst>
                    <a:ext uri="{9D8B030D-6E8A-4147-A177-3AD203B41FA5}">
                      <a16:colId xmlns:a16="http://schemas.microsoft.com/office/drawing/2014/main" val="20000"/>
                    </a:ext>
                  </a:extLst>
                </a:gridCol>
                <a:gridCol w="633067">
                  <a:extLst>
                    <a:ext uri="{9D8B030D-6E8A-4147-A177-3AD203B41FA5}">
                      <a16:colId xmlns:a16="http://schemas.microsoft.com/office/drawing/2014/main" val="20001"/>
                    </a:ext>
                  </a:extLst>
                </a:gridCol>
                <a:gridCol w="1015297">
                  <a:extLst>
                    <a:ext uri="{9D8B030D-6E8A-4147-A177-3AD203B41FA5}">
                      <a16:colId xmlns:a16="http://schemas.microsoft.com/office/drawing/2014/main" val="20002"/>
                    </a:ext>
                  </a:extLst>
                </a:gridCol>
                <a:gridCol w="883906">
                  <a:extLst>
                    <a:ext uri="{9D8B030D-6E8A-4147-A177-3AD203B41FA5}">
                      <a16:colId xmlns:a16="http://schemas.microsoft.com/office/drawing/2014/main" val="20003"/>
                    </a:ext>
                  </a:extLst>
                </a:gridCol>
                <a:gridCol w="692791">
                  <a:extLst>
                    <a:ext uri="{9D8B030D-6E8A-4147-A177-3AD203B41FA5}">
                      <a16:colId xmlns:a16="http://schemas.microsoft.com/office/drawing/2014/main" val="20004"/>
                    </a:ext>
                  </a:extLst>
                </a:gridCol>
                <a:gridCol w="677015">
                  <a:extLst>
                    <a:ext uri="{9D8B030D-6E8A-4147-A177-3AD203B41FA5}">
                      <a16:colId xmlns:a16="http://schemas.microsoft.com/office/drawing/2014/main" val="20005"/>
                    </a:ext>
                  </a:extLst>
                </a:gridCol>
                <a:gridCol w="1082475">
                  <a:extLst>
                    <a:ext uri="{9D8B030D-6E8A-4147-A177-3AD203B41FA5}">
                      <a16:colId xmlns:a16="http://schemas.microsoft.com/office/drawing/2014/main" val="20006"/>
                    </a:ext>
                  </a:extLst>
                </a:gridCol>
                <a:gridCol w="1150131">
                  <a:extLst>
                    <a:ext uri="{9D8B030D-6E8A-4147-A177-3AD203B41FA5}">
                      <a16:colId xmlns:a16="http://schemas.microsoft.com/office/drawing/2014/main" val="20007"/>
                    </a:ext>
                  </a:extLst>
                </a:gridCol>
                <a:gridCol w="1318793">
                  <a:extLst>
                    <a:ext uri="{9D8B030D-6E8A-4147-A177-3AD203B41FA5}">
                      <a16:colId xmlns:a16="http://schemas.microsoft.com/office/drawing/2014/main" val="20008"/>
                    </a:ext>
                  </a:extLst>
                </a:gridCol>
              </a:tblGrid>
              <a:tr h="258949">
                <a:tc gridSpan="2">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Направление расходов</a:t>
                      </a:r>
                      <a:r>
                        <a:rPr lang="ru-RU" sz="900" b="0" i="0" u="none" strike="noStrike" baseline="30000" dirty="0">
                          <a:solidFill>
                            <a:srgbClr val="000000"/>
                          </a:solidFill>
                          <a:effectLst/>
                          <a:latin typeface="Arial" panose="020B0604020202020204" pitchFamily="34" charset="0"/>
                          <a:cs typeface="Arial" panose="020B0604020202020204" pitchFamily="34" charset="0"/>
                        </a:rPr>
                        <a:t>3</a:t>
                      </a: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5069" marR="5069" marT="675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rowSpan="2">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Результат предоставления Субсидии</a:t>
                      </a:r>
                      <a:r>
                        <a:rPr lang="ru-RU" sz="900" b="0" i="0" u="none" strike="noStrike" baseline="30000" dirty="0">
                          <a:solidFill>
                            <a:srgbClr val="000000"/>
                          </a:solidFill>
                          <a:effectLst/>
                          <a:latin typeface="Arial" panose="020B0604020202020204" pitchFamily="34" charset="0"/>
                          <a:cs typeface="Arial" panose="020B0604020202020204" pitchFamily="34" charset="0"/>
                        </a:rPr>
                        <a:t>3</a:t>
                      </a: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Единица измерения</a:t>
                      </a:r>
                      <a:r>
                        <a:rPr lang="ru-RU" sz="900" b="0" i="0" u="none" strike="noStrike" baseline="30000" dirty="0">
                          <a:solidFill>
                            <a:srgbClr val="000000"/>
                          </a:solidFill>
                          <a:effectLst/>
                          <a:latin typeface="Arial" panose="020B0604020202020204" pitchFamily="34" charset="0"/>
                          <a:cs typeface="Arial" panose="020B0604020202020204" pitchFamily="34" charset="0"/>
                        </a:rPr>
                        <a:t>3</a:t>
                      </a: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row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Код </a:t>
                      </a:r>
                      <a:br>
                        <a:rPr lang="ru-RU" sz="900" b="0" i="0" u="none" strike="noStrike">
                          <a:solidFill>
                            <a:srgbClr val="000000"/>
                          </a:solidFill>
                          <a:effectLst/>
                          <a:latin typeface="Arial" panose="020B0604020202020204" pitchFamily="34" charset="0"/>
                          <a:cs typeface="Arial" panose="020B0604020202020204" pitchFamily="34" charset="0"/>
                        </a:rPr>
                      </a:br>
                      <a:r>
                        <a:rPr lang="ru-RU" sz="900" b="0" i="0" u="none" strike="noStrike">
                          <a:solidFill>
                            <a:srgbClr val="000000"/>
                          </a:solidFill>
                          <a:effectLst/>
                          <a:latin typeface="Arial" panose="020B0604020202020204" pitchFamily="34" charset="0"/>
                          <a:cs typeface="Arial" panose="020B0604020202020204" pitchFamily="34" charset="0"/>
                        </a:rPr>
                        <a:t>строки</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Плановые значения</a:t>
                      </a:r>
                      <a:r>
                        <a:rPr lang="ru-RU" sz="1100" b="0" i="0" u="none" strike="noStrike" baseline="30000" dirty="0">
                          <a:solidFill>
                            <a:srgbClr val="000000"/>
                          </a:solidFill>
                          <a:effectLst/>
                          <a:latin typeface="Arial" panose="020B0604020202020204" pitchFamily="34" charset="0"/>
                          <a:cs typeface="Arial" panose="020B0604020202020204" pitchFamily="34" charset="0"/>
                        </a:rPr>
                        <a:t>4</a:t>
                      </a:r>
                      <a:endParaRPr lang="ru-RU" sz="1100" b="0" i="0" u="none" strike="noStrike" dirty="0">
                        <a:solidFill>
                          <a:srgbClr val="000000"/>
                        </a:solidFill>
                        <a:effectLst/>
                        <a:latin typeface="Arial" panose="020B0604020202020204" pitchFamily="34" charset="0"/>
                        <a:cs typeface="Arial" panose="020B0604020202020204" pitchFamily="34" charset="0"/>
                      </a:endParaRP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row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Размер Субсидии, предусмотренный Соглашением</a:t>
                      </a:r>
                      <a:r>
                        <a:rPr lang="ru-RU" sz="1100" b="0" i="0" u="none" strike="noStrike" baseline="30000">
                          <a:solidFill>
                            <a:srgbClr val="000000"/>
                          </a:solidFill>
                          <a:effectLst/>
                          <a:latin typeface="Arial" panose="020B0604020202020204" pitchFamily="34" charset="0"/>
                          <a:cs typeface="Arial" panose="020B0604020202020204" pitchFamily="34" charset="0"/>
                        </a:rPr>
                        <a:t>5</a:t>
                      </a:r>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0"/>
                  </a:ext>
                </a:extLst>
              </a:tr>
              <a:tr h="994025">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наименование</a:t>
                      </a:r>
                    </a:p>
                  </a:txBody>
                  <a:tcPr marL="5069" marR="5069" marT="675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код </a:t>
                      </a:r>
                      <a:br>
                        <a:rPr lang="ru-RU" sz="900" b="0" i="0" u="none" strike="noStrike" dirty="0">
                          <a:solidFill>
                            <a:srgbClr val="000000"/>
                          </a:solidFill>
                          <a:effectLst/>
                          <a:latin typeface="Arial" panose="020B0604020202020204" pitchFamily="34" charset="0"/>
                          <a:cs typeface="Arial" panose="020B0604020202020204" pitchFamily="34" charset="0"/>
                        </a:rPr>
                      </a:br>
                      <a:r>
                        <a:rPr lang="ru-RU" sz="900" b="0" i="0" u="none" strike="noStrike" dirty="0">
                          <a:solidFill>
                            <a:srgbClr val="000000"/>
                          </a:solidFill>
                          <a:effectLst/>
                          <a:latin typeface="Arial" panose="020B0604020202020204" pitchFamily="34" charset="0"/>
                          <a:cs typeface="Arial" panose="020B0604020202020204" pitchFamily="34" charset="0"/>
                        </a:rPr>
                        <a:t>по БК</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наименование</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код</a:t>
                      </a:r>
                      <a:br>
                        <a:rPr lang="ru-RU" sz="900" b="0" i="0" u="none" strike="noStrike" dirty="0">
                          <a:solidFill>
                            <a:srgbClr val="000000"/>
                          </a:solidFill>
                          <a:effectLst/>
                          <a:latin typeface="Arial" panose="020B0604020202020204" pitchFamily="34" charset="0"/>
                          <a:cs typeface="Arial" panose="020B0604020202020204" pitchFamily="34" charset="0"/>
                        </a:rPr>
                      </a:br>
                      <a:r>
                        <a:rPr lang="ru-RU" sz="900" b="0" i="0" u="none" strike="noStrike" dirty="0">
                          <a:solidFill>
                            <a:srgbClr val="000000"/>
                          </a:solidFill>
                          <a:effectLst/>
                          <a:latin typeface="Arial" panose="020B0604020202020204" pitchFamily="34" charset="0"/>
                          <a:cs typeface="Arial" panose="020B0604020202020204" pitchFamily="34" charset="0"/>
                        </a:rPr>
                        <a:t>по ОКЕИ</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с даты заключения Соглашения</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из них </a:t>
                      </a:r>
                      <a:br>
                        <a:rPr lang="ru-RU" sz="1100" b="0" i="0" u="none" strike="noStrike" dirty="0">
                          <a:solidFill>
                            <a:srgbClr val="000000"/>
                          </a:solidFill>
                          <a:effectLst/>
                          <a:latin typeface="Arial" panose="020B0604020202020204" pitchFamily="34" charset="0"/>
                          <a:cs typeface="Arial" panose="020B0604020202020204" pitchFamily="34" charset="0"/>
                        </a:rPr>
                      </a:br>
                      <a:r>
                        <a:rPr lang="ru-RU" sz="1100" b="0" i="0" u="none" strike="noStrike" dirty="0">
                          <a:solidFill>
                            <a:srgbClr val="000000"/>
                          </a:solidFill>
                          <a:effectLst/>
                          <a:latin typeface="Arial" panose="020B0604020202020204" pitchFamily="34" charset="0"/>
                          <a:cs typeface="Arial" panose="020B0604020202020204" pitchFamily="34" charset="0"/>
                        </a:rPr>
                        <a:t>с начала текущего финансового года</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extLst>
                  <a:ext uri="{0D108BD9-81ED-4DB2-BD59-A6C34878D82A}">
                    <a16:rowId xmlns:a16="http://schemas.microsoft.com/office/drawing/2014/main" val="10001"/>
                  </a:ext>
                </a:extLst>
              </a:tr>
              <a:tr h="225845">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1</a:t>
                      </a:r>
                    </a:p>
                  </a:txBody>
                  <a:tcPr marL="5069" marR="5069" marT="675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2</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3</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4</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5</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6</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7</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8</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9</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320204">
                <a:tc rowSpan="3">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069" marR="5069" marT="675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0100</a:t>
                      </a:r>
                    </a:p>
                  </a:txBody>
                  <a:tcPr marL="5069" marR="5069" marT="675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333627">
                <a:tc vMerge="1">
                  <a:txBody>
                    <a:bodyPr/>
                    <a:lstStyle/>
                    <a:p>
                      <a:endParaRPr lang="ru-RU"/>
                    </a:p>
                  </a:txBody>
                  <a:tcPr/>
                </a:tc>
                <a:tc vMerge="1">
                  <a:txBody>
                    <a:bodyPr/>
                    <a:lstStyle/>
                    <a:p>
                      <a:endParaRPr lang="ru-RU"/>
                    </a:p>
                  </a:txBody>
                  <a:tcPr/>
                </a:tc>
                <a:tc>
                  <a:txBody>
                    <a:bodyPr/>
                    <a:lstStyle/>
                    <a:p>
                      <a:pPr algn="l" fontAlgn="t"/>
                      <a:r>
                        <a:rPr lang="ru-RU" sz="900" b="0" i="0" u="none" strike="noStrike" dirty="0">
                          <a:solidFill>
                            <a:srgbClr val="000000"/>
                          </a:solidFill>
                          <a:effectLst/>
                          <a:latin typeface="Arial" panose="020B0604020202020204" pitchFamily="34" charset="0"/>
                          <a:cs typeface="Arial" panose="020B0604020202020204" pitchFamily="34" charset="0"/>
                        </a:rPr>
                        <a:t>в том числе:</a:t>
                      </a:r>
                    </a:p>
                  </a:txBody>
                  <a:tcPr marL="91232" marR="5069" marT="675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extLst>
                  <a:ext uri="{0D108BD9-81ED-4DB2-BD59-A6C34878D82A}">
                    <a16:rowId xmlns:a16="http://schemas.microsoft.com/office/drawing/2014/main" val="10004"/>
                  </a:ext>
                </a:extLst>
              </a:tr>
              <a:tr h="306282">
                <a:tc vMerge="1">
                  <a:txBody>
                    <a:bodyPr/>
                    <a:lstStyle/>
                    <a:p>
                      <a:endParaRPr lang="ru-RU"/>
                    </a:p>
                  </a:txBody>
                  <a:tcPr/>
                </a:tc>
                <a:tc vMerge="1">
                  <a:txBody>
                    <a:bodyPr/>
                    <a:lstStyle/>
                    <a:p>
                      <a:endParaRPr lang="ru-RU"/>
                    </a:p>
                  </a:txBody>
                  <a:tcPr/>
                </a:tc>
                <a:tc>
                  <a:txBody>
                    <a:bodyPr/>
                    <a:lstStyle/>
                    <a:p>
                      <a:pPr algn="l" fontAlgn="t"/>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069" marR="5069" marT="675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069" marR="5069" marT="675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069" marR="5069" marT="675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extLst>
                  <a:ext uri="{0D108BD9-81ED-4DB2-BD59-A6C34878D82A}">
                    <a16:rowId xmlns:a16="http://schemas.microsoft.com/office/drawing/2014/main" val="10005"/>
                  </a:ext>
                </a:extLst>
              </a:tr>
              <a:tr h="361970">
                <a:tc rowSpan="3">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3">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0200</a:t>
                      </a:r>
                    </a:p>
                  </a:txBody>
                  <a:tcPr marL="5069" marR="5069" marT="675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6"/>
                  </a:ext>
                </a:extLst>
              </a:tr>
              <a:tr h="515112">
                <a:tc vMerge="1">
                  <a:txBody>
                    <a:bodyPr/>
                    <a:lstStyle/>
                    <a:p>
                      <a:endParaRPr lang="ru-RU"/>
                    </a:p>
                  </a:txBody>
                  <a:tcPr/>
                </a:tc>
                <a:tc vMerge="1">
                  <a:txBody>
                    <a:bodyPr/>
                    <a:lstStyle/>
                    <a:p>
                      <a:endParaRPr lang="ru-RU"/>
                    </a:p>
                  </a:txBody>
                  <a:tcPr/>
                </a:tc>
                <a:tc>
                  <a:txBody>
                    <a:bodyPr/>
                    <a:lstStyle/>
                    <a:p>
                      <a:pPr algn="l" fontAlgn="t"/>
                      <a:r>
                        <a:rPr lang="ru-RU" sz="900" b="0" i="0" u="none" strike="noStrike">
                          <a:solidFill>
                            <a:srgbClr val="000000"/>
                          </a:solidFill>
                          <a:effectLst/>
                          <a:latin typeface="Arial" panose="020B0604020202020204" pitchFamily="34" charset="0"/>
                          <a:cs typeface="Arial" panose="020B0604020202020204" pitchFamily="34" charset="0"/>
                        </a:rPr>
                        <a:t>в том числе:</a:t>
                      </a:r>
                    </a:p>
                  </a:txBody>
                  <a:tcPr marL="91232" marR="5069" marT="675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069" marR="5069" marT="675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extLst>
                  <a:ext uri="{0D108BD9-81ED-4DB2-BD59-A6C34878D82A}">
                    <a16:rowId xmlns:a16="http://schemas.microsoft.com/office/drawing/2014/main" val="10007"/>
                  </a:ext>
                </a:extLst>
              </a:tr>
              <a:tr h="389814">
                <a:tc vMerge="1">
                  <a:txBody>
                    <a:bodyPr/>
                    <a:lstStyle/>
                    <a:p>
                      <a:endParaRPr lang="ru-RU"/>
                    </a:p>
                  </a:txBody>
                  <a:tcPr/>
                </a:tc>
                <a:tc vMerge="1">
                  <a:txBody>
                    <a:bodyPr/>
                    <a:lstStyle/>
                    <a:p>
                      <a:endParaRPr lang="ru-RU"/>
                    </a:p>
                  </a:txBody>
                  <a:tcPr/>
                </a:tc>
                <a:tc>
                  <a:txBody>
                    <a:bodyPr/>
                    <a:lstStyle/>
                    <a:p>
                      <a:pPr algn="l" fontAlgn="t"/>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069" marR="5069" marT="675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t"/>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069" marR="5069" marT="675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extLst>
                  <a:ext uri="{0D108BD9-81ED-4DB2-BD59-A6C34878D82A}">
                    <a16:rowId xmlns:a16="http://schemas.microsoft.com/office/drawing/2014/main" val="10008"/>
                  </a:ext>
                </a:extLst>
              </a:tr>
              <a:tr h="334126">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5069" marR="5069" marT="6758"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069" marR="5069" marT="6758"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069" marR="5069" marT="6758"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069" marR="5069" marT="6758"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069" marR="5069" marT="6758"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r" fontAlgn="b"/>
                      <a:r>
                        <a:rPr lang="ru-RU" sz="900" b="1" i="0" u="none" strike="noStrike" dirty="0">
                          <a:solidFill>
                            <a:srgbClr val="000000"/>
                          </a:solidFill>
                          <a:effectLst/>
                          <a:latin typeface="Arial" panose="020B0604020202020204" pitchFamily="34" charset="0"/>
                          <a:cs typeface="Arial" panose="020B0604020202020204" pitchFamily="34" charset="0"/>
                        </a:rPr>
                        <a:t>Всего:</a:t>
                      </a:r>
                    </a:p>
                  </a:txBody>
                  <a:tcPr marL="5069" marR="45616" marT="6758"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5069" marR="5069" marT="6758"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9"/>
                  </a:ext>
                </a:extLst>
              </a:tr>
            </a:tbl>
          </a:graphicData>
        </a:graphic>
      </p:graphicFrame>
      <p:sp>
        <p:nvSpPr>
          <p:cNvPr id="3" name="Выноска со стрелкой вниз 2"/>
          <p:cNvSpPr/>
          <p:nvPr/>
        </p:nvSpPr>
        <p:spPr>
          <a:xfrm>
            <a:off x="2836718" y="939548"/>
            <a:ext cx="2094807" cy="466375"/>
          </a:xfrm>
          <a:prstGeom prst="downArrowCallou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1" i="1" u="none" strike="noStrike" kern="1200" cap="none" spc="0" normalizeH="0" baseline="0" noProof="0" dirty="0">
                <a:ln>
                  <a:noFill/>
                </a:ln>
                <a:solidFill>
                  <a:srgbClr val="FF0000"/>
                </a:solidFill>
                <a:effectLst/>
                <a:uLnTx/>
                <a:uFillTx/>
                <a:latin typeface="Calibri"/>
                <a:ea typeface="+mn-ea"/>
                <a:cs typeface="+mn-cs"/>
              </a:rPr>
              <a:t>В % быть не может!!!</a:t>
            </a:r>
            <a:endParaRPr kumimoji="0" lang="ru-RU" sz="1350" b="0" i="1" u="none" strike="noStrike" kern="1200" cap="none" spc="0" normalizeH="0" baseline="0" noProof="0" dirty="0">
              <a:ln>
                <a:noFill/>
              </a:ln>
              <a:solidFill>
                <a:prstClr val="white"/>
              </a:solidFill>
              <a:effectLst/>
              <a:uLnTx/>
              <a:uFillTx/>
              <a:latin typeface="Calibri"/>
              <a:ea typeface="+mn-ea"/>
              <a:cs typeface="+mn-cs"/>
            </a:endParaRPr>
          </a:p>
        </p:txBody>
      </p:sp>
      <p:sp>
        <p:nvSpPr>
          <p:cNvPr id="4" name="Номер слайда 3"/>
          <p:cNvSpPr>
            <a:spLocks noGrp="1"/>
          </p:cNvSpPr>
          <p:nvPr>
            <p:ph type="sldNum" sz="quarter" idx="12"/>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20B5D963-1B0A-489A-A2F2-770BD17190DE}" type="slidenum">
              <a:rPr kumimoji="0" lang="ru-RU" sz="9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195</a:t>
            </a:fld>
            <a:endParaRPr kumimoji="0" lang="ru-RU" sz="9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660612005"/>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Таблица 5"/>
          <p:cNvGraphicFramePr>
            <a:graphicFrameLocks noGrp="1"/>
          </p:cNvGraphicFramePr>
          <p:nvPr>
            <p:extLst/>
          </p:nvPr>
        </p:nvGraphicFramePr>
        <p:xfrm>
          <a:off x="124692" y="1107284"/>
          <a:ext cx="9019310" cy="2307337"/>
        </p:xfrm>
        <a:graphic>
          <a:graphicData uri="http://schemas.openxmlformats.org/drawingml/2006/table">
            <a:tbl>
              <a:tblPr/>
              <a:tblGrid>
                <a:gridCol w="1045235">
                  <a:extLst>
                    <a:ext uri="{9D8B030D-6E8A-4147-A177-3AD203B41FA5}">
                      <a16:colId xmlns:a16="http://schemas.microsoft.com/office/drawing/2014/main" val="20000"/>
                    </a:ext>
                  </a:extLst>
                </a:gridCol>
                <a:gridCol w="1154300">
                  <a:extLst>
                    <a:ext uri="{9D8B030D-6E8A-4147-A177-3AD203B41FA5}">
                      <a16:colId xmlns:a16="http://schemas.microsoft.com/office/drawing/2014/main" val="20001"/>
                    </a:ext>
                  </a:extLst>
                </a:gridCol>
                <a:gridCol w="969493">
                  <a:extLst>
                    <a:ext uri="{9D8B030D-6E8A-4147-A177-3AD203B41FA5}">
                      <a16:colId xmlns:a16="http://schemas.microsoft.com/office/drawing/2014/main" val="20002"/>
                    </a:ext>
                  </a:extLst>
                </a:gridCol>
                <a:gridCol w="945255">
                  <a:extLst>
                    <a:ext uri="{9D8B030D-6E8A-4147-A177-3AD203B41FA5}">
                      <a16:colId xmlns:a16="http://schemas.microsoft.com/office/drawing/2014/main" val="20003"/>
                    </a:ext>
                  </a:extLst>
                </a:gridCol>
                <a:gridCol w="572605">
                  <a:extLst>
                    <a:ext uri="{9D8B030D-6E8A-4147-A177-3AD203B41FA5}">
                      <a16:colId xmlns:a16="http://schemas.microsoft.com/office/drawing/2014/main" val="20004"/>
                    </a:ext>
                  </a:extLst>
                </a:gridCol>
                <a:gridCol w="972524">
                  <a:extLst>
                    <a:ext uri="{9D8B030D-6E8A-4147-A177-3AD203B41FA5}">
                      <a16:colId xmlns:a16="http://schemas.microsoft.com/office/drawing/2014/main" val="20005"/>
                    </a:ext>
                  </a:extLst>
                </a:gridCol>
                <a:gridCol w="1008877">
                  <a:extLst>
                    <a:ext uri="{9D8B030D-6E8A-4147-A177-3AD203B41FA5}">
                      <a16:colId xmlns:a16="http://schemas.microsoft.com/office/drawing/2014/main" val="20006"/>
                    </a:ext>
                  </a:extLst>
                </a:gridCol>
                <a:gridCol w="1102799">
                  <a:extLst>
                    <a:ext uri="{9D8B030D-6E8A-4147-A177-3AD203B41FA5}">
                      <a16:colId xmlns:a16="http://schemas.microsoft.com/office/drawing/2014/main" val="20007"/>
                    </a:ext>
                  </a:extLst>
                </a:gridCol>
                <a:gridCol w="1248222">
                  <a:extLst>
                    <a:ext uri="{9D8B030D-6E8A-4147-A177-3AD203B41FA5}">
                      <a16:colId xmlns:a16="http://schemas.microsoft.com/office/drawing/2014/main" val="20008"/>
                    </a:ext>
                  </a:extLst>
                </a:gridCol>
              </a:tblGrid>
              <a:tr h="211970">
                <a:tc gridSpan="6">
                  <a:txBody>
                    <a:bodyPr/>
                    <a:lstStyle/>
                    <a:p>
                      <a:pPr algn="ctr" fontAlgn="ctr"/>
                      <a:r>
                        <a:rPr lang="ru-RU" sz="1400" b="1" i="0" u="none" strike="noStrike" dirty="0">
                          <a:solidFill>
                            <a:srgbClr val="000000"/>
                          </a:solidFill>
                          <a:effectLst/>
                          <a:latin typeface="Arial" panose="020B0604020202020204" pitchFamily="34" charset="0"/>
                          <a:cs typeface="Arial" panose="020B0604020202020204" pitchFamily="34" charset="0"/>
                        </a:rPr>
                        <a:t>Фактически достигнутые значения</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rowSpan="2" gridSpan="2">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Объем обязательств, принятых в целях достижения результатов предоставления Субсидии</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hMerge="1">
                  <a:txBody>
                    <a:bodyPr/>
                    <a:lstStyle/>
                    <a:p>
                      <a:endParaRPr lang="ru-RU"/>
                    </a:p>
                  </a:txBody>
                  <a:tcPr/>
                </a:tc>
                <a:tc rowSpan="3">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Неиспользованный объем финансового обеспечения </a:t>
                      </a:r>
                      <a:br>
                        <a:rPr lang="ru-RU" sz="900" b="0" i="0" u="none" strike="noStrike" dirty="0">
                          <a:solidFill>
                            <a:srgbClr val="000000"/>
                          </a:solidFill>
                          <a:effectLst/>
                          <a:latin typeface="Arial" panose="020B0604020202020204" pitchFamily="34" charset="0"/>
                          <a:cs typeface="Arial" panose="020B0604020202020204" pitchFamily="34" charset="0"/>
                        </a:rPr>
                      </a:br>
                      <a:r>
                        <a:rPr lang="ru-RU" sz="900" b="0" i="0" u="none" strike="noStrike" dirty="0">
                          <a:solidFill>
                            <a:srgbClr val="000000"/>
                          </a:solidFill>
                          <a:effectLst/>
                          <a:latin typeface="Arial" panose="020B0604020202020204" pitchFamily="34" charset="0"/>
                          <a:cs typeface="Arial" panose="020B0604020202020204" pitchFamily="34" charset="0"/>
                        </a:rPr>
                        <a:t>(гр. 9 - гр. 16)</a:t>
                      </a:r>
                      <a:r>
                        <a:rPr lang="ru-RU" sz="900" b="0" i="0" u="none" strike="noStrike" baseline="30000" dirty="0">
                          <a:solidFill>
                            <a:srgbClr val="000000"/>
                          </a:solidFill>
                          <a:effectLst/>
                          <a:latin typeface="Arial" panose="020B0604020202020204" pitchFamily="34" charset="0"/>
                          <a:cs typeface="Arial" panose="020B0604020202020204" pitchFamily="34" charset="0"/>
                        </a:rPr>
                        <a:t>10</a:t>
                      </a: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4673" marR="4673" marT="623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86602">
                <a:tc gridSpan="2">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на отчетную дату</a:t>
                      </a:r>
                      <a:r>
                        <a:rPr lang="ru-RU" sz="900" b="0" i="0" u="none" strike="noStrike" baseline="30000" dirty="0">
                          <a:solidFill>
                            <a:srgbClr val="000000"/>
                          </a:solidFill>
                          <a:effectLst/>
                          <a:latin typeface="Arial" panose="020B0604020202020204" pitchFamily="34" charset="0"/>
                          <a:cs typeface="Arial" panose="020B0604020202020204" pitchFamily="34" charset="0"/>
                        </a:rPr>
                        <a:t>6</a:t>
                      </a: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отклонение </a:t>
                      </a:r>
                      <a:br>
                        <a:rPr lang="ru-RU" sz="900" b="0" i="0" u="none" strike="noStrike">
                          <a:solidFill>
                            <a:srgbClr val="000000"/>
                          </a:solidFill>
                          <a:effectLst/>
                          <a:latin typeface="Arial" panose="020B0604020202020204" pitchFamily="34" charset="0"/>
                          <a:cs typeface="Arial" panose="020B0604020202020204" pitchFamily="34" charset="0"/>
                        </a:rPr>
                      </a:br>
                      <a:r>
                        <a:rPr lang="ru-RU" sz="900" b="0" i="0" u="none" strike="noStrike">
                          <a:solidFill>
                            <a:srgbClr val="000000"/>
                          </a:solidFill>
                          <a:effectLst/>
                          <a:latin typeface="Arial" panose="020B0604020202020204" pitchFamily="34" charset="0"/>
                          <a:cs typeface="Arial" panose="020B0604020202020204" pitchFamily="34" charset="0"/>
                        </a:rPr>
                        <a:t>от планового значения</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2">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причина </a:t>
                      </a:r>
                      <a:br>
                        <a:rPr lang="ru-RU" sz="900" b="0" i="0" u="none" strike="noStrike" dirty="0">
                          <a:solidFill>
                            <a:srgbClr val="000000"/>
                          </a:solidFill>
                          <a:effectLst/>
                          <a:latin typeface="Arial" panose="020B0604020202020204" pitchFamily="34" charset="0"/>
                          <a:cs typeface="Arial" panose="020B0604020202020204" pitchFamily="34" charset="0"/>
                        </a:rPr>
                      </a:br>
                      <a:r>
                        <a:rPr lang="ru-RU" sz="900" b="0" i="0" u="none" strike="noStrike" dirty="0">
                          <a:solidFill>
                            <a:srgbClr val="000000"/>
                          </a:solidFill>
                          <a:effectLst/>
                          <a:latin typeface="Arial" panose="020B0604020202020204" pitchFamily="34" charset="0"/>
                          <a:cs typeface="Arial" panose="020B0604020202020204" pitchFamily="34" charset="0"/>
                        </a:rPr>
                        <a:t>отклонения</a:t>
                      </a:r>
                      <a:r>
                        <a:rPr lang="ru-RU" sz="900" b="0" i="0" u="none" strike="noStrike" baseline="30000" dirty="0">
                          <a:solidFill>
                            <a:srgbClr val="000000"/>
                          </a:solidFill>
                          <a:effectLst/>
                          <a:latin typeface="Arial" panose="020B0604020202020204" pitchFamily="34" charset="0"/>
                          <a:cs typeface="Arial" panose="020B0604020202020204" pitchFamily="34" charset="0"/>
                        </a:rPr>
                        <a:t>7</a:t>
                      </a: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2" vMerge="1">
                  <a:txBody>
                    <a:bodyPr/>
                    <a:lstStyle/>
                    <a:p>
                      <a:endParaRPr lang="ru-RU"/>
                    </a:p>
                  </a:txBody>
                  <a:tcPr/>
                </a:tc>
                <a:tc hMerge="1" vMerge="1">
                  <a:txBody>
                    <a:bodyPr/>
                    <a:lstStyle/>
                    <a:p>
                      <a:endParaRPr lang="ru-RU"/>
                    </a:p>
                  </a:txBody>
                  <a:tcPr/>
                </a:tc>
                <a:tc vMerge="1">
                  <a:txBody>
                    <a:bodyPr/>
                    <a:lstStyle/>
                    <a:p>
                      <a:endParaRPr lang="ru-RU"/>
                    </a:p>
                  </a:txBody>
                  <a:tcPr/>
                </a:tc>
                <a:extLst>
                  <a:ext uri="{0D108BD9-81ED-4DB2-BD59-A6C34878D82A}">
                    <a16:rowId xmlns:a16="http://schemas.microsoft.com/office/drawing/2014/main" val="10001"/>
                  </a:ext>
                </a:extLst>
              </a:tr>
              <a:tr h="417710">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с даты заключения Соглашения</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из них </a:t>
                      </a:r>
                      <a:br>
                        <a:rPr lang="ru-RU" sz="900" b="0" i="0" u="none" strike="noStrike" dirty="0">
                          <a:solidFill>
                            <a:srgbClr val="000000"/>
                          </a:solidFill>
                          <a:effectLst/>
                          <a:latin typeface="Arial" panose="020B0604020202020204" pitchFamily="34" charset="0"/>
                          <a:cs typeface="Arial" panose="020B0604020202020204" pitchFamily="34" charset="0"/>
                        </a:rPr>
                      </a:br>
                      <a:r>
                        <a:rPr lang="ru-RU" sz="900" b="0" i="0" u="none" strike="noStrike" dirty="0">
                          <a:solidFill>
                            <a:srgbClr val="000000"/>
                          </a:solidFill>
                          <a:effectLst/>
                          <a:latin typeface="Arial" panose="020B0604020202020204" pitchFamily="34" charset="0"/>
                          <a:cs typeface="Arial" panose="020B0604020202020204" pitchFamily="34" charset="0"/>
                        </a:rPr>
                        <a:t>с начала текущего финансового года</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в абсолютных величинах</a:t>
                      </a:r>
                      <a:br>
                        <a:rPr lang="ru-RU" sz="900" b="0" i="0" u="none" strike="noStrike">
                          <a:solidFill>
                            <a:srgbClr val="000000"/>
                          </a:solidFill>
                          <a:effectLst/>
                          <a:latin typeface="Arial" panose="020B0604020202020204" pitchFamily="34" charset="0"/>
                          <a:cs typeface="Arial" panose="020B0604020202020204" pitchFamily="34" charset="0"/>
                        </a:rPr>
                      </a:br>
                      <a:r>
                        <a:rPr lang="ru-RU" sz="900" b="0" i="0" u="none" strike="noStrike">
                          <a:solidFill>
                            <a:srgbClr val="000000"/>
                          </a:solidFill>
                          <a:effectLst/>
                          <a:latin typeface="Arial" panose="020B0604020202020204" pitchFamily="34" charset="0"/>
                          <a:cs typeface="Arial" panose="020B0604020202020204" pitchFamily="34" charset="0"/>
                        </a:rPr>
                        <a:t>(гр. 7 - гр. 10)</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в процентах</a:t>
                      </a:r>
                      <a:br>
                        <a:rPr lang="ru-RU" sz="900" b="0" i="0" u="none" strike="noStrike">
                          <a:solidFill>
                            <a:srgbClr val="000000"/>
                          </a:solidFill>
                          <a:effectLst/>
                          <a:latin typeface="Arial" panose="020B0604020202020204" pitchFamily="34" charset="0"/>
                          <a:cs typeface="Arial" panose="020B0604020202020204" pitchFamily="34" charset="0"/>
                        </a:rPr>
                      </a:br>
                      <a:r>
                        <a:rPr lang="ru-RU" sz="900" b="0" i="0" u="none" strike="noStrike">
                          <a:solidFill>
                            <a:srgbClr val="000000"/>
                          </a:solidFill>
                          <a:effectLst/>
                          <a:latin typeface="Arial" panose="020B0604020202020204" pitchFamily="34" charset="0"/>
                          <a:cs typeface="Arial" panose="020B0604020202020204" pitchFamily="34" charset="0"/>
                        </a:rPr>
                        <a:t>(гр. 12 / гр. 7</a:t>
                      </a:r>
                      <a:br>
                        <a:rPr lang="ru-RU" sz="900" b="0" i="0" u="none" strike="noStrike">
                          <a:solidFill>
                            <a:srgbClr val="000000"/>
                          </a:solidFill>
                          <a:effectLst/>
                          <a:latin typeface="Arial" panose="020B0604020202020204" pitchFamily="34" charset="0"/>
                          <a:cs typeface="Arial" panose="020B0604020202020204" pitchFamily="34" charset="0"/>
                        </a:rPr>
                      </a:br>
                      <a:r>
                        <a:rPr lang="ru-RU" sz="900" b="0" i="0" u="none" strike="noStrike">
                          <a:solidFill>
                            <a:srgbClr val="000000"/>
                          </a:solidFill>
                          <a:effectLst/>
                          <a:latin typeface="Arial" panose="020B0604020202020204" pitchFamily="34" charset="0"/>
                          <a:cs typeface="Arial" panose="020B0604020202020204" pitchFamily="34" charset="0"/>
                        </a:rPr>
                        <a:t>× 100%)</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код</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наименование</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обязательств</a:t>
                      </a:r>
                      <a:r>
                        <a:rPr lang="ru-RU" sz="900" b="1" i="0" u="none" strike="noStrike" baseline="30000" dirty="0">
                          <a:solidFill>
                            <a:srgbClr val="00B0F0"/>
                          </a:solidFill>
                          <a:effectLst/>
                          <a:latin typeface="Arial" panose="020B0604020202020204" pitchFamily="34" charset="0"/>
                          <a:cs typeface="Arial" panose="020B0604020202020204" pitchFamily="34" charset="0"/>
                        </a:rPr>
                        <a:t>8</a:t>
                      </a:r>
                      <a:endParaRPr lang="ru-RU" sz="900" b="1" i="0" u="none" strike="noStrike" dirty="0">
                        <a:solidFill>
                          <a:srgbClr val="00B0F0"/>
                        </a:solidFill>
                        <a:effectLst/>
                        <a:latin typeface="Arial" panose="020B0604020202020204" pitchFamily="34" charset="0"/>
                        <a:cs typeface="Arial" panose="020B0604020202020204" pitchFamily="34" charset="0"/>
                      </a:endParaRP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денежных </a:t>
                      </a:r>
                      <a:r>
                        <a:rPr lang="ru-RU" sz="900" b="0" i="0" u="none" strike="noStrike" dirty="0" smtClean="0">
                          <a:solidFill>
                            <a:srgbClr val="000000"/>
                          </a:solidFill>
                          <a:effectLst/>
                          <a:latin typeface="Arial" panose="020B0604020202020204" pitchFamily="34" charset="0"/>
                          <a:cs typeface="Arial" panose="020B0604020202020204" pitchFamily="34" charset="0"/>
                        </a:rPr>
                        <a:t>обязательств </a:t>
                      </a:r>
                      <a:r>
                        <a:rPr lang="ru-RU" sz="900" b="1" i="0" u="none" strike="noStrike" baseline="30000" dirty="0" smtClean="0">
                          <a:solidFill>
                            <a:srgbClr val="FF0000"/>
                          </a:solidFill>
                          <a:effectLst/>
                          <a:latin typeface="Arial" panose="020B0604020202020204" pitchFamily="34" charset="0"/>
                          <a:cs typeface="Arial" panose="020B0604020202020204" pitchFamily="34" charset="0"/>
                        </a:rPr>
                        <a:t>9</a:t>
                      </a:r>
                      <a:endParaRPr lang="ru-RU" sz="900" b="1" i="0" u="none" strike="noStrike" dirty="0">
                        <a:solidFill>
                          <a:srgbClr val="FF0000"/>
                        </a:solidFill>
                        <a:effectLst/>
                        <a:latin typeface="Arial" panose="020B0604020202020204" pitchFamily="34" charset="0"/>
                        <a:cs typeface="Arial" panose="020B0604020202020204" pitchFamily="34" charset="0"/>
                      </a:endParaRP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extLst>
                  <a:ext uri="{0D108BD9-81ED-4DB2-BD59-A6C34878D82A}">
                    <a16:rowId xmlns:a16="http://schemas.microsoft.com/office/drawing/2014/main" val="10002"/>
                  </a:ext>
                </a:extLst>
              </a:tr>
              <a:tr h="143390">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10</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11</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12</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13</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14</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15</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16</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17</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18</a:t>
                      </a:r>
                    </a:p>
                  </a:txBody>
                  <a:tcPr marL="4673" marR="4673" marT="623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143390">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ctr">
                    <a:lnL>
                      <a:noFill/>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236759">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10005"/>
                  </a:ext>
                </a:extLst>
              </a:tr>
              <a:tr h="143390">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10006"/>
                  </a:ext>
                </a:extLst>
              </a:tr>
              <a:tr h="161993">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r h="230528">
                <a:tc>
                  <a:txBody>
                    <a:bodyPr/>
                    <a:lstStyle/>
                    <a:p>
                      <a:pPr algn="l"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10008"/>
                  </a:ext>
                </a:extLst>
              </a:tr>
              <a:tr h="174454">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ru-RU"/>
                    </a:p>
                  </a:txBody>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10009"/>
                  </a:ext>
                </a:extLst>
              </a:tr>
              <a:tr h="149531">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4673" marR="4673" marT="6230"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r" fontAlgn="b"/>
                      <a:r>
                        <a:rPr lang="ru-RU" sz="900" b="1" i="0" u="none" strike="noStrike" dirty="0">
                          <a:solidFill>
                            <a:srgbClr val="000000"/>
                          </a:solidFill>
                          <a:effectLst/>
                          <a:latin typeface="Arial" panose="020B0604020202020204" pitchFamily="34" charset="0"/>
                          <a:cs typeface="Arial" panose="020B0604020202020204" pitchFamily="34" charset="0"/>
                        </a:rPr>
                        <a:t> </a:t>
                      </a:r>
                    </a:p>
                  </a:txBody>
                  <a:tcPr marL="4673" marR="42056" marT="6230"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r" fontAlgn="b"/>
                      <a:r>
                        <a:rPr lang="ru-RU" sz="900" b="1" i="0" u="none" strike="noStrike" dirty="0">
                          <a:solidFill>
                            <a:srgbClr val="000000"/>
                          </a:solidFill>
                          <a:effectLst/>
                          <a:latin typeface="Arial" panose="020B0604020202020204" pitchFamily="34" charset="0"/>
                          <a:cs typeface="Arial" panose="020B0604020202020204" pitchFamily="34" charset="0"/>
                        </a:rPr>
                        <a:t>Всего:</a:t>
                      </a:r>
                    </a:p>
                  </a:txBody>
                  <a:tcPr marL="4673" marR="42056" marT="623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4673" marR="4673" marT="6230"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10"/>
                  </a:ext>
                </a:extLst>
              </a:tr>
            </a:tbl>
          </a:graphicData>
        </a:graphic>
      </p:graphicFrame>
      <p:sp>
        <p:nvSpPr>
          <p:cNvPr id="3" name="Выноска со стрелкой вверх 2"/>
          <p:cNvSpPr/>
          <p:nvPr/>
        </p:nvSpPr>
        <p:spPr>
          <a:xfrm>
            <a:off x="6827320" y="2957359"/>
            <a:ext cx="1147335" cy="755619"/>
          </a:xfrm>
          <a:prstGeom prst="upArrowCallout">
            <a:avLst/>
          </a:prstGeom>
          <a:solidFill>
            <a:schemeClr val="accent3">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ru-RU" sz="1350" b="0" i="0" u="none" strike="noStrike" kern="1200" cap="none" spc="0" normalizeH="0" baseline="0" noProof="0" dirty="0">
                <a:ln>
                  <a:noFill/>
                </a:ln>
                <a:solidFill>
                  <a:srgbClr val="FF0000"/>
                </a:solidFill>
                <a:effectLst/>
                <a:uLnTx/>
                <a:uFillTx/>
                <a:latin typeface="Calibri"/>
                <a:ea typeface="+mn-ea"/>
                <a:cs typeface="+mn-cs"/>
              </a:rPr>
              <a:t>502 Х2 000</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ru-RU" sz="1350" b="0" i="0" u="none" strike="noStrike" kern="1200" cap="none" spc="0" normalizeH="0" baseline="0" noProof="0" dirty="0">
                <a:ln>
                  <a:noFill/>
                </a:ln>
                <a:solidFill>
                  <a:srgbClr val="FF0000"/>
                </a:solidFill>
                <a:effectLst/>
                <a:uLnTx/>
                <a:uFillTx/>
                <a:latin typeface="Calibri"/>
                <a:ea typeface="+mn-ea"/>
                <a:cs typeface="+mn-cs"/>
              </a:rPr>
              <a:t>(без авансов)</a:t>
            </a:r>
          </a:p>
        </p:txBody>
      </p:sp>
      <p:sp>
        <p:nvSpPr>
          <p:cNvPr id="7" name="Выноска со стрелкой вверх 6"/>
          <p:cNvSpPr/>
          <p:nvPr/>
        </p:nvSpPr>
        <p:spPr>
          <a:xfrm>
            <a:off x="5789080" y="2969714"/>
            <a:ext cx="1016231" cy="756047"/>
          </a:xfrm>
          <a:prstGeom prst="upArrowCallout">
            <a:avLst/>
          </a:prstGeom>
          <a:solidFill>
            <a:schemeClr val="accent3">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ru-RU" sz="1200" b="0" i="0" u="none" strike="noStrike" kern="1200" cap="none" spc="0" normalizeH="0" baseline="0" noProof="0" dirty="0" err="1">
                <a:ln>
                  <a:noFill/>
                </a:ln>
                <a:solidFill>
                  <a:srgbClr val="FF0000"/>
                </a:solidFill>
                <a:effectLst/>
                <a:uLnTx/>
                <a:uFillTx/>
                <a:latin typeface="Calibri"/>
                <a:ea typeface="+mn-ea"/>
                <a:cs typeface="+mn-cs"/>
              </a:rPr>
              <a:t>Кт</a:t>
            </a:r>
            <a:r>
              <a:rPr kumimoji="0" lang="ru-RU" sz="1200" b="0" i="0" u="none" strike="noStrike" kern="1200" cap="none" spc="0" normalizeH="0" baseline="0" noProof="0" dirty="0">
                <a:ln>
                  <a:noFill/>
                </a:ln>
                <a:solidFill>
                  <a:srgbClr val="FF0000"/>
                </a:solidFill>
                <a:effectLst/>
                <a:uLnTx/>
                <a:uFillTx/>
                <a:latin typeface="Calibri"/>
                <a:ea typeface="+mn-ea"/>
                <a:cs typeface="+mn-cs"/>
              </a:rPr>
              <a:t> 502 Х1 000</a:t>
            </a:r>
          </a:p>
        </p:txBody>
      </p:sp>
      <p:graphicFrame>
        <p:nvGraphicFramePr>
          <p:cNvPr id="9" name="Таблица 8"/>
          <p:cNvGraphicFramePr>
            <a:graphicFrameLocks noGrp="1"/>
          </p:cNvGraphicFramePr>
          <p:nvPr>
            <p:extLst/>
          </p:nvPr>
        </p:nvGraphicFramePr>
        <p:xfrm>
          <a:off x="124692" y="4265350"/>
          <a:ext cx="8959042" cy="438581"/>
        </p:xfrm>
        <a:graphic>
          <a:graphicData uri="http://schemas.openxmlformats.org/drawingml/2006/table">
            <a:tbl>
              <a:tblPr/>
              <a:tblGrid>
                <a:gridCol w="8959042">
                  <a:extLst>
                    <a:ext uri="{9D8B030D-6E8A-4147-A177-3AD203B41FA5}">
                      <a16:colId xmlns:a16="http://schemas.microsoft.com/office/drawing/2014/main" val="20000"/>
                    </a:ext>
                  </a:extLst>
                </a:gridCol>
              </a:tblGrid>
              <a:tr h="438581">
                <a:tc>
                  <a:txBody>
                    <a:bodyPr/>
                    <a:lstStyle/>
                    <a:p>
                      <a:pPr algn="l" fontAlgn="b"/>
                      <a:r>
                        <a:rPr lang="ru-RU" sz="1200" b="0" i="0" u="none" strike="noStrike" baseline="30000" dirty="0" smtClean="0">
                          <a:solidFill>
                            <a:srgbClr val="000000"/>
                          </a:solidFill>
                          <a:effectLst/>
                          <a:latin typeface="Arial" panose="020B0604020202020204" pitchFamily="34" charset="0"/>
                          <a:cs typeface="Arial" panose="020B0604020202020204" pitchFamily="34" charset="0"/>
                        </a:rPr>
                        <a:t>   </a:t>
                      </a:r>
                      <a:r>
                        <a:rPr lang="ru-RU" sz="1200" b="1" i="0" u="none" strike="noStrike" baseline="30000" dirty="0" smtClean="0">
                          <a:solidFill>
                            <a:srgbClr val="FF0000"/>
                          </a:solidFill>
                          <a:effectLst/>
                          <a:latin typeface="Arial" panose="020B0604020202020204" pitchFamily="34" charset="0"/>
                          <a:cs typeface="Arial" panose="020B0604020202020204" pitchFamily="34" charset="0"/>
                        </a:rPr>
                        <a:t> 9  </a:t>
                      </a:r>
                      <a:r>
                        <a:rPr lang="ru-RU" sz="1200" b="0" i="0" u="none" strike="noStrike" dirty="0">
                          <a:solidFill>
                            <a:srgbClr val="000000"/>
                          </a:solidFill>
                          <a:effectLst/>
                          <a:latin typeface="Arial" panose="020B0604020202020204" pitchFamily="34" charset="0"/>
                          <a:cs typeface="Arial" panose="020B0604020202020204" pitchFamily="34" charset="0"/>
                        </a:rPr>
                        <a:t>Указывается объем денежных обязательств (</a:t>
                      </a:r>
                      <a:r>
                        <a:rPr lang="ru-RU" sz="1200" b="1" i="0" u="none" strike="noStrike" dirty="0">
                          <a:solidFill>
                            <a:srgbClr val="000000"/>
                          </a:solidFill>
                          <a:effectLst/>
                          <a:latin typeface="Arial" panose="020B0604020202020204" pitchFamily="34" charset="0"/>
                          <a:cs typeface="Arial" panose="020B0604020202020204" pitchFamily="34" charset="0"/>
                        </a:rPr>
                        <a:t>за исключением авансов</a:t>
                      </a:r>
                      <a:r>
                        <a:rPr lang="ru-RU" sz="1200" b="0" i="0" u="none" strike="noStrike" dirty="0">
                          <a:solidFill>
                            <a:srgbClr val="000000"/>
                          </a:solidFill>
                          <a:effectLst/>
                          <a:latin typeface="Arial" panose="020B0604020202020204" pitchFamily="34" charset="0"/>
                          <a:cs typeface="Arial" panose="020B0604020202020204" pitchFamily="34" charset="0"/>
                        </a:rPr>
                        <a:t>), принятых Получателем на отчетную дату, в целях достижения значений результатов предоставления Субсидии, </a:t>
                      </a:r>
                      <a:r>
                        <a:rPr lang="ru-RU" sz="1200" b="1" i="0" u="none" strike="noStrike" dirty="0">
                          <a:solidFill>
                            <a:srgbClr val="000000"/>
                          </a:solidFill>
                          <a:effectLst/>
                          <a:latin typeface="Arial" panose="020B0604020202020204" pitchFamily="34" charset="0"/>
                          <a:cs typeface="Arial" panose="020B0604020202020204" pitchFamily="34" charset="0"/>
                        </a:rPr>
                        <a:t>отраженных в графе 11. </a:t>
                      </a:r>
                    </a:p>
                  </a:txBody>
                  <a:tcPr marL="3242" marR="3242" marT="3241" marB="0" anchor="b">
                    <a:lnL>
                      <a:noFill/>
                    </a:lnL>
                    <a:lnR>
                      <a:noFill/>
                    </a:lnR>
                    <a:lnT>
                      <a:noFill/>
                    </a:lnT>
                    <a:lnB>
                      <a:noFill/>
                    </a:lnB>
                    <a:solidFill>
                      <a:schemeClr val="accent3">
                        <a:lumMod val="20000"/>
                        <a:lumOff val="80000"/>
                      </a:schemeClr>
                    </a:solidFill>
                  </a:tcPr>
                </a:tc>
                <a:extLst>
                  <a:ext uri="{0D108BD9-81ED-4DB2-BD59-A6C34878D82A}">
                    <a16:rowId xmlns:a16="http://schemas.microsoft.com/office/drawing/2014/main" val="10000"/>
                  </a:ext>
                </a:extLst>
              </a:tr>
            </a:tbl>
          </a:graphicData>
        </a:graphic>
      </p:graphicFrame>
      <p:sp>
        <p:nvSpPr>
          <p:cNvPr id="10" name="Выноска со стрелкой вниз 9"/>
          <p:cNvSpPr/>
          <p:nvPr/>
        </p:nvSpPr>
        <p:spPr>
          <a:xfrm>
            <a:off x="2369128" y="4971055"/>
            <a:ext cx="6546272" cy="813410"/>
          </a:xfrm>
          <a:prstGeom prst="downArrowCallout">
            <a:avLst>
              <a:gd name="adj1" fmla="val 459824"/>
              <a:gd name="adj2" fmla="val 229912"/>
              <a:gd name="adj3" fmla="val 25000"/>
              <a:gd name="adj4" fmla="val 64977"/>
            </a:avLst>
          </a:prstGeom>
          <a:solidFill>
            <a:schemeClr val="accent3">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ru-RU" sz="1350" b="1" i="0" u="none" strike="noStrike" kern="1200" cap="none" spc="0" normalizeH="0" baseline="0" noProof="0" dirty="0">
                <a:ln>
                  <a:noFill/>
                </a:ln>
                <a:solidFill>
                  <a:srgbClr val="FF0000"/>
                </a:solidFill>
                <a:effectLst/>
                <a:uLnTx/>
                <a:uFillTx/>
                <a:latin typeface="Calibri"/>
                <a:ea typeface="+mn-ea"/>
                <a:cs typeface="+mn-cs"/>
              </a:rPr>
              <a:t>Отчет об обязательствах – аналитика в бух. учете на 502 по каждому соглашению!</a:t>
            </a:r>
          </a:p>
        </p:txBody>
      </p:sp>
      <p:sp>
        <p:nvSpPr>
          <p:cNvPr id="11" name="Прямоугольник 10"/>
          <p:cNvSpPr/>
          <p:nvPr/>
        </p:nvSpPr>
        <p:spPr>
          <a:xfrm>
            <a:off x="124692" y="3712901"/>
            <a:ext cx="8959042" cy="461665"/>
          </a:xfrm>
          <a:prstGeom prst="rect">
            <a:avLst/>
          </a:prstGeom>
          <a:solidFill>
            <a:schemeClr val="accent1">
              <a:lumMod val="20000"/>
              <a:lumOff val="80000"/>
            </a:schemeClr>
          </a:solidFill>
        </p:spPr>
        <p:txBody>
          <a:bodyPr wrap="square">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ru-RU" sz="1200" b="1" i="0" u="none" strike="noStrike" kern="1200" cap="none" spc="0" normalizeH="0" baseline="30000" noProof="0" dirty="0">
                <a:ln>
                  <a:noFill/>
                </a:ln>
                <a:solidFill>
                  <a:srgbClr val="00B0F0"/>
                </a:solidFill>
                <a:effectLst/>
                <a:uLnTx/>
                <a:uFillTx/>
                <a:latin typeface="Calibri" panose="020F0502020204030204" pitchFamily="34" charset="0"/>
                <a:ea typeface="+mn-ea"/>
                <a:cs typeface="Arial" panose="020B0604020202020204" pitchFamily="34" charset="0"/>
              </a:rPr>
              <a:t>8 </a:t>
            </a:r>
            <a:r>
              <a:rPr kumimoji="0" lang="ru-RU"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Arial" panose="020B0604020202020204" pitchFamily="34" charset="0"/>
              </a:rPr>
              <a:t>Указывается объем  </a:t>
            </a:r>
            <a:r>
              <a:rPr kumimoji="0" lang="ru-RU"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Arial" panose="020B0604020202020204" pitchFamily="34" charset="0"/>
              </a:rPr>
              <a:t>принятых </a:t>
            </a:r>
            <a:r>
              <a:rPr kumimoji="0" lang="ru-RU"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Arial" panose="020B0604020202020204" pitchFamily="34" charset="0"/>
              </a:rPr>
              <a:t>Учреждением на отчетную дату </a:t>
            </a:r>
            <a:r>
              <a:rPr kumimoji="0" lang="ru-RU"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Arial" panose="020B0604020202020204" pitchFamily="34" charset="0"/>
              </a:rPr>
              <a:t>обязательств</a:t>
            </a:r>
            <a:r>
              <a:rPr kumimoji="0" lang="ru-RU"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Arial" panose="020B0604020202020204" pitchFamily="34" charset="0"/>
              </a:rPr>
              <a:t>, источником финансового обеспечения которых является Субсидия. </a:t>
            </a:r>
          </a:p>
        </p:txBody>
      </p:sp>
      <p:sp>
        <p:nvSpPr>
          <p:cNvPr id="2" name="Номер слайда 1"/>
          <p:cNvSpPr>
            <a:spLocks noGrp="1"/>
          </p:cNvSpPr>
          <p:nvPr>
            <p:ph type="sldNum" sz="quarter" idx="12"/>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20B5D963-1B0A-489A-A2F2-770BD17190DE}" type="slidenum">
              <a:rPr kumimoji="0" lang="ru-RU" sz="9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196</a:t>
            </a:fld>
            <a:endParaRPr kumimoji="0" lang="ru-RU" sz="9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Блок-схема: процесс 3"/>
          <p:cNvSpPr/>
          <p:nvPr/>
        </p:nvSpPr>
        <p:spPr>
          <a:xfrm>
            <a:off x="1153391" y="2029345"/>
            <a:ext cx="1153391" cy="1228028"/>
          </a:xfrm>
          <a:prstGeom prst="flowChartProcess">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a:ln>
                <a:noFill/>
              </a:ln>
              <a:solidFill>
                <a:prstClr val="white"/>
              </a:solidFill>
              <a:effectLst/>
              <a:uLnTx/>
              <a:uFillTx/>
              <a:latin typeface="Calibri"/>
              <a:ea typeface="+mn-ea"/>
              <a:cs typeface="+mn-cs"/>
            </a:endParaRPr>
          </a:p>
        </p:txBody>
      </p:sp>
      <p:sp>
        <p:nvSpPr>
          <p:cNvPr id="12" name="Блок-схема: процесс 11"/>
          <p:cNvSpPr/>
          <p:nvPr/>
        </p:nvSpPr>
        <p:spPr>
          <a:xfrm>
            <a:off x="6805310" y="1615463"/>
            <a:ext cx="1075155" cy="1341896"/>
          </a:xfrm>
          <a:prstGeom prst="flowChartProcess">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a:ln>
                <a:noFill/>
              </a:ln>
              <a:solidFill>
                <a:prstClr val="white"/>
              </a:solidFill>
              <a:effectLst/>
              <a:uLnTx/>
              <a:uFillTx/>
              <a:latin typeface="Calibri"/>
              <a:ea typeface="+mn-ea"/>
              <a:cs typeface="+mn-cs"/>
            </a:endParaRPr>
          </a:p>
        </p:txBody>
      </p:sp>
      <p:sp>
        <p:nvSpPr>
          <p:cNvPr id="5" name="Пятиугольник 4"/>
          <p:cNvSpPr/>
          <p:nvPr/>
        </p:nvSpPr>
        <p:spPr>
          <a:xfrm>
            <a:off x="2357818" y="2239569"/>
            <a:ext cx="4492787" cy="403790"/>
          </a:xfrm>
          <a:prstGeom prst="homePlate">
            <a:avLst/>
          </a:prstGeom>
          <a:solidFill>
            <a:schemeClr val="accent3">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1" i="0" u="none" strike="noStrike" kern="1200" cap="none" spc="0" normalizeH="0" baseline="0" noProof="0" dirty="0">
                <a:ln>
                  <a:noFill/>
                </a:ln>
                <a:solidFill>
                  <a:srgbClr val="FF0000"/>
                </a:solidFill>
                <a:effectLst/>
                <a:uLnTx/>
                <a:uFillTx/>
                <a:latin typeface="Calibri"/>
                <a:ea typeface="+mn-ea"/>
                <a:cs typeface="+mn-cs"/>
              </a:rPr>
              <a:t>Сколько стоит достигнутый результат</a:t>
            </a:r>
          </a:p>
        </p:txBody>
      </p:sp>
    </p:spTree>
    <p:extLst>
      <p:ext uri="{BB962C8B-B14F-4D97-AF65-F5344CB8AC3E}">
        <p14:creationId xmlns:p14="http://schemas.microsoft.com/office/powerpoint/2010/main" val="2285605560"/>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79966" y="5471874"/>
            <a:ext cx="5984069" cy="91440"/>
          </a:xfrm>
          <a:prstGeom prst="rect">
            <a:avLst/>
          </a:prstGeom>
        </p:spPr>
      </p:pic>
      <p:pic>
        <p:nvPicPr>
          <p:cNvPr id="3" name="object 3"/>
          <p:cNvPicPr/>
          <p:nvPr/>
        </p:nvPicPr>
        <p:blipFill>
          <a:blip r:embed="rId2" cstate="print"/>
          <a:stretch>
            <a:fillRect/>
          </a:stretch>
        </p:blipFill>
        <p:spPr>
          <a:xfrm>
            <a:off x="1579966" y="1559530"/>
            <a:ext cx="5984069" cy="91439"/>
          </a:xfrm>
          <a:prstGeom prst="rect">
            <a:avLst/>
          </a:prstGeom>
        </p:spPr>
      </p:pic>
      <p:pic>
        <p:nvPicPr>
          <p:cNvPr id="4" name="object 4"/>
          <p:cNvPicPr/>
          <p:nvPr/>
        </p:nvPicPr>
        <p:blipFill>
          <a:blip r:embed="rId3" cstate="print"/>
          <a:stretch>
            <a:fillRect/>
          </a:stretch>
        </p:blipFill>
        <p:spPr>
          <a:xfrm>
            <a:off x="7273577" y="5531645"/>
            <a:ext cx="259556" cy="307181"/>
          </a:xfrm>
          <a:prstGeom prst="rect">
            <a:avLst/>
          </a:prstGeom>
        </p:spPr>
      </p:pic>
      <p:sp>
        <p:nvSpPr>
          <p:cNvPr id="5" name="object 5"/>
          <p:cNvSpPr txBox="1">
            <a:spLocks noGrp="1"/>
          </p:cNvSpPr>
          <p:nvPr>
            <p:ph type="title"/>
          </p:nvPr>
        </p:nvSpPr>
        <p:spPr>
          <a:xfrm>
            <a:off x="1391564" y="873063"/>
            <a:ext cx="6413183" cy="702115"/>
          </a:xfrm>
          <a:prstGeom prst="rect">
            <a:avLst/>
          </a:prstGeom>
        </p:spPr>
        <p:txBody>
          <a:bodyPr vert="horz" wrap="square" lIns="0" tIns="9525" rIns="0" bIns="0" rtlCol="0">
            <a:spAutoFit/>
          </a:bodyPr>
          <a:lstStyle/>
          <a:p>
            <a:pPr marL="970598" marR="3810" indent="-961549">
              <a:spcBef>
                <a:spcPts val="75"/>
              </a:spcBef>
            </a:pPr>
            <a:r>
              <a:rPr sz="2250" spc="-4" dirty="0">
                <a:solidFill>
                  <a:srgbClr val="1F487C"/>
                </a:solidFill>
                <a:latin typeface="Arial"/>
                <a:cs typeface="Arial"/>
              </a:rPr>
              <a:t>Приказ </a:t>
            </a:r>
            <a:r>
              <a:rPr sz="2250" spc="-8" dirty="0">
                <a:solidFill>
                  <a:srgbClr val="1F487C"/>
                </a:solidFill>
                <a:latin typeface="Arial"/>
                <a:cs typeface="Arial"/>
              </a:rPr>
              <a:t>Министерства </a:t>
            </a:r>
            <a:r>
              <a:rPr sz="2250" dirty="0">
                <a:solidFill>
                  <a:srgbClr val="1F487C"/>
                </a:solidFill>
                <a:latin typeface="Arial"/>
                <a:cs typeface="Arial"/>
              </a:rPr>
              <a:t>финансов Российской  Федерации от </a:t>
            </a:r>
            <a:r>
              <a:rPr sz="2250" spc="-4" dirty="0">
                <a:solidFill>
                  <a:srgbClr val="1F487C"/>
                </a:solidFill>
                <a:latin typeface="Arial"/>
                <a:cs typeface="Arial"/>
              </a:rPr>
              <a:t>27.02.2018 </a:t>
            </a:r>
            <a:r>
              <a:rPr sz="2250" dirty="0">
                <a:solidFill>
                  <a:srgbClr val="1F487C"/>
                </a:solidFill>
                <a:latin typeface="Arial"/>
                <a:cs typeface="Arial"/>
              </a:rPr>
              <a:t>№</a:t>
            </a:r>
            <a:r>
              <a:rPr sz="2250" spc="-34" dirty="0">
                <a:solidFill>
                  <a:srgbClr val="1F487C"/>
                </a:solidFill>
                <a:latin typeface="Arial"/>
                <a:cs typeface="Arial"/>
              </a:rPr>
              <a:t> </a:t>
            </a:r>
            <a:r>
              <a:rPr sz="2250" spc="-4" dirty="0">
                <a:solidFill>
                  <a:srgbClr val="1F487C"/>
                </a:solidFill>
                <a:latin typeface="Arial"/>
                <a:cs typeface="Arial"/>
              </a:rPr>
              <a:t>32н</a:t>
            </a:r>
            <a:endParaRPr sz="2250">
              <a:latin typeface="Arial"/>
              <a:cs typeface="Arial"/>
            </a:endParaRPr>
          </a:p>
        </p:txBody>
      </p:sp>
      <p:sp>
        <p:nvSpPr>
          <p:cNvPr id="6" name="object 6"/>
          <p:cNvSpPr txBox="1">
            <a:spLocks noGrp="1"/>
          </p:cNvSpPr>
          <p:nvPr>
            <p:ph type="body" idx="1"/>
          </p:nvPr>
        </p:nvSpPr>
        <p:spPr>
          <a:xfrm>
            <a:off x="149022" y="2337436"/>
            <a:ext cx="8757056" cy="1675714"/>
          </a:xfrm>
          <a:prstGeom prst="rect">
            <a:avLst/>
          </a:prstGeom>
        </p:spPr>
        <p:txBody>
          <a:bodyPr vert="horz" wrap="square" lIns="0" tIns="134873" rIns="0" bIns="0" rtlCol="0">
            <a:spAutoFit/>
          </a:bodyPr>
          <a:lstStyle/>
          <a:p>
            <a:pPr marL="1813560" marR="3810" indent="-875824">
              <a:lnSpc>
                <a:spcPct val="102200"/>
              </a:lnSpc>
              <a:spcBef>
                <a:spcPts val="38"/>
              </a:spcBef>
            </a:pPr>
            <a:r>
              <a:rPr sz="1350" b="0" dirty="0">
                <a:latin typeface="Arial"/>
                <a:cs typeface="Arial"/>
              </a:rPr>
              <a:t>Об </a:t>
            </a:r>
            <a:r>
              <a:rPr sz="1350" b="0" spc="-4" dirty="0">
                <a:latin typeface="Arial"/>
                <a:cs typeface="Arial"/>
              </a:rPr>
              <a:t>утверждении федерального стандарта бухгалтерского </a:t>
            </a:r>
            <a:r>
              <a:rPr sz="1350" b="0" spc="-8" dirty="0">
                <a:latin typeface="Arial"/>
                <a:cs typeface="Arial"/>
              </a:rPr>
              <a:t>учета </a:t>
            </a:r>
            <a:r>
              <a:rPr sz="1350" b="0" dirty="0">
                <a:latin typeface="Arial"/>
                <a:cs typeface="Arial"/>
              </a:rPr>
              <a:t>для  </a:t>
            </a:r>
            <a:r>
              <a:rPr sz="1350" b="0" spc="-4" dirty="0">
                <a:latin typeface="Arial"/>
                <a:cs typeface="Arial"/>
              </a:rPr>
              <a:t>организаций государственного</a:t>
            </a:r>
            <a:r>
              <a:rPr sz="1350" b="0" spc="23" dirty="0">
                <a:latin typeface="Arial"/>
                <a:cs typeface="Arial"/>
              </a:rPr>
              <a:t> </a:t>
            </a:r>
            <a:r>
              <a:rPr sz="1350" b="0" spc="-4" dirty="0">
                <a:latin typeface="Arial"/>
                <a:cs typeface="Arial"/>
              </a:rPr>
              <a:t>сектора</a:t>
            </a:r>
            <a:endParaRPr sz="1350" dirty="0">
              <a:latin typeface="Arial"/>
              <a:cs typeface="Arial"/>
            </a:endParaRPr>
          </a:p>
          <a:p>
            <a:pPr marL="793433" marR="595789" algn="ctr">
              <a:spcBef>
                <a:spcPts val="671"/>
              </a:spcBef>
            </a:pPr>
            <a:r>
              <a:rPr sz="3000" b="0" spc="-8" dirty="0">
                <a:latin typeface="Arial"/>
                <a:cs typeface="Arial"/>
              </a:rPr>
              <a:t>«Доходы»</a:t>
            </a:r>
            <a:endParaRPr sz="3000" dirty="0">
              <a:latin typeface="Arial"/>
              <a:cs typeface="Arial"/>
            </a:endParaRPr>
          </a:p>
          <a:p>
            <a:pPr marL="793909" marR="598170" algn="ctr">
              <a:spcBef>
                <a:spcPts val="2565"/>
              </a:spcBef>
            </a:pPr>
            <a:r>
              <a:rPr sz="1500" b="0" spc="-4" dirty="0">
                <a:latin typeface="Arial"/>
                <a:cs typeface="Arial"/>
              </a:rPr>
              <a:t>(Зарегистрирован 26.03.2018 </a:t>
            </a:r>
            <a:r>
              <a:rPr sz="1500" b="0" dirty="0">
                <a:latin typeface="Arial"/>
                <a:cs typeface="Arial"/>
              </a:rPr>
              <a:t>№</a:t>
            </a:r>
            <a:r>
              <a:rPr sz="1500" b="0" spc="-68" dirty="0">
                <a:latin typeface="Arial"/>
                <a:cs typeface="Arial"/>
              </a:rPr>
              <a:t> </a:t>
            </a:r>
            <a:r>
              <a:rPr sz="1500" b="0" spc="-4" dirty="0">
                <a:latin typeface="Arial"/>
                <a:cs typeface="Arial"/>
              </a:rPr>
              <a:t>50501)</a:t>
            </a:r>
            <a:endParaRPr sz="1500" dirty="0">
              <a:latin typeface="Arial"/>
              <a:cs typeface="Arial"/>
            </a:endParaRPr>
          </a:p>
        </p:txBody>
      </p:sp>
    </p:spTree>
    <p:extLst>
      <p:ext uri="{BB962C8B-B14F-4D97-AF65-F5344CB8AC3E}">
        <p14:creationId xmlns:p14="http://schemas.microsoft.com/office/powerpoint/2010/main" val="2912944883"/>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226118" y="857251"/>
            <a:ext cx="2664619" cy="378950"/>
          </a:xfrm>
          <a:prstGeom prst="rect">
            <a:avLst/>
          </a:prstGeom>
        </p:spPr>
        <p:txBody>
          <a:bodyPr vert="horz" wrap="square" lIns="0" tIns="9525" rIns="0" bIns="0" rtlCol="0">
            <a:spAutoFit/>
          </a:bodyPr>
          <a:lstStyle/>
          <a:p>
            <a:pPr marL="9525">
              <a:spcBef>
                <a:spcPts val="75"/>
              </a:spcBef>
            </a:pPr>
            <a:r>
              <a:rPr sz="2400" dirty="0"/>
              <a:t>Признание</a:t>
            </a:r>
            <a:r>
              <a:rPr sz="2400" spc="-53" dirty="0"/>
              <a:t> </a:t>
            </a:r>
            <a:r>
              <a:rPr sz="2400" spc="-30" dirty="0"/>
              <a:t>доходов</a:t>
            </a:r>
            <a:endParaRPr sz="2400"/>
          </a:p>
        </p:txBody>
      </p:sp>
      <p:sp>
        <p:nvSpPr>
          <p:cNvPr id="3" name="object 3"/>
          <p:cNvSpPr/>
          <p:nvPr/>
        </p:nvSpPr>
        <p:spPr>
          <a:xfrm>
            <a:off x="0" y="3310371"/>
            <a:ext cx="9144000" cy="2104333"/>
          </a:xfrm>
          <a:custGeom>
            <a:avLst/>
            <a:gdLst/>
            <a:ahLst/>
            <a:cxnLst/>
            <a:rect l="l" t="t" r="r" b="b"/>
            <a:pathLst>
              <a:path w="9144000" h="2819400">
                <a:moveTo>
                  <a:pt x="9144000" y="0"/>
                </a:moveTo>
                <a:lnTo>
                  <a:pt x="0" y="0"/>
                </a:lnTo>
                <a:lnTo>
                  <a:pt x="0" y="2819400"/>
                </a:lnTo>
                <a:lnTo>
                  <a:pt x="9144000" y="2819400"/>
                </a:lnTo>
                <a:lnTo>
                  <a:pt x="9144000" y="0"/>
                </a:lnTo>
                <a:close/>
              </a:path>
            </a:pathLst>
          </a:custGeom>
          <a:solidFill>
            <a:srgbClr val="EBF0DE"/>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p:cNvSpPr txBox="1"/>
          <p:nvPr/>
        </p:nvSpPr>
        <p:spPr>
          <a:xfrm>
            <a:off x="0" y="1287434"/>
            <a:ext cx="9015153" cy="3596882"/>
          </a:xfrm>
          <a:prstGeom prst="rect">
            <a:avLst/>
          </a:prstGeom>
        </p:spPr>
        <p:txBody>
          <a:bodyPr vert="horz" wrap="square" lIns="0" tIns="48577" rIns="0" bIns="0" rtlCol="0">
            <a:spAutoFit/>
          </a:bodyPr>
          <a:lstStyle/>
          <a:p>
            <a:pPr marL="9525" marR="4286" lvl="0" indent="243364" algn="just" defTabSz="685800" rtl="0" eaLnBrk="1" fontAlgn="auto" latinLnBrk="0" hangingPunct="1">
              <a:lnSpc>
                <a:spcPct val="80000"/>
              </a:lnSpc>
              <a:spcBef>
                <a:spcPts val="382"/>
              </a:spcBef>
              <a:spcAft>
                <a:spcPts val="0"/>
              </a:spcAft>
              <a:buClrTx/>
              <a:buSzTx/>
              <a:buFont typeface="Calibri"/>
              <a:buAutoNum type="arabicPeriod" startAt="39"/>
              <a:tabLst>
                <a:tab pos="585788" algn="l"/>
              </a:tabLst>
              <a:defRPr/>
            </a:pPr>
            <a:r>
              <a:rPr kumimoji="0" sz="1275" b="1" i="0" u="none" strike="noStrike" kern="1200" cap="none" spc="-4" normalizeH="0" baseline="0" noProof="0" dirty="0">
                <a:ln>
                  <a:noFill/>
                </a:ln>
                <a:solidFill>
                  <a:srgbClr val="0F2C34"/>
                </a:solidFill>
                <a:effectLst/>
                <a:uLnTx/>
                <a:uFillTx/>
                <a:latin typeface="Calibri"/>
                <a:ea typeface="+mn-ea"/>
                <a:cs typeface="Calibri"/>
              </a:rPr>
              <a:t>Безвозмездные поступления </a:t>
            </a:r>
            <a:r>
              <a:rPr kumimoji="0" sz="1275" b="1" i="0" u="none" strike="noStrike" kern="1200" cap="none" spc="-8" normalizeH="0" baseline="0" noProof="0" dirty="0">
                <a:ln>
                  <a:noFill/>
                </a:ln>
                <a:solidFill>
                  <a:srgbClr val="0F2C34"/>
                </a:solidFill>
                <a:effectLst/>
                <a:uLnTx/>
                <a:uFillTx/>
                <a:latin typeface="Calibri"/>
                <a:ea typeface="+mn-ea"/>
                <a:cs typeface="Calibri"/>
              </a:rPr>
              <a:t>денежных средств </a:t>
            </a:r>
            <a:r>
              <a:rPr kumimoji="0" sz="1275" b="0" i="0" u="none" strike="noStrike" kern="1200" cap="none" spc="-4" normalizeH="0" baseline="0" noProof="0" dirty="0">
                <a:ln>
                  <a:noFill/>
                </a:ln>
                <a:solidFill>
                  <a:srgbClr val="0F2C34"/>
                </a:solidFill>
                <a:effectLst/>
                <a:uLnTx/>
                <a:uFillTx/>
                <a:latin typeface="Calibri"/>
                <a:ea typeface="+mn-ea"/>
                <a:cs typeface="Calibri"/>
              </a:rPr>
              <a:t>(включая </a:t>
            </a:r>
            <a:r>
              <a:rPr kumimoji="0" sz="1275" b="1" i="0" u="none" strike="noStrike" kern="1200" cap="none" spc="-4" normalizeH="0" baseline="0" noProof="0" dirty="0">
                <a:ln>
                  <a:noFill/>
                </a:ln>
                <a:solidFill>
                  <a:srgbClr val="FF0000"/>
                </a:solidFill>
                <a:effectLst/>
                <a:uLnTx/>
                <a:uFillTx/>
                <a:latin typeface="Calibri"/>
                <a:ea typeface="+mn-ea"/>
                <a:cs typeface="Calibri"/>
              </a:rPr>
              <a:t>субсидии </a:t>
            </a:r>
            <a:r>
              <a:rPr kumimoji="0" sz="1275" b="1" i="0" u="none" strike="noStrike" kern="1200" cap="none" spc="0" normalizeH="0" baseline="0" noProof="0" dirty="0">
                <a:ln>
                  <a:noFill/>
                </a:ln>
                <a:solidFill>
                  <a:srgbClr val="FF0000"/>
                </a:solidFill>
                <a:effectLst/>
                <a:uLnTx/>
                <a:uFillTx/>
                <a:latin typeface="Calibri"/>
                <a:ea typeface="+mn-ea"/>
                <a:cs typeface="Calibri"/>
              </a:rPr>
              <a:t>и </a:t>
            </a:r>
            <a:r>
              <a:rPr kumimoji="0" sz="1275" b="1" i="0" u="none" strike="noStrike" kern="1200" cap="none" spc="-4" normalizeH="0" baseline="0" noProof="0" dirty="0">
                <a:ln>
                  <a:noFill/>
                </a:ln>
                <a:solidFill>
                  <a:srgbClr val="FF0000"/>
                </a:solidFill>
                <a:effectLst/>
                <a:uLnTx/>
                <a:uFillTx/>
                <a:latin typeface="Calibri"/>
                <a:ea typeface="+mn-ea"/>
                <a:cs typeface="Calibri"/>
              </a:rPr>
              <a:t>гранты</a:t>
            </a:r>
            <a:r>
              <a:rPr kumimoji="0" sz="1275" b="0" i="0" u="none" strike="noStrike" kern="1200" cap="none" spc="-4" normalizeH="0" baseline="0" noProof="0" dirty="0">
                <a:ln>
                  <a:noFill/>
                </a:ln>
                <a:solidFill>
                  <a:srgbClr val="0F2C34"/>
                </a:solidFill>
                <a:effectLst/>
                <a:uLnTx/>
                <a:uFillTx/>
                <a:latin typeface="Calibri"/>
                <a:ea typeface="+mn-ea"/>
                <a:cs typeface="Calibri"/>
              </a:rPr>
              <a:t>),  полученные </a:t>
            </a:r>
            <a:r>
              <a:rPr kumimoji="0" sz="1275" b="1" i="0" u="none" strike="noStrike" kern="1200" cap="none" spc="0" normalizeH="0" baseline="0" noProof="0" dirty="0">
                <a:ln>
                  <a:noFill/>
                </a:ln>
                <a:solidFill>
                  <a:srgbClr val="0F2C34"/>
                </a:solidFill>
                <a:effectLst/>
                <a:uLnTx/>
                <a:uFillTx/>
                <a:latin typeface="Calibri"/>
                <a:ea typeface="+mn-ea"/>
                <a:cs typeface="Calibri"/>
              </a:rPr>
              <a:t>без </a:t>
            </a:r>
            <a:r>
              <a:rPr kumimoji="0" sz="1275" b="1" i="0" u="none" strike="noStrike" kern="1200" cap="none" spc="-4" normalizeH="0" baseline="0" noProof="0" dirty="0">
                <a:ln>
                  <a:noFill/>
                </a:ln>
                <a:solidFill>
                  <a:srgbClr val="0F2C34"/>
                </a:solidFill>
                <a:effectLst/>
                <a:uLnTx/>
                <a:uFillTx/>
                <a:latin typeface="Calibri"/>
                <a:ea typeface="+mn-ea"/>
                <a:cs typeface="Calibri"/>
              </a:rPr>
              <a:t>условий </a:t>
            </a:r>
            <a:r>
              <a:rPr kumimoji="0" sz="1275" b="0" i="0" u="none" strike="noStrike" kern="1200" cap="none" spc="0" normalizeH="0" baseline="0" noProof="0" dirty="0">
                <a:ln>
                  <a:noFill/>
                </a:ln>
                <a:solidFill>
                  <a:srgbClr val="0F2C34"/>
                </a:solidFill>
                <a:effectLst/>
                <a:uLnTx/>
                <a:uFillTx/>
                <a:latin typeface="Calibri"/>
                <a:ea typeface="+mn-ea"/>
                <a:cs typeface="Calibri"/>
              </a:rPr>
              <a:t>при </a:t>
            </a:r>
            <a:r>
              <a:rPr kumimoji="0" sz="1275" b="0" i="0" u="none" strike="noStrike" kern="1200" cap="none" spc="-4" normalizeH="0" baseline="0" noProof="0" dirty="0">
                <a:ln>
                  <a:noFill/>
                </a:ln>
                <a:solidFill>
                  <a:srgbClr val="0F2C34"/>
                </a:solidFill>
                <a:effectLst/>
                <a:uLnTx/>
                <a:uFillTx/>
                <a:latin typeface="Calibri"/>
                <a:ea typeface="+mn-ea"/>
                <a:cs typeface="Calibri"/>
              </a:rPr>
              <a:t>передаче </a:t>
            </a:r>
            <a:r>
              <a:rPr kumimoji="0" sz="1275" b="0" i="0" u="none" strike="noStrike" kern="1200" cap="none" spc="0" normalizeH="0" baseline="0" noProof="0" dirty="0">
                <a:ln>
                  <a:noFill/>
                </a:ln>
                <a:solidFill>
                  <a:srgbClr val="0F2C34"/>
                </a:solidFill>
                <a:effectLst/>
                <a:uLnTx/>
                <a:uFillTx/>
                <a:latin typeface="Calibri"/>
                <a:ea typeface="+mn-ea"/>
                <a:cs typeface="Calibri"/>
              </a:rPr>
              <a:t>активов, </a:t>
            </a:r>
            <a:r>
              <a:rPr kumimoji="0" sz="1275" b="0" i="0" u="none" strike="noStrike" kern="1200" cap="none" spc="-4" normalizeH="0" baseline="0" noProof="0" dirty="0">
                <a:ln>
                  <a:noFill/>
                </a:ln>
                <a:solidFill>
                  <a:srgbClr val="0F2C34"/>
                </a:solidFill>
                <a:effectLst/>
                <a:uLnTx/>
                <a:uFillTx/>
                <a:latin typeface="Calibri"/>
                <a:ea typeface="+mn-ea"/>
                <a:cs typeface="Calibri"/>
              </a:rPr>
              <a:t>признаются </a:t>
            </a:r>
            <a:r>
              <a:rPr kumimoji="0" sz="1275" b="0" i="0" u="none" strike="noStrike" kern="1200" cap="none" spc="0" normalizeH="0" baseline="0" noProof="0" dirty="0">
                <a:ln>
                  <a:noFill/>
                </a:ln>
                <a:solidFill>
                  <a:srgbClr val="0F2C34"/>
                </a:solidFill>
                <a:effectLst/>
                <a:uLnTx/>
                <a:uFillTx/>
                <a:latin typeface="Calibri"/>
                <a:ea typeface="+mn-ea"/>
                <a:cs typeface="Calibri"/>
              </a:rPr>
              <a:t>в </a:t>
            </a:r>
            <a:r>
              <a:rPr kumimoji="0" sz="1275" b="0" i="0" u="none" strike="noStrike" kern="1200" cap="none" spc="-4" normalizeH="0" baseline="0" noProof="0" dirty="0">
                <a:ln>
                  <a:noFill/>
                </a:ln>
                <a:solidFill>
                  <a:srgbClr val="0F2C34"/>
                </a:solidFill>
                <a:effectLst/>
                <a:uLnTx/>
                <a:uFillTx/>
                <a:latin typeface="Calibri"/>
                <a:ea typeface="+mn-ea"/>
                <a:cs typeface="Calibri"/>
              </a:rPr>
              <a:t>бухгалтерском </a:t>
            </a:r>
            <a:r>
              <a:rPr kumimoji="0" sz="1275" b="0" i="0" u="none" strike="noStrike" kern="1200" cap="none" spc="-8" normalizeH="0" baseline="0" noProof="0" dirty="0">
                <a:ln>
                  <a:noFill/>
                </a:ln>
                <a:solidFill>
                  <a:srgbClr val="0F2C34"/>
                </a:solidFill>
                <a:effectLst/>
                <a:uLnTx/>
                <a:uFillTx/>
                <a:latin typeface="Calibri"/>
                <a:ea typeface="+mn-ea"/>
                <a:cs typeface="Calibri"/>
              </a:rPr>
              <a:t>учете </a:t>
            </a:r>
            <a:r>
              <a:rPr kumimoji="0" sz="1275" b="0" i="0" u="none" strike="noStrike" kern="1200" cap="none" spc="0" normalizeH="0" baseline="0" noProof="0" dirty="0">
                <a:ln>
                  <a:noFill/>
                </a:ln>
                <a:solidFill>
                  <a:srgbClr val="0F2C34"/>
                </a:solidFill>
                <a:effectLst/>
                <a:uLnTx/>
                <a:uFillTx/>
                <a:latin typeface="Calibri"/>
                <a:ea typeface="+mn-ea"/>
                <a:cs typeface="Calibri"/>
              </a:rPr>
              <a:t>в </a:t>
            </a:r>
            <a:r>
              <a:rPr kumimoji="0" sz="1275" b="0" i="0" u="none" strike="noStrike" kern="1200" cap="none" spc="-4" normalizeH="0" baseline="0" noProof="0" dirty="0">
                <a:ln>
                  <a:noFill/>
                </a:ln>
                <a:solidFill>
                  <a:srgbClr val="0F2C34"/>
                </a:solidFill>
                <a:effectLst/>
                <a:uLnTx/>
                <a:uFillTx/>
                <a:latin typeface="Calibri"/>
                <a:ea typeface="+mn-ea"/>
                <a:cs typeface="Calibri"/>
              </a:rPr>
              <a:t>качестве  </a:t>
            </a:r>
            <a:r>
              <a:rPr kumimoji="0" sz="1275" b="0" i="0" u="none" strike="noStrike" kern="1200" cap="none" spc="0" normalizeH="0" baseline="0" noProof="0" dirty="0">
                <a:ln>
                  <a:noFill/>
                </a:ln>
                <a:solidFill>
                  <a:srgbClr val="0F2C34"/>
                </a:solidFill>
                <a:effectLst/>
                <a:uLnTx/>
                <a:uFillTx/>
                <a:latin typeface="Calibri"/>
                <a:ea typeface="+mn-ea"/>
                <a:cs typeface="Calibri"/>
              </a:rPr>
              <a:t>прочих </a:t>
            </a:r>
            <a:r>
              <a:rPr kumimoji="0" sz="1275" b="0" i="0" u="none" strike="noStrike" kern="1200" cap="none" spc="-15" normalizeH="0" baseline="0" noProof="0" dirty="0">
                <a:ln>
                  <a:noFill/>
                </a:ln>
                <a:solidFill>
                  <a:srgbClr val="0F2C34"/>
                </a:solidFill>
                <a:effectLst/>
                <a:uLnTx/>
                <a:uFillTx/>
                <a:latin typeface="Calibri"/>
                <a:ea typeface="+mn-ea"/>
                <a:cs typeface="Calibri"/>
              </a:rPr>
              <a:t>доходов </a:t>
            </a:r>
            <a:r>
              <a:rPr kumimoji="0" sz="1275" b="0" i="0" u="none" strike="noStrike" kern="1200" cap="none" spc="-4" normalizeH="0" baseline="0" noProof="0" dirty="0">
                <a:ln>
                  <a:noFill/>
                </a:ln>
                <a:solidFill>
                  <a:srgbClr val="0F2C34"/>
                </a:solidFill>
                <a:effectLst/>
                <a:uLnTx/>
                <a:uFillTx/>
                <a:latin typeface="Calibri"/>
                <a:ea typeface="+mn-ea"/>
                <a:cs typeface="Calibri"/>
              </a:rPr>
              <a:t>от </a:t>
            </a:r>
            <a:r>
              <a:rPr kumimoji="0" sz="1275" b="0" i="0" u="none" strike="noStrike" kern="1200" cap="none" spc="0" normalizeH="0" baseline="0" noProof="0" dirty="0">
                <a:ln>
                  <a:noFill/>
                </a:ln>
                <a:solidFill>
                  <a:srgbClr val="0F2C34"/>
                </a:solidFill>
                <a:effectLst/>
                <a:uLnTx/>
                <a:uFillTx/>
                <a:latin typeface="Calibri"/>
                <a:ea typeface="+mn-ea"/>
                <a:cs typeface="Calibri"/>
              </a:rPr>
              <a:t>необменных операций </a:t>
            </a:r>
            <a:r>
              <a:rPr kumimoji="0" sz="1275" b="0" i="0" u="none" strike="noStrike" kern="1200" cap="none" spc="-4" normalizeH="0" baseline="0" noProof="0" dirty="0">
                <a:ln>
                  <a:noFill/>
                </a:ln>
                <a:solidFill>
                  <a:srgbClr val="0F2C34"/>
                </a:solidFill>
                <a:effectLst/>
                <a:uLnTx/>
                <a:uFillTx/>
                <a:latin typeface="Calibri"/>
                <a:ea typeface="+mn-ea"/>
                <a:cs typeface="Calibri"/>
              </a:rPr>
              <a:t>текущего </a:t>
            </a:r>
            <a:r>
              <a:rPr kumimoji="0" sz="1275" b="0" i="0" u="none" strike="noStrike" kern="1200" cap="none" spc="-8" normalizeH="0" baseline="0" noProof="0" dirty="0">
                <a:ln>
                  <a:noFill/>
                </a:ln>
                <a:solidFill>
                  <a:srgbClr val="0F2C34"/>
                </a:solidFill>
                <a:effectLst/>
                <a:uLnTx/>
                <a:uFillTx/>
                <a:latin typeface="Calibri"/>
                <a:ea typeface="+mn-ea"/>
                <a:cs typeface="Calibri"/>
              </a:rPr>
              <a:t>отчетного </a:t>
            </a:r>
            <a:r>
              <a:rPr kumimoji="0" sz="1275" b="0" i="0" u="none" strike="noStrike" kern="1200" cap="none" spc="-4" normalizeH="0" baseline="0" noProof="0" dirty="0">
                <a:ln>
                  <a:noFill/>
                </a:ln>
                <a:solidFill>
                  <a:srgbClr val="0F2C34"/>
                </a:solidFill>
                <a:effectLst/>
                <a:uLnTx/>
                <a:uFillTx/>
                <a:latin typeface="Calibri"/>
                <a:ea typeface="+mn-ea"/>
                <a:cs typeface="Calibri"/>
              </a:rPr>
              <a:t>периода </a:t>
            </a:r>
            <a:r>
              <a:rPr kumimoji="0" sz="1275" b="1" i="0" u="none" strike="noStrike" kern="1200" cap="none" spc="0" normalizeH="0" baseline="0" noProof="0" dirty="0">
                <a:ln>
                  <a:noFill/>
                </a:ln>
                <a:solidFill>
                  <a:srgbClr val="0F2C34"/>
                </a:solidFill>
                <a:effectLst/>
                <a:uLnTx/>
                <a:uFillTx/>
                <a:latin typeface="Calibri"/>
                <a:ea typeface="+mn-ea"/>
                <a:cs typeface="Calibri"/>
              </a:rPr>
              <a:t>по </a:t>
            </a:r>
            <a:r>
              <a:rPr kumimoji="0" sz="1275" b="1" i="0" u="none" strike="noStrike" kern="1200" cap="none" spc="-4" normalizeH="0" baseline="0" noProof="0" dirty="0">
                <a:ln>
                  <a:noFill/>
                </a:ln>
                <a:solidFill>
                  <a:srgbClr val="0F2C34"/>
                </a:solidFill>
                <a:effectLst/>
                <a:uLnTx/>
                <a:uFillTx/>
                <a:latin typeface="Calibri"/>
                <a:ea typeface="+mn-ea"/>
                <a:cs typeface="Calibri"/>
              </a:rPr>
              <a:t>факту возникновения  права на их получение </a:t>
            </a:r>
            <a:r>
              <a:rPr kumimoji="0" sz="1275" b="0" i="0" u="none" strike="noStrike" kern="1200" cap="none" spc="-8" normalizeH="0" baseline="0" noProof="0" dirty="0">
                <a:ln>
                  <a:noFill/>
                </a:ln>
                <a:solidFill>
                  <a:srgbClr val="0F2C34"/>
                </a:solidFill>
                <a:effectLst/>
                <a:uLnTx/>
                <a:uFillTx/>
                <a:latin typeface="Calibri"/>
                <a:ea typeface="+mn-ea"/>
                <a:cs typeface="Calibri"/>
              </a:rPr>
              <a:t>от </a:t>
            </a:r>
            <a:r>
              <a:rPr kumimoji="0" sz="1275" b="0" i="0" u="none" strike="noStrike" kern="1200" cap="none" spc="-4" normalizeH="0" baseline="0" noProof="0" dirty="0">
                <a:ln>
                  <a:noFill/>
                </a:ln>
                <a:solidFill>
                  <a:srgbClr val="0F2C34"/>
                </a:solidFill>
                <a:effectLst/>
                <a:uLnTx/>
                <a:uFillTx/>
                <a:latin typeface="Calibri"/>
                <a:ea typeface="+mn-ea"/>
                <a:cs typeface="Calibri"/>
              </a:rPr>
              <a:t>передающей стороны </a:t>
            </a:r>
            <a:r>
              <a:rPr kumimoji="0" sz="1275" b="1" i="0" u="none" strike="noStrike" kern="1200" cap="none" spc="0" normalizeH="0" baseline="0" noProof="0" dirty="0">
                <a:ln>
                  <a:noFill/>
                </a:ln>
                <a:solidFill>
                  <a:srgbClr val="0F2C34"/>
                </a:solidFill>
                <a:effectLst/>
                <a:uLnTx/>
                <a:uFillTx/>
                <a:latin typeface="Calibri"/>
                <a:ea typeface="+mn-ea"/>
                <a:cs typeface="Calibri"/>
              </a:rPr>
              <a:t>в </a:t>
            </a:r>
            <a:r>
              <a:rPr kumimoji="0" sz="1275" b="1" i="0" u="none" strike="noStrike" kern="1200" cap="none" spc="-4" normalizeH="0" baseline="0" noProof="0" dirty="0">
                <a:ln>
                  <a:noFill/>
                </a:ln>
                <a:solidFill>
                  <a:srgbClr val="0F2C34"/>
                </a:solidFill>
                <a:effectLst/>
                <a:uLnTx/>
                <a:uFillTx/>
                <a:latin typeface="Calibri"/>
                <a:ea typeface="+mn-ea"/>
                <a:cs typeface="Calibri"/>
              </a:rPr>
              <a:t>части, относящейся </a:t>
            </a:r>
            <a:r>
              <a:rPr kumimoji="0" sz="1275" b="1" i="0" u="none" strike="noStrike" kern="1200" cap="none" spc="0" normalizeH="0" baseline="0" noProof="0" dirty="0">
                <a:ln>
                  <a:noFill/>
                </a:ln>
                <a:solidFill>
                  <a:srgbClr val="0F2C34"/>
                </a:solidFill>
                <a:effectLst/>
                <a:uLnTx/>
                <a:uFillTx/>
                <a:latin typeface="Calibri"/>
                <a:ea typeface="+mn-ea"/>
                <a:cs typeface="Calibri"/>
              </a:rPr>
              <a:t>к </a:t>
            </a:r>
            <a:r>
              <a:rPr kumimoji="0" sz="1275" b="1" i="0" u="none" strike="noStrike" kern="1200" cap="none" spc="-8" normalizeH="0" baseline="0" noProof="0" dirty="0">
                <a:ln>
                  <a:noFill/>
                </a:ln>
                <a:solidFill>
                  <a:srgbClr val="0F2C34"/>
                </a:solidFill>
                <a:effectLst/>
                <a:uLnTx/>
                <a:uFillTx/>
                <a:latin typeface="Calibri"/>
                <a:ea typeface="+mn-ea"/>
                <a:cs typeface="Calibri"/>
              </a:rPr>
              <a:t>отчетному</a:t>
            </a:r>
            <a:r>
              <a:rPr kumimoji="0" sz="1275" b="1" i="0" u="none" strike="noStrike" kern="1200" cap="none" spc="53" normalizeH="0" baseline="0" noProof="0" dirty="0">
                <a:ln>
                  <a:noFill/>
                </a:ln>
                <a:solidFill>
                  <a:srgbClr val="0F2C34"/>
                </a:solidFill>
                <a:effectLst/>
                <a:uLnTx/>
                <a:uFillTx/>
                <a:latin typeface="Calibri"/>
                <a:ea typeface="+mn-ea"/>
                <a:cs typeface="Calibri"/>
              </a:rPr>
              <a:t> </a:t>
            </a:r>
            <a:r>
              <a:rPr kumimoji="0" sz="1275" b="1" i="0" u="none" strike="noStrike" kern="1200" cap="none" spc="-11" normalizeH="0" baseline="0" noProof="0" dirty="0">
                <a:ln>
                  <a:noFill/>
                </a:ln>
                <a:solidFill>
                  <a:srgbClr val="0F2C34"/>
                </a:solidFill>
                <a:effectLst/>
                <a:uLnTx/>
                <a:uFillTx/>
                <a:latin typeface="Calibri"/>
                <a:ea typeface="+mn-ea"/>
                <a:cs typeface="Calibri"/>
              </a:rPr>
              <a:t>периоду</a:t>
            </a:r>
            <a:r>
              <a:rPr kumimoji="0" sz="1275" b="0" i="0" u="none" strike="noStrike" kern="1200" cap="none" spc="-11" normalizeH="0" baseline="0" noProof="0" dirty="0">
                <a:ln>
                  <a:noFill/>
                </a:ln>
                <a:solidFill>
                  <a:srgbClr val="0F2C34"/>
                </a:solidFill>
                <a:effectLst/>
                <a:uLnTx/>
                <a:uFillTx/>
                <a:latin typeface="Calibri"/>
                <a:ea typeface="+mn-ea"/>
                <a:cs typeface="Calibri"/>
              </a:rPr>
              <a:t>.</a:t>
            </a:r>
            <a:endParaRPr kumimoji="0" sz="1275" b="0" i="0" u="none" strike="noStrike" kern="1200" cap="none" spc="0" normalizeH="0" baseline="0" noProof="0" dirty="0">
              <a:ln>
                <a:noFill/>
              </a:ln>
              <a:solidFill>
                <a:prstClr val="black"/>
              </a:solidFill>
              <a:effectLst/>
              <a:uLnTx/>
              <a:uFillTx/>
              <a:latin typeface="Calibri"/>
              <a:ea typeface="+mn-ea"/>
              <a:cs typeface="Calibri"/>
            </a:endParaRPr>
          </a:p>
          <a:p>
            <a:pPr marL="0" marR="0" lvl="0" indent="0" algn="l" defTabSz="685800" rtl="0" eaLnBrk="1" fontAlgn="auto" latinLnBrk="0" hangingPunct="1">
              <a:lnSpc>
                <a:spcPct val="100000"/>
              </a:lnSpc>
              <a:spcBef>
                <a:spcPts val="4"/>
              </a:spcBef>
              <a:spcAft>
                <a:spcPts val="0"/>
              </a:spcAft>
              <a:buClr>
                <a:srgbClr val="0F2C34"/>
              </a:buClr>
              <a:buSzTx/>
              <a:buFont typeface="Calibri"/>
              <a:buAutoNum type="arabicPeriod" startAt="39"/>
              <a:tabLst/>
              <a:defRPr/>
            </a:pPr>
            <a:endParaRPr kumimoji="0" sz="1500" b="0" i="0" u="none" strike="noStrike" kern="1200" cap="none" spc="0" normalizeH="0" baseline="0" noProof="0" dirty="0">
              <a:ln>
                <a:noFill/>
              </a:ln>
              <a:solidFill>
                <a:prstClr val="black"/>
              </a:solidFill>
              <a:effectLst/>
              <a:uLnTx/>
              <a:uFillTx/>
              <a:latin typeface="Calibri"/>
              <a:ea typeface="+mn-ea"/>
              <a:cs typeface="Calibri"/>
            </a:endParaRPr>
          </a:p>
          <a:p>
            <a:pPr marL="9525" marR="3810" lvl="0" indent="243364" algn="just" defTabSz="685800" rtl="0" eaLnBrk="1" fontAlgn="auto" latinLnBrk="0" hangingPunct="1">
              <a:lnSpc>
                <a:spcPct val="80000"/>
              </a:lnSpc>
              <a:spcBef>
                <a:spcPts val="0"/>
              </a:spcBef>
              <a:spcAft>
                <a:spcPts val="0"/>
              </a:spcAft>
              <a:buClrTx/>
              <a:buSzTx/>
              <a:buFontTx/>
              <a:buAutoNum type="arabicPeriod" startAt="39"/>
              <a:tabLst>
                <a:tab pos="506730" algn="l"/>
              </a:tabLst>
              <a:defRPr/>
            </a:pPr>
            <a:r>
              <a:rPr kumimoji="0" sz="1275" b="0" i="0" u="none" strike="noStrike" kern="1200" cap="none" spc="-15" normalizeH="0" baseline="0" noProof="0" dirty="0">
                <a:ln>
                  <a:noFill/>
                </a:ln>
                <a:solidFill>
                  <a:srgbClr val="0F2C34"/>
                </a:solidFill>
                <a:effectLst/>
                <a:uLnTx/>
                <a:uFillTx/>
                <a:latin typeface="Calibri"/>
                <a:ea typeface="+mn-ea"/>
                <a:cs typeface="Calibri"/>
              </a:rPr>
              <a:t>Доходы </a:t>
            </a:r>
            <a:r>
              <a:rPr kumimoji="0" sz="1275" b="0" i="0" u="none" strike="noStrike" kern="1200" cap="none" spc="-8" normalizeH="0" baseline="0" noProof="0" dirty="0">
                <a:ln>
                  <a:noFill/>
                </a:ln>
                <a:solidFill>
                  <a:srgbClr val="0F2C34"/>
                </a:solidFill>
                <a:effectLst/>
                <a:uLnTx/>
                <a:uFillTx/>
                <a:latin typeface="Calibri"/>
                <a:ea typeface="+mn-ea"/>
                <a:cs typeface="Calibri"/>
              </a:rPr>
              <a:t>от </a:t>
            </a:r>
            <a:r>
              <a:rPr kumimoji="0" sz="1275" b="0" i="0" u="none" strike="noStrike" kern="1200" cap="none" spc="-4" normalizeH="0" baseline="0" noProof="0" dirty="0">
                <a:ln>
                  <a:noFill/>
                </a:ln>
                <a:solidFill>
                  <a:srgbClr val="0F2C34"/>
                </a:solidFill>
                <a:effectLst/>
                <a:uLnTx/>
                <a:uFillTx/>
                <a:latin typeface="Calibri"/>
                <a:ea typeface="+mn-ea"/>
                <a:cs typeface="Calibri"/>
              </a:rPr>
              <a:t>безвозмездных </a:t>
            </a:r>
            <a:r>
              <a:rPr kumimoji="0" sz="1275" b="0" i="0" u="none" strike="noStrike" kern="1200" cap="none" spc="0" normalizeH="0" baseline="0" noProof="0" dirty="0">
                <a:ln>
                  <a:noFill/>
                </a:ln>
                <a:solidFill>
                  <a:srgbClr val="0F2C34"/>
                </a:solidFill>
                <a:effectLst/>
                <a:uLnTx/>
                <a:uFillTx/>
                <a:latin typeface="Calibri"/>
                <a:ea typeface="+mn-ea"/>
                <a:cs typeface="Calibri"/>
              </a:rPr>
              <a:t>поступлений </a:t>
            </a:r>
            <a:r>
              <a:rPr kumimoji="0" sz="1275" b="0" i="0" u="none" strike="noStrike" kern="1200" cap="none" spc="-4" normalizeH="0" baseline="0" noProof="0" dirty="0">
                <a:ln>
                  <a:noFill/>
                </a:ln>
                <a:solidFill>
                  <a:srgbClr val="0F2C34"/>
                </a:solidFill>
                <a:effectLst/>
                <a:uLnTx/>
                <a:uFillTx/>
                <a:latin typeface="Calibri"/>
                <a:ea typeface="+mn-ea"/>
                <a:cs typeface="Calibri"/>
              </a:rPr>
              <a:t>денежных </a:t>
            </a:r>
            <a:r>
              <a:rPr kumimoji="0" sz="1275" b="0" i="0" u="none" strike="noStrike" kern="1200" cap="none" spc="-8" normalizeH="0" baseline="0" noProof="0" dirty="0">
                <a:ln>
                  <a:noFill/>
                </a:ln>
                <a:solidFill>
                  <a:srgbClr val="0F2C34"/>
                </a:solidFill>
                <a:effectLst/>
                <a:uLnTx/>
                <a:uFillTx/>
                <a:latin typeface="Calibri"/>
                <a:ea typeface="+mn-ea"/>
                <a:cs typeface="Calibri"/>
              </a:rPr>
              <a:t>средств </a:t>
            </a:r>
            <a:r>
              <a:rPr kumimoji="0" sz="1275" b="0" i="0" u="none" strike="noStrike" kern="1200" cap="none" spc="-4" normalizeH="0" baseline="0" noProof="0" dirty="0">
                <a:ln>
                  <a:noFill/>
                </a:ln>
                <a:solidFill>
                  <a:srgbClr val="0F2C34"/>
                </a:solidFill>
                <a:effectLst/>
                <a:uLnTx/>
                <a:uFillTx/>
                <a:latin typeface="Calibri"/>
                <a:ea typeface="+mn-ea"/>
                <a:cs typeface="Calibri"/>
              </a:rPr>
              <a:t>(включая </a:t>
            </a:r>
            <a:r>
              <a:rPr kumimoji="0" sz="1275" b="0" i="0" u="none" strike="noStrike" kern="1200" cap="none" spc="0" normalizeH="0" baseline="0" noProof="0" dirty="0">
                <a:ln>
                  <a:noFill/>
                </a:ln>
                <a:solidFill>
                  <a:srgbClr val="0F2C34"/>
                </a:solidFill>
                <a:effectLst/>
                <a:uLnTx/>
                <a:uFillTx/>
                <a:latin typeface="Calibri"/>
                <a:ea typeface="+mn-ea"/>
                <a:cs typeface="Calibri"/>
              </a:rPr>
              <a:t>субсидии и гранты)  или </a:t>
            </a:r>
            <a:r>
              <a:rPr kumimoji="0" sz="1275" b="0" i="0" u="none" strike="noStrike" kern="1200" cap="none" spc="-15" normalizeH="0" baseline="0" noProof="0" dirty="0">
                <a:ln>
                  <a:noFill/>
                </a:ln>
                <a:solidFill>
                  <a:srgbClr val="0F2C34"/>
                </a:solidFill>
                <a:effectLst/>
                <a:uLnTx/>
                <a:uFillTx/>
                <a:latin typeface="Calibri"/>
                <a:ea typeface="+mn-ea"/>
                <a:cs typeface="Calibri"/>
              </a:rPr>
              <a:t>доходы </a:t>
            </a:r>
            <a:r>
              <a:rPr kumimoji="0" sz="1275" b="0" i="0" u="none" strike="noStrike" kern="1200" cap="none" spc="-8" normalizeH="0" baseline="0" noProof="0" dirty="0">
                <a:ln>
                  <a:noFill/>
                </a:ln>
                <a:solidFill>
                  <a:srgbClr val="0F2C34"/>
                </a:solidFill>
                <a:effectLst/>
                <a:uLnTx/>
                <a:uFillTx/>
                <a:latin typeface="Calibri"/>
                <a:ea typeface="+mn-ea"/>
                <a:cs typeface="Calibri"/>
              </a:rPr>
              <a:t>от </a:t>
            </a:r>
            <a:r>
              <a:rPr kumimoji="0" sz="1275" b="0" i="0" u="none" strike="noStrike" kern="1200" cap="none" spc="0" normalizeH="0" baseline="0" noProof="0" dirty="0">
                <a:ln>
                  <a:noFill/>
                </a:ln>
                <a:solidFill>
                  <a:srgbClr val="0F2C34"/>
                </a:solidFill>
                <a:effectLst/>
                <a:uLnTx/>
                <a:uFillTx/>
                <a:latin typeface="Calibri"/>
                <a:ea typeface="+mn-ea"/>
                <a:cs typeface="Calibri"/>
              </a:rPr>
              <a:t>безвозмездно </a:t>
            </a:r>
            <a:r>
              <a:rPr kumimoji="0" sz="1275" b="0" i="0" u="none" strike="noStrike" kern="1200" cap="none" spc="-4" normalizeH="0" baseline="0" noProof="0" dirty="0">
                <a:ln>
                  <a:noFill/>
                </a:ln>
                <a:solidFill>
                  <a:srgbClr val="0F2C34"/>
                </a:solidFill>
                <a:effectLst/>
                <a:uLnTx/>
                <a:uFillTx/>
                <a:latin typeface="Calibri"/>
                <a:ea typeface="+mn-ea"/>
                <a:cs typeface="Calibri"/>
              </a:rPr>
              <a:t>полученных </a:t>
            </a:r>
            <a:r>
              <a:rPr kumimoji="0" sz="1275" b="0" i="0" u="none" strike="noStrike" kern="1200" cap="none" spc="0" normalizeH="0" baseline="0" noProof="0" dirty="0">
                <a:ln>
                  <a:noFill/>
                </a:ln>
                <a:solidFill>
                  <a:srgbClr val="0F2C34"/>
                </a:solidFill>
                <a:effectLst/>
                <a:uLnTx/>
                <a:uFillTx/>
                <a:latin typeface="Calibri"/>
                <a:ea typeface="+mn-ea"/>
                <a:cs typeface="Calibri"/>
              </a:rPr>
              <a:t>иных активов, </a:t>
            </a:r>
            <a:r>
              <a:rPr kumimoji="0" sz="1275" b="1" i="0" u="sng" strike="noStrike" kern="1200" cap="none" spc="-8" normalizeH="0" baseline="0" noProof="0" dirty="0">
                <a:ln>
                  <a:noFill/>
                </a:ln>
                <a:solidFill>
                  <a:srgbClr val="0F2C34"/>
                </a:solidFill>
                <a:effectLst/>
                <a:uLnTx/>
                <a:uFillTx/>
                <a:latin typeface="Calibri"/>
                <a:ea typeface="+mn-ea"/>
                <a:cs typeface="Calibri"/>
              </a:rPr>
              <a:t>предоставленных </a:t>
            </a:r>
            <a:r>
              <a:rPr kumimoji="0" sz="1275" b="1" i="0" u="sng" strike="noStrike" kern="1200" cap="none" spc="0" normalizeH="0" baseline="0" noProof="0" dirty="0">
                <a:ln>
                  <a:noFill/>
                </a:ln>
                <a:solidFill>
                  <a:srgbClr val="0F2C34"/>
                </a:solidFill>
                <a:effectLst/>
                <a:uLnTx/>
                <a:uFillTx/>
                <a:latin typeface="Calibri"/>
                <a:ea typeface="+mn-ea"/>
                <a:cs typeface="Calibri"/>
              </a:rPr>
              <a:t>на </a:t>
            </a:r>
            <a:r>
              <a:rPr kumimoji="0" sz="1275" b="1" i="0" u="sng" strike="noStrike" kern="1200" cap="none" spc="-4" normalizeH="0" baseline="0" noProof="0" dirty="0">
                <a:ln>
                  <a:noFill/>
                </a:ln>
                <a:solidFill>
                  <a:srgbClr val="0F2C34"/>
                </a:solidFill>
                <a:effectLst/>
                <a:uLnTx/>
                <a:uFillTx/>
                <a:latin typeface="Calibri"/>
                <a:ea typeface="+mn-ea"/>
                <a:cs typeface="Calibri"/>
              </a:rPr>
              <a:t>условиях </a:t>
            </a:r>
            <a:r>
              <a:rPr kumimoji="0" sz="1275" b="0" i="0" u="none" strike="noStrike" kern="1200" cap="none" spc="0" normalizeH="0" baseline="0" noProof="0" dirty="0">
                <a:ln>
                  <a:noFill/>
                </a:ln>
                <a:solidFill>
                  <a:srgbClr val="0F2C34"/>
                </a:solidFill>
                <a:effectLst/>
                <a:uLnTx/>
                <a:uFillTx/>
                <a:latin typeface="Calibri"/>
                <a:ea typeface="+mn-ea"/>
                <a:cs typeface="Calibri"/>
              </a:rPr>
              <a:t>при  </a:t>
            </a:r>
            <a:r>
              <a:rPr kumimoji="0" sz="1275" b="0" i="0" u="none" strike="noStrike" kern="1200" cap="none" spc="-4" normalizeH="0" baseline="0" noProof="0" dirty="0">
                <a:ln>
                  <a:noFill/>
                </a:ln>
                <a:solidFill>
                  <a:srgbClr val="0F2C34"/>
                </a:solidFill>
                <a:effectLst/>
                <a:uLnTx/>
                <a:uFillTx/>
                <a:latin typeface="Calibri"/>
                <a:ea typeface="+mn-ea"/>
                <a:cs typeface="Calibri"/>
              </a:rPr>
              <a:t>передаче актива, признаются </a:t>
            </a:r>
            <a:r>
              <a:rPr kumimoji="0" sz="1275" b="0" i="0" u="none" strike="noStrike" kern="1200" cap="none" spc="0" normalizeH="0" baseline="0" noProof="0" dirty="0">
                <a:ln>
                  <a:noFill/>
                </a:ln>
                <a:solidFill>
                  <a:srgbClr val="0F2C34"/>
                </a:solidFill>
                <a:effectLst/>
                <a:uLnTx/>
                <a:uFillTx/>
                <a:latin typeface="Calibri"/>
                <a:ea typeface="+mn-ea"/>
                <a:cs typeface="Calibri"/>
              </a:rPr>
              <a:t>в </a:t>
            </a:r>
            <a:r>
              <a:rPr kumimoji="0" sz="1275" b="0" i="0" u="none" strike="noStrike" kern="1200" cap="none" spc="-4" normalizeH="0" baseline="0" noProof="0" dirty="0">
                <a:ln>
                  <a:noFill/>
                </a:ln>
                <a:solidFill>
                  <a:srgbClr val="0F2C34"/>
                </a:solidFill>
                <a:effectLst/>
                <a:uLnTx/>
                <a:uFillTx/>
                <a:latin typeface="Calibri"/>
                <a:ea typeface="+mn-ea"/>
                <a:cs typeface="Calibri"/>
              </a:rPr>
              <a:t>бухгалтерском учете </a:t>
            </a:r>
            <a:r>
              <a:rPr kumimoji="0" sz="1275" b="1" i="0" u="none" strike="noStrike" kern="1200" cap="none" spc="0" normalizeH="0" baseline="0" noProof="0" dirty="0">
                <a:ln>
                  <a:noFill/>
                </a:ln>
                <a:solidFill>
                  <a:srgbClr val="0F2C34"/>
                </a:solidFill>
                <a:effectLst/>
                <a:uLnTx/>
                <a:uFillTx/>
                <a:latin typeface="Calibri"/>
                <a:ea typeface="+mn-ea"/>
                <a:cs typeface="Calibri"/>
              </a:rPr>
              <a:t>в </a:t>
            </a:r>
            <a:r>
              <a:rPr kumimoji="0" sz="1275" b="1" i="0" u="none" strike="noStrike" kern="1200" cap="none" spc="-4" normalizeH="0" baseline="0" noProof="0" dirty="0">
                <a:ln>
                  <a:noFill/>
                </a:ln>
                <a:solidFill>
                  <a:srgbClr val="0F2C34"/>
                </a:solidFill>
                <a:effectLst/>
                <a:uLnTx/>
                <a:uFillTx/>
                <a:latin typeface="Calibri"/>
                <a:ea typeface="+mn-ea"/>
                <a:cs typeface="Calibri"/>
              </a:rPr>
              <a:t>момент возникновения права на их  получение </a:t>
            </a:r>
            <a:r>
              <a:rPr kumimoji="0" sz="1275" b="1" i="0" u="none" strike="noStrike" kern="1200" cap="none" spc="0" normalizeH="0" baseline="0" noProof="0" dirty="0">
                <a:ln>
                  <a:noFill/>
                </a:ln>
                <a:solidFill>
                  <a:srgbClr val="0F2C34"/>
                </a:solidFill>
                <a:effectLst/>
                <a:uLnTx/>
                <a:uFillTx/>
                <a:latin typeface="Calibri"/>
                <a:ea typeface="+mn-ea"/>
                <a:cs typeface="Calibri"/>
              </a:rPr>
              <a:t>в </a:t>
            </a:r>
            <a:r>
              <a:rPr kumimoji="0" sz="1275" b="1" i="0" u="none" strike="noStrike" kern="1200" cap="none" spc="-4" normalizeH="0" baseline="0" noProof="0" dirty="0">
                <a:ln>
                  <a:noFill/>
                </a:ln>
                <a:solidFill>
                  <a:srgbClr val="0F2C34"/>
                </a:solidFill>
                <a:effectLst/>
                <a:uLnTx/>
                <a:uFillTx/>
                <a:latin typeface="Calibri"/>
                <a:ea typeface="+mn-ea"/>
                <a:cs typeface="Calibri"/>
              </a:rPr>
              <a:t>составе </a:t>
            </a:r>
            <a:r>
              <a:rPr kumimoji="0" sz="1275" b="1" i="0" u="none" strike="noStrike" kern="1200" cap="none" spc="-15" normalizeH="0" baseline="0" noProof="0" dirty="0">
                <a:ln>
                  <a:noFill/>
                </a:ln>
                <a:solidFill>
                  <a:srgbClr val="0F2C34"/>
                </a:solidFill>
                <a:effectLst/>
                <a:uLnTx/>
                <a:uFillTx/>
                <a:latin typeface="Calibri"/>
                <a:ea typeface="+mn-ea"/>
                <a:cs typeface="Calibri"/>
              </a:rPr>
              <a:t>доходов будущих </a:t>
            </a:r>
            <a:r>
              <a:rPr kumimoji="0" sz="1275" b="1" i="0" u="none" strike="noStrike" kern="1200" cap="none" spc="-8" normalizeH="0" baseline="0" noProof="0" dirty="0">
                <a:ln>
                  <a:noFill/>
                </a:ln>
                <a:solidFill>
                  <a:srgbClr val="0F2C34"/>
                </a:solidFill>
                <a:effectLst/>
                <a:uLnTx/>
                <a:uFillTx/>
                <a:latin typeface="Calibri"/>
                <a:ea typeface="+mn-ea"/>
                <a:cs typeface="Calibri"/>
              </a:rPr>
              <a:t>периодов </a:t>
            </a:r>
            <a:r>
              <a:rPr kumimoji="0" sz="1275" b="0" i="0" u="none" strike="noStrike" kern="1200" cap="none" spc="-8" normalizeH="0" baseline="0" noProof="0" dirty="0">
                <a:ln>
                  <a:noFill/>
                </a:ln>
                <a:solidFill>
                  <a:srgbClr val="0F2C34"/>
                </a:solidFill>
                <a:effectLst/>
                <a:uLnTx/>
                <a:uFillTx/>
                <a:latin typeface="Calibri"/>
                <a:ea typeface="+mn-ea"/>
                <a:cs typeface="Calibri"/>
              </a:rPr>
              <a:t>от </a:t>
            </a:r>
            <a:r>
              <a:rPr kumimoji="0" sz="1275" b="0" i="0" u="none" strike="noStrike" kern="1200" cap="none" spc="-4" normalizeH="0" baseline="0" noProof="0" dirty="0">
                <a:ln>
                  <a:noFill/>
                </a:ln>
                <a:solidFill>
                  <a:srgbClr val="0F2C34"/>
                </a:solidFill>
                <a:effectLst/>
                <a:uLnTx/>
                <a:uFillTx/>
                <a:latin typeface="Calibri"/>
                <a:ea typeface="+mn-ea"/>
                <a:cs typeface="Calibri"/>
              </a:rPr>
              <a:t>безвозмездных </a:t>
            </a:r>
            <a:r>
              <a:rPr kumimoji="0" sz="1275" b="0" i="0" u="none" strike="noStrike" kern="1200" cap="none" spc="0" normalizeH="0" baseline="0" noProof="0" dirty="0">
                <a:ln>
                  <a:noFill/>
                </a:ln>
                <a:solidFill>
                  <a:srgbClr val="0F2C34"/>
                </a:solidFill>
                <a:effectLst/>
                <a:uLnTx/>
                <a:uFillTx/>
                <a:latin typeface="Calibri"/>
                <a:ea typeface="+mn-ea"/>
                <a:cs typeface="Calibri"/>
              </a:rPr>
              <a:t>поступлений. </a:t>
            </a:r>
            <a:r>
              <a:rPr kumimoji="0" sz="1500" b="1" i="0" u="none" strike="noStrike" kern="1200" cap="none" spc="-4" normalizeH="0" baseline="0" noProof="0" dirty="0">
                <a:ln>
                  <a:noFill/>
                </a:ln>
                <a:solidFill>
                  <a:srgbClr val="0F2C34"/>
                </a:solidFill>
                <a:effectLst/>
                <a:uLnTx/>
                <a:uFillTx/>
                <a:latin typeface="Calibri"/>
                <a:ea typeface="+mn-ea"/>
                <a:cs typeface="Calibri"/>
              </a:rPr>
              <a:t>По мере  реализации условий при </a:t>
            </a:r>
            <a:r>
              <a:rPr kumimoji="0" sz="1500" b="1" i="0" u="none" strike="noStrike" kern="1200" cap="none" spc="-8" normalizeH="0" baseline="0" noProof="0" dirty="0">
                <a:ln>
                  <a:noFill/>
                </a:ln>
                <a:solidFill>
                  <a:srgbClr val="0F2C34"/>
                </a:solidFill>
                <a:effectLst/>
                <a:uLnTx/>
                <a:uFillTx/>
                <a:latin typeface="Calibri"/>
                <a:ea typeface="+mn-ea"/>
                <a:cs typeface="Calibri"/>
              </a:rPr>
              <a:t>передаче </a:t>
            </a:r>
            <a:r>
              <a:rPr kumimoji="0" sz="1500" b="1" i="0" u="none" strike="noStrike" kern="1200" cap="none" spc="-4" normalizeH="0" baseline="0" noProof="0" dirty="0">
                <a:ln>
                  <a:noFill/>
                </a:ln>
                <a:solidFill>
                  <a:srgbClr val="0F2C34"/>
                </a:solidFill>
                <a:effectLst/>
                <a:uLnTx/>
                <a:uFillTx/>
                <a:latin typeface="Calibri"/>
                <a:ea typeface="+mn-ea"/>
                <a:cs typeface="Calibri"/>
              </a:rPr>
              <a:t>активов </a:t>
            </a:r>
            <a:r>
              <a:rPr kumimoji="0" sz="1500" b="1" i="0" u="none" strike="noStrike" kern="1200" cap="none" spc="0" normalizeH="0" baseline="0" noProof="0" dirty="0">
                <a:ln>
                  <a:noFill/>
                </a:ln>
                <a:solidFill>
                  <a:srgbClr val="0F2C34"/>
                </a:solidFill>
                <a:effectLst/>
                <a:uLnTx/>
                <a:uFillTx/>
                <a:latin typeface="Calibri"/>
                <a:ea typeface="+mn-ea"/>
                <a:cs typeface="Calibri"/>
              </a:rPr>
              <a:t>в </a:t>
            </a:r>
            <a:r>
              <a:rPr kumimoji="0" sz="1500" b="1" i="0" u="none" strike="noStrike" kern="1200" cap="none" spc="-4" normalizeH="0" baseline="0" noProof="0" dirty="0">
                <a:ln>
                  <a:noFill/>
                </a:ln>
                <a:solidFill>
                  <a:srgbClr val="0F2C34"/>
                </a:solidFill>
                <a:effectLst/>
                <a:uLnTx/>
                <a:uFillTx/>
                <a:latin typeface="Calibri"/>
                <a:ea typeface="+mn-ea"/>
                <a:cs typeface="Calibri"/>
              </a:rPr>
              <a:t>части, относящейся </a:t>
            </a:r>
            <a:r>
              <a:rPr kumimoji="0" sz="1500" b="1" i="0" u="none" strike="noStrike" kern="1200" cap="none" spc="0" normalizeH="0" baseline="0" noProof="0" dirty="0">
                <a:ln>
                  <a:noFill/>
                </a:ln>
                <a:solidFill>
                  <a:srgbClr val="0F2C34"/>
                </a:solidFill>
                <a:effectLst/>
                <a:uLnTx/>
                <a:uFillTx/>
                <a:latin typeface="Calibri"/>
                <a:ea typeface="+mn-ea"/>
                <a:cs typeface="Calibri"/>
              </a:rPr>
              <a:t>к </a:t>
            </a:r>
            <a:r>
              <a:rPr kumimoji="0" sz="1500" b="1" i="0" u="none" strike="noStrike" kern="1200" cap="none" spc="-8" normalizeH="0" baseline="0" noProof="0" dirty="0">
                <a:ln>
                  <a:noFill/>
                </a:ln>
                <a:solidFill>
                  <a:srgbClr val="0F2C34"/>
                </a:solidFill>
                <a:effectLst/>
                <a:uLnTx/>
                <a:uFillTx/>
                <a:latin typeface="Calibri"/>
                <a:ea typeface="+mn-ea"/>
                <a:cs typeface="Calibri"/>
              </a:rPr>
              <a:t>отчетному </a:t>
            </a:r>
            <a:r>
              <a:rPr kumimoji="0" sz="1500" b="1" i="0" u="none" strike="noStrike" kern="1200" cap="none" spc="-11" normalizeH="0" baseline="0" noProof="0" dirty="0">
                <a:ln>
                  <a:noFill/>
                </a:ln>
                <a:solidFill>
                  <a:srgbClr val="0F2C34"/>
                </a:solidFill>
                <a:effectLst/>
                <a:uLnTx/>
                <a:uFillTx/>
                <a:latin typeface="Calibri"/>
                <a:ea typeface="+mn-ea"/>
                <a:cs typeface="Calibri"/>
              </a:rPr>
              <a:t>периоду</a:t>
            </a:r>
            <a:r>
              <a:rPr kumimoji="0" sz="1500" b="0" i="0" u="none" strike="noStrike" kern="1200" cap="none" spc="-11" normalizeH="0" baseline="0" noProof="0" dirty="0">
                <a:ln>
                  <a:noFill/>
                </a:ln>
                <a:solidFill>
                  <a:srgbClr val="0F2C34"/>
                </a:solidFill>
                <a:effectLst/>
                <a:uLnTx/>
                <a:uFillTx/>
                <a:latin typeface="Calibri"/>
                <a:ea typeface="+mn-ea"/>
                <a:cs typeface="Calibri"/>
              </a:rPr>
              <a:t>, </a:t>
            </a:r>
            <a:r>
              <a:rPr kumimoji="0" sz="1500" b="0" i="0" u="none" strike="noStrike" kern="1200" cap="none" spc="-15" normalizeH="0" baseline="0" noProof="0" dirty="0">
                <a:ln>
                  <a:noFill/>
                </a:ln>
                <a:solidFill>
                  <a:srgbClr val="0F2C34"/>
                </a:solidFill>
                <a:effectLst/>
                <a:uLnTx/>
                <a:uFillTx/>
                <a:latin typeface="Calibri"/>
                <a:ea typeface="+mn-ea"/>
                <a:cs typeface="Calibri"/>
              </a:rPr>
              <a:t>доходы  </a:t>
            </a:r>
            <a:r>
              <a:rPr kumimoji="0" sz="1500" b="0" i="0" u="none" strike="noStrike" kern="1200" cap="none" spc="-11" normalizeH="0" baseline="0" noProof="0" dirty="0">
                <a:ln>
                  <a:noFill/>
                </a:ln>
                <a:solidFill>
                  <a:srgbClr val="0F2C34"/>
                </a:solidFill>
                <a:effectLst/>
                <a:uLnTx/>
                <a:uFillTx/>
                <a:latin typeface="Calibri"/>
                <a:ea typeface="+mn-ea"/>
                <a:cs typeface="Calibri"/>
              </a:rPr>
              <a:t>будущих </a:t>
            </a:r>
            <a:r>
              <a:rPr kumimoji="0" sz="1500" b="0" i="0" u="none" strike="noStrike" kern="1200" cap="none" spc="-8" normalizeH="0" baseline="0" noProof="0" dirty="0">
                <a:ln>
                  <a:noFill/>
                </a:ln>
                <a:solidFill>
                  <a:srgbClr val="0F2C34"/>
                </a:solidFill>
                <a:effectLst/>
                <a:uLnTx/>
                <a:uFillTx/>
                <a:latin typeface="Calibri"/>
                <a:ea typeface="+mn-ea"/>
                <a:cs typeface="Calibri"/>
              </a:rPr>
              <a:t>периодов от </a:t>
            </a:r>
            <a:r>
              <a:rPr kumimoji="0" sz="1500" b="0" i="0" u="none" strike="noStrike" kern="1200" cap="none" spc="0" normalizeH="0" baseline="0" noProof="0" dirty="0">
                <a:ln>
                  <a:noFill/>
                </a:ln>
                <a:solidFill>
                  <a:srgbClr val="0F2C34"/>
                </a:solidFill>
                <a:effectLst/>
                <a:uLnTx/>
                <a:uFillTx/>
                <a:latin typeface="Calibri"/>
                <a:ea typeface="+mn-ea"/>
                <a:cs typeface="Calibri"/>
              </a:rPr>
              <a:t>безвозмездных поступлений </a:t>
            </a:r>
            <a:r>
              <a:rPr kumimoji="0" sz="1500" b="0" i="0" u="none" strike="noStrike" kern="1200" cap="none" spc="-4" normalizeH="0" baseline="0" noProof="0" dirty="0">
                <a:ln>
                  <a:noFill/>
                </a:ln>
                <a:solidFill>
                  <a:srgbClr val="0F2C34"/>
                </a:solidFill>
                <a:effectLst/>
                <a:uLnTx/>
                <a:uFillTx/>
                <a:latin typeface="Calibri"/>
                <a:ea typeface="+mn-ea"/>
                <a:cs typeface="Calibri"/>
              </a:rPr>
              <a:t>признаются </a:t>
            </a:r>
            <a:r>
              <a:rPr kumimoji="0" sz="1500" b="0" i="0" u="none" strike="noStrike" kern="1200" cap="none" spc="0" normalizeH="0" baseline="0" noProof="0" dirty="0">
                <a:ln>
                  <a:noFill/>
                </a:ln>
                <a:solidFill>
                  <a:srgbClr val="0F2C34"/>
                </a:solidFill>
                <a:effectLst/>
                <a:uLnTx/>
                <a:uFillTx/>
                <a:latin typeface="Calibri"/>
                <a:ea typeface="+mn-ea"/>
                <a:cs typeface="Calibri"/>
              </a:rPr>
              <a:t>в </a:t>
            </a:r>
            <a:r>
              <a:rPr kumimoji="0" sz="1500" b="0" i="0" u="none" strike="noStrike" kern="1200" cap="none" spc="-4" normalizeH="0" baseline="0" noProof="0" dirty="0">
                <a:ln>
                  <a:noFill/>
                </a:ln>
                <a:solidFill>
                  <a:srgbClr val="0F2C34"/>
                </a:solidFill>
                <a:effectLst/>
                <a:uLnTx/>
                <a:uFillTx/>
                <a:latin typeface="Calibri"/>
                <a:ea typeface="+mn-ea"/>
                <a:cs typeface="Calibri"/>
              </a:rPr>
              <a:t>бухгалтерском учете </a:t>
            </a:r>
            <a:r>
              <a:rPr kumimoji="0" sz="1500" b="0" i="0" u="none" strike="noStrike" kern="1200" cap="none" spc="0" normalizeH="0" baseline="0" noProof="0" dirty="0">
                <a:ln>
                  <a:noFill/>
                </a:ln>
                <a:solidFill>
                  <a:srgbClr val="0F2C34"/>
                </a:solidFill>
                <a:effectLst/>
                <a:uLnTx/>
                <a:uFillTx/>
                <a:latin typeface="Calibri"/>
                <a:ea typeface="+mn-ea"/>
                <a:cs typeface="Calibri"/>
              </a:rPr>
              <a:t>в составе  </a:t>
            </a:r>
            <a:r>
              <a:rPr kumimoji="0" sz="1500" b="0" i="0" u="none" strike="noStrike" kern="1200" cap="none" spc="-15" normalizeH="0" baseline="0" noProof="0" dirty="0">
                <a:ln>
                  <a:noFill/>
                </a:ln>
                <a:solidFill>
                  <a:srgbClr val="0F2C34"/>
                </a:solidFill>
                <a:effectLst/>
                <a:uLnTx/>
                <a:uFillTx/>
                <a:latin typeface="Calibri"/>
                <a:ea typeface="+mn-ea"/>
                <a:cs typeface="Calibri"/>
              </a:rPr>
              <a:t>доходов </a:t>
            </a:r>
            <a:r>
              <a:rPr kumimoji="0" sz="1500" b="0" i="0" u="none" strike="noStrike" kern="1200" cap="none" spc="-4" normalizeH="0" baseline="0" noProof="0" dirty="0">
                <a:ln>
                  <a:noFill/>
                </a:ln>
                <a:solidFill>
                  <a:srgbClr val="0F2C34"/>
                </a:solidFill>
                <a:effectLst/>
                <a:uLnTx/>
                <a:uFillTx/>
                <a:latin typeface="Calibri"/>
                <a:ea typeface="+mn-ea"/>
                <a:cs typeface="Calibri"/>
              </a:rPr>
              <a:t>текущего </a:t>
            </a:r>
            <a:r>
              <a:rPr kumimoji="0" sz="1500" b="0" i="0" u="none" strike="noStrike" kern="1200" cap="none" spc="-8" normalizeH="0" baseline="0" noProof="0" dirty="0">
                <a:ln>
                  <a:noFill/>
                </a:ln>
                <a:solidFill>
                  <a:srgbClr val="0F2C34"/>
                </a:solidFill>
                <a:effectLst/>
                <a:uLnTx/>
                <a:uFillTx/>
                <a:latin typeface="Calibri"/>
                <a:ea typeface="+mn-ea"/>
                <a:cs typeface="Calibri"/>
              </a:rPr>
              <a:t>отчетного </a:t>
            </a:r>
            <a:r>
              <a:rPr kumimoji="0" sz="1500" b="0" i="0" u="none" strike="noStrike" kern="1200" cap="none" spc="-4" normalizeH="0" baseline="0" noProof="0" dirty="0">
                <a:ln>
                  <a:noFill/>
                </a:ln>
                <a:solidFill>
                  <a:srgbClr val="0F2C34"/>
                </a:solidFill>
                <a:effectLst/>
                <a:uLnTx/>
                <a:uFillTx/>
                <a:latin typeface="Calibri"/>
                <a:ea typeface="+mn-ea"/>
                <a:cs typeface="Calibri"/>
              </a:rPr>
              <a:t>периода </a:t>
            </a:r>
            <a:r>
              <a:rPr kumimoji="0" sz="1500" b="0" i="0" u="none" strike="noStrike" kern="1200" cap="none" spc="-8" normalizeH="0" baseline="0" noProof="0" dirty="0">
                <a:ln>
                  <a:noFill/>
                </a:ln>
                <a:solidFill>
                  <a:srgbClr val="0F2C34"/>
                </a:solidFill>
                <a:effectLst/>
                <a:uLnTx/>
                <a:uFillTx/>
                <a:latin typeface="Calibri"/>
                <a:ea typeface="+mn-ea"/>
                <a:cs typeface="Calibri"/>
              </a:rPr>
              <a:t>от </a:t>
            </a:r>
            <a:r>
              <a:rPr kumimoji="0" sz="1500" b="0" i="0" u="none" strike="noStrike" kern="1200" cap="none" spc="0" normalizeH="0" baseline="0" noProof="0" dirty="0">
                <a:ln>
                  <a:noFill/>
                </a:ln>
                <a:solidFill>
                  <a:srgbClr val="0F2C34"/>
                </a:solidFill>
                <a:effectLst/>
                <a:uLnTx/>
                <a:uFillTx/>
                <a:latin typeface="Calibri"/>
                <a:ea typeface="+mn-ea"/>
                <a:cs typeface="Calibri"/>
              </a:rPr>
              <a:t>безвозмездных</a:t>
            </a:r>
            <a:r>
              <a:rPr kumimoji="0" sz="1500" b="0" i="0" u="none" strike="noStrike" kern="1200" cap="none" spc="26" normalizeH="0" baseline="0" noProof="0" dirty="0">
                <a:ln>
                  <a:noFill/>
                </a:ln>
                <a:solidFill>
                  <a:srgbClr val="0F2C34"/>
                </a:solidFill>
                <a:effectLst/>
                <a:uLnTx/>
                <a:uFillTx/>
                <a:latin typeface="Calibri"/>
                <a:ea typeface="+mn-ea"/>
                <a:cs typeface="Calibri"/>
              </a:rPr>
              <a:t> </a:t>
            </a:r>
            <a:r>
              <a:rPr kumimoji="0" sz="1500" b="0" i="0" u="none" strike="noStrike" kern="1200" cap="none" spc="0" normalizeH="0" baseline="0" noProof="0" dirty="0">
                <a:ln>
                  <a:noFill/>
                </a:ln>
                <a:solidFill>
                  <a:srgbClr val="0F2C34"/>
                </a:solidFill>
                <a:effectLst/>
                <a:uLnTx/>
                <a:uFillTx/>
                <a:latin typeface="Calibri"/>
                <a:ea typeface="+mn-ea"/>
                <a:cs typeface="Calibri"/>
              </a:rPr>
              <a:t>поступлений.</a:t>
            </a:r>
            <a:endParaRPr kumimoji="0" sz="1500" b="0" i="0" u="none" strike="noStrike" kern="1200" cap="none" spc="0" normalizeH="0" baseline="0" noProof="0" dirty="0">
              <a:ln>
                <a:noFill/>
              </a:ln>
              <a:solidFill>
                <a:prstClr val="black"/>
              </a:solidFill>
              <a:effectLst/>
              <a:uLnTx/>
              <a:uFillTx/>
              <a:latin typeface="Calibri"/>
              <a:ea typeface="+mn-ea"/>
              <a:cs typeface="Calibri"/>
            </a:endParaRPr>
          </a:p>
          <a:p>
            <a:pPr marL="0" marR="0" lvl="0" indent="0" algn="l" defTabSz="685800" rtl="0" eaLnBrk="1" fontAlgn="auto" latinLnBrk="0" hangingPunct="1">
              <a:lnSpc>
                <a:spcPct val="100000"/>
              </a:lnSpc>
              <a:spcBef>
                <a:spcPts val="26"/>
              </a:spcBef>
              <a:spcAft>
                <a:spcPts val="0"/>
              </a:spcAft>
              <a:buClrTx/>
              <a:buSzTx/>
              <a:buFontTx/>
              <a:buNone/>
              <a:tabLst/>
              <a:defRPr/>
            </a:pPr>
            <a:endParaRPr kumimoji="0" sz="1538" b="0" i="0" u="none" strike="noStrike" kern="1200" cap="none" spc="0" normalizeH="0" baseline="0" noProof="0" dirty="0">
              <a:ln>
                <a:noFill/>
              </a:ln>
              <a:solidFill>
                <a:prstClr val="black"/>
              </a:solidFill>
              <a:effectLst/>
              <a:uLnTx/>
              <a:uFillTx/>
              <a:latin typeface="Calibri"/>
              <a:ea typeface="+mn-ea"/>
              <a:cs typeface="Calibri"/>
            </a:endParaRPr>
          </a:p>
          <a:p>
            <a:pPr marL="9525" marR="3810" lvl="0" indent="257175" algn="just" defTabSz="685800" rtl="0" eaLnBrk="1" fontAlgn="auto" latinLnBrk="0" hangingPunct="1">
              <a:lnSpc>
                <a:spcPct val="100000"/>
              </a:lnSpc>
              <a:spcBef>
                <a:spcPts val="0"/>
              </a:spcBef>
              <a:spcAft>
                <a:spcPts val="0"/>
              </a:spcAft>
              <a:buClrTx/>
              <a:buSzTx/>
              <a:buFontTx/>
              <a:buNone/>
              <a:tabLst/>
              <a:defRPr/>
            </a:pPr>
            <a:r>
              <a:rPr kumimoji="0" sz="1050" b="0" i="0" u="none" strike="noStrike" kern="1200" cap="none" spc="-4" normalizeH="0" baseline="0" noProof="0" dirty="0">
                <a:ln>
                  <a:noFill/>
                </a:ln>
                <a:solidFill>
                  <a:prstClr val="black"/>
                </a:solidFill>
                <a:effectLst/>
                <a:uLnTx/>
                <a:uFillTx/>
                <a:latin typeface="Arial"/>
                <a:ea typeface="+mn-ea"/>
                <a:cs typeface="Arial"/>
              </a:rPr>
              <a:t>174н п.150 </a:t>
            </a:r>
            <a:r>
              <a:rPr kumimoji="0" sz="1050" b="0" i="0" u="none" strike="noStrike" kern="1200" cap="none" spc="-8" normalizeH="0" baseline="0" noProof="0" dirty="0">
                <a:ln>
                  <a:noFill/>
                </a:ln>
                <a:solidFill>
                  <a:prstClr val="black"/>
                </a:solidFill>
                <a:effectLst/>
                <a:uLnTx/>
                <a:uFillTx/>
                <a:latin typeface="Arial"/>
                <a:ea typeface="+mn-ea"/>
                <a:cs typeface="Arial"/>
              </a:rPr>
              <a:t>начисление </a:t>
            </a:r>
            <a:r>
              <a:rPr kumimoji="0" sz="1050" b="0" i="0" u="none" strike="noStrike" kern="1200" cap="none" spc="-11" normalizeH="0" baseline="0" noProof="0" dirty="0">
                <a:ln>
                  <a:noFill/>
                </a:ln>
                <a:solidFill>
                  <a:prstClr val="black"/>
                </a:solidFill>
                <a:effectLst/>
                <a:uLnTx/>
                <a:uFillTx/>
                <a:latin typeface="Arial"/>
                <a:ea typeface="+mn-ea"/>
                <a:cs typeface="Arial"/>
              </a:rPr>
              <a:t>доходов текущего </a:t>
            </a:r>
            <a:r>
              <a:rPr kumimoji="0" sz="1050" b="0" i="0" u="none" strike="noStrike" kern="1200" cap="none" spc="-8" normalizeH="0" baseline="0" noProof="0" dirty="0">
                <a:ln>
                  <a:noFill/>
                </a:ln>
                <a:solidFill>
                  <a:prstClr val="black"/>
                </a:solidFill>
                <a:effectLst/>
                <a:uLnTx/>
                <a:uFillTx/>
                <a:latin typeface="Arial"/>
                <a:ea typeface="+mn-ea"/>
                <a:cs typeface="Arial"/>
              </a:rPr>
              <a:t>финансового </a:t>
            </a:r>
            <a:r>
              <a:rPr kumimoji="0" sz="1050" b="0" i="0" u="none" strike="noStrike" kern="1200" cap="none" spc="-15" normalizeH="0" baseline="0" noProof="0" dirty="0">
                <a:ln>
                  <a:noFill/>
                </a:ln>
                <a:solidFill>
                  <a:prstClr val="black"/>
                </a:solidFill>
                <a:effectLst/>
                <a:uLnTx/>
                <a:uFillTx/>
                <a:latin typeface="Arial"/>
                <a:ea typeface="+mn-ea"/>
                <a:cs typeface="Arial"/>
              </a:rPr>
              <a:t>года  </a:t>
            </a:r>
            <a:r>
              <a:rPr kumimoji="0" sz="1050" b="0" i="0" u="none" strike="noStrike" kern="1200" cap="none" spc="-4" normalizeH="0" baseline="0" noProof="0" dirty="0">
                <a:ln>
                  <a:noFill/>
                </a:ln>
                <a:solidFill>
                  <a:prstClr val="black"/>
                </a:solidFill>
                <a:effectLst/>
                <a:uLnTx/>
                <a:uFillTx/>
                <a:latin typeface="Arial"/>
                <a:ea typeface="+mn-ea"/>
                <a:cs typeface="Arial"/>
              </a:rPr>
              <a:t>по </a:t>
            </a:r>
            <a:r>
              <a:rPr kumimoji="0" sz="1050" b="0" i="0" u="none" strike="noStrike" kern="1200" cap="none" spc="-11" normalizeH="0" baseline="0" noProof="0" dirty="0">
                <a:ln>
                  <a:noFill/>
                </a:ln>
                <a:solidFill>
                  <a:prstClr val="black"/>
                </a:solidFill>
                <a:effectLst/>
                <a:uLnTx/>
                <a:uFillTx/>
                <a:latin typeface="Arial"/>
                <a:ea typeface="+mn-ea"/>
                <a:cs typeface="Arial"/>
              </a:rPr>
              <a:t>предоставленной </a:t>
            </a:r>
            <a:r>
              <a:rPr kumimoji="0" sz="1050" b="0" i="0" u="none" strike="noStrike" kern="1200" cap="none" spc="-8" normalizeH="0" baseline="0" noProof="0" dirty="0">
                <a:ln>
                  <a:noFill/>
                </a:ln>
                <a:solidFill>
                  <a:prstClr val="black"/>
                </a:solidFill>
                <a:effectLst/>
                <a:uLnTx/>
                <a:uFillTx/>
                <a:latin typeface="Arial"/>
                <a:ea typeface="+mn-ea"/>
                <a:cs typeface="Arial"/>
              </a:rPr>
              <a:t>бюджетному  </a:t>
            </a:r>
            <a:r>
              <a:rPr kumimoji="0" sz="1050" b="0" i="0" u="none" strike="noStrike" kern="1200" cap="none" spc="-4" normalizeH="0" baseline="0" noProof="0" dirty="0">
                <a:ln>
                  <a:noFill/>
                </a:ln>
                <a:solidFill>
                  <a:prstClr val="black"/>
                </a:solidFill>
                <a:effectLst/>
                <a:uLnTx/>
                <a:uFillTx/>
                <a:latin typeface="Arial"/>
                <a:ea typeface="+mn-ea"/>
                <a:cs typeface="Arial"/>
              </a:rPr>
              <a:t>учреждению субсидии </a:t>
            </a:r>
            <a:r>
              <a:rPr kumimoji="0" sz="1050" b="0" i="0" u="none" strike="noStrike" kern="1200" cap="none" spc="0" normalizeH="0" baseline="0" noProof="0" dirty="0">
                <a:ln>
                  <a:noFill/>
                </a:ln>
                <a:solidFill>
                  <a:prstClr val="black"/>
                </a:solidFill>
                <a:effectLst/>
                <a:uLnTx/>
                <a:uFillTx/>
                <a:latin typeface="Arial"/>
                <a:ea typeface="+mn-ea"/>
                <a:cs typeface="Arial"/>
              </a:rPr>
              <a:t>на иные </a:t>
            </a:r>
            <a:r>
              <a:rPr kumimoji="0" sz="1050" b="0" i="0" u="none" strike="noStrike" kern="1200" cap="none" spc="-11" normalizeH="0" baseline="0" noProof="0" dirty="0">
                <a:ln>
                  <a:noFill/>
                </a:ln>
                <a:solidFill>
                  <a:prstClr val="black"/>
                </a:solidFill>
                <a:effectLst/>
                <a:uLnTx/>
                <a:uFillTx/>
                <a:latin typeface="Arial"/>
                <a:ea typeface="+mn-ea"/>
                <a:cs typeface="Arial"/>
              </a:rPr>
              <a:t>цели, </a:t>
            </a:r>
            <a:r>
              <a:rPr kumimoji="0" sz="1050" b="1" i="0" u="none" strike="noStrike" kern="1200" cap="none" spc="0" normalizeH="0" baseline="0" noProof="0" dirty="0">
                <a:ln>
                  <a:noFill/>
                </a:ln>
                <a:solidFill>
                  <a:prstClr val="black"/>
                </a:solidFill>
                <a:effectLst/>
                <a:uLnTx/>
                <a:uFillTx/>
                <a:latin typeface="Arial"/>
                <a:ea typeface="+mn-ea"/>
                <a:cs typeface="Arial"/>
              </a:rPr>
              <a:t>в </a:t>
            </a:r>
            <a:r>
              <a:rPr kumimoji="0" sz="1050" b="1" i="0" u="none" strike="noStrike" kern="1200" cap="none" spc="-11" normalizeH="0" baseline="0" noProof="0" dirty="0">
                <a:ln>
                  <a:noFill/>
                </a:ln>
                <a:solidFill>
                  <a:prstClr val="black"/>
                </a:solidFill>
                <a:effectLst/>
                <a:uLnTx/>
                <a:uFillTx/>
                <a:latin typeface="Arial"/>
                <a:ea typeface="+mn-ea"/>
                <a:cs typeface="Arial"/>
              </a:rPr>
              <a:t>соответствии </a:t>
            </a:r>
            <a:r>
              <a:rPr kumimoji="0" sz="1050" b="1" i="0" u="none" strike="noStrike" kern="1200" cap="none" spc="0" normalizeH="0" baseline="0" noProof="0" dirty="0">
                <a:ln>
                  <a:noFill/>
                </a:ln>
                <a:solidFill>
                  <a:prstClr val="black"/>
                </a:solidFill>
                <a:effectLst/>
                <a:uLnTx/>
                <a:uFillTx/>
                <a:latin typeface="Arial"/>
                <a:ea typeface="+mn-ea"/>
                <a:cs typeface="Arial"/>
              </a:rPr>
              <a:t>с </a:t>
            </a:r>
            <a:r>
              <a:rPr kumimoji="0" sz="1050" b="1" i="0" u="none" strike="noStrike" kern="1200" cap="none" spc="-15" normalizeH="0" baseline="0" noProof="0" dirty="0">
                <a:ln>
                  <a:noFill/>
                </a:ln>
                <a:solidFill>
                  <a:prstClr val="black"/>
                </a:solidFill>
                <a:effectLst/>
                <a:uLnTx/>
                <a:uFillTx/>
                <a:latin typeface="Arial"/>
                <a:ea typeface="+mn-ea"/>
                <a:cs typeface="Arial"/>
              </a:rPr>
              <a:t>отчетом </a:t>
            </a:r>
            <a:r>
              <a:rPr kumimoji="0" sz="1050" b="1" i="0" u="none" strike="noStrike" kern="1200" cap="none" spc="0" normalizeH="0" baseline="0" noProof="0" dirty="0">
                <a:ln>
                  <a:noFill/>
                </a:ln>
                <a:solidFill>
                  <a:prstClr val="black"/>
                </a:solidFill>
                <a:effectLst/>
                <a:uLnTx/>
                <a:uFillTx/>
                <a:latin typeface="Arial"/>
                <a:ea typeface="+mn-ea"/>
                <a:cs typeface="Arial"/>
              </a:rPr>
              <a:t>о </a:t>
            </a:r>
            <a:r>
              <a:rPr kumimoji="0" sz="1050" b="1" i="0" u="none" strike="noStrike" kern="1200" cap="none" spc="-8" normalizeH="0" baseline="0" noProof="0" dirty="0">
                <a:ln>
                  <a:noFill/>
                </a:ln>
                <a:solidFill>
                  <a:prstClr val="black"/>
                </a:solidFill>
                <a:effectLst/>
                <a:uLnTx/>
                <a:uFillTx/>
                <a:latin typeface="Arial"/>
                <a:ea typeface="+mn-ea"/>
                <a:cs typeface="Arial"/>
              </a:rPr>
              <a:t>достижении целевых показателей </a:t>
            </a:r>
            <a:r>
              <a:rPr kumimoji="0" sz="1050" b="0" i="0" u="none" strike="noStrike" kern="1200" cap="none" spc="-8" normalizeH="0" baseline="0" noProof="0" dirty="0">
                <a:ln>
                  <a:noFill/>
                </a:ln>
                <a:solidFill>
                  <a:prstClr val="black"/>
                </a:solidFill>
                <a:effectLst/>
                <a:uLnTx/>
                <a:uFillTx/>
                <a:latin typeface="Arial"/>
                <a:ea typeface="+mn-ea"/>
                <a:cs typeface="Arial"/>
              </a:rPr>
              <a:t>(</a:t>
            </a:r>
            <a:r>
              <a:rPr kumimoji="0" sz="1050" b="1" i="0" u="none" strike="noStrike" kern="1200" cap="none" spc="-8" normalizeH="0" baseline="0" noProof="0" dirty="0">
                <a:ln>
                  <a:noFill/>
                </a:ln>
                <a:solidFill>
                  <a:srgbClr val="30859C"/>
                </a:solidFill>
                <a:effectLst/>
                <a:uLnTx/>
                <a:uFillTx/>
                <a:latin typeface="Arial"/>
                <a:ea typeface="+mn-ea"/>
                <a:cs typeface="Arial"/>
              </a:rPr>
              <a:t>о  </a:t>
            </a:r>
            <a:r>
              <a:rPr kumimoji="0" sz="1050" b="1" i="0" u="none" strike="noStrike" kern="1200" cap="none" spc="-4" normalizeH="0" baseline="0" noProof="0" dirty="0">
                <a:ln>
                  <a:noFill/>
                </a:ln>
                <a:solidFill>
                  <a:srgbClr val="30859C"/>
                </a:solidFill>
                <a:effectLst/>
                <a:uLnTx/>
                <a:uFillTx/>
                <a:latin typeface="Arial"/>
                <a:ea typeface="+mn-ea"/>
                <a:cs typeface="Arial"/>
              </a:rPr>
              <a:t>выполнении </a:t>
            </a:r>
            <a:r>
              <a:rPr kumimoji="0" sz="1050" b="1" i="0" u="none" strike="noStrike" kern="1200" cap="none" spc="-11" normalizeH="0" baseline="0" noProof="0" dirty="0">
                <a:ln>
                  <a:noFill/>
                </a:ln>
                <a:solidFill>
                  <a:srgbClr val="30859C"/>
                </a:solidFill>
                <a:effectLst/>
                <a:uLnTx/>
                <a:uFillTx/>
                <a:latin typeface="Arial"/>
                <a:ea typeface="+mn-ea"/>
                <a:cs typeface="Arial"/>
              </a:rPr>
              <a:t>условия </a:t>
            </a:r>
            <a:r>
              <a:rPr kumimoji="0" sz="1050" b="1" i="0" u="none" strike="noStrike" kern="1200" cap="none" spc="0" normalizeH="0" baseline="0" noProof="0" dirty="0">
                <a:ln>
                  <a:noFill/>
                </a:ln>
                <a:solidFill>
                  <a:srgbClr val="30859C"/>
                </a:solidFill>
                <a:effectLst/>
                <a:uLnTx/>
                <a:uFillTx/>
                <a:latin typeface="Arial"/>
                <a:ea typeface="+mn-ea"/>
                <a:cs typeface="Arial"/>
              </a:rPr>
              <a:t>при </a:t>
            </a:r>
            <a:r>
              <a:rPr kumimoji="0" sz="1050" b="1" i="0" u="none" strike="noStrike" kern="1200" cap="none" spc="-8" normalizeH="0" baseline="0" noProof="0" dirty="0">
                <a:ln>
                  <a:noFill/>
                </a:ln>
                <a:solidFill>
                  <a:srgbClr val="30859C"/>
                </a:solidFill>
                <a:effectLst/>
                <a:uLnTx/>
                <a:uFillTx/>
                <a:latin typeface="Arial"/>
                <a:ea typeface="+mn-ea"/>
                <a:cs typeface="Arial"/>
              </a:rPr>
              <a:t>передаче актива</a:t>
            </a:r>
            <a:r>
              <a:rPr kumimoji="0" sz="1050" b="0" i="0" u="none" strike="noStrike" kern="1200" cap="none" spc="-8" normalizeH="0" baseline="0" noProof="0" dirty="0">
                <a:ln>
                  <a:noFill/>
                </a:ln>
                <a:solidFill>
                  <a:prstClr val="black"/>
                </a:solidFill>
                <a:effectLst/>
                <a:uLnTx/>
                <a:uFillTx/>
                <a:latin typeface="Arial"/>
                <a:ea typeface="+mn-ea"/>
                <a:cs typeface="Arial"/>
              </a:rPr>
              <a:t>) </a:t>
            </a:r>
            <a:r>
              <a:rPr kumimoji="0" sz="1050" b="0" i="0" u="none" strike="noStrike" kern="1200" cap="none" spc="-11" normalizeH="0" baseline="0" noProof="0" dirty="0">
                <a:ln>
                  <a:noFill/>
                </a:ln>
                <a:solidFill>
                  <a:prstClr val="black"/>
                </a:solidFill>
                <a:effectLst/>
                <a:uLnTx/>
                <a:uFillTx/>
                <a:latin typeface="Arial"/>
                <a:ea typeface="+mn-ea"/>
                <a:cs typeface="Arial"/>
              </a:rPr>
              <a:t>отражается </a:t>
            </a:r>
            <a:r>
              <a:rPr kumimoji="0" sz="1050" b="0" i="0" u="none" strike="noStrike" kern="1200" cap="none" spc="-4" normalizeH="0" baseline="0" noProof="0" dirty="0">
                <a:ln>
                  <a:noFill/>
                </a:ln>
                <a:solidFill>
                  <a:prstClr val="black"/>
                </a:solidFill>
                <a:effectLst/>
                <a:uLnTx/>
                <a:uFillTx/>
                <a:latin typeface="Arial"/>
                <a:ea typeface="+mn-ea"/>
                <a:cs typeface="Arial"/>
              </a:rPr>
              <a:t>по </a:t>
            </a:r>
            <a:r>
              <a:rPr kumimoji="0" sz="1050" b="0" i="0" u="none" strike="noStrike" kern="1200" cap="none" spc="-11" normalizeH="0" baseline="0" noProof="0" dirty="0">
                <a:ln>
                  <a:noFill/>
                </a:ln>
                <a:solidFill>
                  <a:prstClr val="black"/>
                </a:solidFill>
                <a:effectLst/>
                <a:uLnTx/>
                <a:uFillTx/>
                <a:latin typeface="Arial"/>
                <a:ea typeface="+mn-ea"/>
                <a:cs typeface="Arial"/>
              </a:rPr>
              <a:t>дебету </a:t>
            </a:r>
            <a:r>
              <a:rPr kumimoji="0" sz="1050" b="0" i="0" u="none" strike="noStrike" kern="1200" cap="none" spc="-15" normalizeH="0" baseline="0" noProof="0" dirty="0">
                <a:ln>
                  <a:noFill/>
                </a:ln>
                <a:solidFill>
                  <a:prstClr val="black"/>
                </a:solidFill>
                <a:effectLst/>
                <a:uLnTx/>
                <a:uFillTx/>
                <a:latin typeface="Arial"/>
                <a:ea typeface="+mn-ea"/>
                <a:cs typeface="Arial"/>
              </a:rPr>
              <a:t>счета </a:t>
            </a:r>
            <a:r>
              <a:rPr kumimoji="0" sz="1050" b="0" i="0" u="none" strike="noStrike" kern="1200" cap="none" spc="-4" normalizeH="0" baseline="0" noProof="0" dirty="0">
                <a:ln>
                  <a:noFill/>
                </a:ln>
                <a:solidFill>
                  <a:prstClr val="black"/>
                </a:solidFill>
                <a:effectLst/>
                <a:uLnTx/>
                <a:uFillTx/>
                <a:latin typeface="Arial"/>
                <a:ea typeface="+mn-ea"/>
                <a:cs typeface="Arial"/>
              </a:rPr>
              <a:t>540140100 </a:t>
            </a:r>
            <a:r>
              <a:rPr kumimoji="0" sz="1050" b="0" i="0" u="none" strike="noStrike" kern="1200" cap="none" spc="-11" normalizeH="0" baseline="0" noProof="0" dirty="0">
                <a:ln>
                  <a:noFill/>
                </a:ln>
                <a:solidFill>
                  <a:prstClr val="black"/>
                </a:solidFill>
                <a:effectLst/>
                <a:uLnTx/>
                <a:uFillTx/>
                <a:latin typeface="Arial"/>
                <a:ea typeface="+mn-ea"/>
                <a:cs typeface="Arial"/>
              </a:rPr>
              <a:t>"Доходы будущих  </a:t>
            </a:r>
            <a:r>
              <a:rPr kumimoji="0" sz="1050" b="0" i="0" u="none" strike="noStrike" kern="1200" cap="none" spc="-8" normalizeH="0" baseline="0" noProof="0" dirty="0">
                <a:ln>
                  <a:noFill/>
                </a:ln>
                <a:solidFill>
                  <a:prstClr val="black"/>
                </a:solidFill>
                <a:effectLst/>
                <a:uLnTx/>
                <a:uFillTx/>
                <a:latin typeface="Arial"/>
                <a:ea typeface="+mn-ea"/>
                <a:cs typeface="Arial"/>
              </a:rPr>
              <a:t>периодов" </a:t>
            </a:r>
            <a:r>
              <a:rPr kumimoji="0" sz="1050" b="0" i="0" u="none" strike="noStrike" kern="1200" cap="none" spc="-4" normalizeH="0" baseline="0" noProof="0" dirty="0">
                <a:ln>
                  <a:noFill/>
                </a:ln>
                <a:solidFill>
                  <a:prstClr val="black"/>
                </a:solidFill>
                <a:effectLst/>
                <a:uLnTx/>
                <a:uFillTx/>
                <a:latin typeface="Arial"/>
                <a:ea typeface="+mn-ea"/>
                <a:cs typeface="Arial"/>
              </a:rPr>
              <a:t>(540140152, 540140162) </a:t>
            </a:r>
            <a:r>
              <a:rPr kumimoji="0" sz="1050" b="0" i="0" u="none" strike="noStrike" kern="1200" cap="none" spc="0" normalizeH="0" baseline="0" noProof="0" dirty="0">
                <a:ln>
                  <a:noFill/>
                </a:ln>
                <a:solidFill>
                  <a:prstClr val="black"/>
                </a:solidFill>
                <a:effectLst/>
                <a:uLnTx/>
                <a:uFillTx/>
                <a:latin typeface="Arial"/>
                <a:ea typeface="+mn-ea"/>
                <a:cs typeface="Arial"/>
              </a:rPr>
              <a:t>и </a:t>
            </a:r>
            <a:r>
              <a:rPr kumimoji="0" sz="1050" b="0" i="0" u="none" strike="noStrike" kern="1200" cap="none" spc="-8" normalizeH="0" baseline="0" noProof="0" dirty="0">
                <a:ln>
                  <a:noFill/>
                </a:ln>
                <a:solidFill>
                  <a:prstClr val="black"/>
                </a:solidFill>
                <a:effectLst/>
                <a:uLnTx/>
                <a:uFillTx/>
                <a:latin typeface="Arial"/>
                <a:ea typeface="+mn-ea"/>
                <a:cs typeface="Arial"/>
              </a:rPr>
              <a:t>кредиту </a:t>
            </a:r>
            <a:r>
              <a:rPr kumimoji="0" sz="1050" b="0" i="0" u="none" strike="noStrike" kern="1200" cap="none" spc="-15" normalizeH="0" baseline="0" noProof="0" dirty="0">
                <a:ln>
                  <a:noFill/>
                </a:ln>
                <a:solidFill>
                  <a:prstClr val="black"/>
                </a:solidFill>
                <a:effectLst/>
                <a:uLnTx/>
                <a:uFillTx/>
                <a:latin typeface="Arial"/>
                <a:ea typeface="+mn-ea"/>
                <a:cs typeface="Arial"/>
              </a:rPr>
              <a:t>счета</a:t>
            </a:r>
            <a:r>
              <a:rPr kumimoji="0" sz="1050" b="0" i="0" u="none" strike="noStrike" kern="1200" cap="none" spc="259" normalizeH="0" baseline="0" noProof="0" dirty="0">
                <a:ln>
                  <a:noFill/>
                </a:ln>
                <a:solidFill>
                  <a:prstClr val="black"/>
                </a:solidFill>
                <a:effectLst/>
                <a:uLnTx/>
                <a:uFillTx/>
                <a:latin typeface="Arial"/>
                <a:ea typeface="+mn-ea"/>
                <a:cs typeface="Arial"/>
              </a:rPr>
              <a:t> </a:t>
            </a:r>
            <a:r>
              <a:rPr kumimoji="0" sz="1050" b="0" i="0" u="none" strike="noStrike" kern="1200" cap="none" spc="-15" normalizeH="0" baseline="0" noProof="0" dirty="0">
                <a:ln>
                  <a:noFill/>
                </a:ln>
                <a:solidFill>
                  <a:prstClr val="black"/>
                </a:solidFill>
                <a:effectLst/>
                <a:uLnTx/>
                <a:uFillTx/>
                <a:latin typeface="Arial"/>
                <a:ea typeface="+mn-ea"/>
                <a:cs typeface="Arial"/>
              </a:rPr>
              <a:t>540110100 </a:t>
            </a:r>
            <a:r>
              <a:rPr kumimoji="0" sz="1050" b="0" i="0" u="none" strike="noStrike" kern="1200" cap="none" spc="-8" normalizeH="0" baseline="0" noProof="0" dirty="0">
                <a:ln>
                  <a:noFill/>
                </a:ln>
                <a:solidFill>
                  <a:prstClr val="black"/>
                </a:solidFill>
                <a:effectLst/>
                <a:uLnTx/>
                <a:uFillTx/>
                <a:latin typeface="Arial"/>
                <a:ea typeface="+mn-ea"/>
                <a:cs typeface="Arial"/>
              </a:rPr>
              <a:t>"Доходы текущего финансового </a:t>
            </a:r>
            <a:r>
              <a:rPr kumimoji="0" sz="1050" b="0" i="0" u="none" strike="noStrike" kern="1200" cap="none" spc="-15" normalizeH="0" baseline="0" noProof="0" dirty="0">
                <a:ln>
                  <a:noFill/>
                </a:ln>
                <a:solidFill>
                  <a:prstClr val="black"/>
                </a:solidFill>
                <a:effectLst/>
                <a:uLnTx/>
                <a:uFillTx/>
                <a:latin typeface="Arial"/>
                <a:ea typeface="+mn-ea"/>
                <a:cs typeface="Arial"/>
              </a:rPr>
              <a:t>года"  </a:t>
            </a:r>
            <a:r>
              <a:rPr kumimoji="0" sz="1050" b="0" i="0" u="none" strike="noStrike" kern="1200" cap="none" spc="-8" normalizeH="0" baseline="0" noProof="0" dirty="0">
                <a:ln>
                  <a:noFill/>
                </a:ln>
                <a:solidFill>
                  <a:prstClr val="black"/>
                </a:solidFill>
                <a:effectLst/>
                <a:uLnTx/>
                <a:uFillTx/>
                <a:latin typeface="Arial"/>
                <a:ea typeface="+mn-ea"/>
                <a:cs typeface="Arial"/>
              </a:rPr>
              <a:t>(540110152,</a:t>
            </a:r>
            <a:r>
              <a:rPr kumimoji="0" sz="1050" b="0" i="0" u="none" strike="noStrike" kern="1200" cap="none" spc="-34" normalizeH="0" baseline="0" noProof="0" dirty="0">
                <a:ln>
                  <a:noFill/>
                </a:ln>
                <a:solidFill>
                  <a:prstClr val="black"/>
                </a:solidFill>
                <a:effectLst/>
                <a:uLnTx/>
                <a:uFillTx/>
                <a:latin typeface="Arial"/>
                <a:ea typeface="+mn-ea"/>
                <a:cs typeface="Arial"/>
              </a:rPr>
              <a:t> </a:t>
            </a:r>
            <a:r>
              <a:rPr kumimoji="0" sz="1050" b="0" i="0" u="none" strike="noStrike" kern="1200" cap="none" spc="-11" normalizeH="0" baseline="0" noProof="0" dirty="0">
                <a:ln>
                  <a:noFill/>
                </a:ln>
                <a:solidFill>
                  <a:prstClr val="black"/>
                </a:solidFill>
                <a:effectLst/>
                <a:uLnTx/>
                <a:uFillTx/>
                <a:latin typeface="Arial"/>
                <a:ea typeface="+mn-ea"/>
                <a:cs typeface="Arial"/>
              </a:rPr>
              <a:t>540110162);</a:t>
            </a:r>
            <a:endParaRPr kumimoji="0" sz="1050" b="0" i="0" u="none" strike="noStrike" kern="1200" cap="none" spc="0" normalizeH="0" baseline="0" noProof="0" dirty="0">
              <a:ln>
                <a:noFill/>
              </a:ln>
              <a:solidFill>
                <a:prstClr val="black"/>
              </a:solidFill>
              <a:effectLst/>
              <a:uLnTx/>
              <a:uFillTx/>
              <a:latin typeface="Arial"/>
              <a:ea typeface="+mn-ea"/>
              <a:cs typeface="Arial"/>
            </a:endParaRPr>
          </a:p>
          <a:p>
            <a:pPr marL="9525" marR="3810" lvl="0" indent="257175" algn="just" defTabSz="685800" rtl="0" eaLnBrk="1" fontAlgn="auto" latinLnBrk="0" hangingPunct="1">
              <a:lnSpc>
                <a:spcPct val="100000"/>
              </a:lnSpc>
              <a:spcBef>
                <a:spcPts val="829"/>
              </a:spcBef>
              <a:spcAft>
                <a:spcPts val="0"/>
              </a:spcAft>
              <a:buClrTx/>
              <a:buSzTx/>
              <a:buFontTx/>
              <a:buNone/>
              <a:tabLst/>
              <a:defRPr/>
            </a:pPr>
            <a:r>
              <a:rPr kumimoji="0" sz="1050" b="0" i="0" u="none" strike="noStrike" kern="1200" cap="none" spc="-4" normalizeH="0" baseline="0" noProof="0" dirty="0">
                <a:ln>
                  <a:noFill/>
                </a:ln>
                <a:solidFill>
                  <a:prstClr val="black"/>
                </a:solidFill>
                <a:effectLst/>
                <a:uLnTx/>
                <a:uFillTx/>
                <a:latin typeface="Arial"/>
                <a:ea typeface="+mn-ea"/>
                <a:cs typeface="Arial"/>
              </a:rPr>
              <a:t>начисление </a:t>
            </a:r>
            <a:r>
              <a:rPr kumimoji="0" sz="1050" b="0" i="0" u="none" strike="noStrike" kern="1200" cap="none" spc="-11" normalizeH="0" baseline="0" noProof="0" dirty="0">
                <a:ln>
                  <a:noFill/>
                </a:ln>
                <a:solidFill>
                  <a:prstClr val="black"/>
                </a:solidFill>
                <a:effectLst/>
                <a:uLnTx/>
                <a:uFillTx/>
                <a:latin typeface="Arial"/>
                <a:ea typeface="+mn-ea"/>
                <a:cs typeface="Arial"/>
              </a:rPr>
              <a:t>доходов </a:t>
            </a:r>
            <a:r>
              <a:rPr kumimoji="0" sz="1050" b="0" i="0" u="none" strike="noStrike" kern="1200" cap="none" spc="-8" normalizeH="0" baseline="0" noProof="0" dirty="0">
                <a:ln>
                  <a:noFill/>
                </a:ln>
                <a:solidFill>
                  <a:prstClr val="black"/>
                </a:solidFill>
                <a:effectLst/>
                <a:uLnTx/>
                <a:uFillTx/>
                <a:latin typeface="Arial"/>
                <a:ea typeface="+mn-ea"/>
                <a:cs typeface="Arial"/>
              </a:rPr>
              <a:t>текущего финансового </a:t>
            </a:r>
            <a:r>
              <a:rPr kumimoji="0" sz="1050" b="0" i="0" u="none" strike="noStrike" kern="1200" cap="none" spc="-15" normalizeH="0" baseline="0" noProof="0" dirty="0">
                <a:ln>
                  <a:noFill/>
                </a:ln>
                <a:solidFill>
                  <a:prstClr val="black"/>
                </a:solidFill>
                <a:effectLst/>
                <a:uLnTx/>
                <a:uFillTx/>
                <a:latin typeface="Arial"/>
                <a:ea typeface="+mn-ea"/>
                <a:cs typeface="Arial"/>
              </a:rPr>
              <a:t>года </a:t>
            </a:r>
            <a:r>
              <a:rPr kumimoji="0" sz="1050" b="0" i="0" u="none" strike="noStrike" kern="1200" cap="none" spc="-4" normalizeH="0" baseline="0" noProof="0" dirty="0">
                <a:ln>
                  <a:noFill/>
                </a:ln>
                <a:solidFill>
                  <a:prstClr val="black"/>
                </a:solidFill>
                <a:effectLst/>
                <a:uLnTx/>
                <a:uFillTx/>
                <a:latin typeface="Arial"/>
                <a:ea typeface="+mn-ea"/>
                <a:cs typeface="Arial"/>
              </a:rPr>
              <a:t>по </a:t>
            </a:r>
            <a:r>
              <a:rPr kumimoji="0" sz="1050" b="0" i="0" u="none" strike="noStrike" kern="1200" cap="none" spc="-8" normalizeH="0" baseline="0" noProof="0" dirty="0">
                <a:ln>
                  <a:noFill/>
                </a:ln>
                <a:solidFill>
                  <a:prstClr val="black"/>
                </a:solidFill>
                <a:effectLst/>
                <a:uLnTx/>
                <a:uFillTx/>
                <a:latin typeface="Arial"/>
                <a:ea typeface="+mn-ea"/>
                <a:cs typeface="Arial"/>
              </a:rPr>
              <a:t>предоставленным бюджетному </a:t>
            </a:r>
            <a:r>
              <a:rPr kumimoji="0" sz="1050" b="0" i="0" u="none" strike="noStrike" kern="1200" cap="none" spc="-4" normalizeH="0" baseline="0" noProof="0" dirty="0">
                <a:ln>
                  <a:noFill/>
                </a:ln>
                <a:solidFill>
                  <a:prstClr val="black"/>
                </a:solidFill>
                <a:effectLst/>
                <a:uLnTx/>
                <a:uFillTx/>
                <a:latin typeface="Arial"/>
                <a:ea typeface="+mn-ea"/>
                <a:cs typeface="Arial"/>
              </a:rPr>
              <a:t>учреждению  субсидиям </a:t>
            </a:r>
            <a:r>
              <a:rPr kumimoji="0" sz="1050" b="0" i="0" u="none" strike="noStrike" kern="1200" cap="none" spc="0" normalizeH="0" baseline="0" noProof="0" dirty="0">
                <a:ln>
                  <a:noFill/>
                </a:ln>
                <a:solidFill>
                  <a:prstClr val="black"/>
                </a:solidFill>
                <a:effectLst/>
                <a:uLnTx/>
                <a:uFillTx/>
                <a:latin typeface="Arial"/>
                <a:ea typeface="+mn-ea"/>
                <a:cs typeface="Arial"/>
              </a:rPr>
              <a:t>на </a:t>
            </a:r>
            <a:r>
              <a:rPr kumimoji="0" sz="1050" b="0" i="0" u="none" strike="noStrike" kern="1200" cap="none" spc="-4" normalizeH="0" baseline="0" noProof="0" dirty="0">
                <a:ln>
                  <a:noFill/>
                </a:ln>
                <a:solidFill>
                  <a:prstClr val="black"/>
                </a:solidFill>
                <a:effectLst/>
                <a:uLnTx/>
                <a:uFillTx/>
                <a:latin typeface="Arial"/>
                <a:ea typeface="+mn-ea"/>
                <a:cs typeface="Arial"/>
              </a:rPr>
              <a:t>капитальные </a:t>
            </a:r>
            <a:r>
              <a:rPr kumimoji="0" sz="1050" b="0" i="0" u="none" strike="noStrike" kern="1200" cap="none" spc="-8" normalizeH="0" baseline="0" noProof="0" dirty="0">
                <a:ln>
                  <a:noFill/>
                </a:ln>
                <a:solidFill>
                  <a:prstClr val="black"/>
                </a:solidFill>
                <a:effectLst/>
                <a:uLnTx/>
                <a:uFillTx/>
                <a:latin typeface="Arial"/>
                <a:ea typeface="+mn-ea"/>
                <a:cs typeface="Arial"/>
              </a:rPr>
              <a:t>вложения </a:t>
            </a:r>
            <a:r>
              <a:rPr kumimoji="0" sz="1050" b="0" i="0" u="none" strike="noStrike" kern="1200" cap="none" spc="0" normalizeH="0" baseline="0" noProof="0" dirty="0">
                <a:ln>
                  <a:noFill/>
                </a:ln>
                <a:solidFill>
                  <a:prstClr val="black"/>
                </a:solidFill>
                <a:effectLst/>
                <a:uLnTx/>
                <a:uFillTx/>
                <a:latin typeface="Arial"/>
                <a:ea typeface="+mn-ea"/>
                <a:cs typeface="Arial"/>
              </a:rPr>
              <a:t>в </a:t>
            </a:r>
            <a:r>
              <a:rPr kumimoji="0" sz="1050" b="0" i="0" u="none" strike="noStrike" kern="1200" cap="none" spc="-8" normalizeH="0" baseline="0" noProof="0" dirty="0">
                <a:ln>
                  <a:noFill/>
                </a:ln>
                <a:solidFill>
                  <a:prstClr val="black"/>
                </a:solidFill>
                <a:effectLst/>
                <a:uLnTx/>
                <a:uFillTx/>
                <a:latin typeface="Arial"/>
                <a:ea typeface="+mn-ea"/>
                <a:cs typeface="Arial"/>
              </a:rPr>
              <a:t>соответствии </a:t>
            </a:r>
            <a:r>
              <a:rPr kumimoji="0" sz="1050" b="0" i="0" u="none" strike="noStrike" kern="1200" cap="none" spc="0" normalizeH="0" baseline="0" noProof="0" dirty="0">
                <a:ln>
                  <a:noFill/>
                </a:ln>
                <a:solidFill>
                  <a:prstClr val="black"/>
                </a:solidFill>
                <a:effectLst/>
                <a:uLnTx/>
                <a:uFillTx/>
                <a:latin typeface="Arial"/>
                <a:ea typeface="+mn-ea"/>
                <a:cs typeface="Arial"/>
              </a:rPr>
              <a:t>с </a:t>
            </a:r>
            <a:r>
              <a:rPr kumimoji="0" sz="1050" b="1" i="0" u="none" strike="noStrike" kern="1200" cap="none" spc="-15" normalizeH="0" baseline="0" noProof="0" dirty="0">
                <a:ln>
                  <a:noFill/>
                </a:ln>
                <a:solidFill>
                  <a:prstClr val="black"/>
                </a:solidFill>
                <a:effectLst/>
                <a:uLnTx/>
                <a:uFillTx/>
                <a:latin typeface="Arial"/>
                <a:ea typeface="+mn-ea"/>
                <a:cs typeface="Arial"/>
              </a:rPr>
              <a:t>отчетом </a:t>
            </a:r>
            <a:r>
              <a:rPr kumimoji="0" sz="1050" b="1" i="0" u="none" strike="noStrike" kern="1200" cap="none" spc="0" normalizeH="0" baseline="0" noProof="0" dirty="0">
                <a:ln>
                  <a:noFill/>
                </a:ln>
                <a:solidFill>
                  <a:prstClr val="black"/>
                </a:solidFill>
                <a:effectLst/>
                <a:uLnTx/>
                <a:uFillTx/>
                <a:latin typeface="Arial"/>
                <a:ea typeface="+mn-ea"/>
                <a:cs typeface="Arial"/>
              </a:rPr>
              <a:t>о </a:t>
            </a:r>
            <a:r>
              <a:rPr kumimoji="0" sz="1050" b="1" i="0" u="none" strike="noStrike" kern="1200" cap="none" spc="-8" normalizeH="0" baseline="0" noProof="0" dirty="0">
                <a:ln>
                  <a:noFill/>
                </a:ln>
                <a:solidFill>
                  <a:prstClr val="black"/>
                </a:solidFill>
                <a:effectLst/>
                <a:uLnTx/>
                <a:uFillTx/>
                <a:latin typeface="Arial"/>
                <a:ea typeface="+mn-ea"/>
                <a:cs typeface="Arial"/>
              </a:rPr>
              <a:t>достижении целевых показателей </a:t>
            </a:r>
            <a:r>
              <a:rPr kumimoji="0" sz="1050" b="1" i="0" u="none" strike="noStrike" kern="1200" cap="none" spc="-11" normalizeH="0" baseline="0" noProof="0" dirty="0">
                <a:ln>
                  <a:noFill/>
                </a:ln>
                <a:solidFill>
                  <a:prstClr val="black"/>
                </a:solidFill>
                <a:effectLst/>
                <a:uLnTx/>
                <a:uFillTx/>
                <a:latin typeface="Arial"/>
                <a:ea typeface="+mn-ea"/>
                <a:cs typeface="Arial"/>
              </a:rPr>
              <a:t>(о  </a:t>
            </a:r>
            <a:r>
              <a:rPr kumimoji="0" sz="1050" b="1" i="0" u="none" strike="noStrike" kern="1200" cap="none" spc="-4" normalizeH="0" baseline="0" noProof="0" dirty="0">
                <a:ln>
                  <a:noFill/>
                </a:ln>
                <a:solidFill>
                  <a:prstClr val="black"/>
                </a:solidFill>
                <a:effectLst/>
                <a:uLnTx/>
                <a:uFillTx/>
                <a:latin typeface="Arial"/>
                <a:ea typeface="+mn-ea"/>
                <a:cs typeface="Arial"/>
              </a:rPr>
              <a:t>выполнении </a:t>
            </a:r>
            <a:r>
              <a:rPr kumimoji="0" sz="1050" b="1" i="0" u="none" strike="noStrike" kern="1200" cap="none" spc="-11" normalizeH="0" baseline="0" noProof="0" dirty="0">
                <a:ln>
                  <a:noFill/>
                </a:ln>
                <a:solidFill>
                  <a:prstClr val="black"/>
                </a:solidFill>
                <a:effectLst/>
                <a:uLnTx/>
                <a:uFillTx/>
                <a:latin typeface="Arial"/>
                <a:ea typeface="+mn-ea"/>
                <a:cs typeface="Arial"/>
              </a:rPr>
              <a:t>условия </a:t>
            </a:r>
            <a:r>
              <a:rPr kumimoji="0" sz="1050" b="1" i="0" u="none" strike="noStrike" kern="1200" cap="none" spc="-4" normalizeH="0" baseline="0" noProof="0" dirty="0">
                <a:ln>
                  <a:noFill/>
                </a:ln>
                <a:solidFill>
                  <a:prstClr val="black"/>
                </a:solidFill>
                <a:effectLst/>
                <a:uLnTx/>
                <a:uFillTx/>
                <a:latin typeface="Arial"/>
                <a:ea typeface="+mn-ea"/>
                <a:cs typeface="Arial"/>
              </a:rPr>
              <a:t>при </a:t>
            </a:r>
            <a:r>
              <a:rPr kumimoji="0" sz="1050" b="1" i="0" u="none" strike="noStrike" kern="1200" cap="none" spc="-8" normalizeH="0" baseline="0" noProof="0" dirty="0">
                <a:ln>
                  <a:noFill/>
                </a:ln>
                <a:solidFill>
                  <a:prstClr val="black"/>
                </a:solidFill>
                <a:effectLst/>
                <a:uLnTx/>
                <a:uFillTx/>
                <a:latin typeface="Arial"/>
                <a:ea typeface="+mn-ea"/>
                <a:cs typeface="Arial"/>
              </a:rPr>
              <a:t>передаче активов) </a:t>
            </a:r>
            <a:r>
              <a:rPr kumimoji="0" sz="1050" b="0" i="0" u="none" strike="noStrike" kern="1200" cap="none" spc="-11" normalizeH="0" baseline="0" noProof="0" dirty="0">
                <a:ln>
                  <a:noFill/>
                </a:ln>
                <a:solidFill>
                  <a:prstClr val="black"/>
                </a:solidFill>
                <a:effectLst/>
                <a:uLnTx/>
                <a:uFillTx/>
                <a:latin typeface="Arial"/>
                <a:ea typeface="+mn-ea"/>
                <a:cs typeface="Arial"/>
              </a:rPr>
              <a:t>отражается </a:t>
            </a:r>
            <a:r>
              <a:rPr kumimoji="0" sz="1050" b="0" i="0" u="none" strike="noStrike" kern="1200" cap="none" spc="-4" normalizeH="0" baseline="0" noProof="0" dirty="0">
                <a:ln>
                  <a:noFill/>
                </a:ln>
                <a:solidFill>
                  <a:prstClr val="black"/>
                </a:solidFill>
                <a:effectLst/>
                <a:uLnTx/>
                <a:uFillTx/>
                <a:latin typeface="Arial"/>
                <a:ea typeface="+mn-ea"/>
                <a:cs typeface="Arial"/>
              </a:rPr>
              <a:t>по </a:t>
            </a:r>
            <a:r>
              <a:rPr kumimoji="0" sz="1050" b="0" i="0" u="none" strike="noStrike" kern="1200" cap="none" spc="-11" normalizeH="0" baseline="0" noProof="0" dirty="0">
                <a:ln>
                  <a:noFill/>
                </a:ln>
                <a:solidFill>
                  <a:prstClr val="black"/>
                </a:solidFill>
                <a:effectLst/>
                <a:uLnTx/>
                <a:uFillTx/>
                <a:latin typeface="Arial"/>
                <a:ea typeface="+mn-ea"/>
                <a:cs typeface="Arial"/>
              </a:rPr>
              <a:t>дебету </a:t>
            </a:r>
            <a:r>
              <a:rPr kumimoji="0" sz="1050" b="0" i="0" u="none" strike="noStrike" kern="1200" cap="none" spc="-15" normalizeH="0" baseline="0" noProof="0" dirty="0">
                <a:ln>
                  <a:noFill/>
                </a:ln>
                <a:solidFill>
                  <a:prstClr val="black"/>
                </a:solidFill>
                <a:effectLst/>
                <a:uLnTx/>
                <a:uFillTx/>
                <a:latin typeface="Arial"/>
                <a:ea typeface="+mn-ea"/>
                <a:cs typeface="Arial"/>
              </a:rPr>
              <a:t>счета </a:t>
            </a:r>
            <a:r>
              <a:rPr kumimoji="0" sz="1050" b="0" i="0" u="none" strike="noStrike" kern="1200" cap="none" spc="-4" normalizeH="0" baseline="0" noProof="0" dirty="0">
                <a:ln>
                  <a:noFill/>
                </a:ln>
                <a:solidFill>
                  <a:prstClr val="black"/>
                </a:solidFill>
                <a:effectLst/>
                <a:uLnTx/>
                <a:uFillTx/>
                <a:latin typeface="Arial"/>
                <a:ea typeface="+mn-ea"/>
                <a:cs typeface="Arial"/>
              </a:rPr>
              <a:t>640140162 </a:t>
            </a:r>
            <a:r>
              <a:rPr kumimoji="0" sz="1050" b="0" i="0" u="none" strike="noStrike" kern="1200" cap="none" spc="-11" normalizeH="0" baseline="0" noProof="0" dirty="0">
                <a:ln>
                  <a:noFill/>
                </a:ln>
                <a:solidFill>
                  <a:prstClr val="black"/>
                </a:solidFill>
                <a:effectLst/>
                <a:uLnTx/>
                <a:uFillTx/>
                <a:latin typeface="Arial"/>
                <a:ea typeface="+mn-ea"/>
                <a:cs typeface="Arial"/>
              </a:rPr>
              <a:t>"Доходы будущих  </a:t>
            </a:r>
            <a:r>
              <a:rPr kumimoji="0" sz="1050" b="0" i="0" u="none" strike="noStrike" kern="1200" cap="none" spc="-8" normalizeH="0" baseline="0" noProof="0" dirty="0">
                <a:ln>
                  <a:noFill/>
                </a:ln>
                <a:solidFill>
                  <a:prstClr val="black"/>
                </a:solidFill>
                <a:effectLst/>
                <a:uLnTx/>
                <a:uFillTx/>
                <a:latin typeface="Arial"/>
                <a:ea typeface="+mn-ea"/>
                <a:cs typeface="Arial"/>
              </a:rPr>
              <a:t>периодов </a:t>
            </a:r>
            <a:r>
              <a:rPr kumimoji="0" sz="1050" b="0" i="0" u="none" strike="noStrike" kern="1200" cap="none" spc="-4" normalizeH="0" baseline="0" noProof="0" dirty="0">
                <a:ln>
                  <a:noFill/>
                </a:ln>
                <a:solidFill>
                  <a:prstClr val="black"/>
                </a:solidFill>
                <a:effectLst/>
                <a:uLnTx/>
                <a:uFillTx/>
                <a:latin typeface="Arial"/>
                <a:ea typeface="+mn-ea"/>
                <a:cs typeface="Arial"/>
              </a:rPr>
              <a:t>по поступлениям капитального </a:t>
            </a:r>
            <a:r>
              <a:rPr kumimoji="0" sz="1050" b="0" i="0" u="none" strike="noStrike" kern="1200" cap="none" spc="-8" normalizeH="0" baseline="0" noProof="0" dirty="0">
                <a:ln>
                  <a:noFill/>
                </a:ln>
                <a:solidFill>
                  <a:prstClr val="black"/>
                </a:solidFill>
                <a:effectLst/>
                <a:uLnTx/>
                <a:uFillTx/>
                <a:latin typeface="Arial"/>
                <a:ea typeface="+mn-ea"/>
                <a:cs typeface="Arial"/>
              </a:rPr>
              <a:t>характера </a:t>
            </a:r>
            <a:r>
              <a:rPr kumimoji="0" sz="1050" b="0" i="0" u="none" strike="noStrike" kern="1200" cap="none" spc="-11" normalizeH="0" baseline="0" noProof="0" dirty="0">
                <a:ln>
                  <a:noFill/>
                </a:ln>
                <a:solidFill>
                  <a:prstClr val="black"/>
                </a:solidFill>
                <a:effectLst/>
                <a:uLnTx/>
                <a:uFillTx/>
                <a:latin typeface="Arial"/>
                <a:ea typeface="+mn-ea"/>
                <a:cs typeface="Arial"/>
              </a:rPr>
              <a:t>бюджетным </a:t>
            </a:r>
            <a:r>
              <a:rPr kumimoji="0" sz="1050" b="0" i="0" u="none" strike="noStrike" kern="1200" cap="none" spc="0" normalizeH="0" baseline="0" noProof="0" dirty="0">
                <a:ln>
                  <a:noFill/>
                </a:ln>
                <a:solidFill>
                  <a:prstClr val="black"/>
                </a:solidFill>
                <a:effectLst/>
                <a:uLnTx/>
                <a:uFillTx/>
                <a:latin typeface="Arial"/>
                <a:ea typeface="+mn-ea"/>
                <a:cs typeface="Arial"/>
              </a:rPr>
              <a:t>и </a:t>
            </a:r>
            <a:r>
              <a:rPr kumimoji="0" sz="1050" b="0" i="0" u="none" strike="noStrike" kern="1200" cap="none" spc="-8" normalizeH="0" baseline="0" noProof="0" dirty="0">
                <a:ln>
                  <a:noFill/>
                </a:ln>
                <a:solidFill>
                  <a:prstClr val="black"/>
                </a:solidFill>
                <a:effectLst/>
                <a:uLnTx/>
                <a:uFillTx/>
                <a:latin typeface="Arial"/>
                <a:ea typeface="+mn-ea"/>
                <a:cs typeface="Arial"/>
              </a:rPr>
              <a:t>автономным учреждениям </a:t>
            </a:r>
            <a:r>
              <a:rPr kumimoji="0" sz="1050" b="0" i="0" u="none" strike="noStrike" kern="1200" cap="none" spc="-15" normalizeH="0" baseline="0" noProof="0" dirty="0">
                <a:ln>
                  <a:noFill/>
                </a:ln>
                <a:solidFill>
                  <a:prstClr val="black"/>
                </a:solidFill>
                <a:effectLst/>
                <a:uLnTx/>
                <a:uFillTx/>
                <a:latin typeface="Arial"/>
                <a:ea typeface="+mn-ea"/>
                <a:cs typeface="Arial"/>
              </a:rPr>
              <a:t>от </a:t>
            </a:r>
            <a:r>
              <a:rPr kumimoji="0" sz="1050" b="0" i="0" u="none" strike="noStrike" kern="1200" cap="none" spc="-8" normalizeH="0" baseline="0" noProof="0" dirty="0">
                <a:ln>
                  <a:noFill/>
                </a:ln>
                <a:solidFill>
                  <a:prstClr val="black"/>
                </a:solidFill>
                <a:effectLst/>
                <a:uLnTx/>
                <a:uFillTx/>
                <a:latin typeface="Arial"/>
                <a:ea typeface="+mn-ea"/>
                <a:cs typeface="Arial"/>
              </a:rPr>
              <a:t>сектора  </a:t>
            </a:r>
            <a:r>
              <a:rPr kumimoji="0" sz="1050" b="0" i="0" u="none" strike="noStrike" kern="1200" cap="none" spc="-11" normalizeH="0" baseline="0" noProof="0" dirty="0">
                <a:ln>
                  <a:noFill/>
                </a:ln>
                <a:solidFill>
                  <a:prstClr val="black"/>
                </a:solidFill>
                <a:effectLst/>
                <a:uLnTx/>
                <a:uFillTx/>
                <a:latin typeface="Arial"/>
                <a:ea typeface="+mn-ea"/>
                <a:cs typeface="Arial"/>
              </a:rPr>
              <a:t>государственного </a:t>
            </a:r>
            <a:r>
              <a:rPr kumimoji="0" sz="1050" b="0" i="0" u="none" strike="noStrike" kern="1200" cap="none" spc="-8" normalizeH="0" baseline="0" noProof="0" dirty="0">
                <a:ln>
                  <a:noFill/>
                </a:ln>
                <a:solidFill>
                  <a:prstClr val="black"/>
                </a:solidFill>
                <a:effectLst/>
                <a:uLnTx/>
                <a:uFillTx/>
                <a:latin typeface="Arial"/>
                <a:ea typeface="+mn-ea"/>
                <a:cs typeface="Arial"/>
              </a:rPr>
              <a:t>управления" </a:t>
            </a:r>
            <a:r>
              <a:rPr kumimoji="0" sz="1050" b="0" i="0" u="none" strike="noStrike" kern="1200" cap="none" spc="0" normalizeH="0" baseline="0" noProof="0" dirty="0">
                <a:ln>
                  <a:noFill/>
                </a:ln>
                <a:solidFill>
                  <a:prstClr val="black"/>
                </a:solidFill>
                <a:effectLst/>
                <a:uLnTx/>
                <a:uFillTx/>
                <a:latin typeface="Arial"/>
                <a:ea typeface="+mn-ea"/>
                <a:cs typeface="Arial"/>
              </a:rPr>
              <a:t>и </a:t>
            </a:r>
            <a:r>
              <a:rPr kumimoji="0" sz="1050" b="0" i="0" u="none" strike="noStrike" kern="1200" cap="none" spc="-4" normalizeH="0" baseline="0" noProof="0" dirty="0">
                <a:ln>
                  <a:noFill/>
                </a:ln>
                <a:solidFill>
                  <a:prstClr val="black"/>
                </a:solidFill>
                <a:effectLst/>
                <a:uLnTx/>
                <a:uFillTx/>
                <a:latin typeface="Arial"/>
                <a:ea typeface="+mn-ea"/>
                <a:cs typeface="Arial"/>
              </a:rPr>
              <a:t>кредиту </a:t>
            </a:r>
            <a:r>
              <a:rPr kumimoji="0" sz="1050" b="0" i="0" u="none" strike="noStrike" kern="1200" cap="none" spc="-15" normalizeH="0" baseline="0" noProof="0" dirty="0">
                <a:ln>
                  <a:noFill/>
                </a:ln>
                <a:solidFill>
                  <a:prstClr val="black"/>
                </a:solidFill>
                <a:effectLst/>
                <a:uLnTx/>
                <a:uFillTx/>
                <a:latin typeface="Arial"/>
                <a:ea typeface="+mn-ea"/>
                <a:cs typeface="Arial"/>
              </a:rPr>
              <a:t>счета</a:t>
            </a:r>
            <a:r>
              <a:rPr kumimoji="0" sz="1050" b="0" i="0" u="none" strike="noStrike" kern="1200" cap="none" spc="259" normalizeH="0" baseline="0" noProof="0" dirty="0">
                <a:ln>
                  <a:noFill/>
                </a:ln>
                <a:solidFill>
                  <a:prstClr val="black"/>
                </a:solidFill>
                <a:effectLst/>
                <a:uLnTx/>
                <a:uFillTx/>
                <a:latin typeface="Arial"/>
                <a:ea typeface="+mn-ea"/>
                <a:cs typeface="Arial"/>
              </a:rPr>
              <a:t> </a:t>
            </a:r>
            <a:r>
              <a:rPr kumimoji="0" sz="1050" b="0" i="0" u="none" strike="noStrike" kern="1200" cap="none" spc="-15" normalizeH="0" baseline="0" noProof="0" dirty="0">
                <a:ln>
                  <a:noFill/>
                </a:ln>
                <a:solidFill>
                  <a:prstClr val="black"/>
                </a:solidFill>
                <a:effectLst/>
                <a:uLnTx/>
                <a:uFillTx/>
                <a:latin typeface="Arial"/>
                <a:ea typeface="+mn-ea"/>
                <a:cs typeface="Arial"/>
              </a:rPr>
              <a:t>640110162  </a:t>
            </a:r>
            <a:r>
              <a:rPr kumimoji="0" sz="1050" b="0" i="0" u="none" strike="noStrike" kern="1200" cap="none" spc="-8" normalizeH="0" baseline="0" noProof="0" dirty="0">
                <a:ln>
                  <a:noFill/>
                </a:ln>
                <a:solidFill>
                  <a:prstClr val="black"/>
                </a:solidFill>
                <a:effectLst/>
                <a:uLnTx/>
                <a:uFillTx/>
                <a:latin typeface="Arial"/>
                <a:ea typeface="+mn-ea"/>
                <a:cs typeface="Arial"/>
              </a:rPr>
              <a:t>"Доходы текущего </a:t>
            </a:r>
            <a:r>
              <a:rPr kumimoji="0" sz="1050" b="0" i="0" u="none" strike="noStrike" kern="1200" cap="none" spc="-4" normalizeH="0" baseline="0" noProof="0" dirty="0">
                <a:ln>
                  <a:noFill/>
                </a:ln>
                <a:solidFill>
                  <a:prstClr val="black"/>
                </a:solidFill>
                <a:effectLst/>
                <a:uLnTx/>
                <a:uFillTx/>
                <a:latin typeface="Arial"/>
                <a:ea typeface="+mn-ea"/>
                <a:cs typeface="Arial"/>
              </a:rPr>
              <a:t>финансового </a:t>
            </a:r>
            <a:r>
              <a:rPr kumimoji="0" sz="1050" b="0" i="0" u="none" strike="noStrike" kern="1200" cap="none" spc="-19" normalizeH="0" baseline="0" noProof="0" dirty="0">
                <a:ln>
                  <a:noFill/>
                </a:ln>
                <a:solidFill>
                  <a:prstClr val="black"/>
                </a:solidFill>
                <a:effectLst/>
                <a:uLnTx/>
                <a:uFillTx/>
                <a:latin typeface="Arial"/>
                <a:ea typeface="+mn-ea"/>
                <a:cs typeface="Arial"/>
              </a:rPr>
              <a:t>года </a:t>
            </a:r>
            <a:r>
              <a:rPr kumimoji="0" sz="1050" b="0" i="0" u="none" strike="noStrike" kern="1200" cap="none" spc="-4" normalizeH="0" baseline="0" noProof="0" dirty="0">
                <a:ln>
                  <a:noFill/>
                </a:ln>
                <a:solidFill>
                  <a:prstClr val="black"/>
                </a:solidFill>
                <a:effectLst/>
                <a:uLnTx/>
                <a:uFillTx/>
                <a:latin typeface="Arial"/>
                <a:ea typeface="+mn-ea"/>
                <a:cs typeface="Arial"/>
              </a:rPr>
              <a:t>по  поступлениям капитального </a:t>
            </a:r>
            <a:r>
              <a:rPr kumimoji="0" sz="1050" b="0" i="0" u="none" strike="noStrike" kern="1200" cap="none" spc="-8" normalizeH="0" baseline="0" noProof="0" dirty="0">
                <a:ln>
                  <a:noFill/>
                </a:ln>
                <a:solidFill>
                  <a:prstClr val="black"/>
                </a:solidFill>
                <a:effectLst/>
                <a:uLnTx/>
                <a:uFillTx/>
                <a:latin typeface="Arial"/>
                <a:ea typeface="+mn-ea"/>
                <a:cs typeface="Arial"/>
              </a:rPr>
              <a:t>характера </a:t>
            </a:r>
            <a:r>
              <a:rPr kumimoji="0" sz="1050" b="0" i="0" u="none" strike="noStrike" kern="1200" cap="none" spc="-11" normalizeH="0" baseline="0" noProof="0" dirty="0">
                <a:ln>
                  <a:noFill/>
                </a:ln>
                <a:solidFill>
                  <a:prstClr val="black"/>
                </a:solidFill>
                <a:effectLst/>
                <a:uLnTx/>
                <a:uFillTx/>
                <a:latin typeface="Arial"/>
                <a:ea typeface="+mn-ea"/>
                <a:cs typeface="Arial"/>
              </a:rPr>
              <a:t>бюджетным </a:t>
            </a:r>
            <a:r>
              <a:rPr kumimoji="0" sz="1050" b="0" i="0" u="none" strike="noStrike" kern="1200" cap="none" spc="0" normalizeH="0" baseline="0" noProof="0" dirty="0">
                <a:ln>
                  <a:noFill/>
                </a:ln>
                <a:solidFill>
                  <a:prstClr val="black"/>
                </a:solidFill>
                <a:effectLst/>
                <a:uLnTx/>
                <a:uFillTx/>
                <a:latin typeface="Arial"/>
                <a:ea typeface="+mn-ea"/>
                <a:cs typeface="Arial"/>
              </a:rPr>
              <a:t>и </a:t>
            </a:r>
            <a:r>
              <a:rPr kumimoji="0" sz="1050" b="0" i="0" u="none" strike="noStrike" kern="1200" cap="none" spc="-8" normalizeH="0" baseline="0" noProof="0" dirty="0">
                <a:ln>
                  <a:noFill/>
                </a:ln>
                <a:solidFill>
                  <a:prstClr val="black"/>
                </a:solidFill>
                <a:effectLst/>
                <a:uLnTx/>
                <a:uFillTx/>
                <a:latin typeface="Arial"/>
                <a:ea typeface="+mn-ea"/>
                <a:cs typeface="Arial"/>
              </a:rPr>
              <a:t>автономным учреждениям </a:t>
            </a:r>
            <a:r>
              <a:rPr kumimoji="0" sz="1050" b="0" i="0" u="none" strike="noStrike" kern="1200" cap="none" spc="-15" normalizeH="0" baseline="0" noProof="0" dirty="0">
                <a:ln>
                  <a:noFill/>
                </a:ln>
                <a:solidFill>
                  <a:prstClr val="black"/>
                </a:solidFill>
                <a:effectLst/>
                <a:uLnTx/>
                <a:uFillTx/>
                <a:latin typeface="Arial"/>
                <a:ea typeface="+mn-ea"/>
                <a:cs typeface="Arial"/>
              </a:rPr>
              <a:t>от </a:t>
            </a:r>
            <a:r>
              <a:rPr kumimoji="0" sz="1050" b="0" i="0" u="none" strike="noStrike" kern="1200" cap="none" spc="-8" normalizeH="0" baseline="0" noProof="0" dirty="0">
                <a:ln>
                  <a:noFill/>
                </a:ln>
                <a:solidFill>
                  <a:prstClr val="black"/>
                </a:solidFill>
                <a:effectLst/>
                <a:uLnTx/>
                <a:uFillTx/>
                <a:latin typeface="Arial"/>
                <a:ea typeface="+mn-ea"/>
                <a:cs typeface="Arial"/>
              </a:rPr>
              <a:t>сектора  </a:t>
            </a:r>
            <a:r>
              <a:rPr kumimoji="0" sz="1050" b="0" i="0" u="none" strike="noStrike" kern="1200" cap="none" spc="-11" normalizeH="0" baseline="0" noProof="0" dirty="0">
                <a:ln>
                  <a:noFill/>
                </a:ln>
                <a:solidFill>
                  <a:prstClr val="black"/>
                </a:solidFill>
                <a:effectLst/>
                <a:uLnTx/>
                <a:uFillTx/>
                <a:latin typeface="Arial"/>
                <a:ea typeface="+mn-ea"/>
                <a:cs typeface="Arial"/>
              </a:rPr>
              <a:t>государственного</a:t>
            </a:r>
            <a:r>
              <a:rPr kumimoji="0" sz="1050" b="0" i="0" u="none" strike="noStrike" kern="1200" cap="none" spc="-26" normalizeH="0" baseline="0" noProof="0" dirty="0">
                <a:ln>
                  <a:noFill/>
                </a:ln>
                <a:solidFill>
                  <a:prstClr val="black"/>
                </a:solidFill>
                <a:effectLst/>
                <a:uLnTx/>
                <a:uFillTx/>
                <a:latin typeface="Arial"/>
                <a:ea typeface="+mn-ea"/>
                <a:cs typeface="Arial"/>
              </a:rPr>
              <a:t> </a:t>
            </a:r>
            <a:r>
              <a:rPr kumimoji="0" sz="1050" b="0" i="0" u="none" strike="noStrike" kern="1200" cap="none" spc="-8" normalizeH="0" baseline="0" noProof="0" dirty="0">
                <a:ln>
                  <a:noFill/>
                </a:ln>
                <a:solidFill>
                  <a:prstClr val="black"/>
                </a:solidFill>
                <a:effectLst/>
                <a:uLnTx/>
                <a:uFillTx/>
                <a:latin typeface="Arial"/>
                <a:ea typeface="+mn-ea"/>
                <a:cs typeface="Arial"/>
              </a:rPr>
              <a:t>управления";</a:t>
            </a:r>
            <a:endParaRPr kumimoji="0" sz="1050" b="0" i="0" u="none" strike="noStrike" kern="1200" cap="none" spc="0" normalizeH="0" baseline="0" noProof="0" dirty="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3512332253"/>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7451980" y="5681015"/>
            <a:ext cx="147161" cy="148117"/>
          </a:xfrm>
          <a:prstGeom prst="rect">
            <a:avLst/>
          </a:prstGeom>
        </p:spPr>
        <p:txBody>
          <a:bodyPr vert="horz" wrap="square" lIns="0" tIns="9525" rIns="0" bIns="0" rtlCol="0">
            <a:spAutoFit/>
          </a:bodyPr>
          <a:lstStyle/>
          <a:p>
            <a:pPr marL="9525" marR="0" lvl="0" indent="0" algn="l" defTabSz="685800" rtl="0" eaLnBrk="1" fontAlgn="auto" latinLnBrk="0" hangingPunct="1">
              <a:lnSpc>
                <a:spcPct val="100000"/>
              </a:lnSpc>
              <a:spcBef>
                <a:spcPts val="75"/>
              </a:spcBef>
              <a:spcAft>
                <a:spcPts val="0"/>
              </a:spcAft>
              <a:buClrTx/>
              <a:buSzTx/>
              <a:buFontTx/>
              <a:buNone/>
              <a:tabLst/>
              <a:defRPr/>
            </a:pPr>
            <a:r>
              <a:rPr kumimoji="0" sz="900" b="0" i="0" u="none" strike="noStrike" kern="1200" cap="none" spc="-4" normalizeH="0" baseline="0" noProof="0" dirty="0">
                <a:ln>
                  <a:noFill/>
                </a:ln>
                <a:solidFill>
                  <a:srgbClr val="888888"/>
                </a:solidFill>
                <a:effectLst/>
                <a:uLnTx/>
                <a:uFillTx/>
                <a:latin typeface="Arial"/>
                <a:ea typeface="+mn-ea"/>
                <a:cs typeface="Arial"/>
              </a:rPr>
              <a:t>42</a:t>
            </a:r>
            <a:endParaRPr kumimoji="0" sz="900" b="0" i="0" u="none" strike="noStrike" kern="1200" cap="none" spc="0" normalizeH="0" baseline="0" noProof="0">
              <a:ln>
                <a:noFill/>
              </a:ln>
              <a:solidFill>
                <a:prstClr val="black"/>
              </a:solidFill>
              <a:effectLst/>
              <a:uLnTx/>
              <a:uFillTx/>
              <a:latin typeface="Arial"/>
              <a:ea typeface="+mn-ea"/>
              <a:cs typeface="Arial"/>
            </a:endParaRPr>
          </a:p>
        </p:txBody>
      </p:sp>
      <p:graphicFrame>
        <p:nvGraphicFramePr>
          <p:cNvPr id="3" name="object 3"/>
          <p:cNvGraphicFramePr>
            <a:graphicFrameLocks noGrp="1"/>
          </p:cNvGraphicFramePr>
          <p:nvPr>
            <p:extLst/>
          </p:nvPr>
        </p:nvGraphicFramePr>
        <p:xfrm>
          <a:off x="193272" y="1621328"/>
          <a:ext cx="8790708" cy="2739676"/>
        </p:xfrm>
        <a:graphic>
          <a:graphicData uri="http://schemas.openxmlformats.org/drawingml/2006/table">
            <a:tbl>
              <a:tblPr firstRow="1" bandRow="1">
                <a:tableStyleId>{2D5ABB26-0587-4C30-8999-92F81FD0307C}</a:tableStyleId>
              </a:tblPr>
              <a:tblGrid>
                <a:gridCol w="4265132">
                  <a:extLst>
                    <a:ext uri="{9D8B030D-6E8A-4147-A177-3AD203B41FA5}">
                      <a16:colId xmlns:a16="http://schemas.microsoft.com/office/drawing/2014/main" val="20000"/>
                    </a:ext>
                  </a:extLst>
                </a:gridCol>
                <a:gridCol w="4525576">
                  <a:extLst>
                    <a:ext uri="{9D8B030D-6E8A-4147-A177-3AD203B41FA5}">
                      <a16:colId xmlns:a16="http://schemas.microsoft.com/office/drawing/2014/main" val="20001"/>
                    </a:ext>
                  </a:extLst>
                </a:gridCol>
              </a:tblGrid>
              <a:tr h="296132">
                <a:tc>
                  <a:txBody>
                    <a:bodyPr/>
                    <a:lstStyle/>
                    <a:p>
                      <a:pPr marL="2540" algn="ctr">
                        <a:lnSpc>
                          <a:spcPct val="100000"/>
                        </a:lnSpc>
                        <a:spcBef>
                          <a:spcPts val="325"/>
                        </a:spcBef>
                      </a:pPr>
                      <a:r>
                        <a:rPr sz="1400" b="1" dirty="0">
                          <a:latin typeface="Arial"/>
                          <a:cs typeface="Arial"/>
                        </a:rPr>
                        <a:t>по</a:t>
                      </a:r>
                      <a:r>
                        <a:rPr sz="1400" b="1" spc="-10" dirty="0">
                          <a:latin typeface="Arial"/>
                          <a:cs typeface="Arial"/>
                        </a:rPr>
                        <a:t> дебету</a:t>
                      </a:r>
                      <a:endParaRPr sz="1400">
                        <a:latin typeface="Arial"/>
                        <a:cs typeface="Arial"/>
                      </a:endParaRPr>
                    </a:p>
                  </a:txBody>
                  <a:tcPr marL="0" marR="0" marT="30956"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2540" algn="ctr">
                        <a:lnSpc>
                          <a:spcPct val="100000"/>
                        </a:lnSpc>
                        <a:spcBef>
                          <a:spcPts val="325"/>
                        </a:spcBef>
                      </a:pPr>
                      <a:r>
                        <a:rPr sz="1400" b="1" dirty="0">
                          <a:latin typeface="Arial"/>
                          <a:cs typeface="Arial"/>
                        </a:rPr>
                        <a:t>по</a:t>
                      </a:r>
                      <a:r>
                        <a:rPr sz="1400" b="1" spc="-10" dirty="0">
                          <a:latin typeface="Arial"/>
                          <a:cs typeface="Arial"/>
                        </a:rPr>
                        <a:t> </a:t>
                      </a:r>
                      <a:r>
                        <a:rPr sz="1400" b="1" spc="-5" dirty="0">
                          <a:latin typeface="Arial"/>
                          <a:cs typeface="Arial"/>
                        </a:rPr>
                        <a:t>кредиту</a:t>
                      </a:r>
                      <a:endParaRPr sz="1400">
                        <a:latin typeface="Arial"/>
                        <a:cs typeface="Arial"/>
                      </a:endParaRPr>
                    </a:p>
                  </a:txBody>
                  <a:tcPr marL="0" marR="0" marT="30956"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0"/>
                  </a:ext>
                </a:extLst>
              </a:tr>
              <a:tr h="812578">
                <a:tc gridSpan="2">
                  <a:txBody>
                    <a:bodyPr/>
                    <a:lstStyle/>
                    <a:p>
                      <a:pPr marL="1270" algn="ctr">
                        <a:lnSpc>
                          <a:spcPct val="100000"/>
                        </a:lnSpc>
                        <a:spcBef>
                          <a:spcPts val="330"/>
                        </a:spcBef>
                      </a:pPr>
                      <a:r>
                        <a:rPr sz="1400" spc="-5" dirty="0">
                          <a:latin typeface="Arial"/>
                          <a:cs typeface="Arial"/>
                        </a:rPr>
                        <a:t>Начисление </a:t>
                      </a:r>
                      <a:r>
                        <a:rPr sz="1400" spc="-20" dirty="0">
                          <a:latin typeface="Arial"/>
                          <a:cs typeface="Arial"/>
                        </a:rPr>
                        <a:t>доходов </a:t>
                      </a:r>
                      <a:r>
                        <a:rPr sz="1400" dirty="0">
                          <a:latin typeface="Arial"/>
                          <a:cs typeface="Arial"/>
                        </a:rPr>
                        <a:t>в </a:t>
                      </a:r>
                      <a:r>
                        <a:rPr sz="1400" spc="-5" dirty="0">
                          <a:latin typeface="Arial"/>
                          <a:cs typeface="Arial"/>
                        </a:rPr>
                        <a:t>части субсидии на </a:t>
                      </a:r>
                      <a:r>
                        <a:rPr sz="1400" dirty="0">
                          <a:latin typeface="Arial"/>
                          <a:cs typeface="Arial"/>
                        </a:rPr>
                        <a:t>иные </a:t>
                      </a:r>
                      <a:r>
                        <a:rPr sz="1400" spc="-25" dirty="0">
                          <a:latin typeface="Arial"/>
                          <a:cs typeface="Arial"/>
                        </a:rPr>
                        <a:t>цели </a:t>
                      </a:r>
                      <a:r>
                        <a:rPr sz="1400" b="1" spc="-15" dirty="0">
                          <a:latin typeface="Arial"/>
                          <a:cs typeface="Arial"/>
                        </a:rPr>
                        <a:t>текущего</a:t>
                      </a:r>
                      <a:r>
                        <a:rPr sz="1400" b="1" spc="105" dirty="0">
                          <a:latin typeface="Arial"/>
                          <a:cs typeface="Arial"/>
                        </a:rPr>
                        <a:t> </a:t>
                      </a:r>
                      <a:r>
                        <a:rPr sz="1400" b="1" spc="-10" dirty="0">
                          <a:latin typeface="Arial"/>
                          <a:cs typeface="Arial"/>
                        </a:rPr>
                        <a:t>характера</a:t>
                      </a:r>
                      <a:endParaRPr sz="1400">
                        <a:latin typeface="Arial"/>
                        <a:cs typeface="Arial"/>
                      </a:endParaRPr>
                    </a:p>
                    <a:p>
                      <a:pPr marL="726440" marR="723265" algn="ctr">
                        <a:lnSpc>
                          <a:spcPct val="106700"/>
                        </a:lnSpc>
                        <a:spcBef>
                          <a:spcPts val="815"/>
                        </a:spcBef>
                      </a:pPr>
                      <a:r>
                        <a:rPr sz="1400" spc="-5" dirty="0">
                          <a:latin typeface="Arial"/>
                          <a:cs typeface="Arial"/>
                        </a:rPr>
                        <a:t>(признание </a:t>
                      </a:r>
                      <a:r>
                        <a:rPr sz="1400" spc="-20" dirty="0">
                          <a:latin typeface="Arial"/>
                          <a:cs typeface="Arial"/>
                        </a:rPr>
                        <a:t>дохода </a:t>
                      </a:r>
                      <a:r>
                        <a:rPr sz="1400" spc="-15" dirty="0">
                          <a:latin typeface="Arial"/>
                          <a:cs typeface="Arial"/>
                        </a:rPr>
                        <a:t>текущего </a:t>
                      </a:r>
                      <a:r>
                        <a:rPr sz="1400" spc="-10" dirty="0">
                          <a:latin typeface="Arial"/>
                          <a:cs typeface="Arial"/>
                        </a:rPr>
                        <a:t>периода </a:t>
                      </a:r>
                      <a:r>
                        <a:rPr sz="1400" spc="-5" dirty="0">
                          <a:latin typeface="Arial"/>
                          <a:cs typeface="Arial"/>
                        </a:rPr>
                        <a:t>на </a:t>
                      </a:r>
                      <a:r>
                        <a:rPr sz="1400" spc="-10" dirty="0">
                          <a:latin typeface="Arial"/>
                          <a:cs typeface="Arial"/>
                        </a:rPr>
                        <a:t>основании </a:t>
                      </a:r>
                      <a:r>
                        <a:rPr sz="1400" spc="-5" dirty="0">
                          <a:latin typeface="Arial"/>
                          <a:cs typeface="Arial"/>
                        </a:rPr>
                        <a:t>акта об </a:t>
                      </a:r>
                      <a:r>
                        <a:rPr sz="1400" spc="-10" dirty="0">
                          <a:latin typeface="Arial"/>
                          <a:cs typeface="Arial"/>
                        </a:rPr>
                        <a:t>исполнении  </a:t>
                      </a:r>
                      <a:r>
                        <a:rPr sz="1400" spc="-15" dirty="0">
                          <a:latin typeface="Arial"/>
                          <a:cs typeface="Arial"/>
                        </a:rPr>
                        <a:t>обязательств </a:t>
                      </a:r>
                      <a:r>
                        <a:rPr sz="1400" dirty="0">
                          <a:latin typeface="Arial"/>
                          <a:cs typeface="Arial"/>
                        </a:rPr>
                        <a:t>по</a:t>
                      </a:r>
                      <a:r>
                        <a:rPr sz="1400" spc="-10" dirty="0">
                          <a:latin typeface="Arial"/>
                          <a:cs typeface="Arial"/>
                        </a:rPr>
                        <a:t> </a:t>
                      </a:r>
                      <a:r>
                        <a:rPr sz="1400" spc="-5" dirty="0">
                          <a:latin typeface="Arial"/>
                          <a:cs typeface="Arial"/>
                        </a:rPr>
                        <a:t>соглашению):</a:t>
                      </a:r>
                      <a:endParaRPr sz="1400">
                        <a:latin typeface="Arial"/>
                        <a:cs typeface="Arial"/>
                      </a:endParaRPr>
                    </a:p>
                  </a:txBody>
                  <a:tcPr marL="0" marR="0" marT="31433"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BF0DE"/>
                    </a:solidFill>
                  </a:tcPr>
                </a:tc>
                <a:tc hMerge="1">
                  <a:txBody>
                    <a:bodyPr/>
                    <a:lstStyle/>
                    <a:p>
                      <a:endParaRPr/>
                    </a:p>
                  </a:txBody>
                  <a:tcPr marL="0" marR="0" marT="0" marB="0"/>
                </a:tc>
                <a:extLst>
                  <a:ext uri="{0D108BD9-81ED-4DB2-BD59-A6C34878D82A}">
                    <a16:rowId xmlns:a16="http://schemas.microsoft.com/office/drawing/2014/main" val="10001"/>
                  </a:ext>
                </a:extLst>
              </a:tr>
              <a:tr h="330803">
                <a:tc>
                  <a:txBody>
                    <a:bodyPr/>
                    <a:lstStyle/>
                    <a:p>
                      <a:pPr marL="22860">
                        <a:lnSpc>
                          <a:spcPct val="100000"/>
                        </a:lnSpc>
                        <a:spcBef>
                          <a:spcPts val="355"/>
                        </a:spcBef>
                      </a:pPr>
                      <a:r>
                        <a:rPr sz="1400" spc="-5" dirty="0">
                          <a:latin typeface="Arial"/>
                          <a:cs typeface="Arial"/>
                        </a:rPr>
                        <a:t>0706 0000000000 </a:t>
                      </a:r>
                      <a:r>
                        <a:rPr sz="1400" spc="-5" dirty="0" smtClean="0">
                          <a:latin typeface="Arial"/>
                          <a:cs typeface="Arial"/>
                        </a:rPr>
                        <a:t>1</a:t>
                      </a:r>
                      <a:r>
                        <a:rPr lang="ru-RU" sz="1400" spc="-5" dirty="0" smtClean="0">
                          <a:latin typeface="Arial"/>
                          <a:cs typeface="Arial"/>
                        </a:rPr>
                        <a:t>5</a:t>
                      </a:r>
                      <a:r>
                        <a:rPr sz="1400" spc="-5" dirty="0" smtClean="0">
                          <a:latin typeface="Arial"/>
                          <a:cs typeface="Arial"/>
                        </a:rPr>
                        <a:t>0 </a:t>
                      </a:r>
                      <a:r>
                        <a:rPr sz="1400" spc="-5" dirty="0">
                          <a:latin typeface="Arial"/>
                          <a:cs typeface="Arial"/>
                        </a:rPr>
                        <a:t>5 401 </a:t>
                      </a:r>
                      <a:r>
                        <a:rPr sz="1400" b="1" spc="-5" dirty="0">
                          <a:latin typeface="Arial"/>
                          <a:cs typeface="Arial"/>
                        </a:rPr>
                        <a:t>40</a:t>
                      </a:r>
                      <a:r>
                        <a:rPr sz="1400" b="1" spc="25" dirty="0">
                          <a:latin typeface="Arial"/>
                          <a:cs typeface="Arial"/>
                        </a:rPr>
                        <a:t> </a:t>
                      </a:r>
                      <a:r>
                        <a:rPr sz="1400" b="1" spc="-10" dirty="0">
                          <a:latin typeface="Arial"/>
                          <a:cs typeface="Arial"/>
                        </a:rPr>
                        <a:t>152</a:t>
                      </a:r>
                      <a:endParaRPr sz="1400" dirty="0">
                        <a:latin typeface="Arial"/>
                        <a:cs typeface="Arial"/>
                      </a:endParaRPr>
                    </a:p>
                  </a:txBody>
                  <a:tcPr marL="0" marR="0" marT="33814"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05" algn="ctr">
                        <a:lnSpc>
                          <a:spcPct val="100000"/>
                        </a:lnSpc>
                        <a:spcBef>
                          <a:spcPts val="355"/>
                        </a:spcBef>
                      </a:pPr>
                      <a:r>
                        <a:rPr sz="1400" spc="-5" dirty="0">
                          <a:latin typeface="Arial"/>
                          <a:cs typeface="Arial"/>
                        </a:rPr>
                        <a:t>0706 0000000000 </a:t>
                      </a:r>
                      <a:r>
                        <a:rPr sz="1400" spc="-5" dirty="0" smtClean="0">
                          <a:latin typeface="Arial"/>
                          <a:cs typeface="Arial"/>
                        </a:rPr>
                        <a:t>1</a:t>
                      </a:r>
                      <a:r>
                        <a:rPr lang="ru-RU" sz="1400" spc="-5" dirty="0" smtClean="0">
                          <a:latin typeface="Arial"/>
                          <a:cs typeface="Arial"/>
                        </a:rPr>
                        <a:t>5</a:t>
                      </a:r>
                      <a:r>
                        <a:rPr sz="1400" spc="-5" dirty="0" smtClean="0">
                          <a:latin typeface="Arial"/>
                          <a:cs typeface="Arial"/>
                        </a:rPr>
                        <a:t>0 </a:t>
                      </a:r>
                      <a:r>
                        <a:rPr sz="1400" spc="-5" dirty="0">
                          <a:latin typeface="Arial"/>
                          <a:cs typeface="Arial"/>
                        </a:rPr>
                        <a:t>5 401 1</a:t>
                      </a:r>
                      <a:r>
                        <a:rPr sz="1400" b="1" spc="-5" dirty="0">
                          <a:latin typeface="Arial"/>
                          <a:cs typeface="Arial"/>
                        </a:rPr>
                        <a:t>0</a:t>
                      </a:r>
                      <a:r>
                        <a:rPr sz="1400" b="1" spc="45" dirty="0">
                          <a:latin typeface="Arial"/>
                          <a:cs typeface="Arial"/>
                        </a:rPr>
                        <a:t> </a:t>
                      </a:r>
                      <a:r>
                        <a:rPr sz="1400" spc="-10" dirty="0">
                          <a:latin typeface="Arial"/>
                          <a:cs typeface="Arial"/>
                        </a:rPr>
                        <a:t>152</a:t>
                      </a:r>
                      <a:endParaRPr sz="1400" dirty="0">
                        <a:latin typeface="Arial"/>
                        <a:cs typeface="Arial"/>
                      </a:endParaRPr>
                    </a:p>
                  </a:txBody>
                  <a:tcPr marL="0" marR="0" marT="33814"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2"/>
                  </a:ext>
                </a:extLst>
              </a:tr>
              <a:tr h="812578">
                <a:tc gridSpan="2">
                  <a:txBody>
                    <a:bodyPr/>
                    <a:lstStyle/>
                    <a:p>
                      <a:pPr algn="ctr">
                        <a:lnSpc>
                          <a:spcPct val="100000"/>
                        </a:lnSpc>
                        <a:spcBef>
                          <a:spcPts val="330"/>
                        </a:spcBef>
                      </a:pPr>
                      <a:r>
                        <a:rPr sz="1400" spc="-5" dirty="0">
                          <a:latin typeface="Arial"/>
                          <a:cs typeface="Arial"/>
                        </a:rPr>
                        <a:t>Начисление </a:t>
                      </a:r>
                      <a:r>
                        <a:rPr sz="1400" spc="-20" dirty="0">
                          <a:latin typeface="Arial"/>
                          <a:cs typeface="Arial"/>
                        </a:rPr>
                        <a:t>доходов </a:t>
                      </a:r>
                      <a:r>
                        <a:rPr sz="1400" dirty="0">
                          <a:latin typeface="Arial"/>
                          <a:cs typeface="Arial"/>
                        </a:rPr>
                        <a:t>в </a:t>
                      </a:r>
                      <a:r>
                        <a:rPr sz="1400" spc="-5" dirty="0">
                          <a:latin typeface="Arial"/>
                          <a:cs typeface="Arial"/>
                        </a:rPr>
                        <a:t>части субсидии на </a:t>
                      </a:r>
                      <a:r>
                        <a:rPr sz="1400" dirty="0">
                          <a:latin typeface="Arial"/>
                          <a:cs typeface="Arial"/>
                        </a:rPr>
                        <a:t>иные </a:t>
                      </a:r>
                      <a:r>
                        <a:rPr sz="1400" spc="-25" dirty="0">
                          <a:latin typeface="Arial"/>
                          <a:cs typeface="Arial"/>
                        </a:rPr>
                        <a:t>цели </a:t>
                      </a:r>
                      <a:r>
                        <a:rPr sz="1400" b="1" spc="-10" dirty="0">
                          <a:latin typeface="Arial"/>
                          <a:cs typeface="Arial"/>
                        </a:rPr>
                        <a:t>капитального</a:t>
                      </a:r>
                      <a:r>
                        <a:rPr sz="1400" b="1" spc="110" dirty="0">
                          <a:latin typeface="Arial"/>
                          <a:cs typeface="Arial"/>
                        </a:rPr>
                        <a:t> </a:t>
                      </a:r>
                      <a:r>
                        <a:rPr sz="1400" b="1" spc="-10" dirty="0">
                          <a:latin typeface="Arial"/>
                          <a:cs typeface="Arial"/>
                        </a:rPr>
                        <a:t>характера</a:t>
                      </a:r>
                      <a:endParaRPr sz="1400" dirty="0">
                        <a:latin typeface="Arial"/>
                        <a:cs typeface="Arial"/>
                      </a:endParaRPr>
                    </a:p>
                    <a:p>
                      <a:pPr marL="726440" marR="723265" algn="ctr">
                        <a:lnSpc>
                          <a:spcPct val="106700"/>
                        </a:lnSpc>
                        <a:spcBef>
                          <a:spcPts val="815"/>
                        </a:spcBef>
                      </a:pPr>
                      <a:r>
                        <a:rPr sz="1400" spc="-5" dirty="0">
                          <a:latin typeface="Arial"/>
                          <a:cs typeface="Arial"/>
                        </a:rPr>
                        <a:t>(признание </a:t>
                      </a:r>
                      <a:r>
                        <a:rPr sz="1400" spc="-20" dirty="0">
                          <a:latin typeface="Arial"/>
                          <a:cs typeface="Arial"/>
                        </a:rPr>
                        <a:t>дохода </a:t>
                      </a:r>
                      <a:r>
                        <a:rPr sz="1400" spc="-15" dirty="0">
                          <a:latin typeface="Arial"/>
                          <a:cs typeface="Arial"/>
                        </a:rPr>
                        <a:t>текущего </a:t>
                      </a:r>
                      <a:r>
                        <a:rPr sz="1400" spc="-10" dirty="0">
                          <a:latin typeface="Arial"/>
                          <a:cs typeface="Arial"/>
                        </a:rPr>
                        <a:t>периода </a:t>
                      </a:r>
                      <a:r>
                        <a:rPr sz="1400" spc="-5" dirty="0">
                          <a:latin typeface="Arial"/>
                          <a:cs typeface="Arial"/>
                        </a:rPr>
                        <a:t>на </a:t>
                      </a:r>
                      <a:r>
                        <a:rPr sz="1400" spc="-10" dirty="0">
                          <a:latin typeface="Arial"/>
                          <a:cs typeface="Arial"/>
                        </a:rPr>
                        <a:t>основании </a:t>
                      </a:r>
                      <a:r>
                        <a:rPr sz="1400" spc="-5" dirty="0">
                          <a:latin typeface="Arial"/>
                          <a:cs typeface="Arial"/>
                        </a:rPr>
                        <a:t>акта об </a:t>
                      </a:r>
                      <a:r>
                        <a:rPr sz="1400" spc="-10" dirty="0">
                          <a:latin typeface="Arial"/>
                          <a:cs typeface="Arial"/>
                        </a:rPr>
                        <a:t>исполнении  </a:t>
                      </a:r>
                      <a:r>
                        <a:rPr sz="1400" spc="-15" dirty="0">
                          <a:latin typeface="Arial"/>
                          <a:cs typeface="Arial"/>
                        </a:rPr>
                        <a:t>обязательств </a:t>
                      </a:r>
                      <a:r>
                        <a:rPr sz="1400" dirty="0">
                          <a:latin typeface="Arial"/>
                          <a:cs typeface="Arial"/>
                        </a:rPr>
                        <a:t>по</a:t>
                      </a:r>
                      <a:r>
                        <a:rPr sz="1400" spc="-10" dirty="0">
                          <a:latin typeface="Arial"/>
                          <a:cs typeface="Arial"/>
                        </a:rPr>
                        <a:t> </a:t>
                      </a:r>
                      <a:r>
                        <a:rPr sz="1400" spc="-5" dirty="0">
                          <a:latin typeface="Arial"/>
                          <a:cs typeface="Arial"/>
                        </a:rPr>
                        <a:t>соглашению):</a:t>
                      </a:r>
                      <a:endParaRPr sz="1400" dirty="0">
                        <a:latin typeface="Arial"/>
                        <a:cs typeface="Arial"/>
                      </a:endParaRPr>
                    </a:p>
                  </a:txBody>
                  <a:tcPr marL="0" marR="0" marT="31433"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BF0DE"/>
                    </a:solidFill>
                  </a:tcPr>
                </a:tc>
                <a:tc hMerge="1">
                  <a:txBody>
                    <a:bodyPr/>
                    <a:lstStyle/>
                    <a:p>
                      <a:endParaRPr/>
                    </a:p>
                  </a:txBody>
                  <a:tcPr marL="0" marR="0" marT="0" marB="0"/>
                </a:tc>
                <a:extLst>
                  <a:ext uri="{0D108BD9-81ED-4DB2-BD59-A6C34878D82A}">
                    <a16:rowId xmlns:a16="http://schemas.microsoft.com/office/drawing/2014/main" val="10003"/>
                  </a:ext>
                </a:extLst>
              </a:tr>
              <a:tr h="487585">
                <a:tc>
                  <a:txBody>
                    <a:bodyPr/>
                    <a:lstStyle/>
                    <a:p>
                      <a:pPr marL="22860">
                        <a:lnSpc>
                          <a:spcPct val="100000"/>
                        </a:lnSpc>
                        <a:spcBef>
                          <a:spcPts val="355"/>
                        </a:spcBef>
                      </a:pPr>
                      <a:r>
                        <a:rPr sz="1400" spc="-5" dirty="0">
                          <a:latin typeface="Arial"/>
                          <a:cs typeface="Arial"/>
                        </a:rPr>
                        <a:t>0706 0000000000 </a:t>
                      </a:r>
                      <a:r>
                        <a:rPr sz="1400" spc="-5" dirty="0" smtClean="0">
                          <a:latin typeface="Arial"/>
                          <a:cs typeface="Arial"/>
                        </a:rPr>
                        <a:t>1</a:t>
                      </a:r>
                      <a:r>
                        <a:rPr lang="ru-RU" sz="1400" spc="-5" dirty="0" smtClean="0">
                          <a:latin typeface="Arial"/>
                          <a:cs typeface="Arial"/>
                        </a:rPr>
                        <a:t>5</a:t>
                      </a:r>
                      <a:r>
                        <a:rPr sz="1400" spc="-5" dirty="0" smtClean="0">
                          <a:latin typeface="Arial"/>
                          <a:cs typeface="Arial"/>
                        </a:rPr>
                        <a:t>0 </a:t>
                      </a:r>
                      <a:r>
                        <a:rPr sz="1400" spc="-5" dirty="0">
                          <a:latin typeface="Arial"/>
                          <a:cs typeface="Arial"/>
                        </a:rPr>
                        <a:t>5 401 </a:t>
                      </a:r>
                      <a:r>
                        <a:rPr sz="1400" b="1" spc="-5" dirty="0">
                          <a:latin typeface="Arial"/>
                          <a:cs typeface="Arial"/>
                        </a:rPr>
                        <a:t>40</a:t>
                      </a:r>
                      <a:r>
                        <a:rPr sz="1400" b="1" spc="25" dirty="0">
                          <a:latin typeface="Arial"/>
                          <a:cs typeface="Arial"/>
                        </a:rPr>
                        <a:t> </a:t>
                      </a:r>
                      <a:r>
                        <a:rPr sz="1400" b="1" spc="-10" dirty="0">
                          <a:solidFill>
                            <a:srgbClr val="403052"/>
                          </a:solidFill>
                          <a:latin typeface="Arial"/>
                          <a:cs typeface="Arial"/>
                        </a:rPr>
                        <a:t>162</a:t>
                      </a:r>
                      <a:endParaRPr sz="1400" dirty="0">
                        <a:latin typeface="Arial"/>
                        <a:cs typeface="Arial"/>
                      </a:endParaRPr>
                    </a:p>
                  </a:txBody>
                  <a:tcPr marL="0" marR="0" marT="33814"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a:txBody>
                    <a:bodyPr/>
                    <a:lstStyle/>
                    <a:p>
                      <a:pPr marL="1905" algn="ctr">
                        <a:lnSpc>
                          <a:spcPct val="100000"/>
                        </a:lnSpc>
                        <a:spcBef>
                          <a:spcPts val="355"/>
                        </a:spcBef>
                      </a:pPr>
                      <a:r>
                        <a:rPr sz="1400" spc="-5" dirty="0">
                          <a:latin typeface="Arial"/>
                          <a:cs typeface="Arial"/>
                        </a:rPr>
                        <a:t>0706 0000000000 </a:t>
                      </a:r>
                      <a:r>
                        <a:rPr sz="1400" spc="-5" dirty="0" smtClean="0">
                          <a:latin typeface="Arial"/>
                          <a:cs typeface="Arial"/>
                        </a:rPr>
                        <a:t>1</a:t>
                      </a:r>
                      <a:r>
                        <a:rPr lang="ru-RU" sz="1400" spc="-5" dirty="0" smtClean="0">
                          <a:latin typeface="Arial"/>
                          <a:cs typeface="Arial"/>
                        </a:rPr>
                        <a:t>5</a:t>
                      </a:r>
                      <a:r>
                        <a:rPr sz="1400" spc="-5" dirty="0" smtClean="0">
                          <a:latin typeface="Arial"/>
                          <a:cs typeface="Arial"/>
                        </a:rPr>
                        <a:t>0 </a:t>
                      </a:r>
                      <a:r>
                        <a:rPr sz="1400" spc="-5" dirty="0">
                          <a:latin typeface="Arial"/>
                          <a:cs typeface="Arial"/>
                        </a:rPr>
                        <a:t>5 401 1</a:t>
                      </a:r>
                      <a:r>
                        <a:rPr sz="1400" b="1" spc="-5" dirty="0">
                          <a:latin typeface="Arial"/>
                          <a:cs typeface="Arial"/>
                        </a:rPr>
                        <a:t>0</a:t>
                      </a:r>
                      <a:r>
                        <a:rPr sz="1400" b="1" spc="45" dirty="0">
                          <a:latin typeface="Arial"/>
                          <a:cs typeface="Arial"/>
                        </a:rPr>
                        <a:t> </a:t>
                      </a:r>
                      <a:r>
                        <a:rPr sz="1400" b="1" spc="-10" dirty="0">
                          <a:solidFill>
                            <a:srgbClr val="403052"/>
                          </a:solidFill>
                          <a:latin typeface="Arial"/>
                          <a:cs typeface="Arial"/>
                        </a:rPr>
                        <a:t>162</a:t>
                      </a:r>
                      <a:endParaRPr sz="1400" dirty="0">
                        <a:latin typeface="Arial"/>
                        <a:cs typeface="Arial"/>
                      </a:endParaRPr>
                    </a:p>
                  </a:txBody>
                  <a:tcPr marL="0" marR="0" marT="33814"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4"/>
                  </a:ext>
                </a:extLst>
              </a:tr>
            </a:tbl>
          </a:graphicData>
        </a:graphic>
      </p:graphicFrame>
      <p:sp>
        <p:nvSpPr>
          <p:cNvPr id="4" name="Выноска со стрелкой вниз 3"/>
          <p:cNvSpPr/>
          <p:nvPr/>
        </p:nvSpPr>
        <p:spPr>
          <a:xfrm>
            <a:off x="1839191" y="907127"/>
            <a:ext cx="5143500" cy="692035"/>
          </a:xfrm>
          <a:prstGeom prst="downArrowCallout">
            <a:avLst/>
          </a:prstGeom>
          <a:solidFill>
            <a:schemeClr val="accent3">
              <a:lumMod val="20000"/>
              <a:lumOff val="80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1F497D">
                    <a:lumMod val="75000"/>
                  </a:srgbClr>
                </a:solidFill>
                <a:effectLst/>
                <a:uLnTx/>
                <a:uFillTx/>
                <a:latin typeface="Calibri"/>
                <a:ea typeface="+mn-ea"/>
                <a:cs typeface="+mn-cs"/>
              </a:rPr>
              <a:t>На основании отчета о достижении результата, гр.17. Отчета </a:t>
            </a:r>
          </a:p>
        </p:txBody>
      </p:sp>
    </p:spTree>
    <p:extLst>
      <p:ext uri="{BB962C8B-B14F-4D97-AF65-F5344CB8AC3E}">
        <p14:creationId xmlns:p14="http://schemas.microsoft.com/office/powerpoint/2010/main" val="139552200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619858" y="1699022"/>
            <a:ext cx="7381142" cy="1790700"/>
          </a:xfrm>
        </p:spPr>
        <p:txBody>
          <a:bodyPr>
            <a:normAutofit fontScale="90000"/>
          </a:bodyPr>
          <a:lstStyle/>
          <a:p>
            <a:r>
              <a:rPr lang="ru-RU" b="1" dirty="0">
                <a:solidFill>
                  <a:schemeClr val="accent3">
                    <a:lumMod val="75000"/>
                  </a:schemeClr>
                </a:solidFill>
              </a:rPr>
              <a:t/>
            </a:r>
            <a:br>
              <a:rPr lang="ru-RU" b="1" dirty="0">
                <a:solidFill>
                  <a:schemeClr val="accent3">
                    <a:lumMod val="75000"/>
                  </a:schemeClr>
                </a:solidFill>
              </a:rPr>
            </a:br>
            <a:r>
              <a:rPr lang="ru-RU" b="1" dirty="0" smtClean="0">
                <a:solidFill>
                  <a:schemeClr val="accent6">
                    <a:lumMod val="50000"/>
                  </a:schemeClr>
                </a:solidFill>
              </a:rPr>
              <a:t>Федеральный </a:t>
            </a:r>
            <a:r>
              <a:rPr lang="ru-RU" b="1" dirty="0">
                <a:solidFill>
                  <a:schemeClr val="accent6">
                    <a:lumMod val="50000"/>
                  </a:schemeClr>
                </a:solidFill>
              </a:rPr>
              <a:t>закон </a:t>
            </a:r>
            <a:r>
              <a:rPr lang="ru-RU" b="1" dirty="0" smtClean="0">
                <a:solidFill>
                  <a:schemeClr val="accent6">
                    <a:lumMod val="50000"/>
                  </a:schemeClr>
                </a:solidFill>
              </a:rPr>
              <a:t/>
            </a:r>
            <a:br>
              <a:rPr lang="ru-RU" b="1" dirty="0" smtClean="0">
                <a:solidFill>
                  <a:schemeClr val="accent6">
                    <a:lumMod val="50000"/>
                  </a:schemeClr>
                </a:solidFill>
              </a:rPr>
            </a:br>
            <a:r>
              <a:rPr lang="ru-RU" b="1" dirty="0" smtClean="0">
                <a:solidFill>
                  <a:schemeClr val="accent6">
                    <a:lumMod val="50000"/>
                  </a:schemeClr>
                </a:solidFill>
              </a:rPr>
              <a:t>от </a:t>
            </a:r>
            <a:r>
              <a:rPr lang="ru-RU" b="1" dirty="0">
                <a:solidFill>
                  <a:schemeClr val="accent6">
                    <a:lumMod val="50000"/>
                  </a:schemeClr>
                </a:solidFill>
              </a:rPr>
              <a:t>21.11.2022 № 448-ФЗ </a:t>
            </a:r>
            <a:br>
              <a:rPr lang="ru-RU" b="1" dirty="0">
                <a:solidFill>
                  <a:schemeClr val="accent6">
                    <a:lumMod val="50000"/>
                  </a:schemeClr>
                </a:solidFill>
              </a:rPr>
            </a:br>
            <a:endParaRPr lang="ru-RU" b="1" dirty="0">
              <a:solidFill>
                <a:schemeClr val="accent6">
                  <a:lumMod val="50000"/>
                </a:schemeClr>
              </a:solidFill>
            </a:endParaRPr>
          </a:p>
        </p:txBody>
      </p:sp>
      <p:sp>
        <p:nvSpPr>
          <p:cNvPr id="3" name="Подзаголовок 2"/>
          <p:cNvSpPr>
            <a:spLocks noGrp="1"/>
          </p:cNvSpPr>
          <p:nvPr>
            <p:ph type="subTitle" idx="1"/>
          </p:nvPr>
        </p:nvSpPr>
        <p:spPr>
          <a:xfrm>
            <a:off x="107504" y="3140968"/>
            <a:ext cx="8928992" cy="2269365"/>
          </a:xfrm>
        </p:spPr>
        <p:txBody>
          <a:bodyPr>
            <a:normAutofit/>
          </a:bodyPr>
          <a:lstStyle/>
          <a:p>
            <a:r>
              <a:rPr lang="ru-RU" b="1" dirty="0">
                <a:solidFill>
                  <a:schemeClr val="accent3">
                    <a:lumMod val="75000"/>
                  </a:schemeClr>
                </a:solidFill>
              </a:rPr>
              <a:t>О внесении изменений в Бюджетный кодекс Российской Федерации и отдельные законодательные акты Российской Федерации, приостановлении действия отдельных положений Бюджетного кодекса Российской Федерации, признании утратившими силу отдельных положений законодательных актов Российской Федерации и об установлении особенностей исполнения бюджетов бюджетной системы Российской Федерации в 2023 </a:t>
            </a:r>
            <a:r>
              <a:rPr lang="ru-RU" b="1" dirty="0" smtClean="0">
                <a:solidFill>
                  <a:schemeClr val="accent3">
                    <a:lumMod val="75000"/>
                  </a:schemeClr>
                </a:solidFill>
              </a:rPr>
              <a:t>году</a:t>
            </a:r>
            <a:endParaRPr lang="ru-RU" dirty="0" smtClean="0"/>
          </a:p>
        </p:txBody>
      </p:sp>
      <p:pic>
        <p:nvPicPr>
          <p:cNvPr id="7169" name="Picture 1" descr="doc"/>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333375" cy="381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6557791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Овал 3"/>
          <p:cNvSpPr/>
          <p:nvPr/>
        </p:nvSpPr>
        <p:spPr>
          <a:xfrm>
            <a:off x="755577" y="1197033"/>
            <a:ext cx="7776864" cy="4281054"/>
          </a:xfrm>
          <a:prstGeom prst="ellipse">
            <a:avLst/>
          </a:prstGeom>
          <a:solidFill>
            <a:schemeClr val="accent6">
              <a:lumMod val="20000"/>
              <a:lumOff val="80000"/>
              <a:alpha val="90000"/>
            </a:schemeClr>
          </a:solidFill>
          <a:ln>
            <a:solidFill>
              <a:schemeClr val="accent6">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18" tIns="45710" rIns="91418" bIns="45710" rtlCol="0" anchor="ctr"/>
          <a:lstStyle/>
          <a:p>
            <a:pPr algn="ctr" defTabSz="685642">
              <a:defRPr/>
            </a:pPr>
            <a:r>
              <a:rPr lang="ru-RU" sz="4000" b="1" dirty="0">
                <a:solidFill>
                  <a:schemeClr val="accent6">
                    <a:lumMod val="75000"/>
                  </a:schemeClr>
                </a:solidFill>
                <a:latin typeface="Arial" panose="020B0604020202020204" pitchFamily="34" charset="0"/>
                <a:cs typeface="Arial" panose="020B0604020202020204" pitchFamily="34" charset="0"/>
              </a:rPr>
              <a:t>Новые типовые формы </a:t>
            </a:r>
            <a:r>
              <a:rPr lang="ru-RU" sz="4000" b="1" dirty="0" smtClean="0">
                <a:solidFill>
                  <a:schemeClr val="accent6">
                    <a:lumMod val="75000"/>
                  </a:schemeClr>
                </a:solidFill>
                <a:latin typeface="Arial" panose="020B0604020202020204" pitchFamily="34" charset="0"/>
                <a:cs typeface="Arial" panose="020B0604020202020204" pitchFamily="34" charset="0"/>
              </a:rPr>
              <a:t>соглашений</a:t>
            </a:r>
            <a:endParaRPr lang="ru-RU" sz="4000" b="1" dirty="0">
              <a:solidFill>
                <a:schemeClr val="accent6">
                  <a:lumMod val="7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29168468"/>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Таблица 4"/>
          <p:cNvGraphicFramePr>
            <a:graphicFrameLocks noGrp="1"/>
          </p:cNvGraphicFramePr>
          <p:nvPr>
            <p:extLst/>
          </p:nvPr>
        </p:nvGraphicFramePr>
        <p:xfrm>
          <a:off x="99754" y="857249"/>
          <a:ext cx="8965274" cy="4905935"/>
        </p:xfrm>
        <a:graphic>
          <a:graphicData uri="http://schemas.openxmlformats.org/drawingml/2006/table">
            <a:tbl>
              <a:tblPr/>
              <a:tblGrid>
                <a:gridCol w="768278">
                  <a:extLst>
                    <a:ext uri="{9D8B030D-6E8A-4147-A177-3AD203B41FA5}">
                      <a16:colId xmlns:a16="http://schemas.microsoft.com/office/drawing/2014/main" val="1912979089"/>
                    </a:ext>
                  </a:extLst>
                </a:gridCol>
                <a:gridCol w="427496">
                  <a:extLst>
                    <a:ext uri="{9D8B030D-6E8A-4147-A177-3AD203B41FA5}">
                      <a16:colId xmlns:a16="http://schemas.microsoft.com/office/drawing/2014/main" val="2755301990"/>
                    </a:ext>
                  </a:extLst>
                </a:gridCol>
                <a:gridCol w="717870">
                  <a:extLst>
                    <a:ext uri="{9D8B030D-6E8A-4147-A177-3AD203B41FA5}">
                      <a16:colId xmlns:a16="http://schemas.microsoft.com/office/drawing/2014/main" val="3286838563"/>
                    </a:ext>
                  </a:extLst>
                </a:gridCol>
                <a:gridCol w="766262">
                  <a:extLst>
                    <a:ext uri="{9D8B030D-6E8A-4147-A177-3AD203B41FA5}">
                      <a16:colId xmlns:a16="http://schemas.microsoft.com/office/drawing/2014/main" val="3052004435"/>
                    </a:ext>
                  </a:extLst>
                </a:gridCol>
                <a:gridCol w="524283">
                  <a:extLst>
                    <a:ext uri="{9D8B030D-6E8A-4147-A177-3AD203B41FA5}">
                      <a16:colId xmlns:a16="http://schemas.microsoft.com/office/drawing/2014/main" val="860158824"/>
                    </a:ext>
                  </a:extLst>
                </a:gridCol>
                <a:gridCol w="661403">
                  <a:extLst>
                    <a:ext uri="{9D8B030D-6E8A-4147-A177-3AD203B41FA5}">
                      <a16:colId xmlns:a16="http://schemas.microsoft.com/office/drawing/2014/main" val="4036849690"/>
                    </a:ext>
                  </a:extLst>
                </a:gridCol>
                <a:gridCol w="725936">
                  <a:extLst>
                    <a:ext uri="{9D8B030D-6E8A-4147-A177-3AD203B41FA5}">
                      <a16:colId xmlns:a16="http://schemas.microsoft.com/office/drawing/2014/main" val="430017170"/>
                    </a:ext>
                  </a:extLst>
                </a:gridCol>
                <a:gridCol w="766262">
                  <a:extLst>
                    <a:ext uri="{9D8B030D-6E8A-4147-A177-3AD203B41FA5}">
                      <a16:colId xmlns:a16="http://schemas.microsoft.com/office/drawing/2014/main" val="1406875708"/>
                    </a:ext>
                  </a:extLst>
                </a:gridCol>
                <a:gridCol w="766262">
                  <a:extLst>
                    <a:ext uri="{9D8B030D-6E8A-4147-A177-3AD203B41FA5}">
                      <a16:colId xmlns:a16="http://schemas.microsoft.com/office/drawing/2014/main" val="3188586792"/>
                    </a:ext>
                  </a:extLst>
                </a:gridCol>
                <a:gridCol w="734000">
                  <a:extLst>
                    <a:ext uri="{9D8B030D-6E8A-4147-A177-3AD203B41FA5}">
                      <a16:colId xmlns:a16="http://schemas.microsoft.com/office/drawing/2014/main" val="1748654855"/>
                    </a:ext>
                  </a:extLst>
                </a:gridCol>
                <a:gridCol w="768278">
                  <a:extLst>
                    <a:ext uri="{9D8B030D-6E8A-4147-A177-3AD203B41FA5}">
                      <a16:colId xmlns:a16="http://schemas.microsoft.com/office/drawing/2014/main" val="2043758042"/>
                    </a:ext>
                  </a:extLst>
                </a:gridCol>
                <a:gridCol w="645274">
                  <a:extLst>
                    <a:ext uri="{9D8B030D-6E8A-4147-A177-3AD203B41FA5}">
                      <a16:colId xmlns:a16="http://schemas.microsoft.com/office/drawing/2014/main" val="2881967031"/>
                    </a:ext>
                  </a:extLst>
                </a:gridCol>
                <a:gridCol w="693670">
                  <a:extLst>
                    <a:ext uri="{9D8B030D-6E8A-4147-A177-3AD203B41FA5}">
                      <a16:colId xmlns:a16="http://schemas.microsoft.com/office/drawing/2014/main" val="2566954098"/>
                    </a:ext>
                  </a:extLst>
                </a:gridCol>
              </a:tblGrid>
              <a:tr h="239936">
                <a:tc gridSpan="13">
                  <a:txBody>
                    <a:bodyPr/>
                    <a:lstStyle/>
                    <a:p>
                      <a:pPr algn="ctr" fontAlgn="ctr"/>
                      <a:r>
                        <a:rPr lang="ru-RU" sz="900" b="1" i="0" u="none" strike="noStrike" dirty="0">
                          <a:solidFill>
                            <a:srgbClr val="000000"/>
                          </a:solidFill>
                          <a:effectLst/>
                          <a:latin typeface="Arial" panose="020B0604020202020204" pitchFamily="34" charset="0"/>
                          <a:cs typeface="Arial" panose="020B0604020202020204" pitchFamily="34" charset="0"/>
                        </a:rPr>
                        <a:t>2. Сведения о принятии отчета о достижении значений результатов предоставления Субсидии </a:t>
                      </a:r>
                      <a:r>
                        <a:rPr lang="ru-RU" sz="900" b="1" i="0" u="none" strike="noStrike" baseline="30000" dirty="0">
                          <a:solidFill>
                            <a:schemeClr val="tx2">
                              <a:lumMod val="75000"/>
                            </a:schemeClr>
                          </a:solidFill>
                          <a:effectLst/>
                          <a:latin typeface="Arial" panose="020B0604020202020204" pitchFamily="34" charset="0"/>
                          <a:cs typeface="Arial" panose="020B0604020202020204" pitchFamily="34" charset="0"/>
                        </a:rPr>
                        <a:t>11</a:t>
                      </a:r>
                      <a:endParaRPr lang="ru-RU" sz="900" b="1" i="0" u="none" strike="noStrike" dirty="0">
                        <a:solidFill>
                          <a:schemeClr val="tx2">
                            <a:lumMod val="75000"/>
                          </a:schemeClr>
                        </a:solidFill>
                        <a:effectLst/>
                        <a:latin typeface="Arial" panose="020B0604020202020204" pitchFamily="34" charset="0"/>
                        <a:cs typeface="Arial" panose="020B0604020202020204" pitchFamily="34" charset="0"/>
                      </a:endParaRPr>
                    </a:p>
                  </a:txBody>
                  <a:tcPr marL="1055" marR="1055" marT="1055" marB="0" anchor="ctr">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772839585"/>
                  </a:ext>
                </a:extLst>
              </a:tr>
              <a:tr h="181369">
                <a:tc>
                  <a:txBody>
                    <a:bodyPr/>
                    <a:lstStyle/>
                    <a:p>
                      <a:pPr algn="l" fontAlgn="ctr"/>
                      <a:r>
                        <a:rPr lang="ru-RU" sz="900" b="1" i="0" u="none" strike="noStrike" dirty="0">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977489068"/>
                  </a:ext>
                </a:extLst>
              </a:tr>
              <a:tr h="271927">
                <a:tc rowSpan="2" gridSpan="3">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Наименование показателя</a:t>
                      </a:r>
                    </a:p>
                  </a:txBody>
                  <a:tcPr marL="1055" marR="1055" marT="105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2" hMerge="1">
                  <a:txBody>
                    <a:bodyPr/>
                    <a:lstStyle/>
                    <a:p>
                      <a:endParaRPr lang="ru-RU"/>
                    </a:p>
                  </a:txBody>
                  <a:tcPr/>
                </a:tc>
                <a:tc rowSpan="2" gridSpan="5">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Код по бюджетной классификации федерального бюджета</a:t>
                      </a:r>
                    </a:p>
                  </a:txBody>
                  <a:tcPr marL="1055" marR="1055" marT="105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КОСГУ</a:t>
                      </a:r>
                    </a:p>
                  </a:txBody>
                  <a:tcPr marL="1055" marR="1055" marT="105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4">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Сумма</a:t>
                      </a:r>
                    </a:p>
                  </a:txBody>
                  <a:tcPr marL="1055" marR="1055" marT="105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015775904"/>
                  </a:ext>
                </a:extLst>
              </a:tr>
              <a:tr h="567850">
                <a:tc gridSpan="3" vMerge="1">
                  <a:txBody>
                    <a:bodyPr/>
                    <a:lstStyle/>
                    <a:p>
                      <a:endParaRPr lang="ru-RU"/>
                    </a:p>
                  </a:txBody>
                  <a:tcPr/>
                </a:tc>
                <a:tc hMerge="1" vMerge="1">
                  <a:txBody>
                    <a:bodyPr/>
                    <a:lstStyle/>
                    <a:p>
                      <a:endParaRPr lang="ru-RU"/>
                    </a:p>
                  </a:txBody>
                  <a:tcPr/>
                </a:tc>
                <a:tc hMerge="1" vMerge="1">
                  <a:txBody>
                    <a:bodyPr/>
                    <a:lstStyle/>
                    <a:p>
                      <a:endParaRPr lang="ru-RU"/>
                    </a:p>
                  </a:txBody>
                  <a:tcPr/>
                </a:tc>
                <a:tc gridSpan="5"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vMerge="1">
                  <a:txBody>
                    <a:bodyPr/>
                    <a:lstStyle/>
                    <a:p>
                      <a:endParaRPr lang="ru-RU"/>
                    </a:p>
                  </a:txBody>
                  <a:tcPr/>
                </a:tc>
                <a:tc grid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с начала заключения Соглашения</a:t>
                      </a:r>
                    </a:p>
                  </a:txBody>
                  <a:tcPr marL="1055" marR="1055" marT="105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из них</a:t>
                      </a:r>
                      <a:br>
                        <a:rPr lang="ru-RU" sz="900" b="0" i="0" u="none" strike="noStrike">
                          <a:solidFill>
                            <a:srgbClr val="000000"/>
                          </a:solidFill>
                          <a:effectLst/>
                          <a:latin typeface="Arial" panose="020B0604020202020204" pitchFamily="34" charset="0"/>
                          <a:cs typeface="Arial" panose="020B0604020202020204" pitchFamily="34" charset="0"/>
                        </a:rPr>
                      </a:br>
                      <a:r>
                        <a:rPr lang="ru-RU" sz="900" b="0" i="0" u="none" strike="noStrike">
                          <a:solidFill>
                            <a:srgbClr val="000000"/>
                          </a:solidFill>
                          <a:effectLst/>
                          <a:latin typeface="Arial" panose="020B0604020202020204" pitchFamily="34" charset="0"/>
                          <a:cs typeface="Arial" panose="020B0604020202020204" pitchFamily="34" charset="0"/>
                        </a:rPr>
                        <a:t>с начала текущего финансового года</a:t>
                      </a:r>
                    </a:p>
                  </a:txBody>
                  <a:tcPr marL="1055" marR="1055" marT="105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extLst>
                  <a:ext uri="{0D108BD9-81ED-4DB2-BD59-A6C34878D82A}">
                    <a16:rowId xmlns:a16="http://schemas.microsoft.com/office/drawing/2014/main" val="1873821110"/>
                  </a:ext>
                </a:extLst>
              </a:tr>
              <a:tr h="152474">
                <a:tc gridSpan="3">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1</a:t>
                      </a:r>
                    </a:p>
                  </a:txBody>
                  <a:tcPr marL="1055" marR="1055" marT="105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5">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2</a:t>
                      </a:r>
                    </a:p>
                  </a:txBody>
                  <a:tcPr marL="1055" marR="1055" marT="105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3</a:t>
                      </a:r>
                    </a:p>
                  </a:txBody>
                  <a:tcPr marL="1055" marR="1055" marT="105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4</a:t>
                      </a:r>
                    </a:p>
                  </a:txBody>
                  <a:tcPr marL="1055" marR="1055" marT="105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5</a:t>
                      </a:r>
                    </a:p>
                  </a:txBody>
                  <a:tcPr marL="1055" marR="1055" marT="105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extLst>
                  <a:ext uri="{0D108BD9-81ED-4DB2-BD59-A6C34878D82A}">
                    <a16:rowId xmlns:a16="http://schemas.microsoft.com/office/drawing/2014/main" val="2693556815"/>
                  </a:ext>
                </a:extLst>
              </a:tr>
              <a:tr h="223942">
                <a:tc rowSpan="2" gridSpan="3">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Объем Субсидии, направленной на достижение результатов </a:t>
                      </a:r>
                      <a:r>
                        <a:rPr lang="ru-RU" sz="900" b="0" i="0" u="none" strike="noStrike" baseline="30000" dirty="0">
                          <a:solidFill>
                            <a:srgbClr val="000000"/>
                          </a:solidFill>
                          <a:effectLst/>
                          <a:latin typeface="Arial" panose="020B0604020202020204" pitchFamily="34" charset="0"/>
                          <a:cs typeface="Arial" panose="020B0604020202020204" pitchFamily="34" charset="0"/>
                        </a:rPr>
                        <a:t>12</a:t>
                      </a: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1055" marR="1055" marT="105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2" hMerge="1">
                  <a:txBody>
                    <a:bodyPr/>
                    <a:lstStyle/>
                    <a:p>
                      <a:endParaRPr lang="ru-RU"/>
                    </a:p>
                  </a:txBody>
                  <a:tcPr/>
                </a:tc>
                <a:tc gridSpan="5">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2">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extLst>
                  <a:ext uri="{0D108BD9-81ED-4DB2-BD59-A6C34878D82A}">
                    <a16:rowId xmlns:a16="http://schemas.microsoft.com/office/drawing/2014/main" val="169942153"/>
                  </a:ext>
                </a:extLst>
              </a:tr>
              <a:tr h="223942">
                <a:tc gridSpan="3" vMerge="1">
                  <a:txBody>
                    <a:bodyPr/>
                    <a:lstStyle/>
                    <a:p>
                      <a:endParaRPr lang="ru-RU"/>
                    </a:p>
                  </a:txBody>
                  <a:tcPr/>
                </a:tc>
                <a:tc hMerge="1" vMerge="1">
                  <a:txBody>
                    <a:bodyPr/>
                    <a:lstStyle/>
                    <a:p>
                      <a:endParaRPr lang="ru-RU"/>
                    </a:p>
                  </a:txBody>
                  <a:tcPr/>
                </a:tc>
                <a:tc hMerge="1" vMerge="1">
                  <a:txBody>
                    <a:bodyPr/>
                    <a:lstStyle/>
                    <a:p>
                      <a:endParaRPr lang="ru-RU"/>
                    </a:p>
                  </a:txBody>
                  <a:tcPr/>
                </a:tc>
                <a:tc gridSpan="5">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2">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extLst>
                  <a:ext uri="{0D108BD9-81ED-4DB2-BD59-A6C34878D82A}">
                    <a16:rowId xmlns:a16="http://schemas.microsoft.com/office/drawing/2014/main" val="3211164016"/>
                  </a:ext>
                </a:extLst>
              </a:tr>
              <a:tr h="223942">
                <a:tc rowSpan="2" gridSpan="3">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Объем Субсидии, потребность в которой не подтверждена </a:t>
                      </a:r>
                      <a:r>
                        <a:rPr lang="ru-RU" sz="900" b="0" i="0" u="none" strike="noStrike" baseline="30000" dirty="0">
                          <a:solidFill>
                            <a:srgbClr val="000000"/>
                          </a:solidFill>
                          <a:effectLst/>
                          <a:latin typeface="Arial" panose="020B0604020202020204" pitchFamily="34" charset="0"/>
                          <a:cs typeface="Arial" panose="020B0604020202020204" pitchFamily="34" charset="0"/>
                        </a:rPr>
                        <a:t>13</a:t>
                      </a: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1055" marR="1055" marT="105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2" h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2">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extLst>
                  <a:ext uri="{0D108BD9-81ED-4DB2-BD59-A6C34878D82A}">
                    <a16:rowId xmlns:a16="http://schemas.microsoft.com/office/drawing/2014/main" val="4184892866"/>
                  </a:ext>
                </a:extLst>
              </a:tr>
              <a:tr h="223942">
                <a:tc gridSpan="3" vMerge="1">
                  <a:txBody>
                    <a:bodyPr/>
                    <a:lstStyle/>
                    <a:p>
                      <a:endParaRPr lang="ru-RU"/>
                    </a:p>
                  </a:txBody>
                  <a:tcPr/>
                </a:tc>
                <a:tc hMerge="1" vMerge="1">
                  <a:txBody>
                    <a:bodyPr/>
                    <a:lstStyle/>
                    <a:p>
                      <a:endParaRPr lang="ru-RU"/>
                    </a:p>
                  </a:txBody>
                  <a:tcPr/>
                </a:tc>
                <a:tc hMerge="1" v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2">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extLst>
                  <a:ext uri="{0D108BD9-81ED-4DB2-BD59-A6C34878D82A}">
                    <a16:rowId xmlns:a16="http://schemas.microsoft.com/office/drawing/2014/main" val="1892265265"/>
                  </a:ext>
                </a:extLst>
              </a:tr>
              <a:tr h="447886">
                <a:tc gridSpan="3">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Объем Субсидии, подлежащей возврату в бюджет </a:t>
                      </a:r>
                      <a:r>
                        <a:rPr lang="ru-RU" sz="900" b="0" i="0" u="none" strike="noStrike" baseline="30000" dirty="0">
                          <a:solidFill>
                            <a:srgbClr val="000000"/>
                          </a:solidFill>
                          <a:effectLst/>
                          <a:latin typeface="Arial" panose="020B0604020202020204" pitchFamily="34" charset="0"/>
                          <a:cs typeface="Arial" panose="020B0604020202020204" pitchFamily="34" charset="0"/>
                        </a:rPr>
                        <a:t>14</a:t>
                      </a: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1055" marR="1055" marT="105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2">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extLst>
                  <a:ext uri="{0D108BD9-81ED-4DB2-BD59-A6C34878D82A}">
                    <a16:rowId xmlns:a16="http://schemas.microsoft.com/office/drawing/2014/main" val="2293656788"/>
                  </a:ext>
                </a:extLst>
              </a:tr>
              <a:tr h="528107">
                <a:tc gridSpan="3">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Сумма штрафных санкций (пени), подлежащих перечислению в бюджет </a:t>
                      </a:r>
                      <a:r>
                        <a:rPr lang="ru-RU" sz="900" b="0" i="0" u="none" strike="noStrike" baseline="30000" dirty="0">
                          <a:solidFill>
                            <a:srgbClr val="000000"/>
                          </a:solidFill>
                          <a:effectLst/>
                          <a:latin typeface="Arial" panose="020B0604020202020204" pitchFamily="34" charset="0"/>
                          <a:cs typeface="Arial" panose="020B0604020202020204" pitchFamily="34" charset="0"/>
                        </a:rPr>
                        <a:t>15</a:t>
                      </a: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1055" marR="1055" marT="105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2">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1055" marR="1055" marT="105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extLst>
                  <a:ext uri="{0D108BD9-81ED-4DB2-BD59-A6C34878D82A}">
                    <a16:rowId xmlns:a16="http://schemas.microsoft.com/office/drawing/2014/main" val="1703751776"/>
                  </a:ext>
                </a:extLst>
              </a:tr>
              <a:tr h="181369">
                <a:tc>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3060589778"/>
                  </a:ext>
                </a:extLst>
              </a:tr>
              <a:tr h="528107">
                <a:tc gridSpan="2">
                  <a:txBody>
                    <a:bodyPr/>
                    <a:lstStyle/>
                    <a:p>
                      <a:pPr algn="l" fontAlgn="b"/>
                      <a:r>
                        <a:rPr lang="ru-RU" sz="900" b="0" i="0" u="none" strike="noStrike" dirty="0">
                          <a:solidFill>
                            <a:srgbClr val="000000"/>
                          </a:solidFill>
                          <a:effectLst/>
                          <a:latin typeface="Arial" panose="020B0604020202020204" pitchFamily="34" charset="0"/>
                          <a:cs typeface="Arial" panose="020B0604020202020204" pitchFamily="34" charset="0"/>
                        </a:rPr>
                        <a:t>Руководитель </a:t>
                      </a:r>
                      <a:br>
                        <a:rPr lang="ru-RU" sz="900" b="0" i="0" u="none" strike="noStrike" dirty="0">
                          <a:solidFill>
                            <a:srgbClr val="000000"/>
                          </a:solidFill>
                          <a:effectLst/>
                          <a:latin typeface="Arial" panose="020B0604020202020204" pitchFamily="34" charset="0"/>
                          <a:cs typeface="Arial" panose="020B0604020202020204" pitchFamily="34" charset="0"/>
                        </a:rPr>
                      </a:br>
                      <a:r>
                        <a:rPr lang="ru-RU" sz="900" b="0" i="0" u="none" strike="noStrike" dirty="0">
                          <a:solidFill>
                            <a:srgbClr val="000000"/>
                          </a:solidFill>
                          <a:effectLst/>
                          <a:latin typeface="Arial" panose="020B0604020202020204" pitchFamily="34" charset="0"/>
                          <a:cs typeface="Arial" panose="020B0604020202020204" pitchFamily="34" charset="0"/>
                        </a:rPr>
                        <a:t>(уполномоченное лицо) Учредителя</a:t>
                      </a:r>
                    </a:p>
                  </a:txBody>
                  <a:tcPr marL="9491" marR="1055" marT="1055" marB="0" anchor="b">
                    <a:lnL>
                      <a:noFill/>
                    </a:lnL>
                    <a:lnR>
                      <a:noFill/>
                    </a:lnR>
                    <a:lnT>
                      <a:noFill/>
                    </a:lnT>
                    <a:lnB>
                      <a:noFill/>
                    </a:lnB>
                    <a:solidFill>
                      <a:srgbClr val="FFFFFF"/>
                    </a:solidFill>
                  </a:tcPr>
                </a:tc>
                <a:tc hMerge="1">
                  <a:txBody>
                    <a:bodyPr/>
                    <a:lstStyle/>
                    <a:p>
                      <a:endParaRPr lang="ru-RU"/>
                    </a:p>
                  </a:txBody>
                  <a:tcPr/>
                </a:tc>
                <a:tc gridSpan="2">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a:noFill/>
                    </a:lnT>
                    <a:lnB>
                      <a:noFill/>
                    </a:lnB>
                    <a:solidFill>
                      <a:srgbClr val="FFFFFF"/>
                    </a:solidFill>
                  </a:tcPr>
                </a:tc>
                <a:tc gridSpan="2">
                  <a:txBody>
                    <a:bodyPr/>
                    <a:lstStyle/>
                    <a:p>
                      <a:pPr algn="ctr" fontAlgn="b"/>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a:noFill/>
                    </a:lnT>
                    <a:lnB>
                      <a:noFill/>
                    </a:lnB>
                    <a:solidFill>
                      <a:srgbClr val="FFFFFF"/>
                    </a:solidFill>
                  </a:tcPr>
                </a:tc>
                <a:tc gridSpan="2">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a:noFill/>
                    </a:lnT>
                    <a:lnB>
                      <a:noFill/>
                    </a:lnB>
                    <a:solidFill>
                      <a:srgbClr val="FFFFFF"/>
                    </a:solidFill>
                  </a:tcPr>
                </a:tc>
                <a:extLst>
                  <a:ext uri="{0D108BD9-81ED-4DB2-BD59-A6C34878D82A}">
                    <a16:rowId xmlns:a16="http://schemas.microsoft.com/office/drawing/2014/main" val="3251407977"/>
                  </a:ext>
                </a:extLst>
              </a:tr>
              <a:tr h="292472">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a:noFill/>
                    </a:lnB>
                    <a:solidFill>
                      <a:srgbClr val="FFFFFF"/>
                    </a:solidFill>
                  </a:tcPr>
                </a:tc>
                <a:tc>
                  <a:txBody>
                    <a:bodyPr/>
                    <a:lstStyle/>
                    <a:p>
                      <a:pPr algn="l" fontAlgn="t"/>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1055" marR="1055" marT="1055" marB="0">
                    <a:lnL>
                      <a:noFill/>
                    </a:lnL>
                    <a:lnR>
                      <a:noFill/>
                    </a:lnR>
                    <a:lnT>
                      <a:noFill/>
                    </a:lnT>
                    <a:lnB>
                      <a:noFill/>
                    </a:lnB>
                    <a:solidFill>
                      <a:srgbClr val="FFFFFF"/>
                    </a:solidFill>
                  </a:tcPr>
                </a:tc>
                <a:tc gridSpan="2">
                  <a:txBody>
                    <a:bodyPr/>
                    <a:lstStyle/>
                    <a:p>
                      <a:pPr algn="ctr" fontAlgn="t"/>
                      <a:r>
                        <a:rPr lang="ru-RU" sz="900" b="0" i="0" u="none" strike="noStrike" dirty="0">
                          <a:solidFill>
                            <a:srgbClr val="000000"/>
                          </a:solidFill>
                          <a:effectLst/>
                          <a:latin typeface="Arial" panose="020B0604020202020204" pitchFamily="34" charset="0"/>
                          <a:cs typeface="Arial" panose="020B0604020202020204" pitchFamily="34" charset="0"/>
                        </a:rPr>
                        <a:t>(должность)</a:t>
                      </a:r>
                    </a:p>
                  </a:txBody>
                  <a:tcPr marL="1055" marR="1055" marT="1055" marB="0">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a:txBody>
                    <a:bodyPr/>
                    <a:lstStyle/>
                    <a:p>
                      <a:pPr algn="l" fontAlgn="t"/>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lnL>
                      <a:noFill/>
                    </a:lnL>
                    <a:lnR>
                      <a:noFill/>
                    </a:lnR>
                    <a:lnT>
                      <a:noFill/>
                    </a:lnT>
                    <a:lnB>
                      <a:noFill/>
                    </a:lnB>
                    <a:solidFill>
                      <a:srgbClr val="FFFFFF"/>
                    </a:solidFill>
                  </a:tcPr>
                </a:tc>
                <a:tc gridSpan="2">
                  <a:txBody>
                    <a:bodyPr/>
                    <a:lstStyle/>
                    <a:p>
                      <a:pPr algn="ctr" fontAlgn="t"/>
                      <a:r>
                        <a:rPr lang="ru-RU" sz="900" b="0" i="0" u="none" strike="noStrike">
                          <a:solidFill>
                            <a:srgbClr val="000000"/>
                          </a:solidFill>
                          <a:effectLst/>
                          <a:latin typeface="Arial" panose="020B0604020202020204" pitchFamily="34" charset="0"/>
                          <a:cs typeface="Arial" panose="020B0604020202020204" pitchFamily="34" charset="0"/>
                        </a:rPr>
                        <a:t>(подпись)</a:t>
                      </a:r>
                    </a:p>
                  </a:txBody>
                  <a:tcPr marL="1055" marR="1055" marT="1055" marB="0">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a:txBody>
                    <a:bodyPr/>
                    <a:lstStyle/>
                    <a:p>
                      <a:pPr algn="l" fontAlgn="t"/>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lnL>
                      <a:noFill/>
                    </a:lnL>
                    <a:lnR>
                      <a:noFill/>
                    </a:lnR>
                    <a:lnT>
                      <a:noFill/>
                    </a:lnT>
                    <a:lnB>
                      <a:noFill/>
                    </a:lnB>
                    <a:solidFill>
                      <a:srgbClr val="FFFFFF"/>
                    </a:solidFill>
                  </a:tcPr>
                </a:tc>
                <a:tc gridSpan="2">
                  <a:txBody>
                    <a:bodyPr/>
                    <a:lstStyle/>
                    <a:p>
                      <a:pPr algn="ctr" fontAlgn="t"/>
                      <a:r>
                        <a:rPr lang="ru-RU" sz="900" b="0" i="0" u="none" strike="noStrike">
                          <a:solidFill>
                            <a:srgbClr val="000000"/>
                          </a:solidFill>
                          <a:effectLst/>
                          <a:latin typeface="Arial" panose="020B0604020202020204" pitchFamily="34" charset="0"/>
                          <a:cs typeface="Arial" panose="020B0604020202020204" pitchFamily="34" charset="0"/>
                        </a:rPr>
                        <a:t>      (расшифровка подписи)</a:t>
                      </a:r>
                    </a:p>
                  </a:txBody>
                  <a:tcPr marL="1055" marR="1055" marT="1055" marB="0">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a:txBody>
                    <a:bodyPr/>
                    <a:lstStyle/>
                    <a:p>
                      <a:pPr algn="l" fontAlgn="t"/>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a:noFill/>
                    </a:lnT>
                    <a:lnB>
                      <a:noFill/>
                    </a:lnB>
                    <a:solidFill>
                      <a:srgbClr val="FFFFFF"/>
                    </a:solidFill>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a:noFill/>
                    </a:lnT>
                    <a:lnB>
                      <a:noFill/>
                    </a:lnB>
                    <a:solidFill>
                      <a:srgbClr val="FFFFFF"/>
                    </a:solidFill>
                  </a:tcPr>
                </a:tc>
                <a:extLst>
                  <a:ext uri="{0D108BD9-81ED-4DB2-BD59-A6C34878D82A}">
                    <a16:rowId xmlns:a16="http://schemas.microsoft.com/office/drawing/2014/main" val="4027459327"/>
                  </a:ext>
                </a:extLst>
              </a:tr>
              <a:tr h="181369">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Исполнитель</a:t>
                      </a:r>
                    </a:p>
                  </a:txBody>
                  <a:tcPr marL="9491" marR="1055" marT="1055" marB="0" anchor="ctr">
                    <a:lnL>
                      <a:noFill/>
                    </a:lnL>
                    <a:lnR>
                      <a:noFill/>
                    </a:lnR>
                    <a:lnT>
                      <a:noFill/>
                    </a:lnT>
                    <a:lnB>
                      <a:noFill/>
                    </a:lnB>
                    <a:solidFill>
                      <a:srgbClr val="FFFFFF"/>
                    </a:solidFill>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9491" marR="1055" marT="1055" marB="0" anchor="ctr">
                    <a:lnL>
                      <a:noFill/>
                    </a:lnL>
                    <a:lnR>
                      <a:noFill/>
                    </a:lnR>
                    <a:lnT>
                      <a:noFill/>
                    </a:lnT>
                    <a:lnB>
                      <a:noFill/>
                    </a:lnB>
                    <a:solidFill>
                      <a:srgbClr val="FFFFFF"/>
                    </a:solidFill>
                  </a:tcPr>
                </a:tc>
                <a:tc gridSpan="2">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a:noFill/>
                    </a:lnB>
                    <a:solidFill>
                      <a:srgbClr val="FFFFFF"/>
                    </a:solidFill>
                  </a:tcPr>
                </a:tc>
                <a:tc gridSpan="2">
                  <a:txBody>
                    <a:bodyPr/>
                    <a:lstStyle/>
                    <a:p>
                      <a:pPr algn="ctr"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a:noFill/>
                    </a:lnT>
                    <a:lnB>
                      <a:noFill/>
                    </a:lnB>
                    <a:solidFill>
                      <a:srgbClr val="FFFFFF"/>
                    </a:solidFill>
                  </a:tcPr>
                </a:tc>
                <a:tc gridSpan="2">
                  <a:txBody>
                    <a:bodyPr/>
                    <a:lstStyle/>
                    <a:p>
                      <a:pPr algn="ctr"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9491" marR="1055" marT="1055" marB="0" anchor="b">
                    <a:lnL>
                      <a:noFill/>
                    </a:lnL>
                    <a:lnR>
                      <a:noFill/>
                    </a:lnR>
                    <a:lnT>
                      <a:noFill/>
                    </a:lnT>
                    <a:lnB>
                      <a:noFill/>
                    </a:lnB>
                    <a:solidFill>
                      <a:srgbClr val="FFFFFF"/>
                    </a:solidFill>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9491" marR="1055" marT="1055" marB="0" anchor="ctr">
                    <a:lnL>
                      <a:noFill/>
                    </a:lnL>
                    <a:lnR>
                      <a:noFill/>
                    </a:lnR>
                    <a:lnT>
                      <a:noFill/>
                    </a:lnT>
                    <a:lnB>
                      <a:noFill/>
                    </a:lnB>
                    <a:solidFill>
                      <a:srgbClr val="FFFFFF"/>
                    </a:solidFill>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9491" marR="1055" marT="1055" marB="0" anchor="ctr">
                    <a:lnL>
                      <a:noFill/>
                    </a:lnL>
                    <a:lnR>
                      <a:noFill/>
                    </a:lnR>
                    <a:lnT>
                      <a:noFill/>
                    </a:lnT>
                    <a:lnB>
                      <a:noFill/>
                    </a:lnB>
                    <a:solidFill>
                      <a:srgbClr val="FFFFFF"/>
                    </a:solidFill>
                  </a:tcPr>
                </a:tc>
                <a:extLst>
                  <a:ext uri="{0D108BD9-81ED-4DB2-BD59-A6C34878D82A}">
                    <a16:rowId xmlns:a16="http://schemas.microsoft.com/office/drawing/2014/main" val="3467717685"/>
                  </a:ext>
                </a:extLst>
              </a:tr>
              <a:tr h="255932">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9491" marR="1055" marT="1055" marB="0" anchor="ctr">
                    <a:lnL>
                      <a:noFill/>
                    </a:lnL>
                    <a:lnR>
                      <a:noFill/>
                    </a:lnR>
                    <a:lnT>
                      <a:noFill/>
                    </a:lnT>
                    <a:lnB>
                      <a:noFill/>
                    </a:lnB>
                    <a:solidFill>
                      <a:srgbClr val="FFFFFF"/>
                    </a:solidFill>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9491" marR="1055" marT="1055" marB="0" anchor="ctr">
                    <a:lnL>
                      <a:noFill/>
                    </a:lnL>
                    <a:lnR>
                      <a:noFill/>
                    </a:lnR>
                    <a:lnT>
                      <a:noFill/>
                    </a:lnT>
                    <a:lnB>
                      <a:noFill/>
                    </a:lnB>
                    <a:solidFill>
                      <a:srgbClr val="FFFFFF"/>
                    </a:solidFill>
                  </a:tcPr>
                </a:tc>
                <a:tc gridSpan="2">
                  <a:txBody>
                    <a:bodyPr/>
                    <a:lstStyle/>
                    <a:p>
                      <a:pPr algn="ctr" fontAlgn="t"/>
                      <a:r>
                        <a:rPr lang="ru-RU" sz="900" b="0" i="0" u="none" strike="noStrike" dirty="0">
                          <a:solidFill>
                            <a:srgbClr val="000000"/>
                          </a:solidFill>
                          <a:effectLst/>
                          <a:latin typeface="Arial" panose="020B0604020202020204" pitchFamily="34" charset="0"/>
                          <a:cs typeface="Arial" panose="020B0604020202020204" pitchFamily="34" charset="0"/>
                        </a:rPr>
                        <a:t>(должность)</a:t>
                      </a:r>
                    </a:p>
                  </a:txBody>
                  <a:tcPr marL="1055" marR="1055" marT="1055" marB="0">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a:txBody>
                    <a:bodyPr/>
                    <a:lstStyle/>
                    <a:p>
                      <a:pPr algn="l" fontAlgn="t"/>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lnL>
                      <a:noFill/>
                    </a:lnL>
                    <a:lnR>
                      <a:noFill/>
                    </a:lnR>
                    <a:lnT>
                      <a:noFill/>
                    </a:lnT>
                    <a:lnB>
                      <a:noFill/>
                    </a:lnB>
                    <a:solidFill>
                      <a:srgbClr val="FFFFFF"/>
                    </a:solidFill>
                  </a:tcPr>
                </a:tc>
                <a:tc gridSpan="2">
                  <a:txBody>
                    <a:bodyPr/>
                    <a:lstStyle/>
                    <a:p>
                      <a:pPr algn="ctr" fontAlgn="t"/>
                      <a:r>
                        <a:rPr lang="ru-RU" sz="900" b="0" i="0" u="none" strike="noStrike">
                          <a:solidFill>
                            <a:srgbClr val="000000"/>
                          </a:solidFill>
                          <a:effectLst/>
                          <a:latin typeface="Arial" panose="020B0604020202020204" pitchFamily="34" charset="0"/>
                          <a:cs typeface="Arial" panose="020B0604020202020204" pitchFamily="34" charset="0"/>
                        </a:rPr>
                        <a:t>(фамилия, инициалы)</a:t>
                      </a:r>
                    </a:p>
                  </a:txBody>
                  <a:tcPr marL="1055" marR="1055" marT="1055" marB="0">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a:txBody>
                    <a:bodyPr/>
                    <a:lstStyle/>
                    <a:p>
                      <a:pPr algn="l" fontAlgn="t"/>
                      <a:r>
                        <a:rPr lang="ru-RU" sz="900" b="0" i="0" u="none" strike="noStrike">
                          <a:solidFill>
                            <a:srgbClr val="000000"/>
                          </a:solidFill>
                          <a:effectLst/>
                          <a:latin typeface="Arial" panose="020B0604020202020204" pitchFamily="34" charset="0"/>
                          <a:cs typeface="Arial" panose="020B0604020202020204" pitchFamily="34" charset="0"/>
                        </a:rPr>
                        <a:t> </a:t>
                      </a:r>
                    </a:p>
                  </a:txBody>
                  <a:tcPr marL="1055" marR="1055" marT="1055" marB="0">
                    <a:lnL>
                      <a:noFill/>
                    </a:lnL>
                    <a:lnR>
                      <a:noFill/>
                    </a:lnR>
                    <a:lnT>
                      <a:noFill/>
                    </a:lnT>
                    <a:lnB>
                      <a:noFill/>
                    </a:lnB>
                    <a:solidFill>
                      <a:srgbClr val="FFFFFF"/>
                    </a:solidFill>
                  </a:tcPr>
                </a:tc>
                <a:tc gridSpan="2">
                  <a:txBody>
                    <a:bodyPr/>
                    <a:lstStyle/>
                    <a:p>
                      <a:pPr algn="ctr" fontAlgn="t"/>
                      <a:r>
                        <a:rPr lang="ru-RU" sz="900" b="0" i="0" u="none" strike="noStrike">
                          <a:solidFill>
                            <a:srgbClr val="000000"/>
                          </a:solidFill>
                          <a:effectLst/>
                          <a:latin typeface="Arial" panose="020B0604020202020204" pitchFamily="34" charset="0"/>
                          <a:cs typeface="Arial" panose="020B0604020202020204" pitchFamily="34" charset="0"/>
                        </a:rPr>
                        <a:t> (телефон)</a:t>
                      </a:r>
                    </a:p>
                  </a:txBody>
                  <a:tcPr marL="1055" marR="1055" marT="1055" marB="0">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a:txBody>
                    <a:bodyPr/>
                    <a:lstStyle/>
                    <a:p>
                      <a:pPr algn="l" fontAlgn="b"/>
                      <a:r>
                        <a:rPr lang="ru-RU" sz="900" b="0" i="0" u="none" strike="noStrike">
                          <a:solidFill>
                            <a:srgbClr val="000000"/>
                          </a:solidFill>
                          <a:effectLst/>
                          <a:latin typeface="Arial" panose="020B0604020202020204" pitchFamily="34" charset="0"/>
                          <a:cs typeface="Arial" panose="020B0604020202020204" pitchFamily="34" charset="0"/>
                        </a:rPr>
                        <a:t> </a:t>
                      </a:r>
                    </a:p>
                  </a:txBody>
                  <a:tcPr marL="9491" marR="1055" marT="1055" marB="0" anchor="b">
                    <a:lnL>
                      <a:noFill/>
                    </a:lnL>
                    <a:lnR>
                      <a:noFill/>
                    </a:lnR>
                    <a:lnT>
                      <a:noFill/>
                    </a:lnT>
                    <a:lnB>
                      <a:noFill/>
                    </a:lnB>
                    <a:solidFill>
                      <a:srgbClr val="FFFFFF"/>
                    </a:solidFill>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9491" marR="1055" marT="1055" marB="0" anchor="ctr">
                    <a:lnL>
                      <a:noFill/>
                    </a:lnL>
                    <a:lnR>
                      <a:noFill/>
                    </a:lnR>
                    <a:lnT>
                      <a:noFill/>
                    </a:lnT>
                    <a:lnB>
                      <a:noFill/>
                    </a:lnB>
                    <a:solidFill>
                      <a:srgbClr val="FFFFFF"/>
                    </a:solidFill>
                  </a:tcPr>
                </a:tc>
                <a:tc>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 </a:t>
                      </a:r>
                    </a:p>
                  </a:txBody>
                  <a:tcPr marL="9491" marR="1055" marT="1055" marB="0" anchor="ctr">
                    <a:lnL>
                      <a:noFill/>
                    </a:lnL>
                    <a:lnR>
                      <a:noFill/>
                    </a:lnR>
                    <a:lnT>
                      <a:noFill/>
                    </a:lnT>
                    <a:lnB>
                      <a:noFill/>
                    </a:lnB>
                    <a:solidFill>
                      <a:srgbClr val="FFFFFF"/>
                    </a:solidFill>
                  </a:tcPr>
                </a:tc>
                <a:extLst>
                  <a:ext uri="{0D108BD9-81ED-4DB2-BD59-A6C34878D82A}">
                    <a16:rowId xmlns:a16="http://schemas.microsoft.com/office/drawing/2014/main" val="3993107492"/>
                  </a:ext>
                </a:extLst>
              </a:tr>
              <a:tr h="181369">
                <a:tc gridSpan="3">
                  <a:txBody>
                    <a:bodyPr/>
                    <a:lstStyle/>
                    <a:p>
                      <a:pPr algn="l" fontAlgn="ctr"/>
                      <a:r>
                        <a:rPr lang="ru-RU" sz="900" b="0" i="0" u="none" strike="noStrike">
                          <a:solidFill>
                            <a:srgbClr val="000000"/>
                          </a:solidFill>
                          <a:effectLst/>
                          <a:latin typeface="Arial" panose="020B0604020202020204" pitchFamily="34" charset="0"/>
                          <a:cs typeface="Arial" panose="020B0604020202020204" pitchFamily="34" charset="0"/>
                        </a:rPr>
                        <a:t>«_____»___________ 20____ г.</a:t>
                      </a:r>
                    </a:p>
                  </a:txBody>
                  <a:tcPr marL="1055" marR="1055" marT="1055" marB="0" anchor="ctr">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a:noFill/>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a:noFill/>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a:noFill/>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a:noFill/>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a:noFill/>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a:noFill/>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a:noFill/>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a:noFill/>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a:noFill/>
                    </a:lnB>
                    <a:solidFill>
                      <a:srgbClr val="FFFFFF"/>
                    </a:solidFill>
                  </a:tcPr>
                </a:tc>
                <a:tc>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 </a:t>
                      </a:r>
                    </a:p>
                  </a:txBody>
                  <a:tcPr marL="1055" marR="1055" marT="1055" marB="0" anchor="ctr">
                    <a:lnL>
                      <a:noFill/>
                    </a:lnL>
                    <a:lnR>
                      <a:noFill/>
                    </a:lnR>
                    <a:lnT>
                      <a:noFill/>
                    </a:lnT>
                    <a:lnB>
                      <a:noFill/>
                    </a:lnB>
                    <a:solidFill>
                      <a:srgbClr val="FFFFFF"/>
                    </a:solidFill>
                  </a:tcPr>
                </a:tc>
                <a:extLst>
                  <a:ext uri="{0D108BD9-81ED-4DB2-BD59-A6C34878D82A}">
                    <a16:rowId xmlns:a16="http://schemas.microsoft.com/office/drawing/2014/main" val="2497865728"/>
                  </a:ext>
                </a:extLst>
              </a:tr>
            </a:tbl>
          </a:graphicData>
        </a:graphic>
      </p:graphicFrame>
      <p:sp>
        <p:nvSpPr>
          <p:cNvPr id="6" name="Блок-схема: процесс 5"/>
          <p:cNvSpPr/>
          <p:nvPr/>
        </p:nvSpPr>
        <p:spPr>
          <a:xfrm>
            <a:off x="1907704" y="4267546"/>
            <a:ext cx="7157324" cy="1321693"/>
          </a:xfrm>
          <a:prstGeom prst="flowChartProcess">
            <a:avLst/>
          </a:prstGeom>
          <a:solidFill>
            <a:schemeClr val="accent3">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2400" b="1" i="0" u="none" strike="noStrike" kern="1200" cap="none" spc="0" normalizeH="0" baseline="30000" noProof="0" dirty="0">
                <a:ln>
                  <a:noFill/>
                </a:ln>
                <a:solidFill>
                  <a:srgbClr val="1F497D">
                    <a:lumMod val="75000"/>
                  </a:srgbClr>
                </a:solidFill>
                <a:effectLst/>
                <a:uLnTx/>
                <a:uFillTx/>
                <a:latin typeface="Calibri"/>
                <a:ea typeface="+mn-ea"/>
                <a:cs typeface="+mn-cs"/>
              </a:rPr>
              <a:t>11</a:t>
            </a:r>
            <a:r>
              <a:rPr kumimoji="0" lang="ru-RU" sz="2400" b="0" i="0" u="none" strike="noStrike" kern="1200" cap="none" spc="0" normalizeH="0" baseline="0" noProof="0" dirty="0">
                <a:ln>
                  <a:noFill/>
                </a:ln>
                <a:solidFill>
                  <a:srgbClr val="FF0000"/>
                </a:solidFill>
                <a:effectLst/>
                <a:uLnTx/>
                <a:uFillTx/>
                <a:latin typeface="Calibri"/>
                <a:ea typeface="+mn-ea"/>
                <a:cs typeface="+mn-cs"/>
              </a:rPr>
              <a:t> Раздел 2 формируется </a:t>
            </a:r>
            <a:r>
              <a:rPr kumimoji="0" lang="ru-RU" sz="2400" b="1" i="0" u="none" strike="noStrike" kern="1200" cap="none" spc="0" normalizeH="0" baseline="0" noProof="0" dirty="0">
                <a:ln>
                  <a:noFill/>
                </a:ln>
                <a:solidFill>
                  <a:srgbClr val="FF0000"/>
                </a:solidFill>
                <a:effectLst/>
                <a:uLnTx/>
                <a:uFillTx/>
                <a:latin typeface="Calibri"/>
                <a:ea typeface="+mn-ea"/>
                <a:cs typeface="+mn-cs"/>
              </a:rPr>
              <a:t>Учредителем</a:t>
            </a:r>
            <a:r>
              <a:rPr kumimoji="0" lang="ru-RU" sz="2400" b="0" i="0" u="none" strike="noStrike" kern="1200" cap="none" spc="0" normalizeH="0" baseline="0" noProof="0" dirty="0">
                <a:ln>
                  <a:noFill/>
                </a:ln>
                <a:solidFill>
                  <a:srgbClr val="FF0000"/>
                </a:solidFill>
                <a:effectLst/>
                <a:uLnTx/>
                <a:uFillTx/>
                <a:latin typeface="Calibri"/>
                <a:ea typeface="+mn-ea"/>
                <a:cs typeface="+mn-cs"/>
              </a:rPr>
              <a:t> по состоянию на 1 января года, следующего за отчетным (по окончании срока действия Соглашения).</a:t>
            </a:r>
          </a:p>
        </p:txBody>
      </p:sp>
      <p:sp>
        <p:nvSpPr>
          <p:cNvPr id="7" name="Выноска со стрелкой вниз 6"/>
          <p:cNvSpPr/>
          <p:nvPr/>
        </p:nvSpPr>
        <p:spPr>
          <a:xfrm>
            <a:off x="168333" y="907126"/>
            <a:ext cx="1527464" cy="598517"/>
          </a:xfrm>
          <a:prstGeom prst="downArrowCallout">
            <a:avLst/>
          </a:prstGeom>
          <a:solidFill>
            <a:schemeClr val="accent3">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FF0000"/>
                </a:solidFill>
                <a:effectLst/>
                <a:uLnTx/>
                <a:uFillTx/>
                <a:latin typeface="Calibri"/>
                <a:ea typeface="+mn-ea"/>
                <a:cs typeface="+mn-cs"/>
              </a:rPr>
              <a:t>Учредитель</a:t>
            </a:r>
          </a:p>
        </p:txBody>
      </p:sp>
    </p:spTree>
    <p:extLst>
      <p:ext uri="{BB962C8B-B14F-4D97-AF65-F5344CB8AC3E}">
        <p14:creationId xmlns:p14="http://schemas.microsoft.com/office/powerpoint/2010/main" val="2656974474"/>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0" y="857250"/>
            <a:ext cx="8147512" cy="450850"/>
          </a:xfrm>
        </p:spPr>
        <p:txBody>
          <a:bodyPr>
            <a:normAutofit fontScale="90000"/>
          </a:bodyPr>
          <a:lstStyle/>
          <a:p>
            <a:pPr algn="ctr"/>
            <a:r>
              <a:rPr lang="ru-RU" sz="3000" b="1" dirty="0">
                <a:solidFill>
                  <a:schemeClr val="accent6">
                    <a:lumMod val="75000"/>
                  </a:schemeClr>
                </a:solidFill>
                <a:latin typeface="Arial" panose="020B0604020202020204" pitchFamily="34" charset="0"/>
                <a:cs typeface="Arial" panose="020B0604020202020204" pitchFamily="34" charset="0"/>
              </a:rPr>
              <a:t>Принятие отчета ФОИВ</a:t>
            </a:r>
          </a:p>
        </p:txBody>
      </p:sp>
      <p:pic>
        <p:nvPicPr>
          <p:cNvPr id="4" name="Рисунок 3"/>
          <p:cNvPicPr>
            <a:picLocks noChangeAspect="1"/>
          </p:cNvPicPr>
          <p:nvPr/>
        </p:nvPicPr>
        <p:blipFill rotWithShape="1">
          <a:blip r:embed="rId2"/>
          <a:srcRect l="416" t="26400" r="32830" b="14691"/>
          <a:stretch/>
        </p:blipFill>
        <p:spPr>
          <a:xfrm>
            <a:off x="-20202" y="1387186"/>
            <a:ext cx="9097700" cy="4516124"/>
          </a:xfrm>
          <a:prstGeom prst="rect">
            <a:avLst/>
          </a:prstGeom>
        </p:spPr>
      </p:pic>
      <p:sp>
        <p:nvSpPr>
          <p:cNvPr id="3" name="Прямоугольник 2"/>
          <p:cNvSpPr/>
          <p:nvPr/>
        </p:nvSpPr>
        <p:spPr>
          <a:xfrm>
            <a:off x="5355475" y="3051811"/>
            <a:ext cx="1271771" cy="710738"/>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Picture 2" descr="Картинки знак вопроса (32 фото) • Прикольные картинки и позитив"/>
          <p:cNvPicPr>
            <a:picLocks noGrp="1" noChangeAspect="1" noChangeArrowheads="1"/>
          </p:cNvPicPr>
          <p:nvPr>
            <p:ph idx="1"/>
          </p:nvPr>
        </p:nvPicPr>
        <p:blipFill>
          <a:blip r:embed="rId3" cstate="print">
            <a:extLst>
              <a:ext uri="{28A0092B-C50C-407E-A947-70E740481C1C}">
                <a14:useLocalDpi xmlns:a14="http://schemas.microsoft.com/office/drawing/2010/main" val="0"/>
              </a:ext>
            </a:extLst>
          </a:blip>
          <a:srcRect/>
          <a:stretch>
            <a:fillRect/>
          </a:stretch>
        </p:blipFill>
        <p:spPr bwMode="auto">
          <a:xfrm>
            <a:off x="6627246" y="3138866"/>
            <a:ext cx="1003838" cy="142170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84695843"/>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Объект 3"/>
          <p:cNvGraphicFramePr>
            <a:graphicFrameLocks noGrp="1"/>
          </p:cNvGraphicFramePr>
          <p:nvPr>
            <p:ph idx="1"/>
            <p:extLst/>
          </p:nvPr>
        </p:nvGraphicFramePr>
        <p:xfrm>
          <a:off x="0" y="1245871"/>
          <a:ext cx="9144000" cy="5586623"/>
        </p:xfrm>
        <a:graphic>
          <a:graphicData uri="http://schemas.openxmlformats.org/drawingml/2006/table">
            <a:tbl>
              <a:tblPr firstRow="1" firstCol="1" bandRow="1"/>
              <a:tblGrid>
                <a:gridCol w="638303">
                  <a:extLst>
                    <a:ext uri="{9D8B030D-6E8A-4147-A177-3AD203B41FA5}">
                      <a16:colId xmlns:a16="http://schemas.microsoft.com/office/drawing/2014/main" val="1251197973"/>
                    </a:ext>
                  </a:extLst>
                </a:gridCol>
                <a:gridCol w="117273">
                  <a:extLst>
                    <a:ext uri="{9D8B030D-6E8A-4147-A177-3AD203B41FA5}">
                      <a16:colId xmlns:a16="http://schemas.microsoft.com/office/drawing/2014/main" val="1022693634"/>
                    </a:ext>
                  </a:extLst>
                </a:gridCol>
                <a:gridCol w="2009151">
                  <a:extLst>
                    <a:ext uri="{9D8B030D-6E8A-4147-A177-3AD203B41FA5}">
                      <a16:colId xmlns:a16="http://schemas.microsoft.com/office/drawing/2014/main" val="3347222143"/>
                    </a:ext>
                  </a:extLst>
                </a:gridCol>
                <a:gridCol w="1231209">
                  <a:extLst>
                    <a:ext uri="{9D8B030D-6E8A-4147-A177-3AD203B41FA5}">
                      <a16:colId xmlns:a16="http://schemas.microsoft.com/office/drawing/2014/main" val="1505524440"/>
                    </a:ext>
                  </a:extLst>
                </a:gridCol>
                <a:gridCol w="895216">
                  <a:extLst>
                    <a:ext uri="{9D8B030D-6E8A-4147-A177-3AD203B41FA5}">
                      <a16:colId xmlns:a16="http://schemas.microsoft.com/office/drawing/2014/main" val="3126950101"/>
                    </a:ext>
                  </a:extLst>
                </a:gridCol>
                <a:gridCol w="2733697">
                  <a:extLst>
                    <a:ext uri="{9D8B030D-6E8A-4147-A177-3AD203B41FA5}">
                      <a16:colId xmlns:a16="http://schemas.microsoft.com/office/drawing/2014/main" val="3574973909"/>
                    </a:ext>
                  </a:extLst>
                </a:gridCol>
                <a:gridCol w="1519151">
                  <a:extLst>
                    <a:ext uri="{9D8B030D-6E8A-4147-A177-3AD203B41FA5}">
                      <a16:colId xmlns:a16="http://schemas.microsoft.com/office/drawing/2014/main" val="3102724701"/>
                    </a:ext>
                  </a:extLst>
                </a:gridCol>
              </a:tblGrid>
              <a:tr h="184023">
                <a:tc gridSpan="5">
                  <a:txBody>
                    <a:bodyPr/>
                    <a:lstStyle/>
                    <a:p>
                      <a:pPr indent="377825" algn="ctr">
                        <a:lnSpc>
                          <a:spcPct val="115000"/>
                        </a:lnSpc>
                        <a:spcAft>
                          <a:spcPts val="0"/>
                        </a:spcAft>
                      </a:pPr>
                      <a:r>
                        <a:rPr lang="ru-RU" sz="11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Вид расходов</a:t>
                      </a:r>
                      <a:endParaRPr lang="ru-RU" sz="1100" dirty="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indent="377825" algn="ctr">
                        <a:lnSpc>
                          <a:spcPct val="115000"/>
                        </a:lnSpc>
                        <a:spcAft>
                          <a:spcPts val="0"/>
                        </a:spcAft>
                      </a:pPr>
                      <a:r>
                        <a:rPr lang="ru-RU" sz="1100">
                          <a:solidFill>
                            <a:srgbClr val="000000"/>
                          </a:solidFill>
                          <a:effectLst/>
                          <a:latin typeface="Arial" panose="020B0604020202020204" pitchFamily="34" charset="0"/>
                          <a:ea typeface="Times New Roman" panose="02020603050405020304" pitchFamily="18" charset="0"/>
                          <a:cs typeface="Arial" panose="020B0604020202020204" pitchFamily="34" charset="0"/>
                        </a:rPr>
                        <a:t>КОСГУ</a:t>
                      </a:r>
                      <a:endParaRPr lang="ru-RU" sz="110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ctr">
                        <a:lnSpc>
                          <a:spcPct val="115000"/>
                        </a:lnSpc>
                        <a:spcAft>
                          <a:spcPts val="0"/>
                        </a:spcAft>
                      </a:pPr>
                      <a:r>
                        <a:rPr lang="ru-RU" sz="1100">
                          <a:solidFill>
                            <a:srgbClr val="000000"/>
                          </a:solidFill>
                          <a:effectLst/>
                          <a:latin typeface="Arial" panose="020B0604020202020204" pitchFamily="34" charset="0"/>
                          <a:ea typeface="Times New Roman" panose="02020603050405020304" pitchFamily="18" charset="0"/>
                          <a:cs typeface="Arial" panose="020B0604020202020204" pitchFamily="34" charset="0"/>
                        </a:rPr>
                        <a:t>Примечания</a:t>
                      </a:r>
                      <a:endParaRPr lang="ru-RU" sz="110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796862263"/>
                  </a:ext>
                </a:extLst>
              </a:tr>
              <a:tr h="220606">
                <a:tc>
                  <a:txBody>
                    <a:bodyPr/>
                    <a:lstStyle/>
                    <a:p>
                      <a:pPr indent="377825" algn="ctr">
                        <a:lnSpc>
                          <a:spcPct val="115000"/>
                        </a:lnSpc>
                        <a:spcAft>
                          <a:spcPts val="0"/>
                        </a:spcAft>
                      </a:pPr>
                      <a:r>
                        <a:rPr lang="ru-RU" sz="11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Код</a:t>
                      </a:r>
                      <a:endParaRPr lang="ru-RU" sz="1100" dirty="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indent="377825" algn="ctr">
                        <a:lnSpc>
                          <a:spcPct val="115000"/>
                        </a:lnSpc>
                        <a:spcAft>
                          <a:spcPts val="0"/>
                        </a:spcAft>
                      </a:pPr>
                      <a:r>
                        <a:rPr lang="ru-RU" sz="1100">
                          <a:solidFill>
                            <a:srgbClr val="000000"/>
                          </a:solidFill>
                          <a:effectLst/>
                          <a:latin typeface="Arial" panose="020B0604020202020204" pitchFamily="34" charset="0"/>
                          <a:ea typeface="Times New Roman" panose="02020603050405020304" pitchFamily="18" charset="0"/>
                          <a:cs typeface="Arial" panose="020B0604020202020204" pitchFamily="34" charset="0"/>
                        </a:rPr>
                        <a:t>Наименование</a:t>
                      </a:r>
                      <a:endParaRPr lang="ru-RU" sz="110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2">
                  <a:txBody>
                    <a:bodyPr/>
                    <a:lstStyle/>
                    <a:p>
                      <a:pPr indent="377825" algn="ctr">
                        <a:lnSpc>
                          <a:spcPct val="115000"/>
                        </a:lnSpc>
                        <a:spcAft>
                          <a:spcPts val="0"/>
                        </a:spcAft>
                      </a:pPr>
                      <a:r>
                        <a:rPr lang="ru-RU" sz="1100">
                          <a:solidFill>
                            <a:srgbClr val="000000"/>
                          </a:solidFill>
                          <a:effectLst/>
                          <a:latin typeface="Arial" panose="020B0604020202020204" pitchFamily="34" charset="0"/>
                          <a:ea typeface="Times New Roman" panose="02020603050405020304" pitchFamily="18" charset="0"/>
                          <a:cs typeface="Arial" panose="020B0604020202020204" pitchFamily="34" charset="0"/>
                        </a:rPr>
                        <a:t>Код</a:t>
                      </a:r>
                      <a:endParaRPr lang="ru-RU" sz="110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indent="377825" algn="ctr">
                        <a:lnSpc>
                          <a:spcPct val="115000"/>
                        </a:lnSpc>
                        <a:spcAft>
                          <a:spcPts val="0"/>
                        </a:spcAft>
                      </a:pPr>
                      <a:r>
                        <a:rPr lang="ru-RU" sz="1100">
                          <a:solidFill>
                            <a:srgbClr val="000000"/>
                          </a:solidFill>
                          <a:effectLst/>
                          <a:latin typeface="Arial" panose="020B0604020202020204" pitchFamily="34" charset="0"/>
                          <a:ea typeface="Times New Roman" panose="02020603050405020304" pitchFamily="18" charset="0"/>
                          <a:cs typeface="Arial" panose="020B0604020202020204" pitchFamily="34" charset="0"/>
                        </a:rPr>
                        <a:t>Наименование</a:t>
                      </a:r>
                      <a:endParaRPr lang="ru-RU" sz="110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nSpc>
                          <a:spcPct val="115000"/>
                        </a:lnSpc>
                      </a:pPr>
                      <a:endParaRPr lang="ru-RU" sz="1100">
                        <a:effectLst/>
                        <a:latin typeface="Arial" panose="020B060402020202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4103941881"/>
                  </a:ext>
                </a:extLst>
              </a:tr>
              <a:tr h="184023">
                <a:tc gridSpan="6">
                  <a:txBody>
                    <a:bodyPr/>
                    <a:lstStyle/>
                    <a:p>
                      <a:pPr indent="377825" algn="ctr">
                        <a:lnSpc>
                          <a:spcPct val="115000"/>
                        </a:lnSpc>
                        <a:spcAft>
                          <a:spcPts val="0"/>
                        </a:spcAft>
                      </a:pPr>
                      <a:r>
                        <a:rPr lang="ru-RU" sz="11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610 Субсидии бюджетным учреждениям</a:t>
                      </a:r>
                      <a:endParaRPr lang="ru-RU" sz="1100" dirty="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indent="377825" algn="l">
                        <a:lnSpc>
                          <a:spcPct val="115000"/>
                        </a:lnSpc>
                        <a:spcAft>
                          <a:spcPts val="0"/>
                        </a:spcAft>
                      </a:pPr>
                      <a:r>
                        <a:rPr lang="ru-RU" sz="110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ru-RU" sz="110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748946467"/>
                  </a:ext>
                </a:extLst>
              </a:tr>
              <a:tr h="683514">
                <a:tc gridSpan="2">
                  <a:txBody>
                    <a:bodyPr/>
                    <a:lstStyle/>
                    <a:p>
                      <a:pPr indent="377825" algn="ctr">
                        <a:lnSpc>
                          <a:spcPct val="115000"/>
                        </a:lnSpc>
                        <a:spcAft>
                          <a:spcPts val="0"/>
                        </a:spcAft>
                      </a:pPr>
                      <a:r>
                        <a:rPr lang="ru-RU" sz="1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611</a:t>
                      </a:r>
                      <a:endParaRPr lang="ru-RU" sz="1000" dirty="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pPr indent="377825" algn="just">
                        <a:lnSpc>
                          <a:spcPct val="115000"/>
                        </a:lnSpc>
                        <a:spcAft>
                          <a:spcPts val="0"/>
                        </a:spcAft>
                      </a:pPr>
                      <a:endParaRPr lang="ru-RU" sz="1000" dirty="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indent="377825" algn="just">
                        <a:lnSpc>
                          <a:spcPct val="115000"/>
                        </a:lnSpc>
                        <a:spcAft>
                          <a:spcPts val="0"/>
                        </a:spcAft>
                      </a:pPr>
                      <a:r>
                        <a:rPr lang="ru-RU" sz="1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Субсидии бюджетным учреждениям на финансовое обеспечение государственного (муниципального) задания на оказание государственных (муниципальных) услуг (выполнение работ)</a:t>
                      </a:r>
                      <a:endParaRPr lang="ru-RU" sz="1000" dirty="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pPr indent="377825" algn="ctr">
                        <a:lnSpc>
                          <a:spcPct val="115000"/>
                        </a:lnSpc>
                        <a:spcAft>
                          <a:spcPts val="0"/>
                        </a:spcAft>
                      </a:pPr>
                      <a:endParaRPr lang="ru-RU"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7958" marR="4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ctr">
                        <a:lnSpc>
                          <a:spcPct val="115000"/>
                        </a:lnSpc>
                        <a:spcAft>
                          <a:spcPts val="0"/>
                        </a:spcAft>
                      </a:pPr>
                      <a:r>
                        <a:rPr lang="ru-RU" sz="1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241</a:t>
                      </a:r>
                      <a:endParaRPr lang="ru-RU" sz="1000" dirty="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l">
                        <a:lnSpc>
                          <a:spcPct val="115000"/>
                        </a:lnSpc>
                        <a:spcAft>
                          <a:spcPts val="0"/>
                        </a:spcAft>
                      </a:pPr>
                      <a:r>
                        <a:rPr lang="ru-RU" sz="1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Безвозмездные перечисления (передачи) текущего характера сектора государственного управления</a:t>
                      </a:r>
                      <a:endParaRPr lang="ru-RU" sz="1000" dirty="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l">
                        <a:lnSpc>
                          <a:spcPct val="115000"/>
                        </a:lnSpc>
                        <a:spcAft>
                          <a:spcPts val="0"/>
                        </a:spcAft>
                      </a:pPr>
                      <a:r>
                        <a:rPr lang="ru-RU" sz="110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ru-RU" sz="110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033904254"/>
                  </a:ext>
                </a:extLst>
              </a:tr>
              <a:tr h="552069">
                <a:tc rowSpan="2" gridSpan="2">
                  <a:txBody>
                    <a:bodyPr/>
                    <a:lstStyle/>
                    <a:p>
                      <a:pPr indent="377825" algn="ctr">
                        <a:lnSpc>
                          <a:spcPct val="115000"/>
                        </a:lnSpc>
                        <a:spcAft>
                          <a:spcPts val="0"/>
                        </a:spcAft>
                      </a:pPr>
                      <a:r>
                        <a:rPr lang="ru-RU" sz="11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612</a:t>
                      </a:r>
                      <a:endParaRPr lang="ru-RU" sz="1100" b="1" dirty="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rowSpan="2" hMerge="1">
                  <a:txBody>
                    <a:bodyPr/>
                    <a:lstStyle/>
                    <a:p>
                      <a:pPr indent="377825" algn="just">
                        <a:lnSpc>
                          <a:spcPct val="115000"/>
                        </a:lnSpc>
                        <a:spcAft>
                          <a:spcPts val="0"/>
                        </a:spcAft>
                      </a:pPr>
                      <a:endParaRPr lang="ru-RU" sz="1100" b="1" dirty="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rowSpan="2" gridSpan="2">
                  <a:txBody>
                    <a:bodyPr/>
                    <a:lstStyle/>
                    <a:p>
                      <a:pPr indent="377825" algn="just">
                        <a:lnSpc>
                          <a:spcPct val="115000"/>
                        </a:lnSpc>
                        <a:spcAft>
                          <a:spcPts val="0"/>
                        </a:spcAft>
                      </a:pPr>
                      <a:r>
                        <a:rPr lang="ru-RU" sz="11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Субсидии бюджетным учреждениям на иные цели</a:t>
                      </a:r>
                      <a:endParaRPr lang="ru-RU" sz="1100" b="1" dirty="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rowSpan="2" hMerge="1">
                  <a:txBody>
                    <a:bodyPr/>
                    <a:lstStyle/>
                    <a:p>
                      <a:pPr indent="377825" algn="ctr">
                        <a:lnSpc>
                          <a:spcPct val="115000"/>
                        </a:lnSpc>
                        <a:spcAft>
                          <a:spcPts val="0"/>
                        </a:spcAft>
                      </a:pPr>
                      <a:endParaRPr lang="ru-RU"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7958" marR="4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ctr">
                        <a:lnSpc>
                          <a:spcPct val="115000"/>
                        </a:lnSpc>
                        <a:spcAft>
                          <a:spcPts val="0"/>
                        </a:spcAft>
                      </a:pPr>
                      <a:r>
                        <a:rPr lang="ru-RU" sz="11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241</a:t>
                      </a:r>
                      <a:endParaRPr lang="ru-RU" sz="1100" b="1" dirty="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indent="377825" algn="l">
                        <a:lnSpc>
                          <a:spcPct val="115000"/>
                        </a:lnSpc>
                        <a:spcAft>
                          <a:spcPts val="0"/>
                        </a:spcAft>
                      </a:pPr>
                      <a:r>
                        <a:rPr lang="ru-RU" sz="11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Безвозмездные перечисления (передачи) текущего характера сектора государственного управления</a:t>
                      </a:r>
                      <a:endParaRPr lang="ru-RU" sz="1100" b="1" dirty="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indent="377825" algn="l">
                        <a:lnSpc>
                          <a:spcPct val="115000"/>
                        </a:lnSpc>
                        <a:spcAft>
                          <a:spcPts val="0"/>
                        </a:spcAft>
                      </a:pPr>
                      <a:r>
                        <a:rPr lang="ru-RU" sz="110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ru-RU" sz="110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491677514"/>
                  </a:ext>
                </a:extLst>
              </a:tr>
              <a:tr h="736092">
                <a:tc gridSpan="2" vMerge="1">
                  <a:txBody>
                    <a:bodyPr/>
                    <a:lstStyle/>
                    <a:p>
                      <a:endParaRPr lang="ru-RU"/>
                    </a:p>
                  </a:txBody>
                  <a:tcPr/>
                </a:tc>
                <a:tc hMerge="1" vMerge="1">
                  <a:txBody>
                    <a:bodyPr/>
                    <a:lstStyle/>
                    <a:p>
                      <a:endParaRPr lang="ru-RU"/>
                    </a:p>
                  </a:txBody>
                  <a:tcPr/>
                </a:tc>
                <a:tc gridSpan="2" vMerge="1">
                  <a:txBody>
                    <a:bodyPr/>
                    <a:lstStyle/>
                    <a:p>
                      <a:endParaRPr lang="ru-RU"/>
                    </a:p>
                  </a:txBody>
                  <a:tcPr/>
                </a:tc>
                <a:tc hMerge="1" vMerge="1">
                  <a:txBody>
                    <a:bodyPr/>
                    <a:lstStyle/>
                    <a:p>
                      <a:pPr indent="377825" algn="ctr">
                        <a:lnSpc>
                          <a:spcPct val="115000"/>
                        </a:lnSpc>
                        <a:spcAft>
                          <a:spcPts val="0"/>
                        </a:spcAft>
                      </a:pPr>
                      <a:endParaRPr lang="ru-RU"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7958" marR="4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ctr">
                        <a:lnSpc>
                          <a:spcPct val="115000"/>
                        </a:lnSpc>
                        <a:spcAft>
                          <a:spcPts val="0"/>
                        </a:spcAft>
                      </a:pPr>
                      <a:r>
                        <a:rPr lang="ru-RU" sz="11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281</a:t>
                      </a:r>
                      <a:endParaRPr lang="ru-RU" sz="1100" b="1" dirty="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indent="377825" algn="l">
                        <a:lnSpc>
                          <a:spcPct val="115000"/>
                        </a:lnSpc>
                        <a:spcAft>
                          <a:spcPts val="0"/>
                        </a:spcAft>
                      </a:pPr>
                      <a:r>
                        <a:rPr lang="ru-RU" sz="11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Безвозмездные перечисления капитального характера государственным (муниципальным) учреждениям</a:t>
                      </a:r>
                      <a:endParaRPr lang="ru-RU" sz="1100" b="1" dirty="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indent="377825" algn="l">
                        <a:lnSpc>
                          <a:spcPct val="115000"/>
                        </a:lnSpc>
                        <a:spcAft>
                          <a:spcPts val="0"/>
                        </a:spcAft>
                      </a:pPr>
                      <a:r>
                        <a:rPr lang="ru-RU" sz="110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ru-RU" sz="110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72911658"/>
                  </a:ext>
                </a:extLst>
              </a:tr>
              <a:tr h="661817">
                <a:tc rowSpan="3" gridSpan="2">
                  <a:txBody>
                    <a:bodyPr/>
                    <a:lstStyle/>
                    <a:p>
                      <a:pPr indent="377825" algn="ctr">
                        <a:lnSpc>
                          <a:spcPct val="115000"/>
                        </a:lnSpc>
                        <a:spcAft>
                          <a:spcPts val="0"/>
                        </a:spcAft>
                      </a:pPr>
                      <a:r>
                        <a:rPr lang="ru-RU" sz="1100">
                          <a:solidFill>
                            <a:srgbClr val="000000"/>
                          </a:solidFill>
                          <a:effectLst/>
                          <a:latin typeface="Arial" panose="020B0604020202020204" pitchFamily="34" charset="0"/>
                          <a:ea typeface="Times New Roman" panose="02020603050405020304" pitchFamily="18" charset="0"/>
                          <a:cs typeface="Arial" panose="020B0604020202020204" pitchFamily="34" charset="0"/>
                        </a:rPr>
                        <a:t>613</a:t>
                      </a:r>
                      <a:endParaRPr lang="ru-RU" sz="110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3" hMerge="1">
                  <a:txBody>
                    <a:bodyPr/>
                    <a:lstStyle/>
                    <a:p>
                      <a:pPr indent="377825" algn="just">
                        <a:lnSpc>
                          <a:spcPct val="115000"/>
                        </a:lnSpc>
                        <a:spcAft>
                          <a:spcPts val="0"/>
                        </a:spcAft>
                      </a:pPr>
                      <a:endParaRPr lang="ru-RU" sz="110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3" gridSpan="2">
                  <a:txBody>
                    <a:bodyPr/>
                    <a:lstStyle/>
                    <a:p>
                      <a:pPr indent="377825" algn="just">
                        <a:lnSpc>
                          <a:spcPct val="115000"/>
                        </a:lnSpc>
                        <a:spcAft>
                          <a:spcPts val="0"/>
                        </a:spcAft>
                      </a:pPr>
                      <a:r>
                        <a:rPr lang="ru-RU" sz="1100">
                          <a:solidFill>
                            <a:srgbClr val="000000"/>
                          </a:solidFill>
                          <a:effectLst/>
                          <a:latin typeface="Arial" panose="020B0604020202020204" pitchFamily="34" charset="0"/>
                          <a:ea typeface="Times New Roman" panose="02020603050405020304" pitchFamily="18" charset="0"/>
                          <a:cs typeface="Arial" panose="020B0604020202020204" pitchFamily="34" charset="0"/>
                        </a:rPr>
                        <a:t>Гранты в форме субсидии бюджетным учреждениям</a:t>
                      </a:r>
                      <a:endParaRPr lang="ru-RU" sz="110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3" hMerge="1">
                  <a:txBody>
                    <a:bodyPr/>
                    <a:lstStyle/>
                    <a:p>
                      <a:pPr indent="377825" algn="ctr">
                        <a:lnSpc>
                          <a:spcPct val="115000"/>
                        </a:lnSpc>
                        <a:spcAft>
                          <a:spcPts val="0"/>
                        </a:spcAft>
                      </a:pPr>
                      <a:endParaRPr lang="ru-RU"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7958" marR="4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ctr">
                        <a:lnSpc>
                          <a:spcPct val="115000"/>
                        </a:lnSpc>
                        <a:spcAft>
                          <a:spcPts val="0"/>
                        </a:spcAft>
                      </a:pPr>
                      <a:r>
                        <a:rPr lang="ru-RU" sz="1100">
                          <a:solidFill>
                            <a:srgbClr val="000000"/>
                          </a:solidFill>
                          <a:effectLst/>
                          <a:latin typeface="Arial" panose="020B0604020202020204" pitchFamily="34" charset="0"/>
                          <a:ea typeface="Times New Roman" panose="02020603050405020304" pitchFamily="18" charset="0"/>
                          <a:cs typeface="Arial" panose="020B0604020202020204" pitchFamily="34" charset="0"/>
                        </a:rPr>
                        <a:t>241</a:t>
                      </a:r>
                      <a:endParaRPr lang="ru-RU" sz="110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l">
                        <a:lnSpc>
                          <a:spcPct val="115000"/>
                        </a:lnSpc>
                        <a:spcAft>
                          <a:spcPts val="0"/>
                        </a:spcAft>
                      </a:pPr>
                      <a:r>
                        <a:rPr lang="ru-RU" sz="11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Безвозмездные перечисления (передачи) текущего характера сектора государственного управления</a:t>
                      </a:r>
                      <a:endParaRPr lang="ru-RU" sz="1100" dirty="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l">
                        <a:lnSpc>
                          <a:spcPct val="115000"/>
                        </a:lnSpc>
                        <a:spcAft>
                          <a:spcPts val="0"/>
                        </a:spcAft>
                      </a:pPr>
                      <a:r>
                        <a:rPr lang="ru-RU" sz="11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ru-RU" sz="1100" dirty="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994168557"/>
                  </a:ext>
                </a:extLst>
              </a:tr>
              <a:tr h="661817">
                <a:tc gridSpan="2" vMerge="1">
                  <a:txBody>
                    <a:bodyPr/>
                    <a:lstStyle/>
                    <a:p>
                      <a:endParaRPr lang="ru-RU"/>
                    </a:p>
                  </a:txBody>
                  <a:tcPr/>
                </a:tc>
                <a:tc hMerge="1" vMerge="1">
                  <a:txBody>
                    <a:bodyPr/>
                    <a:lstStyle/>
                    <a:p>
                      <a:endParaRPr lang="ru-RU"/>
                    </a:p>
                  </a:txBody>
                  <a:tcPr/>
                </a:tc>
                <a:tc gridSpan="2" vMerge="1">
                  <a:txBody>
                    <a:bodyPr/>
                    <a:lstStyle/>
                    <a:p>
                      <a:endParaRPr lang="ru-RU"/>
                    </a:p>
                  </a:txBody>
                  <a:tcPr/>
                </a:tc>
                <a:tc hMerge="1" vMerge="1">
                  <a:txBody>
                    <a:bodyPr/>
                    <a:lstStyle/>
                    <a:p>
                      <a:pPr indent="377825" algn="ctr">
                        <a:lnSpc>
                          <a:spcPct val="115000"/>
                        </a:lnSpc>
                        <a:spcAft>
                          <a:spcPts val="0"/>
                        </a:spcAft>
                      </a:pPr>
                      <a:endParaRPr lang="ru-RU"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7958" marR="4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ctr">
                        <a:lnSpc>
                          <a:spcPct val="115000"/>
                        </a:lnSpc>
                        <a:spcAft>
                          <a:spcPts val="0"/>
                        </a:spcAft>
                      </a:pPr>
                      <a:r>
                        <a:rPr lang="ru-RU" sz="1100">
                          <a:solidFill>
                            <a:srgbClr val="000000"/>
                          </a:solidFill>
                          <a:effectLst/>
                          <a:latin typeface="Arial" panose="020B0604020202020204" pitchFamily="34" charset="0"/>
                          <a:ea typeface="Times New Roman" panose="02020603050405020304" pitchFamily="18" charset="0"/>
                          <a:cs typeface="Arial" panose="020B0604020202020204" pitchFamily="34" charset="0"/>
                        </a:rPr>
                        <a:t>281</a:t>
                      </a:r>
                      <a:endParaRPr lang="ru-RU" sz="110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l">
                        <a:lnSpc>
                          <a:spcPct val="115000"/>
                        </a:lnSpc>
                        <a:spcAft>
                          <a:spcPts val="0"/>
                        </a:spcAft>
                      </a:pPr>
                      <a:r>
                        <a:rPr lang="ru-RU" sz="1100">
                          <a:solidFill>
                            <a:srgbClr val="000000"/>
                          </a:solidFill>
                          <a:effectLst/>
                          <a:latin typeface="Arial" panose="020B0604020202020204" pitchFamily="34" charset="0"/>
                          <a:ea typeface="Times New Roman" panose="02020603050405020304" pitchFamily="18" charset="0"/>
                          <a:cs typeface="Arial" panose="020B0604020202020204" pitchFamily="34" charset="0"/>
                        </a:rPr>
                        <a:t>Безвозмездные перечисления капитального характера государственным (муниципальным) учреждениям</a:t>
                      </a:r>
                      <a:endParaRPr lang="ru-RU" sz="110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l">
                        <a:lnSpc>
                          <a:spcPct val="115000"/>
                        </a:lnSpc>
                        <a:spcAft>
                          <a:spcPts val="0"/>
                        </a:spcAft>
                      </a:pPr>
                      <a:r>
                        <a:rPr lang="ru-RU" sz="11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ru-RU" sz="1100" dirty="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240445026"/>
                  </a:ext>
                </a:extLst>
              </a:tr>
              <a:tr h="920115">
                <a:tc gridSpan="2" vMerge="1">
                  <a:txBody>
                    <a:bodyPr/>
                    <a:lstStyle/>
                    <a:p>
                      <a:endParaRPr lang="ru-RU"/>
                    </a:p>
                  </a:txBody>
                  <a:tcPr/>
                </a:tc>
                <a:tc hMerge="1" vMerge="1">
                  <a:txBody>
                    <a:bodyPr/>
                    <a:lstStyle/>
                    <a:p>
                      <a:endParaRPr lang="ru-RU"/>
                    </a:p>
                  </a:txBody>
                  <a:tcPr/>
                </a:tc>
                <a:tc gridSpan="2" vMerge="1">
                  <a:txBody>
                    <a:bodyPr/>
                    <a:lstStyle/>
                    <a:p>
                      <a:endParaRPr lang="ru-RU"/>
                    </a:p>
                  </a:txBody>
                  <a:tcPr/>
                </a:tc>
                <a:tc hMerge="1" vMerge="1">
                  <a:txBody>
                    <a:bodyPr/>
                    <a:lstStyle/>
                    <a:p>
                      <a:pPr indent="377825" algn="ctr">
                        <a:lnSpc>
                          <a:spcPct val="115000"/>
                        </a:lnSpc>
                        <a:spcAft>
                          <a:spcPts val="0"/>
                        </a:spcAft>
                      </a:pPr>
                      <a:endParaRPr lang="ru-RU"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7958" marR="4795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ctr">
                        <a:lnSpc>
                          <a:spcPct val="115000"/>
                        </a:lnSpc>
                        <a:spcAft>
                          <a:spcPts val="0"/>
                        </a:spcAft>
                      </a:pPr>
                      <a:r>
                        <a:rPr lang="ru-RU" sz="110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297</a:t>
                      </a:r>
                      <a:endParaRPr lang="ru-RU" sz="110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l">
                        <a:lnSpc>
                          <a:spcPct val="115000"/>
                        </a:lnSpc>
                        <a:spcAft>
                          <a:spcPts val="0"/>
                        </a:spcAft>
                      </a:pPr>
                      <a:r>
                        <a:rPr lang="ru-RU" sz="1100">
                          <a:solidFill>
                            <a:srgbClr val="000000"/>
                          </a:solidFill>
                          <a:effectLst/>
                          <a:latin typeface="Arial" panose="020B0604020202020204" pitchFamily="34" charset="0"/>
                          <a:ea typeface="Times New Roman" panose="02020603050405020304" pitchFamily="18" charset="0"/>
                          <a:cs typeface="Arial" panose="020B0604020202020204" pitchFamily="34" charset="0"/>
                        </a:rPr>
                        <a:t>Иные выплаты текущего характера организациям</a:t>
                      </a:r>
                      <a:endParaRPr lang="ru-RU" sz="110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l">
                        <a:lnSpc>
                          <a:spcPct val="115000"/>
                        </a:lnSpc>
                        <a:spcAft>
                          <a:spcPts val="0"/>
                        </a:spcAft>
                      </a:pPr>
                      <a:r>
                        <a:rPr lang="ru-RU" sz="11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В части выплат денежных премий по результатам проводимых смотров-конкурсов</a:t>
                      </a:r>
                      <a:endParaRPr lang="ru-RU" sz="1100" dirty="0">
                        <a:effectLst/>
                        <a:latin typeface="Arial" panose="020B0604020202020204" pitchFamily="34" charset="0"/>
                        <a:ea typeface="Calibri" panose="020F0502020204030204" pitchFamily="34" charset="0"/>
                        <a:cs typeface="Arial" panose="020B0604020202020204" pitchFamily="34" charset="0"/>
                      </a:endParaRPr>
                    </a:p>
                  </a:txBody>
                  <a:tcPr marL="35969" marR="3596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672281667"/>
                  </a:ext>
                </a:extLst>
              </a:tr>
            </a:tbl>
          </a:graphicData>
        </a:graphic>
      </p:graphicFrame>
      <p:sp>
        <p:nvSpPr>
          <p:cNvPr id="5" name="Rectangle 1"/>
          <p:cNvSpPr>
            <a:spLocks noChangeArrowheads="1"/>
          </p:cNvSpPr>
          <p:nvPr/>
        </p:nvSpPr>
        <p:spPr bwMode="auto">
          <a:xfrm>
            <a:off x="0" y="776859"/>
            <a:ext cx="9144000" cy="4847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anchor="ctr" anchorCtr="0" compatLnSpc="1">
            <a:prstTxWarp prst="textNoShape">
              <a:avLst/>
            </a:prstTxWarp>
            <a:spAutoFit/>
          </a:bodyPr>
          <a:lstStyle>
            <a:lvl1pPr indent="377825"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283369" algn="ctr" defTabSz="685800" rtl="0" eaLnBrk="0" fontAlgn="base" latinLnBrk="0" hangingPunct="0">
              <a:lnSpc>
                <a:spcPct val="100000"/>
              </a:lnSpc>
              <a:spcBef>
                <a:spcPct val="0"/>
              </a:spcBef>
              <a:spcAft>
                <a:spcPct val="0"/>
              </a:spcAft>
              <a:buClrTx/>
              <a:buSzTx/>
              <a:buFontTx/>
              <a:buNone/>
              <a:tabLst/>
              <a:defRPr/>
            </a:pPr>
            <a:r>
              <a:rPr kumimoji="0" lang="ru-RU" altLang="ru-RU" sz="9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Times New Roman" panose="02020603050405020304" pitchFamily="18" charset="0"/>
              </a:rPr>
              <a:t>ТАБЛИЦА</a:t>
            </a:r>
            <a:endParaRPr kumimoji="0" lang="ru-RU" altLang="ru-RU" sz="6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a:p>
            <a:pPr marL="0" marR="0" lvl="0" indent="283369" algn="ctr" defTabSz="685800" rtl="0" eaLnBrk="0" fontAlgn="base" latinLnBrk="0" hangingPunct="0">
              <a:lnSpc>
                <a:spcPct val="100000"/>
              </a:lnSpc>
              <a:spcBef>
                <a:spcPct val="0"/>
              </a:spcBef>
              <a:spcAft>
                <a:spcPct val="0"/>
              </a:spcAft>
              <a:buClrTx/>
              <a:buSzTx/>
              <a:buFontTx/>
              <a:buNone/>
              <a:tabLst/>
              <a:defRPr/>
            </a:pPr>
            <a:r>
              <a:rPr kumimoji="0" lang="ru-RU" altLang="ru-RU" sz="9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Times New Roman" panose="02020603050405020304" pitchFamily="18" charset="0"/>
              </a:rPr>
              <a:t>СООТВЕТСТВИЯ ВИДОВ РАСХОДОВ КЛАССИФИКАЦИИ РАСХОДОВ БЮДЖЕТОВ И СТАТЕЙ (ПОДСТАТЕЙ) КЛАССИФИКАЦИИ ОПЕРАЦИЙ СЕКТОРА ГОСУДАРСТВЕННОГО УПРАВЛЕНИЯ, ПРИМЕНЯЕМАЯ В 2022 ГОДУ</a:t>
            </a:r>
            <a:endParaRPr kumimoji="0" lang="ru-RU" altLang="ru-RU" sz="135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404696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p:cNvSpPr>
            <a:spLocks noChangeArrowheads="1"/>
          </p:cNvSpPr>
          <p:nvPr/>
        </p:nvSpPr>
        <p:spPr bwMode="auto">
          <a:xfrm>
            <a:off x="0" y="907785"/>
            <a:ext cx="9002684" cy="4847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anchor="ctr" anchorCtr="0" compatLnSpc="1">
            <a:prstTxWarp prst="textNoShape">
              <a:avLst/>
            </a:prstTxWarp>
            <a:spAutoFit/>
          </a:bodyPr>
          <a:lstStyle>
            <a:lvl1pPr indent="377825"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283369" algn="ctr" defTabSz="685800" rtl="0" eaLnBrk="0" fontAlgn="base" latinLnBrk="0" hangingPunct="0">
              <a:lnSpc>
                <a:spcPct val="100000"/>
              </a:lnSpc>
              <a:spcBef>
                <a:spcPct val="0"/>
              </a:spcBef>
              <a:spcAft>
                <a:spcPct val="0"/>
              </a:spcAft>
              <a:buClrTx/>
              <a:buSzTx/>
              <a:buFontTx/>
              <a:buNone/>
              <a:tabLst/>
              <a:defRPr/>
            </a:pPr>
            <a:r>
              <a:rPr kumimoji="0" lang="ru-RU" altLang="ru-RU" sz="9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Times New Roman" panose="02020603050405020304" pitchFamily="18" charset="0"/>
              </a:rPr>
              <a:t>ТАБЛИЦА</a:t>
            </a:r>
            <a:endParaRPr kumimoji="0" lang="ru-RU" altLang="ru-RU" sz="6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a:p>
            <a:pPr marL="0" marR="0" lvl="0" indent="283369" algn="ctr" defTabSz="685800" rtl="0" eaLnBrk="0" fontAlgn="base" latinLnBrk="0" hangingPunct="0">
              <a:lnSpc>
                <a:spcPct val="100000"/>
              </a:lnSpc>
              <a:spcBef>
                <a:spcPct val="0"/>
              </a:spcBef>
              <a:spcAft>
                <a:spcPct val="0"/>
              </a:spcAft>
              <a:buClrTx/>
              <a:buSzTx/>
              <a:buFontTx/>
              <a:buNone/>
              <a:tabLst/>
              <a:defRPr/>
            </a:pPr>
            <a:r>
              <a:rPr kumimoji="0" lang="ru-RU" altLang="ru-RU" sz="9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Times New Roman" panose="02020603050405020304" pitchFamily="18" charset="0"/>
              </a:rPr>
              <a:t>СООТВЕТСТВИЯ ВИДОВ РАСХОДОВ КЛАССИФИКАЦИИ РАСХОДОВ БЮДЖЕТОВ И СТАТЕЙ (ПОДСТАТЕЙ) КЛАССИФИКАЦИИ ОПЕРАЦИЙ СЕКТОРА ГОСУДАРСТВЕННОГО УПРАВЛЕНИЯ, ПРИМЕНЯЕМАЯ В 2022 ГОДУ</a:t>
            </a:r>
            <a:endParaRPr kumimoji="0" lang="ru-RU" altLang="ru-RU" sz="135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graphicFrame>
        <p:nvGraphicFramePr>
          <p:cNvPr id="3" name="Таблица 2"/>
          <p:cNvGraphicFramePr>
            <a:graphicFrameLocks noGrp="1"/>
          </p:cNvGraphicFramePr>
          <p:nvPr>
            <p:extLst/>
          </p:nvPr>
        </p:nvGraphicFramePr>
        <p:xfrm>
          <a:off x="0" y="1392532"/>
          <a:ext cx="9025544" cy="4609214"/>
        </p:xfrm>
        <a:graphic>
          <a:graphicData uri="http://schemas.openxmlformats.org/drawingml/2006/table">
            <a:tbl>
              <a:tblPr firstRow="1" firstCol="1" bandRow="1"/>
              <a:tblGrid>
                <a:gridCol w="630034">
                  <a:extLst>
                    <a:ext uri="{9D8B030D-6E8A-4147-A177-3AD203B41FA5}">
                      <a16:colId xmlns:a16="http://schemas.microsoft.com/office/drawing/2014/main" val="3926691759"/>
                    </a:ext>
                  </a:extLst>
                </a:gridCol>
                <a:gridCol w="197550">
                  <a:extLst>
                    <a:ext uri="{9D8B030D-6E8A-4147-A177-3AD203B41FA5}">
                      <a16:colId xmlns:a16="http://schemas.microsoft.com/office/drawing/2014/main" val="1311807461"/>
                    </a:ext>
                  </a:extLst>
                </a:gridCol>
                <a:gridCol w="1901327">
                  <a:extLst>
                    <a:ext uri="{9D8B030D-6E8A-4147-A177-3AD203B41FA5}">
                      <a16:colId xmlns:a16="http://schemas.microsoft.com/office/drawing/2014/main" val="4269583193"/>
                    </a:ext>
                  </a:extLst>
                </a:gridCol>
                <a:gridCol w="1267025">
                  <a:extLst>
                    <a:ext uri="{9D8B030D-6E8A-4147-A177-3AD203B41FA5}">
                      <a16:colId xmlns:a16="http://schemas.microsoft.com/office/drawing/2014/main" val="2515257487"/>
                    </a:ext>
                  </a:extLst>
                </a:gridCol>
                <a:gridCol w="831852">
                  <a:extLst>
                    <a:ext uri="{9D8B030D-6E8A-4147-A177-3AD203B41FA5}">
                      <a16:colId xmlns:a16="http://schemas.microsoft.com/office/drawing/2014/main" val="1410877734"/>
                    </a:ext>
                  </a:extLst>
                </a:gridCol>
                <a:gridCol w="3229817">
                  <a:extLst>
                    <a:ext uri="{9D8B030D-6E8A-4147-A177-3AD203B41FA5}">
                      <a16:colId xmlns:a16="http://schemas.microsoft.com/office/drawing/2014/main" val="3373962376"/>
                    </a:ext>
                  </a:extLst>
                </a:gridCol>
                <a:gridCol w="967939">
                  <a:extLst>
                    <a:ext uri="{9D8B030D-6E8A-4147-A177-3AD203B41FA5}">
                      <a16:colId xmlns:a16="http://schemas.microsoft.com/office/drawing/2014/main" val="192206014"/>
                    </a:ext>
                  </a:extLst>
                </a:gridCol>
              </a:tblGrid>
              <a:tr h="144590">
                <a:tc gridSpan="5">
                  <a:txBody>
                    <a:bodyPr/>
                    <a:lstStyle/>
                    <a:p>
                      <a:pPr indent="377825" algn="ctr">
                        <a:lnSpc>
                          <a:spcPct val="115000"/>
                        </a:lnSpc>
                        <a:spcAft>
                          <a:spcPts val="0"/>
                        </a:spcAft>
                      </a:pPr>
                      <a:r>
                        <a:rPr lang="ru-RU" sz="8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Вид расходов</a:t>
                      </a:r>
                      <a:endParaRPr lang="ru-RU" sz="800" dirty="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indent="377825" algn="ctr">
                        <a:lnSpc>
                          <a:spcPct val="115000"/>
                        </a:lnSpc>
                        <a:spcAft>
                          <a:spcPts val="0"/>
                        </a:spcAft>
                      </a:pPr>
                      <a:r>
                        <a:rPr lang="ru-RU" sz="800">
                          <a:solidFill>
                            <a:srgbClr val="000000"/>
                          </a:solidFill>
                          <a:effectLst/>
                          <a:latin typeface="Arial" panose="020B0604020202020204" pitchFamily="34" charset="0"/>
                          <a:ea typeface="Times New Roman" panose="02020603050405020304" pitchFamily="18" charset="0"/>
                          <a:cs typeface="Arial" panose="020B0604020202020204" pitchFamily="34" charset="0"/>
                        </a:rPr>
                        <a:t>КОСГУ</a:t>
                      </a:r>
                      <a:endParaRPr lang="ru-RU" sz="80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ctr">
                        <a:lnSpc>
                          <a:spcPct val="115000"/>
                        </a:lnSpc>
                        <a:spcAft>
                          <a:spcPts val="0"/>
                        </a:spcAft>
                      </a:pPr>
                      <a:r>
                        <a:rPr lang="ru-RU" sz="800">
                          <a:solidFill>
                            <a:srgbClr val="000000"/>
                          </a:solidFill>
                          <a:effectLst/>
                          <a:latin typeface="Arial" panose="020B0604020202020204" pitchFamily="34" charset="0"/>
                          <a:ea typeface="Times New Roman" panose="02020603050405020304" pitchFamily="18" charset="0"/>
                          <a:cs typeface="Arial" panose="020B0604020202020204" pitchFamily="34" charset="0"/>
                        </a:rPr>
                        <a:t>Примечания</a:t>
                      </a:r>
                      <a:endParaRPr lang="ru-RU" sz="80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657749290"/>
                  </a:ext>
                </a:extLst>
              </a:tr>
              <a:tr h="188742">
                <a:tc>
                  <a:txBody>
                    <a:bodyPr/>
                    <a:lstStyle/>
                    <a:p>
                      <a:pPr indent="377825" algn="ctr">
                        <a:lnSpc>
                          <a:spcPct val="115000"/>
                        </a:lnSpc>
                        <a:spcAft>
                          <a:spcPts val="0"/>
                        </a:spcAft>
                      </a:pPr>
                      <a:r>
                        <a:rPr lang="ru-RU" sz="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Код</a:t>
                      </a:r>
                      <a:endParaRPr lang="ru-RU" sz="9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indent="377825" algn="ctr">
                        <a:lnSpc>
                          <a:spcPct val="115000"/>
                        </a:lnSpc>
                        <a:spcAft>
                          <a:spcPts val="0"/>
                        </a:spcAft>
                      </a:pPr>
                      <a:r>
                        <a:rPr lang="ru-RU" sz="8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Наименование</a:t>
                      </a:r>
                      <a:endParaRPr lang="ru-RU" sz="800" dirty="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gridSpan="2">
                  <a:txBody>
                    <a:bodyPr/>
                    <a:lstStyle/>
                    <a:p>
                      <a:pPr indent="377825" algn="ctr">
                        <a:lnSpc>
                          <a:spcPct val="115000"/>
                        </a:lnSpc>
                        <a:spcAft>
                          <a:spcPts val="0"/>
                        </a:spcAft>
                      </a:pPr>
                      <a:r>
                        <a:rPr lang="ru-RU" sz="800">
                          <a:solidFill>
                            <a:srgbClr val="000000"/>
                          </a:solidFill>
                          <a:effectLst/>
                          <a:latin typeface="Arial" panose="020B0604020202020204" pitchFamily="34" charset="0"/>
                          <a:ea typeface="Times New Roman" panose="02020603050405020304" pitchFamily="18" charset="0"/>
                          <a:cs typeface="Arial" panose="020B0604020202020204" pitchFamily="34" charset="0"/>
                        </a:rPr>
                        <a:t>Код</a:t>
                      </a:r>
                      <a:endParaRPr lang="ru-RU" sz="80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indent="377825" algn="ctr">
                        <a:lnSpc>
                          <a:spcPct val="115000"/>
                        </a:lnSpc>
                        <a:spcAft>
                          <a:spcPts val="0"/>
                        </a:spcAft>
                      </a:pPr>
                      <a:r>
                        <a:rPr lang="ru-RU" sz="800">
                          <a:solidFill>
                            <a:srgbClr val="000000"/>
                          </a:solidFill>
                          <a:effectLst/>
                          <a:latin typeface="Arial" panose="020B0604020202020204" pitchFamily="34" charset="0"/>
                          <a:ea typeface="Times New Roman" panose="02020603050405020304" pitchFamily="18" charset="0"/>
                          <a:cs typeface="Arial" panose="020B0604020202020204" pitchFamily="34" charset="0"/>
                        </a:rPr>
                        <a:t>Наименование</a:t>
                      </a:r>
                      <a:endParaRPr lang="ru-RU" sz="80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nSpc>
                          <a:spcPct val="115000"/>
                        </a:lnSpc>
                      </a:pPr>
                      <a:endParaRPr lang="ru-RU" sz="800">
                        <a:effectLst/>
                        <a:latin typeface="Arial" panose="020B060402020202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624863178"/>
                  </a:ext>
                </a:extLst>
              </a:tr>
              <a:tr h="157734">
                <a:tc gridSpan="6">
                  <a:txBody>
                    <a:bodyPr/>
                    <a:lstStyle/>
                    <a:p>
                      <a:pPr indent="377825" algn="ctr">
                        <a:lnSpc>
                          <a:spcPct val="115000"/>
                        </a:lnSpc>
                        <a:spcAft>
                          <a:spcPts val="0"/>
                        </a:spcAft>
                      </a:pPr>
                      <a:r>
                        <a:rPr lang="ru-RU" sz="9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620 Субсидии автономным учреждениям</a:t>
                      </a:r>
                      <a:endParaRPr lang="ru-RU" sz="900" dirty="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indent="377825" algn="l">
                        <a:lnSpc>
                          <a:spcPct val="115000"/>
                        </a:lnSpc>
                        <a:spcAft>
                          <a:spcPts val="0"/>
                        </a:spcAft>
                      </a:pPr>
                      <a:r>
                        <a:rPr lang="ru-RU" sz="80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ru-RU" sz="80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459049598"/>
                  </a:ext>
                </a:extLst>
              </a:tr>
              <a:tr h="681027">
                <a:tc gridSpan="2">
                  <a:txBody>
                    <a:bodyPr/>
                    <a:lstStyle/>
                    <a:p>
                      <a:pPr indent="377825" algn="ctr">
                        <a:lnSpc>
                          <a:spcPct val="115000"/>
                        </a:lnSpc>
                        <a:spcAft>
                          <a:spcPts val="0"/>
                        </a:spcAft>
                      </a:pPr>
                      <a:r>
                        <a:rPr lang="ru-RU" sz="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621</a:t>
                      </a:r>
                      <a:endParaRPr lang="ru-RU" sz="9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pPr indent="377825" algn="just">
                        <a:lnSpc>
                          <a:spcPct val="115000"/>
                        </a:lnSpc>
                        <a:spcAft>
                          <a:spcPts val="0"/>
                        </a:spcAft>
                      </a:pPr>
                      <a:endParaRPr lang="ru-RU" sz="800" dirty="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indent="377825" algn="just">
                        <a:lnSpc>
                          <a:spcPct val="115000"/>
                        </a:lnSpc>
                        <a:spcAft>
                          <a:spcPts val="0"/>
                        </a:spcAft>
                      </a:pPr>
                      <a:r>
                        <a:rPr lang="ru-RU" sz="8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Субсидии автономным учреждениям на финансовое обеспечение государственного (муниципального) задания на оказание государственных (муниципальных) услуг (выполнение работ)</a:t>
                      </a:r>
                      <a:endParaRPr lang="ru-RU" sz="800" dirty="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pPr indent="377825" algn="ctr">
                        <a:lnSpc>
                          <a:spcPct val="115000"/>
                        </a:lnSpc>
                        <a:spcAft>
                          <a:spcPts val="0"/>
                        </a:spcAft>
                      </a:pPr>
                      <a:endParaRPr lang="ru-RU" sz="1100">
                        <a:effectLst/>
                        <a:latin typeface="Arial" panose="020B0604020202020204" pitchFamily="34" charset="0"/>
                        <a:ea typeface="Calibri" panose="020F0502020204030204" pitchFamily="34" charset="0"/>
                        <a:cs typeface="Arial" panose="020B0604020202020204" pitchFamily="34" charset="0"/>
                      </a:endParaRPr>
                    </a:p>
                  </a:txBody>
                  <a:tcPr marL="33784" marR="3378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ctr">
                        <a:lnSpc>
                          <a:spcPct val="115000"/>
                        </a:lnSpc>
                        <a:spcAft>
                          <a:spcPts val="0"/>
                        </a:spcAft>
                      </a:pPr>
                      <a:r>
                        <a:rPr lang="ru-RU" sz="8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241</a:t>
                      </a:r>
                      <a:endParaRPr lang="ru-RU" sz="800" dirty="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l">
                        <a:lnSpc>
                          <a:spcPct val="115000"/>
                        </a:lnSpc>
                        <a:spcAft>
                          <a:spcPts val="0"/>
                        </a:spcAft>
                      </a:pPr>
                      <a:r>
                        <a:rPr lang="ru-RU" sz="800">
                          <a:solidFill>
                            <a:srgbClr val="000000"/>
                          </a:solidFill>
                          <a:effectLst/>
                          <a:latin typeface="Arial" panose="020B0604020202020204" pitchFamily="34" charset="0"/>
                          <a:ea typeface="Times New Roman" panose="02020603050405020304" pitchFamily="18" charset="0"/>
                          <a:cs typeface="Arial" panose="020B0604020202020204" pitchFamily="34" charset="0"/>
                        </a:rPr>
                        <a:t>Безвозмездные перечисления (передачи) текущего характера сектора государственного управления</a:t>
                      </a:r>
                      <a:endParaRPr lang="ru-RU" sz="80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l">
                        <a:lnSpc>
                          <a:spcPct val="115000"/>
                        </a:lnSpc>
                        <a:spcAft>
                          <a:spcPts val="0"/>
                        </a:spcAft>
                      </a:pPr>
                      <a:r>
                        <a:rPr lang="ru-RU" sz="80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ru-RU" sz="80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779186498"/>
                  </a:ext>
                </a:extLst>
              </a:tr>
              <a:tr h="566226">
                <a:tc rowSpan="2" gridSpan="2">
                  <a:txBody>
                    <a:bodyPr/>
                    <a:lstStyle/>
                    <a:p>
                      <a:pPr indent="377825" algn="ctr">
                        <a:lnSpc>
                          <a:spcPct val="115000"/>
                        </a:lnSpc>
                        <a:spcAft>
                          <a:spcPts val="0"/>
                        </a:spcAft>
                      </a:pPr>
                      <a:r>
                        <a:rPr lang="ru-RU" sz="11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622</a:t>
                      </a:r>
                      <a:endParaRPr lang="ru-RU" sz="11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rowSpan="2" hMerge="1">
                  <a:txBody>
                    <a:bodyPr/>
                    <a:lstStyle/>
                    <a:p>
                      <a:pPr indent="377825" algn="just">
                        <a:lnSpc>
                          <a:spcPct val="115000"/>
                        </a:lnSpc>
                        <a:spcAft>
                          <a:spcPts val="0"/>
                        </a:spcAft>
                      </a:pPr>
                      <a:endParaRPr lang="ru-RU" sz="1100" b="1" dirty="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rowSpan="2" gridSpan="2">
                  <a:txBody>
                    <a:bodyPr/>
                    <a:lstStyle/>
                    <a:p>
                      <a:pPr indent="377825" algn="just">
                        <a:lnSpc>
                          <a:spcPct val="115000"/>
                        </a:lnSpc>
                        <a:spcAft>
                          <a:spcPts val="0"/>
                        </a:spcAft>
                      </a:pPr>
                      <a:r>
                        <a:rPr lang="ru-RU" sz="11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Субсидии автономным учреждениям на иные цели</a:t>
                      </a:r>
                      <a:endParaRPr lang="ru-RU" sz="1100" b="1" dirty="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rowSpan="2" hMerge="1">
                  <a:txBody>
                    <a:bodyPr/>
                    <a:lstStyle/>
                    <a:p>
                      <a:pPr indent="377825" algn="ctr">
                        <a:lnSpc>
                          <a:spcPct val="115000"/>
                        </a:lnSpc>
                        <a:spcAft>
                          <a:spcPts val="0"/>
                        </a:spcAft>
                      </a:pPr>
                      <a:endParaRPr lang="ru-RU" sz="1100">
                        <a:effectLst/>
                        <a:latin typeface="Arial" panose="020B0604020202020204" pitchFamily="34" charset="0"/>
                        <a:ea typeface="Calibri" panose="020F0502020204030204" pitchFamily="34" charset="0"/>
                        <a:cs typeface="Arial" panose="020B0604020202020204" pitchFamily="34" charset="0"/>
                      </a:endParaRPr>
                    </a:p>
                  </a:txBody>
                  <a:tcPr marL="33784" marR="3378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ctr">
                        <a:lnSpc>
                          <a:spcPct val="115000"/>
                        </a:lnSpc>
                        <a:spcAft>
                          <a:spcPts val="0"/>
                        </a:spcAft>
                      </a:pPr>
                      <a:r>
                        <a:rPr lang="ru-RU" sz="11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241</a:t>
                      </a:r>
                      <a:endParaRPr lang="ru-RU" sz="1100" b="1" dirty="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indent="377825" algn="l">
                        <a:lnSpc>
                          <a:spcPct val="115000"/>
                        </a:lnSpc>
                        <a:spcAft>
                          <a:spcPts val="0"/>
                        </a:spcAft>
                      </a:pPr>
                      <a:r>
                        <a:rPr lang="ru-RU" sz="11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Безвозмездные перечисления (передачи) текущего характера сектора государственного управления</a:t>
                      </a:r>
                      <a:endParaRPr lang="ru-RU" sz="1100" b="1" dirty="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indent="377825" algn="l">
                        <a:lnSpc>
                          <a:spcPct val="115000"/>
                        </a:lnSpc>
                        <a:spcAft>
                          <a:spcPts val="0"/>
                        </a:spcAft>
                      </a:pPr>
                      <a:r>
                        <a:rPr lang="ru-RU" sz="80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ru-RU" sz="80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392048587"/>
                  </a:ext>
                </a:extLst>
              </a:tr>
              <a:tr h="566226">
                <a:tc gridSpan="2" vMerge="1">
                  <a:txBody>
                    <a:bodyPr/>
                    <a:lstStyle/>
                    <a:p>
                      <a:endParaRPr lang="ru-RU"/>
                    </a:p>
                  </a:txBody>
                  <a:tcPr/>
                </a:tc>
                <a:tc hMerge="1" vMerge="1">
                  <a:txBody>
                    <a:bodyPr/>
                    <a:lstStyle/>
                    <a:p>
                      <a:endParaRPr lang="ru-RU"/>
                    </a:p>
                  </a:txBody>
                  <a:tcPr/>
                </a:tc>
                <a:tc gridSpan="2" vMerge="1">
                  <a:txBody>
                    <a:bodyPr/>
                    <a:lstStyle/>
                    <a:p>
                      <a:endParaRPr lang="ru-RU"/>
                    </a:p>
                  </a:txBody>
                  <a:tcPr/>
                </a:tc>
                <a:tc hMerge="1" vMerge="1">
                  <a:txBody>
                    <a:bodyPr/>
                    <a:lstStyle/>
                    <a:p>
                      <a:pPr indent="377825" algn="ctr">
                        <a:lnSpc>
                          <a:spcPct val="115000"/>
                        </a:lnSpc>
                        <a:spcAft>
                          <a:spcPts val="0"/>
                        </a:spcAft>
                      </a:pPr>
                      <a:endParaRPr lang="ru-RU" sz="1100">
                        <a:effectLst/>
                        <a:latin typeface="Arial" panose="020B0604020202020204" pitchFamily="34" charset="0"/>
                        <a:ea typeface="Calibri" panose="020F0502020204030204" pitchFamily="34" charset="0"/>
                        <a:cs typeface="Arial" panose="020B0604020202020204" pitchFamily="34" charset="0"/>
                      </a:endParaRPr>
                    </a:p>
                  </a:txBody>
                  <a:tcPr marL="33784" marR="3378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ctr">
                        <a:lnSpc>
                          <a:spcPct val="115000"/>
                        </a:lnSpc>
                        <a:spcAft>
                          <a:spcPts val="0"/>
                        </a:spcAft>
                      </a:pPr>
                      <a:r>
                        <a:rPr lang="ru-RU" sz="11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281</a:t>
                      </a:r>
                      <a:endParaRPr lang="ru-RU" sz="1100" b="1">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indent="377825" algn="l">
                        <a:lnSpc>
                          <a:spcPct val="115000"/>
                        </a:lnSpc>
                        <a:spcAft>
                          <a:spcPts val="0"/>
                        </a:spcAft>
                      </a:pPr>
                      <a:r>
                        <a:rPr lang="ru-RU" sz="11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Безвозмездные перечисления капитального характера государственным (муниципальным) учреждениям</a:t>
                      </a:r>
                      <a:endParaRPr lang="ru-RU" sz="1100" b="1" dirty="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indent="377825" algn="l">
                        <a:lnSpc>
                          <a:spcPct val="115000"/>
                        </a:lnSpc>
                        <a:spcAft>
                          <a:spcPts val="0"/>
                        </a:spcAft>
                      </a:pPr>
                      <a:r>
                        <a:rPr lang="ru-RU" sz="80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ru-RU" sz="80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448944148"/>
                  </a:ext>
                </a:extLst>
              </a:tr>
              <a:tr h="566226">
                <a:tc rowSpan="3" gridSpan="2">
                  <a:txBody>
                    <a:bodyPr/>
                    <a:lstStyle/>
                    <a:p>
                      <a:pPr indent="377825" algn="ctr">
                        <a:lnSpc>
                          <a:spcPct val="115000"/>
                        </a:lnSpc>
                        <a:spcAft>
                          <a:spcPts val="0"/>
                        </a:spcAft>
                      </a:pPr>
                      <a:r>
                        <a:rPr lang="ru-RU" sz="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623</a:t>
                      </a:r>
                      <a:endParaRPr lang="ru-RU" sz="9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3" hMerge="1">
                  <a:txBody>
                    <a:bodyPr/>
                    <a:lstStyle/>
                    <a:p>
                      <a:pPr indent="377825" algn="just">
                        <a:lnSpc>
                          <a:spcPct val="115000"/>
                        </a:lnSpc>
                        <a:spcAft>
                          <a:spcPts val="0"/>
                        </a:spcAft>
                      </a:pPr>
                      <a:endParaRPr lang="ru-RU" sz="800" dirty="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3" gridSpan="2">
                  <a:txBody>
                    <a:bodyPr/>
                    <a:lstStyle/>
                    <a:p>
                      <a:pPr indent="377825" algn="just">
                        <a:lnSpc>
                          <a:spcPct val="115000"/>
                        </a:lnSpc>
                        <a:spcAft>
                          <a:spcPts val="0"/>
                        </a:spcAft>
                      </a:pPr>
                      <a:r>
                        <a:rPr lang="ru-RU" sz="8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Гранты в форме субсидии автономным учреждениям</a:t>
                      </a:r>
                      <a:endParaRPr lang="ru-RU" sz="800" dirty="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3" hMerge="1">
                  <a:txBody>
                    <a:bodyPr/>
                    <a:lstStyle/>
                    <a:p>
                      <a:pPr indent="377825" algn="ctr">
                        <a:lnSpc>
                          <a:spcPct val="115000"/>
                        </a:lnSpc>
                        <a:spcAft>
                          <a:spcPts val="0"/>
                        </a:spcAft>
                      </a:pPr>
                      <a:endParaRPr lang="ru-RU" sz="1100">
                        <a:effectLst/>
                        <a:latin typeface="Arial" panose="020B0604020202020204" pitchFamily="34" charset="0"/>
                        <a:ea typeface="Calibri" panose="020F0502020204030204" pitchFamily="34" charset="0"/>
                        <a:cs typeface="Arial" panose="020B0604020202020204" pitchFamily="34" charset="0"/>
                      </a:endParaRPr>
                    </a:p>
                  </a:txBody>
                  <a:tcPr marL="33784" marR="3378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ctr">
                        <a:lnSpc>
                          <a:spcPct val="115000"/>
                        </a:lnSpc>
                        <a:spcAft>
                          <a:spcPts val="0"/>
                        </a:spcAft>
                      </a:pPr>
                      <a:r>
                        <a:rPr lang="ru-RU" sz="800">
                          <a:solidFill>
                            <a:srgbClr val="000000"/>
                          </a:solidFill>
                          <a:effectLst/>
                          <a:latin typeface="Arial" panose="020B0604020202020204" pitchFamily="34" charset="0"/>
                          <a:ea typeface="Times New Roman" panose="02020603050405020304" pitchFamily="18" charset="0"/>
                          <a:cs typeface="Arial" panose="020B0604020202020204" pitchFamily="34" charset="0"/>
                        </a:rPr>
                        <a:t>241</a:t>
                      </a:r>
                      <a:endParaRPr lang="ru-RU" sz="80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l">
                        <a:lnSpc>
                          <a:spcPct val="115000"/>
                        </a:lnSpc>
                        <a:spcAft>
                          <a:spcPts val="0"/>
                        </a:spcAft>
                      </a:pPr>
                      <a:r>
                        <a:rPr lang="ru-RU" sz="800">
                          <a:solidFill>
                            <a:srgbClr val="000000"/>
                          </a:solidFill>
                          <a:effectLst/>
                          <a:latin typeface="Arial" panose="020B0604020202020204" pitchFamily="34" charset="0"/>
                          <a:ea typeface="Times New Roman" panose="02020603050405020304" pitchFamily="18" charset="0"/>
                          <a:cs typeface="Arial" panose="020B0604020202020204" pitchFamily="34" charset="0"/>
                        </a:rPr>
                        <a:t>Безвозмездные перечисления (передачи) текущего характера сектора государственного управления</a:t>
                      </a:r>
                      <a:endParaRPr lang="ru-RU" sz="80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l">
                        <a:lnSpc>
                          <a:spcPct val="115000"/>
                        </a:lnSpc>
                        <a:spcAft>
                          <a:spcPts val="0"/>
                        </a:spcAft>
                      </a:pPr>
                      <a:r>
                        <a:rPr lang="ru-RU" sz="80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ru-RU" sz="80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452986322"/>
                  </a:ext>
                </a:extLst>
              </a:tr>
              <a:tr h="566226">
                <a:tc gridSpan="2" vMerge="1">
                  <a:txBody>
                    <a:bodyPr/>
                    <a:lstStyle/>
                    <a:p>
                      <a:endParaRPr lang="ru-RU"/>
                    </a:p>
                  </a:txBody>
                  <a:tcPr/>
                </a:tc>
                <a:tc hMerge="1" vMerge="1">
                  <a:txBody>
                    <a:bodyPr/>
                    <a:lstStyle/>
                    <a:p>
                      <a:endParaRPr lang="ru-RU"/>
                    </a:p>
                  </a:txBody>
                  <a:tcPr/>
                </a:tc>
                <a:tc gridSpan="2" vMerge="1">
                  <a:txBody>
                    <a:bodyPr/>
                    <a:lstStyle/>
                    <a:p>
                      <a:endParaRPr lang="ru-RU"/>
                    </a:p>
                  </a:txBody>
                  <a:tcPr/>
                </a:tc>
                <a:tc hMerge="1" vMerge="1">
                  <a:txBody>
                    <a:bodyPr/>
                    <a:lstStyle/>
                    <a:p>
                      <a:pPr indent="377825" algn="ctr">
                        <a:lnSpc>
                          <a:spcPct val="115000"/>
                        </a:lnSpc>
                        <a:spcAft>
                          <a:spcPts val="0"/>
                        </a:spcAft>
                      </a:pPr>
                      <a:endParaRPr lang="ru-RU" sz="1100">
                        <a:effectLst/>
                        <a:latin typeface="Arial" panose="020B0604020202020204" pitchFamily="34" charset="0"/>
                        <a:ea typeface="Calibri" panose="020F0502020204030204" pitchFamily="34" charset="0"/>
                        <a:cs typeface="Arial" panose="020B0604020202020204" pitchFamily="34" charset="0"/>
                      </a:endParaRPr>
                    </a:p>
                  </a:txBody>
                  <a:tcPr marL="33784" marR="3378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ctr">
                        <a:lnSpc>
                          <a:spcPct val="115000"/>
                        </a:lnSpc>
                        <a:spcAft>
                          <a:spcPts val="0"/>
                        </a:spcAft>
                      </a:pPr>
                      <a:r>
                        <a:rPr lang="ru-RU" sz="800">
                          <a:solidFill>
                            <a:srgbClr val="000000"/>
                          </a:solidFill>
                          <a:effectLst/>
                          <a:latin typeface="Arial" panose="020B0604020202020204" pitchFamily="34" charset="0"/>
                          <a:ea typeface="Times New Roman" panose="02020603050405020304" pitchFamily="18" charset="0"/>
                          <a:cs typeface="Arial" panose="020B0604020202020204" pitchFamily="34" charset="0"/>
                        </a:rPr>
                        <a:t>281</a:t>
                      </a:r>
                      <a:endParaRPr lang="ru-RU" sz="80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l">
                        <a:lnSpc>
                          <a:spcPct val="115000"/>
                        </a:lnSpc>
                        <a:spcAft>
                          <a:spcPts val="0"/>
                        </a:spcAft>
                      </a:pPr>
                      <a:r>
                        <a:rPr lang="ru-RU" sz="800">
                          <a:solidFill>
                            <a:srgbClr val="000000"/>
                          </a:solidFill>
                          <a:effectLst/>
                          <a:latin typeface="Arial" panose="020B0604020202020204" pitchFamily="34" charset="0"/>
                          <a:ea typeface="Times New Roman" panose="02020603050405020304" pitchFamily="18" charset="0"/>
                          <a:cs typeface="Arial" panose="020B0604020202020204" pitchFamily="34" charset="0"/>
                        </a:rPr>
                        <a:t>Безвозмездные перечисления капитального характера государственным (муниципальным) учреждениям</a:t>
                      </a:r>
                      <a:endParaRPr lang="ru-RU" sz="80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l">
                        <a:lnSpc>
                          <a:spcPct val="115000"/>
                        </a:lnSpc>
                        <a:spcAft>
                          <a:spcPts val="0"/>
                        </a:spcAft>
                      </a:pPr>
                      <a:r>
                        <a:rPr lang="ru-RU" sz="80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ru-RU" sz="80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116729195"/>
                  </a:ext>
                </a:extLst>
              </a:tr>
              <a:tr h="1012127">
                <a:tc gridSpan="2" vMerge="1">
                  <a:txBody>
                    <a:bodyPr/>
                    <a:lstStyle/>
                    <a:p>
                      <a:endParaRPr lang="ru-RU"/>
                    </a:p>
                  </a:txBody>
                  <a:tcPr/>
                </a:tc>
                <a:tc hMerge="1" vMerge="1">
                  <a:txBody>
                    <a:bodyPr/>
                    <a:lstStyle/>
                    <a:p>
                      <a:endParaRPr lang="ru-RU"/>
                    </a:p>
                  </a:txBody>
                  <a:tcPr/>
                </a:tc>
                <a:tc gridSpan="2" vMerge="1">
                  <a:txBody>
                    <a:bodyPr/>
                    <a:lstStyle/>
                    <a:p>
                      <a:endParaRPr lang="ru-RU"/>
                    </a:p>
                  </a:txBody>
                  <a:tcPr/>
                </a:tc>
                <a:tc hMerge="1" vMerge="1">
                  <a:txBody>
                    <a:bodyPr/>
                    <a:lstStyle/>
                    <a:p>
                      <a:pPr indent="377825" algn="ctr">
                        <a:lnSpc>
                          <a:spcPct val="115000"/>
                        </a:lnSpc>
                        <a:spcAft>
                          <a:spcPts val="0"/>
                        </a:spcAft>
                      </a:pPr>
                      <a:endParaRPr lang="ru-RU" sz="1100" dirty="0">
                        <a:effectLst/>
                        <a:latin typeface="Arial" panose="020B0604020202020204" pitchFamily="34" charset="0"/>
                        <a:ea typeface="Calibri" panose="020F0502020204030204" pitchFamily="34" charset="0"/>
                        <a:cs typeface="Arial" panose="020B0604020202020204" pitchFamily="34" charset="0"/>
                      </a:endParaRPr>
                    </a:p>
                  </a:txBody>
                  <a:tcPr marL="33784" marR="3378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ctr">
                        <a:lnSpc>
                          <a:spcPct val="115000"/>
                        </a:lnSpc>
                        <a:spcAft>
                          <a:spcPts val="0"/>
                        </a:spcAft>
                      </a:pPr>
                      <a:r>
                        <a:rPr lang="ru-RU" sz="8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297</a:t>
                      </a:r>
                      <a:endParaRPr lang="ru-RU" sz="800" dirty="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l">
                        <a:lnSpc>
                          <a:spcPct val="115000"/>
                        </a:lnSpc>
                        <a:spcAft>
                          <a:spcPts val="0"/>
                        </a:spcAft>
                      </a:pPr>
                      <a:r>
                        <a:rPr lang="ru-RU" sz="8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Иные выплаты текущего характера организациям</a:t>
                      </a:r>
                      <a:endParaRPr lang="ru-RU" sz="800" dirty="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indent="377825" algn="l">
                        <a:lnSpc>
                          <a:spcPct val="115000"/>
                        </a:lnSpc>
                        <a:spcAft>
                          <a:spcPts val="0"/>
                        </a:spcAft>
                      </a:pPr>
                      <a:r>
                        <a:rPr lang="ru-RU" sz="8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В части выплат денежных премий по результатам проводимых смотров-конкурсов</a:t>
                      </a:r>
                      <a:endParaRPr lang="ru-RU" sz="800" dirty="0">
                        <a:effectLst/>
                        <a:latin typeface="Arial" panose="020B0604020202020204" pitchFamily="34" charset="0"/>
                        <a:ea typeface="Calibri" panose="020F0502020204030204" pitchFamily="34" charset="0"/>
                        <a:cs typeface="Arial" panose="020B0604020202020204" pitchFamily="34" charset="0"/>
                      </a:endParaRPr>
                    </a:p>
                  </a:txBody>
                  <a:tcPr marL="25338" marR="2533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384864341"/>
                  </a:ext>
                </a:extLst>
              </a:tr>
            </a:tbl>
          </a:graphicData>
        </a:graphic>
      </p:graphicFrame>
    </p:spTree>
    <p:extLst>
      <p:ext uri="{BB962C8B-B14F-4D97-AF65-F5344CB8AC3E}">
        <p14:creationId xmlns:p14="http://schemas.microsoft.com/office/powerpoint/2010/main" val="3567891221"/>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68333" y="937823"/>
            <a:ext cx="8334548" cy="994172"/>
          </a:xfrm>
        </p:spPr>
        <p:txBody>
          <a:bodyPr>
            <a:normAutofit/>
          </a:bodyPr>
          <a:lstStyle/>
          <a:p>
            <a:pPr algn="ctr"/>
            <a:r>
              <a:rPr lang="ru-RU" sz="2100" dirty="0">
                <a:latin typeface="Arial" panose="020B0604020202020204" pitchFamily="34" charset="0"/>
                <a:cs typeface="Arial" panose="020B0604020202020204" pitchFamily="34" charset="0"/>
              </a:rPr>
              <a:t>Приказ Минфина России от 29.11.2017 № 209н</a:t>
            </a:r>
            <a:br>
              <a:rPr lang="ru-RU" sz="2100" dirty="0">
                <a:latin typeface="Arial" panose="020B0604020202020204" pitchFamily="34" charset="0"/>
                <a:cs typeface="Arial" panose="020B0604020202020204" pitchFamily="34" charset="0"/>
              </a:rPr>
            </a:br>
            <a:r>
              <a:rPr lang="ru-RU" sz="2100" dirty="0">
                <a:latin typeface="Arial" panose="020B0604020202020204" pitchFamily="34" charset="0"/>
                <a:cs typeface="Arial" panose="020B0604020202020204" pitchFamily="34" charset="0"/>
              </a:rPr>
              <a:t>«Об утверждении Порядка применения классификации операций сектора государственного управления»</a:t>
            </a:r>
          </a:p>
        </p:txBody>
      </p:sp>
      <p:sp>
        <p:nvSpPr>
          <p:cNvPr id="4" name="Прямоугольник 3"/>
          <p:cNvSpPr/>
          <p:nvPr/>
        </p:nvSpPr>
        <p:spPr>
          <a:xfrm>
            <a:off x="-43642" y="2341071"/>
            <a:ext cx="9187642" cy="3559926"/>
          </a:xfrm>
          <a:prstGeom prst="rec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10.4.1. На подстатью </a:t>
            </a:r>
            <a:r>
              <a:rPr kumimoji="0" lang="ru-RU" sz="1350" b="1"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241</a:t>
            </a:r>
            <a:r>
              <a:rPr kumimoji="0" lang="ru-RU" sz="1350"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 "Безвозмездные перечисления (передачи) </a:t>
            </a:r>
            <a:r>
              <a:rPr kumimoji="0" lang="ru-RU" sz="1350" b="1" i="0" u="sng"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текущего характера </a:t>
            </a:r>
            <a:r>
              <a:rPr kumimoji="0" lang="ru-RU" sz="1350"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сектора государственного управления" КОСГУ относятся расходы на предоставление безвозмездных и безвозвратных трансфертов текущего характера государственным (муниципальным) бюджетным и автономным учреждениям, в том числе на предоставление:</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субсидий на финансовое обеспечение государственного (муниципального) задания на оказание государственных (муниципальных) услуг (выполнение работ);</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субсидий на иные цели текущего характера;</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50000"/>
                  </a:srgbClr>
                </a:solidFill>
                <a:effectLst/>
                <a:uLnTx/>
                <a:uFillTx/>
                <a:latin typeface="Calibri" panose="020F0502020204030204"/>
                <a:ea typeface="+mn-ea"/>
                <a:cs typeface="+mn-cs"/>
              </a:rPr>
              <a:t>грантов в форме субсидий.</a:t>
            </a: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10.8.1. На подстатью </a:t>
            </a:r>
            <a:r>
              <a:rPr kumimoji="0" lang="ru-RU" sz="1350" b="1"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281</a:t>
            </a:r>
            <a:r>
              <a:rPr kumimoji="0" lang="ru-RU" sz="1350"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 "Безвозмездные перечисления </a:t>
            </a:r>
            <a:r>
              <a:rPr kumimoji="0" lang="ru-RU" sz="1350" b="1"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капитального характера </a:t>
            </a:r>
            <a:r>
              <a:rPr kumimoji="0" lang="ru-RU" sz="1350"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государственным (муниципальным) учреждениям" КОСГУ относятся расходы на предоставление безвозмездных и безвозвратных трансфертов капитального характера государственным (муниципальным) бюджетным и автономным учреждениям, в том числе на предоставление субсидии на иные цели капитального характера, за исключением расходов, отнесенных на статью 530 "Увеличение стоимости акций и иных финансовых инструментов" КОСГУ.</a:t>
            </a: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125"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113925949"/>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68333" y="937823"/>
            <a:ext cx="8334548" cy="994172"/>
          </a:xfrm>
        </p:spPr>
        <p:txBody>
          <a:bodyPr>
            <a:normAutofit/>
          </a:bodyPr>
          <a:lstStyle/>
          <a:p>
            <a:pPr algn="ctr"/>
            <a:r>
              <a:rPr lang="ru-RU" sz="2100" dirty="0">
                <a:latin typeface="Arial" panose="020B0604020202020204" pitchFamily="34" charset="0"/>
                <a:cs typeface="Arial" panose="020B0604020202020204" pitchFamily="34" charset="0"/>
              </a:rPr>
              <a:t>Приказ Минфина России от 29.11.2017 № 209н</a:t>
            </a:r>
            <a:br>
              <a:rPr lang="ru-RU" sz="2100" dirty="0">
                <a:latin typeface="Arial" panose="020B0604020202020204" pitchFamily="34" charset="0"/>
                <a:cs typeface="Arial" panose="020B0604020202020204" pitchFamily="34" charset="0"/>
              </a:rPr>
            </a:br>
            <a:r>
              <a:rPr lang="ru-RU" sz="2100" dirty="0">
                <a:latin typeface="Arial" panose="020B0604020202020204" pitchFamily="34" charset="0"/>
                <a:cs typeface="Arial" panose="020B0604020202020204" pitchFamily="34" charset="0"/>
              </a:rPr>
              <a:t>«Об утверждении Порядка применения классификации операций сектора государственного управления»</a:t>
            </a:r>
          </a:p>
        </p:txBody>
      </p:sp>
      <p:sp>
        <p:nvSpPr>
          <p:cNvPr id="4" name="Прямоугольник 3"/>
          <p:cNvSpPr/>
          <p:nvPr/>
        </p:nvSpPr>
        <p:spPr>
          <a:xfrm>
            <a:off x="0" y="1931995"/>
            <a:ext cx="9144000" cy="3969002"/>
          </a:xfrm>
          <a:prstGeom prst="rec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ru-RU" sz="1200"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7. К утвержденной структуре кодов КОСГУ предъявляются следующие требования:</a:t>
            </a:r>
          </a:p>
          <a:p>
            <a:pPr marL="0" marR="0" lvl="0" indent="0" algn="just" defTabSz="685800" rtl="0" eaLnBrk="1" fontAlgn="auto" latinLnBrk="0" hangingPunct="1">
              <a:lnSpc>
                <a:spcPct val="100000"/>
              </a:lnSpc>
              <a:spcBef>
                <a:spcPts val="0"/>
              </a:spcBef>
              <a:spcAft>
                <a:spcPts val="0"/>
              </a:spcAft>
              <a:buClrTx/>
              <a:buSzTx/>
              <a:buFontTx/>
              <a:buNone/>
              <a:tabLst/>
              <a:defRPr/>
            </a:pPr>
            <a:endParaRPr kumimoji="0" lang="ru-RU" sz="1200"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endParaRPr>
          </a:p>
          <a:p>
            <a:pPr marL="0" marR="0" lvl="0" indent="0" algn="just" defTabSz="685800" rtl="0" eaLnBrk="1" fontAlgn="auto" latinLnBrk="0" hangingPunct="1">
              <a:lnSpc>
                <a:spcPct val="100000"/>
              </a:lnSpc>
              <a:spcBef>
                <a:spcPts val="0"/>
              </a:spcBef>
              <a:spcAft>
                <a:spcPts val="0"/>
              </a:spcAft>
              <a:buClrTx/>
              <a:buSzTx/>
              <a:buFontTx/>
              <a:buNone/>
              <a:tabLst/>
              <a:defRPr/>
            </a:pPr>
            <a:r>
              <a:rPr kumimoji="0" lang="ru-RU" sz="1200"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 разграничение безвозмездных поступлений в сектор государственного управления (статьи 150 "Безвозмездные денежные поступления текущего характера", 160 "Безвозмездные денежные поступления капитального характера", 190 "Безвозмездные </a:t>
            </a:r>
            <a:r>
              <a:rPr kumimoji="0" lang="ru-RU" sz="1200" b="0" i="0" u="none" strike="noStrike" kern="1200" cap="none" spc="0" normalizeH="0" baseline="0" noProof="0" dirty="0" err="1">
                <a:ln>
                  <a:noFill/>
                </a:ln>
                <a:solidFill>
                  <a:srgbClr val="70AD47">
                    <a:lumMod val="50000"/>
                  </a:srgbClr>
                </a:solidFill>
                <a:effectLst/>
                <a:uLnTx/>
                <a:uFillTx/>
                <a:latin typeface="Arial" panose="020B0604020202020204" pitchFamily="34" charset="0"/>
                <a:ea typeface="+mn-ea"/>
                <a:cs typeface="Arial" panose="020B0604020202020204" pitchFamily="34" charset="0"/>
              </a:rPr>
              <a:t>неденежные</a:t>
            </a:r>
            <a:r>
              <a:rPr kumimoji="0" lang="ru-RU" sz="1200"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 поступления в сектор государственного управления" КОСГУ) и безвозмездных перечислений организациям из сектора государственного управления (</a:t>
            </a:r>
            <a:r>
              <a:rPr kumimoji="0" lang="ru-RU" sz="1200" b="1"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статьи 240 "Безвозмездные перечисления текущего характера организациям</a:t>
            </a:r>
            <a:r>
              <a:rPr kumimoji="0" lang="ru-RU" sz="1200"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                 </a:t>
            </a:r>
            <a:r>
              <a:rPr kumimoji="0" lang="ru-RU" sz="1200" b="1"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280 "Безвозмездные перечисления капитального характера организациям" КОСГУ) </a:t>
            </a:r>
            <a:r>
              <a:rPr kumimoji="0" lang="ru-RU" sz="1200"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на поступления, перечисления текущего и капитального характера.</a:t>
            </a:r>
          </a:p>
          <a:p>
            <a:pPr marL="0" marR="0" lvl="0" indent="0" algn="just" defTabSz="685800" rtl="0" eaLnBrk="1" fontAlgn="auto" latinLnBrk="0" hangingPunct="1">
              <a:lnSpc>
                <a:spcPct val="100000"/>
              </a:lnSpc>
              <a:spcBef>
                <a:spcPts val="0"/>
              </a:spcBef>
              <a:spcAft>
                <a:spcPts val="0"/>
              </a:spcAft>
              <a:buClrTx/>
              <a:buSzTx/>
              <a:buFontTx/>
              <a:buNone/>
              <a:tabLst/>
              <a:defRPr/>
            </a:pPr>
            <a:r>
              <a:rPr kumimoji="0" lang="ru-RU" sz="1200"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    Поступления, перечисления </a:t>
            </a:r>
            <a:r>
              <a:rPr kumimoji="0" lang="ru-RU" sz="1200" b="1"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капитального характера направлены </a:t>
            </a:r>
            <a:r>
              <a:rPr kumimoji="0" lang="ru-RU" sz="1200"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на осуществление получателями расходов капитального характера (капитальных вложений), </a:t>
            </a:r>
            <a:r>
              <a:rPr kumimoji="0" lang="ru-RU" sz="1200" b="1"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формирующих (увеличивающих) основные фонды - недвижимое и (или) движимое имущество, признаваемых в целях бухгалтерского учета объектами основных средств, нематериальных активов, непроизведенных активов,</a:t>
            </a:r>
            <a:r>
              <a:rPr kumimoji="0" lang="ru-RU" sz="1200"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 в том числе расходы на осуществление капитальных вложений в объекты капитального строительства и (или) на приобретение объектов недвижимого имущества (на строительство, реконструкцию, в том числе с элементами реставрации, техническое перевооружение объектов капитального строительства, приобретение объектов недвижимого имущества, приобретение (создание) объектов непроизведенных активов), на осуществление капитальных вложений в объекты дочерних обществ государственных корпораций (компаний), публично-правовых компаний, на приобретение (создание) основных фондов - объектов, признаваемых для целей бухгалтерского учета основными средствами, приобретение (создание) программного обеспечения иных результатов интеллектуальной деятельности, признаваемых объектами нематериальных активов, в том числе в рамках научно-исследовательских и опытно-конструкторских работ.</a:t>
            </a:r>
          </a:p>
        </p:txBody>
      </p:sp>
    </p:spTree>
    <p:extLst>
      <p:ext uri="{BB962C8B-B14F-4D97-AF65-F5344CB8AC3E}">
        <p14:creationId xmlns:p14="http://schemas.microsoft.com/office/powerpoint/2010/main" val="3193268322"/>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68333" y="937823"/>
            <a:ext cx="8334548" cy="994172"/>
          </a:xfrm>
        </p:spPr>
        <p:txBody>
          <a:bodyPr>
            <a:normAutofit/>
          </a:bodyPr>
          <a:lstStyle/>
          <a:p>
            <a:pPr algn="ctr"/>
            <a:r>
              <a:rPr lang="ru-RU" sz="2100" dirty="0">
                <a:latin typeface="Arial" panose="020B0604020202020204" pitchFamily="34" charset="0"/>
                <a:cs typeface="Arial" panose="020B0604020202020204" pitchFamily="34" charset="0"/>
              </a:rPr>
              <a:t>Приказ Минфина России от 29.11.2017 № 209н</a:t>
            </a:r>
            <a:br>
              <a:rPr lang="ru-RU" sz="2100" dirty="0">
                <a:latin typeface="Arial" panose="020B0604020202020204" pitchFamily="34" charset="0"/>
                <a:cs typeface="Arial" panose="020B0604020202020204" pitchFamily="34" charset="0"/>
              </a:rPr>
            </a:br>
            <a:r>
              <a:rPr lang="ru-RU" sz="2100" dirty="0">
                <a:latin typeface="Arial" panose="020B0604020202020204" pitchFamily="34" charset="0"/>
                <a:cs typeface="Arial" panose="020B0604020202020204" pitchFamily="34" charset="0"/>
              </a:rPr>
              <a:t>«Об утверждении Порядка применения классификации операций сектора государственного управления»</a:t>
            </a:r>
          </a:p>
        </p:txBody>
      </p:sp>
      <p:sp>
        <p:nvSpPr>
          <p:cNvPr id="4" name="Прямоугольник 3"/>
          <p:cNvSpPr/>
          <p:nvPr/>
        </p:nvSpPr>
        <p:spPr>
          <a:xfrm>
            <a:off x="1" y="2341072"/>
            <a:ext cx="8712200" cy="1932479"/>
          </a:xfrm>
          <a:prstGeom prst="rec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ru-RU" sz="1200"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7. …</a:t>
            </a:r>
          </a:p>
          <a:p>
            <a:pPr marL="0" marR="0" lvl="0" indent="0" algn="just" defTabSz="685800" rtl="0" eaLnBrk="1" fontAlgn="auto" latinLnBrk="0" hangingPunct="1">
              <a:lnSpc>
                <a:spcPct val="100000"/>
              </a:lnSpc>
              <a:spcBef>
                <a:spcPts val="0"/>
              </a:spcBef>
              <a:spcAft>
                <a:spcPts val="0"/>
              </a:spcAft>
              <a:buClrTx/>
              <a:buSzTx/>
              <a:buFontTx/>
              <a:buNone/>
              <a:tabLst/>
              <a:defRPr/>
            </a:pPr>
            <a:r>
              <a:rPr kumimoji="0" lang="ru-RU" sz="1200"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К поступлениям, перечислениям </a:t>
            </a:r>
            <a:r>
              <a:rPr kumimoji="0" lang="ru-RU" sz="1200" b="1"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текущего характера </a:t>
            </a:r>
            <a:r>
              <a:rPr kumimoji="0" lang="ru-RU" sz="1200"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относятся безвозмездные поступления, безвозмездные перечисления </a:t>
            </a:r>
            <a:r>
              <a:rPr kumimoji="0" lang="ru-RU" sz="1200" b="1"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не отнесенные к поступлениям, перечислениям капитального характера</a:t>
            </a:r>
            <a:r>
              <a:rPr kumimoji="0" lang="ru-RU" sz="1200"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 Если условиями предоставления средств предусматривается осуществление получателем расходов как капитального характера, так и расходов не капитального характера, то указанные перечисления (поступления) признаются перечислениями (поступлениями) текущего характера. К таким поступлениям, перечислениям, например, могут быть отнесены субвенции, консолидированные субсидии бюджетам бюджетной системы Российской Федерации, гранты в форме субсидий юридическим лицам, субсидии государственным (муниципальным) бюджетным, автономным учреждениям на иные цели, предусматривающие осуществление расходов как не капитального характера, так и расходов на приобретение основных средств (оборудования, средств </a:t>
            </a:r>
            <a:r>
              <a:rPr kumimoji="0" lang="ru-RU" sz="1200" b="0" i="0" u="none" strike="noStrike" kern="1200" cap="none" spc="0" normalizeH="0" baseline="0" noProof="0" dirty="0" err="1">
                <a:ln>
                  <a:noFill/>
                </a:ln>
                <a:solidFill>
                  <a:srgbClr val="70AD47">
                    <a:lumMod val="50000"/>
                  </a:srgbClr>
                </a:solidFill>
                <a:effectLst/>
                <a:uLnTx/>
                <a:uFillTx/>
                <a:latin typeface="Arial" panose="020B0604020202020204" pitchFamily="34" charset="0"/>
                <a:ea typeface="+mn-ea"/>
                <a:cs typeface="Arial" panose="020B0604020202020204" pitchFamily="34" charset="0"/>
              </a:rPr>
              <a:t>видеовизуализации</a:t>
            </a:r>
            <a:r>
              <a:rPr kumimoji="0" lang="ru-RU" sz="1200" b="0" i="0" u="none" strike="noStrike" kern="120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 библиотечных фондов, иных объектов движимого имущества);</a:t>
            </a:r>
          </a:p>
        </p:txBody>
      </p:sp>
    </p:spTree>
    <p:extLst>
      <p:ext uri="{BB962C8B-B14F-4D97-AF65-F5344CB8AC3E}">
        <p14:creationId xmlns:p14="http://schemas.microsoft.com/office/powerpoint/2010/main" val="3988201466"/>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350" y="857250"/>
            <a:ext cx="8845550" cy="717550"/>
          </a:xfrm>
        </p:spPr>
        <p:txBody>
          <a:bodyPr>
            <a:normAutofit fontScale="90000"/>
          </a:bodyPr>
          <a:lstStyle/>
          <a:p>
            <a:pPr algn="ctr"/>
            <a:r>
              <a:rPr lang="ru-RU" sz="2700" b="1" dirty="0">
                <a:solidFill>
                  <a:schemeClr val="accent6">
                    <a:lumMod val="75000"/>
                  </a:schemeClr>
                </a:solidFill>
              </a:rPr>
              <a:t>Приказ Минфина России от 13.12.2017 № 226н</a:t>
            </a:r>
            <a:br>
              <a:rPr lang="ru-RU" sz="2700" b="1" dirty="0">
                <a:solidFill>
                  <a:schemeClr val="accent6">
                    <a:lumMod val="75000"/>
                  </a:schemeClr>
                </a:solidFill>
              </a:rPr>
            </a:br>
            <a:r>
              <a:rPr lang="ru-RU" sz="2700" b="1" dirty="0">
                <a:solidFill>
                  <a:schemeClr val="accent6">
                    <a:lumMod val="75000"/>
                  </a:schemeClr>
                </a:solidFill>
              </a:rPr>
              <a:t>(приложение 2)</a:t>
            </a:r>
            <a:endParaRPr lang="ru-RU" sz="2100" dirty="0"/>
          </a:p>
        </p:txBody>
      </p:sp>
      <p:graphicFrame>
        <p:nvGraphicFramePr>
          <p:cNvPr id="5" name="Таблица 4"/>
          <p:cNvGraphicFramePr>
            <a:graphicFrameLocks noGrp="1"/>
          </p:cNvGraphicFramePr>
          <p:nvPr>
            <p:extLst/>
          </p:nvPr>
        </p:nvGraphicFramePr>
        <p:xfrm>
          <a:off x="95250" y="1638299"/>
          <a:ext cx="8991600" cy="4147277"/>
        </p:xfrm>
        <a:graphic>
          <a:graphicData uri="http://schemas.openxmlformats.org/drawingml/2006/table">
            <a:tbl>
              <a:tblPr/>
              <a:tblGrid>
                <a:gridCol w="505593">
                  <a:extLst>
                    <a:ext uri="{9D8B030D-6E8A-4147-A177-3AD203B41FA5}">
                      <a16:colId xmlns:a16="http://schemas.microsoft.com/office/drawing/2014/main" val="2789880702"/>
                    </a:ext>
                  </a:extLst>
                </a:gridCol>
                <a:gridCol w="7571607">
                  <a:extLst>
                    <a:ext uri="{9D8B030D-6E8A-4147-A177-3AD203B41FA5}">
                      <a16:colId xmlns:a16="http://schemas.microsoft.com/office/drawing/2014/main" val="1286762637"/>
                    </a:ext>
                  </a:extLst>
                </a:gridCol>
                <a:gridCol w="914400">
                  <a:extLst>
                    <a:ext uri="{9D8B030D-6E8A-4147-A177-3AD203B41FA5}">
                      <a16:colId xmlns:a16="http://schemas.microsoft.com/office/drawing/2014/main" val="3114919817"/>
                    </a:ext>
                  </a:extLst>
                </a:gridCol>
              </a:tblGrid>
              <a:tr h="250686">
                <a:tc gridSpan="2">
                  <a:txBody>
                    <a:bodyPr/>
                    <a:lstStyle/>
                    <a:p>
                      <a:pPr>
                        <a:lnSpc>
                          <a:spcPct val="107000"/>
                        </a:lnSpc>
                        <a:spcAft>
                          <a:spcPts val="0"/>
                        </a:spcAft>
                      </a:pPr>
                      <a:r>
                        <a:rPr lang="ru-RU" sz="1200" b="1" dirty="0">
                          <a:effectLst/>
                          <a:latin typeface="Arial" panose="020B0604020202020204" pitchFamily="34" charset="0"/>
                          <a:ea typeface="Times New Roman" panose="02020603050405020304" pitchFamily="18" charset="0"/>
                          <a:cs typeface="Times New Roman" panose="02020603050405020304" pitchFamily="18" charset="0"/>
                        </a:rPr>
                        <a:t>Субсидии в целях приобретения нефинансовых </a:t>
                      </a:r>
                      <a:r>
                        <a:rPr lang="ru-RU" sz="1200" b="1" dirty="0" smtClean="0">
                          <a:effectLst/>
                          <a:latin typeface="Arial" panose="020B0604020202020204" pitchFamily="34" charset="0"/>
                          <a:ea typeface="Times New Roman" panose="02020603050405020304" pitchFamily="18" charset="0"/>
                          <a:cs typeface="Times New Roman" panose="02020603050405020304" pitchFamily="18" charset="0"/>
                        </a:rPr>
                        <a:t>активов </a:t>
                      </a:r>
                      <a:r>
                        <a:rPr lang="ru-RU" sz="1100" b="0" i="1" dirty="0" smtClean="0">
                          <a:effectLst/>
                          <a:latin typeface="Arial" panose="020B0604020202020204" pitchFamily="34" charset="0"/>
                          <a:ea typeface="Times New Roman" panose="02020603050405020304" pitchFamily="18" charset="0"/>
                          <a:cs typeface="Times New Roman" panose="02020603050405020304" pitchFamily="18" charset="0"/>
                        </a:rPr>
                        <a:t>(за исключением приобретения МЗ – </a:t>
                      </a:r>
                      <a:r>
                        <a:rPr lang="ru-RU" sz="1100" b="0" i="1" dirty="0" err="1" smtClean="0">
                          <a:effectLst/>
                          <a:latin typeface="Arial" panose="020B0604020202020204" pitchFamily="34" charset="0"/>
                          <a:ea typeface="Times New Roman" panose="02020603050405020304" pitchFamily="18" charset="0"/>
                          <a:cs typeface="Times New Roman" panose="02020603050405020304" pitchFamily="18" charset="0"/>
                        </a:rPr>
                        <a:t>капит.характера</a:t>
                      </a:r>
                      <a:r>
                        <a:rPr lang="ru-RU" sz="1100" b="0" i="1" dirty="0" smtClean="0">
                          <a:effectLst/>
                          <a:latin typeface="Arial" panose="020B0604020202020204" pitchFamily="34" charset="0"/>
                          <a:ea typeface="Times New Roman" panose="02020603050405020304" pitchFamily="18" charset="0"/>
                          <a:cs typeface="Times New Roman" panose="02020603050405020304" pitchFamily="18" charset="0"/>
                        </a:rPr>
                        <a:t>)</a:t>
                      </a:r>
                      <a:endParaRPr lang="ru-RU" sz="1100" b="1"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a:lnSpc>
                          <a:spcPct val="107000"/>
                        </a:lnSpc>
                        <a:spcAft>
                          <a:spcPts val="0"/>
                        </a:spcAft>
                      </a:pPr>
                      <a:r>
                        <a:rPr lang="ru-RU" sz="1100">
                          <a:effectLst/>
                          <a:latin typeface="Arial" panose="020B0604020202020204" pitchFamily="34" charset="0"/>
                          <a:ea typeface="Times New Roman" panose="02020603050405020304" pitchFamily="18" charset="0"/>
                          <a:cs typeface="Times New Roman" panose="02020603050405020304" pitchFamily="18" charset="0"/>
                        </a:rPr>
                        <a:t>03-00</a:t>
                      </a:r>
                      <a:endParaRPr lang="ru-RU"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94811626"/>
                  </a:ext>
                </a:extLst>
              </a:tr>
              <a:tr h="519902">
                <a:tc>
                  <a:txBody>
                    <a:bodyPr/>
                    <a:lstStyle/>
                    <a:p>
                      <a:pPr algn="ctr">
                        <a:lnSpc>
                          <a:spcPct val="107000"/>
                        </a:lnSpc>
                        <a:spcAft>
                          <a:spcPts val="0"/>
                        </a:spcAft>
                      </a:pPr>
                      <a:r>
                        <a:rPr lang="ru-RU" sz="1100">
                          <a:effectLst/>
                          <a:latin typeface="Calibri" panose="020F0502020204030204" pitchFamily="34" charset="0"/>
                          <a:ea typeface="Times New Roman" panose="02020603050405020304" pitchFamily="18" charset="0"/>
                          <a:cs typeface="Times New Roman" panose="02020603050405020304" pitchFamily="18" charset="0"/>
                        </a:rPr>
                        <a:t>35</a:t>
                      </a: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Times New Roman" panose="02020603050405020304" pitchFamily="18" charset="0"/>
                        </a:rPr>
                        <a:t>Субсидии в целях приобретения особо ценного движимого имущества, за исключением оборудования, транспортных средств, нематериальных активов</a:t>
                      </a:r>
                      <a:endParaRPr lang="ru-RU"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ru-RU" sz="1100">
                          <a:effectLst/>
                          <a:latin typeface="Arial" panose="020B0604020202020204" pitchFamily="34" charset="0"/>
                          <a:ea typeface="Times New Roman" panose="02020603050405020304" pitchFamily="18" charset="0"/>
                          <a:cs typeface="Times New Roman" panose="02020603050405020304" pitchFamily="18" charset="0"/>
                        </a:rPr>
                        <a:t>03-01</a:t>
                      </a:r>
                      <a:endParaRPr lang="ru-RU"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72196998"/>
                  </a:ext>
                </a:extLst>
              </a:tr>
              <a:tr h="292248">
                <a:tc>
                  <a:txBody>
                    <a:bodyPr/>
                    <a:lstStyle/>
                    <a:p>
                      <a:pPr algn="ctr">
                        <a:lnSpc>
                          <a:spcPct val="107000"/>
                        </a:lnSpc>
                        <a:spcAft>
                          <a:spcPts val="0"/>
                        </a:spcAft>
                      </a:pPr>
                      <a:r>
                        <a:rPr lang="ru-RU" sz="1100">
                          <a:effectLst/>
                          <a:latin typeface="Calibri" panose="020F0502020204030204" pitchFamily="34" charset="0"/>
                          <a:ea typeface="Times New Roman" panose="02020603050405020304" pitchFamily="18" charset="0"/>
                          <a:cs typeface="Times New Roman" panose="02020603050405020304" pitchFamily="18" charset="0"/>
                        </a:rPr>
                        <a:t>36</a:t>
                      </a: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Times New Roman" panose="02020603050405020304" pitchFamily="18" charset="0"/>
                        </a:rPr>
                        <a:t>Субсидии в целях приобретения объектов особо ценного движимого имущества в части оборудования</a:t>
                      </a:r>
                      <a:endParaRPr lang="ru-RU"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ru-RU" sz="1100">
                          <a:effectLst/>
                          <a:latin typeface="Arial" panose="020B0604020202020204" pitchFamily="34" charset="0"/>
                          <a:ea typeface="Times New Roman" panose="02020603050405020304" pitchFamily="18" charset="0"/>
                          <a:cs typeface="Times New Roman" panose="02020603050405020304" pitchFamily="18" charset="0"/>
                        </a:rPr>
                        <a:t>03-02</a:t>
                      </a:r>
                      <a:endParaRPr lang="ru-RU"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19634273"/>
                  </a:ext>
                </a:extLst>
              </a:tr>
              <a:tr h="406076">
                <a:tc>
                  <a:txBody>
                    <a:bodyPr/>
                    <a:lstStyle/>
                    <a:p>
                      <a:pPr algn="ctr">
                        <a:lnSpc>
                          <a:spcPct val="107000"/>
                        </a:lnSpc>
                        <a:spcAft>
                          <a:spcPts val="0"/>
                        </a:spcAft>
                      </a:pPr>
                      <a:r>
                        <a:rPr lang="ru-RU" sz="1100">
                          <a:effectLst/>
                          <a:latin typeface="Calibri" panose="020F0502020204030204" pitchFamily="34" charset="0"/>
                          <a:ea typeface="Times New Roman" panose="02020603050405020304" pitchFamily="18" charset="0"/>
                          <a:cs typeface="Times New Roman" panose="02020603050405020304" pitchFamily="18" charset="0"/>
                        </a:rPr>
                        <a:t>37</a:t>
                      </a: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Times New Roman" panose="02020603050405020304" pitchFamily="18" charset="0"/>
                        </a:rPr>
                        <a:t>Субсидии в целях приобретения объектов особо ценного движимого имущества в части транспортных средств</a:t>
                      </a:r>
                      <a:endParaRPr lang="ru-RU"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ru-RU" sz="1100">
                          <a:effectLst/>
                          <a:latin typeface="Arial" panose="020B0604020202020204" pitchFamily="34" charset="0"/>
                          <a:ea typeface="Times New Roman" panose="02020603050405020304" pitchFamily="18" charset="0"/>
                          <a:cs typeface="Times New Roman" panose="02020603050405020304" pitchFamily="18" charset="0"/>
                        </a:rPr>
                        <a:t>03-03</a:t>
                      </a:r>
                      <a:endParaRPr lang="ru-RU"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46099009"/>
                  </a:ext>
                </a:extLst>
              </a:tr>
              <a:tr h="437330">
                <a:tc>
                  <a:txBody>
                    <a:bodyPr/>
                    <a:lstStyle/>
                    <a:p>
                      <a:pPr algn="ctr">
                        <a:lnSpc>
                          <a:spcPct val="107000"/>
                        </a:lnSpc>
                        <a:spcAft>
                          <a:spcPts val="0"/>
                        </a:spcAft>
                      </a:pPr>
                      <a:r>
                        <a:rPr lang="ru-RU" sz="1100">
                          <a:effectLst/>
                          <a:latin typeface="Calibri" panose="020F0502020204030204" pitchFamily="34" charset="0"/>
                          <a:ea typeface="Times New Roman" panose="02020603050405020304" pitchFamily="18" charset="0"/>
                          <a:cs typeface="Times New Roman" panose="02020603050405020304" pitchFamily="18" charset="0"/>
                        </a:rPr>
                        <a:t>38</a:t>
                      </a: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Times New Roman" panose="02020603050405020304" pitchFamily="18" charset="0"/>
                        </a:rPr>
                        <a:t>Субсидии в целях пополнения фондов библиотек (приобретение книгоиздательской и иной продукции для пополнения библиотечных фондов)</a:t>
                      </a:r>
                      <a:endParaRPr lang="ru-RU"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ru-RU" sz="1100">
                          <a:effectLst/>
                          <a:latin typeface="Arial" panose="020B0604020202020204" pitchFamily="34" charset="0"/>
                          <a:ea typeface="Times New Roman" panose="02020603050405020304" pitchFamily="18" charset="0"/>
                          <a:cs typeface="Times New Roman" panose="02020603050405020304" pitchFamily="18" charset="0"/>
                        </a:rPr>
                        <a:t>03-04</a:t>
                      </a:r>
                      <a:endParaRPr lang="ru-RU"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20512743"/>
                  </a:ext>
                </a:extLst>
              </a:tr>
              <a:tr h="437330">
                <a:tc>
                  <a:txBody>
                    <a:bodyPr/>
                    <a:lstStyle/>
                    <a:p>
                      <a:pPr algn="ctr">
                        <a:lnSpc>
                          <a:spcPct val="107000"/>
                        </a:lnSpc>
                        <a:spcAft>
                          <a:spcPts val="0"/>
                        </a:spcAft>
                      </a:pPr>
                      <a:r>
                        <a:rPr lang="ru-RU" sz="1100">
                          <a:effectLst/>
                          <a:latin typeface="Calibri" panose="020F0502020204030204" pitchFamily="34" charset="0"/>
                          <a:ea typeface="Times New Roman" panose="02020603050405020304" pitchFamily="18" charset="0"/>
                          <a:cs typeface="Times New Roman" panose="02020603050405020304" pitchFamily="18" charset="0"/>
                        </a:rPr>
                        <a:t>39</a:t>
                      </a: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Times New Roman" panose="02020603050405020304" pitchFamily="18" charset="0"/>
                        </a:rPr>
                        <a:t>Субсидии в целях модернизации объектов нефинансовых активов, отнесенных к движимому имуществу, за исключением нематериальных активов</a:t>
                      </a:r>
                      <a:endParaRPr lang="ru-RU"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ru-RU" sz="1100">
                          <a:effectLst/>
                          <a:latin typeface="Arial" panose="020B0604020202020204" pitchFamily="34" charset="0"/>
                          <a:ea typeface="Times New Roman" panose="02020603050405020304" pitchFamily="18" charset="0"/>
                          <a:cs typeface="Times New Roman" panose="02020603050405020304" pitchFamily="18" charset="0"/>
                        </a:rPr>
                        <a:t>03-05</a:t>
                      </a:r>
                      <a:endParaRPr lang="ru-RU"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87439390"/>
                  </a:ext>
                </a:extLst>
              </a:tr>
              <a:tr h="519902">
                <a:tc>
                  <a:txBody>
                    <a:bodyPr/>
                    <a:lstStyle/>
                    <a:p>
                      <a:pPr algn="ctr">
                        <a:lnSpc>
                          <a:spcPct val="107000"/>
                        </a:lnSpc>
                        <a:spcAft>
                          <a:spcPts val="0"/>
                        </a:spcAft>
                      </a:pPr>
                      <a:r>
                        <a:rPr lang="ru-RU" sz="1100" strike="sngStrike">
                          <a:effectLst/>
                          <a:latin typeface="Calibri" panose="020F0502020204030204" pitchFamily="34" charset="0"/>
                          <a:ea typeface="Times New Roman" panose="02020603050405020304" pitchFamily="18" charset="0"/>
                          <a:cs typeface="Times New Roman" panose="02020603050405020304" pitchFamily="18" charset="0"/>
                        </a:rPr>
                        <a:t>40</a:t>
                      </a:r>
                      <a:endParaRPr lang="ru-RU"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ru-RU" sz="1100" strike="sngStrike" dirty="0">
                          <a:effectLst/>
                          <a:latin typeface="Arial" panose="020B0604020202020204" pitchFamily="34" charset="0"/>
                          <a:ea typeface="Times New Roman" panose="02020603050405020304" pitchFamily="18" charset="0"/>
                          <a:cs typeface="Times New Roman" panose="02020603050405020304" pitchFamily="18" charset="0"/>
                        </a:rPr>
                        <a:t>Субсидии в целях приобретения материальных запасов, затраты на приобретение которых не включены в расчет нормативных затрат на оказание государственной услуги (выполнение работы)</a:t>
                      </a:r>
                      <a:endParaRPr lang="ru-RU"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ru-RU" sz="1100" strike="sngStrike">
                          <a:effectLst/>
                          <a:latin typeface="Arial" panose="020B0604020202020204" pitchFamily="34" charset="0"/>
                          <a:ea typeface="Times New Roman" panose="02020603050405020304" pitchFamily="18" charset="0"/>
                          <a:cs typeface="Times New Roman" panose="02020603050405020304" pitchFamily="18" charset="0"/>
                        </a:rPr>
                        <a:t>03-06</a:t>
                      </a:r>
                      <a:endParaRPr lang="ru-RU"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29934031"/>
                  </a:ext>
                </a:extLst>
              </a:tr>
              <a:tr h="406076">
                <a:tc>
                  <a:txBody>
                    <a:bodyPr/>
                    <a:lstStyle/>
                    <a:p>
                      <a:pPr algn="ctr">
                        <a:lnSpc>
                          <a:spcPct val="107000"/>
                        </a:lnSpc>
                        <a:spcAft>
                          <a:spcPts val="0"/>
                        </a:spcAft>
                      </a:pPr>
                      <a:r>
                        <a:rPr lang="ru-RU" sz="1100">
                          <a:effectLst/>
                          <a:latin typeface="Calibri" panose="020F0502020204030204" pitchFamily="34" charset="0"/>
                          <a:ea typeface="Times New Roman" panose="02020603050405020304" pitchFamily="18" charset="0"/>
                          <a:cs typeface="Times New Roman" panose="02020603050405020304" pitchFamily="18" charset="0"/>
                        </a:rPr>
                        <a:t>41</a:t>
                      </a: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Times New Roman" panose="02020603050405020304" pitchFamily="18" charset="0"/>
                        </a:rPr>
                        <a:t>Субсидии в целях приобретения особо ценного движимого имущества, в части нематериальных активов</a:t>
                      </a:r>
                      <a:endParaRPr lang="ru-RU"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ru-RU" sz="1100">
                          <a:effectLst/>
                          <a:latin typeface="Arial" panose="020B0604020202020204" pitchFamily="34" charset="0"/>
                          <a:ea typeface="Times New Roman" panose="02020603050405020304" pitchFamily="18" charset="0"/>
                          <a:cs typeface="Times New Roman" panose="02020603050405020304" pitchFamily="18" charset="0"/>
                        </a:rPr>
                        <a:t>03-07</a:t>
                      </a:r>
                      <a:endParaRPr lang="ru-RU"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96683022"/>
                  </a:ext>
                </a:extLst>
              </a:tr>
              <a:tr h="406076">
                <a:tc>
                  <a:txBody>
                    <a:bodyPr/>
                    <a:lstStyle/>
                    <a:p>
                      <a:pPr algn="ctr">
                        <a:lnSpc>
                          <a:spcPct val="107000"/>
                        </a:lnSpc>
                        <a:spcAft>
                          <a:spcPts val="0"/>
                        </a:spcAft>
                      </a:pPr>
                      <a:r>
                        <a:rPr lang="ru-RU" sz="1100">
                          <a:effectLst/>
                          <a:latin typeface="Calibri" panose="020F0502020204030204" pitchFamily="34" charset="0"/>
                          <a:ea typeface="Times New Roman" panose="02020603050405020304" pitchFamily="18" charset="0"/>
                          <a:cs typeface="Times New Roman" panose="02020603050405020304" pitchFamily="18" charset="0"/>
                        </a:rPr>
                        <a:t>42</a:t>
                      </a: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ru-RU" sz="1100" dirty="0">
                          <a:effectLst/>
                          <a:latin typeface="Arial" panose="020B0604020202020204" pitchFamily="34" charset="0"/>
                          <a:ea typeface="Times New Roman" panose="02020603050405020304" pitchFamily="18" charset="0"/>
                          <a:cs typeface="Times New Roman" panose="02020603050405020304" pitchFamily="18" charset="0"/>
                        </a:rPr>
                        <a:t>Субсидии в целях модернизации объектов нефинансовых активов, в части нематериальных активов</a:t>
                      </a:r>
                      <a:endParaRPr lang="ru-RU"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ru-RU" sz="1100" dirty="0">
                          <a:effectLst/>
                          <a:latin typeface="Arial" panose="020B0604020202020204" pitchFamily="34" charset="0"/>
                          <a:ea typeface="Times New Roman" panose="02020603050405020304" pitchFamily="18" charset="0"/>
                          <a:cs typeface="Times New Roman" panose="02020603050405020304" pitchFamily="18" charset="0"/>
                        </a:rPr>
                        <a:t>03-08</a:t>
                      </a:r>
                      <a:endParaRPr lang="ru-RU"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9444225"/>
                  </a:ext>
                </a:extLst>
              </a:tr>
              <a:tr h="292248">
                <a:tc>
                  <a:txBody>
                    <a:bodyPr/>
                    <a:lstStyle/>
                    <a:p>
                      <a:pPr algn="ctr">
                        <a:lnSpc>
                          <a:spcPct val="107000"/>
                        </a:lnSpc>
                        <a:spcAft>
                          <a:spcPts val="0"/>
                        </a:spcAft>
                      </a:pPr>
                      <a:r>
                        <a:rPr lang="ru-RU" sz="1100">
                          <a:effectLst/>
                          <a:latin typeface="Calibri" panose="020F0502020204030204" pitchFamily="34" charset="0"/>
                          <a:ea typeface="Times New Roman" panose="02020603050405020304" pitchFamily="18" charset="0"/>
                          <a:cs typeface="Times New Roman" panose="02020603050405020304" pitchFamily="18" charset="0"/>
                        </a:rPr>
                        <a:t>43</a:t>
                      </a: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07000"/>
                        </a:lnSpc>
                        <a:spcAft>
                          <a:spcPts val="0"/>
                        </a:spcAft>
                      </a:pPr>
                      <a:r>
                        <a:rPr lang="ru-RU" sz="1100">
                          <a:effectLst/>
                          <a:latin typeface="Arial" panose="020B0604020202020204" pitchFamily="34" charset="0"/>
                          <a:ea typeface="Times New Roman" panose="02020603050405020304" pitchFamily="18" charset="0"/>
                          <a:cs typeface="Times New Roman" panose="02020603050405020304" pitchFamily="18" charset="0"/>
                        </a:rPr>
                        <a:t>Иные субсидии в целях приобретения нефинансовых активов</a:t>
                      </a:r>
                      <a:endParaRPr lang="ru-RU"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ru-RU" sz="1100" dirty="0">
                          <a:effectLst/>
                          <a:latin typeface="Arial" panose="020B0604020202020204" pitchFamily="34" charset="0"/>
                          <a:ea typeface="Times New Roman" panose="02020603050405020304" pitchFamily="18" charset="0"/>
                          <a:cs typeface="Times New Roman" panose="02020603050405020304" pitchFamily="18" charset="0"/>
                        </a:rPr>
                        <a:t>03-99</a:t>
                      </a:r>
                      <a:endParaRPr lang="ru-RU"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16714" marR="16714" marT="27497" marB="27497">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61677611"/>
                  </a:ext>
                </a:extLst>
              </a:tr>
            </a:tbl>
          </a:graphicData>
        </a:graphic>
      </p:graphicFrame>
      <p:sp>
        <p:nvSpPr>
          <p:cNvPr id="6" name="Выноска со стрелкой влево 5"/>
          <p:cNvSpPr/>
          <p:nvPr/>
        </p:nvSpPr>
        <p:spPr>
          <a:xfrm>
            <a:off x="5835651" y="4191000"/>
            <a:ext cx="3213100" cy="317500"/>
          </a:xfrm>
          <a:prstGeom prst="leftArrowCallout">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FF0000"/>
                </a:solidFill>
                <a:effectLst/>
                <a:uLnTx/>
                <a:uFillTx/>
                <a:latin typeface="Calibri" panose="020F0502020204030204"/>
                <a:ea typeface="+mn-ea"/>
                <a:cs typeface="+mn-cs"/>
              </a:rPr>
              <a:t>Текущего характера</a:t>
            </a:r>
          </a:p>
        </p:txBody>
      </p:sp>
      <p:sp>
        <p:nvSpPr>
          <p:cNvPr id="7" name="Блок-схема: процесс 6"/>
          <p:cNvSpPr/>
          <p:nvPr/>
        </p:nvSpPr>
        <p:spPr>
          <a:xfrm>
            <a:off x="95250" y="1905000"/>
            <a:ext cx="8991600" cy="2051050"/>
          </a:xfrm>
          <a:prstGeom prst="flowChartProcess">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Блок-схема: процесс 7"/>
          <p:cNvSpPr/>
          <p:nvPr/>
        </p:nvSpPr>
        <p:spPr>
          <a:xfrm>
            <a:off x="95250" y="4508500"/>
            <a:ext cx="9023351" cy="1069440"/>
          </a:xfrm>
          <a:prstGeom prst="flowChartProcess">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8322474"/>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Рисунок 3"/>
          <p:cNvPicPr>
            <a:picLocks noChangeAspect="1"/>
          </p:cNvPicPr>
          <p:nvPr/>
        </p:nvPicPr>
        <p:blipFill rotWithShape="1">
          <a:blip r:embed="rId2"/>
          <a:srcRect l="1435" t="34636" r="22963" b="11208"/>
          <a:stretch/>
        </p:blipFill>
        <p:spPr>
          <a:xfrm>
            <a:off x="91441" y="996950"/>
            <a:ext cx="9052559" cy="4791826"/>
          </a:xfrm>
          <a:prstGeom prst="rect">
            <a:avLst/>
          </a:prstGeom>
        </p:spPr>
      </p:pic>
      <p:sp>
        <p:nvSpPr>
          <p:cNvPr id="5" name="Выноска со стрелкой вниз 4"/>
          <p:cNvSpPr/>
          <p:nvPr/>
        </p:nvSpPr>
        <p:spPr>
          <a:xfrm>
            <a:off x="4738255" y="1892185"/>
            <a:ext cx="1521229" cy="766849"/>
          </a:xfrm>
          <a:prstGeom prst="down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FF0000"/>
                </a:solidFill>
                <a:effectLst/>
                <a:uLnTx/>
                <a:uFillTx/>
                <a:latin typeface="Calibri" panose="020F0502020204030204"/>
                <a:ea typeface="+mn-ea"/>
                <a:cs typeface="+mn-cs"/>
              </a:rPr>
              <a:t>Приобретение ОС</a:t>
            </a:r>
          </a:p>
        </p:txBody>
      </p:sp>
      <p:sp>
        <p:nvSpPr>
          <p:cNvPr id="6" name="Выноска со стрелкой вверх 5"/>
          <p:cNvSpPr/>
          <p:nvPr/>
        </p:nvSpPr>
        <p:spPr>
          <a:xfrm>
            <a:off x="4968933" y="3463290"/>
            <a:ext cx="2076104" cy="822960"/>
          </a:xfrm>
          <a:prstGeom prst="up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FF0000"/>
                </a:solidFill>
                <a:effectLst/>
                <a:uLnTx/>
                <a:uFillTx/>
                <a:latin typeface="Calibri" panose="020F0502020204030204"/>
                <a:ea typeface="+mn-ea"/>
                <a:cs typeface="+mn-cs"/>
              </a:rPr>
              <a:t>Капитальный характер</a:t>
            </a:r>
          </a:p>
        </p:txBody>
      </p:sp>
    </p:spTree>
    <p:extLst>
      <p:ext uri="{BB962C8B-B14F-4D97-AF65-F5344CB8AC3E}">
        <p14:creationId xmlns:p14="http://schemas.microsoft.com/office/powerpoint/2010/main" val="4155049575"/>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Рисунок 3"/>
          <p:cNvPicPr>
            <a:picLocks noChangeAspect="1"/>
          </p:cNvPicPr>
          <p:nvPr/>
        </p:nvPicPr>
        <p:blipFill rotWithShape="1">
          <a:blip r:embed="rId2"/>
          <a:srcRect l="24118" t="8143" r="14491" b="26654"/>
          <a:stretch/>
        </p:blipFill>
        <p:spPr>
          <a:xfrm>
            <a:off x="64885" y="944534"/>
            <a:ext cx="8950268" cy="4929335"/>
          </a:xfrm>
          <a:prstGeom prst="rect">
            <a:avLst/>
          </a:prstGeom>
        </p:spPr>
      </p:pic>
      <p:sp>
        <p:nvSpPr>
          <p:cNvPr id="5" name="Выноска со стрелкой вверх 4"/>
          <p:cNvSpPr/>
          <p:nvPr/>
        </p:nvSpPr>
        <p:spPr>
          <a:xfrm>
            <a:off x="3048693" y="2902181"/>
            <a:ext cx="2076104" cy="822960"/>
          </a:xfrm>
          <a:prstGeom prst="up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FF0000"/>
                </a:solidFill>
                <a:effectLst/>
                <a:uLnTx/>
                <a:uFillTx/>
                <a:latin typeface="Calibri" panose="020F0502020204030204"/>
                <a:ea typeface="+mn-ea"/>
                <a:cs typeface="+mn-cs"/>
              </a:rPr>
              <a:t>Субсидия капитального характера</a:t>
            </a:r>
          </a:p>
        </p:txBody>
      </p:sp>
    </p:spTree>
    <p:extLst>
      <p:ext uri="{BB962C8B-B14F-4D97-AF65-F5344CB8AC3E}">
        <p14:creationId xmlns:p14="http://schemas.microsoft.com/office/powerpoint/2010/main" val="321357093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Прямоугольник 2"/>
          <p:cNvSpPr/>
          <p:nvPr/>
        </p:nvSpPr>
        <p:spPr>
          <a:xfrm>
            <a:off x="539552" y="1052736"/>
            <a:ext cx="2376264" cy="1008112"/>
          </a:xfrm>
          <a:prstGeom prst="rect">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b="1" dirty="0" smtClean="0">
                <a:solidFill>
                  <a:srgbClr val="FF0000"/>
                </a:solidFill>
                <a:latin typeface="Arial" panose="020B0604020202020204" pitchFamily="34" charset="0"/>
                <a:cs typeface="Arial" panose="020B0604020202020204" pitchFamily="34" charset="0"/>
              </a:rPr>
              <a:t>121н субсидии НКО</a:t>
            </a:r>
            <a:endParaRPr lang="ru-RU" b="1" dirty="0">
              <a:solidFill>
                <a:srgbClr val="FF0000"/>
              </a:solidFill>
              <a:latin typeface="Arial" panose="020B0604020202020204" pitchFamily="34" charset="0"/>
              <a:cs typeface="Arial" panose="020B0604020202020204" pitchFamily="34" charset="0"/>
            </a:endParaRPr>
          </a:p>
        </p:txBody>
      </p:sp>
      <p:sp>
        <p:nvSpPr>
          <p:cNvPr id="4" name="Прямоугольник 3"/>
          <p:cNvSpPr/>
          <p:nvPr/>
        </p:nvSpPr>
        <p:spPr>
          <a:xfrm>
            <a:off x="539552" y="2420888"/>
            <a:ext cx="2376264" cy="1008112"/>
          </a:xfrm>
          <a:prstGeom prst="rect">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b="1" dirty="0" smtClean="0">
                <a:solidFill>
                  <a:srgbClr val="FF0000"/>
                </a:solidFill>
                <a:latin typeface="Arial" panose="020B0604020202020204" pitchFamily="34" charset="0"/>
                <a:cs typeface="Arial" panose="020B0604020202020204" pitchFamily="34" charset="0"/>
              </a:rPr>
              <a:t>199н </a:t>
            </a:r>
            <a:r>
              <a:rPr lang="ru-RU" b="1" dirty="0">
                <a:solidFill>
                  <a:srgbClr val="FF0000"/>
                </a:solidFill>
                <a:latin typeface="Arial" panose="020B0604020202020204" pitchFamily="34" charset="0"/>
                <a:cs typeface="Arial" panose="020B0604020202020204" pitchFamily="34" charset="0"/>
              </a:rPr>
              <a:t>субсидии </a:t>
            </a:r>
            <a:r>
              <a:rPr lang="ru-RU" b="1" dirty="0" smtClean="0">
                <a:solidFill>
                  <a:srgbClr val="FF0000"/>
                </a:solidFill>
                <a:latin typeface="Arial" panose="020B0604020202020204" pitchFamily="34" charset="0"/>
                <a:cs typeface="Arial" panose="020B0604020202020204" pitchFamily="34" charset="0"/>
              </a:rPr>
              <a:t>производителям</a:t>
            </a:r>
            <a:endParaRPr lang="ru-RU" b="1" dirty="0">
              <a:solidFill>
                <a:srgbClr val="FF0000"/>
              </a:solidFill>
              <a:latin typeface="Arial" panose="020B0604020202020204" pitchFamily="34" charset="0"/>
              <a:cs typeface="Arial" panose="020B0604020202020204" pitchFamily="34" charset="0"/>
            </a:endParaRPr>
          </a:p>
        </p:txBody>
      </p:sp>
      <p:sp>
        <p:nvSpPr>
          <p:cNvPr id="5" name="Прямоугольник 4"/>
          <p:cNvSpPr/>
          <p:nvPr/>
        </p:nvSpPr>
        <p:spPr>
          <a:xfrm>
            <a:off x="539552" y="3861048"/>
            <a:ext cx="2376264" cy="1008112"/>
          </a:xfrm>
          <a:prstGeom prst="rect">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b="1" dirty="0" smtClean="0">
                <a:solidFill>
                  <a:srgbClr val="FF0000"/>
                </a:solidFill>
              </a:rPr>
              <a:t>280н гранты в </a:t>
            </a:r>
            <a:r>
              <a:rPr lang="ru-RU" b="1" dirty="0">
                <a:solidFill>
                  <a:srgbClr val="FF0000"/>
                </a:solidFill>
              </a:rPr>
              <a:t>форме </a:t>
            </a:r>
            <a:r>
              <a:rPr lang="ru-RU" b="1" dirty="0" smtClean="0">
                <a:solidFill>
                  <a:srgbClr val="FF0000"/>
                </a:solidFill>
              </a:rPr>
              <a:t>субсидий</a:t>
            </a:r>
            <a:endParaRPr lang="ru-RU" b="1" dirty="0">
              <a:solidFill>
                <a:srgbClr val="FF0000"/>
              </a:solidFill>
            </a:endParaRPr>
          </a:p>
        </p:txBody>
      </p:sp>
      <p:sp>
        <p:nvSpPr>
          <p:cNvPr id="6" name="Прямоугольник 5"/>
          <p:cNvSpPr/>
          <p:nvPr/>
        </p:nvSpPr>
        <p:spPr>
          <a:xfrm>
            <a:off x="539552" y="5301208"/>
            <a:ext cx="2376264" cy="1008112"/>
          </a:xfrm>
          <a:prstGeom prst="rect">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b="1" dirty="0" smtClean="0">
                <a:solidFill>
                  <a:srgbClr val="FF0000"/>
                </a:solidFill>
              </a:rPr>
              <a:t>263н ППК</a:t>
            </a:r>
            <a:endParaRPr lang="ru-RU" dirty="0"/>
          </a:p>
        </p:txBody>
      </p:sp>
      <p:sp>
        <p:nvSpPr>
          <p:cNvPr id="7" name="Стрелка вправо 6"/>
          <p:cNvSpPr/>
          <p:nvPr/>
        </p:nvSpPr>
        <p:spPr>
          <a:xfrm>
            <a:off x="3208076" y="1403203"/>
            <a:ext cx="1139661" cy="307177"/>
          </a:xfrm>
          <a:prstGeom prst="rightArrow">
            <a:avLst/>
          </a:prstGeom>
          <a:solidFill>
            <a:schemeClr val="accent6">
              <a:lumMod val="5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 name="Стрелка вправо 7"/>
          <p:cNvSpPr/>
          <p:nvPr/>
        </p:nvSpPr>
        <p:spPr>
          <a:xfrm>
            <a:off x="3208076" y="2771355"/>
            <a:ext cx="1139661" cy="307177"/>
          </a:xfrm>
          <a:prstGeom prst="rightArrow">
            <a:avLst/>
          </a:prstGeom>
          <a:solidFill>
            <a:schemeClr val="accent6">
              <a:lumMod val="5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9" name="Стрелка вправо 8"/>
          <p:cNvSpPr/>
          <p:nvPr/>
        </p:nvSpPr>
        <p:spPr>
          <a:xfrm>
            <a:off x="3275856" y="4139507"/>
            <a:ext cx="1139661" cy="307177"/>
          </a:xfrm>
          <a:prstGeom prst="rightArrow">
            <a:avLst/>
          </a:prstGeom>
          <a:solidFill>
            <a:schemeClr val="accent6">
              <a:lumMod val="5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 name="Стрелка вправо 9"/>
          <p:cNvSpPr/>
          <p:nvPr/>
        </p:nvSpPr>
        <p:spPr>
          <a:xfrm>
            <a:off x="3275855" y="5589240"/>
            <a:ext cx="1139661" cy="307177"/>
          </a:xfrm>
          <a:prstGeom prst="rightArrow">
            <a:avLst/>
          </a:prstGeom>
          <a:solidFill>
            <a:schemeClr val="accent6">
              <a:lumMod val="5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 name="Прямоугольник 10"/>
          <p:cNvSpPr/>
          <p:nvPr/>
        </p:nvSpPr>
        <p:spPr>
          <a:xfrm>
            <a:off x="5580112" y="1052736"/>
            <a:ext cx="3240360" cy="5256584"/>
          </a:xfrm>
          <a:prstGeom prst="rect">
            <a:avLst/>
          </a:prstGeom>
          <a:solidFill>
            <a:schemeClr val="accent6">
              <a:lumMod val="20000"/>
              <a:lumOff val="8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b="1" dirty="0">
                <a:solidFill>
                  <a:schemeClr val="accent6">
                    <a:lumMod val="50000"/>
                  </a:schemeClr>
                </a:solidFill>
                <a:latin typeface="Arial" panose="020B0604020202020204" pitchFamily="34" charset="0"/>
                <a:cs typeface="Arial" panose="020B0604020202020204" pitchFamily="34" charset="0"/>
              </a:rPr>
              <a:t>Приказ Минфина России от 30.11.2021 </a:t>
            </a:r>
            <a:r>
              <a:rPr lang="ru-RU" b="1" dirty="0" smtClean="0">
                <a:solidFill>
                  <a:schemeClr val="accent6">
                    <a:lumMod val="50000"/>
                  </a:schemeClr>
                </a:solidFill>
                <a:latin typeface="Arial" panose="020B0604020202020204" pitchFamily="34" charset="0"/>
                <a:cs typeface="Arial" panose="020B0604020202020204" pitchFamily="34" charset="0"/>
              </a:rPr>
              <a:t>№ </a:t>
            </a:r>
            <a:r>
              <a:rPr lang="ru-RU" b="1" dirty="0">
                <a:solidFill>
                  <a:schemeClr val="accent6">
                    <a:lumMod val="50000"/>
                  </a:schemeClr>
                </a:solidFill>
                <a:latin typeface="Arial" panose="020B0604020202020204" pitchFamily="34" charset="0"/>
                <a:cs typeface="Arial" panose="020B0604020202020204" pitchFamily="34" charset="0"/>
              </a:rPr>
              <a:t>199н</a:t>
            </a:r>
          </a:p>
          <a:p>
            <a:pPr algn="ctr"/>
            <a:r>
              <a:rPr lang="ru-RU" b="1" dirty="0" smtClean="0">
                <a:solidFill>
                  <a:schemeClr val="accent6">
                    <a:lumMod val="50000"/>
                  </a:schemeClr>
                </a:solidFill>
                <a:latin typeface="Arial" panose="020B0604020202020204" pitchFamily="34" charset="0"/>
                <a:cs typeface="Arial" panose="020B0604020202020204" pitchFamily="34" charset="0"/>
              </a:rPr>
              <a:t>«Об </a:t>
            </a:r>
            <a:r>
              <a:rPr lang="ru-RU" b="1" dirty="0">
                <a:solidFill>
                  <a:schemeClr val="accent6">
                    <a:lumMod val="50000"/>
                  </a:schemeClr>
                </a:solidFill>
                <a:latin typeface="Arial" panose="020B0604020202020204" pitchFamily="34" charset="0"/>
                <a:cs typeface="Arial" panose="020B0604020202020204" pitchFamily="34" charset="0"/>
              </a:rPr>
              <a:t>утверждении Типовой формы соглашения (договора) о предоставлении из федерального бюджета субсидий, в том числе грантов в форме субсидий, юридическим лицам, индивидуальным предпринимателям, а также физическим </a:t>
            </a:r>
            <a:r>
              <a:rPr lang="ru-RU" b="1" dirty="0" smtClean="0">
                <a:solidFill>
                  <a:schemeClr val="accent6">
                    <a:lumMod val="50000"/>
                  </a:schemeClr>
                </a:solidFill>
                <a:latin typeface="Arial" panose="020B0604020202020204" pitchFamily="34" charset="0"/>
                <a:cs typeface="Arial" panose="020B0604020202020204" pitchFamily="34" charset="0"/>
              </a:rPr>
              <a:t>лицам»</a:t>
            </a:r>
            <a:endParaRPr lang="ru-RU" b="1" dirty="0">
              <a:solidFill>
                <a:schemeClr val="accent6">
                  <a:lumMod val="50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0989127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Рисунок 3"/>
          <p:cNvPicPr>
            <a:picLocks noChangeAspect="1"/>
          </p:cNvPicPr>
          <p:nvPr/>
        </p:nvPicPr>
        <p:blipFill rotWithShape="1">
          <a:blip r:embed="rId2"/>
          <a:srcRect l="740" t="33951" r="32824" b="18231"/>
          <a:stretch/>
        </p:blipFill>
        <p:spPr>
          <a:xfrm>
            <a:off x="57150" y="971550"/>
            <a:ext cx="9112251" cy="4281055"/>
          </a:xfrm>
          <a:prstGeom prst="rect">
            <a:avLst/>
          </a:prstGeom>
        </p:spPr>
      </p:pic>
      <p:cxnSp>
        <p:nvCxnSpPr>
          <p:cNvPr id="6" name="Прямая соединительная линия 5"/>
          <p:cNvCxnSpPr/>
          <p:nvPr/>
        </p:nvCxnSpPr>
        <p:spPr>
          <a:xfrm>
            <a:off x="5492635" y="2241319"/>
            <a:ext cx="698269" cy="847898"/>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 name="Прямая соединительная линия 7"/>
          <p:cNvCxnSpPr/>
          <p:nvPr/>
        </p:nvCxnSpPr>
        <p:spPr>
          <a:xfrm flipH="1">
            <a:off x="5586153" y="2260024"/>
            <a:ext cx="635924" cy="81672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9" name="Блок-схема: процесс 8"/>
          <p:cNvSpPr/>
          <p:nvPr/>
        </p:nvSpPr>
        <p:spPr>
          <a:xfrm>
            <a:off x="6315595" y="2241320"/>
            <a:ext cx="560659" cy="199506"/>
          </a:xfrm>
          <a:prstGeom prst="flowChartProcess">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50000"/>
                  </a:srgbClr>
                </a:solidFill>
                <a:effectLst/>
                <a:uLnTx/>
                <a:uFillTx/>
                <a:latin typeface="Calibri" panose="020F0502020204030204"/>
                <a:ea typeface="+mn-ea"/>
                <a:cs typeface="+mn-cs"/>
              </a:rPr>
              <a:t>281</a:t>
            </a:r>
          </a:p>
        </p:txBody>
      </p:sp>
      <p:sp>
        <p:nvSpPr>
          <p:cNvPr id="10" name="Блок-схема: процесс 9"/>
          <p:cNvSpPr/>
          <p:nvPr/>
        </p:nvSpPr>
        <p:spPr>
          <a:xfrm>
            <a:off x="6315594" y="2460567"/>
            <a:ext cx="560661" cy="176345"/>
          </a:xfrm>
          <a:prstGeom prst="flowChartProcess">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50000"/>
                  </a:srgbClr>
                </a:solidFill>
                <a:effectLst/>
                <a:uLnTx/>
                <a:uFillTx/>
                <a:latin typeface="Calibri" panose="020F0502020204030204"/>
                <a:ea typeface="+mn-ea"/>
                <a:cs typeface="+mn-cs"/>
              </a:rPr>
              <a:t>281</a:t>
            </a:r>
          </a:p>
        </p:txBody>
      </p:sp>
      <p:cxnSp>
        <p:nvCxnSpPr>
          <p:cNvPr id="12" name="Прямая соединительная линия 11"/>
          <p:cNvCxnSpPr/>
          <p:nvPr/>
        </p:nvCxnSpPr>
        <p:spPr>
          <a:xfrm>
            <a:off x="3703320" y="2702675"/>
            <a:ext cx="1583575" cy="374073"/>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6" name="Прямая соединительная линия 15"/>
          <p:cNvCxnSpPr/>
          <p:nvPr/>
        </p:nvCxnSpPr>
        <p:spPr>
          <a:xfrm flipH="1">
            <a:off x="3765666" y="2746317"/>
            <a:ext cx="1465118" cy="28055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21154558"/>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Рисунок 4"/>
          <p:cNvPicPr>
            <a:picLocks noChangeAspect="1"/>
          </p:cNvPicPr>
          <p:nvPr/>
        </p:nvPicPr>
        <p:blipFill rotWithShape="1">
          <a:blip r:embed="rId2"/>
          <a:srcRect l="24260" t="8766" r="24027" b="28766"/>
          <a:stretch/>
        </p:blipFill>
        <p:spPr>
          <a:xfrm>
            <a:off x="0" y="908513"/>
            <a:ext cx="9065029" cy="5042361"/>
          </a:xfrm>
          <a:prstGeom prst="rect">
            <a:avLst/>
          </a:prstGeom>
        </p:spPr>
      </p:pic>
      <p:sp>
        <p:nvSpPr>
          <p:cNvPr id="6" name="Выноска со стрелкой вверх 5"/>
          <p:cNvSpPr/>
          <p:nvPr/>
        </p:nvSpPr>
        <p:spPr>
          <a:xfrm>
            <a:off x="2824249" y="3625389"/>
            <a:ext cx="2849188" cy="579813"/>
          </a:xfrm>
          <a:prstGeom prst="up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FF0000"/>
                </a:solidFill>
                <a:effectLst/>
                <a:uLnTx/>
                <a:uFillTx/>
                <a:latin typeface="Calibri" panose="020F0502020204030204"/>
                <a:ea typeface="+mn-ea"/>
                <a:cs typeface="+mn-cs"/>
              </a:rPr>
              <a:t>Субсидия текущего характера</a:t>
            </a:r>
          </a:p>
        </p:txBody>
      </p:sp>
    </p:spTree>
    <p:extLst>
      <p:ext uri="{BB962C8B-B14F-4D97-AF65-F5344CB8AC3E}">
        <p14:creationId xmlns:p14="http://schemas.microsoft.com/office/powerpoint/2010/main" val="3126165994"/>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Рисунок 3"/>
          <p:cNvPicPr>
            <a:picLocks noChangeAspect="1"/>
          </p:cNvPicPr>
          <p:nvPr/>
        </p:nvPicPr>
        <p:blipFill rotWithShape="1">
          <a:blip r:embed="rId2"/>
          <a:srcRect l="-3981" t="33869" r="23703" b="21687"/>
          <a:stretch/>
        </p:blipFill>
        <p:spPr>
          <a:xfrm>
            <a:off x="-311149" y="1111249"/>
            <a:ext cx="9455149" cy="4510553"/>
          </a:xfrm>
          <a:prstGeom prst="rect">
            <a:avLst/>
          </a:prstGeom>
        </p:spPr>
      </p:pic>
    </p:spTree>
    <p:extLst>
      <p:ext uri="{BB962C8B-B14F-4D97-AF65-F5344CB8AC3E}">
        <p14:creationId xmlns:p14="http://schemas.microsoft.com/office/powerpoint/2010/main" val="268039690"/>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Рисунок 3"/>
          <p:cNvPicPr>
            <a:picLocks noChangeAspect="1"/>
          </p:cNvPicPr>
          <p:nvPr/>
        </p:nvPicPr>
        <p:blipFill rotWithShape="1">
          <a:blip r:embed="rId2"/>
          <a:srcRect l="555" t="11740" r="40263" b="22992"/>
          <a:stretch/>
        </p:blipFill>
        <p:spPr>
          <a:xfrm>
            <a:off x="80241" y="965200"/>
            <a:ext cx="8766579" cy="5035550"/>
          </a:xfrm>
          <a:prstGeom prst="rect">
            <a:avLst/>
          </a:prstGeom>
        </p:spPr>
      </p:pic>
      <p:sp>
        <p:nvSpPr>
          <p:cNvPr id="5" name="Блок-схема: процесс 4"/>
          <p:cNvSpPr/>
          <p:nvPr/>
        </p:nvSpPr>
        <p:spPr>
          <a:xfrm>
            <a:off x="6371707" y="3768782"/>
            <a:ext cx="442652" cy="168333"/>
          </a:xfrm>
          <a:prstGeom prst="flowChartProcess">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50000"/>
                  </a:srgbClr>
                </a:solidFill>
                <a:effectLst/>
                <a:uLnTx/>
                <a:uFillTx/>
                <a:latin typeface="Calibri" panose="020F0502020204030204"/>
                <a:ea typeface="+mn-ea"/>
                <a:cs typeface="+mn-cs"/>
              </a:rPr>
              <a:t>241</a:t>
            </a:r>
          </a:p>
        </p:txBody>
      </p:sp>
      <p:sp>
        <p:nvSpPr>
          <p:cNvPr id="6" name="Блок-схема: процесс 5"/>
          <p:cNvSpPr/>
          <p:nvPr/>
        </p:nvSpPr>
        <p:spPr>
          <a:xfrm>
            <a:off x="6371706" y="3937115"/>
            <a:ext cx="442652" cy="187037"/>
          </a:xfrm>
          <a:prstGeom prst="flowChartProcess">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50000"/>
                  </a:srgbClr>
                </a:solidFill>
                <a:effectLst/>
                <a:uLnTx/>
                <a:uFillTx/>
                <a:latin typeface="Calibri" panose="020F0502020204030204"/>
                <a:ea typeface="+mn-ea"/>
                <a:cs typeface="+mn-cs"/>
              </a:rPr>
              <a:t>241</a:t>
            </a:r>
          </a:p>
        </p:txBody>
      </p:sp>
      <p:sp>
        <p:nvSpPr>
          <p:cNvPr id="7" name="Блок-схема: процесс 6"/>
          <p:cNvSpPr/>
          <p:nvPr/>
        </p:nvSpPr>
        <p:spPr>
          <a:xfrm>
            <a:off x="6371705" y="4124152"/>
            <a:ext cx="442653" cy="187037"/>
          </a:xfrm>
          <a:prstGeom prst="flowChartProcess">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50000"/>
                  </a:srgbClr>
                </a:solidFill>
                <a:effectLst/>
                <a:uLnTx/>
                <a:uFillTx/>
                <a:latin typeface="Calibri" panose="020F0502020204030204"/>
                <a:ea typeface="+mn-ea"/>
                <a:cs typeface="+mn-cs"/>
              </a:rPr>
              <a:t>241</a:t>
            </a:r>
          </a:p>
        </p:txBody>
      </p:sp>
      <p:sp>
        <p:nvSpPr>
          <p:cNvPr id="8" name="Блок-схема: процесс 7"/>
          <p:cNvSpPr/>
          <p:nvPr/>
        </p:nvSpPr>
        <p:spPr>
          <a:xfrm>
            <a:off x="6371706" y="4311188"/>
            <a:ext cx="436418" cy="174567"/>
          </a:xfrm>
          <a:prstGeom prst="flowChartProcess">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50000"/>
                  </a:srgbClr>
                </a:solidFill>
                <a:effectLst/>
                <a:uLnTx/>
                <a:uFillTx/>
                <a:latin typeface="Calibri" panose="020F0502020204030204"/>
                <a:ea typeface="+mn-ea"/>
                <a:cs typeface="+mn-cs"/>
              </a:rPr>
              <a:t>241</a:t>
            </a:r>
          </a:p>
        </p:txBody>
      </p:sp>
      <p:sp>
        <p:nvSpPr>
          <p:cNvPr id="9" name="Блок-схема: процесс 8"/>
          <p:cNvSpPr/>
          <p:nvPr/>
        </p:nvSpPr>
        <p:spPr>
          <a:xfrm>
            <a:off x="6371706" y="4498225"/>
            <a:ext cx="442652" cy="168332"/>
          </a:xfrm>
          <a:prstGeom prst="flowChartProcess">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50000"/>
                  </a:srgbClr>
                </a:solidFill>
                <a:effectLst/>
                <a:uLnTx/>
                <a:uFillTx/>
                <a:latin typeface="Calibri" panose="020F0502020204030204"/>
                <a:ea typeface="+mn-ea"/>
                <a:cs typeface="+mn-cs"/>
              </a:rPr>
              <a:t>241</a:t>
            </a:r>
          </a:p>
        </p:txBody>
      </p:sp>
    </p:spTree>
    <p:extLst>
      <p:ext uri="{BB962C8B-B14F-4D97-AF65-F5344CB8AC3E}">
        <p14:creationId xmlns:p14="http://schemas.microsoft.com/office/powerpoint/2010/main" val="2339976198"/>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Рисунок 3"/>
          <p:cNvPicPr>
            <a:picLocks noChangeAspect="1"/>
          </p:cNvPicPr>
          <p:nvPr/>
        </p:nvPicPr>
        <p:blipFill rotWithShape="1">
          <a:blip r:embed="rId2"/>
          <a:srcRect l="24445" t="7860" r="25880" b="29088"/>
          <a:stretch/>
        </p:blipFill>
        <p:spPr>
          <a:xfrm>
            <a:off x="62346" y="916018"/>
            <a:ext cx="8959042" cy="4857749"/>
          </a:xfrm>
          <a:prstGeom prst="rect">
            <a:avLst/>
          </a:prstGeom>
        </p:spPr>
      </p:pic>
      <p:sp>
        <p:nvSpPr>
          <p:cNvPr id="5" name="Выноска со стрелкой вверх 4"/>
          <p:cNvSpPr/>
          <p:nvPr/>
        </p:nvSpPr>
        <p:spPr>
          <a:xfrm>
            <a:off x="3017520" y="3145329"/>
            <a:ext cx="2849188" cy="579813"/>
          </a:xfrm>
          <a:prstGeom prst="up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FF0000"/>
                </a:solidFill>
                <a:effectLst/>
                <a:uLnTx/>
                <a:uFillTx/>
                <a:latin typeface="Calibri" panose="020F0502020204030204"/>
                <a:ea typeface="+mn-ea"/>
                <a:cs typeface="+mn-cs"/>
              </a:rPr>
              <a:t>Субсидия текущего характера</a:t>
            </a:r>
          </a:p>
        </p:txBody>
      </p:sp>
    </p:spTree>
    <p:extLst>
      <p:ext uri="{BB962C8B-B14F-4D97-AF65-F5344CB8AC3E}">
        <p14:creationId xmlns:p14="http://schemas.microsoft.com/office/powerpoint/2010/main" val="1642927384"/>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Рисунок 3"/>
          <p:cNvPicPr>
            <a:picLocks noChangeAspect="1"/>
          </p:cNvPicPr>
          <p:nvPr/>
        </p:nvPicPr>
        <p:blipFill rotWithShape="1">
          <a:blip r:embed="rId2"/>
          <a:srcRect l="11158" t="34733" r="22825" b="12922"/>
          <a:stretch/>
        </p:blipFill>
        <p:spPr>
          <a:xfrm>
            <a:off x="50800" y="1003300"/>
            <a:ext cx="9055100" cy="4038601"/>
          </a:xfrm>
          <a:prstGeom prst="rect">
            <a:avLst/>
          </a:prstGeom>
        </p:spPr>
      </p:pic>
      <p:sp>
        <p:nvSpPr>
          <p:cNvPr id="5" name="Выноска со стрелкой вверх 4"/>
          <p:cNvSpPr/>
          <p:nvPr/>
        </p:nvSpPr>
        <p:spPr>
          <a:xfrm>
            <a:off x="889000" y="3263900"/>
            <a:ext cx="2260601" cy="971550"/>
          </a:xfrm>
          <a:prstGeom prst="up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50000"/>
                  </a:srgbClr>
                </a:solidFill>
                <a:effectLst/>
                <a:uLnTx/>
                <a:uFillTx/>
                <a:latin typeface="Calibri" panose="020F0502020204030204"/>
                <a:ea typeface="+mn-ea"/>
                <a:cs typeface="+mn-cs"/>
              </a:rPr>
              <a:t>расходы текущего характера</a:t>
            </a:r>
          </a:p>
        </p:txBody>
      </p:sp>
    </p:spTree>
    <p:extLst>
      <p:ext uri="{BB962C8B-B14F-4D97-AF65-F5344CB8AC3E}">
        <p14:creationId xmlns:p14="http://schemas.microsoft.com/office/powerpoint/2010/main" val="2401063199"/>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Рисунок 3"/>
          <p:cNvPicPr>
            <a:picLocks noChangeAspect="1"/>
          </p:cNvPicPr>
          <p:nvPr/>
        </p:nvPicPr>
        <p:blipFill rotWithShape="1">
          <a:blip r:embed="rId2"/>
          <a:srcRect l="416" t="34198" r="33333" b="16790"/>
          <a:stretch/>
        </p:blipFill>
        <p:spPr>
          <a:xfrm>
            <a:off x="0" y="923925"/>
            <a:ext cx="9086850" cy="3781425"/>
          </a:xfrm>
          <a:prstGeom prst="rect">
            <a:avLst/>
          </a:prstGeom>
        </p:spPr>
      </p:pic>
      <p:sp>
        <p:nvSpPr>
          <p:cNvPr id="6" name="Блок-схема: процесс 5"/>
          <p:cNvSpPr/>
          <p:nvPr/>
        </p:nvSpPr>
        <p:spPr>
          <a:xfrm>
            <a:off x="6271954" y="2004406"/>
            <a:ext cx="442652" cy="187037"/>
          </a:xfrm>
          <a:prstGeom prst="flowChartProcess">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50000"/>
                  </a:srgbClr>
                </a:solidFill>
                <a:effectLst/>
                <a:uLnTx/>
                <a:uFillTx/>
                <a:latin typeface="Calibri" panose="020F0502020204030204"/>
                <a:ea typeface="+mn-ea"/>
                <a:cs typeface="+mn-cs"/>
              </a:rPr>
              <a:t>241</a:t>
            </a:r>
          </a:p>
        </p:txBody>
      </p:sp>
      <p:sp>
        <p:nvSpPr>
          <p:cNvPr id="8" name="Блок-схема: процесс 7"/>
          <p:cNvSpPr/>
          <p:nvPr/>
        </p:nvSpPr>
        <p:spPr>
          <a:xfrm>
            <a:off x="6271953" y="2191443"/>
            <a:ext cx="442652" cy="187037"/>
          </a:xfrm>
          <a:prstGeom prst="flowChartProcess">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50000"/>
                  </a:srgbClr>
                </a:solidFill>
                <a:effectLst/>
                <a:uLnTx/>
                <a:uFillTx/>
                <a:latin typeface="Calibri" panose="020F0502020204030204"/>
                <a:ea typeface="+mn-ea"/>
                <a:cs typeface="+mn-cs"/>
              </a:rPr>
              <a:t>241</a:t>
            </a:r>
          </a:p>
        </p:txBody>
      </p:sp>
      <p:cxnSp>
        <p:nvCxnSpPr>
          <p:cNvPr id="10" name="Прямая соединительная линия 9"/>
          <p:cNvCxnSpPr/>
          <p:nvPr/>
        </p:nvCxnSpPr>
        <p:spPr>
          <a:xfrm>
            <a:off x="5804362" y="2004407"/>
            <a:ext cx="367838" cy="723207"/>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45028906"/>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0" y="857250"/>
            <a:ext cx="8147512" cy="450850"/>
          </a:xfrm>
        </p:spPr>
        <p:txBody>
          <a:bodyPr>
            <a:normAutofit fontScale="90000"/>
          </a:bodyPr>
          <a:lstStyle/>
          <a:p>
            <a:pPr algn="ctr"/>
            <a:r>
              <a:rPr lang="ru-RU" sz="3000" b="1" dirty="0">
                <a:solidFill>
                  <a:schemeClr val="accent6">
                    <a:lumMod val="75000"/>
                  </a:schemeClr>
                </a:solidFill>
                <a:latin typeface="Arial" panose="020B0604020202020204" pitchFamily="34" charset="0"/>
                <a:cs typeface="Arial" panose="020B0604020202020204" pitchFamily="34" charset="0"/>
              </a:rPr>
              <a:t>Принятие отчета ФОИВ</a:t>
            </a:r>
          </a:p>
        </p:txBody>
      </p:sp>
      <p:pic>
        <p:nvPicPr>
          <p:cNvPr id="4" name="Рисунок 3"/>
          <p:cNvPicPr>
            <a:picLocks noChangeAspect="1"/>
          </p:cNvPicPr>
          <p:nvPr/>
        </p:nvPicPr>
        <p:blipFill rotWithShape="1">
          <a:blip r:embed="rId2"/>
          <a:srcRect l="416" t="26400" r="32830" b="14691"/>
          <a:stretch/>
        </p:blipFill>
        <p:spPr>
          <a:xfrm>
            <a:off x="-20202" y="1387186"/>
            <a:ext cx="9097700" cy="4516124"/>
          </a:xfrm>
          <a:prstGeom prst="rect">
            <a:avLst/>
          </a:prstGeom>
        </p:spPr>
      </p:pic>
      <p:sp>
        <p:nvSpPr>
          <p:cNvPr id="3" name="Прямоугольник 2"/>
          <p:cNvSpPr/>
          <p:nvPr/>
        </p:nvSpPr>
        <p:spPr>
          <a:xfrm>
            <a:off x="56112" y="3775017"/>
            <a:ext cx="6577445" cy="34913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Picture 2" descr="Картинки знак вопроса (32 фото) • Прикольные картинки и позитив"/>
          <p:cNvPicPr>
            <a:picLocks noGrp="1" noChangeAspect="1" noChangeArrowheads="1"/>
          </p:cNvPicPr>
          <p:nvPr>
            <p:ph idx="1"/>
          </p:nvPr>
        </p:nvPicPr>
        <p:blipFill>
          <a:blip r:embed="rId3" cstate="print">
            <a:extLst>
              <a:ext uri="{28A0092B-C50C-407E-A947-70E740481C1C}">
                <a14:useLocalDpi xmlns:a14="http://schemas.microsoft.com/office/drawing/2010/main" val="0"/>
              </a:ext>
            </a:extLst>
          </a:blip>
          <a:srcRect/>
          <a:stretch>
            <a:fillRect/>
          </a:stretch>
        </p:blipFill>
        <p:spPr bwMode="auto">
          <a:xfrm>
            <a:off x="6709870" y="3369772"/>
            <a:ext cx="1003838" cy="11596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35638794"/>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0" y="857250"/>
            <a:ext cx="8147512" cy="450850"/>
          </a:xfrm>
        </p:spPr>
        <p:txBody>
          <a:bodyPr>
            <a:normAutofit fontScale="90000"/>
          </a:bodyPr>
          <a:lstStyle/>
          <a:p>
            <a:pPr algn="ctr"/>
            <a:r>
              <a:rPr lang="ru-RU" sz="3000" b="1" dirty="0">
                <a:solidFill>
                  <a:schemeClr val="accent6">
                    <a:lumMod val="75000"/>
                  </a:schemeClr>
                </a:solidFill>
                <a:latin typeface="Arial" panose="020B0604020202020204" pitchFamily="34" charset="0"/>
                <a:cs typeface="Arial" panose="020B0604020202020204" pitchFamily="34" charset="0"/>
              </a:rPr>
              <a:t>Принятие отчета ФОИВ</a:t>
            </a:r>
          </a:p>
        </p:txBody>
      </p:sp>
      <p:pic>
        <p:nvPicPr>
          <p:cNvPr id="4" name="Рисунок 3"/>
          <p:cNvPicPr>
            <a:picLocks noChangeAspect="1"/>
          </p:cNvPicPr>
          <p:nvPr/>
        </p:nvPicPr>
        <p:blipFill rotWithShape="1">
          <a:blip r:embed="rId2"/>
          <a:srcRect l="416" t="26400" r="32830" b="14691"/>
          <a:stretch/>
        </p:blipFill>
        <p:spPr>
          <a:xfrm>
            <a:off x="-20202" y="1387186"/>
            <a:ext cx="9097700" cy="4516124"/>
          </a:xfrm>
          <a:prstGeom prst="rect">
            <a:avLst/>
          </a:prstGeom>
        </p:spPr>
      </p:pic>
      <p:sp>
        <p:nvSpPr>
          <p:cNvPr id="3" name="Прямоугольник 2"/>
          <p:cNvSpPr/>
          <p:nvPr/>
        </p:nvSpPr>
        <p:spPr>
          <a:xfrm>
            <a:off x="56112" y="3775017"/>
            <a:ext cx="6097385" cy="34913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6" name="Прямая соединительная линия 5"/>
          <p:cNvCxnSpPr/>
          <p:nvPr/>
        </p:nvCxnSpPr>
        <p:spPr>
          <a:xfrm>
            <a:off x="5885412" y="3775017"/>
            <a:ext cx="268085" cy="349135"/>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 name="Прямая соединительная линия 7"/>
          <p:cNvCxnSpPr/>
          <p:nvPr/>
        </p:nvCxnSpPr>
        <p:spPr>
          <a:xfrm flipH="1">
            <a:off x="5904115" y="3775017"/>
            <a:ext cx="249382" cy="28679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10" name="Выноска со стрелкой влево 9"/>
          <p:cNvSpPr/>
          <p:nvPr/>
        </p:nvSpPr>
        <p:spPr>
          <a:xfrm>
            <a:off x="6739544" y="3488230"/>
            <a:ext cx="2337955" cy="1028699"/>
          </a:xfrm>
          <a:prstGeom prst="left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FF0000"/>
                </a:solidFill>
                <a:effectLst/>
                <a:uLnTx/>
                <a:uFillTx/>
                <a:latin typeface="Calibri" panose="020F0502020204030204"/>
                <a:ea typeface="+mn-ea"/>
                <a:cs typeface="+mn-cs"/>
              </a:rPr>
              <a:t>Восстановление кассового расхода ФОИВ  текущего (2022 года)</a:t>
            </a:r>
          </a:p>
        </p:txBody>
      </p:sp>
    </p:spTree>
    <p:extLst>
      <p:ext uri="{BB962C8B-B14F-4D97-AF65-F5344CB8AC3E}">
        <p14:creationId xmlns:p14="http://schemas.microsoft.com/office/powerpoint/2010/main" val="462351288"/>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0" y="857250"/>
            <a:ext cx="9144000" cy="1537552"/>
          </a:xfrm>
        </p:spPr>
        <p:txBody>
          <a:bodyPr>
            <a:normAutofit/>
          </a:bodyPr>
          <a:lstStyle/>
          <a:p>
            <a:pPr algn="ctr"/>
            <a:r>
              <a:rPr lang="ru-RU" sz="3000" b="1" dirty="0">
                <a:solidFill>
                  <a:schemeClr val="accent6">
                    <a:lumMod val="50000"/>
                  </a:schemeClr>
                </a:solidFill>
                <a:latin typeface="Arial" panose="020B0604020202020204" pitchFamily="34" charset="0"/>
                <a:cs typeface="Arial" panose="020B0604020202020204" pitchFamily="34" charset="0"/>
              </a:rPr>
              <a:t>КБК доходов для возврата </a:t>
            </a:r>
            <a:br>
              <a:rPr lang="ru-RU" sz="3000" b="1" dirty="0">
                <a:solidFill>
                  <a:schemeClr val="accent6">
                    <a:lumMod val="50000"/>
                  </a:schemeClr>
                </a:solidFill>
                <a:latin typeface="Arial" panose="020B0604020202020204" pitchFamily="34" charset="0"/>
                <a:cs typeface="Arial" panose="020B0604020202020204" pitchFamily="34" charset="0"/>
              </a:rPr>
            </a:br>
            <a:r>
              <a:rPr lang="ru-RU" sz="3000" b="1" dirty="0">
                <a:solidFill>
                  <a:schemeClr val="accent6">
                    <a:lumMod val="50000"/>
                  </a:schemeClr>
                </a:solidFill>
                <a:latin typeface="Arial" panose="020B0604020202020204" pitchFamily="34" charset="0"/>
                <a:cs typeface="Arial" panose="020B0604020202020204" pitchFamily="34" charset="0"/>
              </a:rPr>
              <a:t>субсидий БУ и АУ </a:t>
            </a:r>
            <a:r>
              <a:rPr lang="ru-RU" b="1" dirty="0" smtClean="0">
                <a:solidFill>
                  <a:schemeClr val="accent6">
                    <a:lumMod val="50000"/>
                  </a:schemeClr>
                </a:solidFill>
                <a:latin typeface="Arial" panose="020B0604020202020204" pitchFamily="34" charset="0"/>
                <a:cs typeface="Arial" panose="020B0604020202020204" pitchFamily="34" charset="0"/>
              </a:rPr>
              <a:t/>
            </a:r>
            <a:br>
              <a:rPr lang="ru-RU" b="1" dirty="0" smtClean="0">
                <a:solidFill>
                  <a:schemeClr val="accent6">
                    <a:lumMod val="50000"/>
                  </a:schemeClr>
                </a:solidFill>
                <a:latin typeface="Arial" panose="020B0604020202020204" pitchFamily="34" charset="0"/>
                <a:cs typeface="Arial" panose="020B0604020202020204" pitchFamily="34" charset="0"/>
              </a:rPr>
            </a:br>
            <a:r>
              <a:rPr lang="ru-RU" sz="1200" dirty="0">
                <a:solidFill>
                  <a:schemeClr val="accent6">
                    <a:lumMod val="50000"/>
                  </a:schemeClr>
                </a:solidFill>
                <a:latin typeface="Arial" panose="020B0604020202020204" pitchFamily="34" charset="0"/>
                <a:cs typeface="Arial" panose="020B0604020202020204" pitchFamily="34" charset="0"/>
              </a:rPr>
              <a:t>Приказ Минфина России от 8 июня 2021 г. № 75н «Об утверждении кодов (перечней кодов) бюджетной классификации Российской Федерации на 2022 год (на 2022 год и на плановый период 2023 и 2024 годов)» Приложение 1</a:t>
            </a:r>
          </a:p>
        </p:txBody>
      </p:sp>
      <p:sp>
        <p:nvSpPr>
          <p:cNvPr id="3" name="Объект 2"/>
          <p:cNvSpPr>
            <a:spLocks noGrp="1"/>
          </p:cNvSpPr>
          <p:nvPr>
            <p:ph idx="1"/>
          </p:nvPr>
        </p:nvSpPr>
        <p:spPr>
          <a:xfrm>
            <a:off x="18703" y="2394802"/>
            <a:ext cx="9125297" cy="2128362"/>
          </a:xfrm>
        </p:spPr>
        <p:txBody>
          <a:bodyPr>
            <a:normAutofit/>
          </a:bodyPr>
          <a:lstStyle/>
          <a:p>
            <a:pPr marL="0" indent="0">
              <a:buNone/>
            </a:pPr>
            <a:r>
              <a:rPr lang="ru-RU" dirty="0" smtClean="0"/>
              <a:t>000 2 18 01010 01 0000 150</a:t>
            </a:r>
          </a:p>
          <a:p>
            <a:pPr marL="351000" indent="0">
              <a:buNone/>
            </a:pPr>
            <a:r>
              <a:rPr lang="ru-RU" dirty="0" smtClean="0"/>
              <a:t>Доходы федерального бюджета от возврата бюджетными учреждениями остатков субсидий прошлых лет</a:t>
            </a:r>
          </a:p>
          <a:p>
            <a:pPr marL="0" indent="0">
              <a:buNone/>
            </a:pPr>
            <a:r>
              <a:rPr lang="ru-RU" dirty="0" smtClean="0"/>
              <a:t>000 2 18 01020 01 0000 150</a:t>
            </a:r>
          </a:p>
          <a:p>
            <a:pPr marL="405000" indent="0">
              <a:buNone/>
            </a:pPr>
            <a:r>
              <a:rPr lang="ru-RU" dirty="0" smtClean="0"/>
              <a:t>Доходы федерального бюджета от возврата автономными учреждениями остатков субсидий прошлых лет</a:t>
            </a:r>
          </a:p>
          <a:p>
            <a:pPr marL="0" indent="0">
              <a:buNone/>
            </a:pPr>
            <a:endParaRPr lang="ru-RU" dirty="0"/>
          </a:p>
          <a:p>
            <a:pPr marL="0" indent="0">
              <a:buNone/>
            </a:pPr>
            <a:endParaRPr lang="ru-RU" dirty="0" smtClean="0"/>
          </a:p>
          <a:p>
            <a:pPr marL="0" indent="0">
              <a:buNone/>
            </a:pPr>
            <a:endParaRPr lang="ru-RU" dirty="0"/>
          </a:p>
        </p:txBody>
      </p:sp>
      <p:sp>
        <p:nvSpPr>
          <p:cNvPr id="4" name="Прямоугольник 3"/>
          <p:cNvSpPr/>
          <p:nvPr/>
        </p:nvSpPr>
        <p:spPr>
          <a:xfrm>
            <a:off x="18704" y="5221431"/>
            <a:ext cx="9077498" cy="692035"/>
          </a:xfrm>
          <a:prstGeom prst="rect">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prstClr val="white"/>
                </a:solidFill>
                <a:effectLst/>
                <a:uLnTx/>
                <a:uFillTx/>
                <a:latin typeface="Calibri" panose="020F0502020204030204"/>
                <a:ea typeface="+mn-ea"/>
                <a:cs typeface="+mn-cs"/>
              </a:rPr>
              <a:t>000 1 13 02991 01 0400 130 Прочие доходы от компенсации затрат федерального бюджета (средства, поступающие от возврата учреждениями субсидий на выполнение ими государственного задания прошлых лет) (Приложение 2)</a:t>
            </a:r>
          </a:p>
        </p:txBody>
      </p:sp>
      <p:sp>
        <p:nvSpPr>
          <p:cNvPr id="5" name="Выноска со стрелкой вниз 4"/>
          <p:cNvSpPr/>
          <p:nvPr/>
        </p:nvSpPr>
        <p:spPr>
          <a:xfrm>
            <a:off x="4581352" y="4741372"/>
            <a:ext cx="4438996" cy="623454"/>
          </a:xfrm>
          <a:prstGeom prst="downArrowCallou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1" i="0" u="none" strike="noStrike" kern="1200" cap="none" spc="0" normalizeH="0" baseline="0" noProof="0" dirty="0">
                <a:ln>
                  <a:noFill/>
                </a:ln>
                <a:solidFill>
                  <a:srgbClr val="C00000"/>
                </a:solidFill>
                <a:effectLst/>
                <a:uLnTx/>
                <a:uFillTx/>
                <a:latin typeface="Calibri" panose="020F0502020204030204"/>
                <a:ea typeface="+mn-ea"/>
                <a:cs typeface="+mn-cs"/>
              </a:rPr>
              <a:t>Для возврата части субсидии на ГЗ в связи с невыполнением код другой!!!</a:t>
            </a:r>
          </a:p>
        </p:txBody>
      </p:sp>
    </p:spTree>
    <p:extLst>
      <p:ext uri="{BB962C8B-B14F-4D97-AF65-F5344CB8AC3E}">
        <p14:creationId xmlns:p14="http://schemas.microsoft.com/office/powerpoint/2010/main" val="229580760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Прямоугольник 2"/>
          <p:cNvSpPr/>
          <p:nvPr/>
        </p:nvSpPr>
        <p:spPr>
          <a:xfrm>
            <a:off x="611560" y="1052735"/>
            <a:ext cx="2376264" cy="1008112"/>
          </a:xfrm>
          <a:prstGeom prst="rect">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b="1" dirty="0" smtClean="0">
                <a:solidFill>
                  <a:srgbClr val="FF0000"/>
                </a:solidFill>
                <a:latin typeface="Arial" panose="020B0604020202020204" pitchFamily="34" charset="0"/>
                <a:cs typeface="Arial" panose="020B0604020202020204" pitchFamily="34" charset="0"/>
              </a:rPr>
              <a:t>197н</a:t>
            </a:r>
            <a:endParaRPr lang="ru-RU" b="1" dirty="0">
              <a:solidFill>
                <a:srgbClr val="FF0000"/>
              </a:solidFill>
              <a:latin typeface="Arial" panose="020B0604020202020204" pitchFamily="34" charset="0"/>
              <a:cs typeface="Arial" panose="020B0604020202020204" pitchFamily="34" charset="0"/>
            </a:endParaRPr>
          </a:p>
        </p:txBody>
      </p:sp>
      <p:sp>
        <p:nvSpPr>
          <p:cNvPr id="4" name="Прямоугольник 3"/>
          <p:cNvSpPr/>
          <p:nvPr/>
        </p:nvSpPr>
        <p:spPr>
          <a:xfrm>
            <a:off x="611559" y="3789039"/>
            <a:ext cx="2360231" cy="1008112"/>
          </a:xfrm>
          <a:prstGeom prst="rect">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b="1" dirty="0" smtClean="0">
                <a:solidFill>
                  <a:srgbClr val="FF0000"/>
                </a:solidFill>
                <a:latin typeface="Arial" panose="020B0604020202020204" pitchFamily="34" charset="0"/>
                <a:cs typeface="Arial" panose="020B0604020202020204" pitchFamily="34" charset="0"/>
              </a:rPr>
              <a:t>201н </a:t>
            </a:r>
          </a:p>
          <a:p>
            <a:pPr algn="ctr"/>
            <a:r>
              <a:rPr lang="ru-RU" b="1" dirty="0" smtClean="0">
                <a:solidFill>
                  <a:srgbClr val="FF0000"/>
                </a:solidFill>
                <a:latin typeface="Arial" panose="020B0604020202020204" pitchFamily="34" charset="0"/>
                <a:cs typeface="Arial" panose="020B0604020202020204" pitchFamily="34" charset="0"/>
              </a:rPr>
              <a:t>для ФСС</a:t>
            </a:r>
            <a:endParaRPr lang="ru-RU" b="1" dirty="0">
              <a:solidFill>
                <a:srgbClr val="FF0000"/>
              </a:solidFill>
              <a:latin typeface="Arial" panose="020B0604020202020204" pitchFamily="34" charset="0"/>
              <a:cs typeface="Arial" panose="020B0604020202020204" pitchFamily="34" charset="0"/>
            </a:endParaRPr>
          </a:p>
        </p:txBody>
      </p:sp>
      <p:sp>
        <p:nvSpPr>
          <p:cNvPr id="7" name="Стрелка вправо 6"/>
          <p:cNvSpPr/>
          <p:nvPr/>
        </p:nvSpPr>
        <p:spPr>
          <a:xfrm>
            <a:off x="3208076" y="1403203"/>
            <a:ext cx="1139661" cy="307177"/>
          </a:xfrm>
          <a:prstGeom prst="rightArrow">
            <a:avLst/>
          </a:prstGeom>
          <a:solidFill>
            <a:schemeClr val="accent6">
              <a:lumMod val="5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 name="Стрелка вправо 7"/>
          <p:cNvSpPr/>
          <p:nvPr/>
        </p:nvSpPr>
        <p:spPr>
          <a:xfrm>
            <a:off x="3249534" y="4139507"/>
            <a:ext cx="1139661" cy="307177"/>
          </a:xfrm>
          <a:prstGeom prst="rightArrow">
            <a:avLst/>
          </a:prstGeom>
          <a:solidFill>
            <a:schemeClr val="accent6">
              <a:lumMod val="5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 name="Прямоугольник 10"/>
          <p:cNvSpPr/>
          <p:nvPr/>
        </p:nvSpPr>
        <p:spPr>
          <a:xfrm>
            <a:off x="5148064" y="692696"/>
            <a:ext cx="3240360" cy="5256584"/>
          </a:xfrm>
          <a:prstGeom prst="rect">
            <a:avLst/>
          </a:prstGeom>
          <a:solidFill>
            <a:schemeClr val="accent6">
              <a:lumMod val="20000"/>
              <a:lumOff val="8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b="1" dirty="0">
                <a:solidFill>
                  <a:schemeClr val="accent6">
                    <a:lumMod val="50000"/>
                  </a:schemeClr>
                </a:solidFill>
                <a:latin typeface="Arial" panose="020B0604020202020204" pitchFamily="34" charset="0"/>
                <a:cs typeface="Arial" panose="020B0604020202020204" pitchFamily="34" charset="0"/>
              </a:rPr>
              <a:t>Приказ Минфина России от 22.07.2022 N 114н</a:t>
            </a:r>
          </a:p>
          <a:p>
            <a:pPr algn="ctr"/>
            <a:r>
              <a:rPr lang="ru-RU" b="1" dirty="0" smtClean="0">
                <a:solidFill>
                  <a:schemeClr val="accent6">
                    <a:lumMod val="50000"/>
                  </a:schemeClr>
                </a:solidFill>
                <a:latin typeface="Arial" panose="020B0604020202020204" pitchFamily="34" charset="0"/>
                <a:cs typeface="Arial" panose="020B0604020202020204" pitchFamily="34" charset="0"/>
              </a:rPr>
              <a:t>«Об </a:t>
            </a:r>
            <a:r>
              <a:rPr lang="ru-RU" b="1" dirty="0">
                <a:solidFill>
                  <a:schemeClr val="accent6">
                    <a:lumMod val="50000"/>
                  </a:schemeClr>
                </a:solidFill>
                <a:latin typeface="Arial" panose="020B0604020202020204" pitchFamily="34" charset="0"/>
                <a:cs typeface="Arial" panose="020B0604020202020204" pitchFamily="34" charset="0"/>
              </a:rPr>
              <a:t>утверждении Типовой формы соглашения о предоставлении федеральному бюджетному или автономному учреждению субсидии в соответствии с абзацем вторым пункта 1 статьи 78.1 Бюджетного кодекса Российской </a:t>
            </a:r>
            <a:r>
              <a:rPr lang="ru-RU" b="1" dirty="0" smtClean="0">
                <a:solidFill>
                  <a:schemeClr val="accent6">
                    <a:lumMod val="50000"/>
                  </a:schemeClr>
                </a:solidFill>
                <a:latin typeface="Arial" panose="020B0604020202020204" pitchFamily="34" charset="0"/>
                <a:cs typeface="Arial" panose="020B0604020202020204" pitchFamily="34" charset="0"/>
              </a:rPr>
              <a:t>Федерации»</a:t>
            </a:r>
            <a:endParaRPr lang="ru-RU" b="1" dirty="0">
              <a:solidFill>
                <a:schemeClr val="accent6">
                  <a:lumMod val="50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9628917"/>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0" y="857250"/>
            <a:ext cx="8147512" cy="450850"/>
          </a:xfrm>
        </p:spPr>
        <p:txBody>
          <a:bodyPr>
            <a:normAutofit fontScale="90000"/>
          </a:bodyPr>
          <a:lstStyle/>
          <a:p>
            <a:pPr algn="ctr"/>
            <a:r>
              <a:rPr lang="ru-RU" sz="3000" b="1" dirty="0">
                <a:solidFill>
                  <a:schemeClr val="accent6">
                    <a:lumMod val="75000"/>
                  </a:schemeClr>
                </a:solidFill>
                <a:latin typeface="Arial" panose="020B0604020202020204" pitchFamily="34" charset="0"/>
                <a:cs typeface="Arial" panose="020B0604020202020204" pitchFamily="34" charset="0"/>
              </a:rPr>
              <a:t>Принятие отчета ФОИВ</a:t>
            </a:r>
          </a:p>
        </p:txBody>
      </p:sp>
      <p:pic>
        <p:nvPicPr>
          <p:cNvPr id="4" name="Рисунок 3"/>
          <p:cNvPicPr>
            <a:picLocks noChangeAspect="1"/>
          </p:cNvPicPr>
          <p:nvPr/>
        </p:nvPicPr>
        <p:blipFill rotWithShape="1">
          <a:blip r:embed="rId2"/>
          <a:srcRect l="416" t="26400" r="32830" b="14691"/>
          <a:stretch/>
        </p:blipFill>
        <p:spPr>
          <a:xfrm>
            <a:off x="-20202" y="1387186"/>
            <a:ext cx="9097700" cy="4516124"/>
          </a:xfrm>
          <a:prstGeom prst="rect">
            <a:avLst/>
          </a:prstGeom>
        </p:spPr>
      </p:pic>
      <p:sp>
        <p:nvSpPr>
          <p:cNvPr id="3" name="Прямоугольник 2"/>
          <p:cNvSpPr/>
          <p:nvPr/>
        </p:nvSpPr>
        <p:spPr>
          <a:xfrm>
            <a:off x="56112" y="3775017"/>
            <a:ext cx="6097385" cy="34913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6" name="Прямая соединительная линия 5"/>
          <p:cNvCxnSpPr/>
          <p:nvPr/>
        </p:nvCxnSpPr>
        <p:spPr>
          <a:xfrm>
            <a:off x="5885412" y="3775017"/>
            <a:ext cx="268085" cy="349135"/>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 name="Прямая соединительная линия 7"/>
          <p:cNvCxnSpPr/>
          <p:nvPr/>
        </p:nvCxnSpPr>
        <p:spPr>
          <a:xfrm flipH="1">
            <a:off x="5904115" y="3775017"/>
            <a:ext cx="249382" cy="28679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10" name="Выноска со стрелкой влево 9"/>
          <p:cNvSpPr/>
          <p:nvPr/>
        </p:nvSpPr>
        <p:spPr>
          <a:xfrm>
            <a:off x="6702136" y="3413414"/>
            <a:ext cx="2375362" cy="1091045"/>
          </a:xfrm>
          <a:prstGeom prst="left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FF0000"/>
                </a:solidFill>
                <a:effectLst/>
                <a:uLnTx/>
                <a:uFillTx/>
                <a:latin typeface="Calibri" panose="020F0502020204030204"/>
                <a:ea typeface="+mn-ea"/>
                <a:cs typeface="+mn-cs"/>
              </a:rPr>
              <a:t>Субсидия, предоставленная ФОИВ  в 2021 году</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FF0000"/>
                </a:solidFill>
                <a:effectLst/>
                <a:uLnTx/>
                <a:uFillTx/>
                <a:latin typeface="Calibri" panose="020F0502020204030204"/>
                <a:ea typeface="+mn-ea"/>
                <a:cs typeface="+mn-cs"/>
              </a:rPr>
              <a:t>по коду дохода</a:t>
            </a:r>
          </a:p>
        </p:txBody>
      </p:sp>
    </p:spTree>
    <p:extLst>
      <p:ext uri="{BB962C8B-B14F-4D97-AF65-F5344CB8AC3E}">
        <p14:creationId xmlns:p14="http://schemas.microsoft.com/office/powerpoint/2010/main" val="2623205634"/>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0" y="857250"/>
            <a:ext cx="8147512" cy="450850"/>
          </a:xfrm>
        </p:spPr>
        <p:txBody>
          <a:bodyPr>
            <a:normAutofit fontScale="90000"/>
          </a:bodyPr>
          <a:lstStyle/>
          <a:p>
            <a:pPr algn="ctr"/>
            <a:r>
              <a:rPr lang="ru-RU" sz="3000" b="1" dirty="0">
                <a:solidFill>
                  <a:schemeClr val="accent6">
                    <a:lumMod val="75000"/>
                  </a:schemeClr>
                </a:solidFill>
                <a:latin typeface="Arial" panose="020B0604020202020204" pitchFamily="34" charset="0"/>
                <a:cs typeface="Arial" panose="020B0604020202020204" pitchFamily="34" charset="0"/>
              </a:rPr>
              <a:t>Принятие отчета ФОИВ</a:t>
            </a:r>
          </a:p>
        </p:txBody>
      </p:sp>
      <p:pic>
        <p:nvPicPr>
          <p:cNvPr id="4" name="Рисунок 3"/>
          <p:cNvPicPr>
            <a:picLocks noChangeAspect="1"/>
          </p:cNvPicPr>
          <p:nvPr/>
        </p:nvPicPr>
        <p:blipFill rotWithShape="1">
          <a:blip r:embed="rId2"/>
          <a:srcRect l="416" t="26400" r="32830" b="14691"/>
          <a:stretch/>
        </p:blipFill>
        <p:spPr>
          <a:xfrm>
            <a:off x="-20202" y="1387186"/>
            <a:ext cx="9097700" cy="4516124"/>
          </a:xfrm>
          <a:prstGeom prst="rect">
            <a:avLst/>
          </a:prstGeom>
        </p:spPr>
      </p:pic>
      <p:sp>
        <p:nvSpPr>
          <p:cNvPr id="3" name="Прямоугольник 2"/>
          <p:cNvSpPr/>
          <p:nvPr/>
        </p:nvSpPr>
        <p:spPr>
          <a:xfrm>
            <a:off x="56112" y="3775017"/>
            <a:ext cx="6097385" cy="34913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6" name="Прямая соединительная линия 5"/>
          <p:cNvCxnSpPr/>
          <p:nvPr/>
        </p:nvCxnSpPr>
        <p:spPr>
          <a:xfrm>
            <a:off x="5885412" y="3775017"/>
            <a:ext cx="268085" cy="349135"/>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 name="Прямая соединительная линия 7"/>
          <p:cNvCxnSpPr/>
          <p:nvPr/>
        </p:nvCxnSpPr>
        <p:spPr>
          <a:xfrm flipH="1">
            <a:off x="5904115" y="3775017"/>
            <a:ext cx="249382" cy="28679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10" name="Выноска со стрелкой влево 9"/>
          <p:cNvSpPr/>
          <p:nvPr/>
        </p:nvSpPr>
        <p:spPr>
          <a:xfrm>
            <a:off x="6702136" y="3413414"/>
            <a:ext cx="2375362" cy="1091045"/>
          </a:xfrm>
          <a:prstGeom prst="left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FF0000"/>
                </a:solidFill>
                <a:effectLst/>
                <a:uLnTx/>
                <a:uFillTx/>
                <a:latin typeface="Calibri" panose="020F0502020204030204"/>
                <a:ea typeface="+mn-ea"/>
                <a:cs typeface="+mn-cs"/>
              </a:rPr>
              <a:t>КОСГУ 153, 163</a:t>
            </a:r>
          </a:p>
        </p:txBody>
      </p:sp>
      <p:sp>
        <p:nvSpPr>
          <p:cNvPr id="7" name="Блок-схема: процесс 6"/>
          <p:cNvSpPr/>
          <p:nvPr/>
        </p:nvSpPr>
        <p:spPr>
          <a:xfrm>
            <a:off x="2948941" y="3775017"/>
            <a:ext cx="2668385" cy="349135"/>
          </a:xfrm>
          <a:prstGeom prst="flowChartProcess">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БУ   </a:t>
            </a:r>
            <a:r>
              <a:rPr kumimoji="0" lang="en-US"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318</a:t>
            </a:r>
            <a:r>
              <a:rPr kumimoji="0" lang="ru-RU"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 2 18 01010 01 0000 150</a:t>
            </a:r>
            <a:endParaRPr kumimoji="0" lang="en-US"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АУ   </a:t>
            </a:r>
            <a:r>
              <a:rPr kumimoji="0" lang="en-US"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318</a:t>
            </a:r>
            <a:r>
              <a:rPr kumimoji="0" lang="ru-RU"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 2 18 01020 01 0000 150</a:t>
            </a:r>
          </a:p>
        </p:txBody>
      </p:sp>
    </p:spTree>
    <p:extLst>
      <p:ext uri="{BB962C8B-B14F-4D97-AF65-F5344CB8AC3E}">
        <p14:creationId xmlns:p14="http://schemas.microsoft.com/office/powerpoint/2010/main" val="2753676778"/>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12222" y="1131094"/>
            <a:ext cx="8403128" cy="561794"/>
          </a:xfrm>
        </p:spPr>
        <p:txBody>
          <a:bodyPr/>
          <a:lstStyle/>
          <a:p>
            <a:pPr algn="ctr"/>
            <a:r>
              <a:rPr lang="ru-RU" dirty="0" smtClean="0"/>
              <a:t>209н</a:t>
            </a:r>
            <a:endParaRPr lang="ru-RU" dirty="0"/>
          </a:p>
        </p:txBody>
      </p:sp>
      <p:sp>
        <p:nvSpPr>
          <p:cNvPr id="4" name="Прямоугольник 3"/>
          <p:cNvSpPr/>
          <p:nvPr/>
        </p:nvSpPr>
        <p:spPr>
          <a:xfrm>
            <a:off x="1" y="1786197"/>
            <a:ext cx="9083732" cy="2585323"/>
          </a:xfrm>
          <a:prstGeom prst="rect">
            <a:avLst/>
          </a:prstGeom>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prstClr val="black"/>
                </a:solidFill>
                <a:effectLst/>
                <a:uLnTx/>
                <a:uFillTx/>
                <a:latin typeface="Calibri" panose="020F0502020204030204"/>
                <a:ea typeface="+mn-ea"/>
                <a:cs typeface="+mn-cs"/>
              </a:rPr>
              <a:t>9.5.3. На подстатью 153 "Поступления текущего характера в бюджеты бюджетной системы Российской Федерации от бюджетных и автономных учреждений" КОСГУ относятся:</a:t>
            </a:r>
          </a:p>
          <a:p>
            <a:pPr marL="214313" marR="0" lvl="0" indent="-214313" algn="l" defTabSz="685800" rtl="0" eaLnBrk="1" fontAlgn="auto" latinLnBrk="0" hangingPunct="1">
              <a:lnSpc>
                <a:spcPct val="100000"/>
              </a:lnSpc>
              <a:spcBef>
                <a:spcPts val="0"/>
              </a:spcBef>
              <a:spcAft>
                <a:spcPts val="0"/>
              </a:spcAft>
              <a:buClrTx/>
              <a:buSzTx/>
              <a:buFontTx/>
              <a:buChar char="-"/>
              <a:tabLst/>
              <a:defRPr/>
            </a:pPr>
            <a:r>
              <a:rPr kumimoji="0" lang="ru-RU" sz="1350" b="0" i="0" u="none" strike="noStrike" kern="1200" cap="none" spc="0" normalizeH="0" baseline="0" noProof="0" dirty="0">
                <a:ln>
                  <a:noFill/>
                </a:ln>
                <a:solidFill>
                  <a:prstClr val="black"/>
                </a:solidFill>
                <a:effectLst/>
                <a:uLnTx/>
                <a:uFillTx/>
                <a:latin typeface="Calibri" panose="020F0502020204030204"/>
                <a:ea typeface="+mn-ea"/>
                <a:cs typeface="+mn-cs"/>
              </a:rPr>
              <a:t>безвозмездные поступления текущего характера от государственных (муниципальных) учреждений, в том числе </a:t>
            </a:r>
            <a:r>
              <a:rPr kumimoji="0" lang="ru-RU" sz="1350" b="1" i="0" u="none" strike="noStrike" kern="1200" cap="none" spc="0" normalizeH="0" baseline="0" noProof="0" dirty="0">
                <a:ln>
                  <a:noFill/>
                </a:ln>
                <a:solidFill>
                  <a:prstClr val="black"/>
                </a:solidFill>
                <a:effectLst/>
                <a:uLnTx/>
                <a:uFillTx/>
                <a:latin typeface="Calibri" panose="020F0502020204030204"/>
                <a:ea typeface="+mn-ea"/>
                <a:cs typeface="+mn-cs"/>
              </a:rPr>
              <a:t>доходы от возврата бюджетными (автономными) учреждениями остатков субсидий текущего характера </a:t>
            </a:r>
            <a:r>
              <a:rPr kumimoji="0" lang="ru-RU" sz="1350" b="0" i="0" u="none" strike="noStrike" kern="1200" cap="none" spc="0" normalizeH="0" baseline="0" noProof="0" dirty="0">
                <a:ln>
                  <a:noFill/>
                </a:ln>
                <a:solidFill>
                  <a:prstClr val="black"/>
                </a:solidFill>
                <a:effectLst/>
                <a:uLnTx/>
                <a:uFillTx/>
                <a:latin typeface="Calibri" panose="020F0502020204030204"/>
                <a:ea typeface="+mn-ea"/>
                <a:cs typeface="+mn-cs"/>
              </a:rPr>
              <a:t>прошлых лет, </a:t>
            </a:r>
            <a:r>
              <a:rPr kumimoji="0" lang="ru-RU" sz="1350" b="1" i="0" u="none" strike="noStrike" kern="1200" cap="none" spc="0" normalizeH="0" baseline="0" noProof="0" dirty="0">
                <a:ln>
                  <a:noFill/>
                </a:ln>
                <a:solidFill>
                  <a:prstClr val="black"/>
                </a:solidFill>
                <a:effectLst/>
                <a:uLnTx/>
                <a:uFillTx/>
                <a:latin typeface="Calibri" panose="020F0502020204030204"/>
                <a:ea typeface="+mn-ea"/>
                <a:cs typeface="+mn-cs"/>
              </a:rPr>
              <a:t>имеющих целевое назначение</a:t>
            </a:r>
            <a:r>
              <a:rPr kumimoji="0" lang="ru-RU" sz="135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214313" marR="0" lvl="0" indent="-214313" algn="l" defTabSz="685800" rtl="0" eaLnBrk="1" fontAlgn="auto" latinLnBrk="0" hangingPunct="1">
              <a:lnSpc>
                <a:spcPct val="100000"/>
              </a:lnSpc>
              <a:spcBef>
                <a:spcPts val="0"/>
              </a:spcBef>
              <a:spcAft>
                <a:spcPts val="0"/>
              </a:spcAft>
              <a:buClrTx/>
              <a:buSzTx/>
              <a:buFontTx/>
              <a:buChar char="-"/>
              <a:tabLst/>
              <a:defRPr/>
            </a:pPr>
            <a:endParaRPr kumimoji="0" lang="ru-RU" sz="135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prstClr val="black"/>
                </a:solidFill>
                <a:effectLst/>
                <a:uLnTx/>
                <a:uFillTx/>
                <a:latin typeface="Calibri" panose="020F0502020204030204"/>
                <a:ea typeface="+mn-ea"/>
                <a:cs typeface="+mn-cs"/>
              </a:rPr>
              <a:t>9.6.3. На подстатью 163 "Поступления капитального характера в бюджеты бюджетной системы Российской Федерации от бюджетных и автономных учреждений" КОСГУ относятся </a:t>
            </a:r>
            <a:r>
              <a:rPr kumimoji="0" lang="ru-RU" sz="1350" b="1" i="0" u="none" strike="noStrike" kern="1200" cap="none" spc="0" normalizeH="0" baseline="0" noProof="0" dirty="0">
                <a:ln>
                  <a:noFill/>
                </a:ln>
                <a:solidFill>
                  <a:prstClr val="black"/>
                </a:solidFill>
                <a:effectLst/>
                <a:uLnTx/>
                <a:uFillTx/>
                <a:latin typeface="Calibri" panose="020F0502020204030204"/>
                <a:ea typeface="+mn-ea"/>
                <a:cs typeface="+mn-cs"/>
              </a:rPr>
              <a:t>безвозмездные поступления от бюджетных (автономных) учреждений капитального характера </a:t>
            </a:r>
            <a:r>
              <a:rPr kumimoji="0" lang="ru-RU" sz="1350" b="0" i="0" u="none" strike="noStrike" kern="1200" cap="none" spc="0" normalizeH="0" baseline="0" noProof="0" dirty="0">
                <a:ln>
                  <a:noFill/>
                </a:ln>
                <a:solidFill>
                  <a:prstClr val="black"/>
                </a:solidFill>
                <a:effectLst/>
                <a:uLnTx/>
                <a:uFillTx/>
                <a:latin typeface="Calibri" panose="020F0502020204030204"/>
                <a:ea typeface="+mn-ea"/>
                <a:cs typeface="+mn-cs"/>
              </a:rPr>
              <a:t>в доход бюджетов бюджетной системы Российской Федерации, в том числе доходы от возврата бюджетными (автономными) учреждениями </a:t>
            </a:r>
            <a:r>
              <a:rPr kumimoji="0" lang="ru-RU" sz="1350" b="1" i="0" u="none" strike="noStrike" kern="1200" cap="none" spc="0" normalizeH="0" baseline="0" noProof="0" dirty="0">
                <a:ln>
                  <a:noFill/>
                </a:ln>
                <a:solidFill>
                  <a:prstClr val="black"/>
                </a:solidFill>
                <a:effectLst/>
                <a:uLnTx/>
                <a:uFillTx/>
                <a:latin typeface="Calibri" panose="020F0502020204030204"/>
                <a:ea typeface="+mn-ea"/>
                <a:cs typeface="+mn-cs"/>
              </a:rPr>
              <a:t>остатков субсидий капитального характера прошлых лет, субсидий на иные цели</a:t>
            </a:r>
            <a:r>
              <a:rPr kumimoji="0" lang="ru-RU" sz="135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214313" marR="0" lvl="0" indent="-214313" algn="l" defTabSz="685800" rtl="0" eaLnBrk="1" fontAlgn="auto" latinLnBrk="0" hangingPunct="1">
              <a:lnSpc>
                <a:spcPct val="100000"/>
              </a:lnSpc>
              <a:spcBef>
                <a:spcPts val="0"/>
              </a:spcBef>
              <a:spcAft>
                <a:spcPts val="0"/>
              </a:spcAft>
              <a:buClrTx/>
              <a:buSzTx/>
              <a:buFontTx/>
              <a:buChar char="-"/>
              <a:tabLst/>
              <a:defRPr/>
            </a:pPr>
            <a:endParaRPr kumimoji="0" lang="ru-RU" sz="135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 name="Рисунок 5"/>
          <p:cNvPicPr>
            <a:picLocks noChangeAspect="1"/>
          </p:cNvPicPr>
          <p:nvPr/>
        </p:nvPicPr>
        <p:blipFill rotWithShape="1">
          <a:blip r:embed="rId2"/>
          <a:srcRect l="12014" r="22148" b="16380"/>
          <a:stretch/>
        </p:blipFill>
        <p:spPr>
          <a:xfrm>
            <a:off x="5047271" y="3924279"/>
            <a:ext cx="1068818" cy="1945546"/>
          </a:xfrm>
          <a:prstGeom prst="rect">
            <a:avLst/>
          </a:prstGeom>
        </p:spPr>
      </p:pic>
    </p:spTree>
    <p:extLst>
      <p:ext uri="{BB962C8B-B14F-4D97-AF65-F5344CB8AC3E}">
        <p14:creationId xmlns:p14="http://schemas.microsoft.com/office/powerpoint/2010/main" val="851101225"/>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0" y="857250"/>
            <a:ext cx="8147512" cy="450850"/>
          </a:xfrm>
        </p:spPr>
        <p:txBody>
          <a:bodyPr>
            <a:normAutofit fontScale="90000"/>
          </a:bodyPr>
          <a:lstStyle/>
          <a:p>
            <a:pPr algn="ctr"/>
            <a:r>
              <a:rPr lang="ru-RU" sz="3000" b="1" dirty="0">
                <a:solidFill>
                  <a:schemeClr val="accent6">
                    <a:lumMod val="75000"/>
                  </a:schemeClr>
                </a:solidFill>
                <a:latin typeface="Arial" panose="020B0604020202020204" pitchFamily="34" charset="0"/>
                <a:cs typeface="Arial" panose="020B0604020202020204" pitchFamily="34" charset="0"/>
              </a:rPr>
              <a:t>Принятие отчета ФОИВ</a:t>
            </a:r>
          </a:p>
        </p:txBody>
      </p:sp>
      <p:pic>
        <p:nvPicPr>
          <p:cNvPr id="4" name="Рисунок 3"/>
          <p:cNvPicPr>
            <a:picLocks noChangeAspect="1"/>
          </p:cNvPicPr>
          <p:nvPr/>
        </p:nvPicPr>
        <p:blipFill rotWithShape="1">
          <a:blip r:embed="rId2"/>
          <a:srcRect l="416" t="26400" r="32830" b="14691"/>
          <a:stretch/>
        </p:blipFill>
        <p:spPr>
          <a:xfrm>
            <a:off x="-20202" y="1387186"/>
            <a:ext cx="9097700" cy="4516124"/>
          </a:xfrm>
          <a:prstGeom prst="rect">
            <a:avLst/>
          </a:prstGeom>
        </p:spPr>
      </p:pic>
      <p:sp>
        <p:nvSpPr>
          <p:cNvPr id="3" name="Прямоугольник 2"/>
          <p:cNvSpPr/>
          <p:nvPr/>
        </p:nvSpPr>
        <p:spPr>
          <a:xfrm>
            <a:off x="56112" y="3775017"/>
            <a:ext cx="6097385" cy="34913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6" name="Прямая соединительная линия 5"/>
          <p:cNvCxnSpPr/>
          <p:nvPr/>
        </p:nvCxnSpPr>
        <p:spPr>
          <a:xfrm>
            <a:off x="5885412" y="3775017"/>
            <a:ext cx="268085" cy="349135"/>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 name="Прямая соединительная линия 7"/>
          <p:cNvCxnSpPr/>
          <p:nvPr/>
        </p:nvCxnSpPr>
        <p:spPr>
          <a:xfrm flipH="1">
            <a:off x="5904115" y="3775017"/>
            <a:ext cx="249382" cy="28679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7" name="Блок-схема: процесс 6"/>
          <p:cNvSpPr/>
          <p:nvPr/>
        </p:nvSpPr>
        <p:spPr>
          <a:xfrm>
            <a:off x="3194455" y="3775017"/>
            <a:ext cx="2668385" cy="349135"/>
          </a:xfrm>
          <a:prstGeom prst="flowChartProcess">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БУ   </a:t>
            </a:r>
            <a:r>
              <a:rPr kumimoji="0" lang="en-US"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318</a:t>
            </a:r>
            <a:r>
              <a:rPr kumimoji="0" lang="ru-RU"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 2 18 01010 01 0000 150</a:t>
            </a:r>
            <a:endParaRPr kumimoji="0" lang="en-US"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АУ   </a:t>
            </a:r>
            <a:r>
              <a:rPr kumimoji="0" lang="en-US"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318</a:t>
            </a:r>
            <a:r>
              <a:rPr kumimoji="0" lang="ru-RU"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 2 18 01020 01 0000 150</a:t>
            </a:r>
          </a:p>
        </p:txBody>
      </p:sp>
      <p:sp>
        <p:nvSpPr>
          <p:cNvPr id="5" name="Блок-схема: процесс 4"/>
          <p:cNvSpPr/>
          <p:nvPr/>
        </p:nvSpPr>
        <p:spPr>
          <a:xfrm>
            <a:off x="6359236" y="3775017"/>
            <a:ext cx="430184" cy="180802"/>
          </a:xfrm>
          <a:prstGeom prst="flowChartProcess">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1"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153</a:t>
            </a:r>
          </a:p>
        </p:txBody>
      </p:sp>
      <p:sp>
        <p:nvSpPr>
          <p:cNvPr id="11" name="Блок-схема: процесс 10"/>
          <p:cNvSpPr/>
          <p:nvPr/>
        </p:nvSpPr>
        <p:spPr>
          <a:xfrm>
            <a:off x="6359236" y="3971406"/>
            <a:ext cx="430184" cy="180802"/>
          </a:xfrm>
          <a:prstGeom prst="flowChartProcess">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1"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153</a:t>
            </a:r>
          </a:p>
        </p:txBody>
      </p:sp>
      <p:sp>
        <p:nvSpPr>
          <p:cNvPr id="9" name="Стрелка влево 8"/>
          <p:cNvSpPr/>
          <p:nvPr/>
        </p:nvSpPr>
        <p:spPr>
          <a:xfrm>
            <a:off x="6789420" y="3559925"/>
            <a:ext cx="2157153" cy="610986"/>
          </a:xfrm>
          <a:prstGeom prst="leftArrow">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Возврат субсидии текущего характера</a:t>
            </a:r>
          </a:p>
        </p:txBody>
      </p:sp>
    </p:spTree>
    <p:extLst>
      <p:ext uri="{BB962C8B-B14F-4D97-AF65-F5344CB8AC3E}">
        <p14:creationId xmlns:p14="http://schemas.microsoft.com/office/powerpoint/2010/main" val="4102184209"/>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0" y="857250"/>
            <a:ext cx="8147512" cy="450850"/>
          </a:xfrm>
        </p:spPr>
        <p:txBody>
          <a:bodyPr>
            <a:normAutofit fontScale="90000"/>
          </a:bodyPr>
          <a:lstStyle/>
          <a:p>
            <a:pPr algn="ctr"/>
            <a:r>
              <a:rPr lang="ru-RU" sz="3000" b="1" dirty="0">
                <a:solidFill>
                  <a:schemeClr val="accent6">
                    <a:lumMod val="75000"/>
                  </a:schemeClr>
                </a:solidFill>
                <a:latin typeface="Arial" panose="020B0604020202020204" pitchFamily="34" charset="0"/>
                <a:cs typeface="Arial" panose="020B0604020202020204" pitchFamily="34" charset="0"/>
              </a:rPr>
              <a:t>Принятие отчета ФОИВ</a:t>
            </a:r>
          </a:p>
        </p:txBody>
      </p:sp>
      <p:pic>
        <p:nvPicPr>
          <p:cNvPr id="4" name="Рисунок 3"/>
          <p:cNvPicPr>
            <a:picLocks noChangeAspect="1"/>
          </p:cNvPicPr>
          <p:nvPr/>
        </p:nvPicPr>
        <p:blipFill rotWithShape="1">
          <a:blip r:embed="rId2"/>
          <a:srcRect l="416" t="26400" r="32830" b="14691"/>
          <a:stretch/>
        </p:blipFill>
        <p:spPr>
          <a:xfrm>
            <a:off x="-20202" y="1387186"/>
            <a:ext cx="9097700" cy="4516124"/>
          </a:xfrm>
          <a:prstGeom prst="rect">
            <a:avLst/>
          </a:prstGeom>
        </p:spPr>
      </p:pic>
      <p:sp>
        <p:nvSpPr>
          <p:cNvPr id="3" name="Прямоугольник 2"/>
          <p:cNvSpPr/>
          <p:nvPr/>
        </p:nvSpPr>
        <p:spPr>
          <a:xfrm>
            <a:off x="56112" y="3775017"/>
            <a:ext cx="6097385" cy="34913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6" name="Прямая соединительная линия 5"/>
          <p:cNvCxnSpPr/>
          <p:nvPr/>
        </p:nvCxnSpPr>
        <p:spPr>
          <a:xfrm>
            <a:off x="5885412" y="3775017"/>
            <a:ext cx="268085" cy="349135"/>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 name="Прямая соединительная линия 7"/>
          <p:cNvCxnSpPr/>
          <p:nvPr/>
        </p:nvCxnSpPr>
        <p:spPr>
          <a:xfrm flipH="1">
            <a:off x="5904115" y="3775017"/>
            <a:ext cx="249382" cy="28679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7" name="Блок-схема: процесс 6"/>
          <p:cNvSpPr/>
          <p:nvPr/>
        </p:nvSpPr>
        <p:spPr>
          <a:xfrm>
            <a:off x="2948941" y="3775017"/>
            <a:ext cx="2668385" cy="349135"/>
          </a:xfrm>
          <a:prstGeom prst="flowChartProcess">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БУ   </a:t>
            </a:r>
            <a:r>
              <a:rPr kumimoji="0" lang="en-US"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318</a:t>
            </a:r>
            <a:r>
              <a:rPr kumimoji="0" lang="ru-RU"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 2 18 01010 01 0000 150</a:t>
            </a:r>
            <a:endParaRPr kumimoji="0" lang="en-US"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АУ   </a:t>
            </a:r>
            <a:r>
              <a:rPr kumimoji="0" lang="en-US"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318</a:t>
            </a:r>
            <a:r>
              <a:rPr kumimoji="0" lang="ru-RU"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 2 18 01020 01 0000 150</a:t>
            </a:r>
          </a:p>
        </p:txBody>
      </p:sp>
      <p:sp>
        <p:nvSpPr>
          <p:cNvPr id="5" name="Блок-схема: процесс 4"/>
          <p:cNvSpPr/>
          <p:nvPr/>
        </p:nvSpPr>
        <p:spPr>
          <a:xfrm>
            <a:off x="6359236" y="3775017"/>
            <a:ext cx="430184" cy="180802"/>
          </a:xfrm>
          <a:prstGeom prst="flowChartProcess">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1"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163</a:t>
            </a:r>
          </a:p>
        </p:txBody>
      </p:sp>
      <p:sp>
        <p:nvSpPr>
          <p:cNvPr id="11" name="Блок-схема: процесс 10"/>
          <p:cNvSpPr/>
          <p:nvPr/>
        </p:nvSpPr>
        <p:spPr>
          <a:xfrm>
            <a:off x="6359236" y="3971406"/>
            <a:ext cx="430184" cy="180802"/>
          </a:xfrm>
          <a:prstGeom prst="flowChartProcess">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1"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163</a:t>
            </a:r>
          </a:p>
        </p:txBody>
      </p:sp>
      <p:sp>
        <p:nvSpPr>
          <p:cNvPr id="9" name="Стрелка влево 8"/>
          <p:cNvSpPr/>
          <p:nvPr/>
        </p:nvSpPr>
        <p:spPr>
          <a:xfrm>
            <a:off x="6789420" y="3559925"/>
            <a:ext cx="2157153" cy="610986"/>
          </a:xfrm>
          <a:prstGeom prst="leftArrow">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Возврат субсидии капитального характера</a:t>
            </a:r>
          </a:p>
        </p:txBody>
      </p:sp>
    </p:spTree>
    <p:extLst>
      <p:ext uri="{BB962C8B-B14F-4D97-AF65-F5344CB8AC3E}">
        <p14:creationId xmlns:p14="http://schemas.microsoft.com/office/powerpoint/2010/main" val="1791347480"/>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0" y="857251"/>
            <a:ext cx="8147512" cy="327314"/>
          </a:xfrm>
        </p:spPr>
        <p:txBody>
          <a:bodyPr>
            <a:normAutofit fontScale="90000"/>
          </a:bodyPr>
          <a:lstStyle/>
          <a:p>
            <a:pPr algn="ctr"/>
            <a:r>
              <a:rPr lang="ru-RU" sz="3000" b="1" dirty="0">
                <a:solidFill>
                  <a:schemeClr val="accent6">
                    <a:lumMod val="75000"/>
                  </a:schemeClr>
                </a:solidFill>
                <a:latin typeface="Arial" panose="020B0604020202020204" pitchFamily="34" charset="0"/>
                <a:cs typeface="Arial" panose="020B0604020202020204" pitchFamily="34" charset="0"/>
              </a:rPr>
              <a:t>Принятие отчета ФОИВ</a:t>
            </a:r>
          </a:p>
        </p:txBody>
      </p:sp>
      <p:pic>
        <p:nvPicPr>
          <p:cNvPr id="4" name="Рисунок 3"/>
          <p:cNvPicPr>
            <a:picLocks noChangeAspect="1"/>
          </p:cNvPicPr>
          <p:nvPr/>
        </p:nvPicPr>
        <p:blipFill rotWithShape="1">
          <a:blip r:embed="rId2"/>
          <a:srcRect l="416" t="26400" r="32830" b="14691"/>
          <a:stretch/>
        </p:blipFill>
        <p:spPr>
          <a:xfrm>
            <a:off x="1" y="1184564"/>
            <a:ext cx="9097700" cy="4516124"/>
          </a:xfrm>
          <a:prstGeom prst="rect">
            <a:avLst/>
          </a:prstGeom>
        </p:spPr>
      </p:pic>
      <p:sp>
        <p:nvSpPr>
          <p:cNvPr id="3" name="Прямоугольник 2"/>
          <p:cNvSpPr/>
          <p:nvPr/>
        </p:nvSpPr>
        <p:spPr>
          <a:xfrm>
            <a:off x="68581" y="3972510"/>
            <a:ext cx="6159732" cy="34913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6" name="Прямая соединительная линия 5"/>
          <p:cNvCxnSpPr/>
          <p:nvPr/>
        </p:nvCxnSpPr>
        <p:spPr>
          <a:xfrm>
            <a:off x="5928305" y="4025728"/>
            <a:ext cx="268085" cy="349135"/>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 name="Прямая соединительная линия 7"/>
          <p:cNvCxnSpPr/>
          <p:nvPr/>
        </p:nvCxnSpPr>
        <p:spPr>
          <a:xfrm flipH="1">
            <a:off x="5908563" y="3996240"/>
            <a:ext cx="249382" cy="28679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7" name="Блок-схема: процесс 6"/>
          <p:cNvSpPr/>
          <p:nvPr/>
        </p:nvSpPr>
        <p:spPr>
          <a:xfrm>
            <a:off x="3061161" y="3586422"/>
            <a:ext cx="4401590" cy="349135"/>
          </a:xfrm>
          <a:prstGeom prst="flowChartProcess">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БУ   </a:t>
            </a:r>
            <a:r>
              <a:rPr kumimoji="0" lang="en-US"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318</a:t>
            </a:r>
            <a:r>
              <a:rPr kumimoji="0" lang="ru-RU"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 2 18 01010 01 0000 150</a:t>
            </a:r>
            <a:endParaRPr kumimoji="0" lang="en-US"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АУ   </a:t>
            </a:r>
            <a:r>
              <a:rPr kumimoji="0" lang="en-US"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318</a:t>
            </a:r>
            <a:r>
              <a:rPr kumimoji="0" lang="ru-RU"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 2 18 01020 01 0000 150</a:t>
            </a:r>
          </a:p>
        </p:txBody>
      </p:sp>
      <p:sp>
        <p:nvSpPr>
          <p:cNvPr id="5" name="Блок-схема: процесс 4"/>
          <p:cNvSpPr/>
          <p:nvPr/>
        </p:nvSpPr>
        <p:spPr>
          <a:xfrm>
            <a:off x="6322204" y="3972510"/>
            <a:ext cx="430184" cy="180802"/>
          </a:xfrm>
          <a:prstGeom prst="flowChartProcess">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1"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145</a:t>
            </a:r>
          </a:p>
        </p:txBody>
      </p:sp>
      <p:sp>
        <p:nvSpPr>
          <p:cNvPr id="11" name="Блок-схема: процесс 10"/>
          <p:cNvSpPr/>
          <p:nvPr/>
        </p:nvSpPr>
        <p:spPr>
          <a:xfrm>
            <a:off x="6322204" y="4170633"/>
            <a:ext cx="430184" cy="180802"/>
          </a:xfrm>
          <a:prstGeom prst="flowChartProcess">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1"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145</a:t>
            </a:r>
          </a:p>
        </p:txBody>
      </p:sp>
      <p:sp>
        <p:nvSpPr>
          <p:cNvPr id="9" name="Стрелка влево 8"/>
          <p:cNvSpPr/>
          <p:nvPr/>
        </p:nvSpPr>
        <p:spPr>
          <a:xfrm>
            <a:off x="6878203" y="3856067"/>
            <a:ext cx="2149419" cy="649721"/>
          </a:xfrm>
          <a:prstGeom prst="leftArrow">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Штрафы за нарушение условий соглашения</a:t>
            </a:r>
          </a:p>
        </p:txBody>
      </p:sp>
      <p:sp>
        <p:nvSpPr>
          <p:cNvPr id="10" name="Блок-схема: процесс 9"/>
          <p:cNvSpPr/>
          <p:nvPr/>
        </p:nvSpPr>
        <p:spPr>
          <a:xfrm>
            <a:off x="68581" y="4392184"/>
            <a:ext cx="9081654" cy="669863"/>
          </a:xfrm>
          <a:prstGeom prst="flowChartProcess">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0" i="0" u="none" strike="noStrike" kern="1200" cap="none" spc="0" normalizeH="0" baseline="0" noProof="0" dirty="0">
                <a:ln>
                  <a:noFill/>
                </a:ln>
                <a:solidFill>
                  <a:prstClr val="white"/>
                </a:solidFill>
                <a:effectLst/>
                <a:uLnTx/>
                <a:uFillTx/>
                <a:latin typeface="Calibri" panose="020F0502020204030204"/>
                <a:ea typeface="+mn-ea"/>
                <a:cs typeface="+mn-cs"/>
              </a:rPr>
              <a:t>000 1 16 07090 01 9000 140  Иные штрафы, неустойки, пени, уплаченные в соответствии с законом или договором в случае неисполнения или ненадлежащего исполнения обязательств перед федеральным государственным органом, федеральным казенным учреждением, ЦБ РФ, государственной корпорацией (иные штрафы)</a:t>
            </a:r>
          </a:p>
        </p:txBody>
      </p:sp>
      <p:sp>
        <p:nvSpPr>
          <p:cNvPr id="12" name="Блок-схема: процесс 11"/>
          <p:cNvSpPr/>
          <p:nvPr/>
        </p:nvSpPr>
        <p:spPr>
          <a:xfrm>
            <a:off x="68581" y="5079367"/>
            <a:ext cx="9081654" cy="885125"/>
          </a:xfrm>
          <a:prstGeom prst="flowChartProcess">
            <a:avLst/>
          </a:prstGeom>
          <a:solidFill>
            <a:schemeClr val="accent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200" b="0" i="0" u="none" strike="noStrike" kern="1200" cap="none" spc="0" normalizeH="0" baseline="0" noProof="0" dirty="0">
                <a:ln>
                  <a:noFill/>
                </a:ln>
                <a:solidFill>
                  <a:prstClr val="white"/>
                </a:solidFill>
                <a:effectLst/>
                <a:uLnTx/>
                <a:uFillTx/>
                <a:latin typeface="Calibri" panose="020F0502020204030204"/>
                <a:ea typeface="+mn-ea"/>
                <a:cs typeface="+mn-cs"/>
              </a:rPr>
              <a:t>9.4.5. На подстатью 145 "Прочие доходы от сумм принудительного изъятия" КОСГУ относятся прочие поступления от денежных взысканий (штрафов), налагаемых в возмещение ущерба, причиненного в результате незаконного или нецелевого использования бюджетных средств, иных денежных взысканий (штрафов) за нарушение законодательства в области финансов, налогов и сборов, страхования, рынка ценных бумаг, иных денежных взысканий (штрафов), от конфискаций, компенсаций, пеней, неустоек и сумм принудительного изъятия, не отнесенных на подстатьи 141 - 144 КОСГУ.</a:t>
            </a:r>
          </a:p>
        </p:txBody>
      </p:sp>
    </p:spTree>
    <p:extLst>
      <p:ext uri="{BB962C8B-B14F-4D97-AF65-F5344CB8AC3E}">
        <p14:creationId xmlns:p14="http://schemas.microsoft.com/office/powerpoint/2010/main" val="306019444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вал 1"/>
          <p:cNvSpPr/>
          <p:nvPr/>
        </p:nvSpPr>
        <p:spPr>
          <a:xfrm>
            <a:off x="107504" y="839585"/>
            <a:ext cx="8856984" cy="4638502"/>
          </a:xfrm>
          <a:prstGeom prst="ellipse">
            <a:avLst/>
          </a:prstGeom>
          <a:solidFill>
            <a:schemeClr val="bg1">
              <a:alpha val="90000"/>
            </a:schemeClr>
          </a:solidFill>
          <a:ln>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209" tIns="45606" rIns="91209" bIns="45606" rtlCol="0" anchor="ctr"/>
          <a:lstStyle/>
          <a:p>
            <a:pPr marL="0" marR="0" lvl="0" indent="0" algn="ctr" defTabSz="684068" rtl="0" eaLnBrk="1" fontAlgn="auto" latinLnBrk="0" hangingPunct="1">
              <a:lnSpc>
                <a:spcPct val="100000"/>
              </a:lnSpc>
              <a:spcBef>
                <a:spcPts val="0"/>
              </a:spcBef>
              <a:spcAft>
                <a:spcPts val="0"/>
              </a:spcAft>
              <a:buClrTx/>
              <a:buSzTx/>
              <a:buFontTx/>
              <a:buNone/>
              <a:tabLst/>
              <a:defRPr/>
            </a:pPr>
            <a:endParaRPr kumimoji="0" lang="ru-RU" sz="2300" b="1"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n-ea"/>
              <a:cs typeface="Times New Roman" panose="02020603050405020304" pitchFamily="18" charset="0"/>
            </a:endParaRPr>
          </a:p>
          <a:p>
            <a:pPr marL="0" marR="0" lvl="0" indent="0" algn="ctr" defTabSz="684068"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cs typeface="Arial" panose="020B0604020202020204" pitchFamily="34" charset="0"/>
              </a:rPr>
              <a:t>Приказ Минфина России от </a:t>
            </a:r>
            <a:r>
              <a:rPr kumimoji="0" lang="ru-RU" sz="1800" b="1" i="0" u="none" strike="noStrike" kern="1200" cap="none" spc="0" normalizeH="0" baseline="0" noProof="0" dirty="0">
                <a:ln>
                  <a:noFill/>
                </a:ln>
                <a:solidFill>
                  <a:schemeClr val="accent1">
                    <a:lumMod val="75000"/>
                  </a:schemeClr>
                </a:solidFill>
                <a:effectLst/>
                <a:uLnTx/>
                <a:uFillTx/>
                <a:latin typeface="Arial" panose="020B0604020202020204" pitchFamily="34" charset="0"/>
                <a:cs typeface="Arial" panose="020B0604020202020204" pitchFamily="34" charset="0"/>
              </a:rPr>
              <a:t>22.07.2022 </a:t>
            </a:r>
            <a:r>
              <a:rPr kumimoji="0" lang="ru-RU" sz="1800" b="1" i="0" u="none" strike="noStrike" kern="1200" cap="none" spc="0" normalizeH="0" baseline="0" noProof="0" dirty="0" smtClean="0">
                <a:ln>
                  <a:noFill/>
                </a:ln>
                <a:solidFill>
                  <a:schemeClr val="accent1">
                    <a:lumMod val="75000"/>
                  </a:schemeClr>
                </a:solidFill>
                <a:effectLst/>
                <a:uLnTx/>
                <a:uFillTx/>
                <a:latin typeface="Arial" panose="020B0604020202020204" pitchFamily="34" charset="0"/>
                <a:cs typeface="Arial" panose="020B0604020202020204" pitchFamily="34" charset="0"/>
              </a:rPr>
              <a:t>№ </a:t>
            </a:r>
            <a:r>
              <a:rPr kumimoji="0" lang="ru-RU" sz="1800" b="1" i="0" u="none" strike="noStrike" kern="1200" cap="none" spc="0" normalizeH="0" baseline="0" noProof="0" dirty="0">
                <a:ln>
                  <a:noFill/>
                </a:ln>
                <a:solidFill>
                  <a:schemeClr val="accent1">
                    <a:lumMod val="75000"/>
                  </a:schemeClr>
                </a:solidFill>
                <a:effectLst/>
                <a:uLnTx/>
                <a:uFillTx/>
                <a:latin typeface="Arial" panose="020B0604020202020204" pitchFamily="34" charset="0"/>
                <a:cs typeface="Arial" panose="020B0604020202020204" pitchFamily="34" charset="0"/>
              </a:rPr>
              <a:t>114н</a:t>
            </a:r>
          </a:p>
          <a:p>
            <a:pPr marL="0" marR="0" lvl="0" indent="0" algn="ctr" defTabSz="684068"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prstClr val="black">
                    <a:lumMod val="95000"/>
                    <a:lumOff val="5000"/>
                  </a:prstClr>
                </a:solidFill>
                <a:effectLst/>
                <a:uLnTx/>
                <a:uFillTx/>
                <a:latin typeface="Arial" panose="020B0604020202020204" pitchFamily="34" charset="0"/>
                <a:cs typeface="Arial" panose="020B0604020202020204" pitchFamily="34" charset="0"/>
              </a:rPr>
              <a:t>«Об </a:t>
            </a:r>
            <a:r>
              <a:rPr kumimoji="0" lang="ru-RU" sz="1800" b="1"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cs typeface="Arial" panose="020B0604020202020204" pitchFamily="34" charset="0"/>
              </a:rPr>
              <a:t>утверждении Типовой формы соглашения о предоставлении федеральному бюджетному или автономному учреждению субсидии в соответствии с абзацем вторым пункта 1 статьи 78.1 Бюджетного кодекса Российской </a:t>
            </a:r>
            <a:r>
              <a:rPr kumimoji="0" lang="ru-RU" sz="1800" b="1" i="0" u="none" strike="noStrike" kern="1200" cap="none" spc="0" normalizeH="0" baseline="0" noProof="0" dirty="0" smtClean="0">
                <a:ln>
                  <a:noFill/>
                </a:ln>
                <a:solidFill>
                  <a:prstClr val="black">
                    <a:lumMod val="95000"/>
                    <a:lumOff val="5000"/>
                  </a:prstClr>
                </a:solidFill>
                <a:effectLst/>
                <a:uLnTx/>
                <a:uFillTx/>
                <a:latin typeface="Arial" panose="020B0604020202020204" pitchFamily="34" charset="0"/>
                <a:cs typeface="Arial" panose="020B0604020202020204" pitchFamily="34" charset="0"/>
              </a:rPr>
              <a:t>Федерации»</a:t>
            </a:r>
            <a:endParaRPr kumimoji="0" lang="ru-RU" sz="1800" b="1"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cs typeface="Arial" panose="020B0604020202020204" pitchFamily="34" charset="0"/>
            </a:endParaRPr>
          </a:p>
          <a:p>
            <a:pPr marL="0" marR="0" lvl="0" indent="0" algn="ctr" defTabSz="684068" rtl="0" eaLnBrk="1" fontAlgn="auto" latinLnBrk="0" hangingPunct="1">
              <a:lnSpc>
                <a:spcPct val="100000"/>
              </a:lnSpc>
              <a:spcBef>
                <a:spcPts val="0"/>
              </a:spcBef>
              <a:spcAft>
                <a:spcPts val="0"/>
              </a:spcAft>
              <a:buClrTx/>
              <a:buSzTx/>
              <a:buFontTx/>
              <a:buNone/>
              <a:tabLst/>
              <a:defRPr/>
            </a:pPr>
            <a:endParaRPr kumimoji="0" lang="ru-RU" sz="2300" b="1"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8133871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Рисунок 1"/>
          <p:cNvPicPr>
            <a:picLocks noChangeAspect="1"/>
          </p:cNvPicPr>
          <p:nvPr/>
        </p:nvPicPr>
        <p:blipFill rotWithShape="1">
          <a:blip r:embed="rId2"/>
          <a:srcRect l="20826" t="33939" r="25000" b="8764"/>
          <a:stretch/>
        </p:blipFill>
        <p:spPr>
          <a:xfrm>
            <a:off x="147918" y="939338"/>
            <a:ext cx="8788283" cy="5552902"/>
          </a:xfrm>
          <a:prstGeom prst="rect">
            <a:avLst/>
          </a:prstGeom>
        </p:spPr>
      </p:pic>
      <p:cxnSp>
        <p:nvCxnSpPr>
          <p:cNvPr id="4" name="Прямая соединительная линия 3"/>
          <p:cNvCxnSpPr/>
          <p:nvPr/>
        </p:nvCxnSpPr>
        <p:spPr>
          <a:xfrm flipV="1">
            <a:off x="224444" y="2177935"/>
            <a:ext cx="5444836" cy="16625"/>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5" name="Выноска со стрелкой вниз 4"/>
          <p:cNvSpPr/>
          <p:nvPr/>
        </p:nvSpPr>
        <p:spPr>
          <a:xfrm>
            <a:off x="5145581" y="116381"/>
            <a:ext cx="3283527" cy="1055717"/>
          </a:xfrm>
          <a:prstGeom prst="downArrowCallout">
            <a:avLst/>
          </a:prstGeom>
          <a:solidFill>
            <a:schemeClr val="accent3">
              <a:lumMod val="20000"/>
              <a:lumOff val="80000"/>
            </a:schemeClr>
          </a:solidFill>
        </p:spPr>
        <p:style>
          <a:lnRef idx="1">
            <a:schemeClr val="accent1"/>
          </a:lnRef>
          <a:fillRef idx="3">
            <a:schemeClr val="accent1"/>
          </a:fillRef>
          <a:effectRef idx="2">
            <a:schemeClr val="accent1"/>
          </a:effectRef>
          <a:fontRef idx="minor">
            <a:schemeClr val="lt1"/>
          </a:fontRef>
        </p:style>
        <p:txBody>
          <a:bodyPr lIns="91230" tIns="45617" rIns="91230" bIns="45617" rtlCol="0" anchor="ctr"/>
          <a:lstStyle/>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FF0000"/>
                </a:solidFill>
                <a:effectLst/>
                <a:uLnTx/>
                <a:uFillTx/>
                <a:latin typeface="Calibri"/>
                <a:ea typeface="+mn-ea"/>
                <a:cs typeface="+mn-cs"/>
              </a:rPr>
              <a:t>Дополнен комплект приложений</a:t>
            </a:r>
            <a:endParaRPr kumimoji="0" lang="ru-RU" sz="1800" b="1" i="0" u="none" strike="noStrike" kern="1200" cap="none" spc="0" normalizeH="0" baseline="0" noProof="0" dirty="0">
              <a:ln>
                <a:noFill/>
              </a:ln>
              <a:solidFill>
                <a:srgbClr val="FF0000"/>
              </a:solidFill>
              <a:effectLst/>
              <a:uLnTx/>
              <a:uFillTx/>
              <a:latin typeface="Calibri"/>
              <a:ea typeface="+mn-ea"/>
              <a:cs typeface="+mn-cs"/>
            </a:endParaRPr>
          </a:p>
        </p:txBody>
      </p:sp>
      <p:cxnSp>
        <p:nvCxnSpPr>
          <p:cNvPr id="7" name="Прямая соединительная линия 6"/>
          <p:cNvCxnSpPr/>
          <p:nvPr/>
        </p:nvCxnSpPr>
        <p:spPr>
          <a:xfrm>
            <a:off x="224464" y="3308465"/>
            <a:ext cx="6650181" cy="8314"/>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9" name="Прямая соединительная линия 8"/>
          <p:cNvCxnSpPr/>
          <p:nvPr/>
        </p:nvCxnSpPr>
        <p:spPr>
          <a:xfrm flipV="1">
            <a:off x="224444" y="3815542"/>
            <a:ext cx="8138160" cy="49876"/>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11" name="Прямая соединительная линия 10"/>
          <p:cNvCxnSpPr/>
          <p:nvPr/>
        </p:nvCxnSpPr>
        <p:spPr>
          <a:xfrm>
            <a:off x="224447" y="4305992"/>
            <a:ext cx="8204661" cy="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13" name="Прямая соединительная линия 12"/>
          <p:cNvCxnSpPr/>
          <p:nvPr/>
        </p:nvCxnSpPr>
        <p:spPr>
          <a:xfrm flipV="1">
            <a:off x="290965" y="4804757"/>
            <a:ext cx="8212975" cy="3325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15" name="Прямая соединительная линия 14"/>
          <p:cNvCxnSpPr/>
          <p:nvPr/>
        </p:nvCxnSpPr>
        <p:spPr>
          <a:xfrm>
            <a:off x="290945" y="5910353"/>
            <a:ext cx="8271164" cy="41563"/>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19" name="Стрелка вправо 18"/>
          <p:cNvSpPr/>
          <p:nvPr/>
        </p:nvSpPr>
        <p:spPr>
          <a:xfrm>
            <a:off x="0" y="1965965"/>
            <a:ext cx="147898" cy="157942"/>
          </a:xfrm>
          <a:prstGeom prst="rightArrow">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lIns="91230" tIns="45617" rIns="91230" bIns="45617" rtlCol="0" anchor="ctr"/>
          <a:lstStyle/>
          <a:p>
            <a:pPr marL="0" marR="0" lvl="0" indent="0" algn="ctr" defTabSz="456044"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20" name="Стрелка вправо 19"/>
          <p:cNvSpPr/>
          <p:nvPr/>
        </p:nvSpPr>
        <p:spPr>
          <a:xfrm>
            <a:off x="0" y="3150523"/>
            <a:ext cx="147898" cy="157942"/>
          </a:xfrm>
          <a:prstGeom prst="rightArrow">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lIns="91230" tIns="45617" rIns="91230" bIns="45617" rtlCol="0" anchor="ctr"/>
          <a:lstStyle/>
          <a:p>
            <a:pPr marL="0" marR="0" lvl="0" indent="0" algn="ctr" defTabSz="456044"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Стрелка вправо 20"/>
          <p:cNvSpPr/>
          <p:nvPr/>
        </p:nvSpPr>
        <p:spPr>
          <a:xfrm>
            <a:off x="0" y="3466409"/>
            <a:ext cx="147898" cy="157942"/>
          </a:xfrm>
          <a:prstGeom prst="rightArrow">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lIns="91230" tIns="45617" rIns="91230" bIns="45617" rtlCol="0" anchor="ctr"/>
          <a:lstStyle/>
          <a:p>
            <a:pPr marL="0" marR="0" lvl="0" indent="0" algn="ctr" defTabSz="456044"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Стрелка вправо 21"/>
          <p:cNvSpPr/>
          <p:nvPr/>
        </p:nvSpPr>
        <p:spPr>
          <a:xfrm>
            <a:off x="0" y="5397734"/>
            <a:ext cx="147898" cy="157942"/>
          </a:xfrm>
          <a:prstGeom prst="rightArrow">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lIns="91230" tIns="45617" rIns="91230" bIns="45617" rtlCol="0" anchor="ctr"/>
          <a:lstStyle/>
          <a:p>
            <a:pPr marL="0" marR="0" lvl="0" indent="0" algn="ctr" defTabSz="456044"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Стрелка вправо 22"/>
          <p:cNvSpPr/>
          <p:nvPr/>
        </p:nvSpPr>
        <p:spPr>
          <a:xfrm>
            <a:off x="0" y="3941619"/>
            <a:ext cx="147898" cy="157942"/>
          </a:xfrm>
          <a:prstGeom prst="rightArrow">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lIns="91230" tIns="45617" rIns="91230" bIns="45617" rtlCol="0" anchor="ctr"/>
          <a:lstStyle/>
          <a:p>
            <a:pPr marL="0" marR="0" lvl="0" indent="0" algn="ctr" defTabSz="456044"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Стрелка вправо 23"/>
          <p:cNvSpPr/>
          <p:nvPr/>
        </p:nvSpPr>
        <p:spPr>
          <a:xfrm>
            <a:off x="0" y="4416828"/>
            <a:ext cx="147898" cy="157942"/>
          </a:xfrm>
          <a:prstGeom prst="rightArrow">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lIns="91230" tIns="45617" rIns="91230" bIns="45617" rtlCol="0" anchor="ctr"/>
          <a:lstStyle/>
          <a:p>
            <a:pPr marL="0" marR="0" lvl="0" indent="0" algn="ctr" defTabSz="456044"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56634719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Номер слайда 1"/>
          <p:cNvSpPr>
            <a:spLocks noGrp="1"/>
          </p:cNvSpPr>
          <p:nvPr>
            <p:ph type="sldNum" sz="quarter" idx="12"/>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GB" altLang="ru-RU" sz="900" b="0" i="0" u="none" strike="noStrike" kern="1200" cap="none" spc="0" normalizeH="0" baseline="0" noProof="0">
                <a:ln>
                  <a:noFill/>
                </a:ln>
                <a:solidFill>
                  <a:srgbClr val="898989"/>
                </a:solidFill>
                <a:effectLst/>
                <a:uLnTx/>
                <a:uFillTx/>
                <a:latin typeface="Calibri"/>
                <a:ea typeface="+mn-ea"/>
                <a:cs typeface="Arial" pitchFamily="34" charset="0"/>
              </a:rPr>
              <a:t>СЛАЙД</a:t>
            </a:r>
            <a:r>
              <a:rPr kumimoji="0" lang="en-GB" altLang="ru-RU" sz="1050" b="0" i="0" u="none" strike="noStrike" kern="1200" cap="none" spc="0" normalizeH="0" baseline="0" noProof="0">
                <a:ln>
                  <a:noFill/>
                </a:ln>
                <a:solidFill>
                  <a:srgbClr val="898989"/>
                </a:solidFill>
                <a:effectLst/>
                <a:uLnTx/>
                <a:uFillTx/>
                <a:latin typeface="Calibri"/>
                <a:ea typeface="+mn-ea"/>
                <a:cs typeface="Arial" pitchFamily="34" charset="0"/>
              </a:rPr>
              <a:t> </a:t>
            </a:r>
            <a:fld id="{7AD3BDD9-BC64-4217-9219-51598356692E}" type="slidenum">
              <a:rPr kumimoji="0" lang="en-GB" altLang="ru-RU" sz="1050" b="0" i="0" u="none" strike="noStrike" kern="1200" cap="none" spc="0" normalizeH="0" baseline="0" noProof="0">
                <a:ln>
                  <a:noFill/>
                </a:ln>
                <a:solidFill>
                  <a:srgbClr val="898989"/>
                </a:solidFill>
                <a:effectLst/>
                <a:uLnTx/>
                <a:uFillTx/>
                <a:latin typeface="Calibri"/>
                <a:ea typeface="+mn-ea"/>
                <a:cs typeface="Arial" pitchFamily="34" charset="0"/>
              </a:rPr>
              <a:pPr marL="0" marR="0" lvl="0" indent="0" algn="r" defTabSz="685800" rtl="0" eaLnBrk="1" fontAlgn="auto" latinLnBrk="0" hangingPunct="1">
                <a:lnSpc>
                  <a:spcPct val="100000"/>
                </a:lnSpc>
                <a:spcBef>
                  <a:spcPts val="0"/>
                </a:spcBef>
                <a:spcAft>
                  <a:spcPts val="0"/>
                </a:spcAft>
                <a:buClrTx/>
                <a:buSzTx/>
                <a:buFontTx/>
                <a:buNone/>
                <a:tabLst/>
                <a:defRPr/>
              </a:pPr>
              <a:t>25</a:t>
            </a:fld>
            <a:endParaRPr kumimoji="0" lang="en-GB" altLang="ru-RU" sz="1050" b="0" i="0" u="none" strike="noStrike" kern="1200" cap="none" spc="0" normalizeH="0" baseline="0" noProof="0">
              <a:ln>
                <a:noFill/>
              </a:ln>
              <a:solidFill>
                <a:srgbClr val="898989"/>
              </a:solidFill>
              <a:effectLst/>
              <a:uLnTx/>
              <a:uFillTx/>
              <a:latin typeface="Calibri"/>
              <a:ea typeface="+mn-ea"/>
              <a:cs typeface="Arial" pitchFamily="34" charset="0"/>
            </a:endParaRPr>
          </a:p>
        </p:txBody>
      </p:sp>
      <p:graphicFrame>
        <p:nvGraphicFramePr>
          <p:cNvPr id="3" name="Таблица 2"/>
          <p:cNvGraphicFramePr>
            <a:graphicFrameLocks noGrp="1"/>
          </p:cNvGraphicFramePr>
          <p:nvPr>
            <p:extLst/>
          </p:nvPr>
        </p:nvGraphicFramePr>
        <p:xfrm>
          <a:off x="179512" y="404665"/>
          <a:ext cx="8775759" cy="5124448"/>
        </p:xfrm>
        <a:graphic>
          <a:graphicData uri="http://schemas.openxmlformats.org/drawingml/2006/table">
            <a:tbl>
              <a:tblPr/>
              <a:tblGrid>
                <a:gridCol w="2290464">
                  <a:extLst>
                    <a:ext uri="{9D8B030D-6E8A-4147-A177-3AD203B41FA5}">
                      <a16:colId xmlns:a16="http://schemas.microsoft.com/office/drawing/2014/main" val="3367824776"/>
                    </a:ext>
                  </a:extLst>
                </a:gridCol>
                <a:gridCol w="1106044">
                  <a:extLst>
                    <a:ext uri="{9D8B030D-6E8A-4147-A177-3AD203B41FA5}">
                      <a16:colId xmlns:a16="http://schemas.microsoft.com/office/drawing/2014/main" val="1617712615"/>
                    </a:ext>
                  </a:extLst>
                </a:gridCol>
                <a:gridCol w="1140876">
                  <a:extLst>
                    <a:ext uri="{9D8B030D-6E8A-4147-A177-3AD203B41FA5}">
                      <a16:colId xmlns:a16="http://schemas.microsoft.com/office/drawing/2014/main" val="4244633541"/>
                    </a:ext>
                  </a:extLst>
                </a:gridCol>
                <a:gridCol w="859286">
                  <a:extLst>
                    <a:ext uri="{9D8B030D-6E8A-4147-A177-3AD203B41FA5}">
                      <a16:colId xmlns:a16="http://schemas.microsoft.com/office/drawing/2014/main" val="3432133903"/>
                    </a:ext>
                  </a:extLst>
                </a:gridCol>
                <a:gridCol w="661884">
                  <a:extLst>
                    <a:ext uri="{9D8B030D-6E8A-4147-A177-3AD203B41FA5}">
                      <a16:colId xmlns:a16="http://schemas.microsoft.com/office/drawing/2014/main" val="2016513476"/>
                    </a:ext>
                  </a:extLst>
                </a:gridCol>
                <a:gridCol w="1393439">
                  <a:extLst>
                    <a:ext uri="{9D8B030D-6E8A-4147-A177-3AD203B41FA5}">
                      <a16:colId xmlns:a16="http://schemas.microsoft.com/office/drawing/2014/main" val="3544011307"/>
                    </a:ext>
                  </a:extLst>
                </a:gridCol>
                <a:gridCol w="1323766">
                  <a:extLst>
                    <a:ext uri="{9D8B030D-6E8A-4147-A177-3AD203B41FA5}">
                      <a16:colId xmlns:a16="http://schemas.microsoft.com/office/drawing/2014/main" val="1554546567"/>
                    </a:ext>
                  </a:extLst>
                </a:gridCol>
              </a:tblGrid>
              <a:tr h="311973">
                <a:tc gridSpan="7">
                  <a:txBody>
                    <a:bodyPr/>
                    <a:lstStyle/>
                    <a:p>
                      <a:pPr algn="ctr" fontAlgn="b"/>
                      <a:r>
                        <a:rPr lang="ru-RU" sz="1200" b="1" i="0" u="none" strike="noStrike" dirty="0">
                          <a:solidFill>
                            <a:srgbClr val="000000"/>
                          </a:solidFill>
                          <a:effectLst/>
                          <a:latin typeface="Arial" panose="020B0604020202020204" pitchFamily="34" charset="0"/>
                          <a:cs typeface="Arial" panose="020B0604020202020204" pitchFamily="34" charset="0"/>
                        </a:rPr>
                        <a:t>План мероприятий по достижению результатов предоставления Субсидии (контрольные точки)</a:t>
                      </a:r>
                      <a:r>
                        <a:rPr lang="ru-RU" sz="1200" b="0" i="0" u="none" strike="noStrike" baseline="30000" dirty="0">
                          <a:solidFill>
                            <a:srgbClr val="000000"/>
                          </a:solidFill>
                          <a:effectLst/>
                          <a:latin typeface="Arial" panose="020B0604020202020204" pitchFamily="34" charset="0"/>
                          <a:cs typeface="Arial" panose="020B0604020202020204" pitchFamily="34" charset="0"/>
                        </a:rPr>
                        <a:t>1</a:t>
                      </a:r>
                      <a:endParaRPr lang="ru-RU" sz="1200" b="1" i="0" u="none" strike="noStrike" dirty="0">
                        <a:solidFill>
                          <a:srgbClr val="000000"/>
                        </a:solidFill>
                        <a:effectLst/>
                        <a:latin typeface="Arial" panose="020B0604020202020204" pitchFamily="34" charset="0"/>
                        <a:cs typeface="Arial" panose="020B0604020202020204" pitchFamily="34" charset="0"/>
                      </a:endParaRPr>
                    </a:p>
                  </a:txBody>
                  <a:tcPr marL="6131" marR="6131" marT="6131"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191956626"/>
                  </a:ext>
                </a:extLst>
              </a:tr>
              <a:tr h="196933">
                <a:tc>
                  <a:txBody>
                    <a:bodyPr/>
                    <a:lstStyle/>
                    <a:p>
                      <a:pPr algn="l" fontAlgn="b"/>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6131" marR="6131" marT="6131" marB="0" anchor="b">
                    <a:lnL>
                      <a:noFill/>
                    </a:lnL>
                    <a:lnR>
                      <a:noFill/>
                    </a:lnR>
                    <a:lnT>
                      <a:noFill/>
                    </a:lnT>
                    <a:lnB>
                      <a:noFill/>
                    </a:lnB>
                  </a:tcPr>
                </a:tc>
                <a:tc>
                  <a:txBody>
                    <a:bodyPr/>
                    <a:lstStyle/>
                    <a:p>
                      <a:pPr algn="l" fontAlgn="b"/>
                      <a:r>
                        <a:rPr lang="ru-RU" sz="800" b="1" i="0" u="none" strike="noStrike" dirty="0">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a:noFill/>
                    </a:lnT>
                    <a:lnB>
                      <a:noFill/>
                    </a:lnB>
                    <a:solidFill>
                      <a:srgbClr val="FFFFFF"/>
                    </a:solidFill>
                  </a:tcPr>
                </a:tc>
                <a:tc>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на  «______» год</a:t>
                      </a:r>
                    </a:p>
                  </a:txBody>
                  <a:tcPr marL="6131" marR="6131" marT="6131" marB="0" anchor="b">
                    <a:lnL>
                      <a:noFill/>
                    </a:lnL>
                    <a:lnR>
                      <a:noFill/>
                    </a:lnR>
                    <a:lnT>
                      <a:noFill/>
                    </a:lnT>
                    <a:lnB>
                      <a:noFill/>
                    </a:lnB>
                    <a:solidFill>
                      <a:srgbClr val="FFFFFF"/>
                    </a:solidFill>
                  </a:tcPr>
                </a:tc>
                <a:tc>
                  <a:txBody>
                    <a:bodyPr/>
                    <a:lstStyle/>
                    <a:p>
                      <a:pPr algn="l" fontAlgn="b"/>
                      <a:r>
                        <a:rPr lang="ru-RU" sz="800" b="1" i="0" u="none" strike="noStrike" dirty="0">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a:noFill/>
                    </a:lnT>
                    <a:lnB>
                      <a:noFill/>
                    </a:lnB>
                    <a:solidFill>
                      <a:srgbClr val="FFFFFF"/>
                    </a:solidFill>
                  </a:tcPr>
                </a:tc>
                <a:tc>
                  <a:txBody>
                    <a:bodyPr/>
                    <a:lstStyle/>
                    <a:p>
                      <a:pPr algn="l" fontAlgn="b"/>
                      <a:r>
                        <a:rPr lang="ru-RU" sz="800" b="1" i="0" u="none" strike="noStrike" dirty="0">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a:noFill/>
                    </a:lnT>
                    <a:lnB>
                      <a:noFill/>
                    </a:lnB>
                    <a:solidFill>
                      <a:srgbClr val="FFFFFF"/>
                    </a:solidFill>
                  </a:tcPr>
                </a:tc>
                <a:tc>
                  <a:txBody>
                    <a:bodyPr/>
                    <a:lstStyle/>
                    <a:p>
                      <a:pPr algn="l" fontAlgn="b"/>
                      <a:r>
                        <a:rPr lang="ru-RU" sz="800" b="1" i="0" u="none" strike="noStrike" dirty="0">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a:noFill/>
                    </a:lnT>
                    <a:lnB>
                      <a:noFill/>
                    </a:lnB>
                    <a:solidFill>
                      <a:srgbClr val="FFFFFF"/>
                    </a:solidFill>
                  </a:tcPr>
                </a:tc>
                <a:tc>
                  <a:txBody>
                    <a:bodyPr/>
                    <a:lstStyle/>
                    <a:p>
                      <a:pPr algn="l" fontAlgn="b"/>
                      <a:r>
                        <a:rPr lang="ru-RU" sz="800" b="1"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172125502"/>
                  </a:ext>
                </a:extLst>
              </a:tr>
              <a:tr h="204731">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6131" marR="6131" marT="6131" marB="0" anchor="b">
                    <a:lnL>
                      <a:noFill/>
                    </a:lnL>
                    <a:lnR>
                      <a:noFill/>
                    </a:lnR>
                    <a:lnT>
                      <a:noFill/>
                    </a:lnT>
                    <a:lnB>
                      <a:noFill/>
                    </a:lnB>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a:noFill/>
                    </a:lnT>
                    <a:lnB>
                      <a:noFill/>
                    </a:lnB>
                    <a:solidFill>
                      <a:srgbClr val="FFFFFF"/>
                    </a:solidFill>
                  </a:tcPr>
                </a:tc>
                <a:tc>
                  <a:txBody>
                    <a:bodyPr/>
                    <a:lstStyle/>
                    <a:p>
                      <a:pPr algn="l"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КОДЫ</a:t>
                      </a:r>
                    </a:p>
                  </a:txBody>
                  <a:tcPr marL="6131" marR="6131" marT="613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959395020"/>
                  </a:ext>
                </a:extLst>
              </a:tr>
              <a:tr h="194983">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a:noFill/>
                    </a:lnT>
                    <a:lnB>
                      <a:noFill/>
                    </a:lnB>
                    <a:solidFill>
                      <a:srgbClr val="FFFFFF"/>
                    </a:solidFill>
                  </a:tcPr>
                </a:tc>
                <a:tc>
                  <a:txBody>
                    <a:bodyPr/>
                    <a:lstStyle/>
                    <a:p>
                      <a:pPr algn="r" fontAlgn="b"/>
                      <a:r>
                        <a:rPr lang="ru-RU" sz="700" b="0" i="0" u="none" strike="noStrike" dirty="0">
                          <a:solidFill>
                            <a:srgbClr val="000000"/>
                          </a:solidFill>
                          <a:effectLst/>
                          <a:latin typeface="Arial" panose="020B0604020202020204" pitchFamily="34" charset="0"/>
                          <a:cs typeface="Arial" panose="020B0604020202020204" pitchFamily="34" charset="0"/>
                        </a:rPr>
                        <a:t>по Сводному реестру</a:t>
                      </a:r>
                    </a:p>
                  </a:txBody>
                  <a:tcPr marL="6131" marR="55182" marT="6131"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25987153"/>
                  </a:ext>
                </a:extLst>
              </a:tr>
              <a:tr h="214481">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Наименование Получателя</a:t>
                      </a:r>
                    </a:p>
                  </a:txBody>
                  <a:tcPr marL="6131" marR="6131" marT="6131"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ru-RU" sz="700" b="0" i="0" u="none" strike="noStrike" dirty="0">
                          <a:solidFill>
                            <a:srgbClr val="000000"/>
                          </a:solidFill>
                          <a:effectLst/>
                          <a:latin typeface="Arial" panose="020B0604020202020204" pitchFamily="34" charset="0"/>
                          <a:cs typeface="Arial" panose="020B0604020202020204" pitchFamily="34" charset="0"/>
                        </a:rPr>
                        <a:t>ИНН</a:t>
                      </a:r>
                      <a:r>
                        <a:rPr lang="ru-RU" sz="700" b="0" i="0" u="none" strike="noStrike" baseline="30000" dirty="0">
                          <a:solidFill>
                            <a:srgbClr val="000000"/>
                          </a:solidFill>
                          <a:effectLst/>
                          <a:latin typeface="Arial" panose="020B0604020202020204" pitchFamily="34" charset="0"/>
                          <a:cs typeface="Arial" panose="020B0604020202020204" pitchFamily="34" charset="0"/>
                        </a:rPr>
                        <a:t>2</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6131" marR="55182" marT="6131"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3198024049"/>
                  </a:ext>
                </a:extLst>
              </a:tr>
              <a:tr h="448461">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Наименование главного распорядителя </a:t>
                      </a:r>
                      <a:br>
                        <a:rPr lang="ru-RU" sz="700" b="0" i="0" u="none" strike="noStrike">
                          <a:solidFill>
                            <a:srgbClr val="000000"/>
                          </a:solidFill>
                          <a:effectLst/>
                          <a:latin typeface="Arial" panose="020B0604020202020204" pitchFamily="34" charset="0"/>
                          <a:cs typeface="Arial" panose="020B0604020202020204" pitchFamily="34" charset="0"/>
                        </a:rPr>
                      </a:br>
                      <a:r>
                        <a:rPr lang="ru-RU" sz="700" b="0" i="0" u="none" strike="noStrike">
                          <a:solidFill>
                            <a:srgbClr val="000000"/>
                          </a:solidFill>
                          <a:effectLst/>
                          <a:latin typeface="Arial" panose="020B0604020202020204" pitchFamily="34" charset="0"/>
                          <a:cs typeface="Arial" panose="020B0604020202020204" pitchFamily="34" charset="0"/>
                        </a:rPr>
                        <a:t>средств федерального бюджета</a:t>
                      </a:r>
                    </a:p>
                  </a:txBody>
                  <a:tcPr marL="6131" marR="6131" marT="6131" marB="0" anchor="b">
                    <a:lnL>
                      <a:noFill/>
                    </a:lnL>
                    <a:lnR>
                      <a:noFill/>
                    </a:lnR>
                    <a:lnT>
                      <a:noFill/>
                    </a:lnT>
                    <a:lnB>
                      <a:noFill/>
                    </a:lnB>
                    <a:solidFill>
                      <a:srgbClr val="FFFFFF"/>
                    </a:solidFill>
                  </a:tcPr>
                </a:tc>
                <a:tc>
                  <a:txBody>
                    <a:bodyPr/>
                    <a:lstStyle/>
                    <a:p>
                      <a:pPr algn="l"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ru-RU" sz="700" b="0" i="0" u="none" strike="noStrike" dirty="0">
                          <a:solidFill>
                            <a:srgbClr val="000000"/>
                          </a:solidFill>
                          <a:effectLst/>
                          <a:latin typeface="Arial" panose="020B0604020202020204" pitchFamily="34" charset="0"/>
                          <a:cs typeface="Arial" panose="020B0604020202020204" pitchFamily="34" charset="0"/>
                        </a:rPr>
                        <a:t>по Сводному реестру</a:t>
                      </a:r>
                    </a:p>
                  </a:txBody>
                  <a:tcPr marL="6131" marR="55182" marT="6131"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788143777"/>
                  </a:ext>
                </a:extLst>
              </a:tr>
              <a:tr h="194983">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6131" marR="6131" marT="6131" marB="0" anchor="b">
                    <a:lnL>
                      <a:noFill/>
                    </a:lnL>
                    <a:lnR>
                      <a:noFill/>
                    </a:lnR>
                    <a:lnT>
                      <a:noFill/>
                    </a:lnT>
                    <a:lnB>
                      <a:noFill/>
                    </a:lnB>
                  </a:tcPr>
                </a:tc>
                <a:tc gridSpan="4">
                  <a:txBody>
                    <a:bodyPr/>
                    <a:lstStyle/>
                    <a:p>
                      <a:pPr algn="ctr" fontAlgn="t"/>
                      <a:r>
                        <a:rPr lang="ru-RU" sz="600" b="0" i="0" u="none" strike="noStrike" dirty="0">
                          <a:solidFill>
                            <a:srgbClr val="000000"/>
                          </a:solidFill>
                          <a:effectLst/>
                          <a:latin typeface="Arial" panose="020B0604020202020204" pitchFamily="34" charset="0"/>
                          <a:cs typeface="Arial" panose="020B0604020202020204" pitchFamily="34" charset="0"/>
                        </a:rPr>
                        <a:t>    (Министерство, Агентство, Служба, иной орган (организация)   </a:t>
                      </a:r>
                    </a:p>
                  </a:txBody>
                  <a:tcPr marL="6131" marR="6131" marT="6131" marB="0">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r" fontAlgn="t"/>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6131" marR="55182" marT="6131" marB="0">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l" fontAlgn="t"/>
                      <a:r>
                        <a:rPr lang="ru-RU" sz="6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1886992044"/>
                  </a:ext>
                </a:extLst>
              </a:tr>
              <a:tr h="214481">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Наименование федерального проекта</a:t>
                      </a:r>
                      <a:r>
                        <a:rPr lang="ru-RU" sz="700" b="0" i="0" u="none" strike="noStrike" baseline="30000">
                          <a:solidFill>
                            <a:srgbClr val="000000"/>
                          </a:solidFill>
                          <a:effectLst/>
                          <a:latin typeface="Arial" panose="020B0604020202020204" pitchFamily="34" charset="0"/>
                          <a:cs typeface="Arial" panose="020B0604020202020204" pitchFamily="34" charset="0"/>
                        </a:rPr>
                        <a:t>3</a:t>
                      </a:r>
                      <a:endParaRPr lang="ru-RU" sz="700" b="0" i="0" u="none" strike="noStrike">
                        <a:solidFill>
                          <a:srgbClr val="000000"/>
                        </a:solidFill>
                        <a:effectLst/>
                        <a:latin typeface="Arial" panose="020B0604020202020204" pitchFamily="34" charset="0"/>
                        <a:cs typeface="Arial" panose="020B0604020202020204" pitchFamily="34" charset="0"/>
                      </a:endParaRPr>
                    </a:p>
                  </a:txBody>
                  <a:tcPr marL="6131" marR="6131" marT="6131"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ru-RU" sz="700" b="0" i="0" u="none" strike="noStrike" dirty="0">
                          <a:solidFill>
                            <a:srgbClr val="000000"/>
                          </a:solidFill>
                          <a:effectLst/>
                          <a:latin typeface="Arial" panose="020B0604020202020204" pitchFamily="34" charset="0"/>
                          <a:cs typeface="Arial" panose="020B0604020202020204" pitchFamily="34" charset="0"/>
                        </a:rPr>
                        <a:t>по БК</a:t>
                      </a:r>
                      <a:r>
                        <a:rPr lang="ru-RU" sz="700" b="0" i="0" u="none" strike="noStrike" baseline="30000" dirty="0">
                          <a:solidFill>
                            <a:srgbClr val="000000"/>
                          </a:solidFill>
                          <a:effectLst/>
                          <a:latin typeface="Arial" panose="020B0604020202020204" pitchFamily="34" charset="0"/>
                          <a:cs typeface="Arial" panose="020B0604020202020204" pitchFamily="34" charset="0"/>
                        </a:rPr>
                        <a:t>3</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6131" marR="55182" marT="6131"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587964216"/>
                  </a:ext>
                </a:extLst>
              </a:tr>
              <a:tr h="214481">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Наименование Субсидии</a:t>
                      </a:r>
                    </a:p>
                  </a:txBody>
                  <a:tcPr marL="6131" marR="6131" marT="6131"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ru-RU" sz="700" b="0" i="0" u="none" strike="noStrike" dirty="0">
                          <a:solidFill>
                            <a:srgbClr val="000000"/>
                          </a:solidFill>
                          <a:effectLst/>
                          <a:latin typeface="Arial" panose="020B0604020202020204" pitchFamily="34" charset="0"/>
                          <a:cs typeface="Arial" panose="020B0604020202020204" pitchFamily="34" charset="0"/>
                        </a:rPr>
                        <a:t>по БК</a:t>
                      </a:r>
                      <a:r>
                        <a:rPr lang="ru-RU" sz="700" b="0" i="0" u="none" strike="noStrike" baseline="30000" dirty="0">
                          <a:solidFill>
                            <a:srgbClr val="000000"/>
                          </a:solidFill>
                          <a:effectLst/>
                          <a:latin typeface="Arial" panose="020B0604020202020204" pitchFamily="34" charset="0"/>
                          <a:cs typeface="Arial" panose="020B0604020202020204" pitchFamily="34" charset="0"/>
                        </a:rPr>
                        <a:t>4</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6131" marR="55182" marT="6131"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799660245"/>
                  </a:ext>
                </a:extLst>
              </a:tr>
              <a:tr h="214481">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Вид документа</a:t>
                      </a:r>
                    </a:p>
                  </a:txBody>
                  <a:tcPr marL="6131" marR="6131" marT="6131" marB="0" anchor="b">
                    <a:lnL>
                      <a:noFill/>
                    </a:lnL>
                    <a:lnR>
                      <a:noFill/>
                    </a:lnR>
                    <a:lnT>
                      <a:noFill/>
                    </a:lnT>
                    <a:lnB>
                      <a:noFill/>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55182" marT="6131"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l"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632571120"/>
                  </a:ext>
                </a:extLst>
              </a:tr>
              <a:tr h="214481">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6131" marR="6131" marT="6131" marB="0" anchor="b">
                    <a:lnL>
                      <a:noFill/>
                    </a:lnL>
                    <a:lnR>
                      <a:noFill/>
                    </a:lnR>
                    <a:lnT>
                      <a:noFill/>
                    </a:lnT>
                    <a:lnB>
                      <a:noFill/>
                    </a:lnB>
                  </a:tcPr>
                </a:tc>
                <a:tc gridSpan="4">
                  <a:txBody>
                    <a:bodyPr/>
                    <a:lstStyle/>
                    <a:p>
                      <a:pPr algn="ctr" fontAlgn="t"/>
                      <a:r>
                        <a:rPr lang="ru-RU" sz="600" b="0" i="0" u="none" strike="noStrike">
                          <a:solidFill>
                            <a:srgbClr val="000000"/>
                          </a:solidFill>
                          <a:effectLst/>
                          <a:latin typeface="Arial" panose="020B0604020202020204" pitchFamily="34" charset="0"/>
                          <a:cs typeface="Arial" panose="020B0604020202020204" pitchFamily="34" charset="0"/>
                        </a:rPr>
                        <a:t>(первичный - «0», уточненный - «1», «2», «3», «…»)</a:t>
                      </a:r>
                      <a:r>
                        <a:rPr lang="ru-RU" sz="600" b="0" i="0" u="none" strike="noStrike" baseline="30000">
                          <a:solidFill>
                            <a:srgbClr val="000000"/>
                          </a:solidFill>
                          <a:effectLst/>
                          <a:latin typeface="Arial" panose="020B0604020202020204" pitchFamily="34" charset="0"/>
                          <a:cs typeface="Arial" panose="020B0604020202020204" pitchFamily="34" charset="0"/>
                        </a:rPr>
                        <a:t>5</a:t>
                      </a:r>
                      <a:endParaRPr lang="ru-RU" sz="600" b="0" i="0" u="none" strike="noStrike">
                        <a:solidFill>
                          <a:srgbClr val="000000"/>
                        </a:solidFill>
                        <a:effectLst/>
                        <a:latin typeface="Arial" panose="020B0604020202020204" pitchFamily="34" charset="0"/>
                        <a:cs typeface="Arial" panose="020B0604020202020204" pitchFamily="34" charset="0"/>
                      </a:endParaRPr>
                    </a:p>
                  </a:txBody>
                  <a:tcPr marL="6131" marR="6131" marT="6131" marB="0">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t"/>
                      <a:r>
                        <a:rPr lang="ru-RU" sz="600" b="0" i="0" u="none" strike="noStrike" dirty="0">
                          <a:solidFill>
                            <a:srgbClr val="000000"/>
                          </a:solidFill>
                          <a:effectLst/>
                          <a:latin typeface="Arial" panose="020B0604020202020204" pitchFamily="34" charset="0"/>
                          <a:cs typeface="Arial" panose="020B0604020202020204" pitchFamily="34" charset="0"/>
                        </a:rPr>
                        <a:t> </a:t>
                      </a:r>
                    </a:p>
                  </a:txBody>
                  <a:tcPr marL="6131" marR="6131" marT="6131" marB="0">
                    <a:lnL>
                      <a:noFill/>
                    </a:lnL>
                    <a:lnR>
                      <a:noFill/>
                    </a:lnR>
                    <a:lnT>
                      <a:noFill/>
                    </a:lnT>
                    <a:lnB>
                      <a:noFill/>
                    </a:lnB>
                    <a:solidFill>
                      <a:srgbClr val="FFFFFF"/>
                    </a:solidFill>
                  </a:tcPr>
                </a:tc>
                <a:tc>
                  <a:txBody>
                    <a:bodyPr/>
                    <a:lstStyle/>
                    <a:p>
                      <a:pPr algn="l" fontAlgn="t"/>
                      <a:r>
                        <a:rPr lang="ru-RU" sz="6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lnL>
                      <a:noFill/>
                    </a:lnL>
                    <a:lnR>
                      <a:noFill/>
                    </a:lnR>
                    <a:lnT w="1270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2176454173"/>
                  </a:ext>
                </a:extLst>
              </a:tr>
              <a:tr h="181335">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6131" marR="6131" marT="6131"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6131" marR="6131" marT="6131"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6131" marR="6131" marT="6131"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6131" marR="6131" marT="6131"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6131" marR="6131" marT="6131"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6131" marR="6131" marT="6131"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6131" marR="6131" marT="6131"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77871141"/>
                  </a:ext>
                </a:extLst>
              </a:tr>
              <a:tr h="428962">
                <a:tc gridSpan="3">
                  <a:txBody>
                    <a:bodyPr/>
                    <a:lstStyle/>
                    <a:p>
                      <a:pPr algn="ctr" fontAlgn="ctr"/>
                      <a:r>
                        <a:rPr lang="ru-RU" sz="1100" b="1" i="0" u="none" strike="noStrike" dirty="0">
                          <a:solidFill>
                            <a:srgbClr val="000000"/>
                          </a:solidFill>
                          <a:effectLst/>
                          <a:latin typeface="Arial" panose="020B0604020202020204" pitchFamily="34" charset="0"/>
                          <a:cs typeface="Arial" panose="020B0604020202020204" pitchFamily="34" charset="0"/>
                        </a:rPr>
                        <a:t>Результат предоставления Субсидии, контрольные точки</a:t>
                      </a:r>
                    </a:p>
                  </a:txBody>
                  <a:tcPr marL="6131" marR="6131" marT="6131"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2">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Единица измерения</a:t>
                      </a:r>
                      <a:r>
                        <a:rPr lang="ru-RU" sz="700" b="0" i="0" u="none" strike="noStrike" baseline="30000">
                          <a:solidFill>
                            <a:srgbClr val="000000"/>
                          </a:solidFill>
                          <a:effectLst/>
                          <a:latin typeface="Arial" panose="020B0604020202020204" pitchFamily="34" charset="0"/>
                          <a:cs typeface="Arial" panose="020B0604020202020204" pitchFamily="34" charset="0"/>
                        </a:rPr>
                        <a:t>9</a:t>
                      </a:r>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Плановое значение</a:t>
                      </a:r>
                      <a:r>
                        <a:rPr lang="ru-RU" sz="1200" b="0" i="0" u="none" strike="noStrike" baseline="30000" dirty="0">
                          <a:solidFill>
                            <a:srgbClr val="000000"/>
                          </a:solidFill>
                          <a:effectLst/>
                          <a:latin typeface="Arial" panose="020B0604020202020204" pitchFamily="34" charset="0"/>
                          <a:cs typeface="Arial" panose="020B0604020202020204" pitchFamily="34" charset="0"/>
                        </a:rPr>
                        <a:t>9</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6131" marR="6131" marT="613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Плановый срок достижения</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a:t>
                      </a:r>
                      <a:r>
                        <a:rPr lang="ru-RU" sz="1200" b="0" i="0" u="none" strike="noStrike" dirty="0" err="1">
                          <a:solidFill>
                            <a:srgbClr val="000000"/>
                          </a:solidFill>
                          <a:effectLst/>
                          <a:latin typeface="Arial" panose="020B0604020202020204" pitchFamily="34" charset="0"/>
                          <a:cs typeface="Arial" panose="020B0604020202020204" pitchFamily="34" charset="0"/>
                        </a:rPr>
                        <a:t>дд.мм.гггг</a:t>
                      </a:r>
                      <a:r>
                        <a:rPr lang="ru-RU" sz="1200" b="0" i="0" u="none" strike="noStrike" dirty="0">
                          <a:solidFill>
                            <a:srgbClr val="000000"/>
                          </a:solidFill>
                          <a:effectLst/>
                          <a:latin typeface="Arial" panose="020B0604020202020204" pitchFamily="34" charset="0"/>
                          <a:cs typeface="Arial" panose="020B0604020202020204" pitchFamily="34" charset="0"/>
                        </a:rPr>
                        <a:t>.)</a:t>
                      </a:r>
                      <a:r>
                        <a:rPr lang="ru-RU" sz="1200" b="0" i="0" u="none" strike="noStrike" baseline="30000" dirty="0">
                          <a:solidFill>
                            <a:srgbClr val="000000"/>
                          </a:solidFill>
                          <a:effectLst/>
                          <a:latin typeface="Arial" panose="020B0604020202020204" pitchFamily="34" charset="0"/>
                          <a:cs typeface="Arial" panose="020B0604020202020204" pitchFamily="34" charset="0"/>
                        </a:rPr>
                        <a:t>10</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6131" marR="6131" marT="6131"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88778814"/>
                  </a:ext>
                </a:extLst>
              </a:tr>
              <a:tr h="389966">
                <a:tc>
                  <a:txBody>
                    <a:bodyPr/>
                    <a:lstStyle/>
                    <a:p>
                      <a:pPr algn="ctr" fontAlgn="ctr"/>
                      <a:r>
                        <a:rPr lang="ru-RU" sz="1100" b="1" i="0" u="none" strike="noStrike" dirty="0">
                          <a:solidFill>
                            <a:srgbClr val="000000"/>
                          </a:solidFill>
                          <a:effectLst/>
                          <a:latin typeface="Arial" panose="020B0604020202020204" pitchFamily="34" charset="0"/>
                          <a:cs typeface="Arial" panose="020B0604020202020204" pitchFamily="34" charset="0"/>
                        </a:rPr>
                        <a:t>наименование</a:t>
                      </a:r>
                      <a:r>
                        <a:rPr lang="ru-RU" sz="1100" b="1" i="0" u="none" strike="noStrike" baseline="30000" dirty="0">
                          <a:solidFill>
                            <a:srgbClr val="000000"/>
                          </a:solidFill>
                          <a:effectLst/>
                          <a:latin typeface="Arial" panose="020B0604020202020204" pitchFamily="34" charset="0"/>
                          <a:cs typeface="Arial" panose="020B0604020202020204" pitchFamily="34" charset="0"/>
                        </a:rPr>
                        <a:t>6</a:t>
                      </a:r>
                      <a:endParaRPr lang="ru-RU" sz="1100" b="1" i="0" u="none" strike="noStrike" dirty="0">
                        <a:solidFill>
                          <a:srgbClr val="000000"/>
                        </a:solidFill>
                        <a:effectLst/>
                        <a:latin typeface="Arial" panose="020B0604020202020204" pitchFamily="34" charset="0"/>
                        <a:cs typeface="Arial" panose="020B0604020202020204" pitchFamily="34" charset="0"/>
                      </a:endParaRPr>
                    </a:p>
                  </a:txBody>
                  <a:tcPr marL="6131" marR="6131" marT="6131"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1" i="0" u="none" strike="noStrike">
                          <a:solidFill>
                            <a:srgbClr val="000000"/>
                          </a:solidFill>
                          <a:effectLst/>
                          <a:latin typeface="Arial" panose="020B0604020202020204" pitchFamily="34" charset="0"/>
                          <a:cs typeface="Arial" panose="020B0604020202020204" pitchFamily="34" charset="0"/>
                        </a:rPr>
                        <a:t>код</a:t>
                      </a:r>
                      <a:r>
                        <a:rPr lang="ru-RU" sz="1100" b="1" i="0" u="none" strike="noStrike" baseline="30000">
                          <a:solidFill>
                            <a:srgbClr val="000000"/>
                          </a:solidFill>
                          <a:effectLst/>
                          <a:latin typeface="Arial" panose="020B0604020202020204" pitchFamily="34" charset="0"/>
                          <a:cs typeface="Arial" panose="020B0604020202020204" pitchFamily="34" charset="0"/>
                        </a:rPr>
                        <a:t>7</a:t>
                      </a:r>
                      <a:endParaRPr lang="ru-RU" sz="1100" b="1" i="0" u="none" strike="noStrike">
                        <a:solidFill>
                          <a:srgbClr val="000000"/>
                        </a:solidFill>
                        <a:effectLst/>
                        <a:latin typeface="Arial" panose="020B0604020202020204" pitchFamily="34" charset="0"/>
                        <a:cs typeface="Arial" panose="020B0604020202020204" pitchFamily="34" charset="0"/>
                      </a:endParaRPr>
                    </a:p>
                  </a:txBody>
                  <a:tcPr marL="6131" marR="6131" marT="613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1" i="0" u="none" strike="noStrike">
                          <a:solidFill>
                            <a:srgbClr val="000000"/>
                          </a:solidFill>
                          <a:effectLst/>
                          <a:latin typeface="Arial" panose="020B0604020202020204" pitchFamily="34" charset="0"/>
                          <a:cs typeface="Arial" panose="020B0604020202020204" pitchFamily="34" charset="0"/>
                        </a:rPr>
                        <a:t>тип</a:t>
                      </a:r>
                      <a:r>
                        <a:rPr lang="ru-RU" sz="1100" b="1" i="0" u="none" strike="noStrike" baseline="30000">
                          <a:solidFill>
                            <a:srgbClr val="000000"/>
                          </a:solidFill>
                          <a:effectLst/>
                          <a:latin typeface="Arial" panose="020B0604020202020204" pitchFamily="34" charset="0"/>
                          <a:cs typeface="Arial" panose="020B0604020202020204" pitchFamily="34" charset="0"/>
                        </a:rPr>
                        <a:t>8</a:t>
                      </a:r>
                      <a:endParaRPr lang="ru-RU" sz="1100" b="1" i="0" u="none" strike="noStrike">
                        <a:solidFill>
                          <a:srgbClr val="000000"/>
                        </a:solidFill>
                        <a:effectLst/>
                        <a:latin typeface="Arial" panose="020B0604020202020204" pitchFamily="34" charset="0"/>
                        <a:cs typeface="Arial" panose="020B0604020202020204" pitchFamily="34" charset="0"/>
                      </a:endParaRPr>
                    </a:p>
                  </a:txBody>
                  <a:tcPr marL="6131" marR="6131" marT="613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наименование</a:t>
                      </a:r>
                    </a:p>
                  </a:txBody>
                  <a:tcPr marL="6131" marR="6131" marT="613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dirty="0">
                          <a:solidFill>
                            <a:srgbClr val="000000"/>
                          </a:solidFill>
                          <a:effectLst/>
                          <a:latin typeface="Arial" panose="020B0604020202020204" pitchFamily="34" charset="0"/>
                          <a:cs typeface="Arial" panose="020B0604020202020204" pitchFamily="34" charset="0"/>
                        </a:rPr>
                        <a:t>код </a:t>
                      </a:r>
                      <a:br>
                        <a:rPr lang="ru-RU" sz="700" b="0" i="0" u="none" strike="noStrike" dirty="0">
                          <a:solidFill>
                            <a:srgbClr val="000000"/>
                          </a:solidFill>
                          <a:effectLst/>
                          <a:latin typeface="Arial" panose="020B0604020202020204" pitchFamily="34" charset="0"/>
                          <a:cs typeface="Arial" panose="020B0604020202020204" pitchFamily="34" charset="0"/>
                        </a:rPr>
                      </a:br>
                      <a:r>
                        <a:rPr lang="ru-RU" sz="700" b="0" i="0" u="none" strike="noStrike" dirty="0">
                          <a:solidFill>
                            <a:srgbClr val="000000"/>
                          </a:solidFill>
                          <a:effectLst/>
                          <a:latin typeface="Arial" panose="020B0604020202020204" pitchFamily="34" charset="0"/>
                          <a:cs typeface="Arial" panose="020B0604020202020204" pitchFamily="34" charset="0"/>
                        </a:rPr>
                        <a:t>по ОКЕИ</a:t>
                      </a:r>
                    </a:p>
                  </a:txBody>
                  <a:tcPr marL="6131" marR="6131" marT="613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2959582921"/>
                  </a:ext>
                </a:extLst>
              </a:tr>
              <a:tr h="211277">
                <a:tc>
                  <a:txBody>
                    <a:bodyPr/>
                    <a:lstStyle/>
                    <a:p>
                      <a:pPr algn="ctr" fontAlgn="ctr"/>
                      <a:r>
                        <a:rPr lang="ru-RU" sz="1100" b="1" i="0" u="none" strike="noStrike" dirty="0">
                          <a:solidFill>
                            <a:srgbClr val="000000"/>
                          </a:solidFill>
                          <a:effectLst/>
                          <a:latin typeface="Arial" panose="020B0604020202020204" pitchFamily="34" charset="0"/>
                          <a:cs typeface="Arial" panose="020B0604020202020204" pitchFamily="34" charset="0"/>
                        </a:rPr>
                        <a:t>1</a:t>
                      </a:r>
                    </a:p>
                  </a:txBody>
                  <a:tcPr marL="6131" marR="6131" marT="6131"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1" i="0" u="none" strike="noStrike">
                          <a:solidFill>
                            <a:srgbClr val="000000"/>
                          </a:solidFill>
                          <a:effectLst/>
                          <a:latin typeface="Arial" panose="020B0604020202020204" pitchFamily="34" charset="0"/>
                          <a:cs typeface="Arial" panose="020B0604020202020204" pitchFamily="34" charset="0"/>
                        </a:rPr>
                        <a:t>2</a:t>
                      </a:r>
                    </a:p>
                  </a:txBody>
                  <a:tcPr marL="6131" marR="6131" marT="613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1" i="0" u="none" strike="noStrike">
                          <a:solidFill>
                            <a:srgbClr val="000000"/>
                          </a:solidFill>
                          <a:effectLst/>
                          <a:latin typeface="Arial" panose="020B0604020202020204" pitchFamily="34" charset="0"/>
                          <a:cs typeface="Arial" panose="020B0604020202020204" pitchFamily="34" charset="0"/>
                        </a:rPr>
                        <a:t>3</a:t>
                      </a:r>
                    </a:p>
                  </a:txBody>
                  <a:tcPr marL="6131" marR="6131" marT="613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4</a:t>
                      </a:r>
                    </a:p>
                  </a:txBody>
                  <a:tcPr marL="6131" marR="6131" marT="613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600" b="0" i="0" u="none" strike="noStrike">
                          <a:solidFill>
                            <a:srgbClr val="000000"/>
                          </a:solidFill>
                          <a:effectLst/>
                          <a:latin typeface="Arial" panose="020B0604020202020204" pitchFamily="34" charset="0"/>
                          <a:cs typeface="Arial" panose="020B0604020202020204" pitchFamily="34" charset="0"/>
                        </a:rPr>
                        <a:t>5</a:t>
                      </a:r>
                    </a:p>
                  </a:txBody>
                  <a:tcPr marL="6131" marR="6131" marT="613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6</a:t>
                      </a:r>
                    </a:p>
                  </a:txBody>
                  <a:tcPr marL="6131" marR="6131" marT="613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7</a:t>
                      </a:r>
                    </a:p>
                  </a:txBody>
                  <a:tcPr marL="6131" marR="6131" marT="6131"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7724310"/>
                  </a:ext>
                </a:extLst>
              </a:tr>
              <a:tr h="381631">
                <a:tc>
                  <a:txBody>
                    <a:bodyPr/>
                    <a:lstStyle/>
                    <a:p>
                      <a:pPr algn="l" fontAlgn="ctr"/>
                      <a:r>
                        <a:rPr lang="ru-RU" sz="1100" b="1" i="0" u="none" strike="noStrike" dirty="0">
                          <a:solidFill>
                            <a:srgbClr val="000000"/>
                          </a:solidFill>
                          <a:effectLst/>
                          <a:latin typeface="Arial" panose="020B0604020202020204" pitchFamily="34" charset="0"/>
                          <a:cs typeface="Arial" panose="020B0604020202020204" pitchFamily="34" charset="0"/>
                        </a:rPr>
                        <a:t>Результат предоставления Субсидии</a:t>
                      </a:r>
                    </a:p>
                  </a:txBody>
                  <a:tcPr marL="6131" marR="6131" marT="6131"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1"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1"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6131" marR="6131" marT="6131"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6131" marR="6131" marT="613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03352077"/>
                  </a:ext>
                </a:extLst>
              </a:tr>
              <a:tr h="272977">
                <a:tc>
                  <a:txBody>
                    <a:bodyPr/>
                    <a:lstStyle/>
                    <a:p>
                      <a:pPr algn="l" fontAlgn="b"/>
                      <a:r>
                        <a:rPr lang="ru-RU" sz="1100" b="1" i="0" u="none" strike="noStrike" dirty="0">
                          <a:solidFill>
                            <a:srgbClr val="000000"/>
                          </a:solidFill>
                          <a:effectLst/>
                          <a:latin typeface="Arial" panose="020B0604020202020204" pitchFamily="34" charset="0"/>
                          <a:cs typeface="Arial" panose="020B0604020202020204" pitchFamily="34" charset="0"/>
                        </a:rPr>
                        <a:t>контрольные точки:</a:t>
                      </a:r>
                    </a:p>
                  </a:txBody>
                  <a:tcPr marL="110364" marR="6131" marT="6131"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1" i="0" u="none" strike="noStrike">
                          <a:solidFill>
                            <a:srgbClr val="000000"/>
                          </a:solidFill>
                          <a:effectLst/>
                          <a:latin typeface="Arial" panose="020B0604020202020204" pitchFamily="34" charset="0"/>
                          <a:cs typeface="Arial" panose="020B0604020202020204" pitchFamily="34" charset="0"/>
                        </a:rPr>
                        <a:t>х</a:t>
                      </a:r>
                    </a:p>
                  </a:txBody>
                  <a:tcPr marL="6131" marR="6131" marT="613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1" i="0" u="none" strike="noStrike">
                          <a:solidFill>
                            <a:srgbClr val="000000"/>
                          </a:solidFill>
                          <a:effectLst/>
                          <a:latin typeface="Arial" panose="020B0604020202020204" pitchFamily="34" charset="0"/>
                          <a:cs typeface="Arial" panose="020B0604020202020204" pitchFamily="34" charset="0"/>
                        </a:rPr>
                        <a:t>х</a:t>
                      </a:r>
                    </a:p>
                  </a:txBody>
                  <a:tcPr marL="6131" marR="6131" marT="613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х</a:t>
                      </a:r>
                    </a:p>
                  </a:txBody>
                  <a:tcPr marL="6131" marR="6131" marT="613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х</a:t>
                      </a:r>
                    </a:p>
                  </a:txBody>
                  <a:tcPr marL="6131" marR="6131" marT="613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х</a:t>
                      </a:r>
                    </a:p>
                  </a:txBody>
                  <a:tcPr marL="6131" marR="6131" marT="613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х</a:t>
                      </a:r>
                    </a:p>
                  </a:txBody>
                  <a:tcPr marL="6131" marR="6131" marT="6131"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18914881"/>
                  </a:ext>
                </a:extLst>
              </a:tr>
              <a:tr h="211277">
                <a:tc>
                  <a:txBody>
                    <a:bodyPr/>
                    <a:lstStyle/>
                    <a:p>
                      <a:pPr algn="l" fontAlgn="ctr"/>
                      <a:r>
                        <a:rPr lang="ru-RU" sz="1100" b="1" i="0" u="none" strike="noStrike" dirty="0">
                          <a:solidFill>
                            <a:srgbClr val="000000"/>
                          </a:solidFill>
                          <a:effectLst/>
                          <a:latin typeface="Arial" panose="020B0604020202020204" pitchFamily="34" charset="0"/>
                          <a:cs typeface="Arial" panose="020B0604020202020204" pitchFamily="34" charset="0"/>
                        </a:rPr>
                        <a:t> </a:t>
                      </a:r>
                    </a:p>
                  </a:txBody>
                  <a:tcPr marL="220728" marR="6131" marT="6131"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1"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1"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6131" marR="6131" marT="6131"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6131" marR="6131" marT="613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87413637"/>
                  </a:ext>
                </a:extLst>
              </a:tr>
              <a:tr h="211277">
                <a:tc>
                  <a:txBody>
                    <a:bodyPr/>
                    <a:lstStyle/>
                    <a:p>
                      <a:pPr algn="l" fontAlgn="ctr"/>
                      <a:r>
                        <a:rPr lang="ru-RU" sz="1100" b="1" i="0" u="none" strike="noStrike" dirty="0">
                          <a:solidFill>
                            <a:srgbClr val="000000"/>
                          </a:solidFill>
                          <a:effectLst/>
                          <a:latin typeface="Arial" panose="020B0604020202020204" pitchFamily="34" charset="0"/>
                          <a:cs typeface="Arial" panose="020B0604020202020204" pitchFamily="34" charset="0"/>
                        </a:rPr>
                        <a:t> </a:t>
                      </a:r>
                    </a:p>
                  </a:txBody>
                  <a:tcPr marL="6131" marR="6131" marT="6131"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1" i="0" u="none" strike="noStrike" dirty="0">
                          <a:solidFill>
                            <a:srgbClr val="000000"/>
                          </a:solidFill>
                          <a:effectLst/>
                          <a:latin typeface="Arial" panose="020B0604020202020204" pitchFamily="34" charset="0"/>
                          <a:cs typeface="Arial" panose="020B0604020202020204" pitchFamily="34" charset="0"/>
                        </a:rPr>
                        <a:t> </a:t>
                      </a:r>
                    </a:p>
                  </a:txBody>
                  <a:tcPr marL="6131" marR="6131" marT="613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1" i="0" u="none" strike="noStrike" dirty="0">
                          <a:solidFill>
                            <a:srgbClr val="000000"/>
                          </a:solidFill>
                          <a:effectLst/>
                          <a:latin typeface="Arial" panose="020B0604020202020204" pitchFamily="34" charset="0"/>
                          <a:cs typeface="Arial" panose="020B0604020202020204" pitchFamily="34" charset="0"/>
                        </a:rPr>
                        <a:t> </a:t>
                      </a:r>
                    </a:p>
                  </a:txBody>
                  <a:tcPr marL="6131" marR="6131" marT="613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6131" marR="6131" marT="613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6131" marR="6131" marT="613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48769204"/>
                  </a:ext>
                </a:extLst>
              </a:tr>
              <a:tr h="211277">
                <a:tc>
                  <a:txBody>
                    <a:bodyPr/>
                    <a:lstStyle/>
                    <a:p>
                      <a:pPr algn="l" fontAlgn="ctr"/>
                      <a:r>
                        <a:rPr lang="ru-RU" sz="1100" b="1" i="0" u="none" strike="noStrike">
                          <a:solidFill>
                            <a:srgbClr val="000000"/>
                          </a:solidFill>
                          <a:effectLst/>
                          <a:latin typeface="Arial" panose="020B0604020202020204" pitchFamily="34" charset="0"/>
                          <a:cs typeface="Arial" panose="020B0604020202020204" pitchFamily="34" charset="0"/>
                        </a:rPr>
                        <a:t> </a:t>
                      </a:r>
                    </a:p>
                  </a:txBody>
                  <a:tcPr marL="110364" marR="6131" marT="6131"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1" i="0" u="none" strike="noStrike" dirty="0">
                          <a:solidFill>
                            <a:srgbClr val="000000"/>
                          </a:solidFill>
                          <a:effectLst/>
                          <a:latin typeface="Arial" panose="020B0604020202020204" pitchFamily="34" charset="0"/>
                          <a:cs typeface="Arial" panose="020B0604020202020204" pitchFamily="34" charset="0"/>
                        </a:rPr>
                        <a:t> </a:t>
                      </a:r>
                    </a:p>
                  </a:txBody>
                  <a:tcPr marL="6131" marR="6131" marT="613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100" b="1" i="0" u="none" strike="noStrike" dirty="0">
                          <a:solidFill>
                            <a:srgbClr val="000000"/>
                          </a:solidFill>
                          <a:effectLst/>
                          <a:latin typeface="Arial" panose="020B0604020202020204" pitchFamily="34" charset="0"/>
                          <a:cs typeface="Arial" panose="020B0604020202020204" pitchFamily="34" charset="0"/>
                        </a:rPr>
                        <a:t> </a:t>
                      </a:r>
                    </a:p>
                  </a:txBody>
                  <a:tcPr marL="6131" marR="6131" marT="613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6131" marR="6131" marT="613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7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6131" marR="6131" marT="6131"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6131" marR="6131" marT="613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30417275"/>
                  </a:ext>
                </a:extLst>
              </a:tr>
            </a:tbl>
          </a:graphicData>
        </a:graphic>
      </p:graphicFrame>
    </p:spTree>
    <p:extLst>
      <p:ext uri="{BB962C8B-B14F-4D97-AF65-F5344CB8AC3E}">
        <p14:creationId xmlns:p14="http://schemas.microsoft.com/office/powerpoint/2010/main" val="753872310"/>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Номер слайда 1"/>
          <p:cNvSpPr>
            <a:spLocks noGrp="1"/>
          </p:cNvSpPr>
          <p:nvPr>
            <p:ph type="sldNum" sz="quarter" idx="12"/>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GB" altLang="ru-RU" sz="900" b="0" i="0" u="none" strike="noStrike" kern="1200" cap="none" spc="0" normalizeH="0" baseline="0" noProof="0">
                <a:ln>
                  <a:noFill/>
                </a:ln>
                <a:solidFill>
                  <a:srgbClr val="898989"/>
                </a:solidFill>
                <a:effectLst/>
                <a:uLnTx/>
                <a:uFillTx/>
                <a:latin typeface="Calibri"/>
                <a:ea typeface="+mn-ea"/>
                <a:cs typeface="Arial" pitchFamily="34" charset="0"/>
              </a:rPr>
              <a:t>СЛАЙД</a:t>
            </a:r>
            <a:r>
              <a:rPr kumimoji="0" lang="en-GB" altLang="ru-RU" sz="1050" b="0" i="0" u="none" strike="noStrike" kern="1200" cap="none" spc="0" normalizeH="0" baseline="0" noProof="0">
                <a:ln>
                  <a:noFill/>
                </a:ln>
                <a:solidFill>
                  <a:srgbClr val="898989"/>
                </a:solidFill>
                <a:effectLst/>
                <a:uLnTx/>
                <a:uFillTx/>
                <a:latin typeface="Calibri"/>
                <a:ea typeface="+mn-ea"/>
                <a:cs typeface="Arial" pitchFamily="34" charset="0"/>
              </a:rPr>
              <a:t> </a:t>
            </a:r>
            <a:fld id="{7AD3BDD9-BC64-4217-9219-51598356692E}" type="slidenum">
              <a:rPr kumimoji="0" lang="en-GB" altLang="ru-RU" sz="1050" b="0" i="0" u="none" strike="noStrike" kern="1200" cap="none" spc="0" normalizeH="0" baseline="0" noProof="0">
                <a:ln>
                  <a:noFill/>
                </a:ln>
                <a:solidFill>
                  <a:srgbClr val="898989"/>
                </a:solidFill>
                <a:effectLst/>
                <a:uLnTx/>
                <a:uFillTx/>
                <a:latin typeface="Calibri"/>
                <a:ea typeface="+mn-ea"/>
                <a:cs typeface="Arial" pitchFamily="34" charset="0"/>
              </a:rPr>
              <a:pPr marL="0" marR="0" lvl="0" indent="0" algn="r" defTabSz="685800" rtl="0" eaLnBrk="1" fontAlgn="auto" latinLnBrk="0" hangingPunct="1">
                <a:lnSpc>
                  <a:spcPct val="100000"/>
                </a:lnSpc>
                <a:spcBef>
                  <a:spcPts val="0"/>
                </a:spcBef>
                <a:spcAft>
                  <a:spcPts val="0"/>
                </a:spcAft>
                <a:buClrTx/>
                <a:buSzTx/>
                <a:buFontTx/>
                <a:buNone/>
                <a:tabLst/>
                <a:defRPr/>
              </a:pPr>
              <a:t>26</a:t>
            </a:fld>
            <a:endParaRPr kumimoji="0" lang="en-GB" altLang="ru-RU" sz="1050" b="0" i="0" u="none" strike="noStrike" kern="1200" cap="none" spc="0" normalizeH="0" baseline="0" noProof="0">
              <a:ln>
                <a:noFill/>
              </a:ln>
              <a:solidFill>
                <a:srgbClr val="898989"/>
              </a:solidFill>
              <a:effectLst/>
              <a:uLnTx/>
              <a:uFillTx/>
              <a:latin typeface="Calibri"/>
              <a:ea typeface="+mn-ea"/>
              <a:cs typeface="Arial" pitchFamily="34" charset="0"/>
            </a:endParaRPr>
          </a:p>
        </p:txBody>
      </p:sp>
      <p:graphicFrame>
        <p:nvGraphicFramePr>
          <p:cNvPr id="3" name="Таблица 2"/>
          <p:cNvGraphicFramePr>
            <a:graphicFrameLocks noGrp="1"/>
          </p:cNvGraphicFramePr>
          <p:nvPr>
            <p:extLst/>
          </p:nvPr>
        </p:nvGraphicFramePr>
        <p:xfrm>
          <a:off x="35497" y="116625"/>
          <a:ext cx="9108507" cy="5139382"/>
        </p:xfrm>
        <a:graphic>
          <a:graphicData uri="http://schemas.openxmlformats.org/drawingml/2006/table">
            <a:tbl>
              <a:tblPr/>
              <a:tblGrid>
                <a:gridCol w="1662836">
                  <a:extLst>
                    <a:ext uri="{9D8B030D-6E8A-4147-A177-3AD203B41FA5}">
                      <a16:colId xmlns:a16="http://schemas.microsoft.com/office/drawing/2014/main" val="857205953"/>
                    </a:ext>
                  </a:extLst>
                </a:gridCol>
                <a:gridCol w="231733">
                  <a:extLst>
                    <a:ext uri="{9D8B030D-6E8A-4147-A177-3AD203B41FA5}">
                      <a16:colId xmlns:a16="http://schemas.microsoft.com/office/drawing/2014/main" val="2824819218"/>
                    </a:ext>
                  </a:extLst>
                </a:gridCol>
                <a:gridCol w="502100">
                  <a:extLst>
                    <a:ext uri="{9D8B030D-6E8A-4147-A177-3AD203B41FA5}">
                      <a16:colId xmlns:a16="http://schemas.microsoft.com/office/drawing/2014/main" val="2066171679"/>
                    </a:ext>
                  </a:extLst>
                </a:gridCol>
                <a:gridCol w="733833">
                  <a:extLst>
                    <a:ext uri="{9D8B030D-6E8A-4147-A177-3AD203B41FA5}">
                      <a16:colId xmlns:a16="http://schemas.microsoft.com/office/drawing/2014/main" val="3097236887"/>
                    </a:ext>
                  </a:extLst>
                </a:gridCol>
                <a:gridCol w="562084">
                  <a:extLst>
                    <a:ext uri="{9D8B030D-6E8A-4147-A177-3AD203B41FA5}">
                      <a16:colId xmlns:a16="http://schemas.microsoft.com/office/drawing/2014/main" val="3172859137"/>
                    </a:ext>
                  </a:extLst>
                </a:gridCol>
                <a:gridCol w="616731">
                  <a:extLst>
                    <a:ext uri="{9D8B030D-6E8A-4147-A177-3AD203B41FA5}">
                      <a16:colId xmlns:a16="http://schemas.microsoft.com/office/drawing/2014/main" val="1118028368"/>
                    </a:ext>
                  </a:extLst>
                </a:gridCol>
                <a:gridCol w="718218">
                  <a:extLst>
                    <a:ext uri="{9D8B030D-6E8A-4147-A177-3AD203B41FA5}">
                      <a16:colId xmlns:a16="http://schemas.microsoft.com/office/drawing/2014/main" val="1164392535"/>
                    </a:ext>
                  </a:extLst>
                </a:gridCol>
                <a:gridCol w="720172">
                  <a:extLst>
                    <a:ext uri="{9D8B030D-6E8A-4147-A177-3AD203B41FA5}">
                      <a16:colId xmlns:a16="http://schemas.microsoft.com/office/drawing/2014/main" val="1743863220"/>
                    </a:ext>
                  </a:extLst>
                </a:gridCol>
                <a:gridCol w="720172">
                  <a:extLst>
                    <a:ext uri="{9D8B030D-6E8A-4147-A177-3AD203B41FA5}">
                      <a16:colId xmlns:a16="http://schemas.microsoft.com/office/drawing/2014/main" val="228627193"/>
                    </a:ext>
                  </a:extLst>
                </a:gridCol>
                <a:gridCol w="577699">
                  <a:extLst>
                    <a:ext uri="{9D8B030D-6E8A-4147-A177-3AD203B41FA5}">
                      <a16:colId xmlns:a16="http://schemas.microsoft.com/office/drawing/2014/main" val="2059807984"/>
                    </a:ext>
                  </a:extLst>
                </a:gridCol>
                <a:gridCol w="649911">
                  <a:extLst>
                    <a:ext uri="{9D8B030D-6E8A-4147-A177-3AD203B41FA5}">
                      <a16:colId xmlns:a16="http://schemas.microsoft.com/office/drawing/2014/main" val="2672736188"/>
                    </a:ext>
                  </a:extLst>
                </a:gridCol>
                <a:gridCol w="562084">
                  <a:extLst>
                    <a:ext uri="{9D8B030D-6E8A-4147-A177-3AD203B41FA5}">
                      <a16:colId xmlns:a16="http://schemas.microsoft.com/office/drawing/2014/main" val="1905515214"/>
                    </a:ext>
                  </a:extLst>
                </a:gridCol>
                <a:gridCol w="850934">
                  <a:extLst>
                    <a:ext uri="{9D8B030D-6E8A-4147-A177-3AD203B41FA5}">
                      <a16:colId xmlns:a16="http://schemas.microsoft.com/office/drawing/2014/main" val="1610204713"/>
                    </a:ext>
                  </a:extLst>
                </a:gridCol>
              </a:tblGrid>
              <a:tr h="175419">
                <a:tc gridSpan="13">
                  <a:txBody>
                    <a:bodyPr/>
                    <a:lstStyle/>
                    <a:p>
                      <a:pPr algn="ctr" fontAlgn="b"/>
                      <a:r>
                        <a:rPr lang="ru-RU" sz="1050" b="1" i="0" u="none" strike="noStrike" dirty="0">
                          <a:solidFill>
                            <a:srgbClr val="000000"/>
                          </a:solidFill>
                          <a:effectLst/>
                          <a:latin typeface="Arial" panose="020B0604020202020204" pitchFamily="34" charset="0"/>
                          <a:cs typeface="Arial" panose="020B0604020202020204" pitchFamily="34" charset="0"/>
                        </a:rPr>
                        <a:t>Отчет о реализации плана мероприятий по достижению результатов предоставления Субсидии (контрольных точек)</a:t>
                      </a:r>
                      <a:r>
                        <a:rPr lang="ru-RU" sz="1050" b="0" i="0" u="none" strike="noStrike" baseline="30000" dirty="0">
                          <a:solidFill>
                            <a:srgbClr val="000000"/>
                          </a:solidFill>
                          <a:effectLst/>
                          <a:latin typeface="Arial" panose="020B0604020202020204" pitchFamily="34" charset="0"/>
                          <a:cs typeface="Arial" panose="020B0604020202020204" pitchFamily="34" charset="0"/>
                        </a:rPr>
                        <a:t>1</a:t>
                      </a:r>
                      <a:endParaRPr lang="ru-RU" sz="1050" b="1" i="0" u="none" strike="noStrike" dirty="0">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553757990"/>
                  </a:ext>
                </a:extLst>
              </a:tr>
              <a:tr h="150233">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a:noFill/>
                    </a:lnT>
                    <a:lnB>
                      <a:noFill/>
                    </a:lnB>
                  </a:tcPr>
                </a:tc>
                <a:tc gridSpan="2">
                  <a:txBody>
                    <a:bodyPr/>
                    <a:lstStyle/>
                    <a:p>
                      <a:pPr algn="l" fontAlgn="b"/>
                      <a:r>
                        <a:rPr lang="ru-RU" sz="800" b="1"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a:noFill/>
                    </a:lnB>
                    <a:solidFill>
                      <a:srgbClr val="FFFFFF"/>
                    </a:solidFill>
                  </a:tcPr>
                </a:tc>
                <a:tc hMerge="1">
                  <a:txBody>
                    <a:bodyPr/>
                    <a:lstStyle/>
                    <a:p>
                      <a:endParaRPr lang="ru-RU"/>
                    </a:p>
                  </a:txBody>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a:noFill/>
                    </a:lnT>
                    <a:lnB>
                      <a:noFill/>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a:noFill/>
                    </a:lnT>
                    <a:lnB>
                      <a:noFill/>
                    </a:lnB>
                  </a:tcPr>
                </a:tc>
                <a:tc>
                  <a:txBody>
                    <a:bodyPr/>
                    <a:lstStyle/>
                    <a:p>
                      <a:pPr algn="l" fontAlgn="b"/>
                      <a:endParaRPr lang="ru-RU" sz="800" b="1"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a:noFill/>
                    </a:lnT>
                    <a:lnB>
                      <a:noFill/>
                    </a:lnB>
                  </a:tcPr>
                </a:tc>
                <a:tc>
                  <a:txBody>
                    <a:bodyPr/>
                    <a:lstStyle/>
                    <a:p>
                      <a:pPr algn="l" fontAlgn="b"/>
                      <a:endParaRPr lang="ru-RU" sz="800" b="1"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a:noFill/>
                    </a:lnT>
                    <a:lnB>
                      <a:noFill/>
                    </a:lnB>
                  </a:tcPr>
                </a:tc>
                <a:tc>
                  <a:txBody>
                    <a:bodyPr/>
                    <a:lstStyle/>
                    <a:p>
                      <a:pPr algn="l" fontAlgn="b"/>
                      <a:endParaRPr lang="ru-RU" sz="800" b="1"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КОДЫ</a:t>
                      </a:r>
                    </a:p>
                  </a:txBody>
                  <a:tcPr marL="4106" marR="4106" marT="410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4121957326"/>
                  </a:ext>
                </a:extLst>
              </a:tr>
              <a:tr h="150233">
                <a:tc>
                  <a:txBody>
                    <a:bodyPr/>
                    <a:lstStyle/>
                    <a:p>
                      <a:pPr algn="l" fontAlgn="b"/>
                      <a:endParaRPr lang="ru-RU" sz="800" b="0" i="0" u="none" strike="noStrike" dirty="0">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a:noFill/>
                    </a:lnT>
                    <a:lnB>
                      <a:noFill/>
                    </a:lnB>
                  </a:tcPr>
                </a:tc>
                <a:tc gridSpan="2">
                  <a:txBody>
                    <a:bodyPr/>
                    <a:lstStyle/>
                    <a:p>
                      <a:pPr algn="l" fontAlgn="b"/>
                      <a:r>
                        <a:rPr lang="ru-RU" sz="800" b="1"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a:noFill/>
                    </a:lnB>
                    <a:solidFill>
                      <a:srgbClr val="FFFFFF"/>
                    </a:solidFill>
                  </a:tcPr>
                </a:tc>
                <a:tc hMerge="1">
                  <a:txBody>
                    <a:bodyPr/>
                    <a:lstStyle/>
                    <a:p>
                      <a:endParaRPr lang="ru-RU"/>
                    </a:p>
                  </a:txBody>
                  <a:tcPr/>
                </a:tc>
                <a:tc gridSpan="5">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по состоянию на 1  ________  20___ г.</a:t>
                      </a:r>
                    </a:p>
                  </a:txBody>
                  <a:tcPr marL="4106" marR="4106" marT="4106"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a:noFill/>
                    </a:lnB>
                    <a:solidFill>
                      <a:srgbClr val="FFFFFF"/>
                    </a:solidFill>
                  </a:tcPr>
                </a:tc>
                <a:tc>
                  <a:txBody>
                    <a:bodyPr/>
                    <a:lstStyle/>
                    <a:p>
                      <a:pPr algn="ctr" fontAlgn="b"/>
                      <a:r>
                        <a:rPr lang="ru-RU" sz="800" b="1"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a:noFill/>
                    </a:lnB>
                    <a:solidFill>
                      <a:srgbClr val="FFFFFF"/>
                    </a:solidFill>
                  </a:tcPr>
                </a:tc>
                <a:tc>
                  <a:txBody>
                    <a:bodyPr/>
                    <a:lstStyle/>
                    <a:p>
                      <a:pPr algn="l" fontAlgn="b"/>
                      <a:endParaRPr lang="ru-RU" sz="800" b="1"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a:noFill/>
                    </a:lnT>
                    <a:lnB>
                      <a:noFill/>
                    </a:lnB>
                  </a:tcPr>
                </a:tc>
                <a:tc>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Дата</a:t>
                      </a:r>
                    </a:p>
                  </a:txBody>
                  <a:tcPr marL="4106" marR="36950" marT="4106"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36950" marT="4106"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045131040"/>
                  </a:ext>
                </a:extLst>
              </a:tr>
              <a:tr h="150233">
                <a:tc>
                  <a:txBody>
                    <a:bodyPr/>
                    <a:lstStyle/>
                    <a:p>
                      <a:pPr algn="l" fontAlgn="b"/>
                      <a:endParaRPr lang="ru-RU" sz="800" b="0" i="0" u="none" strike="noStrike" dirty="0">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a:noFill/>
                    </a:lnT>
                    <a:lnB>
                      <a:noFill/>
                    </a:lnB>
                  </a:tcPr>
                </a:tc>
                <a:tc gridSpan="2">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a:noFill/>
                    </a:lnB>
                    <a:solidFill>
                      <a:srgbClr val="FFFFFF"/>
                    </a:solidFill>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a:noFill/>
                    </a:lnT>
                    <a:lnB>
                      <a:noFill/>
                    </a:lnB>
                  </a:tcPr>
                </a:tc>
                <a:tc gridSpan="2">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по Сводному реестру</a:t>
                      </a:r>
                    </a:p>
                  </a:txBody>
                  <a:tcPr marL="4106" marR="36950" marT="4106"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484978670"/>
                  </a:ext>
                </a:extLst>
              </a:tr>
              <a:tr h="150233">
                <a:tc>
                  <a:txBody>
                    <a:bodyPr/>
                    <a:lstStyle/>
                    <a:p>
                      <a:pPr algn="l" fontAlgn="b"/>
                      <a:r>
                        <a:rPr lang="ru-RU" sz="700" b="0" i="0" u="none" strike="noStrike" dirty="0">
                          <a:solidFill>
                            <a:srgbClr val="000000"/>
                          </a:solidFill>
                          <a:effectLst/>
                          <a:latin typeface="Arial" panose="020B0604020202020204" pitchFamily="34" charset="0"/>
                          <a:cs typeface="Arial" panose="020B0604020202020204" pitchFamily="34" charset="0"/>
                        </a:rPr>
                        <a:t>Наименование Получателя</a:t>
                      </a:r>
                    </a:p>
                  </a:txBody>
                  <a:tcPr marL="4106" marR="4106" marT="4106" marB="0" anchor="b">
                    <a:lnL>
                      <a:noFill/>
                    </a:lnL>
                    <a:lnR>
                      <a:noFill/>
                    </a:lnR>
                    <a:lnT>
                      <a:noFill/>
                    </a:lnT>
                    <a:lnB>
                      <a:noFill/>
                    </a:lnB>
                    <a:solidFill>
                      <a:srgbClr val="FFFFFF"/>
                    </a:solidFill>
                  </a:tcPr>
                </a:tc>
                <a:tc gridSpan="2">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2">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ИНН</a:t>
                      </a:r>
                      <a:r>
                        <a:rPr lang="ru-RU" sz="800" b="0" i="0" u="none" strike="noStrike" baseline="30000">
                          <a:solidFill>
                            <a:srgbClr val="000000"/>
                          </a:solidFill>
                          <a:effectLst/>
                          <a:latin typeface="Arial" panose="020B0604020202020204" pitchFamily="34" charset="0"/>
                          <a:cs typeface="Arial" panose="020B0604020202020204" pitchFamily="34" charset="0"/>
                        </a:rPr>
                        <a:t>2</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36950" marT="4106"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924807270"/>
                  </a:ext>
                </a:extLst>
              </a:tr>
              <a:tr h="150233">
                <a:tc rowSpan="2">
                  <a:txBody>
                    <a:bodyPr/>
                    <a:lstStyle/>
                    <a:p>
                      <a:pPr algn="l" fontAlgn="b"/>
                      <a:r>
                        <a:rPr lang="ru-RU" sz="700" b="0" i="0" u="none" strike="noStrike" dirty="0">
                          <a:solidFill>
                            <a:srgbClr val="000000"/>
                          </a:solidFill>
                          <a:effectLst/>
                          <a:latin typeface="Arial" panose="020B0604020202020204" pitchFamily="34" charset="0"/>
                          <a:cs typeface="Arial" panose="020B0604020202020204" pitchFamily="34" charset="0"/>
                        </a:rPr>
                        <a:t>Наименование главного распорядителя </a:t>
                      </a:r>
                      <a:br>
                        <a:rPr lang="ru-RU" sz="700" b="0" i="0" u="none" strike="noStrike" dirty="0">
                          <a:solidFill>
                            <a:srgbClr val="000000"/>
                          </a:solidFill>
                          <a:effectLst/>
                          <a:latin typeface="Arial" panose="020B0604020202020204" pitchFamily="34" charset="0"/>
                          <a:cs typeface="Arial" panose="020B0604020202020204" pitchFamily="34" charset="0"/>
                        </a:rPr>
                      </a:br>
                      <a:r>
                        <a:rPr lang="ru-RU" sz="700" b="0" i="0" u="none" strike="noStrike" dirty="0">
                          <a:solidFill>
                            <a:srgbClr val="000000"/>
                          </a:solidFill>
                          <a:effectLst/>
                          <a:latin typeface="Arial" panose="020B0604020202020204" pitchFamily="34" charset="0"/>
                          <a:cs typeface="Arial" panose="020B0604020202020204" pitchFamily="34" charset="0"/>
                        </a:rPr>
                        <a:t>средств федерального бюджета</a:t>
                      </a:r>
                    </a:p>
                  </a:txBody>
                  <a:tcPr marL="4106" marR="4106" marT="4106" marB="0" anchor="b">
                    <a:lnL>
                      <a:noFill/>
                    </a:lnL>
                    <a:lnR>
                      <a:noFill/>
                    </a:lnR>
                    <a:lnT>
                      <a:noFill/>
                    </a:lnT>
                    <a:lnB>
                      <a:noFill/>
                    </a:lnB>
                    <a:solidFill>
                      <a:srgbClr val="FFFFFF"/>
                    </a:solidFill>
                  </a:tcPr>
                </a:tc>
                <a:tc gridSpan="2">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36950" marT="4106" marB="0" anchor="b">
                    <a:lnL>
                      <a:noFill/>
                    </a:lnL>
                    <a:lnR>
                      <a:noFill/>
                    </a:lnR>
                    <a:lnT>
                      <a:noFill/>
                    </a:lnT>
                    <a:lnB>
                      <a:noFill/>
                    </a:lnB>
                    <a:solidFill>
                      <a:srgbClr val="FFFFFF"/>
                    </a:solidFill>
                  </a:tcPr>
                </a:tc>
                <a:tc>
                  <a:txBody>
                    <a:bodyPr/>
                    <a:lstStyle/>
                    <a:p>
                      <a:pPr algn="r"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36950" marT="4106"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526983239"/>
                  </a:ext>
                </a:extLst>
              </a:tr>
              <a:tr h="236174">
                <a:tc vMerge="1">
                  <a:txBody>
                    <a:bodyPr/>
                    <a:lstStyle/>
                    <a:p>
                      <a:endParaRPr lang="ru-RU"/>
                    </a:p>
                  </a:txBody>
                  <a:tcPr/>
                </a:tc>
                <a:tc gridSpan="2">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2">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по Сводному реестру</a:t>
                      </a:r>
                    </a:p>
                  </a:txBody>
                  <a:tcPr marL="4106" marR="36950" marT="4106"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925879724"/>
                  </a:ext>
                </a:extLst>
              </a:tr>
              <a:tr h="150233">
                <a:tc>
                  <a:txBody>
                    <a:bodyPr/>
                    <a:lstStyle/>
                    <a:p>
                      <a:pPr algn="l" fontAlgn="b"/>
                      <a:endParaRPr lang="ru-RU" sz="7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a:noFill/>
                    </a:lnT>
                    <a:lnB>
                      <a:noFill/>
                    </a:lnB>
                  </a:tcPr>
                </a:tc>
                <a:tc gridSpan="9">
                  <a:txBody>
                    <a:bodyPr/>
                    <a:lstStyle/>
                    <a:p>
                      <a:pPr algn="ctr" fontAlgn="t"/>
                      <a:r>
                        <a:rPr lang="ru-RU" sz="800" b="0" i="0" u="none" strike="noStrike" dirty="0">
                          <a:solidFill>
                            <a:srgbClr val="000000"/>
                          </a:solidFill>
                          <a:effectLst/>
                          <a:latin typeface="Arial" panose="020B0604020202020204" pitchFamily="34" charset="0"/>
                          <a:cs typeface="Arial" panose="020B0604020202020204" pitchFamily="34" charset="0"/>
                        </a:rPr>
                        <a:t>    (Министерство, Агентство, Служба, иной орган (организация)   </a:t>
                      </a:r>
                    </a:p>
                  </a:txBody>
                  <a:tcPr marL="4106" marR="4106" marT="4106" marB="0">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r" fontAlgn="t"/>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36950" marT="4106" marB="0">
                    <a:lnL>
                      <a:noFill/>
                    </a:lnL>
                    <a:lnR>
                      <a:noFill/>
                    </a:lnR>
                    <a:lnT>
                      <a:noFill/>
                    </a:lnT>
                    <a:lnB>
                      <a:noFill/>
                    </a:lnB>
                    <a:solidFill>
                      <a:srgbClr val="FFFFFF"/>
                    </a:solidFill>
                  </a:tcPr>
                </a:tc>
                <a:tc>
                  <a:txBody>
                    <a:bodyPr/>
                    <a:lstStyle/>
                    <a:p>
                      <a:pPr algn="r" fontAlgn="t"/>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36950" marT="4106" marB="0">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t"/>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1758563740"/>
                  </a:ext>
                </a:extLst>
              </a:tr>
              <a:tr h="150233">
                <a:tc>
                  <a:txBody>
                    <a:bodyPr/>
                    <a:lstStyle/>
                    <a:p>
                      <a:pPr algn="l" fontAlgn="b"/>
                      <a:r>
                        <a:rPr lang="ru-RU" sz="700" b="0" i="0" u="none" strike="noStrike" dirty="0">
                          <a:solidFill>
                            <a:srgbClr val="000000"/>
                          </a:solidFill>
                          <a:effectLst/>
                          <a:latin typeface="Arial" panose="020B0604020202020204" pitchFamily="34" charset="0"/>
                          <a:cs typeface="Arial" panose="020B0604020202020204" pitchFamily="34" charset="0"/>
                        </a:rPr>
                        <a:t>Наименование федерального проекта</a:t>
                      </a:r>
                      <a:r>
                        <a:rPr lang="ru-RU" sz="700" b="0" i="0" u="none" strike="noStrike" baseline="30000" dirty="0">
                          <a:solidFill>
                            <a:srgbClr val="000000"/>
                          </a:solidFill>
                          <a:effectLst/>
                          <a:latin typeface="Arial" panose="020B0604020202020204" pitchFamily="34" charset="0"/>
                          <a:cs typeface="Arial" panose="020B0604020202020204" pitchFamily="34" charset="0"/>
                        </a:rPr>
                        <a:t>3</a:t>
                      </a:r>
                      <a:endParaRPr lang="ru-RU" sz="700" b="0" i="0" u="none" strike="noStrike" dirty="0">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a:noFill/>
                    </a:lnT>
                    <a:lnB>
                      <a:noFill/>
                    </a:lnB>
                    <a:solidFill>
                      <a:srgbClr val="FFFFFF"/>
                    </a:solidFill>
                  </a:tcPr>
                </a:tc>
                <a:tc gridSpan="2">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tcPr>
                </a:tc>
                <a:tc gridSpan="2">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по БК</a:t>
                      </a:r>
                      <a:r>
                        <a:rPr lang="ru-RU" sz="800" b="0" i="0" u="none" strike="noStrike" baseline="30000">
                          <a:solidFill>
                            <a:srgbClr val="000000"/>
                          </a:solidFill>
                          <a:effectLst/>
                          <a:latin typeface="Arial" panose="020B0604020202020204" pitchFamily="34" charset="0"/>
                          <a:cs typeface="Arial" panose="020B0604020202020204" pitchFamily="34" charset="0"/>
                        </a:rPr>
                        <a:t>3</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36950" marT="4106"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175836071"/>
                  </a:ext>
                </a:extLst>
              </a:tr>
              <a:tr h="150233">
                <a:tc>
                  <a:txBody>
                    <a:bodyPr/>
                    <a:lstStyle/>
                    <a:p>
                      <a:pPr algn="l" fontAlgn="b"/>
                      <a:r>
                        <a:rPr lang="ru-RU" sz="700" b="0" i="0" u="none" strike="noStrike" dirty="0">
                          <a:solidFill>
                            <a:srgbClr val="000000"/>
                          </a:solidFill>
                          <a:effectLst/>
                          <a:latin typeface="Arial" panose="020B0604020202020204" pitchFamily="34" charset="0"/>
                          <a:cs typeface="Arial" panose="020B0604020202020204" pitchFamily="34" charset="0"/>
                        </a:rPr>
                        <a:t>Наименование субсидии</a:t>
                      </a:r>
                    </a:p>
                  </a:txBody>
                  <a:tcPr marL="4106" marR="4106" marT="4106" marB="0" anchor="b">
                    <a:lnL>
                      <a:noFill/>
                    </a:lnL>
                    <a:lnR>
                      <a:noFill/>
                    </a:lnR>
                    <a:lnT>
                      <a:noFill/>
                    </a:lnT>
                    <a:lnB>
                      <a:noFill/>
                    </a:lnB>
                    <a:solidFill>
                      <a:srgbClr val="FFFFFF"/>
                    </a:solidFill>
                  </a:tcPr>
                </a:tc>
                <a:tc gridSpan="2">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по БК</a:t>
                      </a:r>
                      <a:r>
                        <a:rPr lang="ru-RU" sz="800" b="0" i="0" u="none" strike="noStrike" baseline="30000">
                          <a:solidFill>
                            <a:srgbClr val="000000"/>
                          </a:solidFill>
                          <a:effectLst/>
                          <a:latin typeface="Arial" panose="020B0604020202020204" pitchFamily="34" charset="0"/>
                          <a:cs typeface="Arial" panose="020B0604020202020204" pitchFamily="34" charset="0"/>
                        </a:rPr>
                        <a:t>4</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36950" marT="4106"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299884901"/>
                  </a:ext>
                </a:extLst>
              </a:tr>
              <a:tr h="150233">
                <a:tc>
                  <a:txBody>
                    <a:bodyPr/>
                    <a:lstStyle/>
                    <a:p>
                      <a:pPr algn="l" fontAlgn="b"/>
                      <a:r>
                        <a:rPr lang="ru-RU" sz="700" b="0" i="0" u="none" strike="noStrike" dirty="0">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a:noFill/>
                    </a:lnB>
                    <a:solidFill>
                      <a:srgbClr val="FFFFFF"/>
                    </a:solidFill>
                  </a:tcPr>
                </a:tc>
                <a:tc gridSpan="2">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w="6350" cap="flat" cmpd="sng" algn="ctr">
                      <a:solidFill>
                        <a:srgbClr val="000000"/>
                      </a:solidFill>
                      <a:prstDash val="solid"/>
                      <a:round/>
                      <a:headEnd type="none" w="med" len="med"/>
                      <a:tailEnd type="none" w="med" len="med"/>
                    </a:lnT>
                    <a:lnB>
                      <a:noFill/>
                    </a:lnB>
                  </a:tcPr>
                </a:tc>
                <a:tc gridSpan="2">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Номер соглашения</a:t>
                      </a:r>
                      <a:r>
                        <a:rPr lang="ru-RU" sz="800" b="0" i="0" u="none" strike="noStrike" baseline="30000">
                          <a:solidFill>
                            <a:srgbClr val="000000"/>
                          </a:solidFill>
                          <a:effectLst/>
                          <a:latin typeface="Arial" panose="020B0604020202020204" pitchFamily="34" charset="0"/>
                          <a:cs typeface="Arial" panose="020B0604020202020204" pitchFamily="34" charset="0"/>
                        </a:rPr>
                        <a:t>5</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36950" marT="4106"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071825566"/>
                  </a:ext>
                </a:extLst>
              </a:tr>
              <a:tr h="150233">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a:noFill/>
                    </a:lnB>
                    <a:solidFill>
                      <a:srgbClr val="FFFFFF"/>
                    </a:solidFill>
                  </a:tcPr>
                </a:tc>
                <a:tc gridSpan="2">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a:noFill/>
                    </a:lnB>
                    <a:solidFill>
                      <a:srgbClr val="FFFFFF"/>
                    </a:solidFill>
                  </a:tcPr>
                </a:tc>
                <a:tc>
                  <a:txBody>
                    <a:bodyPr/>
                    <a:lstStyle/>
                    <a:p>
                      <a:pPr algn="l" fontAlgn="b"/>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a:noFill/>
                    </a:lnT>
                    <a:lnB>
                      <a:noFill/>
                    </a:lnB>
                  </a:tcPr>
                </a:tc>
                <a:tc gridSpan="2">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Дата соглашения</a:t>
                      </a:r>
                      <a:r>
                        <a:rPr lang="ru-RU" sz="800" b="0" i="0" u="none" strike="noStrike" baseline="30000">
                          <a:solidFill>
                            <a:srgbClr val="000000"/>
                          </a:solidFill>
                          <a:effectLst/>
                          <a:latin typeface="Arial" panose="020B0604020202020204" pitchFamily="34" charset="0"/>
                          <a:cs typeface="Arial" panose="020B0604020202020204" pitchFamily="34" charset="0"/>
                        </a:rPr>
                        <a:t>5</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36950" marT="4106"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377023964"/>
                  </a:ext>
                </a:extLst>
              </a:tr>
              <a:tr h="150233">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Вид документа</a:t>
                      </a:r>
                    </a:p>
                  </a:txBody>
                  <a:tcPr marL="4106" marR="4106" marT="4106" marB="0" anchor="b">
                    <a:lnL>
                      <a:noFill/>
                    </a:lnL>
                    <a:lnR>
                      <a:noFill/>
                    </a:lnR>
                    <a:lnT>
                      <a:noFill/>
                    </a:lnT>
                    <a:lnB>
                      <a:noFill/>
                    </a:lnB>
                    <a:solidFill>
                      <a:srgbClr val="FFFFFF"/>
                    </a:solidFill>
                  </a:tcPr>
                </a:tc>
                <a:tc gridSpan="2">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36950" marT="4106" marB="0" anchor="b">
                    <a:lnL>
                      <a:noFill/>
                    </a:lnL>
                    <a:lnR>
                      <a:noFill/>
                    </a:lnR>
                    <a:lnT>
                      <a:noFill/>
                    </a:lnT>
                    <a:lnB>
                      <a:noFill/>
                    </a:lnB>
                    <a:solidFill>
                      <a:srgbClr val="FFFFFF"/>
                    </a:solidFill>
                  </a:tcPr>
                </a:tc>
                <a:tc>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36950" marT="4106"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4045770611"/>
                  </a:ext>
                </a:extLst>
              </a:tr>
              <a:tr h="150233">
                <a:tc>
                  <a:txBody>
                    <a:bodyPr/>
                    <a:lstStyle/>
                    <a:p>
                      <a:pPr algn="l" fontAlgn="b"/>
                      <a:endParaRPr lang="ru-RU" sz="800" b="0" i="0" u="none" strike="noStrike" dirty="0">
                        <a:solidFill>
                          <a:srgbClr val="000000"/>
                        </a:solidFill>
                        <a:effectLst/>
                        <a:latin typeface="Arial" panose="020B0604020202020204" pitchFamily="34" charset="0"/>
                        <a:cs typeface="Arial" panose="020B0604020202020204" pitchFamily="34" charset="0"/>
                      </a:endParaRPr>
                    </a:p>
                  </a:txBody>
                  <a:tcPr marL="4106" marR="4106" marT="4106" marB="0" anchor="b">
                    <a:lnL>
                      <a:noFill/>
                    </a:lnL>
                    <a:lnR>
                      <a:noFill/>
                    </a:lnR>
                    <a:lnT>
                      <a:noFill/>
                    </a:lnT>
                    <a:lnB>
                      <a:noFill/>
                    </a:lnB>
                  </a:tcPr>
                </a:tc>
                <a:tc gridSpan="9">
                  <a:txBody>
                    <a:bodyPr/>
                    <a:lstStyle/>
                    <a:p>
                      <a:pPr algn="ctr" fontAlgn="t"/>
                      <a:r>
                        <a:rPr lang="ru-RU" sz="800" b="0" i="0" u="none" strike="noStrike">
                          <a:solidFill>
                            <a:srgbClr val="000000"/>
                          </a:solidFill>
                          <a:effectLst/>
                          <a:latin typeface="Arial" panose="020B0604020202020204" pitchFamily="34" charset="0"/>
                          <a:cs typeface="Arial" panose="020B0604020202020204" pitchFamily="34" charset="0"/>
                        </a:rPr>
                        <a:t>(первичный - «0», уточненный - «1», «2», «3», «…»)</a:t>
                      </a:r>
                      <a:r>
                        <a:rPr lang="ru-RU" sz="800" b="0" i="0" u="none" strike="noStrike" baseline="30000">
                          <a:solidFill>
                            <a:srgbClr val="000000"/>
                          </a:solidFill>
                          <a:effectLst/>
                          <a:latin typeface="Arial" panose="020B0604020202020204" pitchFamily="34" charset="0"/>
                          <a:cs typeface="Arial" panose="020B0604020202020204" pitchFamily="34" charset="0"/>
                        </a:rPr>
                        <a:t>6</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t"/>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lnL>
                      <a:noFill/>
                    </a:lnL>
                    <a:lnR>
                      <a:noFill/>
                    </a:lnR>
                    <a:lnT>
                      <a:noFill/>
                    </a:lnT>
                    <a:lnB>
                      <a:noFill/>
                    </a:lnB>
                    <a:solidFill>
                      <a:srgbClr val="FFFFFF"/>
                    </a:solidFill>
                  </a:tcPr>
                </a:tc>
                <a:tc>
                  <a:txBody>
                    <a:bodyPr/>
                    <a:lstStyle/>
                    <a:p>
                      <a:pPr algn="l" fontAlgn="t"/>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lnL>
                      <a:noFill/>
                    </a:lnL>
                    <a:lnR>
                      <a:noFill/>
                    </a:lnR>
                    <a:lnT>
                      <a:noFill/>
                    </a:lnT>
                    <a:lnB>
                      <a:noFill/>
                    </a:lnB>
                    <a:solidFill>
                      <a:srgbClr val="FFFFFF"/>
                    </a:solidFill>
                  </a:tcPr>
                </a:tc>
                <a:tc>
                  <a:txBody>
                    <a:bodyPr/>
                    <a:lstStyle/>
                    <a:p>
                      <a:pPr algn="l" fontAlgn="t"/>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lnL>
                      <a:noFill/>
                    </a:lnL>
                    <a:lnR>
                      <a:noFill/>
                    </a:lnR>
                    <a:lnT w="1270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4038798645"/>
                  </a:ext>
                </a:extLst>
              </a:tr>
              <a:tr h="150233">
                <a:tc>
                  <a:txBody>
                    <a:bodyPr/>
                    <a:lstStyle/>
                    <a:p>
                      <a:pPr algn="ctr" fontAlgn="ct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ctr">
                    <a:lnL>
                      <a:noFill/>
                    </a:lnL>
                    <a:lnR>
                      <a:noFill/>
                    </a:lnR>
                    <a:lnT>
                      <a:noFill/>
                    </a:lnT>
                    <a:lnB w="6350" cap="flat" cmpd="sng" algn="ctr">
                      <a:solidFill>
                        <a:srgbClr val="000000"/>
                      </a:solidFill>
                      <a:prstDash val="solid"/>
                      <a:round/>
                      <a:headEnd type="none" w="med" len="med"/>
                      <a:tailEnd type="none" w="med" len="med"/>
                    </a:lnB>
                  </a:tcPr>
                </a:tc>
                <a:tc gridSpan="2">
                  <a:txBody>
                    <a:bodyPr/>
                    <a:lstStyle/>
                    <a:p>
                      <a:pPr algn="ctr" fontAlgn="ctr"/>
                      <a:endParaRPr lang="ru-RU" sz="800" b="0" i="0" u="none" strike="noStrike" dirty="0">
                        <a:solidFill>
                          <a:srgbClr val="000000"/>
                        </a:solidFill>
                        <a:effectLst/>
                        <a:latin typeface="Arial" panose="020B0604020202020204" pitchFamily="34" charset="0"/>
                        <a:cs typeface="Arial" panose="020B0604020202020204" pitchFamily="34" charset="0"/>
                      </a:endParaRPr>
                    </a:p>
                  </a:txBody>
                  <a:tcPr marL="4106" marR="4106" marT="4106"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ctr">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14437078"/>
                  </a:ext>
                </a:extLst>
              </a:tr>
              <a:tr h="324849">
                <a:tc gridSpan="4">
                  <a:txBody>
                    <a:bodyPr/>
                    <a:lstStyle/>
                    <a:p>
                      <a:pPr algn="ctr" fontAlgn="ctr"/>
                      <a:r>
                        <a:rPr lang="ru-RU" sz="800" b="1" i="0" u="none" strike="noStrike" dirty="0">
                          <a:solidFill>
                            <a:srgbClr val="000000"/>
                          </a:solidFill>
                          <a:effectLst/>
                          <a:latin typeface="Arial" panose="020B0604020202020204" pitchFamily="34" charset="0"/>
                          <a:cs typeface="Arial" panose="020B0604020202020204" pitchFamily="34" charset="0"/>
                        </a:rPr>
                        <a:t>Результат предоставления Субсидии, контрольные точки</a:t>
                      </a:r>
                      <a:r>
                        <a:rPr lang="ru-RU" sz="800" b="1" i="0" u="none" strike="noStrike" baseline="30000" dirty="0">
                          <a:solidFill>
                            <a:srgbClr val="000000"/>
                          </a:solidFill>
                          <a:effectLst/>
                          <a:latin typeface="Arial" panose="020B0604020202020204" pitchFamily="34" charset="0"/>
                          <a:cs typeface="Arial" panose="020B0604020202020204" pitchFamily="34" charset="0"/>
                        </a:rPr>
                        <a:t>7</a:t>
                      </a:r>
                      <a:endParaRPr lang="ru-RU" sz="800" b="1" i="0" u="none" strike="noStrike" dirty="0">
                        <a:solidFill>
                          <a:srgbClr val="000000"/>
                        </a:solidFill>
                        <a:effectLst/>
                        <a:latin typeface="Arial" panose="020B0604020202020204" pitchFamily="34" charset="0"/>
                        <a:cs typeface="Arial" panose="020B0604020202020204" pitchFamily="34" charset="0"/>
                      </a:endParaRPr>
                    </a:p>
                  </a:txBody>
                  <a:tcPr marL="4106" marR="4106" marT="4106"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Единица измерения</a:t>
                      </a:r>
                      <a:r>
                        <a:rPr lang="ru-RU" sz="800" b="0" i="0" u="none" strike="noStrike" baseline="30000">
                          <a:solidFill>
                            <a:srgbClr val="000000"/>
                          </a:solidFill>
                          <a:effectLst/>
                          <a:latin typeface="Arial" panose="020B0604020202020204" pitchFamily="34" charset="0"/>
                          <a:cs typeface="Arial" panose="020B0604020202020204" pitchFamily="34" charset="0"/>
                        </a:rPr>
                        <a:t>7</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gridSpan="3">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Значение</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Срок достижения</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(дд.мм.гггг.)</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row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Статус</a:t>
                      </a:r>
                      <a:r>
                        <a:rPr lang="ru-RU" sz="800" b="0" i="0" u="none" strike="noStrike" baseline="30000">
                          <a:solidFill>
                            <a:srgbClr val="000000"/>
                          </a:solidFill>
                          <a:effectLst/>
                          <a:latin typeface="Arial" panose="020B0604020202020204" pitchFamily="34" charset="0"/>
                          <a:cs typeface="Arial" panose="020B0604020202020204" pitchFamily="34" charset="0"/>
                        </a:rPr>
                        <a:t>13</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Причина отклонения</a:t>
                      </a:r>
                      <a:r>
                        <a:rPr lang="ru-RU" sz="800" b="0" i="0" u="none" strike="noStrike" baseline="30000">
                          <a:solidFill>
                            <a:srgbClr val="000000"/>
                          </a:solidFill>
                          <a:effectLst/>
                          <a:latin typeface="Arial" panose="020B0604020202020204" pitchFamily="34" charset="0"/>
                          <a:cs typeface="Arial" panose="020B0604020202020204" pitchFamily="34" charset="0"/>
                        </a:rPr>
                        <a:t>14</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98668869"/>
                  </a:ext>
                </a:extLst>
              </a:tr>
              <a:tr h="440908">
                <a:tc gridSpan="2">
                  <a:txBody>
                    <a:bodyPr/>
                    <a:lstStyle/>
                    <a:p>
                      <a:pPr algn="ctr" fontAlgn="ctr"/>
                      <a:r>
                        <a:rPr lang="ru-RU" sz="800" b="1" i="0" u="none" strike="noStrike" dirty="0">
                          <a:solidFill>
                            <a:srgbClr val="000000"/>
                          </a:solidFill>
                          <a:effectLst/>
                          <a:latin typeface="Arial" panose="020B0604020202020204" pitchFamily="34" charset="0"/>
                          <a:cs typeface="Arial" panose="020B0604020202020204" pitchFamily="34" charset="0"/>
                        </a:rPr>
                        <a:t>наименование</a:t>
                      </a:r>
                    </a:p>
                  </a:txBody>
                  <a:tcPr marL="4106" marR="4106" marT="4106"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ru-RU" sz="1000" b="0" i="0" u="none" strike="noStrike" dirty="0">
                        <a:solidFill>
                          <a:srgbClr val="000000"/>
                        </a:solidFill>
                        <a:effectLst/>
                        <a:latin typeface="Times New Roman" panose="02020603050405020304" pitchFamily="18" charset="0"/>
                      </a:endParaRPr>
                    </a:p>
                  </a:txBody>
                  <a:tcPr marL="5474" marR="5474" marT="5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1" i="0" u="none" strike="noStrike" dirty="0">
                          <a:solidFill>
                            <a:srgbClr val="000000"/>
                          </a:solidFill>
                          <a:effectLst/>
                          <a:latin typeface="Arial" panose="020B0604020202020204" pitchFamily="34" charset="0"/>
                          <a:cs typeface="Arial" panose="020B0604020202020204" pitchFamily="34" charset="0"/>
                        </a:rPr>
                        <a:t>код</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тип</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наименование</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код по ОКЕИ</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плановое</a:t>
                      </a:r>
                      <a:r>
                        <a:rPr lang="ru-RU" sz="800" b="0" i="0" u="none" strike="noStrike" baseline="30000">
                          <a:solidFill>
                            <a:srgbClr val="000000"/>
                          </a:solidFill>
                          <a:effectLst/>
                          <a:latin typeface="Arial" panose="020B0604020202020204" pitchFamily="34" charset="0"/>
                          <a:cs typeface="Arial" panose="020B0604020202020204" pitchFamily="34" charset="0"/>
                        </a:rPr>
                        <a:t>8</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фактическое</a:t>
                      </a:r>
                      <a:r>
                        <a:rPr lang="ru-RU" sz="800" b="0" i="0" u="none" strike="noStrike" baseline="30000">
                          <a:solidFill>
                            <a:srgbClr val="000000"/>
                          </a:solidFill>
                          <a:effectLst/>
                          <a:latin typeface="Arial" panose="020B0604020202020204" pitchFamily="34" charset="0"/>
                          <a:cs typeface="Arial" panose="020B0604020202020204" pitchFamily="34" charset="0"/>
                        </a:rPr>
                        <a:t>9</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прогнозное</a:t>
                      </a:r>
                      <a:r>
                        <a:rPr lang="ru-RU" sz="800" b="0" i="0" u="none" strike="noStrike" baseline="30000">
                          <a:solidFill>
                            <a:srgbClr val="000000"/>
                          </a:solidFill>
                          <a:effectLst/>
                          <a:latin typeface="Arial" panose="020B0604020202020204" pitchFamily="34" charset="0"/>
                          <a:cs typeface="Arial" panose="020B0604020202020204" pitchFamily="34" charset="0"/>
                        </a:rPr>
                        <a:t>10</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плановый</a:t>
                      </a:r>
                      <a:r>
                        <a:rPr lang="ru-RU" sz="800" b="0" i="0" u="none" strike="noStrike" baseline="30000">
                          <a:solidFill>
                            <a:srgbClr val="000000"/>
                          </a:solidFill>
                          <a:effectLst/>
                          <a:latin typeface="Arial" panose="020B0604020202020204" pitchFamily="34" charset="0"/>
                          <a:cs typeface="Arial" panose="020B0604020202020204" pitchFamily="34" charset="0"/>
                        </a:rPr>
                        <a:t>11</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фактический (прогнозный)</a:t>
                      </a:r>
                      <a:r>
                        <a:rPr lang="ru-RU" sz="800" b="0" i="0" u="none" strike="noStrike" baseline="30000">
                          <a:solidFill>
                            <a:srgbClr val="000000"/>
                          </a:solidFill>
                          <a:effectLst/>
                          <a:latin typeface="Arial" panose="020B0604020202020204" pitchFamily="34" charset="0"/>
                          <a:cs typeface="Arial" panose="020B0604020202020204" pitchFamily="34" charset="0"/>
                        </a:rPr>
                        <a:t>12</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lang="ru-RU"/>
                    </a:p>
                  </a:txBody>
                  <a:tcPr/>
                </a:tc>
                <a:tc vMerge="1">
                  <a:txBody>
                    <a:bodyPr/>
                    <a:lstStyle/>
                    <a:p>
                      <a:endParaRPr lang="ru-RU"/>
                    </a:p>
                  </a:txBody>
                  <a:tcPr/>
                </a:tc>
                <a:extLst>
                  <a:ext uri="{0D108BD9-81ED-4DB2-BD59-A6C34878D82A}">
                    <a16:rowId xmlns:a16="http://schemas.microsoft.com/office/drawing/2014/main" val="3398832030"/>
                  </a:ext>
                </a:extLst>
              </a:tr>
              <a:tr h="150233">
                <a:tc gridSpan="2">
                  <a:txBody>
                    <a:bodyPr/>
                    <a:lstStyle/>
                    <a:p>
                      <a:pPr algn="ctr" fontAlgn="ctr"/>
                      <a:r>
                        <a:rPr lang="ru-RU" sz="800" b="1" i="0" u="none" strike="noStrike" dirty="0">
                          <a:solidFill>
                            <a:srgbClr val="000000"/>
                          </a:solidFill>
                          <a:effectLst/>
                          <a:latin typeface="Arial" panose="020B0604020202020204" pitchFamily="34" charset="0"/>
                          <a:cs typeface="Arial" panose="020B0604020202020204" pitchFamily="34" charset="0"/>
                        </a:rPr>
                        <a:t>1</a:t>
                      </a:r>
                    </a:p>
                  </a:txBody>
                  <a:tcPr marL="4106" marR="4106" marT="4106"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ru-RU" sz="1000" b="0" i="0" u="none" strike="noStrike" dirty="0">
                        <a:solidFill>
                          <a:srgbClr val="000000"/>
                        </a:solidFill>
                        <a:effectLst/>
                        <a:latin typeface="Times New Roman" panose="02020603050405020304" pitchFamily="18" charset="0"/>
                      </a:endParaRPr>
                    </a:p>
                  </a:txBody>
                  <a:tcPr marL="5474" marR="5474" marT="5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1" i="0" u="none" strike="noStrike" dirty="0">
                          <a:solidFill>
                            <a:srgbClr val="000000"/>
                          </a:solidFill>
                          <a:effectLst/>
                          <a:latin typeface="Arial" panose="020B0604020202020204" pitchFamily="34" charset="0"/>
                          <a:cs typeface="Arial" panose="020B0604020202020204" pitchFamily="34" charset="0"/>
                        </a:rPr>
                        <a:t>2</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3</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4</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5</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6</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7</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8</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9</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10</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11</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12</a:t>
                      </a:r>
                    </a:p>
                  </a:txBody>
                  <a:tcPr marL="4106" marR="4106" marT="4106"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34834417"/>
                  </a:ext>
                </a:extLst>
              </a:tr>
              <a:tr h="331905">
                <a:tc gridSpan="2">
                  <a:txBody>
                    <a:bodyPr/>
                    <a:lstStyle/>
                    <a:p>
                      <a:pPr algn="l" fontAlgn="ctr"/>
                      <a:r>
                        <a:rPr lang="ru-RU" sz="900" b="1" i="0" u="none" strike="noStrike" dirty="0">
                          <a:solidFill>
                            <a:srgbClr val="000000"/>
                          </a:solidFill>
                          <a:effectLst/>
                          <a:latin typeface="Arial" panose="020B0604020202020204" pitchFamily="34" charset="0"/>
                          <a:cs typeface="Arial" panose="020B0604020202020204" pitchFamily="34" charset="0"/>
                        </a:rPr>
                        <a:t>Результат предоставления Субсидии</a:t>
                      </a:r>
                      <a:r>
                        <a:rPr lang="ru-RU" sz="900" b="1" i="0" u="none" strike="noStrike" baseline="30000" dirty="0">
                          <a:solidFill>
                            <a:srgbClr val="000000"/>
                          </a:solidFill>
                          <a:effectLst/>
                          <a:latin typeface="Arial" panose="020B0604020202020204" pitchFamily="34" charset="0"/>
                          <a:cs typeface="Arial" panose="020B0604020202020204" pitchFamily="34" charset="0"/>
                        </a:rPr>
                        <a:t>17</a:t>
                      </a:r>
                      <a:endParaRPr lang="ru-RU" sz="900" b="1" i="0" u="none" strike="noStrike" dirty="0">
                        <a:solidFill>
                          <a:srgbClr val="000000"/>
                        </a:solidFill>
                        <a:effectLst/>
                        <a:latin typeface="Arial" panose="020B0604020202020204" pitchFamily="34" charset="0"/>
                        <a:cs typeface="Arial" panose="020B0604020202020204" pitchFamily="34" charset="0"/>
                      </a:endParaRPr>
                    </a:p>
                  </a:txBody>
                  <a:tcPr marL="4106" marR="4106" marT="4106"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ctr"/>
                      <a:endParaRPr lang="ru-RU" sz="1000" b="0" i="0" u="none" strike="noStrike">
                        <a:solidFill>
                          <a:srgbClr val="000000"/>
                        </a:solidFill>
                        <a:effectLst/>
                        <a:latin typeface="Times New Roman" panose="02020603050405020304" pitchFamily="18" charset="0"/>
                      </a:endParaRPr>
                    </a:p>
                  </a:txBody>
                  <a:tcPr marL="5474" marR="5474" marT="547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25368935"/>
                  </a:ext>
                </a:extLst>
              </a:tr>
              <a:tr h="331905">
                <a:tc gridSpan="2">
                  <a:txBody>
                    <a:bodyPr/>
                    <a:lstStyle/>
                    <a:p>
                      <a:pPr algn="l" fontAlgn="b"/>
                      <a:r>
                        <a:rPr lang="ru-RU" sz="900" b="1" i="0" u="none" strike="noStrike" dirty="0">
                          <a:solidFill>
                            <a:srgbClr val="000000"/>
                          </a:solidFill>
                          <a:effectLst/>
                          <a:latin typeface="Arial" panose="020B0604020202020204" pitchFamily="34" charset="0"/>
                          <a:cs typeface="Arial" panose="020B0604020202020204" pitchFamily="34" charset="0"/>
                        </a:rPr>
                        <a:t>контрольные точки отчетного периода</a:t>
                      </a:r>
                      <a:r>
                        <a:rPr lang="ru-RU" sz="900" b="1" i="0" u="none" strike="noStrike" baseline="30000" dirty="0">
                          <a:solidFill>
                            <a:srgbClr val="000000"/>
                          </a:solidFill>
                          <a:effectLst/>
                          <a:latin typeface="Arial" panose="020B0604020202020204" pitchFamily="34" charset="0"/>
                          <a:cs typeface="Arial" panose="020B0604020202020204" pitchFamily="34" charset="0"/>
                        </a:rPr>
                        <a:t>18</a:t>
                      </a:r>
                      <a:endParaRPr lang="ru-RU" sz="900" b="1" i="0" u="none" strike="noStrike" dirty="0">
                        <a:solidFill>
                          <a:srgbClr val="000000"/>
                        </a:solidFill>
                        <a:effectLst/>
                        <a:latin typeface="Arial" panose="020B0604020202020204" pitchFamily="34" charset="0"/>
                        <a:cs typeface="Arial" panose="020B0604020202020204" pitchFamily="34" charset="0"/>
                      </a:endParaRPr>
                    </a:p>
                  </a:txBody>
                  <a:tcPr marL="73900" marR="4106" marT="4106"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1000" b="0" i="0" u="none" strike="noStrike" dirty="0">
                        <a:solidFill>
                          <a:srgbClr val="000000"/>
                        </a:solidFill>
                        <a:effectLst/>
                        <a:latin typeface="Times New Roman" panose="02020603050405020304" pitchFamily="18" charset="0"/>
                      </a:endParaRPr>
                    </a:p>
                  </a:txBody>
                  <a:tcPr marL="5474" marR="5474" marT="547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1" i="0" u="none" strike="noStrike" dirty="0">
                          <a:solidFill>
                            <a:srgbClr val="000000"/>
                          </a:solidFill>
                          <a:effectLst/>
                          <a:latin typeface="Arial" panose="020B0604020202020204" pitchFamily="34" charset="0"/>
                          <a:cs typeface="Arial" panose="020B0604020202020204" pitchFamily="34" charset="0"/>
                        </a:rPr>
                        <a:t>х</a:t>
                      </a:r>
                    </a:p>
                  </a:txBody>
                  <a:tcPr marL="4106" marR="4106" marT="410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02308758"/>
                  </a:ext>
                </a:extLst>
              </a:tr>
              <a:tr h="259880">
                <a:tc gridSpan="2">
                  <a:txBody>
                    <a:bodyPr/>
                    <a:lstStyle/>
                    <a:p>
                      <a:pPr algn="l" fontAlgn="t"/>
                      <a:r>
                        <a:rPr lang="ru-RU" sz="900" b="1" i="0" u="none" strike="noStrike" dirty="0">
                          <a:solidFill>
                            <a:srgbClr val="000000"/>
                          </a:solidFill>
                          <a:effectLst/>
                          <a:latin typeface="Arial" panose="020B0604020202020204" pitchFamily="34" charset="0"/>
                          <a:cs typeface="Arial" panose="020B0604020202020204" pitchFamily="34" charset="0"/>
                        </a:rPr>
                        <a:t>в том числе:</a:t>
                      </a:r>
                    </a:p>
                  </a:txBody>
                  <a:tcPr marL="147800" marR="4106" marT="4106"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1000" b="0" i="0" u="none" strike="noStrike" dirty="0">
                        <a:solidFill>
                          <a:srgbClr val="000000"/>
                        </a:solidFill>
                        <a:effectLst/>
                        <a:latin typeface="Times New Roman" panose="02020603050405020304" pitchFamily="18" charset="0"/>
                      </a:endParaRPr>
                    </a:p>
                  </a:txBody>
                  <a:tcPr marL="5474" marR="5474" marT="547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1" i="0" u="none" strike="noStrike" dirty="0">
                          <a:solidFill>
                            <a:srgbClr val="000000"/>
                          </a:solidFill>
                          <a:effectLst/>
                          <a:latin typeface="Arial" panose="020B0604020202020204" pitchFamily="34" charset="0"/>
                          <a:cs typeface="Arial" panose="020B0604020202020204" pitchFamily="34" charset="0"/>
                        </a:rPr>
                        <a:t> </a:t>
                      </a:r>
                    </a:p>
                  </a:txBody>
                  <a:tcPr marL="4106" marR="4106" marT="410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44260229"/>
                  </a:ext>
                </a:extLst>
              </a:tr>
              <a:tr h="168400">
                <a:tc gridSpan="2">
                  <a:txBody>
                    <a:bodyPr/>
                    <a:lstStyle/>
                    <a:p>
                      <a:pPr algn="l" fontAlgn="ctr"/>
                      <a:r>
                        <a:rPr lang="ru-RU" sz="900" b="1" i="0" u="none" strike="noStrike" dirty="0">
                          <a:solidFill>
                            <a:srgbClr val="000000"/>
                          </a:solidFill>
                          <a:effectLst/>
                          <a:latin typeface="Arial" panose="020B0604020202020204" pitchFamily="34" charset="0"/>
                          <a:cs typeface="Arial" panose="020B0604020202020204" pitchFamily="34" charset="0"/>
                        </a:rPr>
                        <a:t> </a:t>
                      </a:r>
                    </a:p>
                  </a:txBody>
                  <a:tcPr marL="147800" marR="4106" marT="4106"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1000" b="0" i="0" u="none" strike="noStrike" dirty="0">
                        <a:solidFill>
                          <a:srgbClr val="000000"/>
                        </a:solidFill>
                        <a:effectLst/>
                        <a:latin typeface="Times New Roman" panose="02020603050405020304" pitchFamily="18" charset="0"/>
                      </a:endParaRPr>
                    </a:p>
                  </a:txBody>
                  <a:tcPr marL="5474" marR="5474" marT="547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1" i="0" u="none" strike="noStrike" dirty="0">
                          <a:solidFill>
                            <a:srgbClr val="000000"/>
                          </a:solidFill>
                          <a:effectLst/>
                          <a:latin typeface="Arial" panose="020B0604020202020204" pitchFamily="34" charset="0"/>
                          <a:cs typeface="Arial" panose="020B0604020202020204" pitchFamily="34" charset="0"/>
                        </a:rPr>
                        <a:t> </a:t>
                      </a:r>
                    </a:p>
                  </a:txBody>
                  <a:tcPr marL="4106" marR="4106" marT="410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81758193"/>
                  </a:ext>
                </a:extLst>
              </a:tr>
              <a:tr h="331905">
                <a:tc gridSpan="2">
                  <a:txBody>
                    <a:bodyPr/>
                    <a:lstStyle/>
                    <a:p>
                      <a:pPr algn="l" fontAlgn="b"/>
                      <a:r>
                        <a:rPr lang="ru-RU" sz="900" b="1" i="0" u="none" strike="noStrike" dirty="0">
                          <a:solidFill>
                            <a:srgbClr val="000000"/>
                          </a:solidFill>
                          <a:effectLst/>
                          <a:latin typeface="Arial" panose="020B0604020202020204" pitchFamily="34" charset="0"/>
                          <a:cs typeface="Arial" panose="020B0604020202020204" pitchFamily="34" charset="0"/>
                        </a:rPr>
                        <a:t>контрольные точки планового периода</a:t>
                      </a:r>
                      <a:r>
                        <a:rPr lang="ru-RU" sz="900" b="1" i="0" u="none" strike="noStrike" baseline="30000" dirty="0">
                          <a:solidFill>
                            <a:srgbClr val="000000"/>
                          </a:solidFill>
                          <a:effectLst/>
                          <a:latin typeface="Arial" panose="020B0604020202020204" pitchFamily="34" charset="0"/>
                          <a:cs typeface="Arial" panose="020B0604020202020204" pitchFamily="34" charset="0"/>
                        </a:rPr>
                        <a:t>19</a:t>
                      </a:r>
                      <a:endParaRPr lang="ru-RU" sz="900" b="1" i="0" u="none" strike="noStrike" dirty="0">
                        <a:solidFill>
                          <a:srgbClr val="000000"/>
                        </a:solidFill>
                        <a:effectLst/>
                        <a:latin typeface="Arial" panose="020B0604020202020204" pitchFamily="34" charset="0"/>
                        <a:cs typeface="Arial" panose="020B0604020202020204" pitchFamily="34" charset="0"/>
                      </a:endParaRPr>
                    </a:p>
                  </a:txBody>
                  <a:tcPr marL="73900" marR="4106" marT="4106"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1000" b="0" i="0" u="none" strike="noStrike" dirty="0">
                        <a:solidFill>
                          <a:srgbClr val="000000"/>
                        </a:solidFill>
                        <a:effectLst/>
                        <a:latin typeface="Times New Roman" panose="02020603050405020304" pitchFamily="18" charset="0"/>
                      </a:endParaRPr>
                    </a:p>
                  </a:txBody>
                  <a:tcPr marL="5474" marR="5474" marT="547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1" i="0" u="none" strike="noStrike" dirty="0">
                          <a:solidFill>
                            <a:srgbClr val="000000"/>
                          </a:solidFill>
                          <a:effectLst/>
                          <a:latin typeface="Arial" panose="020B0604020202020204" pitchFamily="34" charset="0"/>
                          <a:cs typeface="Arial" panose="020B0604020202020204" pitchFamily="34" charset="0"/>
                        </a:rPr>
                        <a:t>х</a:t>
                      </a:r>
                    </a:p>
                  </a:txBody>
                  <a:tcPr marL="4106" marR="4106" marT="410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18254933"/>
                  </a:ext>
                </a:extLst>
              </a:tr>
              <a:tr h="266375">
                <a:tc gridSpan="2">
                  <a:txBody>
                    <a:bodyPr/>
                    <a:lstStyle/>
                    <a:p>
                      <a:pPr algn="l" fontAlgn="t"/>
                      <a:r>
                        <a:rPr lang="ru-RU" sz="900" b="1" i="0" u="none" strike="noStrike" dirty="0">
                          <a:solidFill>
                            <a:srgbClr val="000000"/>
                          </a:solidFill>
                          <a:effectLst/>
                          <a:latin typeface="Arial" panose="020B0604020202020204" pitchFamily="34" charset="0"/>
                          <a:cs typeface="Arial" panose="020B0604020202020204" pitchFamily="34" charset="0"/>
                        </a:rPr>
                        <a:t>в том числе:</a:t>
                      </a:r>
                    </a:p>
                  </a:txBody>
                  <a:tcPr marL="147800" marR="4106" marT="4106"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1000" b="0" i="0" u="none" strike="noStrike" dirty="0">
                        <a:solidFill>
                          <a:srgbClr val="000000"/>
                        </a:solidFill>
                        <a:effectLst/>
                        <a:latin typeface="Times New Roman" panose="02020603050405020304" pitchFamily="18" charset="0"/>
                      </a:endParaRPr>
                    </a:p>
                  </a:txBody>
                  <a:tcPr marL="5474" marR="5474" marT="547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1" i="0" u="none" strike="noStrike" dirty="0">
                          <a:solidFill>
                            <a:srgbClr val="000000"/>
                          </a:solidFill>
                          <a:effectLst/>
                          <a:latin typeface="Arial" panose="020B0604020202020204" pitchFamily="34" charset="0"/>
                          <a:cs typeface="Arial" panose="020B0604020202020204" pitchFamily="34" charset="0"/>
                        </a:rPr>
                        <a:t> </a:t>
                      </a:r>
                    </a:p>
                  </a:txBody>
                  <a:tcPr marL="4106" marR="4106" marT="410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1" i="0" u="none" strike="noStrike" dirty="0">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21910160"/>
                  </a:ext>
                </a:extLst>
              </a:tr>
              <a:tr h="168400">
                <a:tc gridSpan="2">
                  <a:txBody>
                    <a:bodyPr/>
                    <a:lstStyle/>
                    <a:p>
                      <a:pPr algn="l" fontAlgn="ctr"/>
                      <a:r>
                        <a:rPr lang="ru-RU" sz="900" b="1" i="0" u="none" strike="noStrike" dirty="0">
                          <a:solidFill>
                            <a:srgbClr val="000000"/>
                          </a:solidFill>
                          <a:effectLst/>
                          <a:latin typeface="Arial" panose="020B0604020202020204" pitchFamily="34" charset="0"/>
                          <a:cs typeface="Arial" panose="020B0604020202020204" pitchFamily="34" charset="0"/>
                        </a:rPr>
                        <a:t> </a:t>
                      </a:r>
                    </a:p>
                  </a:txBody>
                  <a:tcPr marL="4106" marR="4106" marT="4106"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ctr" fontAlgn="b"/>
                      <a:endParaRPr lang="ru-RU" sz="1000" b="0" i="0" u="none" strike="noStrike">
                        <a:solidFill>
                          <a:srgbClr val="000000"/>
                        </a:solidFill>
                        <a:effectLst/>
                        <a:latin typeface="Times New Roman" panose="02020603050405020304" pitchFamily="18" charset="0"/>
                      </a:endParaRPr>
                    </a:p>
                  </a:txBody>
                  <a:tcPr marL="5474" marR="5474" marT="5474"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800" b="1" i="0" u="none" strike="noStrike" dirty="0">
                          <a:solidFill>
                            <a:srgbClr val="000000"/>
                          </a:solidFill>
                          <a:effectLst/>
                          <a:latin typeface="Arial" panose="020B0604020202020204" pitchFamily="34" charset="0"/>
                          <a:cs typeface="Arial" panose="020B0604020202020204" pitchFamily="34" charset="0"/>
                        </a:rPr>
                        <a:t> </a:t>
                      </a:r>
                    </a:p>
                  </a:txBody>
                  <a:tcPr marL="4106" marR="4106" marT="4106"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1" i="0" u="none" strike="noStrike" dirty="0">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4106" marR="4106" marT="410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34969949"/>
                  </a:ext>
                </a:extLst>
              </a:tr>
            </a:tbl>
          </a:graphicData>
        </a:graphic>
      </p:graphicFrame>
    </p:spTree>
    <p:extLst>
      <p:ext uri="{BB962C8B-B14F-4D97-AF65-F5344CB8AC3E}">
        <p14:creationId xmlns:p14="http://schemas.microsoft.com/office/powerpoint/2010/main" val="3303772086"/>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Номер слайда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altLang="ru-RU" sz="900" b="0" i="0" u="none" strike="noStrike" kern="1200" cap="none" spc="0" normalizeH="0" baseline="0" noProof="0" smtClean="0">
                <a:ln>
                  <a:noFill/>
                </a:ln>
                <a:solidFill>
                  <a:prstClr val="black">
                    <a:tint val="75000"/>
                  </a:prstClr>
                </a:solidFill>
                <a:effectLst/>
                <a:uLnTx/>
                <a:uFillTx/>
                <a:latin typeface="Calibri"/>
                <a:ea typeface="+mn-ea"/>
                <a:cs typeface="+mn-cs"/>
              </a:rPr>
              <a:t>СЛАЙД</a:t>
            </a:r>
            <a:r>
              <a:rPr kumimoji="0" lang="en-GB" altLang="ru-RU" sz="1400" b="0" i="0" u="none" strike="noStrike" kern="1200" cap="none" spc="0" normalizeH="0" baseline="0" noProof="0" smtClean="0">
                <a:ln>
                  <a:noFill/>
                </a:ln>
                <a:solidFill>
                  <a:prstClr val="black">
                    <a:tint val="75000"/>
                  </a:prstClr>
                </a:solidFill>
                <a:effectLst/>
                <a:uLnTx/>
                <a:uFillTx/>
                <a:latin typeface="Calibri"/>
                <a:ea typeface="+mn-ea"/>
                <a:cs typeface="+mn-cs"/>
              </a:rPr>
              <a:t> </a:t>
            </a:r>
            <a:fld id="{7AD3BDD9-BC64-4217-9219-51598356692E}" type="slidenum">
              <a:rPr kumimoji="0" lang="en-GB" altLang="ru-RU" sz="14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GB" altLang="ru-RU" sz="14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Выноска со стрелкой вниз 3"/>
          <p:cNvSpPr/>
          <p:nvPr/>
        </p:nvSpPr>
        <p:spPr>
          <a:xfrm>
            <a:off x="971600" y="548680"/>
            <a:ext cx="7632848" cy="1512168"/>
          </a:xfrm>
          <a:prstGeom prst="downArrowCallout">
            <a:avLst/>
          </a:prstGeom>
          <a:solidFill>
            <a:schemeClr val="accent3">
              <a:lumMod val="20000"/>
              <a:lumOff val="80000"/>
            </a:schemeClr>
          </a:solid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3200" b="1" i="0" u="none" strike="noStrike" kern="1200" cap="none" spc="0" normalizeH="0" baseline="0" noProof="0" dirty="0" smtClean="0">
                <a:ln>
                  <a:noFill/>
                </a:ln>
                <a:solidFill>
                  <a:srgbClr val="FF0000"/>
                </a:solidFill>
                <a:effectLst/>
                <a:uLnTx/>
                <a:uFillTx/>
                <a:latin typeface="Calibri"/>
                <a:ea typeface="+mn-ea"/>
                <a:cs typeface="+mn-cs"/>
              </a:rPr>
              <a:t>Гранты в форме субсидий из федерального бюджета</a:t>
            </a:r>
            <a:endParaRPr kumimoji="0" lang="ru-RU" sz="3200" b="1" i="0" u="none" strike="noStrike" kern="1200" cap="none" spc="0" normalizeH="0" baseline="0" noProof="0" dirty="0">
              <a:ln>
                <a:noFill/>
              </a:ln>
              <a:solidFill>
                <a:srgbClr val="FF0000"/>
              </a:solidFill>
              <a:effectLst/>
              <a:uLnTx/>
              <a:uFillTx/>
              <a:latin typeface="Calibri"/>
              <a:ea typeface="+mn-ea"/>
              <a:cs typeface="+mn-cs"/>
            </a:endParaRPr>
          </a:p>
        </p:txBody>
      </p:sp>
      <p:sp>
        <p:nvSpPr>
          <p:cNvPr id="5" name="Блок-схема: подготовка 4"/>
          <p:cNvSpPr/>
          <p:nvPr/>
        </p:nvSpPr>
        <p:spPr>
          <a:xfrm>
            <a:off x="827584" y="2780928"/>
            <a:ext cx="7776864" cy="3168352"/>
          </a:xfrm>
          <a:prstGeom prst="flowChartPreparation">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3600" b="1" i="0" u="none" strike="noStrike" kern="1200" cap="none" spc="0" normalizeH="0" baseline="0" noProof="0" dirty="0" smtClean="0">
                <a:ln>
                  <a:noFill/>
                </a:ln>
                <a:solidFill>
                  <a:srgbClr val="FF0000"/>
                </a:solidFill>
                <a:effectLst/>
                <a:uLnTx/>
                <a:uFillTx/>
                <a:latin typeface="Arial" panose="020B0604020202020204" pitchFamily="34" charset="0"/>
                <a:ea typeface="+mn-ea"/>
                <a:cs typeface="Arial" panose="020B0604020202020204" pitchFamily="34" charset="0"/>
              </a:rPr>
              <a:t>МОНИТОРИНГ</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3600" b="1" i="0" u="none" strike="noStrike" kern="1200" cap="none" spc="0" normalizeH="0" baseline="0" noProof="0" dirty="0" smtClean="0">
                <a:ln>
                  <a:noFill/>
                </a:ln>
                <a:solidFill>
                  <a:srgbClr val="FF0000"/>
                </a:solidFill>
                <a:effectLst/>
                <a:uLnTx/>
                <a:uFillTx/>
                <a:latin typeface="Arial" panose="020B0604020202020204" pitchFamily="34" charset="0"/>
                <a:ea typeface="+mn-ea"/>
                <a:cs typeface="Arial" panose="020B0604020202020204" pitchFamily="34" charset="0"/>
              </a:rPr>
              <a:t>реализации плана мероприятий по достижению результата</a:t>
            </a:r>
            <a:endParaRPr kumimoji="0" lang="ru-RU" sz="36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81625713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Номер слайда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altLang="ru-RU" sz="1200" b="0" i="0" u="none" strike="noStrike" kern="1200" cap="none" spc="0" normalizeH="0" baseline="0" noProof="0" smtClean="0">
                <a:ln>
                  <a:noFill/>
                </a:ln>
                <a:solidFill>
                  <a:srgbClr val="898989"/>
                </a:solidFill>
                <a:effectLst/>
                <a:uLnTx/>
                <a:uFillTx/>
                <a:latin typeface="Calibri"/>
                <a:ea typeface="+mn-ea"/>
                <a:cs typeface="Arial" pitchFamily="34" charset="0"/>
              </a:rPr>
              <a:t>СЛАЙД</a:t>
            </a:r>
            <a:r>
              <a:rPr kumimoji="0" lang="en-GB" altLang="ru-RU" sz="1400" b="0" i="0" u="none" strike="noStrike" kern="1200" cap="none" spc="0" normalizeH="0" baseline="0" noProof="0" smtClean="0">
                <a:ln>
                  <a:noFill/>
                </a:ln>
                <a:solidFill>
                  <a:srgbClr val="898989"/>
                </a:solidFill>
                <a:effectLst/>
                <a:uLnTx/>
                <a:uFillTx/>
                <a:latin typeface="Calibri"/>
                <a:ea typeface="+mn-ea"/>
                <a:cs typeface="Arial" pitchFamily="34" charset="0"/>
              </a:rPr>
              <a:t> </a:t>
            </a:r>
            <a:fld id="{7AD3BDD9-BC64-4217-9219-51598356692E}" type="slidenum">
              <a:rPr kumimoji="0" lang="en-GB" altLang="ru-RU" sz="1400" b="0" i="0" u="none" strike="noStrike" kern="1200" cap="none" spc="0" normalizeH="0" baseline="0" noProof="0" smtClean="0">
                <a:ln>
                  <a:noFill/>
                </a:ln>
                <a:solidFill>
                  <a:srgbClr val="898989"/>
                </a:solidFill>
                <a:effectLst/>
                <a:uLnTx/>
                <a:uFillTx/>
                <a:latin typeface="Calibri"/>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GB" altLang="ru-RU" sz="1400" b="0" i="0" u="none" strike="noStrike" kern="1200" cap="none" spc="0" normalizeH="0" baseline="0" noProof="0">
              <a:ln>
                <a:noFill/>
              </a:ln>
              <a:solidFill>
                <a:srgbClr val="898989"/>
              </a:solidFill>
              <a:effectLst/>
              <a:uLnTx/>
              <a:uFillTx/>
              <a:latin typeface="Calibri"/>
              <a:ea typeface="+mn-ea"/>
              <a:cs typeface="Arial" pitchFamily="34" charset="0"/>
            </a:endParaRPr>
          </a:p>
        </p:txBody>
      </p:sp>
      <p:pic>
        <p:nvPicPr>
          <p:cNvPr id="5" name="Рисунок 4"/>
          <p:cNvPicPr>
            <a:picLocks noChangeAspect="1"/>
          </p:cNvPicPr>
          <p:nvPr/>
        </p:nvPicPr>
        <p:blipFill>
          <a:blip r:embed="rId2"/>
          <a:stretch>
            <a:fillRect/>
          </a:stretch>
        </p:blipFill>
        <p:spPr>
          <a:xfrm>
            <a:off x="179512" y="332656"/>
            <a:ext cx="8879110" cy="5769444"/>
          </a:xfrm>
          <a:prstGeom prst="rect">
            <a:avLst/>
          </a:prstGeom>
        </p:spPr>
      </p:pic>
    </p:spTree>
    <p:extLst>
      <p:ext uri="{BB962C8B-B14F-4D97-AF65-F5344CB8AC3E}">
        <p14:creationId xmlns:p14="http://schemas.microsoft.com/office/powerpoint/2010/main" val="121991497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0" y="-27384"/>
            <a:ext cx="9144000" cy="1047021"/>
          </a:xfrm>
          <a:prstGeom prst="rect">
            <a:avLst/>
          </a:prstGeom>
          <a:blipFill dpi="0" rotWithShape="1">
            <a:blip r:embed="rId2" cstate="print">
              <a:alphaModFix amt="29000"/>
              <a:duotone>
                <a:schemeClr val="bg2">
                  <a:shade val="45000"/>
                  <a:satMod val="135000"/>
                </a:schemeClr>
                <a:prstClr val="white"/>
              </a:duotone>
              <a:extLst/>
            </a:blip>
            <a:srcRect/>
            <a:stretch>
              <a:fillRect/>
            </a:stretch>
          </a:blipFill>
          <a:ln>
            <a:noFill/>
          </a:ln>
          <a:effectLst>
            <a:outerShdw blurRad="533400" dir="5400000" sx="1000" sy="1000" algn="ctr" rotWithShape="0">
              <a:srgbClr val="000000">
                <a:alpha val="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rtlCol="0" anchor="ctr"/>
          <a:lstStyle/>
          <a:p>
            <a:pPr marL="0" marR="0" lvl="0" indent="0" algn="ctr" defTabSz="456044"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3" name="Прямоугольник 2"/>
          <p:cNvSpPr/>
          <p:nvPr/>
        </p:nvSpPr>
        <p:spPr>
          <a:xfrm>
            <a:off x="467544" y="116632"/>
            <a:ext cx="8208912" cy="830997"/>
          </a:xfrm>
          <a:prstGeom prst="rect">
            <a:avLst/>
          </a:prstGeom>
        </p:spPr>
        <p:txBody>
          <a:bodyPr wrap="square">
            <a:spAutoFit/>
          </a:bodyPr>
          <a:lstStyle/>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2400" b="1" i="1" u="none" strike="noStrike" kern="1200" cap="none" spc="0" normalizeH="0" baseline="0" noProof="0" dirty="0" smtClean="0">
                <a:ln>
                  <a:noFill/>
                </a:ln>
                <a:solidFill>
                  <a:prstClr val="black"/>
                </a:solidFill>
                <a:effectLst/>
                <a:uLnTx/>
                <a:uFillTx/>
                <a:latin typeface="Calibri"/>
                <a:ea typeface="+mn-ea"/>
                <a:cs typeface="+mn-cs"/>
              </a:rPr>
              <a:t>ПРИКАЗ МИНФИНА РОССИИ </a:t>
            </a:r>
            <a:r>
              <a:rPr kumimoji="0" lang="ru-RU" sz="2400" b="1" i="1" u="none" strike="noStrike" kern="1200" cap="none" spc="0" normalizeH="0" baseline="0" noProof="0" dirty="0" smtClean="0">
                <a:ln>
                  <a:noFill/>
                </a:ln>
                <a:solidFill>
                  <a:srgbClr val="00CC66"/>
                </a:solidFill>
                <a:effectLst/>
                <a:uLnTx/>
                <a:uFillTx/>
                <a:latin typeface="Calibri"/>
                <a:ea typeface="+mn-ea"/>
                <a:cs typeface="+mn-cs"/>
              </a:rPr>
              <a:t>114н</a:t>
            </a:r>
            <a:r>
              <a:rPr kumimoji="0" lang="ru-RU" sz="2400" b="1" i="1" u="none" strike="sngStrike" kern="1200" cap="none" spc="0" normalizeH="0" baseline="0" noProof="0" dirty="0" smtClean="0">
                <a:ln>
                  <a:noFill/>
                </a:ln>
                <a:solidFill>
                  <a:srgbClr val="FF0000"/>
                </a:solidFill>
                <a:effectLst/>
                <a:uLnTx/>
                <a:uFillTx/>
                <a:latin typeface="Calibri"/>
                <a:ea typeface="+mn-ea"/>
                <a:cs typeface="+mn-cs"/>
              </a:rPr>
              <a:t> </a:t>
            </a:r>
          </a:p>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2400" b="1" i="1" u="none" strike="noStrike" kern="1200" cap="none" spc="0" normalizeH="0" baseline="0" noProof="0" smtClean="0">
                <a:ln>
                  <a:noFill/>
                </a:ln>
                <a:solidFill>
                  <a:srgbClr val="FF0000"/>
                </a:solidFill>
                <a:effectLst/>
                <a:uLnTx/>
                <a:uFillTx/>
                <a:latin typeface="Calibri"/>
                <a:ea typeface="+mn-ea"/>
                <a:cs typeface="+mn-cs"/>
              </a:rPr>
              <a:t>Дополнительная </a:t>
            </a:r>
            <a:r>
              <a:rPr kumimoji="0" lang="ru-RU" sz="2400" b="1" i="1" u="none" strike="noStrike" kern="1200" cap="none" spc="0" normalizeH="0" baseline="0" noProof="0" dirty="0" smtClean="0">
                <a:ln>
                  <a:noFill/>
                </a:ln>
                <a:solidFill>
                  <a:srgbClr val="FF0000"/>
                </a:solidFill>
                <a:effectLst/>
                <a:uLnTx/>
                <a:uFillTx/>
                <a:latin typeface="Calibri"/>
                <a:ea typeface="+mn-ea"/>
                <a:cs typeface="+mn-cs"/>
              </a:rPr>
              <a:t>оцифрованная</a:t>
            </a:r>
            <a:r>
              <a:rPr kumimoji="0" lang="ru-RU" sz="2400" b="1" i="1" u="none" strike="noStrike" kern="1200" cap="none" spc="0" normalizeH="0" noProof="0" dirty="0" smtClean="0">
                <a:ln>
                  <a:noFill/>
                </a:ln>
                <a:solidFill>
                  <a:srgbClr val="FF0000"/>
                </a:solidFill>
                <a:effectLst/>
                <a:uLnTx/>
                <a:uFillTx/>
                <a:latin typeface="Calibri"/>
                <a:ea typeface="+mn-ea"/>
                <a:cs typeface="+mn-cs"/>
              </a:rPr>
              <a:t> форма</a:t>
            </a:r>
            <a:endParaRPr kumimoji="0" lang="ru-RU" sz="2400" b="1" i="1" u="none" strike="noStrike" kern="1200" cap="none" spc="0" normalizeH="0" baseline="0" noProof="0" dirty="0">
              <a:ln>
                <a:noFill/>
              </a:ln>
              <a:solidFill>
                <a:srgbClr val="FF0000"/>
              </a:solidFill>
              <a:effectLst/>
              <a:uLnTx/>
              <a:uFillTx/>
              <a:latin typeface="Calibri"/>
              <a:ea typeface="+mn-ea"/>
              <a:cs typeface="+mn-cs"/>
            </a:endParaRPr>
          </a:p>
        </p:txBody>
      </p:sp>
      <p:pic>
        <p:nvPicPr>
          <p:cNvPr id="5" name="Рисунок 4"/>
          <p:cNvPicPr>
            <a:picLocks noChangeAspect="1"/>
          </p:cNvPicPr>
          <p:nvPr/>
        </p:nvPicPr>
        <p:blipFill>
          <a:blip r:embed="rId3"/>
          <a:stretch>
            <a:fillRect/>
          </a:stretch>
        </p:blipFill>
        <p:spPr>
          <a:xfrm>
            <a:off x="107504" y="1052736"/>
            <a:ext cx="8784976" cy="5797077"/>
          </a:xfrm>
          <a:prstGeom prst="rect">
            <a:avLst/>
          </a:prstGeom>
        </p:spPr>
      </p:pic>
      <p:sp>
        <p:nvSpPr>
          <p:cNvPr id="6" name="Прямоугольник 5"/>
          <p:cNvSpPr/>
          <p:nvPr/>
        </p:nvSpPr>
        <p:spPr>
          <a:xfrm>
            <a:off x="755576" y="3501008"/>
            <a:ext cx="7488832" cy="1080120"/>
          </a:xfrm>
          <a:prstGeom prst="rect">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6044"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44141286"/>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38478" y="946456"/>
            <a:ext cx="8376872" cy="504276"/>
          </a:xfrm>
        </p:spPr>
        <p:txBody>
          <a:bodyPr>
            <a:normAutofit fontScale="90000"/>
          </a:bodyPr>
          <a:lstStyle/>
          <a:p>
            <a:r>
              <a:rPr lang="ru-RU" dirty="0" smtClean="0"/>
              <a:t>  </a:t>
            </a:r>
            <a:endParaRPr lang="ru-RU" dirty="0"/>
          </a:p>
        </p:txBody>
      </p:sp>
      <p:sp>
        <p:nvSpPr>
          <p:cNvPr id="3" name="Объект 2"/>
          <p:cNvSpPr>
            <a:spLocks noGrp="1"/>
          </p:cNvSpPr>
          <p:nvPr>
            <p:ph idx="1"/>
          </p:nvPr>
        </p:nvSpPr>
        <p:spPr>
          <a:xfrm>
            <a:off x="35496" y="1039253"/>
            <a:ext cx="9006273" cy="4333963"/>
          </a:xfrm>
        </p:spPr>
        <p:txBody>
          <a:bodyPr>
            <a:normAutofit lnSpcReduction="10000"/>
          </a:bodyPr>
          <a:lstStyle/>
          <a:p>
            <a:pPr marL="0" indent="0" algn="just">
              <a:buNone/>
            </a:pPr>
            <a:r>
              <a:rPr lang="ru-RU" dirty="0"/>
              <a:t> </a:t>
            </a:r>
            <a:r>
              <a:rPr lang="ru-RU" dirty="0" smtClean="0"/>
              <a:t>         </a:t>
            </a:r>
            <a:r>
              <a:rPr lang="ru-RU" b="1" dirty="0"/>
              <a:t>Статья </a:t>
            </a:r>
            <a:r>
              <a:rPr lang="ru-RU" b="1" dirty="0" smtClean="0"/>
              <a:t>10</a:t>
            </a:r>
          </a:p>
          <a:p>
            <a:pPr marL="0" indent="0" algn="just">
              <a:buNone/>
            </a:pPr>
            <a:endParaRPr lang="ru-RU" dirty="0"/>
          </a:p>
          <a:p>
            <a:pPr marL="0" indent="0" algn="just">
              <a:buNone/>
            </a:pPr>
            <a:r>
              <a:rPr lang="ru-RU" dirty="0" smtClean="0"/>
              <a:t>       22</a:t>
            </a:r>
            <a:r>
              <a:rPr lang="ru-RU" dirty="0"/>
              <a:t>. Установить, что государственное (муниципальное) задание, установленное в отношении государственных (муниципальных) учреждений на 2022 год, не признается невыполненным в случае </a:t>
            </a:r>
            <a:r>
              <a:rPr lang="ru-RU" dirty="0" err="1"/>
              <a:t>недостижения</a:t>
            </a:r>
            <a:r>
              <a:rPr lang="ru-RU" dirty="0"/>
              <a:t> (превышения допустимого (возможного) отклонения) показателей государственного (муниципального) задания, характеризующих качество и (или) объем оказываемых государственных (муниципальных) услуг (выполняемых работ), в связи с приостановлением (ограничением) в 2022 году деятельности указанных учреждений, </a:t>
            </a:r>
            <a:r>
              <a:rPr lang="ru-RU" sz="2400" dirty="0"/>
              <a:t>связанным с профилактикой и устранением последствий распространения </a:t>
            </a:r>
            <a:r>
              <a:rPr lang="ru-RU" sz="2400" dirty="0" err="1"/>
              <a:t>коронавирусной</a:t>
            </a:r>
            <a:r>
              <a:rPr lang="ru-RU" sz="2400" dirty="0"/>
              <a:t> инфекции, </a:t>
            </a:r>
            <a:r>
              <a:rPr lang="ru-RU" sz="2400" b="1" dirty="0">
                <a:solidFill>
                  <a:srgbClr val="0070C0"/>
                </a:solidFill>
              </a:rPr>
              <a:t>в связи с введением режима временного ограничения полетов в аэропорты юга и центральной части </a:t>
            </a:r>
            <a:r>
              <a:rPr lang="ru-RU" sz="2400" b="1" dirty="0" smtClean="0">
                <a:solidFill>
                  <a:srgbClr val="0070C0"/>
                </a:solidFill>
              </a:rPr>
              <a:t>РФ, </a:t>
            </a:r>
            <a:r>
              <a:rPr lang="ru-RU" sz="2400" b="1" dirty="0">
                <a:solidFill>
                  <a:srgbClr val="0070C0"/>
                </a:solidFill>
              </a:rPr>
              <a:t>а также в иных случаях, установленных Правительством </a:t>
            </a:r>
            <a:r>
              <a:rPr lang="ru-RU" sz="2400" b="1" dirty="0" smtClean="0">
                <a:solidFill>
                  <a:srgbClr val="0070C0"/>
                </a:solidFill>
              </a:rPr>
              <a:t>РФ</a:t>
            </a:r>
            <a:r>
              <a:rPr lang="ru-RU" dirty="0" smtClean="0"/>
              <a:t>.</a:t>
            </a:r>
            <a:endParaRPr lang="ru-RU" dirty="0"/>
          </a:p>
        </p:txBody>
      </p:sp>
    </p:spTree>
    <p:extLst>
      <p:ext uri="{BB962C8B-B14F-4D97-AF65-F5344CB8AC3E}">
        <p14:creationId xmlns:p14="http://schemas.microsoft.com/office/powerpoint/2010/main" val="60839396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Номер слайда 3"/>
          <p:cNvSpPr>
            <a:spLocks noGrp="1"/>
          </p:cNvSpPr>
          <p:nvPr>
            <p:ph type="sldNum" sz="quarter" idx="4294967295"/>
          </p:nvPr>
        </p:nvSpPr>
        <p:spPr>
          <a:xfrm>
            <a:off x="0" y="0"/>
            <a:ext cx="0" cy="0"/>
          </a:xfrm>
        </p:spPr>
        <p:txBody>
          <a:bodyPr/>
          <a:lstStyle/>
          <a:p>
            <a:pPr marL="0" marR="0" lvl="0" indent="0" algn="r" defTabSz="456044" rtl="0" eaLnBrk="1" fontAlgn="auto" latinLnBrk="0" hangingPunct="1">
              <a:lnSpc>
                <a:spcPct val="100000"/>
              </a:lnSpc>
              <a:spcBef>
                <a:spcPts val="0"/>
              </a:spcBef>
              <a:spcAft>
                <a:spcPts val="0"/>
              </a:spcAft>
              <a:buClrTx/>
              <a:buSzTx/>
              <a:buFontTx/>
              <a:buNone/>
              <a:tabLst/>
              <a:defRPr/>
            </a:pPr>
            <a:fld id="{20B5D963-1B0A-489A-A2F2-770BD17190DE}"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456044" rtl="0" eaLnBrk="1" fontAlgn="auto" latinLnBrk="0" hangingPunct="1">
                <a:lnSpc>
                  <a:spcPct val="100000"/>
                </a:lnSpc>
                <a:spcBef>
                  <a:spcPts val="0"/>
                </a:spcBef>
                <a:spcAft>
                  <a:spcPts val="0"/>
                </a:spcAft>
                <a:buClrTx/>
                <a:buSzTx/>
                <a:buFontTx/>
                <a:buNone/>
                <a:tabLst/>
                <a:defRPr/>
              </a:pPr>
              <a:t>30</a:t>
            </a:fld>
            <a:endParaRPr kumimoji="0" lang="ru-RU"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Прямоугольник 4"/>
          <p:cNvSpPr/>
          <p:nvPr/>
        </p:nvSpPr>
        <p:spPr>
          <a:xfrm>
            <a:off x="1" y="0"/>
            <a:ext cx="9055290" cy="4622804"/>
          </a:xfrm>
          <a:prstGeom prst="rect">
            <a:avLst/>
          </a:prstGeom>
        </p:spPr>
        <p:txBody>
          <a:bodyPr wrap="square">
            <a:spAutoFit/>
          </a:bodyPr>
          <a:lstStyle/>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1400" b="1"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УВЕДОМЛЕНИЕ</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о расторжении соглашения о предоставлении федеральному бюджетному </a:t>
            </a:r>
            <a:b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br>
            <a: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или автономному учреждению субсидии в соответствии с абзацем вторым пункта 1 статьи 78</a:t>
            </a:r>
            <a:r>
              <a:rPr kumimoji="0" lang="ru-RU" sz="1400" b="1" i="0" u="none" strike="noStrike" kern="1200" cap="none" spc="0" normalizeH="0" baseline="3000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1</a:t>
            </a:r>
            <a: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Бюджетного кодекса Российской Федерации</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от «___» _________20__г. № _______ </a:t>
            </a:r>
            <a:r>
              <a:rPr kumimoji="0" lang="ru-RU" sz="1400" b="1"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в </a:t>
            </a:r>
            <a: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одностороннем порядке</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450215" algn="just" defTabSz="456044" rtl="0" eaLnBrk="1" fontAlgn="auto" latinLnBrk="0" hangingPunct="1">
              <a:lnSpc>
                <a:spcPct val="100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endParaRPr kumimoji="0" lang="ru-RU" sz="10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450215" algn="just" defTabSz="456044" rtl="0" eaLnBrk="1" fontAlgn="auto" latinLnBrk="0" hangingPunct="1">
              <a:lnSpc>
                <a:spcPct val="100000"/>
              </a:lnSpc>
              <a:spcBef>
                <a:spcPts val="0"/>
              </a:spcBef>
              <a:spcAft>
                <a:spcPts val="0"/>
              </a:spcAft>
              <a:buClrTx/>
              <a:buSzTx/>
              <a:buFontTx/>
              <a:buNone/>
              <a:tabLst/>
              <a:defRPr/>
            </a:pPr>
            <a:r>
              <a:rPr kumimoji="0" lang="ru-RU" sz="14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«__» </a:t>
            </a: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________ 20___ г. между </a:t>
            </a:r>
            <a:r>
              <a:rPr kumimoji="0" lang="ru-RU" sz="14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______________________________________________________  ,</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180340" marR="0" lvl="0" indent="-90170" algn="ctr" defTabSz="456044" rtl="0" eaLnBrk="1" fontAlgn="auto" latinLnBrk="0" hangingPunct="1">
              <a:lnSpc>
                <a:spcPct val="100000"/>
              </a:lnSpc>
              <a:spcBef>
                <a:spcPts val="0"/>
              </a:spcBef>
              <a:spcAft>
                <a:spcPts val="0"/>
              </a:spcAft>
              <a:buClrTx/>
              <a:buSzTx/>
              <a:buFontTx/>
              <a:buNone/>
              <a:tabLst/>
              <a:defRPr/>
            </a:pPr>
            <a:r>
              <a:rPr kumimoji="0" lang="ru-RU" sz="1000" b="0" i="1"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ru-RU" sz="1000" b="0" i="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наименование федерального органа исполнительной власти (федерального государственного органа, иной организации), </a:t>
            </a:r>
            <a:r>
              <a:rPr kumimoji="0" lang="ru-RU" sz="1000" b="0" i="1"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осуществляющего </a:t>
            </a:r>
            <a:r>
              <a:rPr kumimoji="0" lang="ru-RU" sz="1000" b="0" i="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функции и полномочия учредителя в отношении федерального бюджетного </a:t>
            </a:r>
            <a:r>
              <a:rPr kumimoji="0" lang="ru-RU" sz="1000" b="0" i="1"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или </a:t>
            </a:r>
            <a:r>
              <a:rPr kumimoji="0" lang="ru-RU" sz="1000" b="0" i="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автономного учреждения </a:t>
            </a:r>
            <a:r>
              <a:rPr kumimoji="0" lang="ru-RU" sz="1000" b="0" i="1"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a:t>
            </a:r>
          </a:p>
          <a:p>
            <a:pPr marL="180340" marR="0" lvl="0" indent="-90170" algn="ctr" defTabSz="456044" rtl="0" eaLnBrk="1" fontAlgn="auto" latinLnBrk="0" hangingPunct="1">
              <a:lnSpc>
                <a:spcPct val="100000"/>
              </a:lnSpc>
              <a:spcBef>
                <a:spcPts val="0"/>
              </a:spcBef>
              <a:spcAft>
                <a:spcPts val="0"/>
              </a:spcAft>
              <a:buClrTx/>
              <a:buSzTx/>
              <a:buFontTx/>
              <a:buNone/>
              <a:tabLst/>
              <a:defRPr/>
            </a:pPr>
            <a:r>
              <a:rPr kumimoji="0" lang="ru-RU" sz="1000" b="0" i="1"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ru-RU" sz="1000" b="0" i="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Фонд пенсионного и социального страхования Российской Федерации)</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just" defTabSz="456044" rtl="0" eaLnBrk="1" fontAlgn="auto" latinLnBrk="0" hangingPunct="1">
              <a:lnSpc>
                <a:spcPct val="115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именуемый в дальнейшем «Учредитель», и</a:t>
            </a:r>
            <a:r>
              <a:rPr kumimoji="0" lang="ru-RU" sz="14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_______________________________________________,</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1000" b="0" i="1"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ru-RU" sz="1000" b="0" i="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наименование федерального бюджетного </a:t>
            </a:r>
            <a:r>
              <a:rPr kumimoji="0" lang="ru-RU" sz="1000" b="0" i="1"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или </a:t>
            </a:r>
            <a:r>
              <a:rPr kumimoji="0" lang="ru-RU" sz="1000" b="0" i="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автономного учреждения)</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just" defTabSz="456044" rtl="0" eaLnBrk="1" fontAlgn="auto" latinLnBrk="0" hangingPunct="1">
              <a:lnSpc>
                <a:spcPct val="115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именуемое в дальнейшем «Учреждение», было </a:t>
            </a: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заключено </a:t>
            </a:r>
            <a:r>
              <a:rPr kumimoji="0" lang="ru-RU" sz="1400" b="0" i="0" u="none" strike="noStrike" kern="1200" cap="none" spc="0" normalizeH="0" baseline="0" noProof="0" dirty="0" smtClean="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соглашение о </a:t>
            </a: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предоставлении федеральному бюджетному или автономному учреждению субсидии в соответствии с абзацем вторым пункта 1 статьи 78</a:t>
            </a:r>
            <a:r>
              <a:rPr kumimoji="0" lang="ru-RU" sz="1400" b="0" i="0" u="none" strike="noStrike" kern="1200" cap="none" spc="0" normalizeH="0" baseline="3000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1</a:t>
            </a: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a:t>
            </a:r>
            <a:r>
              <a:rPr kumimoji="0" lang="ru-RU" sz="1400" b="0" i="0" u="none" strike="noStrike" kern="1200" cap="none" spc="0" normalizeH="0" baseline="0" noProof="0" dirty="0" smtClean="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БК РФ  </a:t>
            </a:r>
            <a:r>
              <a:rPr kumimoji="0" lang="ru-RU" sz="14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_____________ (далее – Соглашение).</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450215" algn="just" defTabSz="456044" rtl="0" eaLnBrk="1" fontAlgn="auto" latinLnBrk="0" hangingPunct="1">
              <a:lnSpc>
                <a:spcPct val="115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В соответствии с пунктом _____ Соглашения Учреждение должно было исполнить следующие обязательства: ______________________________________, однако указанные обязательства Учреждением не исполнены.</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450215" algn="just" defTabSz="456044" rtl="0" eaLnBrk="1" fontAlgn="auto" latinLnBrk="0" hangingPunct="1">
              <a:lnSpc>
                <a:spcPct val="115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В соответствии с пунктом 7.6 Соглашения Учредитель вправе в одностороннем порядке расторгнуть Соглашение в случае </a:t>
            </a:r>
            <a:r>
              <a:rPr kumimoji="0" lang="ru-RU" sz="14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______________________________________________________________________.</a:t>
            </a:r>
            <a:endParaRPr kumimoji="0" lang="ru-RU" sz="10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450215" algn="just" defTabSz="456044" rtl="0" eaLnBrk="1" fontAlgn="auto" latinLnBrk="0" hangingPunct="1">
              <a:lnSpc>
                <a:spcPct val="115000"/>
              </a:lnSpc>
              <a:spcBef>
                <a:spcPts val="0"/>
              </a:spcBef>
              <a:spcAft>
                <a:spcPts val="0"/>
              </a:spcAft>
              <a:buClrTx/>
              <a:buSzTx/>
              <a:buFontTx/>
              <a:buNone/>
              <a:tabLst/>
              <a:defRPr/>
            </a:pPr>
            <a:r>
              <a:rPr kumimoji="0" lang="ru-RU" sz="1000" b="0" i="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ru-RU" sz="1000" b="0" i="1"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ru-RU" sz="1000" b="0" i="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причина расторжения Соглашения</a:t>
            </a:r>
            <a:r>
              <a:rPr kumimoji="0" lang="ru-RU" sz="1000" b="0" i="1"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Выноска со стрелкой вверх 5"/>
          <p:cNvSpPr/>
          <p:nvPr/>
        </p:nvSpPr>
        <p:spPr>
          <a:xfrm>
            <a:off x="0" y="4622804"/>
            <a:ext cx="9143999" cy="2235196"/>
          </a:xfrm>
          <a:prstGeom prst="upArrowCallout">
            <a:avLst>
              <a:gd name="adj1" fmla="val 25000"/>
              <a:gd name="adj2" fmla="val 25000"/>
              <a:gd name="adj3" fmla="val 15841"/>
              <a:gd name="adj4" fmla="val 78105"/>
            </a:avLst>
          </a:prstGeom>
          <a:solidFill>
            <a:schemeClr val="accent3">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6044" rtl="0" eaLnBrk="1" fontAlgn="auto" latinLnBrk="0" hangingPunct="1">
              <a:lnSpc>
                <a:spcPct val="100000"/>
              </a:lnSpc>
              <a:spcBef>
                <a:spcPts val="0"/>
              </a:spcBef>
              <a:spcAft>
                <a:spcPts val="0"/>
              </a:spcAft>
              <a:buClrTx/>
              <a:buSzTx/>
              <a:buFontTx/>
              <a:buNone/>
              <a:tabLst/>
              <a:defRPr/>
            </a:pPr>
            <a:r>
              <a:rPr kumimoji="0" lang="ru-RU" sz="1400" b="0" i="0" u="none" strike="noStrike" kern="1200" cap="none" spc="0" normalizeH="0" baseline="0" noProof="0" dirty="0">
                <a:ln>
                  <a:noFill/>
                </a:ln>
                <a:solidFill>
                  <a:srgbClr val="4F81BD">
                    <a:lumMod val="75000"/>
                  </a:srgbClr>
                </a:solidFill>
                <a:effectLst/>
                <a:uLnTx/>
                <a:uFillTx/>
                <a:latin typeface="Arial" panose="020B0604020202020204" pitchFamily="34" charset="0"/>
                <a:ea typeface="+mn-ea"/>
                <a:cs typeface="Arial" panose="020B0604020202020204" pitchFamily="34" charset="0"/>
              </a:rPr>
              <a:t>7.6. Расторжение настоящего Соглашения Учредителем в одностороннем порядке возможно в случаях:</a:t>
            </a:r>
          </a:p>
          <a:p>
            <a:pPr marL="0" marR="0" lvl="0" indent="0" algn="l" defTabSz="456044" rtl="0" eaLnBrk="1" fontAlgn="auto" latinLnBrk="0" hangingPunct="1">
              <a:lnSpc>
                <a:spcPct val="100000"/>
              </a:lnSpc>
              <a:spcBef>
                <a:spcPts val="0"/>
              </a:spcBef>
              <a:spcAft>
                <a:spcPts val="0"/>
              </a:spcAft>
              <a:buClrTx/>
              <a:buSzTx/>
              <a:buFontTx/>
              <a:buNone/>
              <a:tabLst/>
              <a:defRPr/>
            </a:pPr>
            <a:r>
              <a:rPr kumimoji="0" lang="ru-RU" sz="1400" b="0" i="0" u="none" strike="noStrike" kern="1200" cap="none" spc="0" normalizeH="0" baseline="0" noProof="0" dirty="0">
                <a:ln>
                  <a:noFill/>
                </a:ln>
                <a:solidFill>
                  <a:srgbClr val="4F81BD">
                    <a:lumMod val="75000"/>
                  </a:srgbClr>
                </a:solidFill>
                <a:effectLst/>
                <a:uLnTx/>
                <a:uFillTx/>
                <a:latin typeface="Arial" panose="020B0604020202020204" pitchFamily="34" charset="0"/>
                <a:ea typeface="+mn-ea"/>
                <a:cs typeface="Arial" panose="020B0604020202020204" pitchFamily="34" charset="0"/>
              </a:rPr>
              <a:t>7.6.1. прекращения деятельности Учреждения при реорганизации или ликвидации;</a:t>
            </a:r>
          </a:p>
          <a:p>
            <a:pPr marL="0" marR="0" lvl="0" indent="0" algn="l" defTabSz="456044" rtl="0" eaLnBrk="1" fontAlgn="auto" latinLnBrk="0" hangingPunct="1">
              <a:lnSpc>
                <a:spcPct val="100000"/>
              </a:lnSpc>
              <a:spcBef>
                <a:spcPts val="0"/>
              </a:spcBef>
              <a:spcAft>
                <a:spcPts val="0"/>
              </a:spcAft>
              <a:buClrTx/>
              <a:buSzTx/>
              <a:buFontTx/>
              <a:buNone/>
              <a:tabLst/>
              <a:defRPr/>
            </a:pPr>
            <a:r>
              <a:rPr kumimoji="0" lang="ru-RU" sz="1400" b="0" i="0" u="none" strike="noStrike" kern="1200" cap="none" spc="0" normalizeH="0" baseline="0" noProof="0" dirty="0">
                <a:ln>
                  <a:noFill/>
                </a:ln>
                <a:solidFill>
                  <a:srgbClr val="4F81BD">
                    <a:lumMod val="75000"/>
                  </a:srgbClr>
                </a:solidFill>
                <a:effectLst/>
                <a:uLnTx/>
                <a:uFillTx/>
                <a:latin typeface="Arial" panose="020B0604020202020204" pitchFamily="34" charset="0"/>
                <a:ea typeface="+mn-ea"/>
                <a:cs typeface="Arial" panose="020B0604020202020204" pitchFamily="34" charset="0"/>
              </a:rPr>
              <a:t>7.6.2. нарушения Учреждением целей и условий предоставления Субсидии, установленных Правилами предоставления субсидии и настоящим Соглашением;</a:t>
            </a:r>
          </a:p>
          <a:p>
            <a:pPr marL="0" marR="0" lvl="0" indent="0" algn="l" defTabSz="456044" rtl="0" eaLnBrk="1" fontAlgn="auto" latinLnBrk="0" hangingPunct="1">
              <a:lnSpc>
                <a:spcPct val="100000"/>
              </a:lnSpc>
              <a:spcBef>
                <a:spcPts val="0"/>
              </a:spcBef>
              <a:spcAft>
                <a:spcPts val="0"/>
              </a:spcAft>
              <a:buClrTx/>
              <a:buSzTx/>
              <a:buFontTx/>
              <a:buNone/>
              <a:tabLst/>
              <a:defRPr/>
            </a:pPr>
            <a:r>
              <a:rPr kumimoji="0" lang="ru-RU" sz="1400" b="0" i="0" u="none" strike="noStrike" kern="1200" cap="none" spc="0" normalizeH="0" baseline="0" noProof="0" dirty="0">
                <a:ln>
                  <a:noFill/>
                </a:ln>
                <a:solidFill>
                  <a:srgbClr val="4F81BD">
                    <a:lumMod val="75000"/>
                  </a:srgbClr>
                </a:solidFill>
                <a:effectLst/>
                <a:uLnTx/>
                <a:uFillTx/>
                <a:latin typeface="Arial" panose="020B0604020202020204" pitchFamily="34" charset="0"/>
                <a:ea typeface="+mn-ea"/>
                <a:cs typeface="Arial" panose="020B0604020202020204" pitchFamily="34" charset="0"/>
              </a:rPr>
              <a:t>7.6.3. </a:t>
            </a:r>
            <a:r>
              <a:rPr kumimoji="0" lang="ru-RU" sz="1400" b="0" i="0" u="none" strike="noStrike" kern="1200" cap="none" spc="0" normalizeH="0" baseline="0" noProof="0" dirty="0" err="1">
                <a:ln>
                  <a:noFill/>
                </a:ln>
                <a:solidFill>
                  <a:srgbClr val="4F81BD">
                    <a:lumMod val="75000"/>
                  </a:srgbClr>
                </a:solidFill>
                <a:effectLst/>
                <a:uLnTx/>
                <a:uFillTx/>
                <a:latin typeface="Arial" panose="020B0604020202020204" pitchFamily="34" charset="0"/>
                <a:ea typeface="+mn-ea"/>
                <a:cs typeface="Arial" panose="020B0604020202020204" pitchFamily="34" charset="0"/>
              </a:rPr>
              <a:t>недостижения</a:t>
            </a:r>
            <a:r>
              <a:rPr kumimoji="0" lang="ru-RU" sz="1400" b="0" i="0" u="none" strike="noStrike" kern="1200" cap="none" spc="0" normalizeH="0" baseline="0" noProof="0" dirty="0">
                <a:ln>
                  <a:noFill/>
                </a:ln>
                <a:solidFill>
                  <a:srgbClr val="4F81BD">
                    <a:lumMod val="75000"/>
                  </a:srgbClr>
                </a:solidFill>
                <a:effectLst/>
                <a:uLnTx/>
                <a:uFillTx/>
                <a:latin typeface="Arial" panose="020B0604020202020204" pitchFamily="34" charset="0"/>
                <a:ea typeface="+mn-ea"/>
                <a:cs typeface="Arial" panose="020B0604020202020204" pitchFamily="34" charset="0"/>
              </a:rPr>
              <a:t> Учреждением установленных в соответствии с пунктом 4.1.5 настоящего Соглашения значений результатов предоставления Субсидии;</a:t>
            </a:r>
          </a:p>
          <a:p>
            <a:pPr marL="0" marR="0" lvl="0" indent="0" algn="l" defTabSz="456044" rtl="0" eaLnBrk="1" fontAlgn="auto" latinLnBrk="0" hangingPunct="1">
              <a:lnSpc>
                <a:spcPct val="100000"/>
              </a:lnSpc>
              <a:spcBef>
                <a:spcPts val="0"/>
              </a:spcBef>
              <a:spcAft>
                <a:spcPts val="0"/>
              </a:spcAft>
              <a:buClrTx/>
              <a:buSzTx/>
              <a:buFontTx/>
              <a:buNone/>
              <a:tabLst/>
              <a:defRPr/>
            </a:pPr>
            <a:r>
              <a:rPr kumimoji="0" lang="ru-RU" sz="1400" b="0" i="0" u="none" strike="noStrike" kern="1200" cap="none" spc="0" normalizeH="0" baseline="0" noProof="0" dirty="0">
                <a:ln>
                  <a:noFill/>
                </a:ln>
                <a:solidFill>
                  <a:srgbClr val="4F81BD">
                    <a:lumMod val="75000"/>
                  </a:srgbClr>
                </a:solidFill>
                <a:effectLst/>
                <a:uLnTx/>
                <a:uFillTx/>
                <a:latin typeface="Arial" panose="020B0604020202020204" pitchFamily="34" charset="0"/>
                <a:ea typeface="+mn-ea"/>
                <a:cs typeface="Arial" panose="020B0604020202020204" pitchFamily="34" charset="0"/>
              </a:rPr>
              <a:t>7.6.4. _____________________________________________________________. </a:t>
            </a:r>
            <a:r>
              <a:rPr kumimoji="0" lang="ru-RU" sz="1400" b="0" i="0" u="none" strike="noStrike" kern="1200" cap="none" spc="0" normalizeH="0" baseline="0" noProof="0" dirty="0">
                <a:ln>
                  <a:noFill/>
                </a:ln>
                <a:solidFill>
                  <a:srgbClr val="FF0000"/>
                </a:solidFill>
                <a:effectLst/>
                <a:uLnTx/>
                <a:uFillTx/>
                <a:latin typeface="Calibri"/>
                <a:ea typeface="+mn-ea"/>
                <a:cs typeface="Arial" panose="020B0604020202020204" pitchFamily="34" charset="0"/>
              </a:rPr>
              <a:t> </a:t>
            </a:r>
          </a:p>
        </p:txBody>
      </p:sp>
      <p:sp>
        <p:nvSpPr>
          <p:cNvPr id="7" name="Овал 6"/>
          <p:cNvSpPr/>
          <p:nvPr/>
        </p:nvSpPr>
        <p:spPr>
          <a:xfrm>
            <a:off x="2674961" y="3841845"/>
            <a:ext cx="348018" cy="307074"/>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6044"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70939456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Номер слайда 3"/>
          <p:cNvSpPr>
            <a:spLocks noGrp="1"/>
          </p:cNvSpPr>
          <p:nvPr>
            <p:ph type="sldNum" sz="quarter" idx="4294967295"/>
          </p:nvPr>
        </p:nvSpPr>
        <p:spPr>
          <a:xfrm>
            <a:off x="0" y="0"/>
            <a:ext cx="0" cy="0"/>
          </a:xfrm>
        </p:spPr>
        <p:txBody>
          <a:bodyPr/>
          <a:lstStyle/>
          <a:p>
            <a:pPr marL="0" marR="0" lvl="0" indent="0" algn="r" defTabSz="456044" rtl="0" eaLnBrk="1" fontAlgn="auto" latinLnBrk="0" hangingPunct="1">
              <a:lnSpc>
                <a:spcPct val="100000"/>
              </a:lnSpc>
              <a:spcBef>
                <a:spcPts val="0"/>
              </a:spcBef>
              <a:spcAft>
                <a:spcPts val="0"/>
              </a:spcAft>
              <a:buClrTx/>
              <a:buSzTx/>
              <a:buFontTx/>
              <a:buNone/>
              <a:tabLst/>
              <a:defRPr/>
            </a:pPr>
            <a:fld id="{20B5D963-1B0A-489A-A2F2-770BD17190DE}"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456044" rtl="0" eaLnBrk="1" fontAlgn="auto" latinLnBrk="0" hangingPunct="1">
                <a:lnSpc>
                  <a:spcPct val="100000"/>
                </a:lnSpc>
                <a:spcBef>
                  <a:spcPts val="0"/>
                </a:spcBef>
                <a:spcAft>
                  <a:spcPts val="0"/>
                </a:spcAft>
                <a:buClrTx/>
                <a:buSzTx/>
                <a:buFontTx/>
                <a:buNone/>
                <a:tabLst/>
                <a:defRPr/>
              </a:pPr>
              <a:t>31</a:t>
            </a:fld>
            <a:endParaRPr kumimoji="0" lang="ru-RU"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Прямоугольник 4"/>
          <p:cNvSpPr/>
          <p:nvPr/>
        </p:nvSpPr>
        <p:spPr>
          <a:xfrm>
            <a:off x="1" y="0"/>
            <a:ext cx="9055290" cy="4345805"/>
          </a:xfrm>
          <a:prstGeom prst="rect">
            <a:avLst/>
          </a:prstGeom>
        </p:spPr>
        <p:txBody>
          <a:bodyPr wrap="square">
            <a:spAutoFit/>
          </a:bodyPr>
          <a:lstStyle/>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1400" b="1"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УВЕДОМЛЕНИЕ</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о расторжении соглашения о предоставлении федеральному бюджетному </a:t>
            </a:r>
            <a:b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br>
            <a: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или автономному учреждению субсидии в соответствии с абзацем вторым пункта 1 статьи 78</a:t>
            </a:r>
            <a:r>
              <a:rPr kumimoji="0" lang="ru-RU" sz="1400" b="1" i="0" u="none" strike="noStrike" kern="1200" cap="none" spc="0" normalizeH="0" baseline="3000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1</a:t>
            </a:r>
            <a: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Бюджетного кодекса Российской Федерации</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от «___» _________20__г. № _______ </a:t>
            </a:r>
            <a:r>
              <a:rPr kumimoji="0" lang="ru-RU" sz="1400" b="1"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в </a:t>
            </a:r>
            <a: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одностороннем порядке</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450215" algn="just" defTabSz="456044" rtl="0" eaLnBrk="1" fontAlgn="auto" latinLnBrk="0" hangingPunct="1">
              <a:lnSpc>
                <a:spcPct val="100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endParaRPr kumimoji="0" lang="ru-RU" sz="10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450215" algn="just" defTabSz="456044" rtl="0" eaLnBrk="1" fontAlgn="auto" latinLnBrk="0" hangingPunct="1">
              <a:lnSpc>
                <a:spcPct val="115000"/>
              </a:lnSpc>
              <a:spcBef>
                <a:spcPts val="0"/>
              </a:spcBef>
              <a:spcAft>
                <a:spcPts val="0"/>
              </a:spcAft>
              <a:buClrTx/>
              <a:buSzTx/>
              <a:buFontTx/>
              <a:buNone/>
              <a:tabLst/>
              <a:defRPr/>
            </a:pPr>
            <a:endParaRPr kumimoji="0" lang="ru-RU" sz="14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450215" algn="just" defTabSz="456044" rtl="0" eaLnBrk="1" fontAlgn="auto" latinLnBrk="0" hangingPunct="1">
              <a:lnSpc>
                <a:spcPct val="115000"/>
              </a:lnSpc>
              <a:spcBef>
                <a:spcPts val="0"/>
              </a:spcBef>
              <a:spcAft>
                <a:spcPts val="0"/>
              </a:spcAft>
              <a:buClrTx/>
              <a:buSzTx/>
              <a:buFontTx/>
              <a:buNone/>
              <a:tabLst/>
              <a:defRPr/>
            </a:pPr>
            <a:r>
              <a:rPr kumimoji="0" lang="ru-RU" sz="14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В </a:t>
            </a: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связи с вышеизложенным Учредитель извещает Учреждение, что Соглашение на основании части 2 статьи 450</a:t>
            </a:r>
            <a:r>
              <a:rPr kumimoji="0" lang="ru-RU" sz="1400" b="0" i="0" u="none" strike="noStrike" kern="1200" cap="none" spc="0" normalizeH="0" baseline="3000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1</a:t>
            </a: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ru-RU" sz="14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ГК РФ, </a:t>
            </a: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пункта </a:t>
            </a:r>
            <a:r>
              <a:rPr kumimoji="0" lang="ru-RU" sz="14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_________________________________________________________________, </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6044" rtl="0" eaLnBrk="1" fontAlgn="auto" latinLnBrk="0" hangingPunct="1">
              <a:lnSpc>
                <a:spcPct val="107000"/>
              </a:lnSpc>
              <a:spcBef>
                <a:spcPts val="0"/>
              </a:spcBef>
              <a:spcAft>
                <a:spcPts val="0"/>
              </a:spcAft>
              <a:buClrTx/>
              <a:buSzTx/>
              <a:buFontTx/>
              <a:buNone/>
              <a:tabLst/>
              <a:defRPr/>
            </a:pPr>
            <a:r>
              <a:rPr kumimoji="0" lang="ru-RU" sz="1000" b="0" i="1"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ru-RU" sz="1000" b="0" i="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наименование правил (порядка) предоставления субсидии </a:t>
            </a:r>
            <a:endParaRPr kumimoji="0" lang="ru-RU" sz="11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6044" rtl="0" eaLnBrk="1" fontAlgn="auto" latinLnBrk="0" hangingPunct="1">
              <a:lnSpc>
                <a:spcPct val="107000"/>
              </a:lnSpc>
              <a:spcBef>
                <a:spcPts val="0"/>
              </a:spcBef>
              <a:spcAft>
                <a:spcPts val="0"/>
              </a:spcAft>
              <a:buClrTx/>
              <a:buSzTx/>
              <a:buFontTx/>
              <a:buNone/>
              <a:tabLst/>
              <a:defRPr/>
            </a:pPr>
            <a:r>
              <a:rPr kumimoji="0" lang="ru-RU" sz="1000" b="0" i="1"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в </a:t>
            </a:r>
            <a:r>
              <a:rPr kumimoji="0" lang="ru-RU" sz="1000" b="0" i="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соответствии с абзацем вторым пункта 1 статьи 78</a:t>
            </a:r>
            <a:r>
              <a:rPr kumimoji="0" lang="ru-RU" sz="1000" b="0" i="1" u="none" strike="noStrike" kern="1200" cap="none" spc="0" normalizeH="0" baseline="3000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1</a:t>
            </a:r>
            <a:r>
              <a:rPr kumimoji="0" lang="ru-RU" sz="1000" b="0" i="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Бюджетного кодекса Российской Федерации)</a:t>
            </a:r>
            <a:endParaRPr kumimoji="0" lang="ru-RU" sz="11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just" defTabSz="456044" rtl="0" eaLnBrk="1" fontAlgn="auto" latinLnBrk="0" hangingPunct="1">
              <a:lnSpc>
                <a:spcPct val="115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утвержденных </a:t>
            </a:r>
            <a:r>
              <a:rPr kumimoji="0" lang="ru-RU" sz="14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___________________________________________________________________________ </a:t>
            </a:r>
            <a:endParaRPr kumimoji="0" lang="ru-RU" sz="11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1170305" marR="0" lvl="0" indent="0" algn="ctr" defTabSz="456044" rtl="0" eaLnBrk="1" fontAlgn="auto" latinLnBrk="0" hangingPunct="1">
              <a:lnSpc>
                <a:spcPct val="100000"/>
              </a:lnSpc>
              <a:spcBef>
                <a:spcPts val="0"/>
              </a:spcBef>
              <a:spcAft>
                <a:spcPts val="0"/>
              </a:spcAft>
              <a:buClrTx/>
              <a:buSzTx/>
              <a:buFontTx/>
              <a:buNone/>
              <a:tabLst/>
              <a:defRPr/>
            </a:pPr>
            <a:r>
              <a:rPr kumimoji="0" lang="ru-RU" sz="1000" b="0" i="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(постановлением Правительства Российской Федерации </a:t>
            </a:r>
            <a:r>
              <a:rPr kumimoji="0" lang="ru-RU" sz="1000" b="0" i="1"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или </a:t>
            </a:r>
            <a:r>
              <a:rPr kumimoji="0" lang="ru-RU" sz="1000" b="0" i="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нормативным правовым актом Учредителя)</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just" defTabSz="456044" rtl="0" eaLnBrk="1" fontAlgn="auto" latinLnBrk="0" hangingPunct="1">
              <a:lnSpc>
                <a:spcPct val="115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от «___» __________ 20___ г. № _____, и пункта ______ Соглашения </a:t>
            </a:r>
            <a: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считается расторгнутым с момента</a:t>
            </a: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450215" algn="just" defTabSz="456044" rtl="0" eaLnBrk="1" fontAlgn="auto" latinLnBrk="0" hangingPunct="1">
              <a:lnSpc>
                <a:spcPct val="115000"/>
              </a:lnSpc>
              <a:spcBef>
                <a:spcPts val="0"/>
              </a:spcBef>
              <a:spcAft>
                <a:spcPts val="0"/>
              </a:spcAft>
              <a:buClrTx/>
              <a:buSzTx/>
              <a:buFontTx/>
              <a:buNone/>
              <a:tabLst/>
              <a:defRPr/>
            </a:pPr>
            <a: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подписания Учредителем настоящего Уведомления в форме электронного документа </a:t>
            </a: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в государственной интегрированной информационной системе управления общественными финансами «Электронный бюджет»;</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457200" algn="just" defTabSz="456044" rtl="0" eaLnBrk="1" fontAlgn="auto" latinLnBrk="0" hangingPunct="1">
              <a:lnSpc>
                <a:spcPct val="115000"/>
              </a:lnSpc>
              <a:spcBef>
                <a:spcPts val="0"/>
              </a:spcBef>
              <a:spcAft>
                <a:spcPts val="0"/>
              </a:spcAft>
              <a:buClrTx/>
              <a:buSzTx/>
              <a:buFontTx/>
              <a:buNone/>
              <a:tabLst/>
              <a:defRPr/>
            </a:pPr>
            <a: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получения Учреждением настоящего Уведомления в виде бумажного документа</a:t>
            </a:r>
            <a:r>
              <a:rPr kumimoji="0" lang="ru-RU" sz="1400" b="1"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a:t>
            </a:r>
            <a:r>
              <a:rPr kumimoji="0" lang="ru-RU" sz="1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endParaRPr kumimoji="0" lang="ru-RU" sz="1000" b="1"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Выноска со стрелкой вверх 1"/>
          <p:cNvSpPr/>
          <p:nvPr/>
        </p:nvSpPr>
        <p:spPr>
          <a:xfrm>
            <a:off x="1050878" y="4292221"/>
            <a:ext cx="2586250" cy="839337"/>
          </a:xfrm>
          <a:prstGeom prst="upArrowCallout">
            <a:avLst/>
          </a:prstGeom>
          <a:solidFill>
            <a:schemeClr val="accent3">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Если соглашение</a:t>
            </a:r>
          </a:p>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в бумажной форме </a:t>
            </a:r>
            <a:endParaRPr kumimoji="0" lang="ru-RU" sz="1800" b="0" i="0" u="none" strike="noStrike" kern="1200" cap="none" spc="0" normalizeH="0" baseline="0" noProof="0" dirty="0">
              <a:ln>
                <a:noFill/>
              </a:ln>
              <a:solidFill>
                <a:srgbClr val="FF0000"/>
              </a:solidFill>
              <a:effectLst/>
              <a:uLnTx/>
              <a:uFillTx/>
              <a:latin typeface="Calibri"/>
              <a:ea typeface="+mn-ea"/>
              <a:cs typeface="+mn-cs"/>
            </a:endParaRPr>
          </a:p>
        </p:txBody>
      </p:sp>
    </p:spTree>
    <p:extLst>
      <p:ext uri="{BB962C8B-B14F-4D97-AF65-F5344CB8AC3E}">
        <p14:creationId xmlns:p14="http://schemas.microsoft.com/office/powerpoint/2010/main" val="369580014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Прямоугольник 6"/>
          <p:cNvSpPr/>
          <p:nvPr/>
        </p:nvSpPr>
        <p:spPr>
          <a:xfrm>
            <a:off x="0" y="0"/>
            <a:ext cx="9144000" cy="6155852"/>
          </a:xfrm>
          <a:prstGeom prst="rect">
            <a:avLst/>
          </a:prstGeom>
        </p:spPr>
        <p:txBody>
          <a:bodyPr wrap="square">
            <a:spAutoFit/>
          </a:bodyPr>
          <a:lstStyle/>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УВЕДОМЛЕНИЕ</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об изменении отдельных положений соглашения </a:t>
            </a:r>
            <a:b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br>
            <a: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о предоставлении федеральному бюджетному или автономному учреждению субсидии в соответствии с абзацем вторым пункта 1 статьи 78</a:t>
            </a:r>
            <a:r>
              <a:rPr kumimoji="0" lang="ru-RU" sz="1400" b="1" i="0" u="none" strike="noStrike" kern="1200" cap="none" spc="0" normalizeH="0" baseline="3000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1</a:t>
            </a:r>
            <a: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b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br>
            <a: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Бюджетного кодекса Российской Федерации</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от «___» __________20___г. № _________ </a:t>
            </a:r>
            <a:b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br>
            <a:r>
              <a:rPr kumimoji="0" lang="ru-RU" sz="14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в одностороннем порядке</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450215" algn="just" defTabSz="456044" rtl="0" eaLnBrk="1" fontAlgn="auto" latinLnBrk="0" hangingPunct="1">
              <a:lnSpc>
                <a:spcPct val="115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«___» ________ 20___ г. между </a:t>
            </a:r>
            <a:r>
              <a:rPr kumimoji="0" lang="ru-RU" sz="14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__________________ </a:t>
            </a: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________________________________________________________________________,</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1000" b="0" i="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(наименование федерального органа государственной власти (федерального государственного органа, иной организации), осуществляющего функции и полномочия учредителя в отношении федерального бюджетного </a:t>
            </a:r>
            <a:br>
              <a:rPr kumimoji="0" lang="ru-RU" sz="1000" b="0" i="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br>
            <a:r>
              <a:rPr kumimoji="0" lang="ru-RU" sz="1000" b="0" i="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или автономного учреждения / Фонд пенсионного и социального страхования Российской Федерации)</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just" defTabSz="456044" rtl="0" eaLnBrk="1" fontAlgn="auto" latinLnBrk="0" hangingPunct="1">
              <a:lnSpc>
                <a:spcPct val="115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именуемый в дальнейшем «Учредитель», и ___________________________________</a:t>
            </a:r>
            <a:endParaRPr kumimoji="0" lang="ru-RU" sz="11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just" defTabSz="456044" rtl="0" eaLnBrk="1" fontAlgn="auto" latinLnBrk="0" hangingPunct="1">
              <a:lnSpc>
                <a:spcPct val="115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________________________________________________________________________,</a:t>
            </a:r>
            <a:endParaRPr kumimoji="0" lang="ru-RU" sz="11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6044" rtl="0" eaLnBrk="1" fontAlgn="auto" latinLnBrk="0" hangingPunct="1">
              <a:lnSpc>
                <a:spcPct val="107000"/>
              </a:lnSpc>
              <a:spcBef>
                <a:spcPts val="0"/>
              </a:spcBef>
              <a:spcAft>
                <a:spcPts val="0"/>
              </a:spcAft>
              <a:buClrTx/>
              <a:buSzTx/>
              <a:buFontTx/>
              <a:buNone/>
              <a:tabLst/>
              <a:defRPr/>
            </a:pPr>
            <a:r>
              <a:rPr kumimoji="0" lang="ru-RU" sz="1000" b="0" i="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(наименование федерального бюджетного или автономного</a:t>
            </a:r>
            <a:r>
              <a:rPr kumimoji="0" lang="ru-RU" sz="1000" b="0" i="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ru-RU" sz="1000" b="0" i="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учреждения)</a:t>
            </a:r>
            <a:endParaRPr kumimoji="0" lang="ru-RU" sz="11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just" defTabSz="456044" rtl="0" eaLnBrk="1" fontAlgn="auto" latinLnBrk="0" hangingPunct="1">
              <a:lnSpc>
                <a:spcPct val="115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именуемый в дальнейшем «Учреждение», было заключено соглашение </a:t>
            </a:r>
            <a:b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b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о предоставлении </a:t>
            </a: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федеральному бюджетному или автономному учреждению субсидии в соответствии с абзацем вторым пункта 1 статьи 78</a:t>
            </a:r>
            <a:r>
              <a:rPr kumimoji="0" lang="ru-RU" sz="1400" b="0" i="0" u="none" strike="noStrike" kern="1200" cap="none" spc="0" normalizeH="0" baseline="3000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1</a:t>
            </a: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Бюджетного кодекса Российской Федерации</a:t>
            </a: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 _________ (далее – Соглашение).</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450215" algn="just" defTabSz="456044" rtl="0" eaLnBrk="1" fontAlgn="auto" latinLnBrk="0" hangingPunct="1">
              <a:lnSpc>
                <a:spcPct val="115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В соответствии с пунктом 7.4 Соглашения Учредитель вправе в одностороннем порядке изменить Соглашение в случае ______________________________________.</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0745" marR="0" lvl="0" indent="-89535" algn="ctr" defTabSz="456044" rtl="0" eaLnBrk="1" fontAlgn="auto" latinLnBrk="0" hangingPunct="1">
              <a:lnSpc>
                <a:spcPct val="100000"/>
              </a:lnSpc>
              <a:spcBef>
                <a:spcPts val="0"/>
              </a:spcBef>
              <a:spcAft>
                <a:spcPts val="0"/>
              </a:spcAft>
              <a:buClrTx/>
              <a:buSzTx/>
              <a:buFontTx/>
              <a:buNone/>
              <a:tabLst/>
              <a:defRPr/>
            </a:pPr>
            <a:r>
              <a:rPr kumimoji="0" lang="ru-RU" sz="1000" b="0" i="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(причина изменения Соглашения)</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450215" algn="just" defTabSz="456044" rtl="0" eaLnBrk="1" fontAlgn="auto" latinLnBrk="0" hangingPunct="1">
              <a:lnSpc>
                <a:spcPct val="115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В связи с вышеизложенным Учредитель уведомляет Учреждение о том, что:</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450215" algn="just" defTabSz="456044" rtl="0" eaLnBrk="1" fontAlgn="auto" latinLnBrk="0" hangingPunct="1">
              <a:lnSpc>
                <a:spcPct val="115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в абзаце ____ пункта 2.1.1 слова «по коду БК </a:t>
            </a:r>
            <a:r>
              <a:rPr kumimoji="0" lang="ru-RU" sz="14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_______________________» </a:t>
            </a: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следует читать словами </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just" defTabSz="456044" rtl="0" eaLnBrk="1" fontAlgn="auto" latinLnBrk="0" hangingPunct="1">
              <a:lnSpc>
                <a:spcPct val="115000"/>
              </a:lnSpc>
              <a:spcBef>
                <a:spcPts val="0"/>
              </a:spcBef>
              <a:spcAft>
                <a:spcPts val="0"/>
              </a:spcAft>
              <a:buClrTx/>
              <a:buSzTx/>
              <a:buFontTx/>
              <a:buNone/>
              <a:tabLst/>
              <a:defRPr/>
            </a:pPr>
            <a:r>
              <a:rPr kumimoji="0" lang="ru-RU" sz="1000" b="0" i="1"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ru-RU" sz="1000" b="0" i="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код БК)</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just" defTabSz="456044" rtl="0" eaLnBrk="1" fontAlgn="auto" latinLnBrk="0" hangingPunct="1">
              <a:lnSpc>
                <a:spcPct val="115000"/>
              </a:lnSpc>
              <a:spcBef>
                <a:spcPts val="0"/>
              </a:spcBef>
              <a:spcAft>
                <a:spcPts val="0"/>
              </a:spcAft>
              <a:buClrTx/>
              <a:buSzTx/>
              <a:buFontTx/>
              <a:buNone/>
              <a:tabLst/>
              <a:defRPr/>
            </a:pPr>
            <a:r>
              <a:rPr kumimoji="0" lang="ru-RU" sz="14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по коду БК </a:t>
            </a:r>
            <a:r>
              <a:rPr kumimoji="0" lang="ru-RU" sz="14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_______________________»;</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just" defTabSz="456044" rtl="0" eaLnBrk="1" fontAlgn="auto" latinLnBrk="0" hangingPunct="1">
              <a:lnSpc>
                <a:spcPct val="115000"/>
              </a:lnSpc>
              <a:spcBef>
                <a:spcPts val="0"/>
              </a:spcBef>
              <a:spcAft>
                <a:spcPts val="0"/>
              </a:spcAft>
              <a:buClrTx/>
              <a:buSzTx/>
              <a:buFontTx/>
              <a:buNone/>
              <a:tabLst/>
              <a:defRPr/>
            </a:pPr>
            <a:r>
              <a:rPr kumimoji="0" lang="ru-RU" sz="1000" b="0" i="1"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ru-RU" sz="1000" b="0" i="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код БК)</a:t>
            </a: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8" name="Стрелка влево 7"/>
          <p:cNvSpPr/>
          <p:nvPr/>
        </p:nvSpPr>
        <p:spPr>
          <a:xfrm>
            <a:off x="4314306" y="5536276"/>
            <a:ext cx="4447310" cy="1321724"/>
          </a:xfrm>
          <a:prstGeom prst="leftArrow">
            <a:avLst/>
          </a:prstGeom>
          <a:solidFill>
            <a:schemeClr val="accent3">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FF0000"/>
                </a:solidFill>
                <a:effectLst/>
                <a:uLnTx/>
                <a:uFillTx/>
                <a:latin typeface="Calibri"/>
                <a:ea typeface="+mn-ea"/>
                <a:cs typeface="+mn-cs"/>
              </a:rPr>
              <a:t>В случае изменения КБК, по которому предоставляется субсидия </a:t>
            </a:r>
            <a:endParaRPr kumimoji="0" lang="ru-RU" sz="1800" b="1" i="0" u="none" strike="noStrike" kern="1200" cap="none" spc="0" normalizeH="0" baseline="0" noProof="0" dirty="0">
              <a:ln>
                <a:noFill/>
              </a:ln>
              <a:solidFill>
                <a:srgbClr val="FF0000"/>
              </a:solidFill>
              <a:effectLst/>
              <a:uLnTx/>
              <a:uFillTx/>
              <a:latin typeface="Calibri"/>
              <a:ea typeface="+mn-ea"/>
              <a:cs typeface="+mn-cs"/>
            </a:endParaRPr>
          </a:p>
        </p:txBody>
      </p:sp>
    </p:spTree>
    <p:extLst>
      <p:ext uri="{BB962C8B-B14F-4D97-AF65-F5344CB8AC3E}">
        <p14:creationId xmlns:p14="http://schemas.microsoft.com/office/powerpoint/2010/main" val="3498022265"/>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Прямоугольник 6"/>
          <p:cNvSpPr/>
          <p:nvPr/>
        </p:nvSpPr>
        <p:spPr>
          <a:xfrm>
            <a:off x="0" y="0"/>
            <a:ext cx="9144000" cy="1585049"/>
          </a:xfrm>
          <a:prstGeom prst="rect">
            <a:avLst/>
          </a:prstGeom>
        </p:spPr>
        <p:txBody>
          <a:bodyPr wrap="square">
            <a:spAutoFit/>
          </a:bodyPr>
          <a:lstStyle/>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11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УВЕДОМЛЕНИЕ</a:t>
            </a:r>
            <a:endParaRPr kumimoji="0" lang="ru-RU" sz="11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11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об изменении отдельных положений соглашения </a:t>
            </a:r>
            <a:br>
              <a:rPr kumimoji="0" lang="ru-RU" sz="11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br>
            <a:r>
              <a:rPr kumimoji="0" lang="ru-RU" sz="11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о предоставлении федеральному бюджетному или автономному учреждению субсидии в соответствии с абзацем вторым пункта 1 статьи 78</a:t>
            </a:r>
            <a:r>
              <a:rPr kumimoji="0" lang="ru-RU" sz="1100" b="1" i="0" u="none" strike="noStrike" kern="1200" cap="none" spc="0" normalizeH="0" baseline="3000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1</a:t>
            </a:r>
            <a:r>
              <a:rPr kumimoji="0" lang="ru-RU" sz="11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ru-RU" sz="1100" b="1"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БК РФ</a:t>
            </a:r>
            <a:r>
              <a:rPr kumimoji="0" lang="ru-RU" sz="11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r>
            <a:br>
              <a:rPr kumimoji="0" lang="ru-RU" sz="11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br>
            <a:r>
              <a:rPr kumimoji="0" lang="ru-RU" sz="1100" b="1"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от </a:t>
            </a:r>
            <a:r>
              <a:rPr kumimoji="0" lang="ru-RU" sz="11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«___» __________20___г. № _________ </a:t>
            </a:r>
            <a:r>
              <a:rPr kumimoji="0" lang="ru-RU" sz="1100" b="1"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в </a:t>
            </a:r>
            <a:r>
              <a:rPr kumimoji="0" lang="ru-RU" sz="11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одностороннем </a:t>
            </a:r>
            <a:r>
              <a:rPr kumimoji="0" lang="ru-RU" sz="1100" b="1"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порядке</a:t>
            </a:r>
          </a:p>
          <a:p>
            <a:pPr marL="0" marR="0" lvl="0" indent="0" algn="ctr" defTabSz="456044"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456044" rtl="0" eaLnBrk="1" fontAlgn="auto" latinLnBrk="0" hangingPunct="1">
              <a:lnSpc>
                <a:spcPct val="100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ru-RU" sz="1600" b="0" i="0" u="none" strike="noStrike" kern="1200" cap="none" spc="0" normalizeH="0" baseline="0" noProof="0" dirty="0">
                <a:ln>
                  <a:noFill/>
                </a:ln>
                <a:solidFill>
                  <a:prstClr val="black"/>
                </a:solidFill>
                <a:effectLst/>
                <a:uLnTx/>
                <a:uFillTx/>
                <a:latin typeface="Calibri"/>
                <a:ea typeface="+mn-ea"/>
                <a:cs typeface="+mn-cs"/>
              </a:rPr>
              <a:t>в разделе </a:t>
            </a:r>
            <a:r>
              <a:rPr kumimoji="0" lang="en-US" sz="1600" b="0" i="0" u="none" strike="noStrike" kern="1200" cap="none" spc="0" normalizeH="0" baseline="0" noProof="0" dirty="0">
                <a:ln>
                  <a:noFill/>
                </a:ln>
                <a:solidFill>
                  <a:prstClr val="black"/>
                </a:solidFill>
                <a:effectLst/>
                <a:uLnTx/>
                <a:uFillTx/>
                <a:latin typeface="Calibri"/>
                <a:ea typeface="+mn-ea"/>
                <a:cs typeface="+mn-cs"/>
              </a:rPr>
              <a:t>VIII </a:t>
            </a:r>
            <a:r>
              <a:rPr kumimoji="0" lang="ru-RU" sz="1600" b="0" i="0" u="none" strike="noStrike" kern="1200" cap="none" spc="0" normalizeH="0" baseline="0" noProof="0" dirty="0">
                <a:ln>
                  <a:noFill/>
                </a:ln>
                <a:solidFill>
                  <a:prstClr val="black"/>
                </a:solidFill>
                <a:effectLst/>
                <a:uLnTx/>
                <a:uFillTx/>
                <a:latin typeface="Calibri"/>
                <a:ea typeface="+mn-ea"/>
                <a:cs typeface="+mn-cs"/>
              </a:rPr>
              <a:t>«Платежные реквизиты Сторон» платежные реквизиты </a:t>
            </a:r>
            <a:br>
              <a:rPr kumimoji="0" lang="ru-RU" sz="1600" b="0" i="0" u="none" strike="noStrike" kern="1200" cap="none" spc="0" normalizeH="0" baseline="0" noProof="0" dirty="0">
                <a:ln>
                  <a:noFill/>
                </a:ln>
                <a:solidFill>
                  <a:prstClr val="black"/>
                </a:solidFill>
                <a:effectLst/>
                <a:uLnTx/>
                <a:uFillTx/>
                <a:latin typeface="Calibri"/>
                <a:ea typeface="+mn-ea"/>
                <a:cs typeface="+mn-cs"/>
              </a:rPr>
            </a:br>
            <a:r>
              <a:rPr kumimoji="0" lang="ru-RU" sz="1600" b="0" i="0" u="none" strike="noStrike" kern="1200" cap="none" spc="0" normalizeH="0" baseline="0" noProof="0" dirty="0">
                <a:ln>
                  <a:noFill/>
                </a:ln>
                <a:solidFill>
                  <a:prstClr val="black"/>
                </a:solidFill>
                <a:effectLst/>
                <a:uLnTx/>
                <a:uFillTx/>
                <a:latin typeface="Calibri"/>
                <a:ea typeface="+mn-ea"/>
                <a:cs typeface="+mn-cs"/>
              </a:rPr>
              <a:t>Учредителя излагаются в следующей редакции</a:t>
            </a:r>
            <a:r>
              <a:rPr kumimoji="0" lang="ru-RU" sz="1600" b="0" i="0" u="none" strike="noStrike" kern="1200" cap="none" spc="0" normalizeH="0" baseline="0" noProof="0" dirty="0" smtClean="0">
                <a:ln>
                  <a:noFill/>
                </a:ln>
                <a:solidFill>
                  <a:prstClr val="black"/>
                </a:solidFill>
                <a:effectLst/>
                <a:uLnTx/>
                <a:uFillTx/>
                <a:latin typeface="Calibri"/>
                <a:ea typeface="+mn-ea"/>
                <a:cs typeface="+mn-cs"/>
              </a:rPr>
              <a:t>:</a:t>
            </a:r>
            <a:endParaRPr kumimoji="0" lang="ru-RU" sz="16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graphicFrame>
        <p:nvGraphicFramePr>
          <p:cNvPr id="2" name="Таблица 1"/>
          <p:cNvGraphicFramePr>
            <a:graphicFrameLocks noGrp="1"/>
          </p:cNvGraphicFramePr>
          <p:nvPr>
            <p:extLst/>
          </p:nvPr>
        </p:nvGraphicFramePr>
        <p:xfrm>
          <a:off x="58189" y="1585049"/>
          <a:ext cx="8063344" cy="3189121"/>
        </p:xfrm>
        <a:graphic>
          <a:graphicData uri="http://schemas.openxmlformats.org/drawingml/2006/table">
            <a:tbl>
              <a:tblPr/>
              <a:tblGrid>
                <a:gridCol w="8063344">
                  <a:extLst>
                    <a:ext uri="{9D8B030D-6E8A-4147-A177-3AD203B41FA5}">
                      <a16:colId xmlns:a16="http://schemas.microsoft.com/office/drawing/2014/main" val="1788975112"/>
                    </a:ext>
                  </a:extLst>
                </a:gridCol>
              </a:tblGrid>
              <a:tr h="358687">
                <a:tc>
                  <a:txBody>
                    <a:bodyPr/>
                    <a:lstStyle/>
                    <a:p>
                      <a:pPr algn="ctr">
                        <a:lnSpc>
                          <a:spcPct val="115000"/>
                        </a:lnSpc>
                        <a:spcAft>
                          <a:spcPts val="0"/>
                        </a:spcAft>
                      </a:pPr>
                      <a:r>
                        <a:rPr lang="ru-RU" sz="1400" dirty="0">
                          <a:effectLst/>
                          <a:latin typeface="Arial" panose="020B0604020202020204" pitchFamily="34" charset="0"/>
                          <a:ea typeface="Times New Roman" panose="02020603050405020304" pitchFamily="18" charset="0"/>
                          <a:cs typeface="Arial" panose="020B0604020202020204" pitchFamily="34" charset="0"/>
                        </a:rPr>
                        <a:t>Полное и сокращенное </a:t>
                      </a:r>
                      <a:r>
                        <a:rPr lang="ru-RU" sz="1400" dirty="0" smtClean="0">
                          <a:effectLst/>
                          <a:latin typeface="Arial" panose="020B0604020202020204" pitchFamily="34" charset="0"/>
                          <a:ea typeface="Times New Roman" panose="02020603050405020304" pitchFamily="18" charset="0"/>
                          <a:cs typeface="Arial" panose="020B0604020202020204" pitchFamily="34" charset="0"/>
                        </a:rPr>
                        <a:t>(</a:t>
                      </a:r>
                      <a:r>
                        <a:rPr lang="ru-RU" sz="1400" dirty="0">
                          <a:effectLst/>
                          <a:latin typeface="Arial" panose="020B0604020202020204" pitchFamily="34" charset="0"/>
                          <a:ea typeface="Times New Roman" panose="02020603050405020304" pitchFamily="18" charset="0"/>
                          <a:cs typeface="Arial" panose="020B0604020202020204" pitchFamily="34" charset="0"/>
                        </a:rPr>
                        <a:t>при наличии) </a:t>
                      </a:r>
                      <a:r>
                        <a:rPr lang="ru-RU" sz="1400" dirty="0" smtClean="0">
                          <a:effectLst/>
                          <a:latin typeface="Arial" panose="020B0604020202020204" pitchFamily="34" charset="0"/>
                          <a:ea typeface="Times New Roman" panose="02020603050405020304" pitchFamily="18" charset="0"/>
                          <a:cs typeface="Arial" panose="020B0604020202020204" pitchFamily="34" charset="0"/>
                        </a:rPr>
                        <a:t>наименования Учредителя</a:t>
                      </a:r>
                      <a:endParaRPr lang="ru-RU" sz="1400" dirty="0">
                        <a:effectLst/>
                        <a:latin typeface="Arial" panose="020B0604020202020204" pitchFamily="34" charset="0"/>
                        <a:ea typeface="Times New Roman" panose="02020603050405020304" pitchFamily="18" charset="0"/>
                        <a:cs typeface="Arial" panose="020B0604020202020204" pitchFamily="34" charset="0"/>
                      </a:endParaRPr>
                    </a:p>
                  </a:txBody>
                  <a:tcPr marL="33188" marR="33188" marT="54599" marB="5459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39441455"/>
                  </a:ext>
                </a:extLst>
              </a:tr>
              <a:tr h="533907">
                <a:tc>
                  <a:txBody>
                    <a:bodyPr/>
                    <a:lstStyle/>
                    <a:p>
                      <a:pPr>
                        <a:lnSpc>
                          <a:spcPct val="115000"/>
                        </a:lnSpc>
                        <a:spcAft>
                          <a:spcPts val="0"/>
                        </a:spcAft>
                      </a:pPr>
                      <a:r>
                        <a:rPr lang="ru-RU" sz="1400" dirty="0">
                          <a:effectLst/>
                          <a:latin typeface="Arial" panose="020B0604020202020204" pitchFamily="34" charset="0"/>
                          <a:ea typeface="Times New Roman" panose="02020603050405020304" pitchFamily="18" charset="0"/>
                          <a:cs typeface="Arial" panose="020B0604020202020204" pitchFamily="34" charset="0"/>
                        </a:rPr>
                        <a:t>Наименование </a:t>
                      </a:r>
                      <a:r>
                        <a:rPr lang="ru-RU" sz="1400" dirty="0" smtClean="0">
                          <a:effectLst/>
                          <a:latin typeface="Arial" panose="020B0604020202020204" pitchFamily="34" charset="0"/>
                          <a:ea typeface="Times New Roman" panose="02020603050405020304" pitchFamily="18" charset="0"/>
                          <a:cs typeface="Arial" panose="020B0604020202020204" pitchFamily="34" charset="0"/>
                        </a:rPr>
                        <a:t>Учредителя </a:t>
                      </a:r>
                      <a:r>
                        <a:rPr lang="ru-RU" sz="1400" dirty="0">
                          <a:effectLst/>
                          <a:latin typeface="Arial" panose="020B0604020202020204" pitchFamily="34" charset="0"/>
                          <a:ea typeface="Times New Roman" panose="02020603050405020304" pitchFamily="18" charset="0"/>
                          <a:cs typeface="Arial" panose="020B0604020202020204" pitchFamily="34" charset="0"/>
                        </a:rPr>
                        <a:t> </a:t>
                      </a:r>
                    </a:p>
                    <a:p>
                      <a:pPr>
                        <a:lnSpc>
                          <a:spcPct val="115000"/>
                        </a:lnSpc>
                        <a:spcAft>
                          <a:spcPts val="0"/>
                        </a:spcAft>
                      </a:pPr>
                      <a:r>
                        <a:rPr lang="ru-RU" sz="1400" dirty="0">
                          <a:effectLst/>
                          <a:latin typeface="Arial" panose="020B0604020202020204" pitchFamily="34" charset="0"/>
                          <a:ea typeface="Times New Roman" panose="02020603050405020304" pitchFamily="18" charset="0"/>
                          <a:cs typeface="Arial" panose="020B0604020202020204" pitchFamily="34" charset="0"/>
                        </a:rPr>
                        <a:t>ОГРН, </a:t>
                      </a:r>
                      <a:r>
                        <a:rPr lang="ru-RU" sz="1400" dirty="0" smtClean="0">
                          <a:effectLst/>
                          <a:latin typeface="Arial" panose="020B0604020202020204" pitchFamily="34" charset="0"/>
                          <a:ea typeface="Times New Roman" panose="02020603050405020304" pitchFamily="18" charset="0"/>
                          <a:cs typeface="Arial" panose="020B0604020202020204" pitchFamily="34" charset="0"/>
                        </a:rPr>
                        <a:t>ОКТМО </a:t>
                      </a:r>
                      <a:endParaRPr lang="ru-RU" sz="1400" dirty="0">
                        <a:effectLst/>
                        <a:latin typeface="Arial" panose="020B0604020202020204" pitchFamily="34" charset="0"/>
                        <a:ea typeface="Times New Roman" panose="02020603050405020304" pitchFamily="18" charset="0"/>
                        <a:cs typeface="Arial" panose="020B0604020202020204" pitchFamily="34" charset="0"/>
                      </a:endParaRPr>
                    </a:p>
                  </a:txBody>
                  <a:tcPr marL="33188" marR="33188" marT="54599" marB="5459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32839954"/>
                  </a:ext>
                </a:extLst>
              </a:tr>
              <a:tr h="310426">
                <a:tc>
                  <a:txBody>
                    <a:bodyPr/>
                    <a:lstStyle/>
                    <a:p>
                      <a:pPr>
                        <a:lnSpc>
                          <a:spcPct val="115000"/>
                        </a:lnSpc>
                        <a:spcAft>
                          <a:spcPts val="0"/>
                        </a:spcAft>
                      </a:pPr>
                      <a:r>
                        <a:rPr lang="ru-RU" sz="1400" dirty="0">
                          <a:effectLst/>
                          <a:latin typeface="Arial" panose="020B0604020202020204" pitchFamily="34" charset="0"/>
                          <a:ea typeface="Times New Roman" panose="02020603050405020304" pitchFamily="18" charset="0"/>
                          <a:cs typeface="Arial" panose="020B0604020202020204" pitchFamily="34" charset="0"/>
                        </a:rPr>
                        <a:t>Место нахождения:</a:t>
                      </a:r>
                    </a:p>
                  </a:txBody>
                  <a:tcPr marL="33188" marR="33188" marT="54599" marB="5459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45733802"/>
                  </a:ext>
                </a:extLst>
              </a:tr>
              <a:tr h="0">
                <a:tc>
                  <a:txBody>
                    <a:bodyPr/>
                    <a:lstStyle/>
                    <a:p>
                      <a:pPr>
                        <a:lnSpc>
                          <a:spcPct val="115000"/>
                        </a:lnSpc>
                        <a:spcAft>
                          <a:spcPts val="0"/>
                        </a:spcAft>
                      </a:pPr>
                      <a:r>
                        <a:rPr lang="ru-RU" sz="1400" dirty="0">
                          <a:effectLst/>
                          <a:latin typeface="Arial" panose="020B0604020202020204" pitchFamily="34" charset="0"/>
                          <a:ea typeface="Times New Roman" panose="02020603050405020304" pitchFamily="18" charset="0"/>
                          <a:cs typeface="Arial" panose="020B0604020202020204" pitchFamily="34" charset="0"/>
                        </a:rPr>
                        <a:t> </a:t>
                      </a:r>
                    </a:p>
                  </a:txBody>
                  <a:tcPr marL="33188" marR="33188" marT="54599" marB="5459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4399679"/>
                  </a:ext>
                </a:extLst>
              </a:tr>
              <a:tr h="0">
                <a:tc>
                  <a:txBody>
                    <a:bodyPr/>
                    <a:lstStyle/>
                    <a:p>
                      <a:pPr>
                        <a:lnSpc>
                          <a:spcPct val="115000"/>
                        </a:lnSpc>
                        <a:spcAft>
                          <a:spcPts val="0"/>
                        </a:spcAft>
                      </a:pPr>
                      <a:r>
                        <a:rPr lang="ru-RU" sz="1400" dirty="0" smtClean="0">
                          <a:effectLst/>
                          <a:latin typeface="Arial" panose="020B0604020202020204" pitchFamily="34" charset="0"/>
                          <a:ea typeface="Times New Roman" panose="02020603050405020304" pitchFamily="18" charset="0"/>
                          <a:cs typeface="Arial" panose="020B0604020202020204" pitchFamily="34" charset="0"/>
                        </a:rPr>
                        <a:t>ИНН/КПП</a:t>
                      </a:r>
                      <a:r>
                        <a:rPr lang="ru-RU" sz="1400" dirty="0">
                          <a:effectLst/>
                          <a:latin typeface="Arial" panose="020B0604020202020204" pitchFamily="34" charset="0"/>
                          <a:ea typeface="Times New Roman" panose="02020603050405020304" pitchFamily="18" charset="0"/>
                          <a:cs typeface="Arial" panose="020B0604020202020204" pitchFamily="34" charset="0"/>
                        </a:rPr>
                        <a:t> </a:t>
                      </a:r>
                    </a:p>
                  </a:txBody>
                  <a:tcPr marL="33188" marR="33188" marT="54599" marB="5459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62557488"/>
                  </a:ext>
                </a:extLst>
              </a:tr>
              <a:tr h="1166822">
                <a:tc>
                  <a:txBody>
                    <a:bodyPr/>
                    <a:lstStyle/>
                    <a:p>
                      <a:pPr>
                        <a:lnSpc>
                          <a:spcPct val="115000"/>
                        </a:lnSpc>
                        <a:spcAft>
                          <a:spcPts val="0"/>
                        </a:spcAft>
                      </a:pPr>
                      <a:r>
                        <a:rPr lang="ru-RU" sz="1400" dirty="0">
                          <a:effectLst/>
                          <a:latin typeface="Arial" panose="020B0604020202020204" pitchFamily="34" charset="0"/>
                          <a:ea typeface="Times New Roman" panose="02020603050405020304" pitchFamily="18" charset="0"/>
                          <a:cs typeface="Arial" panose="020B0604020202020204" pitchFamily="34" charset="0"/>
                        </a:rPr>
                        <a:t>Платежные реквизиты:</a:t>
                      </a:r>
                    </a:p>
                    <a:p>
                      <a:pPr>
                        <a:lnSpc>
                          <a:spcPct val="115000"/>
                        </a:lnSpc>
                        <a:spcAft>
                          <a:spcPts val="0"/>
                        </a:spcAft>
                      </a:pPr>
                      <a:r>
                        <a:rPr lang="ru-RU" sz="1400" dirty="0">
                          <a:effectLst/>
                          <a:latin typeface="Arial" panose="020B0604020202020204" pitchFamily="34" charset="0"/>
                          <a:ea typeface="Times New Roman" panose="02020603050405020304" pitchFamily="18" charset="0"/>
                          <a:cs typeface="Arial" panose="020B0604020202020204" pitchFamily="34" charset="0"/>
                        </a:rPr>
                        <a:t>Наименование учреждения Банка России</a:t>
                      </a:r>
                    </a:p>
                    <a:p>
                      <a:pPr>
                        <a:lnSpc>
                          <a:spcPct val="115000"/>
                        </a:lnSpc>
                        <a:spcAft>
                          <a:spcPts val="0"/>
                        </a:spcAft>
                      </a:pPr>
                      <a:r>
                        <a:rPr lang="ru-RU" sz="1400" dirty="0">
                          <a:effectLst/>
                          <a:latin typeface="Arial" panose="020B0604020202020204" pitchFamily="34" charset="0"/>
                          <a:ea typeface="Times New Roman" panose="02020603050405020304" pitchFamily="18" charset="0"/>
                          <a:cs typeface="Arial" panose="020B0604020202020204" pitchFamily="34" charset="0"/>
                        </a:rPr>
                        <a:t>Наименование </a:t>
                      </a:r>
                      <a:r>
                        <a:rPr lang="ru-RU" sz="1400" dirty="0" smtClean="0">
                          <a:effectLst/>
                          <a:latin typeface="Arial" panose="020B0604020202020204" pitchFamily="34" charset="0"/>
                          <a:ea typeface="Times New Roman" panose="02020603050405020304" pitchFamily="18" charset="0"/>
                          <a:cs typeface="Arial" panose="020B0604020202020204" pitchFamily="34" charset="0"/>
                        </a:rPr>
                        <a:t>ТОФК, </a:t>
                      </a:r>
                      <a:r>
                        <a:rPr lang="ru-RU" sz="1400" dirty="0">
                          <a:effectLst/>
                          <a:latin typeface="Arial" panose="020B0604020202020204" pitchFamily="34" charset="0"/>
                          <a:ea typeface="Times New Roman" panose="02020603050405020304" pitchFamily="18" charset="0"/>
                          <a:cs typeface="Arial" panose="020B0604020202020204" pitchFamily="34" charset="0"/>
                        </a:rPr>
                        <a:t>в котором открыт лицевой счет, </a:t>
                      </a:r>
                      <a:r>
                        <a:rPr lang="ru-RU" sz="1400" dirty="0" smtClean="0">
                          <a:effectLst/>
                          <a:latin typeface="Arial" panose="020B0604020202020204" pitchFamily="34" charset="0"/>
                          <a:ea typeface="Times New Roman" panose="02020603050405020304" pitchFamily="18" charset="0"/>
                          <a:cs typeface="Arial" panose="020B0604020202020204" pitchFamily="34" charset="0"/>
                        </a:rPr>
                        <a:t>БИК, Единый </a:t>
                      </a:r>
                      <a:r>
                        <a:rPr lang="ru-RU" sz="1400" dirty="0">
                          <a:effectLst/>
                          <a:latin typeface="Arial" panose="020B0604020202020204" pitchFamily="34" charset="0"/>
                          <a:ea typeface="Times New Roman" panose="02020603050405020304" pitchFamily="18" charset="0"/>
                          <a:cs typeface="Arial" panose="020B0604020202020204" pitchFamily="34" charset="0"/>
                        </a:rPr>
                        <a:t>казначейский </a:t>
                      </a:r>
                      <a:r>
                        <a:rPr lang="ru-RU" sz="1400" dirty="0" smtClean="0">
                          <a:effectLst/>
                          <a:latin typeface="Arial" panose="020B0604020202020204" pitchFamily="34" charset="0"/>
                          <a:ea typeface="Times New Roman" panose="02020603050405020304" pitchFamily="18" charset="0"/>
                          <a:cs typeface="Arial" panose="020B0604020202020204" pitchFamily="34" charset="0"/>
                        </a:rPr>
                        <a:t>счет, Казначейский счет,</a:t>
                      </a:r>
                      <a:r>
                        <a:rPr lang="ru-RU" sz="1400" baseline="0" dirty="0" smtClean="0">
                          <a:effectLst/>
                          <a:latin typeface="Arial" panose="020B0604020202020204" pitchFamily="34" charset="0"/>
                          <a:ea typeface="Times New Roman" panose="02020603050405020304" pitchFamily="18" charset="0"/>
                          <a:cs typeface="Arial" panose="020B0604020202020204" pitchFamily="34" charset="0"/>
                        </a:rPr>
                        <a:t> </a:t>
                      </a:r>
                      <a:r>
                        <a:rPr lang="ru-RU" sz="1400" dirty="0" smtClean="0">
                          <a:effectLst/>
                          <a:latin typeface="Arial" panose="020B0604020202020204" pitchFamily="34" charset="0"/>
                          <a:ea typeface="Times New Roman" panose="02020603050405020304" pitchFamily="18" charset="0"/>
                          <a:cs typeface="Arial" panose="020B0604020202020204" pitchFamily="34" charset="0"/>
                        </a:rPr>
                        <a:t>Лицевой </a:t>
                      </a:r>
                      <a:r>
                        <a:rPr lang="ru-RU" sz="1400" dirty="0">
                          <a:effectLst/>
                          <a:latin typeface="Arial" panose="020B0604020202020204" pitchFamily="34" charset="0"/>
                          <a:ea typeface="Times New Roman" panose="02020603050405020304" pitchFamily="18" charset="0"/>
                          <a:cs typeface="Arial" panose="020B0604020202020204" pitchFamily="34" charset="0"/>
                        </a:rPr>
                        <a:t>счет</a:t>
                      </a:r>
                    </a:p>
                  </a:txBody>
                  <a:tcPr marL="33188" marR="33188" marT="54599" marB="54599">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61338711"/>
                  </a:ext>
                </a:extLst>
              </a:tr>
            </a:tbl>
          </a:graphicData>
        </a:graphic>
      </p:graphicFrame>
      <p:sp>
        <p:nvSpPr>
          <p:cNvPr id="5" name="Стрелка влево 4"/>
          <p:cNvSpPr/>
          <p:nvPr/>
        </p:nvSpPr>
        <p:spPr>
          <a:xfrm>
            <a:off x="4696690" y="2231598"/>
            <a:ext cx="4447310" cy="1550694"/>
          </a:xfrm>
          <a:prstGeom prst="leftArrow">
            <a:avLst/>
          </a:prstGeom>
          <a:solidFill>
            <a:schemeClr val="accent3">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FF0000"/>
                </a:solidFill>
                <a:effectLst/>
                <a:uLnTx/>
                <a:uFillTx/>
                <a:latin typeface="Calibri"/>
                <a:ea typeface="+mn-ea"/>
                <a:cs typeface="+mn-cs"/>
              </a:rPr>
              <a:t>В случае изменения реквизитов Учредителя</a:t>
            </a:r>
            <a:endParaRPr kumimoji="0" lang="ru-RU" sz="1800" b="1" i="0" u="none" strike="noStrike" kern="1200" cap="none" spc="0" normalizeH="0" baseline="0" noProof="0" dirty="0">
              <a:ln>
                <a:noFill/>
              </a:ln>
              <a:solidFill>
                <a:srgbClr val="FF0000"/>
              </a:solidFill>
              <a:effectLst/>
              <a:uLnTx/>
              <a:uFillTx/>
              <a:latin typeface="Calibri"/>
              <a:ea typeface="+mn-ea"/>
              <a:cs typeface="+mn-cs"/>
            </a:endParaRPr>
          </a:p>
        </p:txBody>
      </p:sp>
      <p:sp>
        <p:nvSpPr>
          <p:cNvPr id="3" name="Прямоугольник 2"/>
          <p:cNvSpPr/>
          <p:nvPr/>
        </p:nvSpPr>
        <p:spPr>
          <a:xfrm>
            <a:off x="24938" y="4832342"/>
            <a:ext cx="9044247" cy="1875257"/>
          </a:xfrm>
          <a:prstGeom prst="rect">
            <a:avLst/>
          </a:prstGeom>
        </p:spPr>
        <p:txBody>
          <a:bodyPr wrap="square">
            <a:spAutoFit/>
          </a:bodyPr>
          <a:lstStyle/>
          <a:p>
            <a:pPr marL="0" marR="0" lvl="0" indent="450215" algn="just" defTabSz="456044" rtl="0" eaLnBrk="1" fontAlgn="auto" latinLnBrk="0" hangingPunct="1">
              <a:lnSpc>
                <a:spcPct val="115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Calibri"/>
                <a:ea typeface="Times New Roman" panose="02020603050405020304" pitchFamily="18" charset="0"/>
                <a:cs typeface="+mn-cs"/>
              </a:rPr>
              <a:t>Соглашение считается измененным с момента:</a:t>
            </a:r>
            <a:endParaRPr kumimoji="0" lang="ru-RU" sz="1000" b="0" i="0" u="none" strike="noStrike" kern="1200" cap="none" spc="0" normalizeH="0" baseline="0" noProof="0" dirty="0">
              <a:ln>
                <a:noFill/>
              </a:ln>
              <a:solidFill>
                <a:prstClr val="black"/>
              </a:solidFill>
              <a:effectLst/>
              <a:uLnTx/>
              <a:uFillTx/>
              <a:latin typeface="Calibri"/>
              <a:ea typeface="Times New Roman" panose="02020603050405020304" pitchFamily="18" charset="0"/>
              <a:cs typeface="+mn-cs"/>
            </a:endParaRPr>
          </a:p>
          <a:p>
            <a:pPr marL="0" marR="0" lvl="0" indent="450215" algn="just" defTabSz="456044" rtl="0" eaLnBrk="1" fontAlgn="auto" latinLnBrk="0" hangingPunct="1">
              <a:lnSpc>
                <a:spcPct val="115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Calibri"/>
                <a:ea typeface="Times New Roman" panose="02020603050405020304" pitchFamily="18" charset="0"/>
                <a:cs typeface="+mn-cs"/>
              </a:rPr>
              <a:t>подписания Учредителем настоящего Уведомления в форме электронного документа в государственной интегрированной информационной системе управления общественными финансами «Электронный бюджет»;</a:t>
            </a:r>
            <a:endParaRPr kumimoji="0" lang="ru-RU" sz="1000" b="0" i="0" u="none" strike="noStrike" kern="1200" cap="none" spc="0" normalizeH="0" baseline="0" noProof="0" dirty="0">
              <a:ln>
                <a:noFill/>
              </a:ln>
              <a:solidFill>
                <a:prstClr val="black"/>
              </a:solidFill>
              <a:effectLst/>
              <a:uLnTx/>
              <a:uFillTx/>
              <a:latin typeface="Calibri"/>
              <a:ea typeface="Times New Roman" panose="02020603050405020304" pitchFamily="18" charset="0"/>
              <a:cs typeface="+mn-cs"/>
            </a:endParaRPr>
          </a:p>
          <a:p>
            <a:pPr marL="0" marR="0" lvl="0" indent="457200" algn="just" defTabSz="456044" rtl="0" eaLnBrk="1" fontAlgn="auto" latinLnBrk="0" hangingPunct="1">
              <a:lnSpc>
                <a:spcPct val="115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Calibri"/>
                <a:ea typeface="Times New Roman" panose="02020603050405020304" pitchFamily="18" charset="0"/>
                <a:cs typeface="+mn-cs"/>
              </a:rPr>
              <a:t>получения Учреждением настоящего Уведомления в виде бумажного документа.</a:t>
            </a:r>
            <a:endParaRPr kumimoji="0" lang="ru-RU" sz="1000" b="0" i="0" u="none" strike="noStrike" kern="1200" cap="none" spc="0" normalizeH="0" baseline="0" noProof="0" dirty="0">
              <a:ln>
                <a:noFill/>
              </a:ln>
              <a:solidFill>
                <a:prstClr val="black"/>
              </a:solidFill>
              <a:effectLst/>
              <a:uLnTx/>
              <a:uFillTx/>
              <a:latin typeface="Calibri"/>
              <a:ea typeface="Times New Roman" panose="02020603050405020304" pitchFamily="18" charset="0"/>
              <a:cs typeface="+mn-cs"/>
            </a:endParaRPr>
          </a:p>
          <a:p>
            <a:pPr marL="0" marR="0" lvl="0" indent="0" algn="just" defTabSz="456044" rtl="0" eaLnBrk="1" fontAlgn="auto" latinLnBrk="0" hangingPunct="1">
              <a:lnSpc>
                <a:spcPct val="115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Calibri"/>
                <a:ea typeface="Times New Roman" panose="02020603050405020304" pitchFamily="18" charset="0"/>
                <a:cs typeface="+mn-cs"/>
              </a:rPr>
              <a:t> </a:t>
            </a:r>
            <a:endParaRPr kumimoji="0" lang="ru-RU" sz="1000" b="0" i="0" u="none" strike="noStrike" kern="1200" cap="none" spc="0" normalizeH="0" baseline="0" noProof="0" dirty="0">
              <a:ln>
                <a:noFill/>
              </a:ln>
              <a:solidFill>
                <a:prstClr val="black"/>
              </a:solidFill>
              <a:effectLst/>
              <a:uLnTx/>
              <a:uFillTx/>
              <a:latin typeface="Calibri"/>
              <a:ea typeface="Times New Roman" panose="02020603050405020304" pitchFamily="18" charset="0"/>
              <a:cs typeface="+mn-cs"/>
            </a:endParaRPr>
          </a:p>
          <a:p>
            <a:pPr marL="0" marR="0" lvl="0" indent="0" algn="just" defTabSz="456044" rtl="0" eaLnBrk="1" fontAlgn="auto" latinLnBrk="0" hangingPunct="1">
              <a:lnSpc>
                <a:spcPct val="115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Calibri"/>
                <a:ea typeface="Times New Roman" panose="02020603050405020304" pitchFamily="18" charset="0"/>
                <a:cs typeface="+mn-cs"/>
              </a:rPr>
              <a:t>Руководитель Учредителя					  ___________/______________/</a:t>
            </a:r>
            <a:endParaRPr kumimoji="0" lang="ru-RU" sz="1000" b="0" i="0" u="none" strike="noStrike" kern="1200" cap="none" spc="0" normalizeH="0" baseline="0" noProof="0" dirty="0">
              <a:ln>
                <a:noFill/>
              </a:ln>
              <a:solidFill>
                <a:prstClr val="black"/>
              </a:solidFill>
              <a:effectLst/>
              <a:uLnTx/>
              <a:uFillTx/>
              <a:latin typeface="Calibri"/>
              <a:ea typeface="Times New Roman" panose="02020603050405020304" pitchFamily="18" charset="0"/>
              <a:cs typeface="+mn-cs"/>
            </a:endParaRPr>
          </a:p>
          <a:p>
            <a:pPr marL="0" marR="0" lvl="0" indent="0" algn="just" defTabSz="456044" rtl="0" eaLnBrk="1" fontAlgn="auto" latinLnBrk="0" hangingPunct="1">
              <a:lnSpc>
                <a:spcPct val="107000"/>
              </a:lnSpc>
              <a:spcBef>
                <a:spcPts val="0"/>
              </a:spcBef>
              <a:spcAft>
                <a:spcPts val="0"/>
              </a:spcAft>
              <a:buClrTx/>
              <a:buSzTx/>
              <a:buFontTx/>
              <a:buNone/>
              <a:tabLst/>
              <a:defRPr/>
            </a:pPr>
            <a:r>
              <a:rPr kumimoji="0" lang="ru-RU" sz="1100" b="0" i="1" u="none" strike="noStrike" kern="1200" cap="none" spc="0" normalizeH="0" baseline="0" noProof="0" dirty="0">
                <a:ln>
                  <a:noFill/>
                </a:ln>
                <a:solidFill>
                  <a:prstClr val="black"/>
                </a:solidFill>
                <a:effectLst/>
                <a:uLnTx/>
                <a:uFillTx/>
                <a:latin typeface="Calibri"/>
                <a:ea typeface="Times New Roman" panose="02020603050405020304" pitchFamily="18" charset="0"/>
                <a:cs typeface="+mn-cs"/>
              </a:rPr>
              <a:t>(подпись)          (фамилия, </a:t>
            </a:r>
            <a:r>
              <a:rPr kumimoji="0" lang="ru-RU" sz="1100" b="0" i="1" u="none" strike="noStrike" kern="1200" cap="none" spc="0" normalizeH="0" baseline="0" noProof="0" dirty="0" smtClean="0">
                <a:ln>
                  <a:noFill/>
                </a:ln>
                <a:solidFill>
                  <a:prstClr val="black"/>
                </a:solidFill>
                <a:effectLst/>
                <a:uLnTx/>
                <a:uFillTx/>
                <a:latin typeface="Calibri"/>
                <a:ea typeface="Times New Roman" panose="02020603050405020304" pitchFamily="18" charset="0"/>
                <a:cs typeface="+mn-cs"/>
              </a:rPr>
              <a:t>инициалы)</a:t>
            </a:r>
            <a:r>
              <a:rPr kumimoji="0" lang="ru-RU" sz="1800" b="0" i="0" u="none" strike="noStrike" kern="1200" cap="none" spc="0" normalizeH="0" baseline="0" noProof="0" dirty="0" smtClean="0">
                <a:ln>
                  <a:noFill/>
                </a:ln>
                <a:solidFill>
                  <a:prstClr val="black"/>
                </a:solidFill>
                <a:effectLst/>
                <a:uLnTx/>
                <a:uFillTx/>
                <a:latin typeface="Calibri"/>
                <a:ea typeface="+mn-ea"/>
                <a:cs typeface="+mn-cs"/>
              </a:rPr>
              <a:t> </a:t>
            </a:r>
            <a:r>
              <a:rPr kumimoji="0" lang="ru-RU" sz="1000" b="0" i="0" u="none" strike="noStrike" kern="1200" cap="none" spc="0" normalizeH="0" baseline="0" noProof="0" dirty="0">
                <a:ln>
                  <a:noFill/>
                </a:ln>
                <a:solidFill>
                  <a:prstClr val="black"/>
                </a:solidFill>
                <a:effectLst/>
                <a:uLnTx/>
                <a:uFillTx/>
                <a:latin typeface="Calibri"/>
                <a:ea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243959179"/>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Рисунок 1"/>
          <p:cNvPicPr>
            <a:picLocks noChangeAspect="1"/>
          </p:cNvPicPr>
          <p:nvPr/>
        </p:nvPicPr>
        <p:blipFill>
          <a:blip r:embed="rId2"/>
          <a:stretch>
            <a:fillRect/>
          </a:stretch>
        </p:blipFill>
        <p:spPr>
          <a:xfrm>
            <a:off x="798021" y="61446"/>
            <a:ext cx="7390015" cy="6796553"/>
          </a:xfrm>
          <a:prstGeom prst="rect">
            <a:avLst/>
          </a:prstGeom>
        </p:spPr>
      </p:pic>
    </p:spTree>
    <p:extLst>
      <p:ext uri="{BB962C8B-B14F-4D97-AF65-F5344CB8AC3E}">
        <p14:creationId xmlns:p14="http://schemas.microsoft.com/office/powerpoint/2010/main" val="98678983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0" y="0"/>
            <a:ext cx="9144000" cy="1051057"/>
          </a:xfrm>
          <a:prstGeom prst="rect">
            <a:avLst/>
          </a:prstGeom>
        </p:spPr>
        <p:txBody>
          <a:bodyPr wrap="square">
            <a:spAutoFit/>
          </a:bodyPr>
          <a:lstStyle/>
          <a:p>
            <a:pPr marL="0" marR="0" lvl="0" indent="0" algn="ctr" defTabSz="456044" rtl="0" eaLnBrk="1" fontAlgn="auto" latinLnBrk="0" hangingPunct="1">
              <a:lnSpc>
                <a:spcPct val="115000"/>
              </a:lnSpc>
              <a:spcBef>
                <a:spcPts val="0"/>
              </a:spcBef>
              <a:spcAft>
                <a:spcPts val="0"/>
              </a:spcAft>
              <a:buClrTx/>
              <a:buSzTx/>
              <a:buFontTx/>
              <a:buNone/>
              <a:tabLst/>
              <a:defRPr/>
            </a:pPr>
            <a:r>
              <a:rPr kumimoji="0" lang="ru-RU" sz="1400" b="1" i="0" u="none" strike="noStrike" kern="1200" cap="none" spc="0" normalizeH="0" baseline="0" noProof="0" dirty="0">
                <a:ln>
                  <a:noFill/>
                </a:ln>
                <a:solidFill>
                  <a:srgbClr val="000000"/>
                </a:solidFill>
                <a:effectLst/>
                <a:uLnTx/>
                <a:uFillTx/>
                <a:latin typeface="Calibri"/>
                <a:ea typeface="Times New Roman" panose="02020603050405020304" pitchFamily="18" charset="0"/>
                <a:cs typeface="Times New Roman" panose="02020603050405020304" pitchFamily="18" charset="0"/>
              </a:rPr>
              <a:t>АКТ </a:t>
            </a:r>
            <a:br>
              <a:rPr kumimoji="0" lang="ru-RU" sz="1400" b="1" i="0" u="none" strike="noStrike" kern="1200" cap="none" spc="0" normalizeH="0" baseline="0" noProof="0" dirty="0">
                <a:ln>
                  <a:noFill/>
                </a:ln>
                <a:solidFill>
                  <a:srgbClr val="000000"/>
                </a:solidFill>
                <a:effectLst/>
                <a:uLnTx/>
                <a:uFillTx/>
                <a:latin typeface="Calibri"/>
                <a:ea typeface="Times New Roman" panose="02020603050405020304" pitchFamily="18" charset="0"/>
                <a:cs typeface="Times New Roman" panose="02020603050405020304" pitchFamily="18" charset="0"/>
              </a:rPr>
            </a:br>
            <a:r>
              <a:rPr kumimoji="0" lang="ru-RU" sz="1400" b="1" i="0" u="none" strike="noStrike" kern="1200" cap="none" spc="0" normalizeH="0" baseline="0" noProof="0" dirty="0">
                <a:ln>
                  <a:noFill/>
                </a:ln>
                <a:solidFill>
                  <a:srgbClr val="000000"/>
                </a:solidFill>
                <a:effectLst/>
                <a:uLnTx/>
                <a:uFillTx/>
                <a:latin typeface="Calibri"/>
                <a:ea typeface="Times New Roman" panose="02020603050405020304" pitchFamily="18" charset="0"/>
                <a:cs typeface="Times New Roman" panose="02020603050405020304" pitchFamily="18" charset="0"/>
              </a:rPr>
              <a:t>об исполнении обязательств по соглашению о предоставлении федеральному бюджетному или автономному учреждению субсидии в соответствии с абзацем вторым пункта 1 статьи 78</a:t>
            </a:r>
            <a:r>
              <a:rPr kumimoji="0" lang="ru-RU" sz="1400" b="1" i="0" u="none" strike="noStrike" kern="1200" cap="none" spc="0" normalizeH="0" baseline="30000" noProof="0" dirty="0">
                <a:ln>
                  <a:noFill/>
                </a:ln>
                <a:solidFill>
                  <a:srgbClr val="000000"/>
                </a:solidFill>
                <a:effectLst/>
                <a:uLnTx/>
                <a:uFillTx/>
                <a:latin typeface="Calibri"/>
                <a:ea typeface="Times New Roman" panose="02020603050405020304" pitchFamily="18" charset="0"/>
                <a:cs typeface="Times New Roman" panose="02020603050405020304" pitchFamily="18" charset="0"/>
              </a:rPr>
              <a:t>1</a:t>
            </a:r>
            <a:r>
              <a:rPr kumimoji="0" lang="ru-RU" sz="1400" b="1" i="0" u="none" strike="noStrike" kern="1200" cap="none" spc="0" normalizeH="0" baseline="0" noProof="0" dirty="0">
                <a:ln>
                  <a:noFill/>
                </a:ln>
                <a:solidFill>
                  <a:srgbClr val="000000"/>
                </a:solidFill>
                <a:effectLst/>
                <a:uLnTx/>
                <a:uFillTx/>
                <a:latin typeface="Calibri"/>
                <a:ea typeface="Times New Roman" panose="02020603050405020304" pitchFamily="18" charset="0"/>
                <a:cs typeface="Times New Roman" panose="02020603050405020304" pitchFamily="18" charset="0"/>
              </a:rPr>
              <a:t> </a:t>
            </a:r>
            <a:r>
              <a:rPr kumimoji="0" lang="ru-RU" sz="1400" b="1" i="0" u="none" strike="noStrike" kern="1200" cap="none" spc="0" normalizeH="0" baseline="0" noProof="0" dirty="0" smtClean="0">
                <a:ln>
                  <a:noFill/>
                </a:ln>
                <a:solidFill>
                  <a:srgbClr val="000000"/>
                </a:solidFill>
                <a:effectLst/>
                <a:uLnTx/>
                <a:uFillTx/>
                <a:latin typeface="Calibri"/>
                <a:ea typeface="Times New Roman" panose="02020603050405020304" pitchFamily="18" charset="0"/>
                <a:cs typeface="Times New Roman" panose="02020603050405020304" pitchFamily="18" charset="0"/>
              </a:rPr>
              <a:t>БК РФ</a:t>
            </a:r>
            <a:endParaRPr kumimoji="0" lang="ru-RU" sz="1100" b="0" i="0" u="none" strike="noStrike" kern="1200" cap="none" spc="0" normalizeH="0" baseline="0" noProof="0" dirty="0">
              <a:ln>
                <a:noFill/>
              </a:ln>
              <a:solidFill>
                <a:prstClr val="black"/>
              </a:solidFill>
              <a:effectLst/>
              <a:uLnTx/>
              <a:uFillTx/>
              <a:latin typeface="Calibri"/>
              <a:ea typeface="Calibri" panose="020F0502020204030204" pitchFamily="34" charset="0"/>
              <a:cs typeface="Times New Roman" panose="02020603050405020304" pitchFamily="18" charset="0"/>
            </a:endParaRPr>
          </a:p>
          <a:p>
            <a:pPr marL="0" marR="0" lvl="0" indent="0" algn="l" defTabSz="456044" rtl="0" eaLnBrk="1" fontAlgn="auto" latinLnBrk="0" hangingPunct="1">
              <a:lnSpc>
                <a:spcPct val="100000"/>
              </a:lnSpc>
              <a:spcBef>
                <a:spcPts val="0"/>
              </a:spcBef>
              <a:spcAft>
                <a:spcPts val="0"/>
              </a:spcAft>
              <a:buClrTx/>
              <a:buSzTx/>
              <a:buFontTx/>
              <a:buNone/>
              <a:tabLst/>
              <a:defRPr/>
            </a:pPr>
            <a:r>
              <a:rPr kumimoji="0" lang="ru-RU" sz="1400" b="1" i="0" u="none" strike="noStrike" kern="1200" cap="none" spc="0" normalizeH="0" baseline="0" noProof="0" dirty="0" smtClean="0">
                <a:ln>
                  <a:noFill/>
                </a:ln>
                <a:solidFill>
                  <a:srgbClr val="000000"/>
                </a:solidFill>
                <a:effectLst/>
                <a:uLnTx/>
                <a:uFillTx/>
                <a:latin typeface="Calibri"/>
                <a:ea typeface="Times New Roman" panose="02020603050405020304" pitchFamily="18" charset="0"/>
                <a:cs typeface="+mn-cs"/>
              </a:rPr>
              <a:t>                                                             от </a:t>
            </a:r>
            <a:r>
              <a:rPr kumimoji="0" lang="ru-RU" sz="1400" b="1" i="0" u="none" strike="noStrike" kern="1200" cap="none" spc="0" normalizeH="0" baseline="0" noProof="0" dirty="0">
                <a:ln>
                  <a:noFill/>
                </a:ln>
                <a:solidFill>
                  <a:srgbClr val="000000"/>
                </a:solidFill>
                <a:effectLst/>
                <a:uLnTx/>
                <a:uFillTx/>
                <a:latin typeface="Calibri"/>
                <a:ea typeface="Times New Roman" panose="02020603050405020304" pitchFamily="18" charset="0"/>
                <a:cs typeface="+mn-cs"/>
              </a:rPr>
              <a:t>«___» __________ 20___ года № ______ </a:t>
            </a: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pic>
        <p:nvPicPr>
          <p:cNvPr id="5" name="Рисунок 4"/>
          <p:cNvPicPr>
            <a:picLocks noChangeAspect="1"/>
          </p:cNvPicPr>
          <p:nvPr/>
        </p:nvPicPr>
        <p:blipFill rotWithShape="1">
          <a:blip r:embed="rId2"/>
          <a:srcRect b="39705"/>
          <a:stretch/>
        </p:blipFill>
        <p:spPr>
          <a:xfrm>
            <a:off x="108065" y="1176722"/>
            <a:ext cx="8977746" cy="5623089"/>
          </a:xfrm>
          <a:prstGeom prst="rect">
            <a:avLst/>
          </a:prstGeom>
        </p:spPr>
      </p:pic>
      <p:cxnSp>
        <p:nvCxnSpPr>
          <p:cNvPr id="7" name="Прямая соединительная линия 6"/>
          <p:cNvCxnSpPr/>
          <p:nvPr/>
        </p:nvCxnSpPr>
        <p:spPr>
          <a:xfrm flipV="1">
            <a:off x="767542" y="2310939"/>
            <a:ext cx="7038109" cy="3325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 name="Прямая соединительная линия 7"/>
          <p:cNvCxnSpPr/>
          <p:nvPr/>
        </p:nvCxnSpPr>
        <p:spPr>
          <a:xfrm flipV="1">
            <a:off x="767542" y="3898669"/>
            <a:ext cx="7378931" cy="1108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Прямая соединительная линия 12"/>
          <p:cNvCxnSpPr/>
          <p:nvPr/>
        </p:nvCxnSpPr>
        <p:spPr>
          <a:xfrm flipV="1">
            <a:off x="5029200" y="6284422"/>
            <a:ext cx="3956858" cy="1662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 name="Прямая соединительная линия 14"/>
          <p:cNvCxnSpPr/>
          <p:nvPr/>
        </p:nvCxnSpPr>
        <p:spPr>
          <a:xfrm>
            <a:off x="1496291" y="5464234"/>
            <a:ext cx="758952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8187944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0" y="0"/>
            <a:ext cx="9144000" cy="1051057"/>
          </a:xfrm>
          <a:prstGeom prst="rect">
            <a:avLst/>
          </a:prstGeom>
        </p:spPr>
        <p:txBody>
          <a:bodyPr wrap="square">
            <a:spAutoFit/>
          </a:bodyPr>
          <a:lstStyle/>
          <a:p>
            <a:pPr marL="0" marR="0" lvl="0" indent="0" algn="ctr" defTabSz="456044" rtl="0" eaLnBrk="1" fontAlgn="auto" latinLnBrk="0" hangingPunct="1">
              <a:lnSpc>
                <a:spcPct val="115000"/>
              </a:lnSpc>
              <a:spcBef>
                <a:spcPts val="0"/>
              </a:spcBef>
              <a:spcAft>
                <a:spcPts val="0"/>
              </a:spcAft>
              <a:buClrTx/>
              <a:buSzTx/>
              <a:buFontTx/>
              <a:buNone/>
              <a:tabLst/>
              <a:defRPr/>
            </a:pPr>
            <a:r>
              <a:rPr kumimoji="0" lang="ru-RU" sz="1400" b="1" i="0" u="none" strike="noStrike" kern="1200" cap="none" spc="0" normalizeH="0" baseline="0" noProof="0" dirty="0">
                <a:ln>
                  <a:noFill/>
                </a:ln>
                <a:solidFill>
                  <a:srgbClr val="000000"/>
                </a:solidFill>
                <a:effectLst/>
                <a:uLnTx/>
                <a:uFillTx/>
                <a:latin typeface="Calibri"/>
                <a:ea typeface="Times New Roman" panose="02020603050405020304" pitchFamily="18" charset="0"/>
                <a:cs typeface="Times New Roman" panose="02020603050405020304" pitchFamily="18" charset="0"/>
              </a:rPr>
              <a:t>АКТ </a:t>
            </a:r>
            <a:br>
              <a:rPr kumimoji="0" lang="ru-RU" sz="1400" b="1" i="0" u="none" strike="noStrike" kern="1200" cap="none" spc="0" normalizeH="0" baseline="0" noProof="0" dirty="0">
                <a:ln>
                  <a:noFill/>
                </a:ln>
                <a:solidFill>
                  <a:srgbClr val="000000"/>
                </a:solidFill>
                <a:effectLst/>
                <a:uLnTx/>
                <a:uFillTx/>
                <a:latin typeface="Calibri"/>
                <a:ea typeface="Times New Roman" panose="02020603050405020304" pitchFamily="18" charset="0"/>
                <a:cs typeface="Times New Roman" panose="02020603050405020304" pitchFamily="18" charset="0"/>
              </a:rPr>
            </a:br>
            <a:r>
              <a:rPr kumimoji="0" lang="ru-RU" sz="1400" b="1" i="0" u="none" strike="noStrike" kern="1200" cap="none" spc="0" normalizeH="0" baseline="0" noProof="0" dirty="0">
                <a:ln>
                  <a:noFill/>
                </a:ln>
                <a:solidFill>
                  <a:srgbClr val="000000"/>
                </a:solidFill>
                <a:effectLst/>
                <a:uLnTx/>
                <a:uFillTx/>
                <a:latin typeface="Calibri"/>
                <a:ea typeface="Times New Roman" panose="02020603050405020304" pitchFamily="18" charset="0"/>
                <a:cs typeface="Times New Roman" panose="02020603050405020304" pitchFamily="18" charset="0"/>
              </a:rPr>
              <a:t>об исполнении обязательств по соглашению о предоставлении федеральному бюджетному или автономному учреждению субсидии в соответствии с абзацем вторым пункта 1 статьи 78</a:t>
            </a:r>
            <a:r>
              <a:rPr kumimoji="0" lang="ru-RU" sz="1400" b="1" i="0" u="none" strike="noStrike" kern="1200" cap="none" spc="0" normalizeH="0" baseline="30000" noProof="0" dirty="0">
                <a:ln>
                  <a:noFill/>
                </a:ln>
                <a:solidFill>
                  <a:srgbClr val="000000"/>
                </a:solidFill>
                <a:effectLst/>
                <a:uLnTx/>
                <a:uFillTx/>
                <a:latin typeface="Calibri"/>
                <a:ea typeface="Times New Roman" panose="02020603050405020304" pitchFamily="18" charset="0"/>
                <a:cs typeface="Times New Roman" panose="02020603050405020304" pitchFamily="18" charset="0"/>
              </a:rPr>
              <a:t>1</a:t>
            </a:r>
            <a:r>
              <a:rPr kumimoji="0" lang="ru-RU" sz="1400" b="1" i="0" u="none" strike="noStrike" kern="1200" cap="none" spc="0" normalizeH="0" baseline="0" noProof="0" dirty="0">
                <a:ln>
                  <a:noFill/>
                </a:ln>
                <a:solidFill>
                  <a:srgbClr val="000000"/>
                </a:solidFill>
                <a:effectLst/>
                <a:uLnTx/>
                <a:uFillTx/>
                <a:latin typeface="Calibri"/>
                <a:ea typeface="Times New Roman" panose="02020603050405020304" pitchFamily="18" charset="0"/>
                <a:cs typeface="Times New Roman" panose="02020603050405020304" pitchFamily="18" charset="0"/>
              </a:rPr>
              <a:t> </a:t>
            </a:r>
            <a:r>
              <a:rPr kumimoji="0" lang="ru-RU" sz="1400" b="1" i="0" u="none" strike="noStrike" kern="1200" cap="none" spc="0" normalizeH="0" baseline="0" noProof="0" dirty="0" smtClean="0">
                <a:ln>
                  <a:noFill/>
                </a:ln>
                <a:solidFill>
                  <a:srgbClr val="000000"/>
                </a:solidFill>
                <a:effectLst/>
                <a:uLnTx/>
                <a:uFillTx/>
                <a:latin typeface="Calibri"/>
                <a:ea typeface="Times New Roman" panose="02020603050405020304" pitchFamily="18" charset="0"/>
                <a:cs typeface="Times New Roman" panose="02020603050405020304" pitchFamily="18" charset="0"/>
              </a:rPr>
              <a:t>БК РФ</a:t>
            </a:r>
            <a:endParaRPr kumimoji="0" lang="ru-RU" sz="1100" b="0" i="0" u="none" strike="noStrike" kern="1200" cap="none" spc="0" normalizeH="0" baseline="0" noProof="0" dirty="0">
              <a:ln>
                <a:noFill/>
              </a:ln>
              <a:solidFill>
                <a:prstClr val="black"/>
              </a:solidFill>
              <a:effectLst/>
              <a:uLnTx/>
              <a:uFillTx/>
              <a:latin typeface="Calibri"/>
              <a:ea typeface="Calibri" panose="020F0502020204030204" pitchFamily="34" charset="0"/>
              <a:cs typeface="Times New Roman" panose="02020603050405020304" pitchFamily="18" charset="0"/>
            </a:endParaRPr>
          </a:p>
          <a:p>
            <a:pPr marL="0" marR="0" lvl="0" indent="0" algn="l" defTabSz="456044" rtl="0" eaLnBrk="1" fontAlgn="auto" latinLnBrk="0" hangingPunct="1">
              <a:lnSpc>
                <a:spcPct val="100000"/>
              </a:lnSpc>
              <a:spcBef>
                <a:spcPts val="0"/>
              </a:spcBef>
              <a:spcAft>
                <a:spcPts val="0"/>
              </a:spcAft>
              <a:buClrTx/>
              <a:buSzTx/>
              <a:buFontTx/>
              <a:buNone/>
              <a:tabLst/>
              <a:defRPr/>
            </a:pPr>
            <a:r>
              <a:rPr kumimoji="0" lang="ru-RU" sz="1400" b="1" i="0" u="none" strike="noStrike" kern="1200" cap="none" spc="0" normalizeH="0" baseline="0" noProof="0" dirty="0" smtClean="0">
                <a:ln>
                  <a:noFill/>
                </a:ln>
                <a:solidFill>
                  <a:srgbClr val="000000"/>
                </a:solidFill>
                <a:effectLst/>
                <a:uLnTx/>
                <a:uFillTx/>
                <a:latin typeface="Calibri"/>
                <a:ea typeface="Times New Roman" panose="02020603050405020304" pitchFamily="18" charset="0"/>
                <a:cs typeface="+mn-cs"/>
              </a:rPr>
              <a:t>                                                             от </a:t>
            </a:r>
            <a:r>
              <a:rPr kumimoji="0" lang="ru-RU" sz="1400" b="1" i="0" u="none" strike="noStrike" kern="1200" cap="none" spc="0" normalizeH="0" baseline="0" noProof="0" dirty="0">
                <a:ln>
                  <a:noFill/>
                </a:ln>
                <a:solidFill>
                  <a:srgbClr val="000000"/>
                </a:solidFill>
                <a:effectLst/>
                <a:uLnTx/>
                <a:uFillTx/>
                <a:latin typeface="Calibri"/>
                <a:ea typeface="Times New Roman" panose="02020603050405020304" pitchFamily="18" charset="0"/>
                <a:cs typeface="+mn-cs"/>
              </a:rPr>
              <a:t>«___» __________ 20___ года № ______ </a:t>
            </a: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15" name="Прямая соединительная линия 14"/>
          <p:cNvCxnSpPr/>
          <p:nvPr/>
        </p:nvCxnSpPr>
        <p:spPr>
          <a:xfrm>
            <a:off x="91441" y="3086794"/>
            <a:ext cx="758952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3" name="Прямоугольник 2"/>
          <p:cNvSpPr/>
          <p:nvPr/>
        </p:nvSpPr>
        <p:spPr>
          <a:xfrm>
            <a:off x="0" y="1433140"/>
            <a:ext cx="9069184" cy="5293757"/>
          </a:xfrm>
          <a:prstGeom prst="rect">
            <a:avLst/>
          </a:prstGeom>
        </p:spPr>
        <p:txBody>
          <a:bodyPr wrap="square">
            <a:spAutoFit/>
          </a:bodyPr>
          <a:lstStyle/>
          <a:p>
            <a:pPr marL="0" marR="0" lvl="0" indent="0" algn="just" defTabSz="456044"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a:ea typeface="+mn-ea"/>
                <a:cs typeface="+mn-cs"/>
              </a:rPr>
              <a:t>1.2.3. В соответствии с отчетом о достижении значений результатов предоставления Субсидии, на 1 января 20__ г</a:t>
            </a:r>
            <a:r>
              <a:rPr kumimoji="0" lang="ru-RU" sz="1800" b="0" i="0" u="none" strike="noStrike" kern="1200" cap="none" spc="0" normalizeH="0" baseline="0" noProof="0" dirty="0" smtClean="0">
                <a:ln>
                  <a:noFill/>
                </a:ln>
                <a:solidFill>
                  <a:prstClr val="black"/>
                </a:solidFill>
                <a:effectLst/>
                <a:uLnTx/>
                <a:uFillTx/>
                <a:latin typeface="Calibri"/>
                <a:ea typeface="+mn-ea"/>
                <a:cs typeface="+mn-cs"/>
              </a:rPr>
              <a:t>.    </a:t>
            </a:r>
            <a:r>
              <a:rPr kumimoji="0" lang="ru-RU" sz="1800" b="0" i="0" u="none" strike="noStrike" kern="1200" cap="none" spc="0" normalizeH="0" baseline="0" noProof="0" dirty="0">
                <a:ln>
                  <a:noFill/>
                </a:ln>
                <a:solidFill>
                  <a:prstClr val="black"/>
                </a:solidFill>
                <a:effectLst/>
                <a:uLnTx/>
                <a:uFillTx/>
                <a:latin typeface="Calibri"/>
                <a:ea typeface="+mn-ea"/>
                <a:cs typeface="+mn-cs"/>
              </a:rPr>
              <a:t>средства в объеме _______________ </a:t>
            </a:r>
          </a:p>
          <a:p>
            <a:pPr marL="0" marR="0" lvl="0" indent="0" algn="just" defTabSz="456044"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prstClr val="black"/>
                </a:solidFill>
                <a:effectLst/>
                <a:uLnTx/>
                <a:uFillTx/>
                <a:latin typeface="Calibri"/>
                <a:ea typeface="+mn-ea"/>
                <a:cs typeface="+mn-cs"/>
              </a:rPr>
              <a:t>                                                                                                   </a:t>
            </a:r>
            <a:r>
              <a:rPr kumimoji="0" lang="ru-RU" sz="1400" b="0" i="1" u="none" strike="noStrike" kern="1200" cap="none" spc="0" normalizeH="0" baseline="0" noProof="0" dirty="0" smtClean="0">
                <a:ln>
                  <a:noFill/>
                </a:ln>
                <a:solidFill>
                  <a:prstClr val="black"/>
                </a:solidFill>
                <a:effectLst/>
                <a:uLnTx/>
                <a:uFillTx/>
                <a:latin typeface="Calibri"/>
                <a:ea typeface="+mn-ea"/>
                <a:cs typeface="+mn-cs"/>
              </a:rPr>
              <a:t>(</a:t>
            </a:r>
            <a:r>
              <a:rPr kumimoji="0" lang="ru-RU" sz="1400" b="0" i="1" u="none" strike="noStrike" kern="1200" cap="none" spc="0" normalizeH="0" baseline="0" noProof="0" dirty="0">
                <a:ln>
                  <a:noFill/>
                </a:ln>
                <a:solidFill>
                  <a:prstClr val="black"/>
                </a:solidFill>
                <a:effectLst/>
                <a:uLnTx/>
                <a:uFillTx/>
                <a:latin typeface="Calibri"/>
                <a:ea typeface="+mn-ea"/>
                <a:cs typeface="+mn-cs"/>
              </a:rPr>
              <a:t>сумма цифрами)</a:t>
            </a:r>
          </a:p>
          <a:p>
            <a:pPr marL="0" marR="0" lvl="0" indent="0" algn="just" defTabSz="456044"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prstClr val="black"/>
                </a:solidFill>
                <a:effectLst/>
                <a:uLnTx/>
                <a:uFillTx/>
                <a:latin typeface="Calibri"/>
                <a:ea typeface="+mn-ea"/>
                <a:cs typeface="+mn-cs"/>
              </a:rPr>
              <a:t>(___________________) </a:t>
            </a:r>
            <a:r>
              <a:rPr kumimoji="0" lang="ru-RU" sz="1800" b="0" i="0" u="none" strike="noStrike" kern="1200" cap="none" spc="0" normalizeH="0" baseline="0" noProof="0" dirty="0">
                <a:ln>
                  <a:noFill/>
                </a:ln>
                <a:solidFill>
                  <a:prstClr val="black"/>
                </a:solidFill>
                <a:effectLst/>
                <a:uLnTx/>
                <a:uFillTx/>
                <a:latin typeface="Calibri"/>
                <a:ea typeface="+mn-ea"/>
                <a:cs typeface="+mn-cs"/>
              </a:rPr>
              <a:t>рублей____ копеек в соответствии с пунктом 4.3.12.1 Соглашения</a:t>
            </a:r>
          </a:p>
          <a:p>
            <a:pPr marL="0" marR="0" lvl="0" indent="0" algn="just" defTabSz="456044" rtl="0" eaLnBrk="1" fontAlgn="auto" latinLnBrk="0" hangingPunct="1">
              <a:lnSpc>
                <a:spcPct val="100000"/>
              </a:lnSpc>
              <a:spcBef>
                <a:spcPts val="0"/>
              </a:spcBef>
              <a:spcAft>
                <a:spcPts val="0"/>
              </a:spcAft>
              <a:buClrTx/>
              <a:buSzTx/>
              <a:buFontTx/>
              <a:buNone/>
              <a:tabLst/>
              <a:defRPr/>
            </a:pPr>
            <a:r>
              <a:rPr kumimoji="0" lang="ru-RU" sz="1400" b="0" i="1" u="none" strike="noStrike" kern="1200" cap="none" spc="0" normalizeH="0" baseline="0" noProof="0" dirty="0" smtClean="0">
                <a:ln>
                  <a:noFill/>
                </a:ln>
                <a:solidFill>
                  <a:prstClr val="black"/>
                </a:solidFill>
                <a:effectLst/>
                <a:uLnTx/>
                <a:uFillTx/>
                <a:latin typeface="Calibri"/>
                <a:ea typeface="+mn-ea"/>
                <a:cs typeface="+mn-cs"/>
              </a:rPr>
              <a:t>            (</a:t>
            </a:r>
            <a:r>
              <a:rPr kumimoji="0" lang="ru-RU" sz="1400" b="0" i="1" u="none" strike="noStrike" kern="1200" cap="none" spc="0" normalizeH="0" baseline="0" noProof="0" dirty="0">
                <a:ln>
                  <a:noFill/>
                </a:ln>
                <a:solidFill>
                  <a:prstClr val="black"/>
                </a:solidFill>
                <a:effectLst/>
                <a:uLnTx/>
                <a:uFillTx/>
                <a:latin typeface="Calibri"/>
                <a:ea typeface="+mn-ea"/>
                <a:cs typeface="+mn-cs"/>
              </a:rPr>
              <a:t>сумма прописью)</a:t>
            </a:r>
          </a:p>
          <a:p>
            <a:pPr marL="0" marR="0" lvl="0" indent="0" algn="just" defTabSz="456044"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a:ea typeface="+mn-ea"/>
                <a:cs typeface="+mn-cs"/>
              </a:rPr>
              <a:t>подлежат возврату в бюджет в срок до «___»__________ 20___г. </a:t>
            </a:r>
            <a:endParaRPr kumimoji="0" lang="ru-RU" sz="1800" b="0" i="0" u="none" strike="noStrike" kern="1200" cap="none" spc="0" normalizeH="0" baseline="0" noProof="0" dirty="0" smtClean="0">
              <a:ln>
                <a:noFill/>
              </a:ln>
              <a:solidFill>
                <a:prstClr val="black"/>
              </a:solidFill>
              <a:effectLst/>
              <a:uLnTx/>
              <a:uFillTx/>
              <a:latin typeface="Calibri"/>
              <a:ea typeface="+mn-ea"/>
              <a:cs typeface="+mn-cs"/>
            </a:endParaRPr>
          </a:p>
          <a:p>
            <a:pPr marL="0" marR="0" lvl="0" indent="0" algn="just" defTabSz="456044"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prstClr val="black"/>
                </a:solidFill>
                <a:effectLst/>
                <a:uLnTx/>
                <a:uFillTx/>
                <a:latin typeface="Calibri"/>
                <a:ea typeface="+mn-ea"/>
                <a:cs typeface="+mn-cs"/>
              </a:rPr>
              <a:t>по </a:t>
            </a:r>
            <a:r>
              <a:rPr kumimoji="0" lang="ru-RU" sz="1800" b="0" i="0" u="none" strike="noStrike" kern="1200" cap="none" spc="0" normalizeH="0" baseline="0" noProof="0" dirty="0">
                <a:ln>
                  <a:noFill/>
                </a:ln>
                <a:solidFill>
                  <a:prstClr val="black"/>
                </a:solidFill>
                <a:effectLst/>
                <a:uLnTx/>
                <a:uFillTx/>
                <a:latin typeface="Calibri"/>
                <a:ea typeface="+mn-ea"/>
                <a:cs typeface="+mn-cs"/>
              </a:rPr>
              <a:t>следующим реквизитам :</a:t>
            </a:r>
          </a:p>
          <a:p>
            <a:pPr marL="0" marR="0" lvl="0" indent="0" algn="just" defTabSz="456044"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smtClean="0">
              <a:ln>
                <a:noFill/>
              </a:ln>
              <a:solidFill>
                <a:prstClr val="black"/>
              </a:solidFill>
              <a:effectLst/>
              <a:uLnTx/>
              <a:uFillTx/>
              <a:latin typeface="Calibri"/>
              <a:ea typeface="+mn-ea"/>
              <a:cs typeface="+mn-cs"/>
            </a:endParaRPr>
          </a:p>
          <a:p>
            <a:pPr marL="0" marR="0" lvl="0" indent="0" algn="just" defTabSz="456044"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prstClr val="black"/>
                </a:solidFill>
                <a:effectLst/>
                <a:uLnTx/>
                <a:uFillTx/>
                <a:latin typeface="Calibri"/>
                <a:ea typeface="+mn-ea"/>
                <a:cs typeface="+mn-cs"/>
              </a:rPr>
              <a:t>код </a:t>
            </a:r>
            <a:r>
              <a:rPr kumimoji="0" lang="ru-RU" sz="1800" b="0" i="0" u="none" strike="noStrike" kern="1200" cap="none" spc="0" normalizeH="0" baseline="0" noProof="0" dirty="0">
                <a:ln>
                  <a:noFill/>
                </a:ln>
                <a:solidFill>
                  <a:prstClr val="black"/>
                </a:solidFill>
                <a:effectLst/>
                <a:uLnTx/>
                <a:uFillTx/>
                <a:latin typeface="Calibri"/>
                <a:ea typeface="+mn-ea"/>
                <a:cs typeface="+mn-cs"/>
              </a:rPr>
              <a:t>классификации расходов бюджета _______________ ;</a:t>
            </a:r>
          </a:p>
          <a:p>
            <a:pPr marL="0" marR="0" lvl="0" indent="0" algn="just" defTabSz="456044"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smtClean="0">
              <a:ln>
                <a:noFill/>
              </a:ln>
              <a:solidFill>
                <a:prstClr val="black"/>
              </a:solidFill>
              <a:effectLst/>
              <a:uLnTx/>
              <a:uFillTx/>
              <a:latin typeface="Calibri"/>
              <a:ea typeface="+mn-ea"/>
              <a:cs typeface="+mn-cs"/>
            </a:endParaRPr>
          </a:p>
          <a:p>
            <a:pPr marL="0" marR="0" lvl="0" indent="0" algn="just" defTabSz="456044"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prstClr val="black"/>
                </a:solidFill>
                <a:effectLst/>
                <a:uLnTx/>
                <a:uFillTx/>
                <a:latin typeface="Calibri"/>
                <a:ea typeface="+mn-ea"/>
                <a:cs typeface="+mn-cs"/>
              </a:rPr>
              <a:t>код </a:t>
            </a:r>
            <a:r>
              <a:rPr kumimoji="0" lang="ru-RU" sz="1800" b="0" i="0" u="none" strike="noStrike" kern="1200" cap="none" spc="0" normalizeH="0" baseline="0" noProof="0" dirty="0">
                <a:ln>
                  <a:noFill/>
                </a:ln>
                <a:solidFill>
                  <a:prstClr val="black"/>
                </a:solidFill>
                <a:effectLst/>
                <a:uLnTx/>
                <a:uFillTx/>
                <a:latin typeface="Calibri"/>
                <a:ea typeface="+mn-ea"/>
                <a:cs typeface="+mn-cs"/>
              </a:rPr>
              <a:t>классификации доходов бюджета ________________ .</a:t>
            </a:r>
          </a:p>
          <a:p>
            <a:pPr marL="0" marR="0" lvl="0" indent="0" algn="just" defTabSz="456044"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smtClean="0">
              <a:ln>
                <a:noFill/>
              </a:ln>
              <a:solidFill>
                <a:prstClr val="black"/>
              </a:solidFill>
              <a:effectLst/>
              <a:uLnTx/>
              <a:uFillTx/>
              <a:latin typeface="Calibri"/>
              <a:ea typeface="+mn-ea"/>
              <a:cs typeface="+mn-cs"/>
            </a:endParaRPr>
          </a:p>
          <a:p>
            <a:pPr marL="0" marR="0" lvl="0" indent="0" algn="just" defTabSz="456044"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prstClr val="black"/>
                </a:solidFill>
                <a:effectLst/>
                <a:uLnTx/>
                <a:uFillTx/>
                <a:latin typeface="Calibri"/>
                <a:ea typeface="+mn-ea"/>
                <a:cs typeface="+mn-cs"/>
              </a:rPr>
              <a:t>2</a:t>
            </a:r>
            <a:r>
              <a:rPr kumimoji="0" lang="ru-RU" sz="1800" b="0" i="0" u="none" strike="noStrike" kern="1200" cap="none" spc="0" normalizeH="0" baseline="0" noProof="0" dirty="0">
                <a:ln>
                  <a:noFill/>
                </a:ln>
                <a:solidFill>
                  <a:prstClr val="black"/>
                </a:solidFill>
                <a:effectLst/>
                <a:uLnTx/>
                <a:uFillTx/>
                <a:latin typeface="Calibri"/>
                <a:ea typeface="+mn-ea"/>
                <a:cs typeface="+mn-cs"/>
              </a:rPr>
              <a:t>. Настоящий Акт заключен Сторонами в форме:</a:t>
            </a:r>
          </a:p>
          <a:p>
            <a:pPr marL="0" marR="0" lvl="0" indent="0" algn="just" defTabSz="456044"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a:ea typeface="+mn-ea"/>
                <a:cs typeface="+mn-cs"/>
              </a:rPr>
              <a:t>2.1. электронного документа в государственной интегрированной информационной системе управления общественными финансами «Электронный бюджет» и подписан усиленными квалифицированными электронными подписями лиц, имеющих право действовать от имени каждой из Сторон ;</a:t>
            </a:r>
          </a:p>
          <a:p>
            <a:pPr marL="0" marR="0" lvl="0" indent="0" algn="just" defTabSz="456044"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a:ea typeface="+mn-ea"/>
                <a:cs typeface="+mn-cs"/>
              </a:rPr>
              <a:t>2.2. бумажного документа в двух экземплярах, по одному экземпляру </a:t>
            </a:r>
          </a:p>
          <a:p>
            <a:pPr marL="0" marR="0" lvl="0" indent="0" algn="just" defTabSz="456044"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a:ea typeface="+mn-ea"/>
                <a:cs typeface="+mn-cs"/>
              </a:rPr>
              <a:t>для каждой из Сторон .</a:t>
            </a:r>
          </a:p>
        </p:txBody>
      </p:sp>
      <p:sp>
        <p:nvSpPr>
          <p:cNvPr id="4" name="Стрелка влево 3"/>
          <p:cNvSpPr/>
          <p:nvPr/>
        </p:nvSpPr>
        <p:spPr>
          <a:xfrm>
            <a:off x="4405747" y="3440284"/>
            <a:ext cx="3749038" cy="473826"/>
          </a:xfrm>
          <a:prstGeom prst="leftArrow">
            <a:avLst/>
          </a:prstGeom>
          <a:solidFill>
            <a:schemeClr val="accent3">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в году предоставления субсидии</a:t>
            </a:r>
            <a:endParaRPr kumimoji="0" lang="ru-RU" sz="1800" b="0" i="0" u="none" strike="noStrike" kern="1200" cap="none" spc="0" normalizeH="0" baseline="0" noProof="0" dirty="0">
              <a:ln>
                <a:noFill/>
              </a:ln>
              <a:solidFill>
                <a:srgbClr val="FF0000"/>
              </a:solidFill>
              <a:effectLst/>
              <a:uLnTx/>
              <a:uFillTx/>
              <a:latin typeface="Calibri"/>
              <a:ea typeface="+mn-ea"/>
              <a:cs typeface="+mn-cs"/>
            </a:endParaRPr>
          </a:p>
        </p:txBody>
      </p:sp>
      <p:sp>
        <p:nvSpPr>
          <p:cNvPr id="10" name="Стрелка влево 9"/>
          <p:cNvSpPr/>
          <p:nvPr/>
        </p:nvSpPr>
        <p:spPr>
          <a:xfrm>
            <a:off x="4742411" y="3914110"/>
            <a:ext cx="3990109" cy="856514"/>
          </a:xfrm>
          <a:prstGeom prst="leftArrow">
            <a:avLst>
              <a:gd name="adj1" fmla="val 73293"/>
              <a:gd name="adj2" fmla="val 50000"/>
            </a:avLst>
          </a:prstGeom>
          <a:solidFill>
            <a:schemeClr val="accent5">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Если субсидия предоставлен в прошлых отчетных периодах</a:t>
            </a:r>
            <a:endParaRPr kumimoji="0" lang="ru-RU" sz="1800" b="0" i="0" u="none" strike="noStrike" kern="1200" cap="none" spc="0" normalizeH="0" baseline="0" noProof="0" dirty="0">
              <a:ln>
                <a:noFill/>
              </a:ln>
              <a:solidFill>
                <a:srgbClr val="FF0000"/>
              </a:solidFill>
              <a:effectLst/>
              <a:uLnTx/>
              <a:uFillTx/>
              <a:latin typeface="Calibri"/>
              <a:ea typeface="+mn-ea"/>
              <a:cs typeface="+mn-cs"/>
            </a:endParaRPr>
          </a:p>
        </p:txBody>
      </p:sp>
    </p:spTree>
    <p:extLst>
      <p:ext uri="{BB962C8B-B14F-4D97-AF65-F5344CB8AC3E}">
        <p14:creationId xmlns:p14="http://schemas.microsoft.com/office/powerpoint/2010/main" val="85140283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Объект 2"/>
          <p:cNvSpPr>
            <a:spLocks noGrp="1"/>
          </p:cNvSpPr>
          <p:nvPr>
            <p:ph idx="1"/>
          </p:nvPr>
        </p:nvSpPr>
        <p:spPr>
          <a:xfrm>
            <a:off x="98983" y="1577959"/>
            <a:ext cx="8964890" cy="3531516"/>
          </a:xfrm>
          <a:solidFill>
            <a:schemeClr val="bg1"/>
          </a:solidFill>
        </p:spPr>
        <p:txBody>
          <a:bodyPr/>
          <a:lstStyle/>
          <a:p>
            <a:pPr marL="0" indent="0" algn="ctr">
              <a:buNone/>
            </a:pPr>
            <a:r>
              <a:rPr lang="ru-RU" b="1" dirty="0">
                <a:solidFill>
                  <a:schemeClr val="accent6">
                    <a:lumMod val="75000"/>
                  </a:schemeClr>
                </a:solidFill>
                <a:latin typeface="Arial" panose="020B0604020202020204" pitchFamily="34" charset="0"/>
                <a:cs typeface="Arial" panose="020B0604020202020204" pitchFamily="34" charset="0"/>
              </a:rPr>
              <a:t>Приказ Минфина России от 24.05.2022 </a:t>
            </a:r>
            <a:r>
              <a:rPr lang="ru-RU" b="1" dirty="0" smtClean="0">
                <a:solidFill>
                  <a:schemeClr val="accent6">
                    <a:lumMod val="75000"/>
                  </a:schemeClr>
                </a:solidFill>
                <a:latin typeface="Arial" panose="020B0604020202020204" pitchFamily="34" charset="0"/>
                <a:cs typeface="Arial" panose="020B0604020202020204" pitchFamily="34" charset="0"/>
              </a:rPr>
              <a:t>№ </a:t>
            </a:r>
            <a:r>
              <a:rPr lang="ru-RU" b="1" dirty="0">
                <a:solidFill>
                  <a:schemeClr val="accent6">
                    <a:lumMod val="75000"/>
                  </a:schemeClr>
                </a:solidFill>
                <a:latin typeface="Arial" panose="020B0604020202020204" pitchFamily="34" charset="0"/>
                <a:cs typeface="Arial" panose="020B0604020202020204" pitchFamily="34" charset="0"/>
              </a:rPr>
              <a:t>82н</a:t>
            </a:r>
          </a:p>
          <a:p>
            <a:pPr marL="0" indent="0" algn="ctr">
              <a:buNone/>
            </a:pPr>
            <a:r>
              <a:rPr lang="ru-RU" b="1" dirty="0" smtClean="0">
                <a:solidFill>
                  <a:schemeClr val="accent6">
                    <a:lumMod val="75000"/>
                  </a:schemeClr>
                </a:solidFill>
                <a:latin typeface="Arial" panose="020B0604020202020204" pitchFamily="34" charset="0"/>
                <a:cs typeface="Arial" panose="020B0604020202020204" pitchFamily="34" charset="0"/>
              </a:rPr>
              <a:t>«О </a:t>
            </a:r>
            <a:r>
              <a:rPr lang="ru-RU" b="1" dirty="0">
                <a:solidFill>
                  <a:schemeClr val="accent6">
                    <a:lumMod val="75000"/>
                  </a:schemeClr>
                </a:solidFill>
                <a:latin typeface="Arial" panose="020B0604020202020204" pitchFamily="34" charset="0"/>
                <a:cs typeface="Arial" panose="020B0604020202020204" pitchFamily="34" charset="0"/>
              </a:rPr>
              <a:t>Порядке формирования и применения кодов бюджетной классификации Российской Федерации, их структуре и принципах </a:t>
            </a:r>
            <a:r>
              <a:rPr lang="ru-RU" b="1" dirty="0" smtClean="0">
                <a:solidFill>
                  <a:schemeClr val="accent6">
                    <a:lumMod val="75000"/>
                  </a:schemeClr>
                </a:solidFill>
                <a:latin typeface="Arial" panose="020B0604020202020204" pitchFamily="34" charset="0"/>
                <a:cs typeface="Arial" panose="020B0604020202020204" pitchFamily="34" charset="0"/>
              </a:rPr>
              <a:t>назначения» </a:t>
            </a:r>
          </a:p>
          <a:p>
            <a:pPr marL="0" indent="0" algn="ctr">
              <a:buNone/>
            </a:pPr>
            <a:endParaRPr lang="ru-RU" b="1" dirty="0">
              <a:solidFill>
                <a:schemeClr val="accent6">
                  <a:lumMod val="75000"/>
                </a:schemeClr>
              </a:solidFill>
              <a:latin typeface="Arial" panose="020B0604020202020204" pitchFamily="34" charset="0"/>
              <a:cs typeface="Arial" panose="020B0604020202020204" pitchFamily="34" charset="0"/>
            </a:endParaRPr>
          </a:p>
          <a:p>
            <a:pPr marL="0" indent="0" algn="ctr">
              <a:buNone/>
            </a:pPr>
            <a:r>
              <a:rPr lang="ru-RU" b="1" dirty="0">
                <a:solidFill>
                  <a:schemeClr val="accent6">
                    <a:lumMod val="75000"/>
                  </a:schemeClr>
                </a:solidFill>
                <a:latin typeface="Arial" panose="020B0604020202020204" pitchFamily="34" charset="0"/>
                <a:cs typeface="Arial" panose="020B0604020202020204" pitchFamily="34" charset="0"/>
              </a:rPr>
              <a:t>Приказ Минфина России от 17.05.2022 </a:t>
            </a:r>
            <a:r>
              <a:rPr lang="ru-RU" b="1" dirty="0" smtClean="0">
                <a:solidFill>
                  <a:schemeClr val="accent6">
                    <a:lumMod val="75000"/>
                  </a:schemeClr>
                </a:solidFill>
                <a:latin typeface="Arial" panose="020B0604020202020204" pitchFamily="34" charset="0"/>
                <a:cs typeface="Arial" panose="020B0604020202020204" pitchFamily="34" charset="0"/>
              </a:rPr>
              <a:t>№ </a:t>
            </a:r>
            <a:r>
              <a:rPr lang="ru-RU" b="1" dirty="0">
                <a:solidFill>
                  <a:schemeClr val="accent6">
                    <a:lumMod val="75000"/>
                  </a:schemeClr>
                </a:solidFill>
                <a:latin typeface="Arial" panose="020B0604020202020204" pitchFamily="34" charset="0"/>
                <a:cs typeface="Arial" panose="020B0604020202020204" pitchFamily="34" charset="0"/>
              </a:rPr>
              <a:t>75н</a:t>
            </a:r>
          </a:p>
          <a:p>
            <a:pPr marL="0" indent="0" algn="ctr">
              <a:buNone/>
            </a:pPr>
            <a:r>
              <a:rPr lang="ru-RU" b="1" dirty="0" smtClean="0">
                <a:solidFill>
                  <a:schemeClr val="accent6">
                    <a:lumMod val="75000"/>
                  </a:schemeClr>
                </a:solidFill>
                <a:latin typeface="Arial" panose="020B0604020202020204" pitchFamily="34" charset="0"/>
                <a:cs typeface="Arial" panose="020B0604020202020204" pitchFamily="34" charset="0"/>
              </a:rPr>
              <a:t>«Об </a:t>
            </a:r>
            <a:r>
              <a:rPr lang="ru-RU" b="1" dirty="0">
                <a:solidFill>
                  <a:schemeClr val="accent6">
                    <a:lumMod val="75000"/>
                  </a:schemeClr>
                </a:solidFill>
                <a:latin typeface="Arial" panose="020B0604020202020204" pitchFamily="34" charset="0"/>
                <a:cs typeface="Arial" panose="020B0604020202020204" pitchFamily="34" charset="0"/>
              </a:rPr>
              <a:t>утверждении кодов (перечней кодов) бюджетной классификации Российской Федерации на 2023 год (на 2023 год и на плановый период 2024 и 2025 годов</a:t>
            </a:r>
            <a:r>
              <a:rPr lang="ru-RU" b="1" dirty="0" smtClean="0">
                <a:solidFill>
                  <a:schemeClr val="accent6">
                    <a:lumMod val="75000"/>
                  </a:schemeClr>
                </a:solidFill>
                <a:latin typeface="Arial" panose="020B0604020202020204" pitchFamily="34" charset="0"/>
                <a:cs typeface="Arial" panose="020B0604020202020204" pitchFamily="34" charset="0"/>
              </a:rPr>
              <a:t>)»</a:t>
            </a:r>
            <a:endParaRPr lang="ru-RU" b="1" dirty="0">
              <a:solidFill>
                <a:schemeClr val="accent6">
                  <a:lumMod val="75000"/>
                </a:schemeClr>
              </a:solidFill>
              <a:latin typeface="Arial" panose="020B0604020202020204" pitchFamily="34" charset="0"/>
              <a:cs typeface="Arial" panose="020B0604020202020204" pitchFamily="34" charset="0"/>
            </a:endParaRPr>
          </a:p>
          <a:p>
            <a:pPr marL="0" indent="0" algn="ctr">
              <a:buNone/>
            </a:pPr>
            <a:endParaRPr lang="ru-RU" b="1" dirty="0" smtClean="0">
              <a:solidFill>
                <a:schemeClr val="accent6">
                  <a:lumMod val="75000"/>
                </a:schemeClr>
              </a:solidFill>
              <a:latin typeface="Arial" panose="020B0604020202020204" pitchFamily="34" charset="0"/>
              <a:cs typeface="Arial" panose="020B0604020202020204" pitchFamily="34" charset="0"/>
            </a:endParaRPr>
          </a:p>
          <a:p>
            <a:pPr marL="0" indent="0" algn="ctr">
              <a:buNone/>
            </a:pPr>
            <a:endParaRPr lang="ru-RU" b="1" dirty="0">
              <a:solidFill>
                <a:schemeClr val="accent6">
                  <a:lumMod val="75000"/>
                </a:schemeClr>
              </a:solidFill>
              <a:latin typeface="Arial" panose="020B0604020202020204" pitchFamily="34" charset="0"/>
              <a:cs typeface="Arial" panose="020B0604020202020204" pitchFamily="34" charset="0"/>
            </a:endParaRPr>
          </a:p>
          <a:p>
            <a:pPr marL="0" indent="0" algn="ctr">
              <a:buNone/>
            </a:pPr>
            <a:r>
              <a:rPr lang="ru-RU" b="1" dirty="0">
                <a:solidFill>
                  <a:schemeClr val="accent6">
                    <a:lumMod val="75000"/>
                  </a:schemeClr>
                </a:solidFill>
                <a:latin typeface="Arial" panose="020B0604020202020204" pitchFamily="34" charset="0"/>
                <a:cs typeface="Arial" panose="020B0604020202020204" pitchFamily="34" charset="0"/>
              </a:rPr>
              <a:t>Приказ Минфина России от 29.11.2017 </a:t>
            </a:r>
            <a:r>
              <a:rPr lang="ru-RU" b="1" dirty="0" smtClean="0">
                <a:solidFill>
                  <a:schemeClr val="accent6">
                    <a:lumMod val="75000"/>
                  </a:schemeClr>
                </a:solidFill>
                <a:latin typeface="Arial" panose="020B0604020202020204" pitchFamily="34" charset="0"/>
                <a:cs typeface="Arial" panose="020B0604020202020204" pitchFamily="34" charset="0"/>
              </a:rPr>
              <a:t>№ 209н «Об </a:t>
            </a:r>
            <a:r>
              <a:rPr lang="ru-RU" b="1" dirty="0">
                <a:solidFill>
                  <a:schemeClr val="accent6">
                    <a:lumMod val="75000"/>
                  </a:schemeClr>
                </a:solidFill>
                <a:latin typeface="Arial" panose="020B0604020202020204" pitchFamily="34" charset="0"/>
                <a:cs typeface="Arial" panose="020B0604020202020204" pitchFamily="34" charset="0"/>
              </a:rPr>
              <a:t>утверждении Порядка применения классификации операций сектора государственного </a:t>
            </a:r>
            <a:r>
              <a:rPr lang="ru-RU" b="1" dirty="0" smtClean="0">
                <a:solidFill>
                  <a:schemeClr val="accent6">
                    <a:lumMod val="75000"/>
                  </a:schemeClr>
                </a:solidFill>
                <a:latin typeface="Arial" panose="020B0604020202020204" pitchFamily="34" charset="0"/>
                <a:cs typeface="Arial" panose="020B0604020202020204" pitchFamily="34" charset="0"/>
              </a:rPr>
              <a:t>управления»</a:t>
            </a:r>
            <a:endParaRPr lang="ru-RU" b="1" dirty="0">
              <a:solidFill>
                <a:schemeClr val="accent6">
                  <a:lumMod val="75000"/>
                </a:schemeClr>
              </a:solidFill>
              <a:latin typeface="Arial" panose="020B0604020202020204" pitchFamily="34" charset="0"/>
              <a:cs typeface="Arial" panose="020B0604020202020204" pitchFamily="34" charset="0"/>
            </a:endParaRPr>
          </a:p>
          <a:p>
            <a:pPr marL="0" indent="0">
              <a:buNone/>
            </a:pPr>
            <a:endParaRPr lang="ru-RU" b="1" dirty="0">
              <a:solidFill>
                <a:schemeClr val="accent6">
                  <a:lumMod val="75000"/>
                </a:schemeClr>
              </a:solidFill>
              <a:latin typeface="Arial" panose="020B0604020202020204" pitchFamily="34" charset="0"/>
              <a:cs typeface="Arial" panose="020B0604020202020204" pitchFamily="34" charset="0"/>
            </a:endParaRPr>
          </a:p>
        </p:txBody>
      </p:sp>
      <p:sp>
        <p:nvSpPr>
          <p:cNvPr id="4" name="Номер слайда 3"/>
          <p:cNvSpPr>
            <a:spLocks noGrp="1"/>
          </p:cNvSpPr>
          <p:nvPr>
            <p:ph type="sldNum" sz="quarter" idx="12"/>
          </p:nvPr>
        </p:nvSpPr>
        <p:spPr/>
        <p:txBody>
          <a:bodyPr/>
          <a:lstStyle/>
          <a:p>
            <a:pPr defTabSz="192881">
              <a:defRPr/>
            </a:pPr>
            <a:fld id="{3BA653A6-DB03-4A2D-AAC4-578B897A4593}" type="slidenum">
              <a:rPr lang="ru-RU" sz="1013">
                <a:solidFill>
                  <a:prstClr val="black"/>
                </a:solidFill>
                <a:latin typeface="Calibri"/>
                <a:cs typeface="Arial" charset="0"/>
              </a:rPr>
              <a:pPr defTabSz="192881">
                <a:defRPr/>
              </a:pPr>
              <a:t>37</a:t>
            </a:fld>
            <a:endParaRPr lang="ru-RU" sz="1013" dirty="0">
              <a:solidFill>
                <a:prstClr val="black"/>
              </a:solidFill>
              <a:latin typeface="Calibri"/>
              <a:cs typeface="Arial" charset="0"/>
            </a:endParaRPr>
          </a:p>
        </p:txBody>
      </p:sp>
      <p:sp>
        <p:nvSpPr>
          <p:cNvPr id="2" name="Выноска со стрелкой вниз 1"/>
          <p:cNvSpPr/>
          <p:nvPr/>
        </p:nvSpPr>
        <p:spPr>
          <a:xfrm>
            <a:off x="7253926" y="920881"/>
            <a:ext cx="1597844" cy="565609"/>
          </a:xfrm>
          <a:prstGeom prst="downArrowCallout">
            <a:avLst/>
          </a:prstGeom>
          <a:solidFill>
            <a:schemeClr val="accent3">
              <a:lumMod val="20000"/>
              <a:lumOff val="80000"/>
            </a:schemeClr>
          </a:solidFill>
          <a:ln>
            <a:solidFill>
              <a:schemeClr val="accent3">
                <a:lumMod val="20000"/>
                <a:lumOff val="8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r>
              <a:rPr lang="ru-RU" sz="1350" dirty="0">
                <a:solidFill>
                  <a:srgbClr val="FF0000"/>
                </a:solidFill>
                <a:latin typeface="Calibri"/>
              </a:rPr>
              <a:t>На 2023 год</a:t>
            </a:r>
          </a:p>
        </p:txBody>
      </p:sp>
    </p:spTree>
    <p:extLst>
      <p:ext uri="{BB962C8B-B14F-4D97-AF65-F5344CB8AC3E}">
        <p14:creationId xmlns:p14="http://schemas.microsoft.com/office/powerpoint/2010/main" val="50019128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0" y="1916832"/>
            <a:ext cx="9144000" cy="2031325"/>
          </a:xfrm>
          <a:prstGeom prst="rect">
            <a:avLst/>
          </a:prstGeom>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2100" b="0" i="0" u="none" strike="noStrike" kern="1200" cap="none" spc="0" normalizeH="0" baseline="0" noProof="0" dirty="0">
                <a:ln>
                  <a:noFill/>
                </a:ln>
                <a:solidFill>
                  <a:prstClr val="black"/>
                </a:solidFill>
                <a:effectLst/>
                <a:uLnTx/>
                <a:uFillTx/>
                <a:latin typeface="Calibri" panose="020F0502020204030204"/>
                <a:ea typeface="+mn-ea"/>
                <a:cs typeface="+mn-cs"/>
              </a:rPr>
              <a:t>	Приказ Министерства финансов </a:t>
            </a:r>
            <a:r>
              <a:rPr kumimoji="0" lang="ru-RU" sz="2100" b="0" i="0" u="none" strike="noStrike" kern="1200" cap="none" spc="0" normalizeH="0" baseline="0" noProof="0" dirty="0" smtClean="0">
                <a:ln>
                  <a:noFill/>
                </a:ln>
                <a:solidFill>
                  <a:prstClr val="black"/>
                </a:solidFill>
                <a:effectLst/>
                <a:uLnTx/>
                <a:uFillTx/>
                <a:latin typeface="Calibri" panose="020F0502020204030204"/>
                <a:ea typeface="+mn-ea"/>
                <a:cs typeface="+mn-cs"/>
              </a:rPr>
              <a:t>РФ</a:t>
            </a:r>
            <a:endParaRPr kumimoji="0" lang="ru-RU" sz="21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2100" b="0" i="0" u="none" strike="noStrike" kern="1200" cap="none" spc="0" normalizeH="0" baseline="0" noProof="0" dirty="0">
                <a:ln>
                  <a:noFill/>
                </a:ln>
                <a:solidFill>
                  <a:prstClr val="black"/>
                </a:solidFill>
                <a:effectLst/>
                <a:uLnTx/>
                <a:uFillTx/>
                <a:latin typeface="Calibri" panose="020F0502020204030204"/>
                <a:ea typeface="+mn-ea"/>
                <a:cs typeface="+mn-cs"/>
              </a:rPr>
              <a:t>Приказ Минфина России от 08.09.2022 </a:t>
            </a:r>
            <a:r>
              <a:rPr kumimoji="0" lang="ru-RU" sz="2100" b="0" i="0" u="none" strike="noStrike" kern="1200" cap="none" spc="0" normalizeH="0" baseline="0" noProof="0" dirty="0" smtClean="0">
                <a:ln>
                  <a:noFill/>
                </a:ln>
                <a:solidFill>
                  <a:prstClr val="black"/>
                </a:solidFill>
                <a:effectLst/>
                <a:uLnTx/>
                <a:uFillTx/>
                <a:latin typeface="Calibri" panose="020F0502020204030204"/>
                <a:ea typeface="+mn-ea"/>
                <a:cs typeface="+mn-cs"/>
              </a:rPr>
              <a:t>№ </a:t>
            </a:r>
            <a:r>
              <a:rPr kumimoji="0" lang="ru-RU" sz="2100" b="0" i="0" u="none" strike="noStrike" kern="1200" cap="none" spc="0" normalizeH="0" baseline="0" noProof="0" dirty="0">
                <a:ln>
                  <a:noFill/>
                </a:ln>
                <a:solidFill>
                  <a:prstClr val="black"/>
                </a:solidFill>
                <a:effectLst/>
                <a:uLnTx/>
                <a:uFillTx/>
                <a:latin typeface="Calibri" panose="020F0502020204030204"/>
                <a:ea typeface="+mn-ea"/>
                <a:cs typeface="+mn-cs"/>
              </a:rPr>
              <a:t>137н</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2100" b="0" i="0" u="none" strike="noStrike" kern="1200" cap="none" spc="0" normalizeH="0" baseline="0" noProof="0" dirty="0" smtClean="0">
                <a:ln>
                  <a:noFill/>
                </a:ln>
                <a:solidFill>
                  <a:prstClr val="black"/>
                </a:solidFill>
                <a:effectLst/>
                <a:uLnTx/>
                <a:uFillTx/>
                <a:latin typeface="Calibri" panose="020F0502020204030204"/>
                <a:ea typeface="+mn-ea"/>
                <a:cs typeface="+mn-cs"/>
              </a:rPr>
              <a:t>«О </a:t>
            </a:r>
            <a:r>
              <a:rPr kumimoji="0" lang="ru-RU" sz="2100" b="0" i="0" u="none" strike="noStrike" kern="1200" cap="none" spc="0" normalizeH="0" baseline="0" noProof="0" dirty="0">
                <a:ln>
                  <a:noFill/>
                </a:ln>
                <a:solidFill>
                  <a:prstClr val="black"/>
                </a:solidFill>
                <a:effectLst/>
                <a:uLnTx/>
                <a:uFillTx/>
                <a:latin typeface="Calibri" panose="020F0502020204030204"/>
                <a:ea typeface="+mn-ea"/>
                <a:cs typeface="+mn-cs"/>
              </a:rPr>
              <a:t>внесении изменений в Порядок применения классификации операций сектора государственного управления, утвержденный приказом Министерства финансов Российской Федерации от 29 ноября 2017 г. </a:t>
            </a:r>
            <a:endParaRPr kumimoji="0" lang="ru-RU" sz="21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2100" b="0" i="0" u="none" strike="noStrike" kern="1200" cap="none" spc="0" normalizeH="0" baseline="0" noProof="0" dirty="0" smtClean="0">
                <a:ln>
                  <a:noFill/>
                </a:ln>
                <a:solidFill>
                  <a:prstClr val="black"/>
                </a:solidFill>
                <a:effectLst/>
                <a:uLnTx/>
                <a:uFillTx/>
                <a:latin typeface="Calibri" panose="020F0502020204030204"/>
                <a:ea typeface="+mn-ea"/>
                <a:cs typeface="+mn-cs"/>
              </a:rPr>
              <a:t>№ 209н»</a:t>
            </a:r>
            <a:endParaRPr kumimoji="0" lang="ru-RU" sz="21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54304569"/>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07504" y="116632"/>
            <a:ext cx="8928992" cy="687610"/>
          </a:xfrm>
        </p:spPr>
        <p:txBody>
          <a:bodyPr>
            <a:normAutofit fontScale="90000"/>
          </a:bodyPr>
          <a:lstStyle/>
          <a:p>
            <a:r>
              <a:rPr lang="ru-RU" dirty="0" smtClean="0">
                <a:latin typeface="Arial" panose="020B0604020202020204" pitchFamily="34" charset="0"/>
                <a:cs typeface="Arial" panose="020B0604020202020204" pitchFamily="34" charset="0"/>
              </a:rPr>
              <a:t>Приказ </a:t>
            </a:r>
            <a:r>
              <a:rPr lang="ru-RU" dirty="0">
                <a:latin typeface="Arial" panose="020B0604020202020204" pitchFamily="34" charset="0"/>
                <a:cs typeface="Arial" panose="020B0604020202020204" pitchFamily="34" charset="0"/>
              </a:rPr>
              <a:t>Минфина России от 08.09.2022 </a:t>
            </a:r>
            <a:r>
              <a:rPr lang="ru-RU" dirty="0" smtClean="0">
                <a:latin typeface="Arial" panose="020B0604020202020204" pitchFamily="34" charset="0"/>
                <a:cs typeface="Arial" panose="020B0604020202020204" pitchFamily="34" charset="0"/>
              </a:rPr>
              <a:t>№ 137н</a:t>
            </a:r>
            <a:endParaRPr lang="ru-RU" dirty="0">
              <a:latin typeface="Arial" panose="020B0604020202020204" pitchFamily="34" charset="0"/>
              <a:cs typeface="Arial" panose="020B0604020202020204" pitchFamily="34" charset="0"/>
            </a:endParaRPr>
          </a:p>
        </p:txBody>
      </p:sp>
      <p:sp>
        <p:nvSpPr>
          <p:cNvPr id="3" name="Объект 2"/>
          <p:cNvSpPr>
            <a:spLocks noGrp="1"/>
          </p:cNvSpPr>
          <p:nvPr>
            <p:ph idx="1"/>
          </p:nvPr>
        </p:nvSpPr>
        <p:spPr>
          <a:xfrm>
            <a:off x="107504" y="980728"/>
            <a:ext cx="8928992" cy="4351338"/>
          </a:xfrm>
        </p:spPr>
        <p:txBody>
          <a:bodyPr/>
          <a:lstStyle/>
          <a:p>
            <a:pPr marL="0" indent="0" algn="just">
              <a:buNone/>
            </a:pPr>
            <a:r>
              <a:rPr lang="ru-RU" dirty="0"/>
              <a:t>9.2.9. На подстатью 129 </a:t>
            </a:r>
            <a:r>
              <a:rPr lang="ru-RU" dirty="0" smtClean="0"/>
              <a:t>«Иные </a:t>
            </a:r>
            <a:r>
              <a:rPr lang="ru-RU" dirty="0"/>
              <a:t>доходы от </a:t>
            </a:r>
            <a:r>
              <a:rPr lang="ru-RU" dirty="0" smtClean="0"/>
              <a:t>собственности» КОСГУ относятся </a:t>
            </a:r>
            <a:r>
              <a:rPr lang="ru-RU" dirty="0"/>
              <a:t>доходы от собственности, не отнесенные на подстатьи КОСГУ 121 - 128, 12A, 12K, 12T, в том числе:</a:t>
            </a:r>
          </a:p>
          <a:p>
            <a:pPr marL="0" indent="0" algn="just">
              <a:buNone/>
            </a:pPr>
            <a:r>
              <a:rPr lang="ru-RU" dirty="0" smtClean="0"/>
              <a:t>..</a:t>
            </a:r>
            <a:endParaRPr lang="ru-RU" dirty="0"/>
          </a:p>
          <a:p>
            <a:pPr marL="0" indent="0" algn="just">
              <a:buNone/>
            </a:pPr>
            <a:r>
              <a:rPr lang="ru-RU" b="1" dirty="0">
                <a:solidFill>
                  <a:schemeClr val="accent5">
                    <a:lumMod val="75000"/>
                  </a:schemeClr>
                </a:solidFill>
                <a:latin typeface="Arial" panose="020B0604020202020204" pitchFamily="34" charset="0"/>
                <a:cs typeface="Arial" panose="020B0604020202020204" pitchFamily="34" charset="0"/>
              </a:rPr>
              <a:t>На данную подстатью КОСГУ также относятся доходы от использования имущества, переданного в доверительное управление.</a:t>
            </a:r>
          </a:p>
          <a:p>
            <a:endParaRPr lang="ru-RU" dirty="0"/>
          </a:p>
        </p:txBody>
      </p:sp>
    </p:spTree>
    <p:extLst>
      <p:ext uri="{BB962C8B-B14F-4D97-AF65-F5344CB8AC3E}">
        <p14:creationId xmlns:p14="http://schemas.microsoft.com/office/powerpoint/2010/main" val="81379376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Рисунок 3"/>
          <p:cNvPicPr>
            <a:picLocks noChangeAspect="1"/>
          </p:cNvPicPr>
          <p:nvPr/>
        </p:nvPicPr>
        <p:blipFill>
          <a:blip r:embed="rId2"/>
          <a:stretch>
            <a:fillRect/>
          </a:stretch>
        </p:blipFill>
        <p:spPr>
          <a:xfrm>
            <a:off x="107504" y="1700808"/>
            <a:ext cx="7704856" cy="5040560"/>
          </a:xfrm>
          <a:prstGeom prst="rect">
            <a:avLst/>
          </a:prstGeom>
        </p:spPr>
      </p:pic>
      <p:sp>
        <p:nvSpPr>
          <p:cNvPr id="5" name="Выноска со стрелкой вниз 4"/>
          <p:cNvSpPr/>
          <p:nvPr/>
        </p:nvSpPr>
        <p:spPr>
          <a:xfrm>
            <a:off x="5220072" y="44624"/>
            <a:ext cx="3600400" cy="1656184"/>
          </a:xfrm>
          <a:prstGeom prst="down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b="1" dirty="0" smtClean="0">
                <a:solidFill>
                  <a:srgbClr val="FF0000"/>
                </a:solidFill>
              </a:rPr>
              <a:t>Снижение доступности санаторно-курортного лечения </a:t>
            </a:r>
          </a:p>
          <a:p>
            <a:pPr algn="ctr"/>
            <a:r>
              <a:rPr lang="ru-RU" b="1" dirty="0" smtClean="0">
                <a:solidFill>
                  <a:srgbClr val="FF0000"/>
                </a:solidFill>
              </a:rPr>
              <a:t>в учреждениях юге России</a:t>
            </a:r>
            <a:endParaRPr lang="ru-RU" b="1" dirty="0">
              <a:solidFill>
                <a:srgbClr val="FF0000"/>
              </a:solidFill>
            </a:endParaRPr>
          </a:p>
        </p:txBody>
      </p:sp>
    </p:spTree>
    <p:extLst>
      <p:ext uri="{BB962C8B-B14F-4D97-AF65-F5344CB8AC3E}">
        <p14:creationId xmlns:p14="http://schemas.microsoft.com/office/powerpoint/2010/main" val="91551025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3"/>
          <p:cNvSpPr>
            <a:spLocks noGrp="1"/>
          </p:cNvSpPr>
          <p:nvPr>
            <p:ph type="title"/>
          </p:nvPr>
        </p:nvSpPr>
        <p:spPr>
          <a:xfrm>
            <a:off x="0" y="119574"/>
            <a:ext cx="8964488" cy="927341"/>
          </a:xfrm>
        </p:spPr>
        <p:txBody>
          <a:bodyPr>
            <a:normAutofit/>
          </a:bodyPr>
          <a:lstStyle/>
          <a:p>
            <a:pPr algn="ctr"/>
            <a:r>
              <a:rPr lang="ru-RU" sz="2400" dirty="0">
                <a:latin typeface="Arial" panose="020B0604020202020204" pitchFamily="34" charset="0"/>
                <a:cs typeface="Arial" panose="020B0604020202020204" pitchFamily="34" charset="0"/>
              </a:rPr>
              <a:t>10.2.1. На подстатью 221 </a:t>
            </a:r>
            <a:r>
              <a:rPr lang="ru-RU" sz="2400" b="1" dirty="0" smtClean="0">
                <a:latin typeface="Arial" panose="020B0604020202020204" pitchFamily="34" charset="0"/>
                <a:cs typeface="Arial" panose="020B0604020202020204" pitchFamily="34" charset="0"/>
              </a:rPr>
              <a:t>«Услуги связи» </a:t>
            </a:r>
            <a:r>
              <a:rPr lang="ru-RU" sz="2400" dirty="0">
                <a:latin typeface="Arial" panose="020B0604020202020204" pitchFamily="34" charset="0"/>
                <a:cs typeface="Arial" panose="020B0604020202020204" pitchFamily="34" charset="0"/>
              </a:rPr>
              <a:t>КОСГУ относятся расходы на приобретение услуг связи, в том числе</a:t>
            </a:r>
            <a:r>
              <a:rPr lang="ru-RU" sz="2400" dirty="0" smtClean="0">
                <a:latin typeface="Arial" panose="020B0604020202020204" pitchFamily="34" charset="0"/>
                <a:cs typeface="Arial" panose="020B0604020202020204" pitchFamily="34" charset="0"/>
              </a:rPr>
              <a:t>:</a:t>
            </a:r>
            <a:endParaRPr lang="ru-RU" sz="2400" dirty="0">
              <a:latin typeface="Arial" panose="020B0604020202020204" pitchFamily="34" charset="0"/>
              <a:cs typeface="Arial" panose="020B0604020202020204" pitchFamily="34" charset="0"/>
            </a:endParaRPr>
          </a:p>
        </p:txBody>
      </p:sp>
      <p:sp>
        <p:nvSpPr>
          <p:cNvPr id="5" name="Текст 4"/>
          <p:cNvSpPr>
            <a:spLocks noGrp="1"/>
          </p:cNvSpPr>
          <p:nvPr>
            <p:ph type="body" idx="1"/>
          </p:nvPr>
        </p:nvSpPr>
        <p:spPr>
          <a:xfrm>
            <a:off x="107504" y="1563150"/>
            <a:ext cx="4390678" cy="425690"/>
          </a:xfrm>
          <a:solidFill>
            <a:schemeClr val="accent6">
              <a:lumMod val="20000"/>
              <a:lumOff val="80000"/>
            </a:schemeClr>
          </a:solidFill>
        </p:spPr>
        <p:txBody>
          <a:bodyPr>
            <a:normAutofit/>
          </a:bodyPr>
          <a:lstStyle/>
          <a:p>
            <a:pPr algn="ctr"/>
            <a:r>
              <a:rPr lang="ru-RU" dirty="0" smtClean="0">
                <a:solidFill>
                  <a:schemeClr val="accent5">
                    <a:lumMod val="75000"/>
                  </a:schemeClr>
                </a:solidFill>
                <a:latin typeface="Arial" panose="020B0604020202020204" pitchFamily="34" charset="0"/>
                <a:cs typeface="Arial" panose="020B0604020202020204" pitchFamily="34" charset="0"/>
              </a:rPr>
              <a:t>до </a:t>
            </a:r>
            <a:r>
              <a:rPr lang="ru-RU" dirty="0">
                <a:solidFill>
                  <a:schemeClr val="accent5">
                    <a:lumMod val="75000"/>
                  </a:schemeClr>
                </a:solidFill>
                <a:latin typeface="Arial" panose="020B0604020202020204" pitchFamily="34" charset="0"/>
                <a:cs typeface="Arial" panose="020B0604020202020204" pitchFamily="34" charset="0"/>
              </a:rPr>
              <a:t>137н</a:t>
            </a:r>
          </a:p>
        </p:txBody>
      </p:sp>
      <p:sp>
        <p:nvSpPr>
          <p:cNvPr id="6" name="Объект 5"/>
          <p:cNvSpPr>
            <a:spLocks noGrp="1"/>
          </p:cNvSpPr>
          <p:nvPr>
            <p:ph sz="half" idx="2"/>
          </p:nvPr>
        </p:nvSpPr>
        <p:spPr>
          <a:xfrm>
            <a:off x="107504" y="2505075"/>
            <a:ext cx="4390678" cy="3684588"/>
          </a:xfrm>
        </p:spPr>
        <p:txBody>
          <a:bodyPr/>
          <a:lstStyle/>
          <a:p>
            <a:pPr marL="0" indent="0">
              <a:buNone/>
            </a:pPr>
            <a:r>
              <a:rPr lang="ru-RU" dirty="0" smtClean="0"/>
              <a:t>расходы </a:t>
            </a:r>
            <a:r>
              <a:rPr lang="ru-RU" dirty="0"/>
              <a:t>арендатора по возмещению арендодателю стоимости услуг связи;</a:t>
            </a:r>
          </a:p>
          <a:p>
            <a:endParaRPr lang="ru-RU" dirty="0"/>
          </a:p>
        </p:txBody>
      </p:sp>
      <p:sp>
        <p:nvSpPr>
          <p:cNvPr id="7" name="Текст 6"/>
          <p:cNvSpPr>
            <a:spLocks noGrp="1"/>
          </p:cNvSpPr>
          <p:nvPr>
            <p:ph type="body" sz="quarter" idx="3"/>
          </p:nvPr>
        </p:nvSpPr>
        <p:spPr>
          <a:xfrm>
            <a:off x="4629150" y="1563150"/>
            <a:ext cx="4191322" cy="425690"/>
          </a:xfrm>
          <a:solidFill>
            <a:schemeClr val="accent6">
              <a:lumMod val="20000"/>
              <a:lumOff val="80000"/>
            </a:schemeClr>
          </a:solidFill>
        </p:spPr>
        <p:txBody>
          <a:bodyPr>
            <a:normAutofit/>
          </a:bodyPr>
          <a:lstStyle/>
          <a:p>
            <a:pPr algn="ctr"/>
            <a:r>
              <a:rPr lang="ru-RU" dirty="0">
                <a:solidFill>
                  <a:schemeClr val="accent5">
                    <a:lumMod val="75000"/>
                  </a:schemeClr>
                </a:solidFill>
                <a:latin typeface="Arial" panose="020B0604020202020204" pitchFamily="34" charset="0"/>
                <a:cs typeface="Arial" panose="020B0604020202020204" pitchFamily="34" charset="0"/>
              </a:rPr>
              <a:t>с учетом 137н</a:t>
            </a:r>
          </a:p>
        </p:txBody>
      </p:sp>
      <p:sp>
        <p:nvSpPr>
          <p:cNvPr id="8" name="Объект 7"/>
          <p:cNvSpPr>
            <a:spLocks noGrp="1"/>
          </p:cNvSpPr>
          <p:nvPr>
            <p:ph sz="quarter" idx="4"/>
          </p:nvPr>
        </p:nvSpPr>
        <p:spPr>
          <a:xfrm>
            <a:off x="4629150" y="2505074"/>
            <a:ext cx="4263330" cy="3948261"/>
          </a:xfrm>
        </p:spPr>
        <p:txBody>
          <a:bodyPr/>
          <a:lstStyle/>
          <a:p>
            <a:pPr marL="0" indent="0">
              <a:buNone/>
            </a:pPr>
            <a:r>
              <a:rPr lang="ru-RU" strike="sngStrike" dirty="0">
                <a:solidFill>
                  <a:srgbClr val="C00000"/>
                </a:solidFill>
              </a:rPr>
              <a:t>расходы арендатора по возмещению арендодателю стоимости услуг связи;</a:t>
            </a:r>
          </a:p>
          <a:p>
            <a:endParaRPr lang="ru-RU" dirty="0"/>
          </a:p>
        </p:txBody>
      </p:sp>
      <p:sp>
        <p:nvSpPr>
          <p:cNvPr id="9" name="Выноска со стрелкой вверх 8"/>
          <p:cNvSpPr/>
          <p:nvPr/>
        </p:nvSpPr>
        <p:spPr>
          <a:xfrm>
            <a:off x="5724128" y="3501008"/>
            <a:ext cx="2520280" cy="1224136"/>
          </a:xfrm>
          <a:prstGeom prst="up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C00000"/>
                </a:solidFill>
                <a:effectLst/>
                <a:uLnTx/>
                <a:uFillTx/>
                <a:latin typeface="Arial" panose="020B0604020202020204" pitchFamily="34" charset="0"/>
                <a:ea typeface="+mn-ea"/>
                <a:cs typeface="Arial" panose="020B0604020202020204" pitchFamily="34" charset="0"/>
              </a:rPr>
              <a:t>положение исключено</a:t>
            </a:r>
            <a:endParaRPr kumimoji="0" lang="ru-RU" sz="18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16687294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3"/>
          <p:cNvSpPr>
            <a:spLocks noGrp="1"/>
          </p:cNvSpPr>
          <p:nvPr>
            <p:ph type="title"/>
          </p:nvPr>
        </p:nvSpPr>
        <p:spPr>
          <a:xfrm>
            <a:off x="0" y="119574"/>
            <a:ext cx="9144000" cy="927341"/>
          </a:xfrm>
        </p:spPr>
        <p:txBody>
          <a:bodyPr>
            <a:normAutofit fontScale="90000"/>
          </a:bodyPr>
          <a:lstStyle/>
          <a:p>
            <a:pPr algn="ctr"/>
            <a:r>
              <a:rPr lang="ru-RU" sz="2400" dirty="0">
                <a:latin typeface="Arial" panose="020B0604020202020204" pitchFamily="34" charset="0"/>
                <a:cs typeface="Arial" panose="020B0604020202020204" pitchFamily="34" charset="0"/>
              </a:rPr>
              <a:t>10.2.3. На подстатью </a:t>
            </a:r>
            <a:r>
              <a:rPr lang="ru-RU" sz="2400" b="1" dirty="0">
                <a:latin typeface="Arial" panose="020B0604020202020204" pitchFamily="34" charset="0"/>
                <a:cs typeface="Arial" panose="020B0604020202020204" pitchFamily="34" charset="0"/>
              </a:rPr>
              <a:t>223 </a:t>
            </a:r>
            <a:r>
              <a:rPr lang="ru-RU" sz="2400" b="1" dirty="0" smtClean="0">
                <a:latin typeface="Arial" panose="020B0604020202020204" pitchFamily="34" charset="0"/>
                <a:cs typeface="Arial" panose="020B0604020202020204" pitchFamily="34" charset="0"/>
              </a:rPr>
              <a:t>«Коммунальные услуги» </a:t>
            </a:r>
            <a:r>
              <a:rPr lang="ru-RU" sz="2400" dirty="0">
                <a:latin typeface="Arial" panose="020B0604020202020204" pitchFamily="34" charset="0"/>
                <a:cs typeface="Arial" panose="020B0604020202020204" pitchFamily="34" charset="0"/>
              </a:rPr>
              <a:t>КОСГУ относятся расходы на приобретение коммунальных услуг, в том числе:</a:t>
            </a:r>
          </a:p>
        </p:txBody>
      </p:sp>
      <p:sp>
        <p:nvSpPr>
          <p:cNvPr id="5" name="Текст 4"/>
          <p:cNvSpPr>
            <a:spLocks noGrp="1"/>
          </p:cNvSpPr>
          <p:nvPr>
            <p:ph type="body" idx="1"/>
          </p:nvPr>
        </p:nvSpPr>
        <p:spPr>
          <a:xfrm>
            <a:off x="107504" y="1563150"/>
            <a:ext cx="4390678" cy="425690"/>
          </a:xfrm>
          <a:solidFill>
            <a:schemeClr val="accent6">
              <a:lumMod val="20000"/>
              <a:lumOff val="80000"/>
            </a:schemeClr>
          </a:solidFill>
        </p:spPr>
        <p:txBody>
          <a:bodyPr>
            <a:normAutofit/>
          </a:bodyPr>
          <a:lstStyle/>
          <a:p>
            <a:pPr algn="ctr"/>
            <a:r>
              <a:rPr lang="ru-RU" dirty="0" smtClean="0">
                <a:solidFill>
                  <a:schemeClr val="accent5">
                    <a:lumMod val="75000"/>
                  </a:schemeClr>
                </a:solidFill>
                <a:latin typeface="Arial" panose="020B0604020202020204" pitchFamily="34" charset="0"/>
                <a:cs typeface="Arial" panose="020B0604020202020204" pitchFamily="34" charset="0"/>
              </a:rPr>
              <a:t>до </a:t>
            </a:r>
            <a:r>
              <a:rPr lang="ru-RU" dirty="0">
                <a:solidFill>
                  <a:schemeClr val="accent5">
                    <a:lumMod val="75000"/>
                  </a:schemeClr>
                </a:solidFill>
                <a:latin typeface="Arial" panose="020B0604020202020204" pitchFamily="34" charset="0"/>
                <a:cs typeface="Arial" panose="020B0604020202020204" pitchFamily="34" charset="0"/>
              </a:rPr>
              <a:t>137н</a:t>
            </a:r>
          </a:p>
        </p:txBody>
      </p:sp>
      <p:sp>
        <p:nvSpPr>
          <p:cNvPr id="6" name="Объект 5"/>
          <p:cNvSpPr>
            <a:spLocks noGrp="1"/>
          </p:cNvSpPr>
          <p:nvPr>
            <p:ph sz="half" idx="2"/>
          </p:nvPr>
        </p:nvSpPr>
        <p:spPr>
          <a:xfrm>
            <a:off x="107504" y="2505075"/>
            <a:ext cx="4390678" cy="3948260"/>
          </a:xfrm>
        </p:spPr>
        <p:txBody>
          <a:bodyPr/>
          <a:lstStyle/>
          <a:p>
            <a:pPr marL="0" indent="0">
              <a:buNone/>
            </a:pPr>
            <a:r>
              <a:rPr lang="ru-RU" dirty="0"/>
              <a:t>- расходы арендатора по возмещению арендодателю стоимости коммунальных услуг;</a:t>
            </a:r>
          </a:p>
          <a:p>
            <a:endParaRPr lang="ru-RU" dirty="0"/>
          </a:p>
        </p:txBody>
      </p:sp>
      <p:sp>
        <p:nvSpPr>
          <p:cNvPr id="7" name="Текст 6"/>
          <p:cNvSpPr>
            <a:spLocks noGrp="1"/>
          </p:cNvSpPr>
          <p:nvPr>
            <p:ph type="body" sz="quarter" idx="3"/>
          </p:nvPr>
        </p:nvSpPr>
        <p:spPr>
          <a:xfrm>
            <a:off x="4629150" y="1563150"/>
            <a:ext cx="4191322" cy="425690"/>
          </a:xfrm>
          <a:solidFill>
            <a:schemeClr val="accent6">
              <a:lumMod val="20000"/>
              <a:lumOff val="80000"/>
            </a:schemeClr>
          </a:solidFill>
        </p:spPr>
        <p:txBody>
          <a:bodyPr>
            <a:normAutofit/>
          </a:bodyPr>
          <a:lstStyle/>
          <a:p>
            <a:pPr algn="ctr"/>
            <a:r>
              <a:rPr lang="ru-RU" dirty="0">
                <a:solidFill>
                  <a:schemeClr val="accent5">
                    <a:lumMod val="75000"/>
                  </a:schemeClr>
                </a:solidFill>
                <a:latin typeface="Arial" panose="020B0604020202020204" pitchFamily="34" charset="0"/>
                <a:cs typeface="Arial" panose="020B0604020202020204" pitchFamily="34" charset="0"/>
              </a:rPr>
              <a:t>с учетом 137н</a:t>
            </a:r>
          </a:p>
        </p:txBody>
      </p:sp>
      <p:sp>
        <p:nvSpPr>
          <p:cNvPr id="8" name="Объект 7"/>
          <p:cNvSpPr>
            <a:spLocks noGrp="1"/>
          </p:cNvSpPr>
          <p:nvPr>
            <p:ph sz="quarter" idx="4"/>
          </p:nvPr>
        </p:nvSpPr>
        <p:spPr>
          <a:xfrm>
            <a:off x="4629150" y="2505074"/>
            <a:ext cx="4263330" cy="3948261"/>
          </a:xfrm>
        </p:spPr>
        <p:txBody>
          <a:bodyPr/>
          <a:lstStyle/>
          <a:p>
            <a:pPr marL="0" indent="0">
              <a:buNone/>
            </a:pPr>
            <a:r>
              <a:rPr lang="ru-RU" dirty="0"/>
              <a:t>- </a:t>
            </a:r>
            <a:r>
              <a:rPr lang="ru-RU" strike="sngStrike" dirty="0">
                <a:solidFill>
                  <a:srgbClr val="C00000"/>
                </a:solidFill>
              </a:rPr>
              <a:t>расходы арендатора по возмещению арендодателю стоимости коммунальных услуг;</a:t>
            </a:r>
          </a:p>
          <a:p>
            <a:endParaRPr lang="ru-RU" dirty="0"/>
          </a:p>
        </p:txBody>
      </p:sp>
      <p:sp>
        <p:nvSpPr>
          <p:cNvPr id="2" name="Выноска со стрелкой вверх 1"/>
          <p:cNvSpPr/>
          <p:nvPr/>
        </p:nvSpPr>
        <p:spPr>
          <a:xfrm>
            <a:off x="5724128" y="3501008"/>
            <a:ext cx="2520280" cy="1224136"/>
          </a:xfrm>
          <a:prstGeom prst="up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C00000"/>
                </a:solidFill>
                <a:effectLst/>
                <a:uLnTx/>
                <a:uFillTx/>
                <a:latin typeface="Arial" panose="020B0604020202020204" pitchFamily="34" charset="0"/>
                <a:ea typeface="+mn-ea"/>
                <a:cs typeface="Arial" panose="020B0604020202020204" pitchFamily="34" charset="0"/>
              </a:rPr>
              <a:t>положение исключено</a:t>
            </a:r>
            <a:endParaRPr kumimoji="0" lang="ru-RU" sz="18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5344082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3"/>
          <p:cNvSpPr>
            <a:spLocks noGrp="1"/>
          </p:cNvSpPr>
          <p:nvPr>
            <p:ph type="title"/>
          </p:nvPr>
        </p:nvSpPr>
        <p:spPr>
          <a:xfrm>
            <a:off x="0" y="119574"/>
            <a:ext cx="9144000" cy="927341"/>
          </a:xfrm>
        </p:spPr>
        <p:txBody>
          <a:bodyPr>
            <a:normAutofit fontScale="90000"/>
          </a:bodyPr>
          <a:lstStyle/>
          <a:p>
            <a:pPr algn="ctr"/>
            <a:r>
              <a:rPr lang="ru-RU" sz="2400" dirty="0">
                <a:latin typeface="Arial" panose="020B0604020202020204" pitchFamily="34" charset="0"/>
                <a:cs typeface="Arial" panose="020B0604020202020204" pitchFamily="34" charset="0"/>
              </a:rPr>
              <a:t>10.2.4. На подстатью </a:t>
            </a:r>
            <a:r>
              <a:rPr lang="ru-RU" sz="2400" b="1" dirty="0">
                <a:latin typeface="Arial" panose="020B0604020202020204" pitchFamily="34" charset="0"/>
                <a:cs typeface="Arial" panose="020B0604020202020204" pitchFamily="34" charset="0"/>
              </a:rPr>
              <a:t>224 </a:t>
            </a:r>
            <a:r>
              <a:rPr lang="ru-RU" sz="2400" b="1" dirty="0" smtClean="0">
                <a:latin typeface="Arial" panose="020B0604020202020204" pitchFamily="34" charset="0"/>
                <a:cs typeface="Arial" panose="020B0604020202020204" pitchFamily="34" charset="0"/>
              </a:rPr>
              <a:t>«Арендная </a:t>
            </a:r>
            <a:r>
              <a:rPr lang="ru-RU" sz="2400" b="1" dirty="0">
                <a:latin typeface="Arial" panose="020B0604020202020204" pitchFamily="34" charset="0"/>
                <a:cs typeface="Arial" panose="020B0604020202020204" pitchFamily="34" charset="0"/>
              </a:rPr>
              <a:t>плата за пользование имуществом</a:t>
            </a:r>
            <a:r>
              <a:rPr lang="ru-RU" sz="2400" dirty="0">
                <a:latin typeface="Arial" panose="020B0604020202020204" pitchFamily="34" charset="0"/>
                <a:cs typeface="Arial" panose="020B0604020202020204" pitchFamily="34" charset="0"/>
              </a:rPr>
              <a:t> (за исключением земельных участков и других обособленных природных объектов</a:t>
            </a:r>
            <a:r>
              <a:rPr lang="ru-RU" sz="2400" dirty="0" smtClean="0">
                <a:latin typeface="Arial" panose="020B0604020202020204" pitchFamily="34" charset="0"/>
                <a:cs typeface="Arial" panose="020B0604020202020204" pitchFamily="34" charset="0"/>
              </a:rPr>
              <a:t>)» </a:t>
            </a:r>
            <a:endParaRPr lang="ru-RU" sz="2400" dirty="0">
              <a:latin typeface="Arial" panose="020B0604020202020204" pitchFamily="34" charset="0"/>
              <a:cs typeface="Arial" panose="020B0604020202020204" pitchFamily="34" charset="0"/>
            </a:endParaRPr>
          </a:p>
        </p:txBody>
      </p:sp>
      <p:sp>
        <p:nvSpPr>
          <p:cNvPr id="5" name="Текст 4"/>
          <p:cNvSpPr>
            <a:spLocks noGrp="1"/>
          </p:cNvSpPr>
          <p:nvPr>
            <p:ph type="body" idx="1"/>
          </p:nvPr>
        </p:nvSpPr>
        <p:spPr>
          <a:xfrm>
            <a:off x="100263" y="1377040"/>
            <a:ext cx="4390678" cy="425690"/>
          </a:xfrm>
          <a:solidFill>
            <a:schemeClr val="accent6">
              <a:lumMod val="20000"/>
              <a:lumOff val="80000"/>
            </a:schemeClr>
          </a:solidFill>
        </p:spPr>
        <p:txBody>
          <a:bodyPr>
            <a:normAutofit/>
          </a:bodyPr>
          <a:lstStyle/>
          <a:p>
            <a:pPr algn="ctr"/>
            <a:r>
              <a:rPr lang="ru-RU" dirty="0" smtClean="0">
                <a:solidFill>
                  <a:schemeClr val="accent5">
                    <a:lumMod val="75000"/>
                  </a:schemeClr>
                </a:solidFill>
                <a:latin typeface="Arial" panose="020B0604020202020204" pitchFamily="34" charset="0"/>
                <a:cs typeface="Arial" panose="020B0604020202020204" pitchFamily="34" charset="0"/>
              </a:rPr>
              <a:t>до </a:t>
            </a:r>
            <a:r>
              <a:rPr lang="ru-RU" dirty="0">
                <a:solidFill>
                  <a:schemeClr val="accent5">
                    <a:lumMod val="75000"/>
                  </a:schemeClr>
                </a:solidFill>
                <a:latin typeface="Arial" panose="020B0604020202020204" pitchFamily="34" charset="0"/>
                <a:cs typeface="Arial" panose="020B0604020202020204" pitchFamily="34" charset="0"/>
              </a:rPr>
              <a:t>137н</a:t>
            </a:r>
          </a:p>
        </p:txBody>
      </p:sp>
      <p:sp>
        <p:nvSpPr>
          <p:cNvPr id="6" name="Объект 5"/>
          <p:cNvSpPr>
            <a:spLocks noGrp="1"/>
          </p:cNvSpPr>
          <p:nvPr>
            <p:ph sz="half" idx="2"/>
          </p:nvPr>
        </p:nvSpPr>
        <p:spPr>
          <a:xfrm>
            <a:off x="100263" y="2204864"/>
            <a:ext cx="4397919" cy="4248471"/>
          </a:xfrm>
        </p:spPr>
        <p:txBody>
          <a:bodyPr/>
          <a:lstStyle/>
          <a:p>
            <a:pPr marL="0" indent="0" algn="just">
              <a:buNone/>
            </a:pPr>
            <a:r>
              <a:rPr lang="ru-RU" dirty="0" smtClean="0"/>
              <a:t>возмещение </a:t>
            </a:r>
            <a:r>
              <a:rPr lang="ru-RU" dirty="0"/>
              <a:t>арендодателю (собственнику имущества) в части выполнения обязательств, предусмотренных договором аренды, безвозмездного пользования объектом недвижимого имущества, расходов на уплату налога на имущество организаций и земельного налога.</a:t>
            </a:r>
          </a:p>
          <a:p>
            <a:pPr marL="0" indent="0">
              <a:buNone/>
            </a:pPr>
            <a:endParaRPr lang="ru-RU" dirty="0"/>
          </a:p>
          <a:p>
            <a:endParaRPr lang="ru-RU" dirty="0"/>
          </a:p>
        </p:txBody>
      </p:sp>
      <p:sp>
        <p:nvSpPr>
          <p:cNvPr id="7" name="Текст 6"/>
          <p:cNvSpPr>
            <a:spLocks noGrp="1"/>
          </p:cNvSpPr>
          <p:nvPr>
            <p:ph type="body" sz="quarter" idx="3"/>
          </p:nvPr>
        </p:nvSpPr>
        <p:spPr>
          <a:xfrm>
            <a:off x="4629150" y="1398747"/>
            <a:ext cx="4191322" cy="425690"/>
          </a:xfrm>
          <a:solidFill>
            <a:schemeClr val="accent6">
              <a:lumMod val="20000"/>
              <a:lumOff val="80000"/>
            </a:schemeClr>
          </a:solidFill>
        </p:spPr>
        <p:txBody>
          <a:bodyPr>
            <a:normAutofit/>
          </a:bodyPr>
          <a:lstStyle/>
          <a:p>
            <a:pPr algn="ctr"/>
            <a:r>
              <a:rPr lang="ru-RU" dirty="0">
                <a:solidFill>
                  <a:schemeClr val="accent5">
                    <a:lumMod val="75000"/>
                  </a:schemeClr>
                </a:solidFill>
                <a:latin typeface="Arial" panose="020B0604020202020204" pitchFamily="34" charset="0"/>
                <a:cs typeface="Arial" panose="020B0604020202020204" pitchFamily="34" charset="0"/>
              </a:rPr>
              <a:t>с учетом 137н</a:t>
            </a:r>
          </a:p>
        </p:txBody>
      </p:sp>
      <p:sp>
        <p:nvSpPr>
          <p:cNvPr id="8" name="Объект 7"/>
          <p:cNvSpPr>
            <a:spLocks noGrp="1"/>
          </p:cNvSpPr>
          <p:nvPr>
            <p:ph sz="quarter" idx="4"/>
          </p:nvPr>
        </p:nvSpPr>
        <p:spPr>
          <a:xfrm>
            <a:off x="4629150" y="2132856"/>
            <a:ext cx="4514850" cy="3948261"/>
          </a:xfrm>
        </p:spPr>
        <p:txBody>
          <a:bodyPr>
            <a:normAutofit/>
          </a:bodyPr>
          <a:lstStyle/>
          <a:p>
            <a:pPr marL="0" indent="0" algn="just">
              <a:buNone/>
            </a:pPr>
            <a:r>
              <a:rPr lang="ru-RU" dirty="0" smtClean="0"/>
              <a:t>возмещение </a:t>
            </a:r>
            <a:r>
              <a:rPr lang="ru-RU" dirty="0"/>
              <a:t>арендодателю (собственнику имущества) в части выполнения обязательств, предусмотренных договором аренды, безвозмездного пользования объектом недвижимого имущества, расходов на уплату налога на имущество организаций и земельного налога, </a:t>
            </a:r>
            <a:r>
              <a:rPr lang="ru-RU" b="1" dirty="0">
                <a:solidFill>
                  <a:schemeClr val="accent5">
                    <a:lumMod val="75000"/>
                  </a:schemeClr>
                </a:solidFill>
                <a:latin typeface="Arial" panose="020B0604020202020204" pitchFamily="34" charset="0"/>
                <a:cs typeface="Arial" panose="020B0604020202020204" pitchFamily="34" charset="0"/>
              </a:rPr>
              <a:t>расходов арендатора по возмещению арендодателю стоимости коммунальных услуг, услуг связи</a:t>
            </a:r>
            <a:r>
              <a:rPr lang="ru-RU" dirty="0" smtClean="0"/>
              <a:t>.</a:t>
            </a:r>
            <a:endParaRPr lang="ru-RU" dirty="0"/>
          </a:p>
        </p:txBody>
      </p:sp>
      <p:sp>
        <p:nvSpPr>
          <p:cNvPr id="2" name="Выноска со стрелкой вверх 1"/>
          <p:cNvSpPr/>
          <p:nvPr/>
        </p:nvSpPr>
        <p:spPr>
          <a:xfrm>
            <a:off x="5868144" y="5805264"/>
            <a:ext cx="2664296" cy="1008112"/>
          </a:xfrm>
          <a:prstGeom prst="up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C00000"/>
                </a:solidFill>
                <a:effectLst/>
                <a:uLnTx/>
                <a:uFillTx/>
                <a:latin typeface="Arial" panose="020B0604020202020204" pitchFamily="34" charset="0"/>
                <a:ea typeface="+mn-ea"/>
                <a:cs typeface="Arial" panose="020B0604020202020204" pitchFamily="34" charset="0"/>
              </a:rPr>
              <a:t>Перенесено на 224 !!!</a:t>
            </a:r>
            <a:endParaRPr kumimoji="0" lang="ru-RU" sz="18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47866354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07504" y="116632"/>
            <a:ext cx="8928992" cy="687610"/>
          </a:xfrm>
        </p:spPr>
        <p:txBody>
          <a:bodyPr>
            <a:normAutofit fontScale="90000"/>
          </a:bodyPr>
          <a:lstStyle/>
          <a:p>
            <a:r>
              <a:rPr lang="ru-RU" dirty="0" smtClean="0">
                <a:latin typeface="Arial" panose="020B0604020202020204" pitchFamily="34" charset="0"/>
                <a:cs typeface="Arial" panose="020B0604020202020204" pitchFamily="34" charset="0"/>
              </a:rPr>
              <a:t>Приказ </a:t>
            </a:r>
            <a:r>
              <a:rPr lang="ru-RU" dirty="0">
                <a:latin typeface="Arial" panose="020B0604020202020204" pitchFamily="34" charset="0"/>
                <a:cs typeface="Arial" panose="020B0604020202020204" pitchFamily="34" charset="0"/>
              </a:rPr>
              <a:t>Минфина России от 08.09.2022 </a:t>
            </a:r>
            <a:r>
              <a:rPr lang="ru-RU" dirty="0" smtClean="0">
                <a:latin typeface="Arial" panose="020B0604020202020204" pitchFamily="34" charset="0"/>
                <a:cs typeface="Arial" panose="020B0604020202020204" pitchFamily="34" charset="0"/>
              </a:rPr>
              <a:t>№ 137н</a:t>
            </a:r>
            <a:endParaRPr lang="ru-RU" dirty="0">
              <a:latin typeface="Arial" panose="020B0604020202020204" pitchFamily="34" charset="0"/>
              <a:cs typeface="Arial" panose="020B0604020202020204" pitchFamily="34" charset="0"/>
            </a:endParaRPr>
          </a:p>
        </p:txBody>
      </p:sp>
      <p:sp>
        <p:nvSpPr>
          <p:cNvPr id="3" name="Объект 2"/>
          <p:cNvSpPr>
            <a:spLocks noGrp="1"/>
          </p:cNvSpPr>
          <p:nvPr>
            <p:ph idx="1"/>
          </p:nvPr>
        </p:nvSpPr>
        <p:spPr>
          <a:xfrm>
            <a:off x="0" y="980728"/>
            <a:ext cx="9144000" cy="4351338"/>
          </a:xfrm>
        </p:spPr>
        <p:txBody>
          <a:bodyPr/>
          <a:lstStyle/>
          <a:p>
            <a:pPr marL="0" indent="0" algn="just">
              <a:buNone/>
            </a:pPr>
            <a:r>
              <a:rPr lang="ru-RU" dirty="0">
                <a:latin typeface="Arial" panose="020B0604020202020204" pitchFamily="34" charset="0"/>
                <a:cs typeface="Arial" panose="020B0604020202020204" pitchFamily="34" charset="0"/>
              </a:rPr>
              <a:t>10.2.6. На подстатью </a:t>
            </a:r>
            <a:r>
              <a:rPr lang="ru-RU" b="1" dirty="0">
                <a:latin typeface="Arial" panose="020B0604020202020204" pitchFamily="34" charset="0"/>
                <a:cs typeface="Arial" panose="020B0604020202020204" pitchFamily="34" charset="0"/>
              </a:rPr>
              <a:t>226 </a:t>
            </a:r>
            <a:r>
              <a:rPr lang="ru-RU" b="1" dirty="0" smtClean="0">
                <a:latin typeface="Arial" panose="020B0604020202020204" pitchFamily="34" charset="0"/>
                <a:cs typeface="Arial" panose="020B0604020202020204" pitchFamily="34" charset="0"/>
              </a:rPr>
              <a:t>«Прочие </a:t>
            </a:r>
            <a:r>
              <a:rPr lang="ru-RU" b="1" dirty="0">
                <a:latin typeface="Arial" panose="020B0604020202020204" pitchFamily="34" charset="0"/>
                <a:cs typeface="Arial" panose="020B0604020202020204" pitchFamily="34" charset="0"/>
              </a:rPr>
              <a:t>работы, </a:t>
            </a:r>
            <a:r>
              <a:rPr lang="ru-RU" b="1" dirty="0" smtClean="0">
                <a:latin typeface="Arial" panose="020B0604020202020204" pitchFamily="34" charset="0"/>
                <a:cs typeface="Arial" panose="020B0604020202020204" pitchFamily="34" charset="0"/>
              </a:rPr>
              <a:t>услуги» </a:t>
            </a:r>
            <a:r>
              <a:rPr lang="ru-RU" dirty="0">
                <a:latin typeface="Arial" panose="020B0604020202020204" pitchFamily="34" charset="0"/>
                <a:cs typeface="Arial" panose="020B0604020202020204" pitchFamily="34" charset="0"/>
              </a:rPr>
              <a:t>КОСГУ относятся расходы на выполнение работ, оказание услуг, не отнесенных на подстатьи 221 - 225, 227 - 229 КОСГУ, в том числе:</a:t>
            </a:r>
          </a:p>
          <a:p>
            <a:pPr marL="0" indent="0" algn="just">
              <a:buNone/>
            </a:pPr>
            <a:r>
              <a:rPr lang="ru-RU" dirty="0" smtClean="0">
                <a:latin typeface="Arial" panose="020B0604020202020204" pitchFamily="34" charset="0"/>
                <a:cs typeface="Arial" panose="020B0604020202020204" pitchFamily="34" charset="0"/>
              </a:rPr>
              <a:t>..</a:t>
            </a:r>
            <a:endParaRPr lang="ru-RU" dirty="0">
              <a:latin typeface="Arial" panose="020B0604020202020204" pitchFamily="34" charset="0"/>
              <a:cs typeface="Arial" panose="020B0604020202020204" pitchFamily="34" charset="0"/>
            </a:endParaRPr>
          </a:p>
          <a:p>
            <a:pPr marL="0" indent="0" algn="just">
              <a:buNone/>
            </a:pPr>
            <a:r>
              <a:rPr lang="ru-RU" b="1" dirty="0">
                <a:solidFill>
                  <a:schemeClr val="accent5">
                    <a:lumMod val="75000"/>
                  </a:schemeClr>
                </a:solidFill>
                <a:latin typeface="Arial" panose="020B0604020202020204" pitchFamily="34" charset="0"/>
                <a:cs typeface="Arial" panose="020B0604020202020204" pitchFamily="34" charset="0"/>
              </a:rPr>
              <a:t>На данную подстатью КОСГУ также относятся расходы на плату за участие в электронной процедуре, закрытой электронной процедуре с участника соответствующей процедуры, и (или) лица, с которым заключается контракт, и (или) за проведение электронной процедуры, закрытой электронной процедуры с заказчика</a:t>
            </a:r>
            <a:r>
              <a:rPr lang="ru-RU" b="1" dirty="0" smtClean="0">
                <a:solidFill>
                  <a:schemeClr val="accent5">
                    <a:lumMod val="75000"/>
                  </a:schemeClr>
                </a:solidFill>
                <a:latin typeface="Arial" panose="020B0604020202020204" pitchFamily="34" charset="0"/>
                <a:cs typeface="Arial" panose="020B0604020202020204" pitchFamily="34" charset="0"/>
              </a:rPr>
              <a:t>.</a:t>
            </a:r>
            <a:endParaRPr lang="ru-RU" b="1" dirty="0">
              <a:solidFill>
                <a:schemeClr val="accent5">
                  <a:lumMod val="7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6345456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3"/>
          <p:cNvSpPr>
            <a:spLocks noGrp="1"/>
          </p:cNvSpPr>
          <p:nvPr>
            <p:ph type="title"/>
          </p:nvPr>
        </p:nvSpPr>
        <p:spPr>
          <a:xfrm>
            <a:off x="4396" y="80981"/>
            <a:ext cx="9144000" cy="927341"/>
          </a:xfrm>
        </p:spPr>
        <p:txBody>
          <a:bodyPr>
            <a:normAutofit/>
          </a:bodyPr>
          <a:lstStyle/>
          <a:p>
            <a:pPr algn="ctr"/>
            <a:r>
              <a:rPr lang="ru-RU" sz="2400" dirty="0" smtClean="0">
                <a:latin typeface="Arial" panose="020B0604020202020204" pitchFamily="34" charset="0"/>
                <a:cs typeface="Arial" panose="020B0604020202020204" pitchFamily="34" charset="0"/>
              </a:rPr>
              <a:t>10.6.3</a:t>
            </a:r>
            <a:r>
              <a:rPr lang="ru-RU" sz="2400" dirty="0">
                <a:latin typeface="Arial" panose="020B0604020202020204" pitchFamily="34" charset="0"/>
                <a:cs typeface="Arial" panose="020B0604020202020204" pitchFamily="34" charset="0"/>
              </a:rPr>
              <a:t>. На подстатью 263 "Пособия по социальной помощи населению в натуральной форме"</a:t>
            </a:r>
          </a:p>
        </p:txBody>
      </p:sp>
      <p:sp>
        <p:nvSpPr>
          <p:cNvPr id="5" name="Текст 4"/>
          <p:cNvSpPr>
            <a:spLocks noGrp="1"/>
          </p:cNvSpPr>
          <p:nvPr>
            <p:ph type="body" idx="1"/>
          </p:nvPr>
        </p:nvSpPr>
        <p:spPr>
          <a:xfrm>
            <a:off x="107504" y="1384516"/>
            <a:ext cx="4390678" cy="383598"/>
          </a:xfrm>
          <a:solidFill>
            <a:schemeClr val="accent6">
              <a:lumMod val="20000"/>
              <a:lumOff val="80000"/>
            </a:schemeClr>
          </a:solidFill>
        </p:spPr>
        <p:txBody>
          <a:bodyPr>
            <a:normAutofit/>
          </a:bodyPr>
          <a:lstStyle/>
          <a:p>
            <a:pPr algn="ctr"/>
            <a:r>
              <a:rPr lang="ru-RU" dirty="0" smtClean="0">
                <a:solidFill>
                  <a:schemeClr val="accent5">
                    <a:lumMod val="75000"/>
                  </a:schemeClr>
                </a:solidFill>
                <a:latin typeface="Arial" panose="020B0604020202020204" pitchFamily="34" charset="0"/>
                <a:cs typeface="Arial" panose="020B0604020202020204" pitchFamily="34" charset="0"/>
              </a:rPr>
              <a:t>до </a:t>
            </a:r>
            <a:r>
              <a:rPr lang="ru-RU" dirty="0">
                <a:solidFill>
                  <a:schemeClr val="accent5">
                    <a:lumMod val="75000"/>
                  </a:schemeClr>
                </a:solidFill>
                <a:latin typeface="Arial" panose="020B0604020202020204" pitchFamily="34" charset="0"/>
                <a:cs typeface="Arial" panose="020B0604020202020204" pitchFamily="34" charset="0"/>
              </a:rPr>
              <a:t>137н</a:t>
            </a:r>
          </a:p>
        </p:txBody>
      </p:sp>
      <p:sp>
        <p:nvSpPr>
          <p:cNvPr id="6" name="Объект 5"/>
          <p:cNvSpPr>
            <a:spLocks noGrp="1"/>
          </p:cNvSpPr>
          <p:nvPr>
            <p:ph sz="half" idx="2"/>
          </p:nvPr>
        </p:nvSpPr>
        <p:spPr>
          <a:xfrm>
            <a:off x="100263" y="2132856"/>
            <a:ext cx="4397919" cy="4320479"/>
          </a:xfrm>
        </p:spPr>
        <p:txBody>
          <a:bodyPr/>
          <a:lstStyle/>
          <a:p>
            <a:pPr marL="0" indent="0">
              <a:buNone/>
            </a:pPr>
            <a:r>
              <a:rPr lang="ru-RU" sz="2000" dirty="0">
                <a:latin typeface="Arial" panose="020B0604020202020204" pitchFamily="34" charset="0"/>
                <a:cs typeface="Arial" panose="020B0604020202020204" pitchFamily="34" charset="0"/>
              </a:rPr>
              <a:t>- </a:t>
            </a:r>
            <a:r>
              <a:rPr lang="ru-RU" sz="2000" strike="sngStrike" dirty="0">
                <a:latin typeface="Arial" panose="020B0604020202020204" pitchFamily="34" charset="0"/>
                <a:cs typeface="Arial" panose="020B0604020202020204" pitchFamily="34" charset="0"/>
              </a:rPr>
              <a:t>закупку товаров, работ, услуг </a:t>
            </a:r>
            <a:r>
              <a:rPr lang="ru-RU" sz="2000" dirty="0">
                <a:latin typeface="Arial" panose="020B0604020202020204" pitchFamily="34" charset="0"/>
                <a:cs typeface="Arial" panose="020B0604020202020204" pitchFamily="34" charset="0"/>
              </a:rPr>
              <a:t>для обеспечения бесплатным питанием, бесплатным комплектом одежды, обуви и мягким инвентарем детей, находящихся в организациях для детей-сирот и детей, оставшихся без попечения родителей, а также детей-сирот и детей, оставшихся без попечения родителей, лиц из числа детей-сирот и детей, оставшихся без попечения родителей</a:t>
            </a:r>
            <a:r>
              <a:rPr lang="ru-RU" sz="2000" dirty="0" smtClean="0">
                <a:latin typeface="Arial" panose="020B0604020202020204" pitchFamily="34" charset="0"/>
                <a:cs typeface="Arial" panose="020B0604020202020204" pitchFamily="34" charset="0"/>
              </a:rPr>
              <a:t>,…</a:t>
            </a:r>
            <a:endParaRPr lang="ru-RU" sz="2000" dirty="0">
              <a:latin typeface="Arial" panose="020B0604020202020204" pitchFamily="34" charset="0"/>
              <a:cs typeface="Arial" panose="020B0604020202020204" pitchFamily="34" charset="0"/>
            </a:endParaRPr>
          </a:p>
          <a:p>
            <a:endParaRPr lang="ru-RU" dirty="0"/>
          </a:p>
        </p:txBody>
      </p:sp>
      <p:sp>
        <p:nvSpPr>
          <p:cNvPr id="7" name="Текст 6"/>
          <p:cNvSpPr>
            <a:spLocks noGrp="1"/>
          </p:cNvSpPr>
          <p:nvPr>
            <p:ph type="body" sz="quarter" idx="3"/>
          </p:nvPr>
        </p:nvSpPr>
        <p:spPr>
          <a:xfrm>
            <a:off x="4576396" y="1380540"/>
            <a:ext cx="4191322" cy="403983"/>
          </a:xfrm>
          <a:solidFill>
            <a:schemeClr val="accent6">
              <a:lumMod val="20000"/>
              <a:lumOff val="80000"/>
            </a:schemeClr>
          </a:solidFill>
        </p:spPr>
        <p:txBody>
          <a:bodyPr>
            <a:normAutofit/>
          </a:bodyPr>
          <a:lstStyle/>
          <a:p>
            <a:pPr algn="ctr"/>
            <a:r>
              <a:rPr lang="ru-RU" dirty="0">
                <a:solidFill>
                  <a:schemeClr val="accent5">
                    <a:lumMod val="75000"/>
                  </a:schemeClr>
                </a:solidFill>
                <a:latin typeface="Arial" panose="020B0604020202020204" pitchFamily="34" charset="0"/>
                <a:cs typeface="Arial" panose="020B0604020202020204" pitchFamily="34" charset="0"/>
              </a:rPr>
              <a:t>с учетом 137н</a:t>
            </a:r>
          </a:p>
        </p:txBody>
      </p:sp>
      <p:sp>
        <p:nvSpPr>
          <p:cNvPr id="8" name="Объект 7"/>
          <p:cNvSpPr>
            <a:spLocks noGrp="1"/>
          </p:cNvSpPr>
          <p:nvPr>
            <p:ph sz="quarter" idx="4"/>
          </p:nvPr>
        </p:nvSpPr>
        <p:spPr>
          <a:xfrm>
            <a:off x="4490941" y="2132856"/>
            <a:ext cx="4473547" cy="3948261"/>
          </a:xfrm>
        </p:spPr>
        <p:txBody>
          <a:bodyPr>
            <a:normAutofit/>
          </a:bodyPr>
          <a:lstStyle/>
          <a:p>
            <a:pPr marL="0" indent="0">
              <a:buNone/>
            </a:pPr>
            <a:r>
              <a:rPr lang="ru-RU" sz="2000" dirty="0">
                <a:latin typeface="Arial" panose="020B0604020202020204" pitchFamily="34" charset="0"/>
                <a:cs typeface="Arial" panose="020B0604020202020204" pitchFamily="34" charset="0"/>
              </a:rPr>
              <a:t>- </a:t>
            </a:r>
            <a:r>
              <a:rPr lang="ru-RU" sz="2000" b="1" u="sng" dirty="0">
                <a:solidFill>
                  <a:schemeClr val="accent5">
                    <a:lumMod val="75000"/>
                  </a:schemeClr>
                </a:solidFill>
                <a:latin typeface="Arial" panose="020B0604020202020204" pitchFamily="34" charset="0"/>
                <a:cs typeface="Arial" panose="020B0604020202020204" pitchFamily="34" charset="0"/>
              </a:rPr>
              <a:t>обеспечение</a:t>
            </a:r>
            <a:r>
              <a:rPr lang="ru-RU" sz="2000" dirty="0">
                <a:latin typeface="Arial" panose="020B0604020202020204" pitchFamily="34" charset="0"/>
                <a:cs typeface="Arial" panose="020B0604020202020204" pitchFamily="34" charset="0"/>
              </a:rPr>
              <a:t> бесплатным питанием, бесплатным комплектом одежды, обуви и мягким инвентарем детей, находящихся в организациях для детей-сирот и детей, оставшихся без попечения родителей, а также детей-сирот и детей, оставшихся без попечения родителей, лиц из числа детей-сирот и детей, оставшихся без попечения родителей,</a:t>
            </a:r>
          </a:p>
          <a:p>
            <a:pPr marL="0" indent="0">
              <a:buNone/>
            </a:pPr>
            <a:endParaRPr lang="ru-RU" sz="2000" dirty="0">
              <a:latin typeface="Arial" panose="020B0604020202020204" pitchFamily="34" charset="0"/>
              <a:cs typeface="Arial" panose="020B0604020202020204" pitchFamily="34" charset="0"/>
            </a:endParaRPr>
          </a:p>
        </p:txBody>
      </p:sp>
      <p:sp>
        <p:nvSpPr>
          <p:cNvPr id="2" name="Выноска со стрелкой вверх 1"/>
          <p:cNvSpPr/>
          <p:nvPr/>
        </p:nvSpPr>
        <p:spPr>
          <a:xfrm>
            <a:off x="6486105" y="5849888"/>
            <a:ext cx="2664296" cy="1008112"/>
          </a:xfrm>
          <a:prstGeom prst="up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C00000"/>
                </a:solidFill>
                <a:effectLst/>
                <a:uLnTx/>
                <a:uFillTx/>
                <a:latin typeface="Arial" panose="020B0604020202020204" pitchFamily="34" charset="0"/>
                <a:ea typeface="+mn-ea"/>
                <a:cs typeface="Arial" panose="020B0604020202020204" pitchFamily="34" charset="0"/>
              </a:rPr>
              <a:t>Уточнение !!!</a:t>
            </a:r>
            <a:endParaRPr kumimoji="0" lang="ru-RU" sz="18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1283296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3"/>
          <p:cNvSpPr>
            <a:spLocks noGrp="1"/>
          </p:cNvSpPr>
          <p:nvPr>
            <p:ph type="title"/>
          </p:nvPr>
        </p:nvSpPr>
        <p:spPr>
          <a:xfrm>
            <a:off x="4396" y="80981"/>
            <a:ext cx="9144000" cy="927341"/>
          </a:xfrm>
        </p:spPr>
        <p:txBody>
          <a:bodyPr>
            <a:normAutofit/>
          </a:bodyPr>
          <a:lstStyle/>
          <a:p>
            <a:pPr algn="ctr"/>
            <a:r>
              <a:rPr lang="ru-RU" sz="2400" dirty="0">
                <a:latin typeface="Arial" panose="020B0604020202020204" pitchFamily="34" charset="0"/>
                <a:cs typeface="Arial" panose="020B0604020202020204" pitchFamily="34" charset="0"/>
              </a:rPr>
              <a:t>10.6. Статья 260 </a:t>
            </a:r>
            <a:r>
              <a:rPr lang="ru-RU" sz="2400" dirty="0" smtClean="0">
                <a:latin typeface="Arial" panose="020B0604020202020204" pitchFamily="34" charset="0"/>
                <a:cs typeface="Arial" panose="020B0604020202020204" pitchFamily="34" charset="0"/>
              </a:rPr>
              <a:t>«Социальное обеспечение» </a:t>
            </a:r>
            <a:r>
              <a:rPr lang="ru-RU" sz="2400" dirty="0">
                <a:latin typeface="Arial" panose="020B0604020202020204" pitchFamily="34" charset="0"/>
                <a:cs typeface="Arial" panose="020B0604020202020204" pitchFamily="34" charset="0"/>
              </a:rPr>
              <a:t>КОСГУ детализируется подстатьями КОСГУ</a:t>
            </a:r>
          </a:p>
        </p:txBody>
      </p:sp>
      <p:sp>
        <p:nvSpPr>
          <p:cNvPr id="5" name="Текст 4"/>
          <p:cNvSpPr>
            <a:spLocks noGrp="1"/>
          </p:cNvSpPr>
          <p:nvPr>
            <p:ph type="body" idx="1"/>
          </p:nvPr>
        </p:nvSpPr>
        <p:spPr>
          <a:xfrm>
            <a:off x="107504" y="1384516"/>
            <a:ext cx="4390678" cy="383598"/>
          </a:xfrm>
          <a:solidFill>
            <a:schemeClr val="accent6">
              <a:lumMod val="20000"/>
              <a:lumOff val="80000"/>
            </a:schemeClr>
          </a:solidFill>
        </p:spPr>
        <p:txBody>
          <a:bodyPr>
            <a:normAutofit/>
          </a:bodyPr>
          <a:lstStyle/>
          <a:p>
            <a:pPr algn="ctr"/>
            <a:r>
              <a:rPr lang="ru-RU" dirty="0" smtClean="0">
                <a:solidFill>
                  <a:schemeClr val="accent5">
                    <a:lumMod val="75000"/>
                  </a:schemeClr>
                </a:solidFill>
                <a:latin typeface="Arial" panose="020B0604020202020204" pitchFamily="34" charset="0"/>
                <a:cs typeface="Arial" panose="020B0604020202020204" pitchFamily="34" charset="0"/>
              </a:rPr>
              <a:t>до </a:t>
            </a:r>
            <a:r>
              <a:rPr lang="ru-RU" dirty="0">
                <a:solidFill>
                  <a:schemeClr val="accent5">
                    <a:lumMod val="75000"/>
                  </a:schemeClr>
                </a:solidFill>
                <a:latin typeface="Arial" panose="020B0604020202020204" pitchFamily="34" charset="0"/>
                <a:cs typeface="Arial" panose="020B0604020202020204" pitchFamily="34" charset="0"/>
              </a:rPr>
              <a:t>137н</a:t>
            </a:r>
          </a:p>
        </p:txBody>
      </p:sp>
      <p:sp>
        <p:nvSpPr>
          <p:cNvPr id="6" name="Объект 5"/>
          <p:cNvSpPr>
            <a:spLocks noGrp="1"/>
          </p:cNvSpPr>
          <p:nvPr>
            <p:ph sz="half" idx="2"/>
          </p:nvPr>
        </p:nvSpPr>
        <p:spPr>
          <a:xfrm>
            <a:off x="100263" y="2132856"/>
            <a:ext cx="4397919" cy="4320479"/>
          </a:xfrm>
        </p:spPr>
        <p:txBody>
          <a:bodyPr/>
          <a:lstStyle/>
          <a:p>
            <a:pPr marL="0" indent="0">
              <a:buNone/>
            </a:pPr>
            <a:r>
              <a:rPr lang="ru-RU" sz="2000" dirty="0">
                <a:latin typeface="Arial" panose="020B0604020202020204" pitchFamily="34" charset="0"/>
                <a:cs typeface="Arial" panose="020B0604020202020204" pitchFamily="34" charset="0"/>
              </a:rPr>
              <a:t>264 </a:t>
            </a:r>
            <a:r>
              <a:rPr lang="ru-RU" sz="2000" dirty="0" smtClean="0">
                <a:latin typeface="Arial" panose="020B0604020202020204" pitchFamily="34" charset="0"/>
                <a:cs typeface="Arial" panose="020B0604020202020204" pitchFamily="34" charset="0"/>
              </a:rPr>
              <a:t>«Пенсии</a:t>
            </a:r>
            <a:r>
              <a:rPr lang="ru-RU" sz="2000" dirty="0">
                <a:latin typeface="Arial" panose="020B0604020202020204" pitchFamily="34" charset="0"/>
                <a:cs typeface="Arial" panose="020B0604020202020204" pitchFamily="34" charset="0"/>
              </a:rPr>
              <a:t>, пособия, выплачиваемые работодателями, нанимателями бывшим </a:t>
            </a:r>
            <a:r>
              <a:rPr lang="ru-RU" sz="2000" dirty="0" smtClean="0">
                <a:latin typeface="Arial" panose="020B0604020202020204" pitchFamily="34" charset="0"/>
                <a:cs typeface="Arial" panose="020B0604020202020204" pitchFamily="34" charset="0"/>
              </a:rPr>
              <a:t>работникам»</a:t>
            </a:r>
            <a:endParaRPr lang="ru-RU" sz="2000" dirty="0">
              <a:latin typeface="Arial" panose="020B0604020202020204" pitchFamily="34" charset="0"/>
              <a:cs typeface="Arial" panose="020B0604020202020204" pitchFamily="34" charset="0"/>
            </a:endParaRPr>
          </a:p>
          <a:p>
            <a:endParaRPr lang="ru-RU" dirty="0"/>
          </a:p>
        </p:txBody>
      </p:sp>
      <p:sp>
        <p:nvSpPr>
          <p:cNvPr id="7" name="Текст 6"/>
          <p:cNvSpPr>
            <a:spLocks noGrp="1"/>
          </p:cNvSpPr>
          <p:nvPr>
            <p:ph type="body" sz="quarter" idx="3"/>
          </p:nvPr>
        </p:nvSpPr>
        <p:spPr>
          <a:xfrm>
            <a:off x="4576396" y="1380540"/>
            <a:ext cx="4191322" cy="403983"/>
          </a:xfrm>
          <a:solidFill>
            <a:schemeClr val="accent6">
              <a:lumMod val="20000"/>
              <a:lumOff val="80000"/>
            </a:schemeClr>
          </a:solidFill>
        </p:spPr>
        <p:txBody>
          <a:bodyPr>
            <a:normAutofit/>
          </a:bodyPr>
          <a:lstStyle/>
          <a:p>
            <a:pPr algn="ctr"/>
            <a:r>
              <a:rPr lang="ru-RU" dirty="0">
                <a:solidFill>
                  <a:schemeClr val="accent5">
                    <a:lumMod val="75000"/>
                  </a:schemeClr>
                </a:solidFill>
                <a:latin typeface="Arial" panose="020B0604020202020204" pitchFamily="34" charset="0"/>
                <a:cs typeface="Arial" panose="020B0604020202020204" pitchFamily="34" charset="0"/>
              </a:rPr>
              <a:t>с учетом 137н</a:t>
            </a:r>
          </a:p>
        </p:txBody>
      </p:sp>
      <p:sp>
        <p:nvSpPr>
          <p:cNvPr id="8" name="Объект 7"/>
          <p:cNvSpPr>
            <a:spLocks noGrp="1"/>
          </p:cNvSpPr>
          <p:nvPr>
            <p:ph sz="quarter" idx="4"/>
          </p:nvPr>
        </p:nvSpPr>
        <p:spPr>
          <a:xfrm>
            <a:off x="4490941" y="2132856"/>
            <a:ext cx="4473547" cy="3948261"/>
          </a:xfrm>
        </p:spPr>
        <p:txBody>
          <a:bodyPr>
            <a:normAutofit/>
          </a:bodyPr>
          <a:lstStyle/>
          <a:p>
            <a:pPr marL="0" indent="0">
              <a:buNone/>
            </a:pPr>
            <a:r>
              <a:rPr lang="ru-RU" sz="2000" dirty="0">
                <a:latin typeface="Arial" panose="020B0604020202020204" pitchFamily="34" charset="0"/>
                <a:cs typeface="Arial" panose="020B0604020202020204" pitchFamily="34" charset="0"/>
              </a:rPr>
              <a:t>264 </a:t>
            </a:r>
            <a:r>
              <a:rPr lang="ru-RU" sz="2000" dirty="0" smtClean="0">
                <a:latin typeface="Arial" panose="020B0604020202020204" pitchFamily="34" charset="0"/>
                <a:cs typeface="Arial" panose="020B0604020202020204" pitchFamily="34" charset="0"/>
              </a:rPr>
              <a:t>«Пенсии</a:t>
            </a:r>
            <a:r>
              <a:rPr lang="ru-RU" sz="2000" dirty="0">
                <a:latin typeface="Arial" panose="020B0604020202020204" pitchFamily="34" charset="0"/>
                <a:cs typeface="Arial" panose="020B0604020202020204" pitchFamily="34" charset="0"/>
              </a:rPr>
              <a:t>, пособия, выплачиваемые работодателями, нанимателями бывшим работникам </a:t>
            </a:r>
            <a:r>
              <a:rPr lang="ru-RU" sz="2000" b="1" u="sng" dirty="0">
                <a:solidFill>
                  <a:schemeClr val="accent5">
                    <a:lumMod val="75000"/>
                  </a:schemeClr>
                </a:solidFill>
                <a:latin typeface="Arial" panose="020B0604020202020204" pitchFamily="34" charset="0"/>
                <a:cs typeface="Arial" panose="020B0604020202020204" pitchFamily="34" charset="0"/>
              </a:rPr>
              <a:t>в денежной </a:t>
            </a:r>
            <a:r>
              <a:rPr lang="ru-RU" sz="2000" b="1" u="sng" dirty="0" smtClean="0">
                <a:solidFill>
                  <a:schemeClr val="accent5">
                    <a:lumMod val="75000"/>
                  </a:schemeClr>
                </a:solidFill>
                <a:latin typeface="Arial" panose="020B0604020202020204" pitchFamily="34" charset="0"/>
                <a:cs typeface="Arial" panose="020B0604020202020204" pitchFamily="34" charset="0"/>
              </a:rPr>
              <a:t>форме</a:t>
            </a:r>
            <a:r>
              <a:rPr lang="ru-RU" sz="2000" dirty="0" smtClean="0">
                <a:latin typeface="Arial" panose="020B0604020202020204" pitchFamily="34" charset="0"/>
                <a:cs typeface="Arial" panose="020B0604020202020204" pitchFamily="34" charset="0"/>
              </a:rPr>
              <a:t>»</a:t>
            </a:r>
            <a:endParaRPr lang="ru-RU" sz="2000" dirty="0">
              <a:latin typeface="Arial" panose="020B0604020202020204" pitchFamily="34" charset="0"/>
              <a:cs typeface="Arial" panose="020B0604020202020204" pitchFamily="34" charset="0"/>
            </a:endParaRPr>
          </a:p>
        </p:txBody>
      </p:sp>
      <p:sp>
        <p:nvSpPr>
          <p:cNvPr id="2" name="Выноска со стрелкой вверх 1"/>
          <p:cNvSpPr/>
          <p:nvPr/>
        </p:nvSpPr>
        <p:spPr>
          <a:xfrm>
            <a:off x="5796136" y="3717032"/>
            <a:ext cx="2664296" cy="1008112"/>
          </a:xfrm>
          <a:prstGeom prst="up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C00000"/>
                </a:solidFill>
                <a:effectLst/>
                <a:uLnTx/>
                <a:uFillTx/>
                <a:latin typeface="Arial" panose="020B0604020202020204" pitchFamily="34" charset="0"/>
                <a:ea typeface="+mn-ea"/>
                <a:cs typeface="Arial" panose="020B0604020202020204" pitchFamily="34" charset="0"/>
              </a:rPr>
              <a:t>Уточнение !!!</a:t>
            </a:r>
            <a:endParaRPr kumimoji="0" lang="ru-RU" sz="18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01973233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3"/>
          <p:cNvSpPr>
            <a:spLocks noGrp="1"/>
          </p:cNvSpPr>
          <p:nvPr>
            <p:ph type="title"/>
          </p:nvPr>
        </p:nvSpPr>
        <p:spPr>
          <a:xfrm>
            <a:off x="0" y="1"/>
            <a:ext cx="9148395" cy="1380540"/>
          </a:xfrm>
        </p:spPr>
        <p:txBody>
          <a:bodyPr>
            <a:noAutofit/>
          </a:bodyPr>
          <a:lstStyle/>
          <a:p>
            <a:pPr algn="ctr"/>
            <a:r>
              <a:rPr lang="ru-RU" sz="2000" dirty="0">
                <a:latin typeface="Arial" panose="020B0604020202020204" pitchFamily="34" charset="0"/>
                <a:cs typeface="Arial" panose="020B0604020202020204" pitchFamily="34" charset="0"/>
              </a:rPr>
              <a:t>10.6.6. На подстатью </a:t>
            </a:r>
            <a:r>
              <a:rPr lang="ru-RU" sz="2000" b="1" dirty="0">
                <a:latin typeface="Arial" panose="020B0604020202020204" pitchFamily="34" charset="0"/>
                <a:cs typeface="Arial" panose="020B0604020202020204" pitchFamily="34" charset="0"/>
              </a:rPr>
              <a:t>266 </a:t>
            </a:r>
            <a:r>
              <a:rPr lang="ru-RU" sz="2000" b="1" dirty="0" smtClean="0">
                <a:latin typeface="Arial" panose="020B0604020202020204" pitchFamily="34" charset="0"/>
                <a:cs typeface="Arial" panose="020B0604020202020204" pitchFamily="34" charset="0"/>
              </a:rPr>
              <a:t>«Социальные </a:t>
            </a:r>
            <a:r>
              <a:rPr lang="ru-RU" sz="2000" b="1" dirty="0">
                <a:latin typeface="Arial" panose="020B0604020202020204" pitchFamily="34" charset="0"/>
                <a:cs typeface="Arial" panose="020B0604020202020204" pitchFamily="34" charset="0"/>
              </a:rPr>
              <a:t>пособия и компенсации персоналу в денежной </a:t>
            </a:r>
            <a:r>
              <a:rPr lang="ru-RU" sz="2000" b="1" dirty="0" smtClean="0">
                <a:latin typeface="Arial" panose="020B0604020202020204" pitchFamily="34" charset="0"/>
                <a:cs typeface="Arial" panose="020B0604020202020204" pitchFamily="34" charset="0"/>
              </a:rPr>
              <a:t>форме» </a:t>
            </a:r>
            <a:r>
              <a:rPr lang="ru-RU" sz="2000" dirty="0">
                <a:latin typeface="Arial" panose="020B0604020202020204" pitchFamily="34" charset="0"/>
                <a:cs typeface="Arial" panose="020B0604020202020204" pitchFamily="34" charset="0"/>
              </a:rPr>
              <a:t>КОСГУ относятся расходы по выплате социальных пособий и компенсаций персоналу (за исключением оплаты и (или) компенсации (возмещения) стоимости предоставляемых услуг), </a:t>
            </a:r>
            <a:r>
              <a:rPr lang="ru-RU" sz="2000" dirty="0" smtClean="0">
                <a:latin typeface="Arial" panose="020B0604020202020204" pitchFamily="34" charset="0"/>
                <a:cs typeface="Arial" panose="020B0604020202020204" pitchFamily="34" charset="0"/>
              </a:rPr>
              <a:t/>
            </a:r>
            <a:br>
              <a:rPr lang="ru-RU" sz="2000" dirty="0" smtClean="0">
                <a:latin typeface="Arial" panose="020B0604020202020204" pitchFamily="34" charset="0"/>
                <a:cs typeface="Arial" panose="020B0604020202020204" pitchFamily="34" charset="0"/>
              </a:rPr>
            </a:br>
            <a:r>
              <a:rPr lang="ru-RU" sz="2000" dirty="0" smtClean="0">
                <a:latin typeface="Arial" panose="020B0604020202020204" pitchFamily="34" charset="0"/>
                <a:cs typeface="Arial" panose="020B0604020202020204" pitchFamily="34" charset="0"/>
              </a:rPr>
              <a:t>в </a:t>
            </a:r>
            <a:r>
              <a:rPr lang="ru-RU" sz="2000" dirty="0">
                <a:latin typeface="Arial" panose="020B0604020202020204" pitchFamily="34" charset="0"/>
                <a:cs typeface="Arial" panose="020B0604020202020204" pitchFamily="34" charset="0"/>
              </a:rPr>
              <a:t>том числе:</a:t>
            </a:r>
          </a:p>
        </p:txBody>
      </p:sp>
      <p:sp>
        <p:nvSpPr>
          <p:cNvPr id="5" name="Текст 4"/>
          <p:cNvSpPr>
            <a:spLocks noGrp="1"/>
          </p:cNvSpPr>
          <p:nvPr>
            <p:ph type="body" idx="1"/>
          </p:nvPr>
        </p:nvSpPr>
        <p:spPr>
          <a:xfrm>
            <a:off x="107504" y="1384516"/>
            <a:ext cx="4390678" cy="383598"/>
          </a:xfrm>
          <a:solidFill>
            <a:schemeClr val="accent6">
              <a:lumMod val="20000"/>
              <a:lumOff val="80000"/>
            </a:schemeClr>
          </a:solidFill>
        </p:spPr>
        <p:txBody>
          <a:bodyPr>
            <a:normAutofit/>
          </a:bodyPr>
          <a:lstStyle/>
          <a:p>
            <a:pPr algn="ctr"/>
            <a:r>
              <a:rPr lang="ru-RU" dirty="0" smtClean="0">
                <a:solidFill>
                  <a:schemeClr val="accent5">
                    <a:lumMod val="75000"/>
                  </a:schemeClr>
                </a:solidFill>
                <a:latin typeface="Arial" panose="020B0604020202020204" pitchFamily="34" charset="0"/>
                <a:cs typeface="Arial" panose="020B0604020202020204" pitchFamily="34" charset="0"/>
              </a:rPr>
              <a:t>до </a:t>
            </a:r>
            <a:r>
              <a:rPr lang="ru-RU" dirty="0">
                <a:solidFill>
                  <a:schemeClr val="accent5">
                    <a:lumMod val="75000"/>
                  </a:schemeClr>
                </a:solidFill>
                <a:latin typeface="Arial" panose="020B0604020202020204" pitchFamily="34" charset="0"/>
                <a:cs typeface="Arial" panose="020B0604020202020204" pitchFamily="34" charset="0"/>
              </a:rPr>
              <a:t>137н</a:t>
            </a:r>
          </a:p>
        </p:txBody>
      </p:sp>
      <p:sp>
        <p:nvSpPr>
          <p:cNvPr id="6" name="Объект 5"/>
          <p:cNvSpPr>
            <a:spLocks noGrp="1"/>
          </p:cNvSpPr>
          <p:nvPr>
            <p:ph sz="half" idx="2"/>
          </p:nvPr>
        </p:nvSpPr>
        <p:spPr>
          <a:xfrm>
            <a:off x="100263" y="2132856"/>
            <a:ext cx="4397919" cy="4320479"/>
          </a:xfrm>
        </p:spPr>
        <p:txBody>
          <a:bodyPr>
            <a:normAutofit/>
          </a:bodyPr>
          <a:lstStyle/>
          <a:p>
            <a:pPr marL="0" indent="0" algn="just">
              <a:buNone/>
            </a:pPr>
            <a:r>
              <a:rPr lang="ru-RU" dirty="0"/>
              <a:t>- ежемесячных компенсационных выплат в размере 50 рублей персоналу, находящемуся в отпуске по уходу за ребенком до достижения им возраста 3 лет, назначаемые и выплачиваемые в соответствии с постановлением Правительства </a:t>
            </a:r>
            <a:r>
              <a:rPr lang="ru-RU" dirty="0" smtClean="0"/>
              <a:t>РФ </a:t>
            </a:r>
            <a:r>
              <a:rPr lang="ru-RU" dirty="0"/>
              <a:t>от 3 ноября 1994 года </a:t>
            </a:r>
            <a:r>
              <a:rPr lang="ru-RU" dirty="0" smtClean="0"/>
              <a:t>№ </a:t>
            </a:r>
            <a:r>
              <a:rPr lang="ru-RU" dirty="0"/>
              <a:t>1206 </a:t>
            </a:r>
            <a:r>
              <a:rPr lang="ru-RU" dirty="0" smtClean="0"/>
              <a:t>«Об </a:t>
            </a:r>
            <a:r>
              <a:rPr lang="ru-RU" dirty="0"/>
              <a:t>утверждении Порядка назначения и выплаты ежемесячных компенсационных выплат отдельным категориям </a:t>
            </a:r>
            <a:r>
              <a:rPr lang="ru-RU" dirty="0" smtClean="0"/>
              <a:t>граждан»</a:t>
            </a:r>
            <a:endParaRPr lang="ru-RU" dirty="0"/>
          </a:p>
        </p:txBody>
      </p:sp>
      <p:sp>
        <p:nvSpPr>
          <p:cNvPr id="7" name="Текст 6"/>
          <p:cNvSpPr>
            <a:spLocks noGrp="1"/>
          </p:cNvSpPr>
          <p:nvPr>
            <p:ph type="body" sz="quarter" idx="3"/>
          </p:nvPr>
        </p:nvSpPr>
        <p:spPr>
          <a:xfrm>
            <a:off x="4576396" y="1380540"/>
            <a:ext cx="4191322" cy="403983"/>
          </a:xfrm>
          <a:solidFill>
            <a:schemeClr val="accent6">
              <a:lumMod val="20000"/>
              <a:lumOff val="80000"/>
            </a:schemeClr>
          </a:solidFill>
        </p:spPr>
        <p:txBody>
          <a:bodyPr>
            <a:normAutofit/>
          </a:bodyPr>
          <a:lstStyle/>
          <a:p>
            <a:pPr algn="ctr"/>
            <a:r>
              <a:rPr lang="ru-RU" dirty="0">
                <a:solidFill>
                  <a:schemeClr val="accent5">
                    <a:lumMod val="75000"/>
                  </a:schemeClr>
                </a:solidFill>
                <a:latin typeface="Arial" panose="020B0604020202020204" pitchFamily="34" charset="0"/>
                <a:cs typeface="Arial" panose="020B0604020202020204" pitchFamily="34" charset="0"/>
              </a:rPr>
              <a:t>с учетом 137н</a:t>
            </a:r>
          </a:p>
        </p:txBody>
      </p:sp>
      <p:sp>
        <p:nvSpPr>
          <p:cNvPr id="8" name="Объект 7"/>
          <p:cNvSpPr>
            <a:spLocks noGrp="1"/>
          </p:cNvSpPr>
          <p:nvPr>
            <p:ph sz="quarter" idx="4"/>
          </p:nvPr>
        </p:nvSpPr>
        <p:spPr>
          <a:xfrm>
            <a:off x="4490941" y="2132856"/>
            <a:ext cx="4473547" cy="3948261"/>
          </a:xfrm>
        </p:spPr>
        <p:txBody>
          <a:bodyPr>
            <a:normAutofit/>
          </a:bodyPr>
          <a:lstStyle/>
          <a:p>
            <a:pPr marL="0" indent="0">
              <a:buNone/>
            </a:pPr>
            <a:r>
              <a:rPr lang="ru-RU" sz="2000" dirty="0" smtClean="0">
                <a:latin typeface="Arial" panose="020B0604020202020204" pitchFamily="34" charset="0"/>
                <a:cs typeface="Arial" panose="020B0604020202020204" pitchFamily="34" charset="0"/>
              </a:rPr>
              <a:t>      </a:t>
            </a:r>
            <a:r>
              <a:rPr lang="ru-RU" sz="2000" dirty="0" err="1" smtClean="0">
                <a:latin typeface="Arial" panose="020B0604020202020204" pitchFamily="34" charset="0"/>
                <a:cs typeface="Arial" panose="020B0604020202020204" pitchFamily="34" charset="0"/>
              </a:rPr>
              <a:t>ххх</a:t>
            </a:r>
            <a:r>
              <a:rPr lang="ru-RU" sz="2000" dirty="0" smtClean="0">
                <a:latin typeface="Arial" panose="020B0604020202020204" pitchFamily="34" charset="0"/>
                <a:cs typeface="Arial" panose="020B0604020202020204" pitchFamily="34" charset="0"/>
              </a:rPr>
              <a:t> </a:t>
            </a:r>
            <a:endParaRPr lang="ru-RU" sz="2000" dirty="0">
              <a:latin typeface="Arial" panose="020B0604020202020204" pitchFamily="34" charset="0"/>
              <a:cs typeface="Arial" panose="020B0604020202020204" pitchFamily="34" charset="0"/>
            </a:endParaRPr>
          </a:p>
        </p:txBody>
      </p:sp>
      <p:sp>
        <p:nvSpPr>
          <p:cNvPr id="2" name="Выноска со стрелкой вверх 1"/>
          <p:cNvSpPr/>
          <p:nvPr/>
        </p:nvSpPr>
        <p:spPr>
          <a:xfrm>
            <a:off x="5796136" y="2541738"/>
            <a:ext cx="2664296" cy="1008112"/>
          </a:xfrm>
          <a:prstGeom prst="up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C00000"/>
                </a:solidFill>
                <a:effectLst/>
                <a:uLnTx/>
                <a:uFillTx/>
                <a:latin typeface="Arial" panose="020B0604020202020204" pitchFamily="34" charset="0"/>
                <a:ea typeface="+mn-ea"/>
                <a:cs typeface="Arial" panose="020B0604020202020204" pitchFamily="34" charset="0"/>
              </a:rPr>
              <a:t>Норма утратила </a:t>
            </a:r>
            <a:r>
              <a:rPr kumimoji="0" lang="ru-RU" sz="18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силу</a:t>
            </a:r>
          </a:p>
        </p:txBody>
      </p:sp>
    </p:spTree>
    <p:extLst>
      <p:ext uri="{BB962C8B-B14F-4D97-AF65-F5344CB8AC3E}">
        <p14:creationId xmlns:p14="http://schemas.microsoft.com/office/powerpoint/2010/main" val="228096007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3"/>
          <p:cNvSpPr>
            <a:spLocks noGrp="1"/>
          </p:cNvSpPr>
          <p:nvPr>
            <p:ph type="title"/>
          </p:nvPr>
        </p:nvSpPr>
        <p:spPr>
          <a:xfrm>
            <a:off x="-36512" y="1"/>
            <a:ext cx="9184907" cy="1008321"/>
          </a:xfrm>
        </p:spPr>
        <p:txBody>
          <a:bodyPr>
            <a:noAutofit/>
          </a:bodyPr>
          <a:lstStyle/>
          <a:p>
            <a:pPr algn="ctr"/>
            <a:r>
              <a:rPr lang="ru-RU" sz="2000" dirty="0">
                <a:latin typeface="Arial" panose="020B0604020202020204" pitchFamily="34" charset="0"/>
                <a:cs typeface="Arial" panose="020B0604020202020204" pitchFamily="34" charset="0"/>
              </a:rPr>
              <a:t>10.9.6. На подстатью </a:t>
            </a:r>
            <a:r>
              <a:rPr lang="ru-RU" sz="2000" b="1" dirty="0">
                <a:latin typeface="Arial" panose="020B0604020202020204" pitchFamily="34" charset="0"/>
                <a:cs typeface="Arial" panose="020B0604020202020204" pitchFamily="34" charset="0"/>
              </a:rPr>
              <a:t>296 </a:t>
            </a:r>
            <a:r>
              <a:rPr lang="ru-RU" sz="2000" b="1" dirty="0" smtClean="0">
                <a:latin typeface="Arial" panose="020B0604020202020204" pitchFamily="34" charset="0"/>
                <a:cs typeface="Arial" panose="020B0604020202020204" pitchFamily="34" charset="0"/>
              </a:rPr>
              <a:t>«Иные </a:t>
            </a:r>
            <a:r>
              <a:rPr lang="ru-RU" sz="2000" b="1" dirty="0">
                <a:latin typeface="Arial" panose="020B0604020202020204" pitchFamily="34" charset="0"/>
                <a:cs typeface="Arial" panose="020B0604020202020204" pitchFamily="34" charset="0"/>
              </a:rPr>
              <a:t>выплаты текущего характера физическим </a:t>
            </a:r>
            <a:r>
              <a:rPr lang="ru-RU" sz="2000" b="1" dirty="0" smtClean="0">
                <a:latin typeface="Arial" panose="020B0604020202020204" pitchFamily="34" charset="0"/>
                <a:cs typeface="Arial" panose="020B0604020202020204" pitchFamily="34" charset="0"/>
              </a:rPr>
              <a:t>лицам» </a:t>
            </a:r>
            <a:r>
              <a:rPr lang="ru-RU" sz="2000" dirty="0">
                <a:latin typeface="Arial" panose="020B0604020202020204" pitchFamily="34" charset="0"/>
                <a:cs typeface="Arial" panose="020B0604020202020204" pitchFamily="34" charset="0"/>
              </a:rPr>
              <a:t>КОСГУ относятся расходы по осуществлению иных выплат физическим лицам несоциального характера, в том числе:</a:t>
            </a:r>
          </a:p>
        </p:txBody>
      </p:sp>
      <p:sp>
        <p:nvSpPr>
          <p:cNvPr id="5" name="Текст 4"/>
          <p:cNvSpPr>
            <a:spLocks noGrp="1"/>
          </p:cNvSpPr>
          <p:nvPr>
            <p:ph type="body" idx="1"/>
          </p:nvPr>
        </p:nvSpPr>
        <p:spPr>
          <a:xfrm>
            <a:off x="107504" y="1384516"/>
            <a:ext cx="4390678" cy="383598"/>
          </a:xfrm>
          <a:solidFill>
            <a:schemeClr val="accent6">
              <a:lumMod val="20000"/>
              <a:lumOff val="80000"/>
            </a:schemeClr>
          </a:solidFill>
        </p:spPr>
        <p:txBody>
          <a:bodyPr>
            <a:normAutofit/>
          </a:bodyPr>
          <a:lstStyle/>
          <a:p>
            <a:pPr algn="ctr"/>
            <a:r>
              <a:rPr lang="ru-RU" dirty="0" smtClean="0">
                <a:solidFill>
                  <a:schemeClr val="accent5">
                    <a:lumMod val="75000"/>
                  </a:schemeClr>
                </a:solidFill>
                <a:latin typeface="Arial" panose="020B0604020202020204" pitchFamily="34" charset="0"/>
                <a:cs typeface="Arial" panose="020B0604020202020204" pitchFamily="34" charset="0"/>
              </a:rPr>
              <a:t>до </a:t>
            </a:r>
            <a:r>
              <a:rPr lang="ru-RU" dirty="0">
                <a:solidFill>
                  <a:schemeClr val="accent5">
                    <a:lumMod val="75000"/>
                  </a:schemeClr>
                </a:solidFill>
                <a:latin typeface="Arial" panose="020B0604020202020204" pitchFamily="34" charset="0"/>
                <a:cs typeface="Arial" panose="020B0604020202020204" pitchFamily="34" charset="0"/>
              </a:rPr>
              <a:t>137н</a:t>
            </a:r>
          </a:p>
        </p:txBody>
      </p:sp>
      <p:sp>
        <p:nvSpPr>
          <p:cNvPr id="6" name="Объект 5"/>
          <p:cNvSpPr>
            <a:spLocks noGrp="1"/>
          </p:cNvSpPr>
          <p:nvPr>
            <p:ph sz="half" idx="2"/>
          </p:nvPr>
        </p:nvSpPr>
        <p:spPr>
          <a:xfrm>
            <a:off x="1" y="2132856"/>
            <a:ext cx="4498182" cy="4320479"/>
          </a:xfrm>
        </p:spPr>
        <p:txBody>
          <a:bodyPr>
            <a:normAutofit/>
          </a:bodyPr>
          <a:lstStyle/>
          <a:p>
            <a:pPr marL="0" indent="0" algn="just">
              <a:buNone/>
            </a:pPr>
            <a:r>
              <a:rPr lang="ru-RU" dirty="0" smtClean="0"/>
              <a:t>-стипендии </a:t>
            </a:r>
            <a:r>
              <a:rPr lang="ru-RU" dirty="0"/>
              <a:t>гражданам, обучающимся по образовательным программам среднего профессионального или высшего образования, заключившим договор о целевом обучении с федеральным государственным органом, органом государственной власти субъекта </a:t>
            </a:r>
            <a:r>
              <a:rPr lang="ru-RU" dirty="0" smtClean="0"/>
              <a:t>РФ, </a:t>
            </a:r>
            <a:r>
              <a:rPr lang="ru-RU" dirty="0"/>
              <a:t>органом местного </a:t>
            </a:r>
            <a:r>
              <a:rPr lang="ru-RU" dirty="0" smtClean="0"/>
              <a:t>самоуправления</a:t>
            </a:r>
            <a:endParaRPr lang="ru-RU" dirty="0"/>
          </a:p>
        </p:txBody>
      </p:sp>
      <p:sp>
        <p:nvSpPr>
          <p:cNvPr id="7" name="Текст 6"/>
          <p:cNvSpPr>
            <a:spLocks noGrp="1"/>
          </p:cNvSpPr>
          <p:nvPr>
            <p:ph type="body" sz="quarter" idx="3"/>
          </p:nvPr>
        </p:nvSpPr>
        <p:spPr>
          <a:xfrm>
            <a:off x="4576396" y="1380540"/>
            <a:ext cx="4191322" cy="403983"/>
          </a:xfrm>
          <a:solidFill>
            <a:schemeClr val="accent6">
              <a:lumMod val="20000"/>
              <a:lumOff val="80000"/>
            </a:schemeClr>
          </a:solidFill>
        </p:spPr>
        <p:txBody>
          <a:bodyPr>
            <a:normAutofit/>
          </a:bodyPr>
          <a:lstStyle/>
          <a:p>
            <a:pPr algn="ctr"/>
            <a:r>
              <a:rPr lang="ru-RU" dirty="0">
                <a:solidFill>
                  <a:schemeClr val="accent5">
                    <a:lumMod val="75000"/>
                  </a:schemeClr>
                </a:solidFill>
                <a:latin typeface="Arial" panose="020B0604020202020204" pitchFamily="34" charset="0"/>
                <a:cs typeface="Arial" panose="020B0604020202020204" pitchFamily="34" charset="0"/>
              </a:rPr>
              <a:t>с учетом 137н</a:t>
            </a:r>
          </a:p>
        </p:txBody>
      </p:sp>
      <p:sp>
        <p:nvSpPr>
          <p:cNvPr id="8" name="Объект 7"/>
          <p:cNvSpPr>
            <a:spLocks noGrp="1"/>
          </p:cNvSpPr>
          <p:nvPr>
            <p:ph sz="quarter" idx="4"/>
          </p:nvPr>
        </p:nvSpPr>
        <p:spPr>
          <a:xfrm>
            <a:off x="4490941" y="2132856"/>
            <a:ext cx="4473547" cy="3948261"/>
          </a:xfrm>
        </p:spPr>
        <p:txBody>
          <a:bodyPr>
            <a:normAutofit/>
          </a:bodyPr>
          <a:lstStyle/>
          <a:p>
            <a:pPr marL="0" indent="0">
              <a:buNone/>
            </a:pPr>
            <a:r>
              <a:rPr lang="ru-RU" sz="2000" dirty="0" smtClean="0">
                <a:latin typeface="Arial" panose="020B0604020202020204" pitchFamily="34" charset="0"/>
                <a:cs typeface="Arial" panose="020B0604020202020204" pitchFamily="34" charset="0"/>
              </a:rPr>
              <a:t>      </a:t>
            </a:r>
            <a:endParaRPr lang="ru-RU" sz="2000" dirty="0">
              <a:latin typeface="Arial" panose="020B0604020202020204" pitchFamily="34" charset="0"/>
              <a:cs typeface="Arial" panose="020B0604020202020204" pitchFamily="34" charset="0"/>
            </a:endParaRPr>
          </a:p>
        </p:txBody>
      </p:sp>
      <p:sp>
        <p:nvSpPr>
          <p:cNvPr id="3" name="Прямоугольник 2"/>
          <p:cNvSpPr/>
          <p:nvPr/>
        </p:nvSpPr>
        <p:spPr>
          <a:xfrm>
            <a:off x="4572000" y="2111128"/>
            <a:ext cx="4460100" cy="34778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2000" b="1" i="0" u="sng" strike="noStrike" kern="1200" cap="none" spc="0" normalizeH="0" baseline="0" noProof="0" dirty="0">
                <a:ln>
                  <a:noFill/>
                </a:ln>
                <a:solidFill>
                  <a:srgbClr val="4472C4">
                    <a:lumMod val="75000"/>
                  </a:srgbClr>
                </a:solidFill>
                <a:effectLst/>
                <a:uLnTx/>
                <a:uFillTx/>
                <a:latin typeface="Arial" panose="020B0604020202020204" pitchFamily="34" charset="0"/>
                <a:ea typeface="+mn-ea"/>
                <a:cs typeface="Arial" panose="020B0604020202020204" pitchFamily="34" charset="0"/>
              </a:rPr>
              <a:t>материальное стимулирование </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граждан, обучающихся по образовательным программам среднего профессионального или высшего образования, заключивших договор о целевом обучении с федеральным государственным органом, органом государственной власти субъекта </a:t>
            </a:r>
            <a:r>
              <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РФ, </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органом местного </a:t>
            </a:r>
            <a:r>
              <a:rPr kumimoji="0" lang="ru-RU" sz="20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самоуправления</a:t>
            </a:r>
            <a:endPar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61394311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3"/>
          <p:cNvSpPr>
            <a:spLocks noGrp="1"/>
          </p:cNvSpPr>
          <p:nvPr>
            <p:ph type="title"/>
          </p:nvPr>
        </p:nvSpPr>
        <p:spPr>
          <a:xfrm>
            <a:off x="-36512" y="1"/>
            <a:ext cx="9184907" cy="764703"/>
          </a:xfrm>
        </p:spPr>
        <p:txBody>
          <a:bodyPr>
            <a:noAutofit/>
          </a:bodyPr>
          <a:lstStyle/>
          <a:p>
            <a:pPr algn="ctr"/>
            <a:r>
              <a:rPr lang="ru-RU" sz="2000" dirty="0">
                <a:latin typeface="Arial" panose="020B0604020202020204" pitchFamily="34" charset="0"/>
                <a:cs typeface="Arial" panose="020B0604020202020204" pitchFamily="34" charset="0"/>
              </a:rPr>
              <a:t>11.2. На статью 320 </a:t>
            </a:r>
            <a:r>
              <a:rPr lang="ru-RU" sz="2000" dirty="0" smtClean="0">
                <a:latin typeface="Arial" panose="020B0604020202020204" pitchFamily="34" charset="0"/>
                <a:cs typeface="Arial" panose="020B0604020202020204" pitchFamily="34" charset="0"/>
              </a:rPr>
              <a:t>«Увеличение </a:t>
            </a:r>
            <a:r>
              <a:rPr lang="ru-RU" sz="2000" dirty="0">
                <a:latin typeface="Arial" panose="020B0604020202020204" pitchFamily="34" charset="0"/>
                <a:cs typeface="Arial" panose="020B0604020202020204" pitchFamily="34" charset="0"/>
              </a:rPr>
              <a:t>стоимости нематериальных </a:t>
            </a:r>
            <a:r>
              <a:rPr lang="ru-RU" sz="2000" dirty="0" smtClean="0">
                <a:latin typeface="Arial" panose="020B0604020202020204" pitchFamily="34" charset="0"/>
                <a:cs typeface="Arial" panose="020B0604020202020204" pitchFamily="34" charset="0"/>
              </a:rPr>
              <a:t>активов» </a:t>
            </a:r>
            <a:r>
              <a:rPr lang="ru-RU" sz="2000" dirty="0">
                <a:latin typeface="Arial" panose="020B0604020202020204" pitchFamily="34" charset="0"/>
                <a:cs typeface="Arial" panose="020B0604020202020204" pitchFamily="34" charset="0"/>
              </a:rPr>
              <a:t>КОСГУ относятся операции </a:t>
            </a:r>
          </a:p>
        </p:txBody>
      </p:sp>
      <p:sp>
        <p:nvSpPr>
          <p:cNvPr id="5" name="Текст 4"/>
          <p:cNvSpPr>
            <a:spLocks noGrp="1"/>
          </p:cNvSpPr>
          <p:nvPr>
            <p:ph type="body" idx="1"/>
          </p:nvPr>
        </p:nvSpPr>
        <p:spPr>
          <a:xfrm>
            <a:off x="107505" y="1241619"/>
            <a:ext cx="4390678" cy="383598"/>
          </a:xfrm>
          <a:solidFill>
            <a:schemeClr val="accent6">
              <a:lumMod val="20000"/>
              <a:lumOff val="80000"/>
            </a:schemeClr>
          </a:solidFill>
        </p:spPr>
        <p:txBody>
          <a:bodyPr>
            <a:normAutofit/>
          </a:bodyPr>
          <a:lstStyle/>
          <a:p>
            <a:pPr algn="ctr"/>
            <a:r>
              <a:rPr lang="ru-RU" dirty="0" smtClean="0">
                <a:solidFill>
                  <a:schemeClr val="accent5">
                    <a:lumMod val="75000"/>
                  </a:schemeClr>
                </a:solidFill>
                <a:latin typeface="Arial" panose="020B0604020202020204" pitchFamily="34" charset="0"/>
                <a:cs typeface="Arial" panose="020B0604020202020204" pitchFamily="34" charset="0"/>
              </a:rPr>
              <a:t>до </a:t>
            </a:r>
            <a:r>
              <a:rPr lang="ru-RU" dirty="0">
                <a:solidFill>
                  <a:schemeClr val="accent5">
                    <a:lumMod val="75000"/>
                  </a:schemeClr>
                </a:solidFill>
                <a:latin typeface="Arial" panose="020B0604020202020204" pitchFamily="34" charset="0"/>
                <a:cs typeface="Arial" panose="020B0604020202020204" pitchFamily="34" charset="0"/>
              </a:rPr>
              <a:t>137н</a:t>
            </a:r>
          </a:p>
        </p:txBody>
      </p:sp>
      <p:sp>
        <p:nvSpPr>
          <p:cNvPr id="6" name="Объект 5"/>
          <p:cNvSpPr>
            <a:spLocks noGrp="1"/>
          </p:cNvSpPr>
          <p:nvPr>
            <p:ph sz="half" idx="2"/>
          </p:nvPr>
        </p:nvSpPr>
        <p:spPr>
          <a:xfrm>
            <a:off x="1" y="2132856"/>
            <a:ext cx="4498182" cy="4320479"/>
          </a:xfrm>
        </p:spPr>
        <p:txBody>
          <a:bodyPr>
            <a:normAutofit/>
          </a:bodyPr>
          <a:lstStyle/>
          <a:p>
            <a:pPr marL="0" indent="0" algn="just">
              <a:buNone/>
            </a:pPr>
            <a:r>
              <a:rPr lang="ru-RU" dirty="0"/>
              <a:t>по поступлению (принятию к учету) объектов нематериальных активов, а также расходы по оплате договоров на приобретение в государственную (муниципальную) собственность исключительных прав на результаты интеллектуальной деятельности или средства индивидуализации</a:t>
            </a:r>
            <a:r>
              <a:rPr lang="ru-RU" dirty="0" smtClean="0"/>
              <a:t>.</a:t>
            </a:r>
            <a:endParaRPr lang="ru-RU" dirty="0"/>
          </a:p>
        </p:txBody>
      </p:sp>
      <p:sp>
        <p:nvSpPr>
          <p:cNvPr id="7" name="Текст 6"/>
          <p:cNvSpPr>
            <a:spLocks noGrp="1"/>
          </p:cNvSpPr>
          <p:nvPr>
            <p:ph type="body" sz="quarter" idx="3"/>
          </p:nvPr>
        </p:nvSpPr>
        <p:spPr>
          <a:xfrm>
            <a:off x="4572000" y="1251334"/>
            <a:ext cx="4191322" cy="403983"/>
          </a:xfrm>
          <a:solidFill>
            <a:schemeClr val="accent6">
              <a:lumMod val="20000"/>
              <a:lumOff val="80000"/>
            </a:schemeClr>
          </a:solidFill>
        </p:spPr>
        <p:txBody>
          <a:bodyPr>
            <a:normAutofit/>
          </a:bodyPr>
          <a:lstStyle/>
          <a:p>
            <a:pPr algn="ctr"/>
            <a:r>
              <a:rPr lang="ru-RU" dirty="0">
                <a:solidFill>
                  <a:schemeClr val="accent5">
                    <a:lumMod val="75000"/>
                  </a:schemeClr>
                </a:solidFill>
                <a:latin typeface="Arial" panose="020B0604020202020204" pitchFamily="34" charset="0"/>
                <a:cs typeface="Arial" panose="020B0604020202020204" pitchFamily="34" charset="0"/>
              </a:rPr>
              <a:t>с учетом 137н</a:t>
            </a:r>
          </a:p>
        </p:txBody>
      </p:sp>
      <p:sp>
        <p:nvSpPr>
          <p:cNvPr id="8" name="Объект 7"/>
          <p:cNvSpPr>
            <a:spLocks noGrp="1"/>
          </p:cNvSpPr>
          <p:nvPr>
            <p:ph sz="quarter" idx="4"/>
          </p:nvPr>
        </p:nvSpPr>
        <p:spPr>
          <a:xfrm>
            <a:off x="4543670" y="1916832"/>
            <a:ext cx="4473547" cy="3948261"/>
          </a:xfrm>
        </p:spPr>
        <p:txBody>
          <a:bodyPr>
            <a:normAutofit/>
          </a:bodyPr>
          <a:lstStyle/>
          <a:p>
            <a:pPr marL="0" indent="0">
              <a:buNone/>
            </a:pPr>
            <a:r>
              <a:rPr lang="ru-RU" sz="2000" dirty="0">
                <a:latin typeface="Arial" panose="020B0604020202020204" pitchFamily="34" charset="0"/>
                <a:cs typeface="Arial" panose="020B0604020202020204" pitchFamily="34" charset="0"/>
              </a:rPr>
              <a:t>      по поступлению (принятию к учету) объектов нематериальных активов, а также расходы по оплате договоров на приобретение </a:t>
            </a:r>
            <a:r>
              <a:rPr lang="ru-RU" sz="2000" b="1" u="sng" dirty="0">
                <a:solidFill>
                  <a:schemeClr val="accent5">
                    <a:lumMod val="75000"/>
                  </a:schemeClr>
                </a:solidFill>
                <a:latin typeface="Arial" panose="020B0604020202020204" pitchFamily="34" charset="0"/>
                <a:cs typeface="Arial" panose="020B0604020202020204" pitchFamily="34" charset="0"/>
              </a:rPr>
              <a:t>(создание) </a:t>
            </a:r>
            <a:r>
              <a:rPr lang="ru-RU" sz="2000" dirty="0">
                <a:latin typeface="Arial" panose="020B0604020202020204" pitchFamily="34" charset="0"/>
                <a:cs typeface="Arial" panose="020B0604020202020204" pitchFamily="34" charset="0"/>
              </a:rPr>
              <a:t>в государственную (муниципальную) собственность исключительных прав на результаты интеллектуальной деятельности или средства индивидуализации, </a:t>
            </a:r>
            <a:r>
              <a:rPr lang="ru-RU" sz="2000" b="1" u="sng" dirty="0">
                <a:solidFill>
                  <a:schemeClr val="accent5">
                    <a:lumMod val="75000"/>
                  </a:schemeClr>
                </a:solidFill>
                <a:latin typeface="Arial" panose="020B0604020202020204" pitchFamily="34" charset="0"/>
                <a:cs typeface="Arial" panose="020B0604020202020204" pitchFamily="34" charset="0"/>
              </a:rPr>
              <a:t>а также расходы по оплате договоров на модернизацию данных нематериальных активов</a:t>
            </a:r>
            <a:r>
              <a:rPr lang="ru-RU" sz="2000" dirty="0">
                <a:latin typeface="Arial" panose="020B0604020202020204" pitchFamily="34" charset="0"/>
                <a:cs typeface="Arial" panose="020B0604020202020204" pitchFamily="34" charset="0"/>
              </a:rPr>
              <a:t>.</a:t>
            </a:r>
          </a:p>
          <a:p>
            <a:pPr marL="0" indent="0">
              <a:buNone/>
            </a:pPr>
            <a:endParaRPr lang="ru-RU" sz="2000" dirty="0">
              <a:latin typeface="Arial" panose="020B0604020202020204" pitchFamily="34" charset="0"/>
              <a:cs typeface="Arial" panose="020B0604020202020204" pitchFamily="34" charset="0"/>
            </a:endParaRPr>
          </a:p>
        </p:txBody>
      </p:sp>
      <p:sp>
        <p:nvSpPr>
          <p:cNvPr id="9" name="Выноска со стрелкой вверх 8"/>
          <p:cNvSpPr/>
          <p:nvPr/>
        </p:nvSpPr>
        <p:spPr>
          <a:xfrm>
            <a:off x="5364088" y="5740111"/>
            <a:ext cx="3399234" cy="1094830"/>
          </a:xfrm>
          <a:prstGeom prst="up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д</a:t>
            </a:r>
            <a:r>
              <a:rPr kumimoji="0" lang="ru-RU" sz="1800" b="1" i="0" u="none" strike="noStrike" kern="1200" cap="none" spc="0" normalizeH="0" baseline="0" noProof="0" dirty="0" smtClean="0">
                <a:ln>
                  <a:noFill/>
                </a:ln>
                <a:solidFill>
                  <a:srgbClr val="C00000"/>
                </a:solidFill>
                <a:effectLst/>
                <a:uLnTx/>
                <a:uFillTx/>
                <a:latin typeface="Arial" panose="020B0604020202020204" pitchFamily="34" charset="0"/>
                <a:ea typeface="+mn-ea"/>
                <a:cs typeface="Arial" panose="020B0604020202020204" pitchFamily="34" charset="0"/>
              </a:rPr>
              <a:t>ополнительно: создание + модернизация</a:t>
            </a:r>
            <a:endParaRPr kumimoji="0" lang="ru-RU" sz="18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54690250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рямоугольник 3"/>
          <p:cNvSpPr/>
          <p:nvPr/>
        </p:nvSpPr>
        <p:spPr>
          <a:xfrm>
            <a:off x="1426394" y="1028860"/>
            <a:ext cx="6156684" cy="646331"/>
          </a:xfrm>
          <a:prstGeom prst="rect">
            <a:avLst/>
          </a:prstGeom>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800" b="1" i="1" u="none" strike="noStrike" kern="1200" cap="none" spc="0" normalizeH="0" baseline="0" noProof="0" dirty="0">
                <a:ln>
                  <a:noFill/>
                </a:ln>
                <a:solidFill>
                  <a:prstClr val="black"/>
                </a:solidFill>
                <a:effectLst/>
                <a:uLnTx/>
                <a:uFillTx/>
                <a:latin typeface="Calibri" panose="020F0502020204030204"/>
                <a:ea typeface="+mn-ea"/>
                <a:cs typeface="+mn-cs"/>
              </a:rPr>
              <a:t>ПОСТАНОВЛЕНИЕ ПРАВИТЕЛЬСТВА РФ № 203</a:t>
            </a:r>
            <a:r>
              <a:rPr kumimoji="0" lang="ru-RU" sz="1800" b="0" i="1" u="none" strike="noStrike" kern="1200" cap="none" spc="0" normalizeH="0" baseline="0" noProof="0" dirty="0">
                <a:ln>
                  <a:noFill/>
                </a:ln>
                <a:solidFill>
                  <a:prstClr val="black"/>
                </a:solidFill>
                <a:effectLst/>
                <a:uLnTx/>
                <a:uFillTx/>
                <a:latin typeface="Calibri" panose="020F0502020204030204"/>
                <a:ea typeface="+mn-ea"/>
                <a:cs typeface="+mn-cs"/>
              </a:rPr>
              <a:t/>
            </a:r>
            <a:br>
              <a:rPr kumimoji="0" lang="ru-RU" sz="1800" b="0" i="1"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ru-RU" sz="1800" b="1" i="1" u="none" strike="noStrike" kern="1200" cap="none" spc="0" normalizeH="0" baseline="0" noProof="0" dirty="0">
                <a:ln>
                  <a:noFill/>
                </a:ln>
                <a:solidFill>
                  <a:srgbClr val="FF0000"/>
                </a:solidFill>
                <a:effectLst/>
                <a:uLnTx/>
                <a:uFillTx/>
                <a:latin typeface="Calibri" panose="020F0502020204030204"/>
                <a:ea typeface="+mn-ea"/>
                <a:cs typeface="+mn-cs"/>
              </a:rPr>
              <a:t>Уточнение положений </a:t>
            </a:r>
            <a:r>
              <a:rPr kumimoji="0" lang="ru-RU" sz="1800" b="1" i="1" u="none" strike="noStrike" kern="1200" cap="none" spc="0" normalizeH="0" baseline="0" noProof="0" dirty="0" smtClean="0">
                <a:ln>
                  <a:noFill/>
                </a:ln>
                <a:solidFill>
                  <a:srgbClr val="FF0000"/>
                </a:solidFill>
                <a:effectLst/>
                <a:uLnTx/>
                <a:uFillTx/>
                <a:latin typeface="Calibri" panose="020F0502020204030204"/>
                <a:ea typeface="+mn-ea"/>
                <a:cs typeface="+mn-cs"/>
              </a:rPr>
              <a:t>(2022)</a:t>
            </a:r>
            <a:endParaRPr kumimoji="0" lang="ru-RU" sz="1800" b="1" i="1"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2" name="Прямоугольник 1"/>
          <p:cNvSpPr/>
          <p:nvPr/>
        </p:nvSpPr>
        <p:spPr>
          <a:xfrm>
            <a:off x="1359132" y="1838003"/>
            <a:ext cx="6291211" cy="300082"/>
          </a:xfrm>
          <a:prstGeom prst="rect">
            <a:avLst/>
          </a:prstGeom>
        </p:spPr>
        <p:txBody>
          <a:bodyPr wrap="square">
            <a:spAutoFit/>
          </a:bodyPr>
          <a:lstStyle/>
          <a:p>
            <a:pPr marL="0" marR="0" lvl="0" indent="0" algn="just" defTabSz="685800" rtl="0" eaLnBrk="1" fontAlgn="auto" latinLnBrk="0" hangingPunct="1">
              <a:lnSpc>
                <a:spcPct val="100000"/>
              </a:lnSpc>
              <a:spcBef>
                <a:spcPts val="0"/>
              </a:spcBef>
              <a:spcAft>
                <a:spcPts val="0"/>
              </a:spcAft>
              <a:buClrTx/>
              <a:buSzTx/>
              <a:buFontTx/>
              <a:buNone/>
              <a:tabLst/>
              <a:defRPr/>
            </a:pPr>
            <a:r>
              <a:rPr kumimoji="0" lang="ru-RU" sz="1350" b="1" i="1" u="none" strike="noStrike" kern="1200" cap="none" spc="0" normalizeH="0" baseline="0" noProof="0" dirty="0">
                <a:ln>
                  <a:noFill/>
                </a:ln>
                <a:solidFill>
                  <a:prstClr val="black"/>
                </a:solidFill>
                <a:effectLst/>
                <a:uLnTx/>
                <a:uFillTx/>
                <a:latin typeface="Calibri" panose="020F0502020204030204"/>
                <a:ea typeface="+mn-ea"/>
                <a:cs typeface="+mn-cs"/>
              </a:rPr>
              <a:t>     </a:t>
            </a:r>
            <a:endParaRPr kumimoji="0" lang="ru-RU" sz="1350" b="1" i="1" u="none" strike="noStrike" kern="1200" cap="none" spc="0" normalizeH="0" baseline="0" noProof="0" dirty="0">
              <a:ln>
                <a:noFill/>
              </a:ln>
              <a:solidFill>
                <a:prstClr val="black">
                  <a:lumMod val="95000"/>
                  <a:lumOff val="5000"/>
                </a:prstClr>
              </a:solidFill>
              <a:effectLst/>
              <a:uLnTx/>
              <a:uFillTx/>
              <a:latin typeface="Calibri" panose="020F0502020204030204"/>
              <a:ea typeface="+mn-ea"/>
              <a:cs typeface="+mn-cs"/>
            </a:endParaRPr>
          </a:p>
        </p:txBody>
      </p:sp>
      <p:sp>
        <p:nvSpPr>
          <p:cNvPr id="7" name="Прямоугольник 6"/>
          <p:cNvSpPr/>
          <p:nvPr/>
        </p:nvSpPr>
        <p:spPr>
          <a:xfrm>
            <a:off x="1143000" y="836712"/>
            <a:ext cx="6858000" cy="2700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Прямоугольник 10"/>
          <p:cNvSpPr/>
          <p:nvPr/>
        </p:nvSpPr>
        <p:spPr>
          <a:xfrm>
            <a:off x="179512" y="1772816"/>
            <a:ext cx="8785765" cy="4239622"/>
          </a:xfrm>
          <a:prstGeom prst="rect">
            <a:avLst/>
          </a:prstGeom>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ru-RU"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п. 5 д) условия и порядок заключения между органом-учредителем и учреждением соглашения о предоставлении субсидии из соответствующего бюджета бюджетной системы Российской Федерации, в том числе дополнительных соглашений к указанному соглашению, предусматривающих внесение в него изменений или его расторжение, в соответствии с типовой формой, установленной соответственно МФ РФ, финансовым органом субъекта РФ, финансовым органом муниципального образования, содержащей в том числе следующие положения:</a:t>
            </a:r>
          </a:p>
          <a:p>
            <a:pPr marL="432000" marR="0" lvl="0" indent="-214313" algn="l" defTabSz="6858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ru-RU"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размер субсидии и (или) порядок расчета размера субсидии ..</a:t>
            </a:r>
          </a:p>
          <a:p>
            <a:pPr marL="432000" marR="0" lvl="0" indent="-214313" algn="l" defTabSz="6858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ru-RU"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цели предоставления субсидии </a:t>
            </a:r>
          </a:p>
          <a:p>
            <a:pPr marL="432000" marR="0" lvl="0" indent="-214313" algn="l" defTabSz="6858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ru-RU"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значения результатов предоставления субсидии</a:t>
            </a:r>
          </a:p>
          <a:p>
            <a:pPr marL="432000" marR="0" lvl="0" indent="-214313" algn="l" defTabSz="6858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ru-RU" sz="1600" b="1" i="0" u="sng" strike="noStrike" kern="1200" cap="none" spc="0" normalizeH="0" baseline="0" noProof="0" dirty="0">
                <a:ln>
                  <a:noFill/>
                </a:ln>
                <a:solidFill>
                  <a:srgbClr val="5B9BD5">
                    <a:lumMod val="75000"/>
                  </a:srgbClr>
                </a:solidFill>
                <a:effectLst/>
                <a:uLnTx/>
                <a:uFillTx/>
                <a:latin typeface="Arial" panose="020B0604020202020204" pitchFamily="34" charset="0"/>
                <a:cs typeface="Arial" panose="020B0604020202020204" pitchFamily="34" charset="0"/>
              </a:rPr>
              <a:t>план мероприятий по достижению результатов предоставления субсидии;</a:t>
            </a:r>
          </a:p>
          <a:p>
            <a:pPr marL="432000" marR="0" lvl="0" indent="-214313" algn="l" defTabSz="6858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ru-RU"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размер субсидии;</a:t>
            </a:r>
          </a:p>
          <a:p>
            <a:pPr marL="432000" marR="0" lvl="0" indent="-214313" algn="l" defTabSz="6858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ru-RU"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сроки (график) перечисления субсидии;</a:t>
            </a:r>
          </a:p>
          <a:p>
            <a:pPr marL="432000" marR="0" lvl="0" indent="-214313" algn="l" defTabSz="6858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ru-RU"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сроки представления отчетности;</a:t>
            </a:r>
          </a:p>
          <a:p>
            <a:pPr marL="432000" marR="0" lvl="0" indent="-214313" algn="l" defTabSz="6858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ru-RU"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порядок и сроки возврата сумм субсидии в случае несоблюдения учреждением целей, условий и порядка предоставления субсидий, определенных соглашением;</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88169"/>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Рисунок 3"/>
          <p:cNvPicPr>
            <a:picLocks noChangeAspect="1"/>
          </p:cNvPicPr>
          <p:nvPr/>
        </p:nvPicPr>
        <p:blipFill rotWithShape="1">
          <a:blip r:embed="rId2"/>
          <a:srcRect l="22050" t="6300" r="25582" b="9700"/>
          <a:stretch/>
        </p:blipFill>
        <p:spPr>
          <a:xfrm>
            <a:off x="611560" y="10462"/>
            <a:ext cx="8064896" cy="6774166"/>
          </a:xfrm>
          <a:prstGeom prst="rect">
            <a:avLst/>
          </a:prstGeom>
        </p:spPr>
      </p:pic>
      <p:sp>
        <p:nvSpPr>
          <p:cNvPr id="5" name="Выноска со стрелкой вниз 4"/>
          <p:cNvSpPr/>
          <p:nvPr/>
        </p:nvSpPr>
        <p:spPr>
          <a:xfrm>
            <a:off x="4788024" y="1340768"/>
            <a:ext cx="3168352" cy="1152128"/>
          </a:xfrm>
          <a:prstGeom prst="downArrowCallout">
            <a:avLst/>
          </a:prstGeom>
          <a:solidFill>
            <a:schemeClr val="accent6">
              <a:lumMod val="20000"/>
              <a:lumOff val="8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b="1" dirty="0" smtClean="0">
                <a:solidFill>
                  <a:srgbClr val="FF0000"/>
                </a:solidFill>
                <a:latin typeface="Arial" panose="020B0604020202020204" pitchFamily="34" charset="0"/>
                <a:cs typeface="Arial" panose="020B0604020202020204" pitchFamily="34" charset="0"/>
              </a:rPr>
              <a:t>«Шахматная рассадка»</a:t>
            </a:r>
          </a:p>
          <a:p>
            <a:pPr algn="ctr"/>
            <a:r>
              <a:rPr lang="ru-RU" b="1" dirty="0" smtClean="0">
                <a:solidFill>
                  <a:srgbClr val="FF0000"/>
                </a:solidFill>
                <a:latin typeface="Arial" panose="020B0604020202020204" pitchFamily="34" charset="0"/>
                <a:cs typeface="Arial" panose="020B0604020202020204" pitchFamily="34" charset="0"/>
              </a:rPr>
              <a:t>????</a:t>
            </a:r>
            <a:endParaRPr lang="ru-RU" b="1" dirty="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1522609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рямоугольник 3"/>
          <p:cNvSpPr/>
          <p:nvPr/>
        </p:nvSpPr>
        <p:spPr>
          <a:xfrm>
            <a:off x="1464161" y="256332"/>
            <a:ext cx="6156684" cy="646331"/>
          </a:xfrm>
          <a:prstGeom prst="rect">
            <a:avLst/>
          </a:prstGeom>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800" b="1" i="1" u="none" strike="noStrike" kern="1200" cap="none" spc="0" normalizeH="0" baseline="0" noProof="0" dirty="0">
                <a:ln>
                  <a:noFill/>
                </a:ln>
                <a:solidFill>
                  <a:prstClr val="black"/>
                </a:solidFill>
                <a:effectLst/>
                <a:uLnTx/>
                <a:uFillTx/>
                <a:latin typeface="Calibri" panose="020F0502020204030204"/>
                <a:ea typeface="+mn-ea"/>
                <a:cs typeface="+mn-cs"/>
              </a:rPr>
              <a:t>ПОСТАНОВЛЕНИЕ ПРАВИТЕЛЬСТВА РФ № 203</a:t>
            </a:r>
            <a:r>
              <a:rPr kumimoji="0" lang="ru-RU" sz="1800" b="0" i="1" u="none" strike="noStrike" kern="1200" cap="none" spc="0" normalizeH="0" baseline="0" noProof="0" dirty="0">
                <a:ln>
                  <a:noFill/>
                </a:ln>
                <a:solidFill>
                  <a:prstClr val="black"/>
                </a:solidFill>
                <a:effectLst/>
                <a:uLnTx/>
                <a:uFillTx/>
                <a:latin typeface="Calibri" panose="020F0502020204030204"/>
                <a:ea typeface="+mn-ea"/>
                <a:cs typeface="+mn-cs"/>
              </a:rPr>
              <a:t/>
            </a:r>
            <a:br>
              <a:rPr kumimoji="0" lang="ru-RU" sz="1800" b="0" i="1"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ru-RU" sz="1800" b="1" i="1" u="none" strike="noStrike" kern="1200" cap="none" spc="0" normalizeH="0" baseline="0" noProof="0" dirty="0">
                <a:ln>
                  <a:noFill/>
                </a:ln>
                <a:solidFill>
                  <a:srgbClr val="FF0000"/>
                </a:solidFill>
                <a:effectLst/>
                <a:uLnTx/>
                <a:uFillTx/>
                <a:latin typeface="Calibri" panose="020F0502020204030204"/>
                <a:ea typeface="+mn-ea"/>
                <a:cs typeface="+mn-cs"/>
              </a:rPr>
              <a:t>Уточнение положений </a:t>
            </a:r>
            <a:r>
              <a:rPr kumimoji="0" lang="ru-RU" sz="1800" b="1" i="1" u="none" strike="noStrike" kern="1200" cap="none" spc="0" normalizeH="0" baseline="0" noProof="0" dirty="0" smtClean="0">
                <a:ln>
                  <a:noFill/>
                </a:ln>
                <a:solidFill>
                  <a:srgbClr val="FF0000"/>
                </a:solidFill>
                <a:effectLst/>
                <a:uLnTx/>
                <a:uFillTx/>
                <a:latin typeface="Calibri" panose="020F0502020204030204"/>
                <a:ea typeface="+mn-ea"/>
                <a:cs typeface="+mn-cs"/>
              </a:rPr>
              <a:t>(2022)</a:t>
            </a:r>
            <a:endParaRPr kumimoji="0" lang="ru-RU" sz="1800" b="1" i="1"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2" name="Прямоугольник 1"/>
          <p:cNvSpPr/>
          <p:nvPr/>
        </p:nvSpPr>
        <p:spPr>
          <a:xfrm>
            <a:off x="1359132" y="1838003"/>
            <a:ext cx="6291211" cy="300082"/>
          </a:xfrm>
          <a:prstGeom prst="rect">
            <a:avLst/>
          </a:prstGeom>
        </p:spPr>
        <p:txBody>
          <a:bodyPr wrap="square">
            <a:spAutoFit/>
          </a:bodyPr>
          <a:lstStyle/>
          <a:p>
            <a:pPr marL="0" marR="0" lvl="0" indent="0" algn="just" defTabSz="685800" rtl="0" eaLnBrk="1" fontAlgn="auto" latinLnBrk="0" hangingPunct="1">
              <a:lnSpc>
                <a:spcPct val="100000"/>
              </a:lnSpc>
              <a:spcBef>
                <a:spcPts val="0"/>
              </a:spcBef>
              <a:spcAft>
                <a:spcPts val="0"/>
              </a:spcAft>
              <a:buClrTx/>
              <a:buSzTx/>
              <a:buFontTx/>
              <a:buNone/>
              <a:tabLst/>
              <a:defRPr/>
            </a:pPr>
            <a:r>
              <a:rPr kumimoji="0" lang="ru-RU" sz="1350" b="1" i="1" u="none" strike="noStrike" kern="1200" cap="none" spc="0" normalizeH="0" baseline="0" noProof="0" dirty="0">
                <a:ln>
                  <a:noFill/>
                </a:ln>
                <a:solidFill>
                  <a:prstClr val="black"/>
                </a:solidFill>
                <a:effectLst/>
                <a:uLnTx/>
                <a:uFillTx/>
                <a:latin typeface="Calibri" panose="020F0502020204030204"/>
                <a:ea typeface="+mn-ea"/>
                <a:cs typeface="+mn-cs"/>
              </a:rPr>
              <a:t>     </a:t>
            </a:r>
            <a:endParaRPr kumimoji="0" lang="ru-RU" sz="1350" b="1" i="1" u="none" strike="noStrike" kern="1200" cap="none" spc="0" normalizeH="0" baseline="0" noProof="0" dirty="0">
              <a:ln>
                <a:noFill/>
              </a:ln>
              <a:solidFill>
                <a:prstClr val="black">
                  <a:lumMod val="95000"/>
                  <a:lumOff val="5000"/>
                </a:prstClr>
              </a:solidFill>
              <a:effectLst/>
              <a:uLnTx/>
              <a:uFillTx/>
              <a:latin typeface="Calibri" panose="020F0502020204030204"/>
              <a:ea typeface="+mn-ea"/>
              <a:cs typeface="+mn-cs"/>
            </a:endParaRPr>
          </a:p>
        </p:txBody>
      </p:sp>
      <p:sp>
        <p:nvSpPr>
          <p:cNvPr id="7" name="Прямоугольник 6"/>
          <p:cNvSpPr/>
          <p:nvPr/>
        </p:nvSpPr>
        <p:spPr>
          <a:xfrm>
            <a:off x="1143000" y="836712"/>
            <a:ext cx="6858000" cy="2700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Прямоугольник 5"/>
          <p:cNvSpPr/>
          <p:nvPr/>
        </p:nvSpPr>
        <p:spPr>
          <a:xfrm>
            <a:off x="0" y="1203627"/>
            <a:ext cx="9108504" cy="5047536"/>
          </a:xfrm>
          <a:prstGeom prst="rect">
            <a:avLst/>
          </a:prstGeom>
        </p:spPr>
        <p:txBody>
          <a:bodyPr wrap="square">
            <a:spAutoFit/>
          </a:bodyPr>
          <a:lstStyle/>
          <a:p>
            <a:pPr marL="0" marR="0" lvl="0" indent="0" algn="just" defTabSz="685800" rtl="0" eaLnBrk="1" fontAlgn="auto" latinLnBrk="0" hangingPunct="1">
              <a:lnSpc>
                <a:spcPct val="100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6. Требования к отчетности предусматривают определение порядка, сроков и формы представления учреждением отчетности о достижении результатов, указанных в подпункте "ж" пункта 4 настоящего документа, </a:t>
            </a:r>
            <a:r>
              <a:rPr kumimoji="0" lang="ru-RU" sz="1400" b="1" i="0" u="sng" strike="noStrike" kern="1200" cap="none" spc="0" normalizeH="0" baseline="0" noProof="0" dirty="0">
                <a:ln>
                  <a:noFill/>
                </a:ln>
                <a:solidFill>
                  <a:srgbClr val="5B9BD5">
                    <a:lumMod val="75000"/>
                  </a:srgbClr>
                </a:solidFill>
                <a:effectLst/>
                <a:uLnTx/>
                <a:uFillTx/>
                <a:latin typeface="Arial" panose="020B0604020202020204" pitchFamily="34" charset="0"/>
                <a:cs typeface="Arial" panose="020B0604020202020204" pitchFamily="34" charset="0"/>
              </a:rPr>
              <a:t>отчетности о реализации плана мероприятий по достижению результатов предоставления субсидии</a:t>
            </a:r>
            <a:r>
              <a:rPr kumimoji="0" lang="ru-RU" sz="1400" b="1" i="0" u="sng"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a:t>
            </a:r>
            <a:r>
              <a:rPr kumimoji="0" lang="ru-RU"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иных показателей (при их установлении) и отчетности об осуществлении расходов, источником финансового обеспечения которых является субсидия, и право органа-учредителя устанавливать в соглашении дополнительные формы представления учреждением указанной дополнительной отчетности и сроки их представления.</a:t>
            </a:r>
          </a:p>
          <a:p>
            <a:pPr marL="0" marR="0" lvl="0" indent="0" algn="just" defTabSz="685800" rtl="0" eaLnBrk="1" fontAlgn="auto" latinLnBrk="0" hangingPunct="1">
              <a:lnSpc>
                <a:spcPct val="100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При предоставлении субсидий учреждениям, осуществляющим в установленных федеральными законами, законами субъектов РФ, муниципальными правовыми актами случаях функции и полномочия главного распорядителя и получателя средств бюджетов бюджетной системы РФ, отчетность о достижении результатов, указанных в подпункте "ж" пункта 4 настоящего документа, </a:t>
            </a:r>
            <a:r>
              <a:rPr kumimoji="0" lang="ru-RU" sz="1400" b="1" i="0" u="sng" strike="noStrike" kern="1200" cap="none" spc="0" normalizeH="0" baseline="0" noProof="0" dirty="0">
                <a:ln>
                  <a:noFill/>
                </a:ln>
                <a:solidFill>
                  <a:srgbClr val="5B9BD5">
                    <a:lumMod val="75000"/>
                  </a:srgbClr>
                </a:solidFill>
                <a:effectLst/>
                <a:uLnTx/>
                <a:uFillTx/>
                <a:latin typeface="Arial" panose="020B0604020202020204" pitchFamily="34" charset="0"/>
                <a:cs typeface="Arial" panose="020B0604020202020204" pitchFamily="34" charset="0"/>
              </a:rPr>
              <a:t>отчетность о реализации плана мероприятий по достижению результатов</a:t>
            </a:r>
            <a:r>
              <a:rPr kumimoji="0" lang="ru-RU"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предоставления субсидии и отчетность об осуществлении расходов, источником финансового обеспечения которых является субсидия, формируются по формам, установленным соответственно Министерством финансов Российской Федерации, финансовым органом субъекта Российской Федерации, финансовым органом муниципального образования.</a:t>
            </a:r>
          </a:p>
          <a:p>
            <a:pPr marL="0" marR="0" lvl="0" indent="0" algn="just" defTabSz="685800" rtl="0" eaLnBrk="1" fontAlgn="auto" latinLnBrk="0" hangingPunct="1">
              <a:lnSpc>
                <a:spcPct val="100000"/>
              </a:lnSpc>
              <a:spcBef>
                <a:spcPts val="0"/>
              </a:spcBef>
              <a:spcAft>
                <a:spcPts val="0"/>
              </a:spcAft>
              <a:buClrTx/>
              <a:buSzTx/>
              <a:buFontTx/>
              <a:buNone/>
              <a:tabLst/>
              <a:defRPr/>
            </a:pPr>
            <a:r>
              <a:rPr kumimoji="0" lang="ru-RU"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При предоставлении субсидии федеральным бюджетным учреждениям, осуществляющим функции и полномочия главного распорядителя и получателя средств федерального бюджета, отчетность о достижении значений результатов предоставления субсидии,  </a:t>
            </a:r>
            <a:r>
              <a:rPr kumimoji="0" lang="ru-RU" sz="1400" b="1" i="0" u="sng" strike="noStrike" kern="1200" cap="none" spc="0" normalizeH="0" baseline="0" noProof="0" dirty="0">
                <a:ln>
                  <a:noFill/>
                </a:ln>
                <a:solidFill>
                  <a:srgbClr val="5B9BD5">
                    <a:lumMod val="75000"/>
                  </a:srgbClr>
                </a:solidFill>
                <a:effectLst/>
                <a:uLnTx/>
                <a:uFillTx/>
                <a:latin typeface="Arial" panose="020B0604020202020204" pitchFamily="34" charset="0"/>
                <a:cs typeface="Arial" panose="020B0604020202020204" pitchFamily="34" charset="0"/>
              </a:rPr>
              <a:t>отчетность о реализации плана мероприятий по достижению результатов предоставления субсидии</a:t>
            </a:r>
            <a:r>
              <a:rPr kumimoji="0" lang="ru-RU"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и отчетность об осуществлении расходов, источником финансового обеспечения которых является субсидия, формируются в государственной интегрированной информационной системе управления общественными финансами "Электронный бюджет".</a:t>
            </a:r>
          </a:p>
        </p:txBody>
      </p:sp>
    </p:spTree>
    <p:extLst>
      <p:ext uri="{BB962C8B-B14F-4D97-AF65-F5344CB8AC3E}">
        <p14:creationId xmlns:p14="http://schemas.microsoft.com/office/powerpoint/2010/main" val="2280633411"/>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Прямоугольник 11"/>
          <p:cNvSpPr/>
          <p:nvPr/>
        </p:nvSpPr>
        <p:spPr>
          <a:xfrm>
            <a:off x="0" y="0"/>
            <a:ext cx="9144000" cy="4221088"/>
          </a:xfrm>
          <a:prstGeom prst="rect">
            <a:avLst/>
          </a:prstGeom>
          <a:blipFill dpi="0" rotWithShape="1">
            <a:blip r:embed="rId2" cstate="print">
              <a:alphaModFix amt="29000"/>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Прямоугольник 7"/>
          <p:cNvSpPr/>
          <p:nvPr/>
        </p:nvSpPr>
        <p:spPr>
          <a:xfrm>
            <a:off x="488925" y="3284984"/>
            <a:ext cx="7899501" cy="923320"/>
          </a:xfrm>
          <a:prstGeom prst="rect">
            <a:avLst/>
          </a:prstGeom>
        </p:spPr>
        <p:txBody>
          <a:bodyPr wrap="square" lIns="91430" tIns="45715" rIns="91430" bIns="45715">
            <a:spAutoFit/>
          </a:bodyPr>
          <a:lstStyle/>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 name="Заголовок 1"/>
          <p:cNvSpPr>
            <a:spLocks noGrp="1"/>
          </p:cNvSpPr>
          <p:nvPr>
            <p:ph type="title"/>
          </p:nvPr>
        </p:nvSpPr>
        <p:spPr>
          <a:xfrm>
            <a:off x="107504" y="2996952"/>
            <a:ext cx="8928992" cy="1224136"/>
          </a:xfrm>
        </p:spPr>
        <p:txBody>
          <a:bodyPr>
            <a:noAutofit/>
          </a:bodyPr>
          <a:lstStyle/>
          <a:p>
            <a:r>
              <a:rPr lang="ru-RU" sz="4000" i="1" dirty="0" smtClean="0">
                <a:solidFill>
                  <a:schemeClr val="tx2">
                    <a:lumMod val="75000"/>
                  </a:schemeClr>
                </a:solidFill>
              </a:rPr>
              <a:t/>
            </a:r>
            <a:br>
              <a:rPr lang="ru-RU" sz="4000" i="1" dirty="0" smtClean="0">
                <a:solidFill>
                  <a:schemeClr val="tx2">
                    <a:lumMod val="75000"/>
                  </a:schemeClr>
                </a:solidFill>
              </a:rPr>
            </a:br>
            <a:r>
              <a:rPr lang="ru-RU" sz="4000" i="1" dirty="0">
                <a:solidFill>
                  <a:schemeClr val="tx2">
                    <a:lumMod val="75000"/>
                  </a:schemeClr>
                </a:solidFill>
              </a:rPr>
              <a:t/>
            </a:r>
            <a:br>
              <a:rPr lang="ru-RU" sz="4000" i="1" dirty="0">
                <a:solidFill>
                  <a:schemeClr val="tx2">
                    <a:lumMod val="75000"/>
                  </a:schemeClr>
                </a:solidFill>
              </a:rPr>
            </a:br>
            <a:r>
              <a:rPr lang="ru-RU" sz="4000" b="1" i="1" dirty="0" smtClean="0">
                <a:solidFill>
                  <a:schemeClr val="tx2">
                    <a:lumMod val="75000"/>
                  </a:schemeClr>
                </a:solidFill>
              </a:rPr>
              <a:t>План финансово-хозяйственной деятельности учреждений</a:t>
            </a:r>
            <a:br>
              <a:rPr lang="ru-RU" sz="4000" b="1" i="1" dirty="0" smtClean="0">
                <a:solidFill>
                  <a:schemeClr val="tx2">
                    <a:lumMod val="75000"/>
                  </a:schemeClr>
                </a:solidFill>
              </a:rPr>
            </a:br>
            <a:r>
              <a:rPr lang="ru-RU" sz="2400" b="1" i="1" dirty="0" smtClean="0">
                <a:solidFill>
                  <a:schemeClr val="tx2">
                    <a:lumMod val="75000"/>
                  </a:schemeClr>
                </a:solidFill>
              </a:rPr>
              <a:t>(общие положения)</a:t>
            </a:r>
            <a:endParaRPr lang="ru-RU" sz="2400" i="1" dirty="0">
              <a:solidFill>
                <a:schemeClr val="tx2">
                  <a:lumMod val="75000"/>
                </a:schemeClr>
              </a:solidFill>
            </a:endParaRPr>
          </a:p>
        </p:txBody>
      </p:sp>
      <p:sp>
        <p:nvSpPr>
          <p:cNvPr id="4" name="Номер слайда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0B5D963-1B0A-489A-A2F2-770BD17190DE}"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ru-RU"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218778265"/>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904010" y="1809099"/>
            <a:ext cx="7263245" cy="2342834"/>
          </a:xfrm>
        </p:spPr>
        <p:txBody>
          <a:bodyPr>
            <a:normAutofit/>
          </a:bodyPr>
          <a:lstStyle/>
          <a:p>
            <a:r>
              <a:rPr lang="ru-RU" sz="2400" b="1" dirty="0">
                <a:latin typeface="Arial" panose="020B0604020202020204" pitchFamily="34" charset="0"/>
                <a:cs typeface="Arial" panose="020B0604020202020204" pitchFamily="34" charset="0"/>
              </a:rPr>
              <a:t>НПА, регулирующие планирование финансово-хозяйственной деятельности государственного (муниципального) учреждения в </a:t>
            </a:r>
            <a:r>
              <a:rPr lang="ru-RU" sz="2400" b="1" dirty="0" smtClean="0">
                <a:latin typeface="Arial" panose="020B0604020202020204" pitchFamily="34" charset="0"/>
                <a:cs typeface="Arial" panose="020B0604020202020204" pitchFamily="34" charset="0"/>
              </a:rPr>
              <a:t>2022 </a:t>
            </a:r>
            <a:r>
              <a:rPr lang="ru-RU" sz="2400" b="1" dirty="0">
                <a:latin typeface="Arial" panose="020B0604020202020204" pitchFamily="34" charset="0"/>
                <a:cs typeface="Arial" panose="020B0604020202020204" pitchFamily="34" charset="0"/>
              </a:rPr>
              <a:t>году </a:t>
            </a:r>
            <a:r>
              <a:rPr lang="ru-RU" sz="2400" b="1" dirty="0">
                <a:solidFill>
                  <a:srgbClr val="FF0000"/>
                </a:solidFill>
                <a:latin typeface="Arial" panose="020B0604020202020204" pitchFamily="34" charset="0"/>
                <a:cs typeface="Arial" panose="020B0604020202020204" pitchFamily="34" charset="0"/>
              </a:rPr>
              <a:t/>
            </a:r>
            <a:br>
              <a:rPr lang="ru-RU" sz="2400" b="1" dirty="0">
                <a:solidFill>
                  <a:srgbClr val="FF0000"/>
                </a:solidFill>
                <a:latin typeface="Arial" panose="020B0604020202020204" pitchFamily="34" charset="0"/>
                <a:cs typeface="Arial" panose="020B0604020202020204" pitchFamily="34" charset="0"/>
              </a:rPr>
            </a:br>
            <a:endParaRPr lang="ru-RU" sz="2400" dirty="0">
              <a:solidFill>
                <a:srgbClr val="FF0000"/>
              </a:solidFill>
            </a:endParaRPr>
          </a:p>
        </p:txBody>
      </p:sp>
    </p:spTree>
    <p:extLst>
      <p:ext uri="{BB962C8B-B14F-4D97-AF65-F5344CB8AC3E}">
        <p14:creationId xmlns:p14="http://schemas.microsoft.com/office/powerpoint/2010/main" val="2950700997"/>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Номер слайда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0B5D963-1B0A-489A-A2F2-770BD17190DE}"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ru-RU"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graphicFrame>
        <p:nvGraphicFramePr>
          <p:cNvPr id="5" name="Таблица 4"/>
          <p:cNvGraphicFramePr>
            <a:graphicFrameLocks noGrp="1"/>
          </p:cNvGraphicFramePr>
          <p:nvPr>
            <p:extLst/>
          </p:nvPr>
        </p:nvGraphicFramePr>
        <p:xfrm>
          <a:off x="35497" y="260648"/>
          <a:ext cx="9108504" cy="3943025"/>
        </p:xfrm>
        <a:graphic>
          <a:graphicData uri="http://schemas.openxmlformats.org/drawingml/2006/table">
            <a:tbl>
              <a:tblPr/>
              <a:tblGrid>
                <a:gridCol w="3168351">
                  <a:extLst>
                    <a:ext uri="{9D8B030D-6E8A-4147-A177-3AD203B41FA5}">
                      <a16:colId xmlns:a16="http://schemas.microsoft.com/office/drawing/2014/main" val="216095524"/>
                    </a:ext>
                  </a:extLst>
                </a:gridCol>
                <a:gridCol w="520217">
                  <a:extLst>
                    <a:ext uri="{9D8B030D-6E8A-4147-A177-3AD203B41FA5}">
                      <a16:colId xmlns:a16="http://schemas.microsoft.com/office/drawing/2014/main" val="2331169744"/>
                    </a:ext>
                  </a:extLst>
                </a:gridCol>
                <a:gridCol w="1129153">
                  <a:extLst>
                    <a:ext uri="{9D8B030D-6E8A-4147-A177-3AD203B41FA5}">
                      <a16:colId xmlns:a16="http://schemas.microsoft.com/office/drawing/2014/main" val="2707096966"/>
                    </a:ext>
                  </a:extLst>
                </a:gridCol>
                <a:gridCol w="1003598">
                  <a:extLst>
                    <a:ext uri="{9D8B030D-6E8A-4147-A177-3AD203B41FA5}">
                      <a16:colId xmlns:a16="http://schemas.microsoft.com/office/drawing/2014/main" val="1464026748"/>
                    </a:ext>
                  </a:extLst>
                </a:gridCol>
                <a:gridCol w="704397">
                  <a:extLst>
                    <a:ext uri="{9D8B030D-6E8A-4147-A177-3AD203B41FA5}">
                      <a16:colId xmlns:a16="http://schemas.microsoft.com/office/drawing/2014/main" val="2955001383"/>
                    </a:ext>
                  </a:extLst>
                </a:gridCol>
                <a:gridCol w="1135918">
                  <a:extLst>
                    <a:ext uri="{9D8B030D-6E8A-4147-A177-3AD203B41FA5}">
                      <a16:colId xmlns:a16="http://schemas.microsoft.com/office/drawing/2014/main" val="3946184731"/>
                    </a:ext>
                  </a:extLst>
                </a:gridCol>
                <a:gridCol w="736127">
                  <a:extLst>
                    <a:ext uri="{9D8B030D-6E8A-4147-A177-3AD203B41FA5}">
                      <a16:colId xmlns:a16="http://schemas.microsoft.com/office/drawing/2014/main" val="2043570456"/>
                    </a:ext>
                  </a:extLst>
                </a:gridCol>
                <a:gridCol w="710743">
                  <a:extLst>
                    <a:ext uri="{9D8B030D-6E8A-4147-A177-3AD203B41FA5}">
                      <a16:colId xmlns:a16="http://schemas.microsoft.com/office/drawing/2014/main" val="2446258592"/>
                    </a:ext>
                  </a:extLst>
                </a:gridCol>
              </a:tblGrid>
              <a:tr h="391396">
                <a:tc rowSpan="2">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Наименование показателя</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Код строки</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Код по бюджетной классификации Российской Федерации</a:t>
                      </a:r>
                      <a:r>
                        <a:rPr lang="ru-RU" sz="1200" b="0" i="0" u="none" strike="noStrike" baseline="30000" dirty="0">
                          <a:solidFill>
                            <a:srgbClr val="000000"/>
                          </a:solidFill>
                          <a:effectLst/>
                          <a:latin typeface="Arial" panose="020B0604020202020204" pitchFamily="34" charset="0"/>
                          <a:cs typeface="Arial" panose="020B0604020202020204" pitchFamily="34" charset="0"/>
                        </a:rPr>
                        <a:t>3</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1050" b="0" i="0" u="none" strike="noStrike" dirty="0">
                          <a:solidFill>
                            <a:srgbClr val="000000"/>
                          </a:solidFill>
                          <a:effectLst/>
                          <a:latin typeface="Arial" panose="020B0604020202020204" pitchFamily="34" charset="0"/>
                          <a:cs typeface="Arial" panose="020B0604020202020204" pitchFamily="34" charset="0"/>
                        </a:rPr>
                        <a:t>Аналитический код</a:t>
                      </a:r>
                      <a:r>
                        <a:rPr lang="ru-RU" sz="1050" b="0" i="0" u="none" strike="noStrike" baseline="30000" dirty="0">
                          <a:solidFill>
                            <a:srgbClr val="000000"/>
                          </a:solidFill>
                          <a:effectLst/>
                          <a:latin typeface="Arial" panose="020B0604020202020204" pitchFamily="34" charset="0"/>
                          <a:cs typeface="Arial" panose="020B0604020202020204" pitchFamily="34" charset="0"/>
                        </a:rPr>
                        <a:t>4</a:t>
                      </a:r>
                      <a:endParaRPr lang="ru-RU" sz="105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4">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Сумма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563085323"/>
                  </a:ext>
                </a:extLst>
              </a:tr>
              <a:tr h="1123686">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на 20___ г.</a:t>
                      </a:r>
                      <a:br>
                        <a:rPr lang="ru-RU" sz="1200" b="0" i="0" u="none" strike="noStrike">
                          <a:solidFill>
                            <a:srgbClr val="000000"/>
                          </a:solidFill>
                          <a:effectLst/>
                          <a:latin typeface="Arial" panose="020B0604020202020204" pitchFamily="34" charset="0"/>
                          <a:cs typeface="Arial" panose="020B0604020202020204" pitchFamily="34" charset="0"/>
                        </a:rPr>
                      </a:br>
                      <a:r>
                        <a:rPr lang="ru-RU" sz="1200" b="0" i="0" u="none" strike="noStrike">
                          <a:solidFill>
                            <a:srgbClr val="000000"/>
                          </a:solidFill>
                          <a:effectLst/>
                          <a:latin typeface="Arial" panose="020B0604020202020204" pitchFamily="34" charset="0"/>
                          <a:cs typeface="Arial" panose="020B0604020202020204" pitchFamily="34" charset="0"/>
                        </a:rPr>
                        <a:t>текущий  </a:t>
                      </a:r>
                      <a:br>
                        <a:rPr lang="ru-RU" sz="1200" b="0" i="0" u="none" strike="noStrike">
                          <a:solidFill>
                            <a:srgbClr val="000000"/>
                          </a:solidFill>
                          <a:effectLst/>
                          <a:latin typeface="Arial" panose="020B0604020202020204" pitchFamily="34" charset="0"/>
                          <a:cs typeface="Arial" panose="020B0604020202020204" pitchFamily="34" charset="0"/>
                        </a:rPr>
                      </a:br>
                      <a:r>
                        <a:rPr lang="ru-RU" sz="1200" b="0" i="0" u="none" strike="noStrike">
                          <a:solidFill>
                            <a:srgbClr val="000000"/>
                          </a:solidFill>
                          <a:effectLst/>
                          <a:latin typeface="Arial" panose="020B0604020202020204" pitchFamily="34" charset="0"/>
                          <a:cs typeface="Arial" panose="020B0604020202020204" pitchFamily="34" charset="0"/>
                        </a:rPr>
                        <a:t>финансовый год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на 20___ г.</a:t>
                      </a:r>
                      <a:br>
                        <a:rPr lang="ru-RU" sz="1200" b="0" i="0" u="none" strike="noStrike">
                          <a:solidFill>
                            <a:srgbClr val="000000"/>
                          </a:solidFill>
                          <a:effectLst/>
                          <a:latin typeface="Arial" panose="020B0604020202020204" pitchFamily="34" charset="0"/>
                          <a:cs typeface="Arial" panose="020B0604020202020204" pitchFamily="34" charset="0"/>
                        </a:rPr>
                      </a:br>
                      <a:r>
                        <a:rPr lang="ru-RU" sz="1200" b="0" i="0" u="none" strike="noStrike">
                          <a:solidFill>
                            <a:srgbClr val="000000"/>
                          </a:solidFill>
                          <a:effectLst/>
                          <a:latin typeface="Arial" panose="020B0604020202020204" pitchFamily="34" charset="0"/>
                          <a:cs typeface="Arial" panose="020B0604020202020204" pitchFamily="34" charset="0"/>
                        </a:rPr>
                        <a:t>первый год планового периода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на 20___ г.</a:t>
                      </a:r>
                      <a:br>
                        <a:rPr lang="ru-RU" sz="1200" b="0" i="0" u="none" strike="noStrike">
                          <a:solidFill>
                            <a:srgbClr val="000000"/>
                          </a:solidFill>
                          <a:effectLst/>
                          <a:latin typeface="Arial" panose="020B0604020202020204" pitchFamily="34" charset="0"/>
                          <a:cs typeface="Arial" panose="020B0604020202020204" pitchFamily="34" charset="0"/>
                        </a:rPr>
                      </a:br>
                      <a:r>
                        <a:rPr lang="ru-RU" sz="1200" b="0" i="0" u="none" strike="noStrike">
                          <a:solidFill>
                            <a:srgbClr val="000000"/>
                          </a:solidFill>
                          <a:effectLst/>
                          <a:latin typeface="Arial" panose="020B0604020202020204" pitchFamily="34" charset="0"/>
                          <a:cs typeface="Arial" panose="020B0604020202020204" pitchFamily="34" charset="0"/>
                        </a:rPr>
                        <a:t>второй год планового периода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за пределами </a:t>
                      </a:r>
                      <a:br>
                        <a:rPr lang="ru-RU" sz="1200" b="0" i="0" u="none" strike="noStrike">
                          <a:solidFill>
                            <a:srgbClr val="000000"/>
                          </a:solidFill>
                          <a:effectLst/>
                          <a:latin typeface="Arial" panose="020B0604020202020204" pitchFamily="34" charset="0"/>
                          <a:cs typeface="Arial" panose="020B0604020202020204" pitchFamily="34" charset="0"/>
                        </a:rPr>
                      </a:br>
                      <a:r>
                        <a:rPr lang="ru-RU" sz="1200" b="0" i="0" u="none" strike="noStrike">
                          <a:solidFill>
                            <a:srgbClr val="000000"/>
                          </a:solidFill>
                          <a:effectLst/>
                          <a:latin typeface="Arial" panose="020B0604020202020204" pitchFamily="34" charset="0"/>
                          <a:cs typeface="Arial" panose="020B0604020202020204" pitchFamily="34" charset="0"/>
                        </a:rPr>
                        <a:t> планового периода</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49053551"/>
                  </a:ext>
                </a:extLst>
              </a:tr>
              <a:tr h="303016">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1</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8</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1152142"/>
                  </a:ext>
                </a:extLst>
              </a:tr>
              <a:tr h="366144">
                <a:tc>
                  <a:txBody>
                    <a:bodyPr/>
                    <a:lstStyle/>
                    <a:p>
                      <a:pPr algn="l" fontAlgn="b"/>
                      <a:r>
                        <a:rPr lang="ru-RU" sz="1800" b="0" i="0" u="none" strike="noStrike" dirty="0">
                          <a:solidFill>
                            <a:srgbClr val="000000"/>
                          </a:solidFill>
                          <a:effectLst/>
                          <a:latin typeface="Arial" panose="020B0604020202020204" pitchFamily="34" charset="0"/>
                          <a:cs typeface="Arial" panose="020B0604020202020204" pitchFamily="34" charset="0"/>
                        </a:rPr>
                        <a:t>Остаток средств на начало текущего финансового года </a:t>
                      </a:r>
                      <a:r>
                        <a:rPr lang="ru-RU" sz="1800" b="1" i="0" u="none" strike="noStrike" baseline="30000" dirty="0">
                          <a:solidFill>
                            <a:srgbClr val="FF0000"/>
                          </a:solidFill>
                          <a:effectLst/>
                          <a:latin typeface="Arial" panose="020B0604020202020204" pitchFamily="34" charset="0"/>
                          <a:cs typeface="Arial" panose="020B0604020202020204" pitchFamily="34" charset="0"/>
                        </a:rPr>
                        <a:t>5</a:t>
                      </a:r>
                      <a:endParaRPr lang="ru-RU" sz="1800" b="1" i="0" u="none" strike="noStrike" dirty="0">
                        <a:solidFill>
                          <a:srgbClr val="FF0000"/>
                        </a:solidFill>
                        <a:effectLst/>
                        <a:latin typeface="Arial" panose="020B0604020202020204" pitchFamily="34" charset="0"/>
                        <a:cs typeface="Arial" panose="020B0604020202020204" pitchFamily="34" charset="0"/>
                      </a:endParaRP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0001</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х</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143243"/>
                  </a:ext>
                </a:extLst>
              </a:tr>
              <a:tr h="353519">
                <a:tc>
                  <a:txBody>
                    <a:bodyPr/>
                    <a:lstStyle/>
                    <a:p>
                      <a:pPr algn="l" fontAlgn="b"/>
                      <a:r>
                        <a:rPr lang="ru-RU" sz="1800" b="0" i="0" u="none" strike="noStrike" dirty="0">
                          <a:solidFill>
                            <a:srgbClr val="000000"/>
                          </a:solidFill>
                          <a:effectLst/>
                          <a:latin typeface="Arial" panose="020B0604020202020204" pitchFamily="34" charset="0"/>
                          <a:cs typeface="Arial" panose="020B0604020202020204" pitchFamily="34" charset="0"/>
                        </a:rPr>
                        <a:t>Остаток средств на конец текущего финансового года </a:t>
                      </a:r>
                      <a:r>
                        <a:rPr lang="ru-RU" sz="1800" b="1" i="0" u="none" strike="noStrike" baseline="30000" dirty="0">
                          <a:solidFill>
                            <a:srgbClr val="FF0000"/>
                          </a:solidFill>
                          <a:effectLst/>
                          <a:latin typeface="Arial" panose="020B0604020202020204" pitchFamily="34" charset="0"/>
                          <a:cs typeface="Arial" panose="020B0604020202020204" pitchFamily="34" charset="0"/>
                        </a:rPr>
                        <a:t>5</a:t>
                      </a:r>
                      <a:endParaRPr lang="ru-RU" sz="1800" b="1" i="0" u="none" strike="noStrike" dirty="0">
                        <a:solidFill>
                          <a:srgbClr val="FF0000"/>
                        </a:solidFill>
                        <a:effectLst/>
                        <a:latin typeface="Arial" panose="020B0604020202020204" pitchFamily="34" charset="0"/>
                        <a:cs typeface="Arial" panose="020B0604020202020204" pitchFamily="34" charset="0"/>
                      </a:endParaRP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0002</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х</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851817065"/>
                  </a:ext>
                </a:extLst>
              </a:tr>
              <a:tr h="353519">
                <a:tc>
                  <a:txBody>
                    <a:bodyPr/>
                    <a:lstStyle/>
                    <a:p>
                      <a:pPr algn="l" fontAlgn="b"/>
                      <a:r>
                        <a:rPr lang="ru-RU" sz="1200" b="1" i="0" u="none" strike="noStrike" dirty="0">
                          <a:solidFill>
                            <a:srgbClr val="000000"/>
                          </a:solidFill>
                          <a:effectLst/>
                          <a:latin typeface="Arial" panose="020B0604020202020204" pitchFamily="34" charset="0"/>
                          <a:cs typeface="Arial" panose="020B0604020202020204" pitchFamily="34" charset="0"/>
                        </a:rPr>
                        <a:t>Доходы, всего:</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1" i="0" u="none" strike="noStrike">
                          <a:solidFill>
                            <a:srgbClr val="000000"/>
                          </a:solidFill>
                          <a:effectLst/>
                          <a:latin typeface="Arial" panose="020B0604020202020204" pitchFamily="34" charset="0"/>
                          <a:cs typeface="Arial" panose="020B0604020202020204" pitchFamily="34" charset="0"/>
                        </a:rPr>
                        <a:t>1000</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80249780"/>
                  </a:ext>
                </a:extLst>
              </a:tr>
              <a:tr h="517654">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доходы от собственности, всего</a:t>
                      </a:r>
                    </a:p>
                  </a:txBody>
                  <a:tcPr marL="54301"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1100</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120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53534269"/>
                  </a:ext>
                </a:extLst>
              </a:tr>
            </a:tbl>
          </a:graphicData>
        </a:graphic>
      </p:graphicFrame>
      <p:sp>
        <p:nvSpPr>
          <p:cNvPr id="6" name="Прямоугольник 5"/>
          <p:cNvSpPr/>
          <p:nvPr/>
        </p:nvSpPr>
        <p:spPr>
          <a:xfrm>
            <a:off x="0" y="4324611"/>
            <a:ext cx="9144000" cy="1754326"/>
          </a:xfrm>
          <a:prstGeom prst="rect">
            <a:avLst/>
          </a:prstGeom>
          <a:solidFill>
            <a:schemeClr val="accent3">
              <a:lumMod val="20000"/>
              <a:lumOff val="80000"/>
            </a:scheme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a:ea typeface="+mn-ea"/>
                <a:cs typeface="+mn-cs"/>
              </a:rPr>
              <a:t> </a:t>
            </a:r>
            <a:r>
              <a:rPr kumimoji="0" lang="ru-RU" sz="1800" b="1" i="0" u="none" strike="noStrike" kern="1200" cap="none" spc="0" normalizeH="0" baseline="0" noProof="0" dirty="0">
                <a:ln>
                  <a:noFill/>
                </a:ln>
                <a:solidFill>
                  <a:srgbClr val="FF0000"/>
                </a:solidFill>
                <a:effectLst/>
                <a:uLnTx/>
                <a:uFillTx/>
                <a:latin typeface="Calibri"/>
                <a:ea typeface="+mn-ea"/>
                <a:cs typeface="+mn-cs"/>
              </a:rPr>
              <a:t>&lt;5&gt;  </a:t>
            </a:r>
            <a:r>
              <a:rPr kumimoji="0" lang="ru-RU" sz="1800" b="0" i="0" u="none" strike="noStrike" kern="1200" cap="none" spc="0" normalizeH="0" baseline="0" noProof="0" dirty="0">
                <a:ln>
                  <a:noFill/>
                </a:ln>
                <a:solidFill>
                  <a:prstClr val="black"/>
                </a:solidFill>
                <a:effectLst/>
                <a:uLnTx/>
                <a:uFillTx/>
                <a:latin typeface="Calibri"/>
                <a:ea typeface="+mn-ea"/>
                <a:cs typeface="+mn-cs"/>
              </a:rPr>
              <a:t>По  строкам  0001  и  0002  указываются </a:t>
            </a:r>
            <a:endParaRPr kumimoji="0" lang="ru-RU" sz="1800" b="0" i="0" u="none" strike="noStrike" kern="1200" cap="none" spc="0" normalizeH="0" baseline="0" noProof="0" dirty="0" smtClean="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prstClr val="black"/>
                </a:solidFill>
                <a:effectLst/>
                <a:uLnTx/>
                <a:uFillTx/>
                <a:latin typeface="Calibri"/>
                <a:ea typeface="+mn-ea"/>
                <a:cs typeface="+mn-cs"/>
              </a:rPr>
              <a:t>- планируемые </a:t>
            </a:r>
            <a:r>
              <a:rPr kumimoji="0" lang="ru-RU" sz="1800" b="1" i="0" u="none" strike="noStrike" kern="1200" cap="none" spc="0" normalizeH="0" baseline="0" noProof="0" dirty="0">
                <a:ln>
                  <a:noFill/>
                </a:ln>
                <a:solidFill>
                  <a:prstClr val="black"/>
                </a:solidFill>
                <a:effectLst/>
                <a:uLnTx/>
                <a:uFillTx/>
                <a:latin typeface="Calibri"/>
                <a:ea typeface="+mn-ea"/>
                <a:cs typeface="+mn-cs"/>
              </a:rPr>
              <a:t>суммы </a:t>
            </a:r>
            <a:r>
              <a:rPr kumimoji="0" lang="ru-RU" sz="1800" b="1" i="0" u="none" strike="noStrike" kern="1200" cap="none" spc="0" normalizeH="0" baseline="0" noProof="0" dirty="0" smtClean="0">
                <a:ln>
                  <a:noFill/>
                </a:ln>
                <a:solidFill>
                  <a:prstClr val="black"/>
                </a:solidFill>
                <a:effectLst/>
                <a:uLnTx/>
                <a:uFillTx/>
                <a:latin typeface="Calibri"/>
                <a:ea typeface="+mn-ea"/>
                <a:cs typeface="+mn-cs"/>
              </a:rPr>
              <a:t>остатков средств  </a:t>
            </a:r>
            <a:r>
              <a:rPr kumimoji="0" lang="ru-RU" sz="1800" b="0" i="0" u="none" strike="noStrike" kern="1200" cap="none" spc="0" normalizeH="0" baseline="0" noProof="0" dirty="0">
                <a:ln>
                  <a:noFill/>
                </a:ln>
                <a:solidFill>
                  <a:prstClr val="black"/>
                </a:solidFill>
                <a:effectLst/>
                <a:uLnTx/>
                <a:uFillTx/>
                <a:latin typeface="Calibri"/>
                <a:ea typeface="+mn-ea"/>
                <a:cs typeface="+mn-cs"/>
              </a:rPr>
              <a:t>на  начало и на конец планируемого года, если указанные </a:t>
            </a:r>
            <a:r>
              <a:rPr kumimoji="0" lang="ru-RU" sz="1800" b="0" i="0" u="none" strike="noStrike" kern="1200" cap="none" spc="0" normalizeH="0" baseline="0" noProof="0" dirty="0" smtClean="0">
                <a:ln>
                  <a:noFill/>
                </a:ln>
                <a:solidFill>
                  <a:prstClr val="black"/>
                </a:solidFill>
                <a:effectLst/>
                <a:uLnTx/>
                <a:uFillTx/>
                <a:latin typeface="Calibri"/>
                <a:ea typeface="+mn-ea"/>
                <a:cs typeface="+mn-cs"/>
              </a:rPr>
              <a:t>показатели по   </a:t>
            </a:r>
            <a:r>
              <a:rPr kumimoji="0" lang="ru-RU" sz="1800" b="0" i="0" u="none" strike="noStrike" kern="1200" cap="none" spc="0" normalizeH="0" baseline="0" noProof="0" dirty="0">
                <a:ln>
                  <a:noFill/>
                </a:ln>
                <a:solidFill>
                  <a:prstClr val="black"/>
                </a:solidFill>
                <a:effectLst/>
                <a:uLnTx/>
                <a:uFillTx/>
                <a:latin typeface="Calibri"/>
                <a:ea typeface="+mn-ea"/>
                <a:cs typeface="+mn-cs"/>
              </a:rPr>
              <a:t>решению  органа,  осуществляющего  функции  и  полномочия  учредителя</a:t>
            </a:r>
            <a:r>
              <a:rPr kumimoji="0" lang="ru-RU" sz="1800" b="0" i="0" u="none" strike="noStrike" kern="1200" cap="none" spc="0" normalizeH="0" baseline="0" noProof="0" dirty="0" smtClean="0">
                <a:ln>
                  <a:noFill/>
                </a:ln>
                <a:solidFill>
                  <a:prstClr val="black"/>
                </a:solidFill>
                <a:effectLst/>
                <a:uLnTx/>
                <a:uFillTx/>
                <a:latin typeface="Calibri"/>
                <a:ea typeface="+mn-ea"/>
                <a:cs typeface="+mn-cs"/>
              </a:rPr>
              <a:t>, планируются   </a:t>
            </a:r>
            <a:r>
              <a:rPr kumimoji="0" lang="ru-RU" sz="1800" b="1" i="0" u="none" strike="noStrike" kern="1200" cap="none" spc="0" normalizeH="0" baseline="0" noProof="0" dirty="0">
                <a:ln>
                  <a:noFill/>
                </a:ln>
                <a:solidFill>
                  <a:prstClr val="black"/>
                </a:solidFill>
                <a:effectLst/>
                <a:uLnTx/>
                <a:uFillTx/>
                <a:latin typeface="Calibri"/>
                <a:ea typeface="+mn-ea"/>
                <a:cs typeface="+mn-cs"/>
              </a:rPr>
              <a:t>на   этапе   формирования   проекта  Плана</a:t>
            </a:r>
            <a:r>
              <a:rPr kumimoji="0" lang="ru-RU" sz="1800" b="0" i="0" u="none" strike="noStrike" kern="1200" cap="none" spc="0" normalizeH="0" baseline="0" noProof="0" dirty="0">
                <a:ln>
                  <a:noFill/>
                </a:ln>
                <a:solidFill>
                  <a:prstClr val="black"/>
                </a:solidFill>
                <a:effectLst/>
                <a:uLnTx/>
                <a:uFillTx/>
                <a:latin typeface="Calibri"/>
                <a:ea typeface="+mn-ea"/>
                <a:cs typeface="+mn-cs"/>
              </a:rPr>
              <a:t>  </a:t>
            </a:r>
            <a:endParaRPr kumimoji="0" lang="ru-RU" sz="1800" b="0" i="0" u="none" strike="noStrike" kern="1200" cap="none" spc="0" normalizeH="0" baseline="0" noProof="0" dirty="0" smtClean="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prstClr val="black"/>
                </a:solidFill>
                <a:effectLst/>
                <a:uLnTx/>
                <a:uFillTx/>
                <a:latin typeface="Calibri"/>
                <a:ea typeface="+mn-ea"/>
                <a:cs typeface="+mn-cs"/>
              </a:rPr>
              <a:t>  -либо  указываются фактические  </a:t>
            </a:r>
            <a:r>
              <a:rPr kumimoji="0" lang="ru-RU" sz="1800" b="1" i="0" u="none" strike="noStrike" kern="1200" cap="none" spc="0" normalizeH="0" baseline="0" noProof="0" dirty="0">
                <a:ln>
                  <a:noFill/>
                </a:ln>
                <a:solidFill>
                  <a:prstClr val="black"/>
                </a:solidFill>
                <a:effectLst/>
                <a:uLnTx/>
                <a:uFillTx/>
                <a:latin typeface="Calibri"/>
                <a:ea typeface="+mn-ea"/>
                <a:cs typeface="+mn-cs"/>
              </a:rPr>
              <a:t>остатки  средств  при  внесении  изменений в утвержденный </a:t>
            </a:r>
            <a:r>
              <a:rPr kumimoji="0" lang="ru-RU" sz="1800" b="1" i="0" u="none" strike="noStrike" kern="1200" cap="none" spc="0" normalizeH="0" baseline="0" noProof="0" dirty="0" smtClean="0">
                <a:ln>
                  <a:noFill/>
                </a:ln>
                <a:solidFill>
                  <a:prstClr val="black"/>
                </a:solidFill>
                <a:effectLst/>
                <a:uLnTx/>
                <a:uFillTx/>
                <a:latin typeface="Calibri"/>
                <a:ea typeface="+mn-ea"/>
                <a:cs typeface="+mn-cs"/>
              </a:rPr>
              <a:t>План </a:t>
            </a:r>
            <a:r>
              <a:rPr kumimoji="0" lang="ru-RU" sz="1800" b="0" i="0" u="none" strike="noStrike" kern="1200" cap="none" spc="0" normalizeH="0" baseline="0" noProof="0" dirty="0" smtClean="0">
                <a:ln>
                  <a:noFill/>
                </a:ln>
                <a:solidFill>
                  <a:prstClr val="black"/>
                </a:solidFill>
                <a:effectLst/>
                <a:uLnTx/>
                <a:uFillTx/>
                <a:latin typeface="Calibri"/>
                <a:ea typeface="+mn-ea"/>
                <a:cs typeface="+mn-cs"/>
              </a:rPr>
              <a:t>после </a:t>
            </a:r>
            <a:r>
              <a:rPr kumimoji="0" lang="ru-RU" sz="1800" b="0" i="0" u="none" strike="noStrike" kern="1200" cap="none" spc="0" normalizeH="0" baseline="0" noProof="0" dirty="0">
                <a:ln>
                  <a:noFill/>
                </a:ln>
                <a:solidFill>
                  <a:prstClr val="black"/>
                </a:solidFill>
                <a:effectLst/>
                <a:uLnTx/>
                <a:uFillTx/>
                <a:latin typeface="Calibri"/>
                <a:ea typeface="+mn-ea"/>
                <a:cs typeface="+mn-cs"/>
              </a:rPr>
              <a:t>завершения отчетного финансового года.</a:t>
            </a:r>
          </a:p>
        </p:txBody>
      </p:sp>
      <p:sp>
        <p:nvSpPr>
          <p:cNvPr id="2" name="Прямоугольник 1"/>
          <p:cNvSpPr/>
          <p:nvPr/>
        </p:nvSpPr>
        <p:spPr>
          <a:xfrm>
            <a:off x="6553200" y="620688"/>
            <a:ext cx="2590800" cy="3582985"/>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 name="Прямоугольник 2"/>
          <p:cNvSpPr/>
          <p:nvPr/>
        </p:nvSpPr>
        <p:spPr>
          <a:xfrm>
            <a:off x="6553199" y="3356992"/>
            <a:ext cx="2590801" cy="792088"/>
          </a:xfrm>
          <a:prstGeom prst="rect">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solidFill>
                  <a:srgbClr val="FF0000"/>
                </a:solidFill>
              </a:rPr>
              <a:t>На плановый период- плановые остатки</a:t>
            </a:r>
            <a:endParaRPr lang="ru-RU" dirty="0">
              <a:solidFill>
                <a:srgbClr val="FF0000"/>
              </a:solidFill>
            </a:endParaRPr>
          </a:p>
        </p:txBody>
      </p:sp>
    </p:spTree>
    <p:extLst>
      <p:ext uri="{BB962C8B-B14F-4D97-AF65-F5344CB8AC3E}">
        <p14:creationId xmlns:p14="http://schemas.microsoft.com/office/powerpoint/2010/main" val="332395429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Номер слайда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0B5D963-1B0A-489A-A2F2-770BD17190DE}"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ru-RU"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graphicFrame>
        <p:nvGraphicFramePr>
          <p:cNvPr id="5" name="Таблица 4"/>
          <p:cNvGraphicFramePr>
            <a:graphicFrameLocks noGrp="1"/>
          </p:cNvGraphicFramePr>
          <p:nvPr>
            <p:extLst>
              <p:ext uri="{D42A27DB-BD31-4B8C-83A1-F6EECF244321}">
                <p14:modId xmlns:p14="http://schemas.microsoft.com/office/powerpoint/2010/main" val="4051193577"/>
              </p:ext>
            </p:extLst>
          </p:nvPr>
        </p:nvGraphicFramePr>
        <p:xfrm>
          <a:off x="35497" y="260648"/>
          <a:ext cx="9108504" cy="3943025"/>
        </p:xfrm>
        <a:graphic>
          <a:graphicData uri="http://schemas.openxmlformats.org/drawingml/2006/table">
            <a:tbl>
              <a:tblPr/>
              <a:tblGrid>
                <a:gridCol w="3168351">
                  <a:extLst>
                    <a:ext uri="{9D8B030D-6E8A-4147-A177-3AD203B41FA5}">
                      <a16:colId xmlns:a16="http://schemas.microsoft.com/office/drawing/2014/main" val="216095524"/>
                    </a:ext>
                  </a:extLst>
                </a:gridCol>
                <a:gridCol w="520217">
                  <a:extLst>
                    <a:ext uri="{9D8B030D-6E8A-4147-A177-3AD203B41FA5}">
                      <a16:colId xmlns:a16="http://schemas.microsoft.com/office/drawing/2014/main" val="2331169744"/>
                    </a:ext>
                  </a:extLst>
                </a:gridCol>
                <a:gridCol w="1129153">
                  <a:extLst>
                    <a:ext uri="{9D8B030D-6E8A-4147-A177-3AD203B41FA5}">
                      <a16:colId xmlns:a16="http://schemas.microsoft.com/office/drawing/2014/main" val="2707096966"/>
                    </a:ext>
                  </a:extLst>
                </a:gridCol>
                <a:gridCol w="798902">
                  <a:extLst>
                    <a:ext uri="{9D8B030D-6E8A-4147-A177-3AD203B41FA5}">
                      <a16:colId xmlns:a16="http://schemas.microsoft.com/office/drawing/2014/main" val="1464026748"/>
                    </a:ext>
                  </a:extLst>
                </a:gridCol>
                <a:gridCol w="909093">
                  <a:extLst>
                    <a:ext uri="{9D8B030D-6E8A-4147-A177-3AD203B41FA5}">
                      <a16:colId xmlns:a16="http://schemas.microsoft.com/office/drawing/2014/main" val="2955001383"/>
                    </a:ext>
                  </a:extLst>
                </a:gridCol>
                <a:gridCol w="1135918">
                  <a:extLst>
                    <a:ext uri="{9D8B030D-6E8A-4147-A177-3AD203B41FA5}">
                      <a16:colId xmlns:a16="http://schemas.microsoft.com/office/drawing/2014/main" val="3946184731"/>
                    </a:ext>
                  </a:extLst>
                </a:gridCol>
                <a:gridCol w="736127">
                  <a:extLst>
                    <a:ext uri="{9D8B030D-6E8A-4147-A177-3AD203B41FA5}">
                      <a16:colId xmlns:a16="http://schemas.microsoft.com/office/drawing/2014/main" val="2043570456"/>
                    </a:ext>
                  </a:extLst>
                </a:gridCol>
                <a:gridCol w="710743">
                  <a:extLst>
                    <a:ext uri="{9D8B030D-6E8A-4147-A177-3AD203B41FA5}">
                      <a16:colId xmlns:a16="http://schemas.microsoft.com/office/drawing/2014/main" val="2446258592"/>
                    </a:ext>
                  </a:extLst>
                </a:gridCol>
              </a:tblGrid>
              <a:tr h="391396">
                <a:tc rowSpan="2">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Наименование показателя</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Код строки</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Код по бюджетной классификации Российской Федерации</a:t>
                      </a:r>
                      <a:r>
                        <a:rPr lang="ru-RU" sz="1200" b="0" i="0" u="none" strike="noStrike" baseline="30000" dirty="0">
                          <a:solidFill>
                            <a:srgbClr val="000000"/>
                          </a:solidFill>
                          <a:effectLst/>
                          <a:latin typeface="Arial" panose="020B0604020202020204" pitchFamily="34" charset="0"/>
                          <a:cs typeface="Arial" panose="020B0604020202020204" pitchFamily="34" charset="0"/>
                        </a:rPr>
                        <a:t>3</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1050" b="0" i="0" u="none" strike="noStrike" dirty="0" err="1" smtClean="0">
                          <a:solidFill>
                            <a:srgbClr val="000000"/>
                          </a:solidFill>
                          <a:effectLst/>
                          <a:latin typeface="Arial" panose="020B0604020202020204" pitchFamily="34" charset="0"/>
                          <a:cs typeface="Arial" panose="020B0604020202020204" pitchFamily="34" charset="0"/>
                        </a:rPr>
                        <a:t>Аналитичес</a:t>
                      </a:r>
                      <a:r>
                        <a:rPr lang="ru-RU" sz="1050" b="0" i="0" u="none" strike="noStrike" dirty="0" smtClean="0">
                          <a:solidFill>
                            <a:srgbClr val="000000"/>
                          </a:solidFill>
                          <a:effectLst/>
                          <a:latin typeface="Arial" panose="020B0604020202020204" pitchFamily="34" charset="0"/>
                          <a:cs typeface="Arial" panose="020B0604020202020204" pitchFamily="34" charset="0"/>
                        </a:rPr>
                        <a:t>-кий </a:t>
                      </a:r>
                      <a:r>
                        <a:rPr lang="ru-RU" sz="1050" b="0" i="0" u="none" strike="noStrike" dirty="0">
                          <a:solidFill>
                            <a:srgbClr val="000000"/>
                          </a:solidFill>
                          <a:effectLst/>
                          <a:latin typeface="Arial" panose="020B0604020202020204" pitchFamily="34" charset="0"/>
                          <a:cs typeface="Arial" panose="020B0604020202020204" pitchFamily="34" charset="0"/>
                        </a:rPr>
                        <a:t>код</a:t>
                      </a:r>
                      <a:r>
                        <a:rPr lang="ru-RU" sz="1050" b="0" i="0" u="none" strike="noStrike" baseline="30000" dirty="0">
                          <a:solidFill>
                            <a:srgbClr val="000000"/>
                          </a:solidFill>
                          <a:effectLst/>
                          <a:latin typeface="Arial" panose="020B0604020202020204" pitchFamily="34" charset="0"/>
                          <a:cs typeface="Arial" panose="020B0604020202020204" pitchFamily="34" charset="0"/>
                        </a:rPr>
                        <a:t>4</a:t>
                      </a:r>
                      <a:endParaRPr lang="ru-RU" sz="105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4">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Сумма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563085323"/>
                  </a:ext>
                </a:extLst>
              </a:tr>
              <a:tr h="1123686">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на 20___ г.</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текущий  </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финансовый год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на 20___ г.</a:t>
                      </a:r>
                      <a:br>
                        <a:rPr lang="ru-RU" sz="1200" b="0" i="0" u="none" strike="noStrike">
                          <a:solidFill>
                            <a:srgbClr val="000000"/>
                          </a:solidFill>
                          <a:effectLst/>
                          <a:latin typeface="Arial" panose="020B0604020202020204" pitchFamily="34" charset="0"/>
                          <a:cs typeface="Arial" panose="020B0604020202020204" pitchFamily="34" charset="0"/>
                        </a:rPr>
                      </a:br>
                      <a:r>
                        <a:rPr lang="ru-RU" sz="1200" b="0" i="0" u="none" strike="noStrike">
                          <a:solidFill>
                            <a:srgbClr val="000000"/>
                          </a:solidFill>
                          <a:effectLst/>
                          <a:latin typeface="Arial" panose="020B0604020202020204" pitchFamily="34" charset="0"/>
                          <a:cs typeface="Arial" panose="020B0604020202020204" pitchFamily="34" charset="0"/>
                        </a:rPr>
                        <a:t>первый год планового периода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на 20___ г.</a:t>
                      </a:r>
                      <a:br>
                        <a:rPr lang="ru-RU" sz="1200" b="0" i="0" u="none" strike="noStrike">
                          <a:solidFill>
                            <a:srgbClr val="000000"/>
                          </a:solidFill>
                          <a:effectLst/>
                          <a:latin typeface="Arial" panose="020B0604020202020204" pitchFamily="34" charset="0"/>
                          <a:cs typeface="Arial" panose="020B0604020202020204" pitchFamily="34" charset="0"/>
                        </a:rPr>
                      </a:br>
                      <a:r>
                        <a:rPr lang="ru-RU" sz="1200" b="0" i="0" u="none" strike="noStrike">
                          <a:solidFill>
                            <a:srgbClr val="000000"/>
                          </a:solidFill>
                          <a:effectLst/>
                          <a:latin typeface="Arial" panose="020B0604020202020204" pitchFamily="34" charset="0"/>
                          <a:cs typeface="Arial" panose="020B0604020202020204" pitchFamily="34" charset="0"/>
                        </a:rPr>
                        <a:t>второй год планового периода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за пределами </a:t>
                      </a:r>
                      <a:br>
                        <a:rPr lang="ru-RU" sz="1200" b="0" i="0" u="none" strike="noStrike">
                          <a:solidFill>
                            <a:srgbClr val="000000"/>
                          </a:solidFill>
                          <a:effectLst/>
                          <a:latin typeface="Arial" panose="020B0604020202020204" pitchFamily="34" charset="0"/>
                          <a:cs typeface="Arial" panose="020B0604020202020204" pitchFamily="34" charset="0"/>
                        </a:rPr>
                      </a:br>
                      <a:r>
                        <a:rPr lang="ru-RU" sz="1200" b="0" i="0" u="none" strike="noStrike">
                          <a:solidFill>
                            <a:srgbClr val="000000"/>
                          </a:solidFill>
                          <a:effectLst/>
                          <a:latin typeface="Arial" panose="020B0604020202020204" pitchFamily="34" charset="0"/>
                          <a:cs typeface="Arial" panose="020B0604020202020204" pitchFamily="34" charset="0"/>
                        </a:rPr>
                        <a:t> планового периода</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49053551"/>
                  </a:ext>
                </a:extLst>
              </a:tr>
              <a:tr h="303016">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1</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8</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1152142"/>
                  </a:ext>
                </a:extLst>
              </a:tr>
              <a:tr h="366144">
                <a:tc>
                  <a:txBody>
                    <a:bodyPr/>
                    <a:lstStyle/>
                    <a:p>
                      <a:pPr algn="l" fontAlgn="b"/>
                      <a:r>
                        <a:rPr lang="ru-RU" sz="1800" b="0" i="0" u="none" strike="noStrike" dirty="0">
                          <a:solidFill>
                            <a:srgbClr val="000000"/>
                          </a:solidFill>
                          <a:effectLst/>
                          <a:latin typeface="Arial" panose="020B0604020202020204" pitchFamily="34" charset="0"/>
                          <a:cs typeface="Arial" panose="020B0604020202020204" pitchFamily="34" charset="0"/>
                        </a:rPr>
                        <a:t>Остаток средств на начало текущего финансового года </a:t>
                      </a:r>
                      <a:r>
                        <a:rPr lang="ru-RU" sz="1800" b="1" i="0" u="none" strike="noStrike" baseline="30000" dirty="0">
                          <a:solidFill>
                            <a:srgbClr val="FF0000"/>
                          </a:solidFill>
                          <a:effectLst/>
                          <a:latin typeface="Arial" panose="020B0604020202020204" pitchFamily="34" charset="0"/>
                          <a:cs typeface="Arial" panose="020B0604020202020204" pitchFamily="34" charset="0"/>
                        </a:rPr>
                        <a:t>5</a:t>
                      </a:r>
                      <a:endParaRPr lang="ru-RU" sz="1800" b="1" i="0" u="none" strike="noStrike" dirty="0">
                        <a:solidFill>
                          <a:srgbClr val="FF0000"/>
                        </a:solidFill>
                        <a:effectLst/>
                        <a:latin typeface="Arial" panose="020B0604020202020204" pitchFamily="34" charset="0"/>
                        <a:cs typeface="Arial" panose="020B0604020202020204" pitchFamily="34" charset="0"/>
                      </a:endParaRP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0001</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х</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143243"/>
                  </a:ext>
                </a:extLst>
              </a:tr>
              <a:tr h="353519">
                <a:tc>
                  <a:txBody>
                    <a:bodyPr/>
                    <a:lstStyle/>
                    <a:p>
                      <a:pPr algn="l" fontAlgn="b"/>
                      <a:r>
                        <a:rPr lang="ru-RU" sz="1800" b="0" i="0" u="none" strike="noStrike" dirty="0">
                          <a:solidFill>
                            <a:srgbClr val="000000"/>
                          </a:solidFill>
                          <a:effectLst/>
                          <a:latin typeface="Arial" panose="020B0604020202020204" pitchFamily="34" charset="0"/>
                          <a:cs typeface="Arial" panose="020B0604020202020204" pitchFamily="34" charset="0"/>
                        </a:rPr>
                        <a:t>Остаток средств на конец текущего финансового года </a:t>
                      </a:r>
                      <a:r>
                        <a:rPr lang="ru-RU" sz="1800" b="1" i="0" u="none" strike="noStrike" baseline="30000" dirty="0">
                          <a:solidFill>
                            <a:srgbClr val="FF0000"/>
                          </a:solidFill>
                          <a:effectLst/>
                          <a:latin typeface="Arial" panose="020B0604020202020204" pitchFamily="34" charset="0"/>
                          <a:cs typeface="Arial" panose="020B0604020202020204" pitchFamily="34" charset="0"/>
                        </a:rPr>
                        <a:t>5</a:t>
                      </a:r>
                      <a:endParaRPr lang="ru-RU" sz="1800" b="1" i="0" u="none" strike="noStrike" dirty="0">
                        <a:solidFill>
                          <a:srgbClr val="FF0000"/>
                        </a:solidFill>
                        <a:effectLst/>
                        <a:latin typeface="Arial" panose="020B0604020202020204" pitchFamily="34" charset="0"/>
                        <a:cs typeface="Arial" panose="020B0604020202020204" pitchFamily="34" charset="0"/>
                      </a:endParaRP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0002</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х</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851817065"/>
                  </a:ext>
                </a:extLst>
              </a:tr>
              <a:tr h="353519">
                <a:tc>
                  <a:txBody>
                    <a:bodyPr/>
                    <a:lstStyle/>
                    <a:p>
                      <a:pPr algn="l" fontAlgn="b"/>
                      <a:r>
                        <a:rPr lang="ru-RU" sz="1200" b="1" i="0" u="none" strike="noStrike" dirty="0">
                          <a:solidFill>
                            <a:srgbClr val="000000"/>
                          </a:solidFill>
                          <a:effectLst/>
                          <a:latin typeface="Arial" panose="020B0604020202020204" pitchFamily="34" charset="0"/>
                          <a:cs typeface="Arial" panose="020B0604020202020204" pitchFamily="34" charset="0"/>
                        </a:rPr>
                        <a:t>Доходы, всего:</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1" i="0" u="none" strike="noStrike">
                          <a:solidFill>
                            <a:srgbClr val="000000"/>
                          </a:solidFill>
                          <a:effectLst/>
                          <a:latin typeface="Arial" panose="020B0604020202020204" pitchFamily="34" charset="0"/>
                          <a:cs typeface="Arial" panose="020B0604020202020204" pitchFamily="34" charset="0"/>
                        </a:rPr>
                        <a:t>1000</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80249780"/>
                  </a:ext>
                </a:extLst>
              </a:tr>
              <a:tr h="517654">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доходы от собственности, всего</a:t>
                      </a:r>
                    </a:p>
                  </a:txBody>
                  <a:tcPr marL="54301"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1100</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120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53534269"/>
                  </a:ext>
                </a:extLst>
              </a:tr>
            </a:tbl>
          </a:graphicData>
        </a:graphic>
      </p:graphicFrame>
      <p:sp>
        <p:nvSpPr>
          <p:cNvPr id="6" name="Прямоугольник 5"/>
          <p:cNvSpPr/>
          <p:nvPr/>
        </p:nvSpPr>
        <p:spPr>
          <a:xfrm>
            <a:off x="0" y="4324611"/>
            <a:ext cx="9144000" cy="1754326"/>
          </a:xfrm>
          <a:prstGeom prst="rect">
            <a:avLst/>
          </a:prstGeom>
          <a:solidFill>
            <a:schemeClr val="accent3">
              <a:lumMod val="20000"/>
              <a:lumOff val="80000"/>
            </a:scheme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a:ea typeface="+mn-ea"/>
                <a:cs typeface="+mn-cs"/>
              </a:rPr>
              <a:t> </a:t>
            </a:r>
            <a:r>
              <a:rPr kumimoji="0" lang="ru-RU" sz="1800" b="1" i="0" u="none" strike="noStrike" kern="1200" cap="none" spc="0" normalizeH="0" baseline="0" noProof="0" dirty="0">
                <a:ln>
                  <a:noFill/>
                </a:ln>
                <a:solidFill>
                  <a:srgbClr val="FF0000"/>
                </a:solidFill>
                <a:effectLst/>
                <a:uLnTx/>
                <a:uFillTx/>
                <a:latin typeface="Calibri"/>
                <a:ea typeface="+mn-ea"/>
                <a:cs typeface="+mn-cs"/>
              </a:rPr>
              <a:t>&lt;5&gt;  </a:t>
            </a:r>
            <a:r>
              <a:rPr kumimoji="0" lang="ru-RU" sz="1800" b="0" i="0" u="none" strike="noStrike" kern="1200" cap="none" spc="0" normalizeH="0" baseline="0" noProof="0" dirty="0">
                <a:ln>
                  <a:noFill/>
                </a:ln>
                <a:solidFill>
                  <a:prstClr val="black"/>
                </a:solidFill>
                <a:effectLst/>
                <a:uLnTx/>
                <a:uFillTx/>
                <a:latin typeface="Calibri"/>
                <a:ea typeface="+mn-ea"/>
                <a:cs typeface="+mn-cs"/>
              </a:rPr>
              <a:t>По  строкам  0001  и  0002  указываются </a:t>
            </a:r>
            <a:endParaRPr kumimoji="0" lang="ru-RU" sz="1800" b="0" i="0" u="none" strike="noStrike" kern="1200" cap="none" spc="0" normalizeH="0" baseline="0" noProof="0" dirty="0" smtClean="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prstClr val="black"/>
                </a:solidFill>
                <a:effectLst/>
                <a:uLnTx/>
                <a:uFillTx/>
                <a:latin typeface="Calibri"/>
                <a:ea typeface="+mn-ea"/>
                <a:cs typeface="+mn-cs"/>
              </a:rPr>
              <a:t>- планируемые </a:t>
            </a:r>
            <a:r>
              <a:rPr kumimoji="0" lang="ru-RU" sz="1800" b="1" i="0" u="none" strike="noStrike" kern="1200" cap="none" spc="0" normalizeH="0" baseline="0" noProof="0" dirty="0">
                <a:ln>
                  <a:noFill/>
                </a:ln>
                <a:solidFill>
                  <a:prstClr val="black"/>
                </a:solidFill>
                <a:effectLst/>
                <a:uLnTx/>
                <a:uFillTx/>
                <a:latin typeface="Calibri"/>
                <a:ea typeface="+mn-ea"/>
                <a:cs typeface="+mn-cs"/>
              </a:rPr>
              <a:t>суммы </a:t>
            </a:r>
            <a:r>
              <a:rPr kumimoji="0" lang="ru-RU" sz="1800" b="1" i="0" u="none" strike="noStrike" kern="1200" cap="none" spc="0" normalizeH="0" baseline="0" noProof="0" dirty="0" smtClean="0">
                <a:ln>
                  <a:noFill/>
                </a:ln>
                <a:solidFill>
                  <a:prstClr val="black"/>
                </a:solidFill>
                <a:effectLst/>
                <a:uLnTx/>
                <a:uFillTx/>
                <a:latin typeface="Calibri"/>
                <a:ea typeface="+mn-ea"/>
                <a:cs typeface="+mn-cs"/>
              </a:rPr>
              <a:t>остатков средств  </a:t>
            </a:r>
            <a:r>
              <a:rPr kumimoji="0" lang="ru-RU" sz="1800" b="0" i="0" u="none" strike="noStrike" kern="1200" cap="none" spc="0" normalizeH="0" baseline="0" noProof="0" dirty="0">
                <a:ln>
                  <a:noFill/>
                </a:ln>
                <a:solidFill>
                  <a:prstClr val="black"/>
                </a:solidFill>
                <a:effectLst/>
                <a:uLnTx/>
                <a:uFillTx/>
                <a:latin typeface="Calibri"/>
                <a:ea typeface="+mn-ea"/>
                <a:cs typeface="+mn-cs"/>
              </a:rPr>
              <a:t>на  начало и на конец планируемого года, если указанные </a:t>
            </a:r>
            <a:r>
              <a:rPr kumimoji="0" lang="ru-RU" sz="1800" b="0" i="0" u="none" strike="noStrike" kern="1200" cap="none" spc="0" normalizeH="0" baseline="0" noProof="0" dirty="0" smtClean="0">
                <a:ln>
                  <a:noFill/>
                </a:ln>
                <a:solidFill>
                  <a:prstClr val="black"/>
                </a:solidFill>
                <a:effectLst/>
                <a:uLnTx/>
                <a:uFillTx/>
                <a:latin typeface="Calibri"/>
                <a:ea typeface="+mn-ea"/>
                <a:cs typeface="+mn-cs"/>
              </a:rPr>
              <a:t>показатели по   </a:t>
            </a:r>
            <a:r>
              <a:rPr kumimoji="0" lang="ru-RU" sz="1800" b="0" i="0" u="none" strike="noStrike" kern="1200" cap="none" spc="0" normalizeH="0" baseline="0" noProof="0" dirty="0">
                <a:ln>
                  <a:noFill/>
                </a:ln>
                <a:solidFill>
                  <a:prstClr val="black"/>
                </a:solidFill>
                <a:effectLst/>
                <a:uLnTx/>
                <a:uFillTx/>
                <a:latin typeface="Calibri"/>
                <a:ea typeface="+mn-ea"/>
                <a:cs typeface="+mn-cs"/>
              </a:rPr>
              <a:t>решению  органа,  осуществляющего  функции  и  полномочия  учредителя</a:t>
            </a:r>
            <a:r>
              <a:rPr kumimoji="0" lang="ru-RU" sz="1800" b="0" i="0" u="none" strike="noStrike" kern="1200" cap="none" spc="0" normalizeH="0" baseline="0" noProof="0" dirty="0" smtClean="0">
                <a:ln>
                  <a:noFill/>
                </a:ln>
                <a:solidFill>
                  <a:prstClr val="black"/>
                </a:solidFill>
                <a:effectLst/>
                <a:uLnTx/>
                <a:uFillTx/>
                <a:latin typeface="Calibri"/>
                <a:ea typeface="+mn-ea"/>
                <a:cs typeface="+mn-cs"/>
              </a:rPr>
              <a:t>, планируются   </a:t>
            </a:r>
            <a:r>
              <a:rPr kumimoji="0" lang="ru-RU" sz="1800" b="1" i="0" u="none" strike="noStrike" kern="1200" cap="none" spc="0" normalizeH="0" baseline="0" noProof="0" dirty="0">
                <a:ln>
                  <a:noFill/>
                </a:ln>
                <a:solidFill>
                  <a:prstClr val="black"/>
                </a:solidFill>
                <a:effectLst/>
                <a:uLnTx/>
                <a:uFillTx/>
                <a:latin typeface="Calibri"/>
                <a:ea typeface="+mn-ea"/>
                <a:cs typeface="+mn-cs"/>
              </a:rPr>
              <a:t>на   этапе   формирования   проекта  Плана</a:t>
            </a:r>
            <a:r>
              <a:rPr kumimoji="0" lang="ru-RU" sz="1800" b="0" i="0" u="none" strike="noStrike" kern="1200" cap="none" spc="0" normalizeH="0" baseline="0" noProof="0" dirty="0">
                <a:ln>
                  <a:noFill/>
                </a:ln>
                <a:solidFill>
                  <a:prstClr val="black"/>
                </a:solidFill>
                <a:effectLst/>
                <a:uLnTx/>
                <a:uFillTx/>
                <a:latin typeface="Calibri"/>
                <a:ea typeface="+mn-ea"/>
                <a:cs typeface="+mn-cs"/>
              </a:rPr>
              <a:t>  </a:t>
            </a:r>
            <a:endParaRPr kumimoji="0" lang="ru-RU" sz="1800" b="0" i="0" u="none" strike="noStrike" kern="1200" cap="none" spc="0" normalizeH="0" baseline="0" noProof="0" dirty="0" smtClean="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prstClr val="black"/>
                </a:solidFill>
                <a:effectLst/>
                <a:uLnTx/>
                <a:uFillTx/>
                <a:latin typeface="Calibri"/>
                <a:ea typeface="+mn-ea"/>
                <a:cs typeface="+mn-cs"/>
              </a:rPr>
              <a:t>  -либо  указываются фактические  </a:t>
            </a:r>
            <a:r>
              <a:rPr kumimoji="0" lang="ru-RU" sz="1800" b="1" i="0" u="none" strike="noStrike" kern="1200" cap="none" spc="0" normalizeH="0" baseline="0" noProof="0" dirty="0">
                <a:ln>
                  <a:noFill/>
                </a:ln>
                <a:solidFill>
                  <a:prstClr val="black"/>
                </a:solidFill>
                <a:effectLst/>
                <a:uLnTx/>
                <a:uFillTx/>
                <a:latin typeface="Calibri"/>
                <a:ea typeface="+mn-ea"/>
                <a:cs typeface="+mn-cs"/>
              </a:rPr>
              <a:t>остатки  средств  при  внесении  изменений в утвержденный </a:t>
            </a:r>
            <a:r>
              <a:rPr kumimoji="0" lang="ru-RU" sz="1800" b="1" i="0" u="none" strike="noStrike" kern="1200" cap="none" spc="0" normalizeH="0" baseline="0" noProof="0" dirty="0" smtClean="0">
                <a:ln>
                  <a:noFill/>
                </a:ln>
                <a:solidFill>
                  <a:prstClr val="black"/>
                </a:solidFill>
                <a:effectLst/>
                <a:uLnTx/>
                <a:uFillTx/>
                <a:latin typeface="Calibri"/>
                <a:ea typeface="+mn-ea"/>
                <a:cs typeface="+mn-cs"/>
              </a:rPr>
              <a:t>План </a:t>
            </a:r>
            <a:r>
              <a:rPr kumimoji="0" lang="ru-RU" sz="1800" b="0" i="0" u="none" strike="noStrike" kern="1200" cap="none" spc="0" normalizeH="0" baseline="0" noProof="0" dirty="0" smtClean="0">
                <a:ln>
                  <a:noFill/>
                </a:ln>
                <a:solidFill>
                  <a:prstClr val="black"/>
                </a:solidFill>
                <a:effectLst/>
                <a:uLnTx/>
                <a:uFillTx/>
                <a:latin typeface="Calibri"/>
                <a:ea typeface="+mn-ea"/>
                <a:cs typeface="+mn-cs"/>
              </a:rPr>
              <a:t>после </a:t>
            </a:r>
            <a:r>
              <a:rPr kumimoji="0" lang="ru-RU" sz="1800" b="0" i="0" u="none" strike="noStrike" kern="1200" cap="none" spc="0" normalizeH="0" baseline="0" noProof="0" dirty="0">
                <a:ln>
                  <a:noFill/>
                </a:ln>
                <a:solidFill>
                  <a:prstClr val="black"/>
                </a:solidFill>
                <a:effectLst/>
                <a:uLnTx/>
                <a:uFillTx/>
                <a:latin typeface="Calibri"/>
                <a:ea typeface="+mn-ea"/>
                <a:cs typeface="+mn-cs"/>
              </a:rPr>
              <a:t>завершения отчетного финансового года.</a:t>
            </a:r>
          </a:p>
        </p:txBody>
      </p:sp>
      <p:sp>
        <p:nvSpPr>
          <p:cNvPr id="2" name="Прямоугольник 1"/>
          <p:cNvSpPr/>
          <p:nvPr/>
        </p:nvSpPr>
        <p:spPr>
          <a:xfrm>
            <a:off x="5652120" y="2204864"/>
            <a:ext cx="901080" cy="576064"/>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 name="Выноска со стрелкой влево 2"/>
          <p:cNvSpPr/>
          <p:nvPr/>
        </p:nvSpPr>
        <p:spPr>
          <a:xfrm>
            <a:off x="6876256" y="2060848"/>
            <a:ext cx="2160240" cy="1008112"/>
          </a:xfrm>
          <a:prstGeom prst="leftArrowCallout">
            <a:avLst>
              <a:gd name="adj1" fmla="val 25000"/>
              <a:gd name="adj2" fmla="val 25000"/>
              <a:gd name="adj3" fmla="val 25000"/>
              <a:gd name="adj4" fmla="val 79222"/>
            </a:avLst>
          </a:prstGeom>
          <a:solidFill>
            <a:schemeClr val="accent3">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solidFill>
                  <a:srgbClr val="FF0000"/>
                </a:solidFill>
              </a:rPr>
              <a:t>По выписке фактический</a:t>
            </a:r>
            <a:endParaRPr lang="ru-RU" dirty="0">
              <a:solidFill>
                <a:srgbClr val="FF0000"/>
              </a:solidFill>
            </a:endParaRPr>
          </a:p>
        </p:txBody>
      </p:sp>
    </p:spTree>
    <p:extLst>
      <p:ext uri="{BB962C8B-B14F-4D97-AF65-F5344CB8AC3E}">
        <p14:creationId xmlns:p14="http://schemas.microsoft.com/office/powerpoint/2010/main" val="380665981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Номер слайда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0B5D963-1B0A-489A-A2F2-770BD17190DE}"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ru-RU"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graphicFrame>
        <p:nvGraphicFramePr>
          <p:cNvPr id="5" name="Таблица 4"/>
          <p:cNvGraphicFramePr>
            <a:graphicFrameLocks noGrp="1"/>
          </p:cNvGraphicFramePr>
          <p:nvPr>
            <p:extLst>
              <p:ext uri="{D42A27DB-BD31-4B8C-83A1-F6EECF244321}">
                <p14:modId xmlns:p14="http://schemas.microsoft.com/office/powerpoint/2010/main" val="1668175468"/>
              </p:ext>
            </p:extLst>
          </p:nvPr>
        </p:nvGraphicFramePr>
        <p:xfrm>
          <a:off x="56011" y="233351"/>
          <a:ext cx="9108504" cy="3943025"/>
        </p:xfrm>
        <a:graphic>
          <a:graphicData uri="http://schemas.openxmlformats.org/drawingml/2006/table">
            <a:tbl>
              <a:tblPr/>
              <a:tblGrid>
                <a:gridCol w="3168351">
                  <a:extLst>
                    <a:ext uri="{9D8B030D-6E8A-4147-A177-3AD203B41FA5}">
                      <a16:colId xmlns:a16="http://schemas.microsoft.com/office/drawing/2014/main" val="216095524"/>
                    </a:ext>
                  </a:extLst>
                </a:gridCol>
                <a:gridCol w="520217">
                  <a:extLst>
                    <a:ext uri="{9D8B030D-6E8A-4147-A177-3AD203B41FA5}">
                      <a16:colId xmlns:a16="http://schemas.microsoft.com/office/drawing/2014/main" val="2331169744"/>
                    </a:ext>
                  </a:extLst>
                </a:gridCol>
                <a:gridCol w="1129153">
                  <a:extLst>
                    <a:ext uri="{9D8B030D-6E8A-4147-A177-3AD203B41FA5}">
                      <a16:colId xmlns:a16="http://schemas.microsoft.com/office/drawing/2014/main" val="2707096966"/>
                    </a:ext>
                  </a:extLst>
                </a:gridCol>
                <a:gridCol w="798902">
                  <a:extLst>
                    <a:ext uri="{9D8B030D-6E8A-4147-A177-3AD203B41FA5}">
                      <a16:colId xmlns:a16="http://schemas.microsoft.com/office/drawing/2014/main" val="1464026748"/>
                    </a:ext>
                  </a:extLst>
                </a:gridCol>
                <a:gridCol w="909093">
                  <a:extLst>
                    <a:ext uri="{9D8B030D-6E8A-4147-A177-3AD203B41FA5}">
                      <a16:colId xmlns:a16="http://schemas.microsoft.com/office/drawing/2014/main" val="2955001383"/>
                    </a:ext>
                  </a:extLst>
                </a:gridCol>
                <a:gridCol w="1135918">
                  <a:extLst>
                    <a:ext uri="{9D8B030D-6E8A-4147-A177-3AD203B41FA5}">
                      <a16:colId xmlns:a16="http://schemas.microsoft.com/office/drawing/2014/main" val="3946184731"/>
                    </a:ext>
                  </a:extLst>
                </a:gridCol>
                <a:gridCol w="736127">
                  <a:extLst>
                    <a:ext uri="{9D8B030D-6E8A-4147-A177-3AD203B41FA5}">
                      <a16:colId xmlns:a16="http://schemas.microsoft.com/office/drawing/2014/main" val="2043570456"/>
                    </a:ext>
                  </a:extLst>
                </a:gridCol>
                <a:gridCol w="710743">
                  <a:extLst>
                    <a:ext uri="{9D8B030D-6E8A-4147-A177-3AD203B41FA5}">
                      <a16:colId xmlns:a16="http://schemas.microsoft.com/office/drawing/2014/main" val="2446258592"/>
                    </a:ext>
                  </a:extLst>
                </a:gridCol>
              </a:tblGrid>
              <a:tr h="391396">
                <a:tc rowSpan="2">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Наименование показателя</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Код строки</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Код по бюджетной классификации Российской Федерации</a:t>
                      </a:r>
                      <a:r>
                        <a:rPr lang="ru-RU" sz="1200" b="0" i="0" u="none" strike="noStrike" baseline="30000" dirty="0">
                          <a:solidFill>
                            <a:srgbClr val="000000"/>
                          </a:solidFill>
                          <a:effectLst/>
                          <a:latin typeface="Arial" panose="020B0604020202020204" pitchFamily="34" charset="0"/>
                          <a:cs typeface="Arial" panose="020B0604020202020204" pitchFamily="34" charset="0"/>
                        </a:rPr>
                        <a:t>3</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ru-RU" sz="1050" b="0" i="0" u="none" strike="noStrike" dirty="0" err="1" smtClean="0">
                          <a:solidFill>
                            <a:srgbClr val="000000"/>
                          </a:solidFill>
                          <a:effectLst/>
                          <a:latin typeface="Arial" panose="020B0604020202020204" pitchFamily="34" charset="0"/>
                          <a:cs typeface="Arial" panose="020B0604020202020204" pitchFamily="34" charset="0"/>
                        </a:rPr>
                        <a:t>Аналитичес</a:t>
                      </a:r>
                      <a:r>
                        <a:rPr lang="ru-RU" sz="1050" b="0" i="0" u="none" strike="noStrike" dirty="0" smtClean="0">
                          <a:solidFill>
                            <a:srgbClr val="000000"/>
                          </a:solidFill>
                          <a:effectLst/>
                          <a:latin typeface="Arial" panose="020B0604020202020204" pitchFamily="34" charset="0"/>
                          <a:cs typeface="Arial" panose="020B0604020202020204" pitchFamily="34" charset="0"/>
                        </a:rPr>
                        <a:t>-кий </a:t>
                      </a:r>
                      <a:r>
                        <a:rPr lang="ru-RU" sz="1050" b="0" i="0" u="none" strike="noStrike" dirty="0">
                          <a:solidFill>
                            <a:srgbClr val="000000"/>
                          </a:solidFill>
                          <a:effectLst/>
                          <a:latin typeface="Arial" panose="020B0604020202020204" pitchFamily="34" charset="0"/>
                          <a:cs typeface="Arial" panose="020B0604020202020204" pitchFamily="34" charset="0"/>
                        </a:rPr>
                        <a:t>код</a:t>
                      </a:r>
                      <a:r>
                        <a:rPr lang="ru-RU" sz="1050" b="0" i="0" u="none" strike="noStrike" baseline="30000" dirty="0">
                          <a:solidFill>
                            <a:srgbClr val="000000"/>
                          </a:solidFill>
                          <a:effectLst/>
                          <a:latin typeface="Arial" panose="020B0604020202020204" pitchFamily="34" charset="0"/>
                          <a:cs typeface="Arial" panose="020B0604020202020204" pitchFamily="34" charset="0"/>
                        </a:rPr>
                        <a:t>4</a:t>
                      </a:r>
                      <a:endParaRPr lang="ru-RU" sz="105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4">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Сумма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563085323"/>
                  </a:ext>
                </a:extLst>
              </a:tr>
              <a:tr h="1123686">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на 20___ г.</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текущий  </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финансовый год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на 20___ г.</a:t>
                      </a:r>
                      <a:br>
                        <a:rPr lang="ru-RU" sz="1200" b="0" i="0" u="none" strike="noStrike">
                          <a:solidFill>
                            <a:srgbClr val="000000"/>
                          </a:solidFill>
                          <a:effectLst/>
                          <a:latin typeface="Arial" panose="020B0604020202020204" pitchFamily="34" charset="0"/>
                          <a:cs typeface="Arial" panose="020B0604020202020204" pitchFamily="34" charset="0"/>
                        </a:rPr>
                      </a:br>
                      <a:r>
                        <a:rPr lang="ru-RU" sz="1200" b="0" i="0" u="none" strike="noStrike">
                          <a:solidFill>
                            <a:srgbClr val="000000"/>
                          </a:solidFill>
                          <a:effectLst/>
                          <a:latin typeface="Arial" panose="020B0604020202020204" pitchFamily="34" charset="0"/>
                          <a:cs typeface="Arial" panose="020B0604020202020204" pitchFamily="34" charset="0"/>
                        </a:rPr>
                        <a:t>первый год планового периода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на 20___ г.</a:t>
                      </a:r>
                      <a:br>
                        <a:rPr lang="ru-RU" sz="1200" b="0" i="0" u="none" strike="noStrike">
                          <a:solidFill>
                            <a:srgbClr val="000000"/>
                          </a:solidFill>
                          <a:effectLst/>
                          <a:latin typeface="Arial" panose="020B0604020202020204" pitchFamily="34" charset="0"/>
                          <a:cs typeface="Arial" panose="020B0604020202020204" pitchFamily="34" charset="0"/>
                        </a:rPr>
                      </a:br>
                      <a:r>
                        <a:rPr lang="ru-RU" sz="1200" b="0" i="0" u="none" strike="noStrike">
                          <a:solidFill>
                            <a:srgbClr val="000000"/>
                          </a:solidFill>
                          <a:effectLst/>
                          <a:latin typeface="Arial" panose="020B0604020202020204" pitchFamily="34" charset="0"/>
                          <a:cs typeface="Arial" panose="020B0604020202020204" pitchFamily="34" charset="0"/>
                        </a:rPr>
                        <a:t>второй год планового периода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за пределами </a:t>
                      </a:r>
                      <a:br>
                        <a:rPr lang="ru-RU" sz="1200" b="0" i="0" u="none" strike="noStrike">
                          <a:solidFill>
                            <a:srgbClr val="000000"/>
                          </a:solidFill>
                          <a:effectLst/>
                          <a:latin typeface="Arial" panose="020B0604020202020204" pitchFamily="34" charset="0"/>
                          <a:cs typeface="Arial" panose="020B0604020202020204" pitchFamily="34" charset="0"/>
                        </a:rPr>
                      </a:br>
                      <a:r>
                        <a:rPr lang="ru-RU" sz="1200" b="0" i="0" u="none" strike="noStrike">
                          <a:solidFill>
                            <a:srgbClr val="000000"/>
                          </a:solidFill>
                          <a:effectLst/>
                          <a:latin typeface="Arial" panose="020B0604020202020204" pitchFamily="34" charset="0"/>
                          <a:cs typeface="Arial" panose="020B0604020202020204" pitchFamily="34" charset="0"/>
                        </a:rPr>
                        <a:t> планового периода</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49053551"/>
                  </a:ext>
                </a:extLst>
              </a:tr>
              <a:tr h="303016">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1</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8</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1152142"/>
                  </a:ext>
                </a:extLst>
              </a:tr>
              <a:tr h="366144">
                <a:tc>
                  <a:txBody>
                    <a:bodyPr/>
                    <a:lstStyle/>
                    <a:p>
                      <a:pPr algn="l" fontAlgn="b"/>
                      <a:r>
                        <a:rPr lang="ru-RU" sz="1800" b="0" i="0" u="none" strike="noStrike" dirty="0">
                          <a:solidFill>
                            <a:srgbClr val="000000"/>
                          </a:solidFill>
                          <a:effectLst/>
                          <a:latin typeface="Arial" panose="020B0604020202020204" pitchFamily="34" charset="0"/>
                          <a:cs typeface="Arial" panose="020B0604020202020204" pitchFamily="34" charset="0"/>
                        </a:rPr>
                        <a:t>Остаток средств на начало текущего финансового года </a:t>
                      </a:r>
                      <a:r>
                        <a:rPr lang="ru-RU" sz="1800" b="1" i="0" u="none" strike="noStrike" baseline="30000" dirty="0">
                          <a:solidFill>
                            <a:srgbClr val="FF0000"/>
                          </a:solidFill>
                          <a:effectLst/>
                          <a:latin typeface="Arial" panose="020B0604020202020204" pitchFamily="34" charset="0"/>
                          <a:cs typeface="Arial" panose="020B0604020202020204" pitchFamily="34" charset="0"/>
                        </a:rPr>
                        <a:t>5</a:t>
                      </a:r>
                      <a:endParaRPr lang="ru-RU" sz="1800" b="1" i="0" u="none" strike="noStrike" dirty="0">
                        <a:solidFill>
                          <a:srgbClr val="FF0000"/>
                        </a:solidFill>
                        <a:effectLst/>
                        <a:latin typeface="Arial" panose="020B0604020202020204" pitchFamily="34" charset="0"/>
                        <a:cs typeface="Arial" panose="020B0604020202020204" pitchFamily="34" charset="0"/>
                      </a:endParaRP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0001</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х</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143243"/>
                  </a:ext>
                </a:extLst>
              </a:tr>
              <a:tr h="353519">
                <a:tc>
                  <a:txBody>
                    <a:bodyPr/>
                    <a:lstStyle/>
                    <a:p>
                      <a:pPr algn="l" fontAlgn="b"/>
                      <a:r>
                        <a:rPr lang="ru-RU" sz="1800" b="0" i="0" u="none" strike="noStrike" dirty="0">
                          <a:solidFill>
                            <a:srgbClr val="000000"/>
                          </a:solidFill>
                          <a:effectLst/>
                          <a:latin typeface="Arial" panose="020B0604020202020204" pitchFamily="34" charset="0"/>
                          <a:cs typeface="Arial" panose="020B0604020202020204" pitchFamily="34" charset="0"/>
                        </a:rPr>
                        <a:t>Остаток средств на конец текущего финансового года </a:t>
                      </a:r>
                      <a:r>
                        <a:rPr lang="ru-RU" sz="1800" b="1" i="0" u="none" strike="noStrike" baseline="30000" dirty="0">
                          <a:solidFill>
                            <a:srgbClr val="FF0000"/>
                          </a:solidFill>
                          <a:effectLst/>
                          <a:latin typeface="Arial" panose="020B0604020202020204" pitchFamily="34" charset="0"/>
                          <a:cs typeface="Arial" panose="020B0604020202020204" pitchFamily="34" charset="0"/>
                        </a:rPr>
                        <a:t>5</a:t>
                      </a:r>
                      <a:endParaRPr lang="ru-RU" sz="1800" b="1" i="0" u="none" strike="noStrike" dirty="0">
                        <a:solidFill>
                          <a:srgbClr val="FF0000"/>
                        </a:solidFill>
                        <a:effectLst/>
                        <a:latin typeface="Arial" panose="020B0604020202020204" pitchFamily="34" charset="0"/>
                        <a:cs typeface="Arial" panose="020B0604020202020204" pitchFamily="34" charset="0"/>
                      </a:endParaRP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0002</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х</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851817065"/>
                  </a:ext>
                </a:extLst>
              </a:tr>
              <a:tr h="353519">
                <a:tc>
                  <a:txBody>
                    <a:bodyPr/>
                    <a:lstStyle/>
                    <a:p>
                      <a:pPr algn="l" fontAlgn="b"/>
                      <a:r>
                        <a:rPr lang="ru-RU" sz="1200" b="1" i="0" u="none" strike="noStrike" dirty="0">
                          <a:solidFill>
                            <a:srgbClr val="000000"/>
                          </a:solidFill>
                          <a:effectLst/>
                          <a:latin typeface="Arial" panose="020B0604020202020204" pitchFamily="34" charset="0"/>
                          <a:cs typeface="Arial" panose="020B0604020202020204" pitchFamily="34" charset="0"/>
                        </a:rPr>
                        <a:t>Доходы, всего:</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1" i="0" u="none" strike="noStrike">
                          <a:solidFill>
                            <a:srgbClr val="000000"/>
                          </a:solidFill>
                          <a:effectLst/>
                          <a:latin typeface="Arial" panose="020B0604020202020204" pitchFamily="34" charset="0"/>
                          <a:cs typeface="Arial" panose="020B0604020202020204" pitchFamily="34" charset="0"/>
                        </a:rPr>
                        <a:t>1000</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2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80249780"/>
                  </a:ext>
                </a:extLst>
              </a:tr>
              <a:tr h="517654">
                <a:tc>
                  <a:txBody>
                    <a:bodyPr/>
                    <a:lstStyle/>
                    <a:p>
                      <a:pPr algn="l" fontAlgn="b"/>
                      <a:r>
                        <a:rPr lang="ru-RU" sz="1200" b="0" i="0" u="none" strike="noStrike" dirty="0">
                          <a:solidFill>
                            <a:srgbClr val="000000"/>
                          </a:solidFill>
                          <a:effectLst/>
                          <a:latin typeface="Arial" panose="020B0604020202020204" pitchFamily="34" charset="0"/>
                          <a:cs typeface="Arial" panose="020B0604020202020204" pitchFamily="34" charset="0"/>
                        </a:rPr>
                        <a:t>в том числе:</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доходы от собственности, всего</a:t>
                      </a:r>
                    </a:p>
                  </a:txBody>
                  <a:tcPr marL="54301"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1100</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120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53534269"/>
                  </a:ext>
                </a:extLst>
              </a:tr>
            </a:tbl>
          </a:graphicData>
        </a:graphic>
      </p:graphicFrame>
      <p:sp>
        <p:nvSpPr>
          <p:cNvPr id="6" name="Прямоугольник 5"/>
          <p:cNvSpPr/>
          <p:nvPr/>
        </p:nvSpPr>
        <p:spPr>
          <a:xfrm>
            <a:off x="0" y="4324611"/>
            <a:ext cx="9144000" cy="1754326"/>
          </a:xfrm>
          <a:prstGeom prst="rect">
            <a:avLst/>
          </a:prstGeom>
          <a:solidFill>
            <a:schemeClr val="accent3">
              <a:lumMod val="20000"/>
              <a:lumOff val="80000"/>
            </a:scheme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Calibri"/>
                <a:ea typeface="+mn-ea"/>
                <a:cs typeface="+mn-cs"/>
              </a:rPr>
              <a:t> </a:t>
            </a:r>
            <a:r>
              <a:rPr kumimoji="0" lang="ru-RU" sz="1800" b="1" i="0" u="none" strike="noStrike" kern="1200" cap="none" spc="0" normalizeH="0" baseline="0" noProof="0" dirty="0">
                <a:ln>
                  <a:noFill/>
                </a:ln>
                <a:solidFill>
                  <a:srgbClr val="FF0000"/>
                </a:solidFill>
                <a:effectLst/>
                <a:uLnTx/>
                <a:uFillTx/>
                <a:latin typeface="Calibri"/>
                <a:ea typeface="+mn-ea"/>
                <a:cs typeface="+mn-cs"/>
              </a:rPr>
              <a:t>&lt;5&gt;  </a:t>
            </a:r>
            <a:r>
              <a:rPr kumimoji="0" lang="ru-RU" sz="1800" b="0" i="0" u="none" strike="noStrike" kern="1200" cap="none" spc="0" normalizeH="0" baseline="0" noProof="0" dirty="0">
                <a:ln>
                  <a:noFill/>
                </a:ln>
                <a:solidFill>
                  <a:prstClr val="black"/>
                </a:solidFill>
                <a:effectLst/>
                <a:uLnTx/>
                <a:uFillTx/>
                <a:latin typeface="Calibri"/>
                <a:ea typeface="+mn-ea"/>
                <a:cs typeface="+mn-cs"/>
              </a:rPr>
              <a:t>По  строкам  0001  и  0002  указываются </a:t>
            </a:r>
            <a:endParaRPr kumimoji="0" lang="ru-RU" sz="1800" b="0" i="0" u="none" strike="noStrike" kern="1200" cap="none" spc="0" normalizeH="0" baseline="0" noProof="0" dirty="0" smtClean="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prstClr val="black"/>
                </a:solidFill>
                <a:effectLst/>
                <a:uLnTx/>
                <a:uFillTx/>
                <a:latin typeface="Calibri"/>
                <a:ea typeface="+mn-ea"/>
                <a:cs typeface="+mn-cs"/>
              </a:rPr>
              <a:t>- планируемые </a:t>
            </a:r>
            <a:r>
              <a:rPr kumimoji="0" lang="ru-RU" sz="1800" b="1" i="0" u="none" strike="noStrike" kern="1200" cap="none" spc="0" normalizeH="0" baseline="0" noProof="0" dirty="0">
                <a:ln>
                  <a:noFill/>
                </a:ln>
                <a:solidFill>
                  <a:prstClr val="black"/>
                </a:solidFill>
                <a:effectLst/>
                <a:uLnTx/>
                <a:uFillTx/>
                <a:latin typeface="Calibri"/>
                <a:ea typeface="+mn-ea"/>
                <a:cs typeface="+mn-cs"/>
              </a:rPr>
              <a:t>суммы </a:t>
            </a:r>
            <a:r>
              <a:rPr kumimoji="0" lang="ru-RU" sz="1800" b="1" i="0" u="none" strike="noStrike" kern="1200" cap="none" spc="0" normalizeH="0" baseline="0" noProof="0" dirty="0" smtClean="0">
                <a:ln>
                  <a:noFill/>
                </a:ln>
                <a:solidFill>
                  <a:prstClr val="black"/>
                </a:solidFill>
                <a:effectLst/>
                <a:uLnTx/>
                <a:uFillTx/>
                <a:latin typeface="Calibri"/>
                <a:ea typeface="+mn-ea"/>
                <a:cs typeface="+mn-cs"/>
              </a:rPr>
              <a:t>остатков средств  </a:t>
            </a:r>
            <a:r>
              <a:rPr kumimoji="0" lang="ru-RU" sz="1800" b="0" i="0" u="none" strike="noStrike" kern="1200" cap="none" spc="0" normalizeH="0" baseline="0" noProof="0" dirty="0">
                <a:ln>
                  <a:noFill/>
                </a:ln>
                <a:solidFill>
                  <a:prstClr val="black"/>
                </a:solidFill>
                <a:effectLst/>
                <a:uLnTx/>
                <a:uFillTx/>
                <a:latin typeface="Calibri"/>
                <a:ea typeface="+mn-ea"/>
                <a:cs typeface="+mn-cs"/>
              </a:rPr>
              <a:t>на  начало и на конец планируемого года, если указанные </a:t>
            </a:r>
            <a:r>
              <a:rPr kumimoji="0" lang="ru-RU" sz="1800" b="0" i="0" u="none" strike="noStrike" kern="1200" cap="none" spc="0" normalizeH="0" baseline="0" noProof="0" dirty="0" smtClean="0">
                <a:ln>
                  <a:noFill/>
                </a:ln>
                <a:solidFill>
                  <a:prstClr val="black"/>
                </a:solidFill>
                <a:effectLst/>
                <a:uLnTx/>
                <a:uFillTx/>
                <a:latin typeface="Calibri"/>
                <a:ea typeface="+mn-ea"/>
                <a:cs typeface="+mn-cs"/>
              </a:rPr>
              <a:t>показатели по   </a:t>
            </a:r>
            <a:r>
              <a:rPr kumimoji="0" lang="ru-RU" sz="1800" b="0" i="0" u="none" strike="noStrike" kern="1200" cap="none" spc="0" normalizeH="0" baseline="0" noProof="0" dirty="0">
                <a:ln>
                  <a:noFill/>
                </a:ln>
                <a:solidFill>
                  <a:prstClr val="black"/>
                </a:solidFill>
                <a:effectLst/>
                <a:uLnTx/>
                <a:uFillTx/>
                <a:latin typeface="Calibri"/>
                <a:ea typeface="+mn-ea"/>
                <a:cs typeface="+mn-cs"/>
              </a:rPr>
              <a:t>решению  органа,  осуществляющего  функции  и  полномочия  учредителя</a:t>
            </a:r>
            <a:r>
              <a:rPr kumimoji="0" lang="ru-RU" sz="1800" b="0" i="0" u="none" strike="noStrike" kern="1200" cap="none" spc="0" normalizeH="0" baseline="0" noProof="0" dirty="0" smtClean="0">
                <a:ln>
                  <a:noFill/>
                </a:ln>
                <a:solidFill>
                  <a:prstClr val="black"/>
                </a:solidFill>
                <a:effectLst/>
                <a:uLnTx/>
                <a:uFillTx/>
                <a:latin typeface="Calibri"/>
                <a:ea typeface="+mn-ea"/>
                <a:cs typeface="+mn-cs"/>
              </a:rPr>
              <a:t>, планируются   </a:t>
            </a:r>
            <a:r>
              <a:rPr kumimoji="0" lang="ru-RU" sz="1800" b="1" i="0" u="none" strike="noStrike" kern="1200" cap="none" spc="0" normalizeH="0" baseline="0" noProof="0" dirty="0">
                <a:ln>
                  <a:noFill/>
                </a:ln>
                <a:solidFill>
                  <a:prstClr val="black"/>
                </a:solidFill>
                <a:effectLst/>
                <a:uLnTx/>
                <a:uFillTx/>
                <a:latin typeface="Calibri"/>
                <a:ea typeface="+mn-ea"/>
                <a:cs typeface="+mn-cs"/>
              </a:rPr>
              <a:t>на   этапе   формирования   проекта  Плана</a:t>
            </a:r>
            <a:r>
              <a:rPr kumimoji="0" lang="ru-RU" sz="1800" b="0" i="0" u="none" strike="noStrike" kern="1200" cap="none" spc="0" normalizeH="0" baseline="0" noProof="0" dirty="0">
                <a:ln>
                  <a:noFill/>
                </a:ln>
                <a:solidFill>
                  <a:prstClr val="black"/>
                </a:solidFill>
                <a:effectLst/>
                <a:uLnTx/>
                <a:uFillTx/>
                <a:latin typeface="Calibri"/>
                <a:ea typeface="+mn-ea"/>
                <a:cs typeface="+mn-cs"/>
              </a:rPr>
              <a:t>  </a:t>
            </a:r>
            <a:endParaRPr kumimoji="0" lang="ru-RU" sz="1800" b="0" i="0" u="none" strike="noStrike" kern="1200" cap="none" spc="0" normalizeH="0" baseline="0" noProof="0" dirty="0" smtClean="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prstClr val="black"/>
                </a:solidFill>
                <a:effectLst/>
                <a:uLnTx/>
                <a:uFillTx/>
                <a:latin typeface="Calibri"/>
                <a:ea typeface="+mn-ea"/>
                <a:cs typeface="+mn-cs"/>
              </a:rPr>
              <a:t>  -либо  указываются фактические  </a:t>
            </a:r>
            <a:r>
              <a:rPr kumimoji="0" lang="ru-RU" sz="1800" b="1" i="0" u="none" strike="noStrike" kern="1200" cap="none" spc="0" normalizeH="0" baseline="0" noProof="0" dirty="0">
                <a:ln>
                  <a:noFill/>
                </a:ln>
                <a:solidFill>
                  <a:prstClr val="black"/>
                </a:solidFill>
                <a:effectLst/>
                <a:uLnTx/>
                <a:uFillTx/>
                <a:latin typeface="Calibri"/>
                <a:ea typeface="+mn-ea"/>
                <a:cs typeface="+mn-cs"/>
              </a:rPr>
              <a:t>остатки  средств  при  внесении  изменений в утвержденный </a:t>
            </a:r>
            <a:r>
              <a:rPr kumimoji="0" lang="ru-RU" sz="1800" b="1" i="0" u="none" strike="noStrike" kern="1200" cap="none" spc="0" normalizeH="0" baseline="0" noProof="0" dirty="0" smtClean="0">
                <a:ln>
                  <a:noFill/>
                </a:ln>
                <a:solidFill>
                  <a:prstClr val="black"/>
                </a:solidFill>
                <a:effectLst/>
                <a:uLnTx/>
                <a:uFillTx/>
                <a:latin typeface="Calibri"/>
                <a:ea typeface="+mn-ea"/>
                <a:cs typeface="+mn-cs"/>
              </a:rPr>
              <a:t>План </a:t>
            </a:r>
            <a:r>
              <a:rPr kumimoji="0" lang="ru-RU" sz="1800" b="0" i="0" u="none" strike="noStrike" kern="1200" cap="none" spc="0" normalizeH="0" baseline="0" noProof="0" dirty="0" smtClean="0">
                <a:ln>
                  <a:noFill/>
                </a:ln>
                <a:solidFill>
                  <a:prstClr val="black"/>
                </a:solidFill>
                <a:effectLst/>
                <a:uLnTx/>
                <a:uFillTx/>
                <a:latin typeface="Calibri"/>
                <a:ea typeface="+mn-ea"/>
                <a:cs typeface="+mn-cs"/>
              </a:rPr>
              <a:t>после </a:t>
            </a:r>
            <a:r>
              <a:rPr kumimoji="0" lang="ru-RU" sz="1800" b="0" i="0" u="none" strike="noStrike" kern="1200" cap="none" spc="0" normalizeH="0" baseline="0" noProof="0" dirty="0">
                <a:ln>
                  <a:noFill/>
                </a:ln>
                <a:solidFill>
                  <a:prstClr val="black"/>
                </a:solidFill>
                <a:effectLst/>
                <a:uLnTx/>
                <a:uFillTx/>
                <a:latin typeface="Calibri"/>
                <a:ea typeface="+mn-ea"/>
                <a:cs typeface="+mn-cs"/>
              </a:rPr>
              <a:t>завершения отчетного финансового года.</a:t>
            </a:r>
          </a:p>
        </p:txBody>
      </p:sp>
      <p:sp>
        <p:nvSpPr>
          <p:cNvPr id="2" name="Прямоугольник 1"/>
          <p:cNvSpPr/>
          <p:nvPr/>
        </p:nvSpPr>
        <p:spPr>
          <a:xfrm>
            <a:off x="5659578" y="2708920"/>
            <a:ext cx="901080" cy="576064"/>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 name="Выноска со стрелкой влево 2"/>
          <p:cNvSpPr/>
          <p:nvPr/>
        </p:nvSpPr>
        <p:spPr>
          <a:xfrm>
            <a:off x="6876256" y="2492896"/>
            <a:ext cx="2160240" cy="1008112"/>
          </a:xfrm>
          <a:prstGeom prst="leftArrowCallout">
            <a:avLst>
              <a:gd name="adj1" fmla="val 25000"/>
              <a:gd name="adj2" fmla="val 25000"/>
              <a:gd name="adj3" fmla="val 25000"/>
              <a:gd name="adj4" fmla="val 79222"/>
            </a:avLst>
          </a:prstGeom>
          <a:solidFill>
            <a:schemeClr val="accent3">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solidFill>
                  <a:srgbClr val="FF0000"/>
                </a:solidFill>
              </a:rPr>
              <a:t>плановый</a:t>
            </a:r>
            <a:endParaRPr lang="ru-RU" dirty="0">
              <a:solidFill>
                <a:srgbClr val="FF0000"/>
              </a:solidFill>
            </a:endParaRPr>
          </a:p>
        </p:txBody>
      </p:sp>
    </p:spTree>
    <p:extLst>
      <p:ext uri="{BB962C8B-B14F-4D97-AF65-F5344CB8AC3E}">
        <p14:creationId xmlns:p14="http://schemas.microsoft.com/office/powerpoint/2010/main" val="7549274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0" y="998"/>
            <a:ext cx="9144000" cy="763706"/>
          </a:xfrm>
        </p:spPr>
        <p:txBody>
          <a:bodyPr/>
          <a:lstStyle/>
          <a:p>
            <a:r>
              <a:rPr lang="ru-RU" b="1" dirty="0" smtClean="0">
                <a:solidFill>
                  <a:schemeClr val="accent3">
                    <a:lumMod val="75000"/>
                  </a:schemeClr>
                </a:solidFill>
              </a:rPr>
              <a:t>Остаток целевой субсидии</a:t>
            </a:r>
            <a:endParaRPr lang="ru-RU" b="1" dirty="0">
              <a:solidFill>
                <a:schemeClr val="accent3">
                  <a:lumMod val="75000"/>
                </a:schemeClr>
              </a:solidFill>
            </a:endParaRPr>
          </a:p>
        </p:txBody>
      </p:sp>
      <p:sp>
        <p:nvSpPr>
          <p:cNvPr id="3" name="Объект 2"/>
          <p:cNvSpPr>
            <a:spLocks noGrp="1"/>
          </p:cNvSpPr>
          <p:nvPr>
            <p:ph idx="1"/>
          </p:nvPr>
        </p:nvSpPr>
        <p:spPr>
          <a:xfrm>
            <a:off x="0" y="908720"/>
            <a:ext cx="9144000" cy="5217443"/>
          </a:xfrm>
        </p:spPr>
        <p:txBody>
          <a:bodyPr>
            <a:normAutofit fontScale="92500" lnSpcReduction="10000"/>
          </a:bodyPr>
          <a:lstStyle/>
          <a:p>
            <a:pPr marL="0" indent="0" algn="just">
              <a:buNone/>
            </a:pPr>
            <a:r>
              <a:rPr lang="ru-RU" dirty="0"/>
              <a:t>показатели остатка средств субсидии на иные цели </a:t>
            </a:r>
            <a:r>
              <a:rPr lang="ru-RU" b="1" dirty="0" smtClean="0"/>
              <a:t>целесообразно</a:t>
            </a:r>
            <a:r>
              <a:rPr lang="ru-RU" dirty="0" smtClean="0"/>
              <a:t> </a:t>
            </a:r>
            <a:r>
              <a:rPr lang="ru-RU" dirty="0"/>
              <a:t>включать в План при внесении в него изменений </a:t>
            </a:r>
            <a:r>
              <a:rPr lang="ru-RU" b="1" dirty="0"/>
              <a:t>одновременно с отражением соответствующей выплаты </a:t>
            </a:r>
            <a:r>
              <a:rPr lang="ru-RU" dirty="0"/>
              <a:t>по соответствующей строке Плана </a:t>
            </a:r>
            <a:endParaRPr lang="ru-RU" dirty="0" smtClean="0"/>
          </a:p>
          <a:p>
            <a:pPr algn="just">
              <a:buFont typeface="Wingdings" panose="05000000000000000000" pitchFamily="2" charset="2"/>
              <a:buChar char="ü"/>
            </a:pPr>
            <a:r>
              <a:rPr lang="ru-RU" dirty="0" smtClean="0"/>
              <a:t>по </a:t>
            </a:r>
            <a:r>
              <a:rPr lang="ru-RU" dirty="0"/>
              <a:t>использованию остатка на цели, установленные соглашением об их предоставлении или </a:t>
            </a:r>
            <a:endParaRPr lang="ru-RU" dirty="0" smtClean="0"/>
          </a:p>
          <a:p>
            <a:pPr algn="just">
              <a:buFont typeface="Wingdings" panose="05000000000000000000" pitchFamily="2" charset="2"/>
              <a:buChar char="ü"/>
            </a:pPr>
            <a:r>
              <a:rPr lang="ru-RU" dirty="0" smtClean="0"/>
              <a:t>по </a:t>
            </a:r>
            <a:r>
              <a:rPr lang="ru-RU" dirty="0"/>
              <a:t>возврату в </a:t>
            </a:r>
            <a:r>
              <a:rPr lang="ru-RU" dirty="0" smtClean="0"/>
              <a:t>бюджет, </a:t>
            </a:r>
          </a:p>
          <a:p>
            <a:pPr marL="0" indent="0" algn="just">
              <a:buNone/>
            </a:pPr>
            <a:r>
              <a:rPr lang="ru-RU" b="1" dirty="0" smtClean="0"/>
              <a:t>после </a:t>
            </a:r>
            <a:r>
              <a:rPr lang="ru-RU" b="1" dirty="0"/>
              <a:t>принятия </a:t>
            </a:r>
            <a:r>
              <a:rPr lang="ru-RU" dirty="0"/>
              <a:t>органом </a:t>
            </a:r>
            <a:r>
              <a:rPr lang="ru-RU" dirty="0" smtClean="0"/>
              <a:t>– учредителем </a:t>
            </a:r>
            <a:r>
              <a:rPr lang="ru-RU" b="1" dirty="0"/>
              <a:t>решения об использовании</a:t>
            </a:r>
            <a:r>
              <a:rPr lang="ru-RU" dirty="0"/>
              <a:t> остатка средств на те же цели </a:t>
            </a:r>
            <a:r>
              <a:rPr lang="ru-RU" b="1" dirty="0"/>
              <a:t>или</a:t>
            </a:r>
            <a:r>
              <a:rPr lang="ru-RU" dirty="0"/>
              <a:t> их возврате в </a:t>
            </a:r>
            <a:r>
              <a:rPr lang="ru-RU" dirty="0" smtClean="0"/>
              <a:t>бюджет</a:t>
            </a:r>
            <a:r>
              <a:rPr lang="ru-RU" dirty="0"/>
              <a:t>.</a:t>
            </a:r>
          </a:p>
        </p:txBody>
      </p:sp>
      <p:sp>
        <p:nvSpPr>
          <p:cNvPr id="4" name="Номер слайда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0B5D963-1B0A-489A-A2F2-770BD17190DE}"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ru-RU"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37542100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35497" y="260648"/>
          <a:ext cx="9108504" cy="3943025"/>
        </p:xfrm>
        <a:graphic>
          <a:graphicData uri="http://schemas.openxmlformats.org/drawingml/2006/table">
            <a:tbl>
              <a:tblPr/>
              <a:tblGrid>
                <a:gridCol w="3086353">
                  <a:extLst>
                    <a:ext uri="{9D8B030D-6E8A-4147-A177-3AD203B41FA5}">
                      <a16:colId xmlns:a16="http://schemas.microsoft.com/office/drawing/2014/main" val="216095524"/>
                    </a:ext>
                  </a:extLst>
                </a:gridCol>
                <a:gridCol w="514046">
                  <a:extLst>
                    <a:ext uri="{9D8B030D-6E8A-4147-A177-3AD203B41FA5}">
                      <a16:colId xmlns:a16="http://schemas.microsoft.com/office/drawing/2014/main" val="2331169744"/>
                    </a:ext>
                  </a:extLst>
                </a:gridCol>
                <a:gridCol w="1080120">
                  <a:extLst>
                    <a:ext uri="{9D8B030D-6E8A-4147-A177-3AD203B41FA5}">
                      <a16:colId xmlns:a16="http://schemas.microsoft.com/office/drawing/2014/main" val="2707096966"/>
                    </a:ext>
                  </a:extLst>
                </a:gridCol>
                <a:gridCol w="1008112">
                  <a:extLst>
                    <a:ext uri="{9D8B030D-6E8A-4147-A177-3AD203B41FA5}">
                      <a16:colId xmlns:a16="http://schemas.microsoft.com/office/drawing/2014/main" val="1464026748"/>
                    </a:ext>
                  </a:extLst>
                </a:gridCol>
                <a:gridCol w="837085">
                  <a:extLst>
                    <a:ext uri="{9D8B030D-6E8A-4147-A177-3AD203B41FA5}">
                      <a16:colId xmlns:a16="http://schemas.microsoft.com/office/drawing/2014/main" val="2955001383"/>
                    </a:ext>
                  </a:extLst>
                </a:gridCol>
                <a:gridCol w="1135918">
                  <a:extLst>
                    <a:ext uri="{9D8B030D-6E8A-4147-A177-3AD203B41FA5}">
                      <a16:colId xmlns:a16="http://schemas.microsoft.com/office/drawing/2014/main" val="3946184731"/>
                    </a:ext>
                  </a:extLst>
                </a:gridCol>
                <a:gridCol w="736127">
                  <a:extLst>
                    <a:ext uri="{9D8B030D-6E8A-4147-A177-3AD203B41FA5}">
                      <a16:colId xmlns:a16="http://schemas.microsoft.com/office/drawing/2014/main" val="2043570456"/>
                    </a:ext>
                  </a:extLst>
                </a:gridCol>
                <a:gridCol w="710743">
                  <a:extLst>
                    <a:ext uri="{9D8B030D-6E8A-4147-A177-3AD203B41FA5}">
                      <a16:colId xmlns:a16="http://schemas.microsoft.com/office/drawing/2014/main" val="2446258592"/>
                    </a:ext>
                  </a:extLst>
                </a:gridCol>
              </a:tblGrid>
              <a:tr h="391396">
                <a:tc rowSpan="2">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Наименование показателя</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rowSpan="2">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Код строки</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rowSpan="2">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Код по бюджетной классификации Российской Федерации</a:t>
                      </a:r>
                      <a:r>
                        <a:rPr lang="ru-RU" sz="1200" b="0" i="0" u="none" strike="noStrike" baseline="30000" dirty="0">
                          <a:solidFill>
                            <a:srgbClr val="000000"/>
                          </a:solidFill>
                          <a:effectLst/>
                          <a:latin typeface="Arial" panose="020B0604020202020204" pitchFamily="34" charset="0"/>
                          <a:cs typeface="Arial" panose="020B0604020202020204" pitchFamily="34" charset="0"/>
                        </a:rPr>
                        <a:t>3</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050" b="0" i="0" u="none" strike="noStrike" dirty="0">
                          <a:solidFill>
                            <a:srgbClr val="000000"/>
                          </a:solidFill>
                          <a:effectLst/>
                          <a:latin typeface="Arial" panose="020B0604020202020204" pitchFamily="34" charset="0"/>
                          <a:cs typeface="Arial" panose="020B0604020202020204" pitchFamily="34" charset="0"/>
                        </a:rPr>
                        <a:t>Аналитический код</a:t>
                      </a:r>
                      <a:r>
                        <a:rPr lang="ru-RU" sz="1050" b="0" i="0" u="none" strike="noStrike" baseline="30000" dirty="0">
                          <a:solidFill>
                            <a:srgbClr val="000000"/>
                          </a:solidFill>
                          <a:effectLst/>
                          <a:latin typeface="Arial" panose="020B0604020202020204" pitchFamily="34" charset="0"/>
                          <a:cs typeface="Arial" panose="020B0604020202020204" pitchFamily="34" charset="0"/>
                        </a:rPr>
                        <a:t>4</a:t>
                      </a:r>
                      <a:endParaRPr lang="ru-RU" sz="105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gridSpan="4">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Сумма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563085323"/>
                  </a:ext>
                </a:extLst>
              </a:tr>
              <a:tr h="1123686">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на </a:t>
                      </a:r>
                      <a:r>
                        <a:rPr lang="ru-RU" sz="1200" b="0" i="0" u="none" strike="noStrike" dirty="0" smtClean="0">
                          <a:solidFill>
                            <a:srgbClr val="000000"/>
                          </a:solidFill>
                          <a:effectLst/>
                          <a:latin typeface="Arial" panose="020B0604020202020204" pitchFamily="34" charset="0"/>
                          <a:cs typeface="Arial" panose="020B0604020202020204" pitchFamily="34" charset="0"/>
                        </a:rPr>
                        <a:t>2022 </a:t>
                      </a:r>
                      <a:r>
                        <a:rPr lang="ru-RU" sz="1200" b="0" i="0" u="none" strike="noStrike" dirty="0">
                          <a:solidFill>
                            <a:srgbClr val="000000"/>
                          </a:solidFill>
                          <a:effectLst/>
                          <a:latin typeface="Arial" panose="020B0604020202020204" pitchFamily="34" charset="0"/>
                          <a:cs typeface="Arial" panose="020B0604020202020204" pitchFamily="34" charset="0"/>
                        </a:rPr>
                        <a:t>г.</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текущий  </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финансовый год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на </a:t>
                      </a:r>
                      <a:r>
                        <a:rPr lang="ru-RU" sz="1200" b="0" i="0" u="none" strike="noStrike" dirty="0" smtClean="0">
                          <a:solidFill>
                            <a:srgbClr val="000000"/>
                          </a:solidFill>
                          <a:effectLst/>
                          <a:latin typeface="Arial" panose="020B0604020202020204" pitchFamily="34" charset="0"/>
                          <a:cs typeface="Arial" panose="020B0604020202020204" pitchFamily="34" charset="0"/>
                        </a:rPr>
                        <a:t>2023 </a:t>
                      </a:r>
                      <a:r>
                        <a:rPr lang="ru-RU" sz="1200" b="0" i="0" u="none" strike="noStrike" dirty="0">
                          <a:solidFill>
                            <a:srgbClr val="000000"/>
                          </a:solidFill>
                          <a:effectLst/>
                          <a:latin typeface="Arial" panose="020B0604020202020204" pitchFamily="34" charset="0"/>
                          <a:cs typeface="Arial" panose="020B0604020202020204" pitchFamily="34" charset="0"/>
                        </a:rPr>
                        <a:t>г.</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первый год планового периода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на </a:t>
                      </a:r>
                      <a:r>
                        <a:rPr lang="ru-RU" sz="1200" b="0" i="0" u="none" strike="noStrike" dirty="0" smtClean="0">
                          <a:solidFill>
                            <a:srgbClr val="000000"/>
                          </a:solidFill>
                          <a:effectLst/>
                          <a:latin typeface="Arial" panose="020B0604020202020204" pitchFamily="34" charset="0"/>
                          <a:cs typeface="Arial" panose="020B0604020202020204" pitchFamily="34" charset="0"/>
                        </a:rPr>
                        <a:t>2024 </a:t>
                      </a:r>
                      <a:r>
                        <a:rPr lang="ru-RU" sz="1200" b="0" i="0" u="none" strike="noStrike" dirty="0">
                          <a:solidFill>
                            <a:srgbClr val="000000"/>
                          </a:solidFill>
                          <a:effectLst/>
                          <a:latin typeface="Arial" panose="020B0604020202020204" pitchFamily="34" charset="0"/>
                          <a:cs typeface="Arial" panose="020B0604020202020204" pitchFamily="34" charset="0"/>
                        </a:rPr>
                        <a:t>г.</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второй год планового периода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за пределами </a:t>
                      </a:r>
                      <a:br>
                        <a:rPr lang="ru-RU" sz="1200" b="0" i="0" u="none" strike="noStrike">
                          <a:solidFill>
                            <a:srgbClr val="000000"/>
                          </a:solidFill>
                          <a:effectLst/>
                          <a:latin typeface="Arial" panose="020B0604020202020204" pitchFamily="34" charset="0"/>
                          <a:cs typeface="Arial" panose="020B0604020202020204" pitchFamily="34" charset="0"/>
                        </a:rPr>
                      </a:br>
                      <a:r>
                        <a:rPr lang="ru-RU" sz="1200" b="0" i="0" u="none" strike="noStrike">
                          <a:solidFill>
                            <a:srgbClr val="000000"/>
                          </a:solidFill>
                          <a:effectLst/>
                          <a:latin typeface="Arial" panose="020B0604020202020204" pitchFamily="34" charset="0"/>
                          <a:cs typeface="Arial" panose="020B0604020202020204" pitchFamily="34" charset="0"/>
                        </a:rPr>
                        <a:t> планового периода</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9053551"/>
                  </a:ext>
                </a:extLst>
              </a:tr>
              <a:tr h="303016">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1</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8</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152142"/>
                  </a:ext>
                </a:extLst>
              </a:tr>
              <a:tr h="366144">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l" fontAlgn="b"/>
                      <a:r>
                        <a:rPr lang="ru-RU" sz="1800" b="0" i="0" u="none" strike="noStrike" dirty="0">
                          <a:solidFill>
                            <a:srgbClr val="000000"/>
                          </a:solidFill>
                          <a:effectLst/>
                          <a:latin typeface="Arial" panose="020B0604020202020204" pitchFamily="34" charset="0"/>
                          <a:cs typeface="Arial" panose="020B0604020202020204" pitchFamily="34" charset="0"/>
                        </a:rPr>
                        <a:t>Остаток средств на начало текущего финансового года </a:t>
                      </a:r>
                      <a:endParaRPr lang="ru-RU" sz="1800" b="1" i="0" u="none" strike="noStrike" dirty="0">
                        <a:solidFill>
                          <a:srgbClr val="FF0000"/>
                        </a:solidFill>
                        <a:effectLst/>
                        <a:latin typeface="Arial" panose="020B0604020202020204" pitchFamily="34" charset="0"/>
                        <a:cs typeface="Arial" panose="020B0604020202020204" pitchFamily="34" charset="0"/>
                      </a:endParaRP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0001</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х</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r>
                        <a:rPr lang="ru-RU" sz="1200" b="0" i="0" u="none" strike="noStrike" dirty="0" smtClean="0">
                          <a:solidFill>
                            <a:srgbClr val="000000"/>
                          </a:solidFill>
                          <a:effectLst/>
                          <a:latin typeface="Arial" panose="020B0604020202020204" pitchFamily="34" charset="0"/>
                          <a:cs typeface="Arial" panose="020B0604020202020204" pitchFamily="34" charset="0"/>
                        </a:rPr>
                        <a:t>0</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smtClean="0">
                          <a:solidFill>
                            <a:srgbClr val="000000"/>
                          </a:solidFill>
                          <a:effectLst/>
                          <a:latin typeface="Arial" panose="020B0604020202020204" pitchFamily="34" charset="0"/>
                          <a:cs typeface="Arial" panose="020B0604020202020204" pitchFamily="34" charset="0"/>
                        </a:rPr>
                        <a:t>0</a:t>
                      </a: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smtClean="0">
                          <a:solidFill>
                            <a:srgbClr val="000000"/>
                          </a:solidFill>
                          <a:effectLst/>
                          <a:latin typeface="Arial" panose="020B0604020202020204" pitchFamily="34" charset="0"/>
                          <a:cs typeface="Arial" panose="020B0604020202020204" pitchFamily="34" charset="0"/>
                        </a:rPr>
                        <a:t>0</a:t>
                      </a: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r>
                        <a:rPr lang="ru-RU" sz="1200" b="0" i="0" u="none" strike="noStrike" dirty="0" smtClean="0">
                          <a:solidFill>
                            <a:srgbClr val="000000"/>
                          </a:solidFill>
                          <a:effectLst/>
                          <a:latin typeface="Arial" panose="020B0604020202020204" pitchFamily="34" charset="0"/>
                          <a:cs typeface="Arial" panose="020B0604020202020204" pitchFamily="34" charset="0"/>
                        </a:rPr>
                        <a:t>0</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243"/>
                  </a:ext>
                </a:extLst>
              </a:tr>
              <a:tr h="353519">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l" fontAlgn="b"/>
                      <a:r>
                        <a:rPr lang="ru-RU" sz="1800" b="0" i="0" u="none" strike="noStrike" dirty="0">
                          <a:solidFill>
                            <a:srgbClr val="000000"/>
                          </a:solidFill>
                          <a:effectLst/>
                          <a:latin typeface="Arial" panose="020B0604020202020204" pitchFamily="34" charset="0"/>
                          <a:cs typeface="Arial" panose="020B0604020202020204" pitchFamily="34" charset="0"/>
                        </a:rPr>
                        <a:t>Остаток средств на конец текущего финансового года </a:t>
                      </a:r>
                      <a:endParaRPr lang="ru-RU" sz="1800" b="1" i="0" u="none" strike="noStrike" dirty="0">
                        <a:solidFill>
                          <a:srgbClr val="FF0000"/>
                        </a:solidFill>
                        <a:effectLst/>
                        <a:latin typeface="Arial" panose="020B0604020202020204" pitchFamily="34" charset="0"/>
                        <a:cs typeface="Arial" panose="020B0604020202020204" pitchFamily="34" charset="0"/>
                      </a:endParaRP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0002</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х</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 </a:t>
                      </a:r>
                      <a:r>
                        <a:rPr lang="ru-RU" sz="1200" b="0" i="0" u="none" strike="noStrike" dirty="0" smtClean="0">
                          <a:solidFill>
                            <a:srgbClr val="000000"/>
                          </a:solidFill>
                          <a:effectLst/>
                          <a:latin typeface="Arial" panose="020B0604020202020204" pitchFamily="34" charset="0"/>
                          <a:cs typeface="Arial" panose="020B0604020202020204" pitchFamily="34" charset="0"/>
                        </a:rPr>
                        <a:t>         0</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r>
                        <a:rPr lang="ru-RU" sz="1200" b="0" i="0" u="none" strike="noStrike" dirty="0" smtClean="0">
                          <a:solidFill>
                            <a:srgbClr val="000000"/>
                          </a:solidFill>
                          <a:effectLst/>
                          <a:latin typeface="Arial" panose="020B0604020202020204" pitchFamily="34" charset="0"/>
                          <a:cs typeface="Arial" panose="020B0604020202020204" pitchFamily="34" charset="0"/>
                        </a:rPr>
                        <a:t>0</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r>
                        <a:rPr lang="ru-RU" sz="1200" b="0" i="0" u="none" strike="noStrike" dirty="0" smtClean="0">
                          <a:solidFill>
                            <a:srgbClr val="000000"/>
                          </a:solidFill>
                          <a:effectLst/>
                          <a:latin typeface="Arial" panose="020B0604020202020204" pitchFamily="34" charset="0"/>
                          <a:cs typeface="Arial" panose="020B0604020202020204" pitchFamily="34" charset="0"/>
                        </a:rPr>
                        <a:t>0</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smtClean="0">
                          <a:solidFill>
                            <a:srgbClr val="000000"/>
                          </a:solidFill>
                          <a:effectLst/>
                          <a:latin typeface="Arial" panose="020B0604020202020204" pitchFamily="34" charset="0"/>
                          <a:cs typeface="Arial" panose="020B0604020202020204" pitchFamily="34" charset="0"/>
                        </a:rPr>
                        <a:t>0</a:t>
                      </a: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851817065"/>
                  </a:ext>
                </a:extLst>
              </a:tr>
              <a:tr h="353519">
                <a:tc>
                  <a:txBody>
                    <a:bodyPr/>
                    <a:lstStyle/>
                    <a:p>
                      <a:r>
                        <a:rPr lang="ru-RU" sz="1800" b="1" i="0" u="none" strike="noStrike" kern="1200" dirty="0" smtClean="0">
                          <a:solidFill>
                            <a:srgbClr val="0070C0"/>
                          </a:solidFill>
                          <a:effectLst/>
                          <a:latin typeface="Arial" panose="020B0604020202020204" pitchFamily="34" charset="0"/>
                          <a:ea typeface="+mn-ea"/>
                          <a:cs typeface="Arial" panose="020B0604020202020204" pitchFamily="34" charset="0"/>
                        </a:rPr>
                        <a:t>Поступления</a:t>
                      </a:r>
                      <a:endParaRPr lang="ru-RU" sz="1800" b="1" i="0" u="none" strike="noStrike" kern="1200" dirty="0">
                        <a:solidFill>
                          <a:srgbClr val="0070C0"/>
                        </a:solidFill>
                        <a:effectLst/>
                        <a:latin typeface="Arial" panose="020B0604020202020204" pitchFamily="34" charset="0"/>
                        <a:ea typeface="+mn-ea"/>
                        <a:cs typeface="Arial" panose="020B0604020202020204" pitchFamily="34" charset="0"/>
                      </a:endParaRP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r>
                        <a:rPr lang="ru-RU" dirty="0" smtClean="0"/>
                        <a:t> 1410</a:t>
                      </a:r>
                      <a:endParaRPr lang="ru-RU" dirty="0"/>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r>
                        <a:rPr lang="ru-RU" sz="1800" b="1" i="0" u="none" strike="noStrike" kern="1200" dirty="0" smtClean="0">
                          <a:solidFill>
                            <a:srgbClr val="0070C0"/>
                          </a:solidFill>
                          <a:effectLst/>
                          <a:latin typeface="Arial" panose="020B0604020202020204" pitchFamily="34" charset="0"/>
                          <a:ea typeface="+mn-ea"/>
                          <a:cs typeface="Arial" panose="020B0604020202020204" pitchFamily="34" charset="0"/>
                        </a:rPr>
                        <a:t>150</a:t>
                      </a:r>
                      <a:endParaRPr lang="ru-RU" sz="1800" b="1" i="0" u="none" strike="noStrike" kern="1200" dirty="0">
                        <a:solidFill>
                          <a:srgbClr val="0070C0"/>
                        </a:solidFill>
                        <a:effectLst/>
                        <a:latin typeface="Arial" panose="020B0604020202020204" pitchFamily="34" charset="0"/>
                        <a:ea typeface="+mn-ea"/>
                        <a:cs typeface="Arial" panose="020B060402020202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1" i="0" u="none" strike="noStrike" dirty="0" smtClean="0">
                          <a:solidFill>
                            <a:srgbClr val="0070C0"/>
                          </a:solidFill>
                          <a:effectLst/>
                          <a:latin typeface="Arial" panose="020B0604020202020204" pitchFamily="34" charset="0"/>
                          <a:cs typeface="Arial" panose="020B0604020202020204" pitchFamily="34" charset="0"/>
                        </a:rPr>
                        <a:t> 200 000</a:t>
                      </a:r>
                      <a:endParaRPr lang="ru-RU" sz="1200" b="1" i="0" u="none" strike="noStrike" dirty="0">
                        <a:solidFill>
                          <a:srgbClr val="0070C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1" i="0" u="none" strike="noStrike" kern="1200" dirty="0" smtClean="0">
                          <a:solidFill>
                            <a:srgbClr val="0070C0"/>
                          </a:solidFill>
                          <a:effectLst/>
                          <a:latin typeface="Arial" panose="020B0604020202020204" pitchFamily="34" charset="0"/>
                          <a:ea typeface="+mn-ea"/>
                          <a:cs typeface="Arial" panose="020B0604020202020204" pitchFamily="34" charset="0"/>
                        </a:rPr>
                        <a:t>30 000</a:t>
                      </a:r>
                      <a:endParaRPr lang="ru-RU" sz="1200" b="1" i="0" u="none" strike="noStrike" kern="1200" dirty="0">
                        <a:solidFill>
                          <a:srgbClr val="0070C0"/>
                        </a:solidFill>
                        <a:effectLst/>
                        <a:latin typeface="Arial" panose="020B0604020202020204" pitchFamily="34" charset="0"/>
                        <a:ea typeface="+mn-ea"/>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1" i="0" u="none" strike="noStrike" kern="1200" dirty="0" smtClean="0">
                          <a:solidFill>
                            <a:srgbClr val="0070C0"/>
                          </a:solidFill>
                          <a:effectLst/>
                          <a:latin typeface="Arial" panose="020B0604020202020204" pitchFamily="34" charset="0"/>
                          <a:ea typeface="+mn-ea"/>
                          <a:cs typeface="Arial" panose="020B0604020202020204" pitchFamily="34" charset="0"/>
                        </a:rPr>
                        <a:t>50 000</a:t>
                      </a:r>
                      <a:endParaRPr lang="ru-RU" sz="1200" b="1" i="0" u="none" strike="noStrike" kern="1200" dirty="0">
                        <a:solidFill>
                          <a:srgbClr val="0070C0"/>
                        </a:solidFill>
                        <a:effectLst/>
                        <a:latin typeface="Arial" panose="020B0604020202020204" pitchFamily="34" charset="0"/>
                        <a:ea typeface="+mn-ea"/>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smtClean="0">
                          <a:solidFill>
                            <a:srgbClr val="000000"/>
                          </a:solidFill>
                          <a:effectLst/>
                          <a:latin typeface="Arial" panose="020B0604020202020204" pitchFamily="34" charset="0"/>
                          <a:cs typeface="Arial" panose="020B0604020202020204" pitchFamily="34" charset="0"/>
                        </a:rPr>
                        <a:t>0</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80249780"/>
                  </a:ext>
                </a:extLst>
              </a:tr>
              <a:tr h="517654">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l" fontAlgn="b"/>
                      <a:r>
                        <a:rPr lang="ru-RU" sz="1800" b="1" i="0" u="none" strike="noStrike" dirty="0" smtClean="0">
                          <a:solidFill>
                            <a:srgbClr val="0070C0"/>
                          </a:solidFill>
                          <a:effectLst/>
                          <a:latin typeface="Arial" panose="020B0604020202020204" pitchFamily="34" charset="0"/>
                          <a:cs typeface="Arial" panose="020B0604020202020204" pitchFamily="34" charset="0"/>
                        </a:rPr>
                        <a:t>Выплаты </a:t>
                      </a:r>
                      <a:endParaRPr lang="ru-RU" sz="1800" b="1" i="0" u="none" strike="noStrike" dirty="0">
                        <a:solidFill>
                          <a:srgbClr val="0070C0"/>
                        </a:solidFill>
                        <a:effectLst/>
                        <a:latin typeface="Arial" panose="020B0604020202020204" pitchFamily="34" charset="0"/>
                        <a:cs typeface="Arial" panose="020B0604020202020204" pitchFamily="34" charset="0"/>
                      </a:endParaRP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400" b="0" i="0" u="none" strike="noStrike" kern="1200" dirty="0" smtClean="0">
                          <a:solidFill>
                            <a:srgbClr val="000000"/>
                          </a:solidFill>
                          <a:effectLst/>
                          <a:latin typeface="Times New Roman Cyr" panose="02020603050405020304" pitchFamily="18" charset="0"/>
                          <a:ea typeface="+mn-ea"/>
                          <a:cs typeface="+mn-cs"/>
                        </a:rPr>
                        <a:t>2630</a:t>
                      </a:r>
                      <a:endParaRPr lang="ru-RU" sz="1400" b="0" i="0" u="none" strike="noStrike" kern="1200" dirty="0">
                        <a:solidFill>
                          <a:srgbClr val="000000"/>
                        </a:solidFill>
                        <a:effectLst/>
                        <a:latin typeface="Times New Roman Cyr" panose="02020603050405020304" pitchFamily="18" charset="0"/>
                        <a:ea typeface="+mn-ea"/>
                        <a:cs typeface="+mn-cs"/>
                      </a:endParaRP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800" b="1" i="0" u="none" strike="noStrike" dirty="0" smtClean="0">
                          <a:solidFill>
                            <a:srgbClr val="0070C0"/>
                          </a:solidFill>
                          <a:effectLst/>
                          <a:latin typeface="Arial" panose="020B0604020202020204" pitchFamily="34" charset="0"/>
                          <a:cs typeface="Arial" panose="020B0604020202020204" pitchFamily="34" charset="0"/>
                        </a:rPr>
                        <a:t>244</a:t>
                      </a:r>
                      <a:endParaRPr lang="ru-RU" sz="1800" b="1" i="0" u="none" strike="noStrike" dirty="0">
                        <a:solidFill>
                          <a:srgbClr val="0070C0"/>
                        </a:solidFill>
                        <a:effectLst/>
                        <a:latin typeface="Arial" panose="020B0604020202020204" pitchFamily="34" charset="0"/>
                        <a:cs typeface="Arial" panose="020B060402020202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marL="0" marR="0" lvl="0" indent="0" algn="ctr" defTabSz="685800" rtl="0" eaLnBrk="1" fontAlgn="ctr" latinLnBrk="0" hangingPunct="1">
                        <a:lnSpc>
                          <a:spcPct val="100000"/>
                        </a:lnSpc>
                        <a:spcBef>
                          <a:spcPts val="0"/>
                        </a:spcBef>
                        <a:spcAft>
                          <a:spcPts val="0"/>
                        </a:spcAft>
                        <a:buClrTx/>
                        <a:buSzTx/>
                        <a:buFontTx/>
                        <a:buNone/>
                        <a:tabLst/>
                        <a:defRPr/>
                      </a:pPr>
                      <a:r>
                        <a:rPr lang="ru-RU" sz="1200" b="1" i="0" u="none" strike="noStrike" dirty="0" smtClean="0">
                          <a:solidFill>
                            <a:srgbClr val="0070C0"/>
                          </a:solidFill>
                          <a:effectLst/>
                          <a:latin typeface="Arial" panose="020B0604020202020204" pitchFamily="34" charset="0"/>
                          <a:cs typeface="Arial" panose="020B0604020202020204" pitchFamily="34" charset="0"/>
                        </a:rPr>
                        <a:t>200 000</a:t>
                      </a:r>
                    </a:p>
                    <a:p>
                      <a:pPr algn="l" fontAlgn="ct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1" i="0" u="none" strike="noStrike" dirty="0" smtClean="0">
                          <a:solidFill>
                            <a:srgbClr val="0070C0"/>
                          </a:solidFill>
                          <a:effectLst/>
                          <a:latin typeface="Arial" panose="020B0604020202020204" pitchFamily="34" charset="0"/>
                          <a:cs typeface="Arial" panose="020B0604020202020204" pitchFamily="34" charset="0"/>
                        </a:rPr>
                        <a:t>30 000</a:t>
                      </a:r>
                    </a:p>
                    <a:p>
                      <a:pPr algn="l" fontAlgn="ct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1" i="0" u="none" strike="noStrike" dirty="0" smtClean="0">
                          <a:solidFill>
                            <a:srgbClr val="0070C0"/>
                          </a:solidFill>
                          <a:effectLst/>
                          <a:latin typeface="Arial" panose="020B0604020202020204" pitchFamily="34" charset="0"/>
                          <a:cs typeface="Arial" panose="020B0604020202020204" pitchFamily="34" charset="0"/>
                        </a:rPr>
                        <a:t>50 000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smtClean="0">
                          <a:solidFill>
                            <a:srgbClr val="000000"/>
                          </a:solidFill>
                          <a:effectLst/>
                          <a:latin typeface="Arial" panose="020B0604020202020204" pitchFamily="34" charset="0"/>
                          <a:cs typeface="Arial" panose="020B0604020202020204" pitchFamily="34" charset="0"/>
                        </a:rPr>
                        <a:t>0</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53534269"/>
                  </a:ext>
                </a:extLst>
              </a:tr>
            </a:tbl>
          </a:graphicData>
        </a:graphic>
      </p:graphicFrame>
      <p:sp>
        <p:nvSpPr>
          <p:cNvPr id="3" name="Выноска со стрелкой вверх 2"/>
          <p:cNvSpPr/>
          <p:nvPr/>
        </p:nvSpPr>
        <p:spPr>
          <a:xfrm>
            <a:off x="4609892" y="4869160"/>
            <a:ext cx="2952328" cy="792088"/>
          </a:xfrm>
          <a:prstGeom prst="upArrowCallout">
            <a:avLst/>
          </a:prstGeom>
          <a:solidFill>
            <a:srgbClr val="D6F3F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0070C0"/>
                </a:solidFill>
                <a:effectLst/>
                <a:uLnTx/>
                <a:uFillTx/>
                <a:latin typeface="Calibri"/>
                <a:ea typeface="+mn-ea"/>
                <a:cs typeface="+mn-cs"/>
              </a:rPr>
              <a:t>При составлении  проекта Плана</a:t>
            </a:r>
            <a:endParaRPr kumimoji="0" lang="ru-RU" sz="1800" b="1" i="0" u="none" strike="noStrike" kern="1200" cap="none" spc="0" normalizeH="0" baseline="0" noProof="0" dirty="0">
              <a:ln>
                <a:noFill/>
              </a:ln>
              <a:solidFill>
                <a:srgbClr val="0070C0"/>
              </a:solidFill>
              <a:effectLst/>
              <a:uLnTx/>
              <a:uFillTx/>
              <a:latin typeface="Calibri"/>
              <a:ea typeface="+mn-ea"/>
              <a:cs typeface="+mn-cs"/>
            </a:endParaRPr>
          </a:p>
        </p:txBody>
      </p:sp>
    </p:spTree>
    <p:extLst>
      <p:ext uri="{BB962C8B-B14F-4D97-AF65-F5344CB8AC3E}">
        <p14:creationId xmlns:p14="http://schemas.microsoft.com/office/powerpoint/2010/main" val="334838651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35497" y="260648"/>
          <a:ext cx="9108504" cy="3943025"/>
        </p:xfrm>
        <a:graphic>
          <a:graphicData uri="http://schemas.openxmlformats.org/drawingml/2006/table">
            <a:tbl>
              <a:tblPr/>
              <a:tblGrid>
                <a:gridCol w="3168351">
                  <a:extLst>
                    <a:ext uri="{9D8B030D-6E8A-4147-A177-3AD203B41FA5}">
                      <a16:colId xmlns:a16="http://schemas.microsoft.com/office/drawing/2014/main" val="216095524"/>
                    </a:ext>
                  </a:extLst>
                </a:gridCol>
                <a:gridCol w="432048">
                  <a:extLst>
                    <a:ext uri="{9D8B030D-6E8A-4147-A177-3AD203B41FA5}">
                      <a16:colId xmlns:a16="http://schemas.microsoft.com/office/drawing/2014/main" val="2331169744"/>
                    </a:ext>
                  </a:extLst>
                </a:gridCol>
                <a:gridCol w="1080120">
                  <a:extLst>
                    <a:ext uri="{9D8B030D-6E8A-4147-A177-3AD203B41FA5}">
                      <a16:colId xmlns:a16="http://schemas.microsoft.com/office/drawing/2014/main" val="2707096966"/>
                    </a:ext>
                  </a:extLst>
                </a:gridCol>
                <a:gridCol w="1008112">
                  <a:extLst>
                    <a:ext uri="{9D8B030D-6E8A-4147-A177-3AD203B41FA5}">
                      <a16:colId xmlns:a16="http://schemas.microsoft.com/office/drawing/2014/main" val="1464026748"/>
                    </a:ext>
                  </a:extLst>
                </a:gridCol>
                <a:gridCol w="837085">
                  <a:extLst>
                    <a:ext uri="{9D8B030D-6E8A-4147-A177-3AD203B41FA5}">
                      <a16:colId xmlns:a16="http://schemas.microsoft.com/office/drawing/2014/main" val="2955001383"/>
                    </a:ext>
                  </a:extLst>
                </a:gridCol>
                <a:gridCol w="1135918">
                  <a:extLst>
                    <a:ext uri="{9D8B030D-6E8A-4147-A177-3AD203B41FA5}">
                      <a16:colId xmlns:a16="http://schemas.microsoft.com/office/drawing/2014/main" val="3946184731"/>
                    </a:ext>
                  </a:extLst>
                </a:gridCol>
                <a:gridCol w="736127">
                  <a:extLst>
                    <a:ext uri="{9D8B030D-6E8A-4147-A177-3AD203B41FA5}">
                      <a16:colId xmlns:a16="http://schemas.microsoft.com/office/drawing/2014/main" val="2043570456"/>
                    </a:ext>
                  </a:extLst>
                </a:gridCol>
                <a:gridCol w="710743">
                  <a:extLst>
                    <a:ext uri="{9D8B030D-6E8A-4147-A177-3AD203B41FA5}">
                      <a16:colId xmlns:a16="http://schemas.microsoft.com/office/drawing/2014/main" val="2446258592"/>
                    </a:ext>
                  </a:extLst>
                </a:gridCol>
              </a:tblGrid>
              <a:tr h="391396">
                <a:tc rowSpan="2">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Наименование показателя</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rowSpan="2">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Код строки</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rowSpan="2">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Код по бюджетной классификации Российской Федерации</a:t>
                      </a:r>
                      <a:r>
                        <a:rPr lang="ru-RU" sz="1200" b="0" i="0" u="none" strike="noStrike" baseline="30000" dirty="0">
                          <a:solidFill>
                            <a:srgbClr val="000000"/>
                          </a:solidFill>
                          <a:effectLst/>
                          <a:latin typeface="Arial" panose="020B0604020202020204" pitchFamily="34" charset="0"/>
                          <a:cs typeface="Arial" panose="020B0604020202020204" pitchFamily="34" charset="0"/>
                        </a:rPr>
                        <a:t>3</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050" b="0" i="0" u="none" strike="noStrike" dirty="0">
                          <a:solidFill>
                            <a:srgbClr val="000000"/>
                          </a:solidFill>
                          <a:effectLst/>
                          <a:latin typeface="Arial" panose="020B0604020202020204" pitchFamily="34" charset="0"/>
                          <a:cs typeface="Arial" panose="020B0604020202020204" pitchFamily="34" charset="0"/>
                        </a:rPr>
                        <a:t>Аналитический код</a:t>
                      </a:r>
                      <a:r>
                        <a:rPr lang="ru-RU" sz="1050" b="0" i="0" u="none" strike="noStrike" baseline="30000" dirty="0">
                          <a:solidFill>
                            <a:srgbClr val="000000"/>
                          </a:solidFill>
                          <a:effectLst/>
                          <a:latin typeface="Arial" panose="020B0604020202020204" pitchFamily="34" charset="0"/>
                          <a:cs typeface="Arial" panose="020B0604020202020204" pitchFamily="34" charset="0"/>
                        </a:rPr>
                        <a:t>4</a:t>
                      </a:r>
                      <a:endParaRPr lang="ru-RU" sz="105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gridSpan="4">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Сумма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563085323"/>
                  </a:ext>
                </a:extLst>
              </a:tr>
              <a:tr h="1123686">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на </a:t>
                      </a:r>
                      <a:r>
                        <a:rPr lang="ru-RU" sz="1200" b="0" i="0" u="none" strike="noStrike" dirty="0" smtClean="0">
                          <a:solidFill>
                            <a:srgbClr val="000000"/>
                          </a:solidFill>
                          <a:effectLst/>
                          <a:latin typeface="Arial" panose="020B0604020202020204" pitchFamily="34" charset="0"/>
                          <a:cs typeface="Arial" panose="020B0604020202020204" pitchFamily="34" charset="0"/>
                        </a:rPr>
                        <a:t>2022 </a:t>
                      </a:r>
                      <a:r>
                        <a:rPr lang="ru-RU" sz="1200" b="0" i="0" u="none" strike="noStrike" dirty="0">
                          <a:solidFill>
                            <a:srgbClr val="000000"/>
                          </a:solidFill>
                          <a:effectLst/>
                          <a:latin typeface="Arial" panose="020B0604020202020204" pitchFamily="34" charset="0"/>
                          <a:cs typeface="Arial" panose="020B0604020202020204" pitchFamily="34" charset="0"/>
                        </a:rPr>
                        <a:t>г.</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текущий  </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финансовый год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на </a:t>
                      </a:r>
                      <a:r>
                        <a:rPr lang="ru-RU" sz="1200" b="0" i="0" u="none" strike="noStrike" dirty="0" smtClean="0">
                          <a:solidFill>
                            <a:srgbClr val="000000"/>
                          </a:solidFill>
                          <a:effectLst/>
                          <a:latin typeface="Arial" panose="020B0604020202020204" pitchFamily="34" charset="0"/>
                          <a:cs typeface="Arial" panose="020B0604020202020204" pitchFamily="34" charset="0"/>
                        </a:rPr>
                        <a:t>2023 </a:t>
                      </a:r>
                      <a:r>
                        <a:rPr lang="ru-RU" sz="1200" b="0" i="0" u="none" strike="noStrike" dirty="0">
                          <a:solidFill>
                            <a:srgbClr val="000000"/>
                          </a:solidFill>
                          <a:effectLst/>
                          <a:latin typeface="Arial" panose="020B0604020202020204" pitchFamily="34" charset="0"/>
                          <a:cs typeface="Arial" panose="020B0604020202020204" pitchFamily="34" charset="0"/>
                        </a:rPr>
                        <a:t>г.</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первый год планового периода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на </a:t>
                      </a:r>
                      <a:r>
                        <a:rPr lang="ru-RU" sz="1200" b="0" i="0" u="none" strike="noStrike" dirty="0" smtClean="0">
                          <a:solidFill>
                            <a:srgbClr val="000000"/>
                          </a:solidFill>
                          <a:effectLst/>
                          <a:latin typeface="Arial" panose="020B0604020202020204" pitchFamily="34" charset="0"/>
                          <a:cs typeface="Arial" panose="020B0604020202020204" pitchFamily="34" charset="0"/>
                        </a:rPr>
                        <a:t>2024 </a:t>
                      </a:r>
                      <a:r>
                        <a:rPr lang="ru-RU" sz="1200" b="0" i="0" u="none" strike="noStrike" dirty="0">
                          <a:solidFill>
                            <a:srgbClr val="000000"/>
                          </a:solidFill>
                          <a:effectLst/>
                          <a:latin typeface="Arial" panose="020B0604020202020204" pitchFamily="34" charset="0"/>
                          <a:cs typeface="Arial" panose="020B0604020202020204" pitchFamily="34" charset="0"/>
                        </a:rPr>
                        <a:t>г.</a:t>
                      </a:r>
                      <a:br>
                        <a:rPr lang="ru-RU" sz="1200" b="0" i="0" u="none" strike="noStrike" dirty="0">
                          <a:solidFill>
                            <a:srgbClr val="000000"/>
                          </a:solidFill>
                          <a:effectLst/>
                          <a:latin typeface="Arial" panose="020B0604020202020204" pitchFamily="34" charset="0"/>
                          <a:cs typeface="Arial" panose="020B0604020202020204" pitchFamily="34" charset="0"/>
                        </a:rPr>
                      </a:br>
                      <a:r>
                        <a:rPr lang="ru-RU" sz="1200" b="0" i="0" u="none" strike="noStrike" dirty="0">
                          <a:solidFill>
                            <a:srgbClr val="000000"/>
                          </a:solidFill>
                          <a:effectLst/>
                          <a:latin typeface="Arial" panose="020B0604020202020204" pitchFamily="34" charset="0"/>
                          <a:cs typeface="Arial" panose="020B0604020202020204" pitchFamily="34" charset="0"/>
                        </a:rPr>
                        <a:t>второй год планового периода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за пределами </a:t>
                      </a:r>
                      <a:br>
                        <a:rPr lang="ru-RU" sz="1200" b="0" i="0" u="none" strike="noStrike">
                          <a:solidFill>
                            <a:srgbClr val="000000"/>
                          </a:solidFill>
                          <a:effectLst/>
                          <a:latin typeface="Arial" panose="020B0604020202020204" pitchFamily="34" charset="0"/>
                          <a:cs typeface="Arial" panose="020B0604020202020204" pitchFamily="34" charset="0"/>
                        </a:rPr>
                      </a:br>
                      <a:r>
                        <a:rPr lang="ru-RU" sz="1200" b="0" i="0" u="none" strike="noStrike">
                          <a:solidFill>
                            <a:srgbClr val="000000"/>
                          </a:solidFill>
                          <a:effectLst/>
                          <a:latin typeface="Arial" panose="020B0604020202020204" pitchFamily="34" charset="0"/>
                          <a:cs typeface="Arial" panose="020B0604020202020204" pitchFamily="34" charset="0"/>
                        </a:rPr>
                        <a:t> планового периода</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9053551"/>
                  </a:ext>
                </a:extLst>
              </a:tr>
              <a:tr h="303016">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1</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Arial" panose="020B0604020202020204" pitchFamily="34" charset="0"/>
                          <a:cs typeface="Arial" panose="020B0604020202020204" pitchFamily="34" charset="0"/>
                        </a:rPr>
                        <a:t>8</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152142"/>
                  </a:ext>
                </a:extLst>
              </a:tr>
              <a:tr h="366144">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l" fontAlgn="b"/>
                      <a:r>
                        <a:rPr lang="ru-RU" sz="1800" b="0" i="0" u="none" strike="noStrike" dirty="0">
                          <a:solidFill>
                            <a:srgbClr val="000000"/>
                          </a:solidFill>
                          <a:effectLst/>
                          <a:latin typeface="Arial" panose="020B0604020202020204" pitchFamily="34" charset="0"/>
                          <a:cs typeface="Arial" panose="020B0604020202020204" pitchFamily="34" charset="0"/>
                        </a:rPr>
                        <a:t>Остаток средств на начало текущего финансового года </a:t>
                      </a:r>
                      <a:r>
                        <a:rPr lang="ru-RU" sz="1800" b="1" i="0" u="none" strike="noStrike" baseline="30000" dirty="0">
                          <a:solidFill>
                            <a:srgbClr val="FF0000"/>
                          </a:solidFill>
                          <a:effectLst/>
                          <a:latin typeface="Arial" panose="020B0604020202020204" pitchFamily="34" charset="0"/>
                          <a:cs typeface="Arial" panose="020B0604020202020204" pitchFamily="34" charset="0"/>
                        </a:rPr>
                        <a:t>5</a:t>
                      </a:r>
                      <a:endParaRPr lang="ru-RU" sz="1800" b="1" i="0" u="none" strike="noStrike" dirty="0">
                        <a:solidFill>
                          <a:srgbClr val="FF0000"/>
                        </a:solidFill>
                        <a:effectLst/>
                        <a:latin typeface="Arial" panose="020B0604020202020204" pitchFamily="34" charset="0"/>
                        <a:cs typeface="Arial" panose="020B0604020202020204" pitchFamily="34" charset="0"/>
                      </a:endParaRP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0001</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х</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1" i="0" u="none" strike="noStrike" dirty="0" smtClean="0">
                          <a:solidFill>
                            <a:srgbClr val="0070C0"/>
                          </a:solidFill>
                          <a:effectLst/>
                          <a:latin typeface="Arial" panose="020B0604020202020204" pitchFamily="34" charset="0"/>
                          <a:cs typeface="Arial" panose="020B0604020202020204" pitchFamily="34" charset="0"/>
                        </a:rPr>
                        <a:t>100 000</a:t>
                      </a:r>
                      <a:endParaRPr lang="ru-RU" sz="1200" b="1" i="0" u="none" strike="noStrike" dirty="0">
                        <a:solidFill>
                          <a:srgbClr val="0070C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smtClean="0">
                          <a:solidFill>
                            <a:srgbClr val="000000"/>
                          </a:solidFill>
                          <a:effectLst/>
                          <a:latin typeface="Arial" panose="020B0604020202020204" pitchFamily="34" charset="0"/>
                          <a:cs typeface="Arial" panose="020B0604020202020204" pitchFamily="34" charset="0"/>
                        </a:rPr>
                        <a:t>0</a:t>
                      </a: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smtClean="0">
                          <a:solidFill>
                            <a:srgbClr val="000000"/>
                          </a:solidFill>
                          <a:effectLst/>
                          <a:latin typeface="Arial" panose="020B0604020202020204" pitchFamily="34" charset="0"/>
                          <a:cs typeface="Arial" panose="020B0604020202020204" pitchFamily="34" charset="0"/>
                        </a:rPr>
                        <a:t>0</a:t>
                      </a: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r>
                        <a:rPr lang="ru-RU" sz="1200" b="0" i="0" u="none" strike="noStrike" dirty="0" smtClean="0">
                          <a:solidFill>
                            <a:srgbClr val="000000"/>
                          </a:solidFill>
                          <a:effectLst/>
                          <a:latin typeface="Arial" panose="020B0604020202020204" pitchFamily="34" charset="0"/>
                          <a:cs typeface="Arial" panose="020B0604020202020204" pitchFamily="34" charset="0"/>
                        </a:rPr>
                        <a:t>0</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243"/>
                  </a:ext>
                </a:extLst>
              </a:tr>
              <a:tr h="353519">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l" fontAlgn="b"/>
                      <a:r>
                        <a:rPr lang="ru-RU" sz="1800" b="0" i="0" u="none" strike="noStrike" dirty="0">
                          <a:solidFill>
                            <a:srgbClr val="000000"/>
                          </a:solidFill>
                          <a:effectLst/>
                          <a:latin typeface="Arial" panose="020B0604020202020204" pitchFamily="34" charset="0"/>
                          <a:cs typeface="Arial" panose="020B0604020202020204" pitchFamily="34" charset="0"/>
                        </a:rPr>
                        <a:t>Остаток средств на конец текущего финансового года </a:t>
                      </a:r>
                      <a:r>
                        <a:rPr lang="ru-RU" sz="1800" b="1" i="0" u="none" strike="noStrike" baseline="30000" dirty="0">
                          <a:solidFill>
                            <a:srgbClr val="FF0000"/>
                          </a:solidFill>
                          <a:effectLst/>
                          <a:latin typeface="Arial" panose="020B0604020202020204" pitchFamily="34" charset="0"/>
                          <a:cs typeface="Arial" panose="020B0604020202020204" pitchFamily="34" charset="0"/>
                        </a:rPr>
                        <a:t>5</a:t>
                      </a:r>
                      <a:endParaRPr lang="ru-RU" sz="1800" b="1" i="0" u="none" strike="noStrike" dirty="0">
                        <a:solidFill>
                          <a:srgbClr val="FF0000"/>
                        </a:solidFill>
                        <a:effectLst/>
                        <a:latin typeface="Arial" panose="020B0604020202020204" pitchFamily="34" charset="0"/>
                        <a:cs typeface="Arial" panose="020B0604020202020204" pitchFamily="34" charset="0"/>
                      </a:endParaRP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200" b="0" i="0" u="none" strike="noStrike" dirty="0">
                          <a:solidFill>
                            <a:srgbClr val="000000"/>
                          </a:solidFill>
                          <a:effectLst/>
                          <a:latin typeface="Arial" panose="020B0604020202020204" pitchFamily="34" charset="0"/>
                          <a:cs typeface="Arial" panose="020B0604020202020204" pitchFamily="34" charset="0"/>
                        </a:rPr>
                        <a:t>0002</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200" b="0" i="0" u="none" strike="noStrike">
                          <a:solidFill>
                            <a:srgbClr val="000000"/>
                          </a:solidFill>
                          <a:effectLst/>
                          <a:latin typeface="Arial" panose="020B0604020202020204" pitchFamily="34" charset="0"/>
                          <a:cs typeface="Arial" panose="020B0604020202020204" pitchFamily="34" charset="0"/>
                        </a:rPr>
                        <a:t>х</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l" fontAlgn="ctr"/>
                      <a:r>
                        <a:rPr lang="ru-RU" sz="1200" b="0" i="0" u="none" strike="noStrike" dirty="0">
                          <a:solidFill>
                            <a:srgbClr val="000000"/>
                          </a:solidFill>
                          <a:effectLst/>
                          <a:latin typeface="Arial" panose="020B0604020202020204" pitchFamily="34" charset="0"/>
                          <a:cs typeface="Arial" panose="020B0604020202020204" pitchFamily="34" charset="0"/>
                        </a:rPr>
                        <a:t> </a:t>
                      </a:r>
                      <a:r>
                        <a:rPr lang="ru-RU" sz="1200" b="0" i="0" u="none" strike="noStrike" dirty="0" smtClean="0">
                          <a:solidFill>
                            <a:srgbClr val="000000"/>
                          </a:solidFill>
                          <a:effectLst/>
                          <a:latin typeface="Arial" panose="020B0604020202020204" pitchFamily="34" charset="0"/>
                          <a:cs typeface="Arial" panose="020B0604020202020204" pitchFamily="34" charset="0"/>
                        </a:rPr>
                        <a:t>         0</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r>
                        <a:rPr lang="ru-RU" sz="1200" b="0" i="0" u="none" strike="noStrike" dirty="0" smtClean="0">
                          <a:solidFill>
                            <a:srgbClr val="000000"/>
                          </a:solidFill>
                          <a:effectLst/>
                          <a:latin typeface="Arial" panose="020B0604020202020204" pitchFamily="34" charset="0"/>
                          <a:cs typeface="Arial" panose="020B0604020202020204" pitchFamily="34" charset="0"/>
                        </a:rPr>
                        <a:t>0</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Arial" panose="020B0604020202020204" pitchFamily="34" charset="0"/>
                          <a:cs typeface="Arial" panose="020B0604020202020204" pitchFamily="34" charset="0"/>
                        </a:rPr>
                        <a:t> </a:t>
                      </a:r>
                      <a:r>
                        <a:rPr lang="ru-RU" sz="1200" b="0" i="0" u="none" strike="noStrike" dirty="0" smtClean="0">
                          <a:solidFill>
                            <a:srgbClr val="000000"/>
                          </a:solidFill>
                          <a:effectLst/>
                          <a:latin typeface="Arial" panose="020B0604020202020204" pitchFamily="34" charset="0"/>
                          <a:cs typeface="Arial" panose="020B0604020202020204" pitchFamily="34" charset="0"/>
                        </a:rPr>
                        <a:t>0</a:t>
                      </a: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smtClean="0">
                          <a:solidFill>
                            <a:srgbClr val="000000"/>
                          </a:solidFill>
                          <a:effectLst/>
                          <a:latin typeface="Arial" panose="020B0604020202020204" pitchFamily="34" charset="0"/>
                          <a:cs typeface="Arial" panose="020B0604020202020204" pitchFamily="34" charset="0"/>
                        </a:rPr>
                        <a:t>0</a:t>
                      </a:r>
                      <a:r>
                        <a:rPr lang="ru-RU" sz="12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851817065"/>
                  </a:ext>
                </a:extLst>
              </a:tr>
              <a:tr h="353519">
                <a:tc>
                  <a:txBody>
                    <a:bodyPr/>
                    <a:lstStyle/>
                    <a:p>
                      <a:r>
                        <a:rPr lang="ru-RU" sz="1800" b="1" i="0" u="none" strike="noStrike" kern="1200" dirty="0" smtClean="0">
                          <a:solidFill>
                            <a:srgbClr val="0070C0"/>
                          </a:solidFill>
                          <a:effectLst/>
                          <a:latin typeface="Arial" panose="020B0604020202020204" pitchFamily="34" charset="0"/>
                          <a:ea typeface="+mn-ea"/>
                          <a:cs typeface="Arial" panose="020B0604020202020204" pitchFamily="34" charset="0"/>
                        </a:rPr>
                        <a:t>Поступления</a:t>
                      </a:r>
                      <a:endParaRPr lang="ru-RU" sz="1800" b="1" i="0" u="none" strike="noStrike" kern="1200" dirty="0">
                        <a:solidFill>
                          <a:srgbClr val="0070C0"/>
                        </a:solidFill>
                        <a:effectLst/>
                        <a:latin typeface="Arial" panose="020B0604020202020204" pitchFamily="34" charset="0"/>
                        <a:ea typeface="+mn-ea"/>
                        <a:cs typeface="Arial" panose="020B0604020202020204" pitchFamily="34" charset="0"/>
                      </a:endParaRP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r>
                        <a:rPr lang="ru-RU" dirty="0" smtClean="0"/>
                        <a:t> 1410</a:t>
                      </a:r>
                      <a:endParaRPr lang="ru-RU" dirty="0"/>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r>
                        <a:rPr lang="ru-RU" sz="1800" b="1" i="0" u="none" strike="noStrike" kern="1200" dirty="0" smtClean="0">
                          <a:solidFill>
                            <a:srgbClr val="0070C0"/>
                          </a:solidFill>
                          <a:effectLst/>
                          <a:latin typeface="Arial" panose="020B0604020202020204" pitchFamily="34" charset="0"/>
                          <a:ea typeface="+mn-ea"/>
                          <a:cs typeface="Arial" panose="020B0604020202020204" pitchFamily="34" charset="0"/>
                        </a:rPr>
                        <a:t>150</a:t>
                      </a:r>
                      <a:endParaRPr lang="ru-RU" sz="1800" b="1" i="0" u="none" strike="noStrike" kern="1200" dirty="0">
                        <a:solidFill>
                          <a:srgbClr val="0070C0"/>
                        </a:solidFill>
                        <a:effectLst/>
                        <a:latin typeface="Arial" panose="020B0604020202020204" pitchFamily="34" charset="0"/>
                        <a:ea typeface="+mn-ea"/>
                        <a:cs typeface="Arial" panose="020B060402020202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1" i="0" u="none" strike="noStrike" dirty="0" smtClean="0">
                          <a:solidFill>
                            <a:srgbClr val="0070C0"/>
                          </a:solidFill>
                          <a:effectLst/>
                          <a:latin typeface="Arial" panose="020B0604020202020204" pitchFamily="34" charset="0"/>
                          <a:cs typeface="Arial" panose="020B0604020202020204" pitchFamily="34" charset="0"/>
                        </a:rPr>
                        <a:t> 200 000</a:t>
                      </a:r>
                      <a:endParaRPr lang="ru-RU" sz="1200" b="1" i="0" u="none" strike="noStrike" dirty="0">
                        <a:solidFill>
                          <a:srgbClr val="0070C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1" i="0" u="none" strike="noStrike" kern="1200" dirty="0" smtClean="0">
                          <a:solidFill>
                            <a:srgbClr val="0070C0"/>
                          </a:solidFill>
                          <a:effectLst/>
                          <a:latin typeface="Arial" panose="020B0604020202020204" pitchFamily="34" charset="0"/>
                          <a:ea typeface="+mn-ea"/>
                          <a:cs typeface="Arial" panose="020B0604020202020204" pitchFamily="34" charset="0"/>
                        </a:rPr>
                        <a:t>30 000</a:t>
                      </a:r>
                      <a:endParaRPr lang="ru-RU" sz="1200" b="1" i="0" u="none" strike="noStrike" kern="1200" dirty="0">
                        <a:solidFill>
                          <a:srgbClr val="0070C0"/>
                        </a:solidFill>
                        <a:effectLst/>
                        <a:latin typeface="Arial" panose="020B0604020202020204" pitchFamily="34" charset="0"/>
                        <a:ea typeface="+mn-ea"/>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l" fontAlgn="ct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l" fontAlgn="ct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80249780"/>
                  </a:ext>
                </a:extLst>
              </a:tr>
              <a:tr h="517654">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l" fontAlgn="b"/>
                      <a:r>
                        <a:rPr lang="ru-RU" sz="1800" b="1" i="0" u="none" strike="noStrike" dirty="0" smtClean="0">
                          <a:solidFill>
                            <a:srgbClr val="0070C0"/>
                          </a:solidFill>
                          <a:effectLst/>
                          <a:latin typeface="Arial" panose="020B0604020202020204" pitchFamily="34" charset="0"/>
                          <a:cs typeface="Arial" panose="020B0604020202020204" pitchFamily="34" charset="0"/>
                        </a:rPr>
                        <a:t>Выплаты </a:t>
                      </a:r>
                      <a:endParaRPr lang="ru-RU" sz="1800" b="1" i="0" u="none" strike="noStrike" dirty="0">
                        <a:solidFill>
                          <a:srgbClr val="0070C0"/>
                        </a:solidFill>
                        <a:effectLst/>
                        <a:latin typeface="Arial" panose="020B0604020202020204" pitchFamily="34" charset="0"/>
                        <a:cs typeface="Arial" panose="020B0604020202020204" pitchFamily="34" charset="0"/>
                      </a:endParaRP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400" b="0" i="0" u="none" strike="noStrike" kern="1200" dirty="0" smtClean="0">
                          <a:solidFill>
                            <a:srgbClr val="000000"/>
                          </a:solidFill>
                          <a:effectLst/>
                          <a:latin typeface="Times New Roman Cyr" panose="02020603050405020304" pitchFamily="18" charset="0"/>
                          <a:ea typeface="+mn-ea"/>
                          <a:cs typeface="+mn-cs"/>
                        </a:rPr>
                        <a:t>2630</a:t>
                      </a:r>
                      <a:endParaRPr lang="ru-RU" sz="1400" b="0" i="0" u="none" strike="noStrike" kern="1200" dirty="0">
                        <a:solidFill>
                          <a:srgbClr val="000000"/>
                        </a:solidFill>
                        <a:effectLst/>
                        <a:latin typeface="Times New Roman Cyr" panose="02020603050405020304" pitchFamily="18" charset="0"/>
                        <a:ea typeface="+mn-ea"/>
                        <a:cs typeface="+mn-cs"/>
                      </a:endParaRP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800" b="1" i="0" u="none" strike="noStrike" dirty="0" smtClean="0">
                          <a:solidFill>
                            <a:srgbClr val="0070C0"/>
                          </a:solidFill>
                          <a:effectLst/>
                          <a:latin typeface="Arial" panose="020B0604020202020204" pitchFamily="34" charset="0"/>
                          <a:cs typeface="Arial" panose="020B0604020202020204" pitchFamily="34" charset="0"/>
                        </a:rPr>
                        <a:t>244</a:t>
                      </a:r>
                      <a:endParaRPr lang="ru-RU" sz="1800" b="1" i="0" u="none" strike="noStrike" dirty="0">
                        <a:solidFill>
                          <a:srgbClr val="0070C0"/>
                        </a:solidFill>
                        <a:effectLst/>
                        <a:latin typeface="Arial" panose="020B0604020202020204" pitchFamily="34" charset="0"/>
                        <a:cs typeface="Arial" panose="020B060402020202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marL="0" marR="0" lvl="0" indent="0" algn="ctr" defTabSz="685800" rtl="0" eaLnBrk="1" fontAlgn="ctr" latinLnBrk="0" hangingPunct="1">
                        <a:lnSpc>
                          <a:spcPct val="100000"/>
                        </a:lnSpc>
                        <a:spcBef>
                          <a:spcPts val="0"/>
                        </a:spcBef>
                        <a:spcAft>
                          <a:spcPts val="0"/>
                        </a:spcAft>
                        <a:buClrTx/>
                        <a:buSzTx/>
                        <a:buFontTx/>
                        <a:buNone/>
                        <a:tabLst/>
                        <a:defRPr/>
                      </a:pPr>
                      <a:r>
                        <a:rPr lang="ru-RU" sz="1200" b="1" i="0" u="none" strike="noStrike" dirty="0" smtClean="0">
                          <a:solidFill>
                            <a:srgbClr val="0070C0"/>
                          </a:solidFill>
                          <a:effectLst/>
                          <a:latin typeface="Arial" panose="020B0604020202020204" pitchFamily="34" charset="0"/>
                          <a:cs typeface="Arial" panose="020B0604020202020204" pitchFamily="34" charset="0"/>
                        </a:rPr>
                        <a:t>300 000</a:t>
                      </a:r>
                    </a:p>
                    <a:p>
                      <a:pPr algn="l" fontAlgn="ct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1" i="0" u="none" strike="noStrike" dirty="0" smtClean="0">
                          <a:solidFill>
                            <a:srgbClr val="0070C0"/>
                          </a:solidFill>
                          <a:effectLst/>
                          <a:latin typeface="Arial" panose="020B0604020202020204" pitchFamily="34" charset="0"/>
                          <a:cs typeface="Arial" panose="020B0604020202020204" pitchFamily="34" charset="0"/>
                        </a:rPr>
                        <a:t>30 000</a:t>
                      </a:r>
                    </a:p>
                    <a:p>
                      <a:pPr algn="l" fontAlgn="ct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endParaRPr lang="ru-RU" sz="12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53534269"/>
                  </a:ext>
                </a:extLst>
              </a:tr>
            </a:tbl>
          </a:graphicData>
        </a:graphic>
      </p:graphicFrame>
      <p:sp>
        <p:nvSpPr>
          <p:cNvPr id="3" name="Левая круглая скобка 2"/>
          <p:cNvSpPr/>
          <p:nvPr/>
        </p:nvSpPr>
        <p:spPr>
          <a:xfrm>
            <a:off x="5508104" y="2492896"/>
            <a:ext cx="288032" cy="1368152"/>
          </a:xfrm>
          <a:prstGeom prst="leftBracket">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Выноска со стрелкой вверх 3"/>
          <p:cNvSpPr/>
          <p:nvPr/>
        </p:nvSpPr>
        <p:spPr>
          <a:xfrm>
            <a:off x="3347864" y="4191215"/>
            <a:ext cx="5688632" cy="1944216"/>
          </a:xfrm>
          <a:prstGeom prst="upArrowCallout">
            <a:avLst/>
          </a:prstGeom>
          <a:solidFill>
            <a:srgbClr val="CC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FF0000"/>
                </a:solidFill>
                <a:effectLst/>
                <a:uLnTx/>
                <a:uFillTx/>
                <a:latin typeface="Calibri"/>
                <a:ea typeface="+mn-ea"/>
                <a:cs typeface="+mn-cs"/>
              </a:rPr>
              <a:t>Внесение изменений при ВЕДЕНИИ Плана</a:t>
            </a:r>
            <a:endParaRPr kumimoji="0" lang="ru-RU" sz="1800" b="1" i="0" u="none" strike="noStrike" kern="1200" cap="none" spc="0" normalizeH="0" baseline="0" noProof="0" dirty="0">
              <a:ln>
                <a:noFill/>
              </a:ln>
              <a:solidFill>
                <a:srgbClr val="FF0000"/>
              </a:solidFill>
              <a:effectLst/>
              <a:uLnTx/>
              <a:uFillTx/>
              <a:latin typeface="Calibri"/>
              <a:ea typeface="+mn-ea"/>
              <a:cs typeface="+mn-cs"/>
            </a:endParaRPr>
          </a:p>
        </p:txBody>
      </p:sp>
    </p:spTree>
    <p:extLst>
      <p:ext uri="{BB962C8B-B14F-4D97-AF65-F5344CB8AC3E}">
        <p14:creationId xmlns:p14="http://schemas.microsoft.com/office/powerpoint/2010/main" val="112968262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1" y="24230"/>
          <a:ext cx="9108503" cy="5041470"/>
        </p:xfrm>
        <a:graphic>
          <a:graphicData uri="http://schemas.openxmlformats.org/drawingml/2006/table">
            <a:tbl>
              <a:tblPr/>
              <a:tblGrid>
                <a:gridCol w="4067945">
                  <a:extLst>
                    <a:ext uri="{9D8B030D-6E8A-4147-A177-3AD203B41FA5}">
                      <a16:colId xmlns:a16="http://schemas.microsoft.com/office/drawing/2014/main" val="621189374"/>
                    </a:ext>
                  </a:extLst>
                </a:gridCol>
                <a:gridCol w="576064">
                  <a:extLst>
                    <a:ext uri="{9D8B030D-6E8A-4147-A177-3AD203B41FA5}">
                      <a16:colId xmlns:a16="http://schemas.microsoft.com/office/drawing/2014/main" val="2859817843"/>
                    </a:ext>
                  </a:extLst>
                </a:gridCol>
                <a:gridCol w="864096">
                  <a:extLst>
                    <a:ext uri="{9D8B030D-6E8A-4147-A177-3AD203B41FA5}">
                      <a16:colId xmlns:a16="http://schemas.microsoft.com/office/drawing/2014/main" val="1182471461"/>
                    </a:ext>
                  </a:extLst>
                </a:gridCol>
                <a:gridCol w="904051">
                  <a:extLst>
                    <a:ext uri="{9D8B030D-6E8A-4147-A177-3AD203B41FA5}">
                      <a16:colId xmlns:a16="http://schemas.microsoft.com/office/drawing/2014/main" val="4194387308"/>
                    </a:ext>
                  </a:extLst>
                </a:gridCol>
                <a:gridCol w="764039">
                  <a:extLst>
                    <a:ext uri="{9D8B030D-6E8A-4147-A177-3AD203B41FA5}">
                      <a16:colId xmlns:a16="http://schemas.microsoft.com/office/drawing/2014/main" val="3758763941"/>
                    </a:ext>
                  </a:extLst>
                </a:gridCol>
                <a:gridCol w="419777">
                  <a:extLst>
                    <a:ext uri="{9D8B030D-6E8A-4147-A177-3AD203B41FA5}">
                      <a16:colId xmlns:a16="http://schemas.microsoft.com/office/drawing/2014/main" val="1619980289"/>
                    </a:ext>
                  </a:extLst>
                </a:gridCol>
                <a:gridCol w="766260">
                  <a:extLst>
                    <a:ext uri="{9D8B030D-6E8A-4147-A177-3AD203B41FA5}">
                      <a16:colId xmlns:a16="http://schemas.microsoft.com/office/drawing/2014/main" val="1440497308"/>
                    </a:ext>
                  </a:extLst>
                </a:gridCol>
                <a:gridCol w="746271">
                  <a:extLst>
                    <a:ext uri="{9D8B030D-6E8A-4147-A177-3AD203B41FA5}">
                      <a16:colId xmlns:a16="http://schemas.microsoft.com/office/drawing/2014/main" val="1120528865"/>
                    </a:ext>
                  </a:extLst>
                </a:gridCol>
              </a:tblGrid>
              <a:tr h="233636">
                <a:tc rowSpan="2">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Наименование показателя</a:t>
                      </a:r>
                    </a:p>
                  </a:txBody>
                  <a:tcPr marL="6350" marR="6350" marT="635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Код строки</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900" b="0" i="0" u="none" strike="noStrike" dirty="0">
                          <a:solidFill>
                            <a:srgbClr val="000000"/>
                          </a:solidFill>
                          <a:effectLst/>
                          <a:latin typeface="Arial" panose="020B0604020202020204" pitchFamily="34" charset="0"/>
                          <a:cs typeface="Arial" panose="020B0604020202020204" pitchFamily="34" charset="0"/>
                        </a:rPr>
                        <a:t>Код по бюджетной классификации Российской Федерации</a:t>
                      </a:r>
                      <a:r>
                        <a:rPr lang="ru-RU" sz="900" b="0" i="0" u="none" strike="noStrike" baseline="30000" dirty="0">
                          <a:solidFill>
                            <a:srgbClr val="000000"/>
                          </a:solidFill>
                          <a:effectLst/>
                          <a:latin typeface="Arial" panose="020B0604020202020204" pitchFamily="34" charset="0"/>
                          <a:cs typeface="Arial" panose="020B0604020202020204" pitchFamily="34" charset="0"/>
                        </a:rPr>
                        <a:t>3</a:t>
                      </a:r>
                      <a:endParaRPr lang="ru-RU" sz="900" b="0" i="0" u="none" strike="noStrike" dirty="0">
                        <a:solidFill>
                          <a:srgbClr val="000000"/>
                        </a:solidFill>
                        <a:effectLst/>
                        <a:latin typeface="Arial" panose="020B0604020202020204" pitchFamily="34" charset="0"/>
                        <a:cs typeface="Arial" panose="020B0604020202020204" pitchFamily="34" charset="0"/>
                      </a:endParaRP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5">
                  <a:txBody>
                    <a:bodyPr/>
                    <a:lstStyle/>
                    <a:p>
                      <a:pPr algn="ctr" fontAlgn="ctr"/>
                      <a:r>
                        <a:rPr lang="ru-RU" sz="1000" b="0" i="0" u="none" strike="noStrike">
                          <a:solidFill>
                            <a:srgbClr val="000000"/>
                          </a:solidFill>
                          <a:effectLst/>
                          <a:latin typeface="Arial" panose="020B0604020202020204" pitchFamily="34" charset="0"/>
                          <a:cs typeface="Arial" panose="020B0604020202020204" pitchFamily="34" charset="0"/>
                        </a:rPr>
                        <a:t>Сумма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296194111"/>
                  </a:ext>
                </a:extLst>
              </a:tr>
              <a:tr h="673950">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на 20___ г.</a:t>
                      </a:r>
                      <a:br>
                        <a:rPr lang="ru-RU" sz="1000" b="0" i="0" u="none" strike="noStrike" dirty="0">
                          <a:solidFill>
                            <a:srgbClr val="000000"/>
                          </a:solidFill>
                          <a:effectLst/>
                          <a:latin typeface="Arial" panose="020B0604020202020204" pitchFamily="34" charset="0"/>
                          <a:cs typeface="Arial" panose="020B0604020202020204" pitchFamily="34" charset="0"/>
                        </a:rPr>
                      </a:br>
                      <a:r>
                        <a:rPr lang="ru-RU" sz="1000" b="0" i="0" u="none" strike="noStrike" dirty="0">
                          <a:solidFill>
                            <a:srgbClr val="000000"/>
                          </a:solidFill>
                          <a:effectLst/>
                          <a:latin typeface="Arial" panose="020B0604020202020204" pitchFamily="34" charset="0"/>
                          <a:cs typeface="Arial" panose="020B0604020202020204" pitchFamily="34" charset="0"/>
                        </a:rPr>
                        <a:t>текущий  </a:t>
                      </a:r>
                      <a:br>
                        <a:rPr lang="ru-RU" sz="1000" b="0" i="0" u="none" strike="noStrike" dirty="0">
                          <a:solidFill>
                            <a:srgbClr val="000000"/>
                          </a:solidFill>
                          <a:effectLst/>
                          <a:latin typeface="Arial" panose="020B0604020202020204" pitchFamily="34" charset="0"/>
                          <a:cs typeface="Arial" panose="020B0604020202020204" pitchFamily="34" charset="0"/>
                        </a:rPr>
                      </a:br>
                      <a:r>
                        <a:rPr lang="ru-RU" sz="1000" b="0" i="0" u="none" strike="noStrike" dirty="0">
                          <a:solidFill>
                            <a:srgbClr val="000000"/>
                          </a:solidFill>
                          <a:effectLst/>
                          <a:latin typeface="Arial" panose="020B0604020202020204" pitchFamily="34" charset="0"/>
                          <a:cs typeface="Arial" panose="020B0604020202020204" pitchFamily="34" charset="0"/>
                        </a:rPr>
                        <a:t>финансовый год</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на 20___ г.</a:t>
                      </a:r>
                      <a:br>
                        <a:rPr lang="ru-RU" sz="1000" b="0" i="0" u="none" strike="noStrike" dirty="0">
                          <a:solidFill>
                            <a:srgbClr val="000000"/>
                          </a:solidFill>
                          <a:effectLst/>
                          <a:latin typeface="Arial" panose="020B0604020202020204" pitchFamily="34" charset="0"/>
                          <a:cs typeface="Arial" panose="020B0604020202020204" pitchFamily="34" charset="0"/>
                        </a:rPr>
                      </a:br>
                      <a:r>
                        <a:rPr lang="ru-RU" sz="1000" b="0" i="0" u="none" strike="noStrike" dirty="0">
                          <a:solidFill>
                            <a:srgbClr val="000000"/>
                          </a:solidFill>
                          <a:effectLst/>
                          <a:latin typeface="Arial" panose="020B0604020202020204" pitchFamily="34" charset="0"/>
                          <a:cs typeface="Arial" panose="020B0604020202020204" pitchFamily="34" charset="0"/>
                        </a:rPr>
                        <a:t>первый год планового периода</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на 20___ г.</a:t>
                      </a:r>
                      <a:br>
                        <a:rPr lang="ru-RU" sz="1000" b="0" i="0" u="none" strike="noStrike" dirty="0">
                          <a:solidFill>
                            <a:srgbClr val="000000"/>
                          </a:solidFill>
                          <a:effectLst/>
                          <a:latin typeface="Arial" panose="020B0604020202020204" pitchFamily="34" charset="0"/>
                          <a:cs typeface="Arial" panose="020B0604020202020204" pitchFamily="34" charset="0"/>
                        </a:rPr>
                      </a:br>
                      <a:r>
                        <a:rPr lang="ru-RU" sz="1000" b="0" i="0" u="none" strike="noStrike" dirty="0">
                          <a:solidFill>
                            <a:srgbClr val="000000"/>
                          </a:solidFill>
                          <a:effectLst/>
                          <a:latin typeface="Arial" panose="020B0604020202020204" pitchFamily="34" charset="0"/>
                          <a:cs typeface="Arial" panose="020B0604020202020204" pitchFamily="34" charset="0"/>
                        </a:rPr>
                        <a:t>второй год планового периода</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000" b="0" i="0" u="none" strike="noStrike" dirty="0">
                          <a:solidFill>
                            <a:srgbClr val="000000"/>
                          </a:solidFill>
                          <a:effectLst/>
                          <a:latin typeface="Arial" panose="020B0604020202020204" pitchFamily="34" charset="0"/>
                          <a:cs typeface="Arial" panose="020B0604020202020204" pitchFamily="34" charset="0"/>
                        </a:rPr>
                        <a:t>за пределами </a:t>
                      </a:r>
                      <a:br>
                        <a:rPr lang="ru-RU" sz="1000" b="0" i="0" u="none" strike="noStrike" dirty="0">
                          <a:solidFill>
                            <a:srgbClr val="000000"/>
                          </a:solidFill>
                          <a:effectLst/>
                          <a:latin typeface="Arial" panose="020B0604020202020204" pitchFamily="34" charset="0"/>
                          <a:cs typeface="Arial" panose="020B0604020202020204" pitchFamily="34" charset="0"/>
                        </a:rPr>
                      </a:br>
                      <a:r>
                        <a:rPr lang="ru-RU" sz="1000" b="0" i="0" u="none" strike="noStrike" dirty="0">
                          <a:solidFill>
                            <a:srgbClr val="000000"/>
                          </a:solidFill>
                          <a:effectLst/>
                          <a:latin typeface="Arial" panose="020B0604020202020204" pitchFamily="34" charset="0"/>
                          <a:cs typeface="Arial" panose="020B0604020202020204" pitchFamily="34" charset="0"/>
                        </a:rPr>
                        <a:t> планового периода</a:t>
                      </a:r>
                    </a:p>
                  </a:txBody>
                  <a:tcPr marL="6350" marR="6350" marT="635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356608241"/>
                  </a:ext>
                </a:extLst>
              </a:tr>
              <a:tr h="167140">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1</a:t>
                      </a:r>
                    </a:p>
                  </a:txBody>
                  <a:tcPr marL="6350" marR="6350" marT="635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2</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3</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4</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5</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6</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7</a:t>
                      </a:r>
                    </a:p>
                  </a:txBody>
                  <a:tcPr marL="6350" marR="6350" marT="635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956067690"/>
                  </a:ext>
                </a:extLst>
              </a:tr>
              <a:tr h="206678">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Остаток средств на начало текущего финансового года </a:t>
                      </a:r>
                      <a:r>
                        <a:rPr lang="ru-RU" sz="1100" b="0" i="0" u="none" strike="noStrike" baseline="30000">
                          <a:solidFill>
                            <a:srgbClr val="000000"/>
                          </a:solidFill>
                          <a:effectLst/>
                          <a:latin typeface="Arial" panose="020B0604020202020204" pitchFamily="34" charset="0"/>
                          <a:cs typeface="Arial" panose="020B0604020202020204" pitchFamily="34" charset="0"/>
                        </a:rPr>
                        <a:t>4</a:t>
                      </a:r>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6350" marR="6350" marT="635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0001</a:t>
                      </a:r>
                    </a:p>
                  </a:txBody>
                  <a:tcPr marL="6350" marR="6350" marT="635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х</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r>
                        <a:rPr lang="ru-RU" sz="1200" b="1" i="0" u="none" strike="noStrike" dirty="0" smtClean="0">
                          <a:solidFill>
                            <a:srgbClr val="0070C0"/>
                          </a:solidFill>
                          <a:effectLst/>
                          <a:latin typeface="Arial" panose="020B0604020202020204" pitchFamily="34" charset="0"/>
                          <a:cs typeface="Arial" panose="020B0604020202020204" pitchFamily="34" charset="0"/>
                        </a:rPr>
                        <a:t>100 000</a:t>
                      </a:r>
                      <a:endParaRPr lang="ru-RU" sz="1200" b="1" i="0" u="none" strike="noStrike" dirty="0">
                        <a:solidFill>
                          <a:srgbClr val="0070C0"/>
                        </a:solidFill>
                        <a:effectLst/>
                        <a:latin typeface="Arial" panose="020B0604020202020204" pitchFamily="34" charset="0"/>
                        <a:cs typeface="Arial" panose="020B0604020202020204" pitchFamily="34" charset="0"/>
                      </a:endParaRP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970672015"/>
                  </a:ext>
                </a:extLst>
              </a:tr>
              <a:tr h="215664">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Остаток средств на конец текущего финансового года </a:t>
                      </a:r>
                      <a:r>
                        <a:rPr lang="ru-RU" sz="1100" b="0" i="0" u="none" strike="noStrike" baseline="30000">
                          <a:solidFill>
                            <a:srgbClr val="000000"/>
                          </a:solidFill>
                          <a:effectLst/>
                          <a:latin typeface="Arial" panose="020B0604020202020204" pitchFamily="34" charset="0"/>
                          <a:cs typeface="Arial" panose="020B0604020202020204" pitchFamily="34" charset="0"/>
                        </a:rPr>
                        <a:t>4</a:t>
                      </a:r>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6350" marR="6350" marT="635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0002</a:t>
                      </a:r>
                    </a:p>
                  </a:txBody>
                  <a:tcPr marL="6350" marR="6350" marT="635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х</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147072700"/>
                  </a:ext>
                </a:extLst>
              </a:tr>
              <a:tr h="179720">
                <a:tc>
                  <a:txBody>
                    <a:bodyPr/>
                    <a:lstStyle/>
                    <a:p>
                      <a:pPr algn="l" fontAlgn="b"/>
                      <a:r>
                        <a:rPr lang="ru-RU" sz="1100" b="1" i="0" u="none" strike="noStrike">
                          <a:solidFill>
                            <a:srgbClr val="000000"/>
                          </a:solidFill>
                          <a:effectLst/>
                          <a:latin typeface="Arial" panose="020B0604020202020204" pitchFamily="34" charset="0"/>
                          <a:cs typeface="Arial" panose="020B0604020202020204" pitchFamily="34" charset="0"/>
                        </a:rPr>
                        <a:t>Поступления, всего:</a:t>
                      </a:r>
                    </a:p>
                  </a:txBody>
                  <a:tcPr marL="6350" marR="6350" marT="635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1" i="0" u="none" strike="noStrike">
                          <a:solidFill>
                            <a:srgbClr val="000000"/>
                          </a:solidFill>
                          <a:effectLst/>
                          <a:latin typeface="Arial" panose="020B0604020202020204" pitchFamily="34" charset="0"/>
                          <a:cs typeface="Arial" panose="020B0604020202020204" pitchFamily="34" charset="0"/>
                        </a:rPr>
                        <a:t>1000</a:t>
                      </a:r>
                    </a:p>
                  </a:txBody>
                  <a:tcPr marL="6350" marR="6350" marT="635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1" i="0" u="none" strike="noStrike" dirty="0">
                          <a:solidFill>
                            <a:srgbClr val="000000"/>
                          </a:solidFill>
                          <a:effectLst/>
                          <a:latin typeface="Arial" panose="020B0604020202020204" pitchFamily="34" charset="0"/>
                          <a:cs typeface="Arial" panose="020B0604020202020204" pitchFamily="34" charset="0"/>
                        </a:rPr>
                        <a:t>х</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044720373"/>
                  </a:ext>
                </a:extLst>
              </a:tr>
              <a:tr h="368426">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в том числе:</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доходы от собственности</a:t>
                      </a:r>
                    </a:p>
                  </a:txBody>
                  <a:tcPr marL="57150" marR="6350" marT="635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1100</a:t>
                      </a:r>
                    </a:p>
                  </a:txBody>
                  <a:tcPr marL="6350" marR="6350" marT="635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120</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4099737525"/>
                  </a:ext>
                </a:extLst>
              </a:tr>
              <a:tr h="179720">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безвозмездные денежные поступления, всего</a:t>
                      </a:r>
                    </a:p>
                  </a:txBody>
                  <a:tcPr marL="57150" marR="6350" marT="635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1400</a:t>
                      </a:r>
                    </a:p>
                  </a:txBody>
                  <a:tcPr marL="6350" marR="6350" marT="635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150</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94487327"/>
                  </a:ext>
                </a:extLst>
              </a:tr>
              <a:tr h="350454">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из них:</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целевые субсидии</a:t>
                      </a:r>
                    </a:p>
                  </a:txBody>
                  <a:tcPr marL="171450" marR="6350" marT="635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1410</a:t>
                      </a:r>
                    </a:p>
                  </a:txBody>
                  <a:tcPr marL="6350" marR="6350" marT="635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150</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r>
                        <a:rPr lang="ru-RU" sz="1100" b="0" i="0" u="none" strike="noStrike" dirty="0" smtClean="0">
                          <a:solidFill>
                            <a:srgbClr val="000000"/>
                          </a:solidFill>
                          <a:effectLst/>
                          <a:latin typeface="Arial" panose="020B0604020202020204" pitchFamily="34" charset="0"/>
                          <a:cs typeface="Arial" panose="020B0604020202020204" pitchFamily="34" charset="0"/>
                        </a:rPr>
                        <a:t>    </a:t>
                      </a:r>
                      <a:r>
                        <a:rPr lang="ru-RU" sz="1200" b="1" i="0" u="none" strike="noStrike" kern="1200" dirty="0" smtClean="0">
                          <a:solidFill>
                            <a:srgbClr val="0070C0"/>
                          </a:solidFill>
                          <a:effectLst/>
                          <a:latin typeface="Arial" panose="020B0604020202020204" pitchFamily="34" charset="0"/>
                          <a:ea typeface="+mn-ea"/>
                          <a:cs typeface="Arial" panose="020B0604020202020204" pitchFamily="34" charset="0"/>
                        </a:rPr>
                        <a:t>200 000</a:t>
                      </a:r>
                      <a:endParaRPr lang="ru-RU" sz="1200" b="1" i="0" u="none" strike="noStrike" kern="1200" dirty="0">
                        <a:solidFill>
                          <a:srgbClr val="0070C0"/>
                        </a:solidFill>
                        <a:effectLst/>
                        <a:latin typeface="Arial" panose="020B0604020202020204" pitchFamily="34" charset="0"/>
                        <a:ea typeface="+mn-ea"/>
                        <a:cs typeface="Arial" panose="020B0604020202020204" pitchFamily="34" charset="0"/>
                      </a:endParaRP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930131061"/>
                  </a:ext>
                </a:extLst>
              </a:tr>
              <a:tr h="179720">
                <a:tc>
                  <a:txBody>
                    <a:bodyPr/>
                    <a:lstStyle/>
                    <a:p>
                      <a:pPr algn="l" fontAlgn="b"/>
                      <a:r>
                        <a:rPr lang="ru-RU" sz="1100" b="1" i="0" u="none" strike="noStrike">
                          <a:solidFill>
                            <a:srgbClr val="000000"/>
                          </a:solidFill>
                          <a:effectLst/>
                          <a:latin typeface="Arial" panose="020B0604020202020204" pitchFamily="34" charset="0"/>
                          <a:cs typeface="Arial" panose="020B0604020202020204" pitchFamily="34" charset="0"/>
                        </a:rPr>
                        <a:t>Выплаты, всего</a:t>
                      </a:r>
                    </a:p>
                  </a:txBody>
                  <a:tcPr marL="6350" marR="6350" marT="635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1" i="0" u="none" strike="noStrike">
                          <a:solidFill>
                            <a:srgbClr val="000000"/>
                          </a:solidFill>
                          <a:effectLst/>
                          <a:latin typeface="Arial" panose="020B0604020202020204" pitchFamily="34" charset="0"/>
                          <a:cs typeface="Arial" panose="020B0604020202020204" pitchFamily="34" charset="0"/>
                        </a:rPr>
                        <a:t>2000</a:t>
                      </a:r>
                    </a:p>
                  </a:txBody>
                  <a:tcPr marL="6350" marR="6350" marT="635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1" i="0" u="none" strike="noStrike">
                          <a:solidFill>
                            <a:srgbClr val="000000"/>
                          </a:solidFill>
                          <a:effectLst/>
                          <a:latin typeface="Arial" panose="020B0604020202020204" pitchFamily="34" charset="0"/>
                          <a:cs typeface="Arial" panose="020B0604020202020204" pitchFamily="34" charset="0"/>
                        </a:rPr>
                        <a:t>х</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1" i="0" u="none" strike="noStrike" dirty="0">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100" b="1"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1"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6007317"/>
                  </a:ext>
                </a:extLst>
              </a:tr>
              <a:tr h="368426">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в том числе:</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на выплаты персоналу, всего</a:t>
                      </a:r>
                    </a:p>
                  </a:txBody>
                  <a:tcPr marL="57150" marR="6350" marT="635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2100</a:t>
                      </a:r>
                    </a:p>
                  </a:txBody>
                  <a:tcPr marL="6350" marR="6350" marT="635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х</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1" i="0" u="none" strike="noStrike" dirty="0">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100" b="1"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х</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10410265"/>
                  </a:ext>
                </a:extLst>
              </a:tr>
              <a:tr h="206678">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расходы на закупку товаров, работ, услуг, всего</a:t>
                      </a:r>
                      <a:r>
                        <a:rPr lang="ru-RU" sz="1100" b="0" i="0" u="none" strike="noStrike" baseline="30000">
                          <a:solidFill>
                            <a:srgbClr val="000000"/>
                          </a:solidFill>
                          <a:effectLst/>
                          <a:latin typeface="Arial" panose="020B0604020202020204" pitchFamily="34" charset="0"/>
                          <a:cs typeface="Arial" panose="020B0604020202020204" pitchFamily="34" charset="0"/>
                        </a:rPr>
                        <a:t> 7</a:t>
                      </a:r>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57150" marR="6350" marT="635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2600</a:t>
                      </a:r>
                    </a:p>
                  </a:txBody>
                  <a:tcPr marL="6350" marR="6350" marT="635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х</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1" i="0" u="none" strike="noStrike" dirty="0">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100" b="1"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6485023"/>
                  </a:ext>
                </a:extLst>
              </a:tr>
              <a:tr h="377412">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из них:</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закупку научно-исследовательских, опытно-конструкторских и технологических работ</a:t>
                      </a:r>
                    </a:p>
                  </a:txBody>
                  <a:tcPr marL="171450" marR="6350" marT="635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2610</a:t>
                      </a:r>
                    </a:p>
                  </a:txBody>
                  <a:tcPr marL="6350" marR="6350" marT="635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241</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604257267"/>
                  </a:ext>
                </a:extLst>
              </a:tr>
              <a:tr h="179720">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прочую закупку товаров, работ и услуг</a:t>
                      </a:r>
                    </a:p>
                  </a:txBody>
                  <a:tcPr marL="171450" marR="6350" marT="635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2630</a:t>
                      </a:r>
                    </a:p>
                  </a:txBody>
                  <a:tcPr marL="6350" marR="6350" marT="635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244</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r>
                        <a:rPr lang="ru-RU" sz="1100" b="0" i="0" u="none" strike="noStrike" dirty="0" smtClean="0">
                          <a:solidFill>
                            <a:srgbClr val="000000"/>
                          </a:solidFill>
                          <a:effectLst/>
                          <a:latin typeface="Arial" panose="020B0604020202020204" pitchFamily="34" charset="0"/>
                          <a:cs typeface="Arial" panose="020B0604020202020204" pitchFamily="34" charset="0"/>
                        </a:rPr>
                        <a:t>   </a:t>
                      </a:r>
                      <a:r>
                        <a:rPr lang="ru-RU" sz="1050" b="0" i="0" u="none" strike="noStrike" dirty="0" smtClean="0">
                          <a:solidFill>
                            <a:srgbClr val="000000"/>
                          </a:solidFill>
                          <a:effectLst/>
                          <a:latin typeface="Arial" panose="020B0604020202020204" pitchFamily="34" charset="0"/>
                          <a:cs typeface="Arial" panose="020B0604020202020204" pitchFamily="34" charset="0"/>
                        </a:rPr>
                        <a:t> </a:t>
                      </a:r>
                      <a:r>
                        <a:rPr lang="ru-RU" sz="1100" b="1" i="0" u="none" strike="noStrike" kern="1200" dirty="0" smtClean="0">
                          <a:solidFill>
                            <a:srgbClr val="0070C0"/>
                          </a:solidFill>
                          <a:effectLst/>
                          <a:latin typeface="Arial" panose="020B0604020202020204" pitchFamily="34" charset="0"/>
                          <a:ea typeface="+mn-ea"/>
                          <a:cs typeface="Arial" panose="020B0604020202020204" pitchFamily="34" charset="0"/>
                        </a:rPr>
                        <a:t>200 000</a:t>
                      </a:r>
                      <a:endParaRPr lang="ru-RU" sz="1100" b="0" i="0" u="none" strike="noStrike" dirty="0">
                        <a:solidFill>
                          <a:srgbClr val="000000"/>
                        </a:solidFill>
                        <a:effectLst/>
                        <a:latin typeface="Arial" panose="020B0604020202020204" pitchFamily="34" charset="0"/>
                        <a:cs typeface="Arial" panose="020B0604020202020204" pitchFamily="34" charset="0"/>
                      </a:endParaRP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672689193"/>
                  </a:ext>
                </a:extLst>
              </a:tr>
              <a:tr h="206678">
                <a:tc>
                  <a:txBody>
                    <a:bodyPr/>
                    <a:lstStyle/>
                    <a:p>
                      <a:pPr algn="l" fontAlgn="b"/>
                      <a:r>
                        <a:rPr lang="ru-RU" sz="1100" b="1" i="0" u="none" strike="noStrike">
                          <a:solidFill>
                            <a:srgbClr val="000000"/>
                          </a:solidFill>
                          <a:effectLst/>
                          <a:latin typeface="Arial" panose="020B0604020202020204" pitchFamily="34" charset="0"/>
                          <a:cs typeface="Arial" panose="020B0604020202020204" pitchFamily="34" charset="0"/>
                        </a:rPr>
                        <a:t>Прочие выплаты, всего</a:t>
                      </a:r>
                      <a:r>
                        <a:rPr lang="ru-RU" sz="1100" b="1" i="0" u="none" strike="noStrike" baseline="30000">
                          <a:solidFill>
                            <a:srgbClr val="000000"/>
                          </a:solidFill>
                          <a:effectLst/>
                          <a:latin typeface="Arial" panose="020B0604020202020204" pitchFamily="34" charset="0"/>
                          <a:cs typeface="Arial" panose="020B0604020202020204" pitchFamily="34" charset="0"/>
                        </a:rPr>
                        <a:t> 9</a:t>
                      </a:r>
                      <a:endParaRPr lang="ru-RU" sz="1100" b="1" i="0" u="none" strike="noStrike">
                        <a:solidFill>
                          <a:srgbClr val="000000"/>
                        </a:solidFill>
                        <a:effectLst/>
                        <a:latin typeface="Arial" panose="020B0604020202020204" pitchFamily="34" charset="0"/>
                        <a:cs typeface="Arial" panose="020B0604020202020204" pitchFamily="34" charset="0"/>
                      </a:endParaRPr>
                    </a:p>
                  </a:txBody>
                  <a:tcPr marL="6350" marR="6350" marT="635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1" i="0" u="none" strike="noStrike">
                          <a:solidFill>
                            <a:srgbClr val="000000"/>
                          </a:solidFill>
                          <a:effectLst/>
                          <a:latin typeface="Arial" panose="020B0604020202020204" pitchFamily="34" charset="0"/>
                          <a:cs typeface="Arial" panose="020B0604020202020204" pitchFamily="34" charset="0"/>
                        </a:rPr>
                        <a:t>4000</a:t>
                      </a:r>
                    </a:p>
                  </a:txBody>
                  <a:tcPr marL="6350" marR="6350" marT="635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1" i="0" u="none" strike="noStrike">
                          <a:solidFill>
                            <a:srgbClr val="000000"/>
                          </a:solidFill>
                          <a:effectLst/>
                          <a:latin typeface="Arial" panose="020B0604020202020204" pitchFamily="34" charset="0"/>
                          <a:cs typeface="Arial" panose="020B0604020202020204" pitchFamily="34" charset="0"/>
                        </a:rPr>
                        <a:t>х</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х</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70893148"/>
                  </a:ext>
                </a:extLst>
              </a:tr>
              <a:tr h="404370">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в том числе:</a:t>
                      </a:r>
                      <a:br>
                        <a:rPr lang="ru-RU" sz="1100" b="0" i="0" u="none" strike="noStrike">
                          <a:solidFill>
                            <a:srgbClr val="000000"/>
                          </a:solidFill>
                          <a:effectLst/>
                          <a:latin typeface="Arial" panose="020B0604020202020204" pitchFamily="34" charset="0"/>
                          <a:cs typeface="Arial" panose="020B0604020202020204" pitchFamily="34" charset="0"/>
                        </a:rPr>
                      </a:br>
                      <a:r>
                        <a:rPr lang="ru-RU" sz="1100" b="0" i="0" u="none" strike="noStrike">
                          <a:solidFill>
                            <a:srgbClr val="000000"/>
                          </a:solidFill>
                          <a:effectLst/>
                          <a:latin typeface="Arial" panose="020B0604020202020204" pitchFamily="34" charset="0"/>
                          <a:cs typeface="Arial" panose="020B0604020202020204" pitchFamily="34" charset="0"/>
                        </a:rPr>
                        <a:t>уменьшение остатков денежных средств</a:t>
                      </a:r>
                    </a:p>
                  </a:txBody>
                  <a:tcPr marL="171450" marR="6350" marT="635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4010</a:t>
                      </a:r>
                    </a:p>
                  </a:txBody>
                  <a:tcPr marL="6350" marR="6350" marT="635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610</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r>
                        <a:rPr lang="ru-RU" sz="1050" b="0" i="0" u="none" strike="noStrike" dirty="0" smtClean="0">
                          <a:solidFill>
                            <a:srgbClr val="000000"/>
                          </a:solidFill>
                          <a:effectLst/>
                          <a:latin typeface="Arial" panose="020B0604020202020204" pitchFamily="34" charset="0"/>
                          <a:cs typeface="Arial" panose="020B0604020202020204" pitchFamily="34" charset="0"/>
                        </a:rPr>
                        <a:t>    </a:t>
                      </a:r>
                      <a:r>
                        <a:rPr lang="ru-RU" sz="1100" b="1" i="0" u="none" strike="noStrike" kern="1200" dirty="0" smtClean="0">
                          <a:solidFill>
                            <a:srgbClr val="0070C0"/>
                          </a:solidFill>
                          <a:effectLst/>
                          <a:latin typeface="Arial" panose="020B0604020202020204" pitchFamily="34" charset="0"/>
                          <a:ea typeface="+mn-ea"/>
                          <a:cs typeface="Arial" panose="020B0604020202020204" pitchFamily="34" charset="0"/>
                        </a:rPr>
                        <a:t>100 000</a:t>
                      </a:r>
                      <a:endParaRPr lang="ru-RU" sz="1100" b="0" i="0" u="none" strike="noStrike" dirty="0">
                        <a:solidFill>
                          <a:srgbClr val="000000"/>
                        </a:solidFill>
                        <a:effectLst/>
                        <a:latin typeface="Arial" panose="020B0604020202020204" pitchFamily="34" charset="0"/>
                        <a:cs typeface="Arial" panose="020B0604020202020204" pitchFamily="34" charset="0"/>
                      </a:endParaRP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х</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393911508"/>
                  </a:ext>
                </a:extLst>
              </a:tr>
              <a:tr h="404370">
                <a:tc>
                  <a:txBody>
                    <a:bodyPr/>
                    <a:lstStyle/>
                    <a:p>
                      <a:pPr algn="l" fontAlgn="b"/>
                      <a:r>
                        <a:rPr lang="ru-RU" sz="1100" b="0" i="0" u="none" strike="noStrike">
                          <a:solidFill>
                            <a:srgbClr val="000000"/>
                          </a:solidFill>
                          <a:effectLst/>
                          <a:latin typeface="Arial" panose="020B0604020202020204" pitchFamily="34" charset="0"/>
                          <a:cs typeface="Arial" panose="020B0604020202020204" pitchFamily="34" charset="0"/>
                        </a:rPr>
                        <a:t>перечисление средств в рамках расчетов между головным учреждением и обособленным подразделением</a:t>
                      </a:r>
                      <a:r>
                        <a:rPr lang="ru-RU" sz="1100" b="0" i="0" u="none" strike="noStrike" baseline="30000">
                          <a:solidFill>
                            <a:srgbClr val="000000"/>
                          </a:solidFill>
                          <a:effectLst/>
                          <a:latin typeface="Arial" panose="020B0604020202020204" pitchFamily="34" charset="0"/>
                          <a:cs typeface="Arial" panose="020B0604020202020204" pitchFamily="34" charset="0"/>
                        </a:rPr>
                        <a:t>10</a:t>
                      </a:r>
                      <a:endParaRPr lang="ru-RU" sz="1100" b="0" i="0" u="none" strike="noStrike">
                        <a:solidFill>
                          <a:srgbClr val="000000"/>
                        </a:solidFill>
                        <a:effectLst/>
                        <a:latin typeface="Arial" panose="020B0604020202020204" pitchFamily="34" charset="0"/>
                        <a:cs typeface="Arial" panose="020B0604020202020204" pitchFamily="34" charset="0"/>
                      </a:endParaRPr>
                    </a:p>
                  </a:txBody>
                  <a:tcPr marL="171450" marR="6350" marT="635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4020</a:t>
                      </a:r>
                    </a:p>
                  </a:txBody>
                  <a:tcPr marL="6350" marR="6350" marT="635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100" b="0" i="0" u="none" strike="noStrike">
                          <a:solidFill>
                            <a:srgbClr val="000000"/>
                          </a:solidFill>
                          <a:effectLst/>
                          <a:latin typeface="Arial" panose="020B0604020202020204" pitchFamily="34" charset="0"/>
                          <a:cs typeface="Arial" panose="020B0604020202020204" pitchFamily="34" charset="0"/>
                        </a:rPr>
                        <a:t>610</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350" marR="6350" marT="635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547663677"/>
                  </a:ext>
                </a:extLst>
              </a:tr>
            </a:tbl>
          </a:graphicData>
        </a:graphic>
      </p:graphicFrame>
      <p:sp>
        <p:nvSpPr>
          <p:cNvPr id="3" name="Правая круглая скобка 2"/>
          <p:cNvSpPr/>
          <p:nvPr/>
        </p:nvSpPr>
        <p:spPr>
          <a:xfrm>
            <a:off x="6372200" y="1196752"/>
            <a:ext cx="216024" cy="3312368"/>
          </a:xfrm>
          <a:prstGeom prst="rightBracket">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Стрелка влево 3"/>
          <p:cNvSpPr/>
          <p:nvPr/>
        </p:nvSpPr>
        <p:spPr>
          <a:xfrm>
            <a:off x="7020272" y="2492896"/>
            <a:ext cx="1872208" cy="1080120"/>
          </a:xfrm>
          <a:prstGeom prst="leftArrow">
            <a:avLst/>
          </a:prstGeom>
          <a:solidFill>
            <a:srgbClr val="CC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Возврат остатка</a:t>
            </a:r>
            <a:endParaRPr kumimoji="0" lang="ru-RU" sz="1800" b="0" i="0" u="none" strike="noStrike" kern="1200" cap="none" spc="0" normalizeH="0" baseline="0" noProof="0" dirty="0">
              <a:ln>
                <a:noFill/>
              </a:ln>
              <a:solidFill>
                <a:srgbClr val="FF0000"/>
              </a:solidFill>
              <a:effectLst/>
              <a:uLnTx/>
              <a:uFillTx/>
              <a:latin typeface="Calibri"/>
              <a:ea typeface="+mn-ea"/>
              <a:cs typeface="+mn-cs"/>
            </a:endParaRPr>
          </a:p>
        </p:txBody>
      </p:sp>
    </p:spTree>
    <p:extLst>
      <p:ext uri="{BB962C8B-B14F-4D97-AF65-F5344CB8AC3E}">
        <p14:creationId xmlns:p14="http://schemas.microsoft.com/office/powerpoint/2010/main" val="367829460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0" y="0"/>
            <a:ext cx="9036496" cy="443129"/>
          </a:xfrm>
        </p:spPr>
        <p:txBody>
          <a:bodyPr>
            <a:normAutofit fontScale="90000"/>
          </a:bodyPr>
          <a:lstStyle/>
          <a:p>
            <a:r>
              <a:rPr lang="ru-RU" b="1" dirty="0" smtClean="0">
                <a:solidFill>
                  <a:schemeClr val="accent6">
                    <a:lumMod val="50000"/>
                  </a:schemeClr>
                </a:solidFill>
              </a:rPr>
              <a:t>Статья 1</a:t>
            </a:r>
            <a:endParaRPr lang="ru-RU" dirty="0"/>
          </a:p>
        </p:txBody>
      </p:sp>
      <p:sp>
        <p:nvSpPr>
          <p:cNvPr id="3" name="Объект 2"/>
          <p:cNvSpPr>
            <a:spLocks noGrp="1"/>
          </p:cNvSpPr>
          <p:nvPr>
            <p:ph idx="1"/>
          </p:nvPr>
        </p:nvSpPr>
        <p:spPr>
          <a:xfrm>
            <a:off x="0" y="443129"/>
            <a:ext cx="9135208" cy="4426031"/>
          </a:xfrm>
        </p:spPr>
        <p:txBody>
          <a:bodyPr>
            <a:normAutofit fontScale="92500" lnSpcReduction="10000"/>
          </a:bodyPr>
          <a:lstStyle/>
          <a:p>
            <a:pPr marL="0" indent="0" algn="just">
              <a:buNone/>
            </a:pPr>
            <a:r>
              <a:rPr lang="ru-RU" dirty="0">
                <a:latin typeface="Arial" panose="020B0604020202020204" pitchFamily="34" charset="0"/>
                <a:cs typeface="Arial" panose="020B0604020202020204" pitchFamily="34" charset="0"/>
              </a:rPr>
              <a:t>23) в статье </a:t>
            </a:r>
            <a:r>
              <a:rPr lang="ru-RU" dirty="0" smtClean="0">
                <a:latin typeface="Arial" panose="020B0604020202020204" pitchFamily="34" charset="0"/>
                <a:cs typeface="Arial" panose="020B0604020202020204" pitchFamily="34" charset="0"/>
              </a:rPr>
              <a:t>236.1</a:t>
            </a:r>
            <a:r>
              <a:rPr lang="ru-RU" dirty="0">
                <a:latin typeface="Arial" panose="020B0604020202020204" pitchFamily="34" charset="0"/>
                <a:cs typeface="Arial" panose="020B0604020202020204" pitchFamily="34" charset="0"/>
              </a:rPr>
              <a:t>:</a:t>
            </a:r>
          </a:p>
          <a:p>
            <a:pPr marL="0" indent="0" algn="just">
              <a:buNone/>
            </a:pPr>
            <a:r>
              <a:rPr lang="ru-RU" dirty="0">
                <a:latin typeface="Arial" panose="020B0604020202020204" pitchFamily="34" charset="0"/>
                <a:cs typeface="Arial" panose="020B0604020202020204" pitchFamily="34" charset="0"/>
              </a:rPr>
              <a:t>а) подпункт 2 пункта 6 изложить в следующей редакции:</a:t>
            </a:r>
          </a:p>
          <a:p>
            <a:pPr marL="0" indent="0" algn="just">
              <a:buNone/>
            </a:pPr>
            <a:r>
              <a:rPr lang="ru-RU" dirty="0" smtClean="0">
                <a:latin typeface="Arial" panose="020B0604020202020204" pitchFamily="34" charset="0"/>
                <a:cs typeface="Arial" panose="020B0604020202020204" pitchFamily="34" charset="0"/>
              </a:rPr>
              <a:t>«2</a:t>
            </a:r>
            <a:r>
              <a:rPr lang="ru-RU" dirty="0">
                <a:latin typeface="Arial" panose="020B0604020202020204" pitchFamily="34" charset="0"/>
                <a:cs typeface="Arial" panose="020B0604020202020204" pitchFamily="34" charset="0"/>
              </a:rPr>
              <a:t>) привлечение на единый счет бюджета субъекта </a:t>
            </a:r>
            <a:r>
              <a:rPr lang="ru-RU" dirty="0" smtClean="0">
                <a:latin typeface="Arial" panose="020B0604020202020204" pitchFamily="34" charset="0"/>
                <a:cs typeface="Arial" panose="020B0604020202020204" pitchFamily="34" charset="0"/>
              </a:rPr>
              <a:t>РФ и </a:t>
            </a:r>
            <a:r>
              <a:rPr lang="ru-RU" dirty="0">
                <a:latin typeface="Arial" panose="020B0604020202020204" pitchFamily="34" charset="0"/>
                <a:cs typeface="Arial" panose="020B0604020202020204" pitchFamily="34" charset="0"/>
              </a:rPr>
              <a:t>возврат привлеченных средств в соответствии с пунктами 8, 12 и 13 настоящей статьи</a:t>
            </a:r>
            <a:r>
              <a:rPr lang="ru-RU" dirty="0" smtClean="0">
                <a:latin typeface="Arial" panose="020B0604020202020204" pitchFamily="34" charset="0"/>
                <a:cs typeface="Arial" panose="020B0604020202020204" pitchFamily="34" charset="0"/>
              </a:rPr>
              <a:t>;»;</a:t>
            </a:r>
            <a:endParaRPr lang="ru-RU" dirty="0">
              <a:latin typeface="Arial" panose="020B0604020202020204" pitchFamily="34" charset="0"/>
              <a:cs typeface="Arial" panose="020B0604020202020204" pitchFamily="34" charset="0"/>
            </a:endParaRPr>
          </a:p>
          <a:p>
            <a:pPr marL="0" indent="0" algn="just">
              <a:buNone/>
            </a:pPr>
            <a:r>
              <a:rPr lang="ru-RU" dirty="0">
                <a:latin typeface="Arial" panose="020B0604020202020204" pitchFamily="34" charset="0"/>
                <a:cs typeface="Arial" panose="020B0604020202020204" pitchFamily="34" charset="0"/>
              </a:rPr>
              <a:t>б) </a:t>
            </a:r>
            <a:r>
              <a:rPr lang="ru-RU" sz="1900" dirty="0">
                <a:latin typeface="Arial" panose="020B0604020202020204" pitchFamily="34" charset="0"/>
                <a:cs typeface="Arial" panose="020B0604020202020204" pitchFamily="34" charset="0"/>
              </a:rPr>
              <a:t>в пункте 9 слова "с пунктами 10, 11 и 13" заменить словами "с пунктами 10 и 13";</a:t>
            </a:r>
          </a:p>
          <a:p>
            <a:pPr marL="0" indent="0" algn="just">
              <a:buNone/>
            </a:pPr>
            <a:r>
              <a:rPr lang="ru-RU" b="1" dirty="0">
                <a:latin typeface="Arial" panose="020B0604020202020204" pitchFamily="34" charset="0"/>
                <a:cs typeface="Arial" panose="020B0604020202020204" pitchFamily="34" charset="0"/>
              </a:rPr>
              <a:t>в) пункт 11 признать утратившим силу</a:t>
            </a:r>
            <a:r>
              <a:rPr lang="ru-RU" dirty="0">
                <a:latin typeface="Arial" panose="020B0604020202020204" pitchFamily="34" charset="0"/>
                <a:cs typeface="Arial" panose="020B0604020202020204" pitchFamily="34" charset="0"/>
              </a:rPr>
              <a:t>;</a:t>
            </a:r>
          </a:p>
          <a:p>
            <a:pPr marL="0" indent="0" algn="just">
              <a:buNone/>
            </a:pPr>
            <a:r>
              <a:rPr lang="ru-RU" dirty="0">
                <a:latin typeface="Arial" panose="020B0604020202020204" pitchFamily="34" charset="0"/>
                <a:cs typeface="Arial" panose="020B0604020202020204" pitchFamily="34" charset="0"/>
              </a:rPr>
              <a:t>г) пункт 12 изложить в следующей редакции:</a:t>
            </a:r>
          </a:p>
          <a:p>
            <a:pPr marL="0" indent="0" algn="just">
              <a:buNone/>
            </a:pPr>
            <a:r>
              <a:rPr lang="ru-RU" dirty="0" smtClean="0">
                <a:latin typeface="Arial" panose="020B0604020202020204" pitchFamily="34" charset="0"/>
                <a:cs typeface="Arial" panose="020B0604020202020204" pitchFamily="34" charset="0"/>
              </a:rPr>
              <a:t>«12</a:t>
            </a:r>
            <a:r>
              <a:rPr lang="ru-RU" dirty="0">
                <a:latin typeface="Arial" panose="020B0604020202020204" pitchFamily="34" charset="0"/>
                <a:cs typeface="Arial" panose="020B0604020202020204" pitchFamily="34" charset="0"/>
              </a:rPr>
              <a:t>. Финансовый орган субъекта </a:t>
            </a:r>
            <a:r>
              <a:rPr lang="ru-RU" dirty="0" smtClean="0">
                <a:latin typeface="Arial" panose="020B0604020202020204" pitchFamily="34" charset="0"/>
                <a:cs typeface="Arial" panose="020B0604020202020204" pitchFamily="34" charset="0"/>
              </a:rPr>
              <a:t>РФ, </a:t>
            </a:r>
            <a:r>
              <a:rPr lang="ru-RU" dirty="0">
                <a:latin typeface="Arial" panose="020B0604020202020204" pitchFamily="34" charset="0"/>
                <a:cs typeface="Arial" panose="020B0604020202020204" pitchFamily="34" charset="0"/>
              </a:rPr>
              <a:t>финансовые органы муниципальных образований осуществляют возврат привлеченных в соответствии с пунктами 8 и 10 настоящей статьи средств на казначейские счета, с которых они были ранее перечислены, в том числе в целях проведения операций за счет привлеченных средств, </a:t>
            </a:r>
            <a:r>
              <a:rPr lang="ru-RU" b="1" dirty="0">
                <a:latin typeface="Arial" panose="020B0604020202020204" pitchFamily="34" charset="0"/>
                <a:cs typeface="Arial" panose="020B0604020202020204" pitchFamily="34" charset="0"/>
              </a:rPr>
              <a:t>не позднее второго рабочего дня, следующего за днем приема к исполнению распоряжений</a:t>
            </a:r>
            <a:r>
              <a:rPr lang="ru-RU" dirty="0">
                <a:latin typeface="Arial" panose="020B0604020202020204" pitchFamily="34" charset="0"/>
                <a:cs typeface="Arial" panose="020B0604020202020204" pitchFamily="34" charset="0"/>
              </a:rPr>
              <a:t> получателей указанных средств</a:t>
            </a:r>
            <a:r>
              <a:rPr lang="ru-RU" dirty="0" smtClean="0">
                <a:latin typeface="Arial" panose="020B0604020202020204" pitchFamily="34" charset="0"/>
                <a:cs typeface="Arial" panose="020B0604020202020204" pitchFamily="34" charset="0"/>
              </a:rPr>
              <a:t>.»</a:t>
            </a:r>
            <a:endParaRPr lang="ru-RU" dirty="0">
              <a:latin typeface="Arial" panose="020B0604020202020204" pitchFamily="34" charset="0"/>
              <a:cs typeface="Arial" panose="020B0604020202020204" pitchFamily="34" charset="0"/>
            </a:endParaRPr>
          </a:p>
        </p:txBody>
      </p:sp>
      <p:sp>
        <p:nvSpPr>
          <p:cNvPr id="4" name="Прямоугольник 3"/>
          <p:cNvSpPr/>
          <p:nvPr/>
        </p:nvSpPr>
        <p:spPr>
          <a:xfrm>
            <a:off x="0" y="4725144"/>
            <a:ext cx="9144000" cy="1800493"/>
          </a:xfrm>
          <a:prstGeom prst="rect">
            <a:avLst/>
          </a:prstGeom>
          <a:solidFill>
            <a:schemeClr val="accent6">
              <a:lumMod val="20000"/>
              <a:lumOff val="80000"/>
            </a:schemeClr>
          </a:solidFill>
        </p:spPr>
        <p:txBody>
          <a:bodyPr wrap="square">
            <a:spAutoFit/>
          </a:bodyPr>
          <a:lstStyle/>
          <a:p>
            <a:pPr defTabSz="685800">
              <a:defRPr/>
            </a:pPr>
            <a:r>
              <a:rPr lang="ru-RU" sz="1350" b="1" kern="0" dirty="0">
                <a:solidFill>
                  <a:prstClr val="black"/>
                </a:solidFill>
                <a:latin typeface="Calibri" panose="020F0502020204030204"/>
              </a:rPr>
              <a:t>БК Статья 236.1. Операции по управлению остатками средств на едином счете бюджета</a:t>
            </a:r>
          </a:p>
          <a:p>
            <a:pPr defTabSz="685800">
              <a:defRPr/>
            </a:pPr>
            <a:endParaRPr lang="ru-RU" sz="1350" b="1" kern="0" dirty="0">
              <a:solidFill>
                <a:prstClr val="black"/>
              </a:solidFill>
              <a:latin typeface="Calibri" panose="020F0502020204030204"/>
            </a:endParaRPr>
          </a:p>
          <a:p>
            <a:pPr algn="just" defTabSz="685800">
              <a:defRPr/>
            </a:pPr>
            <a:r>
              <a:rPr lang="ru-RU" sz="1400" kern="0" dirty="0">
                <a:solidFill>
                  <a:prstClr val="black"/>
                </a:solidFill>
                <a:latin typeface="Calibri" panose="020F0502020204030204"/>
              </a:rPr>
              <a:t>11. Финансовые органы субъектов </a:t>
            </a:r>
            <a:r>
              <a:rPr lang="ru-RU" sz="1400" kern="0" dirty="0" smtClean="0">
                <a:solidFill>
                  <a:prstClr val="black"/>
                </a:solidFill>
                <a:latin typeface="Calibri" panose="020F0502020204030204"/>
              </a:rPr>
              <a:t>РФ(за </a:t>
            </a:r>
            <a:r>
              <a:rPr lang="ru-RU" sz="1400" kern="0" dirty="0">
                <a:solidFill>
                  <a:prstClr val="black"/>
                </a:solidFill>
                <a:latin typeface="Calibri" panose="020F0502020204030204"/>
              </a:rPr>
              <a:t>исключением субъектов Российской Федерации, указанных в пункте 12 настоящей статьи), финансовые органы муниципальных образований осуществляют возврат привлеченных средств на казначейские счета, с которых они были ранее перечислены, в том числе в целях проведения операций за счет привлеченных средств, не позднее второго рабочего дня, следующего за днем приема к исполнению распоряжений получателей указанных средств, </a:t>
            </a:r>
            <a:r>
              <a:rPr lang="ru-RU" sz="1400" b="1" kern="0" dirty="0">
                <a:solidFill>
                  <a:prstClr val="black"/>
                </a:solidFill>
                <a:latin typeface="Calibri" panose="020F0502020204030204"/>
              </a:rPr>
              <a:t>а также при завершении текущего финансового года, но не позднее последнего рабочего дня текущего финансового года</a:t>
            </a:r>
            <a:r>
              <a:rPr lang="ru-RU" sz="1400" kern="0" dirty="0">
                <a:solidFill>
                  <a:prstClr val="black"/>
                </a:solidFill>
                <a:latin typeface="Calibri" panose="020F0502020204030204"/>
              </a:rPr>
              <a:t>.</a:t>
            </a:r>
          </a:p>
        </p:txBody>
      </p:sp>
      <p:cxnSp>
        <p:nvCxnSpPr>
          <p:cNvPr id="7" name="Прямая соединительная линия 6"/>
          <p:cNvCxnSpPr/>
          <p:nvPr/>
        </p:nvCxnSpPr>
        <p:spPr>
          <a:xfrm>
            <a:off x="0" y="5085330"/>
            <a:ext cx="9135208" cy="1295998"/>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373162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35496" y="692696"/>
          <a:ext cx="9108504" cy="3542711"/>
        </p:xfrm>
        <a:graphic>
          <a:graphicData uri="http://schemas.openxmlformats.org/drawingml/2006/table">
            <a:tbl>
              <a:tblPr/>
              <a:tblGrid>
                <a:gridCol w="2880320">
                  <a:extLst>
                    <a:ext uri="{9D8B030D-6E8A-4147-A177-3AD203B41FA5}">
                      <a16:colId xmlns:a16="http://schemas.microsoft.com/office/drawing/2014/main" val="216095524"/>
                    </a:ext>
                  </a:extLst>
                </a:gridCol>
                <a:gridCol w="504056">
                  <a:extLst>
                    <a:ext uri="{9D8B030D-6E8A-4147-A177-3AD203B41FA5}">
                      <a16:colId xmlns:a16="http://schemas.microsoft.com/office/drawing/2014/main" val="2331169744"/>
                    </a:ext>
                  </a:extLst>
                </a:gridCol>
                <a:gridCol w="1080120">
                  <a:extLst>
                    <a:ext uri="{9D8B030D-6E8A-4147-A177-3AD203B41FA5}">
                      <a16:colId xmlns:a16="http://schemas.microsoft.com/office/drawing/2014/main" val="2707096966"/>
                    </a:ext>
                  </a:extLst>
                </a:gridCol>
                <a:gridCol w="792088">
                  <a:extLst>
                    <a:ext uri="{9D8B030D-6E8A-4147-A177-3AD203B41FA5}">
                      <a16:colId xmlns:a16="http://schemas.microsoft.com/office/drawing/2014/main" val="1464026748"/>
                    </a:ext>
                  </a:extLst>
                </a:gridCol>
                <a:gridCol w="936104">
                  <a:extLst>
                    <a:ext uri="{9D8B030D-6E8A-4147-A177-3AD203B41FA5}">
                      <a16:colId xmlns:a16="http://schemas.microsoft.com/office/drawing/2014/main" val="2955001383"/>
                    </a:ext>
                  </a:extLst>
                </a:gridCol>
                <a:gridCol w="1152128">
                  <a:extLst>
                    <a:ext uri="{9D8B030D-6E8A-4147-A177-3AD203B41FA5}">
                      <a16:colId xmlns:a16="http://schemas.microsoft.com/office/drawing/2014/main" val="3946184731"/>
                    </a:ext>
                  </a:extLst>
                </a:gridCol>
                <a:gridCol w="1052945">
                  <a:extLst>
                    <a:ext uri="{9D8B030D-6E8A-4147-A177-3AD203B41FA5}">
                      <a16:colId xmlns:a16="http://schemas.microsoft.com/office/drawing/2014/main" val="2043570456"/>
                    </a:ext>
                  </a:extLst>
                </a:gridCol>
                <a:gridCol w="710743">
                  <a:extLst>
                    <a:ext uri="{9D8B030D-6E8A-4147-A177-3AD203B41FA5}">
                      <a16:colId xmlns:a16="http://schemas.microsoft.com/office/drawing/2014/main" val="2446258592"/>
                    </a:ext>
                  </a:extLst>
                </a:gridCol>
              </a:tblGrid>
              <a:tr h="391396">
                <a:tc rowSpan="2">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endParaRPr lang="ru-RU" sz="1200" b="0" i="0" u="none" strike="noStrike" dirty="0" smtClean="0">
                        <a:solidFill>
                          <a:srgbClr val="000000"/>
                        </a:solidFill>
                        <a:effectLst/>
                        <a:latin typeface="Times New Roman Cyr" panose="02020603050405020304" pitchFamily="18" charset="0"/>
                      </a:endParaRPr>
                    </a:p>
                    <a:p>
                      <a:pPr algn="ctr" fontAlgn="ctr"/>
                      <a:endParaRPr lang="ru-RU" sz="1200" b="0" i="0" u="none" strike="noStrike" dirty="0" smtClean="0">
                        <a:solidFill>
                          <a:srgbClr val="000000"/>
                        </a:solidFill>
                        <a:effectLst/>
                        <a:latin typeface="Times New Roman Cyr" panose="02020603050405020304" pitchFamily="18" charset="0"/>
                      </a:endParaRPr>
                    </a:p>
                    <a:p>
                      <a:pPr algn="ctr" fontAlgn="ctr"/>
                      <a:r>
                        <a:rPr lang="ru-RU" sz="1200" b="0" i="0" u="none" strike="noStrike" dirty="0" smtClean="0">
                          <a:solidFill>
                            <a:srgbClr val="000000"/>
                          </a:solidFill>
                          <a:effectLst/>
                          <a:latin typeface="Times New Roman Cyr" panose="02020603050405020304" pitchFamily="18" charset="0"/>
                        </a:rPr>
                        <a:t>Наименование </a:t>
                      </a:r>
                      <a:r>
                        <a:rPr lang="ru-RU" sz="1200" b="0" i="0" u="none" strike="noStrike" dirty="0">
                          <a:solidFill>
                            <a:srgbClr val="000000"/>
                          </a:solidFill>
                          <a:effectLst/>
                          <a:latin typeface="Times New Roman Cyr" panose="02020603050405020304" pitchFamily="18" charset="0"/>
                        </a:rPr>
                        <a:t>показателя</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rowSpan="2">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Times New Roman Cyr" panose="02020603050405020304" pitchFamily="18" charset="0"/>
                        </a:rPr>
                        <a:t>Код строки</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rowSpan="2">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Times New Roman Cyr" panose="02020603050405020304" pitchFamily="18" charset="0"/>
                        </a:rPr>
                        <a:t>Код по бюджетной классификации Российской Федерации</a:t>
                      </a:r>
                      <a:r>
                        <a:rPr lang="ru-RU" sz="1200" b="0" i="0" u="none" strike="noStrike" baseline="30000" dirty="0">
                          <a:solidFill>
                            <a:srgbClr val="000000"/>
                          </a:solidFill>
                          <a:effectLst/>
                          <a:latin typeface="Times New Roman Cyr" panose="02020603050405020304" pitchFamily="18" charset="0"/>
                        </a:rPr>
                        <a:t>3</a:t>
                      </a:r>
                      <a:endParaRPr lang="ru-RU" sz="1200" b="0" i="0" u="none" strike="noStrike" dirty="0">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900" b="0" i="0" u="none" strike="noStrike" dirty="0">
                          <a:solidFill>
                            <a:srgbClr val="000000"/>
                          </a:solidFill>
                          <a:effectLst/>
                          <a:latin typeface="Times New Roman Cyr" panose="02020603050405020304" pitchFamily="18" charset="0"/>
                        </a:rPr>
                        <a:t>Аналитический код</a:t>
                      </a:r>
                      <a:r>
                        <a:rPr lang="ru-RU" sz="900" b="0" i="0" u="none" strike="noStrike" baseline="30000" dirty="0">
                          <a:solidFill>
                            <a:srgbClr val="000000"/>
                          </a:solidFill>
                          <a:effectLst/>
                          <a:latin typeface="Times New Roman Cyr" panose="02020603050405020304" pitchFamily="18" charset="0"/>
                        </a:rPr>
                        <a:t>4</a:t>
                      </a:r>
                      <a:endParaRPr lang="ru-RU" sz="900" b="0" i="0" u="none" strike="noStrike" dirty="0">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gridSpan="4">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Times New Roman Cyr" panose="02020603050405020304" pitchFamily="18" charset="0"/>
                        </a:rPr>
                        <a:t>Сумма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563085323"/>
                  </a:ext>
                </a:extLst>
              </a:tr>
              <a:tr h="1123686">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Times New Roman Cyr" panose="02020603050405020304" pitchFamily="18" charset="0"/>
                        </a:rPr>
                        <a:t>на </a:t>
                      </a:r>
                      <a:r>
                        <a:rPr lang="ru-RU" sz="1200" b="0" i="0" u="none" strike="noStrike" dirty="0" smtClean="0">
                          <a:solidFill>
                            <a:srgbClr val="000000"/>
                          </a:solidFill>
                          <a:effectLst/>
                          <a:latin typeface="Times New Roman Cyr" panose="02020603050405020304" pitchFamily="18" charset="0"/>
                        </a:rPr>
                        <a:t>2022 </a:t>
                      </a:r>
                      <a:r>
                        <a:rPr lang="ru-RU" sz="1200" b="0" i="0" u="none" strike="noStrike" dirty="0">
                          <a:solidFill>
                            <a:srgbClr val="000000"/>
                          </a:solidFill>
                          <a:effectLst/>
                          <a:latin typeface="Times New Roman Cyr" panose="02020603050405020304" pitchFamily="18" charset="0"/>
                        </a:rPr>
                        <a:t>г.</a:t>
                      </a:r>
                      <a:br>
                        <a:rPr lang="ru-RU" sz="1200" b="0" i="0" u="none" strike="noStrike" dirty="0">
                          <a:solidFill>
                            <a:srgbClr val="000000"/>
                          </a:solidFill>
                          <a:effectLst/>
                          <a:latin typeface="Times New Roman Cyr" panose="02020603050405020304" pitchFamily="18" charset="0"/>
                        </a:rPr>
                      </a:br>
                      <a:r>
                        <a:rPr lang="ru-RU" sz="1200" b="0" i="0" u="none" strike="noStrike" dirty="0">
                          <a:solidFill>
                            <a:srgbClr val="000000"/>
                          </a:solidFill>
                          <a:effectLst/>
                          <a:latin typeface="Times New Roman Cyr" panose="02020603050405020304" pitchFamily="18" charset="0"/>
                        </a:rPr>
                        <a:t>текущий  </a:t>
                      </a:r>
                      <a:br>
                        <a:rPr lang="ru-RU" sz="1200" b="0" i="0" u="none" strike="noStrike" dirty="0">
                          <a:solidFill>
                            <a:srgbClr val="000000"/>
                          </a:solidFill>
                          <a:effectLst/>
                          <a:latin typeface="Times New Roman Cyr" panose="02020603050405020304" pitchFamily="18" charset="0"/>
                        </a:rPr>
                      </a:br>
                      <a:r>
                        <a:rPr lang="ru-RU" sz="1200" b="0" i="0" u="none" strike="noStrike" dirty="0">
                          <a:solidFill>
                            <a:srgbClr val="000000"/>
                          </a:solidFill>
                          <a:effectLst/>
                          <a:latin typeface="Times New Roman Cyr" panose="02020603050405020304" pitchFamily="18" charset="0"/>
                        </a:rPr>
                        <a:t>финансовый год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Times New Roman Cyr" panose="02020603050405020304" pitchFamily="18" charset="0"/>
                        </a:rPr>
                        <a:t>на </a:t>
                      </a:r>
                      <a:r>
                        <a:rPr lang="ru-RU" sz="1200" b="0" i="0" u="none" strike="noStrike" dirty="0" smtClean="0">
                          <a:solidFill>
                            <a:srgbClr val="000000"/>
                          </a:solidFill>
                          <a:effectLst/>
                          <a:latin typeface="Times New Roman Cyr" panose="02020603050405020304" pitchFamily="18" charset="0"/>
                        </a:rPr>
                        <a:t>2023 </a:t>
                      </a:r>
                      <a:r>
                        <a:rPr lang="ru-RU" sz="1200" b="0" i="0" u="none" strike="noStrike" dirty="0">
                          <a:solidFill>
                            <a:srgbClr val="000000"/>
                          </a:solidFill>
                          <a:effectLst/>
                          <a:latin typeface="Times New Roman Cyr" panose="02020603050405020304" pitchFamily="18" charset="0"/>
                        </a:rPr>
                        <a:t>г.</a:t>
                      </a:r>
                      <a:br>
                        <a:rPr lang="ru-RU" sz="1200" b="0" i="0" u="none" strike="noStrike" dirty="0">
                          <a:solidFill>
                            <a:srgbClr val="000000"/>
                          </a:solidFill>
                          <a:effectLst/>
                          <a:latin typeface="Times New Roman Cyr" panose="02020603050405020304" pitchFamily="18" charset="0"/>
                        </a:rPr>
                      </a:br>
                      <a:r>
                        <a:rPr lang="ru-RU" sz="1200" b="0" i="0" u="none" strike="noStrike" dirty="0">
                          <a:solidFill>
                            <a:srgbClr val="000000"/>
                          </a:solidFill>
                          <a:effectLst/>
                          <a:latin typeface="Times New Roman Cyr" panose="02020603050405020304" pitchFamily="18" charset="0"/>
                        </a:rPr>
                        <a:t>первый год планового периода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Times New Roman Cyr" panose="02020603050405020304" pitchFamily="18" charset="0"/>
                        </a:rPr>
                        <a:t>на </a:t>
                      </a:r>
                      <a:r>
                        <a:rPr lang="ru-RU" sz="1200" b="0" i="0" u="none" strike="noStrike" dirty="0" smtClean="0">
                          <a:solidFill>
                            <a:srgbClr val="000000"/>
                          </a:solidFill>
                          <a:effectLst/>
                          <a:latin typeface="Times New Roman Cyr" panose="02020603050405020304" pitchFamily="18" charset="0"/>
                        </a:rPr>
                        <a:t>2024 </a:t>
                      </a:r>
                      <a:r>
                        <a:rPr lang="ru-RU" sz="1200" b="0" i="0" u="none" strike="noStrike" dirty="0">
                          <a:solidFill>
                            <a:srgbClr val="000000"/>
                          </a:solidFill>
                          <a:effectLst/>
                          <a:latin typeface="Times New Roman Cyr" panose="02020603050405020304" pitchFamily="18" charset="0"/>
                        </a:rPr>
                        <a:t>г.</a:t>
                      </a:r>
                      <a:br>
                        <a:rPr lang="ru-RU" sz="1200" b="0" i="0" u="none" strike="noStrike" dirty="0">
                          <a:solidFill>
                            <a:srgbClr val="000000"/>
                          </a:solidFill>
                          <a:effectLst/>
                          <a:latin typeface="Times New Roman Cyr" panose="02020603050405020304" pitchFamily="18" charset="0"/>
                        </a:rPr>
                      </a:br>
                      <a:r>
                        <a:rPr lang="ru-RU" sz="1200" b="0" i="0" u="none" strike="noStrike" dirty="0">
                          <a:solidFill>
                            <a:srgbClr val="000000"/>
                          </a:solidFill>
                          <a:effectLst/>
                          <a:latin typeface="Times New Roman Cyr" panose="02020603050405020304" pitchFamily="18" charset="0"/>
                        </a:rPr>
                        <a:t>второй год планового периода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Times New Roman Cyr" panose="02020603050405020304" pitchFamily="18" charset="0"/>
                        </a:rPr>
                        <a:t>за пределами </a:t>
                      </a:r>
                      <a:br>
                        <a:rPr lang="ru-RU" sz="1200" b="0" i="0" u="none" strike="noStrike">
                          <a:solidFill>
                            <a:srgbClr val="000000"/>
                          </a:solidFill>
                          <a:effectLst/>
                          <a:latin typeface="Times New Roman Cyr" panose="02020603050405020304" pitchFamily="18" charset="0"/>
                        </a:rPr>
                      </a:br>
                      <a:r>
                        <a:rPr lang="ru-RU" sz="1200" b="0" i="0" u="none" strike="noStrike">
                          <a:solidFill>
                            <a:srgbClr val="000000"/>
                          </a:solidFill>
                          <a:effectLst/>
                          <a:latin typeface="Times New Roman Cyr" panose="02020603050405020304" pitchFamily="18" charset="0"/>
                        </a:rPr>
                        <a:t> планового периода</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9053551"/>
                  </a:ext>
                </a:extLst>
              </a:tr>
              <a:tr h="303016">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Times New Roman Cyr" panose="02020603050405020304" pitchFamily="18" charset="0"/>
                        </a:rPr>
                        <a:t>1</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Times New Roman Cyr" panose="02020603050405020304" pitchFamily="18" charset="0"/>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Times New Roman Cyr" panose="02020603050405020304" pitchFamily="18"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Times New Roman Cyr" panose="02020603050405020304" pitchFamily="18"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Times New Roman Cyr" panose="02020603050405020304" pitchFamily="18"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Times New Roman Cyr" panose="02020603050405020304" pitchFamily="18"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Times New Roman Cyr" panose="02020603050405020304" pitchFamily="18"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Times New Roman Cyr" panose="02020603050405020304" pitchFamily="18" charset="0"/>
                        </a:rPr>
                        <a:t>8</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152142"/>
                  </a:ext>
                </a:extLst>
              </a:tr>
              <a:tr h="366144">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l" fontAlgn="b"/>
                      <a:r>
                        <a:rPr lang="ru-RU" sz="1400" b="0" i="0" u="none" strike="noStrike" dirty="0">
                          <a:solidFill>
                            <a:srgbClr val="000000"/>
                          </a:solidFill>
                          <a:effectLst/>
                          <a:latin typeface="Times New Roman Cyr" panose="02020603050405020304" pitchFamily="18" charset="0"/>
                        </a:rPr>
                        <a:t>Остаток средств на начало текущего финансового года </a:t>
                      </a:r>
                      <a:r>
                        <a:rPr lang="ru-RU" sz="1400" b="1" i="0" u="none" strike="noStrike" baseline="30000" dirty="0">
                          <a:solidFill>
                            <a:srgbClr val="FF0000"/>
                          </a:solidFill>
                          <a:effectLst/>
                          <a:latin typeface="Times New Roman Cyr" panose="02020603050405020304" pitchFamily="18" charset="0"/>
                        </a:rPr>
                        <a:t>5</a:t>
                      </a:r>
                      <a:endParaRPr lang="ru-RU" sz="1400" b="1" i="0" u="none" strike="noStrike" dirty="0">
                        <a:solidFill>
                          <a:srgbClr val="FF0000"/>
                        </a:solidFill>
                        <a:effectLst/>
                        <a:latin typeface="Times New Roman Cyr" panose="02020603050405020304" pitchFamily="18" charset="0"/>
                      </a:endParaRP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400" b="0" i="0" u="none" strike="noStrike" dirty="0">
                          <a:solidFill>
                            <a:srgbClr val="000000"/>
                          </a:solidFill>
                          <a:effectLst/>
                          <a:latin typeface="Times New Roman Cyr" panose="02020603050405020304" pitchFamily="18" charset="0"/>
                        </a:rPr>
                        <a:t>0001</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400" b="0" i="0" u="none" strike="noStrike" dirty="0">
                          <a:solidFill>
                            <a:srgbClr val="000000"/>
                          </a:solidFill>
                          <a:effectLst/>
                          <a:latin typeface="Times New Roman Cyr" panose="02020603050405020304" pitchFamily="18" charset="0"/>
                        </a:rPr>
                        <a:t>х</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400" b="0" i="0" u="none" strike="noStrike" dirty="0">
                          <a:solidFill>
                            <a:srgbClr val="000000"/>
                          </a:solidFill>
                          <a:effectLst/>
                          <a:latin typeface="Times New Roman Cyr" panose="02020603050405020304" pitchFamily="18" charset="0"/>
                        </a:rPr>
                        <a:t>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800" b="1" i="0" u="none" strike="noStrike" kern="1200" dirty="0">
                          <a:solidFill>
                            <a:srgbClr val="0070C0"/>
                          </a:solidFill>
                          <a:effectLst/>
                          <a:latin typeface="Times New Roman Cyr" panose="02020603050405020304" pitchFamily="18" charset="0"/>
                          <a:ea typeface="+mn-ea"/>
                          <a:cs typeface="+mn-cs"/>
                        </a:rPr>
                        <a:t> </a:t>
                      </a:r>
                      <a:r>
                        <a:rPr lang="ru-RU" sz="1800" b="1" i="0" u="none" strike="noStrike" kern="1200" dirty="0" smtClean="0">
                          <a:solidFill>
                            <a:srgbClr val="0070C0"/>
                          </a:solidFill>
                          <a:effectLst/>
                          <a:latin typeface="Times New Roman Cyr" panose="02020603050405020304" pitchFamily="18" charset="0"/>
                          <a:ea typeface="+mn-ea"/>
                          <a:cs typeface="+mn-cs"/>
                        </a:rPr>
                        <a:t>0</a:t>
                      </a:r>
                      <a:endParaRPr lang="ru-RU" sz="1800" b="1" i="0" u="none" strike="noStrike" kern="1200" dirty="0">
                        <a:solidFill>
                          <a:srgbClr val="0070C0"/>
                        </a:solidFill>
                        <a:effectLst/>
                        <a:latin typeface="Times New Roman Cyr" panose="02020603050405020304" pitchFamily="18" charset="0"/>
                        <a:ea typeface="+mn-ea"/>
                        <a:cs typeface="+mn-cs"/>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smtClean="0">
                          <a:solidFill>
                            <a:srgbClr val="000000"/>
                          </a:solidFill>
                          <a:effectLst/>
                          <a:latin typeface="Times New Roman Cyr" panose="02020603050405020304" pitchFamily="18" charset="0"/>
                        </a:rPr>
                        <a:t>0</a:t>
                      </a:r>
                      <a:r>
                        <a:rPr lang="ru-RU" sz="1200" b="0" i="0" u="none" strike="noStrike" dirty="0">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smtClean="0">
                          <a:solidFill>
                            <a:srgbClr val="000000"/>
                          </a:solidFill>
                          <a:effectLst/>
                          <a:latin typeface="Times New Roman Cyr" panose="02020603050405020304" pitchFamily="18" charset="0"/>
                        </a:rPr>
                        <a:t>0</a:t>
                      </a:r>
                      <a:r>
                        <a:rPr lang="ru-RU" sz="1200" b="0" i="0" u="none" strike="noStrike" dirty="0">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Times New Roman Cyr" panose="02020603050405020304" pitchFamily="18" charset="0"/>
                        </a:rPr>
                        <a:t> </a:t>
                      </a:r>
                      <a:r>
                        <a:rPr lang="ru-RU" sz="1200" b="0" i="0" u="none" strike="noStrike" dirty="0" smtClean="0">
                          <a:solidFill>
                            <a:srgbClr val="000000"/>
                          </a:solidFill>
                          <a:effectLst/>
                          <a:latin typeface="Times New Roman Cyr" panose="02020603050405020304" pitchFamily="18" charset="0"/>
                        </a:rPr>
                        <a:t>0</a:t>
                      </a:r>
                      <a:endParaRPr lang="ru-RU" sz="1200" b="0" i="0" u="none" strike="noStrike" dirty="0">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243"/>
                  </a:ext>
                </a:extLst>
              </a:tr>
              <a:tr h="353519">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l" fontAlgn="b"/>
                      <a:r>
                        <a:rPr lang="ru-RU" sz="1400" b="0" i="0" u="none" strike="noStrike" dirty="0">
                          <a:solidFill>
                            <a:srgbClr val="000000"/>
                          </a:solidFill>
                          <a:effectLst/>
                          <a:latin typeface="Times New Roman Cyr" panose="02020603050405020304" pitchFamily="18" charset="0"/>
                        </a:rPr>
                        <a:t>Остаток средств на конец текущего финансового года </a:t>
                      </a:r>
                      <a:r>
                        <a:rPr lang="ru-RU" sz="1400" b="1" i="0" u="none" strike="noStrike" baseline="30000" dirty="0">
                          <a:solidFill>
                            <a:srgbClr val="FF0000"/>
                          </a:solidFill>
                          <a:effectLst/>
                          <a:latin typeface="Times New Roman Cyr" panose="02020603050405020304" pitchFamily="18" charset="0"/>
                        </a:rPr>
                        <a:t>5</a:t>
                      </a:r>
                      <a:endParaRPr lang="ru-RU" sz="1400" b="1" i="0" u="none" strike="noStrike" dirty="0">
                        <a:solidFill>
                          <a:srgbClr val="FF0000"/>
                        </a:solidFill>
                        <a:effectLst/>
                        <a:latin typeface="Times New Roman Cyr" panose="02020603050405020304" pitchFamily="18" charset="0"/>
                      </a:endParaRP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400" b="0" i="0" u="none" strike="noStrike" dirty="0">
                          <a:solidFill>
                            <a:srgbClr val="000000"/>
                          </a:solidFill>
                          <a:effectLst/>
                          <a:latin typeface="Times New Roman Cyr" panose="02020603050405020304" pitchFamily="18" charset="0"/>
                        </a:rPr>
                        <a:t>0002</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400" b="0" i="0" u="none" strike="noStrike">
                          <a:solidFill>
                            <a:srgbClr val="000000"/>
                          </a:solidFill>
                          <a:effectLst/>
                          <a:latin typeface="Times New Roman Cyr" panose="02020603050405020304" pitchFamily="18" charset="0"/>
                        </a:rPr>
                        <a:t>х</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400" b="0" i="0" u="none" strike="noStrike" dirty="0">
                          <a:solidFill>
                            <a:srgbClr val="000000"/>
                          </a:solidFill>
                          <a:effectLst/>
                          <a:latin typeface="Times New Roman Cyr" panose="02020603050405020304" pitchFamily="18" charset="0"/>
                        </a:rPr>
                        <a:t>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l" fontAlgn="ctr"/>
                      <a:r>
                        <a:rPr lang="ru-RU" sz="1400" b="0" i="0" u="none" strike="noStrike" dirty="0">
                          <a:solidFill>
                            <a:srgbClr val="000000"/>
                          </a:solidFill>
                          <a:effectLst/>
                          <a:latin typeface="Times New Roman Cyr" panose="02020603050405020304" pitchFamily="18" charset="0"/>
                        </a:rPr>
                        <a:t> </a:t>
                      </a:r>
                      <a:r>
                        <a:rPr lang="ru-RU" sz="1400" b="0" i="0" u="none" strike="noStrike" dirty="0" smtClean="0">
                          <a:solidFill>
                            <a:srgbClr val="000000"/>
                          </a:solidFill>
                          <a:effectLst/>
                          <a:latin typeface="Times New Roman Cyr" panose="02020603050405020304" pitchFamily="18" charset="0"/>
                        </a:rPr>
                        <a:t>         0</a:t>
                      </a:r>
                      <a:endParaRPr lang="ru-RU" sz="1400" b="0" i="0" u="none" strike="noStrike" dirty="0">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Times New Roman Cyr" panose="02020603050405020304" pitchFamily="18" charset="0"/>
                        </a:rPr>
                        <a:t> </a:t>
                      </a:r>
                      <a:r>
                        <a:rPr lang="ru-RU" sz="1200" b="0" i="0" u="none" strike="noStrike" dirty="0" smtClean="0">
                          <a:solidFill>
                            <a:srgbClr val="000000"/>
                          </a:solidFill>
                          <a:effectLst/>
                          <a:latin typeface="Times New Roman Cyr" panose="02020603050405020304" pitchFamily="18" charset="0"/>
                        </a:rPr>
                        <a:t>0</a:t>
                      </a:r>
                      <a:endParaRPr lang="ru-RU" sz="1200" b="0" i="0" u="none" strike="noStrike" dirty="0">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Times New Roman Cyr" panose="02020603050405020304" pitchFamily="18" charset="0"/>
                        </a:rPr>
                        <a:t> </a:t>
                      </a:r>
                      <a:r>
                        <a:rPr lang="ru-RU" sz="1200" b="0" i="0" u="none" strike="noStrike" dirty="0" smtClean="0">
                          <a:solidFill>
                            <a:srgbClr val="000000"/>
                          </a:solidFill>
                          <a:effectLst/>
                          <a:latin typeface="Times New Roman Cyr" panose="02020603050405020304" pitchFamily="18" charset="0"/>
                        </a:rPr>
                        <a:t>0</a:t>
                      </a:r>
                      <a:endParaRPr lang="ru-RU" sz="1200" b="0" i="0" u="none" strike="noStrike" dirty="0">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smtClean="0">
                          <a:solidFill>
                            <a:srgbClr val="000000"/>
                          </a:solidFill>
                          <a:effectLst/>
                          <a:latin typeface="Times New Roman Cyr" panose="02020603050405020304" pitchFamily="18" charset="0"/>
                        </a:rPr>
                        <a:t>0</a:t>
                      </a:r>
                      <a:r>
                        <a:rPr lang="ru-RU" sz="1200" b="0" i="0" u="none" strike="noStrike" dirty="0">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851817065"/>
                  </a:ext>
                </a:extLst>
              </a:tr>
              <a:tr h="353519">
                <a:tc>
                  <a:txBody>
                    <a:bodyPr/>
                    <a:lstStyle/>
                    <a:p>
                      <a:r>
                        <a:rPr lang="ru-RU" sz="1800" b="1" i="0" u="none" strike="noStrike" kern="1200" dirty="0" smtClean="0">
                          <a:solidFill>
                            <a:srgbClr val="0070C0"/>
                          </a:solidFill>
                          <a:effectLst/>
                          <a:latin typeface="Times New Roman Cyr" panose="02020603050405020304" pitchFamily="18" charset="0"/>
                          <a:ea typeface="+mn-ea"/>
                          <a:cs typeface="+mn-cs"/>
                        </a:rPr>
                        <a:t>Поступления</a:t>
                      </a:r>
                      <a:endParaRPr lang="ru-RU" sz="1800" b="1" i="0" u="none" strike="noStrike" kern="1200" dirty="0">
                        <a:solidFill>
                          <a:srgbClr val="0070C0"/>
                        </a:solidFill>
                        <a:effectLst/>
                        <a:latin typeface="Times New Roman Cyr" panose="02020603050405020304" pitchFamily="18" charset="0"/>
                        <a:ea typeface="+mn-ea"/>
                        <a:cs typeface="+mn-cs"/>
                      </a:endParaRP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r>
                        <a:rPr lang="ru-RU" dirty="0" smtClean="0"/>
                        <a:t> 1410</a:t>
                      </a:r>
                      <a:endParaRPr lang="ru-RU" dirty="0"/>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r>
                        <a:rPr lang="ru-RU" sz="1800" b="1" i="0" u="none" strike="noStrike" kern="1200" dirty="0" smtClean="0">
                          <a:solidFill>
                            <a:srgbClr val="0070C0"/>
                          </a:solidFill>
                          <a:effectLst/>
                          <a:latin typeface="Times New Roman Cyr" panose="02020603050405020304" pitchFamily="18" charset="0"/>
                          <a:ea typeface="+mn-ea"/>
                          <a:cs typeface="+mn-cs"/>
                        </a:rPr>
                        <a:t>150</a:t>
                      </a:r>
                      <a:endParaRPr lang="ru-RU" sz="1800" b="1" i="0" u="none" strike="noStrike" kern="1200" dirty="0">
                        <a:solidFill>
                          <a:srgbClr val="0070C0"/>
                        </a:solidFill>
                        <a:effectLst/>
                        <a:latin typeface="Times New Roman Cyr" panose="02020603050405020304" pitchFamily="18" charset="0"/>
                        <a:ea typeface="+mn-ea"/>
                        <a:cs typeface="+mn-cs"/>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endParaRPr lang="ru-RU" sz="1200" b="0" i="0" u="none" strike="noStrike">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1" i="0" u="none" strike="noStrike" dirty="0" smtClean="0">
                          <a:solidFill>
                            <a:srgbClr val="0070C0"/>
                          </a:solidFill>
                          <a:effectLst/>
                          <a:latin typeface="Times New Roman Cyr" panose="02020603050405020304" pitchFamily="18" charset="0"/>
                        </a:rPr>
                        <a:t> 100 000</a:t>
                      </a:r>
                      <a:endParaRPr lang="ru-RU" sz="1200" b="1" i="0" u="none" strike="noStrike" dirty="0">
                        <a:solidFill>
                          <a:srgbClr val="0070C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1" i="0" u="none" strike="noStrike" kern="1200" dirty="0" smtClean="0">
                          <a:solidFill>
                            <a:srgbClr val="0070C0"/>
                          </a:solidFill>
                          <a:effectLst/>
                          <a:latin typeface="Times New Roman Cyr" panose="02020603050405020304" pitchFamily="18" charset="0"/>
                          <a:ea typeface="+mn-ea"/>
                          <a:cs typeface="+mn-cs"/>
                        </a:rPr>
                        <a:t>30 000</a:t>
                      </a:r>
                      <a:endParaRPr lang="ru-RU" sz="1200" b="1" i="0" u="none" strike="noStrike" kern="1200" dirty="0">
                        <a:solidFill>
                          <a:srgbClr val="0070C0"/>
                        </a:solidFill>
                        <a:effectLst/>
                        <a:latin typeface="Times New Roman Cyr" panose="02020603050405020304" pitchFamily="18" charset="0"/>
                        <a:ea typeface="+mn-ea"/>
                        <a:cs typeface="+mn-cs"/>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1" i="0" u="none" strike="noStrike" kern="1200" dirty="0" smtClean="0">
                          <a:solidFill>
                            <a:srgbClr val="0070C0"/>
                          </a:solidFill>
                          <a:effectLst/>
                          <a:latin typeface="Times New Roman Cyr" panose="02020603050405020304" pitchFamily="18" charset="0"/>
                          <a:ea typeface="+mn-ea"/>
                          <a:cs typeface="+mn-cs"/>
                        </a:rPr>
                        <a:t>50 000</a:t>
                      </a:r>
                      <a:endParaRPr lang="ru-RU" sz="1200" b="1" i="0" u="none" strike="noStrike" kern="1200" dirty="0">
                        <a:solidFill>
                          <a:srgbClr val="0070C0"/>
                        </a:solidFill>
                        <a:effectLst/>
                        <a:latin typeface="Times New Roman Cyr" panose="02020603050405020304" pitchFamily="18" charset="0"/>
                        <a:ea typeface="+mn-ea"/>
                        <a:cs typeface="+mn-cs"/>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smtClean="0">
                          <a:solidFill>
                            <a:srgbClr val="000000"/>
                          </a:solidFill>
                          <a:effectLst/>
                          <a:latin typeface="Times New Roman Cyr" panose="02020603050405020304" pitchFamily="18" charset="0"/>
                        </a:rPr>
                        <a:t>0</a:t>
                      </a:r>
                      <a:endParaRPr lang="ru-RU" sz="1200" b="0" i="0" u="none" strike="noStrike" dirty="0">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80249780"/>
                  </a:ext>
                </a:extLst>
              </a:tr>
              <a:tr h="517654">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l" fontAlgn="b"/>
                      <a:r>
                        <a:rPr lang="ru-RU" sz="1800" b="1" i="0" u="none" strike="noStrike" dirty="0" smtClean="0">
                          <a:solidFill>
                            <a:srgbClr val="0070C0"/>
                          </a:solidFill>
                          <a:effectLst/>
                          <a:latin typeface="Times New Roman Cyr" panose="02020603050405020304" pitchFamily="18" charset="0"/>
                        </a:rPr>
                        <a:t>Выплаты </a:t>
                      </a:r>
                      <a:endParaRPr lang="ru-RU" sz="1800" b="1" i="0" u="none" strike="noStrike" dirty="0">
                        <a:solidFill>
                          <a:srgbClr val="0070C0"/>
                        </a:solidFill>
                        <a:effectLst/>
                        <a:latin typeface="Times New Roman Cyr" panose="02020603050405020304" pitchFamily="18" charset="0"/>
                      </a:endParaRP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400" b="0" i="0" u="none" strike="noStrike" kern="1200" dirty="0" smtClean="0">
                          <a:solidFill>
                            <a:srgbClr val="000000"/>
                          </a:solidFill>
                          <a:effectLst/>
                          <a:latin typeface="Times New Roman Cyr" panose="02020603050405020304" pitchFamily="18" charset="0"/>
                          <a:ea typeface="+mn-ea"/>
                          <a:cs typeface="+mn-cs"/>
                        </a:rPr>
                        <a:t>2630</a:t>
                      </a:r>
                      <a:endParaRPr lang="ru-RU" sz="1400" b="0" i="0" u="none" strike="noStrike" kern="1200" dirty="0">
                        <a:solidFill>
                          <a:srgbClr val="000000"/>
                        </a:solidFill>
                        <a:effectLst/>
                        <a:latin typeface="Times New Roman Cyr" panose="02020603050405020304" pitchFamily="18" charset="0"/>
                        <a:ea typeface="+mn-ea"/>
                        <a:cs typeface="+mn-cs"/>
                      </a:endParaRP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800" b="1" i="0" u="none" strike="noStrike" dirty="0" smtClean="0">
                          <a:solidFill>
                            <a:srgbClr val="0070C0"/>
                          </a:solidFill>
                          <a:effectLst/>
                          <a:latin typeface="Times New Roman Cyr" panose="02020603050405020304" pitchFamily="18" charset="0"/>
                        </a:rPr>
                        <a:t>244</a:t>
                      </a:r>
                      <a:endParaRPr lang="ru-RU" sz="1800" b="1" i="0" u="none" strike="noStrike" dirty="0">
                        <a:solidFill>
                          <a:srgbClr val="0070C0"/>
                        </a:solidFill>
                        <a:effectLst/>
                        <a:latin typeface="Times New Roman Cyr" panose="02020603050405020304" pitchFamily="18"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endParaRPr lang="ru-RU" sz="1200" b="0" i="0" u="none" strike="noStrike" dirty="0">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marL="0" marR="0" lvl="0" indent="0" algn="ctr" defTabSz="685800" rtl="0" eaLnBrk="1" fontAlgn="ctr" latinLnBrk="0" hangingPunct="1">
                        <a:lnSpc>
                          <a:spcPct val="100000"/>
                        </a:lnSpc>
                        <a:spcBef>
                          <a:spcPts val="0"/>
                        </a:spcBef>
                        <a:spcAft>
                          <a:spcPts val="0"/>
                        </a:spcAft>
                        <a:buClrTx/>
                        <a:buSzTx/>
                        <a:buFontTx/>
                        <a:buNone/>
                        <a:tabLst/>
                        <a:defRPr/>
                      </a:pPr>
                      <a:r>
                        <a:rPr lang="ru-RU" sz="1200" b="1" i="0" u="none" strike="noStrike" dirty="0" smtClean="0">
                          <a:solidFill>
                            <a:srgbClr val="0070C0"/>
                          </a:solidFill>
                          <a:effectLst/>
                          <a:latin typeface="Times New Roman Cyr" panose="02020603050405020304" pitchFamily="18" charset="0"/>
                        </a:rPr>
                        <a:t>100 000</a:t>
                      </a:r>
                    </a:p>
                    <a:p>
                      <a:pPr algn="l" fontAlgn="ctr"/>
                      <a:endParaRPr lang="ru-RU" sz="1200" b="0" i="0" u="none" strike="noStrike" dirty="0">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1" i="0" u="none" strike="noStrike" dirty="0" smtClean="0">
                          <a:solidFill>
                            <a:srgbClr val="0070C0"/>
                          </a:solidFill>
                          <a:effectLst/>
                          <a:latin typeface="Times New Roman Cyr" panose="02020603050405020304" pitchFamily="18" charset="0"/>
                        </a:rPr>
                        <a:t>30 000</a:t>
                      </a:r>
                    </a:p>
                    <a:p>
                      <a:pPr algn="l" fontAlgn="ctr"/>
                      <a:endParaRPr lang="ru-RU" sz="1200" b="0" i="0" u="none" strike="noStrike" dirty="0">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1" i="0" u="none" strike="noStrike" dirty="0" smtClean="0">
                          <a:solidFill>
                            <a:srgbClr val="0070C0"/>
                          </a:solidFill>
                          <a:effectLst/>
                          <a:latin typeface="Times New Roman Cyr" panose="02020603050405020304" pitchFamily="18" charset="0"/>
                        </a:rPr>
                        <a:t>50 000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smtClean="0">
                          <a:solidFill>
                            <a:srgbClr val="000000"/>
                          </a:solidFill>
                          <a:effectLst/>
                          <a:latin typeface="Times New Roman Cyr" panose="02020603050405020304" pitchFamily="18" charset="0"/>
                        </a:rPr>
                        <a:t>0</a:t>
                      </a:r>
                      <a:endParaRPr lang="ru-RU" sz="1200" b="0" i="0" u="none" strike="noStrike" dirty="0">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53534269"/>
                  </a:ext>
                </a:extLst>
              </a:tr>
            </a:tbl>
          </a:graphicData>
        </a:graphic>
      </p:graphicFrame>
      <p:sp>
        <p:nvSpPr>
          <p:cNvPr id="3" name="Выноска со стрелкой вверх 2"/>
          <p:cNvSpPr/>
          <p:nvPr/>
        </p:nvSpPr>
        <p:spPr>
          <a:xfrm>
            <a:off x="1547664" y="4293096"/>
            <a:ext cx="6912768" cy="2564904"/>
          </a:xfrm>
          <a:prstGeom prst="upArrowCallout">
            <a:avLst/>
          </a:prstGeom>
          <a:solidFill>
            <a:srgbClr val="D6F3F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0070C0"/>
                </a:solidFill>
                <a:effectLst/>
                <a:uLnTx/>
                <a:uFillTx/>
                <a:latin typeface="Calibri"/>
                <a:ea typeface="+mn-ea"/>
                <a:cs typeface="+mn-cs"/>
              </a:rPr>
              <a:t>При составлении Плана в 2022 году на очередную «трехлетку»</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0070C0"/>
                </a:solidFill>
                <a:effectLst/>
                <a:uLnTx/>
                <a:uFillTx/>
                <a:latin typeface="Calibri"/>
                <a:ea typeface="+mn-ea"/>
                <a:cs typeface="+mn-cs"/>
              </a:rPr>
              <a:t>2023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0070C0"/>
                </a:solidFill>
                <a:effectLst/>
                <a:uLnTx/>
                <a:uFillTx/>
                <a:latin typeface="Calibri"/>
                <a:ea typeface="+mn-ea"/>
                <a:cs typeface="+mn-cs"/>
              </a:rPr>
              <a:t>2024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0070C0"/>
                </a:solidFill>
                <a:effectLst/>
                <a:uLnTx/>
                <a:uFillTx/>
                <a:latin typeface="Calibri"/>
                <a:ea typeface="+mn-ea"/>
                <a:cs typeface="+mn-cs"/>
              </a:rPr>
              <a:t>2025</a:t>
            </a:r>
            <a:endParaRPr kumimoji="0" lang="ru-RU" sz="1800" b="1" i="0" u="none" strike="noStrike" kern="1200" cap="none" spc="0" normalizeH="0" baseline="0" noProof="0" dirty="0">
              <a:ln>
                <a:noFill/>
              </a:ln>
              <a:solidFill>
                <a:srgbClr val="0070C0"/>
              </a:solidFill>
              <a:effectLst/>
              <a:uLnTx/>
              <a:uFillTx/>
              <a:latin typeface="Calibri"/>
              <a:ea typeface="+mn-ea"/>
              <a:cs typeface="+mn-cs"/>
            </a:endParaRPr>
          </a:p>
        </p:txBody>
      </p:sp>
      <p:sp>
        <p:nvSpPr>
          <p:cNvPr id="5" name="Правая фигурная скобка 4"/>
          <p:cNvSpPr/>
          <p:nvPr/>
        </p:nvSpPr>
        <p:spPr>
          <a:xfrm>
            <a:off x="2267744" y="5771991"/>
            <a:ext cx="72008" cy="360040"/>
          </a:xfrm>
          <a:prstGeom prst="rightBrace">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alibri"/>
              <a:ea typeface="+mn-ea"/>
              <a:cs typeface="+mn-cs"/>
            </a:endParaRPr>
          </a:p>
        </p:txBody>
      </p:sp>
      <p:sp>
        <p:nvSpPr>
          <p:cNvPr id="6" name="Правая фигурная скобка 5"/>
          <p:cNvSpPr/>
          <p:nvPr/>
        </p:nvSpPr>
        <p:spPr>
          <a:xfrm rot="16200000" flipH="1" flipV="1">
            <a:off x="7092278" y="1484785"/>
            <a:ext cx="504057" cy="2232248"/>
          </a:xfrm>
          <a:prstGeom prst="rightBrace">
            <a:avLst>
              <a:gd name="adj1" fmla="val 0"/>
              <a:gd name="adj2" fmla="val 5000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alibri"/>
              <a:ea typeface="+mn-ea"/>
              <a:cs typeface="+mn-cs"/>
            </a:endParaRPr>
          </a:p>
        </p:txBody>
      </p:sp>
      <p:cxnSp>
        <p:nvCxnSpPr>
          <p:cNvPr id="8" name="Прямая со стрелкой 7"/>
          <p:cNvCxnSpPr/>
          <p:nvPr/>
        </p:nvCxnSpPr>
        <p:spPr>
          <a:xfrm flipH="1">
            <a:off x="2375258" y="2852938"/>
            <a:ext cx="4969048" cy="3099073"/>
          </a:xfrm>
          <a:prstGeom prst="straightConnector1">
            <a:avLst/>
          </a:prstGeom>
          <a:ln w="38100">
            <a:solidFill>
              <a:srgbClr val="92D05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 name="Прямоугольник 8"/>
          <p:cNvSpPr/>
          <p:nvPr/>
        </p:nvSpPr>
        <p:spPr>
          <a:xfrm>
            <a:off x="3132956" y="5790103"/>
            <a:ext cx="3959324" cy="345721"/>
          </a:xfrm>
          <a:prstGeom prst="rect">
            <a:avLst/>
          </a:prstGeom>
          <a:solidFill>
            <a:srgbClr val="CC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Внесение изменений в План</a:t>
            </a:r>
            <a:endParaRPr kumimoji="0" lang="ru-RU" sz="1800" b="0" i="0" u="none" strike="noStrike" kern="1200" cap="none" spc="0" normalizeH="0" baseline="0" noProof="0" dirty="0">
              <a:ln>
                <a:noFill/>
              </a:ln>
              <a:solidFill>
                <a:srgbClr val="FF0000"/>
              </a:solidFill>
              <a:effectLst/>
              <a:uLnTx/>
              <a:uFillTx/>
              <a:latin typeface="Calibri"/>
              <a:ea typeface="+mn-ea"/>
              <a:cs typeface="+mn-cs"/>
            </a:endParaRPr>
          </a:p>
        </p:txBody>
      </p:sp>
      <p:sp>
        <p:nvSpPr>
          <p:cNvPr id="10" name="Стрелка вправо 9"/>
          <p:cNvSpPr/>
          <p:nvPr/>
        </p:nvSpPr>
        <p:spPr>
          <a:xfrm>
            <a:off x="2575143" y="5890955"/>
            <a:ext cx="360040" cy="144016"/>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Стрелка вправо 11"/>
          <p:cNvSpPr/>
          <p:nvPr/>
        </p:nvSpPr>
        <p:spPr>
          <a:xfrm>
            <a:off x="2560729" y="6374477"/>
            <a:ext cx="360040" cy="144016"/>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Прямоугольник 12"/>
          <p:cNvSpPr/>
          <p:nvPr/>
        </p:nvSpPr>
        <p:spPr>
          <a:xfrm>
            <a:off x="3138074" y="6318987"/>
            <a:ext cx="3954206" cy="345721"/>
          </a:xfrm>
          <a:prstGeom prst="rect">
            <a:avLst/>
          </a:prstGeom>
          <a:solidFill>
            <a:srgbClr val="CC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Формирование показателей Плана</a:t>
            </a:r>
            <a:endParaRPr kumimoji="0" lang="ru-RU" sz="1800" b="0" i="0" u="none" strike="noStrike" kern="1200" cap="none" spc="0" normalizeH="0" baseline="0" noProof="0" dirty="0">
              <a:ln>
                <a:noFill/>
              </a:ln>
              <a:solidFill>
                <a:srgbClr val="FF0000"/>
              </a:solidFill>
              <a:effectLst/>
              <a:uLnTx/>
              <a:uFillTx/>
              <a:latin typeface="Calibri"/>
              <a:ea typeface="+mn-ea"/>
              <a:cs typeface="+mn-cs"/>
            </a:endParaRPr>
          </a:p>
        </p:txBody>
      </p:sp>
      <p:sp>
        <p:nvSpPr>
          <p:cNvPr id="7" name="Выноска со стрелкой вниз 6"/>
          <p:cNvSpPr/>
          <p:nvPr/>
        </p:nvSpPr>
        <p:spPr>
          <a:xfrm>
            <a:off x="6156176" y="-16692"/>
            <a:ext cx="2088232" cy="836712"/>
          </a:xfrm>
          <a:prstGeom prst="downArrowCallout">
            <a:avLst/>
          </a:prstGeom>
          <a:solidFill>
            <a:srgbClr val="CC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FF0000"/>
                </a:solidFill>
                <a:effectLst/>
                <a:uLnTx/>
                <a:uFillTx/>
                <a:latin typeface="Calibri"/>
                <a:ea typeface="+mn-ea"/>
                <a:cs typeface="+mn-cs"/>
              </a:rPr>
              <a:t>План 2022 года</a:t>
            </a:r>
            <a:endParaRPr kumimoji="0" lang="ru-RU" sz="1800" b="1" i="0" u="none" strike="noStrike" kern="1200" cap="none" spc="0" normalizeH="0" baseline="0" noProof="0" dirty="0">
              <a:ln>
                <a:noFill/>
              </a:ln>
              <a:solidFill>
                <a:srgbClr val="FF0000"/>
              </a:solidFill>
              <a:effectLst/>
              <a:uLnTx/>
              <a:uFillTx/>
              <a:latin typeface="Calibri"/>
              <a:ea typeface="+mn-ea"/>
              <a:cs typeface="+mn-cs"/>
            </a:endParaRPr>
          </a:p>
        </p:txBody>
      </p:sp>
    </p:spTree>
    <p:extLst>
      <p:ext uri="{BB962C8B-B14F-4D97-AF65-F5344CB8AC3E}">
        <p14:creationId xmlns:p14="http://schemas.microsoft.com/office/powerpoint/2010/main" val="107451544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35496" y="692696"/>
          <a:ext cx="9108504" cy="3542711"/>
        </p:xfrm>
        <a:graphic>
          <a:graphicData uri="http://schemas.openxmlformats.org/drawingml/2006/table">
            <a:tbl>
              <a:tblPr/>
              <a:tblGrid>
                <a:gridCol w="2880320">
                  <a:extLst>
                    <a:ext uri="{9D8B030D-6E8A-4147-A177-3AD203B41FA5}">
                      <a16:colId xmlns:a16="http://schemas.microsoft.com/office/drawing/2014/main" val="216095524"/>
                    </a:ext>
                  </a:extLst>
                </a:gridCol>
                <a:gridCol w="504056">
                  <a:extLst>
                    <a:ext uri="{9D8B030D-6E8A-4147-A177-3AD203B41FA5}">
                      <a16:colId xmlns:a16="http://schemas.microsoft.com/office/drawing/2014/main" val="2331169744"/>
                    </a:ext>
                  </a:extLst>
                </a:gridCol>
                <a:gridCol w="1080120">
                  <a:extLst>
                    <a:ext uri="{9D8B030D-6E8A-4147-A177-3AD203B41FA5}">
                      <a16:colId xmlns:a16="http://schemas.microsoft.com/office/drawing/2014/main" val="2707096966"/>
                    </a:ext>
                  </a:extLst>
                </a:gridCol>
                <a:gridCol w="792088">
                  <a:extLst>
                    <a:ext uri="{9D8B030D-6E8A-4147-A177-3AD203B41FA5}">
                      <a16:colId xmlns:a16="http://schemas.microsoft.com/office/drawing/2014/main" val="1464026748"/>
                    </a:ext>
                  </a:extLst>
                </a:gridCol>
                <a:gridCol w="936104">
                  <a:extLst>
                    <a:ext uri="{9D8B030D-6E8A-4147-A177-3AD203B41FA5}">
                      <a16:colId xmlns:a16="http://schemas.microsoft.com/office/drawing/2014/main" val="2955001383"/>
                    </a:ext>
                  </a:extLst>
                </a:gridCol>
                <a:gridCol w="1152128">
                  <a:extLst>
                    <a:ext uri="{9D8B030D-6E8A-4147-A177-3AD203B41FA5}">
                      <a16:colId xmlns:a16="http://schemas.microsoft.com/office/drawing/2014/main" val="3946184731"/>
                    </a:ext>
                  </a:extLst>
                </a:gridCol>
                <a:gridCol w="1052945">
                  <a:extLst>
                    <a:ext uri="{9D8B030D-6E8A-4147-A177-3AD203B41FA5}">
                      <a16:colId xmlns:a16="http://schemas.microsoft.com/office/drawing/2014/main" val="2043570456"/>
                    </a:ext>
                  </a:extLst>
                </a:gridCol>
                <a:gridCol w="710743">
                  <a:extLst>
                    <a:ext uri="{9D8B030D-6E8A-4147-A177-3AD203B41FA5}">
                      <a16:colId xmlns:a16="http://schemas.microsoft.com/office/drawing/2014/main" val="2446258592"/>
                    </a:ext>
                  </a:extLst>
                </a:gridCol>
              </a:tblGrid>
              <a:tr h="391396">
                <a:tc rowSpan="2">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endParaRPr lang="ru-RU" sz="1200" b="0" i="0" u="none" strike="noStrike" dirty="0" smtClean="0">
                        <a:solidFill>
                          <a:srgbClr val="000000"/>
                        </a:solidFill>
                        <a:effectLst/>
                        <a:latin typeface="Times New Roman Cyr" panose="02020603050405020304" pitchFamily="18" charset="0"/>
                      </a:endParaRPr>
                    </a:p>
                    <a:p>
                      <a:pPr algn="ctr" fontAlgn="ctr"/>
                      <a:endParaRPr lang="ru-RU" sz="1200" b="0" i="0" u="none" strike="noStrike" dirty="0" smtClean="0">
                        <a:solidFill>
                          <a:srgbClr val="000000"/>
                        </a:solidFill>
                        <a:effectLst/>
                        <a:latin typeface="Times New Roman Cyr" panose="02020603050405020304" pitchFamily="18" charset="0"/>
                      </a:endParaRPr>
                    </a:p>
                    <a:p>
                      <a:pPr algn="ctr" fontAlgn="ctr"/>
                      <a:r>
                        <a:rPr lang="ru-RU" sz="1200" b="0" i="0" u="none" strike="noStrike" dirty="0" smtClean="0">
                          <a:solidFill>
                            <a:srgbClr val="000000"/>
                          </a:solidFill>
                          <a:effectLst/>
                          <a:latin typeface="Times New Roman Cyr" panose="02020603050405020304" pitchFamily="18" charset="0"/>
                        </a:rPr>
                        <a:t>Наименование </a:t>
                      </a:r>
                      <a:r>
                        <a:rPr lang="ru-RU" sz="1200" b="0" i="0" u="none" strike="noStrike" dirty="0">
                          <a:solidFill>
                            <a:srgbClr val="000000"/>
                          </a:solidFill>
                          <a:effectLst/>
                          <a:latin typeface="Times New Roman Cyr" panose="02020603050405020304" pitchFamily="18" charset="0"/>
                        </a:rPr>
                        <a:t>показателя</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rowSpan="2">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Times New Roman Cyr" panose="02020603050405020304" pitchFamily="18" charset="0"/>
                        </a:rPr>
                        <a:t>Код строки</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rowSpan="2">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Times New Roman Cyr" panose="02020603050405020304" pitchFamily="18" charset="0"/>
                        </a:rPr>
                        <a:t>Код по бюджетной классификации Российской Федерации</a:t>
                      </a:r>
                      <a:r>
                        <a:rPr lang="ru-RU" sz="1200" b="0" i="0" u="none" strike="noStrike" baseline="30000" dirty="0">
                          <a:solidFill>
                            <a:srgbClr val="000000"/>
                          </a:solidFill>
                          <a:effectLst/>
                          <a:latin typeface="Times New Roman Cyr" panose="02020603050405020304" pitchFamily="18" charset="0"/>
                        </a:rPr>
                        <a:t>3</a:t>
                      </a:r>
                      <a:endParaRPr lang="ru-RU" sz="1200" b="0" i="0" u="none" strike="noStrike" dirty="0">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900" b="0" i="0" u="none" strike="noStrike" dirty="0">
                          <a:solidFill>
                            <a:srgbClr val="000000"/>
                          </a:solidFill>
                          <a:effectLst/>
                          <a:latin typeface="Times New Roman Cyr" panose="02020603050405020304" pitchFamily="18" charset="0"/>
                        </a:rPr>
                        <a:t>Аналитический код</a:t>
                      </a:r>
                      <a:r>
                        <a:rPr lang="ru-RU" sz="900" b="0" i="0" u="none" strike="noStrike" baseline="30000" dirty="0">
                          <a:solidFill>
                            <a:srgbClr val="000000"/>
                          </a:solidFill>
                          <a:effectLst/>
                          <a:latin typeface="Times New Roman Cyr" panose="02020603050405020304" pitchFamily="18" charset="0"/>
                        </a:rPr>
                        <a:t>4</a:t>
                      </a:r>
                      <a:endParaRPr lang="ru-RU" sz="900" b="0" i="0" u="none" strike="noStrike" dirty="0">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gridSpan="4">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Times New Roman Cyr" panose="02020603050405020304" pitchFamily="18" charset="0"/>
                        </a:rPr>
                        <a:t>Сумма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563085323"/>
                  </a:ext>
                </a:extLst>
              </a:tr>
              <a:tr h="1123686">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Times New Roman Cyr" panose="02020603050405020304" pitchFamily="18" charset="0"/>
                        </a:rPr>
                        <a:t>на </a:t>
                      </a:r>
                      <a:r>
                        <a:rPr lang="ru-RU" sz="1200" b="0" i="0" u="none" strike="noStrike" dirty="0" smtClean="0">
                          <a:solidFill>
                            <a:srgbClr val="000000"/>
                          </a:solidFill>
                          <a:effectLst/>
                          <a:latin typeface="Times New Roman Cyr" panose="02020603050405020304" pitchFamily="18" charset="0"/>
                        </a:rPr>
                        <a:t>2023 </a:t>
                      </a:r>
                      <a:r>
                        <a:rPr lang="ru-RU" sz="1200" b="0" i="0" u="none" strike="noStrike" dirty="0">
                          <a:solidFill>
                            <a:srgbClr val="000000"/>
                          </a:solidFill>
                          <a:effectLst/>
                          <a:latin typeface="Times New Roman Cyr" panose="02020603050405020304" pitchFamily="18" charset="0"/>
                        </a:rPr>
                        <a:t>г.</a:t>
                      </a:r>
                      <a:br>
                        <a:rPr lang="ru-RU" sz="1200" b="0" i="0" u="none" strike="noStrike" dirty="0">
                          <a:solidFill>
                            <a:srgbClr val="000000"/>
                          </a:solidFill>
                          <a:effectLst/>
                          <a:latin typeface="Times New Roman Cyr" panose="02020603050405020304" pitchFamily="18" charset="0"/>
                        </a:rPr>
                      </a:br>
                      <a:r>
                        <a:rPr lang="ru-RU" sz="1200" b="0" i="0" u="none" strike="noStrike" dirty="0">
                          <a:solidFill>
                            <a:srgbClr val="000000"/>
                          </a:solidFill>
                          <a:effectLst/>
                          <a:latin typeface="Times New Roman Cyr" panose="02020603050405020304" pitchFamily="18" charset="0"/>
                        </a:rPr>
                        <a:t>текущий  </a:t>
                      </a:r>
                      <a:br>
                        <a:rPr lang="ru-RU" sz="1200" b="0" i="0" u="none" strike="noStrike" dirty="0">
                          <a:solidFill>
                            <a:srgbClr val="000000"/>
                          </a:solidFill>
                          <a:effectLst/>
                          <a:latin typeface="Times New Roman Cyr" panose="02020603050405020304" pitchFamily="18" charset="0"/>
                        </a:rPr>
                      </a:br>
                      <a:r>
                        <a:rPr lang="ru-RU" sz="1200" b="0" i="0" u="none" strike="noStrike" dirty="0">
                          <a:solidFill>
                            <a:srgbClr val="000000"/>
                          </a:solidFill>
                          <a:effectLst/>
                          <a:latin typeface="Times New Roman Cyr" panose="02020603050405020304" pitchFamily="18" charset="0"/>
                        </a:rPr>
                        <a:t>финансовый год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Times New Roman Cyr" panose="02020603050405020304" pitchFamily="18" charset="0"/>
                        </a:rPr>
                        <a:t>на </a:t>
                      </a:r>
                      <a:r>
                        <a:rPr lang="ru-RU" sz="1200" b="0" i="0" u="none" strike="noStrike" dirty="0" smtClean="0">
                          <a:solidFill>
                            <a:srgbClr val="000000"/>
                          </a:solidFill>
                          <a:effectLst/>
                          <a:latin typeface="Times New Roman Cyr" panose="02020603050405020304" pitchFamily="18" charset="0"/>
                        </a:rPr>
                        <a:t>2024 </a:t>
                      </a:r>
                      <a:r>
                        <a:rPr lang="ru-RU" sz="1200" b="0" i="0" u="none" strike="noStrike" dirty="0">
                          <a:solidFill>
                            <a:srgbClr val="000000"/>
                          </a:solidFill>
                          <a:effectLst/>
                          <a:latin typeface="Times New Roman Cyr" panose="02020603050405020304" pitchFamily="18" charset="0"/>
                        </a:rPr>
                        <a:t>г.</a:t>
                      </a:r>
                      <a:br>
                        <a:rPr lang="ru-RU" sz="1200" b="0" i="0" u="none" strike="noStrike" dirty="0">
                          <a:solidFill>
                            <a:srgbClr val="000000"/>
                          </a:solidFill>
                          <a:effectLst/>
                          <a:latin typeface="Times New Roman Cyr" panose="02020603050405020304" pitchFamily="18" charset="0"/>
                        </a:rPr>
                      </a:br>
                      <a:r>
                        <a:rPr lang="ru-RU" sz="1200" b="0" i="0" u="none" strike="noStrike" dirty="0">
                          <a:solidFill>
                            <a:srgbClr val="000000"/>
                          </a:solidFill>
                          <a:effectLst/>
                          <a:latin typeface="Times New Roman Cyr" panose="02020603050405020304" pitchFamily="18" charset="0"/>
                        </a:rPr>
                        <a:t>первый год планового периода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Times New Roman Cyr" panose="02020603050405020304" pitchFamily="18" charset="0"/>
                        </a:rPr>
                        <a:t>на </a:t>
                      </a:r>
                      <a:r>
                        <a:rPr lang="ru-RU" sz="1200" b="0" i="0" u="none" strike="noStrike" dirty="0" smtClean="0">
                          <a:solidFill>
                            <a:srgbClr val="000000"/>
                          </a:solidFill>
                          <a:effectLst/>
                          <a:latin typeface="Times New Roman Cyr" panose="02020603050405020304" pitchFamily="18" charset="0"/>
                        </a:rPr>
                        <a:t>2025 </a:t>
                      </a:r>
                      <a:r>
                        <a:rPr lang="ru-RU" sz="1200" b="0" i="0" u="none" strike="noStrike" dirty="0">
                          <a:solidFill>
                            <a:srgbClr val="000000"/>
                          </a:solidFill>
                          <a:effectLst/>
                          <a:latin typeface="Times New Roman Cyr" panose="02020603050405020304" pitchFamily="18" charset="0"/>
                        </a:rPr>
                        <a:t>г.</a:t>
                      </a:r>
                      <a:br>
                        <a:rPr lang="ru-RU" sz="1200" b="0" i="0" u="none" strike="noStrike" dirty="0">
                          <a:solidFill>
                            <a:srgbClr val="000000"/>
                          </a:solidFill>
                          <a:effectLst/>
                          <a:latin typeface="Times New Roman Cyr" panose="02020603050405020304" pitchFamily="18" charset="0"/>
                        </a:rPr>
                      </a:br>
                      <a:r>
                        <a:rPr lang="ru-RU" sz="1200" b="0" i="0" u="none" strike="noStrike" dirty="0">
                          <a:solidFill>
                            <a:srgbClr val="000000"/>
                          </a:solidFill>
                          <a:effectLst/>
                          <a:latin typeface="Times New Roman Cyr" panose="02020603050405020304" pitchFamily="18" charset="0"/>
                        </a:rPr>
                        <a:t>второй год планового периода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Times New Roman Cyr" panose="02020603050405020304" pitchFamily="18" charset="0"/>
                        </a:rPr>
                        <a:t>за пределами </a:t>
                      </a:r>
                      <a:br>
                        <a:rPr lang="ru-RU" sz="1200" b="0" i="0" u="none" strike="noStrike">
                          <a:solidFill>
                            <a:srgbClr val="000000"/>
                          </a:solidFill>
                          <a:effectLst/>
                          <a:latin typeface="Times New Roman Cyr" panose="02020603050405020304" pitchFamily="18" charset="0"/>
                        </a:rPr>
                      </a:br>
                      <a:r>
                        <a:rPr lang="ru-RU" sz="1200" b="0" i="0" u="none" strike="noStrike">
                          <a:solidFill>
                            <a:srgbClr val="000000"/>
                          </a:solidFill>
                          <a:effectLst/>
                          <a:latin typeface="Times New Roman Cyr" panose="02020603050405020304" pitchFamily="18" charset="0"/>
                        </a:rPr>
                        <a:t> планового периода</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9053551"/>
                  </a:ext>
                </a:extLst>
              </a:tr>
              <a:tr h="303016">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Times New Roman Cyr" panose="02020603050405020304" pitchFamily="18" charset="0"/>
                        </a:rPr>
                        <a:t>1</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Times New Roman Cyr" panose="02020603050405020304" pitchFamily="18" charset="0"/>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Times New Roman Cyr" panose="02020603050405020304" pitchFamily="18"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Times New Roman Cyr" panose="02020603050405020304" pitchFamily="18"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Times New Roman Cyr" panose="02020603050405020304" pitchFamily="18" charset="0"/>
                        </a:rPr>
                        <a:t>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Times New Roman Cyr" panose="02020603050405020304" pitchFamily="18" charset="0"/>
                        </a:rPr>
                        <a:t>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Times New Roman Cyr" panose="02020603050405020304" pitchFamily="18" charset="0"/>
                        </a:rPr>
                        <a:t>7</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a:solidFill>
                            <a:srgbClr val="000000"/>
                          </a:solidFill>
                          <a:effectLst/>
                          <a:latin typeface="Times New Roman Cyr" panose="02020603050405020304" pitchFamily="18" charset="0"/>
                        </a:rPr>
                        <a:t>8</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152142"/>
                  </a:ext>
                </a:extLst>
              </a:tr>
              <a:tr h="366144">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l" fontAlgn="b"/>
                      <a:r>
                        <a:rPr lang="ru-RU" sz="1400" b="0" i="0" u="none" strike="noStrike" dirty="0">
                          <a:solidFill>
                            <a:srgbClr val="000000"/>
                          </a:solidFill>
                          <a:effectLst/>
                          <a:latin typeface="Times New Roman Cyr" panose="02020603050405020304" pitchFamily="18" charset="0"/>
                        </a:rPr>
                        <a:t>Остаток средств на начало текущего финансового года </a:t>
                      </a:r>
                      <a:r>
                        <a:rPr lang="ru-RU" sz="1400" b="1" i="0" u="none" strike="noStrike" baseline="30000" dirty="0">
                          <a:solidFill>
                            <a:srgbClr val="FF0000"/>
                          </a:solidFill>
                          <a:effectLst/>
                          <a:latin typeface="Times New Roman Cyr" panose="02020603050405020304" pitchFamily="18" charset="0"/>
                        </a:rPr>
                        <a:t>5</a:t>
                      </a:r>
                      <a:endParaRPr lang="ru-RU" sz="1400" b="1" i="0" u="none" strike="noStrike" dirty="0">
                        <a:solidFill>
                          <a:srgbClr val="FF0000"/>
                        </a:solidFill>
                        <a:effectLst/>
                        <a:latin typeface="Times New Roman Cyr" panose="02020603050405020304" pitchFamily="18" charset="0"/>
                      </a:endParaRP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400" b="0" i="0" u="none" strike="noStrike" dirty="0">
                          <a:solidFill>
                            <a:srgbClr val="000000"/>
                          </a:solidFill>
                          <a:effectLst/>
                          <a:latin typeface="Times New Roman Cyr" panose="02020603050405020304" pitchFamily="18" charset="0"/>
                        </a:rPr>
                        <a:t>0001</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400" b="0" i="0" u="none" strike="noStrike" dirty="0">
                          <a:solidFill>
                            <a:srgbClr val="000000"/>
                          </a:solidFill>
                          <a:effectLst/>
                          <a:latin typeface="Times New Roman Cyr" panose="02020603050405020304" pitchFamily="18" charset="0"/>
                        </a:rPr>
                        <a:t>х</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400" b="0" i="0" u="none" strike="noStrike" dirty="0">
                          <a:solidFill>
                            <a:srgbClr val="000000"/>
                          </a:solidFill>
                          <a:effectLst/>
                          <a:latin typeface="Times New Roman Cyr" panose="02020603050405020304" pitchFamily="18" charset="0"/>
                        </a:rPr>
                        <a:t>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800" b="1" i="0" u="none" strike="noStrike" kern="1200" dirty="0">
                          <a:solidFill>
                            <a:srgbClr val="0070C0"/>
                          </a:solidFill>
                          <a:effectLst/>
                          <a:latin typeface="Times New Roman Cyr" panose="02020603050405020304" pitchFamily="18" charset="0"/>
                          <a:ea typeface="+mn-ea"/>
                          <a:cs typeface="+mn-cs"/>
                        </a:rPr>
                        <a:t> </a:t>
                      </a:r>
                      <a:r>
                        <a:rPr lang="ru-RU" sz="1800" b="1" i="0" u="none" strike="noStrike" kern="1200" dirty="0" smtClean="0">
                          <a:solidFill>
                            <a:srgbClr val="0070C0"/>
                          </a:solidFill>
                          <a:effectLst/>
                          <a:latin typeface="Times New Roman Cyr" panose="02020603050405020304" pitchFamily="18" charset="0"/>
                          <a:ea typeface="+mn-ea"/>
                          <a:cs typeface="+mn-cs"/>
                        </a:rPr>
                        <a:t>0</a:t>
                      </a:r>
                      <a:endParaRPr lang="ru-RU" sz="1800" b="1" i="0" u="none" strike="noStrike" kern="1200" dirty="0">
                        <a:solidFill>
                          <a:srgbClr val="0070C0"/>
                        </a:solidFill>
                        <a:effectLst/>
                        <a:latin typeface="Times New Roman Cyr" panose="02020603050405020304" pitchFamily="18" charset="0"/>
                        <a:ea typeface="+mn-ea"/>
                        <a:cs typeface="+mn-cs"/>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smtClean="0">
                          <a:solidFill>
                            <a:srgbClr val="000000"/>
                          </a:solidFill>
                          <a:effectLst/>
                          <a:latin typeface="Times New Roman Cyr" panose="02020603050405020304" pitchFamily="18" charset="0"/>
                        </a:rPr>
                        <a:t>0</a:t>
                      </a:r>
                      <a:r>
                        <a:rPr lang="ru-RU" sz="1200" b="0" i="0" u="none" strike="noStrike" dirty="0">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smtClean="0">
                          <a:solidFill>
                            <a:srgbClr val="000000"/>
                          </a:solidFill>
                          <a:effectLst/>
                          <a:latin typeface="Times New Roman Cyr" panose="02020603050405020304" pitchFamily="18" charset="0"/>
                        </a:rPr>
                        <a:t>0</a:t>
                      </a:r>
                      <a:r>
                        <a:rPr lang="ru-RU" sz="1200" b="0" i="0" u="none" strike="noStrike" dirty="0">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Times New Roman Cyr" panose="02020603050405020304" pitchFamily="18" charset="0"/>
                        </a:rPr>
                        <a:t> </a:t>
                      </a:r>
                      <a:r>
                        <a:rPr lang="ru-RU" sz="1200" b="0" i="0" u="none" strike="noStrike" dirty="0" smtClean="0">
                          <a:solidFill>
                            <a:srgbClr val="000000"/>
                          </a:solidFill>
                          <a:effectLst/>
                          <a:latin typeface="Times New Roman Cyr" panose="02020603050405020304" pitchFamily="18" charset="0"/>
                        </a:rPr>
                        <a:t>0</a:t>
                      </a:r>
                      <a:endParaRPr lang="ru-RU" sz="1200" b="0" i="0" u="none" strike="noStrike" dirty="0">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243"/>
                  </a:ext>
                </a:extLst>
              </a:tr>
              <a:tr h="353519">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l" fontAlgn="b"/>
                      <a:r>
                        <a:rPr lang="ru-RU" sz="1400" b="0" i="0" u="none" strike="noStrike" dirty="0">
                          <a:solidFill>
                            <a:srgbClr val="000000"/>
                          </a:solidFill>
                          <a:effectLst/>
                          <a:latin typeface="Times New Roman Cyr" panose="02020603050405020304" pitchFamily="18" charset="0"/>
                        </a:rPr>
                        <a:t>Остаток средств на конец текущего финансового года </a:t>
                      </a:r>
                      <a:r>
                        <a:rPr lang="ru-RU" sz="1400" b="1" i="0" u="none" strike="noStrike" baseline="30000" dirty="0">
                          <a:solidFill>
                            <a:srgbClr val="FF0000"/>
                          </a:solidFill>
                          <a:effectLst/>
                          <a:latin typeface="Times New Roman Cyr" panose="02020603050405020304" pitchFamily="18" charset="0"/>
                        </a:rPr>
                        <a:t>5</a:t>
                      </a:r>
                      <a:endParaRPr lang="ru-RU" sz="1400" b="1" i="0" u="none" strike="noStrike" dirty="0">
                        <a:solidFill>
                          <a:srgbClr val="FF0000"/>
                        </a:solidFill>
                        <a:effectLst/>
                        <a:latin typeface="Times New Roman Cyr" panose="02020603050405020304" pitchFamily="18" charset="0"/>
                      </a:endParaRP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400" b="0" i="0" u="none" strike="noStrike" dirty="0">
                          <a:solidFill>
                            <a:srgbClr val="000000"/>
                          </a:solidFill>
                          <a:effectLst/>
                          <a:latin typeface="Times New Roman Cyr" panose="02020603050405020304" pitchFamily="18" charset="0"/>
                        </a:rPr>
                        <a:t>0002</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400" b="0" i="0" u="none" strike="noStrike">
                          <a:solidFill>
                            <a:srgbClr val="000000"/>
                          </a:solidFill>
                          <a:effectLst/>
                          <a:latin typeface="Times New Roman Cyr" panose="02020603050405020304" pitchFamily="18" charset="0"/>
                        </a:rPr>
                        <a:t>х</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400" b="0" i="0" u="none" strike="noStrike" dirty="0">
                          <a:solidFill>
                            <a:srgbClr val="000000"/>
                          </a:solidFill>
                          <a:effectLst/>
                          <a:latin typeface="Times New Roman Cyr" panose="02020603050405020304" pitchFamily="18" charset="0"/>
                        </a:rPr>
                        <a:t>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l" fontAlgn="ctr"/>
                      <a:r>
                        <a:rPr lang="ru-RU" sz="1400" b="0" i="0" u="none" strike="noStrike" dirty="0">
                          <a:solidFill>
                            <a:srgbClr val="000000"/>
                          </a:solidFill>
                          <a:effectLst/>
                          <a:latin typeface="Times New Roman Cyr" panose="02020603050405020304" pitchFamily="18" charset="0"/>
                        </a:rPr>
                        <a:t> </a:t>
                      </a:r>
                      <a:r>
                        <a:rPr lang="ru-RU" sz="1400" b="0" i="0" u="none" strike="noStrike" dirty="0" smtClean="0">
                          <a:solidFill>
                            <a:srgbClr val="000000"/>
                          </a:solidFill>
                          <a:effectLst/>
                          <a:latin typeface="Times New Roman Cyr" panose="02020603050405020304" pitchFamily="18" charset="0"/>
                        </a:rPr>
                        <a:t>         0</a:t>
                      </a:r>
                      <a:endParaRPr lang="ru-RU" sz="1400" b="0" i="0" u="none" strike="noStrike" dirty="0">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Times New Roman Cyr" panose="02020603050405020304" pitchFamily="18" charset="0"/>
                        </a:rPr>
                        <a:t> </a:t>
                      </a:r>
                      <a:r>
                        <a:rPr lang="ru-RU" sz="1200" b="0" i="0" u="none" strike="noStrike" dirty="0" smtClean="0">
                          <a:solidFill>
                            <a:srgbClr val="000000"/>
                          </a:solidFill>
                          <a:effectLst/>
                          <a:latin typeface="Times New Roman Cyr" panose="02020603050405020304" pitchFamily="18" charset="0"/>
                        </a:rPr>
                        <a:t>0</a:t>
                      </a:r>
                      <a:endParaRPr lang="ru-RU" sz="1200" b="0" i="0" u="none" strike="noStrike" dirty="0">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a:solidFill>
                            <a:srgbClr val="000000"/>
                          </a:solidFill>
                          <a:effectLst/>
                          <a:latin typeface="Times New Roman Cyr" panose="02020603050405020304" pitchFamily="18" charset="0"/>
                        </a:rPr>
                        <a:t> </a:t>
                      </a:r>
                      <a:r>
                        <a:rPr lang="ru-RU" sz="1200" b="0" i="0" u="none" strike="noStrike" dirty="0" smtClean="0">
                          <a:solidFill>
                            <a:srgbClr val="000000"/>
                          </a:solidFill>
                          <a:effectLst/>
                          <a:latin typeface="Times New Roman Cyr" panose="02020603050405020304" pitchFamily="18" charset="0"/>
                        </a:rPr>
                        <a:t>0</a:t>
                      </a:r>
                      <a:endParaRPr lang="ru-RU" sz="1200" b="0" i="0" u="none" strike="noStrike" dirty="0">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smtClean="0">
                          <a:solidFill>
                            <a:srgbClr val="000000"/>
                          </a:solidFill>
                          <a:effectLst/>
                          <a:latin typeface="Times New Roman Cyr" panose="02020603050405020304" pitchFamily="18" charset="0"/>
                        </a:rPr>
                        <a:t>0</a:t>
                      </a:r>
                      <a:r>
                        <a:rPr lang="ru-RU" sz="1200" b="0" i="0" u="none" strike="noStrike" dirty="0">
                          <a:solidFill>
                            <a:srgbClr val="000000"/>
                          </a:solidFill>
                          <a:effectLst/>
                          <a:latin typeface="Times New Roman Cyr" panose="02020603050405020304" pitchFamily="18"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851817065"/>
                  </a:ext>
                </a:extLst>
              </a:tr>
              <a:tr h="353519">
                <a:tc>
                  <a:txBody>
                    <a:bodyPr/>
                    <a:lstStyle/>
                    <a:p>
                      <a:r>
                        <a:rPr lang="ru-RU" sz="1800" b="1" i="0" u="none" strike="noStrike" kern="1200" dirty="0" smtClean="0">
                          <a:solidFill>
                            <a:srgbClr val="0070C0"/>
                          </a:solidFill>
                          <a:effectLst/>
                          <a:latin typeface="Times New Roman Cyr" panose="02020603050405020304" pitchFamily="18" charset="0"/>
                          <a:ea typeface="+mn-ea"/>
                          <a:cs typeface="+mn-cs"/>
                        </a:rPr>
                        <a:t>Поступления</a:t>
                      </a:r>
                      <a:endParaRPr lang="ru-RU" sz="1800" b="1" i="0" u="none" strike="noStrike" kern="1200" dirty="0">
                        <a:solidFill>
                          <a:srgbClr val="0070C0"/>
                        </a:solidFill>
                        <a:effectLst/>
                        <a:latin typeface="Times New Roman Cyr" panose="02020603050405020304" pitchFamily="18" charset="0"/>
                        <a:ea typeface="+mn-ea"/>
                        <a:cs typeface="+mn-cs"/>
                      </a:endParaRP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r>
                        <a:rPr lang="ru-RU" dirty="0" smtClean="0"/>
                        <a:t> 1410</a:t>
                      </a:r>
                      <a:endParaRPr lang="ru-RU" dirty="0"/>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r>
                        <a:rPr lang="ru-RU" sz="1800" b="1" i="0" u="none" strike="noStrike" kern="1200" dirty="0" smtClean="0">
                          <a:solidFill>
                            <a:srgbClr val="0070C0"/>
                          </a:solidFill>
                          <a:effectLst/>
                          <a:latin typeface="Times New Roman Cyr" panose="02020603050405020304" pitchFamily="18" charset="0"/>
                          <a:ea typeface="+mn-ea"/>
                          <a:cs typeface="+mn-cs"/>
                        </a:rPr>
                        <a:t>150</a:t>
                      </a:r>
                      <a:endParaRPr lang="ru-RU" sz="1800" b="1" i="0" u="none" strike="noStrike" kern="1200" dirty="0">
                        <a:solidFill>
                          <a:srgbClr val="0070C0"/>
                        </a:solidFill>
                        <a:effectLst/>
                        <a:latin typeface="Times New Roman Cyr" panose="02020603050405020304" pitchFamily="18" charset="0"/>
                        <a:ea typeface="+mn-ea"/>
                        <a:cs typeface="+mn-cs"/>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endParaRPr lang="ru-RU" sz="1200" b="0" i="0" u="none" strike="noStrike">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1" i="0" u="none" strike="noStrike" dirty="0" smtClean="0">
                          <a:solidFill>
                            <a:srgbClr val="0070C0"/>
                          </a:solidFill>
                          <a:effectLst/>
                          <a:latin typeface="Times New Roman Cyr" panose="02020603050405020304" pitchFamily="18" charset="0"/>
                        </a:rPr>
                        <a:t> 100 000</a:t>
                      </a:r>
                      <a:endParaRPr lang="ru-RU" sz="1200" b="1" i="0" u="none" strike="noStrike" dirty="0">
                        <a:solidFill>
                          <a:srgbClr val="0070C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1" i="0" u="none" strike="noStrike" kern="1200" dirty="0" smtClean="0">
                          <a:solidFill>
                            <a:srgbClr val="0070C0"/>
                          </a:solidFill>
                          <a:effectLst/>
                          <a:latin typeface="Times New Roman Cyr" panose="02020603050405020304" pitchFamily="18" charset="0"/>
                          <a:ea typeface="+mn-ea"/>
                          <a:cs typeface="+mn-cs"/>
                        </a:rPr>
                        <a:t>30 000</a:t>
                      </a:r>
                      <a:endParaRPr lang="ru-RU" sz="1200" b="1" i="0" u="none" strike="noStrike" kern="1200" dirty="0">
                        <a:solidFill>
                          <a:srgbClr val="0070C0"/>
                        </a:solidFill>
                        <a:effectLst/>
                        <a:latin typeface="Times New Roman Cyr" panose="02020603050405020304" pitchFamily="18" charset="0"/>
                        <a:ea typeface="+mn-ea"/>
                        <a:cs typeface="+mn-cs"/>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1" i="0" u="none" strike="noStrike" kern="1200" dirty="0" smtClean="0">
                          <a:solidFill>
                            <a:srgbClr val="0070C0"/>
                          </a:solidFill>
                          <a:effectLst/>
                          <a:latin typeface="Times New Roman Cyr" panose="02020603050405020304" pitchFamily="18" charset="0"/>
                          <a:ea typeface="+mn-ea"/>
                          <a:cs typeface="+mn-cs"/>
                        </a:rPr>
                        <a:t>50 000</a:t>
                      </a:r>
                      <a:endParaRPr lang="ru-RU" sz="1200" b="1" i="0" u="none" strike="noStrike" kern="1200" dirty="0">
                        <a:solidFill>
                          <a:srgbClr val="0070C0"/>
                        </a:solidFill>
                        <a:effectLst/>
                        <a:latin typeface="Times New Roman Cyr" panose="02020603050405020304" pitchFamily="18" charset="0"/>
                        <a:ea typeface="+mn-ea"/>
                        <a:cs typeface="+mn-cs"/>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smtClean="0">
                          <a:solidFill>
                            <a:srgbClr val="000000"/>
                          </a:solidFill>
                          <a:effectLst/>
                          <a:latin typeface="Times New Roman Cyr" panose="02020603050405020304" pitchFamily="18" charset="0"/>
                        </a:rPr>
                        <a:t>0</a:t>
                      </a:r>
                      <a:endParaRPr lang="ru-RU" sz="1200" b="0" i="0" u="none" strike="noStrike" dirty="0">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80249780"/>
                  </a:ext>
                </a:extLst>
              </a:tr>
              <a:tr h="517654">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l" fontAlgn="b"/>
                      <a:r>
                        <a:rPr lang="ru-RU" sz="1800" b="1" i="0" u="none" strike="noStrike" dirty="0" smtClean="0">
                          <a:solidFill>
                            <a:srgbClr val="0070C0"/>
                          </a:solidFill>
                          <a:effectLst/>
                          <a:latin typeface="Times New Roman Cyr" panose="02020603050405020304" pitchFamily="18" charset="0"/>
                        </a:rPr>
                        <a:t>Выплаты </a:t>
                      </a:r>
                      <a:endParaRPr lang="ru-RU" sz="1800" b="1" i="0" u="none" strike="noStrike" dirty="0">
                        <a:solidFill>
                          <a:srgbClr val="0070C0"/>
                        </a:solidFill>
                        <a:effectLst/>
                        <a:latin typeface="Times New Roman Cyr" panose="02020603050405020304" pitchFamily="18" charset="0"/>
                      </a:endParaRP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400" b="0" i="0" u="none" strike="noStrike" kern="1200" dirty="0" smtClean="0">
                          <a:solidFill>
                            <a:srgbClr val="000000"/>
                          </a:solidFill>
                          <a:effectLst/>
                          <a:latin typeface="Times New Roman Cyr" panose="02020603050405020304" pitchFamily="18" charset="0"/>
                          <a:ea typeface="+mn-ea"/>
                          <a:cs typeface="+mn-cs"/>
                        </a:rPr>
                        <a:t>2630</a:t>
                      </a:r>
                      <a:endParaRPr lang="ru-RU" sz="1400" b="0" i="0" u="none" strike="noStrike" kern="1200" dirty="0">
                        <a:solidFill>
                          <a:srgbClr val="000000"/>
                        </a:solidFill>
                        <a:effectLst/>
                        <a:latin typeface="Times New Roman Cyr" panose="02020603050405020304" pitchFamily="18" charset="0"/>
                        <a:ea typeface="+mn-ea"/>
                        <a:cs typeface="+mn-cs"/>
                      </a:endParaRP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b"/>
                      <a:r>
                        <a:rPr lang="ru-RU" sz="1800" b="1" i="0" u="none" strike="noStrike" dirty="0" smtClean="0">
                          <a:solidFill>
                            <a:srgbClr val="0070C0"/>
                          </a:solidFill>
                          <a:effectLst/>
                          <a:latin typeface="Times New Roman Cyr" panose="02020603050405020304" pitchFamily="18" charset="0"/>
                        </a:rPr>
                        <a:t>244</a:t>
                      </a:r>
                      <a:endParaRPr lang="ru-RU" sz="1800" b="1" i="0" u="none" strike="noStrike" dirty="0">
                        <a:solidFill>
                          <a:srgbClr val="0070C0"/>
                        </a:solidFill>
                        <a:effectLst/>
                        <a:latin typeface="Times New Roman Cyr" panose="02020603050405020304" pitchFamily="18"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endParaRPr lang="ru-RU" sz="1200" b="0" i="0" u="none" strike="noStrike" dirty="0">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marL="0" marR="0" lvl="0" indent="0" algn="ctr" defTabSz="685800" rtl="0" eaLnBrk="1" fontAlgn="ctr" latinLnBrk="0" hangingPunct="1">
                        <a:lnSpc>
                          <a:spcPct val="100000"/>
                        </a:lnSpc>
                        <a:spcBef>
                          <a:spcPts val="0"/>
                        </a:spcBef>
                        <a:spcAft>
                          <a:spcPts val="0"/>
                        </a:spcAft>
                        <a:buClrTx/>
                        <a:buSzTx/>
                        <a:buFontTx/>
                        <a:buNone/>
                        <a:tabLst/>
                        <a:defRPr/>
                      </a:pPr>
                      <a:r>
                        <a:rPr lang="ru-RU" sz="1200" b="1" i="0" u="none" strike="noStrike" dirty="0" smtClean="0">
                          <a:solidFill>
                            <a:srgbClr val="0070C0"/>
                          </a:solidFill>
                          <a:effectLst/>
                          <a:latin typeface="Times New Roman Cyr" panose="02020603050405020304" pitchFamily="18" charset="0"/>
                        </a:rPr>
                        <a:t>100 000</a:t>
                      </a:r>
                    </a:p>
                    <a:p>
                      <a:pPr algn="l" fontAlgn="ctr"/>
                      <a:endParaRPr lang="ru-RU" sz="1200" b="0" i="0" u="none" strike="noStrike" dirty="0">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1" i="0" u="none" strike="noStrike" dirty="0" smtClean="0">
                          <a:solidFill>
                            <a:srgbClr val="0070C0"/>
                          </a:solidFill>
                          <a:effectLst/>
                          <a:latin typeface="Times New Roman Cyr" panose="02020603050405020304" pitchFamily="18" charset="0"/>
                        </a:rPr>
                        <a:t>30 000</a:t>
                      </a:r>
                    </a:p>
                    <a:p>
                      <a:pPr algn="l" fontAlgn="ctr"/>
                      <a:endParaRPr lang="ru-RU" sz="1200" b="0" i="0" u="none" strike="noStrike" dirty="0">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1" i="0" u="none" strike="noStrike" dirty="0" smtClean="0">
                          <a:solidFill>
                            <a:srgbClr val="0070C0"/>
                          </a:solidFill>
                          <a:effectLst/>
                          <a:latin typeface="Times New Roman Cyr" panose="02020603050405020304" pitchFamily="18" charset="0"/>
                        </a:rPr>
                        <a:t>50 000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tx1"/>
                          </a:solidFill>
                          <a:latin typeface="Calibri"/>
                        </a:defRPr>
                      </a:lvl1pPr>
                      <a:lvl2pPr marL="342900" algn="l" defTabSz="685800" rtl="0" eaLnBrk="1" latinLnBrk="0" hangingPunct="1">
                        <a:defRPr sz="1350" kern="1200">
                          <a:solidFill>
                            <a:schemeClr val="tx1"/>
                          </a:solidFill>
                          <a:latin typeface="Calibri"/>
                        </a:defRPr>
                      </a:lvl2pPr>
                      <a:lvl3pPr marL="685800" algn="l" defTabSz="685800" rtl="0" eaLnBrk="1" latinLnBrk="0" hangingPunct="1">
                        <a:defRPr sz="1350" kern="1200">
                          <a:solidFill>
                            <a:schemeClr val="tx1"/>
                          </a:solidFill>
                          <a:latin typeface="Calibri"/>
                        </a:defRPr>
                      </a:lvl3pPr>
                      <a:lvl4pPr marL="1028700" algn="l" defTabSz="685800" rtl="0" eaLnBrk="1" latinLnBrk="0" hangingPunct="1">
                        <a:defRPr sz="1350" kern="1200">
                          <a:solidFill>
                            <a:schemeClr val="tx1"/>
                          </a:solidFill>
                          <a:latin typeface="Calibri"/>
                        </a:defRPr>
                      </a:lvl4pPr>
                      <a:lvl5pPr marL="1371600" algn="l" defTabSz="685800" rtl="0" eaLnBrk="1" latinLnBrk="0" hangingPunct="1">
                        <a:defRPr sz="1350" kern="1200">
                          <a:solidFill>
                            <a:schemeClr val="tx1"/>
                          </a:solidFill>
                          <a:latin typeface="Calibri"/>
                        </a:defRPr>
                      </a:lvl5pPr>
                      <a:lvl6pPr marL="1714500" algn="l" defTabSz="685800" rtl="0" eaLnBrk="1" latinLnBrk="0" hangingPunct="1">
                        <a:defRPr sz="1350" kern="1200">
                          <a:solidFill>
                            <a:schemeClr val="tx1"/>
                          </a:solidFill>
                          <a:latin typeface="Calibri"/>
                        </a:defRPr>
                      </a:lvl6pPr>
                      <a:lvl7pPr marL="2057400" algn="l" defTabSz="685800" rtl="0" eaLnBrk="1" latinLnBrk="0" hangingPunct="1">
                        <a:defRPr sz="1350" kern="1200">
                          <a:solidFill>
                            <a:schemeClr val="tx1"/>
                          </a:solidFill>
                          <a:latin typeface="Calibri"/>
                        </a:defRPr>
                      </a:lvl7pPr>
                      <a:lvl8pPr marL="2400300" algn="l" defTabSz="685800" rtl="0" eaLnBrk="1" latinLnBrk="0" hangingPunct="1">
                        <a:defRPr sz="1350" kern="1200">
                          <a:solidFill>
                            <a:schemeClr val="tx1"/>
                          </a:solidFill>
                          <a:latin typeface="Calibri"/>
                        </a:defRPr>
                      </a:lvl8pPr>
                      <a:lvl9pPr marL="2743200" algn="l" defTabSz="685800" rtl="0" eaLnBrk="1" latinLnBrk="0" hangingPunct="1">
                        <a:defRPr sz="1350" kern="1200">
                          <a:solidFill>
                            <a:schemeClr val="tx1"/>
                          </a:solidFill>
                          <a:latin typeface="Calibri"/>
                        </a:defRPr>
                      </a:lvl9pPr>
                    </a:lstStyle>
                    <a:p>
                      <a:pPr algn="ctr" fontAlgn="ctr"/>
                      <a:r>
                        <a:rPr lang="ru-RU" sz="1200" b="0" i="0" u="none" strike="noStrike" dirty="0" smtClean="0">
                          <a:solidFill>
                            <a:srgbClr val="000000"/>
                          </a:solidFill>
                          <a:effectLst/>
                          <a:latin typeface="Times New Roman Cyr" panose="02020603050405020304" pitchFamily="18" charset="0"/>
                        </a:rPr>
                        <a:t>0</a:t>
                      </a:r>
                      <a:endParaRPr lang="ru-RU" sz="1200" b="0" i="0" u="none" strike="noStrike" dirty="0">
                        <a:solidFill>
                          <a:srgbClr val="000000"/>
                        </a:solidFill>
                        <a:effectLst/>
                        <a:latin typeface="Times New Roman Cyr" panose="02020603050405020304" pitchFamily="18" charset="0"/>
                      </a:endParaRP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53534269"/>
                  </a:ext>
                </a:extLst>
              </a:tr>
            </a:tbl>
          </a:graphicData>
        </a:graphic>
      </p:graphicFrame>
      <p:sp>
        <p:nvSpPr>
          <p:cNvPr id="3" name="Выноска со стрелкой вверх 2"/>
          <p:cNvSpPr/>
          <p:nvPr/>
        </p:nvSpPr>
        <p:spPr>
          <a:xfrm>
            <a:off x="1547664" y="4293096"/>
            <a:ext cx="6912768" cy="2564904"/>
          </a:xfrm>
          <a:prstGeom prst="upArrowCallout">
            <a:avLst/>
          </a:prstGeom>
          <a:solidFill>
            <a:srgbClr val="D6F3F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0070C0"/>
                </a:solidFill>
                <a:effectLst/>
                <a:uLnTx/>
                <a:uFillTx/>
                <a:latin typeface="Calibri"/>
                <a:ea typeface="+mn-ea"/>
                <a:cs typeface="+mn-cs"/>
              </a:rPr>
              <a:t>При составлении Плана в 2022 году на очередную «трехлетку»</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0070C0"/>
                </a:solidFill>
                <a:effectLst/>
                <a:uLnTx/>
                <a:uFillTx/>
                <a:latin typeface="Calibri"/>
                <a:ea typeface="+mn-ea"/>
                <a:cs typeface="+mn-cs"/>
              </a:rPr>
              <a:t>2023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0070C0"/>
                </a:solidFill>
                <a:effectLst/>
                <a:uLnTx/>
                <a:uFillTx/>
                <a:latin typeface="Calibri"/>
                <a:ea typeface="+mn-ea"/>
                <a:cs typeface="+mn-cs"/>
              </a:rPr>
              <a:t>2024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0070C0"/>
                </a:solidFill>
                <a:effectLst/>
                <a:uLnTx/>
                <a:uFillTx/>
                <a:latin typeface="Calibri"/>
                <a:ea typeface="+mn-ea"/>
                <a:cs typeface="+mn-cs"/>
              </a:rPr>
              <a:t>2025</a:t>
            </a:r>
            <a:endParaRPr kumimoji="0" lang="ru-RU" sz="1800" b="1" i="0" u="none" strike="noStrike" kern="1200" cap="none" spc="0" normalizeH="0" baseline="0" noProof="0" dirty="0">
              <a:ln>
                <a:noFill/>
              </a:ln>
              <a:solidFill>
                <a:srgbClr val="0070C0"/>
              </a:solidFill>
              <a:effectLst/>
              <a:uLnTx/>
              <a:uFillTx/>
              <a:latin typeface="Calibri"/>
              <a:ea typeface="+mn-ea"/>
              <a:cs typeface="+mn-cs"/>
            </a:endParaRPr>
          </a:p>
        </p:txBody>
      </p:sp>
      <p:sp>
        <p:nvSpPr>
          <p:cNvPr id="5" name="Правая фигурная скобка 4"/>
          <p:cNvSpPr/>
          <p:nvPr/>
        </p:nvSpPr>
        <p:spPr>
          <a:xfrm>
            <a:off x="2267744" y="5771991"/>
            <a:ext cx="72008" cy="360040"/>
          </a:xfrm>
          <a:prstGeom prst="rightBrace">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alibri"/>
              <a:ea typeface="+mn-ea"/>
              <a:cs typeface="+mn-cs"/>
            </a:endParaRPr>
          </a:p>
        </p:txBody>
      </p:sp>
      <p:sp>
        <p:nvSpPr>
          <p:cNvPr id="6" name="Правая фигурная скобка 5"/>
          <p:cNvSpPr/>
          <p:nvPr/>
        </p:nvSpPr>
        <p:spPr>
          <a:xfrm rot="16200000" flipH="1" flipV="1">
            <a:off x="6083917" y="1557045"/>
            <a:ext cx="504057" cy="2087732"/>
          </a:xfrm>
          <a:prstGeom prst="rightBrace">
            <a:avLst>
              <a:gd name="adj1" fmla="val 0"/>
              <a:gd name="adj2" fmla="val 5000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alibri"/>
              <a:ea typeface="+mn-ea"/>
              <a:cs typeface="+mn-cs"/>
            </a:endParaRPr>
          </a:p>
        </p:txBody>
      </p:sp>
      <p:cxnSp>
        <p:nvCxnSpPr>
          <p:cNvPr id="8" name="Прямая со стрелкой 7"/>
          <p:cNvCxnSpPr/>
          <p:nvPr/>
        </p:nvCxnSpPr>
        <p:spPr>
          <a:xfrm flipH="1">
            <a:off x="2411760" y="2879051"/>
            <a:ext cx="3924185" cy="3100429"/>
          </a:xfrm>
          <a:prstGeom prst="straightConnector1">
            <a:avLst/>
          </a:prstGeom>
          <a:ln w="38100">
            <a:solidFill>
              <a:srgbClr val="92D05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 name="Прямоугольник 8"/>
          <p:cNvSpPr/>
          <p:nvPr/>
        </p:nvSpPr>
        <p:spPr>
          <a:xfrm>
            <a:off x="3132956" y="5771991"/>
            <a:ext cx="4319364" cy="489307"/>
          </a:xfrm>
          <a:prstGeom prst="rect">
            <a:avLst/>
          </a:prstGeom>
          <a:solidFill>
            <a:srgbClr val="CC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Внесение изменений в План</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 (при необходимости)</a:t>
            </a:r>
            <a:endParaRPr kumimoji="0" lang="ru-RU" sz="1800" b="0" i="0" u="none" strike="noStrike" kern="1200" cap="none" spc="0" normalizeH="0" baseline="0" noProof="0" dirty="0">
              <a:ln>
                <a:noFill/>
              </a:ln>
              <a:solidFill>
                <a:srgbClr val="FF0000"/>
              </a:solidFill>
              <a:effectLst/>
              <a:uLnTx/>
              <a:uFillTx/>
              <a:latin typeface="Calibri"/>
              <a:ea typeface="+mn-ea"/>
              <a:cs typeface="+mn-cs"/>
            </a:endParaRPr>
          </a:p>
        </p:txBody>
      </p:sp>
      <p:sp>
        <p:nvSpPr>
          <p:cNvPr id="10" name="Стрелка вправо 9"/>
          <p:cNvSpPr/>
          <p:nvPr/>
        </p:nvSpPr>
        <p:spPr>
          <a:xfrm>
            <a:off x="2575143" y="5890955"/>
            <a:ext cx="360040" cy="144016"/>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Стрелка вправо 11"/>
          <p:cNvSpPr/>
          <p:nvPr/>
        </p:nvSpPr>
        <p:spPr>
          <a:xfrm>
            <a:off x="2560729" y="6374477"/>
            <a:ext cx="360040" cy="144016"/>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Прямоугольник 12"/>
          <p:cNvSpPr/>
          <p:nvPr/>
        </p:nvSpPr>
        <p:spPr>
          <a:xfrm>
            <a:off x="3138074" y="6318987"/>
            <a:ext cx="4314246" cy="345721"/>
          </a:xfrm>
          <a:prstGeom prst="rect">
            <a:avLst/>
          </a:prstGeom>
          <a:solidFill>
            <a:srgbClr val="CC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Формирование показателей Плана</a:t>
            </a:r>
            <a:endParaRPr kumimoji="0" lang="ru-RU" sz="1800" b="0" i="0" u="none" strike="noStrike" kern="1200" cap="none" spc="0" normalizeH="0" baseline="0" noProof="0" dirty="0">
              <a:ln>
                <a:noFill/>
              </a:ln>
              <a:solidFill>
                <a:srgbClr val="FF0000"/>
              </a:solidFill>
              <a:effectLst/>
              <a:uLnTx/>
              <a:uFillTx/>
              <a:latin typeface="Calibri"/>
              <a:ea typeface="+mn-ea"/>
              <a:cs typeface="+mn-cs"/>
            </a:endParaRPr>
          </a:p>
        </p:txBody>
      </p:sp>
      <p:pic>
        <p:nvPicPr>
          <p:cNvPr id="4098" name="Picture 2" descr="Белый человечек жонглирует синими часами | Шаблоны презентаций | Шаблоны  презентаций PowerPoint"/>
          <p:cNvPicPr>
            <a:picLocks noChangeAspect="1" noChangeArrowheads="1" noCrop="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2323" y="0"/>
            <a:ext cx="1210265" cy="1823661"/>
          </a:xfrm>
          <a:prstGeom prst="rect">
            <a:avLst/>
          </a:prstGeom>
          <a:noFill/>
          <a:extLst>
            <a:ext uri="{909E8E84-426E-40DD-AFC4-6F175D3DCCD1}">
              <a14:hiddenFill xmlns:a14="http://schemas.microsoft.com/office/drawing/2010/main">
                <a:solidFill>
                  <a:srgbClr val="FFFFFF"/>
                </a:solidFill>
              </a14:hiddenFill>
            </a:ext>
          </a:extLst>
        </p:spPr>
      </p:pic>
      <p:sp>
        <p:nvSpPr>
          <p:cNvPr id="14" name="Выноска со стрелкой вниз 13"/>
          <p:cNvSpPr/>
          <p:nvPr/>
        </p:nvSpPr>
        <p:spPr>
          <a:xfrm>
            <a:off x="6156176" y="-16692"/>
            <a:ext cx="2088232" cy="836712"/>
          </a:xfrm>
          <a:prstGeom prst="downArrowCallout">
            <a:avLst/>
          </a:prstGeom>
          <a:solidFill>
            <a:srgbClr val="CC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FF0000"/>
                </a:solidFill>
                <a:effectLst/>
                <a:uLnTx/>
                <a:uFillTx/>
                <a:latin typeface="Calibri"/>
                <a:ea typeface="+mn-ea"/>
                <a:cs typeface="+mn-cs"/>
              </a:rPr>
              <a:t>План 2023 года</a:t>
            </a:r>
            <a:endParaRPr kumimoji="0" lang="ru-RU" sz="1800" b="1" i="0" u="none" strike="noStrike" kern="1200" cap="none" spc="0" normalizeH="0" baseline="0" noProof="0" dirty="0">
              <a:ln>
                <a:noFill/>
              </a:ln>
              <a:solidFill>
                <a:srgbClr val="FF0000"/>
              </a:solidFill>
              <a:effectLst/>
              <a:uLnTx/>
              <a:uFillTx/>
              <a:latin typeface="Calibri"/>
              <a:ea typeface="+mn-ea"/>
              <a:cs typeface="+mn-cs"/>
            </a:endParaRPr>
          </a:p>
        </p:txBody>
      </p:sp>
    </p:spTree>
    <p:extLst>
      <p:ext uri="{BB962C8B-B14F-4D97-AF65-F5344CB8AC3E}">
        <p14:creationId xmlns:p14="http://schemas.microsoft.com/office/powerpoint/2010/main" val="315794022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251520" y="1443841"/>
            <a:ext cx="8784976" cy="4832092"/>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10. Учреждение в сроки, установленные Порядком органа - учредителя, составляет проект Плана </a:t>
            </a:r>
            <a:r>
              <a:rPr kumimoji="0" lang="ru-RU" sz="2800" b="0" i="0" u="none" strike="noStrike" kern="1200" cap="none" spc="0" normalizeH="0" baseline="0" noProof="0" dirty="0" smtClean="0">
                <a:ln>
                  <a:noFill/>
                </a:ln>
                <a:solidFill>
                  <a:srgbClr val="0000FF"/>
                </a:solidFill>
                <a:effectLst/>
                <a:uLnTx/>
                <a:uFillTx/>
                <a:latin typeface="Arial" panose="020B0604020202020204" pitchFamily="34" charset="0"/>
                <a:ea typeface="+mn-ea"/>
                <a:cs typeface="Arial" panose="020B0604020202020204" pitchFamily="34" charset="0"/>
                <a:hlinkClick r:id="rId2"/>
              </a:rPr>
              <a:t>путем:</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28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 уточнения (при необходимости) показателей поступлений и выплат </a:t>
            </a:r>
            <a:r>
              <a:rPr kumimoji="0" lang="ru-RU" sz="2800" b="1"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планового периода, содержащихся в утвержденном Плане</a:t>
            </a:r>
            <a:r>
              <a:rPr kumimoji="0" lang="ru-RU" sz="28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28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 формирования </a:t>
            </a:r>
            <a:r>
              <a:rPr kumimoji="0" lang="ru-RU"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планируемых показателей поступлений и выплат второго года планового периода.</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План вновь созданного учреждения составляется на текущий финансовый год и плановый период.</a:t>
            </a:r>
          </a:p>
        </p:txBody>
      </p:sp>
    </p:spTree>
    <p:extLst>
      <p:ext uri="{BB962C8B-B14F-4D97-AF65-F5344CB8AC3E}">
        <p14:creationId xmlns:p14="http://schemas.microsoft.com/office/powerpoint/2010/main" val="340232958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380305" y="1106629"/>
          <a:ext cx="7363000" cy="4218573"/>
        </p:xfrm>
        <a:graphic>
          <a:graphicData uri="http://schemas.openxmlformats.org/drawingml/2006/table">
            <a:tbl>
              <a:tblPr/>
              <a:tblGrid>
                <a:gridCol w="582425">
                  <a:extLst>
                    <a:ext uri="{9D8B030D-6E8A-4147-A177-3AD203B41FA5}">
                      <a16:colId xmlns:a16="http://schemas.microsoft.com/office/drawing/2014/main" val="1238239306"/>
                    </a:ext>
                  </a:extLst>
                </a:gridCol>
                <a:gridCol w="582425">
                  <a:extLst>
                    <a:ext uri="{9D8B030D-6E8A-4147-A177-3AD203B41FA5}">
                      <a16:colId xmlns:a16="http://schemas.microsoft.com/office/drawing/2014/main" val="302283135"/>
                    </a:ext>
                  </a:extLst>
                </a:gridCol>
                <a:gridCol w="603995">
                  <a:extLst>
                    <a:ext uri="{9D8B030D-6E8A-4147-A177-3AD203B41FA5}">
                      <a16:colId xmlns:a16="http://schemas.microsoft.com/office/drawing/2014/main" val="4042734817"/>
                    </a:ext>
                  </a:extLst>
                </a:gridCol>
                <a:gridCol w="1545942">
                  <a:extLst>
                    <a:ext uri="{9D8B030D-6E8A-4147-A177-3AD203B41FA5}">
                      <a16:colId xmlns:a16="http://schemas.microsoft.com/office/drawing/2014/main" val="1931090085"/>
                    </a:ext>
                  </a:extLst>
                </a:gridCol>
                <a:gridCol w="404462">
                  <a:extLst>
                    <a:ext uri="{9D8B030D-6E8A-4147-A177-3AD203B41FA5}">
                      <a16:colId xmlns:a16="http://schemas.microsoft.com/office/drawing/2014/main" val="499379788"/>
                    </a:ext>
                  </a:extLst>
                </a:gridCol>
                <a:gridCol w="596806">
                  <a:extLst>
                    <a:ext uri="{9D8B030D-6E8A-4147-A177-3AD203B41FA5}">
                      <a16:colId xmlns:a16="http://schemas.microsoft.com/office/drawing/2014/main" val="1400807747"/>
                    </a:ext>
                  </a:extLst>
                </a:gridCol>
                <a:gridCol w="620174">
                  <a:extLst>
                    <a:ext uri="{9D8B030D-6E8A-4147-A177-3AD203B41FA5}">
                      <a16:colId xmlns:a16="http://schemas.microsoft.com/office/drawing/2014/main" val="4113880932"/>
                    </a:ext>
                  </a:extLst>
                </a:gridCol>
                <a:gridCol w="598604">
                  <a:extLst>
                    <a:ext uri="{9D8B030D-6E8A-4147-A177-3AD203B41FA5}">
                      <a16:colId xmlns:a16="http://schemas.microsoft.com/office/drawing/2014/main" val="4277541932"/>
                    </a:ext>
                  </a:extLst>
                </a:gridCol>
                <a:gridCol w="258856">
                  <a:extLst>
                    <a:ext uri="{9D8B030D-6E8A-4147-A177-3AD203B41FA5}">
                      <a16:colId xmlns:a16="http://schemas.microsoft.com/office/drawing/2014/main" val="3611391082"/>
                    </a:ext>
                  </a:extLst>
                </a:gridCol>
                <a:gridCol w="339748">
                  <a:extLst>
                    <a:ext uri="{9D8B030D-6E8A-4147-A177-3AD203B41FA5}">
                      <a16:colId xmlns:a16="http://schemas.microsoft.com/office/drawing/2014/main" val="1205972830"/>
                    </a:ext>
                  </a:extLst>
                </a:gridCol>
                <a:gridCol w="625568">
                  <a:extLst>
                    <a:ext uri="{9D8B030D-6E8A-4147-A177-3AD203B41FA5}">
                      <a16:colId xmlns:a16="http://schemas.microsoft.com/office/drawing/2014/main" val="3247062364"/>
                    </a:ext>
                  </a:extLst>
                </a:gridCol>
                <a:gridCol w="603995">
                  <a:extLst>
                    <a:ext uri="{9D8B030D-6E8A-4147-A177-3AD203B41FA5}">
                      <a16:colId xmlns:a16="http://schemas.microsoft.com/office/drawing/2014/main" val="1092981449"/>
                    </a:ext>
                  </a:extLst>
                </a:gridCol>
              </a:tblGrid>
              <a:tr h="667158">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gridSpan="5">
                  <a:txBody>
                    <a:bodyPr/>
                    <a:lstStyle/>
                    <a:p>
                      <a:pPr algn="ctr" fontAlgn="ctr"/>
                      <a:r>
                        <a:rPr lang="ru-RU" sz="600" b="0" i="0" u="none" strike="noStrike">
                          <a:solidFill>
                            <a:srgbClr val="000000"/>
                          </a:solidFill>
                          <a:effectLst/>
                          <a:latin typeface="Times New Roman" panose="02020603050405020304" pitchFamily="18" charset="0"/>
                        </a:rPr>
                        <a:t>Приложение </a:t>
                      </a:r>
                      <a:br>
                        <a:rPr lang="ru-RU" sz="600" b="0" i="0" u="none" strike="noStrike">
                          <a:solidFill>
                            <a:srgbClr val="000000"/>
                          </a:solidFill>
                          <a:effectLst/>
                          <a:latin typeface="Times New Roman" panose="02020603050405020304" pitchFamily="18" charset="0"/>
                        </a:rPr>
                      </a:br>
                      <a:r>
                        <a:rPr lang="ru-RU" sz="600" b="0" i="0" u="none" strike="noStrike">
                          <a:solidFill>
                            <a:srgbClr val="000000"/>
                          </a:solidFill>
                          <a:effectLst/>
                          <a:latin typeface="Times New Roman" panose="02020603050405020304" pitchFamily="18" charset="0"/>
                        </a:rPr>
                        <a:t>к Требованиям к составлению и утверждению плана финансово-хозяйственной деятельности государственного (муниципального) учреждения, утвержденным </a:t>
                      </a:r>
                      <a:br>
                        <a:rPr lang="ru-RU" sz="600" b="0" i="0" u="none" strike="noStrike">
                          <a:solidFill>
                            <a:srgbClr val="000000"/>
                          </a:solidFill>
                          <a:effectLst/>
                          <a:latin typeface="Times New Roman" panose="02020603050405020304" pitchFamily="18" charset="0"/>
                        </a:rPr>
                      </a:br>
                      <a:r>
                        <a:rPr lang="ru-RU" sz="600" b="0" i="0" u="none" strike="noStrike">
                          <a:solidFill>
                            <a:srgbClr val="000000"/>
                          </a:solidFill>
                          <a:effectLst/>
                          <a:latin typeface="Times New Roman" panose="02020603050405020304" pitchFamily="18" charset="0"/>
                        </a:rPr>
                        <a:t>приказом  Министерства финансов  Российской Федерации</a:t>
                      </a:r>
                      <a:br>
                        <a:rPr lang="ru-RU" sz="600" b="0" i="0" u="none" strike="noStrike">
                          <a:solidFill>
                            <a:srgbClr val="000000"/>
                          </a:solidFill>
                          <a:effectLst/>
                          <a:latin typeface="Times New Roman" panose="02020603050405020304" pitchFamily="18" charset="0"/>
                        </a:rPr>
                      </a:br>
                      <a:r>
                        <a:rPr lang="ru-RU" sz="600" b="0" i="0" u="none" strike="noStrike">
                          <a:solidFill>
                            <a:srgbClr val="000000"/>
                          </a:solidFill>
                          <a:effectLst/>
                          <a:latin typeface="Times New Roman" panose="02020603050405020304" pitchFamily="18" charset="0"/>
                        </a:rPr>
                        <a:t>от 31 августа  2018 г. № 186н</a:t>
                      </a:r>
                    </a:p>
                  </a:txBody>
                  <a:tcPr marL="0" marR="0" marT="0" marB="0" anchor="ctr">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897710843"/>
                  </a:ext>
                </a:extLst>
              </a:tr>
              <a:tr h="116371">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r"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extLst>
                  <a:ext uri="{0D108BD9-81ED-4DB2-BD59-A6C34878D82A}">
                    <a16:rowId xmlns:a16="http://schemas.microsoft.com/office/drawing/2014/main" val="962901750"/>
                  </a:ext>
                </a:extLst>
              </a:tr>
              <a:tr h="182880">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gridSpan="5">
                  <a:txBody>
                    <a:bodyPr/>
                    <a:lstStyle/>
                    <a:p>
                      <a:pPr algn="ctr" fontAlgn="ctr"/>
                      <a:r>
                        <a:rPr lang="ru-RU" sz="1200" b="1" i="0" u="none" strike="noStrike" dirty="0">
                          <a:solidFill>
                            <a:srgbClr val="000000"/>
                          </a:solidFill>
                          <a:effectLst/>
                          <a:latin typeface="Times New Roman" panose="02020603050405020304" pitchFamily="18" charset="0"/>
                        </a:rPr>
                        <a:t>(рекомендуемый образец)</a:t>
                      </a:r>
                    </a:p>
                  </a:txBody>
                  <a:tcPr marL="0" marR="0" marT="0" marB="0" anchor="ctr">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235997053"/>
                  </a:ext>
                </a:extLst>
              </a:tr>
              <a:tr h="116371">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ctr"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ctr"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ctr"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extLst>
                  <a:ext uri="{0D108BD9-81ED-4DB2-BD59-A6C34878D82A}">
                    <a16:rowId xmlns:a16="http://schemas.microsoft.com/office/drawing/2014/main" val="1122166861"/>
                  </a:ext>
                </a:extLst>
              </a:tr>
              <a:tr h="204970">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gridSpan="3">
                  <a:txBody>
                    <a:bodyPr/>
                    <a:lstStyle/>
                    <a:p>
                      <a:pPr algn="ctr" fontAlgn="b"/>
                      <a:r>
                        <a:rPr lang="ru-RU" sz="600" b="0" i="0" u="none" strike="noStrike">
                          <a:solidFill>
                            <a:srgbClr val="000000"/>
                          </a:solidFill>
                          <a:effectLst/>
                          <a:latin typeface="Times New Roman" panose="02020603050405020304" pitchFamily="18" charset="0"/>
                        </a:rPr>
                        <a:t>Утверждаю</a:t>
                      </a:r>
                    </a:p>
                  </a:txBody>
                  <a:tcPr marL="0" marR="0" marT="0" marB="0" anchor="b">
                    <a:lnL>
                      <a:noFill/>
                    </a:lnL>
                    <a:lnR>
                      <a:noFill/>
                    </a:lnR>
                    <a:lnT>
                      <a:noFill/>
                    </a:lnT>
                    <a:lnB>
                      <a:noFill/>
                    </a:lnB>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514326569"/>
                  </a:ext>
                </a:extLst>
              </a:tr>
              <a:tr h="132239">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gridSpan="3">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523724668"/>
                  </a:ext>
                </a:extLst>
              </a:tr>
              <a:tr h="132239">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gridSpan="3">
                  <a:txBody>
                    <a:bodyPr/>
                    <a:lstStyle/>
                    <a:p>
                      <a:pPr algn="ctr" fontAlgn="t"/>
                      <a:r>
                        <a:rPr lang="ru-RU" sz="500" b="0" i="0" u="none" strike="noStrike">
                          <a:solidFill>
                            <a:srgbClr val="000000"/>
                          </a:solidFill>
                          <a:effectLst/>
                          <a:latin typeface="Times New Roman" panose="02020603050405020304" pitchFamily="18" charset="0"/>
                        </a:rPr>
                        <a:t>(наименование должности уполномоченного лица)</a:t>
                      </a:r>
                    </a:p>
                  </a:txBody>
                  <a:tcPr marL="0" marR="0" marT="0" marB="0">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305938030"/>
                  </a:ext>
                </a:extLst>
              </a:tr>
              <a:tr h="132239">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gridSpan="3">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661104142"/>
                  </a:ext>
                </a:extLst>
              </a:tr>
              <a:tr h="132239">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gridSpan="3">
                  <a:txBody>
                    <a:bodyPr/>
                    <a:lstStyle/>
                    <a:p>
                      <a:pPr algn="ctr" fontAlgn="t"/>
                      <a:r>
                        <a:rPr lang="ru-RU" sz="500" b="0" i="0" u="none" strike="noStrike">
                          <a:solidFill>
                            <a:srgbClr val="000000"/>
                          </a:solidFill>
                          <a:effectLst/>
                          <a:latin typeface="Times New Roman" panose="02020603050405020304" pitchFamily="18" charset="0"/>
                        </a:rPr>
                        <a:t>(наименование органа - учредителя (учреждения)</a:t>
                      </a:r>
                    </a:p>
                  </a:txBody>
                  <a:tcPr marL="0" marR="0" marT="0" marB="0">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330708368"/>
                  </a:ext>
                </a:extLst>
              </a:tr>
              <a:tr h="132239">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gridSpan="3">
                  <a:txBody>
                    <a:bodyPr/>
                    <a:lstStyle/>
                    <a:p>
                      <a:pPr algn="ctr" fontAlgn="b"/>
                      <a:r>
                        <a:rPr lang="ru-RU" sz="600" b="0" i="0" u="none" strike="noStrike">
                          <a:solidFill>
                            <a:srgbClr val="000000"/>
                          </a:solidFill>
                          <a:effectLst/>
                          <a:latin typeface="Times New Roman" panose="02020603050405020304" pitchFamily="18" charset="0"/>
                        </a:rPr>
                        <a:t>________________      ______________________</a:t>
                      </a:r>
                    </a:p>
                  </a:txBody>
                  <a:tcPr marL="0" marR="0" marT="0" marB="0" anchor="b">
                    <a:lnL>
                      <a:noFill/>
                    </a:lnL>
                    <a:lnR>
                      <a:noFill/>
                    </a:lnR>
                    <a:lnT>
                      <a:noFill/>
                    </a:lnT>
                    <a:lnB>
                      <a:noFill/>
                    </a:lnB>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515964835"/>
                  </a:ext>
                </a:extLst>
              </a:tr>
              <a:tr h="132239">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gridSpan="3">
                  <a:txBody>
                    <a:bodyPr/>
                    <a:lstStyle/>
                    <a:p>
                      <a:pPr algn="ctr" fontAlgn="t"/>
                      <a:r>
                        <a:rPr lang="ru-RU" sz="500" b="0" i="0" u="none" strike="noStrike">
                          <a:solidFill>
                            <a:srgbClr val="000000"/>
                          </a:solidFill>
                          <a:effectLst/>
                          <a:latin typeface="Times New Roman" panose="02020603050405020304" pitchFamily="18" charset="0"/>
                        </a:rPr>
                        <a:t>(подпись)                      (расшифровка подписи)</a:t>
                      </a:r>
                    </a:p>
                  </a:txBody>
                  <a:tcPr marL="0" marR="0" marT="0" marB="0">
                    <a:lnL>
                      <a:noFill/>
                    </a:lnL>
                    <a:lnR>
                      <a:noFill/>
                    </a:lnR>
                    <a:lnT>
                      <a:noFill/>
                    </a:lnT>
                    <a:lnB>
                      <a:noFill/>
                    </a:lnB>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415881607"/>
                  </a:ext>
                </a:extLst>
              </a:tr>
              <a:tr h="132239">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gridSpan="3">
                  <a:txBody>
                    <a:bodyPr/>
                    <a:lstStyle/>
                    <a:p>
                      <a:pPr algn="l" fontAlgn="b"/>
                      <a:r>
                        <a:rPr lang="ru-RU" sz="600" b="0" i="0" u="none" strike="noStrike">
                          <a:solidFill>
                            <a:srgbClr val="000000"/>
                          </a:solidFill>
                          <a:effectLst/>
                          <a:latin typeface="Times New Roman" panose="02020603050405020304" pitchFamily="18" charset="0"/>
                        </a:rPr>
                        <a:t>«___» __________________ 20 ____ г.</a:t>
                      </a:r>
                    </a:p>
                  </a:txBody>
                  <a:tcPr marL="0" marR="0" marT="0" marB="0" anchor="b">
                    <a:lnL>
                      <a:noFill/>
                    </a:lnL>
                    <a:lnR>
                      <a:noFill/>
                    </a:lnR>
                    <a:lnT>
                      <a:noFill/>
                    </a:lnT>
                    <a:lnB>
                      <a:noFill/>
                    </a:lnB>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854548784"/>
                  </a:ext>
                </a:extLst>
              </a:tr>
              <a:tr h="116371">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gridSpan="3">
                  <a:txBody>
                    <a:bodyPr/>
                    <a:lstStyle/>
                    <a:p>
                      <a:pPr algn="ctr"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809758307"/>
                  </a:ext>
                </a:extLst>
              </a:tr>
              <a:tr h="132239">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ctr"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ctr"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1926311198"/>
                  </a:ext>
                </a:extLst>
              </a:tr>
              <a:tr h="152891">
                <a:tc gridSpan="11">
                  <a:txBody>
                    <a:bodyPr/>
                    <a:lstStyle/>
                    <a:p>
                      <a:pPr algn="ctr" fontAlgn="b"/>
                      <a:r>
                        <a:rPr lang="ru-RU" sz="800" b="1" i="0" u="none" strike="noStrike">
                          <a:solidFill>
                            <a:srgbClr val="000000"/>
                          </a:solidFill>
                          <a:effectLst/>
                          <a:latin typeface="Times New Roman" panose="02020603050405020304" pitchFamily="18" charset="0"/>
                        </a:rPr>
                        <a:t>План финансово-хозяйственной деятельности на 20____г.</a:t>
                      </a:r>
                    </a:p>
                  </a:txBody>
                  <a:tcPr marL="0" marR="0" marT="0"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ctr" fontAlgn="b"/>
                      <a:endParaRPr lang="ru-RU" sz="800" b="1" i="0" u="none" strike="noStrike">
                        <a:solidFill>
                          <a:srgbClr val="000000"/>
                        </a:solidFill>
                        <a:effectLst/>
                        <a:latin typeface="Times New Roman" panose="02020603050405020304" pitchFamily="18" charset="0"/>
                      </a:endParaRP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43248249"/>
                  </a:ext>
                </a:extLst>
              </a:tr>
              <a:tr h="185135">
                <a:tc gridSpan="11">
                  <a:txBody>
                    <a:bodyPr/>
                    <a:lstStyle/>
                    <a:p>
                      <a:pPr algn="ctr" fontAlgn="b"/>
                      <a:r>
                        <a:rPr lang="ru-RU" sz="800" b="1" i="0" u="none" strike="noStrike">
                          <a:solidFill>
                            <a:srgbClr val="000000"/>
                          </a:solidFill>
                          <a:effectLst/>
                          <a:latin typeface="Times New Roman" panose="02020603050405020304" pitchFamily="18" charset="0"/>
                        </a:rPr>
                        <a:t>(на 20____ г. и плановый период 20____ и 20 ____ годов</a:t>
                      </a:r>
                      <a:r>
                        <a:rPr lang="ru-RU" sz="800" b="1" i="0" u="none" strike="noStrike" baseline="30000">
                          <a:solidFill>
                            <a:srgbClr val="000000"/>
                          </a:solidFill>
                          <a:effectLst/>
                          <a:latin typeface="Times New Roman" panose="02020603050405020304" pitchFamily="18" charset="0"/>
                        </a:rPr>
                        <a:t>1</a:t>
                      </a:r>
                      <a:r>
                        <a:rPr lang="ru-RU" sz="800" b="1" i="0" u="none" strike="noStrike">
                          <a:solidFill>
                            <a:srgbClr val="000000"/>
                          </a:solidFill>
                          <a:effectLst/>
                          <a:latin typeface="Times New Roman" panose="02020603050405020304" pitchFamily="18"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rowSpan="2">
                  <a:txBody>
                    <a:bodyPr/>
                    <a:lstStyle/>
                    <a:p>
                      <a:pPr algn="ctr" fontAlgn="ctr"/>
                      <a:r>
                        <a:rPr lang="ru-RU" sz="700" b="0" i="0" u="none" strike="noStrike">
                          <a:solidFill>
                            <a:srgbClr val="000000"/>
                          </a:solidFill>
                          <a:effectLst/>
                          <a:latin typeface="Times New Roman" panose="02020603050405020304" pitchFamily="18" charset="0"/>
                        </a:rPr>
                        <a:t>Коды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517182649"/>
                  </a:ext>
                </a:extLst>
              </a:tr>
              <a:tr h="132239">
                <a:tc>
                  <a:txBody>
                    <a:bodyPr/>
                    <a:lstStyle/>
                    <a:p>
                      <a:pPr algn="ctr"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ctr"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ctr"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r"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vMerge="1">
                  <a:txBody>
                    <a:bodyPr/>
                    <a:lstStyle/>
                    <a:p>
                      <a:endParaRPr lang="ru-RU"/>
                    </a:p>
                  </a:txBody>
                  <a:tcPr/>
                </a:tc>
                <a:extLst>
                  <a:ext uri="{0D108BD9-81ED-4DB2-BD59-A6C34878D82A}">
                    <a16:rowId xmlns:a16="http://schemas.microsoft.com/office/drawing/2014/main" val="879591491"/>
                  </a:ext>
                </a:extLst>
              </a:tr>
              <a:tr h="152075">
                <a:tc>
                  <a:txBody>
                    <a:bodyPr/>
                    <a:lstStyle/>
                    <a:p>
                      <a:pPr algn="ctr"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ctr"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ctr"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gridSpan="5">
                  <a:txBody>
                    <a:bodyPr/>
                    <a:lstStyle/>
                    <a:p>
                      <a:pPr algn="ctr" fontAlgn="b"/>
                      <a:r>
                        <a:rPr lang="ru-RU" sz="700" b="0" i="0" u="none" strike="noStrike">
                          <a:solidFill>
                            <a:srgbClr val="000000"/>
                          </a:solidFill>
                          <a:effectLst/>
                          <a:latin typeface="Times New Roman" panose="02020603050405020304" pitchFamily="18" charset="0"/>
                        </a:rPr>
                        <a:t>от «__» __________________ 20__г.</a:t>
                      </a:r>
                      <a:r>
                        <a:rPr lang="ru-RU" sz="700" b="0" i="0" u="none" strike="noStrike" baseline="30000">
                          <a:solidFill>
                            <a:srgbClr val="000000"/>
                          </a:solidFill>
                          <a:effectLst/>
                          <a:latin typeface="Times New Roman" panose="02020603050405020304" pitchFamily="18" charset="0"/>
                        </a:rPr>
                        <a:t>2</a:t>
                      </a:r>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ctr" fontAlgn="b"/>
                      <a:endParaRPr lang="ru-RU" sz="6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r" fontAlgn="ctr"/>
                      <a:r>
                        <a:rPr lang="ru-RU" sz="700" b="0" i="0" u="none" strike="noStrike">
                          <a:solidFill>
                            <a:srgbClr val="FF0000"/>
                          </a:solidFill>
                          <a:effectLst/>
                          <a:latin typeface="Times New Roman" panose="02020603050405020304" pitchFamily="18" charset="0"/>
                        </a:rPr>
                        <a:t> </a:t>
                      </a:r>
                    </a:p>
                  </a:txBody>
                  <a:tcPr marL="0" marR="0" marT="0" marB="0" anchor="ctr">
                    <a:lnL>
                      <a:noFill/>
                    </a:lnL>
                    <a:lnR>
                      <a:noFill/>
                    </a:lnR>
                    <a:lnT>
                      <a:noFill/>
                    </a:lnT>
                    <a:lnB>
                      <a:noFill/>
                    </a:lnB>
                    <a:solidFill>
                      <a:srgbClr val="FFFFFF"/>
                    </a:solidFill>
                  </a:tcPr>
                </a:tc>
                <a:tc>
                  <a:txBody>
                    <a:bodyPr/>
                    <a:lstStyle/>
                    <a:p>
                      <a:pPr algn="r" fontAlgn="ctr"/>
                      <a:r>
                        <a:rPr lang="ru-RU" sz="700" b="0" i="0" u="none" strike="noStrike">
                          <a:solidFill>
                            <a:srgbClr val="000000"/>
                          </a:solidFill>
                          <a:effectLst/>
                          <a:latin typeface="Times New Roman" panose="02020603050405020304" pitchFamily="18" charset="0"/>
                        </a:rPr>
                        <a:t>Дата</a:t>
                      </a:r>
                    </a:p>
                  </a:txBody>
                  <a:tcPr marL="0" marR="48936" marT="0" marB="0" anchor="ctr">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ctr"/>
                      <a:r>
                        <a:rPr lang="ru-RU" sz="700" b="0" i="0" u="none" strike="noStrike">
                          <a:solidFill>
                            <a:srgbClr val="FF0000"/>
                          </a:solidFill>
                          <a:effectLst/>
                          <a:latin typeface="Times New Roman" panose="02020603050405020304" pitchFamily="18" charset="0"/>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773661878"/>
                  </a:ext>
                </a:extLst>
              </a:tr>
              <a:tr h="224807">
                <a:tc gridSpan="2">
                  <a:txBody>
                    <a:bodyPr/>
                    <a:lstStyle/>
                    <a:p>
                      <a:pPr algn="l" fontAlgn="ctr"/>
                      <a:r>
                        <a:rPr lang="ru-RU" sz="700" b="0" i="0" u="none" strike="noStrike">
                          <a:solidFill>
                            <a:srgbClr val="000000"/>
                          </a:solidFill>
                          <a:effectLst/>
                          <a:latin typeface="Times New Roman" panose="02020603050405020304" pitchFamily="18" charset="0"/>
                        </a:rPr>
                        <a:t>Орган, осуществляющий </a:t>
                      </a:r>
                    </a:p>
                  </a:txBody>
                  <a:tcPr marL="0" marR="0" marT="0" marB="0" anchor="ctr">
                    <a:lnL>
                      <a:noFill/>
                    </a:lnL>
                    <a:lnR>
                      <a:noFill/>
                    </a:lnR>
                    <a:lnT>
                      <a:noFill/>
                    </a:lnT>
                    <a:lnB>
                      <a:noFill/>
                    </a:lnB>
                  </a:tcPr>
                </a:tc>
                <a:tc hMerge="1">
                  <a:txBody>
                    <a:bodyPr/>
                    <a:lstStyle/>
                    <a:p>
                      <a:endParaRPr lang="ru-RU"/>
                    </a:p>
                  </a:txBody>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gridSpan="2">
                  <a:txBody>
                    <a:bodyPr/>
                    <a:lstStyle/>
                    <a:p>
                      <a:pPr algn="r" fontAlgn="b"/>
                      <a:r>
                        <a:rPr lang="ru-RU" sz="700" b="0" i="0" u="none" strike="noStrike">
                          <a:solidFill>
                            <a:srgbClr val="000000"/>
                          </a:solidFill>
                          <a:effectLst/>
                          <a:latin typeface="Times New Roman" panose="02020603050405020304" pitchFamily="18" charset="0"/>
                        </a:rPr>
                        <a:t>по Сводному реестру</a:t>
                      </a:r>
                    </a:p>
                  </a:txBody>
                  <a:tcPr marL="0" marR="48936" marT="0"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l" fontAlgn="b"/>
                      <a:r>
                        <a:rPr lang="ru-RU" sz="700" b="0" i="0" u="none" strike="noStrike">
                          <a:solidFill>
                            <a:srgbClr val="000000"/>
                          </a:solidFill>
                          <a:effectLst/>
                          <a:latin typeface="Times New Roman" panose="02020603050405020304" pitchFamily="18" charset="0"/>
                        </a:rPr>
                        <a:t> </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25812864"/>
                  </a:ext>
                </a:extLst>
              </a:tr>
              <a:tr h="132239">
                <a:tc gridSpan="9">
                  <a:txBody>
                    <a:bodyPr/>
                    <a:lstStyle/>
                    <a:p>
                      <a:pPr algn="l" fontAlgn="b"/>
                      <a:r>
                        <a:rPr lang="ru-RU" sz="700" b="0" i="0" u="none" strike="noStrike">
                          <a:solidFill>
                            <a:srgbClr val="000000"/>
                          </a:solidFill>
                          <a:effectLst/>
                          <a:latin typeface="Times New Roman" panose="02020603050405020304" pitchFamily="18" charset="0"/>
                        </a:rPr>
                        <a:t>функции и полномочия учредителя ______________________________________________________________________________________________________</a:t>
                      </a:r>
                    </a:p>
                  </a:txBody>
                  <a:tcPr marL="0" marR="0" marT="0" marB="0" anchor="b">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r" fontAlgn="b"/>
                      <a:r>
                        <a:rPr lang="ru-RU" sz="700" b="0" i="0" u="none" strike="noStrike">
                          <a:solidFill>
                            <a:srgbClr val="000000"/>
                          </a:solidFill>
                          <a:effectLst/>
                          <a:latin typeface="Times New Roman" panose="02020603050405020304" pitchFamily="18" charset="0"/>
                        </a:rPr>
                        <a:t>глава по БК</a:t>
                      </a:r>
                    </a:p>
                  </a:txBody>
                  <a:tcPr marL="0" marR="48936" marT="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ru-RU" sz="700" b="0" i="0" u="none" strike="noStrike">
                          <a:solidFill>
                            <a:srgbClr val="000000"/>
                          </a:solidFill>
                          <a:effectLst/>
                          <a:latin typeface="Times New Roman" panose="02020603050405020304" pitchFamily="18" charset="0"/>
                        </a:rPr>
                        <a:t> </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84401267"/>
                  </a:ext>
                </a:extLst>
              </a:tr>
              <a:tr h="132239">
                <a:tc>
                  <a:txBody>
                    <a:bodyPr/>
                    <a:lstStyle/>
                    <a:p>
                      <a:pPr algn="l" fontAlgn="ctr"/>
                      <a:endParaRPr lang="ru-RU" sz="700" b="0" i="0" u="none" strike="noStrike">
                        <a:solidFill>
                          <a:srgbClr val="000000"/>
                        </a:solidFill>
                        <a:effectLst/>
                        <a:latin typeface="Times New Roman" panose="02020603050405020304" pitchFamily="18" charset="0"/>
                      </a:endParaRPr>
                    </a:p>
                  </a:txBody>
                  <a:tcPr marL="0" marR="0" marT="0" marB="0" anchor="ctr">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gridSpan="2">
                  <a:txBody>
                    <a:bodyPr/>
                    <a:lstStyle/>
                    <a:p>
                      <a:pPr algn="r" fontAlgn="b"/>
                      <a:r>
                        <a:rPr lang="ru-RU" sz="700" b="0" i="0" u="none" strike="noStrike">
                          <a:solidFill>
                            <a:srgbClr val="000000"/>
                          </a:solidFill>
                          <a:effectLst/>
                          <a:latin typeface="Times New Roman" panose="02020603050405020304" pitchFamily="18" charset="0"/>
                        </a:rPr>
                        <a:t>по Сводному реестру</a:t>
                      </a:r>
                    </a:p>
                  </a:txBody>
                  <a:tcPr marL="0" marR="48936" marT="0" marB="0" anchor="b">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a:txBody>
                    <a:bodyPr/>
                    <a:lstStyle/>
                    <a:p>
                      <a:pPr algn="l" fontAlgn="b"/>
                      <a:r>
                        <a:rPr lang="ru-RU" sz="700" b="0" i="0" u="none" strike="noStrike">
                          <a:solidFill>
                            <a:srgbClr val="000000"/>
                          </a:solidFill>
                          <a:effectLst/>
                          <a:latin typeface="Times New Roman" panose="02020603050405020304" pitchFamily="18" charset="0"/>
                        </a:rPr>
                        <a:t> </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72797751"/>
                  </a:ext>
                </a:extLst>
              </a:tr>
              <a:tr h="132239">
                <a:tc>
                  <a:txBody>
                    <a:bodyPr/>
                    <a:lstStyle/>
                    <a:p>
                      <a:pPr algn="ctr"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r" fontAlgn="b"/>
                      <a:r>
                        <a:rPr lang="ru-RU" sz="700" b="0" i="0" u="none" strike="noStrike">
                          <a:solidFill>
                            <a:srgbClr val="000000"/>
                          </a:solidFill>
                          <a:effectLst/>
                          <a:latin typeface="Times New Roman" panose="02020603050405020304" pitchFamily="18" charset="0"/>
                        </a:rPr>
                        <a:t>ИНН</a:t>
                      </a:r>
                    </a:p>
                  </a:txBody>
                  <a:tcPr marL="0" marR="48936" marT="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ru-RU" sz="700" b="0" i="0" u="none" strike="noStrike">
                          <a:solidFill>
                            <a:srgbClr val="000000"/>
                          </a:solidFill>
                          <a:effectLst/>
                          <a:latin typeface="Times New Roman" panose="02020603050405020304" pitchFamily="18" charset="0"/>
                        </a:rPr>
                        <a:t> </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02547391"/>
                  </a:ext>
                </a:extLst>
              </a:tr>
              <a:tr h="132239">
                <a:tc gridSpan="9">
                  <a:txBody>
                    <a:bodyPr/>
                    <a:lstStyle/>
                    <a:p>
                      <a:pPr algn="l" fontAlgn="ctr"/>
                      <a:r>
                        <a:rPr lang="ru-RU" sz="700" b="0" i="0" u="none" strike="noStrike">
                          <a:solidFill>
                            <a:srgbClr val="000000"/>
                          </a:solidFill>
                          <a:effectLst/>
                          <a:latin typeface="Times New Roman" panose="02020603050405020304" pitchFamily="18" charset="0"/>
                        </a:rPr>
                        <a:t>Учреждение __________________________________________________________________________________________________________________________</a:t>
                      </a:r>
                    </a:p>
                  </a:txBody>
                  <a:tcPr marL="0" marR="0" marT="0" marB="0" anchor="ctr">
                    <a:lnL>
                      <a:noFill/>
                    </a:lnL>
                    <a:lnR>
                      <a:noFill/>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endParaRPr lang="ru-RU" sz="6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r" fontAlgn="b"/>
                      <a:r>
                        <a:rPr lang="ru-RU" sz="700" b="0" i="0" u="none" strike="noStrike">
                          <a:solidFill>
                            <a:srgbClr val="000000"/>
                          </a:solidFill>
                          <a:effectLst/>
                          <a:latin typeface="Times New Roman" panose="02020603050405020304" pitchFamily="18" charset="0"/>
                        </a:rPr>
                        <a:t>КПП</a:t>
                      </a:r>
                    </a:p>
                  </a:txBody>
                  <a:tcPr marL="0" marR="48936" marT="0" marB="0" anchor="b">
                    <a:lnL>
                      <a:noFill/>
                    </a:lnL>
                    <a:lnR w="12700" cap="flat" cmpd="sng" algn="ctr">
                      <a:solidFill>
                        <a:srgbClr val="000000"/>
                      </a:solidFill>
                      <a:prstDash val="solid"/>
                      <a:round/>
                      <a:headEnd type="none" w="med" len="med"/>
                      <a:tailEnd type="none" w="med" len="med"/>
                    </a:lnR>
                    <a:lnT>
                      <a:noFill/>
                    </a:lnT>
                    <a:lnB>
                      <a:noFill/>
                    </a:lnB>
                  </a:tcPr>
                </a:tc>
                <a:tc>
                  <a:txBody>
                    <a:bodyPr/>
                    <a:lstStyle/>
                    <a:p>
                      <a:pPr algn="l" fontAlgn="b"/>
                      <a:r>
                        <a:rPr lang="ru-RU" sz="700" b="0" i="0" u="none" strike="noStrike">
                          <a:solidFill>
                            <a:srgbClr val="000000"/>
                          </a:solidFill>
                          <a:effectLst/>
                          <a:latin typeface="Times New Roman" panose="02020603050405020304" pitchFamily="18" charset="0"/>
                        </a:rPr>
                        <a:t> </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36740121"/>
                  </a:ext>
                </a:extLst>
              </a:tr>
              <a:tr h="218195">
                <a:tc gridSpan="2">
                  <a:txBody>
                    <a:bodyPr/>
                    <a:lstStyle/>
                    <a:p>
                      <a:pPr algn="l" fontAlgn="b"/>
                      <a:r>
                        <a:rPr lang="ru-RU" sz="700" b="0" i="0" u="none" strike="noStrike">
                          <a:solidFill>
                            <a:srgbClr val="000000"/>
                          </a:solidFill>
                          <a:effectLst/>
                          <a:latin typeface="Times New Roman" panose="02020603050405020304" pitchFamily="18" charset="0"/>
                        </a:rPr>
                        <a:t>Единица измерения: руб</a:t>
                      </a:r>
                    </a:p>
                  </a:txBody>
                  <a:tcPr marL="0" marR="0" marT="0" marB="0" anchor="b">
                    <a:lnL>
                      <a:noFill/>
                    </a:lnL>
                    <a:lnR>
                      <a:noFill/>
                    </a:lnR>
                    <a:lnT>
                      <a:noFill/>
                    </a:lnT>
                    <a:lnB>
                      <a:noFill/>
                    </a:lnB>
                  </a:tcPr>
                </a:tc>
                <a:tc hMerge="1">
                  <a:txBody>
                    <a:bodyPr/>
                    <a:lstStyle/>
                    <a:p>
                      <a:endParaRPr lang="ru-RU"/>
                    </a:p>
                  </a:txBody>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a:txBody>
                    <a:bodyPr/>
                    <a:lstStyle/>
                    <a:p>
                      <a:pPr algn="l" fontAlgn="b"/>
                      <a:endParaRPr lang="ru-RU" sz="700" b="0" i="0" u="none" strike="noStrike">
                        <a:solidFill>
                          <a:srgbClr val="000000"/>
                        </a:solidFill>
                        <a:effectLst/>
                        <a:latin typeface="Times New Roman" panose="02020603050405020304" pitchFamily="18" charset="0"/>
                      </a:endParaRPr>
                    </a:p>
                  </a:txBody>
                  <a:tcPr marL="0" marR="0" marT="0" marB="0" anchor="b">
                    <a:lnL>
                      <a:noFill/>
                    </a:lnL>
                    <a:lnR>
                      <a:noFill/>
                    </a:lnR>
                    <a:lnT>
                      <a:noFill/>
                    </a:lnT>
                    <a:lnB>
                      <a:noFill/>
                    </a:lnB>
                  </a:tcPr>
                </a:tc>
                <a:tc gridSpan="4">
                  <a:txBody>
                    <a:bodyPr/>
                    <a:lstStyle/>
                    <a:p>
                      <a:pPr algn="r" fontAlgn="ctr"/>
                      <a:r>
                        <a:rPr lang="ru-RU" sz="700" b="0" i="0" u="none" strike="noStrike">
                          <a:solidFill>
                            <a:srgbClr val="000000"/>
                          </a:solidFill>
                          <a:effectLst/>
                          <a:latin typeface="Times New Roman" panose="02020603050405020304" pitchFamily="18" charset="0"/>
                        </a:rPr>
                        <a:t>по ОКЕИ</a:t>
                      </a:r>
                    </a:p>
                  </a:txBody>
                  <a:tcPr marL="0" marR="48936" marT="0" marB="0" anchor="ctr">
                    <a:lnL>
                      <a:noFill/>
                    </a:lnL>
                    <a:lnR w="12700" cap="flat" cmpd="sng" algn="ctr">
                      <a:solidFill>
                        <a:srgbClr val="000000"/>
                      </a:solidFill>
                      <a:prstDash val="solid"/>
                      <a:round/>
                      <a:headEnd type="none" w="med" len="med"/>
                      <a:tailEnd type="none" w="med" len="med"/>
                    </a:lnR>
                    <a:lnT>
                      <a:noFill/>
                    </a:lnT>
                    <a:lnB>
                      <a:noFill/>
                    </a:lnB>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ctr" fontAlgn="b"/>
                      <a:r>
                        <a:rPr lang="ru-RU" sz="700" b="0" i="0" u="none" strike="noStrike" dirty="0">
                          <a:solidFill>
                            <a:srgbClr val="000000"/>
                          </a:solidFill>
                          <a:effectLst/>
                          <a:latin typeface="Times New Roman" panose="02020603050405020304" pitchFamily="18" charset="0"/>
                        </a:rPr>
                        <a:t>383</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6118729"/>
                  </a:ext>
                </a:extLst>
              </a:tr>
            </a:tbl>
          </a:graphicData>
        </a:graphic>
      </p:graphicFrame>
      <p:sp>
        <p:nvSpPr>
          <p:cNvPr id="3" name="Стрелка вправо 2"/>
          <p:cNvSpPr/>
          <p:nvPr/>
        </p:nvSpPr>
        <p:spPr>
          <a:xfrm>
            <a:off x="4663440" y="1854778"/>
            <a:ext cx="847898" cy="361604"/>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7445399"/>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87283" y="1565545"/>
            <a:ext cx="8921635" cy="3116238"/>
          </a:xfrm>
          <a:prstGeom prst="rect">
            <a:avLst/>
          </a:prstGeom>
        </p:spPr>
        <p:txBody>
          <a:bodyPr wrap="square">
            <a:spAutoFit/>
          </a:bodyPr>
          <a:lstStyle/>
          <a:p>
            <a:pPr marL="0" marR="0" lvl="0" indent="257175" algn="just" defTabSz="685800" rtl="0" eaLnBrk="1" fontAlgn="auto" latinLnBrk="0" hangingPunct="1">
              <a:lnSpc>
                <a:spcPct val="100000"/>
              </a:lnSpc>
              <a:spcBef>
                <a:spcPts val="0"/>
              </a:spcBef>
              <a:spcAft>
                <a:spcPts val="0"/>
              </a:spcAft>
              <a:buClrTx/>
              <a:buSzTx/>
              <a:buFontTx/>
              <a:buNone/>
              <a:tabLst/>
              <a:defRPr/>
            </a:pPr>
            <a:r>
              <a:rPr kumimoji="0" lang="ru-RU" sz="1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11. Показатели Плана и обоснования (расчеты) плановых показателей должны формироваться по соответствующим кодам (составным частям кода) бюджетной классификации Российской Федерации в части:</a:t>
            </a:r>
          </a:p>
          <a:p>
            <a:pPr marL="0" marR="0" lvl="0" indent="257175" algn="just" defTabSz="685800" rtl="0" eaLnBrk="1" fontAlgn="auto" latinLnBrk="0" hangingPunct="1">
              <a:lnSpc>
                <a:spcPct val="100000"/>
              </a:lnSpc>
              <a:spcBef>
                <a:spcPts val="900"/>
              </a:spcBef>
              <a:spcAft>
                <a:spcPts val="0"/>
              </a:spcAft>
              <a:buClrTx/>
              <a:buSzTx/>
              <a:buFontTx/>
              <a:buNone/>
              <a:tabLst/>
              <a:defRPr/>
            </a:pPr>
            <a:r>
              <a:rPr kumimoji="0" lang="ru-RU" sz="1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а) планируемых поступлений:</a:t>
            </a:r>
          </a:p>
          <a:p>
            <a:pPr marL="0" marR="0" lvl="0" indent="257175" algn="just" defTabSz="685800" rtl="0" eaLnBrk="1" fontAlgn="auto" latinLnBrk="0" hangingPunct="1">
              <a:lnSpc>
                <a:spcPct val="100000"/>
              </a:lnSpc>
              <a:spcBef>
                <a:spcPts val="900"/>
              </a:spcBef>
              <a:spcAft>
                <a:spcPts val="0"/>
              </a:spcAft>
              <a:buClrTx/>
              <a:buSzTx/>
              <a:buFontTx/>
              <a:buNone/>
              <a:tabLst/>
              <a:defRPr/>
            </a:pPr>
            <a:r>
              <a:rPr kumimoji="0" lang="ru-RU" sz="1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от доходов - </a:t>
            </a:r>
            <a:r>
              <a:rPr kumimoji="0" lang="ru-RU" sz="1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по коду аналитической группы подвида доходов бюджетов классификации доходов бюджетов</a:t>
            </a:r>
            <a:r>
              <a:rPr kumimoji="0" lang="ru-RU" sz="1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a:t>
            </a:r>
          </a:p>
          <a:p>
            <a:pPr marL="0" marR="0" lvl="0" indent="257175" algn="just" defTabSz="685800" rtl="0" eaLnBrk="1" fontAlgn="auto" latinLnBrk="0" hangingPunct="1">
              <a:lnSpc>
                <a:spcPct val="100000"/>
              </a:lnSpc>
              <a:spcBef>
                <a:spcPts val="900"/>
              </a:spcBef>
              <a:spcAft>
                <a:spcPts val="0"/>
              </a:spcAft>
              <a:buClrTx/>
              <a:buSzTx/>
              <a:buFontTx/>
              <a:buNone/>
              <a:tabLst/>
              <a:defRPr/>
            </a:pPr>
            <a:r>
              <a:rPr kumimoji="0" lang="ru-RU" sz="1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от возврата дебиторской задолженности прошлых лет - по коду аналитической группы вида источников финансирования дефицитов бюджетов классификации источников финансирования дефицитов бюджетов;</a:t>
            </a:r>
          </a:p>
          <a:p>
            <a:pPr marL="0" marR="0" lvl="0" indent="257175" algn="just" defTabSz="685800" rtl="0" eaLnBrk="1" fontAlgn="auto" latinLnBrk="0" hangingPunct="1">
              <a:lnSpc>
                <a:spcPct val="100000"/>
              </a:lnSpc>
              <a:spcBef>
                <a:spcPts val="900"/>
              </a:spcBef>
              <a:spcAft>
                <a:spcPts val="0"/>
              </a:spcAft>
              <a:buClrTx/>
              <a:buSzTx/>
              <a:buFontTx/>
              <a:buNone/>
              <a:tabLst/>
              <a:defRPr/>
            </a:pPr>
            <a:r>
              <a:rPr kumimoji="0" lang="ru-RU" sz="1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б) планируемых выплат:</a:t>
            </a:r>
          </a:p>
          <a:p>
            <a:pPr marL="0" marR="0" lvl="0" indent="257175" algn="just" defTabSz="685800" rtl="0" eaLnBrk="1" fontAlgn="auto" latinLnBrk="0" hangingPunct="1">
              <a:lnSpc>
                <a:spcPct val="100000"/>
              </a:lnSpc>
              <a:spcBef>
                <a:spcPts val="900"/>
              </a:spcBef>
              <a:spcAft>
                <a:spcPts val="0"/>
              </a:spcAft>
              <a:buClrTx/>
              <a:buSzTx/>
              <a:buFontTx/>
              <a:buNone/>
              <a:tabLst/>
              <a:defRPr/>
            </a:pPr>
            <a:r>
              <a:rPr kumimoji="0" lang="ru-RU" sz="1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по расходам - </a:t>
            </a:r>
            <a:r>
              <a:rPr kumimoji="0" lang="ru-RU" sz="1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по кодам видов расходов классификации расходов бюджетов</a:t>
            </a:r>
            <a:r>
              <a:rPr kumimoji="0" lang="ru-RU" sz="1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a:t>
            </a:r>
          </a:p>
          <a:p>
            <a:pPr marL="0" marR="0" lvl="0" indent="257175" algn="just" defTabSz="685800" rtl="0" eaLnBrk="1" fontAlgn="auto" latinLnBrk="0" hangingPunct="1">
              <a:lnSpc>
                <a:spcPct val="100000"/>
              </a:lnSpc>
              <a:spcBef>
                <a:spcPts val="900"/>
              </a:spcBef>
              <a:spcAft>
                <a:spcPts val="0"/>
              </a:spcAft>
              <a:buClrTx/>
              <a:buSzTx/>
              <a:buFontTx/>
              <a:buNone/>
              <a:tabLst/>
              <a:defRPr/>
            </a:pPr>
            <a:r>
              <a:rPr kumimoji="0" lang="ru-RU" sz="1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по возврату в бюджет остатков субсидий прошлых лет - по коду аналитической группы вида источников финансирования дефицитов бюджетов классификации источников финансирования дефицитов бюджетов;</a:t>
            </a:r>
          </a:p>
          <a:p>
            <a:pPr marL="0" marR="0" lvl="0" indent="257175" algn="just" defTabSz="685800" rtl="0" eaLnBrk="1" fontAlgn="auto" latinLnBrk="0" hangingPunct="1">
              <a:lnSpc>
                <a:spcPct val="100000"/>
              </a:lnSpc>
              <a:spcBef>
                <a:spcPts val="900"/>
              </a:spcBef>
              <a:spcAft>
                <a:spcPts val="0"/>
              </a:spcAft>
              <a:buClrTx/>
              <a:buSzTx/>
              <a:buFontTx/>
              <a:buNone/>
              <a:tabLst/>
              <a:defRPr/>
            </a:pPr>
            <a:r>
              <a:rPr kumimoji="0" lang="ru-RU" sz="1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по уплате налогов, объектом налогообложения которых являются доходы (прибыль) учреждения, - по коду аналитической группы подвида доходов бюджетов классификации доходов бюджетов;</a:t>
            </a:r>
          </a:p>
        </p:txBody>
      </p:sp>
      <p:sp>
        <p:nvSpPr>
          <p:cNvPr id="3" name="Выноска со стрелкой вниз 2"/>
          <p:cNvSpPr/>
          <p:nvPr/>
        </p:nvSpPr>
        <p:spPr>
          <a:xfrm>
            <a:off x="87283" y="907127"/>
            <a:ext cx="2263140" cy="710738"/>
          </a:xfrm>
          <a:prstGeom prst="downArrowCallout">
            <a:avLst/>
          </a:prstGeom>
          <a:solidFill>
            <a:srgbClr val="CCFFCC"/>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1" i="0" u="none" strike="noStrike" kern="1200" cap="none" spc="0" normalizeH="0" baseline="0" noProof="0" dirty="0">
                <a:ln>
                  <a:noFill/>
                </a:ln>
                <a:solidFill>
                  <a:srgbClr val="C00000"/>
                </a:solidFill>
                <a:effectLst/>
                <a:uLnTx/>
                <a:uFillTx/>
                <a:latin typeface="Calibri" panose="020F0502020204030204"/>
                <a:ea typeface="+mn-ea"/>
                <a:cs typeface="+mn-cs"/>
              </a:rPr>
              <a:t>В 186н</a:t>
            </a:r>
          </a:p>
        </p:txBody>
      </p:sp>
      <p:sp>
        <p:nvSpPr>
          <p:cNvPr id="4" name="Прямоугольник 3"/>
          <p:cNvSpPr/>
          <p:nvPr/>
        </p:nvSpPr>
        <p:spPr>
          <a:xfrm>
            <a:off x="928948" y="4943995"/>
            <a:ext cx="1932709" cy="897774"/>
          </a:xfrm>
          <a:prstGeom prst="rect">
            <a:avLst/>
          </a:prstGeom>
          <a:solidFill>
            <a:srgbClr val="CC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1" i="0" u="none" strike="noStrike" kern="1200" cap="none" spc="0" normalizeH="0" baseline="0" noProof="0" dirty="0">
                <a:ln>
                  <a:noFill/>
                </a:ln>
                <a:solidFill>
                  <a:srgbClr val="C00000"/>
                </a:solidFill>
                <a:effectLst/>
                <a:uLnTx/>
                <a:uFillTx/>
                <a:latin typeface="Calibri" panose="020F0502020204030204"/>
                <a:ea typeface="+mn-ea"/>
                <a:cs typeface="+mn-cs"/>
              </a:rPr>
              <a:t>Изменения в КБК</a:t>
            </a:r>
          </a:p>
        </p:txBody>
      </p:sp>
      <p:sp>
        <p:nvSpPr>
          <p:cNvPr id="5" name="Стрелка вправо с вырезом 4"/>
          <p:cNvSpPr/>
          <p:nvPr/>
        </p:nvSpPr>
        <p:spPr>
          <a:xfrm>
            <a:off x="3285606" y="5134148"/>
            <a:ext cx="1103515" cy="517467"/>
          </a:xfrm>
          <a:prstGeom prst="notched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Прямоугольник 5"/>
          <p:cNvSpPr/>
          <p:nvPr/>
        </p:nvSpPr>
        <p:spPr>
          <a:xfrm>
            <a:off x="4752803" y="4937760"/>
            <a:ext cx="2843533" cy="897774"/>
          </a:xfrm>
          <a:prstGeom prst="rect">
            <a:avLst/>
          </a:prstGeom>
          <a:solidFill>
            <a:srgbClr val="CC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1" i="0" u="none" strike="noStrike" kern="1200" cap="none" spc="0" normalizeH="0" baseline="0" noProof="0" dirty="0">
                <a:ln>
                  <a:noFill/>
                </a:ln>
                <a:solidFill>
                  <a:srgbClr val="C00000"/>
                </a:solidFill>
                <a:effectLst/>
                <a:uLnTx/>
                <a:uFillTx/>
                <a:latin typeface="Calibri" panose="020F0502020204030204"/>
                <a:ea typeface="+mn-ea"/>
                <a:cs typeface="+mn-cs"/>
              </a:rPr>
              <a:t>Изменения в строки </a:t>
            </a:r>
            <a:r>
              <a:rPr kumimoji="0" lang="ru-RU" sz="1350" b="1" i="0" u="none" strike="noStrike" kern="1200" cap="none" spc="0" normalizeH="0" baseline="0" noProof="0" dirty="0" smtClean="0">
                <a:ln>
                  <a:noFill/>
                </a:ln>
                <a:solidFill>
                  <a:srgbClr val="C00000"/>
                </a:solidFill>
                <a:effectLst/>
                <a:uLnTx/>
                <a:uFillTx/>
                <a:latin typeface="Calibri" panose="020F0502020204030204"/>
                <a:ea typeface="+mn-ea"/>
                <a:cs typeface="+mn-cs"/>
              </a:rPr>
              <a:t>Плана,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1" i="0" u="none" strike="noStrike" kern="1200" cap="none" spc="0" normalizeH="0" baseline="0" noProof="0" dirty="0" smtClean="0">
                <a:ln>
                  <a:noFill/>
                </a:ln>
                <a:solidFill>
                  <a:srgbClr val="C00000"/>
                </a:solidFill>
                <a:effectLst/>
                <a:uLnTx/>
                <a:uFillTx/>
                <a:latin typeface="Calibri" panose="020F0502020204030204"/>
                <a:ea typeface="+mn-ea"/>
                <a:cs typeface="+mn-cs"/>
              </a:rPr>
              <a:t>без  ожидания изменения в 186н</a:t>
            </a:r>
            <a:endParaRPr kumimoji="0" lang="ru-RU" sz="1350" b="1"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4816331"/>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80728" y="0"/>
            <a:ext cx="8363272" cy="562074"/>
          </a:xfrm>
        </p:spPr>
        <p:txBody>
          <a:bodyPr/>
          <a:lstStyle/>
          <a:p>
            <a:r>
              <a:rPr lang="ru-RU" sz="2800" b="1" dirty="0" smtClean="0">
                <a:solidFill>
                  <a:schemeClr val="accent3">
                    <a:lumMod val="50000"/>
                  </a:schemeClr>
                </a:solidFill>
              </a:rPr>
              <a:t>Учесть уточнения в 85н с 01.01.2022</a:t>
            </a:r>
            <a:endParaRPr lang="ru-RU" sz="2800" b="1" dirty="0">
              <a:solidFill>
                <a:schemeClr val="accent3">
                  <a:lumMod val="50000"/>
                </a:schemeClr>
              </a:solidFill>
            </a:endParaRPr>
          </a:p>
        </p:txBody>
      </p:sp>
      <p:sp>
        <p:nvSpPr>
          <p:cNvPr id="3" name="Текст 2"/>
          <p:cNvSpPr>
            <a:spLocks noGrp="1"/>
          </p:cNvSpPr>
          <p:nvPr>
            <p:ph type="body" idx="1"/>
          </p:nvPr>
        </p:nvSpPr>
        <p:spPr>
          <a:xfrm>
            <a:off x="107504" y="907591"/>
            <a:ext cx="4389884" cy="433177"/>
          </a:xfrm>
        </p:spPr>
        <p:txBody>
          <a:bodyPr/>
          <a:lstStyle/>
          <a:p>
            <a:pPr algn="ctr"/>
            <a:r>
              <a:rPr lang="ru-RU" dirty="0" smtClean="0"/>
              <a:t>до 01.01.2022</a:t>
            </a:r>
            <a:endParaRPr lang="ru-RU" dirty="0"/>
          </a:p>
        </p:txBody>
      </p:sp>
      <p:sp>
        <p:nvSpPr>
          <p:cNvPr id="4" name="Объект 3"/>
          <p:cNvSpPr>
            <a:spLocks noGrp="1"/>
          </p:cNvSpPr>
          <p:nvPr>
            <p:ph sz="half" idx="2"/>
          </p:nvPr>
        </p:nvSpPr>
        <p:spPr>
          <a:xfrm>
            <a:off x="-1" y="1412777"/>
            <a:ext cx="4497389" cy="5112568"/>
          </a:xfrm>
        </p:spPr>
        <p:txBody>
          <a:bodyPr/>
          <a:lstStyle/>
          <a:p>
            <a:pPr marL="0" indent="0">
              <a:buNone/>
            </a:pPr>
            <a:r>
              <a:rPr lang="ru-RU" sz="1500" dirty="0"/>
              <a:t>48.2.4.7. По элементу вида расходов </a:t>
            </a:r>
            <a:r>
              <a:rPr lang="ru-RU" sz="1500" b="1" dirty="0"/>
              <a:t>"247 Закупка энергетических ресурсов" </a:t>
            </a:r>
            <a:r>
              <a:rPr lang="ru-RU" sz="1500" dirty="0"/>
              <a:t>отражаются расходы бюджетов бюджетной системы </a:t>
            </a:r>
            <a:r>
              <a:rPr lang="ru-RU" sz="1500" dirty="0" smtClean="0"/>
              <a:t>РФ, </a:t>
            </a:r>
            <a:r>
              <a:rPr lang="ru-RU" sz="1500" dirty="0"/>
              <a:t>государственных (муниципальных) бюджетных и автономных учреждений на оплату:</a:t>
            </a:r>
          </a:p>
          <a:p>
            <a:pPr marL="0" indent="0">
              <a:buNone/>
            </a:pPr>
            <a:r>
              <a:rPr lang="ru-RU" sz="1500" dirty="0"/>
              <a:t>потребленных энергетических </a:t>
            </a:r>
            <a:r>
              <a:rPr lang="ru-RU" sz="1500" strike="sngStrike" dirty="0"/>
              <a:t>и (или) коммунальных </a:t>
            </a:r>
            <a:r>
              <a:rPr lang="ru-RU" sz="1500" dirty="0"/>
              <a:t>ресурсов </a:t>
            </a:r>
            <a:r>
              <a:rPr lang="ru-RU" sz="1500" strike="sngStrike" dirty="0"/>
              <a:t>в рамках договоров поставки </a:t>
            </a:r>
            <a:r>
              <a:rPr lang="ru-RU" sz="1500" dirty="0"/>
              <a:t>электроэнергии, газа, теплоснабжения, включая оплату просроченной задолженности за указанные потребленные энергетические </a:t>
            </a:r>
            <a:r>
              <a:rPr lang="ru-RU" sz="1500" strike="sngStrike" dirty="0"/>
              <a:t>и (или) коммунальные </a:t>
            </a:r>
            <a:r>
              <a:rPr lang="ru-RU" sz="1500" dirty="0"/>
              <a:t>ресурсы;</a:t>
            </a:r>
          </a:p>
          <a:p>
            <a:pPr marL="0" indent="0">
              <a:buNone/>
            </a:pPr>
            <a:r>
              <a:rPr lang="ru-RU" sz="1500" dirty="0"/>
              <a:t>услуг транспортировки указанных энергетических и (</a:t>
            </a:r>
            <a:r>
              <a:rPr lang="ru-RU" sz="1500" strike="sngStrike" dirty="0"/>
              <a:t>или) коммунальных </a:t>
            </a:r>
            <a:r>
              <a:rPr lang="ru-RU" sz="1500" dirty="0"/>
              <a:t>ресурсов по газораспределительным и электрическим и теплосетям (при ее наличии).</a:t>
            </a:r>
          </a:p>
          <a:p>
            <a:pPr marL="0" indent="0">
              <a:buNone/>
            </a:pPr>
            <a:r>
              <a:rPr lang="ru-RU" sz="1400" strike="sngStrike" dirty="0"/>
              <a:t>Данный вид расходов не применяется при оплате энергетических и (или) коммунальных ресурсов, приобретаемых (потребляемых) зарубежными аппаратами, представительствами государственных органов, функционирующими за пределами территории </a:t>
            </a:r>
            <a:r>
              <a:rPr lang="ru-RU" sz="1400" strike="sngStrike" dirty="0" smtClean="0"/>
              <a:t>РФ.</a:t>
            </a:r>
            <a:endParaRPr lang="ru-RU" sz="1400" strike="sngStrike" dirty="0"/>
          </a:p>
          <a:p>
            <a:pPr marL="0" indent="0">
              <a:buNone/>
            </a:pPr>
            <a:endParaRPr lang="ru-RU" sz="1200" dirty="0"/>
          </a:p>
        </p:txBody>
      </p:sp>
      <p:sp>
        <p:nvSpPr>
          <p:cNvPr id="5" name="Текст 4"/>
          <p:cNvSpPr>
            <a:spLocks noGrp="1"/>
          </p:cNvSpPr>
          <p:nvPr>
            <p:ph type="body" sz="quarter" idx="3"/>
          </p:nvPr>
        </p:nvSpPr>
        <p:spPr>
          <a:xfrm>
            <a:off x="4645024" y="864008"/>
            <a:ext cx="4391472" cy="460164"/>
          </a:xfrm>
        </p:spPr>
        <p:txBody>
          <a:bodyPr/>
          <a:lstStyle/>
          <a:p>
            <a:pPr algn="ctr"/>
            <a:r>
              <a:rPr lang="ru-RU" dirty="0" smtClean="0"/>
              <a:t>с 01.01.2022</a:t>
            </a:r>
          </a:p>
          <a:p>
            <a:pPr algn="ctr"/>
            <a:r>
              <a:rPr lang="ru-RU" sz="1000" dirty="0" smtClean="0"/>
              <a:t>В ред. Приказа </a:t>
            </a:r>
            <a:r>
              <a:rPr lang="ru-RU" sz="1000" dirty="0"/>
              <a:t>Минфина России от 11.06.2021 N 78н</a:t>
            </a:r>
          </a:p>
        </p:txBody>
      </p:sp>
      <p:sp>
        <p:nvSpPr>
          <p:cNvPr id="6" name="Объект 5"/>
          <p:cNvSpPr>
            <a:spLocks noGrp="1"/>
          </p:cNvSpPr>
          <p:nvPr>
            <p:ph sz="quarter" idx="4"/>
          </p:nvPr>
        </p:nvSpPr>
        <p:spPr>
          <a:xfrm>
            <a:off x="4497388" y="1412776"/>
            <a:ext cx="4646612" cy="4968551"/>
          </a:xfrm>
        </p:spPr>
        <p:txBody>
          <a:bodyPr/>
          <a:lstStyle/>
          <a:p>
            <a:pPr marL="0" indent="0">
              <a:buNone/>
            </a:pPr>
            <a:r>
              <a:rPr lang="ru-RU" sz="1400" dirty="0"/>
              <a:t>48.2.4.7. По элементу вида расходов </a:t>
            </a:r>
            <a:r>
              <a:rPr lang="ru-RU" sz="1400" b="1" dirty="0"/>
              <a:t>"247 Закупка энергетических ресурсов"</a:t>
            </a:r>
            <a:r>
              <a:rPr lang="ru-RU" sz="1400" dirty="0"/>
              <a:t> отражаются расходы бюджетов бюджетной системы </a:t>
            </a:r>
            <a:r>
              <a:rPr lang="ru-RU" sz="1400" dirty="0" smtClean="0"/>
              <a:t>РФ, </a:t>
            </a:r>
            <a:r>
              <a:rPr lang="ru-RU" sz="1400" dirty="0"/>
              <a:t>государственных (муниципальных) бюджетных и автономных учреждений на оплату:</a:t>
            </a:r>
          </a:p>
          <a:p>
            <a:pPr marL="0" indent="0">
              <a:buNone/>
            </a:pPr>
            <a:r>
              <a:rPr lang="ru-RU" sz="1400" dirty="0"/>
              <a:t>потребленных энергетических ресурсов (электроэнергии, </a:t>
            </a:r>
            <a:r>
              <a:rPr lang="ru-RU" sz="1400" b="1" dirty="0">
                <a:solidFill>
                  <a:schemeClr val="tx2">
                    <a:lumMod val="50000"/>
                  </a:schemeClr>
                </a:solidFill>
              </a:rPr>
              <a:t>газа природного и сжиженного (за исключением заправки автотранспорта, работающего на газомоторном топливе, и бытовых газовых баллонов на заправочных станциях, осуществляющих розничную продажу газа), теплоснабжения (отопления и горячего водоснабжения), </a:t>
            </a:r>
            <a:r>
              <a:rPr lang="ru-RU" sz="1400" dirty="0"/>
              <a:t>включая оплату просроченной задолженности за указанные потребленные энергетические ресурсы;</a:t>
            </a:r>
          </a:p>
          <a:p>
            <a:pPr marL="0" indent="0">
              <a:buNone/>
            </a:pPr>
            <a:r>
              <a:rPr lang="ru-RU" sz="1400" dirty="0" smtClean="0"/>
              <a:t>услуг </a:t>
            </a:r>
            <a:r>
              <a:rPr lang="ru-RU" sz="1400" dirty="0"/>
              <a:t>транспортировки указанных энергетических ресурсов по газораспределительным и электрическим и теплосетям (при ее наличии), </a:t>
            </a:r>
            <a:r>
              <a:rPr lang="ru-RU" sz="1400" b="1" dirty="0">
                <a:solidFill>
                  <a:schemeClr val="tx2">
                    <a:lumMod val="50000"/>
                  </a:schemeClr>
                </a:solidFill>
              </a:rPr>
              <a:t>а также иных снабженческо-сбытовых услуг, включенных в договор поставки.</a:t>
            </a:r>
          </a:p>
          <a:p>
            <a:pPr marL="0" indent="0">
              <a:buNone/>
            </a:pPr>
            <a:r>
              <a:rPr lang="ru-RU" sz="1400" b="1" dirty="0" smtClean="0"/>
              <a:t>   Расходы </a:t>
            </a:r>
            <a:r>
              <a:rPr lang="ru-RU" sz="1400" b="1" dirty="0"/>
              <a:t>на цели, указанные в настоящем описании, осуществляемые за пределами территории </a:t>
            </a:r>
            <a:r>
              <a:rPr lang="ru-RU" sz="1400" b="1" dirty="0" smtClean="0"/>
              <a:t>РФ, </a:t>
            </a:r>
            <a:r>
              <a:rPr lang="ru-RU" sz="1400" b="1" dirty="0"/>
              <a:t>отражаются по виду расходов 244 "Прочая закупка товаров, работ и услуг"</a:t>
            </a:r>
          </a:p>
          <a:p>
            <a:endParaRPr lang="ru-RU" dirty="0"/>
          </a:p>
        </p:txBody>
      </p:sp>
    </p:spTree>
    <p:extLst>
      <p:ext uri="{BB962C8B-B14F-4D97-AF65-F5344CB8AC3E}">
        <p14:creationId xmlns:p14="http://schemas.microsoft.com/office/powerpoint/2010/main" val="1785301487"/>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179512" y="188641"/>
          <a:ext cx="8712968" cy="4223459"/>
        </p:xfrm>
        <a:graphic>
          <a:graphicData uri="http://schemas.openxmlformats.org/drawingml/2006/table">
            <a:tbl>
              <a:tblPr/>
              <a:tblGrid>
                <a:gridCol w="6279600">
                  <a:extLst>
                    <a:ext uri="{9D8B030D-6E8A-4147-A177-3AD203B41FA5}">
                      <a16:colId xmlns:a16="http://schemas.microsoft.com/office/drawing/2014/main" val="20000"/>
                    </a:ext>
                  </a:extLst>
                </a:gridCol>
                <a:gridCol w="905699">
                  <a:extLst>
                    <a:ext uri="{9D8B030D-6E8A-4147-A177-3AD203B41FA5}">
                      <a16:colId xmlns:a16="http://schemas.microsoft.com/office/drawing/2014/main" val="20001"/>
                    </a:ext>
                  </a:extLst>
                </a:gridCol>
                <a:gridCol w="1527669">
                  <a:extLst>
                    <a:ext uri="{9D8B030D-6E8A-4147-A177-3AD203B41FA5}">
                      <a16:colId xmlns:a16="http://schemas.microsoft.com/office/drawing/2014/main" val="20002"/>
                    </a:ext>
                  </a:extLst>
                </a:gridCol>
              </a:tblGrid>
              <a:tr h="1188618">
                <a:tc>
                  <a:txBody>
                    <a:bodyPr/>
                    <a:lstStyle/>
                    <a:p>
                      <a:pPr algn="ctr" fontAlgn="ctr"/>
                      <a:r>
                        <a:rPr lang="ru-RU" sz="1200" b="0" i="0" u="none" strike="noStrike" dirty="0">
                          <a:solidFill>
                            <a:srgbClr val="000000"/>
                          </a:solidFill>
                          <a:effectLst/>
                          <a:latin typeface="Times New Roman Cyr"/>
                        </a:rPr>
                        <a:t>Наименование показателя</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dirty="0">
                          <a:solidFill>
                            <a:srgbClr val="000000"/>
                          </a:solidFill>
                          <a:effectLst/>
                          <a:latin typeface="Times New Roman Cyr"/>
                        </a:rPr>
                        <a:t>Код </a:t>
                      </a:r>
                      <a:endParaRPr lang="ru-RU" sz="1200" b="0" i="0" u="none" strike="noStrike" dirty="0" smtClean="0">
                        <a:solidFill>
                          <a:srgbClr val="000000"/>
                        </a:solidFill>
                        <a:effectLst/>
                        <a:latin typeface="Times New Roman Cyr"/>
                      </a:endParaRPr>
                    </a:p>
                    <a:p>
                      <a:pPr algn="ctr" fontAlgn="ctr"/>
                      <a:r>
                        <a:rPr lang="ru-RU" sz="1200" b="0" i="0" u="none" strike="noStrike" dirty="0" smtClean="0">
                          <a:solidFill>
                            <a:srgbClr val="000000"/>
                          </a:solidFill>
                          <a:effectLst/>
                          <a:latin typeface="Times New Roman Cyr"/>
                        </a:rPr>
                        <a:t>строки</a:t>
                      </a:r>
                      <a:endParaRPr lang="ru-RU" sz="1200" b="0" i="0" u="none" strike="noStrike" dirty="0">
                        <a:solidFill>
                          <a:srgbClr val="000000"/>
                        </a:solidFill>
                        <a:effectLst/>
                        <a:latin typeface="Times New Roman Cyr"/>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dirty="0">
                          <a:solidFill>
                            <a:srgbClr val="000000"/>
                          </a:solidFill>
                          <a:effectLst/>
                          <a:latin typeface="Times New Roman Cyr"/>
                        </a:rPr>
                        <a:t>Код </a:t>
                      </a:r>
                      <a:endParaRPr lang="ru-RU" sz="1200" b="0" i="0" u="none" strike="noStrike" dirty="0" smtClean="0">
                        <a:solidFill>
                          <a:srgbClr val="000000"/>
                        </a:solidFill>
                        <a:effectLst/>
                        <a:latin typeface="Times New Roman Cyr"/>
                      </a:endParaRPr>
                    </a:p>
                    <a:p>
                      <a:pPr algn="ctr" fontAlgn="ctr"/>
                      <a:r>
                        <a:rPr lang="ru-RU" sz="1200" b="0" i="0" u="none" strike="noStrike" dirty="0" smtClean="0">
                          <a:solidFill>
                            <a:srgbClr val="000000"/>
                          </a:solidFill>
                          <a:effectLst/>
                          <a:latin typeface="Times New Roman Cyr"/>
                        </a:rPr>
                        <a:t>по </a:t>
                      </a:r>
                      <a:r>
                        <a:rPr lang="ru-RU" sz="1200" b="0" i="0" u="none" strike="noStrike" dirty="0">
                          <a:solidFill>
                            <a:srgbClr val="000000"/>
                          </a:solidFill>
                          <a:effectLst/>
                          <a:latin typeface="Times New Roman Cyr"/>
                        </a:rPr>
                        <a:t>бюджетной классификации Российской Федерации</a:t>
                      </a:r>
                      <a:r>
                        <a:rPr lang="ru-RU" sz="1200" b="0" i="0" u="none" strike="noStrike" baseline="30000" dirty="0">
                          <a:solidFill>
                            <a:srgbClr val="000000"/>
                          </a:solidFill>
                          <a:effectLst/>
                          <a:latin typeface="Times New Roman Cyr"/>
                        </a:rPr>
                        <a:t>3</a:t>
                      </a:r>
                      <a:endParaRPr lang="ru-RU" sz="1200" b="0" i="0" u="none" strike="noStrike" dirty="0">
                        <a:solidFill>
                          <a:srgbClr val="000000"/>
                        </a:solidFill>
                        <a:effectLst/>
                        <a:latin typeface="Times New Roman Cyr"/>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94090">
                <a:tc>
                  <a:txBody>
                    <a:bodyPr/>
                    <a:lstStyle/>
                    <a:p>
                      <a:pPr algn="ctr" fontAlgn="ctr"/>
                      <a:r>
                        <a:rPr lang="ru-RU" sz="1000" b="0" i="0" u="none" strike="noStrike" dirty="0">
                          <a:solidFill>
                            <a:srgbClr val="000000"/>
                          </a:solidFill>
                          <a:effectLst/>
                          <a:latin typeface="Times New Roman Cyr"/>
                        </a:rPr>
                        <a:t>1</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000" b="0" i="0" u="none" strike="noStrike">
                          <a:solidFill>
                            <a:srgbClr val="000000"/>
                          </a:solidFill>
                          <a:effectLst/>
                          <a:latin typeface="Times New Roman Cyr"/>
                        </a:rPr>
                        <a:t>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000" b="0" i="0" u="none" strike="noStrike" dirty="0">
                          <a:solidFill>
                            <a:srgbClr val="000000"/>
                          </a:solidFill>
                          <a:effectLst/>
                          <a:latin typeface="Times New Roman Cyr"/>
                        </a:rPr>
                        <a:t>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06344">
                <a:tc>
                  <a:txBody>
                    <a:bodyPr/>
                    <a:lstStyle/>
                    <a:p>
                      <a:pPr algn="l" fontAlgn="b"/>
                      <a:r>
                        <a:rPr lang="ru-RU" sz="1500" b="1" i="0" u="none" strike="noStrike" dirty="0">
                          <a:solidFill>
                            <a:schemeClr val="accent5">
                              <a:lumMod val="75000"/>
                            </a:schemeClr>
                          </a:solidFill>
                          <a:effectLst/>
                          <a:latin typeface="Arial" panose="020B0604020202020204" pitchFamily="34" charset="0"/>
                          <a:cs typeface="Arial" panose="020B0604020202020204" pitchFamily="34" charset="0"/>
                        </a:rPr>
                        <a:t>прочие поступления, всего </a:t>
                      </a:r>
                      <a:r>
                        <a:rPr lang="ru-RU" sz="1500" b="1" i="0" u="none" strike="noStrike" baseline="30000" dirty="0">
                          <a:solidFill>
                            <a:srgbClr val="C00000"/>
                          </a:solidFill>
                          <a:effectLst/>
                          <a:latin typeface="Arial" panose="020B0604020202020204" pitchFamily="34" charset="0"/>
                          <a:cs typeface="Arial" panose="020B0604020202020204" pitchFamily="34" charset="0"/>
                        </a:rPr>
                        <a:t>6</a:t>
                      </a:r>
                      <a:endParaRPr lang="ru-RU" sz="1500" b="1" i="0" u="none" strike="noStrike" dirty="0">
                        <a:solidFill>
                          <a:srgbClr val="C00000"/>
                        </a:solidFill>
                        <a:effectLst/>
                        <a:latin typeface="Arial" panose="020B0604020202020204" pitchFamily="34" charset="0"/>
                        <a:cs typeface="Arial" panose="020B0604020202020204" pitchFamily="34" charset="0"/>
                      </a:endParaRPr>
                    </a:p>
                  </a:txBody>
                  <a:tcPr marL="8572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chemeClr val="accent5">
                              <a:lumMod val="75000"/>
                            </a:schemeClr>
                          </a:solidFill>
                          <a:effectLst/>
                          <a:latin typeface="Arial" panose="020B0604020202020204" pitchFamily="34" charset="0"/>
                          <a:cs typeface="Arial" panose="020B0604020202020204" pitchFamily="34" charset="0"/>
                        </a:rPr>
                        <a:t>1980</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chemeClr val="accent5">
                              <a:lumMod val="75000"/>
                            </a:schemeClr>
                          </a:solidFill>
                          <a:effectLst/>
                          <a:latin typeface="Arial" panose="020B0604020202020204" pitchFamily="34" charset="0"/>
                          <a:cs typeface="Arial" panose="020B0604020202020204" pitchFamily="34" charset="0"/>
                        </a:rPr>
                        <a:t>х</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762994">
                <a:tc>
                  <a:txBody>
                    <a:bodyPr/>
                    <a:lstStyle/>
                    <a:p>
                      <a:pPr algn="l" fontAlgn="b"/>
                      <a:r>
                        <a:rPr lang="ru-RU" sz="1500" b="1" i="0" u="none" strike="noStrike" dirty="0">
                          <a:solidFill>
                            <a:schemeClr val="accent5">
                              <a:lumMod val="75000"/>
                            </a:schemeClr>
                          </a:solidFill>
                          <a:effectLst/>
                          <a:latin typeface="Arial" panose="020B0604020202020204" pitchFamily="34" charset="0"/>
                          <a:cs typeface="Arial" panose="020B0604020202020204" pitchFamily="34" charset="0"/>
                        </a:rPr>
                        <a:t>из них:</a:t>
                      </a:r>
                      <a:br>
                        <a:rPr lang="ru-RU" sz="1500" b="1" i="0" u="none" strike="noStrike" dirty="0">
                          <a:solidFill>
                            <a:schemeClr val="accent5">
                              <a:lumMod val="75000"/>
                            </a:schemeClr>
                          </a:solidFill>
                          <a:effectLst/>
                          <a:latin typeface="Arial" panose="020B0604020202020204" pitchFamily="34" charset="0"/>
                          <a:cs typeface="Arial" panose="020B0604020202020204" pitchFamily="34" charset="0"/>
                        </a:rPr>
                      </a:br>
                      <a:r>
                        <a:rPr lang="ru-RU" sz="1500" b="1" i="0" u="none" strike="noStrike" dirty="0">
                          <a:solidFill>
                            <a:schemeClr val="accent5">
                              <a:lumMod val="75000"/>
                            </a:schemeClr>
                          </a:solidFill>
                          <a:effectLst/>
                          <a:latin typeface="Arial" panose="020B0604020202020204" pitchFamily="34" charset="0"/>
                          <a:cs typeface="Arial" panose="020B0604020202020204" pitchFamily="34" charset="0"/>
                        </a:rPr>
                        <a:t>увеличение остатков денежных средств за счет возврата дебиторской задолженности прошлых лет</a:t>
                      </a:r>
                    </a:p>
                  </a:txBody>
                  <a:tcPr marL="25717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chemeClr val="accent5">
                              <a:lumMod val="75000"/>
                            </a:schemeClr>
                          </a:solidFill>
                          <a:effectLst/>
                          <a:latin typeface="Arial" panose="020B0604020202020204" pitchFamily="34" charset="0"/>
                          <a:cs typeface="Arial" panose="020B0604020202020204" pitchFamily="34" charset="0"/>
                        </a:rPr>
                        <a:t>1981</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1" i="0" u="none" strike="noStrike" dirty="0">
                          <a:solidFill>
                            <a:schemeClr val="accent5">
                              <a:lumMod val="75000"/>
                            </a:schemeClr>
                          </a:solidFill>
                          <a:effectLst/>
                          <a:latin typeface="Arial" panose="020B0604020202020204" pitchFamily="34" charset="0"/>
                          <a:cs typeface="Arial" panose="020B0604020202020204" pitchFamily="34" charset="0"/>
                        </a:rPr>
                        <a:t>510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294090">
                <a:tc>
                  <a:txBody>
                    <a:bodyPr/>
                    <a:lstStyle/>
                    <a:p>
                      <a:pPr algn="l" fontAlgn="b"/>
                      <a:r>
                        <a:rPr lang="ru-RU" sz="1400" b="0" i="0" u="none" strike="noStrike" dirty="0">
                          <a:solidFill>
                            <a:schemeClr val="accent5">
                              <a:lumMod val="75000"/>
                            </a:schemeClr>
                          </a:solidFill>
                          <a:effectLst/>
                          <a:latin typeface="Arial" panose="020B0604020202020204" pitchFamily="34" charset="0"/>
                          <a:cs typeface="Arial" panose="020B0604020202020204" pitchFamily="34" charset="0"/>
                        </a:rPr>
                        <a:t> </a:t>
                      </a:r>
                    </a:p>
                  </a:txBody>
                  <a:tcPr marL="25717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chemeClr val="accent5">
                              <a:lumMod val="75000"/>
                            </a:schemeClr>
                          </a:solidFill>
                          <a:effectLst/>
                          <a:latin typeface="Arial" panose="020B0604020202020204" pitchFamily="34" charset="0"/>
                          <a:cs typeface="Arial" panose="020B0604020202020204" pitchFamily="34" charset="0"/>
                        </a:rPr>
                        <a:t> </a:t>
                      </a:r>
                      <a:r>
                        <a:rPr lang="ru-RU" sz="1400" b="0" i="0" u="none" strike="noStrike" dirty="0" smtClean="0">
                          <a:solidFill>
                            <a:schemeClr val="accent5">
                              <a:lumMod val="75000"/>
                            </a:schemeClr>
                          </a:solidFill>
                          <a:effectLst/>
                          <a:latin typeface="Arial" panose="020B0604020202020204" pitchFamily="34" charset="0"/>
                          <a:cs typeface="Arial" panose="020B0604020202020204" pitchFamily="34" charset="0"/>
                        </a:rPr>
                        <a:t>1982</a:t>
                      </a:r>
                      <a:endParaRPr lang="ru-RU" sz="1400" b="0" i="0" u="none" strike="noStrike" dirty="0">
                        <a:solidFill>
                          <a:schemeClr val="accent5">
                            <a:lumMod val="75000"/>
                          </a:schemeClr>
                        </a:solidFill>
                        <a:effectLst/>
                        <a:latin typeface="Arial" panose="020B0604020202020204" pitchFamily="34" charset="0"/>
                        <a:cs typeface="Arial" panose="020B0604020202020204" pitchFamily="34" charset="0"/>
                      </a:endParaRP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1" i="0" u="none" strike="noStrike" dirty="0" smtClean="0">
                          <a:solidFill>
                            <a:schemeClr val="accent5">
                              <a:lumMod val="75000"/>
                            </a:schemeClr>
                          </a:solidFill>
                          <a:effectLst/>
                          <a:latin typeface="Arial" panose="020B0604020202020204" pitchFamily="34" charset="0"/>
                          <a:cs typeface="Arial" panose="020B0604020202020204" pitchFamily="34" charset="0"/>
                        </a:rPr>
                        <a:t> 640</a:t>
                      </a:r>
                      <a:r>
                        <a:rPr lang="ru-RU" sz="1400" b="1" i="0" u="none" strike="noStrike" dirty="0">
                          <a:solidFill>
                            <a:schemeClr val="accent5">
                              <a:lumMod val="75000"/>
                            </a:schemeClr>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294090">
                <a:tc>
                  <a:txBody>
                    <a:bodyPr/>
                    <a:lstStyle/>
                    <a:p>
                      <a:pPr algn="l" fontAlgn="b"/>
                      <a:endParaRPr lang="ru-RU" sz="1400" b="0" i="0" u="none" strike="noStrike" dirty="0">
                        <a:solidFill>
                          <a:schemeClr val="accent5">
                            <a:lumMod val="75000"/>
                          </a:schemeClr>
                        </a:solidFill>
                        <a:effectLst/>
                        <a:latin typeface="Arial" panose="020B0604020202020204" pitchFamily="34" charset="0"/>
                        <a:cs typeface="Arial" panose="020B0604020202020204" pitchFamily="34" charset="0"/>
                      </a:endParaRPr>
                    </a:p>
                  </a:txBody>
                  <a:tcPr marL="25717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ru-RU" sz="1400" b="0" i="0" u="none" strike="noStrike" dirty="0">
                        <a:solidFill>
                          <a:schemeClr val="accent5">
                            <a:lumMod val="75000"/>
                          </a:schemeClr>
                        </a:solidFill>
                        <a:effectLst/>
                        <a:latin typeface="Arial" panose="020B0604020202020204" pitchFamily="34" charset="0"/>
                        <a:cs typeface="Arial" panose="020B0604020202020204" pitchFamily="34" charset="0"/>
                      </a:endParaRP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1" i="0" u="none" strike="noStrike" dirty="0" smtClean="0">
                          <a:solidFill>
                            <a:schemeClr val="accent5">
                              <a:lumMod val="75000"/>
                            </a:schemeClr>
                          </a:solidFill>
                          <a:effectLst/>
                          <a:latin typeface="Arial" panose="020B0604020202020204" pitchFamily="34" charset="0"/>
                          <a:cs typeface="Arial" panose="020B0604020202020204" pitchFamily="34" charset="0"/>
                        </a:rPr>
                        <a:t>710</a:t>
                      </a:r>
                      <a:endParaRPr lang="ru-RU" sz="1400" b="1" i="0" u="none" strike="noStrike" dirty="0">
                        <a:solidFill>
                          <a:schemeClr val="accent5">
                            <a:lumMod val="75000"/>
                          </a:schemeClr>
                        </a:solidFill>
                        <a:effectLst/>
                        <a:latin typeface="Arial" panose="020B0604020202020204" pitchFamily="34" charset="0"/>
                        <a:cs typeface="Arial" panose="020B0604020202020204" pitchFamily="34"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5"/>
                  </a:ext>
                </a:extLst>
              </a:tr>
              <a:tr h="294090">
                <a:tc>
                  <a:txBody>
                    <a:bodyPr/>
                    <a:lstStyle/>
                    <a:p>
                      <a:pPr algn="l" fontAlgn="b"/>
                      <a:r>
                        <a:rPr lang="ru-RU" sz="1200" b="1" i="0" u="none" strike="noStrike" dirty="0">
                          <a:solidFill>
                            <a:srgbClr val="000000"/>
                          </a:solidFill>
                          <a:effectLst/>
                          <a:latin typeface="Times New Roman Cyr"/>
                        </a:rPr>
                        <a:t>Прочие выплаты, всего</a:t>
                      </a:r>
                      <a:r>
                        <a:rPr lang="ru-RU" sz="1200" b="1" i="0" u="none" strike="noStrike" baseline="30000" dirty="0">
                          <a:solidFill>
                            <a:srgbClr val="000000"/>
                          </a:solidFill>
                          <a:effectLst/>
                          <a:latin typeface="Times New Roman Cyr"/>
                        </a:rPr>
                        <a:t> 9</a:t>
                      </a:r>
                      <a:endParaRPr lang="ru-RU" sz="1200" b="1" i="0" u="none" strike="noStrike" dirty="0">
                        <a:solidFill>
                          <a:srgbClr val="000000"/>
                        </a:solidFill>
                        <a:effectLst/>
                        <a:latin typeface="Times New Roman Cyr"/>
                      </a:endParaRPr>
                    </a:p>
                  </a:txBody>
                  <a:tcPr marL="952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1" i="0" u="none" strike="noStrike">
                          <a:solidFill>
                            <a:srgbClr val="000000"/>
                          </a:solidFill>
                          <a:effectLst/>
                          <a:latin typeface="Times New Roman Cyr"/>
                        </a:rPr>
                        <a:t>4000</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1" i="0" u="none" strike="noStrike" dirty="0">
                          <a:solidFill>
                            <a:srgbClr val="000000"/>
                          </a:solidFill>
                          <a:effectLst/>
                          <a:latin typeface="Arial" panose="020B0604020202020204" pitchFamily="34" charset="0"/>
                          <a:cs typeface="Arial" panose="020B0604020202020204" pitchFamily="34" charset="0"/>
                        </a:rPr>
                        <a:t>х</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482799">
                <a:tc>
                  <a:txBody>
                    <a:bodyPr/>
                    <a:lstStyle/>
                    <a:p>
                      <a:pPr algn="l" fontAlgn="b"/>
                      <a:r>
                        <a:rPr lang="ru-RU" sz="1200" b="0" i="0" u="none" strike="noStrike" dirty="0">
                          <a:solidFill>
                            <a:srgbClr val="000000"/>
                          </a:solidFill>
                          <a:effectLst/>
                          <a:latin typeface="Times New Roman Cyr"/>
                        </a:rPr>
                        <a:t>из них:</a:t>
                      </a:r>
                      <a:br>
                        <a:rPr lang="ru-RU" sz="1200" b="0" i="0" u="none" strike="noStrike" dirty="0">
                          <a:solidFill>
                            <a:srgbClr val="000000"/>
                          </a:solidFill>
                          <a:effectLst/>
                          <a:latin typeface="Times New Roman Cyr"/>
                        </a:rPr>
                      </a:br>
                      <a:r>
                        <a:rPr lang="ru-RU" sz="1200" b="0" i="0" u="none" strike="noStrike" dirty="0">
                          <a:solidFill>
                            <a:srgbClr val="000000"/>
                          </a:solidFill>
                          <a:effectLst/>
                          <a:latin typeface="Times New Roman Cyr"/>
                        </a:rPr>
                        <a:t>возврат в  бюджет средств субсидии</a:t>
                      </a:r>
                    </a:p>
                  </a:txBody>
                  <a:tcPr marL="25717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Times New Roman Cyr"/>
                        </a:rPr>
                        <a:t>4010</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1" i="0" u="none" strike="noStrike" dirty="0">
                          <a:solidFill>
                            <a:srgbClr val="000000"/>
                          </a:solidFill>
                          <a:effectLst/>
                          <a:latin typeface="Arial" panose="020B0604020202020204" pitchFamily="34" charset="0"/>
                          <a:cs typeface="Arial" panose="020B0604020202020204" pitchFamily="34" charset="0"/>
                        </a:rPr>
                        <a:t>610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r h="306344">
                <a:tc>
                  <a:txBody>
                    <a:bodyPr/>
                    <a:lstStyle/>
                    <a:p>
                      <a:pPr algn="l" fontAlgn="b"/>
                      <a:r>
                        <a:rPr lang="ru-RU" sz="1200" b="0" i="0" u="none" strike="noStrike" dirty="0">
                          <a:solidFill>
                            <a:srgbClr val="000000"/>
                          </a:solidFill>
                          <a:effectLst/>
                          <a:latin typeface="Times New Roman Cyr"/>
                        </a:rPr>
                        <a:t> </a:t>
                      </a:r>
                    </a:p>
                  </a:txBody>
                  <a:tcPr marL="25717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Times New Roman Cyr"/>
                        </a:rPr>
                        <a:t> </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1"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8"/>
                  </a:ext>
                </a:extLst>
              </a:tr>
            </a:tbl>
          </a:graphicData>
        </a:graphic>
      </p:graphicFrame>
      <p:sp>
        <p:nvSpPr>
          <p:cNvPr id="4" name="Прямоугольник 3"/>
          <p:cNvSpPr/>
          <p:nvPr/>
        </p:nvSpPr>
        <p:spPr>
          <a:xfrm>
            <a:off x="323528" y="4077072"/>
            <a:ext cx="8424936" cy="2462213"/>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30000" noProof="0" dirty="0">
                <a:ln>
                  <a:noFill/>
                </a:ln>
                <a:solidFill>
                  <a:srgbClr val="C00000"/>
                </a:solidFill>
                <a:effectLst/>
                <a:uLnTx/>
                <a:uFillTx/>
                <a:latin typeface="Calibri"/>
                <a:ea typeface="+mn-ea"/>
                <a:cs typeface="+mn-cs"/>
              </a:rPr>
              <a:t>6</a:t>
            </a:r>
            <a:r>
              <a:rPr kumimoji="0" lang="ru-RU" sz="1800" b="0" i="0" u="none" strike="noStrike" kern="1200" cap="none" spc="0" normalizeH="0" baseline="0" noProof="0" dirty="0">
                <a:ln>
                  <a:noFill/>
                </a:ln>
                <a:solidFill>
                  <a:srgbClr val="4BACC6">
                    <a:lumMod val="75000"/>
                  </a:srgbClr>
                </a:solidFill>
                <a:effectLst/>
                <a:uLnTx/>
                <a:uFillTx/>
                <a:latin typeface="Calibri"/>
                <a:ea typeface="+mn-ea"/>
                <a:cs typeface="+mn-cs"/>
              </a:rPr>
              <a:t> </a:t>
            </a:r>
            <a:r>
              <a:rPr kumimoji="0" lang="ru-RU" sz="1700" b="0" i="0" u="none" strike="noStrike" kern="1200" cap="none" spc="0" normalizeH="0" baseline="0" noProof="0" dirty="0">
                <a:ln>
                  <a:noFill/>
                </a:ln>
                <a:solidFill>
                  <a:srgbClr val="4BACC6">
                    <a:lumMod val="75000"/>
                  </a:srgbClr>
                </a:solidFill>
                <a:effectLst/>
                <a:uLnTx/>
                <a:uFillTx/>
                <a:latin typeface="Calibri"/>
                <a:ea typeface="+mn-ea"/>
                <a:cs typeface="+mn-cs"/>
              </a:rPr>
              <a:t>Показатели прочих поступлений включают в себя в том </a:t>
            </a:r>
            <a:r>
              <a:rPr kumimoji="0" lang="ru-RU" sz="1700" b="0" i="0" u="none" strike="noStrike" kern="1200" cap="none" spc="0" normalizeH="0" baseline="0" noProof="0" dirty="0" smtClean="0">
                <a:ln>
                  <a:noFill/>
                </a:ln>
                <a:solidFill>
                  <a:srgbClr val="4BACC6">
                    <a:lumMod val="75000"/>
                  </a:srgbClr>
                </a:solidFill>
                <a:effectLst/>
                <a:uLnTx/>
                <a:uFillTx/>
                <a:latin typeface="Calibri"/>
                <a:ea typeface="+mn-ea"/>
                <a:cs typeface="+mn-cs"/>
              </a:rPr>
              <a:t>числе</a:t>
            </a:r>
          </a:p>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ru-RU" sz="1700" b="0" i="0" u="none" strike="noStrike" kern="1200" cap="none" spc="0" normalizeH="0" baseline="0" noProof="0" dirty="0" smtClean="0">
                <a:ln>
                  <a:noFill/>
                </a:ln>
                <a:solidFill>
                  <a:srgbClr val="4BACC6">
                    <a:lumMod val="75000"/>
                  </a:srgbClr>
                </a:solidFill>
                <a:effectLst/>
                <a:uLnTx/>
                <a:uFillTx/>
                <a:latin typeface="Calibri"/>
                <a:ea typeface="+mn-ea"/>
                <a:cs typeface="+mn-cs"/>
              </a:rPr>
              <a:t>  </a:t>
            </a:r>
            <a:r>
              <a:rPr kumimoji="0" lang="ru-RU" sz="1700" b="0" i="0" u="none" strike="noStrike" kern="1200" cap="none" spc="0" normalizeH="0" baseline="0" noProof="0" dirty="0">
                <a:ln>
                  <a:noFill/>
                </a:ln>
                <a:solidFill>
                  <a:srgbClr val="4BACC6">
                    <a:lumMod val="75000"/>
                  </a:srgbClr>
                </a:solidFill>
                <a:effectLst/>
                <a:uLnTx/>
                <a:uFillTx/>
                <a:latin typeface="Calibri"/>
                <a:ea typeface="+mn-ea"/>
                <a:cs typeface="+mn-cs"/>
              </a:rPr>
              <a:t>показатели увеличения денежных средств за счет возврата дебиторской задолженности прошлых лет включая возврат предоставленных займов (</a:t>
            </a:r>
            <a:r>
              <a:rPr kumimoji="0" lang="ru-RU" sz="1700" b="0" i="0" u="none" strike="noStrike" kern="1200" cap="none" spc="0" normalizeH="0" baseline="0" noProof="0" dirty="0" err="1">
                <a:ln>
                  <a:noFill/>
                </a:ln>
                <a:solidFill>
                  <a:srgbClr val="4BACC6">
                    <a:lumMod val="75000"/>
                  </a:srgbClr>
                </a:solidFill>
                <a:effectLst/>
                <a:uLnTx/>
                <a:uFillTx/>
                <a:latin typeface="Calibri"/>
                <a:ea typeface="+mn-ea"/>
                <a:cs typeface="+mn-cs"/>
              </a:rPr>
              <a:t>микрозаймов</a:t>
            </a:r>
            <a:r>
              <a:rPr kumimoji="0" lang="ru-RU" sz="1700" b="0" i="0" u="none" strike="noStrike" kern="1200" cap="none" spc="0" normalizeH="0" baseline="0" noProof="0" dirty="0">
                <a:ln>
                  <a:noFill/>
                </a:ln>
                <a:solidFill>
                  <a:srgbClr val="4BACC6">
                    <a:lumMod val="75000"/>
                  </a:srgbClr>
                </a:solidFill>
                <a:effectLst/>
                <a:uLnTx/>
                <a:uFillTx/>
                <a:latin typeface="Calibri"/>
                <a:ea typeface="+mn-ea"/>
                <a:cs typeface="+mn-cs"/>
              </a:rPr>
              <a:t>), </a:t>
            </a:r>
            <a:endParaRPr kumimoji="0" lang="ru-RU" sz="1700" b="0" i="0" u="none" strike="noStrike" kern="1200" cap="none" spc="0" normalizeH="0" baseline="0" noProof="0" dirty="0" smtClean="0">
              <a:ln>
                <a:noFill/>
              </a:ln>
              <a:solidFill>
                <a:srgbClr val="4BACC6">
                  <a:lumMod val="75000"/>
                </a:srgbClr>
              </a:solidFill>
              <a:effectLst/>
              <a:uLnTx/>
              <a:uFillTx/>
              <a:latin typeface="Calibri"/>
              <a:ea typeface="+mn-ea"/>
              <a:cs typeface="+mn-cs"/>
            </a:endParaRPr>
          </a:p>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ru-RU" sz="1700" b="0" i="0" u="none" strike="noStrike" kern="1200" cap="none" spc="0" normalizeH="0" baseline="0" noProof="0" dirty="0" smtClean="0">
                <a:ln>
                  <a:noFill/>
                </a:ln>
                <a:solidFill>
                  <a:srgbClr val="4BACC6">
                    <a:lumMod val="75000"/>
                  </a:srgbClr>
                </a:solidFill>
                <a:effectLst/>
                <a:uLnTx/>
                <a:uFillTx/>
                <a:latin typeface="Calibri"/>
                <a:ea typeface="+mn-ea"/>
                <a:cs typeface="+mn-cs"/>
              </a:rPr>
              <a:t>за </a:t>
            </a:r>
            <a:r>
              <a:rPr kumimoji="0" lang="ru-RU" sz="1700" b="0" i="0" u="none" strike="noStrike" kern="1200" cap="none" spc="0" normalizeH="0" baseline="0" noProof="0" dirty="0">
                <a:ln>
                  <a:noFill/>
                </a:ln>
                <a:solidFill>
                  <a:srgbClr val="4BACC6">
                    <a:lumMod val="75000"/>
                  </a:srgbClr>
                </a:solidFill>
                <a:effectLst/>
                <a:uLnTx/>
                <a:uFillTx/>
                <a:latin typeface="Calibri"/>
                <a:ea typeface="+mn-ea"/>
                <a:cs typeface="+mn-cs"/>
              </a:rPr>
              <a:t>счет возврата средств, размещенных на банковских депозитах. </a:t>
            </a:r>
            <a:endParaRPr kumimoji="0" lang="ru-RU" sz="1700" b="0" i="0" u="none" strike="noStrike" kern="1200" cap="none" spc="0" normalizeH="0" baseline="0" noProof="0" dirty="0" smtClean="0">
              <a:ln>
                <a:noFill/>
              </a:ln>
              <a:solidFill>
                <a:srgbClr val="4BACC6">
                  <a:lumMod val="75000"/>
                </a:srgbClr>
              </a:solidFill>
              <a:effectLst/>
              <a:uLnTx/>
              <a:uFillTx/>
              <a:latin typeface="Calibri"/>
              <a:ea typeface="+mn-ea"/>
              <a:cs typeface="+mn-cs"/>
            </a:endParaRPr>
          </a:p>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kumimoji="0" lang="ru-RU" sz="1700" b="0" i="0" u="none" strike="noStrike" kern="1200" cap="none" spc="0" normalizeH="0" baseline="0" noProof="0" dirty="0" smtClean="0">
              <a:ln>
                <a:noFill/>
              </a:ln>
              <a:solidFill>
                <a:srgbClr val="4BACC6">
                  <a:lumMod val="75000"/>
                </a:srgbClr>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700" b="0" i="0" u="none" strike="noStrike" kern="1200" cap="none" spc="0" normalizeH="0" baseline="0" noProof="0" dirty="0" smtClean="0">
                <a:ln>
                  <a:noFill/>
                </a:ln>
                <a:solidFill>
                  <a:srgbClr val="4BACC6">
                    <a:lumMod val="75000"/>
                  </a:srgbClr>
                </a:solidFill>
                <a:effectLst/>
                <a:uLnTx/>
                <a:uFillTx/>
                <a:latin typeface="Calibri"/>
                <a:ea typeface="+mn-ea"/>
                <a:cs typeface="+mn-cs"/>
              </a:rPr>
              <a:t>При </a:t>
            </a:r>
            <a:r>
              <a:rPr kumimoji="0" lang="ru-RU" sz="1700" b="0" i="0" u="none" strike="noStrike" kern="1200" cap="none" spc="0" normalizeH="0" baseline="0" noProof="0" dirty="0">
                <a:ln>
                  <a:noFill/>
                </a:ln>
                <a:solidFill>
                  <a:srgbClr val="4BACC6">
                    <a:lumMod val="75000"/>
                  </a:srgbClr>
                </a:solidFill>
                <a:effectLst/>
                <a:uLnTx/>
                <a:uFillTx/>
                <a:latin typeface="Calibri"/>
                <a:ea typeface="+mn-ea"/>
                <a:cs typeface="+mn-cs"/>
              </a:rPr>
              <a:t>формировании Плана (проекта Плана) </a:t>
            </a:r>
            <a:r>
              <a:rPr kumimoji="0" lang="ru-RU" sz="1700" b="1" i="0" u="none" strike="noStrike" kern="1200" cap="none" spc="0" normalizeH="0" baseline="0" noProof="0" dirty="0">
                <a:ln>
                  <a:noFill/>
                </a:ln>
                <a:solidFill>
                  <a:srgbClr val="4BACC6">
                    <a:lumMod val="75000"/>
                  </a:srgbClr>
                </a:solidFill>
                <a:effectLst/>
                <a:uLnTx/>
                <a:uFillTx/>
                <a:latin typeface="Calibri"/>
                <a:ea typeface="+mn-ea"/>
                <a:cs typeface="+mn-cs"/>
              </a:rPr>
              <a:t>обособленному(</a:t>
            </a:r>
            <a:r>
              <a:rPr kumimoji="0" lang="ru-RU" sz="1700" b="1" i="0" u="none" strike="noStrike" kern="1200" cap="none" spc="0" normalizeH="0" baseline="0" noProof="0" dirty="0" err="1">
                <a:ln>
                  <a:noFill/>
                </a:ln>
                <a:solidFill>
                  <a:srgbClr val="4BACC6">
                    <a:lumMod val="75000"/>
                  </a:srgbClr>
                </a:solidFill>
                <a:effectLst/>
                <a:uLnTx/>
                <a:uFillTx/>
                <a:latin typeface="Calibri"/>
                <a:ea typeface="+mn-ea"/>
                <a:cs typeface="+mn-cs"/>
              </a:rPr>
              <a:t>ым</a:t>
            </a:r>
            <a:r>
              <a:rPr kumimoji="0" lang="ru-RU" sz="1700" b="1" i="0" u="none" strike="noStrike" kern="1200" cap="none" spc="0" normalizeH="0" baseline="0" noProof="0" dirty="0">
                <a:ln>
                  <a:noFill/>
                </a:ln>
                <a:solidFill>
                  <a:srgbClr val="4BACC6">
                    <a:lumMod val="75000"/>
                  </a:srgbClr>
                </a:solidFill>
                <a:effectLst/>
                <a:uLnTx/>
                <a:uFillTx/>
                <a:latin typeface="Calibri"/>
                <a:ea typeface="+mn-ea"/>
                <a:cs typeface="+mn-cs"/>
              </a:rPr>
              <a:t>) подразделению(ям) </a:t>
            </a:r>
            <a:r>
              <a:rPr kumimoji="0" lang="ru-RU" sz="1700" b="0" i="0" u="none" strike="noStrike" kern="1200" cap="none" spc="0" normalizeH="0" baseline="0" noProof="0" dirty="0">
                <a:ln>
                  <a:noFill/>
                </a:ln>
                <a:solidFill>
                  <a:srgbClr val="4BACC6">
                    <a:lumMod val="75000"/>
                  </a:srgbClr>
                </a:solidFill>
                <a:effectLst/>
                <a:uLnTx/>
                <a:uFillTx/>
                <a:latin typeface="Calibri"/>
                <a:ea typeface="+mn-ea"/>
                <a:cs typeface="+mn-cs"/>
              </a:rPr>
              <a:t>показатель прочих поступлений включает показатель поступлений в рамках расчетов между учреждением и обособленным подразделением.</a:t>
            </a:r>
          </a:p>
        </p:txBody>
      </p:sp>
      <p:cxnSp>
        <p:nvCxnSpPr>
          <p:cNvPr id="9" name="Прямая соединительная линия 8"/>
          <p:cNvCxnSpPr/>
          <p:nvPr/>
        </p:nvCxnSpPr>
        <p:spPr>
          <a:xfrm>
            <a:off x="3131840" y="1831212"/>
            <a:ext cx="2664296" cy="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1" name="Прямая соединительная линия 10"/>
          <p:cNvCxnSpPr/>
          <p:nvPr/>
        </p:nvCxnSpPr>
        <p:spPr>
          <a:xfrm>
            <a:off x="5832917" y="1844824"/>
            <a:ext cx="0" cy="194421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 name="Прямая соединительная линия 12"/>
          <p:cNvCxnSpPr/>
          <p:nvPr/>
        </p:nvCxnSpPr>
        <p:spPr>
          <a:xfrm flipH="1">
            <a:off x="395536" y="3808958"/>
            <a:ext cx="5472608"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 name="Прямая со стрелкой 14"/>
          <p:cNvCxnSpPr/>
          <p:nvPr/>
        </p:nvCxnSpPr>
        <p:spPr>
          <a:xfrm>
            <a:off x="395536" y="3808958"/>
            <a:ext cx="0" cy="412130"/>
          </a:xfrm>
          <a:prstGeom prst="straightConnector1">
            <a:avLst/>
          </a:prstGeom>
          <a:ln w="19050">
            <a:solidFill>
              <a:srgbClr val="C0000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0010247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0" y="404664"/>
            <a:ext cx="9036496" cy="4524315"/>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62.4.4. </a:t>
            </a:r>
            <a:r>
              <a:rPr kumimoji="0" lang="ru-RU"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На статью 540 </a:t>
            </a:r>
            <a:r>
              <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"Увеличение задолженности предоставленным бюджетным кредитам (займам)" аналитической группы вида источников финансирования дефицитов бюджетов относятся операции по предоставлению бюджетных кредитов за счет средств бюджетов бюджетной системы Российской Федерации бюджетам бюджетной системы Российской Федерации, государственных кредитов иностранным юридическим лицам и правительствам иностранных государств, бюджетных кредитов за счет средств целевых иностранных кредитов (заимствований), бюджетных кредитов за счет средств, поступивших от возвратов ранее выданных бюджетных кредитов за счет средств целевых иностранных кредитов (заимствований), бюджетам бюджетной системы Российской Федерации, юридическим лицам.</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          Также </a:t>
            </a:r>
            <a:r>
              <a:rPr kumimoji="0" lang="ru-RU"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на данную статью аналитической группы вида источников финансирования дефицитов бюджетов относятся операции </a:t>
            </a:r>
            <a:r>
              <a:rPr kumimoji="0" lang="ru-RU" sz="1800" b="1" i="0" u="none" strike="noStrike" kern="1200" cap="none" spc="0" normalizeH="0" baseline="0" noProof="0" dirty="0">
                <a:ln>
                  <a:noFill/>
                </a:ln>
                <a:solidFill>
                  <a:srgbClr val="4BACC6">
                    <a:lumMod val="75000"/>
                  </a:srgbClr>
                </a:solidFill>
                <a:effectLst/>
                <a:uLnTx/>
                <a:uFillTx/>
                <a:latin typeface="Arial" panose="020B0604020202020204" pitchFamily="34" charset="0"/>
                <a:ea typeface="+mn-ea"/>
                <a:cs typeface="Arial" panose="020B0604020202020204" pitchFamily="34" charset="0"/>
              </a:rPr>
              <a:t>по предоставлению бюджетными и автономными учреждениями кредитов (займов, </a:t>
            </a:r>
            <a:r>
              <a:rPr kumimoji="0" lang="ru-RU" sz="1800" b="1" i="0" u="none" strike="noStrike" kern="1200" cap="none" spc="0" normalizeH="0" baseline="0" noProof="0" dirty="0" smtClean="0">
                <a:ln>
                  <a:noFill/>
                </a:ln>
                <a:solidFill>
                  <a:srgbClr val="4BACC6">
                    <a:lumMod val="75000"/>
                  </a:srgbClr>
                </a:solidFill>
                <a:effectLst/>
                <a:uLnTx/>
                <a:uFillTx/>
                <a:latin typeface="Arial" panose="020B0604020202020204" pitchFamily="34" charset="0"/>
                <a:ea typeface="+mn-ea"/>
                <a:cs typeface="Arial" panose="020B0604020202020204" pitchFamily="34" charset="0"/>
              </a:rPr>
              <a:t>ссуд).</a:t>
            </a:r>
            <a:endParaRPr kumimoji="0" lang="ru-RU" sz="1800" b="1" i="0" u="none" strike="noStrike" kern="1200" cap="none" spc="0" normalizeH="0" baseline="0" noProof="0" dirty="0">
              <a:ln>
                <a:noFill/>
              </a:ln>
              <a:solidFill>
                <a:srgbClr val="4BACC6">
                  <a:lumMod val="75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65927654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251520" y="474345"/>
            <a:ext cx="8640960" cy="4493538"/>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2200" b="0" i="0" u="none" strike="noStrike" kern="1200" cap="none" spc="0" normalizeH="0" baseline="0" noProof="0" dirty="0">
                <a:ln>
                  <a:noFill/>
                </a:ln>
                <a:solidFill>
                  <a:prstClr val="black"/>
                </a:solidFill>
                <a:effectLst/>
                <a:uLnTx/>
                <a:uFillTx/>
                <a:latin typeface="Calibri"/>
                <a:ea typeface="+mn-ea"/>
                <a:cs typeface="+mn-cs"/>
              </a:rPr>
              <a:t>62.5.4. На статью 640 "Уменьшение задолженности по предоставленным бюджетным кредитам (займам)" аналитической группы вида источников финансирования дефицитов бюджетов относятся операции по поступлению средств от погашения предоставленных ранее за счет средств бюджетов бюджетных ссуд, бюджетных кредитов бюджетами всех уровней бюджетной системы Российской Федерации, физическими и юридическими лицами, государственных кредитов иностранными юридическими лицами и правительствами иностранных государств.</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2200" b="0" i="0" u="none" strike="noStrike" kern="1200" cap="none" spc="0" normalizeH="0" baseline="0" noProof="0" dirty="0" smtClean="0">
                <a:ln>
                  <a:noFill/>
                </a:ln>
                <a:solidFill>
                  <a:prstClr val="black"/>
                </a:solidFill>
                <a:effectLst/>
                <a:uLnTx/>
                <a:uFillTx/>
                <a:latin typeface="Calibri"/>
                <a:ea typeface="+mn-ea"/>
                <a:cs typeface="+mn-cs"/>
              </a:rPr>
              <a:t>         Также </a:t>
            </a:r>
            <a:r>
              <a:rPr kumimoji="0" lang="ru-RU" sz="2200" b="0" i="0" u="none" strike="noStrike" kern="1200" cap="none" spc="0" normalizeH="0" baseline="0" noProof="0" dirty="0">
                <a:ln>
                  <a:noFill/>
                </a:ln>
                <a:solidFill>
                  <a:prstClr val="black"/>
                </a:solidFill>
                <a:effectLst/>
                <a:uLnTx/>
                <a:uFillTx/>
                <a:latin typeface="Calibri"/>
                <a:ea typeface="+mn-ea"/>
                <a:cs typeface="+mn-cs"/>
              </a:rPr>
              <a:t>на данную статью аналитической группы вида источников финансирования дефицитов бюджетов </a:t>
            </a:r>
            <a:r>
              <a:rPr kumimoji="0" lang="ru-RU" sz="2200" b="1" i="0" u="none" strike="noStrike" kern="1200" cap="none" spc="0" normalizeH="0" baseline="0" noProof="0" dirty="0">
                <a:ln>
                  <a:noFill/>
                </a:ln>
                <a:solidFill>
                  <a:srgbClr val="4BACC6">
                    <a:lumMod val="75000"/>
                  </a:srgbClr>
                </a:solidFill>
                <a:effectLst/>
                <a:uLnTx/>
                <a:uFillTx/>
                <a:latin typeface="Calibri"/>
                <a:ea typeface="+mn-ea"/>
                <a:cs typeface="+mn-cs"/>
              </a:rPr>
              <a:t>относятся операции по поступлению в бюджетные и автономные учреждения средств от погашения предоставленных ранее кредитов (займов, ссуд).</a:t>
            </a:r>
          </a:p>
        </p:txBody>
      </p:sp>
    </p:spTree>
    <p:extLst>
      <p:ext uri="{BB962C8B-B14F-4D97-AF65-F5344CB8AC3E}">
        <p14:creationId xmlns:p14="http://schemas.microsoft.com/office/powerpoint/2010/main" val="43176443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395536" y="329963"/>
          <a:ext cx="8208912" cy="3819117"/>
        </p:xfrm>
        <a:graphic>
          <a:graphicData uri="http://schemas.openxmlformats.org/drawingml/2006/table">
            <a:tbl>
              <a:tblPr/>
              <a:tblGrid>
                <a:gridCol w="5916317">
                  <a:extLst>
                    <a:ext uri="{9D8B030D-6E8A-4147-A177-3AD203B41FA5}">
                      <a16:colId xmlns:a16="http://schemas.microsoft.com/office/drawing/2014/main" val="20000"/>
                    </a:ext>
                  </a:extLst>
                </a:gridCol>
                <a:gridCol w="853304">
                  <a:extLst>
                    <a:ext uri="{9D8B030D-6E8A-4147-A177-3AD203B41FA5}">
                      <a16:colId xmlns:a16="http://schemas.microsoft.com/office/drawing/2014/main" val="20001"/>
                    </a:ext>
                  </a:extLst>
                </a:gridCol>
                <a:gridCol w="1439291">
                  <a:extLst>
                    <a:ext uri="{9D8B030D-6E8A-4147-A177-3AD203B41FA5}">
                      <a16:colId xmlns:a16="http://schemas.microsoft.com/office/drawing/2014/main" val="20002"/>
                    </a:ext>
                  </a:extLst>
                </a:gridCol>
              </a:tblGrid>
              <a:tr h="1083201">
                <a:tc>
                  <a:txBody>
                    <a:bodyPr/>
                    <a:lstStyle/>
                    <a:p>
                      <a:pPr algn="ctr" fontAlgn="ctr"/>
                      <a:r>
                        <a:rPr lang="ru-RU" sz="1200" b="0" i="0" u="none" strike="noStrike" dirty="0">
                          <a:solidFill>
                            <a:srgbClr val="000000"/>
                          </a:solidFill>
                          <a:effectLst/>
                          <a:latin typeface="Times New Roman Cyr"/>
                        </a:rPr>
                        <a:t>Наименование показателя</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dirty="0">
                          <a:solidFill>
                            <a:srgbClr val="000000"/>
                          </a:solidFill>
                          <a:effectLst/>
                          <a:latin typeface="Times New Roman Cyr"/>
                        </a:rPr>
                        <a:t>Код </a:t>
                      </a:r>
                      <a:endParaRPr lang="ru-RU" sz="1200" b="0" i="0" u="none" strike="noStrike" dirty="0" smtClean="0">
                        <a:solidFill>
                          <a:srgbClr val="000000"/>
                        </a:solidFill>
                        <a:effectLst/>
                        <a:latin typeface="Times New Roman Cyr"/>
                      </a:endParaRPr>
                    </a:p>
                    <a:p>
                      <a:pPr algn="ctr" fontAlgn="ctr"/>
                      <a:r>
                        <a:rPr lang="ru-RU" sz="1200" b="0" i="0" u="none" strike="noStrike" dirty="0" smtClean="0">
                          <a:solidFill>
                            <a:srgbClr val="000000"/>
                          </a:solidFill>
                          <a:effectLst/>
                          <a:latin typeface="Times New Roman Cyr"/>
                        </a:rPr>
                        <a:t>строки</a:t>
                      </a:r>
                      <a:endParaRPr lang="ru-RU" sz="1200" b="0" i="0" u="none" strike="noStrike" dirty="0">
                        <a:solidFill>
                          <a:srgbClr val="000000"/>
                        </a:solidFill>
                        <a:effectLst/>
                        <a:latin typeface="Times New Roman Cyr"/>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dirty="0">
                          <a:solidFill>
                            <a:srgbClr val="000000"/>
                          </a:solidFill>
                          <a:effectLst/>
                          <a:latin typeface="Times New Roman Cyr"/>
                        </a:rPr>
                        <a:t>Код </a:t>
                      </a:r>
                      <a:endParaRPr lang="ru-RU" sz="1200" b="0" i="0" u="none" strike="noStrike" dirty="0" smtClean="0">
                        <a:solidFill>
                          <a:srgbClr val="000000"/>
                        </a:solidFill>
                        <a:effectLst/>
                        <a:latin typeface="Times New Roman Cyr"/>
                      </a:endParaRPr>
                    </a:p>
                    <a:p>
                      <a:pPr algn="ctr" fontAlgn="ctr"/>
                      <a:r>
                        <a:rPr lang="ru-RU" sz="1200" b="0" i="0" u="none" strike="noStrike" dirty="0" smtClean="0">
                          <a:solidFill>
                            <a:srgbClr val="000000"/>
                          </a:solidFill>
                          <a:effectLst/>
                          <a:latin typeface="Times New Roman Cyr"/>
                        </a:rPr>
                        <a:t>по </a:t>
                      </a:r>
                      <a:r>
                        <a:rPr lang="ru-RU" sz="1200" b="0" i="0" u="none" strike="noStrike" dirty="0">
                          <a:solidFill>
                            <a:srgbClr val="000000"/>
                          </a:solidFill>
                          <a:effectLst/>
                          <a:latin typeface="Times New Roman Cyr"/>
                        </a:rPr>
                        <a:t>бюджетной классификации Российской Федерации</a:t>
                      </a:r>
                      <a:r>
                        <a:rPr lang="ru-RU" sz="1200" b="0" i="0" u="none" strike="noStrike" baseline="30000" dirty="0">
                          <a:solidFill>
                            <a:srgbClr val="000000"/>
                          </a:solidFill>
                          <a:effectLst/>
                          <a:latin typeface="Times New Roman Cyr"/>
                        </a:rPr>
                        <a:t>3</a:t>
                      </a:r>
                      <a:endParaRPr lang="ru-RU" sz="1200" b="0" i="0" u="none" strike="noStrike" dirty="0">
                        <a:solidFill>
                          <a:srgbClr val="000000"/>
                        </a:solidFill>
                        <a:effectLst/>
                        <a:latin typeface="Times New Roman Cyr"/>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68008">
                <a:tc>
                  <a:txBody>
                    <a:bodyPr/>
                    <a:lstStyle/>
                    <a:p>
                      <a:pPr algn="ctr" fontAlgn="ctr"/>
                      <a:r>
                        <a:rPr lang="ru-RU" sz="1000" b="0" i="0" u="none" strike="noStrike" dirty="0">
                          <a:solidFill>
                            <a:srgbClr val="000000"/>
                          </a:solidFill>
                          <a:effectLst/>
                          <a:latin typeface="Times New Roman Cyr"/>
                        </a:rPr>
                        <a:t>1</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000" b="0" i="0" u="none" strike="noStrike">
                          <a:solidFill>
                            <a:srgbClr val="000000"/>
                          </a:solidFill>
                          <a:effectLst/>
                          <a:latin typeface="Times New Roman Cyr"/>
                        </a:rPr>
                        <a:t>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000" b="0" i="0" u="none" strike="noStrike" dirty="0">
                          <a:solidFill>
                            <a:srgbClr val="000000"/>
                          </a:solidFill>
                          <a:effectLst/>
                          <a:latin typeface="Times New Roman Cyr"/>
                        </a:rPr>
                        <a:t>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79175">
                <a:tc>
                  <a:txBody>
                    <a:bodyPr/>
                    <a:lstStyle/>
                    <a:p>
                      <a:pPr algn="l" fontAlgn="b"/>
                      <a:r>
                        <a:rPr lang="ru-RU" sz="1200" b="0" i="0" u="none" strike="noStrike" dirty="0">
                          <a:solidFill>
                            <a:schemeClr val="tx1"/>
                          </a:solidFill>
                          <a:effectLst/>
                          <a:latin typeface="Arial" panose="020B0604020202020204" pitchFamily="34" charset="0"/>
                          <a:cs typeface="Arial" panose="020B0604020202020204" pitchFamily="34" charset="0"/>
                        </a:rPr>
                        <a:t>прочие поступления, всего </a:t>
                      </a:r>
                      <a:r>
                        <a:rPr lang="ru-RU" sz="1200" b="0" i="0" u="none" strike="noStrike" baseline="30000" dirty="0">
                          <a:solidFill>
                            <a:schemeClr val="tx1"/>
                          </a:solidFill>
                          <a:effectLst/>
                          <a:latin typeface="Arial" panose="020B0604020202020204" pitchFamily="34" charset="0"/>
                          <a:cs typeface="Arial" panose="020B0604020202020204" pitchFamily="34" charset="0"/>
                        </a:rPr>
                        <a:t>6</a:t>
                      </a:r>
                      <a:endParaRPr lang="ru-RU" sz="1200" b="0" i="0" u="none" strike="noStrike" dirty="0">
                        <a:solidFill>
                          <a:schemeClr val="tx1"/>
                        </a:solidFill>
                        <a:effectLst/>
                        <a:latin typeface="Arial" panose="020B0604020202020204" pitchFamily="34" charset="0"/>
                        <a:cs typeface="Arial" panose="020B0604020202020204" pitchFamily="34" charset="0"/>
                      </a:endParaRPr>
                    </a:p>
                  </a:txBody>
                  <a:tcPr marL="8572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chemeClr val="tx1"/>
                          </a:solidFill>
                          <a:effectLst/>
                          <a:latin typeface="Arial" panose="020B0604020202020204" pitchFamily="34" charset="0"/>
                          <a:cs typeface="Arial" panose="020B0604020202020204" pitchFamily="34" charset="0"/>
                        </a:rPr>
                        <a:t>1980</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chemeClr val="tx1"/>
                          </a:solidFill>
                          <a:effectLst/>
                          <a:latin typeface="Arial" panose="020B0604020202020204" pitchFamily="34" charset="0"/>
                          <a:cs typeface="Arial" panose="020B0604020202020204" pitchFamily="34" charset="0"/>
                        </a:rPr>
                        <a:t>х</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654387">
                <a:tc>
                  <a:txBody>
                    <a:bodyPr/>
                    <a:lstStyle/>
                    <a:p>
                      <a:pPr algn="l" fontAlgn="b"/>
                      <a:r>
                        <a:rPr lang="ru-RU" sz="1200" b="0" i="0" u="none" strike="noStrike" dirty="0">
                          <a:solidFill>
                            <a:schemeClr val="tx1"/>
                          </a:solidFill>
                          <a:effectLst/>
                          <a:latin typeface="Arial" panose="020B0604020202020204" pitchFamily="34" charset="0"/>
                          <a:cs typeface="Arial" panose="020B0604020202020204" pitchFamily="34" charset="0"/>
                        </a:rPr>
                        <a:t>из них:</a:t>
                      </a:r>
                      <a:br>
                        <a:rPr lang="ru-RU" sz="1200" b="0" i="0" u="none" strike="noStrike" dirty="0">
                          <a:solidFill>
                            <a:schemeClr val="tx1"/>
                          </a:solidFill>
                          <a:effectLst/>
                          <a:latin typeface="Arial" panose="020B0604020202020204" pitchFamily="34" charset="0"/>
                          <a:cs typeface="Arial" panose="020B0604020202020204" pitchFamily="34" charset="0"/>
                        </a:rPr>
                      </a:br>
                      <a:r>
                        <a:rPr lang="ru-RU" sz="1200" b="0" i="0" u="none" strike="noStrike" dirty="0">
                          <a:solidFill>
                            <a:schemeClr val="tx1"/>
                          </a:solidFill>
                          <a:effectLst/>
                          <a:latin typeface="Arial" panose="020B0604020202020204" pitchFamily="34" charset="0"/>
                          <a:cs typeface="Arial" panose="020B0604020202020204" pitchFamily="34" charset="0"/>
                        </a:rPr>
                        <a:t>увеличение остатков денежных средств за счет возврата дебиторской задолженности прошлых лет</a:t>
                      </a:r>
                    </a:p>
                  </a:txBody>
                  <a:tcPr marL="25717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chemeClr val="tx1"/>
                          </a:solidFill>
                          <a:effectLst/>
                          <a:latin typeface="Arial" panose="020B0604020202020204" pitchFamily="34" charset="0"/>
                          <a:cs typeface="Arial" panose="020B0604020202020204" pitchFamily="34" charset="0"/>
                        </a:rPr>
                        <a:t>1981</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1" i="0" u="none" strike="noStrike" dirty="0">
                          <a:solidFill>
                            <a:schemeClr val="tx1"/>
                          </a:solidFill>
                          <a:effectLst/>
                          <a:latin typeface="Arial" panose="020B0604020202020204" pitchFamily="34" charset="0"/>
                          <a:cs typeface="Arial" panose="020B0604020202020204" pitchFamily="34" charset="0"/>
                        </a:rPr>
                        <a:t>510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268008">
                <a:tc>
                  <a:txBody>
                    <a:bodyPr/>
                    <a:lstStyle/>
                    <a:p>
                      <a:pPr algn="l" fontAlgn="b"/>
                      <a:r>
                        <a:rPr lang="ru-RU" sz="1400" b="0" i="0" u="none" strike="noStrike" dirty="0">
                          <a:solidFill>
                            <a:schemeClr val="accent5">
                              <a:lumMod val="75000"/>
                            </a:schemeClr>
                          </a:solidFill>
                          <a:effectLst/>
                          <a:latin typeface="Arial" panose="020B0604020202020204" pitchFamily="34" charset="0"/>
                          <a:cs typeface="Arial" panose="020B0604020202020204" pitchFamily="34" charset="0"/>
                        </a:rPr>
                        <a:t> </a:t>
                      </a:r>
                    </a:p>
                  </a:txBody>
                  <a:tcPr marL="25717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chemeClr val="accent5">
                              <a:lumMod val="75000"/>
                            </a:schemeClr>
                          </a:solidFill>
                          <a:effectLst/>
                          <a:latin typeface="Arial" panose="020B0604020202020204" pitchFamily="34" charset="0"/>
                          <a:cs typeface="Arial" panose="020B0604020202020204" pitchFamily="34" charset="0"/>
                        </a:rPr>
                        <a:t> </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1" i="0" u="none" strike="noStrike" dirty="0">
                          <a:solidFill>
                            <a:schemeClr val="accent5">
                              <a:lumMod val="75000"/>
                            </a:schemeClr>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268008">
                <a:tc>
                  <a:txBody>
                    <a:bodyPr/>
                    <a:lstStyle/>
                    <a:p>
                      <a:pPr algn="l" fontAlgn="b"/>
                      <a:r>
                        <a:rPr lang="ru-RU" sz="1400" b="1" i="0" u="none" strike="noStrike" dirty="0">
                          <a:solidFill>
                            <a:schemeClr val="accent5">
                              <a:lumMod val="75000"/>
                            </a:schemeClr>
                          </a:solidFill>
                          <a:effectLst/>
                          <a:latin typeface="Arial" panose="020B0604020202020204" pitchFamily="34" charset="0"/>
                          <a:cs typeface="Arial" panose="020B0604020202020204" pitchFamily="34" charset="0"/>
                        </a:rPr>
                        <a:t>Прочие выплаты, всего</a:t>
                      </a:r>
                      <a:r>
                        <a:rPr lang="ru-RU" sz="1400" b="1" i="0" u="none" strike="noStrike" baseline="30000" dirty="0">
                          <a:solidFill>
                            <a:schemeClr val="accent5">
                              <a:lumMod val="75000"/>
                            </a:schemeClr>
                          </a:solidFill>
                          <a:effectLst/>
                          <a:latin typeface="Arial" panose="020B0604020202020204" pitchFamily="34" charset="0"/>
                          <a:cs typeface="Arial" panose="020B0604020202020204" pitchFamily="34" charset="0"/>
                        </a:rPr>
                        <a:t> </a:t>
                      </a:r>
                      <a:r>
                        <a:rPr lang="ru-RU" sz="1400" b="1" i="0" u="none" strike="noStrike" baseline="30000" dirty="0">
                          <a:solidFill>
                            <a:srgbClr val="C00000"/>
                          </a:solidFill>
                          <a:effectLst/>
                          <a:latin typeface="Arial" panose="020B0604020202020204" pitchFamily="34" charset="0"/>
                          <a:cs typeface="Arial" panose="020B0604020202020204" pitchFamily="34" charset="0"/>
                        </a:rPr>
                        <a:t>9</a:t>
                      </a:r>
                      <a:endParaRPr lang="ru-RU" sz="1400" b="1" i="0" u="none" strike="noStrike" dirty="0">
                        <a:solidFill>
                          <a:srgbClr val="C00000"/>
                        </a:solidFill>
                        <a:effectLst/>
                        <a:latin typeface="Arial" panose="020B0604020202020204" pitchFamily="34" charset="0"/>
                        <a:cs typeface="Arial" panose="020B0604020202020204" pitchFamily="34" charset="0"/>
                      </a:endParaRPr>
                    </a:p>
                  </a:txBody>
                  <a:tcPr marL="952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1" i="0" u="none" strike="noStrike">
                          <a:solidFill>
                            <a:schemeClr val="accent5">
                              <a:lumMod val="75000"/>
                            </a:schemeClr>
                          </a:solidFill>
                          <a:effectLst/>
                          <a:latin typeface="Arial" panose="020B0604020202020204" pitchFamily="34" charset="0"/>
                          <a:cs typeface="Arial" panose="020B0604020202020204" pitchFamily="34" charset="0"/>
                        </a:rPr>
                        <a:t>4000</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1" i="0" u="none" strike="noStrike" dirty="0">
                          <a:solidFill>
                            <a:schemeClr val="accent5">
                              <a:lumMod val="75000"/>
                            </a:schemeClr>
                          </a:solidFill>
                          <a:effectLst/>
                          <a:latin typeface="Arial" panose="020B0604020202020204" pitchFamily="34" charset="0"/>
                          <a:cs typeface="Arial" panose="020B0604020202020204" pitchFamily="34" charset="0"/>
                        </a:rPr>
                        <a:t>х</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439980">
                <a:tc>
                  <a:txBody>
                    <a:bodyPr/>
                    <a:lstStyle/>
                    <a:p>
                      <a:pPr algn="l" fontAlgn="b"/>
                      <a:r>
                        <a:rPr lang="ru-RU" sz="1400" b="0" i="0" u="none" strike="noStrike" dirty="0">
                          <a:solidFill>
                            <a:schemeClr val="accent5">
                              <a:lumMod val="75000"/>
                            </a:schemeClr>
                          </a:solidFill>
                          <a:effectLst/>
                          <a:latin typeface="Arial" panose="020B0604020202020204" pitchFamily="34" charset="0"/>
                          <a:cs typeface="Arial" panose="020B0604020202020204" pitchFamily="34" charset="0"/>
                        </a:rPr>
                        <a:t>из них:</a:t>
                      </a:r>
                      <a:br>
                        <a:rPr lang="ru-RU" sz="1400" b="0" i="0" u="none" strike="noStrike" dirty="0">
                          <a:solidFill>
                            <a:schemeClr val="accent5">
                              <a:lumMod val="75000"/>
                            </a:schemeClr>
                          </a:solidFill>
                          <a:effectLst/>
                          <a:latin typeface="Arial" panose="020B0604020202020204" pitchFamily="34" charset="0"/>
                          <a:cs typeface="Arial" panose="020B0604020202020204" pitchFamily="34" charset="0"/>
                        </a:rPr>
                      </a:br>
                      <a:r>
                        <a:rPr lang="ru-RU" sz="1400" b="0" i="0" u="none" strike="noStrike" dirty="0">
                          <a:solidFill>
                            <a:schemeClr val="accent5">
                              <a:lumMod val="75000"/>
                            </a:schemeClr>
                          </a:solidFill>
                          <a:effectLst/>
                          <a:latin typeface="Arial" panose="020B0604020202020204" pitchFamily="34" charset="0"/>
                          <a:cs typeface="Arial" panose="020B0604020202020204" pitchFamily="34" charset="0"/>
                        </a:rPr>
                        <a:t>возврат в  бюджет средств субсидии</a:t>
                      </a:r>
                    </a:p>
                  </a:txBody>
                  <a:tcPr marL="25717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chemeClr val="accent5">
                              <a:lumMod val="75000"/>
                            </a:schemeClr>
                          </a:solidFill>
                          <a:effectLst/>
                          <a:latin typeface="Arial" panose="020B0604020202020204" pitchFamily="34" charset="0"/>
                          <a:cs typeface="Arial" panose="020B0604020202020204" pitchFamily="34" charset="0"/>
                        </a:rPr>
                        <a:t>4010</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1" i="0" u="none" strike="noStrike" dirty="0">
                          <a:solidFill>
                            <a:schemeClr val="accent5">
                              <a:lumMod val="75000"/>
                            </a:schemeClr>
                          </a:solidFill>
                          <a:effectLst/>
                          <a:latin typeface="Arial" panose="020B0604020202020204" pitchFamily="34" charset="0"/>
                          <a:cs typeface="Arial" panose="020B0604020202020204" pitchFamily="34" charset="0"/>
                        </a:rPr>
                        <a:t>610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6"/>
                  </a:ext>
                </a:extLst>
              </a:tr>
              <a:tr h="279175">
                <a:tc>
                  <a:txBody>
                    <a:bodyPr/>
                    <a:lstStyle/>
                    <a:p>
                      <a:pPr algn="l" fontAlgn="b"/>
                      <a:r>
                        <a:rPr lang="ru-RU" sz="1400" b="0" i="0" u="none" strike="noStrike" dirty="0">
                          <a:solidFill>
                            <a:schemeClr val="accent5">
                              <a:lumMod val="75000"/>
                            </a:schemeClr>
                          </a:solidFill>
                          <a:effectLst/>
                          <a:latin typeface="Arial" panose="020B0604020202020204" pitchFamily="34" charset="0"/>
                          <a:cs typeface="Arial" panose="020B0604020202020204" pitchFamily="34" charset="0"/>
                        </a:rPr>
                        <a:t> </a:t>
                      </a:r>
                    </a:p>
                  </a:txBody>
                  <a:tcPr marL="25717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chemeClr val="accent5">
                              <a:lumMod val="75000"/>
                            </a:schemeClr>
                          </a:solidFill>
                          <a:effectLst/>
                          <a:latin typeface="Arial" panose="020B0604020202020204" pitchFamily="34" charset="0"/>
                          <a:cs typeface="Arial" panose="020B0604020202020204" pitchFamily="34" charset="0"/>
                        </a:rPr>
                        <a:t> </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1" i="0" u="none" strike="noStrike" dirty="0">
                          <a:solidFill>
                            <a:schemeClr val="accent5">
                              <a:lumMod val="75000"/>
                            </a:schemeClr>
                          </a:solidFill>
                          <a:effectLst/>
                          <a:latin typeface="Arial" panose="020B0604020202020204" pitchFamily="34" charset="0"/>
                          <a:cs typeface="Arial" panose="020B0604020202020204" pitchFamily="34" charset="0"/>
                        </a:rPr>
                        <a:t> </a:t>
                      </a:r>
                      <a:r>
                        <a:rPr lang="ru-RU" sz="1400" b="1" i="0" u="none" strike="noStrike" dirty="0" smtClean="0">
                          <a:solidFill>
                            <a:schemeClr val="accent5">
                              <a:lumMod val="75000"/>
                            </a:schemeClr>
                          </a:solidFill>
                          <a:effectLst/>
                          <a:latin typeface="Arial" panose="020B0604020202020204" pitchFamily="34" charset="0"/>
                          <a:cs typeface="Arial" panose="020B0604020202020204" pitchFamily="34" charset="0"/>
                        </a:rPr>
                        <a:t>540</a:t>
                      </a:r>
                      <a:endParaRPr lang="ru-RU" sz="1400" b="1" i="0" u="none" strike="noStrike" dirty="0">
                        <a:solidFill>
                          <a:schemeClr val="accent5">
                            <a:lumMod val="75000"/>
                          </a:schemeClr>
                        </a:solidFill>
                        <a:effectLst/>
                        <a:latin typeface="Arial" panose="020B0604020202020204" pitchFamily="34" charset="0"/>
                        <a:cs typeface="Arial" panose="020B0604020202020204" pitchFamily="34"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r h="279175">
                <a:tc>
                  <a:txBody>
                    <a:bodyPr/>
                    <a:lstStyle/>
                    <a:p>
                      <a:pPr algn="l" fontAlgn="b"/>
                      <a:endParaRPr lang="ru-RU" sz="1400" b="0" i="0" u="none" strike="noStrike" dirty="0">
                        <a:solidFill>
                          <a:schemeClr val="accent5">
                            <a:lumMod val="75000"/>
                          </a:schemeClr>
                        </a:solidFill>
                        <a:effectLst/>
                        <a:latin typeface="Arial" panose="020B0604020202020204" pitchFamily="34" charset="0"/>
                        <a:cs typeface="Arial" panose="020B0604020202020204" pitchFamily="34" charset="0"/>
                      </a:endParaRPr>
                    </a:p>
                  </a:txBody>
                  <a:tcPr marL="25717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ru-RU" sz="1400" b="0" i="0" u="none" strike="noStrike" dirty="0">
                        <a:solidFill>
                          <a:schemeClr val="accent5">
                            <a:lumMod val="75000"/>
                          </a:schemeClr>
                        </a:solidFill>
                        <a:effectLst/>
                        <a:latin typeface="Arial" panose="020B0604020202020204" pitchFamily="34" charset="0"/>
                        <a:cs typeface="Arial" panose="020B0604020202020204" pitchFamily="34" charset="0"/>
                      </a:endParaRP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1" i="0" u="none" strike="noStrike" dirty="0" smtClean="0">
                          <a:solidFill>
                            <a:schemeClr val="accent5">
                              <a:lumMod val="75000"/>
                            </a:schemeClr>
                          </a:solidFill>
                          <a:effectLst/>
                          <a:latin typeface="Arial" panose="020B0604020202020204" pitchFamily="34" charset="0"/>
                          <a:cs typeface="Arial" panose="020B0604020202020204" pitchFamily="34" charset="0"/>
                        </a:rPr>
                        <a:t>810</a:t>
                      </a:r>
                      <a:endParaRPr lang="ru-RU" sz="1400" b="1" i="0" u="none" strike="noStrike" dirty="0">
                        <a:solidFill>
                          <a:schemeClr val="accent5">
                            <a:lumMod val="75000"/>
                          </a:schemeClr>
                        </a:solidFill>
                        <a:effectLst/>
                        <a:latin typeface="Arial" panose="020B0604020202020204" pitchFamily="34" charset="0"/>
                        <a:cs typeface="Arial" panose="020B0604020202020204" pitchFamily="34"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8"/>
                  </a:ext>
                </a:extLst>
              </a:tr>
            </a:tbl>
          </a:graphicData>
        </a:graphic>
      </p:graphicFrame>
      <p:sp>
        <p:nvSpPr>
          <p:cNvPr id="3" name="Прямоугольник 2"/>
          <p:cNvSpPr/>
          <p:nvPr/>
        </p:nvSpPr>
        <p:spPr>
          <a:xfrm>
            <a:off x="107504" y="4149080"/>
            <a:ext cx="8784976" cy="2308324"/>
          </a:xfrm>
          <a:prstGeom prst="rect">
            <a:avLst/>
          </a:prstGeom>
        </p:spPr>
        <p:txBody>
          <a:bodyPr wrap="square">
            <a:spAutoFit/>
          </a:bodyPr>
          <a:lstStyle/>
          <a:p>
            <a:pPr marL="342900" marR="0" lvl="0" indent="-342900" algn="just" defTabSz="914400" rtl="0" eaLnBrk="1" fontAlgn="auto" latinLnBrk="0" hangingPunct="1">
              <a:lnSpc>
                <a:spcPct val="100000"/>
              </a:lnSpc>
              <a:spcBef>
                <a:spcPts val="0"/>
              </a:spcBef>
              <a:spcAft>
                <a:spcPts val="0"/>
              </a:spcAft>
              <a:buClrTx/>
              <a:buSzTx/>
              <a:buFontTx/>
              <a:buAutoNum type="arabicPlain" startAt="9"/>
              <a:tabLst/>
              <a:defRPr/>
            </a:pPr>
            <a:r>
              <a:rPr kumimoji="0" lang="ru-RU" sz="1600" b="1" i="0" u="none" strike="noStrike" kern="1200" cap="none" spc="0" normalizeH="0" baseline="0" noProof="0" dirty="0" smtClean="0">
                <a:ln>
                  <a:noFill/>
                </a:ln>
                <a:solidFill>
                  <a:srgbClr val="4BACC6">
                    <a:lumMod val="75000"/>
                  </a:srgbClr>
                </a:solidFill>
                <a:effectLst/>
                <a:uLnTx/>
                <a:uFillTx/>
                <a:latin typeface="Calibri"/>
                <a:ea typeface="+mn-ea"/>
                <a:cs typeface="+mn-cs"/>
              </a:rPr>
              <a:t>Показатели </a:t>
            </a:r>
            <a:r>
              <a:rPr kumimoji="0" lang="ru-RU" sz="1600" b="1" i="0" u="none" strike="noStrike" kern="1200" cap="none" spc="0" normalizeH="0" baseline="0" noProof="0" dirty="0">
                <a:ln>
                  <a:noFill/>
                </a:ln>
                <a:solidFill>
                  <a:srgbClr val="4BACC6">
                    <a:lumMod val="75000"/>
                  </a:srgbClr>
                </a:solidFill>
                <a:effectLst/>
                <a:uLnTx/>
                <a:uFillTx/>
                <a:latin typeface="Calibri"/>
                <a:ea typeface="+mn-ea"/>
                <a:cs typeface="+mn-cs"/>
              </a:rPr>
              <a:t>прочих выплат включают в себя в том числе  </a:t>
            </a:r>
            <a:endParaRPr kumimoji="0" lang="ru-RU" sz="1600" b="1" i="0" u="none" strike="noStrike" kern="1200" cap="none" spc="0" normalizeH="0" baseline="0" noProof="0" dirty="0" smtClean="0">
              <a:ln>
                <a:noFill/>
              </a:ln>
              <a:solidFill>
                <a:srgbClr val="4BACC6">
                  <a:lumMod val="75000"/>
                </a:srgbClr>
              </a:solidFill>
              <a:effectLst/>
              <a:uLnTx/>
              <a:uFillTx/>
              <a:latin typeface="Calibri"/>
              <a:ea typeface="+mn-ea"/>
              <a:cs typeface="+mn-cs"/>
            </a:endParaRPr>
          </a:p>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ru-RU" sz="1600" b="1" i="0" u="none" strike="noStrike" kern="1200" cap="none" spc="0" normalizeH="0" baseline="0" noProof="0" dirty="0" smtClean="0">
                <a:ln>
                  <a:noFill/>
                </a:ln>
                <a:solidFill>
                  <a:srgbClr val="4BACC6">
                    <a:lumMod val="75000"/>
                  </a:srgbClr>
                </a:solidFill>
                <a:effectLst/>
                <a:uLnTx/>
                <a:uFillTx/>
                <a:latin typeface="Calibri"/>
                <a:ea typeface="+mn-ea"/>
                <a:cs typeface="+mn-cs"/>
              </a:rPr>
              <a:t>показатели </a:t>
            </a:r>
            <a:r>
              <a:rPr kumimoji="0" lang="ru-RU" sz="1600" b="1" i="0" u="none" strike="noStrike" kern="1200" cap="none" spc="0" normalizeH="0" baseline="0" noProof="0" dirty="0">
                <a:ln>
                  <a:noFill/>
                </a:ln>
                <a:solidFill>
                  <a:srgbClr val="4BACC6">
                    <a:lumMod val="75000"/>
                  </a:srgbClr>
                </a:solidFill>
                <a:effectLst/>
                <a:uLnTx/>
                <a:uFillTx/>
                <a:latin typeface="Calibri"/>
                <a:ea typeface="+mn-ea"/>
                <a:cs typeface="+mn-cs"/>
              </a:rPr>
              <a:t>уменьшения  денежных средств за счет возврата средств субсидий, предоставленных до начала текущего </a:t>
            </a:r>
            <a:r>
              <a:rPr kumimoji="0" lang="ru-RU" sz="1600" b="1" i="0" u="none" strike="noStrike" kern="1200" cap="none" spc="0" normalizeH="0" baseline="0" noProof="0" dirty="0" smtClean="0">
                <a:ln>
                  <a:noFill/>
                </a:ln>
                <a:solidFill>
                  <a:srgbClr val="4BACC6">
                    <a:lumMod val="75000"/>
                  </a:srgbClr>
                </a:solidFill>
                <a:effectLst/>
                <a:uLnTx/>
                <a:uFillTx/>
                <a:latin typeface="Calibri"/>
                <a:ea typeface="+mn-ea"/>
                <a:cs typeface="+mn-cs"/>
              </a:rPr>
              <a:t>финансового </a:t>
            </a:r>
            <a:r>
              <a:rPr kumimoji="0" lang="ru-RU" sz="1600" b="1" i="0" u="none" strike="noStrike" kern="1200" cap="none" spc="0" normalizeH="0" baseline="0" noProof="0" dirty="0">
                <a:ln>
                  <a:noFill/>
                </a:ln>
                <a:solidFill>
                  <a:srgbClr val="4BACC6">
                    <a:lumMod val="75000"/>
                  </a:srgbClr>
                </a:solidFill>
                <a:effectLst/>
                <a:uLnTx/>
                <a:uFillTx/>
                <a:latin typeface="Calibri"/>
                <a:ea typeface="+mn-ea"/>
                <a:cs typeface="+mn-cs"/>
              </a:rPr>
              <a:t>года,  </a:t>
            </a:r>
            <a:endParaRPr kumimoji="0" lang="ru-RU" sz="1600" b="1" i="0" u="none" strike="noStrike" kern="1200" cap="none" spc="0" normalizeH="0" baseline="0" noProof="0" dirty="0" smtClean="0">
              <a:ln>
                <a:noFill/>
              </a:ln>
              <a:solidFill>
                <a:srgbClr val="4BACC6">
                  <a:lumMod val="75000"/>
                </a:srgbClr>
              </a:solidFill>
              <a:effectLst/>
              <a:uLnTx/>
              <a:uFillTx/>
              <a:latin typeface="Calibri"/>
              <a:ea typeface="+mn-ea"/>
              <a:cs typeface="+mn-cs"/>
            </a:endParaRPr>
          </a:p>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ru-RU" sz="1600" b="1" i="0" u="none" strike="noStrike" kern="1200" cap="none" spc="0" normalizeH="0" baseline="0" noProof="0" dirty="0" smtClean="0">
                <a:ln>
                  <a:noFill/>
                </a:ln>
                <a:solidFill>
                  <a:srgbClr val="4BACC6">
                    <a:lumMod val="75000"/>
                  </a:srgbClr>
                </a:solidFill>
                <a:effectLst/>
                <a:uLnTx/>
                <a:uFillTx/>
                <a:latin typeface="Calibri"/>
                <a:ea typeface="+mn-ea"/>
                <a:cs typeface="+mn-cs"/>
              </a:rPr>
              <a:t>предоставления </a:t>
            </a:r>
            <a:r>
              <a:rPr kumimoji="0" lang="ru-RU" sz="1600" b="1" i="0" u="none" strike="noStrike" kern="1200" cap="none" spc="0" normalizeH="0" baseline="0" noProof="0" dirty="0">
                <a:ln>
                  <a:noFill/>
                </a:ln>
                <a:solidFill>
                  <a:srgbClr val="4BACC6">
                    <a:lumMod val="75000"/>
                  </a:srgbClr>
                </a:solidFill>
                <a:effectLst/>
                <a:uLnTx/>
                <a:uFillTx/>
                <a:latin typeface="Calibri"/>
                <a:ea typeface="+mn-ea"/>
                <a:cs typeface="+mn-cs"/>
              </a:rPr>
              <a:t>займов (</a:t>
            </a:r>
            <a:r>
              <a:rPr kumimoji="0" lang="ru-RU" sz="1600" b="1" i="0" u="none" strike="noStrike" kern="1200" cap="none" spc="0" normalizeH="0" baseline="0" noProof="0" dirty="0" err="1">
                <a:ln>
                  <a:noFill/>
                </a:ln>
                <a:solidFill>
                  <a:srgbClr val="4BACC6">
                    <a:lumMod val="75000"/>
                  </a:srgbClr>
                </a:solidFill>
                <a:effectLst/>
                <a:uLnTx/>
                <a:uFillTx/>
                <a:latin typeface="Calibri"/>
                <a:ea typeface="+mn-ea"/>
                <a:cs typeface="+mn-cs"/>
              </a:rPr>
              <a:t>микрозаймов</a:t>
            </a:r>
            <a:r>
              <a:rPr kumimoji="0" lang="ru-RU" sz="1600" b="1" i="0" u="none" strike="noStrike" kern="1200" cap="none" spc="0" normalizeH="0" baseline="0" noProof="0" dirty="0">
                <a:ln>
                  <a:noFill/>
                </a:ln>
                <a:solidFill>
                  <a:srgbClr val="4BACC6">
                    <a:lumMod val="75000"/>
                  </a:srgbClr>
                </a:solidFill>
                <a:effectLst/>
                <a:uLnTx/>
                <a:uFillTx/>
                <a:latin typeface="Calibri"/>
                <a:ea typeface="+mn-ea"/>
                <a:cs typeface="+mn-cs"/>
              </a:rPr>
              <a:t>), </a:t>
            </a:r>
            <a:endParaRPr kumimoji="0" lang="ru-RU" sz="1600" b="1" i="0" u="none" strike="noStrike" kern="1200" cap="none" spc="0" normalizeH="0" baseline="0" noProof="0" dirty="0" smtClean="0">
              <a:ln>
                <a:noFill/>
              </a:ln>
              <a:solidFill>
                <a:srgbClr val="4BACC6">
                  <a:lumMod val="75000"/>
                </a:srgbClr>
              </a:solidFill>
              <a:effectLst/>
              <a:uLnTx/>
              <a:uFillTx/>
              <a:latin typeface="Calibri"/>
              <a:ea typeface="+mn-ea"/>
              <a:cs typeface="+mn-cs"/>
            </a:endParaRPr>
          </a:p>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ru-RU" sz="1600" b="1" i="0" u="none" strike="noStrike" kern="1200" cap="none" spc="0" normalizeH="0" baseline="0" noProof="0" dirty="0" smtClean="0">
                <a:ln>
                  <a:noFill/>
                </a:ln>
                <a:solidFill>
                  <a:srgbClr val="4BACC6">
                    <a:lumMod val="75000"/>
                  </a:srgbClr>
                </a:solidFill>
                <a:effectLst/>
                <a:uLnTx/>
                <a:uFillTx/>
                <a:latin typeface="Calibri"/>
                <a:ea typeface="+mn-ea"/>
                <a:cs typeface="+mn-cs"/>
              </a:rPr>
              <a:t>размещения </a:t>
            </a:r>
            <a:r>
              <a:rPr kumimoji="0" lang="ru-RU" sz="1600" b="1" i="0" u="none" strike="noStrike" kern="1200" cap="none" spc="0" normalizeH="0" baseline="0" noProof="0" dirty="0">
                <a:ln>
                  <a:noFill/>
                </a:ln>
                <a:solidFill>
                  <a:srgbClr val="4BACC6">
                    <a:lumMod val="75000"/>
                  </a:srgbClr>
                </a:solidFill>
                <a:effectLst/>
                <a:uLnTx/>
                <a:uFillTx/>
                <a:latin typeface="Calibri"/>
                <a:ea typeface="+mn-ea"/>
                <a:cs typeface="+mn-cs"/>
              </a:rPr>
              <a:t>автономными учреждениями денежных средств на банковских депозитах. </a:t>
            </a:r>
            <a:endParaRPr kumimoji="0" lang="ru-RU" sz="1600" b="1" i="0" u="none" strike="noStrike" kern="1200" cap="none" spc="0" normalizeH="0" baseline="0" noProof="0" dirty="0" smtClean="0">
              <a:ln>
                <a:noFill/>
              </a:ln>
              <a:solidFill>
                <a:srgbClr val="4BACC6">
                  <a:lumMod val="75000"/>
                </a:srgbClr>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600" b="1" i="0" u="none" strike="noStrike" kern="1200" cap="none" spc="0" normalizeH="0" baseline="0" noProof="0" dirty="0">
              <a:ln>
                <a:noFill/>
              </a:ln>
              <a:solidFill>
                <a:srgbClr val="4BACC6">
                  <a:lumMod val="75000"/>
                </a:srgbClr>
              </a:solidFill>
              <a:effectLst/>
              <a:uLnTx/>
              <a:uFillTx/>
              <a:latin typeface="Calibri"/>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600" b="1" i="0" u="none" strike="noStrike" kern="1200" cap="none" spc="0" normalizeH="0" baseline="0" noProof="0" dirty="0" smtClean="0">
                <a:ln>
                  <a:noFill/>
                </a:ln>
                <a:solidFill>
                  <a:srgbClr val="4BACC6">
                    <a:lumMod val="75000"/>
                  </a:srgbClr>
                </a:solidFill>
                <a:effectLst/>
                <a:uLnTx/>
                <a:uFillTx/>
                <a:latin typeface="Calibri"/>
                <a:ea typeface="+mn-ea"/>
                <a:cs typeface="+mn-cs"/>
              </a:rPr>
              <a:t>При </a:t>
            </a:r>
            <a:r>
              <a:rPr kumimoji="0" lang="ru-RU" sz="1600" b="1" i="0" u="none" strike="noStrike" kern="1200" cap="none" spc="0" normalizeH="0" baseline="0" noProof="0" dirty="0">
                <a:ln>
                  <a:noFill/>
                </a:ln>
                <a:solidFill>
                  <a:srgbClr val="4BACC6">
                    <a:lumMod val="75000"/>
                  </a:srgbClr>
                </a:solidFill>
                <a:effectLst/>
                <a:uLnTx/>
                <a:uFillTx/>
                <a:latin typeface="Calibri"/>
                <a:ea typeface="+mn-ea"/>
                <a:cs typeface="+mn-cs"/>
              </a:rPr>
              <a:t>формировании Плана (проекта Плана) обособленному(</a:t>
            </a:r>
            <a:r>
              <a:rPr kumimoji="0" lang="ru-RU" sz="1600" b="1" i="0" u="none" strike="noStrike" kern="1200" cap="none" spc="0" normalizeH="0" baseline="0" noProof="0" dirty="0" err="1">
                <a:ln>
                  <a:noFill/>
                </a:ln>
                <a:solidFill>
                  <a:srgbClr val="4BACC6">
                    <a:lumMod val="75000"/>
                  </a:srgbClr>
                </a:solidFill>
                <a:effectLst/>
                <a:uLnTx/>
                <a:uFillTx/>
                <a:latin typeface="Calibri"/>
                <a:ea typeface="+mn-ea"/>
                <a:cs typeface="+mn-cs"/>
              </a:rPr>
              <a:t>ым</a:t>
            </a:r>
            <a:r>
              <a:rPr kumimoji="0" lang="ru-RU" sz="1600" b="1" i="0" u="none" strike="noStrike" kern="1200" cap="none" spc="0" normalizeH="0" baseline="0" noProof="0" dirty="0">
                <a:ln>
                  <a:noFill/>
                </a:ln>
                <a:solidFill>
                  <a:srgbClr val="4BACC6">
                    <a:lumMod val="75000"/>
                  </a:srgbClr>
                </a:solidFill>
                <a:effectLst/>
                <a:uLnTx/>
                <a:uFillTx/>
                <a:latin typeface="Calibri"/>
                <a:ea typeface="+mn-ea"/>
                <a:cs typeface="+mn-cs"/>
              </a:rPr>
              <a:t>) подразделению(ям) показатель прочих выплат включает показатель поступлений в рамках расчетов между учреждением и обособленным подразделением.</a:t>
            </a:r>
          </a:p>
        </p:txBody>
      </p:sp>
      <p:cxnSp>
        <p:nvCxnSpPr>
          <p:cNvPr id="5" name="Прямая соединительная линия 4"/>
          <p:cNvCxnSpPr/>
          <p:nvPr/>
        </p:nvCxnSpPr>
        <p:spPr>
          <a:xfrm>
            <a:off x="2843808" y="2996952"/>
            <a:ext cx="1368152"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 name="Прямая соединительная линия 9"/>
          <p:cNvCxnSpPr/>
          <p:nvPr/>
        </p:nvCxnSpPr>
        <p:spPr>
          <a:xfrm>
            <a:off x="4255243" y="2996952"/>
            <a:ext cx="0" cy="72008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 name="Прямая соединительная линия 11"/>
          <p:cNvCxnSpPr/>
          <p:nvPr/>
        </p:nvCxnSpPr>
        <p:spPr>
          <a:xfrm flipH="1">
            <a:off x="251520" y="3719533"/>
            <a:ext cx="4032448"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 name="Прямая со стрелкой 13"/>
          <p:cNvCxnSpPr/>
          <p:nvPr/>
        </p:nvCxnSpPr>
        <p:spPr>
          <a:xfrm>
            <a:off x="271028" y="3719533"/>
            <a:ext cx="0" cy="216024"/>
          </a:xfrm>
          <a:prstGeom prst="straightConnector1">
            <a:avLst/>
          </a:prstGeom>
          <a:ln w="19050">
            <a:solidFill>
              <a:srgbClr val="C0000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2599940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35968" y="106617"/>
            <a:ext cx="8453005" cy="443129"/>
          </a:xfrm>
        </p:spPr>
        <p:txBody>
          <a:bodyPr>
            <a:normAutofit fontScale="90000"/>
          </a:bodyPr>
          <a:lstStyle/>
          <a:p>
            <a:r>
              <a:rPr lang="ru-RU" b="1" dirty="0" smtClean="0">
                <a:solidFill>
                  <a:schemeClr val="accent6">
                    <a:lumMod val="50000"/>
                  </a:schemeClr>
                </a:solidFill>
              </a:rPr>
              <a:t>Статья 11</a:t>
            </a:r>
            <a:endParaRPr lang="ru-RU" dirty="0"/>
          </a:p>
        </p:txBody>
      </p:sp>
      <p:sp>
        <p:nvSpPr>
          <p:cNvPr id="3" name="Объект 2"/>
          <p:cNvSpPr>
            <a:spLocks noGrp="1"/>
          </p:cNvSpPr>
          <p:nvPr>
            <p:ph idx="1"/>
          </p:nvPr>
        </p:nvSpPr>
        <p:spPr>
          <a:xfrm>
            <a:off x="35968" y="549746"/>
            <a:ext cx="8902931" cy="3263504"/>
          </a:xfrm>
        </p:spPr>
        <p:txBody>
          <a:bodyPr>
            <a:normAutofit/>
          </a:bodyPr>
          <a:lstStyle/>
          <a:p>
            <a:pPr marL="0" indent="0" algn="just">
              <a:buNone/>
            </a:pPr>
            <a:r>
              <a:rPr lang="ru-RU" dirty="0" smtClean="0">
                <a:latin typeface="Arial" panose="020B0604020202020204" pitchFamily="34" charset="0"/>
                <a:cs typeface="Arial" panose="020B0604020202020204" pitchFamily="34" charset="0"/>
              </a:rPr>
              <a:t>    </a:t>
            </a:r>
            <a:r>
              <a:rPr lang="ru-RU" dirty="0">
                <a:latin typeface="Arial" panose="020B0604020202020204" pitchFamily="34" charset="0"/>
                <a:cs typeface="Arial" panose="020B0604020202020204" pitchFamily="34" charset="0"/>
              </a:rPr>
              <a:t>Признать утратившими силу:</a:t>
            </a:r>
          </a:p>
          <a:p>
            <a:pPr marL="0" indent="0" algn="just">
              <a:buNone/>
            </a:pPr>
            <a:r>
              <a:rPr lang="ru-RU" sz="1950" dirty="0" smtClean="0">
                <a:latin typeface="Arial" panose="020B0604020202020204" pitchFamily="34" charset="0"/>
                <a:cs typeface="Arial" panose="020B0604020202020204" pitchFamily="34" charset="0"/>
              </a:rPr>
              <a:t>2</a:t>
            </a:r>
            <a:r>
              <a:rPr lang="ru-RU" sz="1950" dirty="0">
                <a:latin typeface="Arial" panose="020B0604020202020204" pitchFamily="34" charset="0"/>
                <a:cs typeface="Arial" panose="020B0604020202020204" pitchFamily="34" charset="0"/>
              </a:rPr>
              <a:t>) части </a:t>
            </a:r>
            <a:r>
              <a:rPr lang="ru-RU" sz="1950" dirty="0" smtClean="0">
                <a:latin typeface="Arial" panose="020B0604020202020204" pitchFamily="34" charset="0"/>
                <a:cs typeface="Arial" panose="020B0604020202020204" pitchFamily="34" charset="0"/>
              </a:rPr>
              <a:t>22.1 </a:t>
            </a:r>
            <a:r>
              <a:rPr lang="ru-RU" sz="1950" dirty="0">
                <a:latin typeface="Arial" panose="020B0604020202020204" pitchFamily="34" charset="0"/>
                <a:cs typeface="Arial" panose="020B0604020202020204" pitchFamily="34" charset="0"/>
              </a:rPr>
              <a:t>и 23 статьи 30 Федерального закона от 8 мая 2010 года № 83-ФЗ "О внесении изменений в отдельные законодательные акты Российской Федерации в связи с совершенствованием правового положения государственных (муниципальных) учреждений</a:t>
            </a:r>
            <a:r>
              <a:rPr lang="ru-RU" sz="1950" dirty="0" smtClean="0">
                <a:latin typeface="Arial" panose="020B0604020202020204" pitchFamily="34" charset="0"/>
                <a:cs typeface="Arial" panose="020B0604020202020204" pitchFamily="34" charset="0"/>
              </a:rPr>
              <a:t>".</a:t>
            </a:r>
            <a:r>
              <a:rPr lang="ru-RU" sz="1950" dirty="0" smtClean="0"/>
              <a:t>    </a:t>
            </a:r>
            <a:endParaRPr lang="ru-RU" sz="1950" dirty="0">
              <a:latin typeface="Arial" panose="020B0604020202020204" pitchFamily="34" charset="0"/>
              <a:cs typeface="Arial" panose="020B0604020202020204" pitchFamily="34" charset="0"/>
            </a:endParaRPr>
          </a:p>
        </p:txBody>
      </p:sp>
      <p:sp>
        <p:nvSpPr>
          <p:cNvPr id="5" name="Прямоугольник 4"/>
          <p:cNvSpPr/>
          <p:nvPr/>
        </p:nvSpPr>
        <p:spPr>
          <a:xfrm>
            <a:off x="35968" y="2420889"/>
            <a:ext cx="9151674" cy="4039567"/>
          </a:xfrm>
          <a:prstGeom prst="rect">
            <a:avLst/>
          </a:prstGeom>
          <a:solidFill>
            <a:schemeClr val="accent6">
              <a:lumMod val="20000"/>
              <a:lumOff val="80000"/>
            </a:schemeClr>
          </a:solidFill>
        </p:spPr>
        <p:txBody>
          <a:bodyPr wrap="square">
            <a:spAutoFit/>
          </a:bodyPr>
          <a:lstStyle/>
          <a:p>
            <a:pPr algn="just" defTabSz="685800">
              <a:defRPr/>
            </a:pPr>
            <a:r>
              <a:rPr lang="ru-RU" sz="1350" b="1" kern="0" dirty="0">
                <a:solidFill>
                  <a:prstClr val="black"/>
                </a:solidFill>
                <a:latin typeface="Calibri" panose="020F0502020204030204"/>
              </a:rPr>
              <a:t>83-ФЗ ст.30 </a:t>
            </a:r>
            <a:endParaRPr lang="ru-RU" sz="1350" b="1" kern="0" dirty="0" smtClean="0">
              <a:solidFill>
                <a:prstClr val="black"/>
              </a:solidFill>
              <a:latin typeface="Calibri" panose="020F0502020204030204"/>
            </a:endParaRPr>
          </a:p>
          <a:p>
            <a:pPr algn="just" defTabSz="685800">
              <a:defRPr/>
            </a:pPr>
            <a:endParaRPr lang="ru-RU" sz="1350" b="1" kern="0" dirty="0">
              <a:solidFill>
                <a:prstClr val="black"/>
              </a:solidFill>
              <a:latin typeface="Calibri" panose="020F0502020204030204"/>
            </a:endParaRPr>
          </a:p>
          <a:p>
            <a:pPr algn="just" defTabSz="685800">
              <a:defRPr/>
            </a:pPr>
            <a:endParaRPr lang="ru-RU" sz="1350" b="1" kern="0" dirty="0" smtClean="0">
              <a:solidFill>
                <a:prstClr val="black"/>
              </a:solidFill>
              <a:latin typeface="Calibri" panose="020F0502020204030204"/>
            </a:endParaRPr>
          </a:p>
          <a:p>
            <a:pPr algn="just" defTabSz="685800">
              <a:defRPr/>
            </a:pPr>
            <a:r>
              <a:rPr lang="ru-RU" sz="1350" kern="0" dirty="0">
                <a:solidFill>
                  <a:prstClr val="black"/>
                </a:solidFill>
              </a:rPr>
              <a:t>22.1. Установить, что остатки средств федеральных бюджетных учреждений, бюджетных учреждений, созданных субъектами Российской Федерации, в бюджетах которых расчетная доля межбюджетных трансфертов из федерального бюджета (за исключением субвенций) в течение двух из трех последних отчетных финансовых лет не превышала 20 процентов объема собственных доходов консолидированного бюджета субъекта Российской Федерации, на казначейских счетах для осуществления и отражения операций с денежными средствами бюджетных и автономных учреждений территориальных органов Федерального казначейства, финансовых органов указанных субъектов Российской Федерации, открытых в территориальных органах Федерального казначейства, на которых отражаются операции со средствами данных бюджетных учреждений, могут перечисляться с указанных казначейских счетов в соответствующий бюджет бюджетной системы Российской Федерации с их возвратом на казначейские счета для осуществления и отражения операций с денежными средствами бюджетных и автономных учреждений, с которых они были ранее перечислены в соответствии с настоящей частью, в том числе в целях исполнения распоряжений о совершении казначейских платежей, представленных бюджетными учреждениями, указанными в настоящей части, в территориальные органы Федерального казначейства, финансовые органы указанных субъектов Российской Федерации в сроки, предусмотренные частью 7 настоящей статьи, в порядке, установленном Правительством Российской Федерации, высшими исполнительными органами государственной власти субъектов Российской Федерации с учетом общих требований, установленных Правительством Российской Федерации.</a:t>
            </a:r>
          </a:p>
        </p:txBody>
      </p:sp>
      <p:sp>
        <p:nvSpPr>
          <p:cNvPr id="6" name="Выноска со стрелкой вниз 5"/>
          <p:cNvSpPr/>
          <p:nvPr/>
        </p:nvSpPr>
        <p:spPr>
          <a:xfrm>
            <a:off x="4300079" y="77899"/>
            <a:ext cx="4763192" cy="573578"/>
          </a:xfrm>
          <a:prstGeom prst="downArrowCallout">
            <a:avLst/>
          </a:prstGeom>
          <a:solidFill>
            <a:srgbClr val="9BBB59">
              <a:lumMod val="20000"/>
              <a:lumOff val="80000"/>
            </a:srgbClr>
          </a:solidFill>
          <a:ln w="25400" cap="flat" cmpd="sng" algn="ctr">
            <a:solidFill>
              <a:srgbClr val="9BBB59">
                <a:lumMod val="20000"/>
                <a:lumOff val="80000"/>
              </a:srgbClr>
            </a:solidFill>
            <a:prstDash val="solid"/>
          </a:ln>
          <a:effectLst/>
        </p:spPr>
        <p:txBody>
          <a:bodyPr rtlCol="0" anchor="ctr"/>
          <a:lstStyle/>
          <a:p>
            <a:pPr algn="ctr" defTabSz="685800">
              <a:defRPr/>
            </a:pPr>
            <a:r>
              <a:rPr lang="ru-RU" sz="1350" b="1" kern="0" dirty="0" smtClean="0">
                <a:solidFill>
                  <a:srgbClr val="FF0000"/>
                </a:solidFill>
                <a:latin typeface="Calibri"/>
              </a:rPr>
              <a:t>Исключение норм об управлении остатками</a:t>
            </a:r>
            <a:endParaRPr lang="ru-RU" sz="1350" b="1" kern="0" dirty="0">
              <a:solidFill>
                <a:srgbClr val="FF0000"/>
              </a:solidFill>
              <a:latin typeface="Calibri"/>
            </a:endParaRPr>
          </a:p>
        </p:txBody>
      </p:sp>
      <p:cxnSp>
        <p:nvCxnSpPr>
          <p:cNvPr id="7" name="Прямая соединительная линия 6"/>
          <p:cNvCxnSpPr/>
          <p:nvPr/>
        </p:nvCxnSpPr>
        <p:spPr>
          <a:xfrm>
            <a:off x="35968" y="2780928"/>
            <a:ext cx="8902931" cy="381642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691992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467544" y="537130"/>
          <a:ext cx="8208913" cy="3539942"/>
        </p:xfrm>
        <a:graphic>
          <a:graphicData uri="http://schemas.openxmlformats.org/drawingml/2006/table">
            <a:tbl>
              <a:tblPr/>
              <a:tblGrid>
                <a:gridCol w="5033738">
                  <a:extLst>
                    <a:ext uri="{9D8B030D-6E8A-4147-A177-3AD203B41FA5}">
                      <a16:colId xmlns:a16="http://schemas.microsoft.com/office/drawing/2014/main" val="20000"/>
                    </a:ext>
                  </a:extLst>
                </a:gridCol>
                <a:gridCol w="726011">
                  <a:extLst>
                    <a:ext uri="{9D8B030D-6E8A-4147-A177-3AD203B41FA5}">
                      <a16:colId xmlns:a16="http://schemas.microsoft.com/office/drawing/2014/main" val="20001"/>
                    </a:ext>
                  </a:extLst>
                </a:gridCol>
                <a:gridCol w="1224582">
                  <a:extLst>
                    <a:ext uri="{9D8B030D-6E8A-4147-A177-3AD203B41FA5}">
                      <a16:colId xmlns:a16="http://schemas.microsoft.com/office/drawing/2014/main" val="20002"/>
                    </a:ext>
                  </a:extLst>
                </a:gridCol>
                <a:gridCol w="1224582">
                  <a:extLst>
                    <a:ext uri="{9D8B030D-6E8A-4147-A177-3AD203B41FA5}">
                      <a16:colId xmlns:a16="http://schemas.microsoft.com/office/drawing/2014/main" val="20003"/>
                    </a:ext>
                  </a:extLst>
                </a:gridCol>
              </a:tblGrid>
              <a:tr h="1083201">
                <a:tc>
                  <a:txBody>
                    <a:bodyPr/>
                    <a:lstStyle/>
                    <a:p>
                      <a:pPr algn="ctr" fontAlgn="ctr"/>
                      <a:r>
                        <a:rPr lang="ru-RU" sz="1200" b="0" i="0" u="none" strike="noStrike" dirty="0">
                          <a:solidFill>
                            <a:srgbClr val="000000"/>
                          </a:solidFill>
                          <a:effectLst/>
                          <a:latin typeface="Times New Roman Cyr"/>
                        </a:rPr>
                        <a:t>Наименование показателя</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dirty="0">
                          <a:solidFill>
                            <a:srgbClr val="000000"/>
                          </a:solidFill>
                          <a:effectLst/>
                          <a:latin typeface="Times New Roman Cyr"/>
                        </a:rPr>
                        <a:t>Код </a:t>
                      </a:r>
                      <a:endParaRPr lang="ru-RU" sz="1200" b="0" i="0" u="none" strike="noStrike" dirty="0" smtClean="0">
                        <a:solidFill>
                          <a:srgbClr val="000000"/>
                        </a:solidFill>
                        <a:effectLst/>
                        <a:latin typeface="Times New Roman Cyr"/>
                      </a:endParaRPr>
                    </a:p>
                    <a:p>
                      <a:pPr algn="ctr" fontAlgn="ctr"/>
                      <a:r>
                        <a:rPr lang="ru-RU" sz="1200" b="0" i="0" u="none" strike="noStrike" dirty="0" smtClean="0">
                          <a:solidFill>
                            <a:srgbClr val="000000"/>
                          </a:solidFill>
                          <a:effectLst/>
                          <a:latin typeface="Times New Roman Cyr"/>
                        </a:rPr>
                        <a:t>строки</a:t>
                      </a:r>
                      <a:endParaRPr lang="ru-RU" sz="1200" b="0" i="0" u="none" strike="noStrike" dirty="0">
                        <a:solidFill>
                          <a:srgbClr val="000000"/>
                        </a:solidFill>
                        <a:effectLst/>
                        <a:latin typeface="Times New Roman Cyr"/>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dirty="0">
                          <a:solidFill>
                            <a:srgbClr val="000000"/>
                          </a:solidFill>
                          <a:effectLst/>
                          <a:latin typeface="Times New Roman Cyr"/>
                        </a:rPr>
                        <a:t>Код </a:t>
                      </a:r>
                      <a:endParaRPr lang="ru-RU" sz="1200" b="0" i="0" u="none" strike="noStrike" dirty="0" smtClean="0">
                        <a:solidFill>
                          <a:srgbClr val="000000"/>
                        </a:solidFill>
                        <a:effectLst/>
                        <a:latin typeface="Times New Roman Cyr"/>
                      </a:endParaRPr>
                    </a:p>
                    <a:p>
                      <a:pPr algn="ctr" fontAlgn="ctr"/>
                      <a:r>
                        <a:rPr lang="ru-RU" sz="1200" b="0" i="0" u="none" strike="noStrike" dirty="0" smtClean="0">
                          <a:solidFill>
                            <a:srgbClr val="000000"/>
                          </a:solidFill>
                          <a:effectLst/>
                          <a:latin typeface="Times New Roman Cyr"/>
                        </a:rPr>
                        <a:t>по </a:t>
                      </a:r>
                      <a:r>
                        <a:rPr lang="ru-RU" sz="1200" b="0" i="0" u="none" strike="noStrike" dirty="0">
                          <a:solidFill>
                            <a:srgbClr val="000000"/>
                          </a:solidFill>
                          <a:effectLst/>
                          <a:latin typeface="Times New Roman Cyr"/>
                        </a:rPr>
                        <a:t>бюджетной классификации Российской Федерации</a:t>
                      </a:r>
                      <a:r>
                        <a:rPr lang="ru-RU" sz="1200" b="0" i="0" u="none" strike="noStrike" baseline="30000" dirty="0">
                          <a:solidFill>
                            <a:srgbClr val="000000"/>
                          </a:solidFill>
                          <a:effectLst/>
                          <a:latin typeface="Times New Roman Cyr"/>
                        </a:rPr>
                        <a:t>3</a:t>
                      </a:r>
                      <a:endParaRPr lang="ru-RU" sz="1200" b="0" i="0" u="none" strike="noStrike" dirty="0">
                        <a:solidFill>
                          <a:srgbClr val="000000"/>
                        </a:solidFill>
                        <a:effectLst/>
                        <a:latin typeface="Times New Roman Cyr"/>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ru-RU" sz="1200" b="0" i="0" u="none" strike="noStrike" dirty="0" smtClean="0">
                          <a:solidFill>
                            <a:srgbClr val="000000"/>
                          </a:solidFill>
                          <a:effectLst/>
                          <a:latin typeface="Times New Roman Cyr"/>
                        </a:rPr>
                        <a:t>Сумма</a:t>
                      </a:r>
                      <a:endParaRPr lang="ru-RU" sz="1200" b="0" i="0" u="none" strike="noStrike" dirty="0">
                        <a:solidFill>
                          <a:srgbClr val="000000"/>
                        </a:solidFill>
                        <a:effectLst/>
                        <a:latin typeface="Times New Roman Cyr"/>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68008">
                <a:tc>
                  <a:txBody>
                    <a:bodyPr/>
                    <a:lstStyle/>
                    <a:p>
                      <a:pPr algn="ctr" fontAlgn="ctr"/>
                      <a:r>
                        <a:rPr lang="ru-RU" sz="1000" b="0" i="0" u="none" strike="noStrike" dirty="0">
                          <a:solidFill>
                            <a:srgbClr val="000000"/>
                          </a:solidFill>
                          <a:effectLst/>
                          <a:latin typeface="Times New Roman Cyr"/>
                        </a:rPr>
                        <a:t>1</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000" b="0" i="0" u="none" strike="noStrike">
                          <a:solidFill>
                            <a:srgbClr val="000000"/>
                          </a:solidFill>
                          <a:effectLst/>
                          <a:latin typeface="Times New Roman Cyr"/>
                        </a:rPr>
                        <a:t>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000" b="0" i="0" u="none" strike="noStrike" dirty="0">
                          <a:solidFill>
                            <a:srgbClr val="000000"/>
                          </a:solidFill>
                          <a:effectLst/>
                          <a:latin typeface="Times New Roman Cyr"/>
                        </a:rPr>
                        <a:t>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endParaRPr lang="ru-RU" sz="1000" b="0" i="0" u="none" strike="noStrike" dirty="0">
                        <a:solidFill>
                          <a:srgbClr val="000000"/>
                        </a:solidFill>
                        <a:effectLst/>
                        <a:latin typeface="Times New Roman Cyr"/>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79175">
                <a:tc>
                  <a:txBody>
                    <a:bodyPr/>
                    <a:lstStyle/>
                    <a:p>
                      <a:pPr algn="l" fontAlgn="b"/>
                      <a:r>
                        <a:rPr lang="ru-RU" sz="1400" b="0" i="0" u="none" strike="noStrike" dirty="0">
                          <a:solidFill>
                            <a:schemeClr val="accent5">
                              <a:lumMod val="75000"/>
                            </a:schemeClr>
                          </a:solidFill>
                          <a:effectLst/>
                          <a:latin typeface="Arial" panose="020B0604020202020204" pitchFamily="34" charset="0"/>
                          <a:cs typeface="Arial" panose="020B0604020202020204" pitchFamily="34" charset="0"/>
                        </a:rPr>
                        <a:t>прочие поступления, всего </a:t>
                      </a:r>
                    </a:p>
                  </a:txBody>
                  <a:tcPr marL="8572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chemeClr val="accent5">
                              <a:lumMod val="75000"/>
                            </a:schemeClr>
                          </a:solidFill>
                          <a:effectLst/>
                          <a:latin typeface="Arial" panose="020B0604020202020204" pitchFamily="34" charset="0"/>
                          <a:cs typeface="Arial" panose="020B0604020202020204" pitchFamily="34" charset="0"/>
                        </a:rPr>
                        <a:t>1980</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dirty="0">
                          <a:solidFill>
                            <a:schemeClr val="accent5">
                              <a:lumMod val="75000"/>
                            </a:schemeClr>
                          </a:solidFill>
                          <a:effectLst/>
                          <a:latin typeface="Arial" panose="020B0604020202020204" pitchFamily="34" charset="0"/>
                          <a:cs typeface="Arial" panose="020B0604020202020204" pitchFamily="34" charset="0"/>
                        </a:rPr>
                        <a:t>х</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r>
                        <a:rPr lang="ru-RU" sz="1400" b="1" i="0" u="none" strike="noStrike" dirty="0" smtClean="0">
                          <a:solidFill>
                            <a:schemeClr val="accent5">
                              <a:lumMod val="75000"/>
                            </a:schemeClr>
                          </a:solidFill>
                          <a:effectLst/>
                          <a:latin typeface="Arial" panose="020B0604020202020204" pitchFamily="34" charset="0"/>
                          <a:cs typeface="Arial" panose="020B0604020202020204" pitchFamily="34" charset="0"/>
                        </a:rPr>
                        <a:t>+ 800,00</a:t>
                      </a:r>
                      <a:endParaRPr lang="ru-RU" sz="1400" b="0" i="0" u="none" strike="noStrike" dirty="0">
                        <a:solidFill>
                          <a:schemeClr val="accent5">
                            <a:lumMod val="75000"/>
                          </a:schemeClr>
                        </a:solidFill>
                        <a:effectLst/>
                        <a:latin typeface="Arial" panose="020B0604020202020204" pitchFamily="34" charset="0"/>
                        <a:cs typeface="Arial" panose="020B0604020202020204" pitchFamily="34"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654387">
                <a:tc>
                  <a:txBody>
                    <a:bodyPr/>
                    <a:lstStyle/>
                    <a:p>
                      <a:pPr algn="l" fontAlgn="b"/>
                      <a:r>
                        <a:rPr lang="ru-RU" sz="1400" b="0" i="0" u="none" strike="noStrike" dirty="0">
                          <a:solidFill>
                            <a:schemeClr val="accent5">
                              <a:lumMod val="75000"/>
                            </a:schemeClr>
                          </a:solidFill>
                          <a:effectLst/>
                          <a:latin typeface="Arial" panose="020B0604020202020204" pitchFamily="34" charset="0"/>
                          <a:cs typeface="Arial" panose="020B0604020202020204" pitchFamily="34" charset="0"/>
                        </a:rPr>
                        <a:t>из них:</a:t>
                      </a:r>
                      <a:br>
                        <a:rPr lang="ru-RU" sz="1400" b="0" i="0" u="none" strike="noStrike" dirty="0">
                          <a:solidFill>
                            <a:schemeClr val="accent5">
                              <a:lumMod val="75000"/>
                            </a:schemeClr>
                          </a:solidFill>
                          <a:effectLst/>
                          <a:latin typeface="Arial" panose="020B0604020202020204" pitchFamily="34" charset="0"/>
                          <a:cs typeface="Arial" panose="020B0604020202020204" pitchFamily="34" charset="0"/>
                        </a:rPr>
                      </a:br>
                      <a:r>
                        <a:rPr lang="ru-RU" sz="1400" b="0" i="0" u="none" strike="noStrike" dirty="0">
                          <a:solidFill>
                            <a:schemeClr val="accent5">
                              <a:lumMod val="75000"/>
                            </a:schemeClr>
                          </a:solidFill>
                          <a:effectLst/>
                          <a:latin typeface="Arial" panose="020B0604020202020204" pitchFamily="34" charset="0"/>
                          <a:cs typeface="Arial" panose="020B0604020202020204" pitchFamily="34" charset="0"/>
                        </a:rPr>
                        <a:t>увеличение остатков денежных средств за счет возврата дебиторской задолженности прошлых лет</a:t>
                      </a:r>
                    </a:p>
                  </a:txBody>
                  <a:tcPr marL="25717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chemeClr val="accent5">
                              <a:lumMod val="75000"/>
                            </a:schemeClr>
                          </a:solidFill>
                          <a:effectLst/>
                          <a:latin typeface="Arial" panose="020B0604020202020204" pitchFamily="34" charset="0"/>
                          <a:cs typeface="Arial" panose="020B0604020202020204" pitchFamily="34" charset="0"/>
                        </a:rPr>
                        <a:t>1981</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1" i="0" u="none" strike="noStrike" dirty="0">
                          <a:solidFill>
                            <a:schemeClr val="accent5">
                              <a:lumMod val="75000"/>
                            </a:schemeClr>
                          </a:solidFill>
                          <a:effectLst/>
                          <a:latin typeface="Arial" panose="020B0604020202020204" pitchFamily="34" charset="0"/>
                          <a:cs typeface="Arial" panose="020B0604020202020204" pitchFamily="34" charset="0"/>
                        </a:rPr>
                        <a:t>510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1" i="0" u="none" strike="noStrike" dirty="0" smtClean="0">
                          <a:solidFill>
                            <a:schemeClr val="accent5">
                              <a:lumMod val="75000"/>
                            </a:schemeClr>
                          </a:solidFill>
                          <a:effectLst/>
                          <a:latin typeface="Arial" panose="020B0604020202020204" pitchFamily="34" charset="0"/>
                          <a:cs typeface="Arial" panose="020B0604020202020204" pitchFamily="34" charset="0"/>
                        </a:rPr>
                        <a:t>+ 800,00</a:t>
                      </a:r>
                      <a:endParaRPr lang="ru-RU" sz="1400" b="1" i="0" u="none" strike="noStrike" dirty="0">
                        <a:solidFill>
                          <a:schemeClr val="accent5">
                            <a:lumMod val="75000"/>
                          </a:schemeClr>
                        </a:solidFill>
                        <a:effectLst/>
                        <a:latin typeface="Arial" panose="020B0604020202020204" pitchFamily="34" charset="0"/>
                        <a:cs typeface="Arial" panose="020B0604020202020204" pitchFamily="34"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268008">
                <a:tc>
                  <a:txBody>
                    <a:bodyPr/>
                    <a:lstStyle/>
                    <a:p>
                      <a:pPr algn="l" fontAlgn="b"/>
                      <a:r>
                        <a:rPr lang="ru-RU" sz="1400" b="0" i="0" u="none" strike="noStrike" dirty="0">
                          <a:solidFill>
                            <a:schemeClr val="accent5">
                              <a:lumMod val="75000"/>
                            </a:schemeClr>
                          </a:solidFill>
                          <a:effectLst/>
                          <a:latin typeface="Arial" panose="020B0604020202020204" pitchFamily="34" charset="0"/>
                          <a:cs typeface="Arial" panose="020B0604020202020204" pitchFamily="34" charset="0"/>
                        </a:rPr>
                        <a:t> </a:t>
                      </a:r>
                    </a:p>
                  </a:txBody>
                  <a:tcPr marL="25717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a:solidFill>
                            <a:schemeClr val="accent5">
                              <a:lumMod val="75000"/>
                            </a:schemeClr>
                          </a:solidFill>
                          <a:effectLst/>
                          <a:latin typeface="Arial" panose="020B0604020202020204" pitchFamily="34" charset="0"/>
                          <a:cs typeface="Arial" panose="020B0604020202020204" pitchFamily="34" charset="0"/>
                        </a:rPr>
                        <a:t> </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1" i="0" u="none" strike="noStrike" dirty="0">
                          <a:solidFill>
                            <a:schemeClr val="accent5">
                              <a:lumMod val="75000"/>
                            </a:schemeClr>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ru-RU" sz="1400" b="1" i="0" u="none" strike="noStrike" dirty="0">
                        <a:solidFill>
                          <a:schemeClr val="accent5">
                            <a:lumMod val="75000"/>
                          </a:schemeClr>
                        </a:solidFill>
                        <a:effectLst/>
                        <a:latin typeface="Arial" panose="020B0604020202020204" pitchFamily="34" charset="0"/>
                        <a:cs typeface="Arial" panose="020B0604020202020204" pitchFamily="34"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268008">
                <a:tc>
                  <a:txBody>
                    <a:bodyPr/>
                    <a:lstStyle/>
                    <a:p>
                      <a:pPr algn="l" fontAlgn="b"/>
                      <a:r>
                        <a:rPr lang="ru-RU" sz="1400" b="0" i="0" u="none" strike="noStrike" kern="1200" dirty="0" smtClean="0">
                          <a:solidFill>
                            <a:schemeClr val="accent5">
                              <a:lumMod val="75000"/>
                            </a:schemeClr>
                          </a:solidFill>
                          <a:effectLst/>
                          <a:latin typeface="Arial" panose="020B0604020202020204" pitchFamily="34" charset="0"/>
                          <a:ea typeface="+mn-ea"/>
                          <a:cs typeface="Arial" panose="020B0604020202020204" pitchFamily="34" charset="0"/>
                        </a:rPr>
                        <a:t>прочие </a:t>
                      </a:r>
                      <a:r>
                        <a:rPr lang="ru-RU" sz="1400" b="0" i="0" u="none" strike="noStrike" kern="1200" dirty="0">
                          <a:solidFill>
                            <a:schemeClr val="accent5">
                              <a:lumMod val="75000"/>
                            </a:schemeClr>
                          </a:solidFill>
                          <a:effectLst/>
                          <a:latin typeface="Arial" panose="020B0604020202020204" pitchFamily="34" charset="0"/>
                          <a:ea typeface="+mn-ea"/>
                          <a:cs typeface="Arial" panose="020B0604020202020204" pitchFamily="34" charset="0"/>
                        </a:rPr>
                        <a:t>выплаты, всего </a:t>
                      </a:r>
                    </a:p>
                  </a:txBody>
                  <a:tcPr marL="952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kern="1200">
                          <a:solidFill>
                            <a:schemeClr val="accent5">
                              <a:lumMod val="75000"/>
                            </a:schemeClr>
                          </a:solidFill>
                          <a:effectLst/>
                          <a:latin typeface="Arial" panose="020B0604020202020204" pitchFamily="34" charset="0"/>
                          <a:ea typeface="+mn-ea"/>
                          <a:cs typeface="Arial" panose="020B0604020202020204" pitchFamily="34" charset="0"/>
                        </a:rPr>
                        <a:t>4000</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kern="1200" dirty="0">
                          <a:solidFill>
                            <a:schemeClr val="accent5">
                              <a:lumMod val="75000"/>
                            </a:schemeClr>
                          </a:solidFill>
                          <a:effectLst/>
                          <a:latin typeface="Arial" panose="020B0604020202020204" pitchFamily="34" charset="0"/>
                          <a:ea typeface="+mn-ea"/>
                          <a:cs typeface="Arial" panose="020B0604020202020204" pitchFamily="34" charset="0"/>
                        </a:rPr>
                        <a:t>х</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400" b="1" i="0" u="none" strike="noStrike" dirty="0" smtClean="0">
                          <a:solidFill>
                            <a:srgbClr val="000000"/>
                          </a:solidFill>
                          <a:effectLst/>
                          <a:latin typeface="Arial" panose="020B0604020202020204" pitchFamily="34" charset="0"/>
                          <a:cs typeface="Arial" panose="020B0604020202020204" pitchFamily="34" charset="0"/>
                        </a:rPr>
                        <a:t>+ 800,00</a:t>
                      </a:r>
                      <a:endParaRPr lang="ru-RU" sz="14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439980">
                <a:tc>
                  <a:txBody>
                    <a:bodyPr/>
                    <a:lstStyle/>
                    <a:p>
                      <a:pPr algn="l" fontAlgn="b"/>
                      <a:r>
                        <a:rPr lang="ru-RU" sz="1400" b="0" i="0" u="none" strike="noStrike" kern="1200" dirty="0">
                          <a:solidFill>
                            <a:schemeClr val="accent5">
                              <a:lumMod val="75000"/>
                            </a:schemeClr>
                          </a:solidFill>
                          <a:effectLst/>
                          <a:latin typeface="Arial" panose="020B0604020202020204" pitchFamily="34" charset="0"/>
                          <a:ea typeface="+mn-ea"/>
                          <a:cs typeface="Arial" panose="020B0604020202020204" pitchFamily="34" charset="0"/>
                        </a:rPr>
                        <a:t>из них:</a:t>
                      </a:r>
                      <a:br>
                        <a:rPr lang="ru-RU" sz="1400" b="0" i="0" u="none" strike="noStrike" kern="1200" dirty="0">
                          <a:solidFill>
                            <a:schemeClr val="accent5">
                              <a:lumMod val="75000"/>
                            </a:schemeClr>
                          </a:solidFill>
                          <a:effectLst/>
                          <a:latin typeface="Arial" panose="020B0604020202020204" pitchFamily="34" charset="0"/>
                          <a:ea typeface="+mn-ea"/>
                          <a:cs typeface="Arial" panose="020B0604020202020204" pitchFamily="34" charset="0"/>
                        </a:rPr>
                      </a:br>
                      <a:r>
                        <a:rPr lang="ru-RU" sz="1400" b="0" i="0" u="none" strike="noStrike" kern="1200" dirty="0">
                          <a:solidFill>
                            <a:schemeClr val="accent5">
                              <a:lumMod val="75000"/>
                            </a:schemeClr>
                          </a:solidFill>
                          <a:effectLst/>
                          <a:latin typeface="Arial" panose="020B0604020202020204" pitchFamily="34" charset="0"/>
                          <a:ea typeface="+mn-ea"/>
                          <a:cs typeface="Arial" panose="020B0604020202020204" pitchFamily="34" charset="0"/>
                        </a:rPr>
                        <a:t>возврат в  бюджет средств субсидии</a:t>
                      </a:r>
                    </a:p>
                  </a:txBody>
                  <a:tcPr marL="25717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kern="1200">
                          <a:solidFill>
                            <a:schemeClr val="accent5">
                              <a:lumMod val="75000"/>
                            </a:schemeClr>
                          </a:solidFill>
                          <a:effectLst/>
                          <a:latin typeface="Arial" panose="020B0604020202020204" pitchFamily="34" charset="0"/>
                          <a:ea typeface="+mn-ea"/>
                          <a:cs typeface="Arial" panose="020B0604020202020204" pitchFamily="34" charset="0"/>
                        </a:rPr>
                        <a:t>4010</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kern="1200" dirty="0">
                          <a:solidFill>
                            <a:schemeClr val="accent5">
                              <a:lumMod val="75000"/>
                            </a:schemeClr>
                          </a:solidFill>
                          <a:effectLst/>
                          <a:latin typeface="Arial" panose="020B0604020202020204" pitchFamily="34" charset="0"/>
                          <a:ea typeface="+mn-ea"/>
                          <a:cs typeface="Arial" panose="020B0604020202020204" pitchFamily="34" charset="0"/>
                        </a:rPr>
                        <a:t>610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1" i="0" u="none" strike="noStrike" dirty="0" smtClean="0">
                          <a:solidFill>
                            <a:srgbClr val="000000"/>
                          </a:solidFill>
                          <a:effectLst/>
                          <a:latin typeface="Arial" panose="020B0604020202020204" pitchFamily="34" charset="0"/>
                          <a:cs typeface="Arial" panose="020B0604020202020204" pitchFamily="34" charset="0"/>
                        </a:rPr>
                        <a:t>+ 800,00</a:t>
                      </a:r>
                      <a:endParaRPr lang="ru-RU" sz="14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6"/>
                  </a:ext>
                </a:extLst>
              </a:tr>
              <a:tr h="279175">
                <a:tc>
                  <a:txBody>
                    <a:bodyPr/>
                    <a:lstStyle/>
                    <a:p>
                      <a:pPr algn="l" fontAlgn="b"/>
                      <a:r>
                        <a:rPr lang="ru-RU" sz="1400" b="0" i="0" u="none" strike="noStrike" kern="1200" dirty="0">
                          <a:solidFill>
                            <a:schemeClr val="accent5">
                              <a:lumMod val="75000"/>
                            </a:schemeClr>
                          </a:solidFill>
                          <a:effectLst/>
                          <a:latin typeface="Arial" panose="020B0604020202020204" pitchFamily="34" charset="0"/>
                          <a:ea typeface="+mn-ea"/>
                          <a:cs typeface="Arial" panose="020B0604020202020204" pitchFamily="34" charset="0"/>
                        </a:rPr>
                        <a:t> </a:t>
                      </a:r>
                    </a:p>
                  </a:txBody>
                  <a:tcPr marL="25717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kern="1200" dirty="0">
                          <a:solidFill>
                            <a:schemeClr val="accent5">
                              <a:lumMod val="75000"/>
                            </a:schemeClr>
                          </a:solidFill>
                          <a:effectLst/>
                          <a:latin typeface="Arial" panose="020B0604020202020204" pitchFamily="34" charset="0"/>
                          <a:ea typeface="+mn-ea"/>
                          <a:cs typeface="Arial" panose="020B0604020202020204" pitchFamily="34" charset="0"/>
                        </a:rPr>
                        <a:t> </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400" b="0" i="0" u="none" strike="noStrike" kern="1200" dirty="0">
                          <a:solidFill>
                            <a:schemeClr val="accent5">
                              <a:lumMod val="75000"/>
                            </a:schemeClr>
                          </a:solidFill>
                          <a:effectLst/>
                          <a:latin typeface="Arial" panose="020B0604020202020204" pitchFamily="34" charset="0"/>
                          <a:ea typeface="+mn-ea"/>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ru-RU" sz="14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139591562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p:cNvGraphicFramePr>
            <a:graphicFrameLocks noGrp="1"/>
          </p:cNvGraphicFramePr>
          <p:nvPr>
            <p:extLst/>
          </p:nvPr>
        </p:nvGraphicFramePr>
        <p:xfrm>
          <a:off x="20937" y="1196752"/>
          <a:ext cx="7110722" cy="4151559"/>
        </p:xfrm>
        <a:graphic>
          <a:graphicData uri="http://schemas.openxmlformats.org/drawingml/2006/table">
            <a:tbl>
              <a:tblPr/>
              <a:tblGrid>
                <a:gridCol w="5124831">
                  <a:extLst>
                    <a:ext uri="{9D8B030D-6E8A-4147-A177-3AD203B41FA5}">
                      <a16:colId xmlns:a16="http://schemas.microsoft.com/office/drawing/2014/main" val="20000"/>
                    </a:ext>
                  </a:extLst>
                </a:gridCol>
                <a:gridCol w="739149">
                  <a:extLst>
                    <a:ext uri="{9D8B030D-6E8A-4147-A177-3AD203B41FA5}">
                      <a16:colId xmlns:a16="http://schemas.microsoft.com/office/drawing/2014/main" val="20001"/>
                    </a:ext>
                  </a:extLst>
                </a:gridCol>
                <a:gridCol w="1246742">
                  <a:extLst>
                    <a:ext uri="{9D8B030D-6E8A-4147-A177-3AD203B41FA5}">
                      <a16:colId xmlns:a16="http://schemas.microsoft.com/office/drawing/2014/main" val="20002"/>
                    </a:ext>
                  </a:extLst>
                </a:gridCol>
              </a:tblGrid>
              <a:tr h="1083201">
                <a:tc>
                  <a:txBody>
                    <a:bodyPr/>
                    <a:lstStyle/>
                    <a:p>
                      <a:pPr algn="ctr" fontAlgn="ctr"/>
                      <a:r>
                        <a:rPr lang="ru-RU" sz="1200" b="0" i="0" u="none" strike="noStrike" dirty="0">
                          <a:solidFill>
                            <a:srgbClr val="000000"/>
                          </a:solidFill>
                          <a:effectLst/>
                          <a:latin typeface="Times New Roman Cyr"/>
                        </a:rPr>
                        <a:t>Наименование показателя</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dirty="0">
                          <a:solidFill>
                            <a:srgbClr val="000000"/>
                          </a:solidFill>
                          <a:effectLst/>
                          <a:latin typeface="Times New Roman Cyr"/>
                        </a:rPr>
                        <a:t>Код </a:t>
                      </a:r>
                      <a:endParaRPr lang="ru-RU" sz="1200" b="0" i="0" u="none" strike="noStrike" dirty="0" smtClean="0">
                        <a:solidFill>
                          <a:srgbClr val="000000"/>
                        </a:solidFill>
                        <a:effectLst/>
                        <a:latin typeface="Times New Roman Cyr"/>
                      </a:endParaRPr>
                    </a:p>
                    <a:p>
                      <a:pPr algn="ctr" fontAlgn="ctr"/>
                      <a:r>
                        <a:rPr lang="ru-RU" sz="1200" b="0" i="0" u="none" strike="noStrike" dirty="0" smtClean="0">
                          <a:solidFill>
                            <a:srgbClr val="000000"/>
                          </a:solidFill>
                          <a:effectLst/>
                          <a:latin typeface="Times New Roman Cyr"/>
                        </a:rPr>
                        <a:t>строки</a:t>
                      </a:r>
                      <a:endParaRPr lang="ru-RU" sz="1200" b="0" i="0" u="none" strike="noStrike" dirty="0">
                        <a:solidFill>
                          <a:srgbClr val="000000"/>
                        </a:solidFill>
                        <a:effectLst/>
                        <a:latin typeface="Times New Roman Cyr"/>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0" i="0" u="none" strike="noStrike" dirty="0">
                          <a:solidFill>
                            <a:srgbClr val="000000"/>
                          </a:solidFill>
                          <a:effectLst/>
                          <a:latin typeface="Times New Roman Cyr"/>
                        </a:rPr>
                        <a:t>Код по бюджетной классификации Российской Федерации</a:t>
                      </a:r>
                      <a:r>
                        <a:rPr lang="ru-RU" sz="1200" b="0" i="0" u="none" strike="noStrike" baseline="30000" dirty="0">
                          <a:solidFill>
                            <a:srgbClr val="000000"/>
                          </a:solidFill>
                          <a:effectLst/>
                          <a:latin typeface="Times New Roman Cyr"/>
                        </a:rPr>
                        <a:t>3</a:t>
                      </a:r>
                      <a:endParaRPr lang="ru-RU" sz="1200" b="0" i="0" u="none" strike="noStrike" dirty="0">
                        <a:solidFill>
                          <a:srgbClr val="000000"/>
                        </a:solidFill>
                        <a:effectLst/>
                        <a:latin typeface="Times New Roman Cyr"/>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68008">
                <a:tc>
                  <a:txBody>
                    <a:bodyPr/>
                    <a:lstStyle/>
                    <a:p>
                      <a:pPr algn="ctr" fontAlgn="ctr"/>
                      <a:r>
                        <a:rPr lang="ru-RU" sz="1000" b="0" i="0" u="none" strike="noStrike" dirty="0">
                          <a:solidFill>
                            <a:srgbClr val="000000"/>
                          </a:solidFill>
                          <a:effectLst/>
                          <a:latin typeface="Times New Roman Cyr"/>
                        </a:rPr>
                        <a:t>1</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000" b="0" i="0" u="none" strike="noStrike">
                          <a:solidFill>
                            <a:srgbClr val="000000"/>
                          </a:solidFill>
                          <a:effectLst/>
                          <a:latin typeface="Times New Roman Cyr"/>
                        </a:rPr>
                        <a:t>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000" b="0" i="0" u="none" strike="noStrike" dirty="0">
                          <a:solidFill>
                            <a:srgbClr val="000000"/>
                          </a:solidFill>
                          <a:effectLst/>
                          <a:latin typeface="Times New Roman Cyr"/>
                        </a:rPr>
                        <a:t>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79175">
                <a:tc>
                  <a:txBody>
                    <a:bodyPr/>
                    <a:lstStyle/>
                    <a:p>
                      <a:pPr algn="l" fontAlgn="b"/>
                      <a:r>
                        <a:rPr lang="ru-RU" sz="1800" b="0" i="0" u="none" strike="noStrike" dirty="0">
                          <a:solidFill>
                            <a:srgbClr val="000000"/>
                          </a:solidFill>
                          <a:effectLst/>
                          <a:latin typeface="Arial" panose="020B0604020202020204" pitchFamily="34" charset="0"/>
                          <a:cs typeface="Arial" panose="020B0604020202020204" pitchFamily="34" charset="0"/>
                        </a:rPr>
                        <a:t>прочие поступления, всего </a:t>
                      </a:r>
                      <a:r>
                        <a:rPr lang="ru-RU" sz="1800" b="0" i="0" u="none" strike="noStrike" baseline="30000" dirty="0">
                          <a:solidFill>
                            <a:srgbClr val="000000"/>
                          </a:solidFill>
                          <a:effectLst/>
                          <a:latin typeface="Arial" panose="020B0604020202020204" pitchFamily="34" charset="0"/>
                          <a:cs typeface="Arial" panose="020B0604020202020204" pitchFamily="34" charset="0"/>
                        </a:rPr>
                        <a:t>6</a:t>
                      </a:r>
                      <a:endParaRPr lang="ru-RU" sz="1800" b="0" i="0" u="none" strike="noStrike" dirty="0">
                        <a:solidFill>
                          <a:srgbClr val="000000"/>
                        </a:solidFill>
                        <a:effectLst/>
                        <a:latin typeface="Arial" panose="020B0604020202020204" pitchFamily="34" charset="0"/>
                        <a:cs typeface="Arial" panose="020B0604020202020204" pitchFamily="34" charset="0"/>
                      </a:endParaRPr>
                    </a:p>
                  </a:txBody>
                  <a:tcPr marL="8572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1980</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х</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654387">
                <a:tc>
                  <a:txBody>
                    <a:bodyPr/>
                    <a:lstStyle/>
                    <a:p>
                      <a:pPr algn="l" fontAlgn="b"/>
                      <a:r>
                        <a:rPr lang="ru-RU" sz="1800" b="0" i="0" u="none" strike="noStrike" dirty="0">
                          <a:solidFill>
                            <a:srgbClr val="000000"/>
                          </a:solidFill>
                          <a:effectLst/>
                          <a:latin typeface="Arial" panose="020B0604020202020204" pitchFamily="34" charset="0"/>
                          <a:cs typeface="Arial" panose="020B0604020202020204" pitchFamily="34" charset="0"/>
                        </a:rPr>
                        <a:t>из них:</a:t>
                      </a:r>
                      <a:br>
                        <a:rPr lang="ru-RU" sz="1800" b="0" i="0" u="none" strike="noStrike" dirty="0">
                          <a:solidFill>
                            <a:srgbClr val="000000"/>
                          </a:solidFill>
                          <a:effectLst/>
                          <a:latin typeface="Arial" panose="020B0604020202020204" pitchFamily="34" charset="0"/>
                          <a:cs typeface="Arial" panose="020B0604020202020204" pitchFamily="34" charset="0"/>
                        </a:rPr>
                      </a:br>
                      <a:r>
                        <a:rPr lang="ru-RU" sz="1800" b="0" i="0" u="none" strike="noStrike" dirty="0">
                          <a:solidFill>
                            <a:srgbClr val="000000"/>
                          </a:solidFill>
                          <a:effectLst/>
                          <a:latin typeface="Arial" panose="020B0604020202020204" pitchFamily="34" charset="0"/>
                          <a:cs typeface="Arial" panose="020B0604020202020204" pitchFamily="34" charset="0"/>
                        </a:rPr>
                        <a:t>увеличение остатков денежных средств за счет возврата дебиторской задолженности прошлых лет</a:t>
                      </a:r>
                    </a:p>
                  </a:txBody>
                  <a:tcPr marL="25717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800" b="0" i="0" u="none" strike="noStrike">
                          <a:solidFill>
                            <a:srgbClr val="000000"/>
                          </a:solidFill>
                          <a:effectLst/>
                          <a:latin typeface="Arial" panose="020B0604020202020204" pitchFamily="34" charset="0"/>
                          <a:cs typeface="Arial" panose="020B0604020202020204" pitchFamily="34" charset="0"/>
                        </a:rPr>
                        <a:t>1981</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800" b="1" i="0" u="none" strike="noStrike" dirty="0">
                          <a:solidFill>
                            <a:srgbClr val="000000"/>
                          </a:solidFill>
                          <a:effectLst/>
                          <a:latin typeface="Arial" panose="020B0604020202020204" pitchFamily="34" charset="0"/>
                          <a:cs typeface="Arial" panose="020B0604020202020204" pitchFamily="34" charset="0"/>
                        </a:rPr>
                        <a:t>510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268008">
                <a:tc>
                  <a:txBody>
                    <a:bodyPr/>
                    <a:lstStyle/>
                    <a:p>
                      <a:pPr algn="l"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5717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800" b="0" i="0" u="none" strike="noStrike">
                          <a:solidFill>
                            <a:srgbClr val="000000"/>
                          </a:solidFill>
                          <a:effectLst/>
                          <a:latin typeface="Arial" panose="020B0604020202020204" pitchFamily="34" charset="0"/>
                          <a:cs typeface="Arial" panose="020B0604020202020204" pitchFamily="34" charset="0"/>
                        </a:rPr>
                        <a:t> </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800" b="1"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268008">
                <a:tc>
                  <a:txBody>
                    <a:bodyPr/>
                    <a:lstStyle/>
                    <a:p>
                      <a:pPr algn="l" fontAlgn="b"/>
                      <a:r>
                        <a:rPr lang="ru-RU" sz="1800" b="1" i="0" u="none" strike="noStrike" dirty="0">
                          <a:solidFill>
                            <a:srgbClr val="000000"/>
                          </a:solidFill>
                          <a:effectLst/>
                          <a:latin typeface="Arial" panose="020B0604020202020204" pitchFamily="34" charset="0"/>
                          <a:cs typeface="Arial" panose="020B0604020202020204" pitchFamily="34" charset="0"/>
                        </a:rPr>
                        <a:t>Прочие выплаты, всего</a:t>
                      </a:r>
                      <a:r>
                        <a:rPr lang="ru-RU" sz="1800" b="1" i="0" u="none" strike="noStrike" baseline="30000" dirty="0">
                          <a:solidFill>
                            <a:srgbClr val="000000"/>
                          </a:solidFill>
                          <a:effectLst/>
                          <a:latin typeface="Arial" panose="020B0604020202020204" pitchFamily="34" charset="0"/>
                          <a:cs typeface="Arial" panose="020B0604020202020204" pitchFamily="34" charset="0"/>
                        </a:rPr>
                        <a:t> 9</a:t>
                      </a:r>
                      <a:endParaRPr lang="ru-RU" sz="18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800" b="1" i="0" u="none" strike="noStrike">
                          <a:solidFill>
                            <a:srgbClr val="000000"/>
                          </a:solidFill>
                          <a:effectLst/>
                          <a:latin typeface="Arial" panose="020B0604020202020204" pitchFamily="34" charset="0"/>
                          <a:cs typeface="Arial" panose="020B0604020202020204" pitchFamily="34" charset="0"/>
                        </a:rPr>
                        <a:t>4000</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800" b="1" i="0" u="none" strike="noStrike" dirty="0">
                          <a:solidFill>
                            <a:srgbClr val="000000"/>
                          </a:solidFill>
                          <a:effectLst/>
                          <a:latin typeface="Arial" panose="020B0604020202020204" pitchFamily="34" charset="0"/>
                          <a:cs typeface="Arial" panose="020B0604020202020204" pitchFamily="34" charset="0"/>
                        </a:rPr>
                        <a:t>х</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439980">
                <a:tc>
                  <a:txBody>
                    <a:bodyPr/>
                    <a:lstStyle/>
                    <a:p>
                      <a:pPr algn="l" fontAlgn="b"/>
                      <a:r>
                        <a:rPr lang="ru-RU" sz="1800" b="0" i="0" u="none" strike="noStrike" dirty="0">
                          <a:solidFill>
                            <a:srgbClr val="000000"/>
                          </a:solidFill>
                          <a:effectLst/>
                          <a:latin typeface="Arial" panose="020B0604020202020204" pitchFamily="34" charset="0"/>
                          <a:cs typeface="Arial" panose="020B0604020202020204" pitchFamily="34" charset="0"/>
                        </a:rPr>
                        <a:t>из них:</a:t>
                      </a:r>
                      <a:br>
                        <a:rPr lang="ru-RU" sz="1800" b="0" i="0" u="none" strike="noStrike" dirty="0">
                          <a:solidFill>
                            <a:srgbClr val="000000"/>
                          </a:solidFill>
                          <a:effectLst/>
                          <a:latin typeface="Arial" panose="020B0604020202020204" pitchFamily="34" charset="0"/>
                          <a:cs typeface="Arial" panose="020B0604020202020204" pitchFamily="34" charset="0"/>
                        </a:rPr>
                      </a:br>
                      <a:r>
                        <a:rPr lang="ru-RU" sz="1800" b="1" i="0" u="none" strike="noStrike" dirty="0">
                          <a:solidFill>
                            <a:srgbClr val="000000"/>
                          </a:solidFill>
                          <a:effectLst/>
                          <a:latin typeface="Arial" panose="020B0604020202020204" pitchFamily="34" charset="0"/>
                          <a:cs typeface="Arial" panose="020B0604020202020204" pitchFamily="34" charset="0"/>
                        </a:rPr>
                        <a:t>возврат в  бюджет средств субсидии</a:t>
                      </a:r>
                    </a:p>
                  </a:txBody>
                  <a:tcPr marL="25717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800" b="0" i="0" u="none" strike="noStrike">
                          <a:solidFill>
                            <a:srgbClr val="000000"/>
                          </a:solidFill>
                          <a:effectLst/>
                          <a:latin typeface="Arial" panose="020B0604020202020204" pitchFamily="34" charset="0"/>
                          <a:cs typeface="Arial" panose="020B0604020202020204" pitchFamily="34" charset="0"/>
                        </a:rPr>
                        <a:t>4010</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800" b="1" i="0" u="none" strike="noStrike" dirty="0">
                          <a:solidFill>
                            <a:srgbClr val="000000"/>
                          </a:solidFill>
                          <a:effectLst/>
                          <a:latin typeface="Arial" panose="020B0604020202020204" pitchFamily="34" charset="0"/>
                          <a:cs typeface="Arial" panose="020B0604020202020204" pitchFamily="34" charset="0"/>
                        </a:rPr>
                        <a:t>610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6"/>
                  </a:ext>
                </a:extLst>
              </a:tr>
              <a:tr h="279175">
                <a:tc>
                  <a:txBody>
                    <a:bodyPr/>
                    <a:lstStyle/>
                    <a:p>
                      <a:pPr algn="l"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257175" marR="9525" marT="9525"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800" b="0"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800" b="1" i="0" u="none" strike="noStrike" dirty="0">
                          <a:solidFill>
                            <a:srgbClr val="000000"/>
                          </a:solidFill>
                          <a:effectLst/>
                          <a:latin typeface="Arial" panose="020B0604020202020204" pitchFamily="34" charset="0"/>
                          <a:cs typeface="Arial" panose="020B0604020202020204" pitchFamily="34" charset="0"/>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bl>
          </a:graphicData>
        </a:graphic>
      </p:graphicFrame>
      <p:sp>
        <p:nvSpPr>
          <p:cNvPr id="7" name="Управляющая кнопка: настраиваемая 6">
            <a:hlinkClick r:id="" action="ppaction://noaction" highlightClick="1"/>
          </p:cNvPr>
          <p:cNvSpPr/>
          <p:nvPr/>
        </p:nvSpPr>
        <p:spPr>
          <a:xfrm>
            <a:off x="5868144" y="1196752"/>
            <a:ext cx="1368152" cy="1224136"/>
          </a:xfrm>
          <a:prstGeom prst="actionButtonBlank">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Выноска со стрелкой влево 9"/>
          <p:cNvSpPr/>
          <p:nvPr/>
        </p:nvSpPr>
        <p:spPr>
          <a:xfrm>
            <a:off x="6912260" y="2597511"/>
            <a:ext cx="2231740" cy="3072936"/>
          </a:xfrm>
          <a:prstGeom prst="leftArrowCallout">
            <a:avLst>
              <a:gd name="adj1" fmla="val 25000"/>
              <a:gd name="adj2" fmla="val 25000"/>
              <a:gd name="adj3" fmla="val 21540"/>
              <a:gd name="adj4" fmla="val 72109"/>
            </a:avLst>
          </a:prstGeom>
          <a:solidFill>
            <a:schemeClr val="accent3">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500" b="0" i="0" u="none" strike="noStrike" kern="1200" cap="none" spc="0" normalizeH="0" baseline="0" noProof="0" dirty="0">
                <a:ln>
                  <a:noFill/>
                </a:ln>
                <a:solidFill>
                  <a:prstClr val="black"/>
                </a:solidFill>
                <a:effectLst/>
                <a:uLnTx/>
                <a:uFillTx/>
                <a:latin typeface="Calibri"/>
                <a:ea typeface="+mn-ea"/>
                <a:cs typeface="+mn-cs"/>
              </a:rPr>
              <a:t>аналитическая группа  вида источников финансирования дефицита бюджетов</a:t>
            </a:r>
          </a:p>
        </p:txBody>
      </p:sp>
    </p:spTree>
    <p:extLst>
      <p:ext uri="{BB962C8B-B14F-4D97-AF65-F5344CB8AC3E}">
        <p14:creationId xmlns:p14="http://schemas.microsoft.com/office/powerpoint/2010/main" val="286334681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Прямоугольник 11"/>
          <p:cNvSpPr/>
          <p:nvPr/>
        </p:nvSpPr>
        <p:spPr>
          <a:xfrm>
            <a:off x="0" y="0"/>
            <a:ext cx="9144000" cy="4221088"/>
          </a:xfrm>
          <a:prstGeom prst="rect">
            <a:avLst/>
          </a:prstGeom>
          <a:blipFill dpi="0" rotWithShape="1">
            <a:blip r:embed="rId2" cstate="print">
              <a:alphaModFix amt="29000"/>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Прямоугольник 7"/>
          <p:cNvSpPr/>
          <p:nvPr/>
        </p:nvSpPr>
        <p:spPr>
          <a:xfrm>
            <a:off x="488925" y="3284984"/>
            <a:ext cx="7899501" cy="923320"/>
          </a:xfrm>
          <a:prstGeom prst="rect">
            <a:avLst/>
          </a:prstGeom>
        </p:spPr>
        <p:txBody>
          <a:bodyPr wrap="square" lIns="91430" tIns="45715" rIns="91430" bIns="45715">
            <a:spAutoFit/>
          </a:bodyPr>
          <a:lstStyle/>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 name="Заголовок 1"/>
          <p:cNvSpPr>
            <a:spLocks noGrp="1"/>
          </p:cNvSpPr>
          <p:nvPr>
            <p:ph type="title"/>
          </p:nvPr>
        </p:nvSpPr>
        <p:spPr>
          <a:xfrm>
            <a:off x="107504" y="2996952"/>
            <a:ext cx="8928992" cy="1224136"/>
          </a:xfrm>
        </p:spPr>
        <p:txBody>
          <a:bodyPr>
            <a:noAutofit/>
          </a:bodyPr>
          <a:lstStyle/>
          <a:p>
            <a:r>
              <a:rPr lang="ru-RU" sz="4000" i="1" dirty="0" smtClean="0">
                <a:solidFill>
                  <a:schemeClr val="tx2">
                    <a:lumMod val="75000"/>
                  </a:schemeClr>
                </a:solidFill>
              </a:rPr>
              <a:t/>
            </a:r>
            <a:br>
              <a:rPr lang="ru-RU" sz="4000" i="1" dirty="0" smtClean="0">
                <a:solidFill>
                  <a:schemeClr val="tx2">
                    <a:lumMod val="75000"/>
                  </a:schemeClr>
                </a:solidFill>
              </a:rPr>
            </a:br>
            <a:r>
              <a:rPr lang="ru-RU" sz="4000" i="1" dirty="0">
                <a:solidFill>
                  <a:schemeClr val="tx2">
                    <a:lumMod val="75000"/>
                  </a:schemeClr>
                </a:solidFill>
              </a:rPr>
              <a:t/>
            </a:r>
            <a:br>
              <a:rPr lang="ru-RU" sz="4000" i="1" dirty="0">
                <a:solidFill>
                  <a:schemeClr val="tx2">
                    <a:lumMod val="75000"/>
                  </a:schemeClr>
                </a:solidFill>
              </a:rPr>
            </a:br>
            <a:r>
              <a:rPr lang="ru-RU" sz="4000" b="1" i="1" dirty="0" smtClean="0">
                <a:solidFill>
                  <a:schemeClr val="tx2">
                    <a:lumMod val="75000"/>
                  </a:schemeClr>
                </a:solidFill>
              </a:rPr>
              <a:t>План финансово-хозяйственной деятельности</a:t>
            </a:r>
            <a:br>
              <a:rPr lang="ru-RU" sz="4000" b="1" i="1" dirty="0" smtClean="0">
                <a:solidFill>
                  <a:schemeClr val="tx2">
                    <a:lumMod val="75000"/>
                  </a:schemeClr>
                </a:solidFill>
              </a:rPr>
            </a:br>
            <a:r>
              <a:rPr lang="ru-RU" sz="3000" i="1" dirty="0" smtClean="0">
                <a:solidFill>
                  <a:schemeClr val="tx2">
                    <a:lumMod val="75000"/>
                  </a:schemeClr>
                </a:solidFill>
              </a:rPr>
              <a:t>(обоснования </a:t>
            </a:r>
            <a:r>
              <a:rPr lang="ru-RU" sz="3000" i="1" dirty="0">
                <a:solidFill>
                  <a:schemeClr val="tx2">
                    <a:lumMod val="75000"/>
                  </a:schemeClr>
                </a:solidFill>
              </a:rPr>
              <a:t>(расчеты) плановых показателей поступлений)</a:t>
            </a:r>
          </a:p>
        </p:txBody>
      </p:sp>
      <p:sp>
        <p:nvSpPr>
          <p:cNvPr id="4" name="Номер слайда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0B5D963-1B0A-489A-A2F2-770BD17190DE}"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ru-RU"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38489103"/>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nvPr>
        </p:nvGraphicFramePr>
        <p:xfrm>
          <a:off x="7" y="981944"/>
          <a:ext cx="9180322" cy="5107888"/>
        </p:xfrm>
        <a:graphic>
          <a:graphicData uri="http://schemas.openxmlformats.org/drawingml/2006/table">
            <a:tbl>
              <a:tblPr/>
              <a:tblGrid>
                <a:gridCol w="58070">
                  <a:extLst>
                    <a:ext uri="{9D8B030D-6E8A-4147-A177-3AD203B41FA5}">
                      <a16:colId xmlns:a16="http://schemas.microsoft.com/office/drawing/2014/main" val="3911840910"/>
                    </a:ext>
                  </a:extLst>
                </a:gridCol>
                <a:gridCol w="116144">
                  <a:extLst>
                    <a:ext uri="{9D8B030D-6E8A-4147-A177-3AD203B41FA5}">
                      <a16:colId xmlns:a16="http://schemas.microsoft.com/office/drawing/2014/main" val="1005717543"/>
                    </a:ext>
                  </a:extLst>
                </a:gridCol>
                <a:gridCol w="116144">
                  <a:extLst>
                    <a:ext uri="{9D8B030D-6E8A-4147-A177-3AD203B41FA5}">
                      <a16:colId xmlns:a16="http://schemas.microsoft.com/office/drawing/2014/main" val="1517459650"/>
                    </a:ext>
                  </a:extLst>
                </a:gridCol>
                <a:gridCol w="65980">
                  <a:extLst>
                    <a:ext uri="{9D8B030D-6E8A-4147-A177-3AD203B41FA5}">
                      <a16:colId xmlns:a16="http://schemas.microsoft.com/office/drawing/2014/main" val="3302361742"/>
                    </a:ext>
                  </a:extLst>
                </a:gridCol>
                <a:gridCol w="50164">
                  <a:extLst>
                    <a:ext uri="{9D8B030D-6E8A-4147-A177-3AD203B41FA5}">
                      <a16:colId xmlns:a16="http://schemas.microsoft.com/office/drawing/2014/main" val="1910625267"/>
                    </a:ext>
                  </a:extLst>
                </a:gridCol>
                <a:gridCol w="116144">
                  <a:extLst>
                    <a:ext uri="{9D8B030D-6E8A-4147-A177-3AD203B41FA5}">
                      <a16:colId xmlns:a16="http://schemas.microsoft.com/office/drawing/2014/main" val="948553352"/>
                    </a:ext>
                  </a:extLst>
                </a:gridCol>
                <a:gridCol w="116144">
                  <a:extLst>
                    <a:ext uri="{9D8B030D-6E8A-4147-A177-3AD203B41FA5}">
                      <a16:colId xmlns:a16="http://schemas.microsoft.com/office/drawing/2014/main" val="49298444"/>
                    </a:ext>
                  </a:extLst>
                </a:gridCol>
                <a:gridCol w="116144">
                  <a:extLst>
                    <a:ext uri="{9D8B030D-6E8A-4147-A177-3AD203B41FA5}">
                      <a16:colId xmlns:a16="http://schemas.microsoft.com/office/drawing/2014/main" val="3335050978"/>
                    </a:ext>
                  </a:extLst>
                </a:gridCol>
                <a:gridCol w="116144">
                  <a:extLst>
                    <a:ext uri="{9D8B030D-6E8A-4147-A177-3AD203B41FA5}">
                      <a16:colId xmlns:a16="http://schemas.microsoft.com/office/drawing/2014/main" val="256250532"/>
                    </a:ext>
                  </a:extLst>
                </a:gridCol>
                <a:gridCol w="116144">
                  <a:extLst>
                    <a:ext uri="{9D8B030D-6E8A-4147-A177-3AD203B41FA5}">
                      <a16:colId xmlns:a16="http://schemas.microsoft.com/office/drawing/2014/main" val="3720378133"/>
                    </a:ext>
                  </a:extLst>
                </a:gridCol>
                <a:gridCol w="116144">
                  <a:extLst>
                    <a:ext uri="{9D8B030D-6E8A-4147-A177-3AD203B41FA5}">
                      <a16:colId xmlns:a16="http://schemas.microsoft.com/office/drawing/2014/main" val="798501460"/>
                    </a:ext>
                  </a:extLst>
                </a:gridCol>
                <a:gridCol w="232288">
                  <a:extLst>
                    <a:ext uri="{9D8B030D-6E8A-4147-A177-3AD203B41FA5}">
                      <a16:colId xmlns:a16="http://schemas.microsoft.com/office/drawing/2014/main" val="694004115"/>
                    </a:ext>
                  </a:extLst>
                </a:gridCol>
                <a:gridCol w="116144">
                  <a:extLst>
                    <a:ext uri="{9D8B030D-6E8A-4147-A177-3AD203B41FA5}">
                      <a16:colId xmlns:a16="http://schemas.microsoft.com/office/drawing/2014/main" val="1490219722"/>
                    </a:ext>
                  </a:extLst>
                </a:gridCol>
                <a:gridCol w="193572">
                  <a:extLst>
                    <a:ext uri="{9D8B030D-6E8A-4147-A177-3AD203B41FA5}">
                      <a16:colId xmlns:a16="http://schemas.microsoft.com/office/drawing/2014/main" val="3800284070"/>
                    </a:ext>
                  </a:extLst>
                </a:gridCol>
                <a:gridCol w="116144">
                  <a:extLst>
                    <a:ext uri="{9D8B030D-6E8A-4147-A177-3AD203B41FA5}">
                      <a16:colId xmlns:a16="http://schemas.microsoft.com/office/drawing/2014/main" val="1182327109"/>
                    </a:ext>
                  </a:extLst>
                </a:gridCol>
                <a:gridCol w="212931">
                  <a:extLst>
                    <a:ext uri="{9D8B030D-6E8A-4147-A177-3AD203B41FA5}">
                      <a16:colId xmlns:a16="http://schemas.microsoft.com/office/drawing/2014/main" val="2086437821"/>
                    </a:ext>
                  </a:extLst>
                </a:gridCol>
                <a:gridCol w="212931">
                  <a:extLst>
                    <a:ext uri="{9D8B030D-6E8A-4147-A177-3AD203B41FA5}">
                      <a16:colId xmlns:a16="http://schemas.microsoft.com/office/drawing/2014/main" val="3049023516"/>
                    </a:ext>
                  </a:extLst>
                </a:gridCol>
                <a:gridCol w="183894">
                  <a:extLst>
                    <a:ext uri="{9D8B030D-6E8A-4147-A177-3AD203B41FA5}">
                      <a16:colId xmlns:a16="http://schemas.microsoft.com/office/drawing/2014/main" val="1130797754"/>
                    </a:ext>
                  </a:extLst>
                </a:gridCol>
                <a:gridCol w="183894">
                  <a:extLst>
                    <a:ext uri="{9D8B030D-6E8A-4147-A177-3AD203B41FA5}">
                      <a16:colId xmlns:a16="http://schemas.microsoft.com/office/drawing/2014/main" val="408114590"/>
                    </a:ext>
                  </a:extLst>
                </a:gridCol>
                <a:gridCol w="183894">
                  <a:extLst>
                    <a:ext uri="{9D8B030D-6E8A-4147-A177-3AD203B41FA5}">
                      <a16:colId xmlns:a16="http://schemas.microsoft.com/office/drawing/2014/main" val="1033411892"/>
                    </a:ext>
                  </a:extLst>
                </a:gridCol>
                <a:gridCol w="183894">
                  <a:extLst>
                    <a:ext uri="{9D8B030D-6E8A-4147-A177-3AD203B41FA5}">
                      <a16:colId xmlns:a16="http://schemas.microsoft.com/office/drawing/2014/main" val="1469439410"/>
                    </a:ext>
                  </a:extLst>
                </a:gridCol>
                <a:gridCol w="232288">
                  <a:extLst>
                    <a:ext uri="{9D8B030D-6E8A-4147-A177-3AD203B41FA5}">
                      <a16:colId xmlns:a16="http://schemas.microsoft.com/office/drawing/2014/main" val="3530971128"/>
                    </a:ext>
                  </a:extLst>
                </a:gridCol>
                <a:gridCol w="232288">
                  <a:extLst>
                    <a:ext uri="{9D8B030D-6E8A-4147-A177-3AD203B41FA5}">
                      <a16:colId xmlns:a16="http://schemas.microsoft.com/office/drawing/2014/main" val="2823587085"/>
                    </a:ext>
                  </a:extLst>
                </a:gridCol>
                <a:gridCol w="212931">
                  <a:extLst>
                    <a:ext uri="{9D8B030D-6E8A-4147-A177-3AD203B41FA5}">
                      <a16:colId xmlns:a16="http://schemas.microsoft.com/office/drawing/2014/main" val="3784757324"/>
                    </a:ext>
                  </a:extLst>
                </a:gridCol>
                <a:gridCol w="232288">
                  <a:extLst>
                    <a:ext uri="{9D8B030D-6E8A-4147-A177-3AD203B41FA5}">
                      <a16:colId xmlns:a16="http://schemas.microsoft.com/office/drawing/2014/main" val="4063974849"/>
                    </a:ext>
                  </a:extLst>
                </a:gridCol>
                <a:gridCol w="174215">
                  <a:extLst>
                    <a:ext uri="{9D8B030D-6E8A-4147-A177-3AD203B41FA5}">
                      <a16:colId xmlns:a16="http://schemas.microsoft.com/office/drawing/2014/main" val="1481907689"/>
                    </a:ext>
                  </a:extLst>
                </a:gridCol>
                <a:gridCol w="97199">
                  <a:extLst>
                    <a:ext uri="{9D8B030D-6E8A-4147-A177-3AD203B41FA5}">
                      <a16:colId xmlns:a16="http://schemas.microsoft.com/office/drawing/2014/main" val="3238801273"/>
                    </a:ext>
                  </a:extLst>
                </a:gridCol>
                <a:gridCol w="37563">
                  <a:extLst>
                    <a:ext uri="{9D8B030D-6E8A-4147-A177-3AD203B41FA5}">
                      <a16:colId xmlns:a16="http://schemas.microsoft.com/office/drawing/2014/main" val="1833373881"/>
                    </a:ext>
                  </a:extLst>
                </a:gridCol>
                <a:gridCol w="180667">
                  <a:extLst>
                    <a:ext uri="{9D8B030D-6E8A-4147-A177-3AD203B41FA5}">
                      <a16:colId xmlns:a16="http://schemas.microsoft.com/office/drawing/2014/main" val="1380950558"/>
                    </a:ext>
                  </a:extLst>
                </a:gridCol>
                <a:gridCol w="180667">
                  <a:extLst>
                    <a:ext uri="{9D8B030D-6E8A-4147-A177-3AD203B41FA5}">
                      <a16:colId xmlns:a16="http://schemas.microsoft.com/office/drawing/2014/main" val="234797384"/>
                    </a:ext>
                  </a:extLst>
                </a:gridCol>
                <a:gridCol w="152045">
                  <a:extLst>
                    <a:ext uri="{9D8B030D-6E8A-4147-A177-3AD203B41FA5}">
                      <a16:colId xmlns:a16="http://schemas.microsoft.com/office/drawing/2014/main" val="2846935301"/>
                    </a:ext>
                  </a:extLst>
                </a:gridCol>
                <a:gridCol w="37563">
                  <a:extLst>
                    <a:ext uri="{9D8B030D-6E8A-4147-A177-3AD203B41FA5}">
                      <a16:colId xmlns:a16="http://schemas.microsoft.com/office/drawing/2014/main" val="2644948520"/>
                    </a:ext>
                  </a:extLst>
                </a:gridCol>
                <a:gridCol w="183894">
                  <a:extLst>
                    <a:ext uri="{9D8B030D-6E8A-4147-A177-3AD203B41FA5}">
                      <a16:colId xmlns:a16="http://schemas.microsoft.com/office/drawing/2014/main" val="3613619440"/>
                    </a:ext>
                  </a:extLst>
                </a:gridCol>
                <a:gridCol w="183894">
                  <a:extLst>
                    <a:ext uri="{9D8B030D-6E8A-4147-A177-3AD203B41FA5}">
                      <a16:colId xmlns:a16="http://schemas.microsoft.com/office/drawing/2014/main" val="1590706485"/>
                    </a:ext>
                  </a:extLst>
                </a:gridCol>
                <a:gridCol w="183894">
                  <a:extLst>
                    <a:ext uri="{9D8B030D-6E8A-4147-A177-3AD203B41FA5}">
                      <a16:colId xmlns:a16="http://schemas.microsoft.com/office/drawing/2014/main" val="324611483"/>
                    </a:ext>
                  </a:extLst>
                </a:gridCol>
                <a:gridCol w="232288">
                  <a:extLst>
                    <a:ext uri="{9D8B030D-6E8A-4147-A177-3AD203B41FA5}">
                      <a16:colId xmlns:a16="http://schemas.microsoft.com/office/drawing/2014/main" val="2534650261"/>
                    </a:ext>
                  </a:extLst>
                </a:gridCol>
                <a:gridCol w="232288">
                  <a:extLst>
                    <a:ext uri="{9D8B030D-6E8A-4147-A177-3AD203B41FA5}">
                      <a16:colId xmlns:a16="http://schemas.microsoft.com/office/drawing/2014/main" val="2307220016"/>
                    </a:ext>
                  </a:extLst>
                </a:gridCol>
                <a:gridCol w="219382">
                  <a:extLst>
                    <a:ext uri="{9D8B030D-6E8A-4147-A177-3AD203B41FA5}">
                      <a16:colId xmlns:a16="http://schemas.microsoft.com/office/drawing/2014/main" val="1309359322"/>
                    </a:ext>
                  </a:extLst>
                </a:gridCol>
                <a:gridCol w="219382">
                  <a:extLst>
                    <a:ext uri="{9D8B030D-6E8A-4147-A177-3AD203B41FA5}">
                      <a16:colId xmlns:a16="http://schemas.microsoft.com/office/drawing/2014/main" val="3078358343"/>
                    </a:ext>
                  </a:extLst>
                </a:gridCol>
                <a:gridCol w="114972">
                  <a:extLst>
                    <a:ext uri="{9D8B030D-6E8A-4147-A177-3AD203B41FA5}">
                      <a16:colId xmlns:a16="http://schemas.microsoft.com/office/drawing/2014/main" val="2070487707"/>
                    </a:ext>
                  </a:extLst>
                </a:gridCol>
                <a:gridCol w="65696">
                  <a:extLst>
                    <a:ext uri="{9D8B030D-6E8A-4147-A177-3AD203B41FA5}">
                      <a16:colId xmlns:a16="http://schemas.microsoft.com/office/drawing/2014/main" val="3784822835"/>
                    </a:ext>
                  </a:extLst>
                </a:gridCol>
                <a:gridCol w="129048">
                  <a:extLst>
                    <a:ext uri="{9D8B030D-6E8A-4147-A177-3AD203B41FA5}">
                      <a16:colId xmlns:a16="http://schemas.microsoft.com/office/drawing/2014/main" val="3252232231"/>
                    </a:ext>
                  </a:extLst>
                </a:gridCol>
                <a:gridCol w="180667">
                  <a:extLst>
                    <a:ext uri="{9D8B030D-6E8A-4147-A177-3AD203B41FA5}">
                      <a16:colId xmlns:a16="http://schemas.microsoft.com/office/drawing/2014/main" val="3653328906"/>
                    </a:ext>
                  </a:extLst>
                </a:gridCol>
                <a:gridCol w="180667">
                  <a:extLst>
                    <a:ext uri="{9D8B030D-6E8A-4147-A177-3AD203B41FA5}">
                      <a16:colId xmlns:a16="http://schemas.microsoft.com/office/drawing/2014/main" val="234430846"/>
                    </a:ext>
                  </a:extLst>
                </a:gridCol>
                <a:gridCol w="183894">
                  <a:extLst>
                    <a:ext uri="{9D8B030D-6E8A-4147-A177-3AD203B41FA5}">
                      <a16:colId xmlns:a16="http://schemas.microsoft.com/office/drawing/2014/main" val="4087433833"/>
                    </a:ext>
                  </a:extLst>
                </a:gridCol>
                <a:gridCol w="183894">
                  <a:extLst>
                    <a:ext uri="{9D8B030D-6E8A-4147-A177-3AD203B41FA5}">
                      <a16:colId xmlns:a16="http://schemas.microsoft.com/office/drawing/2014/main" val="329070013"/>
                    </a:ext>
                  </a:extLst>
                </a:gridCol>
                <a:gridCol w="183894">
                  <a:extLst>
                    <a:ext uri="{9D8B030D-6E8A-4147-A177-3AD203B41FA5}">
                      <a16:colId xmlns:a16="http://schemas.microsoft.com/office/drawing/2014/main" val="2502988554"/>
                    </a:ext>
                  </a:extLst>
                </a:gridCol>
                <a:gridCol w="183894">
                  <a:extLst>
                    <a:ext uri="{9D8B030D-6E8A-4147-A177-3AD203B41FA5}">
                      <a16:colId xmlns:a16="http://schemas.microsoft.com/office/drawing/2014/main" val="931525489"/>
                    </a:ext>
                  </a:extLst>
                </a:gridCol>
                <a:gridCol w="122389">
                  <a:extLst>
                    <a:ext uri="{9D8B030D-6E8A-4147-A177-3AD203B41FA5}">
                      <a16:colId xmlns:a16="http://schemas.microsoft.com/office/drawing/2014/main" val="1014416866"/>
                    </a:ext>
                  </a:extLst>
                </a:gridCol>
                <a:gridCol w="109899">
                  <a:extLst>
                    <a:ext uri="{9D8B030D-6E8A-4147-A177-3AD203B41FA5}">
                      <a16:colId xmlns:a16="http://schemas.microsoft.com/office/drawing/2014/main" val="4191841188"/>
                    </a:ext>
                  </a:extLst>
                </a:gridCol>
                <a:gridCol w="232288">
                  <a:extLst>
                    <a:ext uri="{9D8B030D-6E8A-4147-A177-3AD203B41FA5}">
                      <a16:colId xmlns:a16="http://schemas.microsoft.com/office/drawing/2014/main" val="245284357"/>
                    </a:ext>
                  </a:extLst>
                </a:gridCol>
                <a:gridCol w="219382">
                  <a:extLst>
                    <a:ext uri="{9D8B030D-6E8A-4147-A177-3AD203B41FA5}">
                      <a16:colId xmlns:a16="http://schemas.microsoft.com/office/drawing/2014/main" val="1067016032"/>
                    </a:ext>
                  </a:extLst>
                </a:gridCol>
                <a:gridCol w="219382">
                  <a:extLst>
                    <a:ext uri="{9D8B030D-6E8A-4147-A177-3AD203B41FA5}">
                      <a16:colId xmlns:a16="http://schemas.microsoft.com/office/drawing/2014/main" val="2392257612"/>
                    </a:ext>
                  </a:extLst>
                </a:gridCol>
                <a:gridCol w="180667">
                  <a:extLst>
                    <a:ext uri="{9D8B030D-6E8A-4147-A177-3AD203B41FA5}">
                      <a16:colId xmlns:a16="http://schemas.microsoft.com/office/drawing/2014/main" val="221873223"/>
                    </a:ext>
                  </a:extLst>
                </a:gridCol>
                <a:gridCol w="180667">
                  <a:extLst>
                    <a:ext uri="{9D8B030D-6E8A-4147-A177-3AD203B41FA5}">
                      <a16:colId xmlns:a16="http://schemas.microsoft.com/office/drawing/2014/main" val="2216230911"/>
                    </a:ext>
                  </a:extLst>
                </a:gridCol>
                <a:gridCol w="180667">
                  <a:extLst>
                    <a:ext uri="{9D8B030D-6E8A-4147-A177-3AD203B41FA5}">
                      <a16:colId xmlns:a16="http://schemas.microsoft.com/office/drawing/2014/main" val="1673995416"/>
                    </a:ext>
                  </a:extLst>
                </a:gridCol>
                <a:gridCol w="180667">
                  <a:extLst>
                    <a:ext uri="{9D8B030D-6E8A-4147-A177-3AD203B41FA5}">
                      <a16:colId xmlns:a16="http://schemas.microsoft.com/office/drawing/2014/main" val="2463946196"/>
                    </a:ext>
                  </a:extLst>
                </a:gridCol>
              </a:tblGrid>
              <a:tr h="322447">
                <a:tc gridSpan="57">
                  <a:txBody>
                    <a:bodyPr/>
                    <a:lstStyle/>
                    <a:p>
                      <a:pPr algn="ctr" fontAlgn="ctr"/>
                      <a:r>
                        <a:rPr lang="ru-RU" sz="600" b="1" i="0" u="none" strike="noStrike">
                          <a:solidFill>
                            <a:srgbClr val="000000"/>
                          </a:solidFill>
                          <a:effectLst/>
                          <a:latin typeface="Times New Roman" panose="02020603050405020304" pitchFamily="18" charset="0"/>
                        </a:rPr>
                        <a:t>Обоснования (расчеты) плановых показателей по поступлениям от приносящей доход деятельности в части доходов от собственности</a:t>
                      </a:r>
                      <a:r>
                        <a:rPr lang="ru-RU" sz="600" b="1" i="0" u="none" strike="noStrike" baseline="30000">
                          <a:solidFill>
                            <a:srgbClr val="000000"/>
                          </a:solidFill>
                          <a:effectLst/>
                          <a:latin typeface="Times New Roman" panose="02020603050405020304" pitchFamily="18" charset="0"/>
                        </a:rPr>
                        <a:t>1</a:t>
                      </a:r>
                      <a:r>
                        <a:rPr lang="ru-RU" sz="600" b="1" i="0" u="none" strike="noStrike">
                          <a:solidFill>
                            <a:srgbClr val="000000"/>
                          </a:solidFill>
                          <a:effectLst/>
                          <a:latin typeface="Times New Roman" panose="02020603050405020304" pitchFamily="18" charset="0"/>
                        </a:rPr>
                        <a:t/>
                      </a:r>
                      <a:br>
                        <a:rPr lang="ru-RU" sz="600" b="1" i="0" u="none" strike="noStrike">
                          <a:solidFill>
                            <a:srgbClr val="000000"/>
                          </a:solidFill>
                          <a:effectLst/>
                          <a:latin typeface="Times New Roman" panose="02020603050405020304" pitchFamily="18" charset="0"/>
                        </a:rPr>
                      </a:br>
                      <a:r>
                        <a:rPr lang="ru-RU" sz="600" b="1" i="0" u="none" strike="noStrike">
                          <a:solidFill>
                            <a:srgbClr val="000000"/>
                          </a:solidFill>
                          <a:effectLst/>
                          <a:latin typeface="Times New Roman" panose="02020603050405020304" pitchFamily="18" charset="0"/>
                        </a:rPr>
                        <a:t>на  20__ год и на плановый период 20__ и 20__ годов </a:t>
                      </a:r>
                    </a:p>
                  </a:txBody>
                  <a:tcPr marL="5992" marR="5992" marT="5992" marB="0" anchor="ctr">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752936432"/>
                  </a:ext>
                </a:extLst>
              </a:tr>
              <a:tr h="148821">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pPr algn="l" fontAlgn="b"/>
                      <a:endParaRPr lang="ru-RU" sz="800" b="0" i="0" u="none" strike="noStrike">
                        <a:solidFill>
                          <a:srgbClr val="000000"/>
                        </a:solidFill>
                        <a:effectLst/>
                        <a:latin typeface="Times New Roman" panose="02020603050405020304" pitchFamily="18" charset="0"/>
                      </a:endParaRPr>
                    </a:p>
                  </a:txBody>
                  <a:tcPr marL="7989" marR="7989" marT="7989"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w="6350" cap="flat" cmpd="sng" algn="ctr">
                      <a:solidFill>
                        <a:srgbClr val="000000"/>
                      </a:solidFill>
                      <a:prstDash val="solid"/>
                      <a:round/>
                      <a:headEnd type="none" w="med" len="med"/>
                      <a:tailEnd type="none" w="med" len="med"/>
                    </a:lnR>
                    <a:lnT>
                      <a:noFill/>
                    </a:lnT>
                    <a:lnB>
                      <a:noFill/>
                    </a:lnB>
                    <a:solidFill>
                      <a:srgbClr val="FFFFFF"/>
                    </a:solidFill>
                  </a:tcPr>
                </a:tc>
                <a:tc gridSpan="5">
                  <a:txBody>
                    <a:bodyPr/>
                    <a:lstStyle/>
                    <a:p>
                      <a:pPr algn="ctr" fontAlgn="b"/>
                      <a:r>
                        <a:rPr lang="ru-RU" sz="600" b="0" i="0" u="none" strike="noStrike">
                          <a:solidFill>
                            <a:srgbClr val="000000"/>
                          </a:solidFill>
                          <a:effectLst/>
                          <a:latin typeface="Times New Roman" panose="02020603050405020304" pitchFamily="18" charset="0"/>
                        </a:rPr>
                        <a:t>КОДЫ</a:t>
                      </a:r>
                    </a:p>
                  </a:txBody>
                  <a:tcPr marL="5992" marR="5992" marT="599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553908928"/>
                  </a:ext>
                </a:extLst>
              </a:tr>
              <a:tr h="165358">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pPr algn="l" fontAlgn="b"/>
                      <a:endParaRPr lang="ru-RU" sz="800" b="0" i="0" u="none" strike="noStrike">
                        <a:solidFill>
                          <a:srgbClr val="000000"/>
                        </a:solidFill>
                        <a:effectLst/>
                        <a:latin typeface="Times New Roman" panose="02020603050405020304" pitchFamily="18" charset="0"/>
                      </a:endParaRPr>
                    </a:p>
                  </a:txBody>
                  <a:tcPr marL="7989" marR="7989" marT="7989"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15">
                  <a:txBody>
                    <a:bodyPr/>
                    <a:lstStyle/>
                    <a:p>
                      <a:pPr algn="ctr" fontAlgn="b"/>
                      <a:r>
                        <a:rPr lang="ru-RU" sz="600" b="0" i="0" u="none" strike="noStrike">
                          <a:solidFill>
                            <a:srgbClr val="000000"/>
                          </a:solidFill>
                          <a:effectLst/>
                          <a:latin typeface="Times New Roman" panose="02020603050405020304" pitchFamily="18" charset="0"/>
                        </a:rPr>
                        <a:t>от «__» __________________ 20__г.</a:t>
                      </a:r>
                    </a:p>
                  </a:txBody>
                  <a:tcPr marL="5992" marR="5992" marT="599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5">
                  <a:txBody>
                    <a:bodyPr/>
                    <a:lstStyle/>
                    <a:p>
                      <a:pPr algn="r" fontAlgn="b"/>
                      <a:r>
                        <a:rPr lang="ru-RU" sz="500" b="0" i="0" u="none" strike="noStrike">
                          <a:solidFill>
                            <a:srgbClr val="000000"/>
                          </a:solidFill>
                          <a:effectLst/>
                          <a:latin typeface="Times New Roman" panose="02020603050405020304" pitchFamily="18" charset="0"/>
                        </a:rPr>
                        <a:t>Дата</a:t>
                      </a:r>
                    </a:p>
                  </a:txBody>
                  <a:tcPr marL="5992" marR="53926" marT="599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290402236"/>
                  </a:ext>
                </a:extLst>
              </a:tr>
              <a:tr h="140554">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pPr algn="l" fontAlgn="b"/>
                      <a:endParaRPr lang="ru-RU" sz="800" b="0" i="0" u="none" strike="noStrike">
                        <a:solidFill>
                          <a:srgbClr val="000000"/>
                        </a:solidFill>
                        <a:effectLst/>
                        <a:latin typeface="Times New Roman" panose="02020603050405020304" pitchFamily="18" charset="0"/>
                      </a:endParaRPr>
                    </a:p>
                  </a:txBody>
                  <a:tcPr marL="7989" marR="7989" marT="7989"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rowSpan="2" gridSpan="5">
                  <a:txBody>
                    <a:bodyPr/>
                    <a:lstStyle/>
                    <a:p>
                      <a:pPr algn="r" fontAlgn="b"/>
                      <a:r>
                        <a:rPr lang="ru-RU" sz="500" b="0" i="0" u="none" strike="noStrike">
                          <a:solidFill>
                            <a:srgbClr val="000000"/>
                          </a:solidFill>
                          <a:effectLst/>
                          <a:latin typeface="Times New Roman" panose="02020603050405020304" pitchFamily="18" charset="0"/>
                        </a:rPr>
                        <a:t>по Сводному</a:t>
                      </a:r>
                      <a:br>
                        <a:rPr lang="ru-RU" sz="500" b="0" i="0" u="none" strike="noStrike">
                          <a:solidFill>
                            <a:srgbClr val="000000"/>
                          </a:solidFill>
                          <a:effectLst/>
                          <a:latin typeface="Times New Roman" panose="02020603050405020304" pitchFamily="18" charset="0"/>
                        </a:rPr>
                      </a:br>
                      <a:r>
                        <a:rPr lang="ru-RU" sz="500" b="0" i="0" u="none" strike="noStrike">
                          <a:solidFill>
                            <a:srgbClr val="000000"/>
                          </a:solidFill>
                          <a:effectLst/>
                          <a:latin typeface="Times New Roman" panose="02020603050405020304" pitchFamily="18" charset="0"/>
                        </a:rPr>
                        <a:t> реестру</a:t>
                      </a:r>
                    </a:p>
                  </a:txBody>
                  <a:tcPr marL="5992" marR="53926" marT="599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gridSpan="5">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206435762"/>
                  </a:ext>
                </a:extLst>
              </a:tr>
              <a:tr h="140554">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pPr algn="l" fontAlgn="b"/>
                      <a:endParaRPr lang="ru-RU" sz="800" b="0" i="0" u="none" strike="noStrike">
                        <a:solidFill>
                          <a:srgbClr val="000000"/>
                        </a:solidFill>
                        <a:effectLst/>
                        <a:latin typeface="Times New Roman" panose="02020603050405020304" pitchFamily="18" charset="0"/>
                      </a:endParaRPr>
                    </a:p>
                  </a:txBody>
                  <a:tcPr marL="7989" marR="7989" marT="7989"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5"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w="1270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786621306"/>
                  </a:ext>
                </a:extLst>
              </a:tr>
              <a:tr h="148821">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pPr algn="l" fontAlgn="b"/>
                      <a:endParaRPr lang="ru-RU" sz="800" b="0" i="0" u="none" strike="noStrike">
                        <a:solidFill>
                          <a:srgbClr val="000000"/>
                        </a:solidFill>
                        <a:effectLst/>
                        <a:latin typeface="Times New Roman" panose="02020603050405020304" pitchFamily="18" charset="0"/>
                      </a:endParaRPr>
                    </a:p>
                  </a:txBody>
                  <a:tcPr marL="7989" marR="7989" marT="7989"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5">
                  <a:txBody>
                    <a:bodyPr/>
                    <a:lstStyle/>
                    <a:p>
                      <a:pPr algn="r" fontAlgn="b"/>
                      <a:r>
                        <a:rPr lang="ru-RU" sz="500" b="0" i="0" u="none" strike="noStrike">
                          <a:solidFill>
                            <a:srgbClr val="000000"/>
                          </a:solidFill>
                          <a:effectLst/>
                          <a:latin typeface="Times New Roman" panose="02020603050405020304" pitchFamily="18" charset="0"/>
                        </a:rPr>
                        <a:t>ИНН</a:t>
                      </a:r>
                    </a:p>
                  </a:txBody>
                  <a:tcPr marL="5992" marR="53926" marT="599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5">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513775837"/>
                  </a:ext>
                </a:extLst>
              </a:tr>
              <a:tr h="148821">
                <a:tc gridSpan="12">
                  <a:txBody>
                    <a:bodyPr/>
                    <a:lstStyle/>
                    <a:p>
                      <a:pPr algn="l" fontAlgn="b"/>
                      <a:r>
                        <a:rPr lang="ru-RU" sz="600" b="0" i="0" u="none" strike="noStrike">
                          <a:solidFill>
                            <a:srgbClr val="000000"/>
                          </a:solidFill>
                          <a:effectLst/>
                          <a:latin typeface="Times New Roman" panose="02020603050405020304" pitchFamily="18" charset="0"/>
                        </a:rPr>
                        <a:t>Учреждение</a:t>
                      </a:r>
                    </a:p>
                  </a:txBody>
                  <a:tcPr marL="5992" marR="5992" marT="599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5">
                  <a:txBody>
                    <a:bodyPr/>
                    <a:lstStyle/>
                    <a:p>
                      <a:pPr algn="r" fontAlgn="b"/>
                      <a:r>
                        <a:rPr lang="ru-RU" sz="500" b="0" i="0" u="none" strike="noStrike">
                          <a:solidFill>
                            <a:srgbClr val="000000"/>
                          </a:solidFill>
                          <a:effectLst/>
                          <a:latin typeface="Times New Roman" panose="02020603050405020304" pitchFamily="18" charset="0"/>
                        </a:rPr>
                        <a:t>КПП</a:t>
                      </a:r>
                    </a:p>
                  </a:txBody>
                  <a:tcPr marL="5992" marR="53926" marT="599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5">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211744285"/>
                  </a:ext>
                </a:extLst>
              </a:tr>
              <a:tr h="148821">
                <a:tc gridSpan="12">
                  <a:txBody>
                    <a:bodyPr/>
                    <a:lstStyle/>
                    <a:p>
                      <a:pPr algn="l" fontAlgn="b"/>
                      <a:r>
                        <a:rPr lang="ru-RU" sz="600" b="0" i="0" u="none" strike="noStrike">
                          <a:solidFill>
                            <a:srgbClr val="000000"/>
                          </a:solidFill>
                          <a:effectLst/>
                          <a:latin typeface="Times New Roman" panose="02020603050405020304" pitchFamily="18" charset="0"/>
                        </a:rPr>
                        <a:t>Вид документа</a:t>
                      </a:r>
                    </a:p>
                  </a:txBody>
                  <a:tcPr marL="5992" marR="5992" marT="599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gridSpan="5">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302361406"/>
                  </a:ext>
                </a:extLst>
              </a:tr>
              <a:tr h="153782">
                <a:tc gridSpan="12">
                  <a:txBody>
                    <a:bodyPr/>
                    <a:lstStyle/>
                    <a:p>
                      <a:pPr algn="l" fontAlgn="b"/>
                      <a:r>
                        <a:rPr lang="ru-RU" sz="7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5">
                  <a:txBody>
                    <a:bodyPr/>
                    <a:lstStyle/>
                    <a:p>
                      <a:pPr algn="ctr" fontAlgn="t"/>
                      <a:r>
                        <a:rPr lang="ru-RU" sz="500" b="0" i="0" u="none" strike="noStrike">
                          <a:solidFill>
                            <a:srgbClr val="000000"/>
                          </a:solidFill>
                          <a:effectLst/>
                          <a:latin typeface="Times New Roman" panose="02020603050405020304" pitchFamily="18" charset="0"/>
                        </a:rPr>
                        <a:t>(первичный - «0», уточненный - «1», «2», «3», «…»)  </a:t>
                      </a:r>
                      <a:r>
                        <a:rPr lang="ru-RU" sz="500" b="0" i="0" u="none" strike="noStrike" baseline="30000">
                          <a:solidFill>
                            <a:srgbClr val="000000"/>
                          </a:solidFill>
                          <a:effectLst/>
                          <a:latin typeface="Times New Roman" panose="02020603050405020304" pitchFamily="18" charset="0"/>
                        </a:rPr>
                        <a:t>2</a:t>
                      </a:r>
                      <a:endParaRPr lang="ru-RU" sz="500" b="0" i="0" u="none" strike="noStrike">
                        <a:solidFill>
                          <a:srgbClr val="000000"/>
                        </a:solidFill>
                        <a:effectLst/>
                        <a:latin typeface="Times New Roman" panose="02020603050405020304" pitchFamily="18" charset="0"/>
                      </a:endParaRPr>
                    </a:p>
                  </a:txBody>
                  <a:tcPr marL="5992" marR="5992" marT="5992" marB="0">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ctr"/>
                      <a:r>
                        <a:rPr lang="ru-RU" sz="600" b="0" i="0" u="none" strike="noStrike" baseline="30000">
                          <a:solidFill>
                            <a:srgbClr val="000000"/>
                          </a:solidFill>
                          <a:effectLst/>
                          <a:latin typeface="Times New Roman" panose="02020603050405020304" pitchFamily="18" charset="0"/>
                        </a:rPr>
                        <a:t> </a:t>
                      </a:r>
                      <a:endParaRPr lang="ru-RU" sz="600" b="0" i="0" u="none" strike="noStrike">
                        <a:solidFill>
                          <a:srgbClr val="000000"/>
                        </a:solidFill>
                        <a:effectLst/>
                        <a:latin typeface="Times New Roman" panose="02020603050405020304" pitchFamily="18" charset="0"/>
                      </a:endParaRPr>
                    </a:p>
                  </a:txBody>
                  <a:tcPr marL="5992" marR="5992" marT="5992" marB="0" anchor="ctr">
                    <a:lnL>
                      <a:noFill/>
                    </a:lnL>
                    <a:lnR>
                      <a:noFill/>
                    </a:lnR>
                    <a:lnT>
                      <a:noFill/>
                    </a:lnT>
                    <a:lnB>
                      <a:noFill/>
                    </a:lnB>
                    <a:solidFill>
                      <a:srgbClr val="FFFFFF"/>
                    </a:solidFill>
                  </a:tcPr>
                </a:tc>
                <a:tc gridSpan="2">
                  <a:txBody>
                    <a:bodyPr/>
                    <a:lstStyle/>
                    <a:p>
                      <a:pPr algn="l" fontAlgn="ctr"/>
                      <a:r>
                        <a:rPr lang="ru-RU" sz="600" b="0" i="0" u="none" strike="noStrike" baseline="30000">
                          <a:solidFill>
                            <a:srgbClr val="000000"/>
                          </a:solidFill>
                          <a:effectLst/>
                          <a:latin typeface="Times New Roman" panose="02020603050405020304" pitchFamily="18" charset="0"/>
                        </a:rPr>
                        <a:t> </a:t>
                      </a:r>
                      <a:endParaRPr lang="ru-RU" sz="600" b="0" i="0" u="none" strike="noStrike">
                        <a:solidFill>
                          <a:srgbClr val="000000"/>
                        </a:solidFill>
                        <a:effectLst/>
                        <a:latin typeface="Times New Roman" panose="02020603050405020304" pitchFamily="18" charset="0"/>
                      </a:endParaRPr>
                    </a:p>
                  </a:txBody>
                  <a:tcPr marL="5992" marR="5992" marT="5992" marB="0" anchor="ctr">
                    <a:lnL>
                      <a:noFill/>
                    </a:lnL>
                    <a:lnR>
                      <a:noFill/>
                    </a:lnR>
                    <a:lnT>
                      <a:noFill/>
                    </a:lnT>
                    <a:lnB>
                      <a:noFill/>
                    </a:lnB>
                    <a:solidFill>
                      <a:srgbClr val="FFFFFF"/>
                    </a:solidFill>
                  </a:tcPr>
                </a:tc>
                <a:tc hMerge="1">
                  <a:txBody>
                    <a:bodyPr/>
                    <a:lstStyle/>
                    <a:p>
                      <a:endParaRPr lang="ru-RU"/>
                    </a:p>
                  </a:txBody>
                  <a:tcPr/>
                </a:tc>
                <a:tc>
                  <a:txBody>
                    <a:bodyPr/>
                    <a:lstStyle/>
                    <a:p>
                      <a:pPr algn="l" fontAlgn="ctr"/>
                      <a:r>
                        <a:rPr lang="ru-RU" sz="600" b="0" i="0" u="none" strike="noStrike" baseline="30000">
                          <a:solidFill>
                            <a:srgbClr val="000000"/>
                          </a:solidFill>
                          <a:effectLst/>
                          <a:latin typeface="Times New Roman" panose="02020603050405020304" pitchFamily="18" charset="0"/>
                        </a:rPr>
                        <a:t> </a:t>
                      </a:r>
                      <a:endParaRPr lang="ru-RU" sz="600" b="0" i="0" u="none" strike="noStrike">
                        <a:solidFill>
                          <a:srgbClr val="000000"/>
                        </a:solidFill>
                        <a:effectLst/>
                        <a:latin typeface="Times New Roman" panose="02020603050405020304" pitchFamily="18" charset="0"/>
                      </a:endParaRPr>
                    </a:p>
                  </a:txBody>
                  <a:tcPr marL="5992" marR="5992" marT="5992" marB="0" anchor="ctr">
                    <a:lnL>
                      <a:noFill/>
                    </a:lnL>
                    <a:lnR>
                      <a:noFill/>
                    </a:lnR>
                    <a:lnT>
                      <a:noFill/>
                    </a:lnT>
                    <a:lnB>
                      <a:noFill/>
                    </a:lnB>
                    <a:solidFill>
                      <a:srgbClr val="FFFFFF"/>
                    </a:solidFill>
                  </a:tcPr>
                </a:tc>
                <a:tc>
                  <a:txBody>
                    <a:bodyPr/>
                    <a:lstStyle/>
                    <a:p>
                      <a:pPr algn="l" fontAlgn="ctr"/>
                      <a:r>
                        <a:rPr lang="ru-RU" sz="600" b="0" i="0" u="none" strike="noStrike" baseline="30000">
                          <a:solidFill>
                            <a:srgbClr val="000000"/>
                          </a:solidFill>
                          <a:effectLst/>
                          <a:latin typeface="Times New Roman" panose="02020603050405020304" pitchFamily="18" charset="0"/>
                        </a:rPr>
                        <a:t> </a:t>
                      </a:r>
                      <a:endParaRPr lang="ru-RU" sz="600" b="0" i="0" u="none" strike="noStrike">
                        <a:solidFill>
                          <a:srgbClr val="000000"/>
                        </a:solidFill>
                        <a:effectLst/>
                        <a:latin typeface="Times New Roman" panose="02020603050405020304" pitchFamily="18" charset="0"/>
                      </a:endParaRPr>
                    </a:p>
                  </a:txBody>
                  <a:tcPr marL="5992" marR="5992" marT="5992" marB="0" anchor="ctr">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l" fontAlgn="ctr"/>
                      <a:r>
                        <a:rPr lang="ru-RU" sz="600" b="0" i="0" u="none" strike="noStrike" baseline="30000">
                          <a:solidFill>
                            <a:srgbClr val="000000"/>
                          </a:solidFill>
                          <a:effectLst/>
                          <a:latin typeface="Times New Roman" panose="02020603050405020304" pitchFamily="18" charset="0"/>
                        </a:rPr>
                        <a:t> </a:t>
                      </a:r>
                      <a:endParaRPr lang="ru-RU" sz="600" b="0" i="0" u="none" strike="noStrike">
                        <a:solidFill>
                          <a:srgbClr val="000000"/>
                        </a:solidFill>
                        <a:effectLst/>
                        <a:latin typeface="Times New Roman" panose="02020603050405020304" pitchFamily="18" charset="0"/>
                      </a:endParaRPr>
                    </a:p>
                  </a:txBody>
                  <a:tcPr marL="5992" marR="5992" marT="5992" marB="0" anchor="ctr">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600" b="0" i="0" u="none" strike="noStrike" baseline="30000">
                          <a:solidFill>
                            <a:srgbClr val="000000"/>
                          </a:solidFill>
                          <a:effectLst/>
                          <a:latin typeface="Times New Roman" panose="02020603050405020304" pitchFamily="18" charset="0"/>
                        </a:rPr>
                        <a:t> </a:t>
                      </a:r>
                      <a:endParaRPr lang="ru-RU" sz="600" b="0" i="0" u="none" strike="noStrike">
                        <a:solidFill>
                          <a:srgbClr val="000000"/>
                        </a:solidFill>
                        <a:effectLst/>
                        <a:latin typeface="Times New Roman" panose="02020603050405020304" pitchFamily="18" charset="0"/>
                      </a:endParaRP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600" b="0" i="0" u="none" strike="noStrike" baseline="30000">
                          <a:solidFill>
                            <a:srgbClr val="000000"/>
                          </a:solidFill>
                          <a:effectLst/>
                          <a:latin typeface="Times New Roman" panose="02020603050405020304" pitchFamily="18" charset="0"/>
                        </a:rPr>
                        <a:t> </a:t>
                      </a:r>
                      <a:endParaRPr lang="ru-RU" sz="600" b="0" i="0" u="none" strike="noStrike">
                        <a:solidFill>
                          <a:srgbClr val="000000"/>
                        </a:solidFill>
                        <a:effectLst/>
                        <a:latin typeface="Times New Roman" panose="02020603050405020304" pitchFamily="18" charset="0"/>
                      </a:endParaRP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600" b="0" i="0" u="none" strike="noStrike" baseline="30000">
                          <a:solidFill>
                            <a:srgbClr val="000000"/>
                          </a:solidFill>
                          <a:effectLst/>
                          <a:latin typeface="Times New Roman" panose="02020603050405020304" pitchFamily="18" charset="0"/>
                        </a:rPr>
                        <a:t> </a:t>
                      </a:r>
                      <a:endParaRPr lang="ru-RU" sz="600" b="0" i="0" u="none" strike="noStrike">
                        <a:solidFill>
                          <a:srgbClr val="000000"/>
                        </a:solidFill>
                        <a:effectLst/>
                        <a:latin typeface="Times New Roman" panose="02020603050405020304" pitchFamily="18" charset="0"/>
                      </a:endParaRP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600" b="0" i="0" u="none" strike="noStrike" baseline="30000">
                          <a:solidFill>
                            <a:srgbClr val="000000"/>
                          </a:solidFill>
                          <a:effectLst/>
                          <a:latin typeface="Times New Roman" panose="02020603050405020304" pitchFamily="18" charset="0"/>
                        </a:rPr>
                        <a:t> </a:t>
                      </a:r>
                      <a:endParaRPr lang="ru-RU" sz="600" b="0" i="0" u="none" strike="noStrike">
                        <a:solidFill>
                          <a:srgbClr val="000000"/>
                        </a:solidFill>
                        <a:effectLst/>
                        <a:latin typeface="Times New Roman" panose="02020603050405020304" pitchFamily="18" charset="0"/>
                      </a:endParaRPr>
                    </a:p>
                  </a:txBody>
                  <a:tcPr marL="5992" marR="5992" marT="5992" marB="0" anchor="ctr">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2108151393"/>
                  </a:ext>
                </a:extLst>
              </a:tr>
              <a:tr h="148821">
                <a:tc gridSpan="12">
                  <a:txBody>
                    <a:bodyPr/>
                    <a:lstStyle/>
                    <a:p>
                      <a:pPr algn="l" fontAlgn="b"/>
                      <a:r>
                        <a:rPr lang="ru-RU" sz="600" b="0" i="0" u="none" strike="noStrike">
                          <a:solidFill>
                            <a:srgbClr val="000000"/>
                          </a:solidFill>
                          <a:effectLst/>
                          <a:latin typeface="Times New Roman" panose="02020603050405020304" pitchFamily="18" charset="0"/>
                        </a:rPr>
                        <a:t>Единица измерения:</a:t>
                      </a:r>
                    </a:p>
                  </a:txBody>
                  <a:tcPr marL="5992" marR="5992" marT="599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l" fontAlgn="b"/>
                      <a:r>
                        <a:rPr lang="ru-RU" sz="600" b="0" i="0" u="none" strike="noStrike">
                          <a:solidFill>
                            <a:srgbClr val="000000"/>
                          </a:solidFill>
                          <a:effectLst/>
                          <a:latin typeface="Times New Roman" panose="02020603050405020304" pitchFamily="18" charset="0"/>
                        </a:rPr>
                        <a:t>руб</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5">
                  <a:txBody>
                    <a:bodyPr/>
                    <a:lstStyle/>
                    <a:p>
                      <a:pPr algn="r" fontAlgn="b"/>
                      <a:r>
                        <a:rPr lang="ru-RU" sz="500" b="0" i="0" u="none" strike="noStrike">
                          <a:solidFill>
                            <a:srgbClr val="000000"/>
                          </a:solidFill>
                          <a:effectLst/>
                          <a:latin typeface="Times New Roman" panose="02020603050405020304" pitchFamily="18" charset="0"/>
                        </a:rPr>
                        <a:t>по ОКЕИ</a:t>
                      </a:r>
                    </a:p>
                  </a:txBody>
                  <a:tcPr marL="5992" marR="53926" marT="599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5">
                  <a:txBody>
                    <a:bodyPr/>
                    <a:lstStyle/>
                    <a:p>
                      <a:pPr algn="ctr" fontAlgn="b"/>
                      <a:r>
                        <a:rPr lang="ru-RU" sz="600" b="0" i="0" u="none" strike="noStrike">
                          <a:solidFill>
                            <a:srgbClr val="000000"/>
                          </a:solidFill>
                          <a:effectLst/>
                          <a:latin typeface="Times New Roman" panose="02020603050405020304" pitchFamily="18" charset="0"/>
                        </a:rPr>
                        <a:t>383</a:t>
                      </a:r>
                    </a:p>
                  </a:txBody>
                  <a:tcPr marL="5992" marR="5992" marT="599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101046001"/>
                  </a:ext>
                </a:extLst>
              </a:tr>
              <a:tr h="140554">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1175151626"/>
                  </a:ext>
                </a:extLst>
              </a:tr>
              <a:tr h="165358">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56">
                  <a:txBody>
                    <a:bodyPr/>
                    <a:lstStyle/>
                    <a:p>
                      <a:pPr algn="l" fontAlgn="b"/>
                      <a:r>
                        <a:rPr lang="ru-RU" sz="600" b="1" i="0" u="none" strike="noStrike">
                          <a:solidFill>
                            <a:srgbClr val="000000"/>
                          </a:solidFill>
                          <a:effectLst/>
                          <a:latin typeface="Times New Roman" panose="02020603050405020304" pitchFamily="18" charset="0"/>
                        </a:rPr>
                        <a:t>1. Расчет объема поступлений доходов от собственности </a:t>
                      </a:r>
                    </a:p>
                  </a:txBody>
                  <a:tcPr marL="5992" marR="5992" marT="599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733683957"/>
                  </a:ext>
                </a:extLst>
              </a:tr>
              <a:tr h="140554">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pPr algn="l" fontAlgn="b"/>
                      <a:endParaRPr lang="ru-RU" sz="800" b="0" i="0" u="none" strike="noStrike">
                        <a:solidFill>
                          <a:srgbClr val="000000"/>
                        </a:solidFill>
                        <a:effectLst/>
                        <a:latin typeface="Times New Roman" panose="02020603050405020304" pitchFamily="18" charset="0"/>
                      </a:endParaRPr>
                    </a:p>
                  </a:txBody>
                  <a:tcPr marL="7989" marR="7989" marT="7989"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dirty="0">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pPr algn="l" fontAlgn="b"/>
                      <a:endParaRPr lang="ru-RU" sz="800" b="0" i="0" u="none" strike="noStrike">
                        <a:solidFill>
                          <a:srgbClr val="000000"/>
                        </a:solidFill>
                        <a:effectLst/>
                        <a:latin typeface="Times New Roman" panose="02020603050405020304" pitchFamily="18" charset="0"/>
                      </a:endParaRPr>
                    </a:p>
                  </a:txBody>
                  <a:tcPr marL="7989" marR="7989" marT="7989"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dirty="0">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297998135"/>
                  </a:ext>
                </a:extLst>
              </a:tr>
              <a:tr h="166172">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rowSpan="3" gridSpan="26">
                  <a:txBody>
                    <a:bodyPr/>
                    <a:lstStyle/>
                    <a:p>
                      <a:pPr algn="ctr" fontAlgn="ctr"/>
                      <a:r>
                        <a:rPr lang="ru-RU" sz="1100" b="0" i="0" u="none" strike="noStrike" dirty="0">
                          <a:solidFill>
                            <a:srgbClr val="000000"/>
                          </a:solidFill>
                          <a:effectLst/>
                          <a:latin typeface="Times New Roman" panose="02020603050405020304" pitchFamily="18" charset="0"/>
                        </a:rPr>
                        <a:t>Наименование показателя</a:t>
                      </a:r>
                    </a:p>
                  </a:txBody>
                  <a:tcPr marL="5992" marR="5992" marT="5992"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gridSpan="4">
                  <a:txBody>
                    <a:bodyPr/>
                    <a:lstStyle/>
                    <a:p>
                      <a:pPr algn="ctr" fontAlgn="ctr"/>
                      <a:r>
                        <a:rPr lang="ru-RU" sz="1100" b="0" i="0" u="none" strike="noStrike">
                          <a:solidFill>
                            <a:srgbClr val="000000"/>
                          </a:solidFill>
                          <a:effectLst/>
                          <a:latin typeface="Times New Roman" panose="02020603050405020304" pitchFamily="18" charset="0"/>
                        </a:rPr>
                        <a:t>Код </a:t>
                      </a:r>
                      <a:br>
                        <a:rPr lang="ru-RU" sz="1100" b="0" i="0" u="none" strike="noStrike">
                          <a:solidFill>
                            <a:srgbClr val="000000"/>
                          </a:solidFill>
                          <a:effectLst/>
                          <a:latin typeface="Times New Roman" panose="02020603050405020304" pitchFamily="18" charset="0"/>
                        </a:rPr>
                      </a:br>
                      <a:r>
                        <a:rPr lang="ru-RU" sz="1100" b="0" i="0" u="none" strike="noStrike">
                          <a:solidFill>
                            <a:srgbClr val="000000"/>
                          </a:solidFill>
                          <a:effectLst/>
                          <a:latin typeface="Times New Roman" panose="02020603050405020304" pitchFamily="18" charset="0"/>
                        </a:rPr>
                        <a:t>строки</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hMerge="1">
                  <a:txBody>
                    <a:bodyPr/>
                    <a:lstStyle/>
                    <a:p>
                      <a:endParaRPr lang="ru-RU"/>
                    </a:p>
                  </a:txBody>
                  <a:tcPr/>
                </a:tc>
                <a:tc rowSpan="3" hMerge="1">
                  <a:txBody>
                    <a:bodyPr/>
                    <a:lstStyle/>
                    <a:p>
                      <a:endParaRPr lang="ru-RU"/>
                    </a:p>
                  </a:txBody>
                  <a:tcPr/>
                </a:tc>
                <a:tc rowSpan="3"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6">
                  <a:txBody>
                    <a:bodyPr/>
                    <a:lstStyle/>
                    <a:p>
                      <a:pPr algn="ctr" fontAlgn="ctr"/>
                      <a:r>
                        <a:rPr lang="ru-RU" sz="1100" b="0" i="0" u="none" strike="noStrike">
                          <a:solidFill>
                            <a:srgbClr val="000000"/>
                          </a:solidFill>
                          <a:effectLst/>
                          <a:latin typeface="Times New Roman" panose="02020603050405020304" pitchFamily="18" charset="0"/>
                        </a:rPr>
                        <a:t>Сумма</a:t>
                      </a:r>
                    </a:p>
                  </a:txBody>
                  <a:tcPr marL="5992" marR="5992" marT="5992"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725893972"/>
                  </a:ext>
                </a:extLst>
              </a:tr>
              <a:tr h="275044">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6"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4"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pPr algn="ctr" fontAlgn="ctr"/>
                      <a:endParaRPr lang="ru-RU" sz="1400" b="0" i="0" u="none" strike="noStrike" dirty="0">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gridSpan="9">
                  <a:txBody>
                    <a:bodyPr/>
                    <a:lstStyle/>
                    <a:p>
                      <a:pPr algn="ctr" fontAlgn="ctr"/>
                      <a:r>
                        <a:rPr lang="ru-RU" sz="1100" b="0" i="0" u="none" strike="noStrike" dirty="0">
                          <a:solidFill>
                            <a:srgbClr val="000000"/>
                          </a:solidFill>
                          <a:effectLst/>
                          <a:latin typeface="Times New Roman" panose="02020603050405020304" pitchFamily="18" charset="0"/>
                        </a:rPr>
                        <a:t>на  20__ год</a:t>
                      </a:r>
                      <a:br>
                        <a:rPr lang="ru-RU" sz="1100" b="0" i="0" u="none" strike="noStrike" dirty="0">
                          <a:solidFill>
                            <a:srgbClr val="000000"/>
                          </a:solidFill>
                          <a:effectLst/>
                          <a:latin typeface="Times New Roman" panose="02020603050405020304" pitchFamily="18" charset="0"/>
                        </a:rPr>
                      </a:br>
                      <a:r>
                        <a:rPr lang="ru-RU" sz="1100" b="0" i="0" u="none" strike="noStrike" dirty="0">
                          <a:solidFill>
                            <a:srgbClr val="000000"/>
                          </a:solidFill>
                          <a:effectLst/>
                          <a:latin typeface="Times New Roman" panose="02020603050405020304" pitchFamily="18" charset="0"/>
                        </a:rPr>
                        <a:t>(на текущий </a:t>
                      </a:r>
                      <a:br>
                        <a:rPr lang="ru-RU" sz="1100" b="0" i="0" u="none" strike="noStrike" dirty="0">
                          <a:solidFill>
                            <a:srgbClr val="000000"/>
                          </a:solidFill>
                          <a:effectLst/>
                          <a:latin typeface="Times New Roman" panose="02020603050405020304" pitchFamily="18" charset="0"/>
                        </a:rPr>
                      </a:br>
                      <a:r>
                        <a:rPr lang="ru-RU" sz="1100" b="0" i="0" u="none" strike="noStrike" dirty="0">
                          <a:solidFill>
                            <a:srgbClr val="000000"/>
                          </a:solidFill>
                          <a:effectLst/>
                          <a:latin typeface="Times New Roman" panose="02020603050405020304" pitchFamily="18" charset="0"/>
                        </a:rPr>
                        <a:t>финансовый год)</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pPr algn="ctr" fontAlgn="ctr"/>
                      <a:endParaRPr lang="ru-RU" sz="1400" b="0" i="0" u="none" strike="noStrike" dirty="0">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gridSpan="9">
                  <a:txBody>
                    <a:bodyPr/>
                    <a:lstStyle/>
                    <a:p>
                      <a:pPr algn="ctr" fontAlgn="ctr"/>
                      <a:r>
                        <a:rPr lang="ru-RU" sz="1100" b="0" i="0" u="none" strike="noStrike" dirty="0">
                          <a:solidFill>
                            <a:srgbClr val="000000"/>
                          </a:solidFill>
                          <a:effectLst/>
                          <a:latin typeface="Times New Roman" panose="02020603050405020304" pitchFamily="18" charset="0"/>
                        </a:rPr>
                        <a:t>на  20__ год </a:t>
                      </a:r>
                      <a:br>
                        <a:rPr lang="ru-RU" sz="1100" b="0" i="0" u="none" strike="noStrike" dirty="0">
                          <a:solidFill>
                            <a:srgbClr val="000000"/>
                          </a:solidFill>
                          <a:effectLst/>
                          <a:latin typeface="Times New Roman" panose="02020603050405020304" pitchFamily="18" charset="0"/>
                        </a:rPr>
                      </a:br>
                      <a:r>
                        <a:rPr lang="ru-RU" sz="1100" b="0" i="0" u="none" strike="noStrike" dirty="0">
                          <a:solidFill>
                            <a:srgbClr val="000000"/>
                          </a:solidFill>
                          <a:effectLst/>
                          <a:latin typeface="Times New Roman" panose="02020603050405020304" pitchFamily="18" charset="0"/>
                        </a:rPr>
                        <a:t>(на первый год </a:t>
                      </a:r>
                      <a:br>
                        <a:rPr lang="ru-RU" sz="1100" b="0" i="0" u="none" strike="noStrike" dirty="0">
                          <a:solidFill>
                            <a:srgbClr val="000000"/>
                          </a:solidFill>
                          <a:effectLst/>
                          <a:latin typeface="Times New Roman" panose="02020603050405020304" pitchFamily="18" charset="0"/>
                        </a:rPr>
                      </a:br>
                      <a:r>
                        <a:rPr lang="ru-RU" sz="1100" b="0" i="0" u="none" strike="noStrike" dirty="0">
                          <a:solidFill>
                            <a:srgbClr val="000000"/>
                          </a:solidFill>
                          <a:effectLst/>
                          <a:latin typeface="Times New Roman" panose="02020603050405020304" pitchFamily="18" charset="0"/>
                        </a:rPr>
                        <a:t>планового периода)</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pPr algn="ctr" fontAlgn="ctr"/>
                      <a:endParaRPr lang="ru-RU" sz="1400" b="0" i="0" u="none" strike="noStrike" dirty="0">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gridSpan="8">
                  <a:txBody>
                    <a:bodyPr/>
                    <a:lstStyle/>
                    <a:p>
                      <a:pPr algn="ctr" fontAlgn="ctr"/>
                      <a:r>
                        <a:rPr lang="ru-RU" sz="1100" b="0" i="0" u="none" strike="noStrike" dirty="0">
                          <a:solidFill>
                            <a:srgbClr val="000000"/>
                          </a:solidFill>
                          <a:effectLst/>
                          <a:latin typeface="Times New Roman" panose="02020603050405020304" pitchFamily="18" charset="0"/>
                        </a:rPr>
                        <a:t>на  20__ год </a:t>
                      </a:r>
                      <a:br>
                        <a:rPr lang="ru-RU" sz="1100" b="0" i="0" u="none" strike="noStrike" dirty="0">
                          <a:solidFill>
                            <a:srgbClr val="000000"/>
                          </a:solidFill>
                          <a:effectLst/>
                          <a:latin typeface="Times New Roman" panose="02020603050405020304" pitchFamily="18" charset="0"/>
                        </a:rPr>
                      </a:br>
                      <a:r>
                        <a:rPr lang="ru-RU" sz="1100" b="0" i="0" u="none" strike="noStrike" dirty="0">
                          <a:solidFill>
                            <a:srgbClr val="000000"/>
                          </a:solidFill>
                          <a:effectLst/>
                          <a:latin typeface="Times New Roman" panose="02020603050405020304" pitchFamily="18" charset="0"/>
                        </a:rPr>
                        <a:t>(на второй год </a:t>
                      </a:r>
                      <a:br>
                        <a:rPr lang="ru-RU" sz="1100" b="0" i="0" u="none" strike="noStrike" dirty="0">
                          <a:solidFill>
                            <a:srgbClr val="000000"/>
                          </a:solidFill>
                          <a:effectLst/>
                          <a:latin typeface="Times New Roman" panose="02020603050405020304" pitchFamily="18" charset="0"/>
                        </a:rPr>
                      </a:br>
                      <a:r>
                        <a:rPr lang="ru-RU" sz="1100" b="0" i="0" u="none" strike="noStrike" dirty="0">
                          <a:solidFill>
                            <a:srgbClr val="000000"/>
                          </a:solidFill>
                          <a:effectLst/>
                          <a:latin typeface="Times New Roman" panose="02020603050405020304" pitchFamily="18" charset="0"/>
                        </a:rPr>
                        <a:t>планового периода)</a:t>
                      </a:r>
                    </a:p>
                  </a:txBody>
                  <a:tcPr marL="5992" marR="5992" marT="5992"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extLst>
                  <a:ext uri="{0D108BD9-81ED-4DB2-BD59-A6C34878D82A}">
                    <a16:rowId xmlns:a16="http://schemas.microsoft.com/office/drawing/2014/main" val="559292876"/>
                  </a:ext>
                </a:extLst>
              </a:tr>
              <a:tr h="211478">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6"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4"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9"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9"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8"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2999463748"/>
                  </a:ext>
                </a:extLst>
              </a:tr>
              <a:tr h="166172">
                <a:tc>
                  <a:txBody>
                    <a:bodyPr/>
                    <a:lstStyle/>
                    <a:p>
                      <a:pPr algn="l" fontAlgn="ctr"/>
                      <a:r>
                        <a:rPr lang="ru-RU" sz="500" b="0" i="0" u="none" strike="noStrike">
                          <a:solidFill>
                            <a:srgbClr val="000000"/>
                          </a:solidFill>
                          <a:effectLst/>
                          <a:latin typeface="Times New Roman" panose="02020603050405020304" pitchFamily="18" charset="0"/>
                        </a:rPr>
                        <a:t> </a:t>
                      </a:r>
                    </a:p>
                  </a:txBody>
                  <a:tcPr marL="5992" marR="5992" marT="5992" marB="0" anchor="ctr">
                    <a:lnL>
                      <a:noFill/>
                    </a:lnL>
                    <a:lnR>
                      <a:noFill/>
                    </a:lnR>
                    <a:lnT>
                      <a:noFill/>
                    </a:lnT>
                    <a:lnB>
                      <a:noFill/>
                    </a:lnB>
                    <a:solidFill>
                      <a:srgbClr val="FFFFFF"/>
                    </a:solidFill>
                  </a:tcPr>
                </a:tc>
                <a:tc gridSpan="26">
                  <a:txBody>
                    <a:bodyPr/>
                    <a:lstStyle/>
                    <a:p>
                      <a:pPr algn="ctr" fontAlgn="ctr"/>
                      <a:r>
                        <a:rPr lang="ru-RU" sz="1100" b="0" i="0" u="none" strike="noStrike" dirty="0">
                          <a:solidFill>
                            <a:srgbClr val="000000"/>
                          </a:solidFill>
                          <a:effectLst/>
                          <a:latin typeface="Times New Roman" panose="02020603050405020304" pitchFamily="18" charset="0"/>
                        </a:rPr>
                        <a:t>1</a:t>
                      </a:r>
                    </a:p>
                  </a:txBody>
                  <a:tcPr marL="5992" marR="5992" marT="5992"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4">
                  <a:txBody>
                    <a:bodyPr/>
                    <a:lstStyle/>
                    <a:p>
                      <a:pPr algn="ctr" fontAlgn="ctr"/>
                      <a:r>
                        <a:rPr lang="ru-RU" sz="1100" b="0" i="0" u="none" strike="noStrike">
                          <a:solidFill>
                            <a:srgbClr val="000000"/>
                          </a:solidFill>
                          <a:effectLst/>
                          <a:latin typeface="Times New Roman" panose="02020603050405020304" pitchFamily="18" charset="0"/>
                        </a:rPr>
                        <a:t>2</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100" b="0" i="0" u="none" strike="noStrike">
                          <a:solidFill>
                            <a:srgbClr val="000000"/>
                          </a:solidFill>
                          <a:effectLst/>
                          <a:latin typeface="Times New Roman" panose="02020603050405020304" pitchFamily="18" charset="0"/>
                        </a:rPr>
                        <a:t>3</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dirty="0">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100" b="0" i="0" u="none" strike="noStrike" dirty="0">
                          <a:solidFill>
                            <a:srgbClr val="000000"/>
                          </a:solidFill>
                          <a:effectLst/>
                          <a:latin typeface="Times New Roman" panose="02020603050405020304" pitchFamily="18" charset="0"/>
                        </a:rPr>
                        <a:t>4</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8">
                  <a:txBody>
                    <a:bodyPr/>
                    <a:lstStyle/>
                    <a:p>
                      <a:pPr algn="ctr" fontAlgn="ctr"/>
                      <a:r>
                        <a:rPr lang="ru-RU" sz="1100" b="0" i="0" u="none" strike="noStrike">
                          <a:solidFill>
                            <a:srgbClr val="000000"/>
                          </a:solidFill>
                          <a:effectLst/>
                          <a:latin typeface="Times New Roman" panose="02020603050405020304" pitchFamily="18" charset="0"/>
                        </a:rPr>
                        <a:t>5</a:t>
                      </a:r>
                    </a:p>
                  </a:txBody>
                  <a:tcPr marL="5992" marR="5992" marT="5992"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100372184"/>
                  </a:ext>
                </a:extLst>
              </a:tr>
              <a:tr h="190161">
                <a:tc>
                  <a:txBody>
                    <a:bodyPr/>
                    <a:lstStyle/>
                    <a:p>
                      <a:pPr algn="l" fontAlgn="ctr"/>
                      <a:r>
                        <a:rPr lang="ru-RU" sz="600" b="1" i="0" u="none" strike="noStrike">
                          <a:solidFill>
                            <a:srgbClr val="000000"/>
                          </a:solidFill>
                          <a:effectLst/>
                          <a:latin typeface="Times New Roman" panose="02020603050405020304" pitchFamily="18" charset="0"/>
                        </a:rPr>
                        <a:t> </a:t>
                      </a:r>
                    </a:p>
                  </a:txBody>
                  <a:tcPr marL="5992" marR="5992" marT="5992" marB="0" anchor="ctr">
                    <a:lnL>
                      <a:noFill/>
                    </a:lnL>
                    <a:lnR>
                      <a:noFill/>
                    </a:lnR>
                    <a:lnT>
                      <a:noFill/>
                    </a:lnT>
                    <a:lnB>
                      <a:noFill/>
                    </a:lnB>
                    <a:solidFill>
                      <a:srgbClr val="FFFFFF"/>
                    </a:solidFill>
                  </a:tcPr>
                </a:tc>
                <a:tc gridSpan="26">
                  <a:txBody>
                    <a:bodyPr/>
                    <a:lstStyle/>
                    <a:p>
                      <a:pPr algn="l" fontAlgn="b"/>
                      <a:r>
                        <a:rPr lang="ru-RU" sz="1100" b="0" i="0" u="none" strike="noStrike" dirty="0">
                          <a:solidFill>
                            <a:srgbClr val="000000"/>
                          </a:solidFill>
                          <a:effectLst/>
                          <a:latin typeface="Times New Roman" panose="02020603050405020304" pitchFamily="18" charset="0"/>
                        </a:rPr>
                        <a:t>Дебиторская задолженность на начало года</a:t>
                      </a:r>
                    </a:p>
                  </a:txBody>
                  <a:tcPr marL="5992" marR="5992" marT="5992"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b"/>
                      <a:endParaRPr lang="ru-RU" sz="1400" b="0" i="0" u="none" strike="noStrike">
                        <a:solidFill>
                          <a:srgbClr val="000000"/>
                        </a:solidFill>
                        <a:effectLst/>
                        <a:latin typeface="Times New Roman" panose="02020603050405020304" pitchFamily="18" charset="0"/>
                      </a:endParaRPr>
                    </a:p>
                  </a:txBody>
                  <a:tcPr marL="7989" marR="7989" marT="79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4">
                  <a:txBody>
                    <a:bodyPr/>
                    <a:lstStyle/>
                    <a:p>
                      <a:pPr algn="ctr" fontAlgn="b"/>
                      <a:r>
                        <a:rPr lang="ru-RU" sz="1100" b="0" i="0" u="none" strike="noStrike">
                          <a:solidFill>
                            <a:srgbClr val="000000"/>
                          </a:solidFill>
                          <a:effectLst/>
                          <a:latin typeface="Times New Roman" panose="02020603050405020304" pitchFamily="18" charset="0"/>
                        </a:rPr>
                        <a:t>0100</a:t>
                      </a:r>
                    </a:p>
                  </a:txBody>
                  <a:tcPr marL="5992" marR="5992" marT="599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pPr algn="ctr" fontAlgn="ctr"/>
                      <a:endParaRPr lang="ru-RU" sz="1400" b="1"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100" b="1" i="0" u="none" strike="noStrike">
                          <a:solidFill>
                            <a:srgbClr val="000000"/>
                          </a:solidFill>
                          <a:effectLst/>
                          <a:latin typeface="Times New Roman" panose="02020603050405020304" pitchFamily="18" charset="0"/>
                        </a:rPr>
                        <a:t> </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1" i="0" u="none" strike="noStrike" dirty="0">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100" b="1" i="0" u="none" strike="noStrike" dirty="0">
                          <a:solidFill>
                            <a:srgbClr val="000000"/>
                          </a:solidFill>
                          <a:effectLst/>
                          <a:latin typeface="Times New Roman" panose="02020603050405020304" pitchFamily="18" charset="0"/>
                        </a:rPr>
                        <a:t> </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1"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8">
                  <a:txBody>
                    <a:bodyPr/>
                    <a:lstStyle/>
                    <a:p>
                      <a:pPr algn="ctr" fontAlgn="ctr"/>
                      <a:r>
                        <a:rPr lang="ru-RU" sz="1100" b="1" i="0" u="none" strike="noStrike">
                          <a:solidFill>
                            <a:srgbClr val="000000"/>
                          </a:solidFill>
                          <a:effectLst/>
                          <a:latin typeface="Times New Roman" panose="02020603050405020304" pitchFamily="18" charset="0"/>
                        </a:rPr>
                        <a:t> </a:t>
                      </a:r>
                    </a:p>
                  </a:txBody>
                  <a:tcPr marL="5992" marR="5992" marT="599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246354864"/>
                  </a:ext>
                </a:extLst>
              </a:tr>
              <a:tr h="223557">
                <a:tc>
                  <a:txBody>
                    <a:bodyPr/>
                    <a:lstStyle/>
                    <a:p>
                      <a:pPr algn="l" fontAlgn="ctr"/>
                      <a:r>
                        <a:rPr lang="ru-RU" sz="600" b="1" i="0" u="none" strike="noStrike">
                          <a:solidFill>
                            <a:srgbClr val="000000"/>
                          </a:solidFill>
                          <a:effectLst/>
                          <a:latin typeface="Times New Roman" panose="02020603050405020304" pitchFamily="18" charset="0"/>
                        </a:rPr>
                        <a:t> </a:t>
                      </a:r>
                    </a:p>
                  </a:txBody>
                  <a:tcPr marL="5992" marR="5992" marT="5992" marB="0" anchor="ctr">
                    <a:lnL>
                      <a:noFill/>
                    </a:lnL>
                    <a:lnR>
                      <a:noFill/>
                    </a:lnR>
                    <a:lnT>
                      <a:noFill/>
                    </a:lnT>
                    <a:lnB>
                      <a:noFill/>
                    </a:lnB>
                    <a:solidFill>
                      <a:srgbClr val="FFFFFF"/>
                    </a:solidFill>
                  </a:tcPr>
                </a:tc>
                <a:tc gridSpan="26">
                  <a:txBody>
                    <a:bodyPr/>
                    <a:lstStyle/>
                    <a:p>
                      <a:pPr algn="l" fontAlgn="b"/>
                      <a:r>
                        <a:rPr lang="ru-RU" sz="1100" b="0" i="0" u="none" strike="noStrike">
                          <a:solidFill>
                            <a:srgbClr val="000000"/>
                          </a:solidFill>
                          <a:effectLst/>
                          <a:latin typeface="Times New Roman" panose="02020603050405020304" pitchFamily="18" charset="0"/>
                        </a:rPr>
                        <a:t>Кредиторская задолженность на начало года</a:t>
                      </a:r>
                    </a:p>
                  </a:txBody>
                  <a:tcPr marL="5992" marR="5992" marT="5992"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b"/>
                      <a:endParaRPr lang="ru-RU" sz="1400" b="0" i="0" u="none" strike="noStrike">
                        <a:solidFill>
                          <a:srgbClr val="000000"/>
                        </a:solidFill>
                        <a:effectLst/>
                        <a:latin typeface="Times New Roman" panose="02020603050405020304" pitchFamily="18" charset="0"/>
                      </a:endParaRPr>
                    </a:p>
                  </a:txBody>
                  <a:tcPr marL="7989" marR="7989" marT="79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4">
                  <a:txBody>
                    <a:bodyPr/>
                    <a:lstStyle/>
                    <a:p>
                      <a:pPr algn="ctr" fontAlgn="b"/>
                      <a:r>
                        <a:rPr lang="ru-RU" sz="1100" b="0" i="0" u="none" strike="noStrike">
                          <a:solidFill>
                            <a:srgbClr val="000000"/>
                          </a:solidFill>
                          <a:effectLst/>
                          <a:latin typeface="Times New Roman" panose="02020603050405020304" pitchFamily="18" charset="0"/>
                        </a:rPr>
                        <a:t>0200</a:t>
                      </a:r>
                    </a:p>
                  </a:txBody>
                  <a:tcPr marL="5992" marR="5992" marT="599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pPr algn="ctr" fontAlgn="ctr"/>
                      <a:endParaRPr lang="ru-RU" sz="1400" b="1"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9">
                  <a:txBody>
                    <a:bodyPr/>
                    <a:lstStyle/>
                    <a:p>
                      <a:pPr algn="ctr" fontAlgn="ctr"/>
                      <a:endParaRPr lang="ru-RU" sz="1400" b="1" i="0" u="none" strike="noStrike" dirty="0">
                        <a:solidFill>
                          <a:schemeClr val="accent1">
                            <a:lumMod val="75000"/>
                          </a:schemeClr>
                        </a:solidFill>
                        <a:effectLst/>
                        <a:latin typeface="Times New Roman" panose="02020603050405020304" pitchFamily="18" charset="0"/>
                      </a:endParaRP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1"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100" b="1" i="0" u="none" strike="noStrike" dirty="0" smtClean="0">
                          <a:solidFill>
                            <a:srgbClr val="000000"/>
                          </a:solidFill>
                          <a:effectLst/>
                          <a:latin typeface="Times New Roman" panose="02020603050405020304" pitchFamily="18" charset="0"/>
                        </a:rPr>
                        <a:t>-</a:t>
                      </a:r>
                      <a:r>
                        <a:rPr lang="ru-RU" sz="1100" b="1" i="0" u="none" strike="noStrike" dirty="0">
                          <a:solidFill>
                            <a:srgbClr val="000000"/>
                          </a:solidFill>
                          <a:effectLst/>
                          <a:latin typeface="Times New Roman" panose="02020603050405020304" pitchFamily="18" charset="0"/>
                        </a:rPr>
                        <a:t> </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1" i="0" u="none" strike="noStrike" dirty="0">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8">
                  <a:txBody>
                    <a:bodyPr/>
                    <a:lstStyle/>
                    <a:p>
                      <a:pPr algn="ctr" fontAlgn="ctr"/>
                      <a:r>
                        <a:rPr lang="ru-RU" sz="1100" b="1" i="0" u="none" strike="noStrike" dirty="0" smtClean="0">
                          <a:solidFill>
                            <a:srgbClr val="000000"/>
                          </a:solidFill>
                          <a:effectLst/>
                          <a:latin typeface="Times New Roman" panose="02020603050405020304" pitchFamily="18" charset="0"/>
                        </a:rPr>
                        <a:t>-</a:t>
                      </a:r>
                      <a:r>
                        <a:rPr lang="ru-RU" sz="1100" b="1" i="0" u="none" strike="noStrike" dirty="0">
                          <a:solidFill>
                            <a:srgbClr val="000000"/>
                          </a:solidFill>
                          <a:effectLst/>
                          <a:latin typeface="Times New Roman" panose="02020603050405020304" pitchFamily="18" charset="0"/>
                        </a:rPr>
                        <a:t> </a:t>
                      </a:r>
                    </a:p>
                  </a:txBody>
                  <a:tcPr marL="5992" marR="5992" marT="599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781231074"/>
                  </a:ext>
                </a:extLst>
              </a:tr>
              <a:tr h="181893">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6">
                  <a:txBody>
                    <a:bodyPr/>
                    <a:lstStyle/>
                    <a:p>
                      <a:pPr algn="l" fontAlgn="b"/>
                      <a:r>
                        <a:rPr lang="ru-RU" sz="1100" b="1" i="0" u="none" strike="noStrike" dirty="0">
                          <a:solidFill>
                            <a:srgbClr val="000000"/>
                          </a:solidFill>
                          <a:effectLst/>
                          <a:latin typeface="Arial" panose="020B0604020202020204" pitchFamily="34" charset="0"/>
                          <a:cs typeface="Arial" panose="020B0604020202020204" pitchFamily="34" charset="0"/>
                        </a:rPr>
                        <a:t>Доходы от собственности</a:t>
                      </a:r>
                    </a:p>
                  </a:txBody>
                  <a:tcPr marL="5992" marR="5992" marT="5992"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b"/>
                      <a:endParaRPr lang="ru-RU" sz="1400" b="1" i="0" u="none" strike="noStrike" dirty="0">
                        <a:solidFill>
                          <a:srgbClr val="000000"/>
                        </a:solidFill>
                        <a:effectLst/>
                        <a:latin typeface="Times New Roman" panose="02020603050405020304" pitchFamily="18" charset="0"/>
                      </a:endParaRPr>
                    </a:p>
                  </a:txBody>
                  <a:tcPr marL="7989" marR="7989" marT="79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4">
                  <a:txBody>
                    <a:bodyPr/>
                    <a:lstStyle/>
                    <a:p>
                      <a:pPr algn="ctr" fontAlgn="b"/>
                      <a:r>
                        <a:rPr lang="ru-RU" sz="1100" b="1" i="0" u="none" strike="noStrike" dirty="0">
                          <a:solidFill>
                            <a:srgbClr val="000000"/>
                          </a:solidFill>
                          <a:effectLst/>
                          <a:latin typeface="Arial" panose="020B0604020202020204" pitchFamily="34" charset="0"/>
                          <a:cs typeface="Arial" panose="020B0604020202020204" pitchFamily="34" charset="0"/>
                        </a:rPr>
                        <a:t>0300</a:t>
                      </a:r>
                    </a:p>
                  </a:txBody>
                  <a:tcPr marL="5992" marR="5992" marT="599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400" b="1" i="0" u="none" strike="noStrike" kern="1200" dirty="0">
                          <a:solidFill>
                            <a:schemeClr val="accent1">
                              <a:lumMod val="75000"/>
                            </a:schemeClr>
                          </a:solidFill>
                          <a:effectLst/>
                          <a:latin typeface="Times New Roman" panose="02020603050405020304" pitchFamily="18" charset="0"/>
                          <a:ea typeface="+mn-ea"/>
                          <a:cs typeface="+mn-cs"/>
                        </a:rPr>
                        <a:t> </a:t>
                      </a:r>
                      <a:r>
                        <a:rPr lang="ru-RU" sz="1400" b="1" i="0" u="none" strike="noStrike" kern="1200" dirty="0" smtClean="0">
                          <a:solidFill>
                            <a:schemeClr val="accent1">
                              <a:lumMod val="75000"/>
                            </a:schemeClr>
                          </a:solidFill>
                          <a:effectLst/>
                          <a:latin typeface="Times New Roman" panose="02020603050405020304" pitchFamily="18" charset="0"/>
                          <a:ea typeface="+mn-ea"/>
                          <a:cs typeface="+mn-cs"/>
                        </a:rPr>
                        <a:t>7000</a:t>
                      </a:r>
                      <a:endParaRPr lang="ru-RU" sz="1400" b="1" i="0" u="none" strike="noStrike" kern="1200" dirty="0">
                        <a:solidFill>
                          <a:schemeClr val="accent1">
                            <a:lumMod val="75000"/>
                          </a:schemeClr>
                        </a:solidFill>
                        <a:effectLst/>
                        <a:latin typeface="Times New Roman" panose="02020603050405020304" pitchFamily="18" charset="0"/>
                        <a:ea typeface="+mn-ea"/>
                        <a:cs typeface="+mn-cs"/>
                      </a:endParaRP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400" b="1" i="0" u="none" strike="noStrike" kern="1200" dirty="0">
                          <a:solidFill>
                            <a:schemeClr val="accent1">
                              <a:lumMod val="75000"/>
                            </a:schemeClr>
                          </a:solidFill>
                          <a:effectLst/>
                          <a:latin typeface="Times New Roman" panose="02020603050405020304" pitchFamily="18" charset="0"/>
                          <a:ea typeface="+mn-ea"/>
                          <a:cs typeface="+mn-cs"/>
                        </a:rPr>
                        <a:t> </a:t>
                      </a:r>
                      <a:r>
                        <a:rPr lang="ru-RU" sz="1400" b="1" i="0" u="none" strike="noStrike" kern="1200" dirty="0" smtClean="0">
                          <a:solidFill>
                            <a:schemeClr val="accent1">
                              <a:lumMod val="75000"/>
                            </a:schemeClr>
                          </a:solidFill>
                          <a:effectLst/>
                          <a:latin typeface="Times New Roman" panose="02020603050405020304" pitchFamily="18" charset="0"/>
                          <a:ea typeface="+mn-ea"/>
                          <a:cs typeface="+mn-cs"/>
                        </a:rPr>
                        <a:t>7600</a:t>
                      </a:r>
                      <a:endParaRPr lang="ru-RU" sz="1400" b="1" i="0" u="none" strike="noStrike" kern="1200" dirty="0">
                        <a:solidFill>
                          <a:schemeClr val="accent1">
                            <a:lumMod val="75000"/>
                          </a:schemeClr>
                        </a:solidFill>
                        <a:effectLst/>
                        <a:latin typeface="Times New Roman" panose="02020603050405020304" pitchFamily="18" charset="0"/>
                        <a:ea typeface="+mn-ea"/>
                        <a:cs typeface="+mn-cs"/>
                      </a:endParaRP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dirty="0">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8">
                  <a:txBody>
                    <a:bodyPr/>
                    <a:lstStyle/>
                    <a:p>
                      <a:pPr algn="ctr" fontAlgn="ctr"/>
                      <a:r>
                        <a:rPr lang="ru-RU" sz="1400" b="1" i="0" u="none" strike="noStrike" kern="1200" dirty="0">
                          <a:solidFill>
                            <a:schemeClr val="accent1">
                              <a:lumMod val="75000"/>
                            </a:schemeClr>
                          </a:solidFill>
                          <a:effectLst/>
                          <a:latin typeface="Times New Roman" panose="02020603050405020304" pitchFamily="18" charset="0"/>
                          <a:ea typeface="+mn-ea"/>
                          <a:cs typeface="+mn-cs"/>
                        </a:rPr>
                        <a:t> </a:t>
                      </a:r>
                      <a:r>
                        <a:rPr lang="ru-RU" sz="1400" b="1" i="0" u="none" strike="noStrike" kern="1200" dirty="0" smtClean="0">
                          <a:solidFill>
                            <a:schemeClr val="accent1">
                              <a:lumMod val="75000"/>
                            </a:schemeClr>
                          </a:solidFill>
                          <a:effectLst/>
                          <a:latin typeface="Times New Roman" panose="02020603050405020304" pitchFamily="18" charset="0"/>
                          <a:ea typeface="+mn-ea"/>
                          <a:cs typeface="+mn-cs"/>
                        </a:rPr>
                        <a:t>8000</a:t>
                      </a:r>
                      <a:endParaRPr lang="ru-RU" sz="1400" b="1" i="0" u="none" strike="noStrike" kern="1200" dirty="0">
                        <a:solidFill>
                          <a:schemeClr val="accent1">
                            <a:lumMod val="75000"/>
                          </a:schemeClr>
                        </a:solidFill>
                        <a:effectLst/>
                        <a:latin typeface="Times New Roman" panose="02020603050405020304" pitchFamily="18" charset="0"/>
                        <a:ea typeface="+mn-ea"/>
                        <a:cs typeface="+mn-cs"/>
                      </a:endParaRPr>
                    </a:p>
                  </a:txBody>
                  <a:tcPr marL="5992" marR="5992" marT="599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077307186"/>
                  </a:ext>
                </a:extLst>
              </a:tr>
              <a:tr h="190161">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6">
                  <a:txBody>
                    <a:bodyPr/>
                    <a:lstStyle/>
                    <a:p>
                      <a:pPr algn="l" fontAlgn="b"/>
                      <a:r>
                        <a:rPr lang="ru-RU" sz="1100" b="0" i="0" u="none" strike="noStrike" dirty="0">
                          <a:solidFill>
                            <a:srgbClr val="000000"/>
                          </a:solidFill>
                          <a:effectLst/>
                          <a:latin typeface="Times New Roman" panose="02020603050405020304" pitchFamily="18" charset="0"/>
                        </a:rPr>
                        <a:t>Дебиторская задолженность на конец года</a:t>
                      </a:r>
                    </a:p>
                  </a:txBody>
                  <a:tcPr marL="5992" marR="5992" marT="5992"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b"/>
                      <a:endParaRPr lang="ru-RU" sz="1400" b="0" i="0" u="none" strike="noStrike" dirty="0">
                        <a:solidFill>
                          <a:srgbClr val="000000"/>
                        </a:solidFill>
                        <a:effectLst/>
                        <a:latin typeface="Times New Roman" panose="02020603050405020304" pitchFamily="18" charset="0"/>
                      </a:endParaRPr>
                    </a:p>
                  </a:txBody>
                  <a:tcPr marL="7989" marR="7989" marT="79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4">
                  <a:txBody>
                    <a:bodyPr/>
                    <a:lstStyle/>
                    <a:p>
                      <a:pPr algn="ctr" fontAlgn="b"/>
                      <a:r>
                        <a:rPr lang="ru-RU" sz="1100" b="0" i="0" u="none" strike="noStrike" dirty="0">
                          <a:solidFill>
                            <a:srgbClr val="000000"/>
                          </a:solidFill>
                          <a:effectLst/>
                          <a:latin typeface="Times New Roman" panose="02020603050405020304" pitchFamily="18" charset="0"/>
                        </a:rPr>
                        <a:t>0400</a:t>
                      </a:r>
                    </a:p>
                  </a:txBody>
                  <a:tcPr marL="5992" marR="5992" marT="599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100" b="0" i="0" u="none" strike="noStrike">
                          <a:solidFill>
                            <a:srgbClr val="000000"/>
                          </a:solidFill>
                          <a:effectLst/>
                          <a:latin typeface="Times New Roman" panose="02020603050405020304" pitchFamily="18" charset="0"/>
                        </a:rPr>
                        <a:t> </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100" b="0" i="0" u="none" strike="noStrike">
                          <a:solidFill>
                            <a:srgbClr val="000000"/>
                          </a:solidFill>
                          <a:effectLst/>
                          <a:latin typeface="Times New Roman" panose="02020603050405020304" pitchFamily="18" charset="0"/>
                        </a:rPr>
                        <a:t> </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dirty="0">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8">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200496128"/>
                  </a:ext>
                </a:extLst>
              </a:tr>
              <a:tr h="166172">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6">
                  <a:txBody>
                    <a:bodyPr/>
                    <a:lstStyle/>
                    <a:p>
                      <a:pPr algn="l" fontAlgn="b"/>
                      <a:r>
                        <a:rPr lang="ru-RU" sz="1100" b="0" i="0" u="none" strike="noStrike" dirty="0">
                          <a:solidFill>
                            <a:srgbClr val="000000"/>
                          </a:solidFill>
                          <a:effectLst/>
                          <a:latin typeface="Times New Roman" panose="02020603050405020304" pitchFamily="18" charset="0"/>
                        </a:rPr>
                        <a:t>Кредиторская задолженность на конец года</a:t>
                      </a:r>
                    </a:p>
                  </a:txBody>
                  <a:tcPr marL="5992" marR="5992" marT="5992"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b"/>
                      <a:endParaRPr lang="ru-RU" sz="1400" b="0" i="0" u="none" strike="noStrike">
                        <a:solidFill>
                          <a:srgbClr val="000000"/>
                        </a:solidFill>
                        <a:effectLst/>
                        <a:latin typeface="Times New Roman" panose="02020603050405020304" pitchFamily="18" charset="0"/>
                      </a:endParaRPr>
                    </a:p>
                  </a:txBody>
                  <a:tcPr marL="7989" marR="7989" marT="79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4">
                  <a:txBody>
                    <a:bodyPr/>
                    <a:lstStyle/>
                    <a:p>
                      <a:pPr algn="ctr" fontAlgn="b"/>
                      <a:r>
                        <a:rPr lang="ru-RU" sz="1100" b="0" i="0" u="none" strike="noStrike">
                          <a:solidFill>
                            <a:srgbClr val="000000"/>
                          </a:solidFill>
                          <a:effectLst/>
                          <a:latin typeface="Times New Roman" panose="02020603050405020304" pitchFamily="18" charset="0"/>
                        </a:rPr>
                        <a:t>0500</a:t>
                      </a:r>
                    </a:p>
                  </a:txBody>
                  <a:tcPr marL="5992" marR="5992" marT="599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100" b="0" i="0" u="none" strike="noStrike">
                          <a:solidFill>
                            <a:srgbClr val="000000"/>
                          </a:solidFill>
                          <a:effectLst/>
                          <a:latin typeface="Times New Roman" panose="02020603050405020304" pitchFamily="18" charset="0"/>
                        </a:rPr>
                        <a:t> </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100" b="0" i="0" u="none" strike="noStrike">
                          <a:solidFill>
                            <a:srgbClr val="000000"/>
                          </a:solidFill>
                          <a:effectLst/>
                          <a:latin typeface="Times New Roman" panose="02020603050405020304" pitchFamily="18" charset="0"/>
                        </a:rPr>
                        <a:t> </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dirty="0">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8">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088037839"/>
                  </a:ext>
                </a:extLst>
              </a:tr>
              <a:tr h="486521">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6">
                  <a:txBody>
                    <a:bodyPr/>
                    <a:lstStyle/>
                    <a:p>
                      <a:pPr algn="l" fontAlgn="b"/>
                      <a:r>
                        <a:rPr lang="ru-RU" sz="1100" b="1" i="0" u="none" strike="noStrike" dirty="0">
                          <a:solidFill>
                            <a:srgbClr val="000000"/>
                          </a:solidFill>
                          <a:effectLst/>
                          <a:latin typeface="Arial" panose="020B0604020202020204" pitchFamily="34" charset="0"/>
                          <a:cs typeface="Arial" panose="020B0604020202020204" pitchFamily="34" charset="0"/>
                        </a:rPr>
                        <a:t>Итого планируемых поступлений доходов от собственности </a:t>
                      </a:r>
                      <a:br>
                        <a:rPr lang="ru-RU" sz="1100" b="1" i="0" u="none" strike="noStrike" dirty="0">
                          <a:solidFill>
                            <a:srgbClr val="000000"/>
                          </a:solidFill>
                          <a:effectLst/>
                          <a:latin typeface="Arial" panose="020B0604020202020204" pitchFamily="34" charset="0"/>
                          <a:cs typeface="Arial" panose="020B0604020202020204" pitchFamily="34" charset="0"/>
                        </a:rPr>
                      </a:br>
                      <a:r>
                        <a:rPr lang="ru-RU" sz="1100" b="1" i="0" u="none" strike="noStrike" dirty="0">
                          <a:solidFill>
                            <a:srgbClr val="000000"/>
                          </a:solidFill>
                          <a:effectLst/>
                          <a:latin typeface="Arial" panose="020B0604020202020204" pitchFamily="34" charset="0"/>
                          <a:cs typeface="Arial" panose="020B0604020202020204" pitchFamily="34" charset="0"/>
                        </a:rPr>
                        <a:t>(стр. 0300 + стр. 0100 - стр. 0200 - стр. 0400 + стр. 0500)</a:t>
                      </a:r>
                    </a:p>
                  </a:txBody>
                  <a:tcPr marL="5992" marR="5992" marT="5992"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b"/>
                      <a:endParaRPr lang="ru-RU" sz="1400" b="0" i="0" u="none" strike="noStrike" dirty="0">
                        <a:solidFill>
                          <a:srgbClr val="000000"/>
                        </a:solidFill>
                        <a:effectLst/>
                        <a:latin typeface="Arial" panose="020B0604020202020204" pitchFamily="34" charset="0"/>
                        <a:cs typeface="Arial" panose="020B0604020202020204" pitchFamily="34" charset="0"/>
                      </a:endParaRPr>
                    </a:p>
                  </a:txBody>
                  <a:tcPr marL="7989" marR="7989" marT="79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4">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9000</a:t>
                      </a:r>
                    </a:p>
                  </a:txBody>
                  <a:tcPr marL="5992" marR="5992" marT="599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600" b="1" i="0" u="none" strike="noStrike" dirty="0" smtClean="0">
                          <a:solidFill>
                            <a:schemeClr val="accent5">
                              <a:lumMod val="75000"/>
                            </a:schemeClr>
                          </a:solidFill>
                          <a:effectLst/>
                          <a:latin typeface="Times New Roman" panose="02020603050405020304" pitchFamily="18" charset="0"/>
                        </a:rPr>
                        <a:t>7000</a:t>
                      </a:r>
                      <a:r>
                        <a:rPr lang="ru-RU" sz="1600" b="1" i="0" u="none" strike="noStrike" dirty="0">
                          <a:solidFill>
                            <a:schemeClr val="accent5">
                              <a:lumMod val="75000"/>
                            </a:schemeClr>
                          </a:solidFill>
                          <a:effectLst/>
                          <a:latin typeface="Times New Roman" panose="02020603050405020304" pitchFamily="18" charset="0"/>
                        </a:rPr>
                        <a:t> </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600" b="1" i="0" u="none" strike="noStrike" dirty="0">
                          <a:solidFill>
                            <a:schemeClr val="accent5">
                              <a:lumMod val="75000"/>
                            </a:schemeClr>
                          </a:solidFill>
                          <a:effectLst/>
                          <a:latin typeface="Times New Roman" panose="02020603050405020304" pitchFamily="18" charset="0"/>
                        </a:rPr>
                        <a:t> </a:t>
                      </a:r>
                      <a:r>
                        <a:rPr lang="ru-RU" sz="1600" b="1" i="0" u="none" strike="noStrike" dirty="0" smtClean="0">
                          <a:solidFill>
                            <a:schemeClr val="accent5">
                              <a:lumMod val="75000"/>
                            </a:schemeClr>
                          </a:solidFill>
                          <a:effectLst/>
                          <a:latin typeface="Times New Roman" panose="02020603050405020304" pitchFamily="18" charset="0"/>
                        </a:rPr>
                        <a:t>7600</a:t>
                      </a:r>
                      <a:endParaRPr lang="ru-RU" sz="1600" b="1" i="0" u="none" strike="noStrike" dirty="0">
                        <a:solidFill>
                          <a:schemeClr val="accent5">
                            <a:lumMod val="75000"/>
                          </a:schemeClr>
                        </a:solidFill>
                        <a:effectLst/>
                        <a:latin typeface="Times New Roman" panose="02020603050405020304" pitchFamily="18" charset="0"/>
                      </a:endParaRP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dirty="0">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8">
                  <a:txBody>
                    <a:bodyPr/>
                    <a:lstStyle/>
                    <a:p>
                      <a:pPr algn="ctr" fontAlgn="ctr"/>
                      <a:r>
                        <a:rPr lang="ru-RU" sz="1600" b="1" i="0" u="none" strike="noStrike" dirty="0" smtClean="0">
                          <a:solidFill>
                            <a:schemeClr val="accent5">
                              <a:lumMod val="75000"/>
                            </a:schemeClr>
                          </a:solidFill>
                          <a:effectLst/>
                          <a:latin typeface="Times New Roman" panose="02020603050405020304" pitchFamily="18" charset="0"/>
                        </a:rPr>
                        <a:t>8000</a:t>
                      </a:r>
                      <a:r>
                        <a:rPr lang="ru-RU" sz="1600" b="1" i="0" u="none" strike="noStrike" dirty="0">
                          <a:solidFill>
                            <a:schemeClr val="accent5">
                              <a:lumMod val="75000"/>
                            </a:schemeClr>
                          </a:solidFill>
                          <a:effectLst/>
                          <a:latin typeface="Times New Roman" panose="02020603050405020304" pitchFamily="18" charset="0"/>
                        </a:rPr>
                        <a:t> </a:t>
                      </a:r>
                    </a:p>
                  </a:txBody>
                  <a:tcPr marL="5992" marR="5992" marT="599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950445687"/>
                  </a:ext>
                </a:extLst>
              </a:tr>
              <a:tr h="166172">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r" fontAlgn="ctr"/>
                      <a:r>
                        <a:rPr lang="ru-RU" sz="600" b="1"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6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gridSpan="2">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gridSpan="2">
                  <a:txBody>
                    <a:bodyPr/>
                    <a:lstStyle/>
                    <a:p>
                      <a:pPr algn="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pPr algn="ctr" fontAlgn="b"/>
                      <a:endParaRPr lang="ru-RU" sz="1400" b="0" i="0" u="none" strike="noStrike" dirty="0">
                        <a:solidFill>
                          <a:srgbClr val="000000"/>
                        </a:solidFill>
                        <a:effectLst/>
                        <a:latin typeface="Times New Roman" panose="02020603050405020304" pitchFamily="18" charset="0"/>
                      </a:endParaRPr>
                    </a:p>
                  </a:txBody>
                  <a:tcPr marL="7989" marR="7989" marT="7989"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b"/>
                      <a:r>
                        <a:rPr lang="ru-RU" sz="1100" b="0" i="0" u="none" strike="noStrike" dirty="0">
                          <a:solidFill>
                            <a:srgbClr val="000000"/>
                          </a:solidFill>
                          <a:effectLst/>
                          <a:latin typeface="Times New Roman" panose="02020603050405020304" pitchFamily="18" charset="0"/>
                        </a:rPr>
                        <a:t> </a:t>
                      </a:r>
                    </a:p>
                  </a:txBody>
                  <a:tcPr marL="5992" marR="5992" marT="599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b"/>
                      <a:r>
                        <a:rPr lang="ru-RU" sz="1100" b="0" i="0" u="none" strike="noStrike">
                          <a:solidFill>
                            <a:srgbClr val="000000"/>
                          </a:solidFill>
                          <a:effectLst/>
                          <a:latin typeface="Times New Roman" panose="02020603050405020304" pitchFamily="18" charset="0"/>
                        </a:rPr>
                        <a:t> </a:t>
                      </a:r>
                    </a:p>
                  </a:txBody>
                  <a:tcPr marL="5992" marR="5992" marT="599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gridSpan="2">
                  <a:txBody>
                    <a:bodyPr/>
                    <a:lstStyle/>
                    <a:p>
                      <a:pPr algn="ctr" fontAlgn="b"/>
                      <a:r>
                        <a:rPr lang="ru-RU" sz="1100" b="0" i="0" u="none" strike="noStrike" dirty="0">
                          <a:solidFill>
                            <a:srgbClr val="000000"/>
                          </a:solidFill>
                          <a:effectLst/>
                          <a:latin typeface="Times New Roman" panose="02020603050405020304" pitchFamily="18" charset="0"/>
                        </a:rPr>
                        <a:t> </a:t>
                      </a:r>
                    </a:p>
                  </a:txBody>
                  <a:tcPr marL="5992" marR="5992" marT="599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hMerge="1">
                  <a:txBody>
                    <a:bodyPr/>
                    <a:lstStyle/>
                    <a:p>
                      <a:pPr algn="ctr" fontAlgn="ctr"/>
                      <a:endParaRPr lang="ru-RU" sz="1400" b="0" i="0" u="none" strike="noStrike" dirty="0">
                        <a:solidFill>
                          <a:srgbClr val="000000"/>
                        </a:solidFill>
                        <a:effectLst/>
                        <a:latin typeface="Times New Roman" panose="02020603050405020304" pitchFamily="18" charset="0"/>
                      </a:endParaRPr>
                    </a:p>
                  </a:txBody>
                  <a:tcPr marL="7989" marR="7989" marT="7989"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gridSpan="2">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hMerge="1">
                  <a:txBody>
                    <a:bodyPr/>
                    <a:lstStyle/>
                    <a:p>
                      <a:pPr algn="ctr" fontAlgn="ctr"/>
                      <a:endParaRPr lang="ru-RU" sz="1400" b="0" i="0" u="none" strike="noStrike" dirty="0">
                        <a:solidFill>
                          <a:srgbClr val="000000"/>
                        </a:solidFill>
                        <a:effectLst/>
                        <a:latin typeface="Times New Roman" panose="02020603050405020304" pitchFamily="18" charset="0"/>
                      </a:endParaRPr>
                    </a:p>
                  </a:txBody>
                  <a:tcPr marL="7989" marR="7989" marT="7989"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gridSpan="2">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hMerge="1">
                  <a:txBody>
                    <a:bodyPr/>
                    <a:lstStyle/>
                    <a:p>
                      <a:pPr algn="ctr" fontAlgn="ctr"/>
                      <a:endParaRPr lang="ru-RU" sz="1400" b="0" i="0" u="none" strike="noStrike" dirty="0">
                        <a:solidFill>
                          <a:srgbClr val="000000"/>
                        </a:solidFill>
                        <a:effectLst/>
                        <a:latin typeface="Times New Roman" panose="02020603050405020304" pitchFamily="18" charset="0"/>
                      </a:endParaRPr>
                    </a:p>
                  </a:txBody>
                  <a:tcPr marL="7989" marR="7989" marT="7989"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600" b="0" i="0" u="none" strike="noStrike">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600" b="0" i="0" u="none" strike="noStrike">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600" b="0" i="0" u="none" strike="noStrike">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4211617931"/>
                  </a:ext>
                </a:extLst>
              </a:tr>
              <a:tr h="165358">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56">
                  <a:txBody>
                    <a:bodyPr/>
                    <a:lstStyle/>
                    <a:p>
                      <a:pPr algn="l" fontAlgn="b"/>
                      <a:endParaRPr lang="ru-RU" sz="900" b="0" i="0" u="none" strike="noStrike" dirty="0">
                        <a:solidFill>
                          <a:srgbClr val="000000"/>
                        </a:solidFill>
                        <a:effectLst/>
                        <a:latin typeface="Times New Roman" panose="02020603050405020304" pitchFamily="18" charset="0"/>
                      </a:endParaRPr>
                    </a:p>
                  </a:txBody>
                  <a:tcPr marL="5992" marR="5992" marT="599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617205296"/>
                  </a:ext>
                </a:extLst>
              </a:tr>
              <a:tr h="293681">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56">
                  <a:txBody>
                    <a:bodyPr/>
                    <a:lstStyle/>
                    <a:p>
                      <a:pPr algn="l" fontAlgn="b"/>
                      <a:endParaRPr lang="ru-RU" sz="900" b="0" i="0" u="none" strike="noStrike" dirty="0">
                        <a:solidFill>
                          <a:srgbClr val="000000"/>
                        </a:solidFill>
                        <a:effectLst/>
                        <a:latin typeface="Times New Roman" panose="02020603050405020304" pitchFamily="18" charset="0"/>
                      </a:endParaRPr>
                    </a:p>
                  </a:txBody>
                  <a:tcPr marL="5992" marR="5992" marT="599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901213797"/>
                  </a:ext>
                </a:extLst>
              </a:tr>
            </a:tbl>
          </a:graphicData>
        </a:graphic>
      </p:graphicFrame>
      <p:sp>
        <p:nvSpPr>
          <p:cNvPr id="16" name="Прямоугольник 15"/>
          <p:cNvSpPr/>
          <p:nvPr/>
        </p:nvSpPr>
        <p:spPr>
          <a:xfrm>
            <a:off x="4141977" y="5013176"/>
            <a:ext cx="4998027" cy="436467"/>
          </a:xfrm>
          <a:prstGeom prst="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Выноска со стрелкой вниз 3"/>
          <p:cNvSpPr/>
          <p:nvPr/>
        </p:nvSpPr>
        <p:spPr>
          <a:xfrm>
            <a:off x="179512" y="116632"/>
            <a:ext cx="3312368" cy="1224136"/>
          </a:xfrm>
          <a:prstGeom prst="downArrowCallout">
            <a:avLst/>
          </a:prstGeom>
          <a:solidFill>
            <a:srgbClr val="D6F3FA"/>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Утвержденные в 2022 году показатели Плана на 2023 год</a:t>
            </a:r>
            <a:endParaRPr kumimoji="0" lang="ru-RU" sz="1800" b="0" i="0" u="none" strike="noStrike" kern="1200" cap="none" spc="0" normalizeH="0" baseline="0" noProof="0" dirty="0">
              <a:ln>
                <a:noFill/>
              </a:ln>
              <a:solidFill>
                <a:srgbClr val="FF0000"/>
              </a:solidFill>
              <a:effectLst/>
              <a:uLnTx/>
              <a:uFillTx/>
              <a:latin typeface="Calibri"/>
              <a:ea typeface="+mn-ea"/>
              <a:cs typeface="+mn-cs"/>
            </a:endParaRPr>
          </a:p>
        </p:txBody>
      </p:sp>
    </p:spTree>
    <p:extLst>
      <p:ext uri="{BB962C8B-B14F-4D97-AF65-F5344CB8AC3E}">
        <p14:creationId xmlns:p14="http://schemas.microsoft.com/office/powerpoint/2010/main" val="205755283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nvPr>
        </p:nvGraphicFramePr>
        <p:xfrm>
          <a:off x="4891" y="-27384"/>
          <a:ext cx="9180322" cy="5107888"/>
        </p:xfrm>
        <a:graphic>
          <a:graphicData uri="http://schemas.openxmlformats.org/drawingml/2006/table">
            <a:tbl>
              <a:tblPr/>
              <a:tblGrid>
                <a:gridCol w="58070">
                  <a:extLst>
                    <a:ext uri="{9D8B030D-6E8A-4147-A177-3AD203B41FA5}">
                      <a16:colId xmlns:a16="http://schemas.microsoft.com/office/drawing/2014/main" val="3911840910"/>
                    </a:ext>
                  </a:extLst>
                </a:gridCol>
                <a:gridCol w="116144">
                  <a:extLst>
                    <a:ext uri="{9D8B030D-6E8A-4147-A177-3AD203B41FA5}">
                      <a16:colId xmlns:a16="http://schemas.microsoft.com/office/drawing/2014/main" val="1005717543"/>
                    </a:ext>
                  </a:extLst>
                </a:gridCol>
                <a:gridCol w="116144">
                  <a:extLst>
                    <a:ext uri="{9D8B030D-6E8A-4147-A177-3AD203B41FA5}">
                      <a16:colId xmlns:a16="http://schemas.microsoft.com/office/drawing/2014/main" val="1517459650"/>
                    </a:ext>
                  </a:extLst>
                </a:gridCol>
                <a:gridCol w="65980">
                  <a:extLst>
                    <a:ext uri="{9D8B030D-6E8A-4147-A177-3AD203B41FA5}">
                      <a16:colId xmlns:a16="http://schemas.microsoft.com/office/drawing/2014/main" val="3302361742"/>
                    </a:ext>
                  </a:extLst>
                </a:gridCol>
                <a:gridCol w="50164">
                  <a:extLst>
                    <a:ext uri="{9D8B030D-6E8A-4147-A177-3AD203B41FA5}">
                      <a16:colId xmlns:a16="http://schemas.microsoft.com/office/drawing/2014/main" val="1910625267"/>
                    </a:ext>
                  </a:extLst>
                </a:gridCol>
                <a:gridCol w="116144">
                  <a:extLst>
                    <a:ext uri="{9D8B030D-6E8A-4147-A177-3AD203B41FA5}">
                      <a16:colId xmlns:a16="http://schemas.microsoft.com/office/drawing/2014/main" val="948553352"/>
                    </a:ext>
                  </a:extLst>
                </a:gridCol>
                <a:gridCol w="116144">
                  <a:extLst>
                    <a:ext uri="{9D8B030D-6E8A-4147-A177-3AD203B41FA5}">
                      <a16:colId xmlns:a16="http://schemas.microsoft.com/office/drawing/2014/main" val="49298444"/>
                    </a:ext>
                  </a:extLst>
                </a:gridCol>
                <a:gridCol w="116144">
                  <a:extLst>
                    <a:ext uri="{9D8B030D-6E8A-4147-A177-3AD203B41FA5}">
                      <a16:colId xmlns:a16="http://schemas.microsoft.com/office/drawing/2014/main" val="3335050978"/>
                    </a:ext>
                  </a:extLst>
                </a:gridCol>
                <a:gridCol w="116144">
                  <a:extLst>
                    <a:ext uri="{9D8B030D-6E8A-4147-A177-3AD203B41FA5}">
                      <a16:colId xmlns:a16="http://schemas.microsoft.com/office/drawing/2014/main" val="256250532"/>
                    </a:ext>
                  </a:extLst>
                </a:gridCol>
                <a:gridCol w="116144">
                  <a:extLst>
                    <a:ext uri="{9D8B030D-6E8A-4147-A177-3AD203B41FA5}">
                      <a16:colId xmlns:a16="http://schemas.microsoft.com/office/drawing/2014/main" val="3720378133"/>
                    </a:ext>
                  </a:extLst>
                </a:gridCol>
                <a:gridCol w="116144">
                  <a:extLst>
                    <a:ext uri="{9D8B030D-6E8A-4147-A177-3AD203B41FA5}">
                      <a16:colId xmlns:a16="http://schemas.microsoft.com/office/drawing/2014/main" val="798501460"/>
                    </a:ext>
                  </a:extLst>
                </a:gridCol>
                <a:gridCol w="232288">
                  <a:extLst>
                    <a:ext uri="{9D8B030D-6E8A-4147-A177-3AD203B41FA5}">
                      <a16:colId xmlns:a16="http://schemas.microsoft.com/office/drawing/2014/main" val="694004115"/>
                    </a:ext>
                  </a:extLst>
                </a:gridCol>
                <a:gridCol w="116144">
                  <a:extLst>
                    <a:ext uri="{9D8B030D-6E8A-4147-A177-3AD203B41FA5}">
                      <a16:colId xmlns:a16="http://schemas.microsoft.com/office/drawing/2014/main" val="1490219722"/>
                    </a:ext>
                  </a:extLst>
                </a:gridCol>
                <a:gridCol w="193572">
                  <a:extLst>
                    <a:ext uri="{9D8B030D-6E8A-4147-A177-3AD203B41FA5}">
                      <a16:colId xmlns:a16="http://schemas.microsoft.com/office/drawing/2014/main" val="3800284070"/>
                    </a:ext>
                  </a:extLst>
                </a:gridCol>
                <a:gridCol w="116144">
                  <a:extLst>
                    <a:ext uri="{9D8B030D-6E8A-4147-A177-3AD203B41FA5}">
                      <a16:colId xmlns:a16="http://schemas.microsoft.com/office/drawing/2014/main" val="1182327109"/>
                    </a:ext>
                  </a:extLst>
                </a:gridCol>
                <a:gridCol w="212931">
                  <a:extLst>
                    <a:ext uri="{9D8B030D-6E8A-4147-A177-3AD203B41FA5}">
                      <a16:colId xmlns:a16="http://schemas.microsoft.com/office/drawing/2014/main" val="2086437821"/>
                    </a:ext>
                  </a:extLst>
                </a:gridCol>
                <a:gridCol w="212931">
                  <a:extLst>
                    <a:ext uri="{9D8B030D-6E8A-4147-A177-3AD203B41FA5}">
                      <a16:colId xmlns:a16="http://schemas.microsoft.com/office/drawing/2014/main" val="3049023516"/>
                    </a:ext>
                  </a:extLst>
                </a:gridCol>
                <a:gridCol w="183894">
                  <a:extLst>
                    <a:ext uri="{9D8B030D-6E8A-4147-A177-3AD203B41FA5}">
                      <a16:colId xmlns:a16="http://schemas.microsoft.com/office/drawing/2014/main" val="1130797754"/>
                    </a:ext>
                  </a:extLst>
                </a:gridCol>
                <a:gridCol w="183894">
                  <a:extLst>
                    <a:ext uri="{9D8B030D-6E8A-4147-A177-3AD203B41FA5}">
                      <a16:colId xmlns:a16="http://schemas.microsoft.com/office/drawing/2014/main" val="408114590"/>
                    </a:ext>
                  </a:extLst>
                </a:gridCol>
                <a:gridCol w="183894">
                  <a:extLst>
                    <a:ext uri="{9D8B030D-6E8A-4147-A177-3AD203B41FA5}">
                      <a16:colId xmlns:a16="http://schemas.microsoft.com/office/drawing/2014/main" val="1033411892"/>
                    </a:ext>
                  </a:extLst>
                </a:gridCol>
                <a:gridCol w="183894">
                  <a:extLst>
                    <a:ext uri="{9D8B030D-6E8A-4147-A177-3AD203B41FA5}">
                      <a16:colId xmlns:a16="http://schemas.microsoft.com/office/drawing/2014/main" val="1469439410"/>
                    </a:ext>
                  </a:extLst>
                </a:gridCol>
                <a:gridCol w="232288">
                  <a:extLst>
                    <a:ext uri="{9D8B030D-6E8A-4147-A177-3AD203B41FA5}">
                      <a16:colId xmlns:a16="http://schemas.microsoft.com/office/drawing/2014/main" val="3530971128"/>
                    </a:ext>
                  </a:extLst>
                </a:gridCol>
                <a:gridCol w="232288">
                  <a:extLst>
                    <a:ext uri="{9D8B030D-6E8A-4147-A177-3AD203B41FA5}">
                      <a16:colId xmlns:a16="http://schemas.microsoft.com/office/drawing/2014/main" val="2823587085"/>
                    </a:ext>
                  </a:extLst>
                </a:gridCol>
                <a:gridCol w="212931">
                  <a:extLst>
                    <a:ext uri="{9D8B030D-6E8A-4147-A177-3AD203B41FA5}">
                      <a16:colId xmlns:a16="http://schemas.microsoft.com/office/drawing/2014/main" val="3784757324"/>
                    </a:ext>
                  </a:extLst>
                </a:gridCol>
                <a:gridCol w="232288">
                  <a:extLst>
                    <a:ext uri="{9D8B030D-6E8A-4147-A177-3AD203B41FA5}">
                      <a16:colId xmlns:a16="http://schemas.microsoft.com/office/drawing/2014/main" val="4063974849"/>
                    </a:ext>
                  </a:extLst>
                </a:gridCol>
                <a:gridCol w="174215">
                  <a:extLst>
                    <a:ext uri="{9D8B030D-6E8A-4147-A177-3AD203B41FA5}">
                      <a16:colId xmlns:a16="http://schemas.microsoft.com/office/drawing/2014/main" val="1481907689"/>
                    </a:ext>
                  </a:extLst>
                </a:gridCol>
                <a:gridCol w="97199">
                  <a:extLst>
                    <a:ext uri="{9D8B030D-6E8A-4147-A177-3AD203B41FA5}">
                      <a16:colId xmlns:a16="http://schemas.microsoft.com/office/drawing/2014/main" val="3238801273"/>
                    </a:ext>
                  </a:extLst>
                </a:gridCol>
                <a:gridCol w="37563">
                  <a:extLst>
                    <a:ext uri="{9D8B030D-6E8A-4147-A177-3AD203B41FA5}">
                      <a16:colId xmlns:a16="http://schemas.microsoft.com/office/drawing/2014/main" val="1833373881"/>
                    </a:ext>
                  </a:extLst>
                </a:gridCol>
                <a:gridCol w="180667">
                  <a:extLst>
                    <a:ext uri="{9D8B030D-6E8A-4147-A177-3AD203B41FA5}">
                      <a16:colId xmlns:a16="http://schemas.microsoft.com/office/drawing/2014/main" val="1380950558"/>
                    </a:ext>
                  </a:extLst>
                </a:gridCol>
                <a:gridCol w="180667">
                  <a:extLst>
                    <a:ext uri="{9D8B030D-6E8A-4147-A177-3AD203B41FA5}">
                      <a16:colId xmlns:a16="http://schemas.microsoft.com/office/drawing/2014/main" val="234797384"/>
                    </a:ext>
                  </a:extLst>
                </a:gridCol>
                <a:gridCol w="152045">
                  <a:extLst>
                    <a:ext uri="{9D8B030D-6E8A-4147-A177-3AD203B41FA5}">
                      <a16:colId xmlns:a16="http://schemas.microsoft.com/office/drawing/2014/main" val="2846935301"/>
                    </a:ext>
                  </a:extLst>
                </a:gridCol>
                <a:gridCol w="37563">
                  <a:extLst>
                    <a:ext uri="{9D8B030D-6E8A-4147-A177-3AD203B41FA5}">
                      <a16:colId xmlns:a16="http://schemas.microsoft.com/office/drawing/2014/main" val="2644948520"/>
                    </a:ext>
                  </a:extLst>
                </a:gridCol>
                <a:gridCol w="183894">
                  <a:extLst>
                    <a:ext uri="{9D8B030D-6E8A-4147-A177-3AD203B41FA5}">
                      <a16:colId xmlns:a16="http://schemas.microsoft.com/office/drawing/2014/main" val="3613619440"/>
                    </a:ext>
                  </a:extLst>
                </a:gridCol>
                <a:gridCol w="183894">
                  <a:extLst>
                    <a:ext uri="{9D8B030D-6E8A-4147-A177-3AD203B41FA5}">
                      <a16:colId xmlns:a16="http://schemas.microsoft.com/office/drawing/2014/main" val="1590706485"/>
                    </a:ext>
                  </a:extLst>
                </a:gridCol>
                <a:gridCol w="183894">
                  <a:extLst>
                    <a:ext uri="{9D8B030D-6E8A-4147-A177-3AD203B41FA5}">
                      <a16:colId xmlns:a16="http://schemas.microsoft.com/office/drawing/2014/main" val="324611483"/>
                    </a:ext>
                  </a:extLst>
                </a:gridCol>
                <a:gridCol w="232288">
                  <a:extLst>
                    <a:ext uri="{9D8B030D-6E8A-4147-A177-3AD203B41FA5}">
                      <a16:colId xmlns:a16="http://schemas.microsoft.com/office/drawing/2014/main" val="2534650261"/>
                    </a:ext>
                  </a:extLst>
                </a:gridCol>
                <a:gridCol w="232288">
                  <a:extLst>
                    <a:ext uri="{9D8B030D-6E8A-4147-A177-3AD203B41FA5}">
                      <a16:colId xmlns:a16="http://schemas.microsoft.com/office/drawing/2014/main" val="2307220016"/>
                    </a:ext>
                  </a:extLst>
                </a:gridCol>
                <a:gridCol w="219382">
                  <a:extLst>
                    <a:ext uri="{9D8B030D-6E8A-4147-A177-3AD203B41FA5}">
                      <a16:colId xmlns:a16="http://schemas.microsoft.com/office/drawing/2014/main" val="1309359322"/>
                    </a:ext>
                  </a:extLst>
                </a:gridCol>
                <a:gridCol w="219382">
                  <a:extLst>
                    <a:ext uri="{9D8B030D-6E8A-4147-A177-3AD203B41FA5}">
                      <a16:colId xmlns:a16="http://schemas.microsoft.com/office/drawing/2014/main" val="3078358343"/>
                    </a:ext>
                  </a:extLst>
                </a:gridCol>
                <a:gridCol w="114972">
                  <a:extLst>
                    <a:ext uri="{9D8B030D-6E8A-4147-A177-3AD203B41FA5}">
                      <a16:colId xmlns:a16="http://schemas.microsoft.com/office/drawing/2014/main" val="2070487707"/>
                    </a:ext>
                  </a:extLst>
                </a:gridCol>
                <a:gridCol w="65696">
                  <a:extLst>
                    <a:ext uri="{9D8B030D-6E8A-4147-A177-3AD203B41FA5}">
                      <a16:colId xmlns:a16="http://schemas.microsoft.com/office/drawing/2014/main" val="3784822835"/>
                    </a:ext>
                  </a:extLst>
                </a:gridCol>
                <a:gridCol w="129048">
                  <a:extLst>
                    <a:ext uri="{9D8B030D-6E8A-4147-A177-3AD203B41FA5}">
                      <a16:colId xmlns:a16="http://schemas.microsoft.com/office/drawing/2014/main" val="3252232231"/>
                    </a:ext>
                  </a:extLst>
                </a:gridCol>
                <a:gridCol w="180667">
                  <a:extLst>
                    <a:ext uri="{9D8B030D-6E8A-4147-A177-3AD203B41FA5}">
                      <a16:colId xmlns:a16="http://schemas.microsoft.com/office/drawing/2014/main" val="3653328906"/>
                    </a:ext>
                  </a:extLst>
                </a:gridCol>
                <a:gridCol w="180667">
                  <a:extLst>
                    <a:ext uri="{9D8B030D-6E8A-4147-A177-3AD203B41FA5}">
                      <a16:colId xmlns:a16="http://schemas.microsoft.com/office/drawing/2014/main" val="234430846"/>
                    </a:ext>
                  </a:extLst>
                </a:gridCol>
                <a:gridCol w="183894">
                  <a:extLst>
                    <a:ext uri="{9D8B030D-6E8A-4147-A177-3AD203B41FA5}">
                      <a16:colId xmlns:a16="http://schemas.microsoft.com/office/drawing/2014/main" val="4087433833"/>
                    </a:ext>
                  </a:extLst>
                </a:gridCol>
                <a:gridCol w="183894">
                  <a:extLst>
                    <a:ext uri="{9D8B030D-6E8A-4147-A177-3AD203B41FA5}">
                      <a16:colId xmlns:a16="http://schemas.microsoft.com/office/drawing/2014/main" val="329070013"/>
                    </a:ext>
                  </a:extLst>
                </a:gridCol>
                <a:gridCol w="183894">
                  <a:extLst>
                    <a:ext uri="{9D8B030D-6E8A-4147-A177-3AD203B41FA5}">
                      <a16:colId xmlns:a16="http://schemas.microsoft.com/office/drawing/2014/main" val="2502988554"/>
                    </a:ext>
                  </a:extLst>
                </a:gridCol>
                <a:gridCol w="183894">
                  <a:extLst>
                    <a:ext uri="{9D8B030D-6E8A-4147-A177-3AD203B41FA5}">
                      <a16:colId xmlns:a16="http://schemas.microsoft.com/office/drawing/2014/main" val="931525489"/>
                    </a:ext>
                  </a:extLst>
                </a:gridCol>
                <a:gridCol w="122389">
                  <a:extLst>
                    <a:ext uri="{9D8B030D-6E8A-4147-A177-3AD203B41FA5}">
                      <a16:colId xmlns:a16="http://schemas.microsoft.com/office/drawing/2014/main" val="1014416866"/>
                    </a:ext>
                  </a:extLst>
                </a:gridCol>
                <a:gridCol w="109899">
                  <a:extLst>
                    <a:ext uri="{9D8B030D-6E8A-4147-A177-3AD203B41FA5}">
                      <a16:colId xmlns:a16="http://schemas.microsoft.com/office/drawing/2014/main" val="4191841188"/>
                    </a:ext>
                  </a:extLst>
                </a:gridCol>
                <a:gridCol w="232288">
                  <a:extLst>
                    <a:ext uri="{9D8B030D-6E8A-4147-A177-3AD203B41FA5}">
                      <a16:colId xmlns:a16="http://schemas.microsoft.com/office/drawing/2014/main" val="245284357"/>
                    </a:ext>
                  </a:extLst>
                </a:gridCol>
                <a:gridCol w="219382">
                  <a:extLst>
                    <a:ext uri="{9D8B030D-6E8A-4147-A177-3AD203B41FA5}">
                      <a16:colId xmlns:a16="http://schemas.microsoft.com/office/drawing/2014/main" val="1067016032"/>
                    </a:ext>
                  </a:extLst>
                </a:gridCol>
                <a:gridCol w="219382">
                  <a:extLst>
                    <a:ext uri="{9D8B030D-6E8A-4147-A177-3AD203B41FA5}">
                      <a16:colId xmlns:a16="http://schemas.microsoft.com/office/drawing/2014/main" val="2392257612"/>
                    </a:ext>
                  </a:extLst>
                </a:gridCol>
                <a:gridCol w="180667">
                  <a:extLst>
                    <a:ext uri="{9D8B030D-6E8A-4147-A177-3AD203B41FA5}">
                      <a16:colId xmlns:a16="http://schemas.microsoft.com/office/drawing/2014/main" val="221873223"/>
                    </a:ext>
                  </a:extLst>
                </a:gridCol>
                <a:gridCol w="180667">
                  <a:extLst>
                    <a:ext uri="{9D8B030D-6E8A-4147-A177-3AD203B41FA5}">
                      <a16:colId xmlns:a16="http://schemas.microsoft.com/office/drawing/2014/main" val="2216230911"/>
                    </a:ext>
                  </a:extLst>
                </a:gridCol>
                <a:gridCol w="180667">
                  <a:extLst>
                    <a:ext uri="{9D8B030D-6E8A-4147-A177-3AD203B41FA5}">
                      <a16:colId xmlns:a16="http://schemas.microsoft.com/office/drawing/2014/main" val="1673995416"/>
                    </a:ext>
                  </a:extLst>
                </a:gridCol>
                <a:gridCol w="180667">
                  <a:extLst>
                    <a:ext uri="{9D8B030D-6E8A-4147-A177-3AD203B41FA5}">
                      <a16:colId xmlns:a16="http://schemas.microsoft.com/office/drawing/2014/main" val="2463946196"/>
                    </a:ext>
                  </a:extLst>
                </a:gridCol>
              </a:tblGrid>
              <a:tr h="322447">
                <a:tc gridSpan="57">
                  <a:txBody>
                    <a:bodyPr/>
                    <a:lstStyle/>
                    <a:p>
                      <a:pPr algn="ctr" fontAlgn="ctr"/>
                      <a:r>
                        <a:rPr lang="ru-RU" sz="600" b="1" i="0" u="none" strike="noStrike" dirty="0">
                          <a:solidFill>
                            <a:srgbClr val="000000"/>
                          </a:solidFill>
                          <a:effectLst/>
                          <a:latin typeface="Times New Roman" panose="02020603050405020304" pitchFamily="18" charset="0"/>
                        </a:rPr>
                        <a:t>Обоснования (расчеты) плановых показателей по поступлениям от приносящей доход деятельности в части доходов от собственности</a:t>
                      </a:r>
                      <a:r>
                        <a:rPr lang="ru-RU" sz="600" b="1" i="0" u="none" strike="noStrike" baseline="30000" dirty="0">
                          <a:solidFill>
                            <a:srgbClr val="000000"/>
                          </a:solidFill>
                          <a:effectLst/>
                          <a:latin typeface="Times New Roman" panose="02020603050405020304" pitchFamily="18" charset="0"/>
                        </a:rPr>
                        <a:t>1</a:t>
                      </a:r>
                      <a:r>
                        <a:rPr lang="ru-RU" sz="600" b="1" i="0" u="none" strike="noStrike" dirty="0">
                          <a:solidFill>
                            <a:srgbClr val="000000"/>
                          </a:solidFill>
                          <a:effectLst/>
                          <a:latin typeface="Times New Roman" panose="02020603050405020304" pitchFamily="18" charset="0"/>
                        </a:rPr>
                        <a:t/>
                      </a:r>
                      <a:br>
                        <a:rPr lang="ru-RU" sz="600" b="1" i="0" u="none" strike="noStrike" dirty="0">
                          <a:solidFill>
                            <a:srgbClr val="000000"/>
                          </a:solidFill>
                          <a:effectLst/>
                          <a:latin typeface="Times New Roman" panose="02020603050405020304" pitchFamily="18" charset="0"/>
                        </a:rPr>
                      </a:br>
                      <a:r>
                        <a:rPr lang="ru-RU" sz="600" b="1" i="0" u="none" strike="noStrike" dirty="0">
                          <a:solidFill>
                            <a:srgbClr val="000000"/>
                          </a:solidFill>
                          <a:effectLst/>
                          <a:latin typeface="Times New Roman" panose="02020603050405020304" pitchFamily="18" charset="0"/>
                        </a:rPr>
                        <a:t>на  20__ год и на плановый период 20__ и 20__ годов </a:t>
                      </a:r>
                    </a:p>
                  </a:txBody>
                  <a:tcPr marL="5992" marR="5992" marT="5992" marB="0" anchor="ctr">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752936432"/>
                  </a:ext>
                </a:extLst>
              </a:tr>
              <a:tr h="148821">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pPr algn="l" fontAlgn="b"/>
                      <a:endParaRPr lang="ru-RU" sz="800" b="0" i="0" u="none" strike="noStrike">
                        <a:solidFill>
                          <a:srgbClr val="000000"/>
                        </a:solidFill>
                        <a:effectLst/>
                        <a:latin typeface="Times New Roman" panose="02020603050405020304" pitchFamily="18" charset="0"/>
                      </a:endParaRPr>
                    </a:p>
                  </a:txBody>
                  <a:tcPr marL="7989" marR="7989" marT="7989"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w="6350" cap="flat" cmpd="sng" algn="ctr">
                      <a:solidFill>
                        <a:srgbClr val="000000"/>
                      </a:solidFill>
                      <a:prstDash val="solid"/>
                      <a:round/>
                      <a:headEnd type="none" w="med" len="med"/>
                      <a:tailEnd type="none" w="med" len="med"/>
                    </a:lnR>
                    <a:lnT>
                      <a:noFill/>
                    </a:lnT>
                    <a:lnB>
                      <a:noFill/>
                    </a:lnB>
                    <a:solidFill>
                      <a:srgbClr val="FFFFFF"/>
                    </a:solidFill>
                  </a:tcPr>
                </a:tc>
                <a:tc gridSpan="5">
                  <a:txBody>
                    <a:bodyPr/>
                    <a:lstStyle/>
                    <a:p>
                      <a:pPr algn="ctr" fontAlgn="b"/>
                      <a:r>
                        <a:rPr lang="ru-RU" sz="600" b="0" i="0" u="none" strike="noStrike">
                          <a:solidFill>
                            <a:srgbClr val="000000"/>
                          </a:solidFill>
                          <a:effectLst/>
                          <a:latin typeface="Times New Roman" panose="02020603050405020304" pitchFamily="18" charset="0"/>
                        </a:rPr>
                        <a:t>КОДЫ</a:t>
                      </a:r>
                    </a:p>
                  </a:txBody>
                  <a:tcPr marL="5992" marR="5992" marT="599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553908928"/>
                  </a:ext>
                </a:extLst>
              </a:tr>
              <a:tr h="165358">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pPr algn="l" fontAlgn="b"/>
                      <a:endParaRPr lang="ru-RU" sz="800" b="0" i="0" u="none" strike="noStrike">
                        <a:solidFill>
                          <a:srgbClr val="000000"/>
                        </a:solidFill>
                        <a:effectLst/>
                        <a:latin typeface="Times New Roman" panose="02020603050405020304" pitchFamily="18" charset="0"/>
                      </a:endParaRPr>
                    </a:p>
                  </a:txBody>
                  <a:tcPr marL="7989" marR="7989" marT="7989"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15">
                  <a:txBody>
                    <a:bodyPr/>
                    <a:lstStyle/>
                    <a:p>
                      <a:pPr algn="ctr" fontAlgn="b"/>
                      <a:r>
                        <a:rPr lang="ru-RU" sz="600" b="0" i="0" u="none" strike="noStrike">
                          <a:solidFill>
                            <a:srgbClr val="000000"/>
                          </a:solidFill>
                          <a:effectLst/>
                          <a:latin typeface="Times New Roman" panose="02020603050405020304" pitchFamily="18" charset="0"/>
                        </a:rPr>
                        <a:t>от «__» __________________ 20__г.</a:t>
                      </a:r>
                    </a:p>
                  </a:txBody>
                  <a:tcPr marL="5992" marR="5992" marT="599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5">
                  <a:txBody>
                    <a:bodyPr/>
                    <a:lstStyle/>
                    <a:p>
                      <a:pPr algn="r" fontAlgn="b"/>
                      <a:r>
                        <a:rPr lang="ru-RU" sz="500" b="0" i="0" u="none" strike="noStrike">
                          <a:solidFill>
                            <a:srgbClr val="000000"/>
                          </a:solidFill>
                          <a:effectLst/>
                          <a:latin typeface="Times New Roman" panose="02020603050405020304" pitchFamily="18" charset="0"/>
                        </a:rPr>
                        <a:t>Дата</a:t>
                      </a:r>
                    </a:p>
                  </a:txBody>
                  <a:tcPr marL="5992" marR="53926" marT="599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290402236"/>
                  </a:ext>
                </a:extLst>
              </a:tr>
              <a:tr h="140554">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pPr algn="l" fontAlgn="b"/>
                      <a:endParaRPr lang="ru-RU" sz="800" b="0" i="0" u="none" strike="noStrike">
                        <a:solidFill>
                          <a:srgbClr val="000000"/>
                        </a:solidFill>
                        <a:effectLst/>
                        <a:latin typeface="Times New Roman" panose="02020603050405020304" pitchFamily="18" charset="0"/>
                      </a:endParaRPr>
                    </a:p>
                  </a:txBody>
                  <a:tcPr marL="7989" marR="7989" marT="7989"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rowSpan="2" gridSpan="5">
                  <a:txBody>
                    <a:bodyPr/>
                    <a:lstStyle/>
                    <a:p>
                      <a:pPr algn="r" fontAlgn="b"/>
                      <a:r>
                        <a:rPr lang="ru-RU" sz="500" b="0" i="0" u="none" strike="noStrike">
                          <a:solidFill>
                            <a:srgbClr val="000000"/>
                          </a:solidFill>
                          <a:effectLst/>
                          <a:latin typeface="Times New Roman" panose="02020603050405020304" pitchFamily="18" charset="0"/>
                        </a:rPr>
                        <a:t>по Сводному</a:t>
                      </a:r>
                      <a:br>
                        <a:rPr lang="ru-RU" sz="500" b="0" i="0" u="none" strike="noStrike">
                          <a:solidFill>
                            <a:srgbClr val="000000"/>
                          </a:solidFill>
                          <a:effectLst/>
                          <a:latin typeface="Times New Roman" panose="02020603050405020304" pitchFamily="18" charset="0"/>
                        </a:rPr>
                      </a:br>
                      <a:r>
                        <a:rPr lang="ru-RU" sz="500" b="0" i="0" u="none" strike="noStrike">
                          <a:solidFill>
                            <a:srgbClr val="000000"/>
                          </a:solidFill>
                          <a:effectLst/>
                          <a:latin typeface="Times New Roman" panose="02020603050405020304" pitchFamily="18" charset="0"/>
                        </a:rPr>
                        <a:t> реестру</a:t>
                      </a:r>
                    </a:p>
                  </a:txBody>
                  <a:tcPr marL="5992" marR="53926" marT="599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gridSpan="5">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206435762"/>
                  </a:ext>
                </a:extLst>
              </a:tr>
              <a:tr h="140554">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pPr algn="l" fontAlgn="b"/>
                      <a:endParaRPr lang="ru-RU" sz="800" b="0" i="0" u="none" strike="noStrike">
                        <a:solidFill>
                          <a:srgbClr val="000000"/>
                        </a:solidFill>
                        <a:effectLst/>
                        <a:latin typeface="Times New Roman" panose="02020603050405020304" pitchFamily="18" charset="0"/>
                      </a:endParaRPr>
                    </a:p>
                  </a:txBody>
                  <a:tcPr marL="7989" marR="7989" marT="7989"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5"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w="1270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786621306"/>
                  </a:ext>
                </a:extLst>
              </a:tr>
              <a:tr h="148821">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pPr algn="l" fontAlgn="b"/>
                      <a:endParaRPr lang="ru-RU" sz="800" b="0" i="0" u="none" strike="noStrike">
                        <a:solidFill>
                          <a:srgbClr val="000000"/>
                        </a:solidFill>
                        <a:effectLst/>
                        <a:latin typeface="Times New Roman" panose="02020603050405020304" pitchFamily="18" charset="0"/>
                      </a:endParaRPr>
                    </a:p>
                  </a:txBody>
                  <a:tcPr marL="7989" marR="7989" marT="7989"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5">
                  <a:txBody>
                    <a:bodyPr/>
                    <a:lstStyle/>
                    <a:p>
                      <a:pPr algn="r" fontAlgn="b"/>
                      <a:r>
                        <a:rPr lang="ru-RU" sz="500" b="0" i="0" u="none" strike="noStrike">
                          <a:solidFill>
                            <a:srgbClr val="000000"/>
                          </a:solidFill>
                          <a:effectLst/>
                          <a:latin typeface="Times New Roman" panose="02020603050405020304" pitchFamily="18" charset="0"/>
                        </a:rPr>
                        <a:t>ИНН</a:t>
                      </a:r>
                    </a:p>
                  </a:txBody>
                  <a:tcPr marL="5992" marR="53926" marT="599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5">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513775837"/>
                  </a:ext>
                </a:extLst>
              </a:tr>
              <a:tr h="148821">
                <a:tc gridSpan="12">
                  <a:txBody>
                    <a:bodyPr/>
                    <a:lstStyle/>
                    <a:p>
                      <a:pPr algn="l" fontAlgn="b"/>
                      <a:r>
                        <a:rPr lang="ru-RU" sz="600" b="0" i="0" u="none" strike="noStrike">
                          <a:solidFill>
                            <a:srgbClr val="000000"/>
                          </a:solidFill>
                          <a:effectLst/>
                          <a:latin typeface="Times New Roman" panose="02020603050405020304" pitchFamily="18" charset="0"/>
                        </a:rPr>
                        <a:t>Учреждение</a:t>
                      </a:r>
                    </a:p>
                  </a:txBody>
                  <a:tcPr marL="5992" marR="5992" marT="599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5">
                  <a:txBody>
                    <a:bodyPr/>
                    <a:lstStyle/>
                    <a:p>
                      <a:pPr algn="r" fontAlgn="b"/>
                      <a:r>
                        <a:rPr lang="ru-RU" sz="500" b="0" i="0" u="none" strike="noStrike">
                          <a:solidFill>
                            <a:srgbClr val="000000"/>
                          </a:solidFill>
                          <a:effectLst/>
                          <a:latin typeface="Times New Roman" panose="02020603050405020304" pitchFamily="18" charset="0"/>
                        </a:rPr>
                        <a:t>КПП</a:t>
                      </a:r>
                    </a:p>
                  </a:txBody>
                  <a:tcPr marL="5992" marR="53926" marT="599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5">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211744285"/>
                  </a:ext>
                </a:extLst>
              </a:tr>
              <a:tr h="148821">
                <a:tc gridSpan="12">
                  <a:txBody>
                    <a:bodyPr/>
                    <a:lstStyle/>
                    <a:p>
                      <a:pPr algn="l" fontAlgn="b"/>
                      <a:r>
                        <a:rPr lang="ru-RU" sz="600" b="0" i="0" u="none" strike="noStrike">
                          <a:solidFill>
                            <a:srgbClr val="000000"/>
                          </a:solidFill>
                          <a:effectLst/>
                          <a:latin typeface="Times New Roman" panose="02020603050405020304" pitchFamily="18" charset="0"/>
                        </a:rPr>
                        <a:t>Вид документа</a:t>
                      </a:r>
                    </a:p>
                  </a:txBody>
                  <a:tcPr marL="5992" marR="5992" marT="599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gridSpan="5">
                  <a:txBody>
                    <a:bodyPr/>
                    <a:lstStyle/>
                    <a:p>
                      <a:pPr algn="ctr" fontAlgn="b"/>
                      <a:r>
                        <a:rPr lang="ru-RU" sz="600" b="0" i="0" u="none" strike="noStrike">
                          <a:solidFill>
                            <a:srgbClr val="000000"/>
                          </a:solidFill>
                          <a:effectLst/>
                          <a:latin typeface="Times New Roman" panose="02020603050405020304" pitchFamily="18" charset="0"/>
                        </a:rPr>
                        <a:t> </a:t>
                      </a:r>
                    </a:p>
                  </a:txBody>
                  <a:tcPr marL="5992" marR="5992" marT="599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302361406"/>
                  </a:ext>
                </a:extLst>
              </a:tr>
              <a:tr h="153782">
                <a:tc gridSpan="12">
                  <a:txBody>
                    <a:bodyPr/>
                    <a:lstStyle/>
                    <a:p>
                      <a:pPr algn="l" fontAlgn="b"/>
                      <a:r>
                        <a:rPr lang="ru-RU" sz="7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5">
                  <a:txBody>
                    <a:bodyPr/>
                    <a:lstStyle/>
                    <a:p>
                      <a:pPr algn="ctr" fontAlgn="t"/>
                      <a:r>
                        <a:rPr lang="ru-RU" sz="500" b="0" i="0" u="none" strike="noStrike">
                          <a:solidFill>
                            <a:srgbClr val="000000"/>
                          </a:solidFill>
                          <a:effectLst/>
                          <a:latin typeface="Times New Roman" panose="02020603050405020304" pitchFamily="18" charset="0"/>
                        </a:rPr>
                        <a:t>(первичный - «0», уточненный - «1», «2», «3», «…»)  </a:t>
                      </a:r>
                      <a:r>
                        <a:rPr lang="ru-RU" sz="500" b="0" i="0" u="none" strike="noStrike" baseline="30000">
                          <a:solidFill>
                            <a:srgbClr val="000000"/>
                          </a:solidFill>
                          <a:effectLst/>
                          <a:latin typeface="Times New Roman" panose="02020603050405020304" pitchFamily="18" charset="0"/>
                        </a:rPr>
                        <a:t>2</a:t>
                      </a:r>
                      <a:endParaRPr lang="ru-RU" sz="500" b="0" i="0" u="none" strike="noStrike">
                        <a:solidFill>
                          <a:srgbClr val="000000"/>
                        </a:solidFill>
                        <a:effectLst/>
                        <a:latin typeface="Times New Roman" panose="02020603050405020304" pitchFamily="18" charset="0"/>
                      </a:endParaRPr>
                    </a:p>
                  </a:txBody>
                  <a:tcPr marL="5992" marR="5992" marT="5992" marB="0">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ctr"/>
                      <a:r>
                        <a:rPr lang="ru-RU" sz="600" b="0" i="0" u="none" strike="noStrike" baseline="30000">
                          <a:solidFill>
                            <a:srgbClr val="000000"/>
                          </a:solidFill>
                          <a:effectLst/>
                          <a:latin typeface="Times New Roman" panose="02020603050405020304" pitchFamily="18" charset="0"/>
                        </a:rPr>
                        <a:t> </a:t>
                      </a:r>
                      <a:endParaRPr lang="ru-RU" sz="600" b="0" i="0" u="none" strike="noStrike">
                        <a:solidFill>
                          <a:srgbClr val="000000"/>
                        </a:solidFill>
                        <a:effectLst/>
                        <a:latin typeface="Times New Roman" panose="02020603050405020304" pitchFamily="18" charset="0"/>
                      </a:endParaRPr>
                    </a:p>
                  </a:txBody>
                  <a:tcPr marL="5992" marR="5992" marT="5992" marB="0" anchor="ctr">
                    <a:lnL>
                      <a:noFill/>
                    </a:lnL>
                    <a:lnR>
                      <a:noFill/>
                    </a:lnR>
                    <a:lnT>
                      <a:noFill/>
                    </a:lnT>
                    <a:lnB>
                      <a:noFill/>
                    </a:lnB>
                    <a:solidFill>
                      <a:srgbClr val="FFFFFF"/>
                    </a:solidFill>
                  </a:tcPr>
                </a:tc>
                <a:tc gridSpan="2">
                  <a:txBody>
                    <a:bodyPr/>
                    <a:lstStyle/>
                    <a:p>
                      <a:pPr algn="l" fontAlgn="ctr"/>
                      <a:r>
                        <a:rPr lang="ru-RU" sz="600" b="0" i="0" u="none" strike="noStrike" baseline="30000">
                          <a:solidFill>
                            <a:srgbClr val="000000"/>
                          </a:solidFill>
                          <a:effectLst/>
                          <a:latin typeface="Times New Roman" panose="02020603050405020304" pitchFamily="18" charset="0"/>
                        </a:rPr>
                        <a:t> </a:t>
                      </a:r>
                      <a:endParaRPr lang="ru-RU" sz="600" b="0" i="0" u="none" strike="noStrike">
                        <a:solidFill>
                          <a:srgbClr val="000000"/>
                        </a:solidFill>
                        <a:effectLst/>
                        <a:latin typeface="Times New Roman" panose="02020603050405020304" pitchFamily="18" charset="0"/>
                      </a:endParaRPr>
                    </a:p>
                  </a:txBody>
                  <a:tcPr marL="5992" marR="5992" marT="5992" marB="0" anchor="ctr">
                    <a:lnL>
                      <a:noFill/>
                    </a:lnL>
                    <a:lnR>
                      <a:noFill/>
                    </a:lnR>
                    <a:lnT>
                      <a:noFill/>
                    </a:lnT>
                    <a:lnB>
                      <a:noFill/>
                    </a:lnB>
                    <a:solidFill>
                      <a:srgbClr val="FFFFFF"/>
                    </a:solidFill>
                  </a:tcPr>
                </a:tc>
                <a:tc hMerge="1">
                  <a:txBody>
                    <a:bodyPr/>
                    <a:lstStyle/>
                    <a:p>
                      <a:endParaRPr lang="ru-RU"/>
                    </a:p>
                  </a:txBody>
                  <a:tcPr/>
                </a:tc>
                <a:tc>
                  <a:txBody>
                    <a:bodyPr/>
                    <a:lstStyle/>
                    <a:p>
                      <a:pPr algn="l" fontAlgn="ctr"/>
                      <a:r>
                        <a:rPr lang="ru-RU" sz="600" b="0" i="0" u="none" strike="noStrike" baseline="30000">
                          <a:solidFill>
                            <a:srgbClr val="000000"/>
                          </a:solidFill>
                          <a:effectLst/>
                          <a:latin typeface="Times New Roman" panose="02020603050405020304" pitchFamily="18" charset="0"/>
                        </a:rPr>
                        <a:t> </a:t>
                      </a:r>
                      <a:endParaRPr lang="ru-RU" sz="600" b="0" i="0" u="none" strike="noStrike">
                        <a:solidFill>
                          <a:srgbClr val="000000"/>
                        </a:solidFill>
                        <a:effectLst/>
                        <a:latin typeface="Times New Roman" panose="02020603050405020304" pitchFamily="18" charset="0"/>
                      </a:endParaRPr>
                    </a:p>
                  </a:txBody>
                  <a:tcPr marL="5992" marR="5992" marT="5992" marB="0" anchor="ctr">
                    <a:lnL>
                      <a:noFill/>
                    </a:lnL>
                    <a:lnR>
                      <a:noFill/>
                    </a:lnR>
                    <a:lnT>
                      <a:noFill/>
                    </a:lnT>
                    <a:lnB>
                      <a:noFill/>
                    </a:lnB>
                    <a:solidFill>
                      <a:srgbClr val="FFFFFF"/>
                    </a:solidFill>
                  </a:tcPr>
                </a:tc>
                <a:tc>
                  <a:txBody>
                    <a:bodyPr/>
                    <a:lstStyle/>
                    <a:p>
                      <a:pPr algn="l" fontAlgn="ctr"/>
                      <a:r>
                        <a:rPr lang="ru-RU" sz="600" b="0" i="0" u="none" strike="noStrike" baseline="30000">
                          <a:solidFill>
                            <a:srgbClr val="000000"/>
                          </a:solidFill>
                          <a:effectLst/>
                          <a:latin typeface="Times New Roman" panose="02020603050405020304" pitchFamily="18" charset="0"/>
                        </a:rPr>
                        <a:t> </a:t>
                      </a:r>
                      <a:endParaRPr lang="ru-RU" sz="600" b="0" i="0" u="none" strike="noStrike">
                        <a:solidFill>
                          <a:srgbClr val="000000"/>
                        </a:solidFill>
                        <a:effectLst/>
                        <a:latin typeface="Times New Roman" panose="02020603050405020304" pitchFamily="18" charset="0"/>
                      </a:endParaRPr>
                    </a:p>
                  </a:txBody>
                  <a:tcPr marL="5992" marR="5992" marT="5992" marB="0" anchor="ctr">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l" fontAlgn="ctr"/>
                      <a:r>
                        <a:rPr lang="ru-RU" sz="600" b="0" i="0" u="none" strike="noStrike" baseline="30000">
                          <a:solidFill>
                            <a:srgbClr val="000000"/>
                          </a:solidFill>
                          <a:effectLst/>
                          <a:latin typeface="Times New Roman" panose="02020603050405020304" pitchFamily="18" charset="0"/>
                        </a:rPr>
                        <a:t> </a:t>
                      </a:r>
                      <a:endParaRPr lang="ru-RU" sz="600" b="0" i="0" u="none" strike="noStrike">
                        <a:solidFill>
                          <a:srgbClr val="000000"/>
                        </a:solidFill>
                        <a:effectLst/>
                        <a:latin typeface="Times New Roman" panose="02020603050405020304" pitchFamily="18" charset="0"/>
                      </a:endParaRPr>
                    </a:p>
                  </a:txBody>
                  <a:tcPr marL="5992" marR="5992" marT="5992" marB="0" anchor="ctr">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600" b="0" i="0" u="none" strike="noStrike" baseline="30000">
                          <a:solidFill>
                            <a:srgbClr val="000000"/>
                          </a:solidFill>
                          <a:effectLst/>
                          <a:latin typeface="Times New Roman" panose="02020603050405020304" pitchFamily="18" charset="0"/>
                        </a:rPr>
                        <a:t> </a:t>
                      </a:r>
                      <a:endParaRPr lang="ru-RU" sz="600" b="0" i="0" u="none" strike="noStrike">
                        <a:solidFill>
                          <a:srgbClr val="000000"/>
                        </a:solidFill>
                        <a:effectLst/>
                        <a:latin typeface="Times New Roman" panose="02020603050405020304" pitchFamily="18" charset="0"/>
                      </a:endParaRP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600" b="0" i="0" u="none" strike="noStrike" baseline="30000">
                          <a:solidFill>
                            <a:srgbClr val="000000"/>
                          </a:solidFill>
                          <a:effectLst/>
                          <a:latin typeface="Times New Roman" panose="02020603050405020304" pitchFamily="18" charset="0"/>
                        </a:rPr>
                        <a:t> </a:t>
                      </a:r>
                      <a:endParaRPr lang="ru-RU" sz="600" b="0" i="0" u="none" strike="noStrike">
                        <a:solidFill>
                          <a:srgbClr val="000000"/>
                        </a:solidFill>
                        <a:effectLst/>
                        <a:latin typeface="Times New Roman" panose="02020603050405020304" pitchFamily="18" charset="0"/>
                      </a:endParaRP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600" b="0" i="0" u="none" strike="noStrike" baseline="30000">
                          <a:solidFill>
                            <a:srgbClr val="000000"/>
                          </a:solidFill>
                          <a:effectLst/>
                          <a:latin typeface="Times New Roman" panose="02020603050405020304" pitchFamily="18" charset="0"/>
                        </a:rPr>
                        <a:t> </a:t>
                      </a:r>
                      <a:endParaRPr lang="ru-RU" sz="600" b="0" i="0" u="none" strike="noStrike">
                        <a:solidFill>
                          <a:srgbClr val="000000"/>
                        </a:solidFill>
                        <a:effectLst/>
                        <a:latin typeface="Times New Roman" panose="02020603050405020304" pitchFamily="18" charset="0"/>
                      </a:endParaRP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600" b="0" i="0" u="none" strike="noStrike" baseline="30000">
                          <a:solidFill>
                            <a:srgbClr val="000000"/>
                          </a:solidFill>
                          <a:effectLst/>
                          <a:latin typeface="Times New Roman" panose="02020603050405020304" pitchFamily="18" charset="0"/>
                        </a:rPr>
                        <a:t> </a:t>
                      </a:r>
                      <a:endParaRPr lang="ru-RU" sz="600" b="0" i="0" u="none" strike="noStrike">
                        <a:solidFill>
                          <a:srgbClr val="000000"/>
                        </a:solidFill>
                        <a:effectLst/>
                        <a:latin typeface="Times New Roman" panose="02020603050405020304" pitchFamily="18" charset="0"/>
                      </a:endParaRPr>
                    </a:p>
                  </a:txBody>
                  <a:tcPr marL="5992" marR="5992" marT="5992" marB="0" anchor="ctr">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2108151393"/>
                  </a:ext>
                </a:extLst>
              </a:tr>
              <a:tr h="148821">
                <a:tc gridSpan="12">
                  <a:txBody>
                    <a:bodyPr/>
                    <a:lstStyle/>
                    <a:p>
                      <a:pPr algn="l" fontAlgn="b"/>
                      <a:r>
                        <a:rPr lang="ru-RU" sz="600" b="0" i="0" u="none" strike="noStrike">
                          <a:solidFill>
                            <a:srgbClr val="000000"/>
                          </a:solidFill>
                          <a:effectLst/>
                          <a:latin typeface="Times New Roman" panose="02020603050405020304" pitchFamily="18" charset="0"/>
                        </a:rPr>
                        <a:t>Единица измерения:</a:t>
                      </a:r>
                    </a:p>
                  </a:txBody>
                  <a:tcPr marL="5992" marR="5992" marT="599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l" fontAlgn="b"/>
                      <a:r>
                        <a:rPr lang="ru-RU" sz="600" b="0" i="0" u="none" strike="noStrike">
                          <a:solidFill>
                            <a:srgbClr val="000000"/>
                          </a:solidFill>
                          <a:effectLst/>
                          <a:latin typeface="Times New Roman" panose="02020603050405020304" pitchFamily="18" charset="0"/>
                        </a:rPr>
                        <a:t>руб</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5">
                  <a:txBody>
                    <a:bodyPr/>
                    <a:lstStyle/>
                    <a:p>
                      <a:pPr algn="r" fontAlgn="b"/>
                      <a:r>
                        <a:rPr lang="ru-RU" sz="500" b="0" i="0" u="none" strike="noStrike">
                          <a:solidFill>
                            <a:srgbClr val="000000"/>
                          </a:solidFill>
                          <a:effectLst/>
                          <a:latin typeface="Times New Roman" panose="02020603050405020304" pitchFamily="18" charset="0"/>
                        </a:rPr>
                        <a:t>по ОКЕИ</a:t>
                      </a:r>
                    </a:p>
                  </a:txBody>
                  <a:tcPr marL="5992" marR="53926" marT="5992"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5">
                  <a:txBody>
                    <a:bodyPr/>
                    <a:lstStyle/>
                    <a:p>
                      <a:pPr algn="ctr" fontAlgn="b"/>
                      <a:r>
                        <a:rPr lang="ru-RU" sz="600" b="0" i="0" u="none" strike="noStrike">
                          <a:solidFill>
                            <a:srgbClr val="000000"/>
                          </a:solidFill>
                          <a:effectLst/>
                          <a:latin typeface="Times New Roman" panose="02020603050405020304" pitchFamily="18" charset="0"/>
                        </a:rPr>
                        <a:t>383</a:t>
                      </a:r>
                    </a:p>
                  </a:txBody>
                  <a:tcPr marL="5992" marR="5992" marT="5992"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101046001"/>
                  </a:ext>
                </a:extLst>
              </a:tr>
              <a:tr h="140554">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1175151626"/>
                  </a:ext>
                </a:extLst>
              </a:tr>
              <a:tr h="165358">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56">
                  <a:txBody>
                    <a:bodyPr/>
                    <a:lstStyle/>
                    <a:p>
                      <a:pPr algn="l" fontAlgn="b"/>
                      <a:r>
                        <a:rPr lang="ru-RU" sz="600" b="1" i="0" u="none" strike="noStrike">
                          <a:solidFill>
                            <a:srgbClr val="000000"/>
                          </a:solidFill>
                          <a:effectLst/>
                          <a:latin typeface="Times New Roman" panose="02020603050405020304" pitchFamily="18" charset="0"/>
                        </a:rPr>
                        <a:t>1. Расчет объема поступлений доходов от собственности </a:t>
                      </a:r>
                    </a:p>
                  </a:txBody>
                  <a:tcPr marL="5992" marR="5992" marT="599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733683957"/>
                  </a:ext>
                </a:extLst>
              </a:tr>
              <a:tr h="140554">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pPr algn="l" fontAlgn="b"/>
                      <a:endParaRPr lang="ru-RU" sz="800" b="0" i="0" u="none" strike="noStrike">
                        <a:solidFill>
                          <a:srgbClr val="000000"/>
                        </a:solidFill>
                        <a:effectLst/>
                        <a:latin typeface="Times New Roman" panose="02020603050405020304" pitchFamily="18" charset="0"/>
                      </a:endParaRPr>
                    </a:p>
                  </a:txBody>
                  <a:tcPr marL="7989" marR="7989" marT="7989"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dirty="0">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pPr algn="l" fontAlgn="b"/>
                      <a:endParaRPr lang="ru-RU" sz="800" b="0" i="0" u="none" strike="noStrike">
                        <a:solidFill>
                          <a:srgbClr val="000000"/>
                        </a:solidFill>
                        <a:effectLst/>
                        <a:latin typeface="Times New Roman" panose="02020603050405020304" pitchFamily="18" charset="0"/>
                      </a:endParaRPr>
                    </a:p>
                  </a:txBody>
                  <a:tcPr marL="7989" marR="7989" marT="7989"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dirty="0">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2">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297998135"/>
                  </a:ext>
                </a:extLst>
              </a:tr>
              <a:tr h="166172">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rowSpan="3" gridSpan="26">
                  <a:txBody>
                    <a:bodyPr/>
                    <a:lstStyle/>
                    <a:p>
                      <a:pPr algn="ctr" fontAlgn="ctr"/>
                      <a:r>
                        <a:rPr lang="ru-RU" sz="1100" b="0" i="0" u="none" strike="noStrike" dirty="0">
                          <a:solidFill>
                            <a:srgbClr val="000000"/>
                          </a:solidFill>
                          <a:effectLst/>
                          <a:latin typeface="Times New Roman" panose="02020603050405020304" pitchFamily="18" charset="0"/>
                        </a:rPr>
                        <a:t>Наименование показателя</a:t>
                      </a:r>
                    </a:p>
                  </a:txBody>
                  <a:tcPr marL="5992" marR="5992" marT="5992"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gridSpan="4">
                  <a:txBody>
                    <a:bodyPr/>
                    <a:lstStyle/>
                    <a:p>
                      <a:pPr algn="ctr" fontAlgn="ctr"/>
                      <a:r>
                        <a:rPr lang="ru-RU" sz="1100" b="0" i="0" u="none" strike="noStrike">
                          <a:solidFill>
                            <a:srgbClr val="000000"/>
                          </a:solidFill>
                          <a:effectLst/>
                          <a:latin typeface="Times New Roman" panose="02020603050405020304" pitchFamily="18" charset="0"/>
                        </a:rPr>
                        <a:t>Код </a:t>
                      </a:r>
                      <a:br>
                        <a:rPr lang="ru-RU" sz="1100" b="0" i="0" u="none" strike="noStrike">
                          <a:solidFill>
                            <a:srgbClr val="000000"/>
                          </a:solidFill>
                          <a:effectLst/>
                          <a:latin typeface="Times New Roman" panose="02020603050405020304" pitchFamily="18" charset="0"/>
                        </a:rPr>
                      </a:br>
                      <a:r>
                        <a:rPr lang="ru-RU" sz="1100" b="0" i="0" u="none" strike="noStrike">
                          <a:solidFill>
                            <a:srgbClr val="000000"/>
                          </a:solidFill>
                          <a:effectLst/>
                          <a:latin typeface="Times New Roman" panose="02020603050405020304" pitchFamily="18" charset="0"/>
                        </a:rPr>
                        <a:t>строки</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hMerge="1">
                  <a:txBody>
                    <a:bodyPr/>
                    <a:lstStyle/>
                    <a:p>
                      <a:endParaRPr lang="ru-RU"/>
                    </a:p>
                  </a:txBody>
                  <a:tcPr/>
                </a:tc>
                <a:tc rowSpan="3" hMerge="1">
                  <a:txBody>
                    <a:bodyPr/>
                    <a:lstStyle/>
                    <a:p>
                      <a:endParaRPr lang="ru-RU"/>
                    </a:p>
                  </a:txBody>
                  <a:tcPr/>
                </a:tc>
                <a:tc rowSpan="3"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6">
                  <a:txBody>
                    <a:bodyPr/>
                    <a:lstStyle/>
                    <a:p>
                      <a:pPr algn="ctr" fontAlgn="ctr"/>
                      <a:r>
                        <a:rPr lang="ru-RU" sz="1100" b="0" i="0" u="none" strike="noStrike">
                          <a:solidFill>
                            <a:srgbClr val="000000"/>
                          </a:solidFill>
                          <a:effectLst/>
                          <a:latin typeface="Times New Roman" panose="02020603050405020304" pitchFamily="18" charset="0"/>
                        </a:rPr>
                        <a:t>Сумма</a:t>
                      </a:r>
                    </a:p>
                  </a:txBody>
                  <a:tcPr marL="5992" marR="5992" marT="5992"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725893972"/>
                  </a:ext>
                </a:extLst>
              </a:tr>
              <a:tr h="275044">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6"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4"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pPr algn="ctr" fontAlgn="ctr"/>
                      <a:endParaRPr lang="ru-RU" sz="1400" b="0" i="0" u="none" strike="noStrike" dirty="0">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gridSpan="9">
                  <a:txBody>
                    <a:bodyPr/>
                    <a:lstStyle/>
                    <a:p>
                      <a:pPr algn="ctr" fontAlgn="ctr"/>
                      <a:r>
                        <a:rPr lang="ru-RU" sz="1100" b="0" i="0" u="none" strike="noStrike" dirty="0">
                          <a:solidFill>
                            <a:srgbClr val="000000"/>
                          </a:solidFill>
                          <a:effectLst/>
                          <a:latin typeface="Times New Roman" panose="02020603050405020304" pitchFamily="18" charset="0"/>
                        </a:rPr>
                        <a:t>на  20__ год</a:t>
                      </a:r>
                      <a:br>
                        <a:rPr lang="ru-RU" sz="1100" b="0" i="0" u="none" strike="noStrike" dirty="0">
                          <a:solidFill>
                            <a:srgbClr val="000000"/>
                          </a:solidFill>
                          <a:effectLst/>
                          <a:latin typeface="Times New Roman" panose="02020603050405020304" pitchFamily="18" charset="0"/>
                        </a:rPr>
                      </a:br>
                      <a:r>
                        <a:rPr lang="ru-RU" sz="1100" b="0" i="0" u="none" strike="noStrike" dirty="0">
                          <a:solidFill>
                            <a:srgbClr val="000000"/>
                          </a:solidFill>
                          <a:effectLst/>
                          <a:latin typeface="Times New Roman" panose="02020603050405020304" pitchFamily="18" charset="0"/>
                        </a:rPr>
                        <a:t>(на текущий </a:t>
                      </a:r>
                      <a:br>
                        <a:rPr lang="ru-RU" sz="1100" b="0" i="0" u="none" strike="noStrike" dirty="0">
                          <a:solidFill>
                            <a:srgbClr val="000000"/>
                          </a:solidFill>
                          <a:effectLst/>
                          <a:latin typeface="Times New Roman" panose="02020603050405020304" pitchFamily="18" charset="0"/>
                        </a:rPr>
                      </a:br>
                      <a:r>
                        <a:rPr lang="ru-RU" sz="1100" b="0" i="0" u="none" strike="noStrike" dirty="0">
                          <a:solidFill>
                            <a:srgbClr val="000000"/>
                          </a:solidFill>
                          <a:effectLst/>
                          <a:latin typeface="Times New Roman" panose="02020603050405020304" pitchFamily="18" charset="0"/>
                        </a:rPr>
                        <a:t>финансовый год)</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pPr algn="ctr" fontAlgn="ctr"/>
                      <a:endParaRPr lang="ru-RU" sz="1400" b="0" i="0" u="none" strike="noStrike" dirty="0">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gridSpan="9">
                  <a:txBody>
                    <a:bodyPr/>
                    <a:lstStyle/>
                    <a:p>
                      <a:pPr algn="ctr" fontAlgn="ctr"/>
                      <a:r>
                        <a:rPr lang="ru-RU" sz="1100" b="0" i="0" u="none" strike="noStrike" dirty="0">
                          <a:solidFill>
                            <a:srgbClr val="000000"/>
                          </a:solidFill>
                          <a:effectLst/>
                          <a:latin typeface="Times New Roman" panose="02020603050405020304" pitchFamily="18" charset="0"/>
                        </a:rPr>
                        <a:t>на  20__ год </a:t>
                      </a:r>
                      <a:br>
                        <a:rPr lang="ru-RU" sz="1100" b="0" i="0" u="none" strike="noStrike" dirty="0">
                          <a:solidFill>
                            <a:srgbClr val="000000"/>
                          </a:solidFill>
                          <a:effectLst/>
                          <a:latin typeface="Times New Roman" panose="02020603050405020304" pitchFamily="18" charset="0"/>
                        </a:rPr>
                      </a:br>
                      <a:r>
                        <a:rPr lang="ru-RU" sz="1100" b="0" i="0" u="none" strike="noStrike" dirty="0">
                          <a:solidFill>
                            <a:srgbClr val="000000"/>
                          </a:solidFill>
                          <a:effectLst/>
                          <a:latin typeface="Times New Roman" panose="02020603050405020304" pitchFamily="18" charset="0"/>
                        </a:rPr>
                        <a:t>(на первый год </a:t>
                      </a:r>
                      <a:br>
                        <a:rPr lang="ru-RU" sz="1100" b="0" i="0" u="none" strike="noStrike" dirty="0">
                          <a:solidFill>
                            <a:srgbClr val="000000"/>
                          </a:solidFill>
                          <a:effectLst/>
                          <a:latin typeface="Times New Roman" panose="02020603050405020304" pitchFamily="18" charset="0"/>
                        </a:rPr>
                      </a:br>
                      <a:r>
                        <a:rPr lang="ru-RU" sz="1100" b="0" i="0" u="none" strike="noStrike" dirty="0">
                          <a:solidFill>
                            <a:srgbClr val="000000"/>
                          </a:solidFill>
                          <a:effectLst/>
                          <a:latin typeface="Times New Roman" panose="02020603050405020304" pitchFamily="18" charset="0"/>
                        </a:rPr>
                        <a:t>планового периода)</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pPr algn="ctr" fontAlgn="ctr"/>
                      <a:endParaRPr lang="ru-RU" sz="1400" b="0" i="0" u="none" strike="noStrike" dirty="0">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gridSpan="8">
                  <a:txBody>
                    <a:bodyPr/>
                    <a:lstStyle/>
                    <a:p>
                      <a:pPr algn="ctr" fontAlgn="ctr"/>
                      <a:r>
                        <a:rPr lang="ru-RU" sz="1100" b="0" i="0" u="none" strike="noStrike" dirty="0">
                          <a:solidFill>
                            <a:srgbClr val="000000"/>
                          </a:solidFill>
                          <a:effectLst/>
                          <a:latin typeface="Times New Roman" panose="02020603050405020304" pitchFamily="18" charset="0"/>
                        </a:rPr>
                        <a:t>на  20__ год </a:t>
                      </a:r>
                      <a:br>
                        <a:rPr lang="ru-RU" sz="1100" b="0" i="0" u="none" strike="noStrike" dirty="0">
                          <a:solidFill>
                            <a:srgbClr val="000000"/>
                          </a:solidFill>
                          <a:effectLst/>
                          <a:latin typeface="Times New Roman" panose="02020603050405020304" pitchFamily="18" charset="0"/>
                        </a:rPr>
                      </a:br>
                      <a:r>
                        <a:rPr lang="ru-RU" sz="1100" b="0" i="0" u="none" strike="noStrike" dirty="0">
                          <a:solidFill>
                            <a:srgbClr val="000000"/>
                          </a:solidFill>
                          <a:effectLst/>
                          <a:latin typeface="Times New Roman" panose="02020603050405020304" pitchFamily="18" charset="0"/>
                        </a:rPr>
                        <a:t>(на второй год </a:t>
                      </a:r>
                      <a:br>
                        <a:rPr lang="ru-RU" sz="1100" b="0" i="0" u="none" strike="noStrike" dirty="0">
                          <a:solidFill>
                            <a:srgbClr val="000000"/>
                          </a:solidFill>
                          <a:effectLst/>
                          <a:latin typeface="Times New Roman" panose="02020603050405020304" pitchFamily="18" charset="0"/>
                        </a:rPr>
                      </a:br>
                      <a:r>
                        <a:rPr lang="ru-RU" sz="1100" b="0" i="0" u="none" strike="noStrike" dirty="0">
                          <a:solidFill>
                            <a:srgbClr val="000000"/>
                          </a:solidFill>
                          <a:effectLst/>
                          <a:latin typeface="Times New Roman" panose="02020603050405020304" pitchFamily="18" charset="0"/>
                        </a:rPr>
                        <a:t>планового периода)</a:t>
                      </a:r>
                    </a:p>
                  </a:txBody>
                  <a:tcPr marL="5992" marR="5992" marT="5992"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extLst>
                  <a:ext uri="{0D108BD9-81ED-4DB2-BD59-A6C34878D82A}">
                    <a16:rowId xmlns:a16="http://schemas.microsoft.com/office/drawing/2014/main" val="559292876"/>
                  </a:ext>
                </a:extLst>
              </a:tr>
              <a:tr h="211478">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6"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4"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9"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9"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8"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2999463748"/>
                  </a:ext>
                </a:extLst>
              </a:tr>
              <a:tr h="166172">
                <a:tc>
                  <a:txBody>
                    <a:bodyPr/>
                    <a:lstStyle/>
                    <a:p>
                      <a:pPr algn="l" fontAlgn="ctr"/>
                      <a:r>
                        <a:rPr lang="ru-RU" sz="500" b="0" i="0" u="none" strike="noStrike">
                          <a:solidFill>
                            <a:srgbClr val="000000"/>
                          </a:solidFill>
                          <a:effectLst/>
                          <a:latin typeface="Times New Roman" panose="02020603050405020304" pitchFamily="18" charset="0"/>
                        </a:rPr>
                        <a:t> </a:t>
                      </a:r>
                    </a:p>
                  </a:txBody>
                  <a:tcPr marL="5992" marR="5992" marT="5992" marB="0" anchor="ctr">
                    <a:lnL>
                      <a:noFill/>
                    </a:lnL>
                    <a:lnR>
                      <a:noFill/>
                    </a:lnR>
                    <a:lnT>
                      <a:noFill/>
                    </a:lnT>
                    <a:lnB>
                      <a:noFill/>
                    </a:lnB>
                    <a:solidFill>
                      <a:srgbClr val="FFFFFF"/>
                    </a:solidFill>
                  </a:tcPr>
                </a:tc>
                <a:tc gridSpan="26">
                  <a:txBody>
                    <a:bodyPr/>
                    <a:lstStyle/>
                    <a:p>
                      <a:pPr algn="ctr" fontAlgn="ctr"/>
                      <a:r>
                        <a:rPr lang="ru-RU" sz="1100" b="0" i="0" u="none" strike="noStrike" dirty="0">
                          <a:solidFill>
                            <a:srgbClr val="000000"/>
                          </a:solidFill>
                          <a:effectLst/>
                          <a:latin typeface="Times New Roman" panose="02020603050405020304" pitchFamily="18" charset="0"/>
                        </a:rPr>
                        <a:t>1</a:t>
                      </a:r>
                    </a:p>
                  </a:txBody>
                  <a:tcPr marL="5992" marR="5992" marT="5992"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4">
                  <a:txBody>
                    <a:bodyPr/>
                    <a:lstStyle/>
                    <a:p>
                      <a:pPr algn="ctr" fontAlgn="ctr"/>
                      <a:r>
                        <a:rPr lang="ru-RU" sz="1100" b="0" i="0" u="none" strike="noStrike">
                          <a:solidFill>
                            <a:srgbClr val="000000"/>
                          </a:solidFill>
                          <a:effectLst/>
                          <a:latin typeface="Times New Roman" panose="02020603050405020304" pitchFamily="18" charset="0"/>
                        </a:rPr>
                        <a:t>2</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100" b="0" i="0" u="none" strike="noStrike">
                          <a:solidFill>
                            <a:srgbClr val="000000"/>
                          </a:solidFill>
                          <a:effectLst/>
                          <a:latin typeface="Times New Roman" panose="02020603050405020304" pitchFamily="18" charset="0"/>
                        </a:rPr>
                        <a:t>3</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dirty="0">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100" b="0" i="0" u="none" strike="noStrike" dirty="0">
                          <a:solidFill>
                            <a:srgbClr val="000000"/>
                          </a:solidFill>
                          <a:effectLst/>
                          <a:latin typeface="Times New Roman" panose="02020603050405020304" pitchFamily="18" charset="0"/>
                        </a:rPr>
                        <a:t>4</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8">
                  <a:txBody>
                    <a:bodyPr/>
                    <a:lstStyle/>
                    <a:p>
                      <a:pPr algn="ctr" fontAlgn="ctr"/>
                      <a:r>
                        <a:rPr lang="ru-RU" sz="1100" b="0" i="0" u="none" strike="noStrike">
                          <a:solidFill>
                            <a:srgbClr val="000000"/>
                          </a:solidFill>
                          <a:effectLst/>
                          <a:latin typeface="Times New Roman" panose="02020603050405020304" pitchFamily="18" charset="0"/>
                        </a:rPr>
                        <a:t>5</a:t>
                      </a:r>
                    </a:p>
                  </a:txBody>
                  <a:tcPr marL="5992" marR="5992" marT="5992"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100372184"/>
                  </a:ext>
                </a:extLst>
              </a:tr>
              <a:tr h="190161">
                <a:tc>
                  <a:txBody>
                    <a:bodyPr/>
                    <a:lstStyle/>
                    <a:p>
                      <a:pPr algn="l" fontAlgn="ctr"/>
                      <a:r>
                        <a:rPr lang="ru-RU" sz="600" b="1" i="0" u="none" strike="noStrike">
                          <a:solidFill>
                            <a:srgbClr val="000000"/>
                          </a:solidFill>
                          <a:effectLst/>
                          <a:latin typeface="Times New Roman" panose="02020603050405020304" pitchFamily="18" charset="0"/>
                        </a:rPr>
                        <a:t> </a:t>
                      </a:r>
                    </a:p>
                  </a:txBody>
                  <a:tcPr marL="5992" marR="5992" marT="5992" marB="0" anchor="ctr">
                    <a:lnL>
                      <a:noFill/>
                    </a:lnL>
                    <a:lnR>
                      <a:noFill/>
                    </a:lnR>
                    <a:lnT>
                      <a:noFill/>
                    </a:lnT>
                    <a:lnB>
                      <a:noFill/>
                    </a:lnB>
                    <a:solidFill>
                      <a:srgbClr val="FFFFFF"/>
                    </a:solidFill>
                  </a:tcPr>
                </a:tc>
                <a:tc gridSpan="26">
                  <a:txBody>
                    <a:bodyPr/>
                    <a:lstStyle/>
                    <a:p>
                      <a:pPr algn="l" fontAlgn="b"/>
                      <a:r>
                        <a:rPr lang="ru-RU" sz="1100" b="0" i="0" u="none" strike="noStrike" dirty="0">
                          <a:solidFill>
                            <a:srgbClr val="000000"/>
                          </a:solidFill>
                          <a:effectLst/>
                          <a:latin typeface="Times New Roman" panose="02020603050405020304" pitchFamily="18" charset="0"/>
                        </a:rPr>
                        <a:t>Дебиторская задолженность на начало года</a:t>
                      </a:r>
                    </a:p>
                  </a:txBody>
                  <a:tcPr marL="5992" marR="5992" marT="5992"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b"/>
                      <a:endParaRPr lang="ru-RU" sz="1400" b="0" i="0" u="none" strike="noStrike">
                        <a:solidFill>
                          <a:srgbClr val="000000"/>
                        </a:solidFill>
                        <a:effectLst/>
                        <a:latin typeface="Times New Roman" panose="02020603050405020304" pitchFamily="18" charset="0"/>
                      </a:endParaRPr>
                    </a:p>
                  </a:txBody>
                  <a:tcPr marL="7989" marR="7989" marT="79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4">
                  <a:txBody>
                    <a:bodyPr/>
                    <a:lstStyle/>
                    <a:p>
                      <a:pPr algn="ctr" fontAlgn="b"/>
                      <a:r>
                        <a:rPr lang="ru-RU" sz="1100" b="0" i="0" u="none" strike="noStrike">
                          <a:solidFill>
                            <a:srgbClr val="000000"/>
                          </a:solidFill>
                          <a:effectLst/>
                          <a:latin typeface="Times New Roman" panose="02020603050405020304" pitchFamily="18" charset="0"/>
                        </a:rPr>
                        <a:t>0100</a:t>
                      </a:r>
                    </a:p>
                  </a:txBody>
                  <a:tcPr marL="5992" marR="5992" marT="599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pPr algn="ctr" fontAlgn="ctr"/>
                      <a:endParaRPr lang="ru-RU" sz="1400" b="1"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100" b="1" i="0" u="none" strike="noStrike">
                          <a:solidFill>
                            <a:srgbClr val="000000"/>
                          </a:solidFill>
                          <a:effectLst/>
                          <a:latin typeface="Times New Roman" panose="02020603050405020304" pitchFamily="18" charset="0"/>
                        </a:rPr>
                        <a:t> </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1" i="0" u="none" strike="noStrike" dirty="0">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100" b="1" i="0" u="none" strike="noStrike" dirty="0">
                          <a:solidFill>
                            <a:srgbClr val="000000"/>
                          </a:solidFill>
                          <a:effectLst/>
                          <a:latin typeface="Times New Roman" panose="02020603050405020304" pitchFamily="18" charset="0"/>
                        </a:rPr>
                        <a:t> </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1"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8">
                  <a:txBody>
                    <a:bodyPr/>
                    <a:lstStyle/>
                    <a:p>
                      <a:pPr algn="ctr" fontAlgn="ctr"/>
                      <a:r>
                        <a:rPr lang="ru-RU" sz="1100" b="1" i="0" u="none" strike="noStrike">
                          <a:solidFill>
                            <a:srgbClr val="000000"/>
                          </a:solidFill>
                          <a:effectLst/>
                          <a:latin typeface="Times New Roman" panose="02020603050405020304" pitchFamily="18" charset="0"/>
                        </a:rPr>
                        <a:t> </a:t>
                      </a:r>
                    </a:p>
                  </a:txBody>
                  <a:tcPr marL="5992" marR="5992" marT="599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246354864"/>
                  </a:ext>
                </a:extLst>
              </a:tr>
              <a:tr h="223557">
                <a:tc>
                  <a:txBody>
                    <a:bodyPr/>
                    <a:lstStyle/>
                    <a:p>
                      <a:pPr algn="l" fontAlgn="ctr"/>
                      <a:r>
                        <a:rPr lang="ru-RU" sz="600" b="1" i="0" u="none" strike="noStrike">
                          <a:solidFill>
                            <a:srgbClr val="000000"/>
                          </a:solidFill>
                          <a:effectLst/>
                          <a:latin typeface="Times New Roman" panose="02020603050405020304" pitchFamily="18" charset="0"/>
                        </a:rPr>
                        <a:t> </a:t>
                      </a:r>
                    </a:p>
                  </a:txBody>
                  <a:tcPr marL="5992" marR="5992" marT="5992" marB="0" anchor="ctr">
                    <a:lnL>
                      <a:noFill/>
                    </a:lnL>
                    <a:lnR>
                      <a:noFill/>
                    </a:lnR>
                    <a:lnT>
                      <a:noFill/>
                    </a:lnT>
                    <a:lnB>
                      <a:noFill/>
                    </a:lnB>
                    <a:solidFill>
                      <a:srgbClr val="FFFFFF"/>
                    </a:solidFill>
                  </a:tcPr>
                </a:tc>
                <a:tc gridSpan="26">
                  <a:txBody>
                    <a:bodyPr/>
                    <a:lstStyle/>
                    <a:p>
                      <a:pPr algn="l" fontAlgn="b"/>
                      <a:r>
                        <a:rPr lang="ru-RU" sz="1100" b="0" i="0" u="none" strike="noStrike">
                          <a:solidFill>
                            <a:srgbClr val="000000"/>
                          </a:solidFill>
                          <a:effectLst/>
                          <a:latin typeface="Times New Roman" panose="02020603050405020304" pitchFamily="18" charset="0"/>
                        </a:rPr>
                        <a:t>Кредиторская задолженность на начало года</a:t>
                      </a:r>
                    </a:p>
                  </a:txBody>
                  <a:tcPr marL="5992" marR="5992" marT="5992"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b"/>
                      <a:endParaRPr lang="ru-RU" sz="1400" b="0" i="0" u="none" strike="noStrike">
                        <a:solidFill>
                          <a:srgbClr val="000000"/>
                        </a:solidFill>
                        <a:effectLst/>
                        <a:latin typeface="Times New Roman" panose="02020603050405020304" pitchFamily="18" charset="0"/>
                      </a:endParaRPr>
                    </a:p>
                  </a:txBody>
                  <a:tcPr marL="7989" marR="7989" marT="79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4">
                  <a:txBody>
                    <a:bodyPr/>
                    <a:lstStyle/>
                    <a:p>
                      <a:pPr algn="ctr" fontAlgn="b"/>
                      <a:r>
                        <a:rPr lang="ru-RU" sz="1100" b="0" i="0" u="none" strike="noStrike">
                          <a:solidFill>
                            <a:srgbClr val="000000"/>
                          </a:solidFill>
                          <a:effectLst/>
                          <a:latin typeface="Times New Roman" panose="02020603050405020304" pitchFamily="18" charset="0"/>
                        </a:rPr>
                        <a:t>0200</a:t>
                      </a:r>
                    </a:p>
                  </a:txBody>
                  <a:tcPr marL="5992" marR="5992" marT="599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pPr algn="ctr" fontAlgn="ctr"/>
                      <a:endParaRPr lang="ru-RU" sz="1400" b="1"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400" b="1" i="0" u="none" strike="noStrike" dirty="0" smtClean="0">
                          <a:solidFill>
                            <a:schemeClr val="accent1">
                              <a:lumMod val="75000"/>
                            </a:schemeClr>
                          </a:solidFill>
                          <a:effectLst/>
                          <a:latin typeface="Arial" panose="020B0604020202020204" pitchFamily="34" charset="0"/>
                          <a:cs typeface="Arial" panose="020B0604020202020204" pitchFamily="34" charset="0"/>
                        </a:rPr>
                        <a:t>700</a:t>
                      </a:r>
                      <a:r>
                        <a:rPr lang="ru-RU" sz="1400" b="1" i="0" u="none" strike="noStrike" dirty="0">
                          <a:solidFill>
                            <a:schemeClr val="accent1">
                              <a:lumMod val="75000"/>
                            </a:schemeClr>
                          </a:solidFill>
                          <a:effectLst/>
                          <a:latin typeface="Arial" panose="020B0604020202020204" pitchFamily="34" charset="0"/>
                          <a:cs typeface="Arial" panose="020B0604020202020204" pitchFamily="34" charset="0"/>
                        </a:rPr>
                        <a:t>0</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1"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100" b="1" i="0" u="none" strike="noStrike" dirty="0" smtClean="0">
                          <a:solidFill>
                            <a:srgbClr val="000000"/>
                          </a:solidFill>
                          <a:effectLst/>
                          <a:latin typeface="Arial" panose="020B0604020202020204" pitchFamily="34" charset="0"/>
                          <a:cs typeface="Arial" panose="020B0604020202020204" pitchFamily="34" charset="0"/>
                        </a:rPr>
                        <a:t>-</a:t>
                      </a:r>
                      <a:r>
                        <a:rPr lang="ru-RU" sz="1100" b="1" i="0" u="none" strike="noStrike" dirty="0">
                          <a:solidFill>
                            <a:srgbClr val="000000"/>
                          </a:solidFill>
                          <a:effectLst/>
                          <a:latin typeface="Arial" panose="020B0604020202020204" pitchFamily="34" charset="0"/>
                          <a:cs typeface="Arial" panose="020B0604020202020204" pitchFamily="34" charset="0"/>
                        </a:rPr>
                        <a:t> </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1" i="0" u="none" strike="noStrike" dirty="0">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8">
                  <a:txBody>
                    <a:bodyPr/>
                    <a:lstStyle/>
                    <a:p>
                      <a:pPr algn="ctr" fontAlgn="ctr"/>
                      <a:r>
                        <a:rPr lang="ru-RU" sz="1100" b="1" i="0" u="none" strike="noStrike" dirty="0" smtClean="0">
                          <a:solidFill>
                            <a:srgbClr val="000000"/>
                          </a:solidFill>
                          <a:effectLst/>
                          <a:latin typeface="Arial" panose="020B0604020202020204" pitchFamily="34" charset="0"/>
                          <a:cs typeface="Arial" panose="020B0604020202020204" pitchFamily="34" charset="0"/>
                        </a:rPr>
                        <a:t>-</a:t>
                      </a:r>
                      <a:r>
                        <a:rPr lang="ru-RU" sz="1100" b="1" i="0" u="none" strike="noStrike" dirty="0">
                          <a:solidFill>
                            <a:srgbClr val="000000"/>
                          </a:solidFill>
                          <a:effectLst/>
                          <a:latin typeface="Arial" panose="020B0604020202020204" pitchFamily="34" charset="0"/>
                          <a:cs typeface="Arial" panose="020B0604020202020204" pitchFamily="34" charset="0"/>
                        </a:rPr>
                        <a:t> </a:t>
                      </a:r>
                    </a:p>
                  </a:txBody>
                  <a:tcPr marL="5992" marR="5992" marT="599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781231074"/>
                  </a:ext>
                </a:extLst>
              </a:tr>
              <a:tr h="181893">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6">
                  <a:txBody>
                    <a:bodyPr/>
                    <a:lstStyle/>
                    <a:p>
                      <a:pPr algn="l" fontAlgn="b"/>
                      <a:r>
                        <a:rPr lang="ru-RU" sz="1100" b="1" i="0" u="none" strike="noStrike" dirty="0">
                          <a:solidFill>
                            <a:srgbClr val="000000"/>
                          </a:solidFill>
                          <a:effectLst/>
                          <a:latin typeface="Arial" panose="020B0604020202020204" pitchFamily="34" charset="0"/>
                          <a:cs typeface="Arial" panose="020B0604020202020204" pitchFamily="34" charset="0"/>
                        </a:rPr>
                        <a:t>Доходы от собственности</a:t>
                      </a:r>
                    </a:p>
                  </a:txBody>
                  <a:tcPr marL="5992" marR="5992" marT="5992"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b"/>
                      <a:endParaRPr lang="ru-RU" sz="1400" b="1" i="0" u="none" strike="noStrike" dirty="0">
                        <a:solidFill>
                          <a:srgbClr val="000000"/>
                        </a:solidFill>
                        <a:effectLst/>
                        <a:latin typeface="Times New Roman" panose="02020603050405020304" pitchFamily="18" charset="0"/>
                      </a:endParaRPr>
                    </a:p>
                  </a:txBody>
                  <a:tcPr marL="7989" marR="7989" marT="79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4">
                  <a:txBody>
                    <a:bodyPr/>
                    <a:lstStyle/>
                    <a:p>
                      <a:pPr algn="ctr" fontAlgn="b"/>
                      <a:r>
                        <a:rPr lang="ru-RU" sz="1100" b="1" i="0" u="none" strike="noStrike" dirty="0">
                          <a:solidFill>
                            <a:srgbClr val="000000"/>
                          </a:solidFill>
                          <a:effectLst/>
                          <a:latin typeface="Arial" panose="020B0604020202020204" pitchFamily="34" charset="0"/>
                          <a:cs typeface="Arial" panose="020B0604020202020204" pitchFamily="34" charset="0"/>
                        </a:rPr>
                        <a:t>0300</a:t>
                      </a:r>
                    </a:p>
                  </a:txBody>
                  <a:tcPr marL="5992" marR="5992" marT="599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400" b="1" i="0" u="none" strike="noStrike" kern="1200" dirty="0">
                          <a:solidFill>
                            <a:schemeClr val="accent1">
                              <a:lumMod val="75000"/>
                            </a:schemeClr>
                          </a:solidFill>
                          <a:effectLst/>
                          <a:latin typeface="Arial" panose="020B0604020202020204" pitchFamily="34" charset="0"/>
                          <a:ea typeface="+mn-ea"/>
                          <a:cs typeface="Arial" panose="020B0604020202020204" pitchFamily="34" charset="0"/>
                        </a:rPr>
                        <a:t> </a:t>
                      </a:r>
                      <a:r>
                        <a:rPr lang="ru-RU" sz="1400" b="1" i="0" u="none" strike="noStrike" kern="1200" dirty="0" smtClean="0">
                          <a:solidFill>
                            <a:schemeClr val="accent1">
                              <a:lumMod val="75000"/>
                            </a:schemeClr>
                          </a:solidFill>
                          <a:effectLst/>
                          <a:latin typeface="Arial" panose="020B0604020202020204" pitchFamily="34" charset="0"/>
                          <a:ea typeface="+mn-ea"/>
                          <a:cs typeface="Arial" panose="020B0604020202020204" pitchFamily="34" charset="0"/>
                        </a:rPr>
                        <a:t>0</a:t>
                      </a:r>
                      <a:endParaRPr lang="ru-RU" sz="1400" b="1" i="0" u="none" strike="noStrike" kern="1200" dirty="0">
                        <a:solidFill>
                          <a:schemeClr val="accent1">
                            <a:lumMod val="75000"/>
                          </a:schemeClr>
                        </a:solidFill>
                        <a:effectLst/>
                        <a:latin typeface="Arial" panose="020B0604020202020204" pitchFamily="34" charset="0"/>
                        <a:ea typeface="+mn-ea"/>
                        <a:cs typeface="Arial" panose="020B0604020202020204" pitchFamily="34" charset="0"/>
                      </a:endParaRP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400" b="1" i="0" u="none" strike="noStrike" kern="1200" dirty="0">
                          <a:solidFill>
                            <a:schemeClr val="accent1">
                              <a:lumMod val="75000"/>
                            </a:schemeClr>
                          </a:solidFill>
                          <a:effectLst/>
                          <a:latin typeface="Arial" panose="020B0604020202020204" pitchFamily="34" charset="0"/>
                          <a:ea typeface="+mn-ea"/>
                          <a:cs typeface="Arial" panose="020B0604020202020204" pitchFamily="34" charset="0"/>
                        </a:rPr>
                        <a:t> </a:t>
                      </a:r>
                      <a:r>
                        <a:rPr lang="ru-RU" sz="1400" b="1" i="0" u="none" strike="noStrike" kern="1200" dirty="0" smtClean="0">
                          <a:solidFill>
                            <a:schemeClr val="accent1">
                              <a:lumMod val="75000"/>
                            </a:schemeClr>
                          </a:solidFill>
                          <a:effectLst/>
                          <a:latin typeface="Arial" panose="020B0604020202020204" pitchFamily="34" charset="0"/>
                          <a:ea typeface="+mn-ea"/>
                          <a:cs typeface="Arial" panose="020B0604020202020204" pitchFamily="34" charset="0"/>
                        </a:rPr>
                        <a:t>7600</a:t>
                      </a:r>
                      <a:endParaRPr lang="ru-RU" sz="1400" b="1" i="0" u="none" strike="noStrike" kern="1200" dirty="0">
                        <a:solidFill>
                          <a:schemeClr val="accent1">
                            <a:lumMod val="75000"/>
                          </a:schemeClr>
                        </a:solidFill>
                        <a:effectLst/>
                        <a:latin typeface="Arial" panose="020B0604020202020204" pitchFamily="34" charset="0"/>
                        <a:ea typeface="+mn-ea"/>
                        <a:cs typeface="Arial" panose="020B0604020202020204" pitchFamily="34" charset="0"/>
                      </a:endParaRP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dirty="0">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8">
                  <a:txBody>
                    <a:bodyPr/>
                    <a:lstStyle/>
                    <a:p>
                      <a:pPr algn="ctr" fontAlgn="ctr"/>
                      <a:r>
                        <a:rPr lang="ru-RU" sz="1400" b="1" i="0" u="none" strike="noStrike" kern="1200" dirty="0">
                          <a:solidFill>
                            <a:schemeClr val="accent1">
                              <a:lumMod val="75000"/>
                            </a:schemeClr>
                          </a:solidFill>
                          <a:effectLst/>
                          <a:latin typeface="Arial" panose="020B0604020202020204" pitchFamily="34" charset="0"/>
                          <a:ea typeface="+mn-ea"/>
                          <a:cs typeface="Arial" panose="020B0604020202020204" pitchFamily="34" charset="0"/>
                        </a:rPr>
                        <a:t> </a:t>
                      </a:r>
                      <a:r>
                        <a:rPr lang="ru-RU" sz="1400" b="1" i="0" u="none" strike="noStrike" kern="1200" dirty="0" smtClean="0">
                          <a:solidFill>
                            <a:schemeClr val="accent1">
                              <a:lumMod val="75000"/>
                            </a:schemeClr>
                          </a:solidFill>
                          <a:effectLst/>
                          <a:latin typeface="Arial" panose="020B0604020202020204" pitchFamily="34" charset="0"/>
                          <a:ea typeface="+mn-ea"/>
                          <a:cs typeface="Arial" panose="020B0604020202020204" pitchFamily="34" charset="0"/>
                        </a:rPr>
                        <a:t>8000</a:t>
                      </a:r>
                      <a:endParaRPr lang="ru-RU" sz="1400" b="1" i="0" u="none" strike="noStrike" kern="1200" dirty="0">
                        <a:solidFill>
                          <a:schemeClr val="accent1">
                            <a:lumMod val="75000"/>
                          </a:schemeClr>
                        </a:solidFill>
                        <a:effectLst/>
                        <a:latin typeface="Arial" panose="020B0604020202020204" pitchFamily="34" charset="0"/>
                        <a:ea typeface="+mn-ea"/>
                        <a:cs typeface="Arial" panose="020B0604020202020204" pitchFamily="34" charset="0"/>
                      </a:endParaRPr>
                    </a:p>
                  </a:txBody>
                  <a:tcPr marL="5992" marR="5992" marT="599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077307186"/>
                  </a:ext>
                </a:extLst>
              </a:tr>
              <a:tr h="190161">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6">
                  <a:txBody>
                    <a:bodyPr/>
                    <a:lstStyle/>
                    <a:p>
                      <a:pPr algn="l" fontAlgn="b"/>
                      <a:r>
                        <a:rPr lang="ru-RU" sz="1100" b="0" i="0" u="none" strike="noStrike" dirty="0">
                          <a:solidFill>
                            <a:srgbClr val="000000"/>
                          </a:solidFill>
                          <a:effectLst/>
                          <a:latin typeface="Times New Roman" panose="02020603050405020304" pitchFamily="18" charset="0"/>
                        </a:rPr>
                        <a:t>Дебиторская задолженность на конец года</a:t>
                      </a:r>
                    </a:p>
                  </a:txBody>
                  <a:tcPr marL="5992" marR="5992" marT="5992"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b"/>
                      <a:endParaRPr lang="ru-RU" sz="1400" b="0" i="0" u="none" strike="noStrike" dirty="0">
                        <a:solidFill>
                          <a:srgbClr val="000000"/>
                        </a:solidFill>
                        <a:effectLst/>
                        <a:latin typeface="Times New Roman" panose="02020603050405020304" pitchFamily="18" charset="0"/>
                      </a:endParaRPr>
                    </a:p>
                  </a:txBody>
                  <a:tcPr marL="7989" marR="7989" marT="79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4">
                  <a:txBody>
                    <a:bodyPr/>
                    <a:lstStyle/>
                    <a:p>
                      <a:pPr algn="ctr" fontAlgn="b"/>
                      <a:r>
                        <a:rPr lang="ru-RU" sz="1100" b="0" i="0" u="none" strike="noStrike" dirty="0">
                          <a:solidFill>
                            <a:srgbClr val="000000"/>
                          </a:solidFill>
                          <a:effectLst/>
                          <a:latin typeface="Times New Roman" panose="02020603050405020304" pitchFamily="18" charset="0"/>
                        </a:rPr>
                        <a:t>0400</a:t>
                      </a:r>
                    </a:p>
                  </a:txBody>
                  <a:tcPr marL="5992" marR="5992" marT="599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dirty="0">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8">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992" marR="5992" marT="599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200496128"/>
                  </a:ext>
                </a:extLst>
              </a:tr>
              <a:tr h="166172">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6">
                  <a:txBody>
                    <a:bodyPr/>
                    <a:lstStyle/>
                    <a:p>
                      <a:pPr algn="l" fontAlgn="b"/>
                      <a:r>
                        <a:rPr lang="ru-RU" sz="1100" b="0" i="0" u="none" strike="noStrike" dirty="0">
                          <a:solidFill>
                            <a:srgbClr val="000000"/>
                          </a:solidFill>
                          <a:effectLst/>
                          <a:latin typeface="Times New Roman" panose="02020603050405020304" pitchFamily="18" charset="0"/>
                        </a:rPr>
                        <a:t>Кредиторская задолженность на конец года</a:t>
                      </a:r>
                    </a:p>
                  </a:txBody>
                  <a:tcPr marL="5992" marR="5992" marT="5992"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b"/>
                      <a:endParaRPr lang="ru-RU" sz="1400" b="0" i="0" u="none" strike="noStrike">
                        <a:solidFill>
                          <a:srgbClr val="000000"/>
                        </a:solidFill>
                        <a:effectLst/>
                        <a:latin typeface="Times New Roman" panose="02020603050405020304" pitchFamily="18" charset="0"/>
                      </a:endParaRPr>
                    </a:p>
                  </a:txBody>
                  <a:tcPr marL="7989" marR="7989" marT="79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4">
                  <a:txBody>
                    <a:bodyPr/>
                    <a:lstStyle/>
                    <a:p>
                      <a:pPr algn="ctr" fontAlgn="b"/>
                      <a:r>
                        <a:rPr lang="ru-RU" sz="1100" b="0" i="0" u="none" strike="noStrike">
                          <a:solidFill>
                            <a:srgbClr val="000000"/>
                          </a:solidFill>
                          <a:effectLst/>
                          <a:latin typeface="Times New Roman" panose="02020603050405020304" pitchFamily="18" charset="0"/>
                        </a:rPr>
                        <a:t>0500</a:t>
                      </a:r>
                    </a:p>
                  </a:txBody>
                  <a:tcPr marL="5992" marR="5992" marT="599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100" b="0" i="0" u="none" strike="noStrike">
                          <a:solidFill>
                            <a:srgbClr val="000000"/>
                          </a:solidFill>
                          <a:effectLst/>
                          <a:latin typeface="Arial" panose="020B0604020202020204" pitchFamily="34" charset="0"/>
                          <a:cs typeface="Arial" panose="020B0604020202020204" pitchFamily="34" charset="0"/>
                        </a:rPr>
                        <a:t> </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dirty="0">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8">
                  <a:txBody>
                    <a:bodyPr/>
                    <a:lstStyle/>
                    <a:p>
                      <a:pPr algn="ctr" fontAlgn="ctr"/>
                      <a:r>
                        <a:rPr lang="ru-RU" sz="1100" b="0" i="0" u="none" strike="noStrike" dirty="0">
                          <a:solidFill>
                            <a:srgbClr val="000000"/>
                          </a:solidFill>
                          <a:effectLst/>
                          <a:latin typeface="Arial" panose="020B0604020202020204" pitchFamily="34" charset="0"/>
                          <a:cs typeface="Arial" panose="020B0604020202020204" pitchFamily="34" charset="0"/>
                        </a:rPr>
                        <a:t> </a:t>
                      </a:r>
                    </a:p>
                  </a:txBody>
                  <a:tcPr marL="5992" marR="5992" marT="599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088037839"/>
                  </a:ext>
                </a:extLst>
              </a:tr>
              <a:tr h="486521">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26">
                  <a:txBody>
                    <a:bodyPr/>
                    <a:lstStyle/>
                    <a:p>
                      <a:pPr algn="l" fontAlgn="b"/>
                      <a:r>
                        <a:rPr lang="ru-RU" sz="1100" b="1" i="0" u="none" strike="noStrike" dirty="0">
                          <a:solidFill>
                            <a:srgbClr val="000000"/>
                          </a:solidFill>
                          <a:effectLst/>
                          <a:latin typeface="Arial" panose="020B0604020202020204" pitchFamily="34" charset="0"/>
                          <a:cs typeface="Arial" panose="020B0604020202020204" pitchFamily="34" charset="0"/>
                        </a:rPr>
                        <a:t>Итого планируемых поступлений доходов от собственности </a:t>
                      </a:r>
                      <a:br>
                        <a:rPr lang="ru-RU" sz="1100" b="1" i="0" u="none" strike="noStrike" dirty="0">
                          <a:solidFill>
                            <a:srgbClr val="000000"/>
                          </a:solidFill>
                          <a:effectLst/>
                          <a:latin typeface="Arial" panose="020B0604020202020204" pitchFamily="34" charset="0"/>
                          <a:cs typeface="Arial" panose="020B0604020202020204" pitchFamily="34" charset="0"/>
                        </a:rPr>
                      </a:br>
                      <a:r>
                        <a:rPr lang="ru-RU" sz="1100" b="1" i="0" u="none" strike="noStrike" dirty="0">
                          <a:solidFill>
                            <a:srgbClr val="000000"/>
                          </a:solidFill>
                          <a:effectLst/>
                          <a:latin typeface="Arial" panose="020B0604020202020204" pitchFamily="34" charset="0"/>
                          <a:cs typeface="Arial" panose="020B0604020202020204" pitchFamily="34" charset="0"/>
                        </a:rPr>
                        <a:t>(стр. 0300 + стр. 0100 - стр. 0200 - стр. 0400 + стр. 0500)</a:t>
                      </a:r>
                    </a:p>
                  </a:txBody>
                  <a:tcPr marL="5992" marR="5992" marT="5992"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b"/>
                      <a:endParaRPr lang="ru-RU" sz="1400" b="0" i="0" u="none" strike="noStrike" dirty="0">
                        <a:solidFill>
                          <a:srgbClr val="000000"/>
                        </a:solidFill>
                        <a:effectLst/>
                        <a:latin typeface="Arial" panose="020B0604020202020204" pitchFamily="34" charset="0"/>
                        <a:cs typeface="Arial" panose="020B0604020202020204" pitchFamily="34" charset="0"/>
                      </a:endParaRPr>
                    </a:p>
                  </a:txBody>
                  <a:tcPr marL="7989" marR="7989" marT="7989"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4">
                  <a:txBody>
                    <a:bodyPr/>
                    <a:lstStyle/>
                    <a:p>
                      <a:pPr algn="ctr" fontAlgn="b"/>
                      <a:r>
                        <a:rPr lang="ru-RU" sz="1100" b="0" i="0" u="none" strike="noStrike" dirty="0">
                          <a:solidFill>
                            <a:srgbClr val="000000"/>
                          </a:solidFill>
                          <a:effectLst/>
                          <a:latin typeface="Arial" panose="020B0604020202020204" pitchFamily="34" charset="0"/>
                          <a:cs typeface="Arial" panose="020B0604020202020204" pitchFamily="34" charset="0"/>
                        </a:rPr>
                        <a:t>9000</a:t>
                      </a:r>
                    </a:p>
                  </a:txBody>
                  <a:tcPr marL="5992" marR="5992" marT="5992"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600" b="1" i="0" u="none" strike="noStrike" dirty="0" smtClean="0">
                          <a:solidFill>
                            <a:schemeClr val="accent5">
                              <a:lumMod val="75000"/>
                            </a:schemeClr>
                          </a:solidFill>
                          <a:effectLst/>
                          <a:latin typeface="Arial" panose="020B0604020202020204" pitchFamily="34" charset="0"/>
                          <a:cs typeface="Arial" panose="020B0604020202020204" pitchFamily="34" charset="0"/>
                        </a:rPr>
                        <a:t>0</a:t>
                      </a:r>
                      <a:r>
                        <a:rPr lang="ru-RU" sz="1600" b="1" i="0" u="none" strike="noStrike" dirty="0">
                          <a:solidFill>
                            <a:schemeClr val="accent5">
                              <a:lumMod val="75000"/>
                            </a:schemeClr>
                          </a:solidFill>
                          <a:effectLst/>
                          <a:latin typeface="Arial" panose="020B0604020202020204" pitchFamily="34" charset="0"/>
                          <a:cs typeface="Arial" panose="020B0604020202020204" pitchFamily="34" charset="0"/>
                        </a:rPr>
                        <a:t> </a:t>
                      </a: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9">
                  <a:txBody>
                    <a:bodyPr/>
                    <a:lstStyle/>
                    <a:p>
                      <a:pPr algn="ctr" fontAlgn="ctr"/>
                      <a:r>
                        <a:rPr lang="ru-RU" sz="1600" b="1" i="0" u="none" strike="noStrike" dirty="0">
                          <a:solidFill>
                            <a:schemeClr val="accent5">
                              <a:lumMod val="75000"/>
                            </a:schemeClr>
                          </a:solidFill>
                          <a:effectLst/>
                          <a:latin typeface="Arial" panose="020B0604020202020204" pitchFamily="34" charset="0"/>
                          <a:cs typeface="Arial" panose="020B0604020202020204" pitchFamily="34" charset="0"/>
                        </a:rPr>
                        <a:t> </a:t>
                      </a:r>
                      <a:r>
                        <a:rPr lang="ru-RU" sz="1600" b="1" i="0" u="none" strike="noStrike" dirty="0" smtClean="0">
                          <a:solidFill>
                            <a:schemeClr val="accent5">
                              <a:lumMod val="75000"/>
                            </a:schemeClr>
                          </a:solidFill>
                          <a:effectLst/>
                          <a:latin typeface="Arial" panose="020B0604020202020204" pitchFamily="34" charset="0"/>
                          <a:cs typeface="Arial" panose="020B0604020202020204" pitchFamily="34" charset="0"/>
                        </a:rPr>
                        <a:t>7600</a:t>
                      </a:r>
                      <a:endParaRPr lang="ru-RU" sz="1600" b="1" i="0" u="none" strike="noStrike" dirty="0">
                        <a:solidFill>
                          <a:schemeClr val="accent5">
                            <a:lumMod val="75000"/>
                          </a:schemeClr>
                        </a:solidFill>
                        <a:effectLst/>
                        <a:latin typeface="Arial" panose="020B0604020202020204" pitchFamily="34" charset="0"/>
                        <a:cs typeface="Arial" panose="020B0604020202020204" pitchFamily="34" charset="0"/>
                      </a:endParaRPr>
                    </a:p>
                  </a:txBody>
                  <a:tcPr marL="5992" marR="5992" marT="59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pPr algn="ctr" fontAlgn="ctr"/>
                      <a:endParaRPr lang="ru-RU" sz="1400" b="0" i="0" u="none" strike="noStrike" dirty="0">
                        <a:solidFill>
                          <a:srgbClr val="000000"/>
                        </a:solidFill>
                        <a:effectLst/>
                        <a:latin typeface="Times New Roman" panose="02020603050405020304" pitchFamily="18" charset="0"/>
                      </a:endParaRPr>
                    </a:p>
                  </a:txBody>
                  <a:tcPr marL="7989" marR="7989" marT="798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8">
                  <a:txBody>
                    <a:bodyPr/>
                    <a:lstStyle/>
                    <a:p>
                      <a:pPr algn="ctr" fontAlgn="ctr"/>
                      <a:r>
                        <a:rPr lang="ru-RU" sz="1600" b="1" i="0" u="none" strike="noStrike" dirty="0" smtClean="0">
                          <a:solidFill>
                            <a:schemeClr val="accent5">
                              <a:lumMod val="75000"/>
                            </a:schemeClr>
                          </a:solidFill>
                          <a:effectLst/>
                          <a:latin typeface="Arial" panose="020B0604020202020204" pitchFamily="34" charset="0"/>
                          <a:cs typeface="Arial" panose="020B0604020202020204" pitchFamily="34" charset="0"/>
                        </a:rPr>
                        <a:t>8000</a:t>
                      </a:r>
                      <a:r>
                        <a:rPr lang="ru-RU" sz="1600" b="1" i="0" u="none" strike="noStrike" dirty="0">
                          <a:solidFill>
                            <a:schemeClr val="accent5">
                              <a:lumMod val="75000"/>
                            </a:schemeClr>
                          </a:solidFill>
                          <a:effectLst/>
                          <a:latin typeface="Arial" panose="020B0604020202020204" pitchFamily="34" charset="0"/>
                          <a:cs typeface="Arial" panose="020B0604020202020204" pitchFamily="34" charset="0"/>
                        </a:rPr>
                        <a:t> </a:t>
                      </a:r>
                    </a:p>
                  </a:txBody>
                  <a:tcPr marL="5992" marR="5992" marT="5992"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950445687"/>
                  </a:ext>
                </a:extLst>
              </a:tr>
              <a:tr h="166172">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a:txBody>
                    <a:bodyPr/>
                    <a:lstStyle/>
                    <a:p>
                      <a:pPr algn="r" fontAlgn="ctr"/>
                      <a:r>
                        <a:rPr lang="ru-RU" sz="600" b="1"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6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gridSpan="2">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gridSpan="2">
                  <a:txBody>
                    <a:bodyPr/>
                    <a:lstStyle/>
                    <a:p>
                      <a:pPr algn="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pPr algn="ctr" fontAlgn="b"/>
                      <a:endParaRPr lang="ru-RU" sz="1400" b="0" i="0" u="none" strike="noStrike" dirty="0">
                        <a:solidFill>
                          <a:srgbClr val="000000"/>
                        </a:solidFill>
                        <a:effectLst/>
                        <a:latin typeface="Times New Roman" panose="02020603050405020304" pitchFamily="18" charset="0"/>
                      </a:endParaRPr>
                    </a:p>
                  </a:txBody>
                  <a:tcPr marL="7989" marR="7989" marT="7989"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b"/>
                      <a:r>
                        <a:rPr lang="ru-RU" sz="1100" b="0" i="0" u="none" strike="noStrike" dirty="0">
                          <a:solidFill>
                            <a:srgbClr val="000000"/>
                          </a:solidFill>
                          <a:effectLst/>
                          <a:latin typeface="Times New Roman" panose="02020603050405020304" pitchFamily="18" charset="0"/>
                        </a:rPr>
                        <a:t> </a:t>
                      </a:r>
                    </a:p>
                  </a:txBody>
                  <a:tcPr marL="5992" marR="5992" marT="599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b"/>
                      <a:r>
                        <a:rPr lang="ru-RU" sz="1100" b="0" i="0" u="none" strike="noStrike">
                          <a:solidFill>
                            <a:srgbClr val="000000"/>
                          </a:solidFill>
                          <a:effectLst/>
                          <a:latin typeface="Times New Roman" panose="02020603050405020304" pitchFamily="18" charset="0"/>
                        </a:rPr>
                        <a:t> </a:t>
                      </a:r>
                    </a:p>
                  </a:txBody>
                  <a:tcPr marL="5992" marR="5992" marT="599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gridSpan="2">
                  <a:txBody>
                    <a:bodyPr/>
                    <a:lstStyle/>
                    <a:p>
                      <a:pPr algn="ctr" fontAlgn="b"/>
                      <a:r>
                        <a:rPr lang="ru-RU" sz="1100" b="0" i="0" u="none" strike="noStrike" dirty="0">
                          <a:solidFill>
                            <a:srgbClr val="000000"/>
                          </a:solidFill>
                          <a:effectLst/>
                          <a:latin typeface="Times New Roman" panose="02020603050405020304" pitchFamily="18" charset="0"/>
                        </a:rPr>
                        <a:t> </a:t>
                      </a:r>
                    </a:p>
                  </a:txBody>
                  <a:tcPr marL="5992" marR="5992" marT="5992"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hMerge="1">
                  <a:txBody>
                    <a:bodyPr/>
                    <a:lstStyle/>
                    <a:p>
                      <a:pPr algn="ctr" fontAlgn="ctr"/>
                      <a:endParaRPr lang="ru-RU" sz="1400" b="0" i="0" u="none" strike="noStrike" dirty="0">
                        <a:solidFill>
                          <a:srgbClr val="000000"/>
                        </a:solidFill>
                        <a:effectLst/>
                        <a:latin typeface="Times New Roman" panose="02020603050405020304" pitchFamily="18" charset="0"/>
                      </a:endParaRPr>
                    </a:p>
                  </a:txBody>
                  <a:tcPr marL="7989" marR="7989" marT="7989"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gridSpan="2">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hMerge="1">
                  <a:txBody>
                    <a:bodyPr/>
                    <a:lstStyle/>
                    <a:p>
                      <a:pPr algn="ctr" fontAlgn="ctr"/>
                      <a:endParaRPr lang="ru-RU" sz="1400" b="0" i="0" u="none" strike="noStrike" dirty="0">
                        <a:solidFill>
                          <a:srgbClr val="000000"/>
                        </a:solidFill>
                        <a:effectLst/>
                        <a:latin typeface="Times New Roman" panose="02020603050405020304" pitchFamily="18" charset="0"/>
                      </a:endParaRPr>
                    </a:p>
                  </a:txBody>
                  <a:tcPr marL="7989" marR="7989" marT="7989"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gridSpan="2">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hMerge="1">
                  <a:txBody>
                    <a:bodyPr/>
                    <a:lstStyle/>
                    <a:p>
                      <a:pPr algn="ctr" fontAlgn="ctr"/>
                      <a:endParaRPr lang="ru-RU" sz="1400" b="0" i="0" u="none" strike="noStrike" dirty="0">
                        <a:solidFill>
                          <a:srgbClr val="000000"/>
                        </a:solidFill>
                        <a:effectLst/>
                        <a:latin typeface="Times New Roman" panose="02020603050405020304" pitchFamily="18" charset="0"/>
                      </a:endParaRPr>
                    </a:p>
                  </a:txBody>
                  <a:tcPr marL="7989" marR="7989" marT="7989"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1100" b="0" i="0" u="none" strike="noStrike" dirty="0">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600" b="0" i="0" u="none" strike="noStrike">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600" b="0" i="0" u="none" strike="noStrike">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ru-RU" sz="600" b="0" i="0" u="none" strike="noStrike">
                          <a:solidFill>
                            <a:srgbClr val="000000"/>
                          </a:solidFill>
                          <a:effectLst/>
                          <a:latin typeface="Times New Roman" panose="02020603050405020304" pitchFamily="18" charset="0"/>
                        </a:rPr>
                        <a:t> </a:t>
                      </a:r>
                    </a:p>
                  </a:txBody>
                  <a:tcPr marL="5992" marR="5992" marT="5992" marB="0" anchor="ctr">
                    <a:lnL>
                      <a:noFill/>
                    </a:lnL>
                    <a:lnR>
                      <a:noFill/>
                    </a:lnR>
                    <a:lnT w="1270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4211617931"/>
                  </a:ext>
                </a:extLst>
              </a:tr>
              <a:tr h="165358">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56">
                  <a:txBody>
                    <a:bodyPr/>
                    <a:lstStyle/>
                    <a:p>
                      <a:pPr algn="l" fontAlgn="b"/>
                      <a:endParaRPr lang="ru-RU" sz="900" b="0" i="0" u="none" strike="noStrike" dirty="0">
                        <a:solidFill>
                          <a:srgbClr val="000000"/>
                        </a:solidFill>
                        <a:effectLst/>
                        <a:latin typeface="Times New Roman" panose="02020603050405020304" pitchFamily="18" charset="0"/>
                      </a:endParaRPr>
                    </a:p>
                  </a:txBody>
                  <a:tcPr marL="5992" marR="5992" marT="599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617205296"/>
                  </a:ext>
                </a:extLst>
              </a:tr>
              <a:tr h="293681">
                <a:tc>
                  <a:txBody>
                    <a:bodyPr/>
                    <a:lstStyle/>
                    <a:p>
                      <a:pPr algn="l" fontAlgn="b"/>
                      <a:r>
                        <a:rPr lang="ru-RU" sz="600" b="0" i="0" u="none" strike="noStrike">
                          <a:solidFill>
                            <a:srgbClr val="000000"/>
                          </a:solidFill>
                          <a:effectLst/>
                          <a:latin typeface="Times New Roman" panose="02020603050405020304" pitchFamily="18" charset="0"/>
                        </a:rPr>
                        <a:t> </a:t>
                      </a:r>
                    </a:p>
                  </a:txBody>
                  <a:tcPr marL="5992" marR="5992" marT="5992" marB="0" anchor="b">
                    <a:lnL>
                      <a:noFill/>
                    </a:lnL>
                    <a:lnR>
                      <a:noFill/>
                    </a:lnR>
                    <a:lnT>
                      <a:noFill/>
                    </a:lnT>
                    <a:lnB>
                      <a:noFill/>
                    </a:lnB>
                    <a:solidFill>
                      <a:srgbClr val="FFFFFF"/>
                    </a:solidFill>
                  </a:tcPr>
                </a:tc>
                <a:tc gridSpan="56">
                  <a:txBody>
                    <a:bodyPr/>
                    <a:lstStyle/>
                    <a:p>
                      <a:pPr algn="l" fontAlgn="b"/>
                      <a:endParaRPr lang="ru-RU" sz="900" b="0" i="0" u="none" strike="noStrike" dirty="0">
                        <a:solidFill>
                          <a:srgbClr val="000000"/>
                        </a:solidFill>
                        <a:effectLst/>
                        <a:latin typeface="Times New Roman" panose="02020603050405020304" pitchFamily="18" charset="0"/>
                      </a:endParaRPr>
                    </a:p>
                  </a:txBody>
                  <a:tcPr marL="5992" marR="5992" marT="5992"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901213797"/>
                  </a:ext>
                </a:extLst>
              </a:tr>
            </a:tbl>
          </a:graphicData>
        </a:graphic>
      </p:graphicFrame>
      <p:sp>
        <p:nvSpPr>
          <p:cNvPr id="16" name="Прямоугольник 15"/>
          <p:cNvSpPr/>
          <p:nvPr/>
        </p:nvSpPr>
        <p:spPr>
          <a:xfrm>
            <a:off x="4154765" y="4077072"/>
            <a:ext cx="4998027" cy="436467"/>
          </a:xfrm>
          <a:prstGeom prst="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Выноска со стрелкой вниз 3"/>
          <p:cNvSpPr/>
          <p:nvPr/>
        </p:nvSpPr>
        <p:spPr>
          <a:xfrm>
            <a:off x="251520" y="44624"/>
            <a:ext cx="3312368" cy="1224136"/>
          </a:xfrm>
          <a:prstGeom prst="downArrowCallout">
            <a:avLst/>
          </a:prstGeom>
          <a:solidFill>
            <a:srgbClr val="D6F3FA"/>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формирование показателей</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srgbClr val="FF0000"/>
                </a:solidFill>
                <a:effectLst/>
                <a:uLnTx/>
                <a:uFillTx/>
                <a:latin typeface="Calibri"/>
                <a:ea typeface="+mn-ea"/>
                <a:cs typeface="+mn-cs"/>
              </a:rPr>
              <a:t>п</a:t>
            </a: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ри внесении изменений в План в 2023 году</a:t>
            </a:r>
            <a:endParaRPr kumimoji="0" lang="ru-RU" sz="1800" b="0" i="0" u="none" strike="noStrike" kern="1200" cap="none" spc="0" normalizeH="0" baseline="0" noProof="0" dirty="0">
              <a:ln>
                <a:noFill/>
              </a:ln>
              <a:solidFill>
                <a:srgbClr val="FF0000"/>
              </a:solidFill>
              <a:effectLst/>
              <a:uLnTx/>
              <a:uFillTx/>
              <a:latin typeface="Calibri"/>
              <a:ea typeface="+mn-ea"/>
              <a:cs typeface="+mn-cs"/>
            </a:endParaRPr>
          </a:p>
        </p:txBody>
      </p:sp>
      <p:graphicFrame>
        <p:nvGraphicFramePr>
          <p:cNvPr id="2" name="Таблица 1"/>
          <p:cNvGraphicFramePr>
            <a:graphicFrameLocks noGrp="1"/>
          </p:cNvGraphicFramePr>
          <p:nvPr>
            <p:extLst/>
          </p:nvPr>
        </p:nvGraphicFramePr>
        <p:xfrm>
          <a:off x="107504" y="4549824"/>
          <a:ext cx="8952044" cy="2167133"/>
        </p:xfrm>
        <a:graphic>
          <a:graphicData uri="http://schemas.openxmlformats.org/drawingml/2006/table">
            <a:tbl>
              <a:tblPr/>
              <a:tblGrid>
                <a:gridCol w="4585026">
                  <a:extLst>
                    <a:ext uri="{9D8B030D-6E8A-4147-A177-3AD203B41FA5}">
                      <a16:colId xmlns:a16="http://schemas.microsoft.com/office/drawing/2014/main" val="3444381684"/>
                    </a:ext>
                  </a:extLst>
                </a:gridCol>
                <a:gridCol w="516061">
                  <a:extLst>
                    <a:ext uri="{9D8B030D-6E8A-4147-A177-3AD203B41FA5}">
                      <a16:colId xmlns:a16="http://schemas.microsoft.com/office/drawing/2014/main" val="3286526923"/>
                    </a:ext>
                  </a:extLst>
                </a:gridCol>
                <a:gridCol w="761476">
                  <a:extLst>
                    <a:ext uri="{9D8B030D-6E8A-4147-A177-3AD203B41FA5}">
                      <a16:colId xmlns:a16="http://schemas.microsoft.com/office/drawing/2014/main" val="2836585040"/>
                    </a:ext>
                  </a:extLst>
                </a:gridCol>
                <a:gridCol w="763769">
                  <a:extLst>
                    <a:ext uri="{9D8B030D-6E8A-4147-A177-3AD203B41FA5}">
                      <a16:colId xmlns:a16="http://schemas.microsoft.com/office/drawing/2014/main" val="178363164"/>
                    </a:ext>
                  </a:extLst>
                </a:gridCol>
                <a:gridCol w="763769">
                  <a:extLst>
                    <a:ext uri="{9D8B030D-6E8A-4147-A177-3AD203B41FA5}">
                      <a16:colId xmlns:a16="http://schemas.microsoft.com/office/drawing/2014/main" val="3462062512"/>
                    </a:ext>
                  </a:extLst>
                </a:gridCol>
                <a:gridCol w="791293">
                  <a:extLst>
                    <a:ext uri="{9D8B030D-6E8A-4147-A177-3AD203B41FA5}">
                      <a16:colId xmlns:a16="http://schemas.microsoft.com/office/drawing/2014/main" val="701452928"/>
                    </a:ext>
                  </a:extLst>
                </a:gridCol>
                <a:gridCol w="770650">
                  <a:extLst>
                    <a:ext uri="{9D8B030D-6E8A-4147-A177-3AD203B41FA5}">
                      <a16:colId xmlns:a16="http://schemas.microsoft.com/office/drawing/2014/main" val="1789094619"/>
                    </a:ext>
                  </a:extLst>
                </a:gridCol>
              </a:tblGrid>
              <a:tr h="240182">
                <a:tc rowSpan="2">
                  <a:txBody>
                    <a:bodyPr/>
                    <a:lstStyle/>
                    <a:p>
                      <a:pPr algn="ctr" fontAlgn="ctr"/>
                      <a:r>
                        <a:rPr lang="ru-RU" sz="900" b="0" i="0" u="none" strike="noStrike" dirty="0">
                          <a:solidFill>
                            <a:srgbClr val="000000"/>
                          </a:solidFill>
                          <a:effectLst/>
                          <a:latin typeface="Times New Roman Cyr" panose="02020603050405020304" pitchFamily="18" charset="0"/>
                        </a:rPr>
                        <a:t>Наименование показателя</a:t>
                      </a:r>
                    </a:p>
                  </a:txBody>
                  <a:tcPr marL="5091" marR="5091" marT="5091"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900" b="0" i="0" u="none" strike="noStrike" dirty="0">
                          <a:solidFill>
                            <a:srgbClr val="000000"/>
                          </a:solidFill>
                          <a:effectLst/>
                          <a:latin typeface="Times New Roman Cyr" panose="02020603050405020304" pitchFamily="18" charset="0"/>
                        </a:rPr>
                        <a:t>Код строки</a:t>
                      </a: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a:txBody>
                    <a:bodyPr/>
                    <a:lstStyle/>
                    <a:p>
                      <a:pPr algn="ctr" fontAlgn="ctr"/>
                      <a:r>
                        <a:rPr lang="ru-RU" sz="900" b="0" i="0" u="none" strike="noStrike">
                          <a:solidFill>
                            <a:srgbClr val="000000"/>
                          </a:solidFill>
                          <a:effectLst/>
                          <a:latin typeface="Times New Roman Cyr" panose="02020603050405020304" pitchFamily="18" charset="0"/>
                        </a:rPr>
                        <a:t>Код по бюджетной классификации Российской Федерации</a:t>
                      </a:r>
                      <a:r>
                        <a:rPr lang="ru-RU" sz="900" b="0" i="0" u="none" strike="noStrike" baseline="30000">
                          <a:solidFill>
                            <a:srgbClr val="000000"/>
                          </a:solidFill>
                          <a:effectLst/>
                          <a:latin typeface="Times New Roman Cyr" panose="02020603050405020304" pitchFamily="18" charset="0"/>
                        </a:rPr>
                        <a:t>3</a:t>
                      </a:r>
                      <a:endParaRPr lang="ru-RU" sz="900" b="0" i="0" u="none" strike="noStrike">
                        <a:solidFill>
                          <a:srgbClr val="000000"/>
                        </a:solidFill>
                        <a:effectLst/>
                        <a:latin typeface="Times New Roman Cyr" panose="02020603050405020304" pitchFamily="18" charset="0"/>
                      </a:endParaRP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4">
                  <a:txBody>
                    <a:bodyPr/>
                    <a:lstStyle/>
                    <a:p>
                      <a:endParaRPr lang="ru-RU"/>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871771082"/>
                  </a:ext>
                </a:extLst>
              </a:tr>
              <a:tr h="630820">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ctr" fontAlgn="ctr"/>
                      <a:r>
                        <a:rPr lang="ru-RU" sz="900" b="0" i="0" u="none" strike="noStrike" dirty="0">
                          <a:solidFill>
                            <a:srgbClr val="000000"/>
                          </a:solidFill>
                          <a:effectLst/>
                          <a:latin typeface="Times New Roman Cyr" panose="02020603050405020304" pitchFamily="18" charset="0"/>
                        </a:rPr>
                        <a:t>на 20___ г.</a:t>
                      </a:r>
                      <a:br>
                        <a:rPr lang="ru-RU" sz="900" b="0" i="0" u="none" strike="noStrike" dirty="0">
                          <a:solidFill>
                            <a:srgbClr val="000000"/>
                          </a:solidFill>
                          <a:effectLst/>
                          <a:latin typeface="Times New Roman Cyr" panose="02020603050405020304" pitchFamily="18" charset="0"/>
                        </a:rPr>
                      </a:br>
                      <a:r>
                        <a:rPr lang="ru-RU" sz="900" b="1" i="0" u="none" strike="noStrike" dirty="0">
                          <a:solidFill>
                            <a:srgbClr val="000000"/>
                          </a:solidFill>
                          <a:effectLst/>
                          <a:latin typeface="Times New Roman Cyr" panose="02020603050405020304" pitchFamily="18" charset="0"/>
                        </a:rPr>
                        <a:t>текущий  </a:t>
                      </a:r>
                      <a:br>
                        <a:rPr lang="ru-RU" sz="900" b="1" i="0" u="none" strike="noStrike" dirty="0">
                          <a:solidFill>
                            <a:srgbClr val="000000"/>
                          </a:solidFill>
                          <a:effectLst/>
                          <a:latin typeface="Times New Roman Cyr" panose="02020603050405020304" pitchFamily="18" charset="0"/>
                        </a:rPr>
                      </a:br>
                      <a:r>
                        <a:rPr lang="ru-RU" sz="900" b="1" i="0" u="none" strike="noStrike" dirty="0">
                          <a:solidFill>
                            <a:srgbClr val="000000"/>
                          </a:solidFill>
                          <a:effectLst/>
                          <a:latin typeface="Times New Roman Cyr" panose="02020603050405020304" pitchFamily="18" charset="0"/>
                        </a:rPr>
                        <a:t>финансовый </a:t>
                      </a:r>
                      <a:r>
                        <a:rPr lang="ru-RU" sz="900" b="0" i="0" u="none" strike="noStrike" dirty="0">
                          <a:solidFill>
                            <a:srgbClr val="000000"/>
                          </a:solidFill>
                          <a:effectLst/>
                          <a:latin typeface="Times New Roman Cyr" panose="02020603050405020304" pitchFamily="18" charset="0"/>
                        </a:rPr>
                        <a:t>год</a:t>
                      </a: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Times New Roman Cyr" panose="02020603050405020304" pitchFamily="18" charset="0"/>
                        </a:rPr>
                        <a:t>на 20___ г.</a:t>
                      </a:r>
                      <a:br>
                        <a:rPr lang="ru-RU" sz="900" b="0" i="0" u="none" strike="noStrike">
                          <a:solidFill>
                            <a:srgbClr val="000000"/>
                          </a:solidFill>
                          <a:effectLst/>
                          <a:latin typeface="Times New Roman Cyr" panose="02020603050405020304" pitchFamily="18" charset="0"/>
                        </a:rPr>
                      </a:br>
                      <a:r>
                        <a:rPr lang="ru-RU" sz="900" b="0" i="0" u="none" strike="noStrike">
                          <a:solidFill>
                            <a:srgbClr val="000000"/>
                          </a:solidFill>
                          <a:effectLst/>
                          <a:latin typeface="Times New Roman Cyr" panose="02020603050405020304" pitchFamily="18" charset="0"/>
                        </a:rPr>
                        <a:t>первый год планового периода</a:t>
                      </a: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Times New Roman Cyr" panose="02020603050405020304" pitchFamily="18" charset="0"/>
                        </a:rPr>
                        <a:t>на 20___ г.</a:t>
                      </a:r>
                      <a:br>
                        <a:rPr lang="ru-RU" sz="900" b="0" i="0" u="none" strike="noStrike">
                          <a:solidFill>
                            <a:srgbClr val="000000"/>
                          </a:solidFill>
                          <a:effectLst/>
                          <a:latin typeface="Times New Roman Cyr" panose="02020603050405020304" pitchFamily="18" charset="0"/>
                        </a:rPr>
                      </a:br>
                      <a:r>
                        <a:rPr lang="ru-RU" sz="900" b="0" i="0" u="none" strike="noStrike">
                          <a:solidFill>
                            <a:srgbClr val="000000"/>
                          </a:solidFill>
                          <a:effectLst/>
                          <a:latin typeface="Times New Roman Cyr" panose="02020603050405020304" pitchFamily="18" charset="0"/>
                        </a:rPr>
                        <a:t>второй год планового периода</a:t>
                      </a: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Times New Roman Cyr" panose="02020603050405020304" pitchFamily="18" charset="0"/>
                        </a:rPr>
                        <a:t>за пределами </a:t>
                      </a:r>
                      <a:br>
                        <a:rPr lang="ru-RU" sz="900" b="0" i="0" u="none" strike="noStrike">
                          <a:solidFill>
                            <a:srgbClr val="000000"/>
                          </a:solidFill>
                          <a:effectLst/>
                          <a:latin typeface="Times New Roman Cyr" panose="02020603050405020304" pitchFamily="18" charset="0"/>
                        </a:rPr>
                      </a:br>
                      <a:r>
                        <a:rPr lang="ru-RU" sz="900" b="0" i="0" u="none" strike="noStrike">
                          <a:solidFill>
                            <a:srgbClr val="000000"/>
                          </a:solidFill>
                          <a:effectLst/>
                          <a:latin typeface="Times New Roman Cyr" panose="02020603050405020304" pitchFamily="18" charset="0"/>
                        </a:rPr>
                        <a:t> планового периода</a:t>
                      </a:r>
                    </a:p>
                  </a:txBody>
                  <a:tcPr marL="5091" marR="5091" marT="5091"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654105451"/>
                  </a:ext>
                </a:extLst>
              </a:tr>
              <a:tr h="162055">
                <a:tc>
                  <a:txBody>
                    <a:bodyPr/>
                    <a:lstStyle/>
                    <a:p>
                      <a:pPr algn="ctr" fontAlgn="ctr"/>
                      <a:r>
                        <a:rPr lang="ru-RU" sz="900" b="0" i="0" u="none" strike="noStrike">
                          <a:solidFill>
                            <a:srgbClr val="000000"/>
                          </a:solidFill>
                          <a:effectLst/>
                          <a:latin typeface="Times New Roman Cyr" panose="02020603050405020304" pitchFamily="18" charset="0"/>
                        </a:rPr>
                        <a:t>1</a:t>
                      </a:r>
                    </a:p>
                  </a:txBody>
                  <a:tcPr marL="5091" marR="5091" marT="5091"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Times New Roman Cyr" panose="02020603050405020304" pitchFamily="18" charset="0"/>
                        </a:rPr>
                        <a:t>2</a:t>
                      </a: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Times New Roman Cyr" panose="02020603050405020304" pitchFamily="18" charset="0"/>
                        </a:rPr>
                        <a:t>3</a:t>
                      </a: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Times New Roman Cyr" panose="02020603050405020304" pitchFamily="18" charset="0"/>
                        </a:rPr>
                        <a:t>4</a:t>
                      </a: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Times New Roman Cyr" panose="02020603050405020304" pitchFamily="18" charset="0"/>
                        </a:rPr>
                        <a:t>5</a:t>
                      </a: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Times New Roman Cyr" panose="02020603050405020304" pitchFamily="18" charset="0"/>
                        </a:rPr>
                        <a:t>6</a:t>
                      </a: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Times New Roman Cyr" panose="02020603050405020304" pitchFamily="18" charset="0"/>
                        </a:rPr>
                        <a:t>7</a:t>
                      </a:r>
                    </a:p>
                  </a:txBody>
                  <a:tcPr marL="5091" marR="5091" marT="5091"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355458796"/>
                  </a:ext>
                </a:extLst>
              </a:tr>
              <a:tr h="181786">
                <a:tc>
                  <a:txBody>
                    <a:bodyPr/>
                    <a:lstStyle/>
                    <a:p>
                      <a:pPr algn="l" fontAlgn="b"/>
                      <a:r>
                        <a:rPr lang="ru-RU" sz="1200" b="1" i="0" u="none" strike="noStrike" dirty="0">
                          <a:solidFill>
                            <a:srgbClr val="000000"/>
                          </a:solidFill>
                          <a:effectLst/>
                          <a:latin typeface="Times New Roman Cyr" panose="02020603050405020304" pitchFamily="18" charset="0"/>
                        </a:rPr>
                        <a:t>Остаток средств на начало текущего финансового года </a:t>
                      </a:r>
                      <a:r>
                        <a:rPr lang="ru-RU" sz="1200" b="1" i="0" u="none" strike="noStrike" baseline="30000" dirty="0">
                          <a:solidFill>
                            <a:srgbClr val="000000"/>
                          </a:solidFill>
                          <a:effectLst/>
                          <a:latin typeface="Times New Roman Cyr" panose="02020603050405020304" pitchFamily="18" charset="0"/>
                        </a:rPr>
                        <a:t>4</a:t>
                      </a:r>
                      <a:endParaRPr lang="ru-RU" sz="1200" b="1" i="0" u="none" strike="noStrike" dirty="0">
                        <a:solidFill>
                          <a:srgbClr val="000000"/>
                        </a:solidFill>
                        <a:effectLst/>
                        <a:latin typeface="Times New Roman Cyr" panose="02020603050405020304" pitchFamily="18" charset="0"/>
                      </a:endParaRPr>
                    </a:p>
                  </a:txBody>
                  <a:tcPr marL="5091" marR="5091" marT="5091"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Times New Roman Cyr" panose="02020603050405020304" pitchFamily="18" charset="0"/>
                        </a:rPr>
                        <a:t>0001</a:t>
                      </a:r>
                    </a:p>
                  </a:txBody>
                  <a:tcPr marL="5091" marR="5091" marT="509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Times New Roman Cyr" panose="02020603050405020304" pitchFamily="18" charset="0"/>
                        </a:rPr>
                        <a:t>х</a:t>
                      </a:r>
                    </a:p>
                  </a:txBody>
                  <a:tcPr marL="5091" marR="5091" marT="509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1" i="1" u="none" strike="noStrike" kern="1200" dirty="0" smtClean="0">
                          <a:solidFill>
                            <a:schemeClr val="accent5">
                              <a:lumMod val="75000"/>
                            </a:schemeClr>
                          </a:solidFill>
                          <a:effectLst/>
                          <a:latin typeface="Times New Roman Cyr" panose="02020603050405020304" pitchFamily="18" charset="0"/>
                          <a:ea typeface="+mn-ea"/>
                          <a:cs typeface="+mn-cs"/>
                        </a:rPr>
                        <a:t>7000</a:t>
                      </a:r>
                      <a:r>
                        <a:rPr lang="ru-RU" sz="1200" b="1" i="1" u="none" strike="noStrike" kern="1200" dirty="0">
                          <a:solidFill>
                            <a:schemeClr val="accent5">
                              <a:lumMod val="75000"/>
                            </a:schemeClr>
                          </a:solidFill>
                          <a:effectLst/>
                          <a:latin typeface="Times New Roman Cyr" panose="02020603050405020304" pitchFamily="18" charset="0"/>
                          <a:ea typeface="+mn-ea"/>
                          <a:cs typeface="+mn-cs"/>
                        </a:rPr>
                        <a:t> </a:t>
                      </a: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Times New Roman Cyr" panose="02020603050405020304" pitchFamily="18" charset="0"/>
                        </a:rPr>
                        <a:t> </a:t>
                      </a: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Times New Roman Cyr" panose="02020603050405020304" pitchFamily="18" charset="0"/>
                        </a:rPr>
                        <a:t> </a:t>
                      </a: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Times New Roman Cyr" panose="02020603050405020304" pitchFamily="18" charset="0"/>
                        </a:rPr>
                        <a:t> </a:t>
                      </a:r>
                    </a:p>
                  </a:txBody>
                  <a:tcPr marL="5091" marR="5091" marT="50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123394846"/>
                  </a:ext>
                </a:extLst>
              </a:tr>
              <a:tr h="189689">
                <a:tc>
                  <a:txBody>
                    <a:bodyPr/>
                    <a:lstStyle/>
                    <a:p>
                      <a:pPr algn="l" fontAlgn="b"/>
                      <a:r>
                        <a:rPr lang="ru-RU" sz="1200" b="0" i="0" u="none" strike="noStrike" dirty="0">
                          <a:solidFill>
                            <a:srgbClr val="000000"/>
                          </a:solidFill>
                          <a:effectLst/>
                          <a:latin typeface="Times New Roman Cyr" panose="02020603050405020304" pitchFamily="18" charset="0"/>
                        </a:rPr>
                        <a:t>Остаток средств на конец текущего финансового года </a:t>
                      </a:r>
                      <a:r>
                        <a:rPr lang="ru-RU" sz="1200" b="0" i="0" u="none" strike="noStrike" baseline="30000" dirty="0">
                          <a:solidFill>
                            <a:srgbClr val="000000"/>
                          </a:solidFill>
                          <a:effectLst/>
                          <a:latin typeface="Times New Roman Cyr" panose="02020603050405020304" pitchFamily="18" charset="0"/>
                        </a:rPr>
                        <a:t>4</a:t>
                      </a:r>
                      <a:endParaRPr lang="ru-RU" sz="1200" b="0" i="0" u="none" strike="noStrike" dirty="0">
                        <a:solidFill>
                          <a:srgbClr val="000000"/>
                        </a:solidFill>
                        <a:effectLst/>
                        <a:latin typeface="Times New Roman Cyr" panose="02020603050405020304" pitchFamily="18" charset="0"/>
                      </a:endParaRPr>
                    </a:p>
                  </a:txBody>
                  <a:tcPr marL="5091" marR="5091" marT="5091"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Times New Roman Cyr" panose="02020603050405020304" pitchFamily="18" charset="0"/>
                        </a:rPr>
                        <a:t>0002</a:t>
                      </a:r>
                    </a:p>
                  </a:txBody>
                  <a:tcPr marL="5091" marR="5091" marT="509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Times New Roman Cyr" panose="02020603050405020304" pitchFamily="18" charset="0"/>
                        </a:rPr>
                        <a:t>х</a:t>
                      </a:r>
                    </a:p>
                  </a:txBody>
                  <a:tcPr marL="5091" marR="5091" marT="509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200" b="0" i="0" u="none" strike="noStrike" dirty="0">
                          <a:solidFill>
                            <a:srgbClr val="000000"/>
                          </a:solidFill>
                          <a:effectLst/>
                          <a:latin typeface="Times New Roman Cyr" panose="02020603050405020304" pitchFamily="18" charset="0"/>
                        </a:rPr>
                        <a:t> </a:t>
                      </a: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Times New Roman Cyr" panose="02020603050405020304" pitchFamily="18" charset="0"/>
                        </a:rPr>
                        <a:t> </a:t>
                      </a: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Times New Roman Cyr" panose="02020603050405020304" pitchFamily="18" charset="0"/>
                        </a:rPr>
                        <a:t> </a:t>
                      </a: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Times New Roman Cyr" panose="02020603050405020304" pitchFamily="18" charset="0"/>
                        </a:rPr>
                        <a:t> </a:t>
                      </a:r>
                    </a:p>
                  </a:txBody>
                  <a:tcPr marL="5091" marR="5091" marT="50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4116935607"/>
                  </a:ext>
                </a:extLst>
              </a:tr>
              <a:tr h="162055">
                <a:tc>
                  <a:txBody>
                    <a:bodyPr/>
                    <a:lstStyle/>
                    <a:p>
                      <a:pPr algn="l" fontAlgn="b"/>
                      <a:r>
                        <a:rPr lang="ru-RU" sz="1200" b="1" i="0" u="none" strike="noStrike">
                          <a:solidFill>
                            <a:srgbClr val="000000"/>
                          </a:solidFill>
                          <a:effectLst/>
                          <a:latin typeface="Times New Roman Cyr" panose="02020603050405020304" pitchFamily="18" charset="0"/>
                        </a:rPr>
                        <a:t>Поступления, всего:</a:t>
                      </a:r>
                    </a:p>
                  </a:txBody>
                  <a:tcPr marL="5091" marR="5091" marT="5091"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1" i="0" u="none" strike="noStrike">
                          <a:solidFill>
                            <a:srgbClr val="000000"/>
                          </a:solidFill>
                          <a:effectLst/>
                          <a:latin typeface="Times New Roman Cyr" panose="02020603050405020304" pitchFamily="18" charset="0"/>
                        </a:rPr>
                        <a:t>1000</a:t>
                      </a:r>
                    </a:p>
                  </a:txBody>
                  <a:tcPr marL="5091" marR="5091" marT="509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1" i="0" u="none" strike="noStrike" dirty="0">
                          <a:solidFill>
                            <a:srgbClr val="000000"/>
                          </a:solidFill>
                          <a:effectLst/>
                          <a:latin typeface="Times New Roman Cyr" panose="02020603050405020304" pitchFamily="18" charset="0"/>
                        </a:rPr>
                        <a:t>х</a:t>
                      </a:r>
                    </a:p>
                  </a:txBody>
                  <a:tcPr marL="5091" marR="5091" marT="509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ru-RU" sz="1200" b="1" i="1" u="none" strike="noStrike" dirty="0">
                          <a:solidFill>
                            <a:schemeClr val="accent5">
                              <a:lumMod val="75000"/>
                            </a:schemeClr>
                          </a:solidFill>
                          <a:effectLst/>
                          <a:latin typeface="Times New Roman Cyr" panose="02020603050405020304" pitchFamily="18" charset="0"/>
                        </a:rPr>
                        <a:t> </a:t>
                      </a:r>
                      <a:r>
                        <a:rPr lang="ru-RU" sz="1200" b="1" i="1" u="none" strike="noStrike" dirty="0" smtClean="0">
                          <a:solidFill>
                            <a:schemeClr val="accent5">
                              <a:lumMod val="75000"/>
                            </a:schemeClr>
                          </a:solidFill>
                          <a:effectLst/>
                          <a:latin typeface="Times New Roman Cyr" panose="02020603050405020304" pitchFamily="18" charset="0"/>
                        </a:rPr>
                        <a:t>        0</a:t>
                      </a:r>
                      <a:endParaRPr lang="ru-RU" sz="1200" b="1" i="1" u="none" strike="noStrike" dirty="0">
                        <a:solidFill>
                          <a:schemeClr val="accent5">
                            <a:lumMod val="75000"/>
                          </a:schemeClr>
                        </a:solidFill>
                        <a:effectLst/>
                        <a:latin typeface="Times New Roman Cyr" panose="02020603050405020304" pitchFamily="18" charset="0"/>
                      </a:endParaRP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200" b="1" i="1" u="none" strike="noStrike" dirty="0">
                          <a:solidFill>
                            <a:schemeClr val="accent5">
                              <a:lumMod val="75000"/>
                            </a:schemeClr>
                          </a:solidFill>
                          <a:effectLst/>
                          <a:latin typeface="Times New Roman Cyr" panose="02020603050405020304" pitchFamily="18" charset="0"/>
                        </a:rPr>
                        <a:t> </a:t>
                      </a:r>
                      <a:r>
                        <a:rPr lang="ru-RU" sz="1200" b="1" i="1" u="none" strike="noStrike" dirty="0" smtClean="0">
                          <a:solidFill>
                            <a:schemeClr val="accent5">
                              <a:lumMod val="75000"/>
                            </a:schemeClr>
                          </a:solidFill>
                          <a:effectLst/>
                          <a:latin typeface="Times New Roman Cyr" panose="02020603050405020304" pitchFamily="18" charset="0"/>
                        </a:rPr>
                        <a:t>      7600</a:t>
                      </a:r>
                      <a:endParaRPr lang="ru-RU" sz="1200" b="1" i="1" u="none" strike="noStrike" dirty="0">
                        <a:solidFill>
                          <a:schemeClr val="accent5">
                            <a:lumMod val="75000"/>
                          </a:schemeClr>
                        </a:solidFill>
                        <a:effectLst/>
                        <a:latin typeface="Times New Roman Cyr" panose="02020603050405020304" pitchFamily="18" charset="0"/>
                      </a:endParaRP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200" b="1" i="1" u="none" strike="noStrike" dirty="0">
                          <a:solidFill>
                            <a:schemeClr val="accent5">
                              <a:lumMod val="75000"/>
                            </a:schemeClr>
                          </a:solidFill>
                          <a:effectLst/>
                          <a:latin typeface="Times New Roman Cyr" panose="02020603050405020304" pitchFamily="18" charset="0"/>
                        </a:rPr>
                        <a:t> </a:t>
                      </a:r>
                      <a:r>
                        <a:rPr lang="ru-RU" sz="1200" b="1" i="1" u="none" strike="noStrike" dirty="0" smtClean="0">
                          <a:solidFill>
                            <a:schemeClr val="accent5">
                              <a:lumMod val="75000"/>
                            </a:schemeClr>
                          </a:solidFill>
                          <a:effectLst/>
                          <a:latin typeface="Times New Roman Cyr" panose="02020603050405020304" pitchFamily="18" charset="0"/>
                        </a:rPr>
                        <a:t>     8000</a:t>
                      </a:r>
                      <a:endParaRPr lang="ru-RU" sz="1200" b="1" i="1" u="none" strike="noStrike" dirty="0">
                        <a:solidFill>
                          <a:schemeClr val="accent5">
                            <a:lumMod val="75000"/>
                          </a:schemeClr>
                        </a:solidFill>
                        <a:effectLst/>
                        <a:latin typeface="Times New Roman Cyr" panose="02020603050405020304" pitchFamily="18" charset="0"/>
                      </a:endParaRP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0" i="0" u="none" strike="noStrike">
                          <a:solidFill>
                            <a:srgbClr val="000000"/>
                          </a:solidFill>
                          <a:effectLst/>
                          <a:latin typeface="Times New Roman Cyr" panose="02020603050405020304" pitchFamily="18" charset="0"/>
                        </a:rPr>
                        <a:t> </a:t>
                      </a:r>
                    </a:p>
                  </a:txBody>
                  <a:tcPr marL="5091" marR="5091" marT="50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862285393"/>
                  </a:ext>
                </a:extLst>
              </a:tr>
              <a:tr h="324052">
                <a:tc>
                  <a:txBody>
                    <a:bodyPr/>
                    <a:lstStyle/>
                    <a:p>
                      <a:pPr algn="l" fontAlgn="b"/>
                      <a:r>
                        <a:rPr lang="ru-RU" sz="1200" b="0" i="0" u="none" strike="noStrike" dirty="0">
                          <a:solidFill>
                            <a:srgbClr val="000000"/>
                          </a:solidFill>
                          <a:effectLst/>
                          <a:latin typeface="Times New Roman Cyr" panose="02020603050405020304" pitchFamily="18" charset="0"/>
                        </a:rPr>
                        <a:t>в том числе:</a:t>
                      </a:r>
                      <a:br>
                        <a:rPr lang="ru-RU" sz="1200" b="0" i="0" u="none" strike="noStrike" dirty="0">
                          <a:solidFill>
                            <a:srgbClr val="000000"/>
                          </a:solidFill>
                          <a:effectLst/>
                          <a:latin typeface="Times New Roman Cyr" panose="02020603050405020304" pitchFamily="18" charset="0"/>
                        </a:rPr>
                      </a:br>
                      <a:r>
                        <a:rPr lang="ru-RU" sz="1200" b="0" i="0" u="none" strike="noStrike" dirty="0">
                          <a:solidFill>
                            <a:srgbClr val="000000"/>
                          </a:solidFill>
                          <a:effectLst/>
                          <a:latin typeface="Times New Roman Cyr" panose="02020603050405020304" pitchFamily="18" charset="0"/>
                        </a:rPr>
                        <a:t>доходы от собственности</a:t>
                      </a:r>
                    </a:p>
                  </a:txBody>
                  <a:tcPr marL="45816" marR="5091" marT="5091"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a:solidFill>
                            <a:srgbClr val="000000"/>
                          </a:solidFill>
                          <a:effectLst/>
                          <a:latin typeface="Times New Roman Cyr" panose="02020603050405020304" pitchFamily="18" charset="0"/>
                        </a:rPr>
                        <a:t>1100</a:t>
                      </a:r>
                    </a:p>
                  </a:txBody>
                  <a:tcPr marL="5091" marR="5091" marT="509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1200" b="0" i="0" u="none" strike="noStrike" dirty="0">
                          <a:solidFill>
                            <a:srgbClr val="000000"/>
                          </a:solidFill>
                          <a:effectLst/>
                          <a:latin typeface="Times New Roman Cyr" panose="02020603050405020304" pitchFamily="18" charset="0"/>
                        </a:rPr>
                        <a:t>120</a:t>
                      </a:r>
                    </a:p>
                  </a:txBody>
                  <a:tcPr marL="5091" marR="5091" marT="509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200" b="1" i="1" u="none" strike="noStrike" dirty="0">
                          <a:solidFill>
                            <a:schemeClr val="accent5">
                              <a:lumMod val="75000"/>
                            </a:schemeClr>
                          </a:solidFill>
                          <a:effectLst/>
                          <a:latin typeface="Times New Roman Cyr" panose="02020603050405020304" pitchFamily="18" charset="0"/>
                        </a:rPr>
                        <a:t> </a:t>
                      </a:r>
                      <a:r>
                        <a:rPr lang="ru-RU" sz="1200" b="1" i="1" u="none" strike="noStrike" dirty="0" smtClean="0">
                          <a:solidFill>
                            <a:schemeClr val="accent5">
                              <a:lumMod val="75000"/>
                            </a:schemeClr>
                          </a:solidFill>
                          <a:effectLst/>
                          <a:latin typeface="Times New Roman Cyr" panose="02020603050405020304" pitchFamily="18" charset="0"/>
                        </a:rPr>
                        <a:t>        0</a:t>
                      </a:r>
                      <a:endParaRPr lang="ru-RU" sz="1200" b="1" i="1" u="none" strike="noStrike" dirty="0">
                        <a:solidFill>
                          <a:schemeClr val="accent5">
                            <a:lumMod val="75000"/>
                          </a:schemeClr>
                        </a:solidFill>
                        <a:effectLst/>
                        <a:latin typeface="Times New Roman Cyr" panose="02020603050405020304" pitchFamily="18" charset="0"/>
                      </a:endParaRP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1200" b="1" i="1" u="none" strike="noStrike" dirty="0">
                          <a:solidFill>
                            <a:schemeClr val="accent5">
                              <a:lumMod val="75000"/>
                            </a:schemeClr>
                          </a:solidFill>
                          <a:effectLst/>
                          <a:latin typeface="Times New Roman Cyr" panose="02020603050405020304" pitchFamily="18" charset="0"/>
                        </a:rPr>
                        <a:t> </a:t>
                      </a:r>
                      <a:r>
                        <a:rPr lang="ru-RU" sz="1200" b="1" i="1" u="none" strike="noStrike" dirty="0" smtClean="0">
                          <a:solidFill>
                            <a:schemeClr val="accent5">
                              <a:lumMod val="75000"/>
                            </a:schemeClr>
                          </a:solidFill>
                          <a:effectLst/>
                          <a:latin typeface="Times New Roman Cyr" panose="02020603050405020304" pitchFamily="18" charset="0"/>
                        </a:rPr>
                        <a:t>       7600</a:t>
                      </a:r>
                      <a:endParaRPr lang="ru-RU" sz="1200" b="1" i="1" u="none" strike="noStrike" dirty="0">
                        <a:solidFill>
                          <a:schemeClr val="accent5">
                            <a:lumMod val="75000"/>
                          </a:schemeClr>
                        </a:solidFill>
                        <a:effectLst/>
                        <a:latin typeface="Times New Roman Cyr" panose="02020603050405020304" pitchFamily="18" charset="0"/>
                      </a:endParaRP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1200" b="1" i="1" u="none" strike="noStrike" dirty="0" smtClean="0">
                          <a:solidFill>
                            <a:schemeClr val="accent5">
                              <a:lumMod val="75000"/>
                            </a:schemeClr>
                          </a:solidFill>
                          <a:effectLst/>
                          <a:latin typeface="Times New Roman Cyr" panose="02020603050405020304" pitchFamily="18" charset="0"/>
                        </a:rPr>
                        <a:t>8000</a:t>
                      </a:r>
                      <a:r>
                        <a:rPr lang="ru-RU" sz="1200" b="1" i="1" u="none" strike="noStrike" dirty="0">
                          <a:solidFill>
                            <a:schemeClr val="accent5">
                              <a:lumMod val="75000"/>
                            </a:schemeClr>
                          </a:solidFill>
                          <a:effectLst/>
                          <a:latin typeface="Times New Roman Cyr" panose="02020603050405020304" pitchFamily="18" charset="0"/>
                        </a:rPr>
                        <a:t> </a:t>
                      </a: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a:solidFill>
                            <a:srgbClr val="000000"/>
                          </a:solidFill>
                          <a:effectLst/>
                          <a:latin typeface="Times New Roman Cyr" panose="02020603050405020304" pitchFamily="18" charset="0"/>
                        </a:rPr>
                        <a:t> </a:t>
                      </a:r>
                    </a:p>
                  </a:txBody>
                  <a:tcPr marL="5091" marR="5091" marT="50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913729609"/>
                  </a:ext>
                </a:extLst>
              </a:tr>
              <a:tr h="197594">
                <a:tc>
                  <a:txBody>
                    <a:bodyPr/>
                    <a:lstStyle/>
                    <a:p>
                      <a:pPr algn="l" fontAlgn="b"/>
                      <a:r>
                        <a:rPr lang="ru-RU" sz="900" b="0" i="0" u="none" strike="noStrike" dirty="0">
                          <a:solidFill>
                            <a:srgbClr val="000000"/>
                          </a:solidFill>
                          <a:effectLst/>
                          <a:latin typeface="Times New Roman Cyr" panose="02020603050405020304" pitchFamily="18" charset="0"/>
                        </a:rPr>
                        <a:t>доходы от оказания услуг, работ, компенсации затрат учреждений, всего</a:t>
                      </a:r>
                    </a:p>
                  </a:txBody>
                  <a:tcPr marL="45816" marR="5091" marT="5091"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a:solidFill>
                            <a:srgbClr val="000000"/>
                          </a:solidFill>
                          <a:effectLst/>
                          <a:latin typeface="Times New Roman Cyr" panose="02020603050405020304" pitchFamily="18" charset="0"/>
                        </a:rPr>
                        <a:t>1200</a:t>
                      </a:r>
                    </a:p>
                  </a:txBody>
                  <a:tcPr marL="5091" marR="5091" marT="5091"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900" b="0" i="0" u="none" strike="noStrike" dirty="0">
                          <a:solidFill>
                            <a:srgbClr val="000000"/>
                          </a:solidFill>
                          <a:effectLst/>
                          <a:latin typeface="Times New Roman Cyr" panose="02020603050405020304" pitchFamily="18" charset="0"/>
                        </a:rPr>
                        <a:t>130</a:t>
                      </a:r>
                    </a:p>
                  </a:txBody>
                  <a:tcPr marL="5091" marR="5091" marT="5091"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0" i="0" u="none" strike="noStrike">
                          <a:solidFill>
                            <a:srgbClr val="000000"/>
                          </a:solidFill>
                          <a:effectLst/>
                          <a:latin typeface="Times New Roman Cyr" panose="02020603050405020304" pitchFamily="18" charset="0"/>
                        </a:rPr>
                        <a:t> </a:t>
                      </a: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0" i="0" u="none" strike="noStrike">
                          <a:solidFill>
                            <a:srgbClr val="000000"/>
                          </a:solidFill>
                          <a:effectLst/>
                          <a:latin typeface="Times New Roman Cyr" panose="02020603050405020304" pitchFamily="18" charset="0"/>
                        </a:rPr>
                        <a:t> </a:t>
                      </a: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ru-RU" sz="900" b="0" i="0" u="none" strike="noStrike">
                          <a:solidFill>
                            <a:srgbClr val="000000"/>
                          </a:solidFill>
                          <a:effectLst/>
                          <a:latin typeface="Times New Roman Cyr" panose="02020603050405020304" pitchFamily="18" charset="0"/>
                        </a:rPr>
                        <a:t> </a:t>
                      </a:r>
                    </a:p>
                  </a:txBody>
                  <a:tcPr marL="5091" marR="5091" marT="509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ru-RU" sz="900" b="0" i="0" u="none" strike="noStrike" dirty="0">
                          <a:solidFill>
                            <a:srgbClr val="000000"/>
                          </a:solidFill>
                          <a:effectLst/>
                          <a:latin typeface="Times New Roman Cyr" panose="02020603050405020304" pitchFamily="18" charset="0"/>
                        </a:rPr>
                        <a:t> </a:t>
                      </a:r>
                    </a:p>
                  </a:txBody>
                  <a:tcPr marL="5091" marR="5091" marT="5091"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537685872"/>
                  </a:ext>
                </a:extLst>
              </a:tr>
            </a:tbl>
          </a:graphicData>
        </a:graphic>
      </p:graphicFrame>
      <p:cxnSp>
        <p:nvCxnSpPr>
          <p:cNvPr id="6" name="Прямая со стрелкой 5"/>
          <p:cNvCxnSpPr/>
          <p:nvPr/>
        </p:nvCxnSpPr>
        <p:spPr>
          <a:xfrm>
            <a:off x="5652120" y="3212976"/>
            <a:ext cx="766972" cy="2380683"/>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8" name="Прямая со стрелкой 7"/>
          <p:cNvCxnSpPr/>
          <p:nvPr/>
        </p:nvCxnSpPr>
        <p:spPr>
          <a:xfrm>
            <a:off x="5524044" y="4151141"/>
            <a:ext cx="832216" cy="2126576"/>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12299255"/>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Прямоугольник 11"/>
          <p:cNvSpPr/>
          <p:nvPr/>
        </p:nvSpPr>
        <p:spPr>
          <a:xfrm>
            <a:off x="0" y="0"/>
            <a:ext cx="9144000" cy="4221088"/>
          </a:xfrm>
          <a:prstGeom prst="rect">
            <a:avLst/>
          </a:prstGeom>
          <a:blipFill dpi="0" rotWithShape="1">
            <a:blip r:embed="rId2" cstate="print">
              <a:alphaModFix amt="29000"/>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Прямоугольник 7"/>
          <p:cNvSpPr/>
          <p:nvPr/>
        </p:nvSpPr>
        <p:spPr>
          <a:xfrm>
            <a:off x="488925" y="3284984"/>
            <a:ext cx="7899501" cy="923320"/>
          </a:xfrm>
          <a:prstGeom prst="rect">
            <a:avLst/>
          </a:prstGeom>
        </p:spPr>
        <p:txBody>
          <a:bodyPr wrap="square" lIns="91430" tIns="45715" rIns="91430" bIns="45715">
            <a:spAutoFit/>
          </a:bodyPr>
          <a:lstStyle/>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 name="Заголовок 1"/>
          <p:cNvSpPr>
            <a:spLocks noGrp="1"/>
          </p:cNvSpPr>
          <p:nvPr>
            <p:ph type="title"/>
          </p:nvPr>
        </p:nvSpPr>
        <p:spPr>
          <a:xfrm>
            <a:off x="107504" y="2996952"/>
            <a:ext cx="8928992" cy="1224136"/>
          </a:xfrm>
        </p:spPr>
        <p:txBody>
          <a:bodyPr>
            <a:noAutofit/>
          </a:bodyPr>
          <a:lstStyle/>
          <a:p>
            <a:r>
              <a:rPr lang="ru-RU" sz="4000" i="1" dirty="0" smtClean="0">
                <a:solidFill>
                  <a:schemeClr val="tx2">
                    <a:lumMod val="75000"/>
                  </a:schemeClr>
                </a:solidFill>
              </a:rPr>
              <a:t/>
            </a:r>
            <a:br>
              <a:rPr lang="ru-RU" sz="4000" i="1" dirty="0" smtClean="0">
                <a:solidFill>
                  <a:schemeClr val="tx2">
                    <a:lumMod val="75000"/>
                  </a:schemeClr>
                </a:solidFill>
              </a:rPr>
            </a:br>
            <a:r>
              <a:rPr lang="ru-RU" sz="4000" i="1" dirty="0">
                <a:solidFill>
                  <a:schemeClr val="tx2">
                    <a:lumMod val="75000"/>
                  </a:schemeClr>
                </a:solidFill>
              </a:rPr>
              <a:t/>
            </a:r>
            <a:br>
              <a:rPr lang="ru-RU" sz="4000" i="1" dirty="0">
                <a:solidFill>
                  <a:schemeClr val="tx2">
                    <a:lumMod val="75000"/>
                  </a:schemeClr>
                </a:solidFill>
              </a:rPr>
            </a:br>
            <a:r>
              <a:rPr lang="ru-RU" sz="4000" b="1" i="1" dirty="0" smtClean="0">
                <a:solidFill>
                  <a:schemeClr val="tx2">
                    <a:lumMod val="75000"/>
                  </a:schemeClr>
                </a:solidFill>
              </a:rPr>
              <a:t>План финансово-хозяйственной деятельности</a:t>
            </a:r>
            <a:br>
              <a:rPr lang="ru-RU" sz="4000" b="1" i="1" dirty="0" smtClean="0">
                <a:solidFill>
                  <a:schemeClr val="tx2">
                    <a:lumMod val="75000"/>
                  </a:schemeClr>
                </a:solidFill>
              </a:rPr>
            </a:br>
            <a:r>
              <a:rPr lang="ru-RU" sz="3000" i="1" dirty="0">
                <a:solidFill>
                  <a:schemeClr val="tx2">
                    <a:lumMod val="75000"/>
                  </a:schemeClr>
                </a:solidFill>
              </a:rPr>
              <a:t>(Расчеты -обоснования по выплатам- </a:t>
            </a:r>
            <a:r>
              <a:rPr lang="ru-RU" sz="3000" i="1" dirty="0" smtClean="0">
                <a:solidFill>
                  <a:schemeClr val="tx2">
                    <a:lumMod val="75000"/>
                  </a:schemeClr>
                </a:solidFill>
              </a:rPr>
              <a:t/>
            </a:r>
            <a:br>
              <a:rPr lang="ru-RU" sz="3000" i="1" dirty="0" smtClean="0">
                <a:solidFill>
                  <a:schemeClr val="tx2">
                    <a:lumMod val="75000"/>
                  </a:schemeClr>
                </a:solidFill>
              </a:rPr>
            </a:br>
            <a:r>
              <a:rPr lang="ru-RU" sz="3000" i="1" dirty="0" smtClean="0">
                <a:solidFill>
                  <a:schemeClr val="tx2">
                    <a:lumMod val="75000"/>
                  </a:schemeClr>
                </a:solidFill>
              </a:rPr>
              <a:t>отдельные вопросы)</a:t>
            </a:r>
            <a:endParaRPr lang="ru-RU" sz="3000" i="1" dirty="0">
              <a:solidFill>
                <a:schemeClr val="tx2">
                  <a:lumMod val="75000"/>
                </a:schemeClr>
              </a:solidFill>
            </a:endParaRPr>
          </a:p>
        </p:txBody>
      </p:sp>
      <p:sp>
        <p:nvSpPr>
          <p:cNvPr id="4" name="Номер слайда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0B5D963-1B0A-489A-A2F2-770BD17190DE}"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ru-RU"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388378477"/>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Прямоугольник 9"/>
          <p:cNvSpPr/>
          <p:nvPr/>
        </p:nvSpPr>
        <p:spPr>
          <a:xfrm>
            <a:off x="1111760" y="857250"/>
            <a:ext cx="6858000" cy="1437624"/>
          </a:xfrm>
          <a:prstGeom prst="rect">
            <a:avLst/>
          </a:prstGeom>
          <a:blipFill dpi="0" rotWithShape="1">
            <a:blip r:embed="rId2" cstate="print">
              <a:alphaModFix amt="10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lIns="68573" tIns="34286" rIns="68573" bIns="34286"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Прямоугольник 2"/>
          <p:cNvSpPr/>
          <p:nvPr/>
        </p:nvSpPr>
        <p:spPr>
          <a:xfrm>
            <a:off x="2087724" y="1189129"/>
            <a:ext cx="5238582" cy="528350"/>
          </a:xfrm>
          <a:prstGeom prst="rect">
            <a:avLst/>
          </a:prstGeom>
        </p:spPr>
        <p:txBody>
          <a:bodyPr wrap="square">
            <a:spAutoFit/>
          </a:bodyPr>
          <a:lstStyle/>
          <a:p>
            <a:pPr marL="0" marR="0" lvl="0" indent="257175" algn="ctr" defTabSz="685800" rtl="0" eaLnBrk="1" fontAlgn="auto" latinLnBrk="0" hangingPunct="1">
              <a:lnSpc>
                <a:spcPts val="1725"/>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panose="020B0604020202020204" pitchFamily="34" charset="0"/>
                <a:ea typeface="Times New Roman"/>
                <a:cs typeface="Arial" panose="020B0604020202020204" pitchFamily="34" charset="0"/>
              </a:rPr>
              <a:t>III</a:t>
            </a:r>
            <a:r>
              <a:rPr kumimoji="0" lang="ru-RU" sz="1350" b="1" i="0" u="none" strike="noStrike" kern="1200" cap="none" spc="0" normalizeH="0" baseline="0" noProof="0" dirty="0">
                <a:ln>
                  <a:noFill/>
                </a:ln>
                <a:solidFill>
                  <a:prstClr val="black"/>
                </a:solidFill>
                <a:effectLst/>
                <a:uLnTx/>
                <a:uFillTx/>
                <a:latin typeface="Arial" panose="020B0604020202020204" pitchFamily="34" charset="0"/>
                <a:ea typeface="Times New Roman"/>
                <a:cs typeface="Arial" panose="020B0604020202020204" pitchFamily="34" charset="0"/>
              </a:rPr>
              <a:t>. Формирование обоснований (расчетов) плановых показателей поступлений и выплат</a:t>
            </a:r>
            <a:endParaRPr kumimoji="0" lang="ru-RU" sz="1050" b="1" i="0" u="none" strike="noStrike" kern="1200" cap="none" spc="0" normalizeH="0" baseline="0" noProof="0" dirty="0">
              <a:ln>
                <a:noFill/>
              </a:ln>
              <a:solidFill>
                <a:prstClr val="black"/>
              </a:solidFill>
              <a:effectLst/>
              <a:uLnTx/>
              <a:uFillTx/>
              <a:latin typeface="Arial" panose="020B0604020202020204" pitchFamily="34" charset="0"/>
              <a:ea typeface="Times New Roman"/>
              <a:cs typeface="Arial" panose="020B0604020202020204" pitchFamily="34" charset="0"/>
            </a:endParaRPr>
          </a:p>
        </p:txBody>
      </p:sp>
      <p:sp>
        <p:nvSpPr>
          <p:cNvPr id="4" name="Прямоугольник 3"/>
          <p:cNvSpPr/>
          <p:nvPr/>
        </p:nvSpPr>
        <p:spPr>
          <a:xfrm>
            <a:off x="107504" y="1979468"/>
            <a:ext cx="8856983" cy="2054409"/>
          </a:xfrm>
          <a:prstGeom prst="rect">
            <a:avLst/>
          </a:prstGeom>
        </p:spPr>
        <p:txBody>
          <a:bodyPr wrap="square">
            <a:spAutoFit/>
          </a:bodyPr>
          <a:lstStyle/>
          <a:p>
            <a:pPr marL="0" marR="0" lvl="0" indent="257175" algn="just" defTabSz="685800" rtl="0" eaLnBrk="1" fontAlgn="auto" latinLnBrk="0" hangingPunct="1">
              <a:lnSpc>
                <a:spcPts val="1725"/>
              </a:lnSpc>
              <a:spcBef>
                <a:spcPts val="0"/>
              </a:spcBef>
              <a:spcAft>
                <a:spcPts val="0"/>
              </a:spcAft>
              <a:buClrTx/>
              <a:buSzTx/>
              <a:buFontTx/>
              <a:buNone/>
              <a:tabLst/>
              <a:defRPr/>
            </a:pPr>
            <a:r>
              <a:rPr kumimoji="0" lang="ru-RU" sz="1350" b="0" i="0" u="none" strike="noStrike" kern="1200" cap="none" spc="0" normalizeH="0" baseline="0" noProof="0" dirty="0">
                <a:ln>
                  <a:noFill/>
                </a:ln>
                <a:solidFill>
                  <a:prstClr val="black"/>
                </a:solidFill>
                <a:effectLst/>
                <a:uLnTx/>
                <a:uFillTx/>
                <a:latin typeface="Arial" panose="020B0604020202020204" pitchFamily="34" charset="0"/>
                <a:ea typeface="Times New Roman"/>
                <a:cs typeface="Arial" panose="020B0604020202020204" pitchFamily="34" charset="0"/>
              </a:rPr>
              <a:t>17. </a:t>
            </a:r>
            <a:r>
              <a:rPr kumimoji="0" lang="ru-RU" sz="135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a:cs typeface="Arial" panose="020B0604020202020204" pitchFamily="34" charset="0"/>
              </a:rPr>
              <a:t>…..</a:t>
            </a:r>
            <a:endParaRPr kumimoji="0" lang="ru-RU" sz="1350" b="0" i="0" u="none" strike="noStrike" kern="1200" cap="none" spc="0" normalizeH="0" baseline="0" noProof="0" dirty="0">
              <a:ln>
                <a:noFill/>
              </a:ln>
              <a:solidFill>
                <a:prstClr val="black"/>
              </a:solidFill>
              <a:effectLst/>
              <a:uLnTx/>
              <a:uFillTx/>
              <a:latin typeface="Arial" panose="020B0604020202020204" pitchFamily="34" charset="0"/>
              <a:ea typeface="Times New Roman"/>
              <a:cs typeface="Arial" panose="020B0604020202020204" pitchFamily="34" charset="0"/>
            </a:endParaRPr>
          </a:p>
          <a:p>
            <a:pPr marL="0" marR="0" lvl="0" indent="257175" algn="just" defTabSz="685800" rtl="0" eaLnBrk="1" fontAlgn="auto" latinLnBrk="0" hangingPunct="1">
              <a:lnSpc>
                <a:spcPts val="1725"/>
              </a:lnSpc>
              <a:spcBef>
                <a:spcPts val="0"/>
              </a:spcBef>
              <a:spcAft>
                <a:spcPts val="0"/>
              </a:spcAft>
              <a:buClrTx/>
              <a:buSzTx/>
              <a:buFontTx/>
              <a:buNone/>
              <a:tabLst/>
              <a:defRPr/>
            </a:pPr>
            <a:endParaRPr kumimoji="0" lang="ru-RU" sz="1050" b="0" i="0" u="none" strike="noStrike" kern="1200" cap="none" spc="0" normalizeH="0" baseline="0" noProof="0" dirty="0">
              <a:ln>
                <a:noFill/>
              </a:ln>
              <a:solidFill>
                <a:prstClr val="black"/>
              </a:solidFill>
              <a:effectLst/>
              <a:uLnTx/>
              <a:uFillTx/>
              <a:latin typeface="Arial" panose="020B0604020202020204" pitchFamily="34" charset="0"/>
              <a:ea typeface="Times New Roman"/>
              <a:cs typeface="Arial" panose="020B0604020202020204" pitchFamily="34" charset="0"/>
            </a:endParaRPr>
          </a:p>
          <a:p>
            <a:pPr marL="0" marR="0" lvl="0" indent="257175" algn="just" defTabSz="685800" rtl="0" eaLnBrk="1" fontAlgn="auto" latinLnBrk="0" hangingPunct="1">
              <a:lnSpc>
                <a:spcPts val="1725"/>
              </a:lnSpc>
              <a:spcBef>
                <a:spcPts val="0"/>
              </a:spcBef>
              <a:spcAft>
                <a:spcPts val="0"/>
              </a:spcAft>
              <a:buClrTx/>
              <a:buSzTx/>
              <a:buFontTx/>
              <a:buNone/>
              <a:tabLst/>
              <a:defRPr/>
            </a:pP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Times New Roman"/>
                <a:cs typeface="Arial" panose="020B0604020202020204" pitchFamily="34" charset="0"/>
              </a:rPr>
              <a:t>Обоснования (расчеты) плановых показателей </a:t>
            </a:r>
            <a:r>
              <a:rPr kumimoji="0" lang="ru-RU" sz="2000" b="1" i="0" u="none" strike="noStrike" kern="1200" cap="none" spc="0" normalizeH="0" baseline="0" noProof="0" dirty="0">
                <a:ln>
                  <a:noFill/>
                </a:ln>
                <a:solidFill>
                  <a:srgbClr val="C00000"/>
                </a:solidFill>
                <a:effectLst/>
                <a:uLnTx/>
                <a:uFillTx/>
                <a:latin typeface="Arial" panose="020B0604020202020204" pitchFamily="34" charset="0"/>
                <a:ea typeface="Times New Roman"/>
                <a:cs typeface="Arial" panose="020B0604020202020204" pitchFamily="34" charset="0"/>
              </a:rPr>
              <a:t>выплат</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Times New Roman"/>
                <a:cs typeface="Arial" panose="020B0604020202020204" pitchFamily="34" charset="0"/>
              </a:rPr>
              <a:t> формируются на основании расчетов соответствующих расходов </a:t>
            </a:r>
            <a:r>
              <a:rPr kumimoji="0" lang="ru-RU" sz="2000" b="1" i="0" u="none" strike="noStrike" kern="1200" cap="none" spc="0" normalizeH="0" baseline="0" noProof="0" dirty="0">
                <a:ln>
                  <a:noFill/>
                </a:ln>
                <a:solidFill>
                  <a:prstClr val="black"/>
                </a:solidFill>
                <a:effectLst/>
                <a:uLnTx/>
                <a:uFillTx/>
                <a:latin typeface="Arial" panose="020B0604020202020204" pitchFamily="34" charset="0"/>
                <a:ea typeface="Times New Roman"/>
                <a:cs typeface="Arial" panose="020B0604020202020204" pitchFamily="34" charset="0"/>
              </a:rPr>
              <a:t>с учетом произведенных </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Times New Roman"/>
                <a:cs typeface="Arial" panose="020B0604020202020204" pitchFamily="34" charset="0"/>
              </a:rPr>
              <a:t>на начало финансового года </a:t>
            </a:r>
            <a:r>
              <a:rPr kumimoji="0" lang="ru-RU" sz="2000" b="1" i="0" u="none" strike="noStrike" kern="1200" cap="none" spc="0" normalizeH="0" baseline="0" noProof="0" dirty="0">
                <a:ln>
                  <a:noFill/>
                </a:ln>
                <a:solidFill>
                  <a:prstClr val="black"/>
                </a:solidFill>
                <a:effectLst/>
                <a:uLnTx/>
                <a:uFillTx/>
                <a:latin typeface="Arial" panose="020B0604020202020204" pitchFamily="34" charset="0"/>
                <a:ea typeface="Times New Roman"/>
                <a:cs typeface="Arial" panose="020B0604020202020204" pitchFamily="34" charset="0"/>
              </a:rPr>
              <a:t>предварительных платежей (авансов) </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Times New Roman"/>
                <a:cs typeface="Arial" panose="020B0604020202020204" pitchFamily="34" charset="0"/>
              </a:rPr>
              <a:t>по договорам (контрактам, соглашениям), </a:t>
            </a:r>
            <a:r>
              <a:rPr kumimoji="0" lang="ru-RU" sz="2000" b="1" i="0" u="none" strike="noStrike" kern="1200" cap="none" spc="0" normalizeH="0" baseline="0" noProof="0" dirty="0">
                <a:ln>
                  <a:noFill/>
                </a:ln>
                <a:solidFill>
                  <a:prstClr val="black"/>
                </a:solidFill>
                <a:effectLst/>
                <a:uLnTx/>
                <a:uFillTx/>
                <a:latin typeface="Arial" panose="020B0604020202020204" pitchFamily="34" charset="0"/>
                <a:ea typeface="Times New Roman"/>
                <a:cs typeface="Arial" panose="020B0604020202020204" pitchFamily="34" charset="0"/>
              </a:rPr>
              <a:t>сумм излишне уплаченных или излишне взысканных налогов, пени, штрафов</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Times New Roman"/>
                <a:cs typeface="Arial" panose="020B0604020202020204" pitchFamily="34" charset="0"/>
              </a:rPr>
              <a:t>, а также принятых и </a:t>
            </a:r>
            <a:r>
              <a:rPr kumimoji="0" lang="ru-RU" sz="2000" b="1" i="0" u="none" strike="noStrike" kern="1200" cap="none" spc="0" normalizeH="0" baseline="0" noProof="0" dirty="0">
                <a:ln>
                  <a:noFill/>
                </a:ln>
                <a:solidFill>
                  <a:prstClr val="black"/>
                </a:solidFill>
                <a:effectLst/>
                <a:uLnTx/>
                <a:uFillTx/>
                <a:latin typeface="Arial" panose="020B0604020202020204" pitchFamily="34" charset="0"/>
                <a:ea typeface="Times New Roman"/>
                <a:cs typeface="Arial" panose="020B0604020202020204" pitchFamily="34" charset="0"/>
              </a:rPr>
              <a:t>неисполненных</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Times New Roman"/>
                <a:cs typeface="Arial" panose="020B0604020202020204" pitchFamily="34" charset="0"/>
              </a:rPr>
              <a:t> на начало финансового года </a:t>
            </a:r>
            <a:r>
              <a:rPr kumimoji="0" lang="ru-RU" sz="2000" b="1" i="0" u="none" strike="noStrike" kern="1200" cap="none" spc="0" normalizeH="0" baseline="0" noProof="0" dirty="0">
                <a:ln>
                  <a:noFill/>
                </a:ln>
                <a:solidFill>
                  <a:prstClr val="black"/>
                </a:solidFill>
                <a:effectLst/>
                <a:uLnTx/>
                <a:uFillTx/>
                <a:latin typeface="Arial" panose="020B0604020202020204" pitchFamily="34" charset="0"/>
                <a:ea typeface="Times New Roman"/>
                <a:cs typeface="Arial" panose="020B0604020202020204" pitchFamily="34" charset="0"/>
              </a:rPr>
              <a:t>обязательств</a:t>
            </a: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Times New Roman"/>
                <a:cs typeface="Arial" panose="020B0604020202020204" pitchFamily="34" charset="0"/>
              </a:rPr>
              <a:t>.</a:t>
            </a:r>
          </a:p>
        </p:txBody>
      </p:sp>
      <p:sp>
        <p:nvSpPr>
          <p:cNvPr id="5" name="Выноска со стрелкой вверх 4"/>
          <p:cNvSpPr/>
          <p:nvPr/>
        </p:nvSpPr>
        <p:spPr>
          <a:xfrm>
            <a:off x="3293954" y="4539522"/>
            <a:ext cx="3240360" cy="864096"/>
          </a:xfrm>
          <a:prstGeom prst="upArrowCallout">
            <a:avLst/>
          </a:prstGeom>
          <a:solidFill>
            <a:schemeClr val="accent6">
              <a:lumMod val="20000"/>
              <a:lumOff val="80000"/>
            </a:schemeClr>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ru-RU" sz="1350" b="0" i="0" u="none" strike="noStrike" kern="1200" cap="none" spc="0" normalizeH="0" baseline="0" noProof="0" dirty="0">
                <a:ln>
                  <a:noFill/>
                </a:ln>
                <a:solidFill>
                  <a:prstClr val="black">
                    <a:lumMod val="95000"/>
                    <a:lumOff val="5000"/>
                  </a:prstClr>
                </a:solidFill>
                <a:effectLst/>
                <a:uLnTx/>
                <a:uFillTx/>
                <a:latin typeface="Calibri" panose="020F0502020204030204"/>
                <a:ea typeface="+mn-ea"/>
                <a:cs typeface="+mn-cs"/>
              </a:rPr>
              <a:t>Если такие остатки планируются,</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ru-RU" sz="1350" b="0" i="0" u="none" strike="noStrike" kern="1200" cap="none" spc="0" normalizeH="0" baseline="0" noProof="0" dirty="0">
                <a:ln>
                  <a:noFill/>
                </a:ln>
                <a:solidFill>
                  <a:prstClr val="black">
                    <a:lumMod val="95000"/>
                    <a:lumOff val="5000"/>
                  </a:prstClr>
                </a:solidFill>
                <a:effectLst/>
                <a:uLnTx/>
                <a:uFillTx/>
                <a:latin typeface="Calibri" panose="020F0502020204030204"/>
                <a:ea typeface="+mn-ea"/>
                <a:cs typeface="+mn-cs"/>
              </a:rPr>
              <a:t>или при внесении изменений в План</a:t>
            </a:r>
          </a:p>
        </p:txBody>
      </p:sp>
      <p:sp>
        <p:nvSpPr>
          <p:cNvPr id="6" name="Номер слайда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1421E56-1526-4232-83DC-EB4F8B5E654B}" type="slidenum">
              <a:rPr kumimoji="0" lang="ru-RU" sz="9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ru-RU" sz="9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39488576"/>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Таблица 2"/>
          <p:cNvGraphicFramePr>
            <a:graphicFrameLocks noGrp="1"/>
          </p:cNvGraphicFramePr>
          <p:nvPr>
            <p:extLst/>
          </p:nvPr>
        </p:nvGraphicFramePr>
        <p:xfrm>
          <a:off x="274320" y="994411"/>
          <a:ext cx="8653552" cy="4495568"/>
        </p:xfrm>
        <a:graphic>
          <a:graphicData uri="http://schemas.openxmlformats.org/drawingml/2006/table">
            <a:tbl>
              <a:tblPr/>
              <a:tblGrid>
                <a:gridCol w="73804">
                  <a:extLst>
                    <a:ext uri="{9D8B030D-6E8A-4147-A177-3AD203B41FA5}">
                      <a16:colId xmlns:a16="http://schemas.microsoft.com/office/drawing/2014/main" val="1792993400"/>
                    </a:ext>
                  </a:extLst>
                </a:gridCol>
                <a:gridCol w="147609">
                  <a:extLst>
                    <a:ext uri="{9D8B030D-6E8A-4147-A177-3AD203B41FA5}">
                      <a16:colId xmlns:a16="http://schemas.microsoft.com/office/drawing/2014/main" val="2411059610"/>
                    </a:ext>
                  </a:extLst>
                </a:gridCol>
                <a:gridCol w="147609">
                  <a:extLst>
                    <a:ext uri="{9D8B030D-6E8A-4147-A177-3AD203B41FA5}">
                      <a16:colId xmlns:a16="http://schemas.microsoft.com/office/drawing/2014/main" val="2321646274"/>
                    </a:ext>
                  </a:extLst>
                </a:gridCol>
                <a:gridCol w="147609">
                  <a:extLst>
                    <a:ext uri="{9D8B030D-6E8A-4147-A177-3AD203B41FA5}">
                      <a16:colId xmlns:a16="http://schemas.microsoft.com/office/drawing/2014/main" val="1403033429"/>
                    </a:ext>
                  </a:extLst>
                </a:gridCol>
                <a:gridCol w="147609">
                  <a:extLst>
                    <a:ext uri="{9D8B030D-6E8A-4147-A177-3AD203B41FA5}">
                      <a16:colId xmlns:a16="http://schemas.microsoft.com/office/drawing/2014/main" val="1943947533"/>
                    </a:ext>
                  </a:extLst>
                </a:gridCol>
                <a:gridCol w="147609">
                  <a:extLst>
                    <a:ext uri="{9D8B030D-6E8A-4147-A177-3AD203B41FA5}">
                      <a16:colId xmlns:a16="http://schemas.microsoft.com/office/drawing/2014/main" val="2219998127"/>
                    </a:ext>
                  </a:extLst>
                </a:gridCol>
                <a:gridCol w="147609">
                  <a:extLst>
                    <a:ext uri="{9D8B030D-6E8A-4147-A177-3AD203B41FA5}">
                      <a16:colId xmlns:a16="http://schemas.microsoft.com/office/drawing/2014/main" val="310443451"/>
                    </a:ext>
                  </a:extLst>
                </a:gridCol>
                <a:gridCol w="147609">
                  <a:extLst>
                    <a:ext uri="{9D8B030D-6E8A-4147-A177-3AD203B41FA5}">
                      <a16:colId xmlns:a16="http://schemas.microsoft.com/office/drawing/2014/main" val="273176984"/>
                    </a:ext>
                  </a:extLst>
                </a:gridCol>
                <a:gridCol w="147609">
                  <a:extLst>
                    <a:ext uri="{9D8B030D-6E8A-4147-A177-3AD203B41FA5}">
                      <a16:colId xmlns:a16="http://schemas.microsoft.com/office/drawing/2014/main" val="987522980"/>
                    </a:ext>
                  </a:extLst>
                </a:gridCol>
                <a:gridCol w="147609">
                  <a:extLst>
                    <a:ext uri="{9D8B030D-6E8A-4147-A177-3AD203B41FA5}">
                      <a16:colId xmlns:a16="http://schemas.microsoft.com/office/drawing/2014/main" val="3740585209"/>
                    </a:ext>
                  </a:extLst>
                </a:gridCol>
                <a:gridCol w="147609">
                  <a:extLst>
                    <a:ext uri="{9D8B030D-6E8A-4147-A177-3AD203B41FA5}">
                      <a16:colId xmlns:a16="http://schemas.microsoft.com/office/drawing/2014/main" val="3651353695"/>
                    </a:ext>
                  </a:extLst>
                </a:gridCol>
                <a:gridCol w="202961">
                  <a:extLst>
                    <a:ext uri="{9D8B030D-6E8A-4147-A177-3AD203B41FA5}">
                      <a16:colId xmlns:a16="http://schemas.microsoft.com/office/drawing/2014/main" val="3604412427"/>
                    </a:ext>
                  </a:extLst>
                </a:gridCol>
                <a:gridCol w="202961">
                  <a:extLst>
                    <a:ext uri="{9D8B030D-6E8A-4147-A177-3AD203B41FA5}">
                      <a16:colId xmlns:a16="http://schemas.microsoft.com/office/drawing/2014/main" val="2216834294"/>
                    </a:ext>
                  </a:extLst>
                </a:gridCol>
                <a:gridCol w="156834">
                  <a:extLst>
                    <a:ext uri="{9D8B030D-6E8A-4147-A177-3AD203B41FA5}">
                      <a16:colId xmlns:a16="http://schemas.microsoft.com/office/drawing/2014/main" val="1157862090"/>
                    </a:ext>
                  </a:extLst>
                </a:gridCol>
                <a:gridCol w="156834">
                  <a:extLst>
                    <a:ext uri="{9D8B030D-6E8A-4147-A177-3AD203B41FA5}">
                      <a16:colId xmlns:a16="http://schemas.microsoft.com/office/drawing/2014/main" val="3925794161"/>
                    </a:ext>
                  </a:extLst>
                </a:gridCol>
                <a:gridCol w="156834">
                  <a:extLst>
                    <a:ext uri="{9D8B030D-6E8A-4147-A177-3AD203B41FA5}">
                      <a16:colId xmlns:a16="http://schemas.microsoft.com/office/drawing/2014/main" val="1521688126"/>
                    </a:ext>
                  </a:extLst>
                </a:gridCol>
                <a:gridCol w="156834">
                  <a:extLst>
                    <a:ext uri="{9D8B030D-6E8A-4147-A177-3AD203B41FA5}">
                      <a16:colId xmlns:a16="http://schemas.microsoft.com/office/drawing/2014/main" val="4230419630"/>
                    </a:ext>
                  </a:extLst>
                </a:gridCol>
                <a:gridCol w="156834">
                  <a:extLst>
                    <a:ext uri="{9D8B030D-6E8A-4147-A177-3AD203B41FA5}">
                      <a16:colId xmlns:a16="http://schemas.microsoft.com/office/drawing/2014/main" val="356042916"/>
                    </a:ext>
                  </a:extLst>
                </a:gridCol>
                <a:gridCol w="92255">
                  <a:extLst>
                    <a:ext uri="{9D8B030D-6E8A-4147-A177-3AD203B41FA5}">
                      <a16:colId xmlns:a16="http://schemas.microsoft.com/office/drawing/2014/main" val="618797025"/>
                    </a:ext>
                  </a:extLst>
                </a:gridCol>
                <a:gridCol w="212187">
                  <a:extLst>
                    <a:ext uri="{9D8B030D-6E8A-4147-A177-3AD203B41FA5}">
                      <a16:colId xmlns:a16="http://schemas.microsoft.com/office/drawing/2014/main" val="3979001089"/>
                    </a:ext>
                  </a:extLst>
                </a:gridCol>
                <a:gridCol w="212187">
                  <a:extLst>
                    <a:ext uri="{9D8B030D-6E8A-4147-A177-3AD203B41FA5}">
                      <a16:colId xmlns:a16="http://schemas.microsoft.com/office/drawing/2014/main" val="2210984424"/>
                    </a:ext>
                  </a:extLst>
                </a:gridCol>
                <a:gridCol w="184511">
                  <a:extLst>
                    <a:ext uri="{9D8B030D-6E8A-4147-A177-3AD203B41FA5}">
                      <a16:colId xmlns:a16="http://schemas.microsoft.com/office/drawing/2014/main" val="1849037073"/>
                    </a:ext>
                  </a:extLst>
                </a:gridCol>
                <a:gridCol w="212187">
                  <a:extLst>
                    <a:ext uri="{9D8B030D-6E8A-4147-A177-3AD203B41FA5}">
                      <a16:colId xmlns:a16="http://schemas.microsoft.com/office/drawing/2014/main" val="3580113596"/>
                    </a:ext>
                  </a:extLst>
                </a:gridCol>
                <a:gridCol w="285992">
                  <a:extLst>
                    <a:ext uri="{9D8B030D-6E8A-4147-A177-3AD203B41FA5}">
                      <a16:colId xmlns:a16="http://schemas.microsoft.com/office/drawing/2014/main" val="3610102805"/>
                    </a:ext>
                  </a:extLst>
                </a:gridCol>
                <a:gridCol w="212187">
                  <a:extLst>
                    <a:ext uri="{9D8B030D-6E8A-4147-A177-3AD203B41FA5}">
                      <a16:colId xmlns:a16="http://schemas.microsoft.com/office/drawing/2014/main" val="3452180836"/>
                    </a:ext>
                  </a:extLst>
                </a:gridCol>
                <a:gridCol w="156834">
                  <a:extLst>
                    <a:ext uri="{9D8B030D-6E8A-4147-A177-3AD203B41FA5}">
                      <a16:colId xmlns:a16="http://schemas.microsoft.com/office/drawing/2014/main" val="2763586811"/>
                    </a:ext>
                  </a:extLst>
                </a:gridCol>
                <a:gridCol w="156834">
                  <a:extLst>
                    <a:ext uri="{9D8B030D-6E8A-4147-A177-3AD203B41FA5}">
                      <a16:colId xmlns:a16="http://schemas.microsoft.com/office/drawing/2014/main" val="1489849879"/>
                    </a:ext>
                  </a:extLst>
                </a:gridCol>
                <a:gridCol w="156834">
                  <a:extLst>
                    <a:ext uri="{9D8B030D-6E8A-4147-A177-3AD203B41FA5}">
                      <a16:colId xmlns:a16="http://schemas.microsoft.com/office/drawing/2014/main" val="1259078852"/>
                    </a:ext>
                  </a:extLst>
                </a:gridCol>
                <a:gridCol w="156834">
                  <a:extLst>
                    <a:ext uri="{9D8B030D-6E8A-4147-A177-3AD203B41FA5}">
                      <a16:colId xmlns:a16="http://schemas.microsoft.com/office/drawing/2014/main" val="4114532993"/>
                    </a:ext>
                  </a:extLst>
                </a:gridCol>
                <a:gridCol w="156834">
                  <a:extLst>
                    <a:ext uri="{9D8B030D-6E8A-4147-A177-3AD203B41FA5}">
                      <a16:colId xmlns:a16="http://schemas.microsoft.com/office/drawing/2014/main" val="3591582214"/>
                    </a:ext>
                  </a:extLst>
                </a:gridCol>
                <a:gridCol w="156834">
                  <a:extLst>
                    <a:ext uri="{9D8B030D-6E8A-4147-A177-3AD203B41FA5}">
                      <a16:colId xmlns:a16="http://schemas.microsoft.com/office/drawing/2014/main" val="3084060678"/>
                    </a:ext>
                  </a:extLst>
                </a:gridCol>
                <a:gridCol w="175286">
                  <a:extLst>
                    <a:ext uri="{9D8B030D-6E8A-4147-A177-3AD203B41FA5}">
                      <a16:colId xmlns:a16="http://schemas.microsoft.com/office/drawing/2014/main" val="3997139820"/>
                    </a:ext>
                  </a:extLst>
                </a:gridCol>
                <a:gridCol w="175286">
                  <a:extLst>
                    <a:ext uri="{9D8B030D-6E8A-4147-A177-3AD203B41FA5}">
                      <a16:colId xmlns:a16="http://schemas.microsoft.com/office/drawing/2014/main" val="423690883"/>
                    </a:ext>
                  </a:extLst>
                </a:gridCol>
                <a:gridCol w="175286">
                  <a:extLst>
                    <a:ext uri="{9D8B030D-6E8A-4147-A177-3AD203B41FA5}">
                      <a16:colId xmlns:a16="http://schemas.microsoft.com/office/drawing/2014/main" val="3421615412"/>
                    </a:ext>
                  </a:extLst>
                </a:gridCol>
                <a:gridCol w="175286">
                  <a:extLst>
                    <a:ext uri="{9D8B030D-6E8A-4147-A177-3AD203B41FA5}">
                      <a16:colId xmlns:a16="http://schemas.microsoft.com/office/drawing/2014/main" val="875875544"/>
                    </a:ext>
                  </a:extLst>
                </a:gridCol>
                <a:gridCol w="166059">
                  <a:extLst>
                    <a:ext uri="{9D8B030D-6E8A-4147-A177-3AD203B41FA5}">
                      <a16:colId xmlns:a16="http://schemas.microsoft.com/office/drawing/2014/main" val="1670785540"/>
                    </a:ext>
                  </a:extLst>
                </a:gridCol>
                <a:gridCol w="166059">
                  <a:extLst>
                    <a:ext uri="{9D8B030D-6E8A-4147-A177-3AD203B41FA5}">
                      <a16:colId xmlns:a16="http://schemas.microsoft.com/office/drawing/2014/main" val="3904894309"/>
                    </a:ext>
                  </a:extLst>
                </a:gridCol>
                <a:gridCol w="166059">
                  <a:extLst>
                    <a:ext uri="{9D8B030D-6E8A-4147-A177-3AD203B41FA5}">
                      <a16:colId xmlns:a16="http://schemas.microsoft.com/office/drawing/2014/main" val="2294274826"/>
                    </a:ext>
                  </a:extLst>
                </a:gridCol>
                <a:gridCol w="166059">
                  <a:extLst>
                    <a:ext uri="{9D8B030D-6E8A-4147-A177-3AD203B41FA5}">
                      <a16:colId xmlns:a16="http://schemas.microsoft.com/office/drawing/2014/main" val="159474148"/>
                    </a:ext>
                  </a:extLst>
                </a:gridCol>
                <a:gridCol w="212187">
                  <a:extLst>
                    <a:ext uri="{9D8B030D-6E8A-4147-A177-3AD203B41FA5}">
                      <a16:colId xmlns:a16="http://schemas.microsoft.com/office/drawing/2014/main" val="3518972979"/>
                    </a:ext>
                  </a:extLst>
                </a:gridCol>
                <a:gridCol w="166059">
                  <a:extLst>
                    <a:ext uri="{9D8B030D-6E8A-4147-A177-3AD203B41FA5}">
                      <a16:colId xmlns:a16="http://schemas.microsoft.com/office/drawing/2014/main" val="785596791"/>
                    </a:ext>
                  </a:extLst>
                </a:gridCol>
                <a:gridCol w="166059">
                  <a:extLst>
                    <a:ext uri="{9D8B030D-6E8A-4147-A177-3AD203B41FA5}">
                      <a16:colId xmlns:a16="http://schemas.microsoft.com/office/drawing/2014/main" val="2024932494"/>
                    </a:ext>
                  </a:extLst>
                </a:gridCol>
                <a:gridCol w="110707">
                  <a:extLst>
                    <a:ext uri="{9D8B030D-6E8A-4147-A177-3AD203B41FA5}">
                      <a16:colId xmlns:a16="http://schemas.microsoft.com/office/drawing/2014/main" val="2662995745"/>
                    </a:ext>
                  </a:extLst>
                </a:gridCol>
                <a:gridCol w="193737">
                  <a:extLst>
                    <a:ext uri="{9D8B030D-6E8A-4147-A177-3AD203B41FA5}">
                      <a16:colId xmlns:a16="http://schemas.microsoft.com/office/drawing/2014/main" val="1843835561"/>
                    </a:ext>
                  </a:extLst>
                </a:gridCol>
                <a:gridCol w="184511">
                  <a:extLst>
                    <a:ext uri="{9D8B030D-6E8A-4147-A177-3AD203B41FA5}">
                      <a16:colId xmlns:a16="http://schemas.microsoft.com/office/drawing/2014/main" val="1764599314"/>
                    </a:ext>
                  </a:extLst>
                </a:gridCol>
                <a:gridCol w="184511">
                  <a:extLst>
                    <a:ext uri="{9D8B030D-6E8A-4147-A177-3AD203B41FA5}">
                      <a16:colId xmlns:a16="http://schemas.microsoft.com/office/drawing/2014/main" val="2076087380"/>
                    </a:ext>
                  </a:extLst>
                </a:gridCol>
                <a:gridCol w="184511">
                  <a:extLst>
                    <a:ext uri="{9D8B030D-6E8A-4147-A177-3AD203B41FA5}">
                      <a16:colId xmlns:a16="http://schemas.microsoft.com/office/drawing/2014/main" val="4138353345"/>
                    </a:ext>
                  </a:extLst>
                </a:gridCol>
                <a:gridCol w="175286">
                  <a:extLst>
                    <a:ext uri="{9D8B030D-6E8A-4147-A177-3AD203B41FA5}">
                      <a16:colId xmlns:a16="http://schemas.microsoft.com/office/drawing/2014/main" val="1929929942"/>
                    </a:ext>
                  </a:extLst>
                </a:gridCol>
                <a:gridCol w="166059">
                  <a:extLst>
                    <a:ext uri="{9D8B030D-6E8A-4147-A177-3AD203B41FA5}">
                      <a16:colId xmlns:a16="http://schemas.microsoft.com/office/drawing/2014/main" val="1970793439"/>
                    </a:ext>
                  </a:extLst>
                </a:gridCol>
                <a:gridCol w="166059">
                  <a:extLst>
                    <a:ext uri="{9D8B030D-6E8A-4147-A177-3AD203B41FA5}">
                      <a16:colId xmlns:a16="http://schemas.microsoft.com/office/drawing/2014/main" val="3805586937"/>
                    </a:ext>
                  </a:extLst>
                </a:gridCol>
                <a:gridCol w="166059">
                  <a:extLst>
                    <a:ext uri="{9D8B030D-6E8A-4147-A177-3AD203B41FA5}">
                      <a16:colId xmlns:a16="http://schemas.microsoft.com/office/drawing/2014/main" val="3391204215"/>
                    </a:ext>
                  </a:extLst>
                </a:gridCol>
                <a:gridCol w="119931">
                  <a:extLst>
                    <a:ext uri="{9D8B030D-6E8A-4147-A177-3AD203B41FA5}">
                      <a16:colId xmlns:a16="http://schemas.microsoft.com/office/drawing/2014/main" val="3190054298"/>
                    </a:ext>
                  </a:extLst>
                </a:gridCol>
              </a:tblGrid>
              <a:tr h="345180">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gridSpan="51">
                  <a:txBody>
                    <a:bodyPr/>
                    <a:lstStyle/>
                    <a:p>
                      <a:pPr algn="ctr" fontAlgn="ctr"/>
                      <a:r>
                        <a:rPr lang="ru-RU" sz="800" b="1" i="0" u="none" strike="noStrike" dirty="0">
                          <a:solidFill>
                            <a:srgbClr val="000000"/>
                          </a:solidFill>
                          <a:effectLst/>
                          <a:latin typeface="Arial" panose="020B0604020202020204" pitchFamily="34" charset="0"/>
                          <a:cs typeface="Arial" panose="020B0604020202020204" pitchFamily="34" charset="0"/>
                        </a:rPr>
                        <a:t> Обоснования (расчеты) расходов на оплату труда </a:t>
                      </a:r>
                      <a:br>
                        <a:rPr lang="ru-RU" sz="800" b="1" i="0" u="none" strike="noStrike" dirty="0">
                          <a:solidFill>
                            <a:srgbClr val="000000"/>
                          </a:solidFill>
                          <a:effectLst/>
                          <a:latin typeface="Arial" panose="020B0604020202020204" pitchFamily="34" charset="0"/>
                          <a:cs typeface="Arial" panose="020B0604020202020204" pitchFamily="34" charset="0"/>
                        </a:rPr>
                      </a:br>
                      <a:r>
                        <a:rPr lang="ru-RU" sz="800" b="1" i="0" u="none" strike="noStrike" dirty="0">
                          <a:solidFill>
                            <a:srgbClr val="000000"/>
                          </a:solidFill>
                          <a:effectLst/>
                          <a:latin typeface="Arial" panose="020B0604020202020204" pitchFamily="34" charset="0"/>
                          <a:cs typeface="Arial" panose="020B0604020202020204" pitchFamily="34" charset="0"/>
                        </a:rPr>
                        <a:t>на  20__ год и на плановый период 20__ и 20__ годов</a:t>
                      </a:r>
                      <a:r>
                        <a:rPr lang="ru-RU" sz="800" b="1" i="0" u="none" strike="noStrike" baseline="30000" dirty="0">
                          <a:solidFill>
                            <a:srgbClr val="000000"/>
                          </a:solidFill>
                          <a:effectLst/>
                          <a:latin typeface="Arial" panose="020B0604020202020204" pitchFamily="34" charset="0"/>
                          <a:cs typeface="Arial" panose="020B0604020202020204" pitchFamily="34" charset="0"/>
                        </a:rPr>
                        <a:t>18</a:t>
                      </a:r>
                      <a:endParaRPr lang="ru-RU" sz="800" b="1"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ctr">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297261834"/>
                  </a:ext>
                </a:extLst>
              </a:tr>
              <a:tr h="156153">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FFFFF"/>
                    </a:solidFill>
                  </a:tcPr>
                </a:tc>
                <a:tc gridSpan="5">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КОДЫ</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285993567"/>
                  </a:ext>
                </a:extLst>
              </a:tr>
              <a:tr h="189027">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gridSpan="13">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от «__» __________________ 20__г.</a:t>
                      </a:r>
                    </a:p>
                  </a:txBody>
                  <a:tcPr marL="0" marR="0" marT="0"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gridSpan="4">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Дата</a:t>
                      </a:r>
                    </a:p>
                  </a:txBody>
                  <a:tcPr marL="0" marR="53696" marT="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549961992"/>
                  </a:ext>
                </a:extLst>
              </a:tr>
              <a:tr h="147934">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rowSpan="2" gridSpan="5">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по Сводному</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 реестру</a:t>
                      </a:r>
                    </a:p>
                  </a:txBody>
                  <a:tcPr marL="0" marR="53696" marT="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gridSpan="5">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794628371"/>
                  </a:ext>
                </a:extLst>
              </a:tr>
              <a:tr h="147934">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gridSpan="5"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w="1270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w="1270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141663464"/>
                  </a:ext>
                </a:extLst>
              </a:tr>
              <a:tr h="180809">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gridSpan="4">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ИНН</a:t>
                      </a:r>
                    </a:p>
                  </a:txBody>
                  <a:tcPr marL="0" marR="53696" marT="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5">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36947580"/>
                  </a:ext>
                </a:extLst>
              </a:tr>
              <a:tr h="164372">
                <a:tc gridSpan="11">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Учреждение</a:t>
                      </a:r>
                    </a:p>
                  </a:txBody>
                  <a:tcPr marL="0" marR="0" marT="0"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gridSpan="4">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КПП</a:t>
                      </a:r>
                    </a:p>
                  </a:txBody>
                  <a:tcPr marL="0" marR="53696" marT="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5">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14204146"/>
                  </a:ext>
                </a:extLst>
              </a:tr>
              <a:tr h="164372">
                <a:tc gridSpan="11">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Вид документа</a:t>
                      </a:r>
                    </a:p>
                  </a:txBody>
                  <a:tcPr marL="0" marR="0" marT="0"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gridSpan="5">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62865337"/>
                  </a:ext>
                </a:extLst>
              </a:tr>
              <a:tr h="164372">
                <a:tc gridSpan="11">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2">
                  <a:txBody>
                    <a:bodyPr/>
                    <a:lstStyle/>
                    <a:p>
                      <a:pPr algn="ctr" fontAlgn="t"/>
                      <a:r>
                        <a:rPr lang="ru-RU" sz="800" b="0" i="0" u="none" strike="noStrike" dirty="0">
                          <a:solidFill>
                            <a:srgbClr val="000000"/>
                          </a:solidFill>
                          <a:effectLst/>
                          <a:latin typeface="Arial" panose="020B0604020202020204" pitchFamily="34" charset="0"/>
                          <a:cs typeface="Arial" panose="020B0604020202020204" pitchFamily="34" charset="0"/>
                        </a:rPr>
                        <a:t>(первичный - «0», уточненный - «1», «2», «3», «…»)  </a:t>
                      </a:r>
                      <a:r>
                        <a:rPr lang="ru-RU" sz="800" b="0" i="0" u="none" strike="noStrike" baseline="30000" dirty="0">
                          <a:solidFill>
                            <a:srgbClr val="000000"/>
                          </a:solidFill>
                          <a:effectLst/>
                          <a:latin typeface="Arial" panose="020B0604020202020204" pitchFamily="34" charset="0"/>
                          <a:cs typeface="Arial" panose="020B0604020202020204" pitchFamily="34" charset="0"/>
                        </a:rPr>
                        <a:t>2</a:t>
                      </a:r>
                      <a:endParaRPr lang="ru-RU" sz="8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a:txBody>
                    <a:bodyPr/>
                    <a:lstStyle/>
                    <a:p>
                      <a:pPr algn="l" fontAlgn="ctr"/>
                      <a:r>
                        <a:rPr lang="ru-RU" sz="800" b="0" i="0" u="none" strike="noStrike" baseline="30000">
                          <a:solidFill>
                            <a:srgbClr val="000000"/>
                          </a:solidFill>
                          <a:effectLst/>
                          <a:latin typeface="Arial" panose="020B0604020202020204" pitchFamily="34" charset="0"/>
                          <a:cs typeface="Arial" panose="020B0604020202020204" pitchFamily="34" charset="0"/>
                        </a:rPr>
                        <a:t> </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a:noFill/>
                    </a:lnL>
                    <a:lnR>
                      <a:noFill/>
                    </a:lnR>
                    <a:lnT>
                      <a:noFill/>
                    </a:lnT>
                    <a:lnB>
                      <a:noFill/>
                    </a:lnB>
                    <a:solidFill>
                      <a:srgbClr val="FFFFFF"/>
                    </a:solidFill>
                  </a:tcPr>
                </a:tc>
                <a:tc>
                  <a:txBody>
                    <a:bodyPr/>
                    <a:lstStyle/>
                    <a:p>
                      <a:pPr algn="l" fontAlgn="ctr"/>
                      <a:r>
                        <a:rPr lang="ru-RU" sz="800" b="0" i="0" u="none" strike="noStrike" baseline="30000">
                          <a:solidFill>
                            <a:srgbClr val="000000"/>
                          </a:solidFill>
                          <a:effectLst/>
                          <a:latin typeface="Arial" panose="020B0604020202020204" pitchFamily="34" charset="0"/>
                          <a:cs typeface="Arial" panose="020B0604020202020204" pitchFamily="34" charset="0"/>
                        </a:rPr>
                        <a:t> </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a:noFill/>
                    </a:lnL>
                    <a:lnR>
                      <a:noFill/>
                    </a:lnR>
                    <a:lnT>
                      <a:noFill/>
                    </a:lnT>
                    <a:lnB>
                      <a:noFill/>
                    </a:lnB>
                    <a:solidFill>
                      <a:srgbClr val="FFFFFF"/>
                    </a:solidFill>
                  </a:tcPr>
                </a:tc>
                <a:tc>
                  <a:txBody>
                    <a:bodyPr/>
                    <a:lstStyle/>
                    <a:p>
                      <a:pPr algn="l" fontAlgn="ctr"/>
                      <a:r>
                        <a:rPr lang="ru-RU" sz="800" b="0" i="0" u="none" strike="noStrike" baseline="30000">
                          <a:solidFill>
                            <a:srgbClr val="000000"/>
                          </a:solidFill>
                          <a:effectLst/>
                          <a:latin typeface="Arial" panose="020B0604020202020204" pitchFamily="34" charset="0"/>
                          <a:cs typeface="Arial" panose="020B0604020202020204" pitchFamily="34" charset="0"/>
                        </a:rPr>
                        <a:t> </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a:noFill/>
                    </a:lnL>
                    <a:lnR>
                      <a:noFill/>
                    </a:lnR>
                    <a:lnT>
                      <a:noFill/>
                    </a:lnT>
                    <a:lnB>
                      <a:noFill/>
                    </a:lnB>
                    <a:solidFill>
                      <a:srgbClr val="FFFFFF"/>
                    </a:solidFill>
                  </a:tcPr>
                </a:tc>
                <a:tc>
                  <a:txBody>
                    <a:bodyPr/>
                    <a:lstStyle/>
                    <a:p>
                      <a:pPr algn="l" fontAlgn="ctr"/>
                      <a:r>
                        <a:rPr lang="ru-RU" sz="800" b="0" i="0" u="none" strike="noStrike" baseline="30000">
                          <a:solidFill>
                            <a:srgbClr val="000000"/>
                          </a:solidFill>
                          <a:effectLst/>
                          <a:latin typeface="Arial" panose="020B0604020202020204" pitchFamily="34" charset="0"/>
                          <a:cs typeface="Arial" panose="020B0604020202020204" pitchFamily="34" charset="0"/>
                        </a:rPr>
                        <a:t> </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a:noFill/>
                    </a:lnL>
                    <a:lnR w="1270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l" fontAlgn="ctr"/>
                      <a:r>
                        <a:rPr lang="ru-RU" sz="800" b="0" i="0" u="none" strike="noStrike" baseline="30000">
                          <a:solidFill>
                            <a:srgbClr val="000000"/>
                          </a:solidFill>
                          <a:effectLst/>
                          <a:latin typeface="Arial" panose="020B0604020202020204" pitchFamily="34" charset="0"/>
                          <a:cs typeface="Arial" panose="020B0604020202020204" pitchFamily="34" charset="0"/>
                        </a:rPr>
                        <a:t> </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baseline="30000">
                          <a:solidFill>
                            <a:srgbClr val="000000"/>
                          </a:solidFill>
                          <a:effectLst/>
                          <a:latin typeface="Arial" panose="020B0604020202020204" pitchFamily="34" charset="0"/>
                          <a:cs typeface="Arial" panose="020B0604020202020204" pitchFamily="34" charset="0"/>
                        </a:rPr>
                        <a:t> </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baseline="30000">
                          <a:solidFill>
                            <a:srgbClr val="000000"/>
                          </a:solidFill>
                          <a:effectLst/>
                          <a:latin typeface="Arial" panose="020B0604020202020204" pitchFamily="34" charset="0"/>
                          <a:cs typeface="Arial" panose="020B0604020202020204" pitchFamily="34" charset="0"/>
                        </a:rPr>
                        <a:t> </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baseline="30000">
                          <a:solidFill>
                            <a:srgbClr val="000000"/>
                          </a:solidFill>
                          <a:effectLst/>
                          <a:latin typeface="Arial" panose="020B0604020202020204" pitchFamily="34" charset="0"/>
                          <a:cs typeface="Arial" panose="020B0604020202020204" pitchFamily="34" charset="0"/>
                        </a:rPr>
                        <a:t> </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l" fontAlgn="ctr"/>
                      <a:r>
                        <a:rPr lang="ru-RU" sz="800" b="0" i="0" u="none" strike="noStrike" baseline="30000">
                          <a:solidFill>
                            <a:srgbClr val="000000"/>
                          </a:solidFill>
                          <a:effectLst/>
                          <a:latin typeface="Arial" panose="020B0604020202020204" pitchFamily="34" charset="0"/>
                          <a:cs typeface="Arial" panose="020B0604020202020204" pitchFamily="34" charset="0"/>
                        </a:rPr>
                        <a:t> </a:t>
                      </a:r>
                      <a:endParaRPr lang="ru-RU" sz="800" b="0"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424288205"/>
                  </a:ext>
                </a:extLst>
              </a:tr>
              <a:tr h="164372">
                <a:tc gridSpan="11">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Единица измерения:</a:t>
                      </a:r>
                    </a:p>
                  </a:txBody>
                  <a:tcPr marL="0" marR="0" marT="0"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2">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руб</a:t>
                      </a:r>
                    </a:p>
                  </a:txBody>
                  <a:tcPr marL="0" marR="0" marT="0" marB="0" anchor="b">
                    <a:lnL>
                      <a:noFill/>
                    </a:lnL>
                    <a:lnR>
                      <a:noFill/>
                    </a:lnR>
                    <a:lnT>
                      <a:noFill/>
                    </a:lnT>
                    <a:lnB>
                      <a:noFill/>
                    </a:lnB>
                    <a:solidFill>
                      <a:srgbClr val="FFFFFF"/>
                    </a:solidFill>
                  </a:tcPr>
                </a:tc>
                <a:tc hMerge="1">
                  <a:txBody>
                    <a:bodyPr/>
                    <a:lstStyle/>
                    <a:p>
                      <a:endParaRPr lang="ru-RU"/>
                    </a:p>
                  </a:txBody>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gridSpan="4">
                  <a:txBody>
                    <a:bodyPr/>
                    <a:lstStyle/>
                    <a:p>
                      <a:pPr algn="r" fontAlgn="b"/>
                      <a:r>
                        <a:rPr lang="ru-RU" sz="800" b="0" i="0" u="none" strike="noStrike">
                          <a:solidFill>
                            <a:srgbClr val="000000"/>
                          </a:solidFill>
                          <a:effectLst/>
                          <a:latin typeface="Arial" panose="020B0604020202020204" pitchFamily="34" charset="0"/>
                          <a:cs typeface="Arial" panose="020B0604020202020204" pitchFamily="34" charset="0"/>
                        </a:rPr>
                        <a:t>по ОКЕИ</a:t>
                      </a:r>
                    </a:p>
                  </a:txBody>
                  <a:tcPr marL="0" marR="53696" marT="0" marB="0" anchor="b">
                    <a:lnL>
                      <a:noFill/>
                    </a:lnL>
                    <a:lnR w="12700" cap="flat" cmpd="sng" algn="ctr">
                      <a:solidFill>
                        <a:srgbClr val="000000"/>
                      </a:solidFill>
                      <a:prstDash val="solid"/>
                      <a:round/>
                      <a:headEnd type="none" w="med" len="med"/>
                      <a:tailEnd type="none" w="med" len="med"/>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gridSpan="5">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383</a:t>
                      </a:r>
                    </a:p>
                  </a:txBody>
                  <a:tcPr marL="0" marR="0"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833658362"/>
                  </a:ext>
                </a:extLst>
              </a:tr>
              <a:tr h="164372">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w="1270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1212594285"/>
                  </a:ext>
                </a:extLst>
              </a:tr>
              <a:tr h="164372">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gridSpan="51">
                  <a:txBody>
                    <a:bodyPr/>
                    <a:lstStyle/>
                    <a:p>
                      <a:pPr algn="l" fontAlgn="b"/>
                      <a:r>
                        <a:rPr lang="ru-RU" sz="800" b="1" i="0" u="none" strike="noStrike" dirty="0">
                          <a:solidFill>
                            <a:srgbClr val="000000"/>
                          </a:solidFill>
                          <a:effectLst/>
                          <a:latin typeface="Arial" panose="020B0604020202020204" pitchFamily="34" charset="0"/>
                          <a:cs typeface="Arial" panose="020B0604020202020204" pitchFamily="34" charset="0"/>
                        </a:rPr>
                        <a:t>1. Расчет плановых выплат на оплату труда</a:t>
                      </a:r>
                    </a:p>
                  </a:txBody>
                  <a:tcPr marL="0" marR="0" marT="0"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146011284"/>
                  </a:ext>
                </a:extLst>
              </a:tr>
              <a:tr h="131498">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a:txBody>
                    <a:bodyPr/>
                    <a:lstStyle/>
                    <a:p>
                      <a:pPr algn="l" fontAlgn="b"/>
                      <a:r>
                        <a:rPr lang="ru-RU" sz="800" b="1"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b">
                    <a:lnL>
                      <a:noFill/>
                    </a:lnL>
                    <a:lnR>
                      <a:noFill/>
                    </a:lnR>
                    <a:lnT>
                      <a:noFill/>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79153079"/>
                  </a:ext>
                </a:extLst>
              </a:tr>
              <a:tr h="164372">
                <a:tc>
                  <a:txBody>
                    <a:bodyPr/>
                    <a:lstStyle/>
                    <a:p>
                      <a:pPr algn="l" fontAlgn="b"/>
                      <a:r>
                        <a:rPr lang="ru-RU" sz="600" b="1"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rowSpan="3" gridSpan="24">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Наименование показателя</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hMerge="1">
                  <a:txBody>
                    <a:bodyPr/>
                    <a:lstStyle/>
                    <a:p>
                      <a:endParaRPr lang="ru-RU"/>
                    </a:p>
                  </a:txBody>
                  <a:tcPr/>
                </a:tc>
                <a:tc rowSpan="3" gridSpan="3">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Код </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строки</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3" hMerge="1">
                  <a:txBody>
                    <a:bodyPr/>
                    <a:lstStyle/>
                    <a:p>
                      <a:endParaRPr lang="ru-RU"/>
                    </a:p>
                  </a:txBody>
                  <a:tcPr/>
                </a:tc>
                <a:tc rowSpan="3" hMerge="1">
                  <a:txBody>
                    <a:bodyPr/>
                    <a:lstStyle/>
                    <a:p>
                      <a:endParaRPr lang="ru-RU"/>
                    </a:p>
                  </a:txBody>
                  <a:tcPr/>
                </a:tc>
                <a:tc gridSpan="24">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Сумма</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69462944"/>
                  </a:ext>
                </a:extLst>
              </a:tr>
              <a:tr h="164372">
                <a:tc>
                  <a:txBody>
                    <a:bodyPr/>
                    <a:lstStyle/>
                    <a:p>
                      <a:pPr algn="l" fontAlgn="b"/>
                      <a:r>
                        <a:rPr lang="ru-RU" sz="600" b="1"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gridSpan="24"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3" vMerge="1">
                  <a:txBody>
                    <a:bodyPr/>
                    <a:lstStyle/>
                    <a:p>
                      <a:endParaRPr lang="ru-RU"/>
                    </a:p>
                  </a:txBody>
                  <a:tcPr/>
                </a:tc>
                <a:tc hMerge="1" vMerge="1">
                  <a:txBody>
                    <a:bodyPr/>
                    <a:lstStyle/>
                    <a:p>
                      <a:endParaRPr lang="ru-RU"/>
                    </a:p>
                  </a:txBody>
                  <a:tcPr/>
                </a:tc>
                <a:tc hMerge="1" vMerge="1">
                  <a:txBody>
                    <a:bodyPr/>
                    <a:lstStyle/>
                    <a:p>
                      <a:endParaRPr lang="ru-RU"/>
                    </a:p>
                  </a:txBody>
                  <a:tcPr/>
                </a:tc>
                <a:tc rowSpan="2" gridSpan="8">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на  20__ год</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(на текущий </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финансовый год)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gridSpan="8">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на  20__ год </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(на первый год </a:t>
                      </a:r>
                      <a:br>
                        <a:rPr lang="ru-RU" sz="800" b="0" i="0" u="none" strike="noStrike">
                          <a:solidFill>
                            <a:srgbClr val="000000"/>
                          </a:solidFill>
                          <a:effectLst/>
                          <a:latin typeface="Arial" panose="020B0604020202020204" pitchFamily="34" charset="0"/>
                          <a:cs typeface="Arial" panose="020B0604020202020204" pitchFamily="34" charset="0"/>
                        </a:rPr>
                      </a:br>
                      <a:r>
                        <a:rPr lang="ru-RU" sz="800" b="0" i="0" u="none" strike="noStrike">
                          <a:solidFill>
                            <a:srgbClr val="000000"/>
                          </a:solidFill>
                          <a:effectLst/>
                          <a:latin typeface="Arial" panose="020B0604020202020204" pitchFamily="34" charset="0"/>
                          <a:cs typeface="Arial" panose="020B0604020202020204" pitchFamily="34" charset="0"/>
                        </a:rPr>
                        <a:t>планового периода)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gridSpan="8">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на  20__ год </a:t>
                      </a:r>
                      <a:br>
                        <a:rPr lang="ru-RU" sz="800" b="0" i="0" u="none" strike="noStrike" dirty="0">
                          <a:solidFill>
                            <a:srgbClr val="000000"/>
                          </a:solidFill>
                          <a:effectLst/>
                          <a:latin typeface="Arial" panose="020B0604020202020204" pitchFamily="34" charset="0"/>
                          <a:cs typeface="Arial" panose="020B0604020202020204" pitchFamily="34" charset="0"/>
                        </a:rPr>
                      </a:br>
                      <a:r>
                        <a:rPr lang="ru-RU" sz="800" b="0" i="0" u="none" strike="noStrike" dirty="0">
                          <a:solidFill>
                            <a:srgbClr val="000000"/>
                          </a:solidFill>
                          <a:effectLst/>
                          <a:latin typeface="Arial" panose="020B0604020202020204" pitchFamily="34" charset="0"/>
                          <a:cs typeface="Arial" panose="020B0604020202020204" pitchFamily="34" charset="0"/>
                        </a:rPr>
                        <a:t>(на второй год </a:t>
                      </a:r>
                      <a:br>
                        <a:rPr lang="ru-RU" sz="800" b="0" i="0" u="none" strike="noStrike" dirty="0">
                          <a:solidFill>
                            <a:srgbClr val="000000"/>
                          </a:solidFill>
                          <a:effectLst/>
                          <a:latin typeface="Arial" panose="020B0604020202020204" pitchFamily="34" charset="0"/>
                          <a:cs typeface="Arial" panose="020B0604020202020204" pitchFamily="34" charset="0"/>
                        </a:rPr>
                      </a:br>
                      <a:r>
                        <a:rPr lang="ru-RU" sz="800" b="0" i="0" u="none" strike="noStrike" dirty="0">
                          <a:solidFill>
                            <a:srgbClr val="000000"/>
                          </a:solidFill>
                          <a:effectLst/>
                          <a:latin typeface="Arial" panose="020B0604020202020204" pitchFamily="34" charset="0"/>
                          <a:cs typeface="Arial" panose="020B0604020202020204" pitchFamily="34" charset="0"/>
                        </a:rPr>
                        <a:t>планового периода)</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tc rowSpan="2" hMerge="1">
                  <a:txBody>
                    <a:bodyPr/>
                    <a:lstStyle/>
                    <a:p>
                      <a:endParaRPr lang="ru-RU"/>
                    </a:p>
                  </a:txBody>
                  <a:tcPr/>
                </a:tc>
                <a:extLst>
                  <a:ext uri="{0D108BD9-81ED-4DB2-BD59-A6C34878D82A}">
                    <a16:rowId xmlns:a16="http://schemas.microsoft.com/office/drawing/2014/main" val="2646584649"/>
                  </a:ext>
                </a:extLst>
              </a:tr>
              <a:tr h="279432">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gridSpan="24"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3" vMerge="1">
                  <a:txBody>
                    <a:bodyPr/>
                    <a:lstStyle/>
                    <a:p>
                      <a:endParaRPr lang="ru-RU"/>
                    </a:p>
                  </a:txBody>
                  <a:tcPr/>
                </a:tc>
                <a:tc hMerge="1" vMerge="1">
                  <a:txBody>
                    <a:bodyPr/>
                    <a:lstStyle/>
                    <a:p>
                      <a:endParaRPr lang="ru-RU"/>
                    </a:p>
                  </a:txBody>
                  <a:tcPr/>
                </a:tc>
                <a:tc hMerge="1" vMerge="1">
                  <a:txBody>
                    <a:bodyPr/>
                    <a:lstStyle/>
                    <a:p>
                      <a:endParaRPr lang="ru-RU"/>
                    </a:p>
                  </a:txBody>
                  <a:tcPr/>
                </a:tc>
                <a:tc gridSpan="8"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8"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gridSpan="8"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tc hMerge="1" vMerge="1">
                  <a:txBody>
                    <a:bodyPr/>
                    <a:lstStyle/>
                    <a:p>
                      <a:endParaRPr lang="ru-RU"/>
                    </a:p>
                  </a:txBody>
                  <a:tcPr/>
                </a:tc>
                <a:extLst>
                  <a:ext uri="{0D108BD9-81ED-4DB2-BD59-A6C34878D82A}">
                    <a16:rowId xmlns:a16="http://schemas.microsoft.com/office/drawing/2014/main" val="3888660664"/>
                  </a:ext>
                </a:extLst>
              </a:tr>
              <a:tr h="131498">
                <a:tc>
                  <a:txBody>
                    <a:bodyPr/>
                    <a:lstStyle/>
                    <a:p>
                      <a:pPr algn="l" fontAlgn="b"/>
                      <a:r>
                        <a:rPr lang="ru-RU" sz="6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gridSpan="24">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1</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2</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5</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444967003"/>
                  </a:ext>
                </a:extLst>
              </a:tr>
              <a:tr h="180809">
                <a:tc>
                  <a:txBody>
                    <a:bodyPr/>
                    <a:lstStyle/>
                    <a:p>
                      <a:pPr algn="l" fontAlgn="b"/>
                      <a:r>
                        <a:rPr lang="ru-RU" sz="6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gridSpan="24">
                  <a:txBody>
                    <a:bodyPr/>
                    <a:lstStyle/>
                    <a:p>
                      <a:pPr algn="l" fontAlgn="b"/>
                      <a:r>
                        <a:rPr lang="ru-RU" sz="900" b="1" i="0" u="none" strike="noStrike" dirty="0">
                          <a:solidFill>
                            <a:srgbClr val="000000"/>
                          </a:solidFill>
                          <a:effectLst/>
                          <a:latin typeface="Arial" panose="020B0604020202020204" pitchFamily="34" charset="0"/>
                          <a:cs typeface="Arial" panose="020B0604020202020204" pitchFamily="34" charset="0"/>
                        </a:rPr>
                        <a:t>Кредиторская задолженность на начало года</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0100</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1"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74904435"/>
                  </a:ext>
                </a:extLst>
              </a:tr>
              <a:tr h="189027">
                <a:tc>
                  <a:txBody>
                    <a:bodyPr/>
                    <a:lstStyle/>
                    <a:p>
                      <a:pPr algn="l" fontAlgn="b"/>
                      <a:r>
                        <a:rPr lang="ru-RU" sz="6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gridSpan="24">
                  <a:txBody>
                    <a:bodyPr/>
                    <a:lstStyle/>
                    <a:p>
                      <a:pPr algn="l" fontAlgn="b"/>
                      <a:r>
                        <a:rPr lang="ru-RU" sz="900" b="1" i="0" u="none" strike="noStrike" dirty="0">
                          <a:solidFill>
                            <a:srgbClr val="000000"/>
                          </a:solidFill>
                          <a:effectLst/>
                          <a:latin typeface="Arial" panose="020B0604020202020204" pitchFamily="34" charset="0"/>
                          <a:cs typeface="Arial" panose="020B0604020202020204" pitchFamily="34" charset="0"/>
                        </a:rPr>
                        <a:t>Дебиторская  задолженность на начало года</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0200</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1"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1"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370292174"/>
                  </a:ext>
                </a:extLst>
              </a:tr>
              <a:tr h="180809">
                <a:tc>
                  <a:txBody>
                    <a:bodyPr/>
                    <a:lstStyle/>
                    <a:p>
                      <a:pPr algn="l" fontAlgn="b"/>
                      <a:r>
                        <a:rPr lang="ru-RU" sz="6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gridSpan="24">
                  <a:txBody>
                    <a:bodyPr/>
                    <a:lstStyle/>
                    <a:p>
                      <a:pPr algn="l" fontAlgn="b"/>
                      <a:r>
                        <a:rPr lang="ru-RU" sz="900" b="1" i="0" u="none" strike="noStrike" dirty="0">
                          <a:solidFill>
                            <a:srgbClr val="000000"/>
                          </a:solidFill>
                          <a:effectLst/>
                          <a:latin typeface="Arial" panose="020B0604020202020204" pitchFamily="34" charset="0"/>
                          <a:cs typeface="Arial" panose="020B0604020202020204" pitchFamily="34" charset="0"/>
                        </a:rPr>
                        <a:t>Расходы на оплату труда</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0300</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041494893"/>
                  </a:ext>
                </a:extLst>
              </a:tr>
              <a:tr h="172590">
                <a:tc>
                  <a:txBody>
                    <a:bodyPr/>
                    <a:lstStyle/>
                    <a:p>
                      <a:pPr algn="l" fontAlgn="b"/>
                      <a:r>
                        <a:rPr lang="ru-RU" sz="6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gridSpan="24">
                  <a:txBody>
                    <a:bodyPr/>
                    <a:lstStyle/>
                    <a:p>
                      <a:pPr algn="l" fontAlgn="b"/>
                      <a:r>
                        <a:rPr lang="ru-RU" sz="900" b="1" i="0" u="none" strike="noStrike" dirty="0">
                          <a:solidFill>
                            <a:srgbClr val="000000"/>
                          </a:solidFill>
                          <a:effectLst/>
                          <a:latin typeface="Arial" panose="020B0604020202020204" pitchFamily="34" charset="0"/>
                          <a:cs typeface="Arial" panose="020B0604020202020204" pitchFamily="34" charset="0"/>
                        </a:rPr>
                        <a:t>Кредиторская задолженность на конец года</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0400</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514632769"/>
                  </a:ext>
                </a:extLst>
              </a:tr>
              <a:tr h="172590">
                <a:tc>
                  <a:txBody>
                    <a:bodyPr/>
                    <a:lstStyle/>
                    <a:p>
                      <a:pPr algn="l" fontAlgn="b"/>
                      <a:r>
                        <a:rPr lang="ru-RU" sz="6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gridSpan="24">
                  <a:txBody>
                    <a:bodyPr/>
                    <a:lstStyle/>
                    <a:p>
                      <a:pPr algn="l" fontAlgn="b"/>
                      <a:r>
                        <a:rPr lang="ru-RU" sz="900" b="1" i="0" u="none" strike="noStrike" dirty="0">
                          <a:solidFill>
                            <a:srgbClr val="000000"/>
                          </a:solidFill>
                          <a:effectLst/>
                          <a:latin typeface="Arial" panose="020B0604020202020204" pitchFamily="34" charset="0"/>
                          <a:cs typeface="Arial" panose="020B0604020202020204" pitchFamily="34" charset="0"/>
                        </a:rPr>
                        <a:t>Дебиторская  задолженность на конец года</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0500</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3264329876"/>
                  </a:ext>
                </a:extLst>
              </a:tr>
              <a:tr h="304088">
                <a:tc>
                  <a:txBody>
                    <a:bodyPr/>
                    <a:lstStyle/>
                    <a:p>
                      <a:pPr algn="l" fontAlgn="b"/>
                      <a:r>
                        <a:rPr lang="ru-RU" sz="6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gridSpan="24">
                  <a:txBody>
                    <a:bodyPr/>
                    <a:lstStyle/>
                    <a:p>
                      <a:pPr algn="l" fontAlgn="b"/>
                      <a:r>
                        <a:rPr lang="ru-RU" sz="900" b="1" i="0" u="none" strike="noStrike" dirty="0">
                          <a:solidFill>
                            <a:srgbClr val="000000"/>
                          </a:solidFill>
                          <a:effectLst/>
                          <a:latin typeface="Arial" panose="020B0604020202020204" pitchFamily="34" charset="0"/>
                          <a:cs typeface="Arial" panose="020B0604020202020204" pitchFamily="34" charset="0"/>
                        </a:rPr>
                        <a:t>Итого планируемых выплат на оплату труда</a:t>
                      </a:r>
                      <a:br>
                        <a:rPr lang="ru-RU" sz="900" b="1" i="0" u="none" strike="noStrike" dirty="0">
                          <a:solidFill>
                            <a:srgbClr val="000000"/>
                          </a:solidFill>
                          <a:effectLst/>
                          <a:latin typeface="Arial" panose="020B0604020202020204" pitchFamily="34" charset="0"/>
                          <a:cs typeface="Arial" panose="020B0604020202020204" pitchFamily="34" charset="0"/>
                        </a:rPr>
                      </a:br>
                      <a:r>
                        <a:rPr lang="ru-RU" sz="900" b="1" i="0" u="none" strike="noStrike" dirty="0">
                          <a:solidFill>
                            <a:srgbClr val="000000"/>
                          </a:solidFill>
                          <a:effectLst/>
                          <a:latin typeface="Arial" panose="020B0604020202020204" pitchFamily="34" charset="0"/>
                          <a:cs typeface="Arial" panose="020B0604020202020204" pitchFamily="34" charset="0"/>
                        </a:rPr>
                        <a:t>(стр. 0100 - стр. 0200 + стр. 0300  - стр. 0400 + стр. 0500)</a:t>
                      </a:r>
                    </a:p>
                  </a:txBody>
                  <a:tcPr marL="0" marR="0" marT="0"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3">
                  <a:txBody>
                    <a:bodyPr/>
                    <a:lstStyle/>
                    <a:p>
                      <a:pPr algn="ctr" fontAlgn="b"/>
                      <a:r>
                        <a:rPr lang="ru-RU" sz="800" b="0" i="0" u="none" strike="noStrike">
                          <a:solidFill>
                            <a:srgbClr val="000000"/>
                          </a:solidFill>
                          <a:effectLst/>
                          <a:latin typeface="Arial" panose="020B0604020202020204" pitchFamily="34" charset="0"/>
                          <a:cs typeface="Arial" panose="020B0604020202020204" pitchFamily="34" charset="0"/>
                        </a:rPr>
                        <a:t>9000</a:t>
                      </a:r>
                    </a:p>
                  </a:txBody>
                  <a:tcPr marL="0" marR="0" marT="0"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gridSpan="8">
                  <a:txBody>
                    <a:bodyPr/>
                    <a:lstStyle/>
                    <a:p>
                      <a:pPr algn="ctr" fontAlgn="ctr"/>
                      <a:r>
                        <a:rPr lang="ru-RU" sz="800" b="0" i="0" u="none" strike="noStrike">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gridSpan="8">
                  <a:txBody>
                    <a:bodyPr/>
                    <a:lstStyle/>
                    <a:p>
                      <a:pPr algn="ctr" fontAlgn="ctr"/>
                      <a:r>
                        <a:rPr lang="ru-RU" sz="800" b="0" i="0" u="none" strike="noStrike" dirty="0">
                          <a:solidFill>
                            <a:srgbClr val="000000"/>
                          </a:solidFill>
                          <a:effectLst/>
                          <a:latin typeface="Arial" panose="020B0604020202020204" pitchFamily="34" charset="0"/>
                          <a:cs typeface="Arial" panose="020B0604020202020204" pitchFamily="34" charset="0"/>
                        </a:rPr>
                        <a:t> </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2356349188"/>
                  </a:ext>
                </a:extLst>
              </a:tr>
              <a:tr h="131498">
                <a:tc>
                  <a:txBody>
                    <a:bodyPr/>
                    <a:lstStyle/>
                    <a:p>
                      <a:pPr algn="l" fontAlgn="b"/>
                      <a:r>
                        <a:rPr lang="ru-RU" sz="600" b="0"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gridSpan="51">
                  <a:txBody>
                    <a:bodyPr/>
                    <a:lstStyle/>
                    <a:p>
                      <a:pPr algn="l" fontAlgn="b"/>
                      <a:r>
                        <a:rPr lang="ru-RU" sz="800" b="0" i="0" u="none" strike="noStrike" baseline="30000" dirty="0">
                          <a:solidFill>
                            <a:srgbClr val="000000"/>
                          </a:solidFill>
                          <a:effectLst/>
                          <a:latin typeface="Arial" panose="020B0604020202020204" pitchFamily="34" charset="0"/>
                          <a:cs typeface="Arial" panose="020B0604020202020204" pitchFamily="34" charset="0"/>
                        </a:rPr>
                        <a:t> </a:t>
                      </a:r>
                      <a:endParaRPr lang="ru-RU" sz="8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455147437"/>
                  </a:ext>
                </a:extLst>
              </a:tr>
              <a:tr h="139716">
                <a:tc>
                  <a:txBody>
                    <a:bodyPr/>
                    <a:lstStyle/>
                    <a:p>
                      <a:pPr algn="l" fontAlgn="b"/>
                      <a:r>
                        <a:rPr lang="ru-RU" sz="600" b="1" i="0" u="none" strike="noStrike">
                          <a:solidFill>
                            <a:srgbClr val="000000"/>
                          </a:solidFill>
                          <a:effectLst/>
                          <a:latin typeface="Times New Roman" panose="02020603050405020304" pitchFamily="18" charset="0"/>
                        </a:rPr>
                        <a:t> </a:t>
                      </a:r>
                    </a:p>
                  </a:txBody>
                  <a:tcPr marL="0" marR="0" marT="0" marB="0" anchor="b">
                    <a:lnL>
                      <a:noFill/>
                    </a:lnL>
                    <a:lnR>
                      <a:noFill/>
                    </a:lnR>
                    <a:lnT>
                      <a:noFill/>
                    </a:lnT>
                    <a:lnB>
                      <a:noFill/>
                    </a:lnB>
                    <a:solidFill>
                      <a:srgbClr val="FFFFFF"/>
                    </a:solidFill>
                  </a:tcPr>
                </a:tc>
                <a:tc gridSpan="51">
                  <a:txBody>
                    <a:bodyPr/>
                    <a:lstStyle/>
                    <a:p>
                      <a:pPr algn="just" fontAlgn="b"/>
                      <a:r>
                        <a:rPr lang="ru-RU" sz="800" b="0" i="0" u="none" strike="noStrike" baseline="30000" dirty="0">
                          <a:solidFill>
                            <a:srgbClr val="000000"/>
                          </a:solidFill>
                          <a:effectLst/>
                          <a:latin typeface="Arial" panose="020B0604020202020204" pitchFamily="34" charset="0"/>
                          <a:cs typeface="Arial" panose="020B0604020202020204" pitchFamily="34" charset="0"/>
                        </a:rPr>
                        <a:t>18 </a:t>
                      </a:r>
                      <a:r>
                        <a:rPr lang="ru-RU" sz="800" b="0" i="0" u="none" strike="noStrike" dirty="0">
                          <a:solidFill>
                            <a:srgbClr val="000000"/>
                          </a:solidFill>
                          <a:effectLst/>
                          <a:latin typeface="Arial" panose="020B0604020202020204" pitchFamily="34" charset="0"/>
                          <a:cs typeface="Arial" panose="020B0604020202020204" pitchFamily="34" charset="0"/>
                        </a:rPr>
                        <a:t>Формируется по элементу вида расходов 111 «Фонд оплаты труда учреждений» классификации расходов бюджетов.</a:t>
                      </a:r>
                    </a:p>
                  </a:txBody>
                  <a:tcPr marL="0" marR="0" marT="0" marB="0" anchor="b">
                    <a:lnL>
                      <a:noFill/>
                    </a:lnL>
                    <a:lnR>
                      <a:noFill/>
                    </a:lnR>
                    <a:lnT>
                      <a:noFill/>
                    </a:lnT>
                    <a:lnB>
                      <a:noFill/>
                    </a:lnB>
                    <a:solidFill>
                      <a:srgbClr val="FFFFFF"/>
                    </a:solidFill>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752393912"/>
                  </a:ext>
                </a:extLst>
              </a:tr>
            </a:tbl>
          </a:graphicData>
        </a:graphic>
      </p:graphicFrame>
      <p:sp>
        <p:nvSpPr>
          <p:cNvPr id="2" name="Овал 1"/>
          <p:cNvSpPr/>
          <p:nvPr/>
        </p:nvSpPr>
        <p:spPr>
          <a:xfrm>
            <a:off x="5652120" y="4005064"/>
            <a:ext cx="3384376" cy="1080120"/>
          </a:xfrm>
          <a:prstGeom prst="ellipse">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FF0000"/>
                </a:solidFill>
                <a:effectLst/>
                <a:uLnTx/>
                <a:uFillTx/>
                <a:latin typeface="Calibri" panose="020F0502020204030204"/>
                <a:ea typeface="+mn-ea"/>
                <a:cs typeface="+mn-cs"/>
              </a:rPr>
              <a:t>Для планового периода плановые!!!</a:t>
            </a:r>
          </a:p>
          <a:p>
            <a:pPr marL="0" marR="0" lvl="0" indent="0" algn="ctr" defTabSz="914400" rtl="0" eaLnBrk="1" fontAlgn="auto" latinLnBrk="0" hangingPunct="1">
              <a:lnSpc>
                <a:spcPct val="100000"/>
              </a:lnSpc>
              <a:spcBef>
                <a:spcPts val="0"/>
              </a:spcBef>
              <a:spcAft>
                <a:spcPts val="0"/>
              </a:spcAft>
              <a:buClrTx/>
              <a:buSzTx/>
              <a:buFontTx/>
              <a:buNone/>
              <a:tabLst/>
              <a:defRPr/>
            </a:pPr>
            <a:r>
              <a:rPr lang="ru-RU" b="1" dirty="0" smtClean="0">
                <a:solidFill>
                  <a:srgbClr val="FF0000"/>
                </a:solidFill>
                <a:latin typeface="Calibri" panose="020F0502020204030204"/>
              </a:rPr>
              <a:t>для текущего - факт</a:t>
            </a:r>
            <a:endParaRPr kumimoji="0" lang="ru-RU" sz="1800" b="1"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cxnSp>
        <p:nvCxnSpPr>
          <p:cNvPr id="5" name="Прямая со стрелкой 4"/>
          <p:cNvCxnSpPr/>
          <p:nvPr/>
        </p:nvCxnSpPr>
        <p:spPr>
          <a:xfrm flipH="1" flipV="1">
            <a:off x="4932040" y="4149080"/>
            <a:ext cx="720080" cy="36004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7" name="Прямая со стрелкой 6"/>
          <p:cNvCxnSpPr>
            <a:stCxn id="2" idx="2"/>
          </p:cNvCxnSpPr>
          <p:nvPr/>
        </p:nvCxnSpPr>
        <p:spPr>
          <a:xfrm flipH="1" flipV="1">
            <a:off x="4932040" y="4365104"/>
            <a:ext cx="720080" cy="18002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 name="Прямая со стрелкой 8"/>
          <p:cNvCxnSpPr/>
          <p:nvPr/>
        </p:nvCxnSpPr>
        <p:spPr>
          <a:xfrm flipH="1">
            <a:off x="4860032" y="4581128"/>
            <a:ext cx="792088" cy="7200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1" name="Прямая со стрелкой 10"/>
          <p:cNvCxnSpPr/>
          <p:nvPr/>
        </p:nvCxnSpPr>
        <p:spPr>
          <a:xfrm flipH="1">
            <a:off x="4932040" y="4581128"/>
            <a:ext cx="720080" cy="28803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16392309"/>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Рисунок 1"/>
          <p:cNvPicPr>
            <a:picLocks noChangeAspect="1"/>
          </p:cNvPicPr>
          <p:nvPr/>
        </p:nvPicPr>
        <p:blipFill rotWithShape="1">
          <a:blip r:embed="rId2"/>
          <a:srcRect l="4940" t="20601" r="18509" b="8757"/>
          <a:stretch/>
        </p:blipFill>
        <p:spPr>
          <a:xfrm>
            <a:off x="35496" y="377280"/>
            <a:ext cx="9073008" cy="6480720"/>
          </a:xfrm>
          <a:prstGeom prst="rect">
            <a:avLst/>
          </a:prstGeom>
        </p:spPr>
      </p:pic>
      <p:sp>
        <p:nvSpPr>
          <p:cNvPr id="3" name="Выноска со стрелкой вверх 2"/>
          <p:cNvSpPr/>
          <p:nvPr/>
        </p:nvSpPr>
        <p:spPr>
          <a:xfrm>
            <a:off x="2051720" y="3284984"/>
            <a:ext cx="2448272" cy="1152128"/>
          </a:xfrm>
          <a:prstGeom prst="upArrowCallou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FF0000"/>
                </a:solidFill>
                <a:effectLst/>
                <a:uLnTx/>
                <a:uFillTx/>
                <a:latin typeface="Calibri" panose="020F0502020204030204"/>
                <a:ea typeface="+mn-ea"/>
                <a:cs typeface="+mn-cs"/>
              </a:rPr>
              <a:t>Суточные в РФ 1750=?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FF0000"/>
                </a:solidFill>
                <a:effectLst/>
                <a:uLnTx/>
                <a:uFillTx/>
                <a:latin typeface="Calibri" panose="020F0502020204030204"/>
                <a:ea typeface="+mn-ea"/>
                <a:cs typeface="+mn-cs"/>
              </a:rPr>
              <a:t>161,12 -?</a:t>
            </a:r>
            <a:endParaRPr kumimoji="0" lang="ru-RU" sz="1800" b="1"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3471420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1860558"/>
            <a:ext cx="9108504" cy="2327772"/>
          </a:xfrm>
          <a:prstGeom prst="rect">
            <a:avLst/>
          </a:prstGeom>
          <a:noFill/>
        </p:spPr>
        <p:txBody>
          <a:bodyPr wrap="square" lIns="80220" tIns="40110" rIns="80220" bIns="40110" rtlCol="0">
            <a:spAutoFit/>
          </a:bodyPr>
          <a:lstStyle/>
          <a:p>
            <a:pPr marL="0" marR="0" lvl="0" indent="0" algn="ctr" defTabSz="883946" rtl="0" eaLnBrk="1" fontAlgn="auto" latinLnBrk="0" hangingPunct="1">
              <a:lnSpc>
                <a:spcPct val="100000"/>
              </a:lnSpc>
              <a:spcBef>
                <a:spcPts val="0"/>
              </a:spcBef>
              <a:spcAft>
                <a:spcPts val="0"/>
              </a:spcAft>
              <a:buClrTx/>
              <a:buSzTx/>
              <a:buFontTx/>
              <a:buNone/>
              <a:tabLst/>
              <a:defRPr/>
            </a:pPr>
            <a:r>
              <a:rPr kumimoji="0" lang="ru-RU" sz="2200" b="1" i="0" u="none" strike="noStrike" kern="1200" cap="none" spc="0" normalizeH="0" baseline="0" noProof="0" dirty="0" smtClean="0">
                <a:ln>
                  <a:noFill/>
                </a:ln>
                <a:solidFill>
                  <a:srgbClr val="00602B"/>
                </a:solidFill>
                <a:effectLst/>
                <a:uLnTx/>
                <a:uFillTx/>
                <a:latin typeface="Arial" panose="020B0604020202020204" pitchFamily="34" charset="0"/>
                <a:ea typeface="+mn-ea"/>
                <a:cs typeface="Arial" panose="020B0604020202020204" pitchFamily="34" charset="0"/>
              </a:rPr>
              <a:t>Уточнение отдельных положений </a:t>
            </a:r>
          </a:p>
          <a:p>
            <a:pPr marL="0" marR="0" lvl="0" indent="0" algn="ctr" defTabSz="883946" rtl="0" eaLnBrk="1" fontAlgn="auto" latinLnBrk="0" hangingPunct="1">
              <a:lnSpc>
                <a:spcPct val="100000"/>
              </a:lnSpc>
              <a:spcBef>
                <a:spcPts val="0"/>
              </a:spcBef>
              <a:spcAft>
                <a:spcPts val="0"/>
              </a:spcAft>
              <a:buClrTx/>
              <a:buSzTx/>
              <a:buFontTx/>
              <a:buNone/>
              <a:tabLst/>
              <a:defRPr/>
            </a:pPr>
            <a:r>
              <a:rPr kumimoji="0" lang="ru-RU" sz="2200" b="1" i="0" u="none" strike="noStrike" kern="1200" cap="none" spc="0" normalizeH="0" baseline="0" noProof="0" dirty="0" smtClean="0">
                <a:ln>
                  <a:noFill/>
                </a:ln>
                <a:solidFill>
                  <a:srgbClr val="00602B"/>
                </a:solidFill>
                <a:effectLst/>
                <a:uLnTx/>
                <a:uFillTx/>
                <a:latin typeface="Arial" panose="020B0604020202020204" pitchFamily="34" charset="0"/>
                <a:ea typeface="+mn-ea"/>
                <a:cs typeface="Arial" panose="020B0604020202020204" pitchFamily="34" charset="0"/>
              </a:rPr>
              <a:t>Требований </a:t>
            </a:r>
            <a:r>
              <a:rPr kumimoji="0" lang="ru-RU" sz="2200" b="1" i="0" u="none" strike="noStrike" kern="1200" cap="none" spc="0" normalizeH="0" baseline="0" noProof="0" dirty="0">
                <a:ln>
                  <a:noFill/>
                </a:ln>
                <a:solidFill>
                  <a:srgbClr val="00602B"/>
                </a:solidFill>
                <a:effectLst/>
                <a:uLnTx/>
                <a:uFillTx/>
                <a:latin typeface="Arial" panose="020B0604020202020204" pitchFamily="34" charset="0"/>
                <a:ea typeface="+mn-ea"/>
                <a:cs typeface="Arial" panose="020B0604020202020204" pitchFamily="34" charset="0"/>
              </a:rPr>
              <a:t>к составлению и утверждению плана финансово-хозяйственной деятельности государственного (муниципального) </a:t>
            </a:r>
            <a:r>
              <a:rPr kumimoji="0" lang="ru-RU" sz="2200" b="1" i="0" u="none" strike="noStrike" kern="1200" cap="none" spc="0" normalizeH="0" baseline="0" noProof="0" dirty="0" smtClean="0">
                <a:ln>
                  <a:noFill/>
                </a:ln>
                <a:solidFill>
                  <a:srgbClr val="00602B"/>
                </a:solidFill>
                <a:effectLst/>
                <a:uLnTx/>
                <a:uFillTx/>
                <a:latin typeface="Arial" panose="020B0604020202020204" pitchFamily="34" charset="0"/>
                <a:ea typeface="+mn-ea"/>
                <a:cs typeface="Arial" panose="020B0604020202020204" pitchFamily="34" charset="0"/>
              </a:rPr>
              <a:t>учреждения</a:t>
            </a:r>
            <a:r>
              <a:rPr kumimoji="0" lang="ru-RU" sz="2200" b="1" i="0" u="none" strike="noStrike" kern="1200" cap="none" spc="0" normalizeH="0" baseline="0" noProof="0" dirty="0">
                <a:ln>
                  <a:noFill/>
                </a:ln>
                <a:solidFill>
                  <a:srgbClr val="00602B"/>
                </a:solidFill>
                <a:effectLst/>
                <a:uLnTx/>
                <a:uFillTx/>
                <a:latin typeface="Arial" panose="020B0604020202020204" pitchFamily="34" charset="0"/>
                <a:ea typeface="+mn-ea"/>
                <a:cs typeface="Arial" panose="020B0604020202020204" pitchFamily="34" charset="0"/>
              </a:rPr>
              <a:t> </a:t>
            </a:r>
            <a:r>
              <a:rPr kumimoji="0" lang="ru-RU" sz="1800" b="1" i="1" u="none" strike="noStrike" kern="1200" cap="none" spc="0" normalizeH="0" baseline="0" noProof="0" dirty="0" smtClean="0">
                <a:ln>
                  <a:noFill/>
                </a:ln>
                <a:solidFill>
                  <a:srgbClr val="00602B"/>
                </a:solidFill>
                <a:effectLst/>
                <a:uLnTx/>
                <a:uFillTx/>
                <a:latin typeface="Arial" panose="020B0604020202020204" pitchFamily="34" charset="0"/>
                <a:ea typeface="+mn-ea"/>
                <a:cs typeface="Arial" panose="020B0604020202020204" pitchFamily="34" charset="0"/>
              </a:rPr>
              <a:t>(в Приказ МФ РФ </a:t>
            </a:r>
            <a:r>
              <a:rPr kumimoji="0" lang="ru-RU" sz="1800" b="1" i="1" u="none" strike="noStrike" kern="1200" cap="none" spc="0" normalizeH="0" baseline="0" noProof="0" dirty="0">
                <a:ln>
                  <a:noFill/>
                </a:ln>
                <a:solidFill>
                  <a:srgbClr val="00602B"/>
                </a:solidFill>
                <a:effectLst/>
                <a:uLnTx/>
                <a:uFillTx/>
                <a:latin typeface="Arial" panose="020B0604020202020204" pitchFamily="34" charset="0"/>
                <a:ea typeface="+mn-ea"/>
                <a:cs typeface="Arial" panose="020B0604020202020204" pitchFamily="34" charset="0"/>
              </a:rPr>
              <a:t>от </a:t>
            </a:r>
            <a:r>
              <a:rPr kumimoji="0" lang="ru-RU" sz="1800" b="1" i="1" u="none" strike="noStrike" kern="1200" cap="none" spc="0" normalizeH="0" baseline="0" noProof="0" dirty="0" smtClean="0">
                <a:ln>
                  <a:noFill/>
                </a:ln>
                <a:solidFill>
                  <a:srgbClr val="00602B"/>
                </a:solidFill>
                <a:effectLst/>
                <a:uLnTx/>
                <a:uFillTx/>
                <a:latin typeface="Arial" panose="020B0604020202020204" pitchFamily="34" charset="0"/>
                <a:ea typeface="+mn-ea"/>
                <a:cs typeface="Arial" panose="020B0604020202020204" pitchFamily="34" charset="0"/>
              </a:rPr>
              <a:t>31.08.2018 № </a:t>
            </a:r>
            <a:r>
              <a:rPr kumimoji="0" lang="ru-RU" sz="1800" b="1" i="1" u="none" strike="noStrike" kern="1200" cap="none" spc="0" normalizeH="0" baseline="0" noProof="0" dirty="0">
                <a:ln>
                  <a:noFill/>
                </a:ln>
                <a:solidFill>
                  <a:srgbClr val="00602B"/>
                </a:solidFill>
                <a:effectLst/>
                <a:uLnTx/>
                <a:uFillTx/>
                <a:latin typeface="Arial" panose="020B0604020202020204" pitchFamily="34" charset="0"/>
                <a:ea typeface="+mn-ea"/>
                <a:cs typeface="Arial" panose="020B0604020202020204" pitchFamily="34" charset="0"/>
              </a:rPr>
              <a:t>186н</a:t>
            </a:r>
            <a:r>
              <a:rPr kumimoji="0" lang="ru-RU" sz="1800" b="1" i="1" u="none" strike="noStrike" kern="1200" cap="none" spc="0" normalizeH="0" baseline="0" noProof="0" dirty="0" smtClean="0">
                <a:ln>
                  <a:noFill/>
                </a:ln>
                <a:solidFill>
                  <a:srgbClr val="00602B"/>
                </a:solidFill>
                <a:effectLst/>
                <a:uLnTx/>
                <a:uFillTx/>
                <a:latin typeface="Arial" panose="020B0604020202020204" pitchFamily="34" charset="0"/>
                <a:ea typeface="+mn-ea"/>
                <a:cs typeface="Arial" panose="020B0604020202020204" pitchFamily="34" charset="0"/>
              </a:rPr>
              <a:t>)</a:t>
            </a:r>
          </a:p>
          <a:p>
            <a:pPr marL="0" marR="0" lvl="0" indent="0" algn="ctr" defTabSz="883946" rtl="0" eaLnBrk="1" fontAlgn="auto" latinLnBrk="0" hangingPunct="1">
              <a:lnSpc>
                <a:spcPct val="100000"/>
              </a:lnSpc>
              <a:spcBef>
                <a:spcPts val="0"/>
              </a:spcBef>
              <a:spcAft>
                <a:spcPts val="0"/>
              </a:spcAft>
              <a:buClrTx/>
              <a:buSzTx/>
              <a:buFontTx/>
              <a:buNone/>
              <a:tabLst/>
              <a:defRPr/>
            </a:pPr>
            <a:endParaRPr kumimoji="0" lang="ru-RU" sz="1800" b="1" i="1" u="none" strike="noStrike" kern="1200" cap="none" spc="0" normalizeH="0" baseline="0" noProof="0" dirty="0">
              <a:ln>
                <a:noFill/>
              </a:ln>
              <a:solidFill>
                <a:srgbClr val="00602B"/>
              </a:solidFill>
              <a:effectLst/>
              <a:uLnTx/>
              <a:uFillTx/>
              <a:latin typeface="Arial" panose="020B0604020202020204" pitchFamily="34" charset="0"/>
              <a:ea typeface="+mn-ea"/>
              <a:cs typeface="Arial" panose="020B0604020202020204" pitchFamily="34" charset="0"/>
            </a:endParaRPr>
          </a:p>
          <a:p>
            <a:pPr marL="0" marR="0" lvl="0" indent="0" algn="ctr" defTabSz="883946" rtl="0" eaLnBrk="1" fontAlgn="auto" latinLnBrk="0" hangingPunct="1">
              <a:lnSpc>
                <a:spcPct val="100000"/>
              </a:lnSpc>
              <a:spcBef>
                <a:spcPts val="0"/>
              </a:spcBef>
              <a:spcAft>
                <a:spcPts val="0"/>
              </a:spcAft>
              <a:buClrTx/>
              <a:buSzTx/>
              <a:buFontTx/>
              <a:buNone/>
              <a:tabLst/>
              <a:defRPr/>
            </a:pPr>
            <a:r>
              <a:rPr kumimoji="0" lang="ru-RU" sz="1800" b="1" i="1" u="none" strike="noStrike" kern="1200" cap="none" spc="0" normalizeH="0" baseline="0" noProof="0" dirty="0" smtClean="0">
                <a:ln>
                  <a:noFill/>
                </a:ln>
                <a:solidFill>
                  <a:srgbClr val="00602B"/>
                </a:solidFill>
                <a:effectLst/>
                <a:uLnTx/>
                <a:uFillTx/>
                <a:latin typeface="Arial" panose="020B0604020202020204" pitchFamily="34" charset="0"/>
                <a:ea typeface="+mn-ea"/>
                <a:cs typeface="Arial" panose="020B0604020202020204" pitchFamily="34" charset="0"/>
              </a:rPr>
              <a:t>Приказ Минфина России от 08.06.2022 № 92н</a:t>
            </a:r>
            <a:endParaRPr kumimoji="0" lang="ru-RU" sz="1800" b="1" i="1" u="none" strike="noStrike" kern="1200" cap="none" spc="0" normalizeH="0" baseline="0" noProof="0" dirty="0">
              <a:ln>
                <a:noFill/>
              </a:ln>
              <a:solidFill>
                <a:srgbClr val="00602B"/>
              </a:solidFill>
              <a:effectLst/>
              <a:uLnTx/>
              <a:uFillTx/>
              <a:latin typeface="Arial" panose="020B0604020202020204" pitchFamily="34" charset="0"/>
              <a:ea typeface="+mn-ea"/>
              <a:cs typeface="Arial" panose="020B0604020202020204" pitchFamily="34" charset="0"/>
            </a:endParaRPr>
          </a:p>
          <a:p>
            <a:pPr marL="0" marR="0" lvl="0" indent="0" algn="ctr" defTabSz="883946" rtl="0" eaLnBrk="1" fontAlgn="auto" latinLnBrk="0" hangingPunct="1">
              <a:lnSpc>
                <a:spcPct val="100000"/>
              </a:lnSpc>
              <a:spcBef>
                <a:spcPts val="0"/>
              </a:spcBef>
              <a:spcAft>
                <a:spcPts val="0"/>
              </a:spcAft>
              <a:buClrTx/>
              <a:buSzTx/>
              <a:buFontTx/>
              <a:buNone/>
              <a:tabLst/>
              <a:defRPr/>
            </a:pPr>
            <a:endParaRPr kumimoji="0" lang="ru-RU" sz="2200" b="1" i="0" u="none" strike="noStrike" kern="1200" cap="none" spc="0" normalizeH="0" baseline="0" noProof="0" dirty="0">
              <a:ln>
                <a:noFill/>
              </a:ln>
              <a:solidFill>
                <a:srgbClr val="00602B"/>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13377719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35968" y="106617"/>
            <a:ext cx="8453005" cy="443129"/>
          </a:xfrm>
        </p:spPr>
        <p:txBody>
          <a:bodyPr>
            <a:normAutofit fontScale="90000"/>
          </a:bodyPr>
          <a:lstStyle/>
          <a:p>
            <a:r>
              <a:rPr lang="ru-RU" b="1" dirty="0" smtClean="0">
                <a:solidFill>
                  <a:schemeClr val="accent6">
                    <a:lumMod val="50000"/>
                  </a:schemeClr>
                </a:solidFill>
              </a:rPr>
              <a:t>Статья 11</a:t>
            </a:r>
            <a:endParaRPr lang="ru-RU" dirty="0"/>
          </a:p>
        </p:txBody>
      </p:sp>
      <p:sp>
        <p:nvSpPr>
          <p:cNvPr id="3" name="Объект 2"/>
          <p:cNvSpPr>
            <a:spLocks noGrp="1"/>
          </p:cNvSpPr>
          <p:nvPr>
            <p:ph idx="1"/>
          </p:nvPr>
        </p:nvSpPr>
        <p:spPr>
          <a:xfrm>
            <a:off x="35968" y="549746"/>
            <a:ext cx="8902931" cy="3263504"/>
          </a:xfrm>
        </p:spPr>
        <p:txBody>
          <a:bodyPr>
            <a:normAutofit/>
          </a:bodyPr>
          <a:lstStyle/>
          <a:p>
            <a:pPr marL="0" indent="0" algn="just">
              <a:buNone/>
            </a:pPr>
            <a:r>
              <a:rPr lang="ru-RU" dirty="0" smtClean="0">
                <a:latin typeface="Arial" panose="020B0604020202020204" pitchFamily="34" charset="0"/>
                <a:cs typeface="Arial" panose="020B0604020202020204" pitchFamily="34" charset="0"/>
              </a:rPr>
              <a:t>    </a:t>
            </a:r>
            <a:r>
              <a:rPr lang="ru-RU" dirty="0">
                <a:latin typeface="Arial" panose="020B0604020202020204" pitchFamily="34" charset="0"/>
                <a:cs typeface="Arial" panose="020B0604020202020204" pitchFamily="34" charset="0"/>
              </a:rPr>
              <a:t>Признать утратившими силу:</a:t>
            </a:r>
          </a:p>
          <a:p>
            <a:pPr marL="0" indent="0" algn="just">
              <a:buNone/>
            </a:pPr>
            <a:r>
              <a:rPr lang="ru-RU" sz="1950" dirty="0" smtClean="0">
                <a:latin typeface="Arial" panose="020B0604020202020204" pitchFamily="34" charset="0"/>
                <a:cs typeface="Arial" panose="020B0604020202020204" pitchFamily="34" charset="0"/>
              </a:rPr>
              <a:t>2</a:t>
            </a:r>
            <a:r>
              <a:rPr lang="ru-RU" sz="1950" dirty="0">
                <a:latin typeface="Arial" panose="020B0604020202020204" pitchFamily="34" charset="0"/>
                <a:cs typeface="Arial" panose="020B0604020202020204" pitchFamily="34" charset="0"/>
              </a:rPr>
              <a:t>) части </a:t>
            </a:r>
            <a:r>
              <a:rPr lang="ru-RU" sz="1950" dirty="0" smtClean="0">
                <a:latin typeface="Arial" panose="020B0604020202020204" pitchFamily="34" charset="0"/>
                <a:cs typeface="Arial" panose="020B0604020202020204" pitchFamily="34" charset="0"/>
              </a:rPr>
              <a:t>22.1 </a:t>
            </a:r>
            <a:r>
              <a:rPr lang="ru-RU" sz="1950" dirty="0">
                <a:latin typeface="Arial" panose="020B0604020202020204" pitchFamily="34" charset="0"/>
                <a:cs typeface="Arial" panose="020B0604020202020204" pitchFamily="34" charset="0"/>
              </a:rPr>
              <a:t>и 23 статьи 30 Федерального закона от 8 мая 2010 года № 83-ФЗ "О внесении изменений в отдельные законодательные акты Российской Федерации в связи с совершенствованием правового положения государственных (муниципальных) учреждений</a:t>
            </a:r>
            <a:r>
              <a:rPr lang="ru-RU" sz="1950" dirty="0" smtClean="0">
                <a:latin typeface="Arial" panose="020B0604020202020204" pitchFamily="34" charset="0"/>
                <a:cs typeface="Arial" panose="020B0604020202020204" pitchFamily="34" charset="0"/>
              </a:rPr>
              <a:t>".</a:t>
            </a:r>
            <a:r>
              <a:rPr lang="ru-RU" sz="1950" dirty="0" smtClean="0"/>
              <a:t>    </a:t>
            </a:r>
            <a:endParaRPr lang="ru-RU" sz="1950" dirty="0">
              <a:latin typeface="Arial" panose="020B0604020202020204" pitchFamily="34" charset="0"/>
              <a:cs typeface="Arial" panose="020B0604020202020204" pitchFamily="34" charset="0"/>
            </a:endParaRPr>
          </a:p>
        </p:txBody>
      </p:sp>
      <p:sp>
        <p:nvSpPr>
          <p:cNvPr id="5" name="Прямоугольник 4"/>
          <p:cNvSpPr/>
          <p:nvPr/>
        </p:nvSpPr>
        <p:spPr>
          <a:xfrm>
            <a:off x="35968" y="2420889"/>
            <a:ext cx="9151674" cy="3416320"/>
          </a:xfrm>
          <a:prstGeom prst="rect">
            <a:avLst/>
          </a:prstGeom>
          <a:solidFill>
            <a:schemeClr val="accent6">
              <a:lumMod val="20000"/>
              <a:lumOff val="80000"/>
            </a:schemeClr>
          </a:solidFill>
        </p:spPr>
        <p:txBody>
          <a:bodyPr wrap="square">
            <a:spAutoFit/>
          </a:bodyPr>
          <a:lstStyle/>
          <a:p>
            <a:pPr algn="just" defTabSz="685800">
              <a:defRPr/>
            </a:pPr>
            <a:r>
              <a:rPr lang="ru-RU" sz="1350" b="1" kern="0" dirty="0">
                <a:solidFill>
                  <a:prstClr val="black"/>
                </a:solidFill>
                <a:latin typeface="Calibri" panose="020F0502020204030204"/>
              </a:rPr>
              <a:t>83-ФЗ ст.30 </a:t>
            </a:r>
            <a:endParaRPr lang="ru-RU" sz="1350" b="1" kern="0" dirty="0" smtClean="0">
              <a:solidFill>
                <a:prstClr val="black"/>
              </a:solidFill>
              <a:latin typeface="Calibri" panose="020F0502020204030204"/>
            </a:endParaRPr>
          </a:p>
          <a:p>
            <a:pPr algn="just" defTabSz="685800">
              <a:defRPr/>
            </a:pPr>
            <a:endParaRPr lang="ru-RU" sz="1350" b="1" kern="0" dirty="0">
              <a:solidFill>
                <a:prstClr val="black"/>
              </a:solidFill>
              <a:latin typeface="Calibri" panose="020F0502020204030204"/>
            </a:endParaRPr>
          </a:p>
          <a:p>
            <a:pPr algn="just" defTabSz="685800">
              <a:defRPr/>
            </a:pPr>
            <a:endParaRPr lang="ru-RU" sz="1350" b="1" kern="0" dirty="0" smtClean="0">
              <a:solidFill>
                <a:prstClr val="black"/>
              </a:solidFill>
              <a:latin typeface="Calibri" panose="020F0502020204030204"/>
            </a:endParaRPr>
          </a:p>
          <a:p>
            <a:pPr algn="just" defTabSz="685800">
              <a:defRPr/>
            </a:pPr>
            <a:r>
              <a:rPr lang="ru-RU" sz="1350" kern="0" dirty="0" smtClean="0">
                <a:solidFill>
                  <a:prstClr val="black"/>
                </a:solidFill>
                <a:latin typeface="Calibri" panose="020F0502020204030204"/>
              </a:rPr>
              <a:t>ч.23</a:t>
            </a:r>
            <a:r>
              <a:rPr lang="ru-RU" sz="1350" kern="0" dirty="0">
                <a:solidFill>
                  <a:prstClr val="black"/>
                </a:solidFill>
                <a:latin typeface="Calibri" panose="020F0502020204030204"/>
              </a:rPr>
              <a:t>. Установить, что остатки средств бюджетных учреждений, созданных РФ (муниципальными образованиями), за исключением остатков средств бюджетных учреждений, созданных субъектами РФ и указанных в части 22.1 настоящей статьи, на казначейских счетах для осуществления и отражения операций с денежными средствами бюджетных и автономных учреждений финансовых органов субъектов РФ (муниципальных образований), открытых в ТОФК, на которых отражаются операции со средствами бюджетных учреждений, могут перечисляться с указанных казначейских счетов в соответствующий бюджет бюджетной системы РФ с их возвратом на казначейские счета для осуществления и отражения операций с денежными средствами бюджетных и автономных учреждений, с которых они были ранее перечислены в соответствии с настоящей частью, в целях исполнения распоряжений о совершении казначейских платежей, представленных бюджетными учреждениями, указанными в настоящей части, в сроки, предусмотренные частью 7 настоящей статьи, </a:t>
            </a:r>
            <a:r>
              <a:rPr lang="ru-RU" sz="1350" b="1" kern="0" dirty="0">
                <a:solidFill>
                  <a:prstClr val="black"/>
                </a:solidFill>
                <a:latin typeface="Calibri" panose="020F0502020204030204"/>
              </a:rPr>
              <a:t>а также при завершении текущего финансового года, но не позднее последнего рабочего дня текущего финансового года</a:t>
            </a:r>
            <a:r>
              <a:rPr lang="ru-RU" sz="1350" kern="0" dirty="0">
                <a:solidFill>
                  <a:prstClr val="black"/>
                </a:solidFill>
                <a:latin typeface="Calibri" panose="020F0502020204030204"/>
              </a:rPr>
              <a:t>, в порядке, установленном высшим исполнительным органом государственной власти субъекта РФ, местной администрацией муниципального образования с учетом общих требований, установленных Правительством РФ.</a:t>
            </a:r>
          </a:p>
        </p:txBody>
      </p:sp>
      <p:sp>
        <p:nvSpPr>
          <p:cNvPr id="6" name="Выноска со стрелкой вниз 5"/>
          <p:cNvSpPr/>
          <p:nvPr/>
        </p:nvSpPr>
        <p:spPr>
          <a:xfrm>
            <a:off x="4300079" y="77899"/>
            <a:ext cx="4763192" cy="573578"/>
          </a:xfrm>
          <a:prstGeom prst="downArrowCallout">
            <a:avLst/>
          </a:prstGeom>
          <a:solidFill>
            <a:srgbClr val="9BBB59">
              <a:lumMod val="20000"/>
              <a:lumOff val="80000"/>
            </a:srgbClr>
          </a:solidFill>
          <a:ln w="25400" cap="flat" cmpd="sng" algn="ctr">
            <a:solidFill>
              <a:srgbClr val="9BBB59">
                <a:lumMod val="20000"/>
                <a:lumOff val="80000"/>
              </a:srgbClr>
            </a:solidFill>
            <a:prstDash val="solid"/>
          </a:ln>
          <a:effectLst/>
        </p:spPr>
        <p:txBody>
          <a:bodyPr rtlCol="0" anchor="ctr"/>
          <a:lstStyle/>
          <a:p>
            <a:pPr algn="ctr" defTabSz="685800">
              <a:defRPr/>
            </a:pPr>
            <a:r>
              <a:rPr lang="ru-RU" sz="1350" b="1" kern="0" dirty="0" smtClean="0">
                <a:solidFill>
                  <a:srgbClr val="FF0000"/>
                </a:solidFill>
                <a:latin typeface="Calibri"/>
              </a:rPr>
              <a:t>Исключение норм об управлении остатками</a:t>
            </a:r>
            <a:endParaRPr lang="ru-RU" sz="1350" b="1" kern="0" dirty="0">
              <a:solidFill>
                <a:srgbClr val="FF0000"/>
              </a:solidFill>
              <a:latin typeface="Calibri"/>
            </a:endParaRPr>
          </a:p>
        </p:txBody>
      </p:sp>
      <p:cxnSp>
        <p:nvCxnSpPr>
          <p:cNvPr id="7" name="Прямая соединительная линия 6"/>
          <p:cNvCxnSpPr/>
          <p:nvPr/>
        </p:nvCxnSpPr>
        <p:spPr>
          <a:xfrm>
            <a:off x="35968" y="2780928"/>
            <a:ext cx="8856512" cy="3312368"/>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77831752"/>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Рисунок 2"/>
          <p:cNvPicPr>
            <a:picLocks noChangeAspect="1"/>
          </p:cNvPicPr>
          <p:nvPr/>
        </p:nvPicPr>
        <p:blipFill rotWithShape="1">
          <a:blip r:embed="rId2"/>
          <a:srcRect l="41731" t="20601" r="26375" b="13167"/>
          <a:stretch/>
        </p:blipFill>
        <p:spPr>
          <a:xfrm>
            <a:off x="323528" y="0"/>
            <a:ext cx="6984776" cy="6858000"/>
          </a:xfrm>
          <a:prstGeom prst="rect">
            <a:avLst/>
          </a:prstGeom>
        </p:spPr>
      </p:pic>
      <p:sp>
        <p:nvSpPr>
          <p:cNvPr id="4" name="Прямоугольник 3"/>
          <p:cNvSpPr/>
          <p:nvPr/>
        </p:nvSpPr>
        <p:spPr>
          <a:xfrm>
            <a:off x="539552" y="5301208"/>
            <a:ext cx="6840760" cy="936104"/>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583880990"/>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17252" y="116632"/>
            <a:ext cx="9126747" cy="3990836"/>
          </a:xfrm>
          <a:prstGeom prst="rect">
            <a:avLst/>
          </a:prstGeom>
        </p:spPr>
        <p:txBody>
          <a:bodyPr wrap="square">
            <a:spAutoFit/>
          </a:bodyPr>
          <a:lstStyle/>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2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4. Орган-учредитель должен установить следующие положения для составления и утверждения Плана для подведомственных учреждений:</a:t>
            </a:r>
          </a:p>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2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1) сроки и порядок составления проекта Плана </a:t>
            </a:r>
            <a:r>
              <a:rPr kumimoji="0" lang="ru-RU" sz="2200" b="0" i="0" u="none" strike="noStrike" kern="1200" cap="none" spc="0" normalizeH="0" baseline="0" noProof="0" dirty="0">
                <a:ln>
                  <a:noFill/>
                </a:ln>
                <a:solidFill>
                  <a:srgbClr val="0070C0"/>
                </a:solidFill>
                <a:effectLst/>
                <a:uLnTx/>
                <a:uFillTx/>
                <a:latin typeface="Arial" panose="020B0604020202020204" pitchFamily="34" charset="0"/>
                <a:ea typeface="Times New Roman" panose="02020603050405020304" pitchFamily="18" charset="0"/>
                <a:cs typeface="Arial" panose="020B0604020202020204" pitchFamily="34" charset="0"/>
              </a:rPr>
              <a:t>(при необходимости формирования проекта Плана);</a:t>
            </a:r>
          </a:p>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2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2) сроки и порядок утверждения Плана;</a:t>
            </a:r>
          </a:p>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2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3) порядок внесения изменений в План;</a:t>
            </a:r>
          </a:p>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2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4) полномочия органа-учредителя или учреждения по утверждению Плана (внесению изменений в План) </a:t>
            </a:r>
            <a:r>
              <a:rPr kumimoji="0" lang="ru-RU" sz="2200" b="1" i="0" u="none" strike="noStrike" kern="1200" cap="none" spc="0" normalizeH="0" baseline="0" noProof="0" dirty="0">
                <a:ln>
                  <a:noFill/>
                </a:ln>
                <a:solidFill>
                  <a:srgbClr val="0070C0"/>
                </a:solidFill>
                <a:effectLst/>
                <a:uLnTx/>
                <a:uFillTx/>
                <a:latin typeface="Arial" panose="020B0604020202020204" pitchFamily="34" charset="0"/>
                <a:ea typeface="Times New Roman" panose="02020603050405020304" pitchFamily="18" charset="0"/>
                <a:cs typeface="Arial" panose="020B0604020202020204" pitchFamily="34" charset="0"/>
              </a:rPr>
              <a:t>с учетом положений пункта 46 настоящих Требований</a:t>
            </a:r>
            <a:r>
              <a:rPr kumimoji="0" lang="ru-RU" sz="2200" b="1" i="0" u="none" strike="noStrike" kern="1200" cap="none" spc="0" normalizeH="0" baseline="0" noProof="0" dirty="0" smtClean="0">
                <a:ln>
                  <a:noFill/>
                </a:ln>
                <a:solidFill>
                  <a:srgbClr val="0070C0"/>
                </a:solidFill>
                <a:effectLst/>
                <a:uLnTx/>
                <a:uFillTx/>
                <a:latin typeface="Arial" panose="020B0604020202020204" pitchFamily="34" charset="0"/>
                <a:ea typeface="Times New Roman" panose="02020603050405020304" pitchFamily="18" charset="0"/>
                <a:cs typeface="Arial" panose="020B0604020202020204" pitchFamily="34" charset="0"/>
              </a:rPr>
              <a:t>.</a:t>
            </a:r>
            <a:endParaRPr kumimoji="0" lang="ru-RU" sz="2200" b="1" i="0" u="none" strike="noStrike" kern="1200" cap="none" spc="0" normalizeH="0" baseline="0" noProof="0" dirty="0">
              <a:ln>
                <a:noFill/>
              </a:ln>
              <a:solidFill>
                <a:srgbClr val="0070C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94014451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35496" y="764704"/>
            <a:ext cx="8712968" cy="5216813"/>
          </a:xfrm>
          <a:prstGeom prst="rect">
            <a:avLst/>
          </a:prstGeom>
        </p:spPr>
        <p:txBody>
          <a:bodyPr wrap="square">
            <a:spAutoFit/>
          </a:bodyPr>
          <a:lstStyle/>
          <a:p>
            <a:pPr marL="0" marR="0" lvl="0" indent="342900" algn="just" defTabSz="914400" rtl="0" eaLnBrk="1" fontAlgn="auto" latinLnBrk="0" hangingPunct="1">
              <a:lnSpc>
                <a:spcPct val="100000"/>
              </a:lnSpc>
              <a:spcBef>
                <a:spcPts val="0"/>
              </a:spcBef>
              <a:spcAft>
                <a:spcPts val="0"/>
              </a:spcAft>
              <a:buClrTx/>
              <a:buSzTx/>
              <a:buFontTx/>
              <a:buNone/>
              <a:tabLst/>
              <a:defRPr/>
            </a:pPr>
            <a:r>
              <a:rPr kumimoji="0" lang="ru-RU" sz="2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46. План утверждается в порядке и сроки, установленные органом-учредителем, </a:t>
            </a:r>
            <a:r>
              <a:rPr kumimoji="0" lang="ru-RU" sz="2200" b="1" i="0" u="none" strike="noStrike" kern="1200" cap="none" spc="0" normalizeH="0" baseline="0" noProof="0" dirty="0">
                <a:ln>
                  <a:noFill/>
                </a:ln>
                <a:solidFill>
                  <a:srgbClr val="0070C0"/>
                </a:solidFill>
                <a:effectLst/>
                <a:uLnTx/>
                <a:uFillTx/>
                <a:latin typeface="Arial" panose="020B0604020202020204" pitchFamily="34" charset="0"/>
                <a:ea typeface="Times New Roman" panose="02020603050405020304" pitchFamily="18" charset="0"/>
                <a:cs typeface="Arial" panose="020B0604020202020204" pitchFamily="34" charset="0"/>
              </a:rPr>
              <a:t>но не позднее начала </a:t>
            </a:r>
            <a:r>
              <a:rPr kumimoji="0" lang="ru-RU" sz="2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очередного финансового года.</a:t>
            </a:r>
          </a:p>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2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План государственного (муниципального) бюджетного учреждения утверждается:</a:t>
            </a:r>
          </a:p>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2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уполномоченным лицом учреждения, если решением органа-учредителя не установлен иной порядок его утверждения, </a:t>
            </a:r>
            <a:r>
              <a:rPr kumimoji="0" lang="ru-RU" sz="2200" b="1" i="0" u="none" strike="noStrike" kern="1200" cap="none" spc="0" normalizeH="0" baseline="0" noProof="0" dirty="0">
                <a:ln>
                  <a:noFill/>
                </a:ln>
                <a:solidFill>
                  <a:srgbClr val="0070C0"/>
                </a:solidFill>
                <a:effectLst/>
                <a:uLnTx/>
                <a:uFillTx/>
                <a:latin typeface="Arial" panose="020B0604020202020204" pitchFamily="34" charset="0"/>
                <a:ea typeface="Times New Roman" panose="02020603050405020304" pitchFamily="18" charset="0"/>
                <a:cs typeface="Arial" panose="020B0604020202020204" pitchFamily="34" charset="0"/>
              </a:rPr>
              <a:t>за исключением случая, предусмотренного абзацем четвертым настоящего пункта;</a:t>
            </a:r>
          </a:p>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2200" b="1" i="0" u="none" strike="noStrike" kern="1200" cap="none" spc="0" normalizeH="0" baseline="0" noProof="0" dirty="0">
                <a:ln>
                  <a:noFill/>
                </a:ln>
                <a:solidFill>
                  <a:srgbClr val="0070C0"/>
                </a:solidFill>
                <a:effectLst/>
                <a:uLnTx/>
                <a:uFillTx/>
                <a:latin typeface="Arial" panose="020B0604020202020204" pitchFamily="34" charset="0"/>
                <a:ea typeface="Times New Roman" panose="02020603050405020304" pitchFamily="18" charset="0"/>
                <a:cs typeface="Arial" panose="020B0604020202020204" pitchFamily="34" charset="0"/>
              </a:rPr>
              <a:t>уполномоченным лицом органа-учредителя, в случае наличия у учреждения на последнюю отчетную дату годовой бухгалтерской отчетности, предшествующую дате утверждения Плана (внесения изменений в План), </a:t>
            </a:r>
            <a:r>
              <a:rPr kumimoji="0" lang="ru-RU" sz="2200" b="1" i="0" u="sng" strike="noStrike" kern="1200" cap="none" spc="0" normalizeH="0" baseline="0" noProof="0" dirty="0">
                <a:ln>
                  <a:noFill/>
                </a:ln>
                <a:solidFill>
                  <a:srgbClr val="4BACC6">
                    <a:lumMod val="75000"/>
                  </a:srgbClr>
                </a:solidFill>
                <a:effectLst/>
                <a:uLnTx/>
                <a:uFillTx/>
                <a:latin typeface="Arial" panose="020B0604020202020204" pitchFamily="34" charset="0"/>
                <a:ea typeface="Times New Roman" panose="02020603050405020304" pitchFamily="18" charset="0"/>
                <a:cs typeface="Arial" panose="020B0604020202020204" pitchFamily="34" charset="0"/>
              </a:rPr>
              <a:t>просроченной кредиторской задолженности</a:t>
            </a:r>
            <a:r>
              <a:rPr kumimoji="0" lang="ru-RU" sz="2200" b="1" i="0" u="none" strike="noStrike" kern="1200" cap="none" spc="0" normalizeH="0" baseline="0" noProof="0" dirty="0">
                <a:ln>
                  <a:noFill/>
                </a:ln>
                <a:solidFill>
                  <a:srgbClr val="0070C0"/>
                </a:solidFill>
                <a:effectLst/>
                <a:uLnTx/>
                <a:uFillTx/>
                <a:latin typeface="Arial" panose="020B0604020202020204" pitchFamily="34" charset="0"/>
                <a:ea typeface="Times New Roman" panose="02020603050405020304" pitchFamily="18" charset="0"/>
                <a:cs typeface="Arial" panose="020B0604020202020204" pitchFamily="34" charset="0"/>
              </a:rPr>
              <a:t>.</a:t>
            </a:r>
          </a:p>
        </p:txBody>
      </p:sp>
      <p:sp>
        <p:nvSpPr>
          <p:cNvPr id="3" name="Выноска со стрелкой вниз 2"/>
          <p:cNvSpPr/>
          <p:nvPr/>
        </p:nvSpPr>
        <p:spPr>
          <a:xfrm>
            <a:off x="395536" y="0"/>
            <a:ext cx="8208911" cy="980728"/>
          </a:xfrm>
          <a:prstGeom prst="downArrowCallout">
            <a:avLst/>
          </a:prstGeom>
          <a:solidFill>
            <a:srgbClr val="9BBB59">
              <a:lumMod val="20000"/>
              <a:lumOff val="80000"/>
            </a:srgbClr>
          </a:solidFill>
          <a:ln w="25400" cap="flat" cmpd="sng" algn="ctr">
            <a:solidFill>
              <a:srgbClr val="9BBB59">
                <a:lumMod val="20000"/>
                <a:lumOff val="8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ru-RU" sz="1800" b="0" i="0" u="none" strike="noStrike" kern="0" cap="none" spc="0" normalizeH="0" baseline="0" noProof="0" dirty="0" smtClean="0">
                <a:ln>
                  <a:noFill/>
                </a:ln>
                <a:solidFill>
                  <a:srgbClr val="C00000"/>
                </a:solidFill>
                <a:effectLst/>
                <a:uLnTx/>
                <a:uFillTx/>
                <a:latin typeface="Calibri"/>
                <a:ea typeface="+mn-ea"/>
                <a:cs typeface="+mn-cs"/>
              </a:rPr>
              <a:t>При наличии просроченной «</a:t>
            </a:r>
            <a:r>
              <a:rPr kumimoji="0" lang="ru-RU" sz="1800" b="0" i="0" u="none" strike="noStrike" kern="0" cap="none" spc="0" normalizeH="0" baseline="0" noProof="0" dirty="0" err="1" smtClean="0">
                <a:ln>
                  <a:noFill/>
                </a:ln>
                <a:solidFill>
                  <a:srgbClr val="C00000"/>
                </a:solidFill>
                <a:effectLst/>
                <a:uLnTx/>
                <a:uFillTx/>
                <a:latin typeface="Calibri"/>
                <a:ea typeface="+mn-ea"/>
                <a:cs typeface="+mn-cs"/>
              </a:rPr>
              <a:t>кредиторки</a:t>
            </a:r>
            <a:r>
              <a:rPr kumimoji="0" lang="ru-RU" sz="1800" b="0" i="0" u="none" strike="noStrike" kern="0" cap="none" spc="0" normalizeH="0" baseline="0" noProof="0" dirty="0" smtClean="0">
                <a:ln>
                  <a:noFill/>
                </a:ln>
                <a:solidFill>
                  <a:srgbClr val="C00000"/>
                </a:solidFill>
                <a:effectLst/>
                <a:uLnTx/>
                <a:uFillTx/>
                <a:latin typeface="Calibri"/>
                <a:ea typeface="+mn-ea"/>
                <a:cs typeface="+mn-cs"/>
              </a:rPr>
              <a:t>» План утверждает только орган- учредитель</a:t>
            </a:r>
            <a:endParaRPr kumimoji="0" lang="ru-RU" sz="1800" b="0" i="0" u="none" strike="noStrike" kern="0" cap="none" spc="0" normalizeH="0" baseline="0" noProof="0" dirty="0">
              <a:ln>
                <a:noFill/>
              </a:ln>
              <a:solidFill>
                <a:srgbClr val="C00000"/>
              </a:solidFill>
              <a:effectLst/>
              <a:uLnTx/>
              <a:uFillTx/>
              <a:latin typeface="Calibri"/>
              <a:ea typeface="+mn-ea"/>
              <a:cs typeface="+mn-cs"/>
            </a:endParaRPr>
          </a:p>
        </p:txBody>
      </p:sp>
      <p:pic>
        <p:nvPicPr>
          <p:cNvPr id="4" name="Picture 2" descr="Белый человечек жонглирует синими часами | Шаблоны презентаций | Шаблоны  презентаций PowerPoint"/>
          <p:cNvPicPr>
            <a:picLocks noChangeAspect="1" noChangeArrowheads="1" noCrop="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32240" y="5445224"/>
            <a:ext cx="1210265" cy="16076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17314124"/>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normAutofit fontScale="90000"/>
          </a:bodyPr>
          <a:lstStyle/>
          <a:p>
            <a:pPr algn="ctr"/>
            <a:r>
              <a:rPr lang="ru-RU" b="1" dirty="0" smtClean="0">
                <a:solidFill>
                  <a:srgbClr val="FF0000"/>
                </a:solidFill>
                <a:latin typeface="Arial" panose="020B0604020202020204" pitchFamily="34" charset="0"/>
                <a:cs typeface="Arial" panose="020B0604020202020204" pitchFamily="34" charset="0"/>
              </a:rPr>
              <a:t>При просроченной </a:t>
            </a:r>
            <a:r>
              <a:rPr lang="ru-RU" b="1" dirty="0" err="1" smtClean="0">
                <a:solidFill>
                  <a:srgbClr val="FF0000"/>
                </a:solidFill>
                <a:latin typeface="Arial" panose="020B0604020202020204" pitchFamily="34" charset="0"/>
                <a:cs typeface="Arial" panose="020B0604020202020204" pitchFamily="34" charset="0"/>
              </a:rPr>
              <a:t>кредиторке</a:t>
            </a:r>
            <a:r>
              <a:rPr lang="ru-RU" b="1" dirty="0" smtClean="0">
                <a:solidFill>
                  <a:srgbClr val="FF0000"/>
                </a:solidFill>
                <a:latin typeface="Arial" panose="020B0604020202020204" pitchFamily="34" charset="0"/>
                <a:cs typeface="Arial" panose="020B0604020202020204" pitchFamily="34" charset="0"/>
              </a:rPr>
              <a:t> по последнему отчету План утверждает орган учредитель!</a:t>
            </a:r>
            <a:endParaRPr lang="ru-RU" b="1" dirty="0">
              <a:solidFill>
                <a:srgbClr val="FF0000"/>
              </a:solidFill>
              <a:latin typeface="Arial" panose="020B0604020202020204" pitchFamily="34" charset="0"/>
              <a:cs typeface="Arial" panose="020B0604020202020204" pitchFamily="34" charset="0"/>
            </a:endParaRPr>
          </a:p>
        </p:txBody>
      </p:sp>
      <p:pic>
        <p:nvPicPr>
          <p:cNvPr id="5" name="Рисунок 4"/>
          <p:cNvPicPr>
            <a:picLocks noChangeAspect="1"/>
          </p:cNvPicPr>
          <p:nvPr/>
        </p:nvPicPr>
        <p:blipFill rotWithShape="1">
          <a:blip r:embed="rId2"/>
          <a:srcRect r="41466"/>
          <a:stretch/>
        </p:blipFill>
        <p:spPr>
          <a:xfrm>
            <a:off x="37597" y="4000500"/>
            <a:ext cx="2508885" cy="2857500"/>
          </a:xfrm>
          <a:prstGeom prst="rect">
            <a:avLst/>
          </a:prstGeom>
        </p:spPr>
      </p:pic>
      <p:pic>
        <p:nvPicPr>
          <p:cNvPr id="7" name="Рисунок 6"/>
          <p:cNvPicPr>
            <a:picLocks noChangeAspect="1"/>
          </p:cNvPicPr>
          <p:nvPr/>
        </p:nvPicPr>
        <p:blipFill>
          <a:blip r:embed="rId3"/>
          <a:stretch>
            <a:fillRect/>
          </a:stretch>
        </p:blipFill>
        <p:spPr>
          <a:xfrm>
            <a:off x="3048436" y="1916832"/>
            <a:ext cx="3899827" cy="3600400"/>
          </a:xfrm>
          <a:prstGeom prst="rect">
            <a:avLst/>
          </a:prstGeom>
          <a:noFill/>
        </p:spPr>
      </p:pic>
      <p:sp>
        <p:nvSpPr>
          <p:cNvPr id="4" name="Овал 3"/>
          <p:cNvSpPr/>
          <p:nvPr/>
        </p:nvSpPr>
        <p:spPr>
          <a:xfrm rot="20091082">
            <a:off x="4073488" y="3187795"/>
            <a:ext cx="1387487" cy="67446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panose="020F0502020204030204"/>
                <a:ea typeface="+mn-ea"/>
                <a:cs typeface="+mn-cs"/>
              </a:rPr>
              <a:t>Д о л г и</a:t>
            </a:r>
            <a:endParaRPr kumimoji="0" lang="ru-RU" sz="18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8" name="Овал 7"/>
          <p:cNvSpPr/>
          <p:nvPr/>
        </p:nvSpPr>
        <p:spPr>
          <a:xfrm rot="20091082">
            <a:off x="3708868" y="2430055"/>
            <a:ext cx="1942288" cy="917770"/>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panose="020F0502020204030204"/>
                <a:ea typeface="+mn-ea"/>
                <a:cs typeface="+mn-cs"/>
              </a:rPr>
              <a:t>Д о л г и</a:t>
            </a:r>
            <a:endParaRPr kumimoji="0" lang="ru-RU" sz="18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9" name="Овал 8"/>
          <p:cNvSpPr/>
          <p:nvPr/>
        </p:nvSpPr>
        <p:spPr>
          <a:xfrm rot="20091082">
            <a:off x="2731529" y="2398902"/>
            <a:ext cx="1883955" cy="113438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panose="020F0502020204030204"/>
                <a:ea typeface="+mn-ea"/>
                <a:cs typeface="+mn-cs"/>
              </a:rPr>
              <a:t>Д о л г и</a:t>
            </a:r>
            <a:endParaRPr kumimoji="0" lang="ru-RU" sz="18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7367854"/>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107504" y="1628800"/>
            <a:ext cx="9001000" cy="1107996"/>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2200" b="1" i="0" u="none" strike="noStrike" kern="1200" cap="none" spc="0" normalizeH="0" baseline="0" noProof="0" dirty="0">
                <a:ln>
                  <a:noFill/>
                </a:ln>
                <a:solidFill>
                  <a:srgbClr val="0070C0"/>
                </a:solidFill>
                <a:effectLst/>
                <a:uLnTx/>
                <a:uFillTx/>
                <a:latin typeface="Arial" panose="020B0604020202020204" pitchFamily="34" charset="0"/>
                <a:ea typeface="Times New Roman" panose="02020603050405020304" pitchFamily="18" charset="0"/>
                <a:cs typeface="Arial" panose="020B0604020202020204" pitchFamily="34" charset="0"/>
              </a:rPr>
              <a:t>4</a:t>
            </a:r>
            <a:r>
              <a:rPr kumimoji="0" lang="ru-RU" sz="2200" b="1" i="0" u="none" strike="noStrike" kern="1200" cap="none" spc="0" normalizeH="0" baseline="30000" noProof="0" dirty="0">
                <a:ln>
                  <a:noFill/>
                </a:ln>
                <a:solidFill>
                  <a:srgbClr val="0070C0"/>
                </a:solidFill>
                <a:effectLst/>
                <a:uLnTx/>
                <a:uFillTx/>
                <a:latin typeface="Arial" panose="020B0604020202020204" pitchFamily="34" charset="0"/>
                <a:ea typeface="Times New Roman" panose="02020603050405020304" pitchFamily="18" charset="0"/>
                <a:cs typeface="Arial" panose="020B0604020202020204" pitchFamily="34" charset="0"/>
              </a:rPr>
              <a:t>1</a:t>
            </a:r>
            <a:r>
              <a:rPr kumimoji="0" lang="ru-RU" sz="2200" b="1" i="0" u="none" strike="noStrike" kern="1200" cap="none" spc="0" normalizeH="0" baseline="0" noProof="0" dirty="0">
                <a:ln>
                  <a:noFill/>
                </a:ln>
                <a:solidFill>
                  <a:srgbClr val="0070C0"/>
                </a:solidFill>
                <a:effectLst/>
                <a:uLnTx/>
                <a:uFillTx/>
                <a:latin typeface="Arial" panose="020B0604020202020204" pitchFamily="34" charset="0"/>
                <a:ea typeface="Times New Roman" panose="02020603050405020304" pitchFamily="18" charset="0"/>
                <a:cs typeface="Arial" panose="020B0604020202020204" pitchFamily="34" charset="0"/>
              </a:rPr>
              <a:t>. Проект Плана составляется учреждением в случае утверждения Плана уполномоченным лицом органа-учредителя</a:t>
            </a:r>
            <a:r>
              <a:rPr kumimoji="0" lang="ru-RU" sz="1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a:t>
            </a: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 name="Выноска со стрелкой вниз 2"/>
          <p:cNvSpPr/>
          <p:nvPr/>
        </p:nvSpPr>
        <p:spPr>
          <a:xfrm>
            <a:off x="467544" y="260648"/>
            <a:ext cx="3384376" cy="1296144"/>
          </a:xfrm>
          <a:prstGeom prst="downArrowCallout">
            <a:avLst/>
          </a:prstGeom>
          <a:solidFill>
            <a:schemeClr val="accent3">
              <a:lumMod val="20000"/>
              <a:lumOff val="80000"/>
            </a:schemeClr>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FF0000"/>
                </a:solidFill>
                <a:effectLst/>
                <a:uLnTx/>
                <a:uFillTx/>
                <a:latin typeface="Calibri"/>
                <a:ea typeface="+mn-ea"/>
                <a:cs typeface="+mn-cs"/>
              </a:rPr>
              <a:t>Новое положение</a:t>
            </a:r>
            <a:endParaRPr kumimoji="0" lang="ru-RU" sz="1800" b="1" i="0" u="none" strike="noStrike" kern="1200" cap="none" spc="0" normalizeH="0" baseline="0" noProof="0" dirty="0">
              <a:ln>
                <a:noFill/>
              </a:ln>
              <a:solidFill>
                <a:srgbClr val="FF0000"/>
              </a:solidFill>
              <a:effectLst/>
              <a:uLnTx/>
              <a:uFillTx/>
              <a:latin typeface="Calibri"/>
              <a:ea typeface="+mn-ea"/>
              <a:cs typeface="+mn-cs"/>
            </a:endParaRPr>
          </a:p>
        </p:txBody>
      </p:sp>
    </p:spTree>
    <p:extLst>
      <p:ext uri="{BB962C8B-B14F-4D97-AF65-F5344CB8AC3E}">
        <p14:creationId xmlns:p14="http://schemas.microsoft.com/office/powerpoint/2010/main" val="1913063074"/>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Прямоугольник 2"/>
          <p:cNvSpPr/>
          <p:nvPr/>
        </p:nvSpPr>
        <p:spPr>
          <a:xfrm>
            <a:off x="115817" y="737174"/>
            <a:ext cx="8856984" cy="2800767"/>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2200" b="0" i="0" u="none" strike="noStrike" kern="1200" cap="none" spc="0" normalizeH="0" baseline="0" noProof="0" dirty="0">
                <a:ln>
                  <a:noFill/>
                </a:ln>
                <a:solidFill>
                  <a:prstClr val="black"/>
                </a:solidFill>
                <a:effectLst/>
                <a:uLnTx/>
                <a:uFillTx/>
                <a:latin typeface="Calibri"/>
                <a:ea typeface="+mn-ea"/>
                <a:cs typeface="+mn-cs"/>
              </a:rPr>
              <a:t>5. План должен составляться и утверждаться на </a:t>
            </a:r>
            <a:r>
              <a:rPr kumimoji="0" lang="ru-RU" sz="2200" b="0" i="0" u="none" strike="sngStrike" kern="1200" cap="none" spc="0" normalizeH="0" baseline="0" noProof="0" dirty="0">
                <a:ln>
                  <a:noFill/>
                </a:ln>
                <a:solidFill>
                  <a:prstClr val="black"/>
                </a:solidFill>
                <a:effectLst/>
                <a:uLnTx/>
                <a:uFillTx/>
                <a:latin typeface="Calibri"/>
                <a:ea typeface="+mn-ea"/>
                <a:cs typeface="+mn-cs"/>
              </a:rPr>
              <a:t>текущий</a:t>
            </a:r>
            <a:r>
              <a:rPr kumimoji="0" lang="ru-RU" sz="2200" b="0" i="0" u="none" strike="noStrike" kern="1200" cap="none" spc="0" normalizeH="0" baseline="0" noProof="0" dirty="0">
                <a:ln>
                  <a:noFill/>
                </a:ln>
                <a:solidFill>
                  <a:prstClr val="black"/>
                </a:solidFill>
                <a:effectLst/>
                <a:uLnTx/>
                <a:uFillTx/>
                <a:latin typeface="Calibri"/>
                <a:ea typeface="+mn-ea"/>
                <a:cs typeface="+mn-cs"/>
              </a:rPr>
              <a:t> </a:t>
            </a:r>
            <a:r>
              <a:rPr kumimoji="0" lang="ru-RU" sz="2200" b="1" i="0" u="none" strike="noStrike" kern="1200" cap="none" spc="0" normalizeH="0" baseline="0" noProof="0" dirty="0">
                <a:ln>
                  <a:noFill/>
                </a:ln>
                <a:solidFill>
                  <a:srgbClr val="0070C0"/>
                </a:solidFill>
                <a:effectLst/>
                <a:uLnTx/>
                <a:uFillTx/>
                <a:latin typeface="Calibri"/>
                <a:ea typeface="+mn-ea"/>
                <a:cs typeface="+mn-cs"/>
              </a:rPr>
              <a:t>очередной</a:t>
            </a:r>
            <a:r>
              <a:rPr kumimoji="0" lang="ru-RU" sz="2200" b="0" i="0" u="none" strike="noStrike" kern="1200" cap="none" spc="0" normalizeH="0" baseline="0" noProof="0" dirty="0">
                <a:ln>
                  <a:noFill/>
                </a:ln>
                <a:solidFill>
                  <a:prstClr val="black"/>
                </a:solidFill>
                <a:effectLst/>
                <a:uLnTx/>
                <a:uFillTx/>
                <a:latin typeface="Calibri"/>
                <a:ea typeface="+mn-ea"/>
                <a:cs typeface="+mn-cs"/>
              </a:rPr>
              <a:t> финансовый год в случае, если закон (решение) о бюджете утверждается на один финансовый год или на текущий очередной финансовый год и плановый период, если закон (решение) о бюджете утверждается на очередной финансовый год и плановый период </a:t>
            </a:r>
            <a:r>
              <a:rPr kumimoji="0" lang="ru-RU" sz="2200" b="0" i="0" u="none" strike="sngStrike" kern="1200" cap="none" spc="0" normalizeH="0" baseline="0" noProof="0" dirty="0">
                <a:ln>
                  <a:noFill/>
                </a:ln>
                <a:solidFill>
                  <a:srgbClr val="FF0000"/>
                </a:solidFill>
                <a:effectLst/>
                <a:uLnTx/>
                <a:uFillTx/>
                <a:latin typeface="Calibri"/>
                <a:ea typeface="+mn-ea"/>
                <a:cs typeface="+mn-cs"/>
              </a:rPr>
              <a:t>и действует в течение срока действия закона (решения) о бюджете</a:t>
            </a:r>
            <a:r>
              <a:rPr kumimoji="0" lang="ru-RU" sz="2200" b="0" i="0" u="none" strike="noStrike" kern="1200" cap="none" spc="0" normalizeH="0" baseline="0" noProof="0" dirty="0">
                <a:ln>
                  <a:noFill/>
                </a:ln>
                <a:solidFill>
                  <a:srgbClr val="FF0000"/>
                </a:solidFill>
                <a:effectLst/>
                <a:uLnTx/>
                <a:uFillTx/>
                <a:latin typeface="Calibri"/>
                <a:ea typeface="+mn-ea"/>
                <a:cs typeface="+mn-cs"/>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2200" b="1" i="0" u="none" strike="noStrike" kern="1200" cap="none" spc="0" normalizeH="0" baseline="0" noProof="0" dirty="0" smtClean="0">
                <a:ln>
                  <a:noFill/>
                </a:ln>
                <a:solidFill>
                  <a:srgbClr val="0070C0"/>
                </a:solidFill>
                <a:effectLst/>
                <a:uLnTx/>
                <a:uFillTx/>
                <a:latin typeface="Calibri"/>
                <a:ea typeface="+mn-ea"/>
                <a:cs typeface="+mn-cs"/>
              </a:rPr>
              <a:t>      План </a:t>
            </a:r>
            <a:r>
              <a:rPr kumimoji="0" lang="ru-RU" sz="2200" b="1" i="0" u="none" strike="noStrike" kern="1200" cap="none" spc="0" normalizeH="0" baseline="0" noProof="0" dirty="0">
                <a:ln>
                  <a:noFill/>
                </a:ln>
                <a:solidFill>
                  <a:srgbClr val="0070C0"/>
                </a:solidFill>
                <a:effectLst/>
                <a:uLnTx/>
                <a:uFillTx/>
                <a:latin typeface="Calibri"/>
                <a:ea typeface="+mn-ea"/>
                <a:cs typeface="+mn-cs"/>
              </a:rPr>
              <a:t>вновь созданного учреждения составляется на текущий финансовый год и плановый период.</a:t>
            </a:r>
          </a:p>
        </p:txBody>
      </p:sp>
      <p:sp>
        <p:nvSpPr>
          <p:cNvPr id="2" name="Выноска со стрелкой вниз 1"/>
          <p:cNvSpPr/>
          <p:nvPr/>
        </p:nvSpPr>
        <p:spPr>
          <a:xfrm>
            <a:off x="315884" y="58189"/>
            <a:ext cx="1296785" cy="631767"/>
          </a:xfrm>
          <a:prstGeom prst="downArrowCallout">
            <a:avLst/>
          </a:prstGeom>
          <a:solidFill>
            <a:schemeClr val="accent3">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095"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186н</a:t>
            </a:r>
            <a:endParaRPr kumimoji="0" lang="ru-RU" sz="1800" b="0" i="0" u="none" strike="noStrike" kern="1200" cap="none" spc="0" normalizeH="0" baseline="0" noProof="0" dirty="0">
              <a:ln>
                <a:noFill/>
              </a:ln>
              <a:solidFill>
                <a:srgbClr val="FF0000"/>
              </a:solidFill>
              <a:effectLst/>
              <a:uLnTx/>
              <a:uFillTx/>
              <a:latin typeface="Calibri"/>
              <a:ea typeface="+mn-ea"/>
              <a:cs typeface="+mn-cs"/>
            </a:endParaRPr>
          </a:p>
        </p:txBody>
      </p:sp>
    </p:spTree>
    <p:extLst>
      <p:ext uri="{BB962C8B-B14F-4D97-AF65-F5344CB8AC3E}">
        <p14:creationId xmlns:p14="http://schemas.microsoft.com/office/powerpoint/2010/main" val="2537304610"/>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26377" y="702868"/>
            <a:ext cx="9001000" cy="4842351"/>
          </a:xfrm>
          <a:prstGeom prst="rect">
            <a:avLst/>
          </a:prstGeom>
        </p:spPr>
        <p:txBody>
          <a:bodyPr wrap="square">
            <a:spAutoFit/>
          </a:bodyPr>
          <a:lstStyle/>
          <a:p>
            <a:pPr marL="0" marR="0" lvl="0" indent="342900" algn="just" defTabSz="914400" rtl="0" eaLnBrk="1" fontAlgn="auto" latinLnBrk="0" hangingPunct="1">
              <a:lnSpc>
                <a:spcPct val="100000"/>
              </a:lnSpc>
              <a:spcBef>
                <a:spcPts val="0"/>
              </a:spcBef>
              <a:spcAft>
                <a:spcPts val="0"/>
              </a:spcAft>
              <a:buClrTx/>
              <a:buSzTx/>
              <a:buFontTx/>
              <a:buNone/>
              <a:tabLst/>
              <a:defRPr/>
            </a:pPr>
            <a:r>
              <a:rPr kumimoji="0" lang="ru-RU" sz="2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9. Учреждение составляет План  при формировании проекта закона (решения) о бюджете в порядке и сроки, установленные органом-учредителем:</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2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p>
          <a:p>
            <a:pPr marL="228600" marR="0" lvl="0" indent="-228600" algn="just" defTabSz="914400" rtl="0" eaLnBrk="1" fontAlgn="auto" latinLnBrk="0" hangingPunct="1">
              <a:lnSpc>
                <a:spcPct val="100000"/>
              </a:lnSpc>
              <a:spcBef>
                <a:spcPts val="0"/>
              </a:spcBef>
              <a:spcAft>
                <a:spcPts val="0"/>
              </a:spcAft>
              <a:buClrTx/>
              <a:buSzTx/>
              <a:buFontTx/>
              <a:buAutoNum type="arabicParenR"/>
              <a:tabLst/>
              <a:defRPr/>
            </a:pPr>
            <a:r>
              <a:rPr kumimoji="0" lang="ru-RU" sz="22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с </a:t>
            </a:r>
            <a:r>
              <a:rPr kumimoji="0" lang="ru-RU" sz="2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учетом планируемых объемов поступлений</a:t>
            </a:r>
            <a:r>
              <a:rPr kumimoji="0" lang="ru-RU" sz="22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22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a:t>
            </a:r>
            <a:endParaRPr kumimoji="0" lang="ru-RU" sz="2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22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2</a:t>
            </a:r>
            <a:r>
              <a:rPr kumimoji="0" lang="ru-RU" sz="2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с учетом планируемых объемов выплат, связанных с осуществлением деятельности, предусмотренной уставом учреждения, </a:t>
            </a:r>
            <a:r>
              <a:rPr kumimoji="0" lang="ru-RU" sz="2400" b="1" i="0" u="sng" strike="noStrike" kern="1200" cap="none" spc="0" normalizeH="0" baseline="0" noProof="0" dirty="0">
                <a:ln>
                  <a:noFill/>
                </a:ln>
                <a:solidFill>
                  <a:srgbClr val="0070C0"/>
                </a:solidFill>
                <a:effectLst/>
                <a:uLnTx/>
                <a:uFillTx/>
                <a:latin typeface="Arial" panose="020B0604020202020204" pitchFamily="34" charset="0"/>
                <a:ea typeface="Times New Roman" panose="02020603050405020304" pitchFamily="18" charset="0"/>
                <a:cs typeface="Arial" panose="020B0604020202020204" pitchFamily="34" charset="0"/>
              </a:rPr>
              <a:t>включая выплаты по исполнению принятых учреждением в предшествующих отчетных периодах обязательств</a:t>
            </a:r>
            <a:r>
              <a:rPr kumimoji="0" lang="ru-RU" sz="2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a:t>
            </a:r>
          </a:p>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2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Орган-учредитель направляет учреждению информацию о планируемых к предоставлению из бюджета объемах субсидий</a:t>
            </a:r>
            <a:r>
              <a:rPr kumimoji="0" lang="ru-RU" sz="22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a:t>
            </a:r>
            <a:endParaRPr kumimoji="0" lang="ru-RU" sz="2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3" name="Выноска со стрелкой вниз 2"/>
          <p:cNvSpPr/>
          <p:nvPr/>
        </p:nvSpPr>
        <p:spPr>
          <a:xfrm>
            <a:off x="315884" y="58189"/>
            <a:ext cx="1296785" cy="631767"/>
          </a:xfrm>
          <a:prstGeom prst="downArrowCallout">
            <a:avLst/>
          </a:prstGeom>
          <a:solidFill>
            <a:schemeClr val="accent3">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095"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186н</a:t>
            </a:r>
            <a:endParaRPr kumimoji="0" lang="ru-RU" sz="1800" b="0" i="0" u="none" strike="noStrike" kern="1200" cap="none" spc="0" normalizeH="0" baseline="0" noProof="0" dirty="0">
              <a:ln>
                <a:noFill/>
              </a:ln>
              <a:solidFill>
                <a:srgbClr val="FF0000"/>
              </a:solidFill>
              <a:effectLst/>
              <a:uLnTx/>
              <a:uFillTx/>
              <a:latin typeface="Calibri"/>
              <a:ea typeface="+mn-ea"/>
              <a:cs typeface="+mn-cs"/>
            </a:endParaRPr>
          </a:p>
        </p:txBody>
      </p:sp>
    </p:spTree>
    <p:extLst>
      <p:ext uri="{BB962C8B-B14F-4D97-AF65-F5344CB8AC3E}">
        <p14:creationId xmlns:p14="http://schemas.microsoft.com/office/powerpoint/2010/main" val="3476722332"/>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0" y="1124744"/>
            <a:ext cx="9073008" cy="3052118"/>
          </a:xfrm>
          <a:prstGeom prst="rect">
            <a:avLst/>
          </a:prstGeom>
        </p:spPr>
        <p:txBody>
          <a:bodyPr wrap="square">
            <a:spAutoFit/>
          </a:bodyPr>
          <a:lstStyle/>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2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13. Показатели Плана после внесения в них изменений, предусматривающих уменьшение выплат, не должны быть меньше кассовых выплат по указанным направлениям, произведенных до внесения изменений в показатели Плана.</a:t>
            </a:r>
          </a:p>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2400" b="1" i="0" u="none" strike="noStrike" kern="1200" cap="none" spc="0" normalizeH="0" baseline="0" noProof="0" dirty="0">
                <a:ln>
                  <a:noFill/>
                </a:ln>
                <a:solidFill>
                  <a:srgbClr val="0070C0"/>
                </a:solidFill>
                <a:effectLst/>
                <a:uLnTx/>
                <a:uFillTx/>
                <a:latin typeface="Arial" panose="020B0604020202020204" pitchFamily="34" charset="0"/>
                <a:ea typeface="Times New Roman" panose="02020603050405020304" pitchFamily="18" charset="0"/>
                <a:cs typeface="Arial" panose="020B0604020202020204" pitchFamily="34" charset="0"/>
              </a:rPr>
              <a:t>Показатели Плана по выплатам после внесения в них изменений не могут превышать объем плановых поступлений, с учетом остатка на начало текущего финансового года.</a:t>
            </a:r>
          </a:p>
        </p:txBody>
      </p:sp>
      <p:sp>
        <p:nvSpPr>
          <p:cNvPr id="3" name="Выноска со стрелкой вниз 2"/>
          <p:cNvSpPr/>
          <p:nvPr/>
        </p:nvSpPr>
        <p:spPr>
          <a:xfrm>
            <a:off x="315884" y="58189"/>
            <a:ext cx="1296785" cy="631767"/>
          </a:xfrm>
          <a:prstGeom prst="downArrowCallout">
            <a:avLst/>
          </a:prstGeom>
          <a:solidFill>
            <a:schemeClr val="accent3">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095"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186н</a:t>
            </a:r>
            <a:endParaRPr kumimoji="0" lang="ru-RU" sz="1800" b="0" i="0" u="none" strike="noStrike" kern="1200" cap="none" spc="0" normalizeH="0" baseline="0" noProof="0" dirty="0">
              <a:ln>
                <a:noFill/>
              </a:ln>
              <a:solidFill>
                <a:srgbClr val="FF0000"/>
              </a:solidFill>
              <a:effectLst/>
              <a:uLnTx/>
              <a:uFillTx/>
              <a:latin typeface="Calibri"/>
              <a:ea typeface="+mn-ea"/>
              <a:cs typeface="+mn-cs"/>
            </a:endParaRPr>
          </a:p>
        </p:txBody>
      </p:sp>
    </p:spTree>
    <p:extLst>
      <p:ext uri="{BB962C8B-B14F-4D97-AF65-F5344CB8AC3E}">
        <p14:creationId xmlns:p14="http://schemas.microsoft.com/office/powerpoint/2010/main" val="337770856"/>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26377" y="374072"/>
            <a:ext cx="8928992" cy="6073458"/>
          </a:xfrm>
          <a:prstGeom prst="rect">
            <a:avLst/>
          </a:prstGeom>
        </p:spPr>
        <p:txBody>
          <a:bodyPr wrap="square">
            <a:spAutoFit/>
          </a:bodyPr>
          <a:lstStyle/>
          <a:p>
            <a:pPr marL="0" marR="0" lvl="0" indent="342900" algn="just" defTabSz="914400" rtl="0" eaLnBrk="1" fontAlgn="auto" latinLnBrk="0" hangingPunct="1">
              <a:lnSpc>
                <a:spcPct val="100000"/>
              </a:lnSpc>
              <a:spcBef>
                <a:spcPts val="0"/>
              </a:spcBef>
              <a:spcAft>
                <a:spcPts val="0"/>
              </a:spcAft>
              <a:buClrTx/>
              <a:buSzTx/>
              <a:buFontTx/>
              <a:buNone/>
              <a:tabLst/>
              <a:defRPr/>
            </a:pP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17. Обоснования (расчеты) плановых показателей поступлений формируются на основании расчетов соответствующих доходов с учетом возникшей на начало финансового года задолженности перед учреждением по доходам и полученных на начало текущего финансового года предварительных платежей (авансов) по договорам (контрактам, соглашениям).</a:t>
            </a:r>
          </a:p>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2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Обоснования (расчеты) плановых показателей выплат формируются на основании расчетов соответствующих расходов с учетом произведенных на начало финансового года предварительных платежей (авансов) по договорам (контрактам, соглашениям), сумм излишне уплаченных или излишне взысканных налогов, пени, штрафов, а также принятых и неисполненных на начало финансового года обязательств.</a:t>
            </a:r>
          </a:p>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2200" b="1" i="0" u="none" strike="noStrike" kern="1200" cap="none" spc="0" normalizeH="0" baseline="0" noProof="0" dirty="0">
                <a:ln>
                  <a:noFill/>
                </a:ln>
                <a:solidFill>
                  <a:srgbClr val="0070C0"/>
                </a:solidFill>
                <a:effectLst/>
                <a:uLnTx/>
                <a:uFillTx/>
                <a:latin typeface="Arial" panose="020B0604020202020204" pitchFamily="34" charset="0"/>
                <a:ea typeface="Times New Roman" panose="02020603050405020304" pitchFamily="18" charset="0"/>
                <a:cs typeface="Arial" panose="020B0604020202020204" pitchFamily="34" charset="0"/>
              </a:rPr>
              <a:t>Обоснования (расчеты) плановых показателей выплат текущего финансового года подлежат уточнению </a:t>
            </a:r>
            <a:r>
              <a:rPr kumimoji="0" lang="ru-RU" sz="2200" b="1" i="0" u="sng" strike="noStrike" kern="1200" cap="none" spc="0" normalizeH="0" baseline="0" noProof="0" dirty="0">
                <a:ln>
                  <a:noFill/>
                </a:ln>
                <a:solidFill>
                  <a:srgbClr val="0070C0"/>
                </a:solidFill>
                <a:effectLst/>
                <a:uLnTx/>
                <a:uFillTx/>
                <a:latin typeface="Arial" panose="020B0604020202020204" pitchFamily="34" charset="0"/>
                <a:ea typeface="Times New Roman" panose="02020603050405020304" pitchFamily="18" charset="0"/>
                <a:cs typeface="Arial" panose="020B0604020202020204" pitchFamily="34" charset="0"/>
              </a:rPr>
              <a:t>в части размера принятых и неисполненных </a:t>
            </a:r>
            <a:r>
              <a:rPr kumimoji="0" lang="ru-RU" sz="2200" b="1" i="0" u="none" strike="noStrike" kern="1200" cap="none" spc="0" normalizeH="0" baseline="0" noProof="0" dirty="0">
                <a:ln>
                  <a:noFill/>
                </a:ln>
                <a:solidFill>
                  <a:srgbClr val="0070C0"/>
                </a:solidFill>
                <a:effectLst/>
                <a:uLnTx/>
                <a:uFillTx/>
                <a:latin typeface="Arial" panose="020B0604020202020204" pitchFamily="34" charset="0"/>
                <a:ea typeface="Times New Roman" panose="02020603050405020304" pitchFamily="18" charset="0"/>
                <a:cs typeface="Arial" panose="020B0604020202020204" pitchFamily="34" charset="0"/>
              </a:rPr>
              <a:t>на начало текущего финансового года </a:t>
            </a:r>
            <a:r>
              <a:rPr kumimoji="0" lang="ru-RU" sz="2200" b="1" i="0" u="sng" strike="noStrike" kern="1200" cap="none" spc="0" normalizeH="0" baseline="0" noProof="0" dirty="0">
                <a:ln>
                  <a:noFill/>
                </a:ln>
                <a:solidFill>
                  <a:srgbClr val="0070C0"/>
                </a:solidFill>
                <a:effectLst/>
                <a:uLnTx/>
                <a:uFillTx/>
                <a:latin typeface="Arial" panose="020B0604020202020204" pitchFamily="34" charset="0"/>
                <a:ea typeface="Times New Roman" panose="02020603050405020304" pitchFamily="18" charset="0"/>
                <a:cs typeface="Arial" panose="020B0604020202020204" pitchFamily="34" charset="0"/>
              </a:rPr>
              <a:t>обязательств</a:t>
            </a:r>
            <a:r>
              <a:rPr kumimoji="0" lang="ru-RU" sz="2200" b="1" i="0" u="none" strike="noStrike" kern="1200" cap="none" spc="0" normalizeH="0" baseline="0" noProof="0" dirty="0">
                <a:ln>
                  <a:noFill/>
                </a:ln>
                <a:solidFill>
                  <a:srgbClr val="0070C0"/>
                </a:solidFill>
                <a:effectLst/>
                <a:uLnTx/>
                <a:uFillTx/>
                <a:latin typeface="Arial" panose="020B0604020202020204" pitchFamily="34" charset="0"/>
                <a:ea typeface="Times New Roman" panose="02020603050405020304" pitchFamily="18" charset="0"/>
                <a:cs typeface="Arial" panose="020B0604020202020204" pitchFamily="34" charset="0"/>
              </a:rPr>
              <a:t> после составления и утверждения учреждением годовой бухгалтерской отчетности.</a:t>
            </a:r>
          </a:p>
        </p:txBody>
      </p:sp>
      <p:sp>
        <p:nvSpPr>
          <p:cNvPr id="3" name="Выноска со стрелкой вниз 2"/>
          <p:cNvSpPr/>
          <p:nvPr/>
        </p:nvSpPr>
        <p:spPr>
          <a:xfrm>
            <a:off x="315884" y="58189"/>
            <a:ext cx="1296785" cy="631767"/>
          </a:xfrm>
          <a:prstGeom prst="downArrowCallout">
            <a:avLst/>
          </a:prstGeom>
          <a:solidFill>
            <a:schemeClr val="accent3">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095"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186н</a:t>
            </a:r>
            <a:endParaRPr kumimoji="0" lang="ru-RU" sz="1800" b="0" i="0" u="none" strike="noStrike" kern="1200" cap="none" spc="0" normalizeH="0" baseline="0" noProof="0" dirty="0">
              <a:ln>
                <a:noFill/>
              </a:ln>
              <a:solidFill>
                <a:srgbClr val="FF0000"/>
              </a:solidFill>
              <a:effectLst/>
              <a:uLnTx/>
              <a:uFillTx/>
              <a:latin typeface="Calibri"/>
              <a:ea typeface="+mn-ea"/>
              <a:cs typeface="+mn-cs"/>
            </a:endParaRPr>
          </a:p>
        </p:txBody>
      </p:sp>
    </p:spTree>
    <p:extLst>
      <p:ext uri="{BB962C8B-B14F-4D97-AF65-F5344CB8AC3E}">
        <p14:creationId xmlns:p14="http://schemas.microsoft.com/office/powerpoint/2010/main" val="3318781204"/>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35496" y="980729"/>
            <a:ext cx="9001000" cy="2251899"/>
          </a:xfrm>
          <a:prstGeom prst="rect">
            <a:avLst/>
          </a:prstGeom>
        </p:spPr>
        <p:txBody>
          <a:bodyPr wrap="square">
            <a:spAutoFit/>
          </a:bodyPr>
          <a:lstStyle/>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2200" b="1"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18. …</a:t>
            </a:r>
          </a:p>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2200" b="1" i="0" u="none" strike="noStrike" kern="1200" cap="none" spc="0" normalizeH="0" baseline="0" noProof="0" dirty="0" smtClean="0">
                <a:ln>
                  <a:noFill/>
                </a:ln>
                <a:solidFill>
                  <a:srgbClr val="0070C0"/>
                </a:solidFill>
                <a:effectLst/>
                <a:uLnTx/>
                <a:uFillTx/>
                <a:latin typeface="Arial" panose="020B0604020202020204" pitchFamily="34" charset="0"/>
                <a:ea typeface="Times New Roman" panose="02020603050405020304" pitchFamily="18" charset="0"/>
                <a:cs typeface="Arial" panose="020B0604020202020204" pitchFamily="34" charset="0"/>
              </a:rPr>
              <a:t>В </a:t>
            </a:r>
            <a:r>
              <a:rPr kumimoji="0" lang="ru-RU" sz="2200" b="1" i="0" u="none" strike="noStrike" kern="1200" cap="none" spc="0" normalizeH="0" baseline="0" noProof="0" dirty="0">
                <a:ln>
                  <a:noFill/>
                </a:ln>
                <a:solidFill>
                  <a:srgbClr val="0070C0"/>
                </a:solidFill>
                <a:effectLst/>
                <a:uLnTx/>
                <a:uFillTx/>
                <a:latin typeface="Arial" panose="020B0604020202020204" pitchFamily="34" charset="0"/>
                <a:ea typeface="Times New Roman" panose="02020603050405020304" pitchFamily="18" charset="0"/>
                <a:cs typeface="Arial" panose="020B0604020202020204" pitchFamily="34" charset="0"/>
              </a:rPr>
              <a:t>случае изменения показателей поступлений в очередном финансовом году и в соответствующем году планового периода более чем на 20 процентов по сравнению с отчетным, органу-учредителю направляется информация о причинах указанных изменений.</a:t>
            </a:r>
          </a:p>
        </p:txBody>
      </p:sp>
      <p:sp>
        <p:nvSpPr>
          <p:cNvPr id="3" name="Выноска со стрелкой вниз 2"/>
          <p:cNvSpPr/>
          <p:nvPr/>
        </p:nvSpPr>
        <p:spPr>
          <a:xfrm>
            <a:off x="3995936" y="0"/>
            <a:ext cx="4104456" cy="1556792"/>
          </a:xfrm>
          <a:prstGeom prst="downArrowCallout">
            <a:avLst/>
          </a:prstGeom>
          <a:solidFill>
            <a:schemeClr val="accent3">
              <a:lumMod val="20000"/>
              <a:lumOff val="80000"/>
            </a:schemeClr>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smtClean="0">
                <a:ln>
                  <a:noFill/>
                </a:ln>
                <a:solidFill>
                  <a:srgbClr val="FF0000"/>
                </a:solidFill>
                <a:effectLst/>
                <a:uLnTx/>
                <a:uFillTx/>
                <a:latin typeface="Arial" panose="020B0604020202020204" pitchFamily="34" charset="0"/>
                <a:ea typeface="+mn-ea"/>
                <a:cs typeface="Arial" panose="020B0604020202020204" pitchFamily="34" charset="0"/>
              </a:rPr>
              <a:t>Новое положение</a:t>
            </a:r>
          </a:p>
        </p:txBody>
      </p:sp>
    </p:spTree>
    <p:extLst>
      <p:ext uri="{BB962C8B-B14F-4D97-AF65-F5344CB8AC3E}">
        <p14:creationId xmlns:p14="http://schemas.microsoft.com/office/powerpoint/2010/main" val="1938849666"/>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2988" y="260648"/>
            <a:ext cx="8453005" cy="443129"/>
          </a:xfrm>
        </p:spPr>
        <p:txBody>
          <a:bodyPr>
            <a:normAutofit fontScale="90000"/>
          </a:bodyPr>
          <a:lstStyle/>
          <a:p>
            <a:r>
              <a:rPr lang="ru-RU" b="1" dirty="0" smtClean="0">
                <a:solidFill>
                  <a:schemeClr val="accent6">
                    <a:lumMod val="50000"/>
                  </a:schemeClr>
                </a:solidFill>
              </a:rPr>
              <a:t>Статья 11</a:t>
            </a:r>
            <a:endParaRPr lang="ru-RU" dirty="0"/>
          </a:p>
        </p:txBody>
      </p:sp>
      <p:sp>
        <p:nvSpPr>
          <p:cNvPr id="3" name="Объект 2"/>
          <p:cNvSpPr>
            <a:spLocks noGrp="1"/>
          </p:cNvSpPr>
          <p:nvPr>
            <p:ph idx="1"/>
          </p:nvPr>
        </p:nvSpPr>
        <p:spPr>
          <a:xfrm>
            <a:off x="1" y="1052737"/>
            <a:ext cx="9143998" cy="1368152"/>
          </a:xfrm>
        </p:spPr>
        <p:txBody>
          <a:bodyPr>
            <a:normAutofit/>
          </a:bodyPr>
          <a:lstStyle/>
          <a:p>
            <a:pPr marL="0" indent="0" algn="just">
              <a:buNone/>
            </a:pPr>
            <a:r>
              <a:rPr lang="ru-RU" dirty="0" smtClean="0">
                <a:latin typeface="Arial" panose="020B0604020202020204" pitchFamily="34" charset="0"/>
                <a:cs typeface="Arial" panose="020B0604020202020204" pitchFamily="34" charset="0"/>
              </a:rPr>
              <a:t>   </a:t>
            </a:r>
            <a:r>
              <a:rPr lang="ru-RU" dirty="0">
                <a:latin typeface="Arial" panose="020B0604020202020204" pitchFamily="34" charset="0"/>
                <a:cs typeface="Arial" panose="020B0604020202020204" pitchFamily="34" charset="0"/>
              </a:rPr>
              <a:t>Признать утратившими силу:</a:t>
            </a:r>
          </a:p>
          <a:p>
            <a:pPr marL="0" indent="0" algn="just">
              <a:buNone/>
            </a:pPr>
            <a:r>
              <a:rPr lang="ru-RU" dirty="0">
                <a:latin typeface="Arial" panose="020B0604020202020204" pitchFamily="34" charset="0"/>
                <a:cs typeface="Arial" panose="020B0604020202020204" pitchFamily="34" charset="0"/>
              </a:rPr>
              <a:t>1) части </a:t>
            </a:r>
            <a:r>
              <a:rPr lang="ru-RU" dirty="0" smtClean="0">
                <a:latin typeface="Arial" panose="020B0604020202020204" pitchFamily="34" charset="0"/>
                <a:cs typeface="Arial" panose="020B0604020202020204" pitchFamily="34" charset="0"/>
              </a:rPr>
              <a:t>3.19-1 </a:t>
            </a:r>
            <a:r>
              <a:rPr lang="ru-RU" dirty="0">
                <a:latin typeface="Arial" panose="020B0604020202020204" pitchFamily="34" charset="0"/>
                <a:cs typeface="Arial" panose="020B0604020202020204" pitchFamily="34" charset="0"/>
              </a:rPr>
              <a:t>и </a:t>
            </a:r>
            <a:r>
              <a:rPr lang="ru-RU" dirty="0" smtClean="0">
                <a:latin typeface="Arial" panose="020B0604020202020204" pitchFamily="34" charset="0"/>
                <a:cs typeface="Arial" panose="020B0604020202020204" pitchFamily="34" charset="0"/>
              </a:rPr>
              <a:t>3.20 </a:t>
            </a:r>
            <a:r>
              <a:rPr lang="ru-RU" dirty="0">
                <a:latin typeface="Arial" panose="020B0604020202020204" pitchFamily="34" charset="0"/>
                <a:cs typeface="Arial" panose="020B0604020202020204" pitchFamily="34" charset="0"/>
              </a:rPr>
              <a:t>статьи 2 Федерального закона от 3 ноября 2006 года № 174-ФЗ "Об автономных учреждениях</a:t>
            </a:r>
            <a:r>
              <a:rPr lang="ru-RU" dirty="0" smtClean="0">
                <a:latin typeface="Arial" panose="020B0604020202020204" pitchFamily="34" charset="0"/>
                <a:cs typeface="Arial" panose="020B0604020202020204" pitchFamily="34" charset="0"/>
              </a:rPr>
              <a:t>"; </a:t>
            </a:r>
            <a:endParaRPr lang="ru-RU" dirty="0">
              <a:latin typeface="Arial" panose="020B0604020202020204" pitchFamily="34" charset="0"/>
              <a:cs typeface="Arial" panose="020B0604020202020204" pitchFamily="34" charset="0"/>
            </a:endParaRPr>
          </a:p>
          <a:p>
            <a:pPr marL="0" indent="0" algn="just">
              <a:buNone/>
            </a:pPr>
            <a:endParaRPr lang="ru-RU" dirty="0">
              <a:latin typeface="Arial" panose="020B0604020202020204" pitchFamily="34" charset="0"/>
              <a:cs typeface="Arial" panose="020B0604020202020204" pitchFamily="34" charset="0"/>
            </a:endParaRPr>
          </a:p>
        </p:txBody>
      </p:sp>
      <p:sp>
        <p:nvSpPr>
          <p:cNvPr id="4" name="Прямоугольник 3"/>
          <p:cNvSpPr/>
          <p:nvPr/>
        </p:nvSpPr>
        <p:spPr>
          <a:xfrm>
            <a:off x="0" y="2708920"/>
            <a:ext cx="9144000" cy="3208571"/>
          </a:xfrm>
          <a:prstGeom prst="rect">
            <a:avLst/>
          </a:prstGeom>
          <a:solidFill>
            <a:schemeClr val="accent6">
              <a:lumMod val="20000"/>
              <a:lumOff val="80000"/>
            </a:schemeClr>
          </a:solidFill>
        </p:spPr>
        <p:txBody>
          <a:bodyPr wrap="square">
            <a:spAutoFit/>
          </a:bodyPr>
          <a:lstStyle/>
          <a:p>
            <a:pPr defTabSz="685800">
              <a:defRPr/>
            </a:pPr>
            <a:r>
              <a:rPr lang="ru-RU" sz="1350" b="1" kern="0" dirty="0">
                <a:solidFill>
                  <a:prstClr val="black"/>
                </a:solidFill>
                <a:latin typeface="Calibri" panose="020F0502020204030204"/>
              </a:rPr>
              <a:t>174-ФЗ ст.2</a:t>
            </a:r>
            <a:r>
              <a:rPr lang="ru-RU" sz="1350" kern="0" dirty="0">
                <a:solidFill>
                  <a:prstClr val="black"/>
                </a:solidFill>
                <a:latin typeface="Calibri" panose="020F0502020204030204"/>
              </a:rPr>
              <a:t> </a:t>
            </a:r>
          </a:p>
          <a:p>
            <a:pPr algn="just" defTabSz="685800">
              <a:defRPr/>
            </a:pPr>
            <a:r>
              <a:rPr lang="ru-RU" sz="1350" kern="0" dirty="0">
                <a:solidFill>
                  <a:prstClr val="black"/>
                </a:solidFill>
                <a:latin typeface="Calibri" panose="020F0502020204030204"/>
              </a:rPr>
              <a:t>ч. </a:t>
            </a:r>
            <a:r>
              <a:rPr lang="ru-RU" sz="1350" kern="0" dirty="0">
                <a:solidFill>
                  <a:prstClr val="black"/>
                </a:solidFill>
              </a:rPr>
              <a:t>3.19-1. Установить, что остатки средств федеральных автономных учреждений, автономных учреждений, созданных субъектами Российской Федерации, в бюджетах которых расчетная доля межбюджетных трансфертов из федерального бюджета (за исключением субвенций) в течение двух из трех последних отчетных финансовых лет не превышала 20 процентов объема собственных доходов консолидированного бюджета субъекта Российской Федерации, на казначейских счетах, открытых территориальным органам Федерального казначейства, финансовым органам указанных субъектов Российской Федерации в соответствии с законодательством Российской Федерации, на которых отражаются операции со средствами данных автономных учреждений, могут перечисляться с указанных казначейских счетов в соответствующий бюджет бюджетной системы Российской Федерации с их возвратом на казначейские счета, с которых они были ранее перечислены в соответствии с настоящей частью, в том числе в целях исполнения распоряжений о совершении казначейских платежей, представленных автономными учреждениями, указанными в настоящей части, в территориальные органы Федерального казначейства, финансовые органы указанных субъектов Российской Федерации в сроки, предусмотренные частью 3.21 настоящей статьи, в порядке, установленном соответственно Правительством Российской Федерации, высшим исполнительным органом государственной власти субъекта Российской Федерации с учетом общих требований, установленных Правительством Российской Федерации.</a:t>
            </a:r>
          </a:p>
        </p:txBody>
      </p:sp>
      <p:sp>
        <p:nvSpPr>
          <p:cNvPr id="6" name="Выноска со стрелкой вниз 5"/>
          <p:cNvSpPr/>
          <p:nvPr/>
        </p:nvSpPr>
        <p:spPr>
          <a:xfrm>
            <a:off x="4300078" y="77899"/>
            <a:ext cx="4843921" cy="573578"/>
          </a:xfrm>
          <a:prstGeom prst="downArrowCallout">
            <a:avLst/>
          </a:prstGeom>
          <a:solidFill>
            <a:srgbClr val="9BBB59">
              <a:lumMod val="20000"/>
              <a:lumOff val="80000"/>
            </a:srgbClr>
          </a:solidFill>
          <a:ln w="25400" cap="flat" cmpd="sng" algn="ctr">
            <a:solidFill>
              <a:srgbClr val="9BBB59">
                <a:lumMod val="20000"/>
                <a:lumOff val="80000"/>
              </a:srgbClr>
            </a:solidFill>
            <a:prstDash val="solid"/>
          </a:ln>
          <a:effectLst/>
        </p:spPr>
        <p:txBody>
          <a:bodyPr rtlCol="0" anchor="ctr"/>
          <a:lstStyle/>
          <a:p>
            <a:pPr algn="ctr" defTabSz="685800">
              <a:defRPr/>
            </a:pPr>
            <a:r>
              <a:rPr lang="ru-RU" sz="1350" b="1" kern="0" dirty="0" smtClean="0">
                <a:solidFill>
                  <a:srgbClr val="FF0000"/>
                </a:solidFill>
                <a:latin typeface="Calibri"/>
              </a:rPr>
              <a:t>Исключение норм об управлении остатками</a:t>
            </a:r>
            <a:endParaRPr lang="ru-RU" sz="1350" b="1" kern="0" dirty="0">
              <a:solidFill>
                <a:srgbClr val="FF0000"/>
              </a:solidFill>
              <a:latin typeface="Calibri"/>
            </a:endParaRPr>
          </a:p>
        </p:txBody>
      </p:sp>
      <p:cxnSp>
        <p:nvCxnSpPr>
          <p:cNvPr id="7" name="Прямая соединительная линия 6"/>
          <p:cNvCxnSpPr/>
          <p:nvPr/>
        </p:nvCxnSpPr>
        <p:spPr>
          <a:xfrm>
            <a:off x="35968" y="2780928"/>
            <a:ext cx="8856512" cy="3312368"/>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2240281"/>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0" y="116632"/>
            <a:ext cx="9144000" cy="5611793"/>
          </a:xfrm>
          <a:prstGeom prst="rect">
            <a:avLst/>
          </a:prstGeom>
        </p:spPr>
        <p:txBody>
          <a:bodyPr wrap="square">
            <a:spAutoFit/>
          </a:bodyPr>
          <a:lstStyle/>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42. Расчеты расходов на закупку товаров, работ, услуг должны соответствовать в части планируемых выплат:</a:t>
            </a:r>
          </a:p>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показателям плана-графика закупок товаров, работ, услуг для обеспечения государственных и муниципальных нужд, формируемого в соответствии с требованиями законодательства Российской Федерации о контрактной системе в сфере закупок товаров, работ, для обеспечения государственных и муниципальных нужд, в случае осуществления закупок в соответствии с Федеральным законом от 5 апреля 2013 г. N 44-ФЗ "О контрактной системе в сфере закупок товаров, работ, услуг для обеспечения государственных и муниципальных нужд</a:t>
            </a:r>
            <a:r>
              <a:rPr kumimoji="0" lang="ru-RU" sz="18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a:t>
            </a:r>
            <a:endPar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342900" algn="just" defTabSz="914400" rtl="0" eaLnBrk="1" fontAlgn="auto" latinLnBrk="0" hangingPunct="1">
              <a:lnSpc>
                <a:spcPct val="100000"/>
              </a:lnSpc>
              <a:spcBef>
                <a:spcPts val="1000"/>
              </a:spcBef>
              <a:spcAft>
                <a:spcPts val="0"/>
              </a:spcAft>
              <a:buClrTx/>
              <a:buSzTx/>
              <a:buFontTx/>
              <a:buNone/>
              <a:tabLst/>
              <a:defRPr/>
            </a:pPr>
            <a:r>
              <a:rPr kumimoji="0" lang="ru-RU" sz="18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показателям </a:t>
            </a:r>
            <a:r>
              <a:rPr kumimoji="0" lang="ru-RU" sz="18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плана закупок товаров, работ, услуг, формируемого в соответствии с законодательством Российской Федерации о закупках товаров, работ, услуг отдельными видами юридических лиц, в отношении закупок, подлежащих включению в указанный план закупок в соответствии с Федеральным законом от 18 июля 2011 г. N 223-ФЗ "О закупках товаров, работ, услуг отдельными видами юридических лиц</a:t>
            </a:r>
            <a:r>
              <a:rPr kumimoji="0" lang="ru-RU" sz="1800" b="0" i="0" u="none" strike="noStrike" kern="1200" cap="none" spc="0" normalizeH="0" baseline="0" noProof="0" dirty="0" smtClean="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ru-RU" sz="1800" b="1" i="0" u="none" strike="noStrike" kern="1200" cap="none" spc="0" normalizeH="0" baseline="0" noProof="0" dirty="0">
                <a:ln>
                  <a:noFill/>
                </a:ln>
                <a:solidFill>
                  <a:srgbClr val="1F497D">
                    <a:lumMod val="60000"/>
                    <a:lumOff val="40000"/>
                  </a:srgbClr>
                </a:solidFill>
                <a:effectLst/>
                <a:uLnTx/>
                <a:uFillTx/>
                <a:latin typeface="Arial" panose="020B0604020202020204" pitchFamily="34" charset="0"/>
                <a:ea typeface="Times New Roman" panose="02020603050405020304" pitchFamily="18" charset="0"/>
                <a:cs typeface="Arial" panose="020B0604020202020204" pitchFamily="34" charset="0"/>
              </a:rPr>
              <a:t>а также показателям закупок, которые согласно положениям пункта 4 Правил формирования плана закупки товаров (работ, услуг) и требований к форме такого плана, утвержденных постановлением Правительства Российской Федерации от </a:t>
            </a:r>
            <a:r>
              <a:rPr kumimoji="0" lang="ru-RU" sz="1800" b="1" i="0" u="none" strike="noStrike" kern="1200" cap="none" spc="0" normalizeH="0" baseline="0" noProof="0" dirty="0" smtClean="0">
                <a:ln>
                  <a:noFill/>
                </a:ln>
                <a:solidFill>
                  <a:srgbClr val="1F497D">
                    <a:lumMod val="60000"/>
                    <a:lumOff val="40000"/>
                  </a:srgbClr>
                </a:solidFill>
                <a:effectLst/>
                <a:uLnTx/>
                <a:uFillTx/>
                <a:latin typeface="Arial" panose="020B0604020202020204" pitchFamily="34" charset="0"/>
                <a:ea typeface="Times New Roman" panose="02020603050405020304" pitchFamily="18" charset="0"/>
                <a:cs typeface="Arial" panose="020B0604020202020204" pitchFamily="34" charset="0"/>
              </a:rPr>
              <a:t>17 </a:t>
            </a:r>
            <a:r>
              <a:rPr kumimoji="0" lang="ru-RU" sz="1800" b="1" i="0" u="none" strike="noStrike" kern="1200" cap="none" spc="0" normalizeH="0" baseline="0" noProof="0" dirty="0">
                <a:ln>
                  <a:noFill/>
                </a:ln>
                <a:solidFill>
                  <a:srgbClr val="1F497D">
                    <a:lumMod val="60000"/>
                    <a:lumOff val="40000"/>
                  </a:srgbClr>
                </a:solidFill>
                <a:effectLst/>
                <a:uLnTx/>
                <a:uFillTx/>
                <a:latin typeface="Arial" panose="020B0604020202020204" pitchFamily="34" charset="0"/>
                <a:ea typeface="Times New Roman" panose="02020603050405020304" pitchFamily="18" charset="0"/>
                <a:cs typeface="Arial" panose="020B0604020202020204" pitchFamily="34" charset="0"/>
              </a:rPr>
              <a:t>сентября 2012 г. № </a:t>
            </a:r>
            <a:r>
              <a:rPr kumimoji="0" lang="ru-RU" sz="1800" b="1" i="0" u="none" strike="noStrike" kern="1200" cap="none" spc="0" normalizeH="0" baseline="0" noProof="0" dirty="0" smtClean="0">
                <a:ln>
                  <a:noFill/>
                </a:ln>
                <a:solidFill>
                  <a:srgbClr val="1F497D">
                    <a:lumMod val="60000"/>
                    <a:lumOff val="40000"/>
                  </a:srgbClr>
                </a:solidFill>
                <a:effectLst/>
                <a:uLnTx/>
                <a:uFillTx/>
                <a:latin typeface="Arial" panose="020B0604020202020204" pitchFamily="34" charset="0"/>
                <a:ea typeface="Times New Roman" panose="02020603050405020304" pitchFamily="18" charset="0"/>
                <a:cs typeface="Arial" panose="020B0604020202020204" pitchFamily="34" charset="0"/>
              </a:rPr>
              <a:t>932, </a:t>
            </a:r>
            <a:r>
              <a:rPr kumimoji="0" lang="ru-RU" sz="1800" b="1" i="0" u="none" strike="noStrike" kern="1200" cap="none" spc="0" normalizeH="0" baseline="0" noProof="0" dirty="0">
                <a:ln>
                  <a:noFill/>
                </a:ln>
                <a:solidFill>
                  <a:srgbClr val="1F497D">
                    <a:lumMod val="60000"/>
                    <a:lumOff val="40000"/>
                  </a:srgbClr>
                </a:solidFill>
                <a:effectLst/>
                <a:uLnTx/>
                <a:uFillTx/>
                <a:latin typeface="Arial" panose="020B0604020202020204" pitchFamily="34" charset="0"/>
                <a:ea typeface="Times New Roman" panose="02020603050405020304" pitchFamily="18" charset="0"/>
                <a:cs typeface="Arial" panose="020B0604020202020204" pitchFamily="34" charset="0"/>
              </a:rPr>
              <a:t>не включаются в план закупок.</a:t>
            </a:r>
          </a:p>
        </p:txBody>
      </p:sp>
    </p:spTree>
    <p:extLst>
      <p:ext uri="{BB962C8B-B14F-4D97-AF65-F5344CB8AC3E}">
        <p14:creationId xmlns:p14="http://schemas.microsoft.com/office/powerpoint/2010/main" val="3455896253"/>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0" y="919120"/>
            <a:ext cx="9089967" cy="443129"/>
          </a:xfrm>
        </p:spPr>
        <p:txBody>
          <a:bodyPr>
            <a:normAutofit fontScale="90000"/>
          </a:bodyPr>
          <a:lstStyle/>
          <a:p>
            <a:r>
              <a:rPr lang="ru-RU" b="1" dirty="0" smtClean="0">
                <a:solidFill>
                  <a:srgbClr val="FF0000"/>
                </a:solidFill>
                <a:latin typeface="Arial" panose="020B0604020202020204" pitchFamily="34" charset="0"/>
                <a:cs typeface="Arial" panose="020B0604020202020204" pitchFamily="34" charset="0"/>
              </a:rPr>
              <a:t>Изменения в бюджетную классификацию</a:t>
            </a:r>
            <a:endParaRPr lang="ru-RU" b="1" dirty="0">
              <a:solidFill>
                <a:srgbClr val="FF0000"/>
              </a:solidFill>
              <a:latin typeface="Arial" panose="020B0604020202020204" pitchFamily="34" charset="0"/>
              <a:cs typeface="Arial" panose="020B0604020202020204" pitchFamily="34" charset="0"/>
            </a:endParaRPr>
          </a:p>
        </p:txBody>
      </p:sp>
      <p:pic>
        <p:nvPicPr>
          <p:cNvPr id="4" name="Рисунок 3"/>
          <p:cNvPicPr>
            <a:picLocks noChangeAspect="1"/>
          </p:cNvPicPr>
          <p:nvPr/>
        </p:nvPicPr>
        <p:blipFill rotWithShape="1">
          <a:blip r:embed="rId2"/>
          <a:srcRect l="7315" t="12482" r="5709" b="23263"/>
          <a:stretch/>
        </p:blipFill>
        <p:spPr>
          <a:xfrm>
            <a:off x="832312" y="1362248"/>
            <a:ext cx="7338060" cy="4121034"/>
          </a:xfrm>
          <a:prstGeom prst="rect">
            <a:avLst/>
          </a:prstGeom>
          <a:ln>
            <a:noFill/>
          </a:ln>
        </p:spPr>
      </p:pic>
      <p:sp>
        <p:nvSpPr>
          <p:cNvPr id="6" name="Овал 5"/>
          <p:cNvSpPr/>
          <p:nvPr/>
        </p:nvSpPr>
        <p:spPr>
          <a:xfrm>
            <a:off x="1539933" y="3316779"/>
            <a:ext cx="411480" cy="36160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ru-RU"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Овал 6"/>
          <p:cNvSpPr/>
          <p:nvPr/>
        </p:nvSpPr>
        <p:spPr>
          <a:xfrm>
            <a:off x="3485111" y="3705098"/>
            <a:ext cx="2263140" cy="61098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3000" b="1" i="0" u="none" strike="noStrike" kern="1200" cap="none" spc="0" normalizeH="0" baseline="0" noProof="0" dirty="0">
                <a:ln>
                  <a:noFill/>
                </a:ln>
                <a:solidFill>
                  <a:srgbClr val="FF0000"/>
                </a:solidFill>
                <a:effectLst/>
                <a:uLnTx/>
                <a:uFillTx/>
                <a:latin typeface="Calibri" panose="020F0502020204030204"/>
                <a:ea typeface="+mn-ea"/>
                <a:cs typeface="+mn-cs"/>
              </a:rPr>
              <a:t>85н/82н</a:t>
            </a:r>
          </a:p>
        </p:txBody>
      </p:sp>
      <p:sp>
        <p:nvSpPr>
          <p:cNvPr id="8" name="Прямоугольник 7"/>
          <p:cNvSpPr/>
          <p:nvPr/>
        </p:nvSpPr>
        <p:spPr>
          <a:xfrm>
            <a:off x="1496292" y="3705097"/>
            <a:ext cx="705860" cy="415498"/>
          </a:xfrm>
          <a:prstGeom prst="rect">
            <a:avLst/>
          </a:prstGeom>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ru-RU" sz="2100" b="1" i="0" u="none" strike="noStrike" kern="1200" cap="none" spc="0" normalizeH="0" baseline="0" noProof="0" dirty="0">
                <a:ln>
                  <a:noFill/>
                </a:ln>
                <a:solidFill>
                  <a:srgbClr val="FF0000"/>
                </a:solidFill>
                <a:effectLst/>
                <a:uLnTx/>
                <a:uFillTx/>
                <a:latin typeface="Calibri" panose="020F0502020204030204"/>
                <a:ea typeface="+mn-ea"/>
                <a:cs typeface="+mn-cs"/>
              </a:rPr>
              <a:t>40н</a:t>
            </a:r>
          </a:p>
        </p:txBody>
      </p:sp>
    </p:spTree>
    <p:extLst>
      <p:ext uri="{BB962C8B-B14F-4D97-AF65-F5344CB8AC3E}">
        <p14:creationId xmlns:p14="http://schemas.microsoft.com/office/powerpoint/2010/main" val="2974637606"/>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2466802" y="1128452"/>
            <a:ext cx="6677198" cy="810491"/>
          </a:xfrm>
        </p:spPr>
        <p:txBody>
          <a:bodyPr>
            <a:normAutofit/>
          </a:bodyPr>
          <a:lstStyle/>
          <a:p>
            <a:r>
              <a:rPr lang="ru-RU" b="1" dirty="0" smtClean="0">
                <a:solidFill>
                  <a:schemeClr val="accent6">
                    <a:lumMod val="75000"/>
                  </a:schemeClr>
                </a:solidFill>
              </a:rPr>
              <a:t>Догнали бюджетную классификацию</a:t>
            </a:r>
            <a:endParaRPr lang="ru-RU" b="1" dirty="0">
              <a:solidFill>
                <a:schemeClr val="accent6">
                  <a:lumMod val="75000"/>
                </a:schemeClr>
              </a:solidFill>
            </a:endParaRPr>
          </a:p>
        </p:txBody>
      </p:sp>
      <p:pic>
        <p:nvPicPr>
          <p:cNvPr id="5" name="Рисунок 4"/>
          <p:cNvPicPr>
            <a:picLocks noChangeAspect="1"/>
          </p:cNvPicPr>
          <p:nvPr/>
        </p:nvPicPr>
        <p:blipFill rotWithShape="1">
          <a:blip r:embed="rId2"/>
          <a:srcRect l="15947" t="11143" r="18816"/>
          <a:stretch/>
        </p:blipFill>
        <p:spPr>
          <a:xfrm>
            <a:off x="0" y="857250"/>
            <a:ext cx="2244437" cy="1652155"/>
          </a:xfrm>
          <a:prstGeom prst="rect">
            <a:avLst/>
          </a:prstGeom>
        </p:spPr>
      </p:pic>
      <p:pic>
        <p:nvPicPr>
          <p:cNvPr id="6" name="Рисунок 5"/>
          <p:cNvPicPr>
            <a:picLocks noChangeAspect="1"/>
          </p:cNvPicPr>
          <p:nvPr/>
        </p:nvPicPr>
        <p:blipFill>
          <a:blip r:embed="rId3"/>
          <a:stretch>
            <a:fillRect/>
          </a:stretch>
        </p:blipFill>
        <p:spPr>
          <a:xfrm>
            <a:off x="2989291" y="2390949"/>
            <a:ext cx="6086129" cy="3550574"/>
          </a:xfrm>
          <a:prstGeom prst="rect">
            <a:avLst/>
          </a:prstGeom>
        </p:spPr>
      </p:pic>
      <p:sp>
        <p:nvSpPr>
          <p:cNvPr id="7" name="Прямоугольник 6"/>
          <p:cNvSpPr/>
          <p:nvPr/>
        </p:nvSpPr>
        <p:spPr>
          <a:xfrm>
            <a:off x="7092280" y="4509120"/>
            <a:ext cx="1368152" cy="7920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1" i="0" u="none" strike="noStrike" kern="1200" cap="none" spc="0" normalizeH="0" baseline="0" noProof="0" dirty="0">
                <a:ln>
                  <a:noFill/>
                </a:ln>
                <a:solidFill>
                  <a:srgbClr val="FF0000"/>
                </a:solidFill>
                <a:effectLst/>
                <a:uLnTx/>
                <a:uFillTx/>
                <a:latin typeface="Calibri" panose="020F0502020204030204"/>
                <a:ea typeface="+mn-ea"/>
                <a:cs typeface="+mn-cs"/>
              </a:rPr>
              <a:t>КВР 880</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ru-RU" sz="1350" b="1" i="0" u="none" strike="noStrike" kern="1200" cap="none" spc="0" normalizeH="0" baseline="0" noProof="0" dirty="0">
                <a:ln>
                  <a:noFill/>
                </a:ln>
                <a:solidFill>
                  <a:srgbClr val="FF0000"/>
                </a:solidFill>
                <a:effectLst/>
                <a:uLnTx/>
                <a:uFillTx/>
                <a:latin typeface="Calibri" panose="020F0502020204030204"/>
                <a:ea typeface="+mn-ea"/>
                <a:cs typeface="+mn-cs"/>
              </a:rPr>
              <a:t>В ПФХД</a:t>
            </a:r>
          </a:p>
        </p:txBody>
      </p:sp>
    </p:spTree>
    <p:extLst>
      <p:ext uri="{BB962C8B-B14F-4D97-AF65-F5344CB8AC3E}">
        <p14:creationId xmlns:p14="http://schemas.microsoft.com/office/powerpoint/2010/main" val="3276511746"/>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1"/>
          <p:cNvSpPr txBox="1">
            <a:spLocks/>
          </p:cNvSpPr>
          <p:nvPr/>
        </p:nvSpPr>
        <p:spPr>
          <a:xfrm>
            <a:off x="395536" y="44624"/>
            <a:ext cx="8229600" cy="568549"/>
          </a:xfrm>
          <a:prstGeom prst="rect">
            <a:avLst/>
          </a:prstGeom>
        </p:spPr>
        <p:txBody>
          <a:bodyPr lIns="91230" tIns="45617" rIns="91230" bIns="45617">
            <a:noAutofit/>
          </a:bodyPr>
          <a:lstStyle>
            <a:lvl1pPr algn="ctr" defTabSz="1007577" rtl="0" eaLnBrk="1" latinLnBrk="0" hangingPunct="1">
              <a:spcBef>
                <a:spcPct val="0"/>
              </a:spcBef>
              <a:buNone/>
              <a:defRPr sz="4848" kern="1200">
                <a:solidFill>
                  <a:schemeClr val="tx1"/>
                </a:solidFill>
                <a:latin typeface="+mj-lt"/>
                <a:ea typeface="+mj-ea"/>
                <a:cs typeface="+mj-cs"/>
              </a:defRPr>
            </a:lvl1pPr>
          </a:lstStyle>
          <a:p>
            <a:pPr marL="0" marR="0" lvl="0" indent="0" algn="ctr" defTabSz="860607" rtl="0" eaLnBrk="1" fontAlgn="auto" latinLnBrk="0" hangingPunct="1">
              <a:lnSpc>
                <a:spcPct val="100000"/>
              </a:lnSpc>
              <a:spcBef>
                <a:spcPct val="0"/>
              </a:spcBef>
              <a:spcAft>
                <a:spcPts val="0"/>
              </a:spcAft>
              <a:buClrTx/>
              <a:buSzTx/>
              <a:buFontTx/>
              <a:buNone/>
              <a:tabLst/>
              <a:defRPr/>
            </a:pPr>
            <a:r>
              <a:rPr kumimoji="0" lang="ru-RU" sz="1800" b="1" i="0" u="none" strike="noStrike" kern="1200" cap="none" spc="0" normalizeH="0" baseline="0" noProof="0" dirty="0">
                <a:ln>
                  <a:noFill/>
                </a:ln>
                <a:solidFill>
                  <a:srgbClr val="004821"/>
                </a:solidFill>
                <a:effectLst/>
                <a:uLnTx/>
                <a:uFillTx/>
                <a:latin typeface="Arial" panose="020B0604020202020204" pitchFamily="34" charset="0"/>
                <a:ea typeface="+mj-ea"/>
                <a:cs typeface="Arial" panose="020B0604020202020204" pitchFamily="34" charset="0"/>
              </a:rPr>
              <a:t>Приказ Минфина России от 21.03.22 № 40н </a:t>
            </a:r>
            <a:br>
              <a:rPr kumimoji="0" lang="ru-RU" sz="1800" b="1" i="0" u="none" strike="noStrike" kern="1200" cap="none" spc="0" normalizeH="0" baseline="0" noProof="0" dirty="0">
                <a:ln>
                  <a:noFill/>
                </a:ln>
                <a:solidFill>
                  <a:srgbClr val="004821"/>
                </a:solidFill>
                <a:effectLst/>
                <a:uLnTx/>
                <a:uFillTx/>
                <a:latin typeface="Arial" panose="020B0604020202020204" pitchFamily="34" charset="0"/>
                <a:ea typeface="+mj-ea"/>
                <a:cs typeface="Arial" panose="020B0604020202020204" pitchFamily="34" charset="0"/>
              </a:rPr>
            </a:br>
            <a:r>
              <a:rPr kumimoji="0" lang="ru-RU" sz="1800" b="1" i="0" u="none" strike="noStrike" kern="1200" cap="none" spc="0" normalizeH="0" baseline="0" noProof="0" dirty="0">
                <a:ln>
                  <a:noFill/>
                </a:ln>
                <a:solidFill>
                  <a:srgbClr val="004821"/>
                </a:solidFill>
                <a:effectLst/>
                <a:uLnTx/>
                <a:uFillTx/>
                <a:latin typeface="Arial" panose="020B0604020202020204" pitchFamily="34" charset="0"/>
                <a:ea typeface="+mj-ea"/>
                <a:cs typeface="Arial" panose="020B0604020202020204" pitchFamily="34" charset="0"/>
              </a:rPr>
              <a:t>«О внесении изменений в Порядок формирования и применения кодов бюджетной классификации Российской Федерации, </a:t>
            </a:r>
            <a:br>
              <a:rPr kumimoji="0" lang="ru-RU" sz="1800" b="1" i="0" u="none" strike="noStrike" kern="1200" cap="none" spc="0" normalizeH="0" baseline="0" noProof="0" dirty="0">
                <a:ln>
                  <a:noFill/>
                </a:ln>
                <a:solidFill>
                  <a:srgbClr val="004821"/>
                </a:solidFill>
                <a:effectLst/>
                <a:uLnTx/>
                <a:uFillTx/>
                <a:latin typeface="Arial" panose="020B0604020202020204" pitchFamily="34" charset="0"/>
                <a:ea typeface="+mj-ea"/>
                <a:cs typeface="Arial" panose="020B0604020202020204" pitchFamily="34" charset="0"/>
              </a:rPr>
            </a:br>
            <a:r>
              <a:rPr kumimoji="0" lang="ru-RU" sz="1800" b="1" i="0" u="none" strike="noStrike" kern="1200" cap="none" spc="0" normalizeH="0" baseline="0" noProof="0" dirty="0">
                <a:ln>
                  <a:noFill/>
                </a:ln>
                <a:solidFill>
                  <a:srgbClr val="004821"/>
                </a:solidFill>
                <a:effectLst/>
                <a:uLnTx/>
                <a:uFillTx/>
                <a:latin typeface="Arial" panose="020B0604020202020204" pitchFamily="34" charset="0"/>
                <a:ea typeface="+mj-ea"/>
                <a:cs typeface="Arial" panose="020B0604020202020204" pitchFamily="34" charset="0"/>
              </a:rPr>
              <a:t>их структуру и принципы назначения, утвержденные приказом Министерства финансов Российской Федерации </a:t>
            </a:r>
            <a:br>
              <a:rPr kumimoji="0" lang="ru-RU" sz="1800" b="1" i="0" u="none" strike="noStrike" kern="1200" cap="none" spc="0" normalizeH="0" baseline="0" noProof="0" dirty="0">
                <a:ln>
                  <a:noFill/>
                </a:ln>
                <a:solidFill>
                  <a:srgbClr val="004821"/>
                </a:solidFill>
                <a:effectLst/>
                <a:uLnTx/>
                <a:uFillTx/>
                <a:latin typeface="Arial" panose="020B0604020202020204" pitchFamily="34" charset="0"/>
                <a:ea typeface="+mj-ea"/>
                <a:cs typeface="Arial" panose="020B0604020202020204" pitchFamily="34" charset="0"/>
              </a:rPr>
            </a:br>
            <a:r>
              <a:rPr kumimoji="0" lang="ru-RU" sz="1800" b="1" i="0" u="none" strike="noStrike" kern="1200" cap="none" spc="0" normalizeH="0" baseline="0" noProof="0" dirty="0">
                <a:ln>
                  <a:noFill/>
                </a:ln>
                <a:solidFill>
                  <a:srgbClr val="004821"/>
                </a:solidFill>
                <a:effectLst/>
                <a:uLnTx/>
                <a:uFillTx/>
                <a:latin typeface="Arial" panose="020B0604020202020204" pitchFamily="34" charset="0"/>
                <a:ea typeface="+mj-ea"/>
                <a:cs typeface="Arial" panose="020B0604020202020204" pitchFamily="34" charset="0"/>
              </a:rPr>
              <a:t>от 6 июня 2019 г. № 85н»</a:t>
            </a:r>
          </a:p>
        </p:txBody>
      </p:sp>
      <p:sp>
        <p:nvSpPr>
          <p:cNvPr id="5" name="Текст 2"/>
          <p:cNvSpPr txBox="1">
            <a:spLocks/>
          </p:cNvSpPr>
          <p:nvPr/>
        </p:nvSpPr>
        <p:spPr>
          <a:xfrm>
            <a:off x="202862" y="2337710"/>
            <a:ext cx="4202564" cy="441830"/>
          </a:xfrm>
          <a:prstGeom prst="rect">
            <a:avLst/>
          </a:prstGeom>
          <a:solidFill>
            <a:schemeClr val="accent3">
              <a:lumMod val="20000"/>
              <a:lumOff val="80000"/>
            </a:schemeClr>
          </a:solidFill>
        </p:spPr>
        <p:txBody>
          <a:bodyPr lIns="91230" tIns="45617" rIns="91230" bIns="45617">
            <a:normAutofit fontScale="85000" lnSpcReduction="20000"/>
          </a:bodyPr>
          <a:lstStyle>
            <a:lvl1pPr marL="377842" indent="-377842" algn="l" defTabSz="1007577" rtl="0" eaLnBrk="1" latinLnBrk="0" hangingPunct="1">
              <a:spcBef>
                <a:spcPct val="20000"/>
              </a:spcBef>
              <a:buFont typeface="Arial" panose="020B0604020202020204" pitchFamily="34" charset="0"/>
              <a:buChar char="•"/>
              <a:defRPr sz="3526" kern="1200">
                <a:solidFill>
                  <a:schemeClr val="tx1"/>
                </a:solidFill>
                <a:latin typeface="+mn-lt"/>
                <a:ea typeface="+mn-ea"/>
                <a:cs typeface="+mn-cs"/>
              </a:defRPr>
            </a:lvl1pPr>
            <a:lvl2pPr marL="818657" indent="-314868" algn="l" defTabSz="1007577" rtl="0" eaLnBrk="1" latinLnBrk="0" hangingPunct="1">
              <a:spcBef>
                <a:spcPct val="20000"/>
              </a:spcBef>
              <a:buFont typeface="Arial" panose="020B0604020202020204" pitchFamily="34" charset="0"/>
              <a:buChar char="–"/>
              <a:defRPr sz="3085" kern="1200">
                <a:solidFill>
                  <a:schemeClr val="tx1"/>
                </a:solidFill>
                <a:latin typeface="+mn-lt"/>
                <a:ea typeface="+mn-ea"/>
                <a:cs typeface="+mn-cs"/>
              </a:defRPr>
            </a:lvl2pPr>
            <a:lvl3pPr marL="1259472" indent="-251894" algn="l" defTabSz="1007577" rtl="0" eaLnBrk="1" latinLnBrk="0" hangingPunct="1">
              <a:spcBef>
                <a:spcPct val="20000"/>
              </a:spcBef>
              <a:buFont typeface="Arial" panose="020B0604020202020204" pitchFamily="34" charset="0"/>
              <a:buChar char="•"/>
              <a:defRPr sz="2645" kern="1200">
                <a:solidFill>
                  <a:schemeClr val="tx1"/>
                </a:solidFill>
                <a:latin typeface="+mn-lt"/>
                <a:ea typeface="+mn-ea"/>
                <a:cs typeface="+mn-cs"/>
              </a:defRPr>
            </a:lvl3pPr>
            <a:lvl4pPr marL="1763260"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4pPr>
            <a:lvl5pPr marL="2267049"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5pPr>
            <a:lvl6pPr marL="2770838"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6pPr>
            <a:lvl7pPr marL="3274626"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7pPr>
            <a:lvl8pPr marL="3778415"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8pPr>
            <a:lvl9pPr marL="4282204"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9pPr>
          </a:lstStyle>
          <a:p>
            <a:pPr marL="0" marR="0" lvl="0" indent="0" algn="ctr" defTabSz="860607"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860607"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ru-RU" sz="15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Предыдущая редакция</a:t>
            </a:r>
          </a:p>
        </p:txBody>
      </p:sp>
      <p:sp>
        <p:nvSpPr>
          <p:cNvPr id="6" name="Объект 3"/>
          <p:cNvSpPr txBox="1">
            <a:spLocks/>
          </p:cNvSpPr>
          <p:nvPr/>
        </p:nvSpPr>
        <p:spPr>
          <a:xfrm>
            <a:off x="202862" y="2779540"/>
            <a:ext cx="4202564" cy="3133740"/>
          </a:xfrm>
          <a:prstGeom prst="rect">
            <a:avLst/>
          </a:prstGeom>
          <a:ln w="12700">
            <a:solidFill>
              <a:schemeClr val="tx1"/>
            </a:solidFill>
          </a:ln>
        </p:spPr>
        <p:txBody>
          <a:bodyPr lIns="91230" tIns="45617" rIns="91230" bIns="45617">
            <a:noAutofit/>
          </a:bodyPr>
          <a:lstStyle>
            <a:lvl1pPr marL="377842" indent="-377842" algn="l" defTabSz="1007577" rtl="0" eaLnBrk="1" latinLnBrk="0" hangingPunct="1">
              <a:spcBef>
                <a:spcPct val="20000"/>
              </a:spcBef>
              <a:buFont typeface="Arial" panose="020B0604020202020204" pitchFamily="34" charset="0"/>
              <a:buChar char="•"/>
              <a:defRPr sz="3526" kern="1200">
                <a:solidFill>
                  <a:schemeClr val="tx1"/>
                </a:solidFill>
                <a:latin typeface="+mn-lt"/>
                <a:ea typeface="+mn-ea"/>
                <a:cs typeface="+mn-cs"/>
              </a:defRPr>
            </a:lvl1pPr>
            <a:lvl2pPr marL="818657" indent="-314868" algn="l" defTabSz="1007577" rtl="0" eaLnBrk="1" latinLnBrk="0" hangingPunct="1">
              <a:spcBef>
                <a:spcPct val="20000"/>
              </a:spcBef>
              <a:buFont typeface="Arial" panose="020B0604020202020204" pitchFamily="34" charset="0"/>
              <a:buChar char="–"/>
              <a:defRPr sz="3085" kern="1200">
                <a:solidFill>
                  <a:schemeClr val="tx1"/>
                </a:solidFill>
                <a:latin typeface="+mn-lt"/>
                <a:ea typeface="+mn-ea"/>
                <a:cs typeface="+mn-cs"/>
              </a:defRPr>
            </a:lvl2pPr>
            <a:lvl3pPr marL="1259472" indent="-251894" algn="l" defTabSz="1007577" rtl="0" eaLnBrk="1" latinLnBrk="0" hangingPunct="1">
              <a:spcBef>
                <a:spcPct val="20000"/>
              </a:spcBef>
              <a:buFont typeface="Arial" panose="020B0604020202020204" pitchFamily="34" charset="0"/>
              <a:buChar char="•"/>
              <a:defRPr sz="2645" kern="1200">
                <a:solidFill>
                  <a:schemeClr val="tx1"/>
                </a:solidFill>
                <a:latin typeface="+mn-lt"/>
                <a:ea typeface="+mn-ea"/>
                <a:cs typeface="+mn-cs"/>
              </a:defRPr>
            </a:lvl3pPr>
            <a:lvl4pPr marL="1763260"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4pPr>
            <a:lvl5pPr marL="2267049"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5pPr>
            <a:lvl6pPr marL="2770838"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6pPr>
            <a:lvl7pPr marL="3274626"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7pPr>
            <a:lvl8pPr marL="3778415"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8pPr>
            <a:lvl9pPr marL="4282204"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9pPr>
          </a:lstStyle>
          <a:p>
            <a:pPr marL="0" marR="0" lvl="0" indent="322863" algn="just" defTabSz="860607" rtl="0" eaLnBrk="1" fontAlgn="auto" latinLnBrk="0" hangingPunct="1">
              <a:lnSpc>
                <a:spcPct val="100000"/>
              </a:lnSpc>
              <a:spcBef>
                <a:spcPts val="943"/>
              </a:spcBef>
              <a:spcAft>
                <a:spcPts val="0"/>
              </a:spcAft>
              <a:buClrTx/>
              <a:buSzTx/>
              <a:buFont typeface="Arial" panose="020B0604020202020204" pitchFamily="34" charset="0"/>
              <a:buNone/>
              <a:tabLst/>
              <a:defRPr/>
            </a:pPr>
            <a:r>
              <a:rPr kumimoji="0" lang="ru-RU"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48.8.8. По подгруппе «880 Специальные расходы» отражаются расходы бюджетов бюджетной системы Российской Федерации, предусмотренные на реализацию отдельных мероприятий, распределение которых по соответствующим группам, подгруппам и элементам не представляется возможным в силу специфики соответствующих расходных обязательств (в том числе по компенсации расходов, понесенных организациями и гражданами Российской Федерации в связи с реализацией Федерального закона от 28 марта 1998 года № 53-ФЗ «О воинской обязанности и военной службе».</a:t>
            </a:r>
          </a:p>
          <a:p>
            <a:pPr marL="0" marR="0" lvl="0" indent="322863" algn="just" defTabSz="860607" rtl="0" eaLnBrk="1" fontAlgn="auto" latinLnBrk="0" hangingPunct="1">
              <a:lnSpc>
                <a:spcPct val="100000"/>
              </a:lnSpc>
              <a:spcBef>
                <a:spcPts val="943"/>
              </a:spcBef>
              <a:spcAft>
                <a:spcPts val="0"/>
              </a:spcAft>
              <a:buClrTx/>
              <a:buSzTx/>
              <a:buFont typeface="Arial" panose="020B0604020202020204" pitchFamily="34" charset="0"/>
              <a:buNone/>
              <a:tabLst/>
              <a:defRPr/>
            </a:pPr>
            <a:r>
              <a:rPr kumimoji="0" lang="ru-RU" sz="1200" b="0" i="0" u="none" strike="noStrike" kern="1200" cap="none" spc="0" normalizeH="0" baseline="0" noProof="0" dirty="0">
                <a:ln>
                  <a:noFill/>
                </a:ln>
                <a:solidFill>
                  <a:srgbClr val="4F81BD">
                    <a:lumMod val="75000"/>
                  </a:srgbClr>
                </a:solidFill>
                <a:effectLst/>
                <a:uLnTx/>
                <a:uFillTx/>
                <a:latin typeface="Arial" panose="020B0604020202020204" pitchFamily="34" charset="0"/>
                <a:ea typeface="+mn-ea"/>
                <a:cs typeface="Arial" panose="020B0604020202020204" pitchFamily="34" charset="0"/>
              </a:rPr>
              <a:t>Для отражения расходов государственных (муниципальных) бюджетных и автономных учреждений данная подгруппа видов расходов не применяется.</a:t>
            </a:r>
          </a:p>
        </p:txBody>
      </p:sp>
      <p:sp>
        <p:nvSpPr>
          <p:cNvPr id="7" name="Текст 4"/>
          <p:cNvSpPr txBox="1">
            <a:spLocks/>
          </p:cNvSpPr>
          <p:nvPr/>
        </p:nvSpPr>
        <p:spPr>
          <a:xfrm>
            <a:off x="4562249" y="1948694"/>
            <a:ext cx="4381404" cy="441833"/>
          </a:xfrm>
          <a:prstGeom prst="rect">
            <a:avLst/>
          </a:prstGeom>
          <a:solidFill>
            <a:schemeClr val="accent3">
              <a:lumMod val="20000"/>
              <a:lumOff val="80000"/>
            </a:schemeClr>
          </a:solidFill>
        </p:spPr>
        <p:txBody>
          <a:bodyPr lIns="91230" tIns="45617" rIns="91230" bIns="45617">
            <a:normAutofit fontScale="85000" lnSpcReduction="20000"/>
          </a:bodyPr>
          <a:lstStyle>
            <a:lvl1pPr marL="377842" indent="-377842" algn="l" defTabSz="1007577" rtl="0" eaLnBrk="1" latinLnBrk="0" hangingPunct="1">
              <a:spcBef>
                <a:spcPct val="20000"/>
              </a:spcBef>
              <a:buFont typeface="Arial" panose="020B0604020202020204" pitchFamily="34" charset="0"/>
              <a:buChar char="•"/>
              <a:defRPr sz="3526" kern="1200">
                <a:solidFill>
                  <a:schemeClr val="tx1"/>
                </a:solidFill>
                <a:latin typeface="+mn-lt"/>
                <a:ea typeface="+mn-ea"/>
                <a:cs typeface="+mn-cs"/>
              </a:defRPr>
            </a:lvl1pPr>
            <a:lvl2pPr marL="818657" indent="-314868" algn="l" defTabSz="1007577" rtl="0" eaLnBrk="1" latinLnBrk="0" hangingPunct="1">
              <a:spcBef>
                <a:spcPct val="20000"/>
              </a:spcBef>
              <a:buFont typeface="Arial" panose="020B0604020202020204" pitchFamily="34" charset="0"/>
              <a:buChar char="–"/>
              <a:defRPr sz="3085" kern="1200">
                <a:solidFill>
                  <a:schemeClr val="tx1"/>
                </a:solidFill>
                <a:latin typeface="+mn-lt"/>
                <a:ea typeface="+mn-ea"/>
                <a:cs typeface="+mn-cs"/>
              </a:defRPr>
            </a:lvl2pPr>
            <a:lvl3pPr marL="1259472" indent="-251894" algn="l" defTabSz="1007577" rtl="0" eaLnBrk="1" latinLnBrk="0" hangingPunct="1">
              <a:spcBef>
                <a:spcPct val="20000"/>
              </a:spcBef>
              <a:buFont typeface="Arial" panose="020B0604020202020204" pitchFamily="34" charset="0"/>
              <a:buChar char="•"/>
              <a:defRPr sz="2645" kern="1200">
                <a:solidFill>
                  <a:schemeClr val="tx1"/>
                </a:solidFill>
                <a:latin typeface="+mn-lt"/>
                <a:ea typeface="+mn-ea"/>
                <a:cs typeface="+mn-cs"/>
              </a:defRPr>
            </a:lvl3pPr>
            <a:lvl4pPr marL="1763260"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4pPr>
            <a:lvl5pPr marL="2267049"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5pPr>
            <a:lvl6pPr marL="2770838"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6pPr>
            <a:lvl7pPr marL="3274626"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7pPr>
            <a:lvl8pPr marL="3778415"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8pPr>
            <a:lvl9pPr marL="4282204"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9pPr>
          </a:lstStyle>
          <a:p>
            <a:pPr marL="0" marR="0" lvl="0" indent="0" algn="ctr" defTabSz="860607"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860607"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ru-RU" sz="15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Редакция с учетом изменений 40н</a:t>
            </a:r>
          </a:p>
        </p:txBody>
      </p:sp>
      <p:sp>
        <p:nvSpPr>
          <p:cNvPr id="8" name="Объект 5"/>
          <p:cNvSpPr txBox="1">
            <a:spLocks/>
          </p:cNvSpPr>
          <p:nvPr/>
        </p:nvSpPr>
        <p:spPr>
          <a:xfrm>
            <a:off x="4562249" y="2390527"/>
            <a:ext cx="4381404" cy="3522752"/>
          </a:xfrm>
          <a:prstGeom prst="rect">
            <a:avLst/>
          </a:prstGeom>
          <a:ln w="12700">
            <a:solidFill>
              <a:schemeClr val="tx1"/>
            </a:solidFill>
          </a:ln>
        </p:spPr>
        <p:txBody>
          <a:bodyPr lIns="91230" tIns="45617" rIns="91230" bIns="45617">
            <a:noAutofit/>
          </a:bodyPr>
          <a:lstStyle>
            <a:lvl1pPr marL="377842" indent="-377842" algn="l" defTabSz="1007577" rtl="0" eaLnBrk="1" latinLnBrk="0" hangingPunct="1">
              <a:spcBef>
                <a:spcPct val="20000"/>
              </a:spcBef>
              <a:buFont typeface="Arial" panose="020B0604020202020204" pitchFamily="34" charset="0"/>
              <a:buChar char="•"/>
              <a:defRPr sz="3526" kern="1200">
                <a:solidFill>
                  <a:schemeClr val="tx1"/>
                </a:solidFill>
                <a:latin typeface="+mn-lt"/>
                <a:ea typeface="+mn-ea"/>
                <a:cs typeface="+mn-cs"/>
              </a:defRPr>
            </a:lvl1pPr>
            <a:lvl2pPr marL="818657" indent="-314868" algn="l" defTabSz="1007577" rtl="0" eaLnBrk="1" latinLnBrk="0" hangingPunct="1">
              <a:spcBef>
                <a:spcPct val="20000"/>
              </a:spcBef>
              <a:buFont typeface="Arial" panose="020B0604020202020204" pitchFamily="34" charset="0"/>
              <a:buChar char="–"/>
              <a:defRPr sz="3085" kern="1200">
                <a:solidFill>
                  <a:schemeClr val="tx1"/>
                </a:solidFill>
                <a:latin typeface="+mn-lt"/>
                <a:ea typeface="+mn-ea"/>
                <a:cs typeface="+mn-cs"/>
              </a:defRPr>
            </a:lvl2pPr>
            <a:lvl3pPr marL="1259472" indent="-251894" algn="l" defTabSz="1007577" rtl="0" eaLnBrk="1" latinLnBrk="0" hangingPunct="1">
              <a:spcBef>
                <a:spcPct val="20000"/>
              </a:spcBef>
              <a:buFont typeface="Arial" panose="020B0604020202020204" pitchFamily="34" charset="0"/>
              <a:buChar char="•"/>
              <a:defRPr sz="2645" kern="1200">
                <a:solidFill>
                  <a:schemeClr val="tx1"/>
                </a:solidFill>
                <a:latin typeface="+mn-lt"/>
                <a:ea typeface="+mn-ea"/>
                <a:cs typeface="+mn-cs"/>
              </a:defRPr>
            </a:lvl3pPr>
            <a:lvl4pPr marL="1763260"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4pPr>
            <a:lvl5pPr marL="2267049"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5pPr>
            <a:lvl6pPr marL="2770838"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6pPr>
            <a:lvl7pPr marL="3274626"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7pPr>
            <a:lvl8pPr marL="3778415"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8pPr>
            <a:lvl9pPr marL="4282204"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9pPr>
          </a:lstStyle>
          <a:p>
            <a:pPr marL="0" marR="0" lvl="0" indent="322863" algn="just" defTabSz="860607" rtl="0" eaLnBrk="1" fontAlgn="auto" latinLnBrk="0" hangingPunct="1">
              <a:lnSpc>
                <a:spcPct val="100000"/>
              </a:lnSpc>
              <a:spcBef>
                <a:spcPts val="943"/>
              </a:spcBef>
              <a:spcAft>
                <a:spcPts val="0"/>
              </a:spcAft>
              <a:buClrTx/>
              <a:buSzTx/>
              <a:buFont typeface="Arial" panose="020B0604020202020204" pitchFamily="34" charset="0"/>
              <a:buNone/>
              <a:tabLst/>
              <a:defRPr/>
            </a:pPr>
            <a:r>
              <a:rPr kumimoji="0" lang="ru-RU"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48.8.8. По подгруппе «880 Специальные расходы» отражаются расходы бюджетов бюджетной системы Российской Федерации, предусмотренные на реализацию отдельных мероприятий, распределение которых по соответствующим группам, подгруппам и элементам не представляется возможным в силу специфики соответствующих расходных обязательств (в том числе по компенсации расходов, понесенных организациями и гражданами Российской Федерации в связи с реализацией Федерального закона от 28 марта 1998 года № 53-ФЗ «О воинской обязанности и военной службе».</a:t>
            </a:r>
          </a:p>
          <a:p>
            <a:pPr marL="0" marR="0" lvl="0" indent="322863" algn="just" defTabSz="860607" rtl="0" eaLnBrk="1" fontAlgn="auto" latinLnBrk="0" hangingPunct="1">
              <a:lnSpc>
                <a:spcPct val="100000"/>
              </a:lnSpc>
              <a:spcBef>
                <a:spcPts val="943"/>
              </a:spcBef>
              <a:spcAft>
                <a:spcPts val="0"/>
              </a:spcAft>
              <a:buClrTx/>
              <a:buSzTx/>
              <a:buFont typeface="Arial" panose="020B0604020202020204" pitchFamily="34" charset="0"/>
              <a:buNone/>
              <a:tabLst/>
              <a:defRPr/>
            </a:pPr>
            <a:r>
              <a:rPr kumimoji="0" lang="ru-RU" sz="1200" b="0" i="0" u="none" strike="sng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Для отражения расходов государственных (муниципальных) бюджетных и автономных учреждений данная подгруппа видов расходов не применяется.</a:t>
            </a:r>
          </a:p>
        </p:txBody>
      </p:sp>
      <p:sp>
        <p:nvSpPr>
          <p:cNvPr id="2" name="Стрелка вниз 1"/>
          <p:cNvSpPr/>
          <p:nvPr/>
        </p:nvSpPr>
        <p:spPr>
          <a:xfrm>
            <a:off x="4319158" y="6018206"/>
            <a:ext cx="474813" cy="493182"/>
          </a:xfrm>
          <a:prstGeom prst="downArrow">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230" tIns="45617" rIns="91230" bIns="45617" rtlCol="0" anchor="ctr"/>
          <a:lstStyle/>
          <a:p>
            <a:pPr marL="0" marR="0" lvl="0" indent="0" algn="ctr" defTabSz="781018" rtl="0" eaLnBrk="1" fontAlgn="auto" latinLnBrk="0" hangingPunct="1">
              <a:lnSpc>
                <a:spcPct val="100000"/>
              </a:lnSpc>
              <a:spcBef>
                <a:spcPts val="0"/>
              </a:spcBef>
              <a:spcAft>
                <a:spcPts val="0"/>
              </a:spcAft>
              <a:buClrTx/>
              <a:buSzTx/>
              <a:buFontTx/>
              <a:buNone/>
              <a:tabLst/>
              <a:defRPr/>
            </a:pPr>
            <a:endParaRPr kumimoji="0" lang="ru-RU" sz="1600" b="0" i="0" u="none" strike="noStrike" kern="1200" cap="none" spc="0" normalizeH="0" baseline="0" noProof="0">
              <a:ln>
                <a:solidFill>
                  <a:srgbClr val="92D050"/>
                </a:solid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54471083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259134" y="1949458"/>
            <a:ext cx="8592247" cy="1892121"/>
          </a:xfrm>
          <a:prstGeom prst="rect">
            <a:avLst/>
          </a:prstGeom>
          <a:noFill/>
        </p:spPr>
        <p:txBody>
          <a:bodyPr wrap="square" lIns="75501" tIns="37751" rIns="75501" bIns="37751" rtlCol="0">
            <a:spAutoFit/>
          </a:bodyPr>
          <a:lstStyle/>
          <a:p>
            <a:pPr marL="0" marR="0" lvl="0" indent="0" algn="ctr" defTabSz="831944" rtl="0" eaLnBrk="1" fontAlgn="auto" latinLnBrk="0" hangingPunct="1">
              <a:lnSpc>
                <a:spcPct val="100000"/>
              </a:lnSpc>
              <a:spcBef>
                <a:spcPts val="0"/>
              </a:spcBef>
              <a:spcAft>
                <a:spcPts val="0"/>
              </a:spcAft>
              <a:buClrTx/>
              <a:buSzTx/>
              <a:buFontTx/>
              <a:buNone/>
              <a:tabLst/>
              <a:defRPr/>
            </a:pPr>
            <a:r>
              <a:rPr kumimoji="0" lang="ru-RU" sz="2100" b="1" i="0" u="none" strike="noStrike" kern="1200" cap="none" spc="0" normalizeH="0" baseline="0" noProof="0" dirty="0">
                <a:ln>
                  <a:noFill/>
                </a:ln>
                <a:solidFill>
                  <a:srgbClr val="00602B"/>
                </a:solidFill>
                <a:effectLst/>
                <a:uLnTx/>
                <a:uFillTx/>
                <a:latin typeface="Arial" panose="020B0604020202020204" pitchFamily="34" charset="0"/>
                <a:ea typeface="+mn-ea"/>
                <a:cs typeface="Arial" panose="020B0604020202020204" pitchFamily="34" charset="0"/>
              </a:rPr>
              <a:t>Уточнение отдельных положений </a:t>
            </a:r>
          </a:p>
          <a:p>
            <a:pPr marL="0" marR="0" lvl="0" indent="0" algn="ctr" defTabSz="831944" rtl="0" eaLnBrk="1" fontAlgn="auto" latinLnBrk="0" hangingPunct="1">
              <a:lnSpc>
                <a:spcPct val="100000"/>
              </a:lnSpc>
              <a:spcBef>
                <a:spcPts val="0"/>
              </a:spcBef>
              <a:spcAft>
                <a:spcPts val="0"/>
              </a:spcAft>
              <a:buClrTx/>
              <a:buSzTx/>
              <a:buFontTx/>
              <a:buNone/>
              <a:tabLst/>
              <a:defRPr/>
            </a:pPr>
            <a:r>
              <a:rPr kumimoji="0" lang="ru-RU" sz="2100" b="1" i="0" u="none" strike="noStrike" kern="1200" cap="none" spc="0" normalizeH="0" baseline="0" noProof="0" dirty="0">
                <a:ln>
                  <a:noFill/>
                </a:ln>
                <a:solidFill>
                  <a:srgbClr val="00602B"/>
                </a:solidFill>
                <a:effectLst/>
                <a:uLnTx/>
                <a:uFillTx/>
                <a:latin typeface="Arial" panose="020B0604020202020204" pitchFamily="34" charset="0"/>
                <a:ea typeface="+mn-ea"/>
                <a:cs typeface="Arial" panose="020B0604020202020204" pitchFamily="34" charset="0"/>
              </a:rPr>
              <a:t>Требований к составлению и утверждению плана финансово-хозяйственной деятельности государственного (муниципального) учреждения </a:t>
            </a:r>
            <a:r>
              <a:rPr kumimoji="0" lang="ru-RU" sz="1700" b="1" i="1" u="none" strike="noStrike" kern="1200" cap="none" spc="0" normalizeH="0" baseline="0" noProof="0" dirty="0">
                <a:ln>
                  <a:noFill/>
                </a:ln>
                <a:solidFill>
                  <a:srgbClr val="00602B"/>
                </a:solidFill>
                <a:effectLst/>
                <a:uLnTx/>
                <a:uFillTx/>
                <a:latin typeface="Arial" panose="020B0604020202020204" pitchFamily="34" charset="0"/>
                <a:ea typeface="+mn-ea"/>
                <a:cs typeface="Arial" panose="020B0604020202020204" pitchFamily="34" charset="0"/>
              </a:rPr>
              <a:t>(в Приказ МФ РФ от 31.08.2018 № 186н)</a:t>
            </a:r>
          </a:p>
          <a:p>
            <a:pPr marL="0" marR="0" lvl="0" indent="0" algn="ctr" defTabSz="831944" rtl="0" eaLnBrk="1" fontAlgn="auto" latinLnBrk="0" hangingPunct="1">
              <a:lnSpc>
                <a:spcPct val="100000"/>
              </a:lnSpc>
              <a:spcBef>
                <a:spcPts val="0"/>
              </a:spcBef>
              <a:spcAft>
                <a:spcPts val="0"/>
              </a:spcAft>
              <a:buClrTx/>
              <a:buSzTx/>
              <a:buFontTx/>
              <a:buNone/>
              <a:tabLst/>
              <a:defRPr/>
            </a:pPr>
            <a:endParaRPr kumimoji="0" lang="ru-RU" sz="1700" b="1" i="1" u="none" strike="noStrike" kern="1200" cap="none" spc="0" normalizeH="0" baseline="0" noProof="0" dirty="0">
              <a:ln>
                <a:noFill/>
              </a:ln>
              <a:solidFill>
                <a:srgbClr val="00602B"/>
              </a:solidFill>
              <a:effectLst/>
              <a:uLnTx/>
              <a:uFillTx/>
              <a:latin typeface="Arial" panose="020B0604020202020204" pitchFamily="34" charset="0"/>
              <a:ea typeface="+mn-ea"/>
              <a:cs typeface="Arial" panose="020B0604020202020204" pitchFamily="34" charset="0"/>
            </a:endParaRPr>
          </a:p>
          <a:p>
            <a:pPr marL="0" marR="0" lvl="0" indent="0" algn="ctr" defTabSz="831944" rtl="0" eaLnBrk="1" fontAlgn="auto" latinLnBrk="0" hangingPunct="1">
              <a:lnSpc>
                <a:spcPct val="100000"/>
              </a:lnSpc>
              <a:spcBef>
                <a:spcPts val="0"/>
              </a:spcBef>
              <a:spcAft>
                <a:spcPts val="0"/>
              </a:spcAft>
              <a:buClrTx/>
              <a:buSzTx/>
              <a:buFontTx/>
              <a:buNone/>
              <a:tabLst/>
              <a:defRPr/>
            </a:pPr>
            <a:r>
              <a:rPr kumimoji="0" lang="ru-RU" sz="1700" b="1" i="1" u="none" strike="noStrike" kern="1200" cap="none" spc="0" normalizeH="0" baseline="0" noProof="0" dirty="0">
                <a:ln>
                  <a:noFill/>
                </a:ln>
                <a:solidFill>
                  <a:srgbClr val="00602B"/>
                </a:solidFill>
                <a:effectLst/>
                <a:uLnTx/>
                <a:uFillTx/>
                <a:latin typeface="Arial" panose="020B0604020202020204" pitchFamily="34" charset="0"/>
                <a:ea typeface="+mn-ea"/>
                <a:cs typeface="Arial" panose="020B0604020202020204" pitchFamily="34" charset="0"/>
              </a:rPr>
              <a:t>Приказ Минфина России от 25.08.2022 № </a:t>
            </a:r>
            <a:r>
              <a:rPr kumimoji="0" lang="ru-RU" sz="1700" b="1" i="1" u="none" strike="noStrike" kern="1200" cap="none" spc="0" normalizeH="0" baseline="0" noProof="0" dirty="0" smtClean="0">
                <a:ln>
                  <a:noFill/>
                </a:ln>
                <a:solidFill>
                  <a:srgbClr val="00602B"/>
                </a:solidFill>
                <a:effectLst/>
                <a:uLnTx/>
                <a:uFillTx/>
                <a:latin typeface="Arial" panose="020B0604020202020204" pitchFamily="34" charset="0"/>
                <a:ea typeface="+mn-ea"/>
                <a:cs typeface="Arial" panose="020B0604020202020204" pitchFamily="34" charset="0"/>
              </a:rPr>
              <a:t>128н</a:t>
            </a:r>
            <a:endParaRPr kumimoji="0" lang="ru-RU" sz="1700" b="1" i="1" u="none" strike="noStrike" kern="1200" cap="none" spc="0" normalizeH="0" baseline="0" noProof="0" dirty="0">
              <a:ln>
                <a:noFill/>
              </a:ln>
              <a:solidFill>
                <a:srgbClr val="00602B"/>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84372525"/>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Объект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3362" y="199505"/>
            <a:ext cx="4688020" cy="6464144"/>
          </a:xfrm>
          <a:prstGeom prst="rect">
            <a:avLst/>
          </a:prstGeom>
        </p:spPr>
      </p:pic>
      <p:pic>
        <p:nvPicPr>
          <p:cNvPr id="4" name="Объект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48109" y="654852"/>
            <a:ext cx="4495891" cy="6008798"/>
          </a:xfrm>
          <a:prstGeom prst="rect">
            <a:avLst/>
          </a:prstGeom>
        </p:spPr>
      </p:pic>
      <p:sp>
        <p:nvSpPr>
          <p:cNvPr id="2" name="Выноска со стрелкой вниз 1"/>
          <p:cNvSpPr/>
          <p:nvPr/>
        </p:nvSpPr>
        <p:spPr>
          <a:xfrm>
            <a:off x="3441472" y="108065"/>
            <a:ext cx="2585259" cy="864524"/>
          </a:xfrm>
          <a:prstGeom prst="downArrowCallout">
            <a:avLst/>
          </a:prstGeom>
          <a:solidFill>
            <a:schemeClr val="accent3">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230" tIns="45617" rIns="91230" bIns="45617" rtlCol="0" anchor="ctr"/>
          <a:lstStyle/>
          <a:p>
            <a:pPr marL="0" marR="0" lvl="0" indent="0" algn="ctr" defTabSz="456044"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Зарегистрирован </a:t>
            </a:r>
            <a:r>
              <a:rPr kumimoji="0" lang="ru-RU" sz="1800" b="0" i="0" u="none" strike="noStrike" kern="1200" cap="none" spc="0" normalizeH="0" baseline="0" noProof="0" dirty="0">
                <a:ln>
                  <a:noFill/>
                </a:ln>
                <a:solidFill>
                  <a:srgbClr val="FF0000"/>
                </a:solidFill>
                <a:effectLst/>
                <a:uLnTx/>
                <a:uFillTx/>
                <a:latin typeface="Calibri"/>
                <a:ea typeface="+mn-ea"/>
                <a:cs typeface="+mn-cs"/>
              </a:rPr>
              <a:t>в </a:t>
            </a:r>
            <a:r>
              <a:rPr kumimoji="0" lang="ru-RU" sz="1800" b="0" i="0" u="none" strike="noStrike" kern="1200" cap="none" spc="0" normalizeH="0" baseline="0" noProof="0" dirty="0" smtClean="0">
                <a:ln>
                  <a:noFill/>
                </a:ln>
                <a:solidFill>
                  <a:srgbClr val="FF0000"/>
                </a:solidFill>
                <a:effectLst/>
                <a:uLnTx/>
                <a:uFillTx/>
                <a:latin typeface="Calibri"/>
                <a:ea typeface="+mn-ea"/>
                <a:cs typeface="+mn-cs"/>
              </a:rPr>
              <a:t>Минюсте 21.09.2022</a:t>
            </a:r>
            <a:endParaRPr kumimoji="0" lang="ru-RU" sz="1800" b="0" i="0" u="none" strike="noStrike" kern="1200" cap="none" spc="0" normalizeH="0" baseline="0" noProof="0" dirty="0">
              <a:ln>
                <a:noFill/>
              </a:ln>
              <a:solidFill>
                <a:srgbClr val="FF0000"/>
              </a:solidFill>
              <a:effectLst/>
              <a:uLnTx/>
              <a:uFillTx/>
              <a:latin typeface="Calibri"/>
              <a:ea typeface="+mn-ea"/>
              <a:cs typeface="+mn-cs"/>
            </a:endParaRPr>
          </a:p>
        </p:txBody>
      </p:sp>
    </p:spTree>
    <p:extLst>
      <p:ext uri="{BB962C8B-B14F-4D97-AF65-F5344CB8AC3E}">
        <p14:creationId xmlns:p14="http://schemas.microsoft.com/office/powerpoint/2010/main" val="3029193903"/>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Текст 10"/>
          <p:cNvSpPr txBox="1">
            <a:spLocks/>
          </p:cNvSpPr>
          <p:nvPr/>
        </p:nvSpPr>
        <p:spPr>
          <a:xfrm>
            <a:off x="579180" y="2182876"/>
            <a:ext cx="4040188" cy="823466"/>
          </a:xfrm>
          <a:prstGeom prst="rect">
            <a:avLst/>
          </a:prstGeom>
        </p:spPr>
        <p:txBody>
          <a:bodyPr lIns="91230" tIns="45617" rIns="91230" bIns="45617">
            <a:noAutofit/>
          </a:bodyPr>
          <a:lstStyle>
            <a:lvl1pPr marL="377842" indent="-377842" algn="l" defTabSz="1007577" rtl="0" eaLnBrk="1" latinLnBrk="0" hangingPunct="1">
              <a:spcBef>
                <a:spcPct val="20000"/>
              </a:spcBef>
              <a:buFont typeface="Arial" panose="020B0604020202020204" pitchFamily="34" charset="0"/>
              <a:buChar char="•"/>
              <a:defRPr sz="3526" kern="1200">
                <a:solidFill>
                  <a:schemeClr val="tx1"/>
                </a:solidFill>
                <a:latin typeface="+mn-lt"/>
                <a:ea typeface="+mn-ea"/>
                <a:cs typeface="+mn-cs"/>
              </a:defRPr>
            </a:lvl1pPr>
            <a:lvl2pPr marL="818657" indent="-314868" algn="l" defTabSz="1007577" rtl="0" eaLnBrk="1" latinLnBrk="0" hangingPunct="1">
              <a:spcBef>
                <a:spcPct val="20000"/>
              </a:spcBef>
              <a:buFont typeface="Arial" panose="020B0604020202020204" pitchFamily="34" charset="0"/>
              <a:buChar char="–"/>
              <a:defRPr sz="3085" kern="1200">
                <a:solidFill>
                  <a:schemeClr val="tx1"/>
                </a:solidFill>
                <a:latin typeface="+mn-lt"/>
                <a:ea typeface="+mn-ea"/>
                <a:cs typeface="+mn-cs"/>
              </a:defRPr>
            </a:lvl2pPr>
            <a:lvl3pPr marL="1259472" indent="-251894" algn="l" defTabSz="1007577" rtl="0" eaLnBrk="1" latinLnBrk="0" hangingPunct="1">
              <a:spcBef>
                <a:spcPct val="20000"/>
              </a:spcBef>
              <a:buFont typeface="Arial" panose="020B0604020202020204" pitchFamily="34" charset="0"/>
              <a:buChar char="•"/>
              <a:defRPr sz="2645" kern="1200">
                <a:solidFill>
                  <a:schemeClr val="tx1"/>
                </a:solidFill>
                <a:latin typeface="+mn-lt"/>
                <a:ea typeface="+mn-ea"/>
                <a:cs typeface="+mn-cs"/>
              </a:defRPr>
            </a:lvl3pPr>
            <a:lvl4pPr marL="1763260"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4pPr>
            <a:lvl5pPr marL="2267049"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5pPr>
            <a:lvl6pPr marL="2770838"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6pPr>
            <a:lvl7pPr marL="3274626"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7pPr>
            <a:lvl8pPr marL="3778415"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8pPr>
            <a:lvl9pPr marL="4282204"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9pPr>
          </a:lstStyle>
          <a:p>
            <a:pPr marL="0" marR="0" lvl="0" indent="0" algn="ctr" defTabSz="860607"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860607" rtl="0" eaLnBrk="1" fontAlgn="auto" latinLnBrk="0" hangingPunct="1">
              <a:lnSpc>
                <a:spcPct val="134000"/>
              </a:lnSpc>
              <a:spcBef>
                <a:spcPct val="20000"/>
              </a:spcBef>
              <a:spcAft>
                <a:spcPts val="0"/>
              </a:spcAft>
              <a:buClrTx/>
              <a:buSzTx/>
              <a:buFont typeface="Arial" panose="020B0604020202020204" pitchFamily="34" charset="0"/>
              <a:buNone/>
              <a:tabLst/>
              <a:defRPr/>
            </a:pPr>
            <a:r>
              <a:rPr kumimoji="0" lang="ru-RU" sz="1400" b="1" i="0"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Дополнить строкой </a:t>
            </a:r>
            <a:br>
              <a:rPr kumimoji="0" lang="ru-RU" sz="1400" b="1" i="0"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ru-RU" sz="1400" b="1" i="0"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следующего содержания:</a:t>
            </a:r>
          </a:p>
        </p:txBody>
      </p:sp>
      <p:graphicFrame>
        <p:nvGraphicFramePr>
          <p:cNvPr id="4" name="Объект 15"/>
          <p:cNvGraphicFramePr>
            <a:graphicFrameLocks/>
          </p:cNvGraphicFramePr>
          <p:nvPr>
            <p:extLst/>
          </p:nvPr>
        </p:nvGraphicFramePr>
        <p:xfrm>
          <a:off x="318309" y="3367352"/>
          <a:ext cx="4852209" cy="924716"/>
        </p:xfrm>
        <a:graphic>
          <a:graphicData uri="http://schemas.openxmlformats.org/drawingml/2006/table">
            <a:tbl>
              <a:tblPr firstRow="1" firstCol="1" bandRow="1"/>
              <a:tblGrid>
                <a:gridCol w="1614549">
                  <a:extLst>
                    <a:ext uri="{9D8B030D-6E8A-4147-A177-3AD203B41FA5}">
                      <a16:colId xmlns:a16="http://schemas.microsoft.com/office/drawing/2014/main" val="1848144427"/>
                    </a:ext>
                  </a:extLst>
                </a:gridCol>
                <a:gridCol w="810132">
                  <a:extLst>
                    <a:ext uri="{9D8B030D-6E8A-4147-A177-3AD203B41FA5}">
                      <a16:colId xmlns:a16="http://schemas.microsoft.com/office/drawing/2014/main" val="2364401972"/>
                    </a:ext>
                  </a:extLst>
                </a:gridCol>
                <a:gridCol w="507289">
                  <a:extLst>
                    <a:ext uri="{9D8B030D-6E8A-4147-A177-3AD203B41FA5}">
                      <a16:colId xmlns:a16="http://schemas.microsoft.com/office/drawing/2014/main" val="583791580"/>
                    </a:ext>
                  </a:extLst>
                </a:gridCol>
                <a:gridCol w="301887">
                  <a:extLst>
                    <a:ext uri="{9D8B030D-6E8A-4147-A177-3AD203B41FA5}">
                      <a16:colId xmlns:a16="http://schemas.microsoft.com/office/drawing/2014/main" val="671111992"/>
                    </a:ext>
                  </a:extLst>
                </a:gridCol>
                <a:gridCol w="404588">
                  <a:extLst>
                    <a:ext uri="{9D8B030D-6E8A-4147-A177-3AD203B41FA5}">
                      <a16:colId xmlns:a16="http://schemas.microsoft.com/office/drawing/2014/main" val="3230037572"/>
                    </a:ext>
                  </a:extLst>
                </a:gridCol>
                <a:gridCol w="404588">
                  <a:extLst>
                    <a:ext uri="{9D8B030D-6E8A-4147-A177-3AD203B41FA5}">
                      <a16:colId xmlns:a16="http://schemas.microsoft.com/office/drawing/2014/main" val="1661113602"/>
                    </a:ext>
                  </a:extLst>
                </a:gridCol>
                <a:gridCol w="404588">
                  <a:extLst>
                    <a:ext uri="{9D8B030D-6E8A-4147-A177-3AD203B41FA5}">
                      <a16:colId xmlns:a16="http://schemas.microsoft.com/office/drawing/2014/main" val="715856648"/>
                    </a:ext>
                  </a:extLst>
                </a:gridCol>
                <a:gridCol w="404588">
                  <a:extLst>
                    <a:ext uri="{9D8B030D-6E8A-4147-A177-3AD203B41FA5}">
                      <a16:colId xmlns:a16="http://schemas.microsoft.com/office/drawing/2014/main" val="2401999246"/>
                    </a:ext>
                  </a:extLst>
                </a:gridCol>
              </a:tblGrid>
              <a:tr h="924716">
                <a:tc>
                  <a:txBody>
                    <a:bodyPr/>
                    <a:lstStyle/>
                    <a:p>
                      <a:pPr algn="just">
                        <a:lnSpc>
                          <a:spcPct val="115000"/>
                        </a:lnSpc>
                        <a:spcAft>
                          <a:spcPts val="0"/>
                        </a:spcAft>
                        <a:tabLst>
                          <a:tab pos="2969895" algn="ctr"/>
                          <a:tab pos="5940425" algn="r"/>
                        </a:tabLst>
                      </a:pPr>
                      <a:r>
                        <a:rPr lang="ru-RU" sz="1400" b="1" dirty="0">
                          <a:effectLst/>
                          <a:latin typeface="Arial" panose="020B0604020202020204" pitchFamily="34" charset="0"/>
                          <a:ea typeface="Times New Roman" panose="02020603050405020304" pitchFamily="18" charset="0"/>
                          <a:cs typeface="Arial" panose="020B0604020202020204" pitchFamily="34" charset="0"/>
                        </a:rPr>
                        <a:t>Специальные расходы </a:t>
                      </a:r>
                    </a:p>
                  </a:txBody>
                  <a:tcPr marL="58713" marR="587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2969895" algn="ctr"/>
                          <a:tab pos="5940425" algn="r"/>
                        </a:tabLst>
                      </a:pPr>
                      <a:r>
                        <a:rPr lang="ru-RU" sz="1400" b="1" dirty="0">
                          <a:effectLst/>
                          <a:latin typeface="Arial" panose="020B0604020202020204" pitchFamily="34" charset="0"/>
                          <a:ea typeface="Times New Roman" panose="02020603050405020304" pitchFamily="18" charset="0"/>
                          <a:cs typeface="Arial" panose="020B0604020202020204" pitchFamily="34" charset="0"/>
                        </a:rPr>
                        <a:t>2800</a:t>
                      </a:r>
                    </a:p>
                  </a:txBody>
                  <a:tcPr marL="58713" marR="587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2969895" algn="ctr"/>
                          <a:tab pos="5940425" algn="r"/>
                        </a:tabLst>
                      </a:pPr>
                      <a:r>
                        <a:rPr lang="ru-RU" sz="1400" b="1" dirty="0">
                          <a:effectLst/>
                          <a:latin typeface="Arial" panose="020B0604020202020204" pitchFamily="34" charset="0"/>
                          <a:ea typeface="Times New Roman" panose="02020603050405020304" pitchFamily="18" charset="0"/>
                          <a:cs typeface="Arial" panose="020B0604020202020204" pitchFamily="34" charset="0"/>
                        </a:rPr>
                        <a:t>880</a:t>
                      </a:r>
                    </a:p>
                  </a:txBody>
                  <a:tcPr marL="58713" marR="587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tabLst>
                          <a:tab pos="2969895" algn="ctr"/>
                          <a:tab pos="5940425" algn="r"/>
                        </a:tabLst>
                      </a:pPr>
                      <a:r>
                        <a:rPr lang="ru-RU" sz="1400" b="1" dirty="0">
                          <a:effectLst/>
                          <a:latin typeface="Arial" panose="020B0604020202020204" pitchFamily="34" charset="0"/>
                          <a:ea typeface="Times New Roman" panose="02020603050405020304" pitchFamily="18" charset="0"/>
                          <a:cs typeface="Arial" panose="020B0604020202020204" pitchFamily="34" charset="0"/>
                        </a:rPr>
                        <a:t> </a:t>
                      </a:r>
                    </a:p>
                  </a:txBody>
                  <a:tcPr marL="58713" marR="587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tabLst>
                          <a:tab pos="2969895" algn="ctr"/>
                          <a:tab pos="5940425" algn="r"/>
                        </a:tabLst>
                      </a:pPr>
                      <a:r>
                        <a:rPr lang="ru-RU" sz="1400" b="1" dirty="0">
                          <a:effectLst/>
                          <a:latin typeface="Arial" panose="020B0604020202020204" pitchFamily="34" charset="0"/>
                          <a:ea typeface="Times New Roman" panose="02020603050405020304" pitchFamily="18" charset="0"/>
                          <a:cs typeface="Arial" panose="020B0604020202020204" pitchFamily="34" charset="0"/>
                        </a:rPr>
                        <a:t> </a:t>
                      </a:r>
                    </a:p>
                  </a:txBody>
                  <a:tcPr marL="58713" marR="587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tabLst>
                          <a:tab pos="2969895" algn="ctr"/>
                          <a:tab pos="5940425" algn="r"/>
                        </a:tabLst>
                      </a:pPr>
                      <a:r>
                        <a:rPr lang="ru-RU" sz="1400" b="1" dirty="0">
                          <a:effectLst/>
                          <a:latin typeface="Arial" panose="020B0604020202020204" pitchFamily="34" charset="0"/>
                          <a:ea typeface="Times New Roman" panose="02020603050405020304" pitchFamily="18" charset="0"/>
                          <a:cs typeface="Arial" panose="020B0604020202020204" pitchFamily="34" charset="0"/>
                        </a:rPr>
                        <a:t> </a:t>
                      </a:r>
                    </a:p>
                  </a:txBody>
                  <a:tcPr marL="58713" marR="587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tabLst>
                          <a:tab pos="2969895" algn="ctr"/>
                          <a:tab pos="5940425" algn="r"/>
                        </a:tabLst>
                      </a:pPr>
                      <a:r>
                        <a:rPr lang="ru-RU" sz="1400" b="1" dirty="0">
                          <a:effectLst/>
                          <a:latin typeface="Arial" panose="020B0604020202020204" pitchFamily="34" charset="0"/>
                          <a:ea typeface="Times New Roman" panose="02020603050405020304" pitchFamily="18" charset="0"/>
                          <a:cs typeface="Arial" panose="020B0604020202020204" pitchFamily="34" charset="0"/>
                        </a:rPr>
                        <a:t> </a:t>
                      </a:r>
                    </a:p>
                  </a:txBody>
                  <a:tcPr marL="58713" marR="587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tabLst>
                          <a:tab pos="2969895" algn="ctr"/>
                          <a:tab pos="5940425" algn="r"/>
                        </a:tabLst>
                      </a:pPr>
                      <a:r>
                        <a:rPr lang="ru-RU" sz="1400" b="1" dirty="0">
                          <a:effectLst/>
                          <a:latin typeface="Arial" panose="020B0604020202020204" pitchFamily="34" charset="0"/>
                          <a:ea typeface="Times New Roman" panose="02020603050405020304" pitchFamily="18" charset="0"/>
                          <a:cs typeface="Arial" panose="020B0604020202020204" pitchFamily="34" charset="0"/>
                        </a:rPr>
                        <a:t> </a:t>
                      </a:r>
                    </a:p>
                  </a:txBody>
                  <a:tcPr marL="58713" marR="5871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97808996"/>
                  </a:ext>
                </a:extLst>
              </a:tr>
            </a:tbl>
          </a:graphicData>
        </a:graphic>
      </p:graphicFrame>
      <p:sp>
        <p:nvSpPr>
          <p:cNvPr id="5" name="Текст 12"/>
          <p:cNvSpPr txBox="1">
            <a:spLocks/>
          </p:cNvSpPr>
          <p:nvPr/>
        </p:nvSpPr>
        <p:spPr>
          <a:xfrm>
            <a:off x="4645854" y="2182897"/>
            <a:ext cx="4041775" cy="603501"/>
          </a:xfrm>
          <a:prstGeom prst="rect">
            <a:avLst/>
          </a:prstGeom>
        </p:spPr>
        <p:txBody>
          <a:bodyPr lIns="91230" tIns="45617" rIns="91230" bIns="45617">
            <a:normAutofit/>
          </a:bodyPr>
          <a:lstStyle>
            <a:lvl1pPr marL="377842" indent="-377842" algn="l" defTabSz="1007577" rtl="0" eaLnBrk="1" latinLnBrk="0" hangingPunct="1">
              <a:spcBef>
                <a:spcPct val="20000"/>
              </a:spcBef>
              <a:buFont typeface="Arial" panose="020B0604020202020204" pitchFamily="34" charset="0"/>
              <a:buChar char="•"/>
              <a:defRPr sz="3526" kern="1200">
                <a:solidFill>
                  <a:schemeClr val="tx1"/>
                </a:solidFill>
                <a:latin typeface="+mn-lt"/>
                <a:ea typeface="+mn-ea"/>
                <a:cs typeface="+mn-cs"/>
              </a:defRPr>
            </a:lvl1pPr>
            <a:lvl2pPr marL="818657" indent="-314868" algn="l" defTabSz="1007577" rtl="0" eaLnBrk="1" latinLnBrk="0" hangingPunct="1">
              <a:spcBef>
                <a:spcPct val="20000"/>
              </a:spcBef>
              <a:buFont typeface="Arial" panose="020B0604020202020204" pitchFamily="34" charset="0"/>
              <a:buChar char="–"/>
              <a:defRPr sz="3085" kern="1200">
                <a:solidFill>
                  <a:schemeClr val="tx1"/>
                </a:solidFill>
                <a:latin typeface="+mn-lt"/>
                <a:ea typeface="+mn-ea"/>
                <a:cs typeface="+mn-cs"/>
              </a:defRPr>
            </a:lvl2pPr>
            <a:lvl3pPr marL="1259472" indent="-251894" algn="l" defTabSz="1007577" rtl="0" eaLnBrk="1" latinLnBrk="0" hangingPunct="1">
              <a:spcBef>
                <a:spcPct val="20000"/>
              </a:spcBef>
              <a:buFont typeface="Arial" panose="020B0604020202020204" pitchFamily="34" charset="0"/>
              <a:buChar char="•"/>
              <a:defRPr sz="2645" kern="1200">
                <a:solidFill>
                  <a:schemeClr val="tx1"/>
                </a:solidFill>
                <a:latin typeface="+mn-lt"/>
                <a:ea typeface="+mn-ea"/>
                <a:cs typeface="+mn-cs"/>
              </a:defRPr>
            </a:lvl3pPr>
            <a:lvl4pPr marL="1763260"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4pPr>
            <a:lvl5pPr marL="2267049"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5pPr>
            <a:lvl6pPr marL="2770838"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6pPr>
            <a:lvl7pPr marL="3274626"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7pPr>
            <a:lvl8pPr marL="3778415"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8pPr>
            <a:lvl9pPr marL="4282204"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9pPr>
          </a:lstStyle>
          <a:p>
            <a:pPr marL="0" marR="0" lvl="0" indent="0" algn="ctr" defTabSz="860607"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0" lang="ru-RU"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 name="Объект 13"/>
          <p:cNvSpPr txBox="1">
            <a:spLocks/>
          </p:cNvSpPr>
          <p:nvPr/>
        </p:nvSpPr>
        <p:spPr>
          <a:xfrm>
            <a:off x="5311792" y="2666358"/>
            <a:ext cx="3690911" cy="2986317"/>
          </a:xfrm>
          <a:prstGeom prst="rect">
            <a:avLst/>
          </a:prstGeom>
          <a:solidFill>
            <a:schemeClr val="accent3">
              <a:lumMod val="20000"/>
              <a:lumOff val="80000"/>
            </a:schemeClr>
          </a:solidFill>
          <a:ln w="19050">
            <a:solidFill>
              <a:schemeClr val="tx1"/>
            </a:solidFill>
          </a:ln>
        </p:spPr>
        <p:txBody>
          <a:bodyPr lIns="91230" tIns="45617" rIns="91230" bIns="45617">
            <a:noAutofit/>
          </a:bodyPr>
          <a:lstStyle>
            <a:lvl1pPr marL="377842" indent="-377842" algn="l" defTabSz="1007577" rtl="0" eaLnBrk="1" latinLnBrk="0" hangingPunct="1">
              <a:spcBef>
                <a:spcPct val="20000"/>
              </a:spcBef>
              <a:buFont typeface="Arial" panose="020B0604020202020204" pitchFamily="34" charset="0"/>
              <a:buChar char="•"/>
              <a:defRPr sz="3526" kern="1200">
                <a:solidFill>
                  <a:schemeClr val="tx1"/>
                </a:solidFill>
                <a:latin typeface="+mn-lt"/>
                <a:ea typeface="+mn-ea"/>
                <a:cs typeface="+mn-cs"/>
              </a:defRPr>
            </a:lvl1pPr>
            <a:lvl2pPr marL="818657" indent="-314868" algn="l" defTabSz="1007577" rtl="0" eaLnBrk="1" latinLnBrk="0" hangingPunct="1">
              <a:spcBef>
                <a:spcPct val="20000"/>
              </a:spcBef>
              <a:buFont typeface="Arial" panose="020B0604020202020204" pitchFamily="34" charset="0"/>
              <a:buChar char="–"/>
              <a:defRPr sz="3085" kern="1200">
                <a:solidFill>
                  <a:schemeClr val="tx1"/>
                </a:solidFill>
                <a:latin typeface="+mn-lt"/>
                <a:ea typeface="+mn-ea"/>
                <a:cs typeface="+mn-cs"/>
              </a:defRPr>
            </a:lvl2pPr>
            <a:lvl3pPr marL="1259472" indent="-251894" algn="l" defTabSz="1007577" rtl="0" eaLnBrk="1" latinLnBrk="0" hangingPunct="1">
              <a:spcBef>
                <a:spcPct val="20000"/>
              </a:spcBef>
              <a:buFont typeface="Arial" panose="020B0604020202020204" pitchFamily="34" charset="0"/>
              <a:buChar char="•"/>
              <a:defRPr sz="2645" kern="1200">
                <a:solidFill>
                  <a:schemeClr val="tx1"/>
                </a:solidFill>
                <a:latin typeface="+mn-lt"/>
                <a:ea typeface="+mn-ea"/>
                <a:cs typeface="+mn-cs"/>
              </a:defRPr>
            </a:lvl3pPr>
            <a:lvl4pPr marL="1763260"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4pPr>
            <a:lvl5pPr marL="2267049"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5pPr>
            <a:lvl6pPr marL="2770838"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6pPr>
            <a:lvl7pPr marL="3274626"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7pPr>
            <a:lvl8pPr marL="3778415"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8pPr>
            <a:lvl9pPr marL="4282204" indent="-251894" algn="l" defTabSz="1007577" rtl="0" eaLnBrk="1" latinLnBrk="0" hangingPunct="1">
              <a:spcBef>
                <a:spcPct val="20000"/>
              </a:spcBef>
              <a:buFont typeface="Arial" panose="020B0604020202020204" pitchFamily="34" charset="0"/>
              <a:buChar char="•"/>
              <a:defRPr sz="2204" kern="1200">
                <a:solidFill>
                  <a:schemeClr val="tx1"/>
                </a:solidFill>
                <a:latin typeface="+mn-lt"/>
                <a:ea typeface="+mn-ea"/>
                <a:cs typeface="+mn-cs"/>
              </a:defRPr>
            </a:lvl9pPr>
          </a:lstStyle>
          <a:p>
            <a:pPr marL="0" marR="0" lvl="0" indent="322863" algn="just" defTabSz="860607" rtl="0" eaLnBrk="1" fontAlgn="auto" latinLnBrk="0" hangingPunct="1">
              <a:lnSpc>
                <a:spcPct val="100000"/>
              </a:lnSpc>
              <a:spcBef>
                <a:spcPts val="943"/>
              </a:spcBef>
              <a:spcAft>
                <a:spcPts val="0"/>
              </a:spcAft>
              <a:buClrTx/>
              <a:buSzTx/>
              <a:buFont typeface="Arial" panose="020B0604020202020204" pitchFamily="34" charset="0"/>
              <a:buNone/>
              <a:tabLst/>
              <a:defRPr/>
            </a:pPr>
            <a:r>
              <a:rPr kumimoji="0" lang="ru-RU"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Дополнение устанавливает возможность отражения расходов государственных (муниципальных) учреждений, предусмотренных </a:t>
            </a:r>
            <a:br>
              <a:rPr kumimoji="0" lang="ru-RU"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ru-RU"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на реализацию отдельных мероприятий, распределение которых по иным показателям в силу специфики данных мероприятий </a:t>
            </a:r>
            <a:br>
              <a:rPr kumimoji="0" lang="ru-RU"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ru-RU"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не представляется возможным.</a:t>
            </a:r>
          </a:p>
        </p:txBody>
      </p:sp>
      <p:sp>
        <p:nvSpPr>
          <p:cNvPr id="7" name="Выноска со стрелкой вниз 6"/>
          <p:cNvSpPr/>
          <p:nvPr/>
        </p:nvSpPr>
        <p:spPr>
          <a:xfrm>
            <a:off x="2561477" y="608781"/>
            <a:ext cx="3871821" cy="1468555"/>
          </a:xfrm>
          <a:prstGeom prst="downArrowCallout">
            <a:avLst/>
          </a:prstGeom>
          <a:solidFill>
            <a:srgbClr val="EBF1DE"/>
          </a:solidFill>
          <a:ln>
            <a:solidFill>
              <a:srgbClr val="D7E4BD"/>
            </a:solidFill>
          </a:ln>
        </p:spPr>
        <p:style>
          <a:lnRef idx="2">
            <a:schemeClr val="accent1">
              <a:shade val="50000"/>
            </a:schemeClr>
          </a:lnRef>
          <a:fillRef idx="1">
            <a:schemeClr val="accent1"/>
          </a:fillRef>
          <a:effectRef idx="0">
            <a:schemeClr val="accent1"/>
          </a:effectRef>
          <a:fontRef idx="minor">
            <a:schemeClr val="lt1"/>
          </a:fontRef>
        </p:style>
        <p:txBody>
          <a:bodyPr lIns="91230" tIns="45617" rIns="91230" bIns="45617" rtlCol="0" anchor="ctr"/>
          <a:lstStyle/>
          <a:p>
            <a:pPr marL="0" marR="0" lvl="0" indent="0" algn="ctr" defTabSz="860607" rtl="0" eaLnBrk="1" fontAlgn="auto" latinLnBrk="0" hangingPunct="1">
              <a:lnSpc>
                <a:spcPct val="100000"/>
              </a:lnSpc>
              <a:spcBef>
                <a:spcPts val="0"/>
              </a:spcBef>
              <a:spcAft>
                <a:spcPts val="0"/>
              </a:spcAft>
              <a:buClrTx/>
              <a:buSzTx/>
              <a:buFontTx/>
              <a:buNone/>
              <a:tabLst/>
              <a:defRPr/>
            </a:pPr>
            <a:r>
              <a:rPr kumimoji="0" lang="ru-RU" sz="17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Новая строка в табличной форме Плана в 186н</a:t>
            </a:r>
          </a:p>
        </p:txBody>
      </p:sp>
    </p:spTree>
    <p:extLst>
      <p:ext uri="{BB962C8B-B14F-4D97-AF65-F5344CB8AC3E}">
        <p14:creationId xmlns:p14="http://schemas.microsoft.com/office/powerpoint/2010/main" val="4083985636"/>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Таблица 7"/>
          <p:cNvGraphicFramePr>
            <a:graphicFrameLocks noGrp="1"/>
          </p:cNvGraphicFramePr>
          <p:nvPr>
            <p:extLst/>
          </p:nvPr>
        </p:nvGraphicFramePr>
        <p:xfrm>
          <a:off x="-2" y="194374"/>
          <a:ext cx="9144000" cy="6484577"/>
        </p:xfrm>
        <a:graphic>
          <a:graphicData uri="http://schemas.openxmlformats.org/drawingml/2006/table">
            <a:tbl>
              <a:tblPr/>
              <a:tblGrid>
                <a:gridCol w="4475490">
                  <a:extLst>
                    <a:ext uri="{9D8B030D-6E8A-4147-A177-3AD203B41FA5}">
                      <a16:colId xmlns:a16="http://schemas.microsoft.com/office/drawing/2014/main" val="300884075"/>
                    </a:ext>
                  </a:extLst>
                </a:gridCol>
                <a:gridCol w="434280">
                  <a:extLst>
                    <a:ext uri="{9D8B030D-6E8A-4147-A177-3AD203B41FA5}">
                      <a16:colId xmlns:a16="http://schemas.microsoft.com/office/drawing/2014/main" val="153293568"/>
                    </a:ext>
                  </a:extLst>
                </a:gridCol>
                <a:gridCol w="705705">
                  <a:extLst>
                    <a:ext uri="{9D8B030D-6E8A-4147-A177-3AD203B41FA5}">
                      <a16:colId xmlns:a16="http://schemas.microsoft.com/office/drawing/2014/main" val="1932515172"/>
                    </a:ext>
                  </a:extLst>
                </a:gridCol>
                <a:gridCol w="705705">
                  <a:extLst>
                    <a:ext uri="{9D8B030D-6E8A-4147-A177-3AD203B41FA5}">
                      <a16:colId xmlns:a16="http://schemas.microsoft.com/office/drawing/2014/main" val="3997610826"/>
                    </a:ext>
                  </a:extLst>
                </a:gridCol>
                <a:gridCol w="325711">
                  <a:extLst>
                    <a:ext uri="{9D8B030D-6E8A-4147-A177-3AD203B41FA5}">
                      <a16:colId xmlns:a16="http://schemas.microsoft.com/office/drawing/2014/main" val="1492543740"/>
                    </a:ext>
                  </a:extLst>
                </a:gridCol>
                <a:gridCol w="162854">
                  <a:extLst>
                    <a:ext uri="{9D8B030D-6E8A-4147-A177-3AD203B41FA5}">
                      <a16:colId xmlns:a16="http://schemas.microsoft.com/office/drawing/2014/main" val="3891585399"/>
                    </a:ext>
                  </a:extLst>
                </a:gridCol>
                <a:gridCol w="217140">
                  <a:extLst>
                    <a:ext uri="{9D8B030D-6E8A-4147-A177-3AD203B41FA5}">
                      <a16:colId xmlns:a16="http://schemas.microsoft.com/office/drawing/2014/main" val="4075880375"/>
                    </a:ext>
                  </a:extLst>
                </a:gridCol>
                <a:gridCol w="325711">
                  <a:extLst>
                    <a:ext uri="{9D8B030D-6E8A-4147-A177-3AD203B41FA5}">
                      <a16:colId xmlns:a16="http://schemas.microsoft.com/office/drawing/2014/main" val="4152830267"/>
                    </a:ext>
                  </a:extLst>
                </a:gridCol>
                <a:gridCol w="162854">
                  <a:extLst>
                    <a:ext uri="{9D8B030D-6E8A-4147-A177-3AD203B41FA5}">
                      <a16:colId xmlns:a16="http://schemas.microsoft.com/office/drawing/2014/main" val="2311308693"/>
                    </a:ext>
                  </a:extLst>
                </a:gridCol>
                <a:gridCol w="217140">
                  <a:extLst>
                    <a:ext uri="{9D8B030D-6E8A-4147-A177-3AD203B41FA5}">
                      <a16:colId xmlns:a16="http://schemas.microsoft.com/office/drawing/2014/main" val="1254115508"/>
                    </a:ext>
                  </a:extLst>
                </a:gridCol>
                <a:gridCol w="325711">
                  <a:extLst>
                    <a:ext uri="{9D8B030D-6E8A-4147-A177-3AD203B41FA5}">
                      <a16:colId xmlns:a16="http://schemas.microsoft.com/office/drawing/2014/main" val="572252883"/>
                    </a:ext>
                  </a:extLst>
                </a:gridCol>
                <a:gridCol w="162854">
                  <a:extLst>
                    <a:ext uri="{9D8B030D-6E8A-4147-A177-3AD203B41FA5}">
                      <a16:colId xmlns:a16="http://schemas.microsoft.com/office/drawing/2014/main" val="957352978"/>
                    </a:ext>
                  </a:extLst>
                </a:gridCol>
                <a:gridCol w="217140">
                  <a:extLst>
                    <a:ext uri="{9D8B030D-6E8A-4147-A177-3AD203B41FA5}">
                      <a16:colId xmlns:a16="http://schemas.microsoft.com/office/drawing/2014/main" val="2508108025"/>
                    </a:ext>
                  </a:extLst>
                </a:gridCol>
                <a:gridCol w="705705">
                  <a:extLst>
                    <a:ext uri="{9D8B030D-6E8A-4147-A177-3AD203B41FA5}">
                      <a16:colId xmlns:a16="http://schemas.microsoft.com/office/drawing/2014/main" val="1948740087"/>
                    </a:ext>
                  </a:extLst>
                </a:gridCol>
              </a:tblGrid>
              <a:tr h="168507">
                <a:tc gridSpan="14">
                  <a:txBody>
                    <a:bodyPr/>
                    <a:lstStyle/>
                    <a:p>
                      <a:pPr algn="ctr" fontAlgn="ctr"/>
                      <a:r>
                        <a:rPr lang="ru-RU" sz="1000" b="1" i="0" u="none" strike="noStrike" dirty="0">
                          <a:effectLst/>
                          <a:latin typeface="Arial" panose="020B0604020202020204" pitchFamily="34" charset="0"/>
                          <a:cs typeface="Arial" panose="020B0604020202020204" pitchFamily="34" charset="0"/>
                        </a:rPr>
                        <a:t>Раздел 1. Поступления и выплаты</a:t>
                      </a:r>
                    </a:p>
                  </a:txBody>
                  <a:tcPr marL="7668" marR="7668" marT="7668"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1417340878"/>
                  </a:ext>
                </a:extLst>
              </a:tr>
              <a:tr h="168507">
                <a:tc rowSpan="3">
                  <a:txBody>
                    <a:bodyPr/>
                    <a:lstStyle/>
                    <a:p>
                      <a:pPr algn="ctr" fontAlgn="ctr"/>
                      <a:r>
                        <a:rPr lang="ru-RU" sz="1000" b="0" i="0" u="none" strike="noStrike" dirty="0">
                          <a:effectLst/>
                          <a:latin typeface="Arial" panose="020B0604020202020204" pitchFamily="34" charset="0"/>
                          <a:cs typeface="Arial" panose="020B0604020202020204" pitchFamily="34" charset="0"/>
                        </a:rPr>
                        <a:t>Наименование показателя</a:t>
                      </a:r>
                    </a:p>
                  </a:txBody>
                  <a:tcPr marL="7668" marR="7668" marT="7668"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1000" b="0" i="0" u="none" strike="noStrike" dirty="0">
                          <a:effectLst/>
                          <a:latin typeface="Arial" panose="020B0604020202020204" pitchFamily="34" charset="0"/>
                          <a:cs typeface="Arial" panose="020B0604020202020204" pitchFamily="34" charset="0"/>
                        </a:rPr>
                        <a:t>Код строки</a:t>
                      </a:r>
                    </a:p>
                  </a:txBody>
                  <a:tcPr marL="7668" marR="7668" marT="76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1000" b="0" i="0" u="none" strike="noStrike" dirty="0">
                          <a:effectLst/>
                          <a:latin typeface="Arial" panose="020B0604020202020204" pitchFamily="34" charset="0"/>
                          <a:cs typeface="Arial" panose="020B0604020202020204" pitchFamily="34" charset="0"/>
                        </a:rPr>
                        <a:t>Код по бюджетной классификации Российской Федерации </a:t>
                      </a:r>
                      <a:r>
                        <a:rPr lang="ru-RU" sz="1000" b="0" i="0" u="none" strike="noStrike" baseline="30000" dirty="0">
                          <a:effectLst/>
                          <a:latin typeface="Arial" panose="020B0604020202020204" pitchFamily="34" charset="0"/>
                          <a:cs typeface="Arial" panose="020B0604020202020204" pitchFamily="34" charset="0"/>
                        </a:rPr>
                        <a:t>3</a:t>
                      </a:r>
                      <a:endParaRPr lang="ru-RU" sz="1000" b="0" i="0" u="none" strike="noStrike" dirty="0">
                        <a:effectLst/>
                        <a:latin typeface="Arial" panose="020B0604020202020204" pitchFamily="34" charset="0"/>
                        <a:cs typeface="Arial" panose="020B0604020202020204" pitchFamily="34" charset="0"/>
                      </a:endParaRPr>
                    </a:p>
                  </a:txBody>
                  <a:tcPr marL="7668" marR="7668" marT="76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ru-RU" sz="1000" b="0" i="0" u="none" strike="noStrike">
                          <a:effectLst/>
                          <a:latin typeface="Arial" panose="020B0604020202020204" pitchFamily="34" charset="0"/>
                          <a:cs typeface="Arial" panose="020B0604020202020204" pitchFamily="34" charset="0"/>
                        </a:rPr>
                        <a:t>Аналитический код </a:t>
                      </a:r>
                      <a:r>
                        <a:rPr lang="ru-RU" sz="1000" b="0" i="0" u="none" strike="noStrike" baseline="30000">
                          <a:effectLst/>
                          <a:latin typeface="Arial" panose="020B0604020202020204" pitchFamily="34" charset="0"/>
                          <a:cs typeface="Arial" panose="020B0604020202020204" pitchFamily="34" charset="0"/>
                        </a:rPr>
                        <a:t>4</a:t>
                      </a:r>
                      <a:endParaRPr lang="ru-RU" sz="1000" b="0" i="0" u="none" strike="noStrike">
                        <a:effectLst/>
                        <a:latin typeface="Arial" panose="020B0604020202020204" pitchFamily="34" charset="0"/>
                        <a:cs typeface="Arial" panose="020B0604020202020204" pitchFamily="34" charset="0"/>
                      </a:endParaRPr>
                    </a:p>
                  </a:txBody>
                  <a:tcPr marL="7668" marR="7668" marT="766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10">
                  <a:txBody>
                    <a:bodyPr/>
                    <a:lstStyle/>
                    <a:p>
                      <a:pPr algn="ctr" fontAlgn="ctr"/>
                      <a:r>
                        <a:rPr lang="ru-RU" sz="1000" b="0" i="0" u="none" strike="noStrike">
                          <a:effectLst/>
                          <a:latin typeface="Arial" panose="020B0604020202020204" pitchFamily="34" charset="0"/>
                          <a:cs typeface="Arial" panose="020B0604020202020204" pitchFamily="34" charset="0"/>
                        </a:rPr>
                        <a:t>Сумма</a:t>
                      </a:r>
                    </a:p>
                  </a:txBody>
                  <a:tcPr marL="7668" marR="7668" marT="766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tc hMerge="1">
                  <a:txBody>
                    <a:bodyPr/>
                    <a:lstStyle/>
                    <a:p>
                      <a:endParaRPr lang="ru-RU"/>
                    </a:p>
                  </a:txBody>
                  <a:tcPr/>
                </a:tc>
                <a:extLst>
                  <a:ext uri="{0D108BD9-81ED-4DB2-BD59-A6C34878D82A}">
                    <a16:rowId xmlns:a16="http://schemas.microsoft.com/office/drawing/2014/main" val="4275132746"/>
                  </a:ext>
                </a:extLst>
              </a:tr>
              <a:tr h="329145">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algn="r" fontAlgn="b"/>
                      <a:r>
                        <a:rPr lang="ru-RU" sz="1000" b="0" i="0" u="none" strike="noStrike">
                          <a:effectLst/>
                          <a:latin typeface="Arial" panose="020B0604020202020204" pitchFamily="34" charset="0"/>
                          <a:cs typeface="Arial" panose="020B0604020202020204" pitchFamily="34" charset="0"/>
                        </a:rPr>
                        <a:t>на 20</a:t>
                      </a:r>
                    </a:p>
                  </a:txBody>
                  <a:tcPr marL="7668" marR="7668" marT="766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l"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00" b="0" i="0" u="none" strike="noStrike">
                          <a:effectLst/>
                          <a:latin typeface="Arial" panose="020B0604020202020204" pitchFamily="34" charset="0"/>
                          <a:cs typeface="Arial" panose="020B0604020202020204" pitchFamily="34" charset="0"/>
                        </a:rPr>
                        <a:t> г.</a:t>
                      </a:r>
                    </a:p>
                  </a:txBody>
                  <a:tcPr marL="7668" marR="7668" marT="766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b"/>
                      <a:r>
                        <a:rPr lang="ru-RU" sz="1000" b="0" i="0" u="none" strike="noStrike">
                          <a:effectLst/>
                          <a:latin typeface="Arial" panose="020B0604020202020204" pitchFamily="34" charset="0"/>
                          <a:cs typeface="Arial" panose="020B0604020202020204" pitchFamily="34" charset="0"/>
                        </a:rPr>
                        <a:t>на 20</a:t>
                      </a:r>
                    </a:p>
                  </a:txBody>
                  <a:tcPr marL="7668" marR="7668" marT="766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l"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00" b="0" i="0" u="none" strike="noStrike">
                          <a:effectLst/>
                          <a:latin typeface="Arial" panose="020B0604020202020204" pitchFamily="34" charset="0"/>
                          <a:cs typeface="Arial" panose="020B0604020202020204" pitchFamily="34" charset="0"/>
                        </a:rPr>
                        <a:t> г.</a:t>
                      </a:r>
                    </a:p>
                  </a:txBody>
                  <a:tcPr marL="7668" marR="7668" marT="766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b"/>
                      <a:r>
                        <a:rPr lang="ru-RU" sz="1000" b="0" i="0" u="none" strike="noStrike">
                          <a:effectLst/>
                          <a:latin typeface="Arial" panose="020B0604020202020204" pitchFamily="34" charset="0"/>
                          <a:cs typeface="Arial" panose="020B0604020202020204" pitchFamily="34" charset="0"/>
                        </a:rPr>
                        <a:t>на 20</a:t>
                      </a:r>
                    </a:p>
                  </a:txBody>
                  <a:tcPr marL="7668" marR="7668" marT="7668"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l"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ru-RU" sz="1000" b="0" i="0" u="none" strike="noStrike">
                          <a:effectLst/>
                          <a:latin typeface="Arial" panose="020B0604020202020204" pitchFamily="34" charset="0"/>
                          <a:cs typeface="Arial" panose="020B0604020202020204" pitchFamily="34" charset="0"/>
                        </a:rPr>
                        <a:t> г.</a:t>
                      </a:r>
                    </a:p>
                  </a:txBody>
                  <a:tcPr marL="7668" marR="7668" marT="7668"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rowSpan="2">
                  <a:txBody>
                    <a:bodyPr/>
                    <a:lstStyle/>
                    <a:p>
                      <a:pPr algn="ctr" fontAlgn="ctr"/>
                      <a:r>
                        <a:rPr lang="ru-RU" sz="1000" b="0" i="0" u="none" strike="noStrike">
                          <a:effectLst/>
                          <a:latin typeface="Arial" panose="020B0604020202020204" pitchFamily="34" charset="0"/>
                          <a:cs typeface="Arial" panose="020B0604020202020204" pitchFamily="34" charset="0"/>
                        </a:rPr>
                        <a:t>за пределами планового периода</a:t>
                      </a:r>
                    </a:p>
                  </a:txBody>
                  <a:tcPr marL="7668" marR="7668" marT="7668"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31488446"/>
                  </a:ext>
                </a:extLst>
              </a:tr>
              <a:tr h="856216">
                <a:tc vMerge="1">
                  <a:txBody>
                    <a:bodyPr/>
                    <a:lstStyle/>
                    <a:p>
                      <a:endParaRPr lang="ru-RU"/>
                    </a:p>
                  </a:txBody>
                  <a:tcPr/>
                </a:tc>
                <a:tc vMerge="1">
                  <a:txBody>
                    <a:bodyPr/>
                    <a:lstStyle/>
                    <a:p>
                      <a:endParaRPr lang="ru-RU"/>
                    </a:p>
                  </a:txBody>
                  <a:tcPr/>
                </a:tc>
                <a:tc vMerge="1">
                  <a:txBody>
                    <a:bodyPr/>
                    <a:lstStyle/>
                    <a:p>
                      <a:endParaRPr lang="ru-RU"/>
                    </a:p>
                  </a:txBody>
                  <a:tcPr/>
                </a:tc>
                <a:tc vMerge="1">
                  <a:txBody>
                    <a:bodyPr/>
                    <a:lstStyle/>
                    <a:p>
                      <a:endParaRPr lang="ru-RU"/>
                    </a:p>
                  </a:txBody>
                  <a:tcPr/>
                </a:tc>
                <a:tc gridSpan="3">
                  <a:txBody>
                    <a:bodyPr/>
                    <a:lstStyle/>
                    <a:p>
                      <a:pPr algn="ctr" fontAlgn="t"/>
                      <a:r>
                        <a:rPr lang="ru-RU" sz="1000" b="0" i="0" u="none" strike="noStrike">
                          <a:effectLst/>
                          <a:latin typeface="Arial" panose="020B0604020202020204" pitchFamily="34" charset="0"/>
                          <a:cs typeface="Arial" panose="020B0604020202020204" pitchFamily="34" charset="0"/>
                        </a:rPr>
                        <a:t>текущий финансовый год</a:t>
                      </a:r>
                    </a:p>
                  </a:txBody>
                  <a:tcPr marL="7668" marR="7668" marT="76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t"/>
                      <a:r>
                        <a:rPr lang="ru-RU" sz="1000" b="0" i="0" u="none" strike="noStrike">
                          <a:effectLst/>
                          <a:latin typeface="Arial" panose="020B0604020202020204" pitchFamily="34" charset="0"/>
                          <a:cs typeface="Arial" panose="020B0604020202020204" pitchFamily="34" charset="0"/>
                        </a:rPr>
                        <a:t>первый год планового периода</a:t>
                      </a:r>
                    </a:p>
                  </a:txBody>
                  <a:tcPr marL="7668" marR="7668" marT="76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t"/>
                      <a:r>
                        <a:rPr lang="ru-RU" sz="1000" b="0" i="0" u="none" strike="noStrike">
                          <a:effectLst/>
                          <a:latin typeface="Arial" panose="020B0604020202020204" pitchFamily="34" charset="0"/>
                          <a:cs typeface="Arial" panose="020B0604020202020204" pitchFamily="34" charset="0"/>
                        </a:rPr>
                        <a:t>второй год планового периода</a:t>
                      </a:r>
                    </a:p>
                  </a:txBody>
                  <a:tcPr marL="7668" marR="7668" marT="76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vMerge="1">
                  <a:txBody>
                    <a:bodyPr/>
                    <a:lstStyle/>
                    <a:p>
                      <a:endParaRPr lang="ru-RU"/>
                    </a:p>
                  </a:txBody>
                  <a:tcPr/>
                </a:tc>
                <a:extLst>
                  <a:ext uri="{0D108BD9-81ED-4DB2-BD59-A6C34878D82A}">
                    <a16:rowId xmlns:a16="http://schemas.microsoft.com/office/drawing/2014/main" val="406842088"/>
                  </a:ext>
                </a:extLst>
              </a:tr>
              <a:tr h="168507">
                <a:tc>
                  <a:txBody>
                    <a:bodyPr/>
                    <a:lstStyle/>
                    <a:p>
                      <a:pPr algn="ctr" fontAlgn="t"/>
                      <a:r>
                        <a:rPr lang="ru-RU" sz="1000" b="0" i="0" u="none" strike="noStrike" dirty="0">
                          <a:effectLst/>
                          <a:latin typeface="Arial" panose="020B0604020202020204" pitchFamily="34" charset="0"/>
                          <a:cs typeface="Arial" panose="020B0604020202020204" pitchFamily="34" charset="0"/>
                        </a:rPr>
                        <a:t>…</a:t>
                      </a:r>
                    </a:p>
                  </a:txBody>
                  <a:tcPr marL="7668" marR="7668" marT="7668" marB="0">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ru-RU" sz="1000" b="0" i="0" u="none" strike="noStrike">
                          <a:effectLst/>
                          <a:latin typeface="Arial" panose="020B0604020202020204" pitchFamily="34" charset="0"/>
                          <a:cs typeface="Arial" panose="020B0604020202020204" pitchFamily="34" charset="0"/>
                        </a:rPr>
                        <a:t>…</a:t>
                      </a:r>
                    </a:p>
                  </a:txBody>
                  <a:tcPr marL="7668" marR="7668" marT="76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ru-RU" sz="1000" b="0" i="0" u="none" strike="noStrike">
                          <a:effectLst/>
                          <a:latin typeface="Arial" panose="020B0604020202020204" pitchFamily="34" charset="0"/>
                          <a:cs typeface="Arial" panose="020B0604020202020204" pitchFamily="34" charset="0"/>
                        </a:rPr>
                        <a:t>…</a:t>
                      </a:r>
                    </a:p>
                  </a:txBody>
                  <a:tcPr marL="7668" marR="7668" marT="76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ru-RU" sz="1000" b="0" i="0" u="none" strike="noStrike">
                          <a:effectLst/>
                          <a:latin typeface="Arial" panose="020B0604020202020204" pitchFamily="34" charset="0"/>
                          <a:cs typeface="Arial" panose="020B0604020202020204" pitchFamily="34" charset="0"/>
                        </a:rPr>
                        <a:t>…</a:t>
                      </a:r>
                    </a:p>
                  </a:txBody>
                  <a:tcPr marL="7668" marR="7668" marT="76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t"/>
                      <a:r>
                        <a:rPr lang="ru-RU" sz="1000" b="0" i="0" u="none" strike="noStrike">
                          <a:effectLst/>
                          <a:latin typeface="Arial" panose="020B0604020202020204" pitchFamily="34" charset="0"/>
                          <a:cs typeface="Arial" panose="020B0604020202020204" pitchFamily="34" charset="0"/>
                        </a:rPr>
                        <a:t>…</a:t>
                      </a:r>
                    </a:p>
                  </a:txBody>
                  <a:tcPr marL="7668" marR="7668" marT="76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t"/>
                      <a:r>
                        <a:rPr lang="ru-RU" sz="1000" b="0" i="0" u="none" strike="noStrike">
                          <a:effectLst/>
                          <a:latin typeface="Arial" panose="020B0604020202020204" pitchFamily="34" charset="0"/>
                          <a:cs typeface="Arial" panose="020B0604020202020204" pitchFamily="34" charset="0"/>
                        </a:rPr>
                        <a:t>…</a:t>
                      </a:r>
                    </a:p>
                  </a:txBody>
                  <a:tcPr marL="7668" marR="7668" marT="76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t"/>
                      <a:r>
                        <a:rPr lang="ru-RU" sz="1000" b="0" i="0" u="none" strike="noStrike">
                          <a:effectLst/>
                          <a:latin typeface="Arial" panose="020B0604020202020204" pitchFamily="34" charset="0"/>
                          <a:cs typeface="Arial" panose="020B0604020202020204" pitchFamily="34" charset="0"/>
                        </a:rPr>
                        <a:t>…</a:t>
                      </a:r>
                    </a:p>
                  </a:txBody>
                  <a:tcPr marL="7668" marR="7668" marT="7668"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t"/>
                      <a:r>
                        <a:rPr lang="ru-RU" sz="1000" b="0" i="0" u="none" strike="noStrike">
                          <a:effectLst/>
                          <a:latin typeface="Arial" panose="020B0604020202020204" pitchFamily="34" charset="0"/>
                          <a:cs typeface="Arial" panose="020B0604020202020204" pitchFamily="34" charset="0"/>
                        </a:rPr>
                        <a:t>…</a:t>
                      </a:r>
                    </a:p>
                  </a:txBody>
                  <a:tcPr marL="7668" marR="7668" marT="7668" marB="0">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6136349"/>
                  </a:ext>
                </a:extLst>
              </a:tr>
              <a:tr h="168507">
                <a:tc>
                  <a:txBody>
                    <a:bodyPr/>
                    <a:lstStyle/>
                    <a:p>
                      <a:pPr algn="l" fontAlgn="b"/>
                      <a:r>
                        <a:rPr lang="ru-RU" sz="1000" b="0" i="0" u="none" strike="noStrike" dirty="0">
                          <a:effectLst/>
                          <a:latin typeface="Arial" panose="020B0604020202020204" pitchFamily="34" charset="0"/>
                          <a:cs typeface="Arial" panose="020B0604020202020204" pitchFamily="34" charset="0"/>
                        </a:rPr>
                        <a:t>расходы на закупку товаров, работ, услуг, </a:t>
                      </a:r>
                      <a:r>
                        <a:rPr lang="ru-RU" sz="1000" b="0" i="0" u="none" strike="noStrike" dirty="0" smtClean="0">
                          <a:effectLst/>
                          <a:latin typeface="Arial" panose="020B0604020202020204" pitchFamily="34" charset="0"/>
                          <a:cs typeface="Arial" panose="020B0604020202020204" pitchFamily="34" charset="0"/>
                        </a:rPr>
                        <a:t>всего</a:t>
                      </a:r>
                      <a:endParaRPr lang="ru-RU" sz="1000" b="0" i="0" u="none" strike="noStrike" dirty="0">
                        <a:effectLst/>
                        <a:latin typeface="Arial" panose="020B0604020202020204" pitchFamily="34" charset="0"/>
                        <a:cs typeface="Arial" panose="020B0604020202020204" pitchFamily="34" charset="0"/>
                      </a:endParaRPr>
                    </a:p>
                  </a:txBody>
                  <a:tcPr marL="92020" marR="7668" marT="766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2600</a:t>
                      </a:r>
                    </a:p>
                  </a:txBody>
                  <a:tcPr marL="7668" marR="7668" marT="76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х</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72747079"/>
                  </a:ext>
                </a:extLst>
              </a:tr>
              <a:tr h="489784">
                <a:tc>
                  <a:txBody>
                    <a:bodyPr/>
                    <a:lstStyle/>
                    <a:p>
                      <a:pPr algn="l" fontAlgn="b"/>
                      <a:r>
                        <a:rPr lang="ru-RU" sz="1000" b="0" i="0" u="none" strike="noStrike" dirty="0">
                          <a:effectLst/>
                          <a:latin typeface="Arial" panose="020B0604020202020204" pitchFamily="34" charset="0"/>
                          <a:cs typeface="Arial" panose="020B0604020202020204" pitchFamily="34" charset="0"/>
                        </a:rPr>
                        <a:t>в том числе:</a:t>
                      </a:r>
                      <a:br>
                        <a:rPr lang="ru-RU" sz="1000" b="0" i="0" u="none" strike="noStrike" dirty="0">
                          <a:effectLst/>
                          <a:latin typeface="Arial" panose="020B0604020202020204" pitchFamily="34" charset="0"/>
                          <a:cs typeface="Arial" panose="020B0604020202020204" pitchFamily="34" charset="0"/>
                        </a:rPr>
                      </a:br>
                      <a:r>
                        <a:rPr lang="ru-RU" sz="1000" b="0" i="0" u="none" strike="noStrike" dirty="0">
                          <a:effectLst/>
                          <a:latin typeface="Arial" panose="020B0604020202020204" pitchFamily="34" charset="0"/>
                          <a:cs typeface="Arial" panose="020B0604020202020204" pitchFamily="34" charset="0"/>
                        </a:rPr>
                        <a:t>закупку научно-исследовательских, опытно-конструкторских и технологических работ</a:t>
                      </a:r>
                    </a:p>
                  </a:txBody>
                  <a:tcPr marL="276059" marR="7668" marT="766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2610</a:t>
                      </a:r>
                    </a:p>
                  </a:txBody>
                  <a:tcPr marL="7668" marR="7668" marT="76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241</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1621212"/>
                  </a:ext>
                </a:extLst>
              </a:tr>
              <a:tr h="329145">
                <a:tc>
                  <a:txBody>
                    <a:bodyPr/>
                    <a:lstStyle/>
                    <a:p>
                      <a:pPr algn="l" fontAlgn="b"/>
                      <a:r>
                        <a:rPr lang="ru-RU" sz="1000" b="0" i="0" u="none" strike="noStrike" dirty="0">
                          <a:effectLst/>
                          <a:latin typeface="Arial" panose="020B0604020202020204" pitchFamily="34" charset="0"/>
                          <a:cs typeface="Arial" panose="020B0604020202020204" pitchFamily="34" charset="0"/>
                        </a:rPr>
                        <a:t>закупку товаров, работ, услуг в целях капитального ремонта государственного (муниципального) имущества</a:t>
                      </a:r>
                    </a:p>
                  </a:txBody>
                  <a:tcPr marL="276059" marR="7668" marT="766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effectLst/>
                          <a:latin typeface="Arial" panose="020B0604020202020204" pitchFamily="34" charset="0"/>
                          <a:cs typeface="Arial" panose="020B0604020202020204" pitchFamily="34" charset="0"/>
                        </a:rPr>
                        <a:t>2630</a:t>
                      </a:r>
                    </a:p>
                  </a:txBody>
                  <a:tcPr marL="7668" marR="7668" marT="76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243</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46517417"/>
                  </a:ext>
                </a:extLst>
              </a:tr>
              <a:tr h="168507">
                <a:tc>
                  <a:txBody>
                    <a:bodyPr/>
                    <a:lstStyle/>
                    <a:p>
                      <a:pPr algn="l" fontAlgn="b"/>
                      <a:r>
                        <a:rPr lang="ru-RU" sz="1000" b="0" i="0" u="none" strike="noStrike">
                          <a:effectLst/>
                          <a:latin typeface="Arial" panose="020B0604020202020204" pitchFamily="34" charset="0"/>
                          <a:cs typeface="Arial" panose="020B0604020202020204" pitchFamily="34" charset="0"/>
                        </a:rPr>
                        <a:t>прочую закупку товаров, работ и услуг</a:t>
                      </a:r>
                    </a:p>
                  </a:txBody>
                  <a:tcPr marL="276059" marR="7668" marT="766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effectLst/>
                          <a:latin typeface="Arial" panose="020B0604020202020204" pitchFamily="34" charset="0"/>
                          <a:cs typeface="Arial" panose="020B0604020202020204" pitchFamily="34" charset="0"/>
                        </a:rPr>
                        <a:t>2640</a:t>
                      </a:r>
                    </a:p>
                  </a:txBody>
                  <a:tcPr marL="7668" marR="7668" marT="76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244</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20867451"/>
                  </a:ext>
                </a:extLst>
              </a:tr>
              <a:tr h="489784">
                <a:tc>
                  <a:txBody>
                    <a:bodyPr/>
                    <a:lstStyle/>
                    <a:p>
                      <a:pPr algn="l" fontAlgn="b"/>
                      <a:r>
                        <a:rPr lang="ru-RU" sz="1000" b="0" i="0" u="none" strike="noStrike">
                          <a:effectLst/>
                          <a:latin typeface="Arial" panose="020B0604020202020204" pitchFamily="34" charset="0"/>
                          <a:cs typeface="Arial" panose="020B0604020202020204" pitchFamily="34" charset="0"/>
                        </a:rPr>
                        <a:t>закупку товаров, работ, услуг в целях создания, развития, эксплуатации и вывода </a:t>
                      </a:r>
                      <a:br>
                        <a:rPr lang="ru-RU" sz="1000" b="0" i="0" u="none" strike="noStrike">
                          <a:effectLst/>
                          <a:latin typeface="Arial" panose="020B0604020202020204" pitchFamily="34" charset="0"/>
                          <a:cs typeface="Arial" panose="020B0604020202020204" pitchFamily="34" charset="0"/>
                        </a:rPr>
                      </a:br>
                      <a:r>
                        <a:rPr lang="ru-RU" sz="1000" b="0" i="0" u="none" strike="noStrike">
                          <a:effectLst/>
                          <a:latin typeface="Arial" panose="020B0604020202020204" pitchFamily="34" charset="0"/>
                          <a:cs typeface="Arial" panose="020B0604020202020204" pitchFamily="34" charset="0"/>
                        </a:rPr>
                        <a:t>из эксплуатации государственных информационных систем</a:t>
                      </a:r>
                    </a:p>
                  </a:txBody>
                  <a:tcPr marL="276059" marR="7668" marT="766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effectLst/>
                          <a:latin typeface="Arial" panose="020B0604020202020204" pitchFamily="34" charset="0"/>
                          <a:cs typeface="Arial" panose="020B0604020202020204" pitchFamily="34" charset="0"/>
                        </a:rPr>
                        <a:t>2650</a:t>
                      </a:r>
                    </a:p>
                  </a:txBody>
                  <a:tcPr marL="7668" marR="7668" marT="76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246</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21911892"/>
                  </a:ext>
                </a:extLst>
              </a:tr>
              <a:tr h="168507">
                <a:tc>
                  <a:txBody>
                    <a:bodyPr/>
                    <a:lstStyle/>
                    <a:p>
                      <a:pPr algn="l" fontAlgn="b"/>
                      <a:r>
                        <a:rPr lang="ru-RU" sz="1000" b="0" i="0" u="none" strike="noStrike">
                          <a:effectLst/>
                          <a:latin typeface="Arial" panose="020B0604020202020204" pitchFamily="34" charset="0"/>
                          <a:cs typeface="Arial" panose="020B0604020202020204" pitchFamily="34" charset="0"/>
                        </a:rPr>
                        <a:t>закупку энергетических ресурсов</a:t>
                      </a:r>
                    </a:p>
                  </a:txBody>
                  <a:tcPr marL="276059" marR="7668" marT="766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effectLst/>
                          <a:latin typeface="Arial" panose="020B0604020202020204" pitchFamily="34" charset="0"/>
                          <a:cs typeface="Arial" panose="020B0604020202020204" pitchFamily="34" charset="0"/>
                        </a:rPr>
                        <a:t>2660</a:t>
                      </a:r>
                    </a:p>
                  </a:txBody>
                  <a:tcPr marL="7668" marR="7668" marT="76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247</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79700474"/>
                  </a:ext>
                </a:extLst>
              </a:tr>
              <a:tr h="329145">
                <a:tc>
                  <a:txBody>
                    <a:bodyPr/>
                    <a:lstStyle/>
                    <a:p>
                      <a:pPr algn="l" fontAlgn="b"/>
                      <a:r>
                        <a:rPr lang="ru-RU" sz="1000" b="0" i="0" u="none" strike="noStrike">
                          <a:effectLst/>
                          <a:latin typeface="Arial" panose="020B0604020202020204" pitchFamily="34" charset="0"/>
                          <a:cs typeface="Arial" panose="020B0604020202020204" pitchFamily="34" charset="0"/>
                        </a:rPr>
                        <a:t>капитальные вложения в объекты государственной (муниципальной) собственности, всего</a:t>
                      </a:r>
                    </a:p>
                  </a:txBody>
                  <a:tcPr marL="276059" marR="7668" marT="766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effectLst/>
                          <a:latin typeface="Arial" panose="020B0604020202020204" pitchFamily="34" charset="0"/>
                          <a:cs typeface="Arial" panose="020B0604020202020204" pitchFamily="34" charset="0"/>
                        </a:rPr>
                        <a:t>2700</a:t>
                      </a:r>
                    </a:p>
                  </a:txBody>
                  <a:tcPr marL="7668" marR="7668" marT="76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400</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37523435"/>
                  </a:ext>
                </a:extLst>
              </a:tr>
              <a:tr h="489784">
                <a:tc>
                  <a:txBody>
                    <a:bodyPr/>
                    <a:lstStyle/>
                    <a:p>
                      <a:pPr algn="l" fontAlgn="b"/>
                      <a:r>
                        <a:rPr lang="ru-RU" sz="1000" b="0" i="0" u="none" strike="noStrike" dirty="0">
                          <a:effectLst/>
                          <a:latin typeface="Arial" panose="020B0604020202020204" pitchFamily="34" charset="0"/>
                          <a:cs typeface="Arial" panose="020B0604020202020204" pitchFamily="34" charset="0"/>
                        </a:rPr>
                        <a:t>в том числе:</a:t>
                      </a:r>
                      <a:br>
                        <a:rPr lang="ru-RU" sz="1000" b="0" i="0" u="none" strike="noStrike" dirty="0">
                          <a:effectLst/>
                          <a:latin typeface="Arial" panose="020B0604020202020204" pitchFamily="34" charset="0"/>
                          <a:cs typeface="Arial" panose="020B0604020202020204" pitchFamily="34" charset="0"/>
                        </a:rPr>
                      </a:br>
                      <a:r>
                        <a:rPr lang="ru-RU" sz="1000" b="0" i="0" u="none" strike="noStrike" dirty="0">
                          <a:effectLst/>
                          <a:latin typeface="Arial" panose="020B0604020202020204" pitchFamily="34" charset="0"/>
                          <a:cs typeface="Arial" panose="020B0604020202020204" pitchFamily="34" charset="0"/>
                        </a:rPr>
                        <a:t>приобретение объектов недвижимого имущества государственными (муниципальными) учреждениями</a:t>
                      </a:r>
                    </a:p>
                  </a:txBody>
                  <a:tcPr marL="368078" marR="7668" marT="766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effectLst/>
                          <a:latin typeface="Arial" panose="020B0604020202020204" pitchFamily="34" charset="0"/>
                          <a:cs typeface="Arial" panose="020B0604020202020204" pitchFamily="34" charset="0"/>
                        </a:rPr>
                        <a:t>2710</a:t>
                      </a:r>
                    </a:p>
                  </a:txBody>
                  <a:tcPr marL="7668" marR="7668" marT="76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effectLst/>
                          <a:latin typeface="Arial" panose="020B0604020202020204" pitchFamily="34" charset="0"/>
                          <a:cs typeface="Arial" panose="020B0604020202020204" pitchFamily="34" charset="0"/>
                        </a:rPr>
                        <a:t>406</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5274967"/>
                  </a:ext>
                </a:extLst>
              </a:tr>
              <a:tr h="438679">
                <a:tc>
                  <a:txBody>
                    <a:bodyPr/>
                    <a:lstStyle/>
                    <a:p>
                      <a:pPr algn="l" fontAlgn="b"/>
                      <a:r>
                        <a:rPr lang="ru-RU" sz="1000" b="0" i="0" u="none" strike="noStrike" dirty="0">
                          <a:effectLst/>
                          <a:latin typeface="Arial" panose="020B0604020202020204" pitchFamily="34" charset="0"/>
                          <a:cs typeface="Arial" panose="020B0604020202020204" pitchFamily="34" charset="0"/>
                        </a:rPr>
                        <a:t>строительство (реконструкция) объектов недвижимого имущества государственными (муниципальными) учреждениями</a:t>
                      </a:r>
                    </a:p>
                  </a:txBody>
                  <a:tcPr marL="368078" marR="7668" marT="766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effectLst/>
                          <a:latin typeface="Arial" panose="020B0604020202020204" pitchFamily="34" charset="0"/>
                          <a:cs typeface="Arial" panose="020B0604020202020204" pitchFamily="34" charset="0"/>
                        </a:rPr>
                        <a:t>2720</a:t>
                      </a:r>
                    </a:p>
                  </a:txBody>
                  <a:tcPr marL="7668" marR="7668" marT="76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effectLst/>
                          <a:latin typeface="Arial" panose="020B0604020202020204" pitchFamily="34" charset="0"/>
                          <a:cs typeface="Arial" panose="020B0604020202020204" pitchFamily="34" charset="0"/>
                        </a:rPr>
                        <a:t>407</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16191726"/>
                  </a:ext>
                </a:extLst>
              </a:tr>
              <a:tr h="221028">
                <a:tc>
                  <a:txBody>
                    <a:bodyPr/>
                    <a:lstStyle/>
                    <a:p>
                      <a:pPr algn="l" fontAlgn="b"/>
                      <a:r>
                        <a:rPr lang="ru-RU" sz="1400" b="1" i="0" u="none" strike="noStrike" dirty="0">
                          <a:effectLst/>
                          <a:latin typeface="Arial" panose="020B0604020202020204" pitchFamily="34" charset="0"/>
                          <a:cs typeface="Arial" panose="020B0604020202020204" pitchFamily="34" charset="0"/>
                        </a:rPr>
                        <a:t>Специальные расходы</a:t>
                      </a:r>
                    </a:p>
                  </a:txBody>
                  <a:tcPr marL="368078" marR="7668" marT="766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ru-RU" sz="1400" b="1" i="0" u="none" strike="noStrike" dirty="0">
                          <a:effectLst/>
                          <a:latin typeface="Arial" panose="020B0604020202020204" pitchFamily="34" charset="0"/>
                          <a:cs typeface="Arial" panose="020B0604020202020204" pitchFamily="34" charset="0"/>
                        </a:rPr>
                        <a:t>2800</a:t>
                      </a:r>
                    </a:p>
                  </a:txBody>
                  <a:tcPr marL="7668" marR="7668" marT="76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ru-RU" sz="1400" b="1" i="0" u="none" strike="noStrike" dirty="0">
                          <a:effectLst/>
                          <a:latin typeface="Arial" panose="020B0604020202020204" pitchFamily="34" charset="0"/>
                          <a:cs typeface="Arial" panose="020B0604020202020204" pitchFamily="34" charset="0"/>
                        </a:rPr>
                        <a:t>880</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gridSpan="3">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hMerge="1">
                  <a:txBody>
                    <a:bodyPr/>
                    <a:lstStyle/>
                    <a:p>
                      <a:endParaRPr lang="ru-RU"/>
                    </a:p>
                  </a:txBody>
                  <a:tcPr/>
                </a:tc>
                <a:tc hMerge="1">
                  <a:txBody>
                    <a:bodyPr/>
                    <a:lstStyle/>
                    <a:p>
                      <a:endParaRPr lang="ru-RU"/>
                    </a:p>
                  </a:txBody>
                  <a:tcPr/>
                </a:tc>
                <a:tc gridSpan="3">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hMerge="1">
                  <a:txBody>
                    <a:bodyPr/>
                    <a:lstStyle/>
                    <a:p>
                      <a:endParaRPr lang="ru-RU"/>
                    </a:p>
                  </a:txBody>
                  <a:tcPr/>
                </a:tc>
                <a:tc hMerge="1">
                  <a:txBody>
                    <a:bodyPr/>
                    <a:lstStyle/>
                    <a:p>
                      <a:endParaRPr lang="ru-RU"/>
                    </a:p>
                  </a:txBody>
                  <a:tcPr/>
                </a:tc>
                <a:tc gridSpan="3">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hMerge="1">
                  <a:txBody>
                    <a:bodyPr/>
                    <a:lstStyle/>
                    <a:p>
                      <a:endParaRPr lang="ru-RU"/>
                    </a:p>
                  </a:txBody>
                  <a:tcPr/>
                </a:tc>
                <a:tc hMerge="1">
                  <a:txBody>
                    <a:bodyPr/>
                    <a:lstStyle/>
                    <a:p>
                      <a:endParaRPr lang="ru-RU"/>
                    </a:p>
                  </a:txBody>
                  <a:tcPr/>
                </a:tc>
                <a:tc>
                  <a:txBody>
                    <a:bodyPr/>
                    <a:lstStyle/>
                    <a:p>
                      <a:pPr algn="ctr" fontAlgn="b"/>
                      <a:r>
                        <a:rPr lang="ru-RU" sz="1400" b="0" i="0" u="none" strike="noStrike" dirty="0">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870982599"/>
                  </a:ext>
                </a:extLst>
              </a:tr>
              <a:tr h="168507">
                <a:tc>
                  <a:txBody>
                    <a:bodyPr/>
                    <a:lstStyle/>
                    <a:p>
                      <a:pPr algn="l" fontAlgn="b"/>
                      <a:r>
                        <a:rPr lang="ru-RU" sz="1000" b="1" i="0" u="none" strike="noStrike" dirty="0">
                          <a:effectLst/>
                          <a:latin typeface="Arial" panose="020B0604020202020204" pitchFamily="34" charset="0"/>
                          <a:cs typeface="Arial" panose="020B0604020202020204" pitchFamily="34" charset="0"/>
                        </a:rPr>
                        <a:t>Выплаты, уменьшающие доход, всего </a:t>
                      </a:r>
                    </a:p>
                  </a:txBody>
                  <a:tcPr marL="7668" marR="7668" marT="766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1" i="0" u="none" strike="noStrike" dirty="0">
                          <a:effectLst/>
                          <a:latin typeface="Arial" panose="020B0604020202020204" pitchFamily="34" charset="0"/>
                          <a:cs typeface="Arial" panose="020B0604020202020204" pitchFamily="34" charset="0"/>
                        </a:rPr>
                        <a:t>3000</a:t>
                      </a:r>
                    </a:p>
                  </a:txBody>
                  <a:tcPr marL="7668" marR="7668" marT="76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1" i="0" u="none" strike="noStrike" dirty="0">
                          <a:effectLst/>
                          <a:latin typeface="Arial" panose="020B0604020202020204" pitchFamily="34" charset="0"/>
                          <a:cs typeface="Arial" panose="020B0604020202020204" pitchFamily="34" charset="0"/>
                        </a:rPr>
                        <a:t>100</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b"/>
                      <a:r>
                        <a:rPr lang="ru-RU" sz="1000" b="0" i="0" u="none" strike="noStrike" dirty="0">
                          <a:effectLst/>
                          <a:latin typeface="Arial" panose="020B0604020202020204" pitchFamily="34" charset="0"/>
                          <a:cs typeface="Arial" panose="020B0604020202020204" pitchFamily="34" charset="0"/>
                        </a:rPr>
                        <a:t>х</a:t>
                      </a:r>
                    </a:p>
                  </a:txBody>
                  <a:tcPr marL="7668" marR="7668" marT="76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6859632"/>
                  </a:ext>
                </a:extLst>
              </a:tr>
              <a:tr h="329145">
                <a:tc>
                  <a:txBody>
                    <a:bodyPr/>
                    <a:lstStyle/>
                    <a:p>
                      <a:pPr algn="l" fontAlgn="b"/>
                      <a:r>
                        <a:rPr lang="ru-RU" sz="1000" b="0" i="0" u="none" strike="noStrike" dirty="0">
                          <a:effectLst/>
                          <a:latin typeface="Arial" panose="020B0604020202020204" pitchFamily="34" charset="0"/>
                          <a:cs typeface="Arial" panose="020B0604020202020204" pitchFamily="34" charset="0"/>
                        </a:rPr>
                        <a:t>в том числе:</a:t>
                      </a:r>
                      <a:br>
                        <a:rPr lang="ru-RU" sz="1000" b="0" i="0" u="none" strike="noStrike" dirty="0">
                          <a:effectLst/>
                          <a:latin typeface="Arial" panose="020B0604020202020204" pitchFamily="34" charset="0"/>
                          <a:cs typeface="Arial" panose="020B0604020202020204" pitchFamily="34" charset="0"/>
                        </a:rPr>
                      </a:br>
                      <a:r>
                        <a:rPr lang="ru-RU" sz="1000" b="0" i="0" u="none" strike="noStrike" dirty="0">
                          <a:effectLst/>
                          <a:latin typeface="Arial" panose="020B0604020202020204" pitchFamily="34" charset="0"/>
                          <a:cs typeface="Arial" panose="020B0604020202020204" pitchFamily="34" charset="0"/>
                        </a:rPr>
                        <a:t>налог на </a:t>
                      </a:r>
                      <a:r>
                        <a:rPr lang="ru-RU" sz="1000" b="0" i="0" u="none" strike="noStrike" dirty="0" smtClean="0">
                          <a:effectLst/>
                          <a:latin typeface="Arial" panose="020B0604020202020204" pitchFamily="34" charset="0"/>
                          <a:cs typeface="Arial" panose="020B0604020202020204" pitchFamily="34" charset="0"/>
                        </a:rPr>
                        <a:t>прибыль</a:t>
                      </a:r>
                      <a:endParaRPr lang="ru-RU" sz="1000" b="0" i="0" u="none" strike="noStrike" dirty="0">
                        <a:effectLst/>
                        <a:latin typeface="Arial" panose="020B0604020202020204" pitchFamily="34" charset="0"/>
                        <a:cs typeface="Arial" panose="020B0604020202020204" pitchFamily="34" charset="0"/>
                      </a:endParaRPr>
                    </a:p>
                  </a:txBody>
                  <a:tcPr marL="184039" marR="7668" marT="766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3010</a:t>
                      </a:r>
                    </a:p>
                  </a:txBody>
                  <a:tcPr marL="7668" marR="7668" marT="76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b"/>
                      <a:r>
                        <a:rPr lang="ru-RU" sz="1000" b="0" i="0" u="none" strike="noStrike">
                          <a:effectLst/>
                          <a:latin typeface="Arial" panose="020B0604020202020204" pitchFamily="34" charset="0"/>
                          <a:cs typeface="Arial" panose="020B0604020202020204" pitchFamily="34" charset="0"/>
                        </a:rPr>
                        <a:t>х</a:t>
                      </a:r>
                    </a:p>
                  </a:txBody>
                  <a:tcPr marL="7668" marR="7668" marT="76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3979972"/>
                  </a:ext>
                </a:extLst>
              </a:tr>
              <a:tr h="168507">
                <a:tc>
                  <a:txBody>
                    <a:bodyPr/>
                    <a:lstStyle/>
                    <a:p>
                      <a:pPr algn="l" fontAlgn="b"/>
                      <a:r>
                        <a:rPr lang="ru-RU" sz="1000" b="0" i="0" u="none" strike="noStrike" dirty="0">
                          <a:effectLst/>
                          <a:latin typeface="Arial" panose="020B0604020202020204" pitchFamily="34" charset="0"/>
                          <a:cs typeface="Arial" panose="020B0604020202020204" pitchFamily="34" charset="0"/>
                        </a:rPr>
                        <a:t>налог на добавленную </a:t>
                      </a:r>
                      <a:r>
                        <a:rPr lang="ru-RU" sz="1000" b="0" i="0" u="none" strike="noStrike" dirty="0" smtClean="0">
                          <a:effectLst/>
                          <a:latin typeface="Arial" panose="020B0604020202020204" pitchFamily="34" charset="0"/>
                          <a:cs typeface="Arial" panose="020B0604020202020204" pitchFamily="34" charset="0"/>
                        </a:rPr>
                        <a:t>стоимость</a:t>
                      </a:r>
                      <a:endParaRPr lang="ru-RU" sz="1000" b="0" i="0" u="none" strike="noStrike" dirty="0">
                        <a:effectLst/>
                        <a:latin typeface="Arial" panose="020B0604020202020204" pitchFamily="34" charset="0"/>
                        <a:cs typeface="Arial" panose="020B0604020202020204" pitchFamily="34" charset="0"/>
                      </a:endParaRPr>
                    </a:p>
                  </a:txBody>
                  <a:tcPr marL="184039" marR="7668" marT="766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3020</a:t>
                      </a:r>
                    </a:p>
                  </a:txBody>
                  <a:tcPr marL="7668" marR="7668" marT="76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b"/>
                      <a:r>
                        <a:rPr lang="ru-RU" sz="1000" b="0" i="0" u="none" strike="noStrike">
                          <a:effectLst/>
                          <a:latin typeface="Arial" panose="020B0604020202020204" pitchFamily="34" charset="0"/>
                          <a:cs typeface="Arial" panose="020B0604020202020204" pitchFamily="34" charset="0"/>
                        </a:rPr>
                        <a:t>х</a:t>
                      </a:r>
                    </a:p>
                  </a:txBody>
                  <a:tcPr marL="7668" marR="7668" marT="76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15015504"/>
                  </a:ext>
                </a:extLst>
              </a:tr>
              <a:tr h="168507">
                <a:tc>
                  <a:txBody>
                    <a:bodyPr/>
                    <a:lstStyle/>
                    <a:p>
                      <a:pPr algn="l" fontAlgn="b"/>
                      <a:r>
                        <a:rPr lang="ru-RU" sz="1000" b="0" i="0" u="none" strike="noStrike" dirty="0">
                          <a:effectLst/>
                          <a:latin typeface="Arial" panose="020B0604020202020204" pitchFamily="34" charset="0"/>
                          <a:cs typeface="Arial" panose="020B0604020202020204" pitchFamily="34" charset="0"/>
                        </a:rPr>
                        <a:t>прочие налоги, уменьшающие </a:t>
                      </a:r>
                      <a:r>
                        <a:rPr lang="ru-RU" sz="1000" b="0" i="0" u="none" strike="noStrike" dirty="0" smtClean="0">
                          <a:effectLst/>
                          <a:latin typeface="Arial" panose="020B0604020202020204" pitchFamily="34" charset="0"/>
                          <a:cs typeface="Arial" panose="020B0604020202020204" pitchFamily="34" charset="0"/>
                        </a:rPr>
                        <a:t>доход</a:t>
                      </a:r>
                      <a:endParaRPr lang="ru-RU" sz="1000" b="0" i="0" u="none" strike="noStrike" dirty="0">
                        <a:effectLst/>
                        <a:latin typeface="Arial" panose="020B0604020202020204" pitchFamily="34" charset="0"/>
                        <a:cs typeface="Arial" panose="020B0604020202020204" pitchFamily="34" charset="0"/>
                      </a:endParaRPr>
                    </a:p>
                  </a:txBody>
                  <a:tcPr marL="184039" marR="7668" marT="766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3030</a:t>
                      </a:r>
                    </a:p>
                  </a:txBody>
                  <a:tcPr marL="7668" marR="7668" marT="76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b"/>
                      <a:r>
                        <a:rPr lang="ru-RU" sz="1000" b="0" i="0" u="none" strike="noStrike">
                          <a:effectLst/>
                          <a:latin typeface="Arial" panose="020B0604020202020204" pitchFamily="34" charset="0"/>
                          <a:cs typeface="Arial" panose="020B0604020202020204" pitchFamily="34" charset="0"/>
                        </a:rPr>
                        <a:t>х</a:t>
                      </a:r>
                    </a:p>
                  </a:txBody>
                  <a:tcPr marL="7668" marR="7668" marT="76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6296701"/>
                  </a:ext>
                </a:extLst>
              </a:tr>
              <a:tr h="168507">
                <a:tc>
                  <a:txBody>
                    <a:bodyPr/>
                    <a:lstStyle/>
                    <a:p>
                      <a:pPr algn="l" fontAlgn="b"/>
                      <a:r>
                        <a:rPr lang="ru-RU" sz="1000" b="1" i="0" u="none" strike="noStrike" dirty="0">
                          <a:effectLst/>
                          <a:latin typeface="Arial" panose="020B0604020202020204" pitchFamily="34" charset="0"/>
                          <a:cs typeface="Arial" panose="020B0604020202020204" pitchFamily="34" charset="0"/>
                        </a:rPr>
                        <a:t>Прочие выплаты, </a:t>
                      </a:r>
                      <a:r>
                        <a:rPr lang="ru-RU" sz="1000" b="1" i="0" u="none" strike="noStrike" dirty="0" smtClean="0">
                          <a:effectLst/>
                          <a:latin typeface="Arial" panose="020B0604020202020204" pitchFamily="34" charset="0"/>
                          <a:cs typeface="Arial" panose="020B0604020202020204" pitchFamily="34" charset="0"/>
                        </a:rPr>
                        <a:t>всего</a:t>
                      </a:r>
                      <a:endParaRPr lang="ru-RU" sz="1000" b="1" i="0" u="none" strike="noStrike" dirty="0">
                        <a:effectLst/>
                        <a:latin typeface="Arial" panose="020B0604020202020204" pitchFamily="34" charset="0"/>
                        <a:cs typeface="Arial" panose="020B0604020202020204" pitchFamily="34" charset="0"/>
                      </a:endParaRPr>
                    </a:p>
                  </a:txBody>
                  <a:tcPr marL="7668" marR="7668" marT="766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1" i="0" u="none" strike="noStrike">
                          <a:effectLst/>
                          <a:latin typeface="Arial" panose="020B0604020202020204" pitchFamily="34" charset="0"/>
                          <a:cs typeface="Arial" panose="020B0604020202020204" pitchFamily="34" charset="0"/>
                        </a:rPr>
                        <a:t>4000</a:t>
                      </a:r>
                    </a:p>
                  </a:txBody>
                  <a:tcPr marL="7668" marR="7668" marT="76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1" i="0" u="none" strike="noStrike">
                          <a:effectLst/>
                          <a:latin typeface="Arial" panose="020B0604020202020204" pitchFamily="34" charset="0"/>
                          <a:cs typeface="Arial" panose="020B0604020202020204" pitchFamily="34" charset="0"/>
                        </a:rPr>
                        <a:t>х</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b"/>
                      <a:r>
                        <a:rPr lang="ru-RU" sz="1000" b="0" i="0" u="none" strike="noStrike">
                          <a:effectLst/>
                          <a:latin typeface="Arial" panose="020B0604020202020204" pitchFamily="34" charset="0"/>
                          <a:cs typeface="Arial" panose="020B0604020202020204" pitchFamily="34" charset="0"/>
                        </a:rPr>
                        <a:t>х</a:t>
                      </a:r>
                    </a:p>
                  </a:txBody>
                  <a:tcPr marL="7668" marR="7668" marT="76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69087045"/>
                  </a:ext>
                </a:extLst>
              </a:tr>
              <a:tr h="329145">
                <a:tc>
                  <a:txBody>
                    <a:bodyPr/>
                    <a:lstStyle/>
                    <a:p>
                      <a:pPr algn="l" fontAlgn="b"/>
                      <a:r>
                        <a:rPr lang="ru-RU" sz="1000" b="0" i="0" u="none" strike="noStrike">
                          <a:effectLst/>
                          <a:latin typeface="Arial" panose="020B0604020202020204" pitchFamily="34" charset="0"/>
                          <a:cs typeface="Arial" panose="020B0604020202020204" pitchFamily="34" charset="0"/>
                        </a:rPr>
                        <a:t>из них:</a:t>
                      </a:r>
                      <a:br>
                        <a:rPr lang="ru-RU" sz="1000" b="0" i="0" u="none" strike="noStrike">
                          <a:effectLst/>
                          <a:latin typeface="Arial" panose="020B0604020202020204" pitchFamily="34" charset="0"/>
                          <a:cs typeface="Arial" panose="020B0604020202020204" pitchFamily="34" charset="0"/>
                        </a:rPr>
                      </a:br>
                      <a:r>
                        <a:rPr lang="ru-RU" sz="1000" b="0" i="0" u="none" strike="noStrike">
                          <a:effectLst/>
                          <a:latin typeface="Arial" panose="020B0604020202020204" pitchFamily="34" charset="0"/>
                          <a:cs typeface="Arial" panose="020B0604020202020204" pitchFamily="34" charset="0"/>
                        </a:rPr>
                        <a:t>возврат в бюджет средств субсидии</a:t>
                      </a:r>
                    </a:p>
                  </a:txBody>
                  <a:tcPr marL="184039" marR="7668" marT="766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dirty="0">
                          <a:effectLst/>
                          <a:latin typeface="Arial" panose="020B0604020202020204" pitchFamily="34" charset="0"/>
                          <a:cs typeface="Arial" panose="020B0604020202020204" pitchFamily="34" charset="0"/>
                        </a:rPr>
                        <a:t>4010</a:t>
                      </a:r>
                    </a:p>
                  </a:txBody>
                  <a:tcPr marL="7668" marR="7668" marT="76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610</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b"/>
                      <a:r>
                        <a:rPr lang="ru-RU" sz="1000" b="0" i="0" u="none" strike="noStrike">
                          <a:effectLst/>
                          <a:latin typeface="Arial" panose="020B0604020202020204" pitchFamily="34" charset="0"/>
                          <a:cs typeface="Arial" panose="020B0604020202020204" pitchFamily="34" charset="0"/>
                        </a:rPr>
                        <a:t>х</a:t>
                      </a:r>
                    </a:p>
                  </a:txBody>
                  <a:tcPr marL="7668" marR="7668" marT="76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35764408"/>
                  </a:ext>
                </a:extLst>
              </a:tr>
              <a:tr h="168507">
                <a:tc>
                  <a:txBody>
                    <a:bodyPr/>
                    <a:lstStyle/>
                    <a:p>
                      <a:pPr algn="l" fontAlgn="b"/>
                      <a:r>
                        <a:rPr lang="ru-RU" sz="1000" b="0" i="0" u="none" strike="noStrike" dirty="0">
                          <a:effectLst/>
                          <a:latin typeface="Arial" panose="020B0604020202020204" pitchFamily="34" charset="0"/>
                          <a:cs typeface="Arial" panose="020B0604020202020204" pitchFamily="34" charset="0"/>
                        </a:rPr>
                        <a:t> </a:t>
                      </a:r>
                    </a:p>
                  </a:txBody>
                  <a:tcPr marL="184039" marR="7668" marT="7668" marB="0" anchor="b">
                    <a:lnL>
                      <a:noFill/>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gridSpan="3">
                  <a:txBody>
                    <a:bodyPr/>
                    <a:lstStyle/>
                    <a:p>
                      <a:pPr algn="ctr" fontAlgn="b"/>
                      <a:r>
                        <a:rPr lang="ru-RU" sz="1000" b="0" i="0" u="none" strike="noStrike">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hMerge="1">
                  <a:txBody>
                    <a:bodyPr/>
                    <a:lstStyle/>
                    <a:p>
                      <a:endParaRPr lang="ru-RU"/>
                    </a:p>
                  </a:txBody>
                  <a:tcPr/>
                </a:tc>
                <a:tc>
                  <a:txBody>
                    <a:bodyPr/>
                    <a:lstStyle/>
                    <a:p>
                      <a:pPr algn="ctr" fontAlgn="b"/>
                      <a:r>
                        <a:rPr lang="ru-RU" sz="1000" b="0" i="0" u="none" strike="noStrike" dirty="0">
                          <a:effectLst/>
                          <a:latin typeface="Arial" panose="020B0604020202020204" pitchFamily="34" charset="0"/>
                          <a:cs typeface="Arial" panose="020B0604020202020204" pitchFamily="34" charset="0"/>
                        </a:rPr>
                        <a:t> </a:t>
                      </a:r>
                    </a:p>
                  </a:txBody>
                  <a:tcPr marL="7668" marR="7668" marT="7668"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03384071"/>
                  </a:ext>
                </a:extLst>
              </a:tr>
            </a:tbl>
          </a:graphicData>
        </a:graphic>
      </p:graphicFrame>
    </p:spTree>
    <p:extLst>
      <p:ext uri="{BB962C8B-B14F-4D97-AF65-F5344CB8AC3E}">
        <p14:creationId xmlns:p14="http://schemas.microsoft.com/office/powerpoint/2010/main" val="3966635803"/>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07504" y="1727556"/>
            <a:ext cx="8928991" cy="3528083"/>
          </a:xfrm>
          <a:prstGeom prst="rect">
            <a:avLst/>
          </a:prstGeom>
          <a:noFill/>
        </p:spPr>
        <p:txBody>
          <a:bodyPr wrap="square" lIns="80201" tIns="40101" rIns="80201" bIns="40101" rtlCol="0">
            <a:spAutoFit/>
          </a:bodyPr>
          <a:lstStyle/>
          <a:p>
            <a:pPr marL="0" marR="0" lvl="0" indent="0" algn="ctr" defTabSz="883744" rtl="0" eaLnBrk="1" fontAlgn="auto" latinLnBrk="0" hangingPunct="1">
              <a:lnSpc>
                <a:spcPct val="100000"/>
              </a:lnSpc>
              <a:spcBef>
                <a:spcPts val="0"/>
              </a:spcBef>
              <a:spcAft>
                <a:spcPts val="0"/>
              </a:spcAft>
              <a:buClrTx/>
              <a:buSzTx/>
              <a:buFontTx/>
              <a:buNone/>
              <a:tabLst/>
              <a:defRPr/>
            </a:pPr>
            <a:r>
              <a:rPr kumimoji="0" lang="ru-RU" sz="2800" b="1" i="0" u="none" strike="noStrike" kern="1200" cap="none" spc="0" normalizeH="0" baseline="0" noProof="0" dirty="0">
                <a:ln>
                  <a:noFill/>
                </a:ln>
                <a:solidFill>
                  <a:srgbClr val="00602B"/>
                </a:solidFill>
                <a:effectLst/>
                <a:uLnTx/>
                <a:uFillTx/>
                <a:latin typeface="Arial" panose="020B0604020202020204" pitchFamily="34" charset="0"/>
                <a:ea typeface="+mn-ea"/>
                <a:cs typeface="Arial" panose="020B0604020202020204" pitchFamily="34" charset="0"/>
              </a:rPr>
              <a:t>Уточнение отдельных положений </a:t>
            </a:r>
          </a:p>
          <a:p>
            <a:pPr marL="0" marR="0" lvl="0" indent="0" algn="ctr" defTabSz="883744" rtl="0" eaLnBrk="1" fontAlgn="auto" latinLnBrk="0" hangingPunct="1">
              <a:lnSpc>
                <a:spcPct val="100000"/>
              </a:lnSpc>
              <a:spcBef>
                <a:spcPts val="0"/>
              </a:spcBef>
              <a:spcAft>
                <a:spcPts val="0"/>
              </a:spcAft>
              <a:buClrTx/>
              <a:buSzTx/>
              <a:buFontTx/>
              <a:buNone/>
              <a:tabLst/>
              <a:defRPr/>
            </a:pPr>
            <a:r>
              <a:rPr kumimoji="0" lang="ru-RU" sz="2800" b="1" i="0" u="none" strike="noStrike" kern="1200" cap="none" spc="0" normalizeH="0" baseline="0" noProof="0" dirty="0">
                <a:ln>
                  <a:noFill/>
                </a:ln>
                <a:solidFill>
                  <a:srgbClr val="00602B"/>
                </a:solidFill>
                <a:effectLst/>
                <a:uLnTx/>
                <a:uFillTx/>
                <a:latin typeface="Arial" panose="020B0604020202020204" pitchFamily="34" charset="0"/>
                <a:ea typeface="+mn-ea"/>
                <a:cs typeface="Arial" panose="020B0604020202020204" pitchFamily="34" charset="0"/>
              </a:rPr>
              <a:t>Порядка составления и ведения плана финансово-хозяйственной деятельности федерального бюджетного и автономного учреждения </a:t>
            </a:r>
          </a:p>
          <a:p>
            <a:pPr marL="0" marR="0" lvl="0" indent="0" algn="ctr" defTabSz="883744" rtl="0" eaLnBrk="1" fontAlgn="auto" latinLnBrk="0" hangingPunct="1">
              <a:lnSpc>
                <a:spcPct val="100000"/>
              </a:lnSpc>
              <a:spcBef>
                <a:spcPts val="0"/>
              </a:spcBef>
              <a:spcAft>
                <a:spcPts val="0"/>
              </a:spcAft>
              <a:buClrTx/>
              <a:buSzTx/>
              <a:buFontTx/>
              <a:buNone/>
              <a:tabLst/>
              <a:defRPr/>
            </a:pPr>
            <a:endParaRPr kumimoji="0" lang="ru-RU" sz="2800" b="1" i="0" u="none" strike="noStrike" kern="1200" cap="none" spc="0" normalizeH="0" baseline="0" noProof="0" dirty="0">
              <a:ln>
                <a:noFill/>
              </a:ln>
              <a:solidFill>
                <a:srgbClr val="00602B"/>
              </a:solidFill>
              <a:effectLst/>
              <a:uLnTx/>
              <a:uFillTx/>
              <a:latin typeface="Arial" panose="020B0604020202020204" pitchFamily="34" charset="0"/>
              <a:ea typeface="+mn-ea"/>
              <a:cs typeface="Arial" panose="020B0604020202020204" pitchFamily="34" charset="0"/>
            </a:endParaRPr>
          </a:p>
          <a:p>
            <a:pPr marL="0" marR="0" lvl="0" indent="0" algn="ctr" defTabSz="883744" rtl="0" eaLnBrk="1" fontAlgn="auto" latinLnBrk="0" hangingPunct="1">
              <a:lnSpc>
                <a:spcPct val="100000"/>
              </a:lnSpc>
              <a:spcBef>
                <a:spcPts val="0"/>
              </a:spcBef>
              <a:spcAft>
                <a:spcPts val="0"/>
              </a:spcAft>
              <a:buClrTx/>
              <a:buSzTx/>
              <a:buFontTx/>
              <a:buNone/>
              <a:tabLst/>
              <a:defRPr/>
            </a:pPr>
            <a:r>
              <a:rPr kumimoji="0" lang="ru-RU" sz="28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(приказ </a:t>
            </a:r>
            <a:r>
              <a:rPr kumimoji="0" lang="ru-RU"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Минфина России </a:t>
            </a:r>
            <a:r>
              <a:rPr kumimoji="0" lang="ru-RU" sz="28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от 17.08.2020 № </a:t>
            </a:r>
            <a:r>
              <a:rPr kumimoji="0" lang="ru-RU" sz="2800" b="1" i="0" u="none" strike="noStrike" kern="1200" cap="none" spc="0" normalizeH="0" baseline="0" noProof="0" dirty="0" smtClean="0">
                <a:ln>
                  <a:noFill/>
                </a:ln>
                <a:solidFill>
                  <a:srgbClr val="C00000"/>
                </a:solidFill>
                <a:effectLst/>
                <a:uLnTx/>
                <a:uFillTx/>
                <a:latin typeface="Arial" panose="020B0604020202020204" pitchFamily="34" charset="0"/>
                <a:ea typeface="+mn-ea"/>
                <a:cs typeface="Arial" panose="020B0604020202020204" pitchFamily="34" charset="0"/>
              </a:rPr>
              <a:t>168н</a:t>
            </a:r>
            <a:r>
              <a:rPr kumimoji="0" lang="ru-RU"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a:p>
            <a:pPr marL="0" marR="0" lvl="0" indent="0" algn="ctr" defTabSz="883744" rtl="0" eaLnBrk="1" fontAlgn="auto" latinLnBrk="0" hangingPunct="1">
              <a:lnSpc>
                <a:spcPct val="100000"/>
              </a:lnSpc>
              <a:spcBef>
                <a:spcPts val="0"/>
              </a:spcBef>
              <a:spcAft>
                <a:spcPts val="0"/>
              </a:spcAft>
              <a:buClrTx/>
              <a:buSzTx/>
              <a:buFontTx/>
              <a:buNone/>
              <a:tabLst/>
              <a:defRPr/>
            </a:pPr>
            <a:endParaRPr kumimoji="0" lang="ru-RU" sz="2800" b="1" i="0" u="none" strike="noStrike" kern="1200" cap="none" spc="0" normalizeH="0" baseline="0" noProof="0" dirty="0">
              <a:ln>
                <a:noFill/>
              </a:ln>
              <a:solidFill>
                <a:srgbClr val="00602B"/>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1527745988"/>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вал 1"/>
          <p:cNvSpPr/>
          <p:nvPr/>
        </p:nvSpPr>
        <p:spPr>
          <a:xfrm>
            <a:off x="395536" y="1197033"/>
            <a:ext cx="8352928" cy="4281054"/>
          </a:xfrm>
          <a:prstGeom prst="ellipse">
            <a:avLst/>
          </a:prstGeom>
          <a:solidFill>
            <a:schemeClr val="accent3">
              <a:lumMod val="20000"/>
              <a:lumOff val="80000"/>
              <a:alpha val="90000"/>
            </a:schemeClr>
          </a:solid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18" tIns="45710" rIns="91418" bIns="45710" rtlCol="0" anchor="ctr"/>
          <a:lstStyle/>
          <a:p>
            <a:pPr marL="0" marR="0" lvl="0" indent="0" algn="ctr" defTabSz="685642" rtl="0" eaLnBrk="1" fontAlgn="auto" latinLnBrk="0" hangingPunct="1">
              <a:lnSpc>
                <a:spcPct val="100000"/>
              </a:lnSpc>
              <a:spcBef>
                <a:spcPts val="0"/>
              </a:spcBef>
              <a:spcAft>
                <a:spcPts val="0"/>
              </a:spcAft>
              <a:buClrTx/>
              <a:buSzTx/>
              <a:buFontTx/>
              <a:buNone/>
              <a:tabLst/>
              <a:defRPr/>
            </a:pPr>
            <a:r>
              <a:rPr kumimoji="0" lang="ru-RU" sz="2300" b="1"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n-ea"/>
                <a:cs typeface="Arial" panose="020B0604020202020204" pitchFamily="34" charset="0"/>
              </a:rPr>
              <a:t>Проект Плана будет формироваться только в случае, если План утверждается органом- учредителем</a:t>
            </a:r>
          </a:p>
          <a:p>
            <a:pPr marL="0" marR="0" lvl="0" indent="0" algn="ctr" defTabSz="685642" rtl="0" eaLnBrk="1" fontAlgn="auto" latinLnBrk="0" hangingPunct="1">
              <a:lnSpc>
                <a:spcPct val="100000"/>
              </a:lnSpc>
              <a:spcBef>
                <a:spcPts val="0"/>
              </a:spcBef>
              <a:spcAft>
                <a:spcPts val="0"/>
              </a:spcAft>
              <a:buClrTx/>
              <a:buSzTx/>
              <a:buFontTx/>
              <a:buNone/>
              <a:tabLst/>
              <a:defRPr/>
            </a:pPr>
            <a:endParaRPr kumimoji="0" lang="ru-RU" sz="2300" b="1"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n-ea"/>
              <a:cs typeface="Arial" panose="020B0604020202020204" pitchFamily="34" charset="0"/>
            </a:endParaRPr>
          </a:p>
          <a:p>
            <a:pPr marL="0" marR="0" lvl="0" indent="0" algn="ctr" defTabSz="685642" rtl="0" eaLnBrk="1" fontAlgn="auto" latinLnBrk="0" hangingPunct="1">
              <a:lnSpc>
                <a:spcPct val="100000"/>
              </a:lnSpc>
              <a:spcBef>
                <a:spcPts val="0"/>
              </a:spcBef>
              <a:spcAft>
                <a:spcPts val="0"/>
              </a:spcAft>
              <a:buClrTx/>
              <a:buSzTx/>
              <a:buFontTx/>
              <a:buNone/>
              <a:tabLst/>
              <a:defRPr/>
            </a:pPr>
            <a:r>
              <a:rPr kumimoji="0" lang="ru-RU" sz="2300" b="1" i="1"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n-ea"/>
                <a:cs typeface="Arial" panose="020B0604020202020204" pitchFamily="34" charset="0"/>
              </a:rPr>
              <a:t>Если орган- учредитель установил право бюджетного учреждения утверждать План самостоятельно, проект Плана не формируется </a:t>
            </a:r>
            <a:endParaRPr kumimoji="0" lang="ru-RU" sz="1900" b="0" i="1"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948090904"/>
      </p:ext>
    </p:extLst>
  </p:cSld>
  <p:clrMapOvr>
    <a:masterClrMapping/>
  </p:clrMapOvr>
  <p:timing>
    <p:tnLst>
      <p:par>
        <p:cTn id="1" dur="indefinite" restart="never" nodeType="tmRoot"/>
      </p:par>
    </p:tnLst>
  </p:timing>
</p:sld>
</file>

<file path=ppt/theme/theme1.xml><?xml version="1.0" encoding="utf-8"?>
<a:theme xmlns:a="http://schemas.openxmlformats.org/drawingml/2006/main" name="2_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1_Тема Office">
  <a:themeElements>
    <a:clrScheme name="Серая">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3.xml><?xml version="1.0" encoding="utf-8"?>
<a:theme xmlns:a="http://schemas.openxmlformats.org/drawingml/2006/main" name="8_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3_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9_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Theme Office">
  <a:themeElements>
    <a:clrScheme name="Standard">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Standard">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Standard">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12_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9.xml><?xml version="1.0" encoding="utf-8"?>
<a:theme xmlns:a="http://schemas.openxmlformats.org/drawingml/2006/main" name="13_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0.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6_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4_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5_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10_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11_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26943</TotalTime>
  <Words>22472</Words>
  <Application>Microsoft Office PowerPoint</Application>
  <PresentationFormat>Экран (4:3)</PresentationFormat>
  <Paragraphs>12023</Paragraphs>
  <Slides>225</Slides>
  <Notes>1</Notes>
  <HiddenSlides>0</HiddenSlides>
  <MMClips>0</MMClips>
  <ScaleCrop>false</ScaleCrop>
  <HeadingPairs>
    <vt:vector size="8" baseType="variant">
      <vt:variant>
        <vt:lpstr>Использованные шрифты</vt:lpstr>
      </vt:variant>
      <vt:variant>
        <vt:i4>11</vt:i4>
      </vt:variant>
      <vt:variant>
        <vt:lpstr>Тема</vt:lpstr>
      </vt:variant>
      <vt:variant>
        <vt:i4>20</vt:i4>
      </vt:variant>
      <vt:variant>
        <vt:lpstr>Внедренные серверы OLE</vt:lpstr>
      </vt:variant>
      <vt:variant>
        <vt:i4>1</vt:i4>
      </vt:variant>
      <vt:variant>
        <vt:lpstr>Заголовки слайдов</vt:lpstr>
      </vt:variant>
      <vt:variant>
        <vt:i4>225</vt:i4>
      </vt:variant>
    </vt:vector>
  </HeadingPairs>
  <TitlesOfParts>
    <vt:vector size="257" baseType="lpstr">
      <vt:lpstr>Arial</vt:lpstr>
      <vt:lpstr>Arial Cyr</vt:lpstr>
      <vt:lpstr>Arial Narrow</vt:lpstr>
      <vt:lpstr>Arial Unicode MS</vt:lpstr>
      <vt:lpstr>Calibri</vt:lpstr>
      <vt:lpstr>Calibri Light</vt:lpstr>
      <vt:lpstr>DINPro-Light</vt:lpstr>
      <vt:lpstr>Times New Roman</vt:lpstr>
      <vt:lpstr>Times New Roman Cyr</vt:lpstr>
      <vt:lpstr>Trebuchet MS</vt:lpstr>
      <vt:lpstr>Wingdings</vt:lpstr>
      <vt:lpstr>2_Тема Office</vt:lpstr>
      <vt:lpstr>Office Theme</vt:lpstr>
      <vt:lpstr>6_Тема Office</vt:lpstr>
      <vt:lpstr>4_Тема Office</vt:lpstr>
      <vt:lpstr>5_Тема Office</vt:lpstr>
      <vt:lpstr>4_Office Theme</vt:lpstr>
      <vt:lpstr>10_Тема Office</vt:lpstr>
      <vt:lpstr>11_Тема Office</vt:lpstr>
      <vt:lpstr>1_Office Theme</vt:lpstr>
      <vt:lpstr>Тема Office</vt:lpstr>
      <vt:lpstr>1_Тема Office</vt:lpstr>
      <vt:lpstr>2_Office Theme</vt:lpstr>
      <vt:lpstr>8_Тема Office</vt:lpstr>
      <vt:lpstr>3_Тема Office</vt:lpstr>
      <vt:lpstr>9_Тема Office</vt:lpstr>
      <vt:lpstr>Theme Office</vt:lpstr>
      <vt:lpstr>12_Тема Office</vt:lpstr>
      <vt:lpstr>3_Office Theme</vt:lpstr>
      <vt:lpstr>13_Тема Office</vt:lpstr>
      <vt:lpstr>5_Office Theme</vt:lpstr>
      <vt:lpstr>Лист</vt:lpstr>
      <vt:lpstr>Презентация PowerPoint</vt:lpstr>
      <vt:lpstr> Федеральный закон  от 21.11.2022 № 448-ФЗ  </vt:lpstr>
      <vt:lpstr>  </vt:lpstr>
      <vt:lpstr>Презентация PowerPoint</vt:lpstr>
      <vt:lpstr>Презентация PowerPoint</vt:lpstr>
      <vt:lpstr>Статья 1</vt:lpstr>
      <vt:lpstr>Статья 11</vt:lpstr>
      <vt:lpstr>Статья 11</vt:lpstr>
      <vt:lpstr>Статья 11</vt:lpstr>
      <vt:lpstr>Статья 11</vt:lpstr>
      <vt:lpstr>Презентация PowerPoint</vt:lpstr>
      <vt:lpstr>Презентация PowerPoint</vt:lpstr>
      <vt:lpstr>Презентация PowerPoint</vt:lpstr>
      <vt:lpstr>Презентация PowerPoint</vt:lpstr>
      <vt:lpstr>Остались на счетах в банках:</vt:lpstr>
      <vt:lpstr>Остались на счетах в банках:</vt:lpstr>
      <vt:lpstr>Презентация PowerPoint</vt:lpstr>
      <vt:lpstr>В соглашении о предоставлении субсидии на иные цели:</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Приказ Минфина России от 08.09.2022 № 137н</vt:lpstr>
      <vt:lpstr>10.2.1. На подстатью 221 «Услуги связи» КОСГУ относятся расходы на приобретение услуг связи, в том числе:</vt:lpstr>
      <vt:lpstr>10.2.3. На подстатью 223 «Коммунальные услуги» КОСГУ относятся расходы на приобретение коммунальных услуг, в том числе:</vt:lpstr>
      <vt:lpstr>10.2.4. На подстатью 224 «Арендная плата за пользование имуществом (за исключением земельных участков и других обособленных природных объектов)» </vt:lpstr>
      <vt:lpstr>Приказ Минфина России от 08.09.2022 № 137н</vt:lpstr>
      <vt:lpstr>10.6.3. На подстатью 263 "Пособия по социальной помощи населению в натуральной форме"</vt:lpstr>
      <vt:lpstr>10.6. Статья 260 «Социальное обеспечение» КОСГУ детализируется подстатьями КОСГУ</vt:lpstr>
      <vt:lpstr>10.6.6. На подстатью 266 «Социальные пособия и компенсации персоналу в денежной форме» КОСГУ относятся расходы по выплате социальных пособий и компенсаций персоналу (за исключением оплаты и (или) компенсации (возмещения) стоимости предоставляемых услуг),  в том числе:</vt:lpstr>
      <vt:lpstr>10.9.6. На подстатью 296 «Иные выплаты текущего характера физическим лицам» КОСГУ относятся расходы по осуществлению иных выплат физическим лицам несоциального характера, в том числе:</vt:lpstr>
      <vt:lpstr>11.2. На статью 320 «Увеличение стоимости нематериальных активов» КОСГУ относятся операции </vt:lpstr>
      <vt:lpstr>Презентация PowerPoint</vt:lpstr>
      <vt:lpstr>Презентация PowerPoint</vt:lpstr>
      <vt:lpstr>  План финансово-хозяйственной деятельности учреждений (общие положения)</vt:lpstr>
      <vt:lpstr>НПА, регулирующие планирование финансово-хозяйственной деятельности государственного (муниципального) учреждения в 2022 году  </vt:lpstr>
      <vt:lpstr>Презентация PowerPoint</vt:lpstr>
      <vt:lpstr>Презентация PowerPoint</vt:lpstr>
      <vt:lpstr>Презентация PowerPoint</vt:lpstr>
      <vt:lpstr>Остаток целевой субсидии</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Учесть уточнения в 85н с 01.01.2022</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  План финансово-хозяйственной деятельности (обоснования (расчеты) плановых показателей поступлений)</vt:lpstr>
      <vt:lpstr>Презентация PowerPoint</vt:lpstr>
      <vt:lpstr>Презентация PowerPoint</vt:lpstr>
      <vt:lpstr>  План финансово-хозяйственной деятельности (Расчеты -обоснования по выплатам-  отдельные вопросы)</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При просроченной кредиторке по последнему отчету План утверждает орган учредитель!</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Изменения в бюджетную классификацию</vt:lpstr>
      <vt:lpstr>Догнали бюджетную классификацию</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 Отчетность об использовании государственного (муниципального) имущества  (общие положения)</vt:lpstr>
      <vt:lpstr>Распоряжение Правительства РФ от 12.10.2020 № 2645-р</vt:lpstr>
      <vt:lpstr>ФОРМЫ ОТЧЕТНОСТИ ОБ ЭФФЕКТИВНОСТИ УПРАВЛЕНИЯ И РАСПОРЯЖЕНИЯ ГОСУДАРСТВЕННЫМ И МУНИЦИПАЛЬНЫМ ИМУЩЕСТВОМ</vt:lpstr>
      <vt:lpstr>ФОРМА ОТЧЕТНОСТИ по показателям эффективности использования имущества, закрепленного за государственным (муниципальным) учреждением &lt;1&gt;  (Таблица 3)</vt:lpstr>
      <vt:lpstr>ФОРМА ОТЧЕТНОСТИ по показателям эффективности использования имущества, закрепленного за казенным государственным (муниципальным) учреждением, которому государственное (муниципальное) задание не установлено (Таблица 4)</vt:lpstr>
      <vt:lpstr>ФОРМА ОТЧЕТНОСТИ по показателям, характеризующим эффективность использования имущества, закрепленного за государственными (муниципальными) учреждениями  (Таблица 5)</vt:lpstr>
      <vt:lpstr>Новая редакция общих требований к порядку составления и утверждения отчета о результатах деятельности государственного (муниципального) учреждения и об использовании закрепленного за ним государственного (муниципального) имущества приказ 171н от 02.11.2021   взамен приказа Минфина России от 30.09.2010 № 114н   </vt:lpstr>
      <vt:lpstr>Презентация PowerPoint</vt:lpstr>
      <vt:lpstr>Новации новой редакции общих требований к отчету</vt:lpstr>
      <vt:lpstr>Орган - учредитель при определении Порядка устанавливает следующие положения для составления и утверждения Отчета подведомственными ему учреждениями:</vt:lpstr>
      <vt:lpstr>Действующий 114н</vt:lpstr>
      <vt:lpstr>Новации новой редакции общих требований к отчету</vt:lpstr>
      <vt:lpstr>раздел 1 «Результаты деятельности»</vt:lpstr>
      <vt:lpstr>раздел 2 «Использование имущества, закрепленного за учреждением»</vt:lpstr>
      <vt:lpstr>раздел 3 «Эффективность деятельности»</vt:lpstr>
      <vt:lpstr>Новации новой редакции общих требований к отчету</vt:lpstr>
      <vt:lpstr>В сведениях об оказываемых услугах, выполняемых работах сверх установленного государственного (муниципального) задания, а также выпускаемой продукции </vt:lpstr>
      <vt:lpstr>Презентация PowerPoint</vt:lpstr>
      <vt:lpstr>Презентация PowerPoint</vt:lpstr>
      <vt:lpstr>В сведениях о счетах учреждения, открытых в кредитных организациях</vt:lpstr>
      <vt:lpstr>Презентация PowerPoint</vt:lpstr>
      <vt:lpstr>Презентация PowerPoint</vt:lpstr>
      <vt:lpstr>В сведениях о задолженности по ущербу, недостачам, хищениям денежных средств и материальных ценностей</vt:lpstr>
      <vt:lpstr>Презентация PowerPoint</vt:lpstr>
      <vt:lpstr>В сведениях о просроченной кредиторской задолженности </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В сведениях о численности сотрудников и оплате труда </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В сведениях о недвижимом имуществе, закрепленном на праве оперативного управления</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В сведениях о транспортных средствах </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Приказ Минфина России  от 08.11.2022 № 159н «О внесении изменений в Общие требования к порядку составления и утверждения отчета о результатах деятельности государственного (муниципального) учреждения и об использовании закрепленного за ним государственного (муниципального) имущества, утвержденные приказом Министерства финансов Российской Федерации от 2 ноября 2021 г. N 171н» </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Формирование отчета о достижении значений результатов предоставления Субсидии</vt:lpstr>
      <vt:lpstr>Презентация PowerPoint</vt:lpstr>
      <vt:lpstr>Презентация PowerPoint</vt:lpstr>
      <vt:lpstr>Презентация PowerPoint</vt:lpstr>
      <vt:lpstr>Приказ Министерства финансов Российской  Федерации от 27.02.2018 № 32н</vt:lpstr>
      <vt:lpstr>Признание доходов</vt:lpstr>
      <vt:lpstr>Презентация PowerPoint</vt:lpstr>
      <vt:lpstr>Презентация PowerPoint</vt:lpstr>
      <vt:lpstr>Принятие отчета ФОИВ</vt:lpstr>
      <vt:lpstr>Презентация PowerPoint</vt:lpstr>
      <vt:lpstr>Презентация PowerPoint</vt:lpstr>
      <vt:lpstr>Приказ Минфина России от 29.11.2017 № 209н «Об утверждении Порядка применения классификации операций сектора государственного управления»</vt:lpstr>
      <vt:lpstr>Приказ Минфина России от 29.11.2017 № 209н «Об утверждении Порядка применения классификации операций сектора государственного управления»</vt:lpstr>
      <vt:lpstr>Приказ Минфина России от 29.11.2017 № 209н «Об утверждении Порядка применения классификации операций сектора государственного управления»</vt:lpstr>
      <vt:lpstr>Приказ Минфина России от 13.12.2017 № 226н (приложение 2)</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Принятие отчета ФОИВ</vt:lpstr>
      <vt:lpstr>Принятие отчета ФОИВ</vt:lpstr>
      <vt:lpstr>КБК доходов для возврата  субсидий БУ и АУ  Приказ Минфина России от 8 июня 2021 г. № 75н «Об утверждении кодов (перечней кодов) бюджетной классификации Российской Федерации на 2022 год (на 2022 год и на плановый период 2023 и 2024 годов)» Приложение 1</vt:lpstr>
      <vt:lpstr>Принятие отчета ФОИВ</vt:lpstr>
      <vt:lpstr>Принятие отчета ФОИВ</vt:lpstr>
      <vt:lpstr>209н</vt:lpstr>
      <vt:lpstr>Принятие отчета ФОИВ</vt:lpstr>
      <vt:lpstr>Принятие отчета ФОИВ</vt:lpstr>
      <vt:lpstr>Принятие отчета ФОИВ</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Формирование государственного задания с учетом положений статьи 69.2 БК РФ</dc:title>
  <dc:creator>КАРТАВЦЕВ МАКСИМ ВАСИЛЬЕВИЧ</dc:creator>
  <cp:lastModifiedBy>СЕЛЕЗНЕВА ГАЛИНА АНАТОЛЬЕВНА</cp:lastModifiedBy>
  <cp:revision>308</cp:revision>
  <cp:lastPrinted>2022-11-23T11:58:20Z</cp:lastPrinted>
  <dcterms:created xsi:type="dcterms:W3CDTF">2019-09-06T05:24:15Z</dcterms:created>
  <dcterms:modified xsi:type="dcterms:W3CDTF">2022-12-13T07:07:13Z</dcterms:modified>
</cp:coreProperties>
</file>